
<file path=[Content_Types].xml><?xml version="1.0" encoding="utf-8"?>
<Types xmlns="http://schemas.openxmlformats.org/package/2006/content-types">
  <Default Extension="bin" ContentType="application/vnd.openxmlformats-officedocument.oleObject"/>
  <Default Extension="png" ContentType="image/png"/>
  <Default Extension="emf" ContentType="image/x-emf"/>
  <Default Extension="rels" ContentType="application/vnd.openxmlformats-package.relationships+xml"/>
  <Default Extension="xml" ContentType="application/xml"/>
  <Default Extension="vml" ContentType="application/vnd.openxmlformats-officedocument.vmlDrawi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firstSlideNum="0" removePersonalInfoOnSave="1" saveSubsetFonts="1">
  <p:sldMasterIdLst>
    <p:sldMasterId id="2147483660" r:id="rId1"/>
  </p:sldMasterIdLst>
  <p:notesMasterIdLst>
    <p:notesMasterId r:id="rId130"/>
  </p:notesMasterIdLst>
  <p:sldIdLst>
    <p:sldId id="713" r:id="rId2"/>
    <p:sldId id="1096" r:id="rId3"/>
    <p:sldId id="5571" r:id="rId4"/>
    <p:sldId id="5572" r:id="rId5"/>
    <p:sldId id="12186" r:id="rId6"/>
    <p:sldId id="12187" r:id="rId7"/>
    <p:sldId id="12188" r:id="rId8"/>
    <p:sldId id="5698" r:id="rId9"/>
    <p:sldId id="5686" r:id="rId10"/>
    <p:sldId id="12148" r:id="rId11"/>
    <p:sldId id="12175" r:id="rId12"/>
    <p:sldId id="5689" r:id="rId13"/>
    <p:sldId id="5685" r:id="rId14"/>
    <p:sldId id="5711" r:id="rId15"/>
    <p:sldId id="12189" r:id="rId16"/>
    <p:sldId id="12190" r:id="rId17"/>
    <p:sldId id="12191" r:id="rId18"/>
    <p:sldId id="5760" r:id="rId19"/>
    <p:sldId id="5812" r:id="rId20"/>
    <p:sldId id="5714" r:id="rId21"/>
    <p:sldId id="5715" r:id="rId22"/>
    <p:sldId id="5724" r:id="rId23"/>
    <p:sldId id="5801" r:id="rId24"/>
    <p:sldId id="5802" r:id="rId25"/>
    <p:sldId id="5803" r:id="rId26"/>
    <p:sldId id="5762" r:id="rId27"/>
    <p:sldId id="5763" r:id="rId28"/>
    <p:sldId id="5764" r:id="rId29"/>
    <p:sldId id="12195" r:id="rId30"/>
    <p:sldId id="12196" r:id="rId31"/>
    <p:sldId id="12177" r:id="rId32"/>
    <p:sldId id="12178" r:id="rId33"/>
    <p:sldId id="12179" r:id="rId34"/>
    <p:sldId id="12180" r:id="rId35"/>
    <p:sldId id="12202" r:id="rId36"/>
    <p:sldId id="12203" r:id="rId37"/>
    <p:sldId id="5769" r:id="rId38"/>
    <p:sldId id="11968" r:id="rId39"/>
    <p:sldId id="5730" r:id="rId40"/>
    <p:sldId id="12204" r:id="rId41"/>
    <p:sldId id="12205" r:id="rId42"/>
    <p:sldId id="5772" r:id="rId43"/>
    <p:sldId id="11970" r:id="rId44"/>
    <p:sldId id="5773" r:id="rId45"/>
    <p:sldId id="5774" r:id="rId46"/>
    <p:sldId id="5775" r:id="rId47"/>
    <p:sldId id="11972" r:id="rId48"/>
    <p:sldId id="12181" r:id="rId49"/>
    <p:sldId id="12182" r:id="rId50"/>
    <p:sldId id="12156" r:id="rId51"/>
    <p:sldId id="12185" r:id="rId52"/>
    <p:sldId id="12157" r:id="rId53"/>
    <p:sldId id="5781" r:id="rId54"/>
    <p:sldId id="5783" r:id="rId55"/>
    <p:sldId id="5784" r:id="rId56"/>
    <p:sldId id="5807" r:id="rId57"/>
    <p:sldId id="11965" r:id="rId58"/>
    <p:sldId id="5815" r:id="rId59"/>
    <p:sldId id="5727" r:id="rId60"/>
    <p:sldId id="5728" r:id="rId61"/>
    <p:sldId id="5736" r:id="rId62"/>
    <p:sldId id="5729" r:id="rId63"/>
    <p:sldId id="11979" r:id="rId64"/>
    <p:sldId id="5816" r:id="rId65"/>
    <p:sldId id="5808" r:id="rId66"/>
    <p:sldId id="11984" r:id="rId67"/>
    <p:sldId id="11986" r:id="rId68"/>
    <p:sldId id="5818" r:id="rId69"/>
    <p:sldId id="5817" r:id="rId70"/>
    <p:sldId id="5821" r:id="rId71"/>
    <p:sldId id="12163" r:id="rId72"/>
    <p:sldId id="5690" r:id="rId73"/>
    <p:sldId id="5798" r:id="rId74"/>
    <p:sldId id="5799" r:id="rId75"/>
    <p:sldId id="12164" r:id="rId76"/>
    <p:sldId id="12159" r:id="rId77"/>
    <p:sldId id="12161" r:id="rId78"/>
    <p:sldId id="12135" r:id="rId79"/>
    <p:sldId id="12176" r:id="rId80"/>
    <p:sldId id="12048" r:id="rId81"/>
    <p:sldId id="12051" r:id="rId82"/>
    <p:sldId id="12166" r:id="rId83"/>
    <p:sldId id="12167" r:id="rId84"/>
    <p:sldId id="12168" r:id="rId85"/>
    <p:sldId id="12192" r:id="rId86"/>
    <p:sldId id="12055" r:id="rId87"/>
    <p:sldId id="12151" r:id="rId88"/>
    <p:sldId id="12058" r:id="rId89"/>
    <p:sldId id="12074" r:id="rId90"/>
    <p:sldId id="12036" r:id="rId91"/>
    <p:sldId id="12037" r:id="rId92"/>
    <p:sldId id="12060" r:id="rId93"/>
    <p:sldId id="12075" r:id="rId94"/>
    <p:sldId id="12136" r:id="rId95"/>
    <p:sldId id="12137" r:id="rId96"/>
    <p:sldId id="12140" r:id="rId97"/>
    <p:sldId id="5750" r:id="rId98"/>
    <p:sldId id="12018" r:id="rId99"/>
    <p:sldId id="12019" r:id="rId100"/>
    <p:sldId id="12031" r:id="rId101"/>
    <p:sldId id="12001" r:id="rId102"/>
    <p:sldId id="12004" r:id="rId103"/>
    <p:sldId id="12005" r:id="rId104"/>
    <p:sldId id="12006" r:id="rId105"/>
    <p:sldId id="12007" r:id="rId106"/>
    <p:sldId id="12008" r:id="rId107"/>
    <p:sldId id="12169" r:id="rId108"/>
    <p:sldId id="12170" r:id="rId109"/>
    <p:sldId id="12171" r:id="rId110"/>
    <p:sldId id="5691" r:id="rId111"/>
    <p:sldId id="5696" r:id="rId112"/>
    <p:sldId id="12047" r:id="rId113"/>
    <p:sldId id="11961" r:id="rId114"/>
    <p:sldId id="11950" r:id="rId115"/>
    <p:sldId id="11962" r:id="rId116"/>
    <p:sldId id="12153" r:id="rId117"/>
    <p:sldId id="12138" r:id="rId118"/>
    <p:sldId id="12154" r:id="rId119"/>
    <p:sldId id="12152" r:id="rId120"/>
    <p:sldId id="12193" r:id="rId121"/>
    <p:sldId id="12068" r:id="rId122"/>
    <p:sldId id="12174" r:id="rId123"/>
    <p:sldId id="12194" r:id="rId124"/>
    <p:sldId id="12172" r:id="rId125"/>
    <p:sldId id="12173" r:id="rId126"/>
    <p:sldId id="5721" r:id="rId127"/>
    <p:sldId id="5722" r:id="rId128"/>
    <p:sldId id="5723" r:id="rId129"/>
  </p:sldIdLst>
  <p:sldSz cx="9906000" cy="6858000" type="A4"/>
  <p:notesSz cx="6770688" cy="9902825"/>
  <p:custDataLst>
    <p:tags r:id="rId131"/>
  </p:custDataLst>
  <p:defaultTex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120"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2" name="作成者" initials="A" lastIdx="1" clrIdx="1"/>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E5EAF3"/>
    <a:srgbClr val="DEECEF"/>
    <a:srgbClr val="A6A6A6"/>
    <a:srgbClr val="ACCBF9"/>
    <a:srgbClr val="0000FF"/>
    <a:srgbClr val="FF33CC"/>
    <a:srgbClr val="FFCCFF"/>
    <a:srgbClr val="B5B5B5"/>
    <a:srgbClr val="D6D6D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スタイルなし、表のグリッド線あり">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72833802-FEF1-4C79-8D5D-14CF1EAF98D9}" styleName="淡色スタイル 2 - アクセント 2">
    <a:wholeTbl>
      <a:tcTxStyle>
        <a:fontRef idx="minor">
          <a:scrgbClr r="0" g="0" b="0"/>
        </a:fontRef>
        <a:schemeClr val="tx1"/>
      </a:tcTxStyle>
      <a:tcStyle>
        <a:tcBdr>
          <a:left>
            <a:lnRef idx="1">
              <a:schemeClr val="accent2"/>
            </a:lnRef>
          </a:left>
          <a:right>
            <a:lnRef idx="1">
              <a:schemeClr val="accent2"/>
            </a:lnRef>
          </a:right>
          <a:top>
            <a:lnRef idx="1">
              <a:schemeClr val="accent2"/>
            </a:lnRef>
          </a:top>
          <a:bottom>
            <a:lnRef idx="1">
              <a:schemeClr val="accent2"/>
            </a:lnRef>
          </a:bottom>
          <a:insideH>
            <a:ln>
              <a:noFill/>
            </a:ln>
          </a:insideH>
          <a:insideV>
            <a:ln>
              <a:noFill/>
            </a:ln>
          </a:insideV>
        </a:tcBdr>
        <a:fill>
          <a:noFill/>
        </a:fill>
      </a:tcStyle>
    </a:wholeTbl>
    <a:band1H>
      <a:tcStyle>
        <a:tcBdr>
          <a:top>
            <a:lnRef idx="1">
              <a:schemeClr val="accent2"/>
            </a:lnRef>
          </a:top>
          <a:bottom>
            <a:lnRef idx="1">
              <a:schemeClr val="accent2"/>
            </a:lnRef>
          </a:bottom>
        </a:tcBdr>
      </a:tcStyle>
    </a:band1H>
    <a:band1V>
      <a:tcStyle>
        <a:tcBdr>
          <a:left>
            <a:lnRef idx="1">
              <a:schemeClr val="accent2"/>
            </a:lnRef>
          </a:left>
          <a:right>
            <a:lnRef idx="1">
              <a:schemeClr val="accent2"/>
            </a:lnRef>
          </a:right>
        </a:tcBdr>
      </a:tcStyle>
    </a:band1V>
    <a:band2V>
      <a:tcStyle>
        <a:tcBdr>
          <a:left>
            <a:lnRef idx="1">
              <a:schemeClr val="accent2"/>
            </a:lnRef>
          </a:left>
          <a:right>
            <a:lnRef idx="1">
              <a:schemeClr val="accent2"/>
            </a:lnRef>
          </a:right>
        </a:tcBdr>
      </a:tcStyle>
    </a:band2V>
    <a:lastCol>
      <a:tcTxStyle b="on"/>
      <a:tcStyle>
        <a:tcBdr/>
      </a:tcStyle>
    </a:lastCol>
    <a:firstCol>
      <a:tcTxStyle b="on"/>
      <a:tcStyle>
        <a:tcBdr/>
      </a:tcStyle>
    </a:firstCol>
    <a:lastRow>
      <a:tcTxStyle b="on"/>
      <a:tcStyle>
        <a:tcBdr>
          <a:top>
            <a:ln w="50800" cmpd="dbl">
              <a:solidFill>
                <a:schemeClr val="accent2"/>
              </a:solidFill>
            </a:ln>
          </a:top>
        </a:tcBdr>
      </a:tcStyle>
    </a:lastRow>
    <a:firstRow>
      <a:tcTxStyle b="on">
        <a:fontRef idx="minor">
          <a:scrgbClr r="0" g="0" b="0"/>
        </a:fontRef>
        <a:schemeClr val="bg1"/>
      </a:tcTxStyle>
      <a:tcStyle>
        <a:tcBdr/>
        <a:fillRef idx="1">
          <a:schemeClr val="accent2"/>
        </a:fillRef>
      </a:tcStyle>
    </a:firstRow>
  </a:tblStyle>
  <a:tblStyle styleId="{5DA37D80-6434-44D0-A028-1B22A696006F}" styleName="淡色スタイル 3 - アクセント 2">
    <a:wholeTbl>
      <a:tcTxStyle>
        <a:fontRef idx="minor">
          <a:scrgbClr r="0" g="0" b="0"/>
        </a:fontRef>
        <a:schemeClr val="tx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w="12700" cmpd="sng">
              <a:solidFill>
                <a:schemeClr val="accent2"/>
              </a:solidFill>
            </a:ln>
          </a:insideV>
        </a:tcBdr>
        <a:fill>
          <a:noFill/>
        </a:fill>
      </a:tcStyle>
    </a:wholeTbl>
    <a:band1H>
      <a:tcStyle>
        <a:tcBdr/>
        <a:fill>
          <a:solidFill>
            <a:schemeClr val="accent2">
              <a:alpha val="20000"/>
            </a:schemeClr>
          </a:solidFill>
        </a:fill>
      </a:tcStyle>
    </a:band1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noFill/>
        </a:fill>
      </a:tcStyle>
    </a:lastRow>
    <a:firstRow>
      <a:tcTxStyle b="on"/>
      <a:tcStyle>
        <a:tcBdr>
          <a:bottom>
            <a:ln w="25400" cmpd="sng">
              <a:solidFill>
                <a:schemeClr val="accent2"/>
              </a:solidFill>
            </a:ln>
          </a:bottom>
        </a:tcBdr>
        <a:fill>
          <a:noFill/>
        </a:fill>
      </a:tcStyle>
    </a:firstRow>
  </a:tblStyle>
  <a:tblStyle styleId="{21E4AEA4-8DFA-4A89-87EB-49C32662AFE0}" styleName="中間スタイル 2 - アクセント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F2DE63D5-997A-4646-A377-4702673A728D}" styleName="淡色スタイル 2 - アクセント 3">
    <a:wholeTbl>
      <a:tcTxStyle>
        <a:fontRef idx="minor">
          <a:scrgbClr r="0" g="0" b="0"/>
        </a:fontRef>
        <a:schemeClr val="tx1"/>
      </a:tcTxStyle>
      <a:tcStyle>
        <a:tcBdr>
          <a:left>
            <a:lnRef idx="1">
              <a:schemeClr val="accent3"/>
            </a:lnRef>
          </a:left>
          <a:right>
            <a:lnRef idx="1">
              <a:schemeClr val="accent3"/>
            </a:lnRef>
          </a:right>
          <a:top>
            <a:lnRef idx="1">
              <a:schemeClr val="accent3"/>
            </a:lnRef>
          </a:top>
          <a:bottom>
            <a:lnRef idx="1">
              <a:schemeClr val="accent3"/>
            </a:lnRef>
          </a:bottom>
          <a:insideH>
            <a:ln>
              <a:noFill/>
            </a:ln>
          </a:insideH>
          <a:insideV>
            <a:ln>
              <a:noFill/>
            </a:ln>
          </a:insideV>
        </a:tcBdr>
        <a:fill>
          <a:noFill/>
        </a:fill>
      </a:tcStyle>
    </a:wholeTbl>
    <a:band1H>
      <a:tcStyle>
        <a:tcBdr>
          <a:top>
            <a:lnRef idx="1">
              <a:schemeClr val="accent3"/>
            </a:lnRef>
          </a:top>
          <a:bottom>
            <a:lnRef idx="1">
              <a:schemeClr val="accent3"/>
            </a:lnRef>
          </a:bottom>
        </a:tcBdr>
      </a:tcStyle>
    </a:band1H>
    <a:band1V>
      <a:tcStyle>
        <a:tcBdr>
          <a:left>
            <a:lnRef idx="1">
              <a:schemeClr val="accent3"/>
            </a:lnRef>
          </a:left>
          <a:right>
            <a:lnRef idx="1">
              <a:schemeClr val="accent3"/>
            </a:lnRef>
          </a:right>
        </a:tcBdr>
      </a:tcStyle>
    </a:band1V>
    <a:band2V>
      <a:tcStyle>
        <a:tcBdr>
          <a:left>
            <a:lnRef idx="1">
              <a:schemeClr val="accent3"/>
            </a:lnRef>
          </a:left>
          <a:right>
            <a:lnRef idx="1">
              <a:schemeClr val="accent3"/>
            </a:lnRef>
          </a:right>
        </a:tcBdr>
      </a:tcStyle>
    </a:band2V>
    <a:lastCol>
      <a:tcTxStyle b="on"/>
      <a:tcStyle>
        <a:tcBdr/>
      </a:tcStyle>
    </a:lastCol>
    <a:firstCol>
      <a:tcTxStyle b="on"/>
      <a:tcStyle>
        <a:tcBdr/>
      </a:tcStyle>
    </a:firstCol>
    <a:lastRow>
      <a:tcTxStyle b="on"/>
      <a:tcStyle>
        <a:tcBdr>
          <a:top>
            <a:ln w="50800" cmpd="dbl">
              <a:solidFill>
                <a:schemeClr val="accent3"/>
              </a:solidFill>
            </a:ln>
          </a:top>
        </a:tcBdr>
      </a:tcStyle>
    </a:lastRow>
    <a:firstRow>
      <a:tcTxStyle b="on">
        <a:fontRef idx="minor">
          <a:scrgbClr r="0" g="0" b="0"/>
        </a:fontRef>
        <a:schemeClr val="bg1"/>
      </a:tcTxStyle>
      <a:tcStyle>
        <a:tcBdr/>
        <a:fillRef idx="1">
          <a:schemeClr val="accent3"/>
        </a:fillRef>
      </a:tcStyle>
    </a:firstRow>
  </a:tblStyle>
  <a:tblStyle styleId="{2D5ABB26-0587-4C30-8999-92F81FD0307C}" styleName="スタイルなし、表のグリッド線なし">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6975" autoAdjust="0"/>
    <p:restoredTop sz="94802" autoAdjust="0"/>
  </p:normalViewPr>
  <p:slideViewPr>
    <p:cSldViewPr snapToGrid="0">
      <p:cViewPr varScale="1">
        <p:scale>
          <a:sx n="68" d="100"/>
          <a:sy n="68" d="100"/>
        </p:scale>
        <p:origin x="1024" y="48"/>
      </p:cViewPr>
      <p:guideLst>
        <p:guide orient="horz" pos="2160"/>
        <p:guide pos="3120"/>
      </p:guideLst>
    </p:cSldViewPr>
  </p:slideViewPr>
  <p:outlineViewPr>
    <p:cViewPr>
      <p:scale>
        <a:sx n="33" d="100"/>
        <a:sy n="33" d="100"/>
      </p:scale>
      <p:origin x="0" y="-18"/>
    </p:cViewPr>
  </p:outlineViewPr>
  <p:notesTextViewPr>
    <p:cViewPr>
      <p:scale>
        <a:sx n="1" d="1"/>
        <a:sy n="1" d="1"/>
      </p:scale>
      <p:origin x="0" y="0"/>
    </p:cViewPr>
  </p:notesTextViewPr>
  <p:sorterViewPr>
    <p:cViewPr varScale="1">
      <p:scale>
        <a:sx n="1" d="1"/>
        <a:sy n="1" d="1"/>
      </p:scale>
      <p:origin x="0" y="-2716"/>
    </p:cViewPr>
  </p:sorterViewPr>
  <p:notesViewPr>
    <p:cSldViewPr snapToGrid="0">
      <p:cViewPr>
        <p:scale>
          <a:sx n="48" d="100"/>
          <a:sy n="48" d="100"/>
        </p:scale>
        <p:origin x="2118" y="-114"/>
      </p:cViewPr>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28" Type="http://schemas.openxmlformats.org/officeDocument/2006/relationships/slide" Target="slides/slide127.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134" Type="http://schemas.openxmlformats.org/officeDocument/2006/relationships/viewProps" Target="viewProps.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notesMaster" Target="notesMasters/notesMaster1.xml"/><Relationship Id="rId135" Type="http://schemas.openxmlformats.org/officeDocument/2006/relationships/theme" Target="theme/theme1.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tags" Target="tags/tag1.xml"/><Relationship Id="rId136" Type="http://schemas.openxmlformats.org/officeDocument/2006/relationships/tableStyles" Target="tableStyles.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commentAuthors" Target="commentAuthors.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4" Type="http://schemas.openxmlformats.org/officeDocument/2006/relationships/slide" Target="slides/slide3.xml"/><Relationship Id="rId9" Type="http://schemas.openxmlformats.org/officeDocument/2006/relationships/slide" Target="slides/slide8.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presProps" Target="presProps.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2.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7" y="6"/>
            <a:ext cx="2933965" cy="496861"/>
          </a:xfrm>
          <a:prstGeom prst="rect">
            <a:avLst/>
          </a:prstGeom>
        </p:spPr>
        <p:txBody>
          <a:bodyPr vert="horz" lIns="91004" tIns="45499" rIns="91004" bIns="45499" rtlCol="0"/>
          <a:lstStyle>
            <a:lvl1pPr algn="l">
              <a:defRPr sz="1200"/>
            </a:lvl1pPr>
          </a:lstStyle>
          <a:p>
            <a:endParaRPr kumimoji="1" lang="ja-JP" altLang="en-US"/>
          </a:p>
        </p:txBody>
      </p:sp>
      <p:sp>
        <p:nvSpPr>
          <p:cNvPr id="3" name="日付プレースホルダー 2"/>
          <p:cNvSpPr>
            <a:spLocks noGrp="1"/>
          </p:cNvSpPr>
          <p:nvPr>
            <p:ph type="dt" idx="1"/>
          </p:nvPr>
        </p:nvSpPr>
        <p:spPr>
          <a:xfrm>
            <a:off x="3835163" y="6"/>
            <a:ext cx="2933965" cy="496861"/>
          </a:xfrm>
          <a:prstGeom prst="rect">
            <a:avLst/>
          </a:prstGeom>
        </p:spPr>
        <p:txBody>
          <a:bodyPr vert="horz" lIns="91004" tIns="45499" rIns="91004" bIns="45499" rtlCol="0"/>
          <a:lstStyle>
            <a:lvl1pPr algn="r">
              <a:defRPr sz="1200"/>
            </a:lvl1pPr>
          </a:lstStyle>
          <a:p>
            <a:fld id="{3FE670EE-46B5-47E5-A236-1B1148F39260}" type="datetimeFigureOut">
              <a:rPr kumimoji="1" lang="ja-JP" altLang="en-US" smtClean="0"/>
              <a:t>2021/7/8</a:t>
            </a:fld>
            <a:endParaRPr kumimoji="1" lang="ja-JP" altLang="en-US"/>
          </a:p>
        </p:txBody>
      </p:sp>
      <p:sp>
        <p:nvSpPr>
          <p:cNvPr id="4" name="スライド イメージ プレースホルダー 3"/>
          <p:cNvSpPr>
            <a:spLocks noGrp="1" noRot="1" noChangeAspect="1"/>
          </p:cNvSpPr>
          <p:nvPr>
            <p:ph type="sldImg" idx="2"/>
          </p:nvPr>
        </p:nvSpPr>
        <p:spPr>
          <a:xfrm>
            <a:off x="969963" y="1238250"/>
            <a:ext cx="4830762" cy="3343275"/>
          </a:xfrm>
          <a:prstGeom prst="rect">
            <a:avLst/>
          </a:prstGeom>
          <a:noFill/>
          <a:ln w="12700">
            <a:solidFill>
              <a:prstClr val="black"/>
            </a:solidFill>
          </a:ln>
        </p:spPr>
        <p:txBody>
          <a:bodyPr vert="horz" lIns="91004" tIns="45499" rIns="91004" bIns="45499" rtlCol="0" anchor="ctr"/>
          <a:lstStyle/>
          <a:p>
            <a:endParaRPr lang="ja-JP" altLang="en-US"/>
          </a:p>
        </p:txBody>
      </p:sp>
      <p:sp>
        <p:nvSpPr>
          <p:cNvPr id="5" name="ノート プレースホルダー 4"/>
          <p:cNvSpPr>
            <a:spLocks noGrp="1"/>
          </p:cNvSpPr>
          <p:nvPr>
            <p:ph type="body" sz="quarter" idx="3"/>
          </p:nvPr>
        </p:nvSpPr>
        <p:spPr>
          <a:xfrm>
            <a:off x="677070" y="4765741"/>
            <a:ext cx="5416550" cy="3899238"/>
          </a:xfrm>
          <a:prstGeom prst="rect">
            <a:avLst/>
          </a:prstGeom>
        </p:spPr>
        <p:txBody>
          <a:bodyPr vert="horz" lIns="91004" tIns="45499" rIns="91004" bIns="45499" rtlCol="0"/>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6" name="フッター プレースホルダー 5"/>
          <p:cNvSpPr>
            <a:spLocks noGrp="1"/>
          </p:cNvSpPr>
          <p:nvPr>
            <p:ph type="ftr" sz="quarter" idx="4"/>
          </p:nvPr>
        </p:nvSpPr>
        <p:spPr>
          <a:xfrm>
            <a:off x="7" y="9405967"/>
            <a:ext cx="2933965" cy="496860"/>
          </a:xfrm>
          <a:prstGeom prst="rect">
            <a:avLst/>
          </a:prstGeom>
        </p:spPr>
        <p:txBody>
          <a:bodyPr vert="horz" lIns="91004" tIns="45499" rIns="91004" bIns="45499" rtlCol="0" anchor="b"/>
          <a:lstStyle>
            <a:lvl1pPr algn="l">
              <a:defRPr sz="1200"/>
            </a:lvl1pPr>
          </a:lstStyle>
          <a:p>
            <a:endParaRPr kumimoji="1" lang="ja-JP" altLang="en-US"/>
          </a:p>
        </p:txBody>
      </p:sp>
      <p:sp>
        <p:nvSpPr>
          <p:cNvPr id="7" name="スライド番号プレースホルダー 6"/>
          <p:cNvSpPr>
            <a:spLocks noGrp="1"/>
          </p:cNvSpPr>
          <p:nvPr>
            <p:ph type="sldNum" sz="quarter" idx="5"/>
          </p:nvPr>
        </p:nvSpPr>
        <p:spPr>
          <a:xfrm>
            <a:off x="3835163" y="9405967"/>
            <a:ext cx="2933965" cy="496860"/>
          </a:xfrm>
          <a:prstGeom prst="rect">
            <a:avLst/>
          </a:prstGeom>
        </p:spPr>
        <p:txBody>
          <a:bodyPr vert="horz" lIns="91004" tIns="45499" rIns="91004" bIns="45499" rtlCol="0" anchor="b"/>
          <a:lstStyle>
            <a:lvl1pPr algn="r">
              <a:defRPr sz="1200"/>
            </a:lvl1pPr>
          </a:lstStyle>
          <a:p>
            <a:fld id="{EFAD45B1-8F27-4D88-A450-F651B14E0ECE}" type="slidenum">
              <a:rPr kumimoji="1" lang="ja-JP" altLang="en-US" smtClean="0"/>
              <a:t>‹#›</a:t>
            </a:fld>
            <a:endParaRPr kumimoji="1" lang="ja-JP" altLang="en-US"/>
          </a:p>
        </p:txBody>
      </p:sp>
    </p:spTree>
    <p:extLst>
      <p:ext uri="{BB962C8B-B14F-4D97-AF65-F5344CB8AC3E}">
        <p14:creationId xmlns:p14="http://schemas.microsoft.com/office/powerpoint/2010/main" val="152269099"/>
      </p:ext>
    </p:extLst>
  </p:cSld>
  <p:clrMap bg1="lt1" tx1="dk1" bg2="lt2" tx2="dk2" accent1="accent1" accent2="accent2" accent3="accent3" accent4="accent4" accent5="accent5" accent6="accent6" hlink="hlink" folHlink="folHlink"/>
  <p:notesStyle>
    <a:lvl1pPr marL="0" algn="l" defTabSz="914400" rtl="0" eaLnBrk="1" latinLnBrk="0" hangingPunct="1">
      <a:defRPr kumimoji="1" sz="1200" kern="1200">
        <a:solidFill>
          <a:schemeClr val="tx1"/>
        </a:solidFill>
        <a:latin typeface="+mn-lt"/>
        <a:ea typeface="+mn-ea"/>
        <a:cs typeface="+mn-cs"/>
      </a:defRPr>
    </a:lvl1pPr>
    <a:lvl2pPr marL="457200" algn="l" defTabSz="914400" rtl="0" eaLnBrk="1" latinLnBrk="0" hangingPunct="1">
      <a:defRPr kumimoji="1" sz="1200" kern="1200">
        <a:solidFill>
          <a:schemeClr val="tx1"/>
        </a:solidFill>
        <a:latin typeface="+mn-lt"/>
        <a:ea typeface="+mn-ea"/>
        <a:cs typeface="+mn-cs"/>
      </a:defRPr>
    </a:lvl2pPr>
    <a:lvl3pPr marL="914400" algn="l" defTabSz="914400" rtl="0" eaLnBrk="1" latinLnBrk="0" hangingPunct="1">
      <a:defRPr kumimoji="1" sz="1200" kern="1200">
        <a:solidFill>
          <a:schemeClr val="tx1"/>
        </a:solidFill>
        <a:latin typeface="+mn-lt"/>
        <a:ea typeface="+mn-ea"/>
        <a:cs typeface="+mn-cs"/>
      </a:defRPr>
    </a:lvl3pPr>
    <a:lvl4pPr marL="1371600" algn="l" defTabSz="914400" rtl="0" eaLnBrk="1" latinLnBrk="0" hangingPunct="1">
      <a:defRPr kumimoji="1" sz="1200" kern="1200">
        <a:solidFill>
          <a:schemeClr val="tx1"/>
        </a:solidFill>
        <a:latin typeface="+mn-lt"/>
        <a:ea typeface="+mn-ea"/>
        <a:cs typeface="+mn-cs"/>
      </a:defRPr>
    </a:lvl4pPr>
    <a:lvl5pPr marL="1828800" algn="l" defTabSz="914400" rtl="0" eaLnBrk="1" latinLnBrk="0" hangingPunct="1">
      <a:defRPr kumimoji="1" sz="1200" kern="1200">
        <a:solidFill>
          <a:schemeClr val="tx1"/>
        </a:solidFill>
        <a:latin typeface="+mn-lt"/>
        <a:ea typeface="+mn-ea"/>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EFAD45B1-8F27-4D88-A450-F651B14E0ECE}" type="slidenum">
              <a:rPr kumimoji="1" lang="ja-JP" altLang="en-US" smtClean="0"/>
              <a:t>0</a:t>
            </a:fld>
            <a:endParaRPr kumimoji="1" lang="ja-JP" altLang="en-US"/>
          </a:p>
        </p:txBody>
      </p:sp>
    </p:spTree>
    <p:extLst>
      <p:ext uri="{BB962C8B-B14F-4D97-AF65-F5344CB8AC3E}">
        <p14:creationId xmlns:p14="http://schemas.microsoft.com/office/powerpoint/2010/main" val="288900277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fld id="{EFAD45B1-8F27-4D88-A450-F651B14E0ECE}" type="slidenum">
              <a:rPr kumimoji="1" lang="ja-JP" altLang="en-US" smtClean="0"/>
              <a:t>9</a:t>
            </a:fld>
            <a:endParaRPr kumimoji="1" lang="ja-JP" altLang="en-US"/>
          </a:p>
        </p:txBody>
      </p:sp>
    </p:spTree>
    <p:extLst>
      <p:ext uri="{BB962C8B-B14F-4D97-AF65-F5344CB8AC3E}">
        <p14:creationId xmlns:p14="http://schemas.microsoft.com/office/powerpoint/2010/main" val="20553453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fld id="{EFAD45B1-8F27-4D88-A450-F651B14E0ECE}" type="slidenum">
              <a:rPr kumimoji="1" lang="ja-JP" altLang="en-US" smtClean="0"/>
              <a:t>10</a:t>
            </a:fld>
            <a:endParaRPr kumimoji="1" lang="ja-JP" altLang="en-US"/>
          </a:p>
        </p:txBody>
      </p:sp>
    </p:spTree>
    <p:extLst>
      <p:ext uri="{BB962C8B-B14F-4D97-AF65-F5344CB8AC3E}">
        <p14:creationId xmlns:p14="http://schemas.microsoft.com/office/powerpoint/2010/main" val="401562374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EFAD45B1-8F27-4D88-A450-F651B14E0ECE}" type="slidenum">
              <a:rPr kumimoji="1" lang="ja-JP" altLang="en-US" smtClean="0"/>
              <a:t>11</a:t>
            </a:fld>
            <a:endParaRPr kumimoji="1" lang="ja-JP" altLang="en-US"/>
          </a:p>
        </p:txBody>
      </p:sp>
    </p:spTree>
    <p:extLst>
      <p:ext uri="{BB962C8B-B14F-4D97-AF65-F5344CB8AC3E}">
        <p14:creationId xmlns:p14="http://schemas.microsoft.com/office/powerpoint/2010/main" val="380801585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EFAD45B1-8F27-4D88-A450-F651B14E0ECE}" type="slidenum">
              <a:rPr kumimoji="1" lang="ja-JP" altLang="en-US" smtClean="0"/>
              <a:t>12</a:t>
            </a:fld>
            <a:endParaRPr kumimoji="1" lang="ja-JP" altLang="en-US"/>
          </a:p>
        </p:txBody>
      </p:sp>
    </p:spTree>
    <p:extLst>
      <p:ext uri="{BB962C8B-B14F-4D97-AF65-F5344CB8AC3E}">
        <p14:creationId xmlns:p14="http://schemas.microsoft.com/office/powerpoint/2010/main" val="263610651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EFAD45B1-8F27-4D88-A450-F651B14E0ECE}" type="slidenum">
              <a:rPr kumimoji="1" lang="ja-JP" altLang="en-US" smtClean="0"/>
              <a:t>13</a:t>
            </a:fld>
            <a:endParaRPr kumimoji="1" lang="ja-JP" altLang="en-US"/>
          </a:p>
        </p:txBody>
      </p:sp>
    </p:spTree>
    <p:extLst>
      <p:ext uri="{BB962C8B-B14F-4D97-AF65-F5344CB8AC3E}">
        <p14:creationId xmlns:p14="http://schemas.microsoft.com/office/powerpoint/2010/main" val="232583002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EFAD45B1-8F27-4D88-A450-F651B14E0ECE}" type="slidenum">
              <a:rPr kumimoji="1" lang="ja-JP" altLang="en-US" smtClean="0"/>
              <a:t>14</a:t>
            </a:fld>
            <a:endParaRPr kumimoji="1" lang="ja-JP" altLang="en-US"/>
          </a:p>
        </p:txBody>
      </p:sp>
    </p:spTree>
    <p:extLst>
      <p:ext uri="{BB962C8B-B14F-4D97-AF65-F5344CB8AC3E}">
        <p14:creationId xmlns:p14="http://schemas.microsoft.com/office/powerpoint/2010/main" val="127112438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fld id="{EFAD45B1-8F27-4D88-A450-F651B14E0ECE}" type="slidenum">
              <a:rPr kumimoji="1" lang="ja-JP" altLang="en-US" smtClean="0"/>
              <a:t>43</a:t>
            </a:fld>
            <a:endParaRPr kumimoji="1" lang="ja-JP" altLang="en-US"/>
          </a:p>
        </p:txBody>
      </p:sp>
    </p:spTree>
    <p:extLst>
      <p:ext uri="{BB962C8B-B14F-4D97-AF65-F5344CB8AC3E}">
        <p14:creationId xmlns:p14="http://schemas.microsoft.com/office/powerpoint/2010/main" val="196225548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EFAD45B1-8F27-4D88-A450-F651B14E0ECE}" type="slidenum">
              <a:rPr kumimoji="1" lang="ja-JP" altLang="en-US" smtClean="0"/>
              <a:t>55</a:t>
            </a:fld>
            <a:endParaRPr kumimoji="1" lang="ja-JP" altLang="en-US"/>
          </a:p>
        </p:txBody>
      </p:sp>
    </p:spTree>
    <p:extLst>
      <p:ext uri="{BB962C8B-B14F-4D97-AF65-F5344CB8AC3E}">
        <p14:creationId xmlns:p14="http://schemas.microsoft.com/office/powerpoint/2010/main" val="233520372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EFAD45B1-8F27-4D88-A450-F651B14E0ECE}" type="slidenum">
              <a:rPr kumimoji="1" lang="ja-JP" altLang="en-US" smtClean="0"/>
              <a:t>64</a:t>
            </a:fld>
            <a:endParaRPr kumimoji="1" lang="ja-JP" altLang="en-US"/>
          </a:p>
        </p:txBody>
      </p:sp>
    </p:spTree>
    <p:extLst>
      <p:ext uri="{BB962C8B-B14F-4D97-AF65-F5344CB8AC3E}">
        <p14:creationId xmlns:p14="http://schemas.microsoft.com/office/powerpoint/2010/main" val="110115118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EFAD45B1-8F27-4D88-A450-F651B14E0ECE}" type="slidenum">
              <a:rPr kumimoji="1" lang="ja-JP" altLang="en-US" smtClean="0"/>
              <a:t>79</a:t>
            </a:fld>
            <a:endParaRPr kumimoji="1" lang="ja-JP" altLang="en-US"/>
          </a:p>
        </p:txBody>
      </p:sp>
    </p:spTree>
    <p:extLst>
      <p:ext uri="{BB962C8B-B14F-4D97-AF65-F5344CB8AC3E}">
        <p14:creationId xmlns:p14="http://schemas.microsoft.com/office/powerpoint/2010/main" val="90608532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EFAD45B1-8F27-4D88-A450-F651B14E0ECE}" type="slidenum">
              <a:rPr kumimoji="1" lang="ja-JP" altLang="en-US" smtClean="0"/>
              <a:t>1</a:t>
            </a:fld>
            <a:endParaRPr kumimoji="1" lang="ja-JP" altLang="en-US"/>
          </a:p>
        </p:txBody>
      </p:sp>
    </p:spTree>
    <p:extLst>
      <p:ext uri="{BB962C8B-B14F-4D97-AF65-F5344CB8AC3E}">
        <p14:creationId xmlns:p14="http://schemas.microsoft.com/office/powerpoint/2010/main" val="111244333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fld id="{EFAD45B1-8F27-4D88-A450-F651B14E0ECE}" type="slidenum">
              <a:rPr kumimoji="1" lang="ja-JP" altLang="en-US" smtClean="0"/>
              <a:t>84</a:t>
            </a:fld>
            <a:endParaRPr kumimoji="1" lang="ja-JP" altLang="en-US"/>
          </a:p>
        </p:txBody>
      </p:sp>
    </p:spTree>
    <p:extLst>
      <p:ext uri="{BB962C8B-B14F-4D97-AF65-F5344CB8AC3E}">
        <p14:creationId xmlns:p14="http://schemas.microsoft.com/office/powerpoint/2010/main" val="386272627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fld id="{EFAD45B1-8F27-4D88-A450-F651B14E0ECE}" type="slidenum">
              <a:rPr kumimoji="1" lang="ja-JP" altLang="en-US" smtClean="0"/>
              <a:t>97</a:t>
            </a:fld>
            <a:endParaRPr kumimoji="1" lang="ja-JP" altLang="en-US"/>
          </a:p>
        </p:txBody>
      </p:sp>
    </p:spTree>
    <p:extLst>
      <p:ext uri="{BB962C8B-B14F-4D97-AF65-F5344CB8AC3E}">
        <p14:creationId xmlns:p14="http://schemas.microsoft.com/office/powerpoint/2010/main" val="142922363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EFAD45B1-8F27-4D88-A450-F651B14E0ECE}" type="slidenum">
              <a:rPr kumimoji="1" lang="ja-JP" altLang="en-US" smtClean="0"/>
              <a:t>2</a:t>
            </a:fld>
            <a:endParaRPr kumimoji="1" lang="ja-JP" altLang="en-US"/>
          </a:p>
        </p:txBody>
      </p:sp>
    </p:spTree>
    <p:extLst>
      <p:ext uri="{BB962C8B-B14F-4D97-AF65-F5344CB8AC3E}">
        <p14:creationId xmlns:p14="http://schemas.microsoft.com/office/powerpoint/2010/main" val="342517746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EFAD45B1-8F27-4D88-A450-F651B14E0ECE}" type="slidenum">
              <a:rPr kumimoji="1" lang="ja-JP" altLang="en-US" smtClean="0"/>
              <a:t>3</a:t>
            </a:fld>
            <a:endParaRPr kumimoji="1" lang="ja-JP" altLang="en-US"/>
          </a:p>
        </p:txBody>
      </p:sp>
    </p:spTree>
    <p:extLst>
      <p:ext uri="{BB962C8B-B14F-4D97-AF65-F5344CB8AC3E}">
        <p14:creationId xmlns:p14="http://schemas.microsoft.com/office/powerpoint/2010/main" val="313082685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EFAD45B1-8F27-4D88-A450-F651B14E0ECE}" type="slidenum">
              <a:rPr kumimoji="1" lang="ja-JP" altLang="en-US" smtClean="0"/>
              <a:t>4</a:t>
            </a:fld>
            <a:endParaRPr kumimoji="1" lang="ja-JP" altLang="en-US"/>
          </a:p>
        </p:txBody>
      </p:sp>
    </p:spTree>
    <p:extLst>
      <p:ext uri="{BB962C8B-B14F-4D97-AF65-F5344CB8AC3E}">
        <p14:creationId xmlns:p14="http://schemas.microsoft.com/office/powerpoint/2010/main" val="428774730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EFAD45B1-8F27-4D88-A450-F651B14E0ECE}" type="slidenum">
              <a:rPr kumimoji="1" lang="ja-JP" altLang="en-US" smtClean="0"/>
              <a:t>5</a:t>
            </a:fld>
            <a:endParaRPr kumimoji="1" lang="ja-JP" altLang="en-US"/>
          </a:p>
        </p:txBody>
      </p:sp>
    </p:spTree>
    <p:extLst>
      <p:ext uri="{BB962C8B-B14F-4D97-AF65-F5344CB8AC3E}">
        <p14:creationId xmlns:p14="http://schemas.microsoft.com/office/powerpoint/2010/main" val="127604319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EFAD45B1-8F27-4D88-A450-F651B14E0ECE}" type="slidenum">
              <a:rPr kumimoji="1" lang="ja-JP" altLang="en-US" smtClean="0"/>
              <a:t>6</a:t>
            </a:fld>
            <a:endParaRPr kumimoji="1" lang="ja-JP" altLang="en-US"/>
          </a:p>
        </p:txBody>
      </p:sp>
    </p:spTree>
    <p:extLst>
      <p:ext uri="{BB962C8B-B14F-4D97-AF65-F5344CB8AC3E}">
        <p14:creationId xmlns:p14="http://schemas.microsoft.com/office/powerpoint/2010/main" val="218590788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EFAD45B1-8F27-4D88-A450-F651B14E0ECE}" type="slidenum">
              <a:rPr kumimoji="1" lang="ja-JP" altLang="en-US" smtClean="0"/>
              <a:t>7</a:t>
            </a:fld>
            <a:endParaRPr kumimoji="1" lang="ja-JP" altLang="en-US"/>
          </a:p>
        </p:txBody>
      </p:sp>
    </p:spTree>
    <p:extLst>
      <p:ext uri="{BB962C8B-B14F-4D97-AF65-F5344CB8AC3E}">
        <p14:creationId xmlns:p14="http://schemas.microsoft.com/office/powerpoint/2010/main" val="153883203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EFAD45B1-8F27-4D88-A450-F651B14E0ECE}" type="slidenum">
              <a:rPr kumimoji="1" lang="ja-JP" altLang="en-US" smtClean="0"/>
              <a:t>8</a:t>
            </a:fld>
            <a:endParaRPr kumimoji="1" lang="ja-JP" altLang="en-US"/>
          </a:p>
        </p:txBody>
      </p:sp>
    </p:spTree>
    <p:extLst>
      <p:ext uri="{BB962C8B-B14F-4D97-AF65-F5344CB8AC3E}">
        <p14:creationId xmlns:p14="http://schemas.microsoft.com/office/powerpoint/2010/main" val="361865302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4.xml"/><Relationship Id="rId1" Type="http://schemas.openxmlformats.org/officeDocument/2006/relationships/vmlDrawing" Target="../drawings/vmlDrawing2.vml"/><Relationship Id="rId5" Type="http://schemas.openxmlformats.org/officeDocument/2006/relationships/image" Target="../media/image2.emf"/><Relationship Id="rId4" Type="http://schemas.openxmlformats.org/officeDocument/2006/relationships/oleObject" Target="../embeddings/oleObject2.bin"/></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1238250" y="2319151"/>
            <a:ext cx="7429500" cy="2387600"/>
          </a:xfrm>
        </p:spPr>
        <p:txBody>
          <a:bodyPr anchor="ctr"/>
          <a:lstStyle>
            <a:lvl1pPr algn="ctr">
              <a:defRPr sz="4050"/>
            </a:lvl1pPr>
          </a:lstStyle>
          <a:p>
            <a:r>
              <a:rPr kumimoji="1" lang="ja-JP" altLang="en-US"/>
              <a:t>マスター タイトルの書式設定</a:t>
            </a:r>
            <a:endParaRPr kumimoji="1" lang="ja-JP" altLang="en-US" dirty="0"/>
          </a:p>
        </p:txBody>
      </p:sp>
      <p:sp>
        <p:nvSpPr>
          <p:cNvPr id="5" name="フッター プレースホルダー 4"/>
          <p:cNvSpPr>
            <a:spLocks noGrp="1"/>
          </p:cNvSpPr>
          <p:nvPr>
            <p:ph type="ftr" sz="quarter" idx="11"/>
          </p:nvPr>
        </p:nvSpPr>
        <p:spPr/>
        <p:txBody>
          <a:bodyPr/>
          <a:lstStyle/>
          <a:p>
            <a:endParaRPr kumimoji="1" lang="ja-JP" altLang="en-US" dirty="0"/>
          </a:p>
        </p:txBody>
      </p:sp>
      <p:sp>
        <p:nvSpPr>
          <p:cNvPr id="7" name="正方形/長方形 6"/>
          <p:cNvSpPr/>
          <p:nvPr userDrawn="1"/>
        </p:nvSpPr>
        <p:spPr>
          <a:xfrm>
            <a:off x="0" y="732398"/>
            <a:ext cx="9906000" cy="360000"/>
          </a:xfrm>
          <a:prstGeom prst="rect">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2000000" scaled="0"/>
            <a:tileRect/>
          </a:gradFill>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kumimoji="1" lang="ja-JP" altLang="en-US" sz="1350"/>
          </a:p>
        </p:txBody>
      </p:sp>
    </p:spTree>
    <p:extLst>
      <p:ext uri="{BB962C8B-B14F-4D97-AF65-F5344CB8AC3E}">
        <p14:creationId xmlns:p14="http://schemas.microsoft.com/office/powerpoint/2010/main" val="283784621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atin typeface="Arial" panose="020B0604020202020204" pitchFamily="34" charset="0"/>
                <a:cs typeface="Arial" panose="020B0604020202020204" pitchFamily="34" charset="0"/>
              </a:defRPr>
            </a:lvl1pPr>
          </a:lstStyle>
          <a:p>
            <a:r>
              <a:rPr kumimoji="1" lang="ja-JP" altLang="en-US" dirty="0"/>
              <a:t>マスター タイトルの書式設定</a:t>
            </a:r>
          </a:p>
        </p:txBody>
      </p:sp>
      <p:sp>
        <p:nvSpPr>
          <p:cNvPr id="3" name="コンテンツ プレースホルダー 2"/>
          <p:cNvSpPr>
            <a:spLocks noGrp="1"/>
          </p:cNvSpPr>
          <p:nvPr>
            <p:ph idx="1"/>
          </p:nvPr>
        </p:nvSpPr>
        <p:spPr>
          <a:xfrm>
            <a:off x="189378" y="895602"/>
            <a:ext cx="9501748" cy="1982071"/>
          </a:xfrm>
        </p:spPr>
        <p:txBody>
          <a:bodyPr/>
          <a:lstStyle>
            <a:lvl1pPr>
              <a:defRPr sz="1800">
                <a:latin typeface="Meiryo UI" panose="020B0604030504040204" pitchFamily="50" charset="-128"/>
                <a:ea typeface="Meiryo UI" panose="020B0604030504040204" pitchFamily="50" charset="-128"/>
              </a:defRPr>
            </a:lvl1pPr>
            <a:lvl2pPr>
              <a:defRPr sz="1500">
                <a:latin typeface="Meiryo UI" panose="020B0604030504040204" pitchFamily="50" charset="-128"/>
                <a:ea typeface="Meiryo UI" panose="020B0604030504040204" pitchFamily="50" charset="-128"/>
              </a:defRPr>
            </a:lvl2pPr>
            <a:lvl3pPr>
              <a:defRPr sz="1350">
                <a:latin typeface="Meiryo UI" panose="020B0604030504040204" pitchFamily="50" charset="-128"/>
                <a:ea typeface="Meiryo UI" panose="020B0604030504040204" pitchFamily="50" charset="-128"/>
              </a:defRPr>
            </a:lvl3pPr>
            <a:lvl4pPr>
              <a:defRPr sz="1200">
                <a:latin typeface="Meiryo UI" panose="020B0604030504040204" pitchFamily="50" charset="-128"/>
                <a:ea typeface="Meiryo UI" panose="020B0604030504040204" pitchFamily="50" charset="-128"/>
              </a:defRPr>
            </a:lvl4pPr>
            <a:lvl5pPr>
              <a:defRPr sz="1200">
                <a:latin typeface="Meiryo UI" panose="020B0604030504040204" pitchFamily="50" charset="-128"/>
                <a:ea typeface="Meiryo UI" panose="020B0604030504040204" pitchFamily="50" charset="-128"/>
              </a:defRPr>
            </a:lvl5pPr>
          </a:lstStyle>
          <a:p>
            <a:pPr lvl="0"/>
            <a:r>
              <a:rPr kumimoji="1" lang="ja-JP" altLang="en-US" dirty="0"/>
              <a:t>マスター テキストの書式設定</a:t>
            </a:r>
          </a:p>
          <a:p>
            <a:pPr lvl="1"/>
            <a:r>
              <a:rPr kumimoji="1" lang="ja-JP" altLang="en-US" dirty="0"/>
              <a:t>第 </a:t>
            </a:r>
            <a:r>
              <a:rPr kumimoji="1" lang="en-US" altLang="ja-JP" dirty="0"/>
              <a:t>2 </a:t>
            </a:r>
            <a:r>
              <a:rPr kumimoji="1" lang="ja-JP" altLang="en-US" dirty="0"/>
              <a:t>レベル</a:t>
            </a:r>
          </a:p>
          <a:p>
            <a:pPr lvl="2"/>
            <a:r>
              <a:rPr kumimoji="1" lang="ja-JP" altLang="en-US" dirty="0"/>
              <a:t>第 </a:t>
            </a:r>
            <a:r>
              <a:rPr kumimoji="1" lang="en-US" altLang="ja-JP" dirty="0"/>
              <a:t>3 </a:t>
            </a:r>
            <a:r>
              <a:rPr kumimoji="1" lang="ja-JP" altLang="en-US" dirty="0"/>
              <a:t>レベル</a:t>
            </a:r>
          </a:p>
          <a:p>
            <a:pPr lvl="3"/>
            <a:r>
              <a:rPr kumimoji="1" lang="ja-JP" altLang="en-US" dirty="0"/>
              <a:t>第 </a:t>
            </a:r>
            <a:r>
              <a:rPr kumimoji="1" lang="en-US" altLang="ja-JP" dirty="0"/>
              <a:t>4 </a:t>
            </a:r>
            <a:r>
              <a:rPr kumimoji="1" lang="ja-JP" altLang="en-US" dirty="0"/>
              <a:t>レベル</a:t>
            </a:r>
          </a:p>
          <a:p>
            <a:pPr lvl="4"/>
            <a:r>
              <a:rPr kumimoji="1" lang="ja-JP" altLang="en-US" dirty="0"/>
              <a:t>第 </a:t>
            </a:r>
            <a:r>
              <a:rPr kumimoji="1" lang="en-US" altLang="ja-JP" dirty="0"/>
              <a:t>5 </a:t>
            </a:r>
            <a:r>
              <a:rPr kumimoji="1" lang="ja-JP" altLang="en-US" dirty="0"/>
              <a:t>レベル</a:t>
            </a:r>
          </a:p>
        </p:txBody>
      </p:sp>
      <p:sp>
        <p:nvSpPr>
          <p:cNvPr id="5" name="フッター プレースホルダー 4"/>
          <p:cNvSpPr>
            <a:spLocks noGrp="1"/>
          </p:cNvSpPr>
          <p:nvPr>
            <p:ph type="ftr" sz="quarter" idx="11"/>
          </p:nvPr>
        </p:nvSpPr>
        <p:spPr/>
        <p:txBody>
          <a:bodyPr/>
          <a:lstStyle/>
          <a:p>
            <a:endParaRPr kumimoji="1" lang="ja-JP" altLang="en-US" dirty="0"/>
          </a:p>
        </p:txBody>
      </p:sp>
      <p:cxnSp>
        <p:nvCxnSpPr>
          <p:cNvPr id="7" name="直線コネクタ 6"/>
          <p:cNvCxnSpPr/>
          <p:nvPr userDrawn="1"/>
        </p:nvCxnSpPr>
        <p:spPr>
          <a:xfrm>
            <a:off x="1603" y="752169"/>
            <a:ext cx="9904397" cy="0"/>
          </a:xfrm>
          <a:prstGeom prst="line">
            <a:avLst/>
          </a:prstGeom>
          <a:ln w="53975" cmpd="sng">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7819123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endParaRPr kumimoji="1" lang="ja-JP" altLang="en-US" dirty="0"/>
          </a:p>
        </p:txBody>
      </p:sp>
      <p:sp>
        <p:nvSpPr>
          <p:cNvPr id="4" name="フッター プレースホルダー 3"/>
          <p:cNvSpPr>
            <a:spLocks noGrp="1"/>
          </p:cNvSpPr>
          <p:nvPr>
            <p:ph type="ftr" sz="quarter" idx="11"/>
          </p:nvPr>
        </p:nvSpPr>
        <p:spPr/>
        <p:txBody>
          <a:bodyPr/>
          <a:lstStyle/>
          <a:p>
            <a:endParaRPr kumimoji="1" lang="ja-JP" altLang="en-US" dirty="0"/>
          </a:p>
        </p:txBody>
      </p:sp>
      <p:cxnSp>
        <p:nvCxnSpPr>
          <p:cNvPr id="6" name="直線コネクタ 5"/>
          <p:cNvCxnSpPr/>
          <p:nvPr userDrawn="1"/>
        </p:nvCxnSpPr>
        <p:spPr>
          <a:xfrm>
            <a:off x="1603" y="748991"/>
            <a:ext cx="9904397" cy="0"/>
          </a:xfrm>
          <a:prstGeom prst="line">
            <a:avLst/>
          </a:prstGeom>
          <a:ln w="53975" cmpd="sng">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7" name="コンテンツ プレースホルダー 2"/>
          <p:cNvSpPr>
            <a:spLocks noGrp="1"/>
          </p:cNvSpPr>
          <p:nvPr>
            <p:ph idx="1"/>
          </p:nvPr>
        </p:nvSpPr>
        <p:spPr>
          <a:xfrm>
            <a:off x="189379" y="895601"/>
            <a:ext cx="9512674" cy="591212"/>
          </a:xfrm>
        </p:spPr>
        <p:txBody>
          <a:bodyPr/>
          <a:lstStyle>
            <a:lvl1pPr>
              <a:defRPr sz="1800"/>
            </a:lvl1pPr>
          </a:lstStyle>
          <a:p>
            <a:pPr lvl="0"/>
            <a:r>
              <a:rPr kumimoji="1" lang="ja-JP" altLang="en-US"/>
              <a:t>マスター テキストの書式設定</a:t>
            </a:r>
          </a:p>
        </p:txBody>
      </p:sp>
    </p:spTree>
    <p:extLst>
      <p:ext uri="{BB962C8B-B14F-4D97-AF65-F5344CB8AC3E}">
        <p14:creationId xmlns:p14="http://schemas.microsoft.com/office/powerpoint/2010/main" val="286813694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cSld name="1_タイトルのみ">
    <p:spTree>
      <p:nvGrpSpPr>
        <p:cNvPr id="1" name=""/>
        <p:cNvGrpSpPr/>
        <p:nvPr/>
      </p:nvGrpSpPr>
      <p:grpSpPr>
        <a:xfrm>
          <a:off x="0" y="0"/>
          <a:ext cx="0" cy="0"/>
          <a:chOff x="0" y="0"/>
          <a:chExt cx="0" cy="0"/>
        </a:xfrm>
      </p:grpSpPr>
      <p:graphicFrame>
        <p:nvGraphicFramePr>
          <p:cNvPr id="3" name="オブジェクト 2" hidden="1"/>
          <p:cNvGraphicFramePr>
            <a:graphicFrameLocks noChangeAspect="1"/>
          </p:cNvGraphicFramePr>
          <p:nvPr userDrawn="1">
            <p:custDataLst>
              <p:tags r:id="rId2"/>
            </p:custDataLst>
          </p:nvPr>
        </p:nvGraphicFramePr>
        <p:xfrm>
          <a:off x="1721" y="1589"/>
          <a:ext cx="1719" cy="1587"/>
        </p:xfrm>
        <a:graphic>
          <a:graphicData uri="http://schemas.openxmlformats.org/presentationml/2006/ole">
            <mc:AlternateContent xmlns:mc="http://schemas.openxmlformats.org/markup-compatibility/2006">
              <mc:Choice xmlns:v="urn:schemas-microsoft-com:vml" Requires="v">
                <p:oleObj spid="_x0000_s91632" name="think-cell スライド" r:id="rId4" imgW="270" imgH="270" progId="TCLayout.ActiveDocument.1">
                  <p:embed/>
                </p:oleObj>
              </mc:Choice>
              <mc:Fallback>
                <p:oleObj name="think-cell スライド" r:id="rId4" imgW="270" imgH="270" progId="TCLayout.ActiveDocument.1">
                  <p:embed/>
                  <p:pic>
                    <p:nvPicPr>
                      <p:cNvPr id="3" name="オブジェクト 2" hidden="1"/>
                      <p:cNvPicPr/>
                      <p:nvPr/>
                    </p:nvPicPr>
                    <p:blipFill>
                      <a:blip r:embed="rId5"/>
                      <a:stretch>
                        <a:fillRect/>
                      </a:stretch>
                    </p:blipFill>
                    <p:spPr>
                      <a:xfrm>
                        <a:off x="1721" y="1589"/>
                        <a:ext cx="1719" cy="1587"/>
                      </a:xfrm>
                      <a:prstGeom prst="rect">
                        <a:avLst/>
                      </a:prstGeom>
                    </p:spPr>
                  </p:pic>
                </p:oleObj>
              </mc:Fallback>
            </mc:AlternateContent>
          </a:graphicData>
        </a:graphic>
      </p:graphicFrame>
      <p:sp>
        <p:nvSpPr>
          <p:cNvPr id="2" name="Title 1"/>
          <p:cNvSpPr>
            <a:spLocks noGrp="1"/>
          </p:cNvSpPr>
          <p:nvPr>
            <p:ph type="title"/>
          </p:nvPr>
        </p:nvSpPr>
        <p:spPr>
          <a:xfrm>
            <a:off x="808302" y="172600"/>
            <a:ext cx="8275800" cy="518400"/>
          </a:xfrm>
        </p:spPr>
        <p:txBody>
          <a:bodyPr anchor="ctr"/>
          <a:lstStyle>
            <a:lvl1pPr>
              <a:defRPr sz="2000"/>
            </a:lvl1pPr>
          </a:lstStyle>
          <a:p>
            <a:r>
              <a:rPr lang="ja-JP" altLang="en-US" dirty="0"/>
              <a:t>マスター タイトルの書式設定</a:t>
            </a:r>
            <a:endParaRPr lang="en-US" dirty="0"/>
          </a:p>
        </p:txBody>
      </p:sp>
    </p:spTree>
    <p:extLst>
      <p:ext uri="{BB962C8B-B14F-4D97-AF65-F5344CB8AC3E}">
        <p14:creationId xmlns:p14="http://schemas.microsoft.com/office/powerpoint/2010/main" val="317368524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tags" Target="../tags/tag3.xml"/><Relationship Id="rId3" Type="http://schemas.openxmlformats.org/officeDocument/2006/relationships/slideLayout" Target="../slideLayouts/slideLayout3.xml"/><Relationship Id="rId7" Type="http://schemas.openxmlformats.org/officeDocument/2006/relationships/tags" Target="../tags/tag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vmlDrawing" Target="../drawings/vmlDrawing1.vml"/><Relationship Id="rId5" Type="http://schemas.openxmlformats.org/officeDocument/2006/relationships/theme" Target="../theme/theme1.xml"/><Relationship Id="rId10" Type="http://schemas.openxmlformats.org/officeDocument/2006/relationships/image" Target="../media/image1.emf"/><Relationship Id="rId4" Type="http://schemas.openxmlformats.org/officeDocument/2006/relationships/slideLayout" Target="../slideLayouts/slideLayout4.xml"/><Relationship Id="rId9" Type="http://schemas.openxmlformats.org/officeDocument/2006/relationships/oleObject" Target="../embeddings/oleObject1.bin"/></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6" name="オブジェクト 5" hidden="1">
            <a:extLst>
              <a:ext uri="{FF2B5EF4-FFF2-40B4-BE49-F238E27FC236}">
                <a16:creationId xmlns:a16="http://schemas.microsoft.com/office/drawing/2014/main" id="{D07D1EE6-F133-4D9F-A0CD-EE43A8CD798B}"/>
              </a:ext>
            </a:extLst>
          </p:cNvPr>
          <p:cNvGraphicFramePr>
            <a:graphicFrameLocks noChangeAspect="1"/>
          </p:cNvGraphicFramePr>
          <p:nvPr userDrawn="1">
            <p:custDataLst>
              <p:tags r:id="rId7"/>
            </p:custDataLst>
            <p:extLst>
              <p:ext uri="{D42A27DB-BD31-4B8C-83A1-F6EECF244321}">
                <p14:modId xmlns:p14="http://schemas.microsoft.com/office/powerpoint/2010/main" val="401052537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2178" name="think-cell スライド" r:id="rId9" imgW="360" imgH="360" progId="TCLayout.ActiveDocument.1">
                  <p:embed/>
                </p:oleObj>
              </mc:Choice>
              <mc:Fallback>
                <p:oleObj name="think-cell スライド" r:id="rId9" imgW="360" imgH="360" progId="TCLayout.ActiveDocument.1">
                  <p:embed/>
                  <p:pic>
                    <p:nvPicPr>
                      <p:cNvPr id="0" name=""/>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4" name="正方形/長方形 3" hidden="1">
            <a:extLst>
              <a:ext uri="{FF2B5EF4-FFF2-40B4-BE49-F238E27FC236}">
                <a16:creationId xmlns:a16="http://schemas.microsoft.com/office/drawing/2014/main" id="{48914429-E1D7-4674-B4C0-18CCDC2FD173}"/>
              </a:ext>
            </a:extLst>
          </p:cNvPr>
          <p:cNvSpPr/>
          <p:nvPr userDrawn="1">
            <p:custDataLst>
              <p:tags r:id="rId8"/>
            </p:custDataLst>
          </p:nvPr>
        </p:nvSpPr>
        <p:spPr>
          <a:xfrm>
            <a:off x="0" y="0"/>
            <a:ext cx="158750" cy="158750"/>
          </a:xfrm>
          <a:prstGeom prst="rect">
            <a:avLst/>
          </a:prstGeom>
          <a:solidFill>
            <a:srgbClr val="E5EAF3"/>
          </a:solidFill>
          <a:ln w="19050" cap="flat" cmpd="sng" algn="ctr">
            <a:solidFill>
              <a:sysClr val="window" lastClr="FFFFFF">
                <a:lumMod val="65000"/>
              </a:sysClr>
            </a:solidFill>
            <a:prstDash val="solid"/>
            <a:miter lim="800000"/>
          </a:ln>
          <a:effectLst/>
        </p:spPr>
        <p:txBody>
          <a:bodyPr vert="horz" wrap="none" lIns="0" tIns="0" rIns="0" bIns="0" numCol="1" spcCol="0" rtlCol="0" anchor="ctr" anchorCtr="0">
            <a:noAutofit/>
          </a:bodyPr>
          <a:lstStyle/>
          <a:p>
            <a:pPr marL="0" lvl="0" indent="0" algn="ctr"/>
            <a:endParaRPr kumimoji="0" lang="ja-JP" altLang="en-US" sz="2000" b="0" i="0" kern="0" baseline="0" dirty="0">
              <a:solidFill>
                <a:prstClr val="black"/>
              </a:solidFill>
              <a:latin typeface="Meiryo" panose="020B0604030504040204" pitchFamily="50" charset="-128"/>
              <a:ea typeface="Meiryo" panose="020B0604030504040204" pitchFamily="50" charset="-128"/>
              <a:cs typeface="+mj-cs"/>
              <a:sym typeface="Meiryo" panose="020B0604030504040204" pitchFamily="50" charset="-128"/>
            </a:endParaRPr>
          </a:p>
        </p:txBody>
      </p:sp>
      <p:sp>
        <p:nvSpPr>
          <p:cNvPr id="2" name="タイトル プレースホルダー 1"/>
          <p:cNvSpPr>
            <a:spLocks noGrp="1"/>
          </p:cNvSpPr>
          <p:nvPr>
            <p:ph type="title"/>
          </p:nvPr>
        </p:nvSpPr>
        <p:spPr>
          <a:xfrm>
            <a:off x="189380" y="11171"/>
            <a:ext cx="8543925" cy="740998"/>
          </a:xfrm>
          <a:prstGeom prst="rect">
            <a:avLst/>
          </a:prstGeom>
        </p:spPr>
        <p:txBody>
          <a:bodyPr vert="horz" lIns="91440" tIns="45720" rIns="91440" bIns="45720" rtlCol="0" anchor="ctr">
            <a:noAutofit/>
          </a:bodyPr>
          <a:lstStyle/>
          <a:p>
            <a:r>
              <a:rPr kumimoji="1" lang="ja-JP" altLang="en-US" dirty="0"/>
              <a:t>マスター タイトルの書式設定</a:t>
            </a:r>
          </a:p>
        </p:txBody>
      </p:sp>
      <p:sp>
        <p:nvSpPr>
          <p:cNvPr id="3" name="テキスト プレースホルダー 2"/>
          <p:cNvSpPr>
            <a:spLocks noGrp="1"/>
          </p:cNvSpPr>
          <p:nvPr>
            <p:ph type="body" idx="1"/>
          </p:nvPr>
        </p:nvSpPr>
        <p:spPr>
          <a:xfrm>
            <a:off x="189379" y="881723"/>
            <a:ext cx="9479897" cy="5338102"/>
          </a:xfrm>
          <a:prstGeom prst="rect">
            <a:avLst/>
          </a:prstGeom>
        </p:spPr>
        <p:txBody>
          <a:bodyPr vert="horz" lIns="91440" tIns="45720" rIns="91440" bIns="45720" rtlCol="0">
            <a:noAutofit/>
          </a:bodyPr>
          <a:lstStyle/>
          <a:p>
            <a:pPr lvl="0"/>
            <a:r>
              <a:rPr kumimoji="1" lang="ja-JP" altLang="en-US" dirty="0"/>
              <a:t>マスター テキストの書式設定</a:t>
            </a:r>
          </a:p>
          <a:p>
            <a:pPr lvl="1"/>
            <a:r>
              <a:rPr kumimoji="1" lang="ja-JP" altLang="en-US" dirty="0"/>
              <a:t>第 </a:t>
            </a:r>
            <a:r>
              <a:rPr kumimoji="1" lang="en-US" altLang="ja-JP" dirty="0"/>
              <a:t>2 </a:t>
            </a:r>
            <a:r>
              <a:rPr kumimoji="1" lang="ja-JP" altLang="en-US" dirty="0"/>
              <a:t>レベル</a:t>
            </a:r>
          </a:p>
          <a:p>
            <a:pPr lvl="2"/>
            <a:r>
              <a:rPr kumimoji="1" lang="ja-JP" altLang="en-US" dirty="0"/>
              <a:t>第 </a:t>
            </a:r>
            <a:r>
              <a:rPr kumimoji="1" lang="en-US" altLang="ja-JP" dirty="0"/>
              <a:t>3 </a:t>
            </a:r>
            <a:r>
              <a:rPr kumimoji="1" lang="ja-JP" altLang="en-US" dirty="0"/>
              <a:t>レベル</a:t>
            </a:r>
          </a:p>
          <a:p>
            <a:pPr lvl="3"/>
            <a:r>
              <a:rPr kumimoji="1" lang="ja-JP" altLang="en-US" dirty="0"/>
              <a:t>第 </a:t>
            </a:r>
            <a:r>
              <a:rPr kumimoji="1" lang="en-US" altLang="ja-JP" dirty="0"/>
              <a:t>4 </a:t>
            </a:r>
            <a:r>
              <a:rPr kumimoji="1" lang="ja-JP" altLang="en-US" dirty="0"/>
              <a:t>レベル</a:t>
            </a:r>
          </a:p>
          <a:p>
            <a:pPr lvl="4"/>
            <a:r>
              <a:rPr kumimoji="1" lang="ja-JP" altLang="en-US" dirty="0"/>
              <a:t>第 </a:t>
            </a:r>
            <a:r>
              <a:rPr kumimoji="1" lang="en-US" altLang="ja-JP" dirty="0"/>
              <a:t>5 </a:t>
            </a:r>
            <a:r>
              <a:rPr kumimoji="1" lang="ja-JP" altLang="en-US" dirty="0"/>
              <a:t>レベル</a:t>
            </a:r>
          </a:p>
        </p:txBody>
      </p:sp>
      <p:sp>
        <p:nvSpPr>
          <p:cNvPr id="5" name="フッター プレースホルダー 4"/>
          <p:cNvSpPr>
            <a:spLocks noGrp="1"/>
          </p:cNvSpPr>
          <p:nvPr>
            <p:ph type="ftr" sz="quarter" idx="3"/>
          </p:nvPr>
        </p:nvSpPr>
        <p:spPr>
          <a:xfrm>
            <a:off x="3281363" y="6356354"/>
            <a:ext cx="3343275" cy="365125"/>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kumimoji="1" lang="ja-JP" altLang="en-US" dirty="0"/>
          </a:p>
        </p:txBody>
      </p:sp>
      <p:cxnSp>
        <p:nvCxnSpPr>
          <p:cNvPr id="9" name="直線コネクタ 8"/>
          <p:cNvCxnSpPr/>
          <p:nvPr userDrawn="1"/>
        </p:nvCxnSpPr>
        <p:spPr>
          <a:xfrm>
            <a:off x="1603" y="748991"/>
            <a:ext cx="9904397" cy="0"/>
          </a:xfrm>
          <a:prstGeom prst="line">
            <a:avLst/>
          </a:prstGeom>
          <a:ln w="53975" cmpd="sng">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7" name="正方形/長方形 6"/>
          <p:cNvSpPr/>
          <p:nvPr userDrawn="1"/>
        </p:nvSpPr>
        <p:spPr>
          <a:xfrm>
            <a:off x="9310254" y="11171"/>
            <a:ext cx="581891" cy="630667"/>
          </a:xfrm>
          <a:prstGeom prst="rect">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fld id="{A7622373-9CD1-49D7-A1D2-2331FA4EDB62}" type="slidenum">
              <a:rPr kumimoji="1" lang="ja-JP" altLang="en-US" sz="1800" smtClean="0">
                <a:solidFill>
                  <a:schemeClr val="tx1"/>
                </a:solidFill>
              </a:rPr>
              <a:t>‹#›</a:t>
            </a:fld>
            <a:endParaRPr kumimoji="1" lang="ja-JP" altLang="en-US" sz="1350" dirty="0">
              <a:solidFill>
                <a:schemeClr val="tx1"/>
              </a:solidFill>
            </a:endParaRPr>
          </a:p>
        </p:txBody>
      </p:sp>
    </p:spTree>
    <p:extLst>
      <p:ext uri="{BB962C8B-B14F-4D97-AF65-F5344CB8AC3E}">
        <p14:creationId xmlns:p14="http://schemas.microsoft.com/office/powerpoint/2010/main" val="1563014620"/>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6" r:id="rId3"/>
    <p:sldLayoutId id="2147483667" r:id="rId4"/>
  </p:sldLayoutIdLst>
  <p:hf hdr="0" ftr="0" dt="0"/>
  <p:txStyles>
    <p:titleStyle>
      <a:lvl1pPr algn="l" defTabSz="685783" rtl="0" eaLnBrk="1" latinLnBrk="0" hangingPunct="1">
        <a:lnSpc>
          <a:spcPct val="90000"/>
        </a:lnSpc>
        <a:spcBef>
          <a:spcPct val="0"/>
        </a:spcBef>
        <a:buNone/>
        <a:defRPr kumimoji="1" sz="2000" kern="1200">
          <a:solidFill>
            <a:schemeClr val="tx1"/>
          </a:solidFill>
          <a:latin typeface="Meiryo" panose="020B0604030504040204" pitchFamily="50" charset="-128"/>
          <a:ea typeface="Meiryo" panose="020B0604030504040204" pitchFamily="50" charset="-128"/>
          <a:cs typeface="+mj-cs"/>
        </a:defRPr>
      </a:lvl1pPr>
    </p:titleStyle>
    <p:bodyStyle>
      <a:lvl1pPr marL="272654" indent="-272654" algn="l" defTabSz="685783" rtl="0" eaLnBrk="1" latinLnBrk="0" hangingPunct="1">
        <a:lnSpc>
          <a:spcPct val="90000"/>
        </a:lnSpc>
        <a:spcBef>
          <a:spcPts val="750"/>
        </a:spcBef>
        <a:buClr>
          <a:schemeClr val="bg2">
            <a:lumMod val="90000"/>
          </a:schemeClr>
        </a:buClr>
        <a:buFont typeface="Wingdings" panose="05000000000000000000" pitchFamily="2" charset="2"/>
        <a:buChar char="n"/>
        <a:defRPr kumimoji="1" sz="1800" kern="1200">
          <a:solidFill>
            <a:schemeClr val="tx1"/>
          </a:solidFill>
          <a:latin typeface="Meiryo" panose="020B0604030504040204" pitchFamily="50" charset="-128"/>
          <a:ea typeface="Meiryo" panose="020B0604030504040204" pitchFamily="50" charset="-128"/>
          <a:cs typeface="+mn-cs"/>
        </a:defRPr>
      </a:lvl1pPr>
      <a:lvl2pPr marL="604838" indent="-261938" algn="l" defTabSz="685783" rtl="0" eaLnBrk="1" latinLnBrk="0" hangingPunct="1">
        <a:lnSpc>
          <a:spcPct val="90000"/>
        </a:lnSpc>
        <a:spcBef>
          <a:spcPts val="375"/>
        </a:spcBef>
        <a:buClr>
          <a:schemeClr val="bg2">
            <a:lumMod val="90000"/>
          </a:schemeClr>
        </a:buClr>
        <a:buFont typeface="Wingdings" panose="05000000000000000000" pitchFamily="2" charset="2"/>
        <a:buChar char="Ø"/>
        <a:defRPr kumimoji="1" sz="1500" kern="1200">
          <a:solidFill>
            <a:schemeClr val="tx1"/>
          </a:solidFill>
          <a:latin typeface="Meiryo" panose="020B0604030504040204" pitchFamily="50" charset="-128"/>
          <a:ea typeface="Meiryo" panose="020B0604030504040204" pitchFamily="50" charset="-128"/>
          <a:cs typeface="+mn-cs"/>
        </a:defRPr>
      </a:lvl2pPr>
      <a:lvl3pPr marL="938213" indent="-252413" algn="l" defTabSz="685783" rtl="0" eaLnBrk="1" latinLnBrk="0" hangingPunct="1">
        <a:lnSpc>
          <a:spcPct val="90000"/>
        </a:lnSpc>
        <a:spcBef>
          <a:spcPts val="375"/>
        </a:spcBef>
        <a:buClr>
          <a:schemeClr val="bg2">
            <a:lumMod val="90000"/>
          </a:schemeClr>
        </a:buClr>
        <a:buFont typeface="Wingdings" panose="05000000000000000000" pitchFamily="2" charset="2"/>
        <a:buChar char="ü"/>
        <a:defRPr kumimoji="1" sz="1350" kern="1200">
          <a:solidFill>
            <a:schemeClr val="tx1"/>
          </a:solidFill>
          <a:latin typeface="Meiryo" panose="020B0604030504040204" pitchFamily="50" charset="-128"/>
          <a:ea typeface="Meiryo" panose="020B0604030504040204" pitchFamily="50" charset="-128"/>
          <a:cs typeface="+mn-cs"/>
        </a:defRPr>
      </a:lvl3pPr>
      <a:lvl4pPr marL="1200120" indent="-171446" algn="l" defTabSz="685783" rtl="0" eaLnBrk="1" latinLnBrk="0" hangingPunct="1">
        <a:lnSpc>
          <a:spcPct val="90000"/>
        </a:lnSpc>
        <a:spcBef>
          <a:spcPts val="375"/>
        </a:spcBef>
        <a:buClr>
          <a:schemeClr val="bg2">
            <a:lumMod val="90000"/>
          </a:schemeClr>
        </a:buClr>
        <a:buFont typeface="Arial" panose="020B0604020202020204" pitchFamily="34" charset="0"/>
        <a:buChar char="•"/>
        <a:defRPr kumimoji="1" sz="1200" kern="1200">
          <a:solidFill>
            <a:schemeClr val="tx1"/>
          </a:solidFill>
          <a:latin typeface="Meiryo" panose="020B0604030504040204" pitchFamily="50" charset="-128"/>
          <a:ea typeface="Meiryo" panose="020B0604030504040204" pitchFamily="50" charset="-128"/>
          <a:cs typeface="+mn-cs"/>
        </a:defRPr>
      </a:lvl4pPr>
      <a:lvl5pPr marL="1543012" indent="-171446" algn="l" defTabSz="685783" rtl="0" eaLnBrk="1" latinLnBrk="0" hangingPunct="1">
        <a:lnSpc>
          <a:spcPct val="90000"/>
        </a:lnSpc>
        <a:spcBef>
          <a:spcPts val="375"/>
        </a:spcBef>
        <a:buClr>
          <a:schemeClr val="bg2">
            <a:lumMod val="90000"/>
          </a:schemeClr>
        </a:buClr>
        <a:buFont typeface="Calibri" panose="020F0502020204030204" pitchFamily="34" charset="0"/>
        <a:buChar char="-"/>
        <a:defRPr kumimoji="1" sz="1200" kern="1200">
          <a:solidFill>
            <a:schemeClr val="tx1"/>
          </a:solidFill>
          <a:latin typeface="Meiryo" panose="020B0604030504040204" pitchFamily="50" charset="-128"/>
          <a:ea typeface="Meiryo" panose="020B0604030504040204" pitchFamily="50" charset="-128"/>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9pPr>
    </p:bodyStyle>
    <p:otherStyle>
      <a:defPPr>
        <a:defRPr lang="ja-JP"/>
      </a:defPPr>
      <a:lvl1pPr marL="0" algn="l" defTabSz="685783" rtl="0" eaLnBrk="1" latinLnBrk="0" hangingPunct="1">
        <a:defRPr kumimoji="1" sz="1350" kern="1200">
          <a:solidFill>
            <a:schemeClr val="tx1"/>
          </a:solidFill>
          <a:latin typeface="+mn-lt"/>
          <a:ea typeface="+mn-ea"/>
          <a:cs typeface="+mn-cs"/>
        </a:defRPr>
      </a:lvl1pPr>
      <a:lvl2pPr marL="342892" algn="l" defTabSz="685783" rtl="0" eaLnBrk="1" latinLnBrk="0" hangingPunct="1">
        <a:defRPr kumimoji="1" sz="1350" kern="1200">
          <a:solidFill>
            <a:schemeClr val="tx1"/>
          </a:solidFill>
          <a:latin typeface="+mn-lt"/>
          <a:ea typeface="+mn-ea"/>
          <a:cs typeface="+mn-cs"/>
        </a:defRPr>
      </a:lvl2pPr>
      <a:lvl3pPr marL="685783" algn="l" defTabSz="685783" rtl="0" eaLnBrk="1" latinLnBrk="0" hangingPunct="1">
        <a:defRPr kumimoji="1" sz="1350" kern="1200">
          <a:solidFill>
            <a:schemeClr val="tx1"/>
          </a:solidFill>
          <a:latin typeface="+mn-lt"/>
          <a:ea typeface="+mn-ea"/>
          <a:cs typeface="+mn-cs"/>
        </a:defRPr>
      </a:lvl3pPr>
      <a:lvl4pPr marL="1028675" algn="l" defTabSz="685783" rtl="0" eaLnBrk="1" latinLnBrk="0" hangingPunct="1">
        <a:defRPr kumimoji="1" sz="1350" kern="1200">
          <a:solidFill>
            <a:schemeClr val="tx1"/>
          </a:solidFill>
          <a:latin typeface="+mn-lt"/>
          <a:ea typeface="+mn-ea"/>
          <a:cs typeface="+mn-cs"/>
        </a:defRPr>
      </a:lvl4pPr>
      <a:lvl5pPr marL="1371566" algn="l" defTabSz="685783" rtl="0" eaLnBrk="1" latinLnBrk="0" hangingPunct="1">
        <a:defRPr kumimoji="1" sz="1350" kern="1200">
          <a:solidFill>
            <a:schemeClr val="tx1"/>
          </a:solidFill>
          <a:latin typeface="+mn-lt"/>
          <a:ea typeface="+mn-ea"/>
          <a:cs typeface="+mn-cs"/>
        </a:defRPr>
      </a:lvl5pPr>
      <a:lvl6pPr marL="1714457" algn="l" defTabSz="685783" rtl="0" eaLnBrk="1" latinLnBrk="0" hangingPunct="1">
        <a:defRPr kumimoji="1" sz="1350" kern="1200">
          <a:solidFill>
            <a:schemeClr val="tx1"/>
          </a:solidFill>
          <a:latin typeface="+mn-lt"/>
          <a:ea typeface="+mn-ea"/>
          <a:cs typeface="+mn-cs"/>
        </a:defRPr>
      </a:lvl6pPr>
      <a:lvl7pPr marL="2057348" algn="l" defTabSz="685783" rtl="0" eaLnBrk="1" latinLnBrk="0" hangingPunct="1">
        <a:defRPr kumimoji="1" sz="1350" kern="1200">
          <a:solidFill>
            <a:schemeClr val="tx1"/>
          </a:solidFill>
          <a:latin typeface="+mn-lt"/>
          <a:ea typeface="+mn-ea"/>
          <a:cs typeface="+mn-cs"/>
        </a:defRPr>
      </a:lvl7pPr>
      <a:lvl8pPr marL="2400240" algn="l" defTabSz="685783" rtl="0" eaLnBrk="1" latinLnBrk="0" hangingPunct="1">
        <a:defRPr kumimoji="1" sz="1350" kern="1200">
          <a:solidFill>
            <a:schemeClr val="tx1"/>
          </a:solidFill>
          <a:latin typeface="+mn-lt"/>
          <a:ea typeface="+mn-ea"/>
          <a:cs typeface="+mn-cs"/>
        </a:defRPr>
      </a:lvl8pPr>
      <a:lvl9pPr marL="2743132" algn="l" defTabSz="685783" rtl="0" eaLnBrk="1" latinLnBrk="0" hangingPunct="1">
        <a:defRPr kumimoji="1"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notesSlide" Target="../notesSlides/notesSlide2.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4.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xml"/><Relationship Id="rId1" Type="http://schemas.openxmlformats.org/officeDocument/2006/relationships/slideLayout" Target="../slideLayouts/slideLayout2.xml"/><Relationship Id="rId4" Type="http://schemas.openxmlformats.org/officeDocument/2006/relationships/image" Target="../media/image7.png"/></Relationships>
</file>

<file path=ppt/slides/_rels/slide3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4.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6.xml"/><Relationship Id="rId1" Type="http://schemas.openxmlformats.org/officeDocument/2006/relationships/slideLayout" Target="../slideLayouts/slideLayout4.xml"/><Relationship Id="rId6" Type="http://schemas.openxmlformats.org/officeDocument/2006/relationships/image" Target="../media/image13.emf"/><Relationship Id="rId5" Type="http://schemas.openxmlformats.org/officeDocument/2006/relationships/image" Target="../media/image12.emf"/><Relationship Id="rId4" Type="http://schemas.openxmlformats.org/officeDocument/2006/relationships/image" Target="../media/image11.png"/></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4.xml"/></Relationships>
</file>

<file path=ppt/slides/_rels/slide61.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Layout" Target="../slideLayouts/slideLayout4.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4.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4.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ctrTitle"/>
          </p:nvPr>
        </p:nvSpPr>
        <p:spPr>
          <a:xfrm>
            <a:off x="809638" y="2456213"/>
            <a:ext cx="8286725" cy="1790700"/>
          </a:xfrm>
        </p:spPr>
        <p:txBody>
          <a:bodyPr anchor="ctr"/>
          <a:lstStyle>
            <a:lvl1pPr algn="ctr">
              <a:defRPr sz="5400"/>
            </a:lvl1pPr>
          </a:lstStyle>
          <a:p>
            <a:pPr>
              <a:lnSpc>
                <a:spcPct val="100000"/>
              </a:lnSpc>
            </a:pPr>
            <a:r>
              <a:rPr lang="ja-JP" altLang="en-US" sz="3200" dirty="0">
                <a:latin typeface="Meiryo UI" panose="020B0604030504040204" pitchFamily="50" charset="-128"/>
                <a:ea typeface="Meiryo UI" panose="020B0604030504040204" pitchFamily="50" charset="-128"/>
              </a:rPr>
              <a:t>「</a:t>
            </a:r>
            <a:r>
              <a:rPr lang="en-US" altLang="ja-JP" sz="3200" dirty="0">
                <a:latin typeface="Meiryo UI" panose="020B0604030504040204" pitchFamily="50" charset="-128"/>
                <a:ea typeface="Meiryo UI" panose="020B0604030504040204" pitchFamily="50" charset="-128"/>
              </a:rPr>
              <a:t>FIP</a:t>
            </a:r>
            <a:r>
              <a:rPr lang="ja-JP" altLang="en-US" sz="3200" dirty="0">
                <a:latin typeface="Meiryo UI" panose="020B0604030504040204" pitchFamily="50" charset="-128"/>
                <a:ea typeface="Meiryo UI" panose="020B0604030504040204" pitchFamily="50" charset="-128"/>
              </a:rPr>
              <a:t>交付」「太陽光発電設備廃棄等費用積立」</a:t>
            </a:r>
            <a:br>
              <a:rPr lang="en-US" altLang="ja-JP" sz="3200" dirty="0">
                <a:latin typeface="Meiryo UI" panose="020B0604030504040204" pitchFamily="50" charset="-128"/>
                <a:ea typeface="Meiryo UI" panose="020B0604030504040204" pitchFamily="50" charset="-128"/>
              </a:rPr>
            </a:br>
            <a:r>
              <a:rPr lang="ja-JP" altLang="en-US" sz="3200" dirty="0">
                <a:latin typeface="Meiryo UI" panose="020B0604030504040204" pitchFamily="50" charset="-128"/>
                <a:ea typeface="Meiryo UI" panose="020B0604030504040204" pitchFamily="50" charset="-128"/>
              </a:rPr>
              <a:t>に係る</a:t>
            </a:r>
            <a:r>
              <a:rPr lang="zh-TW" altLang="en-US" sz="3200" dirty="0">
                <a:latin typeface="Meiryo UI" panose="020B0604030504040204" pitchFamily="50" charset="-128"/>
                <a:ea typeface="Meiryo UI" panose="020B0604030504040204" pitchFamily="50" charset="-128"/>
              </a:rPr>
              <a:t>業務</a:t>
            </a:r>
            <a:r>
              <a:rPr lang="ja-JP" altLang="en-US" sz="3200" dirty="0">
                <a:latin typeface="Meiryo UI" panose="020B0604030504040204" pitchFamily="50" charset="-128"/>
                <a:ea typeface="Meiryo UI" panose="020B0604030504040204" pitchFamily="50" charset="-128"/>
              </a:rPr>
              <a:t>仕様書</a:t>
            </a:r>
            <a:endParaRPr lang="en-US" altLang="ja-JP" sz="3200" dirty="0">
              <a:latin typeface="Meiryo UI" panose="020B0604030504040204" pitchFamily="50" charset="-128"/>
              <a:ea typeface="Meiryo UI" panose="020B0604030504040204" pitchFamily="50" charset="-128"/>
            </a:endParaRPr>
          </a:p>
        </p:txBody>
      </p:sp>
      <p:sp>
        <p:nvSpPr>
          <p:cNvPr id="3" name="タイトル 1"/>
          <p:cNvSpPr txBox="1">
            <a:spLocks/>
          </p:cNvSpPr>
          <p:nvPr/>
        </p:nvSpPr>
        <p:spPr>
          <a:xfrm>
            <a:off x="1524000" y="4321973"/>
            <a:ext cx="6858000" cy="1757135"/>
          </a:xfrm>
          <a:prstGeom prst="rect">
            <a:avLst/>
          </a:prstGeom>
        </p:spPr>
        <p:txBody>
          <a:bodyPr vert="horz" lIns="68580" tIns="34290" rIns="68580" bIns="34290" rtlCol="0" anchor="ctr">
            <a:norm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r>
              <a:rPr lang="en-US" altLang="ja-JP" sz="2000" dirty="0">
                <a:latin typeface="Meiryo UI" panose="020B0604030504040204" pitchFamily="50" charset="-128"/>
                <a:ea typeface="Meiryo UI" panose="020B0604030504040204" pitchFamily="50" charset="-128"/>
              </a:rPr>
              <a:t>2021</a:t>
            </a:r>
            <a:r>
              <a:rPr lang="ja-JP" altLang="en-US" sz="2000" dirty="0">
                <a:latin typeface="Meiryo UI" panose="020B0604030504040204" pitchFamily="50" charset="-128"/>
                <a:ea typeface="Meiryo UI" panose="020B0604030504040204" pitchFamily="50" charset="-128"/>
              </a:rPr>
              <a:t>年</a:t>
            </a:r>
            <a:r>
              <a:rPr lang="en-US" altLang="ja-JP" sz="2000" dirty="0">
                <a:latin typeface="Meiryo UI" panose="020B0604030504040204" pitchFamily="50" charset="-128"/>
                <a:ea typeface="Meiryo UI" panose="020B0604030504040204" pitchFamily="50" charset="-128"/>
              </a:rPr>
              <a:t>7</a:t>
            </a:r>
            <a:r>
              <a:rPr lang="ja-JP" altLang="en-US" sz="2000" dirty="0">
                <a:latin typeface="Meiryo UI" panose="020B0604030504040204" pitchFamily="50" charset="-128"/>
                <a:ea typeface="Meiryo UI" panose="020B0604030504040204" pitchFamily="50" charset="-128"/>
              </a:rPr>
              <a:t>月</a:t>
            </a:r>
            <a:r>
              <a:rPr lang="en-US" altLang="ja-JP" sz="2000" dirty="0">
                <a:latin typeface="Meiryo UI" panose="020B0604030504040204" pitchFamily="50" charset="-128"/>
                <a:ea typeface="Meiryo UI" panose="020B0604030504040204" pitchFamily="50" charset="-128"/>
              </a:rPr>
              <a:t>14</a:t>
            </a:r>
            <a:r>
              <a:rPr lang="ja-JP" altLang="en-US" sz="2000" dirty="0">
                <a:latin typeface="Meiryo UI" panose="020B0604030504040204" pitchFamily="50" charset="-128"/>
                <a:ea typeface="Meiryo UI" panose="020B0604030504040204" pitchFamily="50" charset="-128"/>
              </a:rPr>
              <a:t>日</a:t>
            </a:r>
            <a:endParaRPr lang="en-US" altLang="ja-JP" sz="2000" dirty="0">
              <a:latin typeface="Meiryo UI" panose="020B0604030504040204" pitchFamily="50" charset="-128"/>
              <a:ea typeface="Meiryo UI" panose="020B0604030504040204" pitchFamily="50" charset="-128"/>
            </a:endParaRPr>
          </a:p>
          <a:p>
            <a:endParaRPr lang="en-US" altLang="ja-JP" sz="2000" dirty="0">
              <a:latin typeface="Meiryo UI" panose="020B0604030504040204" pitchFamily="50" charset="-128"/>
              <a:ea typeface="Meiryo UI" panose="020B0604030504040204" pitchFamily="50" charset="-128"/>
            </a:endParaRPr>
          </a:p>
          <a:p>
            <a:r>
              <a:rPr lang="ja-JP" altLang="en-US" sz="2000" dirty="0">
                <a:latin typeface="Meiryo UI" panose="020B0604030504040204" pitchFamily="50" charset="-128"/>
                <a:ea typeface="Meiryo UI" panose="020B0604030504040204" pitchFamily="50" charset="-128"/>
              </a:rPr>
              <a:t>電力広域的運営推進機関　</a:t>
            </a:r>
            <a:endParaRPr lang="en-US" altLang="ja-JP" sz="2000" dirty="0">
              <a:latin typeface="Meiryo UI" panose="020B0604030504040204" pitchFamily="50" charset="-128"/>
              <a:ea typeface="Meiryo UI" panose="020B0604030504040204" pitchFamily="50" charset="-128"/>
            </a:endParaRPr>
          </a:p>
        </p:txBody>
      </p:sp>
      <p:sp>
        <p:nvSpPr>
          <p:cNvPr id="4" name="テキスト ボックス 1"/>
          <p:cNvSpPr txBox="1"/>
          <p:nvPr/>
        </p:nvSpPr>
        <p:spPr>
          <a:xfrm>
            <a:off x="6387921" y="122784"/>
            <a:ext cx="3422804" cy="569912"/>
          </a:xfrm>
          <a:prstGeom prst="rect">
            <a:avLst/>
          </a:prstGeom>
          <a:solidFill>
            <a:schemeClr val="lt1"/>
          </a:solidFill>
          <a:ln w="6350">
            <a:noFill/>
          </a:ln>
          <a:effectLst/>
        </p:spPr>
        <p:style>
          <a:lnRef idx="0">
            <a:schemeClr val="accent1"/>
          </a:lnRef>
          <a:fillRef idx="0">
            <a:schemeClr val="accent1"/>
          </a:fillRef>
          <a:effectRef idx="0">
            <a:schemeClr val="accent1"/>
          </a:effectRef>
          <a:fontRef idx="minor">
            <a:schemeClr val="dk1"/>
          </a:fontRef>
        </p:style>
        <p:txBody>
          <a:bodyPr tIns="0" bIns="0" anchor="ctr"/>
          <a:lstStyle>
            <a:defPPr>
              <a:defRPr lang="ja-JP"/>
            </a:defPPr>
            <a:lvl1pPr marL="0" algn="l" defTabSz="914400" rtl="0" eaLnBrk="1" latinLnBrk="0" hangingPunct="1">
              <a:defRPr kumimoji="1" sz="1800" kern="1200">
                <a:solidFill>
                  <a:schemeClr val="dk1"/>
                </a:solidFill>
                <a:latin typeface="+mn-lt"/>
                <a:ea typeface="+mn-ea"/>
                <a:cs typeface="+mn-cs"/>
              </a:defRPr>
            </a:lvl1pPr>
            <a:lvl2pPr marL="457200" algn="l" defTabSz="914400" rtl="0" eaLnBrk="1" latinLnBrk="0" hangingPunct="1">
              <a:defRPr kumimoji="1" sz="1800" kern="1200">
                <a:solidFill>
                  <a:schemeClr val="dk1"/>
                </a:solidFill>
                <a:latin typeface="+mn-lt"/>
                <a:ea typeface="+mn-ea"/>
                <a:cs typeface="+mn-cs"/>
              </a:defRPr>
            </a:lvl2pPr>
            <a:lvl3pPr marL="914400" algn="l" defTabSz="914400" rtl="0" eaLnBrk="1" latinLnBrk="0" hangingPunct="1">
              <a:defRPr kumimoji="1" sz="1800" kern="1200">
                <a:solidFill>
                  <a:schemeClr val="dk1"/>
                </a:solidFill>
                <a:latin typeface="+mn-lt"/>
                <a:ea typeface="+mn-ea"/>
                <a:cs typeface="+mn-cs"/>
              </a:defRPr>
            </a:lvl3pPr>
            <a:lvl4pPr marL="1371600" algn="l" defTabSz="914400" rtl="0" eaLnBrk="1" latinLnBrk="0" hangingPunct="1">
              <a:defRPr kumimoji="1" sz="1800" kern="1200">
                <a:solidFill>
                  <a:schemeClr val="dk1"/>
                </a:solidFill>
                <a:latin typeface="+mn-lt"/>
                <a:ea typeface="+mn-ea"/>
                <a:cs typeface="+mn-cs"/>
              </a:defRPr>
            </a:lvl4pPr>
            <a:lvl5pPr marL="1828800" algn="l" defTabSz="914400" rtl="0" eaLnBrk="1" latinLnBrk="0" hangingPunct="1">
              <a:defRPr kumimoji="1" sz="1800" kern="1200">
                <a:solidFill>
                  <a:schemeClr val="dk1"/>
                </a:solidFill>
                <a:latin typeface="+mn-lt"/>
                <a:ea typeface="+mn-ea"/>
                <a:cs typeface="+mn-cs"/>
              </a:defRPr>
            </a:lvl5pPr>
            <a:lvl6pPr marL="2286000" algn="l" defTabSz="914400" rtl="0" eaLnBrk="1" latinLnBrk="0" hangingPunct="1">
              <a:defRPr kumimoji="1" sz="1800" kern="1200">
                <a:solidFill>
                  <a:schemeClr val="dk1"/>
                </a:solidFill>
                <a:latin typeface="+mn-lt"/>
                <a:ea typeface="+mn-ea"/>
                <a:cs typeface="+mn-cs"/>
              </a:defRPr>
            </a:lvl6pPr>
            <a:lvl7pPr marL="2743200" algn="l" defTabSz="914400" rtl="0" eaLnBrk="1" latinLnBrk="0" hangingPunct="1">
              <a:defRPr kumimoji="1" sz="1800" kern="1200">
                <a:solidFill>
                  <a:schemeClr val="dk1"/>
                </a:solidFill>
                <a:latin typeface="+mn-lt"/>
                <a:ea typeface="+mn-ea"/>
                <a:cs typeface="+mn-cs"/>
              </a:defRPr>
            </a:lvl7pPr>
            <a:lvl8pPr marL="3200400" algn="l" defTabSz="914400" rtl="0" eaLnBrk="1" latinLnBrk="0" hangingPunct="1">
              <a:defRPr kumimoji="1" sz="1800" kern="1200">
                <a:solidFill>
                  <a:schemeClr val="dk1"/>
                </a:solidFill>
                <a:latin typeface="+mn-lt"/>
                <a:ea typeface="+mn-ea"/>
                <a:cs typeface="+mn-cs"/>
              </a:defRPr>
            </a:lvl8pPr>
            <a:lvl9pPr marL="3657600" algn="l" defTabSz="914400" rtl="0" eaLnBrk="1" latinLnBrk="0" hangingPunct="1">
              <a:defRPr kumimoji="1" sz="1800" kern="1200">
                <a:solidFill>
                  <a:schemeClr val="dk1"/>
                </a:solidFill>
                <a:latin typeface="+mn-lt"/>
                <a:ea typeface="+mn-ea"/>
                <a:cs typeface="+mn-cs"/>
              </a:defRPr>
            </a:lvl9pPr>
          </a:lstStyle>
          <a:p>
            <a:pPr algn="ctr">
              <a:spcAft>
                <a:spcPts val="0"/>
              </a:spcAft>
              <a:defRPr/>
            </a:pPr>
            <a:endParaRPr lang="en-US" altLang="ja-JP" sz="2000" b="1" kern="100" dirty="0">
              <a:solidFill>
                <a:schemeClr val="tx1"/>
              </a:solidFill>
              <a:latin typeface="+mj-ea"/>
              <a:ea typeface="+mj-ea"/>
              <a:cs typeface="Times New Roman" panose="02020603050405020304" pitchFamily="18" charset="0"/>
            </a:endParaRPr>
          </a:p>
        </p:txBody>
      </p:sp>
    </p:spTree>
    <p:extLst>
      <p:ext uri="{BB962C8B-B14F-4D97-AF65-F5344CB8AC3E}">
        <p14:creationId xmlns:p14="http://schemas.microsoft.com/office/powerpoint/2010/main" val="93752712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 name="ホームベース 19">
            <a:extLst>
              <a:ext uri="{FF2B5EF4-FFF2-40B4-BE49-F238E27FC236}">
                <a16:creationId xmlns:a16="http://schemas.microsoft.com/office/drawing/2014/main" id="{6CAE9D2F-9904-4EC1-AA01-DAA7370245CF}"/>
              </a:ext>
            </a:extLst>
          </p:cNvPr>
          <p:cNvSpPr>
            <a:spLocks/>
          </p:cNvSpPr>
          <p:nvPr/>
        </p:nvSpPr>
        <p:spPr>
          <a:xfrm>
            <a:off x="613232" y="1958111"/>
            <a:ext cx="1281501" cy="313095"/>
          </a:xfrm>
          <a:prstGeom prst="homePlate">
            <a:avLst>
              <a:gd name="adj" fmla="val 22523"/>
            </a:avLst>
          </a:prstGeom>
          <a:solidFill>
            <a:schemeClr val="bg1"/>
          </a:solidFill>
          <a:ln w="9525">
            <a:solidFill>
              <a:schemeClr val="bg1">
                <a:lumMod val="75000"/>
              </a:schemeClr>
            </a:solidFill>
            <a:prstDash val="dash"/>
          </a:ln>
        </p:spPr>
        <p:txBody>
          <a:bodyPr wrap="none" lIns="33231" tIns="33231" rIns="33231" bIns="33231" rtlCol="0" anchor="ctr">
            <a:noAutofit/>
          </a:bodyPr>
          <a:lstStyle/>
          <a:p>
            <a:pPr marL="99695" indent="-99695" algn="ctr"/>
            <a:r>
              <a:rPr lang="ja-JP" altLang="en-US" sz="900" dirty="0">
                <a:solidFill>
                  <a:schemeClr val="bg1">
                    <a:lumMod val="75000"/>
                  </a:schemeClr>
                </a:solidFill>
                <a:latin typeface="Meiryo UI" panose="020B0604030504040204" pitchFamily="50" charset="-128"/>
                <a:ea typeface="Meiryo UI" panose="020B0604030504040204" pitchFamily="50" charset="-128"/>
                <a:cs typeface="Arial" panose="020B0604020202020204" pitchFamily="34" charset="0"/>
              </a:rPr>
              <a:t>算定諸元管理</a:t>
            </a:r>
          </a:p>
        </p:txBody>
      </p:sp>
      <p:sp>
        <p:nvSpPr>
          <p:cNvPr id="101" name="ホームベース 19">
            <a:extLst>
              <a:ext uri="{FF2B5EF4-FFF2-40B4-BE49-F238E27FC236}">
                <a16:creationId xmlns:a16="http://schemas.microsoft.com/office/drawing/2014/main" id="{763959EC-4EB7-4F5B-BAA0-0C4A7473DA55}"/>
              </a:ext>
            </a:extLst>
          </p:cNvPr>
          <p:cNvSpPr>
            <a:spLocks/>
          </p:cNvSpPr>
          <p:nvPr/>
        </p:nvSpPr>
        <p:spPr>
          <a:xfrm>
            <a:off x="613232" y="2435493"/>
            <a:ext cx="1281501" cy="313095"/>
          </a:xfrm>
          <a:prstGeom prst="homePlate">
            <a:avLst>
              <a:gd name="adj" fmla="val 22523"/>
            </a:avLst>
          </a:prstGeom>
          <a:solidFill>
            <a:schemeClr val="bg1"/>
          </a:solidFill>
          <a:ln w="9525">
            <a:solidFill>
              <a:schemeClr val="bg1">
                <a:lumMod val="75000"/>
              </a:schemeClr>
            </a:solidFill>
            <a:prstDash val="dash"/>
          </a:ln>
        </p:spPr>
        <p:txBody>
          <a:bodyPr wrap="none" lIns="33231" tIns="33231" rIns="33231" bIns="33231" rtlCol="0" anchor="ctr">
            <a:noAutofit/>
          </a:bodyPr>
          <a:lstStyle/>
          <a:p>
            <a:pPr marL="99695" indent="-99695" algn="ctr"/>
            <a:r>
              <a:rPr lang="ja-JP" altLang="en-US" sz="900" dirty="0">
                <a:solidFill>
                  <a:schemeClr val="bg1">
                    <a:lumMod val="75000"/>
                  </a:schemeClr>
                </a:solidFill>
                <a:latin typeface="Meiryo UI" panose="020B0604030504040204" pitchFamily="50" charset="-128"/>
                <a:ea typeface="Meiryo UI" panose="020B0604030504040204" pitchFamily="50" charset="-128"/>
                <a:cs typeface="Arial" panose="020B0604020202020204" pitchFamily="34" charset="0"/>
              </a:rPr>
              <a:t>算定諸元管理</a:t>
            </a:r>
          </a:p>
        </p:txBody>
      </p:sp>
      <p:sp>
        <p:nvSpPr>
          <p:cNvPr id="2" name="タイトル 1">
            <a:extLst>
              <a:ext uri="{FF2B5EF4-FFF2-40B4-BE49-F238E27FC236}">
                <a16:creationId xmlns:a16="http://schemas.microsoft.com/office/drawing/2014/main" id="{E5D30EDD-F0C9-40CD-BC41-81179575887C}"/>
              </a:ext>
            </a:extLst>
          </p:cNvPr>
          <p:cNvSpPr>
            <a:spLocks noGrp="1"/>
          </p:cNvSpPr>
          <p:nvPr>
            <p:ph type="title"/>
          </p:nvPr>
        </p:nvSpPr>
        <p:spPr/>
        <p:txBody>
          <a:bodyPr/>
          <a:lstStyle/>
          <a:p>
            <a:r>
              <a:rPr lang="en-US" altLang="ja-JP" dirty="0">
                <a:latin typeface="Meiryo UI" panose="020B0604030504040204" pitchFamily="50" charset="-128"/>
                <a:ea typeface="Meiryo UI" panose="020B0604030504040204" pitchFamily="50" charset="-128"/>
              </a:rPr>
              <a:t>FIP</a:t>
            </a:r>
            <a:r>
              <a:rPr lang="ja-JP" altLang="en-US" dirty="0">
                <a:latin typeface="Meiryo UI" panose="020B0604030504040204" pitchFamily="50" charset="-128"/>
                <a:ea typeface="Meiryo UI" panose="020B0604030504040204" pitchFamily="50" charset="-128"/>
              </a:rPr>
              <a:t>・廃棄等費用積立の業務全体像</a:t>
            </a:r>
            <a:endParaRPr kumimoji="1" lang="ja-JP" altLang="en-US" dirty="0"/>
          </a:p>
        </p:txBody>
      </p:sp>
      <p:sp>
        <p:nvSpPr>
          <p:cNvPr id="162" name="ホームベース 19">
            <a:extLst>
              <a:ext uri="{FF2B5EF4-FFF2-40B4-BE49-F238E27FC236}">
                <a16:creationId xmlns:a16="http://schemas.microsoft.com/office/drawing/2014/main" id="{1ADB0FB6-7EF9-4634-9A4E-51084DBCDB0B}"/>
              </a:ext>
            </a:extLst>
          </p:cNvPr>
          <p:cNvSpPr>
            <a:spLocks/>
          </p:cNvSpPr>
          <p:nvPr/>
        </p:nvSpPr>
        <p:spPr>
          <a:xfrm>
            <a:off x="2023727" y="2435493"/>
            <a:ext cx="3101916" cy="313095"/>
          </a:xfrm>
          <a:prstGeom prst="homePlate">
            <a:avLst>
              <a:gd name="adj" fmla="val 10606"/>
            </a:avLst>
          </a:prstGeom>
          <a:solidFill>
            <a:schemeClr val="bg1"/>
          </a:solidFill>
          <a:ln w="9525">
            <a:solidFill>
              <a:schemeClr val="bg1">
                <a:lumMod val="75000"/>
              </a:schemeClr>
            </a:solidFill>
            <a:prstDash val="dash"/>
          </a:ln>
        </p:spPr>
        <p:txBody>
          <a:bodyPr wrap="none" lIns="33231" tIns="33231" rIns="33231" bIns="33231" rtlCol="0" anchor="ctr">
            <a:noAutofit/>
          </a:bodyPr>
          <a:lstStyle/>
          <a:p>
            <a:pPr marL="99695" indent="-99695" algn="ctr"/>
            <a:r>
              <a:rPr lang="en-US" altLang="ja-JP" sz="900">
                <a:solidFill>
                  <a:schemeClr val="bg1">
                    <a:lumMod val="75000"/>
                  </a:schemeClr>
                </a:solidFill>
                <a:latin typeface="Meiryo UI" panose="020B0604030504040204" pitchFamily="50" charset="-128"/>
                <a:ea typeface="Meiryo UI" panose="020B0604030504040204" pitchFamily="50" charset="-128"/>
                <a:cs typeface="Arial" panose="020B0604020202020204" pitchFamily="34" charset="0"/>
              </a:rPr>
              <a:t>FIT</a:t>
            </a:r>
            <a:r>
              <a:rPr lang="ja-JP" altLang="en-US" sz="900">
                <a:solidFill>
                  <a:schemeClr val="bg1">
                    <a:lumMod val="75000"/>
                  </a:schemeClr>
                </a:solidFill>
                <a:latin typeface="Meiryo UI" panose="020B0604030504040204" pitchFamily="50" charset="-128"/>
                <a:ea typeface="Meiryo UI" panose="020B0604030504040204" pitchFamily="50" charset="-128"/>
                <a:cs typeface="Arial" panose="020B0604020202020204" pitchFamily="34" charset="0"/>
              </a:rPr>
              <a:t>交付</a:t>
            </a:r>
            <a:r>
              <a:rPr lang="ja-JP" altLang="en-US" sz="900" dirty="0">
                <a:solidFill>
                  <a:schemeClr val="bg1">
                    <a:lumMod val="75000"/>
                  </a:schemeClr>
                </a:solidFill>
                <a:latin typeface="Meiryo UI" panose="020B0604030504040204" pitchFamily="50" charset="-128"/>
                <a:ea typeface="Meiryo UI" panose="020B0604030504040204" pitchFamily="50" charset="-128"/>
                <a:cs typeface="Arial" panose="020B0604020202020204" pitchFamily="34" charset="0"/>
              </a:rPr>
              <a:t>金算定・通知</a:t>
            </a:r>
          </a:p>
        </p:txBody>
      </p:sp>
      <p:sp>
        <p:nvSpPr>
          <p:cNvPr id="163" name="ホームベース 19">
            <a:extLst>
              <a:ext uri="{FF2B5EF4-FFF2-40B4-BE49-F238E27FC236}">
                <a16:creationId xmlns:a16="http://schemas.microsoft.com/office/drawing/2014/main" id="{61BE3756-1B30-4B50-8AB5-7F09240CFA77}"/>
              </a:ext>
            </a:extLst>
          </p:cNvPr>
          <p:cNvSpPr>
            <a:spLocks/>
          </p:cNvSpPr>
          <p:nvPr/>
        </p:nvSpPr>
        <p:spPr>
          <a:xfrm>
            <a:off x="2023727" y="1958111"/>
            <a:ext cx="3101916" cy="313095"/>
          </a:xfrm>
          <a:prstGeom prst="homePlate">
            <a:avLst>
              <a:gd name="adj" fmla="val 10606"/>
            </a:avLst>
          </a:prstGeom>
          <a:solidFill>
            <a:schemeClr val="bg1"/>
          </a:solidFill>
          <a:ln w="9525">
            <a:solidFill>
              <a:schemeClr val="bg1">
                <a:lumMod val="75000"/>
              </a:schemeClr>
            </a:solidFill>
            <a:prstDash val="dash"/>
          </a:ln>
        </p:spPr>
        <p:txBody>
          <a:bodyPr wrap="none" lIns="33231" tIns="33231" rIns="33231" bIns="33231" rtlCol="0" anchor="ctr">
            <a:noAutofit/>
          </a:bodyPr>
          <a:lstStyle/>
          <a:p>
            <a:pPr marL="99695" indent="-99695" algn="ctr"/>
            <a:r>
              <a:rPr lang="ja-JP" altLang="en-US" sz="900" dirty="0">
                <a:solidFill>
                  <a:schemeClr val="bg1">
                    <a:lumMod val="75000"/>
                  </a:schemeClr>
                </a:solidFill>
                <a:latin typeface="Meiryo UI" panose="020B0604030504040204" pitchFamily="50" charset="-128"/>
                <a:ea typeface="Meiryo UI" panose="020B0604030504040204" pitchFamily="50" charset="-128"/>
                <a:cs typeface="Arial" panose="020B0604020202020204" pitchFamily="34" charset="0"/>
              </a:rPr>
              <a:t>再エネ賦課金納付算定・通知</a:t>
            </a:r>
            <a:endParaRPr lang="ja-JP" altLang="en-US" sz="600" dirty="0">
              <a:solidFill>
                <a:schemeClr val="bg1">
                  <a:lumMod val="75000"/>
                </a:schemeClr>
              </a:solidFill>
              <a:latin typeface="Meiryo UI" panose="020B0604030504040204" pitchFamily="50" charset="-128"/>
              <a:ea typeface="Meiryo UI" panose="020B0604030504040204" pitchFamily="50" charset="-128"/>
              <a:cs typeface="Arial" panose="020B0604020202020204" pitchFamily="34" charset="0"/>
            </a:endParaRPr>
          </a:p>
        </p:txBody>
      </p:sp>
      <p:sp>
        <p:nvSpPr>
          <p:cNvPr id="170" name="ホームベース 35">
            <a:extLst>
              <a:ext uri="{FF2B5EF4-FFF2-40B4-BE49-F238E27FC236}">
                <a16:creationId xmlns:a16="http://schemas.microsoft.com/office/drawing/2014/main" id="{2B644E47-A3B2-4502-AA7A-654A926ECA3A}"/>
              </a:ext>
            </a:extLst>
          </p:cNvPr>
          <p:cNvSpPr>
            <a:spLocks/>
          </p:cNvSpPr>
          <p:nvPr/>
        </p:nvSpPr>
        <p:spPr>
          <a:xfrm>
            <a:off x="6762566" y="1958111"/>
            <a:ext cx="1158576" cy="786542"/>
          </a:xfrm>
          <a:prstGeom prst="homePlate">
            <a:avLst>
              <a:gd name="adj" fmla="val 5044"/>
            </a:avLst>
          </a:prstGeom>
          <a:solidFill>
            <a:schemeClr val="bg1"/>
          </a:solidFill>
          <a:ln w="9525">
            <a:solidFill>
              <a:schemeClr val="bg1">
                <a:lumMod val="75000"/>
              </a:schemeClr>
            </a:solidFill>
            <a:prstDash val="dash"/>
          </a:ln>
        </p:spPr>
        <p:txBody>
          <a:bodyPr wrap="none" lIns="33231" tIns="33231" rIns="33231" bIns="33231" rtlCol="0" anchor="ctr">
            <a:noAutofit/>
          </a:bodyPr>
          <a:lstStyle/>
          <a:p>
            <a:pPr marL="99695" indent="-99695" algn="ctr"/>
            <a:r>
              <a:rPr lang="ja-JP" altLang="en-US" sz="900" dirty="0">
                <a:solidFill>
                  <a:schemeClr val="bg1">
                    <a:lumMod val="75000"/>
                  </a:schemeClr>
                </a:solidFill>
                <a:latin typeface="Meiryo UI" panose="020B0604030504040204" pitchFamily="50" charset="-128"/>
                <a:ea typeface="Meiryo UI" panose="020B0604030504040204" pitchFamily="50" charset="-128"/>
                <a:cs typeface="Arial" panose="020B0604020202020204" pitchFamily="34" charset="0"/>
              </a:rPr>
              <a:t>入</a:t>
            </a:r>
            <a:r>
              <a:rPr lang="ja-JP" altLang="en-US" sz="900">
                <a:solidFill>
                  <a:schemeClr val="bg1">
                    <a:lumMod val="75000"/>
                  </a:schemeClr>
                </a:solidFill>
                <a:latin typeface="Meiryo UI" panose="020B0604030504040204" pitchFamily="50" charset="-128"/>
                <a:ea typeface="Meiryo UI" panose="020B0604030504040204" pitchFamily="50" charset="-128"/>
                <a:cs typeface="Arial" panose="020B0604020202020204" pitchFamily="34" charset="0"/>
              </a:rPr>
              <a:t>出金管理</a:t>
            </a:r>
            <a:endParaRPr lang="en-US" altLang="ja-JP" sz="900" dirty="0">
              <a:solidFill>
                <a:schemeClr val="bg1">
                  <a:lumMod val="75000"/>
                </a:schemeClr>
              </a:solidFill>
              <a:latin typeface="Meiryo UI" panose="020B0604030504040204" pitchFamily="50" charset="-128"/>
              <a:ea typeface="Meiryo UI" panose="020B0604030504040204" pitchFamily="50" charset="-128"/>
              <a:cs typeface="Arial" panose="020B0604020202020204" pitchFamily="34" charset="0"/>
            </a:endParaRPr>
          </a:p>
        </p:txBody>
      </p:sp>
      <p:sp>
        <p:nvSpPr>
          <p:cNvPr id="206" name="ホームベース 19">
            <a:extLst>
              <a:ext uri="{FF2B5EF4-FFF2-40B4-BE49-F238E27FC236}">
                <a16:creationId xmlns:a16="http://schemas.microsoft.com/office/drawing/2014/main" id="{9BA710B3-8B7C-4F8C-810F-D6790157D807}"/>
              </a:ext>
            </a:extLst>
          </p:cNvPr>
          <p:cNvSpPr/>
          <p:nvPr/>
        </p:nvSpPr>
        <p:spPr>
          <a:xfrm>
            <a:off x="104933" y="2394979"/>
            <a:ext cx="418231" cy="39412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231" tIns="50409" rIns="33231" bIns="50409" numCol="1" spcCol="0" rtlCol="0" fromWordArt="0" anchor="ctr" anchorCtr="1" forceAA="0" compatLnSpc="1">
            <a:prstTxWarp prst="textNoShape">
              <a:avLst/>
            </a:prstTxWarp>
            <a:noAutofit/>
          </a:bodyPr>
          <a:lstStyle/>
          <a:p>
            <a:pPr algn="ctr"/>
            <a:r>
              <a:rPr lang="en-US" altLang="ja-JP" sz="1050" dirty="0">
                <a:solidFill>
                  <a:schemeClr val="tx1"/>
                </a:solidFill>
                <a:latin typeface="Meiryo UI" panose="020B0604030504040204" pitchFamily="50" charset="-128"/>
                <a:ea typeface="Meiryo UI" panose="020B0604030504040204" pitchFamily="50" charset="-128"/>
              </a:rPr>
              <a:t>FIT</a:t>
            </a:r>
            <a:endParaRPr lang="ja-JP" altLang="en-US" sz="1050" dirty="0">
              <a:solidFill>
                <a:schemeClr val="tx1"/>
              </a:solidFill>
              <a:latin typeface="Meiryo UI" panose="020B0604030504040204" pitchFamily="50" charset="-128"/>
              <a:ea typeface="Meiryo UI" panose="020B0604030504040204" pitchFamily="50" charset="-128"/>
            </a:endParaRPr>
          </a:p>
        </p:txBody>
      </p:sp>
      <p:sp>
        <p:nvSpPr>
          <p:cNvPr id="94" name="コンテンツ プレースホルダー 2">
            <a:extLst>
              <a:ext uri="{FF2B5EF4-FFF2-40B4-BE49-F238E27FC236}">
                <a16:creationId xmlns:a16="http://schemas.microsoft.com/office/drawing/2014/main" id="{AE98D478-01F2-4B69-BFB2-B9A553AD2272}"/>
              </a:ext>
            </a:extLst>
          </p:cNvPr>
          <p:cNvSpPr>
            <a:spLocks noGrp="1"/>
          </p:cNvSpPr>
          <p:nvPr>
            <p:ph idx="1"/>
          </p:nvPr>
        </p:nvSpPr>
        <p:spPr>
          <a:xfrm>
            <a:off x="189378" y="895602"/>
            <a:ext cx="9501748" cy="892123"/>
          </a:xfrm>
          <a:ln>
            <a:solidFill>
              <a:schemeClr val="bg2">
                <a:lumMod val="90000"/>
              </a:schemeClr>
            </a:solidFill>
          </a:ln>
        </p:spPr>
        <p:txBody>
          <a:bodyPr anchor="ctr"/>
          <a:lstStyle/>
          <a:p>
            <a:r>
              <a:rPr lang="en-US" altLang="ja-JP" dirty="0"/>
              <a:t>FIP</a:t>
            </a:r>
            <a:r>
              <a:rPr lang="ja-JP" altLang="en-US" dirty="0"/>
              <a:t>・廃棄等費用積立業務は、「事前準備」、「</a:t>
            </a:r>
            <a:r>
              <a:rPr lang="en-US" altLang="ja-JP" dirty="0"/>
              <a:t>FIP</a:t>
            </a:r>
            <a:r>
              <a:rPr lang="ja-JP" altLang="en-US" dirty="0"/>
              <a:t>」、「廃棄等積立」、「資金管理・報告」の４つの業務で構成される。既存業務の再エネ賦課金や</a:t>
            </a:r>
            <a:r>
              <a:rPr lang="en-US" altLang="ja-JP" dirty="0"/>
              <a:t>FIT</a:t>
            </a:r>
            <a:r>
              <a:rPr lang="ja-JP" altLang="en-US" dirty="0"/>
              <a:t>業務の入出金管理データを連携し、新規に業務設計した残高管理、財務会計連携にて資金管理を行う。</a:t>
            </a:r>
            <a:endParaRPr lang="en-US" altLang="ja-JP" dirty="0"/>
          </a:p>
        </p:txBody>
      </p:sp>
      <p:sp>
        <p:nvSpPr>
          <p:cNvPr id="124" name="フリーフォーム: 図形 123">
            <a:extLst>
              <a:ext uri="{FF2B5EF4-FFF2-40B4-BE49-F238E27FC236}">
                <a16:creationId xmlns:a16="http://schemas.microsoft.com/office/drawing/2014/main" id="{29D59469-437C-424B-BEF8-8BBABF12BE1C}"/>
              </a:ext>
            </a:extLst>
          </p:cNvPr>
          <p:cNvSpPr/>
          <p:nvPr/>
        </p:nvSpPr>
        <p:spPr>
          <a:xfrm>
            <a:off x="5274234" y="1896443"/>
            <a:ext cx="4505223" cy="4879289"/>
          </a:xfrm>
          <a:custGeom>
            <a:avLst/>
            <a:gdLst>
              <a:gd name="connsiteX0" fmla="*/ 2704089 w 4505223"/>
              <a:gd name="connsiteY0" fmla="*/ 0 h 4879289"/>
              <a:gd name="connsiteX1" fmla="*/ 4505223 w 4505223"/>
              <a:gd name="connsiteY1" fmla="*/ 0 h 4879289"/>
              <a:gd name="connsiteX2" fmla="*/ 4505223 w 4505223"/>
              <a:gd name="connsiteY2" fmla="*/ 991585 h 4879289"/>
              <a:gd name="connsiteX3" fmla="*/ 4505223 w 4505223"/>
              <a:gd name="connsiteY3" fmla="*/ 3887704 h 4879289"/>
              <a:gd name="connsiteX4" fmla="*/ 4505223 w 4505223"/>
              <a:gd name="connsiteY4" fmla="*/ 4879289 h 4879289"/>
              <a:gd name="connsiteX5" fmla="*/ 0 w 4505223"/>
              <a:gd name="connsiteY5" fmla="*/ 4879289 h 4879289"/>
              <a:gd name="connsiteX6" fmla="*/ 0 w 4505223"/>
              <a:gd name="connsiteY6" fmla="*/ 991585 h 4879289"/>
              <a:gd name="connsiteX7" fmla="*/ 2704089 w 4505223"/>
              <a:gd name="connsiteY7" fmla="*/ 991585 h 4879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05223" h="4879289">
                <a:moveTo>
                  <a:pt x="2704089" y="0"/>
                </a:moveTo>
                <a:lnTo>
                  <a:pt x="4505223" y="0"/>
                </a:lnTo>
                <a:lnTo>
                  <a:pt x="4505223" y="991585"/>
                </a:lnTo>
                <a:lnTo>
                  <a:pt x="4505223" y="3887704"/>
                </a:lnTo>
                <a:lnTo>
                  <a:pt x="4505223" y="4879289"/>
                </a:lnTo>
                <a:lnTo>
                  <a:pt x="0" y="4879289"/>
                </a:lnTo>
                <a:lnTo>
                  <a:pt x="0" y="991585"/>
                </a:lnTo>
                <a:lnTo>
                  <a:pt x="2704089" y="991585"/>
                </a:lnTo>
                <a:close/>
              </a:path>
            </a:pathLst>
          </a:custGeom>
          <a:solidFill>
            <a:srgbClr val="EFFAFF"/>
          </a:solidFill>
          <a:ln>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eaVert" wrap="square" lIns="33231" tIns="50409" rIns="33231" bIns="50409" numCol="1" spcCol="0" rtlCol="0" fromWordArt="0" anchor="ctr" anchorCtr="1" forceAA="0" compatLnSpc="1">
            <a:prstTxWarp prst="textNoShape">
              <a:avLst/>
            </a:prstTxWarp>
            <a:noAutofit/>
          </a:bodyPr>
          <a:lstStyle/>
          <a:p>
            <a:pPr algn="ctr"/>
            <a:endParaRPr lang="ja-JP" altLang="en-US" sz="1050" dirty="0">
              <a:solidFill>
                <a:schemeClr val="tx1"/>
              </a:solidFill>
              <a:latin typeface="Meiryo UI" panose="020B0604030504040204" pitchFamily="50" charset="-128"/>
              <a:ea typeface="Meiryo UI" panose="020B0604030504040204" pitchFamily="50" charset="-128"/>
            </a:endParaRPr>
          </a:p>
        </p:txBody>
      </p:sp>
      <p:sp>
        <p:nvSpPr>
          <p:cNvPr id="96" name="ホームベース 35">
            <a:extLst>
              <a:ext uri="{FF2B5EF4-FFF2-40B4-BE49-F238E27FC236}">
                <a16:creationId xmlns:a16="http://schemas.microsoft.com/office/drawing/2014/main" id="{74A1E817-7522-47F1-A425-69B933210222}"/>
              </a:ext>
            </a:extLst>
          </p:cNvPr>
          <p:cNvSpPr>
            <a:spLocks/>
          </p:cNvSpPr>
          <p:nvPr/>
        </p:nvSpPr>
        <p:spPr>
          <a:xfrm>
            <a:off x="5319901" y="3442805"/>
            <a:ext cx="1304526" cy="2937055"/>
          </a:xfrm>
          <a:prstGeom prst="homePlate">
            <a:avLst>
              <a:gd name="adj" fmla="val 5044"/>
            </a:avLst>
          </a:prstGeom>
          <a:solidFill>
            <a:schemeClr val="bg1"/>
          </a:solidFill>
          <a:ln w="9525">
            <a:solidFill>
              <a:schemeClr val="bg1">
                <a:lumMod val="75000"/>
              </a:schemeClr>
            </a:solidFill>
          </a:ln>
        </p:spPr>
        <p:txBody>
          <a:bodyPr wrap="none" lIns="33231" tIns="33231" rIns="33231" bIns="33231" rtlCol="0" anchor="t">
            <a:noAutofit/>
          </a:bodyPr>
          <a:lstStyle/>
          <a:p>
            <a:pPr marL="99695" indent="-99695" algn="ctr"/>
            <a:r>
              <a:rPr lang="ja-JP" altLang="en-US" sz="1000" dirty="0">
                <a:latin typeface="Meiryo UI" panose="020B0604030504040204" pitchFamily="50" charset="-128"/>
                <a:ea typeface="Meiryo UI" panose="020B0604030504040204" pitchFamily="50" charset="-128"/>
                <a:cs typeface="Arial" panose="020B0604020202020204" pitchFamily="34" charset="0"/>
              </a:rPr>
              <a:t>支払通知・請求</a:t>
            </a:r>
            <a:endParaRPr lang="en-US" altLang="ja-JP" sz="1000" dirty="0">
              <a:latin typeface="Meiryo UI" panose="020B0604030504040204" pitchFamily="50" charset="-128"/>
              <a:ea typeface="Meiryo UI" panose="020B0604030504040204" pitchFamily="50" charset="-128"/>
              <a:cs typeface="Arial" panose="020B0604020202020204" pitchFamily="34" charset="0"/>
            </a:endParaRPr>
          </a:p>
        </p:txBody>
      </p:sp>
      <p:sp>
        <p:nvSpPr>
          <p:cNvPr id="155" name="ホームベース 19">
            <a:extLst>
              <a:ext uri="{FF2B5EF4-FFF2-40B4-BE49-F238E27FC236}">
                <a16:creationId xmlns:a16="http://schemas.microsoft.com/office/drawing/2014/main" id="{C66962EA-3A11-4F40-B14E-F38E0209E171}"/>
              </a:ext>
            </a:extLst>
          </p:cNvPr>
          <p:cNvSpPr/>
          <p:nvPr/>
        </p:nvSpPr>
        <p:spPr>
          <a:xfrm>
            <a:off x="553630" y="2888028"/>
            <a:ext cx="1378391" cy="3887706"/>
          </a:xfrm>
          <a:prstGeom prst="rect">
            <a:avLst/>
          </a:prstGeom>
          <a:solidFill>
            <a:srgbClr val="EFFAFF"/>
          </a:solidFill>
          <a:ln>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eaVert" wrap="square" lIns="33231" tIns="50409" rIns="33231" bIns="50409" numCol="1" spcCol="0" rtlCol="0" fromWordArt="0" anchor="ctr" anchorCtr="1" forceAA="0" compatLnSpc="1">
            <a:prstTxWarp prst="textNoShape">
              <a:avLst/>
            </a:prstTxWarp>
            <a:noAutofit/>
          </a:bodyPr>
          <a:lstStyle/>
          <a:p>
            <a:pPr algn="ctr"/>
            <a:endParaRPr lang="ja-JP" altLang="en-US" sz="1050" dirty="0">
              <a:solidFill>
                <a:schemeClr val="tx1"/>
              </a:solidFill>
              <a:latin typeface="Meiryo UI" panose="020B0604030504040204" pitchFamily="50" charset="-128"/>
              <a:ea typeface="Meiryo UI" panose="020B0604030504040204" pitchFamily="50" charset="-128"/>
            </a:endParaRPr>
          </a:p>
        </p:txBody>
      </p:sp>
      <p:sp>
        <p:nvSpPr>
          <p:cNvPr id="157" name="ホームベース 19">
            <a:extLst>
              <a:ext uri="{FF2B5EF4-FFF2-40B4-BE49-F238E27FC236}">
                <a16:creationId xmlns:a16="http://schemas.microsoft.com/office/drawing/2014/main" id="{0E66B53E-B1B7-4480-8E88-1F86511AB157}"/>
              </a:ext>
            </a:extLst>
          </p:cNvPr>
          <p:cNvSpPr/>
          <p:nvPr/>
        </p:nvSpPr>
        <p:spPr>
          <a:xfrm>
            <a:off x="2007391" y="2888029"/>
            <a:ext cx="3171365" cy="1224087"/>
          </a:xfrm>
          <a:prstGeom prst="rect">
            <a:avLst/>
          </a:prstGeom>
          <a:solidFill>
            <a:srgbClr val="EFFAFF"/>
          </a:solidFill>
          <a:ln>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eaVert" wrap="square" lIns="33231" tIns="50409" rIns="33231" bIns="50409" numCol="1" spcCol="0" rtlCol="0" fromWordArt="0" anchor="ctr" anchorCtr="1" forceAA="0" compatLnSpc="1">
            <a:prstTxWarp prst="textNoShape">
              <a:avLst/>
            </a:prstTxWarp>
            <a:noAutofit/>
          </a:bodyPr>
          <a:lstStyle/>
          <a:p>
            <a:pPr algn="ctr"/>
            <a:endParaRPr lang="ja-JP" altLang="en-US" sz="1050" dirty="0">
              <a:solidFill>
                <a:schemeClr val="tx1"/>
              </a:solidFill>
              <a:latin typeface="Meiryo UI" panose="020B0604030504040204" pitchFamily="50" charset="-128"/>
              <a:ea typeface="Meiryo UI" panose="020B0604030504040204" pitchFamily="50" charset="-128"/>
            </a:endParaRPr>
          </a:p>
        </p:txBody>
      </p:sp>
      <p:sp>
        <p:nvSpPr>
          <p:cNvPr id="158" name="ホームベース 19">
            <a:extLst>
              <a:ext uri="{FF2B5EF4-FFF2-40B4-BE49-F238E27FC236}">
                <a16:creationId xmlns:a16="http://schemas.microsoft.com/office/drawing/2014/main" id="{BDA6E8F7-CF5B-45B4-8781-F0C0317A4733}"/>
              </a:ext>
            </a:extLst>
          </p:cNvPr>
          <p:cNvSpPr/>
          <p:nvPr/>
        </p:nvSpPr>
        <p:spPr>
          <a:xfrm>
            <a:off x="2018949" y="4212581"/>
            <a:ext cx="3171365" cy="2563152"/>
          </a:xfrm>
          <a:prstGeom prst="rect">
            <a:avLst/>
          </a:prstGeom>
          <a:solidFill>
            <a:srgbClr val="EFFAFF"/>
          </a:solidFill>
          <a:ln>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eaVert" wrap="square" lIns="33231" tIns="50409" rIns="33231" bIns="50409" numCol="1" spcCol="0" rtlCol="0" fromWordArt="0" anchor="ctr" anchorCtr="1" forceAA="0" compatLnSpc="1">
            <a:prstTxWarp prst="textNoShape">
              <a:avLst/>
            </a:prstTxWarp>
            <a:noAutofit/>
          </a:bodyPr>
          <a:lstStyle/>
          <a:p>
            <a:pPr algn="ctr"/>
            <a:endParaRPr lang="ja-JP" altLang="en-US" sz="1050" dirty="0">
              <a:solidFill>
                <a:schemeClr val="tx1"/>
              </a:solidFill>
              <a:latin typeface="Meiryo UI" panose="020B0604030504040204" pitchFamily="50" charset="-128"/>
              <a:ea typeface="Meiryo UI" panose="020B0604030504040204" pitchFamily="50" charset="-128"/>
            </a:endParaRPr>
          </a:p>
        </p:txBody>
      </p:sp>
      <p:sp>
        <p:nvSpPr>
          <p:cNvPr id="159" name="ホームベース 19">
            <a:extLst>
              <a:ext uri="{FF2B5EF4-FFF2-40B4-BE49-F238E27FC236}">
                <a16:creationId xmlns:a16="http://schemas.microsoft.com/office/drawing/2014/main" id="{AF9B50BE-34C2-4ED8-987A-B8264B2745DD}"/>
              </a:ext>
            </a:extLst>
          </p:cNvPr>
          <p:cNvSpPr>
            <a:spLocks/>
          </p:cNvSpPr>
          <p:nvPr/>
        </p:nvSpPr>
        <p:spPr>
          <a:xfrm>
            <a:off x="2050831" y="6271235"/>
            <a:ext cx="1503625" cy="284365"/>
          </a:xfrm>
          <a:prstGeom prst="homePlate">
            <a:avLst>
              <a:gd name="adj" fmla="val 10606"/>
            </a:avLst>
          </a:prstGeom>
          <a:solidFill>
            <a:schemeClr val="bg1"/>
          </a:solidFill>
          <a:ln w="6350">
            <a:solidFill>
              <a:schemeClr val="bg1">
                <a:lumMod val="75000"/>
              </a:schemeClr>
            </a:solidFill>
          </a:ln>
        </p:spPr>
        <p:txBody>
          <a:bodyPr wrap="none" lIns="33231" tIns="33231" rIns="33231" bIns="33231" rtlCol="0" anchor="ctr">
            <a:noAutofit/>
          </a:bodyPr>
          <a:lstStyle/>
          <a:p>
            <a:pPr marL="99695" indent="-99695" algn="ctr"/>
            <a:r>
              <a:rPr lang="zh-TW" altLang="en-US" sz="900" dirty="0">
                <a:latin typeface="Meiryo UI" panose="020B0604030504040204" pitchFamily="50" charset="-128"/>
                <a:ea typeface="Meiryo UI" panose="020B0604030504040204" pitchFamily="50" charset="-128"/>
                <a:cs typeface="Arial" panose="020B0604020202020204" pitchFamily="34" charset="0"/>
              </a:rPr>
              <a:t>積立区分変更時対応</a:t>
            </a:r>
            <a:endParaRPr lang="en-US" altLang="ja-JP" sz="900" dirty="0">
              <a:latin typeface="Meiryo UI" panose="020B0604030504040204" pitchFamily="50" charset="-128"/>
              <a:ea typeface="Meiryo UI" panose="020B0604030504040204" pitchFamily="50" charset="-128"/>
              <a:cs typeface="Arial" panose="020B0604020202020204" pitchFamily="34" charset="0"/>
            </a:endParaRPr>
          </a:p>
          <a:p>
            <a:pPr marL="99695" indent="-99695" algn="ctr"/>
            <a:r>
              <a:rPr lang="ja-JP" altLang="en-US" sz="900" dirty="0">
                <a:latin typeface="Meiryo UI" panose="020B0604030504040204" pitchFamily="50" charset="-128"/>
                <a:ea typeface="Meiryo UI" panose="020B0604030504040204" pitchFamily="50" charset="-128"/>
                <a:cs typeface="Arial" panose="020B0604020202020204" pitchFamily="34" charset="0"/>
              </a:rPr>
              <a:t>（</a:t>
            </a:r>
            <a:r>
              <a:rPr lang="en-US" altLang="ja-JP" sz="900" dirty="0">
                <a:latin typeface="Meiryo UI" panose="020B0604030504040204" pitchFamily="50" charset="-128"/>
                <a:ea typeface="Meiryo UI" panose="020B0604030504040204" pitchFamily="50" charset="-128"/>
                <a:cs typeface="Arial" panose="020B0604020202020204" pitchFamily="34" charset="0"/>
              </a:rPr>
              <a:t>DIS200</a:t>
            </a:r>
            <a:r>
              <a:rPr lang="ja-JP" altLang="en-US" sz="900" dirty="0">
                <a:latin typeface="Meiryo UI" panose="020B0604030504040204" pitchFamily="50" charset="-128"/>
                <a:ea typeface="Meiryo UI" panose="020B0604030504040204" pitchFamily="50" charset="-128"/>
                <a:cs typeface="Arial" panose="020B0604020202020204" pitchFamily="34" charset="0"/>
              </a:rPr>
              <a:t>）</a:t>
            </a:r>
          </a:p>
        </p:txBody>
      </p:sp>
      <p:sp>
        <p:nvSpPr>
          <p:cNvPr id="160" name="ホームベース 19">
            <a:extLst>
              <a:ext uri="{FF2B5EF4-FFF2-40B4-BE49-F238E27FC236}">
                <a16:creationId xmlns:a16="http://schemas.microsoft.com/office/drawing/2014/main" id="{F6ADB456-B99F-4158-843B-9676862534FB}"/>
              </a:ext>
            </a:extLst>
          </p:cNvPr>
          <p:cNvSpPr>
            <a:spLocks/>
          </p:cNvSpPr>
          <p:nvPr/>
        </p:nvSpPr>
        <p:spPr>
          <a:xfrm>
            <a:off x="3612420" y="4423824"/>
            <a:ext cx="1513223" cy="290953"/>
          </a:xfrm>
          <a:prstGeom prst="homePlate">
            <a:avLst>
              <a:gd name="adj" fmla="val 10606"/>
            </a:avLst>
          </a:prstGeom>
          <a:solidFill>
            <a:schemeClr val="bg1"/>
          </a:solidFill>
          <a:ln w="9525">
            <a:solidFill>
              <a:schemeClr val="bg1">
                <a:lumMod val="75000"/>
              </a:schemeClr>
            </a:solidFill>
          </a:ln>
        </p:spPr>
        <p:txBody>
          <a:bodyPr wrap="none" lIns="33231" tIns="33231" rIns="33231" bIns="33231" rtlCol="0" anchor="ctr">
            <a:noAutofit/>
          </a:bodyPr>
          <a:lstStyle/>
          <a:p>
            <a:pPr marL="99695" indent="-99695" algn="ctr"/>
            <a:r>
              <a:rPr lang="ja-JP" altLang="en-US" sz="900" dirty="0">
                <a:latin typeface="Meiryo UI" panose="020B0604030504040204" pitchFamily="50" charset="-128"/>
                <a:ea typeface="Meiryo UI" panose="020B0604030504040204" pitchFamily="50" charset="-128"/>
                <a:cs typeface="Arial" panose="020B0604020202020204" pitchFamily="34" charset="0"/>
              </a:rPr>
              <a:t>積立金額確認</a:t>
            </a:r>
            <a:endParaRPr lang="en-US" altLang="ja-JP" sz="900" dirty="0">
              <a:latin typeface="Meiryo UI" panose="020B0604030504040204" pitchFamily="50" charset="-128"/>
              <a:ea typeface="Meiryo UI" panose="020B0604030504040204" pitchFamily="50" charset="-128"/>
              <a:cs typeface="Arial" panose="020B0604020202020204" pitchFamily="34" charset="0"/>
            </a:endParaRPr>
          </a:p>
          <a:p>
            <a:pPr marL="99695" indent="-99695" algn="ctr"/>
            <a:r>
              <a:rPr lang="en-US" altLang="ja-JP" sz="900" dirty="0">
                <a:latin typeface="Meiryo UI" panose="020B0604030504040204" pitchFamily="50" charset="-128"/>
                <a:ea typeface="Meiryo UI" panose="020B0604030504040204" pitchFamily="50" charset="-128"/>
                <a:cs typeface="Arial" panose="020B0604020202020204" pitchFamily="34" charset="0"/>
              </a:rPr>
              <a:t>(DIS003)</a:t>
            </a:r>
            <a:endParaRPr lang="ja-JP" altLang="en-US" sz="600" dirty="0">
              <a:latin typeface="Meiryo UI" panose="020B0604030504040204" pitchFamily="50" charset="-128"/>
              <a:ea typeface="Meiryo UI" panose="020B0604030504040204" pitchFamily="50" charset="-128"/>
              <a:cs typeface="Arial" panose="020B0604020202020204" pitchFamily="34" charset="0"/>
            </a:endParaRPr>
          </a:p>
        </p:txBody>
      </p:sp>
      <p:sp>
        <p:nvSpPr>
          <p:cNvPr id="161" name="ホームベース 19">
            <a:extLst>
              <a:ext uri="{FF2B5EF4-FFF2-40B4-BE49-F238E27FC236}">
                <a16:creationId xmlns:a16="http://schemas.microsoft.com/office/drawing/2014/main" id="{51A57DE7-59F5-47D1-83A2-B3177521B09D}"/>
              </a:ext>
            </a:extLst>
          </p:cNvPr>
          <p:cNvSpPr>
            <a:spLocks/>
          </p:cNvSpPr>
          <p:nvPr/>
        </p:nvSpPr>
        <p:spPr>
          <a:xfrm>
            <a:off x="2048080" y="5560654"/>
            <a:ext cx="1513555" cy="290953"/>
          </a:xfrm>
          <a:prstGeom prst="homePlate">
            <a:avLst>
              <a:gd name="adj" fmla="val 10606"/>
            </a:avLst>
          </a:prstGeom>
          <a:solidFill>
            <a:schemeClr val="bg1"/>
          </a:solidFill>
          <a:ln w="9525">
            <a:solidFill>
              <a:schemeClr val="bg1">
                <a:lumMod val="75000"/>
              </a:schemeClr>
            </a:solidFill>
          </a:ln>
        </p:spPr>
        <p:txBody>
          <a:bodyPr wrap="none" lIns="33231" tIns="33231" rIns="33231" bIns="33231" rtlCol="0" anchor="ctr">
            <a:noAutofit/>
          </a:bodyPr>
          <a:lstStyle/>
          <a:p>
            <a:pPr marL="99695" indent="-99695" algn="ctr"/>
            <a:r>
              <a:rPr lang="ja-JP" altLang="en-US" sz="900" dirty="0">
                <a:latin typeface="Meiryo UI" panose="020B0604030504040204" pitchFamily="50" charset="-128"/>
                <a:ea typeface="Meiryo UI" panose="020B0604030504040204" pitchFamily="50" charset="-128"/>
                <a:cs typeface="Arial" panose="020B0604020202020204" pitchFamily="34" charset="0"/>
              </a:rPr>
              <a:t>工事完了登録</a:t>
            </a:r>
            <a:endParaRPr lang="en-US" altLang="ja-JP" sz="900" dirty="0">
              <a:latin typeface="Meiryo UI" panose="020B0604030504040204" pitchFamily="50" charset="-128"/>
              <a:ea typeface="Meiryo UI" panose="020B0604030504040204" pitchFamily="50" charset="-128"/>
              <a:cs typeface="Arial" panose="020B0604020202020204" pitchFamily="34" charset="0"/>
            </a:endParaRPr>
          </a:p>
          <a:p>
            <a:pPr marL="99695" indent="-99695" algn="ctr"/>
            <a:r>
              <a:rPr lang="en-US" altLang="ja-JP" sz="900" dirty="0">
                <a:latin typeface="Meiryo UI" panose="020B0604030504040204" pitchFamily="50" charset="-128"/>
                <a:ea typeface="Meiryo UI" panose="020B0604030504040204" pitchFamily="50" charset="-128"/>
                <a:cs typeface="Arial" panose="020B0604020202020204" pitchFamily="34" charset="0"/>
              </a:rPr>
              <a:t>(DIS101~102)</a:t>
            </a:r>
            <a:endParaRPr lang="ja-JP" altLang="en-US" sz="600" dirty="0">
              <a:latin typeface="Meiryo UI" panose="020B0604030504040204" pitchFamily="50" charset="-128"/>
              <a:ea typeface="Meiryo UI" panose="020B0604030504040204" pitchFamily="50" charset="-128"/>
              <a:cs typeface="Arial" panose="020B0604020202020204" pitchFamily="34" charset="0"/>
            </a:endParaRPr>
          </a:p>
        </p:txBody>
      </p:sp>
      <p:sp>
        <p:nvSpPr>
          <p:cNvPr id="175" name="ホームベース 19">
            <a:extLst>
              <a:ext uri="{FF2B5EF4-FFF2-40B4-BE49-F238E27FC236}">
                <a16:creationId xmlns:a16="http://schemas.microsoft.com/office/drawing/2014/main" id="{59066D3C-772C-470A-A263-D1D8C74BB0F9}"/>
              </a:ext>
            </a:extLst>
          </p:cNvPr>
          <p:cNvSpPr>
            <a:spLocks/>
          </p:cNvSpPr>
          <p:nvPr/>
        </p:nvSpPr>
        <p:spPr>
          <a:xfrm>
            <a:off x="2048080" y="5209118"/>
            <a:ext cx="1513555" cy="290953"/>
          </a:xfrm>
          <a:prstGeom prst="homePlate">
            <a:avLst>
              <a:gd name="adj" fmla="val 10606"/>
            </a:avLst>
          </a:prstGeom>
          <a:solidFill>
            <a:schemeClr val="bg1"/>
          </a:solidFill>
          <a:ln w="9525">
            <a:solidFill>
              <a:schemeClr val="bg1">
                <a:lumMod val="75000"/>
              </a:schemeClr>
            </a:solidFill>
          </a:ln>
        </p:spPr>
        <p:txBody>
          <a:bodyPr wrap="none" lIns="33231" tIns="33231" rIns="33231" bIns="33231" rtlCol="0" anchor="ctr">
            <a:noAutofit/>
          </a:bodyPr>
          <a:lstStyle/>
          <a:p>
            <a:pPr marL="99695" indent="-99695" algn="ctr"/>
            <a:r>
              <a:rPr lang="ja-JP" altLang="en-US" sz="900" dirty="0">
                <a:latin typeface="Meiryo UI" panose="020B0604030504040204" pitchFamily="50" charset="-128"/>
                <a:ea typeface="Meiryo UI" panose="020B0604030504040204" pitchFamily="50" charset="-128"/>
                <a:cs typeface="Arial" panose="020B0604020202020204" pitchFamily="34" charset="0"/>
              </a:rPr>
              <a:t>積立金取戻し申請・審査</a:t>
            </a:r>
            <a:endParaRPr lang="en-US" altLang="ja-JP" sz="900" dirty="0">
              <a:latin typeface="Meiryo UI" panose="020B0604030504040204" pitchFamily="50" charset="-128"/>
              <a:ea typeface="Meiryo UI" panose="020B0604030504040204" pitchFamily="50" charset="-128"/>
              <a:cs typeface="Arial" panose="020B0604020202020204" pitchFamily="34" charset="0"/>
            </a:endParaRPr>
          </a:p>
          <a:p>
            <a:pPr marL="99695" indent="-99695" algn="ctr"/>
            <a:r>
              <a:rPr lang="en-US" altLang="ja-JP" sz="900" dirty="0">
                <a:latin typeface="Meiryo UI" panose="020B0604030504040204" pitchFamily="50" charset="-128"/>
                <a:ea typeface="Meiryo UI" panose="020B0604030504040204" pitchFamily="50" charset="-128"/>
                <a:cs typeface="Arial" panose="020B0604020202020204" pitchFamily="34" charset="0"/>
              </a:rPr>
              <a:t>(DIS100)</a:t>
            </a:r>
            <a:endParaRPr lang="ja-JP" altLang="en-US" sz="600" dirty="0">
              <a:latin typeface="Meiryo UI" panose="020B0604030504040204" pitchFamily="50" charset="-128"/>
              <a:ea typeface="Meiryo UI" panose="020B0604030504040204" pitchFamily="50" charset="-128"/>
              <a:cs typeface="Arial" panose="020B0604020202020204" pitchFamily="34" charset="0"/>
            </a:endParaRPr>
          </a:p>
        </p:txBody>
      </p:sp>
      <p:cxnSp>
        <p:nvCxnSpPr>
          <p:cNvPr id="176" name="コネクタ: カギ線 219">
            <a:extLst>
              <a:ext uri="{FF2B5EF4-FFF2-40B4-BE49-F238E27FC236}">
                <a16:creationId xmlns:a16="http://schemas.microsoft.com/office/drawing/2014/main" id="{D7D87928-BA60-4683-9755-3A6C1CF857F7}"/>
              </a:ext>
            </a:extLst>
          </p:cNvPr>
          <p:cNvCxnSpPr>
            <a:cxnSpLocks/>
          </p:cNvCxnSpPr>
          <p:nvPr/>
        </p:nvCxnSpPr>
        <p:spPr>
          <a:xfrm>
            <a:off x="3446081" y="5447599"/>
            <a:ext cx="0" cy="259544"/>
          </a:xfrm>
          <a:prstGeom prst="straightConnector1">
            <a:avLst/>
          </a:prstGeom>
          <a:ln w="6350">
            <a:solidFill>
              <a:schemeClr val="tx1">
                <a:lumMod val="65000"/>
                <a:lumOff val="35000"/>
              </a:schemeClr>
            </a:solidFill>
            <a:prstDash val="solid"/>
            <a:tailEnd type="triangle"/>
          </a:ln>
        </p:spPr>
        <p:style>
          <a:lnRef idx="1">
            <a:schemeClr val="accent1"/>
          </a:lnRef>
          <a:fillRef idx="0">
            <a:schemeClr val="accent1"/>
          </a:fillRef>
          <a:effectRef idx="0">
            <a:schemeClr val="accent1"/>
          </a:effectRef>
          <a:fontRef idx="minor">
            <a:schemeClr val="tx1"/>
          </a:fontRef>
        </p:style>
      </p:cxnSp>
      <p:sp>
        <p:nvSpPr>
          <p:cNvPr id="177" name="ホームベース 19">
            <a:extLst>
              <a:ext uri="{FF2B5EF4-FFF2-40B4-BE49-F238E27FC236}">
                <a16:creationId xmlns:a16="http://schemas.microsoft.com/office/drawing/2014/main" id="{190E274F-2BF7-4260-A8AB-2B8AB7621F62}"/>
              </a:ext>
            </a:extLst>
          </p:cNvPr>
          <p:cNvSpPr>
            <a:spLocks/>
          </p:cNvSpPr>
          <p:nvPr/>
        </p:nvSpPr>
        <p:spPr>
          <a:xfrm>
            <a:off x="2048080" y="4423824"/>
            <a:ext cx="1513555" cy="290953"/>
          </a:xfrm>
          <a:prstGeom prst="homePlate">
            <a:avLst>
              <a:gd name="adj" fmla="val 10606"/>
            </a:avLst>
          </a:prstGeom>
          <a:solidFill>
            <a:schemeClr val="bg1"/>
          </a:solidFill>
          <a:ln w="9525">
            <a:solidFill>
              <a:schemeClr val="bg1">
                <a:lumMod val="75000"/>
              </a:schemeClr>
            </a:solidFill>
          </a:ln>
        </p:spPr>
        <p:txBody>
          <a:bodyPr wrap="none" lIns="33231" tIns="33231" rIns="33231" bIns="33231" rtlCol="0" anchor="ctr">
            <a:noAutofit/>
          </a:bodyPr>
          <a:lstStyle/>
          <a:p>
            <a:pPr marL="99695" indent="-99695" algn="ctr"/>
            <a:r>
              <a:rPr lang="en-US" altLang="ja-JP" sz="900" dirty="0">
                <a:latin typeface="Meiryo UI" panose="020B0604030504040204" pitchFamily="50" charset="-128"/>
                <a:ea typeface="Meiryo UI" panose="020B0604030504040204" pitchFamily="50" charset="-128"/>
                <a:cs typeface="Arial" panose="020B0604020202020204" pitchFamily="34" charset="0"/>
              </a:rPr>
              <a:t>(FIP) </a:t>
            </a:r>
            <a:r>
              <a:rPr lang="ja-JP" altLang="en-US" sz="900" dirty="0">
                <a:latin typeface="Meiryo UI" panose="020B0604030504040204" pitchFamily="50" charset="-128"/>
                <a:ea typeface="Meiryo UI" panose="020B0604030504040204" pitchFamily="50" charset="-128"/>
                <a:cs typeface="Arial" panose="020B0604020202020204" pitchFamily="34" charset="0"/>
              </a:rPr>
              <a:t>積立金算定</a:t>
            </a:r>
            <a:endParaRPr lang="en-US" altLang="ja-JP" sz="900" dirty="0">
              <a:latin typeface="Meiryo UI" panose="020B0604030504040204" pitchFamily="50" charset="-128"/>
              <a:ea typeface="Meiryo UI" panose="020B0604030504040204" pitchFamily="50" charset="-128"/>
              <a:cs typeface="Arial" panose="020B0604020202020204" pitchFamily="34" charset="0"/>
            </a:endParaRPr>
          </a:p>
          <a:p>
            <a:pPr marL="99695" indent="-99695" algn="ctr"/>
            <a:r>
              <a:rPr lang="en-US" altLang="ja-JP" sz="900" dirty="0">
                <a:latin typeface="Meiryo UI" panose="020B0604030504040204" pitchFamily="50" charset="-128"/>
                <a:ea typeface="Meiryo UI" panose="020B0604030504040204" pitchFamily="50" charset="-128"/>
                <a:cs typeface="Arial" panose="020B0604020202020204" pitchFamily="34" charset="0"/>
              </a:rPr>
              <a:t> (DIS001)</a:t>
            </a:r>
            <a:endParaRPr lang="ja-JP" altLang="en-US" sz="600" dirty="0">
              <a:latin typeface="Meiryo UI" panose="020B0604030504040204" pitchFamily="50" charset="-128"/>
              <a:ea typeface="Meiryo UI" panose="020B0604030504040204" pitchFamily="50" charset="-128"/>
              <a:cs typeface="Arial" panose="020B0604020202020204" pitchFamily="34" charset="0"/>
            </a:endParaRPr>
          </a:p>
        </p:txBody>
      </p:sp>
      <p:sp>
        <p:nvSpPr>
          <p:cNvPr id="178" name="ホームベース 19">
            <a:extLst>
              <a:ext uri="{FF2B5EF4-FFF2-40B4-BE49-F238E27FC236}">
                <a16:creationId xmlns:a16="http://schemas.microsoft.com/office/drawing/2014/main" id="{E5BFCDFA-79A0-4B70-9AB7-6A8590D3A1FF}"/>
              </a:ext>
            </a:extLst>
          </p:cNvPr>
          <p:cNvSpPr/>
          <p:nvPr/>
        </p:nvSpPr>
        <p:spPr>
          <a:xfrm>
            <a:off x="2068973" y="4233620"/>
            <a:ext cx="1151714" cy="146289"/>
          </a:xfrm>
          <a:prstGeom prst="round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231" tIns="50409" rIns="33231" bIns="50409" numCol="1" spcCol="0" rtlCol="0" fromWordArt="0" anchor="ctr" anchorCtr="1" forceAA="0" compatLnSpc="1">
            <a:prstTxWarp prst="textNoShape">
              <a:avLst/>
            </a:prstTxWarp>
            <a:noAutofit/>
          </a:bodyPr>
          <a:lstStyle/>
          <a:p>
            <a:pPr algn="ctr"/>
            <a:r>
              <a:rPr lang="ja-JP" altLang="en-US" sz="800" b="1" dirty="0">
                <a:solidFill>
                  <a:schemeClr val="bg1"/>
                </a:solidFill>
                <a:latin typeface="Meiryo UI" panose="020B0604030504040204" pitchFamily="50" charset="-128"/>
                <a:ea typeface="Meiryo UI" panose="020B0604030504040204" pitchFamily="50" charset="-128"/>
              </a:rPr>
              <a:t>第</a:t>
            </a:r>
            <a:r>
              <a:rPr lang="en-US" altLang="ja-JP" sz="800" b="1">
                <a:solidFill>
                  <a:schemeClr val="bg1"/>
                </a:solidFill>
                <a:latin typeface="Meiryo UI" panose="020B0604030504040204" pitchFamily="50" charset="-128"/>
                <a:ea typeface="Meiryo UI" panose="020B0604030504040204" pitchFamily="50" charset="-128"/>
              </a:rPr>
              <a:t>3</a:t>
            </a:r>
            <a:r>
              <a:rPr lang="ja-JP" altLang="en-US" sz="800" b="1">
                <a:solidFill>
                  <a:schemeClr val="bg1"/>
                </a:solidFill>
                <a:latin typeface="Meiryo UI" panose="020B0604030504040204" pitchFamily="50" charset="-128"/>
                <a:ea typeface="Meiryo UI" panose="020B0604030504040204" pitchFamily="50" charset="-128"/>
              </a:rPr>
              <a:t>章</a:t>
            </a:r>
            <a:r>
              <a:rPr lang="ja-JP" altLang="en-US" sz="800" b="1" dirty="0">
                <a:solidFill>
                  <a:schemeClr val="bg1"/>
                </a:solidFill>
                <a:latin typeface="Meiryo UI" panose="020B0604030504040204" pitchFamily="50" charset="-128"/>
                <a:ea typeface="Meiryo UI" panose="020B0604030504040204" pitchFamily="50" charset="-128"/>
              </a:rPr>
              <a:t>：廃棄等積立</a:t>
            </a:r>
          </a:p>
        </p:txBody>
      </p:sp>
      <p:sp>
        <p:nvSpPr>
          <p:cNvPr id="180" name="ホームベース 19">
            <a:extLst>
              <a:ext uri="{FF2B5EF4-FFF2-40B4-BE49-F238E27FC236}">
                <a16:creationId xmlns:a16="http://schemas.microsoft.com/office/drawing/2014/main" id="{D7AE99E0-C4ED-4E17-9FDF-0062015BEC0E}"/>
              </a:ext>
            </a:extLst>
          </p:cNvPr>
          <p:cNvSpPr>
            <a:spLocks/>
          </p:cNvSpPr>
          <p:nvPr/>
        </p:nvSpPr>
        <p:spPr>
          <a:xfrm>
            <a:off x="3612420" y="3437129"/>
            <a:ext cx="1513223" cy="325900"/>
          </a:xfrm>
          <a:prstGeom prst="homePlate">
            <a:avLst>
              <a:gd name="adj" fmla="val 10606"/>
            </a:avLst>
          </a:prstGeom>
          <a:solidFill>
            <a:schemeClr val="bg1"/>
          </a:solidFill>
          <a:ln w="9525">
            <a:solidFill>
              <a:schemeClr val="bg1">
                <a:lumMod val="75000"/>
              </a:schemeClr>
            </a:solidFill>
          </a:ln>
        </p:spPr>
        <p:txBody>
          <a:bodyPr wrap="none" lIns="33231" tIns="33231" rIns="33231" bIns="33231" rtlCol="0" anchor="ctr">
            <a:noAutofit/>
          </a:bodyPr>
          <a:lstStyle/>
          <a:p>
            <a:pPr marL="99695" indent="-99695" algn="ctr"/>
            <a:r>
              <a:rPr lang="en-US" altLang="ja-JP" sz="900" dirty="0">
                <a:latin typeface="Meiryo UI" panose="020B0604030504040204" pitchFamily="50" charset="-128"/>
                <a:ea typeface="Meiryo UI" panose="020B0604030504040204" pitchFamily="50" charset="-128"/>
                <a:cs typeface="Arial" panose="020B0604020202020204" pitchFamily="34" charset="0"/>
              </a:rPr>
              <a:t>FIP</a:t>
            </a:r>
            <a:r>
              <a:rPr lang="ja-JP" altLang="en-US" sz="900" dirty="0">
                <a:latin typeface="Meiryo UI" panose="020B0604030504040204" pitchFamily="50" charset="-128"/>
                <a:ea typeface="Meiryo UI" panose="020B0604030504040204" pitchFamily="50" charset="-128"/>
                <a:cs typeface="Arial" panose="020B0604020202020204" pitchFamily="34" charset="0"/>
              </a:rPr>
              <a:t>交付金算定結果確認</a:t>
            </a:r>
            <a:endParaRPr lang="en-US" altLang="ja-JP" sz="900" dirty="0">
              <a:latin typeface="Meiryo UI" panose="020B0604030504040204" pitchFamily="50" charset="-128"/>
              <a:ea typeface="Meiryo UI" panose="020B0604030504040204" pitchFamily="50" charset="-128"/>
              <a:cs typeface="Arial" panose="020B0604020202020204" pitchFamily="34" charset="0"/>
            </a:endParaRPr>
          </a:p>
          <a:p>
            <a:pPr marL="99695" indent="-99695" algn="ctr"/>
            <a:r>
              <a:rPr lang="en-US" altLang="ja-JP" sz="900" dirty="0">
                <a:latin typeface="Meiryo UI" panose="020B0604030504040204" pitchFamily="50" charset="-128"/>
                <a:ea typeface="Meiryo UI" panose="020B0604030504040204" pitchFamily="50" charset="-128"/>
                <a:cs typeface="Arial" panose="020B0604020202020204" pitchFamily="34" charset="0"/>
              </a:rPr>
              <a:t>(FIP002)</a:t>
            </a:r>
            <a:endParaRPr lang="ja-JP" altLang="en-US" sz="600" dirty="0">
              <a:latin typeface="Meiryo UI" panose="020B0604030504040204" pitchFamily="50" charset="-128"/>
              <a:ea typeface="Meiryo UI" panose="020B0604030504040204" pitchFamily="50" charset="-128"/>
              <a:cs typeface="Arial" panose="020B0604020202020204" pitchFamily="34" charset="0"/>
            </a:endParaRPr>
          </a:p>
        </p:txBody>
      </p:sp>
      <p:sp>
        <p:nvSpPr>
          <p:cNvPr id="181" name="ホームベース 19">
            <a:extLst>
              <a:ext uri="{FF2B5EF4-FFF2-40B4-BE49-F238E27FC236}">
                <a16:creationId xmlns:a16="http://schemas.microsoft.com/office/drawing/2014/main" id="{326E10C6-9891-4F5E-8A1F-ACF134062FC9}"/>
              </a:ext>
            </a:extLst>
          </p:cNvPr>
          <p:cNvSpPr>
            <a:spLocks/>
          </p:cNvSpPr>
          <p:nvPr/>
        </p:nvSpPr>
        <p:spPr>
          <a:xfrm>
            <a:off x="2048080" y="3437130"/>
            <a:ext cx="1513555" cy="325900"/>
          </a:xfrm>
          <a:prstGeom prst="homePlate">
            <a:avLst>
              <a:gd name="adj" fmla="val 10606"/>
            </a:avLst>
          </a:prstGeom>
          <a:solidFill>
            <a:schemeClr val="bg1"/>
          </a:solidFill>
          <a:ln w="9525">
            <a:solidFill>
              <a:schemeClr val="bg1">
                <a:lumMod val="75000"/>
              </a:schemeClr>
            </a:solidFill>
          </a:ln>
        </p:spPr>
        <p:txBody>
          <a:bodyPr wrap="none" lIns="33231" tIns="33231" rIns="33231" bIns="33231" rtlCol="0" anchor="ctr">
            <a:noAutofit/>
          </a:bodyPr>
          <a:lstStyle/>
          <a:p>
            <a:pPr marL="99695" indent="-99695" algn="ctr"/>
            <a:r>
              <a:rPr lang="en-US" altLang="ja-JP" sz="900" dirty="0">
                <a:latin typeface="Meiryo UI" panose="020B0604030504040204" pitchFamily="50" charset="-128"/>
                <a:ea typeface="Meiryo UI" panose="020B0604030504040204" pitchFamily="50" charset="-128"/>
                <a:cs typeface="Arial" panose="020B0604020202020204" pitchFamily="34" charset="0"/>
              </a:rPr>
              <a:t>FIP</a:t>
            </a:r>
            <a:r>
              <a:rPr lang="ja-JP" altLang="en-US" sz="900" dirty="0">
                <a:latin typeface="Meiryo UI" panose="020B0604030504040204" pitchFamily="50" charset="-128"/>
                <a:ea typeface="Meiryo UI" panose="020B0604030504040204" pitchFamily="50" charset="-128"/>
                <a:cs typeface="Arial" panose="020B0604020202020204" pitchFamily="34" charset="0"/>
              </a:rPr>
              <a:t>交付金算定</a:t>
            </a:r>
            <a:br>
              <a:rPr lang="en-US" altLang="ja-JP" sz="900" dirty="0">
                <a:latin typeface="Meiryo UI" panose="020B0604030504040204" pitchFamily="50" charset="-128"/>
                <a:ea typeface="Meiryo UI" panose="020B0604030504040204" pitchFamily="50" charset="-128"/>
                <a:cs typeface="Arial" panose="020B0604020202020204" pitchFamily="34" charset="0"/>
              </a:rPr>
            </a:br>
            <a:r>
              <a:rPr lang="en-US" altLang="ja-JP" sz="900" dirty="0">
                <a:latin typeface="Meiryo UI" panose="020B0604030504040204" pitchFamily="50" charset="-128"/>
                <a:ea typeface="Meiryo UI" panose="020B0604030504040204" pitchFamily="50" charset="-128"/>
                <a:cs typeface="Arial" panose="020B0604020202020204" pitchFamily="34" charset="0"/>
              </a:rPr>
              <a:t>(FIP001)</a:t>
            </a:r>
            <a:endParaRPr lang="ja-JP" altLang="en-US" sz="600" dirty="0">
              <a:latin typeface="Meiryo UI" panose="020B0604030504040204" pitchFamily="50" charset="-128"/>
              <a:ea typeface="Meiryo UI" panose="020B0604030504040204" pitchFamily="50" charset="-128"/>
              <a:cs typeface="Arial" panose="020B0604020202020204" pitchFamily="34" charset="0"/>
            </a:endParaRPr>
          </a:p>
        </p:txBody>
      </p:sp>
      <p:sp>
        <p:nvSpPr>
          <p:cNvPr id="183" name="ホームベース 19">
            <a:extLst>
              <a:ext uri="{FF2B5EF4-FFF2-40B4-BE49-F238E27FC236}">
                <a16:creationId xmlns:a16="http://schemas.microsoft.com/office/drawing/2014/main" id="{BDDB4D75-BD6E-48B2-9166-618A849D2A8E}"/>
              </a:ext>
            </a:extLst>
          </p:cNvPr>
          <p:cNvSpPr>
            <a:spLocks/>
          </p:cNvSpPr>
          <p:nvPr/>
        </p:nvSpPr>
        <p:spPr>
          <a:xfrm>
            <a:off x="5408145" y="3708823"/>
            <a:ext cx="1084865" cy="822968"/>
          </a:xfrm>
          <a:prstGeom prst="homePlate">
            <a:avLst>
              <a:gd name="adj" fmla="val 7061"/>
            </a:avLst>
          </a:prstGeom>
          <a:solidFill>
            <a:schemeClr val="bg1"/>
          </a:solidFill>
          <a:ln w="6350">
            <a:solidFill>
              <a:schemeClr val="bg1">
                <a:lumMod val="75000"/>
              </a:schemeClr>
            </a:solidFill>
          </a:ln>
        </p:spPr>
        <p:txBody>
          <a:bodyPr wrap="none" lIns="33231" tIns="33231" rIns="33231" bIns="33231" rtlCol="0" anchor="ctr">
            <a:noAutofit/>
          </a:bodyPr>
          <a:lstStyle/>
          <a:p>
            <a:pPr marL="99695" indent="-99695" algn="ctr"/>
            <a:r>
              <a:rPr lang="ja-JP" altLang="en-US" sz="900" dirty="0">
                <a:latin typeface="Meiryo UI" panose="020B0604030504040204" pitchFamily="50" charset="-128"/>
                <a:ea typeface="Meiryo UI" panose="020B0604030504040204" pitchFamily="50" charset="-128"/>
                <a:cs typeface="Arial" panose="020B0604020202020204" pitchFamily="34" charset="0"/>
              </a:rPr>
              <a:t>支払通知</a:t>
            </a:r>
            <a:endParaRPr lang="en-US" altLang="ja-JP" sz="900" dirty="0">
              <a:latin typeface="Meiryo UI" panose="020B0604030504040204" pitchFamily="50" charset="-128"/>
              <a:ea typeface="Meiryo UI" panose="020B0604030504040204" pitchFamily="50" charset="-128"/>
              <a:cs typeface="Arial" panose="020B0604020202020204" pitchFamily="34" charset="0"/>
            </a:endParaRPr>
          </a:p>
          <a:p>
            <a:pPr marL="99695" indent="-99695" algn="ctr"/>
            <a:r>
              <a:rPr lang="ja-JP" altLang="en-US" sz="900" dirty="0">
                <a:latin typeface="Meiryo UI" panose="020B0604030504040204" pitchFamily="50" charset="-128"/>
                <a:ea typeface="Meiryo UI" panose="020B0604030504040204" pitchFamily="50" charset="-128"/>
                <a:cs typeface="Arial" panose="020B0604020202020204" pitchFamily="34" charset="0"/>
              </a:rPr>
              <a:t>（</a:t>
            </a:r>
            <a:r>
              <a:rPr lang="en-US" altLang="ja-JP" sz="900" dirty="0">
                <a:latin typeface="Meiryo UI" panose="020B0604030504040204" pitchFamily="50" charset="-128"/>
                <a:ea typeface="Meiryo UI" panose="020B0604030504040204" pitchFamily="50" charset="-128"/>
                <a:cs typeface="Arial" panose="020B0604020202020204" pitchFamily="34" charset="0"/>
              </a:rPr>
              <a:t>FIP</a:t>
            </a:r>
            <a:r>
              <a:rPr lang="ja-JP" altLang="en-US" sz="900" dirty="0">
                <a:latin typeface="Meiryo UI" panose="020B0604030504040204" pitchFamily="50" charset="-128"/>
                <a:ea typeface="Meiryo UI" panose="020B0604030504040204" pitchFamily="50" charset="-128"/>
                <a:cs typeface="Arial" panose="020B0604020202020204" pitchFamily="34" charset="0"/>
              </a:rPr>
              <a:t>交付金・積立金）</a:t>
            </a:r>
            <a:endParaRPr lang="en-US" altLang="ja-JP" sz="900" dirty="0">
              <a:latin typeface="Meiryo UI" panose="020B0604030504040204" pitchFamily="50" charset="-128"/>
              <a:ea typeface="Meiryo UI" panose="020B0604030504040204" pitchFamily="50" charset="-128"/>
              <a:cs typeface="Arial" panose="020B0604020202020204" pitchFamily="34" charset="0"/>
            </a:endParaRPr>
          </a:p>
          <a:p>
            <a:pPr marL="99695" indent="-99695" algn="ctr"/>
            <a:r>
              <a:rPr lang="ja-JP" altLang="en-US" sz="900" dirty="0">
                <a:latin typeface="Meiryo UI" panose="020B0604030504040204" pitchFamily="50" charset="-128"/>
                <a:ea typeface="Meiryo UI" panose="020B0604030504040204" pitchFamily="50" charset="-128"/>
                <a:cs typeface="Arial" panose="020B0604020202020204" pitchFamily="34" charset="0"/>
              </a:rPr>
              <a:t>（</a:t>
            </a:r>
            <a:r>
              <a:rPr lang="en-US" altLang="ja-JP" sz="900" dirty="0">
                <a:latin typeface="Meiryo UI" panose="020B0604030504040204" pitchFamily="50" charset="-128"/>
                <a:ea typeface="Meiryo UI" panose="020B0604030504040204" pitchFamily="50" charset="-128"/>
                <a:cs typeface="Arial" panose="020B0604020202020204" pitchFamily="34" charset="0"/>
              </a:rPr>
              <a:t>ACC100</a:t>
            </a:r>
            <a:r>
              <a:rPr lang="ja-JP" altLang="en-US" sz="900" dirty="0">
                <a:latin typeface="Meiryo UI" panose="020B0604030504040204" pitchFamily="50" charset="-128"/>
                <a:ea typeface="Meiryo UI" panose="020B0604030504040204" pitchFamily="50" charset="-128"/>
                <a:cs typeface="Arial" panose="020B0604020202020204" pitchFamily="34" charset="0"/>
              </a:rPr>
              <a:t>）</a:t>
            </a:r>
          </a:p>
        </p:txBody>
      </p:sp>
      <p:sp>
        <p:nvSpPr>
          <p:cNvPr id="184" name="ホームベース 19">
            <a:extLst>
              <a:ext uri="{FF2B5EF4-FFF2-40B4-BE49-F238E27FC236}">
                <a16:creationId xmlns:a16="http://schemas.microsoft.com/office/drawing/2014/main" id="{33E94FD7-17AB-48FC-B932-0E8A819BBF22}"/>
              </a:ext>
            </a:extLst>
          </p:cNvPr>
          <p:cNvSpPr>
            <a:spLocks/>
          </p:cNvSpPr>
          <p:nvPr/>
        </p:nvSpPr>
        <p:spPr>
          <a:xfrm>
            <a:off x="5408144" y="5778213"/>
            <a:ext cx="1084865" cy="411434"/>
          </a:xfrm>
          <a:prstGeom prst="homePlate">
            <a:avLst>
              <a:gd name="adj" fmla="val 10606"/>
            </a:avLst>
          </a:prstGeom>
          <a:solidFill>
            <a:schemeClr val="bg1"/>
          </a:solidFill>
          <a:ln w="6350">
            <a:solidFill>
              <a:schemeClr val="bg1">
                <a:lumMod val="75000"/>
              </a:schemeClr>
            </a:solidFill>
          </a:ln>
        </p:spPr>
        <p:txBody>
          <a:bodyPr wrap="none" lIns="33231" tIns="33231" rIns="33231" bIns="33231" rtlCol="0" anchor="ctr">
            <a:noAutofit/>
          </a:bodyPr>
          <a:lstStyle/>
          <a:p>
            <a:pPr marL="99695" indent="-99695" algn="ctr"/>
            <a:r>
              <a:rPr lang="ja-JP" altLang="en-US" sz="900" dirty="0">
                <a:latin typeface="Meiryo UI" panose="020B0604030504040204" pitchFamily="50" charset="-128"/>
                <a:ea typeface="Meiryo UI" panose="020B0604030504040204" pitchFamily="50" charset="-128"/>
                <a:cs typeface="Arial" panose="020B0604020202020204" pitchFamily="34" charset="0"/>
              </a:rPr>
              <a:t>請求</a:t>
            </a:r>
            <a:r>
              <a:rPr lang="en-US" altLang="ja-JP" sz="900" dirty="0">
                <a:latin typeface="Meiryo UI" panose="020B0604030504040204" pitchFamily="50" charset="-128"/>
                <a:ea typeface="Meiryo UI" panose="020B0604030504040204" pitchFamily="50" charset="-128"/>
                <a:cs typeface="Arial" panose="020B0604020202020204" pitchFamily="34" charset="0"/>
              </a:rPr>
              <a:t>(</a:t>
            </a:r>
            <a:r>
              <a:rPr lang="ja-JP" altLang="en-US" sz="900" dirty="0">
                <a:latin typeface="Meiryo UI" panose="020B0604030504040204" pitchFamily="50" charset="-128"/>
                <a:ea typeface="Meiryo UI" panose="020B0604030504040204" pitchFamily="50" charset="-128"/>
                <a:cs typeface="Arial" panose="020B0604020202020204" pitchFamily="34" charset="0"/>
              </a:rPr>
              <a:t>積立金不足額</a:t>
            </a:r>
            <a:r>
              <a:rPr lang="en-US" altLang="ja-JP" sz="900" dirty="0">
                <a:latin typeface="Meiryo UI" panose="020B0604030504040204" pitchFamily="50" charset="-128"/>
                <a:ea typeface="Meiryo UI" panose="020B0604030504040204" pitchFamily="50" charset="-128"/>
                <a:cs typeface="Arial" panose="020B0604020202020204" pitchFamily="34" charset="0"/>
              </a:rPr>
              <a:t>)</a:t>
            </a:r>
          </a:p>
          <a:p>
            <a:pPr marL="99695" indent="-99695" algn="ctr"/>
            <a:r>
              <a:rPr lang="ja-JP" altLang="en-US" sz="900" dirty="0">
                <a:latin typeface="Meiryo UI" panose="020B0604030504040204" pitchFamily="50" charset="-128"/>
                <a:ea typeface="Meiryo UI" panose="020B0604030504040204" pitchFamily="50" charset="-128"/>
                <a:cs typeface="Arial" panose="020B0604020202020204" pitchFamily="34" charset="0"/>
              </a:rPr>
              <a:t>（</a:t>
            </a:r>
            <a:r>
              <a:rPr lang="en-US" altLang="ja-JP" sz="900" dirty="0">
                <a:latin typeface="Meiryo UI" panose="020B0604030504040204" pitchFamily="50" charset="-128"/>
                <a:ea typeface="Meiryo UI" panose="020B0604030504040204" pitchFamily="50" charset="-128"/>
                <a:cs typeface="Arial" panose="020B0604020202020204" pitchFamily="34" charset="0"/>
              </a:rPr>
              <a:t>ACC102</a:t>
            </a:r>
            <a:r>
              <a:rPr lang="ja-JP" altLang="en-US" sz="900" dirty="0">
                <a:latin typeface="Meiryo UI" panose="020B0604030504040204" pitchFamily="50" charset="-128"/>
                <a:ea typeface="Meiryo UI" panose="020B0604030504040204" pitchFamily="50" charset="-128"/>
                <a:cs typeface="Arial" panose="020B0604020202020204" pitchFamily="34" charset="0"/>
              </a:rPr>
              <a:t>）</a:t>
            </a:r>
          </a:p>
        </p:txBody>
      </p:sp>
      <p:sp>
        <p:nvSpPr>
          <p:cNvPr id="185" name="ホームベース 19">
            <a:extLst>
              <a:ext uri="{FF2B5EF4-FFF2-40B4-BE49-F238E27FC236}">
                <a16:creationId xmlns:a16="http://schemas.microsoft.com/office/drawing/2014/main" id="{4FFC30ED-9559-4C43-9ADF-616B88CB6A01}"/>
              </a:ext>
            </a:extLst>
          </p:cNvPr>
          <p:cNvSpPr/>
          <p:nvPr/>
        </p:nvSpPr>
        <p:spPr>
          <a:xfrm>
            <a:off x="2061058" y="2959263"/>
            <a:ext cx="1151714" cy="146289"/>
          </a:xfrm>
          <a:prstGeom prst="round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231" tIns="50409" rIns="33231" bIns="50409" numCol="1" spcCol="0" rtlCol="0" fromWordArt="0" anchor="ctr" anchorCtr="1" forceAA="0" compatLnSpc="1">
            <a:prstTxWarp prst="textNoShape">
              <a:avLst/>
            </a:prstTxWarp>
            <a:noAutofit/>
          </a:bodyPr>
          <a:lstStyle/>
          <a:p>
            <a:pPr algn="ctr"/>
            <a:r>
              <a:rPr lang="ja-JP" altLang="en-US" sz="800" b="1" dirty="0">
                <a:solidFill>
                  <a:schemeClr val="bg1"/>
                </a:solidFill>
                <a:latin typeface="Meiryo UI" panose="020B0604030504040204" pitchFamily="50" charset="-128"/>
                <a:ea typeface="Meiryo UI" panose="020B0604030504040204" pitchFamily="50" charset="-128"/>
              </a:rPr>
              <a:t>第</a:t>
            </a:r>
            <a:r>
              <a:rPr lang="en-US" altLang="ja-JP" sz="800" b="1">
                <a:solidFill>
                  <a:schemeClr val="bg1"/>
                </a:solidFill>
                <a:latin typeface="Meiryo UI" panose="020B0604030504040204" pitchFamily="50" charset="-128"/>
                <a:ea typeface="Meiryo UI" panose="020B0604030504040204" pitchFamily="50" charset="-128"/>
              </a:rPr>
              <a:t>2</a:t>
            </a:r>
            <a:r>
              <a:rPr lang="ja-JP" altLang="en-US" sz="800" b="1">
                <a:solidFill>
                  <a:schemeClr val="bg1"/>
                </a:solidFill>
                <a:latin typeface="Meiryo UI" panose="020B0604030504040204" pitchFamily="50" charset="-128"/>
                <a:ea typeface="Meiryo UI" panose="020B0604030504040204" pitchFamily="50" charset="-128"/>
              </a:rPr>
              <a:t>章</a:t>
            </a:r>
            <a:r>
              <a:rPr lang="ja-JP" altLang="en-US" sz="800" b="1" dirty="0">
                <a:solidFill>
                  <a:schemeClr val="bg1"/>
                </a:solidFill>
                <a:latin typeface="Meiryo UI" panose="020B0604030504040204" pitchFamily="50" charset="-128"/>
                <a:ea typeface="Meiryo UI" panose="020B0604030504040204" pitchFamily="50" charset="-128"/>
              </a:rPr>
              <a:t>：</a:t>
            </a:r>
            <a:r>
              <a:rPr lang="en-US" altLang="ja-JP" sz="800" b="1">
                <a:solidFill>
                  <a:schemeClr val="bg1"/>
                </a:solidFill>
                <a:latin typeface="Meiryo UI" panose="020B0604030504040204" pitchFamily="50" charset="-128"/>
                <a:ea typeface="Meiryo UI" panose="020B0604030504040204" pitchFamily="50" charset="-128"/>
              </a:rPr>
              <a:t>FIP</a:t>
            </a:r>
            <a:endParaRPr lang="ja-JP" altLang="en-US" sz="800" b="1" dirty="0">
              <a:solidFill>
                <a:schemeClr val="bg1"/>
              </a:solidFill>
              <a:latin typeface="Meiryo UI" panose="020B0604030504040204" pitchFamily="50" charset="-128"/>
              <a:ea typeface="Meiryo UI" panose="020B0604030504040204" pitchFamily="50" charset="-128"/>
            </a:endParaRPr>
          </a:p>
        </p:txBody>
      </p:sp>
      <p:sp>
        <p:nvSpPr>
          <p:cNvPr id="186" name="ホームベース 35">
            <a:extLst>
              <a:ext uri="{FF2B5EF4-FFF2-40B4-BE49-F238E27FC236}">
                <a16:creationId xmlns:a16="http://schemas.microsoft.com/office/drawing/2014/main" id="{1AB9B0CA-9D87-4D39-A746-1BA1BF22975B}"/>
              </a:ext>
            </a:extLst>
          </p:cNvPr>
          <p:cNvSpPr>
            <a:spLocks/>
          </p:cNvSpPr>
          <p:nvPr/>
        </p:nvSpPr>
        <p:spPr>
          <a:xfrm>
            <a:off x="6762566" y="2992304"/>
            <a:ext cx="1158576" cy="2772425"/>
          </a:xfrm>
          <a:prstGeom prst="homePlate">
            <a:avLst>
              <a:gd name="adj" fmla="val 5044"/>
            </a:avLst>
          </a:prstGeom>
          <a:solidFill>
            <a:schemeClr val="bg1"/>
          </a:solidFill>
          <a:ln w="9525">
            <a:solidFill>
              <a:schemeClr val="bg1">
                <a:lumMod val="75000"/>
              </a:schemeClr>
            </a:solidFill>
          </a:ln>
        </p:spPr>
        <p:txBody>
          <a:bodyPr wrap="none" lIns="33231" tIns="33231" rIns="33231" bIns="33231" rtlCol="0" anchor="t">
            <a:noAutofit/>
          </a:bodyPr>
          <a:lstStyle/>
          <a:p>
            <a:pPr marL="99695" indent="-99695" algn="ctr"/>
            <a:r>
              <a:rPr lang="ja-JP" altLang="en-US" sz="1000" dirty="0">
                <a:latin typeface="Meiryo UI" panose="020B0604030504040204" pitchFamily="50" charset="-128"/>
                <a:ea typeface="Meiryo UI" panose="020B0604030504040204" pitchFamily="50" charset="-128"/>
                <a:cs typeface="Arial" panose="020B0604020202020204" pitchFamily="34" charset="0"/>
              </a:rPr>
              <a:t>入出金管理</a:t>
            </a:r>
            <a:endParaRPr lang="en-US" altLang="ja-JP" sz="1000" dirty="0">
              <a:latin typeface="Meiryo UI" panose="020B0604030504040204" pitchFamily="50" charset="-128"/>
              <a:ea typeface="Meiryo UI" panose="020B0604030504040204" pitchFamily="50" charset="-128"/>
              <a:cs typeface="Arial" panose="020B0604020202020204" pitchFamily="34" charset="0"/>
            </a:endParaRPr>
          </a:p>
        </p:txBody>
      </p:sp>
      <p:sp>
        <p:nvSpPr>
          <p:cNvPr id="187" name="ホームベース 35">
            <a:extLst>
              <a:ext uri="{FF2B5EF4-FFF2-40B4-BE49-F238E27FC236}">
                <a16:creationId xmlns:a16="http://schemas.microsoft.com/office/drawing/2014/main" id="{FF0DEF1C-9F38-416E-AE5A-2872F5741282}"/>
              </a:ext>
            </a:extLst>
          </p:cNvPr>
          <p:cNvSpPr>
            <a:spLocks/>
          </p:cNvSpPr>
          <p:nvPr/>
        </p:nvSpPr>
        <p:spPr>
          <a:xfrm>
            <a:off x="7969158" y="1957248"/>
            <a:ext cx="1051175" cy="3807481"/>
          </a:xfrm>
          <a:prstGeom prst="homePlate">
            <a:avLst>
              <a:gd name="adj" fmla="val 5044"/>
            </a:avLst>
          </a:prstGeom>
          <a:solidFill>
            <a:schemeClr val="bg1"/>
          </a:solidFill>
          <a:ln w="9525">
            <a:solidFill>
              <a:schemeClr val="bg1">
                <a:lumMod val="75000"/>
              </a:schemeClr>
            </a:solidFill>
          </a:ln>
        </p:spPr>
        <p:txBody>
          <a:bodyPr wrap="none" lIns="33231" tIns="33231" rIns="33231" bIns="33231" rtlCol="0" anchor="t">
            <a:noAutofit/>
          </a:bodyPr>
          <a:lstStyle/>
          <a:p>
            <a:pPr marL="99695" indent="-99695" algn="ctr"/>
            <a:r>
              <a:rPr lang="ja-JP" altLang="en-US" sz="1000" dirty="0">
                <a:latin typeface="Meiryo UI" panose="020B0604030504040204" pitchFamily="50" charset="-128"/>
                <a:ea typeface="Meiryo UI" panose="020B0604030504040204" pitchFamily="50" charset="-128"/>
                <a:cs typeface="Arial" panose="020B0604020202020204" pitchFamily="34" charset="0"/>
              </a:rPr>
              <a:t>残高管理</a:t>
            </a:r>
            <a:endParaRPr lang="en-US" altLang="ja-JP" sz="1000" dirty="0">
              <a:latin typeface="Meiryo UI" panose="020B0604030504040204" pitchFamily="50" charset="-128"/>
              <a:ea typeface="Meiryo UI" panose="020B0604030504040204" pitchFamily="50" charset="-128"/>
              <a:cs typeface="Arial" panose="020B0604020202020204" pitchFamily="34" charset="0"/>
            </a:endParaRPr>
          </a:p>
        </p:txBody>
      </p:sp>
      <p:sp>
        <p:nvSpPr>
          <p:cNvPr id="188" name="ホームベース 35">
            <a:extLst>
              <a:ext uri="{FF2B5EF4-FFF2-40B4-BE49-F238E27FC236}">
                <a16:creationId xmlns:a16="http://schemas.microsoft.com/office/drawing/2014/main" id="{46BA8634-A209-4956-859E-C7C0CADD4A24}"/>
              </a:ext>
            </a:extLst>
          </p:cNvPr>
          <p:cNvSpPr>
            <a:spLocks/>
          </p:cNvSpPr>
          <p:nvPr/>
        </p:nvSpPr>
        <p:spPr>
          <a:xfrm>
            <a:off x="9043467" y="1957248"/>
            <a:ext cx="672033" cy="3807481"/>
          </a:xfrm>
          <a:prstGeom prst="homePlate">
            <a:avLst>
              <a:gd name="adj" fmla="val 5044"/>
            </a:avLst>
          </a:prstGeom>
          <a:solidFill>
            <a:schemeClr val="bg1"/>
          </a:solidFill>
          <a:ln w="9525">
            <a:solidFill>
              <a:schemeClr val="bg1">
                <a:lumMod val="75000"/>
              </a:schemeClr>
            </a:solidFill>
          </a:ln>
        </p:spPr>
        <p:txBody>
          <a:bodyPr wrap="none" lIns="33231" tIns="33231" rIns="33231" bIns="33231" rtlCol="0" anchor="t">
            <a:noAutofit/>
          </a:bodyPr>
          <a:lstStyle/>
          <a:p>
            <a:pPr marL="99695" indent="-99695" algn="ctr"/>
            <a:r>
              <a:rPr lang="ja-JP" altLang="en-US" sz="1000" dirty="0">
                <a:latin typeface="Meiryo UI" panose="020B0604030504040204" pitchFamily="50" charset="-128"/>
                <a:ea typeface="Meiryo UI" panose="020B0604030504040204" pitchFamily="50" charset="-128"/>
                <a:cs typeface="Arial" panose="020B0604020202020204" pitchFamily="34" charset="0"/>
              </a:rPr>
              <a:t>財務会計への</a:t>
            </a:r>
            <a:endParaRPr lang="en-US" altLang="ja-JP" sz="1000">
              <a:latin typeface="Meiryo UI" panose="020B0604030504040204" pitchFamily="50" charset="-128"/>
              <a:ea typeface="Meiryo UI" panose="020B0604030504040204" pitchFamily="50" charset="-128"/>
              <a:cs typeface="Arial" panose="020B0604020202020204" pitchFamily="34" charset="0"/>
            </a:endParaRPr>
          </a:p>
          <a:p>
            <a:pPr marL="99695" indent="-99695" algn="ctr"/>
            <a:r>
              <a:rPr lang="ja-JP" altLang="en-US" sz="1000">
                <a:latin typeface="Meiryo UI" panose="020B0604030504040204" pitchFamily="50" charset="-128"/>
                <a:ea typeface="Meiryo UI" panose="020B0604030504040204" pitchFamily="50" charset="-128"/>
                <a:cs typeface="Arial" panose="020B0604020202020204" pitchFamily="34" charset="0"/>
              </a:rPr>
              <a:t>情報</a:t>
            </a:r>
            <a:r>
              <a:rPr lang="ja-JP" altLang="en-US" sz="1000" dirty="0">
                <a:latin typeface="Meiryo UI" panose="020B0604030504040204" pitchFamily="50" charset="-128"/>
                <a:ea typeface="Meiryo UI" panose="020B0604030504040204" pitchFamily="50" charset="-128"/>
                <a:cs typeface="Arial" panose="020B0604020202020204" pitchFamily="34" charset="0"/>
              </a:rPr>
              <a:t>連携</a:t>
            </a:r>
          </a:p>
        </p:txBody>
      </p:sp>
      <p:sp>
        <p:nvSpPr>
          <p:cNvPr id="189" name="ホームベース 19">
            <a:extLst>
              <a:ext uri="{FF2B5EF4-FFF2-40B4-BE49-F238E27FC236}">
                <a16:creationId xmlns:a16="http://schemas.microsoft.com/office/drawing/2014/main" id="{ECEC9CDE-16A2-4D70-987C-C212EFAE845A}"/>
              </a:ext>
            </a:extLst>
          </p:cNvPr>
          <p:cNvSpPr>
            <a:spLocks/>
          </p:cNvSpPr>
          <p:nvPr/>
        </p:nvSpPr>
        <p:spPr>
          <a:xfrm>
            <a:off x="9098326" y="2630224"/>
            <a:ext cx="556213" cy="3044580"/>
          </a:xfrm>
          <a:prstGeom prst="homePlate">
            <a:avLst>
              <a:gd name="adj" fmla="val 10606"/>
            </a:avLst>
          </a:prstGeom>
          <a:solidFill>
            <a:schemeClr val="bg1"/>
          </a:solidFill>
          <a:ln w="9525">
            <a:solidFill>
              <a:schemeClr val="bg1">
                <a:lumMod val="75000"/>
              </a:schemeClr>
            </a:solidFill>
          </a:ln>
        </p:spPr>
        <p:txBody>
          <a:bodyPr wrap="none" lIns="33231" tIns="33231" rIns="33231" bIns="33231" rtlCol="0" anchor="ctr">
            <a:noAutofit/>
          </a:bodyPr>
          <a:lstStyle/>
          <a:p>
            <a:pPr marL="99695" indent="-99695" algn="ctr"/>
            <a:r>
              <a:rPr lang="ja-JP" altLang="en-US" sz="900" dirty="0">
                <a:latin typeface="Meiryo UI" panose="020B0604030504040204" pitchFamily="50" charset="-128"/>
                <a:ea typeface="Meiryo UI" panose="020B0604030504040204" pitchFamily="50" charset="-128"/>
                <a:cs typeface="Arial" panose="020B0604020202020204" pitchFamily="34" charset="0"/>
              </a:rPr>
              <a:t>財務会計</a:t>
            </a:r>
            <a:endParaRPr lang="en-US" altLang="ja-JP" sz="900" dirty="0">
              <a:latin typeface="Meiryo UI" panose="020B0604030504040204" pitchFamily="50" charset="-128"/>
              <a:ea typeface="Meiryo UI" panose="020B0604030504040204" pitchFamily="50" charset="-128"/>
              <a:cs typeface="Arial" panose="020B0604020202020204" pitchFamily="34" charset="0"/>
            </a:endParaRPr>
          </a:p>
          <a:p>
            <a:pPr marL="99695" indent="-99695" algn="ctr"/>
            <a:r>
              <a:rPr lang="ja-JP" altLang="en-US" sz="900" dirty="0">
                <a:latin typeface="Meiryo UI" panose="020B0604030504040204" pitchFamily="50" charset="-128"/>
                <a:ea typeface="Meiryo UI" panose="020B0604030504040204" pitchFamily="50" charset="-128"/>
                <a:cs typeface="Arial" panose="020B0604020202020204" pitchFamily="34" charset="0"/>
              </a:rPr>
              <a:t>連携</a:t>
            </a:r>
            <a:endParaRPr lang="en-US" altLang="ja-JP" sz="900" dirty="0">
              <a:latin typeface="Meiryo UI" panose="020B0604030504040204" pitchFamily="50" charset="-128"/>
              <a:ea typeface="Meiryo UI" panose="020B0604030504040204" pitchFamily="50" charset="-128"/>
              <a:cs typeface="Arial" panose="020B0604020202020204" pitchFamily="34" charset="0"/>
            </a:endParaRPr>
          </a:p>
          <a:p>
            <a:pPr marL="99695" indent="-99695" algn="ctr"/>
            <a:r>
              <a:rPr lang="en-US" altLang="ja-JP" sz="900" dirty="0">
                <a:latin typeface="Meiryo UI" panose="020B0604030504040204" pitchFamily="50" charset="-128"/>
                <a:ea typeface="Meiryo UI" panose="020B0604030504040204" pitchFamily="50" charset="-128"/>
                <a:cs typeface="Arial" panose="020B0604020202020204" pitchFamily="34" charset="0"/>
              </a:rPr>
              <a:t>(ACC400)</a:t>
            </a:r>
            <a:endParaRPr lang="ja-JP" altLang="en-US" sz="900" dirty="0">
              <a:latin typeface="Meiryo UI" panose="020B0604030504040204" pitchFamily="50" charset="-128"/>
              <a:ea typeface="Meiryo UI" panose="020B0604030504040204" pitchFamily="50" charset="-128"/>
              <a:cs typeface="Arial" panose="020B0604020202020204" pitchFamily="34" charset="0"/>
            </a:endParaRPr>
          </a:p>
        </p:txBody>
      </p:sp>
      <p:sp>
        <p:nvSpPr>
          <p:cNvPr id="190" name="ホームベース 19">
            <a:extLst>
              <a:ext uri="{FF2B5EF4-FFF2-40B4-BE49-F238E27FC236}">
                <a16:creationId xmlns:a16="http://schemas.microsoft.com/office/drawing/2014/main" id="{946E24AC-1463-4EC6-A394-21CDB751CE4A}"/>
              </a:ext>
            </a:extLst>
          </p:cNvPr>
          <p:cNvSpPr>
            <a:spLocks/>
          </p:cNvSpPr>
          <p:nvPr/>
        </p:nvSpPr>
        <p:spPr>
          <a:xfrm>
            <a:off x="6912944" y="3999408"/>
            <a:ext cx="959875" cy="393171"/>
          </a:xfrm>
          <a:prstGeom prst="homePlate">
            <a:avLst>
              <a:gd name="adj" fmla="val 10606"/>
            </a:avLst>
          </a:prstGeom>
          <a:solidFill>
            <a:schemeClr val="bg1"/>
          </a:solidFill>
          <a:ln w="9525">
            <a:solidFill>
              <a:schemeClr val="bg1">
                <a:lumMod val="75000"/>
              </a:schemeClr>
            </a:solidFill>
          </a:ln>
        </p:spPr>
        <p:txBody>
          <a:bodyPr wrap="none" lIns="33231" tIns="33231" rIns="33231" bIns="33231" rtlCol="0" anchor="ctr">
            <a:noAutofit/>
          </a:bodyPr>
          <a:lstStyle/>
          <a:p>
            <a:pPr marL="99695" indent="-99695" algn="ctr"/>
            <a:r>
              <a:rPr lang="ja-JP" altLang="en-US" sz="900" dirty="0">
                <a:latin typeface="Meiryo UI" panose="020B0604030504040204" pitchFamily="50" charset="-128"/>
                <a:ea typeface="Meiryo UI" panose="020B0604030504040204" pitchFamily="50" charset="-128"/>
                <a:cs typeface="Arial" panose="020B0604020202020204" pitchFamily="34" charset="0"/>
              </a:rPr>
              <a:t>入金</a:t>
            </a:r>
            <a:endParaRPr lang="en-US" altLang="ja-JP" sz="900" dirty="0">
              <a:latin typeface="Meiryo UI" panose="020B0604030504040204" pitchFamily="50" charset="-128"/>
              <a:ea typeface="Meiryo UI" panose="020B0604030504040204" pitchFamily="50" charset="-128"/>
              <a:cs typeface="Arial" panose="020B0604020202020204" pitchFamily="34" charset="0"/>
            </a:endParaRPr>
          </a:p>
          <a:p>
            <a:pPr marL="99695" indent="-99695" algn="ctr"/>
            <a:r>
              <a:rPr lang="en-US" altLang="ja-JP" sz="900" dirty="0">
                <a:latin typeface="Meiryo UI" panose="020B0604030504040204" pitchFamily="50" charset="-128"/>
                <a:ea typeface="Meiryo UI" panose="020B0604030504040204" pitchFamily="50" charset="-128"/>
                <a:cs typeface="Arial" panose="020B0604020202020204" pitchFamily="34" charset="0"/>
              </a:rPr>
              <a:t>(ACC201)</a:t>
            </a:r>
            <a:endParaRPr lang="ja-JP" altLang="en-US" sz="900" dirty="0">
              <a:latin typeface="Meiryo UI" panose="020B0604030504040204" pitchFamily="50" charset="-128"/>
              <a:ea typeface="Meiryo UI" panose="020B0604030504040204" pitchFamily="50" charset="-128"/>
              <a:cs typeface="Arial" panose="020B0604020202020204" pitchFamily="34" charset="0"/>
            </a:endParaRPr>
          </a:p>
        </p:txBody>
      </p:sp>
      <p:sp>
        <p:nvSpPr>
          <p:cNvPr id="191" name="ホームベース 19">
            <a:extLst>
              <a:ext uri="{FF2B5EF4-FFF2-40B4-BE49-F238E27FC236}">
                <a16:creationId xmlns:a16="http://schemas.microsoft.com/office/drawing/2014/main" id="{96E776FA-B804-4770-8957-579EE264799E}"/>
              </a:ext>
            </a:extLst>
          </p:cNvPr>
          <p:cNvSpPr>
            <a:spLocks/>
          </p:cNvSpPr>
          <p:nvPr/>
        </p:nvSpPr>
        <p:spPr>
          <a:xfrm>
            <a:off x="6912945" y="3384346"/>
            <a:ext cx="959874" cy="393171"/>
          </a:xfrm>
          <a:prstGeom prst="homePlate">
            <a:avLst>
              <a:gd name="adj" fmla="val 10606"/>
            </a:avLst>
          </a:prstGeom>
          <a:solidFill>
            <a:schemeClr val="bg1"/>
          </a:solidFill>
          <a:ln w="9525">
            <a:solidFill>
              <a:schemeClr val="bg1">
                <a:lumMod val="75000"/>
              </a:schemeClr>
            </a:solidFill>
          </a:ln>
        </p:spPr>
        <p:txBody>
          <a:bodyPr wrap="none" lIns="33231" tIns="33231" rIns="33231" bIns="33231" rtlCol="0" anchor="ctr">
            <a:noAutofit/>
          </a:bodyPr>
          <a:lstStyle/>
          <a:p>
            <a:pPr marL="99695" indent="-99695" algn="ctr"/>
            <a:r>
              <a:rPr lang="ja-JP" altLang="en-US" sz="900" dirty="0">
                <a:latin typeface="Meiryo UI" panose="020B0604030504040204" pitchFamily="50" charset="-128"/>
                <a:ea typeface="Meiryo UI" panose="020B0604030504040204" pitchFamily="50" charset="-128"/>
                <a:cs typeface="Arial" panose="020B0604020202020204" pitchFamily="34" charset="0"/>
              </a:rPr>
              <a:t>出金</a:t>
            </a:r>
            <a:endParaRPr lang="en-US" altLang="ja-JP" sz="900" dirty="0">
              <a:latin typeface="Meiryo UI" panose="020B0604030504040204" pitchFamily="50" charset="-128"/>
              <a:ea typeface="Meiryo UI" panose="020B0604030504040204" pitchFamily="50" charset="-128"/>
              <a:cs typeface="Arial" panose="020B0604020202020204" pitchFamily="34" charset="0"/>
            </a:endParaRPr>
          </a:p>
          <a:p>
            <a:pPr marL="99695" indent="-99695" algn="ctr"/>
            <a:r>
              <a:rPr lang="en-US" altLang="ja-JP" sz="900" dirty="0">
                <a:latin typeface="Meiryo UI" panose="020B0604030504040204" pitchFamily="50" charset="-128"/>
                <a:ea typeface="Meiryo UI" panose="020B0604030504040204" pitchFamily="50" charset="-128"/>
                <a:cs typeface="Arial" panose="020B0604020202020204" pitchFamily="34" charset="0"/>
              </a:rPr>
              <a:t>(ACC200)</a:t>
            </a:r>
            <a:endParaRPr lang="ja-JP" altLang="en-US" sz="900" dirty="0">
              <a:latin typeface="Meiryo UI" panose="020B0604030504040204" pitchFamily="50" charset="-128"/>
              <a:ea typeface="Meiryo UI" panose="020B0604030504040204" pitchFamily="50" charset="-128"/>
              <a:cs typeface="Arial" panose="020B0604020202020204" pitchFamily="34" charset="0"/>
            </a:endParaRPr>
          </a:p>
        </p:txBody>
      </p:sp>
      <p:sp>
        <p:nvSpPr>
          <p:cNvPr id="192" name="ホームベース 19">
            <a:extLst>
              <a:ext uri="{FF2B5EF4-FFF2-40B4-BE49-F238E27FC236}">
                <a16:creationId xmlns:a16="http://schemas.microsoft.com/office/drawing/2014/main" id="{589C6E05-F707-4064-80D2-D8B3142B1F09}"/>
              </a:ext>
            </a:extLst>
          </p:cNvPr>
          <p:cNvSpPr>
            <a:spLocks/>
          </p:cNvSpPr>
          <p:nvPr/>
        </p:nvSpPr>
        <p:spPr>
          <a:xfrm>
            <a:off x="6912944" y="4614470"/>
            <a:ext cx="959875" cy="393171"/>
          </a:xfrm>
          <a:prstGeom prst="homePlate">
            <a:avLst>
              <a:gd name="adj" fmla="val 10606"/>
            </a:avLst>
          </a:prstGeom>
          <a:solidFill>
            <a:schemeClr val="bg1"/>
          </a:solidFill>
          <a:ln w="9525">
            <a:solidFill>
              <a:schemeClr val="bg1">
                <a:lumMod val="75000"/>
              </a:schemeClr>
            </a:solidFill>
          </a:ln>
        </p:spPr>
        <p:txBody>
          <a:bodyPr wrap="none" lIns="33231" tIns="33231" rIns="33231" bIns="33231" rtlCol="0" anchor="ctr">
            <a:noAutofit/>
          </a:bodyPr>
          <a:lstStyle/>
          <a:p>
            <a:pPr marL="99695" indent="-99695" algn="ctr"/>
            <a:r>
              <a:rPr lang="ja-JP" altLang="en-US" sz="900" dirty="0">
                <a:latin typeface="Meiryo UI" panose="020B0604030504040204" pitchFamily="50" charset="-128"/>
                <a:ea typeface="Meiryo UI" panose="020B0604030504040204" pitchFamily="50" charset="-128"/>
                <a:cs typeface="Arial" panose="020B0604020202020204" pitchFamily="34" charset="0"/>
              </a:rPr>
              <a:t>未入金状況の確認</a:t>
            </a:r>
            <a:endParaRPr lang="en-US" altLang="ja-JP" sz="900" dirty="0">
              <a:latin typeface="Meiryo UI" panose="020B0604030504040204" pitchFamily="50" charset="-128"/>
              <a:ea typeface="Meiryo UI" panose="020B0604030504040204" pitchFamily="50" charset="-128"/>
              <a:cs typeface="Arial" panose="020B0604020202020204" pitchFamily="34" charset="0"/>
            </a:endParaRPr>
          </a:p>
          <a:p>
            <a:pPr marL="99695" indent="-99695" algn="ctr"/>
            <a:r>
              <a:rPr lang="en-US" altLang="ja-JP" sz="900" dirty="0">
                <a:latin typeface="Meiryo UI" panose="020B0604030504040204" pitchFamily="50" charset="-128"/>
                <a:ea typeface="Meiryo UI" panose="020B0604030504040204" pitchFamily="50" charset="-128"/>
                <a:cs typeface="Arial" panose="020B0604020202020204" pitchFamily="34" charset="0"/>
              </a:rPr>
              <a:t>(ACC202)</a:t>
            </a:r>
          </a:p>
        </p:txBody>
      </p:sp>
      <p:sp>
        <p:nvSpPr>
          <p:cNvPr id="194" name="ホームベース 19">
            <a:extLst>
              <a:ext uri="{FF2B5EF4-FFF2-40B4-BE49-F238E27FC236}">
                <a16:creationId xmlns:a16="http://schemas.microsoft.com/office/drawing/2014/main" id="{3E8A0D1A-8916-4411-8ED9-35080B3BD575}"/>
              </a:ext>
            </a:extLst>
          </p:cNvPr>
          <p:cNvSpPr>
            <a:spLocks/>
          </p:cNvSpPr>
          <p:nvPr/>
        </p:nvSpPr>
        <p:spPr>
          <a:xfrm>
            <a:off x="8014808" y="2630223"/>
            <a:ext cx="959875" cy="479923"/>
          </a:xfrm>
          <a:prstGeom prst="homePlate">
            <a:avLst>
              <a:gd name="adj" fmla="val 10606"/>
            </a:avLst>
          </a:prstGeom>
          <a:solidFill>
            <a:schemeClr val="bg1"/>
          </a:solidFill>
          <a:ln w="9525">
            <a:solidFill>
              <a:schemeClr val="bg1">
                <a:lumMod val="75000"/>
              </a:schemeClr>
            </a:solidFill>
          </a:ln>
        </p:spPr>
        <p:txBody>
          <a:bodyPr wrap="none" lIns="33231" tIns="33231" rIns="33231" bIns="33231" rtlCol="0" anchor="ctr">
            <a:noAutofit/>
          </a:bodyPr>
          <a:lstStyle/>
          <a:p>
            <a:pPr marL="99695" indent="-99695" algn="ctr"/>
            <a:r>
              <a:rPr lang="ja-JP" altLang="en-US" sz="900" dirty="0">
                <a:latin typeface="Meiryo UI" panose="020B0604030504040204" pitchFamily="50" charset="-128"/>
                <a:ea typeface="Meiryo UI" panose="020B0604030504040204" pitchFamily="50" charset="-128"/>
                <a:cs typeface="Arial" panose="020B0604020202020204" pitchFamily="34" charset="0"/>
              </a:rPr>
              <a:t>期日到来未回収</a:t>
            </a:r>
            <a:endParaRPr lang="en-US" altLang="ja-JP" sz="900" dirty="0">
              <a:latin typeface="Meiryo UI" panose="020B0604030504040204" pitchFamily="50" charset="-128"/>
              <a:ea typeface="Meiryo UI" panose="020B0604030504040204" pitchFamily="50" charset="-128"/>
              <a:cs typeface="Arial" panose="020B0604020202020204" pitchFamily="34" charset="0"/>
            </a:endParaRPr>
          </a:p>
          <a:p>
            <a:pPr marL="99695" indent="-99695" algn="ctr"/>
            <a:r>
              <a:rPr lang="ja-JP" altLang="en-US" sz="900" dirty="0">
                <a:latin typeface="Meiryo UI" panose="020B0604030504040204" pitchFamily="50" charset="-128"/>
                <a:ea typeface="Meiryo UI" panose="020B0604030504040204" pitchFamily="50" charset="-128"/>
                <a:cs typeface="Arial" panose="020B0604020202020204" pitchFamily="34" charset="0"/>
              </a:rPr>
              <a:t>残高の確認</a:t>
            </a:r>
            <a:endParaRPr lang="en-US" altLang="ja-JP" sz="900" dirty="0">
              <a:latin typeface="Meiryo UI" panose="020B0604030504040204" pitchFamily="50" charset="-128"/>
              <a:ea typeface="Meiryo UI" panose="020B0604030504040204" pitchFamily="50" charset="-128"/>
              <a:cs typeface="Arial" panose="020B0604020202020204" pitchFamily="34" charset="0"/>
            </a:endParaRPr>
          </a:p>
          <a:p>
            <a:pPr marL="99695" indent="-99695" algn="ctr"/>
            <a:r>
              <a:rPr lang="en-US" altLang="ja-JP" sz="900" dirty="0">
                <a:latin typeface="Meiryo UI" panose="020B0604030504040204" pitchFamily="50" charset="-128"/>
                <a:ea typeface="Meiryo UI" panose="020B0604030504040204" pitchFamily="50" charset="-128"/>
                <a:cs typeface="Arial" panose="020B0604020202020204" pitchFamily="34" charset="0"/>
              </a:rPr>
              <a:t>(ACC300)</a:t>
            </a:r>
          </a:p>
        </p:txBody>
      </p:sp>
      <p:sp>
        <p:nvSpPr>
          <p:cNvPr id="195" name="ホームベース 19">
            <a:extLst>
              <a:ext uri="{FF2B5EF4-FFF2-40B4-BE49-F238E27FC236}">
                <a16:creationId xmlns:a16="http://schemas.microsoft.com/office/drawing/2014/main" id="{6664C2C7-80FB-4869-A2C2-3FDB63B15960}"/>
              </a:ext>
            </a:extLst>
          </p:cNvPr>
          <p:cNvSpPr>
            <a:spLocks/>
          </p:cNvSpPr>
          <p:nvPr/>
        </p:nvSpPr>
        <p:spPr>
          <a:xfrm>
            <a:off x="8014808" y="3666033"/>
            <a:ext cx="959875" cy="479923"/>
          </a:xfrm>
          <a:prstGeom prst="homePlate">
            <a:avLst>
              <a:gd name="adj" fmla="val 10606"/>
            </a:avLst>
          </a:prstGeom>
          <a:solidFill>
            <a:schemeClr val="bg1"/>
          </a:solidFill>
          <a:ln w="9525">
            <a:solidFill>
              <a:schemeClr val="bg1">
                <a:lumMod val="75000"/>
              </a:schemeClr>
            </a:solidFill>
          </a:ln>
        </p:spPr>
        <p:txBody>
          <a:bodyPr wrap="none" lIns="33231" tIns="33231" rIns="33231" bIns="33231" rtlCol="0" anchor="ctr">
            <a:noAutofit/>
          </a:bodyPr>
          <a:lstStyle/>
          <a:p>
            <a:pPr marL="99695" indent="-99695" algn="ctr"/>
            <a:r>
              <a:rPr lang="ja-JP" altLang="en-US" sz="900" dirty="0">
                <a:latin typeface="Meiryo UI" panose="020B0604030504040204" pitchFamily="50" charset="-128"/>
                <a:ea typeface="Meiryo UI" panose="020B0604030504040204" pitchFamily="50" charset="-128"/>
                <a:cs typeface="Arial" panose="020B0604020202020204" pitchFamily="34" charset="0"/>
              </a:rPr>
              <a:t>期日到来未払</a:t>
            </a:r>
            <a:endParaRPr lang="en-US" altLang="ja-JP" sz="900" dirty="0">
              <a:latin typeface="Meiryo UI" panose="020B0604030504040204" pitchFamily="50" charset="-128"/>
              <a:ea typeface="Meiryo UI" panose="020B0604030504040204" pitchFamily="50" charset="-128"/>
              <a:cs typeface="Arial" panose="020B0604020202020204" pitchFamily="34" charset="0"/>
            </a:endParaRPr>
          </a:p>
          <a:p>
            <a:pPr marL="99695" indent="-99695" algn="ctr"/>
            <a:r>
              <a:rPr lang="ja-JP" altLang="en-US" sz="900" dirty="0">
                <a:latin typeface="Meiryo UI" panose="020B0604030504040204" pitchFamily="50" charset="-128"/>
                <a:ea typeface="Meiryo UI" panose="020B0604030504040204" pitchFamily="50" charset="-128"/>
                <a:cs typeface="Arial" panose="020B0604020202020204" pitchFamily="34" charset="0"/>
              </a:rPr>
              <a:t>残高の確認</a:t>
            </a:r>
            <a:endParaRPr lang="en-US" altLang="ja-JP" sz="900" dirty="0">
              <a:latin typeface="Meiryo UI" panose="020B0604030504040204" pitchFamily="50" charset="-128"/>
              <a:ea typeface="Meiryo UI" panose="020B0604030504040204" pitchFamily="50" charset="-128"/>
              <a:cs typeface="Arial" panose="020B0604020202020204" pitchFamily="34" charset="0"/>
            </a:endParaRPr>
          </a:p>
          <a:p>
            <a:pPr marL="99695" indent="-99695" algn="ctr"/>
            <a:r>
              <a:rPr lang="en-US" altLang="ja-JP" sz="900" dirty="0">
                <a:latin typeface="Meiryo UI" panose="020B0604030504040204" pitchFamily="50" charset="-128"/>
                <a:ea typeface="Meiryo UI" panose="020B0604030504040204" pitchFamily="50" charset="-128"/>
                <a:cs typeface="Arial" panose="020B0604020202020204" pitchFamily="34" charset="0"/>
              </a:rPr>
              <a:t>(ACC301)</a:t>
            </a:r>
          </a:p>
        </p:txBody>
      </p:sp>
      <p:sp>
        <p:nvSpPr>
          <p:cNvPr id="196" name="ホームベース 19">
            <a:extLst>
              <a:ext uri="{FF2B5EF4-FFF2-40B4-BE49-F238E27FC236}">
                <a16:creationId xmlns:a16="http://schemas.microsoft.com/office/drawing/2014/main" id="{22848798-4316-44A6-99B4-9E215E8686A9}"/>
              </a:ext>
            </a:extLst>
          </p:cNvPr>
          <p:cNvSpPr>
            <a:spLocks/>
          </p:cNvSpPr>
          <p:nvPr/>
        </p:nvSpPr>
        <p:spPr>
          <a:xfrm>
            <a:off x="5320828" y="2999086"/>
            <a:ext cx="1259495" cy="384685"/>
          </a:xfrm>
          <a:prstGeom prst="homePlate">
            <a:avLst>
              <a:gd name="adj" fmla="val 10606"/>
            </a:avLst>
          </a:prstGeom>
          <a:solidFill>
            <a:schemeClr val="bg1"/>
          </a:solidFill>
          <a:ln w="6350">
            <a:solidFill>
              <a:schemeClr val="bg1">
                <a:lumMod val="75000"/>
              </a:schemeClr>
            </a:solidFill>
          </a:ln>
        </p:spPr>
        <p:txBody>
          <a:bodyPr wrap="none" lIns="33231" tIns="33231" rIns="33231" bIns="33231" rtlCol="0" anchor="ctr">
            <a:noAutofit/>
          </a:bodyPr>
          <a:lstStyle/>
          <a:p>
            <a:pPr marL="99695" indent="-99695" algn="ctr"/>
            <a:r>
              <a:rPr lang="ja-JP" altLang="en-US" sz="900" dirty="0">
                <a:latin typeface="Meiryo UI" panose="020B0604030504040204" pitchFamily="50" charset="-128"/>
                <a:ea typeface="Meiryo UI" panose="020B0604030504040204" pitchFamily="50" charset="-128"/>
                <a:cs typeface="Arial" panose="020B0604020202020204" pitchFamily="34" charset="0"/>
              </a:rPr>
              <a:t>納付金データ取込</a:t>
            </a:r>
            <a:endParaRPr lang="en-US" altLang="ja-JP" sz="900" dirty="0">
              <a:latin typeface="Meiryo UI" panose="020B0604030504040204" pitchFamily="50" charset="-128"/>
              <a:ea typeface="Meiryo UI" panose="020B0604030504040204" pitchFamily="50" charset="-128"/>
              <a:cs typeface="Arial" panose="020B0604020202020204" pitchFamily="34" charset="0"/>
            </a:endParaRPr>
          </a:p>
          <a:p>
            <a:pPr marL="99695" indent="-99695" algn="ctr"/>
            <a:r>
              <a:rPr lang="en-US" altLang="ja-JP" sz="900" dirty="0">
                <a:latin typeface="Meiryo UI" panose="020B0604030504040204" pitchFamily="50" charset="-128"/>
                <a:ea typeface="Meiryo UI" panose="020B0604030504040204" pitchFamily="50" charset="-128"/>
                <a:cs typeface="Arial" panose="020B0604020202020204" pitchFamily="34" charset="0"/>
              </a:rPr>
              <a:t>(ACC001)</a:t>
            </a:r>
          </a:p>
        </p:txBody>
      </p:sp>
      <p:sp>
        <p:nvSpPr>
          <p:cNvPr id="197" name="ホームベース 19">
            <a:extLst>
              <a:ext uri="{FF2B5EF4-FFF2-40B4-BE49-F238E27FC236}">
                <a16:creationId xmlns:a16="http://schemas.microsoft.com/office/drawing/2014/main" id="{81F8F83B-CD1B-42FD-A7D3-F6302596059D}"/>
              </a:ext>
            </a:extLst>
          </p:cNvPr>
          <p:cNvSpPr>
            <a:spLocks/>
          </p:cNvSpPr>
          <p:nvPr/>
        </p:nvSpPr>
        <p:spPr>
          <a:xfrm>
            <a:off x="5320828" y="6524529"/>
            <a:ext cx="1459784" cy="144007"/>
          </a:xfrm>
          <a:prstGeom prst="round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231" tIns="50409" rIns="33231" bIns="50409" numCol="1" spcCol="0" rtlCol="0" fromWordArt="0" anchor="ctr" anchorCtr="1" forceAA="0" compatLnSpc="1">
            <a:prstTxWarp prst="textNoShape">
              <a:avLst/>
            </a:prstTxWarp>
            <a:noAutofit/>
          </a:bodyPr>
          <a:lstStyle/>
          <a:p>
            <a:pPr algn="ctr"/>
            <a:r>
              <a:rPr lang="ja-JP" altLang="en-US" sz="800" b="1" dirty="0">
                <a:solidFill>
                  <a:schemeClr val="bg1"/>
                </a:solidFill>
                <a:latin typeface="Meiryo UI" panose="020B0604030504040204" pitchFamily="50" charset="-128"/>
                <a:ea typeface="Meiryo UI" panose="020B0604030504040204" pitchFamily="50" charset="-128"/>
              </a:rPr>
              <a:t>第</a:t>
            </a:r>
            <a:r>
              <a:rPr lang="en-US" altLang="ja-JP" sz="800" b="1" dirty="0">
                <a:solidFill>
                  <a:schemeClr val="bg1"/>
                </a:solidFill>
                <a:latin typeface="Meiryo UI" panose="020B0604030504040204" pitchFamily="50" charset="-128"/>
                <a:ea typeface="Meiryo UI" panose="020B0604030504040204" pitchFamily="50" charset="-128"/>
              </a:rPr>
              <a:t>4</a:t>
            </a:r>
            <a:r>
              <a:rPr lang="ja-JP" altLang="en-US" sz="800" b="1" dirty="0">
                <a:solidFill>
                  <a:schemeClr val="bg1"/>
                </a:solidFill>
                <a:latin typeface="Meiryo UI" panose="020B0604030504040204" pitchFamily="50" charset="-128"/>
                <a:ea typeface="Meiryo UI" panose="020B0604030504040204" pitchFamily="50" charset="-128"/>
              </a:rPr>
              <a:t>章：資金管理・報告</a:t>
            </a:r>
          </a:p>
        </p:txBody>
      </p:sp>
      <p:grpSp>
        <p:nvGrpSpPr>
          <p:cNvPr id="200" name="グループ化 199">
            <a:extLst>
              <a:ext uri="{FF2B5EF4-FFF2-40B4-BE49-F238E27FC236}">
                <a16:creationId xmlns:a16="http://schemas.microsoft.com/office/drawing/2014/main" id="{9E00A3DD-66D2-400D-B0DE-ACF01F109A20}"/>
              </a:ext>
            </a:extLst>
          </p:cNvPr>
          <p:cNvGrpSpPr/>
          <p:nvPr/>
        </p:nvGrpSpPr>
        <p:grpSpPr>
          <a:xfrm>
            <a:off x="7980146" y="5847395"/>
            <a:ext cx="1709527" cy="625005"/>
            <a:chOff x="6508931" y="4970575"/>
            <a:chExt cx="2196901" cy="470817"/>
          </a:xfrm>
        </p:grpSpPr>
        <p:sp>
          <p:nvSpPr>
            <p:cNvPr id="201" name="ホームベース 19">
              <a:extLst>
                <a:ext uri="{FF2B5EF4-FFF2-40B4-BE49-F238E27FC236}">
                  <a16:creationId xmlns:a16="http://schemas.microsoft.com/office/drawing/2014/main" id="{3586C25E-ABA9-4889-BCFE-79C0238E6965}"/>
                </a:ext>
              </a:extLst>
            </p:cNvPr>
            <p:cNvSpPr>
              <a:spLocks/>
            </p:cNvSpPr>
            <p:nvPr/>
          </p:nvSpPr>
          <p:spPr>
            <a:xfrm>
              <a:off x="6508931" y="4970575"/>
              <a:ext cx="2196901" cy="214749"/>
            </a:xfrm>
            <a:prstGeom prst="homePlate">
              <a:avLst>
                <a:gd name="adj" fmla="val 10606"/>
              </a:avLst>
            </a:prstGeom>
            <a:solidFill>
              <a:schemeClr val="bg1"/>
            </a:solidFill>
            <a:ln w="9525">
              <a:solidFill>
                <a:schemeClr val="bg1">
                  <a:lumMod val="75000"/>
                </a:schemeClr>
              </a:solidFill>
            </a:ln>
          </p:spPr>
          <p:txBody>
            <a:bodyPr wrap="none" lIns="33231" tIns="33231" rIns="33231" bIns="33231" rtlCol="0" anchor="ctr">
              <a:noAutofit/>
            </a:bodyPr>
            <a:lstStyle/>
            <a:p>
              <a:pPr marL="99695" indent="-99695" algn="ctr"/>
              <a:r>
                <a:rPr lang="zh-TW" altLang="en-US" sz="900" dirty="0">
                  <a:latin typeface="Meiryo UI" panose="020B0604030504040204" pitchFamily="50" charset="-128"/>
                  <a:ea typeface="Meiryo UI" panose="020B0604030504040204" pitchFamily="50" charset="-128"/>
                  <a:cs typeface="Arial" panose="020B0604020202020204" pitchFamily="34" charset="0"/>
                </a:rPr>
                <a:t>経済産業省報告</a:t>
              </a:r>
              <a:br>
                <a:rPr lang="en-US" altLang="zh-TW" sz="900" dirty="0">
                  <a:latin typeface="Meiryo UI" panose="020B0604030504040204" pitchFamily="50" charset="-128"/>
                  <a:ea typeface="Meiryo UI" panose="020B0604030504040204" pitchFamily="50" charset="-128"/>
                  <a:cs typeface="Arial" panose="020B0604020202020204" pitchFamily="34" charset="0"/>
                </a:rPr>
              </a:br>
              <a:r>
                <a:rPr lang="en-US" altLang="ja-JP" sz="900" dirty="0">
                  <a:latin typeface="Meiryo UI" panose="020B0604030504040204" pitchFamily="50" charset="-128"/>
                  <a:ea typeface="Meiryo UI" panose="020B0604030504040204" pitchFamily="50" charset="-128"/>
                  <a:cs typeface="Arial" panose="020B0604020202020204" pitchFamily="34" charset="0"/>
                </a:rPr>
                <a:t>(ACC503</a:t>
              </a:r>
              <a:r>
                <a:rPr lang="ja-JP" altLang="en-US" sz="900" dirty="0">
                  <a:latin typeface="Meiryo UI" panose="020B0604030504040204" pitchFamily="50" charset="-128"/>
                  <a:ea typeface="Meiryo UI" panose="020B0604030504040204" pitchFamily="50" charset="-128"/>
                  <a:cs typeface="Arial" panose="020B0604020202020204" pitchFamily="34" charset="0"/>
                </a:rPr>
                <a:t>～</a:t>
              </a:r>
              <a:r>
                <a:rPr lang="en-US" altLang="ja-JP" sz="900" dirty="0">
                  <a:latin typeface="Meiryo UI" panose="020B0604030504040204" pitchFamily="50" charset="-128"/>
                  <a:ea typeface="Meiryo UI" panose="020B0604030504040204" pitchFamily="50" charset="-128"/>
                  <a:cs typeface="Arial" panose="020B0604020202020204" pitchFamily="34" charset="0"/>
                </a:rPr>
                <a:t>505)</a:t>
              </a:r>
            </a:p>
          </p:txBody>
        </p:sp>
        <p:sp>
          <p:nvSpPr>
            <p:cNvPr id="202" name="ホームベース 19">
              <a:extLst>
                <a:ext uri="{FF2B5EF4-FFF2-40B4-BE49-F238E27FC236}">
                  <a16:creationId xmlns:a16="http://schemas.microsoft.com/office/drawing/2014/main" id="{9CE74B01-B682-4AD4-B3C3-A626788D2682}"/>
                </a:ext>
              </a:extLst>
            </p:cNvPr>
            <p:cNvSpPr>
              <a:spLocks/>
            </p:cNvSpPr>
            <p:nvPr/>
          </p:nvSpPr>
          <p:spPr>
            <a:xfrm>
              <a:off x="6508931" y="5223232"/>
              <a:ext cx="2196901" cy="218160"/>
            </a:xfrm>
            <a:prstGeom prst="homePlate">
              <a:avLst>
                <a:gd name="adj" fmla="val 10606"/>
              </a:avLst>
            </a:prstGeom>
            <a:solidFill>
              <a:schemeClr val="bg1"/>
            </a:solidFill>
            <a:ln w="9525">
              <a:solidFill>
                <a:schemeClr val="bg1">
                  <a:lumMod val="75000"/>
                </a:schemeClr>
              </a:solidFill>
            </a:ln>
          </p:spPr>
          <p:txBody>
            <a:bodyPr wrap="none" lIns="33231" tIns="33231" rIns="33231" bIns="33231" rtlCol="0" anchor="ctr">
              <a:noAutofit/>
            </a:bodyPr>
            <a:lstStyle/>
            <a:p>
              <a:pPr marL="99695" indent="-99695" algn="ctr"/>
              <a:r>
                <a:rPr lang="ja-JP" altLang="en-US" sz="900" dirty="0">
                  <a:latin typeface="Meiryo UI" panose="020B0604030504040204" pitchFamily="50" charset="-128"/>
                  <a:ea typeface="Meiryo UI" panose="020B0604030504040204" pitchFamily="50" charset="-128"/>
                  <a:cs typeface="Arial" panose="020B0604020202020204" pitchFamily="34" charset="0"/>
                </a:rPr>
                <a:t>連絡・通知</a:t>
              </a:r>
              <a:br>
                <a:rPr lang="en-US" altLang="ja-JP" sz="900" dirty="0">
                  <a:latin typeface="Meiryo UI" panose="020B0604030504040204" pitchFamily="50" charset="-128"/>
                  <a:ea typeface="Meiryo UI" panose="020B0604030504040204" pitchFamily="50" charset="-128"/>
                  <a:cs typeface="Arial" panose="020B0604020202020204" pitchFamily="34" charset="0"/>
                </a:rPr>
              </a:br>
              <a:r>
                <a:rPr lang="en-US" altLang="ja-JP" sz="900" dirty="0">
                  <a:latin typeface="Meiryo UI" panose="020B0604030504040204" pitchFamily="50" charset="-128"/>
                  <a:ea typeface="Meiryo UI" panose="020B0604030504040204" pitchFamily="50" charset="-128"/>
                  <a:cs typeface="Arial" panose="020B0604020202020204" pitchFamily="34" charset="0"/>
                </a:rPr>
                <a:t>(ACC600)</a:t>
              </a:r>
              <a:endParaRPr lang="ja-JP" altLang="en-US" sz="900" dirty="0">
                <a:latin typeface="Meiryo UI" panose="020B0604030504040204" pitchFamily="50" charset="-128"/>
                <a:ea typeface="Meiryo UI" panose="020B0604030504040204" pitchFamily="50" charset="-128"/>
                <a:cs typeface="Arial" panose="020B0604020202020204" pitchFamily="34" charset="0"/>
              </a:endParaRPr>
            </a:p>
          </p:txBody>
        </p:sp>
      </p:grpSp>
      <p:sp>
        <p:nvSpPr>
          <p:cNvPr id="203" name="ホームベース 19">
            <a:extLst>
              <a:ext uri="{FF2B5EF4-FFF2-40B4-BE49-F238E27FC236}">
                <a16:creationId xmlns:a16="http://schemas.microsoft.com/office/drawing/2014/main" id="{90F1075B-67EA-4D43-9C64-3E251A29CF58}"/>
              </a:ext>
            </a:extLst>
          </p:cNvPr>
          <p:cNvSpPr>
            <a:spLocks/>
          </p:cNvSpPr>
          <p:nvPr/>
        </p:nvSpPr>
        <p:spPr>
          <a:xfrm>
            <a:off x="572254" y="3083529"/>
            <a:ext cx="1329058" cy="1034282"/>
          </a:xfrm>
          <a:prstGeom prst="homePlate">
            <a:avLst>
              <a:gd name="adj" fmla="val 6651"/>
            </a:avLst>
          </a:prstGeom>
          <a:solidFill>
            <a:schemeClr val="bg1"/>
          </a:solidFill>
          <a:ln w="9525">
            <a:solidFill>
              <a:schemeClr val="bg1">
                <a:lumMod val="75000"/>
              </a:schemeClr>
            </a:solidFill>
          </a:ln>
        </p:spPr>
        <p:txBody>
          <a:bodyPr wrap="none" lIns="33231" tIns="33231" rIns="33231" bIns="33231" rtlCol="0" anchor="t">
            <a:noAutofit/>
          </a:bodyPr>
          <a:lstStyle/>
          <a:p>
            <a:pPr marL="99695" indent="-99695" algn="ctr"/>
            <a:r>
              <a:rPr lang="ja-JP" altLang="en-US" sz="900" dirty="0">
                <a:latin typeface="Meiryo UI" panose="020B0604030504040204" pitchFamily="50" charset="-128"/>
                <a:ea typeface="Meiryo UI" panose="020B0604030504040204" pitchFamily="50" charset="-128"/>
                <a:cs typeface="Arial" panose="020B0604020202020204" pitchFamily="34" charset="0"/>
              </a:rPr>
              <a:t>マスタ情報管理</a:t>
            </a:r>
            <a:endParaRPr lang="en-US" altLang="ja-JP" sz="900" dirty="0">
              <a:latin typeface="Meiryo UI" panose="020B0604030504040204" pitchFamily="50" charset="-128"/>
              <a:ea typeface="Meiryo UI" panose="020B0604030504040204" pitchFamily="50" charset="-128"/>
              <a:cs typeface="Arial" panose="020B0604020202020204" pitchFamily="34" charset="0"/>
            </a:endParaRPr>
          </a:p>
        </p:txBody>
      </p:sp>
      <p:sp>
        <p:nvSpPr>
          <p:cNvPr id="204" name="ホームベース 19">
            <a:extLst>
              <a:ext uri="{FF2B5EF4-FFF2-40B4-BE49-F238E27FC236}">
                <a16:creationId xmlns:a16="http://schemas.microsoft.com/office/drawing/2014/main" id="{B2850685-2A80-41BF-A4D5-AFD07FE95A30}"/>
              </a:ext>
            </a:extLst>
          </p:cNvPr>
          <p:cNvSpPr/>
          <p:nvPr/>
        </p:nvSpPr>
        <p:spPr>
          <a:xfrm>
            <a:off x="654309" y="2919935"/>
            <a:ext cx="927769" cy="146289"/>
          </a:xfrm>
          <a:prstGeom prst="round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231" tIns="50409" rIns="33231" bIns="50409" numCol="1" spcCol="0" rtlCol="0" fromWordArt="0" anchor="ctr" anchorCtr="1" forceAA="0" compatLnSpc="1">
            <a:prstTxWarp prst="textNoShape">
              <a:avLst/>
            </a:prstTxWarp>
            <a:noAutofit/>
          </a:bodyPr>
          <a:lstStyle/>
          <a:p>
            <a:pPr algn="ctr"/>
            <a:r>
              <a:rPr lang="ja-JP" altLang="en-US" sz="800" b="1" dirty="0">
                <a:solidFill>
                  <a:schemeClr val="bg1"/>
                </a:solidFill>
                <a:latin typeface="Meiryo UI" panose="020B0604030504040204" pitchFamily="50" charset="-128"/>
                <a:ea typeface="Meiryo UI" panose="020B0604030504040204" pitchFamily="50" charset="-128"/>
              </a:rPr>
              <a:t>第</a:t>
            </a:r>
            <a:r>
              <a:rPr lang="en-US" altLang="ja-JP" sz="800" b="1" dirty="0">
                <a:solidFill>
                  <a:schemeClr val="bg1"/>
                </a:solidFill>
                <a:latin typeface="Meiryo UI" panose="020B0604030504040204" pitchFamily="50" charset="-128"/>
                <a:ea typeface="Meiryo UI" panose="020B0604030504040204" pitchFamily="50" charset="-128"/>
              </a:rPr>
              <a:t>1</a:t>
            </a:r>
            <a:r>
              <a:rPr lang="ja-JP" altLang="en-US" sz="800" b="1" dirty="0">
                <a:solidFill>
                  <a:schemeClr val="bg1"/>
                </a:solidFill>
                <a:latin typeface="Meiryo UI" panose="020B0604030504040204" pitchFamily="50" charset="-128"/>
                <a:ea typeface="Meiryo UI" panose="020B0604030504040204" pitchFamily="50" charset="-128"/>
              </a:rPr>
              <a:t>章：事前準備</a:t>
            </a:r>
          </a:p>
        </p:txBody>
      </p:sp>
      <p:sp>
        <p:nvSpPr>
          <p:cNvPr id="205" name="ホームベース 19">
            <a:extLst>
              <a:ext uri="{FF2B5EF4-FFF2-40B4-BE49-F238E27FC236}">
                <a16:creationId xmlns:a16="http://schemas.microsoft.com/office/drawing/2014/main" id="{9F601CB8-DC4F-428D-A049-18354F8EC797}"/>
              </a:ext>
            </a:extLst>
          </p:cNvPr>
          <p:cNvSpPr/>
          <p:nvPr/>
        </p:nvSpPr>
        <p:spPr>
          <a:xfrm>
            <a:off x="104933" y="2888028"/>
            <a:ext cx="418231" cy="388770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eaVert" wrap="square" lIns="33231" tIns="50409" rIns="33231" bIns="50409" numCol="1" spcCol="0" rtlCol="0" fromWordArt="0" anchor="ctr" anchorCtr="1" forceAA="0" compatLnSpc="1">
            <a:prstTxWarp prst="textNoShape">
              <a:avLst/>
            </a:prstTxWarp>
            <a:noAutofit/>
          </a:bodyPr>
          <a:lstStyle/>
          <a:p>
            <a:pPr algn="ctr"/>
            <a:r>
              <a:rPr lang="ja-JP" altLang="en-US" sz="1050" dirty="0">
                <a:solidFill>
                  <a:schemeClr val="tx1"/>
                </a:solidFill>
                <a:latin typeface="Meiryo UI" panose="020B0604030504040204" pitchFamily="50" charset="-128"/>
                <a:ea typeface="Meiryo UI" panose="020B0604030504040204" pitchFamily="50" charset="-128"/>
              </a:rPr>
              <a:t>ＦＩＰ・廃棄等積立</a:t>
            </a:r>
          </a:p>
        </p:txBody>
      </p:sp>
      <p:cxnSp>
        <p:nvCxnSpPr>
          <p:cNvPr id="207" name="コネクタ: カギ線 219">
            <a:extLst>
              <a:ext uri="{FF2B5EF4-FFF2-40B4-BE49-F238E27FC236}">
                <a16:creationId xmlns:a16="http://schemas.microsoft.com/office/drawing/2014/main" id="{2F6E92AF-64C3-45A1-8384-9160DFEC1016}"/>
              </a:ext>
            </a:extLst>
          </p:cNvPr>
          <p:cNvCxnSpPr>
            <a:cxnSpLocks/>
            <a:stCxn id="175" idx="3"/>
            <a:endCxn id="107" idx="1"/>
          </p:cNvCxnSpPr>
          <p:nvPr/>
        </p:nvCxnSpPr>
        <p:spPr>
          <a:xfrm flipV="1">
            <a:off x="3561635" y="5348268"/>
            <a:ext cx="1846510" cy="6328"/>
          </a:xfrm>
          <a:prstGeom prst="straightConnector1">
            <a:avLst/>
          </a:prstGeom>
          <a:ln w="6350">
            <a:solidFill>
              <a:schemeClr val="tx1">
                <a:lumMod val="65000"/>
                <a:lumOff val="35000"/>
              </a:schemeClr>
            </a:solidFill>
            <a:prstDash val="solid"/>
            <a:tailEnd type="triangle"/>
          </a:ln>
        </p:spPr>
        <p:style>
          <a:lnRef idx="1">
            <a:schemeClr val="accent1"/>
          </a:lnRef>
          <a:fillRef idx="0">
            <a:schemeClr val="accent1"/>
          </a:fillRef>
          <a:effectRef idx="0">
            <a:schemeClr val="accent1"/>
          </a:effectRef>
          <a:fontRef idx="minor">
            <a:schemeClr val="tx1"/>
          </a:fontRef>
        </p:style>
      </p:cxnSp>
      <p:cxnSp>
        <p:nvCxnSpPr>
          <p:cNvPr id="210" name="コネクタ: カギ線 219">
            <a:extLst>
              <a:ext uri="{FF2B5EF4-FFF2-40B4-BE49-F238E27FC236}">
                <a16:creationId xmlns:a16="http://schemas.microsoft.com/office/drawing/2014/main" id="{AF9E23B1-4734-48D3-BD73-45431406E86E}"/>
              </a:ext>
            </a:extLst>
          </p:cNvPr>
          <p:cNvCxnSpPr>
            <a:cxnSpLocks/>
            <a:stCxn id="108" idx="2"/>
            <a:endCxn id="107" idx="1"/>
          </p:cNvCxnSpPr>
          <p:nvPr/>
        </p:nvCxnSpPr>
        <p:spPr>
          <a:xfrm flipV="1">
            <a:off x="4477517" y="5348267"/>
            <a:ext cx="930628" cy="674848"/>
          </a:xfrm>
          <a:prstGeom prst="bentConnector3">
            <a:avLst>
              <a:gd name="adj1" fmla="val 80"/>
            </a:avLst>
          </a:prstGeom>
          <a:ln w="6350">
            <a:solidFill>
              <a:schemeClr val="tx1">
                <a:lumMod val="65000"/>
                <a:lumOff val="35000"/>
              </a:schemeClr>
            </a:solidFill>
            <a:prstDash val="solid"/>
            <a:tailEnd type="triangle"/>
          </a:ln>
        </p:spPr>
        <p:style>
          <a:lnRef idx="1">
            <a:schemeClr val="accent1"/>
          </a:lnRef>
          <a:fillRef idx="0">
            <a:schemeClr val="accent1"/>
          </a:fillRef>
          <a:effectRef idx="0">
            <a:schemeClr val="accent1"/>
          </a:effectRef>
          <a:fontRef idx="minor">
            <a:schemeClr val="tx1"/>
          </a:fontRef>
        </p:style>
      </p:cxnSp>
      <p:cxnSp>
        <p:nvCxnSpPr>
          <p:cNvPr id="211" name="コネクタ: カギ線 219">
            <a:extLst>
              <a:ext uri="{FF2B5EF4-FFF2-40B4-BE49-F238E27FC236}">
                <a16:creationId xmlns:a16="http://schemas.microsoft.com/office/drawing/2014/main" id="{951935E1-9675-4C32-9032-6BD93496E29D}"/>
              </a:ext>
            </a:extLst>
          </p:cNvPr>
          <p:cNvCxnSpPr>
            <a:cxnSpLocks/>
            <a:stCxn id="196" idx="3"/>
            <a:endCxn id="237" idx="1"/>
          </p:cNvCxnSpPr>
          <p:nvPr/>
        </p:nvCxnSpPr>
        <p:spPr>
          <a:xfrm>
            <a:off x="6580323" y="3191428"/>
            <a:ext cx="1426833" cy="1999966"/>
          </a:xfrm>
          <a:prstGeom prst="bentConnector3">
            <a:avLst>
              <a:gd name="adj1" fmla="val 93258"/>
            </a:avLst>
          </a:prstGeom>
          <a:ln w="6350">
            <a:solidFill>
              <a:schemeClr val="tx1">
                <a:lumMod val="65000"/>
                <a:lumOff val="35000"/>
              </a:schemeClr>
            </a:solidFill>
            <a:prstDash val="solid"/>
            <a:tailEnd type="triangle"/>
          </a:ln>
        </p:spPr>
        <p:style>
          <a:lnRef idx="1">
            <a:schemeClr val="accent1"/>
          </a:lnRef>
          <a:fillRef idx="0">
            <a:schemeClr val="accent1"/>
          </a:fillRef>
          <a:effectRef idx="0">
            <a:schemeClr val="accent1"/>
          </a:effectRef>
          <a:fontRef idx="minor">
            <a:schemeClr val="tx1"/>
          </a:fontRef>
        </p:style>
      </p:cxnSp>
      <p:cxnSp>
        <p:nvCxnSpPr>
          <p:cNvPr id="212" name="コネクタ: カギ線 219">
            <a:extLst>
              <a:ext uri="{FF2B5EF4-FFF2-40B4-BE49-F238E27FC236}">
                <a16:creationId xmlns:a16="http://schemas.microsoft.com/office/drawing/2014/main" id="{77E10A9E-67DC-417B-9075-D1733F48C44A}"/>
              </a:ext>
            </a:extLst>
          </p:cNvPr>
          <p:cNvCxnSpPr>
            <a:cxnSpLocks/>
          </p:cNvCxnSpPr>
          <p:nvPr/>
        </p:nvCxnSpPr>
        <p:spPr>
          <a:xfrm rot="16200000" flipH="1">
            <a:off x="4321820" y="2775572"/>
            <a:ext cx="109936" cy="2051660"/>
          </a:xfrm>
          <a:prstGeom prst="bentConnector2">
            <a:avLst/>
          </a:prstGeom>
          <a:ln w="6350">
            <a:solidFill>
              <a:schemeClr val="tx1">
                <a:lumMod val="65000"/>
                <a:lumOff val="35000"/>
              </a:schemeClr>
            </a:solidFill>
            <a:prstDash val="solid"/>
            <a:tailEnd type="triangle"/>
          </a:ln>
        </p:spPr>
        <p:style>
          <a:lnRef idx="1">
            <a:schemeClr val="accent1"/>
          </a:lnRef>
          <a:fillRef idx="0">
            <a:schemeClr val="accent1"/>
          </a:fillRef>
          <a:effectRef idx="0">
            <a:schemeClr val="accent1"/>
          </a:effectRef>
          <a:fontRef idx="minor">
            <a:schemeClr val="tx1"/>
          </a:fontRef>
        </p:style>
      </p:cxnSp>
      <p:cxnSp>
        <p:nvCxnSpPr>
          <p:cNvPr id="214" name="コネクタ: カギ線 219">
            <a:extLst>
              <a:ext uri="{FF2B5EF4-FFF2-40B4-BE49-F238E27FC236}">
                <a16:creationId xmlns:a16="http://schemas.microsoft.com/office/drawing/2014/main" id="{6FF9BEEF-2005-46E3-ACC7-A64665B0DB9D}"/>
              </a:ext>
            </a:extLst>
          </p:cNvPr>
          <p:cNvCxnSpPr>
            <a:cxnSpLocks/>
            <a:stCxn id="183" idx="3"/>
            <a:endCxn id="191" idx="1"/>
          </p:cNvCxnSpPr>
          <p:nvPr/>
        </p:nvCxnSpPr>
        <p:spPr>
          <a:xfrm flipV="1">
            <a:off x="6493010" y="3580932"/>
            <a:ext cx="419935" cy="539373"/>
          </a:xfrm>
          <a:prstGeom prst="bentConnector3">
            <a:avLst>
              <a:gd name="adj1" fmla="val 38092"/>
            </a:avLst>
          </a:prstGeom>
          <a:ln w="6350">
            <a:solidFill>
              <a:schemeClr val="tx1">
                <a:lumMod val="65000"/>
                <a:lumOff val="35000"/>
              </a:schemeClr>
            </a:solidFill>
            <a:prstDash val="solid"/>
            <a:tailEnd type="triangle"/>
          </a:ln>
        </p:spPr>
        <p:style>
          <a:lnRef idx="1">
            <a:schemeClr val="accent1"/>
          </a:lnRef>
          <a:fillRef idx="0">
            <a:schemeClr val="accent1"/>
          </a:fillRef>
          <a:effectRef idx="0">
            <a:schemeClr val="accent1"/>
          </a:effectRef>
          <a:fontRef idx="minor">
            <a:schemeClr val="tx1"/>
          </a:fontRef>
        </p:style>
      </p:cxnSp>
      <p:cxnSp>
        <p:nvCxnSpPr>
          <p:cNvPr id="215" name="コネクタ: カギ線 219">
            <a:extLst>
              <a:ext uri="{FF2B5EF4-FFF2-40B4-BE49-F238E27FC236}">
                <a16:creationId xmlns:a16="http://schemas.microsoft.com/office/drawing/2014/main" id="{2A852DA7-CDEB-40FC-856E-5E91EAF349B2}"/>
              </a:ext>
            </a:extLst>
          </p:cNvPr>
          <p:cNvCxnSpPr>
            <a:cxnSpLocks/>
            <a:stCxn id="184" idx="3"/>
            <a:endCxn id="190" idx="1"/>
          </p:cNvCxnSpPr>
          <p:nvPr/>
        </p:nvCxnSpPr>
        <p:spPr>
          <a:xfrm flipV="1">
            <a:off x="6493009" y="4195994"/>
            <a:ext cx="419935" cy="1787936"/>
          </a:xfrm>
          <a:prstGeom prst="bentConnector3">
            <a:avLst>
              <a:gd name="adj1" fmla="val 73589"/>
            </a:avLst>
          </a:prstGeom>
          <a:ln w="6350">
            <a:solidFill>
              <a:schemeClr val="tx1">
                <a:lumMod val="65000"/>
                <a:lumOff val="35000"/>
              </a:schemeClr>
            </a:solidFill>
            <a:prstDash val="solid"/>
            <a:tailEnd type="triangle"/>
          </a:ln>
        </p:spPr>
        <p:style>
          <a:lnRef idx="1">
            <a:schemeClr val="accent1"/>
          </a:lnRef>
          <a:fillRef idx="0">
            <a:schemeClr val="accent1"/>
          </a:fillRef>
          <a:effectRef idx="0">
            <a:schemeClr val="accent1"/>
          </a:effectRef>
          <a:fontRef idx="minor">
            <a:schemeClr val="tx1"/>
          </a:fontRef>
        </p:style>
      </p:cxnSp>
      <p:sp>
        <p:nvSpPr>
          <p:cNvPr id="216" name="ホームベース 19">
            <a:extLst>
              <a:ext uri="{FF2B5EF4-FFF2-40B4-BE49-F238E27FC236}">
                <a16:creationId xmlns:a16="http://schemas.microsoft.com/office/drawing/2014/main" id="{B831AB31-FCA3-4D45-957D-703EEE072BE1}"/>
              </a:ext>
            </a:extLst>
          </p:cNvPr>
          <p:cNvSpPr>
            <a:spLocks/>
          </p:cNvSpPr>
          <p:nvPr/>
        </p:nvSpPr>
        <p:spPr>
          <a:xfrm>
            <a:off x="578834" y="5939677"/>
            <a:ext cx="1315899" cy="809534"/>
          </a:xfrm>
          <a:prstGeom prst="homePlate">
            <a:avLst>
              <a:gd name="adj" fmla="val 10606"/>
            </a:avLst>
          </a:prstGeom>
          <a:solidFill>
            <a:schemeClr val="bg1"/>
          </a:solidFill>
          <a:ln w="9525">
            <a:solidFill>
              <a:schemeClr val="bg1">
                <a:lumMod val="75000"/>
              </a:schemeClr>
            </a:solidFill>
          </a:ln>
        </p:spPr>
        <p:txBody>
          <a:bodyPr wrap="none" lIns="33231" tIns="33231" rIns="33231" bIns="33231" rtlCol="0" anchor="t">
            <a:noAutofit/>
          </a:bodyPr>
          <a:lstStyle/>
          <a:p>
            <a:pPr marL="99695" indent="-99695" algn="ctr"/>
            <a:r>
              <a:rPr lang="ja-JP" altLang="en-US" sz="900" dirty="0">
                <a:latin typeface="Meiryo UI" panose="020B0604030504040204" pitchFamily="50" charset="-128"/>
                <a:ea typeface="Meiryo UI" panose="020B0604030504040204" pitchFamily="50" charset="-128"/>
                <a:cs typeface="Arial" panose="020B0604020202020204" pitchFamily="34" charset="0"/>
              </a:rPr>
              <a:t>ユーザー情報管理</a:t>
            </a:r>
            <a:endParaRPr lang="en-US" altLang="ja-JP" sz="900" dirty="0">
              <a:latin typeface="Meiryo UI" panose="020B0604030504040204" pitchFamily="50" charset="-128"/>
              <a:ea typeface="Meiryo UI" panose="020B0604030504040204" pitchFamily="50" charset="-128"/>
              <a:cs typeface="Arial" panose="020B0604020202020204" pitchFamily="34" charset="0"/>
            </a:endParaRPr>
          </a:p>
        </p:txBody>
      </p:sp>
      <p:sp>
        <p:nvSpPr>
          <p:cNvPr id="217" name="ホームベース 19">
            <a:extLst>
              <a:ext uri="{FF2B5EF4-FFF2-40B4-BE49-F238E27FC236}">
                <a16:creationId xmlns:a16="http://schemas.microsoft.com/office/drawing/2014/main" id="{6AA4245B-324E-424D-8D4E-A8924D39BCDB}"/>
              </a:ext>
            </a:extLst>
          </p:cNvPr>
          <p:cNvSpPr>
            <a:spLocks/>
          </p:cNvSpPr>
          <p:nvPr/>
        </p:nvSpPr>
        <p:spPr>
          <a:xfrm>
            <a:off x="578834" y="4144334"/>
            <a:ext cx="1315899" cy="1765686"/>
          </a:xfrm>
          <a:prstGeom prst="homePlate">
            <a:avLst>
              <a:gd name="adj" fmla="val 5352"/>
            </a:avLst>
          </a:prstGeom>
          <a:solidFill>
            <a:schemeClr val="bg1"/>
          </a:solidFill>
          <a:ln w="9525">
            <a:solidFill>
              <a:schemeClr val="bg1">
                <a:lumMod val="75000"/>
              </a:schemeClr>
            </a:solidFill>
          </a:ln>
        </p:spPr>
        <p:txBody>
          <a:bodyPr wrap="none" lIns="33231" tIns="33231" rIns="33231" bIns="33231" rtlCol="0" anchor="t">
            <a:noAutofit/>
          </a:bodyPr>
          <a:lstStyle/>
          <a:p>
            <a:pPr marL="99695" indent="-99695" algn="ctr"/>
            <a:r>
              <a:rPr lang="ja-JP" altLang="en-US" sz="900" dirty="0">
                <a:latin typeface="Meiryo UI" panose="020B0604030504040204" pitchFamily="50" charset="-128"/>
                <a:ea typeface="Meiryo UI" panose="020B0604030504040204" pitchFamily="50" charset="-128"/>
                <a:cs typeface="Arial" panose="020B0604020202020204" pitchFamily="34" charset="0"/>
              </a:rPr>
              <a:t>算定諸元管理</a:t>
            </a:r>
            <a:endParaRPr lang="en-US" altLang="ja-JP" sz="900" dirty="0">
              <a:latin typeface="Meiryo UI" panose="020B0604030504040204" pitchFamily="50" charset="-128"/>
              <a:ea typeface="Meiryo UI" panose="020B0604030504040204" pitchFamily="50" charset="-128"/>
              <a:cs typeface="Arial" panose="020B0604020202020204" pitchFamily="34" charset="0"/>
            </a:endParaRPr>
          </a:p>
        </p:txBody>
      </p:sp>
      <p:cxnSp>
        <p:nvCxnSpPr>
          <p:cNvPr id="219" name="コネクタ: カギ線 219">
            <a:extLst>
              <a:ext uri="{FF2B5EF4-FFF2-40B4-BE49-F238E27FC236}">
                <a16:creationId xmlns:a16="http://schemas.microsoft.com/office/drawing/2014/main" id="{1CF8C31A-D0D0-46EF-AD48-78992811CCC9}"/>
              </a:ext>
            </a:extLst>
          </p:cNvPr>
          <p:cNvCxnSpPr>
            <a:cxnSpLocks/>
            <a:stCxn id="107" idx="3"/>
            <a:endCxn id="191" idx="1"/>
          </p:cNvCxnSpPr>
          <p:nvPr/>
        </p:nvCxnSpPr>
        <p:spPr>
          <a:xfrm flipV="1">
            <a:off x="6493010" y="3580932"/>
            <a:ext cx="419935" cy="1767334"/>
          </a:xfrm>
          <a:prstGeom prst="bentConnector3">
            <a:avLst>
              <a:gd name="adj1" fmla="val 38092"/>
            </a:avLst>
          </a:prstGeom>
          <a:ln w="6350">
            <a:solidFill>
              <a:schemeClr val="tx1">
                <a:lumMod val="65000"/>
                <a:lumOff val="35000"/>
              </a:schemeClr>
            </a:solidFill>
            <a:prstDash val="solid"/>
            <a:tailEnd type="triangle"/>
          </a:ln>
        </p:spPr>
        <p:style>
          <a:lnRef idx="1">
            <a:schemeClr val="accent1"/>
          </a:lnRef>
          <a:fillRef idx="0">
            <a:schemeClr val="accent1"/>
          </a:fillRef>
          <a:effectRef idx="0">
            <a:schemeClr val="accent1"/>
          </a:effectRef>
          <a:fontRef idx="minor">
            <a:schemeClr val="tx1"/>
          </a:fontRef>
        </p:style>
      </p:cxnSp>
      <p:sp>
        <p:nvSpPr>
          <p:cNvPr id="220" name="ホームベース 19">
            <a:extLst>
              <a:ext uri="{FF2B5EF4-FFF2-40B4-BE49-F238E27FC236}">
                <a16:creationId xmlns:a16="http://schemas.microsoft.com/office/drawing/2014/main" id="{6AC06464-B021-4C94-81E9-4CF07D713DD9}"/>
              </a:ext>
            </a:extLst>
          </p:cNvPr>
          <p:cNvSpPr>
            <a:spLocks/>
          </p:cNvSpPr>
          <p:nvPr/>
        </p:nvSpPr>
        <p:spPr>
          <a:xfrm>
            <a:off x="6912944" y="5229532"/>
            <a:ext cx="959875" cy="425256"/>
          </a:xfrm>
          <a:prstGeom prst="homePlate">
            <a:avLst>
              <a:gd name="adj" fmla="val 10606"/>
            </a:avLst>
          </a:prstGeom>
          <a:solidFill>
            <a:schemeClr val="bg1"/>
          </a:solidFill>
          <a:ln w="9525">
            <a:solidFill>
              <a:schemeClr val="bg1">
                <a:lumMod val="75000"/>
              </a:schemeClr>
            </a:solidFill>
          </a:ln>
        </p:spPr>
        <p:txBody>
          <a:bodyPr wrap="none" lIns="33231" tIns="33231" rIns="33231" bIns="33231" rtlCol="0" anchor="ctr">
            <a:noAutofit/>
          </a:bodyPr>
          <a:lstStyle/>
          <a:p>
            <a:pPr marL="99695" indent="-99695" algn="ctr"/>
            <a:r>
              <a:rPr lang="ja-JP" altLang="en-US" sz="900" dirty="0">
                <a:latin typeface="Meiryo UI" panose="020B0604030504040204" pitchFamily="50" charset="-128"/>
                <a:ea typeface="Meiryo UI" panose="020B0604030504040204" pitchFamily="50" charset="-128"/>
                <a:cs typeface="Arial" panose="020B0604020202020204" pitchFamily="34" charset="0"/>
              </a:rPr>
              <a:t>未入金督促</a:t>
            </a:r>
            <a:endParaRPr lang="en-US" altLang="ja-JP" sz="900" dirty="0">
              <a:latin typeface="Meiryo UI" panose="020B0604030504040204" pitchFamily="50" charset="-128"/>
              <a:ea typeface="Meiryo UI" panose="020B0604030504040204" pitchFamily="50" charset="-128"/>
              <a:cs typeface="Arial" panose="020B0604020202020204" pitchFamily="34" charset="0"/>
            </a:endParaRPr>
          </a:p>
          <a:p>
            <a:pPr marL="99695" indent="-99695" algn="ctr"/>
            <a:r>
              <a:rPr lang="en-US" altLang="ja-JP" sz="900" dirty="0">
                <a:latin typeface="Meiryo UI" panose="020B0604030504040204" pitchFamily="50" charset="-128"/>
                <a:ea typeface="Meiryo UI" panose="020B0604030504040204" pitchFamily="50" charset="-128"/>
                <a:cs typeface="Arial" panose="020B0604020202020204" pitchFamily="34" charset="0"/>
              </a:rPr>
              <a:t>(ACC203)</a:t>
            </a:r>
            <a:endParaRPr lang="ja-JP" altLang="en-US" sz="900" dirty="0">
              <a:latin typeface="Meiryo UI" panose="020B0604030504040204" pitchFamily="50" charset="-128"/>
              <a:ea typeface="Meiryo UI" panose="020B0604030504040204" pitchFamily="50" charset="-128"/>
              <a:cs typeface="Arial" panose="020B0604020202020204" pitchFamily="34" charset="0"/>
            </a:endParaRPr>
          </a:p>
        </p:txBody>
      </p:sp>
      <p:sp>
        <p:nvSpPr>
          <p:cNvPr id="226" name="ホームベース 19">
            <a:extLst>
              <a:ext uri="{FF2B5EF4-FFF2-40B4-BE49-F238E27FC236}">
                <a16:creationId xmlns:a16="http://schemas.microsoft.com/office/drawing/2014/main" id="{8DCDC523-D63C-4A19-AFF9-C035B695C053}"/>
              </a:ext>
            </a:extLst>
          </p:cNvPr>
          <p:cNvSpPr>
            <a:spLocks/>
          </p:cNvSpPr>
          <p:nvPr/>
        </p:nvSpPr>
        <p:spPr>
          <a:xfrm>
            <a:off x="610092" y="5607701"/>
            <a:ext cx="1195998" cy="272848"/>
          </a:xfrm>
          <a:prstGeom prst="homePlate">
            <a:avLst>
              <a:gd name="adj" fmla="val 10606"/>
            </a:avLst>
          </a:prstGeom>
          <a:solidFill>
            <a:schemeClr val="bg1"/>
          </a:solidFill>
          <a:ln w="9525">
            <a:solidFill>
              <a:schemeClr val="bg1">
                <a:lumMod val="75000"/>
              </a:schemeClr>
            </a:solidFill>
          </a:ln>
        </p:spPr>
        <p:txBody>
          <a:bodyPr wrap="none" lIns="33231" tIns="33231" rIns="33231" bIns="33231" rtlCol="0" anchor="ctr">
            <a:noAutofit/>
          </a:bodyPr>
          <a:lstStyle/>
          <a:p>
            <a:pPr algn="ctr"/>
            <a:r>
              <a:rPr lang="zh-TW" altLang="en-US" sz="700" dirty="0">
                <a:latin typeface="Meiryo UI" panose="020B0604030504040204" pitchFamily="50" charset="-128"/>
                <a:ea typeface="Meiryo UI" panose="020B0604030504040204" pitchFamily="50" charset="-128"/>
                <a:cs typeface="Arial" panose="020B0604020202020204" pitchFamily="34" charset="0"/>
              </a:rPr>
              <a:t>供給電力量</a:t>
            </a:r>
            <a:br>
              <a:rPr lang="en-US" altLang="zh-TW" sz="700" dirty="0">
                <a:latin typeface="Meiryo UI" panose="020B0604030504040204" pitchFamily="50" charset="-128"/>
                <a:ea typeface="Meiryo UI" panose="020B0604030504040204" pitchFamily="50" charset="-128"/>
                <a:cs typeface="Arial" panose="020B0604020202020204" pitchFamily="34" charset="0"/>
              </a:rPr>
            </a:br>
            <a:r>
              <a:rPr lang="en-US" altLang="zh-TW" sz="700" dirty="0">
                <a:latin typeface="Meiryo UI" panose="020B0604030504040204" pitchFamily="50" charset="-128"/>
                <a:ea typeface="Meiryo UI" panose="020B0604030504040204" pitchFamily="50" charset="-128"/>
                <a:cs typeface="Arial" panose="020B0604020202020204" pitchFamily="34" charset="0"/>
              </a:rPr>
              <a:t>(CMN034)</a:t>
            </a:r>
          </a:p>
        </p:txBody>
      </p:sp>
      <p:sp>
        <p:nvSpPr>
          <p:cNvPr id="227" name="ホームベース 19">
            <a:extLst>
              <a:ext uri="{FF2B5EF4-FFF2-40B4-BE49-F238E27FC236}">
                <a16:creationId xmlns:a16="http://schemas.microsoft.com/office/drawing/2014/main" id="{37346858-32FF-4EFD-8791-F3139107385B}"/>
              </a:ext>
            </a:extLst>
          </p:cNvPr>
          <p:cNvSpPr>
            <a:spLocks/>
          </p:cNvSpPr>
          <p:nvPr/>
        </p:nvSpPr>
        <p:spPr>
          <a:xfrm>
            <a:off x="628474" y="5270499"/>
            <a:ext cx="1195998" cy="272848"/>
          </a:xfrm>
          <a:prstGeom prst="homePlate">
            <a:avLst>
              <a:gd name="adj" fmla="val 10606"/>
            </a:avLst>
          </a:prstGeom>
          <a:solidFill>
            <a:schemeClr val="bg1"/>
          </a:solidFill>
          <a:ln w="9525">
            <a:solidFill>
              <a:schemeClr val="bg1">
                <a:lumMod val="75000"/>
              </a:schemeClr>
            </a:solidFill>
          </a:ln>
        </p:spPr>
        <p:txBody>
          <a:bodyPr wrap="none" lIns="33231" tIns="33231" rIns="33231" bIns="33231" rtlCol="0" anchor="ctr">
            <a:noAutofit/>
          </a:bodyPr>
          <a:lstStyle/>
          <a:p>
            <a:pPr algn="ctr"/>
            <a:r>
              <a:rPr lang="en-US" altLang="zh-TW" sz="700" dirty="0">
                <a:latin typeface="Meiryo UI" panose="020B0604030504040204" pitchFamily="50" charset="-128"/>
                <a:ea typeface="Meiryo UI" panose="020B0604030504040204" pitchFamily="50" charset="-128"/>
                <a:cs typeface="Arial" panose="020B0604020202020204" pitchFamily="34" charset="0"/>
              </a:rPr>
              <a:t>JEPX</a:t>
            </a:r>
            <a:r>
              <a:rPr lang="zh-TW" altLang="en-US" sz="700" dirty="0">
                <a:latin typeface="Meiryo UI" panose="020B0604030504040204" pitchFamily="50" charset="-128"/>
                <a:ea typeface="Meiryo UI" panose="020B0604030504040204" pitchFamily="50" charset="-128"/>
                <a:cs typeface="Arial" panose="020B0604020202020204" pitchFamily="34" charset="0"/>
              </a:rPr>
              <a:t>非化石価値取引市場価格</a:t>
            </a:r>
            <a:br>
              <a:rPr lang="en-US" altLang="zh-TW" sz="700" dirty="0">
                <a:latin typeface="Meiryo UI" panose="020B0604030504040204" pitchFamily="50" charset="-128"/>
                <a:ea typeface="Meiryo UI" panose="020B0604030504040204" pitchFamily="50" charset="-128"/>
                <a:cs typeface="Arial" panose="020B0604020202020204" pitchFamily="34" charset="0"/>
              </a:rPr>
            </a:br>
            <a:r>
              <a:rPr lang="en-US" altLang="zh-TW" sz="700" dirty="0">
                <a:latin typeface="Meiryo UI" panose="020B0604030504040204" pitchFamily="50" charset="-128"/>
                <a:ea typeface="Meiryo UI" panose="020B0604030504040204" pitchFamily="50" charset="-128"/>
                <a:cs typeface="Arial" panose="020B0604020202020204" pitchFamily="34" charset="0"/>
              </a:rPr>
              <a:t>(CMN033)</a:t>
            </a:r>
          </a:p>
        </p:txBody>
      </p:sp>
      <p:sp>
        <p:nvSpPr>
          <p:cNvPr id="228" name="ホームベース 19">
            <a:extLst>
              <a:ext uri="{FF2B5EF4-FFF2-40B4-BE49-F238E27FC236}">
                <a16:creationId xmlns:a16="http://schemas.microsoft.com/office/drawing/2014/main" id="{59F0DA15-AE80-4A1A-8C73-940FE0987586}"/>
              </a:ext>
            </a:extLst>
          </p:cNvPr>
          <p:cNvSpPr>
            <a:spLocks/>
          </p:cNvSpPr>
          <p:nvPr/>
        </p:nvSpPr>
        <p:spPr>
          <a:xfrm>
            <a:off x="627293" y="4952963"/>
            <a:ext cx="1195998" cy="272848"/>
          </a:xfrm>
          <a:prstGeom prst="homePlate">
            <a:avLst>
              <a:gd name="adj" fmla="val 10606"/>
            </a:avLst>
          </a:prstGeom>
          <a:solidFill>
            <a:schemeClr val="bg1"/>
          </a:solidFill>
          <a:ln w="9525">
            <a:solidFill>
              <a:schemeClr val="bg1">
                <a:lumMod val="75000"/>
              </a:schemeClr>
            </a:solidFill>
          </a:ln>
        </p:spPr>
        <p:txBody>
          <a:bodyPr wrap="none" lIns="33231" tIns="33231" rIns="33231" bIns="33231" rtlCol="0" anchor="ctr">
            <a:noAutofit/>
          </a:bodyPr>
          <a:lstStyle/>
          <a:p>
            <a:pPr algn="ctr"/>
            <a:r>
              <a:rPr lang="en-US" altLang="ja-JP" sz="700" dirty="0">
                <a:latin typeface="Meiryo UI" panose="020B0604030504040204" pitchFamily="50" charset="-128"/>
                <a:ea typeface="Meiryo UI" panose="020B0604030504040204" pitchFamily="50" charset="-128"/>
                <a:cs typeface="Arial" panose="020B0604020202020204" pitchFamily="34" charset="0"/>
              </a:rPr>
              <a:t>JEPX</a:t>
            </a:r>
            <a:r>
              <a:rPr lang="ja-JP" altLang="en-US" sz="700" dirty="0">
                <a:latin typeface="Meiryo UI" panose="020B0604030504040204" pitchFamily="50" charset="-128"/>
                <a:ea typeface="Meiryo UI" panose="020B0604030504040204" pitchFamily="50" charset="-128"/>
                <a:cs typeface="Arial" panose="020B0604020202020204" pitchFamily="34" charset="0"/>
              </a:rPr>
              <a:t>スポット・時間前市場価格</a:t>
            </a:r>
            <a:br>
              <a:rPr lang="en-US" altLang="ja-JP" sz="700" dirty="0">
                <a:latin typeface="Meiryo UI" panose="020B0604030504040204" pitchFamily="50" charset="-128"/>
                <a:ea typeface="Meiryo UI" panose="020B0604030504040204" pitchFamily="50" charset="-128"/>
                <a:cs typeface="Arial" panose="020B0604020202020204" pitchFamily="34" charset="0"/>
              </a:rPr>
            </a:br>
            <a:r>
              <a:rPr lang="en-US" altLang="ja-JP" sz="700" dirty="0">
                <a:latin typeface="Meiryo UI" panose="020B0604030504040204" pitchFamily="50" charset="-128"/>
                <a:ea typeface="Meiryo UI" panose="020B0604030504040204" pitchFamily="50" charset="-128"/>
                <a:cs typeface="Arial" panose="020B0604020202020204" pitchFamily="34" charset="0"/>
              </a:rPr>
              <a:t>(CMN032)</a:t>
            </a:r>
          </a:p>
        </p:txBody>
      </p:sp>
      <p:sp>
        <p:nvSpPr>
          <p:cNvPr id="230" name="ホームベース 19">
            <a:extLst>
              <a:ext uri="{FF2B5EF4-FFF2-40B4-BE49-F238E27FC236}">
                <a16:creationId xmlns:a16="http://schemas.microsoft.com/office/drawing/2014/main" id="{4456C5D4-1618-4380-A3EB-74B4AC23BEB7}"/>
              </a:ext>
            </a:extLst>
          </p:cNvPr>
          <p:cNvSpPr>
            <a:spLocks/>
          </p:cNvSpPr>
          <p:nvPr/>
        </p:nvSpPr>
        <p:spPr>
          <a:xfrm>
            <a:off x="628926" y="4343856"/>
            <a:ext cx="1195998" cy="263432"/>
          </a:xfrm>
          <a:prstGeom prst="homePlate">
            <a:avLst>
              <a:gd name="adj" fmla="val 10606"/>
            </a:avLst>
          </a:prstGeom>
          <a:solidFill>
            <a:schemeClr val="bg1"/>
          </a:solidFill>
          <a:ln w="9525">
            <a:solidFill>
              <a:schemeClr val="bg1">
                <a:lumMod val="75000"/>
              </a:schemeClr>
            </a:solidFill>
          </a:ln>
        </p:spPr>
        <p:txBody>
          <a:bodyPr wrap="none" lIns="33231" tIns="33231" rIns="33231" bIns="33231" rtlCol="0" anchor="ctr">
            <a:noAutofit/>
          </a:bodyPr>
          <a:lstStyle/>
          <a:p>
            <a:pPr algn="ctr"/>
            <a:r>
              <a:rPr lang="ja-JP" altLang="en-US" sz="700" dirty="0">
                <a:latin typeface="Meiryo UI" panose="020B0604030504040204" pitchFamily="50" charset="-128"/>
                <a:ea typeface="Meiryo UI" panose="020B0604030504040204" pitchFamily="50" charset="-128"/>
                <a:cs typeface="Arial" panose="020B0604020202020204" pitchFamily="34" charset="0"/>
              </a:rPr>
              <a:t>バランシングコスト</a:t>
            </a:r>
            <a:br>
              <a:rPr lang="en-US" altLang="ja-JP" sz="700" dirty="0">
                <a:latin typeface="Meiryo UI" panose="020B0604030504040204" pitchFamily="50" charset="-128"/>
                <a:ea typeface="Meiryo UI" panose="020B0604030504040204" pitchFamily="50" charset="-128"/>
                <a:cs typeface="Arial" panose="020B0604020202020204" pitchFamily="34" charset="0"/>
              </a:rPr>
            </a:br>
            <a:r>
              <a:rPr lang="en-US" altLang="ja-JP" sz="700" dirty="0">
                <a:latin typeface="Meiryo UI" panose="020B0604030504040204" pitchFamily="50" charset="-128"/>
                <a:ea typeface="Meiryo UI" panose="020B0604030504040204" pitchFamily="50" charset="-128"/>
                <a:cs typeface="Arial" panose="020B0604020202020204" pitchFamily="34" charset="0"/>
              </a:rPr>
              <a:t>(CMN030)</a:t>
            </a:r>
          </a:p>
        </p:txBody>
      </p:sp>
      <p:sp>
        <p:nvSpPr>
          <p:cNvPr id="231" name="ホームベース 19">
            <a:extLst>
              <a:ext uri="{FF2B5EF4-FFF2-40B4-BE49-F238E27FC236}">
                <a16:creationId xmlns:a16="http://schemas.microsoft.com/office/drawing/2014/main" id="{D2AF84C6-7EC0-4DA3-80E9-B850C43EEF62}"/>
              </a:ext>
            </a:extLst>
          </p:cNvPr>
          <p:cNvSpPr>
            <a:spLocks/>
          </p:cNvSpPr>
          <p:nvPr/>
        </p:nvSpPr>
        <p:spPr>
          <a:xfrm>
            <a:off x="627293" y="4653715"/>
            <a:ext cx="1195998" cy="263432"/>
          </a:xfrm>
          <a:prstGeom prst="homePlate">
            <a:avLst>
              <a:gd name="adj" fmla="val 10606"/>
            </a:avLst>
          </a:prstGeom>
          <a:solidFill>
            <a:schemeClr val="bg1"/>
          </a:solidFill>
          <a:ln w="9525">
            <a:solidFill>
              <a:schemeClr val="bg1">
                <a:lumMod val="75000"/>
              </a:schemeClr>
            </a:solidFill>
          </a:ln>
        </p:spPr>
        <p:txBody>
          <a:bodyPr wrap="none" lIns="33231" tIns="33231" rIns="33231" bIns="33231" rtlCol="0" anchor="ctr">
            <a:noAutofit/>
          </a:bodyPr>
          <a:lstStyle/>
          <a:p>
            <a:pPr algn="ctr"/>
            <a:r>
              <a:rPr lang="ja-JP" altLang="en-US" sz="700" dirty="0">
                <a:latin typeface="Meiryo UI" panose="020B0604030504040204" pitchFamily="50" charset="-128"/>
                <a:ea typeface="Meiryo UI" panose="020B0604030504040204" pitchFamily="50" charset="-128"/>
                <a:cs typeface="Arial" panose="020B0604020202020204" pitchFamily="34" charset="0"/>
              </a:rPr>
              <a:t>インバランスリスク単価</a:t>
            </a:r>
            <a:br>
              <a:rPr lang="en-US" altLang="ja-JP" sz="700" dirty="0">
                <a:latin typeface="Meiryo UI" panose="020B0604030504040204" pitchFamily="50" charset="-128"/>
                <a:ea typeface="Meiryo UI" panose="020B0604030504040204" pitchFamily="50" charset="-128"/>
                <a:cs typeface="Arial" panose="020B0604020202020204" pitchFamily="34" charset="0"/>
              </a:rPr>
            </a:br>
            <a:r>
              <a:rPr lang="en-US" altLang="ja-JP" sz="700" dirty="0">
                <a:latin typeface="Meiryo UI" panose="020B0604030504040204" pitchFamily="50" charset="-128"/>
                <a:ea typeface="Meiryo UI" panose="020B0604030504040204" pitchFamily="50" charset="-128"/>
                <a:cs typeface="Arial" panose="020B0604020202020204" pitchFamily="34" charset="0"/>
              </a:rPr>
              <a:t>(CMN031)</a:t>
            </a:r>
          </a:p>
        </p:txBody>
      </p:sp>
      <p:sp>
        <p:nvSpPr>
          <p:cNvPr id="233" name="ホームベース 19">
            <a:extLst>
              <a:ext uri="{FF2B5EF4-FFF2-40B4-BE49-F238E27FC236}">
                <a16:creationId xmlns:a16="http://schemas.microsoft.com/office/drawing/2014/main" id="{2FD26A69-201C-4525-96CF-605CEDD17AC7}"/>
              </a:ext>
            </a:extLst>
          </p:cNvPr>
          <p:cNvSpPr>
            <a:spLocks/>
          </p:cNvSpPr>
          <p:nvPr/>
        </p:nvSpPr>
        <p:spPr>
          <a:xfrm>
            <a:off x="629435" y="3559794"/>
            <a:ext cx="1195998" cy="238802"/>
          </a:xfrm>
          <a:prstGeom prst="homePlate">
            <a:avLst>
              <a:gd name="adj" fmla="val 10606"/>
            </a:avLst>
          </a:prstGeom>
          <a:solidFill>
            <a:schemeClr val="bg1"/>
          </a:solidFill>
          <a:ln w="9525">
            <a:solidFill>
              <a:schemeClr val="bg1">
                <a:lumMod val="75000"/>
              </a:schemeClr>
            </a:solidFill>
          </a:ln>
        </p:spPr>
        <p:txBody>
          <a:bodyPr wrap="none" lIns="33231" tIns="33231" rIns="33231" bIns="33231" rtlCol="0" anchor="ctr">
            <a:noAutofit/>
          </a:bodyPr>
          <a:lstStyle/>
          <a:p>
            <a:pPr algn="ctr"/>
            <a:r>
              <a:rPr lang="zh-TW" altLang="en-US" sz="700" dirty="0">
                <a:latin typeface="Meiryo UI" panose="020B0604030504040204" pitchFamily="50" charset="-128"/>
                <a:ea typeface="Meiryo UI" panose="020B0604030504040204" pitchFamily="50" charset="-128"/>
                <a:cs typeface="Arial" panose="020B0604020202020204" pitchFamily="34" charset="0"/>
              </a:rPr>
              <a:t>事業者情報</a:t>
            </a:r>
            <a:br>
              <a:rPr lang="en-US" altLang="zh-TW" sz="700" dirty="0">
                <a:latin typeface="Meiryo UI" panose="020B0604030504040204" pitchFamily="50" charset="-128"/>
                <a:ea typeface="Meiryo UI" panose="020B0604030504040204" pitchFamily="50" charset="-128"/>
                <a:cs typeface="Arial" panose="020B0604020202020204" pitchFamily="34" charset="0"/>
              </a:rPr>
            </a:br>
            <a:r>
              <a:rPr lang="en-US" altLang="zh-TW" sz="700" dirty="0">
                <a:latin typeface="Meiryo UI" panose="020B0604030504040204" pitchFamily="50" charset="-128"/>
                <a:ea typeface="Meiryo UI" panose="020B0604030504040204" pitchFamily="50" charset="-128"/>
                <a:cs typeface="Arial" panose="020B0604020202020204" pitchFamily="34" charset="0"/>
              </a:rPr>
              <a:t>(CMN002)</a:t>
            </a:r>
          </a:p>
        </p:txBody>
      </p:sp>
      <p:sp>
        <p:nvSpPr>
          <p:cNvPr id="234" name="ホームベース 19">
            <a:extLst>
              <a:ext uri="{FF2B5EF4-FFF2-40B4-BE49-F238E27FC236}">
                <a16:creationId xmlns:a16="http://schemas.microsoft.com/office/drawing/2014/main" id="{1CCC1F27-706B-4FBF-B65D-10383BEF9E64}"/>
              </a:ext>
            </a:extLst>
          </p:cNvPr>
          <p:cNvSpPr>
            <a:spLocks/>
          </p:cNvSpPr>
          <p:nvPr/>
        </p:nvSpPr>
        <p:spPr>
          <a:xfrm>
            <a:off x="629435" y="3278351"/>
            <a:ext cx="1195998" cy="238802"/>
          </a:xfrm>
          <a:prstGeom prst="homePlate">
            <a:avLst>
              <a:gd name="adj" fmla="val 10606"/>
            </a:avLst>
          </a:prstGeom>
          <a:solidFill>
            <a:schemeClr val="bg1"/>
          </a:solidFill>
          <a:ln w="9525">
            <a:solidFill>
              <a:schemeClr val="bg1">
                <a:lumMod val="75000"/>
              </a:schemeClr>
            </a:solidFill>
          </a:ln>
        </p:spPr>
        <p:txBody>
          <a:bodyPr wrap="none" lIns="33231" tIns="33231" rIns="33231" bIns="33231" rtlCol="0" anchor="ctr">
            <a:noAutofit/>
          </a:bodyPr>
          <a:lstStyle/>
          <a:p>
            <a:pPr algn="ctr"/>
            <a:r>
              <a:rPr lang="zh-TW" altLang="en-US" sz="700" dirty="0">
                <a:latin typeface="Meiryo UI" panose="020B0604030504040204" pitchFamily="50" charset="-128"/>
                <a:ea typeface="Meiryo UI" panose="020B0604030504040204" pitchFamily="50" charset="-128"/>
                <a:cs typeface="Arial" panose="020B0604020202020204" pitchFamily="34" charset="0"/>
              </a:rPr>
              <a:t>事業計画認定</a:t>
            </a:r>
            <a:r>
              <a:rPr lang="ja-JP" altLang="en-US" sz="700" dirty="0">
                <a:latin typeface="Meiryo UI" panose="020B0604030504040204" pitchFamily="50" charset="-128"/>
                <a:ea typeface="Meiryo UI" panose="020B0604030504040204" pitchFamily="50" charset="-128"/>
                <a:cs typeface="Arial" panose="020B0604020202020204" pitchFamily="34" charset="0"/>
              </a:rPr>
              <a:t>情報</a:t>
            </a:r>
            <a:br>
              <a:rPr lang="en-US" altLang="zh-TW" sz="700" dirty="0">
                <a:latin typeface="Meiryo UI" panose="020B0604030504040204" pitchFamily="50" charset="-128"/>
                <a:ea typeface="Meiryo UI" panose="020B0604030504040204" pitchFamily="50" charset="-128"/>
                <a:cs typeface="Arial" panose="020B0604020202020204" pitchFamily="34" charset="0"/>
              </a:rPr>
            </a:br>
            <a:r>
              <a:rPr lang="en-US" altLang="zh-TW" sz="700" dirty="0">
                <a:latin typeface="Meiryo UI" panose="020B0604030504040204" pitchFamily="50" charset="-128"/>
                <a:ea typeface="Meiryo UI" panose="020B0604030504040204" pitchFamily="50" charset="-128"/>
                <a:cs typeface="Arial" panose="020B0604020202020204" pitchFamily="34" charset="0"/>
              </a:rPr>
              <a:t>(CMN001)</a:t>
            </a:r>
          </a:p>
        </p:txBody>
      </p:sp>
      <p:sp>
        <p:nvSpPr>
          <p:cNvPr id="235" name="ホームベース 19">
            <a:extLst>
              <a:ext uri="{FF2B5EF4-FFF2-40B4-BE49-F238E27FC236}">
                <a16:creationId xmlns:a16="http://schemas.microsoft.com/office/drawing/2014/main" id="{9995A438-316D-4E23-9033-C45DA4906B94}"/>
              </a:ext>
            </a:extLst>
          </p:cNvPr>
          <p:cNvSpPr>
            <a:spLocks/>
          </p:cNvSpPr>
          <p:nvPr/>
        </p:nvSpPr>
        <p:spPr>
          <a:xfrm>
            <a:off x="613232" y="6453801"/>
            <a:ext cx="1195998" cy="262683"/>
          </a:xfrm>
          <a:prstGeom prst="homePlate">
            <a:avLst>
              <a:gd name="adj" fmla="val 10606"/>
            </a:avLst>
          </a:prstGeom>
          <a:solidFill>
            <a:schemeClr val="bg1"/>
          </a:solidFill>
          <a:ln w="9525">
            <a:solidFill>
              <a:schemeClr val="bg1">
                <a:lumMod val="75000"/>
              </a:schemeClr>
            </a:solidFill>
          </a:ln>
        </p:spPr>
        <p:txBody>
          <a:bodyPr wrap="none" lIns="33231" tIns="33231" rIns="33231" bIns="33231" rtlCol="0" anchor="ctr">
            <a:noAutofit/>
          </a:bodyPr>
          <a:lstStyle/>
          <a:p>
            <a:pPr algn="ctr"/>
            <a:r>
              <a:rPr lang="ja-JP" altLang="en-US" sz="700" dirty="0">
                <a:latin typeface="Meiryo UI" panose="020B0604030504040204" pitchFamily="50" charset="-128"/>
                <a:ea typeface="Meiryo UI" panose="020B0604030504040204" pitchFamily="50" charset="-128"/>
                <a:cs typeface="Arial" panose="020B0604020202020204" pitchFamily="34" charset="0"/>
              </a:rPr>
              <a:t>パスワード変更・再発行</a:t>
            </a:r>
            <a:br>
              <a:rPr lang="ja-JP" altLang="en-US" sz="700" dirty="0">
                <a:latin typeface="Meiryo UI" panose="020B0604030504040204" pitchFamily="50" charset="-128"/>
                <a:ea typeface="Meiryo UI" panose="020B0604030504040204" pitchFamily="50" charset="-128"/>
                <a:cs typeface="Arial" panose="020B0604020202020204" pitchFamily="34" charset="0"/>
              </a:rPr>
            </a:br>
            <a:r>
              <a:rPr lang="en-US" altLang="ja-JP" sz="700" dirty="0">
                <a:latin typeface="Meiryo UI" panose="020B0604030504040204" pitchFamily="50" charset="-128"/>
                <a:ea typeface="Meiryo UI" panose="020B0604030504040204" pitchFamily="50" charset="-128"/>
                <a:cs typeface="Arial" panose="020B0604020202020204" pitchFamily="34" charset="0"/>
              </a:rPr>
              <a:t>(CMN082)</a:t>
            </a:r>
          </a:p>
        </p:txBody>
      </p:sp>
      <p:sp>
        <p:nvSpPr>
          <p:cNvPr id="236" name="ホームベース 19">
            <a:extLst>
              <a:ext uri="{FF2B5EF4-FFF2-40B4-BE49-F238E27FC236}">
                <a16:creationId xmlns:a16="http://schemas.microsoft.com/office/drawing/2014/main" id="{56AE6EB8-12A7-4F96-836A-C1621875C261}"/>
              </a:ext>
            </a:extLst>
          </p:cNvPr>
          <p:cNvSpPr>
            <a:spLocks/>
          </p:cNvSpPr>
          <p:nvPr/>
        </p:nvSpPr>
        <p:spPr>
          <a:xfrm>
            <a:off x="613232" y="6165390"/>
            <a:ext cx="1195998" cy="262683"/>
          </a:xfrm>
          <a:prstGeom prst="homePlate">
            <a:avLst>
              <a:gd name="adj" fmla="val 10606"/>
            </a:avLst>
          </a:prstGeom>
          <a:solidFill>
            <a:schemeClr val="bg1"/>
          </a:solidFill>
          <a:ln w="9525">
            <a:solidFill>
              <a:schemeClr val="bg1">
                <a:lumMod val="75000"/>
              </a:schemeClr>
            </a:solidFill>
          </a:ln>
        </p:spPr>
        <p:txBody>
          <a:bodyPr wrap="none" lIns="33231" tIns="33231" rIns="33231" bIns="33231" rtlCol="0" anchor="ctr">
            <a:noAutofit/>
          </a:bodyPr>
          <a:lstStyle/>
          <a:p>
            <a:pPr algn="ctr"/>
            <a:r>
              <a:rPr lang="ja-JP" altLang="en-US" sz="700" dirty="0">
                <a:latin typeface="Meiryo UI" panose="020B0604030504040204" pitchFamily="50" charset="-128"/>
                <a:ea typeface="Meiryo UI" panose="020B0604030504040204" pitchFamily="50" charset="-128"/>
                <a:cs typeface="Arial" panose="020B0604020202020204" pitchFamily="34" charset="0"/>
              </a:rPr>
              <a:t>ユーザ</a:t>
            </a:r>
            <a:r>
              <a:rPr lang="en-US" altLang="ja-JP" sz="700" dirty="0">
                <a:latin typeface="Meiryo UI" panose="020B0604030504040204" pitchFamily="50" charset="-128"/>
                <a:ea typeface="Meiryo UI" panose="020B0604030504040204" pitchFamily="50" charset="-128"/>
                <a:cs typeface="Arial" panose="020B0604020202020204" pitchFamily="34" charset="0"/>
              </a:rPr>
              <a:t>ID</a:t>
            </a:r>
            <a:r>
              <a:rPr lang="ja-JP" altLang="en-US" sz="700" dirty="0">
                <a:latin typeface="Meiryo UI" panose="020B0604030504040204" pitchFamily="50" charset="-128"/>
                <a:ea typeface="Meiryo UI" panose="020B0604030504040204" pitchFamily="50" charset="-128"/>
                <a:cs typeface="Arial" panose="020B0604020202020204" pitchFamily="34" charset="0"/>
              </a:rPr>
              <a:t>再通知</a:t>
            </a:r>
            <a:br>
              <a:rPr lang="ja-JP" altLang="en-US" sz="700" dirty="0">
                <a:latin typeface="Meiryo UI" panose="020B0604030504040204" pitchFamily="50" charset="-128"/>
                <a:ea typeface="Meiryo UI" panose="020B0604030504040204" pitchFamily="50" charset="-128"/>
                <a:cs typeface="Arial" panose="020B0604020202020204" pitchFamily="34" charset="0"/>
              </a:rPr>
            </a:br>
            <a:r>
              <a:rPr lang="en-US" altLang="ja-JP" sz="700" dirty="0">
                <a:latin typeface="Meiryo UI" panose="020B0604030504040204" pitchFamily="50" charset="-128"/>
                <a:ea typeface="Meiryo UI" panose="020B0604030504040204" pitchFamily="50" charset="-128"/>
                <a:cs typeface="Arial" panose="020B0604020202020204" pitchFamily="34" charset="0"/>
              </a:rPr>
              <a:t>(CMN081)</a:t>
            </a:r>
          </a:p>
        </p:txBody>
      </p:sp>
      <p:sp>
        <p:nvSpPr>
          <p:cNvPr id="237" name="ホームベース 19">
            <a:extLst>
              <a:ext uri="{FF2B5EF4-FFF2-40B4-BE49-F238E27FC236}">
                <a16:creationId xmlns:a16="http://schemas.microsoft.com/office/drawing/2014/main" id="{8DC5F749-36E0-4167-8476-411D0FDF5BD3}"/>
              </a:ext>
            </a:extLst>
          </p:cNvPr>
          <p:cNvSpPr>
            <a:spLocks/>
          </p:cNvSpPr>
          <p:nvPr/>
        </p:nvSpPr>
        <p:spPr>
          <a:xfrm>
            <a:off x="8007156" y="4704913"/>
            <a:ext cx="502918" cy="972959"/>
          </a:xfrm>
          <a:prstGeom prst="homePlate">
            <a:avLst>
              <a:gd name="adj" fmla="val 10606"/>
            </a:avLst>
          </a:prstGeom>
          <a:solidFill>
            <a:schemeClr val="bg1"/>
          </a:solidFill>
          <a:ln w="9525">
            <a:solidFill>
              <a:schemeClr val="bg1">
                <a:lumMod val="75000"/>
              </a:schemeClr>
            </a:solidFill>
          </a:ln>
        </p:spPr>
        <p:txBody>
          <a:bodyPr wrap="none" lIns="33231" tIns="33231" rIns="33231" bIns="33231" rtlCol="0" anchor="ctr">
            <a:noAutofit/>
          </a:bodyPr>
          <a:lstStyle/>
          <a:p>
            <a:pPr marL="99695" indent="-99695" algn="ctr"/>
            <a:r>
              <a:rPr lang="ja-JP" altLang="en-US" sz="900" dirty="0">
                <a:latin typeface="Meiryo UI" panose="020B0604030504040204" pitchFamily="50" charset="-128"/>
                <a:ea typeface="Meiryo UI" panose="020B0604030504040204" pitchFamily="50" charset="-128"/>
                <a:cs typeface="Arial" panose="020B0604020202020204" pitchFamily="34" charset="0"/>
              </a:rPr>
              <a:t>残高照合</a:t>
            </a:r>
            <a:endParaRPr lang="en-US" altLang="ja-JP" sz="900" dirty="0">
              <a:latin typeface="Meiryo UI" panose="020B0604030504040204" pitchFamily="50" charset="-128"/>
              <a:ea typeface="Meiryo UI" panose="020B0604030504040204" pitchFamily="50" charset="-128"/>
              <a:cs typeface="Arial" panose="020B0604020202020204" pitchFamily="34" charset="0"/>
            </a:endParaRPr>
          </a:p>
          <a:p>
            <a:pPr marL="99695" indent="-99695" algn="ctr"/>
            <a:r>
              <a:rPr lang="en-US" altLang="ja-JP" sz="900" dirty="0">
                <a:latin typeface="Meiryo UI" panose="020B0604030504040204" pitchFamily="50" charset="-128"/>
                <a:ea typeface="Meiryo UI" panose="020B0604030504040204" pitchFamily="50" charset="-128"/>
                <a:cs typeface="Arial" panose="020B0604020202020204" pitchFamily="34" charset="0"/>
              </a:rPr>
              <a:t>(ACC302)</a:t>
            </a:r>
            <a:endParaRPr lang="ja-JP" altLang="en-US" sz="900" dirty="0">
              <a:latin typeface="Meiryo UI" panose="020B0604030504040204" pitchFamily="50" charset="-128"/>
              <a:ea typeface="Meiryo UI" panose="020B0604030504040204" pitchFamily="50" charset="-128"/>
              <a:cs typeface="Arial" panose="020B0604020202020204" pitchFamily="34" charset="0"/>
            </a:endParaRPr>
          </a:p>
        </p:txBody>
      </p:sp>
      <p:sp>
        <p:nvSpPr>
          <p:cNvPr id="238" name="ホームベース 19">
            <a:extLst>
              <a:ext uri="{FF2B5EF4-FFF2-40B4-BE49-F238E27FC236}">
                <a16:creationId xmlns:a16="http://schemas.microsoft.com/office/drawing/2014/main" id="{DF84FF3C-4BD2-468D-AE87-6EBF66963932}"/>
              </a:ext>
            </a:extLst>
          </p:cNvPr>
          <p:cNvSpPr>
            <a:spLocks/>
          </p:cNvSpPr>
          <p:nvPr/>
        </p:nvSpPr>
        <p:spPr>
          <a:xfrm>
            <a:off x="8540432" y="4701844"/>
            <a:ext cx="433062" cy="972959"/>
          </a:xfrm>
          <a:prstGeom prst="homePlate">
            <a:avLst>
              <a:gd name="adj" fmla="val 10606"/>
            </a:avLst>
          </a:prstGeom>
          <a:solidFill>
            <a:schemeClr val="bg1"/>
          </a:solidFill>
          <a:ln w="9525">
            <a:solidFill>
              <a:schemeClr val="bg1">
                <a:lumMod val="75000"/>
              </a:schemeClr>
            </a:solidFill>
          </a:ln>
        </p:spPr>
        <p:txBody>
          <a:bodyPr wrap="none" lIns="33231" tIns="33231" rIns="33231" bIns="33231" rtlCol="0" anchor="ctr">
            <a:noAutofit/>
          </a:bodyPr>
          <a:lstStyle/>
          <a:p>
            <a:pPr marL="99695" indent="-99695" algn="ctr"/>
            <a:r>
              <a:rPr lang="ja-JP" altLang="en-US" sz="900" dirty="0">
                <a:latin typeface="Arial" panose="020B0604020202020204" pitchFamily="34" charset="0"/>
                <a:ea typeface="Meiryo UI" panose="020B0604030504040204" pitchFamily="50" charset="-128"/>
                <a:cs typeface="Arial" panose="020B0604020202020204" pitchFamily="34" charset="0"/>
              </a:rPr>
              <a:t>積立金</a:t>
            </a:r>
            <a:endParaRPr lang="en-US" altLang="ja-JP" sz="900" dirty="0">
              <a:latin typeface="Arial" panose="020B0604020202020204" pitchFamily="34" charset="0"/>
              <a:ea typeface="Meiryo UI" panose="020B0604030504040204" pitchFamily="50" charset="-128"/>
              <a:cs typeface="Arial" panose="020B0604020202020204" pitchFamily="34" charset="0"/>
            </a:endParaRPr>
          </a:p>
          <a:p>
            <a:pPr marL="99695" indent="-99695" algn="ctr"/>
            <a:r>
              <a:rPr lang="ja-JP" altLang="en-US" sz="900" dirty="0">
                <a:latin typeface="Arial" panose="020B0604020202020204" pitchFamily="34" charset="0"/>
                <a:ea typeface="Meiryo UI" panose="020B0604030504040204" pitchFamily="50" charset="-128"/>
                <a:cs typeface="Arial" panose="020B0604020202020204" pitchFamily="34" charset="0"/>
              </a:rPr>
              <a:t>残高</a:t>
            </a:r>
            <a:endParaRPr lang="en-US" altLang="ja-JP" sz="900" dirty="0">
              <a:latin typeface="Arial" panose="020B0604020202020204" pitchFamily="34" charset="0"/>
              <a:ea typeface="Meiryo UI" panose="020B0604030504040204" pitchFamily="50" charset="-128"/>
              <a:cs typeface="Arial" panose="020B0604020202020204" pitchFamily="34" charset="0"/>
            </a:endParaRPr>
          </a:p>
          <a:p>
            <a:pPr marL="99695" indent="-99695" algn="ctr"/>
            <a:r>
              <a:rPr lang="ja-JP" altLang="en-US" sz="900" dirty="0">
                <a:latin typeface="Arial" panose="020B0604020202020204" pitchFamily="34" charset="0"/>
                <a:ea typeface="Meiryo UI" panose="020B0604030504040204" pitchFamily="50" charset="-128"/>
                <a:cs typeface="Arial" panose="020B0604020202020204" pitchFamily="34" charset="0"/>
              </a:rPr>
              <a:t>証明書</a:t>
            </a:r>
            <a:endParaRPr lang="en-US" altLang="ja-JP" sz="900" dirty="0">
              <a:latin typeface="Arial" panose="020B0604020202020204" pitchFamily="34" charset="0"/>
              <a:ea typeface="Meiryo UI" panose="020B0604030504040204" pitchFamily="50" charset="-128"/>
              <a:cs typeface="Arial" panose="020B0604020202020204" pitchFamily="34" charset="0"/>
            </a:endParaRPr>
          </a:p>
          <a:p>
            <a:pPr marL="99695" indent="-99695" algn="ctr"/>
            <a:r>
              <a:rPr lang="ja-JP" altLang="en-US" sz="900" dirty="0">
                <a:latin typeface="Arial" panose="020B0604020202020204" pitchFamily="34" charset="0"/>
                <a:ea typeface="Meiryo UI" panose="020B0604030504040204" pitchFamily="50" charset="-128"/>
                <a:cs typeface="Arial" panose="020B0604020202020204" pitchFamily="34" charset="0"/>
              </a:rPr>
              <a:t>発行</a:t>
            </a:r>
            <a:endParaRPr lang="en-US" altLang="ja-JP" sz="900" dirty="0">
              <a:latin typeface="Arial" panose="020B0604020202020204" pitchFamily="34" charset="0"/>
              <a:ea typeface="Meiryo UI" panose="020B0604030504040204" pitchFamily="50" charset="-128"/>
              <a:cs typeface="Arial" panose="020B0604020202020204" pitchFamily="34" charset="0"/>
            </a:endParaRPr>
          </a:p>
          <a:p>
            <a:pPr marL="99695" indent="-99695" algn="ctr"/>
            <a:r>
              <a:rPr lang="en-US" altLang="ja-JP" sz="900" dirty="0">
                <a:latin typeface="Meiryo UI" panose="020B0604030504040204" pitchFamily="50" charset="-128"/>
                <a:ea typeface="Meiryo UI" panose="020B0604030504040204" pitchFamily="50" charset="-128"/>
                <a:cs typeface="Arial" panose="020B0604020202020204" pitchFamily="34" charset="0"/>
              </a:rPr>
              <a:t>(ACC303)</a:t>
            </a:r>
            <a:endParaRPr lang="ja-JP" altLang="en-US" sz="900" dirty="0">
              <a:latin typeface="Meiryo UI" panose="020B0604030504040204" pitchFamily="50" charset="-128"/>
              <a:ea typeface="Meiryo UI" panose="020B0604030504040204" pitchFamily="50" charset="-128"/>
              <a:cs typeface="Arial" panose="020B0604020202020204" pitchFamily="34" charset="0"/>
            </a:endParaRPr>
          </a:p>
        </p:txBody>
      </p:sp>
      <p:sp>
        <p:nvSpPr>
          <p:cNvPr id="240" name="ホームベース 19">
            <a:extLst>
              <a:ext uri="{FF2B5EF4-FFF2-40B4-BE49-F238E27FC236}">
                <a16:creationId xmlns:a16="http://schemas.microsoft.com/office/drawing/2014/main" id="{2F9C3E9E-879E-437C-832F-252A9E261B4F}"/>
              </a:ext>
            </a:extLst>
          </p:cNvPr>
          <p:cNvSpPr>
            <a:spLocks/>
          </p:cNvSpPr>
          <p:nvPr/>
        </p:nvSpPr>
        <p:spPr>
          <a:xfrm>
            <a:off x="2050831" y="4788692"/>
            <a:ext cx="1513555" cy="290953"/>
          </a:xfrm>
          <a:prstGeom prst="homePlate">
            <a:avLst>
              <a:gd name="adj" fmla="val 10606"/>
            </a:avLst>
          </a:prstGeom>
          <a:solidFill>
            <a:schemeClr val="bg1"/>
          </a:solidFill>
          <a:ln w="9525">
            <a:solidFill>
              <a:schemeClr val="bg1">
                <a:lumMod val="75000"/>
              </a:schemeClr>
            </a:solidFill>
          </a:ln>
        </p:spPr>
        <p:txBody>
          <a:bodyPr wrap="none" lIns="33231" tIns="33231" rIns="33231" bIns="33231" rtlCol="0" anchor="ctr">
            <a:noAutofit/>
          </a:bodyPr>
          <a:lstStyle/>
          <a:p>
            <a:pPr marL="99695" indent="-99695" algn="ctr"/>
            <a:r>
              <a:rPr lang="en-US" altLang="ja-JP" sz="900" dirty="0">
                <a:latin typeface="Meiryo UI" panose="020B0604030504040204" pitchFamily="50" charset="-128"/>
                <a:ea typeface="Meiryo UI" panose="020B0604030504040204" pitchFamily="50" charset="-128"/>
                <a:cs typeface="Arial" panose="020B0604020202020204" pitchFamily="34" charset="0"/>
              </a:rPr>
              <a:t>(FIT) </a:t>
            </a:r>
            <a:r>
              <a:rPr lang="ja-JP" altLang="en-US" sz="900" dirty="0">
                <a:latin typeface="Meiryo UI" panose="020B0604030504040204" pitchFamily="50" charset="-128"/>
                <a:ea typeface="Meiryo UI" panose="020B0604030504040204" pitchFamily="50" charset="-128"/>
                <a:cs typeface="Arial" panose="020B0604020202020204" pitchFamily="34" charset="0"/>
              </a:rPr>
              <a:t>買取実績・積立金登録</a:t>
            </a:r>
            <a:endParaRPr lang="en-US" altLang="ja-JP" sz="900" dirty="0">
              <a:latin typeface="Meiryo UI" panose="020B0604030504040204" pitchFamily="50" charset="-128"/>
              <a:ea typeface="Meiryo UI" panose="020B0604030504040204" pitchFamily="50" charset="-128"/>
              <a:cs typeface="Arial" panose="020B0604020202020204" pitchFamily="34" charset="0"/>
            </a:endParaRPr>
          </a:p>
          <a:p>
            <a:pPr marL="99695" indent="-99695" algn="ctr"/>
            <a:r>
              <a:rPr lang="en-US" altLang="ja-JP" sz="900" dirty="0">
                <a:latin typeface="Meiryo UI" panose="020B0604030504040204" pitchFamily="50" charset="-128"/>
                <a:ea typeface="Meiryo UI" panose="020B0604030504040204" pitchFamily="50" charset="-128"/>
                <a:cs typeface="Arial" panose="020B0604020202020204" pitchFamily="34" charset="0"/>
              </a:rPr>
              <a:t>(DIS002)</a:t>
            </a:r>
            <a:endParaRPr lang="ja-JP" altLang="en-US" sz="600" dirty="0">
              <a:latin typeface="Meiryo UI" panose="020B0604030504040204" pitchFamily="50" charset="-128"/>
              <a:ea typeface="Meiryo UI" panose="020B0604030504040204" pitchFamily="50" charset="-128"/>
              <a:cs typeface="Arial" panose="020B0604020202020204" pitchFamily="34" charset="0"/>
            </a:endParaRPr>
          </a:p>
        </p:txBody>
      </p:sp>
      <p:cxnSp>
        <p:nvCxnSpPr>
          <p:cNvPr id="245" name="コネクタ: カギ線 219">
            <a:extLst>
              <a:ext uri="{FF2B5EF4-FFF2-40B4-BE49-F238E27FC236}">
                <a16:creationId xmlns:a16="http://schemas.microsoft.com/office/drawing/2014/main" id="{FD0711EC-1AE8-4754-BF07-EAB67740B9FA}"/>
              </a:ext>
            </a:extLst>
          </p:cNvPr>
          <p:cNvCxnSpPr>
            <a:cxnSpLocks/>
            <a:stCxn id="105" idx="2"/>
            <a:endCxn id="237" idx="1"/>
          </p:cNvCxnSpPr>
          <p:nvPr/>
        </p:nvCxnSpPr>
        <p:spPr>
          <a:xfrm rot="16200000" flipH="1">
            <a:off x="7294735" y="4478974"/>
            <a:ext cx="258094" cy="1166745"/>
          </a:xfrm>
          <a:prstGeom prst="bentConnector2">
            <a:avLst/>
          </a:prstGeom>
          <a:ln w="6350">
            <a:solidFill>
              <a:schemeClr val="tx1">
                <a:lumMod val="65000"/>
                <a:lumOff val="35000"/>
              </a:schemeClr>
            </a:solidFill>
            <a:prstDash val="solid"/>
            <a:tailEnd type="triangle"/>
          </a:ln>
        </p:spPr>
        <p:style>
          <a:lnRef idx="1">
            <a:schemeClr val="accent1"/>
          </a:lnRef>
          <a:fillRef idx="0">
            <a:schemeClr val="accent1"/>
          </a:fillRef>
          <a:effectRef idx="0">
            <a:schemeClr val="accent1"/>
          </a:effectRef>
          <a:fontRef idx="minor">
            <a:schemeClr val="tx1"/>
          </a:fontRef>
        </p:style>
      </p:cxnSp>
      <p:cxnSp>
        <p:nvCxnSpPr>
          <p:cNvPr id="90" name="コネクタ: カギ線 219">
            <a:extLst>
              <a:ext uri="{FF2B5EF4-FFF2-40B4-BE49-F238E27FC236}">
                <a16:creationId xmlns:a16="http://schemas.microsoft.com/office/drawing/2014/main" id="{155DE93E-CD13-4233-8FAE-DA23D433FCF0}"/>
              </a:ext>
            </a:extLst>
          </p:cNvPr>
          <p:cNvCxnSpPr>
            <a:cxnSpLocks/>
          </p:cNvCxnSpPr>
          <p:nvPr/>
        </p:nvCxnSpPr>
        <p:spPr>
          <a:xfrm rot="5400000" flipH="1" flipV="1">
            <a:off x="4321820" y="3347314"/>
            <a:ext cx="109936" cy="2051660"/>
          </a:xfrm>
          <a:prstGeom prst="bentConnector2">
            <a:avLst/>
          </a:prstGeom>
          <a:ln w="6350">
            <a:solidFill>
              <a:schemeClr val="tx1">
                <a:lumMod val="65000"/>
                <a:lumOff val="35000"/>
              </a:schemeClr>
            </a:solidFill>
            <a:prstDash val="solid"/>
            <a:tailEnd type="triangle"/>
          </a:ln>
        </p:spPr>
        <p:style>
          <a:lnRef idx="1">
            <a:schemeClr val="accent1"/>
          </a:lnRef>
          <a:fillRef idx="0">
            <a:schemeClr val="accent1"/>
          </a:fillRef>
          <a:effectRef idx="0">
            <a:schemeClr val="accent1"/>
          </a:effectRef>
          <a:fontRef idx="minor">
            <a:schemeClr val="tx1"/>
          </a:fontRef>
        </p:style>
      </p:cxnSp>
      <p:sp>
        <p:nvSpPr>
          <p:cNvPr id="8" name="円弧 7">
            <a:extLst>
              <a:ext uri="{FF2B5EF4-FFF2-40B4-BE49-F238E27FC236}">
                <a16:creationId xmlns:a16="http://schemas.microsoft.com/office/drawing/2014/main" id="{E88AA94B-2EBA-4943-9BD3-BE37F7BAEC15}"/>
              </a:ext>
            </a:extLst>
          </p:cNvPr>
          <p:cNvSpPr/>
          <p:nvPr/>
        </p:nvSpPr>
        <p:spPr>
          <a:xfrm>
            <a:off x="6617459" y="4891922"/>
            <a:ext cx="71982" cy="82753"/>
          </a:xfrm>
          <a:prstGeom prst="arc">
            <a:avLst>
              <a:gd name="adj1" fmla="val 10670305"/>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05" name="円弧 104">
            <a:extLst>
              <a:ext uri="{FF2B5EF4-FFF2-40B4-BE49-F238E27FC236}">
                <a16:creationId xmlns:a16="http://schemas.microsoft.com/office/drawing/2014/main" id="{0215284C-461A-4D33-A1C6-BAF5FDF25DA4}"/>
              </a:ext>
            </a:extLst>
          </p:cNvPr>
          <p:cNvSpPr/>
          <p:nvPr/>
        </p:nvSpPr>
        <p:spPr>
          <a:xfrm>
            <a:off x="6768429" y="4891922"/>
            <a:ext cx="71982" cy="82753"/>
          </a:xfrm>
          <a:prstGeom prst="arc">
            <a:avLst>
              <a:gd name="adj1" fmla="val 10670305"/>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cxnSp>
        <p:nvCxnSpPr>
          <p:cNvPr id="99" name="コネクタ: カギ線 245">
            <a:extLst>
              <a:ext uri="{FF2B5EF4-FFF2-40B4-BE49-F238E27FC236}">
                <a16:creationId xmlns:a16="http://schemas.microsoft.com/office/drawing/2014/main" id="{28DC85FC-A004-43EE-9E57-6AF8CC164953}"/>
              </a:ext>
            </a:extLst>
          </p:cNvPr>
          <p:cNvCxnSpPr>
            <a:cxnSpLocks/>
            <a:endCxn id="184" idx="1"/>
          </p:cNvCxnSpPr>
          <p:nvPr/>
        </p:nvCxnSpPr>
        <p:spPr>
          <a:xfrm rot="5400000">
            <a:off x="5102600" y="4620259"/>
            <a:ext cx="1669216" cy="1058125"/>
          </a:xfrm>
          <a:prstGeom prst="bentConnector4">
            <a:avLst>
              <a:gd name="adj1" fmla="val 30008"/>
              <a:gd name="adj2" fmla="val 117283"/>
            </a:avLst>
          </a:prstGeom>
          <a:ln w="6350">
            <a:solidFill>
              <a:schemeClr val="tx1">
                <a:lumMod val="65000"/>
                <a:lumOff val="35000"/>
              </a:schemeClr>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107" name="ホームベース 19">
            <a:extLst>
              <a:ext uri="{FF2B5EF4-FFF2-40B4-BE49-F238E27FC236}">
                <a16:creationId xmlns:a16="http://schemas.microsoft.com/office/drawing/2014/main" id="{88318578-4C94-4504-8B2E-ABDE765B5FB2}"/>
              </a:ext>
            </a:extLst>
          </p:cNvPr>
          <p:cNvSpPr>
            <a:spLocks/>
          </p:cNvSpPr>
          <p:nvPr/>
        </p:nvSpPr>
        <p:spPr>
          <a:xfrm>
            <a:off x="5408145" y="5039113"/>
            <a:ext cx="1084865" cy="618308"/>
          </a:xfrm>
          <a:prstGeom prst="homePlate">
            <a:avLst>
              <a:gd name="adj" fmla="val 7061"/>
            </a:avLst>
          </a:prstGeom>
          <a:solidFill>
            <a:schemeClr val="bg1"/>
          </a:solidFill>
          <a:ln w="6350">
            <a:solidFill>
              <a:schemeClr val="bg1">
                <a:lumMod val="75000"/>
              </a:schemeClr>
            </a:solidFill>
          </a:ln>
        </p:spPr>
        <p:txBody>
          <a:bodyPr wrap="none" lIns="33231" tIns="33231" rIns="33231" bIns="33231" rtlCol="0" anchor="ctr">
            <a:noAutofit/>
          </a:bodyPr>
          <a:lstStyle/>
          <a:p>
            <a:pPr marL="99695" indent="-99695" algn="ctr"/>
            <a:r>
              <a:rPr lang="ja-JP" altLang="en-US" sz="900" dirty="0">
                <a:latin typeface="Meiryo UI" panose="020B0604030504040204" pitchFamily="50" charset="-128"/>
                <a:ea typeface="Meiryo UI" panose="020B0604030504040204" pitchFamily="50" charset="-128"/>
                <a:cs typeface="Arial" panose="020B0604020202020204" pitchFamily="34" charset="0"/>
              </a:rPr>
              <a:t>支払通知</a:t>
            </a:r>
            <a:endParaRPr lang="en-US" altLang="ja-JP" sz="900" dirty="0">
              <a:latin typeface="Meiryo UI" panose="020B0604030504040204" pitchFamily="50" charset="-128"/>
              <a:ea typeface="Meiryo UI" panose="020B0604030504040204" pitchFamily="50" charset="-128"/>
              <a:cs typeface="Arial" panose="020B0604020202020204" pitchFamily="34" charset="0"/>
            </a:endParaRPr>
          </a:p>
          <a:p>
            <a:pPr marL="99695" indent="-99695" algn="ctr"/>
            <a:r>
              <a:rPr lang="ja-JP" altLang="en-US" sz="900" dirty="0">
                <a:latin typeface="Meiryo UI" panose="020B0604030504040204" pitchFamily="50" charset="-128"/>
                <a:ea typeface="Meiryo UI" panose="020B0604030504040204" pitchFamily="50" charset="-128"/>
                <a:cs typeface="Arial" panose="020B0604020202020204" pitchFamily="34" charset="0"/>
              </a:rPr>
              <a:t>（積立金取戻し・外部→</a:t>
            </a:r>
            <a:endParaRPr lang="en-US" altLang="ja-JP" sz="900" dirty="0">
              <a:latin typeface="Meiryo UI" panose="020B0604030504040204" pitchFamily="50" charset="-128"/>
              <a:ea typeface="Meiryo UI" panose="020B0604030504040204" pitchFamily="50" charset="-128"/>
              <a:cs typeface="Arial" panose="020B0604020202020204" pitchFamily="34" charset="0"/>
            </a:endParaRPr>
          </a:p>
          <a:p>
            <a:pPr marL="99695" indent="-99695" algn="ctr"/>
            <a:r>
              <a:rPr lang="ja-JP" altLang="en-US" sz="900" dirty="0">
                <a:latin typeface="Meiryo UI" panose="020B0604030504040204" pitchFamily="50" charset="-128"/>
                <a:ea typeface="Meiryo UI" panose="020B0604030504040204" pitchFamily="50" charset="-128"/>
                <a:cs typeface="Arial" panose="020B0604020202020204" pitchFamily="34" charset="0"/>
              </a:rPr>
              <a:t>内部積立切替時）</a:t>
            </a:r>
            <a:endParaRPr lang="en-US" altLang="ja-JP" sz="900" dirty="0">
              <a:latin typeface="Meiryo UI" panose="020B0604030504040204" pitchFamily="50" charset="-128"/>
              <a:ea typeface="Meiryo UI" panose="020B0604030504040204" pitchFamily="50" charset="-128"/>
              <a:cs typeface="Arial" panose="020B0604020202020204" pitchFamily="34" charset="0"/>
            </a:endParaRPr>
          </a:p>
          <a:p>
            <a:pPr marL="99695" indent="-99695" algn="ctr"/>
            <a:r>
              <a:rPr lang="ja-JP" altLang="en-US" sz="900" dirty="0">
                <a:latin typeface="Meiryo UI" panose="020B0604030504040204" pitchFamily="50" charset="-128"/>
                <a:ea typeface="Meiryo UI" panose="020B0604030504040204" pitchFamily="50" charset="-128"/>
                <a:cs typeface="Arial" panose="020B0604020202020204" pitchFamily="34" charset="0"/>
              </a:rPr>
              <a:t>（</a:t>
            </a:r>
            <a:r>
              <a:rPr lang="en-US" altLang="ja-JP" sz="900" dirty="0">
                <a:latin typeface="Meiryo UI" panose="020B0604030504040204" pitchFamily="50" charset="-128"/>
                <a:ea typeface="Meiryo UI" panose="020B0604030504040204" pitchFamily="50" charset="-128"/>
                <a:cs typeface="Arial" panose="020B0604020202020204" pitchFamily="34" charset="0"/>
              </a:rPr>
              <a:t>ACC101</a:t>
            </a:r>
            <a:r>
              <a:rPr lang="ja-JP" altLang="en-US" sz="900" dirty="0">
                <a:latin typeface="Meiryo UI" panose="020B0604030504040204" pitchFamily="50" charset="-128"/>
                <a:ea typeface="Meiryo UI" panose="020B0604030504040204" pitchFamily="50" charset="-128"/>
                <a:cs typeface="Arial" panose="020B0604020202020204" pitchFamily="34" charset="0"/>
              </a:rPr>
              <a:t>）</a:t>
            </a:r>
          </a:p>
        </p:txBody>
      </p:sp>
      <p:cxnSp>
        <p:nvCxnSpPr>
          <p:cNvPr id="30" name="直線コネクタ 29">
            <a:extLst>
              <a:ext uri="{FF2B5EF4-FFF2-40B4-BE49-F238E27FC236}">
                <a16:creationId xmlns:a16="http://schemas.microsoft.com/office/drawing/2014/main" id="{6B295995-0DF9-460B-87CC-E6527DE043D8}"/>
              </a:ext>
            </a:extLst>
          </p:cNvPr>
          <p:cNvCxnSpPr>
            <a:cxnSpLocks/>
            <a:stCxn id="240" idx="3"/>
            <a:endCxn id="8" idx="0"/>
          </p:cNvCxnSpPr>
          <p:nvPr/>
        </p:nvCxnSpPr>
        <p:spPr>
          <a:xfrm>
            <a:off x="3564386" y="4934168"/>
            <a:ext cx="3053090" cy="416"/>
          </a:xfrm>
          <a:prstGeom prst="line">
            <a:avLst/>
          </a:prstGeom>
          <a:ln w="6350" cap="flat" cmpd="sng" algn="ctr">
            <a:solidFill>
              <a:schemeClr val="tx1">
                <a:lumMod val="65000"/>
                <a:lumOff val="35000"/>
              </a:schemeClr>
            </a:solidFill>
            <a:prstDash val="solid"/>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1" name="直線コネクタ 120">
            <a:extLst>
              <a:ext uri="{FF2B5EF4-FFF2-40B4-BE49-F238E27FC236}">
                <a16:creationId xmlns:a16="http://schemas.microsoft.com/office/drawing/2014/main" id="{14C5F187-4A2C-4B90-ACAD-85950DEABDD8}"/>
              </a:ext>
            </a:extLst>
          </p:cNvPr>
          <p:cNvCxnSpPr>
            <a:cxnSpLocks/>
            <a:stCxn id="8" idx="2"/>
            <a:endCxn id="105" idx="0"/>
          </p:cNvCxnSpPr>
          <p:nvPr/>
        </p:nvCxnSpPr>
        <p:spPr>
          <a:xfrm>
            <a:off x="6689441" y="4933299"/>
            <a:ext cx="79005" cy="1284"/>
          </a:xfrm>
          <a:prstGeom prst="line">
            <a:avLst/>
          </a:prstGeom>
          <a:ln w="6350" cap="flat" cmpd="sng" algn="ctr">
            <a:solidFill>
              <a:schemeClr val="tx1">
                <a:lumMod val="65000"/>
                <a:lumOff val="35000"/>
              </a:schemeClr>
            </a:solidFill>
            <a:prstDash val="solid"/>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92" name="テキスト ボックス 91">
            <a:extLst>
              <a:ext uri="{FF2B5EF4-FFF2-40B4-BE49-F238E27FC236}">
                <a16:creationId xmlns:a16="http://schemas.microsoft.com/office/drawing/2014/main" id="{F86B628F-5B67-4B4F-A5B1-7925F7C066C2}"/>
              </a:ext>
            </a:extLst>
          </p:cNvPr>
          <p:cNvSpPr txBox="1"/>
          <p:nvPr/>
        </p:nvSpPr>
        <p:spPr>
          <a:xfrm>
            <a:off x="3446081" y="6456257"/>
            <a:ext cx="1923126" cy="406429"/>
          </a:xfrm>
          <a:prstGeom prst="rect">
            <a:avLst/>
          </a:prstGeom>
          <a:noFill/>
        </p:spPr>
        <p:txBody>
          <a:bodyPr wrap="square" rtlCol="0">
            <a:spAutoFit/>
          </a:bodyPr>
          <a:lstStyle/>
          <a:p>
            <a:pPr algn="ctr"/>
            <a:r>
              <a:rPr kumimoji="1" lang="ja-JP" altLang="en-US" b="1" dirty="0">
                <a:solidFill>
                  <a:schemeClr val="accent3">
                    <a:lumMod val="75000"/>
                  </a:schemeClr>
                </a:solidFill>
                <a:latin typeface="Meiryo UI" panose="020B0604030504040204" pitchFamily="50" charset="-128"/>
                <a:ea typeface="Meiryo UI" panose="020B0604030504040204" pitchFamily="50" charset="-128"/>
              </a:rPr>
              <a:t>新規に業務設計</a:t>
            </a:r>
          </a:p>
        </p:txBody>
      </p:sp>
      <p:sp>
        <p:nvSpPr>
          <p:cNvPr id="91" name="テキスト ボックス 90">
            <a:extLst>
              <a:ext uri="{FF2B5EF4-FFF2-40B4-BE49-F238E27FC236}">
                <a16:creationId xmlns:a16="http://schemas.microsoft.com/office/drawing/2014/main" id="{8AA8EDB0-3DD1-4ADC-BAB9-4AB59C831357}"/>
              </a:ext>
            </a:extLst>
          </p:cNvPr>
          <p:cNvSpPr txBox="1"/>
          <p:nvPr/>
        </p:nvSpPr>
        <p:spPr>
          <a:xfrm>
            <a:off x="3483029" y="2168684"/>
            <a:ext cx="1757212" cy="369332"/>
          </a:xfrm>
          <a:prstGeom prst="rect">
            <a:avLst/>
          </a:prstGeom>
          <a:noFill/>
        </p:spPr>
        <p:txBody>
          <a:bodyPr wrap="none" rtlCol="0" anchor="ctr">
            <a:spAutoFit/>
          </a:bodyPr>
          <a:lstStyle/>
          <a:p>
            <a:r>
              <a:rPr kumimoji="1" lang="ja-JP" altLang="en-US" b="1" dirty="0">
                <a:solidFill>
                  <a:schemeClr val="tx1">
                    <a:lumMod val="50000"/>
                    <a:lumOff val="50000"/>
                  </a:schemeClr>
                </a:solidFill>
                <a:latin typeface="Meiryo UI" panose="020B0604030504040204" pitchFamily="50" charset="-128"/>
                <a:ea typeface="Meiryo UI" panose="020B0604030504040204" pitchFamily="50" charset="-128"/>
              </a:rPr>
              <a:t>既存業務を踏襲</a:t>
            </a:r>
          </a:p>
        </p:txBody>
      </p:sp>
      <p:sp>
        <p:nvSpPr>
          <p:cNvPr id="93" name="ホームベース 19">
            <a:extLst>
              <a:ext uri="{FF2B5EF4-FFF2-40B4-BE49-F238E27FC236}">
                <a16:creationId xmlns:a16="http://schemas.microsoft.com/office/drawing/2014/main" id="{08E3AD79-6F3A-470C-BBAA-7233612B395D}"/>
              </a:ext>
            </a:extLst>
          </p:cNvPr>
          <p:cNvSpPr/>
          <p:nvPr/>
        </p:nvSpPr>
        <p:spPr>
          <a:xfrm>
            <a:off x="104933" y="1868987"/>
            <a:ext cx="418231" cy="4761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eaVert" wrap="square" lIns="33231" tIns="50409" rIns="33231" bIns="50409" numCol="1" spcCol="0" rtlCol="0" fromWordArt="0" anchor="ctr" anchorCtr="1" forceAA="0" compatLnSpc="1">
            <a:prstTxWarp prst="textNoShape">
              <a:avLst/>
            </a:prstTxWarp>
            <a:noAutofit/>
          </a:bodyPr>
          <a:lstStyle/>
          <a:p>
            <a:pPr algn="ctr"/>
            <a:r>
              <a:rPr lang="ja-JP" altLang="en-US" sz="900" dirty="0">
                <a:solidFill>
                  <a:schemeClr val="tx1"/>
                </a:solidFill>
                <a:latin typeface="Meiryo UI" panose="020B0604030504040204" pitchFamily="50" charset="-128"/>
                <a:ea typeface="Meiryo UI" panose="020B0604030504040204" pitchFamily="50" charset="-128"/>
              </a:rPr>
              <a:t>再エネ賦課金納付</a:t>
            </a:r>
          </a:p>
        </p:txBody>
      </p:sp>
      <p:sp>
        <p:nvSpPr>
          <p:cNvPr id="102" name="ホームベース 19">
            <a:extLst>
              <a:ext uri="{FF2B5EF4-FFF2-40B4-BE49-F238E27FC236}">
                <a16:creationId xmlns:a16="http://schemas.microsoft.com/office/drawing/2014/main" id="{A0FE8B6E-9CC9-47D1-9330-823C781D4033}"/>
              </a:ext>
            </a:extLst>
          </p:cNvPr>
          <p:cNvSpPr>
            <a:spLocks/>
          </p:cNvSpPr>
          <p:nvPr/>
        </p:nvSpPr>
        <p:spPr>
          <a:xfrm>
            <a:off x="5332058" y="1962012"/>
            <a:ext cx="720191" cy="305292"/>
          </a:xfrm>
          <a:prstGeom prst="homePlate">
            <a:avLst>
              <a:gd name="adj" fmla="val 22523"/>
            </a:avLst>
          </a:prstGeom>
          <a:solidFill>
            <a:schemeClr val="bg1"/>
          </a:solidFill>
          <a:ln w="9525">
            <a:solidFill>
              <a:schemeClr val="bg1">
                <a:lumMod val="75000"/>
              </a:schemeClr>
            </a:solidFill>
            <a:prstDash val="dash"/>
          </a:ln>
        </p:spPr>
        <p:txBody>
          <a:bodyPr wrap="none" lIns="33231" tIns="33231" rIns="33231" bIns="33231" rtlCol="0" anchor="ctr">
            <a:noAutofit/>
          </a:bodyPr>
          <a:lstStyle/>
          <a:p>
            <a:pPr marL="99695" indent="-99695" algn="ctr"/>
            <a:r>
              <a:rPr lang="ja-JP" altLang="en-US" sz="900">
                <a:solidFill>
                  <a:schemeClr val="bg1">
                    <a:lumMod val="75000"/>
                  </a:schemeClr>
                </a:solidFill>
                <a:latin typeface="Meiryo UI" panose="020B0604030504040204" pitchFamily="50" charset="-128"/>
                <a:ea typeface="Meiryo UI" panose="020B0604030504040204" pitchFamily="50" charset="-128"/>
                <a:cs typeface="Arial" panose="020B0604020202020204" pitchFamily="34" charset="0"/>
              </a:rPr>
              <a:t>納付金</a:t>
            </a:r>
            <a:endParaRPr lang="en-US" altLang="ja-JP" sz="900" dirty="0">
              <a:solidFill>
                <a:schemeClr val="bg1">
                  <a:lumMod val="75000"/>
                </a:schemeClr>
              </a:solidFill>
              <a:latin typeface="Meiryo UI" panose="020B0604030504040204" pitchFamily="50" charset="-128"/>
              <a:ea typeface="Meiryo UI" panose="020B0604030504040204" pitchFamily="50" charset="-128"/>
              <a:cs typeface="Arial" panose="020B0604020202020204" pitchFamily="34" charset="0"/>
            </a:endParaRPr>
          </a:p>
          <a:p>
            <a:pPr marL="99695" indent="-99695" algn="ctr"/>
            <a:r>
              <a:rPr lang="ja-JP" altLang="en-US" sz="900" dirty="0">
                <a:solidFill>
                  <a:schemeClr val="bg1">
                    <a:lumMod val="75000"/>
                  </a:schemeClr>
                </a:solidFill>
                <a:latin typeface="Meiryo UI" panose="020B0604030504040204" pitchFamily="50" charset="-128"/>
                <a:ea typeface="Meiryo UI" panose="020B0604030504040204" pitchFamily="50" charset="-128"/>
                <a:cs typeface="Arial" panose="020B0604020202020204" pitchFamily="34" charset="0"/>
              </a:rPr>
              <a:t>徴収</a:t>
            </a:r>
          </a:p>
        </p:txBody>
      </p:sp>
      <p:sp>
        <p:nvSpPr>
          <p:cNvPr id="103" name="ホームベース 19">
            <a:extLst>
              <a:ext uri="{FF2B5EF4-FFF2-40B4-BE49-F238E27FC236}">
                <a16:creationId xmlns:a16="http://schemas.microsoft.com/office/drawing/2014/main" id="{E328CC53-4D43-42A5-8EED-12E1DD633B66}"/>
              </a:ext>
            </a:extLst>
          </p:cNvPr>
          <p:cNvSpPr>
            <a:spLocks/>
          </p:cNvSpPr>
          <p:nvPr/>
        </p:nvSpPr>
        <p:spPr>
          <a:xfrm>
            <a:off x="6052249" y="1962012"/>
            <a:ext cx="554703" cy="305292"/>
          </a:xfrm>
          <a:prstGeom prst="homePlate">
            <a:avLst>
              <a:gd name="adj" fmla="val 22523"/>
            </a:avLst>
          </a:prstGeom>
          <a:solidFill>
            <a:schemeClr val="bg1"/>
          </a:solidFill>
          <a:ln w="9525">
            <a:solidFill>
              <a:schemeClr val="bg1">
                <a:lumMod val="75000"/>
              </a:schemeClr>
            </a:solidFill>
            <a:prstDash val="dash"/>
          </a:ln>
        </p:spPr>
        <p:txBody>
          <a:bodyPr wrap="none" lIns="33231" tIns="33231" rIns="33231" bIns="33231" rtlCol="0" anchor="ctr">
            <a:noAutofit/>
          </a:bodyPr>
          <a:lstStyle/>
          <a:p>
            <a:pPr marL="99695" indent="-99695" algn="ctr"/>
            <a:r>
              <a:rPr lang="ja-JP" altLang="en-US" sz="900" dirty="0">
                <a:solidFill>
                  <a:schemeClr val="bg1">
                    <a:lumMod val="75000"/>
                  </a:schemeClr>
                </a:solidFill>
                <a:latin typeface="Meiryo UI" panose="020B0604030504040204" pitchFamily="50" charset="-128"/>
                <a:ea typeface="Meiryo UI" panose="020B0604030504040204" pitchFamily="50" charset="-128"/>
                <a:cs typeface="Arial" panose="020B0604020202020204" pitchFamily="34" charset="0"/>
              </a:rPr>
              <a:t>未納付</a:t>
            </a:r>
            <a:endParaRPr lang="en-US" altLang="ja-JP" sz="900" dirty="0">
              <a:solidFill>
                <a:schemeClr val="bg1">
                  <a:lumMod val="75000"/>
                </a:schemeClr>
              </a:solidFill>
              <a:latin typeface="Meiryo UI" panose="020B0604030504040204" pitchFamily="50" charset="-128"/>
              <a:ea typeface="Meiryo UI" panose="020B0604030504040204" pitchFamily="50" charset="-128"/>
              <a:cs typeface="Arial" panose="020B0604020202020204" pitchFamily="34" charset="0"/>
            </a:endParaRPr>
          </a:p>
          <a:p>
            <a:pPr marL="99695" indent="-99695" algn="ctr"/>
            <a:r>
              <a:rPr lang="ja-JP" altLang="en-US" sz="900" dirty="0">
                <a:solidFill>
                  <a:schemeClr val="bg1">
                    <a:lumMod val="75000"/>
                  </a:schemeClr>
                </a:solidFill>
                <a:latin typeface="Meiryo UI" panose="020B0604030504040204" pitchFamily="50" charset="-128"/>
                <a:ea typeface="Meiryo UI" panose="020B0604030504040204" pitchFamily="50" charset="-128"/>
                <a:cs typeface="Arial" panose="020B0604020202020204" pitchFamily="34" charset="0"/>
              </a:rPr>
              <a:t>督促</a:t>
            </a:r>
          </a:p>
        </p:txBody>
      </p:sp>
      <p:sp>
        <p:nvSpPr>
          <p:cNvPr id="104" name="ホームベース 19">
            <a:extLst>
              <a:ext uri="{FF2B5EF4-FFF2-40B4-BE49-F238E27FC236}">
                <a16:creationId xmlns:a16="http://schemas.microsoft.com/office/drawing/2014/main" id="{7B977D8D-F8A3-4E32-93CA-2C6365D7F570}"/>
              </a:ext>
            </a:extLst>
          </p:cNvPr>
          <p:cNvSpPr>
            <a:spLocks/>
          </p:cNvSpPr>
          <p:nvPr/>
        </p:nvSpPr>
        <p:spPr>
          <a:xfrm>
            <a:off x="5314648" y="2435493"/>
            <a:ext cx="1274895" cy="313095"/>
          </a:xfrm>
          <a:prstGeom prst="homePlate">
            <a:avLst>
              <a:gd name="adj" fmla="val 22523"/>
            </a:avLst>
          </a:prstGeom>
          <a:solidFill>
            <a:schemeClr val="bg1"/>
          </a:solidFill>
          <a:ln w="9525">
            <a:solidFill>
              <a:schemeClr val="bg1">
                <a:lumMod val="75000"/>
              </a:schemeClr>
            </a:solidFill>
            <a:prstDash val="dash"/>
          </a:ln>
        </p:spPr>
        <p:txBody>
          <a:bodyPr wrap="none" lIns="33231" tIns="33231" rIns="33231" bIns="33231" rtlCol="0" anchor="ctr">
            <a:noAutofit/>
          </a:bodyPr>
          <a:lstStyle/>
          <a:p>
            <a:pPr marL="99695" indent="-99695" algn="ctr"/>
            <a:r>
              <a:rPr lang="en-US" altLang="ja-JP" sz="900" dirty="0">
                <a:solidFill>
                  <a:schemeClr val="bg1">
                    <a:lumMod val="75000"/>
                  </a:schemeClr>
                </a:solidFill>
                <a:latin typeface="Meiryo UI" panose="020B0604030504040204" pitchFamily="50" charset="-128"/>
                <a:ea typeface="Meiryo UI" panose="020B0604030504040204" pitchFamily="50" charset="-128"/>
                <a:cs typeface="Arial" panose="020B0604020202020204" pitchFamily="34" charset="0"/>
              </a:rPr>
              <a:t>FIT</a:t>
            </a:r>
            <a:r>
              <a:rPr lang="ja-JP" altLang="en-US" sz="900">
                <a:solidFill>
                  <a:schemeClr val="bg1">
                    <a:lumMod val="75000"/>
                  </a:schemeClr>
                </a:solidFill>
                <a:latin typeface="Meiryo UI" panose="020B0604030504040204" pitchFamily="50" charset="-128"/>
                <a:ea typeface="Meiryo UI" panose="020B0604030504040204" pitchFamily="50" charset="-128"/>
                <a:cs typeface="Arial" panose="020B0604020202020204" pitchFamily="34" charset="0"/>
              </a:rPr>
              <a:t>交付金</a:t>
            </a:r>
            <a:endParaRPr lang="en-US" altLang="ja-JP" sz="900" dirty="0">
              <a:solidFill>
                <a:schemeClr val="bg1">
                  <a:lumMod val="75000"/>
                </a:schemeClr>
              </a:solidFill>
              <a:latin typeface="Meiryo UI" panose="020B0604030504040204" pitchFamily="50" charset="-128"/>
              <a:ea typeface="Meiryo UI" panose="020B0604030504040204" pitchFamily="50" charset="-128"/>
              <a:cs typeface="Arial" panose="020B0604020202020204" pitchFamily="34" charset="0"/>
            </a:endParaRPr>
          </a:p>
          <a:p>
            <a:pPr marL="99695" indent="-99695" algn="ctr"/>
            <a:r>
              <a:rPr lang="ja-JP" altLang="en-US" sz="900" dirty="0">
                <a:solidFill>
                  <a:schemeClr val="bg1">
                    <a:lumMod val="75000"/>
                  </a:schemeClr>
                </a:solidFill>
                <a:latin typeface="Meiryo UI" panose="020B0604030504040204" pitchFamily="50" charset="-128"/>
                <a:ea typeface="Meiryo UI" panose="020B0604030504040204" pitchFamily="50" charset="-128"/>
                <a:cs typeface="Arial" panose="020B0604020202020204" pitchFamily="34" charset="0"/>
              </a:rPr>
              <a:t>交付</a:t>
            </a:r>
          </a:p>
        </p:txBody>
      </p:sp>
      <p:sp>
        <p:nvSpPr>
          <p:cNvPr id="97" name="正方形/長方形 96">
            <a:extLst>
              <a:ext uri="{FF2B5EF4-FFF2-40B4-BE49-F238E27FC236}">
                <a16:creationId xmlns:a16="http://schemas.microsoft.com/office/drawing/2014/main" id="{9D7E88A7-DE44-49F7-93F2-2F4B8FC5B2EA}"/>
              </a:ext>
            </a:extLst>
          </p:cNvPr>
          <p:cNvSpPr/>
          <p:nvPr/>
        </p:nvSpPr>
        <p:spPr>
          <a:xfrm>
            <a:off x="553630" y="1892643"/>
            <a:ext cx="7367512" cy="890535"/>
          </a:xfrm>
          <a:prstGeom prst="rect">
            <a:avLst/>
          </a:prstGeom>
          <a:solidFill>
            <a:schemeClr val="bg1">
              <a:lumMod val="75000"/>
              <a:alpha val="25000"/>
            </a:schemeClr>
          </a:solidFill>
          <a:ln w="25400">
            <a:noFill/>
          </a:ln>
        </p:spPr>
        <p:style>
          <a:lnRef idx="2">
            <a:schemeClr val="accent3"/>
          </a:lnRef>
          <a:fillRef idx="1">
            <a:schemeClr val="lt1"/>
          </a:fillRef>
          <a:effectRef idx="0">
            <a:schemeClr val="accent3"/>
          </a:effectRef>
          <a:fontRef idx="minor">
            <a:schemeClr val="dk1"/>
          </a:fontRef>
        </p:style>
        <p:txBody>
          <a:bodyPr wrap="none" lIns="0" tIns="36000" rIns="0" bIns="36000" rtlCol="0" anchor="ctr"/>
          <a:lstStyle/>
          <a:p>
            <a:pPr algn="ctr"/>
            <a:endParaRPr kumimoji="0" lang="ja-JP" altLang="en-US" sz="1200" kern="0" dirty="0">
              <a:solidFill>
                <a:prstClr val="black"/>
              </a:solidFill>
              <a:latin typeface="Meiryo UI"/>
              <a:ea typeface="Meiryo UI"/>
              <a:cs typeface="Arial" pitchFamily="34" charset="0"/>
            </a:endParaRPr>
          </a:p>
        </p:txBody>
      </p:sp>
      <p:cxnSp>
        <p:nvCxnSpPr>
          <p:cNvPr id="110" name="コネクタ: カギ線 219">
            <a:extLst>
              <a:ext uri="{FF2B5EF4-FFF2-40B4-BE49-F238E27FC236}">
                <a16:creationId xmlns:a16="http://schemas.microsoft.com/office/drawing/2014/main" id="{682DDF7F-74B4-4EE7-B42E-D610ADD5846E}"/>
              </a:ext>
            </a:extLst>
          </p:cNvPr>
          <p:cNvCxnSpPr>
            <a:cxnSpLocks/>
            <a:endCxn id="196" idx="0"/>
          </p:cNvCxnSpPr>
          <p:nvPr/>
        </p:nvCxnSpPr>
        <p:spPr>
          <a:xfrm>
            <a:off x="5930176" y="2828994"/>
            <a:ext cx="0" cy="170092"/>
          </a:xfrm>
          <a:prstGeom prst="straightConnector1">
            <a:avLst/>
          </a:prstGeom>
          <a:ln w="6350">
            <a:solidFill>
              <a:schemeClr val="tx1">
                <a:lumMod val="65000"/>
                <a:lumOff val="35000"/>
              </a:schemeClr>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98" name="コネクタ: カギ線 245">
            <a:extLst>
              <a:ext uri="{FF2B5EF4-FFF2-40B4-BE49-F238E27FC236}">
                <a16:creationId xmlns:a16="http://schemas.microsoft.com/office/drawing/2014/main" id="{590700F2-48E0-4578-9D5C-19D39362830C}"/>
              </a:ext>
            </a:extLst>
          </p:cNvPr>
          <p:cNvCxnSpPr>
            <a:cxnSpLocks/>
            <a:stCxn id="97" idx="3"/>
            <a:endCxn id="240" idx="1"/>
          </p:cNvCxnSpPr>
          <p:nvPr/>
        </p:nvCxnSpPr>
        <p:spPr>
          <a:xfrm flipH="1">
            <a:off x="2050831" y="2337911"/>
            <a:ext cx="5870311" cy="2596258"/>
          </a:xfrm>
          <a:prstGeom prst="bentConnector5">
            <a:avLst>
              <a:gd name="adj1" fmla="val -389"/>
              <a:gd name="adj2" fmla="val 18500"/>
              <a:gd name="adj3" fmla="val 101428"/>
            </a:avLst>
          </a:prstGeom>
          <a:ln w="6350">
            <a:solidFill>
              <a:schemeClr val="tx1">
                <a:lumMod val="65000"/>
                <a:lumOff val="35000"/>
              </a:schemeClr>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95" name="ホームベース 19">
            <a:extLst>
              <a:ext uri="{FF2B5EF4-FFF2-40B4-BE49-F238E27FC236}">
                <a16:creationId xmlns:a16="http://schemas.microsoft.com/office/drawing/2014/main" id="{B9A218F7-43C6-49EE-A060-8E688EF4A90D}"/>
              </a:ext>
            </a:extLst>
          </p:cNvPr>
          <p:cNvSpPr>
            <a:spLocks/>
          </p:cNvSpPr>
          <p:nvPr/>
        </p:nvSpPr>
        <p:spPr>
          <a:xfrm>
            <a:off x="2053607" y="5910020"/>
            <a:ext cx="1513555" cy="290953"/>
          </a:xfrm>
          <a:prstGeom prst="homePlate">
            <a:avLst>
              <a:gd name="adj" fmla="val 10606"/>
            </a:avLst>
          </a:prstGeom>
          <a:solidFill>
            <a:schemeClr val="bg1"/>
          </a:solidFill>
          <a:ln w="9525">
            <a:solidFill>
              <a:schemeClr val="bg1">
                <a:lumMod val="75000"/>
              </a:schemeClr>
            </a:solidFill>
          </a:ln>
        </p:spPr>
        <p:txBody>
          <a:bodyPr wrap="none" lIns="33231" tIns="33231" rIns="33231" bIns="33231" rtlCol="0" anchor="ctr">
            <a:noAutofit/>
          </a:bodyPr>
          <a:lstStyle/>
          <a:p>
            <a:pPr marL="99695" indent="-99695" algn="ctr"/>
            <a:r>
              <a:rPr lang="ja-JP" altLang="en-US" sz="900" dirty="0">
                <a:latin typeface="Meiryo UI" panose="020B0604030504040204" pitchFamily="50" charset="-128"/>
                <a:ea typeface="Meiryo UI" panose="020B0604030504040204" pitchFamily="50" charset="-128"/>
                <a:cs typeface="Arial" panose="020B0604020202020204" pitchFamily="34" charset="0"/>
              </a:rPr>
              <a:t>取戻し積立金差額積立</a:t>
            </a:r>
            <a:endParaRPr lang="en-US" altLang="ja-JP" sz="900" dirty="0">
              <a:latin typeface="Meiryo UI" panose="020B0604030504040204" pitchFamily="50" charset="-128"/>
              <a:ea typeface="Meiryo UI" panose="020B0604030504040204" pitchFamily="50" charset="-128"/>
              <a:cs typeface="Arial" panose="020B0604020202020204" pitchFamily="34" charset="0"/>
            </a:endParaRPr>
          </a:p>
          <a:p>
            <a:pPr marL="99695" indent="-99695" algn="ctr"/>
            <a:r>
              <a:rPr lang="en-US" altLang="ja-JP" sz="900" dirty="0">
                <a:latin typeface="Meiryo UI" panose="020B0604030504040204" pitchFamily="50" charset="-128"/>
                <a:ea typeface="Meiryo UI" panose="020B0604030504040204" pitchFamily="50" charset="-128"/>
                <a:cs typeface="Arial" panose="020B0604020202020204" pitchFamily="34" charset="0"/>
              </a:rPr>
              <a:t>(DIS103)</a:t>
            </a:r>
            <a:endParaRPr lang="ja-JP" altLang="en-US" sz="600" dirty="0">
              <a:latin typeface="Meiryo UI" panose="020B0604030504040204" pitchFamily="50" charset="-128"/>
              <a:ea typeface="Meiryo UI" panose="020B0604030504040204" pitchFamily="50" charset="-128"/>
              <a:cs typeface="Arial" panose="020B0604020202020204" pitchFamily="34" charset="0"/>
            </a:endParaRPr>
          </a:p>
        </p:txBody>
      </p:sp>
      <p:cxnSp>
        <p:nvCxnSpPr>
          <p:cNvPr id="106" name="コネクタ: カギ線 219">
            <a:extLst>
              <a:ext uri="{FF2B5EF4-FFF2-40B4-BE49-F238E27FC236}">
                <a16:creationId xmlns:a16="http://schemas.microsoft.com/office/drawing/2014/main" id="{CC75E895-1C82-464C-A46B-596BFA3B8378}"/>
              </a:ext>
            </a:extLst>
          </p:cNvPr>
          <p:cNvCxnSpPr>
            <a:cxnSpLocks/>
            <a:stCxn id="95" idx="3"/>
          </p:cNvCxnSpPr>
          <p:nvPr/>
        </p:nvCxnSpPr>
        <p:spPr>
          <a:xfrm>
            <a:off x="3567162" y="6055497"/>
            <a:ext cx="1835456" cy="0"/>
          </a:xfrm>
          <a:prstGeom prst="straightConnector1">
            <a:avLst/>
          </a:prstGeom>
          <a:ln w="6350">
            <a:solidFill>
              <a:schemeClr val="tx1">
                <a:lumMod val="65000"/>
                <a:lumOff val="35000"/>
              </a:schemeClr>
            </a:solidFill>
            <a:prstDash val="solid"/>
            <a:tailEnd type="triangle"/>
          </a:ln>
        </p:spPr>
        <p:style>
          <a:lnRef idx="1">
            <a:schemeClr val="accent1"/>
          </a:lnRef>
          <a:fillRef idx="0">
            <a:schemeClr val="accent1"/>
          </a:fillRef>
          <a:effectRef idx="0">
            <a:schemeClr val="accent1"/>
          </a:effectRef>
          <a:fontRef idx="minor">
            <a:schemeClr val="tx1"/>
          </a:fontRef>
        </p:style>
      </p:cxnSp>
      <p:sp>
        <p:nvSpPr>
          <p:cNvPr id="108" name="円弧 107">
            <a:extLst>
              <a:ext uri="{FF2B5EF4-FFF2-40B4-BE49-F238E27FC236}">
                <a16:creationId xmlns:a16="http://schemas.microsoft.com/office/drawing/2014/main" id="{8D544A9C-F239-4C1D-9A9A-3B07AF9655E8}"/>
              </a:ext>
            </a:extLst>
          </p:cNvPr>
          <p:cNvSpPr/>
          <p:nvPr/>
        </p:nvSpPr>
        <p:spPr>
          <a:xfrm rot="16200000">
            <a:off x="4441525" y="6017729"/>
            <a:ext cx="71982" cy="82753"/>
          </a:xfrm>
          <a:prstGeom prst="arc">
            <a:avLst>
              <a:gd name="adj1" fmla="val 10670305"/>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cxnSp>
        <p:nvCxnSpPr>
          <p:cNvPr id="109" name="コネクタ: カギ線 219">
            <a:extLst>
              <a:ext uri="{FF2B5EF4-FFF2-40B4-BE49-F238E27FC236}">
                <a16:creationId xmlns:a16="http://schemas.microsoft.com/office/drawing/2014/main" id="{BF38DC0B-F888-4C1C-AE86-684FF0264AE5}"/>
              </a:ext>
            </a:extLst>
          </p:cNvPr>
          <p:cNvCxnSpPr>
            <a:cxnSpLocks/>
            <a:stCxn id="159" idx="3"/>
            <a:endCxn id="108" idx="0"/>
          </p:cNvCxnSpPr>
          <p:nvPr/>
        </p:nvCxnSpPr>
        <p:spPr>
          <a:xfrm flipV="1">
            <a:off x="3554456" y="6095078"/>
            <a:ext cx="924418" cy="318340"/>
          </a:xfrm>
          <a:prstGeom prst="bentConnector3">
            <a:avLst>
              <a:gd name="adj1" fmla="val 100556"/>
            </a:avLst>
          </a:prstGeom>
          <a:ln w="6350">
            <a:solidFill>
              <a:schemeClr val="tx1">
                <a:lumMod val="65000"/>
                <a:lumOff val="35000"/>
              </a:schemeClr>
            </a:solidFill>
            <a:prstDash val="solid"/>
            <a:tailEnd type="none"/>
          </a:ln>
        </p:spPr>
        <p:style>
          <a:lnRef idx="1">
            <a:schemeClr val="accent1"/>
          </a:lnRef>
          <a:fillRef idx="0">
            <a:schemeClr val="accent1"/>
          </a:fillRef>
          <a:effectRef idx="0">
            <a:schemeClr val="accent1"/>
          </a:effectRef>
          <a:fontRef idx="minor">
            <a:schemeClr val="tx1"/>
          </a:fontRef>
        </p:style>
      </p:cxnSp>
      <p:sp>
        <p:nvSpPr>
          <p:cNvPr id="88" name="ホームベース 19">
            <a:extLst>
              <a:ext uri="{FF2B5EF4-FFF2-40B4-BE49-F238E27FC236}">
                <a16:creationId xmlns:a16="http://schemas.microsoft.com/office/drawing/2014/main" id="{A770A283-2603-4F51-BEF2-0932C4812C01}"/>
              </a:ext>
            </a:extLst>
          </p:cNvPr>
          <p:cNvSpPr>
            <a:spLocks/>
          </p:cNvSpPr>
          <p:nvPr/>
        </p:nvSpPr>
        <p:spPr>
          <a:xfrm>
            <a:off x="624522" y="3830178"/>
            <a:ext cx="1195998" cy="238802"/>
          </a:xfrm>
          <a:prstGeom prst="homePlate">
            <a:avLst>
              <a:gd name="adj" fmla="val 10606"/>
            </a:avLst>
          </a:prstGeom>
          <a:solidFill>
            <a:schemeClr val="bg1"/>
          </a:solidFill>
          <a:ln w="9525">
            <a:solidFill>
              <a:schemeClr val="bg1">
                <a:lumMod val="75000"/>
              </a:schemeClr>
            </a:solidFill>
          </a:ln>
        </p:spPr>
        <p:txBody>
          <a:bodyPr wrap="none" lIns="33231" tIns="33231" rIns="33231" bIns="33231" rtlCol="0" anchor="ctr">
            <a:noAutofit/>
          </a:bodyPr>
          <a:lstStyle/>
          <a:p>
            <a:pPr algn="ctr"/>
            <a:r>
              <a:rPr lang="ja-JP" altLang="en-US" sz="700" dirty="0">
                <a:latin typeface="Meiryo UI" panose="020B0604030504040204" pitchFamily="50" charset="-128"/>
                <a:ea typeface="Meiryo UI" panose="020B0604030504040204" pitchFamily="50" charset="-128"/>
                <a:cs typeface="Arial" panose="020B0604020202020204" pitchFamily="34" charset="0"/>
              </a:rPr>
              <a:t>一時調達契約</a:t>
            </a:r>
            <a:r>
              <a:rPr lang="zh-TW" altLang="en-US" sz="700" dirty="0">
                <a:latin typeface="Meiryo UI" panose="020B0604030504040204" pitchFamily="50" charset="-128"/>
                <a:ea typeface="Meiryo UI" panose="020B0604030504040204" pitchFamily="50" charset="-128"/>
                <a:cs typeface="Arial" panose="020B0604020202020204" pitchFamily="34" charset="0"/>
              </a:rPr>
              <a:t>情報</a:t>
            </a:r>
            <a:br>
              <a:rPr lang="en-US" altLang="zh-TW" sz="700" dirty="0">
                <a:latin typeface="Meiryo UI" panose="020B0604030504040204" pitchFamily="50" charset="-128"/>
                <a:ea typeface="Meiryo UI" panose="020B0604030504040204" pitchFamily="50" charset="-128"/>
                <a:cs typeface="Arial" panose="020B0604020202020204" pitchFamily="34" charset="0"/>
              </a:rPr>
            </a:br>
            <a:r>
              <a:rPr lang="en-US" altLang="zh-TW" sz="700" dirty="0">
                <a:latin typeface="Meiryo UI" panose="020B0604030504040204" pitchFamily="50" charset="-128"/>
                <a:ea typeface="Meiryo UI" panose="020B0604030504040204" pitchFamily="50" charset="-128"/>
                <a:cs typeface="Arial" panose="020B0604020202020204" pitchFamily="34" charset="0"/>
              </a:rPr>
              <a:t>(CMN003)</a:t>
            </a:r>
          </a:p>
        </p:txBody>
      </p:sp>
    </p:spTree>
    <p:extLst>
      <p:ext uri="{BB962C8B-B14F-4D97-AF65-F5344CB8AC3E}">
        <p14:creationId xmlns:p14="http://schemas.microsoft.com/office/powerpoint/2010/main" val="1458421694"/>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zh-TW" altLang="en-US" dirty="0">
                <a:latin typeface="Meiryo UI" panose="020B0604030504040204" pitchFamily="50" charset="-128"/>
                <a:ea typeface="Meiryo UI" panose="020B0604030504040204" pitchFamily="50" charset="-128"/>
              </a:rPr>
              <a:t>業務詳細仕様</a:t>
            </a:r>
            <a:br>
              <a:rPr lang="en-US" altLang="ja-JP" dirty="0">
                <a:latin typeface="Meiryo UI" panose="020B0604030504040204" pitchFamily="50" charset="-128"/>
                <a:ea typeface="Meiryo UI" panose="020B0604030504040204" pitchFamily="50" charset="-128"/>
              </a:rPr>
            </a:br>
            <a:r>
              <a:rPr kumimoji="0" lang="ja-JP" altLang="en-US" kern="0" dirty="0">
                <a:solidFill>
                  <a:prstClr val="black"/>
                </a:solidFill>
                <a:latin typeface="Meiryo UI"/>
                <a:ea typeface="Meiryo UI"/>
                <a:cs typeface="Arial" pitchFamily="34" charset="0"/>
              </a:rPr>
              <a:t>資金管理・報告</a:t>
            </a:r>
            <a:r>
              <a:rPr lang="zh-TW" altLang="en-US"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入出金管理</a:t>
            </a:r>
            <a:r>
              <a:rPr lang="en-US" altLang="ja-JP" dirty="0">
                <a:latin typeface="Arial" panose="020B0604020202020204" pitchFamily="34" charset="0"/>
                <a:ea typeface="Meiryo UI" panose="020B0604030504040204" pitchFamily="50" charset="-128"/>
                <a:cs typeface="Arial" panose="020B0604020202020204" pitchFamily="34" charset="0"/>
              </a:rPr>
              <a:t> – </a:t>
            </a:r>
            <a:r>
              <a:rPr lang="ja-JP" altLang="en-US" dirty="0">
                <a:latin typeface="Arial" panose="020B0604020202020204" pitchFamily="34" charset="0"/>
                <a:ea typeface="Meiryo UI" panose="020B0604030504040204" pitchFamily="50" charset="-128"/>
                <a:cs typeface="Arial" panose="020B0604020202020204" pitchFamily="34" charset="0"/>
              </a:rPr>
              <a:t>入金</a:t>
            </a:r>
            <a:endParaRPr kumimoji="1" lang="ja-JP" altLang="en-US" dirty="0">
              <a:latin typeface="Meiryo UI" panose="020B0604030504040204" pitchFamily="50" charset="-128"/>
              <a:ea typeface="Meiryo UI" panose="020B0604030504040204" pitchFamily="50" charset="-128"/>
            </a:endParaRPr>
          </a:p>
        </p:txBody>
      </p:sp>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2039047382"/>
              </p:ext>
            </p:extLst>
          </p:nvPr>
        </p:nvGraphicFramePr>
        <p:xfrm>
          <a:off x="141614" y="864069"/>
          <a:ext cx="9601200" cy="5907922"/>
        </p:xfrm>
        <a:graphic>
          <a:graphicData uri="http://schemas.openxmlformats.org/drawingml/2006/table">
            <a:tbl>
              <a:tblPr firstRow="1" bandRow="1">
                <a:tableStyleId>{2D5ABB26-0587-4C30-8999-92F81FD0307C}</a:tableStyleId>
              </a:tblPr>
              <a:tblGrid>
                <a:gridCol w="1149668">
                  <a:extLst>
                    <a:ext uri="{9D8B030D-6E8A-4147-A177-3AD203B41FA5}">
                      <a16:colId xmlns:a16="http://schemas.microsoft.com/office/drawing/2014/main" val="358073148"/>
                    </a:ext>
                  </a:extLst>
                </a:gridCol>
                <a:gridCol w="8451532">
                  <a:extLst>
                    <a:ext uri="{9D8B030D-6E8A-4147-A177-3AD203B41FA5}">
                      <a16:colId xmlns:a16="http://schemas.microsoft.com/office/drawing/2014/main" val="1235158156"/>
                    </a:ext>
                  </a:extLst>
                </a:gridCol>
              </a:tblGrid>
              <a:tr h="287436">
                <a:tc>
                  <a:txBody>
                    <a:bodyPr/>
                    <a:lstStyle/>
                    <a:p>
                      <a:pPr algn="l"/>
                      <a:r>
                        <a:rPr kumimoji="1" lang="ja-JP" altLang="en-US" sz="1200" b="0" dirty="0">
                          <a:latin typeface="Meiryo UI" panose="020B0604030504040204" pitchFamily="50" charset="-128"/>
                          <a:ea typeface="Meiryo UI" panose="020B0604030504040204" pitchFamily="50" charset="-128"/>
                        </a:rPr>
                        <a:t>業務プロセス</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1200" dirty="0">
                          <a:latin typeface="Meiryo UI" panose="020B0604030504040204" pitchFamily="50" charset="-128"/>
                          <a:ea typeface="Meiryo UI" panose="020B0604030504040204" pitchFamily="50" charset="-128"/>
                        </a:rPr>
                        <a:t>「</a:t>
                      </a:r>
                      <a:r>
                        <a:rPr lang="en-US" altLang="ja-JP" sz="1200" dirty="0">
                          <a:latin typeface="Meiryo UI" panose="020B0604030504040204" pitchFamily="50" charset="-128"/>
                          <a:ea typeface="Meiryo UI" panose="020B0604030504040204" pitchFamily="50" charset="-128"/>
                        </a:rPr>
                        <a:t>02:</a:t>
                      </a:r>
                      <a:r>
                        <a:rPr lang="ja-JP" altLang="en-US" sz="1200" dirty="0">
                          <a:latin typeface="Meiryo UI" panose="020B0604030504040204" pitchFamily="50" charset="-128"/>
                          <a:ea typeface="Meiryo UI" panose="020B0604030504040204" pitchFamily="50" charset="-128"/>
                        </a:rPr>
                        <a:t>入出金明細取得」「</a:t>
                      </a:r>
                      <a:r>
                        <a:rPr lang="en-US" altLang="ja-JP" sz="1200" dirty="0">
                          <a:latin typeface="Meiryo UI" panose="020B0604030504040204" pitchFamily="50" charset="-128"/>
                          <a:ea typeface="Meiryo UI" panose="020B0604030504040204" pitchFamily="50" charset="-128"/>
                        </a:rPr>
                        <a:t>03:</a:t>
                      </a:r>
                      <a:r>
                        <a:rPr lang="ja-JP" altLang="en-US" sz="1200" dirty="0">
                          <a:latin typeface="Meiryo UI" panose="020B0604030504040204" pitchFamily="50" charset="-128"/>
                          <a:ea typeface="Meiryo UI" panose="020B0604030504040204" pitchFamily="50" charset="-128"/>
                        </a:rPr>
                        <a:t>入金データ登録」「</a:t>
                      </a:r>
                      <a:r>
                        <a:rPr lang="en-US" altLang="ja-JP" sz="1200" dirty="0">
                          <a:latin typeface="Meiryo UI" panose="020B0604030504040204" pitchFamily="50" charset="-128"/>
                          <a:ea typeface="Meiryo UI" panose="020B0604030504040204" pitchFamily="50" charset="-128"/>
                        </a:rPr>
                        <a:t>04:</a:t>
                      </a:r>
                      <a:r>
                        <a:rPr lang="ja-JP" altLang="en-US" sz="1200" dirty="0">
                          <a:latin typeface="Meiryo UI" panose="020B0604030504040204" pitchFamily="50" charset="-128"/>
                          <a:ea typeface="Meiryo UI" panose="020B0604030504040204" pitchFamily="50" charset="-128"/>
                        </a:rPr>
                        <a:t>請求データ突合・消込」</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287436">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業務詳細仕様</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2081878"/>
                  </a:ext>
                </a:extLst>
              </a:tr>
              <a:tr h="5333050">
                <a:tc gridSpan="2">
                  <a:txBody>
                    <a:bodyPr/>
                    <a:lstStyle/>
                    <a:p>
                      <a:pPr lvl="0">
                        <a:defRPr/>
                      </a:pPr>
                      <a:r>
                        <a:rPr kumimoji="0" lang="ja-JP" altLang="en-US" sz="1100" b="1" u="sng" kern="0" dirty="0">
                          <a:solidFill>
                            <a:srgbClr val="000000">
                              <a:lumMod val="100000"/>
                            </a:srgbClr>
                          </a:solidFill>
                          <a:latin typeface="Meiryo UI"/>
                          <a:ea typeface="Meiryo UI"/>
                        </a:rPr>
                        <a:t>入金消込業務のプロセス・データ遷移イメージ</a:t>
                      </a:r>
                      <a:endParaRPr kumimoji="0" lang="en-US" altLang="ja-JP" sz="1100" b="0" u="none" kern="0" dirty="0">
                        <a:solidFill>
                          <a:srgbClr val="FF0000"/>
                        </a:solidFill>
                        <a:latin typeface="Meiryo UI"/>
                        <a:ea typeface="Meiryo UI"/>
                      </a:endParaRPr>
                    </a:p>
                    <a:p>
                      <a:pPr marL="171450" lvl="0" indent="-171450">
                        <a:buFont typeface="Arial" panose="020B0604020202020204" pitchFamily="34" charset="0"/>
                        <a:buChar char="•"/>
                        <a:defRPr/>
                      </a:pPr>
                      <a:endParaRPr kumimoji="0" lang="en-US" altLang="ja-JP" sz="1100" b="0" u="none" kern="0" dirty="0">
                        <a:solidFill>
                          <a:srgbClr val="FF0000"/>
                        </a:solidFill>
                        <a:latin typeface="Meiryo UI"/>
                        <a:ea typeface="Meiryo UI"/>
                      </a:endParaRPr>
                    </a:p>
                    <a:p>
                      <a:pPr marL="0" lvl="0" indent="0">
                        <a:buFont typeface="Arial" panose="020B0604020202020204" pitchFamily="34" charset="0"/>
                        <a:buNone/>
                        <a:defRPr/>
                      </a:pPr>
                      <a:r>
                        <a:rPr kumimoji="0" lang="ja-JP" altLang="en-US" sz="1100" b="0" u="none" kern="0" dirty="0">
                          <a:solidFill>
                            <a:schemeClr val="tx1"/>
                          </a:solidFill>
                          <a:latin typeface="Meiryo UI"/>
                          <a:ea typeface="Meiryo UI"/>
                        </a:rPr>
                        <a:t>① 銀行システムから入出金明細情報を取得する。</a:t>
                      </a:r>
                      <a:endParaRPr kumimoji="0" lang="en-US" altLang="ja-JP" sz="1100" b="0" u="none" kern="0" dirty="0">
                        <a:solidFill>
                          <a:schemeClr val="tx1"/>
                        </a:solidFill>
                        <a:latin typeface="Meiryo UI"/>
                        <a:ea typeface="Meiryo UI"/>
                      </a:endParaRPr>
                    </a:p>
                    <a:p>
                      <a:pPr marL="0" lvl="0" indent="0">
                        <a:buFont typeface="Arial" panose="020B0604020202020204" pitchFamily="34" charset="0"/>
                        <a:buNone/>
                        <a:defRPr/>
                      </a:pPr>
                      <a:r>
                        <a:rPr kumimoji="0" lang="ja-JP" altLang="en-US" sz="1100" b="0" u="none" kern="0" dirty="0">
                          <a:solidFill>
                            <a:schemeClr val="tx1"/>
                          </a:solidFill>
                          <a:latin typeface="Meiryo UI"/>
                          <a:ea typeface="Meiryo UI"/>
                        </a:rPr>
                        <a:t>② 再エネ業務統合システムに入金データを登録する。</a:t>
                      </a:r>
                      <a:endParaRPr kumimoji="0" lang="en-US" altLang="ja-JP" sz="1100" b="0" u="none" kern="0" dirty="0">
                        <a:solidFill>
                          <a:schemeClr val="tx1"/>
                        </a:solidFill>
                        <a:latin typeface="Meiryo UI"/>
                        <a:ea typeface="Meiryo UI"/>
                      </a:endParaRPr>
                    </a:p>
                    <a:p>
                      <a:pPr marL="0" lvl="0" indent="0">
                        <a:buFont typeface="Arial" panose="020B0604020202020204" pitchFamily="34" charset="0"/>
                        <a:buNone/>
                        <a:defRPr/>
                      </a:pPr>
                      <a:r>
                        <a:rPr kumimoji="0" lang="ja-JP" altLang="en-US" sz="1100" b="0" u="none" kern="0" dirty="0">
                          <a:solidFill>
                            <a:schemeClr val="tx1"/>
                          </a:solidFill>
                          <a:latin typeface="Meiryo UI"/>
                          <a:ea typeface="Meiryo UI"/>
                        </a:rPr>
                        <a:t>③ 入金データの請求書</a:t>
                      </a:r>
                      <a:r>
                        <a:rPr kumimoji="0" lang="en-US" altLang="ja-JP" sz="1100" b="0" u="none" kern="0" dirty="0">
                          <a:solidFill>
                            <a:schemeClr val="tx1"/>
                          </a:solidFill>
                          <a:latin typeface="Meiryo UI"/>
                          <a:ea typeface="Meiryo UI"/>
                        </a:rPr>
                        <a:t>No.,</a:t>
                      </a:r>
                      <a:r>
                        <a:rPr kumimoji="0" lang="ja-JP" altLang="en-US" sz="1100" b="0" u="none" kern="0" dirty="0">
                          <a:solidFill>
                            <a:schemeClr val="tx1"/>
                          </a:solidFill>
                          <a:latin typeface="Meiryo UI"/>
                          <a:ea typeface="Meiryo UI"/>
                        </a:rPr>
                        <a:t>事業者名、金額などをキーにして再エネ業務統合システムの請求データの自動消込を実施する。</a:t>
                      </a:r>
                      <a:endParaRPr kumimoji="0" lang="en-US" altLang="ja-JP" sz="1100" b="0" u="none" kern="0" dirty="0">
                        <a:solidFill>
                          <a:schemeClr val="tx1"/>
                        </a:solidFill>
                        <a:latin typeface="Meiryo UI"/>
                        <a:ea typeface="Meiryo UI"/>
                      </a:endParaRPr>
                    </a:p>
                    <a:p>
                      <a:pPr marL="0" lvl="0" indent="0">
                        <a:buFont typeface="Arial" panose="020B0604020202020204" pitchFamily="34" charset="0"/>
                        <a:buNone/>
                        <a:defRPr/>
                      </a:pPr>
                      <a:r>
                        <a:rPr kumimoji="0" lang="ja-JP" altLang="en-US" sz="1100" b="0" u="none" kern="0" dirty="0">
                          <a:solidFill>
                            <a:schemeClr val="tx1"/>
                          </a:solidFill>
                          <a:latin typeface="Meiryo UI"/>
                          <a:ea typeface="Meiryo UI"/>
                        </a:rPr>
                        <a:t>　　未入金や入金額不足の場合、督促を通じて不足額を回収できた段階で請求データの消込を行う。（不足額に関する新規の請求書は発行しない）</a:t>
                      </a:r>
                      <a:endParaRPr kumimoji="0" lang="en-US" altLang="ja-JP" sz="1100" b="0" u="none" kern="0" dirty="0">
                        <a:solidFill>
                          <a:schemeClr val="tx1"/>
                        </a:solidFill>
                        <a:latin typeface="Meiryo UI"/>
                        <a:ea typeface="Meiryo UI"/>
                      </a:endParaRPr>
                    </a:p>
                    <a:p>
                      <a:pPr marL="171450" lvl="0" indent="-171450">
                        <a:buFont typeface="Arial" panose="020B0604020202020204" pitchFamily="34" charset="0"/>
                        <a:buChar char="•"/>
                        <a:defRPr/>
                      </a:pPr>
                      <a:endParaRPr kumimoji="0" lang="en-US" altLang="ja-JP" sz="1100" b="0" u="none" kern="0" dirty="0">
                        <a:solidFill>
                          <a:schemeClr val="tx1"/>
                        </a:solidFill>
                        <a:latin typeface="Meiryo UI"/>
                        <a:ea typeface="Meiryo UI"/>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77678721"/>
                  </a:ext>
                </a:extLst>
              </a:tr>
            </a:tbl>
          </a:graphicData>
        </a:graphic>
      </p:graphicFrame>
      <p:grpSp>
        <p:nvGrpSpPr>
          <p:cNvPr id="19" name="グループ化 18">
            <a:extLst>
              <a:ext uri="{FF2B5EF4-FFF2-40B4-BE49-F238E27FC236}">
                <a16:creationId xmlns:a16="http://schemas.microsoft.com/office/drawing/2014/main" id="{C30F6166-8C5D-4053-9D98-81357D608D36}"/>
              </a:ext>
            </a:extLst>
          </p:cNvPr>
          <p:cNvGrpSpPr/>
          <p:nvPr/>
        </p:nvGrpSpPr>
        <p:grpSpPr>
          <a:xfrm>
            <a:off x="423873" y="2598734"/>
            <a:ext cx="9058255" cy="4147336"/>
            <a:chOff x="539739" y="2741564"/>
            <a:chExt cx="9058255" cy="3849735"/>
          </a:xfrm>
        </p:grpSpPr>
        <p:sp>
          <p:nvSpPr>
            <p:cNvPr id="11" name="角丸四角形 72">
              <a:extLst>
                <a:ext uri="{FF2B5EF4-FFF2-40B4-BE49-F238E27FC236}">
                  <a16:creationId xmlns:a16="http://schemas.microsoft.com/office/drawing/2014/main" id="{D297B2C5-79B3-4F11-AAA3-5A76BFAEABA3}"/>
                </a:ext>
              </a:extLst>
            </p:cNvPr>
            <p:cNvSpPr>
              <a:spLocks/>
            </p:cNvSpPr>
            <p:nvPr/>
          </p:nvSpPr>
          <p:spPr>
            <a:xfrm>
              <a:off x="539739" y="2741564"/>
              <a:ext cx="4003813" cy="3849735"/>
            </a:xfrm>
            <a:prstGeom prst="rect">
              <a:avLst/>
            </a:prstGeom>
            <a:solidFill>
              <a:schemeClr val="accent1">
                <a:lumMod val="20000"/>
                <a:lumOff val="80000"/>
              </a:schemeClr>
            </a:solidFill>
            <a:ln>
              <a:noFill/>
            </a:ln>
          </p:spPr>
          <p:txBody>
            <a:bodyPr wrap="square" lIns="33231" tIns="33231" rIns="33231" bIns="33231" rtlCol="0" anchor="t">
              <a:noAutofit/>
            </a:bodyPr>
            <a:lstStyle/>
            <a:p>
              <a:pPr algn="ctr" defTabSz="844083">
                <a:defRPr/>
              </a:pPr>
              <a:r>
                <a:rPr lang="ja-JP" altLang="en-US"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再エネ業務統合システム</a:t>
              </a:r>
            </a:p>
          </p:txBody>
        </p:sp>
        <p:sp>
          <p:nvSpPr>
            <p:cNvPr id="131" name="正方形/長方形 130" descr="t">
              <a:extLst>
                <a:ext uri="{FF2B5EF4-FFF2-40B4-BE49-F238E27FC236}">
                  <a16:creationId xmlns:a16="http://schemas.microsoft.com/office/drawing/2014/main" id="{A4280BDA-5EB6-408F-A19D-5B197CD86FB6}"/>
                </a:ext>
              </a:extLst>
            </p:cNvPr>
            <p:cNvSpPr>
              <a:spLocks/>
            </p:cNvSpPr>
            <p:nvPr/>
          </p:nvSpPr>
          <p:spPr>
            <a:xfrm>
              <a:off x="775368" y="5640510"/>
              <a:ext cx="3592759" cy="90030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0409" tIns="50409" rIns="50409" bIns="50409" rtlCol="0" anchor="t"/>
            <a:lstStyle/>
            <a:p>
              <a:pPr algn="ctr" defTabSz="844083">
                <a:defRPr/>
              </a:pPr>
              <a:r>
                <a:rPr lang="ja-JP" altLang="en-US"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入金データ</a:t>
              </a:r>
            </a:p>
            <a:p>
              <a:pPr algn="ctr" defTabSz="844083">
                <a:defRPr/>
              </a:pPr>
              <a:endParaRPr lang="ja-JP" altLang="en-US" sz="1000" dirty="0">
                <a:solidFill>
                  <a:srgbClr val="000000"/>
                </a:solidFill>
                <a:latin typeface="Meiryo UI" panose="020B0604030504040204" pitchFamily="50" charset="-128"/>
                <a:ea typeface="Meiryo UI" panose="020B0604030504040204" pitchFamily="50" charset="-128"/>
              </a:endParaRPr>
            </a:p>
          </p:txBody>
        </p:sp>
        <p:sp>
          <p:nvSpPr>
            <p:cNvPr id="132" name="正方形/長方形 131">
              <a:extLst>
                <a:ext uri="{FF2B5EF4-FFF2-40B4-BE49-F238E27FC236}">
                  <a16:creationId xmlns:a16="http://schemas.microsoft.com/office/drawing/2014/main" id="{719C29F8-964A-4D38-BEDF-C10BA72880B8}"/>
                </a:ext>
              </a:extLst>
            </p:cNvPr>
            <p:cNvSpPr>
              <a:spLocks/>
            </p:cNvSpPr>
            <p:nvPr/>
          </p:nvSpPr>
          <p:spPr>
            <a:xfrm>
              <a:off x="848412" y="5842420"/>
              <a:ext cx="415531" cy="226304"/>
            </a:xfrm>
            <a:prstGeom prst="rect">
              <a:avLst/>
            </a:prstGeom>
            <a:solidFill>
              <a:schemeClr val="bg1">
                <a:lumMod val="95000"/>
              </a:schemeClr>
            </a:solidFill>
            <a:ln w="9525" cap="flat" cmpd="sng" algn="ctr">
              <a:solidFill>
                <a:sysClr val="window" lastClr="FFFFFF">
                  <a:lumMod val="85000"/>
                </a:sysClr>
              </a:solidFill>
              <a:prstDash val="solid"/>
              <a:miter lim="800000"/>
            </a:ln>
            <a:effectLst/>
          </p:spPr>
          <p:txBody>
            <a:bodyPr wrap="none" lIns="54610" tIns="54610" rIns="54610" bIns="5461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a:ln>
                    <a:noFill/>
                  </a:ln>
                  <a:solidFill>
                    <a:srgbClr val="000000"/>
                  </a:solidFill>
                  <a:effectLst/>
                  <a:uLnTx/>
                  <a:uFillTx/>
                  <a:latin typeface="Meiryo UI"/>
                  <a:ea typeface="Meiryo UI"/>
                  <a:cs typeface="+mn-cs"/>
                </a:rPr>
                <a:t>区分</a:t>
              </a:r>
              <a:endParaRPr kumimoji="0" lang="en-US" altLang="ja-JP" sz="900" b="0" i="0" u="none" strike="noStrike" kern="0" cap="none" spc="0" normalizeH="0" baseline="0" noProof="0" dirty="0">
                <a:ln>
                  <a:noFill/>
                </a:ln>
                <a:solidFill>
                  <a:srgbClr val="000000"/>
                </a:solidFill>
                <a:effectLst/>
                <a:uLnTx/>
                <a:uFillTx/>
                <a:latin typeface="Meiryo UI"/>
                <a:ea typeface="Meiryo UI"/>
                <a:cs typeface="+mn-cs"/>
              </a:endParaRPr>
            </a:p>
          </p:txBody>
        </p:sp>
        <p:sp>
          <p:nvSpPr>
            <p:cNvPr id="142" name="正方形/長方形 141">
              <a:extLst>
                <a:ext uri="{FF2B5EF4-FFF2-40B4-BE49-F238E27FC236}">
                  <a16:creationId xmlns:a16="http://schemas.microsoft.com/office/drawing/2014/main" id="{1F218D34-F7A0-406C-AB83-DF9606382E4A}"/>
                </a:ext>
              </a:extLst>
            </p:cNvPr>
            <p:cNvSpPr>
              <a:spLocks/>
            </p:cNvSpPr>
            <p:nvPr/>
          </p:nvSpPr>
          <p:spPr>
            <a:xfrm>
              <a:off x="848412" y="6114020"/>
              <a:ext cx="415531" cy="154369"/>
            </a:xfrm>
            <a:prstGeom prst="rect">
              <a:avLst/>
            </a:prstGeom>
            <a:solidFill>
              <a:schemeClr val="bg1"/>
            </a:solidFill>
            <a:ln w="9525" cap="flat" cmpd="sng" algn="ctr">
              <a:solidFill>
                <a:sysClr val="window" lastClr="FFFFFF">
                  <a:lumMod val="75000"/>
                </a:sysClr>
              </a:solidFill>
              <a:prstDash val="solid"/>
              <a:miter lim="800000"/>
            </a:ln>
            <a:effectLst/>
          </p:spPr>
          <p:txBody>
            <a:bodyPr wrap="none" lIns="54610" tIns="54610" rIns="54610" bIns="5461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a:ln>
                    <a:noFill/>
                  </a:ln>
                  <a:solidFill>
                    <a:srgbClr val="000000"/>
                  </a:solidFill>
                  <a:effectLst/>
                  <a:uLnTx/>
                  <a:uFillTx/>
                  <a:latin typeface="Meiryo UI"/>
                  <a:ea typeface="Meiryo UI"/>
                  <a:cs typeface="+mn-cs"/>
                </a:rPr>
                <a:t>入金</a:t>
              </a:r>
              <a:endParaRPr kumimoji="0" lang="en-US" altLang="ja-JP" sz="900" b="0" i="0" u="none" strike="noStrike" kern="0" cap="none" spc="0" normalizeH="0" baseline="0" noProof="0" dirty="0">
                <a:ln>
                  <a:noFill/>
                </a:ln>
                <a:solidFill>
                  <a:srgbClr val="000000"/>
                </a:solidFill>
                <a:effectLst/>
                <a:uLnTx/>
                <a:uFillTx/>
                <a:latin typeface="Meiryo UI"/>
                <a:ea typeface="Meiryo UI"/>
                <a:cs typeface="+mn-cs"/>
              </a:endParaRPr>
            </a:p>
          </p:txBody>
        </p:sp>
        <p:sp>
          <p:nvSpPr>
            <p:cNvPr id="147" name="正方形/長方形 146">
              <a:extLst>
                <a:ext uri="{FF2B5EF4-FFF2-40B4-BE49-F238E27FC236}">
                  <a16:creationId xmlns:a16="http://schemas.microsoft.com/office/drawing/2014/main" id="{96BB7CA3-819F-4D4E-B713-CD6212AEABD0}"/>
                </a:ext>
              </a:extLst>
            </p:cNvPr>
            <p:cNvSpPr>
              <a:spLocks/>
            </p:cNvSpPr>
            <p:nvPr/>
          </p:nvSpPr>
          <p:spPr>
            <a:xfrm>
              <a:off x="848411" y="6303836"/>
              <a:ext cx="415531" cy="154369"/>
            </a:xfrm>
            <a:prstGeom prst="rect">
              <a:avLst/>
            </a:prstGeom>
            <a:solidFill>
              <a:schemeClr val="bg1"/>
            </a:solidFill>
            <a:ln w="9525" cap="flat" cmpd="sng" algn="ctr">
              <a:solidFill>
                <a:sysClr val="window" lastClr="FFFFFF">
                  <a:lumMod val="75000"/>
                </a:sysClr>
              </a:solidFill>
              <a:prstDash val="solid"/>
              <a:miter lim="800000"/>
            </a:ln>
            <a:effectLst/>
          </p:spPr>
          <p:txBody>
            <a:bodyPr wrap="none" lIns="54610" tIns="54610" rIns="54610" bIns="54610" rtlCol="0" anchor="ctr"/>
            <a:lstStyle/>
            <a:p>
              <a:pPr lvl="0" algn="ctr">
                <a:defRPr/>
              </a:pPr>
              <a:r>
                <a:rPr kumimoji="0" lang="ja-JP" altLang="en-US" sz="900" kern="0" dirty="0">
                  <a:solidFill>
                    <a:srgbClr val="000000"/>
                  </a:solidFill>
                  <a:latin typeface="Meiryo UI"/>
                  <a:ea typeface="Meiryo UI"/>
                </a:rPr>
                <a:t>入金</a:t>
              </a:r>
              <a:endParaRPr kumimoji="0" lang="en-US" altLang="ja-JP" sz="900" b="0" i="0" u="none" strike="noStrike" kern="0" cap="none" spc="0" normalizeH="0" baseline="0" noProof="0" dirty="0">
                <a:ln>
                  <a:noFill/>
                </a:ln>
                <a:solidFill>
                  <a:srgbClr val="000000"/>
                </a:solidFill>
                <a:effectLst/>
                <a:uLnTx/>
                <a:uFillTx/>
                <a:latin typeface="Meiryo UI"/>
                <a:ea typeface="Meiryo UI"/>
                <a:cs typeface="+mn-cs"/>
              </a:endParaRPr>
            </a:p>
          </p:txBody>
        </p:sp>
        <p:sp>
          <p:nvSpPr>
            <p:cNvPr id="135" name="正方形/長方形 134">
              <a:extLst>
                <a:ext uri="{FF2B5EF4-FFF2-40B4-BE49-F238E27FC236}">
                  <a16:creationId xmlns:a16="http://schemas.microsoft.com/office/drawing/2014/main" id="{F1266B34-18C3-4529-B5D3-08FB07F12212}"/>
                </a:ext>
              </a:extLst>
            </p:cNvPr>
            <p:cNvSpPr>
              <a:spLocks/>
            </p:cNvSpPr>
            <p:nvPr/>
          </p:nvSpPr>
          <p:spPr>
            <a:xfrm>
              <a:off x="2803062" y="5842418"/>
              <a:ext cx="741757" cy="226304"/>
            </a:xfrm>
            <a:prstGeom prst="rect">
              <a:avLst/>
            </a:prstGeom>
            <a:solidFill>
              <a:schemeClr val="bg1">
                <a:lumMod val="95000"/>
              </a:schemeClr>
            </a:solidFill>
            <a:ln w="9525" cap="flat" cmpd="sng" algn="ctr">
              <a:solidFill>
                <a:sysClr val="window" lastClr="FFFFFF">
                  <a:lumMod val="85000"/>
                </a:sysClr>
              </a:solidFill>
              <a:prstDash val="solid"/>
              <a:miter lim="800000"/>
            </a:ln>
            <a:effectLst/>
          </p:spPr>
          <p:txBody>
            <a:bodyPr wrap="none" lIns="54610" tIns="54610" rIns="54610" bIns="5461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a:ln>
                    <a:noFill/>
                  </a:ln>
                  <a:solidFill>
                    <a:srgbClr val="000000"/>
                  </a:solidFill>
                  <a:effectLst/>
                  <a:uLnTx/>
                  <a:uFillTx/>
                  <a:latin typeface="Meiryo UI"/>
                  <a:ea typeface="Meiryo UI"/>
                  <a:cs typeface="+mn-cs"/>
                </a:rPr>
                <a:t>請求</a:t>
              </a:r>
              <a:r>
                <a:rPr kumimoji="0" lang="en-US" altLang="ja-JP" sz="900" b="0" i="0" u="none" strike="noStrike" kern="0" cap="none" spc="0" normalizeH="0" baseline="0" noProof="0" dirty="0">
                  <a:ln>
                    <a:noFill/>
                  </a:ln>
                  <a:solidFill>
                    <a:srgbClr val="000000"/>
                  </a:solidFill>
                  <a:effectLst/>
                  <a:uLnTx/>
                  <a:uFillTx/>
                  <a:latin typeface="Meiryo UI"/>
                  <a:ea typeface="Meiryo UI"/>
                  <a:cs typeface="+mn-cs"/>
                </a:rPr>
                <a:t>/</a:t>
              </a:r>
              <a:r>
                <a:rPr kumimoji="0" lang="ja-JP" altLang="en-US" sz="900" b="0" i="0" u="none" strike="noStrike" kern="0" cap="none" spc="0" normalizeH="0" baseline="0" noProof="0" dirty="0">
                  <a:ln>
                    <a:noFill/>
                  </a:ln>
                  <a:solidFill>
                    <a:srgbClr val="000000"/>
                  </a:solidFill>
                  <a:effectLst/>
                  <a:uLnTx/>
                  <a:uFillTx/>
                  <a:latin typeface="Meiryo UI"/>
                  <a:ea typeface="Meiryo UI"/>
                  <a:cs typeface="+mn-cs"/>
                </a:rPr>
                <a:t>支払</a:t>
              </a:r>
              <a:br>
                <a:rPr kumimoji="0" lang="en-US" altLang="ja-JP" sz="900" b="0" i="0" u="none" strike="noStrike" kern="0" cap="none" spc="0" normalizeH="0" baseline="0" noProof="0" dirty="0">
                  <a:ln>
                    <a:noFill/>
                  </a:ln>
                  <a:solidFill>
                    <a:srgbClr val="000000"/>
                  </a:solidFill>
                  <a:effectLst/>
                  <a:uLnTx/>
                  <a:uFillTx/>
                  <a:latin typeface="Meiryo UI"/>
                  <a:ea typeface="Meiryo UI"/>
                  <a:cs typeface="+mn-cs"/>
                </a:rPr>
              </a:br>
              <a:r>
                <a:rPr kumimoji="0" lang="ja-JP" altLang="en-US" sz="900" b="0" i="0" u="none" strike="noStrike" kern="0" cap="none" spc="0" normalizeH="0" baseline="0" noProof="0" dirty="0">
                  <a:ln>
                    <a:noFill/>
                  </a:ln>
                  <a:solidFill>
                    <a:srgbClr val="000000"/>
                  </a:solidFill>
                  <a:effectLst/>
                  <a:uLnTx/>
                  <a:uFillTx/>
                  <a:latin typeface="Meiryo UI"/>
                  <a:ea typeface="Meiryo UI"/>
                  <a:cs typeface="+mn-cs"/>
                </a:rPr>
                <a:t>通知書</a:t>
              </a:r>
              <a:r>
                <a:rPr kumimoji="0" lang="en-US" altLang="ja-JP" sz="900" b="0" i="0" u="none" strike="noStrike" kern="0" cap="none" spc="0" normalizeH="0" baseline="0" noProof="0" dirty="0">
                  <a:ln>
                    <a:noFill/>
                  </a:ln>
                  <a:solidFill>
                    <a:srgbClr val="000000"/>
                  </a:solidFill>
                  <a:effectLst/>
                  <a:uLnTx/>
                  <a:uFillTx/>
                  <a:latin typeface="Meiryo UI"/>
                  <a:ea typeface="Meiryo UI"/>
                  <a:cs typeface="+mn-cs"/>
                </a:rPr>
                <a:t>No.</a:t>
              </a:r>
            </a:p>
          </p:txBody>
        </p:sp>
        <p:sp>
          <p:nvSpPr>
            <p:cNvPr id="145" name="正方形/長方形 144">
              <a:extLst>
                <a:ext uri="{FF2B5EF4-FFF2-40B4-BE49-F238E27FC236}">
                  <a16:creationId xmlns:a16="http://schemas.microsoft.com/office/drawing/2014/main" id="{9902D436-EE9B-45B4-B2BD-333F2809E980}"/>
                </a:ext>
              </a:extLst>
            </p:cNvPr>
            <p:cNvSpPr>
              <a:spLocks/>
            </p:cNvSpPr>
            <p:nvPr/>
          </p:nvSpPr>
          <p:spPr>
            <a:xfrm>
              <a:off x="2803064" y="6114017"/>
              <a:ext cx="741759" cy="154371"/>
            </a:xfrm>
            <a:prstGeom prst="rect">
              <a:avLst/>
            </a:prstGeom>
            <a:noFill/>
            <a:ln w="19050" cap="flat" cmpd="sng" algn="ctr">
              <a:solidFill>
                <a:srgbClr val="0070C0"/>
              </a:solidFill>
              <a:prstDash val="solid"/>
              <a:miter lim="800000"/>
            </a:ln>
            <a:effectLst/>
          </p:spPr>
          <p:txBody>
            <a:bodyPr wrap="none" lIns="54610" tIns="54610" rIns="54610" bIns="54610" rtlCol="0" anchor="ctr"/>
            <a:lstStyle/>
            <a:p>
              <a:r>
                <a:rPr kumimoji="0" lang="en-US" altLang="ja-JP" sz="900" b="1" kern="0" dirty="0">
                  <a:solidFill>
                    <a:srgbClr val="000000"/>
                  </a:solidFill>
                  <a:latin typeface="Meiryo UI"/>
                  <a:ea typeface="Meiryo UI"/>
                </a:rPr>
                <a:t>AAAA</a:t>
              </a:r>
              <a:endParaRPr kumimoji="0" lang="ja-JP" altLang="en-US" sz="900" b="1" kern="0" dirty="0">
                <a:solidFill>
                  <a:srgbClr val="000000"/>
                </a:solidFill>
                <a:latin typeface="Meiryo UI"/>
                <a:ea typeface="Meiryo UI"/>
              </a:endParaRPr>
            </a:p>
          </p:txBody>
        </p:sp>
        <p:sp>
          <p:nvSpPr>
            <p:cNvPr id="150" name="正方形/長方形 149">
              <a:extLst>
                <a:ext uri="{FF2B5EF4-FFF2-40B4-BE49-F238E27FC236}">
                  <a16:creationId xmlns:a16="http://schemas.microsoft.com/office/drawing/2014/main" id="{9879D038-3607-4271-B252-9BA334990868}"/>
                </a:ext>
              </a:extLst>
            </p:cNvPr>
            <p:cNvSpPr>
              <a:spLocks/>
            </p:cNvSpPr>
            <p:nvPr/>
          </p:nvSpPr>
          <p:spPr>
            <a:xfrm>
              <a:off x="2803063" y="6303833"/>
              <a:ext cx="741759" cy="154371"/>
            </a:xfrm>
            <a:prstGeom prst="rect">
              <a:avLst/>
            </a:prstGeom>
            <a:noFill/>
            <a:ln w="19050" cap="flat" cmpd="sng" algn="ctr">
              <a:solidFill>
                <a:srgbClr val="0070C0"/>
              </a:solidFill>
              <a:prstDash val="solid"/>
              <a:miter lim="800000"/>
            </a:ln>
            <a:effectLst/>
          </p:spPr>
          <p:txBody>
            <a:bodyPr wrap="none" lIns="54610" tIns="54610" rIns="54610" bIns="54610" rtlCol="0" anchor="ctr"/>
            <a:lstStyle/>
            <a:p>
              <a:r>
                <a:rPr kumimoji="0" lang="en-US" altLang="ja-JP" sz="900" b="1" kern="0" dirty="0">
                  <a:solidFill>
                    <a:srgbClr val="000000"/>
                  </a:solidFill>
                  <a:latin typeface="Meiryo UI"/>
                  <a:ea typeface="Meiryo UI"/>
                </a:rPr>
                <a:t>BBBB</a:t>
              </a:r>
              <a:endParaRPr kumimoji="0" lang="ja-JP" altLang="en-US" sz="900" b="1" kern="0" dirty="0">
                <a:solidFill>
                  <a:srgbClr val="000000"/>
                </a:solidFill>
                <a:latin typeface="Meiryo UI"/>
                <a:ea typeface="Meiryo UI"/>
              </a:endParaRPr>
            </a:p>
          </p:txBody>
        </p:sp>
        <p:sp>
          <p:nvSpPr>
            <p:cNvPr id="136" name="正方形/長方形 135">
              <a:extLst>
                <a:ext uri="{FF2B5EF4-FFF2-40B4-BE49-F238E27FC236}">
                  <a16:creationId xmlns:a16="http://schemas.microsoft.com/office/drawing/2014/main" id="{144ECB5B-0E38-4CF3-9BA2-E9616C122247}"/>
                </a:ext>
              </a:extLst>
            </p:cNvPr>
            <p:cNvSpPr>
              <a:spLocks/>
            </p:cNvSpPr>
            <p:nvPr/>
          </p:nvSpPr>
          <p:spPr>
            <a:xfrm>
              <a:off x="2344956" y="5842418"/>
              <a:ext cx="415531" cy="226304"/>
            </a:xfrm>
            <a:prstGeom prst="rect">
              <a:avLst/>
            </a:prstGeom>
            <a:solidFill>
              <a:schemeClr val="bg1">
                <a:lumMod val="95000"/>
              </a:schemeClr>
            </a:solidFill>
            <a:ln w="9525" cap="flat" cmpd="sng" algn="ctr">
              <a:solidFill>
                <a:sysClr val="window" lastClr="FFFFFF">
                  <a:lumMod val="85000"/>
                </a:sysClr>
              </a:solidFill>
              <a:prstDash val="solid"/>
              <a:miter lim="800000"/>
            </a:ln>
            <a:effectLst/>
          </p:spPr>
          <p:txBody>
            <a:bodyPr wrap="none" lIns="54610" tIns="54610" rIns="54610" bIns="5461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a:ln>
                    <a:noFill/>
                  </a:ln>
                  <a:solidFill>
                    <a:srgbClr val="000000"/>
                  </a:solidFill>
                  <a:effectLst/>
                  <a:uLnTx/>
                  <a:uFillTx/>
                  <a:latin typeface="Meiryo UI"/>
                  <a:ea typeface="Meiryo UI"/>
                  <a:cs typeface="+mn-cs"/>
                </a:rPr>
                <a:t>事業者</a:t>
              </a:r>
              <a:endParaRPr kumimoji="0" lang="en-US" altLang="ja-JP" sz="900" b="0" i="0" u="none" strike="noStrike" kern="0" cap="none" spc="0" normalizeH="0" baseline="0" noProof="0" dirty="0">
                <a:ln>
                  <a:noFill/>
                </a:ln>
                <a:solidFill>
                  <a:srgbClr val="000000"/>
                </a:solidFill>
                <a:effectLst/>
                <a:uLnTx/>
                <a:uFillTx/>
                <a:latin typeface="Meiryo UI"/>
                <a:ea typeface="Meiryo UI"/>
                <a:cs typeface="+mn-cs"/>
              </a:endParaRPr>
            </a:p>
          </p:txBody>
        </p:sp>
        <p:sp>
          <p:nvSpPr>
            <p:cNvPr id="146" name="正方形/長方形 145">
              <a:extLst>
                <a:ext uri="{FF2B5EF4-FFF2-40B4-BE49-F238E27FC236}">
                  <a16:creationId xmlns:a16="http://schemas.microsoft.com/office/drawing/2014/main" id="{E6CEC830-C8F0-45F2-BAD8-F81EAE5694BE}"/>
                </a:ext>
              </a:extLst>
            </p:cNvPr>
            <p:cNvSpPr>
              <a:spLocks/>
            </p:cNvSpPr>
            <p:nvPr/>
          </p:nvSpPr>
          <p:spPr>
            <a:xfrm>
              <a:off x="2344948" y="6114017"/>
              <a:ext cx="415531" cy="154371"/>
            </a:xfrm>
            <a:prstGeom prst="rect">
              <a:avLst/>
            </a:prstGeom>
            <a:noFill/>
            <a:ln w="19050" cap="flat" cmpd="sng" algn="ctr">
              <a:solidFill>
                <a:srgbClr val="0070C0"/>
              </a:solidFill>
              <a:prstDash val="solid"/>
              <a:miter lim="800000"/>
            </a:ln>
            <a:effectLst/>
          </p:spPr>
          <p:txBody>
            <a:bodyPr wrap="none" lIns="54610" tIns="54610" rIns="54610" bIns="54610" rtlCol="0" anchor="ctr"/>
            <a:lstStyle/>
            <a:p>
              <a:r>
                <a:rPr kumimoji="0" lang="en-US" altLang="ja-JP" sz="900" b="1" kern="0" dirty="0">
                  <a:solidFill>
                    <a:srgbClr val="000000"/>
                  </a:solidFill>
                  <a:latin typeface="Meiryo UI"/>
                  <a:ea typeface="Meiryo UI"/>
                </a:rPr>
                <a:t>A</a:t>
              </a:r>
            </a:p>
          </p:txBody>
        </p:sp>
        <p:sp>
          <p:nvSpPr>
            <p:cNvPr id="151" name="正方形/長方形 150">
              <a:extLst>
                <a:ext uri="{FF2B5EF4-FFF2-40B4-BE49-F238E27FC236}">
                  <a16:creationId xmlns:a16="http://schemas.microsoft.com/office/drawing/2014/main" id="{3558F249-2FB7-4020-9375-BBBE6E46A66B}"/>
                </a:ext>
              </a:extLst>
            </p:cNvPr>
            <p:cNvSpPr>
              <a:spLocks/>
            </p:cNvSpPr>
            <p:nvPr/>
          </p:nvSpPr>
          <p:spPr>
            <a:xfrm>
              <a:off x="2344947" y="6303833"/>
              <a:ext cx="415531" cy="154371"/>
            </a:xfrm>
            <a:prstGeom prst="rect">
              <a:avLst/>
            </a:prstGeom>
            <a:noFill/>
            <a:ln w="19050" cap="flat" cmpd="sng" algn="ctr">
              <a:solidFill>
                <a:srgbClr val="0070C0"/>
              </a:solidFill>
              <a:prstDash val="solid"/>
              <a:miter lim="800000"/>
            </a:ln>
            <a:effectLst/>
          </p:spPr>
          <p:txBody>
            <a:bodyPr wrap="none" lIns="54610" tIns="54610" rIns="54610" bIns="54610" rtlCol="0" anchor="ctr"/>
            <a:lstStyle/>
            <a:p>
              <a:r>
                <a:rPr kumimoji="0" lang="en-US" altLang="ja-JP" sz="900" b="1" kern="0" dirty="0">
                  <a:solidFill>
                    <a:srgbClr val="000000"/>
                  </a:solidFill>
                  <a:latin typeface="Meiryo UI"/>
                  <a:ea typeface="Meiryo UI"/>
                </a:rPr>
                <a:t>B</a:t>
              </a:r>
            </a:p>
          </p:txBody>
        </p:sp>
        <p:sp>
          <p:nvSpPr>
            <p:cNvPr id="168" name="正方形/長方形 167">
              <a:extLst>
                <a:ext uri="{FF2B5EF4-FFF2-40B4-BE49-F238E27FC236}">
                  <a16:creationId xmlns:a16="http://schemas.microsoft.com/office/drawing/2014/main" id="{B3B1E54A-909D-4BF8-A93E-D987EA99CCDB}"/>
                </a:ext>
              </a:extLst>
            </p:cNvPr>
            <p:cNvSpPr>
              <a:spLocks/>
            </p:cNvSpPr>
            <p:nvPr/>
          </p:nvSpPr>
          <p:spPr>
            <a:xfrm>
              <a:off x="1306517" y="5842420"/>
              <a:ext cx="415531" cy="226304"/>
            </a:xfrm>
            <a:prstGeom prst="rect">
              <a:avLst/>
            </a:prstGeom>
            <a:solidFill>
              <a:schemeClr val="bg1">
                <a:lumMod val="95000"/>
              </a:schemeClr>
            </a:solidFill>
            <a:ln w="9525" cap="flat" cmpd="sng" algn="ctr">
              <a:solidFill>
                <a:sysClr val="window" lastClr="FFFFFF">
                  <a:lumMod val="85000"/>
                </a:sysClr>
              </a:solidFill>
              <a:prstDash val="solid"/>
              <a:miter lim="800000"/>
            </a:ln>
            <a:effectLst/>
          </p:spPr>
          <p:txBody>
            <a:bodyPr wrap="none" lIns="54610" tIns="54610" rIns="54610" bIns="5461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kern="0" dirty="0">
                  <a:solidFill>
                    <a:srgbClr val="000000"/>
                  </a:solidFill>
                  <a:latin typeface="Meiryo UI"/>
                  <a:ea typeface="Meiryo UI"/>
                </a:rPr>
                <a:t>入出金日</a:t>
              </a:r>
              <a:endParaRPr kumimoji="0" lang="en-US" altLang="ja-JP" sz="900" b="0" i="0" u="none" strike="noStrike" kern="0" cap="none" spc="0" normalizeH="0" baseline="0" noProof="0" dirty="0">
                <a:ln>
                  <a:noFill/>
                </a:ln>
                <a:solidFill>
                  <a:srgbClr val="000000"/>
                </a:solidFill>
                <a:effectLst/>
                <a:uLnTx/>
                <a:uFillTx/>
                <a:latin typeface="Meiryo UI"/>
                <a:ea typeface="Meiryo UI"/>
                <a:cs typeface="+mn-cs"/>
              </a:endParaRPr>
            </a:p>
          </p:txBody>
        </p:sp>
        <p:sp>
          <p:nvSpPr>
            <p:cNvPr id="170" name="正方形/長方形 169">
              <a:extLst>
                <a:ext uri="{FF2B5EF4-FFF2-40B4-BE49-F238E27FC236}">
                  <a16:creationId xmlns:a16="http://schemas.microsoft.com/office/drawing/2014/main" id="{45C70B89-49E0-492C-B49C-93023C6C1628}"/>
                </a:ext>
              </a:extLst>
            </p:cNvPr>
            <p:cNvSpPr>
              <a:spLocks/>
            </p:cNvSpPr>
            <p:nvPr/>
          </p:nvSpPr>
          <p:spPr>
            <a:xfrm>
              <a:off x="1306517" y="6114020"/>
              <a:ext cx="415531" cy="154369"/>
            </a:xfrm>
            <a:prstGeom prst="rect">
              <a:avLst/>
            </a:prstGeom>
            <a:solidFill>
              <a:schemeClr val="bg1"/>
            </a:solidFill>
            <a:ln w="9525" cap="flat" cmpd="sng" algn="ctr">
              <a:solidFill>
                <a:sysClr val="window" lastClr="FFFFFF">
                  <a:lumMod val="75000"/>
                </a:sysClr>
              </a:solidFill>
              <a:prstDash val="solid"/>
              <a:miter lim="800000"/>
            </a:ln>
            <a:effectLst/>
          </p:spPr>
          <p:txBody>
            <a:bodyPr wrap="none" lIns="54610" tIns="54610" rIns="54610" bIns="54610" rtlCol="0" anchor="ct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ja-JP" sz="900" kern="0" dirty="0">
                  <a:solidFill>
                    <a:srgbClr val="000000"/>
                  </a:solidFill>
                  <a:latin typeface="Meiryo UI"/>
                  <a:ea typeface="Meiryo UI"/>
                </a:rPr>
                <a:t>7/25</a:t>
              </a:r>
              <a:endParaRPr kumimoji="0" lang="en-US" altLang="ja-JP" sz="900" b="0" i="0" u="none" strike="noStrike" kern="0" cap="none" spc="0" normalizeH="0" baseline="0" noProof="0" dirty="0">
                <a:ln>
                  <a:noFill/>
                </a:ln>
                <a:solidFill>
                  <a:srgbClr val="000000"/>
                </a:solidFill>
                <a:effectLst/>
                <a:uLnTx/>
                <a:uFillTx/>
                <a:latin typeface="Meiryo UI"/>
                <a:ea typeface="Meiryo UI"/>
                <a:cs typeface="+mn-cs"/>
              </a:endParaRPr>
            </a:p>
          </p:txBody>
        </p:sp>
        <p:sp>
          <p:nvSpPr>
            <p:cNvPr id="171" name="正方形/長方形 170">
              <a:extLst>
                <a:ext uri="{FF2B5EF4-FFF2-40B4-BE49-F238E27FC236}">
                  <a16:creationId xmlns:a16="http://schemas.microsoft.com/office/drawing/2014/main" id="{4B915AEB-B773-4DB3-9EEE-1993876D0373}"/>
                </a:ext>
              </a:extLst>
            </p:cNvPr>
            <p:cNvSpPr>
              <a:spLocks/>
            </p:cNvSpPr>
            <p:nvPr/>
          </p:nvSpPr>
          <p:spPr>
            <a:xfrm>
              <a:off x="1306516" y="6303836"/>
              <a:ext cx="415531" cy="154369"/>
            </a:xfrm>
            <a:prstGeom prst="rect">
              <a:avLst/>
            </a:prstGeom>
            <a:solidFill>
              <a:schemeClr val="bg1"/>
            </a:solidFill>
            <a:ln w="9525" cap="flat" cmpd="sng" algn="ctr">
              <a:solidFill>
                <a:sysClr val="window" lastClr="FFFFFF">
                  <a:lumMod val="75000"/>
                </a:sysClr>
              </a:solidFill>
              <a:prstDash val="solid"/>
              <a:miter lim="800000"/>
            </a:ln>
            <a:effectLst/>
          </p:spPr>
          <p:txBody>
            <a:bodyPr wrap="none" lIns="54610" tIns="54610" rIns="54610" bIns="54610" rtlCol="0" anchor="ct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ja-JP" sz="900" b="0" i="0" u="none" strike="noStrike" kern="0" cap="none" spc="0" normalizeH="0" baseline="0" noProof="0" dirty="0">
                  <a:ln>
                    <a:noFill/>
                  </a:ln>
                  <a:solidFill>
                    <a:srgbClr val="000000"/>
                  </a:solidFill>
                  <a:effectLst/>
                  <a:uLnTx/>
                  <a:uFillTx/>
                  <a:latin typeface="Meiryo UI"/>
                  <a:ea typeface="Meiryo UI"/>
                  <a:cs typeface="+mn-cs"/>
                </a:rPr>
                <a:t>7/25</a:t>
              </a:r>
            </a:p>
          </p:txBody>
        </p:sp>
        <p:sp>
          <p:nvSpPr>
            <p:cNvPr id="182" name="正方形/長方形 181">
              <a:extLst>
                <a:ext uri="{FF2B5EF4-FFF2-40B4-BE49-F238E27FC236}">
                  <a16:creationId xmlns:a16="http://schemas.microsoft.com/office/drawing/2014/main" id="{67A26513-27CD-4060-B2A3-2DF7871AE061}"/>
                </a:ext>
              </a:extLst>
            </p:cNvPr>
            <p:cNvSpPr>
              <a:spLocks/>
            </p:cNvSpPr>
            <p:nvPr/>
          </p:nvSpPr>
          <p:spPr>
            <a:xfrm>
              <a:off x="1764628" y="5842420"/>
              <a:ext cx="537745" cy="226304"/>
            </a:xfrm>
            <a:prstGeom prst="rect">
              <a:avLst/>
            </a:prstGeom>
            <a:solidFill>
              <a:schemeClr val="bg1">
                <a:lumMod val="95000"/>
              </a:schemeClr>
            </a:solidFill>
            <a:ln w="9525" cap="flat" cmpd="sng" algn="ctr">
              <a:solidFill>
                <a:sysClr val="window" lastClr="FFFFFF">
                  <a:lumMod val="85000"/>
                </a:sysClr>
              </a:solidFill>
              <a:prstDash val="solid"/>
              <a:miter lim="800000"/>
            </a:ln>
            <a:effectLst/>
          </p:spPr>
          <p:txBody>
            <a:bodyPr wrap="none" lIns="54610" tIns="54610" rIns="54610" bIns="5461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a:ln>
                    <a:noFill/>
                  </a:ln>
                  <a:solidFill>
                    <a:srgbClr val="000000"/>
                  </a:solidFill>
                  <a:effectLst/>
                  <a:uLnTx/>
                  <a:uFillTx/>
                  <a:latin typeface="Meiryo UI"/>
                  <a:ea typeface="Meiryo UI"/>
                  <a:cs typeface="+mn-cs"/>
                </a:rPr>
                <a:t>入出金額</a:t>
              </a:r>
              <a:endParaRPr kumimoji="0" lang="en-US" altLang="ja-JP" sz="900" b="0" i="0" u="none" strike="noStrike" kern="0" cap="none" spc="0" normalizeH="0" baseline="0" noProof="0" dirty="0">
                <a:ln>
                  <a:noFill/>
                </a:ln>
                <a:solidFill>
                  <a:srgbClr val="000000"/>
                </a:solidFill>
                <a:effectLst/>
                <a:uLnTx/>
                <a:uFillTx/>
                <a:latin typeface="Meiryo UI"/>
                <a:ea typeface="Meiryo UI"/>
                <a:cs typeface="+mn-cs"/>
              </a:endParaRPr>
            </a:p>
          </p:txBody>
        </p:sp>
        <p:sp>
          <p:nvSpPr>
            <p:cNvPr id="183" name="正方形/長方形 182">
              <a:extLst>
                <a:ext uri="{FF2B5EF4-FFF2-40B4-BE49-F238E27FC236}">
                  <a16:creationId xmlns:a16="http://schemas.microsoft.com/office/drawing/2014/main" id="{03F9E94F-223F-4A2B-B4A8-F20CE9DF3801}"/>
                </a:ext>
              </a:extLst>
            </p:cNvPr>
            <p:cNvSpPr>
              <a:spLocks/>
            </p:cNvSpPr>
            <p:nvPr/>
          </p:nvSpPr>
          <p:spPr>
            <a:xfrm>
              <a:off x="1764623" y="6114020"/>
              <a:ext cx="537746" cy="154369"/>
            </a:xfrm>
            <a:prstGeom prst="rect">
              <a:avLst/>
            </a:prstGeom>
            <a:solidFill>
              <a:schemeClr val="bg1"/>
            </a:solidFill>
            <a:ln w="19050" cap="flat" cmpd="sng" algn="ctr">
              <a:solidFill>
                <a:srgbClr val="0070C0"/>
              </a:solidFill>
              <a:prstDash val="solid"/>
              <a:miter lim="800000"/>
            </a:ln>
            <a:effectLst/>
          </p:spPr>
          <p:txBody>
            <a:bodyPr wrap="none" lIns="54610" tIns="54610" rIns="54610" bIns="54610" rtlCol="0" anchor="ctr"/>
            <a:lstStyle/>
            <a:p>
              <a:pPr algn="r"/>
              <a:r>
                <a:rPr kumimoji="0" lang="en-US" altLang="ja-JP" sz="900" b="1" kern="0" dirty="0">
                  <a:solidFill>
                    <a:srgbClr val="000000"/>
                  </a:solidFill>
                  <a:latin typeface="Meiryo UI"/>
                  <a:ea typeface="Meiryo UI"/>
                </a:rPr>
                <a:t>100</a:t>
              </a:r>
              <a:endParaRPr kumimoji="0" lang="ja-JP" altLang="en-US" sz="900" b="1" kern="0" dirty="0">
                <a:solidFill>
                  <a:srgbClr val="000000"/>
                </a:solidFill>
                <a:latin typeface="Meiryo UI"/>
                <a:ea typeface="Meiryo UI"/>
              </a:endParaRPr>
            </a:p>
          </p:txBody>
        </p:sp>
        <p:sp>
          <p:nvSpPr>
            <p:cNvPr id="184" name="正方形/長方形 183">
              <a:extLst>
                <a:ext uri="{FF2B5EF4-FFF2-40B4-BE49-F238E27FC236}">
                  <a16:creationId xmlns:a16="http://schemas.microsoft.com/office/drawing/2014/main" id="{0B6BBADC-6FB7-4C85-998C-F5934E6B1061}"/>
                </a:ext>
              </a:extLst>
            </p:cNvPr>
            <p:cNvSpPr>
              <a:spLocks/>
            </p:cNvSpPr>
            <p:nvPr/>
          </p:nvSpPr>
          <p:spPr>
            <a:xfrm>
              <a:off x="1764622" y="6303836"/>
              <a:ext cx="537746" cy="154369"/>
            </a:xfrm>
            <a:prstGeom prst="rect">
              <a:avLst/>
            </a:prstGeom>
            <a:solidFill>
              <a:schemeClr val="bg1"/>
            </a:solidFill>
            <a:ln w="19050" cap="flat" cmpd="sng" algn="ctr">
              <a:solidFill>
                <a:srgbClr val="0070C0"/>
              </a:solidFill>
              <a:prstDash val="solid"/>
              <a:miter lim="800000"/>
            </a:ln>
            <a:effectLst/>
          </p:spPr>
          <p:txBody>
            <a:bodyPr wrap="none" lIns="54610" tIns="54610" rIns="54610" bIns="54610" rtlCol="0" anchor="ctr"/>
            <a:lstStyle/>
            <a:p>
              <a:pPr algn="r"/>
              <a:r>
                <a:rPr kumimoji="0" lang="en-US" altLang="ja-JP" sz="900" b="1" kern="0" dirty="0">
                  <a:solidFill>
                    <a:srgbClr val="000000"/>
                  </a:solidFill>
                  <a:latin typeface="Meiryo UI"/>
                  <a:ea typeface="Meiryo UI"/>
                </a:rPr>
                <a:t>300</a:t>
              </a:r>
              <a:endParaRPr kumimoji="0" lang="ja-JP" altLang="en-US" sz="900" b="1" kern="0" dirty="0">
                <a:solidFill>
                  <a:srgbClr val="000000"/>
                </a:solidFill>
                <a:latin typeface="Meiryo UI"/>
                <a:ea typeface="Meiryo UI"/>
              </a:endParaRPr>
            </a:p>
          </p:txBody>
        </p:sp>
        <p:sp>
          <p:nvSpPr>
            <p:cNvPr id="189" name="角丸四角形 139">
              <a:extLst>
                <a:ext uri="{FF2B5EF4-FFF2-40B4-BE49-F238E27FC236}">
                  <a16:creationId xmlns:a16="http://schemas.microsoft.com/office/drawing/2014/main" id="{95BEDEA5-9E45-46B9-86AD-78E836ED6F9D}"/>
                </a:ext>
              </a:extLst>
            </p:cNvPr>
            <p:cNvSpPr>
              <a:spLocks/>
            </p:cNvSpPr>
            <p:nvPr/>
          </p:nvSpPr>
          <p:spPr>
            <a:xfrm>
              <a:off x="5559641" y="2741564"/>
              <a:ext cx="4038353" cy="3849735"/>
            </a:xfrm>
            <a:prstGeom prst="rect">
              <a:avLst/>
            </a:prstGeom>
            <a:solidFill>
              <a:schemeClr val="bg1">
                <a:lumMod val="95000"/>
              </a:schemeClr>
            </a:solidFill>
            <a:ln>
              <a:noFill/>
            </a:ln>
          </p:spPr>
          <p:txBody>
            <a:bodyPr wrap="square" lIns="33231" tIns="33231" rIns="32400" bIns="33231" rtlCol="0" anchor="t">
              <a:noAutofit/>
            </a:bodyPr>
            <a:lstStyle/>
            <a:p>
              <a:pPr algn="ctr" defTabSz="844083">
                <a:defRPr/>
              </a:pPr>
              <a:r>
                <a:rPr lang="ja-JP" altLang="en-US"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銀行システム</a:t>
              </a:r>
            </a:p>
          </p:txBody>
        </p:sp>
        <p:sp>
          <p:nvSpPr>
            <p:cNvPr id="190" name="フローチャート: 磁気ディスク 189">
              <a:extLst>
                <a:ext uri="{FF2B5EF4-FFF2-40B4-BE49-F238E27FC236}">
                  <a16:creationId xmlns:a16="http://schemas.microsoft.com/office/drawing/2014/main" id="{2A2D8FD5-1673-4B5B-854B-CAD2CE2654C3}"/>
                </a:ext>
              </a:extLst>
            </p:cNvPr>
            <p:cNvSpPr/>
            <p:nvPr/>
          </p:nvSpPr>
          <p:spPr>
            <a:xfrm>
              <a:off x="6652033" y="3130392"/>
              <a:ext cx="1886171" cy="782827"/>
            </a:xfrm>
            <a:prstGeom prst="flowChartMagneticDisk">
              <a:avLst/>
            </a:prstGeom>
            <a:solidFill>
              <a:schemeClr val="bg1"/>
            </a:solidFill>
            <a:ln>
              <a:solidFill>
                <a:schemeClr val="bg1">
                  <a:lumMod val="65000"/>
                </a:schemeClr>
              </a:solidFill>
            </a:ln>
          </p:spPr>
          <p:txBody>
            <a:bodyPr wrap="square" lIns="0" tIns="33231" rIns="0" bIns="33231" rtlCol="0" anchor="ctr">
              <a:noAutofit/>
            </a:bodyPr>
            <a:lstStyle/>
            <a:p>
              <a:pPr algn="ctr" defTabSz="844083"/>
              <a:r>
                <a:rPr lang="ja-JP" altLang="en-US" sz="1000" dirty="0">
                  <a:solidFill>
                    <a:srgbClr val="000000"/>
                  </a:solidFill>
                  <a:latin typeface="Meiryo UI" panose="020B0604030504040204" pitchFamily="50" charset="-128"/>
                  <a:ea typeface="Meiryo UI" panose="020B0604030504040204" pitchFamily="50" charset="-128"/>
                </a:rPr>
                <a:t>勘定系システム</a:t>
              </a:r>
              <a:br>
                <a:rPr lang="en-US" altLang="ja-JP" sz="1000" dirty="0">
                  <a:solidFill>
                    <a:srgbClr val="000000"/>
                  </a:solidFill>
                  <a:latin typeface="Meiryo UI" panose="020B0604030504040204" pitchFamily="50" charset="-128"/>
                  <a:ea typeface="Meiryo UI" panose="020B0604030504040204" pitchFamily="50" charset="-128"/>
                </a:rPr>
              </a:br>
              <a:r>
                <a:rPr lang="ja-JP" altLang="en-US" sz="1000" dirty="0">
                  <a:solidFill>
                    <a:srgbClr val="000000"/>
                  </a:solidFill>
                  <a:latin typeface="Meiryo UI" panose="020B0604030504040204" pitchFamily="50" charset="-128"/>
                  <a:ea typeface="Meiryo UI" panose="020B0604030504040204" pitchFamily="50" charset="-128"/>
                </a:rPr>
                <a:t>データ</a:t>
              </a:r>
            </a:p>
          </p:txBody>
        </p:sp>
        <p:sp>
          <p:nvSpPr>
            <p:cNvPr id="191" name="角丸四角形 139">
              <a:extLst>
                <a:ext uri="{FF2B5EF4-FFF2-40B4-BE49-F238E27FC236}">
                  <a16:creationId xmlns:a16="http://schemas.microsoft.com/office/drawing/2014/main" id="{531753EB-0314-4A93-AB17-9EFD3D546407}"/>
                </a:ext>
              </a:extLst>
            </p:cNvPr>
            <p:cNvSpPr>
              <a:spLocks/>
            </p:cNvSpPr>
            <p:nvPr/>
          </p:nvSpPr>
          <p:spPr>
            <a:xfrm>
              <a:off x="7633670" y="4015717"/>
              <a:ext cx="1161401" cy="395076"/>
            </a:xfrm>
            <a:prstGeom prst="roundRect">
              <a:avLst/>
            </a:prstGeom>
            <a:solidFill>
              <a:schemeClr val="bg1"/>
            </a:solidFill>
            <a:ln>
              <a:solidFill>
                <a:schemeClr val="bg1">
                  <a:lumMod val="65000"/>
                </a:schemeClr>
              </a:solidFill>
            </a:ln>
          </p:spPr>
          <p:txBody>
            <a:bodyPr wrap="square" lIns="0" tIns="33231" rIns="0" bIns="33231" rtlCol="0" anchor="ctr">
              <a:noAutofit/>
            </a:bodyPr>
            <a:lstStyle/>
            <a:p>
              <a:pPr algn="ctr" defTabSz="844083"/>
              <a:r>
                <a:rPr lang="en-US" altLang="ja-JP" sz="1000" dirty="0">
                  <a:solidFill>
                    <a:srgbClr val="000000"/>
                  </a:solidFill>
                  <a:latin typeface="Meiryo UI" panose="020B0604030504040204" pitchFamily="50" charset="-128"/>
                  <a:ea typeface="Meiryo UI" panose="020B0604030504040204" pitchFamily="50" charset="-128"/>
                </a:rPr>
                <a:t>02.</a:t>
              </a:r>
              <a:r>
                <a:rPr lang="ja-JP" altLang="en-US" sz="1000" dirty="0">
                  <a:solidFill>
                    <a:srgbClr val="000000"/>
                  </a:solidFill>
                  <a:latin typeface="Meiryo UI" panose="020B0604030504040204" pitchFamily="50" charset="-128"/>
                  <a:ea typeface="Meiryo UI" panose="020B0604030504040204" pitchFamily="50" charset="-128"/>
                </a:rPr>
                <a:t>入出金明細取得</a:t>
              </a:r>
            </a:p>
          </p:txBody>
        </p:sp>
        <p:sp>
          <p:nvSpPr>
            <p:cNvPr id="186" name="正方形/長方形 185" descr="t">
              <a:extLst>
                <a:ext uri="{FF2B5EF4-FFF2-40B4-BE49-F238E27FC236}">
                  <a16:creationId xmlns:a16="http://schemas.microsoft.com/office/drawing/2014/main" id="{B7F0ACC8-2065-4E25-B8D7-2F40CABD56D9}"/>
                </a:ext>
              </a:extLst>
            </p:cNvPr>
            <p:cNvSpPr>
              <a:spLocks/>
            </p:cNvSpPr>
            <p:nvPr/>
          </p:nvSpPr>
          <p:spPr>
            <a:xfrm>
              <a:off x="5746774" y="4784321"/>
              <a:ext cx="3696688" cy="112921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0409" tIns="50409" rIns="50409" bIns="50409" rtlCol="0" anchor="t"/>
            <a:lstStyle/>
            <a:p>
              <a:pPr algn="ctr" defTabSz="844083">
                <a:defRPr/>
              </a:pPr>
              <a:r>
                <a:rPr lang="ja-JP" altLang="en-US" sz="1000" dirty="0">
                  <a:solidFill>
                    <a:srgbClr val="000000"/>
                  </a:solidFill>
                  <a:latin typeface="Meiryo UI" panose="020B0604030504040204" pitchFamily="50" charset="-128"/>
                  <a:ea typeface="Meiryo UI" panose="020B0604030504040204" pitchFamily="50" charset="-128"/>
                </a:rPr>
                <a:t>入出金明細</a:t>
              </a:r>
            </a:p>
          </p:txBody>
        </p:sp>
        <p:cxnSp>
          <p:nvCxnSpPr>
            <p:cNvPr id="198" name="コネクタ: カギ線 197">
              <a:extLst>
                <a:ext uri="{FF2B5EF4-FFF2-40B4-BE49-F238E27FC236}">
                  <a16:creationId xmlns:a16="http://schemas.microsoft.com/office/drawing/2014/main" id="{96FB6C63-8A15-45EB-90D1-A9700DD7E3C0}"/>
                </a:ext>
              </a:extLst>
            </p:cNvPr>
            <p:cNvCxnSpPr>
              <a:cxnSpLocks/>
            </p:cNvCxnSpPr>
            <p:nvPr/>
          </p:nvCxnSpPr>
          <p:spPr>
            <a:xfrm flipH="1" flipV="1">
              <a:off x="4451265" y="4779105"/>
              <a:ext cx="25672" cy="1080760"/>
            </a:xfrm>
            <a:prstGeom prst="bentConnector3">
              <a:avLst>
                <a:gd name="adj1" fmla="val -1983706"/>
              </a:avLst>
            </a:prstGeom>
            <a:ln w="19050">
              <a:tailEnd type="triangle"/>
            </a:ln>
          </p:spPr>
          <p:style>
            <a:lnRef idx="1">
              <a:schemeClr val="accent1"/>
            </a:lnRef>
            <a:fillRef idx="0">
              <a:schemeClr val="accent1"/>
            </a:fillRef>
            <a:effectRef idx="0">
              <a:schemeClr val="accent1"/>
            </a:effectRef>
            <a:fontRef idx="minor">
              <a:schemeClr val="tx1"/>
            </a:fontRef>
          </p:style>
        </p:cxnSp>
        <p:sp>
          <p:nvSpPr>
            <p:cNvPr id="194" name="正方形/長方形 193">
              <a:extLst>
                <a:ext uri="{FF2B5EF4-FFF2-40B4-BE49-F238E27FC236}">
                  <a16:creationId xmlns:a16="http://schemas.microsoft.com/office/drawing/2014/main" id="{04694501-BA65-41C6-A04E-6C29C3D1DAA8}"/>
                </a:ext>
              </a:extLst>
            </p:cNvPr>
            <p:cNvSpPr>
              <a:spLocks/>
            </p:cNvSpPr>
            <p:nvPr/>
          </p:nvSpPr>
          <p:spPr>
            <a:xfrm>
              <a:off x="7482903" y="5011773"/>
              <a:ext cx="841605" cy="226304"/>
            </a:xfrm>
            <a:prstGeom prst="rect">
              <a:avLst/>
            </a:prstGeom>
            <a:solidFill>
              <a:schemeClr val="bg1">
                <a:lumMod val="95000"/>
              </a:schemeClr>
            </a:solidFill>
            <a:ln w="9525" cap="flat" cmpd="sng" algn="ctr">
              <a:solidFill>
                <a:sysClr val="window" lastClr="FFFFFF">
                  <a:lumMod val="85000"/>
                </a:sysClr>
              </a:solidFill>
              <a:prstDash val="solid"/>
              <a:miter lim="800000"/>
            </a:ln>
            <a:effectLst/>
          </p:spPr>
          <p:txBody>
            <a:bodyPr wrap="none" lIns="54610" tIns="54610" rIns="54610" bIns="5461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a:ln>
                    <a:noFill/>
                  </a:ln>
                  <a:solidFill>
                    <a:srgbClr val="000000"/>
                  </a:solidFill>
                  <a:effectLst/>
                  <a:uLnTx/>
                  <a:uFillTx/>
                  <a:latin typeface="Meiryo UI"/>
                  <a:ea typeface="Meiryo UI"/>
                  <a:cs typeface="+mn-cs"/>
                </a:rPr>
                <a:t>振込依頼人名</a:t>
              </a:r>
              <a:endParaRPr kumimoji="0" lang="en-US" altLang="ja-JP" sz="900" b="0" i="0" u="none" strike="noStrike" kern="0" cap="none" spc="0" normalizeH="0" baseline="0" noProof="0" dirty="0">
                <a:ln>
                  <a:noFill/>
                </a:ln>
                <a:solidFill>
                  <a:srgbClr val="000000"/>
                </a:solidFill>
                <a:effectLst/>
                <a:uLnTx/>
                <a:uFillTx/>
                <a:latin typeface="Meiryo UI"/>
                <a:ea typeface="Meiryo UI"/>
                <a:cs typeface="+mn-cs"/>
              </a:endParaRPr>
            </a:p>
          </p:txBody>
        </p:sp>
        <p:sp>
          <p:nvSpPr>
            <p:cNvPr id="195" name="正方形/長方形 194">
              <a:extLst>
                <a:ext uri="{FF2B5EF4-FFF2-40B4-BE49-F238E27FC236}">
                  <a16:creationId xmlns:a16="http://schemas.microsoft.com/office/drawing/2014/main" id="{0F311DE7-2486-405D-9DAF-C919DE77CD6B}"/>
                </a:ext>
              </a:extLst>
            </p:cNvPr>
            <p:cNvSpPr>
              <a:spLocks/>
            </p:cNvSpPr>
            <p:nvPr/>
          </p:nvSpPr>
          <p:spPr>
            <a:xfrm>
              <a:off x="6939408" y="5011773"/>
              <a:ext cx="497894" cy="226304"/>
            </a:xfrm>
            <a:prstGeom prst="rect">
              <a:avLst/>
            </a:prstGeom>
            <a:solidFill>
              <a:schemeClr val="bg1">
                <a:lumMod val="95000"/>
              </a:schemeClr>
            </a:solidFill>
            <a:ln w="9525" cap="flat" cmpd="sng" algn="ctr">
              <a:solidFill>
                <a:sysClr val="window" lastClr="FFFFFF">
                  <a:lumMod val="85000"/>
                </a:sysClr>
              </a:solidFill>
              <a:prstDash val="solid"/>
              <a:miter lim="800000"/>
            </a:ln>
            <a:effectLst/>
          </p:spPr>
          <p:txBody>
            <a:bodyPr wrap="none" lIns="54610" tIns="54610" rIns="54610" bIns="5461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kern="0" dirty="0">
                  <a:solidFill>
                    <a:srgbClr val="000000"/>
                  </a:solidFill>
                  <a:latin typeface="Meiryo UI"/>
                  <a:ea typeface="Meiryo UI"/>
                </a:rPr>
                <a:t>金</a:t>
              </a:r>
              <a:r>
                <a:rPr kumimoji="0" lang="ja-JP" altLang="en-US" sz="900" b="0" i="0" u="none" strike="noStrike" kern="0" cap="none" spc="0" normalizeH="0" baseline="0" noProof="0" dirty="0">
                  <a:ln>
                    <a:noFill/>
                  </a:ln>
                  <a:solidFill>
                    <a:srgbClr val="000000"/>
                  </a:solidFill>
                  <a:effectLst/>
                  <a:uLnTx/>
                  <a:uFillTx/>
                  <a:latin typeface="Meiryo UI"/>
                  <a:ea typeface="Meiryo UI"/>
                  <a:cs typeface="+mn-cs"/>
                </a:rPr>
                <a:t>額</a:t>
              </a:r>
              <a:endParaRPr kumimoji="0" lang="en-US" altLang="ja-JP" sz="900" b="0" i="0" u="none" strike="noStrike" kern="0" cap="none" spc="0" normalizeH="0" baseline="0" noProof="0" dirty="0">
                <a:ln>
                  <a:noFill/>
                </a:ln>
                <a:solidFill>
                  <a:srgbClr val="000000"/>
                </a:solidFill>
                <a:effectLst/>
                <a:uLnTx/>
                <a:uFillTx/>
                <a:latin typeface="Meiryo UI"/>
                <a:ea typeface="Meiryo UI"/>
                <a:cs typeface="+mn-cs"/>
              </a:endParaRPr>
            </a:p>
          </p:txBody>
        </p:sp>
        <p:sp>
          <p:nvSpPr>
            <p:cNvPr id="196" name="正方形/長方形 195">
              <a:extLst>
                <a:ext uri="{FF2B5EF4-FFF2-40B4-BE49-F238E27FC236}">
                  <a16:creationId xmlns:a16="http://schemas.microsoft.com/office/drawing/2014/main" id="{466B5654-7CB5-4199-8C80-6AC8DF268E66}"/>
                </a:ext>
              </a:extLst>
            </p:cNvPr>
            <p:cNvSpPr>
              <a:spLocks/>
            </p:cNvSpPr>
            <p:nvPr/>
          </p:nvSpPr>
          <p:spPr>
            <a:xfrm>
              <a:off x="6395914" y="5011773"/>
              <a:ext cx="497894" cy="226304"/>
            </a:xfrm>
            <a:prstGeom prst="rect">
              <a:avLst/>
            </a:prstGeom>
            <a:solidFill>
              <a:schemeClr val="bg1">
                <a:lumMod val="95000"/>
              </a:schemeClr>
            </a:solidFill>
            <a:ln w="9525" cap="flat" cmpd="sng" algn="ctr">
              <a:solidFill>
                <a:sysClr val="window" lastClr="FFFFFF">
                  <a:lumMod val="85000"/>
                </a:sysClr>
              </a:solidFill>
              <a:prstDash val="solid"/>
              <a:miter lim="800000"/>
            </a:ln>
            <a:effectLst/>
          </p:spPr>
          <p:txBody>
            <a:bodyPr wrap="none" lIns="54610" tIns="54610" rIns="54610" bIns="5461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kern="0" dirty="0">
                  <a:solidFill>
                    <a:srgbClr val="000000"/>
                  </a:solidFill>
                  <a:latin typeface="Meiryo UI"/>
                  <a:ea typeface="Meiryo UI"/>
                </a:rPr>
                <a:t>預入日</a:t>
              </a:r>
              <a:endParaRPr kumimoji="0" lang="en-US" altLang="ja-JP" sz="900" b="0" i="0" u="none" strike="noStrike" kern="0" cap="none" spc="0" normalizeH="0" baseline="0" noProof="0" dirty="0">
                <a:ln>
                  <a:noFill/>
                </a:ln>
                <a:solidFill>
                  <a:srgbClr val="000000"/>
                </a:solidFill>
                <a:effectLst/>
                <a:uLnTx/>
                <a:uFillTx/>
                <a:latin typeface="Meiryo UI"/>
                <a:ea typeface="Meiryo UI"/>
                <a:cs typeface="+mn-cs"/>
              </a:endParaRPr>
            </a:p>
          </p:txBody>
        </p:sp>
        <p:sp>
          <p:nvSpPr>
            <p:cNvPr id="197" name="正方形/長方形 196">
              <a:extLst>
                <a:ext uri="{FF2B5EF4-FFF2-40B4-BE49-F238E27FC236}">
                  <a16:creationId xmlns:a16="http://schemas.microsoft.com/office/drawing/2014/main" id="{E7B3FFAB-8488-4B82-A10B-0C48D93F8D73}"/>
                </a:ext>
              </a:extLst>
            </p:cNvPr>
            <p:cNvSpPr>
              <a:spLocks/>
            </p:cNvSpPr>
            <p:nvPr/>
          </p:nvSpPr>
          <p:spPr>
            <a:xfrm>
              <a:off x="8360302" y="5011773"/>
              <a:ext cx="899503" cy="226304"/>
            </a:xfrm>
            <a:prstGeom prst="rect">
              <a:avLst/>
            </a:prstGeom>
            <a:solidFill>
              <a:schemeClr val="bg1">
                <a:lumMod val="95000"/>
              </a:schemeClr>
            </a:solidFill>
            <a:ln w="9525" cap="flat" cmpd="sng" algn="ctr">
              <a:solidFill>
                <a:sysClr val="window" lastClr="FFFFFF">
                  <a:lumMod val="85000"/>
                </a:sysClr>
              </a:solidFill>
              <a:prstDash val="solid"/>
              <a:miter lim="800000"/>
            </a:ln>
            <a:effectLst/>
          </p:spPr>
          <p:txBody>
            <a:bodyPr wrap="none" lIns="54610" tIns="54610" rIns="54610" bIns="5461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kern="0" dirty="0">
                  <a:solidFill>
                    <a:srgbClr val="000000"/>
                  </a:solidFill>
                  <a:latin typeface="Meiryo UI"/>
                  <a:ea typeface="Meiryo UI"/>
                </a:rPr>
                <a:t>摘要内容</a:t>
              </a:r>
              <a:endParaRPr kumimoji="0" lang="en-US" altLang="ja-JP" sz="900" b="0" i="0" u="none" strike="noStrike" kern="0" cap="none" spc="0" normalizeH="0" baseline="0" noProof="0" dirty="0">
                <a:ln>
                  <a:noFill/>
                </a:ln>
                <a:solidFill>
                  <a:srgbClr val="000000"/>
                </a:solidFill>
                <a:effectLst/>
                <a:uLnTx/>
                <a:uFillTx/>
                <a:latin typeface="Meiryo UI"/>
                <a:ea typeface="Meiryo UI"/>
                <a:cs typeface="+mn-cs"/>
              </a:endParaRPr>
            </a:p>
          </p:txBody>
        </p:sp>
        <p:sp>
          <p:nvSpPr>
            <p:cNvPr id="201" name="正方形/長方形 200">
              <a:extLst>
                <a:ext uri="{FF2B5EF4-FFF2-40B4-BE49-F238E27FC236}">
                  <a16:creationId xmlns:a16="http://schemas.microsoft.com/office/drawing/2014/main" id="{FED0E1EA-A6A7-4CB4-872D-56F48A36CAC9}"/>
                </a:ext>
              </a:extLst>
            </p:cNvPr>
            <p:cNvSpPr>
              <a:spLocks/>
            </p:cNvSpPr>
            <p:nvPr/>
          </p:nvSpPr>
          <p:spPr>
            <a:xfrm>
              <a:off x="5852419" y="5011773"/>
              <a:ext cx="497894" cy="226304"/>
            </a:xfrm>
            <a:prstGeom prst="rect">
              <a:avLst/>
            </a:prstGeom>
            <a:solidFill>
              <a:schemeClr val="bg1">
                <a:lumMod val="95000"/>
              </a:schemeClr>
            </a:solidFill>
            <a:ln w="9525" cap="flat" cmpd="sng" algn="ctr">
              <a:solidFill>
                <a:sysClr val="window" lastClr="FFFFFF">
                  <a:lumMod val="85000"/>
                </a:sysClr>
              </a:solidFill>
              <a:prstDash val="solid"/>
              <a:miter lim="800000"/>
            </a:ln>
            <a:effectLst/>
          </p:spPr>
          <p:txBody>
            <a:bodyPr wrap="none" lIns="54610" tIns="54610" rIns="54610" bIns="5461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kern="0" dirty="0">
                  <a:solidFill>
                    <a:srgbClr val="000000"/>
                  </a:solidFill>
                  <a:latin typeface="Meiryo UI"/>
                  <a:ea typeface="Meiryo UI"/>
                </a:rPr>
                <a:t>入払区分</a:t>
              </a:r>
              <a:endParaRPr kumimoji="0" lang="en-US" altLang="ja-JP" sz="900" b="0" i="0" u="none" strike="noStrike" kern="0" cap="none" spc="0" normalizeH="0" baseline="0" noProof="0" dirty="0">
                <a:ln>
                  <a:noFill/>
                </a:ln>
                <a:solidFill>
                  <a:srgbClr val="000000"/>
                </a:solidFill>
                <a:effectLst/>
                <a:uLnTx/>
                <a:uFillTx/>
                <a:latin typeface="Meiryo UI"/>
                <a:ea typeface="Meiryo UI"/>
                <a:cs typeface="+mn-cs"/>
              </a:endParaRPr>
            </a:p>
          </p:txBody>
        </p:sp>
        <p:sp>
          <p:nvSpPr>
            <p:cNvPr id="202" name="正方形/長方形 201">
              <a:extLst>
                <a:ext uri="{FF2B5EF4-FFF2-40B4-BE49-F238E27FC236}">
                  <a16:creationId xmlns:a16="http://schemas.microsoft.com/office/drawing/2014/main" id="{8A0E15AD-6463-4EC2-AFCF-E51BF2999C1F}"/>
                </a:ext>
              </a:extLst>
            </p:cNvPr>
            <p:cNvSpPr>
              <a:spLocks/>
            </p:cNvSpPr>
            <p:nvPr/>
          </p:nvSpPr>
          <p:spPr>
            <a:xfrm>
              <a:off x="7482903" y="5283373"/>
              <a:ext cx="841605" cy="245181"/>
            </a:xfrm>
            <a:prstGeom prst="rect">
              <a:avLst/>
            </a:prstGeom>
            <a:noFill/>
            <a:ln w="19050" cap="flat" cmpd="sng" algn="ctr">
              <a:solidFill>
                <a:srgbClr val="0070C0"/>
              </a:solidFill>
              <a:prstDash val="solid"/>
              <a:miter lim="800000"/>
            </a:ln>
            <a:effectLst/>
          </p:spPr>
          <p:txBody>
            <a:bodyPr wrap="none" lIns="54610" tIns="54610" rIns="54610" bIns="54610" rtlCol="0" anchor="ctr"/>
            <a:lstStyle/>
            <a:p>
              <a:r>
                <a:rPr kumimoji="0" lang="en-US" altLang="ja-JP" sz="900" b="1" kern="0" dirty="0">
                  <a:solidFill>
                    <a:srgbClr val="000000"/>
                  </a:solidFill>
                  <a:latin typeface="Meiryo UI"/>
                  <a:ea typeface="Meiryo UI"/>
                </a:rPr>
                <a:t>A</a:t>
              </a:r>
            </a:p>
          </p:txBody>
        </p:sp>
        <p:sp>
          <p:nvSpPr>
            <p:cNvPr id="203" name="正方形/長方形 202">
              <a:extLst>
                <a:ext uri="{FF2B5EF4-FFF2-40B4-BE49-F238E27FC236}">
                  <a16:creationId xmlns:a16="http://schemas.microsoft.com/office/drawing/2014/main" id="{28D9FE06-66C4-4256-9D32-3CE4AFCDE3C9}"/>
                </a:ext>
              </a:extLst>
            </p:cNvPr>
            <p:cNvSpPr>
              <a:spLocks/>
            </p:cNvSpPr>
            <p:nvPr/>
          </p:nvSpPr>
          <p:spPr>
            <a:xfrm>
              <a:off x="6939408" y="5283373"/>
              <a:ext cx="497894" cy="245181"/>
            </a:xfrm>
            <a:prstGeom prst="rect">
              <a:avLst/>
            </a:prstGeom>
            <a:noFill/>
            <a:ln w="19050" cap="flat" cmpd="sng" algn="ctr">
              <a:solidFill>
                <a:srgbClr val="0070C0"/>
              </a:solidFill>
              <a:prstDash val="solid"/>
              <a:miter lim="800000"/>
            </a:ln>
            <a:effectLst/>
          </p:spPr>
          <p:txBody>
            <a:bodyPr wrap="none" lIns="54610" tIns="54610" rIns="54610" bIns="54610" rtlCol="0" anchor="ct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ja-JP" sz="900" b="1" kern="0" dirty="0">
                  <a:solidFill>
                    <a:srgbClr val="000000"/>
                  </a:solidFill>
                  <a:latin typeface="Meiryo UI"/>
                  <a:ea typeface="Meiryo UI"/>
                </a:rPr>
                <a:t>100</a:t>
              </a:r>
              <a:endParaRPr kumimoji="0" lang="en-US" altLang="ja-JP" sz="900" b="1" i="0" u="none" strike="noStrike" kern="0" cap="none" spc="0" normalizeH="0" baseline="0" noProof="0" dirty="0">
                <a:ln>
                  <a:noFill/>
                </a:ln>
                <a:solidFill>
                  <a:srgbClr val="000000"/>
                </a:solidFill>
                <a:effectLst/>
                <a:uLnTx/>
                <a:uFillTx/>
                <a:latin typeface="Meiryo UI"/>
                <a:ea typeface="Meiryo UI"/>
                <a:cs typeface="+mn-cs"/>
              </a:endParaRPr>
            </a:p>
          </p:txBody>
        </p:sp>
        <p:sp>
          <p:nvSpPr>
            <p:cNvPr id="204" name="正方形/長方形 203">
              <a:extLst>
                <a:ext uri="{FF2B5EF4-FFF2-40B4-BE49-F238E27FC236}">
                  <a16:creationId xmlns:a16="http://schemas.microsoft.com/office/drawing/2014/main" id="{6CFC2D84-79DE-48C0-B1E4-3DE4311F0AC9}"/>
                </a:ext>
              </a:extLst>
            </p:cNvPr>
            <p:cNvSpPr>
              <a:spLocks/>
            </p:cNvSpPr>
            <p:nvPr/>
          </p:nvSpPr>
          <p:spPr>
            <a:xfrm>
              <a:off x="6395914" y="5283373"/>
              <a:ext cx="497894" cy="245181"/>
            </a:xfrm>
            <a:prstGeom prst="rect">
              <a:avLst/>
            </a:prstGeom>
            <a:noFill/>
            <a:ln w="9525" cap="flat" cmpd="sng" algn="ctr">
              <a:solidFill>
                <a:sysClr val="window" lastClr="FFFFFF">
                  <a:lumMod val="85000"/>
                </a:sysClr>
              </a:solidFill>
              <a:prstDash val="solid"/>
              <a:miter lim="800000"/>
            </a:ln>
            <a:effectLst/>
          </p:spPr>
          <p:txBody>
            <a:bodyPr wrap="none" lIns="54610" tIns="54610" rIns="54610" bIns="5461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sz="900" kern="0" dirty="0">
                  <a:solidFill>
                    <a:srgbClr val="000000"/>
                  </a:solidFill>
                  <a:latin typeface="Meiryo UI"/>
                  <a:ea typeface="Meiryo UI"/>
                </a:rPr>
                <a:t>7/25</a:t>
              </a:r>
              <a:endParaRPr kumimoji="0" lang="en-US" altLang="ja-JP" sz="900" b="0" i="0" u="none" strike="noStrike" kern="0" cap="none" spc="0" normalizeH="0" baseline="0" noProof="0" dirty="0">
                <a:ln>
                  <a:noFill/>
                </a:ln>
                <a:solidFill>
                  <a:srgbClr val="000000"/>
                </a:solidFill>
                <a:effectLst/>
                <a:uLnTx/>
                <a:uFillTx/>
                <a:latin typeface="Meiryo UI"/>
                <a:ea typeface="Meiryo UI"/>
                <a:cs typeface="+mn-cs"/>
              </a:endParaRPr>
            </a:p>
          </p:txBody>
        </p:sp>
        <p:sp>
          <p:nvSpPr>
            <p:cNvPr id="205" name="正方形/長方形 204">
              <a:extLst>
                <a:ext uri="{FF2B5EF4-FFF2-40B4-BE49-F238E27FC236}">
                  <a16:creationId xmlns:a16="http://schemas.microsoft.com/office/drawing/2014/main" id="{28572121-1A19-4EDE-ADDE-CA953CD7BA3C}"/>
                </a:ext>
              </a:extLst>
            </p:cNvPr>
            <p:cNvSpPr>
              <a:spLocks/>
            </p:cNvSpPr>
            <p:nvPr/>
          </p:nvSpPr>
          <p:spPr>
            <a:xfrm>
              <a:off x="8360302" y="5283373"/>
              <a:ext cx="899503" cy="245181"/>
            </a:xfrm>
            <a:prstGeom prst="rect">
              <a:avLst/>
            </a:prstGeom>
            <a:noFill/>
            <a:ln w="19050" cap="flat" cmpd="sng" algn="ctr">
              <a:solidFill>
                <a:srgbClr val="0070C0"/>
              </a:solidFill>
              <a:prstDash val="solid"/>
              <a:miter lim="800000"/>
            </a:ln>
            <a:effectLst/>
          </p:spPr>
          <p:txBody>
            <a:bodyPr wrap="none" lIns="54610" tIns="54610" rIns="54610" bIns="54610"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ja-JP" sz="900" b="1" kern="0" dirty="0">
                  <a:solidFill>
                    <a:srgbClr val="000000"/>
                  </a:solidFill>
                  <a:latin typeface="Meiryo UI"/>
                  <a:ea typeface="Meiryo UI"/>
                </a:rPr>
                <a:t>AAAA</a:t>
              </a:r>
            </a:p>
          </p:txBody>
        </p:sp>
        <p:sp>
          <p:nvSpPr>
            <p:cNvPr id="207" name="正方形/長方形 206">
              <a:extLst>
                <a:ext uri="{FF2B5EF4-FFF2-40B4-BE49-F238E27FC236}">
                  <a16:creationId xmlns:a16="http://schemas.microsoft.com/office/drawing/2014/main" id="{05339121-6790-460A-A452-B9724CC26958}"/>
                </a:ext>
              </a:extLst>
            </p:cNvPr>
            <p:cNvSpPr>
              <a:spLocks/>
            </p:cNvSpPr>
            <p:nvPr/>
          </p:nvSpPr>
          <p:spPr>
            <a:xfrm>
              <a:off x="5852419" y="5283373"/>
              <a:ext cx="497894" cy="245181"/>
            </a:xfrm>
            <a:prstGeom prst="rect">
              <a:avLst/>
            </a:prstGeom>
            <a:noFill/>
            <a:ln w="9525" cap="flat" cmpd="sng" algn="ctr">
              <a:solidFill>
                <a:sysClr val="window" lastClr="FFFFFF">
                  <a:lumMod val="85000"/>
                </a:sysClr>
              </a:solidFill>
              <a:prstDash val="solid"/>
              <a:miter lim="800000"/>
            </a:ln>
            <a:effectLst/>
          </p:spPr>
          <p:txBody>
            <a:bodyPr wrap="none" lIns="54610" tIns="54610" rIns="54610" bIns="5461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kern="0" dirty="0">
                  <a:solidFill>
                    <a:srgbClr val="000000"/>
                  </a:solidFill>
                  <a:latin typeface="Meiryo UI"/>
                  <a:ea typeface="Meiryo UI"/>
                </a:rPr>
                <a:t>入金</a:t>
              </a:r>
              <a:endParaRPr kumimoji="0" lang="en-US" altLang="ja-JP" sz="900" b="0" i="0" u="none" strike="noStrike" kern="0" cap="none" spc="0" normalizeH="0" baseline="0" noProof="0" dirty="0">
                <a:ln>
                  <a:noFill/>
                </a:ln>
                <a:solidFill>
                  <a:srgbClr val="000000"/>
                </a:solidFill>
                <a:effectLst/>
                <a:uLnTx/>
                <a:uFillTx/>
                <a:latin typeface="Meiryo UI"/>
                <a:ea typeface="Meiryo UI"/>
                <a:cs typeface="+mn-cs"/>
              </a:endParaRPr>
            </a:p>
          </p:txBody>
        </p:sp>
        <p:sp>
          <p:nvSpPr>
            <p:cNvPr id="208" name="正方形/長方形 207">
              <a:extLst>
                <a:ext uri="{FF2B5EF4-FFF2-40B4-BE49-F238E27FC236}">
                  <a16:creationId xmlns:a16="http://schemas.microsoft.com/office/drawing/2014/main" id="{2FFC9912-6259-40EA-B9DB-FAE9B7BE4346}"/>
                </a:ext>
              </a:extLst>
            </p:cNvPr>
            <p:cNvSpPr>
              <a:spLocks/>
            </p:cNvSpPr>
            <p:nvPr/>
          </p:nvSpPr>
          <p:spPr>
            <a:xfrm>
              <a:off x="7482903" y="5558082"/>
              <a:ext cx="841605" cy="245181"/>
            </a:xfrm>
            <a:prstGeom prst="rect">
              <a:avLst/>
            </a:prstGeom>
            <a:noFill/>
            <a:ln w="19050" cap="flat" cmpd="sng" algn="ctr">
              <a:solidFill>
                <a:srgbClr val="0070C0"/>
              </a:solidFill>
              <a:prstDash val="solid"/>
              <a:miter lim="800000"/>
            </a:ln>
            <a:effectLst/>
          </p:spPr>
          <p:txBody>
            <a:bodyPr wrap="none" lIns="54610" tIns="54610" rIns="54610" bIns="54610" rtlCol="0" anchor="ctr"/>
            <a:lstStyle/>
            <a:p>
              <a:r>
                <a:rPr kumimoji="0" lang="en-US" altLang="ja-JP" sz="900" b="1" kern="0" dirty="0">
                  <a:solidFill>
                    <a:srgbClr val="000000"/>
                  </a:solidFill>
                  <a:latin typeface="Meiryo UI"/>
                  <a:ea typeface="Meiryo UI"/>
                </a:rPr>
                <a:t>B</a:t>
              </a:r>
            </a:p>
          </p:txBody>
        </p:sp>
        <p:sp>
          <p:nvSpPr>
            <p:cNvPr id="209" name="正方形/長方形 208">
              <a:extLst>
                <a:ext uri="{FF2B5EF4-FFF2-40B4-BE49-F238E27FC236}">
                  <a16:creationId xmlns:a16="http://schemas.microsoft.com/office/drawing/2014/main" id="{5DB0B055-D1E6-4F2B-9E8A-E644E249F6D0}"/>
                </a:ext>
              </a:extLst>
            </p:cNvPr>
            <p:cNvSpPr>
              <a:spLocks/>
            </p:cNvSpPr>
            <p:nvPr/>
          </p:nvSpPr>
          <p:spPr>
            <a:xfrm>
              <a:off x="6939408" y="5558082"/>
              <a:ext cx="497894" cy="245181"/>
            </a:xfrm>
            <a:prstGeom prst="rect">
              <a:avLst/>
            </a:prstGeom>
            <a:noFill/>
            <a:ln w="19050" cap="flat" cmpd="sng" algn="ctr">
              <a:solidFill>
                <a:srgbClr val="0070C0"/>
              </a:solidFill>
              <a:prstDash val="solid"/>
              <a:miter lim="800000"/>
            </a:ln>
            <a:effectLst/>
          </p:spPr>
          <p:txBody>
            <a:bodyPr wrap="none" lIns="54610" tIns="54610" rIns="54610" bIns="54610" rtlCol="0" anchor="ct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ja-JP" sz="900" b="1" kern="0" dirty="0">
                  <a:solidFill>
                    <a:srgbClr val="000000"/>
                  </a:solidFill>
                  <a:latin typeface="Meiryo UI"/>
                  <a:ea typeface="Meiryo UI"/>
                </a:rPr>
                <a:t>300</a:t>
              </a:r>
              <a:endParaRPr kumimoji="0" lang="en-US" altLang="ja-JP" sz="900" b="1" i="0" u="none" strike="noStrike" kern="0" cap="none" spc="0" normalizeH="0" baseline="0" noProof="0" dirty="0">
                <a:ln>
                  <a:noFill/>
                </a:ln>
                <a:solidFill>
                  <a:srgbClr val="000000"/>
                </a:solidFill>
                <a:effectLst/>
                <a:uLnTx/>
                <a:uFillTx/>
                <a:latin typeface="Meiryo UI"/>
                <a:ea typeface="Meiryo UI"/>
                <a:cs typeface="+mn-cs"/>
              </a:endParaRPr>
            </a:p>
          </p:txBody>
        </p:sp>
        <p:sp>
          <p:nvSpPr>
            <p:cNvPr id="210" name="正方形/長方形 209">
              <a:extLst>
                <a:ext uri="{FF2B5EF4-FFF2-40B4-BE49-F238E27FC236}">
                  <a16:creationId xmlns:a16="http://schemas.microsoft.com/office/drawing/2014/main" id="{3F1F2243-469A-4DD5-A60E-F9A57FABB872}"/>
                </a:ext>
              </a:extLst>
            </p:cNvPr>
            <p:cNvSpPr>
              <a:spLocks/>
            </p:cNvSpPr>
            <p:nvPr/>
          </p:nvSpPr>
          <p:spPr>
            <a:xfrm>
              <a:off x="6395914" y="5558082"/>
              <a:ext cx="497894" cy="245181"/>
            </a:xfrm>
            <a:prstGeom prst="rect">
              <a:avLst/>
            </a:prstGeom>
            <a:noFill/>
            <a:ln w="9525" cap="flat" cmpd="sng" algn="ctr">
              <a:solidFill>
                <a:sysClr val="window" lastClr="FFFFFF">
                  <a:lumMod val="85000"/>
                </a:sysClr>
              </a:solidFill>
              <a:prstDash val="solid"/>
              <a:miter lim="800000"/>
            </a:ln>
            <a:effectLst/>
          </p:spPr>
          <p:txBody>
            <a:bodyPr wrap="none" lIns="54610" tIns="54610" rIns="54610" bIns="5461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sz="900" kern="0" dirty="0">
                  <a:solidFill>
                    <a:srgbClr val="000000"/>
                  </a:solidFill>
                  <a:latin typeface="Meiryo UI"/>
                  <a:ea typeface="Meiryo UI"/>
                </a:rPr>
                <a:t>7/25</a:t>
              </a:r>
              <a:endParaRPr kumimoji="0" lang="en-US" altLang="ja-JP" sz="900" b="0" i="0" u="none" strike="noStrike" kern="0" cap="none" spc="0" normalizeH="0" baseline="0" noProof="0" dirty="0">
                <a:ln>
                  <a:noFill/>
                </a:ln>
                <a:solidFill>
                  <a:srgbClr val="000000"/>
                </a:solidFill>
                <a:effectLst/>
                <a:uLnTx/>
                <a:uFillTx/>
                <a:latin typeface="Meiryo UI"/>
                <a:ea typeface="Meiryo UI"/>
                <a:cs typeface="+mn-cs"/>
              </a:endParaRPr>
            </a:p>
          </p:txBody>
        </p:sp>
        <p:sp>
          <p:nvSpPr>
            <p:cNvPr id="211" name="正方形/長方形 210">
              <a:extLst>
                <a:ext uri="{FF2B5EF4-FFF2-40B4-BE49-F238E27FC236}">
                  <a16:creationId xmlns:a16="http://schemas.microsoft.com/office/drawing/2014/main" id="{9056E7BD-BA25-44D4-88F1-814C3ED74342}"/>
                </a:ext>
              </a:extLst>
            </p:cNvPr>
            <p:cNvSpPr>
              <a:spLocks/>
            </p:cNvSpPr>
            <p:nvPr/>
          </p:nvSpPr>
          <p:spPr>
            <a:xfrm>
              <a:off x="8360302" y="5558082"/>
              <a:ext cx="899503" cy="245181"/>
            </a:xfrm>
            <a:prstGeom prst="rect">
              <a:avLst/>
            </a:prstGeom>
            <a:noFill/>
            <a:ln w="19050" cap="flat" cmpd="sng" algn="ctr">
              <a:solidFill>
                <a:srgbClr val="0070C0"/>
              </a:solidFill>
              <a:prstDash val="solid"/>
              <a:miter lim="800000"/>
            </a:ln>
            <a:effectLst/>
          </p:spPr>
          <p:txBody>
            <a:bodyPr wrap="none" lIns="54610" tIns="54610" rIns="54610" bIns="54610" rtlCol="0" anchor="ctr"/>
            <a:lstStyle/>
            <a:p>
              <a:pPr lvl="0">
                <a:defRPr/>
              </a:pPr>
              <a:r>
                <a:rPr kumimoji="0" lang="en-US" altLang="ja-JP" sz="900" b="1" kern="0" dirty="0">
                  <a:solidFill>
                    <a:srgbClr val="000000"/>
                  </a:solidFill>
                  <a:latin typeface="Meiryo UI"/>
                  <a:ea typeface="Meiryo UI"/>
                </a:rPr>
                <a:t>BBBB</a:t>
              </a:r>
            </a:p>
          </p:txBody>
        </p:sp>
        <p:sp>
          <p:nvSpPr>
            <p:cNvPr id="213" name="正方形/長方形 212">
              <a:extLst>
                <a:ext uri="{FF2B5EF4-FFF2-40B4-BE49-F238E27FC236}">
                  <a16:creationId xmlns:a16="http://schemas.microsoft.com/office/drawing/2014/main" id="{1A546ABA-E591-49A9-B5FF-7E345B861696}"/>
                </a:ext>
              </a:extLst>
            </p:cNvPr>
            <p:cNvSpPr>
              <a:spLocks/>
            </p:cNvSpPr>
            <p:nvPr/>
          </p:nvSpPr>
          <p:spPr>
            <a:xfrm>
              <a:off x="5852419" y="5558082"/>
              <a:ext cx="497894" cy="245181"/>
            </a:xfrm>
            <a:prstGeom prst="rect">
              <a:avLst/>
            </a:prstGeom>
            <a:noFill/>
            <a:ln w="9525" cap="flat" cmpd="sng" algn="ctr">
              <a:solidFill>
                <a:sysClr val="window" lastClr="FFFFFF">
                  <a:lumMod val="85000"/>
                </a:sysClr>
              </a:solidFill>
              <a:prstDash val="solid"/>
              <a:miter lim="800000"/>
            </a:ln>
            <a:effectLst/>
          </p:spPr>
          <p:txBody>
            <a:bodyPr wrap="none" lIns="54610" tIns="54610" rIns="54610" bIns="5461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kern="0" dirty="0">
                  <a:solidFill>
                    <a:srgbClr val="000000"/>
                  </a:solidFill>
                  <a:latin typeface="Meiryo UI"/>
                  <a:ea typeface="Meiryo UI"/>
                </a:rPr>
                <a:t>入金</a:t>
              </a:r>
              <a:endParaRPr kumimoji="0" lang="en-US" altLang="ja-JP" sz="900" b="0" i="0" u="none" strike="noStrike" kern="0" cap="none" spc="0" normalizeH="0" baseline="0" noProof="0" dirty="0">
                <a:ln>
                  <a:noFill/>
                </a:ln>
                <a:solidFill>
                  <a:srgbClr val="000000"/>
                </a:solidFill>
                <a:effectLst/>
                <a:uLnTx/>
                <a:uFillTx/>
                <a:latin typeface="Meiryo UI"/>
                <a:ea typeface="Meiryo UI"/>
                <a:cs typeface="+mn-cs"/>
              </a:endParaRPr>
            </a:p>
          </p:txBody>
        </p:sp>
        <p:cxnSp>
          <p:nvCxnSpPr>
            <p:cNvPr id="214" name="直線矢印コネクタ 213">
              <a:extLst>
                <a:ext uri="{FF2B5EF4-FFF2-40B4-BE49-F238E27FC236}">
                  <a16:creationId xmlns:a16="http://schemas.microsoft.com/office/drawing/2014/main" id="{0A2535FA-237D-4538-A0C8-002F03CA1074}"/>
                </a:ext>
              </a:extLst>
            </p:cNvPr>
            <p:cNvCxnSpPr>
              <a:cxnSpLocks/>
              <a:stCxn id="190" idx="3"/>
              <a:endCxn id="186" idx="0"/>
            </p:cNvCxnSpPr>
            <p:nvPr/>
          </p:nvCxnSpPr>
          <p:spPr>
            <a:xfrm flipH="1">
              <a:off x="7595118" y="3913219"/>
              <a:ext cx="1" cy="871102"/>
            </a:xfrm>
            <a:prstGeom prst="straightConnector1">
              <a:avLst/>
            </a:prstGeom>
            <a:ln w="19050">
              <a:tailEnd type="triangle"/>
            </a:ln>
          </p:spPr>
          <p:style>
            <a:lnRef idx="1">
              <a:schemeClr val="accent1"/>
            </a:lnRef>
            <a:fillRef idx="0">
              <a:schemeClr val="accent1"/>
            </a:fillRef>
            <a:effectRef idx="0">
              <a:schemeClr val="accent1"/>
            </a:effectRef>
            <a:fontRef idx="minor">
              <a:schemeClr val="tx1"/>
            </a:fontRef>
          </p:style>
        </p:cxnSp>
        <p:sp>
          <p:nvSpPr>
            <p:cNvPr id="50" name="正方形/長方形 49" descr="t">
              <a:extLst>
                <a:ext uri="{FF2B5EF4-FFF2-40B4-BE49-F238E27FC236}">
                  <a16:creationId xmlns:a16="http://schemas.microsoft.com/office/drawing/2014/main" id="{08EAD4AD-4476-4609-81EA-8B45DAD661C6}"/>
                </a:ext>
              </a:extLst>
            </p:cNvPr>
            <p:cNvSpPr>
              <a:spLocks/>
            </p:cNvSpPr>
            <p:nvPr/>
          </p:nvSpPr>
          <p:spPr>
            <a:xfrm>
              <a:off x="751438" y="3007197"/>
              <a:ext cx="3607018" cy="2360890"/>
            </a:xfrm>
            <a:prstGeom prst="rect">
              <a:avLst/>
            </a:prstGeom>
            <a:solidFill>
              <a:schemeClr val="bg1"/>
            </a:solidFill>
            <a:ln w="9525" cap="flat" cmpd="sng" algn="ctr">
              <a:solidFill>
                <a:sysClr val="window" lastClr="FFFFFF">
                  <a:lumMod val="75000"/>
                </a:sysClr>
              </a:solidFill>
              <a:prstDash val="solid"/>
              <a:miter lim="800000"/>
            </a:ln>
            <a:effectLst/>
          </p:spPr>
          <p:txBody>
            <a:bodyPr wrap="none" lIns="54610" tIns="54610" rIns="54610" bIns="54610" rtlCol="0" anchor="t"/>
            <a:lstStyle/>
            <a:p>
              <a:pPr algn="ctr"/>
              <a:r>
                <a:rPr kumimoji="0" lang="ja-JP" altLang="en-US" sz="900" kern="0" dirty="0">
                  <a:solidFill>
                    <a:srgbClr val="000000"/>
                  </a:solidFill>
                  <a:latin typeface="Meiryo UI"/>
                  <a:ea typeface="Meiryo UI"/>
                </a:rPr>
                <a:t>入出金明細イメージ</a:t>
              </a:r>
            </a:p>
          </p:txBody>
        </p:sp>
        <p:sp>
          <p:nvSpPr>
            <p:cNvPr id="51" name="正方形/長方形 50">
              <a:extLst>
                <a:ext uri="{FF2B5EF4-FFF2-40B4-BE49-F238E27FC236}">
                  <a16:creationId xmlns:a16="http://schemas.microsoft.com/office/drawing/2014/main" id="{73A3FBD1-957A-40BD-AA32-CB533203FB4A}"/>
                </a:ext>
              </a:extLst>
            </p:cNvPr>
            <p:cNvSpPr>
              <a:spLocks/>
            </p:cNvSpPr>
            <p:nvPr/>
          </p:nvSpPr>
          <p:spPr>
            <a:xfrm>
              <a:off x="2397829" y="3234648"/>
              <a:ext cx="414762" cy="226304"/>
            </a:xfrm>
            <a:prstGeom prst="rect">
              <a:avLst/>
            </a:prstGeom>
            <a:solidFill>
              <a:schemeClr val="bg1">
                <a:lumMod val="95000"/>
              </a:schemeClr>
            </a:solidFill>
            <a:ln w="9525" cap="flat" cmpd="sng" algn="ctr">
              <a:solidFill>
                <a:sysClr val="window" lastClr="FFFFFF">
                  <a:lumMod val="85000"/>
                </a:sysClr>
              </a:solidFill>
              <a:prstDash val="solid"/>
              <a:miter lim="800000"/>
            </a:ln>
            <a:effectLst/>
          </p:spPr>
          <p:txBody>
            <a:bodyPr wrap="none" lIns="54610" tIns="54610" rIns="54610" bIns="5461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a:ln>
                    <a:noFill/>
                  </a:ln>
                  <a:solidFill>
                    <a:srgbClr val="000000"/>
                  </a:solidFill>
                  <a:effectLst/>
                  <a:uLnTx/>
                  <a:uFillTx/>
                  <a:latin typeface="Meiryo UI"/>
                  <a:ea typeface="Meiryo UI"/>
                  <a:cs typeface="+mn-cs"/>
                </a:rPr>
                <a:t>請求額</a:t>
              </a:r>
              <a:endParaRPr kumimoji="0" lang="en-US" altLang="ja-JP" sz="900" b="0" i="0" u="none" strike="noStrike" kern="0" cap="none" spc="0" normalizeH="0" baseline="0" noProof="0" dirty="0">
                <a:ln>
                  <a:noFill/>
                </a:ln>
                <a:solidFill>
                  <a:srgbClr val="000000"/>
                </a:solidFill>
                <a:effectLst/>
                <a:uLnTx/>
                <a:uFillTx/>
                <a:latin typeface="Meiryo UI"/>
                <a:ea typeface="Meiryo UI"/>
                <a:cs typeface="+mn-cs"/>
              </a:endParaRPr>
            </a:p>
          </p:txBody>
        </p:sp>
        <p:sp>
          <p:nvSpPr>
            <p:cNvPr id="52" name="正方形/長方形 51">
              <a:extLst>
                <a:ext uri="{FF2B5EF4-FFF2-40B4-BE49-F238E27FC236}">
                  <a16:creationId xmlns:a16="http://schemas.microsoft.com/office/drawing/2014/main" id="{60D8D8F9-5F13-44E0-8724-E93C047F51F2}"/>
                </a:ext>
              </a:extLst>
            </p:cNvPr>
            <p:cNvSpPr>
              <a:spLocks/>
            </p:cNvSpPr>
            <p:nvPr/>
          </p:nvSpPr>
          <p:spPr>
            <a:xfrm>
              <a:off x="1384215" y="3234648"/>
              <a:ext cx="523859" cy="226304"/>
            </a:xfrm>
            <a:prstGeom prst="rect">
              <a:avLst/>
            </a:prstGeom>
            <a:solidFill>
              <a:schemeClr val="bg1">
                <a:lumMod val="95000"/>
              </a:schemeClr>
            </a:solidFill>
            <a:ln w="9525" cap="flat" cmpd="sng" algn="ctr">
              <a:solidFill>
                <a:sysClr val="window" lastClr="FFFFFF">
                  <a:lumMod val="85000"/>
                </a:sysClr>
              </a:solidFill>
              <a:prstDash val="solid"/>
              <a:miter lim="800000"/>
            </a:ln>
            <a:effectLst/>
          </p:spPr>
          <p:txBody>
            <a:bodyPr wrap="none" lIns="54610" tIns="54610" rIns="54610" bIns="5461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a:ln>
                    <a:noFill/>
                  </a:ln>
                  <a:solidFill>
                    <a:srgbClr val="000000"/>
                  </a:solidFill>
                  <a:effectLst/>
                  <a:uLnTx/>
                  <a:uFillTx/>
                  <a:latin typeface="Meiryo UI"/>
                  <a:ea typeface="Meiryo UI"/>
                  <a:cs typeface="+mn-cs"/>
                </a:rPr>
                <a:t>対象月</a:t>
              </a:r>
              <a:endParaRPr kumimoji="0" lang="en-US" altLang="ja-JP" sz="900" b="0" i="0" u="none" strike="noStrike" kern="0" cap="none" spc="0" normalizeH="0" baseline="0" noProof="0" dirty="0">
                <a:ln>
                  <a:noFill/>
                </a:ln>
                <a:solidFill>
                  <a:srgbClr val="000000"/>
                </a:solidFill>
                <a:effectLst/>
                <a:uLnTx/>
                <a:uFillTx/>
                <a:latin typeface="Meiryo UI"/>
                <a:ea typeface="Meiryo UI"/>
                <a:cs typeface="+mn-cs"/>
              </a:endParaRPr>
            </a:p>
          </p:txBody>
        </p:sp>
        <p:sp>
          <p:nvSpPr>
            <p:cNvPr id="53" name="正方形/長方形 52">
              <a:extLst>
                <a:ext uri="{FF2B5EF4-FFF2-40B4-BE49-F238E27FC236}">
                  <a16:creationId xmlns:a16="http://schemas.microsoft.com/office/drawing/2014/main" id="{B08114DD-69B5-4ECF-93DE-17411D6F7F9D}"/>
                </a:ext>
              </a:extLst>
            </p:cNvPr>
            <p:cNvSpPr>
              <a:spLocks/>
            </p:cNvSpPr>
            <p:nvPr/>
          </p:nvSpPr>
          <p:spPr>
            <a:xfrm>
              <a:off x="3752039" y="3234648"/>
              <a:ext cx="536750" cy="226304"/>
            </a:xfrm>
            <a:prstGeom prst="rect">
              <a:avLst/>
            </a:prstGeom>
            <a:solidFill>
              <a:schemeClr val="bg1">
                <a:lumMod val="95000"/>
              </a:schemeClr>
            </a:solidFill>
            <a:ln w="9525" cap="flat" cmpd="sng" algn="ctr">
              <a:solidFill>
                <a:sysClr val="window" lastClr="FFFFFF">
                  <a:lumMod val="85000"/>
                </a:sysClr>
              </a:solidFill>
              <a:prstDash val="solid"/>
              <a:miter lim="800000"/>
            </a:ln>
            <a:effectLst/>
          </p:spPr>
          <p:txBody>
            <a:bodyPr wrap="none" lIns="54610" tIns="54610" rIns="54610" bIns="5461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a:ln>
                    <a:noFill/>
                  </a:ln>
                  <a:solidFill>
                    <a:srgbClr val="000000"/>
                  </a:solidFill>
                  <a:effectLst/>
                  <a:uLnTx/>
                  <a:uFillTx/>
                  <a:latin typeface="Meiryo UI"/>
                  <a:ea typeface="Meiryo UI"/>
                  <a:cs typeface="+mn-cs"/>
                </a:rPr>
                <a:t>入出金</a:t>
              </a:r>
              <a:br>
                <a:rPr kumimoji="0" lang="en-US" altLang="ja-JP" sz="900" b="0" i="0" u="none" strike="noStrike" kern="0" cap="none" spc="0" normalizeH="0" baseline="0" noProof="0" dirty="0">
                  <a:ln>
                    <a:noFill/>
                  </a:ln>
                  <a:solidFill>
                    <a:srgbClr val="000000"/>
                  </a:solidFill>
                  <a:effectLst/>
                  <a:uLnTx/>
                  <a:uFillTx/>
                  <a:latin typeface="Meiryo UI"/>
                  <a:ea typeface="Meiryo UI"/>
                  <a:cs typeface="+mn-cs"/>
                </a:rPr>
              </a:br>
              <a:r>
                <a:rPr kumimoji="0" lang="ja-JP" altLang="en-US" sz="900" b="0" i="0" u="none" strike="noStrike" kern="0" cap="none" spc="0" normalizeH="0" baseline="0" noProof="0" dirty="0">
                  <a:ln>
                    <a:noFill/>
                  </a:ln>
                  <a:solidFill>
                    <a:srgbClr val="000000"/>
                  </a:solidFill>
                  <a:effectLst/>
                  <a:uLnTx/>
                  <a:uFillTx/>
                  <a:latin typeface="Meiryo UI"/>
                  <a:ea typeface="Meiryo UI"/>
                  <a:cs typeface="+mn-cs"/>
                </a:rPr>
                <a:t>ステータス</a:t>
              </a:r>
              <a:endParaRPr kumimoji="0" lang="en-US" altLang="ja-JP" sz="900" b="0" i="0" u="none" strike="noStrike" kern="0" cap="none" spc="0" normalizeH="0" baseline="0" noProof="0" dirty="0">
                <a:ln>
                  <a:noFill/>
                </a:ln>
                <a:solidFill>
                  <a:srgbClr val="000000"/>
                </a:solidFill>
                <a:effectLst/>
                <a:uLnTx/>
                <a:uFillTx/>
                <a:latin typeface="Meiryo UI"/>
                <a:ea typeface="Meiryo UI"/>
                <a:cs typeface="+mn-cs"/>
              </a:endParaRPr>
            </a:p>
          </p:txBody>
        </p:sp>
        <p:sp>
          <p:nvSpPr>
            <p:cNvPr id="55" name="正方形/長方形 54">
              <a:extLst>
                <a:ext uri="{FF2B5EF4-FFF2-40B4-BE49-F238E27FC236}">
                  <a16:creationId xmlns:a16="http://schemas.microsoft.com/office/drawing/2014/main" id="{00A77B53-5766-4FC6-91BB-64C43F076183}"/>
                </a:ext>
              </a:extLst>
            </p:cNvPr>
            <p:cNvSpPr>
              <a:spLocks/>
            </p:cNvSpPr>
            <p:nvPr/>
          </p:nvSpPr>
          <p:spPr>
            <a:xfrm>
              <a:off x="808966" y="3234648"/>
              <a:ext cx="523859" cy="226304"/>
            </a:xfrm>
            <a:prstGeom prst="rect">
              <a:avLst/>
            </a:prstGeom>
            <a:solidFill>
              <a:schemeClr val="bg1">
                <a:lumMod val="95000"/>
              </a:schemeClr>
            </a:solidFill>
            <a:ln w="9525" cap="flat" cmpd="sng" algn="ctr">
              <a:solidFill>
                <a:sysClr val="window" lastClr="FFFFFF">
                  <a:lumMod val="85000"/>
                </a:sysClr>
              </a:solidFill>
              <a:prstDash val="solid"/>
              <a:miter lim="800000"/>
            </a:ln>
            <a:effectLst/>
          </p:spPr>
          <p:txBody>
            <a:bodyPr wrap="none" lIns="54610" tIns="54610" rIns="54610" bIns="5461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a:ln>
                    <a:noFill/>
                  </a:ln>
                  <a:solidFill>
                    <a:srgbClr val="000000"/>
                  </a:solidFill>
                  <a:effectLst/>
                  <a:uLnTx/>
                  <a:uFillTx/>
                  <a:latin typeface="Meiryo UI"/>
                  <a:ea typeface="Meiryo UI"/>
                  <a:cs typeface="+mn-cs"/>
                </a:rPr>
                <a:t>請求書</a:t>
              </a:r>
              <a:br>
                <a:rPr kumimoji="0" lang="en-US" altLang="ja-JP" sz="900" b="0" i="0" u="none" strike="noStrike" kern="0" cap="none" spc="0" normalizeH="0" baseline="0" noProof="0" dirty="0">
                  <a:ln>
                    <a:noFill/>
                  </a:ln>
                  <a:solidFill>
                    <a:srgbClr val="000000"/>
                  </a:solidFill>
                  <a:effectLst/>
                  <a:uLnTx/>
                  <a:uFillTx/>
                  <a:latin typeface="Meiryo UI"/>
                  <a:ea typeface="Meiryo UI"/>
                  <a:cs typeface="+mn-cs"/>
                </a:rPr>
              </a:br>
              <a:r>
                <a:rPr kumimoji="0" lang="en-US" altLang="ja-JP" sz="900" b="0" i="0" u="none" strike="noStrike" kern="0" cap="none" spc="0" normalizeH="0" baseline="0" noProof="0" dirty="0">
                  <a:ln>
                    <a:noFill/>
                  </a:ln>
                  <a:solidFill>
                    <a:srgbClr val="000000"/>
                  </a:solidFill>
                  <a:effectLst/>
                  <a:uLnTx/>
                  <a:uFillTx/>
                  <a:latin typeface="Meiryo UI"/>
                  <a:ea typeface="Meiryo UI"/>
                  <a:cs typeface="+mn-cs"/>
                </a:rPr>
                <a:t>No.</a:t>
              </a:r>
            </a:p>
          </p:txBody>
        </p:sp>
        <p:sp>
          <p:nvSpPr>
            <p:cNvPr id="57" name="正方形/長方形 56">
              <a:extLst>
                <a:ext uri="{FF2B5EF4-FFF2-40B4-BE49-F238E27FC236}">
                  <a16:creationId xmlns:a16="http://schemas.microsoft.com/office/drawing/2014/main" id="{F0B147E8-53E1-40AE-8486-0E45FB3DCD07}"/>
                </a:ext>
              </a:extLst>
            </p:cNvPr>
            <p:cNvSpPr>
              <a:spLocks/>
            </p:cNvSpPr>
            <p:nvPr/>
          </p:nvSpPr>
          <p:spPr>
            <a:xfrm>
              <a:off x="1939353" y="3234648"/>
              <a:ext cx="414762" cy="226304"/>
            </a:xfrm>
            <a:prstGeom prst="rect">
              <a:avLst/>
            </a:prstGeom>
            <a:solidFill>
              <a:schemeClr val="bg1">
                <a:lumMod val="95000"/>
              </a:schemeClr>
            </a:solidFill>
            <a:ln w="9525" cap="flat" cmpd="sng" algn="ctr">
              <a:solidFill>
                <a:sysClr val="window" lastClr="FFFFFF">
                  <a:lumMod val="85000"/>
                </a:sysClr>
              </a:solidFill>
              <a:prstDash val="solid"/>
              <a:miter lim="800000"/>
            </a:ln>
            <a:effectLst/>
          </p:spPr>
          <p:txBody>
            <a:bodyPr wrap="none" lIns="54610" tIns="54610" rIns="54610" bIns="5461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a:ln>
                    <a:noFill/>
                  </a:ln>
                  <a:solidFill>
                    <a:srgbClr val="000000"/>
                  </a:solidFill>
                  <a:effectLst/>
                  <a:uLnTx/>
                  <a:uFillTx/>
                  <a:latin typeface="Meiryo UI"/>
                  <a:ea typeface="Meiryo UI"/>
                  <a:cs typeface="+mn-cs"/>
                </a:rPr>
                <a:t>事業者</a:t>
              </a:r>
              <a:endParaRPr kumimoji="0" lang="en-US" altLang="ja-JP" sz="900" b="0" i="0" u="none" strike="noStrike" kern="0" cap="none" spc="0" normalizeH="0" baseline="0" noProof="0" dirty="0">
                <a:ln>
                  <a:noFill/>
                </a:ln>
                <a:solidFill>
                  <a:srgbClr val="000000"/>
                </a:solidFill>
                <a:effectLst/>
                <a:uLnTx/>
                <a:uFillTx/>
                <a:latin typeface="Meiryo UI"/>
                <a:ea typeface="Meiryo UI"/>
                <a:cs typeface="+mn-cs"/>
              </a:endParaRPr>
            </a:p>
          </p:txBody>
        </p:sp>
        <p:sp>
          <p:nvSpPr>
            <p:cNvPr id="72" name="正方形/長方形 71">
              <a:extLst>
                <a:ext uri="{FF2B5EF4-FFF2-40B4-BE49-F238E27FC236}">
                  <a16:creationId xmlns:a16="http://schemas.microsoft.com/office/drawing/2014/main" id="{C444516A-E7E7-467B-BB64-5D5A26B17157}"/>
                </a:ext>
              </a:extLst>
            </p:cNvPr>
            <p:cNvSpPr>
              <a:spLocks/>
            </p:cNvSpPr>
            <p:nvPr/>
          </p:nvSpPr>
          <p:spPr>
            <a:xfrm>
              <a:off x="2397829" y="3506250"/>
              <a:ext cx="414762" cy="145161"/>
            </a:xfrm>
            <a:prstGeom prst="rect">
              <a:avLst/>
            </a:prstGeom>
            <a:solidFill>
              <a:schemeClr val="bg1"/>
            </a:solidFill>
            <a:ln w="9525" cap="flat" cmpd="sng" algn="ctr">
              <a:solidFill>
                <a:sysClr val="window" lastClr="FFFFFF">
                  <a:lumMod val="75000"/>
                </a:sysClr>
              </a:solidFill>
              <a:prstDash val="solid"/>
              <a:miter lim="800000"/>
            </a:ln>
            <a:effectLst/>
          </p:spPr>
          <p:txBody>
            <a:bodyPr wrap="none" lIns="54610" tIns="54610" rIns="54610" bIns="54610" rtlCol="0" anchor="ctr"/>
            <a:lstStyle/>
            <a:p>
              <a:pPr algn="r"/>
              <a:r>
                <a:rPr kumimoji="0" lang="en-US" altLang="ja-JP" sz="900" kern="0" dirty="0">
                  <a:solidFill>
                    <a:srgbClr val="000000"/>
                  </a:solidFill>
                  <a:latin typeface="Meiryo UI"/>
                  <a:ea typeface="Meiryo UI"/>
                </a:rPr>
                <a:t>100</a:t>
              </a:r>
            </a:p>
          </p:txBody>
        </p:sp>
        <p:sp>
          <p:nvSpPr>
            <p:cNvPr id="74" name="正方形/長方形 73">
              <a:extLst>
                <a:ext uri="{FF2B5EF4-FFF2-40B4-BE49-F238E27FC236}">
                  <a16:creationId xmlns:a16="http://schemas.microsoft.com/office/drawing/2014/main" id="{B673E226-7826-4797-972C-B33D36342D86}"/>
                </a:ext>
              </a:extLst>
            </p:cNvPr>
            <p:cNvSpPr>
              <a:spLocks/>
            </p:cNvSpPr>
            <p:nvPr/>
          </p:nvSpPr>
          <p:spPr>
            <a:xfrm>
              <a:off x="3752034" y="3506250"/>
              <a:ext cx="536751" cy="145161"/>
            </a:xfrm>
            <a:prstGeom prst="rect">
              <a:avLst/>
            </a:prstGeom>
            <a:solidFill>
              <a:schemeClr val="bg1"/>
            </a:solidFill>
            <a:ln w="9525" cap="flat" cmpd="sng" algn="ctr">
              <a:solidFill>
                <a:sysClr val="window" lastClr="FFFFFF">
                  <a:lumMod val="75000"/>
                </a:sysClr>
              </a:solidFill>
              <a:prstDash val="solid"/>
              <a:miter lim="800000"/>
            </a:ln>
            <a:effectLst/>
          </p:spPr>
          <p:txBody>
            <a:bodyPr wrap="none" lIns="54610" tIns="54610" rIns="54610" bIns="5461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a:ln>
                    <a:noFill/>
                  </a:ln>
                  <a:solidFill>
                    <a:srgbClr val="000000"/>
                  </a:solidFill>
                  <a:effectLst/>
                  <a:uLnTx/>
                  <a:uFillTx/>
                  <a:latin typeface="Meiryo UI"/>
                  <a:ea typeface="Meiryo UI"/>
                  <a:cs typeface="+mn-cs"/>
                </a:rPr>
                <a:t>請求済</a:t>
              </a:r>
            </a:p>
          </p:txBody>
        </p:sp>
        <p:sp>
          <p:nvSpPr>
            <p:cNvPr id="75" name="正方形/長方形 74">
              <a:extLst>
                <a:ext uri="{FF2B5EF4-FFF2-40B4-BE49-F238E27FC236}">
                  <a16:creationId xmlns:a16="http://schemas.microsoft.com/office/drawing/2014/main" id="{B71FFD5F-9D1B-4A5D-99D3-530E338F64C0}"/>
                </a:ext>
              </a:extLst>
            </p:cNvPr>
            <p:cNvSpPr>
              <a:spLocks/>
            </p:cNvSpPr>
            <p:nvPr/>
          </p:nvSpPr>
          <p:spPr>
            <a:xfrm>
              <a:off x="1384216" y="3506250"/>
              <a:ext cx="523859" cy="145163"/>
            </a:xfrm>
            <a:prstGeom prst="rect">
              <a:avLst/>
            </a:prstGeom>
            <a:solidFill>
              <a:schemeClr val="bg1"/>
            </a:solidFill>
            <a:ln w="9525" cap="flat" cmpd="sng" algn="ctr">
              <a:solidFill>
                <a:sysClr val="window" lastClr="FFFFFF">
                  <a:lumMod val="75000"/>
                </a:sysClr>
              </a:solidFill>
              <a:prstDash val="solid"/>
              <a:miter lim="800000"/>
            </a:ln>
            <a:effectLst/>
          </p:spPr>
          <p:txBody>
            <a:bodyPr wrap="none" lIns="54610" tIns="54610" rIns="54610" bIns="5461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sz="900" b="0" i="0" u="none" strike="noStrike" kern="0" cap="none" spc="0" normalizeH="0" baseline="0" noProof="0" dirty="0">
                  <a:ln>
                    <a:noFill/>
                  </a:ln>
                  <a:solidFill>
                    <a:srgbClr val="000000"/>
                  </a:solidFill>
                  <a:effectLst/>
                  <a:uLnTx/>
                  <a:uFillTx/>
                  <a:latin typeface="Meiryo UI"/>
                  <a:ea typeface="Meiryo UI"/>
                  <a:cs typeface="+mn-cs"/>
                </a:rPr>
                <a:t>4</a:t>
              </a:r>
              <a:r>
                <a:rPr kumimoji="0" lang="ja-JP" altLang="en-US" sz="900" b="0" i="0" u="none" strike="noStrike" kern="0" cap="none" spc="0" normalizeH="0" baseline="0" noProof="0" dirty="0">
                  <a:ln>
                    <a:noFill/>
                  </a:ln>
                  <a:solidFill>
                    <a:srgbClr val="000000"/>
                  </a:solidFill>
                  <a:effectLst/>
                  <a:uLnTx/>
                  <a:uFillTx/>
                  <a:latin typeface="Meiryo UI"/>
                  <a:ea typeface="Meiryo UI"/>
                  <a:cs typeface="+mn-cs"/>
                </a:rPr>
                <a:t>月</a:t>
              </a:r>
            </a:p>
          </p:txBody>
        </p:sp>
        <p:sp>
          <p:nvSpPr>
            <p:cNvPr id="83" name="正方形/長方形 82">
              <a:extLst>
                <a:ext uri="{FF2B5EF4-FFF2-40B4-BE49-F238E27FC236}">
                  <a16:creationId xmlns:a16="http://schemas.microsoft.com/office/drawing/2014/main" id="{2545D9C3-B1FA-4E99-859C-EAF0B14E1F4B}"/>
                </a:ext>
              </a:extLst>
            </p:cNvPr>
            <p:cNvSpPr>
              <a:spLocks/>
            </p:cNvSpPr>
            <p:nvPr/>
          </p:nvSpPr>
          <p:spPr>
            <a:xfrm>
              <a:off x="808968" y="3506250"/>
              <a:ext cx="523860" cy="145163"/>
            </a:xfrm>
            <a:prstGeom prst="rect">
              <a:avLst/>
            </a:prstGeom>
            <a:solidFill>
              <a:schemeClr val="bg1"/>
            </a:solidFill>
            <a:ln w="9525" cap="flat" cmpd="sng" algn="ctr">
              <a:solidFill>
                <a:sysClr val="window" lastClr="FFFFFF">
                  <a:lumMod val="75000"/>
                </a:sysClr>
              </a:solidFill>
              <a:prstDash val="solid"/>
              <a:miter lim="800000"/>
            </a:ln>
            <a:effectLst/>
          </p:spPr>
          <p:txBody>
            <a:bodyPr wrap="none" lIns="54610" tIns="54610" rIns="54610" bIns="54610" rtlCol="0" anchor="ctr"/>
            <a:lstStyle/>
            <a:p>
              <a:r>
                <a:rPr kumimoji="0" lang="en-US" altLang="ja-JP" sz="900" kern="0" dirty="0">
                  <a:solidFill>
                    <a:srgbClr val="000000"/>
                  </a:solidFill>
                  <a:latin typeface="Meiryo UI"/>
                  <a:ea typeface="Meiryo UI"/>
                </a:rPr>
                <a:t>AAAA</a:t>
              </a:r>
              <a:endParaRPr kumimoji="0" lang="ja-JP" altLang="en-US" sz="900" kern="0" dirty="0">
                <a:solidFill>
                  <a:srgbClr val="000000"/>
                </a:solidFill>
                <a:latin typeface="Meiryo UI"/>
                <a:ea typeface="Meiryo UI"/>
              </a:endParaRPr>
            </a:p>
          </p:txBody>
        </p:sp>
        <p:sp>
          <p:nvSpPr>
            <p:cNvPr id="86" name="正方形/長方形 85">
              <a:extLst>
                <a:ext uri="{FF2B5EF4-FFF2-40B4-BE49-F238E27FC236}">
                  <a16:creationId xmlns:a16="http://schemas.microsoft.com/office/drawing/2014/main" id="{A89CD552-D93D-4AD8-80FA-40869E1D7D1F}"/>
                </a:ext>
              </a:extLst>
            </p:cNvPr>
            <p:cNvSpPr>
              <a:spLocks/>
            </p:cNvSpPr>
            <p:nvPr/>
          </p:nvSpPr>
          <p:spPr>
            <a:xfrm>
              <a:off x="1939345" y="3506250"/>
              <a:ext cx="414762" cy="145163"/>
            </a:xfrm>
            <a:prstGeom prst="rect">
              <a:avLst/>
            </a:prstGeom>
            <a:solidFill>
              <a:schemeClr val="bg1"/>
            </a:solidFill>
            <a:ln w="9525" cap="flat" cmpd="sng" algn="ctr">
              <a:solidFill>
                <a:sysClr val="window" lastClr="FFFFFF">
                  <a:lumMod val="75000"/>
                </a:sysClr>
              </a:solidFill>
              <a:prstDash val="solid"/>
              <a:miter lim="800000"/>
            </a:ln>
            <a:effectLst/>
          </p:spPr>
          <p:txBody>
            <a:bodyPr wrap="none" lIns="54610" tIns="54610" rIns="54610" bIns="54610" rtlCol="0" anchor="ctr"/>
            <a:lstStyle/>
            <a:p>
              <a:r>
                <a:rPr kumimoji="0" lang="en-US" altLang="ja-JP" sz="900" kern="0" dirty="0">
                  <a:solidFill>
                    <a:srgbClr val="000000"/>
                  </a:solidFill>
                  <a:latin typeface="Meiryo UI"/>
                  <a:ea typeface="Meiryo UI"/>
                </a:rPr>
                <a:t>A</a:t>
              </a:r>
            </a:p>
          </p:txBody>
        </p:sp>
        <p:sp>
          <p:nvSpPr>
            <p:cNvPr id="89" name="正方形/長方形 88">
              <a:extLst>
                <a:ext uri="{FF2B5EF4-FFF2-40B4-BE49-F238E27FC236}">
                  <a16:creationId xmlns:a16="http://schemas.microsoft.com/office/drawing/2014/main" id="{BC5BAB45-7C5C-4C17-A0FE-5A8D56342FBF}"/>
                </a:ext>
              </a:extLst>
            </p:cNvPr>
            <p:cNvSpPr>
              <a:spLocks/>
            </p:cNvSpPr>
            <p:nvPr/>
          </p:nvSpPr>
          <p:spPr>
            <a:xfrm>
              <a:off x="2397829" y="3674076"/>
              <a:ext cx="414762" cy="145161"/>
            </a:xfrm>
            <a:prstGeom prst="rect">
              <a:avLst/>
            </a:prstGeom>
            <a:solidFill>
              <a:schemeClr val="bg1"/>
            </a:solidFill>
            <a:ln w="9525" cap="flat" cmpd="sng" algn="ctr">
              <a:solidFill>
                <a:sysClr val="window" lastClr="FFFFFF">
                  <a:lumMod val="75000"/>
                </a:sysClr>
              </a:solidFill>
              <a:prstDash val="solid"/>
              <a:miter lim="800000"/>
            </a:ln>
            <a:effectLst/>
          </p:spPr>
          <p:txBody>
            <a:bodyPr wrap="none" lIns="54610" tIns="54610" rIns="54610" bIns="54610" rtlCol="0" anchor="ctr"/>
            <a:lstStyle/>
            <a:p>
              <a:pPr algn="r"/>
              <a:r>
                <a:rPr kumimoji="0" lang="en-US" altLang="ja-JP" sz="900" kern="0" dirty="0">
                  <a:solidFill>
                    <a:srgbClr val="000000"/>
                  </a:solidFill>
                  <a:latin typeface="Meiryo UI"/>
                  <a:ea typeface="Meiryo UI"/>
                </a:rPr>
                <a:t>300</a:t>
              </a:r>
            </a:p>
          </p:txBody>
        </p:sp>
        <p:sp>
          <p:nvSpPr>
            <p:cNvPr id="91" name="正方形/長方形 90">
              <a:extLst>
                <a:ext uri="{FF2B5EF4-FFF2-40B4-BE49-F238E27FC236}">
                  <a16:creationId xmlns:a16="http://schemas.microsoft.com/office/drawing/2014/main" id="{5D9859F3-8E69-4E46-9A65-9D8BEFADA38C}"/>
                </a:ext>
              </a:extLst>
            </p:cNvPr>
            <p:cNvSpPr>
              <a:spLocks/>
            </p:cNvSpPr>
            <p:nvPr/>
          </p:nvSpPr>
          <p:spPr>
            <a:xfrm>
              <a:off x="3752034" y="3674076"/>
              <a:ext cx="536751" cy="145161"/>
            </a:xfrm>
            <a:prstGeom prst="rect">
              <a:avLst/>
            </a:prstGeom>
            <a:solidFill>
              <a:schemeClr val="bg1"/>
            </a:solidFill>
            <a:ln w="9525" cap="flat" cmpd="sng" algn="ctr">
              <a:solidFill>
                <a:sysClr val="window" lastClr="FFFFFF">
                  <a:lumMod val="75000"/>
                </a:sysClr>
              </a:solidFill>
              <a:prstDash val="solid"/>
              <a:miter lim="800000"/>
            </a:ln>
            <a:effectLst/>
          </p:spPr>
          <p:txBody>
            <a:bodyPr wrap="none" lIns="54610" tIns="54610" rIns="54610" bIns="54610" rtlCol="0" anchor="ctr"/>
            <a:lstStyle/>
            <a:p>
              <a:pPr lvl="0" algn="ctr">
                <a:defRPr/>
              </a:pPr>
              <a:r>
                <a:rPr kumimoji="0" lang="ja-JP" altLang="en-US" sz="900" kern="0" dirty="0">
                  <a:solidFill>
                    <a:srgbClr val="000000"/>
                  </a:solidFill>
                  <a:latin typeface="Meiryo UI"/>
                  <a:ea typeface="Meiryo UI"/>
                </a:rPr>
                <a:t>請求済</a:t>
              </a:r>
              <a:endParaRPr kumimoji="0" lang="ja-JP" altLang="en-US" sz="900" b="0" i="0" u="none" strike="noStrike" kern="0" cap="none" spc="0" normalizeH="0" baseline="0" noProof="0" dirty="0">
                <a:ln>
                  <a:noFill/>
                </a:ln>
                <a:solidFill>
                  <a:srgbClr val="000000"/>
                </a:solidFill>
                <a:effectLst/>
                <a:uLnTx/>
                <a:uFillTx/>
                <a:latin typeface="Meiryo UI"/>
                <a:ea typeface="Meiryo UI"/>
                <a:cs typeface="+mn-cs"/>
              </a:endParaRPr>
            </a:p>
          </p:txBody>
        </p:sp>
        <p:sp>
          <p:nvSpPr>
            <p:cNvPr id="92" name="正方形/長方形 91">
              <a:extLst>
                <a:ext uri="{FF2B5EF4-FFF2-40B4-BE49-F238E27FC236}">
                  <a16:creationId xmlns:a16="http://schemas.microsoft.com/office/drawing/2014/main" id="{47221860-1487-4814-921B-F8316AABE2BF}"/>
                </a:ext>
              </a:extLst>
            </p:cNvPr>
            <p:cNvSpPr>
              <a:spLocks/>
            </p:cNvSpPr>
            <p:nvPr/>
          </p:nvSpPr>
          <p:spPr>
            <a:xfrm>
              <a:off x="1384216" y="3674076"/>
              <a:ext cx="523859" cy="145163"/>
            </a:xfrm>
            <a:prstGeom prst="rect">
              <a:avLst/>
            </a:prstGeom>
            <a:solidFill>
              <a:schemeClr val="bg1"/>
            </a:solidFill>
            <a:ln w="9525" cap="flat" cmpd="sng" algn="ctr">
              <a:solidFill>
                <a:sysClr val="window" lastClr="FFFFFF">
                  <a:lumMod val="75000"/>
                </a:sysClr>
              </a:solidFill>
              <a:prstDash val="solid"/>
              <a:miter lim="800000"/>
            </a:ln>
            <a:effectLst/>
          </p:spPr>
          <p:txBody>
            <a:bodyPr wrap="none" lIns="54610" tIns="54610" rIns="54610" bIns="5461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sz="900" kern="0" dirty="0">
                  <a:solidFill>
                    <a:srgbClr val="000000"/>
                  </a:solidFill>
                  <a:latin typeface="Meiryo UI"/>
                  <a:ea typeface="Meiryo UI"/>
                </a:rPr>
                <a:t>4</a:t>
              </a:r>
              <a:r>
                <a:rPr kumimoji="0" lang="ja-JP" altLang="en-US" sz="900" b="0" i="0" u="none" strike="noStrike" kern="0" cap="none" spc="0" normalizeH="0" baseline="0" noProof="0" dirty="0">
                  <a:ln>
                    <a:noFill/>
                  </a:ln>
                  <a:solidFill>
                    <a:srgbClr val="000000"/>
                  </a:solidFill>
                  <a:effectLst/>
                  <a:uLnTx/>
                  <a:uFillTx/>
                  <a:latin typeface="Meiryo UI"/>
                  <a:ea typeface="Meiryo UI"/>
                  <a:cs typeface="+mn-cs"/>
                </a:rPr>
                <a:t>月</a:t>
              </a:r>
            </a:p>
          </p:txBody>
        </p:sp>
        <p:sp>
          <p:nvSpPr>
            <p:cNvPr id="93" name="正方形/長方形 92">
              <a:extLst>
                <a:ext uri="{FF2B5EF4-FFF2-40B4-BE49-F238E27FC236}">
                  <a16:creationId xmlns:a16="http://schemas.microsoft.com/office/drawing/2014/main" id="{9289D2CE-58EC-4330-8826-94D13DFBC1EB}"/>
                </a:ext>
              </a:extLst>
            </p:cNvPr>
            <p:cNvSpPr>
              <a:spLocks/>
            </p:cNvSpPr>
            <p:nvPr/>
          </p:nvSpPr>
          <p:spPr>
            <a:xfrm>
              <a:off x="808968" y="3674076"/>
              <a:ext cx="523860" cy="145163"/>
            </a:xfrm>
            <a:prstGeom prst="rect">
              <a:avLst/>
            </a:prstGeom>
            <a:solidFill>
              <a:schemeClr val="bg1"/>
            </a:solidFill>
            <a:ln w="9525" cap="flat" cmpd="sng" algn="ctr">
              <a:solidFill>
                <a:sysClr val="window" lastClr="FFFFFF">
                  <a:lumMod val="75000"/>
                </a:sysClr>
              </a:solidFill>
              <a:prstDash val="solid"/>
              <a:miter lim="800000"/>
            </a:ln>
            <a:effectLst/>
          </p:spPr>
          <p:txBody>
            <a:bodyPr wrap="none" lIns="54610" tIns="54610" rIns="54610" bIns="54610" rtlCol="0" anchor="ctr"/>
            <a:lstStyle/>
            <a:p>
              <a:r>
                <a:rPr kumimoji="0" lang="en-US" altLang="ja-JP" sz="900" kern="0" dirty="0">
                  <a:solidFill>
                    <a:srgbClr val="000000"/>
                  </a:solidFill>
                  <a:latin typeface="Meiryo UI"/>
                  <a:ea typeface="Meiryo UI"/>
                </a:rPr>
                <a:t>BBBB</a:t>
              </a:r>
              <a:endParaRPr kumimoji="0" lang="ja-JP" altLang="en-US" sz="900" kern="0" dirty="0">
                <a:solidFill>
                  <a:srgbClr val="000000"/>
                </a:solidFill>
                <a:latin typeface="Meiryo UI"/>
                <a:ea typeface="Meiryo UI"/>
              </a:endParaRPr>
            </a:p>
          </p:txBody>
        </p:sp>
        <p:sp>
          <p:nvSpPr>
            <p:cNvPr id="94" name="正方形/長方形 93">
              <a:extLst>
                <a:ext uri="{FF2B5EF4-FFF2-40B4-BE49-F238E27FC236}">
                  <a16:creationId xmlns:a16="http://schemas.microsoft.com/office/drawing/2014/main" id="{3B5B7EDA-2A6D-425D-9023-ECAE5F228C56}"/>
                </a:ext>
              </a:extLst>
            </p:cNvPr>
            <p:cNvSpPr>
              <a:spLocks/>
            </p:cNvSpPr>
            <p:nvPr/>
          </p:nvSpPr>
          <p:spPr>
            <a:xfrm>
              <a:off x="1939345" y="3674076"/>
              <a:ext cx="414762" cy="145163"/>
            </a:xfrm>
            <a:prstGeom prst="rect">
              <a:avLst/>
            </a:prstGeom>
            <a:solidFill>
              <a:schemeClr val="bg1"/>
            </a:solidFill>
            <a:ln w="9525" cap="flat" cmpd="sng" algn="ctr">
              <a:solidFill>
                <a:sysClr val="window" lastClr="FFFFFF">
                  <a:lumMod val="75000"/>
                </a:sysClr>
              </a:solidFill>
              <a:prstDash val="solid"/>
              <a:miter lim="800000"/>
            </a:ln>
            <a:effectLst/>
          </p:spPr>
          <p:txBody>
            <a:bodyPr wrap="none" lIns="54610" tIns="54610" rIns="54610" bIns="54610" rtlCol="0" anchor="ctr"/>
            <a:lstStyle/>
            <a:p>
              <a:r>
                <a:rPr kumimoji="0" lang="en-US" altLang="ja-JP" sz="900" kern="0" dirty="0">
                  <a:solidFill>
                    <a:srgbClr val="000000"/>
                  </a:solidFill>
                  <a:latin typeface="Meiryo UI"/>
                  <a:ea typeface="Meiryo UI"/>
                </a:rPr>
                <a:t>B</a:t>
              </a:r>
            </a:p>
          </p:txBody>
        </p:sp>
        <p:sp>
          <p:nvSpPr>
            <p:cNvPr id="112" name="正方形/長方形 111">
              <a:extLst>
                <a:ext uri="{FF2B5EF4-FFF2-40B4-BE49-F238E27FC236}">
                  <a16:creationId xmlns:a16="http://schemas.microsoft.com/office/drawing/2014/main" id="{ECD45C48-B555-4340-BEC3-0D9AD4666E53}"/>
                </a:ext>
              </a:extLst>
            </p:cNvPr>
            <p:cNvSpPr>
              <a:spLocks/>
            </p:cNvSpPr>
            <p:nvPr/>
          </p:nvSpPr>
          <p:spPr>
            <a:xfrm>
              <a:off x="2846250" y="3234648"/>
              <a:ext cx="414762" cy="226304"/>
            </a:xfrm>
            <a:prstGeom prst="rect">
              <a:avLst/>
            </a:prstGeom>
            <a:solidFill>
              <a:schemeClr val="bg1">
                <a:lumMod val="95000"/>
              </a:schemeClr>
            </a:solidFill>
            <a:ln w="9525" cap="flat" cmpd="sng" algn="ctr">
              <a:solidFill>
                <a:sysClr val="window" lastClr="FFFFFF">
                  <a:lumMod val="85000"/>
                </a:sysClr>
              </a:solidFill>
              <a:prstDash val="solid"/>
              <a:miter lim="800000"/>
            </a:ln>
            <a:effectLst/>
          </p:spPr>
          <p:txBody>
            <a:bodyPr wrap="none" lIns="54610" tIns="54610" rIns="54610" bIns="5461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kern="0" dirty="0">
                  <a:solidFill>
                    <a:srgbClr val="000000"/>
                  </a:solidFill>
                  <a:latin typeface="Meiryo UI"/>
                  <a:ea typeface="Meiryo UI"/>
                </a:rPr>
                <a:t>入金締日</a:t>
              </a:r>
              <a:endParaRPr kumimoji="0" lang="en-US" altLang="ja-JP" sz="900" b="0" i="0" u="none" strike="noStrike" kern="0" cap="none" spc="0" normalizeH="0" baseline="0" noProof="0" dirty="0">
                <a:ln>
                  <a:noFill/>
                </a:ln>
                <a:solidFill>
                  <a:srgbClr val="000000"/>
                </a:solidFill>
                <a:effectLst/>
                <a:uLnTx/>
                <a:uFillTx/>
                <a:latin typeface="Meiryo UI"/>
                <a:ea typeface="Meiryo UI"/>
                <a:cs typeface="+mn-cs"/>
              </a:endParaRPr>
            </a:p>
          </p:txBody>
        </p:sp>
        <p:sp>
          <p:nvSpPr>
            <p:cNvPr id="114" name="正方形/長方形 113">
              <a:extLst>
                <a:ext uri="{FF2B5EF4-FFF2-40B4-BE49-F238E27FC236}">
                  <a16:creationId xmlns:a16="http://schemas.microsoft.com/office/drawing/2014/main" id="{EB1D7344-BF52-4BF3-8F75-099294B05A1B}"/>
                </a:ext>
              </a:extLst>
            </p:cNvPr>
            <p:cNvSpPr>
              <a:spLocks/>
            </p:cNvSpPr>
            <p:nvPr/>
          </p:nvSpPr>
          <p:spPr>
            <a:xfrm>
              <a:off x="2846250" y="3506250"/>
              <a:ext cx="414762" cy="145161"/>
            </a:xfrm>
            <a:prstGeom prst="rect">
              <a:avLst/>
            </a:prstGeom>
            <a:solidFill>
              <a:schemeClr val="bg1"/>
            </a:solidFill>
            <a:ln w="9525" cap="flat" cmpd="sng" algn="ctr">
              <a:solidFill>
                <a:sysClr val="window" lastClr="FFFFFF">
                  <a:lumMod val="75000"/>
                </a:sysClr>
              </a:solidFill>
              <a:prstDash val="solid"/>
              <a:miter lim="800000"/>
            </a:ln>
            <a:effectLst/>
          </p:spPr>
          <p:txBody>
            <a:bodyPr wrap="none" lIns="54610" tIns="54610" rIns="54610" bIns="54610" rtlCol="0" anchor="ct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ja-JP" sz="900" kern="0" dirty="0">
                  <a:solidFill>
                    <a:srgbClr val="000000"/>
                  </a:solidFill>
                  <a:latin typeface="Meiryo UI"/>
                  <a:ea typeface="Meiryo UI"/>
                </a:rPr>
                <a:t>7/25</a:t>
              </a:r>
              <a:endParaRPr kumimoji="0" lang="en-US" altLang="ja-JP" sz="900" b="0" i="0" u="none" strike="noStrike" kern="0" cap="none" spc="0" normalizeH="0" baseline="0" noProof="0" dirty="0">
                <a:ln>
                  <a:noFill/>
                </a:ln>
                <a:solidFill>
                  <a:srgbClr val="000000"/>
                </a:solidFill>
                <a:effectLst/>
                <a:uLnTx/>
                <a:uFillTx/>
                <a:latin typeface="Meiryo UI"/>
                <a:ea typeface="Meiryo UI"/>
                <a:cs typeface="+mn-cs"/>
              </a:endParaRPr>
            </a:p>
          </p:txBody>
        </p:sp>
        <p:sp>
          <p:nvSpPr>
            <p:cNvPr id="115" name="正方形/長方形 114">
              <a:extLst>
                <a:ext uri="{FF2B5EF4-FFF2-40B4-BE49-F238E27FC236}">
                  <a16:creationId xmlns:a16="http://schemas.microsoft.com/office/drawing/2014/main" id="{6AB4E323-760E-48CC-9D31-E08C4E3EF312}"/>
                </a:ext>
              </a:extLst>
            </p:cNvPr>
            <p:cNvSpPr>
              <a:spLocks/>
            </p:cNvSpPr>
            <p:nvPr/>
          </p:nvSpPr>
          <p:spPr>
            <a:xfrm>
              <a:off x="2846250" y="3674076"/>
              <a:ext cx="414762" cy="145161"/>
            </a:xfrm>
            <a:prstGeom prst="rect">
              <a:avLst/>
            </a:prstGeom>
            <a:solidFill>
              <a:schemeClr val="bg1"/>
            </a:solidFill>
            <a:ln w="9525" cap="flat" cmpd="sng" algn="ctr">
              <a:solidFill>
                <a:sysClr val="window" lastClr="FFFFFF">
                  <a:lumMod val="75000"/>
                </a:sysClr>
              </a:solidFill>
              <a:prstDash val="solid"/>
              <a:miter lim="800000"/>
            </a:ln>
            <a:effectLst/>
          </p:spPr>
          <p:txBody>
            <a:bodyPr wrap="none" lIns="54610" tIns="54610" rIns="54610" bIns="54610" rtlCol="0" anchor="ct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ja-JP" sz="900" kern="0" dirty="0">
                  <a:solidFill>
                    <a:srgbClr val="000000"/>
                  </a:solidFill>
                  <a:latin typeface="Meiryo UI"/>
                  <a:ea typeface="Meiryo UI"/>
                </a:rPr>
                <a:t>7/25</a:t>
              </a:r>
              <a:endParaRPr kumimoji="0" lang="en-US" altLang="ja-JP" sz="900" b="0" i="0" u="none" strike="noStrike" kern="0" cap="none" spc="0" normalizeH="0" baseline="0" noProof="0" dirty="0">
                <a:ln>
                  <a:noFill/>
                </a:ln>
                <a:solidFill>
                  <a:srgbClr val="000000"/>
                </a:solidFill>
                <a:effectLst/>
                <a:uLnTx/>
                <a:uFillTx/>
                <a:latin typeface="Meiryo UI"/>
                <a:ea typeface="Meiryo UI"/>
                <a:cs typeface="+mn-cs"/>
              </a:endParaRPr>
            </a:p>
          </p:txBody>
        </p:sp>
        <p:sp>
          <p:nvSpPr>
            <p:cNvPr id="119" name="正方形/長方形 118">
              <a:extLst>
                <a:ext uri="{FF2B5EF4-FFF2-40B4-BE49-F238E27FC236}">
                  <a16:creationId xmlns:a16="http://schemas.microsoft.com/office/drawing/2014/main" id="{09882910-679C-48D1-B1E4-AE7874E0374A}"/>
                </a:ext>
              </a:extLst>
            </p:cNvPr>
            <p:cNvSpPr>
              <a:spLocks/>
            </p:cNvSpPr>
            <p:nvPr/>
          </p:nvSpPr>
          <p:spPr>
            <a:xfrm>
              <a:off x="3296403" y="3234191"/>
              <a:ext cx="414762" cy="226304"/>
            </a:xfrm>
            <a:prstGeom prst="rect">
              <a:avLst/>
            </a:prstGeom>
            <a:solidFill>
              <a:schemeClr val="bg1">
                <a:lumMod val="95000"/>
              </a:schemeClr>
            </a:solidFill>
            <a:ln w="9525" cap="flat" cmpd="sng" algn="ctr">
              <a:solidFill>
                <a:sysClr val="window" lastClr="FFFFFF">
                  <a:lumMod val="85000"/>
                </a:sysClr>
              </a:solidFill>
              <a:prstDash val="solid"/>
              <a:miter lim="800000"/>
            </a:ln>
            <a:effectLst/>
          </p:spPr>
          <p:txBody>
            <a:bodyPr wrap="none" lIns="54610" tIns="54610" rIns="54610" bIns="5461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kern="0" dirty="0">
                  <a:solidFill>
                    <a:srgbClr val="000000"/>
                  </a:solidFill>
                  <a:latin typeface="Meiryo UI"/>
                  <a:ea typeface="Meiryo UI"/>
                </a:rPr>
                <a:t>入金日</a:t>
              </a:r>
              <a:endParaRPr kumimoji="0" lang="en-US" altLang="ja-JP" sz="900" b="0" i="0" u="none" strike="noStrike" kern="0" cap="none" spc="0" normalizeH="0" baseline="0" noProof="0" dirty="0">
                <a:ln>
                  <a:noFill/>
                </a:ln>
                <a:solidFill>
                  <a:srgbClr val="000000"/>
                </a:solidFill>
                <a:effectLst/>
                <a:uLnTx/>
                <a:uFillTx/>
                <a:latin typeface="Meiryo UI"/>
                <a:ea typeface="Meiryo UI"/>
                <a:cs typeface="+mn-cs"/>
              </a:endParaRPr>
            </a:p>
          </p:txBody>
        </p:sp>
        <p:sp>
          <p:nvSpPr>
            <p:cNvPr id="121" name="正方形/長方形 120">
              <a:extLst>
                <a:ext uri="{FF2B5EF4-FFF2-40B4-BE49-F238E27FC236}">
                  <a16:creationId xmlns:a16="http://schemas.microsoft.com/office/drawing/2014/main" id="{DAD1E172-483B-4322-8603-6273B855634A}"/>
                </a:ext>
              </a:extLst>
            </p:cNvPr>
            <p:cNvSpPr>
              <a:spLocks/>
            </p:cNvSpPr>
            <p:nvPr/>
          </p:nvSpPr>
          <p:spPr>
            <a:xfrm>
              <a:off x="3296403" y="3505791"/>
              <a:ext cx="414762" cy="145161"/>
            </a:xfrm>
            <a:prstGeom prst="rect">
              <a:avLst/>
            </a:prstGeom>
            <a:solidFill>
              <a:schemeClr val="bg1"/>
            </a:solidFill>
            <a:ln w="9525" cap="flat" cmpd="sng" algn="ctr">
              <a:solidFill>
                <a:sysClr val="window" lastClr="FFFFFF">
                  <a:lumMod val="75000"/>
                </a:sysClr>
              </a:solidFill>
              <a:prstDash val="solid"/>
              <a:miter lim="800000"/>
            </a:ln>
            <a:effectLst/>
          </p:spPr>
          <p:txBody>
            <a:bodyPr wrap="none" lIns="54610" tIns="54610" rIns="54610" bIns="5461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sz="900" kern="0" dirty="0">
                  <a:solidFill>
                    <a:srgbClr val="000000"/>
                  </a:solidFill>
                  <a:latin typeface="Meiryo UI"/>
                  <a:ea typeface="Meiryo UI"/>
                </a:rPr>
                <a:t>-</a:t>
              </a:r>
              <a:endParaRPr kumimoji="0" lang="en-US" altLang="ja-JP" sz="900" b="0" i="0" u="none" strike="noStrike" kern="0" cap="none" spc="0" normalizeH="0" baseline="0" noProof="0" dirty="0">
                <a:ln>
                  <a:noFill/>
                </a:ln>
                <a:solidFill>
                  <a:srgbClr val="000000"/>
                </a:solidFill>
                <a:effectLst/>
                <a:uLnTx/>
                <a:uFillTx/>
                <a:latin typeface="Meiryo UI"/>
                <a:ea typeface="Meiryo UI"/>
                <a:cs typeface="+mn-cs"/>
              </a:endParaRPr>
            </a:p>
          </p:txBody>
        </p:sp>
        <p:sp>
          <p:nvSpPr>
            <p:cNvPr id="122" name="正方形/長方形 121">
              <a:extLst>
                <a:ext uri="{FF2B5EF4-FFF2-40B4-BE49-F238E27FC236}">
                  <a16:creationId xmlns:a16="http://schemas.microsoft.com/office/drawing/2014/main" id="{F49948B0-7C38-40C8-815A-9D3CE6FF3FC8}"/>
                </a:ext>
              </a:extLst>
            </p:cNvPr>
            <p:cNvSpPr>
              <a:spLocks/>
            </p:cNvSpPr>
            <p:nvPr/>
          </p:nvSpPr>
          <p:spPr>
            <a:xfrm>
              <a:off x="3296403" y="3673618"/>
              <a:ext cx="414762" cy="145161"/>
            </a:xfrm>
            <a:prstGeom prst="rect">
              <a:avLst/>
            </a:prstGeom>
            <a:solidFill>
              <a:schemeClr val="bg1"/>
            </a:solidFill>
            <a:ln w="9525" cap="flat" cmpd="sng" algn="ctr">
              <a:solidFill>
                <a:sysClr val="window" lastClr="FFFFFF">
                  <a:lumMod val="75000"/>
                </a:sysClr>
              </a:solidFill>
              <a:prstDash val="solid"/>
              <a:miter lim="800000"/>
            </a:ln>
            <a:effectLst/>
          </p:spPr>
          <p:txBody>
            <a:bodyPr wrap="none" lIns="54610" tIns="54610" rIns="54610" bIns="5461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sz="900" b="0" i="0" u="none" strike="noStrike" kern="0" cap="none" spc="0" normalizeH="0" baseline="0" noProof="0" dirty="0">
                  <a:ln>
                    <a:noFill/>
                  </a:ln>
                  <a:solidFill>
                    <a:srgbClr val="000000"/>
                  </a:solidFill>
                  <a:effectLst/>
                  <a:uLnTx/>
                  <a:uFillTx/>
                  <a:latin typeface="Meiryo UI"/>
                  <a:ea typeface="Meiryo UI"/>
                  <a:cs typeface="+mn-cs"/>
                </a:rPr>
                <a:t>-</a:t>
              </a:r>
            </a:p>
          </p:txBody>
        </p:sp>
        <p:sp>
          <p:nvSpPr>
            <p:cNvPr id="221" name="正方形/長方形 220">
              <a:extLst>
                <a:ext uri="{FF2B5EF4-FFF2-40B4-BE49-F238E27FC236}">
                  <a16:creationId xmlns:a16="http://schemas.microsoft.com/office/drawing/2014/main" id="{A030E18A-D579-4101-8437-AA897479714A}"/>
                </a:ext>
              </a:extLst>
            </p:cNvPr>
            <p:cNvSpPr>
              <a:spLocks/>
            </p:cNvSpPr>
            <p:nvPr/>
          </p:nvSpPr>
          <p:spPr>
            <a:xfrm>
              <a:off x="2397829" y="3840639"/>
              <a:ext cx="414762" cy="145161"/>
            </a:xfrm>
            <a:prstGeom prst="rect">
              <a:avLst/>
            </a:prstGeom>
            <a:solidFill>
              <a:schemeClr val="bg1"/>
            </a:solidFill>
            <a:ln w="9525" cap="flat" cmpd="sng" algn="ctr">
              <a:solidFill>
                <a:sysClr val="window" lastClr="FFFFFF">
                  <a:lumMod val="75000"/>
                </a:sysClr>
              </a:solidFill>
              <a:prstDash val="solid"/>
              <a:miter lim="800000"/>
            </a:ln>
            <a:effectLst/>
          </p:spPr>
          <p:txBody>
            <a:bodyPr wrap="none" lIns="54610" tIns="54610" rIns="54610" bIns="54610" rtlCol="0" anchor="ctr"/>
            <a:lstStyle/>
            <a:p>
              <a:pPr algn="r"/>
              <a:r>
                <a:rPr kumimoji="0" lang="en-US" altLang="ja-JP" sz="900" kern="0" dirty="0">
                  <a:solidFill>
                    <a:srgbClr val="000000"/>
                  </a:solidFill>
                  <a:latin typeface="Meiryo UI"/>
                  <a:ea typeface="Meiryo UI"/>
                </a:rPr>
                <a:t>200</a:t>
              </a:r>
            </a:p>
          </p:txBody>
        </p:sp>
        <p:sp>
          <p:nvSpPr>
            <p:cNvPr id="222" name="正方形/長方形 221">
              <a:extLst>
                <a:ext uri="{FF2B5EF4-FFF2-40B4-BE49-F238E27FC236}">
                  <a16:creationId xmlns:a16="http://schemas.microsoft.com/office/drawing/2014/main" id="{243ABA73-1433-48A5-86C2-5DB05DCC9656}"/>
                </a:ext>
              </a:extLst>
            </p:cNvPr>
            <p:cNvSpPr>
              <a:spLocks/>
            </p:cNvSpPr>
            <p:nvPr/>
          </p:nvSpPr>
          <p:spPr>
            <a:xfrm>
              <a:off x="3752034" y="3840639"/>
              <a:ext cx="536751" cy="145161"/>
            </a:xfrm>
            <a:prstGeom prst="rect">
              <a:avLst/>
            </a:prstGeom>
            <a:solidFill>
              <a:schemeClr val="bg1"/>
            </a:solidFill>
            <a:ln w="9525" cap="flat" cmpd="sng" algn="ctr">
              <a:solidFill>
                <a:sysClr val="window" lastClr="FFFFFF">
                  <a:lumMod val="75000"/>
                </a:sysClr>
              </a:solidFill>
              <a:prstDash val="solid"/>
              <a:miter lim="800000"/>
            </a:ln>
            <a:effectLst/>
          </p:spPr>
          <p:txBody>
            <a:bodyPr wrap="none" lIns="54610" tIns="54610" rIns="54610" bIns="54610" rtlCol="0" anchor="ctr"/>
            <a:lstStyle/>
            <a:p>
              <a:pPr lvl="0" algn="ctr">
                <a:defRPr/>
              </a:pPr>
              <a:r>
                <a:rPr kumimoji="0" lang="ja-JP" altLang="en-US" sz="900" kern="0" dirty="0">
                  <a:solidFill>
                    <a:srgbClr val="000000"/>
                  </a:solidFill>
                  <a:latin typeface="Meiryo UI"/>
                  <a:ea typeface="Meiryo UI"/>
                </a:rPr>
                <a:t>請求済</a:t>
              </a:r>
              <a:endParaRPr kumimoji="0" lang="ja-JP" altLang="en-US" sz="900" b="0" i="0" u="none" strike="noStrike" kern="0" cap="none" spc="0" normalizeH="0" baseline="0" noProof="0" dirty="0">
                <a:ln>
                  <a:noFill/>
                </a:ln>
                <a:solidFill>
                  <a:srgbClr val="000000"/>
                </a:solidFill>
                <a:effectLst/>
                <a:uLnTx/>
                <a:uFillTx/>
                <a:latin typeface="Meiryo UI"/>
                <a:ea typeface="Meiryo UI"/>
                <a:cs typeface="+mn-cs"/>
              </a:endParaRPr>
            </a:p>
          </p:txBody>
        </p:sp>
        <p:sp>
          <p:nvSpPr>
            <p:cNvPr id="223" name="正方形/長方形 222">
              <a:extLst>
                <a:ext uri="{FF2B5EF4-FFF2-40B4-BE49-F238E27FC236}">
                  <a16:creationId xmlns:a16="http://schemas.microsoft.com/office/drawing/2014/main" id="{891FBBA3-6D97-4507-9CAC-F8C9423A0361}"/>
                </a:ext>
              </a:extLst>
            </p:cNvPr>
            <p:cNvSpPr>
              <a:spLocks/>
            </p:cNvSpPr>
            <p:nvPr/>
          </p:nvSpPr>
          <p:spPr>
            <a:xfrm>
              <a:off x="1384216" y="3840639"/>
              <a:ext cx="523859" cy="145163"/>
            </a:xfrm>
            <a:prstGeom prst="rect">
              <a:avLst/>
            </a:prstGeom>
            <a:solidFill>
              <a:schemeClr val="bg1"/>
            </a:solidFill>
            <a:ln w="9525" cap="flat" cmpd="sng" algn="ctr">
              <a:solidFill>
                <a:sysClr val="window" lastClr="FFFFFF">
                  <a:lumMod val="75000"/>
                </a:sysClr>
              </a:solidFill>
              <a:prstDash val="solid"/>
              <a:miter lim="800000"/>
            </a:ln>
            <a:effectLst/>
          </p:spPr>
          <p:txBody>
            <a:bodyPr wrap="none" lIns="54610" tIns="54610" rIns="54610" bIns="5461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sz="900" kern="0" dirty="0">
                  <a:solidFill>
                    <a:srgbClr val="000000"/>
                  </a:solidFill>
                  <a:latin typeface="Meiryo UI"/>
                  <a:ea typeface="Meiryo UI"/>
                </a:rPr>
                <a:t>4</a:t>
              </a:r>
              <a:r>
                <a:rPr kumimoji="0" lang="ja-JP" altLang="en-US" sz="900" b="0" i="0" u="none" strike="noStrike" kern="0" cap="none" spc="0" normalizeH="0" baseline="0" noProof="0" dirty="0">
                  <a:ln>
                    <a:noFill/>
                  </a:ln>
                  <a:solidFill>
                    <a:srgbClr val="000000"/>
                  </a:solidFill>
                  <a:effectLst/>
                  <a:uLnTx/>
                  <a:uFillTx/>
                  <a:latin typeface="Meiryo UI"/>
                  <a:ea typeface="Meiryo UI"/>
                  <a:cs typeface="+mn-cs"/>
                </a:rPr>
                <a:t>月</a:t>
              </a:r>
            </a:p>
          </p:txBody>
        </p:sp>
        <p:sp>
          <p:nvSpPr>
            <p:cNvPr id="224" name="正方形/長方形 223">
              <a:extLst>
                <a:ext uri="{FF2B5EF4-FFF2-40B4-BE49-F238E27FC236}">
                  <a16:creationId xmlns:a16="http://schemas.microsoft.com/office/drawing/2014/main" id="{E69AA44B-B157-4617-AA1E-5E9E7CF8B1DF}"/>
                </a:ext>
              </a:extLst>
            </p:cNvPr>
            <p:cNvSpPr>
              <a:spLocks/>
            </p:cNvSpPr>
            <p:nvPr/>
          </p:nvSpPr>
          <p:spPr>
            <a:xfrm>
              <a:off x="808968" y="3840639"/>
              <a:ext cx="523860" cy="145163"/>
            </a:xfrm>
            <a:prstGeom prst="rect">
              <a:avLst/>
            </a:prstGeom>
            <a:solidFill>
              <a:schemeClr val="bg1"/>
            </a:solidFill>
            <a:ln w="9525" cap="flat" cmpd="sng" algn="ctr">
              <a:solidFill>
                <a:sysClr val="window" lastClr="FFFFFF">
                  <a:lumMod val="75000"/>
                </a:sysClr>
              </a:solidFill>
              <a:prstDash val="solid"/>
              <a:miter lim="800000"/>
            </a:ln>
            <a:effectLst/>
          </p:spPr>
          <p:txBody>
            <a:bodyPr wrap="none" lIns="54610" tIns="54610" rIns="54610" bIns="54610" rtlCol="0" anchor="ctr"/>
            <a:lstStyle/>
            <a:p>
              <a:r>
                <a:rPr kumimoji="0" lang="en-US" altLang="ja-JP" sz="900" kern="0" dirty="0">
                  <a:solidFill>
                    <a:srgbClr val="000000"/>
                  </a:solidFill>
                  <a:latin typeface="Meiryo UI"/>
                  <a:ea typeface="Meiryo UI"/>
                </a:rPr>
                <a:t>CCCC</a:t>
              </a:r>
              <a:endParaRPr kumimoji="0" lang="ja-JP" altLang="en-US" sz="900" kern="0" dirty="0">
                <a:solidFill>
                  <a:srgbClr val="000000"/>
                </a:solidFill>
                <a:latin typeface="Meiryo UI"/>
                <a:ea typeface="Meiryo UI"/>
              </a:endParaRPr>
            </a:p>
          </p:txBody>
        </p:sp>
        <p:sp>
          <p:nvSpPr>
            <p:cNvPr id="225" name="正方形/長方形 224">
              <a:extLst>
                <a:ext uri="{FF2B5EF4-FFF2-40B4-BE49-F238E27FC236}">
                  <a16:creationId xmlns:a16="http://schemas.microsoft.com/office/drawing/2014/main" id="{4B959EE6-B3C2-4C3F-8831-E985376DC2C8}"/>
                </a:ext>
              </a:extLst>
            </p:cNvPr>
            <p:cNvSpPr>
              <a:spLocks/>
            </p:cNvSpPr>
            <p:nvPr/>
          </p:nvSpPr>
          <p:spPr>
            <a:xfrm>
              <a:off x="1939345" y="3840639"/>
              <a:ext cx="414762" cy="145163"/>
            </a:xfrm>
            <a:prstGeom prst="rect">
              <a:avLst/>
            </a:prstGeom>
            <a:solidFill>
              <a:schemeClr val="bg1"/>
            </a:solidFill>
            <a:ln w="9525" cap="flat" cmpd="sng" algn="ctr">
              <a:solidFill>
                <a:sysClr val="window" lastClr="FFFFFF">
                  <a:lumMod val="75000"/>
                </a:sysClr>
              </a:solidFill>
              <a:prstDash val="solid"/>
              <a:miter lim="800000"/>
            </a:ln>
            <a:effectLst/>
          </p:spPr>
          <p:txBody>
            <a:bodyPr wrap="none" lIns="54610" tIns="54610" rIns="54610" bIns="54610" rtlCol="0" anchor="ctr"/>
            <a:lstStyle/>
            <a:p>
              <a:r>
                <a:rPr kumimoji="0" lang="en-US" altLang="ja-JP" sz="900" kern="0" dirty="0">
                  <a:solidFill>
                    <a:srgbClr val="000000"/>
                  </a:solidFill>
                  <a:latin typeface="Meiryo UI"/>
                  <a:ea typeface="Meiryo UI"/>
                </a:rPr>
                <a:t>C</a:t>
              </a:r>
            </a:p>
          </p:txBody>
        </p:sp>
        <p:sp>
          <p:nvSpPr>
            <p:cNvPr id="226" name="正方形/長方形 225">
              <a:extLst>
                <a:ext uri="{FF2B5EF4-FFF2-40B4-BE49-F238E27FC236}">
                  <a16:creationId xmlns:a16="http://schemas.microsoft.com/office/drawing/2014/main" id="{D06A049D-2EBB-4906-9B17-AD7CD5B24BDB}"/>
                </a:ext>
              </a:extLst>
            </p:cNvPr>
            <p:cNvSpPr>
              <a:spLocks/>
            </p:cNvSpPr>
            <p:nvPr/>
          </p:nvSpPr>
          <p:spPr>
            <a:xfrm>
              <a:off x="2846250" y="3840639"/>
              <a:ext cx="414762" cy="145161"/>
            </a:xfrm>
            <a:prstGeom prst="rect">
              <a:avLst/>
            </a:prstGeom>
            <a:solidFill>
              <a:schemeClr val="bg1"/>
            </a:solidFill>
            <a:ln w="9525" cap="flat" cmpd="sng" algn="ctr">
              <a:solidFill>
                <a:sysClr val="window" lastClr="FFFFFF">
                  <a:lumMod val="75000"/>
                </a:sysClr>
              </a:solidFill>
              <a:prstDash val="solid"/>
              <a:miter lim="800000"/>
            </a:ln>
            <a:effectLst/>
          </p:spPr>
          <p:txBody>
            <a:bodyPr wrap="none" lIns="54610" tIns="54610" rIns="54610" bIns="54610" rtlCol="0" anchor="ct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ja-JP" sz="900" kern="0" dirty="0">
                  <a:solidFill>
                    <a:srgbClr val="000000"/>
                  </a:solidFill>
                  <a:latin typeface="Meiryo UI"/>
                  <a:ea typeface="Meiryo UI"/>
                </a:rPr>
                <a:t>7/25</a:t>
              </a:r>
              <a:endParaRPr kumimoji="0" lang="en-US" altLang="ja-JP" sz="900" b="0" i="0" u="none" strike="noStrike" kern="0" cap="none" spc="0" normalizeH="0" baseline="0" noProof="0" dirty="0">
                <a:ln>
                  <a:noFill/>
                </a:ln>
                <a:solidFill>
                  <a:srgbClr val="000000"/>
                </a:solidFill>
                <a:effectLst/>
                <a:uLnTx/>
                <a:uFillTx/>
                <a:latin typeface="Meiryo UI"/>
                <a:ea typeface="Meiryo UI"/>
                <a:cs typeface="+mn-cs"/>
              </a:endParaRPr>
            </a:p>
          </p:txBody>
        </p:sp>
        <p:sp>
          <p:nvSpPr>
            <p:cNvPr id="227" name="正方形/長方形 226">
              <a:extLst>
                <a:ext uri="{FF2B5EF4-FFF2-40B4-BE49-F238E27FC236}">
                  <a16:creationId xmlns:a16="http://schemas.microsoft.com/office/drawing/2014/main" id="{9B3971EA-CDF8-49D8-AC48-E0878F6FD8C6}"/>
                </a:ext>
              </a:extLst>
            </p:cNvPr>
            <p:cNvSpPr>
              <a:spLocks/>
            </p:cNvSpPr>
            <p:nvPr/>
          </p:nvSpPr>
          <p:spPr>
            <a:xfrm>
              <a:off x="3296403" y="3840175"/>
              <a:ext cx="414762" cy="145161"/>
            </a:xfrm>
            <a:prstGeom prst="rect">
              <a:avLst/>
            </a:prstGeom>
            <a:solidFill>
              <a:schemeClr val="bg1"/>
            </a:solidFill>
            <a:ln w="9525" cap="flat" cmpd="sng" algn="ctr">
              <a:solidFill>
                <a:sysClr val="window" lastClr="FFFFFF">
                  <a:lumMod val="75000"/>
                </a:sysClr>
              </a:solidFill>
              <a:prstDash val="solid"/>
              <a:miter lim="800000"/>
            </a:ln>
            <a:effectLst/>
          </p:spPr>
          <p:txBody>
            <a:bodyPr wrap="none" lIns="54610" tIns="54610" rIns="54610" bIns="5461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sz="900" b="0" i="0" u="none" strike="noStrike" kern="0" cap="none" spc="0" normalizeH="0" baseline="0" noProof="0" dirty="0">
                  <a:ln>
                    <a:noFill/>
                  </a:ln>
                  <a:solidFill>
                    <a:srgbClr val="000000"/>
                  </a:solidFill>
                  <a:effectLst/>
                  <a:uLnTx/>
                  <a:uFillTx/>
                  <a:latin typeface="Meiryo UI"/>
                  <a:ea typeface="Meiryo UI"/>
                  <a:cs typeface="+mn-cs"/>
                </a:rPr>
                <a:t>-</a:t>
              </a:r>
            </a:p>
          </p:txBody>
        </p:sp>
        <p:sp>
          <p:nvSpPr>
            <p:cNvPr id="126" name="正方形/長方形 125">
              <a:extLst>
                <a:ext uri="{FF2B5EF4-FFF2-40B4-BE49-F238E27FC236}">
                  <a16:creationId xmlns:a16="http://schemas.microsoft.com/office/drawing/2014/main" id="{C7093642-2466-4E8B-9AA7-D684D545092D}"/>
                </a:ext>
              </a:extLst>
            </p:cNvPr>
            <p:cNvSpPr>
              <a:spLocks/>
            </p:cNvSpPr>
            <p:nvPr/>
          </p:nvSpPr>
          <p:spPr>
            <a:xfrm>
              <a:off x="3575236" y="5842418"/>
              <a:ext cx="719943" cy="226304"/>
            </a:xfrm>
            <a:prstGeom prst="rect">
              <a:avLst/>
            </a:prstGeom>
            <a:solidFill>
              <a:schemeClr val="bg1">
                <a:lumMod val="95000"/>
              </a:schemeClr>
            </a:solidFill>
            <a:ln w="9525" cap="flat" cmpd="sng" algn="ctr">
              <a:solidFill>
                <a:sysClr val="window" lastClr="FFFFFF">
                  <a:lumMod val="85000"/>
                </a:sysClr>
              </a:solidFill>
              <a:prstDash val="solid"/>
              <a:miter lim="800000"/>
            </a:ln>
            <a:effectLst/>
          </p:spPr>
          <p:txBody>
            <a:bodyPr wrap="none" lIns="54610" tIns="54610" rIns="54610" bIns="5461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a:ln>
                    <a:noFill/>
                  </a:ln>
                  <a:solidFill>
                    <a:srgbClr val="000000"/>
                  </a:solidFill>
                  <a:effectLst/>
                  <a:uLnTx/>
                  <a:uFillTx/>
                  <a:latin typeface="Meiryo UI"/>
                  <a:ea typeface="Meiryo UI"/>
                  <a:cs typeface="+mn-cs"/>
                </a:rPr>
                <a:t>備考</a:t>
              </a:r>
              <a:endParaRPr kumimoji="0" lang="en-US" altLang="ja-JP" sz="900" b="0" i="0" u="none" strike="noStrike" kern="0" cap="none" spc="0" normalizeH="0" baseline="0" noProof="0" dirty="0">
                <a:ln>
                  <a:noFill/>
                </a:ln>
                <a:solidFill>
                  <a:srgbClr val="000000"/>
                </a:solidFill>
                <a:effectLst/>
                <a:uLnTx/>
                <a:uFillTx/>
                <a:latin typeface="Meiryo UI"/>
                <a:ea typeface="Meiryo UI"/>
                <a:cs typeface="+mn-cs"/>
              </a:endParaRPr>
            </a:p>
          </p:txBody>
        </p:sp>
        <p:sp>
          <p:nvSpPr>
            <p:cNvPr id="127" name="正方形/長方形 126">
              <a:extLst>
                <a:ext uri="{FF2B5EF4-FFF2-40B4-BE49-F238E27FC236}">
                  <a16:creationId xmlns:a16="http://schemas.microsoft.com/office/drawing/2014/main" id="{A4C5E06B-6205-462E-B6D5-960272AEEE75}"/>
                </a:ext>
              </a:extLst>
            </p:cNvPr>
            <p:cNvSpPr>
              <a:spLocks/>
            </p:cNvSpPr>
            <p:nvPr/>
          </p:nvSpPr>
          <p:spPr>
            <a:xfrm>
              <a:off x="3575238" y="6114017"/>
              <a:ext cx="719945" cy="154371"/>
            </a:xfrm>
            <a:prstGeom prst="rect">
              <a:avLst/>
            </a:prstGeom>
            <a:solidFill>
              <a:schemeClr val="bg1"/>
            </a:solidFill>
            <a:ln w="9525" cap="flat" cmpd="sng" algn="ctr">
              <a:solidFill>
                <a:sysClr val="window" lastClr="FFFFFF">
                  <a:lumMod val="75000"/>
                </a:sysClr>
              </a:solidFill>
              <a:prstDash val="solid"/>
              <a:miter lim="800000"/>
            </a:ln>
            <a:effectLst/>
          </p:spPr>
          <p:txBody>
            <a:bodyPr wrap="none" lIns="54610" tIns="54610" rIns="54610" bIns="54610" rtlCol="0" anchor="ctr"/>
            <a:lstStyle/>
            <a:p>
              <a:pPr algn="ctr"/>
              <a:endParaRPr kumimoji="0" lang="ja-JP" altLang="en-US" sz="900" kern="0" dirty="0">
                <a:solidFill>
                  <a:srgbClr val="000000"/>
                </a:solidFill>
                <a:latin typeface="Meiryo UI"/>
                <a:ea typeface="Meiryo UI"/>
              </a:endParaRPr>
            </a:p>
          </p:txBody>
        </p:sp>
        <p:sp>
          <p:nvSpPr>
            <p:cNvPr id="128" name="正方形/長方形 127">
              <a:extLst>
                <a:ext uri="{FF2B5EF4-FFF2-40B4-BE49-F238E27FC236}">
                  <a16:creationId xmlns:a16="http://schemas.microsoft.com/office/drawing/2014/main" id="{E304D31C-752E-4C07-95DD-737340C8AECF}"/>
                </a:ext>
              </a:extLst>
            </p:cNvPr>
            <p:cNvSpPr>
              <a:spLocks/>
            </p:cNvSpPr>
            <p:nvPr/>
          </p:nvSpPr>
          <p:spPr>
            <a:xfrm>
              <a:off x="3575237" y="6303833"/>
              <a:ext cx="719945" cy="154371"/>
            </a:xfrm>
            <a:prstGeom prst="rect">
              <a:avLst/>
            </a:prstGeom>
            <a:solidFill>
              <a:schemeClr val="bg1"/>
            </a:solidFill>
            <a:ln w="9525" cap="flat" cmpd="sng" algn="ctr">
              <a:solidFill>
                <a:sysClr val="window" lastClr="FFFFFF">
                  <a:lumMod val="75000"/>
                </a:sysClr>
              </a:solidFill>
              <a:prstDash val="solid"/>
              <a:miter lim="800000"/>
            </a:ln>
            <a:effectLst/>
          </p:spPr>
          <p:txBody>
            <a:bodyPr wrap="none" lIns="54610" tIns="54610" rIns="54610" bIns="54610" rtlCol="0" anchor="ctr"/>
            <a:lstStyle/>
            <a:p>
              <a:pPr algn="ctr"/>
              <a:endParaRPr kumimoji="0" lang="ja-JP" altLang="en-US" sz="900" kern="0" dirty="0">
                <a:solidFill>
                  <a:srgbClr val="000000"/>
                </a:solidFill>
                <a:latin typeface="Meiryo UI"/>
                <a:ea typeface="Meiryo UI"/>
              </a:endParaRPr>
            </a:p>
          </p:txBody>
        </p:sp>
        <p:sp>
          <p:nvSpPr>
            <p:cNvPr id="215" name="角丸四角形 139">
              <a:extLst>
                <a:ext uri="{FF2B5EF4-FFF2-40B4-BE49-F238E27FC236}">
                  <a16:creationId xmlns:a16="http://schemas.microsoft.com/office/drawing/2014/main" id="{81AFFBC6-FE5B-4C5F-A162-9EAB180DCAA3}"/>
                </a:ext>
              </a:extLst>
            </p:cNvPr>
            <p:cNvSpPr>
              <a:spLocks/>
            </p:cNvSpPr>
            <p:nvPr/>
          </p:nvSpPr>
          <p:spPr>
            <a:xfrm>
              <a:off x="4702987" y="4092807"/>
              <a:ext cx="1487604" cy="395076"/>
            </a:xfrm>
            <a:prstGeom prst="roundRect">
              <a:avLst/>
            </a:prstGeom>
            <a:solidFill>
              <a:schemeClr val="bg1"/>
            </a:solidFill>
            <a:ln>
              <a:solidFill>
                <a:schemeClr val="bg1">
                  <a:lumMod val="65000"/>
                </a:schemeClr>
              </a:solidFill>
            </a:ln>
          </p:spPr>
          <p:txBody>
            <a:bodyPr wrap="square" lIns="0" tIns="33231" rIns="0" bIns="33231" rtlCol="0" anchor="ctr">
              <a:noAutofit/>
            </a:bodyPr>
            <a:lstStyle/>
            <a:p>
              <a:pPr algn="ctr" defTabSz="844083"/>
              <a:r>
                <a:rPr lang="en-US" altLang="ja-JP" sz="1000" dirty="0">
                  <a:solidFill>
                    <a:srgbClr val="000000"/>
                  </a:solidFill>
                  <a:latin typeface="Meiryo UI" panose="020B0604030504040204" pitchFamily="50" charset="-128"/>
                  <a:ea typeface="Meiryo UI" panose="020B0604030504040204" pitchFamily="50" charset="-128"/>
                </a:rPr>
                <a:t>04.</a:t>
              </a:r>
              <a:r>
                <a:rPr lang="ja-JP" altLang="en-US" sz="1000" dirty="0">
                  <a:solidFill>
                    <a:srgbClr val="000000"/>
                  </a:solidFill>
                  <a:latin typeface="Meiryo UI" panose="020B0604030504040204" pitchFamily="50" charset="-128"/>
                  <a:ea typeface="Meiryo UI" panose="020B0604030504040204" pitchFamily="50" charset="-128"/>
                </a:rPr>
                <a:t>請求データ突合・消込</a:t>
              </a:r>
              <a:endParaRPr lang="en-US" altLang="ja-JP" sz="1000" dirty="0">
                <a:solidFill>
                  <a:srgbClr val="000000"/>
                </a:solidFill>
                <a:latin typeface="Meiryo UI" panose="020B0604030504040204" pitchFamily="50" charset="-128"/>
                <a:ea typeface="Meiryo UI" panose="020B0604030504040204" pitchFamily="50" charset="-128"/>
              </a:endParaRPr>
            </a:p>
          </p:txBody>
        </p:sp>
        <p:sp>
          <p:nvSpPr>
            <p:cNvPr id="216" name="角丸四角形 139">
              <a:extLst>
                <a:ext uri="{FF2B5EF4-FFF2-40B4-BE49-F238E27FC236}">
                  <a16:creationId xmlns:a16="http://schemas.microsoft.com/office/drawing/2014/main" id="{B972248E-075F-487C-B384-0C2AC59B5F26}"/>
                </a:ext>
              </a:extLst>
            </p:cNvPr>
            <p:cNvSpPr>
              <a:spLocks/>
            </p:cNvSpPr>
            <p:nvPr/>
          </p:nvSpPr>
          <p:spPr>
            <a:xfrm>
              <a:off x="5163878" y="6145734"/>
              <a:ext cx="1161401" cy="395076"/>
            </a:xfrm>
            <a:prstGeom prst="roundRect">
              <a:avLst/>
            </a:prstGeom>
            <a:solidFill>
              <a:schemeClr val="bg1"/>
            </a:solidFill>
            <a:ln>
              <a:solidFill>
                <a:schemeClr val="bg1">
                  <a:lumMod val="65000"/>
                </a:schemeClr>
              </a:solidFill>
            </a:ln>
          </p:spPr>
          <p:txBody>
            <a:bodyPr wrap="square" lIns="0" tIns="33231" rIns="0" bIns="33231" rtlCol="0" anchor="ctr">
              <a:noAutofit/>
            </a:bodyPr>
            <a:lstStyle/>
            <a:p>
              <a:pPr algn="ctr" defTabSz="844083"/>
              <a:r>
                <a:rPr lang="en-US" altLang="ja-JP" sz="1000" dirty="0">
                  <a:solidFill>
                    <a:srgbClr val="000000"/>
                  </a:solidFill>
                  <a:latin typeface="Meiryo UI" panose="020B0604030504040204" pitchFamily="50" charset="-128"/>
                  <a:ea typeface="Meiryo UI" panose="020B0604030504040204" pitchFamily="50" charset="-128"/>
                </a:rPr>
                <a:t>03.</a:t>
              </a:r>
              <a:r>
                <a:rPr lang="ja-JP" altLang="en-US" sz="1000" dirty="0">
                  <a:solidFill>
                    <a:srgbClr val="000000"/>
                  </a:solidFill>
                  <a:latin typeface="Meiryo UI" panose="020B0604030504040204" pitchFamily="50" charset="-128"/>
                  <a:ea typeface="Meiryo UI" panose="020B0604030504040204" pitchFamily="50" charset="-128"/>
                </a:rPr>
                <a:t>入金データ登録</a:t>
              </a:r>
            </a:p>
          </p:txBody>
        </p:sp>
      </p:grpSp>
      <p:sp>
        <p:nvSpPr>
          <p:cNvPr id="108" name="角丸四角形 139">
            <a:extLst>
              <a:ext uri="{FF2B5EF4-FFF2-40B4-BE49-F238E27FC236}">
                <a16:creationId xmlns:a16="http://schemas.microsoft.com/office/drawing/2014/main" id="{55406349-A0C8-4592-B03C-B56819FF3DAE}"/>
              </a:ext>
            </a:extLst>
          </p:cNvPr>
          <p:cNvSpPr>
            <a:spLocks/>
          </p:cNvSpPr>
          <p:nvPr/>
        </p:nvSpPr>
        <p:spPr>
          <a:xfrm>
            <a:off x="4366870" y="4436132"/>
            <a:ext cx="2328335" cy="298255"/>
          </a:xfrm>
          <a:prstGeom prst="roundRect">
            <a:avLst/>
          </a:prstGeom>
          <a:noFill/>
          <a:ln>
            <a:noFill/>
          </a:ln>
        </p:spPr>
        <p:txBody>
          <a:bodyPr wrap="square" lIns="0" tIns="33231" rIns="0" bIns="33231" rtlCol="0" anchor="ctr">
            <a:noAutofit/>
          </a:bodyPr>
          <a:lstStyle/>
          <a:p>
            <a:pPr defTabSz="844083"/>
            <a:r>
              <a:rPr lang="en-US" altLang="ja-JP" sz="800" dirty="0">
                <a:solidFill>
                  <a:srgbClr val="000000"/>
                </a:solidFill>
                <a:latin typeface="Meiryo UI" panose="020B0604030504040204" pitchFamily="50" charset="-128"/>
                <a:ea typeface="Meiryo UI" panose="020B0604030504040204" pitchFamily="50" charset="-128"/>
              </a:rPr>
              <a:t>※</a:t>
            </a:r>
            <a:r>
              <a:rPr lang="ja-JP" altLang="en-US" sz="800" dirty="0">
                <a:solidFill>
                  <a:srgbClr val="000000"/>
                </a:solidFill>
                <a:latin typeface="Meiryo UI" panose="020B0604030504040204" pitchFamily="50" charset="-128"/>
                <a:ea typeface="Meiryo UI" panose="020B0604030504040204" pitchFamily="50" charset="-128"/>
              </a:rPr>
              <a:t>請求書</a:t>
            </a:r>
            <a:r>
              <a:rPr lang="en-US" altLang="ja-JP" sz="800" dirty="0">
                <a:solidFill>
                  <a:srgbClr val="000000"/>
                </a:solidFill>
                <a:latin typeface="Meiryo UI" panose="020B0604030504040204" pitchFamily="50" charset="-128"/>
                <a:ea typeface="Meiryo UI" panose="020B0604030504040204" pitchFamily="50" charset="-128"/>
              </a:rPr>
              <a:t>No.</a:t>
            </a:r>
            <a:r>
              <a:rPr lang="ja-JP" altLang="en-US" sz="800" dirty="0" err="1">
                <a:solidFill>
                  <a:srgbClr val="000000"/>
                </a:solidFill>
                <a:latin typeface="Meiryo UI" panose="020B0604030504040204" pitchFamily="50" charset="-128"/>
                <a:ea typeface="Meiryo UI" panose="020B0604030504040204" pitchFamily="50" charset="-128"/>
              </a:rPr>
              <a:t>、</a:t>
            </a:r>
            <a:r>
              <a:rPr lang="ja-JP" altLang="en-US" sz="800" dirty="0">
                <a:solidFill>
                  <a:srgbClr val="000000"/>
                </a:solidFill>
                <a:latin typeface="Meiryo UI" panose="020B0604030504040204" pitchFamily="50" charset="-128"/>
                <a:ea typeface="Meiryo UI" panose="020B0604030504040204" pitchFamily="50" charset="-128"/>
              </a:rPr>
              <a:t>事業者名、金額などをキーに自動消込</a:t>
            </a:r>
          </a:p>
        </p:txBody>
      </p:sp>
      <p:sp>
        <p:nvSpPr>
          <p:cNvPr id="138" name="テキスト ボックス 137">
            <a:extLst>
              <a:ext uri="{FF2B5EF4-FFF2-40B4-BE49-F238E27FC236}">
                <a16:creationId xmlns:a16="http://schemas.microsoft.com/office/drawing/2014/main" id="{7FE2AAD7-65B0-489D-8A21-78F12FAD6C99}"/>
              </a:ext>
            </a:extLst>
          </p:cNvPr>
          <p:cNvSpPr txBox="1"/>
          <p:nvPr/>
        </p:nvSpPr>
        <p:spPr>
          <a:xfrm>
            <a:off x="7006085" y="3963939"/>
            <a:ext cx="492443" cy="461665"/>
          </a:xfrm>
          <a:prstGeom prst="rect">
            <a:avLst/>
          </a:prstGeom>
          <a:noFill/>
        </p:spPr>
        <p:txBody>
          <a:bodyPr wrap="none" rtlCol="0">
            <a:spAutoFit/>
          </a:bodyPr>
          <a:lstStyle/>
          <a:p>
            <a:r>
              <a:rPr kumimoji="1" lang="ja-JP" altLang="en-US" sz="2400" dirty="0">
                <a:latin typeface="Meiryo UI" panose="020B0604030504040204" pitchFamily="50" charset="-128"/>
                <a:ea typeface="Meiryo UI" panose="020B0604030504040204" pitchFamily="50" charset="-128"/>
              </a:rPr>
              <a:t>①</a:t>
            </a:r>
          </a:p>
        </p:txBody>
      </p:sp>
      <p:sp>
        <p:nvSpPr>
          <p:cNvPr id="139" name="正方形/長方形 138">
            <a:extLst>
              <a:ext uri="{FF2B5EF4-FFF2-40B4-BE49-F238E27FC236}">
                <a16:creationId xmlns:a16="http://schemas.microsoft.com/office/drawing/2014/main" id="{8C29B0ED-F7FD-41FA-AFC5-C81DC66F2E01}"/>
              </a:ext>
            </a:extLst>
          </p:cNvPr>
          <p:cNvSpPr>
            <a:spLocks/>
          </p:cNvSpPr>
          <p:nvPr/>
        </p:nvSpPr>
        <p:spPr>
          <a:xfrm>
            <a:off x="671416" y="2963265"/>
            <a:ext cx="1030001" cy="17628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33231" rIns="0" bIns="33231" rtlCol="0" anchor="ctr"/>
          <a:lstStyle/>
          <a:p>
            <a:pPr defTabSz="844083">
              <a:defRPr/>
            </a:pPr>
            <a:r>
              <a:rPr lang="en-US" altLang="ja-JP" sz="900" dirty="0">
                <a:solidFill>
                  <a:srgbClr val="000000"/>
                </a:solidFill>
                <a:latin typeface="Meiryo UI" panose="020B0604030504040204" pitchFamily="50" charset="-128"/>
                <a:ea typeface="Meiryo UI" panose="020B0604030504040204" pitchFamily="50" charset="-128"/>
                <a:cs typeface="Arial" pitchFamily="34" charset="0"/>
              </a:rPr>
              <a:t>[</a:t>
            </a:r>
            <a:r>
              <a:rPr lang="ja-JP" altLang="en-US" sz="900" dirty="0">
                <a:solidFill>
                  <a:srgbClr val="000000"/>
                </a:solidFill>
                <a:latin typeface="Meiryo UI" panose="020B0604030504040204" pitchFamily="50" charset="-128"/>
                <a:ea typeface="Meiryo UI" panose="020B0604030504040204" pitchFamily="50" charset="-128"/>
                <a:cs typeface="Arial" pitchFamily="34" charset="0"/>
              </a:rPr>
              <a:t>プロセス</a:t>
            </a:r>
            <a:r>
              <a:rPr lang="en-US" altLang="ja-JP" sz="900" dirty="0">
                <a:solidFill>
                  <a:srgbClr val="000000"/>
                </a:solidFill>
                <a:latin typeface="Meiryo UI" panose="020B0604030504040204" pitchFamily="50" charset="-128"/>
                <a:ea typeface="Meiryo UI" panose="020B0604030504040204" pitchFamily="50" charset="-128"/>
                <a:cs typeface="Arial" pitchFamily="34" charset="0"/>
              </a:rPr>
              <a:t>02</a:t>
            </a:r>
            <a:r>
              <a:rPr lang="ja-JP" altLang="en-US" sz="900" dirty="0">
                <a:solidFill>
                  <a:srgbClr val="000000"/>
                </a:solidFill>
                <a:latin typeface="Meiryo UI" panose="020B0604030504040204" pitchFamily="50" charset="-128"/>
                <a:ea typeface="Meiryo UI" panose="020B0604030504040204" pitchFamily="50" charset="-128"/>
                <a:cs typeface="Arial" pitchFamily="34" charset="0"/>
              </a:rPr>
              <a:t>完了時点</a:t>
            </a:r>
            <a:r>
              <a:rPr lang="en-US" altLang="ja-JP" sz="900" dirty="0">
                <a:solidFill>
                  <a:srgbClr val="000000"/>
                </a:solidFill>
                <a:latin typeface="Meiryo UI" panose="020B0604030504040204" pitchFamily="50" charset="-128"/>
                <a:ea typeface="Meiryo UI" panose="020B0604030504040204" pitchFamily="50" charset="-128"/>
                <a:cs typeface="Arial" pitchFamily="34" charset="0"/>
              </a:rPr>
              <a:t>]</a:t>
            </a:r>
          </a:p>
        </p:txBody>
      </p:sp>
      <p:sp>
        <p:nvSpPr>
          <p:cNvPr id="140" name="正方形/長方形 139">
            <a:extLst>
              <a:ext uri="{FF2B5EF4-FFF2-40B4-BE49-F238E27FC236}">
                <a16:creationId xmlns:a16="http://schemas.microsoft.com/office/drawing/2014/main" id="{C6343F7A-DF52-4709-A24F-4C6AC2A4085C}"/>
              </a:ext>
            </a:extLst>
          </p:cNvPr>
          <p:cNvSpPr>
            <a:spLocks/>
          </p:cNvSpPr>
          <p:nvPr/>
        </p:nvSpPr>
        <p:spPr>
          <a:xfrm>
            <a:off x="701958" y="4343300"/>
            <a:ext cx="1030001" cy="17628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33231" rIns="0" bIns="33231" rtlCol="0" anchor="ctr"/>
          <a:lstStyle/>
          <a:p>
            <a:pPr defTabSz="844083">
              <a:defRPr/>
            </a:pPr>
            <a:r>
              <a:rPr lang="en-US" altLang="ja-JP" sz="900" dirty="0">
                <a:solidFill>
                  <a:srgbClr val="000000"/>
                </a:solidFill>
                <a:latin typeface="Meiryo UI" panose="020B0604030504040204" pitchFamily="50" charset="-128"/>
                <a:ea typeface="Meiryo UI" panose="020B0604030504040204" pitchFamily="50" charset="-128"/>
                <a:cs typeface="Arial" pitchFamily="34" charset="0"/>
              </a:rPr>
              <a:t>[</a:t>
            </a:r>
            <a:r>
              <a:rPr lang="ja-JP" altLang="en-US" sz="900" dirty="0">
                <a:solidFill>
                  <a:srgbClr val="000000"/>
                </a:solidFill>
                <a:latin typeface="Meiryo UI" panose="020B0604030504040204" pitchFamily="50" charset="-128"/>
                <a:ea typeface="Meiryo UI" panose="020B0604030504040204" pitchFamily="50" charset="-128"/>
                <a:cs typeface="Arial" pitchFamily="34" charset="0"/>
              </a:rPr>
              <a:t>プロセス</a:t>
            </a:r>
            <a:r>
              <a:rPr lang="en-US" altLang="ja-JP" sz="900" dirty="0">
                <a:solidFill>
                  <a:srgbClr val="000000"/>
                </a:solidFill>
                <a:latin typeface="Meiryo UI" panose="020B0604030504040204" pitchFamily="50" charset="-128"/>
                <a:ea typeface="Meiryo UI" panose="020B0604030504040204" pitchFamily="50" charset="-128"/>
                <a:cs typeface="Arial" pitchFamily="34" charset="0"/>
              </a:rPr>
              <a:t>04</a:t>
            </a:r>
            <a:r>
              <a:rPr lang="ja-JP" altLang="en-US" sz="900" dirty="0">
                <a:solidFill>
                  <a:srgbClr val="000000"/>
                </a:solidFill>
                <a:latin typeface="Meiryo UI" panose="020B0604030504040204" pitchFamily="50" charset="-128"/>
                <a:ea typeface="Meiryo UI" panose="020B0604030504040204" pitchFamily="50" charset="-128"/>
                <a:cs typeface="Arial" pitchFamily="34" charset="0"/>
              </a:rPr>
              <a:t>完了時点</a:t>
            </a:r>
            <a:r>
              <a:rPr lang="en-US" altLang="ja-JP" sz="900" dirty="0">
                <a:solidFill>
                  <a:srgbClr val="000000"/>
                </a:solidFill>
                <a:latin typeface="Meiryo UI" panose="020B0604030504040204" pitchFamily="50" charset="-128"/>
                <a:ea typeface="Meiryo UI" panose="020B0604030504040204" pitchFamily="50" charset="-128"/>
                <a:cs typeface="Arial" pitchFamily="34" charset="0"/>
              </a:rPr>
              <a:t>]</a:t>
            </a:r>
          </a:p>
        </p:txBody>
      </p:sp>
      <p:grpSp>
        <p:nvGrpSpPr>
          <p:cNvPr id="18" name="グループ化 17">
            <a:extLst>
              <a:ext uri="{FF2B5EF4-FFF2-40B4-BE49-F238E27FC236}">
                <a16:creationId xmlns:a16="http://schemas.microsoft.com/office/drawing/2014/main" id="{76203514-FD80-4D3D-AB95-289D20D56F77}"/>
              </a:ext>
            </a:extLst>
          </p:cNvPr>
          <p:cNvGrpSpPr/>
          <p:nvPr/>
        </p:nvGrpSpPr>
        <p:grpSpPr>
          <a:xfrm>
            <a:off x="699490" y="4571377"/>
            <a:ext cx="3479823" cy="809714"/>
            <a:chOff x="672340" y="4149910"/>
            <a:chExt cx="3479823" cy="809714"/>
          </a:xfrm>
        </p:grpSpPr>
        <p:sp>
          <p:nvSpPr>
            <p:cNvPr id="141" name="正方形/長方形 140">
              <a:extLst>
                <a:ext uri="{FF2B5EF4-FFF2-40B4-BE49-F238E27FC236}">
                  <a16:creationId xmlns:a16="http://schemas.microsoft.com/office/drawing/2014/main" id="{00129E56-EEC1-4E76-A1EB-2697A9A30CEB}"/>
                </a:ext>
              </a:extLst>
            </p:cNvPr>
            <p:cNvSpPr>
              <a:spLocks/>
            </p:cNvSpPr>
            <p:nvPr/>
          </p:nvSpPr>
          <p:spPr>
            <a:xfrm>
              <a:off x="2261203" y="4150403"/>
              <a:ext cx="414762" cy="243798"/>
            </a:xfrm>
            <a:prstGeom prst="rect">
              <a:avLst/>
            </a:prstGeom>
            <a:solidFill>
              <a:schemeClr val="bg1">
                <a:lumMod val="95000"/>
              </a:schemeClr>
            </a:solidFill>
            <a:ln w="9525" cap="flat" cmpd="sng" algn="ctr">
              <a:solidFill>
                <a:sysClr val="window" lastClr="FFFFFF">
                  <a:lumMod val="85000"/>
                </a:sysClr>
              </a:solidFill>
              <a:prstDash val="solid"/>
              <a:miter lim="800000"/>
            </a:ln>
            <a:effectLst/>
          </p:spPr>
          <p:txBody>
            <a:bodyPr wrap="none" lIns="54610" tIns="54610" rIns="54610" bIns="5461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a:ln>
                    <a:noFill/>
                  </a:ln>
                  <a:solidFill>
                    <a:srgbClr val="000000"/>
                  </a:solidFill>
                  <a:effectLst/>
                  <a:uLnTx/>
                  <a:uFillTx/>
                  <a:latin typeface="Meiryo UI"/>
                  <a:ea typeface="Meiryo UI"/>
                  <a:cs typeface="+mn-cs"/>
                </a:rPr>
                <a:t>請求額</a:t>
              </a:r>
              <a:endParaRPr kumimoji="0" lang="en-US" altLang="ja-JP" sz="900" b="0" i="0" u="none" strike="noStrike" kern="0" cap="none" spc="0" normalizeH="0" baseline="0" noProof="0" dirty="0">
                <a:ln>
                  <a:noFill/>
                </a:ln>
                <a:solidFill>
                  <a:srgbClr val="000000"/>
                </a:solidFill>
                <a:effectLst/>
                <a:uLnTx/>
                <a:uFillTx/>
                <a:latin typeface="Meiryo UI"/>
                <a:ea typeface="Meiryo UI"/>
                <a:cs typeface="+mn-cs"/>
              </a:endParaRPr>
            </a:p>
          </p:txBody>
        </p:sp>
        <p:sp>
          <p:nvSpPr>
            <p:cNvPr id="143" name="正方形/長方形 142">
              <a:extLst>
                <a:ext uri="{FF2B5EF4-FFF2-40B4-BE49-F238E27FC236}">
                  <a16:creationId xmlns:a16="http://schemas.microsoft.com/office/drawing/2014/main" id="{97F7C311-BAE4-49F4-ABD2-75C93F4117F9}"/>
                </a:ext>
              </a:extLst>
            </p:cNvPr>
            <p:cNvSpPr>
              <a:spLocks/>
            </p:cNvSpPr>
            <p:nvPr/>
          </p:nvSpPr>
          <p:spPr>
            <a:xfrm>
              <a:off x="1247589" y="4150403"/>
              <a:ext cx="523859" cy="243798"/>
            </a:xfrm>
            <a:prstGeom prst="rect">
              <a:avLst/>
            </a:prstGeom>
            <a:solidFill>
              <a:schemeClr val="bg1">
                <a:lumMod val="95000"/>
              </a:schemeClr>
            </a:solidFill>
            <a:ln w="9525" cap="flat" cmpd="sng" algn="ctr">
              <a:solidFill>
                <a:sysClr val="window" lastClr="FFFFFF">
                  <a:lumMod val="85000"/>
                </a:sysClr>
              </a:solidFill>
              <a:prstDash val="solid"/>
              <a:miter lim="800000"/>
            </a:ln>
            <a:effectLst/>
          </p:spPr>
          <p:txBody>
            <a:bodyPr wrap="none" lIns="54610" tIns="54610" rIns="54610" bIns="5461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a:ln>
                    <a:noFill/>
                  </a:ln>
                  <a:solidFill>
                    <a:srgbClr val="000000"/>
                  </a:solidFill>
                  <a:effectLst/>
                  <a:uLnTx/>
                  <a:uFillTx/>
                  <a:latin typeface="Meiryo UI"/>
                  <a:ea typeface="Meiryo UI"/>
                  <a:cs typeface="+mn-cs"/>
                </a:rPr>
                <a:t>対象月</a:t>
              </a:r>
              <a:endParaRPr kumimoji="0" lang="en-US" altLang="ja-JP" sz="900" b="0" i="0" u="none" strike="noStrike" kern="0" cap="none" spc="0" normalizeH="0" baseline="0" noProof="0" dirty="0">
                <a:ln>
                  <a:noFill/>
                </a:ln>
                <a:solidFill>
                  <a:srgbClr val="000000"/>
                </a:solidFill>
                <a:effectLst/>
                <a:uLnTx/>
                <a:uFillTx/>
                <a:latin typeface="Meiryo UI"/>
                <a:ea typeface="Meiryo UI"/>
                <a:cs typeface="+mn-cs"/>
              </a:endParaRPr>
            </a:p>
          </p:txBody>
        </p:sp>
        <p:sp>
          <p:nvSpPr>
            <p:cNvPr id="144" name="正方形/長方形 143">
              <a:extLst>
                <a:ext uri="{FF2B5EF4-FFF2-40B4-BE49-F238E27FC236}">
                  <a16:creationId xmlns:a16="http://schemas.microsoft.com/office/drawing/2014/main" id="{AA014EA5-49A9-4DA0-9584-036035C25255}"/>
                </a:ext>
              </a:extLst>
            </p:cNvPr>
            <p:cNvSpPr>
              <a:spLocks/>
            </p:cNvSpPr>
            <p:nvPr/>
          </p:nvSpPr>
          <p:spPr>
            <a:xfrm>
              <a:off x="3615413" y="4150403"/>
              <a:ext cx="536750" cy="243798"/>
            </a:xfrm>
            <a:prstGeom prst="rect">
              <a:avLst/>
            </a:prstGeom>
            <a:solidFill>
              <a:schemeClr val="bg1">
                <a:lumMod val="95000"/>
              </a:schemeClr>
            </a:solidFill>
            <a:ln w="9525" cap="flat" cmpd="sng" algn="ctr">
              <a:solidFill>
                <a:sysClr val="window" lastClr="FFFFFF">
                  <a:lumMod val="85000"/>
                </a:sysClr>
              </a:solidFill>
              <a:prstDash val="solid"/>
              <a:miter lim="800000"/>
            </a:ln>
            <a:effectLst/>
          </p:spPr>
          <p:txBody>
            <a:bodyPr wrap="none" lIns="54610" tIns="54610" rIns="54610" bIns="5461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a:ln>
                    <a:noFill/>
                  </a:ln>
                  <a:solidFill>
                    <a:srgbClr val="000000"/>
                  </a:solidFill>
                  <a:effectLst/>
                  <a:uLnTx/>
                  <a:uFillTx/>
                  <a:latin typeface="Meiryo UI"/>
                  <a:ea typeface="Meiryo UI"/>
                  <a:cs typeface="+mn-cs"/>
                </a:rPr>
                <a:t>入出金</a:t>
              </a:r>
              <a:br>
                <a:rPr kumimoji="0" lang="en-US" altLang="ja-JP" sz="900" b="0" i="0" u="none" strike="noStrike" kern="0" cap="none" spc="0" normalizeH="0" baseline="0" noProof="0" dirty="0">
                  <a:ln>
                    <a:noFill/>
                  </a:ln>
                  <a:solidFill>
                    <a:srgbClr val="000000"/>
                  </a:solidFill>
                  <a:effectLst/>
                  <a:uLnTx/>
                  <a:uFillTx/>
                  <a:latin typeface="Meiryo UI"/>
                  <a:ea typeface="Meiryo UI"/>
                  <a:cs typeface="+mn-cs"/>
                </a:rPr>
              </a:br>
              <a:r>
                <a:rPr kumimoji="0" lang="ja-JP" altLang="en-US" sz="900" b="0" i="0" u="none" strike="noStrike" kern="0" cap="none" spc="0" normalizeH="0" baseline="0" noProof="0" dirty="0">
                  <a:ln>
                    <a:noFill/>
                  </a:ln>
                  <a:solidFill>
                    <a:srgbClr val="000000"/>
                  </a:solidFill>
                  <a:effectLst/>
                  <a:uLnTx/>
                  <a:uFillTx/>
                  <a:latin typeface="Meiryo UI"/>
                  <a:ea typeface="Meiryo UI"/>
                  <a:cs typeface="+mn-cs"/>
                </a:rPr>
                <a:t>ステータス</a:t>
              </a:r>
              <a:endParaRPr kumimoji="0" lang="en-US" altLang="ja-JP" sz="900" b="0" i="0" u="none" strike="noStrike" kern="0" cap="none" spc="0" normalizeH="0" baseline="0" noProof="0" dirty="0">
                <a:ln>
                  <a:noFill/>
                </a:ln>
                <a:solidFill>
                  <a:srgbClr val="000000"/>
                </a:solidFill>
                <a:effectLst/>
                <a:uLnTx/>
                <a:uFillTx/>
                <a:latin typeface="Meiryo UI"/>
                <a:ea typeface="Meiryo UI"/>
                <a:cs typeface="+mn-cs"/>
              </a:endParaRPr>
            </a:p>
          </p:txBody>
        </p:sp>
        <p:sp>
          <p:nvSpPr>
            <p:cNvPr id="148" name="正方形/長方形 147">
              <a:extLst>
                <a:ext uri="{FF2B5EF4-FFF2-40B4-BE49-F238E27FC236}">
                  <a16:creationId xmlns:a16="http://schemas.microsoft.com/office/drawing/2014/main" id="{81DC7691-EF05-40F2-9595-E6DF57F04323}"/>
                </a:ext>
              </a:extLst>
            </p:cNvPr>
            <p:cNvSpPr>
              <a:spLocks/>
            </p:cNvSpPr>
            <p:nvPr/>
          </p:nvSpPr>
          <p:spPr>
            <a:xfrm>
              <a:off x="672340" y="4150403"/>
              <a:ext cx="523859" cy="243798"/>
            </a:xfrm>
            <a:prstGeom prst="rect">
              <a:avLst/>
            </a:prstGeom>
            <a:solidFill>
              <a:schemeClr val="bg1">
                <a:lumMod val="95000"/>
              </a:schemeClr>
            </a:solidFill>
            <a:ln w="9525" cap="flat" cmpd="sng" algn="ctr">
              <a:solidFill>
                <a:sysClr val="window" lastClr="FFFFFF">
                  <a:lumMod val="85000"/>
                </a:sysClr>
              </a:solidFill>
              <a:prstDash val="solid"/>
              <a:miter lim="800000"/>
            </a:ln>
            <a:effectLst/>
          </p:spPr>
          <p:txBody>
            <a:bodyPr wrap="none" lIns="54610" tIns="54610" rIns="54610" bIns="5461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a:ln>
                    <a:noFill/>
                  </a:ln>
                  <a:solidFill>
                    <a:srgbClr val="000000"/>
                  </a:solidFill>
                  <a:effectLst/>
                  <a:uLnTx/>
                  <a:uFillTx/>
                  <a:latin typeface="Meiryo UI"/>
                  <a:ea typeface="Meiryo UI"/>
                  <a:cs typeface="+mn-cs"/>
                </a:rPr>
                <a:t>請求書</a:t>
              </a:r>
              <a:br>
                <a:rPr kumimoji="0" lang="en-US" altLang="ja-JP" sz="900" b="0" i="0" u="none" strike="noStrike" kern="0" cap="none" spc="0" normalizeH="0" baseline="0" noProof="0" dirty="0">
                  <a:ln>
                    <a:noFill/>
                  </a:ln>
                  <a:solidFill>
                    <a:srgbClr val="000000"/>
                  </a:solidFill>
                  <a:effectLst/>
                  <a:uLnTx/>
                  <a:uFillTx/>
                  <a:latin typeface="Meiryo UI"/>
                  <a:ea typeface="Meiryo UI"/>
                  <a:cs typeface="+mn-cs"/>
                </a:rPr>
              </a:br>
              <a:r>
                <a:rPr kumimoji="0" lang="en-US" altLang="ja-JP" sz="900" b="0" i="0" u="none" strike="noStrike" kern="0" cap="none" spc="0" normalizeH="0" baseline="0" noProof="0" dirty="0">
                  <a:ln>
                    <a:noFill/>
                  </a:ln>
                  <a:solidFill>
                    <a:srgbClr val="000000"/>
                  </a:solidFill>
                  <a:effectLst/>
                  <a:uLnTx/>
                  <a:uFillTx/>
                  <a:latin typeface="Meiryo UI"/>
                  <a:ea typeface="Meiryo UI"/>
                  <a:cs typeface="+mn-cs"/>
                </a:rPr>
                <a:t>No.</a:t>
              </a:r>
            </a:p>
          </p:txBody>
        </p:sp>
        <p:sp>
          <p:nvSpPr>
            <p:cNvPr id="149" name="正方形/長方形 148">
              <a:extLst>
                <a:ext uri="{FF2B5EF4-FFF2-40B4-BE49-F238E27FC236}">
                  <a16:creationId xmlns:a16="http://schemas.microsoft.com/office/drawing/2014/main" id="{12D9211F-2865-4F53-9719-D5781B5A96D4}"/>
                </a:ext>
              </a:extLst>
            </p:cNvPr>
            <p:cNvSpPr>
              <a:spLocks/>
            </p:cNvSpPr>
            <p:nvPr/>
          </p:nvSpPr>
          <p:spPr>
            <a:xfrm>
              <a:off x="1802727" y="4150403"/>
              <a:ext cx="414762" cy="243798"/>
            </a:xfrm>
            <a:prstGeom prst="rect">
              <a:avLst/>
            </a:prstGeom>
            <a:solidFill>
              <a:schemeClr val="bg1">
                <a:lumMod val="95000"/>
              </a:schemeClr>
            </a:solidFill>
            <a:ln w="9525" cap="flat" cmpd="sng" algn="ctr">
              <a:solidFill>
                <a:sysClr val="window" lastClr="FFFFFF">
                  <a:lumMod val="85000"/>
                </a:sysClr>
              </a:solidFill>
              <a:prstDash val="solid"/>
              <a:miter lim="800000"/>
            </a:ln>
            <a:effectLst/>
          </p:spPr>
          <p:txBody>
            <a:bodyPr wrap="none" lIns="54610" tIns="54610" rIns="54610" bIns="5461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a:ln>
                    <a:noFill/>
                  </a:ln>
                  <a:solidFill>
                    <a:srgbClr val="000000"/>
                  </a:solidFill>
                  <a:effectLst/>
                  <a:uLnTx/>
                  <a:uFillTx/>
                  <a:latin typeface="Meiryo UI"/>
                  <a:ea typeface="Meiryo UI"/>
                  <a:cs typeface="+mn-cs"/>
                </a:rPr>
                <a:t>事業者</a:t>
              </a:r>
              <a:endParaRPr kumimoji="0" lang="en-US" altLang="ja-JP" sz="900" b="0" i="0" u="none" strike="noStrike" kern="0" cap="none" spc="0" normalizeH="0" baseline="0" noProof="0" dirty="0">
                <a:ln>
                  <a:noFill/>
                </a:ln>
                <a:solidFill>
                  <a:srgbClr val="000000"/>
                </a:solidFill>
                <a:effectLst/>
                <a:uLnTx/>
                <a:uFillTx/>
                <a:latin typeface="Meiryo UI"/>
                <a:ea typeface="Meiryo UI"/>
                <a:cs typeface="+mn-cs"/>
              </a:endParaRPr>
            </a:p>
          </p:txBody>
        </p:sp>
        <p:sp>
          <p:nvSpPr>
            <p:cNvPr id="152" name="正方形/長方形 151">
              <a:extLst>
                <a:ext uri="{FF2B5EF4-FFF2-40B4-BE49-F238E27FC236}">
                  <a16:creationId xmlns:a16="http://schemas.microsoft.com/office/drawing/2014/main" id="{43C3DEF0-DB16-4EF4-97A8-486853FB774B}"/>
                </a:ext>
              </a:extLst>
            </p:cNvPr>
            <p:cNvSpPr>
              <a:spLocks/>
            </p:cNvSpPr>
            <p:nvPr/>
          </p:nvSpPr>
          <p:spPr>
            <a:xfrm>
              <a:off x="2261203" y="4443000"/>
              <a:ext cx="414762" cy="156383"/>
            </a:xfrm>
            <a:prstGeom prst="rect">
              <a:avLst/>
            </a:prstGeom>
            <a:solidFill>
              <a:schemeClr val="bg1"/>
            </a:solidFill>
            <a:ln w="19050" cap="flat" cmpd="sng" algn="ctr">
              <a:solidFill>
                <a:srgbClr val="0070C0"/>
              </a:solidFill>
              <a:prstDash val="solid"/>
              <a:miter lim="800000"/>
            </a:ln>
            <a:effectLst/>
          </p:spPr>
          <p:txBody>
            <a:bodyPr wrap="none" lIns="54610" tIns="54610" rIns="54610" bIns="54610" rtlCol="0" anchor="ct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ja-JP" sz="900" b="1" i="0" u="none" strike="noStrike" kern="0" cap="none" spc="0" normalizeH="0" baseline="0" noProof="0" dirty="0">
                  <a:ln>
                    <a:noFill/>
                  </a:ln>
                  <a:solidFill>
                    <a:srgbClr val="000000"/>
                  </a:solidFill>
                  <a:effectLst/>
                  <a:uLnTx/>
                  <a:uFillTx/>
                  <a:latin typeface="Meiryo UI"/>
                  <a:ea typeface="Meiryo UI"/>
                  <a:cs typeface="+mn-cs"/>
                </a:rPr>
                <a:t>100</a:t>
              </a:r>
            </a:p>
          </p:txBody>
        </p:sp>
        <p:sp>
          <p:nvSpPr>
            <p:cNvPr id="153" name="正方形/長方形 152">
              <a:extLst>
                <a:ext uri="{FF2B5EF4-FFF2-40B4-BE49-F238E27FC236}">
                  <a16:creationId xmlns:a16="http://schemas.microsoft.com/office/drawing/2014/main" id="{175DF0F2-FBB8-462D-B636-E32441DA5706}"/>
                </a:ext>
              </a:extLst>
            </p:cNvPr>
            <p:cNvSpPr>
              <a:spLocks/>
            </p:cNvSpPr>
            <p:nvPr/>
          </p:nvSpPr>
          <p:spPr>
            <a:xfrm>
              <a:off x="3615408" y="4443000"/>
              <a:ext cx="536751" cy="156383"/>
            </a:xfrm>
            <a:prstGeom prst="rect">
              <a:avLst/>
            </a:prstGeom>
            <a:solidFill>
              <a:schemeClr val="bg1"/>
            </a:solidFill>
            <a:ln w="19050" cap="flat" cmpd="sng" algn="ctr">
              <a:solidFill>
                <a:srgbClr val="0070C0"/>
              </a:solidFill>
              <a:prstDash val="solid"/>
              <a:miter lim="800000"/>
            </a:ln>
            <a:effectLst/>
          </p:spPr>
          <p:txBody>
            <a:bodyPr wrap="none" lIns="54610" tIns="54610" rIns="54610" bIns="54610" rtlCol="0" anchor="ctr"/>
            <a:lstStyle/>
            <a:p>
              <a:pPr algn="ctr"/>
              <a:r>
                <a:rPr kumimoji="0" lang="ja-JP" altLang="en-US" sz="900" b="1" kern="0" dirty="0">
                  <a:solidFill>
                    <a:srgbClr val="000000"/>
                  </a:solidFill>
                  <a:latin typeface="Meiryo UI"/>
                  <a:ea typeface="Meiryo UI"/>
                </a:rPr>
                <a:t>入金済</a:t>
              </a:r>
            </a:p>
          </p:txBody>
        </p:sp>
        <p:sp>
          <p:nvSpPr>
            <p:cNvPr id="154" name="正方形/長方形 153">
              <a:extLst>
                <a:ext uri="{FF2B5EF4-FFF2-40B4-BE49-F238E27FC236}">
                  <a16:creationId xmlns:a16="http://schemas.microsoft.com/office/drawing/2014/main" id="{9BB51697-D66C-4514-A675-51DB492CEDBA}"/>
                </a:ext>
              </a:extLst>
            </p:cNvPr>
            <p:cNvSpPr>
              <a:spLocks/>
            </p:cNvSpPr>
            <p:nvPr/>
          </p:nvSpPr>
          <p:spPr>
            <a:xfrm>
              <a:off x="1247590" y="4443000"/>
              <a:ext cx="523859" cy="156385"/>
            </a:xfrm>
            <a:prstGeom prst="rect">
              <a:avLst/>
            </a:prstGeom>
            <a:solidFill>
              <a:schemeClr val="bg1"/>
            </a:solidFill>
            <a:ln w="9525" cap="flat" cmpd="sng" algn="ctr">
              <a:solidFill>
                <a:sysClr val="window" lastClr="FFFFFF">
                  <a:lumMod val="75000"/>
                </a:sysClr>
              </a:solidFill>
              <a:prstDash val="solid"/>
              <a:miter lim="800000"/>
            </a:ln>
            <a:effectLst/>
          </p:spPr>
          <p:txBody>
            <a:bodyPr wrap="none" lIns="54610" tIns="54610" rIns="54610" bIns="5461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sz="900" b="0" i="0" u="none" strike="noStrike" kern="0" cap="none" spc="0" normalizeH="0" baseline="0" noProof="0" dirty="0">
                  <a:ln>
                    <a:noFill/>
                  </a:ln>
                  <a:solidFill>
                    <a:srgbClr val="000000"/>
                  </a:solidFill>
                  <a:effectLst/>
                  <a:uLnTx/>
                  <a:uFillTx/>
                  <a:latin typeface="Meiryo UI"/>
                  <a:ea typeface="Meiryo UI"/>
                  <a:cs typeface="+mn-cs"/>
                </a:rPr>
                <a:t>4</a:t>
              </a:r>
              <a:r>
                <a:rPr kumimoji="0" lang="ja-JP" altLang="en-US" sz="900" b="0" i="0" u="none" strike="noStrike" kern="0" cap="none" spc="0" normalizeH="0" baseline="0" noProof="0" dirty="0">
                  <a:ln>
                    <a:noFill/>
                  </a:ln>
                  <a:solidFill>
                    <a:srgbClr val="000000"/>
                  </a:solidFill>
                  <a:effectLst/>
                  <a:uLnTx/>
                  <a:uFillTx/>
                  <a:latin typeface="Meiryo UI"/>
                  <a:ea typeface="Meiryo UI"/>
                  <a:cs typeface="+mn-cs"/>
                </a:rPr>
                <a:t>月</a:t>
              </a:r>
            </a:p>
          </p:txBody>
        </p:sp>
        <p:sp>
          <p:nvSpPr>
            <p:cNvPr id="157" name="正方形/長方形 156">
              <a:extLst>
                <a:ext uri="{FF2B5EF4-FFF2-40B4-BE49-F238E27FC236}">
                  <a16:creationId xmlns:a16="http://schemas.microsoft.com/office/drawing/2014/main" id="{32E4E5CB-48B1-4A22-8074-190603DA220F}"/>
                </a:ext>
              </a:extLst>
            </p:cNvPr>
            <p:cNvSpPr>
              <a:spLocks/>
            </p:cNvSpPr>
            <p:nvPr/>
          </p:nvSpPr>
          <p:spPr>
            <a:xfrm>
              <a:off x="672342" y="4443000"/>
              <a:ext cx="523860" cy="156385"/>
            </a:xfrm>
            <a:prstGeom prst="rect">
              <a:avLst/>
            </a:prstGeom>
            <a:solidFill>
              <a:schemeClr val="bg1"/>
            </a:solidFill>
            <a:ln w="19050" cap="flat" cmpd="sng" algn="ctr">
              <a:solidFill>
                <a:srgbClr val="0070C0"/>
              </a:solidFill>
              <a:prstDash val="solid"/>
              <a:miter lim="800000"/>
            </a:ln>
            <a:effectLst/>
          </p:spPr>
          <p:txBody>
            <a:bodyPr wrap="none" lIns="54610" tIns="54610" rIns="54610" bIns="54610"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ja-JP" sz="900" b="1" i="0" u="none" strike="noStrike" kern="0" cap="none" spc="0" normalizeH="0" baseline="0" noProof="0" dirty="0">
                  <a:ln>
                    <a:noFill/>
                  </a:ln>
                  <a:solidFill>
                    <a:srgbClr val="000000"/>
                  </a:solidFill>
                  <a:effectLst/>
                  <a:uLnTx/>
                  <a:uFillTx/>
                  <a:latin typeface="Meiryo UI"/>
                  <a:ea typeface="Meiryo UI"/>
                  <a:cs typeface="+mn-cs"/>
                </a:rPr>
                <a:t>AAAA</a:t>
              </a:r>
              <a:endParaRPr kumimoji="0" lang="ja-JP" altLang="en-US" sz="900" b="1" i="0" u="none" strike="noStrike" kern="0" cap="none" spc="0" normalizeH="0" baseline="0" noProof="0" dirty="0">
                <a:ln>
                  <a:noFill/>
                </a:ln>
                <a:solidFill>
                  <a:srgbClr val="000000"/>
                </a:solidFill>
                <a:effectLst/>
                <a:uLnTx/>
                <a:uFillTx/>
                <a:latin typeface="Meiryo UI"/>
                <a:ea typeface="Meiryo UI"/>
                <a:cs typeface="+mn-cs"/>
              </a:endParaRPr>
            </a:p>
          </p:txBody>
        </p:sp>
        <p:sp>
          <p:nvSpPr>
            <p:cNvPr id="158" name="正方形/長方形 157">
              <a:extLst>
                <a:ext uri="{FF2B5EF4-FFF2-40B4-BE49-F238E27FC236}">
                  <a16:creationId xmlns:a16="http://schemas.microsoft.com/office/drawing/2014/main" id="{718EC5BF-8473-4FFA-A72E-BCF5CF301E9E}"/>
                </a:ext>
              </a:extLst>
            </p:cNvPr>
            <p:cNvSpPr>
              <a:spLocks/>
            </p:cNvSpPr>
            <p:nvPr/>
          </p:nvSpPr>
          <p:spPr>
            <a:xfrm>
              <a:off x="1802719" y="4443000"/>
              <a:ext cx="414762" cy="156385"/>
            </a:xfrm>
            <a:prstGeom prst="rect">
              <a:avLst/>
            </a:prstGeom>
            <a:noFill/>
            <a:ln w="19050" cap="flat" cmpd="sng" algn="ctr">
              <a:solidFill>
                <a:srgbClr val="0070C0"/>
              </a:solidFill>
              <a:prstDash val="solid"/>
              <a:miter lim="800000"/>
            </a:ln>
            <a:effectLst/>
          </p:spPr>
          <p:txBody>
            <a:bodyPr wrap="none" lIns="54610" tIns="54610" rIns="54610" bIns="54610" rtlCol="0" anchor="ctr"/>
            <a:lstStyle/>
            <a:p>
              <a:r>
                <a:rPr kumimoji="0" lang="en-US" altLang="ja-JP" sz="900" b="1" kern="0" dirty="0">
                  <a:solidFill>
                    <a:srgbClr val="000000"/>
                  </a:solidFill>
                  <a:latin typeface="Meiryo UI"/>
                  <a:ea typeface="Meiryo UI"/>
                </a:rPr>
                <a:t>A</a:t>
              </a:r>
            </a:p>
          </p:txBody>
        </p:sp>
        <p:sp>
          <p:nvSpPr>
            <p:cNvPr id="159" name="正方形/長方形 158">
              <a:extLst>
                <a:ext uri="{FF2B5EF4-FFF2-40B4-BE49-F238E27FC236}">
                  <a16:creationId xmlns:a16="http://schemas.microsoft.com/office/drawing/2014/main" id="{08151640-F775-48DC-95D6-D1B4988806C7}"/>
                </a:ext>
              </a:extLst>
            </p:cNvPr>
            <p:cNvSpPr>
              <a:spLocks/>
            </p:cNvSpPr>
            <p:nvPr/>
          </p:nvSpPr>
          <p:spPr>
            <a:xfrm>
              <a:off x="2261203" y="4623800"/>
              <a:ext cx="414762" cy="156383"/>
            </a:xfrm>
            <a:prstGeom prst="rect">
              <a:avLst/>
            </a:prstGeom>
            <a:solidFill>
              <a:schemeClr val="bg1"/>
            </a:solidFill>
            <a:ln w="19050" cap="flat" cmpd="sng" algn="ctr">
              <a:solidFill>
                <a:srgbClr val="0070C0"/>
              </a:solidFill>
              <a:prstDash val="solid"/>
              <a:miter lim="800000"/>
            </a:ln>
            <a:effectLst/>
          </p:spPr>
          <p:txBody>
            <a:bodyPr wrap="none" lIns="54610" tIns="54610" rIns="54610" bIns="54610" rtlCol="0" anchor="ct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ja-JP" sz="900" b="1" i="0" u="none" strike="noStrike" kern="0" cap="none" spc="0" normalizeH="0" baseline="0" noProof="0" dirty="0">
                  <a:ln>
                    <a:noFill/>
                  </a:ln>
                  <a:solidFill>
                    <a:srgbClr val="000000"/>
                  </a:solidFill>
                  <a:effectLst/>
                  <a:uLnTx/>
                  <a:uFillTx/>
                  <a:latin typeface="Meiryo UI"/>
                  <a:ea typeface="Meiryo UI"/>
                  <a:cs typeface="+mn-cs"/>
                </a:rPr>
                <a:t>300</a:t>
              </a:r>
            </a:p>
          </p:txBody>
        </p:sp>
        <p:sp>
          <p:nvSpPr>
            <p:cNvPr id="160" name="正方形/長方形 159">
              <a:extLst>
                <a:ext uri="{FF2B5EF4-FFF2-40B4-BE49-F238E27FC236}">
                  <a16:creationId xmlns:a16="http://schemas.microsoft.com/office/drawing/2014/main" id="{0895A589-8E84-4052-B2A4-B680E6721594}"/>
                </a:ext>
              </a:extLst>
            </p:cNvPr>
            <p:cNvSpPr>
              <a:spLocks/>
            </p:cNvSpPr>
            <p:nvPr/>
          </p:nvSpPr>
          <p:spPr>
            <a:xfrm>
              <a:off x="3615408" y="4623800"/>
              <a:ext cx="536751" cy="156383"/>
            </a:xfrm>
            <a:prstGeom prst="rect">
              <a:avLst/>
            </a:prstGeom>
            <a:solidFill>
              <a:schemeClr val="bg1"/>
            </a:solidFill>
            <a:ln w="19050" cap="flat" cmpd="sng" algn="ctr">
              <a:solidFill>
                <a:srgbClr val="0070C0"/>
              </a:solidFill>
              <a:prstDash val="solid"/>
              <a:miter lim="800000"/>
            </a:ln>
            <a:effectLst/>
          </p:spPr>
          <p:txBody>
            <a:bodyPr wrap="none" lIns="54610" tIns="54610" rIns="54610" bIns="54610" rtlCol="0" anchor="ctr"/>
            <a:lstStyle/>
            <a:p>
              <a:pPr algn="ctr"/>
              <a:r>
                <a:rPr kumimoji="0" lang="ja-JP" altLang="en-US" sz="900" b="1" kern="0" dirty="0">
                  <a:solidFill>
                    <a:srgbClr val="000000"/>
                  </a:solidFill>
                  <a:latin typeface="Meiryo UI"/>
                  <a:ea typeface="Meiryo UI"/>
                </a:rPr>
                <a:t>入金済</a:t>
              </a:r>
            </a:p>
          </p:txBody>
        </p:sp>
        <p:sp>
          <p:nvSpPr>
            <p:cNvPr id="161" name="正方形/長方形 160">
              <a:extLst>
                <a:ext uri="{FF2B5EF4-FFF2-40B4-BE49-F238E27FC236}">
                  <a16:creationId xmlns:a16="http://schemas.microsoft.com/office/drawing/2014/main" id="{EC67137C-9DB7-4366-B19E-D6F36BB536E6}"/>
                </a:ext>
              </a:extLst>
            </p:cNvPr>
            <p:cNvSpPr>
              <a:spLocks/>
            </p:cNvSpPr>
            <p:nvPr/>
          </p:nvSpPr>
          <p:spPr>
            <a:xfrm>
              <a:off x="1247590" y="4623800"/>
              <a:ext cx="523859" cy="156385"/>
            </a:xfrm>
            <a:prstGeom prst="rect">
              <a:avLst/>
            </a:prstGeom>
            <a:solidFill>
              <a:schemeClr val="bg1"/>
            </a:solidFill>
            <a:ln w="9525" cap="flat" cmpd="sng" algn="ctr">
              <a:solidFill>
                <a:sysClr val="window" lastClr="FFFFFF">
                  <a:lumMod val="75000"/>
                </a:sysClr>
              </a:solidFill>
              <a:prstDash val="solid"/>
              <a:miter lim="800000"/>
            </a:ln>
            <a:effectLst/>
          </p:spPr>
          <p:txBody>
            <a:bodyPr wrap="none" lIns="54610" tIns="54610" rIns="54610" bIns="5461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sz="900" kern="0" dirty="0">
                  <a:solidFill>
                    <a:srgbClr val="000000"/>
                  </a:solidFill>
                  <a:latin typeface="Meiryo UI"/>
                  <a:ea typeface="Meiryo UI"/>
                </a:rPr>
                <a:t>4</a:t>
              </a:r>
              <a:r>
                <a:rPr kumimoji="0" lang="ja-JP" altLang="en-US" sz="900" b="0" i="0" u="none" strike="noStrike" kern="0" cap="none" spc="0" normalizeH="0" baseline="0" noProof="0" dirty="0">
                  <a:ln>
                    <a:noFill/>
                  </a:ln>
                  <a:solidFill>
                    <a:srgbClr val="000000"/>
                  </a:solidFill>
                  <a:effectLst/>
                  <a:uLnTx/>
                  <a:uFillTx/>
                  <a:latin typeface="Meiryo UI"/>
                  <a:ea typeface="Meiryo UI"/>
                  <a:cs typeface="+mn-cs"/>
                </a:rPr>
                <a:t>月</a:t>
              </a:r>
            </a:p>
          </p:txBody>
        </p:sp>
        <p:sp>
          <p:nvSpPr>
            <p:cNvPr id="162" name="正方形/長方形 161">
              <a:extLst>
                <a:ext uri="{FF2B5EF4-FFF2-40B4-BE49-F238E27FC236}">
                  <a16:creationId xmlns:a16="http://schemas.microsoft.com/office/drawing/2014/main" id="{EAC5F2F5-47FA-4B82-8BA3-BF821D401DDF}"/>
                </a:ext>
              </a:extLst>
            </p:cNvPr>
            <p:cNvSpPr>
              <a:spLocks/>
            </p:cNvSpPr>
            <p:nvPr/>
          </p:nvSpPr>
          <p:spPr>
            <a:xfrm>
              <a:off x="672342" y="4623800"/>
              <a:ext cx="523860" cy="156385"/>
            </a:xfrm>
            <a:prstGeom prst="rect">
              <a:avLst/>
            </a:prstGeom>
            <a:solidFill>
              <a:schemeClr val="bg1"/>
            </a:solidFill>
            <a:ln w="19050" cap="flat" cmpd="sng" algn="ctr">
              <a:solidFill>
                <a:srgbClr val="0070C0"/>
              </a:solidFill>
              <a:prstDash val="solid"/>
              <a:miter lim="800000"/>
            </a:ln>
            <a:effectLst/>
          </p:spPr>
          <p:txBody>
            <a:bodyPr wrap="none" lIns="54610" tIns="54610" rIns="54610" bIns="54610" rtlCol="0" anchor="ctr"/>
            <a:lstStyle/>
            <a:p>
              <a:pPr lvl="0">
                <a:defRPr/>
              </a:pPr>
              <a:r>
                <a:rPr kumimoji="0" lang="en-US" altLang="ja-JP" sz="900" b="1" kern="0" dirty="0">
                  <a:solidFill>
                    <a:srgbClr val="000000"/>
                  </a:solidFill>
                  <a:latin typeface="Meiryo UI"/>
                  <a:ea typeface="Meiryo UI"/>
                </a:rPr>
                <a:t>BBBB</a:t>
              </a:r>
              <a:endParaRPr kumimoji="0" lang="ja-JP" altLang="en-US" sz="900" b="1" i="0" u="none" strike="noStrike" kern="0" cap="none" spc="0" normalizeH="0" baseline="0" noProof="0" dirty="0">
                <a:ln>
                  <a:noFill/>
                </a:ln>
                <a:solidFill>
                  <a:srgbClr val="000000"/>
                </a:solidFill>
                <a:effectLst/>
                <a:uLnTx/>
                <a:uFillTx/>
                <a:latin typeface="Meiryo UI"/>
                <a:ea typeface="Meiryo UI"/>
                <a:cs typeface="+mn-cs"/>
              </a:endParaRPr>
            </a:p>
          </p:txBody>
        </p:sp>
        <p:sp>
          <p:nvSpPr>
            <p:cNvPr id="163" name="正方形/長方形 162">
              <a:extLst>
                <a:ext uri="{FF2B5EF4-FFF2-40B4-BE49-F238E27FC236}">
                  <a16:creationId xmlns:a16="http://schemas.microsoft.com/office/drawing/2014/main" id="{56F0AA8C-1B9C-4DD4-943B-D2DF84E25ED2}"/>
                </a:ext>
              </a:extLst>
            </p:cNvPr>
            <p:cNvSpPr>
              <a:spLocks/>
            </p:cNvSpPr>
            <p:nvPr/>
          </p:nvSpPr>
          <p:spPr>
            <a:xfrm>
              <a:off x="1802719" y="4623800"/>
              <a:ext cx="414762" cy="156385"/>
            </a:xfrm>
            <a:prstGeom prst="rect">
              <a:avLst/>
            </a:prstGeom>
            <a:noFill/>
            <a:ln w="19050" cap="flat" cmpd="sng" algn="ctr">
              <a:solidFill>
                <a:srgbClr val="0070C0"/>
              </a:solidFill>
              <a:prstDash val="solid"/>
              <a:miter lim="800000"/>
            </a:ln>
            <a:effectLst/>
          </p:spPr>
          <p:txBody>
            <a:bodyPr wrap="none" lIns="54610" tIns="54610" rIns="54610" bIns="54610" rtlCol="0" anchor="ctr"/>
            <a:lstStyle/>
            <a:p>
              <a:r>
                <a:rPr kumimoji="0" lang="en-US" altLang="ja-JP" sz="900" b="1" kern="0" dirty="0">
                  <a:solidFill>
                    <a:srgbClr val="000000"/>
                  </a:solidFill>
                  <a:latin typeface="Meiryo UI"/>
                  <a:ea typeface="Meiryo UI"/>
                </a:rPr>
                <a:t>B</a:t>
              </a:r>
            </a:p>
          </p:txBody>
        </p:sp>
        <p:sp>
          <p:nvSpPr>
            <p:cNvPr id="164" name="正方形/長方形 163">
              <a:extLst>
                <a:ext uri="{FF2B5EF4-FFF2-40B4-BE49-F238E27FC236}">
                  <a16:creationId xmlns:a16="http://schemas.microsoft.com/office/drawing/2014/main" id="{6D052511-E201-4D6F-85D7-375DD71257AD}"/>
                </a:ext>
              </a:extLst>
            </p:cNvPr>
            <p:cNvSpPr>
              <a:spLocks/>
            </p:cNvSpPr>
            <p:nvPr/>
          </p:nvSpPr>
          <p:spPr>
            <a:xfrm>
              <a:off x="2709624" y="4150403"/>
              <a:ext cx="414762" cy="243798"/>
            </a:xfrm>
            <a:prstGeom prst="rect">
              <a:avLst/>
            </a:prstGeom>
            <a:solidFill>
              <a:schemeClr val="bg1">
                <a:lumMod val="95000"/>
              </a:schemeClr>
            </a:solidFill>
            <a:ln w="9525" cap="flat" cmpd="sng" algn="ctr">
              <a:solidFill>
                <a:sysClr val="window" lastClr="FFFFFF">
                  <a:lumMod val="85000"/>
                </a:sysClr>
              </a:solidFill>
              <a:prstDash val="solid"/>
              <a:miter lim="800000"/>
            </a:ln>
            <a:effectLst/>
          </p:spPr>
          <p:txBody>
            <a:bodyPr wrap="none" lIns="54610" tIns="54610" rIns="54610" bIns="5461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kern="0" dirty="0">
                  <a:solidFill>
                    <a:srgbClr val="000000"/>
                  </a:solidFill>
                  <a:latin typeface="Meiryo UI"/>
                  <a:ea typeface="Meiryo UI"/>
                </a:rPr>
                <a:t>入金締日</a:t>
              </a:r>
              <a:endParaRPr kumimoji="0" lang="en-US" altLang="ja-JP" sz="900" b="0" i="0" u="none" strike="noStrike" kern="0" cap="none" spc="0" normalizeH="0" baseline="0" noProof="0" dirty="0">
                <a:ln>
                  <a:noFill/>
                </a:ln>
                <a:solidFill>
                  <a:srgbClr val="000000"/>
                </a:solidFill>
                <a:effectLst/>
                <a:uLnTx/>
                <a:uFillTx/>
                <a:latin typeface="Meiryo UI"/>
                <a:ea typeface="Meiryo UI"/>
                <a:cs typeface="+mn-cs"/>
              </a:endParaRPr>
            </a:p>
          </p:txBody>
        </p:sp>
        <p:sp>
          <p:nvSpPr>
            <p:cNvPr id="165" name="正方形/長方形 164">
              <a:extLst>
                <a:ext uri="{FF2B5EF4-FFF2-40B4-BE49-F238E27FC236}">
                  <a16:creationId xmlns:a16="http://schemas.microsoft.com/office/drawing/2014/main" id="{2214183D-FD42-4428-9139-2F67728CBDF5}"/>
                </a:ext>
              </a:extLst>
            </p:cNvPr>
            <p:cNvSpPr>
              <a:spLocks/>
            </p:cNvSpPr>
            <p:nvPr/>
          </p:nvSpPr>
          <p:spPr>
            <a:xfrm>
              <a:off x="2709624" y="4443000"/>
              <a:ext cx="414762" cy="156383"/>
            </a:xfrm>
            <a:prstGeom prst="rect">
              <a:avLst/>
            </a:prstGeom>
            <a:solidFill>
              <a:schemeClr val="bg1"/>
            </a:solidFill>
            <a:ln w="9525" cap="flat" cmpd="sng" algn="ctr">
              <a:solidFill>
                <a:sysClr val="window" lastClr="FFFFFF">
                  <a:lumMod val="75000"/>
                </a:sysClr>
              </a:solidFill>
              <a:prstDash val="solid"/>
              <a:miter lim="800000"/>
            </a:ln>
            <a:effectLst/>
          </p:spPr>
          <p:txBody>
            <a:bodyPr wrap="none" lIns="54610" tIns="54610" rIns="54610" bIns="54610" rtlCol="0" anchor="ct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ja-JP" sz="900" kern="0" dirty="0">
                  <a:solidFill>
                    <a:srgbClr val="000000"/>
                  </a:solidFill>
                  <a:latin typeface="Meiryo UI"/>
                  <a:ea typeface="Meiryo UI"/>
                </a:rPr>
                <a:t>7/25</a:t>
              </a:r>
              <a:endParaRPr kumimoji="0" lang="en-US" altLang="ja-JP" sz="900" b="0" i="0" u="none" strike="noStrike" kern="0" cap="none" spc="0" normalizeH="0" baseline="0" noProof="0" dirty="0">
                <a:ln>
                  <a:noFill/>
                </a:ln>
                <a:solidFill>
                  <a:srgbClr val="000000"/>
                </a:solidFill>
                <a:effectLst/>
                <a:uLnTx/>
                <a:uFillTx/>
                <a:latin typeface="Meiryo UI"/>
                <a:ea typeface="Meiryo UI"/>
                <a:cs typeface="+mn-cs"/>
              </a:endParaRPr>
            </a:p>
          </p:txBody>
        </p:sp>
        <p:sp>
          <p:nvSpPr>
            <p:cNvPr id="166" name="正方形/長方形 165">
              <a:extLst>
                <a:ext uri="{FF2B5EF4-FFF2-40B4-BE49-F238E27FC236}">
                  <a16:creationId xmlns:a16="http://schemas.microsoft.com/office/drawing/2014/main" id="{6B2F309F-3F98-48D5-89CC-A67A81DBEB41}"/>
                </a:ext>
              </a:extLst>
            </p:cNvPr>
            <p:cNvSpPr>
              <a:spLocks/>
            </p:cNvSpPr>
            <p:nvPr/>
          </p:nvSpPr>
          <p:spPr>
            <a:xfrm>
              <a:off x="2709624" y="4623800"/>
              <a:ext cx="414762" cy="156383"/>
            </a:xfrm>
            <a:prstGeom prst="rect">
              <a:avLst/>
            </a:prstGeom>
            <a:solidFill>
              <a:schemeClr val="bg1"/>
            </a:solidFill>
            <a:ln w="9525" cap="flat" cmpd="sng" algn="ctr">
              <a:solidFill>
                <a:sysClr val="window" lastClr="FFFFFF">
                  <a:lumMod val="75000"/>
                </a:sysClr>
              </a:solidFill>
              <a:prstDash val="solid"/>
              <a:miter lim="800000"/>
            </a:ln>
            <a:effectLst/>
          </p:spPr>
          <p:txBody>
            <a:bodyPr wrap="none" lIns="54610" tIns="54610" rIns="54610" bIns="54610" rtlCol="0" anchor="ct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ja-JP" sz="900" kern="0" dirty="0">
                  <a:solidFill>
                    <a:srgbClr val="000000"/>
                  </a:solidFill>
                  <a:latin typeface="Meiryo UI"/>
                  <a:ea typeface="Meiryo UI"/>
                </a:rPr>
                <a:t>7/25</a:t>
              </a:r>
              <a:endParaRPr kumimoji="0" lang="en-US" altLang="ja-JP" sz="900" b="0" i="0" u="none" strike="noStrike" kern="0" cap="none" spc="0" normalizeH="0" baseline="0" noProof="0" dirty="0">
                <a:ln>
                  <a:noFill/>
                </a:ln>
                <a:solidFill>
                  <a:srgbClr val="000000"/>
                </a:solidFill>
                <a:effectLst/>
                <a:uLnTx/>
                <a:uFillTx/>
                <a:latin typeface="Meiryo UI"/>
                <a:ea typeface="Meiryo UI"/>
                <a:cs typeface="+mn-cs"/>
              </a:endParaRPr>
            </a:p>
          </p:txBody>
        </p:sp>
        <p:sp>
          <p:nvSpPr>
            <p:cNvPr id="167" name="正方形/長方形 166">
              <a:extLst>
                <a:ext uri="{FF2B5EF4-FFF2-40B4-BE49-F238E27FC236}">
                  <a16:creationId xmlns:a16="http://schemas.microsoft.com/office/drawing/2014/main" id="{B2149BB3-9E34-4381-A052-7673D22A4969}"/>
                </a:ext>
              </a:extLst>
            </p:cNvPr>
            <p:cNvSpPr>
              <a:spLocks/>
            </p:cNvSpPr>
            <p:nvPr/>
          </p:nvSpPr>
          <p:spPr>
            <a:xfrm>
              <a:off x="3159777" y="4149910"/>
              <a:ext cx="414762" cy="243798"/>
            </a:xfrm>
            <a:prstGeom prst="rect">
              <a:avLst/>
            </a:prstGeom>
            <a:solidFill>
              <a:schemeClr val="bg1">
                <a:lumMod val="95000"/>
              </a:schemeClr>
            </a:solidFill>
            <a:ln w="9525" cap="flat" cmpd="sng" algn="ctr">
              <a:solidFill>
                <a:sysClr val="window" lastClr="FFFFFF">
                  <a:lumMod val="85000"/>
                </a:sysClr>
              </a:solidFill>
              <a:prstDash val="solid"/>
              <a:miter lim="800000"/>
            </a:ln>
            <a:effectLst/>
          </p:spPr>
          <p:txBody>
            <a:bodyPr wrap="none" lIns="54610" tIns="54610" rIns="54610" bIns="5461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kern="0" dirty="0">
                  <a:solidFill>
                    <a:srgbClr val="000000"/>
                  </a:solidFill>
                  <a:latin typeface="Meiryo UI"/>
                  <a:ea typeface="Meiryo UI"/>
                </a:rPr>
                <a:t>入金日</a:t>
              </a:r>
              <a:endParaRPr kumimoji="0" lang="en-US" altLang="ja-JP" sz="900" b="0" i="0" u="none" strike="noStrike" kern="0" cap="none" spc="0" normalizeH="0" baseline="0" noProof="0" dirty="0">
                <a:ln>
                  <a:noFill/>
                </a:ln>
                <a:solidFill>
                  <a:srgbClr val="000000"/>
                </a:solidFill>
                <a:effectLst/>
                <a:uLnTx/>
                <a:uFillTx/>
                <a:latin typeface="Meiryo UI"/>
                <a:ea typeface="Meiryo UI"/>
                <a:cs typeface="+mn-cs"/>
              </a:endParaRPr>
            </a:p>
          </p:txBody>
        </p:sp>
        <p:sp>
          <p:nvSpPr>
            <p:cNvPr id="169" name="正方形/長方形 168">
              <a:extLst>
                <a:ext uri="{FF2B5EF4-FFF2-40B4-BE49-F238E27FC236}">
                  <a16:creationId xmlns:a16="http://schemas.microsoft.com/office/drawing/2014/main" id="{DBD31D95-5C2A-4B58-AAAF-5386E3A12F0D}"/>
                </a:ext>
              </a:extLst>
            </p:cNvPr>
            <p:cNvSpPr>
              <a:spLocks/>
            </p:cNvSpPr>
            <p:nvPr/>
          </p:nvSpPr>
          <p:spPr>
            <a:xfrm>
              <a:off x="3159777" y="4442506"/>
              <a:ext cx="414762" cy="156383"/>
            </a:xfrm>
            <a:prstGeom prst="rect">
              <a:avLst/>
            </a:prstGeom>
            <a:solidFill>
              <a:schemeClr val="bg1"/>
            </a:solidFill>
            <a:ln w="9525" cap="flat" cmpd="sng" algn="ctr">
              <a:solidFill>
                <a:sysClr val="window" lastClr="FFFFFF">
                  <a:lumMod val="75000"/>
                </a:sysClr>
              </a:solidFill>
              <a:prstDash val="solid"/>
              <a:miter lim="800000"/>
            </a:ln>
            <a:effectLst/>
          </p:spPr>
          <p:txBody>
            <a:bodyPr wrap="none" lIns="54610" tIns="54610" rIns="54610" bIns="5461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sz="900" b="0" i="0" u="none" strike="noStrike" kern="0" cap="none" spc="0" normalizeH="0" baseline="0" noProof="0" dirty="0">
                  <a:ln>
                    <a:noFill/>
                  </a:ln>
                  <a:solidFill>
                    <a:srgbClr val="000000"/>
                  </a:solidFill>
                  <a:effectLst/>
                  <a:uLnTx/>
                  <a:uFillTx/>
                  <a:latin typeface="Meiryo UI"/>
                  <a:ea typeface="Meiryo UI"/>
                  <a:cs typeface="+mn-cs"/>
                </a:rPr>
                <a:t>7/25</a:t>
              </a:r>
            </a:p>
          </p:txBody>
        </p:sp>
        <p:sp>
          <p:nvSpPr>
            <p:cNvPr id="172" name="正方形/長方形 171">
              <a:extLst>
                <a:ext uri="{FF2B5EF4-FFF2-40B4-BE49-F238E27FC236}">
                  <a16:creationId xmlns:a16="http://schemas.microsoft.com/office/drawing/2014/main" id="{10406E57-60E9-4450-B73D-2EA0970E2716}"/>
                </a:ext>
              </a:extLst>
            </p:cNvPr>
            <p:cNvSpPr>
              <a:spLocks/>
            </p:cNvSpPr>
            <p:nvPr/>
          </p:nvSpPr>
          <p:spPr>
            <a:xfrm>
              <a:off x="3159777" y="4623307"/>
              <a:ext cx="414762" cy="156383"/>
            </a:xfrm>
            <a:prstGeom prst="rect">
              <a:avLst/>
            </a:prstGeom>
            <a:solidFill>
              <a:schemeClr val="bg1"/>
            </a:solidFill>
            <a:ln w="9525" cap="flat" cmpd="sng" algn="ctr">
              <a:solidFill>
                <a:sysClr val="window" lastClr="FFFFFF">
                  <a:lumMod val="75000"/>
                </a:sysClr>
              </a:solidFill>
              <a:prstDash val="solid"/>
              <a:miter lim="800000"/>
            </a:ln>
            <a:effectLst/>
          </p:spPr>
          <p:txBody>
            <a:bodyPr wrap="none" lIns="54610" tIns="54610" rIns="54610" bIns="5461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sz="900" kern="0" dirty="0">
                  <a:solidFill>
                    <a:srgbClr val="000000"/>
                  </a:solidFill>
                  <a:latin typeface="Meiryo UI"/>
                  <a:ea typeface="Meiryo UI"/>
                </a:rPr>
                <a:t>7/25</a:t>
              </a:r>
              <a:endParaRPr kumimoji="0" lang="en-US" altLang="ja-JP" sz="900" b="0" i="0" u="none" strike="noStrike" kern="0" cap="none" spc="0" normalizeH="0" baseline="0" noProof="0" dirty="0">
                <a:ln>
                  <a:noFill/>
                </a:ln>
                <a:solidFill>
                  <a:srgbClr val="000000"/>
                </a:solidFill>
                <a:effectLst/>
                <a:uLnTx/>
                <a:uFillTx/>
                <a:latin typeface="Meiryo UI"/>
                <a:ea typeface="Meiryo UI"/>
                <a:cs typeface="+mn-cs"/>
              </a:endParaRPr>
            </a:p>
          </p:txBody>
        </p:sp>
        <p:sp>
          <p:nvSpPr>
            <p:cNvPr id="173" name="正方形/長方形 172">
              <a:extLst>
                <a:ext uri="{FF2B5EF4-FFF2-40B4-BE49-F238E27FC236}">
                  <a16:creationId xmlns:a16="http://schemas.microsoft.com/office/drawing/2014/main" id="{359F93F7-1D16-44BC-82C3-EF1ACD83917C}"/>
                </a:ext>
              </a:extLst>
            </p:cNvPr>
            <p:cNvSpPr>
              <a:spLocks/>
            </p:cNvSpPr>
            <p:nvPr/>
          </p:nvSpPr>
          <p:spPr>
            <a:xfrm>
              <a:off x="2261203" y="4803239"/>
              <a:ext cx="414762" cy="156383"/>
            </a:xfrm>
            <a:prstGeom prst="rect">
              <a:avLst/>
            </a:prstGeom>
            <a:solidFill>
              <a:schemeClr val="bg1"/>
            </a:solidFill>
            <a:ln w="9525" cap="flat" cmpd="sng" algn="ctr">
              <a:solidFill>
                <a:sysClr val="window" lastClr="FFFFFF">
                  <a:lumMod val="75000"/>
                </a:sysClr>
              </a:solidFill>
              <a:prstDash val="solid"/>
              <a:miter lim="800000"/>
            </a:ln>
            <a:effectLst/>
          </p:spPr>
          <p:txBody>
            <a:bodyPr wrap="none" lIns="54610" tIns="54610" rIns="54610" bIns="54610" rtlCol="0" anchor="ctr"/>
            <a:lstStyle/>
            <a:p>
              <a:pPr algn="r"/>
              <a:r>
                <a:rPr kumimoji="0" lang="en-US" altLang="ja-JP" sz="900" kern="0" dirty="0">
                  <a:solidFill>
                    <a:srgbClr val="000000"/>
                  </a:solidFill>
                  <a:latin typeface="Meiryo UI"/>
                  <a:ea typeface="Meiryo UI"/>
                </a:rPr>
                <a:t>200</a:t>
              </a:r>
            </a:p>
          </p:txBody>
        </p:sp>
        <p:sp>
          <p:nvSpPr>
            <p:cNvPr id="174" name="正方形/長方形 173">
              <a:extLst>
                <a:ext uri="{FF2B5EF4-FFF2-40B4-BE49-F238E27FC236}">
                  <a16:creationId xmlns:a16="http://schemas.microsoft.com/office/drawing/2014/main" id="{279BC259-ECA7-438F-B7AB-BFC91141CD15}"/>
                </a:ext>
              </a:extLst>
            </p:cNvPr>
            <p:cNvSpPr>
              <a:spLocks/>
            </p:cNvSpPr>
            <p:nvPr/>
          </p:nvSpPr>
          <p:spPr>
            <a:xfrm>
              <a:off x="3615408" y="4803239"/>
              <a:ext cx="536751" cy="156383"/>
            </a:xfrm>
            <a:prstGeom prst="rect">
              <a:avLst/>
            </a:prstGeom>
            <a:solidFill>
              <a:schemeClr val="bg1"/>
            </a:solidFill>
            <a:ln w="19050" cap="flat" cmpd="sng" algn="ctr">
              <a:solidFill>
                <a:srgbClr val="0070C0"/>
              </a:solidFill>
              <a:prstDash val="solid"/>
              <a:miter lim="800000"/>
            </a:ln>
            <a:effectLst/>
          </p:spPr>
          <p:txBody>
            <a:bodyPr wrap="none" lIns="54610" tIns="54610" rIns="54610" bIns="54610" rtlCol="0" anchor="ctr"/>
            <a:lstStyle/>
            <a:p>
              <a:pPr algn="ctr"/>
              <a:r>
                <a:rPr kumimoji="0" lang="ja-JP" altLang="en-US" sz="900" b="1" kern="0" dirty="0">
                  <a:solidFill>
                    <a:srgbClr val="000000"/>
                  </a:solidFill>
                  <a:latin typeface="Meiryo UI"/>
                  <a:ea typeface="Meiryo UI"/>
                </a:rPr>
                <a:t>未入金</a:t>
              </a:r>
            </a:p>
          </p:txBody>
        </p:sp>
        <p:sp>
          <p:nvSpPr>
            <p:cNvPr id="175" name="正方形/長方形 174">
              <a:extLst>
                <a:ext uri="{FF2B5EF4-FFF2-40B4-BE49-F238E27FC236}">
                  <a16:creationId xmlns:a16="http://schemas.microsoft.com/office/drawing/2014/main" id="{3ACDC3D4-F9CC-4CA3-8329-2F64FB78311F}"/>
                </a:ext>
              </a:extLst>
            </p:cNvPr>
            <p:cNvSpPr>
              <a:spLocks/>
            </p:cNvSpPr>
            <p:nvPr/>
          </p:nvSpPr>
          <p:spPr>
            <a:xfrm>
              <a:off x="1247590" y="4803239"/>
              <a:ext cx="523859" cy="156385"/>
            </a:xfrm>
            <a:prstGeom prst="rect">
              <a:avLst/>
            </a:prstGeom>
            <a:solidFill>
              <a:schemeClr val="bg1"/>
            </a:solidFill>
            <a:ln w="9525" cap="flat" cmpd="sng" algn="ctr">
              <a:solidFill>
                <a:sysClr val="window" lastClr="FFFFFF">
                  <a:lumMod val="75000"/>
                </a:sysClr>
              </a:solidFill>
              <a:prstDash val="solid"/>
              <a:miter lim="800000"/>
            </a:ln>
            <a:effectLst/>
          </p:spPr>
          <p:txBody>
            <a:bodyPr wrap="none" lIns="54610" tIns="54610" rIns="54610" bIns="5461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sz="900" kern="0" dirty="0">
                  <a:solidFill>
                    <a:srgbClr val="000000"/>
                  </a:solidFill>
                  <a:latin typeface="Meiryo UI"/>
                  <a:ea typeface="Meiryo UI"/>
                </a:rPr>
                <a:t>4</a:t>
              </a:r>
              <a:r>
                <a:rPr kumimoji="0" lang="ja-JP" altLang="en-US" sz="900" b="0" i="0" u="none" strike="noStrike" kern="0" cap="none" spc="0" normalizeH="0" baseline="0" noProof="0" dirty="0">
                  <a:ln>
                    <a:noFill/>
                  </a:ln>
                  <a:solidFill>
                    <a:srgbClr val="000000"/>
                  </a:solidFill>
                  <a:effectLst/>
                  <a:uLnTx/>
                  <a:uFillTx/>
                  <a:latin typeface="Meiryo UI"/>
                  <a:ea typeface="Meiryo UI"/>
                  <a:cs typeface="+mn-cs"/>
                </a:rPr>
                <a:t>月</a:t>
              </a:r>
            </a:p>
          </p:txBody>
        </p:sp>
        <p:sp>
          <p:nvSpPr>
            <p:cNvPr id="176" name="正方形/長方形 175">
              <a:extLst>
                <a:ext uri="{FF2B5EF4-FFF2-40B4-BE49-F238E27FC236}">
                  <a16:creationId xmlns:a16="http://schemas.microsoft.com/office/drawing/2014/main" id="{4A4DB596-1371-4B7F-97A3-14B8E6C2E6DC}"/>
                </a:ext>
              </a:extLst>
            </p:cNvPr>
            <p:cNvSpPr>
              <a:spLocks/>
            </p:cNvSpPr>
            <p:nvPr/>
          </p:nvSpPr>
          <p:spPr>
            <a:xfrm>
              <a:off x="672342" y="4803239"/>
              <a:ext cx="523860" cy="156385"/>
            </a:xfrm>
            <a:prstGeom prst="rect">
              <a:avLst/>
            </a:prstGeom>
            <a:solidFill>
              <a:schemeClr val="bg1"/>
            </a:solidFill>
            <a:ln w="9525" cap="flat" cmpd="sng" algn="ctr">
              <a:solidFill>
                <a:sysClr val="window" lastClr="FFFFFF">
                  <a:lumMod val="75000"/>
                </a:sysClr>
              </a:solidFill>
              <a:prstDash val="solid"/>
              <a:miter lim="800000"/>
            </a:ln>
            <a:effectLst/>
          </p:spPr>
          <p:txBody>
            <a:bodyPr wrap="none" lIns="54610" tIns="54610" rIns="54610" bIns="54610" rtlCol="0" anchor="ctr"/>
            <a:lstStyle/>
            <a:p>
              <a:r>
                <a:rPr kumimoji="0" lang="en-US" altLang="ja-JP" sz="900" kern="0" dirty="0">
                  <a:solidFill>
                    <a:srgbClr val="000000"/>
                  </a:solidFill>
                  <a:latin typeface="Meiryo UI"/>
                  <a:ea typeface="Meiryo UI"/>
                </a:rPr>
                <a:t>CCCC</a:t>
              </a:r>
              <a:endParaRPr kumimoji="0" lang="ja-JP" altLang="en-US" sz="900" kern="0" dirty="0">
                <a:solidFill>
                  <a:srgbClr val="000000"/>
                </a:solidFill>
                <a:latin typeface="Meiryo UI"/>
                <a:ea typeface="Meiryo UI"/>
              </a:endParaRPr>
            </a:p>
          </p:txBody>
        </p:sp>
        <p:sp>
          <p:nvSpPr>
            <p:cNvPr id="177" name="正方形/長方形 176">
              <a:extLst>
                <a:ext uri="{FF2B5EF4-FFF2-40B4-BE49-F238E27FC236}">
                  <a16:creationId xmlns:a16="http://schemas.microsoft.com/office/drawing/2014/main" id="{3DACF6AC-2B29-4328-8D69-6B34E453C8F4}"/>
                </a:ext>
              </a:extLst>
            </p:cNvPr>
            <p:cNvSpPr>
              <a:spLocks/>
            </p:cNvSpPr>
            <p:nvPr/>
          </p:nvSpPr>
          <p:spPr>
            <a:xfrm>
              <a:off x="1802719" y="4803239"/>
              <a:ext cx="414762" cy="156385"/>
            </a:xfrm>
            <a:prstGeom prst="rect">
              <a:avLst/>
            </a:prstGeom>
            <a:solidFill>
              <a:schemeClr val="bg1"/>
            </a:solidFill>
            <a:ln w="9525" cap="flat" cmpd="sng" algn="ctr">
              <a:solidFill>
                <a:sysClr val="window" lastClr="FFFFFF">
                  <a:lumMod val="75000"/>
                </a:sysClr>
              </a:solidFill>
              <a:prstDash val="solid"/>
              <a:miter lim="800000"/>
            </a:ln>
            <a:effectLst/>
          </p:spPr>
          <p:txBody>
            <a:bodyPr wrap="none" lIns="54610" tIns="54610" rIns="54610" bIns="54610" rtlCol="0" anchor="ctr"/>
            <a:lstStyle/>
            <a:p>
              <a:r>
                <a:rPr kumimoji="0" lang="en-US" altLang="ja-JP" sz="900" kern="0" dirty="0">
                  <a:solidFill>
                    <a:srgbClr val="000000"/>
                  </a:solidFill>
                  <a:latin typeface="Meiryo UI"/>
                  <a:ea typeface="Meiryo UI"/>
                </a:rPr>
                <a:t>C</a:t>
              </a:r>
            </a:p>
          </p:txBody>
        </p:sp>
        <p:sp>
          <p:nvSpPr>
            <p:cNvPr id="178" name="正方形/長方形 177">
              <a:extLst>
                <a:ext uri="{FF2B5EF4-FFF2-40B4-BE49-F238E27FC236}">
                  <a16:creationId xmlns:a16="http://schemas.microsoft.com/office/drawing/2014/main" id="{E4A95144-DEE0-411B-AAE9-99E28F72AA31}"/>
                </a:ext>
              </a:extLst>
            </p:cNvPr>
            <p:cNvSpPr>
              <a:spLocks/>
            </p:cNvSpPr>
            <p:nvPr/>
          </p:nvSpPr>
          <p:spPr>
            <a:xfrm>
              <a:off x="2709624" y="4803239"/>
              <a:ext cx="414762" cy="156383"/>
            </a:xfrm>
            <a:prstGeom prst="rect">
              <a:avLst/>
            </a:prstGeom>
            <a:solidFill>
              <a:schemeClr val="bg1"/>
            </a:solidFill>
            <a:ln w="9525" cap="flat" cmpd="sng" algn="ctr">
              <a:solidFill>
                <a:sysClr val="window" lastClr="FFFFFF">
                  <a:lumMod val="75000"/>
                </a:sysClr>
              </a:solidFill>
              <a:prstDash val="solid"/>
              <a:miter lim="800000"/>
            </a:ln>
            <a:effectLst/>
          </p:spPr>
          <p:txBody>
            <a:bodyPr wrap="none" lIns="54610" tIns="54610" rIns="54610" bIns="54610" rtlCol="0" anchor="ct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altLang="ja-JP" sz="900" kern="0" dirty="0">
                  <a:solidFill>
                    <a:srgbClr val="000000"/>
                  </a:solidFill>
                  <a:latin typeface="Meiryo UI"/>
                  <a:ea typeface="Meiryo UI"/>
                </a:rPr>
                <a:t>7/25</a:t>
              </a:r>
              <a:endParaRPr kumimoji="0" lang="en-US" altLang="ja-JP" sz="900" b="0" i="0" u="none" strike="noStrike" kern="0" cap="none" spc="0" normalizeH="0" baseline="0" noProof="0" dirty="0">
                <a:ln>
                  <a:noFill/>
                </a:ln>
                <a:solidFill>
                  <a:srgbClr val="000000"/>
                </a:solidFill>
                <a:effectLst/>
                <a:uLnTx/>
                <a:uFillTx/>
                <a:latin typeface="Meiryo UI"/>
                <a:ea typeface="Meiryo UI"/>
                <a:cs typeface="+mn-cs"/>
              </a:endParaRPr>
            </a:p>
          </p:txBody>
        </p:sp>
        <p:sp>
          <p:nvSpPr>
            <p:cNvPr id="179" name="正方形/長方形 178">
              <a:extLst>
                <a:ext uri="{FF2B5EF4-FFF2-40B4-BE49-F238E27FC236}">
                  <a16:creationId xmlns:a16="http://schemas.microsoft.com/office/drawing/2014/main" id="{4E8B74B3-CC40-4F9F-8F46-1E82E9328AF4}"/>
                </a:ext>
              </a:extLst>
            </p:cNvPr>
            <p:cNvSpPr>
              <a:spLocks/>
            </p:cNvSpPr>
            <p:nvPr/>
          </p:nvSpPr>
          <p:spPr>
            <a:xfrm>
              <a:off x="3159777" y="4802739"/>
              <a:ext cx="414762" cy="156383"/>
            </a:xfrm>
            <a:prstGeom prst="rect">
              <a:avLst/>
            </a:prstGeom>
            <a:solidFill>
              <a:schemeClr val="bg1"/>
            </a:solidFill>
            <a:ln w="9525" cap="flat" cmpd="sng" algn="ctr">
              <a:solidFill>
                <a:sysClr val="window" lastClr="FFFFFF">
                  <a:lumMod val="75000"/>
                </a:sysClr>
              </a:solidFill>
              <a:prstDash val="solid"/>
              <a:miter lim="800000"/>
            </a:ln>
            <a:effectLst/>
          </p:spPr>
          <p:txBody>
            <a:bodyPr wrap="none" lIns="54610" tIns="54610" rIns="54610" bIns="5461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sz="900" b="0" i="0" u="none" strike="noStrike" kern="0" cap="none" spc="0" normalizeH="0" baseline="0" noProof="0" dirty="0">
                  <a:ln>
                    <a:noFill/>
                  </a:ln>
                  <a:solidFill>
                    <a:srgbClr val="000000"/>
                  </a:solidFill>
                  <a:effectLst/>
                  <a:uLnTx/>
                  <a:uFillTx/>
                  <a:latin typeface="Meiryo UI"/>
                  <a:ea typeface="Meiryo UI"/>
                  <a:cs typeface="+mn-cs"/>
                </a:rPr>
                <a:t>-</a:t>
              </a:r>
            </a:p>
          </p:txBody>
        </p:sp>
      </p:grpSp>
      <p:cxnSp>
        <p:nvCxnSpPr>
          <p:cNvPr id="180" name="コネクタ: カギ線 179">
            <a:extLst>
              <a:ext uri="{FF2B5EF4-FFF2-40B4-BE49-F238E27FC236}">
                <a16:creationId xmlns:a16="http://schemas.microsoft.com/office/drawing/2014/main" id="{F5A8B2BD-41B7-46C1-90A4-CBE87402F7BF}"/>
              </a:ext>
            </a:extLst>
          </p:cNvPr>
          <p:cNvCxnSpPr>
            <a:cxnSpLocks/>
            <a:stCxn id="186" idx="2"/>
            <a:endCxn id="131" idx="3"/>
          </p:cNvCxnSpPr>
          <p:nvPr/>
        </p:nvCxnSpPr>
        <p:spPr>
          <a:xfrm rot="5400000">
            <a:off x="5770349" y="4497826"/>
            <a:ext cx="190817" cy="3226991"/>
          </a:xfrm>
          <a:prstGeom prst="bentConnector2">
            <a:avLst/>
          </a:prstGeom>
          <a:ln w="19050">
            <a:tailEnd type="triangle"/>
          </a:ln>
        </p:spPr>
        <p:style>
          <a:lnRef idx="1">
            <a:schemeClr val="accent1"/>
          </a:lnRef>
          <a:fillRef idx="0">
            <a:schemeClr val="accent1"/>
          </a:fillRef>
          <a:effectRef idx="0">
            <a:schemeClr val="accent1"/>
          </a:effectRef>
          <a:fontRef idx="minor">
            <a:schemeClr val="tx1"/>
          </a:fontRef>
        </p:style>
      </p:cxnSp>
      <p:sp>
        <p:nvSpPr>
          <p:cNvPr id="181" name="テキスト ボックス 180">
            <a:extLst>
              <a:ext uri="{FF2B5EF4-FFF2-40B4-BE49-F238E27FC236}">
                <a16:creationId xmlns:a16="http://schemas.microsoft.com/office/drawing/2014/main" id="{0D2CAFEF-5A9E-48B2-835B-E058D4943921}"/>
              </a:ext>
            </a:extLst>
          </p:cNvPr>
          <p:cNvSpPr txBox="1"/>
          <p:nvPr/>
        </p:nvSpPr>
        <p:spPr>
          <a:xfrm>
            <a:off x="4628514" y="6225148"/>
            <a:ext cx="492443" cy="461665"/>
          </a:xfrm>
          <a:prstGeom prst="rect">
            <a:avLst/>
          </a:prstGeom>
          <a:noFill/>
        </p:spPr>
        <p:txBody>
          <a:bodyPr wrap="none" rtlCol="0">
            <a:spAutoFit/>
          </a:bodyPr>
          <a:lstStyle/>
          <a:p>
            <a:r>
              <a:rPr lang="ja-JP" altLang="en-US" sz="2400" dirty="0">
                <a:latin typeface="Meiryo UI" panose="020B0604030504040204" pitchFamily="50" charset="-128"/>
                <a:ea typeface="Meiryo UI" panose="020B0604030504040204" pitchFamily="50" charset="-128"/>
              </a:rPr>
              <a:t>②</a:t>
            </a:r>
            <a:endParaRPr kumimoji="1" lang="ja-JP" altLang="en-US" sz="2400" dirty="0">
              <a:latin typeface="Meiryo UI" panose="020B0604030504040204" pitchFamily="50" charset="-128"/>
              <a:ea typeface="Meiryo UI" panose="020B0604030504040204" pitchFamily="50" charset="-128"/>
            </a:endParaRPr>
          </a:p>
        </p:txBody>
      </p:sp>
      <p:sp>
        <p:nvSpPr>
          <p:cNvPr id="185" name="テキスト ボックス 184">
            <a:extLst>
              <a:ext uri="{FF2B5EF4-FFF2-40B4-BE49-F238E27FC236}">
                <a16:creationId xmlns:a16="http://schemas.microsoft.com/office/drawing/2014/main" id="{B154A938-8D3D-438A-9D1C-20B132D7BA2B}"/>
              </a:ext>
            </a:extLst>
          </p:cNvPr>
          <p:cNvSpPr txBox="1"/>
          <p:nvPr/>
        </p:nvSpPr>
        <p:spPr>
          <a:xfrm>
            <a:off x="4193506" y="4016249"/>
            <a:ext cx="492443" cy="461665"/>
          </a:xfrm>
          <a:prstGeom prst="rect">
            <a:avLst/>
          </a:prstGeom>
          <a:noFill/>
        </p:spPr>
        <p:txBody>
          <a:bodyPr wrap="none" rtlCol="0">
            <a:spAutoFit/>
          </a:bodyPr>
          <a:lstStyle/>
          <a:p>
            <a:r>
              <a:rPr kumimoji="1" lang="ja-JP" altLang="en-US" sz="2400" dirty="0">
                <a:latin typeface="Meiryo UI" panose="020B0604030504040204" pitchFamily="50" charset="-128"/>
                <a:ea typeface="Meiryo UI" panose="020B0604030504040204" pitchFamily="50" charset="-128"/>
              </a:rPr>
              <a:t>③</a:t>
            </a:r>
          </a:p>
        </p:txBody>
      </p:sp>
      <p:sp>
        <p:nvSpPr>
          <p:cNvPr id="187" name="角丸四角形 139">
            <a:extLst>
              <a:ext uri="{FF2B5EF4-FFF2-40B4-BE49-F238E27FC236}">
                <a16:creationId xmlns:a16="http://schemas.microsoft.com/office/drawing/2014/main" id="{D9617C7A-64C4-418C-8EBE-783291816EF1}"/>
              </a:ext>
            </a:extLst>
          </p:cNvPr>
          <p:cNvSpPr>
            <a:spLocks/>
          </p:cNvSpPr>
          <p:nvPr/>
        </p:nvSpPr>
        <p:spPr>
          <a:xfrm>
            <a:off x="7887854" y="4343287"/>
            <a:ext cx="1841204" cy="715946"/>
          </a:xfrm>
          <a:prstGeom prst="roundRect">
            <a:avLst/>
          </a:prstGeom>
          <a:noFill/>
          <a:ln>
            <a:noFill/>
          </a:ln>
        </p:spPr>
        <p:txBody>
          <a:bodyPr wrap="square" lIns="0" tIns="33231" rIns="0" bIns="33231" rtlCol="0" anchor="ctr">
            <a:noAutofit/>
          </a:bodyPr>
          <a:lstStyle/>
          <a:p>
            <a:pPr defTabSz="844083"/>
            <a:r>
              <a:rPr lang="en-US" altLang="ja-JP" sz="800" dirty="0">
                <a:solidFill>
                  <a:srgbClr val="000000"/>
                </a:solidFill>
                <a:latin typeface="Meiryo UI" panose="020B0604030504040204" pitchFamily="50" charset="-128"/>
                <a:ea typeface="Meiryo UI" panose="020B0604030504040204" pitchFamily="50" charset="-128"/>
              </a:rPr>
              <a:t>※</a:t>
            </a:r>
            <a:r>
              <a:rPr lang="ja-JP" altLang="en-US" sz="800" dirty="0">
                <a:solidFill>
                  <a:srgbClr val="000000"/>
                </a:solidFill>
                <a:latin typeface="Meiryo UI" panose="020B0604030504040204" pitchFamily="50" charset="-128"/>
                <a:ea typeface="Meiryo UI" panose="020B0604030504040204" pitchFamily="50" charset="-128"/>
              </a:rPr>
              <a:t>請求・入金突合の結果、金額が一致</a:t>
            </a:r>
            <a:endParaRPr lang="en-US" altLang="ja-JP" sz="800" dirty="0">
              <a:solidFill>
                <a:srgbClr val="000000"/>
              </a:solidFill>
              <a:latin typeface="Meiryo UI" panose="020B0604030504040204" pitchFamily="50" charset="-128"/>
              <a:ea typeface="Meiryo UI" panose="020B0604030504040204" pitchFamily="50" charset="-128"/>
            </a:endParaRPr>
          </a:p>
          <a:p>
            <a:pPr defTabSz="844083"/>
            <a:r>
              <a:rPr lang="ja-JP" altLang="en-US" sz="800" dirty="0">
                <a:solidFill>
                  <a:srgbClr val="000000"/>
                </a:solidFill>
                <a:latin typeface="Meiryo UI" panose="020B0604030504040204" pitchFamily="50" charset="-128"/>
                <a:ea typeface="Meiryo UI" panose="020B0604030504040204" pitchFamily="50" charset="-128"/>
              </a:rPr>
              <a:t>　 していないデータも取り込む</a:t>
            </a:r>
          </a:p>
          <a:p>
            <a:pPr defTabSz="844083"/>
            <a:r>
              <a:rPr lang="ja-JP" altLang="en-US" sz="800" dirty="0">
                <a:solidFill>
                  <a:srgbClr val="000000"/>
                </a:solidFill>
                <a:latin typeface="Meiryo UI" panose="020B0604030504040204" pitchFamily="50" charset="-128"/>
                <a:ea typeface="Meiryo UI" panose="020B0604030504040204" pitchFamily="50" charset="-128"/>
              </a:rPr>
              <a:t>　（再エネ業務統合システムと銀行システム</a:t>
            </a:r>
            <a:endParaRPr lang="en-US" altLang="ja-JP" sz="800" dirty="0">
              <a:solidFill>
                <a:srgbClr val="000000"/>
              </a:solidFill>
              <a:latin typeface="Meiryo UI" panose="020B0604030504040204" pitchFamily="50" charset="-128"/>
              <a:ea typeface="Meiryo UI" panose="020B0604030504040204" pitchFamily="50" charset="-128"/>
            </a:endParaRPr>
          </a:p>
          <a:p>
            <a:pPr defTabSz="844083"/>
            <a:r>
              <a:rPr lang="en-US" altLang="ja-JP" sz="800" dirty="0">
                <a:solidFill>
                  <a:srgbClr val="000000"/>
                </a:solidFill>
                <a:latin typeface="Meiryo UI" panose="020B0604030504040204" pitchFamily="50" charset="-128"/>
                <a:ea typeface="Meiryo UI" panose="020B0604030504040204" pitchFamily="50" charset="-128"/>
              </a:rPr>
              <a:t>   </a:t>
            </a:r>
            <a:r>
              <a:rPr lang="ja-JP" altLang="en-US" sz="800" dirty="0">
                <a:solidFill>
                  <a:srgbClr val="000000"/>
                </a:solidFill>
                <a:latin typeface="Meiryo UI" panose="020B0604030504040204" pitchFamily="50" charset="-128"/>
                <a:ea typeface="Meiryo UI" panose="020B0604030504040204" pitchFamily="50" charset="-128"/>
              </a:rPr>
              <a:t>との残高を一致させるため）</a:t>
            </a:r>
          </a:p>
        </p:txBody>
      </p:sp>
      <p:sp>
        <p:nvSpPr>
          <p:cNvPr id="32" name="矢印: 下 31">
            <a:extLst>
              <a:ext uri="{FF2B5EF4-FFF2-40B4-BE49-F238E27FC236}">
                <a16:creationId xmlns:a16="http://schemas.microsoft.com/office/drawing/2014/main" id="{BA98A162-A51A-465C-BE37-5DAD93D26AE6}"/>
              </a:ext>
            </a:extLst>
          </p:cNvPr>
          <p:cNvSpPr/>
          <p:nvPr/>
        </p:nvSpPr>
        <p:spPr>
          <a:xfrm>
            <a:off x="3776433" y="3986051"/>
            <a:ext cx="304605" cy="412781"/>
          </a:xfrm>
          <a:prstGeom prst="downArrow">
            <a:avLst/>
          </a:prstGeom>
          <a:solidFill>
            <a:schemeClr val="bg1">
              <a:lumMod val="65000"/>
            </a:schemeClr>
          </a:solidFill>
          <a:ln w="19050" cap="flat" cmpd="sng" algn="ctr">
            <a:noFill/>
            <a:prstDash val="solid"/>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spTree>
    <p:extLst>
      <p:ext uri="{BB962C8B-B14F-4D97-AF65-F5344CB8AC3E}">
        <p14:creationId xmlns:p14="http://schemas.microsoft.com/office/powerpoint/2010/main" val="175506130"/>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ja-JP" altLang="en-US" dirty="0">
                <a:latin typeface="Meiryo UI" panose="020B0604030504040204" pitchFamily="50" charset="-128"/>
                <a:ea typeface="Meiryo UI" panose="020B0604030504040204" pitchFamily="50" charset="-128"/>
              </a:rPr>
              <a:t>業務フロー</a:t>
            </a:r>
            <a:br>
              <a:rPr lang="en-US" altLang="ja-JP" dirty="0">
                <a:latin typeface="Meiryo UI" panose="020B0604030504040204" pitchFamily="50" charset="-128"/>
                <a:ea typeface="Meiryo UI" panose="020B0604030504040204" pitchFamily="50" charset="-128"/>
              </a:rPr>
            </a:br>
            <a:r>
              <a:rPr kumimoji="0" lang="ja-JP" altLang="en-US" kern="0" dirty="0">
                <a:solidFill>
                  <a:prstClr val="black"/>
                </a:solidFill>
                <a:latin typeface="Meiryo UI"/>
                <a:ea typeface="Meiryo UI"/>
                <a:cs typeface="Arial" pitchFamily="34" charset="0"/>
              </a:rPr>
              <a:t>資金管理・報告</a:t>
            </a:r>
            <a:r>
              <a:rPr lang="zh-TW" altLang="en-US"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入出金管理</a:t>
            </a:r>
            <a:r>
              <a:rPr lang="en-US" altLang="ja-JP" dirty="0">
                <a:latin typeface="Arial" panose="020B0604020202020204" pitchFamily="34" charset="0"/>
                <a:ea typeface="Meiryo UI" panose="020B0604030504040204" pitchFamily="50" charset="-128"/>
                <a:cs typeface="Arial" panose="020B0604020202020204" pitchFamily="34" charset="0"/>
              </a:rPr>
              <a:t> – </a:t>
            </a:r>
            <a:r>
              <a:rPr lang="ja-JP" altLang="en-US" dirty="0">
                <a:latin typeface="Arial" panose="020B0604020202020204" pitchFamily="34" charset="0"/>
                <a:ea typeface="Meiryo UI" panose="020B0604030504040204" pitchFamily="50" charset="-128"/>
                <a:cs typeface="Arial" panose="020B0604020202020204" pitchFamily="34" charset="0"/>
              </a:rPr>
              <a:t>未入金状況の確認</a:t>
            </a:r>
            <a:endParaRPr kumimoji="1" lang="ja-JP" altLang="en-US" dirty="0">
              <a:latin typeface="Meiryo UI" panose="020B0604030504040204" pitchFamily="50" charset="-128"/>
              <a:ea typeface="Meiryo UI" panose="020B0604030504040204" pitchFamily="50" charset="-128"/>
            </a:endParaRPr>
          </a:p>
        </p:txBody>
      </p:sp>
      <p:grpSp>
        <p:nvGrpSpPr>
          <p:cNvPr id="181" name="グループ化 180">
            <a:extLst>
              <a:ext uri="{FF2B5EF4-FFF2-40B4-BE49-F238E27FC236}">
                <a16:creationId xmlns:a16="http://schemas.microsoft.com/office/drawing/2014/main" id="{9D9A2115-0497-4C75-9F63-9392F70B8738}"/>
              </a:ext>
            </a:extLst>
          </p:cNvPr>
          <p:cNvGrpSpPr/>
          <p:nvPr/>
        </p:nvGrpSpPr>
        <p:grpSpPr>
          <a:xfrm>
            <a:off x="5989186" y="822685"/>
            <a:ext cx="3842712" cy="205890"/>
            <a:chOff x="6068600" y="822685"/>
            <a:chExt cx="3510050" cy="205890"/>
          </a:xfrm>
        </p:grpSpPr>
        <p:sp>
          <p:nvSpPr>
            <p:cNvPr id="182" name="正方形/長方形 181">
              <a:extLst>
                <a:ext uri="{FF2B5EF4-FFF2-40B4-BE49-F238E27FC236}">
                  <a16:creationId xmlns:a16="http://schemas.microsoft.com/office/drawing/2014/main" id="{A4F583CF-6237-416C-918F-AE5A4ED1C08A}"/>
                </a:ext>
              </a:extLst>
            </p:cNvPr>
            <p:cNvSpPr/>
            <p:nvPr/>
          </p:nvSpPr>
          <p:spPr>
            <a:xfrm>
              <a:off x="6506504" y="822685"/>
              <a:ext cx="1254159"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再エネ業務統合システム</a:t>
              </a:r>
            </a:p>
          </p:txBody>
        </p:sp>
        <p:sp>
          <p:nvSpPr>
            <p:cNvPr id="183" name="正方形/長方形 182">
              <a:extLst>
                <a:ext uri="{FF2B5EF4-FFF2-40B4-BE49-F238E27FC236}">
                  <a16:creationId xmlns:a16="http://schemas.microsoft.com/office/drawing/2014/main" id="{50BF24F1-2D7F-4B49-A0A2-B1746539BD95}"/>
                </a:ext>
              </a:extLst>
            </p:cNvPr>
            <p:cNvSpPr/>
            <p:nvPr/>
          </p:nvSpPr>
          <p:spPr>
            <a:xfrm>
              <a:off x="6369354" y="853531"/>
              <a:ext cx="166154" cy="132923"/>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184" name="正方形/長方形 183">
              <a:extLst>
                <a:ext uri="{FF2B5EF4-FFF2-40B4-BE49-F238E27FC236}">
                  <a16:creationId xmlns:a16="http://schemas.microsoft.com/office/drawing/2014/main" id="{1DA13796-30FB-45E1-9754-C39792F61551}"/>
                </a:ext>
              </a:extLst>
            </p:cNvPr>
            <p:cNvSpPr/>
            <p:nvPr/>
          </p:nvSpPr>
          <p:spPr>
            <a:xfrm>
              <a:off x="7488525" y="853531"/>
              <a:ext cx="166154" cy="132923"/>
            </a:xfrm>
            <a:prstGeom prst="rect">
              <a:avLst/>
            </a:prstGeom>
            <a:noFill/>
            <a:ln w="38100" cap="flat" cmpd="thickThin"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185" name="正方形/長方形 184">
              <a:extLst>
                <a:ext uri="{FF2B5EF4-FFF2-40B4-BE49-F238E27FC236}">
                  <a16:creationId xmlns:a16="http://schemas.microsoft.com/office/drawing/2014/main" id="{E7CBB8FF-4AC9-4BF5-848E-053DE11711D2}"/>
                </a:ext>
              </a:extLst>
            </p:cNvPr>
            <p:cNvSpPr/>
            <p:nvPr/>
          </p:nvSpPr>
          <p:spPr>
            <a:xfrm>
              <a:off x="7645826" y="822685"/>
              <a:ext cx="1125542"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zh-TW" altLang="en-US" sz="738" kern="0" dirty="0">
                  <a:latin typeface="Meiryo UI"/>
                  <a:ea typeface="Meiryo UI"/>
                  <a:cs typeface="Arial" pitchFamily="34" charset="0"/>
                </a:rPr>
                <a:t>業務詳細仕様</a:t>
              </a:r>
              <a:r>
                <a:rPr kumimoji="0" lang="ja-JP" altLang="en-US" sz="738" kern="0" dirty="0">
                  <a:latin typeface="Meiryo UI"/>
                  <a:ea typeface="Meiryo UI"/>
                  <a:cs typeface="Arial" pitchFamily="34" charset="0"/>
                </a:rPr>
                <a:t>の対象</a:t>
              </a:r>
            </a:p>
          </p:txBody>
        </p:sp>
        <p:sp>
          <p:nvSpPr>
            <p:cNvPr id="186" name="正方形/長方形 185">
              <a:extLst>
                <a:ext uri="{FF2B5EF4-FFF2-40B4-BE49-F238E27FC236}">
                  <a16:creationId xmlns:a16="http://schemas.microsoft.com/office/drawing/2014/main" id="{AE4BFFBC-585F-4E6D-8857-55429CC3FDA1}"/>
                </a:ext>
              </a:extLst>
            </p:cNvPr>
            <p:cNvSpPr/>
            <p:nvPr/>
          </p:nvSpPr>
          <p:spPr>
            <a:xfrm>
              <a:off x="6068600" y="822685"/>
              <a:ext cx="299077" cy="198871"/>
            </a:xfrm>
            <a:prstGeom prst="rect">
              <a:avLst/>
            </a:prstGeom>
            <a:noFill/>
          </p:spPr>
          <p:txBody>
            <a:bodyPr wrap="none">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r>
                <a:rPr kumimoji="0" lang="ja-JP" altLang="en-US" sz="738" kern="0" dirty="0">
                  <a:latin typeface="Meiryo UI"/>
                  <a:ea typeface="Meiryo UI"/>
                  <a:cs typeface="Arial" pitchFamily="34" charset="0"/>
                </a:rPr>
                <a:t>凡例</a:t>
              </a:r>
            </a:p>
          </p:txBody>
        </p:sp>
        <p:sp>
          <p:nvSpPr>
            <p:cNvPr id="187" name="フローチャート: 定義済み処理 186">
              <a:extLst>
                <a:ext uri="{FF2B5EF4-FFF2-40B4-BE49-F238E27FC236}">
                  <a16:creationId xmlns:a16="http://schemas.microsoft.com/office/drawing/2014/main" id="{8A873CE2-5209-43BA-98DD-99E37852021C}"/>
                </a:ext>
              </a:extLst>
            </p:cNvPr>
            <p:cNvSpPr/>
            <p:nvPr/>
          </p:nvSpPr>
          <p:spPr>
            <a:xfrm>
              <a:off x="8579834" y="853531"/>
              <a:ext cx="237359" cy="144000"/>
            </a:xfrm>
            <a:prstGeom prst="flowChartPredefinedProcess">
              <a:avLst/>
            </a:prstGeom>
            <a:noFill/>
            <a:ln w="19050" cap="flat" cmpd="sng" algn="ctr">
              <a:solidFill>
                <a:sysClr val="window" lastClr="FFFFFF">
                  <a:lumMod val="65000"/>
                </a:sysClr>
              </a:solidFill>
              <a:prstDash val="solid"/>
              <a:miter lim="800000"/>
            </a:ln>
            <a:effectLst/>
          </p:spPr>
          <p:txBody>
            <a:bodyPr wrap="none" lIns="0" tIns="33231" rIns="0" bIns="33231" rtlCol="0" anchor="ctr"/>
            <a:lstStyle/>
            <a:p>
              <a:pPr algn="ctr"/>
              <a:endParaRPr kumimoji="0" lang="ja-JP" altLang="en-US" sz="800" kern="0" dirty="0">
                <a:latin typeface="Meiryo UI" panose="020B0604030504040204" pitchFamily="50" charset="-128"/>
                <a:ea typeface="Meiryo UI" panose="020B0604030504040204" pitchFamily="50" charset="-128"/>
                <a:cs typeface="Arial" pitchFamily="34" charset="0"/>
              </a:endParaRPr>
            </a:p>
          </p:txBody>
        </p:sp>
        <p:sp>
          <p:nvSpPr>
            <p:cNvPr id="188" name="正方形/長方形 187">
              <a:extLst>
                <a:ext uri="{FF2B5EF4-FFF2-40B4-BE49-F238E27FC236}">
                  <a16:creationId xmlns:a16="http://schemas.microsoft.com/office/drawing/2014/main" id="{F26EAC08-700C-4B3A-B2E7-DBDE7FC7267C}"/>
                </a:ext>
              </a:extLst>
            </p:cNvPr>
            <p:cNvSpPr/>
            <p:nvPr/>
          </p:nvSpPr>
          <p:spPr>
            <a:xfrm>
              <a:off x="8795264" y="822685"/>
              <a:ext cx="783386"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他業務プロセス</a:t>
              </a:r>
            </a:p>
          </p:txBody>
        </p:sp>
      </p:grpSp>
      <p:graphicFrame>
        <p:nvGraphicFramePr>
          <p:cNvPr id="67" name="表 2">
            <a:extLst>
              <a:ext uri="{FF2B5EF4-FFF2-40B4-BE49-F238E27FC236}">
                <a16:creationId xmlns:a16="http://schemas.microsoft.com/office/drawing/2014/main" id="{516B10A7-4A7E-430B-B884-D6100107FC74}"/>
              </a:ext>
            </a:extLst>
          </p:cNvPr>
          <p:cNvGraphicFramePr>
            <a:graphicFrameLocks noGrp="1"/>
          </p:cNvGraphicFramePr>
          <p:nvPr>
            <p:extLst>
              <p:ext uri="{D42A27DB-BD31-4B8C-83A1-F6EECF244321}">
                <p14:modId xmlns:p14="http://schemas.microsoft.com/office/powerpoint/2010/main" val="628142802"/>
              </p:ext>
            </p:extLst>
          </p:nvPr>
        </p:nvGraphicFramePr>
        <p:xfrm>
          <a:off x="141614" y="1090316"/>
          <a:ext cx="9596725" cy="5597280"/>
        </p:xfrm>
        <a:graphic>
          <a:graphicData uri="http://schemas.openxmlformats.org/drawingml/2006/table">
            <a:tbl>
              <a:tblPr firstRow="1" bandRow="1">
                <a:tableStyleId>{2D5ABB26-0587-4C30-8999-92F81FD0307C}</a:tableStyleId>
              </a:tblPr>
              <a:tblGrid>
                <a:gridCol w="367433">
                  <a:extLst>
                    <a:ext uri="{9D8B030D-6E8A-4147-A177-3AD203B41FA5}">
                      <a16:colId xmlns:a16="http://schemas.microsoft.com/office/drawing/2014/main" val="358073148"/>
                    </a:ext>
                  </a:extLst>
                </a:gridCol>
                <a:gridCol w="692468">
                  <a:extLst>
                    <a:ext uri="{9D8B030D-6E8A-4147-A177-3AD203B41FA5}">
                      <a16:colId xmlns:a16="http://schemas.microsoft.com/office/drawing/2014/main" val="3311309282"/>
                    </a:ext>
                  </a:extLst>
                </a:gridCol>
                <a:gridCol w="6754709">
                  <a:extLst>
                    <a:ext uri="{9D8B030D-6E8A-4147-A177-3AD203B41FA5}">
                      <a16:colId xmlns:a16="http://schemas.microsoft.com/office/drawing/2014/main" val="1235158156"/>
                    </a:ext>
                  </a:extLst>
                </a:gridCol>
                <a:gridCol w="952107">
                  <a:extLst>
                    <a:ext uri="{9D8B030D-6E8A-4147-A177-3AD203B41FA5}">
                      <a16:colId xmlns:a16="http://schemas.microsoft.com/office/drawing/2014/main" val="256449129"/>
                    </a:ext>
                  </a:extLst>
                </a:gridCol>
                <a:gridCol w="830008">
                  <a:extLst>
                    <a:ext uri="{9D8B030D-6E8A-4147-A177-3AD203B41FA5}">
                      <a16:colId xmlns:a16="http://schemas.microsoft.com/office/drawing/2014/main" val="869005639"/>
                    </a:ext>
                  </a:extLst>
                </a:gridCol>
              </a:tblGrid>
              <a:tr h="0">
                <a:tc gridSpan="2">
                  <a:txBody>
                    <a:bodyPr/>
                    <a:lstStyle/>
                    <a:p>
                      <a:pPr algn="l"/>
                      <a:r>
                        <a:rPr kumimoji="1" lang="ja-JP" altLang="en-US" sz="1200" b="0" dirty="0">
                          <a:latin typeface="Meiryo UI" panose="020B0604030504040204" pitchFamily="50" charset="-128"/>
                          <a:ea typeface="Meiryo UI" panose="020B0604030504040204" pitchFamily="50" charset="-128"/>
                        </a:rPr>
                        <a:t>業務</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lang="ja-JP" altLang="en-US" sz="1200" dirty="0">
                          <a:latin typeface="Meiryo UI" panose="020B0604030504040204" pitchFamily="50" charset="-128"/>
                          <a:ea typeface="Meiryo UI" panose="020B0604030504040204" pitchFamily="50" charset="-128"/>
                        </a:rPr>
                        <a:t>入出金管理</a:t>
                      </a:r>
                      <a:r>
                        <a:rPr lang="en-US" altLang="ja-JP" sz="1200" dirty="0">
                          <a:latin typeface="Arial" panose="020B0604020202020204" pitchFamily="34" charset="0"/>
                          <a:ea typeface="Meiryo UI" panose="020B0604030504040204" pitchFamily="50" charset="-128"/>
                          <a:cs typeface="Arial" panose="020B0604020202020204" pitchFamily="34" charset="0"/>
                        </a:rPr>
                        <a:t> – </a:t>
                      </a:r>
                      <a:r>
                        <a:rPr lang="ja-JP" altLang="en-US" sz="1200" dirty="0">
                          <a:latin typeface="Arial" panose="020B0604020202020204" pitchFamily="34" charset="0"/>
                          <a:ea typeface="Meiryo UI" panose="020B0604030504040204" pitchFamily="50" charset="-128"/>
                          <a:cs typeface="Arial" panose="020B0604020202020204" pitchFamily="34" charset="0"/>
                        </a:rPr>
                        <a:t>未入金状況の確認</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1200" b="0" dirty="0">
                          <a:latin typeface="Meiryo UI" panose="020B0604030504040204" pitchFamily="50" charset="-128"/>
                          <a:ea typeface="Meiryo UI" panose="020B0604030504040204" pitchFamily="50" charset="-128"/>
                        </a:rPr>
                        <a:t>業務コード</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200" b="0" dirty="0">
                          <a:latin typeface="Meiryo UI" panose="020B0604030504040204" pitchFamily="50" charset="-128"/>
                          <a:ea typeface="Meiryo UI" panose="020B0604030504040204" pitchFamily="50" charset="-128"/>
                        </a:rPr>
                        <a:t>ACC202</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0">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業務内容</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期日を過ぎても入金されていない取引が発生している場合、解体等積立金の期日到来未回収残高を確認する</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868788017"/>
                  </a:ext>
                </a:extLst>
              </a:tr>
              <a:tr h="213360">
                <a:tc gridSpan="2">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業務タイミング</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3">
                  <a:txBody>
                    <a:bodyPr/>
                    <a:lstStyle/>
                    <a:p>
                      <a:pPr marL="0" marR="0" lvl="0" indent="0" algn="l" defTabSz="68578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日次</a:t>
                      </a:r>
                      <a:endParaRPr kumimoji="0" lang="en-US" altLang="ja-JP" sz="1200" b="0" u="none" kern="0" dirty="0">
                        <a:solidFill>
                          <a:srgbClr val="000000">
                            <a:lumMod val="100000"/>
                          </a:srgbClr>
                        </a:solidFill>
                        <a:latin typeface="Meiryo UI"/>
                        <a:ea typeface="Meiryo UI"/>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100085752"/>
                  </a:ext>
                </a:extLst>
              </a:tr>
              <a:tr h="0">
                <a:tc gridSpan="2">
                  <a:txBody>
                    <a:bodyPr/>
                    <a:lstStyle/>
                    <a:p>
                      <a:pPr marL="0" indent="0" algn="l">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関連アクター</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747063371"/>
                  </a:ext>
                </a:extLst>
              </a:tr>
              <a:tr h="1728000">
                <a:tc rowSpan="2">
                  <a:txBody>
                    <a:bodyPr/>
                    <a:lstStyle/>
                    <a:p>
                      <a:pPr marL="0" indent="0" algn="ctr">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確認者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lumMod val="95000"/>
                      </a:schemeClr>
                    </a:solidFill>
                  </a:tcPr>
                </a:tc>
                <a:tc gridSpan="3">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776034627"/>
                  </a:ext>
                </a:extLst>
              </a:tr>
              <a:tr h="1728000">
                <a:tc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作業者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603231057"/>
                  </a:ext>
                </a:extLst>
              </a:tr>
              <a:tr h="1044000">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システム</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5629721"/>
                  </a:ext>
                </a:extLst>
              </a:tr>
            </a:tbl>
          </a:graphicData>
        </a:graphic>
      </p:graphicFrame>
      <p:sp>
        <p:nvSpPr>
          <p:cNvPr id="78" name="ドーナツ 24">
            <a:extLst>
              <a:ext uri="{FF2B5EF4-FFF2-40B4-BE49-F238E27FC236}">
                <a16:creationId xmlns:a16="http://schemas.microsoft.com/office/drawing/2014/main" id="{A498CB4C-AEC6-43FD-A406-2AAFE3DA1B45}"/>
              </a:ext>
            </a:extLst>
          </p:cNvPr>
          <p:cNvSpPr>
            <a:spLocks/>
          </p:cNvSpPr>
          <p:nvPr/>
        </p:nvSpPr>
        <p:spPr bwMode="auto">
          <a:xfrm>
            <a:off x="2587846" y="4580584"/>
            <a:ext cx="326623" cy="326623"/>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0629" tIns="30629" rIns="30629" bIns="30629" numCol="1" rtlCol="0" anchor="ctr" anchorCtr="0" compatLnSpc="1">
            <a:prstTxWarp prst="textNoShape">
              <a:avLst/>
            </a:prstTxWarp>
          </a:bodyPr>
          <a:lstStyle/>
          <a:p>
            <a:pPr algn="ctr" defTabSz="884709">
              <a:defRPr/>
            </a:pPr>
            <a:r>
              <a:rPr kumimoji="0" lang="en-US" altLang="ja-JP" sz="738" kern="0" dirty="0">
                <a:latin typeface="Meiryo UI"/>
                <a:ea typeface="Meiryo UI"/>
                <a:cs typeface="Tahoma" pitchFamily="34" charset="0"/>
              </a:rPr>
              <a:t>START</a:t>
            </a:r>
            <a:endParaRPr kumimoji="0" lang="ja-JP" altLang="en-US" sz="738" kern="0" dirty="0">
              <a:latin typeface="Meiryo UI"/>
              <a:ea typeface="Meiryo UI"/>
              <a:cs typeface="Tahoma" pitchFamily="34" charset="0"/>
            </a:endParaRPr>
          </a:p>
        </p:txBody>
      </p:sp>
      <p:sp>
        <p:nvSpPr>
          <p:cNvPr id="79" name="ひし形 110">
            <a:extLst>
              <a:ext uri="{FF2B5EF4-FFF2-40B4-BE49-F238E27FC236}">
                <a16:creationId xmlns:a16="http://schemas.microsoft.com/office/drawing/2014/main" id="{5F00C33C-3BD2-40A6-A4BA-1A16E1EC774D}"/>
              </a:ext>
            </a:extLst>
          </p:cNvPr>
          <p:cNvSpPr>
            <a:spLocks/>
          </p:cNvSpPr>
          <p:nvPr/>
        </p:nvSpPr>
        <p:spPr>
          <a:xfrm>
            <a:off x="3987447" y="4590523"/>
            <a:ext cx="282434" cy="306746"/>
          </a:xfrm>
          <a:prstGeom prst="diamond">
            <a:avLst/>
          </a:prstGeom>
          <a:solidFill>
            <a:schemeClr val="bg1"/>
          </a:solidFill>
          <a:ln w="12700" cap="flat" cmpd="sng" algn="ctr">
            <a:solidFill>
              <a:sysClr val="window" lastClr="FFFFFF">
                <a:lumMod val="50000"/>
              </a:sysClr>
            </a:solidFill>
            <a:prstDash val="solid"/>
            <a:miter lim="800000"/>
          </a:ln>
          <a:effectLst/>
        </p:spPr>
        <p:txBody>
          <a:bodyPr wrap="none" lIns="0" tIns="0" rIns="0" bIns="0" rtlCol="0" anchor="ctr"/>
          <a:lstStyle/>
          <a:p>
            <a:pPr algn="ctr">
              <a:defRPr/>
            </a:pPr>
            <a:r>
              <a:rPr kumimoji="0" lang="ja-JP" altLang="en-US" sz="738" kern="0" dirty="0">
                <a:latin typeface="Meiryo UI"/>
                <a:ea typeface="Meiryo UI"/>
              </a:rPr>
              <a:t>確認</a:t>
            </a:r>
            <a:endParaRPr kumimoji="0" lang="en-US" altLang="ja-JP" sz="738" kern="0" dirty="0">
              <a:latin typeface="Meiryo UI"/>
              <a:ea typeface="Meiryo UI"/>
            </a:endParaRPr>
          </a:p>
          <a:p>
            <a:pPr algn="ctr">
              <a:defRPr/>
            </a:pPr>
            <a:r>
              <a:rPr kumimoji="0" lang="ja-JP" altLang="en-US" sz="738" kern="0" dirty="0">
                <a:latin typeface="Meiryo UI"/>
                <a:ea typeface="Meiryo UI"/>
              </a:rPr>
              <a:t>結果</a:t>
            </a:r>
            <a:endParaRPr kumimoji="0" lang="en-US" altLang="ja-JP" sz="738" kern="0" dirty="0">
              <a:latin typeface="Meiryo UI"/>
              <a:ea typeface="Meiryo UI"/>
            </a:endParaRPr>
          </a:p>
        </p:txBody>
      </p:sp>
      <p:cxnSp>
        <p:nvCxnSpPr>
          <p:cNvPr id="80" name="直線矢印コネクタ 142">
            <a:extLst>
              <a:ext uri="{FF2B5EF4-FFF2-40B4-BE49-F238E27FC236}">
                <a16:creationId xmlns:a16="http://schemas.microsoft.com/office/drawing/2014/main" id="{0A8B77EA-6293-4FB4-9B40-B219A98D82E8}"/>
              </a:ext>
            </a:extLst>
          </p:cNvPr>
          <p:cNvCxnSpPr>
            <a:cxnSpLocks/>
            <a:stCxn id="79" idx="3"/>
            <a:endCxn id="140" idx="1"/>
          </p:cNvCxnSpPr>
          <p:nvPr/>
        </p:nvCxnSpPr>
        <p:spPr>
          <a:xfrm>
            <a:off x="4269880" y="4743897"/>
            <a:ext cx="339137" cy="568"/>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100" name="正方形/長方形 99">
            <a:extLst>
              <a:ext uri="{FF2B5EF4-FFF2-40B4-BE49-F238E27FC236}">
                <a16:creationId xmlns:a16="http://schemas.microsoft.com/office/drawing/2014/main" id="{A7AB1AD7-71C1-45D7-A99D-077872E7E1B4}"/>
              </a:ext>
            </a:extLst>
          </p:cNvPr>
          <p:cNvSpPr/>
          <p:nvPr/>
        </p:nvSpPr>
        <p:spPr>
          <a:xfrm>
            <a:off x="4083711" y="4796983"/>
            <a:ext cx="534979" cy="319446"/>
          </a:xfrm>
          <a:prstGeom prst="rect">
            <a:avLst/>
          </a:prstGeom>
        </p:spPr>
        <p:txBody>
          <a:bodyPr wrap="square">
            <a:spAutoFit/>
          </a:bodyPr>
          <a:lstStyle/>
          <a:p>
            <a:pPr algn="ctr"/>
            <a:r>
              <a:rPr lang="ja-JP" altLang="en-US" sz="738" dirty="0">
                <a:solidFill>
                  <a:prstClr val="black"/>
                </a:solidFill>
                <a:latin typeface="Meiryo UI" panose="020B0604030504040204" pitchFamily="50" charset="-128"/>
                <a:ea typeface="Meiryo UI" panose="020B0604030504040204" pitchFamily="50" charset="-128"/>
                <a:cs typeface="Arial" pitchFamily="34" charset="0"/>
              </a:rPr>
              <a:t>未回収</a:t>
            </a:r>
            <a:endParaRPr lang="en-US" altLang="ja-JP" sz="738" dirty="0">
              <a:solidFill>
                <a:prstClr val="black"/>
              </a:solidFill>
              <a:latin typeface="Meiryo UI" panose="020B0604030504040204" pitchFamily="50" charset="-128"/>
              <a:ea typeface="Meiryo UI" panose="020B0604030504040204" pitchFamily="50" charset="-128"/>
              <a:cs typeface="Arial" pitchFamily="34" charset="0"/>
            </a:endParaRPr>
          </a:p>
          <a:p>
            <a:pPr algn="ctr"/>
            <a:r>
              <a:rPr lang="ja-JP" altLang="en-US" sz="738" dirty="0">
                <a:solidFill>
                  <a:prstClr val="black"/>
                </a:solidFill>
                <a:latin typeface="Meiryo UI" panose="020B0604030504040204" pitchFamily="50" charset="-128"/>
                <a:ea typeface="Meiryo UI" panose="020B0604030504040204" pitchFamily="50" charset="-128"/>
                <a:cs typeface="Arial" pitchFamily="34" charset="0"/>
              </a:rPr>
              <a:t>残高あり</a:t>
            </a:r>
          </a:p>
        </p:txBody>
      </p:sp>
      <p:sp>
        <p:nvSpPr>
          <p:cNvPr id="101" name="正方形/長方形 100">
            <a:extLst>
              <a:ext uri="{FF2B5EF4-FFF2-40B4-BE49-F238E27FC236}">
                <a16:creationId xmlns:a16="http://schemas.microsoft.com/office/drawing/2014/main" id="{5E2E7EC7-B0D5-4C87-B45A-306E0EE454BB}"/>
              </a:ext>
            </a:extLst>
          </p:cNvPr>
          <p:cNvSpPr/>
          <p:nvPr/>
        </p:nvSpPr>
        <p:spPr>
          <a:xfrm>
            <a:off x="4049130" y="4197681"/>
            <a:ext cx="583613" cy="319446"/>
          </a:xfrm>
          <a:prstGeom prst="rect">
            <a:avLst/>
          </a:prstGeom>
        </p:spPr>
        <p:txBody>
          <a:bodyPr wrap="square">
            <a:spAutoFit/>
          </a:bodyPr>
          <a:lstStyle/>
          <a:p>
            <a:pPr algn="ctr"/>
            <a:r>
              <a:rPr lang="ja-JP" altLang="en-US" sz="738" dirty="0">
                <a:latin typeface="Meiryo UI" panose="020B0604030504040204" pitchFamily="50" charset="-128"/>
                <a:ea typeface="Meiryo UI" panose="020B0604030504040204" pitchFamily="50" charset="-128"/>
                <a:cs typeface="Arial" pitchFamily="34" charset="0"/>
              </a:rPr>
              <a:t>未回収</a:t>
            </a:r>
            <a:endParaRPr lang="en-US" altLang="ja-JP" sz="738" dirty="0">
              <a:latin typeface="Meiryo UI" panose="020B0604030504040204" pitchFamily="50" charset="-128"/>
              <a:ea typeface="Meiryo UI" panose="020B0604030504040204" pitchFamily="50" charset="-128"/>
              <a:cs typeface="Arial" pitchFamily="34" charset="0"/>
            </a:endParaRPr>
          </a:p>
          <a:p>
            <a:pPr algn="ctr"/>
            <a:r>
              <a:rPr lang="ja-JP" altLang="en-US" sz="738" dirty="0">
                <a:latin typeface="Meiryo UI" panose="020B0604030504040204" pitchFamily="50" charset="-128"/>
                <a:ea typeface="Meiryo UI" panose="020B0604030504040204" pitchFamily="50" charset="-128"/>
                <a:cs typeface="Arial" pitchFamily="34" charset="0"/>
              </a:rPr>
              <a:t>残高なし</a:t>
            </a:r>
          </a:p>
        </p:txBody>
      </p:sp>
      <p:cxnSp>
        <p:nvCxnSpPr>
          <p:cNvPr id="102" name="直線矢印コネクタ 101">
            <a:extLst>
              <a:ext uri="{FF2B5EF4-FFF2-40B4-BE49-F238E27FC236}">
                <a16:creationId xmlns:a16="http://schemas.microsoft.com/office/drawing/2014/main" id="{BCB34EF9-14D6-469A-A295-2BB04CC8898F}"/>
              </a:ext>
            </a:extLst>
          </p:cNvPr>
          <p:cNvCxnSpPr>
            <a:cxnSpLocks/>
            <a:stCxn id="108" idx="3"/>
            <a:endCxn id="79" idx="1"/>
          </p:cNvCxnSpPr>
          <p:nvPr/>
        </p:nvCxnSpPr>
        <p:spPr>
          <a:xfrm flipV="1">
            <a:off x="3742879" y="4743897"/>
            <a:ext cx="244568" cy="568"/>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104" name="直線矢印コネクタ 156">
            <a:extLst>
              <a:ext uri="{FF2B5EF4-FFF2-40B4-BE49-F238E27FC236}">
                <a16:creationId xmlns:a16="http://schemas.microsoft.com/office/drawing/2014/main" id="{E51D1E9B-71D8-49BC-B0D6-4D681DAD9832}"/>
              </a:ext>
            </a:extLst>
          </p:cNvPr>
          <p:cNvCxnSpPr>
            <a:cxnSpLocks/>
            <a:stCxn id="79" idx="0"/>
            <a:endCxn id="165" idx="2"/>
          </p:cNvCxnSpPr>
          <p:nvPr/>
        </p:nvCxnSpPr>
        <p:spPr>
          <a:xfrm rot="5400000" flipH="1" flipV="1">
            <a:off x="5759169" y="2595636"/>
            <a:ext cx="364383" cy="3625393"/>
          </a:xfrm>
          <a:prstGeom prst="bentConnector2">
            <a:avLst/>
          </a:prstGeom>
          <a:noFill/>
          <a:ln w="6350" cap="flat" cmpd="sng" algn="ctr">
            <a:solidFill>
              <a:sysClr val="window" lastClr="FFFFFF">
                <a:lumMod val="65000"/>
              </a:sysClr>
            </a:solidFill>
            <a:prstDash val="solid"/>
            <a:miter lim="800000"/>
            <a:tailEnd type="triangle"/>
          </a:ln>
          <a:effectLst/>
        </p:spPr>
      </p:cxnSp>
      <p:grpSp>
        <p:nvGrpSpPr>
          <p:cNvPr id="107" name="グループ化 106">
            <a:extLst>
              <a:ext uri="{FF2B5EF4-FFF2-40B4-BE49-F238E27FC236}">
                <a16:creationId xmlns:a16="http://schemas.microsoft.com/office/drawing/2014/main" id="{68947B4C-3E66-4487-B07B-0F35B6715F9C}"/>
              </a:ext>
            </a:extLst>
          </p:cNvPr>
          <p:cNvGrpSpPr>
            <a:grpSpLocks/>
          </p:cNvGrpSpPr>
          <p:nvPr/>
        </p:nvGrpSpPr>
        <p:grpSpPr>
          <a:xfrm>
            <a:off x="3117117" y="4412721"/>
            <a:ext cx="625761" cy="521927"/>
            <a:chOff x="3766830" y="2375928"/>
            <a:chExt cx="734400" cy="612539"/>
          </a:xfrm>
        </p:grpSpPr>
        <p:sp>
          <p:nvSpPr>
            <p:cNvPr id="108" name="正方形/長方形 107">
              <a:extLst>
                <a:ext uri="{FF2B5EF4-FFF2-40B4-BE49-F238E27FC236}">
                  <a16:creationId xmlns:a16="http://schemas.microsoft.com/office/drawing/2014/main" id="{95FA57A9-B7AD-4FEA-A26E-72B263092410}"/>
                </a:ext>
              </a:extLst>
            </p:cNvPr>
            <p:cNvSpPr/>
            <p:nvPr/>
          </p:nvSpPr>
          <p:spPr>
            <a:xfrm>
              <a:off x="3766830" y="2542067"/>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738" kern="0" dirty="0">
                  <a:latin typeface="Meiryo UI"/>
                  <a:ea typeface="Meiryo UI"/>
                  <a:cs typeface="Arial" pitchFamily="34" charset="0"/>
                </a:rPr>
                <a:t>請求期日到来</a:t>
              </a:r>
              <a:endParaRPr kumimoji="0" lang="en-US" altLang="ja-JP" sz="738" kern="0" dirty="0">
                <a:latin typeface="Meiryo UI"/>
                <a:ea typeface="Meiryo UI"/>
                <a:cs typeface="Arial" pitchFamily="34" charset="0"/>
              </a:endParaRPr>
            </a:p>
            <a:p>
              <a:pPr algn="ctr"/>
              <a:r>
                <a:rPr kumimoji="0" lang="ja-JP" altLang="en-US" sz="738" kern="0" dirty="0">
                  <a:latin typeface="Meiryo UI"/>
                  <a:ea typeface="Meiryo UI"/>
                  <a:cs typeface="Arial" pitchFamily="34" charset="0"/>
                </a:rPr>
                <a:t>未回収残高の</a:t>
              </a:r>
              <a:endParaRPr kumimoji="0" lang="en-US" altLang="ja-JP" sz="738" kern="0" dirty="0">
                <a:latin typeface="Meiryo UI"/>
                <a:ea typeface="Meiryo UI"/>
                <a:cs typeface="Arial" pitchFamily="34" charset="0"/>
              </a:endParaRPr>
            </a:p>
            <a:p>
              <a:pPr algn="ctr"/>
              <a:r>
                <a:rPr kumimoji="0" lang="ja-JP" altLang="en-US" sz="738" kern="0" dirty="0">
                  <a:latin typeface="Meiryo UI"/>
                  <a:ea typeface="Meiryo UI"/>
                  <a:cs typeface="Arial" pitchFamily="34" charset="0"/>
                </a:rPr>
                <a:t>有無の確認</a:t>
              </a:r>
              <a:endParaRPr kumimoji="0" lang="en-US" altLang="ja-JP" sz="738" kern="0" dirty="0">
                <a:latin typeface="Meiryo UI"/>
                <a:ea typeface="Meiryo UI"/>
                <a:cs typeface="Arial" pitchFamily="34" charset="0"/>
              </a:endParaRPr>
            </a:p>
          </p:txBody>
        </p:sp>
        <p:sp>
          <p:nvSpPr>
            <p:cNvPr id="129" name="テキスト ボックス 128">
              <a:extLst>
                <a:ext uri="{FF2B5EF4-FFF2-40B4-BE49-F238E27FC236}">
                  <a16:creationId xmlns:a16="http://schemas.microsoft.com/office/drawing/2014/main" id="{83D34C15-4C16-4ECB-9C78-175DB1FE0B96}"/>
                </a:ext>
              </a:extLst>
            </p:cNvPr>
            <p:cNvSpPr txBox="1"/>
            <p:nvPr/>
          </p:nvSpPr>
          <p:spPr>
            <a:xfrm>
              <a:off x="3766830" y="2375928"/>
              <a:ext cx="268887" cy="181380"/>
            </a:xfrm>
            <a:prstGeom prst="rect">
              <a:avLst/>
            </a:prstGeom>
            <a:noFill/>
          </p:spPr>
          <p:txBody>
            <a:bodyPr wrap="square" lIns="0" tIns="0" rIns="0" bIns="0" rtlCol="0" anchor="ctr" anchorCtr="0">
              <a:noAutofit/>
            </a:bodyPr>
            <a:lstStyle/>
            <a:p>
              <a:pPr>
                <a:spcAft>
                  <a:spcPts val="511"/>
                </a:spcAft>
              </a:pPr>
              <a:r>
                <a:rPr lang="en-US" altLang="ja-JP" sz="738" dirty="0">
                  <a:latin typeface="Meiryo UI" panose="020B0604030504040204" pitchFamily="50" charset="-128"/>
                  <a:ea typeface="Meiryo UI" panose="020B0604030504040204" pitchFamily="50" charset="-128"/>
                </a:rPr>
                <a:t>01</a:t>
              </a:r>
              <a:endParaRPr lang="ja-JP" altLang="en-US" sz="738" dirty="0">
                <a:latin typeface="Meiryo UI" panose="020B0604030504040204" pitchFamily="50" charset="-128"/>
                <a:ea typeface="Meiryo UI" panose="020B0604030504040204" pitchFamily="50" charset="-128"/>
              </a:endParaRPr>
            </a:p>
          </p:txBody>
        </p:sp>
        <p:sp>
          <p:nvSpPr>
            <p:cNvPr id="130" name="正方形/長方形 129">
              <a:extLst>
                <a:ext uri="{FF2B5EF4-FFF2-40B4-BE49-F238E27FC236}">
                  <a16:creationId xmlns:a16="http://schemas.microsoft.com/office/drawing/2014/main" id="{D38E5947-F8E1-4528-933F-DF4DF6CCB59D}"/>
                </a:ext>
              </a:extLst>
            </p:cNvPr>
            <p:cNvSpPr/>
            <p:nvPr/>
          </p:nvSpPr>
          <p:spPr>
            <a:xfrm>
              <a:off x="3766830" y="2755793"/>
              <a:ext cx="328175" cy="232674"/>
            </a:xfrm>
            <a:prstGeom prst="rect">
              <a:avLst/>
            </a:prstGeom>
            <a:noFill/>
            <a:ln w="19050" cap="flat" cmpd="sng" algn="ctr">
              <a:noFill/>
              <a:prstDash val="solid"/>
              <a:miter lim="800000"/>
            </a:ln>
            <a:effectLst/>
          </p:spPr>
          <p:txBody>
            <a:bodyPr wrap="none" lIns="0" tIns="30675" rIns="0" bIns="30675" rtlCol="0" anchor="ctr"/>
            <a:lstStyle/>
            <a:p>
              <a:pPr algn="ctr"/>
              <a:endParaRPr kumimoji="0" lang="en-US" sz="738" kern="0" dirty="0">
                <a:solidFill>
                  <a:prstClr val="black"/>
                </a:solidFill>
                <a:latin typeface="Meiryo UI"/>
                <a:ea typeface="Meiryo UI"/>
                <a:cs typeface="Arial" pitchFamily="34" charset="0"/>
              </a:endParaRPr>
            </a:p>
          </p:txBody>
        </p:sp>
        <p:sp>
          <p:nvSpPr>
            <p:cNvPr id="134" name="正方形/長方形 133">
              <a:extLst>
                <a:ext uri="{FF2B5EF4-FFF2-40B4-BE49-F238E27FC236}">
                  <a16:creationId xmlns:a16="http://schemas.microsoft.com/office/drawing/2014/main" id="{FD16EED6-014E-4171-967D-E3778361E4D2}"/>
                </a:ext>
              </a:extLst>
            </p:cNvPr>
            <p:cNvSpPr/>
            <p:nvPr/>
          </p:nvSpPr>
          <p:spPr>
            <a:xfrm>
              <a:off x="3766830" y="2540413"/>
              <a:ext cx="328175" cy="232674"/>
            </a:xfrm>
            <a:prstGeom prst="rect">
              <a:avLst/>
            </a:prstGeom>
            <a:noFill/>
            <a:ln w="19050" cap="flat" cmpd="sng" algn="ctr">
              <a:noFill/>
              <a:prstDash val="solid"/>
              <a:miter lim="800000"/>
            </a:ln>
            <a:effectLst/>
          </p:spPr>
          <p:txBody>
            <a:bodyPr wrap="none" lIns="0" tIns="30675" rIns="0" bIns="30675" rtlCol="0" anchor="ctr"/>
            <a:lstStyle/>
            <a:p>
              <a:pPr algn="ctr"/>
              <a:endParaRPr kumimoji="0" lang="en-US" sz="738" kern="0" dirty="0">
                <a:solidFill>
                  <a:prstClr val="black"/>
                </a:solidFill>
                <a:latin typeface="Meiryo UI"/>
                <a:ea typeface="Meiryo UI"/>
                <a:cs typeface="Arial" pitchFamily="34" charset="0"/>
              </a:endParaRPr>
            </a:p>
          </p:txBody>
        </p:sp>
      </p:grpSp>
      <p:grpSp>
        <p:nvGrpSpPr>
          <p:cNvPr id="139" name="グループ化 138">
            <a:extLst>
              <a:ext uri="{FF2B5EF4-FFF2-40B4-BE49-F238E27FC236}">
                <a16:creationId xmlns:a16="http://schemas.microsoft.com/office/drawing/2014/main" id="{31592098-5A53-4575-9D00-44F4E00797F9}"/>
              </a:ext>
            </a:extLst>
          </p:cNvPr>
          <p:cNvGrpSpPr>
            <a:grpSpLocks/>
          </p:cNvGrpSpPr>
          <p:nvPr/>
        </p:nvGrpSpPr>
        <p:grpSpPr>
          <a:xfrm>
            <a:off x="4609016" y="4412721"/>
            <a:ext cx="625761" cy="521927"/>
            <a:chOff x="3766830" y="2375928"/>
            <a:chExt cx="734400" cy="612539"/>
          </a:xfrm>
        </p:grpSpPr>
        <p:sp>
          <p:nvSpPr>
            <p:cNvPr id="140" name="正方形/長方形 139">
              <a:extLst>
                <a:ext uri="{FF2B5EF4-FFF2-40B4-BE49-F238E27FC236}">
                  <a16:creationId xmlns:a16="http://schemas.microsoft.com/office/drawing/2014/main" id="{E52FDCF2-78E8-400A-8179-32F80BB1DE94}"/>
                </a:ext>
              </a:extLst>
            </p:cNvPr>
            <p:cNvSpPr/>
            <p:nvPr/>
          </p:nvSpPr>
          <p:spPr>
            <a:xfrm>
              <a:off x="3766830" y="2542067"/>
              <a:ext cx="734400" cy="446400"/>
            </a:xfrm>
            <a:prstGeom prst="rect">
              <a:avLst/>
            </a:prstGeom>
            <a:solidFill>
              <a:srgbClr val="FFFFFF"/>
            </a:solidFill>
            <a:ln w="19050" cap="flat" cmpd="sng"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738" kern="0" dirty="0">
                  <a:latin typeface="Meiryo UI"/>
                  <a:ea typeface="Meiryo UI"/>
                  <a:cs typeface="Arial" pitchFamily="34" charset="0"/>
                </a:rPr>
                <a:t>未回収理由の</a:t>
              </a:r>
              <a:endParaRPr kumimoji="0" lang="en-US" altLang="ja-JP" sz="738" kern="0" dirty="0">
                <a:latin typeface="Meiryo UI"/>
                <a:ea typeface="Meiryo UI"/>
                <a:cs typeface="Arial" pitchFamily="34" charset="0"/>
              </a:endParaRPr>
            </a:p>
            <a:p>
              <a:pPr algn="ctr"/>
              <a:r>
                <a:rPr kumimoji="0" lang="ja-JP" altLang="en-US" sz="738" kern="0" dirty="0">
                  <a:latin typeface="Meiryo UI"/>
                  <a:ea typeface="Meiryo UI"/>
                  <a:cs typeface="Arial" pitchFamily="34" charset="0"/>
                </a:rPr>
                <a:t>特定</a:t>
              </a:r>
              <a:endParaRPr kumimoji="0" lang="en-US" altLang="ja-JP" sz="738" kern="0" dirty="0">
                <a:latin typeface="Meiryo UI"/>
                <a:ea typeface="Meiryo UI"/>
                <a:cs typeface="Arial" pitchFamily="34" charset="0"/>
              </a:endParaRPr>
            </a:p>
          </p:txBody>
        </p:sp>
        <p:sp>
          <p:nvSpPr>
            <p:cNvPr id="141" name="テキスト ボックス 140">
              <a:extLst>
                <a:ext uri="{FF2B5EF4-FFF2-40B4-BE49-F238E27FC236}">
                  <a16:creationId xmlns:a16="http://schemas.microsoft.com/office/drawing/2014/main" id="{C501CC2D-B881-4E95-8408-58C69D8A0FDD}"/>
                </a:ext>
              </a:extLst>
            </p:cNvPr>
            <p:cNvSpPr txBox="1"/>
            <p:nvPr/>
          </p:nvSpPr>
          <p:spPr>
            <a:xfrm>
              <a:off x="3766830" y="2375928"/>
              <a:ext cx="268887" cy="181380"/>
            </a:xfrm>
            <a:prstGeom prst="rect">
              <a:avLst/>
            </a:prstGeom>
            <a:noFill/>
          </p:spPr>
          <p:txBody>
            <a:bodyPr wrap="square" lIns="0" tIns="0" rIns="0" bIns="0" rtlCol="0" anchor="ctr" anchorCtr="0">
              <a:noAutofit/>
            </a:bodyPr>
            <a:lstStyle/>
            <a:p>
              <a:pPr>
                <a:spcAft>
                  <a:spcPts val="511"/>
                </a:spcAft>
              </a:pPr>
              <a:r>
                <a:rPr lang="en-US" altLang="ja-JP" sz="738" dirty="0">
                  <a:latin typeface="Meiryo UI" panose="020B0604030504040204" pitchFamily="50" charset="-128"/>
                  <a:ea typeface="Meiryo UI" panose="020B0604030504040204" pitchFamily="50" charset="-128"/>
                </a:rPr>
                <a:t>02</a:t>
              </a:r>
              <a:endParaRPr lang="ja-JP" altLang="en-US" sz="738" dirty="0">
                <a:latin typeface="Meiryo UI" panose="020B0604030504040204" pitchFamily="50" charset="-128"/>
                <a:ea typeface="Meiryo UI" panose="020B0604030504040204" pitchFamily="50" charset="-128"/>
              </a:endParaRPr>
            </a:p>
          </p:txBody>
        </p:sp>
        <p:sp>
          <p:nvSpPr>
            <p:cNvPr id="142" name="正方形/長方形 141">
              <a:extLst>
                <a:ext uri="{FF2B5EF4-FFF2-40B4-BE49-F238E27FC236}">
                  <a16:creationId xmlns:a16="http://schemas.microsoft.com/office/drawing/2014/main" id="{F14A49BC-891B-4338-954D-55E6F95D2A91}"/>
                </a:ext>
              </a:extLst>
            </p:cNvPr>
            <p:cNvSpPr/>
            <p:nvPr/>
          </p:nvSpPr>
          <p:spPr>
            <a:xfrm>
              <a:off x="3766830" y="2755793"/>
              <a:ext cx="328175" cy="232674"/>
            </a:xfrm>
            <a:prstGeom prst="rect">
              <a:avLst/>
            </a:prstGeom>
            <a:noFill/>
            <a:ln w="19050" cap="flat" cmpd="sng" algn="ctr">
              <a:noFill/>
              <a:prstDash val="solid"/>
              <a:miter lim="800000"/>
            </a:ln>
            <a:effectLst/>
          </p:spPr>
          <p:txBody>
            <a:bodyPr wrap="none" lIns="0" tIns="30675" rIns="0" bIns="30675" rtlCol="0" anchor="ctr"/>
            <a:lstStyle/>
            <a:p>
              <a:pPr algn="ctr"/>
              <a:endParaRPr kumimoji="0" lang="en-US" sz="738" kern="0" dirty="0">
                <a:solidFill>
                  <a:prstClr val="black"/>
                </a:solidFill>
                <a:latin typeface="Meiryo UI"/>
                <a:ea typeface="Meiryo UI"/>
                <a:cs typeface="Arial" pitchFamily="34" charset="0"/>
              </a:endParaRPr>
            </a:p>
          </p:txBody>
        </p:sp>
        <p:sp>
          <p:nvSpPr>
            <p:cNvPr id="143" name="正方形/長方形 142">
              <a:extLst>
                <a:ext uri="{FF2B5EF4-FFF2-40B4-BE49-F238E27FC236}">
                  <a16:creationId xmlns:a16="http://schemas.microsoft.com/office/drawing/2014/main" id="{78F471F1-C476-4BFC-83D2-D2018FFB421F}"/>
                </a:ext>
              </a:extLst>
            </p:cNvPr>
            <p:cNvSpPr/>
            <p:nvPr/>
          </p:nvSpPr>
          <p:spPr>
            <a:xfrm>
              <a:off x="3766830" y="2540413"/>
              <a:ext cx="328175" cy="232674"/>
            </a:xfrm>
            <a:prstGeom prst="rect">
              <a:avLst/>
            </a:prstGeom>
            <a:noFill/>
            <a:ln w="19050" cap="flat" cmpd="sng" algn="ctr">
              <a:noFill/>
              <a:prstDash val="solid"/>
              <a:miter lim="800000"/>
            </a:ln>
            <a:effectLst/>
          </p:spPr>
          <p:txBody>
            <a:bodyPr wrap="none" lIns="0" tIns="30675" rIns="0" bIns="30675" rtlCol="0" anchor="ctr"/>
            <a:lstStyle/>
            <a:p>
              <a:pPr algn="ctr"/>
              <a:endParaRPr kumimoji="0" lang="en-US" sz="738" kern="0" dirty="0">
                <a:solidFill>
                  <a:prstClr val="black"/>
                </a:solidFill>
                <a:latin typeface="Meiryo UI"/>
                <a:ea typeface="Meiryo UI"/>
                <a:cs typeface="Arial" pitchFamily="34" charset="0"/>
              </a:endParaRPr>
            </a:p>
          </p:txBody>
        </p:sp>
      </p:grpSp>
      <p:sp>
        <p:nvSpPr>
          <p:cNvPr id="145" name="ひし形 110">
            <a:extLst>
              <a:ext uri="{FF2B5EF4-FFF2-40B4-BE49-F238E27FC236}">
                <a16:creationId xmlns:a16="http://schemas.microsoft.com/office/drawing/2014/main" id="{D09D17BC-FE56-407A-A53F-02B2CBDE01D6}"/>
              </a:ext>
            </a:extLst>
          </p:cNvPr>
          <p:cNvSpPr>
            <a:spLocks/>
          </p:cNvSpPr>
          <p:nvPr/>
        </p:nvSpPr>
        <p:spPr>
          <a:xfrm>
            <a:off x="5583990" y="4590523"/>
            <a:ext cx="282434" cy="306746"/>
          </a:xfrm>
          <a:prstGeom prst="diamond">
            <a:avLst/>
          </a:prstGeom>
          <a:solidFill>
            <a:schemeClr val="bg1"/>
          </a:solidFill>
          <a:ln w="12700" cap="flat" cmpd="sng" algn="ctr">
            <a:solidFill>
              <a:sysClr val="window" lastClr="FFFFFF">
                <a:lumMod val="50000"/>
              </a:sysClr>
            </a:solidFill>
            <a:prstDash val="solid"/>
            <a:miter lim="800000"/>
          </a:ln>
          <a:effectLst/>
        </p:spPr>
        <p:txBody>
          <a:bodyPr wrap="none" lIns="0" tIns="0" rIns="0" bIns="0" rtlCol="0" anchor="ctr"/>
          <a:lstStyle/>
          <a:p>
            <a:pPr algn="ctr">
              <a:defRPr/>
            </a:pPr>
            <a:r>
              <a:rPr kumimoji="0" lang="ja-JP" altLang="en-US" sz="738" kern="0" dirty="0">
                <a:latin typeface="Meiryo UI"/>
                <a:ea typeface="Meiryo UI"/>
              </a:rPr>
              <a:t>入金</a:t>
            </a:r>
            <a:endParaRPr kumimoji="0" lang="en-US" altLang="ja-JP" sz="738" kern="0" dirty="0">
              <a:latin typeface="Meiryo UI"/>
              <a:ea typeface="Meiryo UI"/>
            </a:endParaRPr>
          </a:p>
          <a:p>
            <a:pPr algn="ctr">
              <a:defRPr/>
            </a:pPr>
            <a:r>
              <a:rPr kumimoji="0" lang="ja-JP" altLang="en-US" sz="738" kern="0" dirty="0">
                <a:latin typeface="Meiryo UI"/>
                <a:ea typeface="Meiryo UI"/>
              </a:rPr>
              <a:t>有無</a:t>
            </a:r>
            <a:endParaRPr kumimoji="0" lang="en-US" altLang="ja-JP" sz="738" kern="0" dirty="0">
              <a:latin typeface="Meiryo UI"/>
              <a:ea typeface="Meiryo UI"/>
            </a:endParaRPr>
          </a:p>
        </p:txBody>
      </p:sp>
      <p:cxnSp>
        <p:nvCxnSpPr>
          <p:cNvPr id="146" name="直線矢印コネクタ 142">
            <a:extLst>
              <a:ext uri="{FF2B5EF4-FFF2-40B4-BE49-F238E27FC236}">
                <a16:creationId xmlns:a16="http://schemas.microsoft.com/office/drawing/2014/main" id="{F6DD7B1E-FE58-4FD1-9DC5-19D94705C97E}"/>
              </a:ext>
            </a:extLst>
          </p:cNvPr>
          <p:cNvCxnSpPr>
            <a:cxnSpLocks/>
            <a:stCxn id="145" idx="3"/>
            <a:endCxn id="198" idx="1"/>
          </p:cNvCxnSpPr>
          <p:nvPr/>
        </p:nvCxnSpPr>
        <p:spPr>
          <a:xfrm>
            <a:off x="5866424" y="4743896"/>
            <a:ext cx="429399" cy="2571"/>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147" name="正方形/長方形 146">
            <a:extLst>
              <a:ext uri="{FF2B5EF4-FFF2-40B4-BE49-F238E27FC236}">
                <a16:creationId xmlns:a16="http://schemas.microsoft.com/office/drawing/2014/main" id="{63F43601-A64E-48FC-8E5D-52C0A9A5DB95}"/>
              </a:ext>
            </a:extLst>
          </p:cNvPr>
          <p:cNvSpPr/>
          <p:nvPr/>
        </p:nvSpPr>
        <p:spPr>
          <a:xfrm>
            <a:off x="5680256" y="5080788"/>
            <a:ext cx="534979" cy="205890"/>
          </a:xfrm>
          <a:prstGeom prst="rect">
            <a:avLst/>
          </a:prstGeom>
        </p:spPr>
        <p:txBody>
          <a:bodyPr wrap="square">
            <a:spAutoFit/>
          </a:bodyPr>
          <a:lstStyle/>
          <a:p>
            <a:pPr algn="ctr"/>
            <a:r>
              <a:rPr lang="ja-JP" altLang="en-US" sz="738" dirty="0">
                <a:solidFill>
                  <a:prstClr val="black"/>
                </a:solidFill>
                <a:latin typeface="Meiryo UI" panose="020B0604030504040204" pitchFamily="50" charset="-128"/>
                <a:ea typeface="Meiryo UI" panose="020B0604030504040204" pitchFamily="50" charset="-128"/>
                <a:cs typeface="Arial" pitchFamily="34" charset="0"/>
              </a:rPr>
              <a:t>入金なし</a:t>
            </a:r>
          </a:p>
        </p:txBody>
      </p:sp>
      <p:sp>
        <p:nvSpPr>
          <p:cNvPr id="148" name="正方形/長方形 147">
            <a:extLst>
              <a:ext uri="{FF2B5EF4-FFF2-40B4-BE49-F238E27FC236}">
                <a16:creationId xmlns:a16="http://schemas.microsoft.com/office/drawing/2014/main" id="{C7DA5A4E-376C-4A0F-8251-48E751F07A3E}"/>
              </a:ext>
            </a:extLst>
          </p:cNvPr>
          <p:cNvSpPr/>
          <p:nvPr/>
        </p:nvSpPr>
        <p:spPr>
          <a:xfrm>
            <a:off x="5680255" y="4360869"/>
            <a:ext cx="647325" cy="319446"/>
          </a:xfrm>
          <a:prstGeom prst="rect">
            <a:avLst/>
          </a:prstGeom>
        </p:spPr>
        <p:txBody>
          <a:bodyPr wrap="square">
            <a:spAutoFit/>
          </a:bodyPr>
          <a:lstStyle/>
          <a:p>
            <a:pPr algn="ctr"/>
            <a:r>
              <a:rPr lang="ja-JP" altLang="en-US" sz="738" dirty="0">
                <a:solidFill>
                  <a:prstClr val="black"/>
                </a:solidFill>
                <a:latin typeface="Meiryo UI" panose="020B0604030504040204" pitchFamily="50" charset="-128"/>
                <a:ea typeface="Meiryo UI" panose="020B0604030504040204" pitchFamily="50" charset="-128"/>
                <a:cs typeface="Arial" pitchFamily="34" charset="0"/>
              </a:rPr>
              <a:t>入金あり</a:t>
            </a:r>
            <a:endParaRPr lang="en-US" altLang="ja-JP" sz="738" dirty="0">
              <a:solidFill>
                <a:prstClr val="black"/>
              </a:solidFill>
              <a:latin typeface="Meiryo UI" panose="020B0604030504040204" pitchFamily="50" charset="-128"/>
              <a:ea typeface="Meiryo UI" panose="020B0604030504040204" pitchFamily="50" charset="-128"/>
              <a:cs typeface="Arial" pitchFamily="34" charset="0"/>
            </a:endParaRPr>
          </a:p>
          <a:p>
            <a:pPr algn="ctr"/>
            <a:r>
              <a:rPr lang="en-US" altLang="ja-JP" sz="738" dirty="0">
                <a:solidFill>
                  <a:prstClr val="black"/>
                </a:solidFill>
                <a:latin typeface="Meiryo UI" panose="020B0604030504040204" pitchFamily="50" charset="-128"/>
                <a:ea typeface="Meiryo UI" panose="020B0604030504040204" pitchFamily="50" charset="-128"/>
                <a:cs typeface="Arial" pitchFamily="34" charset="0"/>
              </a:rPr>
              <a:t>(</a:t>
            </a:r>
            <a:r>
              <a:rPr lang="ja-JP" altLang="en-US" sz="738" dirty="0">
                <a:solidFill>
                  <a:prstClr val="black"/>
                </a:solidFill>
                <a:latin typeface="Meiryo UI" panose="020B0604030504040204" pitchFamily="50" charset="-128"/>
                <a:ea typeface="Meiryo UI" panose="020B0604030504040204" pitchFamily="50" charset="-128"/>
                <a:cs typeface="Arial" pitchFamily="34" charset="0"/>
              </a:rPr>
              <a:t>消込漏れ</a:t>
            </a:r>
            <a:r>
              <a:rPr lang="en-US" altLang="ja-JP" sz="738" dirty="0">
                <a:solidFill>
                  <a:prstClr val="black"/>
                </a:solidFill>
                <a:latin typeface="Meiryo UI" panose="020B0604030504040204" pitchFamily="50" charset="-128"/>
                <a:ea typeface="Meiryo UI" panose="020B0604030504040204" pitchFamily="50" charset="-128"/>
                <a:cs typeface="Arial" pitchFamily="34" charset="0"/>
              </a:rPr>
              <a:t>)</a:t>
            </a:r>
            <a:endParaRPr lang="ja-JP" altLang="en-US" sz="738" dirty="0">
              <a:solidFill>
                <a:prstClr val="black"/>
              </a:solidFill>
              <a:latin typeface="Meiryo UI" panose="020B0604030504040204" pitchFamily="50" charset="-128"/>
              <a:ea typeface="Meiryo UI" panose="020B0604030504040204" pitchFamily="50" charset="-128"/>
              <a:cs typeface="Arial" pitchFamily="34" charset="0"/>
            </a:endParaRPr>
          </a:p>
        </p:txBody>
      </p:sp>
      <p:cxnSp>
        <p:nvCxnSpPr>
          <p:cNvPr id="149" name="直線矢印コネクタ 148">
            <a:extLst>
              <a:ext uri="{FF2B5EF4-FFF2-40B4-BE49-F238E27FC236}">
                <a16:creationId xmlns:a16="http://schemas.microsoft.com/office/drawing/2014/main" id="{BF08CC93-1D32-4BE3-9CCC-EEB513854429}"/>
              </a:ext>
            </a:extLst>
          </p:cNvPr>
          <p:cNvCxnSpPr>
            <a:cxnSpLocks/>
            <a:stCxn id="140" idx="3"/>
            <a:endCxn id="145" idx="1"/>
          </p:cNvCxnSpPr>
          <p:nvPr/>
        </p:nvCxnSpPr>
        <p:spPr>
          <a:xfrm flipV="1">
            <a:off x="5234777" y="4743897"/>
            <a:ext cx="349213" cy="568"/>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150" name="直線矢印コネクタ 156">
            <a:extLst>
              <a:ext uri="{FF2B5EF4-FFF2-40B4-BE49-F238E27FC236}">
                <a16:creationId xmlns:a16="http://schemas.microsoft.com/office/drawing/2014/main" id="{12A2792F-20F7-47C1-AC23-C39A946126C0}"/>
              </a:ext>
            </a:extLst>
          </p:cNvPr>
          <p:cNvCxnSpPr>
            <a:cxnSpLocks/>
            <a:stCxn id="145" idx="2"/>
            <a:endCxn id="190" idx="1"/>
          </p:cNvCxnSpPr>
          <p:nvPr/>
        </p:nvCxnSpPr>
        <p:spPr>
          <a:xfrm rot="16200000" flipH="1">
            <a:off x="5784495" y="4837983"/>
            <a:ext cx="375694" cy="494266"/>
          </a:xfrm>
          <a:prstGeom prst="bentConnector2">
            <a:avLst/>
          </a:prstGeom>
          <a:noFill/>
          <a:ln w="6350" cap="flat" cmpd="sng" algn="ctr">
            <a:solidFill>
              <a:sysClr val="window" lastClr="FFFFFF">
                <a:lumMod val="65000"/>
              </a:sysClr>
            </a:solidFill>
            <a:prstDash val="solid"/>
            <a:miter lim="800000"/>
            <a:tailEnd type="triangle"/>
          </a:ln>
          <a:effectLst/>
        </p:spPr>
      </p:cxnSp>
      <p:sp>
        <p:nvSpPr>
          <p:cNvPr id="151" name="テキスト ボックス 150">
            <a:extLst>
              <a:ext uri="{FF2B5EF4-FFF2-40B4-BE49-F238E27FC236}">
                <a16:creationId xmlns:a16="http://schemas.microsoft.com/office/drawing/2014/main" id="{A4A754AA-2620-4626-A46F-667CD2D9E17E}"/>
              </a:ext>
            </a:extLst>
          </p:cNvPr>
          <p:cNvSpPr txBox="1"/>
          <p:nvPr/>
        </p:nvSpPr>
        <p:spPr>
          <a:xfrm>
            <a:off x="6219475" y="4941219"/>
            <a:ext cx="229110" cy="154549"/>
          </a:xfrm>
          <a:prstGeom prst="rect">
            <a:avLst/>
          </a:prstGeom>
          <a:noFill/>
        </p:spPr>
        <p:txBody>
          <a:bodyPr wrap="square" lIns="0" tIns="0" rIns="0" bIns="0" rtlCol="0" anchor="ctr" anchorCtr="0">
            <a:noAutofit/>
          </a:bodyPr>
          <a:lstStyle/>
          <a:p>
            <a:pPr>
              <a:spcAft>
                <a:spcPts val="511"/>
              </a:spcAft>
            </a:pPr>
            <a:r>
              <a:rPr lang="en-US" altLang="ja-JP" sz="738" dirty="0">
                <a:latin typeface="Meiryo UI" panose="020B0604030504040204" pitchFamily="50" charset="-128"/>
                <a:ea typeface="Meiryo UI" panose="020B0604030504040204" pitchFamily="50" charset="-128"/>
              </a:rPr>
              <a:t>03</a:t>
            </a:r>
            <a:endParaRPr lang="ja-JP" altLang="en-US" sz="738" dirty="0">
              <a:latin typeface="Meiryo UI" panose="020B0604030504040204" pitchFamily="50" charset="-128"/>
              <a:ea typeface="Meiryo UI" panose="020B0604030504040204" pitchFamily="50" charset="-128"/>
            </a:endParaRPr>
          </a:p>
        </p:txBody>
      </p:sp>
      <p:cxnSp>
        <p:nvCxnSpPr>
          <p:cNvPr id="152" name="直線矢印コネクタ 142">
            <a:extLst>
              <a:ext uri="{FF2B5EF4-FFF2-40B4-BE49-F238E27FC236}">
                <a16:creationId xmlns:a16="http://schemas.microsoft.com/office/drawing/2014/main" id="{CE1E7D45-78AB-4B8A-BEE1-C9216F6F53EE}"/>
              </a:ext>
            </a:extLst>
          </p:cNvPr>
          <p:cNvCxnSpPr>
            <a:cxnSpLocks/>
            <a:stCxn id="190" idx="3"/>
            <a:endCxn id="163" idx="1"/>
          </p:cNvCxnSpPr>
          <p:nvPr/>
        </p:nvCxnSpPr>
        <p:spPr>
          <a:xfrm>
            <a:off x="6845234" y="5272963"/>
            <a:ext cx="335838" cy="0"/>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163" name="ひし形 110">
            <a:extLst>
              <a:ext uri="{FF2B5EF4-FFF2-40B4-BE49-F238E27FC236}">
                <a16:creationId xmlns:a16="http://schemas.microsoft.com/office/drawing/2014/main" id="{04F20128-8C4A-44DA-AAF8-AAF88A2AAE77}"/>
              </a:ext>
            </a:extLst>
          </p:cNvPr>
          <p:cNvSpPr>
            <a:spLocks/>
          </p:cNvSpPr>
          <p:nvPr/>
        </p:nvSpPr>
        <p:spPr>
          <a:xfrm>
            <a:off x="7181072" y="5119590"/>
            <a:ext cx="282434" cy="306746"/>
          </a:xfrm>
          <a:prstGeom prst="diamond">
            <a:avLst/>
          </a:prstGeom>
          <a:solidFill>
            <a:schemeClr val="bg1"/>
          </a:solidFill>
          <a:ln w="12700" cap="flat" cmpd="sng" algn="ctr">
            <a:solidFill>
              <a:sysClr val="window" lastClr="FFFFFF">
                <a:lumMod val="50000"/>
              </a:sysClr>
            </a:solidFill>
            <a:prstDash val="solid"/>
            <a:miter lim="800000"/>
          </a:ln>
          <a:effectLst/>
        </p:spPr>
        <p:txBody>
          <a:bodyPr wrap="none" lIns="0" tIns="0" rIns="0" bIns="0" rtlCol="0" anchor="ctr"/>
          <a:lstStyle/>
          <a:p>
            <a:pPr algn="ctr">
              <a:defRPr/>
            </a:pPr>
            <a:r>
              <a:rPr kumimoji="0" lang="ja-JP" altLang="en-US" sz="738" kern="0" dirty="0">
                <a:latin typeface="Meiryo UI"/>
                <a:ea typeface="Meiryo UI"/>
              </a:rPr>
              <a:t>督促</a:t>
            </a:r>
            <a:endParaRPr kumimoji="0" lang="en-US" altLang="ja-JP" sz="738" kern="0" dirty="0">
              <a:latin typeface="Meiryo UI"/>
              <a:ea typeface="Meiryo UI"/>
            </a:endParaRPr>
          </a:p>
          <a:p>
            <a:pPr algn="ctr">
              <a:defRPr/>
            </a:pPr>
            <a:r>
              <a:rPr kumimoji="0" lang="ja-JP" altLang="en-US" sz="738" kern="0" dirty="0">
                <a:latin typeface="Meiryo UI"/>
                <a:ea typeface="Meiryo UI"/>
              </a:rPr>
              <a:t>有無</a:t>
            </a:r>
            <a:endParaRPr kumimoji="0" lang="en-US" altLang="ja-JP" sz="738" kern="0" dirty="0">
              <a:latin typeface="Meiryo UI"/>
              <a:ea typeface="Meiryo UI"/>
            </a:endParaRPr>
          </a:p>
        </p:txBody>
      </p:sp>
      <p:cxnSp>
        <p:nvCxnSpPr>
          <p:cNvPr id="164" name="直線矢印コネクタ 163">
            <a:extLst>
              <a:ext uri="{FF2B5EF4-FFF2-40B4-BE49-F238E27FC236}">
                <a16:creationId xmlns:a16="http://schemas.microsoft.com/office/drawing/2014/main" id="{7E137AE1-4F26-4D78-88CE-D8C0EE88B6A8}"/>
              </a:ext>
            </a:extLst>
          </p:cNvPr>
          <p:cNvCxnSpPr>
            <a:cxnSpLocks/>
            <a:stCxn id="163" idx="3"/>
            <a:endCxn id="166" idx="1"/>
          </p:cNvCxnSpPr>
          <p:nvPr/>
        </p:nvCxnSpPr>
        <p:spPr>
          <a:xfrm>
            <a:off x="7463506" y="5272963"/>
            <a:ext cx="542990" cy="0"/>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165" name="ドーナツ 24">
            <a:extLst>
              <a:ext uri="{FF2B5EF4-FFF2-40B4-BE49-F238E27FC236}">
                <a16:creationId xmlns:a16="http://schemas.microsoft.com/office/drawing/2014/main" id="{15A20B5F-8473-476D-8F40-1DCDD4BF9590}"/>
              </a:ext>
            </a:extLst>
          </p:cNvPr>
          <p:cNvSpPr>
            <a:spLocks/>
          </p:cNvSpPr>
          <p:nvPr/>
        </p:nvSpPr>
        <p:spPr bwMode="auto">
          <a:xfrm>
            <a:off x="7754057" y="4062828"/>
            <a:ext cx="326623" cy="326623"/>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0629" tIns="30629" rIns="30629" bIns="30629" numCol="1" rtlCol="0" anchor="ctr" anchorCtr="0" compatLnSpc="1">
            <a:prstTxWarp prst="textNoShape">
              <a:avLst/>
            </a:prstTxWarp>
          </a:bodyPr>
          <a:lstStyle/>
          <a:p>
            <a:pPr algn="ctr" defTabSz="884709">
              <a:defRPr/>
            </a:pPr>
            <a:r>
              <a:rPr kumimoji="0" lang="en-US" altLang="ja-JP" sz="738" kern="0" dirty="0">
                <a:latin typeface="Meiryo UI"/>
                <a:ea typeface="Meiryo UI"/>
                <a:cs typeface="Tahoma" pitchFamily="34" charset="0"/>
              </a:rPr>
              <a:t>END</a:t>
            </a:r>
            <a:endParaRPr kumimoji="0" lang="ja-JP" altLang="en-US" sz="738" kern="0" dirty="0">
              <a:latin typeface="Meiryo UI"/>
              <a:ea typeface="Meiryo UI"/>
              <a:cs typeface="Tahoma" pitchFamily="34" charset="0"/>
            </a:endParaRPr>
          </a:p>
        </p:txBody>
      </p:sp>
      <p:sp>
        <p:nvSpPr>
          <p:cNvPr id="166" name="フローチャート : 他ページ結合子 135">
            <a:extLst>
              <a:ext uri="{FF2B5EF4-FFF2-40B4-BE49-F238E27FC236}">
                <a16:creationId xmlns:a16="http://schemas.microsoft.com/office/drawing/2014/main" id="{26478A50-CDAD-460C-86AE-7BD86C15ED06}"/>
              </a:ext>
            </a:extLst>
          </p:cNvPr>
          <p:cNvSpPr>
            <a:spLocks/>
          </p:cNvSpPr>
          <p:nvPr/>
        </p:nvSpPr>
        <p:spPr>
          <a:xfrm>
            <a:off x="8006496" y="5130569"/>
            <a:ext cx="219640" cy="284788"/>
          </a:xfrm>
          <a:prstGeom prst="flowChartOffpageConnector">
            <a:avLst/>
          </a:prstGeom>
          <a:solidFill>
            <a:srgbClr val="E5F2F4"/>
          </a:solidFill>
          <a:ln w="12700" cap="flat" cmpd="sng" algn="ctr">
            <a:solidFill>
              <a:sysClr val="window" lastClr="FFFFFF">
                <a:lumMod val="50000"/>
              </a:sysClr>
            </a:solidFill>
            <a:prstDash val="solid"/>
            <a:miter lim="800000"/>
          </a:ln>
          <a:effectLst/>
        </p:spPr>
        <p:txBody>
          <a:bodyPr wrap="none" lIns="30675" rIns="30675" rtlCol="0" anchor="ctr"/>
          <a:lstStyle/>
          <a:p>
            <a:pPr algn="ctr">
              <a:defRPr/>
            </a:pPr>
            <a:r>
              <a:rPr kumimoji="0" lang="ja-JP" altLang="en-US" sz="738" kern="0" dirty="0">
                <a:latin typeface="Meiryo UI"/>
                <a:ea typeface="Meiryo UI"/>
                <a:cs typeface="Arial" pitchFamily="34" charset="0"/>
              </a:rPr>
              <a:t>未入金督促</a:t>
            </a:r>
          </a:p>
        </p:txBody>
      </p:sp>
      <p:cxnSp>
        <p:nvCxnSpPr>
          <p:cNvPr id="173" name="直線矢印コネクタ 156">
            <a:extLst>
              <a:ext uri="{FF2B5EF4-FFF2-40B4-BE49-F238E27FC236}">
                <a16:creationId xmlns:a16="http://schemas.microsoft.com/office/drawing/2014/main" id="{141A1778-7657-4457-9F84-8EBB5F6248A8}"/>
              </a:ext>
            </a:extLst>
          </p:cNvPr>
          <p:cNvCxnSpPr>
            <a:cxnSpLocks/>
            <a:stCxn id="163" idx="0"/>
            <a:endCxn id="165" idx="2"/>
          </p:cNvCxnSpPr>
          <p:nvPr/>
        </p:nvCxnSpPr>
        <p:spPr>
          <a:xfrm rot="5400000" flipH="1" flipV="1">
            <a:off x="7091448" y="4456981"/>
            <a:ext cx="893450" cy="431768"/>
          </a:xfrm>
          <a:prstGeom prst="bentConnector2">
            <a:avLst/>
          </a:prstGeom>
          <a:noFill/>
          <a:ln w="6350" cap="flat" cmpd="sng" algn="ctr">
            <a:solidFill>
              <a:sysClr val="window" lastClr="FFFFFF">
                <a:lumMod val="65000"/>
              </a:sysClr>
            </a:solidFill>
            <a:prstDash val="solid"/>
            <a:miter lim="800000"/>
            <a:tailEnd type="triangle"/>
          </a:ln>
          <a:effectLst/>
        </p:spPr>
      </p:cxnSp>
      <p:sp>
        <p:nvSpPr>
          <p:cNvPr id="174" name="正方形/長方形 173">
            <a:extLst>
              <a:ext uri="{FF2B5EF4-FFF2-40B4-BE49-F238E27FC236}">
                <a16:creationId xmlns:a16="http://schemas.microsoft.com/office/drawing/2014/main" id="{95B0E9D0-D634-4F89-9DF5-3B6CAAF630DC}"/>
              </a:ext>
            </a:extLst>
          </p:cNvPr>
          <p:cNvSpPr/>
          <p:nvPr/>
        </p:nvSpPr>
        <p:spPr>
          <a:xfrm>
            <a:off x="7332260" y="5279389"/>
            <a:ext cx="534979" cy="205890"/>
          </a:xfrm>
          <a:prstGeom prst="rect">
            <a:avLst/>
          </a:prstGeom>
        </p:spPr>
        <p:txBody>
          <a:bodyPr wrap="square">
            <a:spAutoFit/>
          </a:bodyPr>
          <a:lstStyle/>
          <a:p>
            <a:pPr algn="ctr"/>
            <a:r>
              <a:rPr lang="ja-JP" altLang="en-US" sz="738" dirty="0">
                <a:solidFill>
                  <a:prstClr val="black"/>
                </a:solidFill>
                <a:latin typeface="Meiryo UI" panose="020B0604030504040204" pitchFamily="50" charset="-128"/>
                <a:ea typeface="Meiryo UI" panose="020B0604030504040204" pitchFamily="50" charset="-128"/>
                <a:cs typeface="Arial" pitchFamily="34" charset="0"/>
              </a:rPr>
              <a:t>未督促</a:t>
            </a:r>
          </a:p>
        </p:txBody>
      </p:sp>
      <p:sp>
        <p:nvSpPr>
          <p:cNvPr id="175" name="正方形/長方形 174">
            <a:extLst>
              <a:ext uri="{FF2B5EF4-FFF2-40B4-BE49-F238E27FC236}">
                <a16:creationId xmlns:a16="http://schemas.microsoft.com/office/drawing/2014/main" id="{8D816064-2283-4F10-B20F-EE0C8D036CE0}"/>
              </a:ext>
            </a:extLst>
          </p:cNvPr>
          <p:cNvSpPr/>
          <p:nvPr/>
        </p:nvSpPr>
        <p:spPr>
          <a:xfrm>
            <a:off x="7238641" y="4938752"/>
            <a:ext cx="534979" cy="205890"/>
          </a:xfrm>
          <a:prstGeom prst="rect">
            <a:avLst/>
          </a:prstGeom>
        </p:spPr>
        <p:txBody>
          <a:bodyPr wrap="square">
            <a:spAutoFit/>
          </a:bodyPr>
          <a:lstStyle/>
          <a:p>
            <a:pPr algn="ctr"/>
            <a:r>
              <a:rPr lang="ja-JP" altLang="en-US" sz="738" dirty="0">
                <a:solidFill>
                  <a:prstClr val="black"/>
                </a:solidFill>
                <a:latin typeface="Meiryo UI" panose="020B0604030504040204" pitchFamily="50" charset="-128"/>
                <a:ea typeface="Meiryo UI" panose="020B0604030504040204" pitchFamily="50" charset="-128"/>
                <a:cs typeface="Arial" pitchFamily="34" charset="0"/>
              </a:rPr>
              <a:t>督促済</a:t>
            </a:r>
          </a:p>
        </p:txBody>
      </p:sp>
      <p:grpSp>
        <p:nvGrpSpPr>
          <p:cNvPr id="176" name="グループ化 175">
            <a:extLst>
              <a:ext uri="{FF2B5EF4-FFF2-40B4-BE49-F238E27FC236}">
                <a16:creationId xmlns:a16="http://schemas.microsoft.com/office/drawing/2014/main" id="{015BC8B3-D283-4F4F-AEEF-C306E0527659}"/>
              </a:ext>
            </a:extLst>
          </p:cNvPr>
          <p:cNvGrpSpPr>
            <a:grpSpLocks/>
          </p:cNvGrpSpPr>
          <p:nvPr/>
        </p:nvGrpSpPr>
        <p:grpSpPr>
          <a:xfrm>
            <a:off x="3321671" y="6048523"/>
            <a:ext cx="216655" cy="384137"/>
            <a:chOff x="2515451" y="5897715"/>
            <a:chExt cx="254269" cy="450827"/>
          </a:xfrm>
        </p:grpSpPr>
        <p:sp>
          <p:nvSpPr>
            <p:cNvPr id="177" name="Freeform 266">
              <a:extLst>
                <a:ext uri="{FF2B5EF4-FFF2-40B4-BE49-F238E27FC236}">
                  <a16:creationId xmlns:a16="http://schemas.microsoft.com/office/drawing/2014/main" id="{FC3F38D3-A7FA-475E-A52D-A0A9325A210F}"/>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77913" tIns="38957" rIns="77913" bIns="38957"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sz="738">
                <a:latin typeface="Arial"/>
                <a:ea typeface="Meiryo UI"/>
              </a:endParaRPr>
            </a:p>
          </p:txBody>
        </p:sp>
        <p:sp>
          <p:nvSpPr>
            <p:cNvPr id="178" name="正方形/長方形 36">
              <a:extLst>
                <a:ext uri="{FF2B5EF4-FFF2-40B4-BE49-F238E27FC236}">
                  <a16:creationId xmlns:a16="http://schemas.microsoft.com/office/drawing/2014/main" id="{F6AD7213-E546-4603-99BA-D2BC6E8F2CA5}"/>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0675" rIns="0" bIns="30675" rtlCol="0" anchor="ctr"/>
            <a:lstStyle/>
            <a:p>
              <a:pPr algn="ctr">
                <a:defRPr/>
              </a:pPr>
              <a:endParaRPr kumimoji="0" lang="ja-JP" altLang="en-US" sz="738" kern="0" dirty="0">
                <a:latin typeface="Meiryo UI"/>
                <a:ea typeface="Meiryo UI"/>
                <a:cs typeface="Arial" pitchFamily="34" charset="0"/>
              </a:endParaRPr>
            </a:p>
          </p:txBody>
        </p:sp>
      </p:grpSp>
      <p:sp>
        <p:nvSpPr>
          <p:cNvPr id="179" name="正方形/長方形 178">
            <a:extLst>
              <a:ext uri="{FF2B5EF4-FFF2-40B4-BE49-F238E27FC236}">
                <a16:creationId xmlns:a16="http://schemas.microsoft.com/office/drawing/2014/main" id="{455826EA-4DD6-4219-9DEB-F3B1FA95DBE7}"/>
              </a:ext>
            </a:extLst>
          </p:cNvPr>
          <p:cNvSpPr>
            <a:spLocks/>
          </p:cNvSpPr>
          <p:nvPr/>
        </p:nvSpPr>
        <p:spPr>
          <a:xfrm>
            <a:off x="3368649" y="6365851"/>
            <a:ext cx="122698" cy="184048"/>
          </a:xfrm>
          <a:prstGeom prst="rect">
            <a:avLst/>
          </a:prstGeom>
          <a:noFill/>
          <a:ln w="19050" cap="flat" cmpd="sng" algn="ctr">
            <a:noFill/>
            <a:prstDash val="solid"/>
            <a:miter lim="800000"/>
          </a:ln>
          <a:effectLst/>
        </p:spPr>
        <p:txBody>
          <a:bodyPr wrap="none" lIns="0" tIns="30675" rIns="0" bIns="30675"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180" name="直線矢印コネクタ 179">
            <a:extLst>
              <a:ext uri="{FF2B5EF4-FFF2-40B4-BE49-F238E27FC236}">
                <a16:creationId xmlns:a16="http://schemas.microsoft.com/office/drawing/2014/main" id="{540D189A-6BE9-48F7-B60C-8ABC21E5C943}"/>
              </a:ext>
            </a:extLst>
          </p:cNvPr>
          <p:cNvCxnSpPr>
            <a:cxnSpLocks/>
            <a:stCxn id="178" idx="0"/>
            <a:endCxn id="108" idx="2"/>
          </p:cNvCxnSpPr>
          <p:nvPr/>
        </p:nvCxnSpPr>
        <p:spPr>
          <a:xfrm flipH="1" flipV="1">
            <a:off x="3429998" y="4934648"/>
            <a:ext cx="1" cy="1117115"/>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189" name="グループ化 188">
            <a:extLst>
              <a:ext uri="{FF2B5EF4-FFF2-40B4-BE49-F238E27FC236}">
                <a16:creationId xmlns:a16="http://schemas.microsoft.com/office/drawing/2014/main" id="{E50C54B4-77BC-466A-818A-78C88D8E70BD}"/>
              </a:ext>
            </a:extLst>
          </p:cNvPr>
          <p:cNvGrpSpPr/>
          <p:nvPr/>
        </p:nvGrpSpPr>
        <p:grpSpPr>
          <a:xfrm>
            <a:off x="6219474" y="5081372"/>
            <a:ext cx="625761" cy="381774"/>
            <a:chOff x="6190008" y="5176851"/>
            <a:chExt cx="734400" cy="448054"/>
          </a:xfrm>
          <a:noFill/>
        </p:grpSpPr>
        <p:sp>
          <p:nvSpPr>
            <p:cNvPr id="190" name="正方形/長方形 189">
              <a:extLst>
                <a:ext uri="{FF2B5EF4-FFF2-40B4-BE49-F238E27FC236}">
                  <a16:creationId xmlns:a16="http://schemas.microsoft.com/office/drawing/2014/main" id="{74900429-D236-415C-8A33-60AC7B2B1E31}"/>
                </a:ext>
              </a:extLst>
            </p:cNvPr>
            <p:cNvSpPr/>
            <p:nvPr/>
          </p:nvSpPr>
          <p:spPr>
            <a:xfrm>
              <a:off x="6190008" y="5178505"/>
              <a:ext cx="734400" cy="446400"/>
            </a:xfrm>
            <a:prstGeom prst="rect">
              <a:avLst/>
            </a:prstGeom>
            <a:grpFill/>
            <a:ln w="19050" cap="flat" cmpd="sng"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738" kern="0" dirty="0">
                  <a:latin typeface="Meiryo UI"/>
                  <a:ea typeface="Meiryo UI"/>
                  <a:cs typeface="Arial" pitchFamily="34" charset="0"/>
                </a:rPr>
                <a:t>督促状況の</a:t>
              </a:r>
              <a:endParaRPr kumimoji="0" lang="en-US" altLang="ja-JP" sz="738" kern="0" dirty="0">
                <a:latin typeface="Meiryo UI"/>
                <a:ea typeface="Meiryo UI"/>
                <a:cs typeface="Arial" pitchFamily="34" charset="0"/>
              </a:endParaRPr>
            </a:p>
            <a:p>
              <a:pPr algn="ctr"/>
              <a:r>
                <a:rPr kumimoji="0" lang="ja-JP" altLang="en-US" sz="738" kern="0" dirty="0">
                  <a:latin typeface="Meiryo UI"/>
                  <a:ea typeface="Meiryo UI"/>
                  <a:cs typeface="Arial" pitchFamily="34" charset="0"/>
                </a:rPr>
                <a:t>確認</a:t>
              </a:r>
              <a:endParaRPr kumimoji="0" lang="en-US" altLang="ja-JP" sz="738" kern="0" dirty="0">
                <a:latin typeface="Meiryo UI"/>
                <a:ea typeface="Meiryo UI"/>
                <a:cs typeface="Arial" pitchFamily="34" charset="0"/>
              </a:endParaRPr>
            </a:p>
          </p:txBody>
        </p:sp>
        <p:sp>
          <p:nvSpPr>
            <p:cNvPr id="191" name="正方形/長方形 190">
              <a:extLst>
                <a:ext uri="{FF2B5EF4-FFF2-40B4-BE49-F238E27FC236}">
                  <a16:creationId xmlns:a16="http://schemas.microsoft.com/office/drawing/2014/main" id="{3A4B787D-6AB6-4AE3-ADB5-0502EA4E3B34}"/>
                </a:ext>
              </a:extLst>
            </p:cNvPr>
            <p:cNvSpPr/>
            <p:nvPr/>
          </p:nvSpPr>
          <p:spPr>
            <a:xfrm>
              <a:off x="6190008" y="5392231"/>
              <a:ext cx="328175" cy="232674"/>
            </a:xfrm>
            <a:prstGeom prst="rect">
              <a:avLst/>
            </a:prstGeom>
            <a:grpFill/>
            <a:ln w="19050" cap="flat" cmpd="sng" algn="ctr">
              <a:noFill/>
              <a:prstDash val="solid"/>
              <a:miter lim="800000"/>
            </a:ln>
            <a:effectLst/>
          </p:spPr>
          <p:txBody>
            <a:bodyPr wrap="none" lIns="0" tIns="30675" rIns="0" bIns="30675" rtlCol="0" anchor="ctr"/>
            <a:lstStyle/>
            <a:p>
              <a:pPr algn="ctr"/>
              <a:endParaRPr kumimoji="0" lang="en-US" sz="738" kern="0" dirty="0">
                <a:solidFill>
                  <a:prstClr val="black"/>
                </a:solidFill>
                <a:latin typeface="Meiryo UI"/>
                <a:ea typeface="Meiryo UI"/>
                <a:cs typeface="Arial" pitchFamily="34" charset="0"/>
              </a:endParaRPr>
            </a:p>
          </p:txBody>
        </p:sp>
        <p:sp>
          <p:nvSpPr>
            <p:cNvPr id="192" name="正方形/長方形 191">
              <a:extLst>
                <a:ext uri="{FF2B5EF4-FFF2-40B4-BE49-F238E27FC236}">
                  <a16:creationId xmlns:a16="http://schemas.microsoft.com/office/drawing/2014/main" id="{1EE21621-3F4B-4ECE-BD85-55C60A2BED9A}"/>
                </a:ext>
              </a:extLst>
            </p:cNvPr>
            <p:cNvSpPr/>
            <p:nvPr/>
          </p:nvSpPr>
          <p:spPr>
            <a:xfrm>
              <a:off x="6190008" y="5176851"/>
              <a:ext cx="328175" cy="232674"/>
            </a:xfrm>
            <a:prstGeom prst="rect">
              <a:avLst/>
            </a:prstGeom>
            <a:grpFill/>
            <a:ln w="19050" cap="flat" cmpd="sng" algn="ctr">
              <a:noFill/>
              <a:prstDash val="solid"/>
              <a:miter lim="800000"/>
            </a:ln>
            <a:effectLst/>
          </p:spPr>
          <p:txBody>
            <a:bodyPr wrap="none" lIns="0" tIns="30675" rIns="0" bIns="30675" rtlCol="0" anchor="ctr"/>
            <a:lstStyle/>
            <a:p>
              <a:pPr algn="ctr"/>
              <a:endParaRPr kumimoji="0" lang="en-US" sz="738" kern="0" dirty="0">
                <a:solidFill>
                  <a:prstClr val="black"/>
                </a:solidFill>
                <a:latin typeface="Meiryo UI"/>
                <a:ea typeface="Meiryo UI"/>
                <a:cs typeface="Arial" pitchFamily="34" charset="0"/>
              </a:endParaRPr>
            </a:p>
          </p:txBody>
        </p:sp>
      </p:grpSp>
      <p:sp>
        <p:nvSpPr>
          <p:cNvPr id="198" name="フローチャート : 他ページ結合子 135">
            <a:extLst>
              <a:ext uri="{FF2B5EF4-FFF2-40B4-BE49-F238E27FC236}">
                <a16:creationId xmlns:a16="http://schemas.microsoft.com/office/drawing/2014/main" id="{B421584E-B285-4B32-BD73-C7BE168F2C15}"/>
              </a:ext>
            </a:extLst>
          </p:cNvPr>
          <p:cNvSpPr>
            <a:spLocks/>
          </p:cNvSpPr>
          <p:nvPr/>
        </p:nvSpPr>
        <p:spPr>
          <a:xfrm>
            <a:off x="6295823" y="4604073"/>
            <a:ext cx="219640" cy="284788"/>
          </a:xfrm>
          <a:prstGeom prst="flowChartOffpageConnector">
            <a:avLst/>
          </a:prstGeom>
          <a:solidFill>
            <a:srgbClr val="E5F2F4"/>
          </a:solidFill>
          <a:ln w="12700" cap="flat" cmpd="sng" algn="ctr">
            <a:solidFill>
              <a:sysClr val="window" lastClr="FFFFFF">
                <a:lumMod val="50000"/>
              </a:sysClr>
            </a:solidFill>
            <a:prstDash val="solid"/>
            <a:miter lim="800000"/>
          </a:ln>
          <a:effectLst/>
        </p:spPr>
        <p:txBody>
          <a:bodyPr wrap="none" lIns="30675" rIns="30675" rtlCol="0" anchor="ctr"/>
          <a:lstStyle/>
          <a:p>
            <a:pPr algn="ctr">
              <a:defRPr/>
            </a:pPr>
            <a:r>
              <a:rPr kumimoji="0" lang="ja-JP" altLang="en-US" sz="738" kern="0" dirty="0">
                <a:latin typeface="Meiryo UI"/>
                <a:ea typeface="Meiryo UI"/>
                <a:cs typeface="Arial" pitchFamily="34" charset="0"/>
              </a:rPr>
              <a:t>入金</a:t>
            </a:r>
          </a:p>
        </p:txBody>
      </p:sp>
      <p:cxnSp>
        <p:nvCxnSpPr>
          <p:cNvPr id="204" name="直線矢印コネクタ 203">
            <a:extLst>
              <a:ext uri="{FF2B5EF4-FFF2-40B4-BE49-F238E27FC236}">
                <a16:creationId xmlns:a16="http://schemas.microsoft.com/office/drawing/2014/main" id="{73842DD8-576F-40C3-AE3C-FE8ECD412520}"/>
              </a:ext>
            </a:extLst>
          </p:cNvPr>
          <p:cNvCxnSpPr>
            <a:cxnSpLocks/>
            <a:endCxn id="108" idx="1"/>
          </p:cNvCxnSpPr>
          <p:nvPr/>
        </p:nvCxnSpPr>
        <p:spPr>
          <a:xfrm>
            <a:off x="2858282" y="4744464"/>
            <a:ext cx="258835" cy="0"/>
          </a:xfrm>
          <a:prstGeom prst="straightConnector1">
            <a:avLst/>
          </a:prstGeom>
          <a:noFill/>
          <a:ln w="6350" cap="flat" cmpd="sng" algn="ctr">
            <a:solidFill>
              <a:sysClr val="window" lastClr="FFFFFF">
                <a:lumMod val="65000"/>
              </a:sysClr>
            </a:solidFill>
            <a:prstDash val="solid"/>
            <a:miter lim="800000"/>
            <a:tailEnd type="triangle"/>
          </a:ln>
          <a:effectLst/>
        </p:spPr>
      </p:cxnSp>
    </p:spTree>
    <p:extLst>
      <p:ext uri="{BB962C8B-B14F-4D97-AF65-F5344CB8AC3E}">
        <p14:creationId xmlns:p14="http://schemas.microsoft.com/office/powerpoint/2010/main" val="295325682"/>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2" name="表 2">
            <a:extLst>
              <a:ext uri="{FF2B5EF4-FFF2-40B4-BE49-F238E27FC236}">
                <a16:creationId xmlns:a16="http://schemas.microsoft.com/office/drawing/2014/main" id="{76DD6CCB-BA95-4C4B-901E-BBF8CDE3083A}"/>
              </a:ext>
            </a:extLst>
          </p:cNvPr>
          <p:cNvGraphicFramePr>
            <a:graphicFrameLocks noGrp="1"/>
          </p:cNvGraphicFramePr>
          <p:nvPr>
            <p:extLst>
              <p:ext uri="{D42A27DB-BD31-4B8C-83A1-F6EECF244321}">
                <p14:modId xmlns:p14="http://schemas.microsoft.com/office/powerpoint/2010/main" val="2085918727"/>
              </p:ext>
            </p:extLst>
          </p:nvPr>
        </p:nvGraphicFramePr>
        <p:xfrm>
          <a:off x="141614" y="1090316"/>
          <a:ext cx="9596725" cy="5691199"/>
        </p:xfrm>
        <a:graphic>
          <a:graphicData uri="http://schemas.openxmlformats.org/drawingml/2006/table">
            <a:tbl>
              <a:tblPr firstRow="1" bandRow="1">
                <a:tableStyleId>{2D5ABB26-0587-4C30-8999-92F81FD0307C}</a:tableStyleId>
              </a:tblPr>
              <a:tblGrid>
                <a:gridCol w="367433">
                  <a:extLst>
                    <a:ext uri="{9D8B030D-6E8A-4147-A177-3AD203B41FA5}">
                      <a16:colId xmlns:a16="http://schemas.microsoft.com/office/drawing/2014/main" val="358073148"/>
                    </a:ext>
                  </a:extLst>
                </a:gridCol>
                <a:gridCol w="692468">
                  <a:extLst>
                    <a:ext uri="{9D8B030D-6E8A-4147-A177-3AD203B41FA5}">
                      <a16:colId xmlns:a16="http://schemas.microsoft.com/office/drawing/2014/main" val="3311309282"/>
                    </a:ext>
                  </a:extLst>
                </a:gridCol>
                <a:gridCol w="6754709">
                  <a:extLst>
                    <a:ext uri="{9D8B030D-6E8A-4147-A177-3AD203B41FA5}">
                      <a16:colId xmlns:a16="http://schemas.microsoft.com/office/drawing/2014/main" val="1235158156"/>
                    </a:ext>
                  </a:extLst>
                </a:gridCol>
                <a:gridCol w="952107">
                  <a:extLst>
                    <a:ext uri="{9D8B030D-6E8A-4147-A177-3AD203B41FA5}">
                      <a16:colId xmlns:a16="http://schemas.microsoft.com/office/drawing/2014/main" val="256449129"/>
                    </a:ext>
                  </a:extLst>
                </a:gridCol>
                <a:gridCol w="830008">
                  <a:extLst>
                    <a:ext uri="{9D8B030D-6E8A-4147-A177-3AD203B41FA5}">
                      <a16:colId xmlns:a16="http://schemas.microsoft.com/office/drawing/2014/main" val="869005639"/>
                    </a:ext>
                  </a:extLst>
                </a:gridCol>
              </a:tblGrid>
              <a:tr h="0">
                <a:tc gridSpan="2">
                  <a:txBody>
                    <a:bodyPr/>
                    <a:lstStyle/>
                    <a:p>
                      <a:pPr algn="l"/>
                      <a:r>
                        <a:rPr kumimoji="1" lang="ja-JP" altLang="en-US" sz="1200" b="0" dirty="0">
                          <a:latin typeface="Meiryo UI" panose="020B0604030504040204" pitchFamily="50" charset="-128"/>
                          <a:ea typeface="Meiryo UI" panose="020B0604030504040204" pitchFamily="50" charset="-128"/>
                        </a:rPr>
                        <a:t>業務</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lang="ja-JP" altLang="en-US" sz="1200" dirty="0">
                          <a:latin typeface="Meiryo UI" panose="020B0604030504040204" pitchFamily="50" charset="-128"/>
                          <a:ea typeface="Meiryo UI" panose="020B0604030504040204" pitchFamily="50" charset="-128"/>
                        </a:rPr>
                        <a:t>入出金管理</a:t>
                      </a:r>
                      <a:r>
                        <a:rPr lang="en-US" altLang="ja-JP" sz="1200" dirty="0">
                          <a:latin typeface="Arial" panose="020B0604020202020204" pitchFamily="34" charset="0"/>
                          <a:ea typeface="Meiryo UI" panose="020B0604030504040204" pitchFamily="50" charset="-128"/>
                          <a:cs typeface="Arial" panose="020B0604020202020204" pitchFamily="34" charset="0"/>
                        </a:rPr>
                        <a:t> – </a:t>
                      </a:r>
                      <a:r>
                        <a:rPr lang="ja-JP" altLang="en-US" sz="1200" dirty="0">
                          <a:latin typeface="Arial" panose="020B0604020202020204" pitchFamily="34" charset="0"/>
                          <a:ea typeface="Meiryo UI" panose="020B0604030504040204" pitchFamily="50" charset="-128"/>
                          <a:cs typeface="Arial" panose="020B0604020202020204" pitchFamily="34" charset="0"/>
                        </a:rPr>
                        <a:t>未入金督促</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1200" b="0" dirty="0">
                          <a:latin typeface="Meiryo UI" panose="020B0604030504040204" pitchFamily="50" charset="-128"/>
                          <a:ea typeface="Meiryo UI" panose="020B0604030504040204" pitchFamily="50" charset="-128"/>
                        </a:rPr>
                        <a:t>業務コード</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200" b="0" dirty="0">
                          <a:latin typeface="Meiryo UI" panose="020B0604030504040204" pitchFamily="50" charset="-128"/>
                          <a:ea typeface="Meiryo UI" panose="020B0604030504040204" pitchFamily="50" charset="-128"/>
                        </a:rPr>
                        <a:t>ACC203</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0">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業務内容</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広域機関が未入金の事業者に対して督促を行う。</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868788017"/>
                  </a:ext>
                </a:extLst>
              </a:tr>
              <a:tr h="213360">
                <a:tc gridSpan="2">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業務タイミング</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3">
                  <a:txBody>
                    <a:bodyPr/>
                    <a:lstStyle/>
                    <a:p>
                      <a:pPr marL="0" marR="0" lvl="0" indent="0" algn="l" defTabSz="685783"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ja-JP" altLang="en-US" sz="1200" b="0" u="none" kern="0" dirty="0">
                          <a:solidFill>
                            <a:srgbClr val="000000">
                              <a:lumMod val="100000"/>
                            </a:srgbClr>
                          </a:solidFill>
                          <a:latin typeface="Meiryo UI"/>
                          <a:ea typeface="Meiryo UI"/>
                        </a:rPr>
                        <a:t>月次</a:t>
                      </a:r>
                      <a:endParaRPr kumimoji="0" lang="en-US" altLang="ja-JP" sz="1200" b="0" u="none" kern="0" dirty="0">
                        <a:solidFill>
                          <a:srgbClr val="000000">
                            <a:lumMod val="100000"/>
                          </a:srgbClr>
                        </a:solidFill>
                        <a:latin typeface="Meiryo UI"/>
                        <a:ea typeface="Meiryo UI"/>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100085752"/>
                  </a:ext>
                </a:extLst>
              </a:tr>
              <a:tr h="0">
                <a:tc gridSpan="2">
                  <a:txBody>
                    <a:bodyPr/>
                    <a:lstStyle/>
                    <a:p>
                      <a:pPr marL="0" indent="0" algn="l">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関連アクター</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広域機関、認定事業者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747063371"/>
                  </a:ext>
                </a:extLst>
              </a:tr>
              <a:tr h="972000">
                <a:tc rowSpan="2">
                  <a:txBody>
                    <a:bodyPr/>
                    <a:lstStyle/>
                    <a:p>
                      <a:pPr marL="0" indent="0" algn="ctr">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確認者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lumMod val="95000"/>
                      </a:schemeClr>
                    </a:solidFill>
                  </a:tcPr>
                </a:tc>
                <a:tc gridSpan="3">
                  <a:txBody>
                    <a:bodyPr/>
                    <a:lstStyle/>
                    <a:p>
                      <a:pPr marL="0" indent="0" algn="ctr">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776034627"/>
                  </a:ext>
                </a:extLst>
              </a:tr>
              <a:tr h="972000">
                <a:tc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作業者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marL="0" indent="0" algn="ctr">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603231057"/>
                  </a:ext>
                </a:extLst>
              </a:tr>
              <a:tr h="1152000">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認定事業者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42081878"/>
                  </a:ext>
                </a:extLst>
              </a:tr>
              <a:tr h="1497919">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システム</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5629721"/>
                  </a:ext>
                </a:extLst>
              </a:tr>
            </a:tbl>
          </a:graphicData>
        </a:graphic>
      </p:graphicFrame>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ja-JP" altLang="en-US" dirty="0">
                <a:latin typeface="Meiryo UI" panose="020B0604030504040204" pitchFamily="50" charset="-128"/>
                <a:ea typeface="Meiryo UI" panose="020B0604030504040204" pitchFamily="50" charset="-128"/>
              </a:rPr>
              <a:t>業務フロー</a:t>
            </a:r>
            <a:br>
              <a:rPr lang="en-US" altLang="ja-JP" dirty="0">
                <a:latin typeface="Meiryo UI" panose="020B0604030504040204" pitchFamily="50" charset="-128"/>
                <a:ea typeface="Meiryo UI" panose="020B0604030504040204" pitchFamily="50" charset="-128"/>
              </a:rPr>
            </a:br>
            <a:r>
              <a:rPr kumimoji="0" lang="ja-JP" altLang="en-US" kern="0" dirty="0">
                <a:solidFill>
                  <a:prstClr val="black"/>
                </a:solidFill>
                <a:latin typeface="Meiryo UI"/>
                <a:ea typeface="Meiryo UI"/>
                <a:cs typeface="Arial" pitchFamily="34" charset="0"/>
              </a:rPr>
              <a:t>資金管理・報告</a:t>
            </a:r>
            <a:r>
              <a:rPr lang="zh-TW" altLang="en-US"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入出金管理</a:t>
            </a:r>
            <a:r>
              <a:rPr lang="en-US" altLang="ja-JP" dirty="0">
                <a:latin typeface="Arial" panose="020B0604020202020204" pitchFamily="34" charset="0"/>
                <a:ea typeface="Meiryo UI" panose="020B0604030504040204" pitchFamily="50" charset="-128"/>
                <a:cs typeface="Arial" panose="020B0604020202020204" pitchFamily="34" charset="0"/>
              </a:rPr>
              <a:t> – </a:t>
            </a:r>
            <a:r>
              <a:rPr lang="ja-JP" altLang="en-US" dirty="0">
                <a:latin typeface="Arial" panose="020B0604020202020204" pitchFamily="34" charset="0"/>
                <a:ea typeface="Meiryo UI" panose="020B0604030504040204" pitchFamily="50" charset="-128"/>
                <a:cs typeface="Arial" panose="020B0604020202020204" pitchFamily="34" charset="0"/>
              </a:rPr>
              <a:t>未入金</a:t>
            </a:r>
            <a:r>
              <a:rPr lang="ja-JP" altLang="en-US" dirty="0">
                <a:latin typeface="Meiryo UI" panose="020B0604030504040204" pitchFamily="50" charset="-128"/>
                <a:ea typeface="Meiryo UI" panose="020B0604030504040204" pitchFamily="50" charset="-128"/>
              </a:rPr>
              <a:t>督促</a:t>
            </a:r>
            <a:endParaRPr kumimoji="1" lang="ja-JP" altLang="en-US" dirty="0">
              <a:latin typeface="Meiryo UI" panose="020B0604030504040204" pitchFamily="50" charset="-128"/>
              <a:ea typeface="Meiryo UI" panose="020B0604030504040204" pitchFamily="50" charset="-128"/>
            </a:endParaRPr>
          </a:p>
        </p:txBody>
      </p:sp>
      <p:grpSp>
        <p:nvGrpSpPr>
          <p:cNvPr id="91" name="グループ化 90">
            <a:extLst>
              <a:ext uri="{FF2B5EF4-FFF2-40B4-BE49-F238E27FC236}">
                <a16:creationId xmlns:a16="http://schemas.microsoft.com/office/drawing/2014/main" id="{1ABD72B3-2A6A-4B29-AC35-A075BDA06397}"/>
              </a:ext>
            </a:extLst>
          </p:cNvPr>
          <p:cNvGrpSpPr/>
          <p:nvPr/>
        </p:nvGrpSpPr>
        <p:grpSpPr>
          <a:xfrm>
            <a:off x="5989186" y="822685"/>
            <a:ext cx="3842712" cy="205890"/>
            <a:chOff x="6068600" y="822685"/>
            <a:chExt cx="3510050" cy="205890"/>
          </a:xfrm>
        </p:grpSpPr>
        <p:sp>
          <p:nvSpPr>
            <p:cNvPr id="92" name="正方形/長方形 91">
              <a:extLst>
                <a:ext uri="{FF2B5EF4-FFF2-40B4-BE49-F238E27FC236}">
                  <a16:creationId xmlns:a16="http://schemas.microsoft.com/office/drawing/2014/main" id="{485F372A-6118-4DC5-A76A-A4150DDDFFEF}"/>
                </a:ext>
              </a:extLst>
            </p:cNvPr>
            <p:cNvSpPr/>
            <p:nvPr/>
          </p:nvSpPr>
          <p:spPr>
            <a:xfrm>
              <a:off x="6506504" y="822685"/>
              <a:ext cx="1254159"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再エネ業務統合システム</a:t>
              </a:r>
            </a:p>
          </p:txBody>
        </p:sp>
        <p:sp>
          <p:nvSpPr>
            <p:cNvPr id="93" name="正方形/長方形 92">
              <a:extLst>
                <a:ext uri="{FF2B5EF4-FFF2-40B4-BE49-F238E27FC236}">
                  <a16:creationId xmlns:a16="http://schemas.microsoft.com/office/drawing/2014/main" id="{F863E1AC-3A23-4084-87E8-B78EAFF5DA73}"/>
                </a:ext>
              </a:extLst>
            </p:cNvPr>
            <p:cNvSpPr/>
            <p:nvPr/>
          </p:nvSpPr>
          <p:spPr>
            <a:xfrm>
              <a:off x="6369354" y="853531"/>
              <a:ext cx="166154" cy="132923"/>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103" name="正方形/長方形 102">
              <a:extLst>
                <a:ext uri="{FF2B5EF4-FFF2-40B4-BE49-F238E27FC236}">
                  <a16:creationId xmlns:a16="http://schemas.microsoft.com/office/drawing/2014/main" id="{1B3BC0D4-D950-4150-8C67-9160AB0927AA}"/>
                </a:ext>
              </a:extLst>
            </p:cNvPr>
            <p:cNvSpPr/>
            <p:nvPr/>
          </p:nvSpPr>
          <p:spPr>
            <a:xfrm>
              <a:off x="7488525" y="853531"/>
              <a:ext cx="166154" cy="132923"/>
            </a:xfrm>
            <a:prstGeom prst="rect">
              <a:avLst/>
            </a:prstGeom>
            <a:noFill/>
            <a:ln w="38100" cap="flat" cmpd="thickThin"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104" name="正方形/長方形 103">
              <a:extLst>
                <a:ext uri="{FF2B5EF4-FFF2-40B4-BE49-F238E27FC236}">
                  <a16:creationId xmlns:a16="http://schemas.microsoft.com/office/drawing/2014/main" id="{51AB76A4-6B9C-4505-B2BE-3ECA7974579B}"/>
                </a:ext>
              </a:extLst>
            </p:cNvPr>
            <p:cNvSpPr/>
            <p:nvPr/>
          </p:nvSpPr>
          <p:spPr>
            <a:xfrm>
              <a:off x="7645826" y="822685"/>
              <a:ext cx="1125542"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zh-TW" altLang="en-US" sz="738" kern="0" dirty="0">
                  <a:latin typeface="Meiryo UI"/>
                  <a:ea typeface="Meiryo UI"/>
                  <a:cs typeface="Arial" pitchFamily="34" charset="0"/>
                </a:rPr>
                <a:t>業務詳細仕様</a:t>
              </a:r>
              <a:r>
                <a:rPr kumimoji="0" lang="ja-JP" altLang="en-US" sz="738" kern="0" dirty="0">
                  <a:latin typeface="Meiryo UI"/>
                  <a:ea typeface="Meiryo UI"/>
                  <a:cs typeface="Arial" pitchFamily="34" charset="0"/>
                </a:rPr>
                <a:t>の対象</a:t>
              </a:r>
            </a:p>
          </p:txBody>
        </p:sp>
        <p:sp>
          <p:nvSpPr>
            <p:cNvPr id="105" name="正方形/長方形 104">
              <a:extLst>
                <a:ext uri="{FF2B5EF4-FFF2-40B4-BE49-F238E27FC236}">
                  <a16:creationId xmlns:a16="http://schemas.microsoft.com/office/drawing/2014/main" id="{50153837-B57C-4E78-9C19-8826B8C9F699}"/>
                </a:ext>
              </a:extLst>
            </p:cNvPr>
            <p:cNvSpPr/>
            <p:nvPr/>
          </p:nvSpPr>
          <p:spPr>
            <a:xfrm>
              <a:off x="6068600" y="822685"/>
              <a:ext cx="299077" cy="198871"/>
            </a:xfrm>
            <a:prstGeom prst="rect">
              <a:avLst/>
            </a:prstGeom>
            <a:noFill/>
          </p:spPr>
          <p:txBody>
            <a:bodyPr wrap="none">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r>
                <a:rPr kumimoji="0" lang="ja-JP" altLang="en-US" sz="738" kern="0" dirty="0">
                  <a:latin typeface="Meiryo UI"/>
                  <a:ea typeface="Meiryo UI"/>
                  <a:cs typeface="Arial" pitchFamily="34" charset="0"/>
                </a:rPr>
                <a:t>凡例</a:t>
              </a:r>
            </a:p>
          </p:txBody>
        </p:sp>
        <p:sp>
          <p:nvSpPr>
            <p:cNvPr id="106" name="フローチャート: 定義済み処理 105">
              <a:extLst>
                <a:ext uri="{FF2B5EF4-FFF2-40B4-BE49-F238E27FC236}">
                  <a16:creationId xmlns:a16="http://schemas.microsoft.com/office/drawing/2014/main" id="{2381F591-C307-4243-BDF1-2434BCDE078F}"/>
                </a:ext>
              </a:extLst>
            </p:cNvPr>
            <p:cNvSpPr/>
            <p:nvPr/>
          </p:nvSpPr>
          <p:spPr>
            <a:xfrm>
              <a:off x="8579834" y="853531"/>
              <a:ext cx="237359" cy="144000"/>
            </a:xfrm>
            <a:prstGeom prst="flowChartPredefinedProcess">
              <a:avLst/>
            </a:prstGeom>
            <a:noFill/>
            <a:ln w="19050" cap="flat" cmpd="sng" algn="ctr">
              <a:solidFill>
                <a:sysClr val="window" lastClr="FFFFFF">
                  <a:lumMod val="65000"/>
                </a:sysClr>
              </a:solidFill>
              <a:prstDash val="solid"/>
              <a:miter lim="800000"/>
            </a:ln>
            <a:effectLst/>
          </p:spPr>
          <p:txBody>
            <a:bodyPr wrap="none" lIns="0" tIns="33231" rIns="0" bIns="33231" rtlCol="0" anchor="ctr"/>
            <a:lstStyle/>
            <a:p>
              <a:pPr algn="ctr"/>
              <a:endParaRPr kumimoji="0" lang="ja-JP" altLang="en-US" sz="800" kern="0" dirty="0">
                <a:latin typeface="Meiryo UI" panose="020B0604030504040204" pitchFamily="50" charset="-128"/>
                <a:ea typeface="Meiryo UI" panose="020B0604030504040204" pitchFamily="50" charset="-128"/>
                <a:cs typeface="Arial" pitchFamily="34" charset="0"/>
              </a:endParaRPr>
            </a:p>
          </p:txBody>
        </p:sp>
        <p:sp>
          <p:nvSpPr>
            <p:cNvPr id="107" name="正方形/長方形 106">
              <a:extLst>
                <a:ext uri="{FF2B5EF4-FFF2-40B4-BE49-F238E27FC236}">
                  <a16:creationId xmlns:a16="http://schemas.microsoft.com/office/drawing/2014/main" id="{DA28D861-CB54-44C9-BB28-439C4C54264A}"/>
                </a:ext>
              </a:extLst>
            </p:cNvPr>
            <p:cNvSpPr/>
            <p:nvPr/>
          </p:nvSpPr>
          <p:spPr>
            <a:xfrm>
              <a:off x="8795264" y="822685"/>
              <a:ext cx="783386"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他業務プロセス</a:t>
              </a:r>
            </a:p>
          </p:txBody>
        </p:sp>
      </p:grpSp>
      <p:sp>
        <p:nvSpPr>
          <p:cNvPr id="64" name="フローチャート : 他ページ結合子 135">
            <a:extLst>
              <a:ext uri="{FF2B5EF4-FFF2-40B4-BE49-F238E27FC236}">
                <a16:creationId xmlns:a16="http://schemas.microsoft.com/office/drawing/2014/main" id="{C080B8A5-7DA8-488F-94C3-B9572E951337}"/>
              </a:ext>
            </a:extLst>
          </p:cNvPr>
          <p:cNvSpPr>
            <a:spLocks/>
          </p:cNvSpPr>
          <p:nvPr/>
        </p:nvSpPr>
        <p:spPr>
          <a:xfrm>
            <a:off x="5850780" y="3034752"/>
            <a:ext cx="259026" cy="284788"/>
          </a:xfrm>
          <a:prstGeom prst="flowChartOffpageConnector">
            <a:avLst/>
          </a:prstGeom>
          <a:solidFill>
            <a:srgbClr val="E5F2F4"/>
          </a:solidFill>
          <a:ln w="12700" cap="flat" cmpd="sng" algn="ctr">
            <a:solidFill>
              <a:sysClr val="window" lastClr="FFFFFF">
                <a:lumMod val="50000"/>
              </a:sysClr>
            </a:solidFill>
            <a:prstDash val="solid"/>
            <a:miter lim="800000"/>
          </a:ln>
          <a:effectLst/>
        </p:spPr>
        <p:txBody>
          <a:bodyPr wrap="none" lIns="30675" rIns="30675" rtlCol="0" anchor="ctr"/>
          <a:lstStyle/>
          <a:p>
            <a:pPr algn="ctr">
              <a:defRPr/>
            </a:pPr>
            <a:r>
              <a:rPr kumimoji="0" lang="ja-JP" altLang="en-US" sz="738" kern="0" dirty="0">
                <a:latin typeface="Meiryo UI"/>
                <a:ea typeface="Meiryo UI"/>
                <a:cs typeface="Arial" pitchFamily="34" charset="0"/>
              </a:rPr>
              <a:t>入金</a:t>
            </a:r>
          </a:p>
        </p:txBody>
      </p:sp>
      <p:sp>
        <p:nvSpPr>
          <p:cNvPr id="65" name="ひし形 110">
            <a:extLst>
              <a:ext uri="{FF2B5EF4-FFF2-40B4-BE49-F238E27FC236}">
                <a16:creationId xmlns:a16="http://schemas.microsoft.com/office/drawing/2014/main" id="{8D2CE109-76E5-40DE-99A7-807F37C6410B}"/>
              </a:ext>
            </a:extLst>
          </p:cNvPr>
          <p:cNvSpPr>
            <a:spLocks/>
          </p:cNvSpPr>
          <p:nvPr/>
        </p:nvSpPr>
        <p:spPr>
          <a:xfrm>
            <a:off x="5184882" y="4797410"/>
            <a:ext cx="347020" cy="306746"/>
          </a:xfrm>
          <a:prstGeom prst="diamond">
            <a:avLst/>
          </a:prstGeom>
          <a:solidFill>
            <a:schemeClr val="bg1"/>
          </a:solidFill>
          <a:ln w="12700" cap="flat" cmpd="sng" algn="ctr">
            <a:solidFill>
              <a:sysClr val="window" lastClr="FFFFFF">
                <a:lumMod val="50000"/>
              </a:sysClr>
            </a:solidFill>
            <a:prstDash val="solid"/>
            <a:miter lim="800000"/>
          </a:ln>
          <a:effectLst/>
        </p:spPr>
        <p:txBody>
          <a:bodyPr wrap="none" lIns="0" tIns="0" rIns="0" bIns="0" rtlCol="0" anchor="ctr"/>
          <a:lstStyle/>
          <a:p>
            <a:pPr algn="ctr">
              <a:defRPr/>
            </a:pPr>
            <a:r>
              <a:rPr kumimoji="0" lang="ja-JP" altLang="en-US" sz="738" kern="0" dirty="0">
                <a:latin typeface="Meiryo UI"/>
                <a:ea typeface="Meiryo UI"/>
              </a:rPr>
              <a:t>広域機関への</a:t>
            </a:r>
            <a:endParaRPr kumimoji="0" lang="en-US" altLang="ja-JP" sz="738" kern="0" dirty="0">
              <a:latin typeface="Meiryo UI"/>
              <a:ea typeface="Meiryo UI"/>
            </a:endParaRPr>
          </a:p>
          <a:p>
            <a:pPr algn="ctr">
              <a:defRPr/>
            </a:pPr>
            <a:r>
              <a:rPr kumimoji="0" lang="ja-JP" altLang="en-US" sz="738" kern="0" dirty="0">
                <a:latin typeface="Meiryo UI"/>
                <a:ea typeface="Meiryo UI"/>
              </a:rPr>
              <a:t>支払有無</a:t>
            </a:r>
            <a:endParaRPr kumimoji="0" lang="en-US" altLang="ja-JP" sz="738" kern="0" dirty="0">
              <a:latin typeface="Meiryo UI"/>
              <a:ea typeface="Meiryo UI"/>
            </a:endParaRPr>
          </a:p>
        </p:txBody>
      </p:sp>
      <p:cxnSp>
        <p:nvCxnSpPr>
          <p:cNvPr id="66" name="直線矢印コネクタ 65">
            <a:extLst>
              <a:ext uri="{FF2B5EF4-FFF2-40B4-BE49-F238E27FC236}">
                <a16:creationId xmlns:a16="http://schemas.microsoft.com/office/drawing/2014/main" id="{EE433B54-F41E-4009-973E-51BAF77CAAFB}"/>
              </a:ext>
            </a:extLst>
          </p:cNvPr>
          <p:cNvCxnSpPr>
            <a:cxnSpLocks/>
            <a:stCxn id="135" idx="0"/>
            <a:endCxn id="64" idx="2"/>
          </p:cNvCxnSpPr>
          <p:nvPr/>
        </p:nvCxnSpPr>
        <p:spPr>
          <a:xfrm flipH="1" flipV="1">
            <a:off x="5980293" y="3319540"/>
            <a:ext cx="1" cy="134360"/>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67" name="直線矢印コネクタ 83">
            <a:extLst>
              <a:ext uri="{FF2B5EF4-FFF2-40B4-BE49-F238E27FC236}">
                <a16:creationId xmlns:a16="http://schemas.microsoft.com/office/drawing/2014/main" id="{69A0C48D-25F3-46B5-8D25-1C63BC686F04}"/>
              </a:ext>
            </a:extLst>
          </p:cNvPr>
          <p:cNvCxnSpPr>
            <a:cxnSpLocks/>
            <a:stCxn id="79" idx="6"/>
            <a:endCxn id="89" idx="1"/>
          </p:cNvCxnSpPr>
          <p:nvPr/>
        </p:nvCxnSpPr>
        <p:spPr>
          <a:xfrm flipV="1">
            <a:off x="2097575" y="3645029"/>
            <a:ext cx="324135" cy="1606"/>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68" name="テキスト ボックス 67">
            <a:extLst>
              <a:ext uri="{FF2B5EF4-FFF2-40B4-BE49-F238E27FC236}">
                <a16:creationId xmlns:a16="http://schemas.microsoft.com/office/drawing/2014/main" id="{69F30CCE-7E45-4182-9742-6DD40C1DD4FC}"/>
              </a:ext>
            </a:extLst>
          </p:cNvPr>
          <p:cNvSpPr txBox="1"/>
          <p:nvPr/>
        </p:nvSpPr>
        <p:spPr>
          <a:xfrm>
            <a:off x="5472839" y="4372570"/>
            <a:ext cx="259191" cy="154549"/>
          </a:xfrm>
          <a:prstGeom prst="rect">
            <a:avLst/>
          </a:prstGeom>
          <a:noFill/>
        </p:spPr>
        <p:txBody>
          <a:bodyPr wrap="square" lIns="0" tIns="0" rIns="0" bIns="0" rtlCol="0" anchor="ctr" anchorCtr="0">
            <a:noAutofit/>
          </a:bodyPr>
          <a:lstStyle/>
          <a:p>
            <a:pPr>
              <a:spcAft>
                <a:spcPts val="511"/>
              </a:spcAft>
            </a:pPr>
            <a:r>
              <a:rPr lang="ja-JP" altLang="en-US" sz="738" dirty="0">
                <a:latin typeface="Meiryo UI" panose="020B0604030504040204" pitchFamily="50" charset="-128"/>
                <a:ea typeface="Meiryo UI" panose="020B0604030504040204" pitchFamily="50" charset="-128"/>
              </a:rPr>
              <a:t>有</a:t>
            </a:r>
          </a:p>
        </p:txBody>
      </p:sp>
      <p:sp>
        <p:nvSpPr>
          <p:cNvPr id="69" name="テキスト ボックス 68">
            <a:extLst>
              <a:ext uri="{FF2B5EF4-FFF2-40B4-BE49-F238E27FC236}">
                <a16:creationId xmlns:a16="http://schemas.microsoft.com/office/drawing/2014/main" id="{E08A5B0B-0492-4B6E-9909-5598BD71E19E}"/>
              </a:ext>
            </a:extLst>
          </p:cNvPr>
          <p:cNvSpPr txBox="1"/>
          <p:nvPr/>
        </p:nvSpPr>
        <p:spPr>
          <a:xfrm>
            <a:off x="5762186" y="4944191"/>
            <a:ext cx="259191" cy="154549"/>
          </a:xfrm>
          <a:prstGeom prst="rect">
            <a:avLst/>
          </a:prstGeom>
          <a:noFill/>
        </p:spPr>
        <p:txBody>
          <a:bodyPr wrap="square" lIns="0" tIns="0" rIns="0" bIns="0" rtlCol="0" anchor="ctr" anchorCtr="0">
            <a:noAutofit/>
          </a:bodyPr>
          <a:lstStyle/>
          <a:p>
            <a:pPr>
              <a:spcAft>
                <a:spcPts val="511"/>
              </a:spcAft>
            </a:pPr>
            <a:r>
              <a:rPr lang="ja-JP" altLang="en-US" sz="738" dirty="0">
                <a:latin typeface="Meiryo UI" panose="020B0604030504040204" pitchFamily="50" charset="-128"/>
                <a:ea typeface="Meiryo UI" panose="020B0604030504040204" pitchFamily="50" charset="-128"/>
              </a:rPr>
              <a:t>無</a:t>
            </a:r>
          </a:p>
        </p:txBody>
      </p:sp>
      <p:grpSp>
        <p:nvGrpSpPr>
          <p:cNvPr id="5" name="グループ化 4">
            <a:extLst>
              <a:ext uri="{FF2B5EF4-FFF2-40B4-BE49-F238E27FC236}">
                <a16:creationId xmlns:a16="http://schemas.microsoft.com/office/drawing/2014/main" id="{5715C194-316B-4F7D-B693-F22B104CFE54}"/>
              </a:ext>
            </a:extLst>
          </p:cNvPr>
          <p:cNvGrpSpPr/>
          <p:nvPr/>
        </p:nvGrpSpPr>
        <p:grpSpPr>
          <a:xfrm>
            <a:off x="3280320" y="3313285"/>
            <a:ext cx="707920" cy="521927"/>
            <a:chOff x="3301082" y="3313285"/>
            <a:chExt cx="707920" cy="521927"/>
          </a:xfrm>
        </p:grpSpPr>
        <p:sp>
          <p:nvSpPr>
            <p:cNvPr id="70" name="正方形/長方形 69">
              <a:extLst>
                <a:ext uri="{FF2B5EF4-FFF2-40B4-BE49-F238E27FC236}">
                  <a16:creationId xmlns:a16="http://schemas.microsoft.com/office/drawing/2014/main" id="{FFEA2A0C-E853-4DB3-BB42-DBA5326319FC}"/>
                </a:ext>
              </a:extLst>
            </p:cNvPr>
            <p:cNvSpPr/>
            <p:nvPr/>
          </p:nvSpPr>
          <p:spPr>
            <a:xfrm>
              <a:off x="3301082" y="3454847"/>
              <a:ext cx="707920" cy="380365"/>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738" kern="0" dirty="0">
                  <a:latin typeface="Meiryo UI"/>
                  <a:ea typeface="Meiryo UI"/>
                  <a:cs typeface="Arial" pitchFamily="34" charset="0"/>
                </a:rPr>
                <a:t>担当者への</a:t>
              </a:r>
              <a:endParaRPr kumimoji="0" lang="en-US" altLang="ja-JP" sz="738" kern="0" dirty="0">
                <a:latin typeface="Meiryo UI"/>
                <a:ea typeface="Meiryo UI"/>
                <a:cs typeface="Arial" pitchFamily="34" charset="0"/>
              </a:endParaRPr>
            </a:p>
            <a:p>
              <a:pPr algn="ctr"/>
              <a:r>
                <a:rPr kumimoji="0" lang="ja-JP" altLang="en-US" sz="738" kern="0" dirty="0">
                  <a:latin typeface="Meiryo UI"/>
                  <a:ea typeface="Meiryo UI"/>
                  <a:cs typeface="Arial" pitchFamily="34" charset="0"/>
                </a:rPr>
                <a:t>電話連絡</a:t>
              </a:r>
              <a:endParaRPr kumimoji="0" lang="en-US" altLang="ja-JP" sz="738" kern="0" dirty="0">
                <a:latin typeface="Meiryo UI"/>
                <a:ea typeface="Meiryo UI"/>
                <a:cs typeface="Arial" pitchFamily="34" charset="0"/>
              </a:endParaRPr>
            </a:p>
          </p:txBody>
        </p:sp>
        <p:sp>
          <p:nvSpPr>
            <p:cNvPr id="71" name="テキスト ボックス 70">
              <a:extLst>
                <a:ext uri="{FF2B5EF4-FFF2-40B4-BE49-F238E27FC236}">
                  <a16:creationId xmlns:a16="http://schemas.microsoft.com/office/drawing/2014/main" id="{B1C73254-EAD9-4C01-8D5B-35E377C1011A}"/>
                </a:ext>
              </a:extLst>
            </p:cNvPr>
            <p:cNvSpPr txBox="1"/>
            <p:nvPr/>
          </p:nvSpPr>
          <p:spPr>
            <a:xfrm>
              <a:off x="3301084" y="3313285"/>
              <a:ext cx="259191" cy="154549"/>
            </a:xfrm>
            <a:prstGeom prst="rect">
              <a:avLst/>
            </a:prstGeom>
            <a:noFill/>
          </p:spPr>
          <p:txBody>
            <a:bodyPr wrap="square" lIns="0" tIns="0" rIns="0" bIns="0" rtlCol="0" anchor="ctr" anchorCtr="0">
              <a:noAutofit/>
            </a:bodyPr>
            <a:lstStyle/>
            <a:p>
              <a:pPr>
                <a:spcAft>
                  <a:spcPts val="511"/>
                </a:spcAft>
              </a:pPr>
              <a:r>
                <a:rPr lang="en-US" altLang="ja-JP" sz="738" dirty="0">
                  <a:latin typeface="Meiryo UI" panose="020B0604030504040204" pitchFamily="50" charset="-128"/>
                  <a:ea typeface="Meiryo UI" panose="020B0604030504040204" pitchFamily="50" charset="-128"/>
                </a:rPr>
                <a:t>01</a:t>
              </a:r>
              <a:endParaRPr lang="ja-JP" altLang="en-US" sz="738" dirty="0">
                <a:latin typeface="Meiryo UI" panose="020B0604030504040204" pitchFamily="50" charset="-128"/>
                <a:ea typeface="Meiryo UI" panose="020B0604030504040204" pitchFamily="50" charset="-128"/>
              </a:endParaRPr>
            </a:p>
          </p:txBody>
        </p:sp>
      </p:grpSp>
      <p:sp>
        <p:nvSpPr>
          <p:cNvPr id="72" name="正方形/長方形 71">
            <a:extLst>
              <a:ext uri="{FF2B5EF4-FFF2-40B4-BE49-F238E27FC236}">
                <a16:creationId xmlns:a16="http://schemas.microsoft.com/office/drawing/2014/main" id="{A33D46F3-2927-4757-AFAC-E3CED2E2E52B}"/>
              </a:ext>
            </a:extLst>
          </p:cNvPr>
          <p:cNvSpPr/>
          <p:nvPr/>
        </p:nvSpPr>
        <p:spPr>
          <a:xfrm>
            <a:off x="3595280" y="3636957"/>
            <a:ext cx="316343" cy="198255"/>
          </a:xfrm>
          <a:prstGeom prst="rect">
            <a:avLst/>
          </a:prstGeom>
          <a:noFill/>
          <a:ln w="19050" cap="flat" cmpd="sng" algn="ctr">
            <a:noFill/>
            <a:prstDash val="solid"/>
            <a:miter lim="800000"/>
          </a:ln>
          <a:effectLst/>
        </p:spPr>
        <p:txBody>
          <a:bodyPr wrap="none" lIns="0" tIns="30675" rIns="0" bIns="30675" rtlCol="0" anchor="ctr"/>
          <a:lstStyle/>
          <a:p>
            <a:pPr algn="ctr"/>
            <a:endParaRPr kumimoji="0" lang="en-US" sz="738" kern="0" dirty="0">
              <a:latin typeface="Meiryo UI"/>
              <a:ea typeface="Meiryo UI"/>
              <a:cs typeface="Arial" pitchFamily="34" charset="0"/>
            </a:endParaRPr>
          </a:p>
        </p:txBody>
      </p:sp>
      <p:sp>
        <p:nvSpPr>
          <p:cNvPr id="73" name="正方形/長方形 72">
            <a:extLst>
              <a:ext uri="{FF2B5EF4-FFF2-40B4-BE49-F238E27FC236}">
                <a16:creationId xmlns:a16="http://schemas.microsoft.com/office/drawing/2014/main" id="{A0BE383F-1ACE-48B5-9EBD-0902BF3E7704}"/>
              </a:ext>
            </a:extLst>
          </p:cNvPr>
          <p:cNvSpPr/>
          <p:nvPr/>
        </p:nvSpPr>
        <p:spPr>
          <a:xfrm>
            <a:off x="3595280" y="3453438"/>
            <a:ext cx="316343" cy="198255"/>
          </a:xfrm>
          <a:prstGeom prst="rect">
            <a:avLst/>
          </a:prstGeom>
          <a:noFill/>
          <a:ln w="19050" cap="flat" cmpd="sng" algn="ctr">
            <a:noFill/>
            <a:prstDash val="solid"/>
            <a:miter lim="800000"/>
          </a:ln>
          <a:effectLst/>
        </p:spPr>
        <p:txBody>
          <a:bodyPr wrap="none" lIns="0" tIns="30675" rIns="0" bIns="30675" rtlCol="0" anchor="ctr"/>
          <a:lstStyle/>
          <a:p>
            <a:pPr algn="ctr"/>
            <a:endParaRPr kumimoji="0" lang="en-US" sz="738" kern="0" dirty="0">
              <a:latin typeface="Meiryo UI"/>
              <a:ea typeface="Meiryo UI"/>
              <a:cs typeface="Arial" pitchFamily="34" charset="0"/>
            </a:endParaRPr>
          </a:p>
        </p:txBody>
      </p:sp>
      <p:grpSp>
        <p:nvGrpSpPr>
          <p:cNvPr id="74" name="グループ化 73">
            <a:extLst>
              <a:ext uri="{FF2B5EF4-FFF2-40B4-BE49-F238E27FC236}">
                <a16:creationId xmlns:a16="http://schemas.microsoft.com/office/drawing/2014/main" id="{83730951-346A-47DC-9766-256456E1A524}"/>
              </a:ext>
            </a:extLst>
          </p:cNvPr>
          <p:cNvGrpSpPr>
            <a:grpSpLocks/>
          </p:cNvGrpSpPr>
          <p:nvPr/>
        </p:nvGrpSpPr>
        <p:grpSpPr>
          <a:xfrm>
            <a:off x="3281075" y="4619722"/>
            <a:ext cx="708172" cy="521510"/>
            <a:chOff x="5056370" y="4690090"/>
            <a:chExt cx="734661" cy="612050"/>
          </a:xfrm>
        </p:grpSpPr>
        <p:sp>
          <p:nvSpPr>
            <p:cNvPr id="143" name="正方形/長方形 36">
              <a:extLst>
                <a:ext uri="{FF2B5EF4-FFF2-40B4-BE49-F238E27FC236}">
                  <a16:creationId xmlns:a16="http://schemas.microsoft.com/office/drawing/2014/main" id="{6B78AC1B-1D34-4280-82D7-A3D920B4E597}"/>
                </a:ext>
              </a:extLst>
            </p:cNvPr>
            <p:cNvSpPr/>
            <p:nvPr/>
          </p:nvSpPr>
          <p:spPr>
            <a:xfrm>
              <a:off x="5056370" y="4855116"/>
              <a:ext cx="734661" cy="447024"/>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0675" rIns="0" bIns="30675" rtlCol="0" anchor="ctr"/>
            <a:lstStyle/>
            <a:p>
              <a:pPr algn="ctr">
                <a:defRPr/>
              </a:pPr>
              <a:r>
                <a:rPr kumimoji="0" lang="ja-JP" altLang="en-US" sz="738" kern="0" dirty="0">
                  <a:latin typeface="Meiryo UI"/>
                  <a:ea typeface="Meiryo UI"/>
                  <a:cs typeface="Arial" pitchFamily="34" charset="0"/>
                </a:rPr>
                <a:t>電話の受領</a:t>
              </a:r>
            </a:p>
          </p:txBody>
        </p:sp>
        <p:sp>
          <p:nvSpPr>
            <p:cNvPr id="144" name="テキスト ボックス 143">
              <a:extLst>
                <a:ext uri="{FF2B5EF4-FFF2-40B4-BE49-F238E27FC236}">
                  <a16:creationId xmlns:a16="http://schemas.microsoft.com/office/drawing/2014/main" id="{322672BF-2410-42F7-8AE6-7CA0916828D5}"/>
                </a:ext>
              </a:extLst>
            </p:cNvPr>
            <p:cNvSpPr txBox="1"/>
            <p:nvPr/>
          </p:nvSpPr>
          <p:spPr>
            <a:xfrm>
              <a:off x="5056370" y="4690090"/>
              <a:ext cx="268887" cy="181380"/>
            </a:xfrm>
            <a:prstGeom prst="rect">
              <a:avLst/>
            </a:prstGeom>
            <a:noFill/>
          </p:spPr>
          <p:txBody>
            <a:bodyPr wrap="square" lIns="0" tIns="0" rIns="0" bIns="0" rtlCol="0" anchor="ctr" anchorCtr="0">
              <a:noAutofit/>
            </a:bodyPr>
            <a:lstStyle/>
            <a:p>
              <a:pPr>
                <a:spcAft>
                  <a:spcPts val="511"/>
                </a:spcAft>
              </a:pPr>
              <a:r>
                <a:rPr lang="en-US" altLang="ja-JP" sz="738" dirty="0">
                  <a:latin typeface="Meiryo UI" panose="020B0604030504040204" pitchFamily="50" charset="-128"/>
                  <a:ea typeface="Meiryo UI" panose="020B0604030504040204" pitchFamily="50" charset="-128"/>
                </a:rPr>
                <a:t>02</a:t>
              </a:r>
              <a:endParaRPr lang="ja-JP" altLang="en-US" sz="738" dirty="0">
                <a:latin typeface="Meiryo UI" panose="020B0604030504040204" pitchFamily="50" charset="-128"/>
                <a:ea typeface="Meiryo UI" panose="020B0604030504040204" pitchFamily="50" charset="-128"/>
              </a:endParaRPr>
            </a:p>
          </p:txBody>
        </p:sp>
      </p:grpSp>
      <p:cxnSp>
        <p:nvCxnSpPr>
          <p:cNvPr id="75" name="直線矢印コネクタ 74">
            <a:extLst>
              <a:ext uri="{FF2B5EF4-FFF2-40B4-BE49-F238E27FC236}">
                <a16:creationId xmlns:a16="http://schemas.microsoft.com/office/drawing/2014/main" id="{2A02000E-138C-496F-A4E7-8F2FE3971366}"/>
              </a:ext>
            </a:extLst>
          </p:cNvPr>
          <p:cNvCxnSpPr>
            <a:cxnSpLocks/>
            <a:stCxn id="70" idx="2"/>
            <a:endCxn id="143" idx="0"/>
          </p:cNvCxnSpPr>
          <p:nvPr/>
        </p:nvCxnSpPr>
        <p:spPr>
          <a:xfrm>
            <a:off x="3634280" y="3835212"/>
            <a:ext cx="881" cy="925124"/>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76" name="直線矢印コネクタ 83">
            <a:extLst>
              <a:ext uri="{FF2B5EF4-FFF2-40B4-BE49-F238E27FC236}">
                <a16:creationId xmlns:a16="http://schemas.microsoft.com/office/drawing/2014/main" id="{DF9201E6-FCB8-47BE-8E1F-746CF0D1EB00}"/>
              </a:ext>
            </a:extLst>
          </p:cNvPr>
          <p:cNvCxnSpPr>
            <a:cxnSpLocks/>
            <a:stCxn id="143" idx="3"/>
            <a:endCxn id="141" idx="1"/>
          </p:cNvCxnSpPr>
          <p:nvPr/>
        </p:nvCxnSpPr>
        <p:spPr>
          <a:xfrm>
            <a:off x="3989247" y="4950784"/>
            <a:ext cx="249603" cy="0"/>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77" name="グループ化 76">
            <a:extLst>
              <a:ext uri="{FF2B5EF4-FFF2-40B4-BE49-F238E27FC236}">
                <a16:creationId xmlns:a16="http://schemas.microsoft.com/office/drawing/2014/main" id="{6049C8A5-2C3D-4361-8373-A19DBE7E9A08}"/>
              </a:ext>
            </a:extLst>
          </p:cNvPr>
          <p:cNvGrpSpPr>
            <a:grpSpLocks/>
          </p:cNvGrpSpPr>
          <p:nvPr/>
        </p:nvGrpSpPr>
        <p:grpSpPr>
          <a:xfrm>
            <a:off x="4238850" y="4619722"/>
            <a:ext cx="708172" cy="521510"/>
            <a:chOff x="5056370" y="4690090"/>
            <a:chExt cx="734661" cy="612050"/>
          </a:xfrm>
        </p:grpSpPr>
        <p:sp>
          <p:nvSpPr>
            <p:cNvPr id="141" name="正方形/長方形 36">
              <a:extLst>
                <a:ext uri="{FF2B5EF4-FFF2-40B4-BE49-F238E27FC236}">
                  <a16:creationId xmlns:a16="http://schemas.microsoft.com/office/drawing/2014/main" id="{E613480F-7D85-488B-A97F-F3ACBE86CCD9}"/>
                </a:ext>
              </a:extLst>
            </p:cNvPr>
            <p:cNvSpPr/>
            <p:nvPr/>
          </p:nvSpPr>
          <p:spPr>
            <a:xfrm>
              <a:off x="5056370" y="4855116"/>
              <a:ext cx="734661" cy="447024"/>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0675" rIns="0" bIns="30675" rtlCol="0" anchor="ctr"/>
            <a:lstStyle/>
            <a:p>
              <a:pPr algn="ctr">
                <a:defRPr/>
              </a:pPr>
              <a:r>
                <a:rPr kumimoji="0" lang="ja-JP" altLang="en-US" sz="738" kern="0" dirty="0">
                  <a:latin typeface="Meiryo UI"/>
                  <a:ea typeface="Meiryo UI"/>
                  <a:cs typeface="Arial" pitchFamily="34" charset="0"/>
                </a:rPr>
                <a:t>広域機関への</a:t>
              </a:r>
              <a:endParaRPr kumimoji="0" lang="en-US" altLang="ja-JP" sz="738" kern="0" dirty="0">
                <a:latin typeface="Meiryo UI"/>
                <a:ea typeface="Meiryo UI"/>
                <a:cs typeface="Arial" pitchFamily="34" charset="0"/>
              </a:endParaRPr>
            </a:p>
            <a:p>
              <a:pPr algn="ctr">
                <a:defRPr/>
              </a:pPr>
              <a:r>
                <a:rPr kumimoji="0" lang="ja-JP" altLang="en-US" sz="738" kern="0" dirty="0">
                  <a:latin typeface="Meiryo UI"/>
                  <a:ea typeface="Meiryo UI"/>
                  <a:cs typeface="Arial" pitchFamily="34" charset="0"/>
                </a:rPr>
                <a:t>支払確認</a:t>
              </a:r>
            </a:p>
          </p:txBody>
        </p:sp>
        <p:sp>
          <p:nvSpPr>
            <p:cNvPr id="142" name="テキスト ボックス 141">
              <a:extLst>
                <a:ext uri="{FF2B5EF4-FFF2-40B4-BE49-F238E27FC236}">
                  <a16:creationId xmlns:a16="http://schemas.microsoft.com/office/drawing/2014/main" id="{45A7A316-0A26-4FCC-AC0F-5A9BD83CE7A7}"/>
                </a:ext>
              </a:extLst>
            </p:cNvPr>
            <p:cNvSpPr txBox="1"/>
            <p:nvPr/>
          </p:nvSpPr>
          <p:spPr>
            <a:xfrm>
              <a:off x="5056370" y="4690090"/>
              <a:ext cx="268887" cy="181380"/>
            </a:xfrm>
            <a:prstGeom prst="rect">
              <a:avLst/>
            </a:prstGeom>
            <a:noFill/>
          </p:spPr>
          <p:txBody>
            <a:bodyPr wrap="square" lIns="0" tIns="0" rIns="0" bIns="0" rtlCol="0" anchor="ctr" anchorCtr="0">
              <a:noAutofit/>
            </a:bodyPr>
            <a:lstStyle/>
            <a:p>
              <a:pPr>
                <a:spcAft>
                  <a:spcPts val="511"/>
                </a:spcAft>
              </a:pPr>
              <a:r>
                <a:rPr lang="en-US" altLang="ja-JP" sz="738" dirty="0">
                  <a:latin typeface="Meiryo UI" panose="020B0604030504040204" pitchFamily="50" charset="-128"/>
                  <a:ea typeface="Meiryo UI" panose="020B0604030504040204" pitchFamily="50" charset="-128"/>
                </a:rPr>
                <a:t>03</a:t>
              </a:r>
              <a:endParaRPr lang="ja-JP" altLang="en-US" sz="738" dirty="0">
                <a:latin typeface="Meiryo UI" panose="020B0604030504040204" pitchFamily="50" charset="-128"/>
                <a:ea typeface="Meiryo UI" panose="020B0604030504040204" pitchFamily="50" charset="-128"/>
              </a:endParaRPr>
            </a:p>
          </p:txBody>
        </p:sp>
      </p:grpSp>
      <p:grpSp>
        <p:nvGrpSpPr>
          <p:cNvPr id="78" name="グループ化 77">
            <a:extLst>
              <a:ext uri="{FF2B5EF4-FFF2-40B4-BE49-F238E27FC236}">
                <a16:creationId xmlns:a16="http://schemas.microsoft.com/office/drawing/2014/main" id="{5829037F-9C31-462F-B224-DBA254226E56}"/>
              </a:ext>
            </a:extLst>
          </p:cNvPr>
          <p:cNvGrpSpPr>
            <a:grpSpLocks/>
          </p:cNvGrpSpPr>
          <p:nvPr/>
        </p:nvGrpSpPr>
        <p:grpSpPr>
          <a:xfrm>
            <a:off x="6535057" y="4619722"/>
            <a:ext cx="708172" cy="521510"/>
            <a:chOff x="5056370" y="4690090"/>
            <a:chExt cx="734661" cy="612050"/>
          </a:xfrm>
        </p:grpSpPr>
        <p:sp>
          <p:nvSpPr>
            <p:cNvPr id="139" name="正方形/長方形 36">
              <a:extLst>
                <a:ext uri="{FF2B5EF4-FFF2-40B4-BE49-F238E27FC236}">
                  <a16:creationId xmlns:a16="http://schemas.microsoft.com/office/drawing/2014/main" id="{EADE11D2-466B-4ADC-BD0B-84CBF79A9D6C}"/>
                </a:ext>
              </a:extLst>
            </p:cNvPr>
            <p:cNvSpPr/>
            <p:nvPr/>
          </p:nvSpPr>
          <p:spPr>
            <a:xfrm>
              <a:off x="5056370" y="4855116"/>
              <a:ext cx="734661" cy="447024"/>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0675" rIns="0" bIns="30675" rtlCol="0" anchor="ctr"/>
            <a:lstStyle/>
            <a:p>
              <a:pPr algn="ctr">
                <a:defRPr/>
              </a:pPr>
              <a:r>
                <a:rPr kumimoji="0" lang="ja-JP" altLang="en-US" sz="738" kern="0" dirty="0">
                  <a:latin typeface="Meiryo UI"/>
                  <a:ea typeface="Meiryo UI"/>
                  <a:cs typeface="Arial" pitchFamily="34" charset="0"/>
                </a:rPr>
                <a:t>対応策の</a:t>
              </a:r>
              <a:endParaRPr kumimoji="0" lang="en-US" altLang="ja-JP" sz="738" kern="0" dirty="0">
                <a:latin typeface="Meiryo UI"/>
                <a:ea typeface="Meiryo UI"/>
                <a:cs typeface="Arial" pitchFamily="34" charset="0"/>
              </a:endParaRPr>
            </a:p>
            <a:p>
              <a:pPr algn="ctr">
                <a:defRPr/>
              </a:pPr>
              <a:r>
                <a:rPr kumimoji="0" lang="ja-JP" altLang="en-US" sz="738" kern="0" dirty="0">
                  <a:latin typeface="Meiryo UI"/>
                  <a:ea typeface="Meiryo UI"/>
                  <a:cs typeface="Arial" pitchFamily="34" charset="0"/>
                </a:rPr>
                <a:t>連絡</a:t>
              </a:r>
            </a:p>
          </p:txBody>
        </p:sp>
        <p:sp>
          <p:nvSpPr>
            <p:cNvPr id="140" name="テキスト ボックス 139">
              <a:extLst>
                <a:ext uri="{FF2B5EF4-FFF2-40B4-BE49-F238E27FC236}">
                  <a16:creationId xmlns:a16="http://schemas.microsoft.com/office/drawing/2014/main" id="{85245B6A-BCA3-463A-9121-28CC8B72C0D1}"/>
                </a:ext>
              </a:extLst>
            </p:cNvPr>
            <p:cNvSpPr txBox="1"/>
            <p:nvPr/>
          </p:nvSpPr>
          <p:spPr>
            <a:xfrm>
              <a:off x="5056370" y="4690090"/>
              <a:ext cx="268887" cy="181380"/>
            </a:xfrm>
            <a:prstGeom prst="rect">
              <a:avLst/>
            </a:prstGeom>
            <a:noFill/>
          </p:spPr>
          <p:txBody>
            <a:bodyPr wrap="square" lIns="0" tIns="0" rIns="0" bIns="0" rtlCol="0" anchor="ctr" anchorCtr="0">
              <a:noAutofit/>
            </a:bodyPr>
            <a:lstStyle/>
            <a:p>
              <a:pPr>
                <a:spcAft>
                  <a:spcPts val="511"/>
                </a:spcAft>
              </a:pPr>
              <a:r>
                <a:rPr lang="en-US" altLang="ja-JP" sz="738" dirty="0">
                  <a:latin typeface="Meiryo UI" panose="020B0604030504040204" pitchFamily="50" charset="-128"/>
                  <a:ea typeface="Meiryo UI" panose="020B0604030504040204" pitchFamily="50" charset="-128"/>
                </a:rPr>
                <a:t>06</a:t>
              </a:r>
              <a:endParaRPr lang="ja-JP" altLang="en-US" sz="738" dirty="0">
                <a:latin typeface="Meiryo UI" panose="020B0604030504040204" pitchFamily="50" charset="-128"/>
                <a:ea typeface="Meiryo UI" panose="020B0604030504040204" pitchFamily="50" charset="-128"/>
              </a:endParaRPr>
            </a:p>
          </p:txBody>
        </p:sp>
      </p:grpSp>
      <p:sp>
        <p:nvSpPr>
          <p:cNvPr id="79" name="ドーナツ 24">
            <a:extLst>
              <a:ext uri="{FF2B5EF4-FFF2-40B4-BE49-F238E27FC236}">
                <a16:creationId xmlns:a16="http://schemas.microsoft.com/office/drawing/2014/main" id="{2EA5C209-F04E-41AB-A369-A14E05CBE947}"/>
              </a:ext>
            </a:extLst>
          </p:cNvPr>
          <p:cNvSpPr>
            <a:spLocks/>
          </p:cNvSpPr>
          <p:nvPr/>
        </p:nvSpPr>
        <p:spPr bwMode="auto">
          <a:xfrm>
            <a:off x="1809575" y="3502635"/>
            <a:ext cx="288000" cy="288000"/>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0629" tIns="30629" rIns="30629" bIns="30629" numCol="1" rtlCol="0" anchor="ctr" anchorCtr="0" compatLnSpc="1">
            <a:prstTxWarp prst="textNoShape">
              <a:avLst/>
            </a:prstTxWarp>
          </a:bodyPr>
          <a:lstStyle/>
          <a:p>
            <a:pPr algn="ctr" defTabSz="884709">
              <a:defRPr/>
            </a:pPr>
            <a:r>
              <a:rPr kumimoji="0" lang="en-US" altLang="ja-JP" sz="738" kern="0" dirty="0">
                <a:latin typeface="Meiryo UI"/>
                <a:ea typeface="Meiryo UI"/>
                <a:cs typeface="Tahoma" pitchFamily="34" charset="0"/>
              </a:rPr>
              <a:t>START</a:t>
            </a:r>
            <a:endParaRPr kumimoji="0" lang="ja-JP" altLang="en-US" sz="738" kern="0" dirty="0">
              <a:latin typeface="Meiryo UI"/>
              <a:ea typeface="Meiryo UI"/>
              <a:cs typeface="Tahoma" pitchFamily="34" charset="0"/>
            </a:endParaRPr>
          </a:p>
        </p:txBody>
      </p:sp>
      <p:cxnSp>
        <p:nvCxnSpPr>
          <p:cNvPr id="80" name="直線矢印コネクタ 83">
            <a:extLst>
              <a:ext uri="{FF2B5EF4-FFF2-40B4-BE49-F238E27FC236}">
                <a16:creationId xmlns:a16="http://schemas.microsoft.com/office/drawing/2014/main" id="{9CAA8B9E-1DE2-483E-9000-6B25A8ADE6B8}"/>
              </a:ext>
            </a:extLst>
          </p:cNvPr>
          <p:cNvCxnSpPr>
            <a:cxnSpLocks/>
            <a:stCxn id="141" idx="3"/>
            <a:endCxn id="65" idx="1"/>
          </p:cNvCxnSpPr>
          <p:nvPr/>
        </p:nvCxnSpPr>
        <p:spPr>
          <a:xfrm flipV="1">
            <a:off x="4947022" y="4950783"/>
            <a:ext cx="237860" cy="1"/>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81" name="直線矢印コネクタ 83">
            <a:extLst>
              <a:ext uri="{FF2B5EF4-FFF2-40B4-BE49-F238E27FC236}">
                <a16:creationId xmlns:a16="http://schemas.microsoft.com/office/drawing/2014/main" id="{C07A61A3-564E-4970-9560-91FABDD2F508}"/>
              </a:ext>
            </a:extLst>
          </p:cNvPr>
          <p:cNvCxnSpPr>
            <a:cxnSpLocks/>
            <a:stCxn id="65" idx="3"/>
            <a:endCxn id="139" idx="1"/>
          </p:cNvCxnSpPr>
          <p:nvPr/>
        </p:nvCxnSpPr>
        <p:spPr>
          <a:xfrm>
            <a:off x="5531902" y="4950783"/>
            <a:ext cx="1003155" cy="1"/>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84" name="直線矢印コネクタ 83">
            <a:extLst>
              <a:ext uri="{FF2B5EF4-FFF2-40B4-BE49-F238E27FC236}">
                <a16:creationId xmlns:a16="http://schemas.microsoft.com/office/drawing/2014/main" id="{0A2AAA48-CEE4-4F1B-B9E3-24AB68CA9FBD}"/>
              </a:ext>
            </a:extLst>
          </p:cNvPr>
          <p:cNvCxnSpPr>
            <a:cxnSpLocks/>
            <a:stCxn id="139" idx="0"/>
            <a:endCxn id="133" idx="2"/>
          </p:cNvCxnSpPr>
          <p:nvPr/>
        </p:nvCxnSpPr>
        <p:spPr>
          <a:xfrm flipV="1">
            <a:off x="6889142" y="3834795"/>
            <a:ext cx="0" cy="925540"/>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85" name="グループ化 84">
            <a:extLst>
              <a:ext uri="{FF2B5EF4-FFF2-40B4-BE49-F238E27FC236}">
                <a16:creationId xmlns:a16="http://schemas.microsoft.com/office/drawing/2014/main" id="{B7B3EA34-E465-475D-B3F0-BCD0F2751FDF}"/>
              </a:ext>
            </a:extLst>
          </p:cNvPr>
          <p:cNvGrpSpPr>
            <a:grpSpLocks/>
          </p:cNvGrpSpPr>
          <p:nvPr/>
        </p:nvGrpSpPr>
        <p:grpSpPr>
          <a:xfrm>
            <a:off x="5626208" y="4194734"/>
            <a:ext cx="708172" cy="521510"/>
            <a:chOff x="5056370" y="4690090"/>
            <a:chExt cx="734661" cy="612050"/>
          </a:xfrm>
        </p:grpSpPr>
        <p:sp>
          <p:nvSpPr>
            <p:cNvPr id="137" name="正方形/長方形 36">
              <a:extLst>
                <a:ext uri="{FF2B5EF4-FFF2-40B4-BE49-F238E27FC236}">
                  <a16:creationId xmlns:a16="http://schemas.microsoft.com/office/drawing/2014/main" id="{C359A234-978F-4841-8F8F-E1F48679151F}"/>
                </a:ext>
              </a:extLst>
            </p:cNvPr>
            <p:cNvSpPr/>
            <p:nvPr/>
          </p:nvSpPr>
          <p:spPr>
            <a:xfrm>
              <a:off x="5056370" y="4855116"/>
              <a:ext cx="734661" cy="447024"/>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0675" rIns="0" bIns="30675" rtlCol="0" anchor="ctr"/>
            <a:lstStyle/>
            <a:p>
              <a:pPr algn="ctr">
                <a:defRPr/>
              </a:pPr>
              <a:r>
                <a:rPr kumimoji="0" lang="ja-JP" altLang="en-US" sz="738" kern="0" dirty="0">
                  <a:latin typeface="Meiryo UI"/>
                  <a:ea typeface="Meiryo UI"/>
                  <a:cs typeface="Arial" pitchFamily="34" charset="0"/>
                </a:rPr>
                <a:t>確認結果</a:t>
              </a:r>
              <a:endParaRPr kumimoji="0" lang="en-US" altLang="ja-JP" sz="738" kern="0" dirty="0">
                <a:latin typeface="Meiryo UI"/>
                <a:ea typeface="Meiryo UI"/>
                <a:cs typeface="Arial" pitchFamily="34" charset="0"/>
              </a:endParaRPr>
            </a:p>
            <a:p>
              <a:pPr algn="ctr">
                <a:defRPr/>
              </a:pPr>
              <a:r>
                <a:rPr kumimoji="0" lang="ja-JP" altLang="en-US" sz="738" kern="0" dirty="0">
                  <a:latin typeface="Meiryo UI"/>
                  <a:ea typeface="Meiryo UI"/>
                  <a:cs typeface="Arial" pitchFamily="34" charset="0"/>
                </a:rPr>
                <a:t>連絡</a:t>
              </a:r>
            </a:p>
          </p:txBody>
        </p:sp>
        <p:sp>
          <p:nvSpPr>
            <p:cNvPr id="138" name="テキスト ボックス 137">
              <a:extLst>
                <a:ext uri="{FF2B5EF4-FFF2-40B4-BE49-F238E27FC236}">
                  <a16:creationId xmlns:a16="http://schemas.microsoft.com/office/drawing/2014/main" id="{5A99052C-3FCA-4AD7-8FFE-98CB50FE96F6}"/>
                </a:ext>
              </a:extLst>
            </p:cNvPr>
            <p:cNvSpPr txBox="1"/>
            <p:nvPr/>
          </p:nvSpPr>
          <p:spPr>
            <a:xfrm>
              <a:off x="5056370" y="4690090"/>
              <a:ext cx="268887" cy="181380"/>
            </a:xfrm>
            <a:prstGeom prst="rect">
              <a:avLst/>
            </a:prstGeom>
            <a:noFill/>
          </p:spPr>
          <p:txBody>
            <a:bodyPr wrap="square" lIns="0" tIns="0" rIns="0" bIns="0" rtlCol="0" anchor="ctr" anchorCtr="0">
              <a:noAutofit/>
            </a:bodyPr>
            <a:lstStyle/>
            <a:p>
              <a:pPr>
                <a:spcAft>
                  <a:spcPts val="511"/>
                </a:spcAft>
              </a:pPr>
              <a:r>
                <a:rPr lang="en-US" altLang="ja-JP" sz="738" dirty="0">
                  <a:latin typeface="Meiryo UI" panose="020B0604030504040204" pitchFamily="50" charset="-128"/>
                  <a:ea typeface="Meiryo UI" panose="020B0604030504040204" pitchFamily="50" charset="-128"/>
                </a:rPr>
                <a:t>04</a:t>
              </a:r>
              <a:endParaRPr lang="ja-JP" altLang="en-US" sz="738" dirty="0">
                <a:latin typeface="Meiryo UI" panose="020B0604030504040204" pitchFamily="50" charset="-128"/>
                <a:ea typeface="Meiryo UI" panose="020B0604030504040204" pitchFamily="50" charset="-128"/>
              </a:endParaRPr>
            </a:p>
          </p:txBody>
        </p:sp>
      </p:grpSp>
      <p:grpSp>
        <p:nvGrpSpPr>
          <p:cNvPr id="86" name="グループ化 85">
            <a:extLst>
              <a:ext uri="{FF2B5EF4-FFF2-40B4-BE49-F238E27FC236}">
                <a16:creationId xmlns:a16="http://schemas.microsoft.com/office/drawing/2014/main" id="{A2503D4A-E3FC-49EC-AF8B-A4DB2CF8D741}"/>
              </a:ext>
            </a:extLst>
          </p:cNvPr>
          <p:cNvGrpSpPr>
            <a:grpSpLocks/>
          </p:cNvGrpSpPr>
          <p:nvPr/>
        </p:nvGrpSpPr>
        <p:grpSpPr>
          <a:xfrm>
            <a:off x="5626208" y="3313286"/>
            <a:ext cx="708172" cy="521510"/>
            <a:chOff x="5056370" y="4690090"/>
            <a:chExt cx="734661" cy="612050"/>
          </a:xfrm>
        </p:grpSpPr>
        <p:sp>
          <p:nvSpPr>
            <p:cNvPr id="135" name="正方形/長方形 36">
              <a:extLst>
                <a:ext uri="{FF2B5EF4-FFF2-40B4-BE49-F238E27FC236}">
                  <a16:creationId xmlns:a16="http://schemas.microsoft.com/office/drawing/2014/main" id="{9DE951A2-3BBD-4AFE-877F-960C962C8393}"/>
                </a:ext>
              </a:extLst>
            </p:cNvPr>
            <p:cNvSpPr/>
            <p:nvPr/>
          </p:nvSpPr>
          <p:spPr>
            <a:xfrm>
              <a:off x="5056370" y="4855116"/>
              <a:ext cx="734661" cy="447024"/>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0675" rIns="0" bIns="30675" rtlCol="0" anchor="ctr"/>
            <a:lstStyle/>
            <a:p>
              <a:pPr algn="ctr">
                <a:defRPr/>
              </a:pPr>
              <a:r>
                <a:rPr kumimoji="0" lang="ja-JP" altLang="en-US" sz="738" kern="0" dirty="0">
                  <a:latin typeface="Meiryo UI"/>
                  <a:ea typeface="Meiryo UI"/>
                  <a:cs typeface="Arial" pitchFamily="34" charset="0"/>
                </a:rPr>
                <a:t>確認結果</a:t>
              </a:r>
              <a:endParaRPr kumimoji="0" lang="en-US" altLang="ja-JP" sz="738" kern="0" dirty="0">
                <a:latin typeface="Meiryo UI"/>
                <a:ea typeface="Meiryo UI"/>
                <a:cs typeface="Arial" pitchFamily="34" charset="0"/>
              </a:endParaRPr>
            </a:p>
            <a:p>
              <a:pPr algn="ctr">
                <a:defRPr/>
              </a:pPr>
              <a:r>
                <a:rPr kumimoji="0" lang="ja-JP" altLang="en-US" sz="738" kern="0" dirty="0">
                  <a:latin typeface="Meiryo UI"/>
                  <a:ea typeface="Meiryo UI"/>
                  <a:cs typeface="Arial" pitchFamily="34" charset="0"/>
                </a:rPr>
                <a:t>連絡受領</a:t>
              </a:r>
            </a:p>
          </p:txBody>
        </p:sp>
        <p:sp>
          <p:nvSpPr>
            <p:cNvPr id="136" name="テキスト ボックス 135">
              <a:extLst>
                <a:ext uri="{FF2B5EF4-FFF2-40B4-BE49-F238E27FC236}">
                  <a16:creationId xmlns:a16="http://schemas.microsoft.com/office/drawing/2014/main" id="{0B444445-5DC9-4ECC-A8C1-ACD5B809933D}"/>
                </a:ext>
              </a:extLst>
            </p:cNvPr>
            <p:cNvSpPr txBox="1"/>
            <p:nvPr/>
          </p:nvSpPr>
          <p:spPr>
            <a:xfrm>
              <a:off x="5056370" y="4690090"/>
              <a:ext cx="268887" cy="181380"/>
            </a:xfrm>
            <a:prstGeom prst="rect">
              <a:avLst/>
            </a:prstGeom>
            <a:noFill/>
          </p:spPr>
          <p:txBody>
            <a:bodyPr wrap="square" lIns="0" tIns="0" rIns="0" bIns="0" rtlCol="0" anchor="ctr" anchorCtr="0">
              <a:noAutofit/>
            </a:bodyPr>
            <a:lstStyle/>
            <a:p>
              <a:pPr>
                <a:spcAft>
                  <a:spcPts val="511"/>
                </a:spcAft>
              </a:pPr>
              <a:r>
                <a:rPr lang="en-US" altLang="ja-JP" sz="738" dirty="0">
                  <a:latin typeface="Meiryo UI" panose="020B0604030504040204" pitchFamily="50" charset="-128"/>
                  <a:ea typeface="Meiryo UI" panose="020B0604030504040204" pitchFamily="50" charset="-128"/>
                </a:rPr>
                <a:t>05</a:t>
              </a:r>
              <a:endParaRPr lang="ja-JP" altLang="en-US" sz="738" dirty="0">
                <a:latin typeface="Meiryo UI" panose="020B0604030504040204" pitchFamily="50" charset="-128"/>
                <a:ea typeface="Meiryo UI" panose="020B0604030504040204" pitchFamily="50" charset="-128"/>
              </a:endParaRPr>
            </a:p>
          </p:txBody>
        </p:sp>
      </p:grpSp>
      <p:cxnSp>
        <p:nvCxnSpPr>
          <p:cNvPr id="87" name="直線矢印コネクタ 86">
            <a:extLst>
              <a:ext uri="{FF2B5EF4-FFF2-40B4-BE49-F238E27FC236}">
                <a16:creationId xmlns:a16="http://schemas.microsoft.com/office/drawing/2014/main" id="{D4E9EF70-7805-468B-AFCB-7BFCA86586A5}"/>
              </a:ext>
            </a:extLst>
          </p:cNvPr>
          <p:cNvCxnSpPr>
            <a:cxnSpLocks/>
            <a:stCxn id="137" idx="0"/>
            <a:endCxn id="135" idx="2"/>
          </p:cNvCxnSpPr>
          <p:nvPr/>
        </p:nvCxnSpPr>
        <p:spPr>
          <a:xfrm flipV="1">
            <a:off x="5980294" y="3834796"/>
            <a:ext cx="0" cy="500552"/>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88" name="直線矢印コネクタ 80">
            <a:extLst>
              <a:ext uri="{FF2B5EF4-FFF2-40B4-BE49-F238E27FC236}">
                <a16:creationId xmlns:a16="http://schemas.microsoft.com/office/drawing/2014/main" id="{203BCE08-50EC-4E58-89A1-5AA4C367C1ED}"/>
              </a:ext>
            </a:extLst>
          </p:cNvPr>
          <p:cNvCxnSpPr>
            <a:cxnSpLocks/>
            <a:stCxn id="65" idx="0"/>
            <a:endCxn id="137" idx="1"/>
          </p:cNvCxnSpPr>
          <p:nvPr/>
        </p:nvCxnSpPr>
        <p:spPr>
          <a:xfrm rot="5400000" flipH="1" flipV="1">
            <a:off x="5356493" y="4527695"/>
            <a:ext cx="271614" cy="267816"/>
          </a:xfrm>
          <a:prstGeom prst="bentConnector2">
            <a:avLst/>
          </a:prstGeom>
          <a:noFill/>
          <a:ln w="6350" cap="flat" cmpd="sng" algn="ctr">
            <a:solidFill>
              <a:sysClr val="window" lastClr="FFFFFF">
                <a:lumMod val="65000"/>
              </a:sysClr>
            </a:solidFill>
            <a:prstDash val="solid"/>
            <a:miter lim="800000"/>
            <a:tailEnd type="triangle"/>
          </a:ln>
          <a:effectLst/>
        </p:spPr>
      </p:cxnSp>
      <p:sp>
        <p:nvSpPr>
          <p:cNvPr id="89" name="ひし形 110">
            <a:extLst>
              <a:ext uri="{FF2B5EF4-FFF2-40B4-BE49-F238E27FC236}">
                <a16:creationId xmlns:a16="http://schemas.microsoft.com/office/drawing/2014/main" id="{EFA60D28-98F5-43FE-B9FA-87554B61D468}"/>
              </a:ext>
            </a:extLst>
          </p:cNvPr>
          <p:cNvSpPr>
            <a:spLocks/>
          </p:cNvSpPr>
          <p:nvPr/>
        </p:nvSpPr>
        <p:spPr>
          <a:xfrm>
            <a:off x="2421710" y="3491656"/>
            <a:ext cx="347020" cy="306746"/>
          </a:xfrm>
          <a:prstGeom prst="diamond">
            <a:avLst/>
          </a:prstGeom>
          <a:solidFill>
            <a:schemeClr val="bg1"/>
          </a:solidFill>
          <a:ln w="12700" cap="flat" cmpd="sng" algn="ctr">
            <a:solidFill>
              <a:sysClr val="window" lastClr="FFFFFF">
                <a:lumMod val="50000"/>
              </a:sysClr>
            </a:solidFill>
            <a:prstDash val="solid"/>
            <a:miter lim="800000"/>
          </a:ln>
          <a:effectLst/>
        </p:spPr>
        <p:txBody>
          <a:bodyPr wrap="none" lIns="0" tIns="0" rIns="0" bIns="0" rtlCol="0" anchor="ctr"/>
          <a:lstStyle/>
          <a:p>
            <a:pPr algn="ctr">
              <a:defRPr/>
            </a:pPr>
            <a:r>
              <a:rPr kumimoji="0" lang="ja-JP" altLang="en-US" sz="738" kern="0" dirty="0">
                <a:latin typeface="Meiryo UI"/>
                <a:ea typeface="Meiryo UI"/>
              </a:rPr>
              <a:t>電話連絡の</a:t>
            </a:r>
            <a:endParaRPr kumimoji="0" lang="en-US" altLang="ja-JP" sz="738" kern="0" dirty="0">
              <a:latin typeface="Meiryo UI"/>
              <a:ea typeface="Meiryo UI"/>
            </a:endParaRPr>
          </a:p>
          <a:p>
            <a:pPr algn="ctr">
              <a:defRPr/>
            </a:pPr>
            <a:r>
              <a:rPr kumimoji="0" lang="ja-JP" altLang="en-US" sz="738" kern="0" dirty="0">
                <a:latin typeface="Meiryo UI"/>
                <a:ea typeface="Meiryo UI"/>
              </a:rPr>
              <a:t>実施状況</a:t>
            </a:r>
            <a:endParaRPr kumimoji="0" lang="en-US" altLang="ja-JP" sz="738" kern="0" dirty="0">
              <a:latin typeface="Meiryo UI"/>
              <a:ea typeface="Meiryo UI"/>
            </a:endParaRPr>
          </a:p>
        </p:txBody>
      </p:sp>
      <p:sp>
        <p:nvSpPr>
          <p:cNvPr id="90" name="フローチャート : 他ページ結合子 135">
            <a:extLst>
              <a:ext uri="{FF2B5EF4-FFF2-40B4-BE49-F238E27FC236}">
                <a16:creationId xmlns:a16="http://schemas.microsoft.com/office/drawing/2014/main" id="{2CD1291B-0D53-40CD-8ECC-06D0F25FAC69}"/>
              </a:ext>
            </a:extLst>
          </p:cNvPr>
          <p:cNvSpPr>
            <a:spLocks/>
          </p:cNvSpPr>
          <p:nvPr/>
        </p:nvSpPr>
        <p:spPr>
          <a:xfrm>
            <a:off x="3149682" y="2597129"/>
            <a:ext cx="259026" cy="284788"/>
          </a:xfrm>
          <a:prstGeom prst="flowChartOffpageConnector">
            <a:avLst/>
          </a:prstGeom>
          <a:solidFill>
            <a:srgbClr val="E5F2F4"/>
          </a:solidFill>
          <a:ln w="12700" cap="flat" cmpd="sng" algn="ctr">
            <a:solidFill>
              <a:sysClr val="window" lastClr="FFFFFF">
                <a:lumMod val="50000"/>
              </a:sysClr>
            </a:solidFill>
            <a:prstDash val="solid"/>
            <a:miter lim="800000"/>
          </a:ln>
          <a:effectLst/>
        </p:spPr>
        <p:txBody>
          <a:bodyPr wrap="none" lIns="30675" rIns="30675" rtlCol="0" anchor="ctr"/>
          <a:lstStyle/>
          <a:p>
            <a:pPr algn="ctr">
              <a:defRPr/>
            </a:pPr>
            <a:r>
              <a:rPr kumimoji="0" lang="en-US" altLang="ja-JP" sz="738" kern="0" dirty="0">
                <a:latin typeface="Meiryo UI"/>
                <a:ea typeface="Meiryo UI"/>
                <a:cs typeface="Arial" pitchFamily="34" charset="0"/>
              </a:rPr>
              <a:t>1</a:t>
            </a:r>
            <a:endParaRPr kumimoji="0" lang="ja-JP" altLang="en-US" sz="738" kern="0" dirty="0">
              <a:latin typeface="Meiryo UI"/>
              <a:ea typeface="Meiryo UI"/>
              <a:cs typeface="Arial" pitchFamily="34" charset="0"/>
            </a:endParaRPr>
          </a:p>
        </p:txBody>
      </p:sp>
      <p:cxnSp>
        <p:nvCxnSpPr>
          <p:cNvPr id="94" name="直線矢印コネクタ 83">
            <a:extLst>
              <a:ext uri="{FF2B5EF4-FFF2-40B4-BE49-F238E27FC236}">
                <a16:creationId xmlns:a16="http://schemas.microsoft.com/office/drawing/2014/main" id="{06F35753-B735-465D-85FE-2EAEBC2587F2}"/>
              </a:ext>
            </a:extLst>
          </p:cNvPr>
          <p:cNvCxnSpPr>
            <a:cxnSpLocks/>
            <a:stCxn id="89" idx="0"/>
            <a:endCxn id="90" idx="1"/>
          </p:cNvCxnSpPr>
          <p:nvPr/>
        </p:nvCxnSpPr>
        <p:spPr>
          <a:xfrm rot="5400000" flipH="1" flipV="1">
            <a:off x="2496385" y="2838359"/>
            <a:ext cx="752133" cy="554462"/>
          </a:xfrm>
          <a:prstGeom prst="bentConnector2">
            <a:avLst/>
          </a:prstGeom>
          <a:noFill/>
          <a:ln w="6350" cap="flat" cmpd="sng" algn="ctr">
            <a:solidFill>
              <a:sysClr val="window" lastClr="FFFFFF">
                <a:lumMod val="65000"/>
              </a:sysClr>
            </a:solidFill>
            <a:prstDash val="solid"/>
            <a:miter lim="800000"/>
            <a:tailEnd type="triangle"/>
          </a:ln>
          <a:effectLst/>
        </p:spPr>
      </p:cxnSp>
      <p:cxnSp>
        <p:nvCxnSpPr>
          <p:cNvPr id="95" name="直線矢印コネクタ 83">
            <a:extLst>
              <a:ext uri="{FF2B5EF4-FFF2-40B4-BE49-F238E27FC236}">
                <a16:creationId xmlns:a16="http://schemas.microsoft.com/office/drawing/2014/main" id="{81023993-E1EE-46A1-B3B9-787396BEF71D}"/>
              </a:ext>
            </a:extLst>
          </p:cNvPr>
          <p:cNvCxnSpPr>
            <a:cxnSpLocks/>
            <a:stCxn id="89" idx="3"/>
            <a:endCxn id="70" idx="1"/>
          </p:cNvCxnSpPr>
          <p:nvPr/>
        </p:nvCxnSpPr>
        <p:spPr>
          <a:xfrm>
            <a:off x="2768730" y="3645029"/>
            <a:ext cx="511590" cy="1"/>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96" name="テキスト ボックス 95">
            <a:extLst>
              <a:ext uri="{FF2B5EF4-FFF2-40B4-BE49-F238E27FC236}">
                <a16:creationId xmlns:a16="http://schemas.microsoft.com/office/drawing/2014/main" id="{E53B08DE-4FE6-4967-804D-6CCB403F6D84}"/>
              </a:ext>
            </a:extLst>
          </p:cNvPr>
          <p:cNvSpPr txBox="1"/>
          <p:nvPr/>
        </p:nvSpPr>
        <p:spPr>
          <a:xfrm>
            <a:off x="2839882" y="3644193"/>
            <a:ext cx="313623" cy="154549"/>
          </a:xfrm>
          <a:prstGeom prst="rect">
            <a:avLst/>
          </a:prstGeom>
          <a:noFill/>
        </p:spPr>
        <p:txBody>
          <a:bodyPr wrap="square" lIns="0" tIns="0" rIns="0" bIns="0" rtlCol="0" anchor="ctr" anchorCtr="0">
            <a:noAutofit/>
          </a:bodyPr>
          <a:lstStyle/>
          <a:p>
            <a:pPr>
              <a:spcAft>
                <a:spcPts val="511"/>
              </a:spcAft>
            </a:pPr>
            <a:r>
              <a:rPr lang="ja-JP" altLang="en-US" sz="738" dirty="0">
                <a:latin typeface="Meiryo UI" panose="020B0604030504040204" pitchFamily="50" charset="-128"/>
                <a:ea typeface="Meiryo UI" panose="020B0604030504040204" pitchFamily="50" charset="-128"/>
              </a:rPr>
              <a:t>未実施</a:t>
            </a:r>
          </a:p>
        </p:txBody>
      </p:sp>
      <p:sp>
        <p:nvSpPr>
          <p:cNvPr id="97" name="テキスト ボックス 96">
            <a:extLst>
              <a:ext uri="{FF2B5EF4-FFF2-40B4-BE49-F238E27FC236}">
                <a16:creationId xmlns:a16="http://schemas.microsoft.com/office/drawing/2014/main" id="{6C1160F2-BEDA-4B26-B47D-DCC62990CFA4}"/>
              </a:ext>
            </a:extLst>
          </p:cNvPr>
          <p:cNvSpPr txBox="1"/>
          <p:nvPr/>
        </p:nvSpPr>
        <p:spPr>
          <a:xfrm>
            <a:off x="2611063" y="3274451"/>
            <a:ext cx="313623" cy="154549"/>
          </a:xfrm>
          <a:prstGeom prst="rect">
            <a:avLst/>
          </a:prstGeom>
          <a:noFill/>
        </p:spPr>
        <p:txBody>
          <a:bodyPr wrap="square" lIns="0" tIns="0" rIns="0" bIns="0" rtlCol="0" anchor="ctr" anchorCtr="0">
            <a:noAutofit/>
          </a:bodyPr>
          <a:lstStyle/>
          <a:p>
            <a:pPr>
              <a:spcAft>
                <a:spcPts val="511"/>
              </a:spcAft>
            </a:pPr>
            <a:r>
              <a:rPr lang="ja-JP" altLang="en-US" sz="738" dirty="0">
                <a:latin typeface="Meiryo UI" panose="020B0604030504040204" pitchFamily="50" charset="-128"/>
                <a:ea typeface="Meiryo UI" panose="020B0604030504040204" pitchFamily="50" charset="-128"/>
              </a:rPr>
              <a:t>実施済</a:t>
            </a:r>
          </a:p>
        </p:txBody>
      </p:sp>
      <p:grpSp>
        <p:nvGrpSpPr>
          <p:cNvPr id="98" name="グループ化 97">
            <a:extLst>
              <a:ext uri="{FF2B5EF4-FFF2-40B4-BE49-F238E27FC236}">
                <a16:creationId xmlns:a16="http://schemas.microsoft.com/office/drawing/2014/main" id="{9D304C10-E7B9-4E8D-8EB6-D89D5B36895D}"/>
              </a:ext>
            </a:extLst>
          </p:cNvPr>
          <p:cNvGrpSpPr>
            <a:grpSpLocks/>
          </p:cNvGrpSpPr>
          <p:nvPr/>
        </p:nvGrpSpPr>
        <p:grpSpPr>
          <a:xfrm>
            <a:off x="6535057" y="3313286"/>
            <a:ext cx="708172" cy="521510"/>
            <a:chOff x="5056370" y="4690090"/>
            <a:chExt cx="734661" cy="612050"/>
          </a:xfrm>
        </p:grpSpPr>
        <p:sp>
          <p:nvSpPr>
            <p:cNvPr id="133" name="正方形/長方形 36">
              <a:extLst>
                <a:ext uri="{FF2B5EF4-FFF2-40B4-BE49-F238E27FC236}">
                  <a16:creationId xmlns:a16="http://schemas.microsoft.com/office/drawing/2014/main" id="{1185D6B2-6DF8-4348-8AEA-668A7817A468}"/>
                </a:ext>
              </a:extLst>
            </p:cNvPr>
            <p:cNvSpPr/>
            <p:nvPr/>
          </p:nvSpPr>
          <p:spPr>
            <a:xfrm>
              <a:off x="5056370" y="4855116"/>
              <a:ext cx="734661" cy="447024"/>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0675" rIns="0" bIns="30675" rtlCol="0" anchor="ctr"/>
            <a:lstStyle/>
            <a:p>
              <a:pPr algn="ctr">
                <a:defRPr/>
              </a:pPr>
              <a:r>
                <a:rPr kumimoji="0" lang="ja-JP" altLang="en-US" sz="738" kern="0" dirty="0">
                  <a:latin typeface="Meiryo UI"/>
                  <a:ea typeface="Meiryo UI"/>
                  <a:cs typeface="Arial" pitchFamily="34" charset="0"/>
                </a:rPr>
                <a:t>対応策に関する</a:t>
              </a:r>
              <a:endParaRPr kumimoji="0" lang="en-US" altLang="ja-JP" sz="738" kern="0" dirty="0">
                <a:latin typeface="Meiryo UI"/>
                <a:ea typeface="Meiryo UI"/>
                <a:cs typeface="Arial" pitchFamily="34" charset="0"/>
              </a:endParaRPr>
            </a:p>
            <a:p>
              <a:pPr algn="ctr">
                <a:defRPr/>
              </a:pPr>
              <a:r>
                <a:rPr kumimoji="0" lang="ja-JP" altLang="en-US" sz="738" kern="0" dirty="0">
                  <a:latin typeface="Meiryo UI"/>
                  <a:ea typeface="Meiryo UI"/>
                  <a:cs typeface="Arial" pitchFamily="34" charset="0"/>
                </a:rPr>
                <a:t>連絡受領</a:t>
              </a:r>
            </a:p>
          </p:txBody>
        </p:sp>
        <p:sp>
          <p:nvSpPr>
            <p:cNvPr id="134" name="テキスト ボックス 133">
              <a:extLst>
                <a:ext uri="{FF2B5EF4-FFF2-40B4-BE49-F238E27FC236}">
                  <a16:creationId xmlns:a16="http://schemas.microsoft.com/office/drawing/2014/main" id="{D3D06624-322F-4C25-A6AD-96F6D5BE3CC5}"/>
                </a:ext>
              </a:extLst>
            </p:cNvPr>
            <p:cNvSpPr txBox="1"/>
            <p:nvPr/>
          </p:nvSpPr>
          <p:spPr>
            <a:xfrm>
              <a:off x="5056370" y="4690090"/>
              <a:ext cx="268887" cy="181380"/>
            </a:xfrm>
            <a:prstGeom prst="rect">
              <a:avLst/>
            </a:prstGeom>
            <a:noFill/>
          </p:spPr>
          <p:txBody>
            <a:bodyPr wrap="square" lIns="0" tIns="0" rIns="0" bIns="0" rtlCol="0" anchor="ctr" anchorCtr="0">
              <a:noAutofit/>
            </a:bodyPr>
            <a:lstStyle/>
            <a:p>
              <a:pPr>
                <a:spcAft>
                  <a:spcPts val="511"/>
                </a:spcAft>
              </a:pPr>
              <a:r>
                <a:rPr lang="en-US" altLang="ja-JP" sz="738" dirty="0">
                  <a:latin typeface="Meiryo UI" panose="020B0604030504040204" pitchFamily="50" charset="-128"/>
                  <a:ea typeface="Meiryo UI" panose="020B0604030504040204" pitchFamily="50" charset="-128"/>
                </a:rPr>
                <a:t>07</a:t>
              </a:r>
              <a:endParaRPr lang="ja-JP" altLang="en-US" sz="738" dirty="0">
                <a:latin typeface="Meiryo UI" panose="020B0604030504040204" pitchFamily="50" charset="-128"/>
                <a:ea typeface="Meiryo UI" panose="020B0604030504040204" pitchFamily="50" charset="-128"/>
              </a:endParaRPr>
            </a:p>
          </p:txBody>
        </p:sp>
      </p:grpSp>
      <p:cxnSp>
        <p:nvCxnSpPr>
          <p:cNvPr id="108" name="直線矢印コネクタ 83">
            <a:extLst>
              <a:ext uri="{FF2B5EF4-FFF2-40B4-BE49-F238E27FC236}">
                <a16:creationId xmlns:a16="http://schemas.microsoft.com/office/drawing/2014/main" id="{91B66A4F-98FE-4EE6-AC7A-773B129BD220}"/>
              </a:ext>
            </a:extLst>
          </p:cNvPr>
          <p:cNvCxnSpPr>
            <a:cxnSpLocks/>
            <a:stCxn id="133" idx="3"/>
            <a:endCxn id="131" idx="1"/>
          </p:cNvCxnSpPr>
          <p:nvPr/>
        </p:nvCxnSpPr>
        <p:spPr>
          <a:xfrm>
            <a:off x="7243229" y="3644348"/>
            <a:ext cx="171313" cy="0"/>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124" name="グループ化 123">
            <a:extLst>
              <a:ext uri="{FF2B5EF4-FFF2-40B4-BE49-F238E27FC236}">
                <a16:creationId xmlns:a16="http://schemas.microsoft.com/office/drawing/2014/main" id="{370E1F7B-3645-41DC-B699-FD72EF8D65B0}"/>
              </a:ext>
            </a:extLst>
          </p:cNvPr>
          <p:cNvGrpSpPr>
            <a:grpSpLocks/>
          </p:cNvGrpSpPr>
          <p:nvPr/>
        </p:nvGrpSpPr>
        <p:grpSpPr>
          <a:xfrm>
            <a:off x="7414542" y="3313286"/>
            <a:ext cx="708172" cy="521510"/>
            <a:chOff x="5056370" y="4690090"/>
            <a:chExt cx="734661" cy="612050"/>
          </a:xfrm>
        </p:grpSpPr>
        <p:sp>
          <p:nvSpPr>
            <p:cNvPr id="131" name="正方形/長方形 36">
              <a:extLst>
                <a:ext uri="{FF2B5EF4-FFF2-40B4-BE49-F238E27FC236}">
                  <a16:creationId xmlns:a16="http://schemas.microsoft.com/office/drawing/2014/main" id="{36137433-9848-4B79-9F8A-04CFA5982E68}"/>
                </a:ext>
              </a:extLst>
            </p:cNvPr>
            <p:cNvSpPr/>
            <p:nvPr/>
          </p:nvSpPr>
          <p:spPr>
            <a:xfrm>
              <a:off x="5056370" y="4855116"/>
              <a:ext cx="734661" cy="447024"/>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0675" rIns="0" bIns="30675" rtlCol="0" anchor="ctr"/>
            <a:lstStyle/>
            <a:p>
              <a:pPr algn="ctr">
                <a:defRPr/>
              </a:pPr>
              <a:r>
                <a:rPr kumimoji="0" lang="ja-JP" altLang="en-US" sz="738" kern="0" dirty="0">
                  <a:latin typeface="Meiryo UI"/>
                  <a:ea typeface="Meiryo UI"/>
                  <a:cs typeface="Arial" pitchFamily="34" charset="0"/>
                </a:rPr>
                <a:t>督促状況の更新・</a:t>
              </a:r>
              <a:br>
                <a:rPr kumimoji="0" lang="en-US" altLang="ja-JP" sz="738" kern="0" dirty="0">
                  <a:latin typeface="Meiryo UI"/>
                  <a:ea typeface="Meiryo UI"/>
                  <a:cs typeface="Arial" pitchFamily="34" charset="0"/>
                </a:rPr>
              </a:br>
              <a:r>
                <a:rPr kumimoji="0" lang="ja-JP" altLang="en-US" sz="738" kern="0" dirty="0">
                  <a:latin typeface="Meiryo UI"/>
                  <a:ea typeface="Meiryo UI"/>
                  <a:cs typeface="Arial" pitchFamily="34" charset="0"/>
                </a:rPr>
                <a:t>対応策の</a:t>
              </a:r>
              <a:endParaRPr kumimoji="0" lang="en-US" altLang="ja-JP" sz="738" kern="0" dirty="0">
                <a:latin typeface="Meiryo UI"/>
                <a:ea typeface="Meiryo UI"/>
                <a:cs typeface="Arial" pitchFamily="34" charset="0"/>
              </a:endParaRPr>
            </a:p>
            <a:p>
              <a:pPr algn="ctr">
                <a:defRPr/>
              </a:pPr>
              <a:r>
                <a:rPr kumimoji="0" lang="ja-JP" altLang="en-US" sz="738" kern="0" dirty="0">
                  <a:latin typeface="Meiryo UI"/>
                  <a:ea typeface="Meiryo UI"/>
                  <a:cs typeface="Arial" pitchFamily="34" charset="0"/>
                </a:rPr>
                <a:t>共有</a:t>
              </a:r>
            </a:p>
          </p:txBody>
        </p:sp>
        <p:sp>
          <p:nvSpPr>
            <p:cNvPr id="132" name="テキスト ボックス 131">
              <a:extLst>
                <a:ext uri="{FF2B5EF4-FFF2-40B4-BE49-F238E27FC236}">
                  <a16:creationId xmlns:a16="http://schemas.microsoft.com/office/drawing/2014/main" id="{70C11BA7-0421-4FFF-9D61-96FFF363B63A}"/>
                </a:ext>
              </a:extLst>
            </p:cNvPr>
            <p:cNvSpPr txBox="1"/>
            <p:nvPr/>
          </p:nvSpPr>
          <p:spPr>
            <a:xfrm>
              <a:off x="5056370" y="4690090"/>
              <a:ext cx="268887" cy="181380"/>
            </a:xfrm>
            <a:prstGeom prst="rect">
              <a:avLst/>
            </a:prstGeom>
            <a:noFill/>
          </p:spPr>
          <p:txBody>
            <a:bodyPr wrap="square" lIns="0" tIns="0" rIns="0" bIns="0" rtlCol="0" anchor="ctr" anchorCtr="0">
              <a:noAutofit/>
            </a:bodyPr>
            <a:lstStyle/>
            <a:p>
              <a:pPr>
                <a:spcAft>
                  <a:spcPts val="511"/>
                </a:spcAft>
              </a:pPr>
              <a:r>
                <a:rPr lang="en-US" altLang="ja-JP" sz="738" dirty="0">
                  <a:latin typeface="Meiryo UI" panose="020B0604030504040204" pitchFamily="50" charset="-128"/>
                  <a:ea typeface="Meiryo UI" panose="020B0604030504040204" pitchFamily="50" charset="-128"/>
                </a:rPr>
                <a:t>08</a:t>
              </a:r>
              <a:endParaRPr lang="ja-JP" altLang="en-US" sz="738" dirty="0">
                <a:latin typeface="Meiryo UI" panose="020B0604030504040204" pitchFamily="50" charset="-128"/>
                <a:ea typeface="Meiryo UI" panose="020B0604030504040204" pitchFamily="50" charset="-128"/>
              </a:endParaRPr>
            </a:p>
          </p:txBody>
        </p:sp>
      </p:grpSp>
      <p:cxnSp>
        <p:nvCxnSpPr>
          <p:cNvPr id="125" name="直線矢印コネクタ 83">
            <a:extLst>
              <a:ext uri="{FF2B5EF4-FFF2-40B4-BE49-F238E27FC236}">
                <a16:creationId xmlns:a16="http://schemas.microsoft.com/office/drawing/2014/main" id="{0E28AC05-8146-42DB-80BD-01CE764B27F6}"/>
              </a:ext>
            </a:extLst>
          </p:cNvPr>
          <p:cNvCxnSpPr>
            <a:cxnSpLocks/>
            <a:stCxn id="131" idx="0"/>
            <a:endCxn id="129" idx="2"/>
          </p:cNvCxnSpPr>
          <p:nvPr/>
        </p:nvCxnSpPr>
        <p:spPr>
          <a:xfrm flipV="1">
            <a:off x="7768628" y="2786852"/>
            <a:ext cx="0" cy="667048"/>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126" name="グループ化 125">
            <a:extLst>
              <a:ext uri="{FF2B5EF4-FFF2-40B4-BE49-F238E27FC236}">
                <a16:creationId xmlns:a16="http://schemas.microsoft.com/office/drawing/2014/main" id="{5D294B3A-72C2-4293-88E4-DF467BA6F216}"/>
              </a:ext>
            </a:extLst>
          </p:cNvPr>
          <p:cNvGrpSpPr/>
          <p:nvPr/>
        </p:nvGrpSpPr>
        <p:grpSpPr>
          <a:xfrm>
            <a:off x="7414542" y="2265342"/>
            <a:ext cx="708172" cy="521510"/>
            <a:chOff x="6912303" y="2998590"/>
            <a:chExt cx="734661" cy="612050"/>
          </a:xfrm>
        </p:grpSpPr>
        <p:sp>
          <p:nvSpPr>
            <p:cNvPr id="129" name="正方形/長方形 36">
              <a:extLst>
                <a:ext uri="{FF2B5EF4-FFF2-40B4-BE49-F238E27FC236}">
                  <a16:creationId xmlns:a16="http://schemas.microsoft.com/office/drawing/2014/main" id="{F3A03A4A-FECB-45F1-AC4B-FF3AD6C1E5E5}"/>
                </a:ext>
              </a:extLst>
            </p:cNvPr>
            <p:cNvSpPr/>
            <p:nvPr/>
          </p:nvSpPr>
          <p:spPr>
            <a:xfrm>
              <a:off x="6912303" y="3163616"/>
              <a:ext cx="734661" cy="447024"/>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0675" rIns="0" bIns="30675" rtlCol="0" anchor="ctr"/>
            <a:lstStyle/>
            <a:p>
              <a:pPr algn="ctr">
                <a:defRPr/>
              </a:pPr>
              <a:r>
                <a:rPr kumimoji="0" lang="ja-JP" altLang="en-US" sz="738" kern="0" dirty="0">
                  <a:latin typeface="Meiryo UI"/>
                  <a:ea typeface="Meiryo UI"/>
                  <a:cs typeface="Arial" pitchFamily="34" charset="0"/>
                </a:rPr>
                <a:t>対応策の</a:t>
              </a:r>
              <a:endParaRPr kumimoji="0" lang="en-US" altLang="ja-JP" sz="738" kern="0" dirty="0">
                <a:latin typeface="Meiryo UI"/>
                <a:ea typeface="Meiryo UI"/>
                <a:cs typeface="Arial" pitchFamily="34" charset="0"/>
              </a:endParaRPr>
            </a:p>
            <a:p>
              <a:pPr algn="ctr">
                <a:defRPr/>
              </a:pPr>
              <a:r>
                <a:rPr kumimoji="0" lang="ja-JP" altLang="en-US" sz="738" kern="0" dirty="0">
                  <a:latin typeface="Meiryo UI"/>
                  <a:ea typeface="Meiryo UI"/>
                  <a:cs typeface="Arial" pitchFamily="34" charset="0"/>
                </a:rPr>
                <a:t>共有受領</a:t>
              </a:r>
            </a:p>
          </p:txBody>
        </p:sp>
        <p:sp>
          <p:nvSpPr>
            <p:cNvPr id="130" name="テキスト ボックス 129">
              <a:extLst>
                <a:ext uri="{FF2B5EF4-FFF2-40B4-BE49-F238E27FC236}">
                  <a16:creationId xmlns:a16="http://schemas.microsoft.com/office/drawing/2014/main" id="{AA31CAD4-4B8C-4AAC-BF03-50879B2A45CE}"/>
                </a:ext>
              </a:extLst>
            </p:cNvPr>
            <p:cNvSpPr txBox="1"/>
            <p:nvPr/>
          </p:nvSpPr>
          <p:spPr>
            <a:xfrm>
              <a:off x="6912303" y="2998590"/>
              <a:ext cx="268887" cy="181380"/>
            </a:xfrm>
            <a:prstGeom prst="rect">
              <a:avLst/>
            </a:prstGeom>
            <a:noFill/>
          </p:spPr>
          <p:txBody>
            <a:bodyPr wrap="square" lIns="0" tIns="0" rIns="0" bIns="0" rtlCol="0" anchor="ctr" anchorCtr="0">
              <a:noAutofit/>
            </a:bodyPr>
            <a:lstStyle/>
            <a:p>
              <a:pPr>
                <a:spcAft>
                  <a:spcPts val="511"/>
                </a:spcAft>
              </a:pPr>
              <a:r>
                <a:rPr lang="en-US" altLang="ja-JP" sz="738" dirty="0">
                  <a:latin typeface="Meiryo UI" panose="020B0604030504040204" pitchFamily="50" charset="-128"/>
                  <a:ea typeface="Meiryo UI" panose="020B0604030504040204" pitchFamily="50" charset="-128"/>
                </a:rPr>
                <a:t>09</a:t>
              </a:r>
              <a:endParaRPr lang="ja-JP" altLang="en-US" sz="738" dirty="0">
                <a:latin typeface="Meiryo UI" panose="020B0604030504040204" pitchFamily="50" charset="-128"/>
                <a:ea typeface="Meiryo UI" panose="020B0604030504040204" pitchFamily="50" charset="-128"/>
              </a:endParaRPr>
            </a:p>
          </p:txBody>
        </p:sp>
      </p:grpSp>
      <p:cxnSp>
        <p:nvCxnSpPr>
          <p:cNvPr id="149" name="直線矢印コネクタ 83">
            <a:extLst>
              <a:ext uri="{FF2B5EF4-FFF2-40B4-BE49-F238E27FC236}">
                <a16:creationId xmlns:a16="http://schemas.microsoft.com/office/drawing/2014/main" id="{45E4206B-44A9-466D-B90F-CF033414615F}"/>
              </a:ext>
            </a:extLst>
          </p:cNvPr>
          <p:cNvCxnSpPr>
            <a:cxnSpLocks/>
            <a:stCxn id="129" idx="3"/>
            <a:endCxn id="83" idx="2"/>
          </p:cNvCxnSpPr>
          <p:nvPr/>
        </p:nvCxnSpPr>
        <p:spPr>
          <a:xfrm>
            <a:off x="8122714" y="2596404"/>
            <a:ext cx="503483" cy="0"/>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83" name="ドーナツ 24">
            <a:extLst>
              <a:ext uri="{FF2B5EF4-FFF2-40B4-BE49-F238E27FC236}">
                <a16:creationId xmlns:a16="http://schemas.microsoft.com/office/drawing/2014/main" id="{2FF6E75E-A815-4CE8-B6A9-F42B153EBC73}"/>
              </a:ext>
            </a:extLst>
          </p:cNvPr>
          <p:cNvSpPr>
            <a:spLocks/>
          </p:cNvSpPr>
          <p:nvPr/>
        </p:nvSpPr>
        <p:spPr bwMode="auto">
          <a:xfrm>
            <a:off x="8626197" y="2433092"/>
            <a:ext cx="326623" cy="326623"/>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0629" tIns="30629" rIns="30629" bIns="30629" numCol="1" rtlCol="0" anchor="ctr" anchorCtr="0" compatLnSpc="1">
            <a:prstTxWarp prst="textNoShape">
              <a:avLst/>
            </a:prstTxWarp>
          </a:bodyPr>
          <a:lstStyle/>
          <a:p>
            <a:pPr algn="ctr" defTabSz="884709">
              <a:defRPr/>
            </a:pPr>
            <a:r>
              <a:rPr kumimoji="0" lang="en-US" altLang="ja-JP" sz="738" kern="0" dirty="0">
                <a:latin typeface="Meiryo UI"/>
                <a:ea typeface="Meiryo UI"/>
                <a:cs typeface="Tahoma" pitchFamily="34" charset="0"/>
              </a:rPr>
              <a:t>END</a:t>
            </a:r>
            <a:endParaRPr kumimoji="0" lang="ja-JP" altLang="en-US" sz="738" kern="0" dirty="0">
              <a:latin typeface="Meiryo UI"/>
              <a:ea typeface="Meiryo UI"/>
              <a:cs typeface="Tahoma" pitchFamily="34" charset="0"/>
            </a:endParaRPr>
          </a:p>
        </p:txBody>
      </p:sp>
      <p:sp>
        <p:nvSpPr>
          <p:cNvPr id="99" name="正方形/長方形 98">
            <a:extLst>
              <a:ext uri="{FF2B5EF4-FFF2-40B4-BE49-F238E27FC236}">
                <a16:creationId xmlns:a16="http://schemas.microsoft.com/office/drawing/2014/main" id="{3F28FB5F-A49C-4368-9961-1AC7371D0AAC}"/>
              </a:ext>
            </a:extLst>
          </p:cNvPr>
          <p:cNvSpPr/>
          <p:nvPr/>
        </p:nvSpPr>
        <p:spPr>
          <a:xfrm>
            <a:off x="8514276" y="2759715"/>
            <a:ext cx="877087" cy="206364"/>
          </a:xfrm>
          <a:prstGeom prst="rect">
            <a:avLst/>
          </a:prstGeom>
          <a:noFill/>
          <a:ln w="19050" cap="flat" cmpd="sng" algn="ctr">
            <a:noFill/>
            <a:prstDash val="solid"/>
            <a:miter lim="800000"/>
          </a:ln>
          <a:effectLst/>
        </p:spPr>
        <p:txBody>
          <a:bodyPr wrap="none" lIns="0" tIns="36000" rIns="0" bIns="36000" rtlCol="0" anchor="ctr"/>
          <a:lstStyle/>
          <a:p>
            <a:r>
              <a:rPr lang="ja-JP" altLang="en-US" sz="800" dirty="0">
                <a:latin typeface="Meiryo UI" panose="020B0604030504040204" pitchFamily="50" charset="-128"/>
                <a:ea typeface="Meiryo UI" panose="020B0604030504040204" pitchFamily="50" charset="-128"/>
              </a:rPr>
              <a:t>➢ </a:t>
            </a:r>
            <a:r>
              <a:rPr lang="en-US" altLang="ja-JP" sz="800" dirty="0">
                <a:latin typeface="Meiryo UI" panose="020B0604030504040204" pitchFamily="50" charset="-128"/>
                <a:ea typeface="Meiryo UI" panose="020B0604030504040204" pitchFamily="50" charset="-128"/>
              </a:rPr>
              <a:t>(ACC201)</a:t>
            </a:r>
            <a:r>
              <a:rPr lang="ja-JP" altLang="en-US" sz="800" dirty="0">
                <a:latin typeface="Meiryo UI" panose="020B0604030504040204" pitchFamily="50" charset="-128"/>
                <a:ea typeface="Meiryo UI" panose="020B0604030504040204" pitchFamily="50" charset="-128"/>
              </a:rPr>
              <a:t>入金</a:t>
            </a:r>
            <a:endParaRPr lang="en-US" altLang="ja-JP" sz="800"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1037504808"/>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2" name="表 2">
            <a:extLst>
              <a:ext uri="{FF2B5EF4-FFF2-40B4-BE49-F238E27FC236}">
                <a16:creationId xmlns:a16="http://schemas.microsoft.com/office/drawing/2014/main" id="{76DD6CCB-BA95-4C4B-901E-BBF8CDE3083A}"/>
              </a:ext>
            </a:extLst>
          </p:cNvPr>
          <p:cNvGraphicFramePr>
            <a:graphicFrameLocks noGrp="1"/>
          </p:cNvGraphicFramePr>
          <p:nvPr>
            <p:extLst>
              <p:ext uri="{D42A27DB-BD31-4B8C-83A1-F6EECF244321}">
                <p14:modId xmlns:p14="http://schemas.microsoft.com/office/powerpoint/2010/main" val="3889835059"/>
              </p:ext>
            </p:extLst>
          </p:nvPr>
        </p:nvGraphicFramePr>
        <p:xfrm>
          <a:off x="141614" y="1090316"/>
          <a:ext cx="9596725" cy="5691199"/>
        </p:xfrm>
        <a:graphic>
          <a:graphicData uri="http://schemas.openxmlformats.org/drawingml/2006/table">
            <a:tbl>
              <a:tblPr firstRow="1" bandRow="1">
                <a:tableStyleId>{2D5ABB26-0587-4C30-8999-92F81FD0307C}</a:tableStyleId>
              </a:tblPr>
              <a:tblGrid>
                <a:gridCol w="367433">
                  <a:extLst>
                    <a:ext uri="{9D8B030D-6E8A-4147-A177-3AD203B41FA5}">
                      <a16:colId xmlns:a16="http://schemas.microsoft.com/office/drawing/2014/main" val="358073148"/>
                    </a:ext>
                  </a:extLst>
                </a:gridCol>
                <a:gridCol w="692468">
                  <a:extLst>
                    <a:ext uri="{9D8B030D-6E8A-4147-A177-3AD203B41FA5}">
                      <a16:colId xmlns:a16="http://schemas.microsoft.com/office/drawing/2014/main" val="3311309282"/>
                    </a:ext>
                  </a:extLst>
                </a:gridCol>
                <a:gridCol w="6754709">
                  <a:extLst>
                    <a:ext uri="{9D8B030D-6E8A-4147-A177-3AD203B41FA5}">
                      <a16:colId xmlns:a16="http://schemas.microsoft.com/office/drawing/2014/main" val="1235158156"/>
                    </a:ext>
                  </a:extLst>
                </a:gridCol>
                <a:gridCol w="952107">
                  <a:extLst>
                    <a:ext uri="{9D8B030D-6E8A-4147-A177-3AD203B41FA5}">
                      <a16:colId xmlns:a16="http://schemas.microsoft.com/office/drawing/2014/main" val="256449129"/>
                    </a:ext>
                  </a:extLst>
                </a:gridCol>
                <a:gridCol w="830008">
                  <a:extLst>
                    <a:ext uri="{9D8B030D-6E8A-4147-A177-3AD203B41FA5}">
                      <a16:colId xmlns:a16="http://schemas.microsoft.com/office/drawing/2014/main" val="869005639"/>
                    </a:ext>
                  </a:extLst>
                </a:gridCol>
              </a:tblGrid>
              <a:tr h="0">
                <a:tc gridSpan="2">
                  <a:txBody>
                    <a:bodyPr/>
                    <a:lstStyle/>
                    <a:p>
                      <a:pPr algn="l"/>
                      <a:r>
                        <a:rPr kumimoji="1" lang="ja-JP" altLang="en-US" sz="1200" b="0" dirty="0">
                          <a:latin typeface="Meiryo UI" panose="020B0604030504040204" pitchFamily="50" charset="-128"/>
                          <a:ea typeface="Meiryo UI" panose="020B0604030504040204" pitchFamily="50" charset="-128"/>
                        </a:rPr>
                        <a:t>業務</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lang="ja-JP" altLang="en-US" sz="1200" dirty="0">
                          <a:latin typeface="Meiryo UI" panose="020B0604030504040204" pitchFamily="50" charset="-128"/>
                          <a:ea typeface="Meiryo UI" panose="020B0604030504040204" pitchFamily="50" charset="-128"/>
                        </a:rPr>
                        <a:t>入出金管理</a:t>
                      </a:r>
                      <a:r>
                        <a:rPr lang="en-US" altLang="ja-JP" sz="1200" dirty="0">
                          <a:latin typeface="Arial" panose="020B0604020202020204" pitchFamily="34" charset="0"/>
                          <a:ea typeface="Meiryo UI" panose="020B0604030504040204" pitchFamily="50" charset="-128"/>
                          <a:cs typeface="Arial" panose="020B0604020202020204" pitchFamily="34" charset="0"/>
                        </a:rPr>
                        <a:t> – </a:t>
                      </a:r>
                      <a:r>
                        <a:rPr lang="ja-JP" altLang="en-US" sz="1200" dirty="0">
                          <a:latin typeface="Arial" panose="020B0604020202020204" pitchFamily="34" charset="0"/>
                          <a:ea typeface="Meiryo UI" panose="020B0604030504040204" pitchFamily="50" charset="-128"/>
                          <a:cs typeface="Arial" panose="020B0604020202020204" pitchFamily="34" charset="0"/>
                        </a:rPr>
                        <a:t>未入金督促</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1200" b="0" dirty="0">
                          <a:latin typeface="Meiryo UI" panose="020B0604030504040204" pitchFamily="50" charset="-128"/>
                          <a:ea typeface="Meiryo UI" panose="020B0604030504040204" pitchFamily="50" charset="-128"/>
                        </a:rPr>
                        <a:t>業務コード</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200" b="0" dirty="0">
                          <a:latin typeface="Meiryo UI" panose="020B0604030504040204" pitchFamily="50" charset="-128"/>
                          <a:ea typeface="Meiryo UI" panose="020B0604030504040204" pitchFamily="50" charset="-128"/>
                        </a:rPr>
                        <a:t>ACC203</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0">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業務内容</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広域機関が未入金の事業者に対して督促を行う。</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868788017"/>
                  </a:ext>
                </a:extLst>
              </a:tr>
              <a:tr h="213360">
                <a:tc gridSpan="2">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業務タイミング</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3">
                  <a:txBody>
                    <a:bodyPr/>
                    <a:lstStyle/>
                    <a:p>
                      <a:pPr marL="0" marR="0" lvl="0" indent="0" algn="l" defTabSz="685783"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ja-JP" altLang="en-US" sz="1200" b="0" u="none" kern="0" dirty="0">
                          <a:solidFill>
                            <a:srgbClr val="000000">
                              <a:lumMod val="100000"/>
                            </a:srgbClr>
                          </a:solidFill>
                          <a:latin typeface="Meiryo UI"/>
                          <a:ea typeface="Meiryo UI"/>
                        </a:rPr>
                        <a:t>月次</a:t>
                      </a:r>
                      <a:endParaRPr kumimoji="0" lang="en-US" altLang="ja-JP" sz="1200" b="0" u="none" kern="0" dirty="0">
                        <a:solidFill>
                          <a:srgbClr val="000000">
                            <a:lumMod val="100000"/>
                          </a:srgbClr>
                        </a:solidFill>
                        <a:latin typeface="Meiryo UI"/>
                        <a:ea typeface="Meiryo UI"/>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100085752"/>
                  </a:ext>
                </a:extLst>
              </a:tr>
              <a:tr h="0">
                <a:tc gridSpan="2">
                  <a:txBody>
                    <a:bodyPr/>
                    <a:lstStyle/>
                    <a:p>
                      <a:pPr marL="0" indent="0" algn="l">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関連アクター</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広域機関、認定事業者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747063371"/>
                  </a:ext>
                </a:extLst>
              </a:tr>
              <a:tr h="972000">
                <a:tc rowSpan="2">
                  <a:txBody>
                    <a:bodyPr/>
                    <a:lstStyle/>
                    <a:p>
                      <a:pPr marL="0" indent="0" algn="ctr">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確認者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lumMod val="95000"/>
                      </a:schemeClr>
                    </a:solidFill>
                  </a:tcPr>
                </a:tc>
                <a:tc gridSpan="3">
                  <a:txBody>
                    <a:bodyPr/>
                    <a:lstStyle/>
                    <a:p>
                      <a:pPr marL="0" indent="0" algn="ctr">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776034627"/>
                  </a:ext>
                </a:extLst>
              </a:tr>
              <a:tr h="972000">
                <a:tc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作業者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marL="0" indent="0" algn="ctr">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603231057"/>
                  </a:ext>
                </a:extLst>
              </a:tr>
              <a:tr h="1152000">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認定事業者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42081878"/>
                  </a:ext>
                </a:extLst>
              </a:tr>
              <a:tr h="1497919">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システム</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5629721"/>
                  </a:ext>
                </a:extLst>
              </a:tr>
            </a:tbl>
          </a:graphicData>
        </a:graphic>
      </p:graphicFrame>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ja-JP" altLang="en-US" dirty="0">
                <a:latin typeface="Meiryo UI" panose="020B0604030504040204" pitchFamily="50" charset="-128"/>
                <a:ea typeface="Meiryo UI" panose="020B0604030504040204" pitchFamily="50" charset="-128"/>
              </a:rPr>
              <a:t>業務フロー</a:t>
            </a:r>
            <a:br>
              <a:rPr lang="en-US" altLang="ja-JP" dirty="0">
                <a:latin typeface="Meiryo UI" panose="020B0604030504040204" pitchFamily="50" charset="-128"/>
                <a:ea typeface="Meiryo UI" panose="020B0604030504040204" pitchFamily="50" charset="-128"/>
              </a:rPr>
            </a:br>
            <a:r>
              <a:rPr kumimoji="0" lang="ja-JP" altLang="en-US" kern="0" dirty="0">
                <a:solidFill>
                  <a:prstClr val="black"/>
                </a:solidFill>
                <a:latin typeface="Meiryo UI"/>
                <a:ea typeface="Meiryo UI"/>
                <a:cs typeface="Arial" pitchFamily="34" charset="0"/>
              </a:rPr>
              <a:t>資金管理・報告</a:t>
            </a:r>
            <a:r>
              <a:rPr lang="zh-TW" altLang="en-US"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入出金管理</a:t>
            </a:r>
            <a:r>
              <a:rPr lang="en-US" altLang="ja-JP" dirty="0">
                <a:latin typeface="Arial" panose="020B0604020202020204" pitchFamily="34" charset="0"/>
                <a:ea typeface="Meiryo UI" panose="020B0604030504040204" pitchFamily="50" charset="-128"/>
                <a:cs typeface="Arial" panose="020B0604020202020204" pitchFamily="34" charset="0"/>
              </a:rPr>
              <a:t> – </a:t>
            </a:r>
            <a:r>
              <a:rPr lang="ja-JP" altLang="en-US" dirty="0">
                <a:latin typeface="Arial" panose="020B0604020202020204" pitchFamily="34" charset="0"/>
                <a:ea typeface="Meiryo UI" panose="020B0604030504040204" pitchFamily="50" charset="-128"/>
                <a:cs typeface="Arial" panose="020B0604020202020204" pitchFamily="34" charset="0"/>
              </a:rPr>
              <a:t>未入金</a:t>
            </a:r>
            <a:r>
              <a:rPr lang="ja-JP" altLang="en-US" dirty="0">
                <a:latin typeface="Meiryo UI" panose="020B0604030504040204" pitchFamily="50" charset="-128"/>
                <a:ea typeface="Meiryo UI" panose="020B0604030504040204" pitchFamily="50" charset="-128"/>
              </a:rPr>
              <a:t>督促</a:t>
            </a:r>
            <a:endParaRPr kumimoji="1" lang="ja-JP" altLang="en-US" dirty="0">
              <a:latin typeface="Meiryo UI" panose="020B0604030504040204" pitchFamily="50" charset="-128"/>
              <a:ea typeface="Meiryo UI" panose="020B0604030504040204" pitchFamily="50" charset="-128"/>
            </a:endParaRPr>
          </a:p>
        </p:txBody>
      </p:sp>
      <p:grpSp>
        <p:nvGrpSpPr>
          <p:cNvPr id="91" name="グループ化 90">
            <a:extLst>
              <a:ext uri="{FF2B5EF4-FFF2-40B4-BE49-F238E27FC236}">
                <a16:creationId xmlns:a16="http://schemas.microsoft.com/office/drawing/2014/main" id="{1ABD72B3-2A6A-4B29-AC35-A075BDA06397}"/>
              </a:ext>
            </a:extLst>
          </p:cNvPr>
          <p:cNvGrpSpPr/>
          <p:nvPr/>
        </p:nvGrpSpPr>
        <p:grpSpPr>
          <a:xfrm>
            <a:off x="5989186" y="822685"/>
            <a:ext cx="3842712" cy="205890"/>
            <a:chOff x="6068600" y="822685"/>
            <a:chExt cx="3510050" cy="205890"/>
          </a:xfrm>
        </p:grpSpPr>
        <p:sp>
          <p:nvSpPr>
            <p:cNvPr id="92" name="正方形/長方形 91">
              <a:extLst>
                <a:ext uri="{FF2B5EF4-FFF2-40B4-BE49-F238E27FC236}">
                  <a16:creationId xmlns:a16="http://schemas.microsoft.com/office/drawing/2014/main" id="{485F372A-6118-4DC5-A76A-A4150DDDFFEF}"/>
                </a:ext>
              </a:extLst>
            </p:cNvPr>
            <p:cNvSpPr/>
            <p:nvPr/>
          </p:nvSpPr>
          <p:spPr>
            <a:xfrm>
              <a:off x="6506504" y="822685"/>
              <a:ext cx="1254159"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再エネ業務統合システム</a:t>
              </a:r>
            </a:p>
          </p:txBody>
        </p:sp>
        <p:sp>
          <p:nvSpPr>
            <p:cNvPr id="93" name="正方形/長方形 92">
              <a:extLst>
                <a:ext uri="{FF2B5EF4-FFF2-40B4-BE49-F238E27FC236}">
                  <a16:creationId xmlns:a16="http://schemas.microsoft.com/office/drawing/2014/main" id="{F863E1AC-3A23-4084-87E8-B78EAFF5DA73}"/>
                </a:ext>
              </a:extLst>
            </p:cNvPr>
            <p:cNvSpPr/>
            <p:nvPr/>
          </p:nvSpPr>
          <p:spPr>
            <a:xfrm>
              <a:off x="6369354" y="853531"/>
              <a:ext cx="166154" cy="132923"/>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103" name="正方形/長方形 102">
              <a:extLst>
                <a:ext uri="{FF2B5EF4-FFF2-40B4-BE49-F238E27FC236}">
                  <a16:creationId xmlns:a16="http://schemas.microsoft.com/office/drawing/2014/main" id="{1B3BC0D4-D950-4150-8C67-9160AB0927AA}"/>
                </a:ext>
              </a:extLst>
            </p:cNvPr>
            <p:cNvSpPr/>
            <p:nvPr/>
          </p:nvSpPr>
          <p:spPr>
            <a:xfrm>
              <a:off x="7488525" y="853531"/>
              <a:ext cx="166154" cy="132923"/>
            </a:xfrm>
            <a:prstGeom prst="rect">
              <a:avLst/>
            </a:prstGeom>
            <a:noFill/>
            <a:ln w="38100" cap="flat" cmpd="thickThin"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104" name="正方形/長方形 103">
              <a:extLst>
                <a:ext uri="{FF2B5EF4-FFF2-40B4-BE49-F238E27FC236}">
                  <a16:creationId xmlns:a16="http://schemas.microsoft.com/office/drawing/2014/main" id="{51AB76A4-6B9C-4505-B2BE-3ECA7974579B}"/>
                </a:ext>
              </a:extLst>
            </p:cNvPr>
            <p:cNvSpPr/>
            <p:nvPr/>
          </p:nvSpPr>
          <p:spPr>
            <a:xfrm>
              <a:off x="7645826" y="822685"/>
              <a:ext cx="1125542"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zh-TW" altLang="en-US" sz="738" kern="0" dirty="0">
                  <a:latin typeface="Meiryo UI"/>
                  <a:ea typeface="Meiryo UI"/>
                  <a:cs typeface="Arial" pitchFamily="34" charset="0"/>
                </a:rPr>
                <a:t>業務詳細仕様</a:t>
              </a:r>
              <a:r>
                <a:rPr kumimoji="0" lang="ja-JP" altLang="en-US" sz="738" kern="0" dirty="0">
                  <a:latin typeface="Meiryo UI"/>
                  <a:ea typeface="Meiryo UI"/>
                  <a:cs typeface="Arial" pitchFamily="34" charset="0"/>
                </a:rPr>
                <a:t>の対象</a:t>
              </a:r>
            </a:p>
          </p:txBody>
        </p:sp>
        <p:sp>
          <p:nvSpPr>
            <p:cNvPr id="105" name="正方形/長方形 104">
              <a:extLst>
                <a:ext uri="{FF2B5EF4-FFF2-40B4-BE49-F238E27FC236}">
                  <a16:creationId xmlns:a16="http://schemas.microsoft.com/office/drawing/2014/main" id="{50153837-B57C-4E78-9C19-8826B8C9F699}"/>
                </a:ext>
              </a:extLst>
            </p:cNvPr>
            <p:cNvSpPr/>
            <p:nvPr/>
          </p:nvSpPr>
          <p:spPr>
            <a:xfrm>
              <a:off x="6068600" y="822685"/>
              <a:ext cx="299077" cy="198871"/>
            </a:xfrm>
            <a:prstGeom prst="rect">
              <a:avLst/>
            </a:prstGeom>
            <a:noFill/>
          </p:spPr>
          <p:txBody>
            <a:bodyPr wrap="none">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r>
                <a:rPr kumimoji="0" lang="ja-JP" altLang="en-US" sz="738" kern="0" dirty="0">
                  <a:latin typeface="Meiryo UI"/>
                  <a:ea typeface="Meiryo UI"/>
                  <a:cs typeface="Arial" pitchFamily="34" charset="0"/>
                </a:rPr>
                <a:t>凡例</a:t>
              </a:r>
            </a:p>
          </p:txBody>
        </p:sp>
        <p:sp>
          <p:nvSpPr>
            <p:cNvPr id="106" name="フローチャート: 定義済み処理 105">
              <a:extLst>
                <a:ext uri="{FF2B5EF4-FFF2-40B4-BE49-F238E27FC236}">
                  <a16:creationId xmlns:a16="http://schemas.microsoft.com/office/drawing/2014/main" id="{2381F591-C307-4243-BDF1-2434BCDE078F}"/>
                </a:ext>
              </a:extLst>
            </p:cNvPr>
            <p:cNvSpPr/>
            <p:nvPr/>
          </p:nvSpPr>
          <p:spPr>
            <a:xfrm>
              <a:off x="8579834" y="853531"/>
              <a:ext cx="237359" cy="144000"/>
            </a:xfrm>
            <a:prstGeom prst="flowChartPredefinedProcess">
              <a:avLst/>
            </a:prstGeom>
            <a:noFill/>
            <a:ln w="19050" cap="flat" cmpd="sng" algn="ctr">
              <a:solidFill>
                <a:sysClr val="window" lastClr="FFFFFF">
                  <a:lumMod val="65000"/>
                </a:sysClr>
              </a:solidFill>
              <a:prstDash val="solid"/>
              <a:miter lim="800000"/>
            </a:ln>
            <a:effectLst/>
          </p:spPr>
          <p:txBody>
            <a:bodyPr wrap="none" lIns="0" tIns="33231" rIns="0" bIns="33231" rtlCol="0" anchor="ctr"/>
            <a:lstStyle/>
            <a:p>
              <a:pPr algn="ctr"/>
              <a:endParaRPr kumimoji="0" lang="ja-JP" altLang="en-US" sz="800" kern="0" dirty="0">
                <a:latin typeface="Meiryo UI" panose="020B0604030504040204" pitchFamily="50" charset="-128"/>
                <a:ea typeface="Meiryo UI" panose="020B0604030504040204" pitchFamily="50" charset="-128"/>
                <a:cs typeface="Arial" pitchFamily="34" charset="0"/>
              </a:endParaRPr>
            </a:p>
          </p:txBody>
        </p:sp>
        <p:sp>
          <p:nvSpPr>
            <p:cNvPr id="107" name="正方形/長方形 106">
              <a:extLst>
                <a:ext uri="{FF2B5EF4-FFF2-40B4-BE49-F238E27FC236}">
                  <a16:creationId xmlns:a16="http://schemas.microsoft.com/office/drawing/2014/main" id="{DA28D861-CB54-44C9-BB28-439C4C54264A}"/>
                </a:ext>
              </a:extLst>
            </p:cNvPr>
            <p:cNvSpPr/>
            <p:nvPr/>
          </p:nvSpPr>
          <p:spPr>
            <a:xfrm>
              <a:off x="8795264" y="822685"/>
              <a:ext cx="783386"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他業務プロセス</a:t>
              </a:r>
            </a:p>
          </p:txBody>
        </p:sp>
      </p:grpSp>
      <p:grpSp>
        <p:nvGrpSpPr>
          <p:cNvPr id="83" name="グループ化 82">
            <a:extLst>
              <a:ext uri="{FF2B5EF4-FFF2-40B4-BE49-F238E27FC236}">
                <a16:creationId xmlns:a16="http://schemas.microsoft.com/office/drawing/2014/main" id="{CB041C25-3A1D-47DF-8013-57EAF100000A}"/>
              </a:ext>
            </a:extLst>
          </p:cNvPr>
          <p:cNvGrpSpPr/>
          <p:nvPr/>
        </p:nvGrpSpPr>
        <p:grpSpPr>
          <a:xfrm>
            <a:off x="2660851" y="3354558"/>
            <a:ext cx="718726" cy="521927"/>
            <a:chOff x="3517274" y="3885682"/>
            <a:chExt cx="734400" cy="612539"/>
          </a:xfrm>
        </p:grpSpPr>
        <p:sp>
          <p:nvSpPr>
            <p:cNvPr id="110" name="正方形/長方形 109">
              <a:extLst>
                <a:ext uri="{FF2B5EF4-FFF2-40B4-BE49-F238E27FC236}">
                  <a16:creationId xmlns:a16="http://schemas.microsoft.com/office/drawing/2014/main" id="{9955A613-23A9-4EF0-B61C-C124376276BB}"/>
                </a:ext>
              </a:extLst>
            </p:cNvPr>
            <p:cNvSpPr/>
            <p:nvPr/>
          </p:nvSpPr>
          <p:spPr>
            <a:xfrm>
              <a:off x="3517274" y="4051821"/>
              <a:ext cx="734400" cy="446400"/>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738" kern="0" dirty="0">
                  <a:latin typeface="Meiryo UI"/>
                  <a:ea typeface="Meiryo UI"/>
                  <a:cs typeface="Arial" pitchFamily="34" charset="0"/>
                </a:rPr>
                <a:t>督促状の作成</a:t>
              </a:r>
              <a:endParaRPr kumimoji="0" lang="en-US" altLang="ja-JP" sz="738" kern="0" dirty="0">
                <a:latin typeface="Meiryo UI"/>
                <a:ea typeface="Meiryo UI"/>
                <a:cs typeface="Arial" pitchFamily="34" charset="0"/>
              </a:endParaRPr>
            </a:p>
          </p:txBody>
        </p:sp>
        <p:sp>
          <p:nvSpPr>
            <p:cNvPr id="111" name="テキスト ボックス 110">
              <a:extLst>
                <a:ext uri="{FF2B5EF4-FFF2-40B4-BE49-F238E27FC236}">
                  <a16:creationId xmlns:a16="http://schemas.microsoft.com/office/drawing/2014/main" id="{B619CB4B-0DB5-4FB0-BB80-3C03990E97F1}"/>
                </a:ext>
              </a:extLst>
            </p:cNvPr>
            <p:cNvSpPr txBox="1"/>
            <p:nvPr/>
          </p:nvSpPr>
          <p:spPr>
            <a:xfrm>
              <a:off x="3517274" y="3885682"/>
              <a:ext cx="268887" cy="181380"/>
            </a:xfrm>
            <a:prstGeom prst="rect">
              <a:avLst/>
            </a:prstGeom>
            <a:noFill/>
          </p:spPr>
          <p:txBody>
            <a:bodyPr wrap="square" lIns="0" tIns="0" rIns="0" bIns="0" rtlCol="0" anchor="ctr" anchorCtr="0">
              <a:noAutofit/>
            </a:bodyPr>
            <a:lstStyle/>
            <a:p>
              <a:pPr>
                <a:spcAft>
                  <a:spcPts val="511"/>
                </a:spcAft>
              </a:pPr>
              <a:r>
                <a:rPr lang="en-US" altLang="ja-JP" sz="738" dirty="0">
                  <a:latin typeface="Meiryo UI" panose="020B0604030504040204" pitchFamily="50" charset="-128"/>
                  <a:ea typeface="Meiryo UI" panose="020B0604030504040204" pitchFamily="50" charset="-128"/>
                </a:rPr>
                <a:t>10</a:t>
              </a:r>
              <a:endParaRPr lang="ja-JP" altLang="en-US" sz="738" dirty="0">
                <a:latin typeface="Meiryo UI" panose="020B0604030504040204" pitchFamily="50" charset="-128"/>
                <a:ea typeface="Meiryo UI" panose="020B0604030504040204" pitchFamily="50" charset="-128"/>
              </a:endParaRPr>
            </a:p>
          </p:txBody>
        </p:sp>
        <p:sp>
          <p:nvSpPr>
            <p:cNvPr id="113" name="正方形/長方形 112">
              <a:extLst>
                <a:ext uri="{FF2B5EF4-FFF2-40B4-BE49-F238E27FC236}">
                  <a16:creationId xmlns:a16="http://schemas.microsoft.com/office/drawing/2014/main" id="{A296A94A-9E24-4583-9B46-92C1A44CC8B5}"/>
                </a:ext>
              </a:extLst>
            </p:cNvPr>
            <p:cNvSpPr/>
            <p:nvPr/>
          </p:nvSpPr>
          <p:spPr>
            <a:xfrm>
              <a:off x="3517274" y="4265547"/>
              <a:ext cx="328175" cy="232674"/>
            </a:xfrm>
            <a:prstGeom prst="rect">
              <a:avLst/>
            </a:prstGeom>
            <a:noFill/>
            <a:ln w="19050" cap="flat" cmpd="sng" algn="ctr">
              <a:noFill/>
              <a:prstDash val="solid"/>
              <a:miter lim="800000"/>
            </a:ln>
            <a:effectLst/>
          </p:spPr>
          <p:txBody>
            <a:bodyPr wrap="none" lIns="0" tIns="30675" rIns="0" bIns="30675" rtlCol="0" anchor="ctr"/>
            <a:lstStyle/>
            <a:p>
              <a:pPr algn="ctr"/>
              <a:endParaRPr kumimoji="0" lang="en-US" sz="738" kern="0" dirty="0">
                <a:latin typeface="Meiryo UI"/>
                <a:ea typeface="Meiryo UI"/>
                <a:cs typeface="Arial" pitchFamily="34" charset="0"/>
              </a:endParaRPr>
            </a:p>
          </p:txBody>
        </p:sp>
        <p:sp>
          <p:nvSpPr>
            <p:cNvPr id="114" name="正方形/長方形 113">
              <a:extLst>
                <a:ext uri="{FF2B5EF4-FFF2-40B4-BE49-F238E27FC236}">
                  <a16:creationId xmlns:a16="http://schemas.microsoft.com/office/drawing/2014/main" id="{F98963D6-6C57-4625-9FB3-68743B3D18CB}"/>
                </a:ext>
              </a:extLst>
            </p:cNvPr>
            <p:cNvSpPr/>
            <p:nvPr/>
          </p:nvSpPr>
          <p:spPr>
            <a:xfrm>
              <a:off x="3517274" y="4050167"/>
              <a:ext cx="328175" cy="232674"/>
            </a:xfrm>
            <a:prstGeom prst="rect">
              <a:avLst/>
            </a:prstGeom>
            <a:noFill/>
            <a:ln w="19050" cap="flat" cmpd="sng" algn="ctr">
              <a:noFill/>
              <a:prstDash val="solid"/>
              <a:miter lim="800000"/>
            </a:ln>
            <a:effectLst/>
          </p:spPr>
          <p:txBody>
            <a:bodyPr wrap="none" lIns="0" tIns="30675" rIns="0" bIns="30675" rtlCol="0" anchor="ctr"/>
            <a:lstStyle/>
            <a:p>
              <a:pPr algn="ctr"/>
              <a:endParaRPr kumimoji="0" lang="en-US" sz="738" kern="0" dirty="0">
                <a:latin typeface="Meiryo UI"/>
                <a:ea typeface="Meiryo UI"/>
                <a:cs typeface="Arial" pitchFamily="34" charset="0"/>
              </a:endParaRPr>
            </a:p>
          </p:txBody>
        </p:sp>
      </p:grpSp>
      <p:cxnSp>
        <p:nvCxnSpPr>
          <p:cNvPr id="115" name="直線矢印コネクタ 114">
            <a:extLst>
              <a:ext uri="{FF2B5EF4-FFF2-40B4-BE49-F238E27FC236}">
                <a16:creationId xmlns:a16="http://schemas.microsoft.com/office/drawing/2014/main" id="{A41A8755-8775-4837-B342-A45A1F719832}"/>
              </a:ext>
            </a:extLst>
          </p:cNvPr>
          <p:cNvCxnSpPr>
            <a:cxnSpLocks/>
            <a:stCxn id="194" idx="0"/>
            <a:endCxn id="199" idx="2"/>
          </p:cNvCxnSpPr>
          <p:nvPr/>
        </p:nvCxnSpPr>
        <p:spPr>
          <a:xfrm flipV="1">
            <a:off x="3896820" y="2919981"/>
            <a:ext cx="0" cy="576139"/>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116" name="ひし形 110">
            <a:extLst>
              <a:ext uri="{FF2B5EF4-FFF2-40B4-BE49-F238E27FC236}">
                <a16:creationId xmlns:a16="http://schemas.microsoft.com/office/drawing/2014/main" id="{3818B984-B123-4794-B393-B0628335A99D}"/>
              </a:ext>
            </a:extLst>
          </p:cNvPr>
          <p:cNvSpPr>
            <a:spLocks/>
          </p:cNvSpPr>
          <p:nvPr/>
        </p:nvSpPr>
        <p:spPr>
          <a:xfrm>
            <a:off x="5322864" y="2575517"/>
            <a:ext cx="352317" cy="306746"/>
          </a:xfrm>
          <a:prstGeom prst="diamond">
            <a:avLst/>
          </a:prstGeom>
          <a:solidFill>
            <a:schemeClr val="bg1"/>
          </a:solidFill>
          <a:ln w="12700" cap="flat" cmpd="sng" algn="ctr">
            <a:solidFill>
              <a:sysClr val="window" lastClr="FFFFFF">
                <a:lumMod val="50000"/>
              </a:sysClr>
            </a:solidFill>
            <a:prstDash val="solid"/>
            <a:miter lim="800000"/>
          </a:ln>
          <a:effectLst/>
        </p:spPr>
        <p:txBody>
          <a:bodyPr wrap="none" lIns="0" tIns="0" rIns="0" bIns="0" rtlCol="0" anchor="ctr"/>
          <a:lstStyle/>
          <a:p>
            <a:pPr algn="ctr">
              <a:defRPr/>
            </a:pPr>
            <a:r>
              <a:rPr kumimoji="0" lang="ja-JP" altLang="en-US" sz="738" kern="0" dirty="0">
                <a:latin typeface="Meiryo UI"/>
                <a:ea typeface="Meiryo UI"/>
              </a:rPr>
              <a:t>承認</a:t>
            </a:r>
            <a:endParaRPr kumimoji="0" lang="en-US" altLang="ja-JP" sz="738" kern="0" dirty="0">
              <a:latin typeface="Meiryo UI"/>
              <a:ea typeface="Meiryo UI"/>
            </a:endParaRPr>
          </a:p>
        </p:txBody>
      </p:sp>
      <p:sp>
        <p:nvSpPr>
          <p:cNvPr id="117" name="テキスト ボックス 116">
            <a:extLst>
              <a:ext uri="{FF2B5EF4-FFF2-40B4-BE49-F238E27FC236}">
                <a16:creationId xmlns:a16="http://schemas.microsoft.com/office/drawing/2014/main" id="{A72A92E5-2A58-46AA-BDC8-D4F3F83A65E6}"/>
              </a:ext>
            </a:extLst>
          </p:cNvPr>
          <p:cNvSpPr txBox="1"/>
          <p:nvPr/>
        </p:nvSpPr>
        <p:spPr>
          <a:xfrm>
            <a:off x="5591256" y="2762946"/>
            <a:ext cx="263147" cy="154549"/>
          </a:xfrm>
          <a:prstGeom prst="rect">
            <a:avLst/>
          </a:prstGeom>
          <a:noFill/>
        </p:spPr>
        <p:txBody>
          <a:bodyPr wrap="square" lIns="0" tIns="0" rIns="0" bIns="0" rtlCol="0" anchor="ctr" anchorCtr="0">
            <a:noAutofit/>
          </a:bodyPr>
          <a:lstStyle/>
          <a:p>
            <a:pPr>
              <a:spcAft>
                <a:spcPts val="511"/>
              </a:spcAft>
            </a:pPr>
            <a:r>
              <a:rPr lang="ja-JP" altLang="en-US" sz="738" dirty="0">
                <a:latin typeface="Meiryo UI" panose="020B0604030504040204" pitchFamily="50" charset="-128"/>
                <a:ea typeface="Meiryo UI" panose="020B0604030504040204" pitchFamily="50" charset="-128"/>
              </a:rPr>
              <a:t>承認</a:t>
            </a:r>
          </a:p>
        </p:txBody>
      </p:sp>
      <p:sp>
        <p:nvSpPr>
          <p:cNvPr id="119" name="テキスト ボックス 118">
            <a:extLst>
              <a:ext uri="{FF2B5EF4-FFF2-40B4-BE49-F238E27FC236}">
                <a16:creationId xmlns:a16="http://schemas.microsoft.com/office/drawing/2014/main" id="{7A1C6721-4FE1-4323-A97D-A5BABF434DF8}"/>
              </a:ext>
            </a:extLst>
          </p:cNvPr>
          <p:cNvSpPr txBox="1"/>
          <p:nvPr/>
        </p:nvSpPr>
        <p:spPr>
          <a:xfrm>
            <a:off x="5285807" y="2320779"/>
            <a:ext cx="263147" cy="154549"/>
          </a:xfrm>
          <a:prstGeom prst="rect">
            <a:avLst/>
          </a:prstGeom>
          <a:noFill/>
        </p:spPr>
        <p:txBody>
          <a:bodyPr wrap="square" lIns="0" tIns="0" rIns="0" bIns="0" rtlCol="0" anchor="ctr" anchorCtr="0">
            <a:noAutofit/>
          </a:bodyPr>
          <a:lstStyle/>
          <a:p>
            <a:pPr>
              <a:spcAft>
                <a:spcPts val="511"/>
              </a:spcAft>
            </a:pPr>
            <a:r>
              <a:rPr lang="ja-JP" altLang="en-US" sz="738" dirty="0">
                <a:latin typeface="Meiryo UI" panose="020B0604030504040204" pitchFamily="50" charset="-128"/>
                <a:ea typeface="Meiryo UI" panose="020B0604030504040204" pitchFamily="50" charset="-128"/>
              </a:rPr>
              <a:t>却下</a:t>
            </a:r>
          </a:p>
        </p:txBody>
      </p:sp>
      <p:cxnSp>
        <p:nvCxnSpPr>
          <p:cNvPr id="120" name="直線矢印コネクタ 83">
            <a:extLst>
              <a:ext uri="{FF2B5EF4-FFF2-40B4-BE49-F238E27FC236}">
                <a16:creationId xmlns:a16="http://schemas.microsoft.com/office/drawing/2014/main" id="{AE8D31C9-4EC9-46DA-88C1-E6248BA208B8}"/>
              </a:ext>
            </a:extLst>
          </p:cNvPr>
          <p:cNvCxnSpPr>
            <a:cxnSpLocks/>
            <a:stCxn id="205" idx="3"/>
            <a:endCxn id="116" idx="1"/>
          </p:cNvCxnSpPr>
          <p:nvPr/>
        </p:nvCxnSpPr>
        <p:spPr>
          <a:xfrm flipV="1">
            <a:off x="5155668" y="2728890"/>
            <a:ext cx="167196" cy="909"/>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121" name="直線矢印コネクタ 83">
            <a:extLst>
              <a:ext uri="{FF2B5EF4-FFF2-40B4-BE49-F238E27FC236}">
                <a16:creationId xmlns:a16="http://schemas.microsoft.com/office/drawing/2014/main" id="{CDDC69A8-8570-4824-906B-28E7CF772C7B}"/>
              </a:ext>
            </a:extLst>
          </p:cNvPr>
          <p:cNvCxnSpPr>
            <a:cxnSpLocks/>
            <a:stCxn id="116" idx="3"/>
            <a:endCxn id="146" idx="1"/>
          </p:cNvCxnSpPr>
          <p:nvPr/>
        </p:nvCxnSpPr>
        <p:spPr>
          <a:xfrm>
            <a:off x="5675181" y="2728890"/>
            <a:ext cx="139018" cy="909"/>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128" name="グループ化 127">
            <a:extLst>
              <a:ext uri="{FF2B5EF4-FFF2-40B4-BE49-F238E27FC236}">
                <a16:creationId xmlns:a16="http://schemas.microsoft.com/office/drawing/2014/main" id="{F93205D4-5C64-4371-A5A8-48F72F04F8D0}"/>
              </a:ext>
            </a:extLst>
          </p:cNvPr>
          <p:cNvGrpSpPr/>
          <p:nvPr/>
        </p:nvGrpSpPr>
        <p:grpSpPr>
          <a:xfrm>
            <a:off x="5814199" y="2398054"/>
            <a:ext cx="718726" cy="521927"/>
            <a:chOff x="3766830" y="2375928"/>
            <a:chExt cx="734400" cy="612539"/>
          </a:xfrm>
        </p:grpSpPr>
        <p:sp>
          <p:nvSpPr>
            <p:cNvPr id="146" name="正方形/長方形 145">
              <a:extLst>
                <a:ext uri="{FF2B5EF4-FFF2-40B4-BE49-F238E27FC236}">
                  <a16:creationId xmlns:a16="http://schemas.microsoft.com/office/drawing/2014/main" id="{A54CC96D-2DFD-4609-AC1D-1475E16EA3F0}"/>
                </a:ext>
              </a:extLst>
            </p:cNvPr>
            <p:cNvSpPr/>
            <p:nvPr/>
          </p:nvSpPr>
          <p:spPr>
            <a:xfrm>
              <a:off x="3766830" y="2542067"/>
              <a:ext cx="734400" cy="446400"/>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738" kern="0" dirty="0">
                  <a:latin typeface="Meiryo UI"/>
                  <a:ea typeface="Meiryo UI"/>
                  <a:cs typeface="Arial" pitchFamily="34" charset="0"/>
                </a:rPr>
                <a:t>督促状の承認</a:t>
              </a:r>
              <a:endParaRPr kumimoji="0" lang="en-US" altLang="ja-JP" sz="738" kern="0" dirty="0">
                <a:latin typeface="Meiryo UI"/>
                <a:ea typeface="Meiryo UI"/>
                <a:cs typeface="Arial" pitchFamily="34" charset="0"/>
              </a:endParaRPr>
            </a:p>
          </p:txBody>
        </p:sp>
        <p:sp>
          <p:nvSpPr>
            <p:cNvPr id="147" name="テキスト ボックス 146">
              <a:extLst>
                <a:ext uri="{FF2B5EF4-FFF2-40B4-BE49-F238E27FC236}">
                  <a16:creationId xmlns:a16="http://schemas.microsoft.com/office/drawing/2014/main" id="{F0FFBA25-A4C1-42E1-8207-56AC6BC8CA00}"/>
                </a:ext>
              </a:extLst>
            </p:cNvPr>
            <p:cNvSpPr txBox="1"/>
            <p:nvPr/>
          </p:nvSpPr>
          <p:spPr>
            <a:xfrm>
              <a:off x="3766830" y="2375928"/>
              <a:ext cx="268887" cy="181380"/>
            </a:xfrm>
            <a:prstGeom prst="rect">
              <a:avLst/>
            </a:prstGeom>
            <a:noFill/>
          </p:spPr>
          <p:txBody>
            <a:bodyPr wrap="square" lIns="0" tIns="0" rIns="0" bIns="0" rtlCol="0" anchor="ctr" anchorCtr="0">
              <a:noAutofit/>
            </a:bodyPr>
            <a:lstStyle/>
            <a:p>
              <a:pPr>
                <a:spcAft>
                  <a:spcPts val="511"/>
                </a:spcAft>
              </a:pPr>
              <a:r>
                <a:rPr lang="en-US" altLang="ja-JP" sz="738" dirty="0">
                  <a:latin typeface="Meiryo UI" panose="020B0604030504040204" pitchFamily="50" charset="-128"/>
                  <a:ea typeface="Meiryo UI" panose="020B0604030504040204" pitchFamily="50" charset="-128"/>
                </a:rPr>
                <a:t>14</a:t>
              </a:r>
              <a:endParaRPr lang="ja-JP" altLang="en-US" sz="738" dirty="0">
                <a:latin typeface="Meiryo UI" panose="020B0604030504040204" pitchFamily="50" charset="-128"/>
                <a:ea typeface="Meiryo UI" panose="020B0604030504040204" pitchFamily="50" charset="-128"/>
              </a:endParaRPr>
            </a:p>
          </p:txBody>
        </p:sp>
        <p:sp>
          <p:nvSpPr>
            <p:cNvPr id="148" name="正方形/長方形 147">
              <a:extLst>
                <a:ext uri="{FF2B5EF4-FFF2-40B4-BE49-F238E27FC236}">
                  <a16:creationId xmlns:a16="http://schemas.microsoft.com/office/drawing/2014/main" id="{50C91D3F-18FE-4694-B4AD-11631107A9C7}"/>
                </a:ext>
              </a:extLst>
            </p:cNvPr>
            <p:cNvSpPr/>
            <p:nvPr/>
          </p:nvSpPr>
          <p:spPr>
            <a:xfrm>
              <a:off x="3766830" y="2755793"/>
              <a:ext cx="328175" cy="232674"/>
            </a:xfrm>
            <a:prstGeom prst="rect">
              <a:avLst/>
            </a:prstGeom>
            <a:noFill/>
            <a:ln w="19050" cap="flat" cmpd="sng" algn="ctr">
              <a:noFill/>
              <a:prstDash val="solid"/>
              <a:miter lim="800000"/>
            </a:ln>
            <a:effectLst/>
          </p:spPr>
          <p:txBody>
            <a:bodyPr wrap="none" lIns="0" tIns="30675" rIns="0" bIns="30675" rtlCol="0" anchor="ctr"/>
            <a:lstStyle/>
            <a:p>
              <a:pPr algn="ctr"/>
              <a:endParaRPr kumimoji="0" lang="en-US" sz="738" kern="0" dirty="0">
                <a:latin typeface="Meiryo UI"/>
                <a:ea typeface="Meiryo UI"/>
                <a:cs typeface="Arial" pitchFamily="34" charset="0"/>
              </a:endParaRPr>
            </a:p>
          </p:txBody>
        </p:sp>
        <p:sp>
          <p:nvSpPr>
            <p:cNvPr id="149" name="正方形/長方形 148">
              <a:extLst>
                <a:ext uri="{FF2B5EF4-FFF2-40B4-BE49-F238E27FC236}">
                  <a16:creationId xmlns:a16="http://schemas.microsoft.com/office/drawing/2014/main" id="{F8A0C54C-05B6-4978-BC30-14878DB8FC8A}"/>
                </a:ext>
              </a:extLst>
            </p:cNvPr>
            <p:cNvSpPr/>
            <p:nvPr/>
          </p:nvSpPr>
          <p:spPr>
            <a:xfrm>
              <a:off x="3766830" y="2540413"/>
              <a:ext cx="328175" cy="232674"/>
            </a:xfrm>
            <a:prstGeom prst="rect">
              <a:avLst/>
            </a:prstGeom>
            <a:noFill/>
            <a:ln w="19050" cap="flat" cmpd="sng" algn="ctr">
              <a:noFill/>
              <a:prstDash val="solid"/>
              <a:miter lim="800000"/>
            </a:ln>
            <a:effectLst/>
          </p:spPr>
          <p:txBody>
            <a:bodyPr wrap="none" lIns="0" tIns="30675" rIns="0" bIns="30675" rtlCol="0" anchor="ctr"/>
            <a:lstStyle/>
            <a:p>
              <a:pPr algn="ctr"/>
              <a:endParaRPr kumimoji="0" lang="en-US" sz="738" kern="0" dirty="0">
                <a:latin typeface="Meiryo UI"/>
                <a:ea typeface="Meiryo UI"/>
                <a:cs typeface="Arial" pitchFamily="34" charset="0"/>
              </a:endParaRPr>
            </a:p>
          </p:txBody>
        </p:sp>
      </p:grpSp>
      <p:cxnSp>
        <p:nvCxnSpPr>
          <p:cNvPr id="150" name="直線矢印コネクタ 149">
            <a:extLst>
              <a:ext uri="{FF2B5EF4-FFF2-40B4-BE49-F238E27FC236}">
                <a16:creationId xmlns:a16="http://schemas.microsoft.com/office/drawing/2014/main" id="{7B8DA4B3-3DD8-4F3E-8768-083C002E758E}"/>
              </a:ext>
            </a:extLst>
          </p:cNvPr>
          <p:cNvCxnSpPr>
            <a:cxnSpLocks/>
            <a:stCxn id="146" idx="2"/>
            <a:endCxn id="152" idx="0"/>
          </p:cNvCxnSpPr>
          <p:nvPr/>
        </p:nvCxnSpPr>
        <p:spPr>
          <a:xfrm>
            <a:off x="6173562" y="2919981"/>
            <a:ext cx="0" cy="576139"/>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151" name="グループ化 150">
            <a:extLst>
              <a:ext uri="{FF2B5EF4-FFF2-40B4-BE49-F238E27FC236}">
                <a16:creationId xmlns:a16="http://schemas.microsoft.com/office/drawing/2014/main" id="{940860E3-80C2-4BA4-B074-1E6F33ED0371}"/>
              </a:ext>
            </a:extLst>
          </p:cNvPr>
          <p:cNvGrpSpPr/>
          <p:nvPr/>
        </p:nvGrpSpPr>
        <p:grpSpPr>
          <a:xfrm>
            <a:off x="5814199" y="3354558"/>
            <a:ext cx="718726" cy="521927"/>
            <a:chOff x="3766830" y="2375928"/>
            <a:chExt cx="734400" cy="612539"/>
          </a:xfrm>
        </p:grpSpPr>
        <p:sp>
          <p:nvSpPr>
            <p:cNvPr id="152" name="正方形/長方形 151">
              <a:extLst>
                <a:ext uri="{FF2B5EF4-FFF2-40B4-BE49-F238E27FC236}">
                  <a16:creationId xmlns:a16="http://schemas.microsoft.com/office/drawing/2014/main" id="{6BCB2501-77B6-4A73-97DB-D9D8F02F9A77}"/>
                </a:ext>
              </a:extLst>
            </p:cNvPr>
            <p:cNvSpPr/>
            <p:nvPr/>
          </p:nvSpPr>
          <p:spPr>
            <a:xfrm>
              <a:off x="3766830" y="2542067"/>
              <a:ext cx="734400" cy="446400"/>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738" kern="0" dirty="0">
                  <a:latin typeface="Meiryo UI"/>
                  <a:ea typeface="Meiryo UI"/>
                  <a:cs typeface="Arial" pitchFamily="34" charset="0"/>
                </a:rPr>
                <a:t>督促状の送付</a:t>
              </a:r>
              <a:endParaRPr kumimoji="0" lang="en-US" altLang="ja-JP" sz="738" kern="0" dirty="0">
                <a:latin typeface="Meiryo UI"/>
                <a:ea typeface="Meiryo UI"/>
                <a:cs typeface="Arial" pitchFamily="34" charset="0"/>
              </a:endParaRPr>
            </a:p>
          </p:txBody>
        </p:sp>
        <p:sp>
          <p:nvSpPr>
            <p:cNvPr id="153" name="テキスト ボックス 152">
              <a:extLst>
                <a:ext uri="{FF2B5EF4-FFF2-40B4-BE49-F238E27FC236}">
                  <a16:creationId xmlns:a16="http://schemas.microsoft.com/office/drawing/2014/main" id="{95CF0F23-BDE2-4CB2-A0C1-D4073C2ADBD8}"/>
                </a:ext>
              </a:extLst>
            </p:cNvPr>
            <p:cNvSpPr txBox="1"/>
            <p:nvPr/>
          </p:nvSpPr>
          <p:spPr>
            <a:xfrm>
              <a:off x="3766830" y="2375928"/>
              <a:ext cx="268887" cy="181380"/>
            </a:xfrm>
            <a:prstGeom prst="rect">
              <a:avLst/>
            </a:prstGeom>
            <a:noFill/>
          </p:spPr>
          <p:txBody>
            <a:bodyPr wrap="square" lIns="0" tIns="0" rIns="0" bIns="0" rtlCol="0" anchor="ctr" anchorCtr="0">
              <a:noAutofit/>
            </a:bodyPr>
            <a:lstStyle/>
            <a:p>
              <a:pPr>
                <a:spcAft>
                  <a:spcPts val="511"/>
                </a:spcAft>
              </a:pPr>
              <a:r>
                <a:rPr lang="en-US" altLang="ja-JP" sz="738" dirty="0">
                  <a:latin typeface="Meiryo UI" panose="020B0604030504040204" pitchFamily="50" charset="-128"/>
                  <a:ea typeface="Meiryo UI" panose="020B0604030504040204" pitchFamily="50" charset="-128"/>
                </a:rPr>
                <a:t>15</a:t>
              </a:r>
              <a:endParaRPr lang="ja-JP" altLang="en-US" sz="738" dirty="0">
                <a:latin typeface="Meiryo UI" panose="020B0604030504040204" pitchFamily="50" charset="-128"/>
                <a:ea typeface="Meiryo UI" panose="020B0604030504040204" pitchFamily="50" charset="-128"/>
              </a:endParaRPr>
            </a:p>
          </p:txBody>
        </p:sp>
        <p:sp>
          <p:nvSpPr>
            <p:cNvPr id="154" name="正方形/長方形 153">
              <a:extLst>
                <a:ext uri="{FF2B5EF4-FFF2-40B4-BE49-F238E27FC236}">
                  <a16:creationId xmlns:a16="http://schemas.microsoft.com/office/drawing/2014/main" id="{BAF6721C-A4AD-42C6-977F-0C3EF5ED6519}"/>
                </a:ext>
              </a:extLst>
            </p:cNvPr>
            <p:cNvSpPr/>
            <p:nvPr/>
          </p:nvSpPr>
          <p:spPr>
            <a:xfrm>
              <a:off x="3766830" y="2755793"/>
              <a:ext cx="328175" cy="232674"/>
            </a:xfrm>
            <a:prstGeom prst="rect">
              <a:avLst/>
            </a:prstGeom>
            <a:noFill/>
            <a:ln w="19050" cap="flat" cmpd="sng" algn="ctr">
              <a:noFill/>
              <a:prstDash val="solid"/>
              <a:miter lim="800000"/>
            </a:ln>
            <a:effectLst/>
          </p:spPr>
          <p:txBody>
            <a:bodyPr wrap="none" lIns="0" tIns="30675" rIns="0" bIns="30675" rtlCol="0" anchor="ctr"/>
            <a:lstStyle/>
            <a:p>
              <a:pPr algn="ctr"/>
              <a:endParaRPr kumimoji="0" lang="en-US" sz="738" kern="0" dirty="0">
                <a:latin typeface="Meiryo UI"/>
                <a:ea typeface="Meiryo UI"/>
                <a:cs typeface="Arial" pitchFamily="34" charset="0"/>
              </a:endParaRPr>
            </a:p>
          </p:txBody>
        </p:sp>
        <p:sp>
          <p:nvSpPr>
            <p:cNvPr id="155" name="正方形/長方形 154">
              <a:extLst>
                <a:ext uri="{FF2B5EF4-FFF2-40B4-BE49-F238E27FC236}">
                  <a16:creationId xmlns:a16="http://schemas.microsoft.com/office/drawing/2014/main" id="{84D1DDCC-771E-447A-BF7C-3EA24C451C90}"/>
                </a:ext>
              </a:extLst>
            </p:cNvPr>
            <p:cNvSpPr/>
            <p:nvPr/>
          </p:nvSpPr>
          <p:spPr>
            <a:xfrm>
              <a:off x="3766830" y="2540413"/>
              <a:ext cx="328175" cy="232674"/>
            </a:xfrm>
            <a:prstGeom prst="rect">
              <a:avLst/>
            </a:prstGeom>
            <a:noFill/>
            <a:ln w="19050" cap="flat" cmpd="sng" algn="ctr">
              <a:noFill/>
              <a:prstDash val="solid"/>
              <a:miter lim="800000"/>
            </a:ln>
            <a:effectLst/>
          </p:spPr>
          <p:txBody>
            <a:bodyPr wrap="none" lIns="0" tIns="30675" rIns="0" bIns="30675" rtlCol="0" anchor="ctr"/>
            <a:lstStyle/>
            <a:p>
              <a:pPr algn="ctr"/>
              <a:endParaRPr kumimoji="0" lang="en-US" sz="738" kern="0" dirty="0">
                <a:latin typeface="Meiryo UI"/>
                <a:ea typeface="Meiryo UI"/>
                <a:cs typeface="Arial" pitchFamily="34" charset="0"/>
              </a:endParaRPr>
            </a:p>
          </p:txBody>
        </p:sp>
      </p:grpSp>
      <p:grpSp>
        <p:nvGrpSpPr>
          <p:cNvPr id="156" name="グループ化 155">
            <a:extLst>
              <a:ext uri="{FF2B5EF4-FFF2-40B4-BE49-F238E27FC236}">
                <a16:creationId xmlns:a16="http://schemas.microsoft.com/office/drawing/2014/main" id="{F73882CA-78CD-43C6-A760-E1A0A39DC2B6}"/>
              </a:ext>
            </a:extLst>
          </p:cNvPr>
          <p:cNvGrpSpPr>
            <a:grpSpLocks/>
          </p:cNvGrpSpPr>
          <p:nvPr/>
        </p:nvGrpSpPr>
        <p:grpSpPr>
          <a:xfrm>
            <a:off x="5814199" y="4429777"/>
            <a:ext cx="718726" cy="521927"/>
            <a:chOff x="3766830" y="2375928"/>
            <a:chExt cx="734400" cy="612539"/>
          </a:xfrm>
        </p:grpSpPr>
        <p:sp>
          <p:nvSpPr>
            <p:cNvPr id="157" name="正方形/長方形 156">
              <a:extLst>
                <a:ext uri="{FF2B5EF4-FFF2-40B4-BE49-F238E27FC236}">
                  <a16:creationId xmlns:a16="http://schemas.microsoft.com/office/drawing/2014/main" id="{D6841607-6B32-4121-84C1-B58C97E7AE8B}"/>
                </a:ext>
              </a:extLst>
            </p:cNvPr>
            <p:cNvSpPr/>
            <p:nvPr/>
          </p:nvSpPr>
          <p:spPr>
            <a:xfrm>
              <a:off x="3766830" y="2542067"/>
              <a:ext cx="734400" cy="446400"/>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738" kern="0" dirty="0">
                  <a:latin typeface="Meiryo UI"/>
                  <a:ea typeface="Meiryo UI"/>
                  <a:cs typeface="Arial" pitchFamily="34" charset="0"/>
                </a:rPr>
                <a:t>督促状の受領</a:t>
              </a:r>
              <a:endParaRPr kumimoji="0" lang="en-US" altLang="ja-JP" sz="738" kern="0" dirty="0">
                <a:latin typeface="Meiryo UI"/>
                <a:ea typeface="Meiryo UI"/>
                <a:cs typeface="Arial" pitchFamily="34" charset="0"/>
              </a:endParaRPr>
            </a:p>
          </p:txBody>
        </p:sp>
        <p:sp>
          <p:nvSpPr>
            <p:cNvPr id="158" name="テキスト ボックス 157">
              <a:extLst>
                <a:ext uri="{FF2B5EF4-FFF2-40B4-BE49-F238E27FC236}">
                  <a16:creationId xmlns:a16="http://schemas.microsoft.com/office/drawing/2014/main" id="{D49F4DB5-E8EA-4A7D-8491-1947731EF7D5}"/>
                </a:ext>
              </a:extLst>
            </p:cNvPr>
            <p:cNvSpPr txBox="1"/>
            <p:nvPr/>
          </p:nvSpPr>
          <p:spPr>
            <a:xfrm>
              <a:off x="3766830" y="2375928"/>
              <a:ext cx="268887" cy="181380"/>
            </a:xfrm>
            <a:prstGeom prst="rect">
              <a:avLst/>
            </a:prstGeom>
            <a:noFill/>
          </p:spPr>
          <p:txBody>
            <a:bodyPr wrap="square" lIns="0" tIns="0" rIns="0" bIns="0" rtlCol="0" anchor="ctr" anchorCtr="0">
              <a:noAutofit/>
            </a:bodyPr>
            <a:lstStyle/>
            <a:p>
              <a:pPr>
                <a:spcAft>
                  <a:spcPts val="511"/>
                </a:spcAft>
              </a:pPr>
              <a:r>
                <a:rPr lang="en-US" altLang="ja-JP" sz="738" dirty="0">
                  <a:latin typeface="Meiryo UI" panose="020B0604030504040204" pitchFamily="50" charset="-128"/>
                  <a:ea typeface="Meiryo UI" panose="020B0604030504040204" pitchFamily="50" charset="-128"/>
                </a:rPr>
                <a:t>16</a:t>
              </a:r>
              <a:endParaRPr lang="ja-JP" altLang="en-US" sz="738" dirty="0">
                <a:latin typeface="Meiryo UI" panose="020B0604030504040204" pitchFamily="50" charset="-128"/>
                <a:ea typeface="Meiryo UI" panose="020B0604030504040204" pitchFamily="50" charset="-128"/>
              </a:endParaRPr>
            </a:p>
          </p:txBody>
        </p:sp>
        <p:sp>
          <p:nvSpPr>
            <p:cNvPr id="159" name="正方形/長方形 158">
              <a:extLst>
                <a:ext uri="{FF2B5EF4-FFF2-40B4-BE49-F238E27FC236}">
                  <a16:creationId xmlns:a16="http://schemas.microsoft.com/office/drawing/2014/main" id="{C392D8FA-FB05-4FFA-89DE-B77DF109D723}"/>
                </a:ext>
              </a:extLst>
            </p:cNvPr>
            <p:cNvSpPr/>
            <p:nvPr/>
          </p:nvSpPr>
          <p:spPr>
            <a:xfrm>
              <a:off x="3766830" y="2755793"/>
              <a:ext cx="328175" cy="232674"/>
            </a:xfrm>
            <a:prstGeom prst="rect">
              <a:avLst/>
            </a:prstGeom>
            <a:noFill/>
            <a:ln w="19050" cap="flat" cmpd="sng" algn="ctr">
              <a:noFill/>
              <a:prstDash val="solid"/>
              <a:miter lim="800000"/>
            </a:ln>
            <a:effectLst/>
          </p:spPr>
          <p:txBody>
            <a:bodyPr wrap="none" lIns="0" tIns="30675" rIns="0" bIns="30675" rtlCol="0" anchor="ctr"/>
            <a:lstStyle/>
            <a:p>
              <a:pPr algn="ctr"/>
              <a:endParaRPr kumimoji="0" lang="en-US" sz="738" kern="0" dirty="0">
                <a:latin typeface="Meiryo UI"/>
                <a:ea typeface="Meiryo UI"/>
                <a:cs typeface="Arial" pitchFamily="34" charset="0"/>
              </a:endParaRPr>
            </a:p>
          </p:txBody>
        </p:sp>
        <p:sp>
          <p:nvSpPr>
            <p:cNvPr id="160" name="正方形/長方形 159">
              <a:extLst>
                <a:ext uri="{FF2B5EF4-FFF2-40B4-BE49-F238E27FC236}">
                  <a16:creationId xmlns:a16="http://schemas.microsoft.com/office/drawing/2014/main" id="{EB728328-3351-4695-9250-1549B7BA0A62}"/>
                </a:ext>
              </a:extLst>
            </p:cNvPr>
            <p:cNvSpPr/>
            <p:nvPr/>
          </p:nvSpPr>
          <p:spPr>
            <a:xfrm>
              <a:off x="3766830" y="2540413"/>
              <a:ext cx="328175" cy="232674"/>
            </a:xfrm>
            <a:prstGeom prst="rect">
              <a:avLst/>
            </a:prstGeom>
            <a:noFill/>
            <a:ln w="19050" cap="flat" cmpd="sng" algn="ctr">
              <a:noFill/>
              <a:prstDash val="solid"/>
              <a:miter lim="800000"/>
            </a:ln>
            <a:effectLst/>
          </p:spPr>
          <p:txBody>
            <a:bodyPr wrap="none" lIns="0" tIns="30675" rIns="0" bIns="30675" rtlCol="0" anchor="ctr"/>
            <a:lstStyle/>
            <a:p>
              <a:pPr algn="ctr"/>
              <a:endParaRPr kumimoji="0" lang="en-US" sz="738" kern="0" dirty="0">
                <a:latin typeface="Meiryo UI"/>
                <a:ea typeface="Meiryo UI"/>
                <a:cs typeface="Arial" pitchFamily="34" charset="0"/>
              </a:endParaRPr>
            </a:p>
          </p:txBody>
        </p:sp>
      </p:grpSp>
      <p:cxnSp>
        <p:nvCxnSpPr>
          <p:cNvPr id="161" name="直線矢印コネクタ 160">
            <a:extLst>
              <a:ext uri="{FF2B5EF4-FFF2-40B4-BE49-F238E27FC236}">
                <a16:creationId xmlns:a16="http://schemas.microsoft.com/office/drawing/2014/main" id="{F3BE598C-EC01-45AF-BFC4-516005DA2CB1}"/>
              </a:ext>
            </a:extLst>
          </p:cNvPr>
          <p:cNvCxnSpPr>
            <a:cxnSpLocks/>
            <a:stCxn id="152" idx="2"/>
            <a:endCxn id="157" idx="0"/>
          </p:cNvCxnSpPr>
          <p:nvPr/>
        </p:nvCxnSpPr>
        <p:spPr>
          <a:xfrm>
            <a:off x="6173562" y="3876485"/>
            <a:ext cx="0" cy="694854"/>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162" name="直線矢印コネクタ 83">
            <a:extLst>
              <a:ext uri="{FF2B5EF4-FFF2-40B4-BE49-F238E27FC236}">
                <a16:creationId xmlns:a16="http://schemas.microsoft.com/office/drawing/2014/main" id="{8552DEA6-20CA-4661-AB28-6F78D37ED676}"/>
              </a:ext>
            </a:extLst>
          </p:cNvPr>
          <p:cNvCxnSpPr>
            <a:cxnSpLocks/>
            <a:stCxn id="157" idx="3"/>
            <a:endCxn id="166" idx="1"/>
          </p:cNvCxnSpPr>
          <p:nvPr/>
        </p:nvCxnSpPr>
        <p:spPr>
          <a:xfrm flipV="1">
            <a:off x="6532925" y="4760839"/>
            <a:ext cx="149640" cy="683"/>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163" name="フローチャート : 他ページ結合子 135">
            <a:extLst>
              <a:ext uri="{FF2B5EF4-FFF2-40B4-BE49-F238E27FC236}">
                <a16:creationId xmlns:a16="http://schemas.microsoft.com/office/drawing/2014/main" id="{E50DCDE9-C76F-40D9-8476-7A5793CB1AEE}"/>
              </a:ext>
            </a:extLst>
          </p:cNvPr>
          <p:cNvSpPr>
            <a:spLocks/>
          </p:cNvSpPr>
          <p:nvPr/>
        </p:nvSpPr>
        <p:spPr>
          <a:xfrm>
            <a:off x="1402080" y="3543907"/>
            <a:ext cx="262980" cy="284788"/>
          </a:xfrm>
          <a:prstGeom prst="flowChartOffpageConnector">
            <a:avLst/>
          </a:prstGeom>
          <a:solidFill>
            <a:srgbClr val="E5F2F4"/>
          </a:solidFill>
          <a:ln w="12700" cap="flat" cmpd="sng" algn="ctr">
            <a:solidFill>
              <a:sysClr val="window" lastClr="FFFFFF">
                <a:lumMod val="50000"/>
              </a:sysClr>
            </a:solidFill>
            <a:prstDash val="solid"/>
            <a:miter lim="800000"/>
          </a:ln>
          <a:effectLst/>
        </p:spPr>
        <p:txBody>
          <a:bodyPr wrap="none" lIns="30675" rIns="30675" rtlCol="0" anchor="ctr"/>
          <a:lstStyle/>
          <a:p>
            <a:pPr algn="ctr">
              <a:defRPr/>
            </a:pPr>
            <a:r>
              <a:rPr kumimoji="0" lang="en-US" altLang="ja-JP" sz="738" kern="0" dirty="0">
                <a:latin typeface="Meiryo UI"/>
                <a:ea typeface="Meiryo UI"/>
                <a:cs typeface="Arial" pitchFamily="34" charset="0"/>
              </a:rPr>
              <a:t>1</a:t>
            </a:r>
            <a:endParaRPr kumimoji="0" lang="ja-JP" altLang="en-US" sz="738" kern="0" dirty="0">
              <a:latin typeface="Meiryo UI"/>
              <a:ea typeface="Meiryo UI"/>
              <a:cs typeface="Arial" pitchFamily="34" charset="0"/>
            </a:endParaRPr>
          </a:p>
        </p:txBody>
      </p:sp>
      <p:cxnSp>
        <p:nvCxnSpPr>
          <p:cNvPr id="164" name="直線矢印コネクタ 80">
            <a:extLst>
              <a:ext uri="{FF2B5EF4-FFF2-40B4-BE49-F238E27FC236}">
                <a16:creationId xmlns:a16="http://schemas.microsoft.com/office/drawing/2014/main" id="{0E504EAE-2A7D-4A0D-B9BF-D59B14763C3D}"/>
              </a:ext>
            </a:extLst>
          </p:cNvPr>
          <p:cNvCxnSpPr>
            <a:cxnSpLocks/>
            <a:stCxn id="163" idx="3"/>
            <a:endCxn id="169" idx="1"/>
          </p:cNvCxnSpPr>
          <p:nvPr/>
        </p:nvCxnSpPr>
        <p:spPr>
          <a:xfrm>
            <a:off x="1665060" y="3686301"/>
            <a:ext cx="194872" cy="0"/>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165" name="グループ化 164">
            <a:extLst>
              <a:ext uri="{FF2B5EF4-FFF2-40B4-BE49-F238E27FC236}">
                <a16:creationId xmlns:a16="http://schemas.microsoft.com/office/drawing/2014/main" id="{3E9688C9-99F8-40AB-BF28-4CFA394920C7}"/>
              </a:ext>
            </a:extLst>
          </p:cNvPr>
          <p:cNvGrpSpPr>
            <a:grpSpLocks/>
          </p:cNvGrpSpPr>
          <p:nvPr/>
        </p:nvGrpSpPr>
        <p:grpSpPr>
          <a:xfrm>
            <a:off x="6682565" y="4429777"/>
            <a:ext cx="718982" cy="521510"/>
            <a:chOff x="5056370" y="4690090"/>
            <a:chExt cx="734661" cy="612050"/>
          </a:xfrm>
        </p:grpSpPr>
        <p:sp>
          <p:nvSpPr>
            <p:cNvPr id="166" name="正方形/長方形 36">
              <a:extLst>
                <a:ext uri="{FF2B5EF4-FFF2-40B4-BE49-F238E27FC236}">
                  <a16:creationId xmlns:a16="http://schemas.microsoft.com/office/drawing/2014/main" id="{DBE63895-4559-4ADE-9A71-4BAA7FD67886}"/>
                </a:ext>
              </a:extLst>
            </p:cNvPr>
            <p:cNvSpPr/>
            <p:nvPr/>
          </p:nvSpPr>
          <p:spPr>
            <a:xfrm>
              <a:off x="5056370" y="4855116"/>
              <a:ext cx="734661" cy="447024"/>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0675" rIns="0" bIns="30675" rtlCol="0" anchor="ctr"/>
            <a:lstStyle/>
            <a:p>
              <a:pPr algn="ctr">
                <a:defRPr/>
              </a:pPr>
              <a:r>
                <a:rPr kumimoji="0" lang="ja-JP" altLang="en-US" sz="738" kern="0" dirty="0">
                  <a:latin typeface="Meiryo UI"/>
                  <a:ea typeface="Meiryo UI"/>
                  <a:cs typeface="Arial" pitchFamily="34" charset="0"/>
                </a:rPr>
                <a:t>対応策の</a:t>
              </a:r>
              <a:endParaRPr kumimoji="0" lang="en-US" altLang="ja-JP" sz="738" kern="0" dirty="0">
                <a:latin typeface="Meiryo UI"/>
                <a:ea typeface="Meiryo UI"/>
                <a:cs typeface="Arial" pitchFamily="34" charset="0"/>
              </a:endParaRPr>
            </a:p>
            <a:p>
              <a:pPr algn="ctr">
                <a:defRPr/>
              </a:pPr>
              <a:r>
                <a:rPr kumimoji="0" lang="ja-JP" altLang="en-US" sz="738" kern="0" dirty="0">
                  <a:latin typeface="Meiryo UI"/>
                  <a:ea typeface="Meiryo UI"/>
                  <a:cs typeface="Arial" pitchFamily="34" charset="0"/>
                </a:rPr>
                <a:t>連絡</a:t>
              </a:r>
            </a:p>
          </p:txBody>
        </p:sp>
        <p:sp>
          <p:nvSpPr>
            <p:cNvPr id="167" name="テキスト ボックス 166">
              <a:extLst>
                <a:ext uri="{FF2B5EF4-FFF2-40B4-BE49-F238E27FC236}">
                  <a16:creationId xmlns:a16="http://schemas.microsoft.com/office/drawing/2014/main" id="{A6B4CD2E-F5EF-4BB9-B83E-AEB959F23DB8}"/>
                </a:ext>
              </a:extLst>
            </p:cNvPr>
            <p:cNvSpPr txBox="1"/>
            <p:nvPr/>
          </p:nvSpPr>
          <p:spPr>
            <a:xfrm>
              <a:off x="5056370" y="4690090"/>
              <a:ext cx="268887" cy="181380"/>
            </a:xfrm>
            <a:prstGeom prst="rect">
              <a:avLst/>
            </a:prstGeom>
            <a:noFill/>
          </p:spPr>
          <p:txBody>
            <a:bodyPr wrap="square" lIns="0" tIns="0" rIns="0" bIns="0" rtlCol="0" anchor="ctr" anchorCtr="0">
              <a:noAutofit/>
            </a:bodyPr>
            <a:lstStyle/>
            <a:p>
              <a:pPr>
                <a:spcAft>
                  <a:spcPts val="511"/>
                </a:spcAft>
              </a:pPr>
              <a:r>
                <a:rPr lang="en-US" altLang="ja-JP" sz="738" dirty="0">
                  <a:latin typeface="Meiryo UI" panose="020B0604030504040204" pitchFamily="50" charset="-128"/>
                  <a:ea typeface="Meiryo UI" panose="020B0604030504040204" pitchFamily="50" charset="-128"/>
                </a:rPr>
                <a:t>17</a:t>
              </a:r>
              <a:endParaRPr lang="ja-JP" altLang="en-US" sz="738" dirty="0">
                <a:latin typeface="Meiryo UI" panose="020B0604030504040204" pitchFamily="50" charset="-128"/>
                <a:ea typeface="Meiryo UI" panose="020B0604030504040204" pitchFamily="50" charset="-128"/>
              </a:endParaRPr>
            </a:p>
          </p:txBody>
        </p:sp>
      </p:grpSp>
      <p:cxnSp>
        <p:nvCxnSpPr>
          <p:cNvPr id="168" name="直線矢印コネクタ 83">
            <a:extLst>
              <a:ext uri="{FF2B5EF4-FFF2-40B4-BE49-F238E27FC236}">
                <a16:creationId xmlns:a16="http://schemas.microsoft.com/office/drawing/2014/main" id="{F55A3190-2A32-48CD-996F-B1F7D5471F11}"/>
              </a:ext>
            </a:extLst>
          </p:cNvPr>
          <p:cNvCxnSpPr>
            <a:cxnSpLocks/>
            <a:stCxn id="166" idx="0"/>
            <a:endCxn id="175" idx="2"/>
          </p:cNvCxnSpPr>
          <p:nvPr/>
        </p:nvCxnSpPr>
        <p:spPr>
          <a:xfrm flipV="1">
            <a:off x="7042056" y="3876068"/>
            <a:ext cx="0" cy="694323"/>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169" name="ひし形 110">
            <a:extLst>
              <a:ext uri="{FF2B5EF4-FFF2-40B4-BE49-F238E27FC236}">
                <a16:creationId xmlns:a16="http://schemas.microsoft.com/office/drawing/2014/main" id="{CD305DC7-BC52-46F7-93D6-33D1CDF3F24D}"/>
              </a:ext>
            </a:extLst>
          </p:cNvPr>
          <p:cNvSpPr>
            <a:spLocks/>
          </p:cNvSpPr>
          <p:nvPr/>
        </p:nvSpPr>
        <p:spPr>
          <a:xfrm>
            <a:off x="1859932" y="3532928"/>
            <a:ext cx="352317" cy="306746"/>
          </a:xfrm>
          <a:prstGeom prst="diamond">
            <a:avLst/>
          </a:prstGeom>
          <a:solidFill>
            <a:schemeClr val="bg1"/>
          </a:solidFill>
          <a:ln w="12700" cap="flat" cmpd="sng" algn="ctr">
            <a:solidFill>
              <a:sysClr val="window" lastClr="FFFFFF">
                <a:lumMod val="50000"/>
              </a:sysClr>
            </a:solidFill>
            <a:prstDash val="solid"/>
            <a:miter lim="800000"/>
          </a:ln>
          <a:effectLst/>
        </p:spPr>
        <p:txBody>
          <a:bodyPr wrap="none" lIns="0" tIns="0" rIns="0" bIns="0" rtlCol="0" anchor="ctr"/>
          <a:lstStyle/>
          <a:p>
            <a:pPr algn="ctr">
              <a:defRPr/>
            </a:pPr>
            <a:r>
              <a:rPr kumimoji="0" lang="ja-JP" altLang="en-US" sz="738" kern="0" dirty="0">
                <a:latin typeface="Meiryo UI"/>
                <a:ea typeface="Meiryo UI"/>
              </a:rPr>
              <a:t>督促状の</a:t>
            </a:r>
            <a:endParaRPr kumimoji="0" lang="en-US" altLang="ja-JP" sz="738" kern="0" dirty="0">
              <a:latin typeface="Meiryo UI"/>
              <a:ea typeface="Meiryo UI"/>
            </a:endParaRPr>
          </a:p>
          <a:p>
            <a:pPr algn="ctr">
              <a:defRPr/>
            </a:pPr>
            <a:r>
              <a:rPr kumimoji="0" lang="ja-JP" altLang="en-US" sz="738" kern="0" dirty="0">
                <a:latin typeface="Meiryo UI"/>
                <a:ea typeface="Meiryo UI"/>
              </a:rPr>
              <a:t>送付状況</a:t>
            </a:r>
            <a:endParaRPr kumimoji="0" lang="en-US" altLang="ja-JP" sz="738" kern="0" dirty="0">
              <a:latin typeface="Meiryo UI"/>
              <a:ea typeface="Meiryo UI"/>
            </a:endParaRPr>
          </a:p>
        </p:txBody>
      </p:sp>
      <p:cxnSp>
        <p:nvCxnSpPr>
          <p:cNvPr id="170" name="直線矢印コネクタ 83">
            <a:extLst>
              <a:ext uri="{FF2B5EF4-FFF2-40B4-BE49-F238E27FC236}">
                <a16:creationId xmlns:a16="http://schemas.microsoft.com/office/drawing/2014/main" id="{D294F6F7-EF63-4C93-A197-10BCB8924FA3}"/>
              </a:ext>
            </a:extLst>
          </p:cNvPr>
          <p:cNvCxnSpPr>
            <a:cxnSpLocks/>
            <a:stCxn id="169" idx="0"/>
            <a:endCxn id="210" idx="2"/>
          </p:cNvCxnSpPr>
          <p:nvPr/>
        </p:nvCxnSpPr>
        <p:spPr>
          <a:xfrm flipV="1">
            <a:off x="2036091" y="3281654"/>
            <a:ext cx="5040" cy="251274"/>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171" name="直線矢印コネクタ 83">
            <a:extLst>
              <a:ext uri="{FF2B5EF4-FFF2-40B4-BE49-F238E27FC236}">
                <a16:creationId xmlns:a16="http://schemas.microsoft.com/office/drawing/2014/main" id="{EE69CF01-B5F8-4C9A-9ECA-D8C3A8C2AAE9}"/>
              </a:ext>
            </a:extLst>
          </p:cNvPr>
          <p:cNvCxnSpPr>
            <a:cxnSpLocks/>
            <a:stCxn id="169" idx="3"/>
            <a:endCxn id="110" idx="1"/>
          </p:cNvCxnSpPr>
          <p:nvPr/>
        </p:nvCxnSpPr>
        <p:spPr>
          <a:xfrm>
            <a:off x="2212249" y="3686301"/>
            <a:ext cx="448602" cy="2"/>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172" name="テキスト ボックス 171">
            <a:extLst>
              <a:ext uri="{FF2B5EF4-FFF2-40B4-BE49-F238E27FC236}">
                <a16:creationId xmlns:a16="http://schemas.microsoft.com/office/drawing/2014/main" id="{C56F4786-E2A3-4397-91AF-2E64C55FF993}"/>
              </a:ext>
            </a:extLst>
          </p:cNvPr>
          <p:cNvSpPr txBox="1"/>
          <p:nvPr/>
        </p:nvSpPr>
        <p:spPr>
          <a:xfrm>
            <a:off x="2192923" y="3775776"/>
            <a:ext cx="318410" cy="154549"/>
          </a:xfrm>
          <a:prstGeom prst="rect">
            <a:avLst/>
          </a:prstGeom>
          <a:noFill/>
        </p:spPr>
        <p:txBody>
          <a:bodyPr wrap="square" lIns="0" tIns="0" rIns="0" bIns="0" rtlCol="0" anchor="ctr" anchorCtr="0">
            <a:noAutofit/>
          </a:bodyPr>
          <a:lstStyle/>
          <a:p>
            <a:pPr>
              <a:spcAft>
                <a:spcPts val="511"/>
              </a:spcAft>
            </a:pPr>
            <a:r>
              <a:rPr lang="ja-JP" altLang="en-US" sz="738" dirty="0">
                <a:latin typeface="Meiryo UI" panose="020B0604030504040204" pitchFamily="50" charset="-128"/>
                <a:ea typeface="Meiryo UI" panose="020B0604030504040204" pitchFamily="50" charset="-128"/>
              </a:rPr>
              <a:t>未送付</a:t>
            </a:r>
          </a:p>
        </p:txBody>
      </p:sp>
      <p:grpSp>
        <p:nvGrpSpPr>
          <p:cNvPr id="174" name="グループ化 173">
            <a:extLst>
              <a:ext uri="{FF2B5EF4-FFF2-40B4-BE49-F238E27FC236}">
                <a16:creationId xmlns:a16="http://schemas.microsoft.com/office/drawing/2014/main" id="{FF8D1843-DDB8-44BD-9B5E-EAC65240AA31}"/>
              </a:ext>
            </a:extLst>
          </p:cNvPr>
          <p:cNvGrpSpPr>
            <a:grpSpLocks/>
          </p:cNvGrpSpPr>
          <p:nvPr/>
        </p:nvGrpSpPr>
        <p:grpSpPr>
          <a:xfrm>
            <a:off x="6682565" y="3354558"/>
            <a:ext cx="718982" cy="521510"/>
            <a:chOff x="5056370" y="4690090"/>
            <a:chExt cx="734661" cy="612050"/>
          </a:xfrm>
        </p:grpSpPr>
        <p:sp>
          <p:nvSpPr>
            <p:cNvPr id="175" name="正方形/長方形 36">
              <a:extLst>
                <a:ext uri="{FF2B5EF4-FFF2-40B4-BE49-F238E27FC236}">
                  <a16:creationId xmlns:a16="http://schemas.microsoft.com/office/drawing/2014/main" id="{5DB3AE37-735C-4E35-AA3D-E8C504223146}"/>
                </a:ext>
              </a:extLst>
            </p:cNvPr>
            <p:cNvSpPr/>
            <p:nvPr/>
          </p:nvSpPr>
          <p:spPr>
            <a:xfrm>
              <a:off x="5056370" y="4855116"/>
              <a:ext cx="734661" cy="447024"/>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0675" rIns="0" bIns="30675" rtlCol="0" anchor="ctr"/>
            <a:lstStyle/>
            <a:p>
              <a:pPr algn="ctr">
                <a:defRPr/>
              </a:pPr>
              <a:r>
                <a:rPr kumimoji="0" lang="ja-JP" altLang="en-US" sz="738" kern="0" dirty="0">
                  <a:latin typeface="Meiryo UI"/>
                  <a:ea typeface="Meiryo UI"/>
                  <a:cs typeface="Arial" pitchFamily="34" charset="0"/>
                </a:rPr>
                <a:t>対応策に関する</a:t>
              </a:r>
              <a:endParaRPr kumimoji="0" lang="en-US" altLang="ja-JP" sz="738" kern="0" dirty="0">
                <a:latin typeface="Meiryo UI"/>
                <a:ea typeface="Meiryo UI"/>
                <a:cs typeface="Arial" pitchFamily="34" charset="0"/>
              </a:endParaRPr>
            </a:p>
            <a:p>
              <a:pPr algn="ctr">
                <a:defRPr/>
              </a:pPr>
              <a:r>
                <a:rPr kumimoji="0" lang="ja-JP" altLang="en-US" sz="738" kern="0" dirty="0">
                  <a:latin typeface="Meiryo UI"/>
                  <a:ea typeface="Meiryo UI"/>
                  <a:cs typeface="Arial" pitchFamily="34" charset="0"/>
                </a:rPr>
                <a:t>連絡受領</a:t>
              </a:r>
            </a:p>
          </p:txBody>
        </p:sp>
        <p:sp>
          <p:nvSpPr>
            <p:cNvPr id="176" name="テキスト ボックス 175">
              <a:extLst>
                <a:ext uri="{FF2B5EF4-FFF2-40B4-BE49-F238E27FC236}">
                  <a16:creationId xmlns:a16="http://schemas.microsoft.com/office/drawing/2014/main" id="{408DD79B-D149-4F1D-916F-14320BAB06DD}"/>
                </a:ext>
              </a:extLst>
            </p:cNvPr>
            <p:cNvSpPr txBox="1"/>
            <p:nvPr/>
          </p:nvSpPr>
          <p:spPr>
            <a:xfrm>
              <a:off x="5056370" y="4690090"/>
              <a:ext cx="268887" cy="181380"/>
            </a:xfrm>
            <a:prstGeom prst="rect">
              <a:avLst/>
            </a:prstGeom>
            <a:noFill/>
          </p:spPr>
          <p:txBody>
            <a:bodyPr wrap="square" lIns="0" tIns="0" rIns="0" bIns="0" rtlCol="0" anchor="ctr" anchorCtr="0">
              <a:noAutofit/>
            </a:bodyPr>
            <a:lstStyle/>
            <a:p>
              <a:pPr>
                <a:spcAft>
                  <a:spcPts val="511"/>
                </a:spcAft>
              </a:pPr>
              <a:r>
                <a:rPr lang="en-US" altLang="ja-JP" sz="738" dirty="0">
                  <a:latin typeface="Meiryo UI" panose="020B0604030504040204" pitchFamily="50" charset="-128"/>
                  <a:ea typeface="Meiryo UI" panose="020B0604030504040204" pitchFamily="50" charset="-128"/>
                </a:rPr>
                <a:t>18</a:t>
              </a:r>
              <a:endParaRPr lang="ja-JP" altLang="en-US" sz="738" dirty="0">
                <a:latin typeface="Meiryo UI" panose="020B0604030504040204" pitchFamily="50" charset="-128"/>
                <a:ea typeface="Meiryo UI" panose="020B0604030504040204" pitchFamily="50" charset="-128"/>
              </a:endParaRPr>
            </a:p>
          </p:txBody>
        </p:sp>
      </p:grpSp>
      <p:cxnSp>
        <p:nvCxnSpPr>
          <p:cNvPr id="181" name="直線矢印コネクタ 83">
            <a:extLst>
              <a:ext uri="{FF2B5EF4-FFF2-40B4-BE49-F238E27FC236}">
                <a16:creationId xmlns:a16="http://schemas.microsoft.com/office/drawing/2014/main" id="{8564B8F8-FF78-46FB-97E1-896609D46FC0}"/>
              </a:ext>
            </a:extLst>
          </p:cNvPr>
          <p:cNvCxnSpPr>
            <a:cxnSpLocks/>
            <a:stCxn id="175" idx="3"/>
            <a:endCxn id="189" idx="1"/>
          </p:cNvCxnSpPr>
          <p:nvPr/>
        </p:nvCxnSpPr>
        <p:spPr>
          <a:xfrm>
            <a:off x="7401547" y="3685620"/>
            <a:ext cx="180180" cy="0"/>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185" name="グループ化 184">
            <a:extLst>
              <a:ext uri="{FF2B5EF4-FFF2-40B4-BE49-F238E27FC236}">
                <a16:creationId xmlns:a16="http://schemas.microsoft.com/office/drawing/2014/main" id="{99020F5D-AAB2-4E5D-902E-4423F45DFE69}"/>
              </a:ext>
            </a:extLst>
          </p:cNvPr>
          <p:cNvGrpSpPr>
            <a:grpSpLocks/>
          </p:cNvGrpSpPr>
          <p:nvPr/>
        </p:nvGrpSpPr>
        <p:grpSpPr>
          <a:xfrm>
            <a:off x="7581727" y="2398054"/>
            <a:ext cx="718982" cy="521510"/>
            <a:chOff x="5056370" y="4690090"/>
            <a:chExt cx="734661" cy="612050"/>
          </a:xfrm>
        </p:grpSpPr>
        <p:sp>
          <p:nvSpPr>
            <p:cNvPr id="186" name="正方形/長方形 36">
              <a:extLst>
                <a:ext uri="{FF2B5EF4-FFF2-40B4-BE49-F238E27FC236}">
                  <a16:creationId xmlns:a16="http://schemas.microsoft.com/office/drawing/2014/main" id="{796DE80D-2C8F-4E2F-ACC4-3D7C2B360172}"/>
                </a:ext>
              </a:extLst>
            </p:cNvPr>
            <p:cNvSpPr/>
            <p:nvPr/>
          </p:nvSpPr>
          <p:spPr>
            <a:xfrm>
              <a:off x="5056370" y="4855116"/>
              <a:ext cx="734661" cy="447024"/>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0675" rIns="0" bIns="30675" rtlCol="0" anchor="ctr"/>
            <a:lstStyle/>
            <a:p>
              <a:pPr algn="ctr">
                <a:defRPr/>
              </a:pPr>
              <a:r>
                <a:rPr kumimoji="0" lang="ja-JP" altLang="en-US" sz="738" kern="0" dirty="0">
                  <a:latin typeface="Meiryo UI"/>
                  <a:ea typeface="Meiryo UI"/>
                  <a:cs typeface="Arial" pitchFamily="34" charset="0"/>
                </a:rPr>
                <a:t>対応策の</a:t>
              </a:r>
              <a:endParaRPr kumimoji="0" lang="en-US" altLang="ja-JP" sz="738" kern="0" dirty="0">
                <a:latin typeface="Meiryo UI"/>
                <a:ea typeface="Meiryo UI"/>
                <a:cs typeface="Arial" pitchFamily="34" charset="0"/>
              </a:endParaRPr>
            </a:p>
            <a:p>
              <a:pPr algn="ctr">
                <a:defRPr/>
              </a:pPr>
              <a:r>
                <a:rPr kumimoji="0" lang="ja-JP" altLang="en-US" sz="738" kern="0" dirty="0">
                  <a:latin typeface="Meiryo UI"/>
                  <a:ea typeface="Meiryo UI"/>
                  <a:cs typeface="Arial" pitchFamily="34" charset="0"/>
                </a:rPr>
                <a:t>共有受領</a:t>
              </a:r>
            </a:p>
          </p:txBody>
        </p:sp>
        <p:sp>
          <p:nvSpPr>
            <p:cNvPr id="187" name="テキスト ボックス 186">
              <a:extLst>
                <a:ext uri="{FF2B5EF4-FFF2-40B4-BE49-F238E27FC236}">
                  <a16:creationId xmlns:a16="http://schemas.microsoft.com/office/drawing/2014/main" id="{4CBD60CB-5553-4CCD-B608-56E8DCB80C40}"/>
                </a:ext>
              </a:extLst>
            </p:cNvPr>
            <p:cNvSpPr txBox="1"/>
            <p:nvPr/>
          </p:nvSpPr>
          <p:spPr>
            <a:xfrm>
              <a:off x="5056370" y="4690090"/>
              <a:ext cx="268887" cy="181380"/>
            </a:xfrm>
            <a:prstGeom prst="rect">
              <a:avLst/>
            </a:prstGeom>
            <a:noFill/>
          </p:spPr>
          <p:txBody>
            <a:bodyPr wrap="square" lIns="0" tIns="0" rIns="0" bIns="0" rtlCol="0" anchor="ctr" anchorCtr="0">
              <a:noAutofit/>
            </a:bodyPr>
            <a:lstStyle/>
            <a:p>
              <a:pPr>
                <a:spcAft>
                  <a:spcPts val="511"/>
                </a:spcAft>
              </a:pPr>
              <a:r>
                <a:rPr lang="en-US" altLang="ja-JP" sz="738" dirty="0">
                  <a:latin typeface="Meiryo UI" panose="020B0604030504040204" pitchFamily="50" charset="-128"/>
                  <a:ea typeface="Meiryo UI" panose="020B0604030504040204" pitchFamily="50" charset="-128"/>
                </a:rPr>
                <a:t>20</a:t>
              </a:r>
              <a:endParaRPr lang="ja-JP" altLang="en-US" sz="738" dirty="0">
                <a:latin typeface="Meiryo UI" panose="020B0604030504040204" pitchFamily="50" charset="-128"/>
                <a:ea typeface="Meiryo UI" panose="020B0604030504040204" pitchFamily="50" charset="-128"/>
              </a:endParaRPr>
            </a:p>
          </p:txBody>
        </p:sp>
      </p:grpSp>
      <p:grpSp>
        <p:nvGrpSpPr>
          <p:cNvPr id="188" name="グループ化 187">
            <a:extLst>
              <a:ext uri="{FF2B5EF4-FFF2-40B4-BE49-F238E27FC236}">
                <a16:creationId xmlns:a16="http://schemas.microsoft.com/office/drawing/2014/main" id="{BD4E8468-BC78-4F71-A5BC-A8C3C0707963}"/>
              </a:ext>
            </a:extLst>
          </p:cNvPr>
          <p:cNvGrpSpPr>
            <a:grpSpLocks/>
          </p:cNvGrpSpPr>
          <p:nvPr/>
        </p:nvGrpSpPr>
        <p:grpSpPr>
          <a:xfrm>
            <a:off x="7581727" y="3354558"/>
            <a:ext cx="718982" cy="521510"/>
            <a:chOff x="5056370" y="4690090"/>
            <a:chExt cx="734661" cy="612050"/>
          </a:xfrm>
        </p:grpSpPr>
        <p:sp>
          <p:nvSpPr>
            <p:cNvPr id="189" name="正方形/長方形 36">
              <a:extLst>
                <a:ext uri="{FF2B5EF4-FFF2-40B4-BE49-F238E27FC236}">
                  <a16:creationId xmlns:a16="http://schemas.microsoft.com/office/drawing/2014/main" id="{47B4750C-1551-448D-BED3-96C120CF14A5}"/>
                </a:ext>
              </a:extLst>
            </p:cNvPr>
            <p:cNvSpPr/>
            <p:nvPr/>
          </p:nvSpPr>
          <p:spPr>
            <a:xfrm>
              <a:off x="5056370" y="4855116"/>
              <a:ext cx="734661" cy="447024"/>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738" kern="0" dirty="0">
                  <a:latin typeface="Meiryo UI"/>
                  <a:ea typeface="Meiryo UI"/>
                  <a:cs typeface="Arial" pitchFamily="34" charset="0"/>
                </a:rPr>
                <a:t>督促状況の</a:t>
              </a:r>
              <a:endParaRPr kumimoji="0" lang="en-US" altLang="ja-JP" sz="738" kern="0" dirty="0">
                <a:latin typeface="Meiryo UI"/>
                <a:ea typeface="Meiryo UI"/>
                <a:cs typeface="Arial" pitchFamily="34" charset="0"/>
              </a:endParaRPr>
            </a:p>
            <a:p>
              <a:pPr algn="ctr"/>
              <a:r>
                <a:rPr kumimoji="0" lang="ja-JP" altLang="en-US" sz="738" kern="0" dirty="0">
                  <a:latin typeface="Meiryo UI"/>
                  <a:ea typeface="Meiryo UI"/>
                  <a:cs typeface="Arial" pitchFamily="34" charset="0"/>
                </a:rPr>
                <a:t>更新・対応策の</a:t>
              </a:r>
              <a:endParaRPr kumimoji="0" lang="en-US" altLang="ja-JP" sz="738" kern="0" dirty="0">
                <a:latin typeface="Meiryo UI"/>
                <a:ea typeface="Meiryo UI"/>
                <a:cs typeface="Arial" pitchFamily="34" charset="0"/>
              </a:endParaRPr>
            </a:p>
            <a:p>
              <a:pPr algn="ctr">
                <a:defRPr/>
              </a:pPr>
              <a:r>
                <a:rPr kumimoji="0" lang="ja-JP" altLang="en-US" sz="738" kern="0" dirty="0">
                  <a:latin typeface="Meiryo UI"/>
                  <a:ea typeface="Meiryo UI"/>
                  <a:cs typeface="Arial" pitchFamily="34" charset="0"/>
                </a:rPr>
                <a:t>共有</a:t>
              </a:r>
            </a:p>
          </p:txBody>
        </p:sp>
        <p:sp>
          <p:nvSpPr>
            <p:cNvPr id="190" name="テキスト ボックス 189">
              <a:extLst>
                <a:ext uri="{FF2B5EF4-FFF2-40B4-BE49-F238E27FC236}">
                  <a16:creationId xmlns:a16="http://schemas.microsoft.com/office/drawing/2014/main" id="{6BED1A2C-49E4-445D-B9A3-4B9C36809623}"/>
                </a:ext>
              </a:extLst>
            </p:cNvPr>
            <p:cNvSpPr txBox="1"/>
            <p:nvPr/>
          </p:nvSpPr>
          <p:spPr>
            <a:xfrm>
              <a:off x="5056370" y="4690090"/>
              <a:ext cx="268887" cy="181380"/>
            </a:xfrm>
            <a:prstGeom prst="rect">
              <a:avLst/>
            </a:prstGeom>
            <a:noFill/>
          </p:spPr>
          <p:txBody>
            <a:bodyPr wrap="square" lIns="0" tIns="0" rIns="0" bIns="0" rtlCol="0" anchor="ctr" anchorCtr="0">
              <a:noAutofit/>
            </a:bodyPr>
            <a:lstStyle/>
            <a:p>
              <a:pPr>
                <a:spcAft>
                  <a:spcPts val="511"/>
                </a:spcAft>
              </a:pPr>
              <a:r>
                <a:rPr lang="en-US" altLang="ja-JP" sz="738" dirty="0">
                  <a:latin typeface="Meiryo UI" panose="020B0604030504040204" pitchFamily="50" charset="-128"/>
                  <a:ea typeface="Meiryo UI" panose="020B0604030504040204" pitchFamily="50" charset="-128"/>
                </a:rPr>
                <a:t>19</a:t>
              </a:r>
              <a:endParaRPr lang="ja-JP" altLang="en-US" sz="738" dirty="0">
                <a:latin typeface="Meiryo UI" panose="020B0604030504040204" pitchFamily="50" charset="-128"/>
                <a:ea typeface="Meiryo UI" panose="020B0604030504040204" pitchFamily="50" charset="-128"/>
              </a:endParaRPr>
            </a:p>
          </p:txBody>
        </p:sp>
      </p:grpSp>
      <p:cxnSp>
        <p:nvCxnSpPr>
          <p:cNvPr id="191" name="直線矢印コネクタ 83">
            <a:extLst>
              <a:ext uri="{FF2B5EF4-FFF2-40B4-BE49-F238E27FC236}">
                <a16:creationId xmlns:a16="http://schemas.microsoft.com/office/drawing/2014/main" id="{6344FDAA-D833-4E61-8A62-25DF645DBF80}"/>
              </a:ext>
            </a:extLst>
          </p:cNvPr>
          <p:cNvCxnSpPr>
            <a:cxnSpLocks/>
            <a:stCxn id="189" idx="0"/>
            <a:endCxn id="186" idx="2"/>
          </p:cNvCxnSpPr>
          <p:nvPr/>
        </p:nvCxnSpPr>
        <p:spPr>
          <a:xfrm flipV="1">
            <a:off x="7941218" y="2919564"/>
            <a:ext cx="0" cy="575608"/>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193" name="グループ化 192">
            <a:extLst>
              <a:ext uri="{FF2B5EF4-FFF2-40B4-BE49-F238E27FC236}">
                <a16:creationId xmlns:a16="http://schemas.microsoft.com/office/drawing/2014/main" id="{D4AF2D8C-ACF1-4DD9-AFEA-FEF2737FC8BC}"/>
              </a:ext>
            </a:extLst>
          </p:cNvPr>
          <p:cNvGrpSpPr/>
          <p:nvPr/>
        </p:nvGrpSpPr>
        <p:grpSpPr>
          <a:xfrm>
            <a:off x="3537457" y="3354558"/>
            <a:ext cx="718726" cy="521927"/>
            <a:chOff x="3517274" y="3885682"/>
            <a:chExt cx="734400" cy="612539"/>
          </a:xfrm>
        </p:grpSpPr>
        <p:sp>
          <p:nvSpPr>
            <p:cNvPr id="194" name="正方形/長方形 193">
              <a:extLst>
                <a:ext uri="{FF2B5EF4-FFF2-40B4-BE49-F238E27FC236}">
                  <a16:creationId xmlns:a16="http://schemas.microsoft.com/office/drawing/2014/main" id="{18CC4982-4CD7-48C5-82A5-225E2D8B50A6}"/>
                </a:ext>
              </a:extLst>
            </p:cNvPr>
            <p:cNvSpPr/>
            <p:nvPr/>
          </p:nvSpPr>
          <p:spPr>
            <a:xfrm>
              <a:off x="3517274" y="4051821"/>
              <a:ext cx="734400" cy="446400"/>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738" kern="0" dirty="0">
                  <a:latin typeface="Meiryo UI"/>
                  <a:ea typeface="Meiryo UI"/>
                  <a:cs typeface="Arial" pitchFamily="34" charset="0"/>
                </a:rPr>
                <a:t>督促状の</a:t>
              </a:r>
              <a:endParaRPr kumimoji="0" lang="en-US" altLang="ja-JP" sz="738" kern="0" dirty="0">
                <a:latin typeface="Meiryo UI"/>
                <a:ea typeface="Meiryo UI"/>
                <a:cs typeface="Arial" pitchFamily="34" charset="0"/>
              </a:endParaRPr>
            </a:p>
            <a:p>
              <a:pPr algn="ctr"/>
              <a:r>
                <a:rPr kumimoji="0" lang="ja-JP" altLang="en-US" sz="738" kern="0" dirty="0">
                  <a:latin typeface="Meiryo UI"/>
                  <a:ea typeface="Meiryo UI"/>
                  <a:cs typeface="Arial" pitchFamily="34" charset="0"/>
                </a:rPr>
                <a:t>承認依頼</a:t>
              </a:r>
              <a:endParaRPr kumimoji="0" lang="en-US" altLang="ja-JP" sz="738" kern="0" dirty="0">
                <a:latin typeface="Meiryo UI"/>
                <a:ea typeface="Meiryo UI"/>
                <a:cs typeface="Arial" pitchFamily="34" charset="0"/>
              </a:endParaRPr>
            </a:p>
          </p:txBody>
        </p:sp>
        <p:sp>
          <p:nvSpPr>
            <p:cNvPr id="195" name="テキスト ボックス 194">
              <a:extLst>
                <a:ext uri="{FF2B5EF4-FFF2-40B4-BE49-F238E27FC236}">
                  <a16:creationId xmlns:a16="http://schemas.microsoft.com/office/drawing/2014/main" id="{084DC3F5-F146-4BC9-BDFE-1857F3F454D2}"/>
                </a:ext>
              </a:extLst>
            </p:cNvPr>
            <p:cNvSpPr txBox="1"/>
            <p:nvPr/>
          </p:nvSpPr>
          <p:spPr>
            <a:xfrm>
              <a:off x="3517274" y="3885682"/>
              <a:ext cx="268887" cy="181380"/>
            </a:xfrm>
            <a:prstGeom prst="rect">
              <a:avLst/>
            </a:prstGeom>
            <a:noFill/>
          </p:spPr>
          <p:txBody>
            <a:bodyPr wrap="square" lIns="0" tIns="0" rIns="0" bIns="0" rtlCol="0" anchor="ctr" anchorCtr="0">
              <a:noAutofit/>
            </a:bodyPr>
            <a:lstStyle/>
            <a:p>
              <a:pPr>
                <a:spcAft>
                  <a:spcPts val="511"/>
                </a:spcAft>
              </a:pPr>
              <a:r>
                <a:rPr lang="en-US" altLang="ja-JP" sz="738" dirty="0">
                  <a:latin typeface="Meiryo UI" panose="020B0604030504040204" pitchFamily="50" charset="-128"/>
                  <a:ea typeface="Meiryo UI" panose="020B0604030504040204" pitchFamily="50" charset="-128"/>
                </a:rPr>
                <a:t>11</a:t>
              </a:r>
              <a:endParaRPr lang="ja-JP" altLang="en-US" sz="738" dirty="0">
                <a:latin typeface="Meiryo UI" panose="020B0604030504040204" pitchFamily="50" charset="-128"/>
                <a:ea typeface="Meiryo UI" panose="020B0604030504040204" pitchFamily="50" charset="-128"/>
              </a:endParaRPr>
            </a:p>
          </p:txBody>
        </p:sp>
        <p:sp>
          <p:nvSpPr>
            <p:cNvPr id="196" name="正方形/長方形 195">
              <a:extLst>
                <a:ext uri="{FF2B5EF4-FFF2-40B4-BE49-F238E27FC236}">
                  <a16:creationId xmlns:a16="http://schemas.microsoft.com/office/drawing/2014/main" id="{6FF00C28-45DF-4807-B36B-41E4AFCB0306}"/>
                </a:ext>
              </a:extLst>
            </p:cNvPr>
            <p:cNvSpPr/>
            <p:nvPr/>
          </p:nvSpPr>
          <p:spPr>
            <a:xfrm>
              <a:off x="3517274" y="4265547"/>
              <a:ext cx="328175" cy="232674"/>
            </a:xfrm>
            <a:prstGeom prst="rect">
              <a:avLst/>
            </a:prstGeom>
            <a:noFill/>
            <a:ln w="19050" cap="flat" cmpd="sng" algn="ctr">
              <a:noFill/>
              <a:prstDash val="solid"/>
              <a:miter lim="800000"/>
            </a:ln>
            <a:effectLst/>
          </p:spPr>
          <p:txBody>
            <a:bodyPr wrap="none" lIns="0" tIns="30675" rIns="0" bIns="30675" rtlCol="0" anchor="ctr"/>
            <a:lstStyle/>
            <a:p>
              <a:pPr algn="ctr"/>
              <a:endParaRPr kumimoji="0" lang="en-US" sz="738" kern="0" dirty="0">
                <a:latin typeface="Meiryo UI"/>
                <a:ea typeface="Meiryo UI"/>
                <a:cs typeface="Arial" pitchFamily="34" charset="0"/>
              </a:endParaRPr>
            </a:p>
          </p:txBody>
        </p:sp>
        <p:sp>
          <p:nvSpPr>
            <p:cNvPr id="197" name="正方形/長方形 196">
              <a:extLst>
                <a:ext uri="{FF2B5EF4-FFF2-40B4-BE49-F238E27FC236}">
                  <a16:creationId xmlns:a16="http://schemas.microsoft.com/office/drawing/2014/main" id="{69995FBE-3D05-4D8A-855A-8F90F5BE90A9}"/>
                </a:ext>
              </a:extLst>
            </p:cNvPr>
            <p:cNvSpPr/>
            <p:nvPr/>
          </p:nvSpPr>
          <p:spPr>
            <a:xfrm>
              <a:off x="3517274" y="4050167"/>
              <a:ext cx="328175" cy="232674"/>
            </a:xfrm>
            <a:prstGeom prst="rect">
              <a:avLst/>
            </a:prstGeom>
            <a:noFill/>
            <a:ln w="19050" cap="flat" cmpd="sng" algn="ctr">
              <a:noFill/>
              <a:prstDash val="solid"/>
              <a:miter lim="800000"/>
            </a:ln>
            <a:effectLst/>
          </p:spPr>
          <p:txBody>
            <a:bodyPr wrap="none" lIns="0" tIns="30675" rIns="0" bIns="30675" rtlCol="0" anchor="ctr"/>
            <a:lstStyle/>
            <a:p>
              <a:pPr algn="ctr"/>
              <a:endParaRPr kumimoji="0" lang="en-US" sz="738" kern="0" dirty="0">
                <a:latin typeface="Meiryo UI"/>
                <a:ea typeface="Meiryo UI"/>
                <a:cs typeface="Arial" pitchFamily="34" charset="0"/>
              </a:endParaRPr>
            </a:p>
          </p:txBody>
        </p:sp>
      </p:grpSp>
      <p:grpSp>
        <p:nvGrpSpPr>
          <p:cNvPr id="198" name="グループ化 197">
            <a:extLst>
              <a:ext uri="{FF2B5EF4-FFF2-40B4-BE49-F238E27FC236}">
                <a16:creationId xmlns:a16="http://schemas.microsoft.com/office/drawing/2014/main" id="{DA560723-43C0-4074-B59E-643FFEAAFCAA}"/>
              </a:ext>
            </a:extLst>
          </p:cNvPr>
          <p:cNvGrpSpPr/>
          <p:nvPr/>
        </p:nvGrpSpPr>
        <p:grpSpPr>
          <a:xfrm>
            <a:off x="3537457" y="2398054"/>
            <a:ext cx="718726" cy="521927"/>
            <a:chOff x="3766830" y="2375928"/>
            <a:chExt cx="734400" cy="612539"/>
          </a:xfrm>
        </p:grpSpPr>
        <p:sp>
          <p:nvSpPr>
            <p:cNvPr id="199" name="正方形/長方形 198">
              <a:extLst>
                <a:ext uri="{FF2B5EF4-FFF2-40B4-BE49-F238E27FC236}">
                  <a16:creationId xmlns:a16="http://schemas.microsoft.com/office/drawing/2014/main" id="{771F5B3C-9390-4B92-B9FB-556F8056E480}"/>
                </a:ext>
              </a:extLst>
            </p:cNvPr>
            <p:cNvSpPr/>
            <p:nvPr/>
          </p:nvSpPr>
          <p:spPr>
            <a:xfrm>
              <a:off x="3766830" y="2542067"/>
              <a:ext cx="734400" cy="446400"/>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738" kern="0" dirty="0">
                  <a:latin typeface="Meiryo UI"/>
                  <a:ea typeface="Meiryo UI"/>
                  <a:cs typeface="Arial" pitchFamily="34" charset="0"/>
                </a:rPr>
                <a:t>督促状の</a:t>
              </a:r>
              <a:endParaRPr kumimoji="0" lang="en-US" altLang="ja-JP" sz="738" kern="0" dirty="0">
                <a:latin typeface="Meiryo UI"/>
                <a:ea typeface="Meiryo UI"/>
                <a:cs typeface="Arial" pitchFamily="34" charset="0"/>
              </a:endParaRPr>
            </a:p>
            <a:p>
              <a:pPr algn="ctr"/>
              <a:r>
                <a:rPr kumimoji="0" lang="ja-JP" altLang="en-US" sz="738" kern="0" dirty="0">
                  <a:latin typeface="Meiryo UI"/>
                  <a:ea typeface="Meiryo UI"/>
                  <a:cs typeface="Arial" pitchFamily="34" charset="0"/>
                </a:rPr>
                <a:t>承認依頼受領</a:t>
              </a:r>
              <a:endParaRPr kumimoji="0" lang="en-US" altLang="ja-JP" sz="738" kern="0" dirty="0">
                <a:latin typeface="Meiryo UI"/>
                <a:ea typeface="Meiryo UI"/>
                <a:cs typeface="Arial" pitchFamily="34" charset="0"/>
              </a:endParaRPr>
            </a:p>
          </p:txBody>
        </p:sp>
        <p:sp>
          <p:nvSpPr>
            <p:cNvPr id="200" name="テキスト ボックス 199">
              <a:extLst>
                <a:ext uri="{FF2B5EF4-FFF2-40B4-BE49-F238E27FC236}">
                  <a16:creationId xmlns:a16="http://schemas.microsoft.com/office/drawing/2014/main" id="{04C207A1-7BE3-4553-9211-C656ADE374C8}"/>
                </a:ext>
              </a:extLst>
            </p:cNvPr>
            <p:cNvSpPr txBox="1"/>
            <p:nvPr/>
          </p:nvSpPr>
          <p:spPr>
            <a:xfrm>
              <a:off x="3766830" y="2375928"/>
              <a:ext cx="268887" cy="181380"/>
            </a:xfrm>
            <a:prstGeom prst="rect">
              <a:avLst/>
            </a:prstGeom>
            <a:noFill/>
          </p:spPr>
          <p:txBody>
            <a:bodyPr wrap="square" lIns="0" tIns="0" rIns="0" bIns="0" rtlCol="0" anchor="ctr" anchorCtr="0">
              <a:noAutofit/>
            </a:bodyPr>
            <a:lstStyle/>
            <a:p>
              <a:pPr>
                <a:spcAft>
                  <a:spcPts val="511"/>
                </a:spcAft>
              </a:pPr>
              <a:r>
                <a:rPr lang="en-US" altLang="ja-JP" sz="738" dirty="0">
                  <a:latin typeface="Meiryo UI" panose="020B0604030504040204" pitchFamily="50" charset="-128"/>
                  <a:ea typeface="Meiryo UI" panose="020B0604030504040204" pitchFamily="50" charset="-128"/>
                </a:rPr>
                <a:t>12</a:t>
              </a:r>
              <a:endParaRPr lang="ja-JP" altLang="en-US" sz="738" dirty="0">
                <a:latin typeface="Meiryo UI" panose="020B0604030504040204" pitchFamily="50" charset="-128"/>
                <a:ea typeface="Meiryo UI" panose="020B0604030504040204" pitchFamily="50" charset="-128"/>
              </a:endParaRPr>
            </a:p>
          </p:txBody>
        </p:sp>
        <p:sp>
          <p:nvSpPr>
            <p:cNvPr id="201" name="正方形/長方形 200">
              <a:extLst>
                <a:ext uri="{FF2B5EF4-FFF2-40B4-BE49-F238E27FC236}">
                  <a16:creationId xmlns:a16="http://schemas.microsoft.com/office/drawing/2014/main" id="{A4EDD016-5A87-43E6-A1CE-D268FA0C6162}"/>
                </a:ext>
              </a:extLst>
            </p:cNvPr>
            <p:cNvSpPr/>
            <p:nvPr/>
          </p:nvSpPr>
          <p:spPr>
            <a:xfrm>
              <a:off x="3766830" y="2755793"/>
              <a:ext cx="328175" cy="232674"/>
            </a:xfrm>
            <a:prstGeom prst="rect">
              <a:avLst/>
            </a:prstGeom>
            <a:noFill/>
            <a:ln w="19050" cap="flat" cmpd="sng" algn="ctr">
              <a:noFill/>
              <a:prstDash val="solid"/>
              <a:miter lim="800000"/>
            </a:ln>
            <a:effectLst/>
          </p:spPr>
          <p:txBody>
            <a:bodyPr wrap="none" lIns="0" tIns="30675" rIns="0" bIns="30675" rtlCol="0" anchor="ctr"/>
            <a:lstStyle/>
            <a:p>
              <a:pPr algn="ctr"/>
              <a:endParaRPr kumimoji="0" lang="en-US" sz="738" kern="0" dirty="0">
                <a:latin typeface="Meiryo UI"/>
                <a:ea typeface="Meiryo UI"/>
                <a:cs typeface="Arial" pitchFamily="34" charset="0"/>
              </a:endParaRPr>
            </a:p>
          </p:txBody>
        </p:sp>
        <p:sp>
          <p:nvSpPr>
            <p:cNvPr id="202" name="正方形/長方形 201">
              <a:extLst>
                <a:ext uri="{FF2B5EF4-FFF2-40B4-BE49-F238E27FC236}">
                  <a16:creationId xmlns:a16="http://schemas.microsoft.com/office/drawing/2014/main" id="{92510CCF-3FBB-4807-AE04-CB887CF44DD5}"/>
                </a:ext>
              </a:extLst>
            </p:cNvPr>
            <p:cNvSpPr/>
            <p:nvPr/>
          </p:nvSpPr>
          <p:spPr>
            <a:xfrm>
              <a:off x="3766830" y="2540413"/>
              <a:ext cx="328175" cy="232674"/>
            </a:xfrm>
            <a:prstGeom prst="rect">
              <a:avLst/>
            </a:prstGeom>
            <a:noFill/>
            <a:ln w="19050" cap="flat" cmpd="sng" algn="ctr">
              <a:noFill/>
              <a:prstDash val="solid"/>
              <a:miter lim="800000"/>
            </a:ln>
            <a:effectLst/>
          </p:spPr>
          <p:txBody>
            <a:bodyPr wrap="none" lIns="0" tIns="30675" rIns="0" bIns="30675" rtlCol="0" anchor="ctr"/>
            <a:lstStyle/>
            <a:p>
              <a:pPr algn="ctr"/>
              <a:endParaRPr kumimoji="0" lang="en-US" sz="738" kern="0" dirty="0">
                <a:latin typeface="Meiryo UI"/>
                <a:ea typeface="Meiryo UI"/>
                <a:cs typeface="Arial" pitchFamily="34" charset="0"/>
              </a:endParaRPr>
            </a:p>
          </p:txBody>
        </p:sp>
      </p:grpSp>
      <p:cxnSp>
        <p:nvCxnSpPr>
          <p:cNvPr id="203" name="直線矢印コネクタ 202">
            <a:extLst>
              <a:ext uri="{FF2B5EF4-FFF2-40B4-BE49-F238E27FC236}">
                <a16:creationId xmlns:a16="http://schemas.microsoft.com/office/drawing/2014/main" id="{0DED1D13-1C9C-43E9-A62F-396BE4267FFA}"/>
              </a:ext>
            </a:extLst>
          </p:cNvPr>
          <p:cNvCxnSpPr>
            <a:cxnSpLocks/>
            <a:stCxn id="110" idx="3"/>
            <a:endCxn id="194" idx="1"/>
          </p:cNvCxnSpPr>
          <p:nvPr/>
        </p:nvCxnSpPr>
        <p:spPr>
          <a:xfrm>
            <a:off x="3379577" y="3686303"/>
            <a:ext cx="157880" cy="0"/>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204" name="グループ化 203">
            <a:extLst>
              <a:ext uri="{FF2B5EF4-FFF2-40B4-BE49-F238E27FC236}">
                <a16:creationId xmlns:a16="http://schemas.microsoft.com/office/drawing/2014/main" id="{01ED85C8-FFC8-400A-875C-754B191D1843}"/>
              </a:ext>
            </a:extLst>
          </p:cNvPr>
          <p:cNvGrpSpPr/>
          <p:nvPr/>
        </p:nvGrpSpPr>
        <p:grpSpPr>
          <a:xfrm>
            <a:off x="4436942" y="2398054"/>
            <a:ext cx="718726" cy="521927"/>
            <a:chOff x="3766830" y="2375928"/>
            <a:chExt cx="734400" cy="612539"/>
          </a:xfrm>
        </p:grpSpPr>
        <p:sp>
          <p:nvSpPr>
            <p:cNvPr id="205" name="正方形/長方形 204">
              <a:extLst>
                <a:ext uri="{FF2B5EF4-FFF2-40B4-BE49-F238E27FC236}">
                  <a16:creationId xmlns:a16="http://schemas.microsoft.com/office/drawing/2014/main" id="{8B6B1A81-793C-4DC3-AE87-DFC9D49725BE}"/>
                </a:ext>
              </a:extLst>
            </p:cNvPr>
            <p:cNvSpPr/>
            <p:nvPr/>
          </p:nvSpPr>
          <p:spPr>
            <a:xfrm>
              <a:off x="3766830" y="2542067"/>
              <a:ext cx="734400" cy="446400"/>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738" kern="0" dirty="0">
                  <a:latin typeface="Meiryo UI"/>
                  <a:ea typeface="Meiryo UI"/>
                  <a:cs typeface="Arial" pitchFamily="34" charset="0"/>
                </a:rPr>
                <a:t>督促状の確認</a:t>
              </a:r>
              <a:endParaRPr kumimoji="0" lang="en-US" altLang="ja-JP" sz="738" kern="0" dirty="0">
                <a:latin typeface="Meiryo UI"/>
                <a:ea typeface="Meiryo UI"/>
                <a:cs typeface="Arial" pitchFamily="34" charset="0"/>
              </a:endParaRPr>
            </a:p>
          </p:txBody>
        </p:sp>
        <p:sp>
          <p:nvSpPr>
            <p:cNvPr id="206" name="テキスト ボックス 205">
              <a:extLst>
                <a:ext uri="{FF2B5EF4-FFF2-40B4-BE49-F238E27FC236}">
                  <a16:creationId xmlns:a16="http://schemas.microsoft.com/office/drawing/2014/main" id="{AA1749AA-1EC8-443A-875C-B5E27912E0F9}"/>
                </a:ext>
              </a:extLst>
            </p:cNvPr>
            <p:cNvSpPr txBox="1"/>
            <p:nvPr/>
          </p:nvSpPr>
          <p:spPr>
            <a:xfrm>
              <a:off x="3766830" y="2375928"/>
              <a:ext cx="268887" cy="181380"/>
            </a:xfrm>
            <a:prstGeom prst="rect">
              <a:avLst/>
            </a:prstGeom>
            <a:noFill/>
          </p:spPr>
          <p:txBody>
            <a:bodyPr wrap="square" lIns="0" tIns="0" rIns="0" bIns="0" rtlCol="0" anchor="ctr" anchorCtr="0">
              <a:noAutofit/>
            </a:bodyPr>
            <a:lstStyle/>
            <a:p>
              <a:pPr>
                <a:spcAft>
                  <a:spcPts val="511"/>
                </a:spcAft>
              </a:pPr>
              <a:r>
                <a:rPr lang="en-US" altLang="ja-JP" sz="738" dirty="0">
                  <a:latin typeface="Meiryo UI" panose="020B0604030504040204" pitchFamily="50" charset="-128"/>
                  <a:ea typeface="Meiryo UI" panose="020B0604030504040204" pitchFamily="50" charset="-128"/>
                </a:rPr>
                <a:t>13</a:t>
              </a:r>
              <a:endParaRPr lang="ja-JP" altLang="en-US" sz="738" dirty="0">
                <a:latin typeface="Meiryo UI" panose="020B0604030504040204" pitchFamily="50" charset="-128"/>
                <a:ea typeface="Meiryo UI" panose="020B0604030504040204" pitchFamily="50" charset="-128"/>
              </a:endParaRPr>
            </a:p>
          </p:txBody>
        </p:sp>
        <p:sp>
          <p:nvSpPr>
            <p:cNvPr id="207" name="正方形/長方形 206">
              <a:extLst>
                <a:ext uri="{FF2B5EF4-FFF2-40B4-BE49-F238E27FC236}">
                  <a16:creationId xmlns:a16="http://schemas.microsoft.com/office/drawing/2014/main" id="{4CCBD9A0-192E-47A0-A647-2E9644C0FFA8}"/>
                </a:ext>
              </a:extLst>
            </p:cNvPr>
            <p:cNvSpPr/>
            <p:nvPr/>
          </p:nvSpPr>
          <p:spPr>
            <a:xfrm>
              <a:off x="3766830" y="2755793"/>
              <a:ext cx="328175" cy="232674"/>
            </a:xfrm>
            <a:prstGeom prst="rect">
              <a:avLst/>
            </a:prstGeom>
            <a:noFill/>
            <a:ln w="19050" cap="flat" cmpd="sng" algn="ctr">
              <a:noFill/>
              <a:prstDash val="solid"/>
              <a:miter lim="800000"/>
            </a:ln>
            <a:effectLst/>
          </p:spPr>
          <p:txBody>
            <a:bodyPr wrap="none" lIns="0" tIns="30675" rIns="0" bIns="30675" rtlCol="0" anchor="ctr"/>
            <a:lstStyle/>
            <a:p>
              <a:pPr algn="ctr"/>
              <a:endParaRPr kumimoji="0" lang="en-US" sz="738" kern="0" dirty="0">
                <a:latin typeface="Meiryo UI"/>
                <a:ea typeface="Meiryo UI"/>
                <a:cs typeface="Arial" pitchFamily="34" charset="0"/>
              </a:endParaRPr>
            </a:p>
          </p:txBody>
        </p:sp>
        <p:sp>
          <p:nvSpPr>
            <p:cNvPr id="208" name="正方形/長方形 207">
              <a:extLst>
                <a:ext uri="{FF2B5EF4-FFF2-40B4-BE49-F238E27FC236}">
                  <a16:creationId xmlns:a16="http://schemas.microsoft.com/office/drawing/2014/main" id="{DAAF7F3B-094C-4571-A680-EFA64DFFFB76}"/>
                </a:ext>
              </a:extLst>
            </p:cNvPr>
            <p:cNvSpPr/>
            <p:nvPr/>
          </p:nvSpPr>
          <p:spPr>
            <a:xfrm>
              <a:off x="3766830" y="2540413"/>
              <a:ext cx="328175" cy="232674"/>
            </a:xfrm>
            <a:prstGeom prst="rect">
              <a:avLst/>
            </a:prstGeom>
            <a:noFill/>
            <a:ln w="19050" cap="flat" cmpd="sng" algn="ctr">
              <a:noFill/>
              <a:prstDash val="solid"/>
              <a:miter lim="800000"/>
            </a:ln>
            <a:effectLst/>
          </p:spPr>
          <p:txBody>
            <a:bodyPr wrap="none" lIns="0" tIns="30675" rIns="0" bIns="30675" rtlCol="0" anchor="ctr"/>
            <a:lstStyle/>
            <a:p>
              <a:pPr algn="ctr"/>
              <a:endParaRPr kumimoji="0" lang="en-US" sz="738" kern="0" dirty="0">
                <a:latin typeface="Meiryo UI"/>
                <a:ea typeface="Meiryo UI"/>
                <a:cs typeface="Arial" pitchFamily="34" charset="0"/>
              </a:endParaRPr>
            </a:p>
          </p:txBody>
        </p:sp>
      </p:grpSp>
      <p:cxnSp>
        <p:nvCxnSpPr>
          <p:cNvPr id="209" name="直線矢印コネクタ 83">
            <a:extLst>
              <a:ext uri="{FF2B5EF4-FFF2-40B4-BE49-F238E27FC236}">
                <a16:creationId xmlns:a16="http://schemas.microsoft.com/office/drawing/2014/main" id="{7423F061-AB39-43DB-8595-D37FEF5251C1}"/>
              </a:ext>
            </a:extLst>
          </p:cNvPr>
          <p:cNvCxnSpPr>
            <a:cxnSpLocks/>
            <a:stCxn id="199" idx="3"/>
            <a:endCxn id="205" idx="1"/>
          </p:cNvCxnSpPr>
          <p:nvPr/>
        </p:nvCxnSpPr>
        <p:spPr>
          <a:xfrm>
            <a:off x="4256183" y="2729799"/>
            <a:ext cx="180759" cy="0"/>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210" name="フローチャート : 他ページ結合子 135">
            <a:extLst>
              <a:ext uri="{FF2B5EF4-FFF2-40B4-BE49-F238E27FC236}">
                <a16:creationId xmlns:a16="http://schemas.microsoft.com/office/drawing/2014/main" id="{5E46A210-A8D0-4F7E-8F44-3656EC2A8612}"/>
              </a:ext>
            </a:extLst>
          </p:cNvPr>
          <p:cNvSpPr>
            <a:spLocks/>
          </p:cNvSpPr>
          <p:nvPr/>
        </p:nvSpPr>
        <p:spPr>
          <a:xfrm>
            <a:off x="1909641" y="2996866"/>
            <a:ext cx="262980" cy="284788"/>
          </a:xfrm>
          <a:prstGeom prst="flowChartOffpageConnector">
            <a:avLst/>
          </a:prstGeom>
          <a:solidFill>
            <a:srgbClr val="E5F2F4"/>
          </a:solidFill>
          <a:ln w="12700" cap="flat" cmpd="sng" algn="ctr">
            <a:solidFill>
              <a:sysClr val="window" lastClr="FFFFFF">
                <a:lumMod val="50000"/>
              </a:sysClr>
            </a:solidFill>
            <a:prstDash val="solid"/>
            <a:miter lim="800000"/>
          </a:ln>
          <a:effectLst/>
        </p:spPr>
        <p:txBody>
          <a:bodyPr wrap="none" lIns="30675" rIns="30675" rtlCol="0" anchor="ctr"/>
          <a:lstStyle/>
          <a:p>
            <a:pPr algn="ctr">
              <a:defRPr/>
            </a:pPr>
            <a:r>
              <a:rPr kumimoji="0" lang="en-US" altLang="ja-JP" sz="738" kern="0" dirty="0">
                <a:latin typeface="Meiryo UI"/>
                <a:ea typeface="Meiryo UI"/>
                <a:cs typeface="Arial" pitchFamily="34" charset="0"/>
              </a:rPr>
              <a:t>2</a:t>
            </a:r>
            <a:endParaRPr kumimoji="0" lang="ja-JP" altLang="en-US" sz="738" kern="0" dirty="0">
              <a:latin typeface="Meiryo UI"/>
              <a:ea typeface="Meiryo UI"/>
              <a:cs typeface="Arial" pitchFamily="34" charset="0"/>
            </a:endParaRPr>
          </a:p>
        </p:txBody>
      </p:sp>
      <p:sp>
        <p:nvSpPr>
          <p:cNvPr id="212" name="テキスト ボックス 211">
            <a:extLst>
              <a:ext uri="{FF2B5EF4-FFF2-40B4-BE49-F238E27FC236}">
                <a16:creationId xmlns:a16="http://schemas.microsoft.com/office/drawing/2014/main" id="{520CBACF-1D5D-4D4D-9DC4-BEC09C76ED35}"/>
              </a:ext>
            </a:extLst>
          </p:cNvPr>
          <p:cNvSpPr txBox="1"/>
          <p:nvPr/>
        </p:nvSpPr>
        <p:spPr>
          <a:xfrm>
            <a:off x="2090442" y="3405138"/>
            <a:ext cx="318410" cy="154549"/>
          </a:xfrm>
          <a:prstGeom prst="rect">
            <a:avLst/>
          </a:prstGeom>
          <a:noFill/>
        </p:spPr>
        <p:txBody>
          <a:bodyPr wrap="square" lIns="0" tIns="0" rIns="0" bIns="0" rtlCol="0" anchor="ctr" anchorCtr="0">
            <a:noAutofit/>
          </a:bodyPr>
          <a:lstStyle/>
          <a:p>
            <a:pPr>
              <a:spcAft>
                <a:spcPts val="511"/>
              </a:spcAft>
            </a:pPr>
            <a:r>
              <a:rPr lang="ja-JP" altLang="en-US" sz="738" dirty="0">
                <a:latin typeface="Meiryo UI" panose="020B0604030504040204" pitchFamily="50" charset="-128"/>
                <a:ea typeface="Meiryo UI" panose="020B0604030504040204" pitchFamily="50" charset="-128"/>
              </a:rPr>
              <a:t>送付済</a:t>
            </a:r>
          </a:p>
        </p:txBody>
      </p:sp>
      <p:cxnSp>
        <p:nvCxnSpPr>
          <p:cNvPr id="213" name="直線矢印コネクタ 83">
            <a:extLst>
              <a:ext uri="{FF2B5EF4-FFF2-40B4-BE49-F238E27FC236}">
                <a16:creationId xmlns:a16="http://schemas.microsoft.com/office/drawing/2014/main" id="{A5FAA089-51CB-4887-93EF-BBD2573684C0}"/>
              </a:ext>
            </a:extLst>
          </p:cNvPr>
          <p:cNvCxnSpPr>
            <a:cxnSpLocks/>
            <a:stCxn id="116" idx="0"/>
            <a:endCxn id="110" idx="0"/>
          </p:cNvCxnSpPr>
          <p:nvPr/>
        </p:nvCxnSpPr>
        <p:spPr>
          <a:xfrm rot="16200000" flipH="1" flipV="1">
            <a:off x="3799317" y="1796413"/>
            <a:ext cx="920603" cy="2478809"/>
          </a:xfrm>
          <a:prstGeom prst="bentConnector3">
            <a:avLst>
              <a:gd name="adj1" fmla="val -24832"/>
            </a:avLst>
          </a:prstGeom>
          <a:noFill/>
          <a:ln w="6350" cap="flat" cmpd="sng" algn="ctr">
            <a:solidFill>
              <a:sysClr val="window" lastClr="FFFFFF">
                <a:lumMod val="65000"/>
              </a:sysClr>
            </a:solidFill>
            <a:prstDash val="solid"/>
            <a:miter lim="800000"/>
            <a:tailEnd type="triangle"/>
          </a:ln>
          <a:effectLst/>
        </p:spPr>
      </p:cxnSp>
      <p:cxnSp>
        <p:nvCxnSpPr>
          <p:cNvPr id="216" name="直線矢印コネクタ 83">
            <a:extLst>
              <a:ext uri="{FF2B5EF4-FFF2-40B4-BE49-F238E27FC236}">
                <a16:creationId xmlns:a16="http://schemas.microsoft.com/office/drawing/2014/main" id="{24498265-EF5C-4BCC-A805-78CF3F8B94A0}"/>
              </a:ext>
            </a:extLst>
          </p:cNvPr>
          <p:cNvCxnSpPr>
            <a:cxnSpLocks/>
            <a:stCxn id="186" idx="3"/>
            <a:endCxn id="84" idx="2"/>
          </p:cNvCxnSpPr>
          <p:nvPr/>
        </p:nvCxnSpPr>
        <p:spPr>
          <a:xfrm>
            <a:off x="8300709" y="2729116"/>
            <a:ext cx="463240" cy="1257"/>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84" name="ドーナツ 24">
            <a:extLst>
              <a:ext uri="{FF2B5EF4-FFF2-40B4-BE49-F238E27FC236}">
                <a16:creationId xmlns:a16="http://schemas.microsoft.com/office/drawing/2014/main" id="{95CF318A-1395-4220-A0B8-A90CE1E83408}"/>
              </a:ext>
            </a:extLst>
          </p:cNvPr>
          <p:cNvSpPr>
            <a:spLocks/>
          </p:cNvSpPr>
          <p:nvPr/>
        </p:nvSpPr>
        <p:spPr bwMode="auto">
          <a:xfrm>
            <a:off x="8763949" y="2567061"/>
            <a:ext cx="326623" cy="326623"/>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0629" tIns="30629" rIns="30629" bIns="30629" numCol="1" rtlCol="0" anchor="ctr" anchorCtr="0" compatLnSpc="1">
            <a:prstTxWarp prst="textNoShape">
              <a:avLst/>
            </a:prstTxWarp>
          </a:bodyPr>
          <a:lstStyle/>
          <a:p>
            <a:pPr algn="ctr" defTabSz="884709">
              <a:defRPr/>
            </a:pPr>
            <a:r>
              <a:rPr kumimoji="0" lang="en-US" altLang="ja-JP" sz="738" kern="0" dirty="0">
                <a:latin typeface="Meiryo UI"/>
                <a:ea typeface="Meiryo UI"/>
                <a:cs typeface="Tahoma" pitchFamily="34" charset="0"/>
              </a:rPr>
              <a:t>END</a:t>
            </a:r>
            <a:endParaRPr kumimoji="0" lang="ja-JP" altLang="en-US" sz="738" kern="0" dirty="0">
              <a:latin typeface="Meiryo UI"/>
              <a:ea typeface="Meiryo UI"/>
              <a:cs typeface="Tahoma" pitchFamily="34" charset="0"/>
            </a:endParaRPr>
          </a:p>
        </p:txBody>
      </p:sp>
      <p:sp>
        <p:nvSpPr>
          <p:cNvPr id="85" name="正方形/長方形 84">
            <a:extLst>
              <a:ext uri="{FF2B5EF4-FFF2-40B4-BE49-F238E27FC236}">
                <a16:creationId xmlns:a16="http://schemas.microsoft.com/office/drawing/2014/main" id="{2681E5CE-776C-42FF-B312-B50A6CD9FFCF}"/>
              </a:ext>
            </a:extLst>
          </p:cNvPr>
          <p:cNvSpPr/>
          <p:nvPr/>
        </p:nvSpPr>
        <p:spPr>
          <a:xfrm>
            <a:off x="8652028" y="2893684"/>
            <a:ext cx="877087" cy="206364"/>
          </a:xfrm>
          <a:prstGeom prst="rect">
            <a:avLst/>
          </a:prstGeom>
          <a:noFill/>
          <a:ln w="19050" cap="flat" cmpd="sng" algn="ctr">
            <a:noFill/>
            <a:prstDash val="solid"/>
            <a:miter lim="800000"/>
          </a:ln>
          <a:effectLst/>
        </p:spPr>
        <p:txBody>
          <a:bodyPr wrap="none" lIns="0" tIns="36000" rIns="0" bIns="36000" rtlCol="0" anchor="ctr"/>
          <a:lstStyle/>
          <a:p>
            <a:r>
              <a:rPr lang="ja-JP" altLang="en-US" sz="800" dirty="0">
                <a:latin typeface="Meiryo UI" panose="020B0604030504040204" pitchFamily="50" charset="-128"/>
                <a:ea typeface="Meiryo UI" panose="020B0604030504040204" pitchFamily="50" charset="-128"/>
              </a:rPr>
              <a:t>➢ </a:t>
            </a:r>
            <a:r>
              <a:rPr lang="en-US" altLang="ja-JP" sz="800" dirty="0">
                <a:latin typeface="Meiryo UI" panose="020B0604030504040204" pitchFamily="50" charset="-128"/>
                <a:ea typeface="Meiryo UI" panose="020B0604030504040204" pitchFamily="50" charset="-128"/>
              </a:rPr>
              <a:t>(ACC201)</a:t>
            </a:r>
            <a:r>
              <a:rPr lang="ja-JP" altLang="en-US" sz="800" dirty="0">
                <a:latin typeface="Meiryo UI" panose="020B0604030504040204" pitchFamily="50" charset="-128"/>
                <a:ea typeface="Meiryo UI" panose="020B0604030504040204" pitchFamily="50" charset="-128"/>
              </a:rPr>
              <a:t>入金</a:t>
            </a:r>
            <a:endParaRPr lang="en-US" altLang="ja-JP" sz="800"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3024853659"/>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2" name="表 2">
            <a:extLst>
              <a:ext uri="{FF2B5EF4-FFF2-40B4-BE49-F238E27FC236}">
                <a16:creationId xmlns:a16="http://schemas.microsoft.com/office/drawing/2014/main" id="{76DD6CCB-BA95-4C4B-901E-BBF8CDE3083A}"/>
              </a:ext>
            </a:extLst>
          </p:cNvPr>
          <p:cNvGraphicFramePr>
            <a:graphicFrameLocks noGrp="1"/>
          </p:cNvGraphicFramePr>
          <p:nvPr>
            <p:extLst>
              <p:ext uri="{D42A27DB-BD31-4B8C-83A1-F6EECF244321}">
                <p14:modId xmlns:p14="http://schemas.microsoft.com/office/powerpoint/2010/main" val="2037261599"/>
              </p:ext>
            </p:extLst>
          </p:nvPr>
        </p:nvGraphicFramePr>
        <p:xfrm>
          <a:off x="141614" y="1090316"/>
          <a:ext cx="9596725" cy="5691199"/>
        </p:xfrm>
        <a:graphic>
          <a:graphicData uri="http://schemas.openxmlformats.org/drawingml/2006/table">
            <a:tbl>
              <a:tblPr firstRow="1" bandRow="1">
                <a:tableStyleId>{2D5ABB26-0587-4C30-8999-92F81FD0307C}</a:tableStyleId>
              </a:tblPr>
              <a:tblGrid>
                <a:gridCol w="367433">
                  <a:extLst>
                    <a:ext uri="{9D8B030D-6E8A-4147-A177-3AD203B41FA5}">
                      <a16:colId xmlns:a16="http://schemas.microsoft.com/office/drawing/2014/main" val="358073148"/>
                    </a:ext>
                  </a:extLst>
                </a:gridCol>
                <a:gridCol w="692468">
                  <a:extLst>
                    <a:ext uri="{9D8B030D-6E8A-4147-A177-3AD203B41FA5}">
                      <a16:colId xmlns:a16="http://schemas.microsoft.com/office/drawing/2014/main" val="3311309282"/>
                    </a:ext>
                  </a:extLst>
                </a:gridCol>
                <a:gridCol w="6754709">
                  <a:extLst>
                    <a:ext uri="{9D8B030D-6E8A-4147-A177-3AD203B41FA5}">
                      <a16:colId xmlns:a16="http://schemas.microsoft.com/office/drawing/2014/main" val="1235158156"/>
                    </a:ext>
                  </a:extLst>
                </a:gridCol>
                <a:gridCol w="952107">
                  <a:extLst>
                    <a:ext uri="{9D8B030D-6E8A-4147-A177-3AD203B41FA5}">
                      <a16:colId xmlns:a16="http://schemas.microsoft.com/office/drawing/2014/main" val="256449129"/>
                    </a:ext>
                  </a:extLst>
                </a:gridCol>
                <a:gridCol w="830008">
                  <a:extLst>
                    <a:ext uri="{9D8B030D-6E8A-4147-A177-3AD203B41FA5}">
                      <a16:colId xmlns:a16="http://schemas.microsoft.com/office/drawing/2014/main" val="869005639"/>
                    </a:ext>
                  </a:extLst>
                </a:gridCol>
              </a:tblGrid>
              <a:tr h="0">
                <a:tc gridSpan="2">
                  <a:txBody>
                    <a:bodyPr/>
                    <a:lstStyle/>
                    <a:p>
                      <a:pPr algn="l"/>
                      <a:r>
                        <a:rPr kumimoji="1" lang="ja-JP" altLang="en-US" sz="1200" b="0" dirty="0">
                          <a:latin typeface="Meiryo UI" panose="020B0604030504040204" pitchFamily="50" charset="-128"/>
                          <a:ea typeface="Meiryo UI" panose="020B0604030504040204" pitchFamily="50" charset="-128"/>
                        </a:rPr>
                        <a:t>業務</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lang="ja-JP" altLang="en-US" sz="1200" dirty="0">
                          <a:latin typeface="Meiryo UI" panose="020B0604030504040204" pitchFamily="50" charset="-128"/>
                          <a:ea typeface="Meiryo UI" panose="020B0604030504040204" pitchFamily="50" charset="-128"/>
                        </a:rPr>
                        <a:t>入出金管理</a:t>
                      </a:r>
                      <a:r>
                        <a:rPr lang="en-US" altLang="ja-JP" sz="1200" dirty="0">
                          <a:latin typeface="Arial" panose="020B0604020202020204" pitchFamily="34" charset="0"/>
                          <a:ea typeface="Meiryo UI" panose="020B0604030504040204" pitchFamily="50" charset="-128"/>
                          <a:cs typeface="Arial" panose="020B0604020202020204" pitchFamily="34" charset="0"/>
                        </a:rPr>
                        <a:t> – </a:t>
                      </a:r>
                      <a:r>
                        <a:rPr lang="ja-JP" altLang="en-US" sz="1200" dirty="0">
                          <a:latin typeface="Arial" panose="020B0604020202020204" pitchFamily="34" charset="0"/>
                          <a:ea typeface="Meiryo UI" panose="020B0604030504040204" pitchFamily="50" charset="-128"/>
                          <a:cs typeface="Arial" panose="020B0604020202020204" pitchFamily="34" charset="0"/>
                        </a:rPr>
                        <a:t>未入金督促</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1200" b="0" dirty="0">
                          <a:latin typeface="Meiryo UI" panose="020B0604030504040204" pitchFamily="50" charset="-128"/>
                          <a:ea typeface="Meiryo UI" panose="020B0604030504040204" pitchFamily="50" charset="-128"/>
                        </a:rPr>
                        <a:t>業務コード</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200" b="0" dirty="0">
                          <a:latin typeface="Meiryo UI" panose="020B0604030504040204" pitchFamily="50" charset="-128"/>
                          <a:ea typeface="Meiryo UI" panose="020B0604030504040204" pitchFamily="50" charset="-128"/>
                        </a:rPr>
                        <a:t>ACC203</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0">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業務内容</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広域機関が未入金の事業者に対して督促を行う。</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868788017"/>
                  </a:ext>
                </a:extLst>
              </a:tr>
              <a:tr h="213360">
                <a:tc gridSpan="2">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業務タイミング</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3">
                  <a:txBody>
                    <a:bodyPr/>
                    <a:lstStyle/>
                    <a:p>
                      <a:pPr marL="0" marR="0" lvl="0" indent="0" algn="l" defTabSz="685783"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ja-JP" altLang="en-US" sz="1200" b="0" u="none" kern="0" dirty="0">
                          <a:solidFill>
                            <a:srgbClr val="000000">
                              <a:lumMod val="100000"/>
                            </a:srgbClr>
                          </a:solidFill>
                          <a:latin typeface="Meiryo UI"/>
                          <a:ea typeface="Meiryo UI"/>
                        </a:rPr>
                        <a:t>月次</a:t>
                      </a:r>
                      <a:endParaRPr kumimoji="0" lang="en-US" altLang="ja-JP" sz="1200" b="0" u="none" kern="0" dirty="0">
                        <a:solidFill>
                          <a:srgbClr val="000000">
                            <a:lumMod val="100000"/>
                          </a:srgbClr>
                        </a:solidFill>
                        <a:latin typeface="Meiryo UI"/>
                        <a:ea typeface="Meiryo UI"/>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100085752"/>
                  </a:ext>
                </a:extLst>
              </a:tr>
              <a:tr h="0">
                <a:tc gridSpan="2">
                  <a:txBody>
                    <a:bodyPr/>
                    <a:lstStyle/>
                    <a:p>
                      <a:pPr marL="0" indent="0" algn="l">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関連アクター</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広域機関、認定事業者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747063371"/>
                  </a:ext>
                </a:extLst>
              </a:tr>
              <a:tr h="972000">
                <a:tc rowSpan="2">
                  <a:txBody>
                    <a:bodyPr/>
                    <a:lstStyle/>
                    <a:p>
                      <a:pPr marL="0" indent="0" algn="ctr">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確認者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lumMod val="95000"/>
                      </a:schemeClr>
                    </a:solidFill>
                  </a:tcPr>
                </a:tc>
                <a:tc gridSpan="3">
                  <a:txBody>
                    <a:bodyPr/>
                    <a:lstStyle/>
                    <a:p>
                      <a:pPr marL="0" indent="0" algn="ctr">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776034627"/>
                  </a:ext>
                </a:extLst>
              </a:tr>
              <a:tr h="972000">
                <a:tc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作業者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marL="0" indent="0" algn="ctr">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603231057"/>
                  </a:ext>
                </a:extLst>
              </a:tr>
              <a:tr h="1152000">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認定事業者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42081878"/>
                  </a:ext>
                </a:extLst>
              </a:tr>
              <a:tr h="1497919">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システム</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5629721"/>
                  </a:ext>
                </a:extLst>
              </a:tr>
            </a:tbl>
          </a:graphicData>
        </a:graphic>
      </p:graphicFrame>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ja-JP" altLang="en-US" dirty="0">
                <a:latin typeface="Meiryo UI" panose="020B0604030504040204" pitchFamily="50" charset="-128"/>
                <a:ea typeface="Meiryo UI" panose="020B0604030504040204" pitchFamily="50" charset="-128"/>
              </a:rPr>
              <a:t>業務フロー</a:t>
            </a:r>
            <a:br>
              <a:rPr lang="en-US" altLang="ja-JP" dirty="0">
                <a:latin typeface="Meiryo UI" panose="020B0604030504040204" pitchFamily="50" charset="-128"/>
                <a:ea typeface="Meiryo UI" panose="020B0604030504040204" pitchFamily="50" charset="-128"/>
              </a:rPr>
            </a:br>
            <a:r>
              <a:rPr kumimoji="0" lang="ja-JP" altLang="en-US" kern="0" dirty="0">
                <a:solidFill>
                  <a:prstClr val="black"/>
                </a:solidFill>
                <a:latin typeface="Meiryo UI"/>
                <a:ea typeface="Meiryo UI"/>
                <a:cs typeface="Arial" pitchFamily="34" charset="0"/>
              </a:rPr>
              <a:t>資金管理・報告</a:t>
            </a:r>
            <a:r>
              <a:rPr lang="zh-TW" altLang="en-US"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入出金管理</a:t>
            </a:r>
            <a:r>
              <a:rPr lang="en-US" altLang="ja-JP" dirty="0">
                <a:latin typeface="Arial" panose="020B0604020202020204" pitchFamily="34" charset="0"/>
                <a:ea typeface="Meiryo UI" panose="020B0604030504040204" pitchFamily="50" charset="-128"/>
                <a:cs typeface="Arial" panose="020B0604020202020204" pitchFamily="34" charset="0"/>
              </a:rPr>
              <a:t> – </a:t>
            </a:r>
            <a:r>
              <a:rPr lang="ja-JP" altLang="en-US" dirty="0">
                <a:latin typeface="Arial" panose="020B0604020202020204" pitchFamily="34" charset="0"/>
                <a:ea typeface="Meiryo UI" panose="020B0604030504040204" pitchFamily="50" charset="-128"/>
                <a:cs typeface="Arial" panose="020B0604020202020204" pitchFamily="34" charset="0"/>
              </a:rPr>
              <a:t>未入金</a:t>
            </a:r>
            <a:r>
              <a:rPr lang="ja-JP" altLang="en-US" dirty="0">
                <a:latin typeface="Meiryo UI" panose="020B0604030504040204" pitchFamily="50" charset="-128"/>
                <a:ea typeface="Meiryo UI" panose="020B0604030504040204" pitchFamily="50" charset="-128"/>
              </a:rPr>
              <a:t>督促</a:t>
            </a:r>
            <a:endParaRPr kumimoji="1" lang="ja-JP" altLang="en-US" dirty="0">
              <a:latin typeface="Meiryo UI" panose="020B0604030504040204" pitchFamily="50" charset="-128"/>
              <a:ea typeface="Meiryo UI" panose="020B0604030504040204" pitchFamily="50" charset="-128"/>
            </a:endParaRPr>
          </a:p>
        </p:txBody>
      </p:sp>
      <p:grpSp>
        <p:nvGrpSpPr>
          <p:cNvPr id="91" name="グループ化 90">
            <a:extLst>
              <a:ext uri="{FF2B5EF4-FFF2-40B4-BE49-F238E27FC236}">
                <a16:creationId xmlns:a16="http://schemas.microsoft.com/office/drawing/2014/main" id="{1ABD72B3-2A6A-4B29-AC35-A075BDA06397}"/>
              </a:ext>
            </a:extLst>
          </p:cNvPr>
          <p:cNvGrpSpPr/>
          <p:nvPr/>
        </p:nvGrpSpPr>
        <p:grpSpPr>
          <a:xfrm>
            <a:off x="5989186" y="822685"/>
            <a:ext cx="3842712" cy="205890"/>
            <a:chOff x="6068600" y="822685"/>
            <a:chExt cx="3510050" cy="205890"/>
          </a:xfrm>
        </p:grpSpPr>
        <p:sp>
          <p:nvSpPr>
            <p:cNvPr id="92" name="正方形/長方形 91">
              <a:extLst>
                <a:ext uri="{FF2B5EF4-FFF2-40B4-BE49-F238E27FC236}">
                  <a16:creationId xmlns:a16="http://schemas.microsoft.com/office/drawing/2014/main" id="{485F372A-6118-4DC5-A76A-A4150DDDFFEF}"/>
                </a:ext>
              </a:extLst>
            </p:cNvPr>
            <p:cNvSpPr/>
            <p:nvPr/>
          </p:nvSpPr>
          <p:spPr>
            <a:xfrm>
              <a:off x="6506504" y="822685"/>
              <a:ext cx="1254159"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再エネ業務統合システム</a:t>
              </a:r>
            </a:p>
          </p:txBody>
        </p:sp>
        <p:sp>
          <p:nvSpPr>
            <p:cNvPr id="93" name="正方形/長方形 92">
              <a:extLst>
                <a:ext uri="{FF2B5EF4-FFF2-40B4-BE49-F238E27FC236}">
                  <a16:creationId xmlns:a16="http://schemas.microsoft.com/office/drawing/2014/main" id="{F863E1AC-3A23-4084-87E8-B78EAFF5DA73}"/>
                </a:ext>
              </a:extLst>
            </p:cNvPr>
            <p:cNvSpPr/>
            <p:nvPr/>
          </p:nvSpPr>
          <p:spPr>
            <a:xfrm>
              <a:off x="6369354" y="853531"/>
              <a:ext cx="166154" cy="132923"/>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103" name="正方形/長方形 102">
              <a:extLst>
                <a:ext uri="{FF2B5EF4-FFF2-40B4-BE49-F238E27FC236}">
                  <a16:creationId xmlns:a16="http://schemas.microsoft.com/office/drawing/2014/main" id="{1B3BC0D4-D950-4150-8C67-9160AB0927AA}"/>
                </a:ext>
              </a:extLst>
            </p:cNvPr>
            <p:cNvSpPr/>
            <p:nvPr/>
          </p:nvSpPr>
          <p:spPr>
            <a:xfrm>
              <a:off x="7488525" y="853531"/>
              <a:ext cx="166154" cy="132923"/>
            </a:xfrm>
            <a:prstGeom prst="rect">
              <a:avLst/>
            </a:prstGeom>
            <a:noFill/>
            <a:ln w="38100" cap="flat" cmpd="thickThin"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104" name="正方形/長方形 103">
              <a:extLst>
                <a:ext uri="{FF2B5EF4-FFF2-40B4-BE49-F238E27FC236}">
                  <a16:creationId xmlns:a16="http://schemas.microsoft.com/office/drawing/2014/main" id="{51AB76A4-6B9C-4505-B2BE-3ECA7974579B}"/>
                </a:ext>
              </a:extLst>
            </p:cNvPr>
            <p:cNvSpPr/>
            <p:nvPr/>
          </p:nvSpPr>
          <p:spPr>
            <a:xfrm>
              <a:off x="7645826" y="822685"/>
              <a:ext cx="1125542"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zh-TW" altLang="en-US" sz="738" kern="0" dirty="0">
                  <a:latin typeface="Meiryo UI"/>
                  <a:ea typeface="Meiryo UI"/>
                  <a:cs typeface="Arial" pitchFamily="34" charset="0"/>
                </a:rPr>
                <a:t>業務詳細仕様</a:t>
              </a:r>
              <a:r>
                <a:rPr kumimoji="0" lang="ja-JP" altLang="en-US" sz="738" kern="0" dirty="0">
                  <a:latin typeface="Meiryo UI"/>
                  <a:ea typeface="Meiryo UI"/>
                  <a:cs typeface="Arial" pitchFamily="34" charset="0"/>
                </a:rPr>
                <a:t>の対象</a:t>
              </a:r>
            </a:p>
          </p:txBody>
        </p:sp>
        <p:sp>
          <p:nvSpPr>
            <p:cNvPr id="105" name="正方形/長方形 104">
              <a:extLst>
                <a:ext uri="{FF2B5EF4-FFF2-40B4-BE49-F238E27FC236}">
                  <a16:creationId xmlns:a16="http://schemas.microsoft.com/office/drawing/2014/main" id="{50153837-B57C-4E78-9C19-8826B8C9F699}"/>
                </a:ext>
              </a:extLst>
            </p:cNvPr>
            <p:cNvSpPr/>
            <p:nvPr/>
          </p:nvSpPr>
          <p:spPr>
            <a:xfrm>
              <a:off x="6068600" y="822685"/>
              <a:ext cx="299077" cy="198871"/>
            </a:xfrm>
            <a:prstGeom prst="rect">
              <a:avLst/>
            </a:prstGeom>
            <a:noFill/>
          </p:spPr>
          <p:txBody>
            <a:bodyPr wrap="none">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r>
                <a:rPr kumimoji="0" lang="ja-JP" altLang="en-US" sz="738" kern="0" dirty="0">
                  <a:latin typeface="Meiryo UI"/>
                  <a:ea typeface="Meiryo UI"/>
                  <a:cs typeface="Arial" pitchFamily="34" charset="0"/>
                </a:rPr>
                <a:t>凡例</a:t>
              </a:r>
            </a:p>
          </p:txBody>
        </p:sp>
        <p:sp>
          <p:nvSpPr>
            <p:cNvPr id="106" name="フローチャート: 定義済み処理 105">
              <a:extLst>
                <a:ext uri="{FF2B5EF4-FFF2-40B4-BE49-F238E27FC236}">
                  <a16:creationId xmlns:a16="http://schemas.microsoft.com/office/drawing/2014/main" id="{2381F591-C307-4243-BDF1-2434BCDE078F}"/>
                </a:ext>
              </a:extLst>
            </p:cNvPr>
            <p:cNvSpPr/>
            <p:nvPr/>
          </p:nvSpPr>
          <p:spPr>
            <a:xfrm>
              <a:off x="8579834" y="853531"/>
              <a:ext cx="237359" cy="144000"/>
            </a:xfrm>
            <a:prstGeom prst="flowChartPredefinedProcess">
              <a:avLst/>
            </a:prstGeom>
            <a:noFill/>
            <a:ln w="19050" cap="flat" cmpd="sng" algn="ctr">
              <a:solidFill>
                <a:sysClr val="window" lastClr="FFFFFF">
                  <a:lumMod val="65000"/>
                </a:sysClr>
              </a:solidFill>
              <a:prstDash val="solid"/>
              <a:miter lim="800000"/>
            </a:ln>
            <a:effectLst/>
          </p:spPr>
          <p:txBody>
            <a:bodyPr wrap="none" lIns="0" tIns="33231" rIns="0" bIns="33231" rtlCol="0" anchor="ctr"/>
            <a:lstStyle/>
            <a:p>
              <a:pPr algn="ctr"/>
              <a:endParaRPr kumimoji="0" lang="ja-JP" altLang="en-US" sz="800" kern="0" dirty="0">
                <a:latin typeface="Meiryo UI" panose="020B0604030504040204" pitchFamily="50" charset="-128"/>
                <a:ea typeface="Meiryo UI" panose="020B0604030504040204" pitchFamily="50" charset="-128"/>
                <a:cs typeface="Arial" pitchFamily="34" charset="0"/>
              </a:endParaRPr>
            </a:p>
          </p:txBody>
        </p:sp>
        <p:sp>
          <p:nvSpPr>
            <p:cNvPr id="107" name="正方形/長方形 106">
              <a:extLst>
                <a:ext uri="{FF2B5EF4-FFF2-40B4-BE49-F238E27FC236}">
                  <a16:creationId xmlns:a16="http://schemas.microsoft.com/office/drawing/2014/main" id="{DA28D861-CB54-44C9-BB28-439C4C54264A}"/>
                </a:ext>
              </a:extLst>
            </p:cNvPr>
            <p:cNvSpPr/>
            <p:nvPr/>
          </p:nvSpPr>
          <p:spPr>
            <a:xfrm>
              <a:off x="8795264" y="822685"/>
              <a:ext cx="783386"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他業務プロセス</a:t>
              </a:r>
            </a:p>
          </p:txBody>
        </p:sp>
      </p:grpSp>
      <p:grpSp>
        <p:nvGrpSpPr>
          <p:cNvPr id="94" name="グループ化 93">
            <a:extLst>
              <a:ext uri="{FF2B5EF4-FFF2-40B4-BE49-F238E27FC236}">
                <a16:creationId xmlns:a16="http://schemas.microsoft.com/office/drawing/2014/main" id="{B394774F-23F0-45D1-A842-96EEE85AC2E7}"/>
              </a:ext>
            </a:extLst>
          </p:cNvPr>
          <p:cNvGrpSpPr/>
          <p:nvPr/>
        </p:nvGrpSpPr>
        <p:grpSpPr>
          <a:xfrm>
            <a:off x="2902206" y="3466318"/>
            <a:ext cx="731533" cy="521927"/>
            <a:chOff x="3517274" y="3885682"/>
            <a:chExt cx="734400" cy="612539"/>
          </a:xfrm>
        </p:grpSpPr>
        <p:sp>
          <p:nvSpPr>
            <p:cNvPr id="95" name="正方形/長方形 94">
              <a:extLst>
                <a:ext uri="{FF2B5EF4-FFF2-40B4-BE49-F238E27FC236}">
                  <a16:creationId xmlns:a16="http://schemas.microsoft.com/office/drawing/2014/main" id="{CF4E405D-0FE9-4FD8-B5C4-9BB334B654B7}"/>
                </a:ext>
              </a:extLst>
            </p:cNvPr>
            <p:cNvSpPr/>
            <p:nvPr/>
          </p:nvSpPr>
          <p:spPr>
            <a:xfrm>
              <a:off x="3517274" y="4051821"/>
              <a:ext cx="734400" cy="446400"/>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738" kern="0" dirty="0">
                  <a:latin typeface="Meiryo UI"/>
                  <a:ea typeface="Meiryo UI"/>
                  <a:cs typeface="Arial" pitchFamily="34" charset="0"/>
                </a:rPr>
                <a:t>内容証明郵便</a:t>
              </a:r>
              <a:endParaRPr kumimoji="0" lang="en-US" altLang="ja-JP" sz="738" kern="0" dirty="0">
                <a:latin typeface="Meiryo UI"/>
                <a:ea typeface="Meiryo UI"/>
                <a:cs typeface="Arial" pitchFamily="34" charset="0"/>
              </a:endParaRPr>
            </a:p>
            <a:p>
              <a:pPr algn="ctr"/>
              <a:r>
                <a:rPr kumimoji="0" lang="ja-JP" altLang="en-US" sz="738" kern="0" dirty="0">
                  <a:latin typeface="Meiryo UI"/>
                  <a:ea typeface="Meiryo UI"/>
                  <a:cs typeface="Arial" pitchFamily="34" charset="0"/>
                </a:rPr>
                <a:t>による</a:t>
              </a:r>
              <a:endParaRPr kumimoji="0" lang="en-US" altLang="ja-JP" sz="738" kern="0" dirty="0">
                <a:latin typeface="Meiryo UI"/>
                <a:ea typeface="Meiryo UI"/>
                <a:cs typeface="Arial" pitchFamily="34" charset="0"/>
              </a:endParaRPr>
            </a:p>
            <a:p>
              <a:pPr algn="ctr"/>
              <a:r>
                <a:rPr kumimoji="0" lang="ja-JP" altLang="en-US" sz="738" kern="0" dirty="0">
                  <a:latin typeface="Meiryo UI"/>
                  <a:ea typeface="Meiryo UI"/>
                  <a:cs typeface="Arial" pitchFamily="34" charset="0"/>
                </a:rPr>
                <a:t>督促状の作成</a:t>
              </a:r>
              <a:endParaRPr kumimoji="0" lang="en-US" altLang="ja-JP" sz="738" kern="0" dirty="0">
                <a:latin typeface="Meiryo UI"/>
                <a:ea typeface="Meiryo UI"/>
                <a:cs typeface="Arial" pitchFamily="34" charset="0"/>
              </a:endParaRPr>
            </a:p>
          </p:txBody>
        </p:sp>
        <p:sp>
          <p:nvSpPr>
            <p:cNvPr id="96" name="テキスト ボックス 95">
              <a:extLst>
                <a:ext uri="{FF2B5EF4-FFF2-40B4-BE49-F238E27FC236}">
                  <a16:creationId xmlns:a16="http://schemas.microsoft.com/office/drawing/2014/main" id="{E1B89E87-984D-4DDC-9D62-3C1800DEF76A}"/>
                </a:ext>
              </a:extLst>
            </p:cNvPr>
            <p:cNvSpPr txBox="1"/>
            <p:nvPr/>
          </p:nvSpPr>
          <p:spPr>
            <a:xfrm>
              <a:off x="3517274" y="3885682"/>
              <a:ext cx="268887" cy="181380"/>
            </a:xfrm>
            <a:prstGeom prst="rect">
              <a:avLst/>
            </a:prstGeom>
            <a:noFill/>
          </p:spPr>
          <p:txBody>
            <a:bodyPr wrap="square" lIns="0" tIns="0" rIns="0" bIns="0" rtlCol="0" anchor="ctr" anchorCtr="0">
              <a:noAutofit/>
            </a:bodyPr>
            <a:lstStyle/>
            <a:p>
              <a:pPr>
                <a:spcAft>
                  <a:spcPts val="511"/>
                </a:spcAft>
              </a:pPr>
              <a:r>
                <a:rPr lang="en-US" altLang="ja-JP" sz="738" dirty="0">
                  <a:latin typeface="Meiryo UI" panose="020B0604030504040204" pitchFamily="50" charset="-128"/>
                  <a:ea typeface="Meiryo UI" panose="020B0604030504040204" pitchFamily="50" charset="-128"/>
                </a:rPr>
                <a:t>21</a:t>
              </a:r>
              <a:endParaRPr lang="ja-JP" altLang="en-US" sz="738" dirty="0">
                <a:latin typeface="Meiryo UI" panose="020B0604030504040204" pitchFamily="50" charset="-128"/>
                <a:ea typeface="Meiryo UI" panose="020B0604030504040204" pitchFamily="50" charset="-128"/>
              </a:endParaRPr>
            </a:p>
          </p:txBody>
        </p:sp>
        <p:sp>
          <p:nvSpPr>
            <p:cNvPr id="97" name="正方形/長方形 96">
              <a:extLst>
                <a:ext uri="{FF2B5EF4-FFF2-40B4-BE49-F238E27FC236}">
                  <a16:creationId xmlns:a16="http://schemas.microsoft.com/office/drawing/2014/main" id="{29C8B05D-E8B9-4F85-80F0-14D1B5BC8A9E}"/>
                </a:ext>
              </a:extLst>
            </p:cNvPr>
            <p:cNvSpPr/>
            <p:nvPr/>
          </p:nvSpPr>
          <p:spPr>
            <a:xfrm>
              <a:off x="3517274" y="4265547"/>
              <a:ext cx="328175" cy="232674"/>
            </a:xfrm>
            <a:prstGeom prst="rect">
              <a:avLst/>
            </a:prstGeom>
            <a:noFill/>
            <a:ln w="19050" cap="flat" cmpd="sng" algn="ctr">
              <a:noFill/>
              <a:prstDash val="solid"/>
              <a:miter lim="800000"/>
            </a:ln>
            <a:effectLst/>
          </p:spPr>
          <p:txBody>
            <a:bodyPr wrap="none" lIns="0" tIns="30675" rIns="0" bIns="30675" rtlCol="0" anchor="ctr"/>
            <a:lstStyle/>
            <a:p>
              <a:pPr algn="ctr"/>
              <a:endParaRPr kumimoji="0" lang="en-US" sz="738" kern="0" dirty="0">
                <a:latin typeface="Meiryo UI"/>
                <a:ea typeface="Meiryo UI"/>
                <a:cs typeface="Arial" pitchFamily="34" charset="0"/>
              </a:endParaRPr>
            </a:p>
          </p:txBody>
        </p:sp>
        <p:sp>
          <p:nvSpPr>
            <p:cNvPr id="98" name="正方形/長方形 97">
              <a:extLst>
                <a:ext uri="{FF2B5EF4-FFF2-40B4-BE49-F238E27FC236}">
                  <a16:creationId xmlns:a16="http://schemas.microsoft.com/office/drawing/2014/main" id="{C0FD1DD3-5F10-4AA0-B3FF-A690F93FA43C}"/>
                </a:ext>
              </a:extLst>
            </p:cNvPr>
            <p:cNvSpPr/>
            <p:nvPr/>
          </p:nvSpPr>
          <p:spPr>
            <a:xfrm>
              <a:off x="3517274" y="4050167"/>
              <a:ext cx="328175" cy="232674"/>
            </a:xfrm>
            <a:prstGeom prst="rect">
              <a:avLst/>
            </a:prstGeom>
            <a:noFill/>
            <a:ln w="19050" cap="flat" cmpd="sng" algn="ctr">
              <a:noFill/>
              <a:prstDash val="solid"/>
              <a:miter lim="800000"/>
            </a:ln>
            <a:effectLst/>
          </p:spPr>
          <p:txBody>
            <a:bodyPr wrap="none" lIns="0" tIns="30675" rIns="0" bIns="30675" rtlCol="0" anchor="ctr"/>
            <a:lstStyle/>
            <a:p>
              <a:pPr algn="ctr"/>
              <a:endParaRPr kumimoji="0" lang="en-US" sz="738" kern="0" dirty="0">
                <a:latin typeface="Meiryo UI"/>
                <a:ea typeface="Meiryo UI"/>
                <a:cs typeface="Arial" pitchFamily="34" charset="0"/>
              </a:endParaRPr>
            </a:p>
          </p:txBody>
        </p:sp>
      </p:grpSp>
      <p:cxnSp>
        <p:nvCxnSpPr>
          <p:cNvPr id="99" name="直線矢印コネクタ 98">
            <a:extLst>
              <a:ext uri="{FF2B5EF4-FFF2-40B4-BE49-F238E27FC236}">
                <a16:creationId xmlns:a16="http://schemas.microsoft.com/office/drawing/2014/main" id="{A15EE658-EBF2-4FBD-8D11-77166BF26DA8}"/>
              </a:ext>
            </a:extLst>
          </p:cNvPr>
          <p:cNvCxnSpPr>
            <a:cxnSpLocks/>
            <a:stCxn id="239" idx="0"/>
            <a:endCxn id="244" idx="2"/>
          </p:cNvCxnSpPr>
          <p:nvPr/>
        </p:nvCxnSpPr>
        <p:spPr>
          <a:xfrm flipV="1">
            <a:off x="4201663" y="2940301"/>
            <a:ext cx="0" cy="667579"/>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100" name="ひし形 110">
            <a:extLst>
              <a:ext uri="{FF2B5EF4-FFF2-40B4-BE49-F238E27FC236}">
                <a16:creationId xmlns:a16="http://schemas.microsoft.com/office/drawing/2014/main" id="{3E0AC2D6-E4C2-4847-9803-121F270E2623}"/>
              </a:ext>
            </a:extLst>
          </p:cNvPr>
          <p:cNvSpPr>
            <a:spLocks/>
          </p:cNvSpPr>
          <p:nvPr/>
        </p:nvSpPr>
        <p:spPr>
          <a:xfrm>
            <a:off x="5626248" y="2595837"/>
            <a:ext cx="358595" cy="306746"/>
          </a:xfrm>
          <a:prstGeom prst="diamond">
            <a:avLst/>
          </a:prstGeom>
          <a:solidFill>
            <a:schemeClr val="bg1"/>
          </a:solidFill>
          <a:ln w="12700" cap="flat" cmpd="sng" algn="ctr">
            <a:solidFill>
              <a:sysClr val="window" lastClr="FFFFFF">
                <a:lumMod val="50000"/>
              </a:sysClr>
            </a:solidFill>
            <a:prstDash val="solid"/>
            <a:miter lim="800000"/>
          </a:ln>
          <a:effectLst/>
        </p:spPr>
        <p:txBody>
          <a:bodyPr wrap="none" lIns="0" tIns="0" rIns="0" bIns="0" rtlCol="0" anchor="ctr"/>
          <a:lstStyle/>
          <a:p>
            <a:pPr algn="ctr">
              <a:defRPr/>
            </a:pPr>
            <a:r>
              <a:rPr kumimoji="0" lang="ja-JP" altLang="en-US" sz="738" kern="0" dirty="0">
                <a:latin typeface="Meiryo UI"/>
                <a:ea typeface="Meiryo UI"/>
              </a:rPr>
              <a:t>承認</a:t>
            </a:r>
            <a:endParaRPr kumimoji="0" lang="en-US" altLang="ja-JP" sz="738" kern="0" dirty="0">
              <a:latin typeface="Meiryo UI"/>
              <a:ea typeface="Meiryo UI"/>
            </a:endParaRPr>
          </a:p>
        </p:txBody>
      </p:sp>
      <p:sp>
        <p:nvSpPr>
          <p:cNvPr id="101" name="テキスト ボックス 100">
            <a:extLst>
              <a:ext uri="{FF2B5EF4-FFF2-40B4-BE49-F238E27FC236}">
                <a16:creationId xmlns:a16="http://schemas.microsoft.com/office/drawing/2014/main" id="{FBDC2330-E507-4B4D-AA56-32DF5A1625EC}"/>
              </a:ext>
            </a:extLst>
          </p:cNvPr>
          <p:cNvSpPr txBox="1"/>
          <p:nvPr/>
        </p:nvSpPr>
        <p:spPr>
          <a:xfrm>
            <a:off x="5898796" y="2837886"/>
            <a:ext cx="267836" cy="154549"/>
          </a:xfrm>
          <a:prstGeom prst="rect">
            <a:avLst/>
          </a:prstGeom>
          <a:noFill/>
        </p:spPr>
        <p:txBody>
          <a:bodyPr wrap="square" lIns="0" tIns="0" rIns="0" bIns="0" rtlCol="0" anchor="ctr" anchorCtr="0">
            <a:noAutofit/>
          </a:bodyPr>
          <a:lstStyle/>
          <a:p>
            <a:pPr>
              <a:spcAft>
                <a:spcPts val="511"/>
              </a:spcAft>
            </a:pPr>
            <a:r>
              <a:rPr lang="ja-JP" altLang="en-US" sz="738" dirty="0">
                <a:latin typeface="Meiryo UI" panose="020B0604030504040204" pitchFamily="50" charset="-128"/>
                <a:ea typeface="Meiryo UI" panose="020B0604030504040204" pitchFamily="50" charset="-128"/>
              </a:rPr>
              <a:t>承認</a:t>
            </a:r>
          </a:p>
        </p:txBody>
      </p:sp>
      <p:sp>
        <p:nvSpPr>
          <p:cNvPr id="102" name="テキスト ボックス 101">
            <a:extLst>
              <a:ext uri="{FF2B5EF4-FFF2-40B4-BE49-F238E27FC236}">
                <a16:creationId xmlns:a16="http://schemas.microsoft.com/office/drawing/2014/main" id="{B385F75B-900F-4DF0-9BFD-DFD83B9E7083}"/>
              </a:ext>
            </a:extLst>
          </p:cNvPr>
          <p:cNvSpPr txBox="1"/>
          <p:nvPr/>
        </p:nvSpPr>
        <p:spPr>
          <a:xfrm>
            <a:off x="5619372" y="2364599"/>
            <a:ext cx="267836" cy="154549"/>
          </a:xfrm>
          <a:prstGeom prst="rect">
            <a:avLst/>
          </a:prstGeom>
          <a:noFill/>
        </p:spPr>
        <p:txBody>
          <a:bodyPr wrap="square" lIns="0" tIns="0" rIns="0" bIns="0" rtlCol="0" anchor="ctr" anchorCtr="0">
            <a:noAutofit/>
          </a:bodyPr>
          <a:lstStyle/>
          <a:p>
            <a:pPr>
              <a:spcAft>
                <a:spcPts val="511"/>
              </a:spcAft>
            </a:pPr>
            <a:r>
              <a:rPr lang="ja-JP" altLang="en-US" sz="738" dirty="0">
                <a:latin typeface="Meiryo UI" panose="020B0604030504040204" pitchFamily="50" charset="-128"/>
                <a:ea typeface="Meiryo UI" panose="020B0604030504040204" pitchFamily="50" charset="-128"/>
              </a:rPr>
              <a:t>却下</a:t>
            </a:r>
          </a:p>
        </p:txBody>
      </p:sp>
      <p:cxnSp>
        <p:nvCxnSpPr>
          <p:cNvPr id="108" name="直線矢印コネクタ 83">
            <a:extLst>
              <a:ext uri="{FF2B5EF4-FFF2-40B4-BE49-F238E27FC236}">
                <a16:creationId xmlns:a16="http://schemas.microsoft.com/office/drawing/2014/main" id="{7726EC98-8CE3-4448-A493-55C74E6D88F7}"/>
              </a:ext>
            </a:extLst>
          </p:cNvPr>
          <p:cNvCxnSpPr>
            <a:cxnSpLocks/>
            <a:stCxn id="250" idx="3"/>
            <a:endCxn id="100" idx="1"/>
          </p:cNvCxnSpPr>
          <p:nvPr/>
        </p:nvCxnSpPr>
        <p:spPr>
          <a:xfrm flipV="1">
            <a:off x="5493473" y="2749210"/>
            <a:ext cx="132775" cy="909"/>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109" name="直線矢印コネクタ 83">
            <a:extLst>
              <a:ext uri="{FF2B5EF4-FFF2-40B4-BE49-F238E27FC236}">
                <a16:creationId xmlns:a16="http://schemas.microsoft.com/office/drawing/2014/main" id="{E6FF4867-86D2-4579-9555-058F231EC7A7}"/>
              </a:ext>
            </a:extLst>
          </p:cNvPr>
          <p:cNvCxnSpPr>
            <a:cxnSpLocks/>
            <a:stCxn id="100" idx="3"/>
            <a:endCxn id="123" idx="1"/>
          </p:cNvCxnSpPr>
          <p:nvPr/>
        </p:nvCxnSpPr>
        <p:spPr>
          <a:xfrm>
            <a:off x="5984843" y="2749210"/>
            <a:ext cx="277649" cy="909"/>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122" name="グループ化 121">
            <a:extLst>
              <a:ext uri="{FF2B5EF4-FFF2-40B4-BE49-F238E27FC236}">
                <a16:creationId xmlns:a16="http://schemas.microsoft.com/office/drawing/2014/main" id="{0949171D-657B-436C-A3EA-26A7E532280F}"/>
              </a:ext>
            </a:extLst>
          </p:cNvPr>
          <p:cNvGrpSpPr/>
          <p:nvPr/>
        </p:nvGrpSpPr>
        <p:grpSpPr>
          <a:xfrm>
            <a:off x="6262492" y="2418374"/>
            <a:ext cx="731533" cy="521927"/>
            <a:chOff x="3766830" y="2375928"/>
            <a:chExt cx="734400" cy="612539"/>
          </a:xfrm>
        </p:grpSpPr>
        <p:sp>
          <p:nvSpPr>
            <p:cNvPr id="123" name="正方形/長方形 122">
              <a:extLst>
                <a:ext uri="{FF2B5EF4-FFF2-40B4-BE49-F238E27FC236}">
                  <a16:creationId xmlns:a16="http://schemas.microsoft.com/office/drawing/2014/main" id="{82356199-E0D5-42D7-80FE-F6D506646ACA}"/>
                </a:ext>
              </a:extLst>
            </p:cNvPr>
            <p:cNvSpPr/>
            <p:nvPr/>
          </p:nvSpPr>
          <p:spPr>
            <a:xfrm>
              <a:off x="3766830" y="2542067"/>
              <a:ext cx="734400" cy="446400"/>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738" kern="0" dirty="0">
                  <a:latin typeface="Meiryo UI"/>
                  <a:ea typeface="Meiryo UI"/>
                  <a:cs typeface="Arial" pitchFamily="34" charset="0"/>
                </a:rPr>
                <a:t>内容証明郵便</a:t>
              </a:r>
              <a:endParaRPr kumimoji="0" lang="en-US" altLang="ja-JP" sz="738" kern="0" dirty="0">
                <a:latin typeface="Meiryo UI"/>
                <a:ea typeface="Meiryo UI"/>
                <a:cs typeface="Arial" pitchFamily="34" charset="0"/>
              </a:endParaRPr>
            </a:p>
            <a:p>
              <a:pPr algn="ctr"/>
              <a:r>
                <a:rPr kumimoji="0" lang="ja-JP" altLang="en-US" sz="738" kern="0" dirty="0">
                  <a:latin typeface="Meiryo UI"/>
                  <a:ea typeface="Meiryo UI"/>
                  <a:cs typeface="Arial" pitchFamily="34" charset="0"/>
                </a:rPr>
                <a:t>による</a:t>
              </a:r>
              <a:endParaRPr kumimoji="0" lang="en-US" altLang="ja-JP" sz="738" kern="0" dirty="0">
                <a:latin typeface="Meiryo UI"/>
                <a:ea typeface="Meiryo UI"/>
                <a:cs typeface="Arial" pitchFamily="34" charset="0"/>
              </a:endParaRPr>
            </a:p>
            <a:p>
              <a:pPr algn="ctr"/>
              <a:r>
                <a:rPr kumimoji="0" lang="ja-JP" altLang="en-US" sz="738" kern="0" dirty="0">
                  <a:latin typeface="Meiryo UI"/>
                  <a:ea typeface="Meiryo UI"/>
                  <a:cs typeface="Arial" pitchFamily="34" charset="0"/>
                </a:rPr>
                <a:t>督促状の承認</a:t>
              </a:r>
              <a:endParaRPr kumimoji="0" lang="en-US" altLang="ja-JP" sz="738" kern="0" dirty="0">
                <a:latin typeface="Meiryo UI"/>
                <a:ea typeface="Meiryo UI"/>
                <a:cs typeface="Arial" pitchFamily="34" charset="0"/>
              </a:endParaRPr>
            </a:p>
          </p:txBody>
        </p:sp>
        <p:sp>
          <p:nvSpPr>
            <p:cNvPr id="124" name="テキスト ボックス 123">
              <a:extLst>
                <a:ext uri="{FF2B5EF4-FFF2-40B4-BE49-F238E27FC236}">
                  <a16:creationId xmlns:a16="http://schemas.microsoft.com/office/drawing/2014/main" id="{12A134BC-3584-46AC-9240-9EFCBE1E9C7F}"/>
                </a:ext>
              </a:extLst>
            </p:cNvPr>
            <p:cNvSpPr txBox="1"/>
            <p:nvPr/>
          </p:nvSpPr>
          <p:spPr>
            <a:xfrm>
              <a:off x="3766830" y="2375928"/>
              <a:ext cx="268887" cy="181380"/>
            </a:xfrm>
            <a:prstGeom prst="rect">
              <a:avLst/>
            </a:prstGeom>
            <a:noFill/>
          </p:spPr>
          <p:txBody>
            <a:bodyPr wrap="square" lIns="0" tIns="0" rIns="0" bIns="0" rtlCol="0" anchor="ctr" anchorCtr="0">
              <a:noAutofit/>
            </a:bodyPr>
            <a:lstStyle/>
            <a:p>
              <a:pPr>
                <a:spcAft>
                  <a:spcPts val="511"/>
                </a:spcAft>
              </a:pPr>
              <a:r>
                <a:rPr lang="en-US" altLang="ja-JP" sz="738" dirty="0">
                  <a:latin typeface="Meiryo UI" panose="020B0604030504040204" pitchFamily="50" charset="-128"/>
                  <a:ea typeface="Meiryo UI" panose="020B0604030504040204" pitchFamily="50" charset="-128"/>
                </a:rPr>
                <a:t>25</a:t>
              </a:r>
              <a:endParaRPr lang="ja-JP" altLang="en-US" sz="738" dirty="0">
                <a:latin typeface="Meiryo UI" panose="020B0604030504040204" pitchFamily="50" charset="-128"/>
                <a:ea typeface="Meiryo UI" panose="020B0604030504040204" pitchFamily="50" charset="-128"/>
              </a:endParaRPr>
            </a:p>
          </p:txBody>
        </p:sp>
        <p:sp>
          <p:nvSpPr>
            <p:cNvPr id="125" name="正方形/長方形 124">
              <a:extLst>
                <a:ext uri="{FF2B5EF4-FFF2-40B4-BE49-F238E27FC236}">
                  <a16:creationId xmlns:a16="http://schemas.microsoft.com/office/drawing/2014/main" id="{AF32440F-73CB-41EA-A880-11B6B35609D2}"/>
                </a:ext>
              </a:extLst>
            </p:cNvPr>
            <p:cNvSpPr/>
            <p:nvPr/>
          </p:nvSpPr>
          <p:spPr>
            <a:xfrm>
              <a:off x="3766830" y="2755793"/>
              <a:ext cx="328175" cy="232674"/>
            </a:xfrm>
            <a:prstGeom prst="rect">
              <a:avLst/>
            </a:prstGeom>
            <a:noFill/>
            <a:ln w="19050" cap="flat" cmpd="sng" algn="ctr">
              <a:noFill/>
              <a:prstDash val="solid"/>
              <a:miter lim="800000"/>
            </a:ln>
            <a:effectLst/>
          </p:spPr>
          <p:txBody>
            <a:bodyPr wrap="none" lIns="0" tIns="30675" rIns="0" bIns="30675" rtlCol="0" anchor="ctr"/>
            <a:lstStyle/>
            <a:p>
              <a:pPr algn="ctr"/>
              <a:endParaRPr kumimoji="0" lang="en-US" sz="738" kern="0" dirty="0">
                <a:latin typeface="Meiryo UI"/>
                <a:ea typeface="Meiryo UI"/>
                <a:cs typeface="Arial" pitchFamily="34" charset="0"/>
              </a:endParaRPr>
            </a:p>
          </p:txBody>
        </p:sp>
        <p:sp>
          <p:nvSpPr>
            <p:cNvPr id="126" name="正方形/長方形 125">
              <a:extLst>
                <a:ext uri="{FF2B5EF4-FFF2-40B4-BE49-F238E27FC236}">
                  <a16:creationId xmlns:a16="http://schemas.microsoft.com/office/drawing/2014/main" id="{0B607C94-0306-4BC9-BFFC-E19F563D8B70}"/>
                </a:ext>
              </a:extLst>
            </p:cNvPr>
            <p:cNvSpPr/>
            <p:nvPr/>
          </p:nvSpPr>
          <p:spPr>
            <a:xfrm>
              <a:off x="3766830" y="2540413"/>
              <a:ext cx="328175" cy="232674"/>
            </a:xfrm>
            <a:prstGeom prst="rect">
              <a:avLst/>
            </a:prstGeom>
            <a:noFill/>
            <a:ln w="19050" cap="flat" cmpd="sng" algn="ctr">
              <a:noFill/>
              <a:prstDash val="solid"/>
              <a:miter lim="800000"/>
            </a:ln>
            <a:effectLst/>
          </p:spPr>
          <p:txBody>
            <a:bodyPr wrap="none" lIns="0" tIns="30675" rIns="0" bIns="30675" rtlCol="0" anchor="ctr"/>
            <a:lstStyle/>
            <a:p>
              <a:pPr algn="ctr"/>
              <a:endParaRPr kumimoji="0" lang="en-US" sz="738" kern="0" dirty="0">
                <a:latin typeface="Meiryo UI"/>
                <a:ea typeface="Meiryo UI"/>
                <a:cs typeface="Arial" pitchFamily="34" charset="0"/>
              </a:endParaRPr>
            </a:p>
          </p:txBody>
        </p:sp>
      </p:grpSp>
      <p:cxnSp>
        <p:nvCxnSpPr>
          <p:cNvPr id="127" name="直線矢印コネクタ 126">
            <a:extLst>
              <a:ext uri="{FF2B5EF4-FFF2-40B4-BE49-F238E27FC236}">
                <a16:creationId xmlns:a16="http://schemas.microsoft.com/office/drawing/2014/main" id="{FCEB91E7-DDA1-4B83-99FD-451A99DD0EDE}"/>
              </a:ext>
            </a:extLst>
          </p:cNvPr>
          <p:cNvCxnSpPr>
            <a:cxnSpLocks/>
            <a:stCxn id="123" idx="2"/>
            <a:endCxn id="130" idx="0"/>
          </p:cNvCxnSpPr>
          <p:nvPr/>
        </p:nvCxnSpPr>
        <p:spPr>
          <a:xfrm>
            <a:off x="6628259" y="2940301"/>
            <a:ext cx="0" cy="667579"/>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129" name="グループ化 128">
            <a:extLst>
              <a:ext uri="{FF2B5EF4-FFF2-40B4-BE49-F238E27FC236}">
                <a16:creationId xmlns:a16="http://schemas.microsoft.com/office/drawing/2014/main" id="{223D6AF2-220E-44A4-9380-40A1A4704D15}"/>
              </a:ext>
            </a:extLst>
          </p:cNvPr>
          <p:cNvGrpSpPr/>
          <p:nvPr/>
        </p:nvGrpSpPr>
        <p:grpSpPr>
          <a:xfrm>
            <a:off x="6262492" y="3466318"/>
            <a:ext cx="731533" cy="521927"/>
            <a:chOff x="3766830" y="2375928"/>
            <a:chExt cx="734400" cy="612539"/>
          </a:xfrm>
        </p:grpSpPr>
        <p:sp>
          <p:nvSpPr>
            <p:cNvPr id="130" name="正方形/長方形 129">
              <a:extLst>
                <a:ext uri="{FF2B5EF4-FFF2-40B4-BE49-F238E27FC236}">
                  <a16:creationId xmlns:a16="http://schemas.microsoft.com/office/drawing/2014/main" id="{C0E7D4A5-3F99-4C7B-BFF5-B654EEA3960C}"/>
                </a:ext>
              </a:extLst>
            </p:cNvPr>
            <p:cNvSpPr/>
            <p:nvPr/>
          </p:nvSpPr>
          <p:spPr>
            <a:xfrm>
              <a:off x="3766830" y="2542067"/>
              <a:ext cx="734400" cy="446400"/>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738" kern="0" dirty="0">
                  <a:latin typeface="Meiryo UI"/>
                  <a:ea typeface="Meiryo UI"/>
                  <a:cs typeface="Arial" pitchFamily="34" charset="0"/>
                </a:rPr>
                <a:t>内容証明郵便</a:t>
              </a:r>
              <a:endParaRPr kumimoji="0" lang="en-US" altLang="ja-JP" sz="738" kern="0" dirty="0">
                <a:latin typeface="Meiryo UI"/>
                <a:ea typeface="Meiryo UI"/>
                <a:cs typeface="Arial" pitchFamily="34" charset="0"/>
              </a:endParaRPr>
            </a:p>
            <a:p>
              <a:pPr algn="ctr"/>
              <a:r>
                <a:rPr kumimoji="0" lang="ja-JP" altLang="en-US" sz="738" kern="0" dirty="0">
                  <a:latin typeface="Meiryo UI"/>
                  <a:ea typeface="Meiryo UI"/>
                  <a:cs typeface="Arial" pitchFamily="34" charset="0"/>
                </a:rPr>
                <a:t>による</a:t>
              </a:r>
              <a:endParaRPr kumimoji="0" lang="en-US" altLang="ja-JP" sz="738" kern="0" dirty="0">
                <a:latin typeface="Meiryo UI"/>
                <a:ea typeface="Meiryo UI"/>
                <a:cs typeface="Arial" pitchFamily="34" charset="0"/>
              </a:endParaRPr>
            </a:p>
            <a:p>
              <a:pPr algn="ctr"/>
              <a:r>
                <a:rPr kumimoji="0" lang="ja-JP" altLang="en-US" sz="738" kern="0" dirty="0">
                  <a:latin typeface="Meiryo UI"/>
                  <a:ea typeface="Meiryo UI"/>
                  <a:cs typeface="Arial" pitchFamily="34" charset="0"/>
                </a:rPr>
                <a:t>督促状の送付</a:t>
              </a:r>
              <a:endParaRPr kumimoji="0" lang="en-US" altLang="ja-JP" sz="738" kern="0" dirty="0">
                <a:latin typeface="Meiryo UI"/>
                <a:ea typeface="Meiryo UI"/>
                <a:cs typeface="Arial" pitchFamily="34" charset="0"/>
              </a:endParaRPr>
            </a:p>
          </p:txBody>
        </p:sp>
        <p:sp>
          <p:nvSpPr>
            <p:cNvPr id="131" name="テキスト ボックス 130">
              <a:extLst>
                <a:ext uri="{FF2B5EF4-FFF2-40B4-BE49-F238E27FC236}">
                  <a16:creationId xmlns:a16="http://schemas.microsoft.com/office/drawing/2014/main" id="{F55EA61C-8087-44FC-A66E-D730267673C5}"/>
                </a:ext>
              </a:extLst>
            </p:cNvPr>
            <p:cNvSpPr txBox="1"/>
            <p:nvPr/>
          </p:nvSpPr>
          <p:spPr>
            <a:xfrm>
              <a:off x="3766830" y="2375928"/>
              <a:ext cx="268887" cy="181380"/>
            </a:xfrm>
            <a:prstGeom prst="rect">
              <a:avLst/>
            </a:prstGeom>
            <a:noFill/>
          </p:spPr>
          <p:txBody>
            <a:bodyPr wrap="square" lIns="0" tIns="0" rIns="0" bIns="0" rtlCol="0" anchor="ctr" anchorCtr="0">
              <a:noAutofit/>
            </a:bodyPr>
            <a:lstStyle/>
            <a:p>
              <a:pPr>
                <a:spcAft>
                  <a:spcPts val="511"/>
                </a:spcAft>
              </a:pPr>
              <a:r>
                <a:rPr lang="en-US" altLang="ja-JP" sz="738" dirty="0">
                  <a:latin typeface="Meiryo UI" panose="020B0604030504040204" pitchFamily="50" charset="-128"/>
                  <a:ea typeface="Meiryo UI" panose="020B0604030504040204" pitchFamily="50" charset="-128"/>
                </a:rPr>
                <a:t>26</a:t>
              </a:r>
              <a:endParaRPr lang="ja-JP" altLang="en-US" sz="738" dirty="0">
                <a:latin typeface="Meiryo UI" panose="020B0604030504040204" pitchFamily="50" charset="-128"/>
                <a:ea typeface="Meiryo UI" panose="020B0604030504040204" pitchFamily="50" charset="-128"/>
              </a:endParaRPr>
            </a:p>
          </p:txBody>
        </p:sp>
        <p:sp>
          <p:nvSpPr>
            <p:cNvPr id="132" name="正方形/長方形 131">
              <a:extLst>
                <a:ext uri="{FF2B5EF4-FFF2-40B4-BE49-F238E27FC236}">
                  <a16:creationId xmlns:a16="http://schemas.microsoft.com/office/drawing/2014/main" id="{95199B59-B161-44F6-813F-F68A51576E34}"/>
                </a:ext>
              </a:extLst>
            </p:cNvPr>
            <p:cNvSpPr/>
            <p:nvPr/>
          </p:nvSpPr>
          <p:spPr>
            <a:xfrm>
              <a:off x="3766830" y="2755793"/>
              <a:ext cx="328175" cy="232674"/>
            </a:xfrm>
            <a:prstGeom prst="rect">
              <a:avLst/>
            </a:prstGeom>
            <a:noFill/>
            <a:ln w="19050" cap="flat" cmpd="sng" algn="ctr">
              <a:noFill/>
              <a:prstDash val="solid"/>
              <a:miter lim="800000"/>
            </a:ln>
            <a:effectLst/>
          </p:spPr>
          <p:txBody>
            <a:bodyPr wrap="none" lIns="0" tIns="30675" rIns="0" bIns="30675" rtlCol="0" anchor="ctr"/>
            <a:lstStyle/>
            <a:p>
              <a:pPr algn="ctr"/>
              <a:endParaRPr kumimoji="0" lang="en-US" sz="738" kern="0" dirty="0">
                <a:latin typeface="Meiryo UI"/>
                <a:ea typeface="Meiryo UI"/>
                <a:cs typeface="Arial" pitchFamily="34" charset="0"/>
              </a:endParaRPr>
            </a:p>
          </p:txBody>
        </p:sp>
        <p:sp>
          <p:nvSpPr>
            <p:cNvPr id="133" name="正方形/長方形 132">
              <a:extLst>
                <a:ext uri="{FF2B5EF4-FFF2-40B4-BE49-F238E27FC236}">
                  <a16:creationId xmlns:a16="http://schemas.microsoft.com/office/drawing/2014/main" id="{8EED8B1B-51AD-4F9B-B9D5-E29254F2D2B7}"/>
                </a:ext>
              </a:extLst>
            </p:cNvPr>
            <p:cNvSpPr/>
            <p:nvPr/>
          </p:nvSpPr>
          <p:spPr>
            <a:xfrm>
              <a:off x="3766830" y="2540413"/>
              <a:ext cx="328175" cy="232674"/>
            </a:xfrm>
            <a:prstGeom prst="rect">
              <a:avLst/>
            </a:prstGeom>
            <a:noFill/>
            <a:ln w="19050" cap="flat" cmpd="sng" algn="ctr">
              <a:noFill/>
              <a:prstDash val="solid"/>
              <a:miter lim="800000"/>
            </a:ln>
            <a:effectLst/>
          </p:spPr>
          <p:txBody>
            <a:bodyPr wrap="none" lIns="0" tIns="30675" rIns="0" bIns="30675" rtlCol="0" anchor="ctr"/>
            <a:lstStyle/>
            <a:p>
              <a:pPr algn="ctr"/>
              <a:endParaRPr kumimoji="0" lang="en-US" sz="738" kern="0" dirty="0">
                <a:latin typeface="Meiryo UI"/>
                <a:ea typeface="Meiryo UI"/>
                <a:cs typeface="Arial" pitchFamily="34" charset="0"/>
              </a:endParaRPr>
            </a:p>
          </p:txBody>
        </p:sp>
      </p:grpSp>
      <p:grpSp>
        <p:nvGrpSpPr>
          <p:cNvPr id="134" name="グループ化 133">
            <a:extLst>
              <a:ext uri="{FF2B5EF4-FFF2-40B4-BE49-F238E27FC236}">
                <a16:creationId xmlns:a16="http://schemas.microsoft.com/office/drawing/2014/main" id="{83BFC9D5-1863-4B16-BAF7-D2724272DD3B}"/>
              </a:ext>
            </a:extLst>
          </p:cNvPr>
          <p:cNvGrpSpPr>
            <a:grpSpLocks/>
          </p:cNvGrpSpPr>
          <p:nvPr/>
        </p:nvGrpSpPr>
        <p:grpSpPr>
          <a:xfrm>
            <a:off x="6262492" y="4419617"/>
            <a:ext cx="731533" cy="521927"/>
            <a:chOff x="3766830" y="2375928"/>
            <a:chExt cx="734400" cy="612539"/>
          </a:xfrm>
        </p:grpSpPr>
        <p:sp>
          <p:nvSpPr>
            <p:cNvPr id="135" name="正方形/長方形 134">
              <a:extLst>
                <a:ext uri="{FF2B5EF4-FFF2-40B4-BE49-F238E27FC236}">
                  <a16:creationId xmlns:a16="http://schemas.microsoft.com/office/drawing/2014/main" id="{67710159-3E5C-4A66-9FF5-F4608AB705D5}"/>
                </a:ext>
              </a:extLst>
            </p:cNvPr>
            <p:cNvSpPr/>
            <p:nvPr/>
          </p:nvSpPr>
          <p:spPr>
            <a:xfrm>
              <a:off x="3766830" y="2542067"/>
              <a:ext cx="734400" cy="446400"/>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738" kern="0" dirty="0">
                  <a:latin typeface="Meiryo UI"/>
                  <a:ea typeface="Meiryo UI"/>
                  <a:cs typeface="Arial" pitchFamily="34" charset="0"/>
                </a:rPr>
                <a:t>内容証明郵便</a:t>
              </a:r>
              <a:endParaRPr kumimoji="0" lang="en-US" altLang="ja-JP" sz="738" kern="0" dirty="0">
                <a:latin typeface="Meiryo UI"/>
                <a:ea typeface="Meiryo UI"/>
                <a:cs typeface="Arial" pitchFamily="34" charset="0"/>
              </a:endParaRPr>
            </a:p>
            <a:p>
              <a:pPr algn="ctr"/>
              <a:r>
                <a:rPr kumimoji="0" lang="ja-JP" altLang="en-US" sz="738" kern="0" dirty="0">
                  <a:latin typeface="Meiryo UI"/>
                  <a:ea typeface="Meiryo UI"/>
                  <a:cs typeface="Arial" pitchFamily="34" charset="0"/>
                </a:rPr>
                <a:t>による</a:t>
              </a:r>
              <a:endParaRPr kumimoji="0" lang="en-US" altLang="ja-JP" sz="738" kern="0" dirty="0">
                <a:latin typeface="Meiryo UI"/>
                <a:ea typeface="Meiryo UI"/>
                <a:cs typeface="Arial" pitchFamily="34" charset="0"/>
              </a:endParaRPr>
            </a:p>
            <a:p>
              <a:pPr algn="ctr"/>
              <a:r>
                <a:rPr kumimoji="0" lang="ja-JP" altLang="en-US" sz="738" kern="0" dirty="0">
                  <a:latin typeface="Meiryo UI"/>
                  <a:ea typeface="Meiryo UI"/>
                  <a:cs typeface="Arial" pitchFamily="34" charset="0"/>
                </a:rPr>
                <a:t>督促状の受領</a:t>
              </a:r>
              <a:endParaRPr kumimoji="0" lang="en-US" altLang="ja-JP" sz="738" kern="0" dirty="0">
                <a:latin typeface="Meiryo UI"/>
                <a:ea typeface="Meiryo UI"/>
                <a:cs typeface="Arial" pitchFamily="34" charset="0"/>
              </a:endParaRPr>
            </a:p>
          </p:txBody>
        </p:sp>
        <p:sp>
          <p:nvSpPr>
            <p:cNvPr id="136" name="テキスト ボックス 135">
              <a:extLst>
                <a:ext uri="{FF2B5EF4-FFF2-40B4-BE49-F238E27FC236}">
                  <a16:creationId xmlns:a16="http://schemas.microsoft.com/office/drawing/2014/main" id="{4904A4DD-36A3-435B-AB62-109B01983B92}"/>
                </a:ext>
              </a:extLst>
            </p:cNvPr>
            <p:cNvSpPr txBox="1"/>
            <p:nvPr/>
          </p:nvSpPr>
          <p:spPr>
            <a:xfrm>
              <a:off x="3766830" y="2375928"/>
              <a:ext cx="268887" cy="181380"/>
            </a:xfrm>
            <a:prstGeom prst="rect">
              <a:avLst/>
            </a:prstGeom>
            <a:noFill/>
          </p:spPr>
          <p:txBody>
            <a:bodyPr wrap="square" lIns="0" tIns="0" rIns="0" bIns="0" rtlCol="0" anchor="ctr" anchorCtr="0">
              <a:noAutofit/>
            </a:bodyPr>
            <a:lstStyle/>
            <a:p>
              <a:pPr>
                <a:spcAft>
                  <a:spcPts val="511"/>
                </a:spcAft>
              </a:pPr>
              <a:r>
                <a:rPr lang="en-US" altLang="ja-JP" sz="738" dirty="0">
                  <a:latin typeface="Meiryo UI" panose="020B0604030504040204" pitchFamily="50" charset="-128"/>
                  <a:ea typeface="Meiryo UI" panose="020B0604030504040204" pitchFamily="50" charset="-128"/>
                </a:rPr>
                <a:t>27</a:t>
              </a:r>
              <a:endParaRPr lang="ja-JP" altLang="en-US" sz="738" dirty="0">
                <a:latin typeface="Meiryo UI" panose="020B0604030504040204" pitchFamily="50" charset="-128"/>
                <a:ea typeface="Meiryo UI" panose="020B0604030504040204" pitchFamily="50" charset="-128"/>
              </a:endParaRPr>
            </a:p>
          </p:txBody>
        </p:sp>
        <p:sp>
          <p:nvSpPr>
            <p:cNvPr id="137" name="正方形/長方形 136">
              <a:extLst>
                <a:ext uri="{FF2B5EF4-FFF2-40B4-BE49-F238E27FC236}">
                  <a16:creationId xmlns:a16="http://schemas.microsoft.com/office/drawing/2014/main" id="{4069F2F2-5C0A-4CC8-AE75-EB73D762380E}"/>
                </a:ext>
              </a:extLst>
            </p:cNvPr>
            <p:cNvSpPr/>
            <p:nvPr/>
          </p:nvSpPr>
          <p:spPr>
            <a:xfrm>
              <a:off x="3766830" y="2755793"/>
              <a:ext cx="328175" cy="232674"/>
            </a:xfrm>
            <a:prstGeom prst="rect">
              <a:avLst/>
            </a:prstGeom>
            <a:noFill/>
            <a:ln w="19050" cap="flat" cmpd="sng" algn="ctr">
              <a:noFill/>
              <a:prstDash val="solid"/>
              <a:miter lim="800000"/>
            </a:ln>
            <a:effectLst/>
          </p:spPr>
          <p:txBody>
            <a:bodyPr wrap="none" lIns="0" tIns="30675" rIns="0" bIns="30675" rtlCol="0" anchor="ctr"/>
            <a:lstStyle/>
            <a:p>
              <a:pPr algn="ctr"/>
              <a:endParaRPr kumimoji="0" lang="en-US" sz="738" kern="0" dirty="0">
                <a:latin typeface="Meiryo UI"/>
                <a:ea typeface="Meiryo UI"/>
                <a:cs typeface="Arial" pitchFamily="34" charset="0"/>
              </a:endParaRPr>
            </a:p>
          </p:txBody>
        </p:sp>
        <p:sp>
          <p:nvSpPr>
            <p:cNvPr id="138" name="正方形/長方形 137">
              <a:extLst>
                <a:ext uri="{FF2B5EF4-FFF2-40B4-BE49-F238E27FC236}">
                  <a16:creationId xmlns:a16="http://schemas.microsoft.com/office/drawing/2014/main" id="{24B8B3EB-E835-4CFD-AA02-A1E3D3145182}"/>
                </a:ext>
              </a:extLst>
            </p:cNvPr>
            <p:cNvSpPr/>
            <p:nvPr/>
          </p:nvSpPr>
          <p:spPr>
            <a:xfrm>
              <a:off x="3766830" y="2540413"/>
              <a:ext cx="328175" cy="232674"/>
            </a:xfrm>
            <a:prstGeom prst="rect">
              <a:avLst/>
            </a:prstGeom>
            <a:noFill/>
            <a:ln w="19050" cap="flat" cmpd="sng" algn="ctr">
              <a:noFill/>
              <a:prstDash val="solid"/>
              <a:miter lim="800000"/>
            </a:ln>
            <a:effectLst/>
          </p:spPr>
          <p:txBody>
            <a:bodyPr wrap="none" lIns="0" tIns="30675" rIns="0" bIns="30675" rtlCol="0" anchor="ctr"/>
            <a:lstStyle/>
            <a:p>
              <a:pPr algn="ctr"/>
              <a:endParaRPr kumimoji="0" lang="en-US" sz="738" kern="0" dirty="0">
                <a:latin typeface="Meiryo UI"/>
                <a:ea typeface="Meiryo UI"/>
                <a:cs typeface="Arial" pitchFamily="34" charset="0"/>
              </a:endParaRPr>
            </a:p>
          </p:txBody>
        </p:sp>
      </p:grpSp>
      <p:cxnSp>
        <p:nvCxnSpPr>
          <p:cNvPr id="139" name="直線矢印コネクタ 138">
            <a:extLst>
              <a:ext uri="{FF2B5EF4-FFF2-40B4-BE49-F238E27FC236}">
                <a16:creationId xmlns:a16="http://schemas.microsoft.com/office/drawing/2014/main" id="{E932429D-92CF-46C2-A9C8-7E3420E6436A}"/>
              </a:ext>
            </a:extLst>
          </p:cNvPr>
          <p:cNvCxnSpPr>
            <a:cxnSpLocks/>
            <a:stCxn id="130" idx="2"/>
            <a:endCxn id="135" idx="0"/>
          </p:cNvCxnSpPr>
          <p:nvPr/>
        </p:nvCxnSpPr>
        <p:spPr>
          <a:xfrm>
            <a:off x="6628259" y="3988245"/>
            <a:ext cx="0" cy="572934"/>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140" name="直線矢印コネクタ 83">
            <a:extLst>
              <a:ext uri="{FF2B5EF4-FFF2-40B4-BE49-F238E27FC236}">
                <a16:creationId xmlns:a16="http://schemas.microsoft.com/office/drawing/2014/main" id="{A00A70A5-95DF-4A05-A950-817F9F131B44}"/>
              </a:ext>
            </a:extLst>
          </p:cNvPr>
          <p:cNvCxnSpPr>
            <a:cxnSpLocks/>
            <a:stCxn id="135" idx="3"/>
            <a:endCxn id="144" idx="1"/>
          </p:cNvCxnSpPr>
          <p:nvPr/>
        </p:nvCxnSpPr>
        <p:spPr>
          <a:xfrm flipV="1">
            <a:off x="6994025" y="4750679"/>
            <a:ext cx="236559" cy="683"/>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141" name="フローチャート : 他ページ結合子 135">
            <a:extLst>
              <a:ext uri="{FF2B5EF4-FFF2-40B4-BE49-F238E27FC236}">
                <a16:creationId xmlns:a16="http://schemas.microsoft.com/office/drawing/2014/main" id="{B3277FD0-7087-4CE3-8B72-5067AE943E20}"/>
              </a:ext>
            </a:extLst>
          </p:cNvPr>
          <p:cNvSpPr>
            <a:spLocks/>
          </p:cNvSpPr>
          <p:nvPr/>
        </p:nvSpPr>
        <p:spPr>
          <a:xfrm>
            <a:off x="1361440" y="3665827"/>
            <a:ext cx="267665" cy="284788"/>
          </a:xfrm>
          <a:prstGeom prst="flowChartOffpageConnector">
            <a:avLst/>
          </a:prstGeom>
          <a:solidFill>
            <a:srgbClr val="E5F2F4"/>
          </a:solidFill>
          <a:ln w="12700" cap="flat" cmpd="sng" algn="ctr">
            <a:solidFill>
              <a:sysClr val="window" lastClr="FFFFFF">
                <a:lumMod val="50000"/>
              </a:sysClr>
            </a:solidFill>
            <a:prstDash val="solid"/>
            <a:miter lim="800000"/>
          </a:ln>
          <a:effectLst/>
        </p:spPr>
        <p:txBody>
          <a:bodyPr wrap="none" lIns="30675" rIns="30675" rtlCol="0" anchor="ctr"/>
          <a:lstStyle/>
          <a:p>
            <a:pPr algn="ctr">
              <a:defRPr/>
            </a:pPr>
            <a:r>
              <a:rPr kumimoji="0" lang="en-US" altLang="ja-JP" sz="738" kern="0" dirty="0">
                <a:latin typeface="Meiryo UI"/>
                <a:ea typeface="Meiryo UI"/>
                <a:cs typeface="Arial" pitchFamily="34" charset="0"/>
              </a:rPr>
              <a:t>2</a:t>
            </a:r>
            <a:endParaRPr kumimoji="0" lang="ja-JP" altLang="en-US" sz="738" kern="0" dirty="0">
              <a:latin typeface="Meiryo UI"/>
              <a:ea typeface="Meiryo UI"/>
              <a:cs typeface="Arial" pitchFamily="34" charset="0"/>
            </a:endParaRPr>
          </a:p>
        </p:txBody>
      </p:sp>
      <p:cxnSp>
        <p:nvCxnSpPr>
          <p:cNvPr id="142" name="直線矢印コネクタ 80">
            <a:extLst>
              <a:ext uri="{FF2B5EF4-FFF2-40B4-BE49-F238E27FC236}">
                <a16:creationId xmlns:a16="http://schemas.microsoft.com/office/drawing/2014/main" id="{EE08308A-1A74-4379-9FB1-7FEDF941AC74}"/>
              </a:ext>
            </a:extLst>
          </p:cNvPr>
          <p:cNvCxnSpPr>
            <a:cxnSpLocks/>
            <a:stCxn id="141" idx="3"/>
            <a:endCxn id="214" idx="1"/>
          </p:cNvCxnSpPr>
          <p:nvPr/>
        </p:nvCxnSpPr>
        <p:spPr>
          <a:xfrm flipV="1">
            <a:off x="1629105" y="3798061"/>
            <a:ext cx="430215" cy="10160"/>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143" name="グループ化 142">
            <a:extLst>
              <a:ext uri="{FF2B5EF4-FFF2-40B4-BE49-F238E27FC236}">
                <a16:creationId xmlns:a16="http://schemas.microsoft.com/office/drawing/2014/main" id="{560FCA57-5935-45E6-8128-4FFBA55DC31E}"/>
              </a:ext>
            </a:extLst>
          </p:cNvPr>
          <p:cNvGrpSpPr>
            <a:grpSpLocks/>
          </p:cNvGrpSpPr>
          <p:nvPr/>
        </p:nvGrpSpPr>
        <p:grpSpPr>
          <a:xfrm>
            <a:off x="7230584" y="4419617"/>
            <a:ext cx="731793" cy="521510"/>
            <a:chOff x="5056370" y="4690090"/>
            <a:chExt cx="734661" cy="612050"/>
          </a:xfrm>
        </p:grpSpPr>
        <p:sp>
          <p:nvSpPr>
            <p:cNvPr id="144" name="正方形/長方形 36">
              <a:extLst>
                <a:ext uri="{FF2B5EF4-FFF2-40B4-BE49-F238E27FC236}">
                  <a16:creationId xmlns:a16="http://schemas.microsoft.com/office/drawing/2014/main" id="{323FC265-F78D-486E-971B-A54393191E46}"/>
                </a:ext>
              </a:extLst>
            </p:cNvPr>
            <p:cNvSpPr/>
            <p:nvPr/>
          </p:nvSpPr>
          <p:spPr>
            <a:xfrm>
              <a:off x="5056370" y="4855116"/>
              <a:ext cx="734661" cy="447024"/>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0675" rIns="0" bIns="30675" rtlCol="0" anchor="ctr"/>
            <a:lstStyle/>
            <a:p>
              <a:pPr algn="ctr">
                <a:defRPr/>
              </a:pPr>
              <a:r>
                <a:rPr kumimoji="0" lang="ja-JP" altLang="en-US" sz="738" kern="0" dirty="0">
                  <a:latin typeface="Meiryo UI"/>
                  <a:ea typeface="Meiryo UI"/>
                  <a:cs typeface="Arial" pitchFamily="34" charset="0"/>
                </a:rPr>
                <a:t>対応策の</a:t>
              </a:r>
              <a:endParaRPr kumimoji="0" lang="en-US" altLang="ja-JP" sz="738" kern="0" dirty="0">
                <a:latin typeface="Meiryo UI"/>
                <a:ea typeface="Meiryo UI"/>
                <a:cs typeface="Arial" pitchFamily="34" charset="0"/>
              </a:endParaRPr>
            </a:p>
            <a:p>
              <a:pPr algn="ctr">
                <a:defRPr/>
              </a:pPr>
              <a:r>
                <a:rPr kumimoji="0" lang="ja-JP" altLang="en-US" sz="738" kern="0" dirty="0">
                  <a:latin typeface="Meiryo UI"/>
                  <a:ea typeface="Meiryo UI"/>
                  <a:cs typeface="Arial" pitchFamily="34" charset="0"/>
                </a:rPr>
                <a:t>連絡</a:t>
              </a:r>
            </a:p>
          </p:txBody>
        </p:sp>
        <p:sp>
          <p:nvSpPr>
            <p:cNvPr id="173" name="テキスト ボックス 172">
              <a:extLst>
                <a:ext uri="{FF2B5EF4-FFF2-40B4-BE49-F238E27FC236}">
                  <a16:creationId xmlns:a16="http://schemas.microsoft.com/office/drawing/2014/main" id="{C2D47F8A-7B6E-468D-8B0A-BA8676FD200E}"/>
                </a:ext>
              </a:extLst>
            </p:cNvPr>
            <p:cNvSpPr txBox="1"/>
            <p:nvPr/>
          </p:nvSpPr>
          <p:spPr>
            <a:xfrm>
              <a:off x="5056370" y="4690090"/>
              <a:ext cx="268887" cy="181380"/>
            </a:xfrm>
            <a:prstGeom prst="rect">
              <a:avLst/>
            </a:prstGeom>
            <a:noFill/>
          </p:spPr>
          <p:txBody>
            <a:bodyPr wrap="square" lIns="0" tIns="0" rIns="0" bIns="0" rtlCol="0" anchor="ctr" anchorCtr="0">
              <a:noAutofit/>
            </a:bodyPr>
            <a:lstStyle/>
            <a:p>
              <a:pPr>
                <a:spcAft>
                  <a:spcPts val="511"/>
                </a:spcAft>
              </a:pPr>
              <a:r>
                <a:rPr lang="en-US" altLang="ja-JP" sz="738" dirty="0">
                  <a:latin typeface="Meiryo UI" panose="020B0604030504040204" pitchFamily="50" charset="-128"/>
                  <a:ea typeface="Meiryo UI" panose="020B0604030504040204" pitchFamily="50" charset="-128"/>
                </a:rPr>
                <a:t>28</a:t>
              </a:r>
              <a:endParaRPr lang="ja-JP" altLang="en-US" sz="738" dirty="0">
                <a:latin typeface="Meiryo UI" panose="020B0604030504040204" pitchFamily="50" charset="-128"/>
                <a:ea typeface="Meiryo UI" panose="020B0604030504040204" pitchFamily="50" charset="-128"/>
              </a:endParaRPr>
            </a:p>
          </p:txBody>
        </p:sp>
      </p:grpSp>
      <p:cxnSp>
        <p:nvCxnSpPr>
          <p:cNvPr id="211" name="直線矢印コネクタ 83">
            <a:extLst>
              <a:ext uri="{FF2B5EF4-FFF2-40B4-BE49-F238E27FC236}">
                <a16:creationId xmlns:a16="http://schemas.microsoft.com/office/drawing/2014/main" id="{B1AF27E7-7F89-415E-9197-6ED10F131F46}"/>
              </a:ext>
            </a:extLst>
          </p:cNvPr>
          <p:cNvCxnSpPr>
            <a:cxnSpLocks/>
            <a:stCxn id="144" idx="0"/>
            <a:endCxn id="220" idx="2"/>
          </p:cNvCxnSpPr>
          <p:nvPr/>
        </p:nvCxnSpPr>
        <p:spPr>
          <a:xfrm flipV="1">
            <a:off x="7596481" y="3987828"/>
            <a:ext cx="0" cy="572403"/>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214" name="ひし形 110">
            <a:extLst>
              <a:ext uri="{FF2B5EF4-FFF2-40B4-BE49-F238E27FC236}">
                <a16:creationId xmlns:a16="http://schemas.microsoft.com/office/drawing/2014/main" id="{6874780C-4770-46C7-92B0-18B44AAD5E1F}"/>
              </a:ext>
            </a:extLst>
          </p:cNvPr>
          <p:cNvSpPr>
            <a:spLocks/>
          </p:cNvSpPr>
          <p:nvPr/>
        </p:nvSpPr>
        <p:spPr>
          <a:xfrm>
            <a:off x="2059320" y="3644688"/>
            <a:ext cx="358595" cy="306746"/>
          </a:xfrm>
          <a:prstGeom prst="diamond">
            <a:avLst/>
          </a:prstGeom>
          <a:solidFill>
            <a:schemeClr val="bg1"/>
          </a:solidFill>
          <a:ln w="12700" cap="flat" cmpd="sng" algn="ctr">
            <a:solidFill>
              <a:sysClr val="window" lastClr="FFFFFF">
                <a:lumMod val="50000"/>
              </a:sysClr>
            </a:solidFill>
            <a:prstDash val="solid"/>
            <a:miter lim="800000"/>
          </a:ln>
          <a:effectLst/>
        </p:spPr>
        <p:txBody>
          <a:bodyPr wrap="none" lIns="0" tIns="0" rIns="0" bIns="0" rtlCol="0" anchor="ctr"/>
          <a:lstStyle/>
          <a:p>
            <a:pPr algn="ctr">
              <a:defRPr/>
            </a:pPr>
            <a:r>
              <a:rPr kumimoji="0" lang="ja-JP" altLang="en-US" sz="738" kern="0" dirty="0">
                <a:latin typeface="Meiryo UI"/>
                <a:ea typeface="Meiryo UI"/>
              </a:rPr>
              <a:t>内容証明郵便</a:t>
            </a:r>
            <a:br>
              <a:rPr kumimoji="0" lang="en-US" altLang="ja-JP" sz="738" kern="0" dirty="0">
                <a:latin typeface="Meiryo UI"/>
                <a:ea typeface="Meiryo UI"/>
              </a:rPr>
            </a:br>
            <a:r>
              <a:rPr kumimoji="0" lang="ja-JP" altLang="en-US" sz="738" kern="0" dirty="0">
                <a:latin typeface="Meiryo UI"/>
                <a:ea typeface="Meiryo UI"/>
              </a:rPr>
              <a:t>による督促状の</a:t>
            </a:r>
            <a:endParaRPr kumimoji="0" lang="en-US" altLang="ja-JP" sz="738" kern="0" dirty="0">
              <a:latin typeface="Meiryo UI"/>
              <a:ea typeface="Meiryo UI"/>
            </a:endParaRPr>
          </a:p>
          <a:p>
            <a:pPr algn="ctr">
              <a:defRPr/>
            </a:pPr>
            <a:r>
              <a:rPr kumimoji="0" lang="ja-JP" altLang="en-US" sz="738" kern="0" dirty="0">
                <a:latin typeface="Meiryo UI"/>
                <a:ea typeface="Meiryo UI"/>
              </a:rPr>
              <a:t>送付状況</a:t>
            </a:r>
            <a:endParaRPr kumimoji="0" lang="en-US" altLang="ja-JP" sz="738" kern="0" dirty="0">
              <a:latin typeface="Meiryo UI"/>
              <a:ea typeface="Meiryo UI"/>
            </a:endParaRPr>
          </a:p>
        </p:txBody>
      </p:sp>
      <p:cxnSp>
        <p:nvCxnSpPr>
          <p:cNvPr id="215" name="直線矢印コネクタ 83">
            <a:extLst>
              <a:ext uri="{FF2B5EF4-FFF2-40B4-BE49-F238E27FC236}">
                <a16:creationId xmlns:a16="http://schemas.microsoft.com/office/drawing/2014/main" id="{0B836614-AAD7-4306-A6F2-B31B98D9DB09}"/>
              </a:ext>
            </a:extLst>
          </p:cNvPr>
          <p:cNvCxnSpPr>
            <a:cxnSpLocks/>
            <a:stCxn id="214" idx="0"/>
            <a:endCxn id="255" idx="2"/>
          </p:cNvCxnSpPr>
          <p:nvPr/>
        </p:nvCxnSpPr>
        <p:spPr>
          <a:xfrm flipH="1" flipV="1">
            <a:off x="2238617" y="3399290"/>
            <a:ext cx="1" cy="245398"/>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216" name="直線矢印コネクタ 83">
            <a:extLst>
              <a:ext uri="{FF2B5EF4-FFF2-40B4-BE49-F238E27FC236}">
                <a16:creationId xmlns:a16="http://schemas.microsoft.com/office/drawing/2014/main" id="{62699D9B-73CA-45D7-BDC7-3F2AAF631EFA}"/>
              </a:ext>
            </a:extLst>
          </p:cNvPr>
          <p:cNvCxnSpPr>
            <a:cxnSpLocks/>
            <a:stCxn id="214" idx="3"/>
            <a:endCxn id="95" idx="1"/>
          </p:cNvCxnSpPr>
          <p:nvPr/>
        </p:nvCxnSpPr>
        <p:spPr>
          <a:xfrm>
            <a:off x="2417915" y="3798061"/>
            <a:ext cx="484291" cy="2"/>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217" name="テキスト ボックス 216">
            <a:extLst>
              <a:ext uri="{FF2B5EF4-FFF2-40B4-BE49-F238E27FC236}">
                <a16:creationId xmlns:a16="http://schemas.microsoft.com/office/drawing/2014/main" id="{D8C450D4-5BD6-4883-A32A-A71DFC31656B}"/>
              </a:ext>
            </a:extLst>
          </p:cNvPr>
          <p:cNvSpPr txBox="1"/>
          <p:nvPr/>
        </p:nvSpPr>
        <p:spPr>
          <a:xfrm>
            <a:off x="2479817" y="3874159"/>
            <a:ext cx="324084" cy="154549"/>
          </a:xfrm>
          <a:prstGeom prst="rect">
            <a:avLst/>
          </a:prstGeom>
          <a:noFill/>
        </p:spPr>
        <p:txBody>
          <a:bodyPr wrap="square" lIns="0" tIns="0" rIns="0" bIns="0" rtlCol="0" anchor="ctr" anchorCtr="0">
            <a:noAutofit/>
          </a:bodyPr>
          <a:lstStyle/>
          <a:p>
            <a:pPr>
              <a:spcAft>
                <a:spcPts val="511"/>
              </a:spcAft>
            </a:pPr>
            <a:r>
              <a:rPr lang="ja-JP" altLang="en-US" sz="738" dirty="0">
                <a:latin typeface="Meiryo UI" panose="020B0604030504040204" pitchFamily="50" charset="-128"/>
                <a:ea typeface="Meiryo UI" panose="020B0604030504040204" pitchFamily="50" charset="-128"/>
              </a:rPr>
              <a:t>未送付</a:t>
            </a:r>
          </a:p>
        </p:txBody>
      </p:sp>
      <p:cxnSp>
        <p:nvCxnSpPr>
          <p:cNvPr id="218" name="直線矢印コネクタ 83">
            <a:extLst>
              <a:ext uri="{FF2B5EF4-FFF2-40B4-BE49-F238E27FC236}">
                <a16:creationId xmlns:a16="http://schemas.microsoft.com/office/drawing/2014/main" id="{A1BD04FB-12C7-449A-B759-1215C2B7553E}"/>
              </a:ext>
            </a:extLst>
          </p:cNvPr>
          <p:cNvCxnSpPr>
            <a:cxnSpLocks/>
            <a:stCxn id="100" idx="0"/>
            <a:endCxn id="95" idx="0"/>
          </p:cNvCxnSpPr>
          <p:nvPr/>
        </p:nvCxnSpPr>
        <p:spPr>
          <a:xfrm rot="16200000" flipH="1" flipV="1">
            <a:off x="4030738" y="1833071"/>
            <a:ext cx="1012043" cy="2537573"/>
          </a:xfrm>
          <a:prstGeom prst="bentConnector3">
            <a:avLst>
              <a:gd name="adj1" fmla="val -22588"/>
            </a:avLst>
          </a:prstGeom>
          <a:noFill/>
          <a:ln w="6350" cap="flat" cmpd="sng" algn="ctr">
            <a:solidFill>
              <a:sysClr val="window" lastClr="FFFFFF">
                <a:lumMod val="65000"/>
              </a:sysClr>
            </a:solidFill>
            <a:prstDash val="solid"/>
            <a:miter lim="800000"/>
            <a:tailEnd type="triangle"/>
          </a:ln>
          <a:effectLst/>
        </p:spPr>
      </p:cxnSp>
      <p:grpSp>
        <p:nvGrpSpPr>
          <p:cNvPr id="219" name="グループ化 218">
            <a:extLst>
              <a:ext uri="{FF2B5EF4-FFF2-40B4-BE49-F238E27FC236}">
                <a16:creationId xmlns:a16="http://schemas.microsoft.com/office/drawing/2014/main" id="{2D387AE1-54B4-420B-ACAD-64451483FA91}"/>
              </a:ext>
            </a:extLst>
          </p:cNvPr>
          <p:cNvGrpSpPr>
            <a:grpSpLocks/>
          </p:cNvGrpSpPr>
          <p:nvPr/>
        </p:nvGrpSpPr>
        <p:grpSpPr>
          <a:xfrm>
            <a:off x="7230584" y="3466318"/>
            <a:ext cx="731793" cy="521510"/>
            <a:chOff x="5056370" y="4690090"/>
            <a:chExt cx="734661" cy="612050"/>
          </a:xfrm>
        </p:grpSpPr>
        <p:sp>
          <p:nvSpPr>
            <p:cNvPr id="220" name="正方形/長方形 36">
              <a:extLst>
                <a:ext uri="{FF2B5EF4-FFF2-40B4-BE49-F238E27FC236}">
                  <a16:creationId xmlns:a16="http://schemas.microsoft.com/office/drawing/2014/main" id="{11EB8DEB-17AB-463B-BBEC-25C5804AB0E9}"/>
                </a:ext>
              </a:extLst>
            </p:cNvPr>
            <p:cNvSpPr/>
            <p:nvPr/>
          </p:nvSpPr>
          <p:spPr>
            <a:xfrm>
              <a:off x="5056370" y="4855116"/>
              <a:ext cx="734661" cy="447024"/>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0675" rIns="0" bIns="30675" rtlCol="0" anchor="ctr"/>
            <a:lstStyle/>
            <a:p>
              <a:pPr algn="ctr">
                <a:defRPr/>
              </a:pPr>
              <a:r>
                <a:rPr kumimoji="0" lang="ja-JP" altLang="en-US" sz="738" kern="0" dirty="0">
                  <a:latin typeface="Meiryo UI"/>
                  <a:ea typeface="Meiryo UI"/>
                  <a:cs typeface="Arial" pitchFamily="34" charset="0"/>
                </a:rPr>
                <a:t>対応策に関する</a:t>
              </a:r>
              <a:endParaRPr kumimoji="0" lang="en-US" altLang="ja-JP" sz="738" kern="0" dirty="0">
                <a:latin typeface="Meiryo UI"/>
                <a:ea typeface="Meiryo UI"/>
                <a:cs typeface="Arial" pitchFamily="34" charset="0"/>
              </a:endParaRPr>
            </a:p>
            <a:p>
              <a:pPr algn="ctr">
                <a:defRPr/>
              </a:pPr>
              <a:r>
                <a:rPr kumimoji="0" lang="ja-JP" altLang="en-US" sz="738" kern="0" dirty="0">
                  <a:latin typeface="Meiryo UI"/>
                  <a:ea typeface="Meiryo UI"/>
                  <a:cs typeface="Arial" pitchFamily="34" charset="0"/>
                </a:rPr>
                <a:t>連絡受領</a:t>
              </a:r>
            </a:p>
          </p:txBody>
        </p:sp>
        <p:sp>
          <p:nvSpPr>
            <p:cNvPr id="221" name="テキスト ボックス 220">
              <a:extLst>
                <a:ext uri="{FF2B5EF4-FFF2-40B4-BE49-F238E27FC236}">
                  <a16:creationId xmlns:a16="http://schemas.microsoft.com/office/drawing/2014/main" id="{2AA3A560-B075-49EE-8C2B-7171BDA8C0BE}"/>
                </a:ext>
              </a:extLst>
            </p:cNvPr>
            <p:cNvSpPr txBox="1"/>
            <p:nvPr/>
          </p:nvSpPr>
          <p:spPr>
            <a:xfrm>
              <a:off x="5056370" y="4690090"/>
              <a:ext cx="268887" cy="181380"/>
            </a:xfrm>
            <a:prstGeom prst="rect">
              <a:avLst/>
            </a:prstGeom>
            <a:noFill/>
          </p:spPr>
          <p:txBody>
            <a:bodyPr wrap="square" lIns="0" tIns="0" rIns="0" bIns="0" rtlCol="0" anchor="ctr" anchorCtr="0">
              <a:noAutofit/>
            </a:bodyPr>
            <a:lstStyle/>
            <a:p>
              <a:pPr>
                <a:spcAft>
                  <a:spcPts val="511"/>
                </a:spcAft>
              </a:pPr>
              <a:r>
                <a:rPr lang="en-US" altLang="ja-JP" sz="738" dirty="0">
                  <a:latin typeface="Meiryo UI" panose="020B0604030504040204" pitchFamily="50" charset="-128"/>
                  <a:ea typeface="Meiryo UI" panose="020B0604030504040204" pitchFamily="50" charset="-128"/>
                </a:rPr>
                <a:t>29</a:t>
              </a:r>
              <a:endParaRPr lang="ja-JP" altLang="en-US" sz="738" dirty="0">
                <a:latin typeface="Meiryo UI" panose="020B0604030504040204" pitchFamily="50" charset="-128"/>
                <a:ea typeface="Meiryo UI" panose="020B0604030504040204" pitchFamily="50" charset="-128"/>
              </a:endParaRPr>
            </a:p>
          </p:txBody>
        </p:sp>
      </p:grpSp>
      <p:cxnSp>
        <p:nvCxnSpPr>
          <p:cNvPr id="226" name="直線矢印コネクタ 83">
            <a:extLst>
              <a:ext uri="{FF2B5EF4-FFF2-40B4-BE49-F238E27FC236}">
                <a16:creationId xmlns:a16="http://schemas.microsoft.com/office/drawing/2014/main" id="{C8827500-EA3E-447F-855D-DA8EA1AE6012}"/>
              </a:ext>
            </a:extLst>
          </p:cNvPr>
          <p:cNvCxnSpPr>
            <a:cxnSpLocks/>
            <a:stCxn id="220" idx="3"/>
            <a:endCxn id="234" idx="1"/>
          </p:cNvCxnSpPr>
          <p:nvPr/>
        </p:nvCxnSpPr>
        <p:spPr>
          <a:xfrm>
            <a:off x="7962377" y="3797380"/>
            <a:ext cx="234033" cy="0"/>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230" name="グループ化 229">
            <a:extLst>
              <a:ext uri="{FF2B5EF4-FFF2-40B4-BE49-F238E27FC236}">
                <a16:creationId xmlns:a16="http://schemas.microsoft.com/office/drawing/2014/main" id="{51907951-C0BC-484A-9C81-A7800716F1B2}"/>
              </a:ext>
            </a:extLst>
          </p:cNvPr>
          <p:cNvGrpSpPr>
            <a:grpSpLocks/>
          </p:cNvGrpSpPr>
          <p:nvPr/>
        </p:nvGrpSpPr>
        <p:grpSpPr>
          <a:xfrm>
            <a:off x="8196410" y="2418374"/>
            <a:ext cx="731793" cy="521510"/>
            <a:chOff x="5056370" y="4690090"/>
            <a:chExt cx="734661" cy="612050"/>
          </a:xfrm>
        </p:grpSpPr>
        <p:sp>
          <p:nvSpPr>
            <p:cNvPr id="231" name="正方形/長方形 36">
              <a:extLst>
                <a:ext uri="{FF2B5EF4-FFF2-40B4-BE49-F238E27FC236}">
                  <a16:creationId xmlns:a16="http://schemas.microsoft.com/office/drawing/2014/main" id="{9059B6DE-BC12-45F5-B555-DB0E6F1F241F}"/>
                </a:ext>
              </a:extLst>
            </p:cNvPr>
            <p:cNvSpPr/>
            <p:nvPr/>
          </p:nvSpPr>
          <p:spPr>
            <a:xfrm>
              <a:off x="5056370" y="4855116"/>
              <a:ext cx="734661" cy="447024"/>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0675" rIns="0" bIns="30675" rtlCol="0" anchor="ctr"/>
            <a:lstStyle/>
            <a:p>
              <a:pPr algn="ctr">
                <a:defRPr/>
              </a:pPr>
              <a:r>
                <a:rPr kumimoji="0" lang="ja-JP" altLang="en-US" sz="738" kern="0" dirty="0">
                  <a:latin typeface="Meiryo UI"/>
                  <a:ea typeface="Meiryo UI"/>
                  <a:cs typeface="Arial" pitchFamily="34" charset="0"/>
                </a:rPr>
                <a:t>対応策の</a:t>
              </a:r>
              <a:endParaRPr kumimoji="0" lang="en-US" altLang="ja-JP" sz="738" kern="0" dirty="0">
                <a:latin typeface="Meiryo UI"/>
                <a:ea typeface="Meiryo UI"/>
                <a:cs typeface="Arial" pitchFamily="34" charset="0"/>
              </a:endParaRPr>
            </a:p>
            <a:p>
              <a:pPr algn="ctr">
                <a:defRPr/>
              </a:pPr>
              <a:r>
                <a:rPr kumimoji="0" lang="ja-JP" altLang="en-US" sz="738" kern="0" dirty="0">
                  <a:latin typeface="Meiryo UI"/>
                  <a:ea typeface="Meiryo UI"/>
                  <a:cs typeface="Arial" pitchFamily="34" charset="0"/>
                </a:rPr>
                <a:t>共有受領</a:t>
              </a:r>
            </a:p>
          </p:txBody>
        </p:sp>
        <p:sp>
          <p:nvSpPr>
            <p:cNvPr id="232" name="テキスト ボックス 231">
              <a:extLst>
                <a:ext uri="{FF2B5EF4-FFF2-40B4-BE49-F238E27FC236}">
                  <a16:creationId xmlns:a16="http://schemas.microsoft.com/office/drawing/2014/main" id="{BE6BBC13-B214-4A2B-BE53-3F3F5C3C8864}"/>
                </a:ext>
              </a:extLst>
            </p:cNvPr>
            <p:cNvSpPr txBox="1"/>
            <p:nvPr/>
          </p:nvSpPr>
          <p:spPr>
            <a:xfrm>
              <a:off x="5056370" y="4690090"/>
              <a:ext cx="268887" cy="181380"/>
            </a:xfrm>
            <a:prstGeom prst="rect">
              <a:avLst/>
            </a:prstGeom>
            <a:noFill/>
          </p:spPr>
          <p:txBody>
            <a:bodyPr wrap="square" lIns="0" tIns="0" rIns="0" bIns="0" rtlCol="0" anchor="ctr" anchorCtr="0">
              <a:noAutofit/>
            </a:bodyPr>
            <a:lstStyle/>
            <a:p>
              <a:pPr>
                <a:spcAft>
                  <a:spcPts val="511"/>
                </a:spcAft>
              </a:pPr>
              <a:r>
                <a:rPr lang="en-US" altLang="ja-JP" sz="738" dirty="0">
                  <a:latin typeface="Meiryo UI" panose="020B0604030504040204" pitchFamily="50" charset="-128"/>
                  <a:ea typeface="Meiryo UI" panose="020B0604030504040204" pitchFamily="50" charset="-128"/>
                </a:rPr>
                <a:t>31</a:t>
              </a:r>
              <a:endParaRPr lang="ja-JP" altLang="en-US" sz="738" dirty="0">
                <a:latin typeface="Meiryo UI" panose="020B0604030504040204" pitchFamily="50" charset="-128"/>
                <a:ea typeface="Meiryo UI" panose="020B0604030504040204" pitchFamily="50" charset="-128"/>
              </a:endParaRPr>
            </a:p>
          </p:txBody>
        </p:sp>
      </p:grpSp>
      <p:grpSp>
        <p:nvGrpSpPr>
          <p:cNvPr id="233" name="グループ化 232">
            <a:extLst>
              <a:ext uri="{FF2B5EF4-FFF2-40B4-BE49-F238E27FC236}">
                <a16:creationId xmlns:a16="http://schemas.microsoft.com/office/drawing/2014/main" id="{9653330E-6FCC-4387-914E-AB03839AB64A}"/>
              </a:ext>
            </a:extLst>
          </p:cNvPr>
          <p:cNvGrpSpPr>
            <a:grpSpLocks/>
          </p:cNvGrpSpPr>
          <p:nvPr/>
        </p:nvGrpSpPr>
        <p:grpSpPr>
          <a:xfrm>
            <a:off x="8196410" y="3466318"/>
            <a:ext cx="731793" cy="521510"/>
            <a:chOff x="5056370" y="4690090"/>
            <a:chExt cx="734661" cy="612050"/>
          </a:xfrm>
        </p:grpSpPr>
        <p:sp>
          <p:nvSpPr>
            <p:cNvPr id="234" name="正方形/長方形 36">
              <a:extLst>
                <a:ext uri="{FF2B5EF4-FFF2-40B4-BE49-F238E27FC236}">
                  <a16:creationId xmlns:a16="http://schemas.microsoft.com/office/drawing/2014/main" id="{9C0435B6-7818-4257-9E5D-AA8380579CC7}"/>
                </a:ext>
              </a:extLst>
            </p:cNvPr>
            <p:cNvSpPr/>
            <p:nvPr/>
          </p:nvSpPr>
          <p:spPr>
            <a:xfrm>
              <a:off x="5056370" y="4855116"/>
              <a:ext cx="734661" cy="447024"/>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738" kern="0" dirty="0">
                  <a:latin typeface="Meiryo UI"/>
                  <a:ea typeface="Meiryo UI"/>
                  <a:cs typeface="Arial" pitchFamily="34" charset="0"/>
                </a:rPr>
                <a:t>督促状況の</a:t>
              </a:r>
              <a:endParaRPr kumimoji="0" lang="en-US" altLang="ja-JP" sz="738" kern="0" dirty="0">
                <a:latin typeface="Meiryo UI"/>
                <a:ea typeface="Meiryo UI"/>
                <a:cs typeface="Arial" pitchFamily="34" charset="0"/>
              </a:endParaRPr>
            </a:p>
            <a:p>
              <a:pPr algn="ctr"/>
              <a:r>
                <a:rPr kumimoji="0" lang="ja-JP" altLang="en-US" sz="738" kern="0" dirty="0">
                  <a:latin typeface="Meiryo UI"/>
                  <a:ea typeface="Meiryo UI"/>
                  <a:cs typeface="Arial" pitchFamily="34" charset="0"/>
                </a:rPr>
                <a:t>更新・対応策の</a:t>
              </a:r>
              <a:endParaRPr kumimoji="0" lang="en-US" altLang="ja-JP" sz="738" kern="0" dirty="0">
                <a:latin typeface="Meiryo UI"/>
                <a:ea typeface="Meiryo UI"/>
                <a:cs typeface="Arial" pitchFamily="34" charset="0"/>
              </a:endParaRPr>
            </a:p>
            <a:p>
              <a:pPr algn="ctr">
                <a:defRPr/>
              </a:pPr>
              <a:r>
                <a:rPr kumimoji="0" lang="ja-JP" altLang="en-US" sz="738" kern="0" dirty="0">
                  <a:latin typeface="Meiryo UI"/>
                  <a:ea typeface="Meiryo UI"/>
                  <a:cs typeface="Arial" pitchFamily="34" charset="0"/>
                </a:rPr>
                <a:t>共有</a:t>
              </a:r>
            </a:p>
          </p:txBody>
        </p:sp>
        <p:sp>
          <p:nvSpPr>
            <p:cNvPr id="235" name="テキスト ボックス 234">
              <a:extLst>
                <a:ext uri="{FF2B5EF4-FFF2-40B4-BE49-F238E27FC236}">
                  <a16:creationId xmlns:a16="http://schemas.microsoft.com/office/drawing/2014/main" id="{2B7903F1-3E2A-4C2D-985F-78F773F9FABE}"/>
                </a:ext>
              </a:extLst>
            </p:cNvPr>
            <p:cNvSpPr txBox="1"/>
            <p:nvPr/>
          </p:nvSpPr>
          <p:spPr>
            <a:xfrm>
              <a:off x="5056370" y="4690090"/>
              <a:ext cx="268887" cy="181380"/>
            </a:xfrm>
            <a:prstGeom prst="rect">
              <a:avLst/>
            </a:prstGeom>
            <a:noFill/>
          </p:spPr>
          <p:txBody>
            <a:bodyPr wrap="square" lIns="0" tIns="0" rIns="0" bIns="0" rtlCol="0" anchor="ctr" anchorCtr="0">
              <a:noAutofit/>
            </a:bodyPr>
            <a:lstStyle/>
            <a:p>
              <a:pPr>
                <a:spcAft>
                  <a:spcPts val="511"/>
                </a:spcAft>
              </a:pPr>
              <a:r>
                <a:rPr lang="en-US" altLang="ja-JP" sz="738" dirty="0">
                  <a:latin typeface="Meiryo UI" panose="020B0604030504040204" pitchFamily="50" charset="-128"/>
                  <a:ea typeface="Meiryo UI" panose="020B0604030504040204" pitchFamily="50" charset="-128"/>
                </a:rPr>
                <a:t>30</a:t>
              </a:r>
              <a:endParaRPr lang="ja-JP" altLang="en-US" sz="738" dirty="0">
                <a:latin typeface="Meiryo UI" panose="020B0604030504040204" pitchFamily="50" charset="-128"/>
                <a:ea typeface="Meiryo UI" panose="020B0604030504040204" pitchFamily="50" charset="-128"/>
              </a:endParaRPr>
            </a:p>
          </p:txBody>
        </p:sp>
      </p:grpSp>
      <p:cxnSp>
        <p:nvCxnSpPr>
          <p:cNvPr id="236" name="直線矢印コネクタ 83">
            <a:extLst>
              <a:ext uri="{FF2B5EF4-FFF2-40B4-BE49-F238E27FC236}">
                <a16:creationId xmlns:a16="http://schemas.microsoft.com/office/drawing/2014/main" id="{45F32653-9F79-4C68-9850-B79AA4DE2074}"/>
              </a:ext>
            </a:extLst>
          </p:cNvPr>
          <p:cNvCxnSpPr>
            <a:cxnSpLocks/>
            <a:stCxn id="234" idx="0"/>
            <a:endCxn id="231" idx="2"/>
          </p:cNvCxnSpPr>
          <p:nvPr/>
        </p:nvCxnSpPr>
        <p:spPr>
          <a:xfrm flipV="1">
            <a:off x="8562306" y="2939884"/>
            <a:ext cx="0" cy="667048"/>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238" name="グループ化 237">
            <a:extLst>
              <a:ext uri="{FF2B5EF4-FFF2-40B4-BE49-F238E27FC236}">
                <a16:creationId xmlns:a16="http://schemas.microsoft.com/office/drawing/2014/main" id="{C6920594-BDDD-432D-8598-42E95256D43F}"/>
              </a:ext>
            </a:extLst>
          </p:cNvPr>
          <p:cNvGrpSpPr/>
          <p:nvPr/>
        </p:nvGrpSpPr>
        <p:grpSpPr>
          <a:xfrm>
            <a:off x="3835897" y="3466318"/>
            <a:ext cx="731533" cy="521927"/>
            <a:chOff x="3517274" y="3885682"/>
            <a:chExt cx="734400" cy="612539"/>
          </a:xfrm>
        </p:grpSpPr>
        <p:sp>
          <p:nvSpPr>
            <p:cNvPr id="239" name="正方形/長方形 238">
              <a:extLst>
                <a:ext uri="{FF2B5EF4-FFF2-40B4-BE49-F238E27FC236}">
                  <a16:creationId xmlns:a16="http://schemas.microsoft.com/office/drawing/2014/main" id="{CD3AFFE0-D294-4614-92A5-DD8EDD0C2BCC}"/>
                </a:ext>
              </a:extLst>
            </p:cNvPr>
            <p:cNvSpPr/>
            <p:nvPr/>
          </p:nvSpPr>
          <p:spPr>
            <a:xfrm>
              <a:off x="3517274" y="4051821"/>
              <a:ext cx="734400" cy="446400"/>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738" kern="0" dirty="0">
                  <a:latin typeface="Meiryo UI"/>
                  <a:ea typeface="Meiryo UI"/>
                  <a:cs typeface="Arial" pitchFamily="34" charset="0"/>
                </a:rPr>
                <a:t>内容証明郵便</a:t>
              </a:r>
              <a:endParaRPr kumimoji="0" lang="en-US" altLang="ja-JP" sz="738" kern="0" dirty="0">
                <a:latin typeface="Meiryo UI"/>
                <a:ea typeface="Meiryo UI"/>
                <a:cs typeface="Arial" pitchFamily="34" charset="0"/>
              </a:endParaRPr>
            </a:p>
            <a:p>
              <a:pPr algn="ctr"/>
              <a:r>
                <a:rPr kumimoji="0" lang="ja-JP" altLang="en-US" sz="738" kern="0" dirty="0">
                  <a:latin typeface="Meiryo UI"/>
                  <a:ea typeface="Meiryo UI"/>
                  <a:cs typeface="Arial" pitchFamily="34" charset="0"/>
                </a:rPr>
                <a:t>による</a:t>
              </a:r>
              <a:endParaRPr kumimoji="0" lang="en-US" altLang="ja-JP" sz="738" kern="0" dirty="0">
                <a:latin typeface="Meiryo UI"/>
                <a:ea typeface="Meiryo UI"/>
                <a:cs typeface="Arial" pitchFamily="34" charset="0"/>
              </a:endParaRPr>
            </a:p>
            <a:p>
              <a:pPr algn="ctr"/>
              <a:r>
                <a:rPr kumimoji="0" lang="ja-JP" altLang="en-US" sz="738" kern="0" dirty="0">
                  <a:latin typeface="Meiryo UI"/>
                  <a:ea typeface="Meiryo UI"/>
                  <a:cs typeface="Arial" pitchFamily="34" charset="0"/>
                </a:rPr>
                <a:t>督促状の承認依頼</a:t>
              </a:r>
              <a:endParaRPr kumimoji="0" lang="en-US" altLang="ja-JP" sz="738" kern="0" dirty="0">
                <a:latin typeface="Meiryo UI"/>
                <a:ea typeface="Meiryo UI"/>
                <a:cs typeface="Arial" pitchFamily="34" charset="0"/>
              </a:endParaRPr>
            </a:p>
          </p:txBody>
        </p:sp>
        <p:sp>
          <p:nvSpPr>
            <p:cNvPr id="240" name="テキスト ボックス 239">
              <a:extLst>
                <a:ext uri="{FF2B5EF4-FFF2-40B4-BE49-F238E27FC236}">
                  <a16:creationId xmlns:a16="http://schemas.microsoft.com/office/drawing/2014/main" id="{036CA78D-C063-4172-A57E-62A7A85C9046}"/>
                </a:ext>
              </a:extLst>
            </p:cNvPr>
            <p:cNvSpPr txBox="1"/>
            <p:nvPr/>
          </p:nvSpPr>
          <p:spPr>
            <a:xfrm>
              <a:off x="3517274" y="3885682"/>
              <a:ext cx="268887" cy="181380"/>
            </a:xfrm>
            <a:prstGeom prst="rect">
              <a:avLst/>
            </a:prstGeom>
            <a:noFill/>
          </p:spPr>
          <p:txBody>
            <a:bodyPr wrap="square" lIns="0" tIns="0" rIns="0" bIns="0" rtlCol="0" anchor="ctr" anchorCtr="0">
              <a:noAutofit/>
            </a:bodyPr>
            <a:lstStyle/>
            <a:p>
              <a:pPr>
                <a:spcAft>
                  <a:spcPts val="511"/>
                </a:spcAft>
              </a:pPr>
              <a:r>
                <a:rPr lang="en-US" altLang="ja-JP" sz="738" dirty="0">
                  <a:latin typeface="Meiryo UI" panose="020B0604030504040204" pitchFamily="50" charset="-128"/>
                  <a:ea typeface="Meiryo UI" panose="020B0604030504040204" pitchFamily="50" charset="-128"/>
                </a:rPr>
                <a:t>22</a:t>
              </a:r>
              <a:endParaRPr lang="ja-JP" altLang="en-US" sz="738" dirty="0">
                <a:latin typeface="Meiryo UI" panose="020B0604030504040204" pitchFamily="50" charset="-128"/>
                <a:ea typeface="Meiryo UI" panose="020B0604030504040204" pitchFamily="50" charset="-128"/>
              </a:endParaRPr>
            </a:p>
          </p:txBody>
        </p:sp>
        <p:sp>
          <p:nvSpPr>
            <p:cNvPr id="241" name="正方形/長方形 240">
              <a:extLst>
                <a:ext uri="{FF2B5EF4-FFF2-40B4-BE49-F238E27FC236}">
                  <a16:creationId xmlns:a16="http://schemas.microsoft.com/office/drawing/2014/main" id="{E2729742-2F6A-4EB3-88D2-ABC884C8FBEC}"/>
                </a:ext>
              </a:extLst>
            </p:cNvPr>
            <p:cNvSpPr/>
            <p:nvPr/>
          </p:nvSpPr>
          <p:spPr>
            <a:xfrm>
              <a:off x="3517274" y="4265547"/>
              <a:ext cx="328175" cy="232674"/>
            </a:xfrm>
            <a:prstGeom prst="rect">
              <a:avLst/>
            </a:prstGeom>
            <a:noFill/>
            <a:ln w="19050" cap="flat" cmpd="sng" algn="ctr">
              <a:noFill/>
              <a:prstDash val="solid"/>
              <a:miter lim="800000"/>
            </a:ln>
            <a:effectLst/>
          </p:spPr>
          <p:txBody>
            <a:bodyPr wrap="none" lIns="0" tIns="30675" rIns="0" bIns="30675" rtlCol="0" anchor="ctr"/>
            <a:lstStyle/>
            <a:p>
              <a:pPr algn="ctr"/>
              <a:endParaRPr kumimoji="0" lang="en-US" sz="738" kern="0" dirty="0">
                <a:latin typeface="Meiryo UI"/>
                <a:ea typeface="Meiryo UI"/>
                <a:cs typeface="Arial" pitchFamily="34" charset="0"/>
              </a:endParaRPr>
            </a:p>
          </p:txBody>
        </p:sp>
        <p:sp>
          <p:nvSpPr>
            <p:cNvPr id="242" name="正方形/長方形 241">
              <a:extLst>
                <a:ext uri="{FF2B5EF4-FFF2-40B4-BE49-F238E27FC236}">
                  <a16:creationId xmlns:a16="http://schemas.microsoft.com/office/drawing/2014/main" id="{A5D9BA86-9F64-4610-9E2C-010584FD3F8E}"/>
                </a:ext>
              </a:extLst>
            </p:cNvPr>
            <p:cNvSpPr/>
            <p:nvPr/>
          </p:nvSpPr>
          <p:spPr>
            <a:xfrm>
              <a:off x="3517274" y="4050167"/>
              <a:ext cx="328175" cy="232674"/>
            </a:xfrm>
            <a:prstGeom prst="rect">
              <a:avLst/>
            </a:prstGeom>
            <a:noFill/>
            <a:ln w="19050" cap="flat" cmpd="sng" algn="ctr">
              <a:noFill/>
              <a:prstDash val="solid"/>
              <a:miter lim="800000"/>
            </a:ln>
            <a:effectLst/>
          </p:spPr>
          <p:txBody>
            <a:bodyPr wrap="none" lIns="0" tIns="30675" rIns="0" bIns="30675" rtlCol="0" anchor="ctr"/>
            <a:lstStyle/>
            <a:p>
              <a:pPr algn="ctr"/>
              <a:endParaRPr kumimoji="0" lang="en-US" sz="738" kern="0" dirty="0">
                <a:latin typeface="Meiryo UI"/>
                <a:ea typeface="Meiryo UI"/>
                <a:cs typeface="Arial" pitchFamily="34" charset="0"/>
              </a:endParaRPr>
            </a:p>
          </p:txBody>
        </p:sp>
      </p:grpSp>
      <p:grpSp>
        <p:nvGrpSpPr>
          <p:cNvPr id="243" name="グループ化 242">
            <a:extLst>
              <a:ext uri="{FF2B5EF4-FFF2-40B4-BE49-F238E27FC236}">
                <a16:creationId xmlns:a16="http://schemas.microsoft.com/office/drawing/2014/main" id="{CE8612D0-F6EA-41DC-9118-8C4964D8CEC3}"/>
              </a:ext>
            </a:extLst>
          </p:cNvPr>
          <p:cNvGrpSpPr/>
          <p:nvPr/>
        </p:nvGrpSpPr>
        <p:grpSpPr>
          <a:xfrm>
            <a:off x="3835897" y="2418374"/>
            <a:ext cx="731533" cy="521927"/>
            <a:chOff x="3766830" y="2375928"/>
            <a:chExt cx="734400" cy="612539"/>
          </a:xfrm>
        </p:grpSpPr>
        <p:sp>
          <p:nvSpPr>
            <p:cNvPr id="244" name="正方形/長方形 243">
              <a:extLst>
                <a:ext uri="{FF2B5EF4-FFF2-40B4-BE49-F238E27FC236}">
                  <a16:creationId xmlns:a16="http://schemas.microsoft.com/office/drawing/2014/main" id="{764C9AFE-0B4C-4270-8636-BE82D3F2BC2D}"/>
                </a:ext>
              </a:extLst>
            </p:cNvPr>
            <p:cNvSpPr/>
            <p:nvPr/>
          </p:nvSpPr>
          <p:spPr>
            <a:xfrm>
              <a:off x="3766830" y="2542067"/>
              <a:ext cx="734400" cy="446400"/>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738" kern="0" dirty="0">
                  <a:latin typeface="Meiryo UI"/>
                  <a:ea typeface="Meiryo UI"/>
                  <a:cs typeface="Arial" pitchFamily="34" charset="0"/>
                </a:rPr>
                <a:t>内容証明郵便</a:t>
              </a:r>
              <a:endParaRPr kumimoji="0" lang="en-US" altLang="ja-JP" sz="738" kern="0" dirty="0">
                <a:latin typeface="Meiryo UI"/>
                <a:ea typeface="Meiryo UI"/>
                <a:cs typeface="Arial" pitchFamily="34" charset="0"/>
              </a:endParaRPr>
            </a:p>
            <a:p>
              <a:pPr algn="ctr"/>
              <a:r>
                <a:rPr kumimoji="0" lang="ja-JP" altLang="en-US" sz="738" kern="0" dirty="0">
                  <a:latin typeface="Meiryo UI"/>
                  <a:ea typeface="Meiryo UI"/>
                  <a:cs typeface="Arial" pitchFamily="34" charset="0"/>
                </a:rPr>
                <a:t>による</a:t>
              </a:r>
              <a:endParaRPr kumimoji="0" lang="en-US" altLang="ja-JP" sz="738" kern="0" dirty="0">
                <a:latin typeface="Meiryo UI"/>
                <a:ea typeface="Meiryo UI"/>
                <a:cs typeface="Arial" pitchFamily="34" charset="0"/>
              </a:endParaRPr>
            </a:p>
            <a:p>
              <a:pPr algn="ctr"/>
              <a:r>
                <a:rPr kumimoji="0" lang="ja-JP" altLang="en-US" sz="738" kern="0" dirty="0">
                  <a:latin typeface="Meiryo UI"/>
                  <a:ea typeface="Meiryo UI"/>
                  <a:cs typeface="Arial" pitchFamily="34" charset="0"/>
                </a:rPr>
                <a:t>督促状の承認依頼</a:t>
              </a:r>
              <a:endParaRPr kumimoji="0" lang="en-US" altLang="ja-JP" sz="738" kern="0" dirty="0">
                <a:latin typeface="Meiryo UI"/>
                <a:ea typeface="Meiryo UI"/>
                <a:cs typeface="Arial" pitchFamily="34" charset="0"/>
              </a:endParaRPr>
            </a:p>
            <a:p>
              <a:pPr algn="ctr"/>
              <a:r>
                <a:rPr kumimoji="0" lang="ja-JP" altLang="en-US" sz="738" kern="0" dirty="0">
                  <a:latin typeface="Meiryo UI"/>
                  <a:ea typeface="Meiryo UI"/>
                  <a:cs typeface="Arial" pitchFamily="34" charset="0"/>
                </a:rPr>
                <a:t>受領</a:t>
              </a:r>
              <a:endParaRPr kumimoji="0" lang="en-US" altLang="ja-JP" sz="738" kern="0" dirty="0">
                <a:latin typeface="Meiryo UI"/>
                <a:ea typeface="Meiryo UI"/>
                <a:cs typeface="Arial" pitchFamily="34" charset="0"/>
              </a:endParaRPr>
            </a:p>
          </p:txBody>
        </p:sp>
        <p:sp>
          <p:nvSpPr>
            <p:cNvPr id="245" name="テキスト ボックス 244">
              <a:extLst>
                <a:ext uri="{FF2B5EF4-FFF2-40B4-BE49-F238E27FC236}">
                  <a16:creationId xmlns:a16="http://schemas.microsoft.com/office/drawing/2014/main" id="{B2316E98-11C3-4E5C-B28E-A42790BAC240}"/>
                </a:ext>
              </a:extLst>
            </p:cNvPr>
            <p:cNvSpPr txBox="1"/>
            <p:nvPr/>
          </p:nvSpPr>
          <p:spPr>
            <a:xfrm>
              <a:off x="3766830" y="2375928"/>
              <a:ext cx="268887" cy="181380"/>
            </a:xfrm>
            <a:prstGeom prst="rect">
              <a:avLst/>
            </a:prstGeom>
            <a:noFill/>
          </p:spPr>
          <p:txBody>
            <a:bodyPr wrap="square" lIns="0" tIns="0" rIns="0" bIns="0" rtlCol="0" anchor="ctr" anchorCtr="0">
              <a:noAutofit/>
            </a:bodyPr>
            <a:lstStyle/>
            <a:p>
              <a:pPr>
                <a:spcAft>
                  <a:spcPts val="511"/>
                </a:spcAft>
              </a:pPr>
              <a:r>
                <a:rPr lang="en-US" altLang="ja-JP" sz="738" dirty="0">
                  <a:latin typeface="Meiryo UI" panose="020B0604030504040204" pitchFamily="50" charset="-128"/>
                  <a:ea typeface="Meiryo UI" panose="020B0604030504040204" pitchFamily="50" charset="-128"/>
                </a:rPr>
                <a:t>23</a:t>
              </a:r>
              <a:endParaRPr lang="ja-JP" altLang="en-US" sz="738" dirty="0">
                <a:latin typeface="Meiryo UI" panose="020B0604030504040204" pitchFamily="50" charset="-128"/>
                <a:ea typeface="Meiryo UI" panose="020B0604030504040204" pitchFamily="50" charset="-128"/>
              </a:endParaRPr>
            </a:p>
          </p:txBody>
        </p:sp>
        <p:sp>
          <p:nvSpPr>
            <p:cNvPr id="246" name="正方形/長方形 245">
              <a:extLst>
                <a:ext uri="{FF2B5EF4-FFF2-40B4-BE49-F238E27FC236}">
                  <a16:creationId xmlns:a16="http://schemas.microsoft.com/office/drawing/2014/main" id="{ED7AC41D-21DF-43F7-9BAF-687CAB9EC328}"/>
                </a:ext>
              </a:extLst>
            </p:cNvPr>
            <p:cNvSpPr/>
            <p:nvPr/>
          </p:nvSpPr>
          <p:spPr>
            <a:xfrm>
              <a:off x="3766830" y="2755793"/>
              <a:ext cx="328175" cy="232674"/>
            </a:xfrm>
            <a:prstGeom prst="rect">
              <a:avLst/>
            </a:prstGeom>
            <a:noFill/>
            <a:ln w="19050" cap="flat" cmpd="sng" algn="ctr">
              <a:noFill/>
              <a:prstDash val="solid"/>
              <a:miter lim="800000"/>
            </a:ln>
            <a:effectLst/>
          </p:spPr>
          <p:txBody>
            <a:bodyPr wrap="none" lIns="0" tIns="30675" rIns="0" bIns="30675" rtlCol="0" anchor="ctr"/>
            <a:lstStyle/>
            <a:p>
              <a:pPr algn="ctr"/>
              <a:endParaRPr kumimoji="0" lang="en-US" sz="738" kern="0" dirty="0">
                <a:latin typeface="Meiryo UI"/>
                <a:ea typeface="Meiryo UI"/>
                <a:cs typeface="Arial" pitchFamily="34" charset="0"/>
              </a:endParaRPr>
            </a:p>
          </p:txBody>
        </p:sp>
        <p:sp>
          <p:nvSpPr>
            <p:cNvPr id="247" name="正方形/長方形 246">
              <a:extLst>
                <a:ext uri="{FF2B5EF4-FFF2-40B4-BE49-F238E27FC236}">
                  <a16:creationId xmlns:a16="http://schemas.microsoft.com/office/drawing/2014/main" id="{F2E1D50E-C6B2-444B-B6C4-4098BBF7D5B2}"/>
                </a:ext>
              </a:extLst>
            </p:cNvPr>
            <p:cNvSpPr/>
            <p:nvPr/>
          </p:nvSpPr>
          <p:spPr>
            <a:xfrm>
              <a:off x="3766830" y="2540413"/>
              <a:ext cx="328175" cy="232674"/>
            </a:xfrm>
            <a:prstGeom prst="rect">
              <a:avLst/>
            </a:prstGeom>
            <a:noFill/>
            <a:ln w="19050" cap="flat" cmpd="sng" algn="ctr">
              <a:noFill/>
              <a:prstDash val="solid"/>
              <a:miter lim="800000"/>
            </a:ln>
            <a:effectLst/>
          </p:spPr>
          <p:txBody>
            <a:bodyPr wrap="none" lIns="0" tIns="30675" rIns="0" bIns="30675" rtlCol="0" anchor="ctr"/>
            <a:lstStyle/>
            <a:p>
              <a:pPr algn="ctr"/>
              <a:endParaRPr kumimoji="0" lang="en-US" sz="738" kern="0" dirty="0">
                <a:latin typeface="Meiryo UI"/>
                <a:ea typeface="Meiryo UI"/>
                <a:cs typeface="Arial" pitchFamily="34" charset="0"/>
              </a:endParaRPr>
            </a:p>
          </p:txBody>
        </p:sp>
      </p:grpSp>
      <p:cxnSp>
        <p:nvCxnSpPr>
          <p:cNvPr id="248" name="直線矢印コネクタ 247">
            <a:extLst>
              <a:ext uri="{FF2B5EF4-FFF2-40B4-BE49-F238E27FC236}">
                <a16:creationId xmlns:a16="http://schemas.microsoft.com/office/drawing/2014/main" id="{7945C8CF-C6A8-4796-B7BF-6FFEBB6B120D}"/>
              </a:ext>
            </a:extLst>
          </p:cNvPr>
          <p:cNvCxnSpPr>
            <a:cxnSpLocks/>
            <a:stCxn id="95" idx="3"/>
            <a:endCxn id="239" idx="1"/>
          </p:cNvCxnSpPr>
          <p:nvPr/>
        </p:nvCxnSpPr>
        <p:spPr>
          <a:xfrm>
            <a:off x="3633739" y="3798063"/>
            <a:ext cx="202158" cy="0"/>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249" name="グループ化 248">
            <a:extLst>
              <a:ext uri="{FF2B5EF4-FFF2-40B4-BE49-F238E27FC236}">
                <a16:creationId xmlns:a16="http://schemas.microsoft.com/office/drawing/2014/main" id="{2F67493F-C238-44A1-B935-5DA0D84B732D}"/>
              </a:ext>
            </a:extLst>
          </p:cNvPr>
          <p:cNvGrpSpPr/>
          <p:nvPr/>
        </p:nvGrpSpPr>
        <p:grpSpPr>
          <a:xfrm>
            <a:off x="4761940" y="2418374"/>
            <a:ext cx="731533" cy="521927"/>
            <a:chOff x="3766830" y="2375928"/>
            <a:chExt cx="734400" cy="612539"/>
          </a:xfrm>
        </p:grpSpPr>
        <p:sp>
          <p:nvSpPr>
            <p:cNvPr id="250" name="正方形/長方形 249">
              <a:extLst>
                <a:ext uri="{FF2B5EF4-FFF2-40B4-BE49-F238E27FC236}">
                  <a16:creationId xmlns:a16="http://schemas.microsoft.com/office/drawing/2014/main" id="{42B7CE21-A1E6-46A1-A805-EC71D8E8A19F}"/>
                </a:ext>
              </a:extLst>
            </p:cNvPr>
            <p:cNvSpPr/>
            <p:nvPr/>
          </p:nvSpPr>
          <p:spPr>
            <a:xfrm>
              <a:off x="3766830" y="2542067"/>
              <a:ext cx="734400" cy="446400"/>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738" kern="0" dirty="0">
                  <a:latin typeface="Meiryo UI"/>
                  <a:ea typeface="Meiryo UI"/>
                  <a:cs typeface="Arial" pitchFamily="34" charset="0"/>
                </a:rPr>
                <a:t>内容証明郵便</a:t>
              </a:r>
              <a:endParaRPr kumimoji="0" lang="en-US" altLang="ja-JP" sz="738" kern="0" dirty="0">
                <a:latin typeface="Meiryo UI"/>
                <a:ea typeface="Meiryo UI"/>
                <a:cs typeface="Arial" pitchFamily="34" charset="0"/>
              </a:endParaRPr>
            </a:p>
            <a:p>
              <a:pPr algn="ctr"/>
              <a:r>
                <a:rPr kumimoji="0" lang="ja-JP" altLang="en-US" sz="738" kern="0" dirty="0">
                  <a:latin typeface="Meiryo UI"/>
                  <a:ea typeface="Meiryo UI"/>
                  <a:cs typeface="Arial" pitchFamily="34" charset="0"/>
                </a:rPr>
                <a:t>による</a:t>
              </a:r>
              <a:endParaRPr kumimoji="0" lang="en-US" altLang="ja-JP" sz="738" kern="0" dirty="0">
                <a:latin typeface="Meiryo UI"/>
                <a:ea typeface="Meiryo UI"/>
                <a:cs typeface="Arial" pitchFamily="34" charset="0"/>
              </a:endParaRPr>
            </a:p>
            <a:p>
              <a:pPr algn="ctr"/>
              <a:r>
                <a:rPr kumimoji="0" lang="ja-JP" altLang="en-US" sz="738" kern="0" dirty="0">
                  <a:latin typeface="Meiryo UI"/>
                  <a:ea typeface="Meiryo UI"/>
                  <a:cs typeface="Arial" pitchFamily="34" charset="0"/>
                </a:rPr>
                <a:t>督促状の確認</a:t>
              </a:r>
              <a:endParaRPr kumimoji="0" lang="en-US" altLang="ja-JP" sz="738" kern="0" dirty="0">
                <a:latin typeface="Meiryo UI"/>
                <a:ea typeface="Meiryo UI"/>
                <a:cs typeface="Arial" pitchFamily="34" charset="0"/>
              </a:endParaRPr>
            </a:p>
          </p:txBody>
        </p:sp>
        <p:sp>
          <p:nvSpPr>
            <p:cNvPr id="251" name="テキスト ボックス 250">
              <a:extLst>
                <a:ext uri="{FF2B5EF4-FFF2-40B4-BE49-F238E27FC236}">
                  <a16:creationId xmlns:a16="http://schemas.microsoft.com/office/drawing/2014/main" id="{540F0097-A743-407F-A83F-5AB75817D91F}"/>
                </a:ext>
              </a:extLst>
            </p:cNvPr>
            <p:cNvSpPr txBox="1"/>
            <p:nvPr/>
          </p:nvSpPr>
          <p:spPr>
            <a:xfrm>
              <a:off x="3766830" y="2375928"/>
              <a:ext cx="268887" cy="181380"/>
            </a:xfrm>
            <a:prstGeom prst="rect">
              <a:avLst/>
            </a:prstGeom>
            <a:noFill/>
          </p:spPr>
          <p:txBody>
            <a:bodyPr wrap="square" lIns="0" tIns="0" rIns="0" bIns="0" rtlCol="0" anchor="ctr" anchorCtr="0">
              <a:noAutofit/>
            </a:bodyPr>
            <a:lstStyle/>
            <a:p>
              <a:pPr>
                <a:spcAft>
                  <a:spcPts val="511"/>
                </a:spcAft>
              </a:pPr>
              <a:r>
                <a:rPr lang="en-US" altLang="ja-JP" sz="738" dirty="0">
                  <a:latin typeface="Meiryo UI" panose="020B0604030504040204" pitchFamily="50" charset="-128"/>
                  <a:ea typeface="Meiryo UI" panose="020B0604030504040204" pitchFamily="50" charset="-128"/>
                </a:rPr>
                <a:t>24</a:t>
              </a:r>
              <a:endParaRPr lang="ja-JP" altLang="en-US" sz="738" dirty="0">
                <a:latin typeface="Meiryo UI" panose="020B0604030504040204" pitchFamily="50" charset="-128"/>
                <a:ea typeface="Meiryo UI" panose="020B0604030504040204" pitchFamily="50" charset="-128"/>
              </a:endParaRPr>
            </a:p>
          </p:txBody>
        </p:sp>
        <p:sp>
          <p:nvSpPr>
            <p:cNvPr id="252" name="正方形/長方形 251">
              <a:extLst>
                <a:ext uri="{FF2B5EF4-FFF2-40B4-BE49-F238E27FC236}">
                  <a16:creationId xmlns:a16="http://schemas.microsoft.com/office/drawing/2014/main" id="{C2A20628-33DB-41FC-848B-5EFFA7C2DE18}"/>
                </a:ext>
              </a:extLst>
            </p:cNvPr>
            <p:cNvSpPr/>
            <p:nvPr/>
          </p:nvSpPr>
          <p:spPr>
            <a:xfrm>
              <a:off x="3766830" y="2755793"/>
              <a:ext cx="328175" cy="232674"/>
            </a:xfrm>
            <a:prstGeom prst="rect">
              <a:avLst/>
            </a:prstGeom>
            <a:noFill/>
            <a:ln w="19050" cap="flat" cmpd="sng" algn="ctr">
              <a:noFill/>
              <a:prstDash val="solid"/>
              <a:miter lim="800000"/>
            </a:ln>
            <a:effectLst/>
          </p:spPr>
          <p:txBody>
            <a:bodyPr wrap="none" lIns="0" tIns="30675" rIns="0" bIns="30675" rtlCol="0" anchor="ctr"/>
            <a:lstStyle/>
            <a:p>
              <a:pPr algn="ctr"/>
              <a:endParaRPr kumimoji="0" lang="en-US" sz="738" kern="0" dirty="0">
                <a:latin typeface="Meiryo UI"/>
                <a:ea typeface="Meiryo UI"/>
                <a:cs typeface="Arial" pitchFamily="34" charset="0"/>
              </a:endParaRPr>
            </a:p>
          </p:txBody>
        </p:sp>
        <p:sp>
          <p:nvSpPr>
            <p:cNvPr id="253" name="正方形/長方形 252">
              <a:extLst>
                <a:ext uri="{FF2B5EF4-FFF2-40B4-BE49-F238E27FC236}">
                  <a16:creationId xmlns:a16="http://schemas.microsoft.com/office/drawing/2014/main" id="{BF7E7F5C-B600-42B5-B6FF-1BAC818FF343}"/>
                </a:ext>
              </a:extLst>
            </p:cNvPr>
            <p:cNvSpPr/>
            <p:nvPr/>
          </p:nvSpPr>
          <p:spPr>
            <a:xfrm>
              <a:off x="3766830" y="2540413"/>
              <a:ext cx="328175" cy="232674"/>
            </a:xfrm>
            <a:prstGeom prst="rect">
              <a:avLst/>
            </a:prstGeom>
            <a:noFill/>
            <a:ln w="19050" cap="flat" cmpd="sng" algn="ctr">
              <a:noFill/>
              <a:prstDash val="solid"/>
              <a:miter lim="800000"/>
            </a:ln>
            <a:effectLst/>
          </p:spPr>
          <p:txBody>
            <a:bodyPr wrap="none" lIns="0" tIns="30675" rIns="0" bIns="30675" rtlCol="0" anchor="ctr"/>
            <a:lstStyle/>
            <a:p>
              <a:pPr algn="ctr"/>
              <a:endParaRPr kumimoji="0" lang="en-US" sz="738" kern="0" dirty="0">
                <a:latin typeface="Meiryo UI"/>
                <a:ea typeface="Meiryo UI"/>
                <a:cs typeface="Arial" pitchFamily="34" charset="0"/>
              </a:endParaRPr>
            </a:p>
          </p:txBody>
        </p:sp>
      </p:grpSp>
      <p:cxnSp>
        <p:nvCxnSpPr>
          <p:cNvPr id="254" name="直線矢印コネクタ 83">
            <a:extLst>
              <a:ext uri="{FF2B5EF4-FFF2-40B4-BE49-F238E27FC236}">
                <a16:creationId xmlns:a16="http://schemas.microsoft.com/office/drawing/2014/main" id="{B9F8BF42-9CF7-49C2-90B5-37003005500B}"/>
              </a:ext>
            </a:extLst>
          </p:cNvPr>
          <p:cNvCxnSpPr>
            <a:cxnSpLocks/>
            <a:stCxn id="244" idx="3"/>
            <a:endCxn id="250" idx="1"/>
          </p:cNvCxnSpPr>
          <p:nvPr/>
        </p:nvCxnSpPr>
        <p:spPr>
          <a:xfrm>
            <a:off x="4567430" y="2750119"/>
            <a:ext cx="194510" cy="0"/>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255" name="フローチャート : 他ページ結合子 135">
            <a:extLst>
              <a:ext uri="{FF2B5EF4-FFF2-40B4-BE49-F238E27FC236}">
                <a16:creationId xmlns:a16="http://schemas.microsoft.com/office/drawing/2014/main" id="{8EBE663F-7791-4C32-9B75-CF6564AE9EF8}"/>
              </a:ext>
            </a:extLst>
          </p:cNvPr>
          <p:cNvSpPr>
            <a:spLocks/>
          </p:cNvSpPr>
          <p:nvPr/>
        </p:nvSpPr>
        <p:spPr>
          <a:xfrm>
            <a:off x="2104784" y="3114502"/>
            <a:ext cx="267665" cy="284788"/>
          </a:xfrm>
          <a:prstGeom prst="flowChartOffpageConnector">
            <a:avLst/>
          </a:prstGeom>
          <a:solidFill>
            <a:srgbClr val="E5F2F4"/>
          </a:solidFill>
          <a:ln w="12700" cap="flat" cmpd="sng" algn="ctr">
            <a:solidFill>
              <a:sysClr val="window" lastClr="FFFFFF">
                <a:lumMod val="50000"/>
              </a:sysClr>
            </a:solidFill>
            <a:prstDash val="solid"/>
            <a:miter lim="800000"/>
          </a:ln>
          <a:effectLst/>
        </p:spPr>
        <p:txBody>
          <a:bodyPr wrap="none" lIns="30675" rIns="30675" rtlCol="0" anchor="ctr"/>
          <a:lstStyle/>
          <a:p>
            <a:pPr algn="ctr">
              <a:defRPr/>
            </a:pPr>
            <a:r>
              <a:rPr kumimoji="0" lang="ja-JP" altLang="en-US" sz="738" kern="0" dirty="0">
                <a:latin typeface="Meiryo UI"/>
                <a:ea typeface="Meiryo UI"/>
                <a:cs typeface="Arial" pitchFamily="34" charset="0"/>
              </a:rPr>
              <a:t>経済産業省報告</a:t>
            </a:r>
            <a:endParaRPr kumimoji="0" lang="en-US" altLang="ja-JP" sz="738" kern="0" dirty="0">
              <a:latin typeface="Meiryo UI"/>
              <a:ea typeface="Meiryo UI"/>
              <a:cs typeface="Arial" pitchFamily="34" charset="0"/>
            </a:endParaRPr>
          </a:p>
          <a:p>
            <a:pPr algn="ctr">
              <a:defRPr/>
            </a:pPr>
            <a:r>
              <a:rPr kumimoji="0" lang="en-US" altLang="ja-JP" sz="738" kern="0" dirty="0">
                <a:latin typeface="Meiryo UI"/>
                <a:ea typeface="Meiryo UI"/>
                <a:cs typeface="Arial" pitchFamily="34" charset="0"/>
              </a:rPr>
              <a:t>(</a:t>
            </a:r>
            <a:r>
              <a:rPr lang="ja-JP" altLang="en-US" sz="800" dirty="0">
                <a:latin typeface="Meiryo UI" panose="020B0604030504040204" pitchFamily="50" charset="-128"/>
                <a:ea typeface="Meiryo UI" panose="020B0604030504040204" pitchFamily="50" charset="-128"/>
              </a:rPr>
              <a:t>廃棄等費用積立金報告書</a:t>
            </a:r>
            <a:r>
              <a:rPr kumimoji="0" lang="en-US" altLang="ja-JP" sz="738" kern="0" dirty="0">
                <a:latin typeface="Meiryo UI"/>
                <a:ea typeface="Meiryo UI"/>
                <a:cs typeface="Arial" pitchFamily="34" charset="0"/>
              </a:rPr>
              <a:t>)</a:t>
            </a:r>
            <a:endParaRPr kumimoji="0" lang="ja-JP" altLang="en-US" sz="738" kern="0" dirty="0">
              <a:latin typeface="Meiryo UI"/>
              <a:ea typeface="Meiryo UI"/>
              <a:cs typeface="Arial" pitchFamily="34" charset="0"/>
            </a:endParaRPr>
          </a:p>
        </p:txBody>
      </p:sp>
      <p:sp>
        <p:nvSpPr>
          <p:cNvPr id="257" name="テキスト ボックス 256">
            <a:extLst>
              <a:ext uri="{FF2B5EF4-FFF2-40B4-BE49-F238E27FC236}">
                <a16:creationId xmlns:a16="http://schemas.microsoft.com/office/drawing/2014/main" id="{544602D8-A8CF-405B-A093-3DFDA4F99235}"/>
              </a:ext>
            </a:extLst>
          </p:cNvPr>
          <p:cNvSpPr txBox="1"/>
          <p:nvPr/>
        </p:nvSpPr>
        <p:spPr>
          <a:xfrm>
            <a:off x="2293137" y="3425832"/>
            <a:ext cx="324084" cy="154549"/>
          </a:xfrm>
          <a:prstGeom prst="rect">
            <a:avLst/>
          </a:prstGeom>
          <a:noFill/>
        </p:spPr>
        <p:txBody>
          <a:bodyPr wrap="square" lIns="0" tIns="0" rIns="0" bIns="0" rtlCol="0" anchor="ctr" anchorCtr="0">
            <a:noAutofit/>
          </a:bodyPr>
          <a:lstStyle/>
          <a:p>
            <a:pPr>
              <a:spcAft>
                <a:spcPts val="511"/>
              </a:spcAft>
            </a:pPr>
            <a:r>
              <a:rPr lang="ja-JP" altLang="en-US" sz="738" dirty="0">
                <a:latin typeface="Meiryo UI" panose="020B0604030504040204" pitchFamily="50" charset="-128"/>
                <a:ea typeface="Meiryo UI" panose="020B0604030504040204" pitchFamily="50" charset="-128"/>
              </a:rPr>
              <a:t>送付済</a:t>
            </a:r>
          </a:p>
        </p:txBody>
      </p:sp>
      <p:cxnSp>
        <p:nvCxnSpPr>
          <p:cNvPr id="263" name="直線矢印コネクタ 83">
            <a:extLst>
              <a:ext uri="{FF2B5EF4-FFF2-40B4-BE49-F238E27FC236}">
                <a16:creationId xmlns:a16="http://schemas.microsoft.com/office/drawing/2014/main" id="{2C256146-DB29-4A25-8C96-D2E593170978}"/>
              </a:ext>
            </a:extLst>
          </p:cNvPr>
          <p:cNvCxnSpPr>
            <a:cxnSpLocks/>
            <a:stCxn id="231" idx="3"/>
            <a:endCxn id="84" idx="2"/>
          </p:cNvCxnSpPr>
          <p:nvPr/>
        </p:nvCxnSpPr>
        <p:spPr>
          <a:xfrm flipV="1">
            <a:off x="8928203" y="2749210"/>
            <a:ext cx="405873" cy="226"/>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84" name="ドーナツ 24">
            <a:extLst>
              <a:ext uri="{FF2B5EF4-FFF2-40B4-BE49-F238E27FC236}">
                <a16:creationId xmlns:a16="http://schemas.microsoft.com/office/drawing/2014/main" id="{C76FC312-F4BF-4482-B7AA-DF2AC7FEDA2D}"/>
              </a:ext>
            </a:extLst>
          </p:cNvPr>
          <p:cNvSpPr>
            <a:spLocks/>
          </p:cNvSpPr>
          <p:nvPr/>
        </p:nvSpPr>
        <p:spPr bwMode="auto">
          <a:xfrm>
            <a:off x="9334076" y="2585898"/>
            <a:ext cx="326623" cy="326623"/>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0629" tIns="30629" rIns="30629" bIns="30629" numCol="1" rtlCol="0" anchor="ctr" anchorCtr="0" compatLnSpc="1">
            <a:prstTxWarp prst="textNoShape">
              <a:avLst/>
            </a:prstTxWarp>
          </a:bodyPr>
          <a:lstStyle/>
          <a:p>
            <a:pPr algn="ctr" defTabSz="884709">
              <a:defRPr/>
            </a:pPr>
            <a:r>
              <a:rPr kumimoji="0" lang="en-US" altLang="ja-JP" sz="738" kern="0" dirty="0">
                <a:latin typeface="Meiryo UI"/>
                <a:ea typeface="Meiryo UI"/>
                <a:cs typeface="Tahoma" pitchFamily="34" charset="0"/>
              </a:rPr>
              <a:t>END</a:t>
            </a:r>
            <a:endParaRPr kumimoji="0" lang="ja-JP" altLang="en-US" sz="738" kern="0" dirty="0">
              <a:latin typeface="Meiryo UI"/>
              <a:ea typeface="Meiryo UI"/>
              <a:cs typeface="Tahoma" pitchFamily="34" charset="0"/>
            </a:endParaRPr>
          </a:p>
        </p:txBody>
      </p:sp>
      <p:sp>
        <p:nvSpPr>
          <p:cNvPr id="85" name="正方形/長方形 84">
            <a:extLst>
              <a:ext uri="{FF2B5EF4-FFF2-40B4-BE49-F238E27FC236}">
                <a16:creationId xmlns:a16="http://schemas.microsoft.com/office/drawing/2014/main" id="{A66A6042-703B-4334-B15B-CB3EF0699F2D}"/>
              </a:ext>
            </a:extLst>
          </p:cNvPr>
          <p:cNvSpPr/>
          <p:nvPr/>
        </p:nvSpPr>
        <p:spPr>
          <a:xfrm>
            <a:off x="9044134" y="2897175"/>
            <a:ext cx="877087" cy="206364"/>
          </a:xfrm>
          <a:prstGeom prst="rect">
            <a:avLst/>
          </a:prstGeom>
          <a:noFill/>
          <a:ln w="19050" cap="flat" cmpd="sng" algn="ctr">
            <a:noFill/>
            <a:prstDash val="solid"/>
            <a:miter lim="800000"/>
          </a:ln>
          <a:effectLst/>
        </p:spPr>
        <p:txBody>
          <a:bodyPr wrap="none" lIns="0" tIns="36000" rIns="0" bIns="36000" rtlCol="0" anchor="ctr"/>
          <a:lstStyle/>
          <a:p>
            <a:r>
              <a:rPr lang="ja-JP" altLang="en-US" sz="800" dirty="0">
                <a:latin typeface="Meiryo UI" panose="020B0604030504040204" pitchFamily="50" charset="-128"/>
                <a:ea typeface="Meiryo UI" panose="020B0604030504040204" pitchFamily="50" charset="-128"/>
              </a:rPr>
              <a:t>➢ </a:t>
            </a:r>
            <a:r>
              <a:rPr lang="en-US" altLang="ja-JP" sz="800" dirty="0">
                <a:latin typeface="Meiryo UI" panose="020B0604030504040204" pitchFamily="50" charset="-128"/>
                <a:ea typeface="Meiryo UI" panose="020B0604030504040204" pitchFamily="50" charset="-128"/>
              </a:rPr>
              <a:t>(ACC201)</a:t>
            </a:r>
            <a:r>
              <a:rPr lang="ja-JP" altLang="en-US" sz="800" dirty="0">
                <a:latin typeface="Meiryo UI" panose="020B0604030504040204" pitchFamily="50" charset="-128"/>
                <a:ea typeface="Meiryo UI" panose="020B0604030504040204" pitchFamily="50" charset="-128"/>
              </a:rPr>
              <a:t>入金</a:t>
            </a:r>
            <a:endParaRPr lang="en-US" altLang="ja-JP" sz="800"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763927861"/>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ja-JP" altLang="en-US" dirty="0">
                <a:latin typeface="Meiryo UI" panose="020B0604030504040204" pitchFamily="50" charset="-128"/>
                <a:ea typeface="Meiryo UI" panose="020B0604030504040204" pitchFamily="50" charset="-128"/>
              </a:rPr>
              <a:t>業務フロー</a:t>
            </a:r>
            <a:br>
              <a:rPr lang="en-US" altLang="ja-JP" dirty="0">
                <a:latin typeface="Meiryo UI" panose="020B0604030504040204" pitchFamily="50" charset="-128"/>
                <a:ea typeface="Meiryo UI" panose="020B0604030504040204" pitchFamily="50" charset="-128"/>
              </a:rPr>
            </a:br>
            <a:r>
              <a:rPr kumimoji="0" lang="ja-JP" altLang="en-US" kern="0" dirty="0">
                <a:solidFill>
                  <a:prstClr val="black"/>
                </a:solidFill>
                <a:latin typeface="Meiryo UI"/>
                <a:ea typeface="Meiryo UI"/>
                <a:cs typeface="Arial" pitchFamily="34" charset="0"/>
              </a:rPr>
              <a:t>資金管理・報告</a:t>
            </a:r>
            <a:r>
              <a:rPr lang="zh-TW" altLang="en-US"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残高管理</a:t>
            </a:r>
            <a:r>
              <a:rPr lang="en-US" altLang="ja-JP" dirty="0">
                <a:latin typeface="Arial" panose="020B0604020202020204" pitchFamily="34" charset="0"/>
                <a:ea typeface="Meiryo UI" panose="020B0604030504040204" pitchFamily="50" charset="-128"/>
                <a:cs typeface="Arial" panose="020B0604020202020204" pitchFamily="34" charset="0"/>
              </a:rPr>
              <a:t> – </a:t>
            </a:r>
            <a:r>
              <a:rPr lang="ja-JP" altLang="en-US" dirty="0">
                <a:latin typeface="Meiryo UI" panose="020B0604030504040204" pitchFamily="50" charset="-128"/>
                <a:ea typeface="Meiryo UI" panose="020B0604030504040204" pitchFamily="50" charset="-128"/>
              </a:rPr>
              <a:t>期日到来未入金残高の確認</a:t>
            </a:r>
            <a:endParaRPr kumimoji="1" lang="ja-JP" altLang="en-US" dirty="0">
              <a:latin typeface="Meiryo UI" panose="020B0604030504040204" pitchFamily="50" charset="-128"/>
              <a:ea typeface="Meiryo UI" panose="020B0604030504040204" pitchFamily="50" charset="-128"/>
            </a:endParaRPr>
          </a:p>
        </p:txBody>
      </p:sp>
      <p:grpSp>
        <p:nvGrpSpPr>
          <p:cNvPr id="181" name="グループ化 180">
            <a:extLst>
              <a:ext uri="{FF2B5EF4-FFF2-40B4-BE49-F238E27FC236}">
                <a16:creationId xmlns:a16="http://schemas.microsoft.com/office/drawing/2014/main" id="{9D9A2115-0497-4C75-9F63-9392F70B8738}"/>
              </a:ext>
            </a:extLst>
          </p:cNvPr>
          <p:cNvGrpSpPr/>
          <p:nvPr/>
        </p:nvGrpSpPr>
        <p:grpSpPr>
          <a:xfrm>
            <a:off x="5989186" y="822685"/>
            <a:ext cx="3842712" cy="205890"/>
            <a:chOff x="6068600" y="822685"/>
            <a:chExt cx="3510050" cy="205890"/>
          </a:xfrm>
        </p:grpSpPr>
        <p:sp>
          <p:nvSpPr>
            <p:cNvPr id="182" name="正方形/長方形 181">
              <a:extLst>
                <a:ext uri="{FF2B5EF4-FFF2-40B4-BE49-F238E27FC236}">
                  <a16:creationId xmlns:a16="http://schemas.microsoft.com/office/drawing/2014/main" id="{A4F583CF-6237-416C-918F-AE5A4ED1C08A}"/>
                </a:ext>
              </a:extLst>
            </p:cNvPr>
            <p:cNvSpPr/>
            <p:nvPr/>
          </p:nvSpPr>
          <p:spPr>
            <a:xfrm>
              <a:off x="6506504" y="822685"/>
              <a:ext cx="1254159"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再エネ業務統合システム</a:t>
              </a:r>
            </a:p>
          </p:txBody>
        </p:sp>
        <p:sp>
          <p:nvSpPr>
            <p:cNvPr id="183" name="正方形/長方形 182">
              <a:extLst>
                <a:ext uri="{FF2B5EF4-FFF2-40B4-BE49-F238E27FC236}">
                  <a16:creationId xmlns:a16="http://schemas.microsoft.com/office/drawing/2014/main" id="{50BF24F1-2D7F-4B49-A0A2-B1746539BD95}"/>
                </a:ext>
              </a:extLst>
            </p:cNvPr>
            <p:cNvSpPr/>
            <p:nvPr/>
          </p:nvSpPr>
          <p:spPr>
            <a:xfrm>
              <a:off x="6369354" y="853531"/>
              <a:ext cx="166154" cy="132923"/>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184" name="正方形/長方形 183">
              <a:extLst>
                <a:ext uri="{FF2B5EF4-FFF2-40B4-BE49-F238E27FC236}">
                  <a16:creationId xmlns:a16="http://schemas.microsoft.com/office/drawing/2014/main" id="{1DA13796-30FB-45E1-9754-C39792F61551}"/>
                </a:ext>
              </a:extLst>
            </p:cNvPr>
            <p:cNvSpPr/>
            <p:nvPr/>
          </p:nvSpPr>
          <p:spPr>
            <a:xfrm>
              <a:off x="7488525" y="853531"/>
              <a:ext cx="166154" cy="132923"/>
            </a:xfrm>
            <a:prstGeom prst="rect">
              <a:avLst/>
            </a:prstGeom>
            <a:noFill/>
            <a:ln w="38100" cap="flat" cmpd="thickThin"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185" name="正方形/長方形 184">
              <a:extLst>
                <a:ext uri="{FF2B5EF4-FFF2-40B4-BE49-F238E27FC236}">
                  <a16:creationId xmlns:a16="http://schemas.microsoft.com/office/drawing/2014/main" id="{E7CBB8FF-4AC9-4BF5-848E-053DE11711D2}"/>
                </a:ext>
              </a:extLst>
            </p:cNvPr>
            <p:cNvSpPr/>
            <p:nvPr/>
          </p:nvSpPr>
          <p:spPr>
            <a:xfrm>
              <a:off x="7645826" y="822685"/>
              <a:ext cx="1125542"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zh-TW" altLang="en-US" sz="738" kern="0" dirty="0">
                  <a:latin typeface="Meiryo UI"/>
                  <a:ea typeface="Meiryo UI"/>
                  <a:cs typeface="Arial" pitchFamily="34" charset="0"/>
                </a:rPr>
                <a:t>業務詳細仕様</a:t>
              </a:r>
              <a:r>
                <a:rPr kumimoji="0" lang="ja-JP" altLang="en-US" sz="738" kern="0" dirty="0">
                  <a:latin typeface="Meiryo UI"/>
                  <a:ea typeface="Meiryo UI"/>
                  <a:cs typeface="Arial" pitchFamily="34" charset="0"/>
                </a:rPr>
                <a:t>の対象</a:t>
              </a:r>
            </a:p>
          </p:txBody>
        </p:sp>
        <p:sp>
          <p:nvSpPr>
            <p:cNvPr id="186" name="正方形/長方形 185">
              <a:extLst>
                <a:ext uri="{FF2B5EF4-FFF2-40B4-BE49-F238E27FC236}">
                  <a16:creationId xmlns:a16="http://schemas.microsoft.com/office/drawing/2014/main" id="{AE4BFFBC-585F-4E6D-8857-55429CC3FDA1}"/>
                </a:ext>
              </a:extLst>
            </p:cNvPr>
            <p:cNvSpPr/>
            <p:nvPr/>
          </p:nvSpPr>
          <p:spPr>
            <a:xfrm>
              <a:off x="6068600" y="822685"/>
              <a:ext cx="299077" cy="198871"/>
            </a:xfrm>
            <a:prstGeom prst="rect">
              <a:avLst/>
            </a:prstGeom>
            <a:noFill/>
          </p:spPr>
          <p:txBody>
            <a:bodyPr wrap="none">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r>
                <a:rPr kumimoji="0" lang="ja-JP" altLang="en-US" sz="738" kern="0" dirty="0">
                  <a:latin typeface="Meiryo UI"/>
                  <a:ea typeface="Meiryo UI"/>
                  <a:cs typeface="Arial" pitchFamily="34" charset="0"/>
                </a:rPr>
                <a:t>凡例</a:t>
              </a:r>
            </a:p>
          </p:txBody>
        </p:sp>
        <p:sp>
          <p:nvSpPr>
            <p:cNvPr id="187" name="フローチャート: 定義済み処理 186">
              <a:extLst>
                <a:ext uri="{FF2B5EF4-FFF2-40B4-BE49-F238E27FC236}">
                  <a16:creationId xmlns:a16="http://schemas.microsoft.com/office/drawing/2014/main" id="{8A873CE2-5209-43BA-98DD-99E37852021C}"/>
                </a:ext>
              </a:extLst>
            </p:cNvPr>
            <p:cNvSpPr/>
            <p:nvPr/>
          </p:nvSpPr>
          <p:spPr>
            <a:xfrm>
              <a:off x="8579834" y="853531"/>
              <a:ext cx="237359" cy="144000"/>
            </a:xfrm>
            <a:prstGeom prst="flowChartPredefinedProcess">
              <a:avLst/>
            </a:prstGeom>
            <a:noFill/>
            <a:ln w="19050" cap="flat" cmpd="sng" algn="ctr">
              <a:solidFill>
                <a:sysClr val="window" lastClr="FFFFFF">
                  <a:lumMod val="65000"/>
                </a:sysClr>
              </a:solidFill>
              <a:prstDash val="solid"/>
              <a:miter lim="800000"/>
            </a:ln>
            <a:effectLst/>
          </p:spPr>
          <p:txBody>
            <a:bodyPr wrap="none" lIns="0" tIns="33231" rIns="0" bIns="33231" rtlCol="0" anchor="ctr"/>
            <a:lstStyle/>
            <a:p>
              <a:pPr algn="ctr"/>
              <a:endParaRPr kumimoji="0" lang="ja-JP" altLang="en-US" sz="800" kern="0" dirty="0">
                <a:latin typeface="Meiryo UI" panose="020B0604030504040204" pitchFamily="50" charset="-128"/>
                <a:ea typeface="Meiryo UI" panose="020B0604030504040204" pitchFamily="50" charset="-128"/>
                <a:cs typeface="Arial" pitchFamily="34" charset="0"/>
              </a:endParaRPr>
            </a:p>
          </p:txBody>
        </p:sp>
        <p:sp>
          <p:nvSpPr>
            <p:cNvPr id="188" name="正方形/長方形 187">
              <a:extLst>
                <a:ext uri="{FF2B5EF4-FFF2-40B4-BE49-F238E27FC236}">
                  <a16:creationId xmlns:a16="http://schemas.microsoft.com/office/drawing/2014/main" id="{F26EAC08-700C-4B3A-B2E7-DBDE7FC7267C}"/>
                </a:ext>
              </a:extLst>
            </p:cNvPr>
            <p:cNvSpPr/>
            <p:nvPr/>
          </p:nvSpPr>
          <p:spPr>
            <a:xfrm>
              <a:off x="8795264" y="822685"/>
              <a:ext cx="783386"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他業務プロセス</a:t>
              </a:r>
            </a:p>
          </p:txBody>
        </p:sp>
      </p:grpSp>
      <p:graphicFrame>
        <p:nvGraphicFramePr>
          <p:cNvPr id="67" name="表 2">
            <a:extLst>
              <a:ext uri="{FF2B5EF4-FFF2-40B4-BE49-F238E27FC236}">
                <a16:creationId xmlns:a16="http://schemas.microsoft.com/office/drawing/2014/main" id="{516B10A7-4A7E-430B-B884-D6100107FC74}"/>
              </a:ext>
            </a:extLst>
          </p:cNvPr>
          <p:cNvGraphicFramePr>
            <a:graphicFrameLocks noGrp="1"/>
          </p:cNvGraphicFramePr>
          <p:nvPr/>
        </p:nvGraphicFramePr>
        <p:xfrm>
          <a:off x="141614" y="1090316"/>
          <a:ext cx="9596725" cy="5597280"/>
        </p:xfrm>
        <a:graphic>
          <a:graphicData uri="http://schemas.openxmlformats.org/drawingml/2006/table">
            <a:tbl>
              <a:tblPr firstRow="1" bandRow="1">
                <a:tableStyleId>{2D5ABB26-0587-4C30-8999-92F81FD0307C}</a:tableStyleId>
              </a:tblPr>
              <a:tblGrid>
                <a:gridCol w="367433">
                  <a:extLst>
                    <a:ext uri="{9D8B030D-6E8A-4147-A177-3AD203B41FA5}">
                      <a16:colId xmlns:a16="http://schemas.microsoft.com/office/drawing/2014/main" val="358073148"/>
                    </a:ext>
                  </a:extLst>
                </a:gridCol>
                <a:gridCol w="692468">
                  <a:extLst>
                    <a:ext uri="{9D8B030D-6E8A-4147-A177-3AD203B41FA5}">
                      <a16:colId xmlns:a16="http://schemas.microsoft.com/office/drawing/2014/main" val="3311309282"/>
                    </a:ext>
                  </a:extLst>
                </a:gridCol>
                <a:gridCol w="6754709">
                  <a:extLst>
                    <a:ext uri="{9D8B030D-6E8A-4147-A177-3AD203B41FA5}">
                      <a16:colId xmlns:a16="http://schemas.microsoft.com/office/drawing/2014/main" val="1235158156"/>
                    </a:ext>
                  </a:extLst>
                </a:gridCol>
                <a:gridCol w="952107">
                  <a:extLst>
                    <a:ext uri="{9D8B030D-6E8A-4147-A177-3AD203B41FA5}">
                      <a16:colId xmlns:a16="http://schemas.microsoft.com/office/drawing/2014/main" val="256449129"/>
                    </a:ext>
                  </a:extLst>
                </a:gridCol>
                <a:gridCol w="830008">
                  <a:extLst>
                    <a:ext uri="{9D8B030D-6E8A-4147-A177-3AD203B41FA5}">
                      <a16:colId xmlns:a16="http://schemas.microsoft.com/office/drawing/2014/main" val="869005639"/>
                    </a:ext>
                  </a:extLst>
                </a:gridCol>
              </a:tblGrid>
              <a:tr h="0">
                <a:tc gridSpan="2">
                  <a:txBody>
                    <a:bodyPr/>
                    <a:lstStyle/>
                    <a:p>
                      <a:pPr algn="l"/>
                      <a:r>
                        <a:rPr kumimoji="1" lang="ja-JP" altLang="en-US" sz="1200" b="0" dirty="0">
                          <a:latin typeface="Meiryo UI" panose="020B0604030504040204" pitchFamily="50" charset="-128"/>
                          <a:ea typeface="Meiryo UI" panose="020B0604030504040204" pitchFamily="50" charset="-128"/>
                        </a:rPr>
                        <a:t>業務</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defRPr/>
                      </a:pPr>
                      <a:r>
                        <a:rPr lang="ja-JP" altLang="en-US" sz="1200" dirty="0">
                          <a:latin typeface="Meiryo UI" panose="020B0604030504040204" pitchFamily="50" charset="-128"/>
                          <a:ea typeface="Meiryo UI" panose="020B0604030504040204" pitchFamily="50" charset="-128"/>
                        </a:rPr>
                        <a:t>残高管理 ー</a:t>
                      </a:r>
                      <a:r>
                        <a:rPr lang="en-US" altLang="ja-JP" sz="1200" dirty="0">
                          <a:latin typeface="Arial" panose="020B0604020202020204" pitchFamily="34" charset="0"/>
                          <a:ea typeface="Meiryo UI" panose="020B0604030504040204" pitchFamily="50" charset="-128"/>
                          <a:cs typeface="Arial" panose="020B0604020202020204" pitchFamily="34" charset="0"/>
                        </a:rPr>
                        <a:t> </a:t>
                      </a:r>
                      <a:r>
                        <a:rPr lang="ja-JP" altLang="en-US" sz="1200" dirty="0">
                          <a:latin typeface="Meiryo UI" panose="020B0604030504040204" pitchFamily="50" charset="-128"/>
                          <a:ea typeface="Meiryo UI" panose="020B0604030504040204" pitchFamily="50" charset="-128"/>
                        </a:rPr>
                        <a:t>期日到来未入金残高の確認</a:t>
                      </a:r>
                      <a:endParaRPr kumimoji="0" lang="en-GB" altLang="ja-JP" sz="1200" kern="0" dirty="0">
                        <a:latin typeface="Meiryo UI"/>
                        <a:ea typeface="Meiryo UI"/>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1200" b="0" dirty="0">
                          <a:latin typeface="Meiryo UI" panose="020B0604030504040204" pitchFamily="50" charset="-128"/>
                          <a:ea typeface="Meiryo UI" panose="020B0604030504040204" pitchFamily="50" charset="-128"/>
                        </a:rPr>
                        <a:t>業務コード</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200" b="0" dirty="0">
                          <a:latin typeface="Meiryo UI" panose="020B0604030504040204" pitchFamily="50" charset="-128"/>
                          <a:ea typeface="Meiryo UI" panose="020B0604030504040204" pitchFamily="50" charset="-128"/>
                        </a:rPr>
                        <a:t>ACC300</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0">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業務内容</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ja-JP" altLang="en-US" sz="1200" kern="0" dirty="0">
                          <a:latin typeface="Meiryo UI"/>
                          <a:ea typeface="Meiryo UI"/>
                        </a:rPr>
                        <a:t>期日到来未入金残高状況を確認する</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868788017"/>
                  </a:ext>
                </a:extLst>
              </a:tr>
              <a:tr h="213360">
                <a:tc gridSpan="2">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業務タイミング</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3">
                  <a:txBody>
                    <a:bodyPr/>
                    <a:lstStyle/>
                    <a:p>
                      <a:pPr marL="0" marR="0" lvl="0" indent="0" algn="l" defTabSz="68578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月次</a:t>
                      </a:r>
                      <a:endParaRPr kumimoji="0" lang="en-US" altLang="ja-JP" sz="1200" b="0" u="none" kern="0" dirty="0">
                        <a:solidFill>
                          <a:srgbClr val="000000">
                            <a:lumMod val="100000"/>
                          </a:srgbClr>
                        </a:solidFill>
                        <a:latin typeface="Meiryo UI"/>
                        <a:ea typeface="Meiryo UI"/>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100085752"/>
                  </a:ext>
                </a:extLst>
              </a:tr>
              <a:tr h="0">
                <a:tc gridSpan="2">
                  <a:txBody>
                    <a:bodyPr/>
                    <a:lstStyle/>
                    <a:p>
                      <a:pPr marL="0" indent="0" algn="l">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関連アクター</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747063371"/>
                  </a:ext>
                </a:extLst>
              </a:tr>
              <a:tr h="1728000">
                <a:tc rowSpan="2">
                  <a:txBody>
                    <a:bodyPr/>
                    <a:lstStyle/>
                    <a:p>
                      <a:pPr marL="0" indent="0" algn="ctr">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確認者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lumMod val="95000"/>
                      </a:schemeClr>
                    </a:solidFill>
                  </a:tcPr>
                </a:tc>
                <a:tc gridSpan="3">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776034627"/>
                  </a:ext>
                </a:extLst>
              </a:tr>
              <a:tr h="1728000">
                <a:tc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作業者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603231057"/>
                  </a:ext>
                </a:extLst>
              </a:tr>
              <a:tr h="1044000">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システム</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5629721"/>
                  </a:ext>
                </a:extLst>
              </a:tr>
            </a:tbl>
          </a:graphicData>
        </a:graphic>
      </p:graphicFrame>
      <p:sp>
        <p:nvSpPr>
          <p:cNvPr id="69" name="ドーナツ 24">
            <a:extLst>
              <a:ext uri="{FF2B5EF4-FFF2-40B4-BE49-F238E27FC236}">
                <a16:creationId xmlns:a16="http://schemas.microsoft.com/office/drawing/2014/main" id="{46DABA31-5402-407A-84DF-7F377CD2C117}"/>
              </a:ext>
            </a:extLst>
          </p:cNvPr>
          <p:cNvSpPr>
            <a:spLocks/>
          </p:cNvSpPr>
          <p:nvPr/>
        </p:nvSpPr>
        <p:spPr bwMode="auto">
          <a:xfrm>
            <a:off x="1763287" y="4672168"/>
            <a:ext cx="288046" cy="286355"/>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0629" tIns="30629" rIns="30629" bIns="30629" numCol="1" rtlCol="0" anchor="ctr" anchorCtr="0" compatLnSpc="1">
            <a:prstTxWarp prst="textNoShape">
              <a:avLst/>
            </a:prstTxWarp>
          </a:bodyPr>
          <a:lstStyle/>
          <a:p>
            <a:pPr algn="ctr" defTabSz="884709">
              <a:defRPr/>
            </a:pPr>
            <a:r>
              <a:rPr kumimoji="0" lang="en-US" altLang="ja-JP" sz="738" kern="0" dirty="0">
                <a:latin typeface="Meiryo UI"/>
                <a:ea typeface="Meiryo UI"/>
                <a:cs typeface="Tahoma" pitchFamily="34" charset="0"/>
              </a:rPr>
              <a:t>START</a:t>
            </a:r>
            <a:endParaRPr kumimoji="0" lang="ja-JP" altLang="en-US" sz="738" kern="0" dirty="0">
              <a:latin typeface="Meiryo UI"/>
              <a:ea typeface="Meiryo UI"/>
              <a:cs typeface="Tahoma" pitchFamily="34" charset="0"/>
            </a:endParaRPr>
          </a:p>
        </p:txBody>
      </p:sp>
      <p:sp>
        <p:nvSpPr>
          <p:cNvPr id="70" name="ひし形 110">
            <a:extLst>
              <a:ext uri="{FF2B5EF4-FFF2-40B4-BE49-F238E27FC236}">
                <a16:creationId xmlns:a16="http://schemas.microsoft.com/office/drawing/2014/main" id="{3D75C74D-ED8F-4DF2-AD6D-182D1F9326E2}"/>
              </a:ext>
            </a:extLst>
          </p:cNvPr>
          <p:cNvSpPr>
            <a:spLocks/>
          </p:cNvSpPr>
          <p:nvPr/>
        </p:nvSpPr>
        <p:spPr>
          <a:xfrm>
            <a:off x="3259758" y="4650141"/>
            <a:ext cx="332362" cy="330411"/>
          </a:xfrm>
          <a:prstGeom prst="diamond">
            <a:avLst/>
          </a:prstGeom>
          <a:noFill/>
          <a:ln w="12700" cap="flat" cmpd="sng" algn="ctr">
            <a:solidFill>
              <a:sysClr val="window" lastClr="FFFFFF">
                <a:lumMod val="50000"/>
              </a:sysClr>
            </a:solidFill>
            <a:prstDash val="solid"/>
            <a:miter lim="800000"/>
          </a:ln>
          <a:effectLst/>
        </p:spPr>
        <p:txBody>
          <a:bodyPr wrap="none" lIns="0" tIns="0" rIns="0" bIns="0" rtlCol="0" anchor="ctr"/>
          <a:lstStyle/>
          <a:p>
            <a:pPr algn="ctr">
              <a:defRPr/>
            </a:pPr>
            <a:r>
              <a:rPr kumimoji="0" lang="ja-JP" altLang="en-US" sz="738" kern="0" dirty="0">
                <a:latin typeface="Meiryo UI" panose="020B0604030504040204" pitchFamily="50" charset="-128"/>
                <a:ea typeface="Meiryo UI" panose="020B0604030504040204" pitchFamily="50" charset="-128"/>
              </a:rPr>
              <a:t>確認</a:t>
            </a:r>
            <a:endParaRPr kumimoji="0" lang="en-US" altLang="ja-JP" sz="738" kern="0" dirty="0">
              <a:latin typeface="Meiryo UI" panose="020B0604030504040204" pitchFamily="50" charset="-128"/>
              <a:ea typeface="Meiryo UI" panose="020B0604030504040204" pitchFamily="50" charset="-128"/>
            </a:endParaRPr>
          </a:p>
          <a:p>
            <a:pPr algn="ctr">
              <a:defRPr/>
            </a:pPr>
            <a:r>
              <a:rPr kumimoji="0" lang="ja-JP" altLang="en-US" sz="738" kern="0" dirty="0">
                <a:latin typeface="Meiryo UI" panose="020B0604030504040204" pitchFamily="50" charset="-128"/>
                <a:ea typeface="Meiryo UI" panose="020B0604030504040204" pitchFamily="50" charset="-128"/>
              </a:rPr>
              <a:t>結果</a:t>
            </a:r>
            <a:endParaRPr kumimoji="0" lang="en-US" altLang="ja-JP" sz="738" kern="0" dirty="0">
              <a:latin typeface="Meiryo UI" panose="020B0604030504040204" pitchFamily="50" charset="-128"/>
              <a:ea typeface="Meiryo UI" panose="020B0604030504040204" pitchFamily="50" charset="-128"/>
            </a:endParaRPr>
          </a:p>
        </p:txBody>
      </p:sp>
      <p:cxnSp>
        <p:nvCxnSpPr>
          <p:cNvPr id="77" name="直線矢印コネクタ 76">
            <a:extLst>
              <a:ext uri="{FF2B5EF4-FFF2-40B4-BE49-F238E27FC236}">
                <a16:creationId xmlns:a16="http://schemas.microsoft.com/office/drawing/2014/main" id="{77AEF9DB-FC48-4060-A065-FE3C036E1FCB}"/>
              </a:ext>
            </a:extLst>
          </p:cNvPr>
          <p:cNvCxnSpPr>
            <a:cxnSpLocks/>
            <a:stCxn id="70" idx="3"/>
            <a:endCxn id="100" idx="1"/>
          </p:cNvCxnSpPr>
          <p:nvPr/>
        </p:nvCxnSpPr>
        <p:spPr>
          <a:xfrm>
            <a:off x="3592120" y="4815347"/>
            <a:ext cx="426067" cy="105"/>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81" name="直線矢印コネクタ 80">
            <a:extLst>
              <a:ext uri="{FF2B5EF4-FFF2-40B4-BE49-F238E27FC236}">
                <a16:creationId xmlns:a16="http://schemas.microsoft.com/office/drawing/2014/main" id="{37EA2ECE-B115-4B45-AB0B-2334535C6452}"/>
              </a:ext>
            </a:extLst>
          </p:cNvPr>
          <p:cNvCxnSpPr>
            <a:cxnSpLocks/>
            <a:stCxn id="100" idx="3"/>
            <a:endCxn id="172" idx="1"/>
          </p:cNvCxnSpPr>
          <p:nvPr/>
        </p:nvCxnSpPr>
        <p:spPr>
          <a:xfrm flipV="1">
            <a:off x="4743491" y="4815347"/>
            <a:ext cx="391945" cy="105"/>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82" name="直線矢印コネクタ 81">
            <a:extLst>
              <a:ext uri="{FF2B5EF4-FFF2-40B4-BE49-F238E27FC236}">
                <a16:creationId xmlns:a16="http://schemas.microsoft.com/office/drawing/2014/main" id="{6DAC0A81-0619-43CA-AAED-8ABFB16C83FF}"/>
              </a:ext>
            </a:extLst>
          </p:cNvPr>
          <p:cNvCxnSpPr>
            <a:cxnSpLocks/>
            <a:stCxn id="85" idx="0"/>
            <a:endCxn id="118" idx="2"/>
          </p:cNvCxnSpPr>
          <p:nvPr/>
        </p:nvCxnSpPr>
        <p:spPr>
          <a:xfrm flipH="1" flipV="1">
            <a:off x="6636570" y="3174443"/>
            <a:ext cx="3469" cy="2763999"/>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83" name="グループ化 82">
            <a:extLst>
              <a:ext uri="{FF2B5EF4-FFF2-40B4-BE49-F238E27FC236}">
                <a16:creationId xmlns:a16="http://schemas.microsoft.com/office/drawing/2014/main" id="{F82E51ED-1A20-4F5D-A33C-DB1FA3FB7438}"/>
              </a:ext>
            </a:extLst>
          </p:cNvPr>
          <p:cNvGrpSpPr>
            <a:grpSpLocks/>
          </p:cNvGrpSpPr>
          <p:nvPr/>
        </p:nvGrpSpPr>
        <p:grpSpPr>
          <a:xfrm>
            <a:off x="6512883" y="5934660"/>
            <a:ext cx="254309" cy="448253"/>
            <a:chOff x="2515451" y="5897715"/>
            <a:chExt cx="254269" cy="450827"/>
          </a:xfrm>
        </p:grpSpPr>
        <p:sp>
          <p:nvSpPr>
            <p:cNvPr id="84" name="Freeform 266">
              <a:extLst>
                <a:ext uri="{FF2B5EF4-FFF2-40B4-BE49-F238E27FC236}">
                  <a16:creationId xmlns:a16="http://schemas.microsoft.com/office/drawing/2014/main" id="{38F58B58-2283-4664-A969-F4D8352B3185}"/>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77913" tIns="38957" rIns="77913" bIns="38957"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sz="738">
                <a:latin typeface="Arial"/>
                <a:ea typeface="Meiryo UI"/>
              </a:endParaRPr>
            </a:p>
          </p:txBody>
        </p:sp>
        <p:sp>
          <p:nvSpPr>
            <p:cNvPr id="85" name="正方形/長方形 36">
              <a:extLst>
                <a:ext uri="{FF2B5EF4-FFF2-40B4-BE49-F238E27FC236}">
                  <a16:creationId xmlns:a16="http://schemas.microsoft.com/office/drawing/2014/main" id="{C6075717-C75F-49D4-BA7C-1502510CA036}"/>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0675" rIns="0" bIns="30675" rtlCol="0" anchor="ctr"/>
            <a:lstStyle/>
            <a:p>
              <a:pPr algn="ctr">
                <a:defRPr/>
              </a:pPr>
              <a:endParaRPr kumimoji="0" lang="ja-JP" altLang="en-US" sz="738" kern="0" dirty="0">
                <a:latin typeface="Meiryo UI"/>
                <a:ea typeface="Meiryo UI"/>
                <a:cs typeface="Arial" pitchFamily="34" charset="0"/>
              </a:endParaRPr>
            </a:p>
          </p:txBody>
        </p:sp>
      </p:grpSp>
      <p:sp>
        <p:nvSpPr>
          <p:cNvPr id="86" name="正方形/長方形 85">
            <a:extLst>
              <a:ext uri="{FF2B5EF4-FFF2-40B4-BE49-F238E27FC236}">
                <a16:creationId xmlns:a16="http://schemas.microsoft.com/office/drawing/2014/main" id="{DFBADC18-3D38-42C9-9BE4-F80255F955C7}"/>
              </a:ext>
            </a:extLst>
          </p:cNvPr>
          <p:cNvSpPr>
            <a:spLocks/>
          </p:cNvSpPr>
          <p:nvPr/>
        </p:nvSpPr>
        <p:spPr>
          <a:xfrm>
            <a:off x="6568025" y="6304952"/>
            <a:ext cx="144023" cy="214767"/>
          </a:xfrm>
          <a:prstGeom prst="rect">
            <a:avLst/>
          </a:prstGeom>
          <a:noFill/>
          <a:ln w="19050" cap="flat" cmpd="sng" algn="ctr">
            <a:noFill/>
            <a:prstDash val="solid"/>
            <a:miter lim="800000"/>
          </a:ln>
          <a:effectLst/>
        </p:spPr>
        <p:txBody>
          <a:bodyPr wrap="none" lIns="0" tIns="30675" rIns="0" bIns="30675"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87" name="直線矢印コネクタ 79">
            <a:extLst>
              <a:ext uri="{FF2B5EF4-FFF2-40B4-BE49-F238E27FC236}">
                <a16:creationId xmlns:a16="http://schemas.microsoft.com/office/drawing/2014/main" id="{86C86F0E-7183-4390-859E-751B84E48FA1}"/>
              </a:ext>
            </a:extLst>
          </p:cNvPr>
          <p:cNvCxnSpPr>
            <a:cxnSpLocks/>
            <a:stCxn id="70" idx="0"/>
            <a:endCxn id="207" idx="1"/>
          </p:cNvCxnSpPr>
          <p:nvPr/>
        </p:nvCxnSpPr>
        <p:spPr>
          <a:xfrm rot="16200000" flipH="1">
            <a:off x="4252033" y="3824047"/>
            <a:ext cx="57307" cy="1709496"/>
          </a:xfrm>
          <a:prstGeom prst="bentConnector4">
            <a:avLst>
              <a:gd name="adj1" fmla="val -396620"/>
              <a:gd name="adj2" fmla="val 87379"/>
            </a:avLst>
          </a:prstGeom>
          <a:noFill/>
          <a:ln w="6350" cap="flat" cmpd="sng" algn="ctr">
            <a:solidFill>
              <a:sysClr val="window" lastClr="FFFFFF">
                <a:lumMod val="65000"/>
              </a:sysClr>
            </a:solidFill>
            <a:prstDash val="solid"/>
            <a:miter lim="800000"/>
            <a:tailEnd type="triangle"/>
          </a:ln>
          <a:effectLst/>
        </p:spPr>
      </p:cxnSp>
      <p:cxnSp>
        <p:nvCxnSpPr>
          <p:cNvPr id="88" name="直線矢印コネクタ 79">
            <a:extLst>
              <a:ext uri="{FF2B5EF4-FFF2-40B4-BE49-F238E27FC236}">
                <a16:creationId xmlns:a16="http://schemas.microsoft.com/office/drawing/2014/main" id="{091D15C5-B29B-4F45-93F9-B94FBA47732A}"/>
              </a:ext>
            </a:extLst>
          </p:cNvPr>
          <p:cNvCxnSpPr>
            <a:cxnSpLocks/>
            <a:stCxn id="118" idx="3"/>
            <a:endCxn id="125" idx="1"/>
          </p:cNvCxnSpPr>
          <p:nvPr/>
        </p:nvCxnSpPr>
        <p:spPr>
          <a:xfrm>
            <a:off x="7003830" y="2952515"/>
            <a:ext cx="349291" cy="0"/>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90" name="直線矢印コネクタ 89">
            <a:extLst>
              <a:ext uri="{FF2B5EF4-FFF2-40B4-BE49-F238E27FC236}">
                <a16:creationId xmlns:a16="http://schemas.microsoft.com/office/drawing/2014/main" id="{B39A9AC2-6E75-42FB-9CD1-BA1B672596AF}"/>
              </a:ext>
            </a:extLst>
          </p:cNvPr>
          <p:cNvCxnSpPr>
            <a:cxnSpLocks/>
            <a:stCxn id="69" idx="6"/>
            <a:endCxn id="92" idx="1"/>
          </p:cNvCxnSpPr>
          <p:nvPr/>
        </p:nvCxnSpPr>
        <p:spPr>
          <a:xfrm>
            <a:off x="2051335" y="4815345"/>
            <a:ext cx="273300" cy="0"/>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91" name="グループ化 90">
            <a:extLst>
              <a:ext uri="{FF2B5EF4-FFF2-40B4-BE49-F238E27FC236}">
                <a16:creationId xmlns:a16="http://schemas.microsoft.com/office/drawing/2014/main" id="{DADCA4BD-BA59-4800-9BD8-53C6C873171E}"/>
              </a:ext>
            </a:extLst>
          </p:cNvPr>
          <p:cNvGrpSpPr/>
          <p:nvPr/>
        </p:nvGrpSpPr>
        <p:grpSpPr>
          <a:xfrm>
            <a:off x="2324635" y="4426339"/>
            <a:ext cx="734519" cy="610932"/>
            <a:chOff x="2163969" y="4386386"/>
            <a:chExt cx="734400" cy="614441"/>
          </a:xfrm>
        </p:grpSpPr>
        <p:sp>
          <p:nvSpPr>
            <p:cNvPr id="92" name="正方形/長方形 91">
              <a:extLst>
                <a:ext uri="{FF2B5EF4-FFF2-40B4-BE49-F238E27FC236}">
                  <a16:creationId xmlns:a16="http://schemas.microsoft.com/office/drawing/2014/main" id="{B5D7A549-E481-41BF-ABCA-F17952DE3632}"/>
                </a:ext>
              </a:extLst>
            </p:cNvPr>
            <p:cNvSpPr>
              <a:spLocks/>
            </p:cNvSpPr>
            <p:nvPr/>
          </p:nvSpPr>
          <p:spPr>
            <a:xfrm>
              <a:off x="2163969" y="4554427"/>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a:ea typeface="Meiryo UI"/>
                  <a:cs typeface="Arial" pitchFamily="34" charset="0"/>
                </a:rPr>
                <a:t>未入金残高</a:t>
              </a:r>
              <a:br>
                <a:rPr kumimoji="0" lang="en-US" altLang="ja-JP" sz="800" kern="0" dirty="0">
                  <a:latin typeface="Meiryo UI"/>
                  <a:ea typeface="Meiryo UI"/>
                  <a:cs typeface="Arial" pitchFamily="34" charset="0"/>
                </a:rPr>
              </a:br>
              <a:r>
                <a:rPr kumimoji="0" lang="ja-JP" altLang="en-US" sz="800" kern="0" dirty="0">
                  <a:latin typeface="Meiryo UI"/>
                  <a:ea typeface="Meiryo UI"/>
                  <a:cs typeface="Arial" pitchFamily="34" charset="0"/>
                </a:rPr>
                <a:t>状況の確認</a:t>
              </a:r>
              <a:endParaRPr kumimoji="0" lang="en-US" altLang="ja-JP" sz="800" kern="0" dirty="0">
                <a:latin typeface="Meiryo UI"/>
                <a:ea typeface="Meiryo UI"/>
                <a:cs typeface="Arial" pitchFamily="34" charset="0"/>
              </a:endParaRPr>
            </a:p>
          </p:txBody>
        </p:sp>
        <p:sp>
          <p:nvSpPr>
            <p:cNvPr id="93" name="テキスト ボックス 92">
              <a:extLst>
                <a:ext uri="{FF2B5EF4-FFF2-40B4-BE49-F238E27FC236}">
                  <a16:creationId xmlns:a16="http://schemas.microsoft.com/office/drawing/2014/main" id="{BF42B281-6796-4B94-963E-BE4A9ABAA682}"/>
                </a:ext>
              </a:extLst>
            </p:cNvPr>
            <p:cNvSpPr txBox="1"/>
            <p:nvPr/>
          </p:nvSpPr>
          <p:spPr>
            <a:xfrm>
              <a:off x="2163969" y="4386386"/>
              <a:ext cx="268887" cy="181380"/>
            </a:xfrm>
            <a:prstGeom prst="rect">
              <a:avLst/>
            </a:prstGeom>
            <a:noFill/>
          </p:spPr>
          <p:txBody>
            <a:bodyPr wrap="square" lIns="0" tIns="0" rIns="0" bIns="0" rtlCol="0" anchor="ctr" anchorCtr="0">
              <a:noAutofit/>
            </a:bodyPr>
            <a:lstStyle/>
            <a:p>
              <a:pPr>
                <a:spcAft>
                  <a:spcPts val="511"/>
                </a:spcAft>
              </a:pPr>
              <a:r>
                <a:rPr lang="en-US" altLang="ja-JP" sz="800" dirty="0">
                  <a:latin typeface="Meiryo UI" panose="020B0604030504040204" pitchFamily="50" charset="-128"/>
                  <a:ea typeface="Meiryo UI" panose="020B0604030504040204" pitchFamily="50" charset="-128"/>
                </a:rPr>
                <a:t>01</a:t>
              </a:r>
              <a:endParaRPr lang="ja-JP" altLang="en-US" sz="800" dirty="0">
                <a:latin typeface="Meiryo UI" panose="020B0604030504040204" pitchFamily="50" charset="-128"/>
                <a:ea typeface="Meiryo UI" panose="020B0604030504040204" pitchFamily="50" charset="-128"/>
              </a:endParaRPr>
            </a:p>
          </p:txBody>
        </p:sp>
        <p:sp>
          <p:nvSpPr>
            <p:cNvPr id="94" name="正方形/長方形 93">
              <a:extLst>
                <a:ext uri="{FF2B5EF4-FFF2-40B4-BE49-F238E27FC236}">
                  <a16:creationId xmlns:a16="http://schemas.microsoft.com/office/drawing/2014/main" id="{EDEDAE82-1AF9-490E-A690-4CB1D5DC6E25}"/>
                </a:ext>
              </a:extLst>
            </p:cNvPr>
            <p:cNvSpPr/>
            <p:nvPr/>
          </p:nvSpPr>
          <p:spPr>
            <a:xfrm>
              <a:off x="2163969" y="4766251"/>
              <a:ext cx="328175" cy="232674"/>
            </a:xfrm>
            <a:prstGeom prst="rect">
              <a:avLst/>
            </a:prstGeom>
            <a:noFill/>
            <a:ln w="19050" cap="flat" cmpd="sng" algn="ctr">
              <a:noFill/>
              <a:prstDash val="solid"/>
              <a:miter lim="800000"/>
            </a:ln>
            <a:effectLst/>
          </p:spPr>
          <p:txBody>
            <a:bodyPr wrap="none" lIns="0" tIns="30675" rIns="0" bIns="30675" rtlCol="0" anchor="ctr"/>
            <a:lstStyle/>
            <a:p>
              <a:pPr algn="ctr"/>
              <a:endParaRPr kumimoji="0" lang="en-US" sz="800" kern="0" dirty="0">
                <a:latin typeface="Meiryo UI"/>
                <a:ea typeface="Meiryo UI"/>
                <a:cs typeface="Arial" pitchFamily="34" charset="0"/>
              </a:endParaRPr>
            </a:p>
          </p:txBody>
        </p:sp>
        <p:sp>
          <p:nvSpPr>
            <p:cNvPr id="95" name="正方形/長方形 94">
              <a:extLst>
                <a:ext uri="{FF2B5EF4-FFF2-40B4-BE49-F238E27FC236}">
                  <a16:creationId xmlns:a16="http://schemas.microsoft.com/office/drawing/2014/main" id="{7AD121BD-1119-4D88-A69D-B70B45C69BD5}"/>
                </a:ext>
              </a:extLst>
            </p:cNvPr>
            <p:cNvSpPr/>
            <p:nvPr/>
          </p:nvSpPr>
          <p:spPr>
            <a:xfrm>
              <a:off x="2163969" y="4550871"/>
              <a:ext cx="328175" cy="232674"/>
            </a:xfrm>
            <a:prstGeom prst="rect">
              <a:avLst/>
            </a:prstGeom>
            <a:noFill/>
            <a:ln w="19050" cap="flat" cmpd="sng" algn="ctr">
              <a:noFill/>
              <a:prstDash val="solid"/>
              <a:miter lim="800000"/>
            </a:ln>
            <a:effectLst/>
          </p:spPr>
          <p:txBody>
            <a:bodyPr wrap="none" lIns="0" tIns="30675" rIns="0" bIns="30675" rtlCol="0" anchor="ctr"/>
            <a:lstStyle/>
            <a:p>
              <a:pPr algn="ctr"/>
              <a:endParaRPr kumimoji="0" lang="en-US" sz="800" kern="0" dirty="0">
                <a:latin typeface="Meiryo UI"/>
                <a:ea typeface="Meiryo UI"/>
                <a:cs typeface="Arial" pitchFamily="34" charset="0"/>
              </a:endParaRPr>
            </a:p>
          </p:txBody>
        </p:sp>
      </p:grpSp>
      <p:sp>
        <p:nvSpPr>
          <p:cNvPr id="96" name="ひし形 110">
            <a:extLst>
              <a:ext uri="{FF2B5EF4-FFF2-40B4-BE49-F238E27FC236}">
                <a16:creationId xmlns:a16="http://schemas.microsoft.com/office/drawing/2014/main" id="{80AE51C4-793C-4540-92ED-27025D954499}"/>
              </a:ext>
            </a:extLst>
          </p:cNvPr>
          <p:cNvSpPr>
            <a:spLocks/>
          </p:cNvSpPr>
          <p:nvPr/>
        </p:nvSpPr>
        <p:spPr>
          <a:xfrm>
            <a:off x="8345042" y="2786803"/>
            <a:ext cx="332362" cy="330411"/>
          </a:xfrm>
          <a:prstGeom prst="diamond">
            <a:avLst/>
          </a:prstGeom>
          <a:noFill/>
          <a:ln w="12700" cap="flat" cmpd="sng" algn="ctr">
            <a:solidFill>
              <a:sysClr val="window" lastClr="FFFFFF">
                <a:lumMod val="50000"/>
              </a:sysClr>
            </a:solidFill>
            <a:prstDash val="solid"/>
            <a:miter lim="800000"/>
          </a:ln>
          <a:effectLst/>
        </p:spPr>
        <p:txBody>
          <a:bodyPr wrap="none" lIns="0" tIns="0" rIns="0" bIns="0" rtlCol="0" anchor="ctr"/>
          <a:lstStyle/>
          <a:p>
            <a:pPr algn="ctr">
              <a:defRPr/>
            </a:pPr>
            <a:r>
              <a:rPr kumimoji="0" lang="ja-JP" altLang="en-US" sz="738" kern="0" dirty="0">
                <a:latin typeface="Meiryo UI" panose="020B0604030504040204" pitchFamily="50" charset="-128"/>
                <a:ea typeface="Meiryo UI" panose="020B0604030504040204" pitchFamily="50" charset="-128"/>
              </a:rPr>
              <a:t>確認</a:t>
            </a:r>
            <a:endParaRPr kumimoji="0" lang="en-US" altLang="ja-JP" sz="738" kern="0" dirty="0">
              <a:latin typeface="Meiryo UI" panose="020B0604030504040204" pitchFamily="50" charset="-128"/>
              <a:ea typeface="Meiryo UI" panose="020B0604030504040204" pitchFamily="50" charset="-128"/>
            </a:endParaRPr>
          </a:p>
          <a:p>
            <a:pPr algn="ctr">
              <a:defRPr/>
            </a:pPr>
            <a:r>
              <a:rPr kumimoji="0" lang="ja-JP" altLang="en-US" sz="738" kern="0" dirty="0">
                <a:latin typeface="Meiryo UI" panose="020B0604030504040204" pitchFamily="50" charset="-128"/>
                <a:ea typeface="Meiryo UI" panose="020B0604030504040204" pitchFamily="50" charset="-128"/>
              </a:rPr>
              <a:t>結果</a:t>
            </a:r>
            <a:endParaRPr kumimoji="0" lang="en-US" altLang="ja-JP" sz="738" kern="0" dirty="0">
              <a:latin typeface="Meiryo UI" panose="020B0604030504040204" pitchFamily="50" charset="-128"/>
              <a:ea typeface="Meiryo UI" panose="020B0604030504040204" pitchFamily="50" charset="-128"/>
            </a:endParaRPr>
          </a:p>
        </p:txBody>
      </p:sp>
      <p:cxnSp>
        <p:nvCxnSpPr>
          <p:cNvPr id="97" name="直線矢印コネクタ 96">
            <a:extLst>
              <a:ext uri="{FF2B5EF4-FFF2-40B4-BE49-F238E27FC236}">
                <a16:creationId xmlns:a16="http://schemas.microsoft.com/office/drawing/2014/main" id="{C7ADDD52-9C80-43AC-91EC-332C782909EA}"/>
              </a:ext>
            </a:extLst>
          </p:cNvPr>
          <p:cNvCxnSpPr>
            <a:cxnSpLocks/>
            <a:stCxn id="92" idx="2"/>
            <a:endCxn id="103" idx="0"/>
          </p:cNvCxnSpPr>
          <p:nvPr/>
        </p:nvCxnSpPr>
        <p:spPr>
          <a:xfrm flipH="1">
            <a:off x="2689756" y="5037271"/>
            <a:ext cx="0" cy="895548"/>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98" name="グループ化 97">
            <a:extLst>
              <a:ext uri="{FF2B5EF4-FFF2-40B4-BE49-F238E27FC236}">
                <a16:creationId xmlns:a16="http://schemas.microsoft.com/office/drawing/2014/main" id="{D7655E5F-0AD3-4440-A88A-DB4CF0BB7D27}"/>
              </a:ext>
            </a:extLst>
          </p:cNvPr>
          <p:cNvGrpSpPr/>
          <p:nvPr/>
        </p:nvGrpSpPr>
        <p:grpSpPr>
          <a:xfrm>
            <a:off x="2562603" y="5929036"/>
            <a:ext cx="254309" cy="448253"/>
            <a:chOff x="2515451" y="5897715"/>
            <a:chExt cx="254269" cy="450827"/>
          </a:xfrm>
        </p:grpSpPr>
        <p:sp>
          <p:nvSpPr>
            <p:cNvPr id="99" name="Freeform 266">
              <a:extLst>
                <a:ext uri="{FF2B5EF4-FFF2-40B4-BE49-F238E27FC236}">
                  <a16:creationId xmlns:a16="http://schemas.microsoft.com/office/drawing/2014/main" id="{CE2BAE73-A8BE-4C3B-8A65-D45BF72B7298}"/>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77913" tIns="38957" rIns="77913" bIns="38957"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sz="738">
                <a:latin typeface="Arial"/>
                <a:ea typeface="Meiryo UI"/>
              </a:endParaRPr>
            </a:p>
          </p:txBody>
        </p:sp>
        <p:sp>
          <p:nvSpPr>
            <p:cNvPr id="103" name="正方形/長方形 36">
              <a:extLst>
                <a:ext uri="{FF2B5EF4-FFF2-40B4-BE49-F238E27FC236}">
                  <a16:creationId xmlns:a16="http://schemas.microsoft.com/office/drawing/2014/main" id="{C657DACD-FC18-4495-AFF9-DFD20967A1D2}"/>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0675" rIns="0" bIns="30675" rtlCol="0" anchor="ctr"/>
            <a:lstStyle/>
            <a:p>
              <a:pPr algn="ctr">
                <a:defRPr/>
              </a:pPr>
              <a:endParaRPr kumimoji="0" lang="ja-JP" altLang="en-US" sz="738" kern="0" dirty="0">
                <a:latin typeface="Meiryo UI"/>
                <a:ea typeface="Meiryo UI"/>
                <a:cs typeface="Arial" pitchFamily="34" charset="0"/>
              </a:endParaRPr>
            </a:p>
          </p:txBody>
        </p:sp>
      </p:grpSp>
      <p:sp>
        <p:nvSpPr>
          <p:cNvPr id="105" name="正方形/長方形 104">
            <a:extLst>
              <a:ext uri="{FF2B5EF4-FFF2-40B4-BE49-F238E27FC236}">
                <a16:creationId xmlns:a16="http://schemas.microsoft.com/office/drawing/2014/main" id="{32ECC839-ABC8-4CEE-A497-8D74EE698E7B}"/>
              </a:ext>
            </a:extLst>
          </p:cNvPr>
          <p:cNvSpPr/>
          <p:nvPr/>
        </p:nvSpPr>
        <p:spPr>
          <a:xfrm>
            <a:off x="2617745" y="6299330"/>
            <a:ext cx="144023" cy="214767"/>
          </a:xfrm>
          <a:prstGeom prst="rect">
            <a:avLst/>
          </a:prstGeom>
          <a:noFill/>
          <a:ln w="19050" cap="flat" cmpd="sng" algn="ctr">
            <a:noFill/>
            <a:prstDash val="solid"/>
            <a:miter lim="800000"/>
          </a:ln>
          <a:effectLst/>
        </p:spPr>
        <p:txBody>
          <a:bodyPr wrap="none" lIns="0" tIns="30675" rIns="0" bIns="30675"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106" name="直線矢印コネクタ 105">
            <a:extLst>
              <a:ext uri="{FF2B5EF4-FFF2-40B4-BE49-F238E27FC236}">
                <a16:creationId xmlns:a16="http://schemas.microsoft.com/office/drawing/2014/main" id="{7DC2477E-93A6-4607-A205-ADEE1242D0EB}"/>
              </a:ext>
            </a:extLst>
          </p:cNvPr>
          <p:cNvCxnSpPr>
            <a:cxnSpLocks/>
            <a:stCxn id="92" idx="3"/>
            <a:endCxn id="70" idx="1"/>
          </p:cNvCxnSpPr>
          <p:nvPr/>
        </p:nvCxnSpPr>
        <p:spPr>
          <a:xfrm>
            <a:off x="3059155" y="4815345"/>
            <a:ext cx="200604" cy="0"/>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109" name="直線矢印コネクタ 79">
            <a:extLst>
              <a:ext uri="{FF2B5EF4-FFF2-40B4-BE49-F238E27FC236}">
                <a16:creationId xmlns:a16="http://schemas.microsoft.com/office/drawing/2014/main" id="{839350CF-A47C-4D94-B563-2EE87F357D2A}"/>
              </a:ext>
            </a:extLst>
          </p:cNvPr>
          <p:cNvCxnSpPr>
            <a:cxnSpLocks/>
            <a:stCxn id="96" idx="3"/>
            <a:endCxn id="131" idx="2"/>
          </p:cNvCxnSpPr>
          <p:nvPr/>
        </p:nvCxnSpPr>
        <p:spPr>
          <a:xfrm>
            <a:off x="8677404" y="2952009"/>
            <a:ext cx="344323" cy="358"/>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110" name="正方形/長方形 109">
            <a:extLst>
              <a:ext uri="{FF2B5EF4-FFF2-40B4-BE49-F238E27FC236}">
                <a16:creationId xmlns:a16="http://schemas.microsoft.com/office/drawing/2014/main" id="{AD3C0407-55B0-4DE9-BEB2-B616B26E9C9F}"/>
              </a:ext>
            </a:extLst>
          </p:cNvPr>
          <p:cNvSpPr>
            <a:spLocks/>
          </p:cNvSpPr>
          <p:nvPr/>
        </p:nvSpPr>
        <p:spPr>
          <a:xfrm>
            <a:off x="8534293" y="2963910"/>
            <a:ext cx="492523" cy="240255"/>
          </a:xfrm>
          <a:prstGeom prst="rect">
            <a:avLst/>
          </a:prstGeom>
        </p:spPr>
        <p:txBody>
          <a:bodyPr wrap="square">
            <a:spAutoFit/>
          </a:bodyPr>
          <a:lstStyle/>
          <a:p>
            <a:pPr algn="ctr"/>
            <a:r>
              <a:rPr lang="ja-JP" altLang="en-US" sz="738" dirty="0">
                <a:latin typeface="Meiryo UI" panose="020B0604030504040204" pitchFamily="50" charset="-128"/>
                <a:ea typeface="Meiryo UI" panose="020B0604030504040204" pitchFamily="50" charset="-128"/>
                <a:cs typeface="Arial" pitchFamily="34" charset="0"/>
              </a:rPr>
              <a:t>承認</a:t>
            </a:r>
          </a:p>
        </p:txBody>
      </p:sp>
      <p:sp>
        <p:nvSpPr>
          <p:cNvPr id="111" name="正方形/長方形 110">
            <a:extLst>
              <a:ext uri="{FF2B5EF4-FFF2-40B4-BE49-F238E27FC236}">
                <a16:creationId xmlns:a16="http://schemas.microsoft.com/office/drawing/2014/main" id="{7F507A5F-BD68-458F-B3C3-940F60A76FCB}"/>
              </a:ext>
            </a:extLst>
          </p:cNvPr>
          <p:cNvSpPr>
            <a:spLocks/>
          </p:cNvSpPr>
          <p:nvPr/>
        </p:nvSpPr>
        <p:spPr>
          <a:xfrm>
            <a:off x="8163340" y="2300552"/>
            <a:ext cx="492524" cy="205890"/>
          </a:xfrm>
          <a:prstGeom prst="rect">
            <a:avLst/>
          </a:prstGeom>
        </p:spPr>
        <p:txBody>
          <a:bodyPr wrap="square">
            <a:spAutoFit/>
          </a:bodyPr>
          <a:lstStyle/>
          <a:p>
            <a:pPr algn="ctr"/>
            <a:r>
              <a:rPr lang="ja-JP" altLang="en-US" sz="738" dirty="0">
                <a:latin typeface="Meiryo UI" panose="020B0604030504040204" pitchFamily="50" charset="-128"/>
                <a:ea typeface="Meiryo UI" panose="020B0604030504040204" pitchFamily="50" charset="-128"/>
                <a:cs typeface="Arial" pitchFamily="34" charset="0"/>
              </a:rPr>
              <a:t>却下</a:t>
            </a:r>
          </a:p>
        </p:txBody>
      </p:sp>
      <p:grpSp>
        <p:nvGrpSpPr>
          <p:cNvPr id="112" name="グループ化 111">
            <a:extLst>
              <a:ext uri="{FF2B5EF4-FFF2-40B4-BE49-F238E27FC236}">
                <a16:creationId xmlns:a16="http://schemas.microsoft.com/office/drawing/2014/main" id="{F2B6107B-08EA-4128-9519-0461A788F708}"/>
              </a:ext>
            </a:extLst>
          </p:cNvPr>
          <p:cNvGrpSpPr>
            <a:grpSpLocks/>
          </p:cNvGrpSpPr>
          <p:nvPr/>
        </p:nvGrpSpPr>
        <p:grpSpPr>
          <a:xfrm>
            <a:off x="5135436" y="2565401"/>
            <a:ext cx="734519" cy="609042"/>
            <a:chOff x="3766830" y="2375928"/>
            <a:chExt cx="734400" cy="612539"/>
          </a:xfrm>
        </p:grpSpPr>
        <p:sp>
          <p:nvSpPr>
            <p:cNvPr id="113" name="正方形/長方形 112">
              <a:extLst>
                <a:ext uri="{FF2B5EF4-FFF2-40B4-BE49-F238E27FC236}">
                  <a16:creationId xmlns:a16="http://schemas.microsoft.com/office/drawing/2014/main" id="{FAB86B16-1C1B-48D4-ACE9-D686963494CF}"/>
                </a:ext>
              </a:extLst>
            </p:cNvPr>
            <p:cNvSpPr/>
            <p:nvPr/>
          </p:nvSpPr>
          <p:spPr>
            <a:xfrm>
              <a:off x="3766830" y="2542067"/>
              <a:ext cx="734400" cy="446400"/>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a:ea typeface="Meiryo UI"/>
                  <a:cs typeface="Arial" pitchFamily="34" charset="0"/>
                </a:rPr>
                <a:t>未入金残高の</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確認依頼受領</a:t>
              </a:r>
              <a:endParaRPr kumimoji="0" lang="en-US" altLang="ja-JP" sz="800" kern="0" dirty="0">
                <a:latin typeface="Meiryo UI"/>
                <a:ea typeface="Meiryo UI"/>
                <a:cs typeface="Arial" pitchFamily="34" charset="0"/>
              </a:endParaRPr>
            </a:p>
          </p:txBody>
        </p:sp>
        <p:sp>
          <p:nvSpPr>
            <p:cNvPr id="114" name="テキスト ボックス 113">
              <a:extLst>
                <a:ext uri="{FF2B5EF4-FFF2-40B4-BE49-F238E27FC236}">
                  <a16:creationId xmlns:a16="http://schemas.microsoft.com/office/drawing/2014/main" id="{42AB2A84-AD0A-4B64-8CC8-449F6B6EB432}"/>
                </a:ext>
              </a:extLst>
            </p:cNvPr>
            <p:cNvSpPr txBox="1"/>
            <p:nvPr/>
          </p:nvSpPr>
          <p:spPr>
            <a:xfrm>
              <a:off x="3766830" y="2375928"/>
              <a:ext cx="268887" cy="181380"/>
            </a:xfrm>
            <a:prstGeom prst="rect">
              <a:avLst/>
            </a:prstGeom>
            <a:noFill/>
          </p:spPr>
          <p:txBody>
            <a:bodyPr wrap="square" lIns="0" tIns="0" rIns="0" bIns="0" rtlCol="0" anchor="ctr" anchorCtr="0">
              <a:noAutofit/>
            </a:bodyPr>
            <a:lstStyle/>
            <a:p>
              <a:pPr>
                <a:spcAft>
                  <a:spcPts val="511"/>
                </a:spcAft>
              </a:pPr>
              <a:r>
                <a:rPr lang="en-US" altLang="ja-JP" sz="800" dirty="0">
                  <a:latin typeface="Meiryo UI" panose="020B0604030504040204" pitchFamily="50" charset="-128"/>
                  <a:ea typeface="Meiryo UI" panose="020B0604030504040204" pitchFamily="50" charset="-128"/>
                </a:rPr>
                <a:t>04</a:t>
              </a:r>
              <a:endParaRPr lang="ja-JP" altLang="en-US" sz="800" dirty="0">
                <a:latin typeface="Meiryo UI" panose="020B0604030504040204" pitchFamily="50" charset="-128"/>
                <a:ea typeface="Meiryo UI" panose="020B0604030504040204" pitchFamily="50" charset="-128"/>
              </a:endParaRPr>
            </a:p>
          </p:txBody>
        </p:sp>
        <p:sp>
          <p:nvSpPr>
            <p:cNvPr id="115" name="正方形/長方形 114">
              <a:extLst>
                <a:ext uri="{FF2B5EF4-FFF2-40B4-BE49-F238E27FC236}">
                  <a16:creationId xmlns:a16="http://schemas.microsoft.com/office/drawing/2014/main" id="{5F1C06E7-5746-412A-B342-EF8EFCC00D87}"/>
                </a:ext>
              </a:extLst>
            </p:cNvPr>
            <p:cNvSpPr/>
            <p:nvPr/>
          </p:nvSpPr>
          <p:spPr>
            <a:xfrm>
              <a:off x="3766830" y="2755793"/>
              <a:ext cx="328175" cy="232674"/>
            </a:xfrm>
            <a:prstGeom prst="rect">
              <a:avLst/>
            </a:prstGeom>
            <a:noFill/>
            <a:ln w="19050" cap="flat" cmpd="sng" algn="ctr">
              <a:noFill/>
              <a:prstDash val="solid"/>
              <a:miter lim="800000"/>
            </a:ln>
            <a:effectLst/>
          </p:spPr>
          <p:txBody>
            <a:bodyPr wrap="none" lIns="0" tIns="30675" rIns="0" bIns="30675" rtlCol="0" anchor="ctr"/>
            <a:lstStyle/>
            <a:p>
              <a:pPr algn="ctr"/>
              <a:endParaRPr kumimoji="0" lang="en-US" sz="800" kern="0" dirty="0">
                <a:latin typeface="Meiryo UI"/>
                <a:ea typeface="Meiryo UI"/>
                <a:cs typeface="Arial" pitchFamily="34" charset="0"/>
              </a:endParaRPr>
            </a:p>
          </p:txBody>
        </p:sp>
        <p:sp>
          <p:nvSpPr>
            <p:cNvPr id="116" name="正方形/長方形 115">
              <a:extLst>
                <a:ext uri="{FF2B5EF4-FFF2-40B4-BE49-F238E27FC236}">
                  <a16:creationId xmlns:a16="http://schemas.microsoft.com/office/drawing/2014/main" id="{3213F90B-E267-45D3-A683-4A5BC4C785D5}"/>
                </a:ext>
              </a:extLst>
            </p:cNvPr>
            <p:cNvSpPr/>
            <p:nvPr/>
          </p:nvSpPr>
          <p:spPr>
            <a:xfrm>
              <a:off x="3766830" y="2540413"/>
              <a:ext cx="328175" cy="232674"/>
            </a:xfrm>
            <a:prstGeom prst="rect">
              <a:avLst/>
            </a:prstGeom>
            <a:noFill/>
            <a:ln w="19050" cap="flat" cmpd="sng" algn="ctr">
              <a:noFill/>
              <a:prstDash val="solid"/>
              <a:miter lim="800000"/>
            </a:ln>
            <a:effectLst/>
          </p:spPr>
          <p:txBody>
            <a:bodyPr wrap="none" lIns="0" tIns="30675" rIns="0" bIns="30675" rtlCol="0" anchor="ctr"/>
            <a:lstStyle/>
            <a:p>
              <a:pPr algn="ctr"/>
              <a:endParaRPr kumimoji="0" lang="en-US" sz="800" kern="0" dirty="0">
                <a:latin typeface="Meiryo UI"/>
                <a:ea typeface="Meiryo UI"/>
                <a:cs typeface="Arial" pitchFamily="34" charset="0"/>
              </a:endParaRPr>
            </a:p>
          </p:txBody>
        </p:sp>
      </p:grpSp>
      <p:grpSp>
        <p:nvGrpSpPr>
          <p:cNvPr id="117" name="グループ化 116">
            <a:extLst>
              <a:ext uri="{FF2B5EF4-FFF2-40B4-BE49-F238E27FC236}">
                <a16:creationId xmlns:a16="http://schemas.microsoft.com/office/drawing/2014/main" id="{2A084598-CA75-4826-8A3F-7D13BB51EC33}"/>
              </a:ext>
            </a:extLst>
          </p:cNvPr>
          <p:cNvGrpSpPr>
            <a:grpSpLocks/>
          </p:cNvGrpSpPr>
          <p:nvPr/>
        </p:nvGrpSpPr>
        <p:grpSpPr>
          <a:xfrm>
            <a:off x="6269308" y="2565401"/>
            <a:ext cx="734519" cy="609042"/>
            <a:chOff x="3766830" y="2375928"/>
            <a:chExt cx="734400" cy="612539"/>
          </a:xfrm>
        </p:grpSpPr>
        <p:sp>
          <p:nvSpPr>
            <p:cNvPr id="118" name="正方形/長方形 117">
              <a:extLst>
                <a:ext uri="{FF2B5EF4-FFF2-40B4-BE49-F238E27FC236}">
                  <a16:creationId xmlns:a16="http://schemas.microsoft.com/office/drawing/2014/main" id="{3D8571C1-92CB-45FB-8157-4BF42C60574E}"/>
                </a:ext>
              </a:extLst>
            </p:cNvPr>
            <p:cNvSpPr/>
            <p:nvPr/>
          </p:nvSpPr>
          <p:spPr>
            <a:xfrm>
              <a:off x="3766830" y="2542067"/>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a:ea typeface="Meiryo UI"/>
                  <a:cs typeface="Arial" pitchFamily="34" charset="0"/>
                </a:rPr>
                <a:t>未入金残高の</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確認</a:t>
              </a:r>
              <a:endParaRPr kumimoji="0" lang="en-US" altLang="ja-JP" sz="800" kern="0" dirty="0">
                <a:latin typeface="Meiryo UI"/>
                <a:ea typeface="Meiryo UI"/>
                <a:cs typeface="Arial" pitchFamily="34" charset="0"/>
              </a:endParaRPr>
            </a:p>
          </p:txBody>
        </p:sp>
        <p:sp>
          <p:nvSpPr>
            <p:cNvPr id="119" name="テキスト ボックス 118">
              <a:extLst>
                <a:ext uri="{FF2B5EF4-FFF2-40B4-BE49-F238E27FC236}">
                  <a16:creationId xmlns:a16="http://schemas.microsoft.com/office/drawing/2014/main" id="{00B8D3E8-529C-4E8C-B9FB-48449E44F376}"/>
                </a:ext>
              </a:extLst>
            </p:cNvPr>
            <p:cNvSpPr txBox="1"/>
            <p:nvPr/>
          </p:nvSpPr>
          <p:spPr>
            <a:xfrm>
              <a:off x="3766830" y="2375928"/>
              <a:ext cx="268887" cy="181380"/>
            </a:xfrm>
            <a:prstGeom prst="rect">
              <a:avLst/>
            </a:prstGeom>
            <a:noFill/>
          </p:spPr>
          <p:txBody>
            <a:bodyPr wrap="square" lIns="0" tIns="0" rIns="0" bIns="0" rtlCol="0" anchor="ctr" anchorCtr="0">
              <a:noAutofit/>
            </a:bodyPr>
            <a:lstStyle/>
            <a:p>
              <a:pPr>
                <a:spcAft>
                  <a:spcPts val="511"/>
                </a:spcAft>
              </a:pPr>
              <a:r>
                <a:rPr lang="en-US" altLang="ja-JP" sz="800" dirty="0">
                  <a:latin typeface="Meiryo UI" panose="020B0604030504040204" pitchFamily="50" charset="-128"/>
                  <a:ea typeface="Meiryo UI" panose="020B0604030504040204" pitchFamily="50" charset="-128"/>
                </a:rPr>
                <a:t>05</a:t>
              </a:r>
              <a:endParaRPr lang="ja-JP" altLang="en-US" sz="800" dirty="0">
                <a:latin typeface="Meiryo UI" panose="020B0604030504040204" pitchFamily="50" charset="-128"/>
                <a:ea typeface="Meiryo UI" panose="020B0604030504040204" pitchFamily="50" charset="-128"/>
              </a:endParaRPr>
            </a:p>
          </p:txBody>
        </p:sp>
        <p:sp>
          <p:nvSpPr>
            <p:cNvPr id="120" name="正方形/長方形 119">
              <a:extLst>
                <a:ext uri="{FF2B5EF4-FFF2-40B4-BE49-F238E27FC236}">
                  <a16:creationId xmlns:a16="http://schemas.microsoft.com/office/drawing/2014/main" id="{A4B557EC-F34C-4046-9CF1-BC6140259D9C}"/>
                </a:ext>
              </a:extLst>
            </p:cNvPr>
            <p:cNvSpPr/>
            <p:nvPr/>
          </p:nvSpPr>
          <p:spPr>
            <a:xfrm>
              <a:off x="3766830" y="2755793"/>
              <a:ext cx="328175" cy="232674"/>
            </a:xfrm>
            <a:prstGeom prst="rect">
              <a:avLst/>
            </a:prstGeom>
            <a:noFill/>
            <a:ln w="19050" cap="flat" cmpd="sng" algn="ctr">
              <a:noFill/>
              <a:prstDash val="solid"/>
              <a:miter lim="800000"/>
            </a:ln>
            <a:effectLst/>
          </p:spPr>
          <p:txBody>
            <a:bodyPr wrap="none" lIns="0" tIns="30675" rIns="0" bIns="30675" rtlCol="0" anchor="ctr"/>
            <a:lstStyle/>
            <a:p>
              <a:pPr algn="ctr"/>
              <a:endParaRPr kumimoji="0" lang="en-US" sz="800" kern="0" dirty="0">
                <a:latin typeface="Meiryo UI"/>
                <a:ea typeface="Meiryo UI"/>
                <a:cs typeface="Arial" pitchFamily="34" charset="0"/>
              </a:endParaRPr>
            </a:p>
          </p:txBody>
        </p:sp>
        <p:sp>
          <p:nvSpPr>
            <p:cNvPr id="121" name="正方形/長方形 120">
              <a:extLst>
                <a:ext uri="{FF2B5EF4-FFF2-40B4-BE49-F238E27FC236}">
                  <a16:creationId xmlns:a16="http://schemas.microsoft.com/office/drawing/2014/main" id="{6595ED7B-CFC0-48BB-838A-E70D8D411081}"/>
                </a:ext>
              </a:extLst>
            </p:cNvPr>
            <p:cNvSpPr/>
            <p:nvPr/>
          </p:nvSpPr>
          <p:spPr>
            <a:xfrm>
              <a:off x="3766830" y="2540413"/>
              <a:ext cx="328175" cy="232674"/>
            </a:xfrm>
            <a:prstGeom prst="rect">
              <a:avLst/>
            </a:prstGeom>
            <a:noFill/>
            <a:ln w="19050" cap="flat" cmpd="sng" algn="ctr">
              <a:noFill/>
              <a:prstDash val="solid"/>
              <a:miter lim="800000"/>
            </a:ln>
            <a:effectLst/>
          </p:spPr>
          <p:txBody>
            <a:bodyPr wrap="none" lIns="0" tIns="30675" rIns="0" bIns="30675" rtlCol="0" anchor="ctr"/>
            <a:lstStyle/>
            <a:p>
              <a:pPr algn="ctr"/>
              <a:endParaRPr kumimoji="0" lang="en-US" sz="800" kern="0" dirty="0">
                <a:latin typeface="Meiryo UI"/>
                <a:ea typeface="Meiryo UI"/>
                <a:cs typeface="Arial" pitchFamily="34" charset="0"/>
              </a:endParaRPr>
            </a:p>
          </p:txBody>
        </p:sp>
      </p:grpSp>
      <p:grpSp>
        <p:nvGrpSpPr>
          <p:cNvPr id="124" name="グループ化 123">
            <a:extLst>
              <a:ext uri="{FF2B5EF4-FFF2-40B4-BE49-F238E27FC236}">
                <a16:creationId xmlns:a16="http://schemas.microsoft.com/office/drawing/2014/main" id="{254A758E-0096-4F76-B854-6F730077BBEC}"/>
              </a:ext>
            </a:extLst>
          </p:cNvPr>
          <p:cNvGrpSpPr>
            <a:grpSpLocks/>
          </p:cNvGrpSpPr>
          <p:nvPr/>
        </p:nvGrpSpPr>
        <p:grpSpPr>
          <a:xfrm>
            <a:off x="7353120" y="2565401"/>
            <a:ext cx="734519" cy="609042"/>
            <a:chOff x="3766830" y="2375928"/>
            <a:chExt cx="734400" cy="612539"/>
          </a:xfrm>
        </p:grpSpPr>
        <p:sp>
          <p:nvSpPr>
            <p:cNvPr id="125" name="正方形/長方形 124">
              <a:extLst>
                <a:ext uri="{FF2B5EF4-FFF2-40B4-BE49-F238E27FC236}">
                  <a16:creationId xmlns:a16="http://schemas.microsoft.com/office/drawing/2014/main" id="{56634BBE-7AD3-4AF1-9FD5-48B74754BA51}"/>
                </a:ext>
              </a:extLst>
            </p:cNvPr>
            <p:cNvSpPr/>
            <p:nvPr/>
          </p:nvSpPr>
          <p:spPr>
            <a:xfrm>
              <a:off x="3766830" y="2542067"/>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a:ea typeface="Meiryo UI"/>
                  <a:cs typeface="Arial" pitchFamily="34" charset="0"/>
                </a:rPr>
                <a:t>未入金残高の</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確認結果の登録</a:t>
              </a:r>
              <a:endParaRPr kumimoji="0" lang="en-US" altLang="ja-JP" sz="800" kern="0" dirty="0">
                <a:latin typeface="Meiryo UI"/>
                <a:ea typeface="Meiryo UI"/>
                <a:cs typeface="Arial" pitchFamily="34" charset="0"/>
              </a:endParaRPr>
            </a:p>
          </p:txBody>
        </p:sp>
        <p:sp>
          <p:nvSpPr>
            <p:cNvPr id="126" name="テキスト ボックス 125">
              <a:extLst>
                <a:ext uri="{FF2B5EF4-FFF2-40B4-BE49-F238E27FC236}">
                  <a16:creationId xmlns:a16="http://schemas.microsoft.com/office/drawing/2014/main" id="{79D7F246-4EA1-45C8-A2E4-C08348CBF015}"/>
                </a:ext>
              </a:extLst>
            </p:cNvPr>
            <p:cNvSpPr txBox="1"/>
            <p:nvPr/>
          </p:nvSpPr>
          <p:spPr>
            <a:xfrm>
              <a:off x="3766830" y="2375928"/>
              <a:ext cx="268887" cy="181380"/>
            </a:xfrm>
            <a:prstGeom prst="rect">
              <a:avLst/>
            </a:prstGeom>
            <a:noFill/>
          </p:spPr>
          <p:txBody>
            <a:bodyPr wrap="square" lIns="0" tIns="0" rIns="0" bIns="0" rtlCol="0" anchor="ctr" anchorCtr="0">
              <a:noAutofit/>
            </a:bodyPr>
            <a:lstStyle/>
            <a:p>
              <a:pPr>
                <a:spcAft>
                  <a:spcPts val="511"/>
                </a:spcAft>
              </a:pPr>
              <a:r>
                <a:rPr lang="en-US" altLang="ja-JP" sz="800" dirty="0">
                  <a:latin typeface="Meiryo UI" panose="020B0604030504040204" pitchFamily="50" charset="-128"/>
                  <a:ea typeface="Meiryo UI" panose="020B0604030504040204" pitchFamily="50" charset="-128"/>
                </a:rPr>
                <a:t>06</a:t>
              </a:r>
              <a:endParaRPr lang="ja-JP" altLang="en-US" sz="800" dirty="0">
                <a:latin typeface="Meiryo UI" panose="020B0604030504040204" pitchFamily="50" charset="-128"/>
                <a:ea typeface="Meiryo UI" panose="020B0604030504040204" pitchFamily="50" charset="-128"/>
              </a:endParaRPr>
            </a:p>
          </p:txBody>
        </p:sp>
        <p:sp>
          <p:nvSpPr>
            <p:cNvPr id="127" name="正方形/長方形 126">
              <a:extLst>
                <a:ext uri="{FF2B5EF4-FFF2-40B4-BE49-F238E27FC236}">
                  <a16:creationId xmlns:a16="http://schemas.microsoft.com/office/drawing/2014/main" id="{D2C7B2E7-0B17-48B5-9368-ADDBFDC8E423}"/>
                </a:ext>
              </a:extLst>
            </p:cNvPr>
            <p:cNvSpPr/>
            <p:nvPr/>
          </p:nvSpPr>
          <p:spPr>
            <a:xfrm>
              <a:off x="3766830" y="2755793"/>
              <a:ext cx="328175" cy="232674"/>
            </a:xfrm>
            <a:prstGeom prst="rect">
              <a:avLst/>
            </a:prstGeom>
            <a:noFill/>
            <a:ln w="19050" cap="flat" cmpd="sng" algn="ctr">
              <a:noFill/>
              <a:prstDash val="solid"/>
              <a:miter lim="800000"/>
            </a:ln>
            <a:effectLst/>
          </p:spPr>
          <p:txBody>
            <a:bodyPr wrap="none" lIns="0" tIns="30675" rIns="0" bIns="30675" rtlCol="0" anchor="ctr"/>
            <a:lstStyle/>
            <a:p>
              <a:pPr algn="ctr"/>
              <a:endParaRPr kumimoji="0" lang="en-US" sz="800" kern="0" dirty="0">
                <a:latin typeface="Meiryo UI"/>
                <a:ea typeface="Meiryo UI"/>
                <a:cs typeface="Arial" pitchFamily="34" charset="0"/>
              </a:endParaRPr>
            </a:p>
          </p:txBody>
        </p:sp>
        <p:sp>
          <p:nvSpPr>
            <p:cNvPr id="128" name="正方形/長方形 127">
              <a:extLst>
                <a:ext uri="{FF2B5EF4-FFF2-40B4-BE49-F238E27FC236}">
                  <a16:creationId xmlns:a16="http://schemas.microsoft.com/office/drawing/2014/main" id="{1F4FBA4C-B379-40AA-B688-CB6F00320838}"/>
                </a:ext>
              </a:extLst>
            </p:cNvPr>
            <p:cNvSpPr/>
            <p:nvPr/>
          </p:nvSpPr>
          <p:spPr>
            <a:xfrm>
              <a:off x="3766830" y="2540413"/>
              <a:ext cx="328175" cy="232674"/>
            </a:xfrm>
            <a:prstGeom prst="rect">
              <a:avLst/>
            </a:prstGeom>
            <a:noFill/>
            <a:ln w="19050" cap="flat" cmpd="sng" algn="ctr">
              <a:noFill/>
              <a:prstDash val="solid"/>
              <a:miter lim="800000"/>
            </a:ln>
            <a:effectLst/>
          </p:spPr>
          <p:txBody>
            <a:bodyPr wrap="none" lIns="0" tIns="30675" rIns="0" bIns="30675" rtlCol="0" anchor="ctr"/>
            <a:lstStyle/>
            <a:p>
              <a:pPr algn="ctr"/>
              <a:endParaRPr kumimoji="0" lang="en-US" sz="800" kern="0" dirty="0">
                <a:latin typeface="Meiryo UI"/>
                <a:ea typeface="Meiryo UI"/>
                <a:cs typeface="Arial" pitchFamily="34" charset="0"/>
              </a:endParaRPr>
            </a:p>
          </p:txBody>
        </p:sp>
      </p:grpSp>
      <p:sp>
        <p:nvSpPr>
          <p:cNvPr id="131" name="ドーナツ 24">
            <a:extLst>
              <a:ext uri="{FF2B5EF4-FFF2-40B4-BE49-F238E27FC236}">
                <a16:creationId xmlns:a16="http://schemas.microsoft.com/office/drawing/2014/main" id="{135F672D-C443-406C-98FA-D89D081FD405}"/>
              </a:ext>
            </a:extLst>
          </p:cNvPr>
          <p:cNvSpPr>
            <a:spLocks/>
          </p:cNvSpPr>
          <p:nvPr/>
        </p:nvSpPr>
        <p:spPr bwMode="auto">
          <a:xfrm>
            <a:off x="9021727" y="2809189"/>
            <a:ext cx="288046" cy="286355"/>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0629" tIns="30629" rIns="30629" bIns="30629" numCol="1" rtlCol="0" anchor="ctr" anchorCtr="0" compatLnSpc="1">
            <a:prstTxWarp prst="textNoShape">
              <a:avLst/>
            </a:prstTxWarp>
          </a:bodyPr>
          <a:lstStyle/>
          <a:p>
            <a:pPr algn="ctr" defTabSz="884709">
              <a:defRPr/>
            </a:pPr>
            <a:r>
              <a:rPr kumimoji="0" lang="en-US" altLang="ja-JP" sz="738" kern="0" dirty="0">
                <a:latin typeface="Meiryo UI"/>
                <a:ea typeface="Meiryo UI"/>
                <a:cs typeface="Tahoma" pitchFamily="34" charset="0"/>
              </a:rPr>
              <a:t>END</a:t>
            </a:r>
          </a:p>
        </p:txBody>
      </p:sp>
      <p:cxnSp>
        <p:nvCxnSpPr>
          <p:cNvPr id="132" name="直線矢印コネクタ 79">
            <a:extLst>
              <a:ext uri="{FF2B5EF4-FFF2-40B4-BE49-F238E27FC236}">
                <a16:creationId xmlns:a16="http://schemas.microsoft.com/office/drawing/2014/main" id="{D5967476-6133-4F61-AB4B-313554433AEA}"/>
              </a:ext>
            </a:extLst>
          </p:cNvPr>
          <p:cNvCxnSpPr>
            <a:cxnSpLocks/>
            <a:stCxn id="125" idx="3"/>
            <a:endCxn id="96" idx="1"/>
          </p:cNvCxnSpPr>
          <p:nvPr/>
        </p:nvCxnSpPr>
        <p:spPr>
          <a:xfrm flipV="1">
            <a:off x="8087638" y="2952009"/>
            <a:ext cx="257405" cy="507"/>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133" name="直線矢印コネクタ 79">
            <a:extLst>
              <a:ext uri="{FF2B5EF4-FFF2-40B4-BE49-F238E27FC236}">
                <a16:creationId xmlns:a16="http://schemas.microsoft.com/office/drawing/2014/main" id="{FAC81D9A-4326-4CA9-AB0F-BB40DD441C37}"/>
              </a:ext>
            </a:extLst>
          </p:cNvPr>
          <p:cNvCxnSpPr>
            <a:cxnSpLocks/>
            <a:stCxn id="113" idx="3"/>
            <a:endCxn id="118" idx="1"/>
          </p:cNvCxnSpPr>
          <p:nvPr/>
        </p:nvCxnSpPr>
        <p:spPr>
          <a:xfrm>
            <a:off x="5869954" y="2952515"/>
            <a:ext cx="399354" cy="0"/>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135" name="直線矢印コネクタ 79">
            <a:extLst>
              <a:ext uri="{FF2B5EF4-FFF2-40B4-BE49-F238E27FC236}">
                <a16:creationId xmlns:a16="http://schemas.microsoft.com/office/drawing/2014/main" id="{A68EB13F-041F-40AC-85F6-8083C60F95CC}"/>
              </a:ext>
            </a:extLst>
          </p:cNvPr>
          <p:cNvCxnSpPr>
            <a:cxnSpLocks/>
            <a:stCxn id="172" idx="0"/>
            <a:endCxn id="113" idx="2"/>
          </p:cNvCxnSpPr>
          <p:nvPr/>
        </p:nvCxnSpPr>
        <p:spPr>
          <a:xfrm flipV="1">
            <a:off x="5502694" y="3174441"/>
            <a:ext cx="0" cy="1418979"/>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137" name="直線矢印コネクタ 136">
            <a:extLst>
              <a:ext uri="{FF2B5EF4-FFF2-40B4-BE49-F238E27FC236}">
                <a16:creationId xmlns:a16="http://schemas.microsoft.com/office/drawing/2014/main" id="{BC952393-1992-4E04-976E-9D072F07CE93}"/>
              </a:ext>
            </a:extLst>
          </p:cNvPr>
          <p:cNvCxnSpPr>
            <a:cxnSpLocks/>
            <a:stCxn id="100" idx="2"/>
            <a:endCxn id="154" idx="0"/>
          </p:cNvCxnSpPr>
          <p:nvPr/>
        </p:nvCxnSpPr>
        <p:spPr>
          <a:xfrm>
            <a:off x="4380839" y="5032674"/>
            <a:ext cx="9642" cy="900143"/>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138" name="グループ化 137">
            <a:extLst>
              <a:ext uri="{FF2B5EF4-FFF2-40B4-BE49-F238E27FC236}">
                <a16:creationId xmlns:a16="http://schemas.microsoft.com/office/drawing/2014/main" id="{F45B0DF9-D6BB-48A2-B8EE-0EEA1E6E8E21}"/>
              </a:ext>
            </a:extLst>
          </p:cNvPr>
          <p:cNvGrpSpPr/>
          <p:nvPr/>
        </p:nvGrpSpPr>
        <p:grpSpPr>
          <a:xfrm>
            <a:off x="4263326" y="5929036"/>
            <a:ext cx="254309" cy="448253"/>
            <a:chOff x="2515451" y="5897715"/>
            <a:chExt cx="254269" cy="450827"/>
          </a:xfrm>
        </p:grpSpPr>
        <p:sp>
          <p:nvSpPr>
            <p:cNvPr id="153" name="Freeform 266">
              <a:extLst>
                <a:ext uri="{FF2B5EF4-FFF2-40B4-BE49-F238E27FC236}">
                  <a16:creationId xmlns:a16="http://schemas.microsoft.com/office/drawing/2014/main" id="{4E0F363D-0164-4C04-8A2F-F87BBB0DAEEE}"/>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77913" tIns="38957" rIns="77913" bIns="38957"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sz="738">
                <a:latin typeface="Arial"/>
                <a:ea typeface="Meiryo UI"/>
              </a:endParaRPr>
            </a:p>
          </p:txBody>
        </p:sp>
        <p:sp>
          <p:nvSpPr>
            <p:cNvPr id="154" name="正方形/長方形 36">
              <a:extLst>
                <a:ext uri="{FF2B5EF4-FFF2-40B4-BE49-F238E27FC236}">
                  <a16:creationId xmlns:a16="http://schemas.microsoft.com/office/drawing/2014/main" id="{7A00DA1F-4705-4B1F-825C-0ECE3E4B6E36}"/>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0675" rIns="0" bIns="30675" rtlCol="0" anchor="ctr"/>
            <a:lstStyle/>
            <a:p>
              <a:pPr algn="ctr">
                <a:defRPr/>
              </a:pPr>
              <a:endParaRPr kumimoji="0" lang="ja-JP" altLang="en-US" sz="738" kern="0" dirty="0">
                <a:latin typeface="Meiryo UI"/>
                <a:ea typeface="Meiryo UI"/>
                <a:cs typeface="Arial" pitchFamily="34" charset="0"/>
              </a:endParaRPr>
            </a:p>
          </p:txBody>
        </p:sp>
      </p:grpSp>
      <p:sp>
        <p:nvSpPr>
          <p:cNvPr id="155" name="正方形/長方形 154">
            <a:extLst>
              <a:ext uri="{FF2B5EF4-FFF2-40B4-BE49-F238E27FC236}">
                <a16:creationId xmlns:a16="http://schemas.microsoft.com/office/drawing/2014/main" id="{6363256A-7188-4406-ABE9-E4BF436F6805}"/>
              </a:ext>
            </a:extLst>
          </p:cNvPr>
          <p:cNvSpPr/>
          <p:nvPr/>
        </p:nvSpPr>
        <p:spPr>
          <a:xfrm>
            <a:off x="4318470" y="6299330"/>
            <a:ext cx="144023" cy="214767"/>
          </a:xfrm>
          <a:prstGeom prst="rect">
            <a:avLst/>
          </a:prstGeom>
          <a:noFill/>
          <a:ln w="19050" cap="flat" cmpd="sng" algn="ctr">
            <a:noFill/>
            <a:prstDash val="solid"/>
            <a:miter lim="800000"/>
          </a:ln>
          <a:effectLst/>
        </p:spPr>
        <p:txBody>
          <a:bodyPr wrap="none" lIns="0" tIns="30675" rIns="0" bIns="30675"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grpSp>
        <p:nvGrpSpPr>
          <p:cNvPr id="157" name="グループ化 156">
            <a:extLst>
              <a:ext uri="{FF2B5EF4-FFF2-40B4-BE49-F238E27FC236}">
                <a16:creationId xmlns:a16="http://schemas.microsoft.com/office/drawing/2014/main" id="{7FF0A065-14E6-45C4-8E8B-5819065C5676}"/>
              </a:ext>
            </a:extLst>
          </p:cNvPr>
          <p:cNvGrpSpPr>
            <a:grpSpLocks/>
          </p:cNvGrpSpPr>
          <p:nvPr/>
        </p:nvGrpSpPr>
        <p:grpSpPr>
          <a:xfrm>
            <a:off x="5409914" y="5934660"/>
            <a:ext cx="254309" cy="448253"/>
            <a:chOff x="2515451" y="5897715"/>
            <a:chExt cx="254269" cy="450827"/>
          </a:xfrm>
        </p:grpSpPr>
        <p:sp>
          <p:nvSpPr>
            <p:cNvPr id="158" name="Freeform 266">
              <a:extLst>
                <a:ext uri="{FF2B5EF4-FFF2-40B4-BE49-F238E27FC236}">
                  <a16:creationId xmlns:a16="http://schemas.microsoft.com/office/drawing/2014/main" id="{BE9B6D06-38E2-4139-8257-299A8DEBC93A}"/>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77913" tIns="38957" rIns="77913" bIns="38957"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sz="738">
                <a:latin typeface="Arial"/>
                <a:ea typeface="Meiryo UI"/>
              </a:endParaRPr>
            </a:p>
          </p:txBody>
        </p:sp>
        <p:sp>
          <p:nvSpPr>
            <p:cNvPr id="159" name="正方形/長方形 36">
              <a:extLst>
                <a:ext uri="{FF2B5EF4-FFF2-40B4-BE49-F238E27FC236}">
                  <a16:creationId xmlns:a16="http://schemas.microsoft.com/office/drawing/2014/main" id="{3D41FC8C-1C78-4739-8C14-11E530011AFE}"/>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0675" rIns="0" bIns="30675" rtlCol="0" anchor="ctr"/>
            <a:lstStyle/>
            <a:p>
              <a:pPr algn="ctr">
                <a:defRPr/>
              </a:pPr>
              <a:endParaRPr kumimoji="0" lang="ja-JP" altLang="en-US" sz="738" kern="0" dirty="0">
                <a:latin typeface="Meiryo UI"/>
                <a:ea typeface="Meiryo UI"/>
                <a:cs typeface="Arial" pitchFamily="34" charset="0"/>
              </a:endParaRPr>
            </a:p>
          </p:txBody>
        </p:sp>
      </p:grpSp>
      <p:sp>
        <p:nvSpPr>
          <p:cNvPr id="160" name="正方形/長方形 159">
            <a:extLst>
              <a:ext uri="{FF2B5EF4-FFF2-40B4-BE49-F238E27FC236}">
                <a16:creationId xmlns:a16="http://schemas.microsoft.com/office/drawing/2014/main" id="{1EF3CC5E-4730-4889-A7E8-CD1675395E4E}"/>
              </a:ext>
            </a:extLst>
          </p:cNvPr>
          <p:cNvSpPr>
            <a:spLocks/>
          </p:cNvSpPr>
          <p:nvPr/>
        </p:nvSpPr>
        <p:spPr>
          <a:xfrm>
            <a:off x="5465060" y="6304952"/>
            <a:ext cx="144023" cy="214767"/>
          </a:xfrm>
          <a:prstGeom prst="rect">
            <a:avLst/>
          </a:prstGeom>
          <a:noFill/>
          <a:ln w="19050" cap="flat" cmpd="sng" algn="ctr">
            <a:noFill/>
            <a:prstDash val="solid"/>
            <a:miter lim="800000"/>
          </a:ln>
          <a:effectLst/>
        </p:spPr>
        <p:txBody>
          <a:bodyPr wrap="none" lIns="0" tIns="30675" rIns="0" bIns="30675"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161" name="直線矢印コネクタ 160">
            <a:extLst>
              <a:ext uri="{FF2B5EF4-FFF2-40B4-BE49-F238E27FC236}">
                <a16:creationId xmlns:a16="http://schemas.microsoft.com/office/drawing/2014/main" id="{AC387A93-42F5-4742-A327-B937DEF2C7B6}"/>
              </a:ext>
            </a:extLst>
          </p:cNvPr>
          <p:cNvCxnSpPr>
            <a:cxnSpLocks/>
            <a:stCxn id="172" idx="2"/>
          </p:cNvCxnSpPr>
          <p:nvPr/>
        </p:nvCxnSpPr>
        <p:spPr>
          <a:xfrm>
            <a:off x="5502696" y="5037272"/>
            <a:ext cx="12226" cy="901169"/>
          </a:xfrm>
          <a:prstGeom prst="straightConnector1">
            <a:avLst/>
          </a:prstGeom>
          <a:noFill/>
          <a:ln w="6350" cap="flat" cmpd="sng" algn="ctr">
            <a:solidFill>
              <a:sysClr val="window" lastClr="FFFFFF">
                <a:lumMod val="65000"/>
              </a:sysClr>
            </a:solidFill>
            <a:prstDash val="dash"/>
            <a:miter lim="800000"/>
            <a:tailEnd type="triangle"/>
          </a:ln>
          <a:effectLst/>
        </p:spPr>
      </p:cxnSp>
      <p:cxnSp>
        <p:nvCxnSpPr>
          <p:cNvPr id="162" name="直線矢印コネクタ 161">
            <a:extLst>
              <a:ext uri="{FF2B5EF4-FFF2-40B4-BE49-F238E27FC236}">
                <a16:creationId xmlns:a16="http://schemas.microsoft.com/office/drawing/2014/main" id="{3B58E493-F8EC-4DBD-AB6D-1EF2E228C30D}"/>
              </a:ext>
            </a:extLst>
          </p:cNvPr>
          <p:cNvCxnSpPr>
            <a:cxnSpLocks/>
            <a:stCxn id="125" idx="2"/>
            <a:endCxn id="169" idx="0"/>
          </p:cNvCxnSpPr>
          <p:nvPr/>
        </p:nvCxnSpPr>
        <p:spPr>
          <a:xfrm flipH="1">
            <a:off x="7715733" y="3174443"/>
            <a:ext cx="4647" cy="2763999"/>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167" name="グループ化 166">
            <a:extLst>
              <a:ext uri="{FF2B5EF4-FFF2-40B4-BE49-F238E27FC236}">
                <a16:creationId xmlns:a16="http://schemas.microsoft.com/office/drawing/2014/main" id="{092F102D-58EE-477F-8EC9-70C84F7E2088}"/>
              </a:ext>
            </a:extLst>
          </p:cNvPr>
          <p:cNvGrpSpPr>
            <a:grpSpLocks/>
          </p:cNvGrpSpPr>
          <p:nvPr/>
        </p:nvGrpSpPr>
        <p:grpSpPr>
          <a:xfrm>
            <a:off x="7588577" y="5934660"/>
            <a:ext cx="254309" cy="448253"/>
            <a:chOff x="2515451" y="5897715"/>
            <a:chExt cx="254269" cy="450827"/>
          </a:xfrm>
        </p:grpSpPr>
        <p:sp>
          <p:nvSpPr>
            <p:cNvPr id="168" name="Freeform 266">
              <a:extLst>
                <a:ext uri="{FF2B5EF4-FFF2-40B4-BE49-F238E27FC236}">
                  <a16:creationId xmlns:a16="http://schemas.microsoft.com/office/drawing/2014/main" id="{68F7CC51-1AEB-4082-BF8E-57FC5C2A8C31}"/>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77913" tIns="38957" rIns="77913" bIns="38957"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sz="738">
                <a:latin typeface="Arial"/>
                <a:ea typeface="Meiryo UI"/>
              </a:endParaRPr>
            </a:p>
          </p:txBody>
        </p:sp>
        <p:sp>
          <p:nvSpPr>
            <p:cNvPr id="169" name="正方形/長方形 36">
              <a:extLst>
                <a:ext uri="{FF2B5EF4-FFF2-40B4-BE49-F238E27FC236}">
                  <a16:creationId xmlns:a16="http://schemas.microsoft.com/office/drawing/2014/main" id="{7753BD66-7687-4008-A4A2-1B14CBF8F1D8}"/>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0675" rIns="0" bIns="30675" rtlCol="0" anchor="ctr"/>
            <a:lstStyle/>
            <a:p>
              <a:pPr algn="ctr">
                <a:defRPr/>
              </a:pPr>
              <a:endParaRPr kumimoji="0" lang="ja-JP" altLang="en-US" sz="738" kern="0" dirty="0">
                <a:latin typeface="Meiryo UI"/>
                <a:ea typeface="Meiryo UI"/>
                <a:cs typeface="Arial" pitchFamily="34" charset="0"/>
              </a:endParaRPr>
            </a:p>
          </p:txBody>
        </p:sp>
      </p:grpSp>
      <p:sp>
        <p:nvSpPr>
          <p:cNvPr id="170" name="正方形/長方形 169">
            <a:extLst>
              <a:ext uri="{FF2B5EF4-FFF2-40B4-BE49-F238E27FC236}">
                <a16:creationId xmlns:a16="http://schemas.microsoft.com/office/drawing/2014/main" id="{2D4B045C-23C9-476A-A350-26BAE1F60095}"/>
              </a:ext>
            </a:extLst>
          </p:cNvPr>
          <p:cNvSpPr>
            <a:spLocks/>
          </p:cNvSpPr>
          <p:nvPr/>
        </p:nvSpPr>
        <p:spPr>
          <a:xfrm>
            <a:off x="7643722" y="6304952"/>
            <a:ext cx="144023" cy="214767"/>
          </a:xfrm>
          <a:prstGeom prst="rect">
            <a:avLst/>
          </a:prstGeom>
          <a:noFill/>
          <a:ln w="19050" cap="flat" cmpd="sng" algn="ctr">
            <a:noFill/>
            <a:prstDash val="solid"/>
            <a:miter lim="800000"/>
          </a:ln>
          <a:effectLst/>
        </p:spPr>
        <p:txBody>
          <a:bodyPr wrap="none" lIns="0" tIns="30675" rIns="0" bIns="30675"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grpSp>
        <p:nvGrpSpPr>
          <p:cNvPr id="171" name="グループ化 170">
            <a:extLst>
              <a:ext uri="{FF2B5EF4-FFF2-40B4-BE49-F238E27FC236}">
                <a16:creationId xmlns:a16="http://schemas.microsoft.com/office/drawing/2014/main" id="{B09F22A2-BC7F-4B30-9948-65CDF13D5BC5}"/>
              </a:ext>
            </a:extLst>
          </p:cNvPr>
          <p:cNvGrpSpPr>
            <a:grpSpLocks/>
          </p:cNvGrpSpPr>
          <p:nvPr/>
        </p:nvGrpSpPr>
        <p:grpSpPr>
          <a:xfrm>
            <a:off x="5135436" y="4428230"/>
            <a:ext cx="734519" cy="609042"/>
            <a:chOff x="3766830" y="2375928"/>
            <a:chExt cx="734400" cy="612539"/>
          </a:xfrm>
        </p:grpSpPr>
        <p:sp>
          <p:nvSpPr>
            <p:cNvPr id="172" name="正方形/長方形 171">
              <a:extLst>
                <a:ext uri="{FF2B5EF4-FFF2-40B4-BE49-F238E27FC236}">
                  <a16:creationId xmlns:a16="http://schemas.microsoft.com/office/drawing/2014/main" id="{D514BA17-2C1E-47E3-AD79-ED81ECB6857D}"/>
                </a:ext>
              </a:extLst>
            </p:cNvPr>
            <p:cNvSpPr/>
            <p:nvPr/>
          </p:nvSpPr>
          <p:spPr>
            <a:xfrm>
              <a:off x="3766830" y="2542067"/>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a:ea typeface="Meiryo UI"/>
                  <a:cs typeface="Arial" pitchFamily="34" charset="0"/>
                </a:rPr>
                <a:t>未入金残高の</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登録・確認依頼</a:t>
              </a:r>
              <a:endParaRPr kumimoji="0" lang="en-US" altLang="ja-JP" sz="800" kern="0" dirty="0">
                <a:latin typeface="Meiryo UI"/>
                <a:ea typeface="Meiryo UI"/>
                <a:cs typeface="Arial" pitchFamily="34" charset="0"/>
              </a:endParaRPr>
            </a:p>
          </p:txBody>
        </p:sp>
        <p:sp>
          <p:nvSpPr>
            <p:cNvPr id="205" name="テキスト ボックス 204">
              <a:extLst>
                <a:ext uri="{FF2B5EF4-FFF2-40B4-BE49-F238E27FC236}">
                  <a16:creationId xmlns:a16="http://schemas.microsoft.com/office/drawing/2014/main" id="{D0ED0D67-030D-4434-A0D2-803DA16A11D7}"/>
                </a:ext>
              </a:extLst>
            </p:cNvPr>
            <p:cNvSpPr txBox="1"/>
            <p:nvPr/>
          </p:nvSpPr>
          <p:spPr>
            <a:xfrm>
              <a:off x="3766830" y="2375928"/>
              <a:ext cx="268887" cy="181380"/>
            </a:xfrm>
            <a:prstGeom prst="rect">
              <a:avLst/>
            </a:prstGeom>
            <a:noFill/>
          </p:spPr>
          <p:txBody>
            <a:bodyPr wrap="square" lIns="0" tIns="0" rIns="0" bIns="0" rtlCol="0" anchor="ctr" anchorCtr="0">
              <a:noAutofit/>
            </a:bodyPr>
            <a:lstStyle/>
            <a:p>
              <a:pPr>
                <a:spcAft>
                  <a:spcPts val="511"/>
                </a:spcAft>
              </a:pPr>
              <a:r>
                <a:rPr lang="en-US" altLang="ja-JP" sz="800" dirty="0">
                  <a:latin typeface="Meiryo UI" panose="020B0604030504040204" pitchFamily="50" charset="-128"/>
                  <a:ea typeface="Meiryo UI" panose="020B0604030504040204" pitchFamily="50" charset="-128"/>
                </a:rPr>
                <a:t>03</a:t>
              </a:r>
              <a:endParaRPr lang="ja-JP" altLang="en-US" sz="800" dirty="0">
                <a:latin typeface="Meiryo UI" panose="020B0604030504040204" pitchFamily="50" charset="-128"/>
                <a:ea typeface="Meiryo UI" panose="020B0604030504040204" pitchFamily="50" charset="-128"/>
              </a:endParaRPr>
            </a:p>
          </p:txBody>
        </p:sp>
        <p:sp>
          <p:nvSpPr>
            <p:cNvPr id="206" name="正方形/長方形 205">
              <a:extLst>
                <a:ext uri="{FF2B5EF4-FFF2-40B4-BE49-F238E27FC236}">
                  <a16:creationId xmlns:a16="http://schemas.microsoft.com/office/drawing/2014/main" id="{DF45666C-5CF0-444E-B880-7E7204E948FB}"/>
                </a:ext>
              </a:extLst>
            </p:cNvPr>
            <p:cNvSpPr/>
            <p:nvPr/>
          </p:nvSpPr>
          <p:spPr>
            <a:xfrm>
              <a:off x="3766830" y="2755793"/>
              <a:ext cx="328175" cy="232674"/>
            </a:xfrm>
            <a:prstGeom prst="rect">
              <a:avLst/>
            </a:prstGeom>
            <a:noFill/>
            <a:ln w="19050" cap="flat" cmpd="sng" algn="ctr">
              <a:noFill/>
              <a:prstDash val="solid"/>
              <a:miter lim="800000"/>
            </a:ln>
            <a:effectLst/>
          </p:spPr>
          <p:txBody>
            <a:bodyPr wrap="none" lIns="0" tIns="30675" rIns="0" bIns="30675" rtlCol="0" anchor="ctr"/>
            <a:lstStyle/>
            <a:p>
              <a:pPr algn="ctr"/>
              <a:endParaRPr kumimoji="0" lang="en-US" sz="800" kern="0" dirty="0">
                <a:latin typeface="Meiryo UI"/>
                <a:ea typeface="Meiryo UI"/>
                <a:cs typeface="Arial" pitchFamily="34" charset="0"/>
              </a:endParaRPr>
            </a:p>
          </p:txBody>
        </p:sp>
        <p:sp>
          <p:nvSpPr>
            <p:cNvPr id="207" name="正方形/長方形 206">
              <a:extLst>
                <a:ext uri="{FF2B5EF4-FFF2-40B4-BE49-F238E27FC236}">
                  <a16:creationId xmlns:a16="http://schemas.microsoft.com/office/drawing/2014/main" id="{C7761332-6A45-4D36-BE84-5E3BA15D9BD1}"/>
                </a:ext>
              </a:extLst>
            </p:cNvPr>
            <p:cNvSpPr/>
            <p:nvPr/>
          </p:nvSpPr>
          <p:spPr>
            <a:xfrm>
              <a:off x="3766830" y="2540413"/>
              <a:ext cx="328175" cy="232674"/>
            </a:xfrm>
            <a:prstGeom prst="rect">
              <a:avLst/>
            </a:prstGeom>
            <a:noFill/>
            <a:ln w="19050" cap="flat" cmpd="sng" algn="ctr">
              <a:noFill/>
              <a:prstDash val="solid"/>
              <a:miter lim="800000"/>
            </a:ln>
            <a:effectLst/>
          </p:spPr>
          <p:txBody>
            <a:bodyPr wrap="none" lIns="0" tIns="30675" rIns="0" bIns="30675" rtlCol="0" anchor="ctr"/>
            <a:lstStyle/>
            <a:p>
              <a:pPr algn="ctr"/>
              <a:endParaRPr kumimoji="0" lang="en-US" sz="800" kern="0" dirty="0">
                <a:latin typeface="Meiryo UI"/>
                <a:ea typeface="Meiryo UI"/>
                <a:cs typeface="Arial" pitchFamily="34" charset="0"/>
              </a:endParaRPr>
            </a:p>
          </p:txBody>
        </p:sp>
      </p:grpSp>
      <p:sp>
        <p:nvSpPr>
          <p:cNvPr id="208" name="正方形/長方形 207">
            <a:extLst>
              <a:ext uri="{FF2B5EF4-FFF2-40B4-BE49-F238E27FC236}">
                <a16:creationId xmlns:a16="http://schemas.microsoft.com/office/drawing/2014/main" id="{5E88D222-3D33-4BFA-A85B-CE7ACC0A860E}"/>
              </a:ext>
            </a:extLst>
          </p:cNvPr>
          <p:cNvSpPr/>
          <p:nvPr/>
        </p:nvSpPr>
        <p:spPr>
          <a:xfrm>
            <a:off x="3359282" y="4201218"/>
            <a:ext cx="660820" cy="240255"/>
          </a:xfrm>
          <a:prstGeom prst="rect">
            <a:avLst/>
          </a:prstGeom>
        </p:spPr>
        <p:txBody>
          <a:bodyPr wrap="none">
            <a:spAutoFit/>
          </a:bodyPr>
          <a:lstStyle/>
          <a:p>
            <a:pPr algn="ctr"/>
            <a:r>
              <a:rPr lang="ja-JP" altLang="en-US" sz="738" dirty="0">
                <a:latin typeface="Meiryo UI" panose="020B0604030504040204" pitchFamily="50" charset="-128"/>
                <a:ea typeface="Meiryo UI" panose="020B0604030504040204" pitchFamily="50" charset="-128"/>
                <a:cs typeface="Arial" pitchFamily="34" charset="0"/>
              </a:rPr>
              <a:t>修正不要</a:t>
            </a:r>
          </a:p>
        </p:txBody>
      </p:sp>
      <p:cxnSp>
        <p:nvCxnSpPr>
          <p:cNvPr id="211" name="直線矢印コネクタ 79">
            <a:extLst>
              <a:ext uri="{FF2B5EF4-FFF2-40B4-BE49-F238E27FC236}">
                <a16:creationId xmlns:a16="http://schemas.microsoft.com/office/drawing/2014/main" id="{2DC6C910-C7B2-4A26-8BB1-A15BD5909B06}"/>
              </a:ext>
            </a:extLst>
          </p:cNvPr>
          <p:cNvCxnSpPr>
            <a:cxnSpLocks/>
            <a:stCxn id="96" idx="0"/>
            <a:endCxn id="92" idx="0"/>
          </p:cNvCxnSpPr>
          <p:nvPr/>
        </p:nvCxnSpPr>
        <p:spPr>
          <a:xfrm rot="16200000" flipH="1" flipV="1">
            <a:off x="4698250" y="780447"/>
            <a:ext cx="1806617" cy="5819328"/>
          </a:xfrm>
          <a:prstGeom prst="bentConnector3">
            <a:avLst>
              <a:gd name="adj1" fmla="val -16871"/>
            </a:avLst>
          </a:prstGeom>
          <a:noFill/>
          <a:ln w="6350" cap="flat" cmpd="sng" algn="ctr">
            <a:solidFill>
              <a:sysClr val="window" lastClr="FFFFFF">
                <a:lumMod val="65000"/>
              </a:sysClr>
            </a:solidFill>
            <a:prstDash val="solid"/>
            <a:miter lim="800000"/>
            <a:tailEnd type="triangle"/>
          </a:ln>
          <a:effectLst/>
        </p:spPr>
      </p:cxnSp>
      <p:grpSp>
        <p:nvGrpSpPr>
          <p:cNvPr id="89" name="グループ化 88">
            <a:extLst>
              <a:ext uri="{FF2B5EF4-FFF2-40B4-BE49-F238E27FC236}">
                <a16:creationId xmlns:a16="http://schemas.microsoft.com/office/drawing/2014/main" id="{470271E2-5B7E-4D41-A6D7-46E28464D178}"/>
              </a:ext>
            </a:extLst>
          </p:cNvPr>
          <p:cNvGrpSpPr/>
          <p:nvPr/>
        </p:nvGrpSpPr>
        <p:grpSpPr>
          <a:xfrm>
            <a:off x="4017773" y="4417222"/>
            <a:ext cx="725718" cy="615452"/>
            <a:chOff x="3609005" y="3307460"/>
            <a:chExt cx="1082024" cy="615452"/>
          </a:xfrm>
        </p:grpSpPr>
        <p:sp>
          <p:nvSpPr>
            <p:cNvPr id="100" name="フローチャート: 定義済み処理 99">
              <a:extLst>
                <a:ext uri="{FF2B5EF4-FFF2-40B4-BE49-F238E27FC236}">
                  <a16:creationId xmlns:a16="http://schemas.microsoft.com/office/drawing/2014/main" id="{43522153-E605-4159-9A99-CE27F2C8C92E}"/>
                </a:ext>
              </a:extLst>
            </p:cNvPr>
            <p:cNvSpPr/>
            <p:nvPr/>
          </p:nvSpPr>
          <p:spPr>
            <a:xfrm>
              <a:off x="3609622" y="3488468"/>
              <a:ext cx="1081407" cy="434444"/>
            </a:xfrm>
            <a:prstGeom prst="flowChartPredefinedProcess">
              <a:avLst/>
            </a:prstGeom>
            <a:solidFill>
              <a:schemeClr val="bg1"/>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入出金管理</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en-US" altLang="ja-JP" sz="800" kern="0" dirty="0">
                  <a:latin typeface="Meiryo UI" panose="020B0604030504040204" pitchFamily="50" charset="-128"/>
                  <a:ea typeface="Meiryo UI" panose="020B0604030504040204" pitchFamily="50" charset="-128"/>
                  <a:cs typeface="Arial" pitchFamily="34" charset="0"/>
                </a:rPr>
                <a:t>(</a:t>
              </a:r>
              <a:r>
                <a:rPr kumimoji="0" lang="ja-JP" altLang="en-US" sz="800" kern="0" dirty="0">
                  <a:latin typeface="Meiryo UI" panose="020B0604030504040204" pitchFamily="50" charset="-128"/>
                  <a:ea typeface="Meiryo UI" panose="020B0604030504040204" pitchFamily="50" charset="-128"/>
                  <a:cs typeface="Arial" pitchFamily="34" charset="0"/>
                </a:rPr>
                <a:t>入金</a:t>
              </a:r>
              <a:r>
                <a:rPr kumimoji="0" lang="en-US" altLang="ja-JP" sz="800" kern="0" dirty="0">
                  <a:latin typeface="Meiryo UI" panose="020B0604030504040204" pitchFamily="50" charset="-128"/>
                  <a:ea typeface="Meiryo UI" panose="020B0604030504040204" pitchFamily="50" charset="-128"/>
                  <a:cs typeface="Arial" pitchFamily="34" charset="0"/>
                </a:rPr>
                <a:t>)</a:t>
              </a:r>
              <a:endParaRPr kumimoji="0" lang="ja-JP" altLang="en-US" sz="800" kern="0" dirty="0">
                <a:latin typeface="Meiryo UI" panose="020B0604030504040204" pitchFamily="50" charset="-128"/>
                <a:ea typeface="Meiryo UI" panose="020B0604030504040204" pitchFamily="50" charset="-128"/>
                <a:cs typeface="Arial" pitchFamily="34" charset="0"/>
              </a:endParaRPr>
            </a:p>
          </p:txBody>
        </p:sp>
        <p:sp>
          <p:nvSpPr>
            <p:cNvPr id="101" name="テキスト ボックス 100">
              <a:extLst>
                <a:ext uri="{FF2B5EF4-FFF2-40B4-BE49-F238E27FC236}">
                  <a16:creationId xmlns:a16="http://schemas.microsoft.com/office/drawing/2014/main" id="{8913A450-CDF0-4A44-9275-3F60A21AED8C}"/>
                </a:ext>
              </a:extLst>
            </p:cNvPr>
            <p:cNvSpPr txBox="1"/>
            <p:nvPr/>
          </p:nvSpPr>
          <p:spPr>
            <a:xfrm>
              <a:off x="3609005" y="3307460"/>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02</a:t>
              </a:r>
              <a:endParaRPr lang="ja-JP" altLang="en-US" sz="800" dirty="0">
                <a:latin typeface="Meiryo UI" panose="020B0604030504040204" pitchFamily="50" charset="-128"/>
                <a:ea typeface="Meiryo UI" panose="020B0604030504040204" pitchFamily="50" charset="-128"/>
              </a:endParaRPr>
            </a:p>
          </p:txBody>
        </p:sp>
      </p:grpSp>
      <p:sp>
        <p:nvSpPr>
          <p:cNvPr id="102" name="正方形/長方形 101">
            <a:extLst>
              <a:ext uri="{FF2B5EF4-FFF2-40B4-BE49-F238E27FC236}">
                <a16:creationId xmlns:a16="http://schemas.microsoft.com/office/drawing/2014/main" id="{2CBFF2B8-125C-4802-A85C-3FCDCA10D9D3}"/>
              </a:ext>
            </a:extLst>
          </p:cNvPr>
          <p:cNvSpPr/>
          <p:nvPr/>
        </p:nvSpPr>
        <p:spPr>
          <a:xfrm>
            <a:off x="3532889" y="4608953"/>
            <a:ext cx="373820" cy="205890"/>
          </a:xfrm>
          <a:prstGeom prst="rect">
            <a:avLst/>
          </a:prstGeom>
        </p:spPr>
        <p:txBody>
          <a:bodyPr wrap="none">
            <a:spAutoFit/>
          </a:bodyPr>
          <a:lstStyle/>
          <a:p>
            <a:pPr algn="ctr"/>
            <a:r>
              <a:rPr lang="ja-JP" altLang="en-US" sz="738" dirty="0">
                <a:latin typeface="Meiryo UI" panose="020B0604030504040204" pitchFamily="50" charset="-128"/>
                <a:ea typeface="Meiryo UI" panose="020B0604030504040204" pitchFamily="50" charset="-128"/>
                <a:cs typeface="Arial" pitchFamily="34" charset="0"/>
              </a:rPr>
              <a:t>修正</a:t>
            </a:r>
          </a:p>
        </p:txBody>
      </p:sp>
    </p:spTree>
    <p:extLst>
      <p:ext uri="{BB962C8B-B14F-4D97-AF65-F5344CB8AC3E}">
        <p14:creationId xmlns:p14="http://schemas.microsoft.com/office/powerpoint/2010/main" val="1476319811"/>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ja-JP" altLang="en-US" dirty="0">
                <a:latin typeface="Meiryo UI" panose="020B0604030504040204" pitchFamily="50" charset="-128"/>
                <a:ea typeface="Meiryo UI" panose="020B0604030504040204" pitchFamily="50" charset="-128"/>
              </a:rPr>
              <a:t>業務フロー</a:t>
            </a:r>
            <a:br>
              <a:rPr lang="en-US" altLang="ja-JP" dirty="0">
                <a:latin typeface="Meiryo UI" panose="020B0604030504040204" pitchFamily="50" charset="-128"/>
                <a:ea typeface="Meiryo UI" panose="020B0604030504040204" pitchFamily="50" charset="-128"/>
              </a:rPr>
            </a:br>
            <a:r>
              <a:rPr kumimoji="0" lang="ja-JP" altLang="en-US" kern="0" dirty="0">
                <a:solidFill>
                  <a:prstClr val="black"/>
                </a:solidFill>
                <a:latin typeface="Meiryo UI"/>
                <a:ea typeface="Meiryo UI"/>
                <a:cs typeface="Arial" pitchFamily="34" charset="0"/>
              </a:rPr>
              <a:t>資金管理・報告</a:t>
            </a:r>
            <a:r>
              <a:rPr lang="zh-TW" altLang="en-US"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残高管理</a:t>
            </a:r>
            <a:r>
              <a:rPr lang="en-US" altLang="ja-JP" dirty="0">
                <a:latin typeface="Arial" panose="020B0604020202020204" pitchFamily="34" charset="0"/>
                <a:ea typeface="Meiryo UI" panose="020B0604030504040204" pitchFamily="50" charset="-128"/>
                <a:cs typeface="Arial" panose="020B0604020202020204" pitchFamily="34" charset="0"/>
              </a:rPr>
              <a:t> – </a:t>
            </a:r>
            <a:r>
              <a:rPr lang="ja-JP" altLang="en-US" dirty="0">
                <a:latin typeface="Meiryo UI" panose="020B0604030504040204" pitchFamily="50" charset="-128"/>
                <a:ea typeface="Meiryo UI" panose="020B0604030504040204" pitchFamily="50" charset="-128"/>
              </a:rPr>
              <a:t>期日到来未払状況の確認</a:t>
            </a:r>
            <a:endParaRPr kumimoji="1" lang="ja-JP" altLang="en-US" dirty="0">
              <a:latin typeface="Meiryo UI" panose="020B0604030504040204" pitchFamily="50" charset="-128"/>
              <a:ea typeface="Meiryo UI" panose="020B0604030504040204" pitchFamily="50" charset="-128"/>
            </a:endParaRPr>
          </a:p>
        </p:txBody>
      </p:sp>
      <p:grpSp>
        <p:nvGrpSpPr>
          <p:cNvPr id="181" name="グループ化 180">
            <a:extLst>
              <a:ext uri="{FF2B5EF4-FFF2-40B4-BE49-F238E27FC236}">
                <a16:creationId xmlns:a16="http://schemas.microsoft.com/office/drawing/2014/main" id="{9D9A2115-0497-4C75-9F63-9392F70B8738}"/>
              </a:ext>
            </a:extLst>
          </p:cNvPr>
          <p:cNvGrpSpPr/>
          <p:nvPr/>
        </p:nvGrpSpPr>
        <p:grpSpPr>
          <a:xfrm>
            <a:off x="5989186" y="822685"/>
            <a:ext cx="3842712" cy="205890"/>
            <a:chOff x="6068600" y="822685"/>
            <a:chExt cx="3510050" cy="205890"/>
          </a:xfrm>
        </p:grpSpPr>
        <p:sp>
          <p:nvSpPr>
            <p:cNvPr id="182" name="正方形/長方形 181">
              <a:extLst>
                <a:ext uri="{FF2B5EF4-FFF2-40B4-BE49-F238E27FC236}">
                  <a16:creationId xmlns:a16="http://schemas.microsoft.com/office/drawing/2014/main" id="{A4F583CF-6237-416C-918F-AE5A4ED1C08A}"/>
                </a:ext>
              </a:extLst>
            </p:cNvPr>
            <p:cNvSpPr/>
            <p:nvPr/>
          </p:nvSpPr>
          <p:spPr>
            <a:xfrm>
              <a:off x="6506504" y="822685"/>
              <a:ext cx="1254159"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再エネ業務統合システム</a:t>
              </a:r>
            </a:p>
          </p:txBody>
        </p:sp>
        <p:sp>
          <p:nvSpPr>
            <p:cNvPr id="183" name="正方形/長方形 182">
              <a:extLst>
                <a:ext uri="{FF2B5EF4-FFF2-40B4-BE49-F238E27FC236}">
                  <a16:creationId xmlns:a16="http://schemas.microsoft.com/office/drawing/2014/main" id="{50BF24F1-2D7F-4B49-A0A2-B1746539BD95}"/>
                </a:ext>
              </a:extLst>
            </p:cNvPr>
            <p:cNvSpPr/>
            <p:nvPr/>
          </p:nvSpPr>
          <p:spPr>
            <a:xfrm>
              <a:off x="6369354" y="853531"/>
              <a:ext cx="166154" cy="132923"/>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184" name="正方形/長方形 183">
              <a:extLst>
                <a:ext uri="{FF2B5EF4-FFF2-40B4-BE49-F238E27FC236}">
                  <a16:creationId xmlns:a16="http://schemas.microsoft.com/office/drawing/2014/main" id="{1DA13796-30FB-45E1-9754-C39792F61551}"/>
                </a:ext>
              </a:extLst>
            </p:cNvPr>
            <p:cNvSpPr/>
            <p:nvPr/>
          </p:nvSpPr>
          <p:spPr>
            <a:xfrm>
              <a:off x="7488525" y="853531"/>
              <a:ext cx="166154" cy="132923"/>
            </a:xfrm>
            <a:prstGeom prst="rect">
              <a:avLst/>
            </a:prstGeom>
            <a:noFill/>
            <a:ln w="38100" cap="flat" cmpd="thickThin"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185" name="正方形/長方形 184">
              <a:extLst>
                <a:ext uri="{FF2B5EF4-FFF2-40B4-BE49-F238E27FC236}">
                  <a16:creationId xmlns:a16="http://schemas.microsoft.com/office/drawing/2014/main" id="{E7CBB8FF-4AC9-4BF5-848E-053DE11711D2}"/>
                </a:ext>
              </a:extLst>
            </p:cNvPr>
            <p:cNvSpPr/>
            <p:nvPr/>
          </p:nvSpPr>
          <p:spPr>
            <a:xfrm>
              <a:off x="7645826" y="822685"/>
              <a:ext cx="1125542"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zh-TW" altLang="en-US" sz="738" kern="0" dirty="0">
                  <a:latin typeface="Meiryo UI"/>
                  <a:ea typeface="Meiryo UI"/>
                  <a:cs typeface="Arial" pitchFamily="34" charset="0"/>
                </a:rPr>
                <a:t>業務詳細仕様</a:t>
              </a:r>
              <a:r>
                <a:rPr kumimoji="0" lang="ja-JP" altLang="en-US" sz="738" kern="0" dirty="0">
                  <a:latin typeface="Meiryo UI"/>
                  <a:ea typeface="Meiryo UI"/>
                  <a:cs typeface="Arial" pitchFamily="34" charset="0"/>
                </a:rPr>
                <a:t>の対象</a:t>
              </a:r>
            </a:p>
          </p:txBody>
        </p:sp>
        <p:sp>
          <p:nvSpPr>
            <p:cNvPr id="186" name="正方形/長方形 185">
              <a:extLst>
                <a:ext uri="{FF2B5EF4-FFF2-40B4-BE49-F238E27FC236}">
                  <a16:creationId xmlns:a16="http://schemas.microsoft.com/office/drawing/2014/main" id="{AE4BFFBC-585F-4E6D-8857-55429CC3FDA1}"/>
                </a:ext>
              </a:extLst>
            </p:cNvPr>
            <p:cNvSpPr/>
            <p:nvPr/>
          </p:nvSpPr>
          <p:spPr>
            <a:xfrm>
              <a:off x="6068600" y="822685"/>
              <a:ext cx="299077" cy="198871"/>
            </a:xfrm>
            <a:prstGeom prst="rect">
              <a:avLst/>
            </a:prstGeom>
            <a:noFill/>
          </p:spPr>
          <p:txBody>
            <a:bodyPr wrap="none">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r>
                <a:rPr kumimoji="0" lang="ja-JP" altLang="en-US" sz="738" kern="0" dirty="0">
                  <a:latin typeface="Meiryo UI"/>
                  <a:ea typeface="Meiryo UI"/>
                  <a:cs typeface="Arial" pitchFamily="34" charset="0"/>
                </a:rPr>
                <a:t>凡例</a:t>
              </a:r>
            </a:p>
          </p:txBody>
        </p:sp>
        <p:sp>
          <p:nvSpPr>
            <p:cNvPr id="187" name="フローチャート: 定義済み処理 186">
              <a:extLst>
                <a:ext uri="{FF2B5EF4-FFF2-40B4-BE49-F238E27FC236}">
                  <a16:creationId xmlns:a16="http://schemas.microsoft.com/office/drawing/2014/main" id="{8A873CE2-5209-43BA-98DD-99E37852021C}"/>
                </a:ext>
              </a:extLst>
            </p:cNvPr>
            <p:cNvSpPr/>
            <p:nvPr/>
          </p:nvSpPr>
          <p:spPr>
            <a:xfrm>
              <a:off x="8579834" y="853531"/>
              <a:ext cx="237359" cy="144000"/>
            </a:xfrm>
            <a:prstGeom prst="flowChartPredefinedProcess">
              <a:avLst/>
            </a:prstGeom>
            <a:noFill/>
            <a:ln w="19050" cap="flat" cmpd="sng" algn="ctr">
              <a:solidFill>
                <a:sysClr val="window" lastClr="FFFFFF">
                  <a:lumMod val="65000"/>
                </a:sysClr>
              </a:solidFill>
              <a:prstDash val="solid"/>
              <a:miter lim="800000"/>
            </a:ln>
            <a:effectLst/>
          </p:spPr>
          <p:txBody>
            <a:bodyPr wrap="none" lIns="0" tIns="33231" rIns="0" bIns="33231" rtlCol="0" anchor="ctr"/>
            <a:lstStyle/>
            <a:p>
              <a:pPr algn="ctr"/>
              <a:endParaRPr kumimoji="0" lang="ja-JP" altLang="en-US" sz="800" kern="0" dirty="0">
                <a:latin typeface="Meiryo UI" panose="020B0604030504040204" pitchFamily="50" charset="-128"/>
                <a:ea typeface="Meiryo UI" panose="020B0604030504040204" pitchFamily="50" charset="-128"/>
                <a:cs typeface="Arial" pitchFamily="34" charset="0"/>
              </a:endParaRPr>
            </a:p>
          </p:txBody>
        </p:sp>
        <p:sp>
          <p:nvSpPr>
            <p:cNvPr id="188" name="正方形/長方形 187">
              <a:extLst>
                <a:ext uri="{FF2B5EF4-FFF2-40B4-BE49-F238E27FC236}">
                  <a16:creationId xmlns:a16="http://schemas.microsoft.com/office/drawing/2014/main" id="{F26EAC08-700C-4B3A-B2E7-DBDE7FC7267C}"/>
                </a:ext>
              </a:extLst>
            </p:cNvPr>
            <p:cNvSpPr/>
            <p:nvPr/>
          </p:nvSpPr>
          <p:spPr>
            <a:xfrm>
              <a:off x="8795264" y="822685"/>
              <a:ext cx="783386"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他業務プロセス</a:t>
              </a:r>
            </a:p>
          </p:txBody>
        </p:sp>
      </p:grpSp>
      <p:graphicFrame>
        <p:nvGraphicFramePr>
          <p:cNvPr id="67" name="表 2">
            <a:extLst>
              <a:ext uri="{FF2B5EF4-FFF2-40B4-BE49-F238E27FC236}">
                <a16:creationId xmlns:a16="http://schemas.microsoft.com/office/drawing/2014/main" id="{516B10A7-4A7E-430B-B884-D6100107FC74}"/>
              </a:ext>
            </a:extLst>
          </p:cNvPr>
          <p:cNvGraphicFramePr>
            <a:graphicFrameLocks noGrp="1"/>
          </p:cNvGraphicFramePr>
          <p:nvPr/>
        </p:nvGraphicFramePr>
        <p:xfrm>
          <a:off x="141614" y="1090316"/>
          <a:ext cx="9596725" cy="5597280"/>
        </p:xfrm>
        <a:graphic>
          <a:graphicData uri="http://schemas.openxmlformats.org/drawingml/2006/table">
            <a:tbl>
              <a:tblPr firstRow="1" bandRow="1">
                <a:tableStyleId>{2D5ABB26-0587-4C30-8999-92F81FD0307C}</a:tableStyleId>
              </a:tblPr>
              <a:tblGrid>
                <a:gridCol w="367433">
                  <a:extLst>
                    <a:ext uri="{9D8B030D-6E8A-4147-A177-3AD203B41FA5}">
                      <a16:colId xmlns:a16="http://schemas.microsoft.com/office/drawing/2014/main" val="358073148"/>
                    </a:ext>
                  </a:extLst>
                </a:gridCol>
                <a:gridCol w="692468">
                  <a:extLst>
                    <a:ext uri="{9D8B030D-6E8A-4147-A177-3AD203B41FA5}">
                      <a16:colId xmlns:a16="http://schemas.microsoft.com/office/drawing/2014/main" val="3311309282"/>
                    </a:ext>
                  </a:extLst>
                </a:gridCol>
                <a:gridCol w="6754709">
                  <a:extLst>
                    <a:ext uri="{9D8B030D-6E8A-4147-A177-3AD203B41FA5}">
                      <a16:colId xmlns:a16="http://schemas.microsoft.com/office/drawing/2014/main" val="1235158156"/>
                    </a:ext>
                  </a:extLst>
                </a:gridCol>
                <a:gridCol w="952107">
                  <a:extLst>
                    <a:ext uri="{9D8B030D-6E8A-4147-A177-3AD203B41FA5}">
                      <a16:colId xmlns:a16="http://schemas.microsoft.com/office/drawing/2014/main" val="256449129"/>
                    </a:ext>
                  </a:extLst>
                </a:gridCol>
                <a:gridCol w="830008">
                  <a:extLst>
                    <a:ext uri="{9D8B030D-6E8A-4147-A177-3AD203B41FA5}">
                      <a16:colId xmlns:a16="http://schemas.microsoft.com/office/drawing/2014/main" val="869005639"/>
                    </a:ext>
                  </a:extLst>
                </a:gridCol>
              </a:tblGrid>
              <a:tr h="0">
                <a:tc gridSpan="2">
                  <a:txBody>
                    <a:bodyPr/>
                    <a:lstStyle/>
                    <a:p>
                      <a:pPr algn="l"/>
                      <a:r>
                        <a:rPr kumimoji="1" lang="ja-JP" altLang="en-US" sz="1200" b="0" dirty="0">
                          <a:latin typeface="Meiryo UI" panose="020B0604030504040204" pitchFamily="50" charset="-128"/>
                          <a:ea typeface="Meiryo UI" panose="020B0604030504040204" pitchFamily="50" charset="-128"/>
                        </a:rPr>
                        <a:t>業務</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defRPr/>
                      </a:pPr>
                      <a:r>
                        <a:rPr lang="ja-JP" altLang="en-US" sz="1200" dirty="0">
                          <a:latin typeface="Meiryo UI" panose="020B0604030504040204" pitchFamily="50" charset="-128"/>
                          <a:ea typeface="Meiryo UI" panose="020B0604030504040204" pitchFamily="50" charset="-128"/>
                        </a:rPr>
                        <a:t>残高管理 ー</a:t>
                      </a:r>
                      <a:r>
                        <a:rPr lang="en-US" altLang="ja-JP" sz="1200" dirty="0">
                          <a:latin typeface="Arial" panose="020B0604020202020204" pitchFamily="34" charset="0"/>
                          <a:ea typeface="Meiryo UI" panose="020B0604030504040204" pitchFamily="50" charset="-128"/>
                          <a:cs typeface="Arial" panose="020B0604020202020204" pitchFamily="34" charset="0"/>
                        </a:rPr>
                        <a:t> </a:t>
                      </a:r>
                      <a:r>
                        <a:rPr lang="ja-JP" altLang="en-US" sz="1200" dirty="0">
                          <a:latin typeface="Meiryo UI" panose="020B0604030504040204" pitchFamily="50" charset="-128"/>
                          <a:ea typeface="Meiryo UI" panose="020B0604030504040204" pitchFamily="50" charset="-128"/>
                        </a:rPr>
                        <a:t>期日到来未払状況の確認</a:t>
                      </a:r>
                      <a:endParaRPr kumimoji="0" lang="en-GB" altLang="ja-JP" sz="1200" kern="0" dirty="0">
                        <a:latin typeface="Meiryo UI"/>
                        <a:ea typeface="Meiryo UI"/>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1200" b="0" dirty="0">
                          <a:latin typeface="Meiryo UI" panose="020B0604030504040204" pitchFamily="50" charset="-128"/>
                          <a:ea typeface="Meiryo UI" panose="020B0604030504040204" pitchFamily="50" charset="-128"/>
                        </a:rPr>
                        <a:t>業務コード</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200" b="0" dirty="0">
                          <a:latin typeface="Meiryo UI" panose="020B0604030504040204" pitchFamily="50" charset="-128"/>
                          <a:ea typeface="Meiryo UI" panose="020B0604030504040204" pitchFamily="50" charset="-128"/>
                        </a:rPr>
                        <a:t>ACC301</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0">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業務内容</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ja-JP" altLang="en-US" sz="1200" kern="0" dirty="0">
                          <a:latin typeface="Meiryo UI"/>
                          <a:ea typeface="Meiryo UI"/>
                        </a:rPr>
                        <a:t>期日到来未払状況を確認する</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868788017"/>
                  </a:ext>
                </a:extLst>
              </a:tr>
              <a:tr h="213360">
                <a:tc gridSpan="2">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業務タイミング</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3">
                  <a:txBody>
                    <a:bodyPr/>
                    <a:lstStyle/>
                    <a:p>
                      <a:pPr marL="0" marR="0" lvl="0" indent="0" algn="l" defTabSz="68578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月次</a:t>
                      </a:r>
                      <a:endParaRPr kumimoji="0" lang="en-US" altLang="ja-JP" sz="1200" b="0" u="none" kern="0" dirty="0">
                        <a:solidFill>
                          <a:srgbClr val="000000">
                            <a:lumMod val="100000"/>
                          </a:srgbClr>
                        </a:solidFill>
                        <a:latin typeface="Meiryo UI"/>
                        <a:ea typeface="Meiryo UI"/>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100085752"/>
                  </a:ext>
                </a:extLst>
              </a:tr>
              <a:tr h="0">
                <a:tc gridSpan="2">
                  <a:txBody>
                    <a:bodyPr/>
                    <a:lstStyle/>
                    <a:p>
                      <a:pPr marL="0" indent="0" algn="l">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関連アクター</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747063371"/>
                  </a:ext>
                </a:extLst>
              </a:tr>
              <a:tr h="1728000">
                <a:tc rowSpan="2">
                  <a:txBody>
                    <a:bodyPr/>
                    <a:lstStyle/>
                    <a:p>
                      <a:pPr marL="0" indent="0" algn="ctr">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確認者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lumMod val="95000"/>
                      </a:schemeClr>
                    </a:solidFill>
                  </a:tcPr>
                </a:tc>
                <a:tc gridSpan="3">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776034627"/>
                  </a:ext>
                </a:extLst>
              </a:tr>
              <a:tr h="1728000">
                <a:tc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作業者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603231057"/>
                  </a:ext>
                </a:extLst>
              </a:tr>
              <a:tr h="1044000">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システム</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5629721"/>
                  </a:ext>
                </a:extLst>
              </a:tr>
            </a:tbl>
          </a:graphicData>
        </a:graphic>
      </p:graphicFrame>
      <p:sp>
        <p:nvSpPr>
          <p:cNvPr id="69" name="ドーナツ 24">
            <a:extLst>
              <a:ext uri="{FF2B5EF4-FFF2-40B4-BE49-F238E27FC236}">
                <a16:creationId xmlns:a16="http://schemas.microsoft.com/office/drawing/2014/main" id="{880293EB-1971-45D5-BFEB-5A4649C9E011}"/>
              </a:ext>
            </a:extLst>
          </p:cNvPr>
          <p:cNvSpPr>
            <a:spLocks/>
          </p:cNvSpPr>
          <p:nvPr/>
        </p:nvSpPr>
        <p:spPr bwMode="auto">
          <a:xfrm>
            <a:off x="1641400" y="4715680"/>
            <a:ext cx="297202" cy="282653"/>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0629" tIns="30629" rIns="30629" bIns="30629" numCol="1" rtlCol="0" anchor="ctr" anchorCtr="0" compatLnSpc="1">
            <a:prstTxWarp prst="textNoShape">
              <a:avLst/>
            </a:prstTxWarp>
          </a:bodyPr>
          <a:lstStyle/>
          <a:p>
            <a:pPr algn="ctr" defTabSz="884709">
              <a:defRPr/>
            </a:pPr>
            <a:r>
              <a:rPr kumimoji="0" lang="en-US" altLang="ja-JP" sz="738" kern="0" dirty="0">
                <a:latin typeface="Meiryo UI"/>
                <a:ea typeface="Meiryo UI"/>
                <a:cs typeface="Tahoma" pitchFamily="34" charset="0"/>
              </a:rPr>
              <a:t>START</a:t>
            </a:r>
            <a:endParaRPr kumimoji="0" lang="ja-JP" altLang="en-US" sz="738" kern="0" dirty="0">
              <a:latin typeface="Meiryo UI"/>
              <a:ea typeface="Meiryo UI"/>
              <a:cs typeface="Tahoma" pitchFamily="34" charset="0"/>
            </a:endParaRPr>
          </a:p>
        </p:txBody>
      </p:sp>
      <p:sp>
        <p:nvSpPr>
          <p:cNvPr id="70" name="ひし形 110">
            <a:extLst>
              <a:ext uri="{FF2B5EF4-FFF2-40B4-BE49-F238E27FC236}">
                <a16:creationId xmlns:a16="http://schemas.microsoft.com/office/drawing/2014/main" id="{58323CF4-B2CC-481B-8BC6-F271D2EEFEF0}"/>
              </a:ext>
            </a:extLst>
          </p:cNvPr>
          <p:cNvSpPr>
            <a:spLocks/>
          </p:cNvSpPr>
          <p:nvPr/>
        </p:nvSpPr>
        <p:spPr>
          <a:xfrm>
            <a:off x="3185440" y="4693937"/>
            <a:ext cx="342927" cy="326139"/>
          </a:xfrm>
          <a:prstGeom prst="diamond">
            <a:avLst/>
          </a:prstGeom>
          <a:noFill/>
          <a:ln w="12700" cap="flat" cmpd="sng" algn="ctr">
            <a:solidFill>
              <a:sysClr val="window" lastClr="FFFFFF">
                <a:lumMod val="50000"/>
              </a:sysClr>
            </a:solidFill>
            <a:prstDash val="solid"/>
            <a:miter lim="800000"/>
          </a:ln>
          <a:effectLst/>
        </p:spPr>
        <p:txBody>
          <a:bodyPr wrap="none" lIns="0" tIns="0" rIns="0" bIns="0" rtlCol="0" anchor="ctr"/>
          <a:lstStyle/>
          <a:p>
            <a:pPr algn="ctr">
              <a:defRPr/>
            </a:pPr>
            <a:r>
              <a:rPr kumimoji="0" lang="ja-JP" altLang="en-US" sz="738" kern="0" dirty="0">
                <a:latin typeface="Meiryo UI" panose="020B0604030504040204" pitchFamily="50" charset="-128"/>
                <a:ea typeface="Meiryo UI" panose="020B0604030504040204" pitchFamily="50" charset="-128"/>
              </a:rPr>
              <a:t>確認</a:t>
            </a:r>
            <a:endParaRPr kumimoji="0" lang="en-US" altLang="ja-JP" sz="738" kern="0" dirty="0">
              <a:latin typeface="Meiryo UI" panose="020B0604030504040204" pitchFamily="50" charset="-128"/>
              <a:ea typeface="Meiryo UI" panose="020B0604030504040204" pitchFamily="50" charset="-128"/>
            </a:endParaRPr>
          </a:p>
          <a:p>
            <a:pPr algn="ctr">
              <a:defRPr/>
            </a:pPr>
            <a:r>
              <a:rPr kumimoji="0" lang="ja-JP" altLang="en-US" sz="738" kern="0" dirty="0">
                <a:latin typeface="Meiryo UI" panose="020B0604030504040204" pitchFamily="50" charset="-128"/>
                <a:ea typeface="Meiryo UI" panose="020B0604030504040204" pitchFamily="50" charset="-128"/>
              </a:rPr>
              <a:t>結果</a:t>
            </a:r>
            <a:endParaRPr kumimoji="0" lang="en-US" altLang="ja-JP" sz="738" kern="0" dirty="0">
              <a:latin typeface="Meiryo UI" panose="020B0604030504040204" pitchFamily="50" charset="-128"/>
              <a:ea typeface="Meiryo UI" panose="020B0604030504040204" pitchFamily="50" charset="-128"/>
            </a:endParaRPr>
          </a:p>
        </p:txBody>
      </p:sp>
      <p:cxnSp>
        <p:nvCxnSpPr>
          <p:cNvPr id="77" name="直線矢印コネクタ 76">
            <a:extLst>
              <a:ext uri="{FF2B5EF4-FFF2-40B4-BE49-F238E27FC236}">
                <a16:creationId xmlns:a16="http://schemas.microsoft.com/office/drawing/2014/main" id="{1818E0B7-4A59-418E-99EC-6844A0F399CB}"/>
              </a:ext>
            </a:extLst>
          </p:cNvPr>
          <p:cNvCxnSpPr>
            <a:cxnSpLocks/>
            <a:stCxn id="70" idx="3"/>
            <a:endCxn id="101" idx="1"/>
          </p:cNvCxnSpPr>
          <p:nvPr/>
        </p:nvCxnSpPr>
        <p:spPr>
          <a:xfrm flipV="1">
            <a:off x="3528367" y="4855207"/>
            <a:ext cx="489820" cy="1800"/>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81" name="正方形/長方形 80">
            <a:extLst>
              <a:ext uri="{FF2B5EF4-FFF2-40B4-BE49-F238E27FC236}">
                <a16:creationId xmlns:a16="http://schemas.microsoft.com/office/drawing/2014/main" id="{153D15F7-8F4A-40D1-AC9C-B2105DD3440D}"/>
              </a:ext>
            </a:extLst>
          </p:cNvPr>
          <p:cNvSpPr/>
          <p:nvPr/>
        </p:nvSpPr>
        <p:spPr>
          <a:xfrm>
            <a:off x="3315306" y="4184561"/>
            <a:ext cx="681827" cy="237149"/>
          </a:xfrm>
          <a:prstGeom prst="rect">
            <a:avLst/>
          </a:prstGeom>
        </p:spPr>
        <p:txBody>
          <a:bodyPr wrap="none">
            <a:spAutoFit/>
          </a:bodyPr>
          <a:lstStyle/>
          <a:p>
            <a:pPr algn="ctr"/>
            <a:r>
              <a:rPr lang="ja-JP" altLang="en-US" sz="738" dirty="0">
                <a:latin typeface="Meiryo UI" panose="020B0604030504040204" pitchFamily="50" charset="-128"/>
                <a:ea typeface="Meiryo UI" panose="020B0604030504040204" pitchFamily="50" charset="-128"/>
                <a:cs typeface="Arial" pitchFamily="34" charset="0"/>
              </a:rPr>
              <a:t>修正不要</a:t>
            </a:r>
          </a:p>
        </p:txBody>
      </p:sp>
      <p:sp>
        <p:nvSpPr>
          <p:cNvPr id="82" name="正方形/長方形 81">
            <a:extLst>
              <a:ext uri="{FF2B5EF4-FFF2-40B4-BE49-F238E27FC236}">
                <a16:creationId xmlns:a16="http://schemas.microsoft.com/office/drawing/2014/main" id="{20066AD3-B759-4FCA-B15E-D14272D49BCC}"/>
              </a:ext>
            </a:extLst>
          </p:cNvPr>
          <p:cNvSpPr/>
          <p:nvPr/>
        </p:nvSpPr>
        <p:spPr>
          <a:xfrm>
            <a:off x="3422919" y="4881699"/>
            <a:ext cx="567283" cy="237149"/>
          </a:xfrm>
          <a:prstGeom prst="rect">
            <a:avLst/>
          </a:prstGeom>
        </p:spPr>
        <p:txBody>
          <a:bodyPr wrap="none">
            <a:spAutoFit/>
          </a:bodyPr>
          <a:lstStyle/>
          <a:p>
            <a:pPr algn="ctr"/>
            <a:r>
              <a:rPr lang="ja-JP" altLang="en-US" sz="738" dirty="0">
                <a:latin typeface="Meiryo UI" panose="020B0604030504040204" pitchFamily="50" charset="-128"/>
                <a:ea typeface="Meiryo UI" panose="020B0604030504040204" pitchFamily="50" charset="-128"/>
                <a:cs typeface="Arial" pitchFamily="34" charset="0"/>
              </a:rPr>
              <a:t>要修正</a:t>
            </a:r>
          </a:p>
        </p:txBody>
      </p:sp>
      <p:cxnSp>
        <p:nvCxnSpPr>
          <p:cNvPr id="83" name="直線矢印コネクタ 82">
            <a:extLst>
              <a:ext uri="{FF2B5EF4-FFF2-40B4-BE49-F238E27FC236}">
                <a16:creationId xmlns:a16="http://schemas.microsoft.com/office/drawing/2014/main" id="{61E990F4-0A4D-4EB6-B139-F22739EBEF1A}"/>
              </a:ext>
            </a:extLst>
          </p:cNvPr>
          <p:cNvCxnSpPr>
            <a:cxnSpLocks/>
            <a:stCxn id="101" idx="3"/>
            <a:endCxn id="124" idx="1"/>
          </p:cNvCxnSpPr>
          <p:nvPr/>
        </p:nvCxnSpPr>
        <p:spPr>
          <a:xfrm>
            <a:off x="4743491" y="4855207"/>
            <a:ext cx="377247" cy="1801"/>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84" name="直線矢印コネクタ 79">
            <a:extLst>
              <a:ext uri="{FF2B5EF4-FFF2-40B4-BE49-F238E27FC236}">
                <a16:creationId xmlns:a16="http://schemas.microsoft.com/office/drawing/2014/main" id="{80DBCAAD-707F-4F52-8EE3-79812DDF4CC1}"/>
              </a:ext>
            </a:extLst>
          </p:cNvPr>
          <p:cNvCxnSpPr>
            <a:cxnSpLocks/>
            <a:stCxn id="70" idx="0"/>
            <a:endCxn id="127" idx="1"/>
          </p:cNvCxnSpPr>
          <p:nvPr/>
        </p:nvCxnSpPr>
        <p:spPr>
          <a:xfrm rot="16200000" flipH="1">
            <a:off x="4210537" y="3840303"/>
            <a:ext cx="56566" cy="1763836"/>
          </a:xfrm>
          <a:prstGeom prst="bentConnector4">
            <a:avLst>
              <a:gd name="adj1" fmla="val -396620"/>
              <a:gd name="adj2" fmla="val 87379"/>
            </a:avLst>
          </a:prstGeom>
          <a:noFill/>
          <a:ln w="6350" cap="flat" cmpd="sng" algn="ctr">
            <a:solidFill>
              <a:sysClr val="window" lastClr="FFFFFF">
                <a:lumMod val="65000"/>
              </a:sysClr>
            </a:solidFill>
            <a:prstDash val="solid"/>
            <a:miter lim="800000"/>
            <a:tailEnd type="triangle"/>
          </a:ln>
          <a:effectLst/>
        </p:spPr>
      </p:cxnSp>
      <p:cxnSp>
        <p:nvCxnSpPr>
          <p:cNvPr id="86" name="直線矢印コネクタ 85">
            <a:extLst>
              <a:ext uri="{FF2B5EF4-FFF2-40B4-BE49-F238E27FC236}">
                <a16:creationId xmlns:a16="http://schemas.microsoft.com/office/drawing/2014/main" id="{891A19C2-A444-4CDC-952C-F249BAAC0D39}"/>
              </a:ext>
            </a:extLst>
          </p:cNvPr>
          <p:cNvCxnSpPr>
            <a:cxnSpLocks/>
            <a:stCxn id="69" idx="6"/>
            <a:endCxn id="88" idx="1"/>
          </p:cNvCxnSpPr>
          <p:nvPr/>
        </p:nvCxnSpPr>
        <p:spPr>
          <a:xfrm>
            <a:off x="1938604" y="4857006"/>
            <a:ext cx="281987" cy="0"/>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87" name="グループ化 86">
            <a:extLst>
              <a:ext uri="{FF2B5EF4-FFF2-40B4-BE49-F238E27FC236}">
                <a16:creationId xmlns:a16="http://schemas.microsoft.com/office/drawing/2014/main" id="{A9B4A815-A13D-4B9B-AE9D-74B1AD75589F}"/>
              </a:ext>
            </a:extLst>
          </p:cNvPr>
          <p:cNvGrpSpPr/>
          <p:nvPr/>
        </p:nvGrpSpPr>
        <p:grpSpPr>
          <a:xfrm>
            <a:off x="2220591" y="4473030"/>
            <a:ext cx="757867" cy="603034"/>
            <a:chOff x="2163969" y="4386386"/>
            <a:chExt cx="734400" cy="614441"/>
          </a:xfrm>
        </p:grpSpPr>
        <p:sp>
          <p:nvSpPr>
            <p:cNvPr id="88" name="正方形/長方形 87">
              <a:extLst>
                <a:ext uri="{FF2B5EF4-FFF2-40B4-BE49-F238E27FC236}">
                  <a16:creationId xmlns:a16="http://schemas.microsoft.com/office/drawing/2014/main" id="{6A524E34-F40D-4142-8567-6CCB1E494063}"/>
                </a:ext>
              </a:extLst>
            </p:cNvPr>
            <p:cNvSpPr>
              <a:spLocks/>
            </p:cNvSpPr>
            <p:nvPr/>
          </p:nvSpPr>
          <p:spPr>
            <a:xfrm>
              <a:off x="2163969" y="4554427"/>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a:ea typeface="Meiryo UI"/>
                  <a:cs typeface="Arial" pitchFamily="34" charset="0"/>
                </a:rPr>
                <a:t>未払残高</a:t>
              </a:r>
              <a:br>
                <a:rPr kumimoji="0" lang="en-US" altLang="ja-JP" sz="800" kern="0" dirty="0">
                  <a:latin typeface="Meiryo UI"/>
                  <a:ea typeface="Meiryo UI"/>
                  <a:cs typeface="Arial" pitchFamily="34" charset="0"/>
                </a:rPr>
              </a:br>
              <a:r>
                <a:rPr kumimoji="0" lang="ja-JP" altLang="en-US" sz="800" kern="0" dirty="0">
                  <a:latin typeface="Meiryo UI"/>
                  <a:ea typeface="Meiryo UI"/>
                  <a:cs typeface="Arial" pitchFamily="34" charset="0"/>
                </a:rPr>
                <a:t>状況の確認</a:t>
              </a:r>
              <a:endParaRPr kumimoji="0" lang="en-US" altLang="ja-JP" sz="800" kern="0" dirty="0">
                <a:latin typeface="Meiryo UI"/>
                <a:ea typeface="Meiryo UI"/>
                <a:cs typeface="Arial" pitchFamily="34" charset="0"/>
              </a:endParaRPr>
            </a:p>
          </p:txBody>
        </p:sp>
        <p:sp>
          <p:nvSpPr>
            <p:cNvPr id="89" name="テキスト ボックス 88">
              <a:extLst>
                <a:ext uri="{FF2B5EF4-FFF2-40B4-BE49-F238E27FC236}">
                  <a16:creationId xmlns:a16="http://schemas.microsoft.com/office/drawing/2014/main" id="{0F2CE888-1AA1-42C3-A103-B25F46AC5DA3}"/>
                </a:ext>
              </a:extLst>
            </p:cNvPr>
            <p:cNvSpPr txBox="1"/>
            <p:nvPr/>
          </p:nvSpPr>
          <p:spPr>
            <a:xfrm>
              <a:off x="2163969" y="4386386"/>
              <a:ext cx="268887" cy="181380"/>
            </a:xfrm>
            <a:prstGeom prst="rect">
              <a:avLst/>
            </a:prstGeom>
            <a:noFill/>
          </p:spPr>
          <p:txBody>
            <a:bodyPr wrap="square" lIns="0" tIns="0" rIns="0" bIns="0" rtlCol="0" anchor="ctr" anchorCtr="0">
              <a:noAutofit/>
            </a:bodyPr>
            <a:lstStyle/>
            <a:p>
              <a:pPr>
                <a:spcAft>
                  <a:spcPts val="511"/>
                </a:spcAft>
              </a:pPr>
              <a:r>
                <a:rPr lang="en-US" altLang="ja-JP" sz="800" dirty="0">
                  <a:latin typeface="Meiryo UI" panose="020B0604030504040204" pitchFamily="50" charset="-128"/>
                  <a:ea typeface="Meiryo UI" panose="020B0604030504040204" pitchFamily="50" charset="-128"/>
                </a:rPr>
                <a:t>01</a:t>
              </a:r>
              <a:endParaRPr lang="ja-JP" altLang="en-US" sz="800" dirty="0">
                <a:latin typeface="Meiryo UI" panose="020B0604030504040204" pitchFamily="50" charset="-128"/>
                <a:ea typeface="Meiryo UI" panose="020B0604030504040204" pitchFamily="50" charset="-128"/>
              </a:endParaRPr>
            </a:p>
          </p:txBody>
        </p:sp>
        <p:sp>
          <p:nvSpPr>
            <p:cNvPr id="90" name="正方形/長方形 89">
              <a:extLst>
                <a:ext uri="{FF2B5EF4-FFF2-40B4-BE49-F238E27FC236}">
                  <a16:creationId xmlns:a16="http://schemas.microsoft.com/office/drawing/2014/main" id="{BBC137CB-CF2C-4586-A1F5-8AE2DC19F069}"/>
                </a:ext>
              </a:extLst>
            </p:cNvPr>
            <p:cNvSpPr/>
            <p:nvPr/>
          </p:nvSpPr>
          <p:spPr>
            <a:xfrm>
              <a:off x="2163969" y="4766251"/>
              <a:ext cx="328175" cy="232674"/>
            </a:xfrm>
            <a:prstGeom prst="rect">
              <a:avLst/>
            </a:prstGeom>
            <a:noFill/>
            <a:ln w="19050" cap="flat" cmpd="sng" algn="ctr">
              <a:noFill/>
              <a:prstDash val="solid"/>
              <a:miter lim="800000"/>
            </a:ln>
            <a:effectLst/>
          </p:spPr>
          <p:txBody>
            <a:bodyPr wrap="none" lIns="0" tIns="30675" rIns="0" bIns="30675" rtlCol="0" anchor="ctr"/>
            <a:lstStyle/>
            <a:p>
              <a:pPr algn="ctr"/>
              <a:endParaRPr kumimoji="0" lang="en-US" sz="800" kern="0" dirty="0">
                <a:latin typeface="Meiryo UI"/>
                <a:ea typeface="Meiryo UI"/>
                <a:cs typeface="Arial" pitchFamily="34" charset="0"/>
              </a:endParaRPr>
            </a:p>
          </p:txBody>
        </p:sp>
        <p:sp>
          <p:nvSpPr>
            <p:cNvPr id="91" name="正方形/長方形 90">
              <a:extLst>
                <a:ext uri="{FF2B5EF4-FFF2-40B4-BE49-F238E27FC236}">
                  <a16:creationId xmlns:a16="http://schemas.microsoft.com/office/drawing/2014/main" id="{274E33D3-B23A-4995-A9BF-2E53BF4A45FA}"/>
                </a:ext>
              </a:extLst>
            </p:cNvPr>
            <p:cNvSpPr/>
            <p:nvPr/>
          </p:nvSpPr>
          <p:spPr>
            <a:xfrm>
              <a:off x="2163969" y="4550871"/>
              <a:ext cx="328175" cy="232674"/>
            </a:xfrm>
            <a:prstGeom prst="rect">
              <a:avLst/>
            </a:prstGeom>
            <a:noFill/>
            <a:ln w="19050" cap="flat" cmpd="sng" algn="ctr">
              <a:noFill/>
              <a:prstDash val="solid"/>
              <a:miter lim="800000"/>
            </a:ln>
            <a:effectLst/>
          </p:spPr>
          <p:txBody>
            <a:bodyPr wrap="none" lIns="0" tIns="30675" rIns="0" bIns="30675" rtlCol="0" anchor="ctr"/>
            <a:lstStyle/>
            <a:p>
              <a:pPr algn="ctr"/>
              <a:endParaRPr kumimoji="0" lang="en-US" sz="800" kern="0" dirty="0">
                <a:latin typeface="Meiryo UI"/>
                <a:ea typeface="Meiryo UI"/>
                <a:cs typeface="Arial" pitchFamily="34" charset="0"/>
              </a:endParaRPr>
            </a:p>
          </p:txBody>
        </p:sp>
      </p:grpSp>
      <p:cxnSp>
        <p:nvCxnSpPr>
          <p:cNvPr id="92" name="直線矢印コネクタ 91">
            <a:extLst>
              <a:ext uri="{FF2B5EF4-FFF2-40B4-BE49-F238E27FC236}">
                <a16:creationId xmlns:a16="http://schemas.microsoft.com/office/drawing/2014/main" id="{E9632F2A-CE36-4D84-AA08-7E7E815BBBE3}"/>
              </a:ext>
            </a:extLst>
          </p:cNvPr>
          <p:cNvCxnSpPr>
            <a:cxnSpLocks/>
            <a:stCxn id="88" idx="2"/>
            <a:endCxn id="95" idx="0"/>
          </p:cNvCxnSpPr>
          <p:nvPr/>
        </p:nvCxnSpPr>
        <p:spPr>
          <a:xfrm flipH="1">
            <a:off x="2597320" y="5076064"/>
            <a:ext cx="0" cy="883970"/>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93" name="グループ化 92">
            <a:extLst>
              <a:ext uri="{FF2B5EF4-FFF2-40B4-BE49-F238E27FC236}">
                <a16:creationId xmlns:a16="http://schemas.microsoft.com/office/drawing/2014/main" id="{BD6986C9-224D-42C7-8C7E-CDD06CBECBBD}"/>
              </a:ext>
            </a:extLst>
          </p:cNvPr>
          <p:cNvGrpSpPr/>
          <p:nvPr/>
        </p:nvGrpSpPr>
        <p:grpSpPr>
          <a:xfrm>
            <a:off x="2466122" y="5956300"/>
            <a:ext cx="262394" cy="442458"/>
            <a:chOff x="2515451" y="5897715"/>
            <a:chExt cx="254269" cy="450827"/>
          </a:xfrm>
        </p:grpSpPr>
        <p:sp>
          <p:nvSpPr>
            <p:cNvPr id="94" name="Freeform 266">
              <a:extLst>
                <a:ext uri="{FF2B5EF4-FFF2-40B4-BE49-F238E27FC236}">
                  <a16:creationId xmlns:a16="http://schemas.microsoft.com/office/drawing/2014/main" id="{77BDD78A-6AB9-423D-8B0F-9CD8BFFE5B52}"/>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77913" tIns="38957" rIns="77913" bIns="38957"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sz="738">
                <a:latin typeface="Arial"/>
                <a:ea typeface="Meiryo UI"/>
              </a:endParaRPr>
            </a:p>
          </p:txBody>
        </p:sp>
        <p:sp>
          <p:nvSpPr>
            <p:cNvPr id="95" name="正方形/長方形 36">
              <a:extLst>
                <a:ext uri="{FF2B5EF4-FFF2-40B4-BE49-F238E27FC236}">
                  <a16:creationId xmlns:a16="http://schemas.microsoft.com/office/drawing/2014/main" id="{6349FC91-0B8D-4383-BA42-72C978BACF66}"/>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0675" rIns="0" bIns="30675" rtlCol="0" anchor="ctr"/>
            <a:lstStyle/>
            <a:p>
              <a:pPr algn="ctr">
                <a:defRPr/>
              </a:pPr>
              <a:endParaRPr kumimoji="0" lang="ja-JP" altLang="en-US" sz="738" kern="0" dirty="0">
                <a:latin typeface="Meiryo UI"/>
                <a:ea typeface="Meiryo UI"/>
                <a:cs typeface="Arial" pitchFamily="34" charset="0"/>
              </a:endParaRPr>
            </a:p>
          </p:txBody>
        </p:sp>
      </p:grpSp>
      <p:sp>
        <p:nvSpPr>
          <p:cNvPr id="96" name="正方形/長方形 95">
            <a:extLst>
              <a:ext uri="{FF2B5EF4-FFF2-40B4-BE49-F238E27FC236}">
                <a16:creationId xmlns:a16="http://schemas.microsoft.com/office/drawing/2014/main" id="{3B747E1D-53E1-4018-B6CF-2886A725693C}"/>
              </a:ext>
            </a:extLst>
          </p:cNvPr>
          <p:cNvSpPr/>
          <p:nvPr/>
        </p:nvSpPr>
        <p:spPr>
          <a:xfrm>
            <a:off x="2523019" y="6321806"/>
            <a:ext cx="148601" cy="211991"/>
          </a:xfrm>
          <a:prstGeom prst="rect">
            <a:avLst/>
          </a:prstGeom>
          <a:noFill/>
          <a:ln w="19050" cap="flat" cmpd="sng" algn="ctr">
            <a:noFill/>
            <a:prstDash val="solid"/>
            <a:miter lim="800000"/>
          </a:ln>
          <a:effectLst/>
        </p:spPr>
        <p:txBody>
          <a:bodyPr wrap="none" lIns="0" tIns="30675" rIns="0" bIns="30675"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97" name="直線矢印コネクタ 96">
            <a:extLst>
              <a:ext uri="{FF2B5EF4-FFF2-40B4-BE49-F238E27FC236}">
                <a16:creationId xmlns:a16="http://schemas.microsoft.com/office/drawing/2014/main" id="{971AA250-59B6-4290-8F56-041CB9EBE928}"/>
              </a:ext>
            </a:extLst>
          </p:cNvPr>
          <p:cNvCxnSpPr>
            <a:cxnSpLocks/>
            <a:stCxn id="88" idx="3"/>
            <a:endCxn id="70" idx="1"/>
          </p:cNvCxnSpPr>
          <p:nvPr/>
        </p:nvCxnSpPr>
        <p:spPr>
          <a:xfrm>
            <a:off x="2978459" y="4857006"/>
            <a:ext cx="206980" cy="0"/>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98" name="グループ化 97">
            <a:extLst>
              <a:ext uri="{FF2B5EF4-FFF2-40B4-BE49-F238E27FC236}">
                <a16:creationId xmlns:a16="http://schemas.microsoft.com/office/drawing/2014/main" id="{107B7778-9873-4562-AC10-1B4ADBAA9516}"/>
              </a:ext>
            </a:extLst>
          </p:cNvPr>
          <p:cNvGrpSpPr>
            <a:grpSpLocks/>
          </p:cNvGrpSpPr>
          <p:nvPr/>
        </p:nvGrpSpPr>
        <p:grpSpPr>
          <a:xfrm>
            <a:off x="5120738" y="2636149"/>
            <a:ext cx="757867" cy="601168"/>
            <a:chOff x="3766830" y="2375928"/>
            <a:chExt cx="734400" cy="612539"/>
          </a:xfrm>
        </p:grpSpPr>
        <p:sp>
          <p:nvSpPr>
            <p:cNvPr id="99" name="正方形/長方形 98">
              <a:extLst>
                <a:ext uri="{FF2B5EF4-FFF2-40B4-BE49-F238E27FC236}">
                  <a16:creationId xmlns:a16="http://schemas.microsoft.com/office/drawing/2014/main" id="{5C016673-F6E7-48E4-8165-17088D57F001}"/>
                </a:ext>
              </a:extLst>
            </p:cNvPr>
            <p:cNvSpPr/>
            <p:nvPr/>
          </p:nvSpPr>
          <p:spPr>
            <a:xfrm>
              <a:off x="3766830" y="2542067"/>
              <a:ext cx="734400" cy="446400"/>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a:ea typeface="Meiryo UI"/>
                  <a:cs typeface="Arial" pitchFamily="34" charset="0"/>
                </a:rPr>
                <a:t>未払残高の</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確認依頼受領</a:t>
              </a:r>
              <a:endParaRPr kumimoji="0" lang="en-US" altLang="ja-JP" sz="800" kern="0" dirty="0">
                <a:latin typeface="Meiryo UI"/>
                <a:ea typeface="Meiryo UI"/>
                <a:cs typeface="Arial" pitchFamily="34" charset="0"/>
              </a:endParaRPr>
            </a:p>
          </p:txBody>
        </p:sp>
        <p:sp>
          <p:nvSpPr>
            <p:cNvPr id="103" name="テキスト ボックス 102">
              <a:extLst>
                <a:ext uri="{FF2B5EF4-FFF2-40B4-BE49-F238E27FC236}">
                  <a16:creationId xmlns:a16="http://schemas.microsoft.com/office/drawing/2014/main" id="{9ABA214A-C956-4106-8871-480DBDD080DD}"/>
                </a:ext>
              </a:extLst>
            </p:cNvPr>
            <p:cNvSpPr txBox="1"/>
            <p:nvPr/>
          </p:nvSpPr>
          <p:spPr>
            <a:xfrm>
              <a:off x="3766830" y="2375928"/>
              <a:ext cx="268887" cy="181380"/>
            </a:xfrm>
            <a:prstGeom prst="rect">
              <a:avLst/>
            </a:prstGeom>
            <a:noFill/>
          </p:spPr>
          <p:txBody>
            <a:bodyPr wrap="square" lIns="0" tIns="0" rIns="0" bIns="0" rtlCol="0" anchor="ctr" anchorCtr="0">
              <a:noAutofit/>
            </a:bodyPr>
            <a:lstStyle/>
            <a:p>
              <a:pPr>
                <a:spcAft>
                  <a:spcPts val="511"/>
                </a:spcAft>
              </a:pPr>
              <a:r>
                <a:rPr lang="en-US" altLang="ja-JP" sz="800" dirty="0">
                  <a:latin typeface="Meiryo UI" panose="020B0604030504040204" pitchFamily="50" charset="-128"/>
                  <a:ea typeface="Meiryo UI" panose="020B0604030504040204" pitchFamily="50" charset="-128"/>
                </a:rPr>
                <a:t>04</a:t>
              </a:r>
              <a:endParaRPr lang="ja-JP" altLang="en-US" sz="800" dirty="0">
                <a:latin typeface="Meiryo UI" panose="020B0604030504040204" pitchFamily="50" charset="-128"/>
                <a:ea typeface="Meiryo UI" panose="020B0604030504040204" pitchFamily="50" charset="-128"/>
              </a:endParaRPr>
            </a:p>
          </p:txBody>
        </p:sp>
        <p:sp>
          <p:nvSpPr>
            <p:cNvPr id="105" name="正方形/長方形 104">
              <a:extLst>
                <a:ext uri="{FF2B5EF4-FFF2-40B4-BE49-F238E27FC236}">
                  <a16:creationId xmlns:a16="http://schemas.microsoft.com/office/drawing/2014/main" id="{E4615203-1E70-42C3-AA10-3C95D42B095C}"/>
                </a:ext>
              </a:extLst>
            </p:cNvPr>
            <p:cNvSpPr/>
            <p:nvPr/>
          </p:nvSpPr>
          <p:spPr>
            <a:xfrm>
              <a:off x="3766830" y="2755793"/>
              <a:ext cx="328175" cy="232674"/>
            </a:xfrm>
            <a:prstGeom prst="rect">
              <a:avLst/>
            </a:prstGeom>
            <a:noFill/>
            <a:ln w="19050" cap="flat" cmpd="sng" algn="ctr">
              <a:noFill/>
              <a:prstDash val="solid"/>
              <a:miter lim="800000"/>
            </a:ln>
            <a:effectLst/>
          </p:spPr>
          <p:txBody>
            <a:bodyPr wrap="none" lIns="0" tIns="30675" rIns="0" bIns="30675" rtlCol="0" anchor="ctr"/>
            <a:lstStyle/>
            <a:p>
              <a:pPr algn="ctr"/>
              <a:endParaRPr kumimoji="0" lang="en-US" sz="800" kern="0" dirty="0">
                <a:latin typeface="Meiryo UI"/>
                <a:ea typeface="Meiryo UI"/>
                <a:cs typeface="Arial" pitchFamily="34" charset="0"/>
              </a:endParaRPr>
            </a:p>
          </p:txBody>
        </p:sp>
        <p:sp>
          <p:nvSpPr>
            <p:cNvPr id="106" name="正方形/長方形 105">
              <a:extLst>
                <a:ext uri="{FF2B5EF4-FFF2-40B4-BE49-F238E27FC236}">
                  <a16:creationId xmlns:a16="http://schemas.microsoft.com/office/drawing/2014/main" id="{576FA690-1169-4892-8E4F-F871885BEF7A}"/>
                </a:ext>
              </a:extLst>
            </p:cNvPr>
            <p:cNvSpPr/>
            <p:nvPr/>
          </p:nvSpPr>
          <p:spPr>
            <a:xfrm>
              <a:off x="3766830" y="2540413"/>
              <a:ext cx="328175" cy="232674"/>
            </a:xfrm>
            <a:prstGeom prst="rect">
              <a:avLst/>
            </a:prstGeom>
            <a:noFill/>
            <a:ln w="19050" cap="flat" cmpd="sng" algn="ctr">
              <a:noFill/>
              <a:prstDash val="solid"/>
              <a:miter lim="800000"/>
            </a:ln>
            <a:effectLst/>
          </p:spPr>
          <p:txBody>
            <a:bodyPr wrap="none" lIns="0" tIns="30675" rIns="0" bIns="30675" rtlCol="0" anchor="ctr"/>
            <a:lstStyle/>
            <a:p>
              <a:pPr algn="ctr"/>
              <a:endParaRPr kumimoji="0" lang="en-US" sz="800" kern="0" dirty="0">
                <a:latin typeface="Meiryo UI"/>
                <a:ea typeface="Meiryo UI"/>
                <a:cs typeface="Arial" pitchFamily="34" charset="0"/>
              </a:endParaRPr>
            </a:p>
          </p:txBody>
        </p:sp>
      </p:grpSp>
      <p:cxnSp>
        <p:nvCxnSpPr>
          <p:cNvPr id="109" name="直線矢印コネクタ 79">
            <a:extLst>
              <a:ext uri="{FF2B5EF4-FFF2-40B4-BE49-F238E27FC236}">
                <a16:creationId xmlns:a16="http://schemas.microsoft.com/office/drawing/2014/main" id="{5065CBB5-04F3-4B51-BD58-C6B71D5ABB06}"/>
              </a:ext>
            </a:extLst>
          </p:cNvPr>
          <p:cNvCxnSpPr>
            <a:cxnSpLocks/>
            <a:stCxn id="99" idx="3"/>
          </p:cNvCxnSpPr>
          <p:nvPr/>
        </p:nvCxnSpPr>
        <p:spPr>
          <a:xfrm>
            <a:off x="5878607" y="3018258"/>
            <a:ext cx="412049" cy="0"/>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110" name="直線矢印コネクタ 79">
            <a:extLst>
              <a:ext uri="{FF2B5EF4-FFF2-40B4-BE49-F238E27FC236}">
                <a16:creationId xmlns:a16="http://schemas.microsoft.com/office/drawing/2014/main" id="{DD1EB8F3-309D-41F9-A106-A992258FB574}"/>
              </a:ext>
            </a:extLst>
          </p:cNvPr>
          <p:cNvCxnSpPr>
            <a:cxnSpLocks/>
            <a:stCxn id="124" idx="0"/>
            <a:endCxn id="99" idx="2"/>
          </p:cNvCxnSpPr>
          <p:nvPr/>
        </p:nvCxnSpPr>
        <p:spPr>
          <a:xfrm flipV="1">
            <a:off x="5499673" y="3237316"/>
            <a:ext cx="0" cy="1400635"/>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112" name="直線矢印コネクタ 111">
            <a:extLst>
              <a:ext uri="{FF2B5EF4-FFF2-40B4-BE49-F238E27FC236}">
                <a16:creationId xmlns:a16="http://schemas.microsoft.com/office/drawing/2014/main" id="{43C069F1-C5A7-4831-B61E-B43736C05A3A}"/>
              </a:ext>
            </a:extLst>
          </p:cNvPr>
          <p:cNvCxnSpPr>
            <a:cxnSpLocks/>
            <a:endCxn id="115" idx="0"/>
          </p:cNvCxnSpPr>
          <p:nvPr/>
        </p:nvCxnSpPr>
        <p:spPr>
          <a:xfrm flipH="1">
            <a:off x="4352107" y="5076064"/>
            <a:ext cx="616" cy="883970"/>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113" name="グループ化 112">
            <a:extLst>
              <a:ext uri="{FF2B5EF4-FFF2-40B4-BE49-F238E27FC236}">
                <a16:creationId xmlns:a16="http://schemas.microsoft.com/office/drawing/2014/main" id="{9220877A-31B4-40C8-A26D-8077EEAFD1ED}"/>
              </a:ext>
            </a:extLst>
          </p:cNvPr>
          <p:cNvGrpSpPr/>
          <p:nvPr/>
        </p:nvGrpSpPr>
        <p:grpSpPr>
          <a:xfrm>
            <a:off x="4220908" y="5956300"/>
            <a:ext cx="262394" cy="442458"/>
            <a:chOff x="2515451" y="5897715"/>
            <a:chExt cx="254269" cy="450827"/>
          </a:xfrm>
        </p:grpSpPr>
        <p:sp>
          <p:nvSpPr>
            <p:cNvPr id="114" name="Freeform 266">
              <a:extLst>
                <a:ext uri="{FF2B5EF4-FFF2-40B4-BE49-F238E27FC236}">
                  <a16:creationId xmlns:a16="http://schemas.microsoft.com/office/drawing/2014/main" id="{CE817FAB-4FA0-4904-9CAB-647020A8FD76}"/>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77913" tIns="38957" rIns="77913" bIns="38957"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sz="738">
                <a:latin typeface="Arial"/>
                <a:ea typeface="Meiryo UI"/>
              </a:endParaRPr>
            </a:p>
          </p:txBody>
        </p:sp>
        <p:sp>
          <p:nvSpPr>
            <p:cNvPr id="115" name="正方形/長方形 36">
              <a:extLst>
                <a:ext uri="{FF2B5EF4-FFF2-40B4-BE49-F238E27FC236}">
                  <a16:creationId xmlns:a16="http://schemas.microsoft.com/office/drawing/2014/main" id="{75C35B59-3167-4B47-A59E-9B8E036D58F1}"/>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0675" rIns="0" bIns="30675" rtlCol="0" anchor="ctr"/>
            <a:lstStyle/>
            <a:p>
              <a:pPr algn="ctr">
                <a:defRPr/>
              </a:pPr>
              <a:endParaRPr kumimoji="0" lang="ja-JP" altLang="en-US" sz="738" kern="0" dirty="0">
                <a:latin typeface="Meiryo UI"/>
                <a:ea typeface="Meiryo UI"/>
                <a:cs typeface="Arial" pitchFamily="34" charset="0"/>
              </a:endParaRPr>
            </a:p>
          </p:txBody>
        </p:sp>
      </p:grpSp>
      <p:sp>
        <p:nvSpPr>
          <p:cNvPr id="116" name="正方形/長方形 115">
            <a:extLst>
              <a:ext uri="{FF2B5EF4-FFF2-40B4-BE49-F238E27FC236}">
                <a16:creationId xmlns:a16="http://schemas.microsoft.com/office/drawing/2014/main" id="{1EEF42E0-BE7B-4F39-B032-B51CF593CD77}"/>
              </a:ext>
            </a:extLst>
          </p:cNvPr>
          <p:cNvSpPr/>
          <p:nvPr/>
        </p:nvSpPr>
        <p:spPr>
          <a:xfrm>
            <a:off x="4277805" y="6321806"/>
            <a:ext cx="148601" cy="211991"/>
          </a:xfrm>
          <a:prstGeom prst="rect">
            <a:avLst/>
          </a:prstGeom>
          <a:noFill/>
          <a:ln w="19050" cap="flat" cmpd="sng" algn="ctr">
            <a:noFill/>
            <a:prstDash val="solid"/>
            <a:miter lim="800000"/>
          </a:ln>
          <a:effectLst/>
        </p:spPr>
        <p:txBody>
          <a:bodyPr wrap="none" lIns="0" tIns="30675" rIns="0" bIns="30675"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grpSp>
        <p:nvGrpSpPr>
          <p:cNvPr id="118" name="グループ化 117">
            <a:extLst>
              <a:ext uri="{FF2B5EF4-FFF2-40B4-BE49-F238E27FC236}">
                <a16:creationId xmlns:a16="http://schemas.microsoft.com/office/drawing/2014/main" id="{F1EA8273-75DE-416A-8871-3D92A6519ECE}"/>
              </a:ext>
            </a:extLst>
          </p:cNvPr>
          <p:cNvGrpSpPr>
            <a:grpSpLocks/>
          </p:cNvGrpSpPr>
          <p:nvPr/>
        </p:nvGrpSpPr>
        <p:grpSpPr>
          <a:xfrm>
            <a:off x="5373464" y="5961850"/>
            <a:ext cx="262394" cy="442458"/>
            <a:chOff x="2515451" y="5897715"/>
            <a:chExt cx="254269" cy="450827"/>
          </a:xfrm>
        </p:grpSpPr>
        <p:sp>
          <p:nvSpPr>
            <p:cNvPr id="119" name="Freeform 266">
              <a:extLst>
                <a:ext uri="{FF2B5EF4-FFF2-40B4-BE49-F238E27FC236}">
                  <a16:creationId xmlns:a16="http://schemas.microsoft.com/office/drawing/2014/main" id="{A2FDCC8C-DA69-4C37-8F85-08BAC03EE5FA}"/>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77913" tIns="38957" rIns="77913" bIns="38957"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sz="738">
                <a:latin typeface="Arial"/>
                <a:ea typeface="Meiryo UI"/>
              </a:endParaRPr>
            </a:p>
          </p:txBody>
        </p:sp>
        <p:sp>
          <p:nvSpPr>
            <p:cNvPr id="120" name="正方形/長方形 36">
              <a:extLst>
                <a:ext uri="{FF2B5EF4-FFF2-40B4-BE49-F238E27FC236}">
                  <a16:creationId xmlns:a16="http://schemas.microsoft.com/office/drawing/2014/main" id="{8341C5EC-0296-487D-AFDB-66099849EB3D}"/>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0675" rIns="0" bIns="30675" rtlCol="0" anchor="ctr"/>
            <a:lstStyle/>
            <a:p>
              <a:pPr algn="ctr">
                <a:defRPr/>
              </a:pPr>
              <a:endParaRPr kumimoji="0" lang="ja-JP" altLang="en-US" sz="738" kern="0" dirty="0">
                <a:latin typeface="Meiryo UI"/>
                <a:ea typeface="Meiryo UI"/>
                <a:cs typeface="Arial" pitchFamily="34" charset="0"/>
              </a:endParaRPr>
            </a:p>
          </p:txBody>
        </p:sp>
      </p:grpSp>
      <p:sp>
        <p:nvSpPr>
          <p:cNvPr id="121" name="正方形/長方形 120">
            <a:extLst>
              <a:ext uri="{FF2B5EF4-FFF2-40B4-BE49-F238E27FC236}">
                <a16:creationId xmlns:a16="http://schemas.microsoft.com/office/drawing/2014/main" id="{3C01E657-8E99-4766-9109-BC2C1C60AEB9}"/>
              </a:ext>
            </a:extLst>
          </p:cNvPr>
          <p:cNvSpPr>
            <a:spLocks/>
          </p:cNvSpPr>
          <p:nvPr/>
        </p:nvSpPr>
        <p:spPr>
          <a:xfrm>
            <a:off x="5430361" y="6327355"/>
            <a:ext cx="148601" cy="211991"/>
          </a:xfrm>
          <a:prstGeom prst="rect">
            <a:avLst/>
          </a:prstGeom>
          <a:noFill/>
          <a:ln w="19050" cap="flat" cmpd="sng" algn="ctr">
            <a:noFill/>
            <a:prstDash val="solid"/>
            <a:miter lim="800000"/>
          </a:ln>
          <a:effectLst/>
        </p:spPr>
        <p:txBody>
          <a:bodyPr wrap="none" lIns="0" tIns="30675" rIns="0" bIns="30675"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122" name="直線矢印コネクタ 121">
            <a:extLst>
              <a:ext uri="{FF2B5EF4-FFF2-40B4-BE49-F238E27FC236}">
                <a16:creationId xmlns:a16="http://schemas.microsoft.com/office/drawing/2014/main" id="{9C8E26DE-ACC5-4046-BD63-1F43864DAE1E}"/>
              </a:ext>
            </a:extLst>
          </p:cNvPr>
          <p:cNvCxnSpPr>
            <a:cxnSpLocks/>
            <a:stCxn id="124" idx="2"/>
          </p:cNvCxnSpPr>
          <p:nvPr/>
        </p:nvCxnSpPr>
        <p:spPr>
          <a:xfrm>
            <a:off x="5499672" y="5076064"/>
            <a:ext cx="1" cy="889518"/>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123" name="グループ化 122">
            <a:extLst>
              <a:ext uri="{FF2B5EF4-FFF2-40B4-BE49-F238E27FC236}">
                <a16:creationId xmlns:a16="http://schemas.microsoft.com/office/drawing/2014/main" id="{32A01A7F-5D75-42FF-939F-912C9AC28229}"/>
              </a:ext>
            </a:extLst>
          </p:cNvPr>
          <p:cNvGrpSpPr>
            <a:grpSpLocks/>
          </p:cNvGrpSpPr>
          <p:nvPr/>
        </p:nvGrpSpPr>
        <p:grpSpPr>
          <a:xfrm>
            <a:off x="5120738" y="4474896"/>
            <a:ext cx="757867" cy="601168"/>
            <a:chOff x="3766830" y="2375928"/>
            <a:chExt cx="734400" cy="612539"/>
          </a:xfrm>
        </p:grpSpPr>
        <p:sp>
          <p:nvSpPr>
            <p:cNvPr id="124" name="正方形/長方形 123">
              <a:extLst>
                <a:ext uri="{FF2B5EF4-FFF2-40B4-BE49-F238E27FC236}">
                  <a16:creationId xmlns:a16="http://schemas.microsoft.com/office/drawing/2014/main" id="{FF0873F3-DFD7-4E2E-8089-AA9C657C0228}"/>
                </a:ext>
              </a:extLst>
            </p:cNvPr>
            <p:cNvSpPr/>
            <p:nvPr/>
          </p:nvSpPr>
          <p:spPr>
            <a:xfrm>
              <a:off x="3766830" y="2542067"/>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a:ea typeface="Meiryo UI"/>
                  <a:cs typeface="Arial" pitchFamily="34" charset="0"/>
                </a:rPr>
                <a:t>未払残高の</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登録・確認依頼</a:t>
              </a:r>
              <a:endParaRPr kumimoji="0" lang="en-US" altLang="ja-JP" sz="800" kern="0" dirty="0">
                <a:latin typeface="Meiryo UI"/>
                <a:ea typeface="Meiryo UI"/>
                <a:cs typeface="Arial" pitchFamily="34" charset="0"/>
              </a:endParaRPr>
            </a:p>
          </p:txBody>
        </p:sp>
        <p:sp>
          <p:nvSpPr>
            <p:cNvPr id="125" name="テキスト ボックス 124">
              <a:extLst>
                <a:ext uri="{FF2B5EF4-FFF2-40B4-BE49-F238E27FC236}">
                  <a16:creationId xmlns:a16="http://schemas.microsoft.com/office/drawing/2014/main" id="{07A3714C-E830-46F1-862E-96657DB88C6C}"/>
                </a:ext>
              </a:extLst>
            </p:cNvPr>
            <p:cNvSpPr txBox="1"/>
            <p:nvPr/>
          </p:nvSpPr>
          <p:spPr>
            <a:xfrm>
              <a:off x="3766830" y="2375928"/>
              <a:ext cx="268887" cy="181380"/>
            </a:xfrm>
            <a:prstGeom prst="rect">
              <a:avLst/>
            </a:prstGeom>
            <a:noFill/>
          </p:spPr>
          <p:txBody>
            <a:bodyPr wrap="square" lIns="0" tIns="0" rIns="0" bIns="0" rtlCol="0" anchor="ctr" anchorCtr="0">
              <a:noAutofit/>
            </a:bodyPr>
            <a:lstStyle/>
            <a:p>
              <a:pPr>
                <a:spcAft>
                  <a:spcPts val="511"/>
                </a:spcAft>
              </a:pPr>
              <a:r>
                <a:rPr lang="en-US" altLang="ja-JP" sz="800" dirty="0">
                  <a:latin typeface="Meiryo UI" panose="020B0604030504040204" pitchFamily="50" charset="-128"/>
                  <a:ea typeface="Meiryo UI" panose="020B0604030504040204" pitchFamily="50" charset="-128"/>
                </a:rPr>
                <a:t>03</a:t>
              </a:r>
              <a:endParaRPr lang="ja-JP" altLang="en-US" sz="800" dirty="0">
                <a:latin typeface="Meiryo UI" panose="020B0604030504040204" pitchFamily="50" charset="-128"/>
                <a:ea typeface="Meiryo UI" panose="020B0604030504040204" pitchFamily="50" charset="-128"/>
              </a:endParaRPr>
            </a:p>
          </p:txBody>
        </p:sp>
        <p:sp>
          <p:nvSpPr>
            <p:cNvPr id="126" name="正方形/長方形 125">
              <a:extLst>
                <a:ext uri="{FF2B5EF4-FFF2-40B4-BE49-F238E27FC236}">
                  <a16:creationId xmlns:a16="http://schemas.microsoft.com/office/drawing/2014/main" id="{1B9665A8-F011-4E4A-BCFC-5381DC2056BD}"/>
                </a:ext>
              </a:extLst>
            </p:cNvPr>
            <p:cNvSpPr/>
            <p:nvPr/>
          </p:nvSpPr>
          <p:spPr>
            <a:xfrm>
              <a:off x="3766830" y="2755793"/>
              <a:ext cx="328175" cy="232674"/>
            </a:xfrm>
            <a:prstGeom prst="rect">
              <a:avLst/>
            </a:prstGeom>
            <a:noFill/>
            <a:ln w="19050" cap="flat" cmpd="sng" algn="ctr">
              <a:noFill/>
              <a:prstDash val="solid"/>
              <a:miter lim="800000"/>
            </a:ln>
            <a:effectLst/>
          </p:spPr>
          <p:txBody>
            <a:bodyPr wrap="none" lIns="0" tIns="30675" rIns="0" bIns="30675" rtlCol="0" anchor="ctr"/>
            <a:lstStyle/>
            <a:p>
              <a:pPr algn="ctr"/>
              <a:endParaRPr kumimoji="0" lang="en-US" sz="800" kern="0" dirty="0">
                <a:latin typeface="Meiryo UI"/>
                <a:ea typeface="Meiryo UI"/>
                <a:cs typeface="Arial" pitchFamily="34" charset="0"/>
              </a:endParaRPr>
            </a:p>
          </p:txBody>
        </p:sp>
        <p:sp>
          <p:nvSpPr>
            <p:cNvPr id="127" name="正方形/長方形 126">
              <a:extLst>
                <a:ext uri="{FF2B5EF4-FFF2-40B4-BE49-F238E27FC236}">
                  <a16:creationId xmlns:a16="http://schemas.microsoft.com/office/drawing/2014/main" id="{0501F478-6806-49D7-942E-9DA832538AD7}"/>
                </a:ext>
              </a:extLst>
            </p:cNvPr>
            <p:cNvSpPr/>
            <p:nvPr/>
          </p:nvSpPr>
          <p:spPr>
            <a:xfrm>
              <a:off x="3766830" y="2540413"/>
              <a:ext cx="328175" cy="232674"/>
            </a:xfrm>
            <a:prstGeom prst="rect">
              <a:avLst/>
            </a:prstGeom>
            <a:noFill/>
            <a:ln w="19050" cap="flat" cmpd="sng" algn="ctr">
              <a:noFill/>
              <a:prstDash val="solid"/>
              <a:miter lim="800000"/>
            </a:ln>
            <a:effectLst/>
          </p:spPr>
          <p:txBody>
            <a:bodyPr wrap="none" lIns="0" tIns="30675" rIns="0" bIns="30675" rtlCol="0" anchor="ctr"/>
            <a:lstStyle/>
            <a:p>
              <a:pPr algn="ctr"/>
              <a:endParaRPr kumimoji="0" lang="en-US" sz="800" kern="0" dirty="0">
                <a:latin typeface="Meiryo UI"/>
                <a:ea typeface="Meiryo UI"/>
                <a:cs typeface="Arial" pitchFamily="34" charset="0"/>
              </a:endParaRPr>
            </a:p>
          </p:txBody>
        </p:sp>
      </p:grpSp>
      <p:cxnSp>
        <p:nvCxnSpPr>
          <p:cNvPr id="128" name="直線矢印コネクタ 127">
            <a:extLst>
              <a:ext uri="{FF2B5EF4-FFF2-40B4-BE49-F238E27FC236}">
                <a16:creationId xmlns:a16="http://schemas.microsoft.com/office/drawing/2014/main" id="{D7833B70-D769-4EE3-A70A-3F698A276882}"/>
              </a:ext>
            </a:extLst>
          </p:cNvPr>
          <p:cNvCxnSpPr>
            <a:cxnSpLocks/>
            <a:stCxn id="133" idx="0"/>
            <a:endCxn id="156" idx="2"/>
          </p:cNvCxnSpPr>
          <p:nvPr/>
        </p:nvCxnSpPr>
        <p:spPr>
          <a:xfrm flipH="1" flipV="1">
            <a:off x="6669590" y="3237317"/>
            <a:ext cx="3579" cy="2728267"/>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131" name="グループ化 130">
            <a:extLst>
              <a:ext uri="{FF2B5EF4-FFF2-40B4-BE49-F238E27FC236}">
                <a16:creationId xmlns:a16="http://schemas.microsoft.com/office/drawing/2014/main" id="{09F7CA10-E7D1-4F18-855F-CCF5F4D0933D}"/>
              </a:ext>
            </a:extLst>
          </p:cNvPr>
          <p:cNvGrpSpPr>
            <a:grpSpLocks/>
          </p:cNvGrpSpPr>
          <p:nvPr/>
        </p:nvGrpSpPr>
        <p:grpSpPr>
          <a:xfrm>
            <a:off x="6541971" y="5961850"/>
            <a:ext cx="262394" cy="442458"/>
            <a:chOff x="2515451" y="5897715"/>
            <a:chExt cx="254269" cy="450827"/>
          </a:xfrm>
        </p:grpSpPr>
        <p:sp>
          <p:nvSpPr>
            <p:cNvPr id="132" name="Freeform 266">
              <a:extLst>
                <a:ext uri="{FF2B5EF4-FFF2-40B4-BE49-F238E27FC236}">
                  <a16:creationId xmlns:a16="http://schemas.microsoft.com/office/drawing/2014/main" id="{B64BE5C5-4AF1-4BB4-8031-27A3BD14C9FA}"/>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77913" tIns="38957" rIns="77913" bIns="38957"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sz="738">
                <a:latin typeface="Arial"/>
                <a:ea typeface="Meiryo UI"/>
              </a:endParaRPr>
            </a:p>
          </p:txBody>
        </p:sp>
        <p:sp>
          <p:nvSpPr>
            <p:cNvPr id="133" name="正方形/長方形 36">
              <a:extLst>
                <a:ext uri="{FF2B5EF4-FFF2-40B4-BE49-F238E27FC236}">
                  <a16:creationId xmlns:a16="http://schemas.microsoft.com/office/drawing/2014/main" id="{C1B306DF-8697-49CE-807E-72468280C0B9}"/>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0675" rIns="0" bIns="30675" rtlCol="0" anchor="ctr"/>
            <a:lstStyle/>
            <a:p>
              <a:pPr algn="ctr">
                <a:defRPr/>
              </a:pPr>
              <a:endParaRPr kumimoji="0" lang="ja-JP" altLang="en-US" sz="738" kern="0" dirty="0">
                <a:latin typeface="Meiryo UI"/>
                <a:ea typeface="Meiryo UI"/>
                <a:cs typeface="Arial" pitchFamily="34" charset="0"/>
              </a:endParaRPr>
            </a:p>
          </p:txBody>
        </p:sp>
      </p:grpSp>
      <p:sp>
        <p:nvSpPr>
          <p:cNvPr id="135" name="正方形/長方形 134">
            <a:extLst>
              <a:ext uri="{FF2B5EF4-FFF2-40B4-BE49-F238E27FC236}">
                <a16:creationId xmlns:a16="http://schemas.microsoft.com/office/drawing/2014/main" id="{FC6BBD95-A938-41CC-B09E-6BB8C7D6468F}"/>
              </a:ext>
            </a:extLst>
          </p:cNvPr>
          <p:cNvSpPr>
            <a:spLocks/>
          </p:cNvSpPr>
          <p:nvPr/>
        </p:nvSpPr>
        <p:spPr>
          <a:xfrm>
            <a:off x="6598868" y="6327355"/>
            <a:ext cx="148601" cy="211991"/>
          </a:xfrm>
          <a:prstGeom prst="rect">
            <a:avLst/>
          </a:prstGeom>
          <a:noFill/>
          <a:ln w="19050" cap="flat" cmpd="sng" algn="ctr">
            <a:noFill/>
            <a:prstDash val="solid"/>
            <a:miter lim="800000"/>
          </a:ln>
          <a:effectLst/>
        </p:spPr>
        <p:txBody>
          <a:bodyPr wrap="none" lIns="0" tIns="30675" rIns="0" bIns="30675" rtlCol="0" anchor="t"/>
          <a:lstStyle/>
          <a:p>
            <a:pPr algn="ctr"/>
            <a:r>
              <a:rPr kumimoji="0" lang="ja-JP" altLang="en-US" sz="800" kern="0">
                <a:latin typeface="Meiryo UI"/>
                <a:ea typeface="Meiryo UI"/>
                <a:cs typeface="Arial" pitchFamily="34" charset="0"/>
              </a:rPr>
              <a:t>再エネ業務</a:t>
            </a:r>
            <a:endParaRPr kumimoji="0" lang="en-US" altLang="ja-JP" sz="800" kern="0">
              <a:latin typeface="Meiryo UI"/>
              <a:ea typeface="Meiryo UI"/>
              <a:cs typeface="Arial" pitchFamily="34" charset="0"/>
            </a:endParaRPr>
          </a:p>
          <a:p>
            <a:pPr algn="ctr"/>
            <a:r>
              <a:rPr kumimoji="0" lang="ja-JP" altLang="en-US" sz="800" kern="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136" name="直線矢印コネクタ 79">
            <a:extLst>
              <a:ext uri="{FF2B5EF4-FFF2-40B4-BE49-F238E27FC236}">
                <a16:creationId xmlns:a16="http://schemas.microsoft.com/office/drawing/2014/main" id="{D675A017-08C8-4ADC-B6C4-47DB4B1516D4}"/>
              </a:ext>
            </a:extLst>
          </p:cNvPr>
          <p:cNvCxnSpPr>
            <a:cxnSpLocks/>
            <a:stCxn id="156" idx="3"/>
            <a:endCxn id="167" idx="1"/>
          </p:cNvCxnSpPr>
          <p:nvPr/>
        </p:nvCxnSpPr>
        <p:spPr>
          <a:xfrm>
            <a:off x="7048524" y="3018258"/>
            <a:ext cx="360395" cy="0"/>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137" name="ひし形 110">
            <a:extLst>
              <a:ext uri="{FF2B5EF4-FFF2-40B4-BE49-F238E27FC236}">
                <a16:creationId xmlns:a16="http://schemas.microsoft.com/office/drawing/2014/main" id="{1C189E73-BEBF-4CD0-9E02-8660EACF4C8E}"/>
              </a:ext>
            </a:extLst>
          </p:cNvPr>
          <p:cNvSpPr>
            <a:spLocks/>
          </p:cNvSpPr>
          <p:nvPr/>
        </p:nvSpPr>
        <p:spPr>
          <a:xfrm>
            <a:off x="8432372" y="2854689"/>
            <a:ext cx="342927" cy="326139"/>
          </a:xfrm>
          <a:prstGeom prst="diamond">
            <a:avLst/>
          </a:prstGeom>
          <a:noFill/>
          <a:ln w="12700" cap="flat" cmpd="sng" algn="ctr">
            <a:solidFill>
              <a:sysClr val="window" lastClr="FFFFFF">
                <a:lumMod val="50000"/>
              </a:sysClr>
            </a:solidFill>
            <a:prstDash val="solid"/>
            <a:miter lim="800000"/>
          </a:ln>
          <a:effectLst/>
        </p:spPr>
        <p:txBody>
          <a:bodyPr wrap="none" lIns="0" tIns="0" rIns="0" bIns="0" rtlCol="0" anchor="ctr"/>
          <a:lstStyle/>
          <a:p>
            <a:pPr algn="ctr">
              <a:defRPr/>
            </a:pPr>
            <a:r>
              <a:rPr kumimoji="0" lang="ja-JP" altLang="en-US" sz="738" kern="0" dirty="0">
                <a:latin typeface="Meiryo UI" panose="020B0604030504040204" pitchFamily="50" charset="-128"/>
                <a:ea typeface="Meiryo UI" panose="020B0604030504040204" pitchFamily="50" charset="-128"/>
              </a:rPr>
              <a:t>確認</a:t>
            </a:r>
            <a:endParaRPr kumimoji="0" lang="en-US" altLang="ja-JP" sz="738" kern="0" dirty="0">
              <a:latin typeface="Meiryo UI" panose="020B0604030504040204" pitchFamily="50" charset="-128"/>
              <a:ea typeface="Meiryo UI" panose="020B0604030504040204" pitchFamily="50" charset="-128"/>
            </a:endParaRPr>
          </a:p>
          <a:p>
            <a:pPr algn="ctr">
              <a:defRPr/>
            </a:pPr>
            <a:r>
              <a:rPr kumimoji="0" lang="ja-JP" altLang="en-US" sz="738" kern="0" dirty="0">
                <a:latin typeface="Meiryo UI" panose="020B0604030504040204" pitchFamily="50" charset="-128"/>
                <a:ea typeface="Meiryo UI" panose="020B0604030504040204" pitchFamily="50" charset="-128"/>
              </a:rPr>
              <a:t>結果</a:t>
            </a:r>
            <a:endParaRPr kumimoji="0" lang="en-US" altLang="ja-JP" sz="738" kern="0" dirty="0">
              <a:latin typeface="Meiryo UI" panose="020B0604030504040204" pitchFamily="50" charset="-128"/>
              <a:ea typeface="Meiryo UI" panose="020B0604030504040204" pitchFamily="50" charset="-128"/>
            </a:endParaRPr>
          </a:p>
        </p:txBody>
      </p:sp>
      <p:cxnSp>
        <p:nvCxnSpPr>
          <p:cNvPr id="138" name="直線矢印コネクタ 79">
            <a:extLst>
              <a:ext uri="{FF2B5EF4-FFF2-40B4-BE49-F238E27FC236}">
                <a16:creationId xmlns:a16="http://schemas.microsoft.com/office/drawing/2014/main" id="{3628DBA1-A1B1-485A-A3FE-78CB16FCB8F9}"/>
              </a:ext>
            </a:extLst>
          </p:cNvPr>
          <p:cNvCxnSpPr>
            <a:cxnSpLocks/>
            <a:stCxn id="137" idx="3"/>
            <a:endCxn id="171" idx="2"/>
          </p:cNvCxnSpPr>
          <p:nvPr/>
        </p:nvCxnSpPr>
        <p:spPr>
          <a:xfrm>
            <a:off x="8775300" y="3017760"/>
            <a:ext cx="212858" cy="352"/>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153" name="正方形/長方形 152">
            <a:extLst>
              <a:ext uri="{FF2B5EF4-FFF2-40B4-BE49-F238E27FC236}">
                <a16:creationId xmlns:a16="http://schemas.microsoft.com/office/drawing/2014/main" id="{43F37498-E7B5-4647-BB82-C51DCB3F1E24}"/>
              </a:ext>
            </a:extLst>
          </p:cNvPr>
          <p:cNvSpPr>
            <a:spLocks/>
          </p:cNvSpPr>
          <p:nvPr/>
        </p:nvSpPr>
        <p:spPr>
          <a:xfrm>
            <a:off x="8597488" y="3021750"/>
            <a:ext cx="508180" cy="237149"/>
          </a:xfrm>
          <a:prstGeom prst="rect">
            <a:avLst/>
          </a:prstGeom>
        </p:spPr>
        <p:txBody>
          <a:bodyPr wrap="square">
            <a:spAutoFit/>
          </a:bodyPr>
          <a:lstStyle/>
          <a:p>
            <a:pPr algn="ctr"/>
            <a:r>
              <a:rPr lang="ja-JP" altLang="en-US" sz="738" dirty="0">
                <a:latin typeface="Meiryo UI" panose="020B0604030504040204" pitchFamily="50" charset="-128"/>
                <a:ea typeface="Meiryo UI" panose="020B0604030504040204" pitchFamily="50" charset="-128"/>
                <a:cs typeface="Arial" pitchFamily="34" charset="0"/>
              </a:rPr>
              <a:t>承認</a:t>
            </a:r>
          </a:p>
        </p:txBody>
      </p:sp>
      <p:sp>
        <p:nvSpPr>
          <p:cNvPr id="154" name="正方形/長方形 153">
            <a:extLst>
              <a:ext uri="{FF2B5EF4-FFF2-40B4-BE49-F238E27FC236}">
                <a16:creationId xmlns:a16="http://schemas.microsoft.com/office/drawing/2014/main" id="{9FA061BB-3B73-4D43-8570-A0B409B78874}"/>
              </a:ext>
            </a:extLst>
          </p:cNvPr>
          <p:cNvSpPr>
            <a:spLocks/>
          </p:cNvSpPr>
          <p:nvPr/>
        </p:nvSpPr>
        <p:spPr>
          <a:xfrm>
            <a:off x="8206062" y="2354201"/>
            <a:ext cx="508181" cy="205890"/>
          </a:xfrm>
          <a:prstGeom prst="rect">
            <a:avLst/>
          </a:prstGeom>
        </p:spPr>
        <p:txBody>
          <a:bodyPr wrap="square">
            <a:spAutoFit/>
          </a:bodyPr>
          <a:lstStyle/>
          <a:p>
            <a:pPr algn="ctr"/>
            <a:r>
              <a:rPr lang="ja-JP" altLang="en-US" sz="738" dirty="0">
                <a:latin typeface="Meiryo UI" panose="020B0604030504040204" pitchFamily="50" charset="-128"/>
                <a:ea typeface="Meiryo UI" panose="020B0604030504040204" pitchFamily="50" charset="-128"/>
                <a:cs typeface="Arial" pitchFamily="34" charset="0"/>
              </a:rPr>
              <a:t>却下</a:t>
            </a:r>
          </a:p>
        </p:txBody>
      </p:sp>
      <p:grpSp>
        <p:nvGrpSpPr>
          <p:cNvPr id="155" name="グループ化 154">
            <a:extLst>
              <a:ext uri="{FF2B5EF4-FFF2-40B4-BE49-F238E27FC236}">
                <a16:creationId xmlns:a16="http://schemas.microsoft.com/office/drawing/2014/main" id="{910AA9D0-0B39-437F-85A5-1AC8BC8458A6}"/>
              </a:ext>
            </a:extLst>
          </p:cNvPr>
          <p:cNvGrpSpPr>
            <a:grpSpLocks/>
          </p:cNvGrpSpPr>
          <p:nvPr/>
        </p:nvGrpSpPr>
        <p:grpSpPr>
          <a:xfrm>
            <a:off x="6290656" y="2636149"/>
            <a:ext cx="757867" cy="601168"/>
            <a:chOff x="3766830" y="2375928"/>
            <a:chExt cx="734400" cy="612539"/>
          </a:xfrm>
        </p:grpSpPr>
        <p:sp>
          <p:nvSpPr>
            <p:cNvPr id="156" name="正方形/長方形 155">
              <a:extLst>
                <a:ext uri="{FF2B5EF4-FFF2-40B4-BE49-F238E27FC236}">
                  <a16:creationId xmlns:a16="http://schemas.microsoft.com/office/drawing/2014/main" id="{7370D306-1AFA-4027-9C98-D5C186C66556}"/>
                </a:ext>
              </a:extLst>
            </p:cNvPr>
            <p:cNvSpPr/>
            <p:nvPr/>
          </p:nvSpPr>
          <p:spPr>
            <a:xfrm>
              <a:off x="3766830" y="2542067"/>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a:ea typeface="Meiryo UI"/>
                  <a:cs typeface="Arial" pitchFamily="34" charset="0"/>
                </a:rPr>
                <a:t>未払残高の</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確認</a:t>
              </a:r>
              <a:endParaRPr kumimoji="0" lang="en-US" altLang="ja-JP" sz="800" kern="0" dirty="0">
                <a:latin typeface="Meiryo UI"/>
                <a:ea typeface="Meiryo UI"/>
                <a:cs typeface="Arial" pitchFamily="34" charset="0"/>
              </a:endParaRPr>
            </a:p>
          </p:txBody>
        </p:sp>
        <p:sp>
          <p:nvSpPr>
            <p:cNvPr id="157" name="テキスト ボックス 156">
              <a:extLst>
                <a:ext uri="{FF2B5EF4-FFF2-40B4-BE49-F238E27FC236}">
                  <a16:creationId xmlns:a16="http://schemas.microsoft.com/office/drawing/2014/main" id="{848378F7-E6E3-4703-AB5B-650C798DE88D}"/>
                </a:ext>
              </a:extLst>
            </p:cNvPr>
            <p:cNvSpPr txBox="1"/>
            <p:nvPr/>
          </p:nvSpPr>
          <p:spPr>
            <a:xfrm>
              <a:off x="3766830" y="2375928"/>
              <a:ext cx="268887" cy="181380"/>
            </a:xfrm>
            <a:prstGeom prst="rect">
              <a:avLst/>
            </a:prstGeom>
            <a:noFill/>
          </p:spPr>
          <p:txBody>
            <a:bodyPr wrap="square" lIns="0" tIns="0" rIns="0" bIns="0" rtlCol="0" anchor="ctr" anchorCtr="0">
              <a:noAutofit/>
            </a:bodyPr>
            <a:lstStyle/>
            <a:p>
              <a:pPr>
                <a:spcAft>
                  <a:spcPts val="511"/>
                </a:spcAft>
              </a:pPr>
              <a:r>
                <a:rPr lang="en-US" altLang="ja-JP" sz="800" dirty="0">
                  <a:latin typeface="Meiryo UI" panose="020B0604030504040204" pitchFamily="50" charset="-128"/>
                  <a:ea typeface="Meiryo UI" panose="020B0604030504040204" pitchFamily="50" charset="-128"/>
                </a:rPr>
                <a:t>05</a:t>
              </a:r>
              <a:endParaRPr lang="ja-JP" altLang="en-US" sz="800" dirty="0">
                <a:latin typeface="Meiryo UI" panose="020B0604030504040204" pitchFamily="50" charset="-128"/>
                <a:ea typeface="Meiryo UI" panose="020B0604030504040204" pitchFamily="50" charset="-128"/>
              </a:endParaRPr>
            </a:p>
          </p:txBody>
        </p:sp>
        <p:sp>
          <p:nvSpPr>
            <p:cNvPr id="158" name="正方形/長方形 157">
              <a:extLst>
                <a:ext uri="{FF2B5EF4-FFF2-40B4-BE49-F238E27FC236}">
                  <a16:creationId xmlns:a16="http://schemas.microsoft.com/office/drawing/2014/main" id="{D03EB61A-3C2B-4D00-AE9C-80460F305428}"/>
                </a:ext>
              </a:extLst>
            </p:cNvPr>
            <p:cNvSpPr/>
            <p:nvPr/>
          </p:nvSpPr>
          <p:spPr>
            <a:xfrm>
              <a:off x="3766830" y="2755793"/>
              <a:ext cx="328175" cy="232674"/>
            </a:xfrm>
            <a:prstGeom prst="rect">
              <a:avLst/>
            </a:prstGeom>
            <a:noFill/>
            <a:ln w="19050" cap="flat" cmpd="sng" algn="ctr">
              <a:noFill/>
              <a:prstDash val="solid"/>
              <a:miter lim="800000"/>
            </a:ln>
            <a:effectLst/>
          </p:spPr>
          <p:txBody>
            <a:bodyPr wrap="none" lIns="0" tIns="30675" rIns="0" bIns="30675" rtlCol="0" anchor="ctr"/>
            <a:lstStyle/>
            <a:p>
              <a:pPr algn="ctr"/>
              <a:endParaRPr kumimoji="0" lang="en-US" sz="800" kern="0" dirty="0">
                <a:latin typeface="Meiryo UI"/>
                <a:ea typeface="Meiryo UI"/>
                <a:cs typeface="Arial" pitchFamily="34" charset="0"/>
              </a:endParaRPr>
            </a:p>
          </p:txBody>
        </p:sp>
        <p:sp>
          <p:nvSpPr>
            <p:cNvPr id="159" name="正方形/長方形 158">
              <a:extLst>
                <a:ext uri="{FF2B5EF4-FFF2-40B4-BE49-F238E27FC236}">
                  <a16:creationId xmlns:a16="http://schemas.microsoft.com/office/drawing/2014/main" id="{0DF4C42B-1D86-4891-AE38-8ED81C78D231}"/>
                </a:ext>
              </a:extLst>
            </p:cNvPr>
            <p:cNvSpPr/>
            <p:nvPr/>
          </p:nvSpPr>
          <p:spPr>
            <a:xfrm>
              <a:off x="3766830" y="2540413"/>
              <a:ext cx="328175" cy="232674"/>
            </a:xfrm>
            <a:prstGeom prst="rect">
              <a:avLst/>
            </a:prstGeom>
            <a:noFill/>
            <a:ln w="19050" cap="flat" cmpd="sng" algn="ctr">
              <a:noFill/>
              <a:prstDash val="solid"/>
              <a:miter lim="800000"/>
            </a:ln>
            <a:effectLst/>
          </p:spPr>
          <p:txBody>
            <a:bodyPr wrap="none" lIns="0" tIns="30675" rIns="0" bIns="30675" rtlCol="0" anchor="ctr"/>
            <a:lstStyle/>
            <a:p>
              <a:pPr algn="ctr"/>
              <a:endParaRPr kumimoji="0" lang="en-US" sz="800" kern="0" dirty="0">
                <a:latin typeface="Meiryo UI"/>
                <a:ea typeface="Meiryo UI"/>
                <a:cs typeface="Arial" pitchFamily="34" charset="0"/>
              </a:endParaRPr>
            </a:p>
          </p:txBody>
        </p:sp>
      </p:grpSp>
      <p:grpSp>
        <p:nvGrpSpPr>
          <p:cNvPr id="162" name="グループ化 161">
            <a:extLst>
              <a:ext uri="{FF2B5EF4-FFF2-40B4-BE49-F238E27FC236}">
                <a16:creationId xmlns:a16="http://schemas.microsoft.com/office/drawing/2014/main" id="{08119525-48E4-40D0-A64C-19A2E3D12657}"/>
              </a:ext>
            </a:extLst>
          </p:cNvPr>
          <p:cNvGrpSpPr>
            <a:grpSpLocks/>
          </p:cNvGrpSpPr>
          <p:nvPr/>
        </p:nvGrpSpPr>
        <p:grpSpPr>
          <a:xfrm>
            <a:off x="7408918" y="2636149"/>
            <a:ext cx="757867" cy="601168"/>
            <a:chOff x="3766830" y="2375928"/>
            <a:chExt cx="734400" cy="612539"/>
          </a:xfrm>
        </p:grpSpPr>
        <p:sp>
          <p:nvSpPr>
            <p:cNvPr id="167" name="正方形/長方形 166">
              <a:extLst>
                <a:ext uri="{FF2B5EF4-FFF2-40B4-BE49-F238E27FC236}">
                  <a16:creationId xmlns:a16="http://schemas.microsoft.com/office/drawing/2014/main" id="{72EB5374-3828-4EE0-AC26-D8422E9019A2}"/>
                </a:ext>
              </a:extLst>
            </p:cNvPr>
            <p:cNvSpPr/>
            <p:nvPr/>
          </p:nvSpPr>
          <p:spPr>
            <a:xfrm>
              <a:off x="3766830" y="2542067"/>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a:ea typeface="Meiryo UI"/>
                  <a:cs typeface="Arial" pitchFamily="34" charset="0"/>
                </a:rPr>
                <a:t>未払残高の</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確認結果の登録</a:t>
              </a:r>
              <a:endParaRPr kumimoji="0" lang="en-US" altLang="ja-JP" sz="800" kern="0" dirty="0">
                <a:latin typeface="Meiryo UI"/>
                <a:ea typeface="Meiryo UI"/>
                <a:cs typeface="Arial" pitchFamily="34" charset="0"/>
              </a:endParaRPr>
            </a:p>
          </p:txBody>
        </p:sp>
        <p:sp>
          <p:nvSpPr>
            <p:cNvPr id="168" name="テキスト ボックス 167">
              <a:extLst>
                <a:ext uri="{FF2B5EF4-FFF2-40B4-BE49-F238E27FC236}">
                  <a16:creationId xmlns:a16="http://schemas.microsoft.com/office/drawing/2014/main" id="{EEAD473C-C419-4D36-B878-4C32A246C199}"/>
                </a:ext>
              </a:extLst>
            </p:cNvPr>
            <p:cNvSpPr txBox="1"/>
            <p:nvPr/>
          </p:nvSpPr>
          <p:spPr>
            <a:xfrm>
              <a:off x="3766830" y="2375928"/>
              <a:ext cx="268887" cy="181380"/>
            </a:xfrm>
            <a:prstGeom prst="rect">
              <a:avLst/>
            </a:prstGeom>
            <a:noFill/>
          </p:spPr>
          <p:txBody>
            <a:bodyPr wrap="square" lIns="0" tIns="0" rIns="0" bIns="0" rtlCol="0" anchor="ctr" anchorCtr="0">
              <a:noAutofit/>
            </a:bodyPr>
            <a:lstStyle/>
            <a:p>
              <a:pPr>
                <a:spcAft>
                  <a:spcPts val="511"/>
                </a:spcAft>
              </a:pPr>
              <a:r>
                <a:rPr lang="en-US" altLang="ja-JP" sz="800" dirty="0">
                  <a:latin typeface="Meiryo UI" panose="020B0604030504040204" pitchFamily="50" charset="-128"/>
                  <a:ea typeface="Meiryo UI" panose="020B0604030504040204" pitchFamily="50" charset="-128"/>
                </a:rPr>
                <a:t>06</a:t>
              </a:r>
              <a:endParaRPr lang="ja-JP" altLang="en-US" sz="800" dirty="0">
                <a:latin typeface="Meiryo UI" panose="020B0604030504040204" pitchFamily="50" charset="-128"/>
                <a:ea typeface="Meiryo UI" panose="020B0604030504040204" pitchFamily="50" charset="-128"/>
              </a:endParaRPr>
            </a:p>
          </p:txBody>
        </p:sp>
        <p:sp>
          <p:nvSpPr>
            <p:cNvPr id="169" name="正方形/長方形 168">
              <a:extLst>
                <a:ext uri="{FF2B5EF4-FFF2-40B4-BE49-F238E27FC236}">
                  <a16:creationId xmlns:a16="http://schemas.microsoft.com/office/drawing/2014/main" id="{0917856D-9B12-40EA-A969-C548A8821914}"/>
                </a:ext>
              </a:extLst>
            </p:cNvPr>
            <p:cNvSpPr/>
            <p:nvPr/>
          </p:nvSpPr>
          <p:spPr>
            <a:xfrm>
              <a:off x="3766830" y="2755793"/>
              <a:ext cx="328175" cy="232674"/>
            </a:xfrm>
            <a:prstGeom prst="rect">
              <a:avLst/>
            </a:prstGeom>
            <a:noFill/>
            <a:ln w="19050" cap="flat" cmpd="sng" algn="ctr">
              <a:noFill/>
              <a:prstDash val="solid"/>
              <a:miter lim="800000"/>
            </a:ln>
            <a:effectLst/>
          </p:spPr>
          <p:txBody>
            <a:bodyPr wrap="none" lIns="0" tIns="30675" rIns="0" bIns="30675" rtlCol="0" anchor="ctr"/>
            <a:lstStyle/>
            <a:p>
              <a:pPr algn="ctr"/>
              <a:endParaRPr kumimoji="0" lang="en-US" sz="800" kern="0" dirty="0">
                <a:latin typeface="Meiryo UI"/>
                <a:ea typeface="Meiryo UI"/>
                <a:cs typeface="Arial" pitchFamily="34" charset="0"/>
              </a:endParaRPr>
            </a:p>
          </p:txBody>
        </p:sp>
        <p:sp>
          <p:nvSpPr>
            <p:cNvPr id="170" name="正方形/長方形 169">
              <a:extLst>
                <a:ext uri="{FF2B5EF4-FFF2-40B4-BE49-F238E27FC236}">
                  <a16:creationId xmlns:a16="http://schemas.microsoft.com/office/drawing/2014/main" id="{D98E2B69-770F-40D2-8F98-0954DBF73D0B}"/>
                </a:ext>
              </a:extLst>
            </p:cNvPr>
            <p:cNvSpPr/>
            <p:nvPr/>
          </p:nvSpPr>
          <p:spPr>
            <a:xfrm>
              <a:off x="3766830" y="2540413"/>
              <a:ext cx="328175" cy="232674"/>
            </a:xfrm>
            <a:prstGeom prst="rect">
              <a:avLst/>
            </a:prstGeom>
            <a:noFill/>
            <a:ln w="19050" cap="flat" cmpd="sng" algn="ctr">
              <a:noFill/>
              <a:prstDash val="solid"/>
              <a:miter lim="800000"/>
            </a:ln>
            <a:effectLst/>
          </p:spPr>
          <p:txBody>
            <a:bodyPr wrap="none" lIns="0" tIns="30675" rIns="0" bIns="30675" rtlCol="0" anchor="ctr"/>
            <a:lstStyle/>
            <a:p>
              <a:pPr algn="ctr"/>
              <a:endParaRPr kumimoji="0" lang="en-US" sz="800" kern="0" dirty="0">
                <a:latin typeface="Meiryo UI"/>
                <a:ea typeface="Meiryo UI"/>
                <a:cs typeface="Arial" pitchFamily="34" charset="0"/>
              </a:endParaRPr>
            </a:p>
          </p:txBody>
        </p:sp>
      </p:grpSp>
      <p:sp>
        <p:nvSpPr>
          <p:cNvPr id="171" name="ドーナツ 24">
            <a:extLst>
              <a:ext uri="{FF2B5EF4-FFF2-40B4-BE49-F238E27FC236}">
                <a16:creationId xmlns:a16="http://schemas.microsoft.com/office/drawing/2014/main" id="{841B5A21-DC91-42B7-9D8E-98EA4F819873}"/>
              </a:ext>
            </a:extLst>
          </p:cNvPr>
          <p:cNvSpPr>
            <a:spLocks/>
          </p:cNvSpPr>
          <p:nvPr/>
        </p:nvSpPr>
        <p:spPr bwMode="auto">
          <a:xfrm>
            <a:off x="8988158" y="2876786"/>
            <a:ext cx="297202" cy="282653"/>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0629" tIns="30629" rIns="30629" bIns="30629" numCol="1" rtlCol="0" anchor="ctr" anchorCtr="0" compatLnSpc="1">
            <a:prstTxWarp prst="textNoShape">
              <a:avLst/>
            </a:prstTxWarp>
          </a:bodyPr>
          <a:lstStyle/>
          <a:p>
            <a:pPr algn="ctr" defTabSz="884709">
              <a:defRPr/>
            </a:pPr>
            <a:r>
              <a:rPr kumimoji="0" lang="en-US" altLang="ja-JP" sz="738" kern="0" dirty="0">
                <a:latin typeface="Meiryo UI"/>
                <a:ea typeface="Meiryo UI"/>
                <a:cs typeface="Tahoma" pitchFamily="34" charset="0"/>
              </a:rPr>
              <a:t>END</a:t>
            </a:r>
          </a:p>
        </p:txBody>
      </p:sp>
      <p:cxnSp>
        <p:nvCxnSpPr>
          <p:cNvPr id="172" name="直線矢印コネクタ 79">
            <a:extLst>
              <a:ext uri="{FF2B5EF4-FFF2-40B4-BE49-F238E27FC236}">
                <a16:creationId xmlns:a16="http://schemas.microsoft.com/office/drawing/2014/main" id="{345E5A9B-65FD-4A36-8A9D-129E2BD8970F}"/>
              </a:ext>
            </a:extLst>
          </p:cNvPr>
          <p:cNvCxnSpPr>
            <a:cxnSpLocks/>
            <a:stCxn id="167" idx="3"/>
            <a:endCxn id="137" idx="1"/>
          </p:cNvCxnSpPr>
          <p:nvPr/>
        </p:nvCxnSpPr>
        <p:spPr>
          <a:xfrm flipV="1">
            <a:off x="8166785" y="3017760"/>
            <a:ext cx="265587" cy="500"/>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205" name="直線矢印コネクタ 204">
            <a:extLst>
              <a:ext uri="{FF2B5EF4-FFF2-40B4-BE49-F238E27FC236}">
                <a16:creationId xmlns:a16="http://schemas.microsoft.com/office/drawing/2014/main" id="{B91463E2-573E-425C-BE22-AB3524551F6E}"/>
              </a:ext>
            </a:extLst>
          </p:cNvPr>
          <p:cNvCxnSpPr>
            <a:cxnSpLocks/>
            <a:stCxn id="167" idx="2"/>
            <a:endCxn id="208" idx="0"/>
          </p:cNvCxnSpPr>
          <p:nvPr/>
        </p:nvCxnSpPr>
        <p:spPr>
          <a:xfrm flipH="1">
            <a:off x="7783057" y="3237317"/>
            <a:ext cx="4795" cy="2728267"/>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206" name="グループ化 205">
            <a:extLst>
              <a:ext uri="{FF2B5EF4-FFF2-40B4-BE49-F238E27FC236}">
                <a16:creationId xmlns:a16="http://schemas.microsoft.com/office/drawing/2014/main" id="{37D29F9F-50FF-4B78-A8DA-C98B61A1CEAE}"/>
              </a:ext>
            </a:extLst>
          </p:cNvPr>
          <p:cNvGrpSpPr>
            <a:grpSpLocks/>
          </p:cNvGrpSpPr>
          <p:nvPr/>
        </p:nvGrpSpPr>
        <p:grpSpPr>
          <a:xfrm>
            <a:off x="7651860" y="5961850"/>
            <a:ext cx="262394" cy="442458"/>
            <a:chOff x="2515451" y="5897715"/>
            <a:chExt cx="254269" cy="450827"/>
          </a:xfrm>
        </p:grpSpPr>
        <p:sp>
          <p:nvSpPr>
            <p:cNvPr id="207" name="Freeform 266">
              <a:extLst>
                <a:ext uri="{FF2B5EF4-FFF2-40B4-BE49-F238E27FC236}">
                  <a16:creationId xmlns:a16="http://schemas.microsoft.com/office/drawing/2014/main" id="{B612947A-D3F8-462B-9724-75CE7B9D23C8}"/>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77913" tIns="38957" rIns="77913" bIns="38957"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sz="738">
                <a:latin typeface="Arial"/>
                <a:ea typeface="Meiryo UI"/>
              </a:endParaRPr>
            </a:p>
          </p:txBody>
        </p:sp>
        <p:sp>
          <p:nvSpPr>
            <p:cNvPr id="208" name="正方形/長方形 36">
              <a:extLst>
                <a:ext uri="{FF2B5EF4-FFF2-40B4-BE49-F238E27FC236}">
                  <a16:creationId xmlns:a16="http://schemas.microsoft.com/office/drawing/2014/main" id="{7BA093E3-DE00-4C27-8648-8107D2BF3922}"/>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0675" rIns="0" bIns="30675" rtlCol="0" anchor="ctr"/>
            <a:lstStyle/>
            <a:p>
              <a:pPr algn="ctr">
                <a:defRPr/>
              </a:pPr>
              <a:endParaRPr kumimoji="0" lang="ja-JP" altLang="en-US" sz="738" kern="0" dirty="0">
                <a:latin typeface="Meiryo UI"/>
                <a:ea typeface="Meiryo UI"/>
                <a:cs typeface="Arial" pitchFamily="34" charset="0"/>
              </a:endParaRPr>
            </a:p>
          </p:txBody>
        </p:sp>
      </p:grpSp>
      <p:sp>
        <p:nvSpPr>
          <p:cNvPr id="209" name="正方形/長方形 208">
            <a:extLst>
              <a:ext uri="{FF2B5EF4-FFF2-40B4-BE49-F238E27FC236}">
                <a16:creationId xmlns:a16="http://schemas.microsoft.com/office/drawing/2014/main" id="{D8BD0AD0-C64F-4C63-BF46-CE69DA79E127}"/>
              </a:ext>
            </a:extLst>
          </p:cNvPr>
          <p:cNvSpPr>
            <a:spLocks/>
          </p:cNvSpPr>
          <p:nvPr/>
        </p:nvSpPr>
        <p:spPr>
          <a:xfrm>
            <a:off x="7708757" y="6327355"/>
            <a:ext cx="148601" cy="211991"/>
          </a:xfrm>
          <a:prstGeom prst="rect">
            <a:avLst/>
          </a:prstGeom>
          <a:noFill/>
          <a:ln w="19050" cap="flat" cmpd="sng" algn="ctr">
            <a:noFill/>
            <a:prstDash val="solid"/>
            <a:miter lim="800000"/>
          </a:ln>
          <a:effectLst/>
        </p:spPr>
        <p:txBody>
          <a:bodyPr wrap="none" lIns="0" tIns="30675" rIns="0" bIns="30675"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210" name="直線矢印コネクタ 79">
            <a:extLst>
              <a:ext uri="{FF2B5EF4-FFF2-40B4-BE49-F238E27FC236}">
                <a16:creationId xmlns:a16="http://schemas.microsoft.com/office/drawing/2014/main" id="{085AEF27-D4D7-4996-BF61-52076E288E48}"/>
              </a:ext>
            </a:extLst>
          </p:cNvPr>
          <p:cNvCxnSpPr>
            <a:cxnSpLocks/>
            <a:stCxn id="137" idx="0"/>
            <a:endCxn id="88" idx="0"/>
          </p:cNvCxnSpPr>
          <p:nvPr/>
        </p:nvCxnSpPr>
        <p:spPr>
          <a:xfrm rot="16200000" flipH="1" flipV="1">
            <a:off x="4710050" y="744164"/>
            <a:ext cx="1783262" cy="6004311"/>
          </a:xfrm>
          <a:prstGeom prst="bentConnector3">
            <a:avLst>
              <a:gd name="adj1" fmla="val -19229"/>
            </a:avLst>
          </a:prstGeom>
          <a:noFill/>
          <a:ln w="6350" cap="flat" cmpd="sng" algn="ctr">
            <a:solidFill>
              <a:sysClr val="window" lastClr="FFFFFF">
                <a:lumMod val="65000"/>
              </a:sysClr>
            </a:solidFill>
            <a:prstDash val="solid"/>
            <a:miter lim="800000"/>
            <a:tailEnd type="triangle"/>
          </a:ln>
          <a:effectLst/>
        </p:spPr>
      </p:cxnSp>
      <p:grpSp>
        <p:nvGrpSpPr>
          <p:cNvPr id="100" name="グループ化 99">
            <a:extLst>
              <a:ext uri="{FF2B5EF4-FFF2-40B4-BE49-F238E27FC236}">
                <a16:creationId xmlns:a16="http://schemas.microsoft.com/office/drawing/2014/main" id="{503583C1-D9A1-44E3-9814-2EDCD4AF097F}"/>
              </a:ext>
            </a:extLst>
          </p:cNvPr>
          <p:cNvGrpSpPr/>
          <p:nvPr/>
        </p:nvGrpSpPr>
        <p:grpSpPr>
          <a:xfrm>
            <a:off x="4017773" y="4456977"/>
            <a:ext cx="725718" cy="615452"/>
            <a:chOff x="3609005" y="3307460"/>
            <a:chExt cx="1082024" cy="615452"/>
          </a:xfrm>
        </p:grpSpPr>
        <p:sp>
          <p:nvSpPr>
            <p:cNvPr id="101" name="フローチャート: 定義済み処理 100">
              <a:extLst>
                <a:ext uri="{FF2B5EF4-FFF2-40B4-BE49-F238E27FC236}">
                  <a16:creationId xmlns:a16="http://schemas.microsoft.com/office/drawing/2014/main" id="{9708FF94-99F1-4A07-BCAC-30565CABAD13}"/>
                </a:ext>
              </a:extLst>
            </p:cNvPr>
            <p:cNvSpPr/>
            <p:nvPr/>
          </p:nvSpPr>
          <p:spPr>
            <a:xfrm>
              <a:off x="3609622" y="3488468"/>
              <a:ext cx="1081407" cy="434444"/>
            </a:xfrm>
            <a:prstGeom prst="flowChartPredefinedProcess">
              <a:avLst/>
            </a:prstGeom>
            <a:solidFill>
              <a:schemeClr val="bg1"/>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入出金管理</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en-US" altLang="ja-JP" sz="800" kern="0" dirty="0">
                  <a:latin typeface="Meiryo UI" panose="020B0604030504040204" pitchFamily="50" charset="-128"/>
                  <a:ea typeface="Meiryo UI" panose="020B0604030504040204" pitchFamily="50" charset="-128"/>
                  <a:cs typeface="Arial" pitchFamily="34" charset="0"/>
                </a:rPr>
                <a:t>(</a:t>
              </a:r>
              <a:r>
                <a:rPr kumimoji="0" lang="ja-JP" altLang="en-US" sz="800" kern="0" dirty="0">
                  <a:latin typeface="Meiryo UI" panose="020B0604030504040204" pitchFamily="50" charset="-128"/>
                  <a:ea typeface="Meiryo UI" panose="020B0604030504040204" pitchFamily="50" charset="-128"/>
                  <a:cs typeface="Arial" pitchFamily="34" charset="0"/>
                </a:rPr>
                <a:t>出金</a:t>
              </a:r>
              <a:r>
                <a:rPr kumimoji="0" lang="en-US" altLang="ja-JP" sz="800" kern="0" dirty="0">
                  <a:latin typeface="Meiryo UI" panose="020B0604030504040204" pitchFamily="50" charset="-128"/>
                  <a:ea typeface="Meiryo UI" panose="020B0604030504040204" pitchFamily="50" charset="-128"/>
                  <a:cs typeface="Arial" pitchFamily="34" charset="0"/>
                </a:rPr>
                <a:t>)</a:t>
              </a:r>
              <a:endParaRPr kumimoji="0" lang="ja-JP" altLang="en-US" sz="800" kern="0" dirty="0">
                <a:latin typeface="Meiryo UI" panose="020B0604030504040204" pitchFamily="50" charset="-128"/>
                <a:ea typeface="Meiryo UI" panose="020B0604030504040204" pitchFamily="50" charset="-128"/>
                <a:cs typeface="Arial" pitchFamily="34" charset="0"/>
              </a:endParaRPr>
            </a:p>
          </p:txBody>
        </p:sp>
        <p:sp>
          <p:nvSpPr>
            <p:cNvPr id="102" name="テキスト ボックス 101">
              <a:extLst>
                <a:ext uri="{FF2B5EF4-FFF2-40B4-BE49-F238E27FC236}">
                  <a16:creationId xmlns:a16="http://schemas.microsoft.com/office/drawing/2014/main" id="{AE113016-941C-4FF8-AE18-97EE5ED9C9AA}"/>
                </a:ext>
              </a:extLst>
            </p:cNvPr>
            <p:cNvSpPr txBox="1"/>
            <p:nvPr/>
          </p:nvSpPr>
          <p:spPr>
            <a:xfrm>
              <a:off x="3609005" y="3307460"/>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02</a:t>
              </a:r>
              <a:endParaRPr lang="ja-JP" altLang="en-US" sz="800" dirty="0">
                <a:latin typeface="Meiryo UI" panose="020B0604030504040204" pitchFamily="50" charset="-128"/>
                <a:ea typeface="Meiryo UI" panose="020B0604030504040204" pitchFamily="50" charset="-128"/>
              </a:endParaRPr>
            </a:p>
          </p:txBody>
        </p:sp>
      </p:grpSp>
    </p:spTree>
    <p:extLst>
      <p:ext uri="{BB962C8B-B14F-4D97-AF65-F5344CB8AC3E}">
        <p14:creationId xmlns:p14="http://schemas.microsoft.com/office/powerpoint/2010/main" val="3342540718"/>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3" name="表 2">
            <a:extLst>
              <a:ext uri="{FF2B5EF4-FFF2-40B4-BE49-F238E27FC236}">
                <a16:creationId xmlns:a16="http://schemas.microsoft.com/office/drawing/2014/main" id="{232415C5-E6B0-49DC-B7FC-8E9A958456C0}"/>
              </a:ext>
            </a:extLst>
          </p:cNvPr>
          <p:cNvGraphicFramePr>
            <a:graphicFrameLocks noGrp="1"/>
          </p:cNvGraphicFramePr>
          <p:nvPr>
            <p:extLst/>
          </p:nvPr>
        </p:nvGraphicFramePr>
        <p:xfrm>
          <a:off x="141614" y="1118597"/>
          <a:ext cx="9511433" cy="5668702"/>
        </p:xfrm>
        <a:graphic>
          <a:graphicData uri="http://schemas.openxmlformats.org/drawingml/2006/table">
            <a:tbl>
              <a:tblPr firstRow="1" bandRow="1">
                <a:tableStyleId>{2D5ABB26-0587-4C30-8999-92F81FD0307C}</a:tableStyleId>
              </a:tblPr>
              <a:tblGrid>
                <a:gridCol w="367433">
                  <a:extLst>
                    <a:ext uri="{9D8B030D-6E8A-4147-A177-3AD203B41FA5}">
                      <a16:colId xmlns:a16="http://schemas.microsoft.com/office/drawing/2014/main" val="358073148"/>
                    </a:ext>
                  </a:extLst>
                </a:gridCol>
                <a:gridCol w="692468">
                  <a:extLst>
                    <a:ext uri="{9D8B030D-6E8A-4147-A177-3AD203B41FA5}">
                      <a16:colId xmlns:a16="http://schemas.microsoft.com/office/drawing/2014/main" val="3311309282"/>
                    </a:ext>
                  </a:extLst>
                </a:gridCol>
                <a:gridCol w="6424770">
                  <a:extLst>
                    <a:ext uri="{9D8B030D-6E8A-4147-A177-3AD203B41FA5}">
                      <a16:colId xmlns:a16="http://schemas.microsoft.com/office/drawing/2014/main" val="1235158156"/>
                    </a:ext>
                  </a:extLst>
                </a:gridCol>
                <a:gridCol w="1027521">
                  <a:extLst>
                    <a:ext uri="{9D8B030D-6E8A-4147-A177-3AD203B41FA5}">
                      <a16:colId xmlns:a16="http://schemas.microsoft.com/office/drawing/2014/main" val="460347249"/>
                    </a:ext>
                  </a:extLst>
                </a:gridCol>
                <a:gridCol w="999241">
                  <a:extLst>
                    <a:ext uri="{9D8B030D-6E8A-4147-A177-3AD203B41FA5}">
                      <a16:colId xmlns:a16="http://schemas.microsoft.com/office/drawing/2014/main" val="1844948871"/>
                    </a:ext>
                  </a:extLst>
                </a:gridCol>
              </a:tblGrid>
              <a:tr h="0">
                <a:tc gridSpan="2">
                  <a:txBody>
                    <a:bodyPr/>
                    <a:lstStyle/>
                    <a:p>
                      <a:pPr algn="l"/>
                      <a:r>
                        <a:rPr kumimoji="1" lang="ja-JP" altLang="en-US" sz="1200" b="0" dirty="0">
                          <a:latin typeface="Meiryo UI" panose="020B0604030504040204" pitchFamily="50" charset="-128"/>
                          <a:ea typeface="Meiryo UI" panose="020B0604030504040204" pitchFamily="50" charset="-128"/>
                        </a:rPr>
                        <a:t>業務</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lang="ja-JP" altLang="en-US" sz="1200" dirty="0">
                          <a:latin typeface="Meiryo UI" panose="020B0604030504040204" pitchFamily="50" charset="-128"/>
                          <a:ea typeface="Meiryo UI" panose="020B0604030504040204" pitchFamily="50" charset="-128"/>
                        </a:rPr>
                        <a:t>残高管理</a:t>
                      </a:r>
                      <a:r>
                        <a:rPr lang="en-US" altLang="ja-JP" sz="1200" dirty="0">
                          <a:latin typeface="Arial" panose="020B0604020202020204" pitchFamily="34" charset="0"/>
                          <a:ea typeface="Meiryo UI" panose="020B0604030504040204" pitchFamily="50" charset="-128"/>
                          <a:cs typeface="Arial" panose="020B0604020202020204" pitchFamily="34" charset="0"/>
                        </a:rPr>
                        <a:t> – </a:t>
                      </a:r>
                      <a:r>
                        <a:rPr lang="ja-JP" altLang="en-US" sz="1200" dirty="0">
                          <a:latin typeface="Arial" panose="020B0604020202020204" pitchFamily="34" charset="0"/>
                          <a:ea typeface="Meiryo UI" panose="020B0604030504040204" pitchFamily="50" charset="-128"/>
                          <a:cs typeface="Arial" panose="020B0604020202020204" pitchFamily="34" charset="0"/>
                        </a:rPr>
                        <a:t>残高照合</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1200" b="0" dirty="0">
                          <a:latin typeface="Meiryo UI" panose="020B0604030504040204" pitchFamily="50" charset="-128"/>
                          <a:ea typeface="Meiryo UI" panose="020B0604030504040204" pitchFamily="50" charset="-128"/>
                        </a:rPr>
                        <a:t>業務コード</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200" b="0" dirty="0">
                          <a:latin typeface="Meiryo UI" panose="020B0604030504040204" pitchFamily="50" charset="-128"/>
                          <a:ea typeface="Meiryo UI" panose="020B0604030504040204" pitchFamily="50" charset="-128"/>
                        </a:rPr>
                        <a:t>ACC302</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0">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業務内容</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広域機関が当月度の残高を確定させて、</a:t>
                      </a:r>
                      <a:r>
                        <a:rPr kumimoji="0" lang="ja-JP" altLang="en-US" sz="1200" kern="0" dirty="0">
                          <a:latin typeface="Meiryo UI" panose="020B0604030504040204" pitchFamily="50" charset="-128"/>
                          <a:ea typeface="Meiryo UI" panose="020B0604030504040204" pitchFamily="50" charset="-128"/>
                        </a:rPr>
                        <a:t>銀行システムから取得する残高情報と突合し、差異がないことを確認する。</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868788017"/>
                  </a:ext>
                </a:extLst>
              </a:tr>
              <a:tr h="0">
                <a:tc gridSpan="2">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業務タイミング</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3">
                  <a:txBody>
                    <a:bodyPr/>
                    <a:lstStyle/>
                    <a:p>
                      <a:pPr marL="0" indent="0" algn="l">
                        <a:buFont typeface="Arial" panose="020B0604020202020204" pitchFamily="34" charset="0"/>
                        <a:buNone/>
                      </a:pPr>
                      <a:r>
                        <a:rPr kumimoji="1" lang="ja-JP" altLang="en-US" sz="1200" b="0" dirty="0">
                          <a:solidFill>
                            <a:schemeClr val="tx1"/>
                          </a:solidFill>
                          <a:latin typeface="Meiryo UI" panose="020B0604030504040204" pitchFamily="50" charset="-128"/>
                          <a:ea typeface="Meiryo UI" panose="020B0604030504040204" pitchFamily="50" charset="-128"/>
                        </a:rPr>
                        <a:t>月次</a:t>
                      </a:r>
                      <a:endParaRPr kumimoji="1" lang="en-US" altLang="ja-JP" sz="1000" b="0"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100085752"/>
                  </a:ext>
                </a:extLst>
              </a:tr>
              <a:tr h="0">
                <a:tc gridSpan="2">
                  <a:txBody>
                    <a:bodyPr/>
                    <a:lstStyle/>
                    <a:p>
                      <a:pPr marL="0" indent="0" algn="l">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関連アクター</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747063371"/>
                  </a:ext>
                </a:extLst>
              </a:tr>
              <a:tr h="1190727">
                <a:tc rowSpan="2">
                  <a:txBody>
                    <a:bodyPr/>
                    <a:lstStyle/>
                    <a:p>
                      <a:pPr marL="0" indent="0" algn="ctr">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確認者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lumMod val="95000"/>
                      </a:schemeClr>
                    </a:solidFill>
                  </a:tcPr>
                </a:tc>
                <a:tc gridSpan="3">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776034627"/>
                  </a:ext>
                </a:extLst>
              </a:tr>
              <a:tr h="1190727">
                <a:tc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作業者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603231057"/>
                  </a:ext>
                </a:extLst>
              </a:tr>
              <a:tr h="936203">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認定事業者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42081878"/>
                  </a:ext>
                </a:extLst>
              </a:tr>
              <a:tr h="1253765">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システム</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5629721"/>
                  </a:ext>
                </a:extLst>
              </a:tr>
            </a:tbl>
          </a:graphicData>
        </a:graphic>
      </p:graphicFrame>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ja-JP" altLang="en-US" dirty="0">
                <a:latin typeface="Meiryo UI" panose="020B0604030504040204" pitchFamily="50" charset="-128"/>
                <a:ea typeface="Meiryo UI" panose="020B0604030504040204" pitchFamily="50" charset="-128"/>
              </a:rPr>
              <a:t>業務フロー</a:t>
            </a:r>
            <a:br>
              <a:rPr lang="en-US" altLang="ja-JP" dirty="0">
                <a:latin typeface="Meiryo UI" panose="020B0604030504040204" pitchFamily="50" charset="-128"/>
                <a:ea typeface="Meiryo UI" panose="020B0604030504040204" pitchFamily="50" charset="-128"/>
              </a:rPr>
            </a:br>
            <a:r>
              <a:rPr kumimoji="0" lang="ja-JP" altLang="en-US" kern="0" dirty="0">
                <a:solidFill>
                  <a:prstClr val="black"/>
                </a:solidFill>
                <a:latin typeface="Meiryo UI"/>
                <a:ea typeface="Meiryo UI"/>
                <a:cs typeface="Arial" pitchFamily="34" charset="0"/>
              </a:rPr>
              <a:t>資金管理・報告</a:t>
            </a:r>
            <a:r>
              <a:rPr lang="zh-TW" altLang="en-US"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残高管理</a:t>
            </a:r>
            <a:r>
              <a:rPr lang="en-US" altLang="ja-JP" dirty="0">
                <a:latin typeface="Arial" panose="020B0604020202020204" pitchFamily="34" charset="0"/>
                <a:ea typeface="Meiryo UI" panose="020B0604030504040204" pitchFamily="50" charset="-128"/>
                <a:cs typeface="Arial" panose="020B0604020202020204" pitchFamily="34" charset="0"/>
              </a:rPr>
              <a:t> – </a:t>
            </a:r>
            <a:r>
              <a:rPr lang="ja-JP" altLang="en-US" dirty="0">
                <a:latin typeface="Arial" panose="020B0604020202020204" pitchFamily="34" charset="0"/>
                <a:ea typeface="Meiryo UI" panose="020B0604030504040204" pitchFamily="50" charset="-128"/>
                <a:cs typeface="Arial" panose="020B0604020202020204" pitchFamily="34" charset="0"/>
              </a:rPr>
              <a:t>残高照合</a:t>
            </a:r>
            <a:endParaRPr kumimoji="1" lang="ja-JP" altLang="en-US" dirty="0">
              <a:latin typeface="Meiryo UI" panose="020B0604030504040204" pitchFamily="50" charset="-128"/>
              <a:ea typeface="Meiryo UI" panose="020B0604030504040204" pitchFamily="50" charset="-128"/>
            </a:endParaRPr>
          </a:p>
        </p:txBody>
      </p:sp>
      <p:grpSp>
        <p:nvGrpSpPr>
          <p:cNvPr id="80" name="グループ化 79">
            <a:extLst>
              <a:ext uri="{FF2B5EF4-FFF2-40B4-BE49-F238E27FC236}">
                <a16:creationId xmlns:a16="http://schemas.microsoft.com/office/drawing/2014/main" id="{1C91A1AD-D3AA-4285-B2DD-4BCD3418E70F}"/>
              </a:ext>
            </a:extLst>
          </p:cNvPr>
          <p:cNvGrpSpPr/>
          <p:nvPr/>
        </p:nvGrpSpPr>
        <p:grpSpPr>
          <a:xfrm>
            <a:off x="5989186" y="822685"/>
            <a:ext cx="3842712" cy="205890"/>
            <a:chOff x="6068600" y="822685"/>
            <a:chExt cx="3510050" cy="205890"/>
          </a:xfrm>
        </p:grpSpPr>
        <p:sp>
          <p:nvSpPr>
            <p:cNvPr id="81" name="正方形/長方形 80">
              <a:extLst>
                <a:ext uri="{FF2B5EF4-FFF2-40B4-BE49-F238E27FC236}">
                  <a16:creationId xmlns:a16="http://schemas.microsoft.com/office/drawing/2014/main" id="{21DC881F-AFD7-4702-855A-E1BF311D2DCE}"/>
                </a:ext>
              </a:extLst>
            </p:cNvPr>
            <p:cNvSpPr/>
            <p:nvPr/>
          </p:nvSpPr>
          <p:spPr>
            <a:xfrm>
              <a:off x="6506504" y="822685"/>
              <a:ext cx="1254159"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再エネ業務統合システム</a:t>
              </a:r>
            </a:p>
          </p:txBody>
        </p:sp>
        <p:sp>
          <p:nvSpPr>
            <p:cNvPr id="82" name="正方形/長方形 81">
              <a:extLst>
                <a:ext uri="{FF2B5EF4-FFF2-40B4-BE49-F238E27FC236}">
                  <a16:creationId xmlns:a16="http://schemas.microsoft.com/office/drawing/2014/main" id="{A7AE15CE-BDF8-4603-8A69-2C702B8C486A}"/>
                </a:ext>
              </a:extLst>
            </p:cNvPr>
            <p:cNvSpPr/>
            <p:nvPr/>
          </p:nvSpPr>
          <p:spPr>
            <a:xfrm>
              <a:off x="6369354" y="853531"/>
              <a:ext cx="166154" cy="132923"/>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83" name="正方形/長方形 82">
              <a:extLst>
                <a:ext uri="{FF2B5EF4-FFF2-40B4-BE49-F238E27FC236}">
                  <a16:creationId xmlns:a16="http://schemas.microsoft.com/office/drawing/2014/main" id="{1B8DD6F2-BC82-4DEC-91A5-4B91C1D58172}"/>
                </a:ext>
              </a:extLst>
            </p:cNvPr>
            <p:cNvSpPr/>
            <p:nvPr/>
          </p:nvSpPr>
          <p:spPr>
            <a:xfrm>
              <a:off x="7488525" y="853531"/>
              <a:ext cx="166154" cy="132923"/>
            </a:xfrm>
            <a:prstGeom prst="rect">
              <a:avLst/>
            </a:prstGeom>
            <a:noFill/>
            <a:ln w="38100" cap="flat" cmpd="thickThin"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84" name="正方形/長方形 83">
              <a:extLst>
                <a:ext uri="{FF2B5EF4-FFF2-40B4-BE49-F238E27FC236}">
                  <a16:creationId xmlns:a16="http://schemas.microsoft.com/office/drawing/2014/main" id="{1F0ECF22-9E0C-4FD3-9A15-8C997AAB2FDE}"/>
                </a:ext>
              </a:extLst>
            </p:cNvPr>
            <p:cNvSpPr/>
            <p:nvPr/>
          </p:nvSpPr>
          <p:spPr>
            <a:xfrm>
              <a:off x="7645826" y="822685"/>
              <a:ext cx="1125542"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zh-TW" altLang="en-US" sz="738" kern="0" dirty="0">
                  <a:latin typeface="Meiryo UI"/>
                  <a:ea typeface="Meiryo UI"/>
                  <a:cs typeface="Arial" pitchFamily="34" charset="0"/>
                </a:rPr>
                <a:t>業務詳細仕様</a:t>
              </a:r>
              <a:r>
                <a:rPr kumimoji="0" lang="ja-JP" altLang="en-US" sz="738" kern="0" dirty="0">
                  <a:latin typeface="Meiryo UI"/>
                  <a:ea typeface="Meiryo UI"/>
                  <a:cs typeface="Arial" pitchFamily="34" charset="0"/>
                </a:rPr>
                <a:t>の対象</a:t>
              </a:r>
            </a:p>
          </p:txBody>
        </p:sp>
        <p:sp>
          <p:nvSpPr>
            <p:cNvPr id="85" name="正方形/長方形 84">
              <a:extLst>
                <a:ext uri="{FF2B5EF4-FFF2-40B4-BE49-F238E27FC236}">
                  <a16:creationId xmlns:a16="http://schemas.microsoft.com/office/drawing/2014/main" id="{E3D9A119-EF3D-4193-A992-E9D400FE475C}"/>
                </a:ext>
              </a:extLst>
            </p:cNvPr>
            <p:cNvSpPr/>
            <p:nvPr/>
          </p:nvSpPr>
          <p:spPr>
            <a:xfrm>
              <a:off x="6068600" y="822685"/>
              <a:ext cx="299077" cy="198871"/>
            </a:xfrm>
            <a:prstGeom prst="rect">
              <a:avLst/>
            </a:prstGeom>
            <a:noFill/>
          </p:spPr>
          <p:txBody>
            <a:bodyPr wrap="none">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r>
                <a:rPr kumimoji="0" lang="ja-JP" altLang="en-US" sz="738" kern="0" dirty="0">
                  <a:latin typeface="Meiryo UI"/>
                  <a:ea typeface="Meiryo UI"/>
                  <a:cs typeface="Arial" pitchFamily="34" charset="0"/>
                </a:rPr>
                <a:t>凡例</a:t>
              </a:r>
            </a:p>
          </p:txBody>
        </p:sp>
        <p:sp>
          <p:nvSpPr>
            <p:cNvPr id="87" name="フローチャート: 定義済み処理 86">
              <a:extLst>
                <a:ext uri="{FF2B5EF4-FFF2-40B4-BE49-F238E27FC236}">
                  <a16:creationId xmlns:a16="http://schemas.microsoft.com/office/drawing/2014/main" id="{102DA22A-163F-429E-9A43-C4E7A904C9F8}"/>
                </a:ext>
              </a:extLst>
            </p:cNvPr>
            <p:cNvSpPr/>
            <p:nvPr/>
          </p:nvSpPr>
          <p:spPr>
            <a:xfrm>
              <a:off x="8579834" y="853531"/>
              <a:ext cx="237359" cy="144000"/>
            </a:xfrm>
            <a:prstGeom prst="flowChartPredefinedProcess">
              <a:avLst/>
            </a:prstGeom>
            <a:noFill/>
            <a:ln w="19050" cap="flat" cmpd="sng" algn="ctr">
              <a:solidFill>
                <a:sysClr val="window" lastClr="FFFFFF">
                  <a:lumMod val="65000"/>
                </a:sysClr>
              </a:solidFill>
              <a:prstDash val="solid"/>
              <a:miter lim="800000"/>
            </a:ln>
            <a:effectLst/>
          </p:spPr>
          <p:txBody>
            <a:bodyPr wrap="none" lIns="0" tIns="33231" rIns="0" bIns="33231" rtlCol="0" anchor="ctr"/>
            <a:lstStyle/>
            <a:p>
              <a:pPr algn="ctr"/>
              <a:endParaRPr kumimoji="0" lang="ja-JP" altLang="en-US" sz="800" kern="0" dirty="0">
                <a:latin typeface="Meiryo UI" panose="020B0604030504040204" pitchFamily="50" charset="-128"/>
                <a:ea typeface="Meiryo UI" panose="020B0604030504040204" pitchFamily="50" charset="-128"/>
                <a:cs typeface="Arial" pitchFamily="34" charset="0"/>
              </a:endParaRPr>
            </a:p>
          </p:txBody>
        </p:sp>
        <p:sp>
          <p:nvSpPr>
            <p:cNvPr id="88" name="正方形/長方形 87">
              <a:extLst>
                <a:ext uri="{FF2B5EF4-FFF2-40B4-BE49-F238E27FC236}">
                  <a16:creationId xmlns:a16="http://schemas.microsoft.com/office/drawing/2014/main" id="{D3A280F3-C96B-4F1E-B791-F092E80042E1}"/>
                </a:ext>
              </a:extLst>
            </p:cNvPr>
            <p:cNvSpPr/>
            <p:nvPr/>
          </p:nvSpPr>
          <p:spPr>
            <a:xfrm>
              <a:off x="8795264" y="822685"/>
              <a:ext cx="783386"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他業務プロセス</a:t>
              </a:r>
            </a:p>
          </p:txBody>
        </p:sp>
      </p:grpSp>
      <p:sp>
        <p:nvSpPr>
          <p:cNvPr id="77" name="ドーナツ 24">
            <a:extLst>
              <a:ext uri="{FF2B5EF4-FFF2-40B4-BE49-F238E27FC236}">
                <a16:creationId xmlns:a16="http://schemas.microsoft.com/office/drawing/2014/main" id="{85BE80BF-E9CA-41EC-8BE4-5BB7884B0AB7}"/>
              </a:ext>
            </a:extLst>
          </p:cNvPr>
          <p:cNvSpPr/>
          <p:nvPr/>
        </p:nvSpPr>
        <p:spPr bwMode="auto">
          <a:xfrm>
            <a:off x="1646109" y="3833303"/>
            <a:ext cx="358829" cy="338378"/>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3181" tIns="33181" rIns="33181" bIns="33181" numCol="1" rtlCol="0" anchor="ctr" anchorCtr="0" compatLnSpc="1">
            <a:prstTxWarp prst="textNoShape">
              <a:avLst/>
            </a:prstTxWarp>
          </a:bodyPr>
          <a:lstStyle/>
          <a:p>
            <a:pPr algn="ctr" defTabSz="958411">
              <a:defRPr/>
            </a:pPr>
            <a:r>
              <a:rPr kumimoji="0" lang="en-US" altLang="ja-JP" sz="646" kern="0" dirty="0">
                <a:latin typeface="Meiryo UI"/>
                <a:ea typeface="Meiryo UI"/>
                <a:cs typeface="Tahoma" pitchFamily="34" charset="0"/>
              </a:rPr>
              <a:t>START</a:t>
            </a:r>
            <a:endParaRPr kumimoji="0" lang="ja-JP" altLang="en-US" sz="646" kern="0" dirty="0">
              <a:latin typeface="Meiryo UI"/>
              <a:ea typeface="Meiryo UI"/>
              <a:cs typeface="Tahoma" pitchFamily="34" charset="0"/>
            </a:endParaRPr>
          </a:p>
        </p:txBody>
      </p:sp>
      <p:cxnSp>
        <p:nvCxnSpPr>
          <p:cNvPr id="89" name="直線矢印コネクタ 88">
            <a:extLst>
              <a:ext uri="{FF2B5EF4-FFF2-40B4-BE49-F238E27FC236}">
                <a16:creationId xmlns:a16="http://schemas.microsoft.com/office/drawing/2014/main" id="{F1431E25-212A-4EBD-81C1-6C2AE024EC14}"/>
              </a:ext>
            </a:extLst>
          </p:cNvPr>
          <p:cNvCxnSpPr>
            <a:cxnSpLocks/>
            <a:stCxn id="77" idx="6"/>
            <a:endCxn id="101" idx="1"/>
          </p:cNvCxnSpPr>
          <p:nvPr/>
        </p:nvCxnSpPr>
        <p:spPr>
          <a:xfrm>
            <a:off x="2004937" y="4002492"/>
            <a:ext cx="199385" cy="288"/>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91" name="直線矢印コネクタ 90">
            <a:extLst>
              <a:ext uri="{FF2B5EF4-FFF2-40B4-BE49-F238E27FC236}">
                <a16:creationId xmlns:a16="http://schemas.microsoft.com/office/drawing/2014/main" id="{3A1D7F76-ED1A-4684-8BB3-424D2A54530F}"/>
              </a:ext>
            </a:extLst>
          </p:cNvPr>
          <p:cNvCxnSpPr>
            <a:cxnSpLocks/>
            <a:stCxn id="101" idx="2"/>
            <a:endCxn id="95" idx="0"/>
          </p:cNvCxnSpPr>
          <p:nvPr/>
        </p:nvCxnSpPr>
        <p:spPr>
          <a:xfrm flipH="1">
            <a:off x="2522300" y="4208811"/>
            <a:ext cx="2165" cy="1781108"/>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92" name="グループ化 91">
            <a:extLst>
              <a:ext uri="{FF2B5EF4-FFF2-40B4-BE49-F238E27FC236}">
                <a16:creationId xmlns:a16="http://schemas.microsoft.com/office/drawing/2014/main" id="{6E04E0C4-8632-41E3-A96E-7C184238AE6E}"/>
              </a:ext>
            </a:extLst>
          </p:cNvPr>
          <p:cNvGrpSpPr/>
          <p:nvPr/>
        </p:nvGrpSpPr>
        <p:grpSpPr>
          <a:xfrm>
            <a:off x="2404945" y="5986409"/>
            <a:ext cx="234710" cy="416148"/>
            <a:chOff x="2515451" y="5897715"/>
            <a:chExt cx="254269" cy="450827"/>
          </a:xfrm>
        </p:grpSpPr>
        <p:sp>
          <p:nvSpPr>
            <p:cNvPr id="94" name="Freeform 266">
              <a:extLst>
                <a:ext uri="{FF2B5EF4-FFF2-40B4-BE49-F238E27FC236}">
                  <a16:creationId xmlns:a16="http://schemas.microsoft.com/office/drawing/2014/main" id="{8A256AD8-5B46-4EBB-81A6-3F71D0A63F88}"/>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84406" tIns="42203" rIns="84406" bIns="42203"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sz="1662">
                <a:latin typeface="Arial"/>
                <a:ea typeface="Meiryo UI"/>
              </a:endParaRPr>
            </a:p>
          </p:txBody>
        </p:sp>
        <p:sp>
          <p:nvSpPr>
            <p:cNvPr id="95" name="正方形/長方形 36">
              <a:extLst>
                <a:ext uri="{FF2B5EF4-FFF2-40B4-BE49-F238E27FC236}">
                  <a16:creationId xmlns:a16="http://schemas.microsoft.com/office/drawing/2014/main" id="{15FF5EE0-E5D9-4CAB-A6B6-1ACF5C1881F9}"/>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3231" rIns="0" bIns="33231" rtlCol="0" anchor="ctr"/>
            <a:lstStyle/>
            <a:p>
              <a:pPr algn="ctr">
                <a:defRPr/>
              </a:pPr>
              <a:endParaRPr kumimoji="0" lang="ja-JP" altLang="en-US" sz="738" kern="0" dirty="0">
                <a:latin typeface="Meiryo UI"/>
                <a:ea typeface="Meiryo UI"/>
                <a:cs typeface="Arial" pitchFamily="34" charset="0"/>
              </a:endParaRPr>
            </a:p>
          </p:txBody>
        </p:sp>
      </p:grpSp>
      <p:sp>
        <p:nvSpPr>
          <p:cNvPr id="96" name="正方形/長方形 95">
            <a:extLst>
              <a:ext uri="{FF2B5EF4-FFF2-40B4-BE49-F238E27FC236}">
                <a16:creationId xmlns:a16="http://schemas.microsoft.com/office/drawing/2014/main" id="{EDF66C5A-07D1-4849-99FA-6AD00335FECF}"/>
              </a:ext>
            </a:extLst>
          </p:cNvPr>
          <p:cNvSpPr/>
          <p:nvPr/>
        </p:nvSpPr>
        <p:spPr>
          <a:xfrm>
            <a:off x="2455838" y="6330179"/>
            <a:ext cx="132923" cy="199385"/>
          </a:xfrm>
          <a:prstGeom prst="rect">
            <a:avLst/>
          </a:prstGeom>
          <a:noFill/>
          <a:ln w="19050" cap="flat" cmpd="sng" algn="ctr">
            <a:noFill/>
            <a:prstDash val="solid"/>
            <a:miter lim="800000"/>
          </a:ln>
          <a:effectLst/>
        </p:spPr>
        <p:txBody>
          <a:bodyPr wrap="none" lIns="0" tIns="33231" rIns="0" bIns="33231" rtlCol="0" anchor="t"/>
          <a:lstStyle/>
          <a:p>
            <a:pPr algn="ctr"/>
            <a:r>
              <a:rPr kumimoji="0" lang="ja-JP" altLang="en-US" sz="738" kern="0" dirty="0">
                <a:latin typeface="Meiryo UI"/>
                <a:ea typeface="Meiryo UI"/>
                <a:cs typeface="Arial" pitchFamily="34" charset="0"/>
              </a:rPr>
              <a:t>再エネ業務</a:t>
            </a:r>
            <a:endParaRPr kumimoji="0" lang="en-US" altLang="ja-JP" sz="738" kern="0" dirty="0">
              <a:latin typeface="Meiryo UI"/>
              <a:ea typeface="Meiryo UI"/>
              <a:cs typeface="Arial" pitchFamily="34" charset="0"/>
            </a:endParaRPr>
          </a:p>
          <a:p>
            <a:pPr algn="ctr"/>
            <a:r>
              <a:rPr kumimoji="0" lang="ja-JP" altLang="en-US" sz="738" kern="0" dirty="0">
                <a:latin typeface="Meiryo UI"/>
                <a:ea typeface="Meiryo UI"/>
                <a:cs typeface="Arial" pitchFamily="34" charset="0"/>
              </a:rPr>
              <a:t>統合システム</a:t>
            </a:r>
            <a:endParaRPr kumimoji="0" lang="en-US" altLang="ja-JP" sz="738" kern="0" dirty="0">
              <a:latin typeface="Meiryo UI"/>
              <a:ea typeface="Meiryo UI"/>
              <a:cs typeface="Arial" pitchFamily="34" charset="0"/>
            </a:endParaRPr>
          </a:p>
        </p:txBody>
      </p:sp>
      <p:cxnSp>
        <p:nvCxnSpPr>
          <p:cNvPr id="97" name="直線矢印コネクタ 96">
            <a:extLst>
              <a:ext uri="{FF2B5EF4-FFF2-40B4-BE49-F238E27FC236}">
                <a16:creationId xmlns:a16="http://schemas.microsoft.com/office/drawing/2014/main" id="{CE1883A4-CC8A-47B3-982A-02C46D33F3F2}"/>
              </a:ext>
            </a:extLst>
          </p:cNvPr>
          <p:cNvCxnSpPr>
            <a:cxnSpLocks/>
            <a:stCxn id="101" idx="3"/>
            <a:endCxn id="118" idx="1"/>
          </p:cNvCxnSpPr>
          <p:nvPr/>
        </p:nvCxnSpPr>
        <p:spPr>
          <a:xfrm>
            <a:off x="2863418" y="4002780"/>
            <a:ext cx="199385" cy="0"/>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100" name="グループ化 99">
            <a:extLst>
              <a:ext uri="{FF2B5EF4-FFF2-40B4-BE49-F238E27FC236}">
                <a16:creationId xmlns:a16="http://schemas.microsoft.com/office/drawing/2014/main" id="{A6E685C6-2ACC-4686-BB31-6A2D014DF054}"/>
              </a:ext>
            </a:extLst>
          </p:cNvPr>
          <p:cNvGrpSpPr/>
          <p:nvPr/>
        </p:nvGrpSpPr>
        <p:grpSpPr>
          <a:xfrm>
            <a:off x="2185511" y="3643678"/>
            <a:ext cx="677908" cy="565133"/>
            <a:chOff x="2023734" y="4388600"/>
            <a:chExt cx="734400" cy="612227"/>
          </a:xfrm>
        </p:grpSpPr>
        <p:sp>
          <p:nvSpPr>
            <p:cNvPr id="101" name="正方形/長方形 100">
              <a:extLst>
                <a:ext uri="{FF2B5EF4-FFF2-40B4-BE49-F238E27FC236}">
                  <a16:creationId xmlns:a16="http://schemas.microsoft.com/office/drawing/2014/main" id="{24A3C67A-F3B8-4E8B-8768-5EAA45462D7E}"/>
                </a:ext>
              </a:extLst>
            </p:cNvPr>
            <p:cNvSpPr/>
            <p:nvPr/>
          </p:nvSpPr>
          <p:spPr>
            <a:xfrm>
              <a:off x="2023734" y="4554427"/>
              <a:ext cx="734400"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28315" rIns="0" bIns="28315" rtlCol="0" anchor="ctr"/>
            <a:lstStyle/>
            <a:p>
              <a:pPr algn="ctr"/>
              <a:r>
                <a:rPr lang="ja-JP" altLang="en-US" sz="738" dirty="0">
                  <a:latin typeface="Meiryo UI" panose="020B0604030504040204" pitchFamily="50" charset="-128"/>
                  <a:ea typeface="Meiryo UI" panose="020B0604030504040204" pitchFamily="50" charset="-128"/>
                  <a:cs typeface="Arial" pitchFamily="34" charset="0"/>
                </a:rPr>
                <a:t>残高更新</a:t>
              </a:r>
              <a:endParaRPr lang="en-US" altLang="ja-JP" sz="738" dirty="0">
                <a:latin typeface="Meiryo UI" panose="020B0604030504040204" pitchFamily="50" charset="-128"/>
                <a:ea typeface="Meiryo UI" panose="020B0604030504040204" pitchFamily="50" charset="-128"/>
                <a:cs typeface="Arial" pitchFamily="34" charset="0"/>
              </a:endParaRPr>
            </a:p>
            <a:p>
              <a:pPr algn="ctr"/>
              <a:r>
                <a:rPr lang="en-US" altLang="ja-JP" sz="738" dirty="0">
                  <a:latin typeface="Meiryo UI" panose="020B0604030504040204" pitchFamily="50" charset="-128"/>
                  <a:ea typeface="Meiryo UI" panose="020B0604030504040204" pitchFamily="50" charset="-128"/>
                  <a:cs typeface="Arial" pitchFamily="34" charset="0"/>
                </a:rPr>
                <a:t>(</a:t>
              </a:r>
              <a:r>
                <a:rPr lang="ja-JP" altLang="en-US" sz="738" dirty="0">
                  <a:latin typeface="Meiryo UI" panose="020B0604030504040204" pitchFamily="50" charset="-128"/>
                  <a:ea typeface="Meiryo UI" panose="020B0604030504040204" pitchFamily="50" charset="-128"/>
                  <a:cs typeface="Arial" pitchFamily="34" charset="0"/>
                </a:rPr>
                <a:t>当月度作成</a:t>
              </a:r>
              <a:r>
                <a:rPr lang="en-US" altLang="ja-JP" sz="738" dirty="0">
                  <a:latin typeface="Meiryo UI" panose="020B0604030504040204" pitchFamily="50" charset="-128"/>
                  <a:ea typeface="Meiryo UI" panose="020B0604030504040204" pitchFamily="50" charset="-128"/>
                  <a:cs typeface="Arial" pitchFamily="34" charset="0"/>
                </a:rPr>
                <a:t>)</a:t>
              </a:r>
              <a:endParaRPr lang="en-US" altLang="ja-JP" sz="831" dirty="0">
                <a:latin typeface="Meiryo UI" panose="020B0604030504040204" pitchFamily="50" charset="-128"/>
                <a:ea typeface="Meiryo UI" panose="020B0604030504040204" pitchFamily="50" charset="-128"/>
                <a:cs typeface="Arial" pitchFamily="34" charset="0"/>
              </a:endParaRPr>
            </a:p>
          </p:txBody>
        </p:sp>
        <p:sp>
          <p:nvSpPr>
            <p:cNvPr id="102" name="テキスト ボックス 101">
              <a:extLst>
                <a:ext uri="{FF2B5EF4-FFF2-40B4-BE49-F238E27FC236}">
                  <a16:creationId xmlns:a16="http://schemas.microsoft.com/office/drawing/2014/main" id="{7964A0B0-748B-41EF-98A4-31AC89E432C9}"/>
                </a:ext>
              </a:extLst>
            </p:cNvPr>
            <p:cNvSpPr txBox="1"/>
            <p:nvPr/>
          </p:nvSpPr>
          <p:spPr>
            <a:xfrm>
              <a:off x="2023734" y="4388600"/>
              <a:ext cx="268887" cy="181380"/>
            </a:xfrm>
            <a:prstGeom prst="rect">
              <a:avLst/>
            </a:prstGeom>
            <a:noFill/>
          </p:spPr>
          <p:txBody>
            <a:bodyPr wrap="square" lIns="0" tIns="0" rIns="0" bIns="0" rtlCol="0" anchor="ctr" anchorCtr="0">
              <a:noAutofit/>
            </a:bodyPr>
            <a:lstStyle/>
            <a:p>
              <a:pPr>
                <a:spcAft>
                  <a:spcPts val="554"/>
                </a:spcAft>
              </a:pPr>
              <a:r>
                <a:rPr lang="en-US" altLang="ja-JP" sz="738" dirty="0">
                  <a:latin typeface="Meiryo UI" panose="020B0604030504040204" pitchFamily="50" charset="-128"/>
                  <a:ea typeface="Meiryo UI" panose="020B0604030504040204" pitchFamily="50" charset="-128"/>
                </a:rPr>
                <a:t>01</a:t>
              </a:r>
              <a:endParaRPr lang="ja-JP" altLang="en-US" sz="738" dirty="0">
                <a:latin typeface="Meiryo UI" panose="020B0604030504040204" pitchFamily="50" charset="-128"/>
                <a:ea typeface="Meiryo UI" panose="020B0604030504040204" pitchFamily="50" charset="-128"/>
              </a:endParaRPr>
            </a:p>
          </p:txBody>
        </p:sp>
      </p:grpSp>
      <p:cxnSp>
        <p:nvCxnSpPr>
          <p:cNvPr id="103" name="直線矢印コネクタ 102">
            <a:extLst>
              <a:ext uri="{FF2B5EF4-FFF2-40B4-BE49-F238E27FC236}">
                <a16:creationId xmlns:a16="http://schemas.microsoft.com/office/drawing/2014/main" id="{F6FB1912-5F05-44BD-B120-8D3630A1CB11}"/>
              </a:ext>
            </a:extLst>
          </p:cNvPr>
          <p:cNvCxnSpPr>
            <a:cxnSpLocks/>
            <a:stCxn id="118" idx="3"/>
            <a:endCxn id="105" idx="1"/>
          </p:cNvCxnSpPr>
          <p:nvPr/>
        </p:nvCxnSpPr>
        <p:spPr>
          <a:xfrm>
            <a:off x="3748463" y="4002780"/>
            <a:ext cx="199385" cy="0"/>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104" name="グループ化 103">
            <a:extLst>
              <a:ext uri="{FF2B5EF4-FFF2-40B4-BE49-F238E27FC236}">
                <a16:creationId xmlns:a16="http://schemas.microsoft.com/office/drawing/2014/main" id="{F4A35DEA-61DB-4A28-8B11-EDAF710FF952}"/>
              </a:ext>
            </a:extLst>
          </p:cNvPr>
          <p:cNvGrpSpPr/>
          <p:nvPr/>
        </p:nvGrpSpPr>
        <p:grpSpPr>
          <a:xfrm>
            <a:off x="3955945" y="3643678"/>
            <a:ext cx="677908" cy="565133"/>
            <a:chOff x="2491032" y="3449261"/>
            <a:chExt cx="734400" cy="612227"/>
          </a:xfrm>
        </p:grpSpPr>
        <p:sp>
          <p:nvSpPr>
            <p:cNvPr id="105" name="正方形/長方形 104">
              <a:extLst>
                <a:ext uri="{FF2B5EF4-FFF2-40B4-BE49-F238E27FC236}">
                  <a16:creationId xmlns:a16="http://schemas.microsoft.com/office/drawing/2014/main" id="{3C7FC4A6-01F5-4222-85D4-1B06A56492B1}"/>
                </a:ext>
              </a:extLst>
            </p:cNvPr>
            <p:cNvSpPr/>
            <p:nvPr/>
          </p:nvSpPr>
          <p:spPr>
            <a:xfrm>
              <a:off x="2491032" y="3615088"/>
              <a:ext cx="734400"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28315" rIns="0" bIns="28315" rtlCol="0" anchor="ctr"/>
            <a:lstStyle/>
            <a:p>
              <a:pPr algn="ctr"/>
              <a:r>
                <a:rPr lang="ja-JP" altLang="en-US" sz="738" dirty="0">
                  <a:latin typeface="Meiryo UI" panose="020B0604030504040204" pitchFamily="50" charset="-128"/>
                  <a:ea typeface="Meiryo UI" panose="020B0604030504040204" pitchFamily="50" charset="-128"/>
                  <a:cs typeface="Arial" pitchFamily="34" charset="0"/>
                </a:rPr>
                <a:t>銀行残高登録</a:t>
              </a:r>
              <a:endParaRPr lang="en-US" altLang="ja-JP" sz="738" dirty="0">
                <a:latin typeface="Meiryo UI" panose="020B0604030504040204" pitchFamily="50" charset="-128"/>
                <a:ea typeface="Meiryo UI" panose="020B0604030504040204" pitchFamily="50" charset="-128"/>
                <a:cs typeface="Arial" pitchFamily="34" charset="0"/>
              </a:endParaRPr>
            </a:p>
            <a:p>
              <a:pPr algn="ctr"/>
              <a:r>
                <a:rPr lang="ja-JP" altLang="en-US" sz="738" dirty="0">
                  <a:latin typeface="Meiryo UI" panose="020B0604030504040204" pitchFamily="50" charset="-128"/>
                  <a:ea typeface="Meiryo UI" panose="020B0604030504040204" pitchFamily="50" charset="-128"/>
                  <a:cs typeface="Arial" pitchFamily="34" charset="0"/>
                </a:rPr>
                <a:t>・残高照合</a:t>
              </a:r>
              <a:endParaRPr lang="en-US" altLang="ja-JP" sz="738" dirty="0">
                <a:latin typeface="Meiryo UI" panose="020B0604030504040204" pitchFamily="50" charset="-128"/>
                <a:ea typeface="Meiryo UI" panose="020B0604030504040204" pitchFamily="50" charset="-128"/>
                <a:cs typeface="Arial" pitchFamily="34" charset="0"/>
              </a:endParaRPr>
            </a:p>
          </p:txBody>
        </p:sp>
        <p:sp>
          <p:nvSpPr>
            <p:cNvPr id="106" name="テキスト ボックス 105">
              <a:extLst>
                <a:ext uri="{FF2B5EF4-FFF2-40B4-BE49-F238E27FC236}">
                  <a16:creationId xmlns:a16="http://schemas.microsoft.com/office/drawing/2014/main" id="{BD6CC58B-480F-4631-A947-50FEB8AF22AA}"/>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554"/>
                </a:spcAft>
              </a:pPr>
              <a:r>
                <a:rPr lang="en-US" altLang="ja-JP" sz="738" dirty="0">
                  <a:latin typeface="Meiryo UI" panose="020B0604030504040204" pitchFamily="50" charset="-128"/>
                  <a:ea typeface="Meiryo UI" panose="020B0604030504040204" pitchFamily="50" charset="-128"/>
                </a:rPr>
                <a:t>03</a:t>
              </a:r>
              <a:endParaRPr lang="ja-JP" altLang="en-US" sz="738" dirty="0">
                <a:latin typeface="Meiryo UI" panose="020B0604030504040204" pitchFamily="50" charset="-128"/>
                <a:ea typeface="Meiryo UI" panose="020B0604030504040204" pitchFamily="50" charset="-128"/>
              </a:endParaRPr>
            </a:p>
          </p:txBody>
        </p:sp>
      </p:grpSp>
      <p:grpSp>
        <p:nvGrpSpPr>
          <p:cNvPr id="107" name="グループ化 106">
            <a:extLst>
              <a:ext uri="{FF2B5EF4-FFF2-40B4-BE49-F238E27FC236}">
                <a16:creationId xmlns:a16="http://schemas.microsoft.com/office/drawing/2014/main" id="{7DD3CB9F-1F0D-4CF0-A0E8-69B9C380EA58}"/>
              </a:ext>
            </a:extLst>
          </p:cNvPr>
          <p:cNvGrpSpPr/>
          <p:nvPr/>
        </p:nvGrpSpPr>
        <p:grpSpPr>
          <a:xfrm>
            <a:off x="3269006" y="5969346"/>
            <a:ext cx="234710" cy="416148"/>
            <a:chOff x="2515451" y="5897715"/>
            <a:chExt cx="254269" cy="450827"/>
          </a:xfrm>
        </p:grpSpPr>
        <p:sp>
          <p:nvSpPr>
            <p:cNvPr id="108" name="Freeform 266">
              <a:extLst>
                <a:ext uri="{FF2B5EF4-FFF2-40B4-BE49-F238E27FC236}">
                  <a16:creationId xmlns:a16="http://schemas.microsoft.com/office/drawing/2014/main" id="{338D01BF-6D4E-42B0-B8DD-F25BB5FCE65B}"/>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84406" tIns="42203" rIns="84406" bIns="42203"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sz="1662">
                <a:latin typeface="Arial"/>
                <a:ea typeface="Meiryo UI"/>
              </a:endParaRPr>
            </a:p>
          </p:txBody>
        </p:sp>
        <p:sp>
          <p:nvSpPr>
            <p:cNvPr id="109" name="正方形/長方形 36">
              <a:extLst>
                <a:ext uri="{FF2B5EF4-FFF2-40B4-BE49-F238E27FC236}">
                  <a16:creationId xmlns:a16="http://schemas.microsoft.com/office/drawing/2014/main" id="{7B7A3651-F67F-4964-9522-62D691EAAA2D}"/>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3231" rIns="0" bIns="33231" rtlCol="0" anchor="ctr"/>
            <a:lstStyle/>
            <a:p>
              <a:pPr algn="ctr">
                <a:defRPr/>
              </a:pPr>
              <a:endParaRPr kumimoji="0" lang="ja-JP" altLang="en-US" sz="738" kern="0" dirty="0">
                <a:latin typeface="Meiryo UI"/>
                <a:ea typeface="Meiryo UI"/>
                <a:cs typeface="Arial" pitchFamily="34" charset="0"/>
              </a:endParaRPr>
            </a:p>
          </p:txBody>
        </p:sp>
      </p:grpSp>
      <p:sp>
        <p:nvSpPr>
          <p:cNvPr id="110" name="正方形/長方形 109">
            <a:extLst>
              <a:ext uri="{FF2B5EF4-FFF2-40B4-BE49-F238E27FC236}">
                <a16:creationId xmlns:a16="http://schemas.microsoft.com/office/drawing/2014/main" id="{AE777496-38EB-4C6F-AA51-3F88D2E25B53}"/>
              </a:ext>
            </a:extLst>
          </p:cNvPr>
          <p:cNvSpPr/>
          <p:nvPr/>
        </p:nvSpPr>
        <p:spPr>
          <a:xfrm>
            <a:off x="3319899" y="6313117"/>
            <a:ext cx="132923" cy="199385"/>
          </a:xfrm>
          <a:prstGeom prst="rect">
            <a:avLst/>
          </a:prstGeom>
          <a:noFill/>
          <a:ln w="19050" cap="flat" cmpd="sng" algn="ctr">
            <a:noFill/>
            <a:prstDash val="solid"/>
            <a:miter lim="800000"/>
          </a:ln>
          <a:effectLst/>
        </p:spPr>
        <p:txBody>
          <a:bodyPr wrap="none" lIns="0" tIns="33231" rIns="0" bIns="33231" rtlCol="0" anchor="t"/>
          <a:lstStyle/>
          <a:p>
            <a:pPr algn="ctr"/>
            <a:r>
              <a:rPr lang="ja-JP" altLang="en-US" sz="738" dirty="0">
                <a:latin typeface="Meiryo UI" panose="020B0604030504040204" pitchFamily="50" charset="-128"/>
                <a:ea typeface="Meiryo UI" panose="020B0604030504040204" pitchFamily="50" charset="-128"/>
              </a:rPr>
              <a:t>銀行システム</a:t>
            </a:r>
          </a:p>
        </p:txBody>
      </p:sp>
      <p:cxnSp>
        <p:nvCxnSpPr>
          <p:cNvPr id="111" name="直線矢印コネクタ 110">
            <a:extLst>
              <a:ext uri="{FF2B5EF4-FFF2-40B4-BE49-F238E27FC236}">
                <a16:creationId xmlns:a16="http://schemas.microsoft.com/office/drawing/2014/main" id="{4744B21B-7097-4EC3-934F-EED9F2BDC1B8}"/>
              </a:ext>
            </a:extLst>
          </p:cNvPr>
          <p:cNvCxnSpPr>
            <a:cxnSpLocks/>
            <a:stCxn id="109" idx="0"/>
            <a:endCxn id="118" idx="2"/>
          </p:cNvCxnSpPr>
          <p:nvPr/>
        </p:nvCxnSpPr>
        <p:spPr>
          <a:xfrm flipV="1">
            <a:off x="3386361" y="4208811"/>
            <a:ext cx="23148" cy="1764045"/>
          </a:xfrm>
          <a:prstGeom prst="straightConnector1">
            <a:avLst/>
          </a:prstGeom>
          <a:noFill/>
          <a:ln w="6350" cap="flat" cmpd="sng" algn="ctr">
            <a:solidFill>
              <a:sysClr val="window" lastClr="FFFFFF">
                <a:lumMod val="65000"/>
              </a:sysClr>
            </a:solidFill>
            <a:prstDash val="dash"/>
            <a:miter lim="800000"/>
            <a:tailEnd type="triangle"/>
          </a:ln>
          <a:effectLst/>
        </p:spPr>
      </p:cxnSp>
      <p:cxnSp>
        <p:nvCxnSpPr>
          <p:cNvPr id="112" name="直線矢印コネクタ 111">
            <a:extLst>
              <a:ext uri="{FF2B5EF4-FFF2-40B4-BE49-F238E27FC236}">
                <a16:creationId xmlns:a16="http://schemas.microsoft.com/office/drawing/2014/main" id="{0FE8CF2D-87BD-4133-AE80-A89420F8D3C9}"/>
              </a:ext>
            </a:extLst>
          </p:cNvPr>
          <p:cNvCxnSpPr>
            <a:cxnSpLocks/>
          </p:cNvCxnSpPr>
          <p:nvPr/>
        </p:nvCxnSpPr>
        <p:spPr>
          <a:xfrm>
            <a:off x="4319292" y="4226565"/>
            <a:ext cx="0" cy="1799343"/>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113" name="グループ化 112">
            <a:extLst>
              <a:ext uri="{FF2B5EF4-FFF2-40B4-BE49-F238E27FC236}">
                <a16:creationId xmlns:a16="http://schemas.microsoft.com/office/drawing/2014/main" id="{063A5D35-78ED-41B5-8CA6-3797631457F0}"/>
              </a:ext>
            </a:extLst>
          </p:cNvPr>
          <p:cNvGrpSpPr/>
          <p:nvPr/>
        </p:nvGrpSpPr>
        <p:grpSpPr>
          <a:xfrm>
            <a:off x="4184269" y="5985666"/>
            <a:ext cx="234710" cy="416148"/>
            <a:chOff x="2515451" y="5897715"/>
            <a:chExt cx="254269" cy="450827"/>
          </a:xfrm>
        </p:grpSpPr>
        <p:sp>
          <p:nvSpPr>
            <p:cNvPr id="114" name="Freeform 266">
              <a:extLst>
                <a:ext uri="{FF2B5EF4-FFF2-40B4-BE49-F238E27FC236}">
                  <a16:creationId xmlns:a16="http://schemas.microsoft.com/office/drawing/2014/main" id="{EDDF8ECD-EC8D-45B9-B6F8-1F456AA1E21C}"/>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84406" tIns="42203" rIns="84406" bIns="42203"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sz="1662">
                <a:latin typeface="Arial"/>
                <a:ea typeface="Meiryo UI"/>
              </a:endParaRPr>
            </a:p>
          </p:txBody>
        </p:sp>
        <p:sp>
          <p:nvSpPr>
            <p:cNvPr id="115" name="正方形/長方形 36">
              <a:extLst>
                <a:ext uri="{FF2B5EF4-FFF2-40B4-BE49-F238E27FC236}">
                  <a16:creationId xmlns:a16="http://schemas.microsoft.com/office/drawing/2014/main" id="{E1A9904F-CDEB-4FB8-8BBE-3DDE4D275492}"/>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3231" rIns="0" bIns="33231" rtlCol="0" anchor="ctr"/>
            <a:lstStyle/>
            <a:p>
              <a:pPr algn="ctr">
                <a:defRPr/>
              </a:pPr>
              <a:endParaRPr kumimoji="0" lang="ja-JP" altLang="en-US" sz="738" kern="0" dirty="0">
                <a:latin typeface="Meiryo UI"/>
                <a:ea typeface="Meiryo UI"/>
                <a:cs typeface="Arial" pitchFamily="34" charset="0"/>
              </a:endParaRPr>
            </a:p>
          </p:txBody>
        </p:sp>
      </p:grpSp>
      <p:sp>
        <p:nvSpPr>
          <p:cNvPr id="116" name="正方形/長方形 115">
            <a:extLst>
              <a:ext uri="{FF2B5EF4-FFF2-40B4-BE49-F238E27FC236}">
                <a16:creationId xmlns:a16="http://schemas.microsoft.com/office/drawing/2014/main" id="{623DDBF1-A9DD-4DD0-84D8-01C321B7AE3B}"/>
              </a:ext>
            </a:extLst>
          </p:cNvPr>
          <p:cNvSpPr/>
          <p:nvPr/>
        </p:nvSpPr>
        <p:spPr>
          <a:xfrm>
            <a:off x="4235162" y="6329437"/>
            <a:ext cx="132923" cy="199385"/>
          </a:xfrm>
          <a:prstGeom prst="rect">
            <a:avLst/>
          </a:prstGeom>
          <a:noFill/>
          <a:ln w="19050" cap="flat" cmpd="sng" algn="ctr">
            <a:noFill/>
            <a:prstDash val="solid"/>
            <a:miter lim="800000"/>
          </a:ln>
          <a:effectLst/>
        </p:spPr>
        <p:txBody>
          <a:bodyPr wrap="none" lIns="0" tIns="33231" rIns="0" bIns="33231" rtlCol="0" anchor="t"/>
          <a:lstStyle/>
          <a:p>
            <a:pPr algn="ctr"/>
            <a:r>
              <a:rPr kumimoji="0" lang="ja-JP" altLang="en-US" sz="738" kern="0" dirty="0">
                <a:latin typeface="Meiryo UI"/>
                <a:ea typeface="Meiryo UI"/>
                <a:cs typeface="Arial" pitchFamily="34" charset="0"/>
              </a:rPr>
              <a:t>再エネ業務</a:t>
            </a:r>
            <a:endParaRPr kumimoji="0" lang="en-US" altLang="ja-JP" sz="738" kern="0" dirty="0">
              <a:latin typeface="Meiryo UI"/>
              <a:ea typeface="Meiryo UI"/>
              <a:cs typeface="Arial" pitchFamily="34" charset="0"/>
            </a:endParaRPr>
          </a:p>
          <a:p>
            <a:pPr algn="ctr"/>
            <a:r>
              <a:rPr kumimoji="0" lang="ja-JP" altLang="en-US" sz="738" kern="0" dirty="0">
                <a:latin typeface="Meiryo UI"/>
                <a:ea typeface="Meiryo UI"/>
                <a:cs typeface="Arial" pitchFamily="34" charset="0"/>
              </a:rPr>
              <a:t>統合システム</a:t>
            </a:r>
            <a:endParaRPr kumimoji="0" lang="en-US" altLang="ja-JP" sz="738" kern="0" dirty="0">
              <a:latin typeface="Meiryo UI"/>
              <a:ea typeface="Meiryo UI"/>
              <a:cs typeface="Arial" pitchFamily="34" charset="0"/>
            </a:endParaRPr>
          </a:p>
        </p:txBody>
      </p:sp>
      <p:grpSp>
        <p:nvGrpSpPr>
          <p:cNvPr id="117" name="グループ化 116">
            <a:extLst>
              <a:ext uri="{FF2B5EF4-FFF2-40B4-BE49-F238E27FC236}">
                <a16:creationId xmlns:a16="http://schemas.microsoft.com/office/drawing/2014/main" id="{CAF8430A-CBDD-48A1-8A23-BF01671B6504}"/>
              </a:ext>
            </a:extLst>
          </p:cNvPr>
          <p:cNvGrpSpPr/>
          <p:nvPr/>
        </p:nvGrpSpPr>
        <p:grpSpPr>
          <a:xfrm>
            <a:off x="3070555" y="3643678"/>
            <a:ext cx="677908" cy="565133"/>
            <a:chOff x="2491032" y="3449261"/>
            <a:chExt cx="734400" cy="612227"/>
          </a:xfrm>
        </p:grpSpPr>
        <p:sp>
          <p:nvSpPr>
            <p:cNvPr id="118" name="正方形/長方形 117">
              <a:extLst>
                <a:ext uri="{FF2B5EF4-FFF2-40B4-BE49-F238E27FC236}">
                  <a16:creationId xmlns:a16="http://schemas.microsoft.com/office/drawing/2014/main" id="{36B44E79-E339-49D4-8A62-EC12EF7BE713}"/>
                </a:ext>
              </a:extLst>
            </p:cNvPr>
            <p:cNvSpPr/>
            <p:nvPr/>
          </p:nvSpPr>
          <p:spPr>
            <a:xfrm>
              <a:off x="2491032" y="3615088"/>
              <a:ext cx="734400" cy="446400"/>
            </a:xfrm>
            <a:prstGeom prst="rect">
              <a:avLst/>
            </a:prstGeom>
            <a:solidFill>
              <a:schemeClr val="bg1"/>
            </a:solidFill>
            <a:ln w="38100" cap="flat" cmpd="thickThin" algn="ctr">
              <a:solidFill>
                <a:sysClr val="window" lastClr="FFFFFF">
                  <a:lumMod val="65000"/>
                </a:sysClr>
              </a:solidFill>
              <a:prstDash val="solid"/>
              <a:miter lim="800000"/>
            </a:ln>
            <a:effectLst/>
          </p:spPr>
          <p:txBody>
            <a:bodyPr wrap="none" lIns="0" tIns="28315" rIns="0" bIns="28315" rtlCol="0" anchor="ctr"/>
            <a:lstStyle/>
            <a:p>
              <a:pPr algn="ctr"/>
              <a:r>
                <a:rPr lang="ja-JP" altLang="en-US" sz="738" dirty="0">
                  <a:latin typeface="Meiryo UI" panose="020B0604030504040204" pitchFamily="50" charset="-128"/>
                  <a:ea typeface="Meiryo UI" panose="020B0604030504040204" pitchFamily="50" charset="-128"/>
                  <a:cs typeface="Arial" pitchFamily="34" charset="0"/>
                </a:rPr>
                <a:t>銀行残高</a:t>
              </a:r>
              <a:endParaRPr lang="en-US" altLang="ja-JP" sz="738" dirty="0">
                <a:latin typeface="Meiryo UI" panose="020B0604030504040204" pitchFamily="50" charset="-128"/>
                <a:ea typeface="Meiryo UI" panose="020B0604030504040204" pitchFamily="50" charset="-128"/>
                <a:cs typeface="Arial" pitchFamily="34" charset="0"/>
              </a:endParaRPr>
            </a:p>
            <a:p>
              <a:pPr algn="ctr"/>
              <a:r>
                <a:rPr lang="ja-JP" altLang="en-US" sz="738" dirty="0">
                  <a:latin typeface="Meiryo UI" panose="020B0604030504040204" pitchFamily="50" charset="-128"/>
                  <a:ea typeface="Meiryo UI" panose="020B0604030504040204" pitchFamily="50" charset="-128"/>
                  <a:cs typeface="Arial" pitchFamily="34" charset="0"/>
                </a:rPr>
                <a:t>確認</a:t>
              </a:r>
              <a:endParaRPr lang="en-US" altLang="ja-JP" sz="738" dirty="0">
                <a:latin typeface="Meiryo UI" panose="020B0604030504040204" pitchFamily="50" charset="-128"/>
                <a:ea typeface="Meiryo UI" panose="020B0604030504040204" pitchFamily="50" charset="-128"/>
                <a:cs typeface="Arial" pitchFamily="34" charset="0"/>
              </a:endParaRPr>
            </a:p>
          </p:txBody>
        </p:sp>
        <p:sp>
          <p:nvSpPr>
            <p:cNvPr id="119" name="テキスト ボックス 118">
              <a:extLst>
                <a:ext uri="{FF2B5EF4-FFF2-40B4-BE49-F238E27FC236}">
                  <a16:creationId xmlns:a16="http://schemas.microsoft.com/office/drawing/2014/main" id="{CD0684D0-FE8E-4FB7-9214-AC8829B8CF90}"/>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554"/>
                </a:spcAft>
              </a:pPr>
              <a:r>
                <a:rPr lang="en-US" altLang="ja-JP" sz="738" dirty="0">
                  <a:latin typeface="Meiryo UI" panose="020B0604030504040204" pitchFamily="50" charset="-128"/>
                  <a:ea typeface="Meiryo UI" panose="020B0604030504040204" pitchFamily="50" charset="-128"/>
                </a:rPr>
                <a:t>02</a:t>
              </a:r>
              <a:endParaRPr lang="ja-JP" altLang="en-US" sz="738" dirty="0">
                <a:latin typeface="Meiryo UI" panose="020B0604030504040204" pitchFamily="50" charset="-128"/>
                <a:ea typeface="Meiryo UI" panose="020B0604030504040204" pitchFamily="50" charset="-128"/>
              </a:endParaRPr>
            </a:p>
          </p:txBody>
        </p:sp>
      </p:grpSp>
      <p:cxnSp>
        <p:nvCxnSpPr>
          <p:cNvPr id="120" name="直線矢印コネクタ 119">
            <a:extLst>
              <a:ext uri="{FF2B5EF4-FFF2-40B4-BE49-F238E27FC236}">
                <a16:creationId xmlns:a16="http://schemas.microsoft.com/office/drawing/2014/main" id="{449A8B15-0E08-42DE-92AC-A2C23C3BF54E}"/>
              </a:ext>
            </a:extLst>
          </p:cNvPr>
          <p:cNvCxnSpPr>
            <a:cxnSpLocks/>
            <a:stCxn id="105" idx="3"/>
            <a:endCxn id="121" idx="1"/>
          </p:cNvCxnSpPr>
          <p:nvPr/>
        </p:nvCxnSpPr>
        <p:spPr>
          <a:xfrm flipV="1">
            <a:off x="4633853" y="4002492"/>
            <a:ext cx="215493" cy="288"/>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121" name="ひし形 110">
            <a:extLst>
              <a:ext uri="{FF2B5EF4-FFF2-40B4-BE49-F238E27FC236}">
                <a16:creationId xmlns:a16="http://schemas.microsoft.com/office/drawing/2014/main" id="{F04D37E5-3AB2-46BC-B680-FCED7B4C47B6}"/>
              </a:ext>
            </a:extLst>
          </p:cNvPr>
          <p:cNvSpPr>
            <a:spLocks/>
          </p:cNvSpPr>
          <p:nvPr/>
        </p:nvSpPr>
        <p:spPr>
          <a:xfrm>
            <a:off x="4849345" y="3849119"/>
            <a:ext cx="436926" cy="306746"/>
          </a:xfrm>
          <a:prstGeom prst="diamond">
            <a:avLst/>
          </a:prstGeom>
          <a:noFill/>
          <a:ln w="12700" cap="flat" cmpd="sng" algn="ctr">
            <a:solidFill>
              <a:sysClr val="window" lastClr="FFFFFF">
                <a:lumMod val="50000"/>
              </a:sysClr>
            </a:solidFill>
            <a:prstDash val="solid"/>
            <a:miter lim="800000"/>
          </a:ln>
          <a:effectLst/>
        </p:spPr>
        <p:txBody>
          <a:bodyPr wrap="none" lIns="0" tIns="0" rIns="0" bIns="0" rtlCol="0" anchor="ctr"/>
          <a:lstStyle/>
          <a:p>
            <a:pPr algn="ctr">
              <a:defRPr/>
            </a:pPr>
            <a:r>
              <a:rPr kumimoji="0" lang="ja-JP" altLang="en-US" sz="738" kern="0" dirty="0">
                <a:latin typeface="Meiryo UI" panose="020B0604030504040204" pitchFamily="50" charset="-128"/>
                <a:ea typeface="Meiryo UI" panose="020B0604030504040204" pitchFamily="50" charset="-128"/>
              </a:rPr>
              <a:t>突合</a:t>
            </a:r>
            <a:endParaRPr kumimoji="0" lang="en-US" altLang="ja-JP" sz="738" kern="0" dirty="0">
              <a:latin typeface="Meiryo UI" panose="020B0604030504040204" pitchFamily="50" charset="-128"/>
              <a:ea typeface="Meiryo UI" panose="020B0604030504040204" pitchFamily="50" charset="-128"/>
            </a:endParaRPr>
          </a:p>
          <a:p>
            <a:pPr algn="ctr">
              <a:defRPr/>
            </a:pPr>
            <a:r>
              <a:rPr kumimoji="0" lang="ja-JP" altLang="en-US" sz="738" kern="0" dirty="0">
                <a:latin typeface="Meiryo UI" panose="020B0604030504040204" pitchFamily="50" charset="-128"/>
                <a:ea typeface="Meiryo UI" panose="020B0604030504040204" pitchFamily="50" charset="-128"/>
              </a:rPr>
              <a:t>結果</a:t>
            </a:r>
            <a:endParaRPr kumimoji="0" lang="en-US" altLang="ja-JP" sz="738" kern="0" dirty="0">
              <a:latin typeface="Meiryo UI" panose="020B0604030504040204" pitchFamily="50" charset="-128"/>
              <a:ea typeface="Meiryo UI" panose="020B0604030504040204" pitchFamily="50" charset="-128"/>
            </a:endParaRPr>
          </a:p>
        </p:txBody>
      </p:sp>
      <p:cxnSp>
        <p:nvCxnSpPr>
          <p:cNvPr id="122" name="直線矢印コネクタ 121">
            <a:extLst>
              <a:ext uri="{FF2B5EF4-FFF2-40B4-BE49-F238E27FC236}">
                <a16:creationId xmlns:a16="http://schemas.microsoft.com/office/drawing/2014/main" id="{F0EB5E67-9CA4-4851-945A-59047586ACE0}"/>
              </a:ext>
            </a:extLst>
          </p:cNvPr>
          <p:cNvCxnSpPr>
            <a:cxnSpLocks/>
            <a:stCxn id="121" idx="3"/>
            <a:endCxn id="126" idx="1"/>
          </p:cNvCxnSpPr>
          <p:nvPr/>
        </p:nvCxnSpPr>
        <p:spPr>
          <a:xfrm>
            <a:off x="5286271" y="4002492"/>
            <a:ext cx="207137" cy="2488"/>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123" name="正方形/長方形 122">
            <a:extLst>
              <a:ext uri="{FF2B5EF4-FFF2-40B4-BE49-F238E27FC236}">
                <a16:creationId xmlns:a16="http://schemas.microsoft.com/office/drawing/2014/main" id="{3DF62080-755D-45E7-9584-E23DC703AD67}"/>
              </a:ext>
            </a:extLst>
          </p:cNvPr>
          <p:cNvSpPr/>
          <p:nvPr/>
        </p:nvSpPr>
        <p:spPr>
          <a:xfrm>
            <a:off x="5002713" y="4176668"/>
            <a:ext cx="373820" cy="205890"/>
          </a:xfrm>
          <a:prstGeom prst="rect">
            <a:avLst/>
          </a:prstGeom>
        </p:spPr>
        <p:txBody>
          <a:bodyPr wrap="none">
            <a:spAutoFit/>
          </a:bodyPr>
          <a:lstStyle/>
          <a:p>
            <a:pPr algn="ctr"/>
            <a:r>
              <a:rPr lang="ja-JP" altLang="en-US" sz="738" dirty="0">
                <a:latin typeface="Meiryo UI" panose="020B0604030504040204" pitchFamily="50" charset="-128"/>
                <a:ea typeface="Meiryo UI" panose="020B0604030504040204" pitchFamily="50" charset="-128"/>
                <a:cs typeface="Arial" pitchFamily="34" charset="0"/>
              </a:rPr>
              <a:t>一致</a:t>
            </a:r>
          </a:p>
        </p:txBody>
      </p:sp>
      <p:sp>
        <p:nvSpPr>
          <p:cNvPr id="124" name="正方形/長方形 123">
            <a:extLst>
              <a:ext uri="{FF2B5EF4-FFF2-40B4-BE49-F238E27FC236}">
                <a16:creationId xmlns:a16="http://schemas.microsoft.com/office/drawing/2014/main" id="{A6CFF317-C671-4A67-A3C9-732444E887DA}"/>
              </a:ext>
            </a:extLst>
          </p:cNvPr>
          <p:cNvSpPr/>
          <p:nvPr/>
        </p:nvSpPr>
        <p:spPr>
          <a:xfrm>
            <a:off x="4994130" y="3702430"/>
            <a:ext cx="468398" cy="205890"/>
          </a:xfrm>
          <a:prstGeom prst="rect">
            <a:avLst/>
          </a:prstGeom>
        </p:spPr>
        <p:txBody>
          <a:bodyPr wrap="none">
            <a:spAutoFit/>
          </a:bodyPr>
          <a:lstStyle/>
          <a:p>
            <a:pPr algn="ctr"/>
            <a:r>
              <a:rPr lang="ja-JP" altLang="en-US" sz="738" dirty="0">
                <a:latin typeface="Meiryo UI" panose="020B0604030504040204" pitchFamily="50" charset="-128"/>
                <a:ea typeface="Meiryo UI" panose="020B0604030504040204" pitchFamily="50" charset="-128"/>
                <a:cs typeface="Arial" pitchFamily="34" charset="0"/>
              </a:rPr>
              <a:t>不一致</a:t>
            </a:r>
          </a:p>
        </p:txBody>
      </p:sp>
      <p:grpSp>
        <p:nvGrpSpPr>
          <p:cNvPr id="125" name="グループ化 124">
            <a:extLst>
              <a:ext uri="{FF2B5EF4-FFF2-40B4-BE49-F238E27FC236}">
                <a16:creationId xmlns:a16="http://schemas.microsoft.com/office/drawing/2014/main" id="{1AA27AF3-E50D-40BE-B8EA-A393B9489750}"/>
              </a:ext>
            </a:extLst>
          </p:cNvPr>
          <p:cNvGrpSpPr/>
          <p:nvPr/>
        </p:nvGrpSpPr>
        <p:grpSpPr>
          <a:xfrm>
            <a:off x="5493408" y="3645878"/>
            <a:ext cx="677908" cy="565133"/>
            <a:chOff x="2491032" y="3449261"/>
            <a:chExt cx="734400" cy="612227"/>
          </a:xfrm>
        </p:grpSpPr>
        <p:sp>
          <p:nvSpPr>
            <p:cNvPr id="126" name="正方形/長方形 125">
              <a:extLst>
                <a:ext uri="{FF2B5EF4-FFF2-40B4-BE49-F238E27FC236}">
                  <a16:creationId xmlns:a16="http://schemas.microsoft.com/office/drawing/2014/main" id="{0E222022-5109-4EF8-9940-30838357C38A}"/>
                </a:ext>
              </a:extLst>
            </p:cNvPr>
            <p:cNvSpPr/>
            <p:nvPr/>
          </p:nvSpPr>
          <p:spPr>
            <a:xfrm>
              <a:off x="2491032" y="3615088"/>
              <a:ext cx="734400"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28315" rIns="0" bIns="28315" rtlCol="0" anchor="ctr"/>
            <a:lstStyle/>
            <a:p>
              <a:pPr algn="ctr"/>
              <a:r>
                <a:rPr lang="ja-JP" altLang="en-US" sz="738" dirty="0">
                  <a:latin typeface="Meiryo UI" panose="020B0604030504040204" pitchFamily="50" charset="-128"/>
                  <a:ea typeface="Meiryo UI" panose="020B0604030504040204" pitchFamily="50" charset="-128"/>
                  <a:cs typeface="Arial" pitchFamily="34" charset="0"/>
                </a:rPr>
                <a:t>不一致原因</a:t>
              </a:r>
              <a:endParaRPr lang="en-US" altLang="ja-JP" sz="738" dirty="0">
                <a:latin typeface="Meiryo UI" panose="020B0604030504040204" pitchFamily="50" charset="-128"/>
                <a:ea typeface="Meiryo UI" panose="020B0604030504040204" pitchFamily="50" charset="-128"/>
                <a:cs typeface="Arial" pitchFamily="34" charset="0"/>
              </a:endParaRPr>
            </a:p>
            <a:p>
              <a:pPr algn="ctr"/>
              <a:r>
                <a:rPr lang="ja-JP" altLang="en-US" sz="738" dirty="0">
                  <a:latin typeface="Meiryo UI" panose="020B0604030504040204" pitchFamily="50" charset="-128"/>
                  <a:ea typeface="Meiryo UI" panose="020B0604030504040204" pitchFamily="50" charset="-128"/>
                  <a:cs typeface="Arial" pitchFamily="34" charset="0"/>
                </a:rPr>
                <a:t>調査</a:t>
              </a:r>
              <a:endParaRPr lang="en-US" altLang="ja-JP" sz="738" dirty="0">
                <a:latin typeface="Meiryo UI" panose="020B0604030504040204" pitchFamily="50" charset="-128"/>
                <a:ea typeface="Meiryo UI" panose="020B0604030504040204" pitchFamily="50" charset="-128"/>
                <a:cs typeface="Arial" pitchFamily="34" charset="0"/>
              </a:endParaRPr>
            </a:p>
          </p:txBody>
        </p:sp>
        <p:sp>
          <p:nvSpPr>
            <p:cNvPr id="127" name="テキスト ボックス 126">
              <a:extLst>
                <a:ext uri="{FF2B5EF4-FFF2-40B4-BE49-F238E27FC236}">
                  <a16:creationId xmlns:a16="http://schemas.microsoft.com/office/drawing/2014/main" id="{6819C327-D26D-41EB-B92C-895631591717}"/>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554"/>
                </a:spcAft>
              </a:pPr>
              <a:r>
                <a:rPr lang="en-US" altLang="ja-JP" sz="738" dirty="0">
                  <a:latin typeface="Meiryo UI" panose="020B0604030504040204" pitchFamily="50" charset="-128"/>
                  <a:ea typeface="Meiryo UI" panose="020B0604030504040204" pitchFamily="50" charset="-128"/>
                </a:rPr>
                <a:t>04</a:t>
              </a:r>
              <a:endParaRPr lang="ja-JP" altLang="en-US" sz="738" dirty="0">
                <a:latin typeface="Meiryo UI" panose="020B0604030504040204" pitchFamily="50" charset="-128"/>
                <a:ea typeface="Meiryo UI" panose="020B0604030504040204" pitchFamily="50" charset="-128"/>
              </a:endParaRPr>
            </a:p>
          </p:txBody>
        </p:sp>
      </p:grpSp>
      <p:cxnSp>
        <p:nvCxnSpPr>
          <p:cNvPr id="128" name="直線矢印コネクタ 127">
            <a:extLst>
              <a:ext uri="{FF2B5EF4-FFF2-40B4-BE49-F238E27FC236}">
                <a16:creationId xmlns:a16="http://schemas.microsoft.com/office/drawing/2014/main" id="{1F951FAE-F69E-4B52-87D5-7A6CE339D4E3}"/>
              </a:ext>
            </a:extLst>
          </p:cNvPr>
          <p:cNvCxnSpPr>
            <a:cxnSpLocks/>
            <a:stCxn id="131" idx="0"/>
            <a:endCxn id="126" idx="2"/>
          </p:cNvCxnSpPr>
          <p:nvPr/>
        </p:nvCxnSpPr>
        <p:spPr>
          <a:xfrm flipV="1">
            <a:off x="5820224" y="4211011"/>
            <a:ext cx="12138" cy="1791759"/>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129" name="グループ化 128">
            <a:extLst>
              <a:ext uri="{FF2B5EF4-FFF2-40B4-BE49-F238E27FC236}">
                <a16:creationId xmlns:a16="http://schemas.microsoft.com/office/drawing/2014/main" id="{94E5DD08-8183-4A0B-B510-129BA3F009A9}"/>
              </a:ext>
            </a:extLst>
          </p:cNvPr>
          <p:cNvGrpSpPr/>
          <p:nvPr/>
        </p:nvGrpSpPr>
        <p:grpSpPr>
          <a:xfrm>
            <a:off x="5702869" y="5999260"/>
            <a:ext cx="234710" cy="416148"/>
            <a:chOff x="2515451" y="5897715"/>
            <a:chExt cx="254269" cy="450827"/>
          </a:xfrm>
        </p:grpSpPr>
        <p:sp>
          <p:nvSpPr>
            <p:cNvPr id="130" name="Freeform 266">
              <a:extLst>
                <a:ext uri="{FF2B5EF4-FFF2-40B4-BE49-F238E27FC236}">
                  <a16:creationId xmlns:a16="http://schemas.microsoft.com/office/drawing/2014/main" id="{A6B7E88E-A251-4055-9678-54049453F8E9}"/>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84406" tIns="42203" rIns="84406" bIns="42203"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sz="1662">
                <a:latin typeface="Arial"/>
                <a:ea typeface="Meiryo UI"/>
              </a:endParaRPr>
            </a:p>
          </p:txBody>
        </p:sp>
        <p:sp>
          <p:nvSpPr>
            <p:cNvPr id="131" name="正方形/長方形 36">
              <a:extLst>
                <a:ext uri="{FF2B5EF4-FFF2-40B4-BE49-F238E27FC236}">
                  <a16:creationId xmlns:a16="http://schemas.microsoft.com/office/drawing/2014/main" id="{B6993F13-F135-4093-A403-528918155484}"/>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3231" rIns="0" bIns="33231" rtlCol="0" anchor="ctr"/>
            <a:lstStyle/>
            <a:p>
              <a:pPr algn="ctr">
                <a:defRPr/>
              </a:pPr>
              <a:endParaRPr kumimoji="0" lang="ja-JP" altLang="en-US" sz="738" kern="0" dirty="0">
                <a:latin typeface="Meiryo UI"/>
                <a:ea typeface="Meiryo UI"/>
                <a:cs typeface="Arial" pitchFamily="34" charset="0"/>
              </a:endParaRPr>
            </a:p>
          </p:txBody>
        </p:sp>
      </p:grpSp>
      <p:sp>
        <p:nvSpPr>
          <p:cNvPr id="132" name="正方形/長方形 131">
            <a:extLst>
              <a:ext uri="{FF2B5EF4-FFF2-40B4-BE49-F238E27FC236}">
                <a16:creationId xmlns:a16="http://schemas.microsoft.com/office/drawing/2014/main" id="{E6C61726-DAB8-48E3-A0EC-BBC19BAAE0AD}"/>
              </a:ext>
            </a:extLst>
          </p:cNvPr>
          <p:cNvSpPr/>
          <p:nvPr/>
        </p:nvSpPr>
        <p:spPr>
          <a:xfrm>
            <a:off x="5753762" y="6343030"/>
            <a:ext cx="132923" cy="199385"/>
          </a:xfrm>
          <a:prstGeom prst="rect">
            <a:avLst/>
          </a:prstGeom>
          <a:noFill/>
          <a:ln w="19050" cap="flat" cmpd="sng" algn="ctr">
            <a:noFill/>
            <a:prstDash val="solid"/>
            <a:miter lim="800000"/>
          </a:ln>
          <a:effectLst/>
        </p:spPr>
        <p:txBody>
          <a:bodyPr wrap="none" lIns="0" tIns="33231" rIns="0" bIns="33231" rtlCol="0" anchor="t"/>
          <a:lstStyle/>
          <a:p>
            <a:pPr algn="ctr"/>
            <a:r>
              <a:rPr kumimoji="0" lang="ja-JP" altLang="en-US" sz="738" kern="0" dirty="0">
                <a:latin typeface="Meiryo UI"/>
                <a:ea typeface="Meiryo UI"/>
                <a:cs typeface="Arial" pitchFamily="34" charset="0"/>
              </a:rPr>
              <a:t>再エネ業務</a:t>
            </a:r>
            <a:endParaRPr kumimoji="0" lang="en-US" altLang="ja-JP" sz="738" kern="0" dirty="0">
              <a:latin typeface="Meiryo UI"/>
              <a:ea typeface="Meiryo UI"/>
              <a:cs typeface="Arial" pitchFamily="34" charset="0"/>
            </a:endParaRPr>
          </a:p>
          <a:p>
            <a:pPr algn="ctr"/>
            <a:r>
              <a:rPr kumimoji="0" lang="ja-JP" altLang="en-US" sz="738" kern="0" dirty="0">
                <a:latin typeface="Meiryo UI"/>
                <a:ea typeface="Meiryo UI"/>
                <a:cs typeface="Arial" pitchFamily="34" charset="0"/>
              </a:rPr>
              <a:t>統合システム</a:t>
            </a:r>
            <a:endParaRPr kumimoji="0" lang="en-US" altLang="ja-JP" sz="738" kern="0" dirty="0">
              <a:latin typeface="Meiryo UI"/>
              <a:ea typeface="Meiryo UI"/>
              <a:cs typeface="Arial" pitchFamily="34" charset="0"/>
            </a:endParaRPr>
          </a:p>
        </p:txBody>
      </p:sp>
      <p:cxnSp>
        <p:nvCxnSpPr>
          <p:cNvPr id="133" name="直線矢印コネクタ 132">
            <a:extLst>
              <a:ext uri="{FF2B5EF4-FFF2-40B4-BE49-F238E27FC236}">
                <a16:creationId xmlns:a16="http://schemas.microsoft.com/office/drawing/2014/main" id="{6BE2257F-AD82-4404-95F7-187AE9F31868}"/>
              </a:ext>
            </a:extLst>
          </p:cNvPr>
          <p:cNvCxnSpPr>
            <a:cxnSpLocks/>
            <a:stCxn id="126" idx="3"/>
          </p:cNvCxnSpPr>
          <p:nvPr/>
        </p:nvCxnSpPr>
        <p:spPr>
          <a:xfrm>
            <a:off x="6171315" y="4004979"/>
            <a:ext cx="199385" cy="2116"/>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134" name="直線矢印コネクタ 133">
            <a:extLst>
              <a:ext uri="{FF2B5EF4-FFF2-40B4-BE49-F238E27FC236}">
                <a16:creationId xmlns:a16="http://schemas.microsoft.com/office/drawing/2014/main" id="{65B9D8B0-2644-4ED5-ADF0-B6C6571EF6C9}"/>
              </a:ext>
            </a:extLst>
          </p:cNvPr>
          <p:cNvCxnSpPr>
            <a:cxnSpLocks/>
          </p:cNvCxnSpPr>
          <p:nvPr/>
        </p:nvCxnSpPr>
        <p:spPr>
          <a:xfrm>
            <a:off x="7453516" y="4213127"/>
            <a:ext cx="686" cy="1842695"/>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135" name="グループ化 134">
            <a:extLst>
              <a:ext uri="{FF2B5EF4-FFF2-40B4-BE49-F238E27FC236}">
                <a16:creationId xmlns:a16="http://schemas.microsoft.com/office/drawing/2014/main" id="{53F0DBB4-207F-489C-AA9B-FCB30E7C5ADF}"/>
              </a:ext>
            </a:extLst>
          </p:cNvPr>
          <p:cNvGrpSpPr/>
          <p:nvPr/>
        </p:nvGrpSpPr>
        <p:grpSpPr>
          <a:xfrm>
            <a:off x="7337820" y="6006931"/>
            <a:ext cx="234710" cy="416148"/>
            <a:chOff x="2515451" y="5897715"/>
            <a:chExt cx="254269" cy="450827"/>
          </a:xfrm>
        </p:grpSpPr>
        <p:sp>
          <p:nvSpPr>
            <p:cNvPr id="136" name="Freeform 266">
              <a:extLst>
                <a:ext uri="{FF2B5EF4-FFF2-40B4-BE49-F238E27FC236}">
                  <a16:creationId xmlns:a16="http://schemas.microsoft.com/office/drawing/2014/main" id="{9773B480-1055-47D2-8BC2-ECFCC874B8C8}"/>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84406" tIns="42203" rIns="84406" bIns="42203"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sz="1662">
                <a:latin typeface="Arial"/>
                <a:ea typeface="Meiryo UI"/>
              </a:endParaRPr>
            </a:p>
          </p:txBody>
        </p:sp>
        <p:sp>
          <p:nvSpPr>
            <p:cNvPr id="138" name="正方形/長方形 36">
              <a:extLst>
                <a:ext uri="{FF2B5EF4-FFF2-40B4-BE49-F238E27FC236}">
                  <a16:creationId xmlns:a16="http://schemas.microsoft.com/office/drawing/2014/main" id="{6A922981-FCB5-4814-8DFA-060FF208071D}"/>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3231" rIns="0" bIns="33231" rtlCol="0" anchor="ctr"/>
            <a:lstStyle/>
            <a:p>
              <a:pPr algn="ctr">
                <a:defRPr/>
              </a:pPr>
              <a:endParaRPr kumimoji="0" lang="ja-JP" altLang="en-US" sz="738" kern="0" dirty="0">
                <a:latin typeface="Meiryo UI"/>
                <a:ea typeface="Meiryo UI"/>
                <a:cs typeface="Arial" pitchFamily="34" charset="0"/>
              </a:endParaRPr>
            </a:p>
          </p:txBody>
        </p:sp>
      </p:grpSp>
      <p:sp>
        <p:nvSpPr>
          <p:cNvPr id="139" name="正方形/長方形 138">
            <a:extLst>
              <a:ext uri="{FF2B5EF4-FFF2-40B4-BE49-F238E27FC236}">
                <a16:creationId xmlns:a16="http://schemas.microsoft.com/office/drawing/2014/main" id="{BDFF7EB2-1FF8-4473-B6E0-47ACD0B54785}"/>
              </a:ext>
            </a:extLst>
          </p:cNvPr>
          <p:cNvSpPr/>
          <p:nvPr/>
        </p:nvSpPr>
        <p:spPr>
          <a:xfrm>
            <a:off x="7388713" y="6350702"/>
            <a:ext cx="132923" cy="199385"/>
          </a:xfrm>
          <a:prstGeom prst="rect">
            <a:avLst/>
          </a:prstGeom>
          <a:noFill/>
          <a:ln w="19050" cap="flat" cmpd="sng" algn="ctr">
            <a:noFill/>
            <a:prstDash val="solid"/>
            <a:miter lim="800000"/>
          </a:ln>
          <a:effectLst/>
        </p:spPr>
        <p:txBody>
          <a:bodyPr wrap="none" lIns="0" tIns="33231" rIns="0" bIns="33231" rtlCol="0" anchor="t"/>
          <a:lstStyle/>
          <a:p>
            <a:pPr algn="ctr"/>
            <a:r>
              <a:rPr kumimoji="0" lang="ja-JP" altLang="en-US" sz="738" kern="0" dirty="0">
                <a:latin typeface="Meiryo UI"/>
                <a:ea typeface="Meiryo UI"/>
                <a:cs typeface="Arial" pitchFamily="34" charset="0"/>
              </a:rPr>
              <a:t>再エネ業務</a:t>
            </a:r>
            <a:endParaRPr kumimoji="0" lang="en-US" altLang="ja-JP" sz="738" kern="0" dirty="0">
              <a:latin typeface="Meiryo UI"/>
              <a:ea typeface="Meiryo UI"/>
              <a:cs typeface="Arial" pitchFamily="34" charset="0"/>
            </a:endParaRPr>
          </a:p>
          <a:p>
            <a:pPr algn="ctr"/>
            <a:r>
              <a:rPr kumimoji="0" lang="ja-JP" altLang="en-US" sz="738" kern="0" dirty="0">
                <a:latin typeface="Meiryo UI"/>
                <a:ea typeface="Meiryo UI"/>
                <a:cs typeface="Arial" pitchFamily="34" charset="0"/>
              </a:rPr>
              <a:t>統合システム</a:t>
            </a:r>
            <a:endParaRPr kumimoji="0" lang="en-US" altLang="ja-JP" sz="738" kern="0" dirty="0">
              <a:latin typeface="Meiryo UI"/>
              <a:ea typeface="Meiryo UI"/>
              <a:cs typeface="Arial" pitchFamily="34" charset="0"/>
            </a:endParaRPr>
          </a:p>
        </p:txBody>
      </p:sp>
      <p:sp>
        <p:nvSpPr>
          <p:cNvPr id="140" name="正方形/長方形 139">
            <a:extLst>
              <a:ext uri="{FF2B5EF4-FFF2-40B4-BE49-F238E27FC236}">
                <a16:creationId xmlns:a16="http://schemas.microsoft.com/office/drawing/2014/main" id="{0483B1D8-103E-4DC1-9210-DA92124CAEB8}"/>
              </a:ext>
            </a:extLst>
          </p:cNvPr>
          <p:cNvSpPr/>
          <p:nvPr/>
        </p:nvSpPr>
        <p:spPr>
          <a:xfrm>
            <a:off x="5554133" y="6607613"/>
            <a:ext cx="4162612" cy="205890"/>
          </a:xfrm>
          <a:prstGeom prst="rect">
            <a:avLst/>
          </a:prstGeom>
        </p:spPr>
        <p:txBody>
          <a:bodyPr wrap="square">
            <a:spAutoFit/>
          </a:bodyPr>
          <a:lstStyle/>
          <a:p>
            <a:r>
              <a:rPr lang="en-US" altLang="ja-JP" sz="738" dirty="0">
                <a:latin typeface="Meiryo UI" panose="020B0604030504040204" pitchFamily="50" charset="-128"/>
                <a:ea typeface="Meiryo UI" panose="020B0604030504040204" pitchFamily="50" charset="-128"/>
                <a:cs typeface="Arial" pitchFamily="34" charset="0"/>
              </a:rPr>
              <a:t>※1 </a:t>
            </a:r>
            <a:r>
              <a:rPr lang="ja-JP" altLang="en-US" sz="738" dirty="0">
                <a:latin typeface="Meiryo UI" panose="020B0604030504040204" pitchFamily="50" charset="-128"/>
                <a:ea typeface="Meiryo UI" panose="020B0604030504040204" pitchFamily="50" charset="-128"/>
                <a:cs typeface="Arial" pitchFamily="34" charset="0"/>
              </a:rPr>
              <a:t>原則、残高修正を認めないが、業務が立ち行かなくなることを防ぐためにシステムに修正機能を設ける</a:t>
            </a:r>
          </a:p>
        </p:txBody>
      </p:sp>
      <p:sp>
        <p:nvSpPr>
          <p:cNvPr id="141" name="フローチャート : 他ページ結合子 135">
            <a:extLst>
              <a:ext uri="{FF2B5EF4-FFF2-40B4-BE49-F238E27FC236}">
                <a16:creationId xmlns:a16="http://schemas.microsoft.com/office/drawing/2014/main" id="{CF9F7416-CD19-400E-8EA6-45663ACD74D7}"/>
              </a:ext>
            </a:extLst>
          </p:cNvPr>
          <p:cNvSpPr/>
          <p:nvPr/>
        </p:nvSpPr>
        <p:spPr>
          <a:xfrm>
            <a:off x="2400443" y="2804239"/>
            <a:ext cx="248044" cy="308520"/>
          </a:xfrm>
          <a:prstGeom prst="flowChartOffpageConnector">
            <a:avLst/>
          </a:prstGeom>
          <a:solidFill>
            <a:srgbClr val="E5F2F4"/>
          </a:solidFill>
          <a:ln w="12700" cap="flat" cmpd="sng" algn="ctr">
            <a:solidFill>
              <a:sysClr val="window" lastClr="FFFFFF">
                <a:lumMod val="50000"/>
              </a:sysClr>
            </a:solidFill>
            <a:prstDash val="solid"/>
            <a:miter lim="800000"/>
          </a:ln>
          <a:effectLst/>
        </p:spPr>
        <p:txBody>
          <a:bodyPr wrap="none" lIns="33231" rIns="33231" rtlCol="0" anchor="ctr"/>
          <a:lstStyle/>
          <a:p>
            <a:pPr algn="ctr">
              <a:defRPr/>
            </a:pPr>
            <a:r>
              <a:rPr kumimoji="0" lang="en-US" altLang="ja-JP" sz="738" kern="0" dirty="0">
                <a:latin typeface="Meiryo UI"/>
                <a:ea typeface="Meiryo UI"/>
                <a:cs typeface="Arial" pitchFamily="34" charset="0"/>
              </a:rPr>
              <a:t>2</a:t>
            </a:r>
            <a:endParaRPr kumimoji="0" lang="ja-JP" altLang="en-US" sz="738" kern="0" dirty="0">
              <a:latin typeface="Meiryo UI"/>
              <a:ea typeface="Meiryo UI"/>
              <a:cs typeface="Arial" pitchFamily="34" charset="0"/>
            </a:endParaRPr>
          </a:p>
        </p:txBody>
      </p:sp>
      <p:cxnSp>
        <p:nvCxnSpPr>
          <p:cNvPr id="142" name="直線矢印コネクタ 141">
            <a:extLst>
              <a:ext uri="{FF2B5EF4-FFF2-40B4-BE49-F238E27FC236}">
                <a16:creationId xmlns:a16="http://schemas.microsoft.com/office/drawing/2014/main" id="{D7F82F8C-7C43-4BA4-9097-24FB97FA6419}"/>
              </a:ext>
            </a:extLst>
          </p:cNvPr>
          <p:cNvCxnSpPr>
            <a:cxnSpLocks/>
            <a:stCxn id="141" idx="2"/>
            <a:endCxn id="101" idx="0"/>
          </p:cNvCxnSpPr>
          <p:nvPr/>
        </p:nvCxnSpPr>
        <p:spPr>
          <a:xfrm>
            <a:off x="2524465" y="3112759"/>
            <a:ext cx="0" cy="683990"/>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143" name="ひし形 110">
            <a:extLst>
              <a:ext uri="{FF2B5EF4-FFF2-40B4-BE49-F238E27FC236}">
                <a16:creationId xmlns:a16="http://schemas.microsoft.com/office/drawing/2014/main" id="{7648D4AF-C980-44A0-B6F8-85996C057E3A}"/>
              </a:ext>
            </a:extLst>
          </p:cNvPr>
          <p:cNvSpPr>
            <a:spLocks/>
          </p:cNvSpPr>
          <p:nvPr/>
        </p:nvSpPr>
        <p:spPr>
          <a:xfrm>
            <a:off x="6389398" y="3849119"/>
            <a:ext cx="436926" cy="306746"/>
          </a:xfrm>
          <a:prstGeom prst="diamond">
            <a:avLst/>
          </a:prstGeom>
          <a:noFill/>
          <a:ln w="12700" cap="flat" cmpd="sng" algn="ctr">
            <a:solidFill>
              <a:sysClr val="window" lastClr="FFFFFF">
                <a:lumMod val="50000"/>
              </a:sysClr>
            </a:solidFill>
            <a:prstDash val="solid"/>
            <a:miter lim="800000"/>
          </a:ln>
          <a:effectLst/>
        </p:spPr>
        <p:txBody>
          <a:bodyPr wrap="none" lIns="0" tIns="0" rIns="0" bIns="0" rtlCol="0" anchor="ctr"/>
          <a:lstStyle/>
          <a:p>
            <a:pPr algn="ctr">
              <a:defRPr/>
            </a:pPr>
            <a:r>
              <a:rPr kumimoji="0" lang="ja-JP" altLang="en-US" sz="738" kern="0" dirty="0">
                <a:latin typeface="Meiryo UI" panose="020B0604030504040204" pitchFamily="50" charset="-128"/>
                <a:ea typeface="Meiryo UI" panose="020B0604030504040204" pitchFamily="50" charset="-128"/>
              </a:rPr>
              <a:t>残高修正</a:t>
            </a:r>
            <a:endParaRPr kumimoji="0" lang="en-US" altLang="ja-JP" sz="738" kern="0" dirty="0">
              <a:latin typeface="Meiryo UI" panose="020B0604030504040204" pitchFamily="50" charset="-128"/>
              <a:ea typeface="Meiryo UI" panose="020B0604030504040204" pitchFamily="50" charset="-128"/>
            </a:endParaRPr>
          </a:p>
          <a:p>
            <a:pPr algn="ctr">
              <a:defRPr/>
            </a:pPr>
            <a:r>
              <a:rPr kumimoji="0" lang="ja-JP" altLang="en-US" sz="738" kern="0" dirty="0">
                <a:latin typeface="Meiryo UI" panose="020B0604030504040204" pitchFamily="50" charset="-128"/>
                <a:ea typeface="Meiryo UI" panose="020B0604030504040204" pitchFamily="50" charset="-128"/>
              </a:rPr>
              <a:t>の有無</a:t>
            </a:r>
            <a:endParaRPr kumimoji="0" lang="en-US" altLang="ja-JP" sz="738" kern="0" dirty="0">
              <a:latin typeface="Meiryo UI" panose="020B0604030504040204" pitchFamily="50" charset="-128"/>
              <a:ea typeface="Meiryo UI" panose="020B0604030504040204" pitchFamily="50" charset="-128"/>
            </a:endParaRPr>
          </a:p>
        </p:txBody>
      </p:sp>
      <p:grpSp>
        <p:nvGrpSpPr>
          <p:cNvPr id="144" name="グループ化 143">
            <a:extLst>
              <a:ext uri="{FF2B5EF4-FFF2-40B4-BE49-F238E27FC236}">
                <a16:creationId xmlns:a16="http://schemas.microsoft.com/office/drawing/2014/main" id="{627A0C40-9131-4310-B6AB-1CCBB91A8965}"/>
              </a:ext>
            </a:extLst>
          </p:cNvPr>
          <p:cNvGrpSpPr/>
          <p:nvPr/>
        </p:nvGrpSpPr>
        <p:grpSpPr>
          <a:xfrm>
            <a:off x="7115248" y="3645878"/>
            <a:ext cx="677908" cy="565133"/>
            <a:chOff x="2491032" y="3449261"/>
            <a:chExt cx="734400" cy="612227"/>
          </a:xfrm>
        </p:grpSpPr>
        <p:sp>
          <p:nvSpPr>
            <p:cNvPr id="161" name="正方形/長方形 160">
              <a:extLst>
                <a:ext uri="{FF2B5EF4-FFF2-40B4-BE49-F238E27FC236}">
                  <a16:creationId xmlns:a16="http://schemas.microsoft.com/office/drawing/2014/main" id="{6E665CCD-9E85-4FDE-8DD2-8C0292D9370B}"/>
                </a:ext>
              </a:extLst>
            </p:cNvPr>
            <p:cNvSpPr/>
            <p:nvPr/>
          </p:nvSpPr>
          <p:spPr>
            <a:xfrm>
              <a:off x="2491032" y="3615088"/>
              <a:ext cx="734400"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28315" rIns="0" bIns="28315" rtlCol="0" anchor="ctr"/>
            <a:lstStyle/>
            <a:p>
              <a:pPr algn="ctr"/>
              <a:r>
                <a:rPr lang="ja-JP" altLang="en-US" sz="738" dirty="0">
                  <a:latin typeface="Meiryo UI" panose="020B0604030504040204" pitchFamily="50" charset="-128"/>
                  <a:ea typeface="Meiryo UI" panose="020B0604030504040204" pitchFamily="50" charset="-128"/>
                  <a:cs typeface="Arial" pitchFamily="34" charset="0"/>
                </a:rPr>
                <a:t>残高修正</a:t>
              </a:r>
              <a:endParaRPr lang="en-US" altLang="ja-JP" sz="738" dirty="0">
                <a:latin typeface="Meiryo UI" panose="020B0604030504040204" pitchFamily="50" charset="-128"/>
                <a:ea typeface="Meiryo UI" panose="020B0604030504040204" pitchFamily="50" charset="-128"/>
                <a:cs typeface="Arial" pitchFamily="34" charset="0"/>
              </a:endParaRPr>
            </a:p>
            <a:p>
              <a:pPr algn="ctr"/>
              <a:r>
                <a:rPr lang="en-US" altLang="ja-JP" sz="738" dirty="0">
                  <a:latin typeface="Meiryo UI" panose="020B0604030504040204" pitchFamily="50" charset="-128"/>
                  <a:ea typeface="Meiryo UI" panose="020B0604030504040204" pitchFamily="50" charset="-128"/>
                  <a:cs typeface="Arial" pitchFamily="34" charset="0"/>
                </a:rPr>
                <a:t>(※1)</a:t>
              </a:r>
            </a:p>
          </p:txBody>
        </p:sp>
        <p:sp>
          <p:nvSpPr>
            <p:cNvPr id="168" name="テキスト ボックス 167">
              <a:extLst>
                <a:ext uri="{FF2B5EF4-FFF2-40B4-BE49-F238E27FC236}">
                  <a16:creationId xmlns:a16="http://schemas.microsoft.com/office/drawing/2014/main" id="{279CD6A0-34DA-45B0-B7E0-BFCD521937E4}"/>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554"/>
                </a:spcAft>
              </a:pPr>
              <a:r>
                <a:rPr lang="en-US" altLang="ja-JP" sz="738" dirty="0">
                  <a:latin typeface="Meiryo UI" panose="020B0604030504040204" pitchFamily="50" charset="-128"/>
                  <a:ea typeface="Meiryo UI" panose="020B0604030504040204" pitchFamily="50" charset="-128"/>
                </a:rPr>
                <a:t>05</a:t>
              </a:r>
              <a:endParaRPr lang="ja-JP" altLang="en-US" sz="738" dirty="0">
                <a:latin typeface="Meiryo UI" panose="020B0604030504040204" pitchFamily="50" charset="-128"/>
                <a:ea typeface="Meiryo UI" panose="020B0604030504040204" pitchFamily="50" charset="-128"/>
              </a:endParaRPr>
            </a:p>
          </p:txBody>
        </p:sp>
      </p:grpSp>
      <p:grpSp>
        <p:nvGrpSpPr>
          <p:cNvPr id="169" name="グループ化 168">
            <a:extLst>
              <a:ext uri="{FF2B5EF4-FFF2-40B4-BE49-F238E27FC236}">
                <a16:creationId xmlns:a16="http://schemas.microsoft.com/office/drawing/2014/main" id="{8E0D39DC-D0E8-4982-B9E3-8F0E725FC67C}"/>
              </a:ext>
            </a:extLst>
          </p:cNvPr>
          <p:cNvGrpSpPr/>
          <p:nvPr/>
        </p:nvGrpSpPr>
        <p:grpSpPr>
          <a:xfrm>
            <a:off x="8060512" y="3643678"/>
            <a:ext cx="677908" cy="565133"/>
            <a:chOff x="2491032" y="3449261"/>
            <a:chExt cx="734400" cy="612227"/>
          </a:xfrm>
        </p:grpSpPr>
        <p:sp>
          <p:nvSpPr>
            <p:cNvPr id="170" name="正方形/長方形 169">
              <a:extLst>
                <a:ext uri="{FF2B5EF4-FFF2-40B4-BE49-F238E27FC236}">
                  <a16:creationId xmlns:a16="http://schemas.microsoft.com/office/drawing/2014/main" id="{13BFC3FC-E4AF-4F47-B831-A07951C13E14}"/>
                </a:ext>
              </a:extLst>
            </p:cNvPr>
            <p:cNvSpPr/>
            <p:nvPr/>
          </p:nvSpPr>
          <p:spPr>
            <a:xfrm>
              <a:off x="2491032" y="3615088"/>
              <a:ext cx="734400" cy="446400"/>
            </a:xfrm>
            <a:prstGeom prst="rect">
              <a:avLst/>
            </a:prstGeom>
            <a:solidFill>
              <a:schemeClr val="bg1"/>
            </a:solidFill>
            <a:ln w="38100" cap="flat" cmpd="thickThin" algn="ctr">
              <a:solidFill>
                <a:sysClr val="window" lastClr="FFFFFF">
                  <a:lumMod val="65000"/>
                </a:sysClr>
              </a:solidFill>
              <a:prstDash val="solid"/>
              <a:miter lim="800000"/>
            </a:ln>
            <a:effectLst/>
          </p:spPr>
          <p:txBody>
            <a:bodyPr wrap="none" lIns="0" tIns="28315" rIns="0" bIns="28315" rtlCol="0" anchor="ctr"/>
            <a:lstStyle/>
            <a:p>
              <a:pPr algn="ctr"/>
              <a:r>
                <a:rPr lang="ja-JP" altLang="en-US" sz="738" dirty="0">
                  <a:latin typeface="Meiryo UI" panose="020B0604030504040204" pitchFamily="50" charset="-128"/>
                  <a:ea typeface="Meiryo UI" panose="020B0604030504040204" pitchFamily="50" charset="-128"/>
                  <a:cs typeface="Arial" pitchFamily="34" charset="0"/>
                </a:rPr>
                <a:t>残高状況報告</a:t>
              </a:r>
              <a:endParaRPr lang="en-US" altLang="ja-JP" sz="738" dirty="0">
                <a:latin typeface="Meiryo UI" panose="020B0604030504040204" pitchFamily="50" charset="-128"/>
                <a:ea typeface="Meiryo UI" panose="020B0604030504040204" pitchFamily="50" charset="-128"/>
                <a:cs typeface="Arial" pitchFamily="34" charset="0"/>
              </a:endParaRPr>
            </a:p>
            <a:p>
              <a:pPr algn="ctr"/>
              <a:r>
                <a:rPr lang="ja-JP" altLang="en-US" sz="738" dirty="0">
                  <a:latin typeface="Meiryo UI" panose="020B0604030504040204" pitchFamily="50" charset="-128"/>
                  <a:ea typeface="Meiryo UI" panose="020B0604030504040204" pitchFamily="50" charset="-128"/>
                  <a:cs typeface="Arial" pitchFamily="34" charset="0"/>
                </a:rPr>
                <a:t>・当月度確定依頼</a:t>
              </a:r>
              <a:endParaRPr lang="en-US" altLang="ja-JP" sz="738" dirty="0">
                <a:latin typeface="Meiryo UI" panose="020B0604030504040204" pitchFamily="50" charset="-128"/>
                <a:ea typeface="Meiryo UI" panose="020B0604030504040204" pitchFamily="50" charset="-128"/>
                <a:cs typeface="Arial" pitchFamily="34" charset="0"/>
              </a:endParaRPr>
            </a:p>
          </p:txBody>
        </p:sp>
        <p:sp>
          <p:nvSpPr>
            <p:cNvPr id="173" name="テキスト ボックス 172">
              <a:extLst>
                <a:ext uri="{FF2B5EF4-FFF2-40B4-BE49-F238E27FC236}">
                  <a16:creationId xmlns:a16="http://schemas.microsoft.com/office/drawing/2014/main" id="{4BD070C6-C3F0-405C-87B4-96B0ED04539D}"/>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554"/>
                </a:spcAft>
              </a:pPr>
              <a:r>
                <a:rPr lang="en-US" altLang="ja-JP" sz="738" dirty="0">
                  <a:latin typeface="Meiryo UI" panose="020B0604030504040204" pitchFamily="50" charset="-128"/>
                  <a:ea typeface="Meiryo UI" panose="020B0604030504040204" pitchFamily="50" charset="-128"/>
                </a:rPr>
                <a:t>06</a:t>
              </a:r>
              <a:endParaRPr lang="ja-JP" altLang="en-US" sz="738" dirty="0">
                <a:latin typeface="Meiryo UI" panose="020B0604030504040204" pitchFamily="50" charset="-128"/>
                <a:ea typeface="Meiryo UI" panose="020B0604030504040204" pitchFamily="50" charset="-128"/>
              </a:endParaRPr>
            </a:p>
          </p:txBody>
        </p:sp>
      </p:grpSp>
      <p:grpSp>
        <p:nvGrpSpPr>
          <p:cNvPr id="174" name="グループ化 173">
            <a:extLst>
              <a:ext uri="{FF2B5EF4-FFF2-40B4-BE49-F238E27FC236}">
                <a16:creationId xmlns:a16="http://schemas.microsoft.com/office/drawing/2014/main" id="{EA13CA8D-D26B-4D69-8FAE-9660DFCB6281}"/>
              </a:ext>
            </a:extLst>
          </p:cNvPr>
          <p:cNvGrpSpPr/>
          <p:nvPr/>
        </p:nvGrpSpPr>
        <p:grpSpPr>
          <a:xfrm>
            <a:off x="8060512" y="2599398"/>
            <a:ext cx="677908" cy="565133"/>
            <a:chOff x="2491032" y="3449261"/>
            <a:chExt cx="734400" cy="612227"/>
          </a:xfrm>
        </p:grpSpPr>
        <p:sp>
          <p:nvSpPr>
            <p:cNvPr id="175" name="正方形/長方形 174">
              <a:extLst>
                <a:ext uri="{FF2B5EF4-FFF2-40B4-BE49-F238E27FC236}">
                  <a16:creationId xmlns:a16="http://schemas.microsoft.com/office/drawing/2014/main" id="{EE9AF08B-4E83-4A04-B3F1-B3B76A3FE775}"/>
                </a:ext>
              </a:extLst>
            </p:cNvPr>
            <p:cNvSpPr/>
            <p:nvPr/>
          </p:nvSpPr>
          <p:spPr>
            <a:xfrm>
              <a:off x="2491032" y="3615088"/>
              <a:ext cx="734400" cy="446400"/>
            </a:xfrm>
            <a:prstGeom prst="rect">
              <a:avLst/>
            </a:prstGeom>
            <a:noFill/>
            <a:ln w="19050" cap="flat" cmpd="sng" algn="ctr">
              <a:solidFill>
                <a:sysClr val="window" lastClr="FFFFFF">
                  <a:lumMod val="65000"/>
                </a:sysClr>
              </a:solidFill>
              <a:prstDash val="solid"/>
              <a:miter lim="800000"/>
            </a:ln>
            <a:effectLst/>
          </p:spPr>
          <p:txBody>
            <a:bodyPr wrap="none" lIns="0" tIns="28315" rIns="0" bIns="28315" rtlCol="0" anchor="ctr"/>
            <a:lstStyle/>
            <a:p>
              <a:pPr algn="ctr"/>
              <a:r>
                <a:rPr lang="ja-JP" altLang="en-US" sz="738" dirty="0">
                  <a:latin typeface="Meiryo UI" panose="020B0604030504040204" pitchFamily="50" charset="-128"/>
                  <a:ea typeface="Meiryo UI" panose="020B0604030504040204" pitchFamily="50" charset="-128"/>
                  <a:cs typeface="Arial" pitchFamily="34" charset="0"/>
                </a:rPr>
                <a:t>残高状況報告</a:t>
              </a:r>
              <a:endParaRPr lang="en-US" altLang="ja-JP" sz="738" dirty="0">
                <a:latin typeface="Meiryo UI" panose="020B0604030504040204" pitchFamily="50" charset="-128"/>
                <a:ea typeface="Meiryo UI" panose="020B0604030504040204" pitchFamily="50" charset="-128"/>
                <a:cs typeface="Arial" pitchFamily="34" charset="0"/>
              </a:endParaRPr>
            </a:p>
            <a:p>
              <a:pPr algn="ctr"/>
              <a:r>
                <a:rPr lang="ja-JP" altLang="en-US" sz="738" dirty="0">
                  <a:latin typeface="Meiryo UI" panose="020B0604030504040204" pitchFamily="50" charset="-128"/>
                  <a:ea typeface="Meiryo UI" panose="020B0604030504040204" pitchFamily="50" charset="-128"/>
                  <a:cs typeface="Arial" pitchFamily="34" charset="0"/>
                </a:rPr>
                <a:t>・当月度確定</a:t>
              </a:r>
              <a:endParaRPr lang="en-US" altLang="ja-JP" sz="738" dirty="0">
                <a:latin typeface="Meiryo UI" panose="020B0604030504040204" pitchFamily="50" charset="-128"/>
                <a:ea typeface="Meiryo UI" panose="020B0604030504040204" pitchFamily="50" charset="-128"/>
                <a:cs typeface="Arial" pitchFamily="34" charset="0"/>
              </a:endParaRPr>
            </a:p>
            <a:p>
              <a:pPr algn="ctr"/>
              <a:r>
                <a:rPr lang="ja-JP" altLang="en-US" sz="738" dirty="0">
                  <a:latin typeface="Meiryo UI" panose="020B0604030504040204" pitchFamily="50" charset="-128"/>
                  <a:ea typeface="Meiryo UI" panose="020B0604030504040204" pitchFamily="50" charset="-128"/>
                  <a:cs typeface="Arial" pitchFamily="34" charset="0"/>
                </a:rPr>
                <a:t>依頼受領</a:t>
              </a:r>
              <a:endParaRPr lang="en-US" altLang="ja-JP" sz="738" dirty="0">
                <a:latin typeface="Meiryo UI" panose="020B0604030504040204" pitchFamily="50" charset="-128"/>
                <a:ea typeface="Meiryo UI" panose="020B0604030504040204" pitchFamily="50" charset="-128"/>
                <a:cs typeface="Arial" pitchFamily="34" charset="0"/>
              </a:endParaRPr>
            </a:p>
          </p:txBody>
        </p:sp>
        <p:sp>
          <p:nvSpPr>
            <p:cNvPr id="176" name="テキスト ボックス 175">
              <a:extLst>
                <a:ext uri="{FF2B5EF4-FFF2-40B4-BE49-F238E27FC236}">
                  <a16:creationId xmlns:a16="http://schemas.microsoft.com/office/drawing/2014/main" id="{D7B726B0-9CB5-407D-AA70-47AC3A500FF8}"/>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554"/>
                </a:spcAft>
              </a:pPr>
              <a:r>
                <a:rPr lang="en-US" altLang="ja-JP" sz="738" dirty="0">
                  <a:latin typeface="Meiryo UI" panose="020B0604030504040204" pitchFamily="50" charset="-128"/>
                  <a:ea typeface="Meiryo UI" panose="020B0604030504040204" pitchFamily="50" charset="-128"/>
                </a:rPr>
                <a:t>07</a:t>
              </a:r>
              <a:endParaRPr lang="ja-JP" altLang="en-US" sz="738" dirty="0">
                <a:latin typeface="Meiryo UI" panose="020B0604030504040204" pitchFamily="50" charset="-128"/>
                <a:ea typeface="Meiryo UI" panose="020B0604030504040204" pitchFamily="50" charset="-128"/>
              </a:endParaRPr>
            </a:p>
          </p:txBody>
        </p:sp>
      </p:grpSp>
      <p:sp>
        <p:nvSpPr>
          <p:cNvPr id="177" name="フローチャート : 他ページ結合子 135">
            <a:extLst>
              <a:ext uri="{FF2B5EF4-FFF2-40B4-BE49-F238E27FC236}">
                <a16:creationId xmlns:a16="http://schemas.microsoft.com/office/drawing/2014/main" id="{CD0BB56E-8156-478E-842B-A0BE59ECDEC3}"/>
              </a:ext>
            </a:extLst>
          </p:cNvPr>
          <p:cNvSpPr/>
          <p:nvPr/>
        </p:nvSpPr>
        <p:spPr>
          <a:xfrm>
            <a:off x="9000661" y="2804239"/>
            <a:ext cx="248044" cy="308520"/>
          </a:xfrm>
          <a:prstGeom prst="flowChartOffpageConnector">
            <a:avLst/>
          </a:prstGeom>
          <a:solidFill>
            <a:srgbClr val="E5F2F4"/>
          </a:solidFill>
          <a:ln w="12700" cap="flat" cmpd="sng" algn="ctr">
            <a:solidFill>
              <a:sysClr val="window" lastClr="FFFFFF">
                <a:lumMod val="50000"/>
              </a:sysClr>
            </a:solidFill>
            <a:prstDash val="solid"/>
            <a:miter lim="800000"/>
          </a:ln>
          <a:effectLst/>
        </p:spPr>
        <p:txBody>
          <a:bodyPr wrap="none" lIns="33231" rIns="33231" rtlCol="0" anchor="ctr"/>
          <a:lstStyle/>
          <a:p>
            <a:pPr algn="ctr">
              <a:defRPr/>
            </a:pPr>
            <a:r>
              <a:rPr kumimoji="0" lang="en-US" altLang="ja-JP" sz="738" kern="0" dirty="0">
                <a:latin typeface="Meiryo UI"/>
                <a:ea typeface="Meiryo UI"/>
                <a:cs typeface="Arial" pitchFamily="34" charset="0"/>
              </a:rPr>
              <a:t>1</a:t>
            </a:r>
            <a:endParaRPr kumimoji="0" lang="ja-JP" altLang="en-US" sz="738" kern="0" dirty="0">
              <a:latin typeface="Meiryo UI"/>
              <a:ea typeface="Meiryo UI"/>
              <a:cs typeface="Arial" pitchFamily="34" charset="0"/>
            </a:endParaRPr>
          </a:p>
        </p:txBody>
      </p:sp>
      <p:cxnSp>
        <p:nvCxnSpPr>
          <p:cNvPr id="184" name="直線矢印コネクタ 183">
            <a:extLst>
              <a:ext uri="{FF2B5EF4-FFF2-40B4-BE49-F238E27FC236}">
                <a16:creationId xmlns:a16="http://schemas.microsoft.com/office/drawing/2014/main" id="{1048C9B7-929D-4B6B-BC5C-60D7E1C59B5F}"/>
              </a:ext>
            </a:extLst>
          </p:cNvPr>
          <p:cNvCxnSpPr>
            <a:cxnSpLocks/>
            <a:stCxn id="143" idx="3"/>
            <a:endCxn id="161" idx="1"/>
          </p:cNvCxnSpPr>
          <p:nvPr/>
        </p:nvCxnSpPr>
        <p:spPr>
          <a:xfrm>
            <a:off x="6826323" y="4002492"/>
            <a:ext cx="288925" cy="2488"/>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185" name="直線矢印コネクタ 184">
            <a:extLst>
              <a:ext uri="{FF2B5EF4-FFF2-40B4-BE49-F238E27FC236}">
                <a16:creationId xmlns:a16="http://schemas.microsoft.com/office/drawing/2014/main" id="{C160296C-D4D8-496A-8CF4-717523E772B0}"/>
              </a:ext>
            </a:extLst>
          </p:cNvPr>
          <p:cNvCxnSpPr>
            <a:cxnSpLocks/>
            <a:stCxn id="161" idx="3"/>
            <a:endCxn id="170" idx="1"/>
          </p:cNvCxnSpPr>
          <p:nvPr/>
        </p:nvCxnSpPr>
        <p:spPr>
          <a:xfrm flipV="1">
            <a:off x="7793156" y="4002780"/>
            <a:ext cx="267356" cy="2200"/>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186" name="コネクタ: カギ線 185">
            <a:extLst>
              <a:ext uri="{FF2B5EF4-FFF2-40B4-BE49-F238E27FC236}">
                <a16:creationId xmlns:a16="http://schemas.microsoft.com/office/drawing/2014/main" id="{D594C8C8-923C-445A-98F0-9C2B62053C62}"/>
              </a:ext>
            </a:extLst>
          </p:cNvPr>
          <p:cNvCxnSpPr>
            <a:cxnSpLocks/>
            <a:stCxn id="121" idx="2"/>
          </p:cNvCxnSpPr>
          <p:nvPr/>
        </p:nvCxnSpPr>
        <p:spPr>
          <a:xfrm rot="5400000" flipH="1" flipV="1">
            <a:off x="6411104" y="2663799"/>
            <a:ext cx="148770" cy="2835363"/>
          </a:xfrm>
          <a:prstGeom prst="bentConnector4">
            <a:avLst>
              <a:gd name="adj1" fmla="val -141840"/>
              <a:gd name="adj2" fmla="val 99832"/>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87" name="正方形/長方形 186">
            <a:extLst>
              <a:ext uri="{FF2B5EF4-FFF2-40B4-BE49-F238E27FC236}">
                <a16:creationId xmlns:a16="http://schemas.microsoft.com/office/drawing/2014/main" id="{83A8E8B2-D871-4A42-BE7D-EA22DE07706E}"/>
              </a:ext>
            </a:extLst>
          </p:cNvPr>
          <p:cNvSpPr/>
          <p:nvPr/>
        </p:nvSpPr>
        <p:spPr>
          <a:xfrm>
            <a:off x="6726924" y="3687099"/>
            <a:ext cx="373820" cy="319446"/>
          </a:xfrm>
          <a:prstGeom prst="rect">
            <a:avLst/>
          </a:prstGeom>
        </p:spPr>
        <p:txBody>
          <a:bodyPr wrap="none">
            <a:spAutoFit/>
          </a:bodyPr>
          <a:lstStyle/>
          <a:p>
            <a:pPr algn="ctr"/>
            <a:r>
              <a:rPr lang="ja-JP" altLang="en-US" sz="738" dirty="0">
                <a:latin typeface="Meiryo UI" panose="020B0604030504040204" pitchFamily="50" charset="-128"/>
                <a:ea typeface="Meiryo UI" panose="020B0604030504040204" pitchFamily="50" charset="-128"/>
                <a:cs typeface="Arial" pitchFamily="34" charset="0"/>
              </a:rPr>
              <a:t>修正</a:t>
            </a:r>
            <a:endParaRPr lang="en-US" altLang="ja-JP" sz="738" dirty="0">
              <a:latin typeface="Meiryo UI" panose="020B0604030504040204" pitchFamily="50" charset="-128"/>
              <a:ea typeface="Meiryo UI" panose="020B0604030504040204" pitchFamily="50" charset="-128"/>
              <a:cs typeface="Arial" pitchFamily="34" charset="0"/>
            </a:endParaRPr>
          </a:p>
          <a:p>
            <a:pPr algn="ctr"/>
            <a:r>
              <a:rPr lang="ja-JP" altLang="en-US" sz="738" dirty="0">
                <a:latin typeface="Meiryo UI" panose="020B0604030504040204" pitchFamily="50" charset="-128"/>
                <a:ea typeface="Meiryo UI" panose="020B0604030504040204" pitchFamily="50" charset="-128"/>
                <a:cs typeface="Arial" pitchFamily="34" charset="0"/>
              </a:rPr>
              <a:t>必要</a:t>
            </a:r>
          </a:p>
        </p:txBody>
      </p:sp>
      <p:sp>
        <p:nvSpPr>
          <p:cNvPr id="188" name="正方形/長方形 187">
            <a:extLst>
              <a:ext uri="{FF2B5EF4-FFF2-40B4-BE49-F238E27FC236}">
                <a16:creationId xmlns:a16="http://schemas.microsoft.com/office/drawing/2014/main" id="{46C54CA1-15AA-451F-8D5E-949A36BA2029}"/>
              </a:ext>
            </a:extLst>
          </p:cNvPr>
          <p:cNvSpPr/>
          <p:nvPr/>
        </p:nvSpPr>
        <p:spPr>
          <a:xfrm>
            <a:off x="6562688" y="4086176"/>
            <a:ext cx="373820" cy="319446"/>
          </a:xfrm>
          <a:prstGeom prst="rect">
            <a:avLst/>
          </a:prstGeom>
        </p:spPr>
        <p:txBody>
          <a:bodyPr wrap="none">
            <a:spAutoFit/>
          </a:bodyPr>
          <a:lstStyle/>
          <a:p>
            <a:pPr algn="ctr"/>
            <a:r>
              <a:rPr lang="ja-JP" altLang="en-US" sz="738" dirty="0">
                <a:latin typeface="Meiryo UI" panose="020B0604030504040204" pitchFamily="50" charset="-128"/>
                <a:ea typeface="Meiryo UI" panose="020B0604030504040204" pitchFamily="50" charset="-128"/>
                <a:cs typeface="Arial" pitchFamily="34" charset="0"/>
              </a:rPr>
              <a:t>修正</a:t>
            </a:r>
            <a:endParaRPr lang="en-US" altLang="ja-JP" sz="738" dirty="0">
              <a:latin typeface="Meiryo UI" panose="020B0604030504040204" pitchFamily="50" charset="-128"/>
              <a:ea typeface="Meiryo UI" panose="020B0604030504040204" pitchFamily="50" charset="-128"/>
              <a:cs typeface="Arial" pitchFamily="34" charset="0"/>
            </a:endParaRPr>
          </a:p>
          <a:p>
            <a:pPr algn="ctr"/>
            <a:r>
              <a:rPr lang="ja-JP" altLang="en-US" sz="738" dirty="0">
                <a:latin typeface="Meiryo UI" panose="020B0604030504040204" pitchFamily="50" charset="-128"/>
                <a:ea typeface="Meiryo UI" panose="020B0604030504040204" pitchFamily="50" charset="-128"/>
                <a:cs typeface="Arial" pitchFamily="34" charset="0"/>
              </a:rPr>
              <a:t>不要</a:t>
            </a:r>
            <a:endParaRPr lang="en-US" altLang="ja-JP" sz="738" dirty="0">
              <a:latin typeface="Meiryo UI" panose="020B0604030504040204" pitchFamily="50" charset="-128"/>
              <a:ea typeface="Meiryo UI" panose="020B0604030504040204" pitchFamily="50" charset="-128"/>
              <a:cs typeface="Arial" pitchFamily="34" charset="0"/>
            </a:endParaRPr>
          </a:p>
        </p:txBody>
      </p:sp>
      <p:cxnSp>
        <p:nvCxnSpPr>
          <p:cNvPr id="189" name="コネクタ: カギ線 188">
            <a:extLst>
              <a:ext uri="{FF2B5EF4-FFF2-40B4-BE49-F238E27FC236}">
                <a16:creationId xmlns:a16="http://schemas.microsoft.com/office/drawing/2014/main" id="{95269F39-6448-418D-AB79-B1F6F6A5E5AC}"/>
              </a:ext>
            </a:extLst>
          </p:cNvPr>
          <p:cNvCxnSpPr>
            <a:cxnSpLocks/>
            <a:stCxn id="143" idx="2"/>
            <a:endCxn id="170" idx="1"/>
          </p:cNvCxnSpPr>
          <p:nvPr/>
        </p:nvCxnSpPr>
        <p:spPr>
          <a:xfrm rot="5400000" flipH="1" flipV="1">
            <a:off x="7257643" y="3352997"/>
            <a:ext cx="153085" cy="1452651"/>
          </a:xfrm>
          <a:prstGeom prst="bentConnector4">
            <a:avLst>
              <a:gd name="adj1" fmla="val -139374"/>
              <a:gd name="adj2" fmla="val 89342"/>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90" name="直線矢印コネクタ 189">
            <a:extLst>
              <a:ext uri="{FF2B5EF4-FFF2-40B4-BE49-F238E27FC236}">
                <a16:creationId xmlns:a16="http://schemas.microsoft.com/office/drawing/2014/main" id="{A56064AD-70D0-4748-A4EE-6AC7FED69762}"/>
              </a:ext>
            </a:extLst>
          </p:cNvPr>
          <p:cNvCxnSpPr>
            <a:cxnSpLocks/>
            <a:stCxn id="170" idx="0"/>
            <a:endCxn id="175" idx="2"/>
          </p:cNvCxnSpPr>
          <p:nvPr/>
        </p:nvCxnSpPr>
        <p:spPr>
          <a:xfrm flipV="1">
            <a:off x="8399466" y="3164530"/>
            <a:ext cx="0" cy="632219"/>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191" name="直線矢印コネクタ 190">
            <a:extLst>
              <a:ext uri="{FF2B5EF4-FFF2-40B4-BE49-F238E27FC236}">
                <a16:creationId xmlns:a16="http://schemas.microsoft.com/office/drawing/2014/main" id="{B38F9855-70D7-47A9-9414-5B4E4416FF3A}"/>
              </a:ext>
            </a:extLst>
          </p:cNvPr>
          <p:cNvCxnSpPr>
            <a:cxnSpLocks/>
            <a:stCxn id="175" idx="3"/>
            <a:endCxn id="177" idx="1"/>
          </p:cNvCxnSpPr>
          <p:nvPr/>
        </p:nvCxnSpPr>
        <p:spPr>
          <a:xfrm>
            <a:off x="8738420" y="2958499"/>
            <a:ext cx="262242" cy="0"/>
          </a:xfrm>
          <a:prstGeom prst="straightConnector1">
            <a:avLst/>
          </a:prstGeom>
          <a:noFill/>
          <a:ln w="6350" cap="flat" cmpd="sng" algn="ctr">
            <a:solidFill>
              <a:sysClr val="window" lastClr="FFFFFF">
                <a:lumMod val="65000"/>
              </a:sysClr>
            </a:solidFill>
            <a:prstDash val="solid"/>
            <a:miter lim="800000"/>
            <a:tailEnd type="triangle"/>
          </a:ln>
          <a:effectLst/>
        </p:spPr>
      </p:cxnSp>
    </p:spTree>
    <p:extLst>
      <p:ext uri="{BB962C8B-B14F-4D97-AF65-F5344CB8AC3E}">
        <p14:creationId xmlns:p14="http://schemas.microsoft.com/office/powerpoint/2010/main" val="2170151625"/>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ja-JP" altLang="en-US" dirty="0">
                <a:latin typeface="Meiryo UI" panose="020B0604030504040204" pitchFamily="50" charset="-128"/>
                <a:ea typeface="Meiryo UI" panose="020B0604030504040204" pitchFamily="50" charset="-128"/>
              </a:rPr>
              <a:t>業務フロー</a:t>
            </a:r>
            <a:br>
              <a:rPr lang="en-US" altLang="ja-JP" dirty="0">
                <a:latin typeface="Meiryo UI" panose="020B0604030504040204" pitchFamily="50" charset="-128"/>
                <a:ea typeface="Meiryo UI" panose="020B0604030504040204" pitchFamily="50" charset="-128"/>
              </a:rPr>
            </a:br>
            <a:r>
              <a:rPr kumimoji="0" lang="ja-JP" altLang="en-US" kern="0" dirty="0">
                <a:solidFill>
                  <a:prstClr val="black"/>
                </a:solidFill>
                <a:latin typeface="Meiryo UI"/>
                <a:ea typeface="Meiryo UI"/>
                <a:cs typeface="Arial" pitchFamily="34" charset="0"/>
              </a:rPr>
              <a:t>資金管理・報告</a:t>
            </a:r>
            <a:r>
              <a:rPr lang="zh-TW" altLang="en-US"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残高管理</a:t>
            </a:r>
            <a:r>
              <a:rPr lang="en-US" altLang="ja-JP" dirty="0">
                <a:latin typeface="Arial" panose="020B0604020202020204" pitchFamily="34" charset="0"/>
                <a:ea typeface="Meiryo UI" panose="020B0604030504040204" pitchFamily="50" charset="-128"/>
                <a:cs typeface="Arial" panose="020B0604020202020204" pitchFamily="34" charset="0"/>
              </a:rPr>
              <a:t> – </a:t>
            </a:r>
            <a:r>
              <a:rPr lang="ja-JP" altLang="en-US" dirty="0">
                <a:latin typeface="Arial" panose="020B0604020202020204" pitchFamily="34" charset="0"/>
                <a:ea typeface="Meiryo UI" panose="020B0604030504040204" pitchFamily="50" charset="-128"/>
                <a:cs typeface="Arial" panose="020B0604020202020204" pitchFamily="34" charset="0"/>
              </a:rPr>
              <a:t>残高照合</a:t>
            </a:r>
            <a:endParaRPr kumimoji="1" lang="ja-JP" altLang="en-US" dirty="0">
              <a:latin typeface="Meiryo UI" panose="020B0604030504040204" pitchFamily="50" charset="-128"/>
              <a:ea typeface="Meiryo UI" panose="020B0604030504040204" pitchFamily="50" charset="-128"/>
            </a:endParaRPr>
          </a:p>
        </p:txBody>
      </p:sp>
      <p:grpSp>
        <p:nvGrpSpPr>
          <p:cNvPr id="80" name="グループ化 79">
            <a:extLst>
              <a:ext uri="{FF2B5EF4-FFF2-40B4-BE49-F238E27FC236}">
                <a16:creationId xmlns:a16="http://schemas.microsoft.com/office/drawing/2014/main" id="{1C91A1AD-D3AA-4285-B2DD-4BCD3418E70F}"/>
              </a:ext>
            </a:extLst>
          </p:cNvPr>
          <p:cNvGrpSpPr/>
          <p:nvPr/>
        </p:nvGrpSpPr>
        <p:grpSpPr>
          <a:xfrm>
            <a:off x="5989186" y="822685"/>
            <a:ext cx="3842712" cy="205890"/>
            <a:chOff x="6068600" y="822685"/>
            <a:chExt cx="3510050" cy="205890"/>
          </a:xfrm>
        </p:grpSpPr>
        <p:sp>
          <p:nvSpPr>
            <p:cNvPr id="81" name="正方形/長方形 80">
              <a:extLst>
                <a:ext uri="{FF2B5EF4-FFF2-40B4-BE49-F238E27FC236}">
                  <a16:creationId xmlns:a16="http://schemas.microsoft.com/office/drawing/2014/main" id="{21DC881F-AFD7-4702-855A-E1BF311D2DCE}"/>
                </a:ext>
              </a:extLst>
            </p:cNvPr>
            <p:cNvSpPr/>
            <p:nvPr/>
          </p:nvSpPr>
          <p:spPr>
            <a:xfrm>
              <a:off x="6506504" y="822685"/>
              <a:ext cx="1254159"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再エネ業務統合システム</a:t>
              </a:r>
            </a:p>
          </p:txBody>
        </p:sp>
        <p:sp>
          <p:nvSpPr>
            <p:cNvPr id="82" name="正方形/長方形 81">
              <a:extLst>
                <a:ext uri="{FF2B5EF4-FFF2-40B4-BE49-F238E27FC236}">
                  <a16:creationId xmlns:a16="http://schemas.microsoft.com/office/drawing/2014/main" id="{A7AE15CE-BDF8-4603-8A69-2C702B8C486A}"/>
                </a:ext>
              </a:extLst>
            </p:cNvPr>
            <p:cNvSpPr/>
            <p:nvPr/>
          </p:nvSpPr>
          <p:spPr>
            <a:xfrm>
              <a:off x="6369354" y="853531"/>
              <a:ext cx="166154" cy="132923"/>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83" name="正方形/長方形 82">
              <a:extLst>
                <a:ext uri="{FF2B5EF4-FFF2-40B4-BE49-F238E27FC236}">
                  <a16:creationId xmlns:a16="http://schemas.microsoft.com/office/drawing/2014/main" id="{1B8DD6F2-BC82-4DEC-91A5-4B91C1D58172}"/>
                </a:ext>
              </a:extLst>
            </p:cNvPr>
            <p:cNvSpPr/>
            <p:nvPr/>
          </p:nvSpPr>
          <p:spPr>
            <a:xfrm>
              <a:off x="7488525" y="853531"/>
              <a:ext cx="166154" cy="132923"/>
            </a:xfrm>
            <a:prstGeom prst="rect">
              <a:avLst/>
            </a:prstGeom>
            <a:noFill/>
            <a:ln w="38100" cap="flat" cmpd="thickThin"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84" name="正方形/長方形 83">
              <a:extLst>
                <a:ext uri="{FF2B5EF4-FFF2-40B4-BE49-F238E27FC236}">
                  <a16:creationId xmlns:a16="http://schemas.microsoft.com/office/drawing/2014/main" id="{1F0ECF22-9E0C-4FD3-9A15-8C997AAB2FDE}"/>
                </a:ext>
              </a:extLst>
            </p:cNvPr>
            <p:cNvSpPr/>
            <p:nvPr/>
          </p:nvSpPr>
          <p:spPr>
            <a:xfrm>
              <a:off x="7645826" y="822685"/>
              <a:ext cx="1125542"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zh-TW" altLang="en-US" sz="738" kern="0" dirty="0">
                  <a:latin typeface="Meiryo UI"/>
                  <a:ea typeface="Meiryo UI"/>
                  <a:cs typeface="Arial" pitchFamily="34" charset="0"/>
                </a:rPr>
                <a:t>業務詳細仕様</a:t>
              </a:r>
              <a:r>
                <a:rPr kumimoji="0" lang="ja-JP" altLang="en-US" sz="738" kern="0" dirty="0">
                  <a:latin typeface="Meiryo UI"/>
                  <a:ea typeface="Meiryo UI"/>
                  <a:cs typeface="Arial" pitchFamily="34" charset="0"/>
                </a:rPr>
                <a:t>の対象</a:t>
              </a:r>
            </a:p>
          </p:txBody>
        </p:sp>
        <p:sp>
          <p:nvSpPr>
            <p:cNvPr id="85" name="正方形/長方形 84">
              <a:extLst>
                <a:ext uri="{FF2B5EF4-FFF2-40B4-BE49-F238E27FC236}">
                  <a16:creationId xmlns:a16="http://schemas.microsoft.com/office/drawing/2014/main" id="{E3D9A119-EF3D-4193-A992-E9D400FE475C}"/>
                </a:ext>
              </a:extLst>
            </p:cNvPr>
            <p:cNvSpPr/>
            <p:nvPr/>
          </p:nvSpPr>
          <p:spPr>
            <a:xfrm>
              <a:off x="6068600" y="822685"/>
              <a:ext cx="299077" cy="198871"/>
            </a:xfrm>
            <a:prstGeom prst="rect">
              <a:avLst/>
            </a:prstGeom>
            <a:noFill/>
          </p:spPr>
          <p:txBody>
            <a:bodyPr wrap="none">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r>
                <a:rPr kumimoji="0" lang="ja-JP" altLang="en-US" sz="738" kern="0" dirty="0">
                  <a:latin typeface="Meiryo UI"/>
                  <a:ea typeface="Meiryo UI"/>
                  <a:cs typeface="Arial" pitchFamily="34" charset="0"/>
                </a:rPr>
                <a:t>凡例</a:t>
              </a:r>
            </a:p>
          </p:txBody>
        </p:sp>
        <p:sp>
          <p:nvSpPr>
            <p:cNvPr id="87" name="フローチャート: 定義済み処理 86">
              <a:extLst>
                <a:ext uri="{FF2B5EF4-FFF2-40B4-BE49-F238E27FC236}">
                  <a16:creationId xmlns:a16="http://schemas.microsoft.com/office/drawing/2014/main" id="{102DA22A-163F-429E-9A43-C4E7A904C9F8}"/>
                </a:ext>
              </a:extLst>
            </p:cNvPr>
            <p:cNvSpPr/>
            <p:nvPr/>
          </p:nvSpPr>
          <p:spPr>
            <a:xfrm>
              <a:off x="8579834" y="853531"/>
              <a:ext cx="237359" cy="144000"/>
            </a:xfrm>
            <a:prstGeom prst="flowChartPredefinedProcess">
              <a:avLst/>
            </a:prstGeom>
            <a:noFill/>
            <a:ln w="19050" cap="flat" cmpd="sng" algn="ctr">
              <a:solidFill>
                <a:sysClr val="window" lastClr="FFFFFF">
                  <a:lumMod val="65000"/>
                </a:sysClr>
              </a:solidFill>
              <a:prstDash val="solid"/>
              <a:miter lim="800000"/>
            </a:ln>
            <a:effectLst/>
          </p:spPr>
          <p:txBody>
            <a:bodyPr wrap="none" lIns="0" tIns="33231" rIns="0" bIns="33231" rtlCol="0" anchor="ctr"/>
            <a:lstStyle/>
            <a:p>
              <a:pPr algn="ctr"/>
              <a:endParaRPr kumimoji="0" lang="ja-JP" altLang="en-US" sz="800" kern="0" dirty="0">
                <a:latin typeface="Meiryo UI" panose="020B0604030504040204" pitchFamily="50" charset="-128"/>
                <a:ea typeface="Meiryo UI" panose="020B0604030504040204" pitchFamily="50" charset="-128"/>
                <a:cs typeface="Arial" pitchFamily="34" charset="0"/>
              </a:endParaRPr>
            </a:p>
          </p:txBody>
        </p:sp>
        <p:sp>
          <p:nvSpPr>
            <p:cNvPr id="88" name="正方形/長方形 87">
              <a:extLst>
                <a:ext uri="{FF2B5EF4-FFF2-40B4-BE49-F238E27FC236}">
                  <a16:creationId xmlns:a16="http://schemas.microsoft.com/office/drawing/2014/main" id="{D3A280F3-C96B-4F1E-B791-F092E80042E1}"/>
                </a:ext>
              </a:extLst>
            </p:cNvPr>
            <p:cNvSpPr/>
            <p:nvPr/>
          </p:nvSpPr>
          <p:spPr>
            <a:xfrm>
              <a:off x="8795264" y="822685"/>
              <a:ext cx="783386"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他業務プロセス</a:t>
              </a:r>
            </a:p>
          </p:txBody>
        </p:sp>
      </p:grpSp>
      <p:graphicFrame>
        <p:nvGraphicFramePr>
          <p:cNvPr id="105" name="表 2">
            <a:extLst>
              <a:ext uri="{FF2B5EF4-FFF2-40B4-BE49-F238E27FC236}">
                <a16:creationId xmlns:a16="http://schemas.microsoft.com/office/drawing/2014/main" id="{922ECB92-7CDD-41BE-A64A-3EF565B81CC4}"/>
              </a:ext>
            </a:extLst>
          </p:cNvPr>
          <p:cNvGraphicFramePr>
            <a:graphicFrameLocks noGrp="1"/>
          </p:cNvGraphicFramePr>
          <p:nvPr>
            <p:extLst>
              <p:ext uri="{D42A27DB-BD31-4B8C-83A1-F6EECF244321}">
                <p14:modId xmlns:p14="http://schemas.microsoft.com/office/powerpoint/2010/main" val="3677201545"/>
              </p:ext>
            </p:extLst>
          </p:nvPr>
        </p:nvGraphicFramePr>
        <p:xfrm>
          <a:off x="141614" y="1118597"/>
          <a:ext cx="9511433" cy="5668702"/>
        </p:xfrm>
        <a:graphic>
          <a:graphicData uri="http://schemas.openxmlformats.org/drawingml/2006/table">
            <a:tbl>
              <a:tblPr firstRow="1" bandRow="1">
                <a:tableStyleId>{2D5ABB26-0587-4C30-8999-92F81FD0307C}</a:tableStyleId>
              </a:tblPr>
              <a:tblGrid>
                <a:gridCol w="367433">
                  <a:extLst>
                    <a:ext uri="{9D8B030D-6E8A-4147-A177-3AD203B41FA5}">
                      <a16:colId xmlns:a16="http://schemas.microsoft.com/office/drawing/2014/main" val="358073148"/>
                    </a:ext>
                  </a:extLst>
                </a:gridCol>
                <a:gridCol w="692468">
                  <a:extLst>
                    <a:ext uri="{9D8B030D-6E8A-4147-A177-3AD203B41FA5}">
                      <a16:colId xmlns:a16="http://schemas.microsoft.com/office/drawing/2014/main" val="3311309282"/>
                    </a:ext>
                  </a:extLst>
                </a:gridCol>
                <a:gridCol w="6424770">
                  <a:extLst>
                    <a:ext uri="{9D8B030D-6E8A-4147-A177-3AD203B41FA5}">
                      <a16:colId xmlns:a16="http://schemas.microsoft.com/office/drawing/2014/main" val="1235158156"/>
                    </a:ext>
                  </a:extLst>
                </a:gridCol>
                <a:gridCol w="1027521">
                  <a:extLst>
                    <a:ext uri="{9D8B030D-6E8A-4147-A177-3AD203B41FA5}">
                      <a16:colId xmlns:a16="http://schemas.microsoft.com/office/drawing/2014/main" val="460347249"/>
                    </a:ext>
                  </a:extLst>
                </a:gridCol>
                <a:gridCol w="999241">
                  <a:extLst>
                    <a:ext uri="{9D8B030D-6E8A-4147-A177-3AD203B41FA5}">
                      <a16:colId xmlns:a16="http://schemas.microsoft.com/office/drawing/2014/main" val="1844948871"/>
                    </a:ext>
                  </a:extLst>
                </a:gridCol>
              </a:tblGrid>
              <a:tr h="0">
                <a:tc gridSpan="2">
                  <a:txBody>
                    <a:bodyPr/>
                    <a:lstStyle/>
                    <a:p>
                      <a:pPr algn="l"/>
                      <a:r>
                        <a:rPr kumimoji="1" lang="ja-JP" altLang="en-US" sz="1200" b="0" dirty="0">
                          <a:latin typeface="Meiryo UI" panose="020B0604030504040204" pitchFamily="50" charset="-128"/>
                          <a:ea typeface="Meiryo UI" panose="020B0604030504040204" pitchFamily="50" charset="-128"/>
                        </a:rPr>
                        <a:t>業務</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lang="ja-JP" altLang="en-US" sz="1200" dirty="0">
                          <a:latin typeface="Meiryo UI" panose="020B0604030504040204" pitchFamily="50" charset="-128"/>
                          <a:ea typeface="Meiryo UI" panose="020B0604030504040204" pitchFamily="50" charset="-128"/>
                        </a:rPr>
                        <a:t>残高管理</a:t>
                      </a:r>
                      <a:r>
                        <a:rPr lang="en-US" altLang="ja-JP" sz="1200" dirty="0">
                          <a:latin typeface="Arial" panose="020B0604020202020204" pitchFamily="34" charset="0"/>
                          <a:ea typeface="Meiryo UI" panose="020B0604030504040204" pitchFamily="50" charset="-128"/>
                          <a:cs typeface="Arial" panose="020B0604020202020204" pitchFamily="34" charset="0"/>
                        </a:rPr>
                        <a:t> – </a:t>
                      </a:r>
                      <a:r>
                        <a:rPr lang="ja-JP" altLang="en-US" sz="1200" dirty="0">
                          <a:latin typeface="Arial" panose="020B0604020202020204" pitchFamily="34" charset="0"/>
                          <a:ea typeface="Meiryo UI" panose="020B0604030504040204" pitchFamily="50" charset="-128"/>
                          <a:cs typeface="Arial" panose="020B0604020202020204" pitchFamily="34" charset="0"/>
                        </a:rPr>
                        <a:t>残高照合</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1200" b="0" dirty="0">
                          <a:latin typeface="Meiryo UI" panose="020B0604030504040204" pitchFamily="50" charset="-128"/>
                          <a:ea typeface="Meiryo UI" panose="020B0604030504040204" pitchFamily="50" charset="-128"/>
                        </a:rPr>
                        <a:t>業務コード</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200" b="0" dirty="0">
                          <a:latin typeface="Meiryo UI" panose="020B0604030504040204" pitchFamily="50" charset="-128"/>
                          <a:ea typeface="Meiryo UI" panose="020B0604030504040204" pitchFamily="50" charset="-128"/>
                        </a:rPr>
                        <a:t>ACC302</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0">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業務内容</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広域機関が当月度の残高を確定させて、</a:t>
                      </a:r>
                      <a:r>
                        <a:rPr kumimoji="0" lang="ja-JP" altLang="en-US" sz="1200" kern="0" dirty="0">
                          <a:latin typeface="Meiryo UI" panose="020B0604030504040204" pitchFamily="50" charset="-128"/>
                          <a:ea typeface="Meiryo UI" panose="020B0604030504040204" pitchFamily="50" charset="-128"/>
                        </a:rPr>
                        <a:t>銀行システムから取得する残高情報と突合し、差異がないことを確認する。</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868788017"/>
                  </a:ext>
                </a:extLst>
              </a:tr>
              <a:tr h="0">
                <a:tc gridSpan="2">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業務タイミング</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3">
                  <a:txBody>
                    <a:bodyPr/>
                    <a:lstStyle/>
                    <a:p>
                      <a:pPr marL="0" indent="0" algn="l">
                        <a:buFont typeface="Arial" panose="020B0604020202020204" pitchFamily="34" charset="0"/>
                        <a:buNone/>
                      </a:pPr>
                      <a:r>
                        <a:rPr kumimoji="1" lang="ja-JP" altLang="en-US" sz="1200" b="0" dirty="0">
                          <a:solidFill>
                            <a:schemeClr val="tx1"/>
                          </a:solidFill>
                          <a:latin typeface="Meiryo UI" panose="020B0604030504040204" pitchFamily="50" charset="-128"/>
                          <a:ea typeface="Meiryo UI" panose="020B0604030504040204" pitchFamily="50" charset="-128"/>
                        </a:rPr>
                        <a:t>月次</a:t>
                      </a:r>
                      <a:endParaRPr kumimoji="1" lang="en-US" altLang="ja-JP" sz="1000" b="0"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100085752"/>
                  </a:ext>
                </a:extLst>
              </a:tr>
              <a:tr h="0">
                <a:tc gridSpan="2">
                  <a:txBody>
                    <a:bodyPr/>
                    <a:lstStyle/>
                    <a:p>
                      <a:pPr marL="0" indent="0" algn="l">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関連アクター</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747063371"/>
                  </a:ext>
                </a:extLst>
              </a:tr>
              <a:tr h="1190727">
                <a:tc rowSpan="2">
                  <a:txBody>
                    <a:bodyPr/>
                    <a:lstStyle/>
                    <a:p>
                      <a:pPr marL="0" indent="0" algn="ctr">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確認者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lumMod val="95000"/>
                      </a:schemeClr>
                    </a:solidFill>
                  </a:tcPr>
                </a:tc>
                <a:tc gridSpan="3">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776034627"/>
                  </a:ext>
                </a:extLst>
              </a:tr>
              <a:tr h="1190727">
                <a:tc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作業者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603231057"/>
                  </a:ext>
                </a:extLst>
              </a:tr>
              <a:tr h="936203">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認定事業者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42081878"/>
                  </a:ext>
                </a:extLst>
              </a:tr>
              <a:tr h="1253765">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システム</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5629721"/>
                  </a:ext>
                </a:extLst>
              </a:tr>
            </a:tbl>
          </a:graphicData>
        </a:graphic>
      </p:graphicFrame>
      <p:sp>
        <p:nvSpPr>
          <p:cNvPr id="107" name="フローチャート : 他ページ結合子 135">
            <a:extLst>
              <a:ext uri="{FF2B5EF4-FFF2-40B4-BE49-F238E27FC236}">
                <a16:creationId xmlns:a16="http://schemas.microsoft.com/office/drawing/2014/main" id="{F231C1B1-FC60-4886-90EC-FE09416623D9}"/>
              </a:ext>
            </a:extLst>
          </p:cNvPr>
          <p:cNvSpPr/>
          <p:nvPr/>
        </p:nvSpPr>
        <p:spPr>
          <a:xfrm>
            <a:off x="1534505" y="2683998"/>
            <a:ext cx="268714" cy="334230"/>
          </a:xfrm>
          <a:prstGeom prst="flowChartOffpageConnector">
            <a:avLst/>
          </a:prstGeom>
          <a:solidFill>
            <a:srgbClr val="E5F2F4"/>
          </a:solidFill>
          <a:ln w="12700" cap="flat" cmpd="sng" algn="ctr">
            <a:solidFill>
              <a:sysClr val="window" lastClr="FFFFFF">
                <a:lumMod val="50000"/>
              </a:sysClr>
            </a:solidFill>
            <a:prstDash val="solid"/>
            <a:miter lim="800000"/>
          </a:ln>
          <a:effectLst/>
        </p:spPr>
        <p:txBody>
          <a:bodyPr wrap="none" lIns="36000" rIns="36000" rtlCol="0" anchor="ctr"/>
          <a:lstStyle/>
          <a:p>
            <a:pPr algn="ctr">
              <a:defRPr/>
            </a:pPr>
            <a:r>
              <a:rPr kumimoji="0" lang="en-US" altLang="ja-JP" sz="800" kern="0" dirty="0">
                <a:latin typeface="Meiryo UI"/>
                <a:ea typeface="Meiryo UI"/>
                <a:cs typeface="Arial" pitchFamily="34" charset="0"/>
              </a:rPr>
              <a:t>1</a:t>
            </a:r>
            <a:endParaRPr kumimoji="0" lang="ja-JP" altLang="en-US" sz="800" kern="0" dirty="0">
              <a:latin typeface="Meiryo UI"/>
              <a:ea typeface="Meiryo UI"/>
              <a:cs typeface="Arial" pitchFamily="34" charset="0"/>
            </a:endParaRPr>
          </a:p>
        </p:txBody>
      </p:sp>
      <p:grpSp>
        <p:nvGrpSpPr>
          <p:cNvPr id="108" name="グループ化 107">
            <a:extLst>
              <a:ext uri="{FF2B5EF4-FFF2-40B4-BE49-F238E27FC236}">
                <a16:creationId xmlns:a16="http://schemas.microsoft.com/office/drawing/2014/main" id="{3C109494-CD03-4A24-8884-8F6BFFC7703B}"/>
              </a:ext>
            </a:extLst>
          </p:cNvPr>
          <p:cNvGrpSpPr/>
          <p:nvPr/>
        </p:nvGrpSpPr>
        <p:grpSpPr>
          <a:xfrm>
            <a:off x="2094125" y="2462195"/>
            <a:ext cx="734400" cy="612539"/>
            <a:chOff x="3730618" y="2375928"/>
            <a:chExt cx="734400" cy="612539"/>
          </a:xfrm>
        </p:grpSpPr>
        <p:sp>
          <p:nvSpPr>
            <p:cNvPr id="109" name="テキスト ボックス 108">
              <a:extLst>
                <a:ext uri="{FF2B5EF4-FFF2-40B4-BE49-F238E27FC236}">
                  <a16:creationId xmlns:a16="http://schemas.microsoft.com/office/drawing/2014/main" id="{B2E7547D-C991-413D-AB7F-3622394641B8}"/>
                </a:ext>
              </a:extLst>
            </p:cNvPr>
            <p:cNvSpPr txBox="1"/>
            <p:nvPr/>
          </p:nvSpPr>
          <p:spPr>
            <a:xfrm>
              <a:off x="3766830" y="2375928"/>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08</a:t>
              </a:r>
              <a:endParaRPr lang="ja-JP" altLang="en-US" sz="800" dirty="0">
                <a:latin typeface="Meiryo UI" panose="020B0604030504040204" pitchFamily="50" charset="-128"/>
                <a:ea typeface="Meiryo UI" panose="020B0604030504040204" pitchFamily="50" charset="-128"/>
              </a:endParaRPr>
            </a:p>
          </p:txBody>
        </p:sp>
        <p:sp>
          <p:nvSpPr>
            <p:cNvPr id="110" name="正方形/長方形 109">
              <a:extLst>
                <a:ext uri="{FF2B5EF4-FFF2-40B4-BE49-F238E27FC236}">
                  <a16:creationId xmlns:a16="http://schemas.microsoft.com/office/drawing/2014/main" id="{BC112A01-B8AF-4FCE-8F84-C7124ECA43CD}"/>
                </a:ext>
              </a:extLst>
            </p:cNvPr>
            <p:cNvSpPr/>
            <p:nvPr/>
          </p:nvSpPr>
          <p:spPr>
            <a:xfrm>
              <a:off x="3766830" y="2755793"/>
              <a:ext cx="328175" cy="232674"/>
            </a:xfrm>
            <a:prstGeom prst="rect">
              <a:avLst/>
            </a:prstGeom>
            <a:noFill/>
            <a:ln w="19050" cap="flat" cmpd="sng" algn="ctr">
              <a:noFill/>
              <a:prstDash val="solid"/>
              <a:miter lim="800000"/>
            </a:ln>
            <a:effectLst/>
          </p:spPr>
          <p:txBody>
            <a:bodyPr wrap="none" lIns="0" tIns="36000" rIns="0" bIns="36000" rtlCol="0" anchor="ctr"/>
            <a:lstStyle/>
            <a:p>
              <a:pPr algn="ctr"/>
              <a:endParaRPr kumimoji="0" lang="en-US" sz="800" kern="0" dirty="0">
                <a:latin typeface="Meiryo UI"/>
                <a:ea typeface="Meiryo UI"/>
                <a:cs typeface="Arial" pitchFamily="34" charset="0"/>
              </a:endParaRPr>
            </a:p>
          </p:txBody>
        </p:sp>
        <p:sp>
          <p:nvSpPr>
            <p:cNvPr id="111" name="正方形/長方形 110">
              <a:extLst>
                <a:ext uri="{FF2B5EF4-FFF2-40B4-BE49-F238E27FC236}">
                  <a16:creationId xmlns:a16="http://schemas.microsoft.com/office/drawing/2014/main" id="{A488C661-A18D-4D0E-A8B1-A972E839B414}"/>
                </a:ext>
              </a:extLst>
            </p:cNvPr>
            <p:cNvSpPr/>
            <p:nvPr/>
          </p:nvSpPr>
          <p:spPr>
            <a:xfrm>
              <a:off x="3766830" y="2540413"/>
              <a:ext cx="328175" cy="232674"/>
            </a:xfrm>
            <a:prstGeom prst="rect">
              <a:avLst/>
            </a:prstGeom>
            <a:noFill/>
            <a:ln w="19050" cap="flat" cmpd="sng" algn="ctr">
              <a:noFill/>
              <a:prstDash val="solid"/>
              <a:miter lim="800000"/>
            </a:ln>
            <a:effectLst/>
          </p:spPr>
          <p:txBody>
            <a:bodyPr wrap="none" lIns="0" tIns="36000" rIns="0" bIns="36000" rtlCol="0" anchor="ctr"/>
            <a:lstStyle/>
            <a:p>
              <a:pPr algn="ctr"/>
              <a:endParaRPr kumimoji="0" lang="en-US" sz="800" kern="0" dirty="0">
                <a:latin typeface="Meiryo UI"/>
                <a:ea typeface="Meiryo UI"/>
                <a:cs typeface="Arial" pitchFamily="34" charset="0"/>
              </a:endParaRPr>
            </a:p>
          </p:txBody>
        </p:sp>
        <p:sp>
          <p:nvSpPr>
            <p:cNvPr id="112" name="正方形/長方形 111">
              <a:extLst>
                <a:ext uri="{FF2B5EF4-FFF2-40B4-BE49-F238E27FC236}">
                  <a16:creationId xmlns:a16="http://schemas.microsoft.com/office/drawing/2014/main" id="{6BC2129C-FCF0-4BE0-AF87-EE80DFB4990C}"/>
                </a:ext>
              </a:extLst>
            </p:cNvPr>
            <p:cNvSpPr/>
            <p:nvPr/>
          </p:nvSpPr>
          <p:spPr>
            <a:xfrm>
              <a:off x="3730618" y="2542067"/>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a:ea typeface="Meiryo UI"/>
                  <a:cs typeface="Arial" pitchFamily="34" charset="0"/>
                </a:rPr>
                <a:t>現預金残高の</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確認</a:t>
              </a:r>
              <a:endParaRPr kumimoji="0" lang="en-US" altLang="ja-JP" sz="800" kern="0" dirty="0">
                <a:latin typeface="Meiryo UI"/>
                <a:ea typeface="Meiryo UI"/>
                <a:cs typeface="Arial" pitchFamily="34" charset="0"/>
              </a:endParaRPr>
            </a:p>
          </p:txBody>
        </p:sp>
      </p:grpSp>
      <p:sp>
        <p:nvSpPr>
          <p:cNvPr id="118" name="ひし形 110">
            <a:extLst>
              <a:ext uri="{FF2B5EF4-FFF2-40B4-BE49-F238E27FC236}">
                <a16:creationId xmlns:a16="http://schemas.microsoft.com/office/drawing/2014/main" id="{DB93D6DC-FB68-4DD7-A347-D551FA0E749A}"/>
              </a:ext>
            </a:extLst>
          </p:cNvPr>
          <p:cNvSpPr>
            <a:spLocks/>
          </p:cNvSpPr>
          <p:nvPr/>
        </p:nvSpPr>
        <p:spPr>
          <a:xfrm>
            <a:off x="4456467" y="2684373"/>
            <a:ext cx="473336" cy="332308"/>
          </a:xfrm>
          <a:prstGeom prst="diamond">
            <a:avLst/>
          </a:prstGeom>
          <a:noFill/>
          <a:ln w="12700" cap="flat" cmpd="sng" algn="ctr">
            <a:solidFill>
              <a:sysClr val="window" lastClr="FFFFFF">
                <a:lumMod val="50000"/>
              </a:sysClr>
            </a:solidFill>
            <a:prstDash val="solid"/>
            <a:miter lim="800000"/>
          </a:ln>
          <a:effectLst/>
        </p:spPr>
        <p:txBody>
          <a:bodyPr wrap="none" lIns="0" tIns="0" rIns="0" bIns="0" rtlCol="0" anchor="ctr"/>
          <a:lstStyle/>
          <a:p>
            <a:pPr algn="ctr">
              <a:defRPr/>
            </a:pPr>
            <a:r>
              <a:rPr kumimoji="0" lang="ja-JP" altLang="en-US" sz="800" kern="0" dirty="0">
                <a:latin typeface="Meiryo UI" panose="020B0604030504040204" pitchFamily="50" charset="-128"/>
                <a:ea typeface="Meiryo UI" panose="020B0604030504040204" pitchFamily="50" charset="-128"/>
              </a:rPr>
              <a:t>確認</a:t>
            </a:r>
            <a:endParaRPr kumimoji="0" lang="en-US" altLang="ja-JP" sz="800" kern="0" dirty="0">
              <a:latin typeface="Meiryo UI" panose="020B0604030504040204" pitchFamily="50" charset="-128"/>
              <a:ea typeface="Meiryo UI" panose="020B0604030504040204" pitchFamily="50" charset="-128"/>
            </a:endParaRPr>
          </a:p>
          <a:p>
            <a:pPr algn="ctr">
              <a:defRPr/>
            </a:pPr>
            <a:r>
              <a:rPr kumimoji="0" lang="ja-JP" altLang="en-US" sz="800" kern="0" dirty="0">
                <a:latin typeface="Meiryo UI" panose="020B0604030504040204" pitchFamily="50" charset="-128"/>
                <a:ea typeface="Meiryo UI" panose="020B0604030504040204" pitchFamily="50" charset="-128"/>
              </a:rPr>
              <a:t>結果</a:t>
            </a:r>
            <a:endParaRPr kumimoji="0" lang="en-US" altLang="ja-JP" sz="800" kern="0" dirty="0">
              <a:latin typeface="Meiryo UI" panose="020B0604030504040204" pitchFamily="50" charset="-128"/>
              <a:ea typeface="Meiryo UI" panose="020B0604030504040204" pitchFamily="50" charset="-128"/>
            </a:endParaRPr>
          </a:p>
        </p:txBody>
      </p:sp>
      <p:sp>
        <p:nvSpPr>
          <p:cNvPr id="119" name="ドーナツ 24">
            <a:extLst>
              <a:ext uri="{FF2B5EF4-FFF2-40B4-BE49-F238E27FC236}">
                <a16:creationId xmlns:a16="http://schemas.microsoft.com/office/drawing/2014/main" id="{6D0FA6BF-3D67-4A87-A45B-32DA93A02450}"/>
              </a:ext>
            </a:extLst>
          </p:cNvPr>
          <p:cNvSpPr/>
          <p:nvPr/>
        </p:nvSpPr>
        <p:spPr bwMode="auto">
          <a:xfrm>
            <a:off x="5387421" y="2659477"/>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END</a:t>
            </a:r>
          </a:p>
        </p:txBody>
      </p:sp>
      <p:cxnSp>
        <p:nvCxnSpPr>
          <p:cNvPr id="120" name="直線矢印コネクタ 119">
            <a:extLst>
              <a:ext uri="{FF2B5EF4-FFF2-40B4-BE49-F238E27FC236}">
                <a16:creationId xmlns:a16="http://schemas.microsoft.com/office/drawing/2014/main" id="{381172E9-D25B-4A30-BFDC-F0CFBD841A7D}"/>
              </a:ext>
            </a:extLst>
          </p:cNvPr>
          <p:cNvCxnSpPr>
            <a:cxnSpLocks/>
            <a:stCxn id="107" idx="3"/>
            <a:endCxn id="112" idx="1"/>
          </p:cNvCxnSpPr>
          <p:nvPr/>
        </p:nvCxnSpPr>
        <p:spPr>
          <a:xfrm>
            <a:off x="1803219" y="2851113"/>
            <a:ext cx="290906" cy="421"/>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124" name="正方形/長方形 123">
            <a:extLst>
              <a:ext uri="{FF2B5EF4-FFF2-40B4-BE49-F238E27FC236}">
                <a16:creationId xmlns:a16="http://schemas.microsoft.com/office/drawing/2014/main" id="{B93B81ED-AF8E-4E55-9F8B-0C4C45C5E507}"/>
              </a:ext>
            </a:extLst>
          </p:cNvPr>
          <p:cNvSpPr/>
          <p:nvPr/>
        </p:nvSpPr>
        <p:spPr>
          <a:xfrm>
            <a:off x="4810029" y="2635147"/>
            <a:ext cx="389850" cy="215444"/>
          </a:xfrm>
          <a:prstGeom prst="rect">
            <a:avLst/>
          </a:prstGeom>
        </p:spPr>
        <p:txBody>
          <a:bodyPr wrap="non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承認</a:t>
            </a:r>
          </a:p>
        </p:txBody>
      </p:sp>
      <p:sp>
        <p:nvSpPr>
          <p:cNvPr id="125" name="正方形/長方形 124">
            <a:extLst>
              <a:ext uri="{FF2B5EF4-FFF2-40B4-BE49-F238E27FC236}">
                <a16:creationId xmlns:a16="http://schemas.microsoft.com/office/drawing/2014/main" id="{F89F9DC9-6CCC-476D-B7A0-0333B4A008E5}"/>
              </a:ext>
            </a:extLst>
          </p:cNvPr>
          <p:cNvSpPr/>
          <p:nvPr/>
        </p:nvSpPr>
        <p:spPr>
          <a:xfrm>
            <a:off x="4650676" y="3008755"/>
            <a:ext cx="389850" cy="215444"/>
          </a:xfrm>
          <a:prstGeom prst="rect">
            <a:avLst/>
          </a:prstGeom>
        </p:spPr>
        <p:txBody>
          <a:bodyPr wrap="non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却下</a:t>
            </a:r>
          </a:p>
        </p:txBody>
      </p:sp>
      <p:cxnSp>
        <p:nvCxnSpPr>
          <p:cNvPr id="126" name="直線矢印コネクタ 125">
            <a:extLst>
              <a:ext uri="{FF2B5EF4-FFF2-40B4-BE49-F238E27FC236}">
                <a16:creationId xmlns:a16="http://schemas.microsoft.com/office/drawing/2014/main" id="{0319B566-4943-4600-B68E-5AA83F0BFB8A}"/>
              </a:ext>
            </a:extLst>
          </p:cNvPr>
          <p:cNvCxnSpPr>
            <a:cxnSpLocks/>
            <a:stCxn id="118" idx="2"/>
            <a:endCxn id="127" idx="0"/>
          </p:cNvCxnSpPr>
          <p:nvPr/>
        </p:nvCxnSpPr>
        <p:spPr>
          <a:xfrm flipH="1">
            <a:off x="4684085" y="3016681"/>
            <a:ext cx="9050" cy="690388"/>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127" name="フローチャート : 他ページ結合子 135">
            <a:extLst>
              <a:ext uri="{FF2B5EF4-FFF2-40B4-BE49-F238E27FC236}">
                <a16:creationId xmlns:a16="http://schemas.microsoft.com/office/drawing/2014/main" id="{0FE58647-5352-41DE-A144-1A218B97D6C2}"/>
              </a:ext>
            </a:extLst>
          </p:cNvPr>
          <p:cNvSpPr/>
          <p:nvPr/>
        </p:nvSpPr>
        <p:spPr>
          <a:xfrm>
            <a:off x="4549728" y="3707069"/>
            <a:ext cx="268714" cy="334230"/>
          </a:xfrm>
          <a:prstGeom prst="flowChartOffpageConnector">
            <a:avLst/>
          </a:prstGeom>
          <a:solidFill>
            <a:srgbClr val="E5F2F4"/>
          </a:solidFill>
          <a:ln w="12700" cap="flat" cmpd="sng" algn="ctr">
            <a:solidFill>
              <a:sysClr val="window" lastClr="FFFFFF">
                <a:lumMod val="50000"/>
              </a:sysClr>
            </a:solidFill>
            <a:prstDash val="solid"/>
            <a:miter lim="800000"/>
          </a:ln>
          <a:effectLst/>
        </p:spPr>
        <p:txBody>
          <a:bodyPr wrap="none" lIns="36000" rIns="36000" rtlCol="0" anchor="ctr"/>
          <a:lstStyle/>
          <a:p>
            <a:pPr algn="ctr">
              <a:defRPr/>
            </a:pPr>
            <a:r>
              <a:rPr kumimoji="0" lang="en-US" altLang="ja-JP" sz="800" kern="0" dirty="0">
                <a:latin typeface="Meiryo UI"/>
                <a:ea typeface="Meiryo UI"/>
                <a:cs typeface="Arial" pitchFamily="34" charset="0"/>
              </a:rPr>
              <a:t>2</a:t>
            </a:r>
            <a:endParaRPr kumimoji="0" lang="ja-JP" altLang="en-US" sz="800" kern="0" dirty="0">
              <a:latin typeface="Meiryo UI"/>
              <a:ea typeface="Meiryo UI"/>
              <a:cs typeface="Arial" pitchFamily="34" charset="0"/>
            </a:endParaRPr>
          </a:p>
        </p:txBody>
      </p:sp>
      <p:grpSp>
        <p:nvGrpSpPr>
          <p:cNvPr id="129" name="グループ化 128">
            <a:extLst>
              <a:ext uri="{FF2B5EF4-FFF2-40B4-BE49-F238E27FC236}">
                <a16:creationId xmlns:a16="http://schemas.microsoft.com/office/drawing/2014/main" id="{AEA8AEB3-A471-4C78-BF44-D9AC175E2885}"/>
              </a:ext>
            </a:extLst>
          </p:cNvPr>
          <p:cNvGrpSpPr/>
          <p:nvPr/>
        </p:nvGrpSpPr>
        <p:grpSpPr>
          <a:xfrm>
            <a:off x="2325115" y="5854003"/>
            <a:ext cx="254269" cy="450827"/>
            <a:chOff x="2515451" y="5897715"/>
            <a:chExt cx="254269" cy="450827"/>
          </a:xfrm>
        </p:grpSpPr>
        <p:sp>
          <p:nvSpPr>
            <p:cNvPr id="130" name="Freeform 266">
              <a:extLst>
                <a:ext uri="{FF2B5EF4-FFF2-40B4-BE49-F238E27FC236}">
                  <a16:creationId xmlns:a16="http://schemas.microsoft.com/office/drawing/2014/main" id="{C423759A-9B09-4F0D-86CE-51A45A4EFCD0}"/>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31" name="正方形/長方形 36">
              <a:extLst>
                <a:ext uri="{FF2B5EF4-FFF2-40B4-BE49-F238E27FC236}">
                  <a16:creationId xmlns:a16="http://schemas.microsoft.com/office/drawing/2014/main" id="{1431B07A-F01C-40DE-BD3A-6BF42401C748}"/>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32" name="正方形/長方形 131">
            <a:extLst>
              <a:ext uri="{FF2B5EF4-FFF2-40B4-BE49-F238E27FC236}">
                <a16:creationId xmlns:a16="http://schemas.microsoft.com/office/drawing/2014/main" id="{CB3AC076-A45F-441D-9442-8889EA330100}"/>
              </a:ext>
            </a:extLst>
          </p:cNvPr>
          <p:cNvSpPr/>
          <p:nvPr/>
        </p:nvSpPr>
        <p:spPr>
          <a:xfrm>
            <a:off x="2380249" y="6226422"/>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133" name="直線矢印コネクタ 132">
            <a:extLst>
              <a:ext uri="{FF2B5EF4-FFF2-40B4-BE49-F238E27FC236}">
                <a16:creationId xmlns:a16="http://schemas.microsoft.com/office/drawing/2014/main" id="{36A56321-05F5-44F2-8EF3-A81517515814}"/>
              </a:ext>
            </a:extLst>
          </p:cNvPr>
          <p:cNvCxnSpPr>
            <a:cxnSpLocks/>
            <a:stCxn id="131" idx="0"/>
            <a:endCxn id="112" idx="2"/>
          </p:cNvCxnSpPr>
          <p:nvPr/>
        </p:nvCxnSpPr>
        <p:spPr>
          <a:xfrm flipV="1">
            <a:off x="2452250" y="3074734"/>
            <a:ext cx="9075" cy="2783072"/>
          </a:xfrm>
          <a:prstGeom prst="straightConnector1">
            <a:avLst/>
          </a:prstGeom>
          <a:noFill/>
          <a:ln w="6350" cap="flat" cmpd="sng" algn="ctr">
            <a:solidFill>
              <a:sysClr val="window" lastClr="FFFFFF">
                <a:lumMod val="65000"/>
              </a:sysClr>
            </a:solidFill>
            <a:prstDash val="dash"/>
            <a:miter lim="800000"/>
            <a:tailEnd type="triangle"/>
          </a:ln>
          <a:effectLst/>
        </p:spPr>
      </p:cxnSp>
      <p:cxnSp>
        <p:nvCxnSpPr>
          <p:cNvPr id="144" name="直線矢印コネクタ 143">
            <a:extLst>
              <a:ext uri="{FF2B5EF4-FFF2-40B4-BE49-F238E27FC236}">
                <a16:creationId xmlns:a16="http://schemas.microsoft.com/office/drawing/2014/main" id="{D51BDB06-33CE-46DA-B44B-7D00A4F16874}"/>
              </a:ext>
            </a:extLst>
          </p:cNvPr>
          <p:cNvCxnSpPr>
            <a:cxnSpLocks/>
            <a:stCxn id="58" idx="3"/>
            <a:endCxn id="118" idx="1"/>
          </p:cNvCxnSpPr>
          <p:nvPr/>
        </p:nvCxnSpPr>
        <p:spPr>
          <a:xfrm>
            <a:off x="4046635" y="2849285"/>
            <a:ext cx="409832" cy="1242"/>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152" name="直線矢印コネクタ 151">
            <a:extLst>
              <a:ext uri="{FF2B5EF4-FFF2-40B4-BE49-F238E27FC236}">
                <a16:creationId xmlns:a16="http://schemas.microsoft.com/office/drawing/2014/main" id="{B686858B-BFBF-42B2-ABEA-28B804E1B2CB}"/>
              </a:ext>
            </a:extLst>
          </p:cNvPr>
          <p:cNvCxnSpPr>
            <a:cxnSpLocks/>
            <a:stCxn id="118" idx="3"/>
            <a:endCxn id="119" idx="2"/>
          </p:cNvCxnSpPr>
          <p:nvPr/>
        </p:nvCxnSpPr>
        <p:spPr>
          <a:xfrm flipV="1">
            <a:off x="4929803" y="2842765"/>
            <a:ext cx="457618" cy="7762"/>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50" name="直線矢印コネクタ 49">
            <a:extLst>
              <a:ext uri="{FF2B5EF4-FFF2-40B4-BE49-F238E27FC236}">
                <a16:creationId xmlns:a16="http://schemas.microsoft.com/office/drawing/2014/main" id="{2B31B1F3-1078-473E-8B71-6AA4BABD2B80}"/>
              </a:ext>
            </a:extLst>
          </p:cNvPr>
          <p:cNvCxnSpPr>
            <a:cxnSpLocks/>
            <a:endCxn id="53" idx="0"/>
          </p:cNvCxnSpPr>
          <p:nvPr/>
        </p:nvCxnSpPr>
        <p:spPr>
          <a:xfrm flipH="1">
            <a:off x="3646287" y="3074734"/>
            <a:ext cx="4647" cy="2763999"/>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51" name="グループ化 50">
            <a:extLst>
              <a:ext uri="{FF2B5EF4-FFF2-40B4-BE49-F238E27FC236}">
                <a16:creationId xmlns:a16="http://schemas.microsoft.com/office/drawing/2014/main" id="{255B8075-72CD-4F1C-996E-54112EA2152A}"/>
              </a:ext>
            </a:extLst>
          </p:cNvPr>
          <p:cNvGrpSpPr>
            <a:grpSpLocks/>
          </p:cNvGrpSpPr>
          <p:nvPr/>
        </p:nvGrpSpPr>
        <p:grpSpPr>
          <a:xfrm>
            <a:off x="3519131" y="5834951"/>
            <a:ext cx="254309" cy="448253"/>
            <a:chOff x="2515451" y="5897715"/>
            <a:chExt cx="254269" cy="450827"/>
          </a:xfrm>
        </p:grpSpPr>
        <p:sp>
          <p:nvSpPr>
            <p:cNvPr id="52" name="Freeform 266">
              <a:extLst>
                <a:ext uri="{FF2B5EF4-FFF2-40B4-BE49-F238E27FC236}">
                  <a16:creationId xmlns:a16="http://schemas.microsoft.com/office/drawing/2014/main" id="{840463DE-77AB-4BAC-86C9-0E1F3CFD2806}"/>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77913" tIns="38957" rIns="77913" bIns="38957"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sz="738">
                <a:latin typeface="Arial"/>
                <a:ea typeface="Meiryo UI"/>
              </a:endParaRPr>
            </a:p>
          </p:txBody>
        </p:sp>
        <p:sp>
          <p:nvSpPr>
            <p:cNvPr id="53" name="正方形/長方形 36">
              <a:extLst>
                <a:ext uri="{FF2B5EF4-FFF2-40B4-BE49-F238E27FC236}">
                  <a16:creationId xmlns:a16="http://schemas.microsoft.com/office/drawing/2014/main" id="{07D2F808-D5BE-4B47-B02B-99536DD8D379}"/>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0675" rIns="0" bIns="30675" rtlCol="0" anchor="ctr"/>
            <a:lstStyle/>
            <a:p>
              <a:pPr algn="ctr">
                <a:defRPr/>
              </a:pPr>
              <a:endParaRPr kumimoji="0" lang="ja-JP" altLang="en-US" sz="738" kern="0" dirty="0">
                <a:latin typeface="Meiryo UI"/>
                <a:ea typeface="Meiryo UI"/>
                <a:cs typeface="Arial" pitchFamily="34" charset="0"/>
              </a:endParaRPr>
            </a:p>
          </p:txBody>
        </p:sp>
      </p:grpSp>
      <p:sp>
        <p:nvSpPr>
          <p:cNvPr id="54" name="正方形/長方形 53">
            <a:extLst>
              <a:ext uri="{FF2B5EF4-FFF2-40B4-BE49-F238E27FC236}">
                <a16:creationId xmlns:a16="http://schemas.microsoft.com/office/drawing/2014/main" id="{F3B49F0A-3502-4A59-9781-18107B0CF472}"/>
              </a:ext>
            </a:extLst>
          </p:cNvPr>
          <p:cNvSpPr>
            <a:spLocks/>
          </p:cNvSpPr>
          <p:nvPr/>
        </p:nvSpPr>
        <p:spPr>
          <a:xfrm>
            <a:off x="3574276" y="6205243"/>
            <a:ext cx="144023" cy="214767"/>
          </a:xfrm>
          <a:prstGeom prst="rect">
            <a:avLst/>
          </a:prstGeom>
          <a:noFill/>
          <a:ln w="19050" cap="flat" cmpd="sng" algn="ctr">
            <a:noFill/>
            <a:prstDash val="solid"/>
            <a:miter lim="800000"/>
          </a:ln>
          <a:effectLst/>
        </p:spPr>
        <p:txBody>
          <a:bodyPr wrap="none" lIns="0" tIns="30675" rIns="0" bIns="30675"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55" name="直線矢印コネクタ 54">
            <a:extLst>
              <a:ext uri="{FF2B5EF4-FFF2-40B4-BE49-F238E27FC236}">
                <a16:creationId xmlns:a16="http://schemas.microsoft.com/office/drawing/2014/main" id="{EC75A3E7-FCD4-4D29-AA23-CDB3FCEBB9FD}"/>
              </a:ext>
            </a:extLst>
          </p:cNvPr>
          <p:cNvCxnSpPr>
            <a:cxnSpLocks/>
            <a:stCxn id="112" idx="3"/>
            <a:endCxn id="58" idx="1"/>
          </p:cNvCxnSpPr>
          <p:nvPr/>
        </p:nvCxnSpPr>
        <p:spPr>
          <a:xfrm flipV="1">
            <a:off x="2828525" y="2849285"/>
            <a:ext cx="478805" cy="2249"/>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57" name="グループ化 56">
            <a:extLst>
              <a:ext uri="{FF2B5EF4-FFF2-40B4-BE49-F238E27FC236}">
                <a16:creationId xmlns:a16="http://schemas.microsoft.com/office/drawing/2014/main" id="{CB0DC74A-A469-477B-B187-9C41B87C4964}"/>
              </a:ext>
            </a:extLst>
          </p:cNvPr>
          <p:cNvGrpSpPr/>
          <p:nvPr/>
        </p:nvGrpSpPr>
        <p:grpSpPr>
          <a:xfrm>
            <a:off x="3307330" y="2470662"/>
            <a:ext cx="739305" cy="595853"/>
            <a:chOff x="2491032" y="3449261"/>
            <a:chExt cx="734400" cy="612227"/>
          </a:xfrm>
        </p:grpSpPr>
        <p:sp>
          <p:nvSpPr>
            <p:cNvPr id="58" name="正方形/長方形 57">
              <a:extLst>
                <a:ext uri="{FF2B5EF4-FFF2-40B4-BE49-F238E27FC236}">
                  <a16:creationId xmlns:a16="http://schemas.microsoft.com/office/drawing/2014/main" id="{DE1311B4-2020-4154-9660-5A16DFF21D95}"/>
                </a:ext>
              </a:extLst>
            </p:cNvPr>
            <p:cNvSpPr/>
            <p:nvPr/>
          </p:nvSpPr>
          <p:spPr>
            <a:xfrm>
              <a:off x="2491032" y="3615088"/>
              <a:ext cx="734400"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28315" rIns="0" bIns="28315" rtlCol="0" anchor="ctr"/>
            <a:lstStyle/>
            <a:p>
              <a:pPr algn="ctr"/>
              <a:r>
                <a:rPr kumimoji="0" lang="ja-JP" altLang="en-US" sz="800" kern="0" dirty="0">
                  <a:latin typeface="Meiryo UI"/>
                  <a:ea typeface="Meiryo UI"/>
                  <a:cs typeface="Arial" pitchFamily="34" charset="0"/>
                </a:rPr>
                <a:t>現預金残高の</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確認結果の登録</a:t>
              </a:r>
              <a:endParaRPr kumimoji="0" lang="en-US" altLang="ja-JP" sz="800" kern="0" dirty="0">
                <a:latin typeface="Meiryo UI"/>
                <a:ea typeface="Meiryo UI"/>
                <a:cs typeface="Arial" pitchFamily="34" charset="0"/>
              </a:endParaRPr>
            </a:p>
          </p:txBody>
        </p:sp>
        <p:sp>
          <p:nvSpPr>
            <p:cNvPr id="59" name="テキスト ボックス 58">
              <a:extLst>
                <a:ext uri="{FF2B5EF4-FFF2-40B4-BE49-F238E27FC236}">
                  <a16:creationId xmlns:a16="http://schemas.microsoft.com/office/drawing/2014/main" id="{B5420ECD-A3B3-4FC2-9734-E6DF63EA96D6}"/>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554"/>
                </a:spcAft>
              </a:pPr>
              <a:r>
                <a:rPr lang="en-US" altLang="ja-JP" sz="738" dirty="0">
                  <a:latin typeface="Meiryo UI" panose="020B0604030504040204" pitchFamily="50" charset="-128"/>
                  <a:ea typeface="Meiryo UI" panose="020B0604030504040204" pitchFamily="50" charset="-128"/>
                </a:rPr>
                <a:t>09</a:t>
              </a:r>
              <a:endParaRPr lang="ja-JP" altLang="en-US" sz="738" dirty="0">
                <a:latin typeface="Meiryo UI" panose="020B0604030504040204" pitchFamily="50" charset="-128"/>
                <a:ea typeface="Meiryo UI" panose="020B0604030504040204" pitchFamily="50" charset="-128"/>
              </a:endParaRPr>
            </a:p>
          </p:txBody>
        </p:sp>
      </p:grpSp>
    </p:spTree>
    <p:extLst>
      <p:ext uri="{BB962C8B-B14F-4D97-AF65-F5344CB8AC3E}">
        <p14:creationId xmlns:p14="http://schemas.microsoft.com/office/powerpoint/2010/main" val="1542889879"/>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163565708"/>
              </p:ext>
            </p:extLst>
          </p:nvPr>
        </p:nvGraphicFramePr>
        <p:xfrm>
          <a:off x="141614" y="864069"/>
          <a:ext cx="9601200" cy="5926198"/>
        </p:xfrm>
        <a:graphic>
          <a:graphicData uri="http://schemas.openxmlformats.org/drawingml/2006/table">
            <a:tbl>
              <a:tblPr firstRow="1" bandRow="1">
                <a:tableStyleId>{2D5ABB26-0587-4C30-8999-92F81FD0307C}</a:tableStyleId>
              </a:tblPr>
              <a:tblGrid>
                <a:gridCol w="1149668">
                  <a:extLst>
                    <a:ext uri="{9D8B030D-6E8A-4147-A177-3AD203B41FA5}">
                      <a16:colId xmlns:a16="http://schemas.microsoft.com/office/drawing/2014/main" val="358073148"/>
                    </a:ext>
                  </a:extLst>
                </a:gridCol>
                <a:gridCol w="8451532">
                  <a:extLst>
                    <a:ext uri="{9D8B030D-6E8A-4147-A177-3AD203B41FA5}">
                      <a16:colId xmlns:a16="http://schemas.microsoft.com/office/drawing/2014/main" val="1235158156"/>
                    </a:ext>
                  </a:extLst>
                </a:gridCol>
              </a:tblGrid>
              <a:tr h="0">
                <a:tc>
                  <a:txBody>
                    <a:bodyPr/>
                    <a:lstStyle/>
                    <a:p>
                      <a:pPr algn="l"/>
                      <a:r>
                        <a:rPr kumimoji="1" lang="ja-JP" altLang="en-US" sz="1200" b="0" dirty="0">
                          <a:latin typeface="Meiryo UI" panose="020B0604030504040204" pitchFamily="50" charset="-128"/>
                          <a:ea typeface="Meiryo UI" panose="020B0604030504040204" pitchFamily="50" charset="-128"/>
                        </a:rPr>
                        <a:t>業務プロセス</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a:t>
                      </a:r>
                      <a:r>
                        <a:rPr kumimoji="1" lang="en-US" altLang="ja-JP" sz="1200" b="0" dirty="0">
                          <a:latin typeface="Meiryo UI" panose="020B0604030504040204" pitchFamily="50" charset="-128"/>
                          <a:ea typeface="Meiryo UI" panose="020B0604030504040204" pitchFamily="50" charset="-128"/>
                        </a:rPr>
                        <a:t>05:</a:t>
                      </a:r>
                      <a:r>
                        <a:rPr kumimoji="0" lang="ja-JP" altLang="en-US" sz="1200" b="0" kern="0" dirty="0">
                          <a:latin typeface="Meiryo UI" panose="020B0604030504040204" pitchFamily="50" charset="-128"/>
                          <a:ea typeface="Meiryo UI" panose="020B0604030504040204" pitchFamily="50" charset="-128"/>
                          <a:cs typeface="Arial" pitchFamily="34" charset="0"/>
                        </a:rPr>
                        <a:t>残高修正</a:t>
                      </a:r>
                      <a:r>
                        <a:rPr kumimoji="1" lang="ja-JP" altLang="en-US" sz="1200" b="0" dirty="0">
                          <a:latin typeface="Meiryo UI" panose="020B0604030504040204" pitchFamily="50" charset="-128"/>
                          <a:ea typeface="Meiryo UI" panose="020B0604030504040204" pitchFamily="50" charset="-128"/>
                        </a:rPr>
                        <a:t>」「</a:t>
                      </a:r>
                      <a:r>
                        <a:rPr kumimoji="1" lang="en-US" altLang="ja-JP" sz="1200" b="0" dirty="0">
                          <a:latin typeface="Meiryo UI" panose="020B0604030504040204" pitchFamily="50" charset="-128"/>
                          <a:ea typeface="Meiryo UI" panose="020B0604030504040204" pitchFamily="50" charset="-128"/>
                        </a:rPr>
                        <a:t>10:</a:t>
                      </a:r>
                      <a:r>
                        <a:rPr kumimoji="0" lang="zh-CN" altLang="en-US" sz="1200" b="0" kern="0" dirty="0">
                          <a:latin typeface="Meiryo UI" panose="020B0604030504040204" pitchFamily="50" charset="-128"/>
                          <a:ea typeface="Meiryo UI" panose="020B0604030504040204" pitchFamily="50" charset="-128"/>
                          <a:cs typeface="Arial" pitchFamily="34" charset="0"/>
                        </a:rPr>
                        <a:t>残高更新</a:t>
                      </a:r>
                      <a:r>
                        <a:rPr kumimoji="0" lang="en-US" altLang="zh-CN" sz="1200" b="0" kern="0" dirty="0">
                          <a:latin typeface="Meiryo UI" panose="020B0604030504040204" pitchFamily="50" charset="-128"/>
                          <a:ea typeface="Meiryo UI" panose="020B0604030504040204" pitchFamily="50" charset="-128"/>
                          <a:cs typeface="Arial" pitchFamily="34" charset="0"/>
                        </a:rPr>
                        <a:t>(</a:t>
                      </a:r>
                      <a:r>
                        <a:rPr kumimoji="0" lang="zh-CN" altLang="en-US" sz="1200" b="0" kern="0" dirty="0">
                          <a:latin typeface="Meiryo UI" panose="020B0604030504040204" pitchFamily="50" charset="-128"/>
                          <a:ea typeface="Meiryo UI" panose="020B0604030504040204" pitchFamily="50" charset="-128"/>
                          <a:cs typeface="Arial" pitchFamily="34" charset="0"/>
                        </a:rPr>
                        <a:t>当月度確定</a:t>
                      </a:r>
                      <a:r>
                        <a:rPr kumimoji="0" lang="en-US" altLang="zh-CN" sz="1200" b="0" kern="0" dirty="0">
                          <a:latin typeface="Meiryo UI" panose="020B0604030504040204" pitchFamily="50" charset="-128"/>
                          <a:ea typeface="Meiryo UI" panose="020B0604030504040204" pitchFamily="50" charset="-128"/>
                          <a:cs typeface="Arial" pitchFamily="34" charset="0"/>
                        </a:rPr>
                        <a:t>)</a:t>
                      </a:r>
                      <a:r>
                        <a:rPr kumimoji="1" lang="ja-JP" altLang="en-US" sz="1200" b="0" dirty="0">
                          <a:latin typeface="Meiryo UI" panose="020B0604030504040204" pitchFamily="50" charset="-128"/>
                          <a:ea typeface="Meiryo UI" panose="020B0604030504040204" pitchFamily="50" charset="-128"/>
                        </a:rPr>
                        <a:t>」</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0">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業務詳細仕様</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2081878"/>
                  </a:ext>
                </a:extLst>
              </a:tr>
              <a:tr h="5377558">
                <a:tc gridSpan="2">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0" lang="ja-JP" altLang="en-US" sz="1100" b="1" u="sng" kern="0" dirty="0">
                          <a:latin typeface="Meiryo UI" panose="020B0604030504040204" pitchFamily="50" charset="-128"/>
                          <a:ea typeface="Meiryo UI" panose="020B0604030504040204" pitchFamily="50" charset="-128"/>
                          <a:cs typeface="Arial" pitchFamily="34" charset="0"/>
                        </a:rPr>
                        <a:t>「</a:t>
                      </a:r>
                      <a:r>
                        <a:rPr kumimoji="0" lang="en-US" altLang="ja-JP" sz="1100" b="1" u="sng" kern="0" dirty="0">
                          <a:latin typeface="Meiryo UI" panose="020B0604030504040204" pitchFamily="50" charset="-128"/>
                          <a:ea typeface="Meiryo UI" panose="020B0604030504040204" pitchFamily="50" charset="-128"/>
                          <a:cs typeface="Arial" pitchFamily="34" charset="0"/>
                        </a:rPr>
                        <a:t>05:</a:t>
                      </a:r>
                      <a:r>
                        <a:rPr kumimoji="0" lang="ja-JP" altLang="en-US" sz="1100" b="1" u="sng" kern="0" dirty="0">
                          <a:latin typeface="Meiryo UI" panose="020B0604030504040204" pitchFamily="50" charset="-128"/>
                          <a:ea typeface="Meiryo UI" panose="020B0604030504040204" pitchFamily="50" charset="-128"/>
                          <a:cs typeface="Arial" pitchFamily="34" charset="0"/>
                        </a:rPr>
                        <a:t>残高修正」での修正対応</a:t>
                      </a:r>
                      <a:endParaRPr kumimoji="0" lang="en-US" altLang="ja-JP" sz="1100" b="1" u="sng" kern="0" dirty="0">
                        <a:latin typeface="Meiryo UI" panose="020B0604030504040204" pitchFamily="50" charset="-128"/>
                        <a:ea typeface="Meiryo UI" panose="020B0604030504040204" pitchFamily="50" charset="-128"/>
                        <a:cs typeface="Arial" pitchFamily="34" charset="0"/>
                      </a:endParaRPr>
                    </a:p>
                    <a:p>
                      <a:pPr lvl="0">
                        <a:defRPr/>
                      </a:pPr>
                      <a:endParaRPr kumimoji="0" lang="en-US" altLang="ja-JP" sz="1100" b="1" u="sng" kern="0" dirty="0">
                        <a:latin typeface="Meiryo UI" panose="020B0604030504040204" pitchFamily="50" charset="-128"/>
                        <a:ea typeface="Meiryo UI" panose="020B0604030504040204" pitchFamily="50" charset="-128"/>
                      </a:endParaRPr>
                    </a:p>
                    <a:p>
                      <a:pPr marL="0" lvl="0" indent="0">
                        <a:spcAft>
                          <a:spcPts val="300"/>
                        </a:spcAft>
                        <a:buFont typeface="Arial" panose="020B0604020202020204" pitchFamily="34" charset="0"/>
                        <a:buNone/>
                        <a:defRPr/>
                      </a:pPr>
                      <a:r>
                        <a:rPr kumimoji="0" lang="ja-JP" altLang="en-US" sz="1100" b="0" u="none" kern="0" dirty="0">
                          <a:solidFill>
                            <a:srgbClr val="000000">
                              <a:lumMod val="100000"/>
                            </a:srgbClr>
                          </a:solidFill>
                          <a:latin typeface="Meiryo UI"/>
                          <a:ea typeface="Meiryo UI"/>
                        </a:rPr>
                        <a:t>原則、残高修正を認めないが、残高照合時に不一致が発生し業務が立ち行かない場合にのみ、例外的に広域機関で以下の対応をとる。</a:t>
                      </a:r>
                      <a:endParaRPr kumimoji="0" lang="en-US" altLang="ja-JP" sz="1100" b="0" u="none" kern="0" dirty="0">
                        <a:solidFill>
                          <a:srgbClr val="000000">
                            <a:lumMod val="100000"/>
                          </a:srgbClr>
                        </a:solidFill>
                        <a:latin typeface="Meiryo UI"/>
                        <a:ea typeface="Meiryo UI"/>
                      </a:endParaRPr>
                    </a:p>
                    <a:p>
                      <a:pPr marL="0" lvl="0" indent="0">
                        <a:spcAft>
                          <a:spcPts val="300"/>
                        </a:spcAft>
                        <a:buFont typeface="Arial" panose="020B0604020202020204" pitchFamily="34" charset="0"/>
                        <a:buNone/>
                        <a:defRPr/>
                      </a:pPr>
                      <a:endParaRPr kumimoji="0" lang="en-US" altLang="ja-JP" sz="1100" b="0" u="none" kern="0" dirty="0">
                        <a:solidFill>
                          <a:srgbClr val="000000">
                            <a:lumMod val="100000"/>
                          </a:srgbClr>
                        </a:solidFill>
                        <a:latin typeface="Meiryo UI"/>
                        <a:ea typeface="Meiryo UI"/>
                      </a:endParaRPr>
                    </a:p>
                    <a:p>
                      <a:pPr marL="0" lvl="0" indent="0">
                        <a:spcAft>
                          <a:spcPts val="300"/>
                        </a:spcAft>
                        <a:buFont typeface="Arial" panose="020B0604020202020204" pitchFamily="34" charset="0"/>
                        <a:buNone/>
                        <a:defRPr/>
                      </a:pPr>
                      <a:endParaRPr kumimoji="0" lang="en-US" altLang="ja-JP" sz="1100" b="0" u="none" kern="0" dirty="0">
                        <a:solidFill>
                          <a:srgbClr val="000000">
                            <a:lumMod val="100000"/>
                          </a:srgbClr>
                        </a:solidFill>
                        <a:latin typeface="Meiryo UI"/>
                        <a:ea typeface="Meiryo UI"/>
                      </a:endParaRPr>
                    </a:p>
                    <a:p>
                      <a:pPr marL="0" lvl="0" indent="0">
                        <a:spcAft>
                          <a:spcPts val="300"/>
                        </a:spcAft>
                        <a:buFont typeface="Arial" panose="020B0604020202020204" pitchFamily="34" charset="0"/>
                        <a:buNone/>
                        <a:defRPr/>
                      </a:pPr>
                      <a:endParaRPr kumimoji="0" lang="en-US" altLang="ja-JP" sz="1100" b="0" u="none" kern="0" dirty="0">
                        <a:solidFill>
                          <a:srgbClr val="000000">
                            <a:lumMod val="100000"/>
                          </a:srgbClr>
                        </a:solidFill>
                        <a:latin typeface="Meiryo UI"/>
                        <a:ea typeface="Meiryo UI"/>
                      </a:endParaRPr>
                    </a:p>
                    <a:p>
                      <a:pPr marL="0" lvl="0" indent="0">
                        <a:spcAft>
                          <a:spcPts val="300"/>
                        </a:spcAft>
                        <a:buFont typeface="Arial" panose="020B0604020202020204" pitchFamily="34" charset="0"/>
                        <a:buNone/>
                        <a:defRPr/>
                      </a:pPr>
                      <a:endParaRPr kumimoji="0" lang="en-US" altLang="ja-JP" sz="1100" b="0" u="none" kern="0" dirty="0">
                        <a:solidFill>
                          <a:srgbClr val="000000">
                            <a:lumMod val="100000"/>
                          </a:srgbClr>
                        </a:solidFill>
                        <a:latin typeface="Meiryo UI"/>
                        <a:ea typeface="Meiryo UI"/>
                      </a:endParaRPr>
                    </a:p>
                    <a:p>
                      <a:pPr marL="0" lvl="0" indent="0">
                        <a:spcAft>
                          <a:spcPts val="300"/>
                        </a:spcAft>
                        <a:buFont typeface="Arial" panose="020B0604020202020204" pitchFamily="34" charset="0"/>
                        <a:buNone/>
                        <a:defRPr/>
                      </a:pPr>
                      <a:endParaRPr kumimoji="0" lang="en-US" altLang="ja-JP" sz="1100" b="0" kern="0" dirty="0">
                        <a:latin typeface="Meiryo UI" panose="020B0604030504040204" pitchFamily="50" charset="-128"/>
                        <a:ea typeface="Meiryo UI" panose="020B0604030504040204" pitchFamily="50" charset="-128"/>
                      </a:endParaRPr>
                    </a:p>
                    <a:p>
                      <a:pPr marL="0" lvl="0" indent="0">
                        <a:spcAft>
                          <a:spcPts val="300"/>
                        </a:spcAft>
                        <a:buFont typeface="Arial" panose="020B0604020202020204" pitchFamily="34" charset="0"/>
                        <a:buNone/>
                        <a:defRPr/>
                      </a:pPr>
                      <a:endParaRPr kumimoji="0" lang="en-US" altLang="ja-JP" sz="1100" b="1" kern="0" dirty="0">
                        <a:latin typeface="Meiryo UI" panose="020B0604030504040204" pitchFamily="50" charset="-128"/>
                        <a:ea typeface="Meiryo UI" panose="020B0604030504040204" pitchFamily="50" charset="-128"/>
                      </a:endParaRPr>
                    </a:p>
                    <a:p>
                      <a:pPr marL="0" lvl="0" indent="0">
                        <a:spcAft>
                          <a:spcPts val="300"/>
                        </a:spcAft>
                        <a:buFont typeface="Arial" panose="020B0604020202020204" pitchFamily="34" charset="0"/>
                        <a:buNone/>
                        <a:defRPr/>
                      </a:pPr>
                      <a:endParaRPr kumimoji="0" lang="en-US" altLang="ja-JP" sz="1100" b="1" kern="0" dirty="0">
                        <a:latin typeface="Meiryo UI" panose="020B0604030504040204" pitchFamily="50" charset="-128"/>
                        <a:ea typeface="Meiryo UI" panose="020B0604030504040204" pitchFamily="50" charset="-128"/>
                      </a:endParaRPr>
                    </a:p>
                    <a:p>
                      <a:pPr marL="0" lvl="0" indent="0">
                        <a:spcAft>
                          <a:spcPts val="300"/>
                        </a:spcAft>
                        <a:buFont typeface="Arial" panose="020B0604020202020204" pitchFamily="34" charset="0"/>
                        <a:buNone/>
                        <a:defRPr/>
                      </a:pPr>
                      <a:endParaRPr kumimoji="0" lang="en-US" altLang="ja-JP" sz="1100" b="1" kern="0" dirty="0">
                        <a:latin typeface="Meiryo UI" panose="020B0604030504040204" pitchFamily="50" charset="-128"/>
                        <a:ea typeface="Meiryo UI" panose="020B0604030504040204" pitchFamily="50" charset="-128"/>
                      </a:endParaRPr>
                    </a:p>
                    <a:p>
                      <a:pPr marL="0" lvl="0" indent="0">
                        <a:spcAft>
                          <a:spcPts val="300"/>
                        </a:spcAft>
                        <a:buFont typeface="Arial" panose="020B0604020202020204" pitchFamily="34" charset="0"/>
                        <a:buNone/>
                        <a:defRPr/>
                      </a:pPr>
                      <a:endParaRPr kumimoji="0" lang="en-US" altLang="ja-JP" sz="1100" b="1" kern="0" dirty="0">
                        <a:latin typeface="Meiryo UI" panose="020B0604030504040204" pitchFamily="50" charset="-128"/>
                        <a:ea typeface="Meiryo UI" panose="020B0604030504040204" pitchFamily="50" charset="-128"/>
                      </a:endParaRPr>
                    </a:p>
                    <a:p>
                      <a:pPr marL="0" lvl="0" indent="0">
                        <a:spcAft>
                          <a:spcPts val="300"/>
                        </a:spcAft>
                        <a:buFont typeface="Arial" panose="020B0604020202020204" pitchFamily="34" charset="0"/>
                        <a:buNone/>
                        <a:defRPr/>
                      </a:pPr>
                      <a:endParaRPr kumimoji="0" lang="en-US" altLang="ja-JP" sz="1100" b="1" kern="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77678721"/>
                  </a:ext>
                </a:extLst>
              </a:tr>
            </a:tbl>
          </a:graphicData>
        </a:graphic>
      </p:graphicFrame>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zh-TW" altLang="en-US" dirty="0">
                <a:latin typeface="Meiryo UI" panose="020B0604030504040204" pitchFamily="50" charset="-128"/>
                <a:ea typeface="Meiryo UI" panose="020B0604030504040204" pitchFamily="50" charset="-128"/>
              </a:rPr>
              <a:t>業務詳細仕様</a:t>
            </a:r>
            <a:br>
              <a:rPr lang="en-US" altLang="ja-JP" dirty="0">
                <a:latin typeface="Meiryo UI" panose="020B0604030504040204" pitchFamily="50" charset="-128"/>
                <a:ea typeface="Meiryo UI" panose="020B0604030504040204" pitchFamily="50" charset="-128"/>
              </a:rPr>
            </a:br>
            <a:r>
              <a:rPr kumimoji="0" lang="ja-JP" altLang="en-US" kern="0" dirty="0">
                <a:solidFill>
                  <a:prstClr val="black"/>
                </a:solidFill>
                <a:latin typeface="Meiryo UI"/>
                <a:ea typeface="Meiryo UI"/>
                <a:cs typeface="Arial" pitchFamily="34" charset="0"/>
              </a:rPr>
              <a:t>資金管理・報告</a:t>
            </a:r>
            <a:r>
              <a:rPr lang="zh-TW" altLang="en-US"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残高管理</a:t>
            </a:r>
            <a:r>
              <a:rPr lang="en-US" altLang="ja-JP" dirty="0">
                <a:latin typeface="Arial" panose="020B0604020202020204" pitchFamily="34" charset="0"/>
                <a:ea typeface="Meiryo UI" panose="020B0604030504040204" pitchFamily="50" charset="-128"/>
                <a:cs typeface="Arial" panose="020B0604020202020204" pitchFamily="34" charset="0"/>
              </a:rPr>
              <a:t> – </a:t>
            </a:r>
            <a:r>
              <a:rPr lang="ja-JP" altLang="en-US" dirty="0">
                <a:latin typeface="Arial" panose="020B0604020202020204" pitchFamily="34" charset="0"/>
                <a:ea typeface="Meiryo UI" panose="020B0604030504040204" pitchFamily="50" charset="-128"/>
                <a:cs typeface="Arial" panose="020B0604020202020204" pitchFamily="34" charset="0"/>
              </a:rPr>
              <a:t>残高照合</a:t>
            </a:r>
            <a:endParaRPr kumimoji="1" lang="ja-JP" altLang="en-US" dirty="0">
              <a:latin typeface="Meiryo UI" panose="020B0604030504040204" pitchFamily="50" charset="-128"/>
              <a:ea typeface="Meiryo UI" panose="020B0604030504040204" pitchFamily="50" charset="-128"/>
            </a:endParaRPr>
          </a:p>
        </p:txBody>
      </p:sp>
      <p:graphicFrame>
        <p:nvGraphicFramePr>
          <p:cNvPr id="81" name="表 80">
            <a:extLst>
              <a:ext uri="{FF2B5EF4-FFF2-40B4-BE49-F238E27FC236}">
                <a16:creationId xmlns:a16="http://schemas.microsoft.com/office/drawing/2014/main" id="{6EC31ECD-A710-4F70-92E3-9B3AD6B499FE}"/>
              </a:ext>
            </a:extLst>
          </p:cNvPr>
          <p:cNvGraphicFramePr>
            <a:graphicFrameLocks noGrp="1"/>
          </p:cNvGraphicFramePr>
          <p:nvPr>
            <p:extLst/>
          </p:nvPr>
        </p:nvGraphicFramePr>
        <p:xfrm>
          <a:off x="224113" y="2174709"/>
          <a:ext cx="9460770" cy="430668"/>
        </p:xfrm>
        <a:graphic>
          <a:graphicData uri="http://schemas.openxmlformats.org/drawingml/2006/table">
            <a:tbl>
              <a:tblPr firstRow="1" bandRow="1">
                <a:tableStyleId>{2D5ABB26-0587-4C30-8999-92F81FD0307C}</a:tableStyleId>
              </a:tblPr>
              <a:tblGrid>
                <a:gridCol w="3923344">
                  <a:extLst>
                    <a:ext uri="{9D8B030D-6E8A-4147-A177-3AD203B41FA5}">
                      <a16:colId xmlns:a16="http://schemas.microsoft.com/office/drawing/2014/main" val="3253929150"/>
                    </a:ext>
                  </a:extLst>
                </a:gridCol>
                <a:gridCol w="5537426">
                  <a:extLst>
                    <a:ext uri="{9D8B030D-6E8A-4147-A177-3AD203B41FA5}">
                      <a16:colId xmlns:a16="http://schemas.microsoft.com/office/drawing/2014/main" val="4116574233"/>
                    </a:ext>
                  </a:extLst>
                </a:gridCol>
              </a:tblGrid>
              <a:tr h="136860">
                <a:tc>
                  <a:txBody>
                    <a:bodyPr/>
                    <a:lstStyle/>
                    <a:p>
                      <a:pPr algn="ctr"/>
                      <a:r>
                        <a:rPr kumimoji="0" lang="ja-JP" altLang="en-US" sz="1020" b="0" i="0" u="none" strike="noStrike" kern="0" cap="none" spc="0" normalizeH="0" baseline="0" noProof="0" dirty="0">
                          <a:ln>
                            <a:noFill/>
                          </a:ln>
                          <a:solidFill>
                            <a:prstClr val="black"/>
                          </a:solidFill>
                          <a:effectLst/>
                          <a:uLnTx/>
                          <a:uFillTx/>
                          <a:latin typeface="Meiryo UI"/>
                          <a:ea typeface="Meiryo UI"/>
                          <a:cs typeface="+mn-cs"/>
                        </a:rPr>
                        <a:t>修正が必要なケース</a:t>
                      </a:r>
                      <a:endParaRPr kumimoji="1" lang="ja-JP" altLang="en-US" dirty="0"/>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defTabSz="779173"/>
                      <a:r>
                        <a:rPr kumimoji="0" lang="ja-JP" altLang="en-US" sz="1000" kern="0" dirty="0">
                          <a:latin typeface="Meiryo UI"/>
                          <a:ea typeface="Meiryo UI"/>
                        </a:rPr>
                        <a:t>対応</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929096736"/>
                  </a:ext>
                </a:extLst>
              </a:tr>
              <a:tr h="141826">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ja-JP" altLang="en-US" sz="1050" b="0" dirty="0">
                          <a:latin typeface="Meiryo UI" panose="020B0604030504040204" pitchFamily="50" charset="-128"/>
                          <a:ea typeface="Meiryo UI" panose="020B0604030504040204" pitchFamily="50" charset="-128"/>
                        </a:rPr>
                        <a:t>口座残高とシステム残高が一致しない</a:t>
                      </a:r>
                      <a:endParaRPr kumimoji="1" lang="en-US" altLang="ja-JP" sz="1050" b="0" dirty="0">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indent="0" algn="l">
                        <a:buFont typeface="Arial" panose="020B0604020202020204" pitchFamily="34" charset="0"/>
                        <a:buNone/>
                      </a:pPr>
                      <a:r>
                        <a:rPr kumimoji="1" lang="ja-JP" altLang="en-US" sz="1050" b="0" dirty="0">
                          <a:latin typeface="Meiryo UI" panose="020B0604030504040204" pitchFamily="50" charset="-128"/>
                          <a:ea typeface="Meiryo UI" panose="020B0604030504040204" pitchFamily="50" charset="-128"/>
                        </a:rPr>
                        <a:t>システム残高の修正明細</a:t>
                      </a:r>
                      <a:r>
                        <a:rPr kumimoji="1" lang="en-US" altLang="ja-JP" sz="1050" b="0" dirty="0">
                          <a:latin typeface="Meiryo UI" panose="020B0604030504040204" pitchFamily="50" charset="-128"/>
                          <a:ea typeface="Meiryo UI" panose="020B0604030504040204" pitchFamily="50" charset="-128"/>
                        </a:rPr>
                        <a:t>(</a:t>
                      </a:r>
                      <a:r>
                        <a:rPr kumimoji="1" lang="ja-JP" altLang="en-US" sz="1050" b="0" dirty="0">
                          <a:latin typeface="Meiryo UI" panose="020B0604030504040204" pitchFamily="50" charset="-128"/>
                          <a:ea typeface="Meiryo UI" panose="020B0604030504040204" pitchFamily="50" charset="-128"/>
                        </a:rPr>
                        <a:t>口座残高との差分</a:t>
                      </a:r>
                      <a:r>
                        <a:rPr kumimoji="1" lang="en-US" altLang="ja-JP" sz="1050" b="0" dirty="0">
                          <a:latin typeface="Meiryo UI" panose="020B0604030504040204" pitchFamily="50" charset="-128"/>
                          <a:ea typeface="Meiryo UI" panose="020B0604030504040204" pitchFamily="50" charset="-128"/>
                        </a:rPr>
                        <a:t>)</a:t>
                      </a:r>
                      <a:r>
                        <a:rPr kumimoji="1" lang="ja-JP" altLang="en-US" sz="1050" b="0" dirty="0">
                          <a:latin typeface="Meiryo UI" panose="020B0604030504040204" pitchFamily="50" charset="-128"/>
                          <a:ea typeface="Meiryo UI" panose="020B0604030504040204" pitchFamily="50" charset="-128"/>
                        </a:rPr>
                        <a:t>を作成し、システム残高を口座残高に一致させる。</a:t>
                      </a:r>
                    </a:p>
                  </a:txBody>
                  <a:tcPr marL="36000" marR="36000" marT="28800" marB="288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230514535"/>
                  </a:ext>
                </a:extLst>
              </a:tr>
            </a:tbl>
          </a:graphicData>
        </a:graphic>
      </p:graphicFrame>
    </p:spTree>
    <p:extLst>
      <p:ext uri="{BB962C8B-B14F-4D97-AF65-F5344CB8AC3E}">
        <p14:creationId xmlns:p14="http://schemas.microsoft.com/office/powerpoint/2010/main" val="94494526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 name="フリーフォーム: 図形 123">
            <a:extLst>
              <a:ext uri="{FF2B5EF4-FFF2-40B4-BE49-F238E27FC236}">
                <a16:creationId xmlns:a16="http://schemas.microsoft.com/office/drawing/2014/main" id="{29D59469-437C-424B-BEF8-8BBABF12BE1C}"/>
              </a:ext>
            </a:extLst>
          </p:cNvPr>
          <p:cNvSpPr/>
          <p:nvPr/>
        </p:nvSpPr>
        <p:spPr>
          <a:xfrm>
            <a:off x="5254126" y="1868988"/>
            <a:ext cx="4525332" cy="4911620"/>
          </a:xfrm>
          <a:custGeom>
            <a:avLst/>
            <a:gdLst>
              <a:gd name="connsiteX0" fmla="*/ 2704089 w 4505223"/>
              <a:gd name="connsiteY0" fmla="*/ 0 h 4879289"/>
              <a:gd name="connsiteX1" fmla="*/ 4505223 w 4505223"/>
              <a:gd name="connsiteY1" fmla="*/ 0 h 4879289"/>
              <a:gd name="connsiteX2" fmla="*/ 4505223 w 4505223"/>
              <a:gd name="connsiteY2" fmla="*/ 991585 h 4879289"/>
              <a:gd name="connsiteX3" fmla="*/ 4505223 w 4505223"/>
              <a:gd name="connsiteY3" fmla="*/ 3887704 h 4879289"/>
              <a:gd name="connsiteX4" fmla="*/ 4505223 w 4505223"/>
              <a:gd name="connsiteY4" fmla="*/ 4879289 h 4879289"/>
              <a:gd name="connsiteX5" fmla="*/ 0 w 4505223"/>
              <a:gd name="connsiteY5" fmla="*/ 4879289 h 4879289"/>
              <a:gd name="connsiteX6" fmla="*/ 0 w 4505223"/>
              <a:gd name="connsiteY6" fmla="*/ 991585 h 4879289"/>
              <a:gd name="connsiteX7" fmla="*/ 2704089 w 4505223"/>
              <a:gd name="connsiteY7" fmla="*/ 991585 h 4879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05223" h="4879289">
                <a:moveTo>
                  <a:pt x="2704089" y="0"/>
                </a:moveTo>
                <a:lnTo>
                  <a:pt x="4505223" y="0"/>
                </a:lnTo>
                <a:lnTo>
                  <a:pt x="4505223" y="991585"/>
                </a:lnTo>
                <a:lnTo>
                  <a:pt x="4505223" y="3887704"/>
                </a:lnTo>
                <a:lnTo>
                  <a:pt x="4505223" y="4879289"/>
                </a:lnTo>
                <a:lnTo>
                  <a:pt x="0" y="4879289"/>
                </a:lnTo>
                <a:lnTo>
                  <a:pt x="0" y="991585"/>
                </a:lnTo>
                <a:lnTo>
                  <a:pt x="2704089" y="991585"/>
                </a:lnTo>
                <a:close/>
              </a:path>
            </a:pathLst>
          </a:custGeom>
          <a:solidFill>
            <a:srgbClr val="EFFAFF"/>
          </a:solidFill>
          <a:ln>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eaVert" wrap="square" lIns="33231" tIns="50409" rIns="33231" bIns="50409" numCol="1" spcCol="0" rtlCol="0" fromWordArt="0" anchor="ctr" anchorCtr="1" forceAA="0" compatLnSpc="1">
            <a:prstTxWarp prst="textNoShape">
              <a:avLst/>
            </a:prstTxWarp>
            <a:noAutofit/>
          </a:bodyPr>
          <a:lstStyle/>
          <a:p>
            <a:pPr algn="ctr"/>
            <a:endParaRPr lang="ja-JP" altLang="en-US" sz="1050" dirty="0">
              <a:solidFill>
                <a:schemeClr val="tx1"/>
              </a:solidFill>
              <a:latin typeface="Meiryo UI" panose="020B0604030504040204" pitchFamily="50" charset="-128"/>
              <a:ea typeface="Meiryo UI" panose="020B0604030504040204" pitchFamily="50" charset="-128"/>
            </a:endParaRPr>
          </a:p>
        </p:txBody>
      </p:sp>
      <p:sp>
        <p:nvSpPr>
          <p:cNvPr id="100" name="ホームベース 19">
            <a:extLst>
              <a:ext uri="{FF2B5EF4-FFF2-40B4-BE49-F238E27FC236}">
                <a16:creationId xmlns:a16="http://schemas.microsoft.com/office/drawing/2014/main" id="{6CAE9D2F-9904-4EC1-AA01-DAA7370245CF}"/>
              </a:ext>
            </a:extLst>
          </p:cNvPr>
          <p:cNvSpPr>
            <a:spLocks/>
          </p:cNvSpPr>
          <p:nvPr/>
        </p:nvSpPr>
        <p:spPr>
          <a:xfrm>
            <a:off x="613232" y="1958111"/>
            <a:ext cx="1281501" cy="313095"/>
          </a:xfrm>
          <a:prstGeom prst="homePlate">
            <a:avLst>
              <a:gd name="adj" fmla="val 22523"/>
            </a:avLst>
          </a:prstGeom>
          <a:solidFill>
            <a:schemeClr val="bg1"/>
          </a:solidFill>
          <a:ln w="9525">
            <a:solidFill>
              <a:schemeClr val="bg1">
                <a:lumMod val="75000"/>
              </a:schemeClr>
            </a:solidFill>
            <a:prstDash val="dash"/>
          </a:ln>
        </p:spPr>
        <p:txBody>
          <a:bodyPr wrap="none" lIns="33231" tIns="33231" rIns="33231" bIns="33231" rtlCol="0" anchor="ctr">
            <a:noAutofit/>
          </a:bodyPr>
          <a:lstStyle/>
          <a:p>
            <a:pPr marL="99695" indent="-99695" algn="ctr"/>
            <a:r>
              <a:rPr lang="ja-JP" altLang="en-US" sz="900" dirty="0">
                <a:solidFill>
                  <a:schemeClr val="bg1">
                    <a:lumMod val="75000"/>
                  </a:schemeClr>
                </a:solidFill>
                <a:latin typeface="Meiryo UI" panose="020B0604030504040204" pitchFamily="50" charset="-128"/>
                <a:ea typeface="Meiryo UI" panose="020B0604030504040204" pitchFamily="50" charset="-128"/>
                <a:cs typeface="Arial" panose="020B0604020202020204" pitchFamily="34" charset="0"/>
              </a:rPr>
              <a:t>算定諸元管理</a:t>
            </a:r>
          </a:p>
        </p:txBody>
      </p:sp>
      <p:sp>
        <p:nvSpPr>
          <p:cNvPr id="101" name="ホームベース 19">
            <a:extLst>
              <a:ext uri="{FF2B5EF4-FFF2-40B4-BE49-F238E27FC236}">
                <a16:creationId xmlns:a16="http://schemas.microsoft.com/office/drawing/2014/main" id="{763959EC-4EB7-4F5B-BAA0-0C4A7473DA55}"/>
              </a:ext>
            </a:extLst>
          </p:cNvPr>
          <p:cNvSpPr>
            <a:spLocks/>
          </p:cNvSpPr>
          <p:nvPr/>
        </p:nvSpPr>
        <p:spPr>
          <a:xfrm>
            <a:off x="613232" y="2435493"/>
            <a:ext cx="1281501" cy="313095"/>
          </a:xfrm>
          <a:prstGeom prst="homePlate">
            <a:avLst>
              <a:gd name="adj" fmla="val 22523"/>
            </a:avLst>
          </a:prstGeom>
          <a:solidFill>
            <a:schemeClr val="bg1"/>
          </a:solidFill>
          <a:ln w="9525">
            <a:solidFill>
              <a:schemeClr val="bg1">
                <a:lumMod val="75000"/>
              </a:schemeClr>
            </a:solidFill>
            <a:prstDash val="dash"/>
          </a:ln>
        </p:spPr>
        <p:txBody>
          <a:bodyPr wrap="none" lIns="33231" tIns="33231" rIns="33231" bIns="33231" rtlCol="0" anchor="ctr">
            <a:noAutofit/>
          </a:bodyPr>
          <a:lstStyle/>
          <a:p>
            <a:pPr marL="99695" indent="-99695" algn="ctr"/>
            <a:r>
              <a:rPr lang="ja-JP" altLang="en-US" sz="900" dirty="0">
                <a:solidFill>
                  <a:schemeClr val="bg1">
                    <a:lumMod val="75000"/>
                  </a:schemeClr>
                </a:solidFill>
                <a:latin typeface="Meiryo UI" panose="020B0604030504040204" pitchFamily="50" charset="-128"/>
                <a:ea typeface="Meiryo UI" panose="020B0604030504040204" pitchFamily="50" charset="-128"/>
                <a:cs typeface="Arial" panose="020B0604020202020204" pitchFamily="34" charset="0"/>
              </a:rPr>
              <a:t>算定諸元管理</a:t>
            </a:r>
          </a:p>
        </p:txBody>
      </p:sp>
      <p:sp>
        <p:nvSpPr>
          <p:cNvPr id="2" name="タイトル 1">
            <a:extLst>
              <a:ext uri="{FF2B5EF4-FFF2-40B4-BE49-F238E27FC236}">
                <a16:creationId xmlns:a16="http://schemas.microsoft.com/office/drawing/2014/main" id="{E5D30EDD-F0C9-40CD-BC41-81179575887C}"/>
              </a:ext>
            </a:extLst>
          </p:cNvPr>
          <p:cNvSpPr>
            <a:spLocks noGrp="1"/>
          </p:cNvSpPr>
          <p:nvPr>
            <p:ph type="title"/>
          </p:nvPr>
        </p:nvSpPr>
        <p:spPr/>
        <p:txBody>
          <a:bodyPr/>
          <a:lstStyle/>
          <a:p>
            <a:r>
              <a:rPr lang="ja-JP" altLang="en-US" dirty="0">
                <a:latin typeface="Meiryo UI" panose="020B0604030504040204" pitchFamily="50" charset="-128"/>
                <a:ea typeface="Meiryo UI" panose="020B0604030504040204" pitchFamily="50" charset="-128"/>
              </a:rPr>
              <a:t>業務全体像における</a:t>
            </a:r>
            <a:r>
              <a:rPr lang="ja-JP" altLang="en-US" dirty="0"/>
              <a:t>承認・通知・異議申立の実施箇所</a:t>
            </a:r>
            <a:endParaRPr kumimoji="1" lang="ja-JP" altLang="en-US" dirty="0"/>
          </a:p>
        </p:txBody>
      </p:sp>
      <p:sp>
        <p:nvSpPr>
          <p:cNvPr id="162" name="ホームベース 19">
            <a:extLst>
              <a:ext uri="{FF2B5EF4-FFF2-40B4-BE49-F238E27FC236}">
                <a16:creationId xmlns:a16="http://schemas.microsoft.com/office/drawing/2014/main" id="{1ADB0FB6-7EF9-4634-9A4E-51084DBCDB0B}"/>
              </a:ext>
            </a:extLst>
          </p:cNvPr>
          <p:cNvSpPr>
            <a:spLocks/>
          </p:cNvSpPr>
          <p:nvPr/>
        </p:nvSpPr>
        <p:spPr>
          <a:xfrm>
            <a:off x="2023727" y="2435493"/>
            <a:ext cx="3101916" cy="313095"/>
          </a:xfrm>
          <a:prstGeom prst="homePlate">
            <a:avLst>
              <a:gd name="adj" fmla="val 10606"/>
            </a:avLst>
          </a:prstGeom>
          <a:solidFill>
            <a:schemeClr val="bg1"/>
          </a:solidFill>
          <a:ln w="9525">
            <a:solidFill>
              <a:schemeClr val="bg1">
                <a:lumMod val="75000"/>
              </a:schemeClr>
            </a:solidFill>
            <a:prstDash val="dash"/>
          </a:ln>
        </p:spPr>
        <p:txBody>
          <a:bodyPr wrap="none" lIns="33231" tIns="33231" rIns="33231" bIns="33231" rtlCol="0" anchor="ctr">
            <a:noAutofit/>
          </a:bodyPr>
          <a:lstStyle/>
          <a:p>
            <a:pPr marL="99695" indent="-99695" algn="ctr"/>
            <a:r>
              <a:rPr lang="en-US" altLang="ja-JP" sz="900">
                <a:solidFill>
                  <a:schemeClr val="bg1">
                    <a:lumMod val="75000"/>
                  </a:schemeClr>
                </a:solidFill>
                <a:latin typeface="Meiryo UI" panose="020B0604030504040204" pitchFamily="50" charset="-128"/>
                <a:ea typeface="Meiryo UI" panose="020B0604030504040204" pitchFamily="50" charset="-128"/>
                <a:cs typeface="Arial" panose="020B0604020202020204" pitchFamily="34" charset="0"/>
              </a:rPr>
              <a:t>FIT</a:t>
            </a:r>
            <a:r>
              <a:rPr lang="ja-JP" altLang="en-US" sz="900">
                <a:solidFill>
                  <a:schemeClr val="bg1">
                    <a:lumMod val="75000"/>
                  </a:schemeClr>
                </a:solidFill>
                <a:latin typeface="Meiryo UI" panose="020B0604030504040204" pitchFamily="50" charset="-128"/>
                <a:ea typeface="Meiryo UI" panose="020B0604030504040204" pitchFamily="50" charset="-128"/>
                <a:cs typeface="Arial" panose="020B0604020202020204" pitchFamily="34" charset="0"/>
              </a:rPr>
              <a:t>交付</a:t>
            </a:r>
            <a:r>
              <a:rPr lang="ja-JP" altLang="en-US" sz="900" dirty="0">
                <a:solidFill>
                  <a:schemeClr val="bg1">
                    <a:lumMod val="75000"/>
                  </a:schemeClr>
                </a:solidFill>
                <a:latin typeface="Meiryo UI" panose="020B0604030504040204" pitchFamily="50" charset="-128"/>
                <a:ea typeface="Meiryo UI" panose="020B0604030504040204" pitchFamily="50" charset="-128"/>
                <a:cs typeface="Arial" panose="020B0604020202020204" pitchFamily="34" charset="0"/>
              </a:rPr>
              <a:t>金算定・通知</a:t>
            </a:r>
          </a:p>
        </p:txBody>
      </p:sp>
      <p:sp>
        <p:nvSpPr>
          <p:cNvPr id="163" name="ホームベース 19">
            <a:extLst>
              <a:ext uri="{FF2B5EF4-FFF2-40B4-BE49-F238E27FC236}">
                <a16:creationId xmlns:a16="http://schemas.microsoft.com/office/drawing/2014/main" id="{61BE3756-1B30-4B50-8AB5-7F09240CFA77}"/>
              </a:ext>
            </a:extLst>
          </p:cNvPr>
          <p:cNvSpPr>
            <a:spLocks/>
          </p:cNvSpPr>
          <p:nvPr/>
        </p:nvSpPr>
        <p:spPr>
          <a:xfrm>
            <a:off x="2023727" y="1958111"/>
            <a:ext cx="3101916" cy="313095"/>
          </a:xfrm>
          <a:prstGeom prst="homePlate">
            <a:avLst>
              <a:gd name="adj" fmla="val 10606"/>
            </a:avLst>
          </a:prstGeom>
          <a:solidFill>
            <a:schemeClr val="bg1"/>
          </a:solidFill>
          <a:ln w="9525">
            <a:solidFill>
              <a:schemeClr val="bg1">
                <a:lumMod val="75000"/>
              </a:schemeClr>
            </a:solidFill>
            <a:prstDash val="dash"/>
          </a:ln>
        </p:spPr>
        <p:txBody>
          <a:bodyPr wrap="none" lIns="33231" tIns="33231" rIns="33231" bIns="33231" rtlCol="0" anchor="ctr">
            <a:noAutofit/>
          </a:bodyPr>
          <a:lstStyle/>
          <a:p>
            <a:pPr marL="99695" indent="-99695" algn="ctr"/>
            <a:r>
              <a:rPr lang="ja-JP" altLang="en-US" sz="900" dirty="0">
                <a:solidFill>
                  <a:schemeClr val="bg1">
                    <a:lumMod val="75000"/>
                  </a:schemeClr>
                </a:solidFill>
                <a:latin typeface="Meiryo UI" panose="020B0604030504040204" pitchFamily="50" charset="-128"/>
                <a:ea typeface="Meiryo UI" panose="020B0604030504040204" pitchFamily="50" charset="-128"/>
                <a:cs typeface="Arial" panose="020B0604020202020204" pitchFamily="34" charset="0"/>
              </a:rPr>
              <a:t>再エネ賦課金納付算定・通知</a:t>
            </a:r>
            <a:endParaRPr lang="ja-JP" altLang="en-US" sz="600" dirty="0">
              <a:solidFill>
                <a:schemeClr val="bg1">
                  <a:lumMod val="75000"/>
                </a:schemeClr>
              </a:solidFill>
              <a:latin typeface="Meiryo UI" panose="020B0604030504040204" pitchFamily="50" charset="-128"/>
              <a:ea typeface="Meiryo UI" panose="020B0604030504040204" pitchFamily="50" charset="-128"/>
              <a:cs typeface="Arial" panose="020B0604020202020204" pitchFamily="34" charset="0"/>
            </a:endParaRPr>
          </a:p>
        </p:txBody>
      </p:sp>
      <p:sp>
        <p:nvSpPr>
          <p:cNvPr id="170" name="ホームベース 35">
            <a:extLst>
              <a:ext uri="{FF2B5EF4-FFF2-40B4-BE49-F238E27FC236}">
                <a16:creationId xmlns:a16="http://schemas.microsoft.com/office/drawing/2014/main" id="{2B644E47-A3B2-4502-AA7A-654A926ECA3A}"/>
              </a:ext>
            </a:extLst>
          </p:cNvPr>
          <p:cNvSpPr>
            <a:spLocks/>
          </p:cNvSpPr>
          <p:nvPr/>
        </p:nvSpPr>
        <p:spPr>
          <a:xfrm>
            <a:off x="6762566" y="1958111"/>
            <a:ext cx="1158576" cy="786542"/>
          </a:xfrm>
          <a:prstGeom prst="homePlate">
            <a:avLst>
              <a:gd name="adj" fmla="val 5044"/>
            </a:avLst>
          </a:prstGeom>
          <a:solidFill>
            <a:schemeClr val="bg1"/>
          </a:solidFill>
          <a:ln w="9525">
            <a:solidFill>
              <a:schemeClr val="bg1">
                <a:lumMod val="75000"/>
              </a:schemeClr>
            </a:solidFill>
            <a:prstDash val="dash"/>
          </a:ln>
        </p:spPr>
        <p:txBody>
          <a:bodyPr wrap="none" lIns="33231" tIns="33231" rIns="33231" bIns="33231" rtlCol="0" anchor="ctr">
            <a:noAutofit/>
          </a:bodyPr>
          <a:lstStyle/>
          <a:p>
            <a:pPr marL="99695" indent="-99695" algn="ctr"/>
            <a:r>
              <a:rPr lang="ja-JP" altLang="en-US" sz="900" dirty="0">
                <a:solidFill>
                  <a:schemeClr val="bg1">
                    <a:lumMod val="75000"/>
                  </a:schemeClr>
                </a:solidFill>
                <a:latin typeface="Meiryo UI" panose="020B0604030504040204" pitchFamily="50" charset="-128"/>
                <a:ea typeface="Meiryo UI" panose="020B0604030504040204" pitchFamily="50" charset="-128"/>
                <a:cs typeface="Arial" panose="020B0604020202020204" pitchFamily="34" charset="0"/>
              </a:rPr>
              <a:t>入</a:t>
            </a:r>
            <a:r>
              <a:rPr lang="ja-JP" altLang="en-US" sz="900">
                <a:solidFill>
                  <a:schemeClr val="bg1">
                    <a:lumMod val="75000"/>
                  </a:schemeClr>
                </a:solidFill>
                <a:latin typeface="Meiryo UI" panose="020B0604030504040204" pitchFamily="50" charset="-128"/>
                <a:ea typeface="Meiryo UI" panose="020B0604030504040204" pitchFamily="50" charset="-128"/>
                <a:cs typeface="Arial" panose="020B0604020202020204" pitchFamily="34" charset="0"/>
              </a:rPr>
              <a:t>出金管理</a:t>
            </a:r>
            <a:endParaRPr lang="en-US" altLang="ja-JP" sz="900" dirty="0">
              <a:solidFill>
                <a:schemeClr val="bg1">
                  <a:lumMod val="75000"/>
                </a:schemeClr>
              </a:solidFill>
              <a:latin typeface="Meiryo UI" panose="020B0604030504040204" pitchFamily="50" charset="-128"/>
              <a:ea typeface="Meiryo UI" panose="020B0604030504040204" pitchFamily="50" charset="-128"/>
              <a:cs typeface="Arial" panose="020B0604020202020204" pitchFamily="34" charset="0"/>
            </a:endParaRPr>
          </a:p>
        </p:txBody>
      </p:sp>
      <p:sp>
        <p:nvSpPr>
          <p:cNvPr id="206" name="ホームベース 19">
            <a:extLst>
              <a:ext uri="{FF2B5EF4-FFF2-40B4-BE49-F238E27FC236}">
                <a16:creationId xmlns:a16="http://schemas.microsoft.com/office/drawing/2014/main" id="{9BA710B3-8B7C-4F8C-810F-D6790157D807}"/>
              </a:ext>
            </a:extLst>
          </p:cNvPr>
          <p:cNvSpPr/>
          <p:nvPr/>
        </p:nvSpPr>
        <p:spPr>
          <a:xfrm>
            <a:off x="104933" y="2394979"/>
            <a:ext cx="418231" cy="39412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231" tIns="50409" rIns="33231" bIns="50409" numCol="1" spcCol="0" rtlCol="0" fromWordArt="0" anchor="ctr" anchorCtr="1" forceAA="0" compatLnSpc="1">
            <a:prstTxWarp prst="textNoShape">
              <a:avLst/>
            </a:prstTxWarp>
            <a:noAutofit/>
          </a:bodyPr>
          <a:lstStyle/>
          <a:p>
            <a:pPr algn="ctr"/>
            <a:r>
              <a:rPr lang="en-US" altLang="ja-JP" sz="1050" dirty="0">
                <a:solidFill>
                  <a:schemeClr val="tx1"/>
                </a:solidFill>
                <a:latin typeface="Meiryo UI" panose="020B0604030504040204" pitchFamily="50" charset="-128"/>
                <a:ea typeface="Meiryo UI" panose="020B0604030504040204" pitchFamily="50" charset="-128"/>
              </a:rPr>
              <a:t>FIT</a:t>
            </a:r>
            <a:endParaRPr lang="ja-JP" altLang="en-US" sz="1050" dirty="0">
              <a:solidFill>
                <a:schemeClr val="tx1"/>
              </a:solidFill>
              <a:latin typeface="Meiryo UI" panose="020B0604030504040204" pitchFamily="50" charset="-128"/>
              <a:ea typeface="Meiryo UI" panose="020B0604030504040204" pitchFamily="50" charset="-128"/>
            </a:endParaRPr>
          </a:p>
        </p:txBody>
      </p:sp>
      <p:sp>
        <p:nvSpPr>
          <p:cNvPr id="94" name="コンテンツ プレースホルダー 2">
            <a:extLst>
              <a:ext uri="{FF2B5EF4-FFF2-40B4-BE49-F238E27FC236}">
                <a16:creationId xmlns:a16="http://schemas.microsoft.com/office/drawing/2014/main" id="{AE98D478-01F2-4B69-BFB2-B9A553AD2272}"/>
              </a:ext>
            </a:extLst>
          </p:cNvPr>
          <p:cNvSpPr>
            <a:spLocks noGrp="1"/>
          </p:cNvSpPr>
          <p:nvPr>
            <p:ph idx="1"/>
          </p:nvPr>
        </p:nvSpPr>
        <p:spPr>
          <a:xfrm>
            <a:off x="189378" y="895602"/>
            <a:ext cx="9501748" cy="538698"/>
          </a:xfrm>
          <a:ln>
            <a:solidFill>
              <a:schemeClr val="bg2">
                <a:lumMod val="90000"/>
              </a:schemeClr>
            </a:solidFill>
          </a:ln>
        </p:spPr>
        <p:txBody>
          <a:bodyPr anchor="ctr"/>
          <a:lstStyle/>
          <a:p>
            <a:r>
              <a:rPr lang="ja-JP" altLang="en-US" dirty="0"/>
              <a:t>業務全体像におけるハンド／システムでの承認箇所、事業者への通知箇所、異議申立の受付箇所は以下の通り。</a:t>
            </a:r>
            <a:endParaRPr lang="en-US" altLang="ja-JP" dirty="0"/>
          </a:p>
        </p:txBody>
      </p:sp>
      <p:sp>
        <p:nvSpPr>
          <p:cNvPr id="96" name="ホームベース 35">
            <a:extLst>
              <a:ext uri="{FF2B5EF4-FFF2-40B4-BE49-F238E27FC236}">
                <a16:creationId xmlns:a16="http://schemas.microsoft.com/office/drawing/2014/main" id="{74A1E817-7522-47F1-A425-69B933210222}"/>
              </a:ext>
            </a:extLst>
          </p:cNvPr>
          <p:cNvSpPr>
            <a:spLocks/>
          </p:cNvSpPr>
          <p:nvPr/>
        </p:nvSpPr>
        <p:spPr>
          <a:xfrm>
            <a:off x="5319901" y="3394677"/>
            <a:ext cx="1304526" cy="2937055"/>
          </a:xfrm>
          <a:prstGeom prst="homePlate">
            <a:avLst>
              <a:gd name="adj" fmla="val 5044"/>
            </a:avLst>
          </a:prstGeom>
          <a:solidFill>
            <a:schemeClr val="bg1"/>
          </a:solidFill>
          <a:ln w="9525">
            <a:solidFill>
              <a:schemeClr val="bg1">
                <a:lumMod val="75000"/>
              </a:schemeClr>
            </a:solidFill>
          </a:ln>
        </p:spPr>
        <p:txBody>
          <a:bodyPr wrap="none" lIns="33231" tIns="33231" rIns="33231" bIns="33231" rtlCol="0" anchor="t">
            <a:noAutofit/>
          </a:bodyPr>
          <a:lstStyle/>
          <a:p>
            <a:pPr marL="99695" indent="-99695" algn="ctr"/>
            <a:r>
              <a:rPr lang="ja-JP" altLang="en-US" sz="1000" dirty="0">
                <a:latin typeface="Meiryo UI" panose="020B0604030504040204" pitchFamily="50" charset="-128"/>
                <a:ea typeface="Meiryo UI" panose="020B0604030504040204" pitchFamily="50" charset="-128"/>
                <a:cs typeface="Arial" panose="020B0604020202020204" pitchFamily="34" charset="0"/>
              </a:rPr>
              <a:t>支払通知・請求</a:t>
            </a:r>
            <a:endParaRPr lang="en-US" altLang="ja-JP" sz="1000" dirty="0">
              <a:latin typeface="Meiryo UI" panose="020B0604030504040204" pitchFamily="50" charset="-128"/>
              <a:ea typeface="Meiryo UI" panose="020B0604030504040204" pitchFamily="50" charset="-128"/>
              <a:cs typeface="Arial" panose="020B0604020202020204" pitchFamily="34" charset="0"/>
            </a:endParaRPr>
          </a:p>
        </p:txBody>
      </p:sp>
      <p:sp>
        <p:nvSpPr>
          <p:cNvPr id="155" name="ホームベース 19">
            <a:extLst>
              <a:ext uri="{FF2B5EF4-FFF2-40B4-BE49-F238E27FC236}">
                <a16:creationId xmlns:a16="http://schemas.microsoft.com/office/drawing/2014/main" id="{C66962EA-3A11-4F40-B14E-F38E0209E171}"/>
              </a:ext>
            </a:extLst>
          </p:cNvPr>
          <p:cNvSpPr/>
          <p:nvPr/>
        </p:nvSpPr>
        <p:spPr>
          <a:xfrm>
            <a:off x="553630" y="2875974"/>
            <a:ext cx="1378391" cy="3940242"/>
          </a:xfrm>
          <a:prstGeom prst="rect">
            <a:avLst/>
          </a:prstGeom>
          <a:solidFill>
            <a:srgbClr val="EFFAFF"/>
          </a:solidFill>
          <a:ln>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eaVert" wrap="square" lIns="33231" tIns="50409" rIns="33231" bIns="50409" numCol="1" spcCol="0" rtlCol="0" fromWordArt="0" anchor="ctr" anchorCtr="1" forceAA="0" compatLnSpc="1">
            <a:prstTxWarp prst="textNoShape">
              <a:avLst/>
            </a:prstTxWarp>
            <a:noAutofit/>
          </a:bodyPr>
          <a:lstStyle/>
          <a:p>
            <a:pPr algn="ctr"/>
            <a:endParaRPr lang="ja-JP" altLang="en-US" sz="1050" dirty="0">
              <a:solidFill>
                <a:schemeClr val="tx1"/>
              </a:solidFill>
              <a:latin typeface="Meiryo UI" panose="020B0604030504040204" pitchFamily="50" charset="-128"/>
              <a:ea typeface="Meiryo UI" panose="020B0604030504040204" pitchFamily="50" charset="-128"/>
            </a:endParaRPr>
          </a:p>
        </p:txBody>
      </p:sp>
      <p:sp>
        <p:nvSpPr>
          <p:cNvPr id="157" name="ホームベース 19">
            <a:extLst>
              <a:ext uri="{FF2B5EF4-FFF2-40B4-BE49-F238E27FC236}">
                <a16:creationId xmlns:a16="http://schemas.microsoft.com/office/drawing/2014/main" id="{0E66B53E-B1B7-4480-8E88-1F86511AB157}"/>
              </a:ext>
            </a:extLst>
          </p:cNvPr>
          <p:cNvSpPr/>
          <p:nvPr/>
        </p:nvSpPr>
        <p:spPr>
          <a:xfrm>
            <a:off x="2007391" y="2875975"/>
            <a:ext cx="3171365" cy="1188013"/>
          </a:xfrm>
          <a:prstGeom prst="rect">
            <a:avLst/>
          </a:prstGeom>
          <a:solidFill>
            <a:srgbClr val="EFFAFF"/>
          </a:solidFill>
          <a:ln>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eaVert" wrap="square" lIns="33231" tIns="50409" rIns="33231" bIns="50409" numCol="1" spcCol="0" rtlCol="0" fromWordArt="0" anchor="ctr" anchorCtr="1" forceAA="0" compatLnSpc="1">
            <a:prstTxWarp prst="textNoShape">
              <a:avLst/>
            </a:prstTxWarp>
            <a:noAutofit/>
          </a:bodyPr>
          <a:lstStyle/>
          <a:p>
            <a:pPr algn="ctr"/>
            <a:endParaRPr lang="ja-JP" altLang="en-US" sz="1050" dirty="0">
              <a:solidFill>
                <a:schemeClr val="tx1"/>
              </a:solidFill>
              <a:latin typeface="Meiryo UI" panose="020B0604030504040204" pitchFamily="50" charset="-128"/>
              <a:ea typeface="Meiryo UI" panose="020B0604030504040204" pitchFamily="50" charset="-128"/>
            </a:endParaRPr>
          </a:p>
        </p:txBody>
      </p:sp>
      <p:sp>
        <p:nvSpPr>
          <p:cNvPr id="158" name="ホームベース 19">
            <a:extLst>
              <a:ext uri="{FF2B5EF4-FFF2-40B4-BE49-F238E27FC236}">
                <a16:creationId xmlns:a16="http://schemas.microsoft.com/office/drawing/2014/main" id="{BDA6E8F7-CF5B-45B4-8781-F0C0317A4733}"/>
              </a:ext>
            </a:extLst>
          </p:cNvPr>
          <p:cNvSpPr/>
          <p:nvPr/>
        </p:nvSpPr>
        <p:spPr>
          <a:xfrm>
            <a:off x="2018949" y="4164452"/>
            <a:ext cx="3171365" cy="2651764"/>
          </a:xfrm>
          <a:prstGeom prst="rect">
            <a:avLst/>
          </a:prstGeom>
          <a:solidFill>
            <a:srgbClr val="EFFAFF"/>
          </a:solidFill>
          <a:ln>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eaVert" wrap="square" lIns="33231" tIns="50409" rIns="33231" bIns="50409" numCol="1" spcCol="0" rtlCol="0" fromWordArt="0" anchor="ctr" anchorCtr="1" forceAA="0" compatLnSpc="1">
            <a:prstTxWarp prst="textNoShape">
              <a:avLst/>
            </a:prstTxWarp>
            <a:noAutofit/>
          </a:bodyPr>
          <a:lstStyle/>
          <a:p>
            <a:pPr algn="ctr"/>
            <a:endParaRPr lang="ja-JP" altLang="en-US" sz="1050" dirty="0">
              <a:solidFill>
                <a:schemeClr val="tx1"/>
              </a:solidFill>
              <a:latin typeface="Meiryo UI" panose="020B0604030504040204" pitchFamily="50" charset="-128"/>
              <a:ea typeface="Meiryo UI" panose="020B0604030504040204" pitchFamily="50" charset="-128"/>
            </a:endParaRPr>
          </a:p>
        </p:txBody>
      </p:sp>
      <p:sp>
        <p:nvSpPr>
          <p:cNvPr id="160" name="ホームベース 19">
            <a:extLst>
              <a:ext uri="{FF2B5EF4-FFF2-40B4-BE49-F238E27FC236}">
                <a16:creationId xmlns:a16="http://schemas.microsoft.com/office/drawing/2014/main" id="{F6ADB456-B99F-4158-843B-9676862534FB}"/>
              </a:ext>
            </a:extLst>
          </p:cNvPr>
          <p:cNvSpPr>
            <a:spLocks/>
          </p:cNvSpPr>
          <p:nvPr/>
        </p:nvSpPr>
        <p:spPr>
          <a:xfrm>
            <a:off x="3612420" y="4375696"/>
            <a:ext cx="1513223" cy="288000"/>
          </a:xfrm>
          <a:prstGeom prst="homePlate">
            <a:avLst>
              <a:gd name="adj" fmla="val 10606"/>
            </a:avLst>
          </a:prstGeom>
          <a:solidFill>
            <a:schemeClr val="bg1"/>
          </a:solidFill>
          <a:ln w="9525">
            <a:solidFill>
              <a:schemeClr val="bg1">
                <a:lumMod val="75000"/>
              </a:schemeClr>
            </a:solidFill>
          </a:ln>
        </p:spPr>
        <p:txBody>
          <a:bodyPr wrap="none" lIns="33231" tIns="33231" rIns="33231" bIns="33231" rtlCol="0" anchor="ctr">
            <a:noAutofit/>
          </a:bodyPr>
          <a:lstStyle/>
          <a:p>
            <a:pPr marL="99695" indent="-99695" algn="ctr"/>
            <a:r>
              <a:rPr lang="ja-JP" altLang="en-US" sz="900" dirty="0">
                <a:latin typeface="Meiryo UI" panose="020B0604030504040204" pitchFamily="50" charset="-128"/>
                <a:ea typeface="Meiryo UI" panose="020B0604030504040204" pitchFamily="50" charset="-128"/>
                <a:cs typeface="Arial" panose="020B0604020202020204" pitchFamily="34" charset="0"/>
              </a:rPr>
              <a:t>積立金額確認</a:t>
            </a:r>
            <a:endParaRPr lang="en-US" altLang="ja-JP" sz="900" dirty="0">
              <a:latin typeface="Meiryo UI" panose="020B0604030504040204" pitchFamily="50" charset="-128"/>
              <a:ea typeface="Meiryo UI" panose="020B0604030504040204" pitchFamily="50" charset="-128"/>
              <a:cs typeface="Arial" panose="020B0604020202020204" pitchFamily="34" charset="0"/>
            </a:endParaRPr>
          </a:p>
          <a:p>
            <a:pPr marL="99695" indent="-99695" algn="ctr"/>
            <a:endParaRPr lang="ja-JP" altLang="en-US" sz="600" dirty="0">
              <a:latin typeface="Meiryo UI" panose="020B0604030504040204" pitchFamily="50" charset="-128"/>
              <a:ea typeface="Meiryo UI" panose="020B0604030504040204" pitchFamily="50" charset="-128"/>
              <a:cs typeface="Arial" panose="020B0604020202020204" pitchFamily="34" charset="0"/>
            </a:endParaRPr>
          </a:p>
        </p:txBody>
      </p:sp>
      <p:sp>
        <p:nvSpPr>
          <p:cNvPr id="161" name="ホームベース 19">
            <a:extLst>
              <a:ext uri="{FF2B5EF4-FFF2-40B4-BE49-F238E27FC236}">
                <a16:creationId xmlns:a16="http://schemas.microsoft.com/office/drawing/2014/main" id="{51A57DE7-59F5-47D1-83A2-B3177521B09D}"/>
              </a:ext>
            </a:extLst>
          </p:cNvPr>
          <p:cNvSpPr>
            <a:spLocks/>
          </p:cNvSpPr>
          <p:nvPr/>
        </p:nvSpPr>
        <p:spPr>
          <a:xfrm>
            <a:off x="2048080" y="5512526"/>
            <a:ext cx="1513555" cy="288000"/>
          </a:xfrm>
          <a:prstGeom prst="homePlate">
            <a:avLst>
              <a:gd name="adj" fmla="val 10606"/>
            </a:avLst>
          </a:prstGeom>
          <a:solidFill>
            <a:schemeClr val="bg1"/>
          </a:solidFill>
          <a:ln w="9525">
            <a:solidFill>
              <a:schemeClr val="bg1">
                <a:lumMod val="75000"/>
              </a:schemeClr>
            </a:solidFill>
          </a:ln>
        </p:spPr>
        <p:txBody>
          <a:bodyPr wrap="none" lIns="33231" tIns="33231" rIns="33231" bIns="33231" rtlCol="0" anchor="ctr">
            <a:noAutofit/>
          </a:bodyPr>
          <a:lstStyle/>
          <a:p>
            <a:pPr marL="99695" indent="-99695" algn="ctr"/>
            <a:r>
              <a:rPr lang="ja-JP" altLang="en-US" sz="900" dirty="0">
                <a:latin typeface="Meiryo UI" panose="020B0604030504040204" pitchFamily="50" charset="-128"/>
                <a:ea typeface="Meiryo UI" panose="020B0604030504040204" pitchFamily="50" charset="-128"/>
                <a:cs typeface="Arial" panose="020B0604020202020204" pitchFamily="34" charset="0"/>
              </a:rPr>
              <a:t>工事完了登録</a:t>
            </a:r>
            <a:endParaRPr lang="en-US" altLang="ja-JP" sz="900" dirty="0">
              <a:latin typeface="Meiryo UI" panose="020B0604030504040204" pitchFamily="50" charset="-128"/>
              <a:ea typeface="Meiryo UI" panose="020B0604030504040204" pitchFamily="50" charset="-128"/>
              <a:cs typeface="Arial" panose="020B0604020202020204" pitchFamily="34" charset="0"/>
            </a:endParaRPr>
          </a:p>
        </p:txBody>
      </p:sp>
      <p:sp>
        <p:nvSpPr>
          <p:cNvPr id="175" name="ホームベース 19">
            <a:extLst>
              <a:ext uri="{FF2B5EF4-FFF2-40B4-BE49-F238E27FC236}">
                <a16:creationId xmlns:a16="http://schemas.microsoft.com/office/drawing/2014/main" id="{59066D3C-772C-470A-A263-D1D8C74BB0F9}"/>
              </a:ext>
            </a:extLst>
          </p:cNvPr>
          <p:cNvSpPr>
            <a:spLocks/>
          </p:cNvSpPr>
          <p:nvPr/>
        </p:nvSpPr>
        <p:spPr>
          <a:xfrm>
            <a:off x="2048080" y="5160990"/>
            <a:ext cx="1513555" cy="288000"/>
          </a:xfrm>
          <a:prstGeom prst="homePlate">
            <a:avLst>
              <a:gd name="adj" fmla="val 10606"/>
            </a:avLst>
          </a:prstGeom>
          <a:solidFill>
            <a:schemeClr val="bg1"/>
          </a:solidFill>
          <a:ln w="9525">
            <a:solidFill>
              <a:schemeClr val="bg1">
                <a:lumMod val="75000"/>
              </a:schemeClr>
            </a:solidFill>
          </a:ln>
        </p:spPr>
        <p:txBody>
          <a:bodyPr wrap="none" lIns="33231" tIns="33231" rIns="33231" bIns="33231" rtlCol="0" anchor="ctr">
            <a:noAutofit/>
          </a:bodyPr>
          <a:lstStyle/>
          <a:p>
            <a:pPr marL="99695" indent="-99695" algn="ctr"/>
            <a:r>
              <a:rPr lang="ja-JP" altLang="en-US" sz="900" dirty="0">
                <a:latin typeface="Meiryo UI" panose="020B0604030504040204" pitchFamily="50" charset="-128"/>
                <a:ea typeface="Meiryo UI" panose="020B0604030504040204" pitchFamily="50" charset="-128"/>
                <a:cs typeface="Arial" panose="020B0604020202020204" pitchFamily="34" charset="0"/>
              </a:rPr>
              <a:t>積立金取戻し申請・審査</a:t>
            </a:r>
            <a:endParaRPr lang="en-US" altLang="ja-JP" sz="900" dirty="0">
              <a:latin typeface="Meiryo UI" panose="020B0604030504040204" pitchFamily="50" charset="-128"/>
              <a:ea typeface="Meiryo UI" panose="020B0604030504040204" pitchFamily="50" charset="-128"/>
              <a:cs typeface="Arial" panose="020B0604020202020204" pitchFamily="34" charset="0"/>
            </a:endParaRPr>
          </a:p>
          <a:p>
            <a:pPr marL="99695" indent="-99695" algn="ctr"/>
            <a:endParaRPr lang="ja-JP" altLang="en-US" sz="600" dirty="0">
              <a:latin typeface="Meiryo UI" panose="020B0604030504040204" pitchFamily="50" charset="-128"/>
              <a:ea typeface="Meiryo UI" panose="020B0604030504040204" pitchFamily="50" charset="-128"/>
              <a:cs typeface="Arial" panose="020B0604020202020204" pitchFamily="34" charset="0"/>
            </a:endParaRPr>
          </a:p>
        </p:txBody>
      </p:sp>
      <p:cxnSp>
        <p:nvCxnSpPr>
          <p:cNvPr id="176" name="コネクタ: カギ線 219">
            <a:extLst>
              <a:ext uri="{FF2B5EF4-FFF2-40B4-BE49-F238E27FC236}">
                <a16:creationId xmlns:a16="http://schemas.microsoft.com/office/drawing/2014/main" id="{D7D87928-BA60-4683-9755-3A6C1CF857F7}"/>
              </a:ext>
            </a:extLst>
          </p:cNvPr>
          <p:cNvCxnSpPr>
            <a:cxnSpLocks/>
          </p:cNvCxnSpPr>
          <p:nvPr/>
        </p:nvCxnSpPr>
        <p:spPr>
          <a:xfrm>
            <a:off x="3446081" y="5399471"/>
            <a:ext cx="0" cy="259544"/>
          </a:xfrm>
          <a:prstGeom prst="straightConnector1">
            <a:avLst/>
          </a:prstGeom>
          <a:ln w="6350">
            <a:solidFill>
              <a:schemeClr val="tx1">
                <a:lumMod val="65000"/>
                <a:lumOff val="35000"/>
              </a:schemeClr>
            </a:solidFill>
            <a:prstDash val="solid"/>
            <a:tailEnd type="triangle"/>
          </a:ln>
        </p:spPr>
        <p:style>
          <a:lnRef idx="1">
            <a:schemeClr val="accent1"/>
          </a:lnRef>
          <a:fillRef idx="0">
            <a:schemeClr val="accent1"/>
          </a:fillRef>
          <a:effectRef idx="0">
            <a:schemeClr val="accent1"/>
          </a:effectRef>
          <a:fontRef idx="minor">
            <a:schemeClr val="tx1"/>
          </a:fontRef>
        </p:style>
      </p:cxnSp>
      <p:sp>
        <p:nvSpPr>
          <p:cNvPr id="177" name="ホームベース 19">
            <a:extLst>
              <a:ext uri="{FF2B5EF4-FFF2-40B4-BE49-F238E27FC236}">
                <a16:creationId xmlns:a16="http://schemas.microsoft.com/office/drawing/2014/main" id="{190E274F-2BF7-4260-A8AB-2B8AB7621F62}"/>
              </a:ext>
            </a:extLst>
          </p:cNvPr>
          <p:cNvSpPr>
            <a:spLocks/>
          </p:cNvSpPr>
          <p:nvPr/>
        </p:nvSpPr>
        <p:spPr>
          <a:xfrm>
            <a:off x="2048080" y="4375696"/>
            <a:ext cx="1513555" cy="288000"/>
          </a:xfrm>
          <a:prstGeom prst="homePlate">
            <a:avLst>
              <a:gd name="adj" fmla="val 10606"/>
            </a:avLst>
          </a:prstGeom>
          <a:solidFill>
            <a:schemeClr val="bg1"/>
          </a:solidFill>
          <a:ln w="9525">
            <a:solidFill>
              <a:schemeClr val="bg1">
                <a:lumMod val="75000"/>
              </a:schemeClr>
            </a:solidFill>
          </a:ln>
        </p:spPr>
        <p:txBody>
          <a:bodyPr wrap="none" lIns="33231" tIns="33231" rIns="33231" bIns="33231" rtlCol="0" anchor="ctr">
            <a:noAutofit/>
          </a:bodyPr>
          <a:lstStyle/>
          <a:p>
            <a:pPr marL="99695" indent="-99695" algn="ctr"/>
            <a:r>
              <a:rPr lang="en-US" altLang="ja-JP" sz="900" dirty="0">
                <a:latin typeface="Meiryo UI" panose="020B0604030504040204" pitchFamily="50" charset="-128"/>
                <a:ea typeface="Meiryo UI" panose="020B0604030504040204" pitchFamily="50" charset="-128"/>
                <a:cs typeface="Arial" panose="020B0604020202020204" pitchFamily="34" charset="0"/>
              </a:rPr>
              <a:t>(FIP) </a:t>
            </a:r>
            <a:r>
              <a:rPr lang="ja-JP" altLang="en-US" sz="900" dirty="0">
                <a:latin typeface="Meiryo UI" panose="020B0604030504040204" pitchFamily="50" charset="-128"/>
                <a:ea typeface="Meiryo UI" panose="020B0604030504040204" pitchFamily="50" charset="-128"/>
                <a:cs typeface="Arial" panose="020B0604020202020204" pitchFamily="34" charset="0"/>
              </a:rPr>
              <a:t>積立金算定</a:t>
            </a:r>
            <a:br>
              <a:rPr lang="en-US" altLang="ja-JP" sz="900" strike="sngStrike" dirty="0">
                <a:latin typeface="Meiryo UI" panose="020B0604030504040204" pitchFamily="50" charset="-128"/>
                <a:ea typeface="Meiryo UI" panose="020B0604030504040204" pitchFamily="50" charset="-128"/>
                <a:cs typeface="Arial" panose="020B0604020202020204" pitchFamily="34" charset="0"/>
              </a:rPr>
            </a:br>
            <a:endParaRPr lang="ja-JP" altLang="en-US" sz="600" dirty="0">
              <a:latin typeface="Meiryo UI" panose="020B0604030504040204" pitchFamily="50" charset="-128"/>
              <a:ea typeface="Meiryo UI" panose="020B0604030504040204" pitchFamily="50" charset="-128"/>
              <a:cs typeface="Arial" panose="020B0604020202020204" pitchFamily="34" charset="0"/>
            </a:endParaRPr>
          </a:p>
        </p:txBody>
      </p:sp>
      <p:sp>
        <p:nvSpPr>
          <p:cNvPr id="178" name="ホームベース 19">
            <a:extLst>
              <a:ext uri="{FF2B5EF4-FFF2-40B4-BE49-F238E27FC236}">
                <a16:creationId xmlns:a16="http://schemas.microsoft.com/office/drawing/2014/main" id="{E5BFCDFA-79A0-4B70-9AB7-6A8590D3A1FF}"/>
              </a:ext>
            </a:extLst>
          </p:cNvPr>
          <p:cNvSpPr/>
          <p:nvPr/>
        </p:nvSpPr>
        <p:spPr>
          <a:xfrm>
            <a:off x="2068973" y="4185492"/>
            <a:ext cx="1151714" cy="146289"/>
          </a:xfrm>
          <a:prstGeom prst="round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231" tIns="50409" rIns="33231" bIns="50409" numCol="1" spcCol="0" rtlCol="0" fromWordArt="0" anchor="ctr" anchorCtr="1" forceAA="0" compatLnSpc="1">
            <a:prstTxWarp prst="textNoShape">
              <a:avLst/>
            </a:prstTxWarp>
            <a:noAutofit/>
          </a:bodyPr>
          <a:lstStyle/>
          <a:p>
            <a:pPr algn="ctr"/>
            <a:r>
              <a:rPr lang="ja-JP" altLang="en-US" sz="800" b="1" dirty="0">
                <a:solidFill>
                  <a:schemeClr val="bg1"/>
                </a:solidFill>
                <a:latin typeface="Meiryo UI" panose="020B0604030504040204" pitchFamily="50" charset="-128"/>
                <a:ea typeface="Meiryo UI" panose="020B0604030504040204" pitchFamily="50" charset="-128"/>
              </a:rPr>
              <a:t>第</a:t>
            </a:r>
            <a:r>
              <a:rPr lang="en-US" altLang="ja-JP" sz="800" b="1">
                <a:solidFill>
                  <a:schemeClr val="bg1"/>
                </a:solidFill>
                <a:latin typeface="Meiryo UI" panose="020B0604030504040204" pitchFamily="50" charset="-128"/>
                <a:ea typeface="Meiryo UI" panose="020B0604030504040204" pitchFamily="50" charset="-128"/>
              </a:rPr>
              <a:t>3</a:t>
            </a:r>
            <a:r>
              <a:rPr lang="ja-JP" altLang="en-US" sz="800" b="1">
                <a:solidFill>
                  <a:schemeClr val="bg1"/>
                </a:solidFill>
                <a:latin typeface="Meiryo UI" panose="020B0604030504040204" pitchFamily="50" charset="-128"/>
                <a:ea typeface="Meiryo UI" panose="020B0604030504040204" pitchFamily="50" charset="-128"/>
              </a:rPr>
              <a:t>章</a:t>
            </a:r>
            <a:r>
              <a:rPr lang="ja-JP" altLang="en-US" sz="800" b="1" dirty="0">
                <a:solidFill>
                  <a:schemeClr val="bg1"/>
                </a:solidFill>
                <a:latin typeface="Meiryo UI" panose="020B0604030504040204" pitchFamily="50" charset="-128"/>
                <a:ea typeface="Meiryo UI" panose="020B0604030504040204" pitchFamily="50" charset="-128"/>
              </a:rPr>
              <a:t>：廃棄等積立</a:t>
            </a:r>
          </a:p>
        </p:txBody>
      </p:sp>
      <p:sp>
        <p:nvSpPr>
          <p:cNvPr id="180" name="ホームベース 19">
            <a:extLst>
              <a:ext uri="{FF2B5EF4-FFF2-40B4-BE49-F238E27FC236}">
                <a16:creationId xmlns:a16="http://schemas.microsoft.com/office/drawing/2014/main" id="{D7AE99E0-C4ED-4E17-9FDF-0062015BEC0E}"/>
              </a:ext>
            </a:extLst>
          </p:cNvPr>
          <p:cNvSpPr>
            <a:spLocks/>
          </p:cNvSpPr>
          <p:nvPr/>
        </p:nvSpPr>
        <p:spPr>
          <a:xfrm>
            <a:off x="3612420" y="3389001"/>
            <a:ext cx="1513223" cy="288000"/>
          </a:xfrm>
          <a:prstGeom prst="homePlate">
            <a:avLst>
              <a:gd name="adj" fmla="val 10606"/>
            </a:avLst>
          </a:prstGeom>
          <a:solidFill>
            <a:schemeClr val="bg1"/>
          </a:solidFill>
          <a:ln w="9525">
            <a:solidFill>
              <a:schemeClr val="bg1">
                <a:lumMod val="75000"/>
              </a:schemeClr>
            </a:solidFill>
          </a:ln>
        </p:spPr>
        <p:txBody>
          <a:bodyPr wrap="none" lIns="33231" tIns="33231" rIns="33231" bIns="33231" rtlCol="0" anchor="ctr">
            <a:noAutofit/>
          </a:bodyPr>
          <a:lstStyle/>
          <a:p>
            <a:pPr marL="99695" indent="-99695" algn="ctr"/>
            <a:r>
              <a:rPr lang="en-US" altLang="ja-JP" sz="900" dirty="0">
                <a:latin typeface="Meiryo UI" panose="020B0604030504040204" pitchFamily="50" charset="-128"/>
                <a:ea typeface="Meiryo UI" panose="020B0604030504040204" pitchFamily="50" charset="-128"/>
                <a:cs typeface="Arial" panose="020B0604020202020204" pitchFamily="34" charset="0"/>
              </a:rPr>
              <a:t>FIP</a:t>
            </a:r>
            <a:r>
              <a:rPr lang="ja-JP" altLang="en-US" sz="900" dirty="0">
                <a:latin typeface="Meiryo UI" panose="020B0604030504040204" pitchFamily="50" charset="-128"/>
                <a:ea typeface="Meiryo UI" panose="020B0604030504040204" pitchFamily="50" charset="-128"/>
                <a:cs typeface="Arial" panose="020B0604020202020204" pitchFamily="34" charset="0"/>
              </a:rPr>
              <a:t>交付金算定結果確認</a:t>
            </a:r>
            <a:endParaRPr lang="en-US" altLang="ja-JP" sz="900" dirty="0">
              <a:latin typeface="Meiryo UI" panose="020B0604030504040204" pitchFamily="50" charset="-128"/>
              <a:ea typeface="Meiryo UI" panose="020B0604030504040204" pitchFamily="50" charset="-128"/>
              <a:cs typeface="Arial" panose="020B0604020202020204" pitchFamily="34" charset="0"/>
            </a:endParaRPr>
          </a:p>
          <a:p>
            <a:pPr marL="99695" indent="-99695" algn="ctr"/>
            <a:endParaRPr lang="ja-JP" altLang="en-US" sz="600" dirty="0">
              <a:latin typeface="Meiryo UI" panose="020B0604030504040204" pitchFamily="50" charset="-128"/>
              <a:ea typeface="Meiryo UI" panose="020B0604030504040204" pitchFamily="50" charset="-128"/>
              <a:cs typeface="Arial" panose="020B0604020202020204" pitchFamily="34" charset="0"/>
            </a:endParaRPr>
          </a:p>
        </p:txBody>
      </p:sp>
      <p:sp>
        <p:nvSpPr>
          <p:cNvPr id="181" name="ホームベース 19">
            <a:extLst>
              <a:ext uri="{FF2B5EF4-FFF2-40B4-BE49-F238E27FC236}">
                <a16:creationId xmlns:a16="http://schemas.microsoft.com/office/drawing/2014/main" id="{326E10C6-9891-4F5E-8A1F-ACF134062FC9}"/>
              </a:ext>
            </a:extLst>
          </p:cNvPr>
          <p:cNvSpPr>
            <a:spLocks/>
          </p:cNvSpPr>
          <p:nvPr/>
        </p:nvSpPr>
        <p:spPr>
          <a:xfrm>
            <a:off x="2048080" y="3389002"/>
            <a:ext cx="1513555" cy="288000"/>
          </a:xfrm>
          <a:prstGeom prst="homePlate">
            <a:avLst>
              <a:gd name="adj" fmla="val 10606"/>
            </a:avLst>
          </a:prstGeom>
          <a:solidFill>
            <a:schemeClr val="bg1"/>
          </a:solidFill>
          <a:ln w="9525">
            <a:solidFill>
              <a:schemeClr val="bg1">
                <a:lumMod val="75000"/>
              </a:schemeClr>
            </a:solidFill>
          </a:ln>
        </p:spPr>
        <p:txBody>
          <a:bodyPr wrap="none" lIns="33231" tIns="33231" rIns="33231" bIns="33231" rtlCol="0" anchor="ctr">
            <a:noAutofit/>
          </a:bodyPr>
          <a:lstStyle/>
          <a:p>
            <a:pPr marL="99695" indent="-99695" algn="ctr"/>
            <a:r>
              <a:rPr lang="en-US" altLang="ja-JP" sz="900" dirty="0">
                <a:latin typeface="Meiryo UI" panose="020B0604030504040204" pitchFamily="50" charset="-128"/>
                <a:ea typeface="Meiryo UI" panose="020B0604030504040204" pitchFamily="50" charset="-128"/>
                <a:cs typeface="Arial" panose="020B0604020202020204" pitchFamily="34" charset="0"/>
              </a:rPr>
              <a:t>FIP</a:t>
            </a:r>
            <a:r>
              <a:rPr lang="ja-JP" altLang="en-US" sz="900" dirty="0">
                <a:latin typeface="Meiryo UI" panose="020B0604030504040204" pitchFamily="50" charset="-128"/>
                <a:ea typeface="Meiryo UI" panose="020B0604030504040204" pitchFamily="50" charset="-128"/>
                <a:cs typeface="Arial" panose="020B0604020202020204" pitchFamily="34" charset="0"/>
              </a:rPr>
              <a:t>交付金算定</a:t>
            </a:r>
            <a:br>
              <a:rPr lang="en-US" altLang="ja-JP" sz="900" dirty="0">
                <a:latin typeface="Meiryo UI" panose="020B0604030504040204" pitchFamily="50" charset="-128"/>
                <a:ea typeface="Meiryo UI" panose="020B0604030504040204" pitchFamily="50" charset="-128"/>
                <a:cs typeface="Arial" panose="020B0604020202020204" pitchFamily="34" charset="0"/>
              </a:rPr>
            </a:br>
            <a:endParaRPr lang="ja-JP" altLang="en-US" sz="600" dirty="0">
              <a:latin typeface="Meiryo UI" panose="020B0604030504040204" pitchFamily="50" charset="-128"/>
              <a:ea typeface="Meiryo UI" panose="020B0604030504040204" pitchFamily="50" charset="-128"/>
              <a:cs typeface="Arial" panose="020B0604020202020204" pitchFamily="34" charset="0"/>
            </a:endParaRPr>
          </a:p>
        </p:txBody>
      </p:sp>
      <p:sp>
        <p:nvSpPr>
          <p:cNvPr id="183" name="ホームベース 19">
            <a:extLst>
              <a:ext uri="{FF2B5EF4-FFF2-40B4-BE49-F238E27FC236}">
                <a16:creationId xmlns:a16="http://schemas.microsoft.com/office/drawing/2014/main" id="{BDDB4D75-BD6E-48B2-9166-618A849D2A8E}"/>
              </a:ext>
            </a:extLst>
          </p:cNvPr>
          <p:cNvSpPr>
            <a:spLocks/>
          </p:cNvSpPr>
          <p:nvPr/>
        </p:nvSpPr>
        <p:spPr>
          <a:xfrm>
            <a:off x="5408145" y="3660695"/>
            <a:ext cx="1084865" cy="822968"/>
          </a:xfrm>
          <a:prstGeom prst="homePlate">
            <a:avLst>
              <a:gd name="adj" fmla="val 7061"/>
            </a:avLst>
          </a:prstGeom>
          <a:solidFill>
            <a:schemeClr val="bg1"/>
          </a:solidFill>
          <a:ln w="6350">
            <a:solidFill>
              <a:schemeClr val="bg1">
                <a:lumMod val="75000"/>
              </a:schemeClr>
            </a:solidFill>
          </a:ln>
        </p:spPr>
        <p:txBody>
          <a:bodyPr wrap="none" lIns="33231" tIns="33231" rIns="33231" bIns="33231" rtlCol="0" anchor="ctr">
            <a:noAutofit/>
          </a:bodyPr>
          <a:lstStyle/>
          <a:p>
            <a:pPr marL="99695" indent="-99695" algn="ctr"/>
            <a:r>
              <a:rPr lang="ja-JP" altLang="en-US" sz="900" dirty="0">
                <a:latin typeface="Meiryo UI" panose="020B0604030504040204" pitchFamily="50" charset="-128"/>
                <a:ea typeface="Meiryo UI" panose="020B0604030504040204" pitchFamily="50" charset="-128"/>
                <a:cs typeface="Arial" panose="020B0604020202020204" pitchFamily="34" charset="0"/>
              </a:rPr>
              <a:t>支払通知</a:t>
            </a:r>
            <a:endParaRPr lang="en-US" altLang="ja-JP" sz="900" dirty="0">
              <a:latin typeface="Meiryo UI" panose="020B0604030504040204" pitchFamily="50" charset="-128"/>
              <a:ea typeface="Meiryo UI" panose="020B0604030504040204" pitchFamily="50" charset="-128"/>
              <a:cs typeface="Arial" panose="020B0604020202020204" pitchFamily="34" charset="0"/>
            </a:endParaRPr>
          </a:p>
          <a:p>
            <a:pPr marL="99695" indent="-99695" algn="ctr"/>
            <a:r>
              <a:rPr lang="ja-JP" altLang="en-US" sz="900" dirty="0">
                <a:latin typeface="Meiryo UI" panose="020B0604030504040204" pitchFamily="50" charset="-128"/>
                <a:ea typeface="Meiryo UI" panose="020B0604030504040204" pitchFamily="50" charset="-128"/>
                <a:cs typeface="Arial" panose="020B0604020202020204" pitchFamily="34" charset="0"/>
              </a:rPr>
              <a:t>（</a:t>
            </a:r>
            <a:r>
              <a:rPr lang="en-US" altLang="ja-JP" sz="900" dirty="0">
                <a:latin typeface="Meiryo UI" panose="020B0604030504040204" pitchFamily="50" charset="-128"/>
                <a:ea typeface="Meiryo UI" panose="020B0604030504040204" pitchFamily="50" charset="-128"/>
                <a:cs typeface="Arial" panose="020B0604020202020204" pitchFamily="34" charset="0"/>
              </a:rPr>
              <a:t>FIP</a:t>
            </a:r>
            <a:r>
              <a:rPr lang="ja-JP" altLang="en-US" sz="900" dirty="0">
                <a:latin typeface="Meiryo UI" panose="020B0604030504040204" pitchFamily="50" charset="-128"/>
                <a:ea typeface="Meiryo UI" panose="020B0604030504040204" pitchFamily="50" charset="-128"/>
                <a:cs typeface="Arial" panose="020B0604020202020204" pitchFamily="34" charset="0"/>
              </a:rPr>
              <a:t>交付金・積立金）</a:t>
            </a:r>
            <a:endParaRPr lang="en-US" altLang="ja-JP" sz="900" dirty="0">
              <a:latin typeface="Meiryo UI" panose="020B0604030504040204" pitchFamily="50" charset="-128"/>
              <a:ea typeface="Meiryo UI" panose="020B0604030504040204" pitchFamily="50" charset="-128"/>
              <a:cs typeface="Arial" panose="020B0604020202020204" pitchFamily="34" charset="0"/>
            </a:endParaRPr>
          </a:p>
          <a:p>
            <a:pPr marL="99695" indent="-99695" algn="ctr"/>
            <a:endParaRPr lang="ja-JP" altLang="en-US" sz="900" dirty="0">
              <a:latin typeface="Meiryo UI" panose="020B0604030504040204" pitchFamily="50" charset="-128"/>
              <a:ea typeface="Meiryo UI" panose="020B0604030504040204" pitchFamily="50" charset="-128"/>
              <a:cs typeface="Arial" panose="020B0604020202020204" pitchFamily="34" charset="0"/>
            </a:endParaRPr>
          </a:p>
        </p:txBody>
      </p:sp>
      <p:sp>
        <p:nvSpPr>
          <p:cNvPr id="184" name="ホームベース 19">
            <a:extLst>
              <a:ext uri="{FF2B5EF4-FFF2-40B4-BE49-F238E27FC236}">
                <a16:creationId xmlns:a16="http://schemas.microsoft.com/office/drawing/2014/main" id="{33E94FD7-17AB-48FC-B932-0E8A819BBF22}"/>
              </a:ext>
            </a:extLst>
          </p:cNvPr>
          <p:cNvSpPr>
            <a:spLocks/>
          </p:cNvSpPr>
          <p:nvPr/>
        </p:nvSpPr>
        <p:spPr>
          <a:xfrm>
            <a:off x="5408144" y="5730085"/>
            <a:ext cx="1084865" cy="411434"/>
          </a:xfrm>
          <a:prstGeom prst="homePlate">
            <a:avLst>
              <a:gd name="adj" fmla="val 10606"/>
            </a:avLst>
          </a:prstGeom>
          <a:solidFill>
            <a:schemeClr val="bg1"/>
          </a:solidFill>
          <a:ln w="6350">
            <a:solidFill>
              <a:schemeClr val="bg1">
                <a:lumMod val="75000"/>
              </a:schemeClr>
            </a:solidFill>
          </a:ln>
        </p:spPr>
        <p:txBody>
          <a:bodyPr wrap="none" lIns="33231" tIns="33231" rIns="33231" bIns="33231" rtlCol="0" anchor="ctr">
            <a:noAutofit/>
          </a:bodyPr>
          <a:lstStyle/>
          <a:p>
            <a:pPr marL="99695" indent="-99695" algn="ctr"/>
            <a:r>
              <a:rPr lang="ja-JP" altLang="en-US" sz="900" dirty="0">
                <a:latin typeface="Meiryo UI" panose="020B0604030504040204" pitchFamily="50" charset="-128"/>
                <a:ea typeface="Meiryo UI" panose="020B0604030504040204" pitchFamily="50" charset="-128"/>
                <a:cs typeface="Arial" panose="020B0604020202020204" pitchFamily="34" charset="0"/>
              </a:rPr>
              <a:t>請求</a:t>
            </a:r>
            <a:r>
              <a:rPr lang="en-US" altLang="ja-JP" sz="900" dirty="0">
                <a:latin typeface="Meiryo UI" panose="020B0604030504040204" pitchFamily="50" charset="-128"/>
                <a:ea typeface="Meiryo UI" panose="020B0604030504040204" pitchFamily="50" charset="-128"/>
                <a:cs typeface="Arial" panose="020B0604020202020204" pitchFamily="34" charset="0"/>
              </a:rPr>
              <a:t>(</a:t>
            </a:r>
            <a:r>
              <a:rPr lang="ja-JP" altLang="en-US" sz="900" dirty="0">
                <a:latin typeface="Meiryo UI" panose="020B0604030504040204" pitchFamily="50" charset="-128"/>
                <a:ea typeface="Meiryo UI" panose="020B0604030504040204" pitchFamily="50" charset="-128"/>
                <a:cs typeface="Arial" panose="020B0604020202020204" pitchFamily="34" charset="0"/>
              </a:rPr>
              <a:t>積立金不足額</a:t>
            </a:r>
            <a:r>
              <a:rPr lang="en-US" altLang="ja-JP" sz="900" dirty="0">
                <a:latin typeface="Meiryo UI" panose="020B0604030504040204" pitchFamily="50" charset="-128"/>
                <a:ea typeface="Meiryo UI" panose="020B0604030504040204" pitchFamily="50" charset="-128"/>
                <a:cs typeface="Arial" panose="020B0604020202020204" pitchFamily="34" charset="0"/>
              </a:rPr>
              <a:t>)</a:t>
            </a:r>
          </a:p>
          <a:p>
            <a:pPr marL="99695" indent="-99695" algn="ctr"/>
            <a:endParaRPr lang="ja-JP" altLang="en-US" sz="900" dirty="0">
              <a:latin typeface="Meiryo UI" panose="020B0604030504040204" pitchFamily="50" charset="-128"/>
              <a:ea typeface="Meiryo UI" panose="020B0604030504040204" pitchFamily="50" charset="-128"/>
              <a:cs typeface="Arial" panose="020B0604020202020204" pitchFamily="34" charset="0"/>
            </a:endParaRPr>
          </a:p>
        </p:txBody>
      </p:sp>
      <p:sp>
        <p:nvSpPr>
          <p:cNvPr id="185" name="ホームベース 19">
            <a:extLst>
              <a:ext uri="{FF2B5EF4-FFF2-40B4-BE49-F238E27FC236}">
                <a16:creationId xmlns:a16="http://schemas.microsoft.com/office/drawing/2014/main" id="{4FFC30ED-9559-4C43-9ADF-616B88CB6A01}"/>
              </a:ext>
            </a:extLst>
          </p:cNvPr>
          <p:cNvSpPr/>
          <p:nvPr/>
        </p:nvSpPr>
        <p:spPr>
          <a:xfrm>
            <a:off x="2061058" y="2911135"/>
            <a:ext cx="1151714" cy="146289"/>
          </a:xfrm>
          <a:prstGeom prst="round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231" tIns="50409" rIns="33231" bIns="50409" numCol="1" spcCol="0" rtlCol="0" fromWordArt="0" anchor="ctr" anchorCtr="1" forceAA="0" compatLnSpc="1">
            <a:prstTxWarp prst="textNoShape">
              <a:avLst/>
            </a:prstTxWarp>
            <a:noAutofit/>
          </a:bodyPr>
          <a:lstStyle/>
          <a:p>
            <a:pPr algn="ctr"/>
            <a:r>
              <a:rPr lang="ja-JP" altLang="en-US" sz="800" b="1" dirty="0">
                <a:solidFill>
                  <a:schemeClr val="bg1"/>
                </a:solidFill>
                <a:latin typeface="Meiryo UI" panose="020B0604030504040204" pitchFamily="50" charset="-128"/>
                <a:ea typeface="Meiryo UI" panose="020B0604030504040204" pitchFamily="50" charset="-128"/>
              </a:rPr>
              <a:t>第</a:t>
            </a:r>
            <a:r>
              <a:rPr lang="en-US" altLang="ja-JP" sz="800" b="1">
                <a:solidFill>
                  <a:schemeClr val="bg1"/>
                </a:solidFill>
                <a:latin typeface="Meiryo UI" panose="020B0604030504040204" pitchFamily="50" charset="-128"/>
                <a:ea typeface="Meiryo UI" panose="020B0604030504040204" pitchFamily="50" charset="-128"/>
              </a:rPr>
              <a:t>2</a:t>
            </a:r>
            <a:r>
              <a:rPr lang="ja-JP" altLang="en-US" sz="800" b="1">
                <a:solidFill>
                  <a:schemeClr val="bg1"/>
                </a:solidFill>
                <a:latin typeface="Meiryo UI" panose="020B0604030504040204" pitchFamily="50" charset="-128"/>
                <a:ea typeface="Meiryo UI" panose="020B0604030504040204" pitchFamily="50" charset="-128"/>
              </a:rPr>
              <a:t>章</a:t>
            </a:r>
            <a:r>
              <a:rPr lang="ja-JP" altLang="en-US" sz="800" b="1" dirty="0">
                <a:solidFill>
                  <a:schemeClr val="bg1"/>
                </a:solidFill>
                <a:latin typeface="Meiryo UI" panose="020B0604030504040204" pitchFamily="50" charset="-128"/>
                <a:ea typeface="Meiryo UI" panose="020B0604030504040204" pitchFamily="50" charset="-128"/>
              </a:rPr>
              <a:t>：</a:t>
            </a:r>
            <a:r>
              <a:rPr lang="en-US" altLang="ja-JP" sz="800" b="1">
                <a:solidFill>
                  <a:schemeClr val="bg1"/>
                </a:solidFill>
                <a:latin typeface="Meiryo UI" panose="020B0604030504040204" pitchFamily="50" charset="-128"/>
                <a:ea typeface="Meiryo UI" panose="020B0604030504040204" pitchFamily="50" charset="-128"/>
              </a:rPr>
              <a:t>FIP</a:t>
            </a:r>
            <a:endParaRPr lang="ja-JP" altLang="en-US" sz="800" b="1" dirty="0">
              <a:solidFill>
                <a:schemeClr val="bg1"/>
              </a:solidFill>
              <a:latin typeface="Meiryo UI" panose="020B0604030504040204" pitchFamily="50" charset="-128"/>
              <a:ea typeface="Meiryo UI" panose="020B0604030504040204" pitchFamily="50" charset="-128"/>
            </a:endParaRPr>
          </a:p>
        </p:txBody>
      </p:sp>
      <p:sp>
        <p:nvSpPr>
          <p:cNvPr id="186" name="ホームベース 35">
            <a:extLst>
              <a:ext uri="{FF2B5EF4-FFF2-40B4-BE49-F238E27FC236}">
                <a16:creationId xmlns:a16="http://schemas.microsoft.com/office/drawing/2014/main" id="{1AB9B0CA-9D87-4D39-A746-1BA1BF22975B}"/>
              </a:ext>
            </a:extLst>
          </p:cNvPr>
          <p:cNvSpPr>
            <a:spLocks/>
          </p:cNvSpPr>
          <p:nvPr/>
        </p:nvSpPr>
        <p:spPr>
          <a:xfrm>
            <a:off x="6762566" y="2944176"/>
            <a:ext cx="1158576" cy="2772425"/>
          </a:xfrm>
          <a:prstGeom prst="homePlate">
            <a:avLst>
              <a:gd name="adj" fmla="val 5044"/>
            </a:avLst>
          </a:prstGeom>
          <a:solidFill>
            <a:schemeClr val="bg1"/>
          </a:solidFill>
          <a:ln w="9525">
            <a:solidFill>
              <a:schemeClr val="bg1">
                <a:lumMod val="75000"/>
              </a:schemeClr>
            </a:solidFill>
          </a:ln>
        </p:spPr>
        <p:txBody>
          <a:bodyPr wrap="none" lIns="33231" tIns="33231" rIns="33231" bIns="33231" rtlCol="0" anchor="t">
            <a:noAutofit/>
          </a:bodyPr>
          <a:lstStyle/>
          <a:p>
            <a:pPr marL="99695" indent="-99695" algn="ctr"/>
            <a:r>
              <a:rPr lang="ja-JP" altLang="en-US" sz="1000" dirty="0">
                <a:latin typeface="Meiryo UI" panose="020B0604030504040204" pitchFamily="50" charset="-128"/>
                <a:ea typeface="Meiryo UI" panose="020B0604030504040204" pitchFamily="50" charset="-128"/>
                <a:cs typeface="Arial" panose="020B0604020202020204" pitchFamily="34" charset="0"/>
              </a:rPr>
              <a:t>入出金管理</a:t>
            </a:r>
            <a:endParaRPr lang="en-US" altLang="ja-JP" sz="1000" dirty="0">
              <a:latin typeface="Meiryo UI" panose="020B0604030504040204" pitchFamily="50" charset="-128"/>
              <a:ea typeface="Meiryo UI" panose="020B0604030504040204" pitchFamily="50" charset="-128"/>
              <a:cs typeface="Arial" panose="020B0604020202020204" pitchFamily="34" charset="0"/>
            </a:endParaRPr>
          </a:p>
        </p:txBody>
      </p:sp>
      <p:sp>
        <p:nvSpPr>
          <p:cNvPr id="187" name="ホームベース 35">
            <a:extLst>
              <a:ext uri="{FF2B5EF4-FFF2-40B4-BE49-F238E27FC236}">
                <a16:creationId xmlns:a16="http://schemas.microsoft.com/office/drawing/2014/main" id="{FF0DEF1C-9F38-416E-AE5A-2872F5741282}"/>
              </a:ext>
            </a:extLst>
          </p:cNvPr>
          <p:cNvSpPr>
            <a:spLocks/>
          </p:cNvSpPr>
          <p:nvPr/>
        </p:nvSpPr>
        <p:spPr>
          <a:xfrm>
            <a:off x="7969158" y="1957248"/>
            <a:ext cx="1051175" cy="3807481"/>
          </a:xfrm>
          <a:prstGeom prst="homePlate">
            <a:avLst>
              <a:gd name="adj" fmla="val 5044"/>
            </a:avLst>
          </a:prstGeom>
          <a:solidFill>
            <a:schemeClr val="bg1"/>
          </a:solidFill>
          <a:ln w="9525">
            <a:solidFill>
              <a:schemeClr val="bg1">
                <a:lumMod val="75000"/>
              </a:schemeClr>
            </a:solidFill>
          </a:ln>
        </p:spPr>
        <p:txBody>
          <a:bodyPr wrap="none" lIns="33231" tIns="33231" rIns="33231" bIns="33231" rtlCol="0" anchor="t">
            <a:noAutofit/>
          </a:bodyPr>
          <a:lstStyle/>
          <a:p>
            <a:pPr marL="99695" indent="-99695" algn="ctr"/>
            <a:r>
              <a:rPr lang="ja-JP" altLang="en-US" sz="1000" dirty="0">
                <a:latin typeface="Meiryo UI" panose="020B0604030504040204" pitchFamily="50" charset="-128"/>
                <a:ea typeface="Meiryo UI" panose="020B0604030504040204" pitchFamily="50" charset="-128"/>
                <a:cs typeface="Arial" panose="020B0604020202020204" pitchFamily="34" charset="0"/>
              </a:rPr>
              <a:t>残高管理</a:t>
            </a:r>
            <a:endParaRPr lang="en-US" altLang="ja-JP" sz="1000" dirty="0">
              <a:latin typeface="Meiryo UI" panose="020B0604030504040204" pitchFamily="50" charset="-128"/>
              <a:ea typeface="Meiryo UI" panose="020B0604030504040204" pitchFamily="50" charset="-128"/>
              <a:cs typeface="Arial" panose="020B0604020202020204" pitchFamily="34" charset="0"/>
            </a:endParaRPr>
          </a:p>
        </p:txBody>
      </p:sp>
      <p:sp>
        <p:nvSpPr>
          <p:cNvPr id="188" name="ホームベース 35">
            <a:extLst>
              <a:ext uri="{FF2B5EF4-FFF2-40B4-BE49-F238E27FC236}">
                <a16:creationId xmlns:a16="http://schemas.microsoft.com/office/drawing/2014/main" id="{46BA8634-A209-4956-859E-C7C0CADD4A24}"/>
              </a:ext>
            </a:extLst>
          </p:cNvPr>
          <p:cNvSpPr>
            <a:spLocks/>
          </p:cNvSpPr>
          <p:nvPr/>
        </p:nvSpPr>
        <p:spPr>
          <a:xfrm>
            <a:off x="9043467" y="1957248"/>
            <a:ext cx="672033" cy="3807481"/>
          </a:xfrm>
          <a:prstGeom prst="homePlate">
            <a:avLst>
              <a:gd name="adj" fmla="val 5044"/>
            </a:avLst>
          </a:prstGeom>
          <a:solidFill>
            <a:schemeClr val="bg1"/>
          </a:solidFill>
          <a:ln w="9525">
            <a:solidFill>
              <a:schemeClr val="bg1">
                <a:lumMod val="75000"/>
              </a:schemeClr>
            </a:solidFill>
          </a:ln>
        </p:spPr>
        <p:txBody>
          <a:bodyPr wrap="none" lIns="33231" tIns="33231" rIns="33231" bIns="33231" rtlCol="0" anchor="t">
            <a:noAutofit/>
          </a:bodyPr>
          <a:lstStyle/>
          <a:p>
            <a:pPr marL="99695" indent="-99695" algn="ctr"/>
            <a:r>
              <a:rPr lang="ja-JP" altLang="en-US" sz="1000" dirty="0">
                <a:latin typeface="Meiryo UI" panose="020B0604030504040204" pitchFamily="50" charset="-128"/>
                <a:ea typeface="Meiryo UI" panose="020B0604030504040204" pitchFamily="50" charset="-128"/>
                <a:cs typeface="Arial" panose="020B0604020202020204" pitchFamily="34" charset="0"/>
              </a:rPr>
              <a:t>財務会計への</a:t>
            </a:r>
            <a:endParaRPr lang="en-US" altLang="ja-JP" sz="1000">
              <a:latin typeface="Meiryo UI" panose="020B0604030504040204" pitchFamily="50" charset="-128"/>
              <a:ea typeface="Meiryo UI" panose="020B0604030504040204" pitchFamily="50" charset="-128"/>
              <a:cs typeface="Arial" panose="020B0604020202020204" pitchFamily="34" charset="0"/>
            </a:endParaRPr>
          </a:p>
          <a:p>
            <a:pPr marL="99695" indent="-99695" algn="ctr"/>
            <a:r>
              <a:rPr lang="ja-JP" altLang="en-US" sz="1000">
                <a:latin typeface="Meiryo UI" panose="020B0604030504040204" pitchFamily="50" charset="-128"/>
                <a:ea typeface="Meiryo UI" panose="020B0604030504040204" pitchFamily="50" charset="-128"/>
                <a:cs typeface="Arial" panose="020B0604020202020204" pitchFamily="34" charset="0"/>
              </a:rPr>
              <a:t>情報</a:t>
            </a:r>
            <a:r>
              <a:rPr lang="ja-JP" altLang="en-US" sz="1000" dirty="0">
                <a:latin typeface="Meiryo UI" panose="020B0604030504040204" pitchFamily="50" charset="-128"/>
                <a:ea typeface="Meiryo UI" panose="020B0604030504040204" pitchFamily="50" charset="-128"/>
                <a:cs typeface="Arial" panose="020B0604020202020204" pitchFamily="34" charset="0"/>
              </a:rPr>
              <a:t>連携</a:t>
            </a:r>
          </a:p>
        </p:txBody>
      </p:sp>
      <p:sp>
        <p:nvSpPr>
          <p:cNvPr id="189" name="ホームベース 19">
            <a:extLst>
              <a:ext uri="{FF2B5EF4-FFF2-40B4-BE49-F238E27FC236}">
                <a16:creationId xmlns:a16="http://schemas.microsoft.com/office/drawing/2014/main" id="{ECEC9CDE-16A2-4D70-987C-C212EFAE845A}"/>
              </a:ext>
            </a:extLst>
          </p:cNvPr>
          <p:cNvSpPr>
            <a:spLocks/>
          </p:cNvSpPr>
          <p:nvPr/>
        </p:nvSpPr>
        <p:spPr>
          <a:xfrm>
            <a:off x="9098326" y="2582096"/>
            <a:ext cx="556213" cy="3044580"/>
          </a:xfrm>
          <a:prstGeom prst="homePlate">
            <a:avLst>
              <a:gd name="adj" fmla="val 10606"/>
            </a:avLst>
          </a:prstGeom>
          <a:solidFill>
            <a:schemeClr val="bg1"/>
          </a:solidFill>
          <a:ln w="9525">
            <a:solidFill>
              <a:schemeClr val="bg1">
                <a:lumMod val="75000"/>
              </a:schemeClr>
            </a:solidFill>
          </a:ln>
        </p:spPr>
        <p:txBody>
          <a:bodyPr wrap="none" lIns="33231" tIns="33231" rIns="33231" bIns="33231" rtlCol="0" anchor="ctr">
            <a:noAutofit/>
          </a:bodyPr>
          <a:lstStyle/>
          <a:p>
            <a:pPr marL="99695" indent="-99695" algn="ctr"/>
            <a:r>
              <a:rPr lang="ja-JP" altLang="en-US" sz="900" dirty="0">
                <a:latin typeface="Meiryo UI" panose="020B0604030504040204" pitchFamily="50" charset="-128"/>
                <a:ea typeface="Meiryo UI" panose="020B0604030504040204" pitchFamily="50" charset="-128"/>
                <a:cs typeface="Arial" panose="020B0604020202020204" pitchFamily="34" charset="0"/>
              </a:rPr>
              <a:t>財務会計</a:t>
            </a:r>
            <a:endParaRPr lang="en-US" altLang="ja-JP" sz="900" dirty="0">
              <a:latin typeface="Meiryo UI" panose="020B0604030504040204" pitchFamily="50" charset="-128"/>
              <a:ea typeface="Meiryo UI" panose="020B0604030504040204" pitchFamily="50" charset="-128"/>
              <a:cs typeface="Arial" panose="020B0604020202020204" pitchFamily="34" charset="0"/>
            </a:endParaRPr>
          </a:p>
          <a:p>
            <a:pPr marL="99695" indent="-99695" algn="ctr"/>
            <a:r>
              <a:rPr lang="ja-JP" altLang="en-US" sz="900" dirty="0">
                <a:latin typeface="Meiryo UI" panose="020B0604030504040204" pitchFamily="50" charset="-128"/>
                <a:ea typeface="Meiryo UI" panose="020B0604030504040204" pitchFamily="50" charset="-128"/>
                <a:cs typeface="Arial" panose="020B0604020202020204" pitchFamily="34" charset="0"/>
              </a:rPr>
              <a:t>連携</a:t>
            </a:r>
            <a:endParaRPr lang="en-US" altLang="ja-JP" sz="900" dirty="0">
              <a:latin typeface="Meiryo UI" panose="020B0604030504040204" pitchFamily="50" charset="-128"/>
              <a:ea typeface="Meiryo UI" panose="020B0604030504040204" pitchFamily="50" charset="-128"/>
              <a:cs typeface="Arial" panose="020B0604020202020204" pitchFamily="34" charset="0"/>
            </a:endParaRPr>
          </a:p>
          <a:p>
            <a:pPr marL="99695" indent="-99695" algn="ctr"/>
            <a:endParaRPr lang="ja-JP" altLang="en-US" sz="900" dirty="0">
              <a:latin typeface="Meiryo UI" panose="020B0604030504040204" pitchFamily="50" charset="-128"/>
              <a:ea typeface="Meiryo UI" panose="020B0604030504040204" pitchFamily="50" charset="-128"/>
              <a:cs typeface="Arial" panose="020B0604020202020204" pitchFamily="34" charset="0"/>
            </a:endParaRPr>
          </a:p>
        </p:txBody>
      </p:sp>
      <p:sp>
        <p:nvSpPr>
          <p:cNvPr id="190" name="ホームベース 19">
            <a:extLst>
              <a:ext uri="{FF2B5EF4-FFF2-40B4-BE49-F238E27FC236}">
                <a16:creationId xmlns:a16="http://schemas.microsoft.com/office/drawing/2014/main" id="{946E24AC-1463-4EC6-A394-21CDB751CE4A}"/>
              </a:ext>
            </a:extLst>
          </p:cNvPr>
          <p:cNvSpPr>
            <a:spLocks/>
          </p:cNvSpPr>
          <p:nvPr/>
        </p:nvSpPr>
        <p:spPr>
          <a:xfrm>
            <a:off x="6912944" y="3951280"/>
            <a:ext cx="959875" cy="393171"/>
          </a:xfrm>
          <a:prstGeom prst="homePlate">
            <a:avLst>
              <a:gd name="adj" fmla="val 10606"/>
            </a:avLst>
          </a:prstGeom>
          <a:solidFill>
            <a:schemeClr val="bg1"/>
          </a:solidFill>
          <a:ln w="9525">
            <a:solidFill>
              <a:schemeClr val="bg1">
                <a:lumMod val="75000"/>
              </a:schemeClr>
            </a:solidFill>
          </a:ln>
        </p:spPr>
        <p:txBody>
          <a:bodyPr wrap="none" lIns="33231" tIns="33231" rIns="33231" bIns="33231" rtlCol="0" anchor="ctr">
            <a:noAutofit/>
          </a:bodyPr>
          <a:lstStyle/>
          <a:p>
            <a:pPr marL="99695" indent="-99695" algn="ctr"/>
            <a:r>
              <a:rPr lang="ja-JP" altLang="en-US" sz="900" dirty="0">
                <a:latin typeface="Meiryo UI" panose="020B0604030504040204" pitchFamily="50" charset="-128"/>
                <a:ea typeface="Meiryo UI" panose="020B0604030504040204" pitchFamily="50" charset="-128"/>
                <a:cs typeface="Arial" panose="020B0604020202020204" pitchFamily="34" charset="0"/>
              </a:rPr>
              <a:t>入金</a:t>
            </a:r>
            <a:endParaRPr lang="en-US" altLang="ja-JP" sz="900" dirty="0">
              <a:latin typeface="Meiryo UI" panose="020B0604030504040204" pitchFamily="50" charset="-128"/>
              <a:ea typeface="Meiryo UI" panose="020B0604030504040204" pitchFamily="50" charset="-128"/>
              <a:cs typeface="Arial" panose="020B0604020202020204" pitchFamily="34" charset="0"/>
            </a:endParaRPr>
          </a:p>
          <a:p>
            <a:pPr marL="99695" indent="-99695" algn="ctr"/>
            <a:endParaRPr lang="ja-JP" altLang="en-US" sz="900" dirty="0">
              <a:latin typeface="Meiryo UI" panose="020B0604030504040204" pitchFamily="50" charset="-128"/>
              <a:ea typeface="Meiryo UI" panose="020B0604030504040204" pitchFamily="50" charset="-128"/>
              <a:cs typeface="Arial" panose="020B0604020202020204" pitchFamily="34" charset="0"/>
            </a:endParaRPr>
          </a:p>
        </p:txBody>
      </p:sp>
      <p:sp>
        <p:nvSpPr>
          <p:cNvPr id="191" name="ホームベース 19">
            <a:extLst>
              <a:ext uri="{FF2B5EF4-FFF2-40B4-BE49-F238E27FC236}">
                <a16:creationId xmlns:a16="http://schemas.microsoft.com/office/drawing/2014/main" id="{96E776FA-B804-4770-8957-579EE264799E}"/>
              </a:ext>
            </a:extLst>
          </p:cNvPr>
          <p:cNvSpPr>
            <a:spLocks/>
          </p:cNvSpPr>
          <p:nvPr/>
        </p:nvSpPr>
        <p:spPr>
          <a:xfrm>
            <a:off x="6912945" y="3336218"/>
            <a:ext cx="959874" cy="393171"/>
          </a:xfrm>
          <a:prstGeom prst="homePlate">
            <a:avLst>
              <a:gd name="adj" fmla="val 10606"/>
            </a:avLst>
          </a:prstGeom>
          <a:solidFill>
            <a:schemeClr val="bg1"/>
          </a:solidFill>
          <a:ln w="9525">
            <a:solidFill>
              <a:schemeClr val="bg1">
                <a:lumMod val="75000"/>
              </a:schemeClr>
            </a:solidFill>
          </a:ln>
        </p:spPr>
        <p:txBody>
          <a:bodyPr wrap="none" lIns="33231" tIns="33231" rIns="33231" bIns="33231" rtlCol="0" anchor="ctr">
            <a:noAutofit/>
          </a:bodyPr>
          <a:lstStyle/>
          <a:p>
            <a:pPr marL="99695" indent="-99695" algn="ctr"/>
            <a:r>
              <a:rPr lang="ja-JP" altLang="en-US" sz="900" dirty="0">
                <a:latin typeface="Meiryo UI" panose="020B0604030504040204" pitchFamily="50" charset="-128"/>
                <a:ea typeface="Meiryo UI" panose="020B0604030504040204" pitchFamily="50" charset="-128"/>
                <a:cs typeface="Arial" panose="020B0604020202020204" pitchFamily="34" charset="0"/>
              </a:rPr>
              <a:t>出金</a:t>
            </a:r>
            <a:endParaRPr lang="en-US" altLang="ja-JP" sz="900" dirty="0">
              <a:latin typeface="Meiryo UI" panose="020B0604030504040204" pitchFamily="50" charset="-128"/>
              <a:ea typeface="Meiryo UI" panose="020B0604030504040204" pitchFamily="50" charset="-128"/>
              <a:cs typeface="Arial" panose="020B0604020202020204" pitchFamily="34" charset="0"/>
            </a:endParaRPr>
          </a:p>
          <a:p>
            <a:pPr marL="99695" indent="-99695" algn="ctr"/>
            <a:endParaRPr lang="ja-JP" altLang="en-US" sz="900" dirty="0">
              <a:latin typeface="Meiryo UI" panose="020B0604030504040204" pitchFamily="50" charset="-128"/>
              <a:ea typeface="Meiryo UI" panose="020B0604030504040204" pitchFamily="50" charset="-128"/>
              <a:cs typeface="Arial" panose="020B0604020202020204" pitchFamily="34" charset="0"/>
            </a:endParaRPr>
          </a:p>
        </p:txBody>
      </p:sp>
      <p:sp>
        <p:nvSpPr>
          <p:cNvPr id="192" name="ホームベース 19">
            <a:extLst>
              <a:ext uri="{FF2B5EF4-FFF2-40B4-BE49-F238E27FC236}">
                <a16:creationId xmlns:a16="http://schemas.microsoft.com/office/drawing/2014/main" id="{589C6E05-F707-4064-80D2-D8B3142B1F09}"/>
              </a:ext>
            </a:extLst>
          </p:cNvPr>
          <p:cNvSpPr>
            <a:spLocks/>
          </p:cNvSpPr>
          <p:nvPr/>
        </p:nvSpPr>
        <p:spPr>
          <a:xfrm>
            <a:off x="6912944" y="4566342"/>
            <a:ext cx="959875" cy="393171"/>
          </a:xfrm>
          <a:prstGeom prst="homePlate">
            <a:avLst>
              <a:gd name="adj" fmla="val 10606"/>
            </a:avLst>
          </a:prstGeom>
          <a:solidFill>
            <a:schemeClr val="bg1"/>
          </a:solidFill>
          <a:ln w="9525">
            <a:solidFill>
              <a:schemeClr val="bg1">
                <a:lumMod val="75000"/>
              </a:schemeClr>
            </a:solidFill>
          </a:ln>
        </p:spPr>
        <p:txBody>
          <a:bodyPr wrap="none" lIns="33231" tIns="33231" rIns="33231" bIns="33231" rtlCol="0" anchor="ctr">
            <a:noAutofit/>
          </a:bodyPr>
          <a:lstStyle/>
          <a:p>
            <a:pPr marL="99695" indent="-99695" algn="ctr"/>
            <a:r>
              <a:rPr lang="ja-JP" altLang="en-US" sz="900" dirty="0">
                <a:latin typeface="Meiryo UI" panose="020B0604030504040204" pitchFamily="50" charset="-128"/>
                <a:ea typeface="Meiryo UI" panose="020B0604030504040204" pitchFamily="50" charset="-128"/>
                <a:cs typeface="Arial" panose="020B0604020202020204" pitchFamily="34" charset="0"/>
              </a:rPr>
              <a:t>未入金状況の確認</a:t>
            </a:r>
            <a:endParaRPr lang="en-US" altLang="ja-JP" sz="900" dirty="0">
              <a:latin typeface="Meiryo UI" panose="020B0604030504040204" pitchFamily="50" charset="-128"/>
              <a:ea typeface="Meiryo UI" panose="020B0604030504040204" pitchFamily="50" charset="-128"/>
              <a:cs typeface="Arial" panose="020B0604020202020204" pitchFamily="34" charset="0"/>
            </a:endParaRPr>
          </a:p>
          <a:p>
            <a:pPr marL="99695" indent="-99695" algn="ctr"/>
            <a:endParaRPr lang="en-US" altLang="ja-JP" sz="900" dirty="0">
              <a:latin typeface="Meiryo UI" panose="020B0604030504040204" pitchFamily="50" charset="-128"/>
              <a:ea typeface="Meiryo UI" panose="020B0604030504040204" pitchFamily="50" charset="-128"/>
              <a:cs typeface="Arial" panose="020B0604020202020204" pitchFamily="34" charset="0"/>
            </a:endParaRPr>
          </a:p>
        </p:txBody>
      </p:sp>
      <p:sp>
        <p:nvSpPr>
          <p:cNvPr id="194" name="ホームベース 19">
            <a:extLst>
              <a:ext uri="{FF2B5EF4-FFF2-40B4-BE49-F238E27FC236}">
                <a16:creationId xmlns:a16="http://schemas.microsoft.com/office/drawing/2014/main" id="{3E8A0D1A-8916-4411-8ED9-35080B3BD575}"/>
              </a:ext>
            </a:extLst>
          </p:cNvPr>
          <p:cNvSpPr>
            <a:spLocks/>
          </p:cNvSpPr>
          <p:nvPr/>
        </p:nvSpPr>
        <p:spPr>
          <a:xfrm>
            <a:off x="8014808" y="2582095"/>
            <a:ext cx="959875" cy="479923"/>
          </a:xfrm>
          <a:prstGeom prst="homePlate">
            <a:avLst>
              <a:gd name="adj" fmla="val 10606"/>
            </a:avLst>
          </a:prstGeom>
          <a:solidFill>
            <a:schemeClr val="bg1"/>
          </a:solidFill>
          <a:ln w="9525">
            <a:solidFill>
              <a:schemeClr val="bg1">
                <a:lumMod val="75000"/>
              </a:schemeClr>
            </a:solidFill>
          </a:ln>
        </p:spPr>
        <p:txBody>
          <a:bodyPr wrap="none" lIns="33231" tIns="33231" rIns="33231" bIns="33231" rtlCol="0" anchor="ctr">
            <a:noAutofit/>
          </a:bodyPr>
          <a:lstStyle/>
          <a:p>
            <a:pPr marL="99695" indent="-99695" algn="ctr"/>
            <a:r>
              <a:rPr lang="ja-JP" altLang="en-US" sz="900" dirty="0">
                <a:latin typeface="Meiryo UI" panose="020B0604030504040204" pitchFamily="50" charset="-128"/>
                <a:ea typeface="Meiryo UI" panose="020B0604030504040204" pitchFamily="50" charset="-128"/>
                <a:cs typeface="Arial" panose="020B0604020202020204" pitchFamily="34" charset="0"/>
              </a:rPr>
              <a:t>期日到来未回収</a:t>
            </a:r>
            <a:endParaRPr lang="en-US" altLang="ja-JP" sz="900" dirty="0">
              <a:latin typeface="Meiryo UI" panose="020B0604030504040204" pitchFamily="50" charset="-128"/>
              <a:ea typeface="Meiryo UI" panose="020B0604030504040204" pitchFamily="50" charset="-128"/>
              <a:cs typeface="Arial" panose="020B0604020202020204" pitchFamily="34" charset="0"/>
            </a:endParaRPr>
          </a:p>
          <a:p>
            <a:pPr marL="99695" indent="-99695" algn="ctr"/>
            <a:r>
              <a:rPr lang="ja-JP" altLang="en-US" sz="900" dirty="0">
                <a:latin typeface="Meiryo UI" panose="020B0604030504040204" pitchFamily="50" charset="-128"/>
                <a:ea typeface="Meiryo UI" panose="020B0604030504040204" pitchFamily="50" charset="-128"/>
                <a:cs typeface="Arial" panose="020B0604020202020204" pitchFamily="34" charset="0"/>
              </a:rPr>
              <a:t>残高の確認</a:t>
            </a:r>
            <a:endParaRPr lang="en-US" altLang="ja-JP" sz="900" dirty="0">
              <a:latin typeface="Meiryo UI" panose="020B0604030504040204" pitchFamily="50" charset="-128"/>
              <a:ea typeface="Meiryo UI" panose="020B0604030504040204" pitchFamily="50" charset="-128"/>
              <a:cs typeface="Arial" panose="020B0604020202020204" pitchFamily="34" charset="0"/>
            </a:endParaRPr>
          </a:p>
          <a:p>
            <a:pPr marL="99695" indent="-99695" algn="ctr"/>
            <a:endParaRPr lang="en-US" altLang="ja-JP" sz="900" dirty="0">
              <a:latin typeface="Meiryo UI" panose="020B0604030504040204" pitchFamily="50" charset="-128"/>
              <a:ea typeface="Meiryo UI" panose="020B0604030504040204" pitchFamily="50" charset="-128"/>
              <a:cs typeface="Arial" panose="020B0604020202020204" pitchFamily="34" charset="0"/>
            </a:endParaRPr>
          </a:p>
        </p:txBody>
      </p:sp>
      <p:sp>
        <p:nvSpPr>
          <p:cNvPr id="195" name="ホームベース 19">
            <a:extLst>
              <a:ext uri="{FF2B5EF4-FFF2-40B4-BE49-F238E27FC236}">
                <a16:creationId xmlns:a16="http://schemas.microsoft.com/office/drawing/2014/main" id="{6664C2C7-80FB-4869-A2C2-3FDB63B15960}"/>
              </a:ext>
            </a:extLst>
          </p:cNvPr>
          <p:cNvSpPr>
            <a:spLocks/>
          </p:cNvSpPr>
          <p:nvPr/>
        </p:nvSpPr>
        <p:spPr>
          <a:xfrm>
            <a:off x="8014808" y="3617905"/>
            <a:ext cx="959875" cy="479923"/>
          </a:xfrm>
          <a:prstGeom prst="homePlate">
            <a:avLst>
              <a:gd name="adj" fmla="val 10606"/>
            </a:avLst>
          </a:prstGeom>
          <a:solidFill>
            <a:schemeClr val="bg1"/>
          </a:solidFill>
          <a:ln w="9525">
            <a:solidFill>
              <a:schemeClr val="bg1">
                <a:lumMod val="75000"/>
              </a:schemeClr>
            </a:solidFill>
          </a:ln>
        </p:spPr>
        <p:txBody>
          <a:bodyPr wrap="none" lIns="33231" tIns="33231" rIns="33231" bIns="33231" rtlCol="0" anchor="ctr">
            <a:noAutofit/>
          </a:bodyPr>
          <a:lstStyle/>
          <a:p>
            <a:pPr marL="99695" indent="-99695" algn="ctr"/>
            <a:r>
              <a:rPr lang="ja-JP" altLang="en-US" sz="900" dirty="0">
                <a:latin typeface="Meiryo UI" panose="020B0604030504040204" pitchFamily="50" charset="-128"/>
                <a:ea typeface="Meiryo UI" panose="020B0604030504040204" pitchFamily="50" charset="-128"/>
                <a:cs typeface="Arial" panose="020B0604020202020204" pitchFamily="34" charset="0"/>
              </a:rPr>
              <a:t>期日到来未払</a:t>
            </a:r>
            <a:endParaRPr lang="en-US" altLang="ja-JP" sz="900" dirty="0">
              <a:latin typeface="Meiryo UI" panose="020B0604030504040204" pitchFamily="50" charset="-128"/>
              <a:ea typeface="Meiryo UI" panose="020B0604030504040204" pitchFamily="50" charset="-128"/>
              <a:cs typeface="Arial" panose="020B0604020202020204" pitchFamily="34" charset="0"/>
            </a:endParaRPr>
          </a:p>
          <a:p>
            <a:pPr marL="99695" indent="-99695" algn="ctr"/>
            <a:r>
              <a:rPr lang="ja-JP" altLang="en-US" sz="900" dirty="0">
                <a:latin typeface="Meiryo UI" panose="020B0604030504040204" pitchFamily="50" charset="-128"/>
                <a:ea typeface="Meiryo UI" panose="020B0604030504040204" pitchFamily="50" charset="-128"/>
                <a:cs typeface="Arial" panose="020B0604020202020204" pitchFamily="34" charset="0"/>
              </a:rPr>
              <a:t>残高の確認</a:t>
            </a:r>
            <a:endParaRPr lang="en-US" altLang="ja-JP" sz="900" dirty="0">
              <a:latin typeface="Meiryo UI" panose="020B0604030504040204" pitchFamily="50" charset="-128"/>
              <a:ea typeface="Meiryo UI" panose="020B0604030504040204" pitchFamily="50" charset="-128"/>
              <a:cs typeface="Arial" panose="020B0604020202020204" pitchFamily="34" charset="0"/>
            </a:endParaRPr>
          </a:p>
          <a:p>
            <a:pPr marL="99695" indent="-99695" algn="ctr"/>
            <a:endParaRPr lang="en-US" altLang="ja-JP" sz="900" dirty="0">
              <a:latin typeface="Meiryo UI" panose="020B0604030504040204" pitchFamily="50" charset="-128"/>
              <a:ea typeface="Meiryo UI" panose="020B0604030504040204" pitchFamily="50" charset="-128"/>
              <a:cs typeface="Arial" panose="020B0604020202020204" pitchFamily="34" charset="0"/>
            </a:endParaRPr>
          </a:p>
        </p:txBody>
      </p:sp>
      <p:sp>
        <p:nvSpPr>
          <p:cNvPr id="196" name="ホームベース 19">
            <a:extLst>
              <a:ext uri="{FF2B5EF4-FFF2-40B4-BE49-F238E27FC236}">
                <a16:creationId xmlns:a16="http://schemas.microsoft.com/office/drawing/2014/main" id="{22848798-4316-44A6-99B4-9E215E8686A9}"/>
              </a:ext>
            </a:extLst>
          </p:cNvPr>
          <p:cNvSpPr>
            <a:spLocks/>
          </p:cNvSpPr>
          <p:nvPr/>
        </p:nvSpPr>
        <p:spPr>
          <a:xfrm>
            <a:off x="5320828" y="2950958"/>
            <a:ext cx="1259495" cy="384685"/>
          </a:xfrm>
          <a:prstGeom prst="homePlate">
            <a:avLst>
              <a:gd name="adj" fmla="val 10606"/>
            </a:avLst>
          </a:prstGeom>
          <a:solidFill>
            <a:schemeClr val="bg1"/>
          </a:solidFill>
          <a:ln w="6350">
            <a:solidFill>
              <a:schemeClr val="bg1">
                <a:lumMod val="75000"/>
              </a:schemeClr>
            </a:solidFill>
          </a:ln>
        </p:spPr>
        <p:txBody>
          <a:bodyPr wrap="none" lIns="33231" tIns="33231" rIns="33231" bIns="33231" rtlCol="0" anchor="ctr">
            <a:noAutofit/>
          </a:bodyPr>
          <a:lstStyle/>
          <a:p>
            <a:pPr marL="99695" indent="-99695" algn="ctr"/>
            <a:r>
              <a:rPr lang="ja-JP" altLang="en-US" sz="900" dirty="0">
                <a:latin typeface="Meiryo UI" panose="020B0604030504040204" pitchFamily="50" charset="-128"/>
                <a:ea typeface="Meiryo UI" panose="020B0604030504040204" pitchFamily="50" charset="-128"/>
                <a:cs typeface="Arial" panose="020B0604020202020204" pitchFamily="34" charset="0"/>
              </a:rPr>
              <a:t>納付金データ取込</a:t>
            </a:r>
            <a:endParaRPr lang="en-US" altLang="ja-JP" sz="900" dirty="0">
              <a:latin typeface="Meiryo UI" panose="020B0604030504040204" pitchFamily="50" charset="-128"/>
              <a:ea typeface="Meiryo UI" panose="020B0604030504040204" pitchFamily="50" charset="-128"/>
              <a:cs typeface="Arial" panose="020B0604020202020204" pitchFamily="34" charset="0"/>
            </a:endParaRPr>
          </a:p>
          <a:p>
            <a:pPr marL="99695" indent="-99695" algn="ctr"/>
            <a:endParaRPr lang="en-US" altLang="ja-JP" sz="900" dirty="0">
              <a:latin typeface="Meiryo UI" panose="020B0604030504040204" pitchFamily="50" charset="-128"/>
              <a:ea typeface="Meiryo UI" panose="020B0604030504040204" pitchFamily="50" charset="-128"/>
              <a:cs typeface="Arial" panose="020B0604020202020204" pitchFamily="34" charset="0"/>
            </a:endParaRPr>
          </a:p>
        </p:txBody>
      </p:sp>
      <p:sp>
        <p:nvSpPr>
          <p:cNvPr id="197" name="ホームベース 19">
            <a:extLst>
              <a:ext uri="{FF2B5EF4-FFF2-40B4-BE49-F238E27FC236}">
                <a16:creationId xmlns:a16="http://schemas.microsoft.com/office/drawing/2014/main" id="{81F8F83B-CD1B-42FD-A7D3-F6302596059D}"/>
              </a:ext>
            </a:extLst>
          </p:cNvPr>
          <p:cNvSpPr>
            <a:spLocks/>
          </p:cNvSpPr>
          <p:nvPr/>
        </p:nvSpPr>
        <p:spPr>
          <a:xfrm>
            <a:off x="5320828" y="6476401"/>
            <a:ext cx="1459784" cy="144007"/>
          </a:xfrm>
          <a:prstGeom prst="round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231" tIns="50409" rIns="33231" bIns="50409" numCol="1" spcCol="0" rtlCol="0" fromWordArt="0" anchor="ctr" anchorCtr="1" forceAA="0" compatLnSpc="1">
            <a:prstTxWarp prst="textNoShape">
              <a:avLst/>
            </a:prstTxWarp>
            <a:noAutofit/>
          </a:bodyPr>
          <a:lstStyle/>
          <a:p>
            <a:pPr algn="ctr"/>
            <a:r>
              <a:rPr lang="ja-JP" altLang="en-US" sz="800" b="1" dirty="0">
                <a:solidFill>
                  <a:schemeClr val="bg1"/>
                </a:solidFill>
                <a:latin typeface="Meiryo UI" panose="020B0604030504040204" pitchFamily="50" charset="-128"/>
                <a:ea typeface="Meiryo UI" panose="020B0604030504040204" pitchFamily="50" charset="-128"/>
              </a:rPr>
              <a:t>第</a:t>
            </a:r>
            <a:r>
              <a:rPr lang="en-US" altLang="ja-JP" sz="800" b="1" dirty="0">
                <a:solidFill>
                  <a:schemeClr val="bg1"/>
                </a:solidFill>
                <a:latin typeface="Meiryo UI" panose="020B0604030504040204" pitchFamily="50" charset="-128"/>
                <a:ea typeface="Meiryo UI" panose="020B0604030504040204" pitchFamily="50" charset="-128"/>
              </a:rPr>
              <a:t>4</a:t>
            </a:r>
            <a:r>
              <a:rPr lang="ja-JP" altLang="en-US" sz="800" b="1" dirty="0">
                <a:solidFill>
                  <a:schemeClr val="bg1"/>
                </a:solidFill>
                <a:latin typeface="Meiryo UI" panose="020B0604030504040204" pitchFamily="50" charset="-128"/>
                <a:ea typeface="Meiryo UI" panose="020B0604030504040204" pitchFamily="50" charset="-128"/>
              </a:rPr>
              <a:t>章：資金管理・報告</a:t>
            </a:r>
          </a:p>
        </p:txBody>
      </p:sp>
      <p:sp>
        <p:nvSpPr>
          <p:cNvPr id="201" name="ホームベース 19">
            <a:extLst>
              <a:ext uri="{FF2B5EF4-FFF2-40B4-BE49-F238E27FC236}">
                <a16:creationId xmlns:a16="http://schemas.microsoft.com/office/drawing/2014/main" id="{3586C25E-ABA9-4889-BCFE-79C0238E6965}"/>
              </a:ext>
            </a:extLst>
          </p:cNvPr>
          <p:cNvSpPr>
            <a:spLocks/>
          </p:cNvSpPr>
          <p:nvPr/>
        </p:nvSpPr>
        <p:spPr>
          <a:xfrm>
            <a:off x="7980146" y="5811298"/>
            <a:ext cx="1709527" cy="288000"/>
          </a:xfrm>
          <a:prstGeom prst="homePlate">
            <a:avLst>
              <a:gd name="adj" fmla="val 10606"/>
            </a:avLst>
          </a:prstGeom>
          <a:solidFill>
            <a:schemeClr val="bg1"/>
          </a:solidFill>
          <a:ln w="9525">
            <a:solidFill>
              <a:schemeClr val="bg1">
                <a:lumMod val="75000"/>
              </a:schemeClr>
            </a:solidFill>
          </a:ln>
        </p:spPr>
        <p:txBody>
          <a:bodyPr wrap="none" lIns="33231" tIns="33231" rIns="33231" bIns="33231" rtlCol="0" anchor="ctr">
            <a:noAutofit/>
          </a:bodyPr>
          <a:lstStyle/>
          <a:p>
            <a:pPr marL="99695" indent="-99695" algn="ctr"/>
            <a:r>
              <a:rPr lang="zh-TW" altLang="en-US" sz="900" dirty="0">
                <a:latin typeface="Meiryo UI" panose="020B0604030504040204" pitchFamily="50" charset="-128"/>
                <a:ea typeface="Meiryo UI" panose="020B0604030504040204" pitchFamily="50" charset="-128"/>
                <a:cs typeface="Arial" panose="020B0604020202020204" pitchFamily="34" charset="0"/>
              </a:rPr>
              <a:t>経済産業省報告</a:t>
            </a:r>
            <a:endParaRPr lang="en-US" altLang="zh-TW" sz="900" dirty="0">
              <a:latin typeface="Meiryo UI" panose="020B0604030504040204" pitchFamily="50" charset="-128"/>
              <a:ea typeface="Meiryo UI" panose="020B0604030504040204" pitchFamily="50" charset="-128"/>
              <a:cs typeface="Arial" panose="020B0604020202020204" pitchFamily="34" charset="0"/>
            </a:endParaRPr>
          </a:p>
          <a:p>
            <a:pPr marL="99695" indent="-99695" algn="ctr"/>
            <a:endParaRPr lang="en-US" altLang="ja-JP" sz="900" dirty="0">
              <a:latin typeface="Meiryo UI" panose="020B0604030504040204" pitchFamily="50" charset="-128"/>
              <a:ea typeface="Meiryo UI" panose="020B0604030504040204" pitchFamily="50" charset="-128"/>
              <a:cs typeface="Arial" panose="020B0604020202020204" pitchFamily="34" charset="0"/>
            </a:endParaRPr>
          </a:p>
        </p:txBody>
      </p:sp>
      <p:sp>
        <p:nvSpPr>
          <p:cNvPr id="202" name="ホームベース 19">
            <a:extLst>
              <a:ext uri="{FF2B5EF4-FFF2-40B4-BE49-F238E27FC236}">
                <a16:creationId xmlns:a16="http://schemas.microsoft.com/office/drawing/2014/main" id="{9CE74B01-B682-4AD4-B3C3-A626788D2682}"/>
              </a:ext>
            </a:extLst>
          </p:cNvPr>
          <p:cNvSpPr>
            <a:spLocks/>
          </p:cNvSpPr>
          <p:nvPr/>
        </p:nvSpPr>
        <p:spPr>
          <a:xfrm>
            <a:off x="7980146" y="6170763"/>
            <a:ext cx="1709527" cy="289605"/>
          </a:xfrm>
          <a:prstGeom prst="homePlate">
            <a:avLst>
              <a:gd name="adj" fmla="val 10606"/>
            </a:avLst>
          </a:prstGeom>
          <a:solidFill>
            <a:schemeClr val="bg1"/>
          </a:solidFill>
          <a:ln w="9525">
            <a:solidFill>
              <a:schemeClr val="bg1">
                <a:lumMod val="75000"/>
              </a:schemeClr>
            </a:solidFill>
          </a:ln>
        </p:spPr>
        <p:txBody>
          <a:bodyPr wrap="none" lIns="33231" tIns="33231" rIns="33231" bIns="33231" rtlCol="0" anchor="ctr">
            <a:noAutofit/>
          </a:bodyPr>
          <a:lstStyle/>
          <a:p>
            <a:pPr marL="99695" indent="-99695" algn="ctr"/>
            <a:r>
              <a:rPr lang="ja-JP" altLang="en-US" sz="900" dirty="0">
                <a:latin typeface="Meiryo UI" panose="020B0604030504040204" pitchFamily="50" charset="-128"/>
                <a:ea typeface="Meiryo UI" panose="020B0604030504040204" pitchFamily="50" charset="-128"/>
                <a:cs typeface="Arial" panose="020B0604020202020204" pitchFamily="34" charset="0"/>
              </a:rPr>
              <a:t>連絡・通知</a:t>
            </a:r>
            <a:br>
              <a:rPr lang="en-US" altLang="ja-JP" sz="900" dirty="0">
                <a:latin typeface="Meiryo UI" panose="020B0604030504040204" pitchFamily="50" charset="-128"/>
                <a:ea typeface="Meiryo UI" panose="020B0604030504040204" pitchFamily="50" charset="-128"/>
                <a:cs typeface="Arial" panose="020B0604020202020204" pitchFamily="34" charset="0"/>
              </a:rPr>
            </a:br>
            <a:endParaRPr lang="ja-JP" altLang="en-US" sz="900" dirty="0">
              <a:latin typeface="Meiryo UI" panose="020B0604030504040204" pitchFamily="50" charset="-128"/>
              <a:ea typeface="Meiryo UI" panose="020B0604030504040204" pitchFamily="50" charset="-128"/>
              <a:cs typeface="Arial" panose="020B0604020202020204" pitchFamily="34" charset="0"/>
            </a:endParaRPr>
          </a:p>
        </p:txBody>
      </p:sp>
      <p:sp>
        <p:nvSpPr>
          <p:cNvPr id="203" name="ホームベース 19">
            <a:extLst>
              <a:ext uri="{FF2B5EF4-FFF2-40B4-BE49-F238E27FC236}">
                <a16:creationId xmlns:a16="http://schemas.microsoft.com/office/drawing/2014/main" id="{90F1075B-67EA-4D43-9C64-3E251A29CF58}"/>
              </a:ext>
            </a:extLst>
          </p:cNvPr>
          <p:cNvSpPr>
            <a:spLocks/>
          </p:cNvSpPr>
          <p:nvPr/>
        </p:nvSpPr>
        <p:spPr>
          <a:xfrm>
            <a:off x="572254" y="3090168"/>
            <a:ext cx="1329058" cy="1112083"/>
          </a:xfrm>
          <a:prstGeom prst="homePlate">
            <a:avLst>
              <a:gd name="adj" fmla="val 6651"/>
            </a:avLst>
          </a:prstGeom>
          <a:solidFill>
            <a:schemeClr val="bg1"/>
          </a:solidFill>
          <a:ln w="9525">
            <a:solidFill>
              <a:schemeClr val="bg1">
                <a:lumMod val="75000"/>
              </a:schemeClr>
            </a:solidFill>
          </a:ln>
        </p:spPr>
        <p:txBody>
          <a:bodyPr wrap="none" lIns="33231" tIns="33231" rIns="33231" bIns="33231" rtlCol="0" anchor="t">
            <a:noAutofit/>
          </a:bodyPr>
          <a:lstStyle/>
          <a:p>
            <a:pPr marL="99695" indent="-99695" algn="ctr"/>
            <a:r>
              <a:rPr lang="ja-JP" altLang="en-US" sz="900" dirty="0">
                <a:latin typeface="Meiryo UI" panose="020B0604030504040204" pitchFamily="50" charset="-128"/>
                <a:ea typeface="Meiryo UI" panose="020B0604030504040204" pitchFamily="50" charset="-128"/>
                <a:cs typeface="Arial" panose="020B0604020202020204" pitchFamily="34" charset="0"/>
              </a:rPr>
              <a:t>マスタ情報管理</a:t>
            </a:r>
            <a:endParaRPr lang="en-US" altLang="ja-JP" sz="900" dirty="0">
              <a:latin typeface="Meiryo UI" panose="020B0604030504040204" pitchFamily="50" charset="-128"/>
              <a:ea typeface="Meiryo UI" panose="020B0604030504040204" pitchFamily="50" charset="-128"/>
              <a:cs typeface="Arial" panose="020B0604020202020204" pitchFamily="34" charset="0"/>
            </a:endParaRPr>
          </a:p>
        </p:txBody>
      </p:sp>
      <p:sp>
        <p:nvSpPr>
          <p:cNvPr id="204" name="ホームベース 19">
            <a:extLst>
              <a:ext uri="{FF2B5EF4-FFF2-40B4-BE49-F238E27FC236}">
                <a16:creationId xmlns:a16="http://schemas.microsoft.com/office/drawing/2014/main" id="{B2850685-2A80-41BF-A4D5-AFD07FE95A30}"/>
              </a:ext>
            </a:extLst>
          </p:cNvPr>
          <p:cNvSpPr/>
          <p:nvPr/>
        </p:nvSpPr>
        <p:spPr>
          <a:xfrm>
            <a:off x="654309" y="2911135"/>
            <a:ext cx="927769" cy="146289"/>
          </a:xfrm>
          <a:prstGeom prst="round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3231" tIns="50409" rIns="33231" bIns="50409" numCol="1" spcCol="0" rtlCol="0" fromWordArt="0" anchor="ctr" anchorCtr="1" forceAA="0" compatLnSpc="1">
            <a:prstTxWarp prst="textNoShape">
              <a:avLst/>
            </a:prstTxWarp>
            <a:noAutofit/>
          </a:bodyPr>
          <a:lstStyle/>
          <a:p>
            <a:pPr algn="ctr"/>
            <a:r>
              <a:rPr lang="ja-JP" altLang="en-US" sz="800" b="1" dirty="0">
                <a:solidFill>
                  <a:schemeClr val="bg1"/>
                </a:solidFill>
                <a:latin typeface="Meiryo UI" panose="020B0604030504040204" pitchFamily="50" charset="-128"/>
                <a:ea typeface="Meiryo UI" panose="020B0604030504040204" pitchFamily="50" charset="-128"/>
              </a:rPr>
              <a:t>第</a:t>
            </a:r>
            <a:r>
              <a:rPr lang="en-US" altLang="ja-JP" sz="800" b="1" dirty="0">
                <a:solidFill>
                  <a:schemeClr val="bg1"/>
                </a:solidFill>
                <a:latin typeface="Meiryo UI" panose="020B0604030504040204" pitchFamily="50" charset="-128"/>
                <a:ea typeface="Meiryo UI" panose="020B0604030504040204" pitchFamily="50" charset="-128"/>
              </a:rPr>
              <a:t>1</a:t>
            </a:r>
            <a:r>
              <a:rPr lang="ja-JP" altLang="en-US" sz="800" b="1" dirty="0">
                <a:solidFill>
                  <a:schemeClr val="bg1"/>
                </a:solidFill>
                <a:latin typeface="Meiryo UI" panose="020B0604030504040204" pitchFamily="50" charset="-128"/>
                <a:ea typeface="Meiryo UI" panose="020B0604030504040204" pitchFamily="50" charset="-128"/>
              </a:rPr>
              <a:t>章：事前準備</a:t>
            </a:r>
          </a:p>
        </p:txBody>
      </p:sp>
      <p:sp>
        <p:nvSpPr>
          <p:cNvPr id="205" name="ホームベース 19">
            <a:extLst>
              <a:ext uri="{FF2B5EF4-FFF2-40B4-BE49-F238E27FC236}">
                <a16:creationId xmlns:a16="http://schemas.microsoft.com/office/drawing/2014/main" id="{9F601CB8-DC4F-428D-A049-18354F8EC797}"/>
              </a:ext>
            </a:extLst>
          </p:cNvPr>
          <p:cNvSpPr/>
          <p:nvPr/>
        </p:nvSpPr>
        <p:spPr>
          <a:xfrm>
            <a:off x="104933" y="2875973"/>
            <a:ext cx="418231" cy="394024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eaVert" wrap="square" lIns="33231" tIns="50409" rIns="33231" bIns="50409" numCol="1" spcCol="0" rtlCol="0" fromWordArt="0" anchor="ctr" anchorCtr="1" forceAA="0" compatLnSpc="1">
            <a:prstTxWarp prst="textNoShape">
              <a:avLst/>
            </a:prstTxWarp>
            <a:noAutofit/>
          </a:bodyPr>
          <a:lstStyle/>
          <a:p>
            <a:pPr algn="ctr"/>
            <a:r>
              <a:rPr lang="ja-JP" altLang="en-US" sz="1050" dirty="0">
                <a:solidFill>
                  <a:schemeClr val="tx1"/>
                </a:solidFill>
                <a:latin typeface="Meiryo UI" panose="020B0604030504040204" pitchFamily="50" charset="-128"/>
                <a:ea typeface="Meiryo UI" panose="020B0604030504040204" pitchFamily="50" charset="-128"/>
              </a:rPr>
              <a:t>ＦＩＰ・廃棄等積立</a:t>
            </a:r>
          </a:p>
        </p:txBody>
      </p:sp>
      <p:cxnSp>
        <p:nvCxnSpPr>
          <p:cNvPr id="207" name="コネクタ: カギ線 219">
            <a:extLst>
              <a:ext uri="{FF2B5EF4-FFF2-40B4-BE49-F238E27FC236}">
                <a16:creationId xmlns:a16="http://schemas.microsoft.com/office/drawing/2014/main" id="{2F6E92AF-64C3-45A1-8384-9160DFEC1016}"/>
              </a:ext>
            </a:extLst>
          </p:cNvPr>
          <p:cNvCxnSpPr>
            <a:cxnSpLocks/>
            <a:stCxn id="175" idx="3"/>
            <a:endCxn id="107" idx="1"/>
          </p:cNvCxnSpPr>
          <p:nvPr/>
        </p:nvCxnSpPr>
        <p:spPr>
          <a:xfrm flipV="1">
            <a:off x="3561635" y="5300139"/>
            <a:ext cx="1846510" cy="4851"/>
          </a:xfrm>
          <a:prstGeom prst="straightConnector1">
            <a:avLst/>
          </a:prstGeom>
          <a:ln w="6350">
            <a:solidFill>
              <a:schemeClr val="tx1">
                <a:lumMod val="65000"/>
                <a:lumOff val="35000"/>
              </a:schemeClr>
            </a:solidFill>
            <a:prstDash val="solid"/>
            <a:tailEnd type="triangle"/>
          </a:ln>
        </p:spPr>
        <p:style>
          <a:lnRef idx="1">
            <a:schemeClr val="accent1"/>
          </a:lnRef>
          <a:fillRef idx="0">
            <a:schemeClr val="accent1"/>
          </a:fillRef>
          <a:effectRef idx="0">
            <a:schemeClr val="accent1"/>
          </a:effectRef>
          <a:fontRef idx="minor">
            <a:schemeClr val="tx1"/>
          </a:fontRef>
        </p:style>
      </p:cxnSp>
      <p:cxnSp>
        <p:nvCxnSpPr>
          <p:cNvPr id="211" name="コネクタ: カギ線 219">
            <a:extLst>
              <a:ext uri="{FF2B5EF4-FFF2-40B4-BE49-F238E27FC236}">
                <a16:creationId xmlns:a16="http://schemas.microsoft.com/office/drawing/2014/main" id="{951935E1-9675-4C32-9032-6BD93496E29D}"/>
              </a:ext>
            </a:extLst>
          </p:cNvPr>
          <p:cNvCxnSpPr>
            <a:cxnSpLocks/>
            <a:stCxn id="196" idx="3"/>
            <a:endCxn id="237" idx="1"/>
          </p:cNvCxnSpPr>
          <p:nvPr/>
        </p:nvCxnSpPr>
        <p:spPr>
          <a:xfrm>
            <a:off x="6580323" y="3143300"/>
            <a:ext cx="1426833" cy="1999966"/>
          </a:xfrm>
          <a:prstGeom prst="bentConnector3">
            <a:avLst>
              <a:gd name="adj1" fmla="val 93258"/>
            </a:avLst>
          </a:prstGeom>
          <a:ln w="6350">
            <a:solidFill>
              <a:schemeClr val="tx1">
                <a:lumMod val="65000"/>
                <a:lumOff val="35000"/>
              </a:schemeClr>
            </a:solidFill>
            <a:prstDash val="solid"/>
            <a:tailEnd type="triangle"/>
          </a:ln>
        </p:spPr>
        <p:style>
          <a:lnRef idx="1">
            <a:schemeClr val="accent1"/>
          </a:lnRef>
          <a:fillRef idx="0">
            <a:schemeClr val="accent1"/>
          </a:fillRef>
          <a:effectRef idx="0">
            <a:schemeClr val="accent1"/>
          </a:effectRef>
          <a:fontRef idx="minor">
            <a:schemeClr val="tx1"/>
          </a:fontRef>
        </p:style>
      </p:cxnSp>
      <p:cxnSp>
        <p:nvCxnSpPr>
          <p:cNvPr id="212" name="コネクタ: カギ線 219">
            <a:extLst>
              <a:ext uri="{FF2B5EF4-FFF2-40B4-BE49-F238E27FC236}">
                <a16:creationId xmlns:a16="http://schemas.microsoft.com/office/drawing/2014/main" id="{77E10A9E-67DC-417B-9075-D1733F48C44A}"/>
              </a:ext>
            </a:extLst>
          </p:cNvPr>
          <p:cNvCxnSpPr>
            <a:cxnSpLocks/>
          </p:cNvCxnSpPr>
          <p:nvPr/>
        </p:nvCxnSpPr>
        <p:spPr>
          <a:xfrm rot="16200000" flipH="1">
            <a:off x="4321820" y="2727444"/>
            <a:ext cx="109936" cy="2051660"/>
          </a:xfrm>
          <a:prstGeom prst="bentConnector2">
            <a:avLst/>
          </a:prstGeom>
          <a:ln w="6350">
            <a:solidFill>
              <a:schemeClr val="tx1">
                <a:lumMod val="65000"/>
                <a:lumOff val="35000"/>
              </a:schemeClr>
            </a:solidFill>
            <a:prstDash val="solid"/>
            <a:tailEnd type="triangle"/>
          </a:ln>
        </p:spPr>
        <p:style>
          <a:lnRef idx="1">
            <a:schemeClr val="accent1"/>
          </a:lnRef>
          <a:fillRef idx="0">
            <a:schemeClr val="accent1"/>
          </a:fillRef>
          <a:effectRef idx="0">
            <a:schemeClr val="accent1"/>
          </a:effectRef>
          <a:fontRef idx="minor">
            <a:schemeClr val="tx1"/>
          </a:fontRef>
        </p:style>
      </p:cxnSp>
      <p:cxnSp>
        <p:nvCxnSpPr>
          <p:cNvPr id="214" name="コネクタ: カギ線 219">
            <a:extLst>
              <a:ext uri="{FF2B5EF4-FFF2-40B4-BE49-F238E27FC236}">
                <a16:creationId xmlns:a16="http://schemas.microsoft.com/office/drawing/2014/main" id="{6FF9BEEF-2005-46E3-ACC7-A64665B0DB9D}"/>
              </a:ext>
            </a:extLst>
          </p:cNvPr>
          <p:cNvCxnSpPr>
            <a:cxnSpLocks/>
            <a:stCxn id="183" idx="3"/>
            <a:endCxn id="191" idx="1"/>
          </p:cNvCxnSpPr>
          <p:nvPr/>
        </p:nvCxnSpPr>
        <p:spPr>
          <a:xfrm flipV="1">
            <a:off x="6493010" y="3532804"/>
            <a:ext cx="419935" cy="539373"/>
          </a:xfrm>
          <a:prstGeom prst="bentConnector3">
            <a:avLst>
              <a:gd name="adj1" fmla="val 38092"/>
            </a:avLst>
          </a:prstGeom>
          <a:ln w="6350">
            <a:solidFill>
              <a:schemeClr val="tx1">
                <a:lumMod val="65000"/>
                <a:lumOff val="35000"/>
              </a:schemeClr>
            </a:solidFill>
            <a:prstDash val="solid"/>
            <a:tailEnd type="triangle"/>
          </a:ln>
        </p:spPr>
        <p:style>
          <a:lnRef idx="1">
            <a:schemeClr val="accent1"/>
          </a:lnRef>
          <a:fillRef idx="0">
            <a:schemeClr val="accent1"/>
          </a:fillRef>
          <a:effectRef idx="0">
            <a:schemeClr val="accent1"/>
          </a:effectRef>
          <a:fontRef idx="minor">
            <a:schemeClr val="tx1"/>
          </a:fontRef>
        </p:style>
      </p:cxnSp>
      <p:cxnSp>
        <p:nvCxnSpPr>
          <p:cNvPr id="215" name="コネクタ: カギ線 219">
            <a:extLst>
              <a:ext uri="{FF2B5EF4-FFF2-40B4-BE49-F238E27FC236}">
                <a16:creationId xmlns:a16="http://schemas.microsoft.com/office/drawing/2014/main" id="{2A852DA7-CDEB-40FC-856E-5E91EAF349B2}"/>
              </a:ext>
            </a:extLst>
          </p:cNvPr>
          <p:cNvCxnSpPr>
            <a:cxnSpLocks/>
            <a:stCxn id="184" idx="3"/>
            <a:endCxn id="190" idx="1"/>
          </p:cNvCxnSpPr>
          <p:nvPr/>
        </p:nvCxnSpPr>
        <p:spPr>
          <a:xfrm flipV="1">
            <a:off x="6493009" y="4147866"/>
            <a:ext cx="419935" cy="1787936"/>
          </a:xfrm>
          <a:prstGeom prst="bentConnector3">
            <a:avLst>
              <a:gd name="adj1" fmla="val 73589"/>
            </a:avLst>
          </a:prstGeom>
          <a:ln w="6350">
            <a:solidFill>
              <a:schemeClr val="tx1">
                <a:lumMod val="65000"/>
                <a:lumOff val="35000"/>
              </a:schemeClr>
            </a:solidFill>
            <a:prstDash val="solid"/>
            <a:tailEnd type="triangle"/>
          </a:ln>
        </p:spPr>
        <p:style>
          <a:lnRef idx="1">
            <a:schemeClr val="accent1"/>
          </a:lnRef>
          <a:fillRef idx="0">
            <a:schemeClr val="accent1"/>
          </a:fillRef>
          <a:effectRef idx="0">
            <a:schemeClr val="accent1"/>
          </a:effectRef>
          <a:fontRef idx="minor">
            <a:schemeClr val="tx1"/>
          </a:fontRef>
        </p:style>
      </p:cxnSp>
      <p:sp>
        <p:nvSpPr>
          <p:cNvPr id="216" name="ホームベース 19">
            <a:extLst>
              <a:ext uri="{FF2B5EF4-FFF2-40B4-BE49-F238E27FC236}">
                <a16:creationId xmlns:a16="http://schemas.microsoft.com/office/drawing/2014/main" id="{B831AB31-FCA3-4D45-957D-703EEE072BE1}"/>
              </a:ext>
            </a:extLst>
          </p:cNvPr>
          <p:cNvSpPr>
            <a:spLocks/>
          </p:cNvSpPr>
          <p:nvPr/>
        </p:nvSpPr>
        <p:spPr>
          <a:xfrm>
            <a:off x="578834" y="6022835"/>
            <a:ext cx="1315899" cy="757773"/>
          </a:xfrm>
          <a:prstGeom prst="homePlate">
            <a:avLst>
              <a:gd name="adj" fmla="val 10606"/>
            </a:avLst>
          </a:prstGeom>
          <a:solidFill>
            <a:schemeClr val="bg1"/>
          </a:solidFill>
          <a:ln w="9525">
            <a:solidFill>
              <a:schemeClr val="bg1">
                <a:lumMod val="75000"/>
              </a:schemeClr>
            </a:solidFill>
          </a:ln>
        </p:spPr>
        <p:txBody>
          <a:bodyPr wrap="none" lIns="33231" tIns="33231" rIns="33231" bIns="33231" rtlCol="0" anchor="t">
            <a:noAutofit/>
          </a:bodyPr>
          <a:lstStyle/>
          <a:p>
            <a:pPr marL="99695" indent="-99695" algn="ctr"/>
            <a:r>
              <a:rPr lang="ja-JP" altLang="en-US" sz="900" dirty="0">
                <a:latin typeface="Meiryo UI" panose="020B0604030504040204" pitchFamily="50" charset="-128"/>
                <a:ea typeface="Meiryo UI" panose="020B0604030504040204" pitchFamily="50" charset="-128"/>
                <a:cs typeface="Arial" panose="020B0604020202020204" pitchFamily="34" charset="0"/>
              </a:rPr>
              <a:t>ユーザー情報管理</a:t>
            </a:r>
            <a:endParaRPr lang="en-US" altLang="ja-JP" sz="900" dirty="0">
              <a:latin typeface="Meiryo UI" panose="020B0604030504040204" pitchFamily="50" charset="-128"/>
              <a:ea typeface="Meiryo UI" panose="020B0604030504040204" pitchFamily="50" charset="-128"/>
              <a:cs typeface="Arial" panose="020B0604020202020204" pitchFamily="34" charset="0"/>
            </a:endParaRPr>
          </a:p>
        </p:txBody>
      </p:sp>
      <p:sp>
        <p:nvSpPr>
          <p:cNvPr id="217" name="ホームベース 19">
            <a:extLst>
              <a:ext uri="{FF2B5EF4-FFF2-40B4-BE49-F238E27FC236}">
                <a16:creationId xmlns:a16="http://schemas.microsoft.com/office/drawing/2014/main" id="{6AA4245B-324E-424D-8D4E-A8924D39BCDB}"/>
              </a:ext>
            </a:extLst>
          </p:cNvPr>
          <p:cNvSpPr>
            <a:spLocks/>
          </p:cNvSpPr>
          <p:nvPr/>
        </p:nvSpPr>
        <p:spPr>
          <a:xfrm>
            <a:off x="578834" y="4222471"/>
            <a:ext cx="1315899" cy="1765350"/>
          </a:xfrm>
          <a:prstGeom prst="homePlate">
            <a:avLst>
              <a:gd name="adj" fmla="val 5352"/>
            </a:avLst>
          </a:prstGeom>
          <a:solidFill>
            <a:schemeClr val="bg1"/>
          </a:solidFill>
          <a:ln w="9525">
            <a:solidFill>
              <a:schemeClr val="bg1">
                <a:lumMod val="75000"/>
              </a:schemeClr>
            </a:solidFill>
          </a:ln>
        </p:spPr>
        <p:txBody>
          <a:bodyPr wrap="none" lIns="33231" tIns="33231" rIns="33231" bIns="33231" rtlCol="0" anchor="t">
            <a:noAutofit/>
          </a:bodyPr>
          <a:lstStyle/>
          <a:p>
            <a:pPr marL="99695" indent="-99695" algn="ctr"/>
            <a:r>
              <a:rPr lang="ja-JP" altLang="en-US" sz="900" dirty="0">
                <a:latin typeface="Meiryo UI" panose="020B0604030504040204" pitchFamily="50" charset="-128"/>
                <a:ea typeface="Meiryo UI" panose="020B0604030504040204" pitchFamily="50" charset="-128"/>
                <a:cs typeface="Arial" panose="020B0604020202020204" pitchFamily="34" charset="0"/>
              </a:rPr>
              <a:t>算定諸元管理</a:t>
            </a:r>
            <a:endParaRPr lang="en-US" altLang="ja-JP" sz="900" dirty="0">
              <a:latin typeface="Meiryo UI" panose="020B0604030504040204" pitchFamily="50" charset="-128"/>
              <a:ea typeface="Meiryo UI" panose="020B0604030504040204" pitchFamily="50" charset="-128"/>
              <a:cs typeface="Arial" panose="020B0604020202020204" pitchFamily="34" charset="0"/>
            </a:endParaRPr>
          </a:p>
        </p:txBody>
      </p:sp>
      <p:cxnSp>
        <p:nvCxnSpPr>
          <p:cNvPr id="219" name="コネクタ: カギ線 219">
            <a:extLst>
              <a:ext uri="{FF2B5EF4-FFF2-40B4-BE49-F238E27FC236}">
                <a16:creationId xmlns:a16="http://schemas.microsoft.com/office/drawing/2014/main" id="{1CF8C31A-D0D0-46EF-AD48-78992811CCC9}"/>
              </a:ext>
            </a:extLst>
          </p:cNvPr>
          <p:cNvCxnSpPr>
            <a:cxnSpLocks/>
            <a:stCxn id="107" idx="3"/>
            <a:endCxn id="191" idx="1"/>
          </p:cNvCxnSpPr>
          <p:nvPr/>
        </p:nvCxnSpPr>
        <p:spPr>
          <a:xfrm flipV="1">
            <a:off x="6493010" y="3532804"/>
            <a:ext cx="419935" cy="1767334"/>
          </a:xfrm>
          <a:prstGeom prst="bentConnector3">
            <a:avLst>
              <a:gd name="adj1" fmla="val 38092"/>
            </a:avLst>
          </a:prstGeom>
          <a:ln w="6350">
            <a:solidFill>
              <a:schemeClr val="tx1">
                <a:lumMod val="65000"/>
                <a:lumOff val="35000"/>
              </a:schemeClr>
            </a:solidFill>
            <a:prstDash val="solid"/>
            <a:tailEnd type="triangle"/>
          </a:ln>
        </p:spPr>
        <p:style>
          <a:lnRef idx="1">
            <a:schemeClr val="accent1"/>
          </a:lnRef>
          <a:fillRef idx="0">
            <a:schemeClr val="accent1"/>
          </a:fillRef>
          <a:effectRef idx="0">
            <a:schemeClr val="accent1"/>
          </a:effectRef>
          <a:fontRef idx="minor">
            <a:schemeClr val="tx1"/>
          </a:fontRef>
        </p:style>
      </p:cxnSp>
      <p:sp>
        <p:nvSpPr>
          <p:cNvPr id="220" name="ホームベース 19">
            <a:extLst>
              <a:ext uri="{FF2B5EF4-FFF2-40B4-BE49-F238E27FC236}">
                <a16:creationId xmlns:a16="http://schemas.microsoft.com/office/drawing/2014/main" id="{6AC06464-B021-4C94-81E9-4CF07D713DD9}"/>
              </a:ext>
            </a:extLst>
          </p:cNvPr>
          <p:cNvSpPr>
            <a:spLocks/>
          </p:cNvSpPr>
          <p:nvPr/>
        </p:nvSpPr>
        <p:spPr>
          <a:xfrm>
            <a:off x="6912944" y="5181404"/>
            <a:ext cx="959875" cy="425256"/>
          </a:xfrm>
          <a:prstGeom prst="homePlate">
            <a:avLst>
              <a:gd name="adj" fmla="val 10606"/>
            </a:avLst>
          </a:prstGeom>
          <a:solidFill>
            <a:schemeClr val="bg1"/>
          </a:solidFill>
          <a:ln w="9525">
            <a:solidFill>
              <a:schemeClr val="bg1">
                <a:lumMod val="75000"/>
              </a:schemeClr>
            </a:solidFill>
          </a:ln>
        </p:spPr>
        <p:txBody>
          <a:bodyPr wrap="none" lIns="33231" tIns="33231" rIns="33231" bIns="33231" rtlCol="0" anchor="ctr">
            <a:noAutofit/>
          </a:bodyPr>
          <a:lstStyle/>
          <a:p>
            <a:pPr marL="99695" indent="-99695" algn="ctr"/>
            <a:r>
              <a:rPr lang="ja-JP" altLang="en-US" sz="900" dirty="0">
                <a:latin typeface="Meiryo UI" panose="020B0604030504040204" pitchFamily="50" charset="-128"/>
                <a:ea typeface="Meiryo UI" panose="020B0604030504040204" pitchFamily="50" charset="-128"/>
                <a:cs typeface="Arial" panose="020B0604020202020204" pitchFamily="34" charset="0"/>
              </a:rPr>
              <a:t>未入金督促</a:t>
            </a:r>
            <a:endParaRPr lang="en-US" altLang="ja-JP" sz="900" dirty="0">
              <a:latin typeface="Meiryo UI" panose="020B0604030504040204" pitchFamily="50" charset="-128"/>
              <a:ea typeface="Meiryo UI" panose="020B0604030504040204" pitchFamily="50" charset="-128"/>
              <a:cs typeface="Arial" panose="020B0604020202020204" pitchFamily="34" charset="0"/>
            </a:endParaRPr>
          </a:p>
          <a:p>
            <a:pPr marL="99695" indent="-99695" algn="ctr"/>
            <a:endParaRPr lang="ja-JP" altLang="en-US" sz="900" dirty="0">
              <a:latin typeface="Meiryo UI" panose="020B0604030504040204" pitchFamily="50" charset="-128"/>
              <a:ea typeface="Meiryo UI" panose="020B0604030504040204" pitchFamily="50" charset="-128"/>
              <a:cs typeface="Arial" panose="020B0604020202020204" pitchFamily="34" charset="0"/>
            </a:endParaRPr>
          </a:p>
        </p:txBody>
      </p:sp>
      <p:sp>
        <p:nvSpPr>
          <p:cNvPr id="226" name="ホームベース 19">
            <a:extLst>
              <a:ext uri="{FF2B5EF4-FFF2-40B4-BE49-F238E27FC236}">
                <a16:creationId xmlns:a16="http://schemas.microsoft.com/office/drawing/2014/main" id="{8DCDC523-D63C-4A19-AFF9-C035B695C053}"/>
              </a:ext>
            </a:extLst>
          </p:cNvPr>
          <p:cNvSpPr>
            <a:spLocks/>
          </p:cNvSpPr>
          <p:nvPr/>
        </p:nvSpPr>
        <p:spPr>
          <a:xfrm>
            <a:off x="638784" y="5720253"/>
            <a:ext cx="1195998" cy="258906"/>
          </a:xfrm>
          <a:prstGeom prst="homePlate">
            <a:avLst>
              <a:gd name="adj" fmla="val 10606"/>
            </a:avLst>
          </a:prstGeom>
          <a:solidFill>
            <a:schemeClr val="bg1"/>
          </a:solidFill>
          <a:ln w="9525">
            <a:solidFill>
              <a:schemeClr val="bg1">
                <a:lumMod val="75000"/>
              </a:schemeClr>
            </a:solidFill>
          </a:ln>
        </p:spPr>
        <p:txBody>
          <a:bodyPr wrap="none" lIns="33231" tIns="33231" rIns="33231" bIns="33231" rtlCol="0" anchor="ctr">
            <a:noAutofit/>
          </a:bodyPr>
          <a:lstStyle/>
          <a:p>
            <a:pPr algn="ctr"/>
            <a:r>
              <a:rPr lang="zh-TW" altLang="en-US" sz="800" dirty="0">
                <a:latin typeface="Meiryo UI" panose="020B0604030504040204" pitchFamily="50" charset="-128"/>
                <a:ea typeface="Meiryo UI" panose="020B0604030504040204" pitchFamily="50" charset="-128"/>
                <a:cs typeface="Arial" panose="020B0604020202020204" pitchFamily="34" charset="0"/>
              </a:rPr>
              <a:t>供給電力量</a:t>
            </a:r>
            <a:br>
              <a:rPr lang="en-US" altLang="zh-TW" sz="800" dirty="0">
                <a:latin typeface="Meiryo UI" panose="020B0604030504040204" pitchFamily="50" charset="-128"/>
                <a:ea typeface="Meiryo UI" panose="020B0604030504040204" pitchFamily="50" charset="-128"/>
                <a:cs typeface="Arial" panose="020B0604020202020204" pitchFamily="34" charset="0"/>
              </a:rPr>
            </a:br>
            <a:endParaRPr lang="en-US" altLang="zh-TW" sz="800" dirty="0">
              <a:latin typeface="Meiryo UI" panose="020B0604030504040204" pitchFamily="50" charset="-128"/>
              <a:ea typeface="Meiryo UI" panose="020B0604030504040204" pitchFamily="50" charset="-128"/>
              <a:cs typeface="Arial" panose="020B0604020202020204" pitchFamily="34" charset="0"/>
            </a:endParaRPr>
          </a:p>
        </p:txBody>
      </p:sp>
      <p:sp>
        <p:nvSpPr>
          <p:cNvPr id="227" name="ホームベース 19">
            <a:extLst>
              <a:ext uri="{FF2B5EF4-FFF2-40B4-BE49-F238E27FC236}">
                <a16:creationId xmlns:a16="http://schemas.microsoft.com/office/drawing/2014/main" id="{37346858-32FF-4EFD-8791-F3139107385B}"/>
              </a:ext>
            </a:extLst>
          </p:cNvPr>
          <p:cNvSpPr>
            <a:spLocks/>
          </p:cNvSpPr>
          <p:nvPr/>
        </p:nvSpPr>
        <p:spPr>
          <a:xfrm>
            <a:off x="638784" y="5420704"/>
            <a:ext cx="1195998" cy="286187"/>
          </a:xfrm>
          <a:prstGeom prst="homePlate">
            <a:avLst>
              <a:gd name="adj" fmla="val 10606"/>
            </a:avLst>
          </a:prstGeom>
          <a:solidFill>
            <a:schemeClr val="bg1"/>
          </a:solidFill>
          <a:ln w="9525">
            <a:solidFill>
              <a:schemeClr val="bg1">
                <a:lumMod val="75000"/>
              </a:schemeClr>
            </a:solidFill>
          </a:ln>
        </p:spPr>
        <p:txBody>
          <a:bodyPr wrap="none" lIns="33231" tIns="33231" rIns="33231" bIns="33231" rtlCol="0" anchor="ctr">
            <a:noAutofit/>
          </a:bodyPr>
          <a:lstStyle/>
          <a:p>
            <a:pPr algn="ctr"/>
            <a:r>
              <a:rPr lang="en-US" altLang="zh-TW" sz="800" dirty="0">
                <a:latin typeface="Meiryo UI" panose="020B0604030504040204" pitchFamily="50" charset="-128"/>
                <a:ea typeface="Meiryo UI" panose="020B0604030504040204" pitchFamily="50" charset="-128"/>
                <a:cs typeface="Arial" panose="020B0604020202020204" pitchFamily="34" charset="0"/>
              </a:rPr>
              <a:t>JEPX</a:t>
            </a:r>
            <a:r>
              <a:rPr lang="zh-TW" altLang="en-US" sz="800" dirty="0">
                <a:latin typeface="Meiryo UI" panose="020B0604030504040204" pitchFamily="50" charset="-128"/>
                <a:ea typeface="Meiryo UI" panose="020B0604030504040204" pitchFamily="50" charset="-128"/>
                <a:cs typeface="Arial" panose="020B0604020202020204" pitchFamily="34" charset="0"/>
              </a:rPr>
              <a:t>非化石価値取引</a:t>
            </a:r>
            <a:endParaRPr lang="en-US" altLang="zh-TW" sz="800" dirty="0">
              <a:latin typeface="Meiryo UI" panose="020B0604030504040204" pitchFamily="50" charset="-128"/>
              <a:ea typeface="Meiryo UI" panose="020B0604030504040204" pitchFamily="50" charset="-128"/>
              <a:cs typeface="Arial" panose="020B0604020202020204" pitchFamily="34" charset="0"/>
            </a:endParaRPr>
          </a:p>
          <a:p>
            <a:pPr algn="ctr"/>
            <a:r>
              <a:rPr lang="zh-TW" altLang="en-US" sz="800" dirty="0">
                <a:latin typeface="Meiryo UI" panose="020B0604030504040204" pitchFamily="50" charset="-128"/>
                <a:ea typeface="Meiryo UI" panose="020B0604030504040204" pitchFamily="50" charset="-128"/>
                <a:cs typeface="Arial" panose="020B0604020202020204" pitchFamily="34" charset="0"/>
              </a:rPr>
              <a:t>市場価格</a:t>
            </a:r>
            <a:r>
              <a:rPr lang="en-US" altLang="zh-TW" sz="800" dirty="0">
                <a:latin typeface="Meiryo UI" panose="020B0604030504040204" pitchFamily="50" charset="-128"/>
                <a:ea typeface="Meiryo UI" panose="020B0604030504040204" pitchFamily="50" charset="-128"/>
                <a:cs typeface="Arial" panose="020B0604020202020204" pitchFamily="34" charset="0"/>
              </a:rPr>
              <a:t>                </a:t>
            </a:r>
          </a:p>
        </p:txBody>
      </p:sp>
      <p:sp>
        <p:nvSpPr>
          <p:cNvPr id="228" name="ホームベース 19">
            <a:extLst>
              <a:ext uri="{FF2B5EF4-FFF2-40B4-BE49-F238E27FC236}">
                <a16:creationId xmlns:a16="http://schemas.microsoft.com/office/drawing/2014/main" id="{59F0DA15-AE80-4A1A-8C73-940FE0987586}"/>
              </a:ext>
            </a:extLst>
          </p:cNvPr>
          <p:cNvSpPr>
            <a:spLocks/>
          </p:cNvSpPr>
          <p:nvPr/>
        </p:nvSpPr>
        <p:spPr>
          <a:xfrm>
            <a:off x="636602" y="5086521"/>
            <a:ext cx="1195998" cy="298575"/>
          </a:xfrm>
          <a:prstGeom prst="homePlate">
            <a:avLst>
              <a:gd name="adj" fmla="val 10606"/>
            </a:avLst>
          </a:prstGeom>
          <a:solidFill>
            <a:schemeClr val="bg1"/>
          </a:solidFill>
          <a:ln w="9525">
            <a:solidFill>
              <a:schemeClr val="bg1">
                <a:lumMod val="75000"/>
              </a:schemeClr>
            </a:solidFill>
          </a:ln>
        </p:spPr>
        <p:txBody>
          <a:bodyPr wrap="none" lIns="33231" tIns="33231" rIns="33231" bIns="33231" rtlCol="0" anchor="ctr">
            <a:noAutofit/>
          </a:bodyPr>
          <a:lstStyle/>
          <a:p>
            <a:pPr algn="ctr"/>
            <a:r>
              <a:rPr lang="en-US" altLang="ja-JP" sz="800" dirty="0">
                <a:latin typeface="Meiryo UI" panose="020B0604030504040204" pitchFamily="50" charset="-128"/>
                <a:ea typeface="Meiryo UI" panose="020B0604030504040204" pitchFamily="50" charset="-128"/>
                <a:cs typeface="Arial" panose="020B0604020202020204" pitchFamily="34" charset="0"/>
              </a:rPr>
              <a:t>JEPX</a:t>
            </a:r>
            <a:r>
              <a:rPr lang="ja-JP" altLang="en-US" sz="800" dirty="0">
                <a:latin typeface="Meiryo UI" panose="020B0604030504040204" pitchFamily="50" charset="-128"/>
                <a:ea typeface="Meiryo UI" panose="020B0604030504040204" pitchFamily="50" charset="-128"/>
                <a:cs typeface="Arial" panose="020B0604020202020204" pitchFamily="34" charset="0"/>
              </a:rPr>
              <a:t>スポット・時間前</a:t>
            </a:r>
            <a:endParaRPr lang="en-US" altLang="ja-JP" sz="800" dirty="0">
              <a:latin typeface="Meiryo UI" panose="020B0604030504040204" pitchFamily="50" charset="-128"/>
              <a:ea typeface="Meiryo UI" panose="020B0604030504040204" pitchFamily="50" charset="-128"/>
              <a:cs typeface="Arial" panose="020B0604020202020204" pitchFamily="34" charset="0"/>
            </a:endParaRPr>
          </a:p>
          <a:p>
            <a:pPr algn="ctr"/>
            <a:r>
              <a:rPr lang="ja-JP" altLang="en-US" sz="800" dirty="0">
                <a:latin typeface="Meiryo UI" panose="020B0604030504040204" pitchFamily="50" charset="-128"/>
                <a:ea typeface="Meiryo UI" panose="020B0604030504040204" pitchFamily="50" charset="-128"/>
                <a:cs typeface="Arial" panose="020B0604020202020204" pitchFamily="34" charset="0"/>
              </a:rPr>
              <a:t>市場価格  　　　　　　　</a:t>
            </a:r>
            <a:endParaRPr lang="en-US" altLang="ja-JP" sz="800" dirty="0">
              <a:latin typeface="Meiryo UI" panose="020B0604030504040204" pitchFamily="50" charset="-128"/>
              <a:ea typeface="Meiryo UI" panose="020B0604030504040204" pitchFamily="50" charset="-128"/>
              <a:cs typeface="Arial" panose="020B0604020202020204" pitchFamily="34" charset="0"/>
            </a:endParaRPr>
          </a:p>
        </p:txBody>
      </p:sp>
      <p:sp>
        <p:nvSpPr>
          <p:cNvPr id="230" name="ホームベース 19">
            <a:extLst>
              <a:ext uri="{FF2B5EF4-FFF2-40B4-BE49-F238E27FC236}">
                <a16:creationId xmlns:a16="http://schemas.microsoft.com/office/drawing/2014/main" id="{4456C5D4-1618-4380-A3EB-74B4AC23BEB7}"/>
              </a:ext>
            </a:extLst>
          </p:cNvPr>
          <p:cNvSpPr>
            <a:spLocks/>
          </p:cNvSpPr>
          <p:nvPr/>
        </p:nvSpPr>
        <p:spPr>
          <a:xfrm>
            <a:off x="638784" y="4390773"/>
            <a:ext cx="1195998" cy="318251"/>
          </a:xfrm>
          <a:prstGeom prst="homePlate">
            <a:avLst>
              <a:gd name="adj" fmla="val 10606"/>
            </a:avLst>
          </a:prstGeom>
          <a:solidFill>
            <a:schemeClr val="bg1"/>
          </a:solidFill>
          <a:ln w="9525">
            <a:solidFill>
              <a:schemeClr val="bg1">
                <a:lumMod val="75000"/>
              </a:schemeClr>
            </a:solidFill>
          </a:ln>
        </p:spPr>
        <p:txBody>
          <a:bodyPr wrap="none" lIns="33231" tIns="33231" rIns="33231" bIns="33231" rtlCol="0" anchor="ctr">
            <a:noAutofit/>
          </a:bodyPr>
          <a:lstStyle/>
          <a:p>
            <a:pPr algn="ctr"/>
            <a:r>
              <a:rPr lang="ja-JP" altLang="en-US" sz="800" dirty="0">
                <a:latin typeface="Meiryo UI" panose="020B0604030504040204" pitchFamily="50" charset="-128"/>
                <a:ea typeface="Meiryo UI" panose="020B0604030504040204" pitchFamily="50" charset="-128"/>
                <a:cs typeface="Arial" panose="020B0604020202020204" pitchFamily="34" charset="0"/>
              </a:rPr>
              <a:t>バランシングコスト</a:t>
            </a:r>
            <a:br>
              <a:rPr lang="en-US" altLang="ja-JP" sz="800" dirty="0">
                <a:latin typeface="Meiryo UI" panose="020B0604030504040204" pitchFamily="50" charset="-128"/>
                <a:ea typeface="Meiryo UI" panose="020B0604030504040204" pitchFamily="50" charset="-128"/>
                <a:cs typeface="Arial" panose="020B0604020202020204" pitchFamily="34" charset="0"/>
              </a:rPr>
            </a:br>
            <a:endParaRPr lang="en-US" altLang="ja-JP" sz="800" dirty="0">
              <a:latin typeface="Meiryo UI" panose="020B0604030504040204" pitchFamily="50" charset="-128"/>
              <a:ea typeface="Meiryo UI" panose="020B0604030504040204" pitchFamily="50" charset="-128"/>
              <a:cs typeface="Arial" panose="020B0604020202020204" pitchFamily="34" charset="0"/>
            </a:endParaRPr>
          </a:p>
        </p:txBody>
      </p:sp>
      <p:sp>
        <p:nvSpPr>
          <p:cNvPr id="233" name="ホームベース 19">
            <a:extLst>
              <a:ext uri="{FF2B5EF4-FFF2-40B4-BE49-F238E27FC236}">
                <a16:creationId xmlns:a16="http://schemas.microsoft.com/office/drawing/2014/main" id="{2FD26A69-201C-4525-96CF-605CEDD17AC7}"/>
              </a:ext>
            </a:extLst>
          </p:cNvPr>
          <p:cNvSpPr>
            <a:spLocks/>
          </p:cNvSpPr>
          <p:nvPr/>
        </p:nvSpPr>
        <p:spPr>
          <a:xfrm>
            <a:off x="638784" y="3588725"/>
            <a:ext cx="1195998" cy="271310"/>
          </a:xfrm>
          <a:prstGeom prst="homePlate">
            <a:avLst>
              <a:gd name="adj" fmla="val 10606"/>
            </a:avLst>
          </a:prstGeom>
          <a:solidFill>
            <a:schemeClr val="bg1"/>
          </a:solidFill>
          <a:ln w="9525">
            <a:solidFill>
              <a:schemeClr val="bg1">
                <a:lumMod val="75000"/>
              </a:schemeClr>
            </a:solidFill>
          </a:ln>
        </p:spPr>
        <p:txBody>
          <a:bodyPr wrap="none" lIns="33231" tIns="33231" rIns="33231" bIns="33231" rtlCol="0" anchor="ctr">
            <a:noAutofit/>
          </a:bodyPr>
          <a:lstStyle/>
          <a:p>
            <a:pPr algn="ctr"/>
            <a:r>
              <a:rPr lang="zh-TW" altLang="en-US" sz="800" dirty="0">
                <a:latin typeface="Meiryo UI" panose="020B0604030504040204" pitchFamily="50" charset="-128"/>
                <a:ea typeface="Meiryo UI" panose="020B0604030504040204" pitchFamily="50" charset="-128"/>
                <a:cs typeface="Arial" panose="020B0604020202020204" pitchFamily="34" charset="0"/>
              </a:rPr>
              <a:t>事業者情報</a:t>
            </a:r>
            <a:br>
              <a:rPr lang="en-US" altLang="zh-TW" sz="800" dirty="0">
                <a:latin typeface="Meiryo UI" panose="020B0604030504040204" pitchFamily="50" charset="-128"/>
                <a:ea typeface="Meiryo UI" panose="020B0604030504040204" pitchFamily="50" charset="-128"/>
                <a:cs typeface="Arial" panose="020B0604020202020204" pitchFamily="34" charset="0"/>
              </a:rPr>
            </a:br>
            <a:endParaRPr lang="en-US" altLang="zh-TW" sz="800" dirty="0">
              <a:latin typeface="Meiryo UI" panose="020B0604030504040204" pitchFamily="50" charset="-128"/>
              <a:ea typeface="Meiryo UI" panose="020B0604030504040204" pitchFamily="50" charset="-128"/>
              <a:cs typeface="Arial" panose="020B0604020202020204" pitchFamily="34" charset="0"/>
            </a:endParaRPr>
          </a:p>
        </p:txBody>
      </p:sp>
      <p:sp>
        <p:nvSpPr>
          <p:cNvPr id="234" name="ホームベース 19">
            <a:extLst>
              <a:ext uri="{FF2B5EF4-FFF2-40B4-BE49-F238E27FC236}">
                <a16:creationId xmlns:a16="http://schemas.microsoft.com/office/drawing/2014/main" id="{1CCC1F27-706B-4FBF-B65D-10383BEF9E64}"/>
              </a:ext>
            </a:extLst>
          </p:cNvPr>
          <p:cNvSpPr>
            <a:spLocks/>
          </p:cNvSpPr>
          <p:nvPr/>
        </p:nvSpPr>
        <p:spPr>
          <a:xfrm>
            <a:off x="638784" y="3286114"/>
            <a:ext cx="1195998" cy="271310"/>
          </a:xfrm>
          <a:prstGeom prst="homePlate">
            <a:avLst>
              <a:gd name="adj" fmla="val 10606"/>
            </a:avLst>
          </a:prstGeom>
          <a:solidFill>
            <a:schemeClr val="bg1"/>
          </a:solidFill>
          <a:ln w="9525">
            <a:solidFill>
              <a:schemeClr val="bg1">
                <a:lumMod val="75000"/>
              </a:schemeClr>
            </a:solidFill>
          </a:ln>
        </p:spPr>
        <p:txBody>
          <a:bodyPr wrap="none" lIns="33231" tIns="33231" rIns="33231" bIns="33231" rtlCol="0" anchor="ctr">
            <a:noAutofit/>
          </a:bodyPr>
          <a:lstStyle/>
          <a:p>
            <a:pPr algn="ctr"/>
            <a:r>
              <a:rPr lang="zh-TW" altLang="en-US" sz="800" dirty="0">
                <a:latin typeface="Meiryo UI" panose="020B0604030504040204" pitchFamily="50" charset="-128"/>
                <a:ea typeface="Meiryo UI" panose="020B0604030504040204" pitchFamily="50" charset="-128"/>
                <a:cs typeface="Arial" panose="020B0604020202020204" pitchFamily="34" charset="0"/>
              </a:rPr>
              <a:t>事業計画認定情報</a:t>
            </a:r>
            <a:br>
              <a:rPr lang="en-US" altLang="zh-TW" sz="800" dirty="0">
                <a:latin typeface="Meiryo UI" panose="020B0604030504040204" pitchFamily="50" charset="-128"/>
                <a:ea typeface="Meiryo UI" panose="020B0604030504040204" pitchFamily="50" charset="-128"/>
                <a:cs typeface="Arial" panose="020B0604020202020204" pitchFamily="34" charset="0"/>
              </a:rPr>
            </a:br>
            <a:endParaRPr lang="en-US" altLang="zh-TW" sz="800" dirty="0">
              <a:latin typeface="Meiryo UI" panose="020B0604030504040204" pitchFamily="50" charset="-128"/>
              <a:ea typeface="Meiryo UI" panose="020B0604030504040204" pitchFamily="50" charset="-128"/>
              <a:cs typeface="Arial" panose="020B0604020202020204" pitchFamily="34" charset="0"/>
            </a:endParaRPr>
          </a:p>
        </p:txBody>
      </p:sp>
      <p:sp>
        <p:nvSpPr>
          <p:cNvPr id="235" name="ホームベース 19">
            <a:extLst>
              <a:ext uri="{FF2B5EF4-FFF2-40B4-BE49-F238E27FC236}">
                <a16:creationId xmlns:a16="http://schemas.microsoft.com/office/drawing/2014/main" id="{9995A438-316D-4E23-9033-C45DA4906B94}"/>
              </a:ext>
            </a:extLst>
          </p:cNvPr>
          <p:cNvSpPr>
            <a:spLocks/>
          </p:cNvSpPr>
          <p:nvPr/>
        </p:nvSpPr>
        <p:spPr>
          <a:xfrm>
            <a:off x="638784" y="6507687"/>
            <a:ext cx="1195998" cy="244046"/>
          </a:xfrm>
          <a:prstGeom prst="homePlate">
            <a:avLst>
              <a:gd name="adj" fmla="val 10606"/>
            </a:avLst>
          </a:prstGeom>
          <a:solidFill>
            <a:schemeClr val="bg1"/>
          </a:solidFill>
          <a:ln w="9525">
            <a:solidFill>
              <a:schemeClr val="bg1">
                <a:lumMod val="75000"/>
              </a:schemeClr>
            </a:solidFill>
          </a:ln>
        </p:spPr>
        <p:txBody>
          <a:bodyPr wrap="none" lIns="33231" tIns="33231" rIns="33231" bIns="33231" rtlCol="0" anchor="ctr">
            <a:noAutofit/>
          </a:bodyPr>
          <a:lstStyle/>
          <a:p>
            <a:pPr algn="ctr"/>
            <a:r>
              <a:rPr lang="ja-JP" altLang="en-US" sz="800" dirty="0">
                <a:latin typeface="Meiryo UI" panose="020B0604030504040204" pitchFamily="50" charset="-128"/>
                <a:ea typeface="Meiryo UI" panose="020B0604030504040204" pitchFamily="50" charset="-128"/>
                <a:cs typeface="Arial" panose="020B0604020202020204" pitchFamily="34" charset="0"/>
              </a:rPr>
              <a:t>パスワード変更・再発行</a:t>
            </a:r>
            <a:endParaRPr lang="en-US" altLang="ja-JP" sz="800" dirty="0">
              <a:latin typeface="Meiryo UI" panose="020B0604030504040204" pitchFamily="50" charset="-128"/>
              <a:ea typeface="Meiryo UI" panose="020B0604030504040204" pitchFamily="50" charset="-128"/>
              <a:cs typeface="Arial" panose="020B0604020202020204" pitchFamily="34" charset="0"/>
            </a:endParaRPr>
          </a:p>
        </p:txBody>
      </p:sp>
      <p:sp>
        <p:nvSpPr>
          <p:cNvPr id="236" name="ホームベース 19">
            <a:extLst>
              <a:ext uri="{FF2B5EF4-FFF2-40B4-BE49-F238E27FC236}">
                <a16:creationId xmlns:a16="http://schemas.microsoft.com/office/drawing/2014/main" id="{56AE6EB8-12A7-4F96-836A-C1621875C261}"/>
              </a:ext>
            </a:extLst>
          </p:cNvPr>
          <p:cNvSpPr>
            <a:spLocks/>
          </p:cNvSpPr>
          <p:nvPr/>
        </p:nvSpPr>
        <p:spPr>
          <a:xfrm>
            <a:off x="638784" y="6228611"/>
            <a:ext cx="1195998" cy="244046"/>
          </a:xfrm>
          <a:prstGeom prst="homePlate">
            <a:avLst>
              <a:gd name="adj" fmla="val 10606"/>
            </a:avLst>
          </a:prstGeom>
          <a:solidFill>
            <a:schemeClr val="bg1"/>
          </a:solidFill>
          <a:ln w="9525">
            <a:solidFill>
              <a:schemeClr val="bg1">
                <a:lumMod val="75000"/>
              </a:schemeClr>
            </a:solidFill>
          </a:ln>
        </p:spPr>
        <p:txBody>
          <a:bodyPr wrap="none" lIns="33231" tIns="33231" rIns="33231" bIns="33231" rtlCol="0" anchor="ctr">
            <a:noAutofit/>
          </a:bodyPr>
          <a:lstStyle/>
          <a:p>
            <a:pPr algn="ctr"/>
            <a:r>
              <a:rPr lang="ja-JP" altLang="en-US" sz="800" dirty="0">
                <a:latin typeface="Meiryo UI" panose="020B0604030504040204" pitchFamily="50" charset="-128"/>
                <a:ea typeface="Meiryo UI" panose="020B0604030504040204" pitchFamily="50" charset="-128"/>
                <a:cs typeface="Arial" panose="020B0604020202020204" pitchFamily="34" charset="0"/>
              </a:rPr>
              <a:t>ユーザ</a:t>
            </a:r>
            <a:r>
              <a:rPr lang="en-US" altLang="ja-JP" sz="800" dirty="0">
                <a:latin typeface="Meiryo UI" panose="020B0604030504040204" pitchFamily="50" charset="-128"/>
                <a:ea typeface="Meiryo UI" panose="020B0604030504040204" pitchFamily="50" charset="-128"/>
                <a:cs typeface="Arial" panose="020B0604020202020204" pitchFamily="34" charset="0"/>
              </a:rPr>
              <a:t>ID</a:t>
            </a:r>
            <a:r>
              <a:rPr lang="ja-JP" altLang="en-US" sz="800" dirty="0">
                <a:latin typeface="Meiryo UI" panose="020B0604030504040204" pitchFamily="50" charset="-128"/>
                <a:ea typeface="Meiryo UI" panose="020B0604030504040204" pitchFamily="50" charset="-128"/>
                <a:cs typeface="Arial" panose="020B0604020202020204" pitchFamily="34" charset="0"/>
              </a:rPr>
              <a:t>再通知</a:t>
            </a:r>
            <a:endParaRPr lang="en-US" altLang="ja-JP" sz="800" dirty="0">
              <a:latin typeface="Meiryo UI" panose="020B0604030504040204" pitchFamily="50" charset="-128"/>
              <a:ea typeface="Meiryo UI" panose="020B0604030504040204" pitchFamily="50" charset="-128"/>
              <a:cs typeface="Arial" panose="020B0604020202020204" pitchFamily="34" charset="0"/>
            </a:endParaRPr>
          </a:p>
        </p:txBody>
      </p:sp>
      <p:sp>
        <p:nvSpPr>
          <p:cNvPr id="237" name="ホームベース 19">
            <a:extLst>
              <a:ext uri="{FF2B5EF4-FFF2-40B4-BE49-F238E27FC236}">
                <a16:creationId xmlns:a16="http://schemas.microsoft.com/office/drawing/2014/main" id="{8DC5F749-36E0-4167-8476-411D0FDF5BD3}"/>
              </a:ext>
            </a:extLst>
          </p:cNvPr>
          <p:cNvSpPr>
            <a:spLocks/>
          </p:cNvSpPr>
          <p:nvPr/>
        </p:nvSpPr>
        <p:spPr>
          <a:xfrm>
            <a:off x="8007156" y="4656785"/>
            <a:ext cx="502918" cy="972959"/>
          </a:xfrm>
          <a:prstGeom prst="homePlate">
            <a:avLst>
              <a:gd name="adj" fmla="val 10606"/>
            </a:avLst>
          </a:prstGeom>
          <a:solidFill>
            <a:schemeClr val="bg1"/>
          </a:solidFill>
          <a:ln w="9525">
            <a:solidFill>
              <a:schemeClr val="bg1">
                <a:lumMod val="75000"/>
              </a:schemeClr>
            </a:solidFill>
          </a:ln>
        </p:spPr>
        <p:txBody>
          <a:bodyPr wrap="none" lIns="33231" tIns="33231" rIns="33231" bIns="33231" rtlCol="0" anchor="ctr">
            <a:noAutofit/>
          </a:bodyPr>
          <a:lstStyle/>
          <a:p>
            <a:pPr marL="99695" indent="-99695" algn="ctr"/>
            <a:r>
              <a:rPr lang="ja-JP" altLang="en-US" sz="900" dirty="0">
                <a:latin typeface="Meiryo UI" panose="020B0604030504040204" pitchFamily="50" charset="-128"/>
                <a:ea typeface="Meiryo UI" panose="020B0604030504040204" pitchFamily="50" charset="-128"/>
                <a:cs typeface="Arial" panose="020B0604020202020204" pitchFamily="34" charset="0"/>
              </a:rPr>
              <a:t>残高照合</a:t>
            </a:r>
            <a:endParaRPr lang="en-US" altLang="ja-JP" sz="900" dirty="0">
              <a:latin typeface="Meiryo UI" panose="020B0604030504040204" pitchFamily="50" charset="-128"/>
              <a:ea typeface="Meiryo UI" panose="020B0604030504040204" pitchFamily="50" charset="-128"/>
              <a:cs typeface="Arial" panose="020B0604020202020204" pitchFamily="34" charset="0"/>
            </a:endParaRPr>
          </a:p>
          <a:p>
            <a:pPr marL="99695" indent="-99695" algn="ctr"/>
            <a:endParaRPr lang="ja-JP" altLang="en-US" sz="900" dirty="0">
              <a:latin typeface="Meiryo UI" panose="020B0604030504040204" pitchFamily="50" charset="-128"/>
              <a:ea typeface="Meiryo UI" panose="020B0604030504040204" pitchFamily="50" charset="-128"/>
              <a:cs typeface="Arial" panose="020B0604020202020204" pitchFamily="34" charset="0"/>
            </a:endParaRPr>
          </a:p>
        </p:txBody>
      </p:sp>
      <p:sp>
        <p:nvSpPr>
          <p:cNvPr id="238" name="ホームベース 19">
            <a:extLst>
              <a:ext uri="{FF2B5EF4-FFF2-40B4-BE49-F238E27FC236}">
                <a16:creationId xmlns:a16="http://schemas.microsoft.com/office/drawing/2014/main" id="{DF84FF3C-4BD2-468D-AE87-6EBF66963932}"/>
              </a:ext>
            </a:extLst>
          </p:cNvPr>
          <p:cNvSpPr>
            <a:spLocks/>
          </p:cNvSpPr>
          <p:nvPr/>
        </p:nvSpPr>
        <p:spPr>
          <a:xfrm>
            <a:off x="8540432" y="4653716"/>
            <a:ext cx="433062" cy="972959"/>
          </a:xfrm>
          <a:prstGeom prst="homePlate">
            <a:avLst>
              <a:gd name="adj" fmla="val 10606"/>
            </a:avLst>
          </a:prstGeom>
          <a:solidFill>
            <a:schemeClr val="bg1"/>
          </a:solidFill>
          <a:ln w="9525">
            <a:solidFill>
              <a:schemeClr val="bg1">
                <a:lumMod val="75000"/>
              </a:schemeClr>
            </a:solidFill>
          </a:ln>
        </p:spPr>
        <p:txBody>
          <a:bodyPr wrap="none" lIns="33231" tIns="33231" rIns="33231" bIns="33231" rtlCol="0" anchor="ctr">
            <a:noAutofit/>
          </a:bodyPr>
          <a:lstStyle/>
          <a:p>
            <a:pPr marL="99695" indent="-99695" algn="ctr"/>
            <a:r>
              <a:rPr lang="ja-JP" altLang="en-US" sz="900" dirty="0">
                <a:latin typeface="Meiryo UI" panose="020B0604030504040204" pitchFamily="50" charset="-128"/>
                <a:ea typeface="Meiryo UI" panose="020B0604030504040204" pitchFamily="50" charset="-128"/>
                <a:cs typeface="Arial" panose="020B0604020202020204" pitchFamily="34" charset="0"/>
              </a:rPr>
              <a:t>積立金</a:t>
            </a:r>
            <a:endParaRPr lang="en-US" altLang="ja-JP" sz="900" dirty="0">
              <a:latin typeface="Meiryo UI" panose="020B0604030504040204" pitchFamily="50" charset="-128"/>
              <a:ea typeface="Meiryo UI" panose="020B0604030504040204" pitchFamily="50" charset="-128"/>
              <a:cs typeface="Arial" panose="020B0604020202020204" pitchFamily="34" charset="0"/>
            </a:endParaRPr>
          </a:p>
          <a:p>
            <a:pPr marL="99695" indent="-99695" algn="ctr"/>
            <a:r>
              <a:rPr lang="ja-JP" altLang="en-US" sz="900" dirty="0">
                <a:latin typeface="Meiryo UI" panose="020B0604030504040204" pitchFamily="50" charset="-128"/>
                <a:ea typeface="Meiryo UI" panose="020B0604030504040204" pitchFamily="50" charset="-128"/>
                <a:cs typeface="Arial" panose="020B0604020202020204" pitchFamily="34" charset="0"/>
              </a:rPr>
              <a:t>残高</a:t>
            </a:r>
            <a:endParaRPr lang="en-US" altLang="ja-JP" sz="900" dirty="0">
              <a:latin typeface="Meiryo UI" panose="020B0604030504040204" pitchFamily="50" charset="-128"/>
              <a:ea typeface="Meiryo UI" panose="020B0604030504040204" pitchFamily="50" charset="-128"/>
              <a:cs typeface="Arial" panose="020B0604020202020204" pitchFamily="34" charset="0"/>
            </a:endParaRPr>
          </a:p>
          <a:p>
            <a:pPr marL="99695" indent="-99695" algn="ctr"/>
            <a:r>
              <a:rPr lang="ja-JP" altLang="en-US" sz="900" dirty="0">
                <a:latin typeface="Meiryo UI" panose="020B0604030504040204" pitchFamily="50" charset="-128"/>
                <a:ea typeface="Meiryo UI" panose="020B0604030504040204" pitchFamily="50" charset="-128"/>
                <a:cs typeface="Arial" panose="020B0604020202020204" pitchFamily="34" charset="0"/>
              </a:rPr>
              <a:t>証明書</a:t>
            </a:r>
            <a:endParaRPr lang="en-US" altLang="ja-JP" sz="900" dirty="0">
              <a:latin typeface="Meiryo UI" panose="020B0604030504040204" pitchFamily="50" charset="-128"/>
              <a:ea typeface="Meiryo UI" panose="020B0604030504040204" pitchFamily="50" charset="-128"/>
              <a:cs typeface="Arial" panose="020B0604020202020204" pitchFamily="34" charset="0"/>
            </a:endParaRPr>
          </a:p>
          <a:p>
            <a:pPr marL="99695" indent="-99695" algn="ctr"/>
            <a:r>
              <a:rPr lang="ja-JP" altLang="en-US" sz="900" dirty="0">
                <a:latin typeface="Meiryo UI" panose="020B0604030504040204" pitchFamily="50" charset="-128"/>
                <a:ea typeface="Meiryo UI" panose="020B0604030504040204" pitchFamily="50" charset="-128"/>
                <a:cs typeface="Arial" panose="020B0604020202020204" pitchFamily="34" charset="0"/>
              </a:rPr>
              <a:t>発行</a:t>
            </a:r>
            <a:endParaRPr lang="en-US" altLang="ja-JP" sz="900" dirty="0">
              <a:latin typeface="Meiryo UI" panose="020B0604030504040204" pitchFamily="50" charset="-128"/>
              <a:ea typeface="Meiryo UI" panose="020B0604030504040204" pitchFamily="50" charset="-128"/>
              <a:cs typeface="Arial" panose="020B0604020202020204" pitchFamily="34" charset="0"/>
            </a:endParaRPr>
          </a:p>
          <a:p>
            <a:pPr marL="99695" indent="-99695" algn="ctr"/>
            <a:endParaRPr lang="ja-JP" altLang="en-US" sz="900" dirty="0">
              <a:latin typeface="Meiryo UI" panose="020B0604030504040204" pitchFamily="50" charset="-128"/>
              <a:ea typeface="Meiryo UI" panose="020B0604030504040204" pitchFamily="50" charset="-128"/>
              <a:cs typeface="Arial" panose="020B0604020202020204" pitchFamily="34" charset="0"/>
            </a:endParaRPr>
          </a:p>
        </p:txBody>
      </p:sp>
      <p:sp>
        <p:nvSpPr>
          <p:cNvPr id="240" name="ホームベース 19">
            <a:extLst>
              <a:ext uri="{FF2B5EF4-FFF2-40B4-BE49-F238E27FC236}">
                <a16:creationId xmlns:a16="http://schemas.microsoft.com/office/drawing/2014/main" id="{2F9C3E9E-879E-437C-832F-252A9E261B4F}"/>
              </a:ext>
            </a:extLst>
          </p:cNvPr>
          <p:cNvSpPr>
            <a:spLocks/>
          </p:cNvSpPr>
          <p:nvPr/>
        </p:nvSpPr>
        <p:spPr>
          <a:xfrm>
            <a:off x="2050831" y="4740564"/>
            <a:ext cx="1513555" cy="288000"/>
          </a:xfrm>
          <a:prstGeom prst="homePlate">
            <a:avLst>
              <a:gd name="adj" fmla="val 10606"/>
            </a:avLst>
          </a:prstGeom>
          <a:solidFill>
            <a:schemeClr val="bg1"/>
          </a:solidFill>
          <a:ln w="9525">
            <a:solidFill>
              <a:schemeClr val="bg1">
                <a:lumMod val="75000"/>
              </a:schemeClr>
            </a:solidFill>
          </a:ln>
        </p:spPr>
        <p:txBody>
          <a:bodyPr wrap="none" lIns="33231" tIns="33231" rIns="33231" bIns="33231" rtlCol="0" anchor="ctr">
            <a:noAutofit/>
          </a:bodyPr>
          <a:lstStyle/>
          <a:p>
            <a:pPr marL="99695" indent="-99695" algn="ctr"/>
            <a:r>
              <a:rPr lang="en-US" altLang="ja-JP" sz="900" dirty="0">
                <a:latin typeface="Meiryo UI" panose="020B0604030504040204" pitchFamily="50" charset="-128"/>
                <a:ea typeface="Meiryo UI" panose="020B0604030504040204" pitchFamily="50" charset="-128"/>
                <a:cs typeface="Arial" panose="020B0604020202020204" pitchFamily="34" charset="0"/>
              </a:rPr>
              <a:t>(FIT) </a:t>
            </a:r>
            <a:r>
              <a:rPr lang="ja-JP" altLang="en-US" sz="900" dirty="0">
                <a:latin typeface="Meiryo UI" panose="020B0604030504040204" pitchFamily="50" charset="-128"/>
                <a:ea typeface="Meiryo UI" panose="020B0604030504040204" pitchFamily="50" charset="-128"/>
                <a:cs typeface="Arial" panose="020B0604020202020204" pitchFamily="34" charset="0"/>
              </a:rPr>
              <a:t>買取実績・積立金登録</a:t>
            </a:r>
            <a:endParaRPr lang="en-US" altLang="ja-JP" sz="900" dirty="0">
              <a:latin typeface="Meiryo UI" panose="020B0604030504040204" pitchFamily="50" charset="-128"/>
              <a:ea typeface="Meiryo UI" panose="020B0604030504040204" pitchFamily="50" charset="-128"/>
              <a:cs typeface="Arial" panose="020B0604020202020204" pitchFamily="34" charset="0"/>
            </a:endParaRPr>
          </a:p>
          <a:p>
            <a:pPr marL="99695" indent="-99695" algn="ctr"/>
            <a:endParaRPr lang="ja-JP" altLang="en-US" sz="600" dirty="0">
              <a:latin typeface="Meiryo UI" panose="020B0604030504040204" pitchFamily="50" charset="-128"/>
              <a:ea typeface="Meiryo UI" panose="020B0604030504040204" pitchFamily="50" charset="-128"/>
              <a:cs typeface="Arial" panose="020B0604020202020204" pitchFamily="34" charset="0"/>
            </a:endParaRPr>
          </a:p>
        </p:txBody>
      </p:sp>
      <p:cxnSp>
        <p:nvCxnSpPr>
          <p:cNvPr id="245" name="コネクタ: カギ線 219">
            <a:extLst>
              <a:ext uri="{FF2B5EF4-FFF2-40B4-BE49-F238E27FC236}">
                <a16:creationId xmlns:a16="http://schemas.microsoft.com/office/drawing/2014/main" id="{FD0711EC-1AE8-4754-BF07-EAB67740B9FA}"/>
              </a:ext>
            </a:extLst>
          </p:cNvPr>
          <p:cNvCxnSpPr>
            <a:cxnSpLocks/>
            <a:stCxn id="105" idx="2"/>
            <a:endCxn id="237" idx="1"/>
          </p:cNvCxnSpPr>
          <p:nvPr/>
        </p:nvCxnSpPr>
        <p:spPr>
          <a:xfrm rot="16200000" flipH="1">
            <a:off x="7294735" y="4430846"/>
            <a:ext cx="258094" cy="1166745"/>
          </a:xfrm>
          <a:prstGeom prst="bentConnector2">
            <a:avLst/>
          </a:prstGeom>
          <a:ln w="6350">
            <a:solidFill>
              <a:schemeClr val="tx1">
                <a:lumMod val="65000"/>
                <a:lumOff val="35000"/>
              </a:schemeClr>
            </a:solidFill>
            <a:prstDash val="solid"/>
            <a:tailEnd type="triangle"/>
          </a:ln>
        </p:spPr>
        <p:style>
          <a:lnRef idx="1">
            <a:schemeClr val="accent1"/>
          </a:lnRef>
          <a:fillRef idx="0">
            <a:schemeClr val="accent1"/>
          </a:fillRef>
          <a:effectRef idx="0">
            <a:schemeClr val="accent1"/>
          </a:effectRef>
          <a:fontRef idx="minor">
            <a:schemeClr val="tx1"/>
          </a:fontRef>
        </p:style>
      </p:cxnSp>
      <p:cxnSp>
        <p:nvCxnSpPr>
          <p:cNvPr id="90" name="コネクタ: カギ線 219">
            <a:extLst>
              <a:ext uri="{FF2B5EF4-FFF2-40B4-BE49-F238E27FC236}">
                <a16:creationId xmlns:a16="http://schemas.microsoft.com/office/drawing/2014/main" id="{155DE93E-CD13-4233-8FAE-DA23D433FCF0}"/>
              </a:ext>
            </a:extLst>
          </p:cNvPr>
          <p:cNvCxnSpPr>
            <a:cxnSpLocks/>
          </p:cNvCxnSpPr>
          <p:nvPr/>
        </p:nvCxnSpPr>
        <p:spPr>
          <a:xfrm rot="5400000" flipH="1" flipV="1">
            <a:off x="4321820" y="3299186"/>
            <a:ext cx="109936" cy="2051660"/>
          </a:xfrm>
          <a:prstGeom prst="bentConnector2">
            <a:avLst/>
          </a:prstGeom>
          <a:ln w="6350">
            <a:solidFill>
              <a:schemeClr val="tx1">
                <a:lumMod val="65000"/>
                <a:lumOff val="35000"/>
              </a:schemeClr>
            </a:solidFill>
            <a:prstDash val="solid"/>
            <a:tailEnd type="triangle"/>
          </a:ln>
        </p:spPr>
        <p:style>
          <a:lnRef idx="1">
            <a:schemeClr val="accent1"/>
          </a:lnRef>
          <a:fillRef idx="0">
            <a:schemeClr val="accent1"/>
          </a:fillRef>
          <a:effectRef idx="0">
            <a:schemeClr val="accent1"/>
          </a:effectRef>
          <a:fontRef idx="minor">
            <a:schemeClr val="tx1"/>
          </a:fontRef>
        </p:style>
      </p:cxnSp>
      <p:sp>
        <p:nvSpPr>
          <p:cNvPr id="8" name="円弧 7">
            <a:extLst>
              <a:ext uri="{FF2B5EF4-FFF2-40B4-BE49-F238E27FC236}">
                <a16:creationId xmlns:a16="http://schemas.microsoft.com/office/drawing/2014/main" id="{E88AA94B-2EBA-4943-9BD3-BE37F7BAEC15}"/>
              </a:ext>
            </a:extLst>
          </p:cNvPr>
          <p:cNvSpPr/>
          <p:nvPr/>
        </p:nvSpPr>
        <p:spPr>
          <a:xfrm>
            <a:off x="6617459" y="4843794"/>
            <a:ext cx="71982" cy="82753"/>
          </a:xfrm>
          <a:prstGeom prst="arc">
            <a:avLst>
              <a:gd name="adj1" fmla="val 10670305"/>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latin typeface="Meiryo UI" panose="020B0604030504040204" pitchFamily="50" charset="-128"/>
              <a:ea typeface="Meiryo UI" panose="020B0604030504040204" pitchFamily="50" charset="-128"/>
            </a:endParaRPr>
          </a:p>
        </p:txBody>
      </p:sp>
      <p:sp>
        <p:nvSpPr>
          <p:cNvPr id="105" name="円弧 104">
            <a:extLst>
              <a:ext uri="{FF2B5EF4-FFF2-40B4-BE49-F238E27FC236}">
                <a16:creationId xmlns:a16="http://schemas.microsoft.com/office/drawing/2014/main" id="{0215284C-461A-4D33-A1C6-BAF5FDF25DA4}"/>
              </a:ext>
            </a:extLst>
          </p:cNvPr>
          <p:cNvSpPr/>
          <p:nvPr/>
        </p:nvSpPr>
        <p:spPr>
          <a:xfrm>
            <a:off x="6768429" y="4843794"/>
            <a:ext cx="71982" cy="82753"/>
          </a:xfrm>
          <a:prstGeom prst="arc">
            <a:avLst>
              <a:gd name="adj1" fmla="val 10670305"/>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latin typeface="Meiryo UI" panose="020B0604030504040204" pitchFamily="50" charset="-128"/>
              <a:ea typeface="Meiryo UI" panose="020B0604030504040204" pitchFamily="50" charset="-128"/>
            </a:endParaRPr>
          </a:p>
        </p:txBody>
      </p:sp>
      <p:cxnSp>
        <p:nvCxnSpPr>
          <p:cNvPr id="99" name="コネクタ: カギ線 245">
            <a:extLst>
              <a:ext uri="{FF2B5EF4-FFF2-40B4-BE49-F238E27FC236}">
                <a16:creationId xmlns:a16="http://schemas.microsoft.com/office/drawing/2014/main" id="{28DC85FC-A004-43EE-9E57-6AF8CC164953}"/>
              </a:ext>
            </a:extLst>
          </p:cNvPr>
          <p:cNvCxnSpPr>
            <a:cxnSpLocks/>
            <a:endCxn id="184" idx="1"/>
          </p:cNvCxnSpPr>
          <p:nvPr/>
        </p:nvCxnSpPr>
        <p:spPr>
          <a:xfrm rot="5400000">
            <a:off x="5102600" y="4572131"/>
            <a:ext cx="1669216" cy="1058125"/>
          </a:xfrm>
          <a:prstGeom prst="bentConnector4">
            <a:avLst>
              <a:gd name="adj1" fmla="val 30008"/>
              <a:gd name="adj2" fmla="val 117283"/>
            </a:avLst>
          </a:prstGeom>
          <a:ln w="6350">
            <a:solidFill>
              <a:schemeClr val="tx1">
                <a:lumMod val="65000"/>
                <a:lumOff val="35000"/>
              </a:schemeClr>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107" name="ホームベース 19">
            <a:extLst>
              <a:ext uri="{FF2B5EF4-FFF2-40B4-BE49-F238E27FC236}">
                <a16:creationId xmlns:a16="http://schemas.microsoft.com/office/drawing/2014/main" id="{88318578-4C94-4504-8B2E-ABDE765B5FB2}"/>
              </a:ext>
            </a:extLst>
          </p:cNvPr>
          <p:cNvSpPr>
            <a:spLocks/>
          </p:cNvSpPr>
          <p:nvPr/>
        </p:nvSpPr>
        <p:spPr>
          <a:xfrm>
            <a:off x="5408145" y="4990985"/>
            <a:ext cx="1084865" cy="618308"/>
          </a:xfrm>
          <a:prstGeom prst="homePlate">
            <a:avLst>
              <a:gd name="adj" fmla="val 7061"/>
            </a:avLst>
          </a:prstGeom>
          <a:solidFill>
            <a:schemeClr val="bg1"/>
          </a:solidFill>
          <a:ln w="6350">
            <a:solidFill>
              <a:schemeClr val="bg1">
                <a:lumMod val="75000"/>
              </a:schemeClr>
            </a:solidFill>
          </a:ln>
        </p:spPr>
        <p:txBody>
          <a:bodyPr wrap="none" lIns="33231" tIns="33231" rIns="33231" bIns="33231" rtlCol="0" anchor="ctr">
            <a:noAutofit/>
          </a:bodyPr>
          <a:lstStyle/>
          <a:p>
            <a:pPr marL="99695" indent="-99695" algn="ctr"/>
            <a:r>
              <a:rPr lang="ja-JP" altLang="en-US" sz="900" dirty="0">
                <a:latin typeface="Meiryo UI" panose="020B0604030504040204" pitchFamily="50" charset="-128"/>
                <a:ea typeface="Meiryo UI" panose="020B0604030504040204" pitchFamily="50" charset="-128"/>
                <a:cs typeface="Arial" panose="020B0604020202020204" pitchFamily="34" charset="0"/>
              </a:rPr>
              <a:t>支払通知</a:t>
            </a:r>
            <a:endParaRPr lang="en-US" altLang="ja-JP" sz="900" dirty="0">
              <a:latin typeface="Meiryo UI" panose="020B0604030504040204" pitchFamily="50" charset="-128"/>
              <a:ea typeface="Meiryo UI" panose="020B0604030504040204" pitchFamily="50" charset="-128"/>
              <a:cs typeface="Arial" panose="020B0604020202020204" pitchFamily="34" charset="0"/>
            </a:endParaRPr>
          </a:p>
          <a:p>
            <a:pPr marL="99695" indent="-99695" algn="ctr"/>
            <a:r>
              <a:rPr lang="ja-JP" altLang="en-US" sz="900" dirty="0">
                <a:latin typeface="Meiryo UI" panose="020B0604030504040204" pitchFamily="50" charset="-128"/>
                <a:ea typeface="Meiryo UI" panose="020B0604030504040204" pitchFamily="50" charset="-128"/>
                <a:cs typeface="Arial" panose="020B0604020202020204" pitchFamily="34" charset="0"/>
              </a:rPr>
              <a:t>（積立金取戻し・外部→</a:t>
            </a:r>
            <a:endParaRPr lang="en-US" altLang="ja-JP" sz="900" dirty="0">
              <a:latin typeface="Meiryo UI" panose="020B0604030504040204" pitchFamily="50" charset="-128"/>
              <a:ea typeface="Meiryo UI" panose="020B0604030504040204" pitchFamily="50" charset="-128"/>
              <a:cs typeface="Arial" panose="020B0604020202020204" pitchFamily="34" charset="0"/>
            </a:endParaRPr>
          </a:p>
          <a:p>
            <a:pPr marL="99695" indent="-99695" algn="ctr"/>
            <a:r>
              <a:rPr lang="ja-JP" altLang="en-US" sz="900" dirty="0">
                <a:latin typeface="Meiryo UI" panose="020B0604030504040204" pitchFamily="50" charset="-128"/>
                <a:ea typeface="Meiryo UI" panose="020B0604030504040204" pitchFamily="50" charset="-128"/>
                <a:cs typeface="Arial" panose="020B0604020202020204" pitchFamily="34" charset="0"/>
              </a:rPr>
              <a:t>内部積立切替時）</a:t>
            </a:r>
            <a:endParaRPr lang="en-US" altLang="ja-JP" sz="900" dirty="0">
              <a:latin typeface="Meiryo UI" panose="020B0604030504040204" pitchFamily="50" charset="-128"/>
              <a:ea typeface="Meiryo UI" panose="020B0604030504040204" pitchFamily="50" charset="-128"/>
              <a:cs typeface="Arial" panose="020B0604020202020204" pitchFamily="34" charset="0"/>
            </a:endParaRPr>
          </a:p>
          <a:p>
            <a:pPr marL="99695" indent="-99695" algn="ctr"/>
            <a:endParaRPr lang="ja-JP" altLang="en-US" sz="900" dirty="0">
              <a:latin typeface="Meiryo UI" panose="020B0604030504040204" pitchFamily="50" charset="-128"/>
              <a:ea typeface="Meiryo UI" panose="020B0604030504040204" pitchFamily="50" charset="-128"/>
              <a:cs typeface="Arial" panose="020B0604020202020204" pitchFamily="34" charset="0"/>
            </a:endParaRPr>
          </a:p>
        </p:txBody>
      </p:sp>
      <p:cxnSp>
        <p:nvCxnSpPr>
          <p:cNvPr id="30" name="直線コネクタ 29">
            <a:extLst>
              <a:ext uri="{FF2B5EF4-FFF2-40B4-BE49-F238E27FC236}">
                <a16:creationId xmlns:a16="http://schemas.microsoft.com/office/drawing/2014/main" id="{6B295995-0DF9-460B-87CC-E6527DE043D8}"/>
              </a:ext>
            </a:extLst>
          </p:cNvPr>
          <p:cNvCxnSpPr>
            <a:cxnSpLocks/>
            <a:stCxn id="240" idx="3"/>
            <a:endCxn id="8" idx="0"/>
          </p:cNvCxnSpPr>
          <p:nvPr/>
        </p:nvCxnSpPr>
        <p:spPr>
          <a:xfrm>
            <a:off x="3564386" y="4884564"/>
            <a:ext cx="3053092" cy="1964"/>
          </a:xfrm>
          <a:prstGeom prst="line">
            <a:avLst/>
          </a:prstGeom>
          <a:ln w="6350" cap="flat" cmpd="sng" algn="ctr">
            <a:solidFill>
              <a:schemeClr val="tx1">
                <a:lumMod val="65000"/>
                <a:lumOff val="35000"/>
              </a:schemeClr>
            </a:solidFill>
            <a:prstDash val="solid"/>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1" name="直線コネクタ 120">
            <a:extLst>
              <a:ext uri="{FF2B5EF4-FFF2-40B4-BE49-F238E27FC236}">
                <a16:creationId xmlns:a16="http://schemas.microsoft.com/office/drawing/2014/main" id="{14C5F187-4A2C-4B90-ACAD-85950DEABDD8}"/>
              </a:ext>
            </a:extLst>
          </p:cNvPr>
          <p:cNvCxnSpPr>
            <a:cxnSpLocks/>
            <a:stCxn id="8" idx="2"/>
            <a:endCxn id="105" idx="0"/>
          </p:cNvCxnSpPr>
          <p:nvPr/>
        </p:nvCxnSpPr>
        <p:spPr>
          <a:xfrm>
            <a:off x="6689441" y="4885171"/>
            <a:ext cx="79005" cy="1284"/>
          </a:xfrm>
          <a:prstGeom prst="line">
            <a:avLst/>
          </a:prstGeom>
          <a:ln w="6350" cap="flat" cmpd="sng" algn="ctr">
            <a:solidFill>
              <a:schemeClr val="tx1">
                <a:lumMod val="65000"/>
                <a:lumOff val="35000"/>
              </a:schemeClr>
            </a:solidFill>
            <a:prstDash val="solid"/>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92" name="テキスト ボックス 91">
            <a:extLst>
              <a:ext uri="{FF2B5EF4-FFF2-40B4-BE49-F238E27FC236}">
                <a16:creationId xmlns:a16="http://schemas.microsoft.com/office/drawing/2014/main" id="{F86B628F-5B67-4B4F-A5B1-7925F7C066C2}"/>
              </a:ext>
            </a:extLst>
          </p:cNvPr>
          <p:cNvSpPr txBox="1"/>
          <p:nvPr/>
        </p:nvSpPr>
        <p:spPr>
          <a:xfrm>
            <a:off x="3378135" y="6445661"/>
            <a:ext cx="1923126" cy="406429"/>
          </a:xfrm>
          <a:prstGeom prst="rect">
            <a:avLst/>
          </a:prstGeom>
          <a:noFill/>
        </p:spPr>
        <p:txBody>
          <a:bodyPr wrap="square" rtlCol="0">
            <a:spAutoFit/>
          </a:bodyPr>
          <a:lstStyle/>
          <a:p>
            <a:pPr algn="ctr"/>
            <a:r>
              <a:rPr kumimoji="1" lang="ja-JP" altLang="en-US" b="1" dirty="0">
                <a:solidFill>
                  <a:schemeClr val="accent3">
                    <a:lumMod val="75000"/>
                  </a:schemeClr>
                </a:solidFill>
                <a:latin typeface="Meiryo UI" panose="020B0604030504040204" pitchFamily="50" charset="-128"/>
                <a:ea typeface="Meiryo UI" panose="020B0604030504040204" pitchFamily="50" charset="-128"/>
              </a:rPr>
              <a:t>新規に業務設計</a:t>
            </a:r>
          </a:p>
        </p:txBody>
      </p:sp>
      <p:sp>
        <p:nvSpPr>
          <p:cNvPr id="93" name="ホームベース 19">
            <a:extLst>
              <a:ext uri="{FF2B5EF4-FFF2-40B4-BE49-F238E27FC236}">
                <a16:creationId xmlns:a16="http://schemas.microsoft.com/office/drawing/2014/main" id="{08E3AD79-6F3A-470C-BBAA-7233612B395D}"/>
              </a:ext>
            </a:extLst>
          </p:cNvPr>
          <p:cNvSpPr/>
          <p:nvPr/>
        </p:nvSpPr>
        <p:spPr>
          <a:xfrm>
            <a:off x="104933" y="1868987"/>
            <a:ext cx="418231" cy="4761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eaVert" wrap="square" lIns="33231" tIns="50409" rIns="33231" bIns="50409" numCol="1" spcCol="0" rtlCol="0" fromWordArt="0" anchor="ctr" anchorCtr="1" forceAA="0" compatLnSpc="1">
            <a:prstTxWarp prst="textNoShape">
              <a:avLst/>
            </a:prstTxWarp>
            <a:noAutofit/>
          </a:bodyPr>
          <a:lstStyle/>
          <a:p>
            <a:pPr algn="ctr"/>
            <a:r>
              <a:rPr lang="ja-JP" altLang="en-US" sz="900" dirty="0">
                <a:solidFill>
                  <a:schemeClr val="tx1"/>
                </a:solidFill>
                <a:latin typeface="Meiryo UI" panose="020B0604030504040204" pitchFamily="50" charset="-128"/>
                <a:ea typeface="Meiryo UI" panose="020B0604030504040204" pitchFamily="50" charset="-128"/>
              </a:rPr>
              <a:t>再エネ賦課金納付</a:t>
            </a:r>
          </a:p>
        </p:txBody>
      </p:sp>
      <p:sp>
        <p:nvSpPr>
          <p:cNvPr id="102" name="ホームベース 19">
            <a:extLst>
              <a:ext uri="{FF2B5EF4-FFF2-40B4-BE49-F238E27FC236}">
                <a16:creationId xmlns:a16="http://schemas.microsoft.com/office/drawing/2014/main" id="{A0FE8B6E-9CC9-47D1-9330-823C781D4033}"/>
              </a:ext>
            </a:extLst>
          </p:cNvPr>
          <p:cNvSpPr>
            <a:spLocks/>
          </p:cNvSpPr>
          <p:nvPr/>
        </p:nvSpPr>
        <p:spPr>
          <a:xfrm>
            <a:off x="5332058" y="1962012"/>
            <a:ext cx="720191" cy="305292"/>
          </a:xfrm>
          <a:prstGeom prst="homePlate">
            <a:avLst>
              <a:gd name="adj" fmla="val 22523"/>
            </a:avLst>
          </a:prstGeom>
          <a:solidFill>
            <a:schemeClr val="bg1"/>
          </a:solidFill>
          <a:ln w="9525">
            <a:solidFill>
              <a:schemeClr val="bg1">
                <a:lumMod val="75000"/>
              </a:schemeClr>
            </a:solidFill>
            <a:prstDash val="dash"/>
          </a:ln>
        </p:spPr>
        <p:txBody>
          <a:bodyPr wrap="none" lIns="33231" tIns="33231" rIns="33231" bIns="33231" rtlCol="0" anchor="ctr">
            <a:noAutofit/>
          </a:bodyPr>
          <a:lstStyle/>
          <a:p>
            <a:pPr marL="99695" indent="-99695" algn="ctr"/>
            <a:r>
              <a:rPr lang="ja-JP" altLang="en-US" sz="900">
                <a:solidFill>
                  <a:schemeClr val="bg1">
                    <a:lumMod val="75000"/>
                  </a:schemeClr>
                </a:solidFill>
                <a:latin typeface="Meiryo UI" panose="020B0604030504040204" pitchFamily="50" charset="-128"/>
                <a:ea typeface="Meiryo UI" panose="020B0604030504040204" pitchFamily="50" charset="-128"/>
                <a:cs typeface="Arial" panose="020B0604020202020204" pitchFamily="34" charset="0"/>
              </a:rPr>
              <a:t>納付金</a:t>
            </a:r>
            <a:endParaRPr lang="en-US" altLang="ja-JP" sz="900" dirty="0">
              <a:solidFill>
                <a:schemeClr val="bg1">
                  <a:lumMod val="75000"/>
                </a:schemeClr>
              </a:solidFill>
              <a:latin typeface="Meiryo UI" panose="020B0604030504040204" pitchFamily="50" charset="-128"/>
              <a:ea typeface="Meiryo UI" panose="020B0604030504040204" pitchFamily="50" charset="-128"/>
              <a:cs typeface="Arial" panose="020B0604020202020204" pitchFamily="34" charset="0"/>
            </a:endParaRPr>
          </a:p>
          <a:p>
            <a:pPr marL="99695" indent="-99695" algn="ctr"/>
            <a:r>
              <a:rPr lang="ja-JP" altLang="en-US" sz="900" dirty="0">
                <a:solidFill>
                  <a:schemeClr val="bg1">
                    <a:lumMod val="75000"/>
                  </a:schemeClr>
                </a:solidFill>
                <a:latin typeface="Meiryo UI" panose="020B0604030504040204" pitchFamily="50" charset="-128"/>
                <a:ea typeface="Meiryo UI" panose="020B0604030504040204" pitchFamily="50" charset="-128"/>
                <a:cs typeface="Arial" panose="020B0604020202020204" pitchFamily="34" charset="0"/>
              </a:rPr>
              <a:t>徴収</a:t>
            </a:r>
          </a:p>
        </p:txBody>
      </p:sp>
      <p:sp>
        <p:nvSpPr>
          <p:cNvPr id="103" name="ホームベース 19">
            <a:extLst>
              <a:ext uri="{FF2B5EF4-FFF2-40B4-BE49-F238E27FC236}">
                <a16:creationId xmlns:a16="http://schemas.microsoft.com/office/drawing/2014/main" id="{E328CC53-4D43-42A5-8EED-12E1DD633B66}"/>
              </a:ext>
            </a:extLst>
          </p:cNvPr>
          <p:cNvSpPr>
            <a:spLocks/>
          </p:cNvSpPr>
          <p:nvPr/>
        </p:nvSpPr>
        <p:spPr>
          <a:xfrm>
            <a:off x="6052249" y="1962012"/>
            <a:ext cx="554703" cy="305292"/>
          </a:xfrm>
          <a:prstGeom prst="homePlate">
            <a:avLst>
              <a:gd name="adj" fmla="val 22523"/>
            </a:avLst>
          </a:prstGeom>
          <a:solidFill>
            <a:schemeClr val="bg1"/>
          </a:solidFill>
          <a:ln w="9525">
            <a:solidFill>
              <a:schemeClr val="bg1">
                <a:lumMod val="75000"/>
              </a:schemeClr>
            </a:solidFill>
            <a:prstDash val="dash"/>
          </a:ln>
        </p:spPr>
        <p:txBody>
          <a:bodyPr wrap="none" lIns="33231" tIns="33231" rIns="33231" bIns="33231" rtlCol="0" anchor="ctr">
            <a:noAutofit/>
          </a:bodyPr>
          <a:lstStyle/>
          <a:p>
            <a:pPr marL="99695" indent="-99695" algn="ctr"/>
            <a:r>
              <a:rPr lang="ja-JP" altLang="en-US" sz="900" dirty="0">
                <a:solidFill>
                  <a:schemeClr val="bg1">
                    <a:lumMod val="75000"/>
                  </a:schemeClr>
                </a:solidFill>
                <a:latin typeface="Meiryo UI" panose="020B0604030504040204" pitchFamily="50" charset="-128"/>
                <a:ea typeface="Meiryo UI" panose="020B0604030504040204" pitchFamily="50" charset="-128"/>
                <a:cs typeface="Arial" panose="020B0604020202020204" pitchFamily="34" charset="0"/>
              </a:rPr>
              <a:t>未納付</a:t>
            </a:r>
            <a:endParaRPr lang="en-US" altLang="ja-JP" sz="900" dirty="0">
              <a:solidFill>
                <a:schemeClr val="bg1">
                  <a:lumMod val="75000"/>
                </a:schemeClr>
              </a:solidFill>
              <a:latin typeface="Meiryo UI" panose="020B0604030504040204" pitchFamily="50" charset="-128"/>
              <a:ea typeface="Meiryo UI" panose="020B0604030504040204" pitchFamily="50" charset="-128"/>
              <a:cs typeface="Arial" panose="020B0604020202020204" pitchFamily="34" charset="0"/>
            </a:endParaRPr>
          </a:p>
          <a:p>
            <a:pPr marL="99695" indent="-99695" algn="ctr"/>
            <a:r>
              <a:rPr lang="ja-JP" altLang="en-US" sz="900" dirty="0">
                <a:solidFill>
                  <a:schemeClr val="bg1">
                    <a:lumMod val="75000"/>
                  </a:schemeClr>
                </a:solidFill>
                <a:latin typeface="Meiryo UI" panose="020B0604030504040204" pitchFamily="50" charset="-128"/>
                <a:ea typeface="Meiryo UI" panose="020B0604030504040204" pitchFamily="50" charset="-128"/>
                <a:cs typeface="Arial" panose="020B0604020202020204" pitchFamily="34" charset="0"/>
              </a:rPr>
              <a:t>督促</a:t>
            </a:r>
          </a:p>
        </p:txBody>
      </p:sp>
      <p:sp>
        <p:nvSpPr>
          <p:cNvPr id="104" name="ホームベース 19">
            <a:extLst>
              <a:ext uri="{FF2B5EF4-FFF2-40B4-BE49-F238E27FC236}">
                <a16:creationId xmlns:a16="http://schemas.microsoft.com/office/drawing/2014/main" id="{7B977D8D-F8A3-4E32-93CA-2C6365D7F570}"/>
              </a:ext>
            </a:extLst>
          </p:cNvPr>
          <p:cNvSpPr>
            <a:spLocks/>
          </p:cNvSpPr>
          <p:nvPr/>
        </p:nvSpPr>
        <p:spPr>
          <a:xfrm>
            <a:off x="5314648" y="2435493"/>
            <a:ext cx="1274895" cy="313095"/>
          </a:xfrm>
          <a:prstGeom prst="homePlate">
            <a:avLst>
              <a:gd name="adj" fmla="val 22523"/>
            </a:avLst>
          </a:prstGeom>
          <a:solidFill>
            <a:schemeClr val="bg1"/>
          </a:solidFill>
          <a:ln w="9525">
            <a:solidFill>
              <a:schemeClr val="bg1">
                <a:lumMod val="75000"/>
              </a:schemeClr>
            </a:solidFill>
            <a:prstDash val="dash"/>
          </a:ln>
        </p:spPr>
        <p:txBody>
          <a:bodyPr wrap="none" lIns="33231" tIns="33231" rIns="33231" bIns="33231" rtlCol="0" anchor="ctr">
            <a:noAutofit/>
          </a:bodyPr>
          <a:lstStyle/>
          <a:p>
            <a:pPr marL="99695" indent="-99695" algn="ctr"/>
            <a:r>
              <a:rPr lang="en-US" altLang="ja-JP" sz="900" dirty="0">
                <a:solidFill>
                  <a:schemeClr val="bg1">
                    <a:lumMod val="75000"/>
                  </a:schemeClr>
                </a:solidFill>
                <a:latin typeface="Meiryo UI" panose="020B0604030504040204" pitchFamily="50" charset="-128"/>
                <a:ea typeface="Meiryo UI" panose="020B0604030504040204" pitchFamily="50" charset="-128"/>
                <a:cs typeface="Arial" panose="020B0604020202020204" pitchFamily="34" charset="0"/>
              </a:rPr>
              <a:t>FIT</a:t>
            </a:r>
            <a:r>
              <a:rPr lang="ja-JP" altLang="en-US" sz="900">
                <a:solidFill>
                  <a:schemeClr val="bg1">
                    <a:lumMod val="75000"/>
                  </a:schemeClr>
                </a:solidFill>
                <a:latin typeface="Meiryo UI" panose="020B0604030504040204" pitchFamily="50" charset="-128"/>
                <a:ea typeface="Meiryo UI" panose="020B0604030504040204" pitchFamily="50" charset="-128"/>
                <a:cs typeface="Arial" panose="020B0604020202020204" pitchFamily="34" charset="0"/>
              </a:rPr>
              <a:t>交付金</a:t>
            </a:r>
            <a:endParaRPr lang="en-US" altLang="ja-JP" sz="900" dirty="0">
              <a:solidFill>
                <a:schemeClr val="bg1">
                  <a:lumMod val="75000"/>
                </a:schemeClr>
              </a:solidFill>
              <a:latin typeface="Meiryo UI" panose="020B0604030504040204" pitchFamily="50" charset="-128"/>
              <a:ea typeface="Meiryo UI" panose="020B0604030504040204" pitchFamily="50" charset="-128"/>
              <a:cs typeface="Arial" panose="020B0604020202020204" pitchFamily="34" charset="0"/>
            </a:endParaRPr>
          </a:p>
          <a:p>
            <a:pPr marL="99695" indent="-99695" algn="ctr"/>
            <a:r>
              <a:rPr lang="ja-JP" altLang="en-US" sz="900" dirty="0">
                <a:solidFill>
                  <a:schemeClr val="bg1">
                    <a:lumMod val="75000"/>
                  </a:schemeClr>
                </a:solidFill>
                <a:latin typeface="Meiryo UI" panose="020B0604030504040204" pitchFamily="50" charset="-128"/>
                <a:ea typeface="Meiryo UI" panose="020B0604030504040204" pitchFamily="50" charset="-128"/>
                <a:cs typeface="Arial" panose="020B0604020202020204" pitchFamily="34" charset="0"/>
              </a:rPr>
              <a:t>交付</a:t>
            </a:r>
          </a:p>
        </p:txBody>
      </p:sp>
      <p:sp>
        <p:nvSpPr>
          <p:cNvPr id="97" name="正方形/長方形 96">
            <a:extLst>
              <a:ext uri="{FF2B5EF4-FFF2-40B4-BE49-F238E27FC236}">
                <a16:creationId xmlns:a16="http://schemas.microsoft.com/office/drawing/2014/main" id="{9D7E88A7-DE44-49F7-93F2-2F4B8FC5B2EA}"/>
              </a:ext>
            </a:extLst>
          </p:cNvPr>
          <p:cNvSpPr/>
          <p:nvPr/>
        </p:nvSpPr>
        <p:spPr>
          <a:xfrm>
            <a:off x="553630" y="1892643"/>
            <a:ext cx="7367512" cy="890535"/>
          </a:xfrm>
          <a:prstGeom prst="rect">
            <a:avLst/>
          </a:prstGeom>
          <a:solidFill>
            <a:schemeClr val="bg1">
              <a:lumMod val="75000"/>
              <a:alpha val="25000"/>
            </a:schemeClr>
          </a:solidFill>
          <a:ln w="25400">
            <a:noFill/>
          </a:ln>
        </p:spPr>
        <p:style>
          <a:lnRef idx="2">
            <a:schemeClr val="accent3"/>
          </a:lnRef>
          <a:fillRef idx="1">
            <a:schemeClr val="lt1"/>
          </a:fillRef>
          <a:effectRef idx="0">
            <a:schemeClr val="accent3"/>
          </a:effectRef>
          <a:fontRef idx="minor">
            <a:schemeClr val="dk1"/>
          </a:fontRef>
        </p:style>
        <p:txBody>
          <a:bodyPr wrap="none" lIns="0" tIns="36000" rIns="0" bIns="36000" rtlCol="0" anchor="ctr"/>
          <a:lstStyle/>
          <a:p>
            <a:pPr algn="ctr"/>
            <a:endParaRPr kumimoji="0" lang="ja-JP" altLang="en-US" sz="1200" kern="0" dirty="0">
              <a:solidFill>
                <a:prstClr val="black"/>
              </a:solidFill>
              <a:latin typeface="Meiryo UI" panose="020B0604030504040204" pitchFamily="50" charset="-128"/>
              <a:ea typeface="Meiryo UI" panose="020B0604030504040204" pitchFamily="50" charset="-128"/>
              <a:cs typeface="Arial" pitchFamily="34" charset="0"/>
            </a:endParaRPr>
          </a:p>
        </p:txBody>
      </p:sp>
      <p:cxnSp>
        <p:nvCxnSpPr>
          <p:cNvPr id="110" name="コネクタ: カギ線 219">
            <a:extLst>
              <a:ext uri="{FF2B5EF4-FFF2-40B4-BE49-F238E27FC236}">
                <a16:creationId xmlns:a16="http://schemas.microsoft.com/office/drawing/2014/main" id="{682DDF7F-74B4-4EE7-B42E-D610ADD5846E}"/>
              </a:ext>
            </a:extLst>
          </p:cNvPr>
          <p:cNvCxnSpPr>
            <a:cxnSpLocks/>
            <a:endCxn id="196" idx="0"/>
          </p:cNvCxnSpPr>
          <p:nvPr/>
        </p:nvCxnSpPr>
        <p:spPr>
          <a:xfrm>
            <a:off x="5930176" y="2780866"/>
            <a:ext cx="0" cy="170092"/>
          </a:xfrm>
          <a:prstGeom prst="straightConnector1">
            <a:avLst/>
          </a:prstGeom>
          <a:ln w="6350">
            <a:solidFill>
              <a:schemeClr val="tx1">
                <a:lumMod val="65000"/>
                <a:lumOff val="35000"/>
              </a:schemeClr>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98" name="コネクタ: カギ線 245">
            <a:extLst>
              <a:ext uri="{FF2B5EF4-FFF2-40B4-BE49-F238E27FC236}">
                <a16:creationId xmlns:a16="http://schemas.microsoft.com/office/drawing/2014/main" id="{590700F2-48E0-4578-9D5C-19D39362830C}"/>
              </a:ext>
            </a:extLst>
          </p:cNvPr>
          <p:cNvCxnSpPr>
            <a:cxnSpLocks/>
            <a:stCxn id="97" idx="3"/>
            <a:endCxn id="240" idx="1"/>
          </p:cNvCxnSpPr>
          <p:nvPr/>
        </p:nvCxnSpPr>
        <p:spPr>
          <a:xfrm flipH="1">
            <a:off x="2050831" y="2337911"/>
            <a:ext cx="5870311" cy="2546653"/>
          </a:xfrm>
          <a:prstGeom prst="bentConnector5">
            <a:avLst>
              <a:gd name="adj1" fmla="val -320"/>
              <a:gd name="adj2" fmla="val 17615"/>
              <a:gd name="adj3" fmla="val 101430"/>
            </a:avLst>
          </a:prstGeom>
          <a:ln w="6350">
            <a:solidFill>
              <a:schemeClr val="tx1">
                <a:lumMod val="65000"/>
                <a:lumOff val="35000"/>
              </a:schemeClr>
            </a:solidFill>
            <a:prstDash val="sysDash"/>
            <a:tailEnd type="triangle"/>
          </a:ln>
        </p:spPr>
        <p:style>
          <a:lnRef idx="1">
            <a:schemeClr val="accent1"/>
          </a:lnRef>
          <a:fillRef idx="0">
            <a:schemeClr val="accent1"/>
          </a:fillRef>
          <a:effectRef idx="0">
            <a:schemeClr val="accent1"/>
          </a:effectRef>
          <a:fontRef idx="minor">
            <a:schemeClr val="tx1"/>
          </a:fontRef>
        </p:style>
      </p:cxnSp>
      <p:grpSp>
        <p:nvGrpSpPr>
          <p:cNvPr id="4" name="グループ化 3">
            <a:extLst>
              <a:ext uri="{FF2B5EF4-FFF2-40B4-BE49-F238E27FC236}">
                <a16:creationId xmlns:a16="http://schemas.microsoft.com/office/drawing/2014/main" id="{B421ED58-FB34-4B46-9A55-541207797A56}"/>
              </a:ext>
            </a:extLst>
          </p:cNvPr>
          <p:cNvGrpSpPr/>
          <p:nvPr/>
        </p:nvGrpSpPr>
        <p:grpSpPr>
          <a:xfrm>
            <a:off x="3473584" y="1433413"/>
            <a:ext cx="6210634" cy="455711"/>
            <a:chOff x="2188999" y="1362425"/>
            <a:chExt cx="6210634" cy="455711"/>
          </a:xfrm>
        </p:grpSpPr>
        <p:sp>
          <p:nvSpPr>
            <p:cNvPr id="84" name="四角形: 角を丸くする 83">
              <a:extLst>
                <a:ext uri="{FF2B5EF4-FFF2-40B4-BE49-F238E27FC236}">
                  <a16:creationId xmlns:a16="http://schemas.microsoft.com/office/drawing/2014/main" id="{19B7B322-FDE5-4D94-9680-17281CD5EA89}"/>
                </a:ext>
              </a:extLst>
            </p:cNvPr>
            <p:cNvSpPr/>
            <p:nvPr/>
          </p:nvSpPr>
          <p:spPr>
            <a:xfrm>
              <a:off x="2725383" y="1603466"/>
              <a:ext cx="427166" cy="20160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54610" tIns="54610" rIns="54610" bIns="54610" rtlCol="0" anchor="ctr"/>
            <a:lstStyle/>
            <a:p>
              <a:pPr algn="ctr"/>
              <a:r>
                <a:rPr lang="ja-JP" altLang="en-US" sz="700" dirty="0">
                  <a:solidFill>
                    <a:schemeClr val="bg1"/>
                  </a:solidFill>
                  <a:latin typeface="Meiryo UI" panose="020B0604030504040204" pitchFamily="50" charset="-128"/>
                  <a:ea typeface="Meiryo UI" panose="020B0604030504040204" pitchFamily="50" charset="-128"/>
                </a:rPr>
                <a:t>ハンド承認</a:t>
              </a:r>
              <a:endParaRPr kumimoji="1" lang="ja-JP" altLang="en-US" sz="700" dirty="0">
                <a:solidFill>
                  <a:schemeClr val="bg1"/>
                </a:solidFill>
                <a:latin typeface="Meiryo UI" panose="020B0604030504040204" pitchFamily="50" charset="-128"/>
                <a:ea typeface="Meiryo UI" panose="020B0604030504040204" pitchFamily="50" charset="-128"/>
              </a:endParaRPr>
            </a:p>
          </p:txBody>
        </p:sp>
        <p:sp>
          <p:nvSpPr>
            <p:cNvPr id="3" name="テキスト ボックス 2">
              <a:extLst>
                <a:ext uri="{FF2B5EF4-FFF2-40B4-BE49-F238E27FC236}">
                  <a16:creationId xmlns:a16="http://schemas.microsoft.com/office/drawing/2014/main" id="{BC1B9EE1-9D73-4E4E-AC53-483D28A2DDC3}"/>
                </a:ext>
              </a:extLst>
            </p:cNvPr>
            <p:cNvSpPr txBox="1"/>
            <p:nvPr/>
          </p:nvSpPr>
          <p:spPr>
            <a:xfrm>
              <a:off x="2188999" y="1373971"/>
              <a:ext cx="518091" cy="230832"/>
            </a:xfrm>
            <a:prstGeom prst="rect">
              <a:avLst/>
            </a:prstGeom>
            <a:noFill/>
          </p:spPr>
          <p:txBody>
            <a:bodyPr wrap="none" rtlCol="0">
              <a:spAutoFit/>
            </a:bodyPr>
            <a:lstStyle/>
            <a:p>
              <a:r>
                <a:rPr lang="en-US" altLang="ja-JP" sz="900" dirty="0">
                  <a:latin typeface="Meiryo UI" panose="020B0604030504040204" pitchFamily="50" charset="-128"/>
                  <a:ea typeface="Meiryo UI" panose="020B0604030504040204" pitchFamily="50" charset="-128"/>
                </a:rPr>
                <a:t>(</a:t>
              </a:r>
              <a:r>
                <a:rPr kumimoji="1" lang="ja-JP" altLang="en-US" sz="900" dirty="0">
                  <a:latin typeface="Meiryo UI" panose="020B0604030504040204" pitchFamily="50" charset="-128"/>
                  <a:ea typeface="Meiryo UI" panose="020B0604030504040204" pitchFamily="50" charset="-128"/>
                </a:rPr>
                <a:t>凡例</a:t>
              </a:r>
              <a:r>
                <a:rPr kumimoji="1" lang="en-US" altLang="ja-JP" sz="900" dirty="0">
                  <a:latin typeface="Meiryo UI" panose="020B0604030504040204" pitchFamily="50" charset="-128"/>
                  <a:ea typeface="Meiryo UI" panose="020B0604030504040204" pitchFamily="50" charset="-128"/>
                </a:rPr>
                <a:t>)</a:t>
              </a:r>
              <a:endParaRPr kumimoji="1" lang="ja-JP" altLang="en-US" sz="900" dirty="0">
                <a:latin typeface="Meiryo UI" panose="020B0604030504040204" pitchFamily="50" charset="-128"/>
                <a:ea typeface="Meiryo UI" panose="020B0604030504040204" pitchFamily="50" charset="-128"/>
              </a:endParaRPr>
            </a:p>
          </p:txBody>
        </p:sp>
        <p:sp>
          <p:nvSpPr>
            <p:cNvPr id="86" name="テキスト ボックス 85">
              <a:extLst>
                <a:ext uri="{FF2B5EF4-FFF2-40B4-BE49-F238E27FC236}">
                  <a16:creationId xmlns:a16="http://schemas.microsoft.com/office/drawing/2014/main" id="{B8FEB92B-6CBD-4FF1-A9E2-BF9DA25BEB7D}"/>
                </a:ext>
              </a:extLst>
            </p:cNvPr>
            <p:cNvSpPr txBox="1"/>
            <p:nvPr/>
          </p:nvSpPr>
          <p:spPr>
            <a:xfrm>
              <a:off x="3113920" y="1587304"/>
              <a:ext cx="2627642" cy="230832"/>
            </a:xfrm>
            <a:prstGeom prst="rect">
              <a:avLst/>
            </a:prstGeom>
            <a:noFill/>
          </p:spPr>
          <p:txBody>
            <a:bodyPr wrap="none" rtlCol="0">
              <a:spAutoFit/>
            </a:bodyPr>
            <a:lstStyle>
              <a:defPPr>
                <a:defRPr lang="ja-JP"/>
              </a:defPPr>
              <a:lvl1pPr>
                <a:defRPr sz="900">
                  <a:latin typeface="Meiryo UI" panose="020B0604030504040204" pitchFamily="50" charset="-128"/>
                  <a:ea typeface="Meiryo UI" panose="020B0604030504040204" pitchFamily="50" charset="-128"/>
                </a:defRPr>
              </a:lvl1pPr>
            </a:lstStyle>
            <a:p>
              <a:r>
                <a:rPr lang="ja-JP" altLang="en-US" dirty="0"/>
                <a:t>確認者がシステム外で承認結果を作業者に伝達する</a:t>
              </a:r>
            </a:p>
          </p:txBody>
        </p:sp>
        <p:sp>
          <p:nvSpPr>
            <p:cNvPr id="87" name="四角形: 角を丸くする 86">
              <a:extLst>
                <a:ext uri="{FF2B5EF4-FFF2-40B4-BE49-F238E27FC236}">
                  <a16:creationId xmlns:a16="http://schemas.microsoft.com/office/drawing/2014/main" id="{B76D4822-C554-40F6-BBD0-CD7872F37F75}"/>
                </a:ext>
              </a:extLst>
            </p:cNvPr>
            <p:cNvSpPr/>
            <p:nvPr/>
          </p:nvSpPr>
          <p:spPr>
            <a:xfrm>
              <a:off x="2725382" y="1392437"/>
              <a:ext cx="427166" cy="201745"/>
            </a:xfrm>
            <a:prstGeom prst="roundRect">
              <a:avLst/>
            </a:prstGeom>
            <a:solidFill>
              <a:srgbClr val="00338D"/>
            </a:solidFill>
            <a:ln w="12700" cap="flat" cmpd="sng" algn="ctr">
              <a:noFill/>
              <a:prstDash val="solid"/>
              <a:miter lim="800000"/>
            </a:ln>
            <a:effectLst/>
          </p:spPr>
          <p:txBody>
            <a:bodyPr wrap="none" lIns="54610" tIns="54610" rIns="54610" bIns="5461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700"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rPr>
                <a:t>システム</a:t>
              </a:r>
              <a:endParaRPr kumimoji="0" lang="en-US" altLang="ja-JP" sz="700"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700"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rPr>
                <a:t>承認</a:t>
              </a:r>
            </a:p>
          </p:txBody>
        </p:sp>
        <p:sp>
          <p:nvSpPr>
            <p:cNvPr id="88" name="テキスト ボックス 87">
              <a:extLst>
                <a:ext uri="{FF2B5EF4-FFF2-40B4-BE49-F238E27FC236}">
                  <a16:creationId xmlns:a16="http://schemas.microsoft.com/office/drawing/2014/main" id="{5EC25315-E297-4C64-BD4B-7DF50FFB82F2}"/>
                </a:ext>
              </a:extLst>
            </p:cNvPr>
            <p:cNvSpPr txBox="1"/>
            <p:nvPr/>
          </p:nvSpPr>
          <p:spPr>
            <a:xfrm>
              <a:off x="3113919" y="1366351"/>
              <a:ext cx="2162772" cy="230832"/>
            </a:xfrm>
            <a:prstGeom prst="rect">
              <a:avLst/>
            </a:prstGeom>
            <a:noFill/>
          </p:spPr>
          <p:txBody>
            <a:bodyPr wrap="none" rtlCol="0">
              <a:spAutoFit/>
            </a:bodyPr>
            <a:lstStyle/>
            <a:p>
              <a:r>
                <a:rPr lang="ja-JP" altLang="en-US" sz="900" dirty="0">
                  <a:latin typeface="Meiryo UI" panose="020B0604030504040204" pitchFamily="50" charset="-128"/>
                  <a:ea typeface="Meiryo UI" panose="020B0604030504040204" pitchFamily="50" charset="-128"/>
                </a:rPr>
                <a:t>確認者が</a:t>
              </a:r>
              <a:r>
                <a:rPr kumimoji="1" lang="ja-JP" altLang="en-US" sz="900" dirty="0">
                  <a:latin typeface="Meiryo UI" panose="020B0604030504040204" pitchFamily="50" charset="-128"/>
                  <a:ea typeface="Meiryo UI" panose="020B0604030504040204" pitchFamily="50" charset="-128"/>
                </a:rPr>
                <a:t>システム上に承認結果を登録する</a:t>
              </a:r>
            </a:p>
          </p:txBody>
        </p:sp>
        <p:sp>
          <p:nvSpPr>
            <p:cNvPr id="106" name="四角形: 角を丸くする 105">
              <a:extLst>
                <a:ext uri="{FF2B5EF4-FFF2-40B4-BE49-F238E27FC236}">
                  <a16:creationId xmlns:a16="http://schemas.microsoft.com/office/drawing/2014/main" id="{88F06167-5679-4573-B7D0-54D96B6E645B}"/>
                </a:ext>
              </a:extLst>
            </p:cNvPr>
            <p:cNvSpPr/>
            <p:nvPr/>
          </p:nvSpPr>
          <p:spPr>
            <a:xfrm>
              <a:off x="5700372" y="1378159"/>
              <a:ext cx="427166" cy="201745"/>
            </a:xfrm>
            <a:prstGeom prst="roundRect">
              <a:avLst/>
            </a:prstGeom>
            <a:solidFill>
              <a:srgbClr val="43B02A"/>
            </a:solidFill>
            <a:ln w="12700" cap="flat" cmpd="sng" algn="ctr">
              <a:noFill/>
              <a:prstDash val="solid"/>
              <a:miter lim="800000"/>
            </a:ln>
            <a:effectLst/>
          </p:spPr>
          <p:txBody>
            <a:bodyPr wrap="none" lIns="54610" tIns="54610" rIns="54610" bIns="5461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700"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rPr>
                <a:t>通知</a:t>
              </a:r>
            </a:p>
          </p:txBody>
        </p:sp>
        <p:sp>
          <p:nvSpPr>
            <p:cNvPr id="108" name="テキスト ボックス 107">
              <a:extLst>
                <a:ext uri="{FF2B5EF4-FFF2-40B4-BE49-F238E27FC236}">
                  <a16:creationId xmlns:a16="http://schemas.microsoft.com/office/drawing/2014/main" id="{8A7E5B7B-375F-4CA3-831E-6E0A145D036F}"/>
                </a:ext>
              </a:extLst>
            </p:cNvPr>
            <p:cNvSpPr txBox="1"/>
            <p:nvPr/>
          </p:nvSpPr>
          <p:spPr>
            <a:xfrm>
              <a:off x="6125056" y="1362425"/>
              <a:ext cx="1983235" cy="230832"/>
            </a:xfrm>
            <a:prstGeom prst="rect">
              <a:avLst/>
            </a:prstGeom>
            <a:noFill/>
          </p:spPr>
          <p:txBody>
            <a:bodyPr wrap="none" rtlCol="0">
              <a:spAutoFit/>
            </a:bodyPr>
            <a:lstStyle/>
            <a:p>
              <a:r>
                <a:rPr kumimoji="1" lang="ja-JP" altLang="en-US" sz="900" dirty="0">
                  <a:latin typeface="Meiryo UI" panose="020B0604030504040204" pitchFamily="50" charset="-128"/>
                  <a:ea typeface="Meiryo UI" panose="020B0604030504040204" pitchFamily="50" charset="-128"/>
                </a:rPr>
                <a:t>システム</a:t>
              </a:r>
              <a:r>
                <a:rPr lang="ja-JP" altLang="en-US" sz="900" dirty="0">
                  <a:latin typeface="Meiryo UI" panose="020B0604030504040204" pitchFamily="50" charset="-128"/>
                  <a:ea typeface="Meiryo UI" panose="020B0604030504040204" pitchFamily="50" charset="-128"/>
                </a:rPr>
                <a:t>により</a:t>
              </a:r>
              <a:r>
                <a:rPr kumimoji="1" lang="ja-JP" altLang="en-US" sz="900" dirty="0">
                  <a:latin typeface="Meiryo UI" panose="020B0604030504040204" pitchFamily="50" charset="-128"/>
                  <a:ea typeface="Meiryo UI" panose="020B0604030504040204" pitchFamily="50" charset="-128"/>
                </a:rPr>
                <a:t>事業者へ自動で通知する</a:t>
              </a:r>
            </a:p>
          </p:txBody>
        </p:sp>
        <p:sp>
          <p:nvSpPr>
            <p:cNvPr id="111" name="四角形: 角を丸くする 110">
              <a:extLst>
                <a:ext uri="{FF2B5EF4-FFF2-40B4-BE49-F238E27FC236}">
                  <a16:creationId xmlns:a16="http://schemas.microsoft.com/office/drawing/2014/main" id="{D535E117-18FD-4315-8195-185BAA7D7641}"/>
                </a:ext>
              </a:extLst>
            </p:cNvPr>
            <p:cNvSpPr/>
            <p:nvPr/>
          </p:nvSpPr>
          <p:spPr>
            <a:xfrm>
              <a:off x="5700372" y="1603466"/>
              <a:ext cx="427166" cy="201600"/>
            </a:xfrm>
            <a:prstGeom prst="roundRect">
              <a:avLst/>
            </a:prstGeom>
            <a:solidFill>
              <a:srgbClr val="6D2077"/>
            </a:solidFill>
            <a:ln w="12700" cap="flat" cmpd="sng" algn="ctr">
              <a:noFill/>
              <a:prstDash val="solid"/>
              <a:miter lim="800000"/>
            </a:ln>
            <a:effectLst/>
          </p:spPr>
          <p:txBody>
            <a:bodyPr wrap="none" lIns="54610" tIns="54610" rIns="54610" bIns="5461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700"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rPr>
                <a:t>意義</a:t>
              </a:r>
              <a:endParaRPr kumimoji="0" lang="en-US" altLang="ja-JP" sz="700"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700"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rPr>
                <a:t>申立</a:t>
              </a:r>
            </a:p>
          </p:txBody>
        </p:sp>
        <p:sp>
          <p:nvSpPr>
            <p:cNvPr id="112" name="テキスト ボックス 111">
              <a:extLst>
                <a:ext uri="{FF2B5EF4-FFF2-40B4-BE49-F238E27FC236}">
                  <a16:creationId xmlns:a16="http://schemas.microsoft.com/office/drawing/2014/main" id="{8AEFD80A-4B5C-480A-9AA4-9337A6789856}"/>
                </a:ext>
              </a:extLst>
            </p:cNvPr>
            <p:cNvSpPr txBox="1"/>
            <p:nvPr/>
          </p:nvSpPr>
          <p:spPr>
            <a:xfrm>
              <a:off x="6119842" y="1585157"/>
              <a:ext cx="2279791" cy="230832"/>
            </a:xfrm>
            <a:prstGeom prst="rect">
              <a:avLst/>
            </a:prstGeom>
            <a:noFill/>
          </p:spPr>
          <p:txBody>
            <a:bodyPr wrap="none" rtlCol="0">
              <a:spAutoFit/>
            </a:bodyPr>
            <a:lstStyle/>
            <a:p>
              <a:r>
                <a:rPr lang="ja-JP" altLang="en-US" sz="900" dirty="0">
                  <a:latin typeface="Meiryo UI" panose="020B0604030504040204" pitchFamily="50" charset="-128"/>
                  <a:ea typeface="Meiryo UI" panose="020B0604030504040204" pitchFamily="50" charset="-128"/>
                </a:rPr>
                <a:t>金額に対して事業者からの異議申立を受付る</a:t>
              </a:r>
              <a:endParaRPr kumimoji="1" lang="ja-JP" altLang="en-US" sz="900" dirty="0">
                <a:latin typeface="Meiryo UI" panose="020B0604030504040204" pitchFamily="50" charset="-128"/>
                <a:ea typeface="Meiryo UI" panose="020B0604030504040204" pitchFamily="50" charset="-128"/>
              </a:endParaRPr>
            </a:p>
          </p:txBody>
        </p:sp>
      </p:grpSp>
      <p:sp>
        <p:nvSpPr>
          <p:cNvPr id="113" name="四角形: 角を丸くする 112">
            <a:extLst>
              <a:ext uri="{FF2B5EF4-FFF2-40B4-BE49-F238E27FC236}">
                <a16:creationId xmlns:a16="http://schemas.microsoft.com/office/drawing/2014/main" id="{FC9EDEF1-6D09-4893-A074-5C44FF727B4A}"/>
              </a:ext>
            </a:extLst>
          </p:cNvPr>
          <p:cNvSpPr/>
          <p:nvPr/>
        </p:nvSpPr>
        <p:spPr>
          <a:xfrm>
            <a:off x="1243863" y="3416305"/>
            <a:ext cx="504000" cy="14400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54610" tIns="54610" rIns="54610" bIns="54610" rtlCol="0" anchor="ctr"/>
          <a:lstStyle/>
          <a:p>
            <a:pPr algn="ctr"/>
            <a:r>
              <a:rPr lang="ja-JP" altLang="en-US" sz="800" dirty="0">
                <a:solidFill>
                  <a:schemeClr val="bg1"/>
                </a:solidFill>
                <a:latin typeface="Meiryo UI" panose="020B0604030504040204" pitchFamily="50" charset="-128"/>
                <a:ea typeface="Meiryo UI" panose="020B0604030504040204" pitchFamily="50" charset="-128"/>
              </a:rPr>
              <a:t>ハンド承認</a:t>
            </a:r>
            <a:endParaRPr kumimoji="1" lang="ja-JP" altLang="en-US" sz="800" dirty="0">
              <a:solidFill>
                <a:schemeClr val="bg1"/>
              </a:solidFill>
              <a:latin typeface="Meiryo UI" panose="020B0604030504040204" pitchFamily="50" charset="-128"/>
              <a:ea typeface="Meiryo UI" panose="020B0604030504040204" pitchFamily="50" charset="-128"/>
            </a:endParaRPr>
          </a:p>
        </p:txBody>
      </p:sp>
      <p:sp>
        <p:nvSpPr>
          <p:cNvPr id="114" name="四角形: 角を丸くする 113">
            <a:extLst>
              <a:ext uri="{FF2B5EF4-FFF2-40B4-BE49-F238E27FC236}">
                <a16:creationId xmlns:a16="http://schemas.microsoft.com/office/drawing/2014/main" id="{651544E2-D95B-4516-99E4-C6ABE6249EE1}"/>
              </a:ext>
            </a:extLst>
          </p:cNvPr>
          <p:cNvSpPr/>
          <p:nvPr/>
        </p:nvSpPr>
        <p:spPr>
          <a:xfrm>
            <a:off x="1243863" y="3726742"/>
            <a:ext cx="504000" cy="14400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54610" tIns="54610" rIns="54610" bIns="54610" rtlCol="0" anchor="ctr"/>
          <a:lstStyle/>
          <a:p>
            <a:pPr algn="ctr"/>
            <a:r>
              <a:rPr lang="ja-JP" altLang="en-US" sz="800" dirty="0">
                <a:solidFill>
                  <a:schemeClr val="bg1"/>
                </a:solidFill>
                <a:latin typeface="Meiryo UI" panose="020B0604030504040204" pitchFamily="50" charset="-128"/>
                <a:ea typeface="Meiryo UI" panose="020B0604030504040204" pitchFamily="50" charset="-128"/>
              </a:rPr>
              <a:t>ハンド承認</a:t>
            </a:r>
            <a:endParaRPr kumimoji="1" lang="ja-JP" altLang="en-US" sz="800" dirty="0">
              <a:solidFill>
                <a:schemeClr val="bg1"/>
              </a:solidFill>
              <a:latin typeface="Meiryo UI" panose="020B0604030504040204" pitchFamily="50" charset="-128"/>
              <a:ea typeface="Meiryo UI" panose="020B0604030504040204" pitchFamily="50" charset="-128"/>
            </a:endParaRPr>
          </a:p>
        </p:txBody>
      </p:sp>
      <p:sp>
        <p:nvSpPr>
          <p:cNvPr id="115" name="四角形: 角を丸くする 114">
            <a:extLst>
              <a:ext uri="{FF2B5EF4-FFF2-40B4-BE49-F238E27FC236}">
                <a16:creationId xmlns:a16="http://schemas.microsoft.com/office/drawing/2014/main" id="{CD497DCC-0331-4443-917E-D7C179D338C8}"/>
              </a:ext>
            </a:extLst>
          </p:cNvPr>
          <p:cNvSpPr/>
          <p:nvPr/>
        </p:nvSpPr>
        <p:spPr>
          <a:xfrm>
            <a:off x="1243863" y="4566978"/>
            <a:ext cx="504000" cy="14400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54610" tIns="54610" rIns="54610" bIns="54610" rtlCol="0" anchor="ctr"/>
          <a:lstStyle/>
          <a:p>
            <a:pPr algn="ctr"/>
            <a:r>
              <a:rPr lang="ja-JP" altLang="en-US" sz="800" dirty="0">
                <a:solidFill>
                  <a:schemeClr val="bg1"/>
                </a:solidFill>
                <a:latin typeface="Meiryo UI" panose="020B0604030504040204" pitchFamily="50" charset="-128"/>
                <a:ea typeface="Meiryo UI" panose="020B0604030504040204" pitchFamily="50" charset="-128"/>
              </a:rPr>
              <a:t>ハンド承認</a:t>
            </a:r>
            <a:endParaRPr kumimoji="1" lang="ja-JP" altLang="en-US" sz="800" dirty="0">
              <a:solidFill>
                <a:schemeClr val="bg1"/>
              </a:solidFill>
              <a:latin typeface="Meiryo UI" panose="020B0604030504040204" pitchFamily="50" charset="-128"/>
              <a:ea typeface="Meiryo UI" panose="020B0604030504040204" pitchFamily="50" charset="-128"/>
            </a:endParaRPr>
          </a:p>
        </p:txBody>
      </p:sp>
      <p:sp>
        <p:nvSpPr>
          <p:cNvPr id="118" name="四角形: 角を丸くする 117">
            <a:extLst>
              <a:ext uri="{FF2B5EF4-FFF2-40B4-BE49-F238E27FC236}">
                <a16:creationId xmlns:a16="http://schemas.microsoft.com/office/drawing/2014/main" id="{10135459-2683-4393-80CA-45DEDE2D9C5F}"/>
              </a:ext>
            </a:extLst>
          </p:cNvPr>
          <p:cNvSpPr/>
          <p:nvPr/>
        </p:nvSpPr>
        <p:spPr>
          <a:xfrm>
            <a:off x="1243863" y="5242391"/>
            <a:ext cx="504000" cy="14400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54610" tIns="54610" rIns="54610" bIns="54610" rtlCol="0" anchor="ctr"/>
          <a:lstStyle/>
          <a:p>
            <a:pPr algn="ctr"/>
            <a:r>
              <a:rPr lang="ja-JP" altLang="en-US" sz="800" dirty="0">
                <a:solidFill>
                  <a:schemeClr val="bg1"/>
                </a:solidFill>
                <a:latin typeface="Meiryo UI" panose="020B0604030504040204" pitchFamily="50" charset="-128"/>
                <a:ea typeface="Meiryo UI" panose="020B0604030504040204" pitchFamily="50" charset="-128"/>
              </a:rPr>
              <a:t>ハンド承認</a:t>
            </a:r>
            <a:endParaRPr kumimoji="1" lang="ja-JP" altLang="en-US" sz="800" dirty="0">
              <a:solidFill>
                <a:schemeClr val="bg1"/>
              </a:solidFill>
              <a:latin typeface="Meiryo UI" panose="020B0604030504040204" pitchFamily="50" charset="-128"/>
              <a:ea typeface="Meiryo UI" panose="020B0604030504040204" pitchFamily="50" charset="-128"/>
            </a:endParaRPr>
          </a:p>
        </p:txBody>
      </p:sp>
      <p:sp>
        <p:nvSpPr>
          <p:cNvPr id="119" name="四角形: 角を丸くする 118">
            <a:extLst>
              <a:ext uri="{FF2B5EF4-FFF2-40B4-BE49-F238E27FC236}">
                <a16:creationId xmlns:a16="http://schemas.microsoft.com/office/drawing/2014/main" id="{EDDB28A2-87C8-4FA2-91C7-04026DA371FB}"/>
              </a:ext>
            </a:extLst>
          </p:cNvPr>
          <p:cNvSpPr/>
          <p:nvPr/>
        </p:nvSpPr>
        <p:spPr>
          <a:xfrm>
            <a:off x="1243863" y="5547542"/>
            <a:ext cx="504000" cy="14400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54610" tIns="54610" rIns="54610" bIns="54610" rtlCol="0" anchor="ctr"/>
          <a:lstStyle/>
          <a:p>
            <a:pPr algn="ctr"/>
            <a:r>
              <a:rPr lang="ja-JP" altLang="en-US" sz="800" dirty="0">
                <a:solidFill>
                  <a:schemeClr val="bg1"/>
                </a:solidFill>
                <a:latin typeface="Meiryo UI" panose="020B0604030504040204" pitchFamily="50" charset="-128"/>
                <a:ea typeface="Meiryo UI" panose="020B0604030504040204" pitchFamily="50" charset="-128"/>
              </a:rPr>
              <a:t>ハンド承認</a:t>
            </a:r>
            <a:endParaRPr kumimoji="1" lang="ja-JP" altLang="en-US" sz="800" dirty="0">
              <a:solidFill>
                <a:schemeClr val="bg1"/>
              </a:solidFill>
              <a:latin typeface="Meiryo UI" panose="020B0604030504040204" pitchFamily="50" charset="-128"/>
              <a:ea typeface="Meiryo UI" panose="020B0604030504040204" pitchFamily="50" charset="-128"/>
            </a:endParaRPr>
          </a:p>
        </p:txBody>
      </p:sp>
      <p:sp>
        <p:nvSpPr>
          <p:cNvPr id="120" name="四角形: 角を丸くする 119">
            <a:extLst>
              <a:ext uri="{FF2B5EF4-FFF2-40B4-BE49-F238E27FC236}">
                <a16:creationId xmlns:a16="http://schemas.microsoft.com/office/drawing/2014/main" id="{B7CE557E-E8B9-4B93-B2AF-FDF75E5DF2A7}"/>
              </a:ext>
            </a:extLst>
          </p:cNvPr>
          <p:cNvSpPr/>
          <p:nvPr/>
        </p:nvSpPr>
        <p:spPr>
          <a:xfrm>
            <a:off x="1243863" y="5831663"/>
            <a:ext cx="504000" cy="14400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54610" tIns="54610" rIns="54610" bIns="54610" rtlCol="0" anchor="ctr"/>
          <a:lstStyle/>
          <a:p>
            <a:pPr algn="ctr"/>
            <a:r>
              <a:rPr lang="ja-JP" altLang="en-US" sz="800" dirty="0">
                <a:solidFill>
                  <a:schemeClr val="bg1"/>
                </a:solidFill>
                <a:latin typeface="Meiryo UI" panose="020B0604030504040204" pitchFamily="50" charset="-128"/>
                <a:ea typeface="Meiryo UI" panose="020B0604030504040204" pitchFamily="50" charset="-128"/>
              </a:rPr>
              <a:t>ハンド承認</a:t>
            </a:r>
            <a:endParaRPr kumimoji="1" lang="ja-JP" altLang="en-US" sz="800" dirty="0">
              <a:solidFill>
                <a:schemeClr val="bg1"/>
              </a:solidFill>
              <a:latin typeface="Meiryo UI" panose="020B0604030504040204" pitchFamily="50" charset="-128"/>
              <a:ea typeface="Meiryo UI" panose="020B0604030504040204" pitchFamily="50" charset="-128"/>
            </a:endParaRPr>
          </a:p>
        </p:txBody>
      </p:sp>
      <p:sp>
        <p:nvSpPr>
          <p:cNvPr id="122" name="四角形: 角を丸くする 121">
            <a:extLst>
              <a:ext uri="{FF2B5EF4-FFF2-40B4-BE49-F238E27FC236}">
                <a16:creationId xmlns:a16="http://schemas.microsoft.com/office/drawing/2014/main" id="{624BA9D4-1910-4490-B10C-42A86B0E70A4}"/>
              </a:ext>
            </a:extLst>
          </p:cNvPr>
          <p:cNvSpPr/>
          <p:nvPr/>
        </p:nvSpPr>
        <p:spPr>
          <a:xfrm>
            <a:off x="2544758" y="3577158"/>
            <a:ext cx="504000" cy="14400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54610" tIns="54610" rIns="54610" bIns="54610" rtlCol="0" anchor="ctr"/>
          <a:lstStyle/>
          <a:p>
            <a:pPr algn="ctr"/>
            <a:r>
              <a:rPr lang="ja-JP" altLang="en-US" sz="800" dirty="0">
                <a:solidFill>
                  <a:schemeClr val="bg1"/>
                </a:solidFill>
                <a:latin typeface="Meiryo UI" panose="020B0604030504040204" pitchFamily="50" charset="-128"/>
                <a:ea typeface="Meiryo UI" panose="020B0604030504040204" pitchFamily="50" charset="-128"/>
              </a:rPr>
              <a:t>ハンド承認</a:t>
            </a:r>
            <a:endParaRPr kumimoji="1" lang="ja-JP" altLang="en-US" sz="800" dirty="0">
              <a:solidFill>
                <a:schemeClr val="bg1"/>
              </a:solidFill>
              <a:latin typeface="Meiryo UI" panose="020B0604030504040204" pitchFamily="50" charset="-128"/>
              <a:ea typeface="Meiryo UI" panose="020B0604030504040204" pitchFamily="50" charset="-128"/>
            </a:endParaRPr>
          </a:p>
        </p:txBody>
      </p:sp>
      <p:sp>
        <p:nvSpPr>
          <p:cNvPr id="123" name="四角形: 角を丸くする 122">
            <a:extLst>
              <a:ext uri="{FF2B5EF4-FFF2-40B4-BE49-F238E27FC236}">
                <a16:creationId xmlns:a16="http://schemas.microsoft.com/office/drawing/2014/main" id="{CEA6588D-634B-4F0D-A845-1CBF7CEA846F}"/>
              </a:ext>
            </a:extLst>
          </p:cNvPr>
          <p:cNvSpPr/>
          <p:nvPr/>
        </p:nvSpPr>
        <p:spPr>
          <a:xfrm>
            <a:off x="2544758" y="4563716"/>
            <a:ext cx="504000" cy="14400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54610" tIns="54610" rIns="54610" bIns="54610" rtlCol="0" anchor="ctr"/>
          <a:lstStyle/>
          <a:p>
            <a:pPr algn="ctr"/>
            <a:r>
              <a:rPr lang="ja-JP" altLang="en-US" sz="800" dirty="0">
                <a:solidFill>
                  <a:schemeClr val="bg1"/>
                </a:solidFill>
                <a:latin typeface="Meiryo UI" panose="020B0604030504040204" pitchFamily="50" charset="-128"/>
                <a:ea typeface="Meiryo UI" panose="020B0604030504040204" pitchFamily="50" charset="-128"/>
              </a:rPr>
              <a:t>ハンド承認</a:t>
            </a:r>
            <a:endParaRPr kumimoji="1" lang="ja-JP" altLang="en-US" sz="800" dirty="0">
              <a:solidFill>
                <a:schemeClr val="bg1"/>
              </a:solidFill>
              <a:latin typeface="Meiryo UI" panose="020B0604030504040204" pitchFamily="50" charset="-128"/>
              <a:ea typeface="Meiryo UI" panose="020B0604030504040204" pitchFamily="50" charset="-128"/>
            </a:endParaRPr>
          </a:p>
        </p:txBody>
      </p:sp>
      <p:sp>
        <p:nvSpPr>
          <p:cNvPr id="125" name="四角形: 角を丸くする 124">
            <a:extLst>
              <a:ext uri="{FF2B5EF4-FFF2-40B4-BE49-F238E27FC236}">
                <a16:creationId xmlns:a16="http://schemas.microsoft.com/office/drawing/2014/main" id="{EBF1C8ED-C5B4-4E07-82DE-30F165C3752E}"/>
              </a:ext>
            </a:extLst>
          </p:cNvPr>
          <p:cNvSpPr/>
          <p:nvPr/>
        </p:nvSpPr>
        <p:spPr>
          <a:xfrm>
            <a:off x="2544758" y="4922857"/>
            <a:ext cx="504000" cy="14400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54610" tIns="54610" rIns="54610" bIns="54610" rtlCol="0" anchor="ctr"/>
          <a:lstStyle/>
          <a:p>
            <a:pPr algn="ctr"/>
            <a:r>
              <a:rPr lang="ja-JP" altLang="en-US" sz="800" dirty="0">
                <a:solidFill>
                  <a:schemeClr val="bg1"/>
                </a:solidFill>
                <a:latin typeface="Meiryo UI" panose="020B0604030504040204" pitchFamily="50" charset="-128"/>
                <a:ea typeface="Meiryo UI" panose="020B0604030504040204" pitchFamily="50" charset="-128"/>
              </a:rPr>
              <a:t>ハンド承認</a:t>
            </a:r>
            <a:endParaRPr kumimoji="1" lang="ja-JP" altLang="en-US" sz="800" dirty="0">
              <a:solidFill>
                <a:schemeClr val="bg1"/>
              </a:solidFill>
              <a:latin typeface="Meiryo UI" panose="020B0604030504040204" pitchFamily="50" charset="-128"/>
              <a:ea typeface="Meiryo UI" panose="020B0604030504040204" pitchFamily="50" charset="-128"/>
            </a:endParaRPr>
          </a:p>
        </p:txBody>
      </p:sp>
      <p:sp>
        <p:nvSpPr>
          <p:cNvPr id="127" name="四角形: 角を丸くする 126">
            <a:extLst>
              <a:ext uri="{FF2B5EF4-FFF2-40B4-BE49-F238E27FC236}">
                <a16:creationId xmlns:a16="http://schemas.microsoft.com/office/drawing/2014/main" id="{B4C06D83-4ECB-4CD7-B95D-4DBB481E3C51}"/>
              </a:ext>
            </a:extLst>
          </p:cNvPr>
          <p:cNvSpPr/>
          <p:nvPr/>
        </p:nvSpPr>
        <p:spPr>
          <a:xfrm>
            <a:off x="2260410" y="5343511"/>
            <a:ext cx="504000" cy="14400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54610" tIns="54610" rIns="54610" bIns="54610" rtlCol="0" anchor="ctr"/>
          <a:lstStyle/>
          <a:p>
            <a:pPr algn="ctr"/>
            <a:r>
              <a:rPr lang="ja-JP" altLang="en-US" sz="800" dirty="0">
                <a:solidFill>
                  <a:schemeClr val="bg1"/>
                </a:solidFill>
                <a:latin typeface="Meiryo UI" panose="020B0604030504040204" pitchFamily="50" charset="-128"/>
                <a:ea typeface="Meiryo UI" panose="020B0604030504040204" pitchFamily="50" charset="-128"/>
              </a:rPr>
              <a:t>ハンド承認</a:t>
            </a:r>
            <a:endParaRPr kumimoji="1" lang="ja-JP" altLang="en-US" sz="800" dirty="0">
              <a:solidFill>
                <a:schemeClr val="bg1"/>
              </a:solidFill>
              <a:latin typeface="Meiryo UI" panose="020B0604030504040204" pitchFamily="50" charset="-128"/>
              <a:ea typeface="Meiryo UI" panose="020B0604030504040204" pitchFamily="50" charset="-128"/>
            </a:endParaRPr>
          </a:p>
        </p:txBody>
      </p:sp>
      <p:sp>
        <p:nvSpPr>
          <p:cNvPr id="129" name="四角形: 角を丸くする 128">
            <a:extLst>
              <a:ext uri="{FF2B5EF4-FFF2-40B4-BE49-F238E27FC236}">
                <a16:creationId xmlns:a16="http://schemas.microsoft.com/office/drawing/2014/main" id="{C5ADB0A5-789E-4EAD-AEEA-C421E7C89CAA}"/>
              </a:ext>
            </a:extLst>
          </p:cNvPr>
          <p:cNvSpPr/>
          <p:nvPr/>
        </p:nvSpPr>
        <p:spPr>
          <a:xfrm>
            <a:off x="2835690" y="5343511"/>
            <a:ext cx="504000" cy="144000"/>
          </a:xfrm>
          <a:prstGeom prst="roundRect">
            <a:avLst/>
          </a:prstGeom>
          <a:solidFill>
            <a:srgbClr val="43B02A"/>
          </a:solidFill>
          <a:ln w="12700" cap="flat" cmpd="sng" algn="ctr">
            <a:noFill/>
            <a:prstDash val="solid"/>
            <a:miter lim="800000"/>
          </a:ln>
          <a:effectLst/>
        </p:spPr>
        <p:txBody>
          <a:bodyPr wrap="none" lIns="54610" tIns="54610" rIns="54610" bIns="5461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800"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rPr>
              <a:t>通知</a:t>
            </a:r>
          </a:p>
        </p:txBody>
      </p:sp>
      <p:sp>
        <p:nvSpPr>
          <p:cNvPr id="130" name="四角形: 角を丸くする 129">
            <a:extLst>
              <a:ext uri="{FF2B5EF4-FFF2-40B4-BE49-F238E27FC236}">
                <a16:creationId xmlns:a16="http://schemas.microsoft.com/office/drawing/2014/main" id="{7FB1301C-37AC-4594-BB33-28F297543927}"/>
              </a:ext>
            </a:extLst>
          </p:cNvPr>
          <p:cNvSpPr/>
          <p:nvPr/>
        </p:nvSpPr>
        <p:spPr>
          <a:xfrm>
            <a:off x="5733779" y="3160346"/>
            <a:ext cx="504000" cy="150088"/>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54610" tIns="54610" rIns="54610" bIns="54610" rtlCol="0" anchor="ctr"/>
          <a:lstStyle/>
          <a:p>
            <a:pPr algn="ctr"/>
            <a:r>
              <a:rPr lang="ja-JP" altLang="en-US" sz="800" dirty="0">
                <a:solidFill>
                  <a:schemeClr val="bg1"/>
                </a:solidFill>
                <a:latin typeface="Meiryo UI" panose="020B0604030504040204" pitchFamily="50" charset="-128"/>
                <a:ea typeface="Meiryo UI" panose="020B0604030504040204" pitchFamily="50" charset="-128"/>
              </a:rPr>
              <a:t>ハンド承認</a:t>
            </a:r>
            <a:endParaRPr kumimoji="1" lang="ja-JP" altLang="en-US" sz="800" dirty="0">
              <a:solidFill>
                <a:schemeClr val="bg1"/>
              </a:solidFill>
              <a:latin typeface="Meiryo UI" panose="020B0604030504040204" pitchFamily="50" charset="-128"/>
              <a:ea typeface="Meiryo UI" panose="020B0604030504040204" pitchFamily="50" charset="-128"/>
            </a:endParaRPr>
          </a:p>
        </p:txBody>
      </p:sp>
      <p:sp>
        <p:nvSpPr>
          <p:cNvPr id="131" name="四角形: 角を丸くする 130">
            <a:extLst>
              <a:ext uri="{FF2B5EF4-FFF2-40B4-BE49-F238E27FC236}">
                <a16:creationId xmlns:a16="http://schemas.microsoft.com/office/drawing/2014/main" id="{E901A190-F1B6-4172-9DFA-923781890911}"/>
              </a:ext>
            </a:extLst>
          </p:cNvPr>
          <p:cNvSpPr/>
          <p:nvPr/>
        </p:nvSpPr>
        <p:spPr>
          <a:xfrm>
            <a:off x="5792340" y="4185492"/>
            <a:ext cx="377078" cy="252000"/>
          </a:xfrm>
          <a:prstGeom prst="roundRect">
            <a:avLst/>
          </a:prstGeom>
          <a:solidFill>
            <a:srgbClr val="43B02A"/>
          </a:solidFill>
          <a:ln w="12700" cap="flat" cmpd="sng" algn="ctr">
            <a:noFill/>
            <a:prstDash val="solid"/>
            <a:miter lim="800000"/>
          </a:ln>
          <a:effectLst/>
        </p:spPr>
        <p:txBody>
          <a:bodyPr wrap="none" lIns="54610" tIns="54610" rIns="54610" bIns="5461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800"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rPr>
              <a:t>通知</a:t>
            </a:r>
          </a:p>
        </p:txBody>
      </p:sp>
      <p:sp>
        <p:nvSpPr>
          <p:cNvPr id="132" name="四角形: 角を丸くする 131">
            <a:extLst>
              <a:ext uri="{FF2B5EF4-FFF2-40B4-BE49-F238E27FC236}">
                <a16:creationId xmlns:a16="http://schemas.microsoft.com/office/drawing/2014/main" id="{D81BDB3A-8D04-40CD-8A7F-940D75230A2A}"/>
              </a:ext>
            </a:extLst>
          </p:cNvPr>
          <p:cNvSpPr/>
          <p:nvPr/>
        </p:nvSpPr>
        <p:spPr>
          <a:xfrm>
            <a:off x="6205564" y="4185492"/>
            <a:ext cx="377078" cy="252000"/>
          </a:xfrm>
          <a:prstGeom prst="roundRect">
            <a:avLst/>
          </a:prstGeom>
          <a:solidFill>
            <a:srgbClr val="6D2077"/>
          </a:solidFill>
          <a:ln w="12700" cap="flat" cmpd="sng" algn="ctr">
            <a:noFill/>
            <a:prstDash val="solid"/>
            <a:miter lim="800000"/>
          </a:ln>
          <a:effectLst/>
        </p:spPr>
        <p:txBody>
          <a:bodyPr wrap="none" lIns="54610" tIns="54610" rIns="54610" bIns="5461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800"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rPr>
              <a:t>意義</a:t>
            </a:r>
            <a:endParaRPr kumimoji="0" lang="en-US" altLang="ja-JP" sz="800"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800"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rPr>
              <a:t>申立</a:t>
            </a:r>
          </a:p>
        </p:txBody>
      </p:sp>
      <p:sp>
        <p:nvSpPr>
          <p:cNvPr id="133" name="四角形: 角を丸くする 132">
            <a:extLst>
              <a:ext uri="{FF2B5EF4-FFF2-40B4-BE49-F238E27FC236}">
                <a16:creationId xmlns:a16="http://schemas.microsoft.com/office/drawing/2014/main" id="{4F213F54-9B67-42AA-84B3-03EC22E7C2C2}"/>
              </a:ext>
            </a:extLst>
          </p:cNvPr>
          <p:cNvSpPr/>
          <p:nvPr/>
        </p:nvSpPr>
        <p:spPr>
          <a:xfrm>
            <a:off x="5379116" y="4185492"/>
            <a:ext cx="377078" cy="252000"/>
          </a:xfrm>
          <a:prstGeom prst="roundRect">
            <a:avLst/>
          </a:prstGeom>
          <a:solidFill>
            <a:srgbClr val="00338D"/>
          </a:solidFill>
          <a:ln w="12700" cap="flat" cmpd="sng" algn="ctr">
            <a:noFill/>
            <a:prstDash val="solid"/>
            <a:miter lim="800000"/>
          </a:ln>
          <a:effectLst/>
        </p:spPr>
        <p:txBody>
          <a:bodyPr wrap="none" lIns="54610" tIns="54610" rIns="54610" bIns="5461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800"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rPr>
              <a:t>システム</a:t>
            </a:r>
            <a:endParaRPr kumimoji="0" lang="en-US" altLang="ja-JP" sz="800"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800"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rPr>
              <a:t>承認</a:t>
            </a:r>
          </a:p>
        </p:txBody>
      </p:sp>
      <p:sp>
        <p:nvSpPr>
          <p:cNvPr id="134" name="四角形: 角を丸くする 133">
            <a:extLst>
              <a:ext uri="{FF2B5EF4-FFF2-40B4-BE49-F238E27FC236}">
                <a16:creationId xmlns:a16="http://schemas.microsoft.com/office/drawing/2014/main" id="{F245694D-CF53-4396-903A-819E80CA2D20}"/>
              </a:ext>
            </a:extLst>
          </p:cNvPr>
          <p:cNvSpPr/>
          <p:nvPr/>
        </p:nvSpPr>
        <p:spPr>
          <a:xfrm>
            <a:off x="5775505" y="5444586"/>
            <a:ext cx="377078" cy="252000"/>
          </a:xfrm>
          <a:prstGeom prst="roundRect">
            <a:avLst/>
          </a:prstGeom>
          <a:solidFill>
            <a:srgbClr val="43B02A"/>
          </a:solidFill>
          <a:ln w="12700" cap="flat" cmpd="sng" algn="ctr">
            <a:noFill/>
            <a:prstDash val="solid"/>
            <a:miter lim="800000"/>
          </a:ln>
          <a:effectLst/>
        </p:spPr>
        <p:txBody>
          <a:bodyPr wrap="none" lIns="54610" tIns="54610" rIns="54610" bIns="5461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800"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rPr>
              <a:t>通知</a:t>
            </a:r>
          </a:p>
        </p:txBody>
      </p:sp>
      <p:sp>
        <p:nvSpPr>
          <p:cNvPr id="135" name="四角形: 角を丸くする 134">
            <a:extLst>
              <a:ext uri="{FF2B5EF4-FFF2-40B4-BE49-F238E27FC236}">
                <a16:creationId xmlns:a16="http://schemas.microsoft.com/office/drawing/2014/main" id="{B113E634-9331-4A53-ADC4-F45A197747D3}"/>
              </a:ext>
            </a:extLst>
          </p:cNvPr>
          <p:cNvSpPr/>
          <p:nvPr/>
        </p:nvSpPr>
        <p:spPr>
          <a:xfrm>
            <a:off x="6188729" y="5444586"/>
            <a:ext cx="377078" cy="252000"/>
          </a:xfrm>
          <a:prstGeom prst="roundRect">
            <a:avLst/>
          </a:prstGeom>
          <a:solidFill>
            <a:srgbClr val="6D2077"/>
          </a:solidFill>
          <a:ln w="12700" cap="flat" cmpd="sng" algn="ctr">
            <a:noFill/>
            <a:prstDash val="solid"/>
            <a:miter lim="800000"/>
          </a:ln>
          <a:effectLst/>
        </p:spPr>
        <p:txBody>
          <a:bodyPr wrap="none" lIns="54610" tIns="54610" rIns="54610" bIns="5461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800"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rPr>
              <a:t>意義</a:t>
            </a:r>
            <a:endParaRPr kumimoji="0" lang="en-US" altLang="ja-JP" sz="800"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800"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rPr>
              <a:t>申立</a:t>
            </a:r>
          </a:p>
        </p:txBody>
      </p:sp>
      <p:sp>
        <p:nvSpPr>
          <p:cNvPr id="136" name="四角形: 角を丸くする 135">
            <a:extLst>
              <a:ext uri="{FF2B5EF4-FFF2-40B4-BE49-F238E27FC236}">
                <a16:creationId xmlns:a16="http://schemas.microsoft.com/office/drawing/2014/main" id="{D6EFBAFA-870B-47BD-A632-5B903A9763E7}"/>
              </a:ext>
            </a:extLst>
          </p:cNvPr>
          <p:cNvSpPr/>
          <p:nvPr/>
        </p:nvSpPr>
        <p:spPr>
          <a:xfrm>
            <a:off x="5362281" y="5444586"/>
            <a:ext cx="377078" cy="252000"/>
          </a:xfrm>
          <a:prstGeom prst="roundRect">
            <a:avLst/>
          </a:prstGeom>
          <a:solidFill>
            <a:srgbClr val="00338D"/>
          </a:solidFill>
          <a:ln w="12700" cap="flat" cmpd="sng" algn="ctr">
            <a:noFill/>
            <a:prstDash val="solid"/>
            <a:miter lim="800000"/>
          </a:ln>
          <a:effectLst/>
        </p:spPr>
        <p:txBody>
          <a:bodyPr wrap="none" lIns="54610" tIns="54610" rIns="54610" bIns="5461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800"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rPr>
              <a:t>システム</a:t>
            </a:r>
            <a:endParaRPr kumimoji="0" lang="en-US" altLang="ja-JP" sz="800"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800"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rPr>
              <a:t>承認</a:t>
            </a:r>
          </a:p>
        </p:txBody>
      </p:sp>
      <p:sp>
        <p:nvSpPr>
          <p:cNvPr id="137" name="四角形: 角を丸くする 136">
            <a:extLst>
              <a:ext uri="{FF2B5EF4-FFF2-40B4-BE49-F238E27FC236}">
                <a16:creationId xmlns:a16="http://schemas.microsoft.com/office/drawing/2014/main" id="{7A8EFAF2-9CF0-4E3E-9020-B7D1AB158E20}"/>
              </a:ext>
            </a:extLst>
          </p:cNvPr>
          <p:cNvSpPr/>
          <p:nvPr/>
        </p:nvSpPr>
        <p:spPr>
          <a:xfrm>
            <a:off x="5779650" y="5985834"/>
            <a:ext cx="377078" cy="252000"/>
          </a:xfrm>
          <a:prstGeom prst="roundRect">
            <a:avLst/>
          </a:prstGeom>
          <a:solidFill>
            <a:srgbClr val="43B02A"/>
          </a:solidFill>
          <a:ln w="12700" cap="flat" cmpd="sng" algn="ctr">
            <a:noFill/>
            <a:prstDash val="solid"/>
            <a:miter lim="800000"/>
          </a:ln>
          <a:effectLst/>
        </p:spPr>
        <p:txBody>
          <a:bodyPr wrap="none" lIns="54610" tIns="54610" rIns="54610" bIns="5461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800"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rPr>
              <a:t>通知</a:t>
            </a:r>
          </a:p>
        </p:txBody>
      </p:sp>
      <p:sp>
        <p:nvSpPr>
          <p:cNvPr id="140" name="四角形: 角を丸くする 139">
            <a:extLst>
              <a:ext uri="{FF2B5EF4-FFF2-40B4-BE49-F238E27FC236}">
                <a16:creationId xmlns:a16="http://schemas.microsoft.com/office/drawing/2014/main" id="{3D6C231B-D5FB-4CC6-8656-63C9B24BD28E}"/>
              </a:ext>
            </a:extLst>
          </p:cNvPr>
          <p:cNvSpPr/>
          <p:nvPr/>
        </p:nvSpPr>
        <p:spPr>
          <a:xfrm>
            <a:off x="5359398" y="5992956"/>
            <a:ext cx="377078" cy="25200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54610" tIns="54610" rIns="54610" bIns="54610" rtlCol="0" anchor="ctr"/>
          <a:lstStyle/>
          <a:p>
            <a:pPr algn="ctr"/>
            <a:r>
              <a:rPr lang="ja-JP" altLang="en-US" sz="800" dirty="0">
                <a:solidFill>
                  <a:schemeClr val="bg1"/>
                </a:solidFill>
                <a:latin typeface="Meiryo UI" panose="020B0604030504040204" pitchFamily="50" charset="-128"/>
                <a:ea typeface="Meiryo UI" panose="020B0604030504040204" pitchFamily="50" charset="-128"/>
              </a:rPr>
              <a:t>ハンド</a:t>
            </a:r>
            <a:endParaRPr lang="en-US" altLang="ja-JP" sz="800" dirty="0">
              <a:solidFill>
                <a:schemeClr val="bg1"/>
              </a:solidFill>
              <a:latin typeface="Meiryo UI" panose="020B0604030504040204" pitchFamily="50" charset="-128"/>
              <a:ea typeface="Meiryo UI" panose="020B0604030504040204" pitchFamily="50" charset="-128"/>
            </a:endParaRPr>
          </a:p>
          <a:p>
            <a:pPr algn="ctr"/>
            <a:r>
              <a:rPr lang="ja-JP" altLang="en-US" sz="800" dirty="0">
                <a:solidFill>
                  <a:schemeClr val="bg1"/>
                </a:solidFill>
                <a:latin typeface="Meiryo UI" panose="020B0604030504040204" pitchFamily="50" charset="-128"/>
                <a:ea typeface="Meiryo UI" panose="020B0604030504040204" pitchFamily="50" charset="-128"/>
              </a:rPr>
              <a:t>承認</a:t>
            </a:r>
            <a:endParaRPr kumimoji="1" lang="ja-JP" altLang="en-US" sz="800" dirty="0">
              <a:solidFill>
                <a:schemeClr val="bg1"/>
              </a:solidFill>
              <a:latin typeface="Meiryo UI" panose="020B0604030504040204" pitchFamily="50" charset="-128"/>
              <a:ea typeface="Meiryo UI" panose="020B0604030504040204" pitchFamily="50" charset="-128"/>
            </a:endParaRPr>
          </a:p>
        </p:txBody>
      </p:sp>
      <p:sp>
        <p:nvSpPr>
          <p:cNvPr id="141" name="四角形: 角を丸くする 140">
            <a:extLst>
              <a:ext uri="{FF2B5EF4-FFF2-40B4-BE49-F238E27FC236}">
                <a16:creationId xmlns:a16="http://schemas.microsoft.com/office/drawing/2014/main" id="{29AEE4B1-CCB2-4B96-8150-1FE8E8211309}"/>
              </a:ext>
            </a:extLst>
          </p:cNvPr>
          <p:cNvSpPr/>
          <p:nvPr/>
        </p:nvSpPr>
        <p:spPr>
          <a:xfrm>
            <a:off x="7137024" y="3556629"/>
            <a:ext cx="504000" cy="150088"/>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54610" tIns="54610" rIns="54610" bIns="54610" rtlCol="0" anchor="ctr"/>
          <a:lstStyle/>
          <a:p>
            <a:pPr algn="ctr"/>
            <a:r>
              <a:rPr lang="ja-JP" altLang="en-US" sz="800" dirty="0">
                <a:solidFill>
                  <a:schemeClr val="bg1"/>
                </a:solidFill>
                <a:latin typeface="Meiryo UI" panose="020B0604030504040204" pitchFamily="50" charset="-128"/>
                <a:ea typeface="Meiryo UI" panose="020B0604030504040204" pitchFamily="50" charset="-128"/>
              </a:rPr>
              <a:t>ハンド承認</a:t>
            </a:r>
            <a:endParaRPr kumimoji="1" lang="ja-JP" altLang="en-US" sz="800" dirty="0">
              <a:solidFill>
                <a:schemeClr val="bg1"/>
              </a:solidFill>
              <a:latin typeface="Meiryo UI" panose="020B0604030504040204" pitchFamily="50" charset="-128"/>
              <a:ea typeface="Meiryo UI" panose="020B0604030504040204" pitchFamily="50" charset="-128"/>
            </a:endParaRPr>
          </a:p>
        </p:txBody>
      </p:sp>
      <p:sp>
        <p:nvSpPr>
          <p:cNvPr id="142" name="四角形: 角を丸くする 141">
            <a:extLst>
              <a:ext uri="{FF2B5EF4-FFF2-40B4-BE49-F238E27FC236}">
                <a16:creationId xmlns:a16="http://schemas.microsoft.com/office/drawing/2014/main" id="{78E11A18-8283-4966-AC48-1F656005824D}"/>
              </a:ext>
            </a:extLst>
          </p:cNvPr>
          <p:cNvSpPr/>
          <p:nvPr/>
        </p:nvSpPr>
        <p:spPr>
          <a:xfrm>
            <a:off x="7146196" y="4166974"/>
            <a:ext cx="504000" cy="150088"/>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54610" tIns="54610" rIns="54610" bIns="54610" rtlCol="0" anchor="ctr"/>
          <a:lstStyle/>
          <a:p>
            <a:pPr algn="ctr"/>
            <a:r>
              <a:rPr lang="ja-JP" altLang="en-US" sz="800" dirty="0">
                <a:solidFill>
                  <a:schemeClr val="bg1"/>
                </a:solidFill>
                <a:latin typeface="Meiryo UI" panose="020B0604030504040204" pitchFamily="50" charset="-128"/>
                <a:ea typeface="Meiryo UI" panose="020B0604030504040204" pitchFamily="50" charset="-128"/>
              </a:rPr>
              <a:t>ハンド承認</a:t>
            </a:r>
            <a:endParaRPr kumimoji="1" lang="ja-JP" altLang="en-US" sz="800" dirty="0">
              <a:solidFill>
                <a:schemeClr val="bg1"/>
              </a:solidFill>
              <a:latin typeface="Meiryo UI" panose="020B0604030504040204" pitchFamily="50" charset="-128"/>
              <a:ea typeface="Meiryo UI" panose="020B0604030504040204" pitchFamily="50" charset="-128"/>
            </a:endParaRPr>
          </a:p>
        </p:txBody>
      </p:sp>
      <p:sp>
        <p:nvSpPr>
          <p:cNvPr id="143" name="四角形: 角を丸くする 142">
            <a:extLst>
              <a:ext uri="{FF2B5EF4-FFF2-40B4-BE49-F238E27FC236}">
                <a16:creationId xmlns:a16="http://schemas.microsoft.com/office/drawing/2014/main" id="{26CD807E-733C-45C2-8ED1-60CFB5021C21}"/>
              </a:ext>
            </a:extLst>
          </p:cNvPr>
          <p:cNvSpPr/>
          <p:nvPr/>
        </p:nvSpPr>
        <p:spPr>
          <a:xfrm>
            <a:off x="7146196" y="5434092"/>
            <a:ext cx="504000" cy="150088"/>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54610" tIns="54610" rIns="54610" bIns="54610" rtlCol="0" anchor="ctr"/>
          <a:lstStyle/>
          <a:p>
            <a:pPr algn="ctr"/>
            <a:r>
              <a:rPr lang="ja-JP" altLang="en-US" sz="800" dirty="0">
                <a:solidFill>
                  <a:schemeClr val="bg1"/>
                </a:solidFill>
                <a:latin typeface="Meiryo UI" panose="020B0604030504040204" pitchFamily="50" charset="-128"/>
                <a:ea typeface="Meiryo UI" panose="020B0604030504040204" pitchFamily="50" charset="-128"/>
              </a:rPr>
              <a:t>ハンド承認</a:t>
            </a:r>
            <a:endParaRPr kumimoji="1" lang="ja-JP" altLang="en-US" sz="800" dirty="0">
              <a:solidFill>
                <a:schemeClr val="bg1"/>
              </a:solidFill>
              <a:latin typeface="Meiryo UI" panose="020B0604030504040204" pitchFamily="50" charset="-128"/>
              <a:ea typeface="Meiryo UI" panose="020B0604030504040204" pitchFamily="50" charset="-128"/>
            </a:endParaRPr>
          </a:p>
        </p:txBody>
      </p:sp>
      <p:sp>
        <p:nvSpPr>
          <p:cNvPr id="144" name="四角形: 角を丸くする 143">
            <a:extLst>
              <a:ext uri="{FF2B5EF4-FFF2-40B4-BE49-F238E27FC236}">
                <a16:creationId xmlns:a16="http://schemas.microsoft.com/office/drawing/2014/main" id="{594BF742-5FFA-4067-96B8-35A67D3A4BFE}"/>
              </a:ext>
            </a:extLst>
          </p:cNvPr>
          <p:cNvSpPr/>
          <p:nvPr/>
        </p:nvSpPr>
        <p:spPr>
          <a:xfrm>
            <a:off x="8525793" y="5388127"/>
            <a:ext cx="504000" cy="25200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54610" tIns="54610" rIns="54610" bIns="54610" rtlCol="0" anchor="ctr"/>
          <a:lstStyle/>
          <a:p>
            <a:pPr algn="ctr"/>
            <a:r>
              <a:rPr lang="ja-JP" altLang="en-US" sz="800" dirty="0">
                <a:solidFill>
                  <a:schemeClr val="bg1"/>
                </a:solidFill>
                <a:latin typeface="Meiryo UI" panose="020B0604030504040204" pitchFamily="50" charset="-128"/>
                <a:ea typeface="Meiryo UI" panose="020B0604030504040204" pitchFamily="50" charset="-128"/>
              </a:rPr>
              <a:t>ハンド承認</a:t>
            </a:r>
            <a:endParaRPr kumimoji="1" lang="ja-JP" altLang="en-US" sz="800" dirty="0">
              <a:solidFill>
                <a:schemeClr val="bg1"/>
              </a:solidFill>
              <a:latin typeface="Meiryo UI" panose="020B0604030504040204" pitchFamily="50" charset="-128"/>
              <a:ea typeface="Meiryo UI" panose="020B0604030504040204" pitchFamily="50" charset="-128"/>
            </a:endParaRPr>
          </a:p>
        </p:txBody>
      </p:sp>
      <p:sp>
        <p:nvSpPr>
          <p:cNvPr id="145" name="四角形: 角を丸くする 144">
            <a:extLst>
              <a:ext uri="{FF2B5EF4-FFF2-40B4-BE49-F238E27FC236}">
                <a16:creationId xmlns:a16="http://schemas.microsoft.com/office/drawing/2014/main" id="{5D35F017-5285-4467-8881-E8795ABCD2D1}"/>
              </a:ext>
            </a:extLst>
          </p:cNvPr>
          <p:cNvSpPr/>
          <p:nvPr/>
        </p:nvSpPr>
        <p:spPr>
          <a:xfrm>
            <a:off x="8578259" y="5969848"/>
            <a:ext cx="504000" cy="1721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54610" tIns="54610" rIns="54610" bIns="54610" rtlCol="0" anchor="ctr"/>
          <a:lstStyle/>
          <a:p>
            <a:pPr algn="ctr"/>
            <a:r>
              <a:rPr lang="ja-JP" altLang="en-US" sz="800" dirty="0">
                <a:solidFill>
                  <a:schemeClr val="bg1"/>
                </a:solidFill>
                <a:latin typeface="Meiryo UI" panose="020B0604030504040204" pitchFamily="50" charset="-128"/>
                <a:ea typeface="Meiryo UI" panose="020B0604030504040204" pitchFamily="50" charset="-128"/>
              </a:rPr>
              <a:t>ハンド承認</a:t>
            </a:r>
            <a:endParaRPr kumimoji="1" lang="ja-JP" altLang="en-US" sz="800" dirty="0">
              <a:solidFill>
                <a:schemeClr val="bg1"/>
              </a:solidFill>
              <a:latin typeface="Meiryo UI" panose="020B0604030504040204" pitchFamily="50" charset="-128"/>
              <a:ea typeface="Meiryo UI" panose="020B0604030504040204" pitchFamily="50" charset="-128"/>
            </a:endParaRPr>
          </a:p>
        </p:txBody>
      </p:sp>
      <p:sp>
        <p:nvSpPr>
          <p:cNvPr id="146" name="四角形: 角を丸くする 145">
            <a:extLst>
              <a:ext uri="{FF2B5EF4-FFF2-40B4-BE49-F238E27FC236}">
                <a16:creationId xmlns:a16="http://schemas.microsoft.com/office/drawing/2014/main" id="{21115120-3A52-41AF-A55D-9BBF26970C07}"/>
              </a:ext>
            </a:extLst>
          </p:cNvPr>
          <p:cNvSpPr/>
          <p:nvPr/>
        </p:nvSpPr>
        <p:spPr>
          <a:xfrm>
            <a:off x="8592853" y="6346006"/>
            <a:ext cx="504000" cy="1721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54610" tIns="54610" rIns="54610" bIns="54610" rtlCol="0" anchor="ctr"/>
          <a:lstStyle/>
          <a:p>
            <a:pPr algn="ctr"/>
            <a:r>
              <a:rPr lang="ja-JP" altLang="en-US" sz="800" dirty="0">
                <a:solidFill>
                  <a:schemeClr val="bg1"/>
                </a:solidFill>
                <a:latin typeface="Meiryo UI" panose="020B0604030504040204" pitchFamily="50" charset="-128"/>
                <a:ea typeface="Meiryo UI" panose="020B0604030504040204" pitchFamily="50" charset="-128"/>
              </a:rPr>
              <a:t>ハンド承認</a:t>
            </a:r>
            <a:endParaRPr kumimoji="1" lang="ja-JP" altLang="en-US" sz="800" dirty="0">
              <a:solidFill>
                <a:schemeClr val="bg1"/>
              </a:solidFill>
              <a:latin typeface="Meiryo UI" panose="020B0604030504040204" pitchFamily="50" charset="-128"/>
              <a:ea typeface="Meiryo UI" panose="020B0604030504040204" pitchFamily="50" charset="-128"/>
            </a:endParaRPr>
          </a:p>
        </p:txBody>
      </p:sp>
      <p:sp>
        <p:nvSpPr>
          <p:cNvPr id="147" name="四角形: 角を丸くする 146">
            <a:extLst>
              <a:ext uri="{FF2B5EF4-FFF2-40B4-BE49-F238E27FC236}">
                <a16:creationId xmlns:a16="http://schemas.microsoft.com/office/drawing/2014/main" id="{8F114A42-4CFE-4FC6-BD36-C46B65E63892}"/>
              </a:ext>
            </a:extLst>
          </p:cNvPr>
          <p:cNvSpPr/>
          <p:nvPr/>
        </p:nvSpPr>
        <p:spPr>
          <a:xfrm>
            <a:off x="7987155" y="5388127"/>
            <a:ext cx="504000" cy="252000"/>
          </a:xfrm>
          <a:prstGeom prst="roundRect">
            <a:avLst/>
          </a:prstGeom>
          <a:solidFill>
            <a:srgbClr val="00338D"/>
          </a:solidFill>
          <a:ln w="12700" cap="flat" cmpd="sng" algn="ctr">
            <a:noFill/>
            <a:prstDash val="solid"/>
            <a:miter lim="800000"/>
          </a:ln>
          <a:effectLst/>
        </p:spPr>
        <p:txBody>
          <a:bodyPr wrap="none" lIns="54610" tIns="54610" rIns="54610" bIns="5461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800"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rPr>
              <a:t>システム</a:t>
            </a:r>
            <a:endParaRPr kumimoji="0" lang="en-US" altLang="ja-JP" sz="800"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800"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rPr>
              <a:t>承認</a:t>
            </a:r>
          </a:p>
        </p:txBody>
      </p:sp>
      <p:sp>
        <p:nvSpPr>
          <p:cNvPr id="148" name="四角形: 角を丸くする 147">
            <a:extLst>
              <a:ext uri="{FF2B5EF4-FFF2-40B4-BE49-F238E27FC236}">
                <a16:creationId xmlns:a16="http://schemas.microsoft.com/office/drawing/2014/main" id="{83B67A4B-6BF5-4B34-AE7C-450E408CD2D0}"/>
              </a:ext>
            </a:extLst>
          </p:cNvPr>
          <p:cNvSpPr/>
          <p:nvPr/>
        </p:nvSpPr>
        <p:spPr>
          <a:xfrm>
            <a:off x="8261744" y="3955743"/>
            <a:ext cx="504000" cy="252000"/>
          </a:xfrm>
          <a:prstGeom prst="roundRect">
            <a:avLst/>
          </a:prstGeom>
          <a:solidFill>
            <a:srgbClr val="00338D"/>
          </a:solidFill>
          <a:ln w="12700" cap="flat" cmpd="sng" algn="ctr">
            <a:noFill/>
            <a:prstDash val="solid"/>
            <a:miter lim="800000"/>
          </a:ln>
          <a:effectLst/>
        </p:spPr>
        <p:txBody>
          <a:bodyPr wrap="none" lIns="54610" tIns="54610" rIns="54610" bIns="5461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800"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rPr>
              <a:t>システム</a:t>
            </a:r>
            <a:endParaRPr kumimoji="0" lang="en-US" altLang="ja-JP" sz="800"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800"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rPr>
              <a:t>承認</a:t>
            </a:r>
          </a:p>
        </p:txBody>
      </p:sp>
      <p:sp>
        <p:nvSpPr>
          <p:cNvPr id="149" name="四角形: 角を丸くする 148">
            <a:extLst>
              <a:ext uri="{FF2B5EF4-FFF2-40B4-BE49-F238E27FC236}">
                <a16:creationId xmlns:a16="http://schemas.microsoft.com/office/drawing/2014/main" id="{B75DD562-BFE6-4D95-A9FE-1AE61350A217}"/>
              </a:ext>
            </a:extLst>
          </p:cNvPr>
          <p:cNvSpPr/>
          <p:nvPr/>
        </p:nvSpPr>
        <p:spPr>
          <a:xfrm>
            <a:off x="8261744" y="2919169"/>
            <a:ext cx="504000" cy="252000"/>
          </a:xfrm>
          <a:prstGeom prst="roundRect">
            <a:avLst/>
          </a:prstGeom>
          <a:solidFill>
            <a:srgbClr val="00338D"/>
          </a:solidFill>
          <a:ln w="12700" cap="flat" cmpd="sng" algn="ctr">
            <a:noFill/>
            <a:prstDash val="solid"/>
            <a:miter lim="800000"/>
          </a:ln>
          <a:effectLst/>
        </p:spPr>
        <p:txBody>
          <a:bodyPr wrap="none" lIns="54610" tIns="54610" rIns="54610" bIns="5461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800"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rPr>
              <a:t>システム</a:t>
            </a:r>
            <a:endParaRPr kumimoji="0" lang="en-US" altLang="ja-JP" sz="800"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800"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rPr>
              <a:t>承認</a:t>
            </a:r>
          </a:p>
        </p:txBody>
      </p:sp>
      <p:sp>
        <p:nvSpPr>
          <p:cNvPr id="150" name="四角形: 角を丸くする 149">
            <a:extLst>
              <a:ext uri="{FF2B5EF4-FFF2-40B4-BE49-F238E27FC236}">
                <a16:creationId xmlns:a16="http://schemas.microsoft.com/office/drawing/2014/main" id="{F73B22A5-89B9-48AF-A3ED-0E1A8D04AE63}"/>
              </a:ext>
            </a:extLst>
          </p:cNvPr>
          <p:cNvSpPr/>
          <p:nvPr/>
        </p:nvSpPr>
        <p:spPr>
          <a:xfrm>
            <a:off x="9123949" y="4214203"/>
            <a:ext cx="504000" cy="252000"/>
          </a:xfrm>
          <a:prstGeom prst="roundRect">
            <a:avLst/>
          </a:prstGeom>
          <a:solidFill>
            <a:srgbClr val="00338D"/>
          </a:solidFill>
          <a:ln w="12700" cap="flat" cmpd="sng" algn="ctr">
            <a:noFill/>
            <a:prstDash val="solid"/>
            <a:miter lim="800000"/>
          </a:ln>
          <a:effectLst/>
        </p:spPr>
        <p:txBody>
          <a:bodyPr wrap="none" lIns="54610" tIns="54610" rIns="54610" bIns="5461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800"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rPr>
              <a:t>システム</a:t>
            </a:r>
            <a:endParaRPr kumimoji="0" lang="en-US" altLang="ja-JP" sz="800"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800"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rPr>
              <a:t>承認</a:t>
            </a:r>
          </a:p>
        </p:txBody>
      </p:sp>
      <p:sp>
        <p:nvSpPr>
          <p:cNvPr id="138" name="ホームベース 19">
            <a:extLst>
              <a:ext uri="{FF2B5EF4-FFF2-40B4-BE49-F238E27FC236}">
                <a16:creationId xmlns:a16="http://schemas.microsoft.com/office/drawing/2014/main" id="{56194EB8-3041-4262-B493-2B73E4CB58AB}"/>
              </a:ext>
            </a:extLst>
          </p:cNvPr>
          <p:cNvSpPr>
            <a:spLocks/>
          </p:cNvSpPr>
          <p:nvPr/>
        </p:nvSpPr>
        <p:spPr>
          <a:xfrm>
            <a:off x="2050831" y="6219618"/>
            <a:ext cx="1503625" cy="284365"/>
          </a:xfrm>
          <a:prstGeom prst="homePlate">
            <a:avLst>
              <a:gd name="adj" fmla="val 10606"/>
            </a:avLst>
          </a:prstGeom>
          <a:solidFill>
            <a:schemeClr val="bg1"/>
          </a:solidFill>
          <a:ln w="6350">
            <a:solidFill>
              <a:schemeClr val="bg1">
                <a:lumMod val="75000"/>
              </a:schemeClr>
            </a:solidFill>
          </a:ln>
        </p:spPr>
        <p:txBody>
          <a:bodyPr wrap="none" lIns="33231" tIns="33231" rIns="33231" bIns="33231" rtlCol="0" anchor="ctr">
            <a:noAutofit/>
          </a:bodyPr>
          <a:lstStyle/>
          <a:p>
            <a:pPr marL="99695" indent="-99695" algn="ctr"/>
            <a:r>
              <a:rPr lang="zh-TW" altLang="en-US" sz="900" dirty="0">
                <a:latin typeface="Meiryo UI" panose="020B0604030504040204" pitchFamily="50" charset="-128"/>
                <a:ea typeface="Meiryo UI" panose="020B0604030504040204" pitchFamily="50" charset="-128"/>
                <a:cs typeface="Arial" panose="020B0604020202020204" pitchFamily="34" charset="0"/>
              </a:rPr>
              <a:t>積立区分変更時対応</a:t>
            </a:r>
            <a:endParaRPr lang="en-US" altLang="ja-JP" sz="900" dirty="0">
              <a:latin typeface="Meiryo UI" panose="020B0604030504040204" pitchFamily="50" charset="-128"/>
              <a:ea typeface="Meiryo UI" panose="020B0604030504040204" pitchFamily="50" charset="-128"/>
              <a:cs typeface="Arial" panose="020B0604020202020204" pitchFamily="34" charset="0"/>
            </a:endParaRPr>
          </a:p>
        </p:txBody>
      </p:sp>
      <p:cxnSp>
        <p:nvCxnSpPr>
          <p:cNvPr id="139" name="コネクタ: カギ線 219">
            <a:extLst>
              <a:ext uri="{FF2B5EF4-FFF2-40B4-BE49-F238E27FC236}">
                <a16:creationId xmlns:a16="http://schemas.microsoft.com/office/drawing/2014/main" id="{1BF134DB-2DAE-421D-9AAD-9478AB0ED6A7}"/>
              </a:ext>
            </a:extLst>
          </p:cNvPr>
          <p:cNvCxnSpPr>
            <a:cxnSpLocks/>
            <a:stCxn id="153" idx="2"/>
            <a:endCxn id="107" idx="1"/>
          </p:cNvCxnSpPr>
          <p:nvPr/>
        </p:nvCxnSpPr>
        <p:spPr>
          <a:xfrm flipV="1">
            <a:off x="4477517" y="5300139"/>
            <a:ext cx="930628" cy="671359"/>
          </a:xfrm>
          <a:prstGeom prst="bentConnector3">
            <a:avLst>
              <a:gd name="adj1" fmla="val 872"/>
            </a:avLst>
          </a:prstGeom>
          <a:ln w="6350">
            <a:solidFill>
              <a:schemeClr val="tx1">
                <a:lumMod val="65000"/>
                <a:lumOff val="35000"/>
              </a:schemeClr>
            </a:solidFill>
            <a:prstDash val="solid"/>
            <a:tailEnd type="triangle"/>
          </a:ln>
        </p:spPr>
        <p:style>
          <a:lnRef idx="1">
            <a:schemeClr val="accent1"/>
          </a:lnRef>
          <a:fillRef idx="0">
            <a:schemeClr val="accent1"/>
          </a:fillRef>
          <a:effectRef idx="0">
            <a:schemeClr val="accent1"/>
          </a:effectRef>
          <a:fontRef idx="minor">
            <a:schemeClr val="tx1"/>
          </a:fontRef>
        </p:style>
      </p:cxnSp>
      <p:sp>
        <p:nvSpPr>
          <p:cNvPr id="151" name="ホームベース 19">
            <a:extLst>
              <a:ext uri="{FF2B5EF4-FFF2-40B4-BE49-F238E27FC236}">
                <a16:creationId xmlns:a16="http://schemas.microsoft.com/office/drawing/2014/main" id="{BFE87499-0489-448A-B75C-A30D69A355D4}"/>
              </a:ext>
            </a:extLst>
          </p:cNvPr>
          <p:cNvSpPr>
            <a:spLocks/>
          </p:cNvSpPr>
          <p:nvPr/>
        </p:nvSpPr>
        <p:spPr>
          <a:xfrm>
            <a:off x="2053607" y="5858403"/>
            <a:ext cx="1513555" cy="290953"/>
          </a:xfrm>
          <a:prstGeom prst="homePlate">
            <a:avLst>
              <a:gd name="adj" fmla="val 10606"/>
            </a:avLst>
          </a:prstGeom>
          <a:solidFill>
            <a:schemeClr val="bg1"/>
          </a:solidFill>
          <a:ln w="9525">
            <a:solidFill>
              <a:schemeClr val="bg1">
                <a:lumMod val="75000"/>
              </a:schemeClr>
            </a:solidFill>
          </a:ln>
        </p:spPr>
        <p:txBody>
          <a:bodyPr wrap="none" lIns="33231" tIns="33231" rIns="33231" bIns="33231" rtlCol="0" anchor="ctr">
            <a:noAutofit/>
          </a:bodyPr>
          <a:lstStyle/>
          <a:p>
            <a:pPr marL="99695" indent="-99695" algn="ctr"/>
            <a:r>
              <a:rPr lang="ja-JP" altLang="en-US" sz="900" dirty="0">
                <a:latin typeface="Meiryo UI" panose="020B0604030504040204" pitchFamily="50" charset="-128"/>
                <a:ea typeface="Meiryo UI" panose="020B0604030504040204" pitchFamily="50" charset="-128"/>
                <a:cs typeface="Arial" panose="020B0604020202020204" pitchFamily="34" charset="0"/>
              </a:rPr>
              <a:t>取戻し積立金差額積立</a:t>
            </a:r>
            <a:endParaRPr lang="en-US" altLang="ja-JP" sz="900" dirty="0">
              <a:latin typeface="Meiryo UI" panose="020B0604030504040204" pitchFamily="50" charset="-128"/>
              <a:ea typeface="Meiryo UI" panose="020B0604030504040204" pitchFamily="50" charset="-128"/>
              <a:cs typeface="Arial" panose="020B0604020202020204" pitchFamily="34" charset="0"/>
            </a:endParaRPr>
          </a:p>
        </p:txBody>
      </p:sp>
      <p:cxnSp>
        <p:nvCxnSpPr>
          <p:cNvPr id="152" name="コネクタ: カギ線 219">
            <a:extLst>
              <a:ext uri="{FF2B5EF4-FFF2-40B4-BE49-F238E27FC236}">
                <a16:creationId xmlns:a16="http://schemas.microsoft.com/office/drawing/2014/main" id="{DDC1B0C7-2D5D-4F1C-8230-797D81085813}"/>
              </a:ext>
            </a:extLst>
          </p:cNvPr>
          <p:cNvCxnSpPr>
            <a:cxnSpLocks/>
            <a:stCxn id="151" idx="3"/>
          </p:cNvCxnSpPr>
          <p:nvPr/>
        </p:nvCxnSpPr>
        <p:spPr>
          <a:xfrm flipV="1">
            <a:off x="3567162" y="6002942"/>
            <a:ext cx="1811954" cy="938"/>
          </a:xfrm>
          <a:prstGeom prst="bentConnector3">
            <a:avLst>
              <a:gd name="adj1" fmla="val 50000"/>
            </a:avLst>
          </a:prstGeom>
          <a:ln w="6350">
            <a:solidFill>
              <a:schemeClr val="tx1">
                <a:lumMod val="65000"/>
                <a:lumOff val="35000"/>
              </a:schemeClr>
            </a:solidFill>
            <a:prstDash val="solid"/>
            <a:tailEnd type="triangle"/>
          </a:ln>
        </p:spPr>
        <p:style>
          <a:lnRef idx="1">
            <a:schemeClr val="accent1"/>
          </a:lnRef>
          <a:fillRef idx="0">
            <a:schemeClr val="accent1"/>
          </a:fillRef>
          <a:effectRef idx="0">
            <a:schemeClr val="accent1"/>
          </a:effectRef>
          <a:fontRef idx="minor">
            <a:schemeClr val="tx1"/>
          </a:fontRef>
        </p:style>
      </p:cxnSp>
      <p:sp>
        <p:nvSpPr>
          <p:cNvPr id="153" name="円弧 152">
            <a:extLst>
              <a:ext uri="{FF2B5EF4-FFF2-40B4-BE49-F238E27FC236}">
                <a16:creationId xmlns:a16="http://schemas.microsoft.com/office/drawing/2014/main" id="{FDF34EED-8DF9-42F0-B44A-391C7C6449CF}"/>
              </a:ext>
            </a:extLst>
          </p:cNvPr>
          <p:cNvSpPr/>
          <p:nvPr/>
        </p:nvSpPr>
        <p:spPr>
          <a:xfrm rot="16200000">
            <a:off x="4441525" y="5966112"/>
            <a:ext cx="71982" cy="82753"/>
          </a:xfrm>
          <a:prstGeom prst="arc">
            <a:avLst>
              <a:gd name="adj1" fmla="val 10670305"/>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latin typeface="Meiryo UI" panose="020B0604030504040204" pitchFamily="50" charset="-128"/>
              <a:ea typeface="Meiryo UI" panose="020B0604030504040204" pitchFamily="50" charset="-128"/>
            </a:endParaRPr>
          </a:p>
        </p:txBody>
      </p:sp>
      <p:cxnSp>
        <p:nvCxnSpPr>
          <p:cNvPr id="154" name="コネクタ: カギ線 219">
            <a:extLst>
              <a:ext uri="{FF2B5EF4-FFF2-40B4-BE49-F238E27FC236}">
                <a16:creationId xmlns:a16="http://schemas.microsoft.com/office/drawing/2014/main" id="{792FF980-2BE8-4717-AEAA-6AA9F169B428}"/>
              </a:ext>
            </a:extLst>
          </p:cNvPr>
          <p:cNvCxnSpPr>
            <a:cxnSpLocks/>
            <a:stCxn id="138" idx="3"/>
            <a:endCxn id="153" idx="0"/>
          </p:cNvCxnSpPr>
          <p:nvPr/>
        </p:nvCxnSpPr>
        <p:spPr>
          <a:xfrm flipV="1">
            <a:off x="3554456" y="6043461"/>
            <a:ext cx="924418" cy="318340"/>
          </a:xfrm>
          <a:prstGeom prst="bentConnector3">
            <a:avLst>
              <a:gd name="adj1" fmla="val 100556"/>
            </a:avLst>
          </a:prstGeom>
          <a:ln w="6350">
            <a:solidFill>
              <a:schemeClr val="tx1">
                <a:lumMod val="65000"/>
                <a:lumOff val="35000"/>
              </a:schemeClr>
            </a:solidFill>
            <a:prstDash val="solid"/>
            <a:tailEnd type="none"/>
          </a:ln>
        </p:spPr>
        <p:style>
          <a:lnRef idx="1">
            <a:schemeClr val="accent1"/>
          </a:lnRef>
          <a:fillRef idx="0">
            <a:schemeClr val="accent1"/>
          </a:fillRef>
          <a:effectRef idx="0">
            <a:schemeClr val="accent1"/>
          </a:effectRef>
          <a:fontRef idx="minor">
            <a:schemeClr val="tx1"/>
          </a:fontRef>
        </p:style>
      </p:cxnSp>
      <p:sp>
        <p:nvSpPr>
          <p:cNvPr id="156" name="四角形: 角を丸くする 155">
            <a:extLst>
              <a:ext uri="{FF2B5EF4-FFF2-40B4-BE49-F238E27FC236}">
                <a16:creationId xmlns:a16="http://schemas.microsoft.com/office/drawing/2014/main" id="{EEDF24F2-714A-427F-B483-2B2670AC4351}"/>
              </a:ext>
            </a:extLst>
          </p:cNvPr>
          <p:cNvSpPr/>
          <p:nvPr/>
        </p:nvSpPr>
        <p:spPr>
          <a:xfrm>
            <a:off x="2566274" y="6090627"/>
            <a:ext cx="504000" cy="14400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54610" tIns="54610" rIns="54610" bIns="54610" rtlCol="0" anchor="ctr"/>
          <a:lstStyle/>
          <a:p>
            <a:pPr algn="ctr"/>
            <a:r>
              <a:rPr lang="ja-JP" altLang="en-US" sz="800" dirty="0">
                <a:solidFill>
                  <a:schemeClr val="bg1"/>
                </a:solidFill>
                <a:latin typeface="Meiryo UI" panose="020B0604030504040204" pitchFamily="50" charset="-128"/>
                <a:ea typeface="Meiryo UI" panose="020B0604030504040204" pitchFamily="50" charset="-128"/>
              </a:rPr>
              <a:t>ハンド承認</a:t>
            </a:r>
            <a:endParaRPr kumimoji="1" lang="ja-JP" altLang="en-US" sz="800" dirty="0">
              <a:solidFill>
                <a:schemeClr val="bg1"/>
              </a:solidFill>
              <a:latin typeface="Meiryo UI" panose="020B0604030504040204" pitchFamily="50" charset="-128"/>
              <a:ea typeface="Meiryo UI" panose="020B0604030504040204" pitchFamily="50" charset="-128"/>
            </a:endParaRPr>
          </a:p>
        </p:txBody>
      </p:sp>
      <p:sp>
        <p:nvSpPr>
          <p:cNvPr id="128" name="四角形: 角を丸くする 127">
            <a:extLst>
              <a:ext uri="{FF2B5EF4-FFF2-40B4-BE49-F238E27FC236}">
                <a16:creationId xmlns:a16="http://schemas.microsoft.com/office/drawing/2014/main" id="{1A35BA78-15A8-4B00-9996-DC88DD3AA8AF}"/>
              </a:ext>
            </a:extLst>
          </p:cNvPr>
          <p:cNvSpPr/>
          <p:nvPr/>
        </p:nvSpPr>
        <p:spPr>
          <a:xfrm>
            <a:off x="2559751" y="6424448"/>
            <a:ext cx="504000" cy="14400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54610" tIns="54610" rIns="54610" bIns="54610" rtlCol="0" anchor="ctr"/>
          <a:lstStyle/>
          <a:p>
            <a:pPr algn="ctr"/>
            <a:r>
              <a:rPr lang="ja-JP" altLang="en-US" sz="800" dirty="0">
                <a:solidFill>
                  <a:schemeClr val="bg1"/>
                </a:solidFill>
                <a:latin typeface="Meiryo UI" panose="020B0604030504040204" pitchFamily="50" charset="-128"/>
                <a:ea typeface="Meiryo UI" panose="020B0604030504040204" pitchFamily="50" charset="-128"/>
              </a:rPr>
              <a:t>ハンド承認</a:t>
            </a:r>
            <a:endParaRPr kumimoji="1" lang="ja-JP" altLang="en-US" sz="800" dirty="0">
              <a:solidFill>
                <a:schemeClr val="bg1"/>
              </a:solidFill>
              <a:latin typeface="Meiryo UI" panose="020B0604030504040204" pitchFamily="50" charset="-128"/>
              <a:ea typeface="Meiryo UI" panose="020B0604030504040204" pitchFamily="50" charset="-128"/>
            </a:endParaRPr>
          </a:p>
        </p:txBody>
      </p:sp>
      <p:sp>
        <p:nvSpPr>
          <p:cNvPr id="159" name="テキスト ボックス 158">
            <a:extLst>
              <a:ext uri="{FF2B5EF4-FFF2-40B4-BE49-F238E27FC236}">
                <a16:creationId xmlns:a16="http://schemas.microsoft.com/office/drawing/2014/main" id="{4194759E-A0F8-4192-A113-4482C7674D96}"/>
              </a:ext>
            </a:extLst>
          </p:cNvPr>
          <p:cNvSpPr txBox="1"/>
          <p:nvPr/>
        </p:nvSpPr>
        <p:spPr>
          <a:xfrm>
            <a:off x="3483029" y="2168684"/>
            <a:ext cx="1757212" cy="369332"/>
          </a:xfrm>
          <a:prstGeom prst="rect">
            <a:avLst/>
          </a:prstGeom>
          <a:noFill/>
        </p:spPr>
        <p:txBody>
          <a:bodyPr wrap="none" rtlCol="0" anchor="ctr">
            <a:spAutoFit/>
          </a:bodyPr>
          <a:lstStyle/>
          <a:p>
            <a:r>
              <a:rPr kumimoji="1" lang="ja-JP" altLang="en-US" b="1" dirty="0">
                <a:solidFill>
                  <a:schemeClr val="tx1">
                    <a:lumMod val="50000"/>
                    <a:lumOff val="50000"/>
                  </a:schemeClr>
                </a:solidFill>
                <a:latin typeface="Meiryo UI" panose="020B0604030504040204" pitchFamily="50" charset="-128"/>
                <a:ea typeface="Meiryo UI" panose="020B0604030504040204" pitchFamily="50" charset="-128"/>
              </a:rPr>
              <a:t>既存業務を踏襲</a:t>
            </a:r>
          </a:p>
        </p:txBody>
      </p:sp>
      <p:sp>
        <p:nvSpPr>
          <p:cNvPr id="164" name="ホームベース 19">
            <a:extLst>
              <a:ext uri="{FF2B5EF4-FFF2-40B4-BE49-F238E27FC236}">
                <a16:creationId xmlns:a16="http://schemas.microsoft.com/office/drawing/2014/main" id="{30203217-FB58-448D-AD2A-E63DA9113B25}"/>
              </a:ext>
            </a:extLst>
          </p:cNvPr>
          <p:cNvSpPr>
            <a:spLocks/>
          </p:cNvSpPr>
          <p:nvPr/>
        </p:nvSpPr>
        <p:spPr>
          <a:xfrm>
            <a:off x="641938" y="4729243"/>
            <a:ext cx="1195998" cy="338684"/>
          </a:xfrm>
          <a:prstGeom prst="homePlate">
            <a:avLst>
              <a:gd name="adj" fmla="val 10606"/>
            </a:avLst>
          </a:prstGeom>
          <a:solidFill>
            <a:schemeClr val="bg1"/>
          </a:solidFill>
          <a:ln w="9525">
            <a:solidFill>
              <a:schemeClr val="bg1">
                <a:lumMod val="75000"/>
              </a:schemeClr>
            </a:solidFill>
          </a:ln>
        </p:spPr>
        <p:txBody>
          <a:bodyPr wrap="none" lIns="33231" tIns="33231" rIns="33231" bIns="33231" rtlCol="0" anchor="ctr">
            <a:noAutofit/>
          </a:bodyPr>
          <a:lstStyle/>
          <a:p>
            <a:pPr algn="ctr"/>
            <a:r>
              <a:rPr lang="ja-JP" altLang="en-US" sz="800" dirty="0">
                <a:latin typeface="Meiryo UI" panose="020B0604030504040204" pitchFamily="50" charset="-128"/>
                <a:ea typeface="Meiryo UI" panose="020B0604030504040204" pitchFamily="50" charset="-128"/>
                <a:cs typeface="Arial" panose="020B0604020202020204" pitchFamily="34" charset="0"/>
              </a:rPr>
              <a:t>インバランスリスク単価</a:t>
            </a:r>
            <a:br>
              <a:rPr lang="en-US" altLang="ja-JP" sz="800" dirty="0">
                <a:latin typeface="Meiryo UI" panose="020B0604030504040204" pitchFamily="50" charset="-128"/>
                <a:ea typeface="Meiryo UI" panose="020B0604030504040204" pitchFamily="50" charset="-128"/>
                <a:cs typeface="Arial" panose="020B0604020202020204" pitchFamily="34" charset="0"/>
              </a:rPr>
            </a:br>
            <a:endParaRPr lang="en-US" altLang="ja-JP" sz="800" dirty="0">
              <a:latin typeface="Meiryo UI" panose="020B0604030504040204" pitchFamily="50" charset="-128"/>
              <a:ea typeface="Meiryo UI" panose="020B0604030504040204" pitchFamily="50" charset="-128"/>
              <a:cs typeface="Arial" panose="020B0604020202020204" pitchFamily="34" charset="0"/>
            </a:endParaRPr>
          </a:p>
        </p:txBody>
      </p:sp>
      <p:sp>
        <p:nvSpPr>
          <p:cNvPr id="117" name="四角形: 角を丸くする 116">
            <a:extLst>
              <a:ext uri="{FF2B5EF4-FFF2-40B4-BE49-F238E27FC236}">
                <a16:creationId xmlns:a16="http://schemas.microsoft.com/office/drawing/2014/main" id="{1A8190AB-EA51-40F4-A00C-707330FB80EB}"/>
              </a:ext>
            </a:extLst>
          </p:cNvPr>
          <p:cNvSpPr/>
          <p:nvPr/>
        </p:nvSpPr>
        <p:spPr>
          <a:xfrm>
            <a:off x="1243863" y="4906434"/>
            <a:ext cx="504000" cy="14400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54610" tIns="54610" rIns="54610" bIns="54610" rtlCol="0" anchor="ctr"/>
          <a:lstStyle/>
          <a:p>
            <a:pPr algn="ctr"/>
            <a:r>
              <a:rPr lang="ja-JP" altLang="en-US" sz="800" dirty="0">
                <a:solidFill>
                  <a:schemeClr val="bg1"/>
                </a:solidFill>
                <a:latin typeface="Meiryo UI" panose="020B0604030504040204" pitchFamily="50" charset="-128"/>
                <a:ea typeface="Meiryo UI" panose="020B0604030504040204" pitchFamily="50" charset="-128"/>
              </a:rPr>
              <a:t>ハンド承認</a:t>
            </a:r>
            <a:endParaRPr kumimoji="1" lang="ja-JP" altLang="en-US" sz="800" dirty="0">
              <a:solidFill>
                <a:schemeClr val="bg1"/>
              </a:solidFill>
              <a:latin typeface="Meiryo UI" panose="020B0604030504040204" pitchFamily="50" charset="-128"/>
              <a:ea typeface="Meiryo UI" panose="020B0604030504040204" pitchFamily="50" charset="-128"/>
            </a:endParaRPr>
          </a:p>
        </p:txBody>
      </p:sp>
      <p:sp>
        <p:nvSpPr>
          <p:cNvPr id="165" name="ホームベース 19">
            <a:extLst>
              <a:ext uri="{FF2B5EF4-FFF2-40B4-BE49-F238E27FC236}">
                <a16:creationId xmlns:a16="http://schemas.microsoft.com/office/drawing/2014/main" id="{A2873028-D669-4B48-BCB1-FA64497FB4A8}"/>
              </a:ext>
            </a:extLst>
          </p:cNvPr>
          <p:cNvSpPr>
            <a:spLocks/>
          </p:cNvSpPr>
          <p:nvPr/>
        </p:nvSpPr>
        <p:spPr>
          <a:xfrm>
            <a:off x="643076" y="3888422"/>
            <a:ext cx="1195998" cy="271310"/>
          </a:xfrm>
          <a:prstGeom prst="homePlate">
            <a:avLst>
              <a:gd name="adj" fmla="val 10606"/>
            </a:avLst>
          </a:prstGeom>
          <a:solidFill>
            <a:schemeClr val="bg1"/>
          </a:solidFill>
          <a:ln w="9525">
            <a:solidFill>
              <a:schemeClr val="bg1">
                <a:lumMod val="75000"/>
              </a:schemeClr>
            </a:solidFill>
          </a:ln>
        </p:spPr>
        <p:txBody>
          <a:bodyPr wrap="none" lIns="33231" tIns="33231" rIns="33231" bIns="33231" rtlCol="0" anchor="ctr">
            <a:noAutofit/>
          </a:bodyPr>
          <a:lstStyle/>
          <a:p>
            <a:pPr algn="ctr"/>
            <a:r>
              <a:rPr lang="ja-JP" altLang="en-US" sz="800" dirty="0">
                <a:latin typeface="Meiryo UI" panose="020B0604030504040204" pitchFamily="50" charset="-128"/>
                <a:ea typeface="Meiryo UI" panose="020B0604030504040204" pitchFamily="50" charset="-128"/>
                <a:cs typeface="Arial" panose="020B0604020202020204" pitchFamily="34" charset="0"/>
              </a:rPr>
              <a:t>一時調達契約</a:t>
            </a:r>
            <a:r>
              <a:rPr lang="zh-TW" altLang="en-US" sz="800" dirty="0">
                <a:latin typeface="Meiryo UI" panose="020B0604030504040204" pitchFamily="50" charset="-128"/>
                <a:ea typeface="Meiryo UI" panose="020B0604030504040204" pitchFamily="50" charset="-128"/>
                <a:cs typeface="Arial" panose="020B0604020202020204" pitchFamily="34" charset="0"/>
              </a:rPr>
              <a:t>情報</a:t>
            </a:r>
            <a:br>
              <a:rPr lang="en-US" altLang="zh-TW" sz="800" dirty="0">
                <a:latin typeface="Meiryo UI" panose="020B0604030504040204" pitchFamily="50" charset="-128"/>
                <a:ea typeface="Meiryo UI" panose="020B0604030504040204" pitchFamily="50" charset="-128"/>
                <a:cs typeface="Arial" panose="020B0604020202020204" pitchFamily="34" charset="0"/>
              </a:rPr>
            </a:br>
            <a:endParaRPr lang="en-US" altLang="zh-TW" sz="800" dirty="0">
              <a:latin typeface="Meiryo UI" panose="020B0604030504040204" pitchFamily="50" charset="-128"/>
              <a:ea typeface="Meiryo UI" panose="020B0604030504040204" pitchFamily="50" charset="-128"/>
              <a:cs typeface="Arial" panose="020B0604020202020204" pitchFamily="34" charset="0"/>
            </a:endParaRPr>
          </a:p>
        </p:txBody>
      </p:sp>
      <p:sp>
        <p:nvSpPr>
          <p:cNvPr id="116" name="四角形: 角を丸くする 115">
            <a:extLst>
              <a:ext uri="{FF2B5EF4-FFF2-40B4-BE49-F238E27FC236}">
                <a16:creationId xmlns:a16="http://schemas.microsoft.com/office/drawing/2014/main" id="{EEB6F7F8-5466-4F11-9D7B-C4AA4D28DA9C}"/>
              </a:ext>
            </a:extLst>
          </p:cNvPr>
          <p:cNvSpPr/>
          <p:nvPr/>
        </p:nvSpPr>
        <p:spPr>
          <a:xfrm>
            <a:off x="1265555" y="4030170"/>
            <a:ext cx="504000" cy="14400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54610" tIns="54610" rIns="54610" bIns="54610" rtlCol="0" anchor="ctr"/>
          <a:lstStyle/>
          <a:p>
            <a:pPr algn="ctr"/>
            <a:r>
              <a:rPr lang="ja-JP" altLang="en-US" sz="800" dirty="0">
                <a:solidFill>
                  <a:schemeClr val="bg1"/>
                </a:solidFill>
                <a:latin typeface="Meiryo UI" panose="020B0604030504040204" pitchFamily="50" charset="-128"/>
                <a:ea typeface="Meiryo UI" panose="020B0604030504040204" pitchFamily="50" charset="-128"/>
              </a:rPr>
              <a:t>ハンド承認</a:t>
            </a:r>
            <a:endParaRPr kumimoji="1" lang="ja-JP" altLang="en-US" sz="800" dirty="0">
              <a:solidFill>
                <a:schemeClr val="bg1"/>
              </a:solidFill>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2723516518"/>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zh-TW" altLang="en-US" dirty="0">
                <a:latin typeface="Meiryo UI" panose="020B0604030504040204" pitchFamily="50" charset="-128"/>
                <a:ea typeface="Meiryo UI" panose="020B0604030504040204" pitchFamily="50" charset="-128"/>
              </a:rPr>
              <a:t>業務詳細仕様</a:t>
            </a:r>
            <a:br>
              <a:rPr lang="en-US" altLang="ja-JP" dirty="0">
                <a:latin typeface="Meiryo UI" panose="020B0604030504040204" pitchFamily="50" charset="-128"/>
                <a:ea typeface="Meiryo UI" panose="020B0604030504040204" pitchFamily="50" charset="-128"/>
              </a:rPr>
            </a:br>
            <a:r>
              <a:rPr lang="ja-JP" altLang="en-US" dirty="0">
                <a:latin typeface="Meiryo UI" panose="020B0604030504040204" pitchFamily="50" charset="-128"/>
                <a:ea typeface="Meiryo UI" panose="020B0604030504040204" pitchFamily="50" charset="-128"/>
              </a:rPr>
              <a:t>会計支援</a:t>
            </a:r>
            <a:r>
              <a:rPr lang="zh-TW" altLang="en-US"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残高管理</a:t>
            </a:r>
            <a:r>
              <a:rPr lang="en-US" altLang="ja-JP" dirty="0">
                <a:latin typeface="Arial" panose="020B0604020202020204" pitchFamily="34" charset="0"/>
                <a:ea typeface="Meiryo UI" panose="020B0604030504040204" pitchFamily="50" charset="-128"/>
                <a:cs typeface="Arial" panose="020B0604020202020204" pitchFamily="34" charset="0"/>
              </a:rPr>
              <a:t> – </a:t>
            </a:r>
            <a:r>
              <a:rPr lang="ja-JP" altLang="en-US" dirty="0">
                <a:latin typeface="Arial" panose="020B0604020202020204" pitchFamily="34" charset="0"/>
                <a:ea typeface="Meiryo UI" panose="020B0604030504040204" pitchFamily="50" charset="-128"/>
                <a:cs typeface="Arial" panose="020B0604020202020204" pitchFamily="34" charset="0"/>
              </a:rPr>
              <a:t>残高照合</a:t>
            </a:r>
            <a:endParaRPr kumimoji="1" lang="ja-JP" altLang="en-US" dirty="0">
              <a:latin typeface="Meiryo UI" panose="020B0604030504040204" pitchFamily="50" charset="-128"/>
              <a:ea typeface="Meiryo UI" panose="020B0604030504040204" pitchFamily="50" charset="-128"/>
            </a:endParaRPr>
          </a:p>
        </p:txBody>
      </p:sp>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3702513389"/>
              </p:ext>
            </p:extLst>
          </p:nvPr>
        </p:nvGraphicFramePr>
        <p:xfrm>
          <a:off x="141614" y="864069"/>
          <a:ext cx="9601200" cy="5825489"/>
        </p:xfrm>
        <a:graphic>
          <a:graphicData uri="http://schemas.openxmlformats.org/drawingml/2006/table">
            <a:tbl>
              <a:tblPr firstRow="1" bandRow="1">
                <a:tableStyleId>{2D5ABB26-0587-4C30-8999-92F81FD0307C}</a:tableStyleId>
              </a:tblPr>
              <a:tblGrid>
                <a:gridCol w="1149668">
                  <a:extLst>
                    <a:ext uri="{9D8B030D-6E8A-4147-A177-3AD203B41FA5}">
                      <a16:colId xmlns:a16="http://schemas.microsoft.com/office/drawing/2014/main" val="358073148"/>
                    </a:ext>
                  </a:extLst>
                </a:gridCol>
                <a:gridCol w="8451532">
                  <a:extLst>
                    <a:ext uri="{9D8B030D-6E8A-4147-A177-3AD203B41FA5}">
                      <a16:colId xmlns:a16="http://schemas.microsoft.com/office/drawing/2014/main" val="1235158156"/>
                    </a:ext>
                  </a:extLst>
                </a:gridCol>
              </a:tblGrid>
              <a:tr h="0">
                <a:tc>
                  <a:txBody>
                    <a:bodyPr/>
                    <a:lstStyle/>
                    <a:p>
                      <a:pPr algn="l"/>
                      <a:r>
                        <a:rPr kumimoji="1" lang="ja-JP" altLang="en-US" sz="1200" b="0" dirty="0">
                          <a:latin typeface="Meiryo UI" panose="020B0604030504040204" pitchFamily="50" charset="-128"/>
                          <a:ea typeface="Meiryo UI" panose="020B0604030504040204" pitchFamily="50" charset="-128"/>
                        </a:rPr>
                        <a:t>業務プロセス</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1200" dirty="0">
                          <a:latin typeface="Meiryo UI" panose="020B0604030504040204" pitchFamily="50" charset="-128"/>
                          <a:ea typeface="Meiryo UI" panose="020B0604030504040204" pitchFamily="50" charset="-128"/>
                        </a:rPr>
                        <a:t>「</a:t>
                      </a:r>
                      <a:r>
                        <a:rPr lang="en-US" altLang="ja-JP" sz="1200" dirty="0">
                          <a:latin typeface="Meiryo UI" panose="020B0604030504040204" pitchFamily="50" charset="-128"/>
                          <a:ea typeface="Meiryo UI" panose="020B0604030504040204" pitchFamily="50" charset="-128"/>
                        </a:rPr>
                        <a:t>01:</a:t>
                      </a:r>
                      <a:r>
                        <a:rPr lang="ja-JP" altLang="en-US" sz="1200" dirty="0">
                          <a:latin typeface="Meiryo UI" panose="020B0604030504040204" pitchFamily="50" charset="-128"/>
                          <a:ea typeface="Meiryo UI" panose="020B0604030504040204" pitchFamily="50" charset="-128"/>
                        </a:rPr>
                        <a:t>残高更新</a:t>
                      </a:r>
                      <a:r>
                        <a:rPr lang="en-US" altLang="ja-JP" sz="1200" dirty="0">
                          <a:latin typeface="Meiryo UI" panose="020B0604030504040204" pitchFamily="50" charset="-128"/>
                          <a:ea typeface="Meiryo UI" panose="020B0604030504040204" pitchFamily="50" charset="-128"/>
                        </a:rPr>
                        <a:t>(</a:t>
                      </a:r>
                      <a:r>
                        <a:rPr lang="ja-JP" altLang="en-US" sz="1200" dirty="0">
                          <a:latin typeface="Meiryo UI" panose="020B0604030504040204" pitchFamily="50" charset="-128"/>
                          <a:ea typeface="Meiryo UI" panose="020B0604030504040204" pitchFamily="50" charset="-128"/>
                        </a:rPr>
                        <a:t>当月度作成</a:t>
                      </a:r>
                      <a:r>
                        <a:rPr lang="en-US" altLang="ja-JP" sz="1200" dirty="0">
                          <a:latin typeface="Meiryo UI" panose="020B0604030504040204" pitchFamily="50" charset="-128"/>
                          <a:ea typeface="Meiryo UI" panose="020B0604030504040204" pitchFamily="50" charset="-128"/>
                        </a:rPr>
                        <a:t>)</a:t>
                      </a:r>
                      <a:r>
                        <a:rPr lang="ja-JP" altLang="en-US" sz="1200" dirty="0">
                          <a:latin typeface="Meiryo UI" panose="020B0604030504040204" pitchFamily="50" charset="-128"/>
                          <a:ea typeface="Meiryo UI" panose="020B0604030504040204" pitchFamily="50" charset="-128"/>
                        </a:rPr>
                        <a:t>」「</a:t>
                      </a:r>
                      <a:r>
                        <a:rPr lang="en-US" altLang="ja-JP" sz="1200" dirty="0">
                          <a:latin typeface="Meiryo UI" panose="020B0604030504040204" pitchFamily="50" charset="-128"/>
                          <a:ea typeface="Meiryo UI" panose="020B0604030504040204" pitchFamily="50" charset="-128"/>
                        </a:rPr>
                        <a:t>02:</a:t>
                      </a:r>
                      <a:r>
                        <a:rPr lang="ja-JP" altLang="en-US" sz="1200" dirty="0">
                          <a:latin typeface="Meiryo UI" panose="020B0604030504040204" pitchFamily="50" charset="-128"/>
                          <a:ea typeface="Meiryo UI" panose="020B0604030504040204" pitchFamily="50" charset="-128"/>
                        </a:rPr>
                        <a:t>銀行残高確認」「</a:t>
                      </a:r>
                      <a:r>
                        <a:rPr lang="en-US" altLang="ja-JP" sz="1200" dirty="0">
                          <a:latin typeface="Meiryo UI" panose="020B0604030504040204" pitchFamily="50" charset="-128"/>
                          <a:ea typeface="Meiryo UI" panose="020B0604030504040204" pitchFamily="50" charset="-128"/>
                        </a:rPr>
                        <a:t>03:</a:t>
                      </a:r>
                      <a:r>
                        <a:rPr lang="ja-JP" altLang="en-US" sz="1200" dirty="0">
                          <a:latin typeface="Meiryo UI" panose="020B0604030504040204" pitchFamily="50" charset="-128"/>
                          <a:ea typeface="Meiryo UI" panose="020B0604030504040204" pitchFamily="50" charset="-128"/>
                        </a:rPr>
                        <a:t>銀行残高登録・残高照合」「</a:t>
                      </a:r>
                      <a:r>
                        <a:rPr lang="en-US" altLang="ja-JP" sz="1200" dirty="0">
                          <a:latin typeface="Meiryo UI" panose="020B0604030504040204" pitchFamily="50" charset="-128"/>
                          <a:ea typeface="Meiryo UI" panose="020B0604030504040204" pitchFamily="50" charset="-128"/>
                        </a:rPr>
                        <a:t>04:</a:t>
                      </a:r>
                      <a:r>
                        <a:rPr lang="ja-JP" altLang="en-US" sz="1200" dirty="0">
                          <a:latin typeface="Meiryo UI" panose="020B0604030504040204" pitchFamily="50" charset="-128"/>
                          <a:ea typeface="Meiryo UI" panose="020B0604030504040204" pitchFamily="50" charset="-128"/>
                        </a:rPr>
                        <a:t>不一致原因調査」</a:t>
                      </a: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1200" dirty="0">
                          <a:latin typeface="Meiryo UI" panose="020B0604030504040204" pitchFamily="50" charset="-128"/>
                          <a:ea typeface="Meiryo UI" panose="020B0604030504040204" pitchFamily="50" charset="-128"/>
                        </a:rPr>
                        <a:t>「</a:t>
                      </a:r>
                      <a:r>
                        <a:rPr lang="en-US" altLang="ja-JP" sz="1200" dirty="0">
                          <a:latin typeface="Meiryo UI" panose="020B0604030504040204" pitchFamily="50" charset="-128"/>
                          <a:ea typeface="Meiryo UI" panose="020B0604030504040204" pitchFamily="50" charset="-128"/>
                        </a:rPr>
                        <a:t>05:</a:t>
                      </a:r>
                      <a:r>
                        <a:rPr lang="ja-JP" altLang="en-US" sz="1200" dirty="0">
                          <a:latin typeface="Meiryo UI" panose="020B0604030504040204" pitchFamily="50" charset="-128"/>
                          <a:ea typeface="Meiryo UI" panose="020B0604030504040204" pitchFamily="50" charset="-128"/>
                        </a:rPr>
                        <a:t>残高修正」「</a:t>
                      </a:r>
                      <a:r>
                        <a:rPr lang="en-US" altLang="ja-JP" sz="1200" dirty="0">
                          <a:latin typeface="Meiryo UI" panose="020B0604030504040204" pitchFamily="50" charset="-128"/>
                          <a:ea typeface="Meiryo UI" panose="020B0604030504040204" pitchFamily="50" charset="-128"/>
                        </a:rPr>
                        <a:t>06:</a:t>
                      </a:r>
                      <a:r>
                        <a:rPr lang="ja-JP" altLang="en-US" sz="1200" dirty="0">
                          <a:latin typeface="Meiryo UI" panose="020B0604030504040204" pitchFamily="50" charset="-128"/>
                          <a:ea typeface="Meiryo UI" panose="020B0604030504040204" pitchFamily="50" charset="-128"/>
                        </a:rPr>
                        <a:t>残高状況報告・当月度確定依頼」「</a:t>
                      </a:r>
                      <a:r>
                        <a:rPr lang="en-US" altLang="ja-JP" sz="1200" dirty="0">
                          <a:latin typeface="Meiryo UI" panose="020B0604030504040204" pitchFamily="50" charset="-128"/>
                          <a:ea typeface="Meiryo UI" panose="020B0604030504040204" pitchFamily="50" charset="-128"/>
                        </a:rPr>
                        <a:t>09:</a:t>
                      </a:r>
                      <a:r>
                        <a:rPr lang="ja-JP" altLang="en-US" sz="1200" dirty="0">
                          <a:latin typeface="Meiryo UI" panose="020B0604030504040204" pitchFamily="50" charset="-128"/>
                          <a:ea typeface="Meiryo UI" panose="020B0604030504040204" pitchFamily="50" charset="-128"/>
                        </a:rPr>
                        <a:t>現預金残高の確認結果の登録」</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0">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業務詳細仕様</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2081878"/>
                  </a:ext>
                </a:extLst>
              </a:tr>
              <a:tr h="5093969">
                <a:tc gridSpan="2">
                  <a:txBody>
                    <a:bodyPr/>
                    <a:lstStyle/>
                    <a:p>
                      <a:pPr lvl="0">
                        <a:defRPr/>
                      </a:pPr>
                      <a:r>
                        <a:rPr kumimoji="0" lang="ja-JP" altLang="en-US" sz="1100" b="1" u="sng" kern="0" dirty="0">
                          <a:solidFill>
                            <a:srgbClr val="000000">
                              <a:lumMod val="100000"/>
                            </a:srgbClr>
                          </a:solidFill>
                          <a:latin typeface="Meiryo UI"/>
                          <a:ea typeface="Meiryo UI"/>
                        </a:rPr>
                        <a:t>残高管理の全体像</a:t>
                      </a:r>
                      <a:r>
                        <a:rPr kumimoji="0" lang="en-US" altLang="ja-JP" sz="1100" b="1" u="sng" kern="0" dirty="0">
                          <a:solidFill>
                            <a:srgbClr val="000000">
                              <a:lumMod val="100000"/>
                            </a:srgbClr>
                          </a:solidFill>
                          <a:latin typeface="Meiryo UI"/>
                          <a:ea typeface="Meiryo UI"/>
                        </a:rPr>
                        <a:t>(1/3)</a:t>
                      </a:r>
                    </a:p>
                    <a:p>
                      <a:pPr lvl="0">
                        <a:defRPr/>
                      </a:pPr>
                      <a:endParaRPr kumimoji="0" lang="en-US" altLang="ja-JP" sz="1100" b="0" u="none" kern="0" dirty="0">
                        <a:solidFill>
                          <a:srgbClr val="000000">
                            <a:lumMod val="100000"/>
                          </a:srgbClr>
                        </a:solidFill>
                        <a:latin typeface="Meiryo UI"/>
                        <a:ea typeface="Meiryo UI"/>
                      </a:endParaRPr>
                    </a:p>
                    <a:p>
                      <a:pPr lvl="0">
                        <a:defRPr/>
                      </a:pPr>
                      <a:r>
                        <a:rPr kumimoji="0" lang="en-US" altLang="ja-JP" sz="1100" b="0" u="none" kern="0" dirty="0">
                          <a:solidFill>
                            <a:srgbClr val="000000">
                              <a:lumMod val="100000"/>
                            </a:srgbClr>
                          </a:solidFill>
                          <a:latin typeface="Meiryo UI"/>
                          <a:ea typeface="Meiryo UI"/>
                        </a:rPr>
                        <a:t>【</a:t>
                      </a:r>
                      <a:r>
                        <a:rPr kumimoji="0" lang="ja-JP" altLang="en-US" sz="1100" b="0" u="none" kern="0" dirty="0">
                          <a:solidFill>
                            <a:srgbClr val="000000">
                              <a:lumMod val="100000"/>
                            </a:srgbClr>
                          </a:solidFill>
                          <a:latin typeface="Meiryo UI"/>
                          <a:ea typeface="Meiryo UI"/>
                        </a:rPr>
                        <a:t>残高照合の目的・方針</a:t>
                      </a:r>
                      <a:r>
                        <a:rPr kumimoji="0" lang="en-US" altLang="ja-JP" sz="1100" b="0" u="none" kern="0" dirty="0">
                          <a:solidFill>
                            <a:srgbClr val="000000">
                              <a:lumMod val="100000"/>
                            </a:srgbClr>
                          </a:solidFill>
                          <a:latin typeface="Meiryo UI"/>
                          <a:ea typeface="Meiryo UI"/>
                        </a:rPr>
                        <a:t>】</a:t>
                      </a:r>
                    </a:p>
                    <a:p>
                      <a:pPr marL="171450" lvl="0" indent="-171450">
                        <a:buFont typeface="Arial" panose="020B0604020202020204" pitchFamily="34" charset="0"/>
                        <a:buChar char="•"/>
                        <a:defRPr/>
                      </a:pPr>
                      <a:r>
                        <a:rPr kumimoji="0" lang="ja-JP" altLang="en-US" sz="1100" b="0" u="none" kern="0" dirty="0">
                          <a:solidFill>
                            <a:srgbClr val="000000">
                              <a:lumMod val="100000"/>
                            </a:srgbClr>
                          </a:solidFill>
                          <a:latin typeface="Meiryo UI"/>
                          <a:ea typeface="Meiryo UI"/>
                        </a:rPr>
                        <a:t>残高照合のゴールは、月次単位で「</a:t>
                      </a:r>
                      <a:r>
                        <a:rPr kumimoji="0" lang="en-US" altLang="ja-JP" sz="1100" b="0" u="none" kern="0" dirty="0">
                          <a:solidFill>
                            <a:srgbClr val="000000">
                              <a:lumMod val="100000"/>
                            </a:srgbClr>
                          </a:solidFill>
                          <a:latin typeface="Meiryo UI"/>
                          <a:ea typeface="Meiryo UI"/>
                        </a:rPr>
                        <a:t>(a)</a:t>
                      </a:r>
                      <a:r>
                        <a:rPr kumimoji="0" lang="ja-JP" altLang="en-US" sz="1100" b="0" u="none" kern="0" dirty="0">
                          <a:solidFill>
                            <a:srgbClr val="000000">
                              <a:lumMod val="100000"/>
                            </a:srgbClr>
                          </a:solidFill>
                          <a:latin typeface="Meiryo UI"/>
                          <a:ea typeface="Meiryo UI"/>
                        </a:rPr>
                        <a:t>再エネ業務統合システムの現預金残高」と「</a:t>
                      </a:r>
                      <a:r>
                        <a:rPr kumimoji="0" lang="en-US" altLang="ja-JP" sz="1100" b="0" u="none" kern="0" dirty="0">
                          <a:solidFill>
                            <a:srgbClr val="000000">
                              <a:lumMod val="100000"/>
                            </a:srgbClr>
                          </a:solidFill>
                          <a:latin typeface="Meiryo UI"/>
                          <a:ea typeface="Meiryo UI"/>
                        </a:rPr>
                        <a:t>(b)</a:t>
                      </a:r>
                      <a:r>
                        <a:rPr kumimoji="0" lang="ja-JP" altLang="en-US" sz="1100" b="0" u="none" kern="0" dirty="0">
                          <a:solidFill>
                            <a:srgbClr val="000000">
                              <a:lumMod val="100000"/>
                            </a:srgbClr>
                          </a:solidFill>
                          <a:latin typeface="Meiryo UI"/>
                          <a:ea typeface="Meiryo UI"/>
                        </a:rPr>
                        <a:t>銀行システムの口座残高」、「</a:t>
                      </a:r>
                      <a:r>
                        <a:rPr kumimoji="0" lang="en-US" altLang="ja-JP" sz="1100" b="0" u="none" kern="0" dirty="0">
                          <a:solidFill>
                            <a:srgbClr val="000000">
                              <a:lumMod val="100000"/>
                            </a:srgbClr>
                          </a:solidFill>
                          <a:latin typeface="Meiryo UI"/>
                          <a:ea typeface="Meiryo UI"/>
                        </a:rPr>
                        <a:t>(c)</a:t>
                      </a:r>
                      <a:r>
                        <a:rPr kumimoji="0" lang="ja-JP" altLang="en-US" sz="1100" b="0" u="none" kern="0" dirty="0">
                          <a:solidFill>
                            <a:srgbClr val="000000">
                              <a:lumMod val="100000"/>
                            </a:srgbClr>
                          </a:solidFill>
                          <a:latin typeface="Meiryo UI"/>
                          <a:ea typeface="Meiryo UI"/>
                        </a:rPr>
                        <a:t>財務会計システムの会計残高」を一致させること。</a:t>
                      </a:r>
                      <a:endParaRPr kumimoji="0" lang="en-US" altLang="ja-JP" sz="1100" b="0" u="none" kern="0" dirty="0">
                        <a:solidFill>
                          <a:srgbClr val="000000">
                            <a:lumMod val="100000"/>
                          </a:srgbClr>
                        </a:solidFill>
                        <a:latin typeface="Meiryo UI"/>
                        <a:ea typeface="Meiryo UI"/>
                      </a:endParaRPr>
                    </a:p>
                    <a:p>
                      <a:pPr marL="171450" lvl="0" indent="-171450">
                        <a:buFont typeface="Arial" panose="020B0604020202020204" pitchFamily="34" charset="0"/>
                        <a:buChar char="•"/>
                        <a:defRPr/>
                      </a:pPr>
                      <a:r>
                        <a:rPr kumimoji="0" lang="ja-JP" altLang="en-US" sz="1100" b="0" u="none" kern="0" dirty="0">
                          <a:solidFill>
                            <a:srgbClr val="000000">
                              <a:lumMod val="100000"/>
                            </a:srgbClr>
                          </a:solidFill>
                          <a:latin typeface="Meiryo UI"/>
                          <a:ea typeface="Meiryo UI"/>
                        </a:rPr>
                        <a:t>残高照合のプロセスは以下のとおり。</a:t>
                      </a:r>
                      <a:endParaRPr kumimoji="0" lang="en-US" altLang="ja-JP" sz="1100" b="0" u="none" kern="0" dirty="0">
                        <a:solidFill>
                          <a:srgbClr val="000000">
                            <a:lumMod val="100000"/>
                          </a:srgbClr>
                        </a:solidFill>
                        <a:latin typeface="Meiryo UI"/>
                        <a:ea typeface="Meiryo UI"/>
                      </a:endParaRPr>
                    </a:p>
                    <a:p>
                      <a:pPr marL="0" lvl="0" indent="0">
                        <a:buFont typeface="Arial" panose="020B0604020202020204" pitchFamily="34" charset="0"/>
                        <a:buNone/>
                        <a:defRPr/>
                      </a:pPr>
                      <a:r>
                        <a:rPr kumimoji="0" lang="ja-JP" altLang="en-US" sz="1100" b="0" u="none" kern="0" dirty="0">
                          <a:solidFill>
                            <a:srgbClr val="000000">
                              <a:lumMod val="100000"/>
                            </a:srgbClr>
                          </a:solidFill>
                          <a:latin typeface="Meiryo UI"/>
                          <a:ea typeface="Meiryo UI"/>
                        </a:rPr>
                        <a:t>　　　① 再エネ業務側で</a:t>
                      </a:r>
                      <a:r>
                        <a:rPr kumimoji="0" lang="en-US" altLang="ja-JP" sz="1100" b="0" u="none" kern="0" dirty="0">
                          <a:solidFill>
                            <a:srgbClr val="000000">
                              <a:lumMod val="100000"/>
                            </a:srgbClr>
                          </a:solidFill>
                          <a:latin typeface="Meiryo UI"/>
                          <a:ea typeface="Meiryo UI"/>
                        </a:rPr>
                        <a:t>(a)</a:t>
                      </a:r>
                      <a:r>
                        <a:rPr kumimoji="0" lang="ja-JP" altLang="en-US" sz="1100" b="0" u="none" kern="0" dirty="0">
                          <a:solidFill>
                            <a:srgbClr val="000000">
                              <a:lumMod val="100000"/>
                            </a:srgbClr>
                          </a:solidFill>
                          <a:latin typeface="Meiryo UI"/>
                          <a:ea typeface="Meiryo UI"/>
                        </a:rPr>
                        <a:t>と</a:t>
                      </a:r>
                      <a:r>
                        <a:rPr kumimoji="0" lang="en-US" altLang="ja-JP" sz="1100" b="0" u="none" kern="0" dirty="0">
                          <a:solidFill>
                            <a:srgbClr val="000000">
                              <a:lumMod val="100000"/>
                            </a:srgbClr>
                          </a:solidFill>
                          <a:latin typeface="Meiryo UI"/>
                          <a:ea typeface="Meiryo UI"/>
                        </a:rPr>
                        <a:t>(b)</a:t>
                      </a:r>
                      <a:r>
                        <a:rPr kumimoji="0" lang="ja-JP" altLang="en-US" sz="1100" b="0" u="none" kern="0" dirty="0">
                          <a:solidFill>
                            <a:srgbClr val="000000">
                              <a:lumMod val="100000"/>
                            </a:srgbClr>
                          </a:solidFill>
                          <a:latin typeface="Meiryo UI"/>
                          <a:ea typeface="Meiryo UI"/>
                        </a:rPr>
                        <a:t>の照合を実施</a:t>
                      </a:r>
                      <a:endParaRPr kumimoji="0" lang="en-US" altLang="ja-JP" sz="1100" b="0" u="none" kern="0" dirty="0">
                        <a:solidFill>
                          <a:srgbClr val="000000">
                            <a:lumMod val="100000"/>
                          </a:srgbClr>
                        </a:solidFill>
                        <a:latin typeface="Meiryo UI"/>
                        <a:ea typeface="Meiryo UI"/>
                      </a:endParaRPr>
                    </a:p>
                    <a:p>
                      <a:pPr marL="0" lvl="0" indent="0">
                        <a:buFont typeface="Arial" panose="020B0604020202020204" pitchFamily="34" charset="0"/>
                        <a:buNone/>
                        <a:defRPr/>
                      </a:pPr>
                      <a:r>
                        <a:rPr kumimoji="0" lang="ja-JP" altLang="en-US" sz="1100" b="0" u="none" kern="0" dirty="0">
                          <a:solidFill>
                            <a:srgbClr val="000000">
                              <a:lumMod val="100000"/>
                            </a:srgbClr>
                          </a:solidFill>
                          <a:latin typeface="Meiryo UI"/>
                          <a:ea typeface="Meiryo UI"/>
                        </a:rPr>
                        <a:t>　　　② ①にて残高一致を確認後、財務会計システムへデータ連携</a:t>
                      </a:r>
                      <a:endParaRPr kumimoji="0" lang="en-US" altLang="ja-JP" sz="1100" b="0" u="none" kern="0" dirty="0">
                        <a:solidFill>
                          <a:srgbClr val="000000">
                            <a:lumMod val="100000"/>
                          </a:srgbClr>
                        </a:solidFill>
                        <a:latin typeface="Meiryo UI"/>
                        <a:ea typeface="Meiryo UI"/>
                      </a:endParaRPr>
                    </a:p>
                    <a:p>
                      <a:pPr marL="0" lvl="0" indent="0">
                        <a:buFont typeface="Arial" panose="020B0604020202020204" pitchFamily="34" charset="0"/>
                        <a:buNone/>
                        <a:defRPr/>
                      </a:pPr>
                      <a:r>
                        <a:rPr kumimoji="0" lang="ja-JP" altLang="en-US" sz="1100" b="0" u="none" kern="0" dirty="0">
                          <a:solidFill>
                            <a:srgbClr val="000000">
                              <a:lumMod val="100000"/>
                            </a:srgbClr>
                          </a:solidFill>
                          <a:latin typeface="Meiryo UI"/>
                          <a:ea typeface="Meiryo UI"/>
                        </a:rPr>
                        <a:t>　　　③ 経理グループにて</a:t>
                      </a:r>
                      <a:r>
                        <a:rPr kumimoji="0" lang="en-US" altLang="ja-JP" sz="1100" b="0" u="none" kern="0" dirty="0">
                          <a:solidFill>
                            <a:srgbClr val="000000">
                              <a:lumMod val="100000"/>
                            </a:srgbClr>
                          </a:solidFill>
                          <a:latin typeface="Meiryo UI"/>
                          <a:ea typeface="Meiryo UI"/>
                        </a:rPr>
                        <a:t>(b)</a:t>
                      </a:r>
                      <a:r>
                        <a:rPr kumimoji="0" lang="ja-JP" altLang="en-US" sz="1100" b="0" u="none" kern="0" dirty="0">
                          <a:solidFill>
                            <a:srgbClr val="000000">
                              <a:lumMod val="100000"/>
                            </a:srgbClr>
                          </a:solidFill>
                          <a:latin typeface="Meiryo UI"/>
                          <a:ea typeface="Meiryo UI"/>
                        </a:rPr>
                        <a:t>と</a:t>
                      </a:r>
                      <a:r>
                        <a:rPr kumimoji="0" lang="en-US" altLang="ja-JP" sz="1100" b="0" u="none" kern="0" dirty="0">
                          <a:solidFill>
                            <a:srgbClr val="000000">
                              <a:lumMod val="100000"/>
                            </a:srgbClr>
                          </a:solidFill>
                          <a:latin typeface="Meiryo UI"/>
                          <a:ea typeface="Meiryo UI"/>
                        </a:rPr>
                        <a:t>(c)</a:t>
                      </a:r>
                      <a:r>
                        <a:rPr kumimoji="0" lang="ja-JP" altLang="en-US" sz="1100" b="0" u="none" kern="0" dirty="0">
                          <a:solidFill>
                            <a:srgbClr val="000000">
                              <a:lumMod val="100000"/>
                            </a:srgbClr>
                          </a:solidFill>
                          <a:latin typeface="Meiryo UI"/>
                          <a:ea typeface="Meiryo UI"/>
                        </a:rPr>
                        <a:t>の照合を実施</a:t>
                      </a:r>
                      <a:endParaRPr kumimoji="0" lang="en-US" altLang="ja-JP" sz="1100" b="0" u="none" kern="0" dirty="0">
                        <a:solidFill>
                          <a:srgbClr val="000000">
                            <a:lumMod val="100000"/>
                          </a:srgbClr>
                        </a:solidFill>
                        <a:latin typeface="Meiryo UI"/>
                        <a:ea typeface="Meiryo UI"/>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77678721"/>
                  </a:ext>
                </a:extLst>
              </a:tr>
            </a:tbl>
          </a:graphicData>
        </a:graphic>
      </p:graphicFrame>
      <p:sp>
        <p:nvSpPr>
          <p:cNvPr id="49" name="角丸四角形 139">
            <a:extLst>
              <a:ext uri="{FF2B5EF4-FFF2-40B4-BE49-F238E27FC236}">
                <a16:creationId xmlns:a16="http://schemas.microsoft.com/office/drawing/2014/main" id="{4D3F8101-DB4A-47B7-9072-1E44D3DA0F76}"/>
              </a:ext>
            </a:extLst>
          </p:cNvPr>
          <p:cNvSpPr>
            <a:spLocks/>
          </p:cNvSpPr>
          <p:nvPr/>
        </p:nvSpPr>
        <p:spPr>
          <a:xfrm>
            <a:off x="293349" y="4515440"/>
            <a:ext cx="2079093" cy="1216058"/>
          </a:xfrm>
          <a:prstGeom prst="rect">
            <a:avLst/>
          </a:prstGeom>
          <a:solidFill>
            <a:schemeClr val="bg1">
              <a:lumMod val="95000"/>
            </a:schemeClr>
          </a:solidFill>
          <a:ln>
            <a:noFill/>
          </a:ln>
        </p:spPr>
        <p:txBody>
          <a:bodyPr wrap="square" lIns="36000" tIns="72000" rIns="36000" bIns="36000" rtlCol="0" anchor="t">
            <a:noAutofit/>
          </a:bodyPr>
          <a:lstStyle/>
          <a:p>
            <a:pPr algn="ctr" defTabSz="844083">
              <a:defRPr/>
            </a:pPr>
            <a:r>
              <a:rPr lang="en-US" altLang="ja-JP"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FIT</a:t>
            </a:r>
            <a:r>
              <a:rPr lang="ja-JP" altLang="en-US"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納付金・交付金システム</a:t>
            </a:r>
          </a:p>
        </p:txBody>
      </p:sp>
      <p:sp>
        <p:nvSpPr>
          <p:cNvPr id="52" name="角丸四角形 72">
            <a:extLst>
              <a:ext uri="{FF2B5EF4-FFF2-40B4-BE49-F238E27FC236}">
                <a16:creationId xmlns:a16="http://schemas.microsoft.com/office/drawing/2014/main" id="{29CC30FE-FED3-4520-BA5C-75AE51B985FB}"/>
              </a:ext>
            </a:extLst>
          </p:cNvPr>
          <p:cNvSpPr>
            <a:spLocks/>
          </p:cNvSpPr>
          <p:nvPr/>
        </p:nvSpPr>
        <p:spPr>
          <a:xfrm>
            <a:off x="2887168" y="4155523"/>
            <a:ext cx="2658176" cy="1575812"/>
          </a:xfrm>
          <a:prstGeom prst="rect">
            <a:avLst/>
          </a:prstGeom>
          <a:solidFill>
            <a:schemeClr val="accent1">
              <a:lumMod val="20000"/>
              <a:lumOff val="80000"/>
            </a:schemeClr>
          </a:solidFill>
          <a:ln>
            <a:noFill/>
          </a:ln>
        </p:spPr>
        <p:txBody>
          <a:bodyPr wrap="square" lIns="33231" tIns="33231" rIns="33231" bIns="33231" rtlCol="0" anchor="t">
            <a:noAutofit/>
          </a:bodyPr>
          <a:lstStyle/>
          <a:p>
            <a:pPr algn="ctr" defTabSz="844083">
              <a:defRPr/>
            </a:pPr>
            <a:r>
              <a:rPr lang="en-US" altLang="ja-JP"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(a)</a:t>
            </a:r>
            <a:r>
              <a:rPr lang="ja-JP" altLang="en-US"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再エネ業務統合システム</a:t>
            </a:r>
          </a:p>
        </p:txBody>
      </p:sp>
      <p:sp>
        <p:nvSpPr>
          <p:cNvPr id="53" name="角丸四角形 139">
            <a:extLst>
              <a:ext uri="{FF2B5EF4-FFF2-40B4-BE49-F238E27FC236}">
                <a16:creationId xmlns:a16="http://schemas.microsoft.com/office/drawing/2014/main" id="{F131D3EC-9F78-4C79-9A38-E232A2217BAC}"/>
              </a:ext>
            </a:extLst>
          </p:cNvPr>
          <p:cNvSpPr>
            <a:spLocks/>
          </p:cNvSpPr>
          <p:nvPr/>
        </p:nvSpPr>
        <p:spPr>
          <a:xfrm>
            <a:off x="5996909" y="4175647"/>
            <a:ext cx="1464002" cy="1525947"/>
          </a:xfrm>
          <a:prstGeom prst="rect">
            <a:avLst/>
          </a:prstGeom>
          <a:solidFill>
            <a:schemeClr val="bg1">
              <a:lumMod val="95000"/>
            </a:schemeClr>
          </a:solidFill>
          <a:ln>
            <a:noFill/>
          </a:ln>
        </p:spPr>
        <p:txBody>
          <a:bodyPr wrap="square" lIns="33231" tIns="33231" rIns="32400" bIns="33231" rtlCol="0" anchor="t">
            <a:noAutofit/>
          </a:bodyPr>
          <a:lstStyle/>
          <a:p>
            <a:pPr algn="ctr" defTabSz="844083">
              <a:defRPr/>
            </a:pPr>
            <a:endParaRPr lang="en-US" altLang="ja-JP"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a:p>
            <a:pPr algn="ctr" defTabSz="844083">
              <a:defRPr/>
            </a:pPr>
            <a:r>
              <a:rPr lang="en-US" altLang="ja-JP"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(b)</a:t>
            </a:r>
            <a:r>
              <a:rPr lang="ja-JP" altLang="en-US"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銀行システム</a:t>
            </a:r>
          </a:p>
        </p:txBody>
      </p:sp>
      <p:sp>
        <p:nvSpPr>
          <p:cNvPr id="54" name="角丸四角形 139">
            <a:extLst>
              <a:ext uri="{FF2B5EF4-FFF2-40B4-BE49-F238E27FC236}">
                <a16:creationId xmlns:a16="http://schemas.microsoft.com/office/drawing/2014/main" id="{24F5507F-90ED-45E2-B3F4-81BC29473150}"/>
              </a:ext>
            </a:extLst>
          </p:cNvPr>
          <p:cNvSpPr>
            <a:spLocks/>
          </p:cNvSpPr>
          <p:nvPr/>
        </p:nvSpPr>
        <p:spPr>
          <a:xfrm>
            <a:off x="7690698" y="4175648"/>
            <a:ext cx="1464002" cy="1525946"/>
          </a:xfrm>
          <a:prstGeom prst="rect">
            <a:avLst/>
          </a:prstGeom>
          <a:solidFill>
            <a:schemeClr val="bg1">
              <a:lumMod val="95000"/>
            </a:schemeClr>
          </a:solidFill>
          <a:ln>
            <a:noFill/>
          </a:ln>
        </p:spPr>
        <p:txBody>
          <a:bodyPr wrap="square" lIns="33231" tIns="33231" rIns="32400" bIns="33231" rtlCol="0" anchor="t">
            <a:noAutofit/>
          </a:bodyPr>
          <a:lstStyle/>
          <a:p>
            <a:pPr algn="ctr" defTabSz="844083">
              <a:defRPr/>
            </a:pPr>
            <a:endParaRPr lang="en-US" altLang="ja-JP"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a:p>
            <a:pPr algn="ctr" defTabSz="844083">
              <a:defRPr/>
            </a:pPr>
            <a:r>
              <a:rPr lang="en-US" altLang="ja-JP"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(c)</a:t>
            </a:r>
            <a:r>
              <a:rPr lang="ja-JP" altLang="en-US"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財務会計システム</a:t>
            </a:r>
          </a:p>
        </p:txBody>
      </p:sp>
      <p:sp>
        <p:nvSpPr>
          <p:cNvPr id="55" name="角丸四角形 106">
            <a:extLst>
              <a:ext uri="{FF2B5EF4-FFF2-40B4-BE49-F238E27FC236}">
                <a16:creationId xmlns:a16="http://schemas.microsoft.com/office/drawing/2014/main" id="{51F5B9BB-6941-45C6-8169-61FACF8F3266}"/>
              </a:ext>
            </a:extLst>
          </p:cNvPr>
          <p:cNvSpPr>
            <a:spLocks/>
          </p:cNvSpPr>
          <p:nvPr/>
        </p:nvSpPr>
        <p:spPr>
          <a:xfrm>
            <a:off x="3611377" y="4399807"/>
            <a:ext cx="1279494" cy="335176"/>
          </a:xfrm>
          <a:prstGeom prst="roundRect">
            <a:avLst>
              <a:gd name="adj" fmla="val 8738"/>
            </a:avLst>
          </a:prstGeom>
          <a:solidFill>
            <a:schemeClr val="bg1"/>
          </a:solidFill>
          <a:ln>
            <a:solidFill>
              <a:schemeClr val="bg1">
                <a:lumMod val="65000"/>
              </a:schemeClr>
            </a:solidFill>
          </a:ln>
        </p:spPr>
        <p:txBody>
          <a:bodyPr wrap="square" lIns="0" tIns="33231" rIns="0" bIns="33231" rtlCol="0" anchor="ctr">
            <a:noAutofit/>
          </a:bodyPr>
          <a:lstStyle/>
          <a:p>
            <a:pPr algn="ctr" defTabSz="844083">
              <a:defRPr/>
            </a:pPr>
            <a:r>
              <a:rPr lang="ja-JP" altLang="en-US"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現預金残高</a:t>
            </a:r>
            <a:endParaRPr lang="en-US" altLang="ja-JP" sz="8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7" name="角丸四角形 106">
            <a:extLst>
              <a:ext uri="{FF2B5EF4-FFF2-40B4-BE49-F238E27FC236}">
                <a16:creationId xmlns:a16="http://schemas.microsoft.com/office/drawing/2014/main" id="{D3323599-25E4-480C-9E1D-14028D823A5B}"/>
              </a:ext>
            </a:extLst>
          </p:cNvPr>
          <p:cNvSpPr>
            <a:spLocks/>
          </p:cNvSpPr>
          <p:nvPr/>
        </p:nvSpPr>
        <p:spPr>
          <a:xfrm>
            <a:off x="704666" y="4831240"/>
            <a:ext cx="1279494" cy="335176"/>
          </a:xfrm>
          <a:prstGeom prst="roundRect">
            <a:avLst>
              <a:gd name="adj" fmla="val 8738"/>
            </a:avLst>
          </a:prstGeom>
          <a:solidFill>
            <a:schemeClr val="bg1"/>
          </a:solidFill>
          <a:ln>
            <a:solidFill>
              <a:schemeClr val="bg1">
                <a:lumMod val="65000"/>
              </a:schemeClr>
            </a:solidFill>
          </a:ln>
        </p:spPr>
        <p:txBody>
          <a:bodyPr wrap="square" lIns="0" tIns="33231" rIns="0" bIns="33231" rtlCol="0" anchor="ctr">
            <a:noAutofit/>
          </a:bodyPr>
          <a:lstStyle/>
          <a:p>
            <a:pPr algn="ctr" defTabSz="844083">
              <a:defRPr/>
            </a:pPr>
            <a:r>
              <a:rPr lang="ja-JP" altLang="en-US"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現預金残高</a:t>
            </a:r>
            <a:endParaRPr lang="en-US" altLang="ja-JP" sz="8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8" name="角丸四角形 106">
            <a:extLst>
              <a:ext uri="{FF2B5EF4-FFF2-40B4-BE49-F238E27FC236}">
                <a16:creationId xmlns:a16="http://schemas.microsoft.com/office/drawing/2014/main" id="{B8C80595-5E56-4BDE-BC66-531BA5E5C911}"/>
              </a:ext>
            </a:extLst>
          </p:cNvPr>
          <p:cNvSpPr>
            <a:spLocks/>
          </p:cNvSpPr>
          <p:nvPr/>
        </p:nvSpPr>
        <p:spPr>
          <a:xfrm>
            <a:off x="6093556" y="4985333"/>
            <a:ext cx="1279494" cy="335176"/>
          </a:xfrm>
          <a:prstGeom prst="roundRect">
            <a:avLst>
              <a:gd name="adj" fmla="val 8738"/>
            </a:avLst>
          </a:prstGeom>
          <a:solidFill>
            <a:schemeClr val="bg1"/>
          </a:solidFill>
          <a:ln>
            <a:solidFill>
              <a:schemeClr val="bg1">
                <a:lumMod val="65000"/>
              </a:schemeClr>
            </a:solidFill>
          </a:ln>
        </p:spPr>
        <p:txBody>
          <a:bodyPr wrap="square" lIns="0" tIns="33231" rIns="0" bIns="33231" rtlCol="0" anchor="ctr">
            <a:noAutofit/>
          </a:bodyPr>
          <a:lstStyle/>
          <a:p>
            <a:pPr algn="ctr" defTabSz="844083">
              <a:defRPr/>
            </a:pPr>
            <a:r>
              <a:rPr lang="ja-JP" altLang="en-US"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口座残高</a:t>
            </a:r>
            <a:endParaRPr lang="en-US" altLang="ja-JP" sz="8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2" name="角丸四角形 106">
            <a:extLst>
              <a:ext uri="{FF2B5EF4-FFF2-40B4-BE49-F238E27FC236}">
                <a16:creationId xmlns:a16="http://schemas.microsoft.com/office/drawing/2014/main" id="{02F5033B-066C-4650-AEBE-179380CCDD92}"/>
              </a:ext>
            </a:extLst>
          </p:cNvPr>
          <p:cNvSpPr>
            <a:spLocks/>
          </p:cNvSpPr>
          <p:nvPr/>
        </p:nvSpPr>
        <p:spPr>
          <a:xfrm>
            <a:off x="7798131" y="4957899"/>
            <a:ext cx="1279494" cy="335176"/>
          </a:xfrm>
          <a:prstGeom prst="roundRect">
            <a:avLst>
              <a:gd name="adj" fmla="val 8738"/>
            </a:avLst>
          </a:prstGeom>
          <a:solidFill>
            <a:schemeClr val="bg1"/>
          </a:solidFill>
          <a:ln>
            <a:solidFill>
              <a:schemeClr val="bg1">
                <a:lumMod val="65000"/>
              </a:schemeClr>
            </a:solidFill>
          </a:ln>
        </p:spPr>
        <p:txBody>
          <a:bodyPr wrap="square" lIns="0" tIns="33231" rIns="0" bIns="33231" rtlCol="0" anchor="ctr">
            <a:noAutofit/>
          </a:bodyPr>
          <a:lstStyle/>
          <a:p>
            <a:pPr algn="ctr" defTabSz="844083">
              <a:defRPr/>
            </a:pPr>
            <a:r>
              <a:rPr lang="ja-JP" altLang="en-US"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会計残高</a:t>
            </a:r>
            <a:endParaRPr lang="en-US" altLang="ja-JP" sz="8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4" name="正方形/長方形 36">
            <a:extLst>
              <a:ext uri="{FF2B5EF4-FFF2-40B4-BE49-F238E27FC236}">
                <a16:creationId xmlns:a16="http://schemas.microsoft.com/office/drawing/2014/main" id="{EB11AE3B-7FA5-4118-B846-9E9ADD31553B}"/>
              </a:ext>
            </a:extLst>
          </p:cNvPr>
          <p:cNvSpPr>
            <a:spLocks/>
          </p:cNvSpPr>
          <p:nvPr/>
        </p:nvSpPr>
        <p:spPr>
          <a:xfrm>
            <a:off x="1750088" y="5320926"/>
            <a:ext cx="586027" cy="21729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33231" rIns="0" bIns="33231" rtlCol="0" anchor="ctr"/>
          <a:lstStyle/>
          <a:p>
            <a:pPr algn="ctr" defTabSz="844083">
              <a:defRPr/>
            </a:pPr>
            <a:r>
              <a:rPr lang="en-US" altLang="ja-JP" sz="1200" dirty="0">
                <a:solidFill>
                  <a:srgbClr val="0070C0"/>
                </a:solidFill>
                <a:latin typeface="Meiryo UI" panose="020B0604030504040204" pitchFamily="50" charset="-128"/>
                <a:ea typeface="Meiryo UI" panose="020B0604030504040204" pitchFamily="50" charset="-128"/>
                <a:cs typeface="Arial" pitchFamily="34" charset="0"/>
              </a:rPr>
              <a:t>+\30</a:t>
            </a:r>
            <a:endParaRPr lang="en-US" altLang="ja-JP" sz="900" dirty="0">
              <a:solidFill>
                <a:srgbClr val="0070C0"/>
              </a:solidFill>
              <a:latin typeface="Meiryo UI" panose="020B0604030504040204" pitchFamily="50" charset="-128"/>
              <a:ea typeface="Meiryo UI" panose="020B0604030504040204" pitchFamily="50" charset="-128"/>
              <a:cs typeface="Arial" pitchFamily="34" charset="0"/>
            </a:endParaRPr>
          </a:p>
        </p:txBody>
      </p:sp>
      <p:sp>
        <p:nvSpPr>
          <p:cNvPr id="65" name="正方形/長方形 36">
            <a:extLst>
              <a:ext uri="{FF2B5EF4-FFF2-40B4-BE49-F238E27FC236}">
                <a16:creationId xmlns:a16="http://schemas.microsoft.com/office/drawing/2014/main" id="{5E656C6B-4BC8-413B-8CBA-4C2CCF484FE0}"/>
              </a:ext>
            </a:extLst>
          </p:cNvPr>
          <p:cNvSpPr>
            <a:spLocks/>
          </p:cNvSpPr>
          <p:nvPr/>
        </p:nvSpPr>
        <p:spPr>
          <a:xfrm>
            <a:off x="4771264" y="4816215"/>
            <a:ext cx="586027" cy="21729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33231" rIns="0" bIns="33231" rtlCol="0" anchor="ctr"/>
          <a:lstStyle/>
          <a:p>
            <a:pPr algn="ctr" defTabSz="844083">
              <a:defRPr/>
            </a:pPr>
            <a:r>
              <a:rPr lang="ja-JP" altLang="en-US" sz="1200" dirty="0">
                <a:solidFill>
                  <a:srgbClr val="C00000"/>
                </a:solidFill>
                <a:latin typeface="Meiryo UI" panose="020B0604030504040204" pitchFamily="50" charset="-128"/>
                <a:ea typeface="Meiryo UI" panose="020B0604030504040204" pitchFamily="50" charset="-128"/>
                <a:cs typeface="Arial" pitchFamily="34" charset="0"/>
              </a:rPr>
              <a:t>－</a:t>
            </a:r>
            <a:r>
              <a:rPr lang="en-US" altLang="ja-JP" sz="1200" dirty="0">
                <a:solidFill>
                  <a:srgbClr val="C00000"/>
                </a:solidFill>
                <a:latin typeface="Meiryo UI" panose="020B0604030504040204" pitchFamily="50" charset="-128"/>
                <a:ea typeface="Meiryo UI" panose="020B0604030504040204" pitchFamily="50" charset="-128"/>
                <a:cs typeface="Arial" pitchFamily="34" charset="0"/>
              </a:rPr>
              <a:t>\20</a:t>
            </a:r>
            <a:endParaRPr lang="en-US" altLang="ja-JP" sz="900" dirty="0">
              <a:solidFill>
                <a:srgbClr val="C00000"/>
              </a:solidFill>
              <a:latin typeface="Meiryo UI" panose="020B0604030504040204" pitchFamily="50" charset="-128"/>
              <a:ea typeface="Meiryo UI" panose="020B0604030504040204" pitchFamily="50" charset="-128"/>
              <a:cs typeface="Arial" pitchFamily="34" charset="0"/>
            </a:endParaRPr>
          </a:p>
        </p:txBody>
      </p:sp>
      <p:sp>
        <p:nvSpPr>
          <p:cNvPr id="68" name="正方形/長方形 36">
            <a:extLst>
              <a:ext uri="{FF2B5EF4-FFF2-40B4-BE49-F238E27FC236}">
                <a16:creationId xmlns:a16="http://schemas.microsoft.com/office/drawing/2014/main" id="{16EBFD46-46DA-4C8C-BC01-35EA4E803523}"/>
              </a:ext>
            </a:extLst>
          </p:cNvPr>
          <p:cNvSpPr>
            <a:spLocks/>
          </p:cNvSpPr>
          <p:nvPr/>
        </p:nvSpPr>
        <p:spPr>
          <a:xfrm>
            <a:off x="6425425" y="6020056"/>
            <a:ext cx="586027" cy="21729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33231" rIns="0" bIns="33231" rtlCol="0" anchor="ctr"/>
          <a:lstStyle/>
          <a:p>
            <a:pPr algn="ctr" defTabSz="844083">
              <a:defRPr/>
            </a:pPr>
            <a:r>
              <a:rPr lang="en-US" altLang="ja-JP" sz="1400" b="1" dirty="0">
                <a:solidFill>
                  <a:srgbClr val="000000"/>
                </a:solidFill>
                <a:latin typeface="Meiryo UI" panose="020B0604030504040204" pitchFamily="50" charset="-128"/>
                <a:ea typeface="Meiryo UI" panose="020B0604030504040204" pitchFamily="50" charset="-128"/>
                <a:cs typeface="Arial" pitchFamily="34" charset="0"/>
              </a:rPr>
              <a:t>+\10</a:t>
            </a:r>
            <a:endParaRPr lang="en-US" altLang="ja-JP" sz="1000" b="1" dirty="0">
              <a:solidFill>
                <a:srgbClr val="000000"/>
              </a:solidFill>
              <a:latin typeface="Meiryo UI" panose="020B0604030504040204" pitchFamily="50" charset="-128"/>
              <a:ea typeface="Meiryo UI" panose="020B0604030504040204" pitchFamily="50" charset="-128"/>
              <a:cs typeface="Arial" pitchFamily="34" charset="0"/>
            </a:endParaRPr>
          </a:p>
        </p:txBody>
      </p:sp>
      <p:sp>
        <p:nvSpPr>
          <p:cNvPr id="72" name="正方形/長方形 36">
            <a:extLst>
              <a:ext uri="{FF2B5EF4-FFF2-40B4-BE49-F238E27FC236}">
                <a16:creationId xmlns:a16="http://schemas.microsoft.com/office/drawing/2014/main" id="{F78682A0-0E2C-42EF-A035-E47311A6242F}"/>
              </a:ext>
            </a:extLst>
          </p:cNvPr>
          <p:cNvSpPr>
            <a:spLocks/>
          </p:cNvSpPr>
          <p:nvPr/>
        </p:nvSpPr>
        <p:spPr>
          <a:xfrm>
            <a:off x="8138465" y="6020056"/>
            <a:ext cx="586027" cy="21729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33231" rIns="0" bIns="33231" rtlCol="0" anchor="ctr"/>
          <a:lstStyle/>
          <a:p>
            <a:pPr algn="ctr" defTabSz="844083">
              <a:defRPr/>
            </a:pPr>
            <a:r>
              <a:rPr lang="en-US" altLang="ja-JP" sz="1400" b="1" dirty="0">
                <a:solidFill>
                  <a:srgbClr val="000000"/>
                </a:solidFill>
                <a:latin typeface="Meiryo UI" panose="020B0604030504040204" pitchFamily="50" charset="-128"/>
                <a:ea typeface="Meiryo UI" panose="020B0604030504040204" pitchFamily="50" charset="-128"/>
                <a:cs typeface="Arial" pitchFamily="34" charset="0"/>
              </a:rPr>
              <a:t>+\10</a:t>
            </a:r>
            <a:endParaRPr lang="en-US" altLang="ja-JP" sz="1000" b="1" dirty="0">
              <a:solidFill>
                <a:srgbClr val="000000"/>
              </a:solidFill>
              <a:latin typeface="Meiryo UI" panose="020B0604030504040204" pitchFamily="50" charset="-128"/>
              <a:ea typeface="Meiryo UI" panose="020B0604030504040204" pitchFamily="50" charset="-128"/>
              <a:cs typeface="Arial" pitchFamily="34" charset="0"/>
            </a:endParaRPr>
          </a:p>
        </p:txBody>
      </p:sp>
      <p:sp>
        <p:nvSpPr>
          <p:cNvPr id="3" name="正方形/長方形 2">
            <a:extLst>
              <a:ext uri="{FF2B5EF4-FFF2-40B4-BE49-F238E27FC236}">
                <a16:creationId xmlns:a16="http://schemas.microsoft.com/office/drawing/2014/main" id="{7101E46C-8251-470C-8DCB-8577355F1219}"/>
              </a:ext>
            </a:extLst>
          </p:cNvPr>
          <p:cNvSpPr/>
          <p:nvPr/>
        </p:nvSpPr>
        <p:spPr>
          <a:xfrm>
            <a:off x="2705225" y="3816591"/>
            <a:ext cx="3000373" cy="2065735"/>
          </a:xfrm>
          <a:prstGeom prst="rect">
            <a:avLst/>
          </a:prstGeom>
          <a:noFill/>
          <a:ln w="12700" cap="flat" cmpd="sng" algn="ctr">
            <a:solidFill>
              <a:sysClr val="window" lastClr="FFFFFF">
                <a:lumMod val="65000"/>
              </a:sysClr>
            </a:solidFill>
            <a:prstDash val="dash"/>
            <a:miter lim="800000"/>
          </a:ln>
          <a:effectLst/>
        </p:spPr>
        <p:txBody>
          <a:bodyPr wrap="none" lIns="36000" tIns="54000" rIns="36000" bIns="54000" rtlCol="0" anchor="t"/>
          <a:lstStyle/>
          <a:p>
            <a:pPr algn="ctr"/>
            <a:r>
              <a:rPr kumimoji="0" lang="en-US" altLang="ja-JP" sz="1200" b="1" kern="0" dirty="0">
                <a:solidFill>
                  <a:schemeClr val="bg2">
                    <a:lumMod val="50000"/>
                  </a:schemeClr>
                </a:solidFill>
                <a:latin typeface="Meiryo UI"/>
                <a:ea typeface="Meiryo UI"/>
                <a:cs typeface="Arial" pitchFamily="34" charset="0"/>
              </a:rPr>
              <a:t>FIT</a:t>
            </a:r>
            <a:r>
              <a:rPr kumimoji="0" lang="ja-JP" altLang="en-US" sz="1200" b="1" kern="0" dirty="0">
                <a:solidFill>
                  <a:schemeClr val="bg2">
                    <a:lumMod val="50000"/>
                  </a:schemeClr>
                </a:solidFill>
                <a:latin typeface="Meiryo UI"/>
                <a:ea typeface="Meiryo UI"/>
                <a:cs typeface="Arial" pitchFamily="34" charset="0"/>
              </a:rPr>
              <a:t>・</a:t>
            </a:r>
            <a:r>
              <a:rPr kumimoji="0" lang="en-US" altLang="ja-JP" sz="1200" b="1" kern="0" dirty="0">
                <a:solidFill>
                  <a:schemeClr val="bg2">
                    <a:lumMod val="50000"/>
                  </a:schemeClr>
                </a:solidFill>
                <a:latin typeface="Meiryo UI"/>
                <a:ea typeface="Meiryo UI"/>
                <a:cs typeface="Arial" pitchFamily="34" charset="0"/>
              </a:rPr>
              <a:t>FIP</a:t>
            </a:r>
            <a:r>
              <a:rPr kumimoji="0" lang="ja-JP" altLang="en-US" sz="1200" b="1" kern="0" dirty="0">
                <a:solidFill>
                  <a:schemeClr val="bg2">
                    <a:lumMod val="50000"/>
                  </a:schemeClr>
                </a:solidFill>
                <a:latin typeface="Meiryo UI"/>
                <a:ea typeface="Meiryo UI"/>
                <a:cs typeface="Arial" pitchFamily="34" charset="0"/>
              </a:rPr>
              <a:t>・廃棄等費用積立の明細を統合</a:t>
            </a:r>
          </a:p>
        </p:txBody>
      </p:sp>
      <p:sp>
        <p:nvSpPr>
          <p:cNvPr id="75" name="正方形/長方形 36">
            <a:extLst>
              <a:ext uri="{FF2B5EF4-FFF2-40B4-BE49-F238E27FC236}">
                <a16:creationId xmlns:a16="http://schemas.microsoft.com/office/drawing/2014/main" id="{0B9DAE92-73E4-4313-8554-3215BBB4A8D2}"/>
              </a:ext>
            </a:extLst>
          </p:cNvPr>
          <p:cNvSpPr>
            <a:spLocks/>
          </p:cNvSpPr>
          <p:nvPr/>
        </p:nvSpPr>
        <p:spPr>
          <a:xfrm>
            <a:off x="3840238" y="6020056"/>
            <a:ext cx="586027" cy="21729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33231" rIns="0" bIns="33231" rtlCol="0" anchor="ctr"/>
          <a:lstStyle/>
          <a:p>
            <a:pPr algn="ctr" defTabSz="844083">
              <a:defRPr/>
            </a:pPr>
            <a:r>
              <a:rPr lang="ja-JP" altLang="en-US" sz="1400" b="1" dirty="0">
                <a:solidFill>
                  <a:srgbClr val="000000"/>
                </a:solidFill>
                <a:latin typeface="Meiryo UI" panose="020B0604030504040204" pitchFamily="50" charset="-128"/>
                <a:ea typeface="Meiryo UI" panose="020B0604030504040204" pitchFamily="50" charset="-128"/>
                <a:cs typeface="Arial" pitchFamily="34" charset="0"/>
              </a:rPr>
              <a:t>＋</a:t>
            </a:r>
            <a:r>
              <a:rPr lang="en-US" altLang="ja-JP" sz="1400" b="1" dirty="0">
                <a:solidFill>
                  <a:srgbClr val="000000"/>
                </a:solidFill>
                <a:latin typeface="Meiryo UI" panose="020B0604030504040204" pitchFamily="50" charset="-128"/>
                <a:ea typeface="Meiryo UI" panose="020B0604030504040204" pitchFamily="50" charset="-128"/>
                <a:cs typeface="Arial" pitchFamily="34" charset="0"/>
              </a:rPr>
              <a:t>\10</a:t>
            </a:r>
            <a:endParaRPr lang="en-US" altLang="ja-JP" sz="1000" b="1" dirty="0">
              <a:solidFill>
                <a:srgbClr val="000000"/>
              </a:solidFill>
              <a:latin typeface="Meiryo UI" panose="020B0604030504040204" pitchFamily="50" charset="-128"/>
              <a:ea typeface="Meiryo UI" panose="020B0604030504040204" pitchFamily="50" charset="-128"/>
              <a:cs typeface="Arial" pitchFamily="34" charset="0"/>
            </a:endParaRPr>
          </a:p>
        </p:txBody>
      </p:sp>
      <p:sp>
        <p:nvSpPr>
          <p:cNvPr id="78" name="矢印: 左右 77">
            <a:extLst>
              <a:ext uri="{FF2B5EF4-FFF2-40B4-BE49-F238E27FC236}">
                <a16:creationId xmlns:a16="http://schemas.microsoft.com/office/drawing/2014/main" id="{EE33F19C-A5F8-45C8-9F5A-85CE6835DA1B}"/>
              </a:ext>
            </a:extLst>
          </p:cNvPr>
          <p:cNvSpPr/>
          <p:nvPr/>
        </p:nvSpPr>
        <p:spPr>
          <a:xfrm>
            <a:off x="4910667" y="6056885"/>
            <a:ext cx="1182889" cy="176284"/>
          </a:xfrm>
          <a:prstGeom prst="leftRightArrow">
            <a:avLst/>
          </a:prstGeom>
          <a:solidFill>
            <a:schemeClr val="bg2">
              <a:lumMod val="50000"/>
            </a:schemeClr>
          </a:solidFill>
          <a:ln w="19050" cap="flat" cmpd="sng" algn="ctr">
            <a:noFill/>
            <a:prstDash val="solid"/>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sp>
        <p:nvSpPr>
          <p:cNvPr id="79" name="正方形/長方形 36">
            <a:extLst>
              <a:ext uri="{FF2B5EF4-FFF2-40B4-BE49-F238E27FC236}">
                <a16:creationId xmlns:a16="http://schemas.microsoft.com/office/drawing/2014/main" id="{30692580-C0B7-40A9-ABE9-16CD7745CC40}"/>
              </a:ext>
            </a:extLst>
          </p:cNvPr>
          <p:cNvSpPr>
            <a:spLocks/>
          </p:cNvSpPr>
          <p:nvPr/>
        </p:nvSpPr>
        <p:spPr>
          <a:xfrm>
            <a:off x="5206296" y="6297608"/>
            <a:ext cx="571072" cy="22334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33231" rIns="0" bIns="33231" rtlCol="0" anchor="ctr"/>
          <a:lstStyle/>
          <a:p>
            <a:pPr algn="ctr" defTabSz="844083">
              <a:defRPr/>
            </a:pPr>
            <a:r>
              <a:rPr lang="ja-JP" altLang="en-US" sz="1200" b="1" dirty="0">
                <a:solidFill>
                  <a:schemeClr val="bg2">
                    <a:lumMod val="50000"/>
                  </a:schemeClr>
                </a:solidFill>
                <a:latin typeface="Meiryo UI" panose="020B0604030504040204" pitchFamily="50" charset="-128"/>
                <a:ea typeface="Meiryo UI" panose="020B0604030504040204" pitchFamily="50" charset="-128"/>
                <a:cs typeface="Arial" pitchFamily="34" charset="0"/>
              </a:rPr>
              <a:t>突合</a:t>
            </a:r>
            <a:endParaRPr lang="en-US" altLang="ja-JP" sz="1200" b="1" dirty="0">
              <a:solidFill>
                <a:schemeClr val="bg2">
                  <a:lumMod val="50000"/>
                </a:schemeClr>
              </a:solidFill>
              <a:latin typeface="Meiryo UI" panose="020B0604030504040204" pitchFamily="50" charset="-128"/>
              <a:ea typeface="Meiryo UI" panose="020B0604030504040204" pitchFamily="50" charset="-128"/>
              <a:cs typeface="Arial" pitchFamily="34" charset="0"/>
            </a:endParaRPr>
          </a:p>
          <a:p>
            <a:pPr algn="ctr" defTabSz="844083">
              <a:defRPr/>
            </a:pPr>
            <a:r>
              <a:rPr lang="en-US" altLang="ja-JP" sz="1000" dirty="0">
                <a:solidFill>
                  <a:schemeClr val="bg2">
                    <a:lumMod val="50000"/>
                  </a:schemeClr>
                </a:solidFill>
                <a:latin typeface="Meiryo UI" panose="020B0604030504040204" pitchFamily="50" charset="-128"/>
                <a:ea typeface="Meiryo UI" panose="020B0604030504040204" pitchFamily="50" charset="-128"/>
                <a:cs typeface="Arial" pitchFamily="34" charset="0"/>
              </a:rPr>
              <a:t>(</a:t>
            </a:r>
            <a:r>
              <a:rPr lang="ja-JP" altLang="en-US" sz="1000" dirty="0">
                <a:solidFill>
                  <a:schemeClr val="bg2">
                    <a:lumMod val="50000"/>
                  </a:schemeClr>
                </a:solidFill>
                <a:latin typeface="Meiryo UI" panose="020B0604030504040204" pitchFamily="50" charset="-128"/>
                <a:ea typeface="Meiryo UI" panose="020B0604030504040204" pitchFamily="50" charset="-128"/>
                <a:cs typeface="Arial" pitchFamily="34" charset="0"/>
              </a:rPr>
              <a:t>再エネ業務で実施</a:t>
            </a:r>
            <a:r>
              <a:rPr lang="en-US" altLang="ja-JP" sz="1000" dirty="0">
                <a:solidFill>
                  <a:schemeClr val="bg2">
                    <a:lumMod val="50000"/>
                  </a:schemeClr>
                </a:solidFill>
                <a:latin typeface="Meiryo UI" panose="020B0604030504040204" pitchFamily="50" charset="-128"/>
                <a:ea typeface="Meiryo UI" panose="020B0604030504040204" pitchFamily="50" charset="-128"/>
                <a:cs typeface="Arial" pitchFamily="34" charset="0"/>
              </a:rPr>
              <a:t>)</a:t>
            </a:r>
            <a:endParaRPr lang="en-US" altLang="ja-JP" sz="1200" dirty="0">
              <a:solidFill>
                <a:schemeClr val="bg2">
                  <a:lumMod val="50000"/>
                </a:schemeClr>
              </a:solidFill>
              <a:latin typeface="Meiryo UI" panose="020B0604030504040204" pitchFamily="50" charset="-128"/>
              <a:ea typeface="Meiryo UI" panose="020B0604030504040204" pitchFamily="50" charset="-128"/>
              <a:cs typeface="Arial" pitchFamily="34" charset="0"/>
            </a:endParaRPr>
          </a:p>
        </p:txBody>
      </p:sp>
      <p:sp>
        <p:nvSpPr>
          <p:cNvPr id="82" name="矢印: 左右 81">
            <a:extLst>
              <a:ext uri="{FF2B5EF4-FFF2-40B4-BE49-F238E27FC236}">
                <a16:creationId xmlns:a16="http://schemas.microsoft.com/office/drawing/2014/main" id="{5E5A523F-43CB-4D57-A9FA-73A787AD10AF}"/>
              </a:ext>
            </a:extLst>
          </p:cNvPr>
          <p:cNvSpPr/>
          <p:nvPr/>
        </p:nvSpPr>
        <p:spPr>
          <a:xfrm>
            <a:off x="7254075" y="6056885"/>
            <a:ext cx="626533" cy="176284"/>
          </a:xfrm>
          <a:prstGeom prst="leftRightArrow">
            <a:avLst/>
          </a:prstGeom>
          <a:solidFill>
            <a:schemeClr val="tx1">
              <a:lumMod val="50000"/>
              <a:lumOff val="50000"/>
            </a:schemeClr>
          </a:solidFill>
          <a:ln w="19050" cap="flat" cmpd="sng" algn="ctr">
            <a:noFill/>
            <a:prstDash val="solid"/>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sp>
        <p:nvSpPr>
          <p:cNvPr id="84" name="正方形/長方形 36">
            <a:extLst>
              <a:ext uri="{FF2B5EF4-FFF2-40B4-BE49-F238E27FC236}">
                <a16:creationId xmlns:a16="http://schemas.microsoft.com/office/drawing/2014/main" id="{9711959B-206D-42B1-B313-2C52696714FF}"/>
              </a:ext>
            </a:extLst>
          </p:cNvPr>
          <p:cNvSpPr>
            <a:spLocks/>
          </p:cNvSpPr>
          <p:nvPr/>
        </p:nvSpPr>
        <p:spPr>
          <a:xfrm>
            <a:off x="7281805" y="6297608"/>
            <a:ext cx="571072" cy="22334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33231" rIns="0" bIns="33231" rtlCol="0" anchor="ctr"/>
          <a:lstStyle/>
          <a:p>
            <a:pPr algn="ctr" defTabSz="844083">
              <a:defRPr/>
            </a:pPr>
            <a:r>
              <a:rPr lang="ja-JP" altLang="en-US" sz="1200" b="1" dirty="0">
                <a:solidFill>
                  <a:schemeClr val="tx1">
                    <a:lumMod val="65000"/>
                    <a:lumOff val="35000"/>
                  </a:schemeClr>
                </a:solidFill>
                <a:latin typeface="Meiryo UI" panose="020B0604030504040204" pitchFamily="50" charset="-128"/>
                <a:ea typeface="Meiryo UI" panose="020B0604030504040204" pitchFamily="50" charset="-128"/>
                <a:cs typeface="Arial" pitchFamily="34" charset="0"/>
              </a:rPr>
              <a:t>突合</a:t>
            </a:r>
            <a:endParaRPr lang="en-US" altLang="ja-JP" sz="1200" b="1" dirty="0">
              <a:solidFill>
                <a:schemeClr val="tx1">
                  <a:lumMod val="65000"/>
                  <a:lumOff val="35000"/>
                </a:schemeClr>
              </a:solidFill>
              <a:latin typeface="Meiryo UI" panose="020B0604030504040204" pitchFamily="50" charset="-128"/>
              <a:ea typeface="Meiryo UI" panose="020B0604030504040204" pitchFamily="50" charset="-128"/>
              <a:cs typeface="Arial" pitchFamily="34" charset="0"/>
            </a:endParaRPr>
          </a:p>
          <a:p>
            <a:pPr algn="ctr" defTabSz="844083">
              <a:defRPr/>
            </a:pPr>
            <a:r>
              <a:rPr lang="en-US" altLang="ja-JP" sz="1000" dirty="0">
                <a:solidFill>
                  <a:schemeClr val="tx1">
                    <a:lumMod val="65000"/>
                    <a:lumOff val="35000"/>
                  </a:schemeClr>
                </a:solidFill>
                <a:latin typeface="Meiryo UI" panose="020B0604030504040204" pitchFamily="50" charset="-128"/>
                <a:ea typeface="Meiryo UI" panose="020B0604030504040204" pitchFamily="50" charset="-128"/>
                <a:cs typeface="Arial" pitchFamily="34" charset="0"/>
              </a:rPr>
              <a:t>(</a:t>
            </a:r>
            <a:r>
              <a:rPr lang="ja-JP" altLang="en-US" sz="1000" dirty="0">
                <a:solidFill>
                  <a:schemeClr val="tx1">
                    <a:lumMod val="65000"/>
                    <a:lumOff val="35000"/>
                  </a:schemeClr>
                </a:solidFill>
                <a:latin typeface="Meiryo UI" panose="020B0604030504040204" pitchFamily="50" charset="-128"/>
                <a:ea typeface="Meiryo UI" panose="020B0604030504040204" pitchFamily="50" charset="-128"/>
                <a:cs typeface="Arial" pitchFamily="34" charset="0"/>
              </a:rPr>
              <a:t>経理グループで実施</a:t>
            </a:r>
            <a:r>
              <a:rPr lang="en-US" altLang="ja-JP" sz="1000" dirty="0">
                <a:solidFill>
                  <a:schemeClr val="tx1">
                    <a:lumMod val="65000"/>
                    <a:lumOff val="35000"/>
                  </a:schemeClr>
                </a:solidFill>
                <a:latin typeface="Meiryo UI" panose="020B0604030504040204" pitchFamily="50" charset="-128"/>
                <a:ea typeface="Meiryo UI" panose="020B0604030504040204" pitchFamily="50" charset="-128"/>
                <a:cs typeface="Arial" pitchFamily="34" charset="0"/>
              </a:rPr>
              <a:t>)</a:t>
            </a:r>
            <a:endParaRPr lang="en-US" altLang="ja-JP" sz="1200" dirty="0">
              <a:solidFill>
                <a:schemeClr val="tx1">
                  <a:lumMod val="65000"/>
                  <a:lumOff val="35000"/>
                </a:schemeClr>
              </a:solidFill>
              <a:latin typeface="Meiryo UI" panose="020B0604030504040204" pitchFamily="50" charset="-128"/>
              <a:ea typeface="Meiryo UI" panose="020B0604030504040204" pitchFamily="50" charset="-128"/>
              <a:cs typeface="Arial" pitchFamily="34" charset="0"/>
            </a:endParaRPr>
          </a:p>
        </p:txBody>
      </p:sp>
      <p:cxnSp>
        <p:nvCxnSpPr>
          <p:cNvPr id="6" name="直線矢印コネクタ 5">
            <a:extLst>
              <a:ext uri="{FF2B5EF4-FFF2-40B4-BE49-F238E27FC236}">
                <a16:creationId xmlns:a16="http://schemas.microsoft.com/office/drawing/2014/main" id="{216A5308-9DB3-4076-AD9B-F52E5C0BC6A5}"/>
              </a:ext>
            </a:extLst>
          </p:cNvPr>
          <p:cNvCxnSpPr>
            <a:cxnSpLocks/>
            <a:endCxn id="54" idx="0"/>
          </p:cNvCxnSpPr>
          <p:nvPr/>
        </p:nvCxnSpPr>
        <p:spPr>
          <a:xfrm>
            <a:off x="5705598" y="3972819"/>
            <a:ext cx="2717101" cy="202829"/>
          </a:xfrm>
          <a:prstGeom prst="bentConnector2">
            <a:avLst/>
          </a:prstGeom>
          <a:noFill/>
          <a:ln w="12700" cap="flat" cmpd="sng" algn="ctr">
            <a:solidFill>
              <a:sysClr val="window" lastClr="FFFFFF">
                <a:lumMod val="65000"/>
              </a:sysClr>
            </a:solidFill>
            <a:prstDash val="dash"/>
            <a:miter lim="800000"/>
            <a:tailEnd type="triangle"/>
          </a:ln>
          <a:effectLst/>
        </p:spPr>
      </p:cxnSp>
      <p:sp>
        <p:nvSpPr>
          <p:cNvPr id="85" name="正方形/長方形 36">
            <a:extLst>
              <a:ext uri="{FF2B5EF4-FFF2-40B4-BE49-F238E27FC236}">
                <a16:creationId xmlns:a16="http://schemas.microsoft.com/office/drawing/2014/main" id="{58EB7708-B0B8-471A-B4AA-54C004A60FA2}"/>
              </a:ext>
            </a:extLst>
          </p:cNvPr>
          <p:cNvSpPr>
            <a:spLocks/>
          </p:cNvSpPr>
          <p:nvPr/>
        </p:nvSpPr>
        <p:spPr>
          <a:xfrm>
            <a:off x="6403003" y="3388097"/>
            <a:ext cx="843158" cy="48329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33231" rIns="0" bIns="33231" rtlCol="0" anchor="ctr"/>
          <a:lstStyle/>
          <a:p>
            <a:pPr algn="ctr" defTabSz="844083">
              <a:defRPr/>
            </a:pPr>
            <a:r>
              <a:rPr lang="ja-JP" altLang="en-US" sz="1200" b="1" dirty="0">
                <a:solidFill>
                  <a:srgbClr val="000000"/>
                </a:solidFill>
                <a:latin typeface="Meiryo UI" panose="020B0604030504040204" pitchFamily="50" charset="-128"/>
                <a:ea typeface="Meiryo UI" panose="020B0604030504040204" pitchFamily="50" charset="-128"/>
                <a:cs typeface="Arial" pitchFamily="34" charset="0"/>
              </a:rPr>
              <a:t>データ連携</a:t>
            </a:r>
            <a:endParaRPr lang="en-US" altLang="ja-JP" sz="1200" b="1" dirty="0">
              <a:solidFill>
                <a:srgbClr val="000000"/>
              </a:solidFill>
              <a:latin typeface="Meiryo UI" panose="020B0604030504040204" pitchFamily="50" charset="-128"/>
              <a:ea typeface="Meiryo UI" panose="020B0604030504040204" pitchFamily="50" charset="-128"/>
              <a:cs typeface="Arial" pitchFamily="34" charset="0"/>
            </a:endParaRPr>
          </a:p>
          <a:p>
            <a:pPr algn="ctr" defTabSz="844083">
              <a:defRPr/>
            </a:pPr>
            <a:r>
              <a:rPr lang="en-US" altLang="ja-JP" sz="1200" b="1" dirty="0">
                <a:solidFill>
                  <a:srgbClr val="000000"/>
                </a:solidFill>
                <a:latin typeface="Meiryo UI" panose="020B0604030504040204" pitchFamily="50" charset="-128"/>
                <a:ea typeface="Meiryo UI" panose="020B0604030504040204" pitchFamily="50" charset="-128"/>
                <a:cs typeface="Arial" pitchFamily="34" charset="0"/>
              </a:rPr>
              <a:t>+\10</a:t>
            </a:r>
            <a:endParaRPr lang="en-US" altLang="ja-JP" sz="1200" dirty="0">
              <a:solidFill>
                <a:srgbClr val="000000"/>
              </a:solidFill>
              <a:latin typeface="Meiryo UI" panose="020B0604030504040204" pitchFamily="50" charset="-128"/>
              <a:ea typeface="Meiryo UI" panose="020B0604030504040204" pitchFamily="50" charset="-128"/>
              <a:cs typeface="Arial" pitchFamily="34" charset="0"/>
            </a:endParaRPr>
          </a:p>
        </p:txBody>
      </p:sp>
      <p:sp>
        <p:nvSpPr>
          <p:cNvPr id="90" name="正方形/長方形 36">
            <a:extLst>
              <a:ext uri="{FF2B5EF4-FFF2-40B4-BE49-F238E27FC236}">
                <a16:creationId xmlns:a16="http://schemas.microsoft.com/office/drawing/2014/main" id="{7D81399D-9145-4BE5-BAF1-34D8C480AF24}"/>
              </a:ext>
            </a:extLst>
          </p:cNvPr>
          <p:cNvSpPr>
            <a:spLocks/>
          </p:cNvSpPr>
          <p:nvPr/>
        </p:nvSpPr>
        <p:spPr>
          <a:xfrm>
            <a:off x="3172043" y="4761597"/>
            <a:ext cx="1690283" cy="317189"/>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33231" rIns="0" bIns="33231" rtlCol="0" anchor="ctr"/>
          <a:lstStyle/>
          <a:p>
            <a:pPr defTabSz="844083">
              <a:defRPr/>
            </a:pPr>
            <a:r>
              <a:rPr lang="ja-JP" altLang="en-US" sz="900" dirty="0">
                <a:solidFill>
                  <a:srgbClr val="000000"/>
                </a:solidFill>
                <a:latin typeface="Meiryo UI" panose="020B0604030504040204" pitchFamily="50" charset="-128"/>
                <a:ea typeface="Meiryo UI" panose="020B0604030504040204" pitchFamily="50" charset="-128"/>
                <a:cs typeface="Arial" pitchFamily="34" charset="0"/>
              </a:rPr>
              <a:t>　・</a:t>
            </a:r>
            <a:r>
              <a:rPr lang="en-US" altLang="ja-JP" sz="900" dirty="0">
                <a:solidFill>
                  <a:srgbClr val="000000"/>
                </a:solidFill>
                <a:latin typeface="Meiryo UI" panose="020B0604030504040204" pitchFamily="50" charset="-128"/>
                <a:ea typeface="Meiryo UI" panose="020B0604030504040204" pitchFamily="50" charset="-128"/>
                <a:cs typeface="Arial" pitchFamily="34" charset="0"/>
              </a:rPr>
              <a:t>FIP</a:t>
            </a:r>
            <a:r>
              <a:rPr lang="ja-JP" altLang="en-US" sz="900" dirty="0">
                <a:solidFill>
                  <a:srgbClr val="000000"/>
                </a:solidFill>
                <a:latin typeface="Meiryo UI" panose="020B0604030504040204" pitchFamily="50" charset="-128"/>
                <a:ea typeface="Meiryo UI" panose="020B0604030504040204" pitchFamily="50" charset="-128"/>
                <a:cs typeface="Arial" pitchFamily="34" charset="0"/>
              </a:rPr>
              <a:t>交付金　　　　　：</a:t>
            </a:r>
            <a:r>
              <a:rPr lang="ja-JP" altLang="en-US" sz="900" dirty="0">
                <a:solidFill>
                  <a:srgbClr val="C00000"/>
                </a:solidFill>
                <a:latin typeface="Meiryo UI" panose="020B0604030504040204" pitchFamily="50" charset="-128"/>
                <a:ea typeface="Meiryo UI" panose="020B0604030504040204" pitchFamily="50" charset="-128"/>
                <a:cs typeface="Arial" pitchFamily="34" charset="0"/>
              </a:rPr>
              <a:t>－</a:t>
            </a:r>
            <a:r>
              <a:rPr lang="en-US" altLang="ja-JP" sz="900" dirty="0">
                <a:solidFill>
                  <a:srgbClr val="C00000"/>
                </a:solidFill>
                <a:latin typeface="Meiryo UI" panose="020B0604030504040204" pitchFamily="50" charset="-128"/>
                <a:ea typeface="Meiryo UI" panose="020B0604030504040204" pitchFamily="50" charset="-128"/>
                <a:cs typeface="Arial" pitchFamily="34" charset="0"/>
              </a:rPr>
              <a:t>\30</a:t>
            </a:r>
          </a:p>
          <a:p>
            <a:pPr defTabSz="844083">
              <a:defRPr/>
            </a:pPr>
            <a:r>
              <a:rPr lang="ja-JP" altLang="en-US" sz="900" dirty="0">
                <a:solidFill>
                  <a:srgbClr val="000000"/>
                </a:solidFill>
                <a:latin typeface="Meiryo UI" panose="020B0604030504040204" pitchFamily="50" charset="-128"/>
                <a:ea typeface="Meiryo UI" panose="020B0604030504040204" pitchFamily="50" charset="-128"/>
                <a:cs typeface="Arial" pitchFamily="34" charset="0"/>
              </a:rPr>
              <a:t>　・廃棄等費用積立金：</a:t>
            </a:r>
            <a:r>
              <a:rPr lang="ja-JP" altLang="en-US" sz="900" dirty="0">
                <a:solidFill>
                  <a:srgbClr val="0070C0"/>
                </a:solidFill>
                <a:latin typeface="Meiryo UI" panose="020B0604030504040204" pitchFamily="50" charset="-128"/>
                <a:ea typeface="Meiryo UI" panose="020B0604030504040204" pitchFamily="50" charset="-128"/>
                <a:cs typeface="Arial" pitchFamily="34" charset="0"/>
              </a:rPr>
              <a:t>＋</a:t>
            </a:r>
            <a:r>
              <a:rPr lang="en-US" altLang="ja-JP" sz="900" dirty="0">
                <a:solidFill>
                  <a:srgbClr val="0070C0"/>
                </a:solidFill>
                <a:latin typeface="Meiryo UI" panose="020B0604030504040204" pitchFamily="50" charset="-128"/>
                <a:ea typeface="Meiryo UI" panose="020B0604030504040204" pitchFamily="50" charset="-128"/>
                <a:cs typeface="Arial" pitchFamily="34" charset="0"/>
              </a:rPr>
              <a:t>\10</a:t>
            </a:r>
          </a:p>
        </p:txBody>
      </p:sp>
      <p:sp>
        <p:nvSpPr>
          <p:cNvPr id="92" name="正方形/長方形 36">
            <a:extLst>
              <a:ext uri="{FF2B5EF4-FFF2-40B4-BE49-F238E27FC236}">
                <a16:creationId xmlns:a16="http://schemas.microsoft.com/office/drawing/2014/main" id="{A1379868-4662-482B-B9A2-9065AC22AD4A}"/>
              </a:ext>
            </a:extLst>
          </p:cNvPr>
          <p:cNvSpPr>
            <a:spLocks/>
          </p:cNvSpPr>
          <p:nvPr/>
        </p:nvSpPr>
        <p:spPr>
          <a:xfrm>
            <a:off x="395362" y="5261919"/>
            <a:ext cx="1279495" cy="335309"/>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33231" rIns="0" bIns="33231" rtlCol="0" anchor="ctr"/>
          <a:lstStyle/>
          <a:p>
            <a:pPr defTabSz="844083">
              <a:defRPr/>
            </a:pPr>
            <a:r>
              <a:rPr lang="ja-JP" altLang="en-US" sz="900" dirty="0">
                <a:solidFill>
                  <a:schemeClr val="tx1"/>
                </a:solidFill>
                <a:latin typeface="Meiryo UI" panose="020B0604030504040204" pitchFamily="50" charset="-128"/>
                <a:ea typeface="Meiryo UI" panose="020B0604030504040204" pitchFamily="50" charset="-128"/>
                <a:cs typeface="Arial" pitchFamily="34" charset="0"/>
              </a:rPr>
              <a:t>　・納付金　　 ：</a:t>
            </a:r>
            <a:r>
              <a:rPr lang="ja-JP" altLang="en-US" sz="900" dirty="0">
                <a:solidFill>
                  <a:srgbClr val="0070C0"/>
                </a:solidFill>
                <a:latin typeface="Meiryo UI" panose="020B0604030504040204" pitchFamily="50" charset="-128"/>
                <a:ea typeface="Meiryo UI" panose="020B0604030504040204" pitchFamily="50" charset="-128"/>
                <a:cs typeface="Arial" pitchFamily="34" charset="0"/>
              </a:rPr>
              <a:t>＋</a:t>
            </a:r>
            <a:r>
              <a:rPr lang="en-US" altLang="ja-JP" sz="900" dirty="0">
                <a:solidFill>
                  <a:srgbClr val="0070C0"/>
                </a:solidFill>
                <a:latin typeface="Meiryo UI" panose="020B0604030504040204" pitchFamily="50" charset="-128"/>
                <a:ea typeface="Meiryo UI" panose="020B0604030504040204" pitchFamily="50" charset="-128"/>
                <a:cs typeface="Arial" pitchFamily="34" charset="0"/>
              </a:rPr>
              <a:t>\130</a:t>
            </a:r>
          </a:p>
          <a:p>
            <a:pPr defTabSz="844083">
              <a:defRPr/>
            </a:pPr>
            <a:r>
              <a:rPr lang="ja-JP" altLang="en-US" sz="900" dirty="0">
                <a:solidFill>
                  <a:schemeClr val="tx1"/>
                </a:solidFill>
                <a:latin typeface="Meiryo UI" panose="020B0604030504040204" pitchFamily="50" charset="-128"/>
                <a:ea typeface="Meiryo UI" panose="020B0604030504040204" pitchFamily="50" charset="-128"/>
                <a:cs typeface="Arial" pitchFamily="34" charset="0"/>
              </a:rPr>
              <a:t>　・</a:t>
            </a:r>
            <a:r>
              <a:rPr lang="en-US" altLang="ja-JP" sz="900" dirty="0">
                <a:solidFill>
                  <a:schemeClr val="tx1"/>
                </a:solidFill>
                <a:latin typeface="Meiryo UI" panose="020B0604030504040204" pitchFamily="50" charset="-128"/>
                <a:ea typeface="Meiryo UI" panose="020B0604030504040204" pitchFamily="50" charset="-128"/>
                <a:cs typeface="Arial" pitchFamily="34" charset="0"/>
              </a:rPr>
              <a:t>FIT</a:t>
            </a:r>
            <a:r>
              <a:rPr lang="ja-JP" altLang="en-US" sz="900" dirty="0">
                <a:solidFill>
                  <a:schemeClr val="tx1"/>
                </a:solidFill>
                <a:latin typeface="Meiryo UI" panose="020B0604030504040204" pitchFamily="50" charset="-128"/>
                <a:ea typeface="Meiryo UI" panose="020B0604030504040204" pitchFamily="50" charset="-128"/>
                <a:cs typeface="Arial" pitchFamily="34" charset="0"/>
              </a:rPr>
              <a:t>交付金：</a:t>
            </a:r>
            <a:r>
              <a:rPr lang="ja-JP" altLang="en-US" sz="900" dirty="0">
                <a:solidFill>
                  <a:srgbClr val="C00000"/>
                </a:solidFill>
                <a:latin typeface="Meiryo UI" panose="020B0604030504040204" pitchFamily="50" charset="-128"/>
                <a:ea typeface="Meiryo UI" panose="020B0604030504040204" pitchFamily="50" charset="-128"/>
                <a:cs typeface="Arial" pitchFamily="34" charset="0"/>
              </a:rPr>
              <a:t>－</a:t>
            </a:r>
            <a:r>
              <a:rPr lang="en-US" altLang="ja-JP" sz="900" dirty="0">
                <a:solidFill>
                  <a:srgbClr val="C00000"/>
                </a:solidFill>
                <a:latin typeface="Meiryo UI" panose="020B0604030504040204" pitchFamily="50" charset="-128"/>
                <a:ea typeface="Meiryo UI" panose="020B0604030504040204" pitchFamily="50" charset="-128"/>
                <a:cs typeface="Arial" pitchFamily="34" charset="0"/>
              </a:rPr>
              <a:t>\100</a:t>
            </a:r>
          </a:p>
        </p:txBody>
      </p:sp>
      <p:sp>
        <p:nvSpPr>
          <p:cNvPr id="93" name="正方形/長方形 36">
            <a:extLst>
              <a:ext uri="{FF2B5EF4-FFF2-40B4-BE49-F238E27FC236}">
                <a16:creationId xmlns:a16="http://schemas.microsoft.com/office/drawing/2014/main" id="{390D4583-D2CE-4E10-A050-7A8329855431}"/>
              </a:ext>
            </a:extLst>
          </p:cNvPr>
          <p:cNvSpPr>
            <a:spLocks/>
          </p:cNvSpPr>
          <p:nvPr/>
        </p:nvSpPr>
        <p:spPr>
          <a:xfrm>
            <a:off x="499620" y="3159659"/>
            <a:ext cx="3951918" cy="392096"/>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33231" rIns="0" bIns="33231" rtlCol="0" anchor="ctr"/>
          <a:lstStyle/>
          <a:p>
            <a:pPr defTabSz="844083">
              <a:defRPr/>
            </a:pPr>
            <a:r>
              <a:rPr lang="ja-JP" altLang="en-US" sz="1100" dirty="0">
                <a:solidFill>
                  <a:srgbClr val="000000"/>
                </a:solidFill>
                <a:latin typeface="Meiryo UI" panose="020B0604030504040204" pitchFamily="50" charset="-128"/>
                <a:ea typeface="Meiryo UI" panose="020B0604030504040204" pitchFamily="50" charset="-128"/>
                <a:cs typeface="Arial" pitchFamily="34" charset="0"/>
              </a:rPr>
              <a:t>＜関連システムとの残高整合イメージ</a:t>
            </a:r>
            <a:r>
              <a:rPr lang="en-US" altLang="ja-JP" sz="1100" dirty="0">
                <a:solidFill>
                  <a:srgbClr val="000000"/>
                </a:solidFill>
                <a:latin typeface="Meiryo UI" panose="020B0604030504040204" pitchFamily="50" charset="-128"/>
                <a:ea typeface="Meiryo UI" panose="020B0604030504040204" pitchFamily="50" charset="-128"/>
                <a:cs typeface="Arial" pitchFamily="34" charset="0"/>
              </a:rPr>
              <a:t>(</a:t>
            </a:r>
            <a:r>
              <a:rPr lang="ja-JP" altLang="en-US" sz="1100" dirty="0">
                <a:solidFill>
                  <a:srgbClr val="000000"/>
                </a:solidFill>
                <a:latin typeface="Meiryo UI" panose="020B0604030504040204" pitchFamily="50" charset="-128"/>
                <a:ea typeface="Meiryo UI" panose="020B0604030504040204" pitchFamily="50" charset="-128"/>
                <a:cs typeface="Arial" pitchFamily="34" charset="0"/>
              </a:rPr>
              <a:t>概要</a:t>
            </a:r>
            <a:r>
              <a:rPr lang="en-US" altLang="ja-JP" sz="1100" dirty="0">
                <a:solidFill>
                  <a:srgbClr val="000000"/>
                </a:solidFill>
                <a:latin typeface="Meiryo UI" panose="020B0604030504040204" pitchFamily="50" charset="-128"/>
                <a:ea typeface="Meiryo UI" panose="020B0604030504040204" pitchFamily="50" charset="-128"/>
                <a:cs typeface="Arial" pitchFamily="34" charset="0"/>
              </a:rPr>
              <a:t>)</a:t>
            </a:r>
            <a:r>
              <a:rPr lang="ja-JP" altLang="en-US" sz="1100" dirty="0">
                <a:solidFill>
                  <a:srgbClr val="000000"/>
                </a:solidFill>
                <a:latin typeface="Meiryo UI" panose="020B0604030504040204" pitchFamily="50" charset="-128"/>
                <a:ea typeface="Meiryo UI" panose="020B0604030504040204" pitchFamily="50" charset="-128"/>
                <a:cs typeface="Arial" pitchFamily="34" charset="0"/>
              </a:rPr>
              <a:t>＞</a:t>
            </a:r>
            <a:endParaRPr lang="en-US" altLang="ja-JP" sz="1100" dirty="0">
              <a:solidFill>
                <a:srgbClr val="000000"/>
              </a:solidFill>
              <a:latin typeface="Meiryo UI" panose="020B0604030504040204" pitchFamily="50" charset="-128"/>
              <a:ea typeface="Meiryo UI" panose="020B0604030504040204" pitchFamily="50" charset="-128"/>
              <a:cs typeface="Arial" pitchFamily="34" charset="0"/>
            </a:endParaRPr>
          </a:p>
          <a:p>
            <a:pPr defTabSz="844083">
              <a:defRPr/>
            </a:pPr>
            <a:r>
              <a:rPr lang="ja-JP" altLang="en-US" sz="1100" dirty="0">
                <a:solidFill>
                  <a:srgbClr val="000000"/>
                </a:solidFill>
                <a:latin typeface="Meiryo UI" panose="020B0604030504040204" pitchFamily="50" charset="-128"/>
                <a:ea typeface="Meiryo UI" panose="020B0604030504040204" pitchFamily="50" charset="-128"/>
                <a:cs typeface="Arial" pitchFamily="34" charset="0"/>
              </a:rPr>
              <a:t>　</a:t>
            </a:r>
            <a:r>
              <a:rPr lang="ja-JP" altLang="en-US" sz="1000" u="sng" dirty="0">
                <a:solidFill>
                  <a:srgbClr val="000000"/>
                </a:solidFill>
                <a:latin typeface="Meiryo UI" panose="020B0604030504040204" pitchFamily="50" charset="-128"/>
                <a:ea typeface="Meiryo UI" panose="020B0604030504040204" pitchFamily="50" charset="-128"/>
                <a:cs typeface="Arial" pitchFamily="34" charset="0"/>
              </a:rPr>
              <a:t>当月度分のみ記載しているが、実際は前月末分も含めた累積残高で照合する</a:t>
            </a:r>
            <a:endParaRPr lang="en-US" altLang="ja-JP" sz="1100" u="sng" dirty="0">
              <a:solidFill>
                <a:srgbClr val="000000"/>
              </a:solidFill>
              <a:latin typeface="Meiryo UI" panose="020B0604030504040204" pitchFamily="50" charset="-128"/>
              <a:ea typeface="Meiryo UI" panose="020B0604030504040204" pitchFamily="50" charset="-128"/>
              <a:cs typeface="Arial" pitchFamily="34" charset="0"/>
            </a:endParaRPr>
          </a:p>
        </p:txBody>
      </p:sp>
      <p:sp>
        <p:nvSpPr>
          <p:cNvPr id="94" name="正方形/長方形 36">
            <a:extLst>
              <a:ext uri="{FF2B5EF4-FFF2-40B4-BE49-F238E27FC236}">
                <a16:creationId xmlns:a16="http://schemas.microsoft.com/office/drawing/2014/main" id="{0DA2C64E-AF45-4F62-9439-5809D2E4199C}"/>
              </a:ext>
            </a:extLst>
          </p:cNvPr>
          <p:cNvSpPr>
            <a:spLocks/>
          </p:cNvSpPr>
          <p:nvPr/>
        </p:nvSpPr>
        <p:spPr>
          <a:xfrm>
            <a:off x="7368069" y="3220409"/>
            <a:ext cx="1719917" cy="687739"/>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33231" rIns="0" bIns="33231" rtlCol="0" anchor="ctr"/>
          <a:lstStyle/>
          <a:p>
            <a:pPr defTabSz="844083">
              <a:defRPr/>
            </a:pPr>
            <a:r>
              <a:rPr lang="en-US" altLang="ja-JP" sz="900" dirty="0">
                <a:solidFill>
                  <a:srgbClr val="000000"/>
                </a:solidFill>
                <a:latin typeface="Meiryo UI" panose="020B0604030504040204" pitchFamily="50" charset="-128"/>
                <a:ea typeface="Meiryo UI" panose="020B0604030504040204" pitchFamily="50" charset="-128"/>
                <a:cs typeface="Arial" pitchFamily="34" charset="0"/>
              </a:rPr>
              <a:t>[</a:t>
            </a:r>
            <a:r>
              <a:rPr lang="ja-JP" altLang="en-US" sz="900" dirty="0">
                <a:solidFill>
                  <a:srgbClr val="000000"/>
                </a:solidFill>
                <a:latin typeface="Meiryo UI" panose="020B0604030504040204" pitchFamily="50" charset="-128"/>
                <a:ea typeface="Meiryo UI" panose="020B0604030504040204" pitchFamily="50" charset="-128"/>
                <a:cs typeface="Arial" pitchFamily="34" charset="0"/>
              </a:rPr>
              <a:t>明細</a:t>
            </a:r>
            <a:r>
              <a:rPr lang="en-US" altLang="ja-JP" sz="900" dirty="0">
                <a:solidFill>
                  <a:srgbClr val="000000"/>
                </a:solidFill>
                <a:latin typeface="Meiryo UI" panose="020B0604030504040204" pitchFamily="50" charset="-128"/>
                <a:ea typeface="Meiryo UI" panose="020B0604030504040204" pitchFamily="50" charset="-128"/>
                <a:cs typeface="Arial" pitchFamily="34" charset="0"/>
              </a:rPr>
              <a:t>]</a:t>
            </a:r>
          </a:p>
          <a:p>
            <a:pPr defTabSz="844083">
              <a:defRPr/>
            </a:pPr>
            <a:r>
              <a:rPr lang="ja-JP" altLang="en-US" sz="900" dirty="0">
                <a:solidFill>
                  <a:srgbClr val="000000"/>
                </a:solidFill>
                <a:latin typeface="Meiryo UI" panose="020B0604030504040204" pitchFamily="50" charset="-128"/>
                <a:ea typeface="Meiryo UI" panose="020B0604030504040204" pitchFamily="50" charset="-128"/>
                <a:cs typeface="Arial" pitchFamily="34" charset="0"/>
              </a:rPr>
              <a:t>　・納付金　　 　　　　　：＋</a:t>
            </a:r>
            <a:r>
              <a:rPr lang="en-US" altLang="ja-JP" sz="900" dirty="0">
                <a:solidFill>
                  <a:srgbClr val="000000"/>
                </a:solidFill>
                <a:latin typeface="Meiryo UI" panose="020B0604030504040204" pitchFamily="50" charset="-128"/>
                <a:ea typeface="Meiryo UI" panose="020B0604030504040204" pitchFamily="50" charset="-128"/>
                <a:cs typeface="Arial" pitchFamily="34" charset="0"/>
              </a:rPr>
              <a:t>\130</a:t>
            </a:r>
          </a:p>
          <a:p>
            <a:pPr defTabSz="844083">
              <a:defRPr/>
            </a:pPr>
            <a:r>
              <a:rPr lang="ja-JP" altLang="en-US" sz="900" dirty="0">
                <a:solidFill>
                  <a:srgbClr val="000000"/>
                </a:solidFill>
                <a:latin typeface="Meiryo UI" panose="020B0604030504040204" pitchFamily="50" charset="-128"/>
                <a:ea typeface="Meiryo UI" panose="020B0604030504040204" pitchFamily="50" charset="-128"/>
                <a:cs typeface="Arial" pitchFamily="34" charset="0"/>
              </a:rPr>
              <a:t>　・</a:t>
            </a:r>
            <a:r>
              <a:rPr lang="en-US" altLang="ja-JP" sz="900" dirty="0">
                <a:solidFill>
                  <a:srgbClr val="000000"/>
                </a:solidFill>
                <a:latin typeface="Meiryo UI" panose="020B0604030504040204" pitchFamily="50" charset="-128"/>
                <a:ea typeface="Meiryo UI" panose="020B0604030504040204" pitchFamily="50" charset="-128"/>
                <a:cs typeface="Arial" pitchFamily="34" charset="0"/>
              </a:rPr>
              <a:t>FIT</a:t>
            </a:r>
            <a:r>
              <a:rPr lang="ja-JP" altLang="en-US" sz="900" dirty="0">
                <a:solidFill>
                  <a:srgbClr val="000000"/>
                </a:solidFill>
                <a:latin typeface="Meiryo UI" panose="020B0604030504040204" pitchFamily="50" charset="-128"/>
                <a:ea typeface="Meiryo UI" panose="020B0604030504040204" pitchFamily="50" charset="-128"/>
                <a:cs typeface="Arial" pitchFamily="34" charset="0"/>
              </a:rPr>
              <a:t>交付金　　　　　：－</a:t>
            </a:r>
            <a:r>
              <a:rPr lang="en-US" altLang="ja-JP" sz="900" dirty="0">
                <a:solidFill>
                  <a:srgbClr val="000000"/>
                </a:solidFill>
                <a:latin typeface="Meiryo UI" panose="020B0604030504040204" pitchFamily="50" charset="-128"/>
                <a:ea typeface="Meiryo UI" panose="020B0604030504040204" pitchFamily="50" charset="-128"/>
                <a:cs typeface="Arial" pitchFamily="34" charset="0"/>
              </a:rPr>
              <a:t>\100</a:t>
            </a:r>
          </a:p>
          <a:p>
            <a:pPr defTabSz="844083">
              <a:defRPr/>
            </a:pPr>
            <a:r>
              <a:rPr lang="ja-JP" altLang="en-US" sz="900" dirty="0">
                <a:solidFill>
                  <a:srgbClr val="000000"/>
                </a:solidFill>
                <a:latin typeface="Meiryo UI" panose="020B0604030504040204" pitchFamily="50" charset="-128"/>
                <a:ea typeface="Meiryo UI" panose="020B0604030504040204" pitchFamily="50" charset="-128"/>
                <a:cs typeface="Arial" pitchFamily="34" charset="0"/>
              </a:rPr>
              <a:t>　・</a:t>
            </a:r>
            <a:r>
              <a:rPr lang="en-US" altLang="ja-JP" sz="900" dirty="0">
                <a:solidFill>
                  <a:srgbClr val="000000"/>
                </a:solidFill>
                <a:latin typeface="Meiryo UI" panose="020B0604030504040204" pitchFamily="50" charset="-128"/>
                <a:ea typeface="Meiryo UI" panose="020B0604030504040204" pitchFamily="50" charset="-128"/>
                <a:cs typeface="Arial" pitchFamily="34" charset="0"/>
              </a:rPr>
              <a:t>FIP</a:t>
            </a:r>
            <a:r>
              <a:rPr lang="ja-JP" altLang="en-US" sz="900" dirty="0">
                <a:solidFill>
                  <a:srgbClr val="000000"/>
                </a:solidFill>
                <a:latin typeface="Meiryo UI" panose="020B0604030504040204" pitchFamily="50" charset="-128"/>
                <a:ea typeface="Meiryo UI" panose="020B0604030504040204" pitchFamily="50" charset="-128"/>
                <a:cs typeface="Arial" pitchFamily="34" charset="0"/>
              </a:rPr>
              <a:t>交付金　　　　　：－</a:t>
            </a:r>
            <a:r>
              <a:rPr lang="en-US" altLang="ja-JP" sz="900" dirty="0">
                <a:solidFill>
                  <a:srgbClr val="000000"/>
                </a:solidFill>
                <a:latin typeface="Meiryo UI" panose="020B0604030504040204" pitchFamily="50" charset="-128"/>
                <a:ea typeface="Meiryo UI" panose="020B0604030504040204" pitchFamily="50" charset="-128"/>
                <a:cs typeface="Arial" pitchFamily="34" charset="0"/>
              </a:rPr>
              <a:t>\30</a:t>
            </a:r>
          </a:p>
          <a:p>
            <a:pPr defTabSz="844083">
              <a:defRPr/>
            </a:pPr>
            <a:r>
              <a:rPr lang="ja-JP" altLang="en-US" sz="900" dirty="0">
                <a:solidFill>
                  <a:srgbClr val="000000"/>
                </a:solidFill>
                <a:latin typeface="Meiryo UI" panose="020B0604030504040204" pitchFamily="50" charset="-128"/>
                <a:ea typeface="Meiryo UI" panose="020B0604030504040204" pitchFamily="50" charset="-128"/>
                <a:cs typeface="Arial" pitchFamily="34" charset="0"/>
              </a:rPr>
              <a:t>　・廃棄等費用積立金：＋</a:t>
            </a:r>
            <a:r>
              <a:rPr lang="en-US" altLang="ja-JP" sz="900" dirty="0">
                <a:solidFill>
                  <a:srgbClr val="000000"/>
                </a:solidFill>
                <a:latin typeface="Meiryo UI" panose="020B0604030504040204" pitchFamily="50" charset="-128"/>
                <a:ea typeface="Meiryo UI" panose="020B0604030504040204" pitchFamily="50" charset="-128"/>
                <a:cs typeface="Arial" pitchFamily="34" charset="0"/>
              </a:rPr>
              <a:t>\10</a:t>
            </a:r>
          </a:p>
        </p:txBody>
      </p:sp>
      <p:sp>
        <p:nvSpPr>
          <p:cNvPr id="33" name="正方形/長方形 36">
            <a:extLst>
              <a:ext uri="{FF2B5EF4-FFF2-40B4-BE49-F238E27FC236}">
                <a16:creationId xmlns:a16="http://schemas.microsoft.com/office/drawing/2014/main" id="{9A7CB2B3-0F98-4954-A4BB-A8CD11139481}"/>
              </a:ext>
            </a:extLst>
          </p:cNvPr>
          <p:cNvSpPr>
            <a:spLocks/>
          </p:cNvSpPr>
          <p:nvPr/>
        </p:nvSpPr>
        <p:spPr>
          <a:xfrm>
            <a:off x="4781295" y="5320926"/>
            <a:ext cx="586027" cy="21729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33231" rIns="0" bIns="33231" rtlCol="0" anchor="ctr"/>
          <a:lstStyle/>
          <a:p>
            <a:pPr algn="ctr" defTabSz="844083">
              <a:defRPr/>
            </a:pPr>
            <a:r>
              <a:rPr lang="en-US" altLang="ja-JP" sz="1200" dirty="0">
                <a:solidFill>
                  <a:srgbClr val="0070C0"/>
                </a:solidFill>
                <a:latin typeface="Meiryo UI" panose="020B0604030504040204" pitchFamily="50" charset="-128"/>
                <a:ea typeface="Meiryo UI" panose="020B0604030504040204" pitchFamily="50" charset="-128"/>
                <a:cs typeface="Arial" pitchFamily="34" charset="0"/>
              </a:rPr>
              <a:t>+\30</a:t>
            </a:r>
            <a:endParaRPr lang="en-US" altLang="ja-JP" sz="900" dirty="0">
              <a:solidFill>
                <a:srgbClr val="0070C0"/>
              </a:solidFill>
              <a:latin typeface="Meiryo UI" panose="020B0604030504040204" pitchFamily="50" charset="-128"/>
              <a:ea typeface="Meiryo UI" panose="020B0604030504040204" pitchFamily="50" charset="-128"/>
              <a:cs typeface="Arial" pitchFamily="34" charset="0"/>
            </a:endParaRPr>
          </a:p>
        </p:txBody>
      </p:sp>
      <p:sp>
        <p:nvSpPr>
          <p:cNvPr id="34" name="正方形/長方形 36">
            <a:extLst>
              <a:ext uri="{FF2B5EF4-FFF2-40B4-BE49-F238E27FC236}">
                <a16:creationId xmlns:a16="http://schemas.microsoft.com/office/drawing/2014/main" id="{08B405C2-6A85-412B-9B59-47E2F25CA6DD}"/>
              </a:ext>
            </a:extLst>
          </p:cNvPr>
          <p:cNvSpPr>
            <a:spLocks/>
          </p:cNvSpPr>
          <p:nvPr/>
        </p:nvSpPr>
        <p:spPr>
          <a:xfrm>
            <a:off x="3172043" y="5261919"/>
            <a:ext cx="1279495" cy="335309"/>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33231" rIns="0" bIns="33231" rtlCol="0" anchor="ctr"/>
          <a:lstStyle/>
          <a:p>
            <a:pPr defTabSz="844083">
              <a:defRPr/>
            </a:pPr>
            <a:r>
              <a:rPr lang="ja-JP" altLang="en-US" sz="900" dirty="0">
                <a:solidFill>
                  <a:schemeClr val="tx1"/>
                </a:solidFill>
                <a:latin typeface="Meiryo UI" panose="020B0604030504040204" pitchFamily="50" charset="-128"/>
                <a:ea typeface="Meiryo UI" panose="020B0604030504040204" pitchFamily="50" charset="-128"/>
                <a:cs typeface="Arial" pitchFamily="34" charset="0"/>
              </a:rPr>
              <a:t>　・納付金　　 ：</a:t>
            </a:r>
            <a:r>
              <a:rPr lang="ja-JP" altLang="en-US" sz="900" dirty="0">
                <a:solidFill>
                  <a:srgbClr val="0070C0"/>
                </a:solidFill>
                <a:latin typeface="Meiryo UI" panose="020B0604030504040204" pitchFamily="50" charset="-128"/>
                <a:ea typeface="Meiryo UI" panose="020B0604030504040204" pitchFamily="50" charset="-128"/>
                <a:cs typeface="Arial" pitchFamily="34" charset="0"/>
              </a:rPr>
              <a:t>＋</a:t>
            </a:r>
            <a:r>
              <a:rPr lang="en-US" altLang="ja-JP" sz="900" dirty="0">
                <a:solidFill>
                  <a:srgbClr val="0070C0"/>
                </a:solidFill>
                <a:latin typeface="Meiryo UI" panose="020B0604030504040204" pitchFamily="50" charset="-128"/>
                <a:ea typeface="Meiryo UI" panose="020B0604030504040204" pitchFamily="50" charset="-128"/>
                <a:cs typeface="Arial" pitchFamily="34" charset="0"/>
              </a:rPr>
              <a:t>\130</a:t>
            </a:r>
          </a:p>
          <a:p>
            <a:pPr defTabSz="844083">
              <a:defRPr/>
            </a:pPr>
            <a:r>
              <a:rPr lang="ja-JP" altLang="en-US" sz="900" dirty="0">
                <a:solidFill>
                  <a:schemeClr val="tx1"/>
                </a:solidFill>
                <a:latin typeface="Meiryo UI" panose="020B0604030504040204" pitchFamily="50" charset="-128"/>
                <a:ea typeface="Meiryo UI" panose="020B0604030504040204" pitchFamily="50" charset="-128"/>
                <a:cs typeface="Arial" pitchFamily="34" charset="0"/>
              </a:rPr>
              <a:t>　・</a:t>
            </a:r>
            <a:r>
              <a:rPr lang="en-US" altLang="ja-JP" sz="900" dirty="0">
                <a:solidFill>
                  <a:schemeClr val="tx1"/>
                </a:solidFill>
                <a:latin typeface="Meiryo UI" panose="020B0604030504040204" pitchFamily="50" charset="-128"/>
                <a:ea typeface="Meiryo UI" panose="020B0604030504040204" pitchFamily="50" charset="-128"/>
                <a:cs typeface="Arial" pitchFamily="34" charset="0"/>
              </a:rPr>
              <a:t>FIT</a:t>
            </a:r>
            <a:r>
              <a:rPr lang="ja-JP" altLang="en-US" sz="900" dirty="0">
                <a:solidFill>
                  <a:schemeClr val="tx1"/>
                </a:solidFill>
                <a:latin typeface="Meiryo UI" panose="020B0604030504040204" pitchFamily="50" charset="-128"/>
                <a:ea typeface="Meiryo UI" panose="020B0604030504040204" pitchFamily="50" charset="-128"/>
                <a:cs typeface="Arial" pitchFamily="34" charset="0"/>
              </a:rPr>
              <a:t>交付金：</a:t>
            </a:r>
            <a:r>
              <a:rPr lang="ja-JP" altLang="en-US" sz="900" dirty="0">
                <a:solidFill>
                  <a:srgbClr val="C00000"/>
                </a:solidFill>
                <a:latin typeface="Meiryo UI" panose="020B0604030504040204" pitchFamily="50" charset="-128"/>
                <a:ea typeface="Meiryo UI" panose="020B0604030504040204" pitchFamily="50" charset="-128"/>
                <a:cs typeface="Arial" pitchFamily="34" charset="0"/>
              </a:rPr>
              <a:t>－</a:t>
            </a:r>
            <a:r>
              <a:rPr lang="en-US" altLang="ja-JP" sz="900" dirty="0">
                <a:solidFill>
                  <a:srgbClr val="C00000"/>
                </a:solidFill>
                <a:latin typeface="Meiryo UI" panose="020B0604030504040204" pitchFamily="50" charset="-128"/>
                <a:ea typeface="Meiryo UI" panose="020B0604030504040204" pitchFamily="50" charset="-128"/>
                <a:cs typeface="Arial" pitchFamily="34" charset="0"/>
              </a:rPr>
              <a:t>\100</a:t>
            </a:r>
          </a:p>
        </p:txBody>
      </p:sp>
      <p:sp>
        <p:nvSpPr>
          <p:cNvPr id="5" name="矢印: 右 4">
            <a:extLst>
              <a:ext uri="{FF2B5EF4-FFF2-40B4-BE49-F238E27FC236}">
                <a16:creationId xmlns:a16="http://schemas.microsoft.com/office/drawing/2014/main" id="{FF51ECA7-271F-4AF2-9DD1-A719406ECF09}"/>
              </a:ext>
            </a:extLst>
          </p:cNvPr>
          <p:cNvSpPr/>
          <p:nvPr/>
        </p:nvSpPr>
        <p:spPr>
          <a:xfrm>
            <a:off x="2488969" y="5243065"/>
            <a:ext cx="166038" cy="392096"/>
          </a:xfrm>
          <a:prstGeom prst="rightArrow">
            <a:avLst/>
          </a:prstGeom>
          <a:solidFill>
            <a:schemeClr val="tx1">
              <a:lumMod val="50000"/>
              <a:lumOff val="50000"/>
            </a:schemeClr>
          </a:solidFill>
          <a:ln w="19050" cap="flat" cmpd="sng" algn="ctr">
            <a:noFill/>
            <a:prstDash val="solid"/>
            <a:miter lim="800000"/>
          </a:ln>
          <a:effectLst/>
        </p:spPr>
        <p:txBody>
          <a:bodyPr rot="0" spcFirstLastPara="0" vertOverflow="overflow" horzOverflow="overflow" vert="horz" wrap="none" lIns="0" tIns="36000" rIns="0" bIns="36000" numCol="1" spcCol="0" rtlCol="0" fromWordArt="0" anchor="ctr" anchorCtr="0" forceAA="0" compatLnSpc="1">
            <a:prstTxWarp prst="textNoShape">
              <a:avLst/>
            </a:prstTxWarp>
            <a:noAutofit/>
          </a:bodyPr>
          <a:lstStyle/>
          <a:p>
            <a:pPr algn="ctr"/>
            <a:endParaRPr kumimoji="0" lang="ja-JP" altLang="en-US" sz="800" kern="0" dirty="0">
              <a:solidFill>
                <a:prstClr val="black"/>
              </a:solidFill>
              <a:latin typeface="Meiryo UI"/>
              <a:ea typeface="Meiryo UI"/>
              <a:cs typeface="Arial" pitchFamily="34" charset="0"/>
            </a:endParaRPr>
          </a:p>
        </p:txBody>
      </p:sp>
      <p:sp>
        <p:nvSpPr>
          <p:cNvPr id="37" name="正方形/長方形 36">
            <a:extLst>
              <a:ext uri="{FF2B5EF4-FFF2-40B4-BE49-F238E27FC236}">
                <a16:creationId xmlns:a16="http://schemas.microsoft.com/office/drawing/2014/main" id="{BC016FE9-F45F-4EEE-AC53-2AE7CFBA9D09}"/>
              </a:ext>
            </a:extLst>
          </p:cNvPr>
          <p:cNvSpPr>
            <a:spLocks/>
          </p:cNvSpPr>
          <p:nvPr/>
        </p:nvSpPr>
        <p:spPr>
          <a:xfrm>
            <a:off x="1690310" y="5650706"/>
            <a:ext cx="1738520" cy="335176"/>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33231" rIns="0" bIns="33231" rtlCol="0" anchor="ctr"/>
          <a:lstStyle/>
          <a:p>
            <a:pPr algn="ctr" defTabSz="844083">
              <a:defRPr/>
            </a:pPr>
            <a:r>
              <a:rPr lang="en-US" altLang="ja-JP" sz="1050" dirty="0">
                <a:solidFill>
                  <a:schemeClr val="tx1"/>
                </a:solidFill>
                <a:latin typeface="Meiryo UI" panose="020B0604030504040204" pitchFamily="50" charset="-128"/>
                <a:ea typeface="Meiryo UI" panose="020B0604030504040204" pitchFamily="50" charset="-128"/>
                <a:cs typeface="Arial" pitchFamily="34" charset="0"/>
              </a:rPr>
              <a:t>(ACC003)</a:t>
            </a:r>
          </a:p>
          <a:p>
            <a:pPr algn="ctr" defTabSz="844083">
              <a:defRPr/>
            </a:pPr>
            <a:r>
              <a:rPr lang="en-US" altLang="ja-JP" sz="1050" dirty="0">
                <a:solidFill>
                  <a:schemeClr val="tx1"/>
                </a:solidFill>
                <a:latin typeface="Meiryo UI" panose="020B0604030504040204" pitchFamily="50" charset="-128"/>
                <a:ea typeface="Meiryo UI" panose="020B0604030504040204" pitchFamily="50" charset="-128"/>
              </a:rPr>
              <a:t>FIT</a:t>
            </a:r>
            <a:r>
              <a:rPr lang="ja-JP" altLang="en-US" sz="1050" dirty="0">
                <a:solidFill>
                  <a:schemeClr val="tx1"/>
                </a:solidFill>
                <a:latin typeface="Meiryo UI" panose="020B0604030504040204" pitchFamily="50" charset="-128"/>
                <a:ea typeface="Meiryo UI" panose="020B0604030504040204" pitchFamily="50" charset="-128"/>
              </a:rPr>
              <a:t>入出金明細取込</a:t>
            </a:r>
            <a:endParaRPr lang="en-US" altLang="ja-JP" sz="1050" dirty="0">
              <a:solidFill>
                <a:schemeClr val="tx1"/>
              </a:solidFill>
              <a:latin typeface="Meiryo UI" panose="020B0604030504040204" pitchFamily="50" charset="-128"/>
              <a:ea typeface="Meiryo UI" panose="020B0604030504040204" pitchFamily="50" charset="-128"/>
              <a:cs typeface="Arial" pitchFamily="34" charset="0"/>
            </a:endParaRPr>
          </a:p>
        </p:txBody>
      </p:sp>
      <p:sp>
        <p:nvSpPr>
          <p:cNvPr id="4" name="テキスト ボックス 3">
            <a:extLst>
              <a:ext uri="{FF2B5EF4-FFF2-40B4-BE49-F238E27FC236}">
                <a16:creationId xmlns:a16="http://schemas.microsoft.com/office/drawing/2014/main" id="{C0E9B431-61E1-4F05-BA4E-C5BB695A3419}"/>
              </a:ext>
            </a:extLst>
          </p:cNvPr>
          <p:cNvSpPr txBox="1"/>
          <p:nvPr/>
        </p:nvSpPr>
        <p:spPr>
          <a:xfrm>
            <a:off x="5260990" y="5662801"/>
            <a:ext cx="492443" cy="461665"/>
          </a:xfrm>
          <a:prstGeom prst="rect">
            <a:avLst/>
          </a:prstGeom>
          <a:noFill/>
        </p:spPr>
        <p:txBody>
          <a:bodyPr wrap="none" rtlCol="0">
            <a:spAutoFit/>
          </a:bodyPr>
          <a:lstStyle/>
          <a:p>
            <a:r>
              <a:rPr kumimoji="1" lang="ja-JP" altLang="en-US" sz="2400" dirty="0">
                <a:latin typeface="Meiryo UI" panose="020B0604030504040204" pitchFamily="50" charset="-128"/>
                <a:ea typeface="Meiryo UI" panose="020B0604030504040204" pitchFamily="50" charset="-128"/>
              </a:rPr>
              <a:t>①</a:t>
            </a:r>
          </a:p>
        </p:txBody>
      </p:sp>
      <p:sp>
        <p:nvSpPr>
          <p:cNvPr id="38" name="テキスト ボックス 37">
            <a:extLst>
              <a:ext uri="{FF2B5EF4-FFF2-40B4-BE49-F238E27FC236}">
                <a16:creationId xmlns:a16="http://schemas.microsoft.com/office/drawing/2014/main" id="{2A4259D9-F5A4-4BB4-A1E9-C2D873A5311C}"/>
              </a:ext>
            </a:extLst>
          </p:cNvPr>
          <p:cNvSpPr txBox="1"/>
          <p:nvPr/>
        </p:nvSpPr>
        <p:spPr>
          <a:xfrm>
            <a:off x="6604732" y="2994337"/>
            <a:ext cx="492443" cy="461665"/>
          </a:xfrm>
          <a:prstGeom prst="rect">
            <a:avLst/>
          </a:prstGeom>
          <a:noFill/>
        </p:spPr>
        <p:txBody>
          <a:bodyPr wrap="none" rtlCol="0">
            <a:spAutoFit/>
          </a:bodyPr>
          <a:lstStyle>
            <a:defPPr>
              <a:defRPr lang="ja-JP"/>
            </a:defPPr>
            <a:lvl1pPr>
              <a:defRPr sz="2400">
                <a:latin typeface="Meiryo UI" panose="020B0604030504040204" pitchFamily="50" charset="-128"/>
                <a:ea typeface="Meiryo UI" panose="020B0604030504040204" pitchFamily="50" charset="-128"/>
              </a:defRPr>
            </a:lvl1pPr>
          </a:lstStyle>
          <a:p>
            <a:r>
              <a:rPr lang="ja-JP" altLang="en-US" dirty="0"/>
              <a:t>②</a:t>
            </a:r>
          </a:p>
        </p:txBody>
      </p:sp>
      <p:sp>
        <p:nvSpPr>
          <p:cNvPr id="39" name="テキスト ボックス 38">
            <a:extLst>
              <a:ext uri="{FF2B5EF4-FFF2-40B4-BE49-F238E27FC236}">
                <a16:creationId xmlns:a16="http://schemas.microsoft.com/office/drawing/2014/main" id="{7581267C-EC32-47A9-9FC3-60B918A243F8}"/>
              </a:ext>
            </a:extLst>
          </p:cNvPr>
          <p:cNvSpPr txBox="1"/>
          <p:nvPr/>
        </p:nvSpPr>
        <p:spPr>
          <a:xfrm>
            <a:off x="7328737" y="5662801"/>
            <a:ext cx="492443" cy="461665"/>
          </a:xfrm>
          <a:prstGeom prst="rect">
            <a:avLst/>
          </a:prstGeom>
          <a:noFill/>
        </p:spPr>
        <p:txBody>
          <a:bodyPr wrap="none" rtlCol="0">
            <a:spAutoFit/>
          </a:bodyPr>
          <a:lstStyle>
            <a:defPPr>
              <a:defRPr lang="ja-JP"/>
            </a:defPPr>
            <a:lvl1pPr>
              <a:defRPr sz="2400">
                <a:latin typeface="Meiryo UI" panose="020B0604030504040204" pitchFamily="50" charset="-128"/>
                <a:ea typeface="Meiryo UI" panose="020B0604030504040204" pitchFamily="50" charset="-128"/>
              </a:defRPr>
            </a:lvl1pPr>
          </a:lstStyle>
          <a:p>
            <a:r>
              <a:rPr lang="ja-JP" altLang="en-US" dirty="0"/>
              <a:t>③</a:t>
            </a:r>
          </a:p>
        </p:txBody>
      </p:sp>
    </p:spTree>
    <p:extLst>
      <p:ext uri="{BB962C8B-B14F-4D97-AF65-F5344CB8AC3E}">
        <p14:creationId xmlns:p14="http://schemas.microsoft.com/office/powerpoint/2010/main" val="146599219"/>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zh-TW" altLang="en-US" dirty="0">
                <a:latin typeface="Meiryo UI" panose="020B0604030504040204" pitchFamily="50" charset="-128"/>
                <a:ea typeface="Meiryo UI" panose="020B0604030504040204" pitchFamily="50" charset="-128"/>
              </a:rPr>
              <a:t>業務詳細仕様</a:t>
            </a:r>
            <a:br>
              <a:rPr lang="en-US" altLang="ja-JP" dirty="0">
                <a:latin typeface="Meiryo UI" panose="020B0604030504040204" pitchFamily="50" charset="-128"/>
                <a:ea typeface="Meiryo UI" panose="020B0604030504040204" pitchFamily="50" charset="-128"/>
              </a:rPr>
            </a:br>
            <a:r>
              <a:rPr lang="ja-JP" altLang="en-US" dirty="0">
                <a:latin typeface="Meiryo UI" panose="020B0604030504040204" pitchFamily="50" charset="-128"/>
                <a:ea typeface="Meiryo UI" panose="020B0604030504040204" pitchFamily="50" charset="-128"/>
              </a:rPr>
              <a:t>会計支援</a:t>
            </a:r>
            <a:r>
              <a:rPr lang="zh-TW" altLang="en-US"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残高管理</a:t>
            </a:r>
            <a:r>
              <a:rPr lang="en-US" altLang="ja-JP" dirty="0">
                <a:latin typeface="Arial" panose="020B0604020202020204" pitchFamily="34" charset="0"/>
                <a:ea typeface="Meiryo UI" panose="020B0604030504040204" pitchFamily="50" charset="-128"/>
                <a:cs typeface="Arial" panose="020B0604020202020204" pitchFamily="34" charset="0"/>
              </a:rPr>
              <a:t> – </a:t>
            </a:r>
            <a:r>
              <a:rPr lang="ja-JP" altLang="en-US" dirty="0">
                <a:latin typeface="Arial" panose="020B0604020202020204" pitchFamily="34" charset="0"/>
                <a:ea typeface="Meiryo UI" panose="020B0604030504040204" pitchFamily="50" charset="-128"/>
                <a:cs typeface="Arial" panose="020B0604020202020204" pitchFamily="34" charset="0"/>
              </a:rPr>
              <a:t>残高照合</a:t>
            </a:r>
            <a:endParaRPr kumimoji="1" lang="ja-JP" altLang="en-US" dirty="0">
              <a:latin typeface="Meiryo UI" panose="020B0604030504040204" pitchFamily="50" charset="-128"/>
              <a:ea typeface="Meiryo UI" panose="020B0604030504040204" pitchFamily="50" charset="-128"/>
            </a:endParaRPr>
          </a:p>
        </p:txBody>
      </p:sp>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1063309341"/>
              </p:ext>
            </p:extLst>
          </p:nvPr>
        </p:nvGraphicFramePr>
        <p:xfrm>
          <a:off x="141614" y="864069"/>
          <a:ext cx="9601200" cy="5825489"/>
        </p:xfrm>
        <a:graphic>
          <a:graphicData uri="http://schemas.openxmlformats.org/drawingml/2006/table">
            <a:tbl>
              <a:tblPr firstRow="1" bandRow="1">
                <a:tableStyleId>{2D5ABB26-0587-4C30-8999-92F81FD0307C}</a:tableStyleId>
              </a:tblPr>
              <a:tblGrid>
                <a:gridCol w="1149668">
                  <a:extLst>
                    <a:ext uri="{9D8B030D-6E8A-4147-A177-3AD203B41FA5}">
                      <a16:colId xmlns:a16="http://schemas.microsoft.com/office/drawing/2014/main" val="358073148"/>
                    </a:ext>
                  </a:extLst>
                </a:gridCol>
                <a:gridCol w="8451532">
                  <a:extLst>
                    <a:ext uri="{9D8B030D-6E8A-4147-A177-3AD203B41FA5}">
                      <a16:colId xmlns:a16="http://schemas.microsoft.com/office/drawing/2014/main" val="1235158156"/>
                    </a:ext>
                  </a:extLst>
                </a:gridCol>
              </a:tblGrid>
              <a:tr h="0">
                <a:tc>
                  <a:txBody>
                    <a:bodyPr/>
                    <a:lstStyle/>
                    <a:p>
                      <a:pPr algn="l"/>
                      <a:r>
                        <a:rPr kumimoji="1" lang="ja-JP" altLang="en-US" sz="1200" b="0" dirty="0">
                          <a:latin typeface="Meiryo UI" panose="020B0604030504040204" pitchFamily="50" charset="-128"/>
                          <a:ea typeface="Meiryo UI" panose="020B0604030504040204" pitchFamily="50" charset="-128"/>
                        </a:rPr>
                        <a:t>業務プロセス</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1200" dirty="0">
                          <a:latin typeface="Meiryo UI" panose="020B0604030504040204" pitchFamily="50" charset="-128"/>
                          <a:ea typeface="Meiryo UI" panose="020B0604030504040204" pitchFamily="50" charset="-128"/>
                        </a:rPr>
                        <a:t>「</a:t>
                      </a:r>
                      <a:r>
                        <a:rPr lang="en-US" altLang="ja-JP" sz="1200" dirty="0">
                          <a:latin typeface="Meiryo UI" panose="020B0604030504040204" pitchFamily="50" charset="-128"/>
                          <a:ea typeface="Meiryo UI" panose="020B0604030504040204" pitchFamily="50" charset="-128"/>
                        </a:rPr>
                        <a:t>01:</a:t>
                      </a:r>
                      <a:r>
                        <a:rPr lang="ja-JP" altLang="en-US" sz="1200" dirty="0">
                          <a:latin typeface="Meiryo UI" panose="020B0604030504040204" pitchFamily="50" charset="-128"/>
                          <a:ea typeface="Meiryo UI" panose="020B0604030504040204" pitchFamily="50" charset="-128"/>
                        </a:rPr>
                        <a:t>残高更新</a:t>
                      </a:r>
                      <a:r>
                        <a:rPr lang="en-US" altLang="ja-JP" sz="1200" dirty="0">
                          <a:latin typeface="Meiryo UI" panose="020B0604030504040204" pitchFamily="50" charset="-128"/>
                          <a:ea typeface="Meiryo UI" panose="020B0604030504040204" pitchFamily="50" charset="-128"/>
                        </a:rPr>
                        <a:t>(</a:t>
                      </a:r>
                      <a:r>
                        <a:rPr lang="ja-JP" altLang="en-US" sz="1200" dirty="0">
                          <a:latin typeface="Meiryo UI" panose="020B0604030504040204" pitchFamily="50" charset="-128"/>
                          <a:ea typeface="Meiryo UI" panose="020B0604030504040204" pitchFamily="50" charset="-128"/>
                        </a:rPr>
                        <a:t>当月度作成</a:t>
                      </a:r>
                      <a:r>
                        <a:rPr lang="en-US" altLang="ja-JP" sz="1200" dirty="0">
                          <a:latin typeface="Meiryo UI" panose="020B0604030504040204" pitchFamily="50" charset="-128"/>
                          <a:ea typeface="Meiryo UI" panose="020B0604030504040204" pitchFamily="50" charset="-128"/>
                        </a:rPr>
                        <a:t>)</a:t>
                      </a:r>
                      <a:r>
                        <a:rPr lang="ja-JP" altLang="en-US" sz="1200" dirty="0">
                          <a:latin typeface="Meiryo UI" panose="020B0604030504040204" pitchFamily="50" charset="-128"/>
                          <a:ea typeface="Meiryo UI" panose="020B0604030504040204" pitchFamily="50" charset="-128"/>
                        </a:rPr>
                        <a:t>」「</a:t>
                      </a:r>
                      <a:r>
                        <a:rPr lang="en-US" altLang="ja-JP" sz="1200" dirty="0">
                          <a:latin typeface="Meiryo UI" panose="020B0604030504040204" pitchFamily="50" charset="-128"/>
                          <a:ea typeface="Meiryo UI" panose="020B0604030504040204" pitchFamily="50" charset="-128"/>
                        </a:rPr>
                        <a:t>02:</a:t>
                      </a:r>
                      <a:r>
                        <a:rPr lang="ja-JP" altLang="en-US" sz="1200" dirty="0">
                          <a:latin typeface="Meiryo UI" panose="020B0604030504040204" pitchFamily="50" charset="-128"/>
                          <a:ea typeface="Meiryo UI" panose="020B0604030504040204" pitchFamily="50" charset="-128"/>
                        </a:rPr>
                        <a:t>銀行残高確認」「</a:t>
                      </a:r>
                      <a:r>
                        <a:rPr lang="en-US" altLang="ja-JP" sz="1200" dirty="0">
                          <a:latin typeface="Meiryo UI" panose="020B0604030504040204" pitchFamily="50" charset="-128"/>
                          <a:ea typeface="Meiryo UI" panose="020B0604030504040204" pitchFamily="50" charset="-128"/>
                        </a:rPr>
                        <a:t>03:</a:t>
                      </a:r>
                      <a:r>
                        <a:rPr lang="ja-JP" altLang="en-US" sz="1200" dirty="0">
                          <a:latin typeface="Meiryo UI" panose="020B0604030504040204" pitchFamily="50" charset="-128"/>
                          <a:ea typeface="Meiryo UI" panose="020B0604030504040204" pitchFamily="50" charset="-128"/>
                        </a:rPr>
                        <a:t>銀行残高登録・残高照合」「</a:t>
                      </a:r>
                      <a:r>
                        <a:rPr lang="en-US" altLang="ja-JP" sz="1200" dirty="0">
                          <a:latin typeface="Meiryo UI" panose="020B0604030504040204" pitchFamily="50" charset="-128"/>
                          <a:ea typeface="Meiryo UI" panose="020B0604030504040204" pitchFamily="50" charset="-128"/>
                        </a:rPr>
                        <a:t>04:</a:t>
                      </a:r>
                      <a:r>
                        <a:rPr lang="ja-JP" altLang="en-US" sz="1200" dirty="0">
                          <a:latin typeface="Meiryo UI" panose="020B0604030504040204" pitchFamily="50" charset="-128"/>
                          <a:ea typeface="Meiryo UI" panose="020B0604030504040204" pitchFamily="50" charset="-128"/>
                        </a:rPr>
                        <a:t>不一致原因調査」</a:t>
                      </a:r>
                      <a:endParaRPr lang="en-US" altLang="ja-JP" sz="120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1200" dirty="0">
                          <a:latin typeface="Meiryo UI" panose="020B0604030504040204" pitchFamily="50" charset="-128"/>
                          <a:ea typeface="Meiryo UI" panose="020B0604030504040204" pitchFamily="50" charset="-128"/>
                        </a:rPr>
                        <a:t>「</a:t>
                      </a:r>
                      <a:r>
                        <a:rPr lang="en-US" altLang="ja-JP" sz="1200" dirty="0">
                          <a:latin typeface="Meiryo UI" panose="020B0604030504040204" pitchFamily="50" charset="-128"/>
                          <a:ea typeface="Meiryo UI" panose="020B0604030504040204" pitchFamily="50" charset="-128"/>
                        </a:rPr>
                        <a:t>05:</a:t>
                      </a:r>
                      <a:r>
                        <a:rPr lang="ja-JP" altLang="en-US" sz="1200" dirty="0">
                          <a:latin typeface="Meiryo UI" panose="020B0604030504040204" pitchFamily="50" charset="-128"/>
                          <a:ea typeface="Meiryo UI" panose="020B0604030504040204" pitchFamily="50" charset="-128"/>
                        </a:rPr>
                        <a:t>残高修正」「</a:t>
                      </a:r>
                      <a:r>
                        <a:rPr lang="en-US" altLang="ja-JP" sz="1200" dirty="0">
                          <a:latin typeface="Meiryo UI" panose="020B0604030504040204" pitchFamily="50" charset="-128"/>
                          <a:ea typeface="Meiryo UI" panose="020B0604030504040204" pitchFamily="50" charset="-128"/>
                        </a:rPr>
                        <a:t>06:</a:t>
                      </a:r>
                      <a:r>
                        <a:rPr lang="ja-JP" altLang="en-US" sz="1200" dirty="0">
                          <a:latin typeface="Meiryo UI" panose="020B0604030504040204" pitchFamily="50" charset="-128"/>
                          <a:ea typeface="Meiryo UI" panose="020B0604030504040204" pitchFamily="50" charset="-128"/>
                        </a:rPr>
                        <a:t>残高状況報告・当月度確定依頼」「</a:t>
                      </a:r>
                      <a:r>
                        <a:rPr lang="en-US" altLang="ja-JP" sz="1200" dirty="0">
                          <a:latin typeface="Meiryo UI" panose="020B0604030504040204" pitchFamily="50" charset="-128"/>
                          <a:ea typeface="Meiryo UI" panose="020B0604030504040204" pitchFamily="50" charset="-128"/>
                        </a:rPr>
                        <a:t>09:</a:t>
                      </a:r>
                      <a:r>
                        <a:rPr lang="ja-JP" altLang="en-US" sz="1200" dirty="0">
                          <a:latin typeface="Meiryo UI" panose="020B0604030504040204" pitchFamily="50" charset="-128"/>
                          <a:ea typeface="Meiryo UI" panose="020B0604030504040204" pitchFamily="50" charset="-128"/>
                        </a:rPr>
                        <a:t>現預金残高の確認結果の登録」</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0">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業務詳細仕様</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2081878"/>
                  </a:ext>
                </a:extLst>
              </a:tr>
              <a:tr h="5093969">
                <a:tc gridSpan="2">
                  <a:txBody>
                    <a:bodyPr/>
                    <a:lstStyle/>
                    <a:p>
                      <a:pPr lvl="0">
                        <a:defRPr/>
                      </a:pPr>
                      <a:r>
                        <a:rPr kumimoji="0" lang="ja-JP" altLang="en-US" sz="1100" b="1" u="sng" kern="0" dirty="0">
                          <a:solidFill>
                            <a:srgbClr val="000000">
                              <a:lumMod val="100000"/>
                            </a:srgbClr>
                          </a:solidFill>
                          <a:latin typeface="Meiryo UI"/>
                          <a:ea typeface="Meiryo UI"/>
                        </a:rPr>
                        <a:t>残高管理の全体像</a:t>
                      </a:r>
                      <a:r>
                        <a:rPr kumimoji="0" lang="en-US" altLang="ja-JP" sz="1100" b="1" u="sng" kern="0" dirty="0">
                          <a:solidFill>
                            <a:srgbClr val="000000">
                              <a:lumMod val="100000"/>
                            </a:srgbClr>
                          </a:solidFill>
                          <a:latin typeface="Meiryo UI"/>
                          <a:ea typeface="Meiryo UI"/>
                        </a:rPr>
                        <a:t>(2/3)</a:t>
                      </a:r>
                    </a:p>
                    <a:p>
                      <a:pPr lvl="0">
                        <a:defRPr/>
                      </a:pPr>
                      <a:endParaRPr kumimoji="0" lang="en-US" altLang="ja-JP" sz="1100" b="0" u="none" kern="0" dirty="0">
                        <a:solidFill>
                          <a:srgbClr val="000000">
                            <a:lumMod val="100000"/>
                          </a:srgbClr>
                        </a:solidFill>
                        <a:latin typeface="Meiryo UI"/>
                        <a:ea typeface="Meiryo UI"/>
                      </a:endParaRPr>
                    </a:p>
                    <a:p>
                      <a:pPr lvl="0">
                        <a:defRPr/>
                      </a:pPr>
                      <a:r>
                        <a:rPr kumimoji="0" lang="en-US" altLang="ja-JP" sz="1100" b="0" u="none" kern="0" dirty="0">
                          <a:solidFill>
                            <a:srgbClr val="000000">
                              <a:lumMod val="100000"/>
                            </a:srgbClr>
                          </a:solidFill>
                          <a:latin typeface="Meiryo UI"/>
                          <a:ea typeface="Meiryo UI"/>
                        </a:rPr>
                        <a:t>【</a:t>
                      </a:r>
                      <a:r>
                        <a:rPr kumimoji="0" lang="ja-JP" altLang="en-US" sz="1100" b="0" u="none" kern="0" dirty="0">
                          <a:solidFill>
                            <a:srgbClr val="000000">
                              <a:lumMod val="100000"/>
                            </a:srgbClr>
                          </a:solidFill>
                          <a:latin typeface="Meiryo UI"/>
                          <a:ea typeface="Meiryo UI"/>
                        </a:rPr>
                        <a:t>残高照合のポイント</a:t>
                      </a:r>
                      <a:r>
                        <a:rPr kumimoji="0" lang="en-US" altLang="ja-JP" sz="1100" b="0" u="none" kern="0" dirty="0">
                          <a:solidFill>
                            <a:srgbClr val="000000">
                              <a:lumMod val="100000"/>
                            </a:srgbClr>
                          </a:solidFill>
                          <a:latin typeface="Meiryo UI"/>
                          <a:ea typeface="Meiryo UI"/>
                        </a:rPr>
                        <a:t>】</a:t>
                      </a:r>
                    </a:p>
                    <a:p>
                      <a:pPr marL="171450" lvl="0" indent="-171450">
                        <a:buFont typeface="Arial" panose="020B0604020202020204" pitchFamily="34" charset="0"/>
                        <a:buChar char="•"/>
                        <a:defRPr/>
                      </a:pPr>
                      <a:r>
                        <a:rPr kumimoji="1" lang="ja-JP" altLang="en-US" sz="1100" b="0" dirty="0">
                          <a:latin typeface="Meiryo UI" panose="020B0604030504040204" pitchFamily="50" charset="-128"/>
                          <a:ea typeface="Meiryo UI" panose="020B0604030504040204" pitchFamily="50" charset="-128"/>
                        </a:rPr>
                        <a:t>入出金明細を基に、当月度の残高データを作成する。</a:t>
                      </a:r>
                      <a:endParaRPr kumimoji="1" lang="en-US" altLang="ja-JP" sz="1100" b="0" dirty="0">
                        <a:latin typeface="Meiryo UI" panose="020B0604030504040204" pitchFamily="50" charset="-128"/>
                        <a:ea typeface="Meiryo UI" panose="020B0604030504040204" pitchFamily="50" charset="-128"/>
                      </a:endParaRPr>
                    </a:p>
                    <a:p>
                      <a:pPr marL="171450" lvl="0" indent="-171450">
                        <a:buFont typeface="Arial" panose="020B0604020202020204" pitchFamily="34" charset="0"/>
                        <a:buChar char="•"/>
                        <a:defRPr/>
                      </a:pPr>
                      <a:r>
                        <a:rPr kumimoji="1" lang="ja-JP" altLang="en-US" sz="1100" b="0" dirty="0">
                          <a:latin typeface="Meiryo UI" panose="020B0604030504040204" pitchFamily="50" charset="-128"/>
                          <a:ea typeface="Meiryo UI" panose="020B0604030504040204" pitchFamily="50" charset="-128"/>
                        </a:rPr>
                        <a:t>残高照合の結果</a:t>
                      </a:r>
                      <a:r>
                        <a:rPr kumimoji="1" lang="en-US" altLang="ja-JP" sz="1100" b="0" dirty="0">
                          <a:latin typeface="Meiryo UI" panose="020B0604030504040204" pitchFamily="50" charset="-128"/>
                          <a:ea typeface="Meiryo UI" panose="020B0604030504040204" pitchFamily="50" charset="-128"/>
                        </a:rPr>
                        <a:t>OK</a:t>
                      </a:r>
                      <a:r>
                        <a:rPr kumimoji="1" lang="ja-JP" altLang="en-US" sz="1100" b="0" dirty="0">
                          <a:latin typeface="Meiryo UI" panose="020B0604030504040204" pitchFamily="50" charset="-128"/>
                          <a:ea typeface="Meiryo UI" panose="020B0604030504040204" pitchFamily="50" charset="-128"/>
                        </a:rPr>
                        <a:t>となった場合は、当月度の再エネ業務統合システムの残高データを確定する。</a:t>
                      </a:r>
                      <a:endParaRPr kumimoji="1" lang="en-US" altLang="ja-JP" sz="1100" b="0" dirty="0">
                        <a:latin typeface="Meiryo UI" panose="020B0604030504040204" pitchFamily="50" charset="-128"/>
                        <a:ea typeface="Meiryo UI" panose="020B0604030504040204" pitchFamily="50" charset="-128"/>
                      </a:endParaRPr>
                    </a:p>
                    <a:p>
                      <a:pPr marL="171450" lvl="0" indent="-171450">
                        <a:buFont typeface="Arial" panose="020B0604020202020204" pitchFamily="34" charset="0"/>
                        <a:buChar char="•"/>
                        <a:defRPr/>
                      </a:pPr>
                      <a:endParaRPr kumimoji="1" lang="en-US" altLang="ja-JP" sz="1100" b="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77678721"/>
                  </a:ext>
                </a:extLst>
              </a:tr>
            </a:tbl>
          </a:graphicData>
        </a:graphic>
      </p:graphicFrame>
      <p:sp>
        <p:nvSpPr>
          <p:cNvPr id="10" name="角丸四角形 139">
            <a:extLst>
              <a:ext uri="{FF2B5EF4-FFF2-40B4-BE49-F238E27FC236}">
                <a16:creationId xmlns:a16="http://schemas.microsoft.com/office/drawing/2014/main" id="{243EAAD3-0F15-49C2-BABB-DE4D6A09FA20}"/>
              </a:ext>
            </a:extLst>
          </p:cNvPr>
          <p:cNvSpPr>
            <a:spLocks/>
          </p:cNvSpPr>
          <p:nvPr/>
        </p:nvSpPr>
        <p:spPr>
          <a:xfrm>
            <a:off x="267885" y="2864859"/>
            <a:ext cx="1626338" cy="1920981"/>
          </a:xfrm>
          <a:prstGeom prst="rect">
            <a:avLst/>
          </a:prstGeom>
          <a:solidFill>
            <a:schemeClr val="bg1">
              <a:lumMod val="95000"/>
            </a:schemeClr>
          </a:solidFill>
          <a:ln>
            <a:noFill/>
          </a:ln>
        </p:spPr>
        <p:txBody>
          <a:bodyPr wrap="square" lIns="33231" tIns="33231" rIns="32400" bIns="33231" rtlCol="0" anchor="t">
            <a:noAutofit/>
          </a:bodyPr>
          <a:lstStyle/>
          <a:p>
            <a:pPr algn="ctr" defTabSz="844083">
              <a:defRPr/>
            </a:pPr>
            <a:r>
              <a:rPr lang="en-US" altLang="ja-JP"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FIT</a:t>
            </a:r>
            <a:r>
              <a:rPr lang="ja-JP" altLang="en-US"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納付金・交付金システム</a:t>
            </a:r>
          </a:p>
        </p:txBody>
      </p:sp>
      <p:sp>
        <p:nvSpPr>
          <p:cNvPr id="11" name="角丸四角形 72">
            <a:extLst>
              <a:ext uri="{FF2B5EF4-FFF2-40B4-BE49-F238E27FC236}">
                <a16:creationId xmlns:a16="http://schemas.microsoft.com/office/drawing/2014/main" id="{D297B2C5-79B3-4F11-AAA3-5A76BFAEABA3}"/>
              </a:ext>
            </a:extLst>
          </p:cNvPr>
          <p:cNvSpPr>
            <a:spLocks/>
          </p:cNvSpPr>
          <p:nvPr/>
        </p:nvSpPr>
        <p:spPr>
          <a:xfrm>
            <a:off x="1985926" y="2864860"/>
            <a:ext cx="5739124" cy="3771612"/>
          </a:xfrm>
          <a:prstGeom prst="rect">
            <a:avLst/>
          </a:prstGeom>
          <a:solidFill>
            <a:schemeClr val="accent1">
              <a:lumMod val="20000"/>
              <a:lumOff val="80000"/>
            </a:schemeClr>
          </a:solidFill>
          <a:ln>
            <a:noFill/>
          </a:ln>
        </p:spPr>
        <p:txBody>
          <a:bodyPr wrap="square" lIns="33231" tIns="33231" rIns="33231" bIns="33231" rtlCol="0" anchor="t">
            <a:noAutofit/>
          </a:bodyPr>
          <a:lstStyle/>
          <a:p>
            <a:pPr algn="ctr" defTabSz="844083"/>
            <a:r>
              <a:rPr lang="ja-JP" altLang="en-US" sz="1000" dirty="0">
                <a:solidFill>
                  <a:srgbClr val="000000"/>
                </a:solidFill>
                <a:latin typeface="Meiryo UI" panose="020B0604030504040204" pitchFamily="50" charset="-128"/>
                <a:ea typeface="Meiryo UI" panose="020B0604030504040204" pitchFamily="50" charset="-128"/>
              </a:rPr>
              <a:t>再エネ業務統合システム</a:t>
            </a:r>
          </a:p>
        </p:txBody>
      </p:sp>
      <p:sp>
        <p:nvSpPr>
          <p:cNvPr id="26" name="角丸四角形 106">
            <a:extLst>
              <a:ext uri="{FF2B5EF4-FFF2-40B4-BE49-F238E27FC236}">
                <a16:creationId xmlns:a16="http://schemas.microsoft.com/office/drawing/2014/main" id="{C29C85C5-84A6-4DAA-8473-A1A4EE564F02}"/>
              </a:ext>
            </a:extLst>
          </p:cNvPr>
          <p:cNvSpPr>
            <a:spLocks/>
          </p:cNvSpPr>
          <p:nvPr/>
        </p:nvSpPr>
        <p:spPr>
          <a:xfrm>
            <a:off x="3241576" y="3248646"/>
            <a:ext cx="1279494" cy="335176"/>
          </a:xfrm>
          <a:prstGeom prst="roundRect">
            <a:avLst>
              <a:gd name="adj" fmla="val 8738"/>
            </a:avLst>
          </a:prstGeom>
          <a:solidFill>
            <a:schemeClr val="bg1"/>
          </a:solidFill>
          <a:ln>
            <a:solidFill>
              <a:schemeClr val="bg1">
                <a:lumMod val="65000"/>
              </a:schemeClr>
            </a:solidFill>
          </a:ln>
        </p:spPr>
        <p:txBody>
          <a:bodyPr wrap="square" lIns="0" tIns="33231" rIns="0" bIns="33231" rtlCol="0" anchor="ctr">
            <a:noAutofit/>
          </a:bodyPr>
          <a:lstStyle/>
          <a:p>
            <a:pPr algn="ctr" defTabSz="844083">
              <a:defRPr/>
            </a:pPr>
            <a:r>
              <a:rPr lang="en-US" altLang="ja-JP"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01:</a:t>
            </a:r>
            <a:r>
              <a:rPr lang="ja-JP" altLang="en-US"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残高更新</a:t>
            </a:r>
            <a:endParaRPr lang="en-US" altLang="ja-JP"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a:p>
            <a:pPr algn="ctr" defTabSz="844083">
              <a:defRPr/>
            </a:pPr>
            <a:r>
              <a:rPr lang="en-US" altLang="ja-JP"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当月度作成</a:t>
            </a:r>
            <a:r>
              <a:rPr lang="en-US" altLang="ja-JP"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8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29" name="直線矢印コネクタ 183">
            <a:extLst>
              <a:ext uri="{FF2B5EF4-FFF2-40B4-BE49-F238E27FC236}">
                <a16:creationId xmlns:a16="http://schemas.microsoft.com/office/drawing/2014/main" id="{455418CF-F0DE-4B73-BA73-86C2281DF463}"/>
              </a:ext>
            </a:extLst>
          </p:cNvPr>
          <p:cNvCxnSpPr>
            <a:cxnSpLocks/>
            <a:endCxn id="4" idx="1"/>
          </p:cNvCxnSpPr>
          <p:nvPr/>
        </p:nvCxnSpPr>
        <p:spPr>
          <a:xfrm rot="5400000">
            <a:off x="3286486" y="3515422"/>
            <a:ext cx="261306" cy="398106"/>
          </a:xfrm>
          <a:prstGeom prst="bentConnector3">
            <a:avLst>
              <a:gd name="adj1" fmla="val 50000"/>
            </a:avLst>
          </a:prstGeom>
          <a:ln>
            <a:solidFill>
              <a:srgbClr val="A6A6A6"/>
            </a:solidFill>
            <a:prstDash val="dash"/>
            <a:headEnd type="triangle" w="med" len="med"/>
            <a:tailEnd type="none" w="med" len="med"/>
          </a:ln>
        </p:spPr>
        <p:style>
          <a:lnRef idx="1">
            <a:schemeClr val="accent1"/>
          </a:lnRef>
          <a:fillRef idx="0">
            <a:schemeClr val="accent1"/>
          </a:fillRef>
          <a:effectRef idx="0">
            <a:schemeClr val="accent1"/>
          </a:effectRef>
          <a:fontRef idx="minor">
            <a:schemeClr val="tx1"/>
          </a:fontRef>
        </p:style>
      </p:cxnSp>
      <p:sp>
        <p:nvSpPr>
          <p:cNvPr id="4" name="フローチャート: 磁気ディスク 3">
            <a:extLst>
              <a:ext uri="{FF2B5EF4-FFF2-40B4-BE49-F238E27FC236}">
                <a16:creationId xmlns:a16="http://schemas.microsoft.com/office/drawing/2014/main" id="{D2A5A166-A8CE-4172-85E2-3A58455B3AF6}"/>
              </a:ext>
            </a:extLst>
          </p:cNvPr>
          <p:cNvSpPr/>
          <p:nvPr/>
        </p:nvSpPr>
        <p:spPr>
          <a:xfrm>
            <a:off x="2799367" y="3845128"/>
            <a:ext cx="837437" cy="560217"/>
          </a:xfrm>
          <a:prstGeom prst="flowChartMagneticDisk">
            <a:avLst/>
          </a:prstGeom>
          <a:solidFill>
            <a:schemeClr val="bg1"/>
          </a:solidFill>
          <a:ln>
            <a:solidFill>
              <a:schemeClr val="bg1">
                <a:lumMod val="65000"/>
              </a:schemeClr>
            </a:solidFill>
          </a:ln>
        </p:spPr>
        <p:txBody>
          <a:bodyPr wrap="square" lIns="0" tIns="33231" rIns="0" bIns="33231" rtlCol="0" anchor="ctr">
            <a:noAutofit/>
          </a:bodyPr>
          <a:lstStyle/>
          <a:p>
            <a:pPr algn="ctr" defTabSz="844083"/>
            <a:r>
              <a:rPr lang="ja-JP" altLang="en-US" sz="1000" dirty="0">
                <a:solidFill>
                  <a:srgbClr val="000000"/>
                </a:solidFill>
                <a:latin typeface="Meiryo UI" panose="020B0604030504040204" pitchFamily="50" charset="-128"/>
                <a:ea typeface="Meiryo UI" panose="020B0604030504040204" pitchFamily="50" charset="-128"/>
              </a:rPr>
              <a:t>入出金データ</a:t>
            </a:r>
          </a:p>
        </p:txBody>
      </p:sp>
      <p:cxnSp>
        <p:nvCxnSpPr>
          <p:cNvPr id="32" name="直線矢印コネクタ 183">
            <a:extLst>
              <a:ext uri="{FF2B5EF4-FFF2-40B4-BE49-F238E27FC236}">
                <a16:creationId xmlns:a16="http://schemas.microsoft.com/office/drawing/2014/main" id="{66E480CD-35B0-4F8C-B997-22B425A2E5F5}"/>
              </a:ext>
            </a:extLst>
          </p:cNvPr>
          <p:cNvCxnSpPr>
            <a:cxnSpLocks/>
            <a:stCxn id="35" idx="1"/>
          </p:cNvCxnSpPr>
          <p:nvPr/>
        </p:nvCxnSpPr>
        <p:spPr>
          <a:xfrm rot="16200000" flipV="1">
            <a:off x="4247609" y="3495934"/>
            <a:ext cx="265198" cy="440973"/>
          </a:xfrm>
          <a:prstGeom prst="bentConnector3">
            <a:avLst>
              <a:gd name="adj1" fmla="val 50000"/>
            </a:avLst>
          </a:prstGeom>
          <a:ln>
            <a:solidFill>
              <a:srgbClr val="A6A6A6"/>
            </a:solidFill>
            <a:prstDash val="dash"/>
            <a:headEnd type="triangle" w="med" len="med"/>
            <a:tailEnd type="none" w="med" len="med"/>
          </a:ln>
        </p:spPr>
        <p:style>
          <a:lnRef idx="1">
            <a:schemeClr val="accent1"/>
          </a:lnRef>
          <a:fillRef idx="0">
            <a:schemeClr val="accent1"/>
          </a:fillRef>
          <a:effectRef idx="0">
            <a:schemeClr val="accent1"/>
          </a:effectRef>
          <a:fontRef idx="minor">
            <a:schemeClr val="tx1"/>
          </a:fontRef>
        </p:style>
      </p:cxnSp>
      <p:sp>
        <p:nvSpPr>
          <p:cNvPr id="35" name="フローチャート: 磁気ディスク 34">
            <a:extLst>
              <a:ext uri="{FF2B5EF4-FFF2-40B4-BE49-F238E27FC236}">
                <a16:creationId xmlns:a16="http://schemas.microsoft.com/office/drawing/2014/main" id="{27F7ED91-ADE3-47DF-998C-FED5004C4B5B}"/>
              </a:ext>
            </a:extLst>
          </p:cNvPr>
          <p:cNvSpPr/>
          <p:nvPr/>
        </p:nvSpPr>
        <p:spPr>
          <a:xfrm>
            <a:off x="4181975" y="3849020"/>
            <a:ext cx="837437" cy="560217"/>
          </a:xfrm>
          <a:prstGeom prst="flowChartMagneticDisk">
            <a:avLst/>
          </a:prstGeom>
          <a:solidFill>
            <a:schemeClr val="bg1"/>
          </a:solidFill>
          <a:ln>
            <a:solidFill>
              <a:schemeClr val="bg1">
                <a:lumMod val="65000"/>
              </a:schemeClr>
            </a:solidFill>
          </a:ln>
        </p:spPr>
        <p:txBody>
          <a:bodyPr wrap="square" lIns="0" tIns="33231" rIns="0" bIns="33231" rtlCol="0" anchor="ctr">
            <a:noAutofit/>
          </a:bodyPr>
          <a:lstStyle/>
          <a:p>
            <a:pPr algn="ctr" defTabSz="844083"/>
            <a:r>
              <a:rPr lang="ja-JP" altLang="en-US" sz="1000" dirty="0">
                <a:solidFill>
                  <a:srgbClr val="000000"/>
                </a:solidFill>
                <a:latin typeface="Meiryo UI" panose="020B0604030504040204" pitchFamily="50" charset="-128"/>
                <a:ea typeface="Meiryo UI" panose="020B0604030504040204" pitchFamily="50" charset="-128"/>
              </a:rPr>
              <a:t>残高データ</a:t>
            </a:r>
            <a:endParaRPr lang="en-US" altLang="ja-JP" sz="1000" dirty="0">
              <a:solidFill>
                <a:srgbClr val="000000"/>
              </a:solidFill>
              <a:latin typeface="Meiryo UI" panose="020B0604030504040204" pitchFamily="50" charset="-128"/>
              <a:ea typeface="Meiryo UI" panose="020B0604030504040204" pitchFamily="50" charset="-128"/>
            </a:endParaRPr>
          </a:p>
          <a:p>
            <a:pPr algn="ctr" defTabSz="844083"/>
            <a:r>
              <a:rPr lang="en-US" altLang="ja-JP" sz="800" dirty="0">
                <a:solidFill>
                  <a:srgbClr val="000000"/>
                </a:solidFill>
                <a:latin typeface="Meiryo UI" panose="020B0604030504040204" pitchFamily="50" charset="-128"/>
                <a:ea typeface="Meiryo UI" panose="020B0604030504040204" pitchFamily="50" charset="-128"/>
              </a:rPr>
              <a:t>(</a:t>
            </a:r>
            <a:r>
              <a:rPr lang="ja-JP" altLang="en-US" sz="800" dirty="0">
                <a:solidFill>
                  <a:srgbClr val="000000"/>
                </a:solidFill>
                <a:latin typeface="Meiryo UI" panose="020B0604030504040204" pitchFamily="50" charset="-128"/>
                <a:ea typeface="Meiryo UI" panose="020B0604030504040204" pitchFamily="50" charset="-128"/>
              </a:rPr>
              <a:t>当月度</a:t>
            </a:r>
            <a:r>
              <a:rPr lang="en-US" altLang="ja-JP" sz="800" dirty="0">
                <a:solidFill>
                  <a:srgbClr val="000000"/>
                </a:solidFill>
                <a:latin typeface="Meiryo UI" panose="020B0604030504040204" pitchFamily="50" charset="-128"/>
                <a:ea typeface="Meiryo UI" panose="020B0604030504040204" pitchFamily="50" charset="-128"/>
              </a:rPr>
              <a:t>)</a:t>
            </a:r>
            <a:endParaRPr lang="ja-JP" altLang="en-US" sz="800" dirty="0">
              <a:solidFill>
                <a:srgbClr val="000000"/>
              </a:solidFill>
              <a:latin typeface="Meiryo UI" panose="020B0604030504040204" pitchFamily="50" charset="-128"/>
              <a:ea typeface="Meiryo UI" panose="020B0604030504040204" pitchFamily="50" charset="-128"/>
            </a:endParaRPr>
          </a:p>
        </p:txBody>
      </p:sp>
      <p:sp>
        <p:nvSpPr>
          <p:cNvPr id="44" name="正方形/長方形 36">
            <a:extLst>
              <a:ext uri="{FF2B5EF4-FFF2-40B4-BE49-F238E27FC236}">
                <a16:creationId xmlns:a16="http://schemas.microsoft.com/office/drawing/2014/main" id="{C87D3E72-757A-4BB4-AD48-C08BF0612D16}"/>
              </a:ext>
            </a:extLst>
          </p:cNvPr>
          <p:cNvSpPr>
            <a:spLocks/>
          </p:cNvSpPr>
          <p:nvPr/>
        </p:nvSpPr>
        <p:spPr>
          <a:xfrm>
            <a:off x="2650456" y="4508154"/>
            <a:ext cx="1084456" cy="17628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33231" rIns="0" bIns="33231" rtlCol="0" anchor="ctr"/>
          <a:lstStyle/>
          <a:p>
            <a:pPr defTabSz="844083">
              <a:defRPr/>
            </a:pPr>
            <a:r>
              <a:rPr lang="ja-JP" altLang="en-US" sz="1000" dirty="0">
                <a:solidFill>
                  <a:srgbClr val="000000"/>
                </a:solidFill>
                <a:latin typeface="Meiryo UI" panose="020B0604030504040204" pitchFamily="50" charset="-128"/>
                <a:ea typeface="Meiryo UI" panose="020B0604030504040204" pitchFamily="50" charset="-128"/>
                <a:cs typeface="Arial" pitchFamily="34" charset="0"/>
              </a:rPr>
              <a:t>入出金データイメージ</a:t>
            </a:r>
            <a:endParaRPr lang="en-US" altLang="ja-JP" sz="1000" dirty="0">
              <a:solidFill>
                <a:srgbClr val="000000"/>
              </a:solidFill>
              <a:latin typeface="Meiryo UI" panose="020B0604030504040204" pitchFamily="50" charset="-128"/>
              <a:ea typeface="Meiryo UI" panose="020B0604030504040204" pitchFamily="50" charset="-128"/>
              <a:cs typeface="Arial" pitchFamily="34" charset="0"/>
            </a:endParaRPr>
          </a:p>
        </p:txBody>
      </p:sp>
      <p:graphicFrame>
        <p:nvGraphicFramePr>
          <p:cNvPr id="45" name="表 44">
            <a:extLst>
              <a:ext uri="{FF2B5EF4-FFF2-40B4-BE49-F238E27FC236}">
                <a16:creationId xmlns:a16="http://schemas.microsoft.com/office/drawing/2014/main" id="{3F7CB06D-24E1-4BCC-BBF8-52362BF7EFE0}"/>
              </a:ext>
            </a:extLst>
          </p:cNvPr>
          <p:cNvGraphicFramePr>
            <a:graphicFrameLocks noGrp="1"/>
          </p:cNvGraphicFramePr>
          <p:nvPr>
            <p:extLst/>
          </p:nvPr>
        </p:nvGraphicFramePr>
        <p:xfrm>
          <a:off x="2134022" y="4711364"/>
          <a:ext cx="1937363" cy="1105440"/>
        </p:xfrm>
        <a:graphic>
          <a:graphicData uri="http://schemas.openxmlformats.org/drawingml/2006/table">
            <a:tbl>
              <a:tblPr/>
              <a:tblGrid>
                <a:gridCol w="274125">
                  <a:extLst>
                    <a:ext uri="{9D8B030D-6E8A-4147-A177-3AD203B41FA5}">
                      <a16:colId xmlns:a16="http://schemas.microsoft.com/office/drawing/2014/main" val="1852412310"/>
                    </a:ext>
                  </a:extLst>
                </a:gridCol>
                <a:gridCol w="477325">
                  <a:extLst>
                    <a:ext uri="{9D8B030D-6E8A-4147-A177-3AD203B41FA5}">
                      <a16:colId xmlns:a16="http://schemas.microsoft.com/office/drawing/2014/main" val="1914462632"/>
                    </a:ext>
                  </a:extLst>
                </a:gridCol>
                <a:gridCol w="434463">
                  <a:extLst>
                    <a:ext uri="{9D8B030D-6E8A-4147-A177-3AD203B41FA5}">
                      <a16:colId xmlns:a16="http://schemas.microsoft.com/office/drawing/2014/main" val="4176169009"/>
                    </a:ext>
                  </a:extLst>
                </a:gridCol>
                <a:gridCol w="375725">
                  <a:extLst>
                    <a:ext uri="{9D8B030D-6E8A-4147-A177-3AD203B41FA5}">
                      <a16:colId xmlns:a16="http://schemas.microsoft.com/office/drawing/2014/main" val="2856856868"/>
                    </a:ext>
                  </a:extLst>
                </a:gridCol>
                <a:gridCol w="375725">
                  <a:extLst>
                    <a:ext uri="{9D8B030D-6E8A-4147-A177-3AD203B41FA5}">
                      <a16:colId xmlns:a16="http://schemas.microsoft.com/office/drawing/2014/main" val="3079946897"/>
                    </a:ext>
                  </a:extLst>
                </a:gridCol>
              </a:tblGrid>
              <a:tr h="0">
                <a:tc>
                  <a:txBody>
                    <a:bodyPr/>
                    <a:lstStyle/>
                    <a:p>
                      <a:pPr algn="ctr"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区分</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algn="ctr"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取引対象</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algn="ctr"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年月</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algn="ctr"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事業者</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algn="ctr"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支払額</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804753607"/>
                  </a:ext>
                </a:extLst>
              </a:tr>
              <a:tr h="0">
                <a:tc>
                  <a:txBody>
                    <a:bodyPr/>
                    <a:lstStyle/>
                    <a:p>
                      <a:pPr algn="ctr"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出金</a:t>
                      </a:r>
                      <a:endParaRPr lang="en-US" altLang="ja-JP" sz="8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en-US" altLang="ja-JP" sz="800" b="0" i="0" u="none" strike="noStrike" dirty="0">
                          <a:solidFill>
                            <a:schemeClr val="tx1"/>
                          </a:solidFill>
                          <a:effectLst/>
                          <a:latin typeface="Meiryo UI" panose="020B0604030504040204" pitchFamily="50" charset="-128"/>
                          <a:ea typeface="Meiryo UI" panose="020B0604030504040204" pitchFamily="50" charset="-128"/>
                        </a:rPr>
                        <a:t>FIP</a:t>
                      </a: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交付</a:t>
                      </a:r>
                      <a:endParaRPr lang="en-US" altLang="ja-JP" sz="8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en-US" altLang="ja-JP" sz="800" b="0" i="0" u="none" strike="noStrike" dirty="0">
                          <a:solidFill>
                            <a:schemeClr val="tx1"/>
                          </a:solidFill>
                          <a:effectLst/>
                          <a:latin typeface="Meiryo UI" panose="020B0604030504040204" pitchFamily="50" charset="-128"/>
                          <a:ea typeface="Meiryo UI" panose="020B0604030504040204" pitchFamily="50" charset="-128"/>
                        </a:rPr>
                        <a:t>2022/9</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en-US" altLang="ja-JP" sz="800" b="0" i="0" u="none" strike="noStrike" dirty="0">
                          <a:solidFill>
                            <a:schemeClr val="tx1"/>
                          </a:solidFill>
                          <a:effectLst/>
                          <a:latin typeface="Meiryo UI" panose="020B0604030504040204" pitchFamily="50" charset="-128"/>
                          <a:ea typeface="Meiryo UI" panose="020B0604030504040204" pitchFamily="50" charset="-128"/>
                        </a:rPr>
                        <a:t>A</a:t>
                      </a: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社</a:t>
                      </a:r>
                      <a:endParaRPr lang="en-US" altLang="ja-JP" sz="8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en-US" altLang="ja-JP" sz="800" b="0" i="0" u="none" strike="noStrike" dirty="0">
                          <a:solidFill>
                            <a:srgbClr val="C00000"/>
                          </a:solidFill>
                          <a:effectLst/>
                          <a:latin typeface="Meiryo UI" panose="020B0604030504040204" pitchFamily="50" charset="-128"/>
                          <a:ea typeface="Meiryo UI" panose="020B0604030504040204" pitchFamily="50" charset="-128"/>
                        </a:rPr>
                        <a:t>¥10</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579508649"/>
                  </a:ext>
                </a:extLst>
              </a:tr>
              <a:tr h="0">
                <a:tc>
                  <a:txBody>
                    <a:bodyPr/>
                    <a:lstStyle/>
                    <a:p>
                      <a:pPr algn="ctr"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出金</a:t>
                      </a:r>
                      <a:endParaRPr lang="en-US" altLang="ja-JP" sz="8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en-US" altLang="ja-JP" sz="800" b="0" i="0" u="none" strike="noStrike" dirty="0">
                          <a:solidFill>
                            <a:schemeClr val="tx1"/>
                          </a:solidFill>
                          <a:effectLst/>
                          <a:latin typeface="Meiryo UI" panose="020B0604030504040204" pitchFamily="50" charset="-128"/>
                          <a:ea typeface="Meiryo UI" panose="020B0604030504040204" pitchFamily="50" charset="-128"/>
                        </a:rPr>
                        <a:t>FIP</a:t>
                      </a: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交付</a:t>
                      </a:r>
                      <a:endParaRPr lang="en-US" altLang="ja-JP" sz="8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en-US" altLang="ja-JP" sz="800" b="0" i="0" u="none" strike="noStrike" dirty="0">
                          <a:solidFill>
                            <a:schemeClr val="tx1"/>
                          </a:solidFill>
                          <a:effectLst/>
                          <a:latin typeface="Meiryo UI" panose="020B0604030504040204" pitchFamily="50" charset="-128"/>
                          <a:ea typeface="Meiryo UI" panose="020B0604030504040204" pitchFamily="50" charset="-128"/>
                        </a:rPr>
                        <a:t>2022/9</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en-US" altLang="ja-JP" sz="800" b="0" i="0" u="none" strike="noStrike" dirty="0">
                          <a:solidFill>
                            <a:schemeClr val="tx1"/>
                          </a:solidFill>
                          <a:effectLst/>
                          <a:latin typeface="Meiryo UI" panose="020B0604030504040204" pitchFamily="50" charset="-128"/>
                          <a:ea typeface="Meiryo UI" panose="020B0604030504040204" pitchFamily="50" charset="-128"/>
                        </a:rPr>
                        <a:t>B</a:t>
                      </a: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社</a:t>
                      </a:r>
                      <a:endParaRPr lang="en-US" altLang="ja-JP" sz="8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en-US" altLang="ja-JP" sz="800" b="0" i="0" u="none" strike="noStrike" dirty="0">
                          <a:solidFill>
                            <a:srgbClr val="C00000"/>
                          </a:solidFill>
                          <a:effectLst/>
                          <a:latin typeface="Meiryo UI" panose="020B0604030504040204" pitchFamily="50" charset="-128"/>
                          <a:ea typeface="Meiryo UI" panose="020B0604030504040204" pitchFamily="50" charset="-128"/>
                        </a:rPr>
                        <a:t>¥5</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78081598"/>
                  </a:ext>
                </a:extLst>
              </a:tr>
              <a:tr h="0">
                <a:tc>
                  <a:txBody>
                    <a:bodyPr/>
                    <a:lstStyle/>
                    <a:p>
                      <a:pPr algn="ctr"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出金</a:t>
                      </a:r>
                      <a:endParaRPr lang="en-US" altLang="ja-JP" sz="8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en-US" altLang="ja-JP" sz="800" b="0" i="0" u="none" strike="noStrike" dirty="0">
                          <a:solidFill>
                            <a:schemeClr val="tx1"/>
                          </a:solidFill>
                          <a:effectLst/>
                          <a:latin typeface="Meiryo UI" panose="020B0604030504040204" pitchFamily="50" charset="-128"/>
                          <a:ea typeface="Meiryo UI" panose="020B0604030504040204" pitchFamily="50" charset="-128"/>
                        </a:rPr>
                        <a:t>FIP</a:t>
                      </a: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交付</a:t>
                      </a:r>
                      <a:endParaRPr lang="en-US" altLang="ja-JP" sz="8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en-US" altLang="ja-JP" sz="800" b="0" i="0" u="none" strike="noStrike" dirty="0">
                          <a:solidFill>
                            <a:schemeClr val="tx1"/>
                          </a:solidFill>
                          <a:effectLst/>
                          <a:latin typeface="Meiryo UI" panose="020B0604030504040204" pitchFamily="50" charset="-128"/>
                          <a:ea typeface="Meiryo UI" panose="020B0604030504040204" pitchFamily="50" charset="-128"/>
                        </a:rPr>
                        <a:t>2022/9</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en-US" altLang="ja-JP" sz="800" b="0" i="0" u="none" strike="noStrike" dirty="0">
                          <a:solidFill>
                            <a:schemeClr val="tx1"/>
                          </a:solidFill>
                          <a:effectLst/>
                          <a:latin typeface="Meiryo UI" panose="020B0604030504040204" pitchFamily="50" charset="-128"/>
                          <a:ea typeface="Meiryo UI" panose="020B0604030504040204" pitchFamily="50" charset="-128"/>
                        </a:rPr>
                        <a:t>C</a:t>
                      </a: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社</a:t>
                      </a:r>
                      <a:endParaRPr lang="en-US" altLang="ja-JP" sz="8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en-US" altLang="ja-JP" sz="800" b="0" i="0" u="none" strike="noStrike" dirty="0">
                          <a:solidFill>
                            <a:srgbClr val="C00000"/>
                          </a:solidFill>
                          <a:effectLst/>
                          <a:latin typeface="Meiryo UI" panose="020B0604030504040204" pitchFamily="50" charset="-128"/>
                          <a:ea typeface="Meiryo UI" panose="020B0604030504040204" pitchFamily="50" charset="-128"/>
                        </a:rPr>
                        <a:t>\5</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219646777"/>
                  </a:ext>
                </a:extLst>
              </a:tr>
              <a:tr h="0">
                <a:tc>
                  <a:txBody>
                    <a:bodyPr/>
                    <a:lstStyle/>
                    <a:p>
                      <a:pPr algn="ctr"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出金</a:t>
                      </a:r>
                      <a:endParaRPr lang="en-US" altLang="ja-JP" sz="8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accent5">
                        <a:lumMod val="20000"/>
                        <a:lumOff val="80000"/>
                      </a:schemeClr>
                    </a:solidFill>
                  </a:tcPr>
                </a:tc>
                <a:tc>
                  <a:txBody>
                    <a:bodyPr/>
                    <a:lstStyle/>
                    <a:p>
                      <a:pPr algn="ctr" fontAlgn="ctr"/>
                      <a:r>
                        <a:rPr lang="en-US" altLang="ja-JP" sz="800" b="0" i="0" u="none" strike="noStrike" dirty="0">
                          <a:solidFill>
                            <a:schemeClr val="tx1"/>
                          </a:solidFill>
                          <a:effectLst/>
                          <a:latin typeface="Meiryo UI" panose="020B0604030504040204" pitchFamily="50" charset="-128"/>
                          <a:ea typeface="Meiryo UI" panose="020B0604030504040204" pitchFamily="50" charset="-128"/>
                        </a:rPr>
                        <a:t>FIT</a:t>
                      </a: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交付</a:t>
                      </a:r>
                      <a:endParaRPr lang="en-US" altLang="ja-JP" sz="8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accent5">
                        <a:lumMod val="20000"/>
                        <a:lumOff val="80000"/>
                      </a:schemeClr>
                    </a:solidFill>
                  </a:tcPr>
                </a:tc>
                <a:tc>
                  <a:txBody>
                    <a:bodyPr/>
                    <a:lstStyle/>
                    <a:p>
                      <a:pPr algn="ctr" fontAlgn="ctr"/>
                      <a:r>
                        <a:rPr lang="en-US" altLang="ja-JP" sz="800" b="0" i="0" u="none" strike="noStrike" dirty="0">
                          <a:solidFill>
                            <a:schemeClr val="tx1"/>
                          </a:solidFill>
                          <a:effectLst/>
                          <a:latin typeface="Meiryo UI" panose="020B0604030504040204" pitchFamily="50" charset="-128"/>
                          <a:ea typeface="Meiryo UI" panose="020B0604030504040204" pitchFamily="50" charset="-128"/>
                        </a:rPr>
                        <a:t>2022/9</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accent5">
                        <a:lumMod val="20000"/>
                        <a:lumOff val="80000"/>
                      </a:schemeClr>
                    </a:solidFill>
                  </a:tcPr>
                </a:tc>
                <a:tc>
                  <a:txBody>
                    <a:bodyPr/>
                    <a:lstStyle/>
                    <a:p>
                      <a:pPr algn="ctr" fontAlgn="ctr"/>
                      <a:r>
                        <a:rPr lang="en-US" altLang="ja-JP" sz="800" b="0" i="0" u="none" strike="noStrike" dirty="0">
                          <a:solidFill>
                            <a:schemeClr val="tx1"/>
                          </a:solidFill>
                          <a:effectLst/>
                          <a:latin typeface="Meiryo UI" panose="020B0604030504040204" pitchFamily="50" charset="-128"/>
                          <a:ea typeface="Meiryo UI" panose="020B0604030504040204" pitchFamily="50" charset="-128"/>
                        </a:rPr>
                        <a:t>D</a:t>
                      </a: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社</a:t>
                      </a:r>
                      <a:endParaRPr lang="en-US" altLang="ja-JP" sz="8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accent5">
                        <a:lumMod val="20000"/>
                        <a:lumOff val="80000"/>
                      </a:schemeClr>
                    </a:solidFill>
                  </a:tcPr>
                </a:tc>
                <a:tc>
                  <a:txBody>
                    <a:bodyPr/>
                    <a:lstStyle/>
                    <a:p>
                      <a:pPr algn="ctr" fontAlgn="ctr"/>
                      <a:r>
                        <a:rPr lang="en-US" altLang="ja-JP" sz="800" b="0" i="0" u="none" strike="noStrike" dirty="0">
                          <a:solidFill>
                            <a:srgbClr val="C00000"/>
                          </a:solidFill>
                          <a:effectLst/>
                          <a:latin typeface="Meiryo UI" panose="020B0604030504040204" pitchFamily="50" charset="-128"/>
                          <a:ea typeface="Meiryo UI" panose="020B0604030504040204" pitchFamily="50" charset="-128"/>
                        </a:rPr>
                        <a:t>\100</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2792985088"/>
                  </a:ext>
                </a:extLst>
              </a:tr>
              <a:tr h="0">
                <a:tc>
                  <a:txBody>
                    <a:bodyPr/>
                    <a:lstStyle/>
                    <a:p>
                      <a:pPr algn="ctr"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入金</a:t>
                      </a:r>
                      <a:endParaRPr lang="en-US" altLang="ja-JP" sz="8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納付</a:t>
                      </a:r>
                      <a:endParaRPr lang="en-US" altLang="ja-JP" sz="8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accent5">
                        <a:lumMod val="20000"/>
                        <a:lumOff val="80000"/>
                      </a:schemeClr>
                    </a:solidFill>
                  </a:tcPr>
                </a:tc>
                <a:tc>
                  <a:txBody>
                    <a:bodyPr/>
                    <a:lstStyle/>
                    <a:p>
                      <a:pPr algn="ctr" fontAlgn="ctr"/>
                      <a:r>
                        <a:rPr lang="en-US" altLang="ja-JP" sz="800" b="0" i="0" u="none" strike="noStrike" dirty="0">
                          <a:solidFill>
                            <a:schemeClr val="tx1"/>
                          </a:solidFill>
                          <a:effectLst/>
                          <a:latin typeface="Meiryo UI" panose="020B0604030504040204" pitchFamily="50" charset="-128"/>
                          <a:ea typeface="Meiryo UI" panose="020B0604030504040204" pitchFamily="50" charset="-128"/>
                        </a:rPr>
                        <a:t>2022/9</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accent5">
                        <a:lumMod val="20000"/>
                        <a:lumOff val="80000"/>
                      </a:schemeClr>
                    </a:solidFill>
                  </a:tcPr>
                </a:tc>
                <a:tc>
                  <a:txBody>
                    <a:bodyPr/>
                    <a:lstStyle/>
                    <a:p>
                      <a:pPr algn="ctr" fontAlgn="ctr"/>
                      <a:r>
                        <a:rPr lang="en-US" altLang="ja-JP" sz="800" b="0" i="0" u="none" strike="noStrike" dirty="0">
                          <a:solidFill>
                            <a:schemeClr val="tx1"/>
                          </a:solidFill>
                          <a:effectLst/>
                          <a:latin typeface="Meiryo UI" panose="020B0604030504040204" pitchFamily="50" charset="-128"/>
                          <a:ea typeface="Meiryo UI" panose="020B0604030504040204" pitchFamily="50" charset="-128"/>
                        </a:rPr>
                        <a:t>X</a:t>
                      </a: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社</a:t>
                      </a:r>
                      <a:endParaRPr lang="en-US" altLang="ja-JP" sz="8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accent5">
                        <a:lumMod val="20000"/>
                        <a:lumOff val="80000"/>
                      </a:schemeClr>
                    </a:solidFill>
                  </a:tcPr>
                </a:tc>
                <a:tc>
                  <a:txBody>
                    <a:bodyPr/>
                    <a:lstStyle/>
                    <a:p>
                      <a:pPr algn="ctr" fontAlgn="ctr"/>
                      <a:r>
                        <a:rPr lang="en-US" altLang="ja-JP" sz="800" b="0" i="0" u="none" strike="noStrike" dirty="0">
                          <a:solidFill>
                            <a:schemeClr val="bg2">
                              <a:lumMod val="50000"/>
                            </a:schemeClr>
                          </a:solidFill>
                          <a:effectLst/>
                          <a:latin typeface="Meiryo UI" panose="020B0604030504040204" pitchFamily="50" charset="-128"/>
                          <a:ea typeface="Meiryo UI" panose="020B0604030504040204" pitchFamily="50" charset="-128"/>
                        </a:rPr>
                        <a:t>\60</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506708922"/>
                  </a:ext>
                </a:extLst>
              </a:tr>
              <a:tr h="0">
                <a:tc>
                  <a:txBody>
                    <a:bodyPr/>
                    <a:lstStyle/>
                    <a:p>
                      <a:pPr algn="ctr"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入金</a:t>
                      </a:r>
                      <a:endParaRPr lang="en-US" altLang="ja-JP" sz="8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納付</a:t>
                      </a:r>
                      <a:endParaRPr lang="en-US" altLang="ja-JP" sz="8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accent5">
                        <a:lumMod val="20000"/>
                        <a:lumOff val="80000"/>
                      </a:schemeClr>
                    </a:solidFill>
                  </a:tcPr>
                </a:tc>
                <a:tc>
                  <a:txBody>
                    <a:bodyPr/>
                    <a:lstStyle/>
                    <a:p>
                      <a:pPr algn="ctr" fontAlgn="ctr"/>
                      <a:r>
                        <a:rPr lang="en-US" altLang="ja-JP" sz="800" b="0" i="0" u="none" strike="noStrike" dirty="0">
                          <a:solidFill>
                            <a:schemeClr val="tx1"/>
                          </a:solidFill>
                          <a:effectLst/>
                          <a:latin typeface="Meiryo UI" panose="020B0604030504040204" pitchFamily="50" charset="-128"/>
                          <a:ea typeface="Meiryo UI" panose="020B0604030504040204" pitchFamily="50" charset="-128"/>
                        </a:rPr>
                        <a:t>2022/9</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accent5">
                        <a:lumMod val="20000"/>
                        <a:lumOff val="80000"/>
                      </a:schemeClr>
                    </a:solidFill>
                  </a:tcPr>
                </a:tc>
                <a:tc>
                  <a:txBody>
                    <a:bodyPr/>
                    <a:lstStyle/>
                    <a:p>
                      <a:pPr algn="ctr" fontAlgn="ctr"/>
                      <a:r>
                        <a:rPr lang="en-US" altLang="ja-JP" sz="800" b="0" i="0" u="none" strike="noStrike" dirty="0">
                          <a:solidFill>
                            <a:schemeClr val="tx1"/>
                          </a:solidFill>
                          <a:effectLst/>
                          <a:latin typeface="Meiryo UI" panose="020B0604030504040204" pitchFamily="50" charset="-128"/>
                          <a:ea typeface="Meiryo UI" panose="020B0604030504040204" pitchFamily="50" charset="-128"/>
                        </a:rPr>
                        <a:t>Y</a:t>
                      </a: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社</a:t>
                      </a:r>
                      <a:endParaRPr lang="en-US" altLang="ja-JP" sz="8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accent5">
                        <a:lumMod val="20000"/>
                        <a:lumOff val="80000"/>
                      </a:schemeClr>
                    </a:solidFill>
                  </a:tcPr>
                </a:tc>
                <a:tc>
                  <a:txBody>
                    <a:bodyPr/>
                    <a:lstStyle/>
                    <a:p>
                      <a:pPr algn="ctr" fontAlgn="ctr"/>
                      <a:r>
                        <a:rPr lang="en-US" altLang="ja-JP" sz="800" b="0" i="0" u="none" strike="noStrike" dirty="0">
                          <a:solidFill>
                            <a:schemeClr val="bg2">
                              <a:lumMod val="50000"/>
                            </a:schemeClr>
                          </a:solidFill>
                          <a:effectLst/>
                          <a:latin typeface="Meiryo UI" panose="020B0604030504040204" pitchFamily="50" charset="-128"/>
                          <a:ea typeface="Meiryo UI" panose="020B0604030504040204" pitchFamily="50" charset="-128"/>
                        </a:rPr>
                        <a:t>\70</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858507843"/>
                  </a:ext>
                </a:extLst>
              </a:tr>
            </a:tbl>
          </a:graphicData>
        </a:graphic>
      </p:graphicFrame>
      <p:sp>
        <p:nvSpPr>
          <p:cNvPr id="46" name="正方形/長方形 36">
            <a:extLst>
              <a:ext uri="{FF2B5EF4-FFF2-40B4-BE49-F238E27FC236}">
                <a16:creationId xmlns:a16="http://schemas.microsoft.com/office/drawing/2014/main" id="{39865459-27E2-4EA6-827C-400F7B5B2ED6}"/>
              </a:ext>
            </a:extLst>
          </p:cNvPr>
          <p:cNvSpPr>
            <a:spLocks/>
          </p:cNvSpPr>
          <p:nvPr/>
        </p:nvSpPr>
        <p:spPr>
          <a:xfrm>
            <a:off x="4176807" y="4506255"/>
            <a:ext cx="1084456" cy="17628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33231" rIns="0" bIns="33231" rtlCol="0" anchor="ctr"/>
          <a:lstStyle/>
          <a:p>
            <a:pPr defTabSz="844083">
              <a:defRPr/>
            </a:pPr>
            <a:r>
              <a:rPr lang="ja-JP" altLang="en-US" sz="1000" dirty="0">
                <a:solidFill>
                  <a:srgbClr val="000000"/>
                </a:solidFill>
                <a:latin typeface="Meiryo UI" panose="020B0604030504040204" pitchFamily="50" charset="-128"/>
                <a:ea typeface="Meiryo UI" panose="020B0604030504040204" pitchFamily="50" charset="-128"/>
                <a:cs typeface="Arial" pitchFamily="34" charset="0"/>
              </a:rPr>
              <a:t>残高データイメージ</a:t>
            </a:r>
            <a:endParaRPr lang="en-US" altLang="ja-JP" sz="1000" dirty="0">
              <a:solidFill>
                <a:srgbClr val="000000"/>
              </a:solidFill>
              <a:latin typeface="Meiryo UI" panose="020B0604030504040204" pitchFamily="50" charset="-128"/>
              <a:ea typeface="Meiryo UI" panose="020B0604030504040204" pitchFamily="50" charset="-128"/>
              <a:cs typeface="Arial" pitchFamily="34" charset="0"/>
            </a:endParaRPr>
          </a:p>
        </p:txBody>
      </p:sp>
      <p:graphicFrame>
        <p:nvGraphicFramePr>
          <p:cNvPr id="47" name="表 46">
            <a:extLst>
              <a:ext uri="{FF2B5EF4-FFF2-40B4-BE49-F238E27FC236}">
                <a16:creationId xmlns:a16="http://schemas.microsoft.com/office/drawing/2014/main" id="{126963A3-E703-47EF-844B-FCC2A09D6543}"/>
              </a:ext>
            </a:extLst>
          </p:cNvPr>
          <p:cNvGraphicFramePr>
            <a:graphicFrameLocks noGrp="1"/>
          </p:cNvGraphicFramePr>
          <p:nvPr>
            <p:extLst/>
          </p:nvPr>
        </p:nvGraphicFramePr>
        <p:xfrm>
          <a:off x="4157848" y="4702945"/>
          <a:ext cx="1024788" cy="473760"/>
        </p:xfrm>
        <a:graphic>
          <a:graphicData uri="http://schemas.openxmlformats.org/drawingml/2006/table">
            <a:tbl>
              <a:tblPr/>
              <a:tblGrid>
                <a:gridCol w="434463">
                  <a:extLst>
                    <a:ext uri="{9D8B030D-6E8A-4147-A177-3AD203B41FA5}">
                      <a16:colId xmlns:a16="http://schemas.microsoft.com/office/drawing/2014/main" val="2856856868"/>
                    </a:ext>
                  </a:extLst>
                </a:gridCol>
                <a:gridCol w="324925">
                  <a:extLst>
                    <a:ext uri="{9D8B030D-6E8A-4147-A177-3AD203B41FA5}">
                      <a16:colId xmlns:a16="http://schemas.microsoft.com/office/drawing/2014/main" val="3079946897"/>
                    </a:ext>
                  </a:extLst>
                </a:gridCol>
                <a:gridCol w="265400">
                  <a:extLst>
                    <a:ext uri="{9D8B030D-6E8A-4147-A177-3AD203B41FA5}">
                      <a16:colId xmlns:a16="http://schemas.microsoft.com/office/drawing/2014/main" val="4206467757"/>
                    </a:ext>
                  </a:extLst>
                </a:gridCol>
              </a:tblGrid>
              <a:tr h="0">
                <a:tc>
                  <a:txBody>
                    <a:bodyPr/>
                    <a:lstStyle/>
                    <a:p>
                      <a:pPr algn="ctr"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年月</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algn="ctr"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残高</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algn="ctr"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状態</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804753607"/>
                  </a:ext>
                </a:extLst>
              </a:tr>
              <a:tr h="0">
                <a:tc>
                  <a:txBody>
                    <a:bodyPr/>
                    <a:lstStyle/>
                    <a:p>
                      <a:pPr algn="ctr" fontAlgn="ct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2022/8</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lumMod val="75000"/>
                      </a:schemeClr>
                    </a:solidFill>
                  </a:tcPr>
                </a:tc>
                <a:tc>
                  <a:txBody>
                    <a:bodyPr/>
                    <a:lstStyle/>
                    <a:p>
                      <a:pPr algn="ctr" fontAlgn="ct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¥100</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lumMod val="75000"/>
                      </a:schemeClr>
                    </a:solidFill>
                  </a:tcPr>
                </a:tc>
                <a:tc>
                  <a:txBody>
                    <a:bodyPr/>
                    <a:lstStyle/>
                    <a:p>
                      <a:pPr algn="ctr"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締</a:t>
                      </a:r>
                      <a:endParaRPr lang="en-US" altLang="ja-JP" sz="800" b="0" i="0" u="none" strike="noStrike" dirty="0">
                        <a:solidFill>
                          <a:srgbClr val="000000"/>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lumMod val="75000"/>
                      </a:schemeClr>
                    </a:solidFill>
                  </a:tcPr>
                </a:tc>
                <a:extLst>
                  <a:ext uri="{0D108BD9-81ED-4DB2-BD59-A6C34878D82A}">
                    <a16:rowId xmlns:a16="http://schemas.microsoft.com/office/drawing/2014/main" val="3579508649"/>
                  </a:ext>
                </a:extLst>
              </a:tr>
              <a:tr h="0">
                <a:tc>
                  <a:txBody>
                    <a:bodyPr/>
                    <a:lstStyle/>
                    <a:p>
                      <a:pPr algn="ctr" fontAlgn="ctr"/>
                      <a:r>
                        <a:rPr lang="en-US" altLang="ja-JP" sz="800" b="0" i="0" u="none" strike="noStrike" dirty="0">
                          <a:solidFill>
                            <a:schemeClr val="bg2">
                              <a:lumMod val="50000"/>
                            </a:schemeClr>
                          </a:solidFill>
                          <a:effectLst/>
                          <a:latin typeface="Meiryo UI" panose="020B0604030504040204" pitchFamily="50" charset="-128"/>
                          <a:ea typeface="Meiryo UI" panose="020B0604030504040204" pitchFamily="50" charset="-128"/>
                        </a:rPr>
                        <a:t>2022/9</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en-US" altLang="ja-JP" sz="800" b="0" i="0" u="none" strike="noStrike" dirty="0">
                          <a:solidFill>
                            <a:schemeClr val="bg2">
                              <a:lumMod val="50000"/>
                            </a:schemeClr>
                          </a:solidFill>
                          <a:effectLst/>
                          <a:latin typeface="Meiryo UI" panose="020B0604030504040204" pitchFamily="50" charset="-128"/>
                          <a:ea typeface="Meiryo UI" panose="020B0604030504040204" pitchFamily="50" charset="-128"/>
                        </a:rPr>
                        <a:t>¥110</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ja-JP" altLang="en-US" sz="800" b="0" i="0" u="none" strike="noStrike" dirty="0">
                          <a:solidFill>
                            <a:schemeClr val="bg2">
                              <a:lumMod val="50000"/>
                            </a:schemeClr>
                          </a:solidFill>
                          <a:effectLst/>
                          <a:latin typeface="Meiryo UI" panose="020B0604030504040204" pitchFamily="50" charset="-128"/>
                          <a:ea typeface="Meiryo UI" panose="020B0604030504040204" pitchFamily="50" charset="-128"/>
                        </a:rPr>
                        <a:t>未</a:t>
                      </a:r>
                      <a:endParaRPr lang="en-US" altLang="ja-JP" sz="800" b="0" i="0" u="none" strike="noStrike" dirty="0">
                        <a:solidFill>
                          <a:schemeClr val="bg2">
                            <a:lumMod val="50000"/>
                          </a:schemeClr>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78081598"/>
                  </a:ext>
                </a:extLst>
              </a:tr>
            </a:tbl>
          </a:graphicData>
        </a:graphic>
      </p:graphicFrame>
      <p:sp>
        <p:nvSpPr>
          <p:cNvPr id="50" name="フローチャート: 磁気ディスク 49">
            <a:extLst>
              <a:ext uri="{FF2B5EF4-FFF2-40B4-BE49-F238E27FC236}">
                <a16:creationId xmlns:a16="http://schemas.microsoft.com/office/drawing/2014/main" id="{F5120BC8-1677-4418-B514-0B249CFE7D93}"/>
              </a:ext>
            </a:extLst>
          </p:cNvPr>
          <p:cNvSpPr/>
          <p:nvPr/>
        </p:nvSpPr>
        <p:spPr>
          <a:xfrm>
            <a:off x="691062" y="3492191"/>
            <a:ext cx="837437" cy="560217"/>
          </a:xfrm>
          <a:prstGeom prst="flowChartMagneticDisk">
            <a:avLst/>
          </a:prstGeom>
          <a:solidFill>
            <a:schemeClr val="accent5">
              <a:lumMod val="20000"/>
              <a:lumOff val="80000"/>
            </a:schemeClr>
          </a:solidFill>
          <a:ln>
            <a:solidFill>
              <a:schemeClr val="bg1">
                <a:lumMod val="65000"/>
              </a:schemeClr>
            </a:solidFill>
          </a:ln>
        </p:spPr>
        <p:txBody>
          <a:bodyPr wrap="square" lIns="0" tIns="33231" rIns="0" bIns="33231" rtlCol="0" anchor="ctr">
            <a:noAutofit/>
          </a:bodyPr>
          <a:lstStyle/>
          <a:p>
            <a:pPr algn="ctr" defTabSz="844083"/>
            <a:r>
              <a:rPr lang="ja-JP" altLang="en-US" sz="1000" dirty="0">
                <a:solidFill>
                  <a:srgbClr val="000000"/>
                </a:solidFill>
                <a:latin typeface="Meiryo UI" panose="020B0604030504040204" pitchFamily="50" charset="-128"/>
                <a:ea typeface="Meiryo UI" panose="020B0604030504040204" pitchFamily="50" charset="-128"/>
              </a:rPr>
              <a:t>納付データ</a:t>
            </a:r>
            <a:endParaRPr lang="en-US" altLang="ja-JP" sz="1000" dirty="0">
              <a:solidFill>
                <a:srgbClr val="000000"/>
              </a:solidFill>
              <a:latin typeface="Meiryo UI" panose="020B0604030504040204" pitchFamily="50" charset="-128"/>
              <a:ea typeface="Meiryo UI" panose="020B0604030504040204" pitchFamily="50" charset="-128"/>
            </a:endParaRPr>
          </a:p>
          <a:p>
            <a:pPr algn="ctr" defTabSz="844083"/>
            <a:r>
              <a:rPr lang="en-US" altLang="ja-JP" sz="1000" dirty="0">
                <a:solidFill>
                  <a:srgbClr val="000000"/>
                </a:solidFill>
                <a:latin typeface="Meiryo UI" panose="020B0604030504040204" pitchFamily="50" charset="-128"/>
                <a:ea typeface="Meiryo UI" panose="020B0604030504040204" pitchFamily="50" charset="-128"/>
              </a:rPr>
              <a:t>FIT</a:t>
            </a:r>
            <a:r>
              <a:rPr lang="ja-JP" altLang="en-US" sz="1000" dirty="0">
                <a:solidFill>
                  <a:srgbClr val="000000"/>
                </a:solidFill>
                <a:latin typeface="Meiryo UI" panose="020B0604030504040204" pitchFamily="50" charset="-128"/>
                <a:ea typeface="Meiryo UI" panose="020B0604030504040204" pitchFamily="50" charset="-128"/>
              </a:rPr>
              <a:t>交付データ</a:t>
            </a:r>
          </a:p>
        </p:txBody>
      </p:sp>
      <p:cxnSp>
        <p:nvCxnSpPr>
          <p:cNvPr id="51" name="直線矢印コネクタ 183">
            <a:extLst>
              <a:ext uri="{FF2B5EF4-FFF2-40B4-BE49-F238E27FC236}">
                <a16:creationId xmlns:a16="http://schemas.microsoft.com/office/drawing/2014/main" id="{E3F7903D-3258-4827-92F9-EA1673434532}"/>
              </a:ext>
            </a:extLst>
          </p:cNvPr>
          <p:cNvCxnSpPr>
            <a:cxnSpLocks/>
            <a:stCxn id="45" idx="1"/>
            <a:endCxn id="50" idx="3"/>
          </p:cNvCxnSpPr>
          <p:nvPr/>
        </p:nvCxnSpPr>
        <p:spPr>
          <a:xfrm rot="10800000">
            <a:off x="1109782" y="4052408"/>
            <a:ext cx="1024241" cy="1211676"/>
          </a:xfrm>
          <a:prstGeom prst="bentConnector2">
            <a:avLst/>
          </a:prstGeom>
          <a:ln>
            <a:solidFill>
              <a:srgbClr val="A6A6A6"/>
            </a:solidFill>
            <a:prstDash val="dash"/>
            <a:headEnd type="triangle" w="med" len="med"/>
            <a:tailEnd type="none" w="med" len="med"/>
          </a:ln>
        </p:spPr>
        <p:style>
          <a:lnRef idx="1">
            <a:schemeClr val="accent1"/>
          </a:lnRef>
          <a:fillRef idx="0">
            <a:schemeClr val="accent1"/>
          </a:fillRef>
          <a:effectRef idx="0">
            <a:schemeClr val="accent1"/>
          </a:effectRef>
          <a:fontRef idx="minor">
            <a:schemeClr val="tx1"/>
          </a:fontRef>
        </p:style>
      </p:cxnSp>
      <p:sp>
        <p:nvSpPr>
          <p:cNvPr id="59" name="正方形/長方形 36">
            <a:extLst>
              <a:ext uri="{FF2B5EF4-FFF2-40B4-BE49-F238E27FC236}">
                <a16:creationId xmlns:a16="http://schemas.microsoft.com/office/drawing/2014/main" id="{CB88CD78-4DAF-4942-B3D9-6BB6E61FF46D}"/>
              </a:ext>
            </a:extLst>
          </p:cNvPr>
          <p:cNvSpPr>
            <a:spLocks/>
          </p:cNvSpPr>
          <p:nvPr/>
        </p:nvSpPr>
        <p:spPr>
          <a:xfrm>
            <a:off x="3119510" y="5845429"/>
            <a:ext cx="918145" cy="20321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33231" rIns="0" bIns="33231" rtlCol="0" anchor="ctr"/>
          <a:lstStyle/>
          <a:p>
            <a:pPr algn="ctr" defTabSz="844083">
              <a:defRPr/>
            </a:pPr>
            <a:r>
              <a:rPr lang="ja-JP" altLang="en-US" sz="1200" b="1" dirty="0">
                <a:solidFill>
                  <a:srgbClr val="000000"/>
                </a:solidFill>
                <a:latin typeface="Meiryo UI" panose="020B0604030504040204" pitchFamily="50" charset="-128"/>
                <a:ea typeface="Meiryo UI" panose="020B0604030504040204" pitchFamily="50" charset="-128"/>
                <a:cs typeface="Arial" pitchFamily="34" charset="0"/>
              </a:rPr>
              <a:t>当月度：</a:t>
            </a:r>
            <a:r>
              <a:rPr lang="en-US" altLang="ja-JP" sz="1200" b="1" dirty="0">
                <a:solidFill>
                  <a:schemeClr val="bg2">
                    <a:lumMod val="50000"/>
                  </a:schemeClr>
                </a:solidFill>
                <a:latin typeface="Meiryo UI" panose="020B0604030504040204" pitchFamily="50" charset="-128"/>
                <a:ea typeface="Meiryo UI" panose="020B0604030504040204" pitchFamily="50" charset="-128"/>
                <a:cs typeface="Arial" pitchFamily="34" charset="0"/>
              </a:rPr>
              <a:t>+\10</a:t>
            </a:r>
            <a:endParaRPr lang="en-US" altLang="ja-JP" sz="900" b="1" dirty="0">
              <a:solidFill>
                <a:schemeClr val="bg2">
                  <a:lumMod val="50000"/>
                </a:schemeClr>
              </a:solidFill>
              <a:latin typeface="Meiryo UI" panose="020B0604030504040204" pitchFamily="50" charset="-128"/>
              <a:ea typeface="Meiryo UI" panose="020B0604030504040204" pitchFamily="50" charset="-128"/>
              <a:cs typeface="Arial" pitchFamily="34" charset="0"/>
            </a:endParaRPr>
          </a:p>
        </p:txBody>
      </p:sp>
      <p:sp>
        <p:nvSpPr>
          <p:cNvPr id="61" name="正方形/長方形 36">
            <a:extLst>
              <a:ext uri="{FF2B5EF4-FFF2-40B4-BE49-F238E27FC236}">
                <a16:creationId xmlns:a16="http://schemas.microsoft.com/office/drawing/2014/main" id="{2C8981E1-5DE9-49C8-A6F7-E7D0222408F5}"/>
              </a:ext>
            </a:extLst>
          </p:cNvPr>
          <p:cNvSpPr>
            <a:spLocks/>
          </p:cNvSpPr>
          <p:nvPr/>
        </p:nvSpPr>
        <p:spPr>
          <a:xfrm>
            <a:off x="4205033" y="5251020"/>
            <a:ext cx="814379" cy="357763"/>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33231" rIns="0" bIns="33231" rtlCol="0" anchor="ctr"/>
          <a:lstStyle/>
          <a:p>
            <a:pPr algn="ctr" defTabSz="844083">
              <a:defRPr/>
            </a:pPr>
            <a:r>
              <a:rPr lang="ja-JP" altLang="en-US" sz="1200" b="1" dirty="0">
                <a:solidFill>
                  <a:schemeClr val="bg1"/>
                </a:solidFill>
                <a:latin typeface="Meiryo UI" panose="020B0604030504040204" pitchFamily="50" charset="-128"/>
                <a:ea typeface="Meiryo UI" panose="020B0604030504040204" pitchFamily="50" charset="-128"/>
                <a:cs typeface="Arial" pitchFamily="34" charset="0"/>
              </a:rPr>
              <a:t>当月度残高</a:t>
            </a:r>
            <a:endParaRPr lang="en-US" altLang="ja-JP" sz="1200" b="1" dirty="0">
              <a:solidFill>
                <a:schemeClr val="bg1"/>
              </a:solidFill>
              <a:latin typeface="Meiryo UI" panose="020B0604030504040204" pitchFamily="50" charset="-128"/>
              <a:ea typeface="Meiryo UI" panose="020B0604030504040204" pitchFamily="50" charset="-128"/>
              <a:cs typeface="Arial" pitchFamily="34" charset="0"/>
            </a:endParaRPr>
          </a:p>
          <a:p>
            <a:pPr algn="ctr" defTabSz="844083">
              <a:defRPr/>
            </a:pPr>
            <a:r>
              <a:rPr lang="en-US" altLang="ja-JP" sz="1200" b="1" dirty="0">
                <a:solidFill>
                  <a:schemeClr val="bg1"/>
                </a:solidFill>
                <a:latin typeface="Meiryo UI" panose="020B0604030504040204" pitchFamily="50" charset="-128"/>
                <a:ea typeface="Meiryo UI" panose="020B0604030504040204" pitchFamily="50" charset="-128"/>
                <a:cs typeface="Arial" pitchFamily="34" charset="0"/>
              </a:rPr>
              <a:t>\110</a:t>
            </a:r>
            <a:endParaRPr lang="en-US" altLang="ja-JP" sz="900" b="1" dirty="0">
              <a:solidFill>
                <a:schemeClr val="bg1"/>
              </a:solidFill>
              <a:latin typeface="Meiryo UI" panose="020B0604030504040204" pitchFamily="50" charset="-128"/>
              <a:ea typeface="Meiryo UI" panose="020B0604030504040204" pitchFamily="50" charset="-128"/>
              <a:cs typeface="Arial" pitchFamily="34" charset="0"/>
            </a:endParaRPr>
          </a:p>
        </p:txBody>
      </p:sp>
      <p:sp>
        <p:nvSpPr>
          <p:cNvPr id="63" name="角丸四角形 139">
            <a:extLst>
              <a:ext uri="{FF2B5EF4-FFF2-40B4-BE49-F238E27FC236}">
                <a16:creationId xmlns:a16="http://schemas.microsoft.com/office/drawing/2014/main" id="{BCC2FAA4-D490-436B-8C8A-4C948374EF0D}"/>
              </a:ext>
            </a:extLst>
          </p:cNvPr>
          <p:cNvSpPr>
            <a:spLocks/>
          </p:cNvSpPr>
          <p:nvPr/>
        </p:nvSpPr>
        <p:spPr>
          <a:xfrm>
            <a:off x="7823687" y="2864859"/>
            <a:ext cx="1778650" cy="1920981"/>
          </a:xfrm>
          <a:prstGeom prst="rect">
            <a:avLst/>
          </a:prstGeom>
          <a:solidFill>
            <a:schemeClr val="bg1">
              <a:lumMod val="95000"/>
            </a:schemeClr>
          </a:solidFill>
          <a:ln>
            <a:noFill/>
          </a:ln>
        </p:spPr>
        <p:txBody>
          <a:bodyPr wrap="square" lIns="33231" tIns="33231" rIns="32400" bIns="33231" rtlCol="0" anchor="t">
            <a:noAutofit/>
          </a:bodyPr>
          <a:lstStyle/>
          <a:p>
            <a:pPr algn="ctr" defTabSz="844083">
              <a:defRPr/>
            </a:pPr>
            <a:r>
              <a:rPr lang="ja-JP" altLang="en-US"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銀行システム</a:t>
            </a:r>
          </a:p>
        </p:txBody>
      </p:sp>
      <p:sp>
        <p:nvSpPr>
          <p:cNvPr id="66" name="角丸四角形 106">
            <a:extLst>
              <a:ext uri="{FF2B5EF4-FFF2-40B4-BE49-F238E27FC236}">
                <a16:creationId xmlns:a16="http://schemas.microsoft.com/office/drawing/2014/main" id="{D9A0DB3F-1D20-486A-AA52-E6C4C587DA63}"/>
              </a:ext>
            </a:extLst>
          </p:cNvPr>
          <p:cNvSpPr>
            <a:spLocks/>
          </p:cNvSpPr>
          <p:nvPr/>
        </p:nvSpPr>
        <p:spPr>
          <a:xfrm>
            <a:off x="8085153" y="3245928"/>
            <a:ext cx="1279494" cy="335176"/>
          </a:xfrm>
          <a:prstGeom prst="roundRect">
            <a:avLst>
              <a:gd name="adj" fmla="val 8738"/>
            </a:avLst>
          </a:prstGeom>
          <a:solidFill>
            <a:schemeClr val="bg1"/>
          </a:solidFill>
          <a:ln>
            <a:solidFill>
              <a:schemeClr val="bg1">
                <a:lumMod val="65000"/>
              </a:schemeClr>
            </a:solidFill>
          </a:ln>
        </p:spPr>
        <p:txBody>
          <a:bodyPr wrap="square" lIns="0" tIns="33231" rIns="0" bIns="33231" rtlCol="0" anchor="ctr">
            <a:noAutofit/>
          </a:bodyPr>
          <a:lstStyle/>
          <a:p>
            <a:pPr algn="ctr" defTabSz="844083">
              <a:defRPr/>
            </a:pPr>
            <a:r>
              <a:rPr lang="en-US" altLang="ja-JP" sz="1000" dirty="0">
                <a:latin typeface="Meiryo UI" panose="020B0604030504040204" pitchFamily="50" charset="-128"/>
                <a:ea typeface="Meiryo UI" panose="020B0604030504040204" pitchFamily="50" charset="-128"/>
              </a:rPr>
              <a:t>02:</a:t>
            </a:r>
            <a:r>
              <a:rPr lang="ja-JP" altLang="en-US" sz="1000" dirty="0">
                <a:latin typeface="Meiryo UI" panose="020B0604030504040204" pitchFamily="50" charset="-128"/>
                <a:ea typeface="Meiryo UI" panose="020B0604030504040204" pitchFamily="50" charset="-128"/>
              </a:rPr>
              <a:t>銀行残高確認</a:t>
            </a:r>
            <a:r>
              <a:rPr lang="en-US" altLang="ja-JP" sz="800" dirty="0">
                <a:latin typeface="Meiryo UI" panose="020B0604030504040204" pitchFamily="50" charset="-128"/>
                <a:ea typeface="Meiryo UI" panose="020B0604030504040204" pitchFamily="50" charset="-128"/>
              </a:rPr>
              <a:t>(※1)</a:t>
            </a:r>
            <a:endParaRPr lang="en-US" altLang="ja-JP" sz="1000" dirty="0">
              <a:latin typeface="Meiryo UI" panose="020B0604030504040204" pitchFamily="50" charset="-128"/>
              <a:ea typeface="Meiryo UI" panose="020B0604030504040204" pitchFamily="50" charset="-128"/>
            </a:endParaRPr>
          </a:p>
        </p:txBody>
      </p:sp>
      <p:cxnSp>
        <p:nvCxnSpPr>
          <p:cNvPr id="70" name="直線矢印コネクタ 183">
            <a:extLst>
              <a:ext uri="{FF2B5EF4-FFF2-40B4-BE49-F238E27FC236}">
                <a16:creationId xmlns:a16="http://schemas.microsoft.com/office/drawing/2014/main" id="{16B9ACEA-BC58-4613-ABAD-5B9C2DD48203}"/>
              </a:ext>
            </a:extLst>
          </p:cNvPr>
          <p:cNvCxnSpPr>
            <a:cxnSpLocks/>
            <a:stCxn id="66" idx="1"/>
            <a:endCxn id="26" idx="3"/>
          </p:cNvCxnSpPr>
          <p:nvPr/>
        </p:nvCxnSpPr>
        <p:spPr>
          <a:xfrm flipH="1">
            <a:off x="4521070" y="3413516"/>
            <a:ext cx="3564083" cy="2718"/>
          </a:xfrm>
          <a:prstGeom prst="straightConnector1">
            <a:avLst/>
          </a:prstGeom>
          <a:ln>
            <a:solidFill>
              <a:srgbClr val="A6A6A6"/>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1" name="直線矢印コネクタ 183">
            <a:extLst>
              <a:ext uri="{FF2B5EF4-FFF2-40B4-BE49-F238E27FC236}">
                <a16:creationId xmlns:a16="http://schemas.microsoft.com/office/drawing/2014/main" id="{87E66834-BA1A-4130-90EC-097F290CB808}"/>
              </a:ext>
            </a:extLst>
          </p:cNvPr>
          <p:cNvCxnSpPr>
            <a:cxnSpLocks/>
            <a:stCxn id="74" idx="0"/>
            <a:endCxn id="66" idx="2"/>
          </p:cNvCxnSpPr>
          <p:nvPr/>
        </p:nvCxnSpPr>
        <p:spPr>
          <a:xfrm rot="5400000" flipH="1" flipV="1">
            <a:off x="7678327" y="2876834"/>
            <a:ext cx="342302" cy="1750843"/>
          </a:xfrm>
          <a:prstGeom prst="bentConnector3">
            <a:avLst>
              <a:gd name="adj1" fmla="val 50000"/>
            </a:avLst>
          </a:prstGeom>
          <a:ln>
            <a:solidFill>
              <a:srgbClr val="A6A6A6"/>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cxnSp>
      <p:sp>
        <p:nvSpPr>
          <p:cNvPr id="74" name="角丸四角形 106">
            <a:extLst>
              <a:ext uri="{FF2B5EF4-FFF2-40B4-BE49-F238E27FC236}">
                <a16:creationId xmlns:a16="http://schemas.microsoft.com/office/drawing/2014/main" id="{13B228B5-C80F-45CB-B35C-318AD5437911}"/>
              </a:ext>
            </a:extLst>
          </p:cNvPr>
          <p:cNvSpPr>
            <a:spLocks/>
          </p:cNvSpPr>
          <p:nvPr/>
        </p:nvSpPr>
        <p:spPr>
          <a:xfrm>
            <a:off x="6334310" y="3923406"/>
            <a:ext cx="1279494" cy="335176"/>
          </a:xfrm>
          <a:prstGeom prst="roundRect">
            <a:avLst>
              <a:gd name="adj" fmla="val 8738"/>
            </a:avLst>
          </a:prstGeom>
          <a:solidFill>
            <a:schemeClr val="bg1"/>
          </a:solidFill>
          <a:ln>
            <a:solidFill>
              <a:schemeClr val="bg1">
                <a:lumMod val="65000"/>
              </a:schemeClr>
            </a:solidFill>
          </a:ln>
        </p:spPr>
        <p:txBody>
          <a:bodyPr wrap="square" lIns="0" tIns="33231" rIns="0" bIns="33231" rtlCol="0" anchor="ctr">
            <a:noAutofit/>
          </a:bodyPr>
          <a:lstStyle/>
          <a:p>
            <a:pPr algn="ctr" defTabSz="844083">
              <a:defRPr/>
            </a:pPr>
            <a:r>
              <a:rPr lang="en-US" altLang="ja-JP" sz="1000" dirty="0">
                <a:latin typeface="Meiryo UI" panose="020B0604030504040204" pitchFamily="50" charset="-128"/>
                <a:ea typeface="Meiryo UI" panose="020B0604030504040204" pitchFamily="50" charset="-128"/>
              </a:rPr>
              <a:t>03:</a:t>
            </a:r>
            <a:r>
              <a:rPr lang="ja-JP" altLang="en-US" sz="1000" dirty="0">
                <a:latin typeface="Meiryo UI" panose="020B0604030504040204" pitchFamily="50" charset="-128"/>
                <a:ea typeface="Meiryo UI" panose="020B0604030504040204" pitchFamily="50" charset="-128"/>
              </a:rPr>
              <a:t>銀行残高登録</a:t>
            </a:r>
            <a:r>
              <a:rPr lang="en-US" altLang="ja-JP" sz="800" dirty="0">
                <a:latin typeface="Meiryo UI" panose="020B0604030504040204" pitchFamily="50" charset="-128"/>
                <a:ea typeface="Meiryo UI" panose="020B0604030504040204" pitchFamily="50" charset="-128"/>
              </a:rPr>
              <a:t>(※1)</a:t>
            </a:r>
            <a:endParaRPr lang="en-US" altLang="ja-JP" sz="1000" dirty="0">
              <a:latin typeface="Meiryo UI" panose="020B0604030504040204" pitchFamily="50" charset="-128"/>
              <a:ea typeface="Meiryo UI" panose="020B0604030504040204" pitchFamily="50" charset="-128"/>
            </a:endParaRPr>
          </a:p>
          <a:p>
            <a:pPr algn="ctr" defTabSz="844083">
              <a:defRPr/>
            </a:pPr>
            <a:r>
              <a:rPr lang="ja-JP" altLang="en-US" sz="1000" dirty="0">
                <a:latin typeface="Meiryo UI" panose="020B0604030504040204" pitchFamily="50" charset="-128"/>
                <a:ea typeface="Meiryo UI" panose="020B0604030504040204" pitchFamily="50" charset="-128"/>
              </a:rPr>
              <a:t>・残高照合</a:t>
            </a:r>
            <a:endParaRPr lang="en-US" altLang="ja-JP" sz="8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81" name="直線矢印コネクタ 183">
            <a:extLst>
              <a:ext uri="{FF2B5EF4-FFF2-40B4-BE49-F238E27FC236}">
                <a16:creationId xmlns:a16="http://schemas.microsoft.com/office/drawing/2014/main" id="{649486CA-A0BE-4C2D-955A-EBC2E95DFBC1}"/>
              </a:ext>
            </a:extLst>
          </p:cNvPr>
          <p:cNvCxnSpPr>
            <a:cxnSpLocks/>
            <a:stCxn id="83" idx="0"/>
            <a:endCxn id="74" idx="1"/>
          </p:cNvCxnSpPr>
          <p:nvPr/>
        </p:nvCxnSpPr>
        <p:spPr>
          <a:xfrm rot="5400000" flipH="1" flipV="1">
            <a:off x="5669819" y="4033375"/>
            <a:ext cx="606871" cy="722111"/>
          </a:xfrm>
          <a:prstGeom prst="bentConnector2">
            <a:avLst/>
          </a:prstGeom>
          <a:ln>
            <a:solidFill>
              <a:srgbClr val="A6A6A6"/>
            </a:solidFill>
            <a:prstDash val="dash"/>
            <a:headEnd type="triangle" w="med" len="med"/>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83" name="表 82">
            <a:extLst>
              <a:ext uri="{FF2B5EF4-FFF2-40B4-BE49-F238E27FC236}">
                <a16:creationId xmlns:a16="http://schemas.microsoft.com/office/drawing/2014/main" id="{95BE0EAD-890F-4FF2-9681-3ADF48DADF1E}"/>
              </a:ext>
            </a:extLst>
          </p:cNvPr>
          <p:cNvGraphicFramePr>
            <a:graphicFrameLocks noGrp="1"/>
          </p:cNvGraphicFramePr>
          <p:nvPr>
            <p:extLst/>
          </p:nvPr>
        </p:nvGraphicFramePr>
        <p:xfrm>
          <a:off x="5373537" y="4697865"/>
          <a:ext cx="477325" cy="315840"/>
        </p:xfrm>
        <a:graphic>
          <a:graphicData uri="http://schemas.openxmlformats.org/drawingml/2006/table">
            <a:tbl>
              <a:tblPr/>
              <a:tblGrid>
                <a:gridCol w="477325">
                  <a:extLst>
                    <a:ext uri="{9D8B030D-6E8A-4147-A177-3AD203B41FA5}">
                      <a16:colId xmlns:a16="http://schemas.microsoft.com/office/drawing/2014/main" val="3079946897"/>
                    </a:ext>
                  </a:extLst>
                </a:gridCol>
              </a:tblGrid>
              <a:tr h="0">
                <a:tc>
                  <a:txBody>
                    <a:bodyPr/>
                    <a:lstStyle/>
                    <a:p>
                      <a:pPr algn="ctr"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銀行残高</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804753607"/>
                  </a:ext>
                </a:extLst>
              </a:tr>
              <a:tr h="0">
                <a:tc>
                  <a:txBody>
                    <a:bodyPr/>
                    <a:lstStyle/>
                    <a:p>
                      <a:pPr algn="ctr" fontAlgn="ct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¥110</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78081598"/>
                  </a:ext>
                </a:extLst>
              </a:tr>
            </a:tbl>
          </a:graphicData>
        </a:graphic>
      </p:graphicFrame>
      <p:sp>
        <p:nvSpPr>
          <p:cNvPr id="86" name="正方形/長方形 36">
            <a:extLst>
              <a:ext uri="{FF2B5EF4-FFF2-40B4-BE49-F238E27FC236}">
                <a16:creationId xmlns:a16="http://schemas.microsoft.com/office/drawing/2014/main" id="{ED02A4D8-15D1-4E7D-8D23-158F69AB3099}"/>
              </a:ext>
            </a:extLst>
          </p:cNvPr>
          <p:cNvSpPr>
            <a:spLocks/>
          </p:cNvSpPr>
          <p:nvPr/>
        </p:nvSpPr>
        <p:spPr>
          <a:xfrm>
            <a:off x="8325459" y="3813381"/>
            <a:ext cx="814379" cy="35776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33231" rIns="0" bIns="33231" rtlCol="0" anchor="ctr"/>
          <a:lstStyle/>
          <a:p>
            <a:pPr algn="ctr" defTabSz="844083">
              <a:defRPr/>
            </a:pPr>
            <a:r>
              <a:rPr lang="ja-JP" altLang="en-US" sz="1200" b="1" dirty="0">
                <a:solidFill>
                  <a:srgbClr val="000000"/>
                </a:solidFill>
                <a:latin typeface="Meiryo UI" panose="020B0604030504040204" pitchFamily="50" charset="-128"/>
                <a:ea typeface="Meiryo UI" panose="020B0604030504040204" pitchFamily="50" charset="-128"/>
                <a:cs typeface="Arial" pitchFamily="34" charset="0"/>
              </a:rPr>
              <a:t>銀行残高</a:t>
            </a:r>
            <a:endParaRPr lang="en-US" altLang="ja-JP" sz="1200" b="1" dirty="0">
              <a:solidFill>
                <a:srgbClr val="000000"/>
              </a:solidFill>
              <a:latin typeface="Meiryo UI" panose="020B0604030504040204" pitchFamily="50" charset="-128"/>
              <a:ea typeface="Meiryo UI" panose="020B0604030504040204" pitchFamily="50" charset="-128"/>
              <a:cs typeface="Arial" pitchFamily="34" charset="0"/>
            </a:endParaRPr>
          </a:p>
          <a:p>
            <a:pPr algn="ctr" defTabSz="844083">
              <a:defRPr/>
            </a:pPr>
            <a:r>
              <a:rPr lang="en-US" altLang="ja-JP" sz="1200" b="1" dirty="0">
                <a:solidFill>
                  <a:srgbClr val="000000"/>
                </a:solidFill>
                <a:latin typeface="Meiryo UI" panose="020B0604030504040204" pitchFamily="50" charset="-128"/>
                <a:ea typeface="Meiryo UI" panose="020B0604030504040204" pitchFamily="50" charset="-128"/>
                <a:cs typeface="Arial" pitchFamily="34" charset="0"/>
              </a:rPr>
              <a:t>\110</a:t>
            </a:r>
            <a:endParaRPr lang="en-US" altLang="ja-JP" sz="900" b="1" dirty="0">
              <a:solidFill>
                <a:srgbClr val="000000"/>
              </a:solidFill>
              <a:latin typeface="Meiryo UI" panose="020B0604030504040204" pitchFamily="50" charset="-128"/>
              <a:ea typeface="Meiryo UI" panose="020B0604030504040204" pitchFamily="50" charset="-128"/>
              <a:cs typeface="Arial" pitchFamily="34" charset="0"/>
            </a:endParaRPr>
          </a:p>
        </p:txBody>
      </p:sp>
      <p:sp>
        <p:nvSpPr>
          <p:cNvPr id="87" name="正方形/長方形 36">
            <a:extLst>
              <a:ext uri="{FF2B5EF4-FFF2-40B4-BE49-F238E27FC236}">
                <a16:creationId xmlns:a16="http://schemas.microsoft.com/office/drawing/2014/main" id="{9D64350B-DB8A-4E24-BFBE-4565E4EC3C72}"/>
              </a:ext>
            </a:extLst>
          </p:cNvPr>
          <p:cNvSpPr>
            <a:spLocks/>
          </p:cNvSpPr>
          <p:nvPr/>
        </p:nvSpPr>
        <p:spPr>
          <a:xfrm>
            <a:off x="5223010" y="5251020"/>
            <a:ext cx="814379" cy="357763"/>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33231" rIns="0" bIns="33231" rtlCol="0" anchor="ctr"/>
          <a:lstStyle/>
          <a:p>
            <a:pPr algn="ctr" defTabSz="844083">
              <a:defRPr/>
            </a:pPr>
            <a:r>
              <a:rPr lang="ja-JP" altLang="en-US" sz="1200" b="1" dirty="0">
                <a:solidFill>
                  <a:schemeClr val="bg1"/>
                </a:solidFill>
                <a:latin typeface="Meiryo UI" panose="020B0604030504040204" pitchFamily="50" charset="-128"/>
                <a:ea typeface="Meiryo UI" panose="020B0604030504040204" pitchFamily="50" charset="-128"/>
                <a:cs typeface="Arial" pitchFamily="34" charset="0"/>
              </a:rPr>
              <a:t>銀行残高</a:t>
            </a:r>
            <a:endParaRPr lang="en-US" altLang="ja-JP" sz="1200" b="1" dirty="0">
              <a:solidFill>
                <a:schemeClr val="bg1"/>
              </a:solidFill>
              <a:latin typeface="Meiryo UI" panose="020B0604030504040204" pitchFamily="50" charset="-128"/>
              <a:ea typeface="Meiryo UI" panose="020B0604030504040204" pitchFamily="50" charset="-128"/>
              <a:cs typeface="Arial" pitchFamily="34" charset="0"/>
            </a:endParaRPr>
          </a:p>
          <a:p>
            <a:pPr algn="ctr" defTabSz="844083">
              <a:defRPr/>
            </a:pPr>
            <a:r>
              <a:rPr lang="en-US" altLang="ja-JP" sz="1200" b="1" dirty="0">
                <a:solidFill>
                  <a:schemeClr val="bg1"/>
                </a:solidFill>
                <a:latin typeface="Meiryo UI" panose="020B0604030504040204" pitchFamily="50" charset="-128"/>
                <a:ea typeface="Meiryo UI" panose="020B0604030504040204" pitchFamily="50" charset="-128"/>
                <a:cs typeface="Arial" pitchFamily="34" charset="0"/>
              </a:rPr>
              <a:t>\110</a:t>
            </a:r>
            <a:endParaRPr lang="en-US" altLang="ja-JP" sz="900" b="1" dirty="0">
              <a:solidFill>
                <a:schemeClr val="bg1"/>
              </a:solidFill>
              <a:latin typeface="Meiryo UI" panose="020B0604030504040204" pitchFamily="50" charset="-128"/>
              <a:ea typeface="Meiryo UI" panose="020B0604030504040204" pitchFamily="50" charset="-128"/>
              <a:cs typeface="Arial" pitchFamily="34" charset="0"/>
            </a:endParaRPr>
          </a:p>
        </p:txBody>
      </p:sp>
      <p:sp>
        <p:nvSpPr>
          <p:cNvPr id="89" name="角丸四角形 106">
            <a:extLst>
              <a:ext uri="{FF2B5EF4-FFF2-40B4-BE49-F238E27FC236}">
                <a16:creationId xmlns:a16="http://schemas.microsoft.com/office/drawing/2014/main" id="{901EE2A6-E10D-42FD-8048-751078A9E549}"/>
              </a:ext>
            </a:extLst>
          </p:cNvPr>
          <p:cNvSpPr>
            <a:spLocks/>
          </p:cNvSpPr>
          <p:nvPr/>
        </p:nvSpPr>
        <p:spPr>
          <a:xfrm>
            <a:off x="6334309" y="4568933"/>
            <a:ext cx="1279494" cy="682087"/>
          </a:xfrm>
          <a:prstGeom prst="roundRect">
            <a:avLst>
              <a:gd name="adj" fmla="val 8738"/>
            </a:avLst>
          </a:prstGeom>
          <a:solidFill>
            <a:schemeClr val="bg1"/>
          </a:solidFill>
          <a:ln>
            <a:solidFill>
              <a:schemeClr val="bg1">
                <a:lumMod val="65000"/>
              </a:schemeClr>
            </a:solidFill>
          </a:ln>
        </p:spPr>
        <p:txBody>
          <a:bodyPr wrap="square" lIns="0" tIns="33231" rIns="0" bIns="33231" rtlCol="0" anchor="ctr">
            <a:noAutofit/>
          </a:bodyPr>
          <a:lstStyle/>
          <a:p>
            <a:pPr defTabSz="844083">
              <a:defRPr/>
            </a:pPr>
            <a:r>
              <a:rPr lang="en-US" altLang="ja-JP" sz="1000" dirty="0">
                <a:latin typeface="Meiryo UI" panose="020B0604030504040204" pitchFamily="50" charset="-128"/>
                <a:ea typeface="Meiryo UI" panose="020B0604030504040204" pitchFamily="50" charset="-128"/>
              </a:rPr>
              <a:t> 04:</a:t>
            </a:r>
            <a:r>
              <a:rPr lang="ja-JP" altLang="en-US" sz="1000" dirty="0">
                <a:latin typeface="Meiryo UI" panose="020B0604030504040204" pitchFamily="50" charset="-128"/>
                <a:ea typeface="Meiryo UI" panose="020B0604030504040204" pitchFamily="50" charset="-128"/>
              </a:rPr>
              <a:t>不一致原因調査</a:t>
            </a:r>
            <a:endParaRPr lang="en-US" altLang="ja-JP" sz="1000" dirty="0">
              <a:latin typeface="Meiryo UI" panose="020B0604030504040204" pitchFamily="50" charset="-128"/>
              <a:ea typeface="Meiryo UI" panose="020B0604030504040204" pitchFamily="50" charset="-128"/>
            </a:endParaRPr>
          </a:p>
          <a:p>
            <a:pPr defTabSz="844083">
              <a:defRPr/>
            </a:pPr>
            <a:r>
              <a:rPr lang="en-US" altLang="ja-JP" sz="1000" dirty="0">
                <a:latin typeface="Meiryo UI" panose="020B0604030504040204" pitchFamily="50" charset="-128"/>
                <a:ea typeface="Meiryo UI" panose="020B0604030504040204" pitchFamily="50" charset="-128"/>
              </a:rPr>
              <a:t> 05:</a:t>
            </a:r>
            <a:r>
              <a:rPr lang="ja-JP" altLang="en-US" sz="1000" dirty="0">
                <a:latin typeface="Meiryo UI" panose="020B0604030504040204" pitchFamily="50" charset="-128"/>
                <a:ea typeface="Meiryo UI" panose="020B0604030504040204" pitchFamily="50" charset="-128"/>
              </a:rPr>
              <a:t>残高修正</a:t>
            </a:r>
            <a:endParaRPr lang="en-US" altLang="ja-JP" sz="1000" dirty="0">
              <a:latin typeface="Meiryo UI" panose="020B0604030504040204" pitchFamily="50" charset="-128"/>
              <a:ea typeface="Meiryo UI" panose="020B0604030504040204" pitchFamily="50" charset="-128"/>
            </a:endParaRPr>
          </a:p>
          <a:p>
            <a:pPr defTabSz="844083">
              <a:defRPr/>
            </a:pPr>
            <a:r>
              <a:rPr lang="en-US" altLang="ja-JP" sz="1000" dirty="0">
                <a:latin typeface="Meiryo UI" panose="020B0604030504040204" pitchFamily="50" charset="-128"/>
                <a:ea typeface="Meiryo UI" panose="020B0604030504040204" pitchFamily="50" charset="-128"/>
              </a:rPr>
              <a:t> 06:</a:t>
            </a:r>
            <a:r>
              <a:rPr lang="ja-JP" altLang="en-US" sz="1000" dirty="0">
                <a:latin typeface="Meiryo UI" panose="020B0604030504040204" pitchFamily="50" charset="-128"/>
                <a:ea typeface="Meiryo UI" panose="020B0604030504040204" pitchFamily="50" charset="-128"/>
              </a:rPr>
              <a:t>残高状況報告</a:t>
            </a:r>
            <a:endParaRPr lang="en-US" altLang="ja-JP" sz="1000" dirty="0">
              <a:latin typeface="Meiryo UI" panose="020B0604030504040204" pitchFamily="50" charset="-128"/>
              <a:ea typeface="Meiryo UI" panose="020B0604030504040204" pitchFamily="50" charset="-128"/>
            </a:endParaRPr>
          </a:p>
          <a:p>
            <a:pPr defTabSz="844083">
              <a:defRPr/>
            </a:pPr>
            <a:r>
              <a:rPr lang="ja-JP" altLang="en-US" sz="1000" dirty="0">
                <a:latin typeface="Meiryo UI" panose="020B0604030504040204" pitchFamily="50" charset="-128"/>
                <a:ea typeface="Meiryo UI" panose="020B0604030504040204" pitchFamily="50" charset="-128"/>
              </a:rPr>
              <a:t>　　　・当月度確定依頼</a:t>
            </a:r>
            <a:endParaRPr lang="en-US" altLang="ja-JP" sz="1000" dirty="0">
              <a:latin typeface="Meiryo UI" panose="020B0604030504040204" pitchFamily="50" charset="-128"/>
              <a:ea typeface="Meiryo UI" panose="020B0604030504040204" pitchFamily="50" charset="-128"/>
            </a:endParaRPr>
          </a:p>
        </p:txBody>
      </p:sp>
      <p:cxnSp>
        <p:nvCxnSpPr>
          <p:cNvPr id="91" name="直線矢印コネクタ 183">
            <a:extLst>
              <a:ext uri="{FF2B5EF4-FFF2-40B4-BE49-F238E27FC236}">
                <a16:creationId xmlns:a16="http://schemas.microsoft.com/office/drawing/2014/main" id="{9DBD49C4-A480-4B48-A227-8EC8BC3E2F9B}"/>
              </a:ext>
            </a:extLst>
          </p:cNvPr>
          <p:cNvCxnSpPr>
            <a:cxnSpLocks/>
            <a:stCxn id="89" idx="0"/>
            <a:endCxn id="74" idx="2"/>
          </p:cNvCxnSpPr>
          <p:nvPr/>
        </p:nvCxnSpPr>
        <p:spPr>
          <a:xfrm flipV="1">
            <a:off x="6974056" y="4258582"/>
            <a:ext cx="1" cy="310351"/>
          </a:xfrm>
          <a:prstGeom prst="straightConnector1">
            <a:avLst/>
          </a:prstGeom>
          <a:ln>
            <a:solidFill>
              <a:srgbClr val="A6A6A6"/>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6" name="直線矢印コネクタ 183">
            <a:extLst>
              <a:ext uri="{FF2B5EF4-FFF2-40B4-BE49-F238E27FC236}">
                <a16:creationId xmlns:a16="http://schemas.microsoft.com/office/drawing/2014/main" id="{21DBB4F0-A80B-4D6E-AECE-F5FB5B69A51D}"/>
              </a:ext>
            </a:extLst>
          </p:cNvPr>
          <p:cNvCxnSpPr>
            <a:cxnSpLocks/>
            <a:stCxn id="108" idx="0"/>
            <a:endCxn id="89" idx="2"/>
          </p:cNvCxnSpPr>
          <p:nvPr/>
        </p:nvCxnSpPr>
        <p:spPr>
          <a:xfrm flipH="1" flipV="1">
            <a:off x="6974056" y="5251020"/>
            <a:ext cx="1" cy="428651"/>
          </a:xfrm>
          <a:prstGeom prst="straightConnector1">
            <a:avLst/>
          </a:prstGeom>
          <a:ln>
            <a:solidFill>
              <a:srgbClr val="A6A6A6"/>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cxnSp>
      <p:sp>
        <p:nvSpPr>
          <p:cNvPr id="102" name="矢印: 左右 101">
            <a:extLst>
              <a:ext uri="{FF2B5EF4-FFF2-40B4-BE49-F238E27FC236}">
                <a16:creationId xmlns:a16="http://schemas.microsoft.com/office/drawing/2014/main" id="{19295E03-D637-476A-A5DA-2393488DE3BE}"/>
              </a:ext>
            </a:extLst>
          </p:cNvPr>
          <p:cNvSpPr/>
          <p:nvPr/>
        </p:nvSpPr>
        <p:spPr>
          <a:xfrm>
            <a:off x="4807097" y="5636884"/>
            <a:ext cx="626533" cy="176284"/>
          </a:xfrm>
          <a:prstGeom prst="leftRightArrow">
            <a:avLst/>
          </a:prstGeom>
          <a:solidFill>
            <a:schemeClr val="bg2">
              <a:lumMod val="50000"/>
            </a:schemeClr>
          </a:solidFill>
          <a:ln w="19050" cap="flat" cmpd="sng" algn="ctr">
            <a:noFill/>
            <a:prstDash val="solid"/>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sp>
        <p:nvSpPr>
          <p:cNvPr id="104" name="正方形/長方形 36">
            <a:extLst>
              <a:ext uri="{FF2B5EF4-FFF2-40B4-BE49-F238E27FC236}">
                <a16:creationId xmlns:a16="http://schemas.microsoft.com/office/drawing/2014/main" id="{6EEBDE88-8DAD-468A-A8B7-33069BAA2077}"/>
              </a:ext>
            </a:extLst>
          </p:cNvPr>
          <p:cNvSpPr>
            <a:spLocks/>
          </p:cNvSpPr>
          <p:nvPr/>
        </p:nvSpPr>
        <p:spPr>
          <a:xfrm>
            <a:off x="4834827" y="5791502"/>
            <a:ext cx="571072" cy="22334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33231" rIns="0" bIns="33231" rtlCol="0" anchor="ctr"/>
          <a:lstStyle/>
          <a:p>
            <a:pPr algn="ctr" defTabSz="844083">
              <a:defRPr/>
            </a:pPr>
            <a:r>
              <a:rPr lang="ja-JP" altLang="en-US" sz="1200" b="1" dirty="0">
                <a:solidFill>
                  <a:schemeClr val="bg2">
                    <a:lumMod val="50000"/>
                  </a:schemeClr>
                </a:solidFill>
                <a:latin typeface="Meiryo UI" panose="020B0604030504040204" pitchFamily="50" charset="-128"/>
                <a:ea typeface="Meiryo UI" panose="020B0604030504040204" pitchFamily="50" charset="-128"/>
                <a:cs typeface="Arial" pitchFamily="34" charset="0"/>
              </a:rPr>
              <a:t>突合</a:t>
            </a:r>
            <a:endParaRPr lang="en-US" altLang="ja-JP" sz="1200" b="1" dirty="0">
              <a:solidFill>
                <a:schemeClr val="bg2">
                  <a:lumMod val="50000"/>
                </a:schemeClr>
              </a:solidFill>
              <a:latin typeface="Meiryo UI" panose="020B0604030504040204" pitchFamily="50" charset="-128"/>
              <a:ea typeface="Meiryo UI" panose="020B0604030504040204" pitchFamily="50" charset="-128"/>
              <a:cs typeface="Arial" pitchFamily="34" charset="0"/>
            </a:endParaRPr>
          </a:p>
        </p:txBody>
      </p:sp>
      <p:sp>
        <p:nvSpPr>
          <p:cNvPr id="108" name="角丸四角形 106">
            <a:extLst>
              <a:ext uri="{FF2B5EF4-FFF2-40B4-BE49-F238E27FC236}">
                <a16:creationId xmlns:a16="http://schemas.microsoft.com/office/drawing/2014/main" id="{47DF2E3F-52B2-443A-B73C-ED32A30FB557}"/>
              </a:ext>
            </a:extLst>
          </p:cNvPr>
          <p:cNvSpPr>
            <a:spLocks/>
          </p:cNvSpPr>
          <p:nvPr/>
        </p:nvSpPr>
        <p:spPr>
          <a:xfrm>
            <a:off x="6334310" y="5679671"/>
            <a:ext cx="1279494" cy="335176"/>
          </a:xfrm>
          <a:prstGeom prst="roundRect">
            <a:avLst>
              <a:gd name="adj" fmla="val 8738"/>
            </a:avLst>
          </a:prstGeom>
          <a:solidFill>
            <a:schemeClr val="bg1"/>
          </a:solidFill>
          <a:ln>
            <a:solidFill>
              <a:schemeClr val="bg1">
                <a:lumMod val="65000"/>
              </a:schemeClr>
            </a:solidFill>
          </a:ln>
        </p:spPr>
        <p:txBody>
          <a:bodyPr wrap="square" lIns="0" tIns="33231" rIns="0" bIns="33231" rtlCol="0" anchor="ctr">
            <a:noAutofit/>
          </a:bodyPr>
          <a:lstStyle/>
          <a:p>
            <a:pPr algn="ctr" defTabSz="844083">
              <a:defRPr/>
            </a:pPr>
            <a:r>
              <a:rPr lang="en-US" altLang="ja-JP" sz="1000" dirty="0">
                <a:latin typeface="Meiryo UI" panose="020B0604030504040204" pitchFamily="50" charset="-128"/>
                <a:ea typeface="Meiryo UI" panose="020B0604030504040204" pitchFamily="50" charset="-128"/>
              </a:rPr>
              <a:t>10:</a:t>
            </a:r>
            <a:r>
              <a:rPr lang="ja-JP" altLang="en-US" sz="1000" dirty="0">
                <a:latin typeface="Meiryo UI" panose="020B0604030504040204" pitchFamily="50" charset="-128"/>
                <a:ea typeface="Meiryo UI" panose="020B0604030504040204" pitchFamily="50" charset="-128"/>
              </a:rPr>
              <a:t>残高更新</a:t>
            </a:r>
            <a:endParaRPr lang="en-US" altLang="ja-JP" sz="1000" dirty="0">
              <a:latin typeface="Meiryo UI" panose="020B0604030504040204" pitchFamily="50" charset="-128"/>
              <a:ea typeface="Meiryo UI" panose="020B0604030504040204" pitchFamily="50" charset="-128"/>
            </a:endParaRPr>
          </a:p>
          <a:p>
            <a:pPr algn="ctr" defTabSz="844083">
              <a:defRPr/>
            </a:pPr>
            <a:r>
              <a:rPr lang="en-US" altLang="ja-JP" sz="1000" dirty="0">
                <a:latin typeface="Meiryo UI" panose="020B0604030504040204" pitchFamily="50" charset="-128"/>
                <a:ea typeface="Meiryo UI" panose="020B0604030504040204" pitchFamily="50" charset="-128"/>
              </a:rPr>
              <a:t>(</a:t>
            </a:r>
            <a:r>
              <a:rPr lang="ja-JP" altLang="en-US" sz="1000" dirty="0">
                <a:latin typeface="Meiryo UI" panose="020B0604030504040204" pitchFamily="50" charset="-128"/>
                <a:ea typeface="Meiryo UI" panose="020B0604030504040204" pitchFamily="50" charset="-128"/>
              </a:rPr>
              <a:t>当月度確定</a:t>
            </a:r>
            <a:r>
              <a:rPr lang="en-US" altLang="ja-JP" sz="1000" dirty="0">
                <a:latin typeface="Meiryo UI" panose="020B0604030504040204" pitchFamily="50" charset="-128"/>
                <a:ea typeface="Meiryo UI" panose="020B0604030504040204" pitchFamily="50" charset="-128"/>
              </a:rPr>
              <a:t>)</a:t>
            </a:r>
            <a:endParaRPr lang="en-US" altLang="ja-JP" sz="8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112" name="直線矢印コネクタ 183">
            <a:extLst>
              <a:ext uri="{FF2B5EF4-FFF2-40B4-BE49-F238E27FC236}">
                <a16:creationId xmlns:a16="http://schemas.microsoft.com/office/drawing/2014/main" id="{4409CF3D-683C-47C5-A2F9-71EB72B52D1D}"/>
              </a:ext>
            </a:extLst>
          </p:cNvPr>
          <p:cNvCxnSpPr>
            <a:cxnSpLocks/>
          </p:cNvCxnSpPr>
          <p:nvPr/>
        </p:nvCxnSpPr>
        <p:spPr>
          <a:xfrm flipH="1" flipV="1">
            <a:off x="4627231" y="5641210"/>
            <a:ext cx="1" cy="428651"/>
          </a:xfrm>
          <a:prstGeom prst="straightConnector1">
            <a:avLst/>
          </a:prstGeom>
          <a:ln>
            <a:solidFill>
              <a:srgbClr val="A6A6A6"/>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113" name="表 112">
            <a:extLst>
              <a:ext uri="{FF2B5EF4-FFF2-40B4-BE49-F238E27FC236}">
                <a16:creationId xmlns:a16="http://schemas.microsoft.com/office/drawing/2014/main" id="{CA8883DA-7A1F-4F39-A31B-15F66C8D37CE}"/>
              </a:ext>
            </a:extLst>
          </p:cNvPr>
          <p:cNvGraphicFramePr>
            <a:graphicFrameLocks noGrp="1"/>
          </p:cNvGraphicFramePr>
          <p:nvPr>
            <p:extLst/>
          </p:nvPr>
        </p:nvGraphicFramePr>
        <p:xfrm>
          <a:off x="4114837" y="6069861"/>
          <a:ext cx="1024788" cy="473760"/>
        </p:xfrm>
        <a:graphic>
          <a:graphicData uri="http://schemas.openxmlformats.org/drawingml/2006/table">
            <a:tbl>
              <a:tblPr/>
              <a:tblGrid>
                <a:gridCol w="434463">
                  <a:extLst>
                    <a:ext uri="{9D8B030D-6E8A-4147-A177-3AD203B41FA5}">
                      <a16:colId xmlns:a16="http://schemas.microsoft.com/office/drawing/2014/main" val="2856856868"/>
                    </a:ext>
                  </a:extLst>
                </a:gridCol>
                <a:gridCol w="324925">
                  <a:extLst>
                    <a:ext uri="{9D8B030D-6E8A-4147-A177-3AD203B41FA5}">
                      <a16:colId xmlns:a16="http://schemas.microsoft.com/office/drawing/2014/main" val="3079946897"/>
                    </a:ext>
                  </a:extLst>
                </a:gridCol>
                <a:gridCol w="265400">
                  <a:extLst>
                    <a:ext uri="{9D8B030D-6E8A-4147-A177-3AD203B41FA5}">
                      <a16:colId xmlns:a16="http://schemas.microsoft.com/office/drawing/2014/main" val="4206467757"/>
                    </a:ext>
                  </a:extLst>
                </a:gridCol>
              </a:tblGrid>
              <a:tr h="0">
                <a:tc>
                  <a:txBody>
                    <a:bodyPr/>
                    <a:lstStyle/>
                    <a:p>
                      <a:pPr algn="ctr"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年月</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algn="ctr"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残高</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algn="ctr"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状態</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804753607"/>
                  </a:ext>
                </a:extLst>
              </a:tr>
              <a:tr h="0">
                <a:tc>
                  <a:txBody>
                    <a:bodyPr/>
                    <a:lstStyle/>
                    <a:p>
                      <a:pPr algn="ctr" fontAlgn="ct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2022/8</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lumMod val="75000"/>
                      </a:schemeClr>
                    </a:solidFill>
                  </a:tcPr>
                </a:tc>
                <a:tc>
                  <a:txBody>
                    <a:bodyPr/>
                    <a:lstStyle/>
                    <a:p>
                      <a:pPr algn="ctr" fontAlgn="ct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¥100</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lumMod val="75000"/>
                      </a:schemeClr>
                    </a:solidFill>
                  </a:tcPr>
                </a:tc>
                <a:tc>
                  <a:txBody>
                    <a:bodyPr/>
                    <a:lstStyle/>
                    <a:p>
                      <a:pPr algn="ctr"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締</a:t>
                      </a:r>
                      <a:endParaRPr lang="en-US" altLang="ja-JP" sz="800" b="0" i="0" u="none" strike="noStrike" dirty="0">
                        <a:solidFill>
                          <a:srgbClr val="000000"/>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lumMod val="75000"/>
                      </a:schemeClr>
                    </a:solidFill>
                  </a:tcPr>
                </a:tc>
                <a:extLst>
                  <a:ext uri="{0D108BD9-81ED-4DB2-BD59-A6C34878D82A}">
                    <a16:rowId xmlns:a16="http://schemas.microsoft.com/office/drawing/2014/main" val="3579508649"/>
                  </a:ext>
                </a:extLst>
              </a:tr>
              <a:tr h="0">
                <a:tc>
                  <a:txBody>
                    <a:bodyPr/>
                    <a:lstStyle/>
                    <a:p>
                      <a:pPr algn="ctr" fontAlgn="ctr"/>
                      <a:r>
                        <a:rPr lang="en-US" altLang="ja-JP" sz="800" b="0" i="0" u="none" strike="noStrike" dirty="0">
                          <a:solidFill>
                            <a:schemeClr val="bg2">
                              <a:lumMod val="50000"/>
                            </a:schemeClr>
                          </a:solidFill>
                          <a:effectLst/>
                          <a:latin typeface="Meiryo UI" panose="020B0604030504040204" pitchFamily="50" charset="-128"/>
                          <a:ea typeface="Meiryo UI" panose="020B0604030504040204" pitchFamily="50" charset="-128"/>
                        </a:rPr>
                        <a:t>2022/9</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lumMod val="75000"/>
                      </a:schemeClr>
                    </a:solidFill>
                  </a:tcPr>
                </a:tc>
                <a:tc>
                  <a:txBody>
                    <a:bodyPr/>
                    <a:lstStyle/>
                    <a:p>
                      <a:pPr algn="ctr" fontAlgn="ctr"/>
                      <a:r>
                        <a:rPr lang="en-US" altLang="ja-JP" sz="800" b="0" i="0" u="none" strike="noStrike" dirty="0">
                          <a:solidFill>
                            <a:schemeClr val="bg2">
                              <a:lumMod val="50000"/>
                            </a:schemeClr>
                          </a:solidFill>
                          <a:effectLst/>
                          <a:latin typeface="Meiryo UI" panose="020B0604030504040204" pitchFamily="50" charset="-128"/>
                          <a:ea typeface="Meiryo UI" panose="020B0604030504040204" pitchFamily="50" charset="-128"/>
                        </a:rPr>
                        <a:t>¥110</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lumMod val="75000"/>
                      </a:schemeClr>
                    </a:solidFill>
                  </a:tcPr>
                </a:tc>
                <a:tc>
                  <a:txBody>
                    <a:bodyPr/>
                    <a:lstStyle/>
                    <a:p>
                      <a:pPr algn="ctr" fontAlgn="ctr"/>
                      <a:r>
                        <a:rPr lang="ja-JP" altLang="en-US" sz="800" b="0" i="0" u="none" strike="noStrike" dirty="0">
                          <a:solidFill>
                            <a:schemeClr val="bg2">
                              <a:lumMod val="50000"/>
                            </a:schemeClr>
                          </a:solidFill>
                          <a:effectLst/>
                          <a:latin typeface="Meiryo UI" panose="020B0604030504040204" pitchFamily="50" charset="-128"/>
                          <a:ea typeface="Meiryo UI" panose="020B0604030504040204" pitchFamily="50" charset="-128"/>
                        </a:rPr>
                        <a:t>締</a:t>
                      </a:r>
                      <a:endParaRPr lang="en-US" altLang="ja-JP" sz="800" b="0" i="0" u="none" strike="noStrike" dirty="0">
                        <a:solidFill>
                          <a:schemeClr val="bg2">
                            <a:lumMod val="50000"/>
                          </a:schemeClr>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lumMod val="75000"/>
                      </a:schemeClr>
                    </a:solidFill>
                  </a:tcPr>
                </a:tc>
                <a:extLst>
                  <a:ext uri="{0D108BD9-81ED-4DB2-BD59-A6C34878D82A}">
                    <a16:rowId xmlns:a16="http://schemas.microsoft.com/office/drawing/2014/main" val="78081598"/>
                  </a:ext>
                </a:extLst>
              </a:tr>
            </a:tbl>
          </a:graphicData>
        </a:graphic>
      </p:graphicFrame>
      <p:cxnSp>
        <p:nvCxnSpPr>
          <p:cNvPr id="114" name="直線矢印コネクタ 183">
            <a:extLst>
              <a:ext uri="{FF2B5EF4-FFF2-40B4-BE49-F238E27FC236}">
                <a16:creationId xmlns:a16="http://schemas.microsoft.com/office/drawing/2014/main" id="{B7A29176-FE15-4AC2-AC2C-DBBC971B4F16}"/>
              </a:ext>
            </a:extLst>
          </p:cNvPr>
          <p:cNvCxnSpPr>
            <a:cxnSpLocks/>
            <a:endCxn id="108" idx="2"/>
          </p:cNvCxnSpPr>
          <p:nvPr/>
        </p:nvCxnSpPr>
        <p:spPr>
          <a:xfrm flipV="1">
            <a:off x="5139625" y="6014847"/>
            <a:ext cx="1834432" cy="434071"/>
          </a:xfrm>
          <a:prstGeom prst="bentConnector2">
            <a:avLst/>
          </a:prstGeom>
          <a:ln>
            <a:solidFill>
              <a:srgbClr val="A6A6A6"/>
            </a:solidFill>
            <a:prstDash val="dash"/>
            <a:headEnd type="triangle" w="med" len="med"/>
            <a:tailEnd type="none" w="med" len="med"/>
          </a:ln>
        </p:spPr>
        <p:style>
          <a:lnRef idx="1">
            <a:schemeClr val="accent1"/>
          </a:lnRef>
          <a:fillRef idx="0">
            <a:schemeClr val="accent1"/>
          </a:fillRef>
          <a:effectRef idx="0">
            <a:schemeClr val="accent1"/>
          </a:effectRef>
          <a:fontRef idx="minor">
            <a:schemeClr val="tx1"/>
          </a:fontRef>
        </p:style>
      </p:cxnSp>
      <p:sp>
        <p:nvSpPr>
          <p:cNvPr id="49" name="正方形/長方形 36">
            <a:extLst>
              <a:ext uri="{FF2B5EF4-FFF2-40B4-BE49-F238E27FC236}">
                <a16:creationId xmlns:a16="http://schemas.microsoft.com/office/drawing/2014/main" id="{338E7F9A-E69B-4D71-BE0B-B0C7EF96DFF0}"/>
              </a:ext>
            </a:extLst>
          </p:cNvPr>
          <p:cNvSpPr>
            <a:spLocks/>
          </p:cNvSpPr>
          <p:nvPr/>
        </p:nvSpPr>
        <p:spPr>
          <a:xfrm>
            <a:off x="291631" y="2523080"/>
            <a:ext cx="3535051" cy="2996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33231" rIns="0" bIns="33231" rtlCol="0" anchor="ctr"/>
          <a:lstStyle/>
          <a:p>
            <a:pPr defTabSz="844083">
              <a:defRPr/>
            </a:pPr>
            <a:r>
              <a:rPr lang="ja-JP" altLang="en-US" sz="1100" dirty="0">
                <a:solidFill>
                  <a:srgbClr val="000000"/>
                </a:solidFill>
                <a:latin typeface="Meiryo UI" panose="020B0604030504040204" pitchFamily="50" charset="-128"/>
                <a:ea typeface="Meiryo UI" panose="020B0604030504040204" pitchFamily="50" charset="-128"/>
                <a:cs typeface="Arial" pitchFamily="34" charset="0"/>
              </a:rPr>
              <a:t>＜関連システムとの残高整合イメージ</a:t>
            </a:r>
            <a:r>
              <a:rPr lang="en-US" altLang="ja-JP" sz="1100" dirty="0">
                <a:solidFill>
                  <a:srgbClr val="000000"/>
                </a:solidFill>
                <a:latin typeface="Meiryo UI" panose="020B0604030504040204" pitchFamily="50" charset="-128"/>
                <a:ea typeface="Meiryo UI" panose="020B0604030504040204" pitchFamily="50" charset="-128"/>
                <a:cs typeface="Arial" pitchFamily="34" charset="0"/>
              </a:rPr>
              <a:t>(</a:t>
            </a:r>
            <a:r>
              <a:rPr lang="ja-JP" altLang="en-US" sz="1100" dirty="0">
                <a:solidFill>
                  <a:srgbClr val="000000"/>
                </a:solidFill>
                <a:latin typeface="Meiryo UI" panose="020B0604030504040204" pitchFamily="50" charset="-128"/>
                <a:ea typeface="Meiryo UI" panose="020B0604030504040204" pitchFamily="50" charset="-128"/>
                <a:cs typeface="Arial" pitchFamily="34" charset="0"/>
              </a:rPr>
              <a:t>詳細</a:t>
            </a:r>
            <a:r>
              <a:rPr lang="en-US" altLang="ja-JP" sz="1100" dirty="0">
                <a:solidFill>
                  <a:srgbClr val="000000"/>
                </a:solidFill>
                <a:latin typeface="Meiryo UI" panose="020B0604030504040204" pitchFamily="50" charset="-128"/>
                <a:ea typeface="Meiryo UI" panose="020B0604030504040204" pitchFamily="50" charset="-128"/>
                <a:cs typeface="Arial" pitchFamily="34" charset="0"/>
              </a:rPr>
              <a:t>)</a:t>
            </a:r>
            <a:r>
              <a:rPr lang="ja-JP" altLang="en-US" sz="1100" dirty="0">
                <a:solidFill>
                  <a:srgbClr val="000000"/>
                </a:solidFill>
                <a:latin typeface="Meiryo UI" panose="020B0604030504040204" pitchFamily="50" charset="-128"/>
                <a:ea typeface="Meiryo UI" panose="020B0604030504040204" pitchFamily="50" charset="-128"/>
                <a:cs typeface="Arial" pitchFamily="34" charset="0"/>
              </a:rPr>
              <a:t>＞</a:t>
            </a:r>
            <a:endParaRPr lang="en-US" altLang="ja-JP" sz="1100" dirty="0">
              <a:solidFill>
                <a:srgbClr val="000000"/>
              </a:solidFill>
              <a:latin typeface="Meiryo UI" panose="020B0604030504040204" pitchFamily="50" charset="-128"/>
              <a:ea typeface="Meiryo UI" panose="020B0604030504040204" pitchFamily="50" charset="-128"/>
              <a:cs typeface="Arial" pitchFamily="34" charset="0"/>
            </a:endParaRPr>
          </a:p>
        </p:txBody>
      </p:sp>
      <p:sp>
        <p:nvSpPr>
          <p:cNvPr id="52" name="正方形/長方形 36">
            <a:extLst>
              <a:ext uri="{FF2B5EF4-FFF2-40B4-BE49-F238E27FC236}">
                <a16:creationId xmlns:a16="http://schemas.microsoft.com/office/drawing/2014/main" id="{585B898A-5514-49AD-9E7C-5B5789E32548}"/>
              </a:ext>
            </a:extLst>
          </p:cNvPr>
          <p:cNvSpPr>
            <a:spLocks/>
          </p:cNvSpPr>
          <p:nvPr/>
        </p:nvSpPr>
        <p:spPr>
          <a:xfrm>
            <a:off x="4905284" y="3809789"/>
            <a:ext cx="684075" cy="20321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33231" rIns="0" bIns="33231" rtlCol="0" anchor="ctr"/>
          <a:lstStyle/>
          <a:p>
            <a:pPr algn="ctr" defTabSz="844083">
              <a:defRPr/>
            </a:pPr>
            <a:r>
              <a:rPr lang="ja-JP" altLang="en-US" sz="1200" b="1" dirty="0">
                <a:solidFill>
                  <a:srgbClr val="000000"/>
                </a:solidFill>
                <a:latin typeface="Meiryo UI" panose="020B0604030504040204" pitchFamily="50" charset="-128"/>
                <a:ea typeface="Meiryo UI" panose="020B0604030504040204" pitchFamily="50" charset="-128"/>
                <a:cs typeface="Arial" pitchFamily="34" charset="0"/>
              </a:rPr>
              <a:t>当月度</a:t>
            </a:r>
            <a:endParaRPr lang="en-US" altLang="ja-JP" sz="1200" b="1" dirty="0">
              <a:solidFill>
                <a:srgbClr val="000000"/>
              </a:solidFill>
              <a:latin typeface="Meiryo UI" panose="020B0604030504040204" pitchFamily="50" charset="-128"/>
              <a:ea typeface="Meiryo UI" panose="020B0604030504040204" pitchFamily="50" charset="-128"/>
              <a:cs typeface="Arial" pitchFamily="34" charset="0"/>
            </a:endParaRPr>
          </a:p>
          <a:p>
            <a:pPr algn="ctr" defTabSz="844083">
              <a:defRPr/>
            </a:pPr>
            <a:r>
              <a:rPr lang="en-US" altLang="ja-JP" sz="1200" b="1" dirty="0">
                <a:solidFill>
                  <a:schemeClr val="bg2">
                    <a:lumMod val="50000"/>
                  </a:schemeClr>
                </a:solidFill>
                <a:latin typeface="Meiryo UI" panose="020B0604030504040204" pitchFamily="50" charset="-128"/>
                <a:ea typeface="Meiryo UI" panose="020B0604030504040204" pitchFamily="50" charset="-128"/>
                <a:cs typeface="Arial" pitchFamily="34" charset="0"/>
              </a:rPr>
              <a:t>+\10</a:t>
            </a:r>
            <a:endParaRPr lang="en-US" altLang="ja-JP" sz="900" b="1" dirty="0">
              <a:solidFill>
                <a:schemeClr val="bg2">
                  <a:lumMod val="50000"/>
                </a:schemeClr>
              </a:solidFill>
              <a:latin typeface="Meiryo UI" panose="020B0604030504040204" pitchFamily="50" charset="-128"/>
              <a:ea typeface="Meiryo UI" panose="020B0604030504040204" pitchFamily="50" charset="-128"/>
              <a:cs typeface="Arial" pitchFamily="34" charset="0"/>
            </a:endParaRPr>
          </a:p>
        </p:txBody>
      </p:sp>
      <p:sp>
        <p:nvSpPr>
          <p:cNvPr id="48" name="正方形/長方形 36">
            <a:extLst>
              <a:ext uri="{FF2B5EF4-FFF2-40B4-BE49-F238E27FC236}">
                <a16:creationId xmlns:a16="http://schemas.microsoft.com/office/drawing/2014/main" id="{04DFBEC4-5F05-4F04-BAB7-4315F28DBE9B}"/>
              </a:ext>
            </a:extLst>
          </p:cNvPr>
          <p:cNvSpPr>
            <a:spLocks/>
          </p:cNvSpPr>
          <p:nvPr/>
        </p:nvSpPr>
        <p:spPr>
          <a:xfrm>
            <a:off x="7930195" y="4823592"/>
            <a:ext cx="1672142" cy="35311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33231" rIns="0" bIns="33231" rtlCol="0" anchor="ctr"/>
          <a:lstStyle/>
          <a:p>
            <a:pPr defTabSz="844083">
              <a:defRPr/>
            </a:pPr>
            <a:r>
              <a:rPr lang="en-US" altLang="ja-JP" sz="900" dirty="0">
                <a:solidFill>
                  <a:srgbClr val="000000"/>
                </a:solidFill>
                <a:latin typeface="Meiryo UI" panose="020B0604030504040204" pitchFamily="50" charset="-128"/>
                <a:ea typeface="Meiryo UI" panose="020B0604030504040204" pitchFamily="50" charset="-128"/>
                <a:cs typeface="Arial" pitchFamily="34" charset="0"/>
              </a:rPr>
              <a:t>※1 </a:t>
            </a:r>
            <a:r>
              <a:rPr lang="ja-JP" altLang="en-US" sz="900" dirty="0">
                <a:solidFill>
                  <a:srgbClr val="000000"/>
                </a:solidFill>
                <a:latin typeface="Meiryo UI" panose="020B0604030504040204" pitchFamily="50" charset="-128"/>
                <a:ea typeface="Meiryo UI" panose="020B0604030504040204" pitchFamily="50" charset="-128"/>
                <a:cs typeface="Arial" pitchFamily="34" charset="0"/>
              </a:rPr>
              <a:t>残高管理対象の口座数分の</a:t>
            </a:r>
            <a:endParaRPr lang="en-US" altLang="ja-JP" sz="900" dirty="0">
              <a:solidFill>
                <a:srgbClr val="000000"/>
              </a:solidFill>
              <a:latin typeface="Meiryo UI" panose="020B0604030504040204" pitchFamily="50" charset="-128"/>
              <a:ea typeface="Meiryo UI" panose="020B0604030504040204" pitchFamily="50" charset="-128"/>
              <a:cs typeface="Arial" pitchFamily="34" charset="0"/>
            </a:endParaRPr>
          </a:p>
          <a:p>
            <a:pPr defTabSz="844083">
              <a:defRPr/>
            </a:pPr>
            <a:r>
              <a:rPr lang="ja-JP" altLang="en-US" sz="900" dirty="0">
                <a:solidFill>
                  <a:srgbClr val="000000"/>
                </a:solidFill>
                <a:latin typeface="Meiryo UI" panose="020B0604030504040204" pitchFamily="50" charset="-128"/>
                <a:ea typeface="Meiryo UI" panose="020B0604030504040204" pitchFamily="50" charset="-128"/>
                <a:cs typeface="Arial" pitchFamily="34" charset="0"/>
              </a:rPr>
              <a:t>　　　確認・登録が必要</a:t>
            </a:r>
            <a:endParaRPr lang="en-US" altLang="ja-JP" sz="900" dirty="0">
              <a:solidFill>
                <a:srgbClr val="000000"/>
              </a:solidFill>
              <a:latin typeface="Meiryo UI" panose="020B0604030504040204" pitchFamily="50" charset="-128"/>
              <a:ea typeface="Meiryo UI" panose="020B0604030504040204" pitchFamily="50" charset="-128"/>
              <a:cs typeface="Arial" pitchFamily="34" charset="0"/>
            </a:endParaRPr>
          </a:p>
        </p:txBody>
      </p:sp>
    </p:spTree>
    <p:extLst>
      <p:ext uri="{BB962C8B-B14F-4D97-AF65-F5344CB8AC3E}">
        <p14:creationId xmlns:p14="http://schemas.microsoft.com/office/powerpoint/2010/main" val="1892448823"/>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52" name="表 2">
            <a:extLst>
              <a:ext uri="{FF2B5EF4-FFF2-40B4-BE49-F238E27FC236}">
                <a16:creationId xmlns:a16="http://schemas.microsoft.com/office/drawing/2014/main" id="{00055392-7541-4EB5-ACEE-A77CBDB06885}"/>
              </a:ext>
            </a:extLst>
          </p:cNvPr>
          <p:cNvGraphicFramePr>
            <a:graphicFrameLocks noGrp="1"/>
          </p:cNvGraphicFramePr>
          <p:nvPr>
            <p:extLst>
              <p:ext uri="{D42A27DB-BD31-4B8C-83A1-F6EECF244321}">
                <p14:modId xmlns:p14="http://schemas.microsoft.com/office/powerpoint/2010/main" val="779577465"/>
              </p:ext>
            </p:extLst>
          </p:nvPr>
        </p:nvGraphicFramePr>
        <p:xfrm>
          <a:off x="141614" y="864069"/>
          <a:ext cx="9601200" cy="5926198"/>
        </p:xfrm>
        <a:graphic>
          <a:graphicData uri="http://schemas.openxmlformats.org/drawingml/2006/table">
            <a:tbl>
              <a:tblPr firstRow="1" bandRow="1">
                <a:tableStyleId>{2D5ABB26-0587-4C30-8999-92F81FD0307C}</a:tableStyleId>
              </a:tblPr>
              <a:tblGrid>
                <a:gridCol w="1149668">
                  <a:extLst>
                    <a:ext uri="{9D8B030D-6E8A-4147-A177-3AD203B41FA5}">
                      <a16:colId xmlns:a16="http://schemas.microsoft.com/office/drawing/2014/main" val="358073148"/>
                    </a:ext>
                  </a:extLst>
                </a:gridCol>
                <a:gridCol w="8451532">
                  <a:extLst>
                    <a:ext uri="{9D8B030D-6E8A-4147-A177-3AD203B41FA5}">
                      <a16:colId xmlns:a16="http://schemas.microsoft.com/office/drawing/2014/main" val="1235158156"/>
                    </a:ext>
                  </a:extLst>
                </a:gridCol>
              </a:tblGrid>
              <a:tr h="0">
                <a:tc>
                  <a:txBody>
                    <a:bodyPr/>
                    <a:lstStyle/>
                    <a:p>
                      <a:pPr algn="l"/>
                      <a:r>
                        <a:rPr kumimoji="1" lang="ja-JP" altLang="en-US" sz="1200" b="0" dirty="0">
                          <a:latin typeface="Meiryo UI" panose="020B0604030504040204" pitchFamily="50" charset="-128"/>
                          <a:ea typeface="Meiryo UI" panose="020B0604030504040204" pitchFamily="50" charset="-128"/>
                        </a:rPr>
                        <a:t>業務プロセス</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a:t>
                      </a:r>
                      <a:r>
                        <a:rPr kumimoji="1" lang="en-US" altLang="ja-JP" sz="1200" b="0" dirty="0">
                          <a:latin typeface="Meiryo UI" panose="020B0604030504040204" pitchFamily="50" charset="-128"/>
                          <a:ea typeface="Meiryo UI" panose="020B0604030504040204" pitchFamily="50" charset="-128"/>
                        </a:rPr>
                        <a:t>03. </a:t>
                      </a:r>
                      <a:r>
                        <a:rPr kumimoji="1" lang="ja-JP" altLang="en-US" sz="1200" b="0" dirty="0">
                          <a:latin typeface="Meiryo UI" panose="020B0604030504040204" pitchFamily="50" charset="-128"/>
                          <a:ea typeface="Meiryo UI" panose="020B0604030504040204" pitchFamily="50" charset="-128"/>
                        </a:rPr>
                        <a:t>銀行残高登録・残高照合」</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0">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業務詳細仕様</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2081878"/>
                  </a:ext>
                </a:extLst>
              </a:tr>
              <a:tr h="5377558">
                <a:tc gridSpan="2">
                  <a:txBody>
                    <a:bodyPr/>
                    <a:lstStyle/>
                    <a:p>
                      <a:pPr lvl="0">
                        <a:defRPr/>
                      </a:pPr>
                      <a:r>
                        <a:rPr kumimoji="0" lang="ja-JP" altLang="en-US" sz="1100" b="1" u="sng" kern="0" dirty="0">
                          <a:solidFill>
                            <a:srgbClr val="000000">
                              <a:lumMod val="100000"/>
                            </a:srgbClr>
                          </a:solidFill>
                          <a:latin typeface="Meiryo UI"/>
                          <a:ea typeface="Meiryo UI"/>
                        </a:rPr>
                        <a:t>残高管理の全体像</a:t>
                      </a:r>
                      <a:r>
                        <a:rPr kumimoji="0" lang="en-US" altLang="ja-JP" sz="1100" b="1" u="sng" kern="0" dirty="0">
                          <a:solidFill>
                            <a:srgbClr val="000000">
                              <a:lumMod val="100000"/>
                            </a:srgbClr>
                          </a:solidFill>
                          <a:latin typeface="Meiryo UI"/>
                          <a:ea typeface="Meiryo UI"/>
                        </a:rPr>
                        <a:t>(3/3)</a:t>
                      </a:r>
                    </a:p>
                    <a:p>
                      <a:pPr marL="171450" lvl="0" indent="-171450">
                        <a:buFont typeface="Arial" panose="020B0604020202020204" pitchFamily="34" charset="0"/>
                        <a:buChar char="•"/>
                        <a:defRPr/>
                      </a:pPr>
                      <a:r>
                        <a:rPr kumimoji="0" lang="ja-JP" altLang="en-US" sz="1100" b="0" u="none" kern="0" dirty="0">
                          <a:solidFill>
                            <a:srgbClr val="000000">
                              <a:lumMod val="100000"/>
                            </a:srgbClr>
                          </a:solidFill>
                          <a:latin typeface="Meiryo UI"/>
                          <a:ea typeface="Meiryo UI"/>
                        </a:rPr>
                        <a:t>業務過程で</a:t>
                      </a:r>
                      <a:r>
                        <a:rPr kumimoji="0" lang="en-US" altLang="ja-JP" sz="1100" b="0" u="none" kern="0" dirty="0">
                          <a:solidFill>
                            <a:srgbClr val="000000">
                              <a:lumMod val="100000"/>
                            </a:srgbClr>
                          </a:solidFill>
                          <a:latin typeface="Meiryo UI"/>
                          <a:ea typeface="Meiryo UI"/>
                        </a:rPr>
                        <a:t>FIT</a:t>
                      </a:r>
                      <a:r>
                        <a:rPr kumimoji="0" lang="ja-JP" altLang="en-US" sz="1100" b="0" u="none" kern="0" dirty="0">
                          <a:solidFill>
                            <a:srgbClr val="000000">
                              <a:lumMod val="100000"/>
                            </a:srgbClr>
                          </a:solidFill>
                          <a:latin typeface="Meiryo UI"/>
                          <a:ea typeface="Meiryo UI"/>
                        </a:rPr>
                        <a:t>業務での管理データを取込むことを前提に、</a:t>
                      </a:r>
                      <a:r>
                        <a:rPr kumimoji="0" lang="en-US" altLang="ja-JP" sz="1100" b="0" u="none" kern="0" dirty="0">
                          <a:solidFill>
                            <a:srgbClr val="000000">
                              <a:lumMod val="100000"/>
                            </a:srgbClr>
                          </a:solidFill>
                          <a:latin typeface="Meiryo UI"/>
                          <a:ea typeface="Meiryo UI"/>
                        </a:rPr>
                        <a:t>FIT</a:t>
                      </a:r>
                      <a:r>
                        <a:rPr kumimoji="0" lang="ja-JP" altLang="en-US" sz="1100" b="0" u="none" kern="0" dirty="0">
                          <a:solidFill>
                            <a:srgbClr val="000000">
                              <a:lumMod val="100000"/>
                            </a:srgbClr>
                          </a:solidFill>
                          <a:latin typeface="Meiryo UI"/>
                          <a:ea typeface="Meiryo UI"/>
                        </a:rPr>
                        <a:t>・</a:t>
                      </a:r>
                      <a:r>
                        <a:rPr kumimoji="0" lang="en-US" altLang="ja-JP" sz="1100" b="0" u="none" kern="0" dirty="0">
                          <a:solidFill>
                            <a:srgbClr val="000000">
                              <a:lumMod val="100000"/>
                            </a:srgbClr>
                          </a:solidFill>
                          <a:latin typeface="Meiryo UI"/>
                          <a:ea typeface="Meiryo UI"/>
                        </a:rPr>
                        <a:t>FIP</a:t>
                      </a:r>
                      <a:r>
                        <a:rPr kumimoji="0" lang="ja-JP" altLang="en-US" sz="1100" b="0" u="none" kern="0" dirty="0">
                          <a:solidFill>
                            <a:srgbClr val="000000">
                              <a:lumMod val="100000"/>
                            </a:srgbClr>
                          </a:solidFill>
                          <a:latin typeface="Meiryo UI"/>
                          <a:ea typeface="Meiryo UI"/>
                        </a:rPr>
                        <a:t>・廃棄等費用</a:t>
                      </a:r>
                      <a:r>
                        <a:rPr kumimoji="0" lang="en-US" altLang="ja-JP" sz="1100" b="0" u="none" kern="0" dirty="0">
                          <a:solidFill>
                            <a:srgbClr val="000000">
                              <a:lumMod val="100000"/>
                            </a:srgbClr>
                          </a:solidFill>
                          <a:latin typeface="Meiryo UI"/>
                          <a:ea typeface="Meiryo UI"/>
                        </a:rPr>
                        <a:t>(</a:t>
                      </a:r>
                      <a:r>
                        <a:rPr kumimoji="0" lang="ja-JP" altLang="en-US" sz="1100" b="0" u="none" kern="0" dirty="0">
                          <a:solidFill>
                            <a:srgbClr val="000000">
                              <a:lumMod val="100000"/>
                            </a:srgbClr>
                          </a:solidFill>
                          <a:latin typeface="Meiryo UI"/>
                          <a:ea typeface="Meiryo UI"/>
                        </a:rPr>
                        <a:t>積立・取戻</a:t>
                      </a:r>
                      <a:r>
                        <a:rPr kumimoji="0" lang="en-US" altLang="ja-JP" sz="1100" b="0" u="none" kern="0" dirty="0">
                          <a:solidFill>
                            <a:srgbClr val="000000">
                              <a:lumMod val="100000"/>
                            </a:srgbClr>
                          </a:solidFill>
                          <a:latin typeface="Meiryo UI"/>
                          <a:ea typeface="Meiryo UI"/>
                        </a:rPr>
                        <a:t>)</a:t>
                      </a:r>
                      <a:r>
                        <a:rPr kumimoji="0" lang="ja-JP" altLang="en-US" sz="1100" b="0" u="none" kern="0" dirty="0">
                          <a:solidFill>
                            <a:srgbClr val="000000">
                              <a:lumMod val="100000"/>
                            </a:srgbClr>
                          </a:solidFill>
                          <a:latin typeface="Meiryo UI"/>
                          <a:ea typeface="Meiryo UI"/>
                        </a:rPr>
                        <a:t>全体での取引別残高管理を行う</a:t>
                      </a:r>
                    </a:p>
                    <a:p>
                      <a:pPr marL="171450" lvl="0" indent="-171450">
                        <a:buFont typeface="Arial" panose="020B0604020202020204" pitchFamily="34" charset="0"/>
                        <a:buChar char="•"/>
                        <a:defRPr/>
                      </a:pPr>
                      <a:r>
                        <a:rPr kumimoji="0" lang="ja-JP" altLang="en-US" sz="1100" b="0" u="none" kern="0" dirty="0">
                          <a:solidFill>
                            <a:srgbClr val="000000">
                              <a:lumMod val="100000"/>
                            </a:srgbClr>
                          </a:solidFill>
                          <a:latin typeface="Meiryo UI"/>
                          <a:ea typeface="Meiryo UI"/>
                        </a:rPr>
                        <a:t>帳簿上の現預金残高と、商流に照らし最終的に預り金として残る廃棄等費用および繰越納付金</a:t>
                      </a:r>
                      <a:r>
                        <a:rPr kumimoji="0" lang="en-US" altLang="ja-JP" sz="1100" b="0" u="none" kern="0" dirty="0">
                          <a:solidFill>
                            <a:srgbClr val="000000">
                              <a:lumMod val="100000"/>
                            </a:srgbClr>
                          </a:solidFill>
                          <a:latin typeface="Meiryo UI"/>
                          <a:ea typeface="Meiryo UI"/>
                        </a:rPr>
                        <a:t>(</a:t>
                      </a:r>
                      <a:r>
                        <a:rPr kumimoji="0" lang="ja-JP" altLang="en-US" sz="1100" b="0" u="none" kern="0" dirty="0">
                          <a:solidFill>
                            <a:srgbClr val="000000">
                              <a:lumMod val="100000"/>
                            </a:srgbClr>
                          </a:solidFill>
                          <a:latin typeface="Meiryo UI"/>
                          <a:ea typeface="Meiryo UI"/>
                        </a:rPr>
                        <a:t>納付金・補助金が</a:t>
                      </a:r>
                      <a:r>
                        <a:rPr kumimoji="0" lang="en-US" altLang="ja-JP" sz="1100" b="0" u="none" kern="0" dirty="0">
                          <a:solidFill>
                            <a:srgbClr val="000000">
                              <a:lumMod val="100000"/>
                            </a:srgbClr>
                          </a:solidFill>
                          <a:latin typeface="Meiryo UI"/>
                          <a:ea typeface="Meiryo UI"/>
                        </a:rPr>
                        <a:t>FIT</a:t>
                      </a:r>
                      <a:r>
                        <a:rPr kumimoji="0" lang="ja-JP" altLang="en-US" sz="1100" b="0" u="none" kern="0" dirty="0">
                          <a:solidFill>
                            <a:srgbClr val="000000">
                              <a:lumMod val="100000"/>
                            </a:srgbClr>
                          </a:solidFill>
                          <a:latin typeface="Meiryo UI"/>
                          <a:ea typeface="Meiryo UI"/>
                        </a:rPr>
                        <a:t>交付金・</a:t>
                      </a:r>
                      <a:r>
                        <a:rPr kumimoji="0" lang="en-US" altLang="ja-JP" sz="1100" b="0" u="none" kern="0" dirty="0">
                          <a:solidFill>
                            <a:srgbClr val="000000">
                              <a:lumMod val="100000"/>
                            </a:srgbClr>
                          </a:solidFill>
                          <a:latin typeface="Meiryo UI"/>
                          <a:ea typeface="Meiryo UI"/>
                        </a:rPr>
                        <a:t>FIP</a:t>
                      </a:r>
                      <a:r>
                        <a:rPr kumimoji="0" lang="ja-JP" altLang="en-US" sz="1100" b="0" u="none" kern="0" dirty="0">
                          <a:solidFill>
                            <a:srgbClr val="000000">
                              <a:lumMod val="100000"/>
                            </a:srgbClr>
                          </a:solidFill>
                          <a:latin typeface="Meiryo UI"/>
                          <a:ea typeface="Meiryo UI"/>
                        </a:rPr>
                        <a:t>交付金を上回る部分</a:t>
                      </a:r>
                      <a:r>
                        <a:rPr kumimoji="0" lang="en-US" altLang="ja-JP" sz="1100" b="0" u="none" kern="0" dirty="0">
                          <a:solidFill>
                            <a:srgbClr val="000000">
                              <a:lumMod val="100000"/>
                            </a:srgbClr>
                          </a:solidFill>
                          <a:latin typeface="Meiryo UI"/>
                          <a:ea typeface="Meiryo UI"/>
                        </a:rPr>
                        <a:t>)</a:t>
                      </a:r>
                      <a:r>
                        <a:rPr kumimoji="0" lang="ja-JP" altLang="en-US" sz="1100" b="0" u="none" kern="0" dirty="0">
                          <a:solidFill>
                            <a:srgbClr val="000000">
                              <a:lumMod val="100000"/>
                            </a:srgbClr>
                          </a:solidFill>
                          <a:latin typeface="Meiryo UI"/>
                          <a:ea typeface="Meiryo UI"/>
                        </a:rPr>
                        <a:t>の合計金額が一致するため、この関係性を確認する</a:t>
                      </a:r>
                      <a:endParaRPr kumimoji="0" lang="en-US" altLang="ja-JP" sz="1100" b="0" u="none" kern="0" dirty="0">
                        <a:solidFill>
                          <a:srgbClr val="000000">
                            <a:lumMod val="100000"/>
                          </a:srgbClr>
                        </a:solidFill>
                        <a:latin typeface="Meiryo UI"/>
                        <a:ea typeface="Meiryo UI"/>
                      </a:endParaRPr>
                    </a:p>
                    <a:p>
                      <a:pPr marL="171450" lvl="0" indent="-171450">
                        <a:buFont typeface="Arial" panose="020B0604020202020204" pitchFamily="34" charset="0"/>
                        <a:buChar char="•"/>
                        <a:defRPr/>
                      </a:pPr>
                      <a:r>
                        <a:rPr kumimoji="0" lang="ja-JP" altLang="en-US" sz="1100" b="0" u="none" kern="0" dirty="0">
                          <a:solidFill>
                            <a:srgbClr val="000000">
                              <a:lumMod val="100000"/>
                            </a:srgbClr>
                          </a:solidFill>
                          <a:latin typeface="Meiryo UI"/>
                          <a:ea typeface="Meiryo UI"/>
                        </a:rPr>
                        <a:t>さらに、帳簿上の現預金残高と銀行口座残高の一致を確認し、正しい残高管理が行われていることを資金面からも裏付けする</a:t>
                      </a:r>
                      <a:endParaRPr kumimoji="0" lang="en-US" altLang="ja-JP" sz="1100" b="0" u="none" kern="0" dirty="0">
                        <a:solidFill>
                          <a:srgbClr val="000000">
                            <a:lumMod val="100000"/>
                          </a:srgbClr>
                        </a:solidFill>
                        <a:latin typeface="Meiryo UI"/>
                        <a:ea typeface="Meiryo UI"/>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77678721"/>
                  </a:ext>
                </a:extLst>
              </a:tr>
            </a:tbl>
          </a:graphicData>
        </a:graphic>
      </p:graphicFrame>
      <p:sp>
        <p:nvSpPr>
          <p:cNvPr id="19" name="正方形/長方形 18">
            <a:extLst>
              <a:ext uri="{FF2B5EF4-FFF2-40B4-BE49-F238E27FC236}">
                <a16:creationId xmlns:a16="http://schemas.microsoft.com/office/drawing/2014/main" id="{D1CEF3B5-E7C4-4EC1-A142-9F3941468A90}"/>
              </a:ext>
            </a:extLst>
          </p:cNvPr>
          <p:cNvSpPr/>
          <p:nvPr/>
        </p:nvSpPr>
        <p:spPr>
          <a:xfrm>
            <a:off x="2060751" y="2448890"/>
            <a:ext cx="2507406" cy="2607514"/>
          </a:xfrm>
          <a:prstGeom prst="rect">
            <a:avLst/>
          </a:prstGeom>
          <a:solidFill>
            <a:schemeClr val="accent3">
              <a:lumMod val="20000"/>
              <a:lumOff val="80000"/>
            </a:schemeClr>
          </a:solidFill>
          <a:ln w="19050" cap="flat" cmpd="sng" algn="ctr">
            <a:noFill/>
            <a:prstDash val="solid"/>
            <a:miter lim="800000"/>
          </a:ln>
          <a:effectLst/>
        </p:spPr>
        <p:txBody>
          <a:bodyPr wrap="none" lIns="0" tIns="36000" rIns="0" bIns="36000" rtlCol="0" anchor="ctr"/>
          <a:lstStyle/>
          <a:p>
            <a:pPr algn="ctr"/>
            <a:endParaRPr kumimoji="0" lang="en-US" altLang="ja-JP" sz="900" kern="0" dirty="0">
              <a:solidFill>
                <a:prstClr val="black"/>
              </a:solidFill>
              <a:latin typeface="Meiryo UI"/>
              <a:ea typeface="Meiryo UI"/>
              <a:cs typeface="Arial" pitchFamily="34" charset="0"/>
            </a:endParaRPr>
          </a:p>
        </p:txBody>
      </p:sp>
      <p:cxnSp>
        <p:nvCxnSpPr>
          <p:cNvPr id="10" name="直線コネクタ 9">
            <a:extLst>
              <a:ext uri="{FF2B5EF4-FFF2-40B4-BE49-F238E27FC236}">
                <a16:creationId xmlns:a16="http://schemas.microsoft.com/office/drawing/2014/main" id="{2E207FCD-023C-47BE-8CAC-8B6CD6EF896B}"/>
              </a:ext>
            </a:extLst>
          </p:cNvPr>
          <p:cNvCxnSpPr>
            <a:cxnSpLocks/>
          </p:cNvCxnSpPr>
          <p:nvPr/>
        </p:nvCxnSpPr>
        <p:spPr>
          <a:xfrm>
            <a:off x="2773750" y="3081584"/>
            <a:ext cx="945213" cy="0"/>
          </a:xfrm>
          <a:prstGeom prst="line">
            <a:avLst/>
          </a:prstGeom>
          <a:ln w="19050">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sp>
        <p:nvSpPr>
          <p:cNvPr id="37" name="正方形/長方形 36">
            <a:extLst>
              <a:ext uri="{FF2B5EF4-FFF2-40B4-BE49-F238E27FC236}">
                <a16:creationId xmlns:a16="http://schemas.microsoft.com/office/drawing/2014/main" id="{B74AB2BE-CD2E-40A1-B0D2-F9B0F2703C94}"/>
              </a:ext>
            </a:extLst>
          </p:cNvPr>
          <p:cNvSpPr/>
          <p:nvPr/>
        </p:nvSpPr>
        <p:spPr>
          <a:xfrm>
            <a:off x="4661829" y="2448890"/>
            <a:ext cx="1117627" cy="2607514"/>
          </a:xfrm>
          <a:prstGeom prst="rect">
            <a:avLst/>
          </a:prstGeom>
          <a:solidFill>
            <a:schemeClr val="accent3">
              <a:lumMod val="20000"/>
              <a:lumOff val="80000"/>
            </a:schemeClr>
          </a:solidFill>
          <a:ln w="19050" cap="flat" cmpd="sng" algn="ctr">
            <a:noFill/>
            <a:prstDash val="solid"/>
            <a:miter lim="800000"/>
          </a:ln>
          <a:effectLst/>
        </p:spPr>
        <p:txBody>
          <a:bodyPr wrap="none" lIns="0" tIns="36000" rIns="0" bIns="36000" rtlCol="0" anchor="ctr"/>
          <a:lstStyle/>
          <a:p>
            <a:pPr algn="ctr"/>
            <a:endParaRPr kumimoji="0" lang="en-US" altLang="ja-JP" sz="900" kern="0" dirty="0">
              <a:solidFill>
                <a:prstClr val="black"/>
              </a:solidFill>
              <a:latin typeface="Meiryo UI"/>
              <a:ea typeface="Meiryo UI"/>
              <a:cs typeface="Arial" pitchFamily="34" charset="0"/>
            </a:endParaRPr>
          </a:p>
        </p:txBody>
      </p:sp>
      <p:cxnSp>
        <p:nvCxnSpPr>
          <p:cNvPr id="56" name="直線コネクタ 55">
            <a:extLst>
              <a:ext uri="{FF2B5EF4-FFF2-40B4-BE49-F238E27FC236}">
                <a16:creationId xmlns:a16="http://schemas.microsoft.com/office/drawing/2014/main" id="{8B780634-7EB4-4A16-B2E7-56EFB8A20F24}"/>
              </a:ext>
            </a:extLst>
          </p:cNvPr>
          <p:cNvCxnSpPr>
            <a:cxnSpLocks/>
          </p:cNvCxnSpPr>
          <p:nvPr/>
        </p:nvCxnSpPr>
        <p:spPr>
          <a:xfrm>
            <a:off x="4076585" y="2524823"/>
            <a:ext cx="945213" cy="0"/>
          </a:xfrm>
          <a:prstGeom prst="line">
            <a:avLst/>
          </a:prstGeom>
          <a:ln w="19050">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sp>
        <p:nvSpPr>
          <p:cNvPr id="38" name="正方形/長方形 37">
            <a:extLst>
              <a:ext uri="{FF2B5EF4-FFF2-40B4-BE49-F238E27FC236}">
                <a16:creationId xmlns:a16="http://schemas.microsoft.com/office/drawing/2014/main" id="{8E8D7245-283F-4398-91BE-030EAEB1F4ED}"/>
              </a:ext>
            </a:extLst>
          </p:cNvPr>
          <p:cNvSpPr/>
          <p:nvPr/>
        </p:nvSpPr>
        <p:spPr>
          <a:xfrm>
            <a:off x="5874846" y="2448890"/>
            <a:ext cx="2418415" cy="2607514"/>
          </a:xfrm>
          <a:prstGeom prst="rect">
            <a:avLst/>
          </a:prstGeom>
          <a:solidFill>
            <a:schemeClr val="accent3">
              <a:lumMod val="20000"/>
              <a:lumOff val="80000"/>
            </a:schemeClr>
          </a:solidFill>
          <a:ln w="19050" cap="flat" cmpd="sng" algn="ctr">
            <a:noFill/>
            <a:prstDash val="solid"/>
            <a:miter lim="800000"/>
          </a:ln>
          <a:effectLst/>
        </p:spPr>
        <p:txBody>
          <a:bodyPr wrap="none" lIns="0" tIns="36000" rIns="0" bIns="36000" rtlCol="0" anchor="ctr"/>
          <a:lstStyle/>
          <a:p>
            <a:pPr algn="ctr"/>
            <a:endParaRPr kumimoji="0" lang="en-US" altLang="ja-JP" sz="900" kern="0" dirty="0">
              <a:solidFill>
                <a:prstClr val="black"/>
              </a:solidFill>
              <a:latin typeface="Meiryo UI"/>
              <a:ea typeface="Meiryo UI"/>
              <a:cs typeface="Arial" pitchFamily="34" charset="0"/>
            </a:endParaRPr>
          </a:p>
        </p:txBody>
      </p:sp>
      <p:sp>
        <p:nvSpPr>
          <p:cNvPr id="5" name="正方形/長方形 4">
            <a:extLst>
              <a:ext uri="{FF2B5EF4-FFF2-40B4-BE49-F238E27FC236}">
                <a16:creationId xmlns:a16="http://schemas.microsoft.com/office/drawing/2014/main" id="{7E994C26-20F4-44E2-9B82-2C122BE33E4C}"/>
              </a:ext>
            </a:extLst>
          </p:cNvPr>
          <p:cNvSpPr>
            <a:spLocks/>
          </p:cNvSpPr>
          <p:nvPr/>
        </p:nvSpPr>
        <p:spPr>
          <a:xfrm>
            <a:off x="6034021" y="3507055"/>
            <a:ext cx="845577" cy="556761"/>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6000" rIns="0" bIns="36000" rtlCol="0" anchor="ctr"/>
          <a:lstStyle/>
          <a:p>
            <a:pPr algn="ctr"/>
            <a:r>
              <a:rPr kumimoji="0" lang="en-US" altLang="ja-JP" sz="900" kern="0" dirty="0">
                <a:solidFill>
                  <a:prstClr val="black"/>
                </a:solidFill>
                <a:latin typeface="Meiryo UI"/>
                <a:ea typeface="Meiryo UI"/>
                <a:cs typeface="Arial" pitchFamily="34" charset="0"/>
              </a:rPr>
              <a:t>F</a:t>
            </a:r>
          </a:p>
        </p:txBody>
      </p:sp>
      <p:sp>
        <p:nvSpPr>
          <p:cNvPr id="8" name="正方形/長方形 7">
            <a:extLst>
              <a:ext uri="{FF2B5EF4-FFF2-40B4-BE49-F238E27FC236}">
                <a16:creationId xmlns:a16="http://schemas.microsoft.com/office/drawing/2014/main" id="{C9ADE5B2-8B70-4D2D-A557-F19428EA60F8}"/>
              </a:ext>
            </a:extLst>
          </p:cNvPr>
          <p:cNvSpPr/>
          <p:nvPr/>
        </p:nvSpPr>
        <p:spPr>
          <a:xfrm>
            <a:off x="2239456" y="3081585"/>
            <a:ext cx="845577" cy="1886228"/>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6000" rIns="0" bIns="36000" rtlCol="0" anchor="ctr"/>
          <a:lstStyle/>
          <a:p>
            <a:pPr algn="ctr"/>
            <a:endParaRPr kumimoji="0" lang="en-US" altLang="ja-JP" sz="900" kern="0" dirty="0">
              <a:solidFill>
                <a:prstClr val="black"/>
              </a:solidFill>
              <a:latin typeface="Meiryo UI"/>
              <a:ea typeface="Meiryo UI"/>
              <a:cs typeface="Arial" pitchFamily="34" charset="0"/>
            </a:endParaRPr>
          </a:p>
        </p:txBody>
      </p:sp>
      <p:sp>
        <p:nvSpPr>
          <p:cNvPr id="9" name="正方形/長方形 8">
            <a:extLst>
              <a:ext uri="{FF2B5EF4-FFF2-40B4-BE49-F238E27FC236}">
                <a16:creationId xmlns:a16="http://schemas.microsoft.com/office/drawing/2014/main" id="{17A6BEE2-1EB0-40B0-BF15-38E6AD6F2532}"/>
              </a:ext>
            </a:extLst>
          </p:cNvPr>
          <p:cNvSpPr/>
          <p:nvPr/>
        </p:nvSpPr>
        <p:spPr>
          <a:xfrm>
            <a:off x="3504311" y="2524823"/>
            <a:ext cx="845577" cy="556761"/>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6000" rIns="0" bIns="36000" rtlCol="0" anchor="ctr"/>
          <a:lstStyle/>
          <a:p>
            <a:pPr algn="ctr"/>
            <a:endParaRPr kumimoji="0" lang="en-US" altLang="ja-JP" sz="900" kern="0" dirty="0">
              <a:solidFill>
                <a:prstClr val="black"/>
              </a:solidFill>
              <a:latin typeface="Meiryo UI"/>
              <a:ea typeface="Meiryo UI"/>
              <a:cs typeface="Arial" pitchFamily="34" charset="0"/>
            </a:endParaRPr>
          </a:p>
        </p:txBody>
      </p:sp>
      <p:cxnSp>
        <p:nvCxnSpPr>
          <p:cNvPr id="25" name="直線コネクタ 24">
            <a:extLst>
              <a:ext uri="{FF2B5EF4-FFF2-40B4-BE49-F238E27FC236}">
                <a16:creationId xmlns:a16="http://schemas.microsoft.com/office/drawing/2014/main" id="{1BA6773E-03EE-4ED3-A512-19F2BD21E524}"/>
              </a:ext>
            </a:extLst>
          </p:cNvPr>
          <p:cNvCxnSpPr/>
          <p:nvPr/>
        </p:nvCxnSpPr>
        <p:spPr>
          <a:xfrm>
            <a:off x="5512560" y="2919471"/>
            <a:ext cx="945213" cy="0"/>
          </a:xfrm>
          <a:prstGeom prst="line">
            <a:avLst/>
          </a:prstGeom>
          <a:ln w="19050">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sp>
        <p:nvSpPr>
          <p:cNvPr id="7" name="正方形/長方形 6">
            <a:extLst>
              <a:ext uri="{FF2B5EF4-FFF2-40B4-BE49-F238E27FC236}">
                <a16:creationId xmlns:a16="http://schemas.microsoft.com/office/drawing/2014/main" id="{3CB582B8-8FD3-4A59-9CD9-7345A3FB35A7}"/>
              </a:ext>
            </a:extLst>
          </p:cNvPr>
          <p:cNvSpPr>
            <a:spLocks/>
          </p:cNvSpPr>
          <p:nvPr/>
        </p:nvSpPr>
        <p:spPr>
          <a:xfrm>
            <a:off x="4769167" y="2523310"/>
            <a:ext cx="845577" cy="396161"/>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6000" rIns="0" bIns="36000" rtlCol="0" anchor="ctr"/>
          <a:lstStyle/>
          <a:p>
            <a:pPr algn="ctr"/>
            <a:endParaRPr kumimoji="0" lang="en-US" altLang="ja-JP" sz="900" kern="0" dirty="0">
              <a:solidFill>
                <a:prstClr val="black"/>
              </a:solidFill>
              <a:latin typeface="Meiryo UI"/>
              <a:ea typeface="Meiryo UI"/>
              <a:cs typeface="Arial" pitchFamily="34" charset="0"/>
            </a:endParaRPr>
          </a:p>
        </p:txBody>
      </p:sp>
      <p:sp>
        <p:nvSpPr>
          <p:cNvPr id="3" name="正方形/長方形 2">
            <a:extLst>
              <a:ext uri="{FF2B5EF4-FFF2-40B4-BE49-F238E27FC236}">
                <a16:creationId xmlns:a16="http://schemas.microsoft.com/office/drawing/2014/main" id="{1123607E-452E-4575-A1B7-DA89913EB0E3}"/>
              </a:ext>
            </a:extLst>
          </p:cNvPr>
          <p:cNvSpPr>
            <a:spLocks/>
          </p:cNvSpPr>
          <p:nvPr/>
        </p:nvSpPr>
        <p:spPr>
          <a:xfrm>
            <a:off x="6034021" y="2919471"/>
            <a:ext cx="845577" cy="585798"/>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6000" rIns="0" bIns="36000" rtlCol="0" anchor="ctr"/>
          <a:lstStyle/>
          <a:p>
            <a:pPr algn="ctr"/>
            <a:endParaRPr kumimoji="0" lang="en-US" altLang="ja-JP" sz="900" kern="0" dirty="0">
              <a:solidFill>
                <a:prstClr val="black"/>
              </a:solidFill>
              <a:latin typeface="Meiryo UI"/>
              <a:ea typeface="Meiryo UI"/>
              <a:cs typeface="Arial" pitchFamily="34" charset="0"/>
            </a:endParaRPr>
          </a:p>
        </p:txBody>
      </p:sp>
      <p:cxnSp>
        <p:nvCxnSpPr>
          <p:cNvPr id="29" name="直線コネクタ 28">
            <a:extLst>
              <a:ext uri="{FF2B5EF4-FFF2-40B4-BE49-F238E27FC236}">
                <a16:creationId xmlns:a16="http://schemas.microsoft.com/office/drawing/2014/main" id="{F04F2E7A-9729-4223-8229-994CD6B29397}"/>
              </a:ext>
            </a:extLst>
          </p:cNvPr>
          <p:cNvCxnSpPr/>
          <p:nvPr/>
        </p:nvCxnSpPr>
        <p:spPr>
          <a:xfrm>
            <a:off x="2214767" y="4967813"/>
            <a:ext cx="5780835" cy="0"/>
          </a:xfrm>
          <a:prstGeom prst="line">
            <a:avLst/>
          </a:prstGeom>
          <a:ln>
            <a:prstDash val="solid"/>
          </a:ln>
        </p:spPr>
        <p:style>
          <a:lnRef idx="1">
            <a:schemeClr val="accent1"/>
          </a:lnRef>
          <a:fillRef idx="0">
            <a:schemeClr val="accent1"/>
          </a:fillRef>
          <a:effectRef idx="0">
            <a:schemeClr val="accent1"/>
          </a:effectRef>
          <a:fontRef idx="minor">
            <a:schemeClr val="tx1"/>
          </a:fontRef>
        </p:style>
      </p:cxnSp>
      <p:sp>
        <p:nvSpPr>
          <p:cNvPr id="16" name="矢印: 上 15">
            <a:extLst>
              <a:ext uri="{FF2B5EF4-FFF2-40B4-BE49-F238E27FC236}">
                <a16:creationId xmlns:a16="http://schemas.microsoft.com/office/drawing/2014/main" id="{C20F374B-C4A9-431F-A127-E164CE66F0BC}"/>
              </a:ext>
            </a:extLst>
          </p:cNvPr>
          <p:cNvSpPr/>
          <p:nvPr/>
        </p:nvSpPr>
        <p:spPr>
          <a:xfrm>
            <a:off x="2562618" y="3090921"/>
            <a:ext cx="177966" cy="1867550"/>
          </a:xfrm>
          <a:prstGeom prst="upArrow">
            <a:avLst/>
          </a:prstGeom>
          <a:solidFill>
            <a:srgbClr val="E5EAF3"/>
          </a:solidFill>
          <a:ln w="19050" cap="flat" cmpd="sng" algn="ctr">
            <a:solidFill>
              <a:sysClr val="window" lastClr="FFFFFF">
                <a:lumMod val="65000"/>
              </a:sysClr>
            </a:solidFill>
            <a:prstDash val="solid"/>
            <a:miter lim="800000"/>
          </a:ln>
          <a:effectLst/>
        </p:spPr>
        <p:txBody>
          <a:bodyPr wrap="none" lIns="0" tIns="36000" rIns="0" bIns="36000" rtlCol="0" anchor="ctr"/>
          <a:lstStyle/>
          <a:p>
            <a:pPr algn="ctr"/>
            <a:endParaRPr kumimoji="0" lang="ja-JP" altLang="en-US" sz="500" kern="0" dirty="0">
              <a:solidFill>
                <a:prstClr val="black"/>
              </a:solidFill>
              <a:latin typeface="Meiryo UI"/>
              <a:ea typeface="Meiryo UI"/>
              <a:cs typeface="Arial" pitchFamily="34" charset="0"/>
            </a:endParaRPr>
          </a:p>
        </p:txBody>
      </p:sp>
      <p:sp>
        <p:nvSpPr>
          <p:cNvPr id="46" name="正方形/長方形 45">
            <a:extLst>
              <a:ext uri="{FF2B5EF4-FFF2-40B4-BE49-F238E27FC236}">
                <a16:creationId xmlns:a16="http://schemas.microsoft.com/office/drawing/2014/main" id="{32B35096-2CAA-4F6D-9BCB-CAC3B3DA5584}"/>
              </a:ext>
            </a:extLst>
          </p:cNvPr>
          <p:cNvSpPr/>
          <p:nvPr/>
        </p:nvSpPr>
        <p:spPr>
          <a:xfrm>
            <a:off x="2277838" y="3950859"/>
            <a:ext cx="768707" cy="158266"/>
          </a:xfrm>
          <a:prstGeom prst="rect">
            <a:avLst/>
          </a:prstGeom>
          <a:solidFill>
            <a:schemeClr val="bg1"/>
          </a:solidFill>
          <a:ln w="19050" cap="flat" cmpd="sng" algn="ctr">
            <a:noFill/>
            <a:prstDash val="solid"/>
            <a:miter lim="800000"/>
          </a:ln>
          <a:effectLst/>
        </p:spPr>
        <p:txBody>
          <a:bodyPr wrap="none" lIns="0" tIns="36000" rIns="0" bIns="36000" rtlCol="0" anchor="ctr"/>
          <a:lstStyle/>
          <a:p>
            <a:pPr algn="ctr"/>
            <a:r>
              <a:rPr kumimoji="0" lang="ja-JP" altLang="en-US" sz="900" kern="0" dirty="0">
                <a:solidFill>
                  <a:prstClr val="black"/>
                </a:solidFill>
                <a:latin typeface="Meiryo UI"/>
                <a:ea typeface="Meiryo UI"/>
                <a:cs typeface="Arial" pitchFamily="34" charset="0"/>
              </a:rPr>
              <a:t>納付金 </a:t>
            </a:r>
            <a:r>
              <a:rPr kumimoji="0" lang="en-US" altLang="ja-JP" sz="900" kern="0" dirty="0">
                <a:solidFill>
                  <a:prstClr val="black"/>
                </a:solidFill>
                <a:latin typeface="Meiryo UI"/>
                <a:ea typeface="Meiryo UI"/>
                <a:cs typeface="Arial" pitchFamily="34" charset="0"/>
              </a:rPr>
              <a:t>100</a:t>
            </a:r>
          </a:p>
        </p:txBody>
      </p:sp>
      <p:sp>
        <p:nvSpPr>
          <p:cNvPr id="47" name="矢印: 上 46">
            <a:extLst>
              <a:ext uri="{FF2B5EF4-FFF2-40B4-BE49-F238E27FC236}">
                <a16:creationId xmlns:a16="http://schemas.microsoft.com/office/drawing/2014/main" id="{4B2E4453-DD8D-49A1-AF7C-D51EBEC5E96E}"/>
              </a:ext>
            </a:extLst>
          </p:cNvPr>
          <p:cNvSpPr/>
          <p:nvPr/>
        </p:nvSpPr>
        <p:spPr>
          <a:xfrm>
            <a:off x="3826512" y="2550763"/>
            <a:ext cx="177966" cy="491784"/>
          </a:xfrm>
          <a:prstGeom prst="upArrow">
            <a:avLst/>
          </a:prstGeom>
          <a:solidFill>
            <a:srgbClr val="E5EAF3"/>
          </a:solidFill>
          <a:ln w="19050" cap="flat" cmpd="sng" algn="ctr">
            <a:solidFill>
              <a:sysClr val="window" lastClr="FFFFFF">
                <a:lumMod val="65000"/>
              </a:sysClr>
            </a:solidFill>
            <a:prstDash val="solid"/>
            <a:miter lim="800000"/>
          </a:ln>
          <a:effectLst/>
        </p:spPr>
        <p:txBody>
          <a:bodyPr wrap="none" lIns="0" tIns="36000" rIns="0" bIns="36000" rtlCol="0" anchor="ctr"/>
          <a:lstStyle/>
          <a:p>
            <a:pPr algn="ctr"/>
            <a:endParaRPr kumimoji="0" lang="ja-JP" altLang="en-US" sz="500" kern="0" dirty="0">
              <a:solidFill>
                <a:prstClr val="black"/>
              </a:solidFill>
              <a:latin typeface="Meiryo UI"/>
              <a:ea typeface="Meiryo UI"/>
              <a:cs typeface="Arial" pitchFamily="34" charset="0"/>
            </a:endParaRPr>
          </a:p>
        </p:txBody>
      </p:sp>
      <p:sp>
        <p:nvSpPr>
          <p:cNvPr id="48" name="正方形/長方形 47">
            <a:extLst>
              <a:ext uri="{FF2B5EF4-FFF2-40B4-BE49-F238E27FC236}">
                <a16:creationId xmlns:a16="http://schemas.microsoft.com/office/drawing/2014/main" id="{4CF08630-3ED2-404D-9D76-BE75F8C311AD}"/>
              </a:ext>
            </a:extLst>
          </p:cNvPr>
          <p:cNvSpPr/>
          <p:nvPr/>
        </p:nvSpPr>
        <p:spPr>
          <a:xfrm>
            <a:off x="3530471" y="2692963"/>
            <a:ext cx="768707" cy="210651"/>
          </a:xfrm>
          <a:prstGeom prst="rect">
            <a:avLst/>
          </a:prstGeom>
          <a:solidFill>
            <a:schemeClr val="bg1"/>
          </a:solidFill>
          <a:ln w="19050" cap="flat" cmpd="sng" algn="ctr">
            <a:noFill/>
            <a:prstDash val="solid"/>
            <a:miter lim="800000"/>
          </a:ln>
          <a:effectLst/>
        </p:spPr>
        <p:txBody>
          <a:bodyPr wrap="none" lIns="0" tIns="36000" rIns="0" bIns="36000" rtlCol="0" anchor="ctr"/>
          <a:lstStyle/>
          <a:p>
            <a:pPr algn="ctr"/>
            <a:r>
              <a:rPr kumimoji="0" lang="ja-JP" altLang="en-US" sz="900" kern="0" dirty="0">
                <a:solidFill>
                  <a:prstClr val="black"/>
                </a:solidFill>
                <a:latin typeface="Meiryo UI"/>
                <a:ea typeface="Meiryo UI"/>
                <a:cs typeface="Arial" pitchFamily="34" charset="0"/>
              </a:rPr>
              <a:t>補助金 </a:t>
            </a:r>
            <a:r>
              <a:rPr kumimoji="0" lang="en-US" altLang="ja-JP" sz="900" kern="0" dirty="0">
                <a:solidFill>
                  <a:prstClr val="black"/>
                </a:solidFill>
                <a:latin typeface="Meiryo UI"/>
                <a:ea typeface="Meiryo UI"/>
                <a:cs typeface="Arial" pitchFamily="34" charset="0"/>
              </a:rPr>
              <a:t>20</a:t>
            </a:r>
          </a:p>
        </p:txBody>
      </p:sp>
      <p:sp>
        <p:nvSpPr>
          <p:cNvPr id="50" name="矢印: 上 49">
            <a:extLst>
              <a:ext uri="{FF2B5EF4-FFF2-40B4-BE49-F238E27FC236}">
                <a16:creationId xmlns:a16="http://schemas.microsoft.com/office/drawing/2014/main" id="{E0397BCB-5F11-4266-89AB-54EE436329AA}"/>
              </a:ext>
            </a:extLst>
          </p:cNvPr>
          <p:cNvSpPr/>
          <p:nvPr/>
        </p:nvSpPr>
        <p:spPr>
          <a:xfrm flipV="1">
            <a:off x="5102973" y="2554606"/>
            <a:ext cx="177966" cy="335894"/>
          </a:xfrm>
          <a:prstGeom prst="upArrow">
            <a:avLst/>
          </a:prstGeom>
          <a:solidFill>
            <a:srgbClr val="E5EAF3"/>
          </a:solidFill>
          <a:ln w="19050" cap="flat" cmpd="sng" algn="ctr">
            <a:solidFill>
              <a:sysClr val="window" lastClr="FFFFFF">
                <a:lumMod val="65000"/>
              </a:sysClr>
            </a:solidFill>
            <a:prstDash val="solid"/>
            <a:miter lim="800000"/>
          </a:ln>
          <a:effectLst/>
        </p:spPr>
        <p:txBody>
          <a:bodyPr wrap="none" lIns="0" tIns="36000" rIns="0" bIns="36000" rtlCol="0" anchor="ctr"/>
          <a:lstStyle/>
          <a:p>
            <a:pPr algn="ctr"/>
            <a:endParaRPr kumimoji="0" lang="ja-JP" altLang="en-US" sz="500" kern="0" dirty="0">
              <a:solidFill>
                <a:prstClr val="black"/>
              </a:solidFill>
              <a:latin typeface="Meiryo UI"/>
              <a:ea typeface="Meiryo UI"/>
              <a:cs typeface="Arial" pitchFamily="34" charset="0"/>
            </a:endParaRPr>
          </a:p>
        </p:txBody>
      </p:sp>
      <p:sp>
        <p:nvSpPr>
          <p:cNvPr id="51" name="正方形/長方形 50">
            <a:extLst>
              <a:ext uri="{FF2B5EF4-FFF2-40B4-BE49-F238E27FC236}">
                <a16:creationId xmlns:a16="http://schemas.microsoft.com/office/drawing/2014/main" id="{9FF221B8-578C-42E6-8DC8-CD91F293ACD8}"/>
              </a:ext>
            </a:extLst>
          </p:cNvPr>
          <p:cNvSpPr/>
          <p:nvPr/>
        </p:nvSpPr>
        <p:spPr>
          <a:xfrm>
            <a:off x="4812206" y="2650655"/>
            <a:ext cx="768707" cy="108097"/>
          </a:xfrm>
          <a:prstGeom prst="rect">
            <a:avLst/>
          </a:prstGeom>
          <a:solidFill>
            <a:schemeClr val="bg1"/>
          </a:solidFill>
          <a:ln w="19050" cap="flat" cmpd="sng" algn="ctr">
            <a:noFill/>
            <a:prstDash val="solid"/>
            <a:miter lim="800000"/>
          </a:ln>
          <a:effectLst/>
        </p:spPr>
        <p:txBody>
          <a:bodyPr wrap="none" lIns="0" tIns="36000" rIns="0" bIns="36000" rtlCol="0" anchor="ctr"/>
          <a:lstStyle/>
          <a:p>
            <a:pPr algn="ctr"/>
            <a:r>
              <a:rPr kumimoji="0" lang="ja-JP" altLang="en-US" sz="900" kern="0" dirty="0">
                <a:solidFill>
                  <a:prstClr val="black"/>
                </a:solidFill>
                <a:latin typeface="Meiryo UI"/>
                <a:ea typeface="Meiryo UI"/>
                <a:cs typeface="Arial" pitchFamily="34" charset="0"/>
              </a:rPr>
              <a:t>運営費 ▲</a:t>
            </a:r>
            <a:r>
              <a:rPr kumimoji="0" lang="en-US" altLang="ja-JP" sz="900" kern="0" dirty="0">
                <a:solidFill>
                  <a:prstClr val="black"/>
                </a:solidFill>
                <a:latin typeface="Meiryo UI"/>
                <a:ea typeface="Meiryo UI"/>
                <a:cs typeface="Arial" pitchFamily="34" charset="0"/>
              </a:rPr>
              <a:t>5</a:t>
            </a:r>
          </a:p>
        </p:txBody>
      </p:sp>
      <p:sp>
        <p:nvSpPr>
          <p:cNvPr id="53" name="矢印: 上 52">
            <a:extLst>
              <a:ext uri="{FF2B5EF4-FFF2-40B4-BE49-F238E27FC236}">
                <a16:creationId xmlns:a16="http://schemas.microsoft.com/office/drawing/2014/main" id="{3C851979-881F-4A0D-BEC4-0F02932CE2AA}"/>
              </a:ext>
            </a:extLst>
          </p:cNvPr>
          <p:cNvSpPr/>
          <p:nvPr/>
        </p:nvSpPr>
        <p:spPr>
          <a:xfrm flipV="1">
            <a:off x="6361039" y="2957689"/>
            <a:ext cx="177966" cy="1075372"/>
          </a:xfrm>
          <a:prstGeom prst="upArrow">
            <a:avLst/>
          </a:prstGeom>
          <a:solidFill>
            <a:srgbClr val="E5EAF3"/>
          </a:solidFill>
          <a:ln w="19050" cap="flat" cmpd="sng" algn="ctr">
            <a:solidFill>
              <a:sysClr val="window" lastClr="FFFFFF">
                <a:lumMod val="65000"/>
              </a:sysClr>
            </a:solidFill>
            <a:prstDash val="solid"/>
            <a:miter lim="800000"/>
          </a:ln>
          <a:effectLst/>
        </p:spPr>
        <p:txBody>
          <a:bodyPr wrap="none" lIns="0" tIns="36000" rIns="0" bIns="36000" rtlCol="0" anchor="ctr"/>
          <a:lstStyle/>
          <a:p>
            <a:pPr algn="ctr"/>
            <a:endParaRPr kumimoji="0" lang="ja-JP" altLang="en-US" sz="500" kern="0" dirty="0">
              <a:solidFill>
                <a:prstClr val="black"/>
              </a:solidFill>
              <a:latin typeface="Meiryo UI"/>
              <a:ea typeface="Meiryo UI"/>
              <a:cs typeface="Arial" pitchFamily="34" charset="0"/>
            </a:endParaRPr>
          </a:p>
        </p:txBody>
      </p:sp>
      <p:sp>
        <p:nvSpPr>
          <p:cNvPr id="54" name="正方形/長方形 53">
            <a:extLst>
              <a:ext uri="{FF2B5EF4-FFF2-40B4-BE49-F238E27FC236}">
                <a16:creationId xmlns:a16="http://schemas.microsoft.com/office/drawing/2014/main" id="{B8FC89DE-40E9-4B05-AF45-1DF9550821F7}"/>
              </a:ext>
            </a:extLst>
          </p:cNvPr>
          <p:cNvSpPr/>
          <p:nvPr/>
        </p:nvSpPr>
        <p:spPr>
          <a:xfrm>
            <a:off x="6091045" y="3110310"/>
            <a:ext cx="768707" cy="280377"/>
          </a:xfrm>
          <a:prstGeom prst="rect">
            <a:avLst/>
          </a:prstGeom>
          <a:solidFill>
            <a:schemeClr val="bg1"/>
          </a:solidFill>
          <a:ln w="19050" cap="flat" cmpd="sng" algn="ctr">
            <a:noFill/>
            <a:prstDash val="solid"/>
            <a:miter lim="800000"/>
          </a:ln>
          <a:effectLst/>
        </p:spPr>
        <p:txBody>
          <a:bodyPr wrap="none" lIns="0" tIns="36000" rIns="0" bIns="36000" rtlCol="0" anchor="ctr"/>
          <a:lstStyle/>
          <a:p>
            <a:pPr algn="ctr"/>
            <a:r>
              <a:rPr kumimoji="0" lang="en-US" altLang="ja-JP" sz="900" kern="0" dirty="0">
                <a:solidFill>
                  <a:prstClr val="black"/>
                </a:solidFill>
                <a:latin typeface="Meiryo UI"/>
                <a:ea typeface="Meiryo UI"/>
                <a:cs typeface="Arial" pitchFamily="34" charset="0"/>
              </a:rPr>
              <a:t>FIT</a:t>
            </a:r>
            <a:r>
              <a:rPr kumimoji="0" lang="ja-JP" altLang="en-US" sz="900" kern="0" dirty="0">
                <a:solidFill>
                  <a:prstClr val="black"/>
                </a:solidFill>
                <a:latin typeface="Meiryo UI"/>
                <a:ea typeface="Meiryo UI"/>
                <a:cs typeface="Arial" pitchFamily="34" charset="0"/>
              </a:rPr>
              <a:t>交付金</a:t>
            </a:r>
            <a:br>
              <a:rPr kumimoji="0" lang="en-US" altLang="ja-JP" sz="900" kern="0" dirty="0">
                <a:solidFill>
                  <a:prstClr val="black"/>
                </a:solidFill>
                <a:latin typeface="Meiryo UI"/>
                <a:ea typeface="Meiryo UI"/>
                <a:cs typeface="Arial" pitchFamily="34" charset="0"/>
              </a:rPr>
            </a:br>
            <a:r>
              <a:rPr kumimoji="0" lang="ja-JP" altLang="en-US" sz="900" kern="0" dirty="0">
                <a:solidFill>
                  <a:prstClr val="black"/>
                </a:solidFill>
                <a:latin typeface="Meiryo UI"/>
                <a:ea typeface="Meiryo UI"/>
                <a:cs typeface="Arial" pitchFamily="34" charset="0"/>
              </a:rPr>
              <a:t>▲</a:t>
            </a:r>
            <a:r>
              <a:rPr kumimoji="0" lang="en-US" altLang="ja-JP" sz="900" kern="0" dirty="0">
                <a:solidFill>
                  <a:prstClr val="black"/>
                </a:solidFill>
                <a:latin typeface="Meiryo UI"/>
                <a:ea typeface="Meiryo UI"/>
                <a:cs typeface="Arial" pitchFamily="34" charset="0"/>
              </a:rPr>
              <a:t>40</a:t>
            </a:r>
          </a:p>
        </p:txBody>
      </p:sp>
      <p:sp>
        <p:nvSpPr>
          <p:cNvPr id="55" name="正方形/長方形 54">
            <a:extLst>
              <a:ext uri="{FF2B5EF4-FFF2-40B4-BE49-F238E27FC236}">
                <a16:creationId xmlns:a16="http://schemas.microsoft.com/office/drawing/2014/main" id="{1FF5DCB5-B0E3-4F3C-B40B-B5FB0D2A2A99}"/>
              </a:ext>
            </a:extLst>
          </p:cNvPr>
          <p:cNvSpPr/>
          <p:nvPr/>
        </p:nvSpPr>
        <p:spPr>
          <a:xfrm>
            <a:off x="6091045" y="3619170"/>
            <a:ext cx="768707" cy="280377"/>
          </a:xfrm>
          <a:prstGeom prst="rect">
            <a:avLst/>
          </a:prstGeom>
          <a:solidFill>
            <a:schemeClr val="bg1"/>
          </a:solidFill>
          <a:ln w="19050" cap="flat" cmpd="sng" algn="ctr">
            <a:noFill/>
            <a:prstDash val="solid"/>
            <a:miter lim="800000"/>
          </a:ln>
          <a:effectLst/>
        </p:spPr>
        <p:txBody>
          <a:bodyPr wrap="none" lIns="0" tIns="36000" rIns="0" bIns="36000" rtlCol="0" anchor="ctr"/>
          <a:lstStyle/>
          <a:p>
            <a:pPr algn="ctr"/>
            <a:r>
              <a:rPr kumimoji="0" lang="en-US" altLang="ja-JP" sz="900" kern="0" dirty="0">
                <a:solidFill>
                  <a:prstClr val="black"/>
                </a:solidFill>
                <a:latin typeface="Meiryo UI"/>
                <a:ea typeface="Meiryo UI"/>
                <a:cs typeface="Arial" pitchFamily="34" charset="0"/>
              </a:rPr>
              <a:t>FIP</a:t>
            </a:r>
            <a:r>
              <a:rPr kumimoji="0" lang="ja-JP" altLang="en-US" sz="900" kern="0" dirty="0">
                <a:solidFill>
                  <a:prstClr val="black"/>
                </a:solidFill>
                <a:latin typeface="Meiryo UI"/>
                <a:ea typeface="Meiryo UI"/>
                <a:cs typeface="Arial" pitchFamily="34" charset="0"/>
              </a:rPr>
              <a:t>交付金</a:t>
            </a:r>
            <a:br>
              <a:rPr kumimoji="0" lang="en-US" altLang="ja-JP" sz="900" kern="0" dirty="0">
                <a:solidFill>
                  <a:prstClr val="black"/>
                </a:solidFill>
                <a:latin typeface="Meiryo UI"/>
                <a:ea typeface="Meiryo UI"/>
                <a:cs typeface="Arial" pitchFamily="34" charset="0"/>
              </a:rPr>
            </a:br>
            <a:r>
              <a:rPr kumimoji="0" lang="ja-JP" altLang="en-US" sz="900" kern="0" dirty="0">
                <a:solidFill>
                  <a:prstClr val="black"/>
                </a:solidFill>
                <a:latin typeface="Meiryo UI"/>
                <a:ea typeface="Meiryo UI"/>
                <a:cs typeface="Arial" pitchFamily="34" charset="0"/>
              </a:rPr>
              <a:t>▲</a:t>
            </a:r>
            <a:r>
              <a:rPr kumimoji="0" lang="en-US" altLang="ja-JP" sz="900" kern="0" dirty="0">
                <a:solidFill>
                  <a:prstClr val="black"/>
                </a:solidFill>
                <a:latin typeface="Meiryo UI"/>
                <a:ea typeface="Meiryo UI"/>
                <a:cs typeface="Arial" pitchFamily="34" charset="0"/>
              </a:rPr>
              <a:t>40</a:t>
            </a:r>
          </a:p>
        </p:txBody>
      </p:sp>
      <p:sp>
        <p:nvSpPr>
          <p:cNvPr id="6" name="正方形/長方形 5">
            <a:extLst>
              <a:ext uri="{FF2B5EF4-FFF2-40B4-BE49-F238E27FC236}">
                <a16:creationId xmlns:a16="http://schemas.microsoft.com/office/drawing/2014/main" id="{C79183A7-015F-4552-9452-05D7C91997E8}"/>
              </a:ext>
            </a:extLst>
          </p:cNvPr>
          <p:cNvSpPr>
            <a:spLocks/>
          </p:cNvSpPr>
          <p:nvPr/>
        </p:nvSpPr>
        <p:spPr>
          <a:xfrm>
            <a:off x="7298877" y="3574765"/>
            <a:ext cx="845577" cy="489051"/>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6000" rIns="0" bIns="36000" rtlCol="0" anchor="ctr"/>
          <a:lstStyle/>
          <a:p>
            <a:pPr algn="ctr"/>
            <a:endParaRPr kumimoji="0" lang="en-US" altLang="ja-JP" sz="700" kern="0" dirty="0">
              <a:latin typeface="Meiryo UI"/>
              <a:ea typeface="Meiryo UI"/>
              <a:cs typeface="Arial" pitchFamily="34" charset="0"/>
            </a:endParaRPr>
          </a:p>
        </p:txBody>
      </p:sp>
      <p:sp>
        <p:nvSpPr>
          <p:cNvPr id="80" name="正方形/長方形 79">
            <a:extLst>
              <a:ext uri="{FF2B5EF4-FFF2-40B4-BE49-F238E27FC236}">
                <a16:creationId xmlns:a16="http://schemas.microsoft.com/office/drawing/2014/main" id="{C53F053D-7508-4D5C-A34F-D11B10BC366E}"/>
              </a:ext>
            </a:extLst>
          </p:cNvPr>
          <p:cNvSpPr>
            <a:spLocks/>
          </p:cNvSpPr>
          <p:nvPr/>
        </p:nvSpPr>
        <p:spPr>
          <a:xfrm>
            <a:off x="1179351" y="6144422"/>
            <a:ext cx="787556" cy="218784"/>
          </a:xfrm>
          <a:prstGeom prst="rect">
            <a:avLst/>
          </a:prstGeom>
          <a:noFill/>
          <a:ln w="19050" cap="flat" cmpd="sng" algn="ctr">
            <a:noFill/>
            <a:prstDash val="solid"/>
            <a:miter lim="800000"/>
          </a:ln>
          <a:effectLst/>
        </p:spPr>
        <p:txBody>
          <a:bodyPr wrap="none" lIns="0" tIns="36000" rIns="0" bIns="36000" rtlCol="0" anchor="ctr"/>
          <a:lstStyle/>
          <a:p>
            <a:pPr algn="ctr"/>
            <a:r>
              <a:rPr kumimoji="0" lang="ja-JP" altLang="en-US" sz="900" kern="0" dirty="0">
                <a:solidFill>
                  <a:prstClr val="black"/>
                </a:solidFill>
                <a:latin typeface="Meiryo UI"/>
                <a:ea typeface="Meiryo UI"/>
                <a:cs typeface="Arial" pitchFamily="34" charset="0"/>
              </a:rPr>
              <a:t>出金口座</a:t>
            </a:r>
            <a:endParaRPr kumimoji="0" lang="en-US" altLang="ja-JP" sz="900" kern="0" dirty="0">
              <a:solidFill>
                <a:prstClr val="black"/>
              </a:solidFill>
              <a:latin typeface="Meiryo UI"/>
              <a:ea typeface="Meiryo UI"/>
              <a:cs typeface="Arial" pitchFamily="34" charset="0"/>
            </a:endParaRPr>
          </a:p>
        </p:txBody>
      </p:sp>
      <p:sp>
        <p:nvSpPr>
          <p:cNvPr id="81" name="正方形/長方形 80">
            <a:extLst>
              <a:ext uri="{FF2B5EF4-FFF2-40B4-BE49-F238E27FC236}">
                <a16:creationId xmlns:a16="http://schemas.microsoft.com/office/drawing/2014/main" id="{F4E52402-D2EB-4121-A1FB-9FADEB8EFE39}"/>
              </a:ext>
            </a:extLst>
          </p:cNvPr>
          <p:cNvSpPr>
            <a:spLocks/>
          </p:cNvSpPr>
          <p:nvPr/>
        </p:nvSpPr>
        <p:spPr>
          <a:xfrm>
            <a:off x="1179350" y="5873546"/>
            <a:ext cx="787556" cy="218784"/>
          </a:xfrm>
          <a:prstGeom prst="rect">
            <a:avLst/>
          </a:prstGeom>
          <a:solidFill>
            <a:schemeClr val="bg1"/>
          </a:solidFill>
          <a:ln w="19050" cap="flat" cmpd="sng" algn="ctr">
            <a:noFill/>
            <a:prstDash val="solid"/>
            <a:miter lim="800000"/>
          </a:ln>
          <a:effectLst/>
        </p:spPr>
        <p:txBody>
          <a:bodyPr wrap="none" lIns="0" tIns="36000" rIns="0" bIns="36000" rtlCol="0" anchor="ctr"/>
          <a:lstStyle/>
          <a:p>
            <a:pPr algn="ctr"/>
            <a:r>
              <a:rPr kumimoji="0" lang="ja-JP" altLang="en-US" sz="900" kern="0" dirty="0">
                <a:solidFill>
                  <a:prstClr val="black"/>
                </a:solidFill>
                <a:latin typeface="Meiryo UI"/>
                <a:ea typeface="Meiryo UI"/>
                <a:cs typeface="Arial" pitchFamily="34" charset="0"/>
              </a:rPr>
              <a:t>運営費口座</a:t>
            </a:r>
            <a:endParaRPr kumimoji="0" lang="en-US" altLang="ja-JP" sz="900" kern="0" dirty="0">
              <a:solidFill>
                <a:prstClr val="black"/>
              </a:solidFill>
              <a:latin typeface="Meiryo UI"/>
              <a:ea typeface="Meiryo UI"/>
              <a:cs typeface="Arial" pitchFamily="34" charset="0"/>
            </a:endParaRPr>
          </a:p>
        </p:txBody>
      </p:sp>
      <p:sp>
        <p:nvSpPr>
          <p:cNvPr id="82" name="正方形/長方形 81">
            <a:extLst>
              <a:ext uri="{FF2B5EF4-FFF2-40B4-BE49-F238E27FC236}">
                <a16:creationId xmlns:a16="http://schemas.microsoft.com/office/drawing/2014/main" id="{B0D7C19A-5259-44F4-8FA1-A38D2C25FBFC}"/>
              </a:ext>
            </a:extLst>
          </p:cNvPr>
          <p:cNvSpPr/>
          <p:nvPr/>
        </p:nvSpPr>
        <p:spPr>
          <a:xfrm>
            <a:off x="1179351" y="5331793"/>
            <a:ext cx="787556" cy="218784"/>
          </a:xfrm>
          <a:prstGeom prst="rect">
            <a:avLst/>
          </a:prstGeom>
          <a:solidFill>
            <a:schemeClr val="bg1"/>
          </a:solidFill>
          <a:ln w="19050" cap="flat" cmpd="sng" algn="ctr">
            <a:noFill/>
            <a:prstDash val="solid"/>
            <a:miter lim="800000"/>
          </a:ln>
          <a:effectLst/>
        </p:spPr>
        <p:txBody>
          <a:bodyPr wrap="none" lIns="0" tIns="36000" rIns="0" bIns="36000" rtlCol="0" anchor="ctr"/>
          <a:lstStyle/>
          <a:p>
            <a:pPr algn="ctr"/>
            <a:r>
              <a:rPr kumimoji="0" lang="ja-JP" altLang="en-US" sz="900" kern="0" dirty="0">
                <a:solidFill>
                  <a:prstClr val="black"/>
                </a:solidFill>
                <a:latin typeface="Meiryo UI"/>
                <a:ea typeface="Meiryo UI"/>
                <a:cs typeface="Arial" pitchFamily="34" charset="0"/>
              </a:rPr>
              <a:t>入金口座</a:t>
            </a:r>
            <a:endParaRPr kumimoji="0" lang="en-US" altLang="ja-JP" sz="900" kern="0" dirty="0">
              <a:solidFill>
                <a:prstClr val="black"/>
              </a:solidFill>
              <a:latin typeface="Meiryo UI"/>
              <a:ea typeface="Meiryo UI"/>
              <a:cs typeface="Arial" pitchFamily="34" charset="0"/>
            </a:endParaRPr>
          </a:p>
        </p:txBody>
      </p:sp>
      <p:sp>
        <p:nvSpPr>
          <p:cNvPr id="88" name="正方形/長方形 87">
            <a:extLst>
              <a:ext uri="{FF2B5EF4-FFF2-40B4-BE49-F238E27FC236}">
                <a16:creationId xmlns:a16="http://schemas.microsoft.com/office/drawing/2014/main" id="{7085E517-CE1C-461C-A94D-B2E4D3E87299}"/>
              </a:ext>
            </a:extLst>
          </p:cNvPr>
          <p:cNvSpPr>
            <a:spLocks/>
          </p:cNvSpPr>
          <p:nvPr/>
        </p:nvSpPr>
        <p:spPr>
          <a:xfrm>
            <a:off x="2121841" y="6144422"/>
            <a:ext cx="2385225" cy="218784"/>
          </a:xfrm>
          <a:prstGeom prst="rect">
            <a:avLst/>
          </a:prstGeom>
          <a:solidFill>
            <a:schemeClr val="bg1">
              <a:lumMod val="95000"/>
            </a:schemeClr>
          </a:solidFill>
          <a:ln w="19050" cap="flat" cmpd="sng" algn="ctr">
            <a:solidFill>
              <a:sysClr val="window" lastClr="FFFFFF">
                <a:lumMod val="65000"/>
              </a:sysClr>
            </a:solidFill>
            <a:prstDash val="solid"/>
            <a:miter lim="800000"/>
          </a:ln>
          <a:effectLst/>
        </p:spPr>
        <p:txBody>
          <a:bodyPr wrap="none" lIns="0" tIns="36000" rIns="0" bIns="36000" rtlCol="0" anchor="ctr"/>
          <a:lstStyle/>
          <a:p>
            <a:pPr algn="ctr"/>
            <a:r>
              <a:rPr kumimoji="0" lang="ja-JP" altLang="en-US" sz="900" kern="0" dirty="0">
                <a:solidFill>
                  <a:prstClr val="black"/>
                </a:solidFill>
                <a:latin typeface="Meiryo UI"/>
                <a:ea typeface="Meiryo UI"/>
                <a:cs typeface="Arial" pitchFamily="34" charset="0"/>
              </a:rPr>
              <a:t>ー</a:t>
            </a:r>
            <a:endParaRPr kumimoji="0" lang="en-US" altLang="ja-JP" sz="900" kern="0" dirty="0">
              <a:solidFill>
                <a:prstClr val="black"/>
              </a:solidFill>
              <a:latin typeface="Meiryo UI"/>
              <a:ea typeface="Meiryo UI"/>
              <a:cs typeface="Arial" pitchFamily="34" charset="0"/>
            </a:endParaRPr>
          </a:p>
        </p:txBody>
      </p:sp>
      <p:sp>
        <p:nvSpPr>
          <p:cNvPr id="89" name="正方形/長方形 88">
            <a:extLst>
              <a:ext uri="{FF2B5EF4-FFF2-40B4-BE49-F238E27FC236}">
                <a16:creationId xmlns:a16="http://schemas.microsoft.com/office/drawing/2014/main" id="{CF457BE5-48A1-4601-A2EA-42CC2C77D2FA}"/>
              </a:ext>
            </a:extLst>
          </p:cNvPr>
          <p:cNvSpPr>
            <a:spLocks/>
          </p:cNvSpPr>
          <p:nvPr/>
        </p:nvSpPr>
        <p:spPr>
          <a:xfrm>
            <a:off x="2121841" y="5873546"/>
            <a:ext cx="2385225" cy="218784"/>
          </a:xfrm>
          <a:prstGeom prst="rect">
            <a:avLst/>
          </a:prstGeom>
          <a:solidFill>
            <a:schemeClr val="bg1">
              <a:lumMod val="95000"/>
            </a:schemeClr>
          </a:solidFill>
          <a:ln w="19050" cap="flat" cmpd="sng" algn="ctr">
            <a:solidFill>
              <a:sysClr val="window" lastClr="FFFFFF">
                <a:lumMod val="65000"/>
              </a:sysClr>
            </a:solidFill>
            <a:prstDash val="solid"/>
            <a:miter lim="800000"/>
          </a:ln>
          <a:effectLst/>
        </p:spPr>
        <p:txBody>
          <a:bodyPr wrap="none" lIns="0" tIns="36000" rIns="0" bIns="36000" rtlCol="0" anchor="ctr"/>
          <a:lstStyle/>
          <a:p>
            <a:pPr algn="ctr"/>
            <a:r>
              <a:rPr kumimoji="0" lang="ja-JP" altLang="en-US" sz="900" kern="0" dirty="0">
                <a:solidFill>
                  <a:prstClr val="black"/>
                </a:solidFill>
                <a:latin typeface="Meiryo UI"/>
                <a:ea typeface="Meiryo UI"/>
                <a:cs typeface="Arial" pitchFamily="34" charset="0"/>
              </a:rPr>
              <a:t>ー</a:t>
            </a:r>
            <a:endParaRPr kumimoji="0" lang="en-US" altLang="ja-JP" sz="900" kern="0" dirty="0">
              <a:solidFill>
                <a:prstClr val="black"/>
              </a:solidFill>
              <a:latin typeface="Meiryo UI"/>
              <a:ea typeface="Meiryo UI"/>
              <a:cs typeface="Arial" pitchFamily="34" charset="0"/>
            </a:endParaRPr>
          </a:p>
        </p:txBody>
      </p:sp>
      <p:sp>
        <p:nvSpPr>
          <p:cNvPr id="90" name="正方形/長方形 89">
            <a:extLst>
              <a:ext uri="{FF2B5EF4-FFF2-40B4-BE49-F238E27FC236}">
                <a16:creationId xmlns:a16="http://schemas.microsoft.com/office/drawing/2014/main" id="{BCDD2D2A-2D3E-4145-A3CB-928AE7099942}"/>
              </a:ext>
            </a:extLst>
          </p:cNvPr>
          <p:cNvSpPr/>
          <p:nvPr/>
        </p:nvSpPr>
        <p:spPr>
          <a:xfrm>
            <a:off x="2121841" y="5331793"/>
            <a:ext cx="2385225" cy="218784"/>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6000" rIns="0" bIns="36000" rtlCol="0" anchor="ctr"/>
          <a:lstStyle/>
          <a:p>
            <a:pPr algn="ctr"/>
            <a:r>
              <a:rPr kumimoji="0" lang="en-US" altLang="ja-JP" sz="1050" b="1" kern="0" dirty="0">
                <a:solidFill>
                  <a:prstClr val="black"/>
                </a:solidFill>
                <a:latin typeface="Meiryo UI"/>
                <a:ea typeface="Meiryo UI"/>
                <a:cs typeface="Arial" pitchFamily="34" charset="0"/>
              </a:rPr>
              <a:t>120</a:t>
            </a:r>
            <a:r>
              <a:rPr kumimoji="0" lang="en-US" altLang="ja-JP" sz="900" kern="0" dirty="0">
                <a:solidFill>
                  <a:prstClr val="black"/>
                </a:solidFill>
                <a:latin typeface="Meiryo UI"/>
                <a:ea typeface="Meiryo UI"/>
                <a:cs typeface="Arial" pitchFamily="34" charset="0"/>
              </a:rPr>
              <a:t>(100+20)</a:t>
            </a:r>
          </a:p>
        </p:txBody>
      </p:sp>
      <p:sp>
        <p:nvSpPr>
          <p:cNvPr id="91" name="正方形/長方形 90">
            <a:extLst>
              <a:ext uri="{FF2B5EF4-FFF2-40B4-BE49-F238E27FC236}">
                <a16:creationId xmlns:a16="http://schemas.microsoft.com/office/drawing/2014/main" id="{0F890AC8-A2FF-4A32-9EBB-F2B66AE61FF7}"/>
              </a:ext>
            </a:extLst>
          </p:cNvPr>
          <p:cNvSpPr>
            <a:spLocks/>
          </p:cNvSpPr>
          <p:nvPr/>
        </p:nvSpPr>
        <p:spPr>
          <a:xfrm>
            <a:off x="4644112" y="6144422"/>
            <a:ext cx="1153060" cy="218784"/>
          </a:xfrm>
          <a:prstGeom prst="rect">
            <a:avLst/>
          </a:prstGeom>
          <a:solidFill>
            <a:schemeClr val="bg1">
              <a:lumMod val="95000"/>
            </a:schemeClr>
          </a:solidFill>
          <a:ln w="19050" cap="flat" cmpd="sng" algn="ctr">
            <a:solidFill>
              <a:sysClr val="window" lastClr="FFFFFF">
                <a:lumMod val="65000"/>
              </a:sysClr>
            </a:solidFill>
            <a:prstDash val="solid"/>
            <a:miter lim="800000"/>
          </a:ln>
          <a:effectLst/>
        </p:spPr>
        <p:txBody>
          <a:bodyPr wrap="none" lIns="0" tIns="36000" rIns="0" bIns="36000" rtlCol="0" anchor="ctr"/>
          <a:lstStyle/>
          <a:p>
            <a:pPr algn="ctr"/>
            <a:r>
              <a:rPr kumimoji="0" lang="ja-JP" altLang="en-US" sz="900" kern="0" dirty="0">
                <a:solidFill>
                  <a:prstClr val="black"/>
                </a:solidFill>
                <a:latin typeface="Meiryo UI"/>
                <a:ea typeface="Meiryo UI"/>
                <a:cs typeface="Arial" pitchFamily="34" charset="0"/>
              </a:rPr>
              <a:t>ー</a:t>
            </a:r>
            <a:endParaRPr kumimoji="0" lang="en-US" altLang="ja-JP" sz="900" kern="0" dirty="0">
              <a:solidFill>
                <a:prstClr val="black"/>
              </a:solidFill>
              <a:latin typeface="Meiryo UI"/>
              <a:ea typeface="Meiryo UI"/>
              <a:cs typeface="Arial" pitchFamily="34" charset="0"/>
            </a:endParaRPr>
          </a:p>
        </p:txBody>
      </p:sp>
      <p:sp>
        <p:nvSpPr>
          <p:cNvPr id="92" name="正方形/長方形 91">
            <a:extLst>
              <a:ext uri="{FF2B5EF4-FFF2-40B4-BE49-F238E27FC236}">
                <a16:creationId xmlns:a16="http://schemas.microsoft.com/office/drawing/2014/main" id="{C2693359-AD68-491C-8732-4772467AAD99}"/>
              </a:ext>
            </a:extLst>
          </p:cNvPr>
          <p:cNvSpPr>
            <a:spLocks/>
          </p:cNvSpPr>
          <p:nvPr/>
        </p:nvSpPr>
        <p:spPr>
          <a:xfrm>
            <a:off x="4644112" y="5873546"/>
            <a:ext cx="1153060" cy="218784"/>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6000" rIns="0" bIns="36000" rtlCol="0" anchor="ctr"/>
          <a:lstStyle/>
          <a:p>
            <a:pPr algn="ctr"/>
            <a:r>
              <a:rPr kumimoji="0" lang="en-US" altLang="ja-JP" sz="1050" b="1" kern="0" dirty="0">
                <a:solidFill>
                  <a:prstClr val="black"/>
                </a:solidFill>
                <a:latin typeface="Meiryo UI"/>
                <a:ea typeface="Meiryo UI"/>
                <a:cs typeface="Arial" pitchFamily="34" charset="0"/>
              </a:rPr>
              <a:t>0</a:t>
            </a:r>
            <a:r>
              <a:rPr kumimoji="0" lang="ja-JP" altLang="en-US" sz="1050" b="1" kern="0" dirty="0">
                <a:solidFill>
                  <a:prstClr val="black"/>
                </a:solidFill>
                <a:latin typeface="Meiryo UI"/>
                <a:ea typeface="Meiryo UI"/>
                <a:cs typeface="Arial" pitchFamily="34" charset="0"/>
              </a:rPr>
              <a:t> </a:t>
            </a:r>
            <a:r>
              <a:rPr kumimoji="0" lang="en-US" altLang="ja-JP" sz="900" kern="0" dirty="0">
                <a:solidFill>
                  <a:prstClr val="black"/>
                </a:solidFill>
                <a:latin typeface="Meiryo UI"/>
                <a:ea typeface="Meiryo UI"/>
                <a:cs typeface="Arial" pitchFamily="34" charset="0"/>
              </a:rPr>
              <a:t>(5+</a:t>
            </a:r>
            <a:r>
              <a:rPr kumimoji="0" lang="ja-JP" altLang="en-US" sz="900" kern="0" dirty="0">
                <a:solidFill>
                  <a:prstClr val="black"/>
                </a:solidFill>
                <a:latin typeface="Meiryo UI"/>
                <a:ea typeface="Meiryo UI"/>
                <a:cs typeface="Arial" pitchFamily="34" charset="0"/>
              </a:rPr>
              <a:t>▲</a:t>
            </a:r>
            <a:r>
              <a:rPr kumimoji="0" lang="en-US" altLang="ja-JP" sz="900" kern="0" dirty="0">
                <a:solidFill>
                  <a:prstClr val="black"/>
                </a:solidFill>
                <a:latin typeface="Meiryo UI"/>
                <a:ea typeface="Meiryo UI"/>
                <a:cs typeface="Arial" pitchFamily="34" charset="0"/>
              </a:rPr>
              <a:t>5)</a:t>
            </a:r>
          </a:p>
        </p:txBody>
      </p:sp>
      <p:sp>
        <p:nvSpPr>
          <p:cNvPr id="93" name="正方形/長方形 92">
            <a:extLst>
              <a:ext uri="{FF2B5EF4-FFF2-40B4-BE49-F238E27FC236}">
                <a16:creationId xmlns:a16="http://schemas.microsoft.com/office/drawing/2014/main" id="{595F4D07-84FD-4A62-950A-A03527B5D6BA}"/>
              </a:ext>
            </a:extLst>
          </p:cNvPr>
          <p:cNvSpPr/>
          <p:nvPr/>
        </p:nvSpPr>
        <p:spPr>
          <a:xfrm>
            <a:off x="4644112" y="5331793"/>
            <a:ext cx="1153060" cy="218784"/>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6000" rIns="0" bIns="36000" rtlCol="0" anchor="ctr"/>
          <a:lstStyle/>
          <a:p>
            <a:pPr algn="ctr"/>
            <a:r>
              <a:rPr kumimoji="0" lang="en-US" altLang="ja-JP" sz="1050" b="1" kern="0" dirty="0">
                <a:solidFill>
                  <a:prstClr val="black"/>
                </a:solidFill>
                <a:latin typeface="Meiryo UI"/>
                <a:ea typeface="Meiryo UI"/>
                <a:cs typeface="Arial" pitchFamily="34" charset="0"/>
              </a:rPr>
              <a:t>115</a:t>
            </a:r>
            <a:r>
              <a:rPr kumimoji="0" lang="en-US" altLang="ja-JP" sz="900" kern="0" dirty="0">
                <a:solidFill>
                  <a:prstClr val="black"/>
                </a:solidFill>
                <a:latin typeface="Meiryo UI"/>
                <a:ea typeface="Meiryo UI"/>
                <a:cs typeface="Arial" pitchFamily="34" charset="0"/>
              </a:rPr>
              <a:t>(120+</a:t>
            </a:r>
            <a:r>
              <a:rPr kumimoji="0" lang="ja-JP" altLang="en-US" sz="900" kern="0" dirty="0">
                <a:solidFill>
                  <a:prstClr val="black"/>
                </a:solidFill>
                <a:latin typeface="Meiryo UI"/>
                <a:ea typeface="Meiryo UI"/>
                <a:cs typeface="Arial" pitchFamily="34" charset="0"/>
              </a:rPr>
              <a:t>▲</a:t>
            </a:r>
            <a:r>
              <a:rPr kumimoji="0" lang="en-US" altLang="ja-JP" sz="900" kern="0" dirty="0">
                <a:solidFill>
                  <a:prstClr val="black"/>
                </a:solidFill>
                <a:latin typeface="Meiryo UI"/>
                <a:ea typeface="Meiryo UI"/>
                <a:cs typeface="Arial" pitchFamily="34" charset="0"/>
              </a:rPr>
              <a:t>5)</a:t>
            </a:r>
          </a:p>
        </p:txBody>
      </p:sp>
      <p:sp>
        <p:nvSpPr>
          <p:cNvPr id="97" name="正方形/長方形 96">
            <a:extLst>
              <a:ext uri="{FF2B5EF4-FFF2-40B4-BE49-F238E27FC236}">
                <a16:creationId xmlns:a16="http://schemas.microsoft.com/office/drawing/2014/main" id="{04D70B3B-6D27-4EC7-84DE-04FA7863B6A4}"/>
              </a:ext>
            </a:extLst>
          </p:cNvPr>
          <p:cNvSpPr>
            <a:spLocks/>
          </p:cNvSpPr>
          <p:nvPr/>
        </p:nvSpPr>
        <p:spPr>
          <a:xfrm>
            <a:off x="5979122" y="6144422"/>
            <a:ext cx="2292154" cy="218784"/>
          </a:xfrm>
          <a:prstGeom prst="rect">
            <a:avLst/>
          </a:prstGeom>
          <a:noFill/>
          <a:ln w="19050" cap="flat" cmpd="sng" algn="ctr">
            <a:solidFill>
              <a:sysClr val="window" lastClr="FFFFFF">
                <a:lumMod val="65000"/>
              </a:sysClr>
            </a:solidFill>
            <a:prstDash val="solid"/>
            <a:miter lim="800000"/>
          </a:ln>
          <a:effectLst/>
        </p:spPr>
        <p:txBody>
          <a:bodyPr wrap="none" lIns="0" tIns="36000" rIns="0" bIns="36000" rtlCol="0" anchor="ctr"/>
          <a:lstStyle/>
          <a:p>
            <a:pPr algn="ctr"/>
            <a:r>
              <a:rPr kumimoji="0" lang="en-US" altLang="ja-JP" sz="1050" b="1" kern="0" dirty="0">
                <a:solidFill>
                  <a:prstClr val="black"/>
                </a:solidFill>
                <a:latin typeface="Meiryo UI"/>
                <a:ea typeface="Meiryo UI"/>
                <a:cs typeface="Arial" pitchFamily="34" charset="0"/>
              </a:rPr>
              <a:t>0</a:t>
            </a:r>
            <a:r>
              <a:rPr kumimoji="0" lang="en-US" altLang="ja-JP" sz="900" kern="0" dirty="0">
                <a:solidFill>
                  <a:prstClr val="black"/>
                </a:solidFill>
                <a:latin typeface="Meiryo UI"/>
                <a:ea typeface="Meiryo UI"/>
                <a:cs typeface="Arial" pitchFamily="34" charset="0"/>
              </a:rPr>
              <a:t>(50</a:t>
            </a:r>
            <a:r>
              <a:rPr kumimoji="0" lang="ja-JP" altLang="en-US" sz="900" kern="0" dirty="0">
                <a:solidFill>
                  <a:prstClr val="black"/>
                </a:solidFill>
                <a:latin typeface="Meiryo UI"/>
                <a:ea typeface="Meiryo UI"/>
                <a:cs typeface="Arial" pitchFamily="34" charset="0"/>
              </a:rPr>
              <a:t> </a:t>
            </a:r>
            <a:r>
              <a:rPr kumimoji="0" lang="en-US" altLang="ja-JP" sz="900" kern="0" dirty="0">
                <a:solidFill>
                  <a:prstClr val="black"/>
                </a:solidFill>
                <a:latin typeface="Meiryo UI"/>
                <a:ea typeface="Meiryo UI"/>
                <a:cs typeface="Arial" pitchFamily="34" charset="0"/>
              </a:rPr>
              <a:t>+</a:t>
            </a:r>
            <a:r>
              <a:rPr kumimoji="0" lang="ja-JP" altLang="en-US" sz="900" kern="0" dirty="0">
                <a:solidFill>
                  <a:prstClr val="black"/>
                </a:solidFill>
                <a:latin typeface="Meiryo UI"/>
                <a:ea typeface="Meiryo UI"/>
                <a:cs typeface="Arial" pitchFamily="34" charset="0"/>
              </a:rPr>
              <a:t>▲</a:t>
            </a:r>
            <a:r>
              <a:rPr kumimoji="0" lang="en-US" altLang="ja-JP" sz="900" kern="0" dirty="0">
                <a:solidFill>
                  <a:prstClr val="black"/>
                </a:solidFill>
                <a:latin typeface="Meiryo UI"/>
                <a:ea typeface="Meiryo UI"/>
                <a:cs typeface="Arial" pitchFamily="34" charset="0"/>
              </a:rPr>
              <a:t>50)</a:t>
            </a:r>
          </a:p>
        </p:txBody>
      </p:sp>
      <p:sp>
        <p:nvSpPr>
          <p:cNvPr id="98" name="正方形/長方形 97">
            <a:extLst>
              <a:ext uri="{FF2B5EF4-FFF2-40B4-BE49-F238E27FC236}">
                <a16:creationId xmlns:a16="http://schemas.microsoft.com/office/drawing/2014/main" id="{88FACD6C-C8D7-438A-96AC-3AE7A6F18891}"/>
              </a:ext>
            </a:extLst>
          </p:cNvPr>
          <p:cNvSpPr>
            <a:spLocks/>
          </p:cNvSpPr>
          <p:nvPr/>
        </p:nvSpPr>
        <p:spPr>
          <a:xfrm>
            <a:off x="5979121" y="5873546"/>
            <a:ext cx="2292154" cy="218784"/>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6000" rIns="0" bIns="36000" rtlCol="0" anchor="ctr"/>
          <a:lstStyle/>
          <a:p>
            <a:pPr algn="ctr"/>
            <a:r>
              <a:rPr kumimoji="0" lang="ja-JP" altLang="en-US" sz="900" kern="0" dirty="0">
                <a:solidFill>
                  <a:prstClr val="black"/>
                </a:solidFill>
                <a:latin typeface="Meiryo UI"/>
                <a:ea typeface="Meiryo UI"/>
                <a:cs typeface="Arial" pitchFamily="34" charset="0"/>
              </a:rPr>
              <a:t>　</a:t>
            </a:r>
            <a:r>
              <a:rPr kumimoji="0" lang="ja-JP" altLang="en-US" sz="1050" b="1" kern="0" dirty="0">
                <a:solidFill>
                  <a:prstClr val="black"/>
                </a:solidFill>
                <a:latin typeface="Meiryo UI"/>
                <a:ea typeface="Meiryo UI"/>
                <a:cs typeface="Arial" pitchFamily="34" charset="0"/>
              </a:rPr>
              <a:t>　</a:t>
            </a:r>
            <a:r>
              <a:rPr kumimoji="0" lang="en-US" altLang="ja-JP" sz="1050" b="1" kern="0" dirty="0">
                <a:solidFill>
                  <a:prstClr val="black"/>
                </a:solidFill>
                <a:latin typeface="Meiryo UI"/>
                <a:ea typeface="Meiryo UI"/>
                <a:cs typeface="Arial" pitchFamily="34" charset="0"/>
              </a:rPr>
              <a:t>0</a:t>
            </a:r>
          </a:p>
        </p:txBody>
      </p:sp>
      <p:sp>
        <p:nvSpPr>
          <p:cNvPr id="99" name="正方形/長方形 98">
            <a:extLst>
              <a:ext uri="{FF2B5EF4-FFF2-40B4-BE49-F238E27FC236}">
                <a16:creationId xmlns:a16="http://schemas.microsoft.com/office/drawing/2014/main" id="{3C59E72B-5E93-4BF2-98E3-9370D33B1625}"/>
              </a:ext>
            </a:extLst>
          </p:cNvPr>
          <p:cNvSpPr/>
          <p:nvPr/>
        </p:nvSpPr>
        <p:spPr>
          <a:xfrm>
            <a:off x="5979122" y="5331793"/>
            <a:ext cx="2292154" cy="218784"/>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6000" rIns="0" bIns="36000" rtlCol="0" anchor="ctr"/>
          <a:lstStyle/>
          <a:p>
            <a:pPr algn="ctr"/>
            <a:r>
              <a:rPr kumimoji="0" lang="en-US" altLang="ja-JP" sz="1050" b="1" kern="0" dirty="0">
                <a:solidFill>
                  <a:prstClr val="black"/>
                </a:solidFill>
                <a:latin typeface="Meiryo UI"/>
                <a:ea typeface="Meiryo UI"/>
                <a:cs typeface="Arial" pitchFamily="34" charset="0"/>
              </a:rPr>
              <a:t>35</a:t>
            </a:r>
            <a:r>
              <a:rPr kumimoji="0" lang="en-US" altLang="ja-JP" sz="900" kern="0" dirty="0">
                <a:solidFill>
                  <a:prstClr val="black"/>
                </a:solidFill>
                <a:latin typeface="Meiryo UI"/>
                <a:ea typeface="Meiryo UI"/>
                <a:cs typeface="Arial" pitchFamily="34" charset="0"/>
              </a:rPr>
              <a:t>(115+</a:t>
            </a:r>
            <a:r>
              <a:rPr kumimoji="0" lang="ja-JP" altLang="en-US" sz="900" kern="0" dirty="0">
                <a:solidFill>
                  <a:prstClr val="black"/>
                </a:solidFill>
                <a:latin typeface="Meiryo UI"/>
                <a:ea typeface="Meiryo UI"/>
                <a:cs typeface="Arial" pitchFamily="34" charset="0"/>
              </a:rPr>
              <a:t>▲</a:t>
            </a:r>
            <a:r>
              <a:rPr kumimoji="0" lang="en-US" altLang="ja-JP" sz="900" kern="0" dirty="0">
                <a:solidFill>
                  <a:prstClr val="black"/>
                </a:solidFill>
                <a:latin typeface="Meiryo UI"/>
                <a:ea typeface="Meiryo UI"/>
                <a:cs typeface="Arial" pitchFamily="34" charset="0"/>
              </a:rPr>
              <a:t>40</a:t>
            </a:r>
            <a:r>
              <a:rPr kumimoji="0" lang="ja-JP" altLang="en-US" sz="900" kern="0" dirty="0">
                <a:solidFill>
                  <a:prstClr val="black"/>
                </a:solidFill>
                <a:latin typeface="Meiryo UI"/>
                <a:ea typeface="Meiryo UI"/>
                <a:cs typeface="Arial" pitchFamily="34" charset="0"/>
              </a:rPr>
              <a:t> </a:t>
            </a:r>
            <a:r>
              <a:rPr kumimoji="0" lang="en-US" altLang="ja-JP" sz="900" kern="0" dirty="0">
                <a:solidFill>
                  <a:prstClr val="black"/>
                </a:solidFill>
                <a:latin typeface="Meiryo UI"/>
                <a:ea typeface="Meiryo UI"/>
                <a:cs typeface="Arial" pitchFamily="34" charset="0"/>
              </a:rPr>
              <a:t>+</a:t>
            </a:r>
            <a:r>
              <a:rPr kumimoji="0" lang="ja-JP" altLang="en-US" sz="900" kern="0" dirty="0">
                <a:solidFill>
                  <a:prstClr val="black"/>
                </a:solidFill>
                <a:latin typeface="Meiryo UI"/>
                <a:ea typeface="Meiryo UI"/>
                <a:cs typeface="Arial" pitchFamily="34" charset="0"/>
              </a:rPr>
              <a:t> ▲</a:t>
            </a:r>
            <a:r>
              <a:rPr kumimoji="0" lang="en-US" altLang="ja-JP" sz="900" kern="0" dirty="0">
                <a:solidFill>
                  <a:prstClr val="black"/>
                </a:solidFill>
                <a:latin typeface="Meiryo UI"/>
                <a:ea typeface="Meiryo UI"/>
                <a:cs typeface="Arial" pitchFamily="34" charset="0"/>
              </a:rPr>
              <a:t>40+</a:t>
            </a:r>
            <a:r>
              <a:rPr kumimoji="0" lang="ja-JP" altLang="en-US" sz="900" kern="0" dirty="0">
                <a:solidFill>
                  <a:prstClr val="black"/>
                </a:solidFill>
                <a:latin typeface="Meiryo UI"/>
                <a:ea typeface="Meiryo UI"/>
                <a:cs typeface="Arial" pitchFamily="34" charset="0"/>
              </a:rPr>
              <a:t> </a:t>
            </a:r>
            <a:r>
              <a:rPr kumimoji="0" lang="en-US" altLang="ja-JP" sz="900" kern="0" dirty="0">
                <a:solidFill>
                  <a:prstClr val="black"/>
                </a:solidFill>
                <a:latin typeface="Meiryo UI"/>
                <a:ea typeface="Meiryo UI"/>
                <a:cs typeface="Arial" pitchFamily="34" charset="0"/>
              </a:rPr>
              <a:t>30+</a:t>
            </a:r>
            <a:r>
              <a:rPr kumimoji="0" lang="ja-JP" altLang="en-US" sz="900" kern="0" dirty="0">
                <a:solidFill>
                  <a:prstClr val="black"/>
                </a:solidFill>
                <a:latin typeface="Meiryo UI"/>
                <a:ea typeface="Meiryo UI"/>
                <a:cs typeface="Arial" pitchFamily="34" charset="0"/>
              </a:rPr>
              <a:t>▲</a:t>
            </a:r>
            <a:r>
              <a:rPr kumimoji="0" lang="en-US" altLang="ja-JP" sz="900" kern="0" dirty="0">
                <a:solidFill>
                  <a:prstClr val="black"/>
                </a:solidFill>
                <a:latin typeface="Meiryo UI"/>
                <a:ea typeface="Meiryo UI"/>
                <a:cs typeface="Arial" pitchFamily="34" charset="0"/>
              </a:rPr>
              <a:t>30)</a:t>
            </a:r>
          </a:p>
        </p:txBody>
      </p:sp>
      <p:sp>
        <p:nvSpPr>
          <p:cNvPr id="103" name="正方形/長方形 102">
            <a:extLst>
              <a:ext uri="{FF2B5EF4-FFF2-40B4-BE49-F238E27FC236}">
                <a16:creationId xmlns:a16="http://schemas.microsoft.com/office/drawing/2014/main" id="{A5C6A369-2DB9-40F2-B306-10ED49349EDE}"/>
              </a:ext>
            </a:extLst>
          </p:cNvPr>
          <p:cNvSpPr>
            <a:spLocks/>
          </p:cNvSpPr>
          <p:nvPr/>
        </p:nvSpPr>
        <p:spPr>
          <a:xfrm>
            <a:off x="7298877" y="4079168"/>
            <a:ext cx="845577" cy="888370"/>
          </a:xfrm>
          <a:prstGeom prst="rect">
            <a:avLst/>
          </a:prstGeom>
          <a:noFill/>
          <a:ln w="19050" cap="flat" cmpd="sng" algn="ctr">
            <a:solidFill>
              <a:schemeClr val="tx1">
                <a:lumMod val="50000"/>
                <a:lumOff val="50000"/>
              </a:schemeClr>
            </a:solidFill>
            <a:prstDash val="dash"/>
            <a:miter lim="800000"/>
          </a:ln>
          <a:effectLst/>
        </p:spPr>
        <p:txBody>
          <a:bodyPr wrap="none" lIns="0" tIns="36000" rIns="0" bIns="36000" rtlCol="0" anchor="ctr"/>
          <a:lstStyle/>
          <a:p>
            <a:pPr algn="ctr"/>
            <a:r>
              <a:rPr kumimoji="0" lang="ja-JP" altLang="en-US" sz="900" kern="0" dirty="0">
                <a:latin typeface="Meiryo UI"/>
                <a:ea typeface="Meiryo UI"/>
                <a:cs typeface="Arial" pitchFamily="34" charset="0"/>
              </a:rPr>
              <a:t>繰越納付金</a:t>
            </a:r>
            <a:endParaRPr kumimoji="0" lang="en-US" altLang="ja-JP" sz="900" kern="0" dirty="0">
              <a:latin typeface="Meiryo UI"/>
              <a:ea typeface="Meiryo UI"/>
              <a:cs typeface="Arial" pitchFamily="34" charset="0"/>
            </a:endParaRPr>
          </a:p>
          <a:p>
            <a:pPr algn="ctr"/>
            <a:r>
              <a:rPr kumimoji="0" lang="en-US" altLang="ja-JP" sz="900" kern="0" dirty="0">
                <a:latin typeface="Meiryo UI"/>
                <a:ea typeface="Meiryo UI"/>
                <a:cs typeface="Arial" pitchFamily="34" charset="0"/>
              </a:rPr>
              <a:t>35</a:t>
            </a:r>
            <a:endParaRPr kumimoji="0" lang="en-US" altLang="ja-JP" sz="700" kern="0" dirty="0">
              <a:latin typeface="Meiryo UI"/>
              <a:ea typeface="Meiryo UI"/>
              <a:cs typeface="Arial" pitchFamily="34" charset="0"/>
            </a:endParaRPr>
          </a:p>
        </p:txBody>
      </p:sp>
      <p:sp>
        <p:nvSpPr>
          <p:cNvPr id="106" name="正方形/長方形 105">
            <a:extLst>
              <a:ext uri="{FF2B5EF4-FFF2-40B4-BE49-F238E27FC236}">
                <a16:creationId xmlns:a16="http://schemas.microsoft.com/office/drawing/2014/main" id="{3FF8FEF7-B811-463F-82BD-4565C5BE4E42}"/>
              </a:ext>
            </a:extLst>
          </p:cNvPr>
          <p:cNvSpPr/>
          <p:nvPr/>
        </p:nvSpPr>
        <p:spPr>
          <a:xfrm>
            <a:off x="1179351" y="5601636"/>
            <a:ext cx="787556" cy="218784"/>
          </a:xfrm>
          <a:prstGeom prst="rect">
            <a:avLst/>
          </a:prstGeom>
          <a:solidFill>
            <a:schemeClr val="bg1"/>
          </a:solidFill>
          <a:ln w="19050" cap="flat" cmpd="sng" algn="ctr">
            <a:noFill/>
            <a:prstDash val="solid"/>
            <a:miter lim="800000"/>
          </a:ln>
          <a:effectLst/>
        </p:spPr>
        <p:txBody>
          <a:bodyPr wrap="none" lIns="0" tIns="36000" rIns="0" bIns="36000" rtlCol="0" anchor="ctr"/>
          <a:lstStyle/>
          <a:p>
            <a:pPr algn="ctr"/>
            <a:r>
              <a:rPr kumimoji="0" lang="ja-JP" altLang="en-US" sz="900" kern="0" dirty="0">
                <a:solidFill>
                  <a:prstClr val="black"/>
                </a:solidFill>
                <a:latin typeface="Meiryo UI"/>
                <a:ea typeface="Meiryo UI"/>
                <a:cs typeface="Arial" pitchFamily="34" charset="0"/>
              </a:rPr>
              <a:t>積立管理口座</a:t>
            </a:r>
            <a:endParaRPr kumimoji="0" lang="en-US" altLang="ja-JP" sz="900" kern="0" dirty="0">
              <a:solidFill>
                <a:prstClr val="black"/>
              </a:solidFill>
              <a:latin typeface="Meiryo UI"/>
              <a:ea typeface="Meiryo UI"/>
              <a:cs typeface="Arial" pitchFamily="34" charset="0"/>
            </a:endParaRPr>
          </a:p>
        </p:txBody>
      </p:sp>
      <p:sp>
        <p:nvSpPr>
          <p:cNvPr id="107" name="正方形/長方形 106">
            <a:extLst>
              <a:ext uri="{FF2B5EF4-FFF2-40B4-BE49-F238E27FC236}">
                <a16:creationId xmlns:a16="http://schemas.microsoft.com/office/drawing/2014/main" id="{5F26B5D1-DFAD-44A7-BE23-9AE1B34F93E7}"/>
              </a:ext>
            </a:extLst>
          </p:cNvPr>
          <p:cNvSpPr/>
          <p:nvPr/>
        </p:nvSpPr>
        <p:spPr>
          <a:xfrm>
            <a:off x="2121841" y="5602669"/>
            <a:ext cx="2385225" cy="218784"/>
          </a:xfrm>
          <a:prstGeom prst="rect">
            <a:avLst/>
          </a:prstGeom>
          <a:solidFill>
            <a:schemeClr val="bg1">
              <a:lumMod val="95000"/>
            </a:schemeClr>
          </a:solidFill>
          <a:ln w="19050" cap="flat" cmpd="sng" algn="ctr">
            <a:solidFill>
              <a:sysClr val="window" lastClr="FFFFFF">
                <a:lumMod val="65000"/>
              </a:sysClr>
            </a:solidFill>
            <a:prstDash val="solid"/>
            <a:miter lim="800000"/>
          </a:ln>
          <a:effectLst/>
        </p:spPr>
        <p:txBody>
          <a:bodyPr wrap="none" lIns="0" tIns="36000" rIns="0" bIns="36000" rtlCol="0" anchor="ctr"/>
          <a:lstStyle/>
          <a:p>
            <a:pPr algn="ctr"/>
            <a:r>
              <a:rPr kumimoji="0" lang="ja-JP" altLang="en-US" sz="900" kern="0" dirty="0">
                <a:solidFill>
                  <a:prstClr val="black"/>
                </a:solidFill>
                <a:latin typeface="Meiryo UI"/>
                <a:ea typeface="Meiryo UI"/>
                <a:cs typeface="Arial" pitchFamily="34" charset="0"/>
              </a:rPr>
              <a:t>ー</a:t>
            </a:r>
            <a:endParaRPr kumimoji="0" lang="en-US" altLang="ja-JP" sz="900" kern="0" dirty="0">
              <a:solidFill>
                <a:prstClr val="black"/>
              </a:solidFill>
              <a:latin typeface="Meiryo UI"/>
              <a:ea typeface="Meiryo UI"/>
              <a:cs typeface="Arial" pitchFamily="34" charset="0"/>
            </a:endParaRPr>
          </a:p>
        </p:txBody>
      </p:sp>
      <p:sp>
        <p:nvSpPr>
          <p:cNvPr id="108" name="正方形/長方形 107">
            <a:extLst>
              <a:ext uri="{FF2B5EF4-FFF2-40B4-BE49-F238E27FC236}">
                <a16:creationId xmlns:a16="http://schemas.microsoft.com/office/drawing/2014/main" id="{45572541-ABAD-4E4E-A191-EBAA36A9AC52}"/>
              </a:ext>
            </a:extLst>
          </p:cNvPr>
          <p:cNvSpPr/>
          <p:nvPr/>
        </p:nvSpPr>
        <p:spPr>
          <a:xfrm>
            <a:off x="4644112" y="5602669"/>
            <a:ext cx="1153060" cy="218784"/>
          </a:xfrm>
          <a:prstGeom prst="rect">
            <a:avLst/>
          </a:prstGeom>
          <a:solidFill>
            <a:schemeClr val="bg1">
              <a:lumMod val="95000"/>
            </a:schemeClr>
          </a:solidFill>
          <a:ln w="19050" cap="flat" cmpd="sng" algn="ctr">
            <a:solidFill>
              <a:sysClr val="window" lastClr="FFFFFF">
                <a:lumMod val="65000"/>
              </a:sysClr>
            </a:solidFill>
            <a:prstDash val="solid"/>
            <a:miter lim="800000"/>
          </a:ln>
          <a:effectLst/>
        </p:spPr>
        <p:txBody>
          <a:bodyPr wrap="none" lIns="0" tIns="36000" rIns="0" bIns="36000" rtlCol="0" anchor="ctr"/>
          <a:lstStyle/>
          <a:p>
            <a:pPr algn="ctr"/>
            <a:r>
              <a:rPr kumimoji="0" lang="ja-JP" altLang="en-US" sz="900" kern="0" dirty="0">
                <a:solidFill>
                  <a:prstClr val="black"/>
                </a:solidFill>
                <a:latin typeface="Meiryo UI"/>
                <a:ea typeface="Meiryo UI"/>
                <a:cs typeface="Arial" pitchFamily="34" charset="0"/>
              </a:rPr>
              <a:t>ー</a:t>
            </a:r>
            <a:endParaRPr kumimoji="0" lang="en-US" altLang="ja-JP" sz="900" kern="0" dirty="0">
              <a:solidFill>
                <a:prstClr val="black"/>
              </a:solidFill>
              <a:latin typeface="Meiryo UI"/>
              <a:ea typeface="Meiryo UI"/>
              <a:cs typeface="Arial" pitchFamily="34" charset="0"/>
            </a:endParaRPr>
          </a:p>
        </p:txBody>
      </p:sp>
      <p:sp>
        <p:nvSpPr>
          <p:cNvPr id="109" name="正方形/長方形 108">
            <a:extLst>
              <a:ext uri="{FF2B5EF4-FFF2-40B4-BE49-F238E27FC236}">
                <a16:creationId xmlns:a16="http://schemas.microsoft.com/office/drawing/2014/main" id="{585929E3-702A-42F8-8D0E-9B274568296E}"/>
              </a:ext>
            </a:extLst>
          </p:cNvPr>
          <p:cNvSpPr/>
          <p:nvPr/>
        </p:nvSpPr>
        <p:spPr>
          <a:xfrm>
            <a:off x="5979122" y="5602669"/>
            <a:ext cx="2292154" cy="218784"/>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6000" rIns="0" bIns="36000" rtlCol="0" anchor="ctr"/>
          <a:lstStyle/>
          <a:p>
            <a:pPr algn="ctr"/>
            <a:r>
              <a:rPr kumimoji="0" lang="ja-JP" altLang="en-US" sz="900" kern="0" dirty="0">
                <a:solidFill>
                  <a:prstClr val="black"/>
                </a:solidFill>
                <a:latin typeface="Meiryo UI"/>
                <a:ea typeface="Meiryo UI"/>
                <a:cs typeface="Arial" pitchFamily="34" charset="0"/>
              </a:rPr>
              <a:t>   　</a:t>
            </a:r>
            <a:r>
              <a:rPr kumimoji="0" lang="ja-JP" altLang="en-US" sz="1050" b="1" kern="0" dirty="0">
                <a:solidFill>
                  <a:prstClr val="black"/>
                </a:solidFill>
                <a:latin typeface="Meiryo UI"/>
                <a:ea typeface="Meiryo UI"/>
                <a:cs typeface="Arial" pitchFamily="34" charset="0"/>
              </a:rPr>
              <a:t>　</a:t>
            </a:r>
            <a:r>
              <a:rPr kumimoji="0" lang="en-US" altLang="ja-JP" sz="1050" b="1" kern="0" dirty="0">
                <a:solidFill>
                  <a:prstClr val="black"/>
                </a:solidFill>
                <a:latin typeface="Meiryo UI"/>
                <a:ea typeface="Meiryo UI"/>
                <a:cs typeface="Arial" pitchFamily="34" charset="0"/>
              </a:rPr>
              <a:t>30</a:t>
            </a:r>
            <a:r>
              <a:rPr kumimoji="0" lang="en-US" altLang="ja-JP" sz="900" kern="0" dirty="0">
                <a:solidFill>
                  <a:prstClr val="black"/>
                </a:solidFill>
                <a:latin typeface="Meiryo UI"/>
                <a:ea typeface="Meiryo UI"/>
                <a:cs typeface="Arial" pitchFamily="34" charset="0"/>
              </a:rPr>
              <a:t>(30)</a:t>
            </a:r>
          </a:p>
        </p:txBody>
      </p:sp>
      <p:sp>
        <p:nvSpPr>
          <p:cNvPr id="111" name="右中かっこ 110">
            <a:extLst>
              <a:ext uri="{FF2B5EF4-FFF2-40B4-BE49-F238E27FC236}">
                <a16:creationId xmlns:a16="http://schemas.microsoft.com/office/drawing/2014/main" id="{2715BDFC-E99B-445D-B618-A6D68A68220A}"/>
              </a:ext>
            </a:extLst>
          </p:cNvPr>
          <p:cNvSpPr/>
          <p:nvPr/>
        </p:nvSpPr>
        <p:spPr>
          <a:xfrm>
            <a:off x="8368744" y="3549869"/>
            <a:ext cx="242678" cy="1425090"/>
          </a:xfrm>
          <a:prstGeom prst="rightBrace">
            <a:avLst>
              <a:gd name="adj1" fmla="val 66676"/>
              <a:gd name="adj2" fmla="val 50000"/>
            </a:avLst>
          </a:prstGeom>
          <a:ln w="19050"/>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sz="1200"/>
          </a:p>
        </p:txBody>
      </p:sp>
      <p:sp>
        <p:nvSpPr>
          <p:cNvPr id="112" name="正方形/長方形 111">
            <a:extLst>
              <a:ext uri="{FF2B5EF4-FFF2-40B4-BE49-F238E27FC236}">
                <a16:creationId xmlns:a16="http://schemas.microsoft.com/office/drawing/2014/main" id="{AA60CD93-59C3-4E9D-957C-D0522EF7AF92}"/>
              </a:ext>
            </a:extLst>
          </p:cNvPr>
          <p:cNvSpPr>
            <a:spLocks/>
          </p:cNvSpPr>
          <p:nvPr/>
        </p:nvSpPr>
        <p:spPr>
          <a:xfrm>
            <a:off x="8802521" y="4261306"/>
            <a:ext cx="635295" cy="273763"/>
          </a:xfrm>
          <a:prstGeom prst="rect">
            <a:avLst/>
          </a:prstGeom>
          <a:solidFill>
            <a:schemeClr val="bg1"/>
          </a:solidFill>
          <a:ln w="19050" cap="flat" cmpd="sng" algn="ctr">
            <a:noFill/>
            <a:prstDash val="solid"/>
            <a:miter lim="800000"/>
          </a:ln>
          <a:effectLst/>
        </p:spPr>
        <p:txBody>
          <a:bodyPr wrap="none" lIns="0" tIns="36000" rIns="0" bIns="36000" rtlCol="0" anchor="ctr"/>
          <a:lstStyle/>
          <a:p>
            <a:pPr algn="ctr"/>
            <a:r>
              <a:rPr kumimoji="0" lang="ja-JP" altLang="en-US" sz="1000" b="1" kern="0" dirty="0">
                <a:solidFill>
                  <a:srgbClr val="0070C0"/>
                </a:solidFill>
                <a:latin typeface="Meiryo UI"/>
                <a:ea typeface="Meiryo UI"/>
                <a:cs typeface="Arial" pitchFamily="34" charset="0"/>
              </a:rPr>
              <a:t>現預金残高</a:t>
            </a:r>
            <a:endParaRPr kumimoji="0" lang="en-US" altLang="ja-JP" sz="1000" b="1" kern="0" dirty="0">
              <a:solidFill>
                <a:srgbClr val="0070C0"/>
              </a:solidFill>
              <a:latin typeface="Meiryo UI"/>
              <a:ea typeface="Meiryo UI"/>
              <a:cs typeface="Arial" pitchFamily="34" charset="0"/>
            </a:endParaRPr>
          </a:p>
          <a:p>
            <a:pPr algn="ctr"/>
            <a:r>
              <a:rPr kumimoji="0" lang="en-US" altLang="ja-JP" sz="1000" b="1" kern="0" dirty="0">
                <a:solidFill>
                  <a:srgbClr val="0070C0"/>
                </a:solidFill>
                <a:latin typeface="Meiryo UI"/>
                <a:ea typeface="Meiryo UI"/>
                <a:cs typeface="Arial" pitchFamily="34" charset="0"/>
              </a:rPr>
              <a:t>65</a:t>
            </a:r>
            <a:endParaRPr kumimoji="0" lang="en-US" altLang="ja-JP" sz="800" b="1" kern="0" dirty="0">
              <a:solidFill>
                <a:srgbClr val="0070C0"/>
              </a:solidFill>
              <a:latin typeface="Meiryo UI"/>
              <a:ea typeface="Meiryo UI"/>
              <a:cs typeface="Arial" pitchFamily="34" charset="0"/>
            </a:endParaRPr>
          </a:p>
        </p:txBody>
      </p:sp>
      <p:cxnSp>
        <p:nvCxnSpPr>
          <p:cNvPr id="129" name="直線コネクタ 128">
            <a:extLst>
              <a:ext uri="{FF2B5EF4-FFF2-40B4-BE49-F238E27FC236}">
                <a16:creationId xmlns:a16="http://schemas.microsoft.com/office/drawing/2014/main" id="{20D937BF-5D17-4DEA-897A-CBB726CCD0DC}"/>
              </a:ext>
            </a:extLst>
          </p:cNvPr>
          <p:cNvCxnSpPr>
            <a:cxnSpLocks/>
          </p:cNvCxnSpPr>
          <p:nvPr/>
        </p:nvCxnSpPr>
        <p:spPr>
          <a:xfrm>
            <a:off x="6475398" y="4063816"/>
            <a:ext cx="922462" cy="0"/>
          </a:xfrm>
          <a:prstGeom prst="line">
            <a:avLst/>
          </a:prstGeom>
          <a:ln w="19050">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sp>
        <p:nvSpPr>
          <p:cNvPr id="130" name="正方形/長方形 129">
            <a:extLst>
              <a:ext uri="{FF2B5EF4-FFF2-40B4-BE49-F238E27FC236}">
                <a16:creationId xmlns:a16="http://schemas.microsoft.com/office/drawing/2014/main" id="{8E8270F4-24D7-4344-9459-42C9C8FC6BAC}"/>
              </a:ext>
            </a:extLst>
          </p:cNvPr>
          <p:cNvSpPr>
            <a:spLocks/>
          </p:cNvSpPr>
          <p:nvPr/>
        </p:nvSpPr>
        <p:spPr>
          <a:xfrm>
            <a:off x="7114303" y="3165984"/>
            <a:ext cx="635295" cy="205682"/>
          </a:xfrm>
          <a:prstGeom prst="rect">
            <a:avLst/>
          </a:prstGeom>
          <a:noFill/>
          <a:ln w="19050" cap="flat" cmpd="sng" algn="ctr">
            <a:noFill/>
            <a:prstDash val="solid"/>
            <a:miter lim="800000"/>
          </a:ln>
          <a:effectLst/>
        </p:spPr>
        <p:txBody>
          <a:bodyPr wrap="none" lIns="0" tIns="36000" rIns="0" bIns="36000" rtlCol="0" anchor="ctr"/>
          <a:lstStyle/>
          <a:p>
            <a:pPr algn="ctr"/>
            <a:r>
              <a:rPr kumimoji="0" lang="ja-JP" altLang="en-US" sz="1000" b="1" kern="0" dirty="0">
                <a:latin typeface="Meiryo UI"/>
                <a:ea typeface="Meiryo UI"/>
                <a:cs typeface="Arial" pitchFamily="34" charset="0"/>
              </a:rPr>
              <a:t>預り金残高</a:t>
            </a:r>
            <a:br>
              <a:rPr kumimoji="0" lang="en-US" altLang="ja-JP" sz="1000" b="1" kern="0" dirty="0">
                <a:latin typeface="Meiryo UI"/>
                <a:ea typeface="Meiryo UI"/>
                <a:cs typeface="Arial" pitchFamily="34" charset="0"/>
              </a:rPr>
            </a:br>
            <a:r>
              <a:rPr kumimoji="0" lang="en-US" altLang="ja-JP" sz="1000" b="1" kern="0" dirty="0">
                <a:latin typeface="Meiryo UI"/>
                <a:ea typeface="Meiryo UI"/>
                <a:cs typeface="Arial" pitchFamily="34" charset="0"/>
              </a:rPr>
              <a:t>(</a:t>
            </a:r>
            <a:r>
              <a:rPr kumimoji="0" lang="ja-JP" altLang="en-US" sz="1000" b="1" kern="0" dirty="0">
                <a:latin typeface="Meiryo UI"/>
                <a:ea typeface="Meiryo UI"/>
                <a:cs typeface="Arial" pitchFamily="34" charset="0"/>
              </a:rPr>
              <a:t>廃棄等費用</a:t>
            </a:r>
            <a:r>
              <a:rPr kumimoji="0" lang="en-US" altLang="ja-JP" sz="1000" b="1" kern="0" dirty="0">
                <a:latin typeface="Meiryo UI"/>
                <a:ea typeface="Meiryo UI"/>
                <a:cs typeface="Arial" pitchFamily="34" charset="0"/>
              </a:rPr>
              <a:t>)</a:t>
            </a:r>
          </a:p>
        </p:txBody>
      </p:sp>
      <p:cxnSp>
        <p:nvCxnSpPr>
          <p:cNvPr id="131" name="直線コネクタ 130">
            <a:extLst>
              <a:ext uri="{FF2B5EF4-FFF2-40B4-BE49-F238E27FC236}">
                <a16:creationId xmlns:a16="http://schemas.microsoft.com/office/drawing/2014/main" id="{F04DB6FB-3945-48F3-AF19-0356D8283756}"/>
              </a:ext>
            </a:extLst>
          </p:cNvPr>
          <p:cNvCxnSpPr>
            <a:cxnSpLocks/>
            <a:stCxn id="137" idx="3"/>
          </p:cNvCxnSpPr>
          <p:nvPr/>
        </p:nvCxnSpPr>
        <p:spPr>
          <a:xfrm>
            <a:off x="6804114" y="4589822"/>
            <a:ext cx="663228" cy="150575"/>
          </a:xfrm>
          <a:prstGeom prst="line">
            <a:avLst/>
          </a:prstGeom>
          <a:ln w="12700">
            <a:prstDash val="sysDash"/>
          </a:ln>
        </p:spPr>
        <p:style>
          <a:lnRef idx="1">
            <a:schemeClr val="accent1"/>
          </a:lnRef>
          <a:fillRef idx="0">
            <a:schemeClr val="accent1"/>
          </a:fillRef>
          <a:effectRef idx="0">
            <a:schemeClr val="accent1"/>
          </a:effectRef>
          <a:fontRef idx="minor">
            <a:schemeClr val="tx1"/>
          </a:fontRef>
        </p:style>
      </p:cxnSp>
      <p:cxnSp>
        <p:nvCxnSpPr>
          <p:cNvPr id="132" name="直線コネクタ 131">
            <a:extLst>
              <a:ext uri="{FF2B5EF4-FFF2-40B4-BE49-F238E27FC236}">
                <a16:creationId xmlns:a16="http://schemas.microsoft.com/office/drawing/2014/main" id="{630A7B1E-6EC4-46DE-A16A-03632500591B}"/>
              </a:ext>
            </a:extLst>
          </p:cNvPr>
          <p:cNvCxnSpPr>
            <a:cxnSpLocks/>
          </p:cNvCxnSpPr>
          <p:nvPr/>
        </p:nvCxnSpPr>
        <p:spPr>
          <a:xfrm flipH="1" flipV="1">
            <a:off x="7376320" y="3371666"/>
            <a:ext cx="118009" cy="259131"/>
          </a:xfrm>
          <a:prstGeom prst="line">
            <a:avLst/>
          </a:prstGeom>
          <a:ln w="12700">
            <a:prstDash val="sysDash"/>
          </a:ln>
        </p:spPr>
        <p:style>
          <a:lnRef idx="1">
            <a:schemeClr val="accent1"/>
          </a:lnRef>
          <a:fillRef idx="0">
            <a:schemeClr val="accent1"/>
          </a:fillRef>
          <a:effectRef idx="0">
            <a:schemeClr val="accent1"/>
          </a:effectRef>
          <a:fontRef idx="minor">
            <a:schemeClr val="tx1"/>
          </a:fontRef>
        </p:style>
      </p:cxnSp>
      <p:sp>
        <p:nvSpPr>
          <p:cNvPr id="137" name="正方形/長方形 136">
            <a:extLst>
              <a:ext uri="{FF2B5EF4-FFF2-40B4-BE49-F238E27FC236}">
                <a16:creationId xmlns:a16="http://schemas.microsoft.com/office/drawing/2014/main" id="{29C6F181-E85D-46F7-9592-38D85E540E6A}"/>
              </a:ext>
            </a:extLst>
          </p:cNvPr>
          <p:cNvSpPr>
            <a:spLocks/>
          </p:cNvSpPr>
          <p:nvPr/>
        </p:nvSpPr>
        <p:spPr>
          <a:xfrm>
            <a:off x="6168820" y="4486981"/>
            <a:ext cx="635295" cy="205682"/>
          </a:xfrm>
          <a:prstGeom prst="rect">
            <a:avLst/>
          </a:prstGeom>
          <a:noFill/>
          <a:ln w="19050" cap="flat" cmpd="sng" algn="ctr">
            <a:noFill/>
            <a:prstDash val="solid"/>
            <a:miter lim="800000"/>
          </a:ln>
          <a:effectLst/>
        </p:spPr>
        <p:txBody>
          <a:bodyPr wrap="none" lIns="0" tIns="36000" rIns="0" bIns="36000" rtlCol="0" anchor="ctr"/>
          <a:lstStyle/>
          <a:p>
            <a:pPr algn="ctr"/>
            <a:r>
              <a:rPr kumimoji="0" lang="ja-JP" altLang="en-US" sz="1000" b="1" kern="0" dirty="0">
                <a:latin typeface="Meiryo UI"/>
                <a:ea typeface="Meiryo UI"/>
                <a:cs typeface="Arial" pitchFamily="34" charset="0"/>
              </a:rPr>
              <a:t>預り金残高</a:t>
            </a:r>
            <a:br>
              <a:rPr kumimoji="0" lang="en-US" altLang="ja-JP" sz="1000" b="1" kern="0" dirty="0">
                <a:latin typeface="Meiryo UI"/>
                <a:ea typeface="Meiryo UI"/>
                <a:cs typeface="Arial" pitchFamily="34" charset="0"/>
              </a:rPr>
            </a:br>
            <a:r>
              <a:rPr kumimoji="0" lang="en-US" altLang="ja-JP" sz="1000" b="1" kern="0" dirty="0">
                <a:latin typeface="Meiryo UI"/>
                <a:ea typeface="Meiryo UI"/>
                <a:cs typeface="Arial" pitchFamily="34" charset="0"/>
              </a:rPr>
              <a:t>(</a:t>
            </a:r>
            <a:r>
              <a:rPr kumimoji="0" lang="ja-JP" altLang="en-US" sz="1000" b="1" kern="0" dirty="0">
                <a:latin typeface="Meiryo UI"/>
                <a:ea typeface="Meiryo UI"/>
                <a:cs typeface="Arial" pitchFamily="34" charset="0"/>
              </a:rPr>
              <a:t>納付金</a:t>
            </a:r>
            <a:r>
              <a:rPr kumimoji="0" lang="en-US" altLang="ja-JP" sz="1000" b="1" kern="0" dirty="0">
                <a:latin typeface="Meiryo UI"/>
                <a:ea typeface="Meiryo UI"/>
                <a:cs typeface="Arial" pitchFamily="34" charset="0"/>
              </a:rPr>
              <a:t>)</a:t>
            </a:r>
          </a:p>
        </p:txBody>
      </p:sp>
      <p:cxnSp>
        <p:nvCxnSpPr>
          <p:cNvPr id="139" name="直線コネクタ 138">
            <a:extLst>
              <a:ext uri="{FF2B5EF4-FFF2-40B4-BE49-F238E27FC236}">
                <a16:creationId xmlns:a16="http://schemas.microsoft.com/office/drawing/2014/main" id="{C7B2B157-08BB-473D-8517-965D38A5F4A1}"/>
              </a:ext>
            </a:extLst>
          </p:cNvPr>
          <p:cNvCxnSpPr>
            <a:cxnSpLocks/>
          </p:cNvCxnSpPr>
          <p:nvPr/>
        </p:nvCxnSpPr>
        <p:spPr>
          <a:xfrm flipH="1">
            <a:off x="8272653" y="5514507"/>
            <a:ext cx="535236" cy="191488"/>
          </a:xfrm>
          <a:prstGeom prst="line">
            <a:avLst/>
          </a:prstGeom>
          <a:ln w="12700">
            <a:prstDash val="sysDash"/>
          </a:ln>
        </p:spPr>
        <p:style>
          <a:lnRef idx="1">
            <a:schemeClr val="accent1"/>
          </a:lnRef>
          <a:fillRef idx="0">
            <a:schemeClr val="accent1"/>
          </a:fillRef>
          <a:effectRef idx="0">
            <a:schemeClr val="accent1"/>
          </a:effectRef>
          <a:fontRef idx="minor">
            <a:schemeClr val="tx1"/>
          </a:fontRef>
        </p:style>
      </p:cxnSp>
      <p:sp>
        <p:nvSpPr>
          <p:cNvPr id="253" name="四角形: 角を丸くする 252">
            <a:extLst>
              <a:ext uri="{FF2B5EF4-FFF2-40B4-BE49-F238E27FC236}">
                <a16:creationId xmlns:a16="http://schemas.microsoft.com/office/drawing/2014/main" id="{15B9239A-9B6F-43E5-AC44-87C90180FAF4}"/>
              </a:ext>
            </a:extLst>
          </p:cNvPr>
          <p:cNvSpPr/>
          <p:nvPr/>
        </p:nvSpPr>
        <p:spPr>
          <a:xfrm>
            <a:off x="773145" y="2490420"/>
            <a:ext cx="321799" cy="2510570"/>
          </a:xfrm>
          <a:prstGeom prst="roundRect">
            <a:avLst/>
          </a:prstGeom>
          <a:solidFill>
            <a:schemeClr val="bg1">
              <a:lumMod val="95000"/>
            </a:schemeClr>
          </a:solidFill>
          <a:ln w="19050" cap="flat" cmpd="sng" algn="ctr">
            <a:solidFill>
              <a:sysClr val="window" lastClr="FFFFFF">
                <a:lumMod val="65000"/>
              </a:sysClr>
            </a:solidFill>
            <a:prstDash val="solid"/>
            <a:miter lim="800000"/>
          </a:ln>
          <a:effectLst/>
        </p:spPr>
        <p:txBody>
          <a:bodyPr vert="eaVert" wrap="none" lIns="0" tIns="36000" rIns="0" bIns="36000" rtlCol="0" anchor="ctr"/>
          <a:lstStyle/>
          <a:p>
            <a:pPr algn="ctr"/>
            <a:r>
              <a:rPr kumimoji="0" lang="ja-JP" altLang="en-US" sz="900" kern="0" dirty="0">
                <a:solidFill>
                  <a:prstClr val="black"/>
                </a:solidFill>
                <a:latin typeface="Meiryo UI"/>
                <a:ea typeface="Meiryo UI"/>
                <a:cs typeface="Arial" pitchFamily="34" charset="0"/>
              </a:rPr>
              <a:t>商流に照らした帳簿の流れ</a:t>
            </a:r>
            <a:endParaRPr kumimoji="0" lang="en-US" altLang="ja-JP" sz="900" kern="0" dirty="0">
              <a:solidFill>
                <a:prstClr val="black"/>
              </a:solidFill>
              <a:latin typeface="Meiryo UI"/>
              <a:ea typeface="Meiryo UI"/>
              <a:cs typeface="Arial" pitchFamily="34" charset="0"/>
            </a:endParaRPr>
          </a:p>
        </p:txBody>
      </p:sp>
      <p:sp>
        <p:nvSpPr>
          <p:cNvPr id="254" name="四角形: 角を丸くする 253">
            <a:extLst>
              <a:ext uri="{FF2B5EF4-FFF2-40B4-BE49-F238E27FC236}">
                <a16:creationId xmlns:a16="http://schemas.microsoft.com/office/drawing/2014/main" id="{E6800EC7-868E-4AE8-ABA0-0F9622D05F5C}"/>
              </a:ext>
            </a:extLst>
          </p:cNvPr>
          <p:cNvSpPr/>
          <p:nvPr/>
        </p:nvSpPr>
        <p:spPr>
          <a:xfrm>
            <a:off x="773145" y="5331792"/>
            <a:ext cx="321799" cy="1031413"/>
          </a:xfrm>
          <a:prstGeom prst="roundRect">
            <a:avLst/>
          </a:prstGeom>
          <a:solidFill>
            <a:schemeClr val="bg1">
              <a:lumMod val="95000"/>
            </a:schemeClr>
          </a:solidFill>
          <a:ln w="19050" cap="flat" cmpd="sng" algn="ctr">
            <a:solidFill>
              <a:sysClr val="window" lastClr="FFFFFF">
                <a:lumMod val="65000"/>
              </a:sysClr>
            </a:solidFill>
            <a:prstDash val="solid"/>
            <a:miter lim="800000"/>
          </a:ln>
          <a:effectLst/>
        </p:spPr>
        <p:txBody>
          <a:bodyPr vert="eaVert" wrap="none" lIns="0" tIns="36000" rIns="0" bIns="36000" rtlCol="0" anchor="ctr"/>
          <a:lstStyle/>
          <a:p>
            <a:pPr algn="ctr"/>
            <a:r>
              <a:rPr kumimoji="0" lang="ja-JP" altLang="en-US" sz="900" kern="0" dirty="0">
                <a:solidFill>
                  <a:prstClr val="black"/>
                </a:solidFill>
                <a:latin typeface="Meiryo UI"/>
                <a:ea typeface="Meiryo UI"/>
                <a:cs typeface="Arial" pitchFamily="34" charset="0"/>
              </a:rPr>
              <a:t>銀行口座残高推移</a:t>
            </a:r>
            <a:endParaRPr kumimoji="0" lang="en-US" altLang="ja-JP" sz="900" kern="0" dirty="0">
              <a:solidFill>
                <a:prstClr val="black"/>
              </a:solidFill>
              <a:latin typeface="Meiryo UI"/>
              <a:ea typeface="Meiryo UI"/>
              <a:cs typeface="Arial" pitchFamily="34" charset="0"/>
            </a:endParaRPr>
          </a:p>
        </p:txBody>
      </p:sp>
      <p:cxnSp>
        <p:nvCxnSpPr>
          <p:cNvPr id="256" name="直線矢印コネクタ 255">
            <a:extLst>
              <a:ext uri="{FF2B5EF4-FFF2-40B4-BE49-F238E27FC236}">
                <a16:creationId xmlns:a16="http://schemas.microsoft.com/office/drawing/2014/main" id="{CE974DEF-7784-43D7-8E27-ABA9B2684BEF}"/>
              </a:ext>
            </a:extLst>
          </p:cNvPr>
          <p:cNvCxnSpPr/>
          <p:nvPr/>
        </p:nvCxnSpPr>
        <p:spPr>
          <a:xfrm flipV="1">
            <a:off x="1772309" y="2459037"/>
            <a:ext cx="0" cy="2551253"/>
          </a:xfrm>
          <a:prstGeom prst="straightConnector1">
            <a:avLst/>
          </a:prstGeom>
          <a:ln w="19050">
            <a:tailEnd type="triangle"/>
          </a:ln>
        </p:spPr>
        <p:style>
          <a:lnRef idx="1">
            <a:schemeClr val="accent1"/>
          </a:lnRef>
          <a:fillRef idx="0">
            <a:schemeClr val="accent1"/>
          </a:fillRef>
          <a:effectRef idx="0">
            <a:schemeClr val="accent1"/>
          </a:effectRef>
          <a:fontRef idx="minor">
            <a:schemeClr val="tx1"/>
          </a:fontRef>
        </p:style>
      </p:cxnSp>
      <p:sp>
        <p:nvSpPr>
          <p:cNvPr id="257" name="正方形/長方形 256">
            <a:extLst>
              <a:ext uri="{FF2B5EF4-FFF2-40B4-BE49-F238E27FC236}">
                <a16:creationId xmlns:a16="http://schemas.microsoft.com/office/drawing/2014/main" id="{16D1574C-D88B-4794-A505-D30EDCA479BB}"/>
              </a:ext>
            </a:extLst>
          </p:cNvPr>
          <p:cNvSpPr/>
          <p:nvPr/>
        </p:nvSpPr>
        <p:spPr>
          <a:xfrm>
            <a:off x="1651422" y="3213342"/>
            <a:ext cx="241773" cy="1064726"/>
          </a:xfrm>
          <a:prstGeom prst="rect">
            <a:avLst/>
          </a:prstGeom>
          <a:solidFill>
            <a:schemeClr val="bg1"/>
          </a:solidFill>
          <a:ln w="19050" cap="flat" cmpd="sng" algn="ctr">
            <a:noFill/>
            <a:prstDash val="solid"/>
            <a:miter lim="800000"/>
          </a:ln>
          <a:effectLst/>
        </p:spPr>
        <p:txBody>
          <a:bodyPr vert="eaVert" wrap="none" lIns="0" tIns="36000" rIns="0" bIns="36000" rtlCol="0" anchor="ctr"/>
          <a:lstStyle/>
          <a:p>
            <a:pPr algn="ctr"/>
            <a:r>
              <a:rPr kumimoji="0" lang="ja-JP" altLang="en-US" sz="900" kern="0" dirty="0">
                <a:solidFill>
                  <a:prstClr val="black"/>
                </a:solidFill>
                <a:latin typeface="Meiryo UI"/>
                <a:ea typeface="Meiryo UI"/>
                <a:cs typeface="Arial" pitchFamily="34" charset="0"/>
              </a:rPr>
              <a:t>借方金額</a:t>
            </a:r>
            <a:r>
              <a:rPr kumimoji="0" lang="en-US" altLang="ja-JP" sz="900" kern="0" dirty="0">
                <a:solidFill>
                  <a:prstClr val="black"/>
                </a:solidFill>
                <a:latin typeface="Meiryo UI"/>
                <a:ea typeface="Meiryo UI"/>
                <a:cs typeface="Arial" pitchFamily="34" charset="0"/>
              </a:rPr>
              <a:t>(</a:t>
            </a:r>
            <a:r>
              <a:rPr kumimoji="0" lang="ja-JP" altLang="en-US" sz="900" kern="0" dirty="0">
                <a:solidFill>
                  <a:prstClr val="black"/>
                </a:solidFill>
                <a:latin typeface="Meiryo UI"/>
                <a:ea typeface="Meiryo UI"/>
                <a:cs typeface="Arial" pitchFamily="34" charset="0"/>
              </a:rPr>
              <a:t>現預金</a:t>
            </a:r>
            <a:r>
              <a:rPr kumimoji="0" lang="en-US" altLang="ja-JP" sz="900" kern="0" dirty="0">
                <a:solidFill>
                  <a:prstClr val="black"/>
                </a:solidFill>
                <a:latin typeface="Meiryo UI"/>
                <a:ea typeface="Meiryo UI"/>
                <a:cs typeface="Arial" pitchFamily="34" charset="0"/>
              </a:rPr>
              <a:t>)</a:t>
            </a:r>
          </a:p>
        </p:txBody>
      </p:sp>
      <p:sp>
        <p:nvSpPr>
          <p:cNvPr id="258" name="矢印: 上 257">
            <a:extLst>
              <a:ext uri="{FF2B5EF4-FFF2-40B4-BE49-F238E27FC236}">
                <a16:creationId xmlns:a16="http://schemas.microsoft.com/office/drawing/2014/main" id="{4018ABD2-30DF-43D2-BC22-6DD0CED57B78}"/>
              </a:ext>
            </a:extLst>
          </p:cNvPr>
          <p:cNvSpPr/>
          <p:nvPr/>
        </p:nvSpPr>
        <p:spPr>
          <a:xfrm>
            <a:off x="7632682" y="3575592"/>
            <a:ext cx="177966" cy="472596"/>
          </a:xfrm>
          <a:prstGeom prst="upArrow">
            <a:avLst/>
          </a:prstGeom>
          <a:solidFill>
            <a:srgbClr val="E5EAF3"/>
          </a:solidFill>
          <a:ln w="19050" cap="flat" cmpd="sng" algn="ctr">
            <a:solidFill>
              <a:sysClr val="window" lastClr="FFFFFF">
                <a:lumMod val="65000"/>
              </a:sysClr>
            </a:solidFill>
            <a:prstDash val="solid"/>
            <a:miter lim="800000"/>
          </a:ln>
          <a:effectLst/>
        </p:spPr>
        <p:txBody>
          <a:bodyPr wrap="none" lIns="0" tIns="36000" rIns="0" bIns="36000" rtlCol="0" anchor="ctr"/>
          <a:lstStyle/>
          <a:p>
            <a:pPr algn="ctr"/>
            <a:endParaRPr kumimoji="0" lang="ja-JP" altLang="en-US" sz="500" kern="0" dirty="0">
              <a:solidFill>
                <a:prstClr val="black"/>
              </a:solidFill>
              <a:latin typeface="Meiryo UI"/>
              <a:ea typeface="Meiryo UI"/>
              <a:cs typeface="Arial" pitchFamily="34" charset="0"/>
            </a:endParaRPr>
          </a:p>
        </p:txBody>
      </p:sp>
      <p:sp>
        <p:nvSpPr>
          <p:cNvPr id="260" name="正方形/長方形 259">
            <a:extLst>
              <a:ext uri="{FF2B5EF4-FFF2-40B4-BE49-F238E27FC236}">
                <a16:creationId xmlns:a16="http://schemas.microsoft.com/office/drawing/2014/main" id="{B9C459F4-A3E7-4FAF-A708-49655B4DDB32}"/>
              </a:ext>
            </a:extLst>
          </p:cNvPr>
          <p:cNvSpPr/>
          <p:nvPr/>
        </p:nvSpPr>
        <p:spPr>
          <a:xfrm>
            <a:off x="7346862" y="3752446"/>
            <a:ext cx="768707" cy="174093"/>
          </a:xfrm>
          <a:prstGeom prst="rect">
            <a:avLst/>
          </a:prstGeom>
          <a:solidFill>
            <a:schemeClr val="bg1"/>
          </a:solidFill>
          <a:ln w="19050" cap="flat" cmpd="sng" algn="ctr">
            <a:noFill/>
            <a:prstDash val="solid"/>
            <a:miter lim="800000"/>
          </a:ln>
          <a:effectLst/>
        </p:spPr>
        <p:txBody>
          <a:bodyPr wrap="none" lIns="0" tIns="36000" rIns="0" bIns="36000" rtlCol="0" anchor="ctr"/>
          <a:lstStyle/>
          <a:p>
            <a:pPr algn="ctr"/>
            <a:r>
              <a:rPr kumimoji="0" lang="ja-JP" altLang="en-US" sz="900" kern="0" dirty="0">
                <a:latin typeface="Meiryo UI"/>
                <a:ea typeface="Meiryo UI"/>
                <a:cs typeface="Arial" pitchFamily="34" charset="0"/>
              </a:rPr>
              <a:t>廃棄等費用</a:t>
            </a:r>
            <a:r>
              <a:rPr kumimoji="0" lang="en-US" altLang="ja-JP" sz="900" kern="0" dirty="0">
                <a:latin typeface="Meiryo UI"/>
                <a:ea typeface="Meiryo UI"/>
                <a:cs typeface="Arial" pitchFamily="34" charset="0"/>
              </a:rPr>
              <a:t>30</a:t>
            </a:r>
            <a:br>
              <a:rPr kumimoji="0" lang="en-US" altLang="ja-JP" sz="900" kern="0" dirty="0">
                <a:latin typeface="Meiryo UI"/>
                <a:ea typeface="Meiryo UI"/>
                <a:cs typeface="Arial" pitchFamily="34" charset="0"/>
              </a:rPr>
            </a:br>
            <a:r>
              <a:rPr kumimoji="0" lang="en-US" altLang="ja-JP" sz="900" kern="0" dirty="0">
                <a:latin typeface="Meiryo UI"/>
                <a:ea typeface="Meiryo UI"/>
                <a:cs typeface="Arial" pitchFamily="34" charset="0"/>
              </a:rPr>
              <a:t>(</a:t>
            </a:r>
            <a:r>
              <a:rPr kumimoji="0" lang="ja-JP" altLang="en-US" sz="900" kern="0" dirty="0">
                <a:latin typeface="Meiryo UI"/>
                <a:ea typeface="Meiryo UI"/>
                <a:cs typeface="Arial" pitchFamily="34" charset="0"/>
              </a:rPr>
              <a:t>積立・取戻</a:t>
            </a:r>
            <a:r>
              <a:rPr kumimoji="0" lang="en-US" altLang="ja-JP" sz="900" kern="0" dirty="0">
                <a:latin typeface="Meiryo UI"/>
                <a:ea typeface="Meiryo UI"/>
                <a:cs typeface="Arial" pitchFamily="34" charset="0"/>
              </a:rPr>
              <a:t>)</a:t>
            </a:r>
            <a:endParaRPr kumimoji="0" lang="en-US" altLang="ja-JP" sz="700" kern="0" dirty="0">
              <a:latin typeface="Meiryo UI"/>
              <a:ea typeface="Meiryo UI"/>
              <a:cs typeface="Arial" pitchFamily="34" charset="0"/>
            </a:endParaRPr>
          </a:p>
        </p:txBody>
      </p:sp>
      <p:cxnSp>
        <p:nvCxnSpPr>
          <p:cNvPr id="264" name="直線コネクタ 263">
            <a:extLst>
              <a:ext uri="{FF2B5EF4-FFF2-40B4-BE49-F238E27FC236}">
                <a16:creationId xmlns:a16="http://schemas.microsoft.com/office/drawing/2014/main" id="{1A34F757-1304-4583-81BE-9C2495B72677}"/>
              </a:ext>
            </a:extLst>
          </p:cNvPr>
          <p:cNvCxnSpPr>
            <a:cxnSpLocks/>
          </p:cNvCxnSpPr>
          <p:nvPr/>
        </p:nvCxnSpPr>
        <p:spPr>
          <a:xfrm flipH="1">
            <a:off x="8271276" y="5397674"/>
            <a:ext cx="635295" cy="37333"/>
          </a:xfrm>
          <a:prstGeom prst="line">
            <a:avLst/>
          </a:prstGeom>
          <a:ln w="12700">
            <a:prstDash val="sysDash"/>
          </a:ln>
        </p:spPr>
        <p:style>
          <a:lnRef idx="1">
            <a:schemeClr val="accent1"/>
          </a:lnRef>
          <a:fillRef idx="0">
            <a:schemeClr val="accent1"/>
          </a:fillRef>
          <a:effectRef idx="0">
            <a:schemeClr val="accent1"/>
          </a:effectRef>
          <a:fontRef idx="minor">
            <a:schemeClr val="tx1"/>
          </a:fontRef>
        </p:style>
      </p:cxnSp>
      <p:sp>
        <p:nvSpPr>
          <p:cNvPr id="121" name="正方形/長方形 120">
            <a:extLst>
              <a:ext uri="{FF2B5EF4-FFF2-40B4-BE49-F238E27FC236}">
                <a16:creationId xmlns:a16="http://schemas.microsoft.com/office/drawing/2014/main" id="{24C1F9BE-AF34-4E27-8530-A295FDF0FCDC}"/>
              </a:ext>
            </a:extLst>
          </p:cNvPr>
          <p:cNvSpPr>
            <a:spLocks/>
          </p:cNvSpPr>
          <p:nvPr/>
        </p:nvSpPr>
        <p:spPr>
          <a:xfrm>
            <a:off x="8797766" y="5377519"/>
            <a:ext cx="635295" cy="205682"/>
          </a:xfrm>
          <a:prstGeom prst="rect">
            <a:avLst/>
          </a:prstGeom>
          <a:solidFill>
            <a:schemeClr val="bg1"/>
          </a:solidFill>
          <a:ln w="19050" cap="flat" cmpd="sng" algn="ctr">
            <a:noFill/>
            <a:prstDash val="solid"/>
            <a:miter lim="800000"/>
          </a:ln>
          <a:effectLst/>
        </p:spPr>
        <p:txBody>
          <a:bodyPr wrap="none" lIns="0" tIns="36000" rIns="0" bIns="36000" rtlCol="0" anchor="ctr"/>
          <a:lstStyle/>
          <a:p>
            <a:pPr algn="ctr"/>
            <a:r>
              <a:rPr kumimoji="0" lang="ja-JP" altLang="en-US" sz="1000" b="1" kern="0" dirty="0">
                <a:solidFill>
                  <a:srgbClr val="0070C0"/>
                </a:solidFill>
                <a:latin typeface="Meiryo UI"/>
                <a:ea typeface="Meiryo UI"/>
                <a:cs typeface="Arial" pitchFamily="34" charset="0"/>
              </a:rPr>
              <a:t>口座残高</a:t>
            </a:r>
            <a:endParaRPr kumimoji="0" lang="en-US" altLang="ja-JP" sz="1000" b="1" kern="0" dirty="0">
              <a:solidFill>
                <a:srgbClr val="0070C0"/>
              </a:solidFill>
              <a:latin typeface="Meiryo UI"/>
              <a:ea typeface="Meiryo UI"/>
              <a:cs typeface="Arial" pitchFamily="34" charset="0"/>
            </a:endParaRPr>
          </a:p>
          <a:p>
            <a:pPr algn="ctr"/>
            <a:r>
              <a:rPr kumimoji="0" lang="en-US" altLang="ja-JP" sz="1000" b="1" kern="0" dirty="0">
                <a:solidFill>
                  <a:srgbClr val="0070C0"/>
                </a:solidFill>
                <a:latin typeface="Meiryo UI"/>
                <a:ea typeface="Meiryo UI"/>
                <a:cs typeface="Arial" pitchFamily="34" charset="0"/>
              </a:rPr>
              <a:t>65</a:t>
            </a:r>
          </a:p>
        </p:txBody>
      </p:sp>
      <p:sp>
        <p:nvSpPr>
          <p:cNvPr id="265" name="矢印: 上下 264">
            <a:extLst>
              <a:ext uri="{FF2B5EF4-FFF2-40B4-BE49-F238E27FC236}">
                <a16:creationId xmlns:a16="http://schemas.microsoft.com/office/drawing/2014/main" id="{C1413AB4-602E-42F3-BC00-3D2D5C47FFBA}"/>
              </a:ext>
            </a:extLst>
          </p:cNvPr>
          <p:cNvSpPr/>
          <p:nvPr/>
        </p:nvSpPr>
        <p:spPr>
          <a:xfrm>
            <a:off x="9046697" y="4566269"/>
            <a:ext cx="164842" cy="729213"/>
          </a:xfrm>
          <a:prstGeom prst="upDownArrow">
            <a:avLst/>
          </a:prstGeom>
          <a:solidFill>
            <a:srgbClr val="E5EAF3"/>
          </a:solidFill>
          <a:ln w="19050" cap="flat" cmpd="sng" algn="ctr">
            <a:solidFill>
              <a:sysClr val="window" lastClr="FFFFFF">
                <a:lumMod val="65000"/>
              </a:sysClr>
            </a:solidFill>
            <a:prstDash val="solid"/>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cxnSp>
        <p:nvCxnSpPr>
          <p:cNvPr id="270" name="直線矢印コネクタ 269">
            <a:extLst>
              <a:ext uri="{FF2B5EF4-FFF2-40B4-BE49-F238E27FC236}">
                <a16:creationId xmlns:a16="http://schemas.microsoft.com/office/drawing/2014/main" id="{51BDF957-E8B4-4B0A-9CAD-83E4BE52ABF8}"/>
              </a:ext>
            </a:extLst>
          </p:cNvPr>
          <p:cNvCxnSpPr>
            <a:cxnSpLocks/>
          </p:cNvCxnSpPr>
          <p:nvPr/>
        </p:nvCxnSpPr>
        <p:spPr>
          <a:xfrm rot="5400000">
            <a:off x="5112589" y="5540994"/>
            <a:ext cx="459468" cy="398009"/>
          </a:xfrm>
          <a:prstGeom prst="bentConnector3">
            <a:avLst>
              <a:gd name="adj1" fmla="val 50000"/>
            </a:avLst>
          </a:prstGeom>
          <a:ln w="19050">
            <a:tailEnd type="triangle"/>
          </a:ln>
        </p:spPr>
        <p:style>
          <a:lnRef idx="1">
            <a:schemeClr val="accent1"/>
          </a:lnRef>
          <a:fillRef idx="0">
            <a:schemeClr val="accent1"/>
          </a:fillRef>
          <a:effectRef idx="0">
            <a:schemeClr val="accent1"/>
          </a:effectRef>
          <a:fontRef idx="minor">
            <a:schemeClr val="tx1"/>
          </a:fontRef>
        </p:style>
      </p:cxnSp>
      <p:cxnSp>
        <p:nvCxnSpPr>
          <p:cNvPr id="271" name="直線矢印コネクタ 270">
            <a:extLst>
              <a:ext uri="{FF2B5EF4-FFF2-40B4-BE49-F238E27FC236}">
                <a16:creationId xmlns:a16="http://schemas.microsoft.com/office/drawing/2014/main" id="{D998A680-79D3-4A27-B934-959C9C1D4FB4}"/>
              </a:ext>
            </a:extLst>
          </p:cNvPr>
          <p:cNvCxnSpPr>
            <a:cxnSpLocks/>
          </p:cNvCxnSpPr>
          <p:nvPr/>
        </p:nvCxnSpPr>
        <p:spPr>
          <a:xfrm rot="10800000" flipV="1">
            <a:off x="7517126" y="5501138"/>
            <a:ext cx="396889" cy="224353"/>
          </a:xfrm>
          <a:prstGeom prst="bentConnector3">
            <a:avLst>
              <a:gd name="adj1" fmla="val 329"/>
            </a:avLst>
          </a:prstGeom>
          <a:ln w="19050">
            <a:tailEnd type="triangle"/>
          </a:ln>
        </p:spPr>
        <p:style>
          <a:lnRef idx="1">
            <a:schemeClr val="accent1"/>
          </a:lnRef>
          <a:fillRef idx="0">
            <a:schemeClr val="accent1"/>
          </a:fillRef>
          <a:effectRef idx="0">
            <a:schemeClr val="accent1"/>
          </a:effectRef>
          <a:fontRef idx="minor">
            <a:schemeClr val="tx1"/>
          </a:fontRef>
        </p:style>
      </p:cxnSp>
      <p:cxnSp>
        <p:nvCxnSpPr>
          <p:cNvPr id="272" name="直線矢印コネクタ 271">
            <a:extLst>
              <a:ext uri="{FF2B5EF4-FFF2-40B4-BE49-F238E27FC236}">
                <a16:creationId xmlns:a16="http://schemas.microsoft.com/office/drawing/2014/main" id="{B7428AE8-282E-4D80-9D6F-783AE8376058}"/>
              </a:ext>
            </a:extLst>
          </p:cNvPr>
          <p:cNvCxnSpPr>
            <a:cxnSpLocks/>
          </p:cNvCxnSpPr>
          <p:nvPr/>
        </p:nvCxnSpPr>
        <p:spPr>
          <a:xfrm>
            <a:off x="6952640" y="5526524"/>
            <a:ext cx="0" cy="694586"/>
          </a:xfrm>
          <a:prstGeom prst="straightConnector1">
            <a:avLst/>
          </a:prstGeom>
          <a:ln w="19050">
            <a:tailEnd type="triangle"/>
          </a:ln>
        </p:spPr>
        <p:style>
          <a:lnRef idx="1">
            <a:schemeClr val="accent1"/>
          </a:lnRef>
          <a:fillRef idx="0">
            <a:schemeClr val="accent1"/>
          </a:fillRef>
          <a:effectRef idx="0">
            <a:schemeClr val="accent1"/>
          </a:effectRef>
          <a:fontRef idx="minor">
            <a:schemeClr val="tx1"/>
          </a:fontRef>
        </p:style>
      </p:cxnSp>
      <p:cxnSp>
        <p:nvCxnSpPr>
          <p:cNvPr id="280" name="直線矢印コネクタ 279">
            <a:extLst>
              <a:ext uri="{FF2B5EF4-FFF2-40B4-BE49-F238E27FC236}">
                <a16:creationId xmlns:a16="http://schemas.microsoft.com/office/drawing/2014/main" id="{AD0CB0B8-AFA3-45D3-BB1A-6DC70B84BFC4}"/>
              </a:ext>
            </a:extLst>
          </p:cNvPr>
          <p:cNvCxnSpPr>
            <a:cxnSpLocks/>
          </p:cNvCxnSpPr>
          <p:nvPr/>
        </p:nvCxnSpPr>
        <p:spPr>
          <a:xfrm>
            <a:off x="4475264" y="5441185"/>
            <a:ext cx="200650" cy="0"/>
          </a:xfrm>
          <a:prstGeom prst="straightConnector1">
            <a:avLst/>
          </a:prstGeom>
          <a:ln w="19050">
            <a:tailEnd type="triangle"/>
          </a:ln>
        </p:spPr>
        <p:style>
          <a:lnRef idx="1">
            <a:schemeClr val="accent1"/>
          </a:lnRef>
          <a:fillRef idx="0">
            <a:schemeClr val="accent1"/>
          </a:fillRef>
          <a:effectRef idx="0">
            <a:schemeClr val="accent1"/>
          </a:effectRef>
          <a:fontRef idx="minor">
            <a:schemeClr val="tx1"/>
          </a:fontRef>
        </p:style>
      </p:cxnSp>
      <p:cxnSp>
        <p:nvCxnSpPr>
          <p:cNvPr id="281" name="直線矢印コネクタ 280">
            <a:extLst>
              <a:ext uri="{FF2B5EF4-FFF2-40B4-BE49-F238E27FC236}">
                <a16:creationId xmlns:a16="http://schemas.microsoft.com/office/drawing/2014/main" id="{322A691B-753F-4CE1-ABE4-9EBC6AAE221A}"/>
              </a:ext>
            </a:extLst>
          </p:cNvPr>
          <p:cNvCxnSpPr>
            <a:cxnSpLocks/>
          </p:cNvCxnSpPr>
          <p:nvPr/>
        </p:nvCxnSpPr>
        <p:spPr>
          <a:xfrm>
            <a:off x="5754950" y="5441185"/>
            <a:ext cx="266394" cy="0"/>
          </a:xfrm>
          <a:prstGeom prst="straightConnector1">
            <a:avLst/>
          </a:prstGeom>
          <a:ln w="19050">
            <a:tailEnd type="triangle"/>
          </a:ln>
        </p:spPr>
        <p:style>
          <a:lnRef idx="1">
            <a:schemeClr val="accent1"/>
          </a:lnRef>
          <a:fillRef idx="0">
            <a:schemeClr val="accent1"/>
          </a:fillRef>
          <a:effectRef idx="0">
            <a:schemeClr val="accent1"/>
          </a:effectRef>
          <a:fontRef idx="minor">
            <a:schemeClr val="tx1"/>
          </a:fontRef>
        </p:style>
      </p:cxnSp>
      <p:sp>
        <p:nvSpPr>
          <p:cNvPr id="287" name="正方形/長方形 286">
            <a:extLst>
              <a:ext uri="{FF2B5EF4-FFF2-40B4-BE49-F238E27FC236}">
                <a16:creationId xmlns:a16="http://schemas.microsoft.com/office/drawing/2014/main" id="{590C0F6F-246C-416B-A40B-84D34F930044}"/>
              </a:ext>
            </a:extLst>
          </p:cNvPr>
          <p:cNvSpPr/>
          <p:nvPr/>
        </p:nvSpPr>
        <p:spPr>
          <a:xfrm>
            <a:off x="5894031" y="6531412"/>
            <a:ext cx="845577" cy="177401"/>
          </a:xfrm>
          <a:prstGeom prst="rect">
            <a:avLst/>
          </a:prstGeom>
          <a:solidFill>
            <a:schemeClr val="bg1"/>
          </a:solidFill>
          <a:ln w="19050" cap="flat" cmpd="sng" algn="ctr">
            <a:noFill/>
            <a:prstDash val="solid"/>
            <a:miter lim="800000"/>
          </a:ln>
          <a:effectLst/>
        </p:spPr>
        <p:txBody>
          <a:bodyPr wrap="none" lIns="0" tIns="36000" rIns="0" bIns="36000" rtlCol="0" anchor="ctr"/>
          <a:lstStyle/>
          <a:p>
            <a:r>
              <a:rPr kumimoji="0" lang="en-US" altLang="ja-JP" sz="900" kern="0" dirty="0">
                <a:solidFill>
                  <a:prstClr val="black"/>
                </a:solidFill>
                <a:latin typeface="Meiryo UI"/>
                <a:ea typeface="Meiryo UI"/>
                <a:cs typeface="Arial" pitchFamily="34" charset="0"/>
              </a:rPr>
              <a:t>※1 </a:t>
            </a:r>
            <a:r>
              <a:rPr kumimoji="0" lang="ja-JP" altLang="en-US" sz="900" kern="0" dirty="0">
                <a:solidFill>
                  <a:prstClr val="black"/>
                </a:solidFill>
                <a:latin typeface="Meiryo UI"/>
                <a:ea typeface="Meiryo UI"/>
                <a:cs typeface="Arial" pitchFamily="34" charset="0"/>
              </a:rPr>
              <a:t>帳簿記入上の貸方情報は会計・税務処理の検討結果応じて今後検討予定</a:t>
            </a:r>
            <a:endParaRPr kumimoji="0" lang="en-US" altLang="ja-JP" sz="900" kern="0" dirty="0">
              <a:solidFill>
                <a:prstClr val="black"/>
              </a:solidFill>
              <a:latin typeface="Meiryo UI"/>
              <a:ea typeface="Meiryo UI"/>
              <a:cs typeface="Arial" pitchFamily="34" charset="0"/>
            </a:endParaRPr>
          </a:p>
          <a:p>
            <a:r>
              <a:rPr kumimoji="0" lang="en-US" altLang="ja-JP" sz="900" kern="0" dirty="0">
                <a:solidFill>
                  <a:prstClr val="black"/>
                </a:solidFill>
                <a:latin typeface="Meiryo UI"/>
                <a:ea typeface="Meiryo UI"/>
                <a:cs typeface="Arial" pitchFamily="34" charset="0"/>
              </a:rPr>
              <a:t>※2 </a:t>
            </a:r>
            <a:r>
              <a:rPr kumimoji="0" lang="ja-JP" altLang="en-US" sz="900" kern="0" dirty="0">
                <a:solidFill>
                  <a:prstClr val="black"/>
                </a:solidFill>
                <a:latin typeface="Meiryo UI"/>
                <a:ea typeface="Meiryo UI"/>
                <a:cs typeface="Arial" pitchFamily="34" charset="0"/>
              </a:rPr>
              <a:t>銀行口座の運用方針は、</a:t>
            </a:r>
            <a:r>
              <a:rPr kumimoji="0" lang="en-US" altLang="ja-JP" sz="900" kern="0" dirty="0">
                <a:solidFill>
                  <a:prstClr val="black"/>
                </a:solidFill>
                <a:latin typeface="Meiryo UI"/>
                <a:ea typeface="Meiryo UI"/>
                <a:cs typeface="Arial" pitchFamily="34" charset="0"/>
              </a:rPr>
              <a:t>FIT</a:t>
            </a:r>
            <a:r>
              <a:rPr kumimoji="0" lang="ja-JP" altLang="en-US" sz="900" kern="0" dirty="0">
                <a:solidFill>
                  <a:prstClr val="black"/>
                </a:solidFill>
                <a:latin typeface="Meiryo UI"/>
                <a:ea typeface="Meiryo UI"/>
                <a:cs typeface="Arial" pitchFamily="34" charset="0"/>
              </a:rPr>
              <a:t>業務移管もふまえて今後検討予定</a:t>
            </a:r>
            <a:endParaRPr kumimoji="0" lang="en-US" altLang="ja-JP" sz="900" kern="0" dirty="0">
              <a:solidFill>
                <a:prstClr val="black"/>
              </a:solidFill>
              <a:latin typeface="Meiryo UI"/>
              <a:ea typeface="Meiryo UI"/>
              <a:cs typeface="Arial" pitchFamily="34" charset="0"/>
            </a:endParaRPr>
          </a:p>
        </p:txBody>
      </p:sp>
      <p:sp>
        <p:nvSpPr>
          <p:cNvPr id="67" name="タイトル 1">
            <a:extLst>
              <a:ext uri="{FF2B5EF4-FFF2-40B4-BE49-F238E27FC236}">
                <a16:creationId xmlns:a16="http://schemas.microsoft.com/office/drawing/2014/main" id="{B291D69C-D138-4261-85A7-303751D72FF1}"/>
              </a:ext>
            </a:extLst>
          </p:cNvPr>
          <p:cNvSpPr>
            <a:spLocks noGrp="1"/>
          </p:cNvSpPr>
          <p:nvPr>
            <p:ph type="title"/>
          </p:nvPr>
        </p:nvSpPr>
        <p:spPr>
          <a:xfrm>
            <a:off x="73006" y="18854"/>
            <a:ext cx="8884338" cy="688157"/>
          </a:xfrm>
        </p:spPr>
        <p:txBody>
          <a:bodyPr/>
          <a:lstStyle/>
          <a:p>
            <a:r>
              <a:rPr lang="zh-TW" altLang="en-US" dirty="0">
                <a:latin typeface="Meiryo UI" panose="020B0604030504040204" pitchFamily="50" charset="-128"/>
                <a:ea typeface="Meiryo UI" panose="020B0604030504040204" pitchFamily="50" charset="-128"/>
              </a:rPr>
              <a:t>業務詳細仕様</a:t>
            </a:r>
            <a:br>
              <a:rPr lang="en-US" altLang="ja-JP" dirty="0">
                <a:latin typeface="Meiryo UI" panose="020B0604030504040204" pitchFamily="50" charset="-128"/>
                <a:ea typeface="Meiryo UI" panose="020B0604030504040204" pitchFamily="50" charset="-128"/>
              </a:rPr>
            </a:br>
            <a:r>
              <a:rPr kumimoji="0" lang="ja-JP" altLang="en-US" kern="0" dirty="0">
                <a:solidFill>
                  <a:prstClr val="black"/>
                </a:solidFill>
                <a:latin typeface="Meiryo UI"/>
                <a:ea typeface="Meiryo UI"/>
                <a:cs typeface="Arial" pitchFamily="34" charset="0"/>
              </a:rPr>
              <a:t>資金管理・報告</a:t>
            </a:r>
            <a:r>
              <a:rPr lang="zh-TW" altLang="en-US"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残高管理</a:t>
            </a:r>
            <a:r>
              <a:rPr lang="en-US" altLang="ja-JP" dirty="0">
                <a:latin typeface="Arial" panose="020B0604020202020204" pitchFamily="34" charset="0"/>
                <a:ea typeface="Meiryo UI" panose="020B0604030504040204" pitchFamily="50" charset="-128"/>
                <a:cs typeface="Arial" panose="020B0604020202020204" pitchFamily="34" charset="0"/>
              </a:rPr>
              <a:t> – </a:t>
            </a:r>
            <a:r>
              <a:rPr lang="ja-JP" altLang="en-US" dirty="0">
                <a:latin typeface="Arial" panose="020B0604020202020204" pitchFamily="34" charset="0"/>
                <a:ea typeface="Meiryo UI" panose="020B0604030504040204" pitchFamily="50" charset="-128"/>
                <a:cs typeface="Arial" panose="020B0604020202020204" pitchFamily="34" charset="0"/>
              </a:rPr>
              <a:t>残高照合</a:t>
            </a:r>
            <a:endParaRPr kumimoji="1" lang="ja-JP" altLang="en-US" dirty="0">
              <a:latin typeface="Meiryo UI" panose="020B0604030504040204" pitchFamily="50" charset="-128"/>
              <a:ea typeface="Meiryo UI" panose="020B0604030504040204" pitchFamily="50" charset="-128"/>
            </a:endParaRPr>
          </a:p>
        </p:txBody>
      </p:sp>
      <p:cxnSp>
        <p:nvCxnSpPr>
          <p:cNvPr id="68" name="直線矢印コネクタ 67">
            <a:extLst>
              <a:ext uri="{FF2B5EF4-FFF2-40B4-BE49-F238E27FC236}">
                <a16:creationId xmlns:a16="http://schemas.microsoft.com/office/drawing/2014/main" id="{05928B54-2858-4B34-900C-F8E5A3DB77A1}"/>
              </a:ext>
            </a:extLst>
          </p:cNvPr>
          <p:cNvCxnSpPr>
            <a:cxnSpLocks/>
          </p:cNvCxnSpPr>
          <p:nvPr/>
        </p:nvCxnSpPr>
        <p:spPr>
          <a:xfrm>
            <a:off x="6697723" y="5508524"/>
            <a:ext cx="961028" cy="0"/>
          </a:xfrm>
          <a:prstGeom prst="straightConnector1">
            <a:avLst/>
          </a:prstGeom>
          <a:ln w="1905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9" name="直線矢印コネクタ 68">
            <a:extLst>
              <a:ext uri="{FF2B5EF4-FFF2-40B4-BE49-F238E27FC236}">
                <a16:creationId xmlns:a16="http://schemas.microsoft.com/office/drawing/2014/main" id="{84403C18-872E-4D7F-A7DE-892188B78416}"/>
              </a:ext>
            </a:extLst>
          </p:cNvPr>
          <p:cNvCxnSpPr>
            <a:cxnSpLocks/>
          </p:cNvCxnSpPr>
          <p:nvPr/>
        </p:nvCxnSpPr>
        <p:spPr>
          <a:xfrm>
            <a:off x="7732612" y="5508524"/>
            <a:ext cx="306213" cy="0"/>
          </a:xfrm>
          <a:prstGeom prst="straightConnector1">
            <a:avLst/>
          </a:prstGeom>
          <a:ln w="1905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2" name="直線矢印コネクタ 71">
            <a:extLst>
              <a:ext uri="{FF2B5EF4-FFF2-40B4-BE49-F238E27FC236}">
                <a16:creationId xmlns:a16="http://schemas.microsoft.com/office/drawing/2014/main" id="{BA1A4EF2-57F9-4CF2-9A37-8AC51018DF4B}"/>
              </a:ext>
            </a:extLst>
          </p:cNvPr>
          <p:cNvCxnSpPr>
            <a:cxnSpLocks/>
          </p:cNvCxnSpPr>
          <p:nvPr/>
        </p:nvCxnSpPr>
        <p:spPr>
          <a:xfrm>
            <a:off x="6834305" y="6319556"/>
            <a:ext cx="306213" cy="0"/>
          </a:xfrm>
          <a:prstGeom prst="straightConnector1">
            <a:avLst/>
          </a:prstGeom>
          <a:ln w="1905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 name="直線矢印コネクタ 74">
            <a:extLst>
              <a:ext uri="{FF2B5EF4-FFF2-40B4-BE49-F238E27FC236}">
                <a16:creationId xmlns:a16="http://schemas.microsoft.com/office/drawing/2014/main" id="{CE7F0343-E75D-4921-AC52-538BED1C0F89}"/>
              </a:ext>
            </a:extLst>
          </p:cNvPr>
          <p:cNvCxnSpPr>
            <a:cxnSpLocks/>
          </p:cNvCxnSpPr>
          <p:nvPr/>
        </p:nvCxnSpPr>
        <p:spPr>
          <a:xfrm>
            <a:off x="5048033" y="6073069"/>
            <a:ext cx="190134" cy="0"/>
          </a:xfrm>
          <a:prstGeom prst="straightConnector1">
            <a:avLst/>
          </a:prstGeom>
          <a:ln w="1905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8" name="直線矢印コネクタ 77">
            <a:extLst>
              <a:ext uri="{FF2B5EF4-FFF2-40B4-BE49-F238E27FC236}">
                <a16:creationId xmlns:a16="http://schemas.microsoft.com/office/drawing/2014/main" id="{043853F6-706D-413D-848D-6890AB0DDD57}"/>
              </a:ext>
            </a:extLst>
          </p:cNvPr>
          <p:cNvCxnSpPr>
            <a:cxnSpLocks/>
          </p:cNvCxnSpPr>
          <p:nvPr/>
        </p:nvCxnSpPr>
        <p:spPr>
          <a:xfrm>
            <a:off x="5411055" y="5509854"/>
            <a:ext cx="230062" cy="0"/>
          </a:xfrm>
          <a:prstGeom prst="straightConnector1">
            <a:avLst/>
          </a:prstGeom>
          <a:ln w="19050">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75754447"/>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3" name="表 2">
            <a:extLst>
              <a:ext uri="{FF2B5EF4-FFF2-40B4-BE49-F238E27FC236}">
                <a16:creationId xmlns:a16="http://schemas.microsoft.com/office/drawing/2014/main" id="{232415C5-E6B0-49DC-B7FC-8E9A958456C0}"/>
              </a:ext>
            </a:extLst>
          </p:cNvPr>
          <p:cNvGraphicFramePr>
            <a:graphicFrameLocks noGrp="1"/>
          </p:cNvGraphicFramePr>
          <p:nvPr>
            <p:extLst>
              <p:ext uri="{D42A27DB-BD31-4B8C-83A1-F6EECF244321}">
                <p14:modId xmlns:p14="http://schemas.microsoft.com/office/powerpoint/2010/main" val="2415234293"/>
              </p:ext>
            </p:extLst>
          </p:nvPr>
        </p:nvGraphicFramePr>
        <p:xfrm>
          <a:off x="141614" y="1118597"/>
          <a:ext cx="9511433" cy="5668702"/>
        </p:xfrm>
        <a:graphic>
          <a:graphicData uri="http://schemas.openxmlformats.org/drawingml/2006/table">
            <a:tbl>
              <a:tblPr firstRow="1" bandRow="1">
                <a:tableStyleId>{2D5ABB26-0587-4C30-8999-92F81FD0307C}</a:tableStyleId>
              </a:tblPr>
              <a:tblGrid>
                <a:gridCol w="367433">
                  <a:extLst>
                    <a:ext uri="{9D8B030D-6E8A-4147-A177-3AD203B41FA5}">
                      <a16:colId xmlns:a16="http://schemas.microsoft.com/office/drawing/2014/main" val="358073148"/>
                    </a:ext>
                  </a:extLst>
                </a:gridCol>
                <a:gridCol w="692468">
                  <a:extLst>
                    <a:ext uri="{9D8B030D-6E8A-4147-A177-3AD203B41FA5}">
                      <a16:colId xmlns:a16="http://schemas.microsoft.com/office/drawing/2014/main" val="3311309282"/>
                    </a:ext>
                  </a:extLst>
                </a:gridCol>
                <a:gridCol w="6424770">
                  <a:extLst>
                    <a:ext uri="{9D8B030D-6E8A-4147-A177-3AD203B41FA5}">
                      <a16:colId xmlns:a16="http://schemas.microsoft.com/office/drawing/2014/main" val="1235158156"/>
                    </a:ext>
                  </a:extLst>
                </a:gridCol>
                <a:gridCol w="1027521">
                  <a:extLst>
                    <a:ext uri="{9D8B030D-6E8A-4147-A177-3AD203B41FA5}">
                      <a16:colId xmlns:a16="http://schemas.microsoft.com/office/drawing/2014/main" val="460347249"/>
                    </a:ext>
                  </a:extLst>
                </a:gridCol>
                <a:gridCol w="999241">
                  <a:extLst>
                    <a:ext uri="{9D8B030D-6E8A-4147-A177-3AD203B41FA5}">
                      <a16:colId xmlns:a16="http://schemas.microsoft.com/office/drawing/2014/main" val="1844948871"/>
                    </a:ext>
                  </a:extLst>
                </a:gridCol>
              </a:tblGrid>
              <a:tr h="0">
                <a:tc gridSpan="2">
                  <a:txBody>
                    <a:bodyPr/>
                    <a:lstStyle/>
                    <a:p>
                      <a:pPr algn="l"/>
                      <a:r>
                        <a:rPr kumimoji="1" lang="ja-JP" altLang="en-US" sz="1200" b="0" dirty="0">
                          <a:latin typeface="Meiryo UI" panose="020B0604030504040204" pitchFamily="50" charset="-128"/>
                          <a:ea typeface="Meiryo UI" panose="020B0604030504040204" pitchFamily="50" charset="-128"/>
                        </a:rPr>
                        <a:t>業務</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lang="ja-JP" altLang="en-US" sz="1200" dirty="0">
                          <a:latin typeface="Meiryo UI" panose="020B0604030504040204" pitchFamily="50" charset="-128"/>
                          <a:ea typeface="Meiryo UI" panose="020B0604030504040204" pitchFamily="50" charset="-128"/>
                        </a:rPr>
                        <a:t>残高管理</a:t>
                      </a:r>
                      <a:r>
                        <a:rPr lang="en-US" altLang="ja-JP" sz="1200" dirty="0">
                          <a:latin typeface="Arial" panose="020B0604020202020204" pitchFamily="34" charset="0"/>
                          <a:ea typeface="Meiryo UI" panose="020B0604030504040204" pitchFamily="50" charset="-128"/>
                          <a:cs typeface="Arial" panose="020B0604020202020204" pitchFamily="34" charset="0"/>
                        </a:rPr>
                        <a:t> – </a:t>
                      </a:r>
                      <a:r>
                        <a:rPr lang="ja-JP" altLang="en-US" sz="1200" dirty="0">
                          <a:latin typeface="Arial" panose="020B0604020202020204" pitchFamily="34" charset="0"/>
                          <a:ea typeface="Meiryo UI" panose="020B0604030504040204" pitchFamily="50" charset="-128"/>
                          <a:cs typeface="Arial" panose="020B0604020202020204" pitchFamily="34" charset="0"/>
                        </a:rPr>
                        <a:t>積立金残高証明書発行</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1200" b="0" dirty="0">
                          <a:latin typeface="Meiryo UI" panose="020B0604030504040204" pitchFamily="50" charset="-128"/>
                          <a:ea typeface="Meiryo UI" panose="020B0604030504040204" pitchFamily="50" charset="-128"/>
                        </a:rPr>
                        <a:t>業務コード</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200" b="0" dirty="0">
                          <a:latin typeface="Meiryo UI" panose="020B0604030504040204" pitchFamily="50" charset="-128"/>
                          <a:ea typeface="Meiryo UI" panose="020B0604030504040204" pitchFamily="50" charset="-128"/>
                        </a:rPr>
                        <a:t>ACC303</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0">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業務内容</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認定事業者がシステムで積立金残高証明書を発行する</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868788017"/>
                  </a:ext>
                </a:extLst>
              </a:tr>
              <a:tr h="0">
                <a:tc gridSpan="2">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業務タイミング</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3">
                  <a:txBody>
                    <a:bodyPr/>
                    <a:lstStyle/>
                    <a:p>
                      <a:pPr marL="0" indent="0" algn="l">
                        <a:buFont typeface="Arial" panose="020B0604020202020204" pitchFamily="34" charset="0"/>
                        <a:buNone/>
                      </a:pPr>
                      <a:r>
                        <a:rPr kumimoji="1" lang="ja-JP" altLang="en-US" sz="1200" b="0" dirty="0">
                          <a:solidFill>
                            <a:schemeClr val="tx1"/>
                          </a:solidFill>
                          <a:latin typeface="Meiryo UI" panose="020B0604030504040204" pitchFamily="50" charset="-128"/>
                          <a:ea typeface="Meiryo UI" panose="020B0604030504040204" pitchFamily="50" charset="-128"/>
                        </a:rPr>
                        <a:t>随時</a:t>
                      </a:r>
                      <a:endParaRPr kumimoji="1" lang="en-US" altLang="ja-JP" sz="1000" b="0"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100085752"/>
                  </a:ext>
                </a:extLst>
              </a:tr>
              <a:tr h="0">
                <a:tc gridSpan="2">
                  <a:txBody>
                    <a:bodyPr/>
                    <a:lstStyle/>
                    <a:p>
                      <a:pPr marL="0" indent="0" algn="l">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関連アクター</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広域機関、認定事業者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747063371"/>
                  </a:ext>
                </a:extLst>
              </a:tr>
              <a:tr h="936000">
                <a:tc rowSpan="2">
                  <a:txBody>
                    <a:bodyPr/>
                    <a:lstStyle/>
                    <a:p>
                      <a:pPr marL="0" indent="0" algn="ctr">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確認者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lumMod val="95000"/>
                      </a:schemeClr>
                    </a:solidFill>
                  </a:tcPr>
                </a:tc>
                <a:tc gridSpan="3">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776034627"/>
                  </a:ext>
                </a:extLst>
              </a:tr>
              <a:tr h="936000">
                <a:tc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作業者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603231057"/>
                  </a:ext>
                </a:extLst>
              </a:tr>
              <a:tr h="1228841">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認定事業者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42081878"/>
                  </a:ext>
                </a:extLst>
              </a:tr>
              <a:tr h="1470581">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システム</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5629721"/>
                  </a:ext>
                </a:extLst>
              </a:tr>
            </a:tbl>
          </a:graphicData>
        </a:graphic>
      </p:graphicFrame>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ja-JP" altLang="en-US" dirty="0">
                <a:latin typeface="Meiryo UI" panose="020B0604030504040204" pitchFamily="50" charset="-128"/>
                <a:ea typeface="Meiryo UI" panose="020B0604030504040204" pitchFamily="50" charset="-128"/>
              </a:rPr>
              <a:t>業務フロー</a:t>
            </a:r>
            <a:br>
              <a:rPr lang="en-US" altLang="ja-JP" dirty="0">
                <a:latin typeface="Meiryo UI" panose="020B0604030504040204" pitchFamily="50" charset="-128"/>
                <a:ea typeface="Meiryo UI" panose="020B0604030504040204" pitchFamily="50" charset="-128"/>
              </a:rPr>
            </a:br>
            <a:r>
              <a:rPr kumimoji="0" lang="ja-JP" altLang="en-US" kern="0" dirty="0">
                <a:solidFill>
                  <a:prstClr val="black"/>
                </a:solidFill>
                <a:latin typeface="Meiryo UI"/>
                <a:ea typeface="Meiryo UI"/>
                <a:cs typeface="Arial" pitchFamily="34" charset="0"/>
              </a:rPr>
              <a:t>資金管理・報告</a:t>
            </a:r>
            <a:r>
              <a:rPr lang="zh-TW" altLang="en-US"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残高管理</a:t>
            </a:r>
            <a:r>
              <a:rPr lang="en-US" altLang="ja-JP" dirty="0">
                <a:latin typeface="Arial" panose="020B0604020202020204" pitchFamily="34" charset="0"/>
                <a:ea typeface="Meiryo UI" panose="020B0604030504040204" pitchFamily="50" charset="-128"/>
                <a:cs typeface="Arial" panose="020B0604020202020204" pitchFamily="34" charset="0"/>
              </a:rPr>
              <a:t> – </a:t>
            </a:r>
            <a:r>
              <a:rPr lang="ja-JP" altLang="en-US" dirty="0">
                <a:latin typeface="Arial" panose="020B0604020202020204" pitchFamily="34" charset="0"/>
                <a:ea typeface="Meiryo UI" panose="020B0604030504040204" pitchFamily="50" charset="-128"/>
                <a:cs typeface="Arial" panose="020B0604020202020204" pitchFamily="34" charset="0"/>
              </a:rPr>
              <a:t>積立金残高証明書発行</a:t>
            </a:r>
            <a:endParaRPr kumimoji="1" lang="ja-JP" altLang="en-US" dirty="0">
              <a:latin typeface="Meiryo UI" panose="020B0604030504040204" pitchFamily="50" charset="-128"/>
              <a:ea typeface="Meiryo UI" panose="020B0604030504040204" pitchFamily="50" charset="-128"/>
            </a:endParaRPr>
          </a:p>
        </p:txBody>
      </p:sp>
      <p:grpSp>
        <p:nvGrpSpPr>
          <p:cNvPr id="80" name="グループ化 79">
            <a:extLst>
              <a:ext uri="{FF2B5EF4-FFF2-40B4-BE49-F238E27FC236}">
                <a16:creationId xmlns:a16="http://schemas.microsoft.com/office/drawing/2014/main" id="{1C91A1AD-D3AA-4285-B2DD-4BCD3418E70F}"/>
              </a:ext>
            </a:extLst>
          </p:cNvPr>
          <p:cNvGrpSpPr/>
          <p:nvPr/>
        </p:nvGrpSpPr>
        <p:grpSpPr>
          <a:xfrm>
            <a:off x="5989186" y="822685"/>
            <a:ext cx="3842712" cy="205890"/>
            <a:chOff x="6068600" y="822685"/>
            <a:chExt cx="3510050" cy="205890"/>
          </a:xfrm>
        </p:grpSpPr>
        <p:sp>
          <p:nvSpPr>
            <p:cNvPr id="81" name="正方形/長方形 80">
              <a:extLst>
                <a:ext uri="{FF2B5EF4-FFF2-40B4-BE49-F238E27FC236}">
                  <a16:creationId xmlns:a16="http://schemas.microsoft.com/office/drawing/2014/main" id="{21DC881F-AFD7-4702-855A-E1BF311D2DCE}"/>
                </a:ext>
              </a:extLst>
            </p:cNvPr>
            <p:cNvSpPr/>
            <p:nvPr/>
          </p:nvSpPr>
          <p:spPr>
            <a:xfrm>
              <a:off x="6506504" y="822685"/>
              <a:ext cx="1254159"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再エネ業務統合システム</a:t>
              </a:r>
            </a:p>
          </p:txBody>
        </p:sp>
        <p:sp>
          <p:nvSpPr>
            <p:cNvPr id="82" name="正方形/長方形 81">
              <a:extLst>
                <a:ext uri="{FF2B5EF4-FFF2-40B4-BE49-F238E27FC236}">
                  <a16:creationId xmlns:a16="http://schemas.microsoft.com/office/drawing/2014/main" id="{A7AE15CE-BDF8-4603-8A69-2C702B8C486A}"/>
                </a:ext>
              </a:extLst>
            </p:cNvPr>
            <p:cNvSpPr/>
            <p:nvPr/>
          </p:nvSpPr>
          <p:spPr>
            <a:xfrm>
              <a:off x="6369354" y="853531"/>
              <a:ext cx="166154" cy="132923"/>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83" name="正方形/長方形 82">
              <a:extLst>
                <a:ext uri="{FF2B5EF4-FFF2-40B4-BE49-F238E27FC236}">
                  <a16:creationId xmlns:a16="http://schemas.microsoft.com/office/drawing/2014/main" id="{1B8DD6F2-BC82-4DEC-91A5-4B91C1D58172}"/>
                </a:ext>
              </a:extLst>
            </p:cNvPr>
            <p:cNvSpPr/>
            <p:nvPr/>
          </p:nvSpPr>
          <p:spPr>
            <a:xfrm>
              <a:off x="7488525" y="853531"/>
              <a:ext cx="166154" cy="132923"/>
            </a:xfrm>
            <a:prstGeom prst="rect">
              <a:avLst/>
            </a:prstGeom>
            <a:noFill/>
            <a:ln w="38100" cap="flat" cmpd="thickThin"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84" name="正方形/長方形 83">
              <a:extLst>
                <a:ext uri="{FF2B5EF4-FFF2-40B4-BE49-F238E27FC236}">
                  <a16:creationId xmlns:a16="http://schemas.microsoft.com/office/drawing/2014/main" id="{1F0ECF22-9E0C-4FD3-9A15-8C997AAB2FDE}"/>
                </a:ext>
              </a:extLst>
            </p:cNvPr>
            <p:cNvSpPr/>
            <p:nvPr/>
          </p:nvSpPr>
          <p:spPr>
            <a:xfrm>
              <a:off x="7645826" y="822685"/>
              <a:ext cx="1125542"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zh-TW" altLang="en-US" sz="738" kern="0" dirty="0">
                  <a:latin typeface="Meiryo UI"/>
                  <a:ea typeface="Meiryo UI"/>
                  <a:cs typeface="Arial" pitchFamily="34" charset="0"/>
                </a:rPr>
                <a:t>業務詳細仕様</a:t>
              </a:r>
              <a:r>
                <a:rPr kumimoji="0" lang="ja-JP" altLang="en-US" sz="738" kern="0" dirty="0">
                  <a:latin typeface="Meiryo UI"/>
                  <a:ea typeface="Meiryo UI"/>
                  <a:cs typeface="Arial" pitchFamily="34" charset="0"/>
                </a:rPr>
                <a:t>の対象</a:t>
              </a:r>
            </a:p>
          </p:txBody>
        </p:sp>
        <p:sp>
          <p:nvSpPr>
            <p:cNvPr id="85" name="正方形/長方形 84">
              <a:extLst>
                <a:ext uri="{FF2B5EF4-FFF2-40B4-BE49-F238E27FC236}">
                  <a16:creationId xmlns:a16="http://schemas.microsoft.com/office/drawing/2014/main" id="{E3D9A119-EF3D-4193-A992-E9D400FE475C}"/>
                </a:ext>
              </a:extLst>
            </p:cNvPr>
            <p:cNvSpPr/>
            <p:nvPr/>
          </p:nvSpPr>
          <p:spPr>
            <a:xfrm>
              <a:off x="6068600" y="822685"/>
              <a:ext cx="299077" cy="198871"/>
            </a:xfrm>
            <a:prstGeom prst="rect">
              <a:avLst/>
            </a:prstGeom>
            <a:noFill/>
          </p:spPr>
          <p:txBody>
            <a:bodyPr wrap="none">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r>
                <a:rPr kumimoji="0" lang="ja-JP" altLang="en-US" sz="738" kern="0" dirty="0">
                  <a:latin typeface="Meiryo UI"/>
                  <a:ea typeface="Meiryo UI"/>
                  <a:cs typeface="Arial" pitchFamily="34" charset="0"/>
                </a:rPr>
                <a:t>凡例</a:t>
              </a:r>
            </a:p>
          </p:txBody>
        </p:sp>
        <p:sp>
          <p:nvSpPr>
            <p:cNvPr id="87" name="フローチャート: 定義済み処理 86">
              <a:extLst>
                <a:ext uri="{FF2B5EF4-FFF2-40B4-BE49-F238E27FC236}">
                  <a16:creationId xmlns:a16="http://schemas.microsoft.com/office/drawing/2014/main" id="{102DA22A-163F-429E-9A43-C4E7A904C9F8}"/>
                </a:ext>
              </a:extLst>
            </p:cNvPr>
            <p:cNvSpPr/>
            <p:nvPr/>
          </p:nvSpPr>
          <p:spPr>
            <a:xfrm>
              <a:off x="8579834" y="853531"/>
              <a:ext cx="237359" cy="144000"/>
            </a:xfrm>
            <a:prstGeom prst="flowChartPredefinedProcess">
              <a:avLst/>
            </a:prstGeom>
            <a:noFill/>
            <a:ln w="19050" cap="flat" cmpd="sng" algn="ctr">
              <a:solidFill>
                <a:sysClr val="window" lastClr="FFFFFF">
                  <a:lumMod val="65000"/>
                </a:sysClr>
              </a:solidFill>
              <a:prstDash val="solid"/>
              <a:miter lim="800000"/>
            </a:ln>
            <a:effectLst/>
          </p:spPr>
          <p:txBody>
            <a:bodyPr wrap="none" lIns="0" tIns="33231" rIns="0" bIns="33231" rtlCol="0" anchor="ctr"/>
            <a:lstStyle/>
            <a:p>
              <a:pPr algn="ctr"/>
              <a:endParaRPr kumimoji="0" lang="ja-JP" altLang="en-US" sz="800" kern="0" dirty="0">
                <a:latin typeface="Meiryo UI" panose="020B0604030504040204" pitchFamily="50" charset="-128"/>
                <a:ea typeface="Meiryo UI" panose="020B0604030504040204" pitchFamily="50" charset="-128"/>
                <a:cs typeface="Arial" pitchFamily="34" charset="0"/>
              </a:endParaRPr>
            </a:p>
          </p:txBody>
        </p:sp>
        <p:sp>
          <p:nvSpPr>
            <p:cNvPr id="88" name="正方形/長方形 87">
              <a:extLst>
                <a:ext uri="{FF2B5EF4-FFF2-40B4-BE49-F238E27FC236}">
                  <a16:creationId xmlns:a16="http://schemas.microsoft.com/office/drawing/2014/main" id="{D3A280F3-C96B-4F1E-B791-F092E80042E1}"/>
                </a:ext>
              </a:extLst>
            </p:cNvPr>
            <p:cNvSpPr/>
            <p:nvPr/>
          </p:nvSpPr>
          <p:spPr>
            <a:xfrm>
              <a:off x="8795264" y="822685"/>
              <a:ext cx="783386"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他業務プロセス</a:t>
              </a:r>
            </a:p>
          </p:txBody>
        </p:sp>
      </p:grpSp>
      <p:sp>
        <p:nvSpPr>
          <p:cNvPr id="89" name="ドーナツ 24">
            <a:extLst>
              <a:ext uri="{FF2B5EF4-FFF2-40B4-BE49-F238E27FC236}">
                <a16:creationId xmlns:a16="http://schemas.microsoft.com/office/drawing/2014/main" id="{28FE78F3-0960-4750-9A8B-F70B5DD094BD}"/>
              </a:ext>
            </a:extLst>
          </p:cNvPr>
          <p:cNvSpPr/>
          <p:nvPr/>
        </p:nvSpPr>
        <p:spPr bwMode="auto">
          <a:xfrm>
            <a:off x="2946845" y="4565299"/>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START</a:t>
            </a:r>
            <a:endParaRPr kumimoji="0" lang="ja-JP" altLang="en-US" sz="700" kern="0" dirty="0">
              <a:latin typeface="Meiryo UI"/>
              <a:ea typeface="Meiryo UI"/>
              <a:cs typeface="Tahoma" pitchFamily="34" charset="0"/>
            </a:endParaRPr>
          </a:p>
        </p:txBody>
      </p:sp>
      <p:cxnSp>
        <p:nvCxnSpPr>
          <p:cNvPr id="90" name="直線矢印コネクタ 89">
            <a:extLst>
              <a:ext uri="{FF2B5EF4-FFF2-40B4-BE49-F238E27FC236}">
                <a16:creationId xmlns:a16="http://schemas.microsoft.com/office/drawing/2014/main" id="{C6EF93B9-D633-4D63-88BA-F0FFC275FD10}"/>
              </a:ext>
            </a:extLst>
          </p:cNvPr>
          <p:cNvCxnSpPr>
            <a:cxnSpLocks/>
            <a:stCxn id="89" idx="6"/>
          </p:cNvCxnSpPr>
          <p:nvPr/>
        </p:nvCxnSpPr>
        <p:spPr>
          <a:xfrm>
            <a:off x="3335576" y="4748587"/>
            <a:ext cx="223560" cy="0"/>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97" name="グループ化 96">
            <a:extLst>
              <a:ext uri="{FF2B5EF4-FFF2-40B4-BE49-F238E27FC236}">
                <a16:creationId xmlns:a16="http://schemas.microsoft.com/office/drawing/2014/main" id="{09BF872D-1414-46BF-BD67-DE25A7A0C334}"/>
              </a:ext>
            </a:extLst>
          </p:cNvPr>
          <p:cNvGrpSpPr/>
          <p:nvPr/>
        </p:nvGrpSpPr>
        <p:grpSpPr>
          <a:xfrm>
            <a:off x="3579945" y="4360057"/>
            <a:ext cx="734400" cy="612227"/>
            <a:chOff x="2491032" y="3449261"/>
            <a:chExt cx="734400" cy="612227"/>
          </a:xfrm>
        </p:grpSpPr>
        <p:sp>
          <p:nvSpPr>
            <p:cNvPr id="98" name="正方形/長方形 97">
              <a:extLst>
                <a:ext uri="{FF2B5EF4-FFF2-40B4-BE49-F238E27FC236}">
                  <a16:creationId xmlns:a16="http://schemas.microsoft.com/office/drawing/2014/main" id="{585BD4FF-A95C-46B5-B33E-25329F39D1EB}"/>
                </a:ext>
              </a:extLst>
            </p:cNvPr>
            <p:cNvSpPr/>
            <p:nvPr/>
          </p:nvSpPr>
          <p:spPr>
            <a:xfrm>
              <a:off x="2491032"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a:ea typeface="Meiryo UI"/>
                  <a:cs typeface="Arial" pitchFamily="34" charset="0"/>
                </a:rPr>
                <a:t>積立金残高証明書</a:t>
              </a:r>
              <a:br>
                <a:rPr kumimoji="0" lang="en-US" altLang="ja-JP" sz="800" kern="0" dirty="0">
                  <a:latin typeface="Meiryo UI"/>
                  <a:ea typeface="Meiryo UI"/>
                  <a:cs typeface="Arial" pitchFamily="34" charset="0"/>
                </a:rPr>
              </a:br>
              <a:r>
                <a:rPr kumimoji="0" lang="ja-JP" altLang="en-US" sz="800" kern="0" dirty="0">
                  <a:latin typeface="Meiryo UI"/>
                  <a:ea typeface="Meiryo UI"/>
                  <a:cs typeface="Arial" pitchFamily="34" charset="0"/>
                </a:rPr>
                <a:t>発行依頼</a:t>
              </a:r>
              <a:endParaRPr kumimoji="0" lang="en-US" altLang="ja-JP" sz="800" kern="0" dirty="0">
                <a:latin typeface="Meiryo UI"/>
                <a:ea typeface="Meiryo UI"/>
                <a:cs typeface="Arial" pitchFamily="34" charset="0"/>
              </a:endParaRPr>
            </a:p>
          </p:txBody>
        </p:sp>
        <p:sp>
          <p:nvSpPr>
            <p:cNvPr id="99" name="テキスト ボックス 98">
              <a:extLst>
                <a:ext uri="{FF2B5EF4-FFF2-40B4-BE49-F238E27FC236}">
                  <a16:creationId xmlns:a16="http://schemas.microsoft.com/office/drawing/2014/main" id="{DEE590FE-FB2A-4B47-882D-83E5318EBECF}"/>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a:latin typeface="Meiryo UI" panose="020B0604030504040204" pitchFamily="50" charset="-128"/>
                  <a:ea typeface="Meiryo UI" panose="020B0604030504040204" pitchFamily="50" charset="-128"/>
                </a:rPr>
                <a:t>01</a:t>
              </a:r>
              <a:endParaRPr lang="ja-JP" altLang="en-US" sz="800" dirty="0">
                <a:latin typeface="Meiryo UI" panose="020B0604030504040204" pitchFamily="50" charset="-128"/>
                <a:ea typeface="Meiryo UI" panose="020B0604030504040204" pitchFamily="50" charset="-128"/>
              </a:endParaRPr>
            </a:p>
          </p:txBody>
        </p:sp>
      </p:grpSp>
      <p:grpSp>
        <p:nvGrpSpPr>
          <p:cNvPr id="104" name="グループ化 103">
            <a:extLst>
              <a:ext uri="{FF2B5EF4-FFF2-40B4-BE49-F238E27FC236}">
                <a16:creationId xmlns:a16="http://schemas.microsoft.com/office/drawing/2014/main" id="{F2726B00-5874-416B-AA6E-9ABE142DC355}"/>
              </a:ext>
            </a:extLst>
          </p:cNvPr>
          <p:cNvGrpSpPr/>
          <p:nvPr/>
        </p:nvGrpSpPr>
        <p:grpSpPr>
          <a:xfrm>
            <a:off x="4887817" y="6090700"/>
            <a:ext cx="254269" cy="450827"/>
            <a:chOff x="2515451" y="5897715"/>
            <a:chExt cx="254269" cy="450827"/>
          </a:xfrm>
        </p:grpSpPr>
        <p:sp>
          <p:nvSpPr>
            <p:cNvPr id="105" name="Freeform 266">
              <a:extLst>
                <a:ext uri="{FF2B5EF4-FFF2-40B4-BE49-F238E27FC236}">
                  <a16:creationId xmlns:a16="http://schemas.microsoft.com/office/drawing/2014/main" id="{B3450497-7262-4F22-8901-924D8954EE15}"/>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06" name="正方形/長方形 36">
              <a:extLst>
                <a:ext uri="{FF2B5EF4-FFF2-40B4-BE49-F238E27FC236}">
                  <a16:creationId xmlns:a16="http://schemas.microsoft.com/office/drawing/2014/main" id="{D921CFD8-98D8-4FE8-ADFF-A5D2E5802C9D}"/>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07" name="正方形/長方形 106">
            <a:extLst>
              <a:ext uri="{FF2B5EF4-FFF2-40B4-BE49-F238E27FC236}">
                <a16:creationId xmlns:a16="http://schemas.microsoft.com/office/drawing/2014/main" id="{C9EDAF8C-6D4F-4429-85E0-23C863DD7636}"/>
              </a:ext>
            </a:extLst>
          </p:cNvPr>
          <p:cNvSpPr/>
          <p:nvPr/>
        </p:nvSpPr>
        <p:spPr>
          <a:xfrm>
            <a:off x="4955261" y="6462579"/>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sp>
        <p:nvSpPr>
          <p:cNvPr id="187" name="ドーナツ 24">
            <a:extLst>
              <a:ext uri="{FF2B5EF4-FFF2-40B4-BE49-F238E27FC236}">
                <a16:creationId xmlns:a16="http://schemas.microsoft.com/office/drawing/2014/main" id="{C5E6E439-A5C6-49E6-9755-6B7299FF824B}"/>
              </a:ext>
            </a:extLst>
          </p:cNvPr>
          <p:cNvSpPr/>
          <p:nvPr/>
        </p:nvSpPr>
        <p:spPr bwMode="auto">
          <a:xfrm>
            <a:off x="7190917" y="4565299"/>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END</a:t>
            </a:r>
            <a:endParaRPr kumimoji="0" lang="ja-JP" altLang="en-US" sz="700" kern="0" dirty="0">
              <a:latin typeface="Meiryo UI"/>
              <a:ea typeface="Meiryo UI"/>
              <a:cs typeface="Tahoma" pitchFamily="34" charset="0"/>
            </a:endParaRPr>
          </a:p>
        </p:txBody>
      </p:sp>
      <p:cxnSp>
        <p:nvCxnSpPr>
          <p:cNvPr id="113" name="直線矢印コネクタ 112">
            <a:extLst>
              <a:ext uri="{FF2B5EF4-FFF2-40B4-BE49-F238E27FC236}">
                <a16:creationId xmlns:a16="http://schemas.microsoft.com/office/drawing/2014/main" id="{40ED1CE1-815D-47A5-9C37-77C6C565C910}"/>
              </a:ext>
            </a:extLst>
          </p:cNvPr>
          <p:cNvCxnSpPr>
            <a:cxnSpLocks/>
            <a:stCxn id="101" idx="3"/>
            <a:endCxn id="187" idx="2"/>
          </p:cNvCxnSpPr>
          <p:nvPr/>
        </p:nvCxnSpPr>
        <p:spPr>
          <a:xfrm flipV="1">
            <a:off x="6648152" y="4748587"/>
            <a:ext cx="542765" cy="497"/>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162" name="グループ化 161">
            <a:extLst>
              <a:ext uri="{FF2B5EF4-FFF2-40B4-BE49-F238E27FC236}">
                <a16:creationId xmlns:a16="http://schemas.microsoft.com/office/drawing/2014/main" id="{2244CDF5-A3D6-4BCA-9EC2-7A60E6A03981}"/>
              </a:ext>
            </a:extLst>
          </p:cNvPr>
          <p:cNvGrpSpPr/>
          <p:nvPr/>
        </p:nvGrpSpPr>
        <p:grpSpPr>
          <a:xfrm>
            <a:off x="4654852" y="5309555"/>
            <a:ext cx="734400" cy="612227"/>
            <a:chOff x="2491032" y="3449261"/>
            <a:chExt cx="734400" cy="612227"/>
          </a:xfrm>
        </p:grpSpPr>
        <p:sp>
          <p:nvSpPr>
            <p:cNvPr id="163" name="テキスト ボックス 162">
              <a:extLst>
                <a:ext uri="{FF2B5EF4-FFF2-40B4-BE49-F238E27FC236}">
                  <a16:creationId xmlns:a16="http://schemas.microsoft.com/office/drawing/2014/main" id="{9CDB6F9A-8A47-4A19-9867-61527E38BB12}"/>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02</a:t>
              </a:r>
              <a:endParaRPr lang="ja-JP" altLang="en-US" sz="800" dirty="0">
                <a:latin typeface="Meiryo UI" panose="020B0604030504040204" pitchFamily="50" charset="-128"/>
                <a:ea typeface="Meiryo UI" panose="020B0604030504040204" pitchFamily="50" charset="-128"/>
              </a:endParaRPr>
            </a:p>
          </p:txBody>
        </p:sp>
        <p:sp>
          <p:nvSpPr>
            <p:cNvPr id="164" name="正方形/長方形 163">
              <a:extLst>
                <a:ext uri="{FF2B5EF4-FFF2-40B4-BE49-F238E27FC236}">
                  <a16:creationId xmlns:a16="http://schemas.microsoft.com/office/drawing/2014/main" id="{D0469873-C45F-425F-AAF3-2976CEB87711}"/>
                </a:ext>
              </a:extLst>
            </p:cNvPr>
            <p:cNvSpPr/>
            <p:nvPr/>
          </p:nvSpPr>
          <p:spPr>
            <a:xfrm>
              <a:off x="2491032" y="3615088"/>
              <a:ext cx="734400"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積立金残高証明書</a:t>
              </a:r>
              <a:br>
                <a:rPr lang="en-US" altLang="ja-JP" sz="800" dirty="0">
                  <a:latin typeface="Meiryo UI" panose="020B0604030504040204" pitchFamily="50" charset="-128"/>
                  <a:ea typeface="Meiryo UI" panose="020B0604030504040204" pitchFamily="50" charset="-128"/>
                  <a:cs typeface="Arial" pitchFamily="34" charset="0"/>
                </a:rPr>
              </a:br>
              <a:r>
                <a:rPr lang="ja-JP" altLang="en-US" sz="800" dirty="0">
                  <a:latin typeface="Meiryo UI" panose="020B0604030504040204" pitchFamily="50" charset="-128"/>
                  <a:ea typeface="Meiryo UI" panose="020B0604030504040204" pitchFamily="50" charset="-128"/>
                  <a:cs typeface="Arial" pitchFamily="34" charset="0"/>
                </a:rPr>
                <a:t>発行</a:t>
              </a:r>
              <a:endParaRPr lang="en-US" altLang="ja-JP" sz="800" dirty="0">
                <a:latin typeface="Meiryo UI" panose="020B0604030504040204" pitchFamily="50" charset="-128"/>
                <a:ea typeface="Meiryo UI" panose="020B0604030504040204" pitchFamily="50" charset="-128"/>
                <a:cs typeface="Arial" pitchFamily="34" charset="0"/>
              </a:endParaRPr>
            </a:p>
          </p:txBody>
        </p:sp>
      </p:grpSp>
      <p:cxnSp>
        <p:nvCxnSpPr>
          <p:cNvPr id="165" name="直線矢印コネクタ 164">
            <a:extLst>
              <a:ext uri="{FF2B5EF4-FFF2-40B4-BE49-F238E27FC236}">
                <a16:creationId xmlns:a16="http://schemas.microsoft.com/office/drawing/2014/main" id="{444E357D-C4BB-4F6A-87B4-CA87CF37BE73}"/>
              </a:ext>
            </a:extLst>
          </p:cNvPr>
          <p:cNvCxnSpPr>
            <a:cxnSpLocks/>
            <a:stCxn id="109" idx="0"/>
            <a:endCxn id="98" idx="2"/>
          </p:cNvCxnSpPr>
          <p:nvPr/>
        </p:nvCxnSpPr>
        <p:spPr>
          <a:xfrm flipH="1" flipV="1">
            <a:off x="3947145" y="4972284"/>
            <a:ext cx="6219" cy="1122219"/>
          </a:xfrm>
          <a:prstGeom prst="straightConnector1">
            <a:avLst/>
          </a:prstGeom>
          <a:noFill/>
          <a:ln w="6350" cap="flat" cmpd="sng" algn="ctr">
            <a:solidFill>
              <a:sysClr val="window" lastClr="FFFFFF">
                <a:lumMod val="65000"/>
              </a:sysClr>
            </a:solidFill>
            <a:prstDash val="dash"/>
            <a:miter lim="800000"/>
            <a:tailEnd type="triangle"/>
          </a:ln>
          <a:effectLst/>
        </p:spPr>
      </p:cxnSp>
      <p:cxnSp>
        <p:nvCxnSpPr>
          <p:cNvPr id="86" name="コネクタ: カギ線 85">
            <a:extLst>
              <a:ext uri="{FF2B5EF4-FFF2-40B4-BE49-F238E27FC236}">
                <a16:creationId xmlns:a16="http://schemas.microsoft.com/office/drawing/2014/main" id="{AC608C06-06FC-49B2-AF82-2638D9C3C513}"/>
              </a:ext>
            </a:extLst>
          </p:cNvPr>
          <p:cNvCxnSpPr>
            <a:cxnSpLocks/>
            <a:stCxn id="98" idx="3"/>
            <a:endCxn id="164" idx="0"/>
          </p:cNvCxnSpPr>
          <p:nvPr/>
        </p:nvCxnSpPr>
        <p:spPr>
          <a:xfrm>
            <a:off x="4314345" y="4749084"/>
            <a:ext cx="707707" cy="726298"/>
          </a:xfrm>
          <a:prstGeom prst="bentConnector2">
            <a:avLst/>
          </a:prstGeom>
          <a:ln>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94" name="直線矢印コネクタ 93">
            <a:extLst>
              <a:ext uri="{FF2B5EF4-FFF2-40B4-BE49-F238E27FC236}">
                <a16:creationId xmlns:a16="http://schemas.microsoft.com/office/drawing/2014/main" id="{DA7CB1F6-BE50-4A55-A344-A6D5FDA46445}"/>
              </a:ext>
            </a:extLst>
          </p:cNvPr>
          <p:cNvCxnSpPr>
            <a:cxnSpLocks/>
            <a:stCxn id="164" idx="2"/>
            <a:endCxn id="106" idx="0"/>
          </p:cNvCxnSpPr>
          <p:nvPr/>
        </p:nvCxnSpPr>
        <p:spPr>
          <a:xfrm flipH="1">
            <a:off x="5014952" y="5921782"/>
            <a:ext cx="7100" cy="172721"/>
          </a:xfrm>
          <a:prstGeom prst="straightConnector1">
            <a:avLst/>
          </a:prstGeom>
          <a:noFill/>
          <a:ln w="6350" cap="flat" cmpd="sng" algn="ctr">
            <a:solidFill>
              <a:sysClr val="window" lastClr="FFFFFF">
                <a:lumMod val="65000"/>
              </a:sysClr>
            </a:solidFill>
            <a:prstDash val="dash"/>
            <a:miter lim="800000"/>
            <a:tailEnd type="triangle"/>
          </a:ln>
          <a:effectLst/>
        </p:spPr>
      </p:cxnSp>
      <p:cxnSp>
        <p:nvCxnSpPr>
          <p:cNvPr id="96" name="コネクタ: カギ線 95">
            <a:extLst>
              <a:ext uri="{FF2B5EF4-FFF2-40B4-BE49-F238E27FC236}">
                <a16:creationId xmlns:a16="http://schemas.microsoft.com/office/drawing/2014/main" id="{82F1DCA4-CF81-44F0-9259-8E1A3102C966}"/>
              </a:ext>
            </a:extLst>
          </p:cNvPr>
          <p:cNvCxnSpPr>
            <a:cxnSpLocks/>
            <a:stCxn id="164" idx="3"/>
            <a:endCxn id="101" idx="1"/>
          </p:cNvCxnSpPr>
          <p:nvPr/>
        </p:nvCxnSpPr>
        <p:spPr>
          <a:xfrm flipV="1">
            <a:off x="5389252" y="4749084"/>
            <a:ext cx="524500" cy="949498"/>
          </a:xfrm>
          <a:prstGeom prst="bentConnector3">
            <a:avLst>
              <a:gd name="adj1" fmla="val 50000"/>
            </a:avLst>
          </a:prstGeom>
          <a:ln>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grpSp>
        <p:nvGrpSpPr>
          <p:cNvPr id="100" name="グループ化 99">
            <a:extLst>
              <a:ext uri="{FF2B5EF4-FFF2-40B4-BE49-F238E27FC236}">
                <a16:creationId xmlns:a16="http://schemas.microsoft.com/office/drawing/2014/main" id="{EC71DBF6-38BA-4837-BA4E-AE15D7F79BDC}"/>
              </a:ext>
            </a:extLst>
          </p:cNvPr>
          <p:cNvGrpSpPr/>
          <p:nvPr/>
        </p:nvGrpSpPr>
        <p:grpSpPr>
          <a:xfrm>
            <a:off x="5913752" y="4360057"/>
            <a:ext cx="734400" cy="612227"/>
            <a:chOff x="2491032" y="3449261"/>
            <a:chExt cx="734400" cy="612227"/>
          </a:xfrm>
        </p:grpSpPr>
        <p:sp>
          <p:nvSpPr>
            <p:cNvPr id="101" name="正方形/長方形 100">
              <a:extLst>
                <a:ext uri="{FF2B5EF4-FFF2-40B4-BE49-F238E27FC236}">
                  <a16:creationId xmlns:a16="http://schemas.microsoft.com/office/drawing/2014/main" id="{2776AAA7-921B-4021-8FFC-A2C3E255DA21}"/>
                </a:ext>
              </a:extLst>
            </p:cNvPr>
            <p:cNvSpPr/>
            <p:nvPr/>
          </p:nvSpPr>
          <p:spPr>
            <a:xfrm>
              <a:off x="2491032" y="3615088"/>
              <a:ext cx="734400" cy="446400"/>
            </a:xfrm>
            <a:prstGeom prst="rect">
              <a:avLst/>
            </a:prstGeom>
            <a:solidFill>
              <a:srgbClr val="FFFFFF"/>
            </a:solidFill>
            <a:ln w="19050" cap="flat" cmpd="sng"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a:ea typeface="Meiryo UI"/>
                  <a:cs typeface="Arial" pitchFamily="34" charset="0"/>
                </a:rPr>
                <a:t>積立金残高証明書</a:t>
              </a:r>
              <a:br>
                <a:rPr kumimoji="0" lang="en-US" altLang="ja-JP" sz="800" kern="0" dirty="0">
                  <a:latin typeface="Meiryo UI"/>
                  <a:ea typeface="Meiryo UI"/>
                  <a:cs typeface="Arial" pitchFamily="34" charset="0"/>
                </a:rPr>
              </a:br>
              <a:r>
                <a:rPr kumimoji="0" lang="ja-JP" altLang="en-US" sz="800" kern="0" dirty="0">
                  <a:latin typeface="Meiryo UI"/>
                  <a:ea typeface="Meiryo UI"/>
                  <a:cs typeface="Arial" pitchFamily="34" charset="0"/>
                </a:rPr>
                <a:t>受領</a:t>
              </a:r>
              <a:endParaRPr kumimoji="0" lang="en-US" altLang="ja-JP" sz="800" kern="0" dirty="0">
                <a:latin typeface="Meiryo UI"/>
                <a:ea typeface="Meiryo UI"/>
                <a:cs typeface="Arial" pitchFamily="34" charset="0"/>
              </a:endParaRPr>
            </a:p>
          </p:txBody>
        </p:sp>
        <p:sp>
          <p:nvSpPr>
            <p:cNvPr id="102" name="テキスト ボックス 101">
              <a:extLst>
                <a:ext uri="{FF2B5EF4-FFF2-40B4-BE49-F238E27FC236}">
                  <a16:creationId xmlns:a16="http://schemas.microsoft.com/office/drawing/2014/main" id="{87703841-DD7C-4A44-8D2C-E7246B29FAB1}"/>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03</a:t>
              </a:r>
              <a:endParaRPr lang="ja-JP" altLang="en-US" sz="800" dirty="0">
                <a:latin typeface="Meiryo UI" panose="020B0604030504040204" pitchFamily="50" charset="-128"/>
                <a:ea typeface="Meiryo UI" panose="020B0604030504040204" pitchFamily="50" charset="-128"/>
              </a:endParaRPr>
            </a:p>
          </p:txBody>
        </p:sp>
      </p:grpSp>
      <p:grpSp>
        <p:nvGrpSpPr>
          <p:cNvPr id="103" name="グループ化 102">
            <a:extLst>
              <a:ext uri="{FF2B5EF4-FFF2-40B4-BE49-F238E27FC236}">
                <a16:creationId xmlns:a16="http://schemas.microsoft.com/office/drawing/2014/main" id="{E6EEA79A-EAF8-4069-BC7D-97AD7E6ECF2E}"/>
              </a:ext>
            </a:extLst>
          </p:cNvPr>
          <p:cNvGrpSpPr/>
          <p:nvPr/>
        </p:nvGrpSpPr>
        <p:grpSpPr>
          <a:xfrm>
            <a:off x="3826229" y="6090700"/>
            <a:ext cx="254269" cy="450827"/>
            <a:chOff x="2515451" y="5897715"/>
            <a:chExt cx="254269" cy="450827"/>
          </a:xfrm>
        </p:grpSpPr>
        <p:sp>
          <p:nvSpPr>
            <p:cNvPr id="108" name="Freeform 266">
              <a:extLst>
                <a:ext uri="{FF2B5EF4-FFF2-40B4-BE49-F238E27FC236}">
                  <a16:creationId xmlns:a16="http://schemas.microsoft.com/office/drawing/2014/main" id="{8984AABE-EE27-4872-91D0-11A346674FD5}"/>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09" name="正方形/長方形 36">
              <a:extLst>
                <a:ext uri="{FF2B5EF4-FFF2-40B4-BE49-F238E27FC236}">
                  <a16:creationId xmlns:a16="http://schemas.microsoft.com/office/drawing/2014/main" id="{371382A2-ADE0-41F5-AE43-9166FEA1C677}"/>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10" name="正方形/長方形 109">
            <a:extLst>
              <a:ext uri="{FF2B5EF4-FFF2-40B4-BE49-F238E27FC236}">
                <a16:creationId xmlns:a16="http://schemas.microsoft.com/office/drawing/2014/main" id="{0BB3398E-FE72-4570-9452-1BE2AA5D52FA}"/>
              </a:ext>
            </a:extLst>
          </p:cNvPr>
          <p:cNvSpPr/>
          <p:nvPr/>
        </p:nvSpPr>
        <p:spPr>
          <a:xfrm>
            <a:off x="3893673" y="6462579"/>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111" name="直線矢印コネクタ 110">
            <a:extLst>
              <a:ext uri="{FF2B5EF4-FFF2-40B4-BE49-F238E27FC236}">
                <a16:creationId xmlns:a16="http://schemas.microsoft.com/office/drawing/2014/main" id="{F49AE872-5718-490E-8713-9ED7846DE2A3}"/>
              </a:ext>
            </a:extLst>
          </p:cNvPr>
          <p:cNvCxnSpPr>
            <a:cxnSpLocks/>
            <a:stCxn id="116" idx="0"/>
            <a:endCxn id="101" idx="2"/>
          </p:cNvCxnSpPr>
          <p:nvPr/>
        </p:nvCxnSpPr>
        <p:spPr>
          <a:xfrm flipH="1" flipV="1">
            <a:off x="6280952" y="4972284"/>
            <a:ext cx="11461" cy="1139473"/>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114" name="グループ化 113">
            <a:extLst>
              <a:ext uri="{FF2B5EF4-FFF2-40B4-BE49-F238E27FC236}">
                <a16:creationId xmlns:a16="http://schemas.microsoft.com/office/drawing/2014/main" id="{D1AF20C1-3831-4632-8876-ED2C5F129205}"/>
              </a:ext>
            </a:extLst>
          </p:cNvPr>
          <p:cNvGrpSpPr/>
          <p:nvPr/>
        </p:nvGrpSpPr>
        <p:grpSpPr>
          <a:xfrm>
            <a:off x="6165278" y="6107954"/>
            <a:ext cx="254269" cy="450827"/>
            <a:chOff x="2515451" y="5897715"/>
            <a:chExt cx="254269" cy="450827"/>
          </a:xfrm>
        </p:grpSpPr>
        <p:sp>
          <p:nvSpPr>
            <p:cNvPr id="115" name="Freeform 266">
              <a:extLst>
                <a:ext uri="{FF2B5EF4-FFF2-40B4-BE49-F238E27FC236}">
                  <a16:creationId xmlns:a16="http://schemas.microsoft.com/office/drawing/2014/main" id="{869130AA-33F3-4D95-9F1D-C53F0EC00912}"/>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16" name="正方形/長方形 36">
              <a:extLst>
                <a:ext uri="{FF2B5EF4-FFF2-40B4-BE49-F238E27FC236}">
                  <a16:creationId xmlns:a16="http://schemas.microsoft.com/office/drawing/2014/main" id="{667EE119-11EC-4D51-A6ED-F009A54A3CE8}"/>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17" name="正方形/長方形 116">
            <a:extLst>
              <a:ext uri="{FF2B5EF4-FFF2-40B4-BE49-F238E27FC236}">
                <a16:creationId xmlns:a16="http://schemas.microsoft.com/office/drawing/2014/main" id="{D320541E-ECF5-4650-9C1E-DCD4FDE083D6}"/>
              </a:ext>
            </a:extLst>
          </p:cNvPr>
          <p:cNvSpPr/>
          <p:nvPr/>
        </p:nvSpPr>
        <p:spPr>
          <a:xfrm>
            <a:off x="6232722" y="6479833"/>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spTree>
    <p:extLst>
      <p:ext uri="{BB962C8B-B14F-4D97-AF65-F5344CB8AC3E}">
        <p14:creationId xmlns:p14="http://schemas.microsoft.com/office/powerpoint/2010/main" val="3417371126"/>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zh-TW" altLang="en-US" dirty="0">
                <a:latin typeface="Meiryo UI" panose="020B0604030504040204" pitchFamily="50" charset="-128"/>
                <a:ea typeface="Meiryo UI" panose="020B0604030504040204" pitchFamily="50" charset="-128"/>
              </a:rPr>
              <a:t>業務詳細仕様</a:t>
            </a:r>
            <a:br>
              <a:rPr lang="en-US" altLang="ja-JP" dirty="0">
                <a:latin typeface="Meiryo UI" panose="020B0604030504040204" pitchFamily="50" charset="-128"/>
                <a:ea typeface="Meiryo UI" panose="020B0604030504040204" pitchFamily="50" charset="-128"/>
              </a:rPr>
            </a:br>
            <a:r>
              <a:rPr kumimoji="0" lang="ja-JP" altLang="en-US" kern="0" dirty="0">
                <a:solidFill>
                  <a:prstClr val="black"/>
                </a:solidFill>
                <a:latin typeface="Meiryo UI"/>
                <a:ea typeface="Meiryo UI"/>
                <a:cs typeface="Arial" pitchFamily="34" charset="0"/>
              </a:rPr>
              <a:t>資金管理・報告</a:t>
            </a:r>
            <a:r>
              <a:rPr lang="zh-TW" altLang="en-US"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残高管理</a:t>
            </a:r>
            <a:r>
              <a:rPr lang="en-US" altLang="ja-JP" dirty="0">
                <a:latin typeface="Arial" panose="020B0604020202020204" pitchFamily="34" charset="0"/>
                <a:ea typeface="Meiryo UI" panose="020B0604030504040204" pitchFamily="50" charset="-128"/>
                <a:cs typeface="Arial" panose="020B0604020202020204" pitchFamily="34" charset="0"/>
              </a:rPr>
              <a:t> – </a:t>
            </a:r>
            <a:r>
              <a:rPr lang="ja-JP" altLang="en-US" dirty="0">
                <a:latin typeface="Arial" panose="020B0604020202020204" pitchFamily="34" charset="0"/>
                <a:ea typeface="Meiryo UI" panose="020B0604030504040204" pitchFamily="50" charset="-128"/>
                <a:cs typeface="Arial" panose="020B0604020202020204" pitchFamily="34" charset="0"/>
              </a:rPr>
              <a:t>積立金残高証明書発行</a:t>
            </a:r>
            <a:endParaRPr kumimoji="1" lang="ja-JP" altLang="en-US" dirty="0">
              <a:latin typeface="Meiryo UI" panose="020B0604030504040204" pitchFamily="50" charset="-128"/>
              <a:ea typeface="Meiryo UI" panose="020B0604030504040204" pitchFamily="50" charset="-128"/>
            </a:endParaRPr>
          </a:p>
        </p:txBody>
      </p:sp>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3583576879"/>
              </p:ext>
            </p:extLst>
          </p:nvPr>
        </p:nvGraphicFramePr>
        <p:xfrm>
          <a:off x="141614" y="864069"/>
          <a:ext cx="9601200" cy="5642609"/>
        </p:xfrm>
        <a:graphic>
          <a:graphicData uri="http://schemas.openxmlformats.org/drawingml/2006/table">
            <a:tbl>
              <a:tblPr firstRow="1" bandRow="1">
                <a:tableStyleId>{2D5ABB26-0587-4C30-8999-92F81FD0307C}</a:tableStyleId>
              </a:tblPr>
              <a:tblGrid>
                <a:gridCol w="1149668">
                  <a:extLst>
                    <a:ext uri="{9D8B030D-6E8A-4147-A177-3AD203B41FA5}">
                      <a16:colId xmlns:a16="http://schemas.microsoft.com/office/drawing/2014/main" val="358073148"/>
                    </a:ext>
                  </a:extLst>
                </a:gridCol>
                <a:gridCol w="8451532">
                  <a:extLst>
                    <a:ext uri="{9D8B030D-6E8A-4147-A177-3AD203B41FA5}">
                      <a16:colId xmlns:a16="http://schemas.microsoft.com/office/drawing/2014/main" val="1235158156"/>
                    </a:ext>
                  </a:extLst>
                </a:gridCol>
              </a:tblGrid>
              <a:tr h="0">
                <a:tc>
                  <a:txBody>
                    <a:bodyPr/>
                    <a:lstStyle/>
                    <a:p>
                      <a:pPr algn="l"/>
                      <a:r>
                        <a:rPr kumimoji="1" lang="ja-JP" altLang="en-US" sz="1200" b="0" dirty="0">
                          <a:latin typeface="Meiryo UI" panose="020B0604030504040204" pitchFamily="50" charset="-128"/>
                          <a:ea typeface="Meiryo UI" panose="020B0604030504040204" pitchFamily="50" charset="-128"/>
                        </a:rPr>
                        <a:t>業務プロセス</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1200" dirty="0">
                          <a:latin typeface="Meiryo UI" panose="020B0604030504040204" pitchFamily="50" charset="-128"/>
                          <a:ea typeface="Meiryo UI" panose="020B0604030504040204" pitchFamily="50" charset="-128"/>
                        </a:rPr>
                        <a:t>「</a:t>
                      </a:r>
                      <a:r>
                        <a:rPr lang="en-US" altLang="ja-JP" sz="1200" dirty="0">
                          <a:latin typeface="Meiryo UI" panose="020B0604030504040204" pitchFamily="50" charset="-128"/>
                          <a:ea typeface="Meiryo UI" panose="020B0604030504040204" pitchFamily="50" charset="-128"/>
                        </a:rPr>
                        <a:t>02:</a:t>
                      </a:r>
                      <a:r>
                        <a:rPr lang="ja-JP" altLang="en-US" sz="1200" dirty="0">
                          <a:latin typeface="Meiryo UI" panose="020B0604030504040204" pitchFamily="50" charset="-128"/>
                          <a:ea typeface="Meiryo UI" panose="020B0604030504040204" pitchFamily="50" charset="-128"/>
                          <a:cs typeface="Arial" pitchFamily="34" charset="0"/>
                        </a:rPr>
                        <a:t>積立金残高証明書発行</a:t>
                      </a:r>
                      <a:r>
                        <a:rPr lang="ja-JP" altLang="en-US" sz="1200" dirty="0">
                          <a:latin typeface="Meiryo UI" panose="020B0604030504040204" pitchFamily="50" charset="-128"/>
                          <a:ea typeface="Meiryo UI" panose="020B0604030504040204" pitchFamily="50" charset="-128"/>
                        </a:rPr>
                        <a:t>」</a:t>
                      </a:r>
                      <a:endParaRPr lang="en-US" altLang="ja-JP" sz="12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0">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業務詳細仕様</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2081878"/>
                  </a:ext>
                </a:extLst>
              </a:tr>
              <a:tr h="5093969">
                <a:tc gridSpan="2">
                  <a:txBody>
                    <a:bodyPr/>
                    <a:lstStyle/>
                    <a:p>
                      <a:pPr lvl="0">
                        <a:defRPr/>
                      </a:pPr>
                      <a:r>
                        <a:rPr kumimoji="0" lang="ja-JP" altLang="en-US" sz="1100" b="1" u="sng" kern="0" dirty="0">
                          <a:solidFill>
                            <a:srgbClr val="000000">
                              <a:lumMod val="100000"/>
                            </a:srgbClr>
                          </a:solidFill>
                          <a:latin typeface="Meiryo UI"/>
                          <a:ea typeface="Meiryo UI"/>
                        </a:rPr>
                        <a:t>積立金残高証明書</a:t>
                      </a:r>
                      <a:endParaRPr kumimoji="0" lang="en-US" altLang="ja-JP" sz="1100" b="1" u="sng" kern="0" dirty="0">
                        <a:solidFill>
                          <a:srgbClr val="000000">
                            <a:lumMod val="100000"/>
                          </a:srgbClr>
                        </a:solidFill>
                        <a:latin typeface="Meiryo UI"/>
                        <a:ea typeface="Meiryo UI"/>
                      </a:endParaRPr>
                    </a:p>
                    <a:p>
                      <a:pPr lvl="0">
                        <a:defRPr/>
                      </a:pPr>
                      <a:endParaRPr kumimoji="0" lang="en-US" altLang="ja-JP" sz="1100" b="0" u="none" kern="0" dirty="0">
                        <a:solidFill>
                          <a:srgbClr val="000000">
                            <a:lumMod val="100000"/>
                          </a:srgbClr>
                        </a:solidFill>
                        <a:latin typeface="Meiryo UI"/>
                        <a:ea typeface="Meiryo UI"/>
                      </a:endParaRPr>
                    </a:p>
                    <a:p>
                      <a:pPr lvl="0">
                        <a:defRPr/>
                      </a:pPr>
                      <a:r>
                        <a:rPr kumimoji="0" lang="en-US" altLang="ja-JP" sz="1100" b="0" u="none" kern="0" dirty="0">
                          <a:solidFill>
                            <a:srgbClr val="000000">
                              <a:lumMod val="100000"/>
                            </a:srgbClr>
                          </a:solidFill>
                          <a:latin typeface="Meiryo UI"/>
                          <a:ea typeface="Meiryo UI"/>
                        </a:rPr>
                        <a:t>【</a:t>
                      </a:r>
                      <a:r>
                        <a:rPr kumimoji="0" lang="ja-JP" altLang="en-US" sz="1100" b="0" u="none" kern="0" dirty="0">
                          <a:solidFill>
                            <a:srgbClr val="000000">
                              <a:lumMod val="100000"/>
                            </a:srgbClr>
                          </a:solidFill>
                          <a:latin typeface="Meiryo UI"/>
                          <a:ea typeface="Meiryo UI"/>
                        </a:rPr>
                        <a:t>積立金残高証明書の主な記載内容</a:t>
                      </a:r>
                      <a:r>
                        <a:rPr kumimoji="0" lang="en-US" altLang="ja-JP" sz="1100" b="0" u="none" kern="0" dirty="0">
                          <a:solidFill>
                            <a:srgbClr val="000000">
                              <a:lumMod val="100000"/>
                            </a:srgbClr>
                          </a:solidFill>
                          <a:latin typeface="Meiryo UI"/>
                          <a:ea typeface="Meiryo UI"/>
                        </a:rPr>
                        <a:t>】</a:t>
                      </a:r>
                    </a:p>
                    <a:p>
                      <a:pPr lvl="0">
                        <a:defRPr/>
                      </a:pPr>
                      <a:endParaRPr kumimoji="0" lang="en-US" altLang="ja-JP" sz="1100" b="0" u="none" kern="0" dirty="0">
                        <a:solidFill>
                          <a:srgbClr val="000000">
                            <a:lumMod val="100000"/>
                          </a:srgbClr>
                        </a:solidFill>
                        <a:latin typeface="Meiryo UI"/>
                        <a:ea typeface="Meiryo UI"/>
                      </a:endParaRPr>
                    </a:p>
                    <a:p>
                      <a:pPr lvl="0">
                        <a:defRPr/>
                      </a:pPr>
                      <a:endParaRPr kumimoji="0" lang="en-US" altLang="ja-JP" sz="1100" b="0" u="none" kern="0" dirty="0">
                        <a:solidFill>
                          <a:srgbClr val="000000">
                            <a:lumMod val="100000"/>
                          </a:srgbClr>
                        </a:solidFill>
                        <a:latin typeface="Meiryo UI"/>
                        <a:ea typeface="Meiryo UI"/>
                      </a:endParaRPr>
                    </a:p>
                    <a:p>
                      <a:pPr lvl="0">
                        <a:defRPr/>
                      </a:pPr>
                      <a:endParaRPr kumimoji="0" lang="en-US" altLang="ja-JP" sz="1100" b="0" u="none" kern="0" dirty="0">
                        <a:solidFill>
                          <a:srgbClr val="000000">
                            <a:lumMod val="100000"/>
                          </a:srgbClr>
                        </a:solidFill>
                        <a:latin typeface="Meiryo UI"/>
                        <a:ea typeface="Meiryo UI"/>
                      </a:endParaRPr>
                    </a:p>
                    <a:p>
                      <a:pPr lvl="0">
                        <a:defRPr/>
                      </a:pPr>
                      <a:endParaRPr kumimoji="0" lang="en-US" altLang="ja-JP" sz="1100" b="0" u="none" kern="0" dirty="0">
                        <a:solidFill>
                          <a:srgbClr val="000000">
                            <a:lumMod val="100000"/>
                          </a:srgbClr>
                        </a:solidFill>
                        <a:latin typeface="Meiryo UI"/>
                        <a:ea typeface="Meiryo UI"/>
                      </a:endParaRPr>
                    </a:p>
                    <a:p>
                      <a:pPr lvl="0">
                        <a:defRPr/>
                      </a:pPr>
                      <a:endParaRPr kumimoji="0" lang="en-US" altLang="ja-JP" sz="1100" b="0" u="none" kern="0" dirty="0">
                        <a:solidFill>
                          <a:srgbClr val="000000">
                            <a:lumMod val="100000"/>
                          </a:srgbClr>
                        </a:solidFill>
                        <a:latin typeface="Meiryo UI"/>
                        <a:ea typeface="Meiryo UI"/>
                      </a:endParaRPr>
                    </a:p>
                    <a:p>
                      <a:pPr lvl="0">
                        <a:defRPr/>
                      </a:pPr>
                      <a:endParaRPr kumimoji="0" lang="en-US" altLang="ja-JP" sz="1100" b="0" u="none" kern="0" dirty="0">
                        <a:solidFill>
                          <a:srgbClr val="000000">
                            <a:lumMod val="100000"/>
                          </a:srgbClr>
                        </a:solidFill>
                        <a:latin typeface="Meiryo UI"/>
                        <a:ea typeface="Meiryo UI"/>
                      </a:endParaRPr>
                    </a:p>
                    <a:p>
                      <a:pPr lvl="0">
                        <a:defRPr/>
                      </a:pPr>
                      <a:endParaRPr kumimoji="0" lang="en-US" altLang="ja-JP" sz="1100" b="0" u="none" kern="0" dirty="0">
                        <a:solidFill>
                          <a:srgbClr val="000000">
                            <a:lumMod val="100000"/>
                          </a:srgbClr>
                        </a:solidFill>
                        <a:latin typeface="Meiryo UI"/>
                        <a:ea typeface="Meiryo UI"/>
                      </a:endParaRPr>
                    </a:p>
                    <a:p>
                      <a:pPr lvl="0">
                        <a:defRPr/>
                      </a:pPr>
                      <a:endParaRPr kumimoji="0" lang="en-US" altLang="ja-JP" sz="1100" b="0" u="none" kern="0" dirty="0">
                        <a:solidFill>
                          <a:srgbClr val="000000">
                            <a:lumMod val="100000"/>
                          </a:srgbClr>
                        </a:solidFill>
                        <a:latin typeface="Meiryo UI"/>
                        <a:ea typeface="Meiryo UI"/>
                      </a:endParaRPr>
                    </a:p>
                    <a:p>
                      <a:pPr lvl="0">
                        <a:defRPr/>
                      </a:pPr>
                      <a:endParaRPr kumimoji="0" lang="en-US" altLang="ja-JP" sz="1100" b="0" u="none" kern="0" dirty="0">
                        <a:solidFill>
                          <a:srgbClr val="000000">
                            <a:lumMod val="100000"/>
                          </a:srgbClr>
                        </a:solidFill>
                        <a:latin typeface="Meiryo UI"/>
                        <a:ea typeface="Meiryo UI"/>
                      </a:endParaRPr>
                    </a:p>
                    <a:p>
                      <a:pPr lvl="0">
                        <a:defRPr/>
                      </a:pPr>
                      <a:endParaRPr kumimoji="0" lang="en-US" altLang="ja-JP" sz="1100" b="0" u="none" kern="0" dirty="0">
                        <a:solidFill>
                          <a:srgbClr val="000000">
                            <a:lumMod val="100000"/>
                          </a:srgbClr>
                        </a:solidFill>
                        <a:latin typeface="Meiryo UI"/>
                        <a:ea typeface="Meiryo UI"/>
                      </a:endParaRPr>
                    </a:p>
                    <a:p>
                      <a:pPr lvl="0">
                        <a:defRPr/>
                      </a:pPr>
                      <a:endParaRPr kumimoji="0" lang="en-US" altLang="ja-JP" sz="1100" b="0" u="none" kern="0" dirty="0">
                        <a:solidFill>
                          <a:srgbClr val="000000">
                            <a:lumMod val="100000"/>
                          </a:srgbClr>
                        </a:solidFill>
                        <a:latin typeface="Meiryo UI"/>
                        <a:ea typeface="Meiryo UI"/>
                      </a:endParaRPr>
                    </a:p>
                    <a:p>
                      <a:pPr lvl="0">
                        <a:defRPr/>
                      </a:pPr>
                      <a:endParaRPr kumimoji="0" lang="en-US" altLang="ja-JP" sz="1100" b="0" u="none" kern="0" dirty="0">
                        <a:solidFill>
                          <a:srgbClr val="000000">
                            <a:lumMod val="100000"/>
                          </a:srgbClr>
                        </a:solidFill>
                        <a:latin typeface="Meiryo UI"/>
                        <a:ea typeface="Meiryo UI"/>
                      </a:endParaRPr>
                    </a:p>
                    <a:p>
                      <a:pPr lvl="0">
                        <a:defRPr/>
                      </a:pPr>
                      <a:endParaRPr kumimoji="0" lang="en-US" altLang="ja-JP" sz="1100" b="0" u="none" kern="0" dirty="0">
                        <a:solidFill>
                          <a:srgbClr val="000000">
                            <a:lumMod val="100000"/>
                          </a:srgbClr>
                        </a:solidFill>
                        <a:latin typeface="Meiryo UI"/>
                        <a:ea typeface="Meiryo UI"/>
                      </a:endParaRPr>
                    </a:p>
                    <a:p>
                      <a:pPr lvl="0">
                        <a:defRPr/>
                      </a:pPr>
                      <a:endParaRPr kumimoji="0" lang="en-US" altLang="ja-JP" sz="1100" b="0" u="none" kern="0" dirty="0">
                        <a:solidFill>
                          <a:srgbClr val="000000">
                            <a:lumMod val="100000"/>
                          </a:srgbClr>
                        </a:solidFill>
                        <a:latin typeface="Meiryo UI"/>
                        <a:ea typeface="Meiryo UI"/>
                      </a:endParaRPr>
                    </a:p>
                    <a:p>
                      <a:pPr lvl="0">
                        <a:defRPr/>
                      </a:pPr>
                      <a:endParaRPr kumimoji="0" lang="en-US" altLang="ja-JP" sz="1100" b="0" u="none" kern="0" dirty="0">
                        <a:solidFill>
                          <a:srgbClr val="000000">
                            <a:lumMod val="100000"/>
                          </a:srgbClr>
                        </a:solidFill>
                        <a:latin typeface="Meiryo UI"/>
                        <a:ea typeface="Meiryo UI"/>
                      </a:endParaRPr>
                    </a:p>
                    <a:p>
                      <a:pPr lvl="0">
                        <a:defRPr/>
                      </a:pPr>
                      <a:endParaRPr kumimoji="0" lang="en-US" altLang="ja-JP" sz="1100" b="0" u="none" kern="0" dirty="0">
                        <a:solidFill>
                          <a:srgbClr val="000000">
                            <a:lumMod val="100000"/>
                          </a:srgbClr>
                        </a:solidFill>
                        <a:latin typeface="Meiryo UI"/>
                        <a:ea typeface="Meiryo UI"/>
                      </a:endParaRPr>
                    </a:p>
                    <a:p>
                      <a:pPr lvl="0">
                        <a:defRPr/>
                      </a:pPr>
                      <a:endParaRPr kumimoji="0" lang="en-US" altLang="ja-JP" sz="1100" b="0" u="none" kern="0" dirty="0">
                        <a:solidFill>
                          <a:srgbClr val="000000">
                            <a:lumMod val="100000"/>
                          </a:srgbClr>
                        </a:solidFill>
                        <a:latin typeface="Meiryo UI"/>
                        <a:ea typeface="Meiryo UI"/>
                      </a:endParaRPr>
                    </a:p>
                    <a:p>
                      <a:pPr lvl="0">
                        <a:defRPr/>
                      </a:pPr>
                      <a:endParaRPr kumimoji="0" lang="en-US" altLang="ja-JP" sz="1100" b="0" u="none" kern="0" dirty="0">
                        <a:solidFill>
                          <a:srgbClr val="000000">
                            <a:lumMod val="100000"/>
                          </a:srgbClr>
                        </a:solidFill>
                        <a:latin typeface="Meiryo UI"/>
                        <a:ea typeface="Meiryo UI"/>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77678721"/>
                  </a:ext>
                </a:extLst>
              </a:tr>
            </a:tbl>
          </a:graphicData>
        </a:graphic>
      </p:graphicFrame>
      <p:graphicFrame>
        <p:nvGraphicFramePr>
          <p:cNvPr id="35" name="表 34">
            <a:extLst>
              <a:ext uri="{FF2B5EF4-FFF2-40B4-BE49-F238E27FC236}">
                <a16:creationId xmlns:a16="http://schemas.microsoft.com/office/drawing/2014/main" id="{A2957B07-98CA-4EDB-84B5-C32B04CC2AA1}"/>
              </a:ext>
            </a:extLst>
          </p:cNvPr>
          <p:cNvGraphicFramePr>
            <a:graphicFrameLocks noGrp="1"/>
          </p:cNvGraphicFramePr>
          <p:nvPr>
            <p:extLst>
              <p:ext uri="{D42A27DB-BD31-4B8C-83A1-F6EECF244321}">
                <p14:modId xmlns:p14="http://schemas.microsoft.com/office/powerpoint/2010/main" val="1786657865"/>
              </p:ext>
            </p:extLst>
          </p:nvPr>
        </p:nvGraphicFramePr>
        <p:xfrm>
          <a:off x="308539" y="2040382"/>
          <a:ext cx="9240977" cy="1942560"/>
        </p:xfrm>
        <a:graphic>
          <a:graphicData uri="http://schemas.openxmlformats.org/drawingml/2006/table">
            <a:tbl>
              <a:tblPr firstRow="1" bandRow="1">
                <a:tableStyleId>{2D5ABB26-0587-4C30-8999-92F81FD0307C}</a:tableStyleId>
              </a:tblPr>
              <a:tblGrid>
                <a:gridCol w="3016539">
                  <a:extLst>
                    <a:ext uri="{9D8B030D-6E8A-4147-A177-3AD203B41FA5}">
                      <a16:colId xmlns:a16="http://schemas.microsoft.com/office/drawing/2014/main" val="4116574233"/>
                    </a:ext>
                  </a:extLst>
                </a:gridCol>
                <a:gridCol w="6224438">
                  <a:extLst>
                    <a:ext uri="{9D8B030D-6E8A-4147-A177-3AD203B41FA5}">
                      <a16:colId xmlns:a16="http://schemas.microsoft.com/office/drawing/2014/main" val="1823636424"/>
                    </a:ext>
                  </a:extLst>
                </a:gridCol>
              </a:tblGrid>
              <a:tr h="136860">
                <a:tc>
                  <a:txBody>
                    <a:bodyPr/>
                    <a:lstStyle/>
                    <a:p>
                      <a:pPr algn="ctr"/>
                      <a:r>
                        <a:rPr kumimoji="1" lang="ja-JP" altLang="en-US" sz="1050" dirty="0">
                          <a:latin typeface="Meiryo UI" panose="020B0604030504040204" pitchFamily="50" charset="-128"/>
                          <a:ea typeface="Meiryo UI" panose="020B0604030504040204" pitchFamily="50" charset="-128"/>
                        </a:rPr>
                        <a:t>記載項目</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1050" dirty="0">
                          <a:latin typeface="Meiryo UI" panose="020B0604030504040204" pitchFamily="50" charset="-128"/>
                          <a:ea typeface="Meiryo UI" panose="020B0604030504040204" pitchFamily="50" charset="-128"/>
                        </a:rPr>
                        <a:t>説明</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929096736"/>
                  </a:ext>
                </a:extLst>
              </a:tr>
              <a:tr h="141826">
                <a:tc>
                  <a:txBody>
                    <a:bodyPr/>
                    <a:lstStyle/>
                    <a:p>
                      <a:pPr algn="l"/>
                      <a:r>
                        <a:rPr kumimoji="1" lang="ja-JP" altLang="en-US" sz="1050" dirty="0">
                          <a:latin typeface="Meiryo UI" panose="020B0604030504040204" pitchFamily="50" charset="-128"/>
                          <a:ea typeface="Meiryo UI" panose="020B0604030504040204" pitchFamily="50" charset="-128"/>
                        </a:rPr>
                        <a:t>宛名</a:t>
                      </a:r>
                    </a:p>
                  </a:txBody>
                  <a:tcPr marL="72000" marR="72000" marT="43200" marB="432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ja-JP" altLang="en-US" sz="1050" dirty="0">
                          <a:latin typeface="Meiryo UI" panose="020B0604030504040204" pitchFamily="50" charset="-128"/>
                          <a:ea typeface="Meiryo UI" panose="020B0604030504040204" pitchFamily="50" charset="-128"/>
                        </a:rPr>
                        <a:t>残高証明書発行先の事業者名</a:t>
                      </a:r>
                    </a:p>
                  </a:txBody>
                  <a:tcPr marL="72000" marR="72000" marT="43200" marB="43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08448302"/>
                  </a:ext>
                </a:extLst>
              </a:tr>
              <a:tr h="141826">
                <a:tc>
                  <a:txBody>
                    <a:bodyPr/>
                    <a:lstStyle/>
                    <a:p>
                      <a:pPr algn="l"/>
                      <a:r>
                        <a:rPr kumimoji="1" lang="ja-JP" altLang="en-US" sz="1050" dirty="0">
                          <a:latin typeface="Meiryo UI" panose="020B0604030504040204" pitchFamily="50" charset="-128"/>
                          <a:ea typeface="Meiryo UI" panose="020B0604030504040204" pitchFamily="50" charset="-128"/>
                        </a:rPr>
                        <a:t>日付</a:t>
                      </a:r>
                    </a:p>
                  </a:txBody>
                  <a:tcPr marL="72000" marR="72000" marT="43200" marB="432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ja-JP" altLang="en-US" sz="1050" dirty="0">
                          <a:latin typeface="Meiryo UI" panose="020B0604030504040204" pitchFamily="50" charset="-128"/>
                          <a:ea typeface="Meiryo UI" panose="020B0604030504040204" pitchFamily="50" charset="-128"/>
                        </a:rPr>
                        <a:t>残高証明書発行日</a:t>
                      </a:r>
                    </a:p>
                  </a:txBody>
                  <a:tcPr marL="72000" marR="72000" marT="43200" marB="43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62939409"/>
                  </a:ext>
                </a:extLst>
              </a:tr>
              <a:tr h="141826">
                <a:tc>
                  <a:txBody>
                    <a:bodyPr/>
                    <a:lstStyle/>
                    <a:p>
                      <a:pPr algn="l"/>
                      <a:r>
                        <a:rPr kumimoji="1" lang="ja-JP" altLang="en-US" sz="1050" dirty="0">
                          <a:latin typeface="Meiryo UI" panose="020B0604030504040204" pitchFamily="50" charset="-128"/>
                          <a:ea typeface="Meiryo UI" panose="020B0604030504040204" pitchFamily="50" charset="-128"/>
                        </a:rPr>
                        <a:t>残高証明書発行者の名称</a:t>
                      </a:r>
                    </a:p>
                  </a:txBody>
                  <a:tcPr marL="72000" marR="72000" marT="43200" marB="432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ja-JP" altLang="en-US" sz="1050" dirty="0">
                          <a:latin typeface="Meiryo UI" panose="020B0604030504040204" pitchFamily="50" charset="-128"/>
                          <a:ea typeface="Meiryo UI" panose="020B0604030504040204" pitchFamily="50" charset="-128"/>
                        </a:rPr>
                        <a:t>広域機関の名称</a:t>
                      </a:r>
                    </a:p>
                  </a:txBody>
                  <a:tcPr marL="72000" marR="72000" marT="43200" marB="43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709494159"/>
                  </a:ext>
                </a:extLst>
              </a:tr>
              <a:tr h="141826">
                <a:tc>
                  <a:txBody>
                    <a:bodyPr/>
                    <a:lstStyle/>
                    <a:p>
                      <a:pPr algn="l"/>
                      <a:r>
                        <a:rPr kumimoji="1" lang="ja-JP" altLang="en-US" sz="1050" dirty="0">
                          <a:latin typeface="Meiryo UI" panose="020B0604030504040204" pitchFamily="50" charset="-128"/>
                          <a:ea typeface="Meiryo UI" panose="020B0604030504040204" pitchFamily="50" charset="-128"/>
                        </a:rPr>
                        <a:t>残高証明書発行者の名称</a:t>
                      </a:r>
                    </a:p>
                  </a:txBody>
                  <a:tcPr marL="72000" marR="72000" marT="43200" marB="432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ja-JP" altLang="en-US" sz="1050" dirty="0">
                          <a:latin typeface="Meiryo UI" panose="020B0604030504040204" pitchFamily="50" charset="-128"/>
                          <a:ea typeface="Meiryo UI" panose="020B0604030504040204" pitchFamily="50" charset="-128"/>
                        </a:rPr>
                        <a:t>広域機関の住所</a:t>
                      </a:r>
                    </a:p>
                  </a:txBody>
                  <a:tcPr marL="72000" marR="72000" marT="43200" marB="43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465070329"/>
                  </a:ext>
                </a:extLst>
              </a:tr>
              <a:tr h="141826">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ja-JP" altLang="en-US" sz="1050" dirty="0">
                          <a:latin typeface="Meiryo UI" panose="020B0604030504040204" pitchFamily="50" charset="-128"/>
                          <a:ea typeface="Meiryo UI" panose="020B0604030504040204" pitchFamily="50" charset="-128"/>
                        </a:rPr>
                        <a:t>残高証明書発行者の部署</a:t>
                      </a:r>
                    </a:p>
                  </a:txBody>
                  <a:tcPr marL="72000" marR="72000" marT="43200" marB="432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ja-JP" altLang="en-US" sz="1050" dirty="0">
                          <a:latin typeface="Meiryo UI" panose="020B0604030504040204" pitchFamily="50" charset="-128"/>
                          <a:ea typeface="Meiryo UI" panose="020B0604030504040204" pitchFamily="50" charset="-128"/>
                        </a:rPr>
                        <a:t>広域機関の部署</a:t>
                      </a:r>
                    </a:p>
                  </a:txBody>
                  <a:tcPr marL="72000" marR="72000" marT="43200" marB="43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379280137"/>
                  </a:ext>
                </a:extLst>
              </a:tr>
              <a:tr h="141826">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lang="ja-JP" altLang="en-US" sz="1050" dirty="0">
                          <a:latin typeface="Meiryo UI" panose="020B0604030504040204" pitchFamily="50" charset="-128"/>
                          <a:ea typeface="Meiryo UI" panose="020B0604030504040204" pitchFamily="50" charset="-128"/>
                        </a:rPr>
                        <a:t>残高証明書発行者の連絡先</a:t>
                      </a:r>
                      <a:endParaRPr lang="en-US" altLang="ja-JP" sz="1050" dirty="0">
                        <a:latin typeface="Meiryo UI" panose="020B0604030504040204" pitchFamily="50" charset="-128"/>
                        <a:ea typeface="Meiryo UI" panose="020B0604030504040204" pitchFamily="50" charset="-128"/>
                      </a:endParaRPr>
                    </a:p>
                  </a:txBody>
                  <a:tcPr marL="72000" marR="72000" marT="43200" marB="432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lang="ja-JP" altLang="en-US" sz="1050" dirty="0">
                          <a:latin typeface="Meiryo UI" panose="020B0604030504040204" pitchFamily="50" charset="-128"/>
                          <a:ea typeface="Meiryo UI" panose="020B0604030504040204" pitchFamily="50" charset="-128"/>
                        </a:rPr>
                        <a:t>広域機関の連絡先</a:t>
                      </a:r>
                      <a:r>
                        <a:rPr lang="en-US" altLang="ja-JP" sz="1050" dirty="0">
                          <a:latin typeface="Meiryo UI" panose="020B0604030504040204" pitchFamily="50" charset="-128"/>
                          <a:ea typeface="Meiryo UI" panose="020B0604030504040204" pitchFamily="50" charset="-128"/>
                        </a:rPr>
                        <a:t>(TEL</a:t>
                      </a:r>
                      <a:r>
                        <a:rPr lang="ja-JP" altLang="en-US" sz="1050" dirty="0">
                          <a:latin typeface="Meiryo UI" panose="020B0604030504040204" pitchFamily="50" charset="-128"/>
                          <a:ea typeface="Meiryo UI" panose="020B0604030504040204" pitchFamily="50" charset="-128"/>
                        </a:rPr>
                        <a:t>・メールアドレス</a:t>
                      </a:r>
                      <a:r>
                        <a:rPr lang="en-US" altLang="ja-JP" sz="1050" dirty="0">
                          <a:latin typeface="Meiryo UI" panose="020B0604030504040204" pitchFamily="50" charset="-128"/>
                          <a:ea typeface="Meiryo UI" panose="020B0604030504040204" pitchFamily="50" charset="-128"/>
                        </a:rPr>
                        <a:t>)</a:t>
                      </a:r>
                    </a:p>
                  </a:txBody>
                  <a:tcPr marL="72000" marR="72000" marT="43200" marB="43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287266911"/>
                  </a:ext>
                </a:extLst>
              </a:tr>
              <a:tr h="141826">
                <a:tc>
                  <a:txBody>
                    <a:bodyPr/>
                    <a:lstStyle/>
                    <a:p>
                      <a:pPr algn="l"/>
                      <a:r>
                        <a:rPr kumimoji="1" lang="ja-JP" altLang="en-US" sz="1050" dirty="0">
                          <a:latin typeface="Meiryo UI" panose="020B0604030504040204" pitchFamily="50" charset="-128"/>
                          <a:ea typeface="Meiryo UI" panose="020B0604030504040204" pitchFamily="50" charset="-128"/>
                        </a:rPr>
                        <a:t>解体等費用積立金残高</a:t>
                      </a:r>
                    </a:p>
                  </a:txBody>
                  <a:tcPr marL="72000" marR="72000" marT="43200" marB="432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ja-JP" altLang="en-US" sz="1050" dirty="0">
                          <a:latin typeface="Meiryo UI" panose="020B0604030504040204" pitchFamily="50" charset="-128"/>
                          <a:ea typeface="Meiryo UI" panose="020B0604030504040204" pitchFamily="50" charset="-128"/>
                        </a:rPr>
                        <a:t>解体等費用積立金の累計額</a:t>
                      </a:r>
                    </a:p>
                  </a:txBody>
                  <a:tcPr marL="72000" marR="72000" marT="43200" marB="43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651014384"/>
                  </a:ext>
                </a:extLst>
              </a:tr>
            </a:tbl>
          </a:graphicData>
        </a:graphic>
      </p:graphicFrame>
      <p:sp>
        <p:nvSpPr>
          <p:cNvPr id="6" name="正方形/長方形 5">
            <a:extLst>
              <a:ext uri="{FF2B5EF4-FFF2-40B4-BE49-F238E27FC236}">
                <a16:creationId xmlns:a16="http://schemas.microsoft.com/office/drawing/2014/main" id="{85A11F09-ECE1-4F28-A3D5-D8E044F248EA}"/>
              </a:ext>
            </a:extLst>
          </p:cNvPr>
          <p:cNvSpPr/>
          <p:nvPr/>
        </p:nvSpPr>
        <p:spPr>
          <a:xfrm>
            <a:off x="7349144" y="3997393"/>
            <a:ext cx="2282351" cy="285214"/>
          </a:xfrm>
          <a:prstGeom prst="rect">
            <a:avLst/>
          </a:prstGeom>
          <a:noFill/>
          <a:ln w="19050" cap="flat" cmpd="sng" algn="ctr">
            <a:noFill/>
            <a:prstDash val="solid"/>
            <a:miter lim="800000"/>
          </a:ln>
          <a:effectLst/>
        </p:spPr>
        <p:txBody>
          <a:bodyPr wrap="none" lIns="0" tIns="36000" rIns="0" bIns="36000" rtlCol="0" anchor="ctr"/>
          <a:lstStyle/>
          <a:p>
            <a:pPr algn="ctr"/>
            <a:r>
              <a:rPr kumimoji="0" lang="en-US" altLang="ja-JP" sz="1000" kern="0" dirty="0">
                <a:solidFill>
                  <a:prstClr val="black"/>
                </a:solidFill>
                <a:latin typeface="Meiryo UI"/>
                <a:ea typeface="Meiryo UI"/>
                <a:cs typeface="Arial" pitchFamily="34" charset="0"/>
              </a:rPr>
              <a:t>※</a:t>
            </a:r>
            <a:r>
              <a:rPr kumimoji="0" lang="ja-JP" altLang="en-US" sz="1000" kern="0" dirty="0">
                <a:solidFill>
                  <a:prstClr val="black"/>
                </a:solidFill>
                <a:latin typeface="Meiryo UI"/>
                <a:ea typeface="Meiryo UI"/>
                <a:cs typeface="Arial" pitchFamily="34" charset="0"/>
              </a:rPr>
              <a:t>本取引は不課税である旨を欄外に明記</a:t>
            </a:r>
          </a:p>
        </p:txBody>
      </p:sp>
    </p:spTree>
    <p:extLst>
      <p:ext uri="{BB962C8B-B14F-4D97-AF65-F5344CB8AC3E}">
        <p14:creationId xmlns:p14="http://schemas.microsoft.com/office/powerpoint/2010/main" val="4229822145"/>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3" name="表 2">
            <a:extLst>
              <a:ext uri="{FF2B5EF4-FFF2-40B4-BE49-F238E27FC236}">
                <a16:creationId xmlns:a16="http://schemas.microsoft.com/office/drawing/2014/main" id="{232415C5-E6B0-49DC-B7FC-8E9A958456C0}"/>
              </a:ext>
            </a:extLst>
          </p:cNvPr>
          <p:cNvGraphicFramePr>
            <a:graphicFrameLocks noGrp="1"/>
          </p:cNvGraphicFramePr>
          <p:nvPr>
            <p:extLst>
              <p:ext uri="{D42A27DB-BD31-4B8C-83A1-F6EECF244321}">
                <p14:modId xmlns:p14="http://schemas.microsoft.com/office/powerpoint/2010/main" val="3839869976"/>
              </p:ext>
            </p:extLst>
          </p:nvPr>
        </p:nvGraphicFramePr>
        <p:xfrm>
          <a:off x="141614" y="1127650"/>
          <a:ext cx="9511433" cy="5569461"/>
        </p:xfrm>
        <a:graphic>
          <a:graphicData uri="http://schemas.openxmlformats.org/drawingml/2006/table">
            <a:tbl>
              <a:tblPr firstRow="1" bandRow="1">
                <a:tableStyleId>{2D5ABB26-0587-4C30-8999-92F81FD0307C}</a:tableStyleId>
              </a:tblPr>
              <a:tblGrid>
                <a:gridCol w="367433">
                  <a:extLst>
                    <a:ext uri="{9D8B030D-6E8A-4147-A177-3AD203B41FA5}">
                      <a16:colId xmlns:a16="http://schemas.microsoft.com/office/drawing/2014/main" val="358073148"/>
                    </a:ext>
                  </a:extLst>
                </a:gridCol>
                <a:gridCol w="692468">
                  <a:extLst>
                    <a:ext uri="{9D8B030D-6E8A-4147-A177-3AD203B41FA5}">
                      <a16:colId xmlns:a16="http://schemas.microsoft.com/office/drawing/2014/main" val="3311309282"/>
                    </a:ext>
                  </a:extLst>
                </a:gridCol>
                <a:gridCol w="6424770">
                  <a:extLst>
                    <a:ext uri="{9D8B030D-6E8A-4147-A177-3AD203B41FA5}">
                      <a16:colId xmlns:a16="http://schemas.microsoft.com/office/drawing/2014/main" val="1235158156"/>
                    </a:ext>
                  </a:extLst>
                </a:gridCol>
                <a:gridCol w="1027521">
                  <a:extLst>
                    <a:ext uri="{9D8B030D-6E8A-4147-A177-3AD203B41FA5}">
                      <a16:colId xmlns:a16="http://schemas.microsoft.com/office/drawing/2014/main" val="460347249"/>
                    </a:ext>
                  </a:extLst>
                </a:gridCol>
                <a:gridCol w="999241">
                  <a:extLst>
                    <a:ext uri="{9D8B030D-6E8A-4147-A177-3AD203B41FA5}">
                      <a16:colId xmlns:a16="http://schemas.microsoft.com/office/drawing/2014/main" val="1844948871"/>
                    </a:ext>
                  </a:extLst>
                </a:gridCol>
              </a:tblGrid>
              <a:tr h="0">
                <a:tc gridSpan="2">
                  <a:txBody>
                    <a:bodyPr/>
                    <a:lstStyle/>
                    <a:p>
                      <a:pPr algn="l"/>
                      <a:r>
                        <a:rPr kumimoji="1" lang="ja-JP" altLang="en-US" sz="1200" b="0" dirty="0">
                          <a:latin typeface="Meiryo UI" panose="020B0604030504040204" pitchFamily="50" charset="-128"/>
                          <a:ea typeface="Meiryo UI" panose="020B0604030504040204" pitchFamily="50" charset="-128"/>
                        </a:rPr>
                        <a:t>業務</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lang="ja-JP" altLang="en-US" sz="1200" dirty="0">
                          <a:latin typeface="Meiryo UI" panose="020B0604030504040204" pitchFamily="50" charset="-128"/>
                          <a:ea typeface="Meiryo UI" panose="020B0604030504040204" pitchFamily="50" charset="-128"/>
                        </a:rPr>
                        <a:t>入出金管理</a:t>
                      </a:r>
                      <a:r>
                        <a:rPr lang="en-US" altLang="ja-JP" sz="1200" dirty="0">
                          <a:latin typeface="Arial" panose="020B0604020202020204" pitchFamily="34" charset="0"/>
                          <a:ea typeface="Meiryo UI" panose="020B0604030504040204" pitchFamily="50" charset="-128"/>
                          <a:cs typeface="Arial" panose="020B0604020202020204" pitchFamily="34" charset="0"/>
                        </a:rPr>
                        <a:t> – </a:t>
                      </a:r>
                      <a:r>
                        <a:rPr lang="ja-JP" altLang="en-US" sz="1200" dirty="0">
                          <a:latin typeface="Arial" panose="020B0604020202020204" pitchFamily="34" charset="0"/>
                          <a:ea typeface="Meiryo UI" panose="020B0604030504040204" pitchFamily="50" charset="-128"/>
                          <a:cs typeface="Arial" panose="020B0604020202020204" pitchFamily="34" charset="0"/>
                        </a:rPr>
                        <a:t>財務会計連携</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1200" b="0" dirty="0">
                          <a:latin typeface="Meiryo UI" panose="020B0604030504040204" pitchFamily="50" charset="-128"/>
                          <a:ea typeface="Meiryo UI" panose="020B0604030504040204" pitchFamily="50" charset="-128"/>
                        </a:rPr>
                        <a:t>業務コード</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200" b="0" dirty="0">
                          <a:latin typeface="Meiryo UI" panose="020B0604030504040204" pitchFamily="50" charset="-128"/>
                          <a:ea typeface="Meiryo UI" panose="020B0604030504040204" pitchFamily="50" charset="-128"/>
                        </a:rPr>
                        <a:t>ACC400</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0">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業務内容</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広域機関が残高照合後の当月度確定データ</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取引対象単位</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を財務会計システムに連携</a:t>
                      </a:r>
                      <a:r>
                        <a:rPr kumimoji="0" lang="ja-JP" altLang="en-US" sz="1200" kern="0" dirty="0">
                          <a:latin typeface="Meiryo UI" panose="020B0604030504040204" pitchFamily="50" charset="-128"/>
                          <a:ea typeface="Meiryo UI" panose="020B0604030504040204" pitchFamily="50" charset="-128"/>
                        </a:rPr>
                        <a:t>する。</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868788017"/>
                  </a:ext>
                </a:extLst>
              </a:tr>
              <a:tr h="0">
                <a:tc gridSpan="2">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業務タイミング</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3">
                  <a:txBody>
                    <a:bodyPr/>
                    <a:lstStyle/>
                    <a:p>
                      <a:pPr marL="0" indent="0" algn="l">
                        <a:buFont typeface="Arial" panose="020B0604020202020204" pitchFamily="34" charset="0"/>
                        <a:buNone/>
                      </a:pPr>
                      <a:r>
                        <a:rPr kumimoji="1" lang="ja-JP" altLang="en-US" sz="1200" b="0" dirty="0">
                          <a:solidFill>
                            <a:schemeClr val="tx1"/>
                          </a:solidFill>
                          <a:latin typeface="Meiryo UI" panose="020B0604030504040204" pitchFamily="50" charset="-128"/>
                          <a:ea typeface="Meiryo UI" panose="020B0604030504040204" pitchFamily="50" charset="-128"/>
                        </a:rPr>
                        <a:t>月次</a:t>
                      </a:r>
                      <a:endParaRPr kumimoji="1" lang="en-US" altLang="ja-JP" sz="1000" b="0"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100085752"/>
                  </a:ext>
                </a:extLst>
              </a:tr>
              <a:tr h="0">
                <a:tc gridSpan="2">
                  <a:txBody>
                    <a:bodyPr/>
                    <a:lstStyle/>
                    <a:p>
                      <a:pPr marL="0" indent="0" algn="l">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関連アクター</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747063371"/>
                  </a:ext>
                </a:extLst>
              </a:tr>
              <a:tr h="1190727">
                <a:tc rowSpan="2">
                  <a:txBody>
                    <a:bodyPr/>
                    <a:lstStyle/>
                    <a:p>
                      <a:pPr marL="0" indent="0" algn="ctr">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確認者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lumMod val="95000"/>
                      </a:schemeClr>
                    </a:solidFill>
                  </a:tcPr>
                </a:tc>
                <a:tc gridSpan="3">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776034627"/>
                  </a:ext>
                </a:extLst>
              </a:tr>
              <a:tr h="1190727">
                <a:tc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作業者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603231057"/>
                  </a:ext>
                </a:extLst>
              </a:tr>
              <a:tr h="1190727">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認定事業者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42081878"/>
                  </a:ext>
                </a:extLst>
              </a:tr>
              <a:tr h="900000">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システム</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5629721"/>
                  </a:ext>
                </a:extLst>
              </a:tr>
            </a:tbl>
          </a:graphicData>
        </a:graphic>
      </p:graphicFrame>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ja-JP" altLang="en-US" dirty="0">
                <a:latin typeface="Meiryo UI" panose="020B0604030504040204" pitchFamily="50" charset="-128"/>
                <a:ea typeface="Meiryo UI" panose="020B0604030504040204" pitchFamily="50" charset="-128"/>
              </a:rPr>
              <a:t>業務フロー</a:t>
            </a:r>
            <a:br>
              <a:rPr lang="en-US" altLang="ja-JP" dirty="0">
                <a:latin typeface="Meiryo UI" panose="020B0604030504040204" pitchFamily="50" charset="-128"/>
                <a:ea typeface="Meiryo UI" panose="020B0604030504040204" pitchFamily="50" charset="-128"/>
              </a:rPr>
            </a:br>
            <a:r>
              <a:rPr kumimoji="0" lang="ja-JP" altLang="en-US" kern="0" dirty="0">
                <a:solidFill>
                  <a:prstClr val="black"/>
                </a:solidFill>
                <a:latin typeface="Meiryo UI"/>
                <a:ea typeface="Meiryo UI"/>
                <a:cs typeface="Arial" pitchFamily="34" charset="0"/>
              </a:rPr>
              <a:t>資金管理・報告</a:t>
            </a:r>
            <a:r>
              <a:rPr lang="zh-TW" altLang="en-US"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財務会計連携</a:t>
            </a:r>
            <a:endParaRPr kumimoji="1" lang="ja-JP" altLang="en-US" dirty="0">
              <a:latin typeface="Meiryo UI" panose="020B0604030504040204" pitchFamily="50" charset="-128"/>
              <a:ea typeface="Meiryo UI" panose="020B0604030504040204" pitchFamily="50" charset="-128"/>
            </a:endParaRPr>
          </a:p>
        </p:txBody>
      </p:sp>
      <p:sp>
        <p:nvSpPr>
          <p:cNvPr id="86" name="ドーナツ 24">
            <a:extLst>
              <a:ext uri="{FF2B5EF4-FFF2-40B4-BE49-F238E27FC236}">
                <a16:creationId xmlns:a16="http://schemas.microsoft.com/office/drawing/2014/main" id="{2CB11B46-6416-4C64-978D-A4712F57EFDE}"/>
              </a:ext>
            </a:extLst>
          </p:cNvPr>
          <p:cNvSpPr/>
          <p:nvPr/>
        </p:nvSpPr>
        <p:spPr bwMode="auto">
          <a:xfrm>
            <a:off x="1256497" y="3820233"/>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START</a:t>
            </a:r>
            <a:endParaRPr kumimoji="0" lang="ja-JP" altLang="en-US" sz="700" kern="0" dirty="0">
              <a:latin typeface="Meiryo UI"/>
              <a:ea typeface="Meiryo UI"/>
              <a:cs typeface="Tahoma" pitchFamily="34" charset="0"/>
            </a:endParaRPr>
          </a:p>
        </p:txBody>
      </p:sp>
      <p:cxnSp>
        <p:nvCxnSpPr>
          <p:cNvPr id="90" name="直線矢印コネクタ 89">
            <a:extLst>
              <a:ext uri="{FF2B5EF4-FFF2-40B4-BE49-F238E27FC236}">
                <a16:creationId xmlns:a16="http://schemas.microsoft.com/office/drawing/2014/main" id="{732FBBEA-EC00-46A5-9F41-DB172B053FD4}"/>
              </a:ext>
            </a:extLst>
          </p:cNvPr>
          <p:cNvCxnSpPr>
            <a:cxnSpLocks/>
            <a:stCxn id="86" idx="6"/>
            <a:endCxn id="149" idx="1"/>
          </p:cNvCxnSpPr>
          <p:nvPr/>
        </p:nvCxnSpPr>
        <p:spPr>
          <a:xfrm flipV="1">
            <a:off x="1645228" y="4002932"/>
            <a:ext cx="251488" cy="589"/>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148" name="グループ化 147">
            <a:extLst>
              <a:ext uri="{FF2B5EF4-FFF2-40B4-BE49-F238E27FC236}">
                <a16:creationId xmlns:a16="http://schemas.microsoft.com/office/drawing/2014/main" id="{D656E2ED-0F7D-49FB-B923-8D086C714389}"/>
              </a:ext>
            </a:extLst>
          </p:cNvPr>
          <p:cNvGrpSpPr/>
          <p:nvPr/>
        </p:nvGrpSpPr>
        <p:grpSpPr>
          <a:xfrm>
            <a:off x="1896716" y="3613905"/>
            <a:ext cx="734400" cy="612227"/>
            <a:chOff x="2491032" y="3449261"/>
            <a:chExt cx="734400" cy="612227"/>
          </a:xfrm>
        </p:grpSpPr>
        <p:sp>
          <p:nvSpPr>
            <p:cNvPr id="149" name="正方形/長方形 148">
              <a:extLst>
                <a:ext uri="{FF2B5EF4-FFF2-40B4-BE49-F238E27FC236}">
                  <a16:creationId xmlns:a16="http://schemas.microsoft.com/office/drawing/2014/main" id="{8E4CD9DA-606E-4B57-BFAA-D0C727A4695B}"/>
                </a:ext>
              </a:extLst>
            </p:cNvPr>
            <p:cNvSpPr/>
            <p:nvPr/>
          </p:nvSpPr>
          <p:spPr>
            <a:xfrm>
              <a:off x="2491032" y="3615088"/>
              <a:ext cx="734400"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財務会計</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連携元データ</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取得</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150" name="テキスト ボックス 149">
              <a:extLst>
                <a:ext uri="{FF2B5EF4-FFF2-40B4-BE49-F238E27FC236}">
                  <a16:creationId xmlns:a16="http://schemas.microsoft.com/office/drawing/2014/main" id="{E6BE1973-677A-4BFA-94E0-C9E6FCE03BC9}"/>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01</a:t>
              </a:r>
              <a:endParaRPr lang="ja-JP" altLang="en-US" sz="800" dirty="0">
                <a:latin typeface="Meiryo UI" panose="020B0604030504040204" pitchFamily="50" charset="-128"/>
                <a:ea typeface="Meiryo UI" panose="020B0604030504040204" pitchFamily="50" charset="-128"/>
              </a:endParaRPr>
            </a:p>
          </p:txBody>
        </p:sp>
      </p:grpSp>
      <p:grpSp>
        <p:nvGrpSpPr>
          <p:cNvPr id="40" name="グループ化 39">
            <a:extLst>
              <a:ext uri="{FF2B5EF4-FFF2-40B4-BE49-F238E27FC236}">
                <a16:creationId xmlns:a16="http://schemas.microsoft.com/office/drawing/2014/main" id="{CA90E7A9-9B82-46C0-A82C-3CA8FA1F5284}"/>
              </a:ext>
            </a:extLst>
          </p:cNvPr>
          <p:cNvGrpSpPr/>
          <p:nvPr/>
        </p:nvGrpSpPr>
        <p:grpSpPr>
          <a:xfrm>
            <a:off x="5989186" y="822685"/>
            <a:ext cx="3842712" cy="205890"/>
            <a:chOff x="6068600" y="822685"/>
            <a:chExt cx="3510050" cy="205890"/>
          </a:xfrm>
        </p:grpSpPr>
        <p:sp>
          <p:nvSpPr>
            <p:cNvPr id="41" name="正方形/長方形 40">
              <a:extLst>
                <a:ext uri="{FF2B5EF4-FFF2-40B4-BE49-F238E27FC236}">
                  <a16:creationId xmlns:a16="http://schemas.microsoft.com/office/drawing/2014/main" id="{9223C065-CE9D-47C4-AD05-C733453F66F2}"/>
                </a:ext>
              </a:extLst>
            </p:cNvPr>
            <p:cNvSpPr/>
            <p:nvPr/>
          </p:nvSpPr>
          <p:spPr>
            <a:xfrm>
              <a:off x="6506504" y="822685"/>
              <a:ext cx="1254159"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再エネ業務統合システム</a:t>
              </a:r>
            </a:p>
          </p:txBody>
        </p:sp>
        <p:sp>
          <p:nvSpPr>
            <p:cNvPr id="42" name="正方形/長方形 41">
              <a:extLst>
                <a:ext uri="{FF2B5EF4-FFF2-40B4-BE49-F238E27FC236}">
                  <a16:creationId xmlns:a16="http://schemas.microsoft.com/office/drawing/2014/main" id="{8B589B23-E3F4-47C7-8274-42C5B54E0536}"/>
                </a:ext>
              </a:extLst>
            </p:cNvPr>
            <p:cNvSpPr/>
            <p:nvPr/>
          </p:nvSpPr>
          <p:spPr>
            <a:xfrm>
              <a:off x="6369354" y="853531"/>
              <a:ext cx="166154" cy="132923"/>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43" name="正方形/長方形 42">
              <a:extLst>
                <a:ext uri="{FF2B5EF4-FFF2-40B4-BE49-F238E27FC236}">
                  <a16:creationId xmlns:a16="http://schemas.microsoft.com/office/drawing/2014/main" id="{BE9730D0-0E2D-4D1F-A6E8-108026D0F651}"/>
                </a:ext>
              </a:extLst>
            </p:cNvPr>
            <p:cNvSpPr/>
            <p:nvPr/>
          </p:nvSpPr>
          <p:spPr>
            <a:xfrm>
              <a:off x="7488525" y="853531"/>
              <a:ext cx="166154" cy="132923"/>
            </a:xfrm>
            <a:prstGeom prst="rect">
              <a:avLst/>
            </a:prstGeom>
            <a:noFill/>
            <a:ln w="38100" cap="flat" cmpd="thickThin"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44" name="正方形/長方形 43">
              <a:extLst>
                <a:ext uri="{FF2B5EF4-FFF2-40B4-BE49-F238E27FC236}">
                  <a16:creationId xmlns:a16="http://schemas.microsoft.com/office/drawing/2014/main" id="{EC09F760-AC67-43F5-8526-BF007D1580BC}"/>
                </a:ext>
              </a:extLst>
            </p:cNvPr>
            <p:cNvSpPr/>
            <p:nvPr/>
          </p:nvSpPr>
          <p:spPr>
            <a:xfrm>
              <a:off x="7645826" y="822685"/>
              <a:ext cx="1125542"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zh-TW" altLang="en-US" sz="738" kern="0" dirty="0">
                  <a:latin typeface="Meiryo UI"/>
                  <a:ea typeface="Meiryo UI"/>
                  <a:cs typeface="Arial" pitchFamily="34" charset="0"/>
                </a:rPr>
                <a:t>業務詳細仕様</a:t>
              </a:r>
              <a:r>
                <a:rPr kumimoji="0" lang="ja-JP" altLang="en-US" sz="738" kern="0" dirty="0">
                  <a:latin typeface="Meiryo UI"/>
                  <a:ea typeface="Meiryo UI"/>
                  <a:cs typeface="Arial" pitchFamily="34" charset="0"/>
                </a:rPr>
                <a:t>の対象</a:t>
              </a:r>
            </a:p>
          </p:txBody>
        </p:sp>
        <p:sp>
          <p:nvSpPr>
            <p:cNvPr id="45" name="正方形/長方形 44">
              <a:extLst>
                <a:ext uri="{FF2B5EF4-FFF2-40B4-BE49-F238E27FC236}">
                  <a16:creationId xmlns:a16="http://schemas.microsoft.com/office/drawing/2014/main" id="{C4179C18-F8A0-4D4C-991C-BCF6B3141429}"/>
                </a:ext>
              </a:extLst>
            </p:cNvPr>
            <p:cNvSpPr/>
            <p:nvPr/>
          </p:nvSpPr>
          <p:spPr>
            <a:xfrm>
              <a:off x="6068600" y="822685"/>
              <a:ext cx="299077" cy="198871"/>
            </a:xfrm>
            <a:prstGeom prst="rect">
              <a:avLst/>
            </a:prstGeom>
            <a:noFill/>
          </p:spPr>
          <p:txBody>
            <a:bodyPr wrap="none">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r>
                <a:rPr kumimoji="0" lang="ja-JP" altLang="en-US" sz="738" kern="0" dirty="0">
                  <a:latin typeface="Meiryo UI"/>
                  <a:ea typeface="Meiryo UI"/>
                  <a:cs typeface="Arial" pitchFamily="34" charset="0"/>
                </a:rPr>
                <a:t>凡例</a:t>
              </a:r>
            </a:p>
          </p:txBody>
        </p:sp>
        <p:sp>
          <p:nvSpPr>
            <p:cNvPr id="46" name="フローチャート: 定義済み処理 45">
              <a:extLst>
                <a:ext uri="{FF2B5EF4-FFF2-40B4-BE49-F238E27FC236}">
                  <a16:creationId xmlns:a16="http://schemas.microsoft.com/office/drawing/2014/main" id="{EAB0A0D8-ACA7-45CF-9862-E325AE242C82}"/>
                </a:ext>
              </a:extLst>
            </p:cNvPr>
            <p:cNvSpPr/>
            <p:nvPr/>
          </p:nvSpPr>
          <p:spPr>
            <a:xfrm>
              <a:off x="8579834" y="853531"/>
              <a:ext cx="237359" cy="144000"/>
            </a:xfrm>
            <a:prstGeom prst="flowChartPredefinedProcess">
              <a:avLst/>
            </a:prstGeom>
            <a:noFill/>
            <a:ln w="19050" cap="flat" cmpd="sng" algn="ctr">
              <a:solidFill>
                <a:sysClr val="window" lastClr="FFFFFF">
                  <a:lumMod val="65000"/>
                </a:sysClr>
              </a:solidFill>
              <a:prstDash val="solid"/>
              <a:miter lim="800000"/>
            </a:ln>
            <a:effectLst/>
          </p:spPr>
          <p:txBody>
            <a:bodyPr wrap="none" lIns="0" tIns="33231" rIns="0" bIns="33231" rtlCol="0" anchor="ctr"/>
            <a:lstStyle/>
            <a:p>
              <a:pPr algn="ctr"/>
              <a:endParaRPr kumimoji="0" lang="ja-JP" altLang="en-US" sz="800" kern="0" dirty="0">
                <a:latin typeface="Meiryo UI" panose="020B0604030504040204" pitchFamily="50" charset="-128"/>
                <a:ea typeface="Meiryo UI" panose="020B0604030504040204" pitchFamily="50" charset="-128"/>
                <a:cs typeface="Arial" pitchFamily="34" charset="0"/>
              </a:endParaRPr>
            </a:p>
          </p:txBody>
        </p:sp>
        <p:sp>
          <p:nvSpPr>
            <p:cNvPr id="47" name="正方形/長方形 46">
              <a:extLst>
                <a:ext uri="{FF2B5EF4-FFF2-40B4-BE49-F238E27FC236}">
                  <a16:creationId xmlns:a16="http://schemas.microsoft.com/office/drawing/2014/main" id="{593364C8-3867-4969-97A6-0A1FA9F9F6C2}"/>
                </a:ext>
              </a:extLst>
            </p:cNvPr>
            <p:cNvSpPr/>
            <p:nvPr/>
          </p:nvSpPr>
          <p:spPr>
            <a:xfrm>
              <a:off x="8795264" y="822685"/>
              <a:ext cx="783386"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他業務プロセス</a:t>
              </a:r>
            </a:p>
          </p:txBody>
        </p:sp>
      </p:grpSp>
      <p:cxnSp>
        <p:nvCxnSpPr>
          <p:cNvPr id="57" name="直線矢印コネクタ 56">
            <a:extLst>
              <a:ext uri="{FF2B5EF4-FFF2-40B4-BE49-F238E27FC236}">
                <a16:creationId xmlns:a16="http://schemas.microsoft.com/office/drawing/2014/main" id="{8922F8F8-4073-4FE8-BA52-334C4D0C5F72}"/>
              </a:ext>
            </a:extLst>
          </p:cNvPr>
          <p:cNvCxnSpPr>
            <a:cxnSpLocks/>
            <a:stCxn id="149" idx="3"/>
            <a:endCxn id="132" idx="1"/>
          </p:cNvCxnSpPr>
          <p:nvPr/>
        </p:nvCxnSpPr>
        <p:spPr>
          <a:xfrm>
            <a:off x="2631116" y="4002932"/>
            <a:ext cx="246726" cy="0"/>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61" name="グループ化 60">
            <a:extLst>
              <a:ext uri="{FF2B5EF4-FFF2-40B4-BE49-F238E27FC236}">
                <a16:creationId xmlns:a16="http://schemas.microsoft.com/office/drawing/2014/main" id="{37E7143D-E67A-487C-97AD-E8EDCDD98EE3}"/>
              </a:ext>
            </a:extLst>
          </p:cNvPr>
          <p:cNvGrpSpPr/>
          <p:nvPr/>
        </p:nvGrpSpPr>
        <p:grpSpPr>
          <a:xfrm>
            <a:off x="4726911" y="2602054"/>
            <a:ext cx="734400" cy="612227"/>
            <a:chOff x="2491032" y="3449261"/>
            <a:chExt cx="734400" cy="612227"/>
          </a:xfrm>
        </p:grpSpPr>
        <p:sp>
          <p:nvSpPr>
            <p:cNvPr id="62" name="正方形/長方形 61">
              <a:extLst>
                <a:ext uri="{FF2B5EF4-FFF2-40B4-BE49-F238E27FC236}">
                  <a16:creationId xmlns:a16="http://schemas.microsoft.com/office/drawing/2014/main" id="{0892703A-963C-4138-B3DA-24F283A2CEE8}"/>
                </a:ext>
              </a:extLst>
            </p:cNvPr>
            <p:cNvSpPr/>
            <p:nvPr/>
          </p:nvSpPr>
          <p:spPr>
            <a:xfrm>
              <a:off x="2491032"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財務会計</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連携データ確認</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63" name="テキスト ボックス 62">
              <a:extLst>
                <a:ext uri="{FF2B5EF4-FFF2-40B4-BE49-F238E27FC236}">
                  <a16:creationId xmlns:a16="http://schemas.microsoft.com/office/drawing/2014/main" id="{90595F54-1F46-45FE-8C4D-049492741E7F}"/>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05</a:t>
              </a:r>
              <a:endParaRPr lang="ja-JP" altLang="en-US" sz="800" dirty="0">
                <a:latin typeface="Meiryo UI" panose="020B0604030504040204" pitchFamily="50" charset="-128"/>
                <a:ea typeface="Meiryo UI" panose="020B0604030504040204" pitchFamily="50" charset="-128"/>
              </a:endParaRPr>
            </a:p>
          </p:txBody>
        </p:sp>
      </p:grpSp>
      <p:grpSp>
        <p:nvGrpSpPr>
          <p:cNvPr id="65" name="グループ化 64">
            <a:extLst>
              <a:ext uri="{FF2B5EF4-FFF2-40B4-BE49-F238E27FC236}">
                <a16:creationId xmlns:a16="http://schemas.microsoft.com/office/drawing/2014/main" id="{2B9F802A-DC53-4CD6-BB79-CC64433E5E93}"/>
              </a:ext>
            </a:extLst>
          </p:cNvPr>
          <p:cNvGrpSpPr/>
          <p:nvPr/>
        </p:nvGrpSpPr>
        <p:grpSpPr>
          <a:xfrm>
            <a:off x="5675377" y="2602054"/>
            <a:ext cx="734400" cy="612227"/>
            <a:chOff x="2491032" y="3449261"/>
            <a:chExt cx="734400" cy="612227"/>
          </a:xfrm>
        </p:grpSpPr>
        <p:sp>
          <p:nvSpPr>
            <p:cNvPr id="66" name="正方形/長方形 65">
              <a:extLst>
                <a:ext uri="{FF2B5EF4-FFF2-40B4-BE49-F238E27FC236}">
                  <a16:creationId xmlns:a16="http://schemas.microsoft.com/office/drawing/2014/main" id="{54642D45-CC3C-4ACA-9F12-2E83858295BA}"/>
                </a:ext>
              </a:extLst>
            </p:cNvPr>
            <p:cNvSpPr/>
            <p:nvPr/>
          </p:nvSpPr>
          <p:spPr>
            <a:xfrm>
              <a:off x="2491032"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a:latin typeface="Meiryo UI" panose="020B0604030504040204" pitchFamily="50" charset="-128"/>
                  <a:ea typeface="Meiryo UI" panose="020B0604030504040204" pitchFamily="50" charset="-128"/>
                  <a:cs typeface="Arial" pitchFamily="34" charset="0"/>
                </a:rPr>
                <a:t>財務会計</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a:latin typeface="Meiryo UI" panose="020B0604030504040204" pitchFamily="50" charset="-128"/>
                  <a:ea typeface="Meiryo UI" panose="020B0604030504040204" pitchFamily="50" charset="-128"/>
                  <a:cs typeface="Arial" pitchFamily="34" charset="0"/>
                </a:rPr>
                <a:t>連携データ</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確認</a:t>
              </a:r>
              <a:r>
                <a:rPr kumimoji="0" lang="ja-JP" altLang="en-US" sz="800" kern="0">
                  <a:latin typeface="Meiryo UI" panose="020B0604030504040204" pitchFamily="50" charset="-128"/>
                  <a:ea typeface="Meiryo UI" panose="020B0604030504040204" pitchFamily="50" charset="-128"/>
                  <a:cs typeface="Arial" pitchFamily="34" charset="0"/>
                </a:rPr>
                <a:t>結果登録</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67" name="テキスト ボックス 66">
              <a:extLst>
                <a:ext uri="{FF2B5EF4-FFF2-40B4-BE49-F238E27FC236}">
                  <a16:creationId xmlns:a16="http://schemas.microsoft.com/office/drawing/2014/main" id="{8021434C-6AE4-43C8-B7BC-14C53368A356}"/>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06</a:t>
              </a:r>
              <a:endParaRPr lang="ja-JP" altLang="en-US" sz="800" dirty="0">
                <a:latin typeface="Meiryo UI" panose="020B0604030504040204" pitchFamily="50" charset="-128"/>
                <a:ea typeface="Meiryo UI" panose="020B0604030504040204" pitchFamily="50" charset="-128"/>
              </a:endParaRPr>
            </a:p>
          </p:txBody>
        </p:sp>
      </p:grpSp>
      <p:cxnSp>
        <p:nvCxnSpPr>
          <p:cNvPr id="68" name="直線矢印コネクタ 67">
            <a:extLst>
              <a:ext uri="{FF2B5EF4-FFF2-40B4-BE49-F238E27FC236}">
                <a16:creationId xmlns:a16="http://schemas.microsoft.com/office/drawing/2014/main" id="{CF69F750-20BA-40EE-BDB0-ADBD1C2B8625}"/>
              </a:ext>
            </a:extLst>
          </p:cNvPr>
          <p:cNvCxnSpPr>
            <a:cxnSpLocks/>
            <a:stCxn id="62" idx="3"/>
            <a:endCxn id="66" idx="1"/>
          </p:cNvCxnSpPr>
          <p:nvPr/>
        </p:nvCxnSpPr>
        <p:spPr>
          <a:xfrm>
            <a:off x="5461311" y="2991081"/>
            <a:ext cx="214066" cy="0"/>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69" name="ひし形 110">
            <a:extLst>
              <a:ext uri="{FF2B5EF4-FFF2-40B4-BE49-F238E27FC236}">
                <a16:creationId xmlns:a16="http://schemas.microsoft.com/office/drawing/2014/main" id="{4DD20A20-CE8D-46A2-B1DD-70F8584A77DA}"/>
              </a:ext>
            </a:extLst>
          </p:cNvPr>
          <p:cNvSpPr>
            <a:spLocks/>
          </p:cNvSpPr>
          <p:nvPr/>
        </p:nvSpPr>
        <p:spPr>
          <a:xfrm>
            <a:off x="6655344" y="2828436"/>
            <a:ext cx="473336" cy="332308"/>
          </a:xfrm>
          <a:prstGeom prst="diamond">
            <a:avLst/>
          </a:prstGeom>
          <a:noFill/>
          <a:ln w="12700" cap="flat" cmpd="sng" algn="ctr">
            <a:solidFill>
              <a:sysClr val="window" lastClr="FFFFFF">
                <a:lumMod val="50000"/>
              </a:sysClr>
            </a:solidFill>
            <a:prstDash val="solid"/>
            <a:miter lim="800000"/>
          </a:ln>
          <a:effectLst/>
        </p:spPr>
        <p:txBody>
          <a:bodyPr wrap="none" lIns="0" tIns="0" rIns="0" bIns="0" rtlCol="0" anchor="ctr"/>
          <a:lstStyle/>
          <a:p>
            <a:pPr algn="ctr">
              <a:defRPr/>
            </a:pPr>
            <a:r>
              <a:rPr kumimoji="0" lang="ja-JP" altLang="en-US" sz="800" kern="0" dirty="0">
                <a:latin typeface="Meiryo UI" panose="020B0604030504040204" pitchFamily="50" charset="-128"/>
                <a:ea typeface="Meiryo UI" panose="020B0604030504040204" pitchFamily="50" charset="-128"/>
              </a:rPr>
              <a:t>確認</a:t>
            </a:r>
            <a:endParaRPr kumimoji="0" lang="en-US" altLang="ja-JP" sz="800" kern="0" dirty="0">
              <a:latin typeface="Meiryo UI" panose="020B0604030504040204" pitchFamily="50" charset="-128"/>
              <a:ea typeface="Meiryo UI" panose="020B0604030504040204" pitchFamily="50" charset="-128"/>
            </a:endParaRPr>
          </a:p>
          <a:p>
            <a:pPr algn="ctr">
              <a:defRPr/>
            </a:pPr>
            <a:r>
              <a:rPr kumimoji="0" lang="ja-JP" altLang="en-US" sz="800" kern="0" dirty="0">
                <a:latin typeface="Meiryo UI" panose="020B0604030504040204" pitchFamily="50" charset="-128"/>
                <a:ea typeface="Meiryo UI" panose="020B0604030504040204" pitchFamily="50" charset="-128"/>
              </a:rPr>
              <a:t>結果</a:t>
            </a:r>
            <a:endParaRPr kumimoji="0" lang="en-US" altLang="ja-JP" sz="800" kern="0" dirty="0">
              <a:latin typeface="Meiryo UI" panose="020B0604030504040204" pitchFamily="50" charset="-128"/>
              <a:ea typeface="Meiryo UI" panose="020B0604030504040204" pitchFamily="50" charset="-128"/>
            </a:endParaRPr>
          </a:p>
        </p:txBody>
      </p:sp>
      <p:sp>
        <p:nvSpPr>
          <p:cNvPr id="70" name="正方形/長方形 69">
            <a:extLst>
              <a:ext uri="{FF2B5EF4-FFF2-40B4-BE49-F238E27FC236}">
                <a16:creationId xmlns:a16="http://schemas.microsoft.com/office/drawing/2014/main" id="{77FC9B10-C6E6-471C-974C-DD2EC50E4664}"/>
              </a:ext>
            </a:extLst>
          </p:cNvPr>
          <p:cNvSpPr/>
          <p:nvPr/>
        </p:nvSpPr>
        <p:spPr>
          <a:xfrm>
            <a:off x="6941324" y="3017469"/>
            <a:ext cx="389850" cy="215444"/>
          </a:xfrm>
          <a:prstGeom prst="rect">
            <a:avLst/>
          </a:prstGeom>
        </p:spPr>
        <p:txBody>
          <a:bodyPr wrap="non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承認</a:t>
            </a:r>
          </a:p>
        </p:txBody>
      </p:sp>
      <p:sp>
        <p:nvSpPr>
          <p:cNvPr id="71" name="正方形/長方形 70">
            <a:extLst>
              <a:ext uri="{FF2B5EF4-FFF2-40B4-BE49-F238E27FC236}">
                <a16:creationId xmlns:a16="http://schemas.microsoft.com/office/drawing/2014/main" id="{DABE2DC2-4F12-479F-9DE2-62AF91B6541D}"/>
              </a:ext>
            </a:extLst>
          </p:cNvPr>
          <p:cNvSpPr/>
          <p:nvPr/>
        </p:nvSpPr>
        <p:spPr>
          <a:xfrm>
            <a:off x="6526171" y="2379542"/>
            <a:ext cx="389850" cy="215444"/>
          </a:xfrm>
          <a:prstGeom prst="rect">
            <a:avLst/>
          </a:prstGeom>
        </p:spPr>
        <p:txBody>
          <a:bodyPr wrap="non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却下</a:t>
            </a:r>
          </a:p>
        </p:txBody>
      </p:sp>
      <p:cxnSp>
        <p:nvCxnSpPr>
          <p:cNvPr id="72" name="直線矢印コネクタ 71">
            <a:extLst>
              <a:ext uri="{FF2B5EF4-FFF2-40B4-BE49-F238E27FC236}">
                <a16:creationId xmlns:a16="http://schemas.microsoft.com/office/drawing/2014/main" id="{53CFEE88-BB61-4283-A7B7-E6CD359B33EB}"/>
              </a:ext>
            </a:extLst>
          </p:cNvPr>
          <p:cNvCxnSpPr>
            <a:cxnSpLocks/>
            <a:stCxn id="66" idx="3"/>
            <a:endCxn id="69" idx="1"/>
          </p:cNvCxnSpPr>
          <p:nvPr/>
        </p:nvCxnSpPr>
        <p:spPr>
          <a:xfrm>
            <a:off x="6409777" y="2991081"/>
            <a:ext cx="245567" cy="3509"/>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73" name="グループ化 72">
            <a:extLst>
              <a:ext uri="{FF2B5EF4-FFF2-40B4-BE49-F238E27FC236}">
                <a16:creationId xmlns:a16="http://schemas.microsoft.com/office/drawing/2014/main" id="{D5744381-00D8-4B6C-B5FF-82F1D32A548C}"/>
              </a:ext>
            </a:extLst>
          </p:cNvPr>
          <p:cNvGrpSpPr/>
          <p:nvPr/>
        </p:nvGrpSpPr>
        <p:grpSpPr>
          <a:xfrm>
            <a:off x="7407511" y="3597213"/>
            <a:ext cx="734400" cy="612227"/>
            <a:chOff x="2491032" y="3449261"/>
            <a:chExt cx="734400" cy="612227"/>
          </a:xfrm>
        </p:grpSpPr>
        <p:sp>
          <p:nvSpPr>
            <p:cNvPr id="74" name="正方形/長方形 73">
              <a:extLst>
                <a:ext uri="{FF2B5EF4-FFF2-40B4-BE49-F238E27FC236}">
                  <a16:creationId xmlns:a16="http://schemas.microsoft.com/office/drawing/2014/main" id="{D41C500F-58F8-4659-B9D7-4078C5B6F764}"/>
                </a:ext>
              </a:extLst>
            </p:cNvPr>
            <p:cNvSpPr/>
            <p:nvPr/>
          </p:nvSpPr>
          <p:spPr>
            <a:xfrm>
              <a:off x="2491032" y="3615088"/>
              <a:ext cx="734400" cy="446400"/>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財務会計</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連携データ取込</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75" name="テキスト ボックス 74">
              <a:extLst>
                <a:ext uri="{FF2B5EF4-FFF2-40B4-BE49-F238E27FC236}">
                  <a16:creationId xmlns:a16="http://schemas.microsoft.com/office/drawing/2014/main" id="{74243ACA-AA1E-4526-A49A-5D50AE2AF962}"/>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07</a:t>
              </a:r>
              <a:endParaRPr lang="ja-JP" altLang="en-US" sz="800" dirty="0">
                <a:latin typeface="Meiryo UI" panose="020B0604030504040204" pitchFamily="50" charset="-128"/>
                <a:ea typeface="Meiryo UI" panose="020B0604030504040204" pitchFamily="50" charset="-128"/>
              </a:endParaRPr>
            </a:p>
          </p:txBody>
        </p:sp>
      </p:grpSp>
      <p:grpSp>
        <p:nvGrpSpPr>
          <p:cNvPr id="76" name="グループ化 75">
            <a:extLst>
              <a:ext uri="{FF2B5EF4-FFF2-40B4-BE49-F238E27FC236}">
                <a16:creationId xmlns:a16="http://schemas.microsoft.com/office/drawing/2014/main" id="{D86F5B55-3899-4B10-B914-91E57E243452}"/>
              </a:ext>
            </a:extLst>
          </p:cNvPr>
          <p:cNvGrpSpPr/>
          <p:nvPr/>
        </p:nvGrpSpPr>
        <p:grpSpPr>
          <a:xfrm>
            <a:off x="8363149" y="2602054"/>
            <a:ext cx="734400" cy="612227"/>
            <a:chOff x="2491032" y="3449261"/>
            <a:chExt cx="734400" cy="612227"/>
          </a:xfrm>
        </p:grpSpPr>
        <p:sp>
          <p:nvSpPr>
            <p:cNvPr id="77" name="正方形/長方形 76">
              <a:extLst>
                <a:ext uri="{FF2B5EF4-FFF2-40B4-BE49-F238E27FC236}">
                  <a16:creationId xmlns:a16="http://schemas.microsoft.com/office/drawing/2014/main" id="{B583ECDB-F0B5-4141-8500-E87A0CFA5E7E}"/>
                </a:ext>
              </a:extLst>
            </p:cNvPr>
            <p:cNvSpPr/>
            <p:nvPr/>
          </p:nvSpPr>
          <p:spPr>
            <a:xfrm>
              <a:off x="2491032" y="3615088"/>
              <a:ext cx="734400" cy="446400"/>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a:latin typeface="Meiryo UI" panose="020B0604030504040204" pitchFamily="50" charset="-128"/>
                  <a:ea typeface="Meiryo UI" panose="020B0604030504040204" pitchFamily="50" charset="-128"/>
                  <a:cs typeface="Arial" pitchFamily="34" charset="0"/>
                </a:rPr>
                <a:t>財務会計</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連携</a:t>
              </a:r>
              <a:r>
                <a:rPr kumimoji="0" lang="ja-JP" altLang="en-US" sz="800" kern="0">
                  <a:latin typeface="Meiryo UI" panose="020B0604030504040204" pitchFamily="50" charset="-128"/>
                  <a:ea typeface="Meiryo UI" panose="020B0604030504040204" pitchFamily="50" charset="-128"/>
                  <a:cs typeface="Arial" pitchFamily="34" charset="0"/>
                </a:rPr>
                <a:t>データ確認</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78" name="テキスト ボックス 77">
              <a:extLst>
                <a:ext uri="{FF2B5EF4-FFF2-40B4-BE49-F238E27FC236}">
                  <a16:creationId xmlns:a16="http://schemas.microsoft.com/office/drawing/2014/main" id="{50FF6342-3340-45EF-AAF1-7CE5F90F0703}"/>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08</a:t>
              </a:r>
              <a:endParaRPr lang="ja-JP" altLang="en-US" sz="800" dirty="0">
                <a:latin typeface="Meiryo UI" panose="020B0604030504040204" pitchFamily="50" charset="-128"/>
                <a:ea typeface="Meiryo UI" panose="020B0604030504040204" pitchFamily="50" charset="-128"/>
              </a:endParaRPr>
            </a:p>
          </p:txBody>
        </p:sp>
      </p:grpSp>
      <p:cxnSp>
        <p:nvCxnSpPr>
          <p:cNvPr id="4" name="コネクタ: カギ線 3">
            <a:extLst>
              <a:ext uri="{FF2B5EF4-FFF2-40B4-BE49-F238E27FC236}">
                <a16:creationId xmlns:a16="http://schemas.microsoft.com/office/drawing/2014/main" id="{71B8A8F7-C949-445F-94C8-DCA8C8F77DF3}"/>
              </a:ext>
            </a:extLst>
          </p:cNvPr>
          <p:cNvCxnSpPr>
            <a:stCxn id="74" idx="3"/>
            <a:endCxn id="77" idx="1"/>
          </p:cNvCxnSpPr>
          <p:nvPr/>
        </p:nvCxnSpPr>
        <p:spPr>
          <a:xfrm flipV="1">
            <a:off x="8141911" y="2991081"/>
            <a:ext cx="221238" cy="995159"/>
          </a:xfrm>
          <a:prstGeom prst="bentConnector3">
            <a:avLst>
              <a:gd name="adj1" fmla="val 50000"/>
            </a:avLst>
          </a:prstGeom>
          <a:noFill/>
          <a:ln w="6350" cap="flat" cmpd="sng" algn="ctr">
            <a:solidFill>
              <a:sysClr val="window" lastClr="FFFFFF">
                <a:lumMod val="65000"/>
              </a:sysClr>
            </a:solidFill>
            <a:prstDash val="solid"/>
            <a:miter lim="800000"/>
            <a:tailEnd type="triangle"/>
          </a:ln>
          <a:effectLst/>
        </p:spPr>
      </p:cxnSp>
      <p:cxnSp>
        <p:nvCxnSpPr>
          <p:cNvPr id="52" name="コネクタ: カギ線 51">
            <a:extLst>
              <a:ext uri="{FF2B5EF4-FFF2-40B4-BE49-F238E27FC236}">
                <a16:creationId xmlns:a16="http://schemas.microsoft.com/office/drawing/2014/main" id="{E6E0AFB1-C0C1-4114-9905-AB6FC859AED3}"/>
              </a:ext>
            </a:extLst>
          </p:cNvPr>
          <p:cNvCxnSpPr>
            <a:cxnSpLocks/>
            <a:stCxn id="69" idx="3"/>
            <a:endCxn id="74" idx="1"/>
          </p:cNvCxnSpPr>
          <p:nvPr/>
        </p:nvCxnSpPr>
        <p:spPr>
          <a:xfrm>
            <a:off x="7128680" y="2994590"/>
            <a:ext cx="278831" cy="991650"/>
          </a:xfrm>
          <a:prstGeom prst="bentConnector3">
            <a:avLst>
              <a:gd name="adj1" fmla="val 50000"/>
            </a:avLst>
          </a:prstGeom>
          <a:noFill/>
          <a:ln w="6350" cap="flat" cmpd="sng" algn="ctr">
            <a:solidFill>
              <a:sysClr val="window" lastClr="FFFFFF">
                <a:lumMod val="65000"/>
              </a:sysClr>
            </a:solidFill>
            <a:prstDash val="solid"/>
            <a:miter lim="800000"/>
            <a:tailEnd type="triangle"/>
          </a:ln>
          <a:effectLst/>
        </p:spPr>
      </p:cxnSp>
      <p:grpSp>
        <p:nvGrpSpPr>
          <p:cNvPr id="88" name="グループ化 87">
            <a:extLst>
              <a:ext uri="{FF2B5EF4-FFF2-40B4-BE49-F238E27FC236}">
                <a16:creationId xmlns:a16="http://schemas.microsoft.com/office/drawing/2014/main" id="{4CCB93C8-0380-4003-9C92-7B96B9BE0533}"/>
              </a:ext>
            </a:extLst>
          </p:cNvPr>
          <p:cNvGrpSpPr/>
          <p:nvPr/>
        </p:nvGrpSpPr>
        <p:grpSpPr>
          <a:xfrm>
            <a:off x="2131289" y="5978099"/>
            <a:ext cx="254269" cy="450827"/>
            <a:chOff x="2515451" y="5897715"/>
            <a:chExt cx="254269" cy="450827"/>
          </a:xfrm>
        </p:grpSpPr>
        <p:sp>
          <p:nvSpPr>
            <p:cNvPr id="89" name="Freeform 266">
              <a:extLst>
                <a:ext uri="{FF2B5EF4-FFF2-40B4-BE49-F238E27FC236}">
                  <a16:creationId xmlns:a16="http://schemas.microsoft.com/office/drawing/2014/main" id="{E69535E6-BA21-4FFD-89FB-DB211A0324B6}"/>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91" name="正方形/長方形 36">
              <a:extLst>
                <a:ext uri="{FF2B5EF4-FFF2-40B4-BE49-F238E27FC236}">
                  <a16:creationId xmlns:a16="http://schemas.microsoft.com/office/drawing/2014/main" id="{C63351EA-EC65-4D87-9EE1-17A8DE161946}"/>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92" name="正方形/長方形 91">
            <a:extLst>
              <a:ext uri="{FF2B5EF4-FFF2-40B4-BE49-F238E27FC236}">
                <a16:creationId xmlns:a16="http://schemas.microsoft.com/office/drawing/2014/main" id="{2264DA00-EB94-44AD-8692-8BD73250DB3B}"/>
              </a:ext>
            </a:extLst>
          </p:cNvPr>
          <p:cNvSpPr/>
          <p:nvPr/>
        </p:nvSpPr>
        <p:spPr>
          <a:xfrm>
            <a:off x="2186423" y="6350518"/>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grpSp>
        <p:nvGrpSpPr>
          <p:cNvPr id="102" name="グループ化 101">
            <a:extLst>
              <a:ext uri="{FF2B5EF4-FFF2-40B4-BE49-F238E27FC236}">
                <a16:creationId xmlns:a16="http://schemas.microsoft.com/office/drawing/2014/main" id="{811A4BCC-5476-468F-9FC7-E2DBCB22E09B}"/>
              </a:ext>
            </a:extLst>
          </p:cNvPr>
          <p:cNvGrpSpPr/>
          <p:nvPr/>
        </p:nvGrpSpPr>
        <p:grpSpPr>
          <a:xfrm>
            <a:off x="3121814" y="5978099"/>
            <a:ext cx="254269" cy="450827"/>
            <a:chOff x="2515451" y="5897715"/>
            <a:chExt cx="254269" cy="450827"/>
          </a:xfrm>
        </p:grpSpPr>
        <p:sp>
          <p:nvSpPr>
            <p:cNvPr id="103" name="Freeform 266">
              <a:extLst>
                <a:ext uri="{FF2B5EF4-FFF2-40B4-BE49-F238E27FC236}">
                  <a16:creationId xmlns:a16="http://schemas.microsoft.com/office/drawing/2014/main" id="{18F82B0C-1700-4C4D-BCD9-FA6B8C04E817}"/>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04" name="正方形/長方形 36">
              <a:extLst>
                <a:ext uri="{FF2B5EF4-FFF2-40B4-BE49-F238E27FC236}">
                  <a16:creationId xmlns:a16="http://schemas.microsoft.com/office/drawing/2014/main" id="{F4AA3A64-3D8D-403F-AD32-296F28CECC3E}"/>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05" name="正方形/長方形 104">
            <a:extLst>
              <a:ext uri="{FF2B5EF4-FFF2-40B4-BE49-F238E27FC236}">
                <a16:creationId xmlns:a16="http://schemas.microsoft.com/office/drawing/2014/main" id="{39E1D7F4-9872-411B-ABFF-7553F896964F}"/>
              </a:ext>
            </a:extLst>
          </p:cNvPr>
          <p:cNvSpPr/>
          <p:nvPr/>
        </p:nvSpPr>
        <p:spPr>
          <a:xfrm>
            <a:off x="3176948" y="6350518"/>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grpSp>
        <p:nvGrpSpPr>
          <p:cNvPr id="106" name="グループ化 105">
            <a:extLst>
              <a:ext uri="{FF2B5EF4-FFF2-40B4-BE49-F238E27FC236}">
                <a16:creationId xmlns:a16="http://schemas.microsoft.com/office/drawing/2014/main" id="{7B3F58C1-63C1-439E-BAC8-06A60DC279D4}"/>
              </a:ext>
            </a:extLst>
          </p:cNvPr>
          <p:cNvGrpSpPr/>
          <p:nvPr/>
        </p:nvGrpSpPr>
        <p:grpSpPr>
          <a:xfrm>
            <a:off x="5940679" y="6005260"/>
            <a:ext cx="254269" cy="450827"/>
            <a:chOff x="2515451" y="5897715"/>
            <a:chExt cx="254269" cy="450827"/>
          </a:xfrm>
        </p:grpSpPr>
        <p:sp>
          <p:nvSpPr>
            <p:cNvPr id="107" name="Freeform 266">
              <a:extLst>
                <a:ext uri="{FF2B5EF4-FFF2-40B4-BE49-F238E27FC236}">
                  <a16:creationId xmlns:a16="http://schemas.microsoft.com/office/drawing/2014/main" id="{F945A2F3-0048-4AD1-A6F4-502C2BA98AC6}"/>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08" name="正方形/長方形 36">
              <a:extLst>
                <a:ext uri="{FF2B5EF4-FFF2-40B4-BE49-F238E27FC236}">
                  <a16:creationId xmlns:a16="http://schemas.microsoft.com/office/drawing/2014/main" id="{DBC0FDD7-1D21-4A19-A6C2-797C418E9E79}"/>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09" name="正方形/長方形 108">
            <a:extLst>
              <a:ext uri="{FF2B5EF4-FFF2-40B4-BE49-F238E27FC236}">
                <a16:creationId xmlns:a16="http://schemas.microsoft.com/office/drawing/2014/main" id="{4FE0D093-AA0B-4DC0-A980-E3902C7578CC}"/>
              </a:ext>
            </a:extLst>
          </p:cNvPr>
          <p:cNvSpPr/>
          <p:nvPr/>
        </p:nvSpPr>
        <p:spPr>
          <a:xfrm>
            <a:off x="5995813" y="6377679"/>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grpSp>
        <p:nvGrpSpPr>
          <p:cNvPr id="115" name="グループ化 114">
            <a:extLst>
              <a:ext uri="{FF2B5EF4-FFF2-40B4-BE49-F238E27FC236}">
                <a16:creationId xmlns:a16="http://schemas.microsoft.com/office/drawing/2014/main" id="{5D6B16A2-3C26-4233-8345-43395A4C6AB3}"/>
              </a:ext>
            </a:extLst>
          </p:cNvPr>
          <p:cNvGrpSpPr/>
          <p:nvPr/>
        </p:nvGrpSpPr>
        <p:grpSpPr>
          <a:xfrm>
            <a:off x="7646329" y="5969266"/>
            <a:ext cx="254269" cy="450827"/>
            <a:chOff x="2515451" y="5897715"/>
            <a:chExt cx="254269" cy="450827"/>
          </a:xfrm>
        </p:grpSpPr>
        <p:sp>
          <p:nvSpPr>
            <p:cNvPr id="116" name="Freeform 266">
              <a:extLst>
                <a:ext uri="{FF2B5EF4-FFF2-40B4-BE49-F238E27FC236}">
                  <a16:creationId xmlns:a16="http://schemas.microsoft.com/office/drawing/2014/main" id="{0FE6CA08-30DD-4D09-A1C3-08C738A9E3D7}"/>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17" name="正方形/長方形 36">
              <a:extLst>
                <a:ext uri="{FF2B5EF4-FFF2-40B4-BE49-F238E27FC236}">
                  <a16:creationId xmlns:a16="http://schemas.microsoft.com/office/drawing/2014/main" id="{FB84440B-1860-436A-84AA-2682FAE7F2CB}"/>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18" name="正方形/長方形 117">
            <a:extLst>
              <a:ext uri="{FF2B5EF4-FFF2-40B4-BE49-F238E27FC236}">
                <a16:creationId xmlns:a16="http://schemas.microsoft.com/office/drawing/2014/main" id="{EBF6099B-E65E-493E-87CB-1A15D64F1763}"/>
              </a:ext>
            </a:extLst>
          </p:cNvPr>
          <p:cNvSpPr/>
          <p:nvPr/>
        </p:nvSpPr>
        <p:spPr>
          <a:xfrm>
            <a:off x="7701463" y="6341685"/>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財務会計システム</a:t>
            </a:r>
            <a:endParaRPr kumimoji="0" lang="en-US" altLang="ja-JP" sz="800" kern="0" dirty="0">
              <a:latin typeface="Meiryo UI"/>
              <a:ea typeface="Meiryo UI"/>
              <a:cs typeface="Arial" pitchFamily="34" charset="0"/>
            </a:endParaRPr>
          </a:p>
        </p:txBody>
      </p:sp>
      <p:grpSp>
        <p:nvGrpSpPr>
          <p:cNvPr id="119" name="グループ化 118">
            <a:extLst>
              <a:ext uri="{FF2B5EF4-FFF2-40B4-BE49-F238E27FC236}">
                <a16:creationId xmlns:a16="http://schemas.microsoft.com/office/drawing/2014/main" id="{65ECE4BD-FDDF-40FE-ADB6-3A56904F8C1F}"/>
              </a:ext>
            </a:extLst>
          </p:cNvPr>
          <p:cNvGrpSpPr/>
          <p:nvPr/>
        </p:nvGrpSpPr>
        <p:grpSpPr>
          <a:xfrm>
            <a:off x="8608877" y="5969266"/>
            <a:ext cx="254269" cy="450827"/>
            <a:chOff x="2515451" y="5897715"/>
            <a:chExt cx="254269" cy="450827"/>
          </a:xfrm>
        </p:grpSpPr>
        <p:sp>
          <p:nvSpPr>
            <p:cNvPr id="120" name="Freeform 266">
              <a:extLst>
                <a:ext uri="{FF2B5EF4-FFF2-40B4-BE49-F238E27FC236}">
                  <a16:creationId xmlns:a16="http://schemas.microsoft.com/office/drawing/2014/main" id="{B092F77F-779F-43B9-9C8B-1EF0B9B39B39}"/>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21" name="正方形/長方形 36">
              <a:extLst>
                <a:ext uri="{FF2B5EF4-FFF2-40B4-BE49-F238E27FC236}">
                  <a16:creationId xmlns:a16="http://schemas.microsoft.com/office/drawing/2014/main" id="{A3661307-B841-469A-85AD-151BD2E12C55}"/>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22" name="正方形/長方形 121">
            <a:extLst>
              <a:ext uri="{FF2B5EF4-FFF2-40B4-BE49-F238E27FC236}">
                <a16:creationId xmlns:a16="http://schemas.microsoft.com/office/drawing/2014/main" id="{2A11C387-AAF0-4950-A8A0-D3F88911EA24}"/>
              </a:ext>
            </a:extLst>
          </p:cNvPr>
          <p:cNvSpPr/>
          <p:nvPr/>
        </p:nvSpPr>
        <p:spPr>
          <a:xfrm>
            <a:off x="8664011" y="6341685"/>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財務会計システム</a:t>
            </a:r>
            <a:endParaRPr kumimoji="0" lang="en-US" altLang="ja-JP" sz="800" kern="0" dirty="0">
              <a:latin typeface="Meiryo UI"/>
              <a:ea typeface="Meiryo UI"/>
              <a:cs typeface="Arial" pitchFamily="34" charset="0"/>
            </a:endParaRPr>
          </a:p>
        </p:txBody>
      </p:sp>
      <p:cxnSp>
        <p:nvCxnSpPr>
          <p:cNvPr id="127" name="直線矢印コネクタ 126">
            <a:extLst>
              <a:ext uri="{FF2B5EF4-FFF2-40B4-BE49-F238E27FC236}">
                <a16:creationId xmlns:a16="http://schemas.microsoft.com/office/drawing/2014/main" id="{D5DF2661-864B-43F4-B87F-73B49366625E}"/>
              </a:ext>
            </a:extLst>
          </p:cNvPr>
          <p:cNvCxnSpPr>
            <a:cxnSpLocks/>
            <a:stCxn id="74" idx="2"/>
            <a:endCxn id="117" idx="0"/>
          </p:cNvCxnSpPr>
          <p:nvPr/>
        </p:nvCxnSpPr>
        <p:spPr>
          <a:xfrm flipH="1">
            <a:off x="7773464" y="4209440"/>
            <a:ext cx="1247" cy="1763629"/>
          </a:xfrm>
          <a:prstGeom prst="straightConnector1">
            <a:avLst/>
          </a:prstGeom>
          <a:noFill/>
          <a:ln w="6350" cap="flat" cmpd="sng" algn="ctr">
            <a:solidFill>
              <a:sysClr val="window" lastClr="FFFFFF">
                <a:lumMod val="65000"/>
              </a:sysClr>
            </a:solidFill>
            <a:prstDash val="dash"/>
            <a:miter lim="800000"/>
            <a:tailEnd type="triangle"/>
          </a:ln>
          <a:effectLst/>
        </p:spPr>
      </p:cxnSp>
      <p:cxnSp>
        <p:nvCxnSpPr>
          <p:cNvPr id="128" name="直線矢印コネクタ 127">
            <a:extLst>
              <a:ext uri="{FF2B5EF4-FFF2-40B4-BE49-F238E27FC236}">
                <a16:creationId xmlns:a16="http://schemas.microsoft.com/office/drawing/2014/main" id="{855653CD-033C-420C-A8A6-99659BAB817B}"/>
              </a:ext>
            </a:extLst>
          </p:cNvPr>
          <p:cNvCxnSpPr>
            <a:cxnSpLocks/>
            <a:stCxn id="66" idx="2"/>
          </p:cNvCxnSpPr>
          <p:nvPr/>
        </p:nvCxnSpPr>
        <p:spPr>
          <a:xfrm>
            <a:off x="6042577" y="3214281"/>
            <a:ext cx="0" cy="2790979"/>
          </a:xfrm>
          <a:prstGeom prst="straightConnector1">
            <a:avLst/>
          </a:prstGeom>
          <a:noFill/>
          <a:ln w="6350" cap="flat" cmpd="sng" algn="ctr">
            <a:solidFill>
              <a:sysClr val="window" lastClr="FFFFFF">
                <a:lumMod val="65000"/>
              </a:sysClr>
            </a:solidFill>
            <a:prstDash val="dash"/>
            <a:miter lim="800000"/>
            <a:tailEnd type="triangle"/>
          </a:ln>
          <a:effectLst/>
        </p:spPr>
      </p:cxnSp>
      <p:cxnSp>
        <p:nvCxnSpPr>
          <p:cNvPr id="129" name="直線矢印コネクタ 128">
            <a:extLst>
              <a:ext uri="{FF2B5EF4-FFF2-40B4-BE49-F238E27FC236}">
                <a16:creationId xmlns:a16="http://schemas.microsoft.com/office/drawing/2014/main" id="{8067A855-2396-4C91-A591-6FF8187FAFF9}"/>
              </a:ext>
            </a:extLst>
          </p:cNvPr>
          <p:cNvCxnSpPr>
            <a:cxnSpLocks/>
            <a:stCxn id="132" idx="2"/>
          </p:cNvCxnSpPr>
          <p:nvPr/>
        </p:nvCxnSpPr>
        <p:spPr>
          <a:xfrm>
            <a:off x="3245042" y="4226132"/>
            <a:ext cx="0" cy="1751967"/>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131" name="グループ化 130">
            <a:extLst>
              <a:ext uri="{FF2B5EF4-FFF2-40B4-BE49-F238E27FC236}">
                <a16:creationId xmlns:a16="http://schemas.microsoft.com/office/drawing/2014/main" id="{AD9620FA-72F4-420F-A7D1-90126E1C78CD}"/>
              </a:ext>
            </a:extLst>
          </p:cNvPr>
          <p:cNvGrpSpPr/>
          <p:nvPr/>
        </p:nvGrpSpPr>
        <p:grpSpPr>
          <a:xfrm>
            <a:off x="2877842" y="3613905"/>
            <a:ext cx="734400" cy="612227"/>
            <a:chOff x="2491032" y="3449261"/>
            <a:chExt cx="734400" cy="612227"/>
          </a:xfrm>
        </p:grpSpPr>
        <p:sp>
          <p:nvSpPr>
            <p:cNvPr id="132" name="正方形/長方形 131">
              <a:extLst>
                <a:ext uri="{FF2B5EF4-FFF2-40B4-BE49-F238E27FC236}">
                  <a16:creationId xmlns:a16="http://schemas.microsoft.com/office/drawing/2014/main" id="{506A08C0-FB9F-40D0-BC28-93CBA72C096C}"/>
                </a:ext>
              </a:extLst>
            </p:cNvPr>
            <p:cNvSpPr/>
            <p:nvPr/>
          </p:nvSpPr>
          <p:spPr>
            <a:xfrm>
              <a:off x="2491032" y="3615088"/>
              <a:ext cx="734400"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財務会計</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連携データ</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作成・登録</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133" name="テキスト ボックス 132">
              <a:extLst>
                <a:ext uri="{FF2B5EF4-FFF2-40B4-BE49-F238E27FC236}">
                  <a16:creationId xmlns:a16="http://schemas.microsoft.com/office/drawing/2014/main" id="{8F9CA2B7-8AE1-43EC-B5B9-47D095986AE5}"/>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02</a:t>
              </a:r>
              <a:endParaRPr lang="ja-JP" altLang="en-US" sz="800" dirty="0">
                <a:latin typeface="Meiryo UI" panose="020B0604030504040204" pitchFamily="50" charset="-128"/>
                <a:ea typeface="Meiryo UI" panose="020B0604030504040204" pitchFamily="50" charset="-128"/>
              </a:endParaRPr>
            </a:p>
          </p:txBody>
        </p:sp>
      </p:grpSp>
      <p:cxnSp>
        <p:nvCxnSpPr>
          <p:cNvPr id="134" name="直線矢印コネクタ 133">
            <a:extLst>
              <a:ext uri="{FF2B5EF4-FFF2-40B4-BE49-F238E27FC236}">
                <a16:creationId xmlns:a16="http://schemas.microsoft.com/office/drawing/2014/main" id="{A73F7103-BAC3-49A3-A95C-8454F699DEB3}"/>
              </a:ext>
            </a:extLst>
          </p:cNvPr>
          <p:cNvCxnSpPr>
            <a:cxnSpLocks/>
            <a:stCxn id="91" idx="0"/>
            <a:endCxn id="149" idx="2"/>
          </p:cNvCxnSpPr>
          <p:nvPr/>
        </p:nvCxnSpPr>
        <p:spPr>
          <a:xfrm flipV="1">
            <a:off x="2258424" y="4226132"/>
            <a:ext cx="5492" cy="1755770"/>
          </a:xfrm>
          <a:prstGeom prst="straightConnector1">
            <a:avLst/>
          </a:prstGeom>
          <a:noFill/>
          <a:ln w="6350" cap="flat" cmpd="sng" algn="ctr">
            <a:solidFill>
              <a:sysClr val="window" lastClr="FFFFFF">
                <a:lumMod val="65000"/>
              </a:sysClr>
            </a:solidFill>
            <a:prstDash val="dash"/>
            <a:miter lim="800000"/>
            <a:tailEnd type="triangle"/>
          </a:ln>
          <a:effectLst/>
        </p:spPr>
      </p:cxnSp>
      <p:cxnSp>
        <p:nvCxnSpPr>
          <p:cNvPr id="135" name="直線矢印コネクタ 134">
            <a:extLst>
              <a:ext uri="{FF2B5EF4-FFF2-40B4-BE49-F238E27FC236}">
                <a16:creationId xmlns:a16="http://schemas.microsoft.com/office/drawing/2014/main" id="{D6629A35-EA8A-4D87-A86F-FAE4835A9FF8}"/>
              </a:ext>
            </a:extLst>
          </p:cNvPr>
          <p:cNvCxnSpPr>
            <a:cxnSpLocks/>
            <a:endCxn id="77" idx="2"/>
          </p:cNvCxnSpPr>
          <p:nvPr/>
        </p:nvCxnSpPr>
        <p:spPr>
          <a:xfrm flipV="1">
            <a:off x="8730349" y="3214281"/>
            <a:ext cx="0" cy="2754985"/>
          </a:xfrm>
          <a:prstGeom prst="straightConnector1">
            <a:avLst/>
          </a:prstGeom>
          <a:noFill/>
          <a:ln w="6350" cap="flat" cmpd="sng" algn="ctr">
            <a:solidFill>
              <a:sysClr val="window" lastClr="FFFFFF">
                <a:lumMod val="65000"/>
              </a:sysClr>
            </a:solidFill>
            <a:prstDash val="dash"/>
            <a:miter lim="800000"/>
            <a:tailEnd type="triangle"/>
          </a:ln>
          <a:effectLst/>
        </p:spPr>
      </p:cxnSp>
      <p:cxnSp>
        <p:nvCxnSpPr>
          <p:cNvPr id="98" name="コネクタ: カギ線 97">
            <a:extLst>
              <a:ext uri="{FF2B5EF4-FFF2-40B4-BE49-F238E27FC236}">
                <a16:creationId xmlns:a16="http://schemas.microsoft.com/office/drawing/2014/main" id="{E323472B-BEB7-41DF-B034-4C1AFB7A825A}"/>
              </a:ext>
            </a:extLst>
          </p:cNvPr>
          <p:cNvCxnSpPr>
            <a:cxnSpLocks/>
            <a:stCxn id="69" idx="0"/>
            <a:endCxn id="149" idx="0"/>
          </p:cNvCxnSpPr>
          <p:nvPr/>
        </p:nvCxnSpPr>
        <p:spPr>
          <a:xfrm rot="16200000" flipH="1" flipV="1">
            <a:off x="4102316" y="990036"/>
            <a:ext cx="951296" cy="4628096"/>
          </a:xfrm>
          <a:prstGeom prst="bentConnector3">
            <a:avLst>
              <a:gd name="adj1" fmla="val -24030"/>
            </a:avLst>
          </a:prstGeom>
          <a:noFill/>
          <a:ln w="6350" cap="flat" cmpd="sng" algn="ctr">
            <a:solidFill>
              <a:sysClr val="window" lastClr="FFFFFF">
                <a:lumMod val="65000"/>
              </a:sysClr>
            </a:solidFill>
            <a:prstDash val="solid"/>
            <a:miter lim="800000"/>
            <a:tailEnd type="triangle"/>
          </a:ln>
          <a:effectLst/>
        </p:spPr>
      </p:cxnSp>
      <p:grpSp>
        <p:nvGrpSpPr>
          <p:cNvPr id="96" name="グループ化 95">
            <a:extLst>
              <a:ext uri="{FF2B5EF4-FFF2-40B4-BE49-F238E27FC236}">
                <a16:creationId xmlns:a16="http://schemas.microsoft.com/office/drawing/2014/main" id="{48614134-B82B-4103-9AE3-E2E37C4DEDE0}"/>
              </a:ext>
            </a:extLst>
          </p:cNvPr>
          <p:cNvGrpSpPr/>
          <p:nvPr/>
        </p:nvGrpSpPr>
        <p:grpSpPr>
          <a:xfrm>
            <a:off x="4978923" y="5978099"/>
            <a:ext cx="254269" cy="450827"/>
            <a:chOff x="2515451" y="5897715"/>
            <a:chExt cx="254269" cy="450827"/>
          </a:xfrm>
        </p:grpSpPr>
        <p:sp>
          <p:nvSpPr>
            <p:cNvPr id="97" name="Freeform 266">
              <a:extLst>
                <a:ext uri="{FF2B5EF4-FFF2-40B4-BE49-F238E27FC236}">
                  <a16:creationId xmlns:a16="http://schemas.microsoft.com/office/drawing/2014/main" id="{48A7C733-5875-436D-9A2F-B9DE92ECEA04}"/>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00" name="正方形/長方形 36">
              <a:extLst>
                <a:ext uri="{FF2B5EF4-FFF2-40B4-BE49-F238E27FC236}">
                  <a16:creationId xmlns:a16="http://schemas.microsoft.com/office/drawing/2014/main" id="{BCD953AC-F0DA-4CF6-B226-C5BF3696E271}"/>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01" name="正方形/長方形 100">
            <a:extLst>
              <a:ext uri="{FF2B5EF4-FFF2-40B4-BE49-F238E27FC236}">
                <a16:creationId xmlns:a16="http://schemas.microsoft.com/office/drawing/2014/main" id="{80C8A81B-1A17-43E1-A132-47D94340E34C}"/>
              </a:ext>
            </a:extLst>
          </p:cNvPr>
          <p:cNvSpPr/>
          <p:nvPr/>
        </p:nvSpPr>
        <p:spPr>
          <a:xfrm>
            <a:off x="5034057" y="6350518"/>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110" name="直線矢印コネクタ 109">
            <a:extLst>
              <a:ext uri="{FF2B5EF4-FFF2-40B4-BE49-F238E27FC236}">
                <a16:creationId xmlns:a16="http://schemas.microsoft.com/office/drawing/2014/main" id="{8C2D2086-0017-4BB0-9AB9-695CCC29B8FA}"/>
              </a:ext>
            </a:extLst>
          </p:cNvPr>
          <p:cNvCxnSpPr>
            <a:cxnSpLocks/>
            <a:stCxn id="62" idx="2"/>
            <a:endCxn id="100" idx="0"/>
          </p:cNvCxnSpPr>
          <p:nvPr/>
        </p:nvCxnSpPr>
        <p:spPr>
          <a:xfrm>
            <a:off x="5094111" y="3214281"/>
            <a:ext cx="11947" cy="2767621"/>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111" name="グループ化 110">
            <a:extLst>
              <a:ext uri="{FF2B5EF4-FFF2-40B4-BE49-F238E27FC236}">
                <a16:creationId xmlns:a16="http://schemas.microsoft.com/office/drawing/2014/main" id="{10A8FAE5-851E-4164-BBBC-473BE9A94F2A}"/>
              </a:ext>
            </a:extLst>
          </p:cNvPr>
          <p:cNvGrpSpPr/>
          <p:nvPr/>
        </p:nvGrpSpPr>
        <p:grpSpPr>
          <a:xfrm>
            <a:off x="4031616" y="5978099"/>
            <a:ext cx="254269" cy="450827"/>
            <a:chOff x="2515451" y="5897715"/>
            <a:chExt cx="254269" cy="450827"/>
          </a:xfrm>
        </p:grpSpPr>
        <p:sp>
          <p:nvSpPr>
            <p:cNvPr id="112" name="Freeform 266">
              <a:extLst>
                <a:ext uri="{FF2B5EF4-FFF2-40B4-BE49-F238E27FC236}">
                  <a16:creationId xmlns:a16="http://schemas.microsoft.com/office/drawing/2014/main" id="{1C6B1C27-45AB-4498-897E-8416C6655C6B}"/>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13" name="正方形/長方形 36">
              <a:extLst>
                <a:ext uri="{FF2B5EF4-FFF2-40B4-BE49-F238E27FC236}">
                  <a16:creationId xmlns:a16="http://schemas.microsoft.com/office/drawing/2014/main" id="{20677737-EE1D-4B45-B99E-DC75D7244FFB}"/>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14" name="正方形/長方形 113">
            <a:extLst>
              <a:ext uri="{FF2B5EF4-FFF2-40B4-BE49-F238E27FC236}">
                <a16:creationId xmlns:a16="http://schemas.microsoft.com/office/drawing/2014/main" id="{7A918AB6-5D16-4E1F-BF21-5D1773D57740}"/>
              </a:ext>
            </a:extLst>
          </p:cNvPr>
          <p:cNvSpPr/>
          <p:nvPr/>
        </p:nvSpPr>
        <p:spPr>
          <a:xfrm>
            <a:off x="4086750" y="6350518"/>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137" name="直線矢印コネクタ 136">
            <a:extLst>
              <a:ext uri="{FF2B5EF4-FFF2-40B4-BE49-F238E27FC236}">
                <a16:creationId xmlns:a16="http://schemas.microsoft.com/office/drawing/2014/main" id="{EDED6662-BDAB-429B-9E5F-0C7A03680044}"/>
              </a:ext>
            </a:extLst>
          </p:cNvPr>
          <p:cNvCxnSpPr>
            <a:cxnSpLocks/>
            <a:stCxn id="113" idx="0"/>
            <a:endCxn id="139" idx="2"/>
          </p:cNvCxnSpPr>
          <p:nvPr/>
        </p:nvCxnSpPr>
        <p:spPr>
          <a:xfrm flipH="1" flipV="1">
            <a:off x="4158750" y="4226132"/>
            <a:ext cx="1" cy="1755770"/>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138" name="グループ化 137">
            <a:extLst>
              <a:ext uri="{FF2B5EF4-FFF2-40B4-BE49-F238E27FC236}">
                <a16:creationId xmlns:a16="http://schemas.microsoft.com/office/drawing/2014/main" id="{D06F3FA7-E0B9-4550-8E63-8DF38D3D3919}"/>
              </a:ext>
            </a:extLst>
          </p:cNvPr>
          <p:cNvGrpSpPr/>
          <p:nvPr/>
        </p:nvGrpSpPr>
        <p:grpSpPr>
          <a:xfrm>
            <a:off x="3791550" y="3613905"/>
            <a:ext cx="734400" cy="612227"/>
            <a:chOff x="2491032" y="3449261"/>
            <a:chExt cx="734400" cy="612227"/>
          </a:xfrm>
        </p:grpSpPr>
        <p:sp>
          <p:nvSpPr>
            <p:cNvPr id="139" name="正方形/長方形 138">
              <a:extLst>
                <a:ext uri="{FF2B5EF4-FFF2-40B4-BE49-F238E27FC236}">
                  <a16:creationId xmlns:a16="http://schemas.microsoft.com/office/drawing/2014/main" id="{2C6533B0-B38B-4B1B-A616-D24AC764798E}"/>
                </a:ext>
              </a:extLst>
            </p:cNvPr>
            <p:cNvSpPr/>
            <p:nvPr/>
          </p:nvSpPr>
          <p:spPr>
            <a:xfrm>
              <a:off x="2491032"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財務会計</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連携データ</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登録結果確認・</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確認依頼</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140" name="テキスト ボックス 139">
              <a:extLst>
                <a:ext uri="{FF2B5EF4-FFF2-40B4-BE49-F238E27FC236}">
                  <a16:creationId xmlns:a16="http://schemas.microsoft.com/office/drawing/2014/main" id="{0174281F-7F4D-4509-BFEF-18E5368169CD}"/>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03</a:t>
              </a:r>
              <a:endParaRPr lang="ja-JP" altLang="en-US" sz="800" dirty="0">
                <a:latin typeface="Meiryo UI" panose="020B0604030504040204" pitchFamily="50" charset="-128"/>
                <a:ea typeface="Meiryo UI" panose="020B0604030504040204" pitchFamily="50" charset="-128"/>
              </a:endParaRPr>
            </a:p>
          </p:txBody>
        </p:sp>
      </p:grpSp>
      <p:cxnSp>
        <p:nvCxnSpPr>
          <p:cNvPr id="141" name="直線矢印コネクタ 140">
            <a:extLst>
              <a:ext uri="{FF2B5EF4-FFF2-40B4-BE49-F238E27FC236}">
                <a16:creationId xmlns:a16="http://schemas.microsoft.com/office/drawing/2014/main" id="{34D21660-A421-4EA2-856F-E2189E909167}"/>
              </a:ext>
            </a:extLst>
          </p:cNvPr>
          <p:cNvCxnSpPr>
            <a:cxnSpLocks/>
            <a:stCxn id="132" idx="3"/>
            <a:endCxn id="139" idx="1"/>
          </p:cNvCxnSpPr>
          <p:nvPr/>
        </p:nvCxnSpPr>
        <p:spPr>
          <a:xfrm>
            <a:off x="3612242" y="4002932"/>
            <a:ext cx="179308" cy="0"/>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142" name="グループ化 141">
            <a:extLst>
              <a:ext uri="{FF2B5EF4-FFF2-40B4-BE49-F238E27FC236}">
                <a16:creationId xmlns:a16="http://schemas.microsoft.com/office/drawing/2014/main" id="{A89EB12C-6BC3-4D64-9D08-FA6D374583A4}"/>
              </a:ext>
            </a:extLst>
          </p:cNvPr>
          <p:cNvGrpSpPr/>
          <p:nvPr/>
        </p:nvGrpSpPr>
        <p:grpSpPr>
          <a:xfrm>
            <a:off x="3791550" y="2597636"/>
            <a:ext cx="734400" cy="612227"/>
            <a:chOff x="2491032" y="3449261"/>
            <a:chExt cx="734400" cy="612227"/>
          </a:xfrm>
        </p:grpSpPr>
        <p:sp>
          <p:nvSpPr>
            <p:cNvPr id="143" name="正方形/長方形 142">
              <a:extLst>
                <a:ext uri="{FF2B5EF4-FFF2-40B4-BE49-F238E27FC236}">
                  <a16:creationId xmlns:a16="http://schemas.microsoft.com/office/drawing/2014/main" id="{4EB57225-8A87-4EF2-9D36-132BF79E15C0}"/>
                </a:ext>
              </a:extLst>
            </p:cNvPr>
            <p:cNvSpPr/>
            <p:nvPr/>
          </p:nvSpPr>
          <p:spPr>
            <a:xfrm>
              <a:off x="2491032" y="3615088"/>
              <a:ext cx="734400" cy="446400"/>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財務会計</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連携データ</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登録結果確認・</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確認依頼受領</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144" name="テキスト ボックス 143">
              <a:extLst>
                <a:ext uri="{FF2B5EF4-FFF2-40B4-BE49-F238E27FC236}">
                  <a16:creationId xmlns:a16="http://schemas.microsoft.com/office/drawing/2014/main" id="{9F55C002-BAE5-4543-A316-0980BD3D0E49}"/>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04</a:t>
              </a:r>
              <a:endParaRPr lang="ja-JP" altLang="en-US" sz="800" dirty="0">
                <a:latin typeface="Meiryo UI" panose="020B0604030504040204" pitchFamily="50" charset="-128"/>
                <a:ea typeface="Meiryo UI" panose="020B0604030504040204" pitchFamily="50" charset="-128"/>
              </a:endParaRPr>
            </a:p>
          </p:txBody>
        </p:sp>
      </p:grpSp>
      <p:cxnSp>
        <p:nvCxnSpPr>
          <p:cNvPr id="145" name="直線矢印コネクタ 144">
            <a:extLst>
              <a:ext uri="{FF2B5EF4-FFF2-40B4-BE49-F238E27FC236}">
                <a16:creationId xmlns:a16="http://schemas.microsoft.com/office/drawing/2014/main" id="{5A61AEA3-AA03-48BE-90BA-C16BE4F6583E}"/>
              </a:ext>
            </a:extLst>
          </p:cNvPr>
          <p:cNvCxnSpPr>
            <a:cxnSpLocks/>
            <a:stCxn id="139" idx="0"/>
            <a:endCxn id="143" idx="2"/>
          </p:cNvCxnSpPr>
          <p:nvPr/>
        </p:nvCxnSpPr>
        <p:spPr>
          <a:xfrm flipV="1">
            <a:off x="4158750" y="3209863"/>
            <a:ext cx="0" cy="569869"/>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147" name="直線矢印コネクタ 146">
            <a:extLst>
              <a:ext uri="{FF2B5EF4-FFF2-40B4-BE49-F238E27FC236}">
                <a16:creationId xmlns:a16="http://schemas.microsoft.com/office/drawing/2014/main" id="{1273EEA7-2B51-4430-9104-7E7F5E488A3F}"/>
              </a:ext>
            </a:extLst>
          </p:cNvPr>
          <p:cNvCxnSpPr>
            <a:cxnSpLocks/>
            <a:stCxn id="143" idx="3"/>
            <a:endCxn id="62" idx="1"/>
          </p:cNvCxnSpPr>
          <p:nvPr/>
        </p:nvCxnSpPr>
        <p:spPr>
          <a:xfrm>
            <a:off x="4525950" y="2986663"/>
            <a:ext cx="200961" cy="4418"/>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151" name="フローチャート : 他ページ結合子 135">
            <a:extLst>
              <a:ext uri="{FF2B5EF4-FFF2-40B4-BE49-F238E27FC236}">
                <a16:creationId xmlns:a16="http://schemas.microsoft.com/office/drawing/2014/main" id="{94E94DA0-92D9-4D40-BF0C-DD90EC69C652}"/>
              </a:ext>
            </a:extLst>
          </p:cNvPr>
          <p:cNvSpPr/>
          <p:nvPr/>
        </p:nvSpPr>
        <p:spPr>
          <a:xfrm>
            <a:off x="1655266" y="2968927"/>
            <a:ext cx="268714" cy="334230"/>
          </a:xfrm>
          <a:prstGeom prst="flowChartOffpageConnector">
            <a:avLst/>
          </a:prstGeom>
          <a:solidFill>
            <a:srgbClr val="E5F2F4"/>
          </a:solidFill>
          <a:ln w="12700" cap="flat" cmpd="sng" algn="ctr">
            <a:solidFill>
              <a:sysClr val="window" lastClr="FFFFFF">
                <a:lumMod val="50000"/>
              </a:sysClr>
            </a:solidFill>
            <a:prstDash val="solid"/>
            <a:miter lim="800000"/>
          </a:ln>
          <a:effectLst/>
        </p:spPr>
        <p:txBody>
          <a:bodyPr wrap="none" lIns="36000" rIns="36000" rtlCol="0" anchor="ctr"/>
          <a:lstStyle/>
          <a:p>
            <a:pPr algn="ctr">
              <a:defRPr/>
            </a:pPr>
            <a:r>
              <a:rPr kumimoji="0" lang="en-US" altLang="ja-JP" sz="800" kern="0" dirty="0">
                <a:latin typeface="Meiryo UI"/>
                <a:ea typeface="Meiryo UI"/>
                <a:cs typeface="Arial" pitchFamily="34" charset="0"/>
              </a:rPr>
              <a:t>2</a:t>
            </a:r>
            <a:endParaRPr kumimoji="0" lang="ja-JP" altLang="en-US" sz="800" kern="0" dirty="0">
              <a:latin typeface="Meiryo UI"/>
              <a:ea typeface="Meiryo UI"/>
              <a:cs typeface="Arial" pitchFamily="34" charset="0"/>
            </a:endParaRPr>
          </a:p>
        </p:txBody>
      </p:sp>
      <p:cxnSp>
        <p:nvCxnSpPr>
          <p:cNvPr id="152" name="コネクタ: カギ線 151">
            <a:extLst>
              <a:ext uri="{FF2B5EF4-FFF2-40B4-BE49-F238E27FC236}">
                <a16:creationId xmlns:a16="http://schemas.microsoft.com/office/drawing/2014/main" id="{15D1551E-F94A-4D54-93C4-01999387FE97}"/>
              </a:ext>
            </a:extLst>
          </p:cNvPr>
          <p:cNvCxnSpPr>
            <a:cxnSpLocks/>
            <a:stCxn id="151" idx="3"/>
          </p:cNvCxnSpPr>
          <p:nvPr/>
        </p:nvCxnSpPr>
        <p:spPr>
          <a:xfrm>
            <a:off x="1923980" y="3136042"/>
            <a:ext cx="218016" cy="643690"/>
          </a:xfrm>
          <a:prstGeom prst="bentConnector2">
            <a:avLst/>
          </a:prstGeom>
          <a:noFill/>
          <a:ln w="6350" cap="flat" cmpd="sng" algn="ctr">
            <a:solidFill>
              <a:sysClr val="window" lastClr="FFFFFF">
                <a:lumMod val="65000"/>
              </a:sysClr>
            </a:solidFill>
            <a:prstDash val="solid"/>
            <a:miter lim="800000"/>
            <a:tailEnd type="triangle"/>
          </a:ln>
          <a:effectLst/>
        </p:spPr>
      </p:cxnSp>
      <p:sp>
        <p:nvSpPr>
          <p:cNvPr id="153" name="フローチャート : 他ページ結合子 135">
            <a:extLst>
              <a:ext uri="{FF2B5EF4-FFF2-40B4-BE49-F238E27FC236}">
                <a16:creationId xmlns:a16="http://schemas.microsoft.com/office/drawing/2014/main" id="{1C9805FA-85F0-4BAE-AF6D-C2A2A35A2C0C}"/>
              </a:ext>
            </a:extLst>
          </p:cNvPr>
          <p:cNvSpPr/>
          <p:nvPr/>
        </p:nvSpPr>
        <p:spPr>
          <a:xfrm>
            <a:off x="9338526" y="2822242"/>
            <a:ext cx="268714" cy="334230"/>
          </a:xfrm>
          <a:prstGeom prst="flowChartOffpageConnector">
            <a:avLst/>
          </a:prstGeom>
          <a:solidFill>
            <a:srgbClr val="E5F2F4"/>
          </a:solidFill>
          <a:ln w="12700" cap="flat" cmpd="sng" algn="ctr">
            <a:solidFill>
              <a:sysClr val="window" lastClr="FFFFFF">
                <a:lumMod val="50000"/>
              </a:sysClr>
            </a:solidFill>
            <a:prstDash val="solid"/>
            <a:miter lim="800000"/>
          </a:ln>
          <a:effectLst/>
        </p:spPr>
        <p:txBody>
          <a:bodyPr wrap="none" lIns="36000" rIns="36000" rtlCol="0" anchor="ctr"/>
          <a:lstStyle/>
          <a:p>
            <a:pPr algn="ctr">
              <a:defRPr/>
            </a:pPr>
            <a:r>
              <a:rPr kumimoji="0" lang="en-US" altLang="ja-JP" sz="800" kern="0" dirty="0">
                <a:latin typeface="Meiryo UI"/>
                <a:ea typeface="Meiryo UI"/>
                <a:cs typeface="Arial" pitchFamily="34" charset="0"/>
              </a:rPr>
              <a:t>1</a:t>
            </a:r>
            <a:endParaRPr kumimoji="0" lang="ja-JP" altLang="en-US" sz="800" kern="0" dirty="0">
              <a:latin typeface="Meiryo UI"/>
              <a:ea typeface="Meiryo UI"/>
              <a:cs typeface="Arial" pitchFamily="34" charset="0"/>
            </a:endParaRPr>
          </a:p>
        </p:txBody>
      </p:sp>
      <p:cxnSp>
        <p:nvCxnSpPr>
          <p:cNvPr id="154" name="直線矢印コネクタ 153">
            <a:extLst>
              <a:ext uri="{FF2B5EF4-FFF2-40B4-BE49-F238E27FC236}">
                <a16:creationId xmlns:a16="http://schemas.microsoft.com/office/drawing/2014/main" id="{F364AE24-494A-4D27-B022-553CE6B9C36E}"/>
              </a:ext>
            </a:extLst>
          </p:cNvPr>
          <p:cNvCxnSpPr>
            <a:cxnSpLocks/>
            <a:stCxn id="77" idx="3"/>
            <a:endCxn id="153" idx="1"/>
          </p:cNvCxnSpPr>
          <p:nvPr/>
        </p:nvCxnSpPr>
        <p:spPr>
          <a:xfrm flipV="1">
            <a:off x="9097549" y="2989357"/>
            <a:ext cx="240977" cy="1724"/>
          </a:xfrm>
          <a:prstGeom prst="straightConnector1">
            <a:avLst/>
          </a:prstGeom>
          <a:noFill/>
          <a:ln w="6350" cap="flat" cmpd="sng" algn="ctr">
            <a:solidFill>
              <a:sysClr val="window" lastClr="FFFFFF">
                <a:lumMod val="65000"/>
              </a:sysClr>
            </a:solidFill>
            <a:prstDash val="solid"/>
            <a:miter lim="800000"/>
            <a:tailEnd type="triangle"/>
          </a:ln>
          <a:effectLst/>
        </p:spPr>
      </p:cxnSp>
    </p:spTree>
    <p:extLst>
      <p:ext uri="{BB962C8B-B14F-4D97-AF65-F5344CB8AC3E}">
        <p14:creationId xmlns:p14="http://schemas.microsoft.com/office/powerpoint/2010/main" val="2739386682"/>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3" name="表 2">
            <a:extLst>
              <a:ext uri="{FF2B5EF4-FFF2-40B4-BE49-F238E27FC236}">
                <a16:creationId xmlns:a16="http://schemas.microsoft.com/office/drawing/2014/main" id="{232415C5-E6B0-49DC-B7FC-8E9A958456C0}"/>
              </a:ext>
            </a:extLst>
          </p:cNvPr>
          <p:cNvGraphicFramePr>
            <a:graphicFrameLocks noGrp="1"/>
          </p:cNvGraphicFramePr>
          <p:nvPr>
            <p:extLst>
              <p:ext uri="{D42A27DB-BD31-4B8C-83A1-F6EECF244321}">
                <p14:modId xmlns:p14="http://schemas.microsoft.com/office/powerpoint/2010/main" val="2429949891"/>
              </p:ext>
            </p:extLst>
          </p:nvPr>
        </p:nvGraphicFramePr>
        <p:xfrm>
          <a:off x="141614" y="1127650"/>
          <a:ext cx="9511433" cy="5569461"/>
        </p:xfrm>
        <a:graphic>
          <a:graphicData uri="http://schemas.openxmlformats.org/drawingml/2006/table">
            <a:tbl>
              <a:tblPr firstRow="1" bandRow="1">
                <a:tableStyleId>{2D5ABB26-0587-4C30-8999-92F81FD0307C}</a:tableStyleId>
              </a:tblPr>
              <a:tblGrid>
                <a:gridCol w="367433">
                  <a:extLst>
                    <a:ext uri="{9D8B030D-6E8A-4147-A177-3AD203B41FA5}">
                      <a16:colId xmlns:a16="http://schemas.microsoft.com/office/drawing/2014/main" val="358073148"/>
                    </a:ext>
                  </a:extLst>
                </a:gridCol>
                <a:gridCol w="692468">
                  <a:extLst>
                    <a:ext uri="{9D8B030D-6E8A-4147-A177-3AD203B41FA5}">
                      <a16:colId xmlns:a16="http://schemas.microsoft.com/office/drawing/2014/main" val="3311309282"/>
                    </a:ext>
                  </a:extLst>
                </a:gridCol>
                <a:gridCol w="6424770">
                  <a:extLst>
                    <a:ext uri="{9D8B030D-6E8A-4147-A177-3AD203B41FA5}">
                      <a16:colId xmlns:a16="http://schemas.microsoft.com/office/drawing/2014/main" val="1235158156"/>
                    </a:ext>
                  </a:extLst>
                </a:gridCol>
                <a:gridCol w="1027521">
                  <a:extLst>
                    <a:ext uri="{9D8B030D-6E8A-4147-A177-3AD203B41FA5}">
                      <a16:colId xmlns:a16="http://schemas.microsoft.com/office/drawing/2014/main" val="460347249"/>
                    </a:ext>
                  </a:extLst>
                </a:gridCol>
                <a:gridCol w="999241">
                  <a:extLst>
                    <a:ext uri="{9D8B030D-6E8A-4147-A177-3AD203B41FA5}">
                      <a16:colId xmlns:a16="http://schemas.microsoft.com/office/drawing/2014/main" val="1844948871"/>
                    </a:ext>
                  </a:extLst>
                </a:gridCol>
              </a:tblGrid>
              <a:tr h="0">
                <a:tc gridSpan="2">
                  <a:txBody>
                    <a:bodyPr/>
                    <a:lstStyle/>
                    <a:p>
                      <a:pPr algn="l"/>
                      <a:r>
                        <a:rPr kumimoji="1" lang="ja-JP" altLang="en-US" sz="1200" b="0" dirty="0">
                          <a:latin typeface="Meiryo UI" panose="020B0604030504040204" pitchFamily="50" charset="-128"/>
                          <a:ea typeface="Meiryo UI" panose="020B0604030504040204" pitchFamily="50" charset="-128"/>
                        </a:rPr>
                        <a:t>業務</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lang="ja-JP" altLang="en-US" sz="1200" dirty="0">
                          <a:latin typeface="Meiryo UI" panose="020B0604030504040204" pitchFamily="50" charset="-128"/>
                          <a:ea typeface="Meiryo UI" panose="020B0604030504040204" pitchFamily="50" charset="-128"/>
                        </a:rPr>
                        <a:t>入出金管理</a:t>
                      </a:r>
                      <a:r>
                        <a:rPr lang="en-US" altLang="ja-JP" sz="1200" dirty="0">
                          <a:latin typeface="Arial" panose="020B0604020202020204" pitchFamily="34" charset="0"/>
                          <a:ea typeface="Meiryo UI" panose="020B0604030504040204" pitchFamily="50" charset="-128"/>
                          <a:cs typeface="Arial" panose="020B0604020202020204" pitchFamily="34" charset="0"/>
                        </a:rPr>
                        <a:t> – </a:t>
                      </a:r>
                      <a:r>
                        <a:rPr lang="ja-JP" altLang="en-US" sz="1200" dirty="0">
                          <a:latin typeface="Arial" panose="020B0604020202020204" pitchFamily="34" charset="0"/>
                          <a:ea typeface="Meiryo UI" panose="020B0604030504040204" pitchFamily="50" charset="-128"/>
                          <a:cs typeface="Arial" panose="020B0604020202020204" pitchFamily="34" charset="0"/>
                        </a:rPr>
                        <a:t>財務会計連携</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1200" b="0" dirty="0">
                          <a:latin typeface="Meiryo UI" panose="020B0604030504040204" pitchFamily="50" charset="-128"/>
                          <a:ea typeface="Meiryo UI" panose="020B0604030504040204" pitchFamily="50" charset="-128"/>
                        </a:rPr>
                        <a:t>業務コード</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200" b="0" dirty="0">
                          <a:latin typeface="Meiryo UI" panose="020B0604030504040204" pitchFamily="50" charset="-128"/>
                          <a:ea typeface="Meiryo UI" panose="020B0604030504040204" pitchFamily="50" charset="-128"/>
                        </a:rPr>
                        <a:t>ACC400</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0">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業務内容</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広域機関が残高照合後の当月度確定データ</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取引対象単位</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を財務会計システムに連携</a:t>
                      </a:r>
                      <a:r>
                        <a:rPr kumimoji="0" lang="ja-JP" altLang="en-US" sz="1200" kern="0" dirty="0">
                          <a:latin typeface="Meiryo UI" panose="020B0604030504040204" pitchFamily="50" charset="-128"/>
                          <a:ea typeface="Meiryo UI" panose="020B0604030504040204" pitchFamily="50" charset="-128"/>
                        </a:rPr>
                        <a:t>する。</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868788017"/>
                  </a:ext>
                </a:extLst>
              </a:tr>
              <a:tr h="0">
                <a:tc gridSpan="2">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業務タイミング</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3">
                  <a:txBody>
                    <a:bodyPr/>
                    <a:lstStyle/>
                    <a:p>
                      <a:pPr marL="0" indent="0" algn="l">
                        <a:buFont typeface="Arial" panose="020B0604020202020204" pitchFamily="34" charset="0"/>
                        <a:buNone/>
                      </a:pPr>
                      <a:r>
                        <a:rPr kumimoji="1" lang="ja-JP" altLang="en-US" sz="1200" b="0" dirty="0">
                          <a:solidFill>
                            <a:schemeClr val="tx1"/>
                          </a:solidFill>
                          <a:latin typeface="Meiryo UI" panose="020B0604030504040204" pitchFamily="50" charset="-128"/>
                          <a:ea typeface="Meiryo UI" panose="020B0604030504040204" pitchFamily="50" charset="-128"/>
                        </a:rPr>
                        <a:t>月次</a:t>
                      </a:r>
                      <a:endParaRPr kumimoji="1" lang="en-US" altLang="ja-JP" sz="1000" b="0"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100085752"/>
                  </a:ext>
                </a:extLst>
              </a:tr>
              <a:tr h="0">
                <a:tc gridSpan="2">
                  <a:txBody>
                    <a:bodyPr/>
                    <a:lstStyle/>
                    <a:p>
                      <a:pPr marL="0" indent="0" algn="l">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関連アクター</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747063371"/>
                  </a:ext>
                </a:extLst>
              </a:tr>
              <a:tr h="1190727">
                <a:tc rowSpan="2">
                  <a:txBody>
                    <a:bodyPr/>
                    <a:lstStyle/>
                    <a:p>
                      <a:pPr marL="0" indent="0" algn="ctr">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確認者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lumMod val="95000"/>
                      </a:schemeClr>
                    </a:solidFill>
                  </a:tcPr>
                </a:tc>
                <a:tc gridSpan="3">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776034627"/>
                  </a:ext>
                </a:extLst>
              </a:tr>
              <a:tr h="1190727">
                <a:tc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作業者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603231057"/>
                  </a:ext>
                </a:extLst>
              </a:tr>
              <a:tr h="1190727">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認定事業者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42081878"/>
                  </a:ext>
                </a:extLst>
              </a:tr>
              <a:tr h="900000">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システム</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5629721"/>
                  </a:ext>
                </a:extLst>
              </a:tr>
            </a:tbl>
          </a:graphicData>
        </a:graphic>
      </p:graphicFrame>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ja-JP" altLang="en-US" dirty="0">
                <a:latin typeface="Meiryo UI" panose="020B0604030504040204" pitchFamily="50" charset="-128"/>
                <a:ea typeface="Meiryo UI" panose="020B0604030504040204" pitchFamily="50" charset="-128"/>
              </a:rPr>
              <a:t>業務フロー</a:t>
            </a:r>
            <a:br>
              <a:rPr lang="en-US" altLang="ja-JP" dirty="0">
                <a:latin typeface="Meiryo UI" panose="020B0604030504040204" pitchFamily="50" charset="-128"/>
                <a:ea typeface="Meiryo UI" panose="020B0604030504040204" pitchFamily="50" charset="-128"/>
              </a:rPr>
            </a:br>
            <a:r>
              <a:rPr kumimoji="0" lang="ja-JP" altLang="en-US" kern="0" dirty="0">
                <a:solidFill>
                  <a:prstClr val="black"/>
                </a:solidFill>
                <a:latin typeface="Meiryo UI"/>
                <a:ea typeface="Meiryo UI"/>
                <a:cs typeface="Arial" pitchFamily="34" charset="0"/>
              </a:rPr>
              <a:t>資金管理・報告</a:t>
            </a:r>
            <a:r>
              <a:rPr lang="zh-TW" altLang="en-US"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財務会計連携</a:t>
            </a:r>
            <a:endParaRPr kumimoji="1" lang="ja-JP" altLang="en-US" dirty="0">
              <a:latin typeface="Meiryo UI" panose="020B0604030504040204" pitchFamily="50" charset="-128"/>
              <a:ea typeface="Meiryo UI" panose="020B0604030504040204" pitchFamily="50" charset="-128"/>
            </a:endParaRPr>
          </a:p>
        </p:txBody>
      </p:sp>
      <p:sp>
        <p:nvSpPr>
          <p:cNvPr id="146" name="ドーナツ 24">
            <a:extLst>
              <a:ext uri="{FF2B5EF4-FFF2-40B4-BE49-F238E27FC236}">
                <a16:creationId xmlns:a16="http://schemas.microsoft.com/office/drawing/2014/main" id="{075CBB73-EF1B-422A-9179-FEF586B7E435}"/>
              </a:ext>
            </a:extLst>
          </p:cNvPr>
          <p:cNvSpPr/>
          <p:nvPr/>
        </p:nvSpPr>
        <p:spPr bwMode="auto">
          <a:xfrm>
            <a:off x="3850619" y="2815413"/>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END</a:t>
            </a:r>
          </a:p>
        </p:txBody>
      </p:sp>
      <p:grpSp>
        <p:nvGrpSpPr>
          <p:cNvPr id="40" name="グループ化 39">
            <a:extLst>
              <a:ext uri="{FF2B5EF4-FFF2-40B4-BE49-F238E27FC236}">
                <a16:creationId xmlns:a16="http://schemas.microsoft.com/office/drawing/2014/main" id="{CA90E7A9-9B82-46C0-A82C-3CA8FA1F5284}"/>
              </a:ext>
            </a:extLst>
          </p:cNvPr>
          <p:cNvGrpSpPr/>
          <p:nvPr/>
        </p:nvGrpSpPr>
        <p:grpSpPr>
          <a:xfrm>
            <a:off x="5989186" y="822685"/>
            <a:ext cx="3842712" cy="205890"/>
            <a:chOff x="6068600" y="822685"/>
            <a:chExt cx="3510050" cy="205890"/>
          </a:xfrm>
        </p:grpSpPr>
        <p:sp>
          <p:nvSpPr>
            <p:cNvPr id="41" name="正方形/長方形 40">
              <a:extLst>
                <a:ext uri="{FF2B5EF4-FFF2-40B4-BE49-F238E27FC236}">
                  <a16:creationId xmlns:a16="http://schemas.microsoft.com/office/drawing/2014/main" id="{9223C065-CE9D-47C4-AD05-C733453F66F2}"/>
                </a:ext>
              </a:extLst>
            </p:cNvPr>
            <p:cNvSpPr/>
            <p:nvPr/>
          </p:nvSpPr>
          <p:spPr>
            <a:xfrm>
              <a:off x="6506504" y="822685"/>
              <a:ext cx="1254159"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再エネ業務統合システム</a:t>
              </a:r>
            </a:p>
          </p:txBody>
        </p:sp>
        <p:sp>
          <p:nvSpPr>
            <p:cNvPr id="42" name="正方形/長方形 41">
              <a:extLst>
                <a:ext uri="{FF2B5EF4-FFF2-40B4-BE49-F238E27FC236}">
                  <a16:creationId xmlns:a16="http://schemas.microsoft.com/office/drawing/2014/main" id="{8B589B23-E3F4-47C7-8274-42C5B54E0536}"/>
                </a:ext>
              </a:extLst>
            </p:cNvPr>
            <p:cNvSpPr/>
            <p:nvPr/>
          </p:nvSpPr>
          <p:spPr>
            <a:xfrm>
              <a:off x="6369354" y="853531"/>
              <a:ext cx="166154" cy="132923"/>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43" name="正方形/長方形 42">
              <a:extLst>
                <a:ext uri="{FF2B5EF4-FFF2-40B4-BE49-F238E27FC236}">
                  <a16:creationId xmlns:a16="http://schemas.microsoft.com/office/drawing/2014/main" id="{BE9730D0-0E2D-4D1F-A6E8-108026D0F651}"/>
                </a:ext>
              </a:extLst>
            </p:cNvPr>
            <p:cNvSpPr/>
            <p:nvPr/>
          </p:nvSpPr>
          <p:spPr>
            <a:xfrm>
              <a:off x="7488525" y="853531"/>
              <a:ext cx="166154" cy="132923"/>
            </a:xfrm>
            <a:prstGeom prst="rect">
              <a:avLst/>
            </a:prstGeom>
            <a:noFill/>
            <a:ln w="38100" cap="flat" cmpd="thickThin"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44" name="正方形/長方形 43">
              <a:extLst>
                <a:ext uri="{FF2B5EF4-FFF2-40B4-BE49-F238E27FC236}">
                  <a16:creationId xmlns:a16="http://schemas.microsoft.com/office/drawing/2014/main" id="{EC09F760-AC67-43F5-8526-BF007D1580BC}"/>
                </a:ext>
              </a:extLst>
            </p:cNvPr>
            <p:cNvSpPr/>
            <p:nvPr/>
          </p:nvSpPr>
          <p:spPr>
            <a:xfrm>
              <a:off x="7645826" y="822685"/>
              <a:ext cx="1125542"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zh-TW" altLang="en-US" sz="738" kern="0" dirty="0">
                  <a:latin typeface="Meiryo UI"/>
                  <a:ea typeface="Meiryo UI"/>
                  <a:cs typeface="Arial" pitchFamily="34" charset="0"/>
                </a:rPr>
                <a:t>業務詳細仕様</a:t>
              </a:r>
              <a:r>
                <a:rPr kumimoji="0" lang="ja-JP" altLang="en-US" sz="738" kern="0" dirty="0">
                  <a:latin typeface="Meiryo UI"/>
                  <a:ea typeface="Meiryo UI"/>
                  <a:cs typeface="Arial" pitchFamily="34" charset="0"/>
                </a:rPr>
                <a:t>の対象</a:t>
              </a:r>
            </a:p>
          </p:txBody>
        </p:sp>
        <p:sp>
          <p:nvSpPr>
            <p:cNvPr id="45" name="正方形/長方形 44">
              <a:extLst>
                <a:ext uri="{FF2B5EF4-FFF2-40B4-BE49-F238E27FC236}">
                  <a16:creationId xmlns:a16="http://schemas.microsoft.com/office/drawing/2014/main" id="{C4179C18-F8A0-4D4C-991C-BCF6B3141429}"/>
                </a:ext>
              </a:extLst>
            </p:cNvPr>
            <p:cNvSpPr/>
            <p:nvPr/>
          </p:nvSpPr>
          <p:spPr>
            <a:xfrm>
              <a:off x="6068600" y="822685"/>
              <a:ext cx="299077" cy="198871"/>
            </a:xfrm>
            <a:prstGeom prst="rect">
              <a:avLst/>
            </a:prstGeom>
            <a:noFill/>
          </p:spPr>
          <p:txBody>
            <a:bodyPr wrap="none">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r>
                <a:rPr kumimoji="0" lang="ja-JP" altLang="en-US" sz="738" kern="0" dirty="0">
                  <a:latin typeface="Meiryo UI"/>
                  <a:ea typeface="Meiryo UI"/>
                  <a:cs typeface="Arial" pitchFamily="34" charset="0"/>
                </a:rPr>
                <a:t>凡例</a:t>
              </a:r>
            </a:p>
          </p:txBody>
        </p:sp>
        <p:sp>
          <p:nvSpPr>
            <p:cNvPr id="46" name="フローチャート: 定義済み処理 45">
              <a:extLst>
                <a:ext uri="{FF2B5EF4-FFF2-40B4-BE49-F238E27FC236}">
                  <a16:creationId xmlns:a16="http://schemas.microsoft.com/office/drawing/2014/main" id="{EAB0A0D8-ACA7-45CF-9862-E325AE242C82}"/>
                </a:ext>
              </a:extLst>
            </p:cNvPr>
            <p:cNvSpPr/>
            <p:nvPr/>
          </p:nvSpPr>
          <p:spPr>
            <a:xfrm>
              <a:off x="8579834" y="853531"/>
              <a:ext cx="237359" cy="144000"/>
            </a:xfrm>
            <a:prstGeom prst="flowChartPredefinedProcess">
              <a:avLst/>
            </a:prstGeom>
            <a:noFill/>
            <a:ln w="19050" cap="flat" cmpd="sng" algn="ctr">
              <a:solidFill>
                <a:sysClr val="window" lastClr="FFFFFF">
                  <a:lumMod val="65000"/>
                </a:sysClr>
              </a:solidFill>
              <a:prstDash val="solid"/>
              <a:miter lim="800000"/>
            </a:ln>
            <a:effectLst/>
          </p:spPr>
          <p:txBody>
            <a:bodyPr wrap="none" lIns="0" tIns="33231" rIns="0" bIns="33231" rtlCol="0" anchor="ctr"/>
            <a:lstStyle/>
            <a:p>
              <a:pPr algn="ctr"/>
              <a:endParaRPr kumimoji="0" lang="ja-JP" altLang="en-US" sz="800" kern="0" dirty="0">
                <a:latin typeface="Meiryo UI" panose="020B0604030504040204" pitchFamily="50" charset="-128"/>
                <a:ea typeface="Meiryo UI" panose="020B0604030504040204" pitchFamily="50" charset="-128"/>
                <a:cs typeface="Arial" pitchFamily="34" charset="0"/>
              </a:endParaRPr>
            </a:p>
          </p:txBody>
        </p:sp>
        <p:sp>
          <p:nvSpPr>
            <p:cNvPr id="47" name="正方形/長方形 46">
              <a:extLst>
                <a:ext uri="{FF2B5EF4-FFF2-40B4-BE49-F238E27FC236}">
                  <a16:creationId xmlns:a16="http://schemas.microsoft.com/office/drawing/2014/main" id="{593364C8-3867-4969-97A6-0A1FA9F9F6C2}"/>
                </a:ext>
              </a:extLst>
            </p:cNvPr>
            <p:cNvSpPr/>
            <p:nvPr/>
          </p:nvSpPr>
          <p:spPr>
            <a:xfrm>
              <a:off x="8795264" y="822685"/>
              <a:ext cx="783386"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他業務プロセス</a:t>
              </a:r>
            </a:p>
          </p:txBody>
        </p:sp>
      </p:grpSp>
      <p:grpSp>
        <p:nvGrpSpPr>
          <p:cNvPr id="79" name="グループ化 78">
            <a:extLst>
              <a:ext uri="{FF2B5EF4-FFF2-40B4-BE49-F238E27FC236}">
                <a16:creationId xmlns:a16="http://schemas.microsoft.com/office/drawing/2014/main" id="{A16968C0-74D2-437C-8A70-0800F76883E2}"/>
              </a:ext>
            </a:extLst>
          </p:cNvPr>
          <p:cNvGrpSpPr/>
          <p:nvPr/>
        </p:nvGrpSpPr>
        <p:grpSpPr>
          <a:xfrm>
            <a:off x="1968094" y="2602054"/>
            <a:ext cx="734400" cy="612227"/>
            <a:chOff x="2491032" y="3449261"/>
            <a:chExt cx="734400" cy="612227"/>
          </a:xfrm>
        </p:grpSpPr>
        <p:sp>
          <p:nvSpPr>
            <p:cNvPr id="80" name="正方形/長方形 79">
              <a:extLst>
                <a:ext uri="{FF2B5EF4-FFF2-40B4-BE49-F238E27FC236}">
                  <a16:creationId xmlns:a16="http://schemas.microsoft.com/office/drawing/2014/main" id="{412C6D07-BF38-486A-AF9A-28AE4AA132B2}"/>
                </a:ext>
              </a:extLst>
            </p:cNvPr>
            <p:cNvSpPr/>
            <p:nvPr/>
          </p:nvSpPr>
          <p:spPr>
            <a:xfrm>
              <a:off x="2491032" y="3615088"/>
              <a:ext cx="734400" cy="446400"/>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a:latin typeface="Meiryo UI" panose="020B0604030504040204" pitchFamily="50" charset="-128"/>
                  <a:ea typeface="Meiryo UI" panose="020B0604030504040204" pitchFamily="50" charset="-128"/>
                  <a:cs typeface="Arial" pitchFamily="34" charset="0"/>
                </a:rPr>
                <a:t>財務会計</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a:latin typeface="Meiryo UI" panose="020B0604030504040204" pitchFamily="50" charset="-128"/>
                  <a:ea typeface="Meiryo UI" panose="020B0604030504040204" pitchFamily="50" charset="-128"/>
                  <a:cs typeface="Arial" pitchFamily="34" charset="0"/>
                </a:rPr>
                <a:t>連携データ</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確認</a:t>
              </a:r>
              <a:r>
                <a:rPr kumimoji="0" lang="ja-JP" altLang="en-US" sz="800" kern="0">
                  <a:latin typeface="Meiryo UI" panose="020B0604030504040204" pitchFamily="50" charset="-128"/>
                  <a:ea typeface="Meiryo UI" panose="020B0604030504040204" pitchFamily="50" charset="-128"/>
                  <a:cs typeface="Arial" pitchFamily="34" charset="0"/>
                </a:rPr>
                <a:t>結果登録</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81" name="テキスト ボックス 80">
              <a:extLst>
                <a:ext uri="{FF2B5EF4-FFF2-40B4-BE49-F238E27FC236}">
                  <a16:creationId xmlns:a16="http://schemas.microsoft.com/office/drawing/2014/main" id="{62FB8F3A-56C6-496C-A37F-6D51A1773952}"/>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09</a:t>
              </a:r>
              <a:endParaRPr lang="ja-JP" altLang="en-US" sz="800" dirty="0">
                <a:latin typeface="Meiryo UI" panose="020B0604030504040204" pitchFamily="50" charset="-128"/>
                <a:ea typeface="Meiryo UI" panose="020B0604030504040204" pitchFamily="50" charset="-128"/>
              </a:endParaRPr>
            </a:p>
          </p:txBody>
        </p:sp>
      </p:grpSp>
      <p:sp>
        <p:nvSpPr>
          <p:cNvPr id="82" name="ひし形 110">
            <a:extLst>
              <a:ext uri="{FF2B5EF4-FFF2-40B4-BE49-F238E27FC236}">
                <a16:creationId xmlns:a16="http://schemas.microsoft.com/office/drawing/2014/main" id="{94C6C2EE-8D1F-44CA-8ED8-504B1DD3B077}"/>
              </a:ext>
            </a:extLst>
          </p:cNvPr>
          <p:cNvSpPr>
            <a:spLocks/>
          </p:cNvSpPr>
          <p:nvPr/>
        </p:nvSpPr>
        <p:spPr>
          <a:xfrm>
            <a:off x="3050962" y="2828436"/>
            <a:ext cx="473336" cy="332308"/>
          </a:xfrm>
          <a:prstGeom prst="diamond">
            <a:avLst/>
          </a:prstGeom>
          <a:noFill/>
          <a:ln w="12700" cap="flat" cmpd="sng" algn="ctr">
            <a:solidFill>
              <a:sysClr val="window" lastClr="FFFFFF">
                <a:lumMod val="50000"/>
              </a:sysClr>
            </a:solidFill>
            <a:prstDash val="solid"/>
            <a:miter lim="800000"/>
          </a:ln>
          <a:effectLst/>
        </p:spPr>
        <p:txBody>
          <a:bodyPr wrap="none" lIns="0" tIns="0" rIns="0" bIns="0" rtlCol="0" anchor="ctr"/>
          <a:lstStyle/>
          <a:p>
            <a:pPr algn="ctr">
              <a:defRPr/>
            </a:pPr>
            <a:r>
              <a:rPr kumimoji="0" lang="ja-JP" altLang="en-US" sz="800" kern="0" dirty="0">
                <a:latin typeface="Meiryo UI" panose="020B0604030504040204" pitchFamily="50" charset="-128"/>
                <a:ea typeface="Meiryo UI" panose="020B0604030504040204" pitchFamily="50" charset="-128"/>
              </a:rPr>
              <a:t>確認</a:t>
            </a:r>
            <a:endParaRPr kumimoji="0" lang="en-US" altLang="ja-JP" sz="800" kern="0" dirty="0">
              <a:latin typeface="Meiryo UI" panose="020B0604030504040204" pitchFamily="50" charset="-128"/>
              <a:ea typeface="Meiryo UI" panose="020B0604030504040204" pitchFamily="50" charset="-128"/>
            </a:endParaRPr>
          </a:p>
          <a:p>
            <a:pPr algn="ctr">
              <a:defRPr/>
            </a:pPr>
            <a:r>
              <a:rPr kumimoji="0" lang="ja-JP" altLang="en-US" sz="800" kern="0" dirty="0">
                <a:latin typeface="Meiryo UI" panose="020B0604030504040204" pitchFamily="50" charset="-128"/>
                <a:ea typeface="Meiryo UI" panose="020B0604030504040204" pitchFamily="50" charset="-128"/>
              </a:rPr>
              <a:t>結果</a:t>
            </a:r>
            <a:endParaRPr kumimoji="0" lang="en-US" altLang="ja-JP" sz="800" kern="0" dirty="0">
              <a:latin typeface="Meiryo UI" panose="020B0604030504040204" pitchFamily="50" charset="-128"/>
              <a:ea typeface="Meiryo UI" panose="020B0604030504040204" pitchFamily="50" charset="-128"/>
            </a:endParaRPr>
          </a:p>
        </p:txBody>
      </p:sp>
      <p:cxnSp>
        <p:nvCxnSpPr>
          <p:cNvPr id="83" name="直線矢印コネクタ 82">
            <a:extLst>
              <a:ext uri="{FF2B5EF4-FFF2-40B4-BE49-F238E27FC236}">
                <a16:creationId xmlns:a16="http://schemas.microsoft.com/office/drawing/2014/main" id="{4C463528-6316-4808-8345-7F7575A1CC2F}"/>
              </a:ext>
            </a:extLst>
          </p:cNvPr>
          <p:cNvCxnSpPr>
            <a:cxnSpLocks/>
            <a:stCxn id="80" idx="3"/>
            <a:endCxn id="82" idx="1"/>
          </p:cNvCxnSpPr>
          <p:nvPr/>
        </p:nvCxnSpPr>
        <p:spPr>
          <a:xfrm>
            <a:off x="2702494" y="2991081"/>
            <a:ext cx="348468" cy="3509"/>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84" name="直線矢印コネクタ 83">
            <a:extLst>
              <a:ext uri="{FF2B5EF4-FFF2-40B4-BE49-F238E27FC236}">
                <a16:creationId xmlns:a16="http://schemas.microsoft.com/office/drawing/2014/main" id="{5367C145-77CF-40A7-BDF1-A684AE279FAB}"/>
              </a:ext>
            </a:extLst>
          </p:cNvPr>
          <p:cNvCxnSpPr>
            <a:cxnSpLocks/>
            <a:stCxn id="94" idx="3"/>
            <a:endCxn id="80" idx="1"/>
          </p:cNvCxnSpPr>
          <p:nvPr/>
        </p:nvCxnSpPr>
        <p:spPr>
          <a:xfrm>
            <a:off x="1561611" y="2989357"/>
            <a:ext cx="406483" cy="1724"/>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85" name="直線矢印コネクタ 84">
            <a:extLst>
              <a:ext uri="{FF2B5EF4-FFF2-40B4-BE49-F238E27FC236}">
                <a16:creationId xmlns:a16="http://schemas.microsoft.com/office/drawing/2014/main" id="{ADE09B31-39B7-456F-A85F-04E5D21CF3B0}"/>
              </a:ext>
            </a:extLst>
          </p:cNvPr>
          <p:cNvCxnSpPr>
            <a:cxnSpLocks/>
            <a:stCxn id="82" idx="3"/>
            <a:endCxn id="146" idx="2"/>
          </p:cNvCxnSpPr>
          <p:nvPr/>
        </p:nvCxnSpPr>
        <p:spPr>
          <a:xfrm>
            <a:off x="3524298" y="2994590"/>
            <a:ext cx="326321" cy="4111"/>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64" name="正方形/長方形 63">
            <a:extLst>
              <a:ext uri="{FF2B5EF4-FFF2-40B4-BE49-F238E27FC236}">
                <a16:creationId xmlns:a16="http://schemas.microsoft.com/office/drawing/2014/main" id="{ED685D18-B818-44FB-8A02-B89528089C8D}"/>
              </a:ext>
            </a:extLst>
          </p:cNvPr>
          <p:cNvSpPr/>
          <p:nvPr/>
        </p:nvSpPr>
        <p:spPr>
          <a:xfrm>
            <a:off x="3358863" y="3017469"/>
            <a:ext cx="389850" cy="215444"/>
          </a:xfrm>
          <a:prstGeom prst="rect">
            <a:avLst/>
          </a:prstGeom>
        </p:spPr>
        <p:txBody>
          <a:bodyPr wrap="non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承認</a:t>
            </a:r>
          </a:p>
        </p:txBody>
      </p:sp>
      <p:sp>
        <p:nvSpPr>
          <p:cNvPr id="87" name="正方形/長方形 86">
            <a:extLst>
              <a:ext uri="{FF2B5EF4-FFF2-40B4-BE49-F238E27FC236}">
                <a16:creationId xmlns:a16="http://schemas.microsoft.com/office/drawing/2014/main" id="{E6054A95-E5A5-41F9-981A-EBBDE44FC10F}"/>
              </a:ext>
            </a:extLst>
          </p:cNvPr>
          <p:cNvSpPr/>
          <p:nvPr/>
        </p:nvSpPr>
        <p:spPr>
          <a:xfrm>
            <a:off x="3315279" y="2596307"/>
            <a:ext cx="389850"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却下</a:t>
            </a:r>
          </a:p>
        </p:txBody>
      </p:sp>
      <p:grpSp>
        <p:nvGrpSpPr>
          <p:cNvPr id="123" name="グループ化 122">
            <a:extLst>
              <a:ext uri="{FF2B5EF4-FFF2-40B4-BE49-F238E27FC236}">
                <a16:creationId xmlns:a16="http://schemas.microsoft.com/office/drawing/2014/main" id="{DB1D319E-E947-4286-B940-29D0BD2D6DC6}"/>
              </a:ext>
            </a:extLst>
          </p:cNvPr>
          <p:cNvGrpSpPr/>
          <p:nvPr/>
        </p:nvGrpSpPr>
        <p:grpSpPr>
          <a:xfrm>
            <a:off x="2183519" y="5969266"/>
            <a:ext cx="254269" cy="450827"/>
            <a:chOff x="2515451" y="5897715"/>
            <a:chExt cx="254269" cy="450827"/>
          </a:xfrm>
        </p:grpSpPr>
        <p:sp>
          <p:nvSpPr>
            <p:cNvPr id="124" name="Freeform 266">
              <a:extLst>
                <a:ext uri="{FF2B5EF4-FFF2-40B4-BE49-F238E27FC236}">
                  <a16:creationId xmlns:a16="http://schemas.microsoft.com/office/drawing/2014/main" id="{35168602-946E-46C5-BED8-D39B786F05AE}"/>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25" name="正方形/長方形 36">
              <a:extLst>
                <a:ext uri="{FF2B5EF4-FFF2-40B4-BE49-F238E27FC236}">
                  <a16:creationId xmlns:a16="http://schemas.microsoft.com/office/drawing/2014/main" id="{F3036AAF-9161-4E19-AFA9-EDCBD8179B46}"/>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26" name="正方形/長方形 125">
            <a:extLst>
              <a:ext uri="{FF2B5EF4-FFF2-40B4-BE49-F238E27FC236}">
                <a16:creationId xmlns:a16="http://schemas.microsoft.com/office/drawing/2014/main" id="{44C62E42-0570-4A13-B71E-FAC5A0359541}"/>
              </a:ext>
            </a:extLst>
          </p:cNvPr>
          <p:cNvSpPr/>
          <p:nvPr/>
        </p:nvSpPr>
        <p:spPr>
          <a:xfrm>
            <a:off x="2238653" y="6341685"/>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財務会計システム</a:t>
            </a:r>
            <a:endParaRPr kumimoji="0" lang="en-US" altLang="ja-JP" sz="800" kern="0" dirty="0">
              <a:latin typeface="Meiryo UI"/>
              <a:ea typeface="Meiryo UI"/>
              <a:cs typeface="Arial" pitchFamily="34" charset="0"/>
            </a:endParaRPr>
          </a:p>
        </p:txBody>
      </p:sp>
      <p:cxnSp>
        <p:nvCxnSpPr>
          <p:cNvPr id="136" name="直線矢印コネクタ 135">
            <a:extLst>
              <a:ext uri="{FF2B5EF4-FFF2-40B4-BE49-F238E27FC236}">
                <a16:creationId xmlns:a16="http://schemas.microsoft.com/office/drawing/2014/main" id="{F400EF89-278F-4269-9703-ADBFDF5134C4}"/>
              </a:ext>
            </a:extLst>
          </p:cNvPr>
          <p:cNvCxnSpPr>
            <a:cxnSpLocks/>
            <a:stCxn id="80" idx="2"/>
          </p:cNvCxnSpPr>
          <p:nvPr/>
        </p:nvCxnSpPr>
        <p:spPr>
          <a:xfrm flipH="1">
            <a:off x="2306362" y="3214281"/>
            <a:ext cx="28932" cy="2754985"/>
          </a:xfrm>
          <a:prstGeom prst="straightConnector1">
            <a:avLst/>
          </a:prstGeom>
          <a:noFill/>
          <a:ln w="6350" cap="flat" cmpd="sng" algn="ctr">
            <a:solidFill>
              <a:sysClr val="window" lastClr="FFFFFF">
                <a:lumMod val="65000"/>
              </a:sysClr>
            </a:solidFill>
            <a:prstDash val="dash"/>
            <a:miter lim="800000"/>
            <a:tailEnd type="triangle"/>
          </a:ln>
          <a:effectLst/>
        </p:spPr>
      </p:cxnSp>
      <p:sp>
        <p:nvSpPr>
          <p:cNvPr id="94" name="フローチャート : 他ページ結合子 135">
            <a:extLst>
              <a:ext uri="{FF2B5EF4-FFF2-40B4-BE49-F238E27FC236}">
                <a16:creationId xmlns:a16="http://schemas.microsoft.com/office/drawing/2014/main" id="{AC3298B6-3B74-4E9F-AC2B-4095D4FE6750}"/>
              </a:ext>
            </a:extLst>
          </p:cNvPr>
          <p:cNvSpPr/>
          <p:nvPr/>
        </p:nvSpPr>
        <p:spPr>
          <a:xfrm>
            <a:off x="1292897" y="2822242"/>
            <a:ext cx="268714" cy="334230"/>
          </a:xfrm>
          <a:prstGeom prst="flowChartOffpageConnector">
            <a:avLst/>
          </a:prstGeom>
          <a:solidFill>
            <a:srgbClr val="E5F2F4"/>
          </a:solidFill>
          <a:ln w="12700" cap="flat" cmpd="sng" algn="ctr">
            <a:solidFill>
              <a:sysClr val="window" lastClr="FFFFFF">
                <a:lumMod val="50000"/>
              </a:sysClr>
            </a:solidFill>
            <a:prstDash val="solid"/>
            <a:miter lim="800000"/>
          </a:ln>
          <a:effectLst/>
        </p:spPr>
        <p:txBody>
          <a:bodyPr wrap="none" lIns="36000" rIns="36000" rtlCol="0" anchor="ctr"/>
          <a:lstStyle/>
          <a:p>
            <a:pPr algn="ctr">
              <a:defRPr/>
            </a:pPr>
            <a:r>
              <a:rPr kumimoji="0" lang="en-US" altLang="ja-JP" sz="800" kern="0" dirty="0">
                <a:latin typeface="Meiryo UI"/>
                <a:ea typeface="Meiryo UI"/>
                <a:cs typeface="Arial" pitchFamily="34" charset="0"/>
              </a:rPr>
              <a:t>1</a:t>
            </a:r>
            <a:endParaRPr kumimoji="0" lang="ja-JP" altLang="en-US" sz="800" kern="0" dirty="0">
              <a:latin typeface="Meiryo UI"/>
              <a:ea typeface="Meiryo UI"/>
              <a:cs typeface="Arial" pitchFamily="34" charset="0"/>
            </a:endParaRPr>
          </a:p>
        </p:txBody>
      </p:sp>
      <p:sp>
        <p:nvSpPr>
          <p:cNvPr id="96" name="フローチャート : 他ページ結合子 135">
            <a:extLst>
              <a:ext uri="{FF2B5EF4-FFF2-40B4-BE49-F238E27FC236}">
                <a16:creationId xmlns:a16="http://schemas.microsoft.com/office/drawing/2014/main" id="{974E4607-FF50-4DAB-884B-D257F49C40C9}"/>
              </a:ext>
            </a:extLst>
          </p:cNvPr>
          <p:cNvSpPr/>
          <p:nvPr/>
        </p:nvSpPr>
        <p:spPr>
          <a:xfrm>
            <a:off x="3153273" y="2274044"/>
            <a:ext cx="268714" cy="334230"/>
          </a:xfrm>
          <a:prstGeom prst="flowChartOffpageConnector">
            <a:avLst/>
          </a:prstGeom>
          <a:solidFill>
            <a:srgbClr val="E5F2F4"/>
          </a:solidFill>
          <a:ln w="12700" cap="flat" cmpd="sng" algn="ctr">
            <a:solidFill>
              <a:sysClr val="window" lastClr="FFFFFF">
                <a:lumMod val="50000"/>
              </a:sysClr>
            </a:solidFill>
            <a:prstDash val="solid"/>
            <a:miter lim="800000"/>
          </a:ln>
          <a:effectLst/>
        </p:spPr>
        <p:txBody>
          <a:bodyPr wrap="none" lIns="36000" rIns="36000" rtlCol="0" anchor="ctr"/>
          <a:lstStyle/>
          <a:p>
            <a:pPr algn="ctr">
              <a:defRPr/>
            </a:pPr>
            <a:r>
              <a:rPr kumimoji="0" lang="en-US" altLang="ja-JP" sz="800" kern="0" dirty="0">
                <a:latin typeface="Meiryo UI"/>
                <a:ea typeface="Meiryo UI"/>
                <a:cs typeface="Arial" pitchFamily="34" charset="0"/>
              </a:rPr>
              <a:t>2</a:t>
            </a:r>
            <a:endParaRPr kumimoji="0" lang="ja-JP" altLang="en-US" sz="800" kern="0" dirty="0">
              <a:latin typeface="Meiryo UI"/>
              <a:ea typeface="Meiryo UI"/>
              <a:cs typeface="Arial" pitchFamily="34" charset="0"/>
            </a:endParaRPr>
          </a:p>
        </p:txBody>
      </p:sp>
      <p:cxnSp>
        <p:nvCxnSpPr>
          <p:cNvPr id="97" name="直線矢印コネクタ 96">
            <a:extLst>
              <a:ext uri="{FF2B5EF4-FFF2-40B4-BE49-F238E27FC236}">
                <a16:creationId xmlns:a16="http://schemas.microsoft.com/office/drawing/2014/main" id="{3DDF7C08-DF91-4ED9-B936-BE3BFE0A8F05}"/>
              </a:ext>
            </a:extLst>
          </p:cNvPr>
          <p:cNvCxnSpPr>
            <a:cxnSpLocks/>
            <a:stCxn id="82" idx="0"/>
            <a:endCxn id="96" idx="2"/>
          </p:cNvCxnSpPr>
          <p:nvPr/>
        </p:nvCxnSpPr>
        <p:spPr>
          <a:xfrm flipV="1">
            <a:off x="3287630" y="2608274"/>
            <a:ext cx="0" cy="220162"/>
          </a:xfrm>
          <a:prstGeom prst="straightConnector1">
            <a:avLst/>
          </a:prstGeom>
          <a:noFill/>
          <a:ln w="6350" cap="flat" cmpd="sng" algn="ctr">
            <a:solidFill>
              <a:sysClr val="window" lastClr="FFFFFF">
                <a:lumMod val="65000"/>
              </a:sysClr>
            </a:solidFill>
            <a:prstDash val="solid"/>
            <a:miter lim="800000"/>
            <a:tailEnd type="triangle"/>
          </a:ln>
          <a:effectLst/>
        </p:spPr>
      </p:cxnSp>
    </p:spTree>
    <p:extLst>
      <p:ext uri="{BB962C8B-B14F-4D97-AF65-F5344CB8AC3E}">
        <p14:creationId xmlns:p14="http://schemas.microsoft.com/office/powerpoint/2010/main" val="3479148765"/>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52" name="表 2">
            <a:extLst>
              <a:ext uri="{FF2B5EF4-FFF2-40B4-BE49-F238E27FC236}">
                <a16:creationId xmlns:a16="http://schemas.microsoft.com/office/drawing/2014/main" id="{00055392-7541-4EB5-ACEE-A77CBDB06885}"/>
              </a:ext>
            </a:extLst>
          </p:cNvPr>
          <p:cNvGraphicFramePr>
            <a:graphicFrameLocks noGrp="1"/>
          </p:cNvGraphicFramePr>
          <p:nvPr>
            <p:extLst>
              <p:ext uri="{D42A27DB-BD31-4B8C-83A1-F6EECF244321}">
                <p14:modId xmlns:p14="http://schemas.microsoft.com/office/powerpoint/2010/main" val="1298928517"/>
              </p:ext>
            </p:extLst>
          </p:nvPr>
        </p:nvGraphicFramePr>
        <p:xfrm>
          <a:off x="141614" y="864069"/>
          <a:ext cx="9601200" cy="5926198"/>
        </p:xfrm>
        <a:graphic>
          <a:graphicData uri="http://schemas.openxmlformats.org/drawingml/2006/table">
            <a:tbl>
              <a:tblPr firstRow="1" bandRow="1">
                <a:tableStyleId>{2D5ABB26-0587-4C30-8999-92F81FD0307C}</a:tableStyleId>
              </a:tblPr>
              <a:tblGrid>
                <a:gridCol w="1149668">
                  <a:extLst>
                    <a:ext uri="{9D8B030D-6E8A-4147-A177-3AD203B41FA5}">
                      <a16:colId xmlns:a16="http://schemas.microsoft.com/office/drawing/2014/main" val="358073148"/>
                    </a:ext>
                  </a:extLst>
                </a:gridCol>
                <a:gridCol w="8451532">
                  <a:extLst>
                    <a:ext uri="{9D8B030D-6E8A-4147-A177-3AD203B41FA5}">
                      <a16:colId xmlns:a16="http://schemas.microsoft.com/office/drawing/2014/main" val="1235158156"/>
                    </a:ext>
                  </a:extLst>
                </a:gridCol>
              </a:tblGrid>
              <a:tr h="0">
                <a:tc>
                  <a:txBody>
                    <a:bodyPr/>
                    <a:lstStyle/>
                    <a:p>
                      <a:pPr algn="l"/>
                      <a:r>
                        <a:rPr kumimoji="1" lang="ja-JP" altLang="en-US" sz="1200" b="0" dirty="0">
                          <a:latin typeface="Meiryo UI" panose="020B0604030504040204" pitchFamily="50" charset="-128"/>
                          <a:ea typeface="Meiryo UI" panose="020B0604030504040204" pitchFamily="50" charset="-128"/>
                        </a:rPr>
                        <a:t>業務プロセス</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a:t>
                      </a:r>
                      <a:r>
                        <a:rPr kumimoji="1" lang="en-US" altLang="ja-JP" sz="1200" b="0" dirty="0">
                          <a:latin typeface="Meiryo UI" panose="020B0604030504040204" pitchFamily="50" charset="-128"/>
                          <a:ea typeface="Meiryo UI" panose="020B0604030504040204" pitchFamily="50" charset="-128"/>
                        </a:rPr>
                        <a:t>01.</a:t>
                      </a:r>
                      <a:r>
                        <a:rPr kumimoji="1" lang="ja-JP" altLang="en-US" sz="1200" b="0" dirty="0">
                          <a:latin typeface="Meiryo UI" panose="020B0604030504040204" pitchFamily="50" charset="-128"/>
                          <a:ea typeface="Meiryo UI" panose="020B0604030504040204" pitchFamily="50" charset="-128"/>
                        </a:rPr>
                        <a:t>財務会計連携元データ取得」</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0">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業務詳細仕様</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2081878"/>
                  </a:ext>
                </a:extLst>
              </a:tr>
              <a:tr h="5377558">
                <a:tc gridSpan="2">
                  <a:txBody>
                    <a:bodyPr/>
                    <a:lstStyle/>
                    <a:p>
                      <a:pPr lvl="0">
                        <a:defRPr/>
                      </a:pPr>
                      <a:r>
                        <a:rPr kumimoji="0" lang="en-US" altLang="ja-JP" sz="1100" b="1" u="sng" kern="0" dirty="0">
                          <a:solidFill>
                            <a:srgbClr val="000000">
                              <a:lumMod val="100000"/>
                            </a:srgbClr>
                          </a:solidFill>
                          <a:latin typeface="Meiryo UI"/>
                          <a:ea typeface="Meiryo UI"/>
                        </a:rPr>
                        <a:t>FIT</a:t>
                      </a:r>
                      <a:r>
                        <a:rPr kumimoji="0" lang="ja-JP" altLang="en-US" sz="1100" b="1" u="sng" kern="0" dirty="0" err="1">
                          <a:solidFill>
                            <a:srgbClr val="000000">
                              <a:lumMod val="100000"/>
                            </a:srgbClr>
                          </a:solidFill>
                          <a:latin typeface="Meiryo UI"/>
                          <a:ea typeface="Meiryo UI"/>
                        </a:rPr>
                        <a:t>、</a:t>
                      </a:r>
                      <a:r>
                        <a:rPr kumimoji="0" lang="en-US" altLang="ja-JP" sz="1100" b="1" u="sng" kern="0" dirty="0">
                          <a:solidFill>
                            <a:srgbClr val="000000">
                              <a:lumMod val="100000"/>
                            </a:srgbClr>
                          </a:solidFill>
                          <a:latin typeface="Meiryo UI"/>
                          <a:ea typeface="Meiryo UI"/>
                        </a:rPr>
                        <a:t>FIP</a:t>
                      </a:r>
                      <a:r>
                        <a:rPr kumimoji="0" lang="ja-JP" altLang="en-US" sz="1100" b="1" u="sng" kern="0" dirty="0">
                          <a:solidFill>
                            <a:srgbClr val="000000">
                              <a:lumMod val="100000"/>
                            </a:srgbClr>
                          </a:solidFill>
                          <a:latin typeface="Meiryo UI"/>
                          <a:ea typeface="Meiryo UI"/>
                        </a:rPr>
                        <a:t>及び廃棄等費用積立業務の財務会計連携範囲</a:t>
                      </a:r>
                      <a:endParaRPr kumimoji="0" lang="en-US" altLang="ja-JP" sz="1100" b="1" u="sng" kern="0" dirty="0">
                        <a:solidFill>
                          <a:srgbClr val="000000">
                            <a:lumMod val="100000"/>
                          </a:srgbClr>
                        </a:solidFill>
                        <a:latin typeface="Meiryo UI"/>
                        <a:ea typeface="Meiryo UI"/>
                      </a:endParaRPr>
                    </a:p>
                    <a:p>
                      <a:pPr marL="171450" lvl="0" indent="-171450">
                        <a:buFont typeface="Arial" panose="020B0604020202020204" pitchFamily="34" charset="0"/>
                        <a:buChar char="•"/>
                        <a:defRPr/>
                      </a:pPr>
                      <a:r>
                        <a:rPr kumimoji="0" lang="ja-JP" altLang="en-US" sz="1100" b="0" u="none" kern="0" dirty="0">
                          <a:solidFill>
                            <a:srgbClr val="000000">
                              <a:lumMod val="100000"/>
                            </a:srgbClr>
                          </a:solidFill>
                          <a:latin typeface="Meiryo UI"/>
                          <a:ea typeface="Meiryo UI"/>
                        </a:rPr>
                        <a:t>交付金・納付金、廃棄等費用など事業者との資金授受が発生する取引データを財務会計へ連携する</a:t>
                      </a:r>
                      <a:endParaRPr kumimoji="0" lang="en-US" altLang="ja-JP" sz="1100" b="0" u="none" kern="0" dirty="0">
                        <a:solidFill>
                          <a:srgbClr val="000000">
                            <a:lumMod val="100000"/>
                          </a:srgbClr>
                        </a:solidFill>
                        <a:latin typeface="Meiryo UI"/>
                        <a:ea typeface="Meiryo UI"/>
                      </a:endParaRPr>
                    </a:p>
                    <a:p>
                      <a:pPr marL="171450" lvl="0" indent="-171450">
                        <a:buFont typeface="Arial" panose="020B0604020202020204" pitchFamily="34" charset="0"/>
                        <a:buChar char="•"/>
                        <a:defRPr/>
                      </a:pPr>
                      <a:r>
                        <a:rPr kumimoji="0" lang="ja-JP" altLang="en-US" sz="1100" b="0" u="none" kern="0" dirty="0">
                          <a:solidFill>
                            <a:srgbClr val="000000">
                              <a:lumMod val="100000"/>
                            </a:srgbClr>
                          </a:solidFill>
                          <a:latin typeface="Meiryo UI"/>
                          <a:ea typeface="Meiryo UI"/>
                        </a:rPr>
                        <a:t>なお、制度上</a:t>
                      </a:r>
                      <a:r>
                        <a:rPr kumimoji="0" lang="en-US" altLang="ja-JP" sz="1100" b="0" u="none" kern="0" dirty="0">
                          <a:solidFill>
                            <a:srgbClr val="000000">
                              <a:lumMod val="100000"/>
                            </a:srgbClr>
                          </a:solidFill>
                          <a:latin typeface="Meiryo UI"/>
                          <a:ea typeface="Meiryo UI"/>
                        </a:rPr>
                        <a:t>FIT</a:t>
                      </a:r>
                      <a:r>
                        <a:rPr kumimoji="0" lang="ja-JP" altLang="en-US" sz="1100" b="0" u="none" kern="0" dirty="0">
                          <a:solidFill>
                            <a:srgbClr val="000000">
                              <a:lumMod val="100000"/>
                            </a:srgbClr>
                          </a:solidFill>
                          <a:latin typeface="Meiryo UI"/>
                          <a:ea typeface="Meiryo UI"/>
                        </a:rPr>
                        <a:t>、</a:t>
                      </a:r>
                      <a:r>
                        <a:rPr kumimoji="0" lang="en-US" altLang="ja-JP" sz="1100" b="0" u="none" kern="0" dirty="0">
                          <a:solidFill>
                            <a:srgbClr val="000000">
                              <a:lumMod val="100000"/>
                            </a:srgbClr>
                          </a:solidFill>
                          <a:latin typeface="Meiryo UI"/>
                          <a:ea typeface="Meiryo UI"/>
                        </a:rPr>
                        <a:t>FIP</a:t>
                      </a:r>
                      <a:r>
                        <a:rPr kumimoji="0" lang="ja-JP" altLang="en-US" sz="1100" b="0" u="none" kern="0" dirty="0">
                          <a:solidFill>
                            <a:srgbClr val="000000">
                              <a:lumMod val="100000"/>
                            </a:srgbClr>
                          </a:solidFill>
                          <a:latin typeface="Meiryo UI"/>
                          <a:ea typeface="Meiryo UI"/>
                        </a:rPr>
                        <a:t>、および廃棄等費用積立に係る一切の運営費用は小売電気事業者から徴収する納付金・国から受領する補助金によって賄われるため、共通経費の振替などを含めて決算調整として財務会計側で最終処理が行われる</a:t>
                      </a:r>
                      <a:endParaRPr kumimoji="0" lang="en-US" altLang="ja-JP" sz="1100" b="0" u="none" kern="0" dirty="0">
                        <a:solidFill>
                          <a:srgbClr val="000000">
                            <a:lumMod val="100000"/>
                          </a:srgbClr>
                        </a:solidFill>
                        <a:latin typeface="Meiryo UI"/>
                        <a:ea typeface="Meiryo UI"/>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77678721"/>
                  </a:ext>
                </a:extLst>
              </a:tr>
            </a:tbl>
          </a:graphicData>
        </a:graphic>
      </p:graphicFrame>
      <p:sp>
        <p:nvSpPr>
          <p:cNvPr id="67" name="タイトル 1">
            <a:extLst>
              <a:ext uri="{FF2B5EF4-FFF2-40B4-BE49-F238E27FC236}">
                <a16:creationId xmlns:a16="http://schemas.microsoft.com/office/drawing/2014/main" id="{B291D69C-D138-4261-85A7-303751D72FF1}"/>
              </a:ext>
            </a:extLst>
          </p:cNvPr>
          <p:cNvSpPr>
            <a:spLocks noGrp="1"/>
          </p:cNvSpPr>
          <p:nvPr>
            <p:ph type="title"/>
          </p:nvPr>
        </p:nvSpPr>
        <p:spPr>
          <a:xfrm>
            <a:off x="73006" y="18854"/>
            <a:ext cx="8884338" cy="688157"/>
          </a:xfrm>
        </p:spPr>
        <p:txBody>
          <a:bodyPr/>
          <a:lstStyle/>
          <a:p>
            <a:r>
              <a:rPr lang="zh-TW" altLang="en-US" dirty="0">
                <a:latin typeface="Meiryo UI" panose="020B0604030504040204" pitchFamily="50" charset="-128"/>
                <a:ea typeface="Meiryo UI" panose="020B0604030504040204" pitchFamily="50" charset="-128"/>
              </a:rPr>
              <a:t>業務詳細仕様</a:t>
            </a:r>
            <a:br>
              <a:rPr lang="en-US" altLang="ja-JP" dirty="0">
                <a:latin typeface="Meiryo UI" panose="020B0604030504040204" pitchFamily="50" charset="-128"/>
                <a:ea typeface="Meiryo UI" panose="020B0604030504040204" pitchFamily="50" charset="-128"/>
              </a:rPr>
            </a:br>
            <a:r>
              <a:rPr kumimoji="0" lang="ja-JP" altLang="en-US" kern="0" dirty="0">
                <a:solidFill>
                  <a:prstClr val="black"/>
                </a:solidFill>
                <a:latin typeface="Meiryo UI"/>
                <a:ea typeface="Meiryo UI"/>
                <a:cs typeface="Arial" pitchFamily="34" charset="0"/>
              </a:rPr>
              <a:t>資金管理・報告</a:t>
            </a:r>
            <a:r>
              <a:rPr lang="zh-TW" altLang="en-US"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財務会計連携</a:t>
            </a:r>
            <a:endParaRPr kumimoji="1" lang="ja-JP" altLang="en-US" dirty="0">
              <a:latin typeface="Meiryo UI" panose="020B0604030504040204" pitchFamily="50" charset="-128"/>
              <a:ea typeface="Meiryo UI" panose="020B0604030504040204" pitchFamily="50" charset="-128"/>
            </a:endParaRPr>
          </a:p>
        </p:txBody>
      </p:sp>
      <p:sp>
        <p:nvSpPr>
          <p:cNvPr id="84" name="正方形/長方形 83">
            <a:extLst>
              <a:ext uri="{FF2B5EF4-FFF2-40B4-BE49-F238E27FC236}">
                <a16:creationId xmlns:a16="http://schemas.microsoft.com/office/drawing/2014/main" id="{B51CA3BF-8399-4219-9E7D-663CCBCEC146}"/>
              </a:ext>
            </a:extLst>
          </p:cNvPr>
          <p:cNvSpPr/>
          <p:nvPr/>
        </p:nvSpPr>
        <p:spPr>
          <a:xfrm>
            <a:off x="416627" y="2724407"/>
            <a:ext cx="2116487" cy="1788025"/>
          </a:xfrm>
          <a:prstGeom prst="rect">
            <a:avLst/>
          </a:prstGeom>
          <a:solidFill>
            <a:schemeClr val="accent3">
              <a:lumMod val="20000"/>
              <a:lumOff val="80000"/>
            </a:schemeClr>
          </a:solidFill>
          <a:ln w="19050" cap="flat" cmpd="sng" algn="ctr">
            <a:noFill/>
            <a:prstDash val="solid"/>
            <a:miter lim="800000"/>
          </a:ln>
          <a:effectLst/>
        </p:spPr>
        <p:txBody>
          <a:bodyPr wrap="none" lIns="0" tIns="36000" rIns="0" bIns="36000" rtlCol="0" anchor="ctr"/>
          <a:lstStyle/>
          <a:p>
            <a:pPr algn="ctr"/>
            <a:endParaRPr kumimoji="0" lang="en-US" altLang="ja-JP" sz="800" kern="0" dirty="0">
              <a:solidFill>
                <a:prstClr val="black"/>
              </a:solidFill>
              <a:latin typeface="Meiryo UI"/>
              <a:ea typeface="Meiryo UI"/>
              <a:cs typeface="Arial" pitchFamily="34" charset="0"/>
            </a:endParaRPr>
          </a:p>
        </p:txBody>
      </p:sp>
      <p:sp>
        <p:nvSpPr>
          <p:cNvPr id="39" name="正方形/長方形 38">
            <a:extLst>
              <a:ext uri="{FF2B5EF4-FFF2-40B4-BE49-F238E27FC236}">
                <a16:creationId xmlns:a16="http://schemas.microsoft.com/office/drawing/2014/main" id="{CC90F7F0-CF39-446B-8205-019BA5770BCA}"/>
              </a:ext>
            </a:extLst>
          </p:cNvPr>
          <p:cNvSpPr/>
          <p:nvPr/>
        </p:nvSpPr>
        <p:spPr>
          <a:xfrm>
            <a:off x="3043167" y="2724983"/>
            <a:ext cx="6470270" cy="3875689"/>
          </a:xfrm>
          <a:prstGeom prst="rect">
            <a:avLst/>
          </a:prstGeom>
          <a:solidFill>
            <a:schemeClr val="accent3">
              <a:lumMod val="20000"/>
              <a:lumOff val="80000"/>
            </a:schemeClr>
          </a:solidFill>
          <a:ln w="19050" cap="flat" cmpd="sng" algn="ctr">
            <a:noFill/>
            <a:prstDash val="solid"/>
            <a:miter lim="800000"/>
          </a:ln>
          <a:effectLst/>
        </p:spPr>
        <p:txBody>
          <a:bodyPr wrap="none" lIns="0" tIns="36000" rIns="0" bIns="36000" rtlCol="0" anchor="ctr"/>
          <a:lstStyle/>
          <a:p>
            <a:pPr algn="ctr"/>
            <a:endParaRPr kumimoji="0" lang="en-US" altLang="ja-JP" sz="800" kern="0" dirty="0">
              <a:solidFill>
                <a:prstClr val="black"/>
              </a:solidFill>
              <a:latin typeface="Meiryo UI"/>
              <a:ea typeface="Meiryo UI"/>
              <a:cs typeface="Arial" pitchFamily="34" charset="0"/>
            </a:endParaRPr>
          </a:p>
        </p:txBody>
      </p:sp>
      <p:sp>
        <p:nvSpPr>
          <p:cNvPr id="29" name="正方形/長方形 28">
            <a:extLst>
              <a:ext uri="{FF2B5EF4-FFF2-40B4-BE49-F238E27FC236}">
                <a16:creationId xmlns:a16="http://schemas.microsoft.com/office/drawing/2014/main" id="{33A424D4-C81D-4EF7-BB61-10DAA67782C7}"/>
              </a:ext>
            </a:extLst>
          </p:cNvPr>
          <p:cNvSpPr/>
          <p:nvPr/>
        </p:nvSpPr>
        <p:spPr>
          <a:xfrm>
            <a:off x="5279426" y="3461509"/>
            <a:ext cx="2002205" cy="266069"/>
          </a:xfrm>
          <a:prstGeom prst="rect">
            <a:avLst/>
          </a:prstGeom>
          <a:solidFill>
            <a:schemeClr val="bg1"/>
          </a:solidFill>
          <a:ln w="19050" cap="flat" cmpd="sng" algn="ctr">
            <a:noFill/>
            <a:prstDash val="solid"/>
            <a:miter lim="800000"/>
          </a:ln>
          <a:effectLst/>
        </p:spPr>
        <p:txBody>
          <a:bodyPr wrap="none" lIns="0" tIns="36000" rIns="0" bIns="36000" rtlCol="0" anchor="ctr"/>
          <a:lstStyle/>
          <a:p>
            <a:pPr algn="ctr"/>
            <a:r>
              <a:rPr kumimoji="0" lang="ja-JP" altLang="en-US" sz="1000" kern="0" dirty="0">
                <a:solidFill>
                  <a:prstClr val="black"/>
                </a:solidFill>
                <a:latin typeface="Meiryo UI"/>
                <a:ea typeface="Meiryo UI"/>
                <a:cs typeface="Arial" pitchFamily="34" charset="0"/>
              </a:rPr>
              <a:t>支払手数料 </a:t>
            </a:r>
            <a:r>
              <a:rPr kumimoji="0" lang="en-US" altLang="ja-JP" sz="1000" kern="0" dirty="0">
                <a:solidFill>
                  <a:prstClr val="black"/>
                </a:solidFill>
                <a:latin typeface="Meiryo UI"/>
                <a:ea typeface="Meiryo UI"/>
                <a:cs typeface="Arial" pitchFamily="34" charset="0"/>
              </a:rPr>
              <a:t>5</a:t>
            </a:r>
            <a:r>
              <a:rPr kumimoji="0" lang="ja-JP" altLang="en-US" sz="1000" kern="0" dirty="0">
                <a:solidFill>
                  <a:prstClr val="black"/>
                </a:solidFill>
                <a:latin typeface="Meiryo UI"/>
                <a:ea typeface="Meiryo UI"/>
                <a:cs typeface="Arial" pitchFamily="34" charset="0"/>
              </a:rPr>
              <a:t> </a:t>
            </a:r>
            <a:r>
              <a:rPr kumimoji="0" lang="en-US" altLang="ja-JP" sz="1000" kern="0" dirty="0">
                <a:solidFill>
                  <a:prstClr val="black"/>
                </a:solidFill>
                <a:latin typeface="Meiryo UI"/>
                <a:ea typeface="Meiryo UI"/>
                <a:cs typeface="Arial" pitchFamily="34" charset="0"/>
              </a:rPr>
              <a:t>/</a:t>
            </a:r>
            <a:r>
              <a:rPr kumimoji="0" lang="ja-JP" altLang="en-US" sz="1000" kern="0" dirty="0">
                <a:solidFill>
                  <a:prstClr val="black"/>
                </a:solidFill>
                <a:latin typeface="Meiryo UI"/>
                <a:ea typeface="Meiryo UI"/>
                <a:cs typeface="Arial" pitchFamily="34" charset="0"/>
              </a:rPr>
              <a:t> </a:t>
            </a:r>
            <a:r>
              <a:rPr kumimoji="0" lang="ja-JP" altLang="en-US" sz="1000" b="1" kern="0" dirty="0">
                <a:solidFill>
                  <a:srgbClr val="0070C0"/>
                </a:solidFill>
                <a:latin typeface="Meiryo UI"/>
                <a:ea typeface="Meiryo UI"/>
                <a:cs typeface="Arial" pitchFamily="34" charset="0"/>
              </a:rPr>
              <a:t>現預金 </a:t>
            </a:r>
            <a:r>
              <a:rPr kumimoji="0" lang="en-US" altLang="ja-JP" sz="1000" b="1" kern="0" dirty="0">
                <a:solidFill>
                  <a:srgbClr val="0070C0"/>
                </a:solidFill>
                <a:latin typeface="Meiryo UI"/>
                <a:ea typeface="Meiryo UI"/>
                <a:cs typeface="Arial" pitchFamily="34" charset="0"/>
              </a:rPr>
              <a:t>5</a:t>
            </a:r>
          </a:p>
          <a:p>
            <a:pPr algn="ctr"/>
            <a:r>
              <a:rPr kumimoji="0" lang="ja-JP" altLang="en-US" sz="1000" kern="0" dirty="0">
                <a:solidFill>
                  <a:prstClr val="black"/>
                </a:solidFill>
                <a:latin typeface="Meiryo UI"/>
                <a:ea typeface="Meiryo UI"/>
                <a:cs typeface="Arial" pitchFamily="34" charset="0"/>
              </a:rPr>
              <a:t>預り金 </a:t>
            </a:r>
            <a:r>
              <a:rPr kumimoji="0" lang="en-US" altLang="ja-JP" sz="1000" kern="0" dirty="0">
                <a:solidFill>
                  <a:prstClr val="black"/>
                </a:solidFill>
                <a:latin typeface="Meiryo UI"/>
                <a:ea typeface="Meiryo UI"/>
                <a:cs typeface="Arial" pitchFamily="34" charset="0"/>
              </a:rPr>
              <a:t>5 /</a:t>
            </a:r>
            <a:r>
              <a:rPr kumimoji="0" lang="ja-JP" altLang="en-US" sz="1000" kern="0" dirty="0">
                <a:solidFill>
                  <a:prstClr val="black"/>
                </a:solidFill>
                <a:latin typeface="Meiryo UI"/>
                <a:ea typeface="Meiryo UI"/>
                <a:cs typeface="Arial" pitchFamily="34" charset="0"/>
              </a:rPr>
              <a:t> 支払手数料 </a:t>
            </a:r>
            <a:r>
              <a:rPr kumimoji="0" lang="en-US" altLang="ja-JP" sz="1000" kern="0" dirty="0">
                <a:solidFill>
                  <a:prstClr val="black"/>
                </a:solidFill>
                <a:latin typeface="Meiryo UI"/>
                <a:ea typeface="Meiryo UI"/>
                <a:cs typeface="Arial" pitchFamily="34" charset="0"/>
              </a:rPr>
              <a:t>5</a:t>
            </a:r>
          </a:p>
        </p:txBody>
      </p:sp>
      <p:sp>
        <p:nvSpPr>
          <p:cNvPr id="37" name="正方形/長方形 36">
            <a:extLst>
              <a:ext uri="{FF2B5EF4-FFF2-40B4-BE49-F238E27FC236}">
                <a16:creationId xmlns:a16="http://schemas.microsoft.com/office/drawing/2014/main" id="{A879DFE9-2667-4082-B1CF-382A68C20FE7}"/>
              </a:ext>
            </a:extLst>
          </p:cNvPr>
          <p:cNvSpPr/>
          <p:nvPr/>
        </p:nvSpPr>
        <p:spPr>
          <a:xfrm>
            <a:off x="7454091" y="3461509"/>
            <a:ext cx="2002205" cy="266069"/>
          </a:xfrm>
          <a:prstGeom prst="rect">
            <a:avLst/>
          </a:prstGeom>
          <a:solidFill>
            <a:schemeClr val="bg1"/>
          </a:solidFill>
          <a:ln w="19050" cap="flat" cmpd="sng" algn="ctr">
            <a:noFill/>
            <a:prstDash val="solid"/>
            <a:miter lim="800000"/>
          </a:ln>
          <a:effectLst/>
        </p:spPr>
        <p:txBody>
          <a:bodyPr wrap="none" lIns="0" tIns="36000" rIns="0" bIns="36000" rtlCol="0" anchor="ctr"/>
          <a:lstStyle/>
          <a:p>
            <a:pPr algn="ctr"/>
            <a:r>
              <a:rPr kumimoji="0" lang="ja-JP" altLang="en-US" sz="1000" kern="0" dirty="0">
                <a:solidFill>
                  <a:prstClr val="black"/>
                </a:solidFill>
                <a:latin typeface="Meiryo UI"/>
                <a:ea typeface="Meiryo UI"/>
                <a:cs typeface="Arial" pitchFamily="34" charset="0"/>
              </a:rPr>
              <a:t>ー</a:t>
            </a:r>
            <a:endParaRPr kumimoji="0" lang="en-US" altLang="ja-JP" sz="1000" kern="0" dirty="0">
              <a:solidFill>
                <a:prstClr val="black"/>
              </a:solidFill>
              <a:latin typeface="Meiryo UI"/>
              <a:ea typeface="Meiryo UI"/>
              <a:cs typeface="Arial" pitchFamily="34" charset="0"/>
            </a:endParaRPr>
          </a:p>
        </p:txBody>
      </p:sp>
      <p:sp>
        <p:nvSpPr>
          <p:cNvPr id="40" name="正方形/長方形 39">
            <a:extLst>
              <a:ext uri="{FF2B5EF4-FFF2-40B4-BE49-F238E27FC236}">
                <a16:creationId xmlns:a16="http://schemas.microsoft.com/office/drawing/2014/main" id="{4AB39DBC-EA9A-4793-A035-CBFBC8231755}"/>
              </a:ext>
            </a:extLst>
          </p:cNvPr>
          <p:cNvSpPr/>
          <p:nvPr/>
        </p:nvSpPr>
        <p:spPr>
          <a:xfrm>
            <a:off x="3100308" y="3461509"/>
            <a:ext cx="2002205" cy="266069"/>
          </a:xfrm>
          <a:prstGeom prst="rect">
            <a:avLst/>
          </a:prstGeom>
          <a:solidFill>
            <a:schemeClr val="bg1"/>
          </a:solidFill>
          <a:ln w="19050" cap="flat" cmpd="sng" algn="ctr">
            <a:noFill/>
            <a:prstDash val="solid"/>
            <a:miter lim="800000"/>
          </a:ln>
          <a:effectLst/>
        </p:spPr>
        <p:txBody>
          <a:bodyPr wrap="none" lIns="0" tIns="36000" rIns="0" bIns="36000" rtlCol="0" anchor="ctr"/>
          <a:lstStyle/>
          <a:p>
            <a:pPr algn="ctr"/>
            <a:r>
              <a:rPr kumimoji="0" lang="ja-JP" altLang="en-US" sz="1000" kern="0" dirty="0">
                <a:solidFill>
                  <a:prstClr val="black"/>
                </a:solidFill>
                <a:latin typeface="Meiryo UI"/>
                <a:ea typeface="Meiryo UI"/>
                <a:cs typeface="Arial" pitchFamily="34" charset="0"/>
              </a:rPr>
              <a:t>ー</a:t>
            </a:r>
            <a:endParaRPr kumimoji="0" lang="en-US" altLang="ja-JP" sz="1000" kern="0" dirty="0">
              <a:solidFill>
                <a:prstClr val="black"/>
              </a:solidFill>
              <a:latin typeface="Meiryo UI"/>
              <a:ea typeface="Meiryo UI"/>
              <a:cs typeface="Arial" pitchFamily="34" charset="0"/>
            </a:endParaRPr>
          </a:p>
        </p:txBody>
      </p:sp>
      <p:sp>
        <p:nvSpPr>
          <p:cNvPr id="63" name="正方形/長方形 62">
            <a:extLst>
              <a:ext uri="{FF2B5EF4-FFF2-40B4-BE49-F238E27FC236}">
                <a16:creationId xmlns:a16="http://schemas.microsoft.com/office/drawing/2014/main" id="{E0081B7A-1110-490A-B745-5EED78963935}"/>
              </a:ext>
            </a:extLst>
          </p:cNvPr>
          <p:cNvSpPr/>
          <p:nvPr/>
        </p:nvSpPr>
        <p:spPr>
          <a:xfrm>
            <a:off x="5279426" y="2809699"/>
            <a:ext cx="2002205" cy="266069"/>
          </a:xfrm>
          <a:prstGeom prst="rect">
            <a:avLst/>
          </a:prstGeom>
          <a:solidFill>
            <a:schemeClr val="bg1"/>
          </a:solidFill>
          <a:ln w="19050" cap="flat" cmpd="sng" algn="ctr">
            <a:noFill/>
            <a:prstDash val="solid"/>
            <a:miter lim="800000"/>
          </a:ln>
          <a:effectLst/>
        </p:spPr>
        <p:txBody>
          <a:bodyPr wrap="none" lIns="0" tIns="36000" rIns="0" bIns="36000" rtlCol="0" anchor="ctr"/>
          <a:lstStyle/>
          <a:p>
            <a:pPr algn="ctr"/>
            <a:r>
              <a:rPr kumimoji="0" lang="ja-JP" altLang="en-US" sz="1000" b="1" kern="0" dirty="0">
                <a:solidFill>
                  <a:srgbClr val="0070C0"/>
                </a:solidFill>
                <a:latin typeface="Meiryo UI"/>
                <a:ea typeface="Meiryo UI"/>
                <a:cs typeface="Arial" pitchFamily="34" charset="0"/>
              </a:rPr>
              <a:t>現預金</a:t>
            </a:r>
            <a:r>
              <a:rPr kumimoji="0" lang="en-US" altLang="ja-JP" sz="1000" b="1" kern="0" dirty="0">
                <a:solidFill>
                  <a:srgbClr val="0070C0"/>
                </a:solidFill>
                <a:latin typeface="Meiryo UI"/>
                <a:ea typeface="Meiryo UI"/>
                <a:cs typeface="Arial" pitchFamily="34" charset="0"/>
              </a:rPr>
              <a:t>100</a:t>
            </a:r>
            <a:r>
              <a:rPr kumimoji="0" lang="ja-JP" altLang="en-US" sz="1000" kern="0" dirty="0">
                <a:solidFill>
                  <a:prstClr val="black"/>
                </a:solidFill>
                <a:latin typeface="Meiryo UI"/>
                <a:ea typeface="Meiryo UI"/>
                <a:cs typeface="Arial" pitchFamily="34" charset="0"/>
              </a:rPr>
              <a:t> </a:t>
            </a:r>
            <a:r>
              <a:rPr kumimoji="0" lang="en-US" altLang="ja-JP" sz="1000" kern="0" dirty="0">
                <a:solidFill>
                  <a:prstClr val="black"/>
                </a:solidFill>
                <a:latin typeface="Meiryo UI"/>
                <a:ea typeface="Meiryo UI"/>
                <a:cs typeface="Arial" pitchFamily="34" charset="0"/>
              </a:rPr>
              <a:t>/</a:t>
            </a:r>
            <a:r>
              <a:rPr kumimoji="0" lang="ja-JP" altLang="en-US" sz="1000" kern="0" dirty="0">
                <a:solidFill>
                  <a:prstClr val="black"/>
                </a:solidFill>
                <a:latin typeface="Meiryo UI"/>
                <a:ea typeface="Meiryo UI"/>
                <a:cs typeface="Arial" pitchFamily="34" charset="0"/>
              </a:rPr>
              <a:t> 預り金 </a:t>
            </a:r>
            <a:r>
              <a:rPr kumimoji="0" lang="en-US" altLang="ja-JP" sz="1000" kern="0" dirty="0">
                <a:solidFill>
                  <a:prstClr val="black"/>
                </a:solidFill>
                <a:latin typeface="Meiryo UI"/>
                <a:ea typeface="Meiryo UI"/>
                <a:cs typeface="Arial" pitchFamily="34" charset="0"/>
              </a:rPr>
              <a:t>100</a:t>
            </a:r>
          </a:p>
        </p:txBody>
      </p:sp>
      <p:sp>
        <p:nvSpPr>
          <p:cNvPr id="65" name="正方形/長方形 64">
            <a:extLst>
              <a:ext uri="{FF2B5EF4-FFF2-40B4-BE49-F238E27FC236}">
                <a16:creationId xmlns:a16="http://schemas.microsoft.com/office/drawing/2014/main" id="{53A23A94-30E7-4C1C-A261-0FC6E2538F26}"/>
              </a:ext>
            </a:extLst>
          </p:cNvPr>
          <p:cNvSpPr/>
          <p:nvPr/>
        </p:nvSpPr>
        <p:spPr>
          <a:xfrm>
            <a:off x="7454091" y="2809699"/>
            <a:ext cx="2002205" cy="266069"/>
          </a:xfrm>
          <a:prstGeom prst="rect">
            <a:avLst/>
          </a:prstGeom>
          <a:solidFill>
            <a:schemeClr val="bg1"/>
          </a:solidFill>
          <a:ln w="19050" cap="flat" cmpd="sng" algn="ctr">
            <a:noFill/>
            <a:prstDash val="solid"/>
            <a:miter lim="800000"/>
          </a:ln>
          <a:effectLst/>
        </p:spPr>
        <p:txBody>
          <a:bodyPr wrap="none" lIns="0" tIns="36000" rIns="0" bIns="36000" rtlCol="0" anchor="ctr"/>
          <a:lstStyle/>
          <a:p>
            <a:pPr algn="ctr"/>
            <a:r>
              <a:rPr kumimoji="0" lang="ja-JP" altLang="en-US" sz="1000" kern="0" dirty="0">
                <a:solidFill>
                  <a:prstClr val="black"/>
                </a:solidFill>
                <a:latin typeface="Meiryo UI"/>
                <a:ea typeface="Meiryo UI"/>
                <a:cs typeface="Arial" pitchFamily="34" charset="0"/>
              </a:rPr>
              <a:t>ー</a:t>
            </a:r>
            <a:endParaRPr kumimoji="0" lang="en-US" altLang="ja-JP" sz="1000" kern="0" dirty="0">
              <a:solidFill>
                <a:prstClr val="black"/>
              </a:solidFill>
              <a:latin typeface="Meiryo UI"/>
              <a:ea typeface="Meiryo UI"/>
              <a:cs typeface="Arial" pitchFamily="34" charset="0"/>
            </a:endParaRPr>
          </a:p>
        </p:txBody>
      </p:sp>
      <p:sp>
        <p:nvSpPr>
          <p:cNvPr id="44" name="正方形/長方形 43">
            <a:extLst>
              <a:ext uri="{FF2B5EF4-FFF2-40B4-BE49-F238E27FC236}">
                <a16:creationId xmlns:a16="http://schemas.microsoft.com/office/drawing/2014/main" id="{FFA8E4B7-7510-4C54-AE55-D7E2D5E3408B}"/>
              </a:ext>
            </a:extLst>
          </p:cNvPr>
          <p:cNvSpPr/>
          <p:nvPr/>
        </p:nvSpPr>
        <p:spPr>
          <a:xfrm>
            <a:off x="3100308" y="2809699"/>
            <a:ext cx="2002205" cy="266069"/>
          </a:xfrm>
          <a:prstGeom prst="rect">
            <a:avLst/>
          </a:prstGeom>
          <a:solidFill>
            <a:schemeClr val="bg1"/>
          </a:solidFill>
          <a:ln w="19050" cap="flat" cmpd="sng" algn="ctr">
            <a:noFill/>
            <a:prstDash val="solid"/>
            <a:miter lim="800000"/>
          </a:ln>
          <a:effectLst/>
        </p:spPr>
        <p:txBody>
          <a:bodyPr wrap="none" lIns="0" tIns="36000" rIns="0" bIns="36000" rtlCol="0" anchor="ctr"/>
          <a:lstStyle/>
          <a:p>
            <a:pPr algn="ctr"/>
            <a:r>
              <a:rPr kumimoji="0" lang="ja-JP" altLang="en-US" sz="1000" kern="0" dirty="0">
                <a:solidFill>
                  <a:prstClr val="black"/>
                </a:solidFill>
                <a:latin typeface="Meiryo UI"/>
                <a:ea typeface="Meiryo UI"/>
                <a:cs typeface="Arial" pitchFamily="34" charset="0"/>
              </a:rPr>
              <a:t>ー</a:t>
            </a:r>
            <a:endParaRPr kumimoji="0" lang="en-US" altLang="ja-JP" sz="1000" kern="0" dirty="0">
              <a:solidFill>
                <a:prstClr val="black"/>
              </a:solidFill>
              <a:latin typeface="Meiryo UI"/>
              <a:ea typeface="Meiryo UI"/>
              <a:cs typeface="Arial" pitchFamily="34" charset="0"/>
            </a:endParaRPr>
          </a:p>
        </p:txBody>
      </p:sp>
      <p:sp>
        <p:nvSpPr>
          <p:cNvPr id="64" name="正方形/長方形 63">
            <a:extLst>
              <a:ext uri="{FF2B5EF4-FFF2-40B4-BE49-F238E27FC236}">
                <a16:creationId xmlns:a16="http://schemas.microsoft.com/office/drawing/2014/main" id="{9888208B-4307-44AE-AB7F-FD0062BDDA57}"/>
              </a:ext>
            </a:extLst>
          </p:cNvPr>
          <p:cNvSpPr/>
          <p:nvPr/>
        </p:nvSpPr>
        <p:spPr>
          <a:xfrm>
            <a:off x="5279426" y="3135604"/>
            <a:ext cx="2002205" cy="266069"/>
          </a:xfrm>
          <a:prstGeom prst="rect">
            <a:avLst/>
          </a:prstGeom>
          <a:solidFill>
            <a:schemeClr val="bg1"/>
          </a:solidFill>
          <a:ln w="19050" cap="flat" cmpd="sng" algn="ctr">
            <a:noFill/>
            <a:prstDash val="solid"/>
            <a:miter lim="800000"/>
          </a:ln>
          <a:effectLst/>
        </p:spPr>
        <p:txBody>
          <a:bodyPr wrap="none" lIns="0" tIns="36000" rIns="0" bIns="36000" rtlCol="0" anchor="ctr"/>
          <a:lstStyle/>
          <a:p>
            <a:pPr algn="ctr"/>
            <a:r>
              <a:rPr kumimoji="0" lang="ja-JP" altLang="en-US" sz="1000" b="1" kern="0" dirty="0">
                <a:solidFill>
                  <a:srgbClr val="0070C0"/>
                </a:solidFill>
                <a:latin typeface="Meiryo UI"/>
                <a:ea typeface="Meiryo UI"/>
                <a:cs typeface="Arial" pitchFamily="34" charset="0"/>
              </a:rPr>
              <a:t>現預金 </a:t>
            </a:r>
            <a:r>
              <a:rPr kumimoji="0" lang="en-US" altLang="ja-JP" sz="1000" b="1" kern="0" dirty="0">
                <a:solidFill>
                  <a:srgbClr val="0070C0"/>
                </a:solidFill>
                <a:latin typeface="Meiryo UI"/>
                <a:ea typeface="Meiryo UI"/>
                <a:cs typeface="Arial" pitchFamily="34" charset="0"/>
              </a:rPr>
              <a:t>20</a:t>
            </a:r>
            <a:r>
              <a:rPr kumimoji="0" lang="ja-JP" altLang="en-US" sz="1000" kern="0" dirty="0">
                <a:solidFill>
                  <a:prstClr val="black"/>
                </a:solidFill>
                <a:latin typeface="Meiryo UI"/>
                <a:ea typeface="Meiryo UI"/>
                <a:cs typeface="Arial" pitchFamily="34" charset="0"/>
              </a:rPr>
              <a:t> </a:t>
            </a:r>
            <a:r>
              <a:rPr kumimoji="0" lang="en-US" altLang="ja-JP" sz="1000" kern="0" dirty="0">
                <a:solidFill>
                  <a:prstClr val="black"/>
                </a:solidFill>
                <a:latin typeface="Meiryo UI"/>
                <a:ea typeface="Meiryo UI"/>
                <a:cs typeface="Arial" pitchFamily="34" charset="0"/>
              </a:rPr>
              <a:t>/</a:t>
            </a:r>
            <a:r>
              <a:rPr kumimoji="0" lang="ja-JP" altLang="en-US" sz="1000" kern="0" dirty="0">
                <a:solidFill>
                  <a:prstClr val="black"/>
                </a:solidFill>
                <a:latin typeface="Meiryo UI"/>
                <a:ea typeface="Meiryo UI"/>
                <a:cs typeface="Arial" pitchFamily="34" charset="0"/>
              </a:rPr>
              <a:t> 預り金 </a:t>
            </a:r>
            <a:r>
              <a:rPr kumimoji="0" lang="en-US" altLang="ja-JP" sz="1000" kern="0" dirty="0">
                <a:solidFill>
                  <a:prstClr val="black"/>
                </a:solidFill>
                <a:latin typeface="Meiryo UI"/>
                <a:ea typeface="Meiryo UI"/>
                <a:cs typeface="Arial" pitchFamily="34" charset="0"/>
              </a:rPr>
              <a:t>20</a:t>
            </a:r>
          </a:p>
        </p:txBody>
      </p:sp>
      <p:sp>
        <p:nvSpPr>
          <p:cNvPr id="68" name="正方形/長方形 67">
            <a:extLst>
              <a:ext uri="{FF2B5EF4-FFF2-40B4-BE49-F238E27FC236}">
                <a16:creationId xmlns:a16="http://schemas.microsoft.com/office/drawing/2014/main" id="{00A91B6C-5518-4561-B078-FACEAA406C53}"/>
              </a:ext>
            </a:extLst>
          </p:cNvPr>
          <p:cNvSpPr/>
          <p:nvPr/>
        </p:nvSpPr>
        <p:spPr>
          <a:xfrm>
            <a:off x="7454091" y="3135604"/>
            <a:ext cx="2002205" cy="266069"/>
          </a:xfrm>
          <a:prstGeom prst="rect">
            <a:avLst/>
          </a:prstGeom>
          <a:solidFill>
            <a:schemeClr val="bg1"/>
          </a:solidFill>
          <a:ln w="19050" cap="flat" cmpd="sng" algn="ctr">
            <a:noFill/>
            <a:prstDash val="solid"/>
            <a:miter lim="800000"/>
          </a:ln>
          <a:effectLst/>
        </p:spPr>
        <p:txBody>
          <a:bodyPr wrap="none" lIns="0" tIns="36000" rIns="0" bIns="36000" rtlCol="0" anchor="ctr"/>
          <a:lstStyle/>
          <a:p>
            <a:pPr algn="ctr"/>
            <a:r>
              <a:rPr kumimoji="0" lang="ja-JP" altLang="en-US" sz="1000" kern="0" dirty="0">
                <a:solidFill>
                  <a:prstClr val="black"/>
                </a:solidFill>
                <a:latin typeface="Meiryo UI"/>
                <a:ea typeface="Meiryo UI"/>
                <a:cs typeface="Arial" pitchFamily="34" charset="0"/>
              </a:rPr>
              <a:t>ー</a:t>
            </a:r>
            <a:endParaRPr kumimoji="0" lang="en-US" altLang="ja-JP" sz="1000" kern="0" dirty="0">
              <a:solidFill>
                <a:prstClr val="black"/>
              </a:solidFill>
              <a:latin typeface="Meiryo UI"/>
              <a:ea typeface="Meiryo UI"/>
              <a:cs typeface="Arial" pitchFamily="34" charset="0"/>
            </a:endParaRPr>
          </a:p>
        </p:txBody>
      </p:sp>
      <p:sp>
        <p:nvSpPr>
          <p:cNvPr id="45" name="正方形/長方形 44">
            <a:extLst>
              <a:ext uri="{FF2B5EF4-FFF2-40B4-BE49-F238E27FC236}">
                <a16:creationId xmlns:a16="http://schemas.microsoft.com/office/drawing/2014/main" id="{8824EB7A-08C1-4A7F-BE1C-41F1F5AED405}"/>
              </a:ext>
            </a:extLst>
          </p:cNvPr>
          <p:cNvSpPr/>
          <p:nvPr/>
        </p:nvSpPr>
        <p:spPr>
          <a:xfrm>
            <a:off x="3100308" y="3135604"/>
            <a:ext cx="2002205" cy="266069"/>
          </a:xfrm>
          <a:prstGeom prst="rect">
            <a:avLst/>
          </a:prstGeom>
          <a:solidFill>
            <a:schemeClr val="bg1"/>
          </a:solidFill>
          <a:ln w="19050" cap="flat" cmpd="sng" algn="ctr">
            <a:noFill/>
            <a:prstDash val="solid"/>
            <a:miter lim="800000"/>
          </a:ln>
          <a:effectLst/>
        </p:spPr>
        <p:txBody>
          <a:bodyPr wrap="none" lIns="0" tIns="36000" rIns="0" bIns="36000" rtlCol="0" anchor="ctr"/>
          <a:lstStyle/>
          <a:p>
            <a:pPr algn="ctr"/>
            <a:r>
              <a:rPr kumimoji="0" lang="ja-JP" altLang="en-US" sz="1000" kern="0" dirty="0">
                <a:solidFill>
                  <a:prstClr val="black"/>
                </a:solidFill>
                <a:latin typeface="Meiryo UI"/>
                <a:ea typeface="Meiryo UI"/>
                <a:cs typeface="Arial" pitchFamily="34" charset="0"/>
              </a:rPr>
              <a:t>ー</a:t>
            </a:r>
            <a:endParaRPr kumimoji="0" lang="en-US" altLang="ja-JP" sz="1000" kern="0" dirty="0">
              <a:solidFill>
                <a:prstClr val="black"/>
              </a:solidFill>
              <a:latin typeface="Meiryo UI"/>
              <a:ea typeface="Meiryo UI"/>
              <a:cs typeface="Arial" pitchFamily="34" charset="0"/>
            </a:endParaRPr>
          </a:p>
        </p:txBody>
      </p:sp>
      <p:sp>
        <p:nvSpPr>
          <p:cNvPr id="71" name="正方形/長方形 70">
            <a:extLst>
              <a:ext uri="{FF2B5EF4-FFF2-40B4-BE49-F238E27FC236}">
                <a16:creationId xmlns:a16="http://schemas.microsoft.com/office/drawing/2014/main" id="{8C595C98-E10E-4AB1-8C73-2B17EC2CA4BC}"/>
              </a:ext>
            </a:extLst>
          </p:cNvPr>
          <p:cNvSpPr/>
          <p:nvPr/>
        </p:nvSpPr>
        <p:spPr>
          <a:xfrm>
            <a:off x="5279426" y="4113320"/>
            <a:ext cx="2002205" cy="266069"/>
          </a:xfrm>
          <a:prstGeom prst="rect">
            <a:avLst/>
          </a:prstGeom>
          <a:solidFill>
            <a:schemeClr val="bg1"/>
          </a:solidFill>
          <a:ln w="19050" cap="flat" cmpd="sng" algn="ctr">
            <a:noFill/>
            <a:prstDash val="solid"/>
            <a:miter lim="800000"/>
          </a:ln>
          <a:effectLst/>
        </p:spPr>
        <p:txBody>
          <a:bodyPr wrap="none" lIns="0" tIns="36000" rIns="0" bIns="36000" rtlCol="0" anchor="ctr"/>
          <a:lstStyle/>
          <a:p>
            <a:pPr algn="ctr"/>
            <a:r>
              <a:rPr kumimoji="0" lang="ja-JP" altLang="en-US" sz="1000" kern="0" dirty="0">
                <a:solidFill>
                  <a:prstClr val="black"/>
                </a:solidFill>
                <a:latin typeface="Meiryo UI"/>
                <a:ea typeface="Meiryo UI"/>
                <a:cs typeface="Arial" pitchFamily="34" charset="0"/>
              </a:rPr>
              <a:t>ー</a:t>
            </a:r>
            <a:endParaRPr kumimoji="0" lang="en-US" altLang="ja-JP" sz="1000" kern="0" dirty="0">
              <a:solidFill>
                <a:prstClr val="black"/>
              </a:solidFill>
              <a:latin typeface="Meiryo UI"/>
              <a:ea typeface="Meiryo UI"/>
              <a:cs typeface="Arial" pitchFamily="34" charset="0"/>
            </a:endParaRPr>
          </a:p>
        </p:txBody>
      </p:sp>
      <p:sp>
        <p:nvSpPr>
          <p:cNvPr id="75" name="正方形/長方形 74">
            <a:extLst>
              <a:ext uri="{FF2B5EF4-FFF2-40B4-BE49-F238E27FC236}">
                <a16:creationId xmlns:a16="http://schemas.microsoft.com/office/drawing/2014/main" id="{B7B7F0D7-33C6-48DF-AC6E-4A0C1B089C8F}"/>
              </a:ext>
            </a:extLst>
          </p:cNvPr>
          <p:cNvSpPr/>
          <p:nvPr/>
        </p:nvSpPr>
        <p:spPr>
          <a:xfrm>
            <a:off x="7454091" y="4113320"/>
            <a:ext cx="2002205" cy="266069"/>
          </a:xfrm>
          <a:prstGeom prst="rect">
            <a:avLst/>
          </a:prstGeom>
          <a:solidFill>
            <a:schemeClr val="bg1"/>
          </a:solidFill>
          <a:ln w="19050" cap="flat" cmpd="sng" algn="ctr">
            <a:noFill/>
            <a:prstDash val="solid"/>
            <a:miter lim="800000"/>
          </a:ln>
          <a:effectLst/>
        </p:spPr>
        <p:txBody>
          <a:bodyPr wrap="none" lIns="0" tIns="36000" rIns="0" bIns="36000" rtlCol="0" anchor="ctr"/>
          <a:lstStyle/>
          <a:p>
            <a:pPr algn="ctr"/>
            <a:r>
              <a:rPr kumimoji="0" lang="ja-JP" altLang="en-US" sz="1000" b="1" kern="0" dirty="0">
                <a:solidFill>
                  <a:srgbClr val="0070C0"/>
                </a:solidFill>
                <a:latin typeface="Meiryo UI"/>
                <a:ea typeface="Meiryo UI"/>
                <a:cs typeface="Arial" pitchFamily="34" charset="0"/>
              </a:rPr>
              <a:t>現預金</a:t>
            </a:r>
            <a:r>
              <a:rPr kumimoji="0" lang="en-US" altLang="ja-JP" sz="1000" b="1" kern="0" dirty="0">
                <a:solidFill>
                  <a:srgbClr val="0070C0"/>
                </a:solidFill>
                <a:latin typeface="Meiryo UI"/>
                <a:ea typeface="Meiryo UI"/>
                <a:cs typeface="Arial" pitchFamily="34" charset="0"/>
              </a:rPr>
              <a:t> 30</a:t>
            </a:r>
            <a:r>
              <a:rPr kumimoji="0" lang="ja-JP" altLang="en-US" sz="1000" kern="0" dirty="0">
                <a:solidFill>
                  <a:prstClr val="black"/>
                </a:solidFill>
                <a:latin typeface="Meiryo UI"/>
                <a:ea typeface="Meiryo UI"/>
                <a:cs typeface="Arial" pitchFamily="34" charset="0"/>
              </a:rPr>
              <a:t> </a:t>
            </a:r>
            <a:r>
              <a:rPr kumimoji="0" lang="en-US" altLang="ja-JP" sz="1000" kern="0" dirty="0">
                <a:solidFill>
                  <a:prstClr val="black"/>
                </a:solidFill>
                <a:latin typeface="Meiryo UI"/>
                <a:ea typeface="Meiryo UI"/>
                <a:cs typeface="Arial" pitchFamily="34" charset="0"/>
              </a:rPr>
              <a:t>/</a:t>
            </a:r>
            <a:r>
              <a:rPr kumimoji="0" lang="ja-JP" altLang="en-US" sz="1000" kern="0" dirty="0">
                <a:solidFill>
                  <a:prstClr val="black"/>
                </a:solidFill>
                <a:latin typeface="Meiryo UI"/>
                <a:ea typeface="Meiryo UI"/>
                <a:cs typeface="Arial" pitchFamily="34" charset="0"/>
              </a:rPr>
              <a:t> 預り金 </a:t>
            </a:r>
            <a:r>
              <a:rPr kumimoji="0" lang="en-US" altLang="ja-JP" sz="1000" kern="0" dirty="0">
                <a:solidFill>
                  <a:prstClr val="black"/>
                </a:solidFill>
                <a:latin typeface="Meiryo UI"/>
                <a:ea typeface="Meiryo UI"/>
                <a:cs typeface="Arial" pitchFamily="34" charset="0"/>
              </a:rPr>
              <a:t>30</a:t>
            </a:r>
          </a:p>
        </p:txBody>
      </p:sp>
      <p:sp>
        <p:nvSpPr>
          <p:cNvPr id="46" name="正方形/長方形 45">
            <a:extLst>
              <a:ext uri="{FF2B5EF4-FFF2-40B4-BE49-F238E27FC236}">
                <a16:creationId xmlns:a16="http://schemas.microsoft.com/office/drawing/2014/main" id="{E6C5D6B7-84D2-49AC-9A00-A57C3B165184}"/>
              </a:ext>
            </a:extLst>
          </p:cNvPr>
          <p:cNvSpPr/>
          <p:nvPr/>
        </p:nvSpPr>
        <p:spPr>
          <a:xfrm>
            <a:off x="3100308" y="4113320"/>
            <a:ext cx="2002205" cy="266069"/>
          </a:xfrm>
          <a:prstGeom prst="rect">
            <a:avLst/>
          </a:prstGeom>
          <a:solidFill>
            <a:schemeClr val="bg1"/>
          </a:solidFill>
          <a:ln w="19050" cap="flat" cmpd="sng" algn="ctr">
            <a:noFill/>
            <a:prstDash val="solid"/>
            <a:miter lim="800000"/>
          </a:ln>
          <a:effectLst/>
        </p:spPr>
        <p:txBody>
          <a:bodyPr wrap="none" lIns="0" tIns="36000" rIns="0" bIns="36000" rtlCol="0" anchor="ctr"/>
          <a:lstStyle/>
          <a:p>
            <a:pPr algn="ctr"/>
            <a:r>
              <a:rPr kumimoji="0" lang="ja-JP" altLang="en-US" sz="1000" kern="0" dirty="0">
                <a:solidFill>
                  <a:prstClr val="black"/>
                </a:solidFill>
                <a:latin typeface="Meiryo UI"/>
                <a:ea typeface="Meiryo UI"/>
                <a:cs typeface="Arial" pitchFamily="34" charset="0"/>
              </a:rPr>
              <a:t>ー</a:t>
            </a:r>
            <a:endParaRPr kumimoji="0" lang="en-US" altLang="ja-JP" sz="1000" kern="0" dirty="0">
              <a:solidFill>
                <a:prstClr val="black"/>
              </a:solidFill>
              <a:latin typeface="Meiryo UI"/>
              <a:ea typeface="Meiryo UI"/>
              <a:cs typeface="Arial" pitchFamily="34" charset="0"/>
            </a:endParaRPr>
          </a:p>
        </p:txBody>
      </p:sp>
      <p:sp>
        <p:nvSpPr>
          <p:cNvPr id="80" name="正方形/長方形 79">
            <a:extLst>
              <a:ext uri="{FF2B5EF4-FFF2-40B4-BE49-F238E27FC236}">
                <a16:creationId xmlns:a16="http://schemas.microsoft.com/office/drawing/2014/main" id="{68645AC0-A96C-4938-BE73-33163DF665A6}"/>
              </a:ext>
            </a:extLst>
          </p:cNvPr>
          <p:cNvSpPr/>
          <p:nvPr/>
        </p:nvSpPr>
        <p:spPr>
          <a:xfrm>
            <a:off x="5279426" y="3787414"/>
            <a:ext cx="2002205" cy="266069"/>
          </a:xfrm>
          <a:prstGeom prst="rect">
            <a:avLst/>
          </a:prstGeom>
          <a:solidFill>
            <a:schemeClr val="bg1"/>
          </a:solidFill>
          <a:ln w="19050" cap="flat" cmpd="sng" algn="ctr">
            <a:noFill/>
            <a:prstDash val="solid"/>
            <a:miter lim="800000"/>
          </a:ln>
          <a:effectLst/>
        </p:spPr>
        <p:txBody>
          <a:bodyPr wrap="none" lIns="0" tIns="36000" rIns="0" bIns="36000" rtlCol="0" anchor="ctr"/>
          <a:lstStyle/>
          <a:p>
            <a:pPr algn="ctr"/>
            <a:r>
              <a:rPr kumimoji="0" lang="ja-JP" altLang="en-US" sz="1000" kern="0" dirty="0">
                <a:solidFill>
                  <a:prstClr val="black"/>
                </a:solidFill>
                <a:latin typeface="Meiryo UI"/>
                <a:ea typeface="Meiryo UI"/>
                <a:cs typeface="Arial" pitchFamily="34" charset="0"/>
              </a:rPr>
              <a:t>預り金</a:t>
            </a:r>
            <a:r>
              <a:rPr kumimoji="0" lang="en-US" altLang="ja-JP" sz="1000" kern="0" dirty="0">
                <a:solidFill>
                  <a:prstClr val="black"/>
                </a:solidFill>
                <a:latin typeface="Meiryo UI"/>
                <a:ea typeface="Meiryo UI"/>
                <a:cs typeface="Arial" pitchFamily="34" charset="0"/>
              </a:rPr>
              <a:t>80</a:t>
            </a:r>
            <a:r>
              <a:rPr kumimoji="0" lang="ja-JP" altLang="en-US" sz="1000" kern="0" dirty="0">
                <a:solidFill>
                  <a:prstClr val="black"/>
                </a:solidFill>
                <a:latin typeface="Meiryo UI"/>
                <a:ea typeface="Meiryo UI"/>
                <a:cs typeface="Arial" pitchFamily="34" charset="0"/>
              </a:rPr>
              <a:t> </a:t>
            </a:r>
            <a:r>
              <a:rPr kumimoji="0" lang="en-US" altLang="ja-JP" sz="1000" kern="0" dirty="0">
                <a:solidFill>
                  <a:prstClr val="black"/>
                </a:solidFill>
                <a:latin typeface="Meiryo UI"/>
                <a:ea typeface="Meiryo UI"/>
                <a:cs typeface="Arial" pitchFamily="34" charset="0"/>
              </a:rPr>
              <a:t>/</a:t>
            </a:r>
            <a:r>
              <a:rPr kumimoji="0" lang="ja-JP" altLang="en-US" sz="1000" kern="0" dirty="0">
                <a:solidFill>
                  <a:prstClr val="black"/>
                </a:solidFill>
                <a:latin typeface="Meiryo UI"/>
                <a:ea typeface="Meiryo UI"/>
                <a:cs typeface="Arial" pitchFamily="34" charset="0"/>
              </a:rPr>
              <a:t> </a:t>
            </a:r>
            <a:r>
              <a:rPr kumimoji="0" lang="ja-JP" altLang="en-US" sz="1000" b="1" kern="0" dirty="0">
                <a:solidFill>
                  <a:srgbClr val="0070C0"/>
                </a:solidFill>
                <a:latin typeface="Meiryo UI"/>
                <a:ea typeface="Meiryo UI"/>
                <a:cs typeface="Arial" pitchFamily="34" charset="0"/>
              </a:rPr>
              <a:t>現預金 </a:t>
            </a:r>
            <a:r>
              <a:rPr kumimoji="0" lang="en-US" altLang="ja-JP" sz="1000" b="1" kern="0" dirty="0">
                <a:solidFill>
                  <a:srgbClr val="0070C0"/>
                </a:solidFill>
                <a:latin typeface="Meiryo UI"/>
                <a:ea typeface="Meiryo UI"/>
                <a:cs typeface="Arial" pitchFamily="34" charset="0"/>
              </a:rPr>
              <a:t>80</a:t>
            </a:r>
          </a:p>
        </p:txBody>
      </p:sp>
      <p:sp>
        <p:nvSpPr>
          <p:cNvPr id="81" name="正方形/長方形 80">
            <a:extLst>
              <a:ext uri="{FF2B5EF4-FFF2-40B4-BE49-F238E27FC236}">
                <a16:creationId xmlns:a16="http://schemas.microsoft.com/office/drawing/2014/main" id="{B8A44BE7-EABD-4717-8682-B69AAF3B1D31}"/>
              </a:ext>
            </a:extLst>
          </p:cNvPr>
          <p:cNvSpPr/>
          <p:nvPr/>
        </p:nvSpPr>
        <p:spPr>
          <a:xfrm>
            <a:off x="7454091" y="3787414"/>
            <a:ext cx="2002205" cy="266069"/>
          </a:xfrm>
          <a:prstGeom prst="rect">
            <a:avLst/>
          </a:prstGeom>
          <a:solidFill>
            <a:schemeClr val="bg1"/>
          </a:solidFill>
          <a:ln w="19050" cap="flat" cmpd="sng" algn="ctr">
            <a:noFill/>
            <a:prstDash val="solid"/>
            <a:miter lim="800000"/>
          </a:ln>
          <a:effectLst/>
        </p:spPr>
        <p:txBody>
          <a:bodyPr wrap="none" lIns="0" tIns="36000" rIns="0" bIns="36000" rtlCol="0" anchor="ctr"/>
          <a:lstStyle/>
          <a:p>
            <a:pPr algn="ctr"/>
            <a:r>
              <a:rPr kumimoji="0" lang="ja-JP" altLang="en-US" sz="1000" kern="0" dirty="0">
                <a:solidFill>
                  <a:prstClr val="black"/>
                </a:solidFill>
                <a:latin typeface="Meiryo UI"/>
                <a:ea typeface="Meiryo UI"/>
                <a:cs typeface="Arial" pitchFamily="34" charset="0"/>
              </a:rPr>
              <a:t>ー</a:t>
            </a:r>
            <a:endParaRPr kumimoji="0" lang="en-US" altLang="ja-JP" sz="1000" kern="0" dirty="0">
              <a:solidFill>
                <a:prstClr val="black"/>
              </a:solidFill>
              <a:latin typeface="Meiryo UI"/>
              <a:ea typeface="Meiryo UI"/>
              <a:cs typeface="Arial" pitchFamily="34" charset="0"/>
            </a:endParaRPr>
          </a:p>
        </p:txBody>
      </p:sp>
      <p:sp>
        <p:nvSpPr>
          <p:cNvPr id="47" name="正方形/長方形 46">
            <a:extLst>
              <a:ext uri="{FF2B5EF4-FFF2-40B4-BE49-F238E27FC236}">
                <a16:creationId xmlns:a16="http://schemas.microsoft.com/office/drawing/2014/main" id="{E6A80AC1-22EF-4ED5-8F7C-8AFDA9E8A7FC}"/>
              </a:ext>
            </a:extLst>
          </p:cNvPr>
          <p:cNvSpPr/>
          <p:nvPr/>
        </p:nvSpPr>
        <p:spPr>
          <a:xfrm>
            <a:off x="3100308" y="3787414"/>
            <a:ext cx="2002205" cy="266069"/>
          </a:xfrm>
          <a:prstGeom prst="rect">
            <a:avLst/>
          </a:prstGeom>
          <a:solidFill>
            <a:schemeClr val="bg1"/>
          </a:solidFill>
          <a:ln w="19050" cap="flat" cmpd="sng" algn="ctr">
            <a:noFill/>
            <a:prstDash val="solid"/>
            <a:miter lim="800000"/>
          </a:ln>
          <a:effectLst/>
        </p:spPr>
        <p:txBody>
          <a:bodyPr wrap="none" lIns="0" tIns="36000" rIns="0" bIns="36000" rtlCol="0" anchor="ctr"/>
          <a:lstStyle/>
          <a:p>
            <a:pPr algn="ctr"/>
            <a:r>
              <a:rPr kumimoji="0" lang="ja-JP" altLang="en-US" sz="1000" kern="0" dirty="0">
                <a:solidFill>
                  <a:prstClr val="black"/>
                </a:solidFill>
                <a:latin typeface="Meiryo UI"/>
                <a:ea typeface="Meiryo UI"/>
                <a:cs typeface="Arial" pitchFamily="34" charset="0"/>
              </a:rPr>
              <a:t>ー</a:t>
            </a:r>
            <a:endParaRPr kumimoji="0" lang="en-US" altLang="ja-JP" sz="1000" kern="0" dirty="0">
              <a:solidFill>
                <a:prstClr val="black"/>
              </a:solidFill>
              <a:latin typeface="Meiryo UI"/>
              <a:ea typeface="Meiryo UI"/>
              <a:cs typeface="Arial" pitchFamily="34" charset="0"/>
            </a:endParaRPr>
          </a:p>
        </p:txBody>
      </p:sp>
      <p:sp>
        <p:nvSpPr>
          <p:cNvPr id="27" name="正方形/長方形 26">
            <a:extLst>
              <a:ext uri="{FF2B5EF4-FFF2-40B4-BE49-F238E27FC236}">
                <a16:creationId xmlns:a16="http://schemas.microsoft.com/office/drawing/2014/main" id="{6BD1CEE5-7B08-4466-B98E-5C6CB65CFCB7}"/>
              </a:ext>
            </a:extLst>
          </p:cNvPr>
          <p:cNvSpPr/>
          <p:nvPr/>
        </p:nvSpPr>
        <p:spPr>
          <a:xfrm>
            <a:off x="5279426" y="5021558"/>
            <a:ext cx="2002205" cy="266069"/>
          </a:xfrm>
          <a:prstGeom prst="rect">
            <a:avLst/>
          </a:prstGeom>
          <a:solidFill>
            <a:schemeClr val="bg1"/>
          </a:solidFill>
          <a:ln w="19050" cap="flat" cmpd="sng" algn="ctr">
            <a:noFill/>
            <a:prstDash val="solid"/>
            <a:miter lim="800000"/>
          </a:ln>
          <a:effectLst/>
        </p:spPr>
        <p:txBody>
          <a:bodyPr wrap="none" lIns="0" tIns="36000" rIns="0" bIns="36000" rtlCol="0" anchor="ctr"/>
          <a:lstStyle/>
          <a:p>
            <a:pPr algn="ctr"/>
            <a:r>
              <a:rPr kumimoji="0" lang="ja-JP" altLang="en-US" sz="1000" kern="0" dirty="0">
                <a:solidFill>
                  <a:prstClr val="black"/>
                </a:solidFill>
                <a:latin typeface="Meiryo UI"/>
                <a:ea typeface="Meiryo UI"/>
                <a:cs typeface="Arial" pitchFamily="34" charset="0"/>
              </a:rPr>
              <a:t>ー</a:t>
            </a:r>
            <a:endParaRPr kumimoji="0" lang="en-US" altLang="ja-JP" sz="1000" kern="0" dirty="0">
              <a:solidFill>
                <a:prstClr val="black"/>
              </a:solidFill>
              <a:latin typeface="Meiryo UI"/>
              <a:ea typeface="Meiryo UI"/>
              <a:cs typeface="Arial" pitchFamily="34" charset="0"/>
            </a:endParaRPr>
          </a:p>
        </p:txBody>
      </p:sp>
      <p:sp>
        <p:nvSpPr>
          <p:cNvPr id="35" name="正方形/長方形 34">
            <a:extLst>
              <a:ext uri="{FF2B5EF4-FFF2-40B4-BE49-F238E27FC236}">
                <a16:creationId xmlns:a16="http://schemas.microsoft.com/office/drawing/2014/main" id="{C44B9D3D-3630-419B-BA5F-F9E1C9534A73}"/>
              </a:ext>
            </a:extLst>
          </p:cNvPr>
          <p:cNvSpPr/>
          <p:nvPr/>
        </p:nvSpPr>
        <p:spPr>
          <a:xfrm>
            <a:off x="7454091" y="5021558"/>
            <a:ext cx="2002205" cy="266069"/>
          </a:xfrm>
          <a:prstGeom prst="rect">
            <a:avLst/>
          </a:prstGeom>
          <a:solidFill>
            <a:schemeClr val="bg1"/>
          </a:solidFill>
          <a:ln w="19050" cap="flat" cmpd="sng" algn="ctr">
            <a:noFill/>
            <a:prstDash val="solid"/>
            <a:miter lim="800000"/>
          </a:ln>
          <a:effectLst/>
        </p:spPr>
        <p:txBody>
          <a:bodyPr wrap="none" lIns="0" tIns="36000" rIns="0" bIns="36000" rtlCol="0" anchor="ctr"/>
          <a:lstStyle/>
          <a:p>
            <a:pPr algn="ctr"/>
            <a:r>
              <a:rPr kumimoji="0" lang="ja-JP" altLang="en-US" sz="1000" kern="0" dirty="0">
                <a:solidFill>
                  <a:prstClr val="black"/>
                </a:solidFill>
                <a:latin typeface="Meiryo UI"/>
                <a:ea typeface="Meiryo UI"/>
                <a:cs typeface="Arial" pitchFamily="34" charset="0"/>
              </a:rPr>
              <a:t>ー</a:t>
            </a:r>
            <a:endParaRPr kumimoji="0" lang="en-US" altLang="ja-JP" sz="1000" kern="0" dirty="0">
              <a:solidFill>
                <a:prstClr val="black"/>
              </a:solidFill>
              <a:latin typeface="Meiryo UI"/>
              <a:ea typeface="Meiryo UI"/>
              <a:cs typeface="Arial" pitchFamily="34" charset="0"/>
            </a:endParaRPr>
          </a:p>
        </p:txBody>
      </p:sp>
      <p:sp>
        <p:nvSpPr>
          <p:cNvPr id="48" name="正方形/長方形 47">
            <a:extLst>
              <a:ext uri="{FF2B5EF4-FFF2-40B4-BE49-F238E27FC236}">
                <a16:creationId xmlns:a16="http://schemas.microsoft.com/office/drawing/2014/main" id="{AB61BED2-2117-4D01-A8BD-9A7E282DF501}"/>
              </a:ext>
            </a:extLst>
          </p:cNvPr>
          <p:cNvSpPr/>
          <p:nvPr/>
        </p:nvSpPr>
        <p:spPr>
          <a:xfrm>
            <a:off x="3100308" y="5021558"/>
            <a:ext cx="2002205" cy="266069"/>
          </a:xfrm>
          <a:prstGeom prst="rect">
            <a:avLst/>
          </a:prstGeom>
          <a:solidFill>
            <a:schemeClr val="bg1"/>
          </a:solidFill>
          <a:ln w="19050" cap="flat" cmpd="sng" algn="ctr">
            <a:noFill/>
            <a:prstDash val="solid"/>
            <a:miter lim="800000"/>
          </a:ln>
          <a:effectLst/>
        </p:spPr>
        <p:txBody>
          <a:bodyPr wrap="none" lIns="0" tIns="36000" rIns="0" bIns="36000" rtlCol="0" anchor="ctr"/>
          <a:lstStyle/>
          <a:p>
            <a:pPr algn="ctr"/>
            <a:r>
              <a:rPr kumimoji="0" lang="ja-JP" altLang="en-US" sz="1000" kern="0" dirty="0">
                <a:solidFill>
                  <a:prstClr val="black"/>
                </a:solidFill>
                <a:latin typeface="Meiryo UI"/>
                <a:ea typeface="Meiryo UI"/>
                <a:cs typeface="Arial" pitchFamily="34" charset="0"/>
              </a:rPr>
              <a:t>人件費 </a:t>
            </a:r>
            <a:r>
              <a:rPr kumimoji="0" lang="en-US" altLang="ja-JP" sz="1000" kern="0" dirty="0">
                <a:solidFill>
                  <a:prstClr val="black"/>
                </a:solidFill>
                <a:latin typeface="Meiryo UI"/>
                <a:ea typeface="Meiryo UI"/>
                <a:cs typeface="Arial" pitchFamily="34" charset="0"/>
              </a:rPr>
              <a:t>20 / </a:t>
            </a:r>
            <a:r>
              <a:rPr kumimoji="0" lang="ja-JP" altLang="en-US" sz="1000" kern="0" dirty="0">
                <a:solidFill>
                  <a:prstClr val="black"/>
                </a:solidFill>
                <a:latin typeface="Meiryo UI"/>
                <a:ea typeface="Meiryo UI"/>
                <a:cs typeface="Arial" pitchFamily="34" charset="0"/>
              </a:rPr>
              <a:t>現預金</a:t>
            </a:r>
            <a:r>
              <a:rPr kumimoji="0" lang="en-US" altLang="ja-JP" sz="1000" kern="0" dirty="0">
                <a:solidFill>
                  <a:prstClr val="black"/>
                </a:solidFill>
                <a:latin typeface="Meiryo UI"/>
                <a:ea typeface="Meiryo UI"/>
                <a:cs typeface="Arial" pitchFamily="34" charset="0"/>
              </a:rPr>
              <a:t> 20</a:t>
            </a:r>
          </a:p>
        </p:txBody>
      </p:sp>
      <p:sp>
        <p:nvSpPr>
          <p:cNvPr id="28" name="正方形/長方形 27">
            <a:extLst>
              <a:ext uri="{FF2B5EF4-FFF2-40B4-BE49-F238E27FC236}">
                <a16:creationId xmlns:a16="http://schemas.microsoft.com/office/drawing/2014/main" id="{99DF16C7-ADDA-43CE-9C83-33258E8379CB}"/>
              </a:ext>
            </a:extLst>
          </p:cNvPr>
          <p:cNvSpPr/>
          <p:nvPr/>
        </p:nvSpPr>
        <p:spPr>
          <a:xfrm>
            <a:off x="5279426" y="5355624"/>
            <a:ext cx="2002205" cy="266069"/>
          </a:xfrm>
          <a:prstGeom prst="rect">
            <a:avLst/>
          </a:prstGeom>
          <a:solidFill>
            <a:schemeClr val="bg1"/>
          </a:solidFill>
          <a:ln w="19050" cap="flat" cmpd="sng" algn="ctr">
            <a:noFill/>
            <a:prstDash val="solid"/>
            <a:miter lim="800000"/>
          </a:ln>
          <a:effectLst/>
        </p:spPr>
        <p:txBody>
          <a:bodyPr wrap="none" lIns="0" tIns="36000" rIns="0" bIns="36000" rtlCol="0" anchor="ctr"/>
          <a:lstStyle/>
          <a:p>
            <a:pPr algn="ctr"/>
            <a:r>
              <a:rPr kumimoji="0" lang="ja-JP" altLang="en-US" sz="1000" kern="0" dirty="0">
                <a:solidFill>
                  <a:prstClr val="black"/>
                </a:solidFill>
                <a:latin typeface="Meiryo UI"/>
                <a:ea typeface="Meiryo UI"/>
                <a:cs typeface="Arial" pitchFamily="34" charset="0"/>
              </a:rPr>
              <a:t>ー</a:t>
            </a:r>
            <a:endParaRPr kumimoji="0" lang="en-US" altLang="ja-JP" sz="1000" kern="0" dirty="0">
              <a:solidFill>
                <a:prstClr val="black"/>
              </a:solidFill>
              <a:latin typeface="Meiryo UI"/>
              <a:ea typeface="Meiryo UI"/>
              <a:cs typeface="Arial" pitchFamily="34" charset="0"/>
            </a:endParaRPr>
          </a:p>
        </p:txBody>
      </p:sp>
      <p:sp>
        <p:nvSpPr>
          <p:cNvPr id="36" name="正方形/長方形 35">
            <a:extLst>
              <a:ext uri="{FF2B5EF4-FFF2-40B4-BE49-F238E27FC236}">
                <a16:creationId xmlns:a16="http://schemas.microsoft.com/office/drawing/2014/main" id="{CAAD5C53-2A02-46D1-B835-56EDDD3612B5}"/>
              </a:ext>
            </a:extLst>
          </p:cNvPr>
          <p:cNvSpPr/>
          <p:nvPr/>
        </p:nvSpPr>
        <p:spPr>
          <a:xfrm>
            <a:off x="7454091" y="5355624"/>
            <a:ext cx="2002205" cy="266069"/>
          </a:xfrm>
          <a:prstGeom prst="rect">
            <a:avLst/>
          </a:prstGeom>
          <a:solidFill>
            <a:schemeClr val="bg1"/>
          </a:solidFill>
          <a:ln w="19050" cap="flat" cmpd="sng" algn="ctr">
            <a:noFill/>
            <a:prstDash val="solid"/>
            <a:miter lim="800000"/>
          </a:ln>
          <a:effectLst/>
        </p:spPr>
        <p:txBody>
          <a:bodyPr wrap="none" lIns="0" tIns="36000" rIns="0" bIns="36000" rtlCol="0" anchor="ctr"/>
          <a:lstStyle/>
          <a:p>
            <a:pPr algn="ctr"/>
            <a:r>
              <a:rPr kumimoji="0" lang="ja-JP" altLang="en-US" sz="1000" kern="0" dirty="0">
                <a:solidFill>
                  <a:prstClr val="black"/>
                </a:solidFill>
                <a:latin typeface="Meiryo UI"/>
                <a:ea typeface="Meiryo UI"/>
                <a:cs typeface="Arial" pitchFamily="34" charset="0"/>
              </a:rPr>
              <a:t>ー</a:t>
            </a:r>
            <a:endParaRPr kumimoji="0" lang="en-US" altLang="ja-JP" sz="1000" kern="0" dirty="0">
              <a:solidFill>
                <a:prstClr val="black"/>
              </a:solidFill>
              <a:latin typeface="Meiryo UI"/>
              <a:ea typeface="Meiryo UI"/>
              <a:cs typeface="Arial" pitchFamily="34" charset="0"/>
            </a:endParaRPr>
          </a:p>
        </p:txBody>
      </p:sp>
      <p:sp>
        <p:nvSpPr>
          <p:cNvPr id="49" name="正方形/長方形 48">
            <a:extLst>
              <a:ext uri="{FF2B5EF4-FFF2-40B4-BE49-F238E27FC236}">
                <a16:creationId xmlns:a16="http://schemas.microsoft.com/office/drawing/2014/main" id="{DA0E9A94-746C-40C5-B62B-5042217A2E30}"/>
              </a:ext>
            </a:extLst>
          </p:cNvPr>
          <p:cNvSpPr/>
          <p:nvPr/>
        </p:nvSpPr>
        <p:spPr>
          <a:xfrm>
            <a:off x="3100308" y="5355624"/>
            <a:ext cx="2002205" cy="266069"/>
          </a:xfrm>
          <a:prstGeom prst="rect">
            <a:avLst/>
          </a:prstGeom>
          <a:solidFill>
            <a:schemeClr val="bg1"/>
          </a:solidFill>
          <a:ln w="19050" cap="flat" cmpd="sng" algn="ctr">
            <a:noFill/>
            <a:prstDash val="solid"/>
            <a:miter lim="800000"/>
          </a:ln>
          <a:effectLst/>
        </p:spPr>
        <p:txBody>
          <a:bodyPr wrap="none" lIns="0" tIns="36000" rIns="0" bIns="36000" rtlCol="0" anchor="ctr"/>
          <a:lstStyle/>
          <a:p>
            <a:pPr algn="ctr"/>
            <a:r>
              <a:rPr kumimoji="0" lang="ja-JP" altLang="en-US" sz="1000" kern="0" dirty="0">
                <a:solidFill>
                  <a:prstClr val="black"/>
                </a:solidFill>
                <a:latin typeface="Meiryo UI"/>
                <a:ea typeface="Meiryo UI"/>
                <a:cs typeface="Arial" pitchFamily="34" charset="0"/>
              </a:rPr>
              <a:t>委託費 </a:t>
            </a:r>
            <a:r>
              <a:rPr kumimoji="0" lang="en-US" altLang="ja-JP" sz="1000" kern="0" dirty="0">
                <a:solidFill>
                  <a:prstClr val="black"/>
                </a:solidFill>
                <a:latin typeface="Meiryo UI"/>
                <a:ea typeface="Meiryo UI"/>
                <a:cs typeface="Arial" pitchFamily="34" charset="0"/>
              </a:rPr>
              <a:t>20 / </a:t>
            </a:r>
            <a:r>
              <a:rPr kumimoji="0" lang="ja-JP" altLang="en-US" sz="1000" kern="0" dirty="0">
                <a:solidFill>
                  <a:prstClr val="black"/>
                </a:solidFill>
                <a:latin typeface="Meiryo UI"/>
                <a:ea typeface="Meiryo UI"/>
                <a:cs typeface="Arial" pitchFamily="34" charset="0"/>
              </a:rPr>
              <a:t>現預金</a:t>
            </a:r>
            <a:r>
              <a:rPr kumimoji="0" lang="en-US" altLang="ja-JP" sz="1000" kern="0" dirty="0">
                <a:solidFill>
                  <a:prstClr val="black"/>
                </a:solidFill>
                <a:latin typeface="Meiryo UI"/>
                <a:ea typeface="Meiryo UI"/>
                <a:cs typeface="Arial" pitchFamily="34" charset="0"/>
              </a:rPr>
              <a:t> 20</a:t>
            </a:r>
          </a:p>
        </p:txBody>
      </p:sp>
      <p:sp>
        <p:nvSpPr>
          <p:cNvPr id="53" name="正方形/長方形 52">
            <a:extLst>
              <a:ext uri="{FF2B5EF4-FFF2-40B4-BE49-F238E27FC236}">
                <a16:creationId xmlns:a16="http://schemas.microsoft.com/office/drawing/2014/main" id="{350CA83A-81F9-4FB6-9236-70EDCE194910}"/>
              </a:ext>
            </a:extLst>
          </p:cNvPr>
          <p:cNvSpPr/>
          <p:nvPr/>
        </p:nvSpPr>
        <p:spPr>
          <a:xfrm>
            <a:off x="5279426" y="4687492"/>
            <a:ext cx="2002205" cy="266069"/>
          </a:xfrm>
          <a:prstGeom prst="rect">
            <a:avLst/>
          </a:prstGeom>
          <a:solidFill>
            <a:schemeClr val="bg1"/>
          </a:solidFill>
          <a:ln w="19050" cap="flat" cmpd="sng" algn="ctr">
            <a:noFill/>
            <a:prstDash val="solid"/>
            <a:miter lim="800000"/>
          </a:ln>
          <a:effectLst/>
        </p:spPr>
        <p:txBody>
          <a:bodyPr wrap="none" lIns="0" tIns="36000" rIns="0" bIns="36000" rtlCol="0" anchor="ctr"/>
          <a:lstStyle/>
          <a:p>
            <a:pPr algn="ctr"/>
            <a:r>
              <a:rPr kumimoji="0" lang="ja-JP" altLang="en-US" sz="1000" kern="0" dirty="0">
                <a:solidFill>
                  <a:prstClr val="black"/>
                </a:solidFill>
                <a:latin typeface="Meiryo UI"/>
                <a:ea typeface="Meiryo UI"/>
                <a:cs typeface="Arial" pitchFamily="34" charset="0"/>
              </a:rPr>
              <a:t>ー</a:t>
            </a:r>
            <a:endParaRPr kumimoji="0" lang="en-US" altLang="ja-JP" sz="1000" kern="0" dirty="0">
              <a:solidFill>
                <a:prstClr val="black"/>
              </a:solidFill>
              <a:latin typeface="Meiryo UI"/>
              <a:ea typeface="Meiryo UI"/>
              <a:cs typeface="Arial" pitchFamily="34" charset="0"/>
            </a:endParaRPr>
          </a:p>
        </p:txBody>
      </p:sp>
      <p:sp>
        <p:nvSpPr>
          <p:cNvPr id="54" name="正方形/長方形 53">
            <a:extLst>
              <a:ext uri="{FF2B5EF4-FFF2-40B4-BE49-F238E27FC236}">
                <a16:creationId xmlns:a16="http://schemas.microsoft.com/office/drawing/2014/main" id="{1846C0E2-2C96-4C27-895D-D4B3F3A03BA0}"/>
              </a:ext>
            </a:extLst>
          </p:cNvPr>
          <p:cNvSpPr/>
          <p:nvPr/>
        </p:nvSpPr>
        <p:spPr>
          <a:xfrm>
            <a:off x="7454091" y="4687492"/>
            <a:ext cx="2002205" cy="266069"/>
          </a:xfrm>
          <a:prstGeom prst="rect">
            <a:avLst/>
          </a:prstGeom>
          <a:solidFill>
            <a:schemeClr val="bg1"/>
          </a:solidFill>
          <a:ln w="19050" cap="flat" cmpd="sng" algn="ctr">
            <a:noFill/>
            <a:prstDash val="solid"/>
            <a:miter lim="800000"/>
          </a:ln>
          <a:effectLst/>
        </p:spPr>
        <p:txBody>
          <a:bodyPr wrap="none" lIns="0" tIns="36000" rIns="0" bIns="36000" rtlCol="0" anchor="ctr"/>
          <a:lstStyle/>
          <a:p>
            <a:pPr algn="ctr"/>
            <a:r>
              <a:rPr kumimoji="0" lang="ja-JP" altLang="en-US" sz="1000" kern="0" dirty="0">
                <a:solidFill>
                  <a:prstClr val="black"/>
                </a:solidFill>
                <a:latin typeface="Meiryo UI"/>
                <a:ea typeface="Meiryo UI"/>
                <a:cs typeface="Arial" pitchFamily="34" charset="0"/>
              </a:rPr>
              <a:t>ー</a:t>
            </a:r>
            <a:endParaRPr kumimoji="0" lang="en-US" altLang="ja-JP" sz="1000" kern="0" dirty="0">
              <a:solidFill>
                <a:prstClr val="black"/>
              </a:solidFill>
              <a:latin typeface="Meiryo UI"/>
              <a:ea typeface="Meiryo UI"/>
              <a:cs typeface="Arial" pitchFamily="34" charset="0"/>
            </a:endParaRPr>
          </a:p>
        </p:txBody>
      </p:sp>
      <p:sp>
        <p:nvSpPr>
          <p:cNvPr id="50" name="正方形/長方形 49">
            <a:extLst>
              <a:ext uri="{FF2B5EF4-FFF2-40B4-BE49-F238E27FC236}">
                <a16:creationId xmlns:a16="http://schemas.microsoft.com/office/drawing/2014/main" id="{027DE4FA-254C-4104-A59C-0D90F5B8DE9B}"/>
              </a:ext>
            </a:extLst>
          </p:cNvPr>
          <p:cNvSpPr/>
          <p:nvPr/>
        </p:nvSpPr>
        <p:spPr>
          <a:xfrm>
            <a:off x="3100308" y="4687492"/>
            <a:ext cx="2002205" cy="266069"/>
          </a:xfrm>
          <a:prstGeom prst="rect">
            <a:avLst/>
          </a:prstGeom>
          <a:solidFill>
            <a:schemeClr val="bg1"/>
          </a:solidFill>
          <a:ln w="19050" cap="flat" cmpd="sng" algn="ctr">
            <a:noFill/>
            <a:prstDash val="solid"/>
            <a:miter lim="800000"/>
          </a:ln>
          <a:effectLst/>
        </p:spPr>
        <p:txBody>
          <a:bodyPr wrap="none" lIns="0" tIns="36000" rIns="0" bIns="36000" rtlCol="0" anchor="ctr"/>
          <a:lstStyle/>
          <a:p>
            <a:pPr algn="ctr"/>
            <a:r>
              <a:rPr kumimoji="0" lang="ja-JP" altLang="en-US" sz="900" kern="0" dirty="0">
                <a:solidFill>
                  <a:prstClr val="black"/>
                </a:solidFill>
                <a:latin typeface="Meiryo UI"/>
                <a:ea typeface="Meiryo UI"/>
                <a:cs typeface="Arial" pitchFamily="34" charset="0"/>
              </a:rPr>
              <a:t>減価償却費 </a:t>
            </a:r>
            <a:r>
              <a:rPr kumimoji="0" lang="en-US" altLang="ja-JP" sz="900" kern="0" dirty="0">
                <a:solidFill>
                  <a:prstClr val="black"/>
                </a:solidFill>
                <a:latin typeface="Meiryo UI"/>
                <a:ea typeface="Meiryo UI"/>
                <a:cs typeface="Arial" pitchFamily="34" charset="0"/>
              </a:rPr>
              <a:t>50 / </a:t>
            </a:r>
            <a:r>
              <a:rPr kumimoji="0" lang="ja-JP" altLang="en-US" sz="900" kern="0" dirty="0">
                <a:solidFill>
                  <a:prstClr val="black"/>
                </a:solidFill>
                <a:latin typeface="Meiryo UI"/>
                <a:ea typeface="Meiryo UI"/>
                <a:cs typeface="Arial" pitchFamily="34" charset="0"/>
              </a:rPr>
              <a:t>減価償却累計額 </a:t>
            </a:r>
            <a:r>
              <a:rPr kumimoji="0" lang="en-US" altLang="ja-JP" sz="900" kern="0" dirty="0">
                <a:solidFill>
                  <a:prstClr val="black"/>
                </a:solidFill>
                <a:latin typeface="Meiryo UI"/>
                <a:ea typeface="Meiryo UI"/>
                <a:cs typeface="Arial" pitchFamily="34" charset="0"/>
              </a:rPr>
              <a:t>50</a:t>
            </a:r>
          </a:p>
        </p:txBody>
      </p:sp>
      <p:sp>
        <p:nvSpPr>
          <p:cNvPr id="88" name="正方形/長方形 87">
            <a:extLst>
              <a:ext uri="{FF2B5EF4-FFF2-40B4-BE49-F238E27FC236}">
                <a16:creationId xmlns:a16="http://schemas.microsoft.com/office/drawing/2014/main" id="{E9B88F41-AA1C-45B2-96B4-B4761115DAF2}"/>
              </a:ext>
            </a:extLst>
          </p:cNvPr>
          <p:cNvSpPr/>
          <p:nvPr/>
        </p:nvSpPr>
        <p:spPr>
          <a:xfrm>
            <a:off x="392563" y="4648981"/>
            <a:ext cx="2116487" cy="1958120"/>
          </a:xfrm>
          <a:prstGeom prst="rect">
            <a:avLst/>
          </a:prstGeom>
          <a:solidFill>
            <a:schemeClr val="accent3">
              <a:lumMod val="20000"/>
              <a:lumOff val="80000"/>
            </a:schemeClr>
          </a:solidFill>
          <a:ln w="19050" cap="flat" cmpd="sng" algn="ctr">
            <a:noFill/>
            <a:prstDash val="solid"/>
            <a:miter lim="800000"/>
          </a:ln>
          <a:effectLst/>
        </p:spPr>
        <p:txBody>
          <a:bodyPr wrap="none" lIns="0" tIns="36000" rIns="0" bIns="36000" rtlCol="0" anchor="ctr"/>
          <a:lstStyle/>
          <a:p>
            <a:pPr algn="ctr"/>
            <a:endParaRPr kumimoji="0" lang="en-US" altLang="ja-JP" sz="800" kern="0" dirty="0">
              <a:solidFill>
                <a:prstClr val="black"/>
              </a:solidFill>
              <a:latin typeface="Meiryo UI"/>
              <a:ea typeface="Meiryo UI"/>
              <a:cs typeface="Arial" pitchFamily="34" charset="0"/>
            </a:endParaRPr>
          </a:p>
        </p:txBody>
      </p:sp>
      <p:sp>
        <p:nvSpPr>
          <p:cNvPr id="77" name="四角形: 角を丸くする 76">
            <a:extLst>
              <a:ext uri="{FF2B5EF4-FFF2-40B4-BE49-F238E27FC236}">
                <a16:creationId xmlns:a16="http://schemas.microsoft.com/office/drawing/2014/main" id="{FD189399-30F7-465F-992D-903846A15D26}"/>
              </a:ext>
            </a:extLst>
          </p:cNvPr>
          <p:cNvSpPr/>
          <p:nvPr/>
        </p:nvSpPr>
        <p:spPr>
          <a:xfrm>
            <a:off x="525502" y="2809699"/>
            <a:ext cx="221232" cy="1563899"/>
          </a:xfrm>
          <a:prstGeom prst="roundRect">
            <a:avLst/>
          </a:prstGeom>
          <a:solidFill>
            <a:schemeClr val="bg1">
              <a:lumMod val="85000"/>
            </a:schemeClr>
          </a:solidFill>
          <a:ln w="19050" cap="flat" cmpd="sng" algn="ctr">
            <a:noFill/>
            <a:prstDash val="solid"/>
            <a:miter lim="800000"/>
          </a:ln>
          <a:effectLst/>
        </p:spPr>
        <p:txBody>
          <a:bodyPr vert="eaVert" wrap="none" lIns="0" tIns="36000" rIns="0" bIns="36000" rtlCol="0" anchor="ctr"/>
          <a:lstStyle/>
          <a:p>
            <a:pPr algn="ctr"/>
            <a:r>
              <a:rPr kumimoji="0" lang="ja-JP" altLang="en-US" sz="1200" kern="0" dirty="0">
                <a:solidFill>
                  <a:prstClr val="black"/>
                </a:solidFill>
                <a:latin typeface="Meiryo UI"/>
                <a:ea typeface="Meiryo UI"/>
                <a:cs typeface="Arial" pitchFamily="34" charset="0"/>
              </a:rPr>
              <a:t>主管部</a:t>
            </a:r>
            <a:endParaRPr kumimoji="0" lang="en-US" altLang="ja-JP" sz="1200" kern="0" dirty="0">
              <a:solidFill>
                <a:prstClr val="black"/>
              </a:solidFill>
              <a:latin typeface="Meiryo UI"/>
              <a:ea typeface="Meiryo UI"/>
              <a:cs typeface="Arial" pitchFamily="34" charset="0"/>
            </a:endParaRPr>
          </a:p>
        </p:txBody>
      </p:sp>
      <p:sp>
        <p:nvSpPr>
          <p:cNvPr id="19" name="四角形: 角を丸くする 18">
            <a:extLst>
              <a:ext uri="{FF2B5EF4-FFF2-40B4-BE49-F238E27FC236}">
                <a16:creationId xmlns:a16="http://schemas.microsoft.com/office/drawing/2014/main" id="{800316F3-2C7B-4FA5-926F-F97FCC87CCE2}"/>
              </a:ext>
            </a:extLst>
          </p:cNvPr>
          <p:cNvSpPr/>
          <p:nvPr/>
        </p:nvSpPr>
        <p:spPr>
          <a:xfrm>
            <a:off x="525502" y="4717145"/>
            <a:ext cx="221232" cy="1772037"/>
          </a:xfrm>
          <a:prstGeom prst="roundRect">
            <a:avLst/>
          </a:prstGeom>
          <a:solidFill>
            <a:schemeClr val="bg1">
              <a:lumMod val="85000"/>
            </a:schemeClr>
          </a:solidFill>
          <a:ln w="19050" cap="flat" cmpd="sng" algn="ctr">
            <a:noFill/>
            <a:prstDash val="solid"/>
            <a:miter lim="800000"/>
          </a:ln>
          <a:effectLst/>
        </p:spPr>
        <p:txBody>
          <a:bodyPr vert="eaVert" wrap="none" lIns="0" tIns="36000" rIns="0" bIns="36000" rtlCol="0" anchor="ctr"/>
          <a:lstStyle/>
          <a:p>
            <a:pPr algn="ctr"/>
            <a:r>
              <a:rPr kumimoji="0" lang="ja-JP" altLang="en-US" sz="1100" kern="0" dirty="0">
                <a:solidFill>
                  <a:prstClr val="black"/>
                </a:solidFill>
                <a:latin typeface="Meiryo UI"/>
                <a:ea typeface="Meiryo UI"/>
                <a:cs typeface="Arial" pitchFamily="34" charset="0"/>
              </a:rPr>
              <a:t>広域機関運営</a:t>
            </a:r>
            <a:endParaRPr kumimoji="0" lang="en-US" altLang="ja-JP" sz="1100" kern="0" dirty="0">
              <a:solidFill>
                <a:prstClr val="black"/>
              </a:solidFill>
              <a:latin typeface="Meiryo UI"/>
              <a:ea typeface="Meiryo UI"/>
              <a:cs typeface="Arial" pitchFamily="34" charset="0"/>
            </a:endParaRPr>
          </a:p>
        </p:txBody>
      </p:sp>
      <p:sp>
        <p:nvSpPr>
          <p:cNvPr id="94" name="正方形/長方形 93">
            <a:extLst>
              <a:ext uri="{FF2B5EF4-FFF2-40B4-BE49-F238E27FC236}">
                <a16:creationId xmlns:a16="http://schemas.microsoft.com/office/drawing/2014/main" id="{345F2561-2F62-4095-AFFF-C8ABE3D142D7}"/>
              </a:ext>
            </a:extLst>
          </p:cNvPr>
          <p:cNvSpPr/>
          <p:nvPr/>
        </p:nvSpPr>
        <p:spPr>
          <a:xfrm>
            <a:off x="872215" y="3461509"/>
            <a:ext cx="1497992" cy="266069"/>
          </a:xfrm>
          <a:prstGeom prst="rect">
            <a:avLst/>
          </a:prstGeom>
          <a:solidFill>
            <a:schemeClr val="bg1"/>
          </a:solidFill>
          <a:ln w="19050" cap="flat" cmpd="sng" algn="ctr">
            <a:noFill/>
            <a:prstDash val="solid"/>
            <a:miter lim="800000"/>
          </a:ln>
          <a:effectLst/>
        </p:spPr>
        <p:txBody>
          <a:bodyPr wrap="none" lIns="0" tIns="36000" rIns="0" bIns="36000" rtlCol="0" anchor="ctr"/>
          <a:lstStyle/>
          <a:p>
            <a:pPr algn="ctr"/>
            <a:r>
              <a:rPr kumimoji="0" lang="ja-JP" altLang="en-US" sz="1000" kern="0" dirty="0">
                <a:solidFill>
                  <a:prstClr val="black"/>
                </a:solidFill>
                <a:latin typeface="Meiryo UI"/>
                <a:ea typeface="Meiryo UI"/>
                <a:cs typeface="Arial" pitchFamily="34" charset="0"/>
              </a:rPr>
              <a:t>手数料 ▲</a:t>
            </a:r>
            <a:r>
              <a:rPr kumimoji="0" lang="en-US" altLang="ja-JP" sz="1000" kern="0" dirty="0">
                <a:solidFill>
                  <a:prstClr val="black"/>
                </a:solidFill>
                <a:latin typeface="Meiryo UI"/>
                <a:ea typeface="Meiryo UI"/>
                <a:cs typeface="Arial" pitchFamily="34" charset="0"/>
              </a:rPr>
              <a:t>5</a:t>
            </a:r>
          </a:p>
        </p:txBody>
      </p:sp>
      <p:sp>
        <p:nvSpPr>
          <p:cNvPr id="61" name="正方形/長方形 60">
            <a:extLst>
              <a:ext uri="{FF2B5EF4-FFF2-40B4-BE49-F238E27FC236}">
                <a16:creationId xmlns:a16="http://schemas.microsoft.com/office/drawing/2014/main" id="{FFD62E67-4D6B-4668-9E0C-9E61AA978535}"/>
              </a:ext>
            </a:extLst>
          </p:cNvPr>
          <p:cNvSpPr/>
          <p:nvPr/>
        </p:nvSpPr>
        <p:spPr>
          <a:xfrm>
            <a:off x="872215" y="2809699"/>
            <a:ext cx="1497992" cy="266069"/>
          </a:xfrm>
          <a:prstGeom prst="rect">
            <a:avLst/>
          </a:prstGeom>
          <a:solidFill>
            <a:schemeClr val="bg1"/>
          </a:solidFill>
          <a:ln w="19050" cap="flat" cmpd="sng" algn="ctr">
            <a:noFill/>
            <a:prstDash val="solid"/>
            <a:miter lim="800000"/>
          </a:ln>
          <a:effectLst/>
        </p:spPr>
        <p:txBody>
          <a:bodyPr wrap="none" lIns="0" tIns="36000" rIns="0" bIns="36000" rtlCol="0" anchor="ctr"/>
          <a:lstStyle/>
          <a:p>
            <a:pPr algn="ctr"/>
            <a:r>
              <a:rPr kumimoji="0" lang="ja-JP" altLang="en-US" sz="1000" kern="0" dirty="0">
                <a:solidFill>
                  <a:prstClr val="black"/>
                </a:solidFill>
                <a:latin typeface="Meiryo UI"/>
                <a:ea typeface="Meiryo UI"/>
                <a:cs typeface="Arial" pitchFamily="34" charset="0"/>
              </a:rPr>
              <a:t>納付金受領 </a:t>
            </a:r>
            <a:r>
              <a:rPr kumimoji="0" lang="en-US" altLang="ja-JP" sz="1000" kern="0" dirty="0">
                <a:solidFill>
                  <a:prstClr val="black"/>
                </a:solidFill>
                <a:latin typeface="Meiryo UI"/>
                <a:ea typeface="Meiryo UI"/>
                <a:cs typeface="Arial" pitchFamily="34" charset="0"/>
              </a:rPr>
              <a:t>100</a:t>
            </a:r>
          </a:p>
        </p:txBody>
      </p:sp>
      <p:sp>
        <p:nvSpPr>
          <p:cNvPr id="62" name="正方形/長方形 61">
            <a:extLst>
              <a:ext uri="{FF2B5EF4-FFF2-40B4-BE49-F238E27FC236}">
                <a16:creationId xmlns:a16="http://schemas.microsoft.com/office/drawing/2014/main" id="{E3A613C1-FAC8-4A27-9EFE-D186C3011346}"/>
              </a:ext>
            </a:extLst>
          </p:cNvPr>
          <p:cNvSpPr/>
          <p:nvPr/>
        </p:nvSpPr>
        <p:spPr>
          <a:xfrm>
            <a:off x="872215" y="3135604"/>
            <a:ext cx="1497992" cy="266069"/>
          </a:xfrm>
          <a:prstGeom prst="rect">
            <a:avLst/>
          </a:prstGeom>
          <a:solidFill>
            <a:schemeClr val="bg1"/>
          </a:solidFill>
          <a:ln w="19050" cap="flat" cmpd="sng" algn="ctr">
            <a:noFill/>
            <a:prstDash val="solid"/>
            <a:miter lim="800000"/>
          </a:ln>
          <a:effectLst/>
        </p:spPr>
        <p:txBody>
          <a:bodyPr wrap="none" lIns="0" tIns="36000" rIns="0" bIns="36000" rtlCol="0" anchor="ctr"/>
          <a:lstStyle/>
          <a:p>
            <a:pPr algn="ctr"/>
            <a:r>
              <a:rPr kumimoji="0" lang="ja-JP" altLang="en-US" sz="1000" kern="0" dirty="0">
                <a:solidFill>
                  <a:prstClr val="black"/>
                </a:solidFill>
                <a:latin typeface="Meiryo UI"/>
                <a:ea typeface="Meiryo UI"/>
                <a:cs typeface="Arial" pitchFamily="34" charset="0"/>
              </a:rPr>
              <a:t>補助金受領 </a:t>
            </a:r>
            <a:r>
              <a:rPr kumimoji="0" lang="en-US" altLang="ja-JP" sz="1000" kern="0" dirty="0">
                <a:solidFill>
                  <a:prstClr val="black"/>
                </a:solidFill>
                <a:latin typeface="Meiryo UI"/>
                <a:ea typeface="Meiryo UI"/>
                <a:cs typeface="Arial" pitchFamily="34" charset="0"/>
              </a:rPr>
              <a:t>20</a:t>
            </a:r>
          </a:p>
        </p:txBody>
      </p:sp>
      <p:sp>
        <p:nvSpPr>
          <p:cNvPr id="69" name="正方形/長方形 68">
            <a:extLst>
              <a:ext uri="{FF2B5EF4-FFF2-40B4-BE49-F238E27FC236}">
                <a16:creationId xmlns:a16="http://schemas.microsoft.com/office/drawing/2014/main" id="{B44073A9-B15F-4754-893D-11EC5247D0F6}"/>
              </a:ext>
            </a:extLst>
          </p:cNvPr>
          <p:cNvSpPr/>
          <p:nvPr/>
        </p:nvSpPr>
        <p:spPr>
          <a:xfrm>
            <a:off x="872215" y="4113320"/>
            <a:ext cx="1497992" cy="266069"/>
          </a:xfrm>
          <a:prstGeom prst="rect">
            <a:avLst/>
          </a:prstGeom>
          <a:solidFill>
            <a:schemeClr val="bg1"/>
          </a:solidFill>
          <a:ln w="19050" cap="flat" cmpd="sng" algn="ctr">
            <a:noFill/>
            <a:prstDash val="solid"/>
            <a:miter lim="800000"/>
          </a:ln>
          <a:effectLst/>
        </p:spPr>
        <p:txBody>
          <a:bodyPr wrap="none" lIns="0" tIns="36000" rIns="0" bIns="36000" rtlCol="0" anchor="ctr"/>
          <a:lstStyle/>
          <a:p>
            <a:pPr algn="ctr"/>
            <a:r>
              <a:rPr kumimoji="0" lang="ja-JP" altLang="en-US" sz="1000" kern="0" dirty="0">
                <a:solidFill>
                  <a:prstClr val="black"/>
                </a:solidFill>
                <a:latin typeface="Meiryo UI"/>
                <a:ea typeface="Meiryo UI"/>
                <a:cs typeface="Arial" pitchFamily="34" charset="0"/>
              </a:rPr>
              <a:t>廃棄等費用積立・取崩 </a:t>
            </a:r>
            <a:r>
              <a:rPr kumimoji="0" lang="en-US" altLang="ja-JP" sz="1000" kern="0" dirty="0">
                <a:solidFill>
                  <a:prstClr val="black"/>
                </a:solidFill>
                <a:latin typeface="Meiryo UI"/>
                <a:ea typeface="Meiryo UI"/>
                <a:cs typeface="Arial" pitchFamily="34" charset="0"/>
              </a:rPr>
              <a:t>30</a:t>
            </a:r>
          </a:p>
        </p:txBody>
      </p:sp>
      <p:sp>
        <p:nvSpPr>
          <p:cNvPr id="78" name="正方形/長方形 77">
            <a:extLst>
              <a:ext uri="{FF2B5EF4-FFF2-40B4-BE49-F238E27FC236}">
                <a16:creationId xmlns:a16="http://schemas.microsoft.com/office/drawing/2014/main" id="{60F81D23-278B-4BBD-AD07-D19E140E1FB2}"/>
              </a:ext>
            </a:extLst>
          </p:cNvPr>
          <p:cNvSpPr/>
          <p:nvPr/>
        </p:nvSpPr>
        <p:spPr>
          <a:xfrm>
            <a:off x="872215" y="3787414"/>
            <a:ext cx="1497992" cy="266069"/>
          </a:xfrm>
          <a:prstGeom prst="rect">
            <a:avLst/>
          </a:prstGeom>
          <a:solidFill>
            <a:schemeClr val="bg1"/>
          </a:solidFill>
          <a:ln w="19050" cap="flat" cmpd="sng" algn="ctr">
            <a:noFill/>
            <a:prstDash val="solid"/>
            <a:miter lim="800000"/>
          </a:ln>
          <a:effectLst/>
        </p:spPr>
        <p:txBody>
          <a:bodyPr wrap="none" lIns="0" tIns="36000" rIns="0" bIns="36000" rtlCol="0" anchor="ctr"/>
          <a:lstStyle/>
          <a:p>
            <a:pPr algn="ctr"/>
            <a:r>
              <a:rPr kumimoji="0" lang="ja-JP" altLang="en-US" sz="1000" kern="0" dirty="0">
                <a:solidFill>
                  <a:prstClr val="black"/>
                </a:solidFill>
                <a:latin typeface="Meiryo UI"/>
                <a:ea typeface="Meiryo UI"/>
                <a:cs typeface="Arial" pitchFamily="34" charset="0"/>
              </a:rPr>
              <a:t>交付金支払 ▲</a:t>
            </a:r>
            <a:r>
              <a:rPr kumimoji="0" lang="en-US" altLang="ja-JP" sz="1000" kern="0" dirty="0">
                <a:solidFill>
                  <a:prstClr val="black"/>
                </a:solidFill>
                <a:latin typeface="Meiryo UI"/>
                <a:ea typeface="Meiryo UI"/>
                <a:cs typeface="Arial" pitchFamily="34" charset="0"/>
              </a:rPr>
              <a:t>80</a:t>
            </a:r>
          </a:p>
        </p:txBody>
      </p:sp>
      <p:sp>
        <p:nvSpPr>
          <p:cNvPr id="86" name="正方形/長方形 85">
            <a:extLst>
              <a:ext uri="{FF2B5EF4-FFF2-40B4-BE49-F238E27FC236}">
                <a16:creationId xmlns:a16="http://schemas.microsoft.com/office/drawing/2014/main" id="{229C4A0F-34B3-46CD-97B4-A7722C6AB4E9}"/>
              </a:ext>
            </a:extLst>
          </p:cNvPr>
          <p:cNvSpPr/>
          <p:nvPr/>
        </p:nvSpPr>
        <p:spPr>
          <a:xfrm>
            <a:off x="872215" y="5032716"/>
            <a:ext cx="1497992" cy="266069"/>
          </a:xfrm>
          <a:prstGeom prst="rect">
            <a:avLst/>
          </a:prstGeom>
          <a:solidFill>
            <a:schemeClr val="bg1"/>
          </a:solidFill>
          <a:ln w="19050" cap="flat" cmpd="sng" algn="ctr">
            <a:noFill/>
            <a:prstDash val="solid"/>
            <a:miter lim="800000"/>
          </a:ln>
          <a:effectLst/>
        </p:spPr>
        <p:txBody>
          <a:bodyPr wrap="none" lIns="0" tIns="36000" rIns="0" bIns="36000" rtlCol="0" anchor="ctr"/>
          <a:lstStyle/>
          <a:p>
            <a:pPr algn="ctr"/>
            <a:r>
              <a:rPr kumimoji="0" lang="ja-JP" altLang="en-US" sz="1000" kern="0" dirty="0">
                <a:solidFill>
                  <a:prstClr val="black"/>
                </a:solidFill>
                <a:latin typeface="Meiryo UI"/>
                <a:ea typeface="Meiryo UI"/>
                <a:cs typeface="Arial" pitchFamily="34" charset="0"/>
              </a:rPr>
              <a:t>給与計算</a:t>
            </a:r>
            <a:endParaRPr kumimoji="0" lang="en-US" altLang="ja-JP" sz="1000" kern="0" dirty="0">
              <a:solidFill>
                <a:prstClr val="black"/>
              </a:solidFill>
              <a:latin typeface="Meiryo UI"/>
              <a:ea typeface="Meiryo UI"/>
              <a:cs typeface="Arial" pitchFamily="34" charset="0"/>
            </a:endParaRPr>
          </a:p>
        </p:txBody>
      </p:sp>
      <p:sp>
        <p:nvSpPr>
          <p:cNvPr id="87" name="正方形/長方形 86">
            <a:extLst>
              <a:ext uri="{FF2B5EF4-FFF2-40B4-BE49-F238E27FC236}">
                <a16:creationId xmlns:a16="http://schemas.microsoft.com/office/drawing/2014/main" id="{AF68DDF8-C834-4B88-BDB5-443941762992}"/>
              </a:ext>
            </a:extLst>
          </p:cNvPr>
          <p:cNvSpPr/>
          <p:nvPr/>
        </p:nvSpPr>
        <p:spPr>
          <a:xfrm>
            <a:off x="872215" y="5366782"/>
            <a:ext cx="1497992" cy="266069"/>
          </a:xfrm>
          <a:prstGeom prst="rect">
            <a:avLst/>
          </a:prstGeom>
          <a:solidFill>
            <a:schemeClr val="bg1"/>
          </a:solidFill>
          <a:ln w="19050" cap="flat" cmpd="sng" algn="ctr">
            <a:noFill/>
            <a:prstDash val="solid"/>
            <a:miter lim="800000"/>
          </a:ln>
          <a:effectLst/>
        </p:spPr>
        <p:txBody>
          <a:bodyPr wrap="none" lIns="0" tIns="36000" rIns="0" bIns="36000" rtlCol="0" anchor="ctr"/>
          <a:lstStyle/>
          <a:p>
            <a:pPr algn="ctr"/>
            <a:r>
              <a:rPr kumimoji="0" lang="ja-JP" altLang="en-US" sz="1000" kern="0" dirty="0">
                <a:solidFill>
                  <a:prstClr val="black"/>
                </a:solidFill>
                <a:latin typeface="Meiryo UI"/>
                <a:ea typeface="Meiryo UI"/>
                <a:cs typeface="Arial" pitchFamily="34" charset="0"/>
              </a:rPr>
              <a:t>業務委託実施</a:t>
            </a:r>
            <a:endParaRPr kumimoji="0" lang="en-US" altLang="ja-JP" sz="1000" kern="0" dirty="0">
              <a:solidFill>
                <a:prstClr val="black"/>
              </a:solidFill>
              <a:latin typeface="Meiryo UI"/>
              <a:ea typeface="Meiryo UI"/>
              <a:cs typeface="Arial" pitchFamily="34" charset="0"/>
            </a:endParaRPr>
          </a:p>
        </p:txBody>
      </p:sp>
      <p:sp>
        <p:nvSpPr>
          <p:cNvPr id="85" name="正方形/長方形 84">
            <a:extLst>
              <a:ext uri="{FF2B5EF4-FFF2-40B4-BE49-F238E27FC236}">
                <a16:creationId xmlns:a16="http://schemas.microsoft.com/office/drawing/2014/main" id="{730D8A5C-360E-4FE6-A52B-412A31230F45}"/>
              </a:ext>
            </a:extLst>
          </p:cNvPr>
          <p:cNvSpPr/>
          <p:nvPr/>
        </p:nvSpPr>
        <p:spPr>
          <a:xfrm>
            <a:off x="872215" y="4698651"/>
            <a:ext cx="1497992" cy="266069"/>
          </a:xfrm>
          <a:prstGeom prst="rect">
            <a:avLst/>
          </a:prstGeom>
          <a:solidFill>
            <a:schemeClr val="bg1"/>
          </a:solidFill>
          <a:ln w="19050" cap="flat" cmpd="sng" algn="ctr">
            <a:noFill/>
            <a:prstDash val="solid"/>
            <a:miter lim="800000"/>
          </a:ln>
          <a:effectLst/>
        </p:spPr>
        <p:txBody>
          <a:bodyPr wrap="none" lIns="0" tIns="36000" rIns="0" bIns="36000" rtlCol="0" anchor="ctr"/>
          <a:lstStyle/>
          <a:p>
            <a:pPr algn="ctr"/>
            <a:r>
              <a:rPr kumimoji="0" lang="ja-JP" altLang="en-US" sz="1000" kern="0" dirty="0">
                <a:solidFill>
                  <a:prstClr val="black"/>
                </a:solidFill>
                <a:latin typeface="Meiryo UI"/>
                <a:ea typeface="Meiryo UI"/>
                <a:cs typeface="Arial" pitchFamily="34" charset="0"/>
              </a:rPr>
              <a:t>固定資産管理</a:t>
            </a:r>
            <a:endParaRPr kumimoji="0" lang="en-US" altLang="ja-JP" sz="1000" kern="0" dirty="0">
              <a:solidFill>
                <a:prstClr val="black"/>
              </a:solidFill>
              <a:latin typeface="Meiryo UI"/>
              <a:ea typeface="Meiryo UI"/>
              <a:cs typeface="Arial" pitchFamily="34" charset="0"/>
            </a:endParaRPr>
          </a:p>
        </p:txBody>
      </p:sp>
      <p:sp>
        <p:nvSpPr>
          <p:cNvPr id="72" name="正方形/長方形 71">
            <a:extLst>
              <a:ext uri="{FF2B5EF4-FFF2-40B4-BE49-F238E27FC236}">
                <a16:creationId xmlns:a16="http://schemas.microsoft.com/office/drawing/2014/main" id="{F3A6FB66-8889-420B-A0EC-6AA591415689}"/>
              </a:ext>
            </a:extLst>
          </p:cNvPr>
          <p:cNvSpPr/>
          <p:nvPr/>
        </p:nvSpPr>
        <p:spPr>
          <a:xfrm>
            <a:off x="872215" y="5703637"/>
            <a:ext cx="1497992" cy="785546"/>
          </a:xfrm>
          <a:prstGeom prst="rect">
            <a:avLst/>
          </a:prstGeom>
          <a:solidFill>
            <a:schemeClr val="bg1"/>
          </a:solidFill>
          <a:ln w="19050" cap="flat" cmpd="sng" algn="ctr">
            <a:noFill/>
            <a:prstDash val="solid"/>
            <a:miter lim="800000"/>
          </a:ln>
          <a:effectLst/>
        </p:spPr>
        <p:txBody>
          <a:bodyPr wrap="none" lIns="0" tIns="36000" rIns="0" bIns="36000" rtlCol="0" anchor="ctr"/>
          <a:lstStyle/>
          <a:p>
            <a:pPr algn="ctr"/>
            <a:r>
              <a:rPr kumimoji="0" lang="ja-JP" altLang="en-US" sz="1000" kern="0" dirty="0">
                <a:solidFill>
                  <a:prstClr val="black"/>
                </a:solidFill>
                <a:latin typeface="Meiryo UI"/>
                <a:ea typeface="Meiryo UI"/>
                <a:cs typeface="Arial" pitchFamily="34" charset="0"/>
              </a:rPr>
              <a:t>決算調整</a:t>
            </a:r>
            <a:endParaRPr kumimoji="0" lang="en-US" altLang="ja-JP" sz="1000" kern="0" dirty="0">
              <a:solidFill>
                <a:prstClr val="black"/>
              </a:solidFill>
              <a:latin typeface="Meiryo UI"/>
              <a:ea typeface="Meiryo UI"/>
              <a:cs typeface="Arial" pitchFamily="34" charset="0"/>
            </a:endParaRPr>
          </a:p>
        </p:txBody>
      </p:sp>
      <p:sp>
        <p:nvSpPr>
          <p:cNvPr id="76" name="正方形/長方形 75">
            <a:extLst>
              <a:ext uri="{FF2B5EF4-FFF2-40B4-BE49-F238E27FC236}">
                <a16:creationId xmlns:a16="http://schemas.microsoft.com/office/drawing/2014/main" id="{9269A99E-6C63-41B0-831C-3730FF6F39E9}"/>
              </a:ext>
            </a:extLst>
          </p:cNvPr>
          <p:cNvSpPr/>
          <p:nvPr/>
        </p:nvSpPr>
        <p:spPr>
          <a:xfrm>
            <a:off x="5279426" y="5692479"/>
            <a:ext cx="2002205" cy="785546"/>
          </a:xfrm>
          <a:prstGeom prst="rect">
            <a:avLst/>
          </a:prstGeom>
          <a:solidFill>
            <a:schemeClr val="bg1"/>
          </a:solidFill>
          <a:ln w="19050" cap="flat" cmpd="sng" algn="ctr">
            <a:noFill/>
            <a:prstDash val="solid"/>
            <a:miter lim="800000"/>
          </a:ln>
          <a:effectLst/>
        </p:spPr>
        <p:txBody>
          <a:bodyPr wrap="none" lIns="0" tIns="36000" rIns="0" bIns="36000" rtlCol="0" anchor="ctr"/>
          <a:lstStyle/>
          <a:p>
            <a:pPr algn="ctr"/>
            <a:r>
              <a:rPr kumimoji="0" lang="ja-JP" altLang="en-US" sz="1000" kern="0" dirty="0">
                <a:solidFill>
                  <a:prstClr val="black"/>
                </a:solidFill>
                <a:latin typeface="Meiryo UI"/>
                <a:ea typeface="Meiryo UI"/>
                <a:cs typeface="Arial" pitchFamily="34" charset="0"/>
              </a:rPr>
              <a:t>減価償却費 </a:t>
            </a:r>
            <a:r>
              <a:rPr kumimoji="0" lang="en-US" altLang="ja-JP" sz="1000" kern="0" dirty="0">
                <a:solidFill>
                  <a:prstClr val="black"/>
                </a:solidFill>
                <a:latin typeface="Meiryo UI"/>
                <a:ea typeface="Meiryo UI"/>
                <a:cs typeface="Arial" pitchFamily="34" charset="0"/>
              </a:rPr>
              <a:t>10</a:t>
            </a:r>
            <a:r>
              <a:rPr kumimoji="0" lang="ja-JP" altLang="en-US" sz="1000" kern="0" dirty="0">
                <a:solidFill>
                  <a:prstClr val="black"/>
                </a:solidFill>
                <a:latin typeface="Meiryo UI"/>
                <a:ea typeface="Meiryo UI"/>
                <a:cs typeface="Arial" pitchFamily="34" charset="0"/>
              </a:rPr>
              <a:t> </a:t>
            </a:r>
            <a:r>
              <a:rPr kumimoji="0" lang="en-US" altLang="ja-JP" sz="1000" kern="0" dirty="0">
                <a:solidFill>
                  <a:prstClr val="black"/>
                </a:solidFill>
                <a:latin typeface="Meiryo UI"/>
                <a:ea typeface="Meiryo UI"/>
                <a:cs typeface="Arial" pitchFamily="34" charset="0"/>
              </a:rPr>
              <a:t> / </a:t>
            </a:r>
            <a:r>
              <a:rPr kumimoji="0" lang="ja-JP" altLang="en-US" sz="1000" kern="0" dirty="0">
                <a:solidFill>
                  <a:prstClr val="black"/>
                </a:solidFill>
                <a:latin typeface="Meiryo UI"/>
                <a:ea typeface="Meiryo UI"/>
                <a:cs typeface="Arial" pitchFamily="34" charset="0"/>
              </a:rPr>
              <a:t>社内振替 </a:t>
            </a:r>
            <a:r>
              <a:rPr kumimoji="0" lang="en-US" altLang="ja-JP" sz="1000" kern="0" dirty="0">
                <a:solidFill>
                  <a:prstClr val="black"/>
                </a:solidFill>
                <a:latin typeface="Meiryo UI"/>
                <a:ea typeface="Meiryo UI"/>
                <a:cs typeface="Arial" pitchFamily="34" charset="0"/>
              </a:rPr>
              <a:t>10</a:t>
            </a:r>
            <a:br>
              <a:rPr kumimoji="0" lang="en-US" altLang="ja-JP" sz="1000" kern="0" dirty="0">
                <a:solidFill>
                  <a:prstClr val="black"/>
                </a:solidFill>
                <a:latin typeface="Meiryo UI"/>
                <a:ea typeface="Meiryo UI"/>
                <a:cs typeface="Arial" pitchFamily="34" charset="0"/>
              </a:rPr>
            </a:br>
            <a:r>
              <a:rPr kumimoji="0" lang="ja-JP" altLang="en-US" sz="1000" kern="0" dirty="0">
                <a:solidFill>
                  <a:prstClr val="black"/>
                </a:solidFill>
                <a:latin typeface="Meiryo UI"/>
                <a:ea typeface="Meiryo UI"/>
                <a:cs typeface="Arial" pitchFamily="34" charset="0"/>
              </a:rPr>
              <a:t>人件費 </a:t>
            </a:r>
            <a:r>
              <a:rPr kumimoji="0" lang="en-US" altLang="ja-JP" sz="1000" kern="0" dirty="0">
                <a:solidFill>
                  <a:prstClr val="black"/>
                </a:solidFill>
                <a:latin typeface="Meiryo UI"/>
                <a:ea typeface="Meiryo UI"/>
                <a:cs typeface="Arial" pitchFamily="34" charset="0"/>
              </a:rPr>
              <a:t>5 / </a:t>
            </a:r>
            <a:r>
              <a:rPr kumimoji="0" lang="ja-JP" altLang="en-US" sz="1000" kern="0" dirty="0">
                <a:solidFill>
                  <a:prstClr val="black"/>
                </a:solidFill>
                <a:latin typeface="Meiryo UI"/>
                <a:ea typeface="Meiryo UI"/>
                <a:cs typeface="Arial" pitchFamily="34" charset="0"/>
              </a:rPr>
              <a:t>社内振替</a:t>
            </a:r>
            <a:r>
              <a:rPr kumimoji="0" lang="en-US" altLang="ja-JP" sz="1000" kern="0" dirty="0">
                <a:solidFill>
                  <a:prstClr val="black"/>
                </a:solidFill>
                <a:latin typeface="Meiryo UI"/>
                <a:ea typeface="Meiryo UI"/>
                <a:cs typeface="Arial" pitchFamily="34" charset="0"/>
              </a:rPr>
              <a:t> 5</a:t>
            </a:r>
          </a:p>
          <a:p>
            <a:pPr algn="ctr"/>
            <a:r>
              <a:rPr kumimoji="0" lang="ja-JP" altLang="en-US" sz="1000" kern="0" dirty="0">
                <a:solidFill>
                  <a:prstClr val="black"/>
                </a:solidFill>
                <a:latin typeface="Meiryo UI"/>
                <a:ea typeface="Meiryo UI"/>
                <a:cs typeface="Arial" pitchFamily="34" charset="0"/>
              </a:rPr>
              <a:t>委託費 </a:t>
            </a:r>
            <a:r>
              <a:rPr kumimoji="0" lang="en-US" altLang="ja-JP" sz="1000" kern="0" dirty="0">
                <a:solidFill>
                  <a:prstClr val="black"/>
                </a:solidFill>
                <a:latin typeface="Meiryo UI"/>
                <a:ea typeface="Meiryo UI"/>
                <a:cs typeface="Arial" pitchFamily="34" charset="0"/>
              </a:rPr>
              <a:t>10 / </a:t>
            </a:r>
            <a:r>
              <a:rPr kumimoji="0" lang="ja-JP" altLang="en-US" sz="1000" kern="0" dirty="0">
                <a:solidFill>
                  <a:prstClr val="black"/>
                </a:solidFill>
                <a:latin typeface="Meiryo UI"/>
                <a:ea typeface="Meiryo UI"/>
                <a:cs typeface="Arial" pitchFamily="34" charset="0"/>
              </a:rPr>
              <a:t>社内振替</a:t>
            </a:r>
            <a:r>
              <a:rPr kumimoji="0" lang="en-US" altLang="ja-JP" sz="1000" kern="0" dirty="0">
                <a:solidFill>
                  <a:prstClr val="black"/>
                </a:solidFill>
                <a:latin typeface="Meiryo UI"/>
                <a:ea typeface="Meiryo UI"/>
                <a:cs typeface="Arial" pitchFamily="34" charset="0"/>
              </a:rPr>
              <a:t> 10</a:t>
            </a:r>
          </a:p>
          <a:p>
            <a:pPr algn="ctr"/>
            <a:r>
              <a:rPr kumimoji="0" lang="ja-JP" altLang="en-US" sz="1000" kern="0" dirty="0">
                <a:solidFill>
                  <a:prstClr val="black"/>
                </a:solidFill>
                <a:latin typeface="Meiryo UI"/>
                <a:ea typeface="Meiryo UI"/>
                <a:cs typeface="Arial" pitchFamily="34" charset="0"/>
              </a:rPr>
              <a:t>預り金 </a:t>
            </a:r>
            <a:r>
              <a:rPr kumimoji="0" lang="en-US" altLang="ja-JP" sz="1000" kern="0" dirty="0">
                <a:solidFill>
                  <a:prstClr val="black"/>
                </a:solidFill>
                <a:latin typeface="Meiryo UI"/>
                <a:ea typeface="Meiryo UI"/>
                <a:cs typeface="Arial" pitchFamily="34" charset="0"/>
              </a:rPr>
              <a:t>25 / </a:t>
            </a:r>
            <a:r>
              <a:rPr kumimoji="0" lang="ja-JP" altLang="en-US" sz="1000" kern="0" dirty="0">
                <a:solidFill>
                  <a:prstClr val="black"/>
                </a:solidFill>
                <a:latin typeface="Meiryo UI"/>
                <a:ea typeface="Meiryo UI"/>
                <a:cs typeface="Arial" pitchFamily="34" charset="0"/>
              </a:rPr>
              <a:t>運営諸経費</a:t>
            </a:r>
            <a:r>
              <a:rPr kumimoji="0" lang="en-US" altLang="ja-JP" sz="1000" kern="0" dirty="0">
                <a:solidFill>
                  <a:prstClr val="black"/>
                </a:solidFill>
                <a:latin typeface="Meiryo UI"/>
                <a:ea typeface="Meiryo UI"/>
                <a:cs typeface="Arial" pitchFamily="34" charset="0"/>
              </a:rPr>
              <a:t> 25</a:t>
            </a:r>
          </a:p>
        </p:txBody>
      </p:sp>
      <p:sp>
        <p:nvSpPr>
          <p:cNvPr id="79" name="正方形/長方形 78">
            <a:extLst>
              <a:ext uri="{FF2B5EF4-FFF2-40B4-BE49-F238E27FC236}">
                <a16:creationId xmlns:a16="http://schemas.microsoft.com/office/drawing/2014/main" id="{66861BE9-27F8-4CF4-8AD6-FF6BE6F940C4}"/>
              </a:ext>
            </a:extLst>
          </p:cNvPr>
          <p:cNvSpPr/>
          <p:nvPr/>
        </p:nvSpPr>
        <p:spPr>
          <a:xfrm>
            <a:off x="7454091" y="5692479"/>
            <a:ext cx="2002205" cy="785546"/>
          </a:xfrm>
          <a:prstGeom prst="rect">
            <a:avLst/>
          </a:prstGeom>
          <a:solidFill>
            <a:schemeClr val="bg1"/>
          </a:solidFill>
          <a:ln w="19050" cap="flat" cmpd="sng" algn="ctr">
            <a:noFill/>
            <a:prstDash val="solid"/>
            <a:miter lim="800000"/>
          </a:ln>
          <a:effectLst/>
        </p:spPr>
        <p:txBody>
          <a:bodyPr wrap="none" lIns="0" tIns="36000" rIns="0" bIns="36000" rtlCol="0" anchor="ctr"/>
          <a:lstStyle/>
          <a:p>
            <a:pPr algn="ctr"/>
            <a:r>
              <a:rPr kumimoji="0" lang="ja-JP" altLang="en-US" sz="1000" kern="0" dirty="0">
                <a:solidFill>
                  <a:prstClr val="black"/>
                </a:solidFill>
                <a:latin typeface="Meiryo UI"/>
                <a:ea typeface="Meiryo UI"/>
                <a:cs typeface="Arial" pitchFamily="34" charset="0"/>
              </a:rPr>
              <a:t>減価償却費 </a:t>
            </a:r>
            <a:r>
              <a:rPr kumimoji="0" lang="en-US" altLang="ja-JP" sz="1000" kern="0" dirty="0">
                <a:solidFill>
                  <a:prstClr val="black"/>
                </a:solidFill>
                <a:latin typeface="Meiryo UI"/>
                <a:ea typeface="Meiryo UI"/>
                <a:cs typeface="Arial" pitchFamily="34" charset="0"/>
              </a:rPr>
              <a:t>10</a:t>
            </a:r>
            <a:r>
              <a:rPr kumimoji="0" lang="ja-JP" altLang="en-US" sz="1000" kern="0" dirty="0">
                <a:solidFill>
                  <a:prstClr val="black"/>
                </a:solidFill>
                <a:latin typeface="Meiryo UI"/>
                <a:ea typeface="Meiryo UI"/>
                <a:cs typeface="Arial" pitchFamily="34" charset="0"/>
              </a:rPr>
              <a:t> </a:t>
            </a:r>
            <a:r>
              <a:rPr kumimoji="0" lang="en-US" altLang="ja-JP" sz="1000" kern="0" dirty="0">
                <a:solidFill>
                  <a:prstClr val="black"/>
                </a:solidFill>
                <a:latin typeface="Meiryo UI"/>
                <a:ea typeface="Meiryo UI"/>
                <a:cs typeface="Arial" pitchFamily="34" charset="0"/>
              </a:rPr>
              <a:t> / </a:t>
            </a:r>
            <a:r>
              <a:rPr kumimoji="0" lang="ja-JP" altLang="en-US" sz="1000" kern="0" dirty="0">
                <a:solidFill>
                  <a:prstClr val="black"/>
                </a:solidFill>
                <a:latin typeface="Meiryo UI"/>
                <a:ea typeface="Meiryo UI"/>
                <a:cs typeface="Arial" pitchFamily="34" charset="0"/>
              </a:rPr>
              <a:t>社内振替 </a:t>
            </a:r>
            <a:r>
              <a:rPr kumimoji="0" lang="en-US" altLang="ja-JP" sz="1000" kern="0" dirty="0">
                <a:solidFill>
                  <a:prstClr val="black"/>
                </a:solidFill>
                <a:latin typeface="Meiryo UI"/>
                <a:ea typeface="Meiryo UI"/>
                <a:cs typeface="Arial" pitchFamily="34" charset="0"/>
              </a:rPr>
              <a:t>10</a:t>
            </a:r>
            <a:br>
              <a:rPr kumimoji="0" lang="en-US" altLang="ja-JP" sz="1000" kern="0" dirty="0">
                <a:solidFill>
                  <a:prstClr val="black"/>
                </a:solidFill>
                <a:latin typeface="Meiryo UI"/>
                <a:ea typeface="Meiryo UI"/>
                <a:cs typeface="Arial" pitchFamily="34" charset="0"/>
              </a:rPr>
            </a:br>
            <a:r>
              <a:rPr kumimoji="0" lang="ja-JP" altLang="en-US" sz="1000" kern="0" dirty="0">
                <a:solidFill>
                  <a:prstClr val="black"/>
                </a:solidFill>
                <a:latin typeface="Meiryo UI"/>
                <a:ea typeface="Meiryo UI"/>
                <a:cs typeface="Arial" pitchFamily="34" charset="0"/>
              </a:rPr>
              <a:t>人件費 </a:t>
            </a:r>
            <a:r>
              <a:rPr kumimoji="0" lang="en-US" altLang="ja-JP" sz="1000" kern="0" dirty="0">
                <a:solidFill>
                  <a:prstClr val="black"/>
                </a:solidFill>
                <a:latin typeface="Meiryo UI"/>
                <a:ea typeface="Meiryo UI"/>
                <a:cs typeface="Arial" pitchFamily="34" charset="0"/>
              </a:rPr>
              <a:t>5 / </a:t>
            </a:r>
            <a:r>
              <a:rPr kumimoji="0" lang="ja-JP" altLang="en-US" sz="1000" kern="0" dirty="0">
                <a:solidFill>
                  <a:prstClr val="black"/>
                </a:solidFill>
                <a:latin typeface="Meiryo UI"/>
                <a:ea typeface="Meiryo UI"/>
                <a:cs typeface="Arial" pitchFamily="34" charset="0"/>
              </a:rPr>
              <a:t>社内振替</a:t>
            </a:r>
            <a:r>
              <a:rPr kumimoji="0" lang="en-US" altLang="ja-JP" sz="1000" kern="0" dirty="0">
                <a:solidFill>
                  <a:prstClr val="black"/>
                </a:solidFill>
                <a:latin typeface="Meiryo UI"/>
                <a:ea typeface="Meiryo UI"/>
                <a:cs typeface="Arial" pitchFamily="34" charset="0"/>
              </a:rPr>
              <a:t> 5</a:t>
            </a:r>
          </a:p>
          <a:p>
            <a:pPr algn="ctr"/>
            <a:r>
              <a:rPr kumimoji="0" lang="ja-JP" altLang="en-US" sz="1000" kern="0" dirty="0">
                <a:solidFill>
                  <a:prstClr val="black"/>
                </a:solidFill>
                <a:latin typeface="Meiryo UI"/>
                <a:ea typeface="Meiryo UI"/>
                <a:cs typeface="Arial" pitchFamily="34" charset="0"/>
              </a:rPr>
              <a:t>委託費 </a:t>
            </a:r>
            <a:r>
              <a:rPr kumimoji="0" lang="en-US" altLang="ja-JP" sz="1000" kern="0" dirty="0">
                <a:solidFill>
                  <a:prstClr val="black"/>
                </a:solidFill>
                <a:latin typeface="Meiryo UI"/>
                <a:ea typeface="Meiryo UI"/>
                <a:cs typeface="Arial" pitchFamily="34" charset="0"/>
              </a:rPr>
              <a:t>10 / </a:t>
            </a:r>
            <a:r>
              <a:rPr kumimoji="0" lang="ja-JP" altLang="en-US" sz="1000" kern="0" dirty="0">
                <a:solidFill>
                  <a:prstClr val="black"/>
                </a:solidFill>
                <a:latin typeface="Meiryo UI"/>
                <a:ea typeface="Meiryo UI"/>
                <a:cs typeface="Arial" pitchFamily="34" charset="0"/>
              </a:rPr>
              <a:t>社内振替</a:t>
            </a:r>
            <a:r>
              <a:rPr kumimoji="0" lang="en-US" altLang="ja-JP" sz="1000" kern="0" dirty="0">
                <a:solidFill>
                  <a:prstClr val="black"/>
                </a:solidFill>
                <a:latin typeface="Meiryo UI"/>
                <a:ea typeface="Meiryo UI"/>
                <a:cs typeface="Arial" pitchFamily="34" charset="0"/>
              </a:rPr>
              <a:t> 10</a:t>
            </a:r>
          </a:p>
          <a:p>
            <a:pPr algn="ctr"/>
            <a:r>
              <a:rPr kumimoji="0" lang="ja-JP" altLang="en-US" sz="1000" kern="0" dirty="0">
                <a:solidFill>
                  <a:prstClr val="black"/>
                </a:solidFill>
                <a:latin typeface="Meiryo UI"/>
                <a:ea typeface="Meiryo UI"/>
                <a:cs typeface="Arial" pitchFamily="34" charset="0"/>
              </a:rPr>
              <a:t>預り金 </a:t>
            </a:r>
            <a:r>
              <a:rPr kumimoji="0" lang="en-US" altLang="ja-JP" sz="1000" kern="0" dirty="0">
                <a:solidFill>
                  <a:prstClr val="black"/>
                </a:solidFill>
                <a:latin typeface="Meiryo UI"/>
                <a:ea typeface="Meiryo UI"/>
                <a:cs typeface="Arial" pitchFamily="34" charset="0"/>
              </a:rPr>
              <a:t>25 / </a:t>
            </a:r>
            <a:r>
              <a:rPr kumimoji="0" lang="ja-JP" altLang="en-US" sz="1000" kern="0" dirty="0">
                <a:solidFill>
                  <a:prstClr val="black"/>
                </a:solidFill>
                <a:latin typeface="Meiryo UI"/>
                <a:ea typeface="Meiryo UI"/>
                <a:cs typeface="Arial" pitchFamily="34" charset="0"/>
              </a:rPr>
              <a:t>運営諸経費</a:t>
            </a:r>
            <a:r>
              <a:rPr kumimoji="0" lang="en-US" altLang="ja-JP" sz="1000" kern="0" dirty="0">
                <a:solidFill>
                  <a:prstClr val="black"/>
                </a:solidFill>
                <a:latin typeface="Meiryo UI"/>
                <a:ea typeface="Meiryo UI"/>
                <a:cs typeface="Arial" pitchFamily="34" charset="0"/>
              </a:rPr>
              <a:t> 25</a:t>
            </a:r>
          </a:p>
        </p:txBody>
      </p:sp>
      <p:sp>
        <p:nvSpPr>
          <p:cNvPr id="82" name="正方形/長方形 81">
            <a:extLst>
              <a:ext uri="{FF2B5EF4-FFF2-40B4-BE49-F238E27FC236}">
                <a16:creationId xmlns:a16="http://schemas.microsoft.com/office/drawing/2014/main" id="{92E2A979-0B09-4481-BA76-FBC27C59DBC1}"/>
              </a:ext>
            </a:extLst>
          </p:cNvPr>
          <p:cNvSpPr/>
          <p:nvPr/>
        </p:nvSpPr>
        <p:spPr>
          <a:xfrm>
            <a:off x="3100308" y="5692479"/>
            <a:ext cx="2002205" cy="785546"/>
          </a:xfrm>
          <a:prstGeom prst="rect">
            <a:avLst/>
          </a:prstGeom>
          <a:solidFill>
            <a:schemeClr val="bg1"/>
          </a:solidFill>
          <a:ln w="19050" cap="flat" cmpd="sng" algn="ctr">
            <a:noFill/>
            <a:prstDash val="solid"/>
            <a:miter lim="800000"/>
          </a:ln>
          <a:effectLst/>
        </p:spPr>
        <p:txBody>
          <a:bodyPr wrap="none" lIns="0" tIns="36000" rIns="0" bIns="36000" rtlCol="0" anchor="ctr"/>
          <a:lstStyle/>
          <a:p>
            <a:pPr algn="ctr"/>
            <a:r>
              <a:rPr kumimoji="0" lang="ja-JP" altLang="en-US" sz="1000" kern="0" dirty="0">
                <a:solidFill>
                  <a:prstClr val="black"/>
                </a:solidFill>
                <a:latin typeface="Meiryo UI"/>
                <a:ea typeface="Meiryo UI"/>
                <a:cs typeface="Arial" pitchFamily="34" charset="0"/>
              </a:rPr>
              <a:t>社内振替 </a:t>
            </a:r>
            <a:r>
              <a:rPr kumimoji="0" lang="en-US" altLang="ja-JP" sz="1000" kern="0" dirty="0">
                <a:solidFill>
                  <a:prstClr val="black"/>
                </a:solidFill>
                <a:latin typeface="Meiryo UI"/>
                <a:ea typeface="Meiryo UI"/>
                <a:cs typeface="Arial" pitchFamily="34" charset="0"/>
              </a:rPr>
              <a:t>10</a:t>
            </a:r>
            <a:r>
              <a:rPr kumimoji="0" lang="ja-JP" altLang="en-US" sz="1000" kern="0" dirty="0">
                <a:solidFill>
                  <a:prstClr val="black"/>
                </a:solidFill>
                <a:latin typeface="Meiryo UI"/>
                <a:ea typeface="Meiryo UI"/>
                <a:cs typeface="Arial" pitchFamily="34" charset="0"/>
              </a:rPr>
              <a:t> </a:t>
            </a:r>
            <a:r>
              <a:rPr kumimoji="0" lang="en-US" altLang="ja-JP" sz="1000" kern="0" dirty="0">
                <a:solidFill>
                  <a:prstClr val="black"/>
                </a:solidFill>
                <a:latin typeface="Meiryo UI"/>
                <a:ea typeface="Meiryo UI"/>
                <a:cs typeface="Arial" pitchFamily="34" charset="0"/>
              </a:rPr>
              <a:t>/ </a:t>
            </a:r>
            <a:r>
              <a:rPr kumimoji="0" lang="ja-JP" altLang="en-US" sz="1000" kern="0" dirty="0">
                <a:solidFill>
                  <a:prstClr val="black"/>
                </a:solidFill>
                <a:latin typeface="Meiryo UI"/>
                <a:ea typeface="Meiryo UI"/>
                <a:cs typeface="Arial" pitchFamily="34" charset="0"/>
              </a:rPr>
              <a:t>人件費 </a:t>
            </a:r>
            <a:r>
              <a:rPr kumimoji="0" lang="en-US" altLang="ja-JP" sz="1000" kern="0" dirty="0">
                <a:solidFill>
                  <a:prstClr val="black"/>
                </a:solidFill>
                <a:latin typeface="Meiryo UI"/>
                <a:ea typeface="Meiryo UI"/>
                <a:cs typeface="Arial" pitchFamily="34" charset="0"/>
              </a:rPr>
              <a:t>10</a:t>
            </a:r>
          </a:p>
          <a:p>
            <a:pPr algn="ctr"/>
            <a:r>
              <a:rPr kumimoji="0" lang="ja-JP" altLang="en-US" sz="1000" kern="0" dirty="0">
                <a:solidFill>
                  <a:prstClr val="black"/>
                </a:solidFill>
                <a:latin typeface="Meiryo UI"/>
                <a:ea typeface="Meiryo UI"/>
                <a:cs typeface="Arial" pitchFamily="34" charset="0"/>
              </a:rPr>
              <a:t>社内振替 </a:t>
            </a:r>
            <a:r>
              <a:rPr kumimoji="0" lang="en-US" altLang="ja-JP" sz="1000" kern="0" dirty="0">
                <a:solidFill>
                  <a:prstClr val="black"/>
                </a:solidFill>
                <a:latin typeface="Meiryo UI"/>
                <a:ea typeface="Meiryo UI"/>
                <a:cs typeface="Arial" pitchFamily="34" charset="0"/>
              </a:rPr>
              <a:t>20</a:t>
            </a:r>
            <a:r>
              <a:rPr kumimoji="0" lang="ja-JP" altLang="en-US" sz="1000" kern="0" dirty="0">
                <a:solidFill>
                  <a:prstClr val="black"/>
                </a:solidFill>
                <a:latin typeface="Meiryo UI"/>
                <a:ea typeface="Meiryo UI"/>
                <a:cs typeface="Arial" pitchFamily="34" charset="0"/>
              </a:rPr>
              <a:t> </a:t>
            </a:r>
            <a:r>
              <a:rPr kumimoji="0" lang="en-US" altLang="ja-JP" sz="1000" kern="0" dirty="0">
                <a:solidFill>
                  <a:prstClr val="black"/>
                </a:solidFill>
                <a:latin typeface="Meiryo UI"/>
                <a:ea typeface="Meiryo UI"/>
                <a:cs typeface="Arial" pitchFamily="34" charset="0"/>
              </a:rPr>
              <a:t>/ </a:t>
            </a:r>
            <a:r>
              <a:rPr kumimoji="0" lang="ja-JP" altLang="en-US" sz="1000" kern="0" dirty="0">
                <a:solidFill>
                  <a:prstClr val="black"/>
                </a:solidFill>
                <a:latin typeface="Meiryo UI"/>
                <a:ea typeface="Meiryo UI"/>
                <a:cs typeface="Arial" pitchFamily="34" charset="0"/>
              </a:rPr>
              <a:t>委託費 </a:t>
            </a:r>
            <a:r>
              <a:rPr kumimoji="0" lang="en-US" altLang="ja-JP" sz="1000" kern="0" dirty="0">
                <a:solidFill>
                  <a:prstClr val="black"/>
                </a:solidFill>
                <a:latin typeface="Meiryo UI"/>
                <a:ea typeface="Meiryo UI"/>
                <a:cs typeface="Arial" pitchFamily="34" charset="0"/>
              </a:rPr>
              <a:t>20</a:t>
            </a:r>
          </a:p>
          <a:p>
            <a:pPr algn="ctr"/>
            <a:r>
              <a:rPr kumimoji="0" lang="ja-JP" altLang="en-US" sz="1000" kern="0" dirty="0">
                <a:solidFill>
                  <a:prstClr val="black"/>
                </a:solidFill>
                <a:latin typeface="Meiryo UI"/>
                <a:ea typeface="Meiryo UI"/>
                <a:cs typeface="Arial" pitchFamily="34" charset="0"/>
              </a:rPr>
              <a:t>社内振替 </a:t>
            </a:r>
            <a:r>
              <a:rPr kumimoji="0" lang="en-US" altLang="ja-JP" sz="1000" kern="0" dirty="0">
                <a:solidFill>
                  <a:prstClr val="black"/>
                </a:solidFill>
                <a:latin typeface="Meiryo UI"/>
                <a:ea typeface="Meiryo UI"/>
                <a:cs typeface="Arial" pitchFamily="34" charset="0"/>
              </a:rPr>
              <a:t>20</a:t>
            </a:r>
            <a:r>
              <a:rPr kumimoji="0" lang="ja-JP" altLang="en-US" sz="1000" kern="0" dirty="0">
                <a:solidFill>
                  <a:prstClr val="black"/>
                </a:solidFill>
                <a:latin typeface="Meiryo UI"/>
                <a:ea typeface="Meiryo UI"/>
                <a:cs typeface="Arial" pitchFamily="34" charset="0"/>
              </a:rPr>
              <a:t> </a:t>
            </a:r>
            <a:r>
              <a:rPr kumimoji="0" lang="en-US" altLang="ja-JP" sz="1000" kern="0" dirty="0">
                <a:solidFill>
                  <a:prstClr val="black"/>
                </a:solidFill>
                <a:latin typeface="Meiryo UI"/>
                <a:ea typeface="Meiryo UI"/>
                <a:cs typeface="Arial" pitchFamily="34" charset="0"/>
              </a:rPr>
              <a:t>/ </a:t>
            </a:r>
            <a:r>
              <a:rPr kumimoji="0" lang="ja-JP" altLang="en-US" sz="1000" kern="0" dirty="0">
                <a:solidFill>
                  <a:prstClr val="black"/>
                </a:solidFill>
                <a:latin typeface="Meiryo UI"/>
                <a:ea typeface="Meiryo UI"/>
                <a:cs typeface="Arial" pitchFamily="34" charset="0"/>
              </a:rPr>
              <a:t>減価償却費 </a:t>
            </a:r>
            <a:r>
              <a:rPr kumimoji="0" lang="en-US" altLang="ja-JP" sz="1000" kern="0" dirty="0">
                <a:solidFill>
                  <a:prstClr val="black"/>
                </a:solidFill>
                <a:latin typeface="Meiryo UI"/>
                <a:ea typeface="Meiryo UI"/>
                <a:cs typeface="Arial" pitchFamily="34" charset="0"/>
              </a:rPr>
              <a:t>20</a:t>
            </a:r>
          </a:p>
        </p:txBody>
      </p:sp>
      <p:sp>
        <p:nvSpPr>
          <p:cNvPr id="16" name="二等辺三角形 15">
            <a:extLst>
              <a:ext uri="{FF2B5EF4-FFF2-40B4-BE49-F238E27FC236}">
                <a16:creationId xmlns:a16="http://schemas.microsoft.com/office/drawing/2014/main" id="{5A47F89C-A8B0-4DBC-950C-5BF362BED5D2}"/>
              </a:ext>
            </a:extLst>
          </p:cNvPr>
          <p:cNvSpPr/>
          <p:nvPr/>
        </p:nvSpPr>
        <p:spPr>
          <a:xfrm rot="5400000">
            <a:off x="2152954" y="3446223"/>
            <a:ext cx="1325940" cy="290851"/>
          </a:xfrm>
          <a:prstGeom prst="triangle">
            <a:avLst/>
          </a:prstGeom>
          <a:solidFill>
            <a:schemeClr val="bg1">
              <a:lumMod val="85000"/>
            </a:schemeClr>
          </a:solidFill>
          <a:ln w="19050" cap="flat" cmpd="sng" algn="ctr">
            <a:noFill/>
            <a:prstDash val="solid"/>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sp>
        <p:nvSpPr>
          <p:cNvPr id="83" name="二等辺三角形 82">
            <a:extLst>
              <a:ext uri="{FF2B5EF4-FFF2-40B4-BE49-F238E27FC236}">
                <a16:creationId xmlns:a16="http://schemas.microsoft.com/office/drawing/2014/main" id="{E01ADF66-4A17-443E-917B-8DDADE764CF5}"/>
              </a:ext>
            </a:extLst>
          </p:cNvPr>
          <p:cNvSpPr/>
          <p:nvPr/>
        </p:nvSpPr>
        <p:spPr>
          <a:xfrm rot="5400000">
            <a:off x="2152954" y="5368628"/>
            <a:ext cx="1325940" cy="290851"/>
          </a:xfrm>
          <a:prstGeom prst="triangle">
            <a:avLst/>
          </a:prstGeom>
          <a:solidFill>
            <a:schemeClr val="bg1">
              <a:lumMod val="85000"/>
            </a:schemeClr>
          </a:solidFill>
          <a:ln w="19050" cap="flat" cmpd="sng" algn="ctr">
            <a:noFill/>
            <a:prstDash val="solid"/>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sp>
        <p:nvSpPr>
          <p:cNvPr id="42" name="正方形/長方形 41">
            <a:extLst>
              <a:ext uri="{FF2B5EF4-FFF2-40B4-BE49-F238E27FC236}">
                <a16:creationId xmlns:a16="http://schemas.microsoft.com/office/drawing/2014/main" id="{0B3DD489-C70A-4CB7-B994-1CE195C9C212}"/>
              </a:ext>
            </a:extLst>
          </p:cNvPr>
          <p:cNvSpPr/>
          <p:nvPr/>
        </p:nvSpPr>
        <p:spPr>
          <a:xfrm>
            <a:off x="5222285" y="2478630"/>
            <a:ext cx="2116487" cy="207147"/>
          </a:xfrm>
          <a:prstGeom prst="rect">
            <a:avLst/>
          </a:prstGeom>
          <a:solidFill>
            <a:schemeClr val="bg1">
              <a:lumMod val="95000"/>
            </a:schemeClr>
          </a:solidFill>
          <a:ln w="19050" cap="flat" cmpd="sng" algn="ctr">
            <a:noFill/>
            <a:prstDash val="solid"/>
            <a:miter lim="800000"/>
          </a:ln>
          <a:effectLst/>
        </p:spPr>
        <p:txBody>
          <a:bodyPr wrap="none" lIns="0" tIns="36000" rIns="0" bIns="36000" rtlCol="0" anchor="ctr"/>
          <a:lstStyle/>
          <a:p>
            <a:pPr algn="ctr"/>
            <a:r>
              <a:rPr kumimoji="0" lang="en-US" altLang="ja-JP" sz="1000" kern="0" dirty="0">
                <a:solidFill>
                  <a:prstClr val="black"/>
                </a:solidFill>
                <a:latin typeface="Meiryo UI"/>
                <a:ea typeface="Meiryo UI"/>
                <a:cs typeface="Arial" pitchFamily="34" charset="0"/>
              </a:rPr>
              <a:t>FIT</a:t>
            </a:r>
            <a:r>
              <a:rPr kumimoji="0" lang="ja-JP" altLang="en-US" sz="1000" kern="0" dirty="0">
                <a:solidFill>
                  <a:prstClr val="black"/>
                </a:solidFill>
                <a:latin typeface="Meiryo UI"/>
                <a:ea typeface="Meiryo UI"/>
                <a:cs typeface="Arial" pitchFamily="34" charset="0"/>
              </a:rPr>
              <a:t>・</a:t>
            </a:r>
            <a:r>
              <a:rPr kumimoji="0" lang="en-US" altLang="ja-JP" sz="1000" kern="0" dirty="0">
                <a:solidFill>
                  <a:prstClr val="black"/>
                </a:solidFill>
                <a:latin typeface="Meiryo UI"/>
                <a:ea typeface="Meiryo UI"/>
                <a:cs typeface="Arial" pitchFamily="34" charset="0"/>
              </a:rPr>
              <a:t>FIP</a:t>
            </a:r>
          </a:p>
        </p:txBody>
      </p:sp>
      <p:sp>
        <p:nvSpPr>
          <p:cNvPr id="43" name="正方形/長方形 42">
            <a:extLst>
              <a:ext uri="{FF2B5EF4-FFF2-40B4-BE49-F238E27FC236}">
                <a16:creationId xmlns:a16="http://schemas.microsoft.com/office/drawing/2014/main" id="{240C22B9-F2D9-4FFD-80F6-5999E7633963}"/>
              </a:ext>
            </a:extLst>
          </p:cNvPr>
          <p:cNvSpPr/>
          <p:nvPr/>
        </p:nvSpPr>
        <p:spPr>
          <a:xfrm>
            <a:off x="7396950" y="2478630"/>
            <a:ext cx="2116487" cy="207147"/>
          </a:xfrm>
          <a:prstGeom prst="rect">
            <a:avLst/>
          </a:prstGeom>
          <a:solidFill>
            <a:schemeClr val="bg1">
              <a:lumMod val="95000"/>
            </a:schemeClr>
          </a:solidFill>
          <a:ln w="19050" cap="flat" cmpd="sng" algn="ctr">
            <a:noFill/>
            <a:prstDash val="solid"/>
            <a:miter lim="800000"/>
          </a:ln>
          <a:effectLst/>
        </p:spPr>
        <p:txBody>
          <a:bodyPr wrap="none" lIns="0" tIns="36000" rIns="0" bIns="36000" rtlCol="0" anchor="ctr"/>
          <a:lstStyle/>
          <a:p>
            <a:pPr algn="ctr"/>
            <a:r>
              <a:rPr kumimoji="0" lang="ja-JP" altLang="en-US" sz="1000" kern="0" dirty="0">
                <a:solidFill>
                  <a:prstClr val="black"/>
                </a:solidFill>
                <a:latin typeface="Meiryo UI"/>
                <a:ea typeface="Meiryo UI"/>
                <a:cs typeface="Arial" pitchFamily="34" charset="0"/>
              </a:rPr>
              <a:t>廃棄等費用積立・取崩</a:t>
            </a:r>
            <a:endParaRPr kumimoji="0" lang="en-US" altLang="ja-JP" sz="1000" kern="0" dirty="0">
              <a:solidFill>
                <a:prstClr val="black"/>
              </a:solidFill>
              <a:latin typeface="Meiryo UI"/>
              <a:ea typeface="Meiryo UI"/>
              <a:cs typeface="Arial" pitchFamily="34" charset="0"/>
            </a:endParaRPr>
          </a:p>
        </p:txBody>
      </p:sp>
      <p:sp>
        <p:nvSpPr>
          <p:cNvPr id="41" name="正方形/長方形 40">
            <a:extLst>
              <a:ext uri="{FF2B5EF4-FFF2-40B4-BE49-F238E27FC236}">
                <a16:creationId xmlns:a16="http://schemas.microsoft.com/office/drawing/2014/main" id="{A9A29746-8526-455B-9EFA-E405EC89854B}"/>
              </a:ext>
            </a:extLst>
          </p:cNvPr>
          <p:cNvSpPr/>
          <p:nvPr/>
        </p:nvSpPr>
        <p:spPr>
          <a:xfrm>
            <a:off x="3043167" y="2478630"/>
            <a:ext cx="2116487" cy="207147"/>
          </a:xfrm>
          <a:prstGeom prst="rect">
            <a:avLst/>
          </a:prstGeom>
          <a:solidFill>
            <a:schemeClr val="bg1">
              <a:lumMod val="95000"/>
            </a:schemeClr>
          </a:solidFill>
          <a:ln w="19050" cap="flat" cmpd="sng" algn="ctr">
            <a:noFill/>
            <a:prstDash val="solid"/>
            <a:miter lim="800000"/>
          </a:ln>
          <a:effectLst/>
        </p:spPr>
        <p:txBody>
          <a:bodyPr wrap="none" lIns="0" tIns="36000" rIns="0" bIns="36000" rtlCol="0" anchor="ctr"/>
          <a:lstStyle/>
          <a:p>
            <a:pPr algn="ctr"/>
            <a:r>
              <a:rPr kumimoji="0" lang="ja-JP" altLang="en-US" sz="1000" kern="0" dirty="0">
                <a:solidFill>
                  <a:prstClr val="black"/>
                </a:solidFill>
                <a:latin typeface="Meiryo UI"/>
                <a:ea typeface="Meiryo UI"/>
                <a:cs typeface="Arial" pitchFamily="34" charset="0"/>
              </a:rPr>
              <a:t>全体</a:t>
            </a:r>
            <a:endParaRPr kumimoji="0" lang="en-US" altLang="ja-JP" sz="1000" kern="0" dirty="0">
              <a:solidFill>
                <a:prstClr val="black"/>
              </a:solidFill>
              <a:latin typeface="Meiryo UI"/>
              <a:ea typeface="Meiryo UI"/>
              <a:cs typeface="Arial" pitchFamily="34" charset="0"/>
            </a:endParaRPr>
          </a:p>
        </p:txBody>
      </p:sp>
      <p:sp>
        <p:nvSpPr>
          <p:cNvPr id="90" name="正方形/長方形 89">
            <a:extLst>
              <a:ext uri="{FF2B5EF4-FFF2-40B4-BE49-F238E27FC236}">
                <a16:creationId xmlns:a16="http://schemas.microsoft.com/office/drawing/2014/main" id="{57366107-2005-4DBE-AD2A-D350B04E7489}"/>
              </a:ext>
            </a:extLst>
          </p:cNvPr>
          <p:cNvSpPr/>
          <p:nvPr/>
        </p:nvSpPr>
        <p:spPr>
          <a:xfrm>
            <a:off x="3043167" y="2231806"/>
            <a:ext cx="6470270" cy="207147"/>
          </a:xfrm>
          <a:prstGeom prst="rect">
            <a:avLst/>
          </a:prstGeom>
          <a:solidFill>
            <a:schemeClr val="bg1">
              <a:lumMod val="85000"/>
            </a:schemeClr>
          </a:solidFill>
          <a:ln w="19050" cap="flat" cmpd="sng" algn="ctr">
            <a:noFill/>
            <a:prstDash val="solid"/>
            <a:miter lim="800000"/>
          </a:ln>
          <a:effectLst/>
        </p:spPr>
        <p:txBody>
          <a:bodyPr wrap="none" lIns="0" tIns="36000" rIns="0" bIns="36000" rtlCol="0" anchor="ctr"/>
          <a:lstStyle/>
          <a:p>
            <a:pPr algn="ctr"/>
            <a:r>
              <a:rPr kumimoji="0" lang="ja-JP" altLang="en-US" sz="1000" kern="0" dirty="0">
                <a:solidFill>
                  <a:prstClr val="black"/>
                </a:solidFill>
                <a:latin typeface="Meiryo UI"/>
                <a:ea typeface="Meiryo UI"/>
                <a:cs typeface="Arial" pitchFamily="34" charset="0"/>
              </a:rPr>
              <a:t>財務会計</a:t>
            </a:r>
            <a:r>
              <a:rPr kumimoji="0" lang="en-US" altLang="ja-JP" sz="1000" kern="0" dirty="0">
                <a:solidFill>
                  <a:prstClr val="black"/>
                </a:solidFill>
                <a:latin typeface="Meiryo UI"/>
                <a:ea typeface="Meiryo UI"/>
                <a:cs typeface="Arial" pitchFamily="34" charset="0"/>
              </a:rPr>
              <a:t>(</a:t>
            </a:r>
            <a:r>
              <a:rPr kumimoji="0" lang="ja-JP" altLang="en-US" sz="1000" kern="0" dirty="0">
                <a:solidFill>
                  <a:prstClr val="black"/>
                </a:solidFill>
                <a:latin typeface="Meiryo UI"/>
                <a:ea typeface="Meiryo UI"/>
                <a:cs typeface="Arial" pitchFamily="34" charset="0"/>
              </a:rPr>
              <a:t>区分経理</a:t>
            </a:r>
            <a:r>
              <a:rPr kumimoji="0" lang="en-US" altLang="ja-JP" sz="1000" kern="0" dirty="0">
                <a:solidFill>
                  <a:prstClr val="black"/>
                </a:solidFill>
                <a:latin typeface="Meiryo UI"/>
                <a:ea typeface="Meiryo UI"/>
                <a:cs typeface="Arial" pitchFamily="34" charset="0"/>
              </a:rPr>
              <a:t>)</a:t>
            </a:r>
          </a:p>
        </p:txBody>
      </p:sp>
      <p:sp>
        <p:nvSpPr>
          <p:cNvPr id="91" name="正方形/長方形 90">
            <a:extLst>
              <a:ext uri="{FF2B5EF4-FFF2-40B4-BE49-F238E27FC236}">
                <a16:creationId xmlns:a16="http://schemas.microsoft.com/office/drawing/2014/main" id="{94726366-FC3B-4FB6-9A02-7098ABAF2E19}"/>
              </a:ext>
            </a:extLst>
          </p:cNvPr>
          <p:cNvSpPr/>
          <p:nvPr/>
        </p:nvSpPr>
        <p:spPr>
          <a:xfrm>
            <a:off x="416627" y="2231805"/>
            <a:ext cx="2116487" cy="427564"/>
          </a:xfrm>
          <a:prstGeom prst="rect">
            <a:avLst/>
          </a:prstGeom>
          <a:solidFill>
            <a:schemeClr val="bg1">
              <a:lumMod val="85000"/>
            </a:schemeClr>
          </a:solidFill>
          <a:ln w="19050" cap="flat" cmpd="sng" algn="ctr">
            <a:noFill/>
            <a:prstDash val="solid"/>
            <a:miter lim="800000"/>
          </a:ln>
          <a:effectLst/>
        </p:spPr>
        <p:txBody>
          <a:bodyPr wrap="none" lIns="0" tIns="36000" rIns="0" bIns="36000" rtlCol="0" anchor="ctr"/>
          <a:lstStyle/>
          <a:p>
            <a:pPr algn="ctr"/>
            <a:r>
              <a:rPr kumimoji="0" lang="ja-JP" altLang="en-US" sz="1000" kern="0" dirty="0">
                <a:solidFill>
                  <a:prstClr val="black"/>
                </a:solidFill>
                <a:latin typeface="Meiryo UI"/>
                <a:ea typeface="Meiryo UI"/>
                <a:cs typeface="Arial" pitchFamily="34" charset="0"/>
              </a:rPr>
              <a:t>各業務</a:t>
            </a:r>
            <a:endParaRPr kumimoji="0" lang="en-US" altLang="ja-JP" sz="1000" kern="0" dirty="0">
              <a:solidFill>
                <a:prstClr val="black"/>
              </a:solidFill>
              <a:latin typeface="Meiryo UI"/>
              <a:ea typeface="Meiryo UI"/>
              <a:cs typeface="Arial" pitchFamily="34" charset="0"/>
            </a:endParaRPr>
          </a:p>
        </p:txBody>
      </p:sp>
      <p:sp>
        <p:nvSpPr>
          <p:cNvPr id="20" name="正方形/長方形 19">
            <a:extLst>
              <a:ext uri="{FF2B5EF4-FFF2-40B4-BE49-F238E27FC236}">
                <a16:creationId xmlns:a16="http://schemas.microsoft.com/office/drawing/2014/main" id="{15C34D96-C447-4FB1-9627-A06ABC4176AC}"/>
              </a:ext>
            </a:extLst>
          </p:cNvPr>
          <p:cNvSpPr/>
          <p:nvPr/>
        </p:nvSpPr>
        <p:spPr>
          <a:xfrm>
            <a:off x="872215" y="2809699"/>
            <a:ext cx="8584081" cy="1586689"/>
          </a:xfrm>
          <a:prstGeom prst="rect">
            <a:avLst/>
          </a:prstGeom>
          <a:noFill/>
          <a:ln w="38100" cap="flat" cmpd="sng" algn="ctr">
            <a:solidFill>
              <a:srgbClr val="0070C0"/>
            </a:solidFill>
            <a:prstDash val="solid"/>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sp>
        <p:nvSpPr>
          <p:cNvPr id="92" name="正方形/長方形 91">
            <a:extLst>
              <a:ext uri="{FF2B5EF4-FFF2-40B4-BE49-F238E27FC236}">
                <a16:creationId xmlns:a16="http://schemas.microsoft.com/office/drawing/2014/main" id="{43A19E4F-9781-473C-B74C-DAA4B11886C3}"/>
              </a:ext>
            </a:extLst>
          </p:cNvPr>
          <p:cNvSpPr/>
          <p:nvPr/>
        </p:nvSpPr>
        <p:spPr>
          <a:xfrm>
            <a:off x="2613920" y="2809699"/>
            <a:ext cx="323906" cy="1563899"/>
          </a:xfrm>
          <a:prstGeom prst="rect">
            <a:avLst/>
          </a:prstGeom>
          <a:noFill/>
          <a:ln w="19050" cap="flat" cmpd="sng" algn="ctr">
            <a:noFill/>
            <a:prstDash val="solid"/>
            <a:miter lim="800000"/>
          </a:ln>
          <a:effectLst/>
        </p:spPr>
        <p:txBody>
          <a:bodyPr vert="eaVert" wrap="none" lIns="0" tIns="36000" rIns="0" bIns="36000" rtlCol="0" anchor="ctr"/>
          <a:lstStyle/>
          <a:p>
            <a:pPr algn="ctr"/>
            <a:r>
              <a:rPr kumimoji="0" lang="ja-JP" altLang="en-US" sz="1050" kern="0" dirty="0">
                <a:solidFill>
                  <a:prstClr val="black"/>
                </a:solidFill>
                <a:latin typeface="Meiryo UI"/>
                <a:ea typeface="Meiryo UI"/>
                <a:cs typeface="Arial" pitchFamily="34" charset="0"/>
              </a:rPr>
              <a:t>財務会計連携</a:t>
            </a:r>
            <a:endParaRPr kumimoji="0" lang="en-US" altLang="ja-JP" sz="1050" kern="0" dirty="0">
              <a:solidFill>
                <a:prstClr val="black"/>
              </a:solidFill>
              <a:latin typeface="Meiryo UI"/>
              <a:ea typeface="Meiryo UI"/>
              <a:cs typeface="Arial" pitchFamily="34" charset="0"/>
            </a:endParaRPr>
          </a:p>
        </p:txBody>
      </p:sp>
      <p:sp>
        <p:nvSpPr>
          <p:cNvPr id="95" name="正方形/長方形 94">
            <a:extLst>
              <a:ext uri="{FF2B5EF4-FFF2-40B4-BE49-F238E27FC236}">
                <a16:creationId xmlns:a16="http://schemas.microsoft.com/office/drawing/2014/main" id="{ED283D60-40CE-496A-AF50-3EB04201A45B}"/>
              </a:ext>
            </a:extLst>
          </p:cNvPr>
          <p:cNvSpPr/>
          <p:nvPr/>
        </p:nvSpPr>
        <p:spPr>
          <a:xfrm>
            <a:off x="2613920" y="4786470"/>
            <a:ext cx="323906" cy="1563899"/>
          </a:xfrm>
          <a:prstGeom prst="rect">
            <a:avLst/>
          </a:prstGeom>
          <a:noFill/>
          <a:ln w="19050" cap="flat" cmpd="sng" algn="ctr">
            <a:noFill/>
            <a:prstDash val="solid"/>
            <a:miter lim="800000"/>
          </a:ln>
          <a:effectLst/>
        </p:spPr>
        <p:txBody>
          <a:bodyPr vert="eaVert" wrap="none" lIns="0" tIns="36000" rIns="0" bIns="36000" rtlCol="0" anchor="ctr"/>
          <a:lstStyle/>
          <a:p>
            <a:pPr algn="ctr"/>
            <a:r>
              <a:rPr kumimoji="0" lang="ja-JP" altLang="en-US" sz="1050" kern="0" dirty="0">
                <a:solidFill>
                  <a:prstClr val="black"/>
                </a:solidFill>
                <a:latin typeface="Meiryo UI"/>
                <a:ea typeface="Meiryo UI"/>
                <a:cs typeface="Arial" pitchFamily="34" charset="0"/>
              </a:rPr>
              <a:t>財務会計連携</a:t>
            </a:r>
            <a:endParaRPr kumimoji="0" lang="en-US" altLang="ja-JP" sz="1050" kern="0" dirty="0">
              <a:solidFill>
                <a:prstClr val="black"/>
              </a:solidFill>
              <a:latin typeface="Meiryo UI"/>
              <a:ea typeface="Meiryo UI"/>
              <a:cs typeface="Arial" pitchFamily="34" charset="0"/>
            </a:endParaRPr>
          </a:p>
        </p:txBody>
      </p:sp>
      <p:sp>
        <p:nvSpPr>
          <p:cNvPr id="97" name="正方形/長方形 96">
            <a:extLst>
              <a:ext uri="{FF2B5EF4-FFF2-40B4-BE49-F238E27FC236}">
                <a16:creationId xmlns:a16="http://schemas.microsoft.com/office/drawing/2014/main" id="{B1D64D17-24F6-4888-AC9E-2B0B391383D5}"/>
              </a:ext>
            </a:extLst>
          </p:cNvPr>
          <p:cNvSpPr/>
          <p:nvPr/>
        </p:nvSpPr>
        <p:spPr>
          <a:xfrm>
            <a:off x="3100308" y="4717145"/>
            <a:ext cx="2002205" cy="904548"/>
          </a:xfrm>
          <a:prstGeom prst="rect">
            <a:avLst/>
          </a:prstGeom>
          <a:noFill/>
          <a:ln w="38100" cap="flat" cmpd="sng" algn="ctr">
            <a:solidFill>
              <a:schemeClr val="bg1">
                <a:lumMod val="65000"/>
              </a:schemeClr>
            </a:solidFill>
            <a:prstDash val="solid"/>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sp>
        <p:nvSpPr>
          <p:cNvPr id="98" name="正方形/長方形 97">
            <a:extLst>
              <a:ext uri="{FF2B5EF4-FFF2-40B4-BE49-F238E27FC236}">
                <a16:creationId xmlns:a16="http://schemas.microsoft.com/office/drawing/2014/main" id="{5218DEE5-992D-41A8-B404-8415C06D7B59}"/>
              </a:ext>
            </a:extLst>
          </p:cNvPr>
          <p:cNvSpPr/>
          <p:nvPr/>
        </p:nvSpPr>
        <p:spPr>
          <a:xfrm>
            <a:off x="5277199" y="5703636"/>
            <a:ext cx="4179097" cy="785545"/>
          </a:xfrm>
          <a:prstGeom prst="rect">
            <a:avLst/>
          </a:prstGeom>
          <a:noFill/>
          <a:ln w="38100" cap="flat" cmpd="sng" algn="ctr">
            <a:solidFill>
              <a:schemeClr val="bg1">
                <a:lumMod val="65000"/>
              </a:schemeClr>
            </a:solidFill>
            <a:prstDash val="solid"/>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cxnSp>
        <p:nvCxnSpPr>
          <p:cNvPr id="31" name="コネクタ: カギ線 30">
            <a:extLst>
              <a:ext uri="{FF2B5EF4-FFF2-40B4-BE49-F238E27FC236}">
                <a16:creationId xmlns:a16="http://schemas.microsoft.com/office/drawing/2014/main" id="{54EDA37D-0206-429B-9988-01838F5F8E73}"/>
              </a:ext>
            </a:extLst>
          </p:cNvPr>
          <p:cNvCxnSpPr>
            <a:stCxn id="97" idx="3"/>
            <a:endCxn id="76" idx="0"/>
          </p:cNvCxnSpPr>
          <p:nvPr/>
        </p:nvCxnSpPr>
        <p:spPr>
          <a:xfrm>
            <a:off x="5102513" y="5169419"/>
            <a:ext cx="1178016" cy="523060"/>
          </a:xfrm>
          <a:prstGeom prst="bentConnector2">
            <a:avLst/>
          </a:prstGeom>
          <a:ln w="2857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99" name="コネクタ: カギ線 98">
            <a:extLst>
              <a:ext uri="{FF2B5EF4-FFF2-40B4-BE49-F238E27FC236}">
                <a16:creationId xmlns:a16="http://schemas.microsoft.com/office/drawing/2014/main" id="{4692C963-8ACB-449B-AEC1-3DD80DE9D065}"/>
              </a:ext>
            </a:extLst>
          </p:cNvPr>
          <p:cNvCxnSpPr>
            <a:cxnSpLocks/>
            <a:stCxn id="97" idx="3"/>
            <a:endCxn id="79" idx="0"/>
          </p:cNvCxnSpPr>
          <p:nvPr/>
        </p:nvCxnSpPr>
        <p:spPr>
          <a:xfrm>
            <a:off x="5102513" y="5169419"/>
            <a:ext cx="3352681" cy="523060"/>
          </a:xfrm>
          <a:prstGeom prst="bentConnector2">
            <a:avLst/>
          </a:prstGeom>
          <a:ln w="2857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0" name="正方形/長方形 99">
            <a:extLst>
              <a:ext uri="{FF2B5EF4-FFF2-40B4-BE49-F238E27FC236}">
                <a16:creationId xmlns:a16="http://schemas.microsoft.com/office/drawing/2014/main" id="{F0803503-279D-48DE-9568-97EB771C7285}"/>
              </a:ext>
            </a:extLst>
          </p:cNvPr>
          <p:cNvSpPr/>
          <p:nvPr/>
        </p:nvSpPr>
        <p:spPr>
          <a:xfrm>
            <a:off x="5919139" y="5074997"/>
            <a:ext cx="849132" cy="199902"/>
          </a:xfrm>
          <a:prstGeom prst="rect">
            <a:avLst/>
          </a:prstGeom>
          <a:solidFill>
            <a:schemeClr val="accent6">
              <a:lumMod val="20000"/>
              <a:lumOff val="80000"/>
            </a:schemeClr>
          </a:solidFill>
          <a:ln w="19050" cap="flat" cmpd="sng" algn="ctr">
            <a:noFill/>
            <a:prstDash val="solid"/>
            <a:miter lim="800000"/>
          </a:ln>
          <a:effectLst/>
        </p:spPr>
        <p:txBody>
          <a:bodyPr wrap="none" lIns="0" tIns="36000" rIns="0" bIns="36000" rtlCol="0" anchor="ctr"/>
          <a:lstStyle/>
          <a:p>
            <a:pPr algn="ctr"/>
            <a:r>
              <a:rPr kumimoji="0" lang="ja-JP" altLang="en-US" sz="1000" kern="0" dirty="0">
                <a:solidFill>
                  <a:prstClr val="black"/>
                </a:solidFill>
                <a:latin typeface="Meiryo UI"/>
                <a:ea typeface="Meiryo UI"/>
                <a:cs typeface="Arial" pitchFamily="34" charset="0"/>
              </a:rPr>
              <a:t>振替</a:t>
            </a:r>
            <a:endParaRPr kumimoji="0" lang="en-US" altLang="ja-JP" sz="1000" kern="0" dirty="0">
              <a:solidFill>
                <a:prstClr val="black"/>
              </a:solidFill>
              <a:latin typeface="Meiryo UI"/>
              <a:ea typeface="Meiryo UI"/>
              <a:cs typeface="Arial" pitchFamily="34" charset="0"/>
            </a:endParaRPr>
          </a:p>
        </p:txBody>
      </p:sp>
      <p:sp>
        <p:nvSpPr>
          <p:cNvPr id="73" name="正方形/長方形 72">
            <a:extLst>
              <a:ext uri="{FF2B5EF4-FFF2-40B4-BE49-F238E27FC236}">
                <a16:creationId xmlns:a16="http://schemas.microsoft.com/office/drawing/2014/main" id="{9182463D-EA45-444E-9604-AD225B368839}"/>
              </a:ext>
            </a:extLst>
          </p:cNvPr>
          <p:cNvSpPr>
            <a:spLocks/>
          </p:cNvSpPr>
          <p:nvPr/>
        </p:nvSpPr>
        <p:spPr>
          <a:xfrm>
            <a:off x="6130138" y="6599663"/>
            <a:ext cx="3548890" cy="213173"/>
          </a:xfrm>
          <a:prstGeom prst="rect">
            <a:avLst/>
          </a:prstGeom>
          <a:noFill/>
          <a:ln w="9525" cap="flat" cmpd="sng" algn="ctr">
            <a:noFill/>
            <a:prstDash val="solid"/>
            <a:miter lim="800000"/>
          </a:ln>
          <a:effectLst/>
        </p:spPr>
        <p:txBody>
          <a:bodyPr wrap="square" lIns="54610" tIns="54610" rIns="54610" bIns="54610" rtlCol="0" anchor="ctr"/>
          <a:lstStyle/>
          <a:p>
            <a:pPr marR="0" lvl="0" defTabSz="914400" eaLnBrk="1" fontAlgn="auto" latinLnBrk="0" hangingPunct="1">
              <a:lnSpc>
                <a:spcPct val="100000"/>
              </a:lnSpc>
              <a:spcBef>
                <a:spcPts val="0"/>
              </a:spcBef>
              <a:spcAft>
                <a:spcPts val="0"/>
              </a:spcAft>
              <a:buClrTx/>
              <a:buSzTx/>
              <a:tabLst/>
              <a:defRPr/>
            </a:pPr>
            <a:r>
              <a:rPr kumimoji="0" lang="en-US" altLang="ja-JP" sz="900" kern="0" dirty="0">
                <a:solidFill>
                  <a:srgbClr val="000000"/>
                </a:solidFill>
                <a:latin typeface="Meiryo UI"/>
                <a:ea typeface="Meiryo UI"/>
              </a:rPr>
              <a:t>※</a:t>
            </a:r>
            <a:r>
              <a:rPr kumimoji="0" lang="ja-JP" altLang="en-US" sz="900" kern="0" dirty="0">
                <a:solidFill>
                  <a:srgbClr val="000000"/>
                </a:solidFill>
                <a:latin typeface="Meiryo UI"/>
                <a:ea typeface="Meiryo UI"/>
              </a:rPr>
              <a:t>会計処理および財務会計側での仕訳内容については現時点で未確定</a:t>
            </a:r>
            <a:endParaRPr kumimoji="0" lang="en-US" altLang="ja-JP" sz="900" b="0" i="0" u="none" strike="noStrike" kern="0" cap="none" spc="0" normalizeH="0" baseline="0" noProof="0" dirty="0">
              <a:ln>
                <a:noFill/>
              </a:ln>
              <a:solidFill>
                <a:srgbClr val="000000"/>
              </a:solidFill>
              <a:effectLst/>
              <a:uLnTx/>
              <a:uFillTx/>
              <a:latin typeface="Meiryo UI"/>
              <a:ea typeface="Meiryo UI"/>
              <a:cs typeface="+mn-cs"/>
            </a:endParaRPr>
          </a:p>
        </p:txBody>
      </p:sp>
    </p:spTree>
    <p:extLst>
      <p:ext uri="{BB962C8B-B14F-4D97-AF65-F5344CB8AC3E}">
        <p14:creationId xmlns:p14="http://schemas.microsoft.com/office/powerpoint/2010/main" val="1819672087"/>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88" name="表 2">
            <a:extLst>
              <a:ext uri="{FF2B5EF4-FFF2-40B4-BE49-F238E27FC236}">
                <a16:creationId xmlns:a16="http://schemas.microsoft.com/office/drawing/2014/main" id="{9DE4A4C6-4B9C-447D-B41E-871033F79043}"/>
              </a:ext>
            </a:extLst>
          </p:cNvPr>
          <p:cNvGraphicFramePr>
            <a:graphicFrameLocks noGrp="1"/>
          </p:cNvGraphicFramePr>
          <p:nvPr>
            <p:extLst>
              <p:ext uri="{D42A27DB-BD31-4B8C-83A1-F6EECF244321}">
                <p14:modId xmlns:p14="http://schemas.microsoft.com/office/powerpoint/2010/main" val="3919804959"/>
              </p:ext>
            </p:extLst>
          </p:nvPr>
        </p:nvGraphicFramePr>
        <p:xfrm>
          <a:off x="141614" y="864069"/>
          <a:ext cx="9601200" cy="5926198"/>
        </p:xfrm>
        <a:graphic>
          <a:graphicData uri="http://schemas.openxmlformats.org/drawingml/2006/table">
            <a:tbl>
              <a:tblPr firstRow="1" bandRow="1">
                <a:tableStyleId>{2D5ABB26-0587-4C30-8999-92F81FD0307C}</a:tableStyleId>
              </a:tblPr>
              <a:tblGrid>
                <a:gridCol w="1149668">
                  <a:extLst>
                    <a:ext uri="{9D8B030D-6E8A-4147-A177-3AD203B41FA5}">
                      <a16:colId xmlns:a16="http://schemas.microsoft.com/office/drawing/2014/main" val="358073148"/>
                    </a:ext>
                  </a:extLst>
                </a:gridCol>
                <a:gridCol w="8451532">
                  <a:extLst>
                    <a:ext uri="{9D8B030D-6E8A-4147-A177-3AD203B41FA5}">
                      <a16:colId xmlns:a16="http://schemas.microsoft.com/office/drawing/2014/main" val="1235158156"/>
                    </a:ext>
                  </a:extLst>
                </a:gridCol>
              </a:tblGrid>
              <a:tr h="0">
                <a:tc>
                  <a:txBody>
                    <a:bodyPr/>
                    <a:lstStyle/>
                    <a:p>
                      <a:pPr algn="l"/>
                      <a:r>
                        <a:rPr kumimoji="1" lang="ja-JP" altLang="en-US" sz="1200" b="0" dirty="0">
                          <a:latin typeface="Meiryo UI" panose="020B0604030504040204" pitchFamily="50" charset="-128"/>
                          <a:ea typeface="Meiryo UI" panose="020B0604030504040204" pitchFamily="50" charset="-128"/>
                        </a:rPr>
                        <a:t>業務プロセス</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a:t>
                      </a:r>
                      <a:r>
                        <a:rPr kumimoji="1" lang="en-US" altLang="ja-JP" sz="1200" b="0" dirty="0">
                          <a:latin typeface="Meiryo UI" panose="020B0604030504040204" pitchFamily="50" charset="-128"/>
                          <a:ea typeface="Meiryo UI" panose="020B0604030504040204" pitchFamily="50" charset="-128"/>
                        </a:rPr>
                        <a:t>02. </a:t>
                      </a:r>
                      <a:r>
                        <a:rPr kumimoji="1" lang="ja-JP" altLang="en-US" sz="1200" b="0" dirty="0">
                          <a:latin typeface="Meiryo UI" panose="020B0604030504040204" pitchFamily="50" charset="-128"/>
                          <a:ea typeface="Meiryo UI" panose="020B0604030504040204" pitchFamily="50" charset="-128"/>
                        </a:rPr>
                        <a:t>財務会計連携データ作成・登録」</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0">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業務詳細仕様</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2081878"/>
                  </a:ext>
                </a:extLst>
              </a:tr>
              <a:tr h="5377558">
                <a:tc gridSpan="2">
                  <a:txBody>
                    <a:bodyPr/>
                    <a:lstStyle/>
                    <a:p>
                      <a:pPr lvl="0">
                        <a:defRPr/>
                      </a:pPr>
                      <a:r>
                        <a:rPr kumimoji="0" lang="ja-JP" altLang="en-US" sz="1100" b="1" u="sng" kern="0" dirty="0">
                          <a:solidFill>
                            <a:srgbClr val="000000">
                              <a:lumMod val="100000"/>
                            </a:srgbClr>
                          </a:solidFill>
                          <a:latin typeface="Meiryo UI"/>
                          <a:ea typeface="Meiryo UI"/>
                        </a:rPr>
                        <a:t>財務会計連携データ作成・登録</a:t>
                      </a:r>
                      <a:endParaRPr kumimoji="0" lang="en-US" altLang="ja-JP" sz="1100" b="1" u="sng" kern="0" dirty="0">
                        <a:solidFill>
                          <a:srgbClr val="000000">
                            <a:lumMod val="100000"/>
                          </a:srgbClr>
                        </a:solidFill>
                        <a:latin typeface="Meiryo UI"/>
                        <a:ea typeface="Meiryo UI"/>
                      </a:endParaRPr>
                    </a:p>
                    <a:p>
                      <a:pPr marL="171450" lvl="0" indent="-171450">
                        <a:buFont typeface="Arial" panose="020B0604020202020204" pitchFamily="34" charset="0"/>
                        <a:buChar char="•"/>
                        <a:defRPr/>
                      </a:pPr>
                      <a:r>
                        <a:rPr kumimoji="0" lang="en-US" altLang="ja-JP" sz="1100" b="0" u="none" kern="0" dirty="0">
                          <a:solidFill>
                            <a:srgbClr val="000000">
                              <a:lumMod val="100000"/>
                            </a:srgbClr>
                          </a:solidFill>
                          <a:latin typeface="Meiryo UI"/>
                          <a:ea typeface="Meiryo UI"/>
                        </a:rPr>
                        <a:t>FIP</a:t>
                      </a:r>
                      <a:r>
                        <a:rPr kumimoji="0" lang="ja-JP" altLang="en-US" sz="1100" b="0" u="none" kern="0" dirty="0">
                          <a:solidFill>
                            <a:srgbClr val="000000">
                              <a:lumMod val="100000"/>
                            </a:srgbClr>
                          </a:solidFill>
                          <a:latin typeface="Meiryo UI"/>
                          <a:ea typeface="Meiryo UI"/>
                        </a:rPr>
                        <a:t>および廃棄等費用積立に係る取引のうち、入出金が完了しているものを財務会計システムへ連携する</a:t>
                      </a:r>
                    </a:p>
                    <a:p>
                      <a:pPr marL="171450" lvl="0" indent="-171450">
                        <a:buFont typeface="Arial" panose="020B0604020202020204" pitchFamily="34" charset="0"/>
                        <a:buChar char="•"/>
                        <a:defRPr/>
                      </a:pPr>
                      <a:r>
                        <a:rPr kumimoji="0" lang="ja-JP" altLang="en-US" sz="1100" b="0" u="none" kern="0" dirty="0">
                          <a:solidFill>
                            <a:srgbClr val="000000">
                              <a:lumMod val="100000"/>
                            </a:srgbClr>
                          </a:solidFill>
                          <a:latin typeface="Meiryo UI"/>
                          <a:ea typeface="Meiryo UI"/>
                        </a:rPr>
                        <a:t>なお、財務会計システムへの連携データは、電源別事業者別の粒度で生成されている算定データを諸元として同一取引対象内で合算のうえ生成する</a:t>
                      </a: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77678721"/>
                  </a:ext>
                </a:extLst>
              </a:tr>
            </a:tbl>
          </a:graphicData>
        </a:graphic>
      </p:graphicFrame>
      <p:sp>
        <p:nvSpPr>
          <p:cNvPr id="395" name="角丸四角形 72">
            <a:extLst>
              <a:ext uri="{FF2B5EF4-FFF2-40B4-BE49-F238E27FC236}">
                <a16:creationId xmlns:a16="http://schemas.microsoft.com/office/drawing/2014/main" id="{8116AECC-1109-4631-8AAD-867232C148E3}"/>
              </a:ext>
            </a:extLst>
          </p:cNvPr>
          <p:cNvSpPr>
            <a:spLocks/>
          </p:cNvSpPr>
          <p:nvPr/>
        </p:nvSpPr>
        <p:spPr>
          <a:xfrm>
            <a:off x="199243" y="2330454"/>
            <a:ext cx="6145113" cy="4149704"/>
          </a:xfrm>
          <a:prstGeom prst="rect">
            <a:avLst/>
          </a:prstGeom>
          <a:solidFill>
            <a:schemeClr val="accent1">
              <a:lumMod val="20000"/>
              <a:lumOff val="80000"/>
            </a:schemeClr>
          </a:solidFill>
          <a:ln>
            <a:noFill/>
          </a:ln>
        </p:spPr>
        <p:txBody>
          <a:bodyPr wrap="square" lIns="33231" tIns="33231" rIns="33231" bIns="33231" rtlCol="0" anchor="t">
            <a:noAutofit/>
          </a:bodyPr>
          <a:lstStyle/>
          <a:p>
            <a:pPr lvl="0" algn="ctr"/>
            <a:r>
              <a:rPr lang="ja-JP" altLang="en-US"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再エネ業務統合システム</a:t>
            </a:r>
            <a:endParaRPr kumimoji="0" lang="ja-JP" altLang="en-US" sz="800" kern="0" dirty="0">
              <a:solidFill>
                <a:srgbClr val="000000"/>
              </a:solidFill>
              <a:latin typeface="Meiryo UI"/>
              <a:ea typeface="Meiryo UI"/>
            </a:endParaRPr>
          </a:p>
        </p:txBody>
      </p:sp>
      <p:sp>
        <p:nvSpPr>
          <p:cNvPr id="396" name="正方形/長方形 395" descr="t">
            <a:extLst>
              <a:ext uri="{FF2B5EF4-FFF2-40B4-BE49-F238E27FC236}">
                <a16:creationId xmlns:a16="http://schemas.microsoft.com/office/drawing/2014/main" id="{A530268A-E26F-4916-94F6-B72D9B62CDD3}"/>
              </a:ext>
            </a:extLst>
          </p:cNvPr>
          <p:cNvSpPr>
            <a:spLocks/>
          </p:cNvSpPr>
          <p:nvPr/>
        </p:nvSpPr>
        <p:spPr>
          <a:xfrm>
            <a:off x="287855" y="4181266"/>
            <a:ext cx="3233901" cy="997247"/>
          </a:xfrm>
          <a:prstGeom prst="rect">
            <a:avLst/>
          </a:prstGeom>
          <a:solidFill>
            <a:schemeClr val="bg1"/>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50409" tIns="18000" rIns="50409" bIns="50409" rtlCol="0" anchor="t"/>
          <a:lstStyle/>
          <a:p>
            <a:pPr algn="ctr" defTabSz="844083">
              <a:defRPr/>
            </a:pPr>
            <a:r>
              <a:rPr lang="ja-JP" altLang="en-US" sz="9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支払通知データ</a:t>
            </a:r>
            <a:endParaRPr lang="ja-JP" altLang="en-US" sz="900" dirty="0">
              <a:solidFill>
                <a:srgbClr val="000000"/>
              </a:solidFill>
              <a:latin typeface="Meiryo UI" panose="020B0604030504040204" pitchFamily="50" charset="-128"/>
              <a:ea typeface="Meiryo UI" panose="020B0604030504040204" pitchFamily="50" charset="-128"/>
            </a:endParaRPr>
          </a:p>
        </p:txBody>
      </p:sp>
      <p:graphicFrame>
        <p:nvGraphicFramePr>
          <p:cNvPr id="129" name="表 128">
            <a:extLst>
              <a:ext uri="{FF2B5EF4-FFF2-40B4-BE49-F238E27FC236}">
                <a16:creationId xmlns:a16="http://schemas.microsoft.com/office/drawing/2014/main" id="{4E2CD485-9CF9-4750-8CF3-A3AD1FCA3229}"/>
              </a:ext>
            </a:extLst>
          </p:cNvPr>
          <p:cNvGraphicFramePr>
            <a:graphicFrameLocks noGrp="1"/>
          </p:cNvGraphicFramePr>
          <p:nvPr>
            <p:extLst/>
          </p:nvPr>
        </p:nvGraphicFramePr>
        <p:xfrm>
          <a:off x="363125" y="4384039"/>
          <a:ext cx="3099290" cy="637651"/>
        </p:xfrm>
        <a:graphic>
          <a:graphicData uri="http://schemas.openxmlformats.org/drawingml/2006/table">
            <a:tbl>
              <a:tblPr firstRow="1" bandRow="1">
                <a:tableStyleId>{2D5ABB26-0587-4C30-8999-92F81FD0307C}</a:tableStyleId>
              </a:tblPr>
              <a:tblGrid>
                <a:gridCol w="593136">
                  <a:extLst>
                    <a:ext uri="{9D8B030D-6E8A-4147-A177-3AD203B41FA5}">
                      <a16:colId xmlns:a16="http://schemas.microsoft.com/office/drawing/2014/main" val="2058291672"/>
                    </a:ext>
                  </a:extLst>
                </a:gridCol>
                <a:gridCol w="525593">
                  <a:extLst>
                    <a:ext uri="{9D8B030D-6E8A-4147-A177-3AD203B41FA5}">
                      <a16:colId xmlns:a16="http://schemas.microsoft.com/office/drawing/2014/main" val="3866988020"/>
                    </a:ext>
                  </a:extLst>
                </a:gridCol>
                <a:gridCol w="794691">
                  <a:extLst>
                    <a:ext uri="{9D8B030D-6E8A-4147-A177-3AD203B41FA5}">
                      <a16:colId xmlns:a16="http://schemas.microsoft.com/office/drawing/2014/main" val="1975591858"/>
                    </a:ext>
                  </a:extLst>
                </a:gridCol>
                <a:gridCol w="506353">
                  <a:extLst>
                    <a:ext uri="{9D8B030D-6E8A-4147-A177-3AD203B41FA5}">
                      <a16:colId xmlns:a16="http://schemas.microsoft.com/office/drawing/2014/main" val="4116574233"/>
                    </a:ext>
                  </a:extLst>
                </a:gridCol>
                <a:gridCol w="679517">
                  <a:extLst>
                    <a:ext uri="{9D8B030D-6E8A-4147-A177-3AD203B41FA5}">
                      <a16:colId xmlns:a16="http://schemas.microsoft.com/office/drawing/2014/main" val="2043495678"/>
                    </a:ext>
                  </a:extLst>
                </a:gridCol>
              </a:tblGrid>
              <a:tr h="249811">
                <a:tc>
                  <a:txBody>
                    <a:bodyPr/>
                    <a:lstStyle/>
                    <a:p>
                      <a:pPr algn="ctr"/>
                      <a:r>
                        <a:rPr kumimoji="1" lang="ja-JP" altLang="en-US" sz="800" dirty="0">
                          <a:latin typeface="Meiryo UI" panose="020B0604030504040204" pitchFamily="50" charset="-128"/>
                          <a:ea typeface="Meiryo UI" panose="020B0604030504040204" pitchFamily="50" charset="-128"/>
                        </a:rPr>
                        <a:t>対象月</a:t>
                      </a: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800" dirty="0">
                          <a:latin typeface="Meiryo UI" panose="020B0604030504040204" pitchFamily="50" charset="-128"/>
                          <a:ea typeface="Meiryo UI" panose="020B0604030504040204" pitchFamily="50" charset="-128"/>
                        </a:rPr>
                        <a:t>事業者</a:t>
                      </a: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800" dirty="0">
                          <a:latin typeface="Meiryo UI" panose="020B0604030504040204" pitchFamily="50" charset="-128"/>
                          <a:ea typeface="Meiryo UI" panose="020B0604030504040204" pitchFamily="50" charset="-128"/>
                        </a:rPr>
                        <a:t>通知書</a:t>
                      </a:r>
                      <a:r>
                        <a:rPr kumimoji="1" lang="en-US" altLang="ja-JP" sz="800" dirty="0">
                          <a:latin typeface="Meiryo UI" panose="020B0604030504040204" pitchFamily="50" charset="-128"/>
                          <a:ea typeface="Meiryo UI" panose="020B0604030504040204" pitchFamily="50" charset="-128"/>
                        </a:rPr>
                        <a:t>No.</a:t>
                      </a:r>
                      <a:endParaRPr kumimoji="1" lang="ja-JP" altLang="en-US" sz="800" dirty="0">
                        <a:latin typeface="Meiryo UI" panose="020B0604030504040204" pitchFamily="50" charset="-128"/>
                        <a:ea typeface="Meiryo UI" panose="020B0604030504040204" pitchFamily="50" charset="-128"/>
                      </a:endParaRP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800" dirty="0">
                          <a:latin typeface="Meiryo UI" panose="020B0604030504040204" pitchFamily="50" charset="-128"/>
                          <a:ea typeface="Meiryo UI" panose="020B0604030504040204" pitchFamily="50" charset="-128"/>
                        </a:rPr>
                        <a:t>金額</a:t>
                      </a: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800" dirty="0">
                          <a:latin typeface="Meiryo UI" panose="020B0604030504040204" pitchFamily="50" charset="-128"/>
                          <a:ea typeface="Meiryo UI" panose="020B0604030504040204" pitchFamily="50" charset="-128"/>
                        </a:rPr>
                        <a:t>通知状況</a:t>
                      </a: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929096736"/>
                  </a:ext>
                </a:extLst>
              </a:tr>
              <a:tr h="148773">
                <a:tc>
                  <a:txBody>
                    <a:bodyPr/>
                    <a:lstStyle/>
                    <a:p>
                      <a:pPr algn="ctr"/>
                      <a:r>
                        <a:rPr kumimoji="1" lang="en-US" altLang="ja-JP" sz="800" dirty="0">
                          <a:solidFill>
                            <a:schemeClr val="tx1"/>
                          </a:solidFill>
                          <a:latin typeface="Meiryo UI" panose="020B0604030504040204" pitchFamily="50" charset="-128"/>
                          <a:ea typeface="Meiryo UI" panose="020B0604030504040204" pitchFamily="50" charset="-128"/>
                        </a:rPr>
                        <a:t>4</a:t>
                      </a:r>
                      <a:r>
                        <a:rPr kumimoji="1" lang="ja-JP" altLang="en-US" sz="800" dirty="0">
                          <a:solidFill>
                            <a:schemeClr val="tx1"/>
                          </a:solidFill>
                          <a:latin typeface="Meiryo UI" panose="020B0604030504040204" pitchFamily="50" charset="-128"/>
                          <a:ea typeface="Meiryo UI" panose="020B0604030504040204" pitchFamily="50" charset="-128"/>
                        </a:rPr>
                        <a:t>月</a:t>
                      </a: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en-US" altLang="ja-JP" sz="800" dirty="0">
                          <a:solidFill>
                            <a:schemeClr val="tx1"/>
                          </a:solidFill>
                          <a:latin typeface="Meiryo UI" panose="020B0604030504040204" pitchFamily="50" charset="-128"/>
                          <a:ea typeface="Meiryo UI" panose="020B0604030504040204" pitchFamily="50" charset="-128"/>
                        </a:rPr>
                        <a:t>A</a:t>
                      </a:r>
                      <a:endParaRPr kumimoji="1" lang="ja-JP" altLang="en-US" sz="800" dirty="0">
                        <a:solidFill>
                          <a:schemeClr val="tx1"/>
                        </a:solidFill>
                        <a:latin typeface="Meiryo UI" panose="020B0604030504040204" pitchFamily="50" charset="-128"/>
                        <a:ea typeface="Meiryo UI" panose="020B0604030504040204" pitchFamily="50" charset="-128"/>
                      </a:endParaRP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en-US" altLang="ja-JP" sz="800" dirty="0">
                          <a:solidFill>
                            <a:schemeClr val="tx1"/>
                          </a:solidFill>
                          <a:latin typeface="Meiryo UI" panose="020B0604030504040204" pitchFamily="50" charset="-128"/>
                          <a:ea typeface="Meiryo UI" panose="020B0604030504040204" pitchFamily="50" charset="-128"/>
                        </a:rPr>
                        <a:t>1111</a:t>
                      </a:r>
                      <a:endParaRPr kumimoji="1" lang="ja-JP" altLang="en-US" sz="800" dirty="0">
                        <a:solidFill>
                          <a:schemeClr val="tx1"/>
                        </a:solidFill>
                        <a:latin typeface="Meiryo UI" panose="020B0604030504040204" pitchFamily="50" charset="-128"/>
                        <a:ea typeface="Meiryo UI" panose="020B0604030504040204" pitchFamily="50" charset="-128"/>
                      </a:endParaRP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r"/>
                      <a:r>
                        <a:rPr kumimoji="1" lang="ja-JP" altLang="en-US" sz="800" dirty="0">
                          <a:solidFill>
                            <a:schemeClr val="tx1"/>
                          </a:solidFill>
                          <a:latin typeface="Meiryo UI" panose="020B0604030504040204" pitchFamily="50" charset="-128"/>
                          <a:ea typeface="Meiryo UI" panose="020B0604030504040204" pitchFamily="50" charset="-128"/>
                        </a:rPr>
                        <a:t>▲</a:t>
                      </a:r>
                      <a:r>
                        <a:rPr kumimoji="1" lang="en-US" altLang="ja-JP" sz="800" dirty="0">
                          <a:solidFill>
                            <a:schemeClr val="tx1"/>
                          </a:solidFill>
                          <a:latin typeface="Meiryo UI" panose="020B0604030504040204" pitchFamily="50" charset="-128"/>
                          <a:ea typeface="Meiryo UI" panose="020B0604030504040204" pitchFamily="50" charset="-128"/>
                        </a:rPr>
                        <a:t>150</a:t>
                      </a:r>
                      <a:endParaRPr kumimoji="1" lang="ja-JP" altLang="en-US" sz="800" dirty="0">
                        <a:solidFill>
                          <a:schemeClr val="tx1"/>
                        </a:solidFill>
                        <a:latin typeface="Meiryo UI" panose="020B0604030504040204" pitchFamily="50" charset="-128"/>
                        <a:ea typeface="Meiryo UI" panose="020B0604030504040204" pitchFamily="50" charset="-128"/>
                      </a:endParaRP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r"/>
                      <a:r>
                        <a:rPr kumimoji="1" lang="ja-JP" altLang="en-US" sz="800" dirty="0">
                          <a:solidFill>
                            <a:schemeClr val="tx1"/>
                          </a:solidFill>
                          <a:latin typeface="Meiryo UI" panose="020B0604030504040204" pitchFamily="50" charset="-128"/>
                          <a:ea typeface="Meiryo UI" panose="020B0604030504040204" pitchFamily="50" charset="-128"/>
                        </a:rPr>
                        <a:t>通知済</a:t>
                      </a: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627633177"/>
                  </a:ext>
                </a:extLst>
              </a:tr>
              <a:tr h="148773">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4</a:t>
                      </a:r>
                      <a:r>
                        <a:rPr kumimoji="1" lang="ja-JP" altLang="en-US" sz="8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月</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en-US" altLang="ja-JP" sz="800" dirty="0">
                          <a:solidFill>
                            <a:schemeClr val="tx1"/>
                          </a:solidFill>
                          <a:latin typeface="Meiryo UI" panose="020B0604030504040204" pitchFamily="50" charset="-128"/>
                          <a:ea typeface="Meiryo UI" panose="020B0604030504040204" pitchFamily="50" charset="-128"/>
                        </a:rPr>
                        <a:t>Q</a:t>
                      </a:r>
                      <a:endParaRPr kumimoji="1" lang="ja-JP" altLang="en-US" sz="800" dirty="0">
                        <a:solidFill>
                          <a:schemeClr val="tx1"/>
                        </a:solidFill>
                        <a:latin typeface="Meiryo UI" panose="020B0604030504040204" pitchFamily="50" charset="-128"/>
                        <a:ea typeface="Meiryo UI" panose="020B0604030504040204" pitchFamily="50" charset="-128"/>
                      </a:endParaRP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en-US" altLang="ja-JP" sz="800" dirty="0">
                          <a:solidFill>
                            <a:schemeClr val="tx1"/>
                          </a:solidFill>
                          <a:latin typeface="Meiryo UI" panose="020B0604030504040204" pitchFamily="50" charset="-128"/>
                          <a:ea typeface="Meiryo UI" panose="020B0604030504040204" pitchFamily="50" charset="-128"/>
                        </a:rPr>
                        <a:t>9999</a:t>
                      </a:r>
                      <a:endParaRPr kumimoji="1" lang="ja-JP" altLang="en-US" sz="800" dirty="0">
                        <a:solidFill>
                          <a:schemeClr val="tx1"/>
                        </a:solidFill>
                        <a:latin typeface="Meiryo UI" panose="020B0604030504040204" pitchFamily="50" charset="-128"/>
                        <a:ea typeface="Meiryo UI" panose="020B0604030504040204" pitchFamily="50" charset="-128"/>
                      </a:endParaRP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r"/>
                      <a:r>
                        <a:rPr kumimoji="1" lang="en-US" altLang="ja-JP" sz="800" dirty="0">
                          <a:solidFill>
                            <a:schemeClr val="tx1"/>
                          </a:solidFill>
                          <a:latin typeface="Meiryo UI" panose="020B0604030504040204" pitchFamily="50" charset="-128"/>
                          <a:ea typeface="Meiryo UI" panose="020B0604030504040204" pitchFamily="50" charset="-128"/>
                        </a:rPr>
                        <a:t>0</a:t>
                      </a:r>
                      <a:endParaRPr kumimoji="1" lang="ja-JP" altLang="en-US" sz="800" dirty="0">
                        <a:solidFill>
                          <a:schemeClr val="tx1"/>
                        </a:solidFill>
                        <a:latin typeface="Meiryo UI" panose="020B0604030504040204" pitchFamily="50" charset="-128"/>
                        <a:ea typeface="Meiryo UI" panose="020B0604030504040204" pitchFamily="50" charset="-128"/>
                      </a:endParaRP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r"/>
                      <a:r>
                        <a:rPr kumimoji="1" lang="ja-JP" altLang="en-US" sz="800" dirty="0">
                          <a:solidFill>
                            <a:schemeClr val="tx1"/>
                          </a:solidFill>
                          <a:latin typeface="Meiryo UI" panose="020B0604030504040204" pitchFamily="50" charset="-128"/>
                          <a:ea typeface="Meiryo UI" panose="020B0604030504040204" pitchFamily="50" charset="-128"/>
                        </a:rPr>
                        <a:t>通知済</a:t>
                      </a: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057166168"/>
                  </a:ext>
                </a:extLst>
              </a:tr>
            </a:tbl>
          </a:graphicData>
        </a:graphic>
      </p:graphicFrame>
      <p:sp>
        <p:nvSpPr>
          <p:cNvPr id="559" name="角丸四角形 139">
            <a:extLst>
              <a:ext uri="{FF2B5EF4-FFF2-40B4-BE49-F238E27FC236}">
                <a16:creationId xmlns:a16="http://schemas.microsoft.com/office/drawing/2014/main" id="{91927E8D-4F47-4549-A5EB-81AA4A416084}"/>
              </a:ext>
            </a:extLst>
          </p:cNvPr>
          <p:cNvSpPr>
            <a:spLocks/>
          </p:cNvSpPr>
          <p:nvPr/>
        </p:nvSpPr>
        <p:spPr>
          <a:xfrm>
            <a:off x="6742939" y="2330455"/>
            <a:ext cx="2921097" cy="4064638"/>
          </a:xfrm>
          <a:prstGeom prst="rect">
            <a:avLst/>
          </a:prstGeom>
          <a:solidFill>
            <a:schemeClr val="bg1">
              <a:lumMod val="95000"/>
            </a:schemeClr>
          </a:solidFill>
          <a:ln>
            <a:noFill/>
          </a:ln>
        </p:spPr>
        <p:txBody>
          <a:bodyPr wrap="square" lIns="33231" tIns="33231" rIns="33231" bIns="33231" rtlCol="0" anchor="t">
            <a:noAutofit/>
          </a:bodyPr>
          <a:lstStyle/>
          <a:p>
            <a:pPr algn="ctr" defTabSz="844083"/>
            <a:r>
              <a:rPr lang="ja-JP" altLang="en-US" sz="1000" dirty="0">
                <a:solidFill>
                  <a:srgbClr val="000000"/>
                </a:solidFill>
                <a:latin typeface="Meiryo UI" panose="020B0604030504040204" pitchFamily="50" charset="-128"/>
                <a:ea typeface="Meiryo UI" panose="020B0604030504040204" pitchFamily="50" charset="-128"/>
              </a:rPr>
              <a:t>財務会計システム</a:t>
            </a:r>
          </a:p>
        </p:txBody>
      </p:sp>
      <p:sp>
        <p:nvSpPr>
          <p:cNvPr id="566" name="正方形/長方形 565" descr="t">
            <a:extLst>
              <a:ext uri="{FF2B5EF4-FFF2-40B4-BE49-F238E27FC236}">
                <a16:creationId xmlns:a16="http://schemas.microsoft.com/office/drawing/2014/main" id="{09E38135-AEBE-486F-95C4-B05CE8673321}"/>
              </a:ext>
            </a:extLst>
          </p:cNvPr>
          <p:cNvSpPr>
            <a:spLocks/>
          </p:cNvSpPr>
          <p:nvPr/>
        </p:nvSpPr>
        <p:spPr>
          <a:xfrm>
            <a:off x="6820066" y="2637950"/>
            <a:ext cx="2814923" cy="2579118"/>
          </a:xfrm>
          <a:prstGeom prst="rect">
            <a:avLst/>
          </a:prstGeom>
          <a:solidFill>
            <a:schemeClr val="bg1"/>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50409" tIns="36000" rIns="50409" bIns="50409" rtlCol="0" anchor="t"/>
          <a:lstStyle/>
          <a:p>
            <a:pPr algn="ctr" defTabSz="844083">
              <a:defRPr/>
            </a:pPr>
            <a:r>
              <a:rPr lang="ja-JP" altLang="en-US" sz="105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仕訳データ</a:t>
            </a:r>
            <a:endParaRPr lang="ja-JP" altLang="en-US" sz="1050" dirty="0">
              <a:solidFill>
                <a:srgbClr val="000000"/>
              </a:solidFill>
              <a:latin typeface="Meiryo UI" panose="020B0604030504040204" pitchFamily="50" charset="-128"/>
              <a:ea typeface="Meiryo UI" panose="020B0604030504040204" pitchFamily="50" charset="-128"/>
            </a:endParaRPr>
          </a:p>
        </p:txBody>
      </p:sp>
      <p:sp>
        <p:nvSpPr>
          <p:cNvPr id="635" name="二等辺三角形 634">
            <a:extLst>
              <a:ext uri="{FF2B5EF4-FFF2-40B4-BE49-F238E27FC236}">
                <a16:creationId xmlns:a16="http://schemas.microsoft.com/office/drawing/2014/main" id="{8C15BD2B-78C3-4E6B-A3BE-547867A5FEA2}"/>
              </a:ext>
            </a:extLst>
          </p:cNvPr>
          <p:cNvSpPr/>
          <p:nvPr/>
        </p:nvSpPr>
        <p:spPr>
          <a:xfrm rot="5400000">
            <a:off x="5702368" y="3562001"/>
            <a:ext cx="1738402" cy="204717"/>
          </a:xfrm>
          <a:prstGeom prst="triangle">
            <a:avLst/>
          </a:prstGeom>
          <a:solidFill>
            <a:schemeClr val="bg1">
              <a:lumMod val="85000"/>
            </a:schemeClr>
          </a:solidFill>
          <a:ln w="19050" cap="flat" cmpd="sng" algn="ctr">
            <a:solidFill>
              <a:sysClr val="window" lastClr="FFFFFF">
                <a:lumMod val="65000"/>
              </a:sysClr>
            </a:solidFill>
            <a:prstDash val="solid"/>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sp>
        <p:nvSpPr>
          <p:cNvPr id="397" name="正方形/長方形 396" descr="t">
            <a:extLst>
              <a:ext uri="{FF2B5EF4-FFF2-40B4-BE49-F238E27FC236}">
                <a16:creationId xmlns:a16="http://schemas.microsoft.com/office/drawing/2014/main" id="{915AFE83-593C-4125-B84A-9887A22455A1}"/>
              </a:ext>
            </a:extLst>
          </p:cNvPr>
          <p:cNvSpPr>
            <a:spLocks/>
          </p:cNvSpPr>
          <p:nvPr/>
        </p:nvSpPr>
        <p:spPr>
          <a:xfrm>
            <a:off x="3764097" y="2615087"/>
            <a:ext cx="2459169" cy="2573406"/>
          </a:xfrm>
          <a:prstGeom prst="rect">
            <a:avLst/>
          </a:prstGeom>
          <a:solidFill>
            <a:schemeClr val="bg2"/>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50409" tIns="36000" rIns="50409" bIns="50409" rtlCol="0" anchor="t"/>
          <a:lstStyle/>
          <a:p>
            <a:pPr algn="ctr" defTabSz="844083">
              <a:defRPr/>
            </a:pPr>
            <a:r>
              <a:rPr lang="ja-JP" altLang="en-US" sz="1000" b="1" dirty="0">
                <a:solidFill>
                  <a:srgbClr val="000000"/>
                </a:solidFill>
                <a:latin typeface="Meiryo UI" panose="020B0604030504040204" pitchFamily="50" charset="-128"/>
                <a:ea typeface="Meiryo UI" panose="020B0604030504040204" pitchFamily="50" charset="-128"/>
              </a:rPr>
              <a:t>連携データ</a:t>
            </a:r>
            <a:r>
              <a:rPr lang="en-US" altLang="ja-JP" sz="1000" b="1" dirty="0">
                <a:solidFill>
                  <a:srgbClr val="000000"/>
                </a:solidFill>
                <a:latin typeface="Meiryo UI" panose="020B0604030504040204" pitchFamily="50" charset="-128"/>
                <a:ea typeface="Meiryo UI" panose="020B0604030504040204" pitchFamily="50" charset="-128"/>
              </a:rPr>
              <a:t>(</a:t>
            </a:r>
            <a:r>
              <a:rPr lang="ja-JP" altLang="en-US" sz="1000" b="1" dirty="0">
                <a:solidFill>
                  <a:srgbClr val="000000"/>
                </a:solidFill>
                <a:latin typeface="Meiryo UI" panose="020B0604030504040204" pitchFamily="50" charset="-128"/>
                <a:ea typeface="Meiryo UI" panose="020B0604030504040204" pitchFamily="50" charset="-128"/>
              </a:rPr>
              <a:t>月次</a:t>
            </a:r>
            <a:r>
              <a:rPr lang="en-US" altLang="ja-JP" sz="1000" b="1" dirty="0">
                <a:solidFill>
                  <a:srgbClr val="000000"/>
                </a:solidFill>
                <a:latin typeface="Meiryo UI" panose="020B0604030504040204" pitchFamily="50" charset="-128"/>
                <a:ea typeface="Meiryo UI" panose="020B0604030504040204" pitchFamily="50" charset="-128"/>
              </a:rPr>
              <a:t>)</a:t>
            </a:r>
            <a:endParaRPr lang="ja-JP" altLang="en-US" sz="1000" b="1" dirty="0">
              <a:solidFill>
                <a:srgbClr val="000000"/>
              </a:solidFill>
              <a:latin typeface="Meiryo UI" panose="020B0604030504040204" pitchFamily="50" charset="-128"/>
              <a:ea typeface="Meiryo UI" panose="020B0604030504040204" pitchFamily="50" charset="-128"/>
            </a:endParaRPr>
          </a:p>
        </p:txBody>
      </p:sp>
      <p:sp>
        <p:nvSpPr>
          <p:cNvPr id="434" name="正方形/長方形 433" descr="t">
            <a:extLst>
              <a:ext uri="{FF2B5EF4-FFF2-40B4-BE49-F238E27FC236}">
                <a16:creationId xmlns:a16="http://schemas.microsoft.com/office/drawing/2014/main" id="{CDA1EDD6-7707-4A3A-9608-49D356DEBD9D}"/>
              </a:ext>
            </a:extLst>
          </p:cNvPr>
          <p:cNvSpPr>
            <a:spLocks/>
          </p:cNvSpPr>
          <p:nvPr/>
        </p:nvSpPr>
        <p:spPr>
          <a:xfrm>
            <a:off x="287855" y="2599022"/>
            <a:ext cx="3233901" cy="1444857"/>
          </a:xfrm>
          <a:prstGeom prst="rect">
            <a:avLst/>
          </a:prstGeom>
          <a:solidFill>
            <a:schemeClr val="bg1"/>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50409" tIns="18000" rIns="50409" bIns="50409" rtlCol="0" anchor="t"/>
          <a:lstStyle/>
          <a:p>
            <a:pPr algn="ctr" defTabSz="844083">
              <a:defRPr/>
            </a:pPr>
            <a:r>
              <a:rPr lang="ja-JP" altLang="en-US" sz="9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算定データ</a:t>
            </a:r>
          </a:p>
          <a:p>
            <a:pPr algn="ctr" defTabSz="844083">
              <a:defRPr/>
            </a:pPr>
            <a:endParaRPr lang="ja-JP" altLang="en-US" sz="900" dirty="0">
              <a:solidFill>
                <a:srgbClr val="000000"/>
              </a:solidFill>
              <a:latin typeface="Meiryo UI" panose="020B0604030504040204" pitchFamily="50" charset="-128"/>
              <a:ea typeface="Meiryo UI" panose="020B0604030504040204" pitchFamily="50" charset="-128"/>
            </a:endParaRPr>
          </a:p>
        </p:txBody>
      </p:sp>
      <p:sp>
        <p:nvSpPr>
          <p:cNvPr id="436" name="正方形/長方形 435" descr="t">
            <a:extLst>
              <a:ext uri="{FF2B5EF4-FFF2-40B4-BE49-F238E27FC236}">
                <a16:creationId xmlns:a16="http://schemas.microsoft.com/office/drawing/2014/main" id="{9923587E-233C-47BE-8002-B4CAB54056F8}"/>
              </a:ext>
            </a:extLst>
          </p:cNvPr>
          <p:cNvSpPr>
            <a:spLocks/>
          </p:cNvSpPr>
          <p:nvPr/>
        </p:nvSpPr>
        <p:spPr>
          <a:xfrm>
            <a:off x="287855" y="5354779"/>
            <a:ext cx="3233901" cy="1040314"/>
          </a:xfrm>
          <a:prstGeom prst="rect">
            <a:avLst/>
          </a:prstGeom>
          <a:solidFill>
            <a:schemeClr val="bg1"/>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50409" tIns="18000" rIns="50409" bIns="50409" rtlCol="0" anchor="t"/>
          <a:lstStyle/>
          <a:p>
            <a:pPr algn="ctr" defTabSz="844083">
              <a:defRPr/>
            </a:pPr>
            <a:r>
              <a:rPr lang="ja-JP" altLang="en-US" sz="9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入出金データ</a:t>
            </a:r>
          </a:p>
          <a:p>
            <a:pPr algn="ctr" defTabSz="844083">
              <a:defRPr/>
            </a:pPr>
            <a:endParaRPr lang="ja-JP" altLang="en-US" sz="900" dirty="0">
              <a:solidFill>
                <a:srgbClr val="000000"/>
              </a:solidFill>
              <a:latin typeface="Meiryo UI" panose="020B0604030504040204" pitchFamily="50" charset="-128"/>
              <a:ea typeface="Meiryo UI" panose="020B0604030504040204" pitchFamily="50" charset="-128"/>
            </a:endParaRPr>
          </a:p>
        </p:txBody>
      </p:sp>
      <p:sp>
        <p:nvSpPr>
          <p:cNvPr id="449" name="矢印: 右 448">
            <a:extLst>
              <a:ext uri="{FF2B5EF4-FFF2-40B4-BE49-F238E27FC236}">
                <a16:creationId xmlns:a16="http://schemas.microsoft.com/office/drawing/2014/main" id="{64D3F6BE-0BA3-443B-8548-36BF6DB78DD2}"/>
              </a:ext>
            </a:extLst>
          </p:cNvPr>
          <p:cNvSpPr/>
          <p:nvPr/>
        </p:nvSpPr>
        <p:spPr>
          <a:xfrm rot="5400000">
            <a:off x="637120" y="5197986"/>
            <a:ext cx="389480" cy="231246"/>
          </a:xfrm>
          <a:prstGeom prst="rightArrow">
            <a:avLst/>
          </a:prstGeom>
          <a:solidFill>
            <a:schemeClr val="accent5">
              <a:lumMod val="40000"/>
              <a:lumOff val="60000"/>
            </a:schemeClr>
          </a:solidFill>
          <a:ln w="19050" cap="flat" cmpd="sng" algn="ctr">
            <a:noFill/>
            <a:prstDash val="solid"/>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sp>
        <p:nvSpPr>
          <p:cNvPr id="594" name="正方形/長方形 593">
            <a:extLst>
              <a:ext uri="{FF2B5EF4-FFF2-40B4-BE49-F238E27FC236}">
                <a16:creationId xmlns:a16="http://schemas.microsoft.com/office/drawing/2014/main" id="{740701A7-D060-404B-BD0C-E3A771A35E5E}"/>
              </a:ext>
            </a:extLst>
          </p:cNvPr>
          <p:cNvSpPr/>
          <p:nvPr/>
        </p:nvSpPr>
        <p:spPr>
          <a:xfrm>
            <a:off x="239037" y="2554971"/>
            <a:ext cx="3331157" cy="3925187"/>
          </a:xfrm>
          <a:prstGeom prst="rect">
            <a:avLst/>
          </a:prstGeom>
          <a:noFill/>
          <a:ln w="19050" cap="flat" cmpd="sng" algn="ctr">
            <a:solidFill>
              <a:srgbClr val="0070C0"/>
            </a:solidFill>
            <a:prstDash val="solid"/>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cxnSp>
        <p:nvCxnSpPr>
          <p:cNvPr id="634" name="直線矢印コネクタ 14">
            <a:extLst>
              <a:ext uri="{FF2B5EF4-FFF2-40B4-BE49-F238E27FC236}">
                <a16:creationId xmlns:a16="http://schemas.microsoft.com/office/drawing/2014/main" id="{4FDFDCA5-991C-4C09-9A4F-FF10518DE6A2}"/>
              </a:ext>
            </a:extLst>
          </p:cNvPr>
          <p:cNvCxnSpPr>
            <a:cxnSpLocks/>
            <a:stCxn id="125" idx="3"/>
            <a:endCxn id="496" idx="1"/>
          </p:cNvCxnSpPr>
          <p:nvPr/>
        </p:nvCxnSpPr>
        <p:spPr>
          <a:xfrm>
            <a:off x="3462416" y="3411565"/>
            <a:ext cx="354413" cy="112169"/>
          </a:xfrm>
          <a:prstGeom prst="bentConnector3">
            <a:avLst>
              <a:gd name="adj1" fmla="val 50000"/>
            </a:avLst>
          </a:prstGeom>
          <a:ln w="28575">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435" name="矢印: 右 434">
            <a:extLst>
              <a:ext uri="{FF2B5EF4-FFF2-40B4-BE49-F238E27FC236}">
                <a16:creationId xmlns:a16="http://schemas.microsoft.com/office/drawing/2014/main" id="{09FA1C0D-999F-45A3-9464-2F12B8A97103}"/>
              </a:ext>
            </a:extLst>
          </p:cNvPr>
          <p:cNvSpPr/>
          <p:nvPr/>
        </p:nvSpPr>
        <p:spPr>
          <a:xfrm rot="5400000">
            <a:off x="637120" y="4058611"/>
            <a:ext cx="389480" cy="231246"/>
          </a:xfrm>
          <a:prstGeom prst="rightArrow">
            <a:avLst/>
          </a:prstGeom>
          <a:solidFill>
            <a:schemeClr val="accent5">
              <a:lumMod val="40000"/>
              <a:lumOff val="60000"/>
            </a:schemeClr>
          </a:solidFill>
          <a:ln w="19050" cap="flat" cmpd="sng" algn="ctr">
            <a:noFill/>
            <a:prstDash val="solid"/>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sp>
        <p:nvSpPr>
          <p:cNvPr id="636" name="正方形/長方形 635">
            <a:extLst>
              <a:ext uri="{FF2B5EF4-FFF2-40B4-BE49-F238E27FC236}">
                <a16:creationId xmlns:a16="http://schemas.microsoft.com/office/drawing/2014/main" id="{1767D680-BA0E-42D3-B747-02FE696A007C}"/>
              </a:ext>
            </a:extLst>
          </p:cNvPr>
          <p:cNvSpPr>
            <a:spLocks/>
          </p:cNvSpPr>
          <p:nvPr/>
        </p:nvSpPr>
        <p:spPr>
          <a:xfrm rot="5400000">
            <a:off x="4604061" y="4079748"/>
            <a:ext cx="803701" cy="169302"/>
          </a:xfrm>
          <a:prstGeom prst="rect">
            <a:avLst/>
          </a:prstGeom>
          <a:noFill/>
          <a:ln w="9525" cap="flat" cmpd="sng" algn="ctr">
            <a:noFill/>
            <a:prstDash val="solid"/>
            <a:miter lim="800000"/>
          </a:ln>
          <a:effectLst/>
        </p:spPr>
        <p:txBody>
          <a:bodyPr wrap="none" lIns="54610" tIns="54610" rIns="54610" bIns="54610"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srgbClr val="000000"/>
                </a:solidFill>
                <a:effectLst/>
                <a:uLnTx/>
                <a:uFillTx/>
                <a:latin typeface="Meiryo UI"/>
                <a:ea typeface="Meiryo UI"/>
                <a:cs typeface="+mn-cs"/>
              </a:rPr>
              <a:t>・・・</a:t>
            </a:r>
            <a:endParaRPr kumimoji="0" lang="en-US" altLang="ja-JP" sz="1050" b="0" i="0" u="none" strike="noStrike" kern="0" cap="none" spc="0" normalizeH="0" baseline="0" noProof="0" dirty="0">
              <a:ln>
                <a:noFill/>
              </a:ln>
              <a:solidFill>
                <a:srgbClr val="000000"/>
              </a:solidFill>
              <a:effectLst/>
              <a:uLnTx/>
              <a:uFillTx/>
              <a:latin typeface="Meiryo UI"/>
              <a:ea typeface="Meiryo UI"/>
              <a:cs typeface="+mn-cs"/>
            </a:endParaRPr>
          </a:p>
        </p:txBody>
      </p:sp>
      <p:sp>
        <p:nvSpPr>
          <p:cNvPr id="637" name="正方形/長方形 636">
            <a:extLst>
              <a:ext uri="{FF2B5EF4-FFF2-40B4-BE49-F238E27FC236}">
                <a16:creationId xmlns:a16="http://schemas.microsoft.com/office/drawing/2014/main" id="{99E5B9E0-921B-4169-BA76-BDD028472EB0}"/>
              </a:ext>
            </a:extLst>
          </p:cNvPr>
          <p:cNvSpPr>
            <a:spLocks/>
          </p:cNvSpPr>
          <p:nvPr/>
        </p:nvSpPr>
        <p:spPr>
          <a:xfrm>
            <a:off x="3889087" y="4075759"/>
            <a:ext cx="2203582" cy="608208"/>
          </a:xfrm>
          <a:prstGeom prst="rect">
            <a:avLst/>
          </a:prstGeom>
          <a:noFill/>
          <a:ln w="9525" cap="flat" cmpd="sng" algn="ctr">
            <a:noFill/>
            <a:prstDash val="solid"/>
            <a:miter lim="800000"/>
          </a:ln>
          <a:effectLst/>
        </p:spPr>
        <p:txBody>
          <a:bodyPr wrap="square" lIns="54610" tIns="54610" rIns="54610" bIns="54610" rtlCol="0" anchor="ctr"/>
          <a:lstStyle/>
          <a:p>
            <a:pPr marL="171450" marR="0" lvl="0" indent="-1714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900" kern="0" dirty="0">
                <a:solidFill>
                  <a:srgbClr val="000000"/>
                </a:solidFill>
                <a:latin typeface="Meiryo UI"/>
                <a:ea typeface="Meiryo UI"/>
              </a:rPr>
              <a:t>入出金完了をキーに、各取引対象ごとの総額の算定情報を連携データとして集計</a:t>
            </a:r>
            <a:endParaRPr kumimoji="0" lang="en-US" altLang="ja-JP" sz="900" kern="0" dirty="0">
              <a:solidFill>
                <a:srgbClr val="000000"/>
              </a:solidFill>
              <a:latin typeface="Meiryo UI"/>
              <a:ea typeface="Meiryo UI"/>
            </a:endParaRPr>
          </a:p>
          <a:p>
            <a:pPr marL="171450" marR="0" lvl="0" indent="-1714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900" b="0" i="0" u="none" strike="noStrike" kern="0" cap="none" spc="0" normalizeH="0" baseline="0" noProof="0" dirty="0">
                <a:ln>
                  <a:noFill/>
                </a:ln>
                <a:solidFill>
                  <a:srgbClr val="000000"/>
                </a:solidFill>
                <a:effectLst/>
                <a:uLnTx/>
                <a:uFillTx/>
                <a:latin typeface="Meiryo UI"/>
                <a:ea typeface="Meiryo UI"/>
                <a:cs typeface="+mn-cs"/>
              </a:rPr>
              <a:t>同一の取引種別で複数の取引が発生した場合は合算して連携データを作成</a:t>
            </a:r>
            <a:endParaRPr kumimoji="0" lang="en-US" altLang="ja-JP" sz="900" b="0" i="0" u="none" strike="noStrike" kern="0" cap="none" spc="0" normalizeH="0" baseline="0" noProof="0" dirty="0">
              <a:ln>
                <a:noFill/>
              </a:ln>
              <a:solidFill>
                <a:srgbClr val="000000"/>
              </a:solidFill>
              <a:effectLst/>
              <a:uLnTx/>
              <a:uFillTx/>
              <a:latin typeface="Meiryo UI"/>
              <a:ea typeface="Meiryo UI"/>
              <a:cs typeface="+mn-cs"/>
            </a:endParaRPr>
          </a:p>
        </p:txBody>
      </p:sp>
      <p:sp>
        <p:nvSpPr>
          <p:cNvPr id="639" name="正方形/長方形 638">
            <a:extLst>
              <a:ext uri="{FF2B5EF4-FFF2-40B4-BE49-F238E27FC236}">
                <a16:creationId xmlns:a16="http://schemas.microsoft.com/office/drawing/2014/main" id="{D3BB8D6D-AE4B-4727-826C-E1D54754BD25}"/>
              </a:ext>
            </a:extLst>
          </p:cNvPr>
          <p:cNvSpPr>
            <a:spLocks/>
          </p:cNvSpPr>
          <p:nvPr/>
        </p:nvSpPr>
        <p:spPr>
          <a:xfrm>
            <a:off x="6915109" y="4321950"/>
            <a:ext cx="2666334" cy="608208"/>
          </a:xfrm>
          <a:prstGeom prst="rect">
            <a:avLst/>
          </a:prstGeom>
          <a:noFill/>
          <a:ln w="9525" cap="flat" cmpd="sng" algn="ctr">
            <a:noFill/>
            <a:prstDash val="solid"/>
            <a:miter lim="800000"/>
          </a:ln>
          <a:effectLst/>
        </p:spPr>
        <p:txBody>
          <a:bodyPr wrap="square" lIns="54610" tIns="54610" rIns="54610" bIns="54610" rtlCol="0" anchor="ctr"/>
          <a:lstStyle/>
          <a:p>
            <a:pPr marR="0" lvl="0" defTabSz="914400" eaLnBrk="1" fontAlgn="auto" latinLnBrk="0" hangingPunct="1">
              <a:lnSpc>
                <a:spcPct val="100000"/>
              </a:lnSpc>
              <a:spcBef>
                <a:spcPts val="0"/>
              </a:spcBef>
              <a:spcAft>
                <a:spcPts val="0"/>
              </a:spcAft>
              <a:buClrTx/>
              <a:buSzTx/>
              <a:tabLst/>
              <a:defRPr/>
            </a:pPr>
            <a:r>
              <a:rPr kumimoji="0" lang="en-US" altLang="ja-JP" sz="900" kern="0" dirty="0">
                <a:solidFill>
                  <a:srgbClr val="000000"/>
                </a:solidFill>
                <a:latin typeface="Meiryo UI"/>
                <a:ea typeface="Meiryo UI"/>
              </a:rPr>
              <a:t>※</a:t>
            </a:r>
            <a:r>
              <a:rPr kumimoji="0" lang="ja-JP" altLang="en-US" sz="900" kern="0" dirty="0">
                <a:solidFill>
                  <a:srgbClr val="000000"/>
                </a:solidFill>
                <a:latin typeface="Meiryo UI"/>
                <a:ea typeface="Meiryo UI"/>
              </a:rPr>
              <a:t>会計処理および財務会計側での仕訳内容については現時点で未確定</a:t>
            </a:r>
            <a:endParaRPr kumimoji="0" lang="en-US" altLang="ja-JP" sz="900" b="0" i="0" u="none" strike="noStrike" kern="0" cap="none" spc="0" normalizeH="0" baseline="0" noProof="0" dirty="0">
              <a:ln>
                <a:noFill/>
              </a:ln>
              <a:solidFill>
                <a:srgbClr val="000000"/>
              </a:solidFill>
              <a:effectLst/>
              <a:uLnTx/>
              <a:uFillTx/>
              <a:latin typeface="Meiryo UI"/>
              <a:ea typeface="Meiryo UI"/>
              <a:cs typeface="+mn-cs"/>
            </a:endParaRPr>
          </a:p>
        </p:txBody>
      </p:sp>
      <p:graphicFrame>
        <p:nvGraphicFramePr>
          <p:cNvPr id="125" name="表 124">
            <a:extLst>
              <a:ext uri="{FF2B5EF4-FFF2-40B4-BE49-F238E27FC236}">
                <a16:creationId xmlns:a16="http://schemas.microsoft.com/office/drawing/2014/main" id="{959D6F5E-EB93-471E-A902-F09A371AD842}"/>
              </a:ext>
            </a:extLst>
          </p:cNvPr>
          <p:cNvGraphicFramePr>
            <a:graphicFrameLocks noGrp="1"/>
          </p:cNvGraphicFramePr>
          <p:nvPr>
            <p:extLst>
              <p:ext uri="{D42A27DB-BD31-4B8C-83A1-F6EECF244321}">
                <p14:modId xmlns:p14="http://schemas.microsoft.com/office/powerpoint/2010/main" val="2762576806"/>
              </p:ext>
            </p:extLst>
          </p:nvPr>
        </p:nvGraphicFramePr>
        <p:xfrm>
          <a:off x="346589" y="2865805"/>
          <a:ext cx="3115827" cy="1091520"/>
        </p:xfrm>
        <a:graphic>
          <a:graphicData uri="http://schemas.openxmlformats.org/drawingml/2006/table">
            <a:tbl>
              <a:tblPr firstRow="1" bandRow="1">
                <a:tableStyleId>{2D5ABB26-0587-4C30-8999-92F81FD0307C}</a:tableStyleId>
              </a:tblPr>
              <a:tblGrid>
                <a:gridCol w="404525">
                  <a:extLst>
                    <a:ext uri="{9D8B030D-6E8A-4147-A177-3AD203B41FA5}">
                      <a16:colId xmlns:a16="http://schemas.microsoft.com/office/drawing/2014/main" val="2058291672"/>
                    </a:ext>
                  </a:extLst>
                </a:gridCol>
                <a:gridCol w="358460">
                  <a:extLst>
                    <a:ext uri="{9D8B030D-6E8A-4147-A177-3AD203B41FA5}">
                      <a16:colId xmlns:a16="http://schemas.microsoft.com/office/drawing/2014/main" val="3866988020"/>
                    </a:ext>
                  </a:extLst>
                </a:gridCol>
                <a:gridCol w="778372">
                  <a:extLst>
                    <a:ext uri="{9D8B030D-6E8A-4147-A177-3AD203B41FA5}">
                      <a16:colId xmlns:a16="http://schemas.microsoft.com/office/drawing/2014/main" val="1975591858"/>
                    </a:ext>
                  </a:extLst>
                </a:gridCol>
                <a:gridCol w="345338">
                  <a:extLst>
                    <a:ext uri="{9D8B030D-6E8A-4147-A177-3AD203B41FA5}">
                      <a16:colId xmlns:a16="http://schemas.microsoft.com/office/drawing/2014/main" val="4116574233"/>
                    </a:ext>
                  </a:extLst>
                </a:gridCol>
                <a:gridCol w="463438">
                  <a:extLst>
                    <a:ext uri="{9D8B030D-6E8A-4147-A177-3AD203B41FA5}">
                      <a16:colId xmlns:a16="http://schemas.microsoft.com/office/drawing/2014/main" val="2043495678"/>
                    </a:ext>
                  </a:extLst>
                </a:gridCol>
                <a:gridCol w="407234">
                  <a:extLst>
                    <a:ext uri="{9D8B030D-6E8A-4147-A177-3AD203B41FA5}">
                      <a16:colId xmlns:a16="http://schemas.microsoft.com/office/drawing/2014/main" val="249354559"/>
                    </a:ext>
                  </a:extLst>
                </a:gridCol>
                <a:gridCol w="358460">
                  <a:extLst>
                    <a:ext uri="{9D8B030D-6E8A-4147-A177-3AD203B41FA5}">
                      <a16:colId xmlns:a16="http://schemas.microsoft.com/office/drawing/2014/main" val="3826261870"/>
                    </a:ext>
                  </a:extLst>
                </a:gridCol>
              </a:tblGrid>
              <a:tr h="249811">
                <a:tc>
                  <a:txBody>
                    <a:bodyPr/>
                    <a:lstStyle/>
                    <a:p>
                      <a:pPr algn="ctr"/>
                      <a:r>
                        <a:rPr kumimoji="1" lang="ja-JP" altLang="en-US" sz="800" dirty="0">
                          <a:latin typeface="Meiryo UI" panose="020B0604030504040204" pitchFamily="50" charset="-128"/>
                          <a:ea typeface="Meiryo UI" panose="020B0604030504040204" pitchFamily="50" charset="-128"/>
                        </a:rPr>
                        <a:t>対象月</a:t>
                      </a: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800" dirty="0">
                          <a:latin typeface="Meiryo UI" panose="020B0604030504040204" pitchFamily="50" charset="-128"/>
                          <a:ea typeface="Meiryo UI" panose="020B0604030504040204" pitchFamily="50" charset="-128"/>
                        </a:rPr>
                        <a:t>事業者</a:t>
                      </a: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800" dirty="0">
                          <a:latin typeface="Meiryo UI" panose="020B0604030504040204" pitchFamily="50" charset="-128"/>
                          <a:ea typeface="Meiryo UI" panose="020B0604030504040204" pitchFamily="50" charset="-128"/>
                        </a:rPr>
                        <a:t>取引対象</a:t>
                      </a: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800" dirty="0">
                          <a:latin typeface="Meiryo UI" panose="020B0604030504040204" pitchFamily="50" charset="-128"/>
                          <a:ea typeface="Meiryo UI" panose="020B0604030504040204" pitchFamily="50" charset="-128"/>
                        </a:rPr>
                        <a:t>金額</a:t>
                      </a: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800" dirty="0">
                          <a:latin typeface="Meiryo UI" panose="020B0604030504040204" pitchFamily="50" charset="-128"/>
                          <a:ea typeface="Meiryo UI" panose="020B0604030504040204" pitchFamily="50" charset="-128"/>
                        </a:rPr>
                        <a:t>区分</a:t>
                      </a: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800" dirty="0">
                          <a:latin typeface="Meiryo UI" panose="020B0604030504040204" pitchFamily="50" charset="-128"/>
                          <a:ea typeface="Meiryo UI" panose="020B0604030504040204" pitchFamily="50" charset="-128"/>
                        </a:rPr>
                        <a:t>通知書</a:t>
                      </a:r>
                      <a:r>
                        <a:rPr kumimoji="1" lang="en-US" altLang="ja-JP" sz="800" dirty="0">
                          <a:latin typeface="Meiryo UI" panose="020B0604030504040204" pitchFamily="50" charset="-128"/>
                          <a:ea typeface="Meiryo UI" panose="020B0604030504040204" pitchFamily="50" charset="-128"/>
                        </a:rPr>
                        <a:t>No.</a:t>
                      </a:r>
                      <a:endParaRPr kumimoji="1" lang="ja-JP" altLang="en-US" sz="800" dirty="0">
                        <a:latin typeface="Meiryo UI" panose="020B0604030504040204" pitchFamily="50" charset="-128"/>
                        <a:ea typeface="Meiryo UI" panose="020B0604030504040204" pitchFamily="50" charset="-128"/>
                      </a:endParaRP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800" dirty="0">
                          <a:latin typeface="Meiryo UI" panose="020B0604030504040204" pitchFamily="50" charset="-128"/>
                          <a:ea typeface="Meiryo UI" panose="020B0604030504040204" pitchFamily="50" charset="-128"/>
                        </a:rPr>
                        <a:t>入出金</a:t>
                      </a:r>
                      <a:endParaRPr kumimoji="1" lang="en-US" altLang="ja-JP" sz="800" dirty="0">
                        <a:latin typeface="Meiryo UI" panose="020B0604030504040204" pitchFamily="50" charset="-128"/>
                        <a:ea typeface="Meiryo UI" panose="020B0604030504040204" pitchFamily="50" charset="-128"/>
                      </a:endParaRPr>
                    </a:p>
                    <a:p>
                      <a:pPr algn="ctr"/>
                      <a:r>
                        <a:rPr kumimoji="1" lang="ja-JP" altLang="en-US" sz="800" dirty="0">
                          <a:latin typeface="Meiryo UI" panose="020B0604030504040204" pitchFamily="50" charset="-128"/>
                          <a:ea typeface="Meiryo UI" panose="020B0604030504040204" pitchFamily="50" charset="-128"/>
                        </a:rPr>
                        <a:t>状況</a:t>
                      </a: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929096736"/>
                  </a:ext>
                </a:extLst>
              </a:tr>
              <a:tr h="148773">
                <a:tc>
                  <a:txBody>
                    <a:bodyPr/>
                    <a:lstStyle/>
                    <a:p>
                      <a:pPr algn="ctr"/>
                      <a:r>
                        <a:rPr kumimoji="1" lang="en-US" altLang="ja-JP" sz="800" dirty="0">
                          <a:solidFill>
                            <a:schemeClr val="tx1"/>
                          </a:solidFill>
                          <a:latin typeface="Meiryo UI" panose="020B0604030504040204" pitchFamily="50" charset="-128"/>
                          <a:ea typeface="Meiryo UI" panose="020B0604030504040204" pitchFamily="50" charset="-128"/>
                        </a:rPr>
                        <a:t>4</a:t>
                      </a:r>
                      <a:r>
                        <a:rPr kumimoji="1" lang="ja-JP" altLang="en-US" sz="800" dirty="0">
                          <a:solidFill>
                            <a:schemeClr val="tx1"/>
                          </a:solidFill>
                          <a:latin typeface="Meiryo UI" panose="020B0604030504040204" pitchFamily="50" charset="-128"/>
                          <a:ea typeface="Meiryo UI" panose="020B0604030504040204" pitchFamily="50" charset="-128"/>
                        </a:rPr>
                        <a:t>月</a:t>
                      </a: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en-US" altLang="ja-JP" sz="800" dirty="0">
                          <a:solidFill>
                            <a:schemeClr val="tx1"/>
                          </a:solidFill>
                          <a:latin typeface="Meiryo UI" panose="020B0604030504040204" pitchFamily="50" charset="-128"/>
                          <a:ea typeface="Meiryo UI" panose="020B0604030504040204" pitchFamily="50" charset="-128"/>
                        </a:rPr>
                        <a:t>A</a:t>
                      </a:r>
                      <a:endParaRPr kumimoji="1" lang="ja-JP" altLang="en-US" sz="800" dirty="0">
                        <a:solidFill>
                          <a:schemeClr val="tx1"/>
                        </a:solidFill>
                        <a:latin typeface="Meiryo UI" panose="020B0604030504040204" pitchFamily="50" charset="-128"/>
                        <a:ea typeface="Meiryo UI" panose="020B0604030504040204" pitchFamily="50" charset="-128"/>
                      </a:endParaRP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en-US" altLang="ja-JP" sz="800" dirty="0">
                          <a:solidFill>
                            <a:schemeClr val="tx1"/>
                          </a:solidFill>
                          <a:latin typeface="Meiryo UI" panose="020B0604030504040204" pitchFamily="50" charset="-128"/>
                          <a:ea typeface="Meiryo UI" panose="020B0604030504040204" pitchFamily="50" charset="-128"/>
                        </a:rPr>
                        <a:t>FIP</a:t>
                      </a:r>
                      <a:r>
                        <a:rPr kumimoji="1" lang="ja-JP" altLang="en-US" sz="800" dirty="0">
                          <a:solidFill>
                            <a:schemeClr val="tx1"/>
                          </a:solidFill>
                          <a:latin typeface="Meiryo UI" panose="020B0604030504040204" pitchFamily="50" charset="-128"/>
                          <a:ea typeface="Meiryo UI" panose="020B0604030504040204" pitchFamily="50" charset="-128"/>
                        </a:rPr>
                        <a:t>交付金</a:t>
                      </a: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r"/>
                      <a:r>
                        <a:rPr kumimoji="1" lang="ja-JP" altLang="en-US" sz="800" dirty="0">
                          <a:solidFill>
                            <a:schemeClr val="tx1"/>
                          </a:solidFill>
                          <a:latin typeface="Meiryo UI" panose="020B0604030504040204" pitchFamily="50" charset="-128"/>
                          <a:ea typeface="Meiryo UI" panose="020B0604030504040204" pitchFamily="50" charset="-128"/>
                        </a:rPr>
                        <a:t>▲</a:t>
                      </a:r>
                      <a:r>
                        <a:rPr kumimoji="1" lang="en-US" altLang="ja-JP" sz="800" dirty="0">
                          <a:solidFill>
                            <a:schemeClr val="tx1"/>
                          </a:solidFill>
                          <a:latin typeface="Meiryo UI" panose="020B0604030504040204" pitchFamily="50" charset="-128"/>
                          <a:ea typeface="Meiryo UI" panose="020B0604030504040204" pitchFamily="50" charset="-128"/>
                        </a:rPr>
                        <a:t>200</a:t>
                      </a:r>
                      <a:endParaRPr kumimoji="1" lang="ja-JP" altLang="en-US" sz="800" dirty="0">
                        <a:solidFill>
                          <a:schemeClr val="tx1"/>
                        </a:solidFill>
                        <a:latin typeface="Meiryo UI" panose="020B0604030504040204" pitchFamily="50" charset="-128"/>
                        <a:ea typeface="Meiryo UI" panose="020B0604030504040204" pitchFamily="50" charset="-128"/>
                      </a:endParaRP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800" dirty="0">
                          <a:solidFill>
                            <a:schemeClr val="tx1"/>
                          </a:solidFill>
                          <a:latin typeface="Meiryo UI" panose="020B0604030504040204" pitchFamily="50" charset="-128"/>
                          <a:ea typeface="Meiryo UI" panose="020B0604030504040204" pitchFamily="50" charset="-128"/>
                        </a:rPr>
                        <a:t>支払通知</a:t>
                      </a: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en-US" altLang="ja-JP" sz="800" dirty="0">
                          <a:solidFill>
                            <a:schemeClr val="tx1"/>
                          </a:solidFill>
                          <a:latin typeface="Meiryo UI" panose="020B0604030504040204" pitchFamily="50" charset="-128"/>
                          <a:ea typeface="Meiryo UI" panose="020B0604030504040204" pitchFamily="50" charset="-128"/>
                        </a:rPr>
                        <a:t>1111</a:t>
                      </a:r>
                      <a:endParaRPr kumimoji="1" lang="ja-JP" altLang="en-US" sz="800" dirty="0">
                        <a:solidFill>
                          <a:schemeClr val="tx1"/>
                        </a:solidFill>
                        <a:latin typeface="Meiryo UI" panose="020B0604030504040204" pitchFamily="50" charset="-128"/>
                        <a:ea typeface="Meiryo UI" panose="020B0604030504040204" pitchFamily="50" charset="-128"/>
                      </a:endParaRP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800" dirty="0">
                          <a:solidFill>
                            <a:schemeClr val="tx1"/>
                          </a:solidFill>
                          <a:latin typeface="Meiryo UI" panose="020B0604030504040204" pitchFamily="50" charset="-128"/>
                          <a:ea typeface="Meiryo UI" panose="020B0604030504040204" pitchFamily="50" charset="-128"/>
                        </a:rPr>
                        <a:t>済</a:t>
                      </a: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627633177"/>
                  </a:ext>
                </a:extLst>
              </a:tr>
              <a:tr h="148773">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4</a:t>
                      </a:r>
                      <a:r>
                        <a:rPr kumimoji="1" lang="ja-JP" altLang="en-US" sz="8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月</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en-US" altLang="ja-JP" sz="800" dirty="0">
                          <a:solidFill>
                            <a:schemeClr val="tx1"/>
                          </a:solidFill>
                          <a:latin typeface="Meiryo UI" panose="020B0604030504040204" pitchFamily="50" charset="-128"/>
                          <a:ea typeface="Meiryo UI" panose="020B0604030504040204" pitchFamily="50" charset="-128"/>
                        </a:rPr>
                        <a:t>A</a:t>
                      </a:r>
                      <a:endParaRPr kumimoji="1" lang="ja-JP" altLang="en-US" sz="800" dirty="0">
                        <a:solidFill>
                          <a:schemeClr val="tx1"/>
                        </a:solidFill>
                        <a:latin typeface="Meiryo UI" panose="020B0604030504040204" pitchFamily="50" charset="-128"/>
                        <a:ea typeface="Meiryo UI" panose="020B0604030504040204" pitchFamily="50" charset="-128"/>
                      </a:endParaRP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800" dirty="0">
                          <a:solidFill>
                            <a:schemeClr val="tx1"/>
                          </a:solidFill>
                          <a:latin typeface="Meiryo UI" panose="020B0604030504040204" pitchFamily="50" charset="-128"/>
                          <a:ea typeface="Meiryo UI" panose="020B0604030504040204" pitchFamily="50" charset="-128"/>
                        </a:rPr>
                        <a:t>廃棄等費用積立</a:t>
                      </a: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r" defTabSz="685783" rtl="0" eaLnBrk="1" fontAlgn="auto" latinLnBrk="0" hangingPunct="1">
                        <a:lnSpc>
                          <a:spcPct val="100000"/>
                        </a:lnSpc>
                        <a:spcBef>
                          <a:spcPts val="0"/>
                        </a:spcBef>
                        <a:spcAft>
                          <a:spcPts val="0"/>
                        </a:spcAft>
                        <a:buClrTx/>
                        <a:buSzTx/>
                        <a:buFontTx/>
                        <a:buNone/>
                        <a:tabLst/>
                        <a:defRPr/>
                      </a:pPr>
                      <a:r>
                        <a:rPr kumimoji="1" lang="en-US" altLang="ja-JP" sz="800" dirty="0">
                          <a:solidFill>
                            <a:schemeClr val="tx1"/>
                          </a:solidFill>
                          <a:latin typeface="Meiryo UI" panose="020B0604030504040204" pitchFamily="50" charset="-128"/>
                          <a:ea typeface="Meiryo UI" panose="020B0604030504040204" pitchFamily="50" charset="-128"/>
                        </a:rPr>
                        <a:t>50</a:t>
                      </a:r>
                      <a:endParaRPr kumimoji="1" lang="ja-JP" altLang="en-US" sz="800" dirty="0">
                        <a:solidFill>
                          <a:schemeClr val="tx1"/>
                        </a:solidFill>
                        <a:latin typeface="Meiryo UI" panose="020B0604030504040204" pitchFamily="50" charset="-128"/>
                        <a:ea typeface="Meiryo UI" panose="020B0604030504040204" pitchFamily="50" charset="-128"/>
                      </a:endParaRP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ja-JP" altLang="en-US" sz="800" dirty="0">
                          <a:solidFill>
                            <a:schemeClr val="tx1"/>
                          </a:solidFill>
                          <a:latin typeface="Meiryo UI" panose="020B0604030504040204" pitchFamily="50" charset="-128"/>
                          <a:ea typeface="Meiryo UI" panose="020B0604030504040204" pitchFamily="50" charset="-128"/>
                        </a:rPr>
                        <a:t>支払通知</a:t>
                      </a: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800" dirty="0">
                          <a:solidFill>
                            <a:schemeClr val="tx1"/>
                          </a:solidFill>
                          <a:latin typeface="Meiryo UI" panose="020B0604030504040204" pitchFamily="50" charset="-128"/>
                          <a:ea typeface="Meiryo UI" panose="020B0604030504040204" pitchFamily="50" charset="-128"/>
                        </a:rPr>
                        <a:t>1111</a:t>
                      </a:r>
                      <a:endParaRPr kumimoji="1" lang="ja-JP" altLang="en-US" sz="800" dirty="0">
                        <a:solidFill>
                          <a:schemeClr val="tx1"/>
                        </a:solidFill>
                        <a:latin typeface="Meiryo UI" panose="020B0604030504040204" pitchFamily="50" charset="-128"/>
                        <a:ea typeface="Meiryo UI" panose="020B0604030504040204" pitchFamily="50" charset="-128"/>
                      </a:endParaRP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ja-JP" altLang="en-US" sz="800" dirty="0">
                          <a:solidFill>
                            <a:schemeClr val="tx1"/>
                          </a:solidFill>
                          <a:latin typeface="Meiryo UI" panose="020B0604030504040204" pitchFamily="50" charset="-128"/>
                          <a:ea typeface="Meiryo UI" panose="020B0604030504040204" pitchFamily="50" charset="-128"/>
                        </a:rPr>
                        <a:t>済</a:t>
                      </a: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79004649"/>
                  </a:ext>
                </a:extLst>
              </a:tr>
              <a:tr h="148773">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4</a:t>
                      </a:r>
                      <a:r>
                        <a:rPr kumimoji="1" lang="ja-JP" altLang="en-US" sz="8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月</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en-US" altLang="ja-JP" sz="800" dirty="0">
                          <a:solidFill>
                            <a:schemeClr val="tx1"/>
                          </a:solidFill>
                          <a:latin typeface="Meiryo UI" panose="020B0604030504040204" pitchFamily="50" charset="-128"/>
                          <a:ea typeface="Meiryo UI" panose="020B0604030504040204" pitchFamily="50" charset="-128"/>
                        </a:rPr>
                        <a:t>Q</a:t>
                      </a:r>
                      <a:endParaRPr kumimoji="1" lang="ja-JP" altLang="en-US" sz="800" dirty="0">
                        <a:solidFill>
                          <a:schemeClr val="tx1"/>
                        </a:solidFill>
                        <a:latin typeface="Meiryo UI" panose="020B0604030504040204" pitchFamily="50" charset="-128"/>
                        <a:ea typeface="Meiryo UI" panose="020B0604030504040204" pitchFamily="50" charset="-128"/>
                      </a:endParaRP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en-US" altLang="ja-JP" sz="800" dirty="0">
                          <a:solidFill>
                            <a:schemeClr val="tx1"/>
                          </a:solidFill>
                          <a:latin typeface="Meiryo UI" panose="020B0604030504040204" pitchFamily="50" charset="-128"/>
                          <a:ea typeface="Meiryo UI" panose="020B0604030504040204" pitchFamily="50" charset="-128"/>
                        </a:rPr>
                        <a:t>FIP</a:t>
                      </a:r>
                      <a:r>
                        <a:rPr kumimoji="1" lang="ja-JP" altLang="en-US" sz="800" dirty="0">
                          <a:solidFill>
                            <a:schemeClr val="tx1"/>
                          </a:solidFill>
                          <a:latin typeface="Meiryo UI" panose="020B0604030504040204" pitchFamily="50" charset="-128"/>
                          <a:ea typeface="Meiryo UI" panose="020B0604030504040204" pitchFamily="50" charset="-128"/>
                        </a:rPr>
                        <a:t>交付金</a:t>
                      </a: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r"/>
                      <a:r>
                        <a:rPr kumimoji="1" lang="ja-JP" altLang="en-US" sz="800" dirty="0">
                          <a:solidFill>
                            <a:schemeClr val="tx1"/>
                          </a:solidFill>
                          <a:latin typeface="Meiryo UI" panose="020B0604030504040204" pitchFamily="50" charset="-128"/>
                          <a:ea typeface="Meiryo UI" panose="020B0604030504040204" pitchFamily="50" charset="-128"/>
                        </a:rPr>
                        <a:t>▲</a:t>
                      </a:r>
                      <a:r>
                        <a:rPr kumimoji="1" lang="en-US" altLang="ja-JP" sz="800" dirty="0">
                          <a:solidFill>
                            <a:schemeClr val="tx1"/>
                          </a:solidFill>
                          <a:latin typeface="Meiryo UI" panose="020B0604030504040204" pitchFamily="50" charset="-128"/>
                          <a:ea typeface="Meiryo UI" panose="020B0604030504040204" pitchFamily="50" charset="-128"/>
                        </a:rPr>
                        <a:t>100</a:t>
                      </a:r>
                      <a:endParaRPr kumimoji="1" lang="ja-JP" altLang="en-US" sz="800" dirty="0">
                        <a:solidFill>
                          <a:schemeClr val="tx1"/>
                        </a:solidFill>
                        <a:latin typeface="Meiryo UI" panose="020B0604030504040204" pitchFamily="50" charset="-128"/>
                        <a:ea typeface="Meiryo UI" panose="020B0604030504040204" pitchFamily="50" charset="-128"/>
                      </a:endParaRP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800" dirty="0">
                          <a:solidFill>
                            <a:schemeClr val="tx1"/>
                          </a:solidFill>
                          <a:latin typeface="Meiryo UI" panose="020B0604030504040204" pitchFamily="50" charset="-128"/>
                          <a:ea typeface="Meiryo UI" panose="020B0604030504040204" pitchFamily="50" charset="-128"/>
                        </a:rPr>
                        <a:t>請求書</a:t>
                      </a: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en-US" altLang="ja-JP" sz="800" dirty="0">
                          <a:solidFill>
                            <a:schemeClr val="tx1"/>
                          </a:solidFill>
                          <a:latin typeface="Meiryo UI" panose="020B0604030504040204" pitchFamily="50" charset="-128"/>
                          <a:ea typeface="Meiryo UI" panose="020B0604030504040204" pitchFamily="50" charset="-128"/>
                        </a:rPr>
                        <a:t>9999</a:t>
                      </a:r>
                      <a:endParaRPr kumimoji="1" lang="ja-JP" altLang="en-US" sz="800" dirty="0">
                        <a:solidFill>
                          <a:schemeClr val="tx1"/>
                        </a:solidFill>
                        <a:latin typeface="Meiryo UI" panose="020B0604030504040204" pitchFamily="50" charset="-128"/>
                        <a:ea typeface="Meiryo UI" panose="020B0604030504040204" pitchFamily="50" charset="-128"/>
                      </a:endParaRP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endParaRPr kumimoji="1" lang="ja-JP" altLang="en-US" sz="800" dirty="0">
                        <a:solidFill>
                          <a:schemeClr val="tx1"/>
                        </a:solidFill>
                        <a:latin typeface="Meiryo UI" panose="020B0604030504040204" pitchFamily="50" charset="-128"/>
                        <a:ea typeface="Meiryo UI" panose="020B0604030504040204" pitchFamily="50" charset="-128"/>
                      </a:endParaRP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057166168"/>
                  </a:ext>
                </a:extLst>
              </a:tr>
              <a:tr h="148773">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a:t>
                      </a: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en-US" altLang="ja-JP" sz="800" dirty="0">
                          <a:solidFill>
                            <a:schemeClr val="tx1"/>
                          </a:solidFill>
                          <a:latin typeface="Meiryo UI" panose="020B0604030504040204" pitchFamily="50" charset="-128"/>
                          <a:ea typeface="Meiryo UI" panose="020B0604030504040204" pitchFamily="50" charset="-128"/>
                        </a:rPr>
                        <a:t>Q</a:t>
                      </a:r>
                      <a:endParaRPr kumimoji="1" lang="ja-JP" altLang="en-US" sz="800" dirty="0">
                        <a:solidFill>
                          <a:schemeClr val="tx1"/>
                        </a:solidFill>
                        <a:latin typeface="Meiryo UI" panose="020B0604030504040204" pitchFamily="50" charset="-128"/>
                        <a:ea typeface="Meiryo UI" panose="020B0604030504040204" pitchFamily="50" charset="-128"/>
                      </a:endParaRP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800" dirty="0">
                          <a:solidFill>
                            <a:schemeClr val="tx1"/>
                          </a:solidFill>
                          <a:latin typeface="Meiryo UI" panose="020B0604030504040204" pitchFamily="50" charset="-128"/>
                          <a:ea typeface="Meiryo UI" panose="020B0604030504040204" pitchFamily="50" charset="-128"/>
                        </a:rPr>
                        <a:t>廃棄等費用積立</a:t>
                      </a: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r"/>
                      <a:r>
                        <a:rPr kumimoji="1" lang="en-US" altLang="ja-JP" sz="800" dirty="0">
                          <a:solidFill>
                            <a:schemeClr val="tx1"/>
                          </a:solidFill>
                          <a:latin typeface="Meiryo UI" panose="020B0604030504040204" pitchFamily="50" charset="-128"/>
                          <a:ea typeface="Meiryo UI" panose="020B0604030504040204" pitchFamily="50" charset="-128"/>
                        </a:rPr>
                        <a:t>200</a:t>
                      </a:r>
                      <a:endParaRPr kumimoji="1" lang="ja-JP" altLang="en-US" sz="800" dirty="0">
                        <a:solidFill>
                          <a:schemeClr val="tx1"/>
                        </a:solidFill>
                        <a:latin typeface="Meiryo UI" panose="020B0604030504040204" pitchFamily="50" charset="-128"/>
                        <a:ea typeface="Meiryo UI" panose="020B0604030504040204" pitchFamily="50" charset="-128"/>
                      </a:endParaRP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800" dirty="0">
                          <a:solidFill>
                            <a:schemeClr val="tx1"/>
                          </a:solidFill>
                          <a:latin typeface="Meiryo UI" panose="020B0604030504040204" pitchFamily="50" charset="-128"/>
                          <a:ea typeface="Meiryo UI" panose="020B0604030504040204" pitchFamily="50" charset="-128"/>
                        </a:rPr>
                        <a:t>請求書</a:t>
                      </a: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en-US" altLang="ja-JP" sz="800" dirty="0">
                          <a:solidFill>
                            <a:schemeClr val="tx1"/>
                          </a:solidFill>
                          <a:latin typeface="Meiryo UI" panose="020B0604030504040204" pitchFamily="50" charset="-128"/>
                          <a:ea typeface="Meiryo UI" panose="020B0604030504040204" pitchFamily="50" charset="-128"/>
                        </a:rPr>
                        <a:t>9999</a:t>
                      </a:r>
                      <a:endParaRPr kumimoji="1" lang="ja-JP" altLang="en-US" sz="800" dirty="0">
                        <a:solidFill>
                          <a:schemeClr val="tx1"/>
                        </a:solidFill>
                        <a:latin typeface="Meiryo UI" panose="020B0604030504040204" pitchFamily="50" charset="-128"/>
                        <a:ea typeface="Meiryo UI" panose="020B0604030504040204" pitchFamily="50" charset="-128"/>
                      </a:endParaRP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endParaRPr kumimoji="1" lang="ja-JP" altLang="en-US" sz="800" dirty="0">
                        <a:solidFill>
                          <a:schemeClr val="tx1"/>
                        </a:solidFill>
                        <a:latin typeface="Meiryo UI" panose="020B0604030504040204" pitchFamily="50" charset="-128"/>
                        <a:ea typeface="Meiryo UI" panose="020B0604030504040204" pitchFamily="50" charset="-128"/>
                      </a:endParaRP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754189189"/>
                  </a:ext>
                </a:extLst>
              </a:tr>
            </a:tbl>
          </a:graphicData>
        </a:graphic>
      </p:graphicFrame>
      <p:sp>
        <p:nvSpPr>
          <p:cNvPr id="126" name="四角形: 角を丸くする 125">
            <a:extLst>
              <a:ext uri="{FF2B5EF4-FFF2-40B4-BE49-F238E27FC236}">
                <a16:creationId xmlns:a16="http://schemas.microsoft.com/office/drawing/2014/main" id="{2BC5F44F-217D-4919-B09A-88B149775A95}"/>
              </a:ext>
            </a:extLst>
          </p:cNvPr>
          <p:cNvSpPr/>
          <p:nvPr/>
        </p:nvSpPr>
        <p:spPr>
          <a:xfrm>
            <a:off x="378031" y="3578939"/>
            <a:ext cx="2704763" cy="360181"/>
          </a:xfrm>
          <a:prstGeom prst="roundRect">
            <a:avLst/>
          </a:prstGeom>
          <a:noFill/>
          <a:ln w="9525" cap="flat" cmpd="sng" algn="ctr">
            <a:solidFill>
              <a:srgbClr val="0070C0"/>
            </a:solidFill>
            <a:prstDash val="dash"/>
            <a:miter lim="800000"/>
          </a:ln>
          <a:effectLst/>
        </p:spPr>
        <p:txBody>
          <a:bodyPr wrap="none" lIns="0" tIns="36000" rIns="0" bIns="36000" rtlCol="0" anchor="ctr"/>
          <a:lstStyle/>
          <a:p>
            <a:pPr algn="ctr"/>
            <a:endParaRPr kumimoji="0" lang="ja-JP" altLang="en-US" sz="900" kern="0" dirty="0">
              <a:solidFill>
                <a:prstClr val="black"/>
              </a:solidFill>
              <a:latin typeface="Meiryo UI"/>
              <a:ea typeface="Meiryo UI"/>
              <a:cs typeface="Arial" pitchFamily="34" charset="0"/>
            </a:endParaRPr>
          </a:p>
        </p:txBody>
      </p:sp>
      <p:sp>
        <p:nvSpPr>
          <p:cNvPr id="127" name="四角形: 角を丸くする 126">
            <a:extLst>
              <a:ext uri="{FF2B5EF4-FFF2-40B4-BE49-F238E27FC236}">
                <a16:creationId xmlns:a16="http://schemas.microsoft.com/office/drawing/2014/main" id="{267C4BBA-BD04-4FA2-86E4-97877D56CAF1}"/>
              </a:ext>
            </a:extLst>
          </p:cNvPr>
          <p:cNvSpPr/>
          <p:nvPr/>
        </p:nvSpPr>
        <p:spPr>
          <a:xfrm>
            <a:off x="364136" y="3180499"/>
            <a:ext cx="3100085" cy="374806"/>
          </a:xfrm>
          <a:prstGeom prst="roundRect">
            <a:avLst/>
          </a:prstGeom>
          <a:noFill/>
          <a:ln w="9525" cap="flat" cmpd="sng" algn="ctr">
            <a:solidFill>
              <a:srgbClr val="0070C0"/>
            </a:solidFill>
            <a:prstDash val="solid"/>
            <a:miter lim="800000"/>
          </a:ln>
          <a:effectLst/>
        </p:spPr>
        <p:txBody>
          <a:bodyPr wrap="none" lIns="0" tIns="36000" rIns="0" bIns="36000" rtlCol="0" anchor="ctr"/>
          <a:lstStyle/>
          <a:p>
            <a:pPr algn="ctr"/>
            <a:endParaRPr kumimoji="0" lang="ja-JP" altLang="en-US" sz="900" kern="0" dirty="0">
              <a:solidFill>
                <a:prstClr val="black"/>
              </a:solidFill>
              <a:latin typeface="Meiryo UI"/>
              <a:ea typeface="Meiryo UI"/>
              <a:cs typeface="Arial" pitchFamily="34" charset="0"/>
            </a:endParaRPr>
          </a:p>
        </p:txBody>
      </p:sp>
      <p:graphicFrame>
        <p:nvGraphicFramePr>
          <p:cNvPr id="133" name="表 132">
            <a:extLst>
              <a:ext uri="{FF2B5EF4-FFF2-40B4-BE49-F238E27FC236}">
                <a16:creationId xmlns:a16="http://schemas.microsoft.com/office/drawing/2014/main" id="{5F93EA9D-DA62-4256-B9B3-A5BDEC64C1D8}"/>
              </a:ext>
            </a:extLst>
          </p:cNvPr>
          <p:cNvGraphicFramePr>
            <a:graphicFrameLocks noGrp="1"/>
          </p:cNvGraphicFramePr>
          <p:nvPr>
            <p:extLst/>
          </p:nvPr>
        </p:nvGraphicFramePr>
        <p:xfrm>
          <a:off x="363125" y="5608430"/>
          <a:ext cx="3099291" cy="637651"/>
        </p:xfrm>
        <a:graphic>
          <a:graphicData uri="http://schemas.openxmlformats.org/drawingml/2006/table">
            <a:tbl>
              <a:tblPr firstRow="1" bandRow="1">
                <a:tableStyleId>{2D5ABB26-0587-4C30-8999-92F81FD0307C}</a:tableStyleId>
              </a:tblPr>
              <a:tblGrid>
                <a:gridCol w="523715">
                  <a:extLst>
                    <a:ext uri="{9D8B030D-6E8A-4147-A177-3AD203B41FA5}">
                      <a16:colId xmlns:a16="http://schemas.microsoft.com/office/drawing/2014/main" val="2058291672"/>
                    </a:ext>
                  </a:extLst>
                </a:gridCol>
                <a:gridCol w="400611">
                  <a:extLst>
                    <a:ext uri="{9D8B030D-6E8A-4147-A177-3AD203B41FA5}">
                      <a16:colId xmlns:a16="http://schemas.microsoft.com/office/drawing/2014/main" val="3866988020"/>
                    </a:ext>
                  </a:extLst>
                </a:gridCol>
                <a:gridCol w="386938">
                  <a:extLst>
                    <a:ext uri="{9D8B030D-6E8A-4147-A177-3AD203B41FA5}">
                      <a16:colId xmlns:a16="http://schemas.microsoft.com/office/drawing/2014/main" val="1975591858"/>
                    </a:ext>
                  </a:extLst>
                </a:gridCol>
                <a:gridCol w="650128">
                  <a:extLst>
                    <a:ext uri="{9D8B030D-6E8A-4147-A177-3AD203B41FA5}">
                      <a16:colId xmlns:a16="http://schemas.microsoft.com/office/drawing/2014/main" val="4116574233"/>
                    </a:ext>
                  </a:extLst>
                </a:gridCol>
                <a:gridCol w="487771">
                  <a:extLst>
                    <a:ext uri="{9D8B030D-6E8A-4147-A177-3AD203B41FA5}">
                      <a16:colId xmlns:a16="http://schemas.microsoft.com/office/drawing/2014/main" val="2043495678"/>
                    </a:ext>
                  </a:extLst>
                </a:gridCol>
                <a:gridCol w="650128">
                  <a:extLst>
                    <a:ext uri="{9D8B030D-6E8A-4147-A177-3AD203B41FA5}">
                      <a16:colId xmlns:a16="http://schemas.microsoft.com/office/drawing/2014/main" val="3967024428"/>
                    </a:ext>
                  </a:extLst>
                </a:gridCol>
              </a:tblGrid>
              <a:tr h="249811">
                <a:tc>
                  <a:txBody>
                    <a:bodyPr/>
                    <a:lstStyle/>
                    <a:p>
                      <a:pPr algn="ctr"/>
                      <a:r>
                        <a:rPr kumimoji="1" lang="ja-JP" altLang="en-US" sz="800" dirty="0">
                          <a:latin typeface="Meiryo UI" panose="020B0604030504040204" pitchFamily="50" charset="-128"/>
                          <a:ea typeface="Meiryo UI" panose="020B0604030504040204" pitchFamily="50" charset="-128"/>
                        </a:rPr>
                        <a:t>通知書</a:t>
                      </a:r>
                      <a:r>
                        <a:rPr kumimoji="1" lang="en-US" altLang="ja-JP" sz="800" dirty="0">
                          <a:latin typeface="Meiryo UI" panose="020B0604030504040204" pitchFamily="50" charset="-128"/>
                          <a:ea typeface="Meiryo UI" panose="020B0604030504040204" pitchFamily="50" charset="-128"/>
                        </a:rPr>
                        <a:t>No.</a:t>
                      </a:r>
                      <a:endParaRPr kumimoji="1" lang="ja-JP" altLang="en-US" sz="800" dirty="0">
                        <a:latin typeface="Meiryo UI" panose="020B0604030504040204" pitchFamily="50" charset="-128"/>
                        <a:ea typeface="Meiryo UI" panose="020B0604030504040204" pitchFamily="50" charset="-128"/>
                      </a:endParaRP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800" dirty="0">
                          <a:latin typeface="Meiryo UI" panose="020B0604030504040204" pitchFamily="50" charset="-128"/>
                          <a:ea typeface="Meiryo UI" panose="020B0604030504040204" pitchFamily="50" charset="-128"/>
                        </a:rPr>
                        <a:t>事業者</a:t>
                      </a: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800" dirty="0">
                          <a:latin typeface="Meiryo UI" panose="020B0604030504040204" pitchFamily="50" charset="-128"/>
                          <a:ea typeface="Meiryo UI" panose="020B0604030504040204" pitchFamily="50" charset="-128"/>
                        </a:rPr>
                        <a:t>金額</a:t>
                      </a: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800" dirty="0">
                          <a:latin typeface="Meiryo UI" panose="020B0604030504040204" pitchFamily="50" charset="-128"/>
                          <a:ea typeface="Meiryo UI" panose="020B0604030504040204" pitchFamily="50" charset="-128"/>
                        </a:rPr>
                        <a:t>入金予定日</a:t>
                      </a: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800" dirty="0">
                          <a:latin typeface="Meiryo UI" panose="020B0604030504040204" pitchFamily="50" charset="-128"/>
                          <a:ea typeface="Meiryo UI" panose="020B0604030504040204" pitchFamily="50" charset="-128"/>
                        </a:rPr>
                        <a:t>ステータス</a:t>
                      </a: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800" dirty="0">
                          <a:latin typeface="Meiryo UI" panose="020B0604030504040204" pitchFamily="50" charset="-128"/>
                          <a:ea typeface="Meiryo UI" panose="020B0604030504040204" pitchFamily="50" charset="-128"/>
                        </a:rPr>
                        <a:t>取引完了日</a:t>
                      </a: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929096736"/>
                  </a:ext>
                </a:extLst>
              </a:tr>
              <a:tr h="148773">
                <a:tc>
                  <a:txBody>
                    <a:bodyPr/>
                    <a:lstStyle/>
                    <a:p>
                      <a:pPr algn="ctr"/>
                      <a:r>
                        <a:rPr kumimoji="1" lang="en-US" altLang="ja-JP" sz="800" dirty="0">
                          <a:solidFill>
                            <a:schemeClr val="tx1"/>
                          </a:solidFill>
                          <a:latin typeface="Meiryo UI" panose="020B0604030504040204" pitchFamily="50" charset="-128"/>
                          <a:ea typeface="Meiryo UI" panose="020B0604030504040204" pitchFamily="50" charset="-128"/>
                        </a:rPr>
                        <a:t>1111</a:t>
                      </a:r>
                      <a:endParaRPr kumimoji="1" lang="ja-JP" altLang="en-US" sz="800" dirty="0">
                        <a:solidFill>
                          <a:schemeClr val="tx1"/>
                        </a:solidFill>
                        <a:latin typeface="Meiryo UI" panose="020B0604030504040204" pitchFamily="50" charset="-128"/>
                        <a:ea typeface="Meiryo UI" panose="020B0604030504040204" pitchFamily="50" charset="-128"/>
                      </a:endParaRP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en-US" altLang="ja-JP" sz="800" dirty="0">
                          <a:solidFill>
                            <a:schemeClr val="tx1"/>
                          </a:solidFill>
                          <a:latin typeface="Meiryo UI" panose="020B0604030504040204" pitchFamily="50" charset="-128"/>
                          <a:ea typeface="Meiryo UI" panose="020B0604030504040204" pitchFamily="50" charset="-128"/>
                        </a:rPr>
                        <a:t>A</a:t>
                      </a:r>
                      <a:endParaRPr kumimoji="1" lang="ja-JP" altLang="en-US" sz="800" dirty="0">
                        <a:solidFill>
                          <a:schemeClr val="tx1"/>
                        </a:solidFill>
                        <a:latin typeface="Meiryo UI" panose="020B0604030504040204" pitchFamily="50" charset="-128"/>
                        <a:ea typeface="Meiryo UI" panose="020B0604030504040204" pitchFamily="50" charset="-128"/>
                      </a:endParaRP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r"/>
                      <a:r>
                        <a:rPr kumimoji="1" lang="ja-JP" altLang="en-US" sz="800" dirty="0">
                          <a:solidFill>
                            <a:schemeClr val="tx1"/>
                          </a:solidFill>
                          <a:latin typeface="Meiryo UI" panose="020B0604030504040204" pitchFamily="50" charset="-128"/>
                          <a:ea typeface="Meiryo UI" panose="020B0604030504040204" pitchFamily="50" charset="-128"/>
                        </a:rPr>
                        <a:t>▲</a:t>
                      </a:r>
                      <a:r>
                        <a:rPr kumimoji="1" lang="en-US" altLang="ja-JP" sz="800" dirty="0">
                          <a:solidFill>
                            <a:schemeClr val="tx1"/>
                          </a:solidFill>
                          <a:latin typeface="Meiryo UI" panose="020B0604030504040204" pitchFamily="50" charset="-128"/>
                          <a:ea typeface="Meiryo UI" panose="020B0604030504040204" pitchFamily="50" charset="-128"/>
                        </a:rPr>
                        <a:t>150</a:t>
                      </a:r>
                      <a:endParaRPr kumimoji="1" lang="ja-JP" altLang="en-US" sz="800" dirty="0">
                        <a:solidFill>
                          <a:schemeClr val="tx1"/>
                        </a:solidFill>
                        <a:latin typeface="Meiryo UI" panose="020B0604030504040204" pitchFamily="50" charset="-128"/>
                        <a:ea typeface="Meiryo UI" panose="020B0604030504040204" pitchFamily="50" charset="-128"/>
                      </a:endParaRP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r" defTabSz="685783" rtl="0" eaLnBrk="1" fontAlgn="auto" latinLnBrk="0" hangingPunct="1">
                        <a:lnSpc>
                          <a:spcPct val="100000"/>
                        </a:lnSpc>
                        <a:spcBef>
                          <a:spcPts val="0"/>
                        </a:spcBef>
                        <a:spcAft>
                          <a:spcPts val="0"/>
                        </a:spcAft>
                        <a:buClrTx/>
                        <a:buSzTx/>
                        <a:buFontTx/>
                        <a:buNone/>
                        <a:tabLst/>
                        <a:defRPr/>
                      </a:pPr>
                      <a:r>
                        <a:rPr kumimoji="0" lang="en-US" altLang="ja-JP" sz="800" b="0" i="0" u="none" strike="noStrike" kern="0" cap="none" spc="0" normalizeH="0" baseline="0" noProof="0" dirty="0">
                          <a:ln>
                            <a:noFill/>
                          </a:ln>
                          <a:solidFill>
                            <a:srgbClr val="000000"/>
                          </a:solidFill>
                          <a:effectLst/>
                          <a:uLnTx/>
                          <a:uFillTx/>
                          <a:latin typeface="Meiryo UI"/>
                          <a:ea typeface="Meiryo UI"/>
                          <a:cs typeface="+mn-cs"/>
                        </a:rPr>
                        <a:t>2021/4/25</a:t>
                      </a:r>
                      <a:endParaRPr kumimoji="0" lang="ja-JP" altLang="en-US" sz="800" b="0" i="0" u="none" strike="noStrike" kern="0" cap="none" spc="0" normalizeH="0" baseline="0" noProof="0" dirty="0">
                        <a:ln>
                          <a:noFill/>
                        </a:ln>
                        <a:solidFill>
                          <a:srgbClr val="000000"/>
                        </a:solidFill>
                        <a:effectLst/>
                        <a:uLnTx/>
                        <a:uFillTx/>
                        <a:latin typeface="Meiryo UI"/>
                        <a:ea typeface="Meiryo UI"/>
                        <a:cs typeface="+mn-cs"/>
                      </a:endParaRP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r"/>
                      <a:r>
                        <a:rPr kumimoji="1" lang="ja-JP" altLang="en-US" sz="800" dirty="0">
                          <a:solidFill>
                            <a:schemeClr val="tx1"/>
                          </a:solidFill>
                          <a:latin typeface="Meiryo UI" panose="020B0604030504040204" pitchFamily="50" charset="-128"/>
                          <a:ea typeface="Meiryo UI" panose="020B0604030504040204" pitchFamily="50" charset="-128"/>
                        </a:rPr>
                        <a:t>消込済</a:t>
                      </a: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r" defTabSz="685783" rtl="0" eaLnBrk="1" fontAlgn="auto" latinLnBrk="0" hangingPunct="1">
                        <a:lnSpc>
                          <a:spcPct val="100000"/>
                        </a:lnSpc>
                        <a:spcBef>
                          <a:spcPts val="0"/>
                        </a:spcBef>
                        <a:spcAft>
                          <a:spcPts val="0"/>
                        </a:spcAft>
                        <a:buClrTx/>
                        <a:buSzTx/>
                        <a:buFontTx/>
                        <a:buNone/>
                        <a:tabLst/>
                        <a:defRPr/>
                      </a:pPr>
                      <a:r>
                        <a:rPr kumimoji="0" lang="en-US" altLang="ja-JP" sz="800" b="0" i="0" u="none" strike="noStrike" kern="0" cap="none" spc="0" normalizeH="0" baseline="0" noProof="0" dirty="0">
                          <a:ln>
                            <a:noFill/>
                          </a:ln>
                          <a:solidFill>
                            <a:srgbClr val="000000"/>
                          </a:solidFill>
                          <a:effectLst/>
                          <a:uLnTx/>
                          <a:uFillTx/>
                          <a:latin typeface="Meiryo UI"/>
                          <a:ea typeface="Meiryo UI"/>
                          <a:cs typeface="+mn-cs"/>
                        </a:rPr>
                        <a:t>2021/4/25</a:t>
                      </a:r>
                      <a:endParaRPr kumimoji="0" lang="ja-JP" altLang="en-US" sz="800" b="0" i="0" u="none" strike="noStrike" kern="0" cap="none" spc="0" normalizeH="0" baseline="0" noProof="0" dirty="0">
                        <a:ln>
                          <a:noFill/>
                        </a:ln>
                        <a:solidFill>
                          <a:srgbClr val="000000"/>
                        </a:solidFill>
                        <a:effectLst/>
                        <a:uLnTx/>
                        <a:uFillTx/>
                        <a:latin typeface="Meiryo UI"/>
                        <a:ea typeface="Meiryo UI"/>
                        <a:cs typeface="+mn-cs"/>
                      </a:endParaRP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627633177"/>
                  </a:ext>
                </a:extLst>
              </a:tr>
              <a:tr h="148773">
                <a:tc>
                  <a:txBody>
                    <a:bodyPr/>
                    <a:lstStyle/>
                    <a:p>
                      <a:pPr algn="ctr"/>
                      <a:r>
                        <a:rPr kumimoji="1" lang="en-US" altLang="ja-JP" sz="800" dirty="0">
                          <a:solidFill>
                            <a:schemeClr val="tx1"/>
                          </a:solidFill>
                          <a:latin typeface="Meiryo UI" panose="020B0604030504040204" pitchFamily="50" charset="-128"/>
                          <a:ea typeface="Meiryo UI" panose="020B0604030504040204" pitchFamily="50" charset="-128"/>
                        </a:rPr>
                        <a:t>9999</a:t>
                      </a:r>
                      <a:endParaRPr kumimoji="1" lang="ja-JP" altLang="en-US" sz="800" dirty="0">
                        <a:solidFill>
                          <a:schemeClr val="tx1"/>
                        </a:solidFill>
                        <a:latin typeface="Meiryo UI" panose="020B0604030504040204" pitchFamily="50" charset="-128"/>
                        <a:ea typeface="Meiryo UI" panose="020B0604030504040204" pitchFamily="50" charset="-128"/>
                      </a:endParaRP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en-US" altLang="ja-JP" sz="800" dirty="0">
                          <a:solidFill>
                            <a:schemeClr val="tx1"/>
                          </a:solidFill>
                          <a:latin typeface="Meiryo UI" panose="020B0604030504040204" pitchFamily="50" charset="-128"/>
                          <a:ea typeface="Meiryo UI" panose="020B0604030504040204" pitchFamily="50" charset="-128"/>
                        </a:rPr>
                        <a:t>Q</a:t>
                      </a:r>
                      <a:endParaRPr kumimoji="1" lang="ja-JP" altLang="en-US" sz="800" dirty="0">
                        <a:solidFill>
                          <a:schemeClr val="tx1"/>
                        </a:solidFill>
                        <a:latin typeface="Meiryo UI" panose="020B0604030504040204" pitchFamily="50" charset="-128"/>
                        <a:ea typeface="Meiryo UI" panose="020B0604030504040204" pitchFamily="50" charset="-128"/>
                      </a:endParaRP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r"/>
                      <a:r>
                        <a:rPr kumimoji="1" lang="en-US" altLang="ja-JP" sz="800" dirty="0">
                          <a:solidFill>
                            <a:schemeClr val="tx1"/>
                          </a:solidFill>
                          <a:latin typeface="Meiryo UI" panose="020B0604030504040204" pitchFamily="50" charset="-128"/>
                          <a:ea typeface="Meiryo UI" panose="020B0604030504040204" pitchFamily="50" charset="-128"/>
                        </a:rPr>
                        <a:t>0</a:t>
                      </a:r>
                      <a:endParaRPr kumimoji="1" lang="ja-JP" altLang="en-US" sz="800" dirty="0">
                        <a:solidFill>
                          <a:schemeClr val="tx1"/>
                        </a:solidFill>
                        <a:latin typeface="Meiryo UI" panose="020B0604030504040204" pitchFamily="50" charset="-128"/>
                        <a:ea typeface="Meiryo UI" panose="020B0604030504040204" pitchFamily="50" charset="-128"/>
                      </a:endParaRP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r" defTabSz="685783" rtl="0" eaLnBrk="1" fontAlgn="auto" latinLnBrk="0" hangingPunct="1">
                        <a:lnSpc>
                          <a:spcPct val="100000"/>
                        </a:lnSpc>
                        <a:spcBef>
                          <a:spcPts val="0"/>
                        </a:spcBef>
                        <a:spcAft>
                          <a:spcPts val="0"/>
                        </a:spcAft>
                        <a:buClrTx/>
                        <a:buSzTx/>
                        <a:buFontTx/>
                        <a:buNone/>
                        <a:tabLst/>
                        <a:defRPr/>
                      </a:pPr>
                      <a:r>
                        <a:rPr kumimoji="0" lang="en-US" altLang="ja-JP" sz="800" kern="0" dirty="0">
                          <a:solidFill>
                            <a:srgbClr val="000000"/>
                          </a:solidFill>
                          <a:latin typeface="Meiryo UI"/>
                          <a:ea typeface="Meiryo UI"/>
                        </a:rPr>
                        <a:t>2022/3/31</a:t>
                      </a:r>
                      <a:endParaRPr kumimoji="0" lang="ja-JP" altLang="en-US" sz="800" b="0" i="0" u="none" strike="noStrike" kern="0" cap="none" spc="0" normalizeH="0" baseline="0" noProof="0" dirty="0">
                        <a:ln>
                          <a:noFill/>
                        </a:ln>
                        <a:solidFill>
                          <a:srgbClr val="000000"/>
                        </a:solidFill>
                        <a:effectLst/>
                        <a:uLnTx/>
                        <a:uFillTx/>
                        <a:latin typeface="Meiryo UI"/>
                        <a:ea typeface="Meiryo UI"/>
                        <a:cs typeface="+mn-cs"/>
                      </a:endParaRP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r"/>
                      <a:r>
                        <a:rPr kumimoji="1" lang="ja-JP" altLang="en-US" sz="800" dirty="0">
                          <a:solidFill>
                            <a:schemeClr val="tx1"/>
                          </a:solidFill>
                          <a:latin typeface="Meiryo UI" panose="020B0604030504040204" pitchFamily="50" charset="-128"/>
                          <a:ea typeface="Meiryo UI" panose="020B0604030504040204" pitchFamily="50" charset="-128"/>
                        </a:rPr>
                        <a:t>未消込</a:t>
                      </a: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r" defTabSz="685783" rtl="0" eaLnBrk="1" fontAlgn="auto" latinLnBrk="0" hangingPunct="1">
                        <a:lnSpc>
                          <a:spcPct val="100000"/>
                        </a:lnSpc>
                        <a:spcBef>
                          <a:spcPts val="0"/>
                        </a:spcBef>
                        <a:spcAft>
                          <a:spcPts val="0"/>
                        </a:spcAft>
                        <a:buClrTx/>
                        <a:buSzTx/>
                        <a:buFontTx/>
                        <a:buNone/>
                        <a:tabLst/>
                        <a:defRPr/>
                      </a:pPr>
                      <a:endParaRPr kumimoji="0" lang="ja-JP" altLang="en-US" sz="800" b="0" i="0" u="none" strike="noStrike" kern="0" cap="none" spc="0" normalizeH="0" baseline="0" noProof="0" dirty="0">
                        <a:ln>
                          <a:noFill/>
                        </a:ln>
                        <a:solidFill>
                          <a:srgbClr val="000000"/>
                        </a:solidFill>
                        <a:effectLst/>
                        <a:uLnTx/>
                        <a:uFillTx/>
                        <a:latin typeface="Meiryo UI"/>
                        <a:ea typeface="Meiryo UI"/>
                        <a:cs typeface="+mn-cs"/>
                      </a:endParaRP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057166168"/>
                  </a:ext>
                </a:extLst>
              </a:tr>
            </a:tbl>
          </a:graphicData>
        </a:graphic>
      </p:graphicFrame>
      <p:sp>
        <p:nvSpPr>
          <p:cNvPr id="131" name="四角形: 角を丸くする 130">
            <a:extLst>
              <a:ext uri="{FF2B5EF4-FFF2-40B4-BE49-F238E27FC236}">
                <a16:creationId xmlns:a16="http://schemas.microsoft.com/office/drawing/2014/main" id="{983C9C3A-627D-4B38-B020-3062E180904F}"/>
              </a:ext>
            </a:extLst>
          </p:cNvPr>
          <p:cNvSpPr/>
          <p:nvPr/>
        </p:nvSpPr>
        <p:spPr>
          <a:xfrm>
            <a:off x="359142" y="6066561"/>
            <a:ext cx="3090265" cy="169181"/>
          </a:xfrm>
          <a:prstGeom prst="roundRect">
            <a:avLst/>
          </a:prstGeom>
          <a:noFill/>
          <a:ln w="9525" cap="flat" cmpd="sng" algn="ctr">
            <a:solidFill>
              <a:srgbClr val="0070C0"/>
            </a:solidFill>
            <a:prstDash val="dash"/>
            <a:miter lim="800000"/>
          </a:ln>
          <a:effectLst/>
        </p:spPr>
        <p:txBody>
          <a:bodyPr wrap="none" lIns="0" tIns="36000" rIns="0" bIns="36000" rtlCol="0" anchor="ctr"/>
          <a:lstStyle/>
          <a:p>
            <a:pPr algn="ctr"/>
            <a:endParaRPr kumimoji="0" lang="ja-JP" altLang="en-US" sz="900" kern="0" dirty="0">
              <a:solidFill>
                <a:prstClr val="black"/>
              </a:solidFill>
              <a:latin typeface="Meiryo UI"/>
              <a:ea typeface="Meiryo UI"/>
              <a:cs typeface="Arial" pitchFamily="34" charset="0"/>
            </a:endParaRPr>
          </a:p>
        </p:txBody>
      </p:sp>
      <p:sp>
        <p:nvSpPr>
          <p:cNvPr id="132" name="四角形: 角を丸くする 131">
            <a:extLst>
              <a:ext uri="{FF2B5EF4-FFF2-40B4-BE49-F238E27FC236}">
                <a16:creationId xmlns:a16="http://schemas.microsoft.com/office/drawing/2014/main" id="{77E87999-EA99-4505-BAF1-FC8BD7117F50}"/>
              </a:ext>
            </a:extLst>
          </p:cNvPr>
          <p:cNvSpPr/>
          <p:nvPr/>
        </p:nvSpPr>
        <p:spPr>
          <a:xfrm>
            <a:off x="359142" y="5864234"/>
            <a:ext cx="3090265" cy="169181"/>
          </a:xfrm>
          <a:prstGeom prst="roundRect">
            <a:avLst/>
          </a:prstGeom>
          <a:noFill/>
          <a:ln w="9525" cap="flat" cmpd="sng" algn="ctr">
            <a:solidFill>
              <a:srgbClr val="0070C0"/>
            </a:solidFill>
            <a:prstDash val="solid"/>
            <a:miter lim="800000"/>
          </a:ln>
          <a:effectLst/>
        </p:spPr>
        <p:txBody>
          <a:bodyPr wrap="none" lIns="0" tIns="36000" rIns="0" bIns="36000" rtlCol="0" anchor="ctr"/>
          <a:lstStyle/>
          <a:p>
            <a:pPr algn="ctr"/>
            <a:endParaRPr kumimoji="0" lang="ja-JP" altLang="en-US" sz="900" kern="0" dirty="0">
              <a:solidFill>
                <a:prstClr val="black"/>
              </a:solidFill>
              <a:latin typeface="Meiryo UI"/>
              <a:ea typeface="Meiryo UI"/>
              <a:cs typeface="Arial" pitchFamily="34" charset="0"/>
            </a:endParaRPr>
          </a:p>
        </p:txBody>
      </p:sp>
      <p:cxnSp>
        <p:nvCxnSpPr>
          <p:cNvPr id="483" name="直線矢印コネクタ 319">
            <a:extLst>
              <a:ext uri="{FF2B5EF4-FFF2-40B4-BE49-F238E27FC236}">
                <a16:creationId xmlns:a16="http://schemas.microsoft.com/office/drawing/2014/main" id="{F1FCEC32-481B-4FF9-9A47-FE63F48F89CA}"/>
              </a:ext>
            </a:extLst>
          </p:cNvPr>
          <p:cNvCxnSpPr>
            <a:cxnSpLocks/>
          </p:cNvCxnSpPr>
          <p:nvPr/>
        </p:nvCxnSpPr>
        <p:spPr>
          <a:xfrm rot="5400000" flipH="1" flipV="1">
            <a:off x="469923" y="3649607"/>
            <a:ext cx="2335896" cy="2136922"/>
          </a:xfrm>
          <a:prstGeom prst="bentConnector3">
            <a:avLst>
              <a:gd name="adj1" fmla="val 24226"/>
            </a:avLst>
          </a:prstGeom>
          <a:ln w="28575" cap="flat" cmpd="sng" algn="ctr">
            <a:solidFill>
              <a:schemeClr val="accent1">
                <a:lumMod val="100000"/>
              </a:schemeClr>
            </a:solidFill>
            <a:prstDash val="solid"/>
            <a:miter lim="800000"/>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graphicFrame>
        <p:nvGraphicFramePr>
          <p:cNvPr id="134" name="表 133">
            <a:extLst>
              <a:ext uri="{FF2B5EF4-FFF2-40B4-BE49-F238E27FC236}">
                <a16:creationId xmlns:a16="http://schemas.microsoft.com/office/drawing/2014/main" id="{BCA0D67D-8D8D-42C9-AAC6-7C5C36C4DBE0}"/>
              </a:ext>
            </a:extLst>
          </p:cNvPr>
          <p:cNvGraphicFramePr>
            <a:graphicFrameLocks noGrp="1"/>
          </p:cNvGraphicFramePr>
          <p:nvPr>
            <p:extLst>
              <p:ext uri="{D42A27DB-BD31-4B8C-83A1-F6EECF244321}">
                <p14:modId xmlns:p14="http://schemas.microsoft.com/office/powerpoint/2010/main" val="934672658"/>
              </p:ext>
            </p:extLst>
          </p:nvPr>
        </p:nvGraphicFramePr>
        <p:xfrm>
          <a:off x="3826969" y="3079408"/>
          <a:ext cx="2335757" cy="637651"/>
        </p:xfrm>
        <a:graphic>
          <a:graphicData uri="http://schemas.openxmlformats.org/drawingml/2006/table">
            <a:tbl>
              <a:tblPr firstRow="1" bandRow="1">
                <a:tableStyleId>{2D5ABB26-0587-4C30-8999-92F81FD0307C}</a:tableStyleId>
              </a:tblPr>
              <a:tblGrid>
                <a:gridCol w="628220">
                  <a:extLst>
                    <a:ext uri="{9D8B030D-6E8A-4147-A177-3AD203B41FA5}">
                      <a16:colId xmlns:a16="http://schemas.microsoft.com/office/drawing/2014/main" val="2058291672"/>
                    </a:ext>
                  </a:extLst>
                </a:gridCol>
                <a:gridCol w="805642">
                  <a:extLst>
                    <a:ext uri="{9D8B030D-6E8A-4147-A177-3AD203B41FA5}">
                      <a16:colId xmlns:a16="http://schemas.microsoft.com/office/drawing/2014/main" val="3866988020"/>
                    </a:ext>
                  </a:extLst>
                </a:gridCol>
                <a:gridCol w="371944">
                  <a:extLst>
                    <a:ext uri="{9D8B030D-6E8A-4147-A177-3AD203B41FA5}">
                      <a16:colId xmlns:a16="http://schemas.microsoft.com/office/drawing/2014/main" val="1975591858"/>
                    </a:ext>
                  </a:extLst>
                </a:gridCol>
                <a:gridCol w="529951">
                  <a:extLst>
                    <a:ext uri="{9D8B030D-6E8A-4147-A177-3AD203B41FA5}">
                      <a16:colId xmlns:a16="http://schemas.microsoft.com/office/drawing/2014/main" val="2043495678"/>
                    </a:ext>
                  </a:extLst>
                </a:gridCol>
              </a:tblGrid>
              <a:tr h="249811">
                <a:tc>
                  <a:txBody>
                    <a:bodyPr/>
                    <a:lstStyle/>
                    <a:p>
                      <a:pPr algn="ctr"/>
                      <a:r>
                        <a:rPr kumimoji="1" lang="ja-JP" altLang="en-US" sz="800" dirty="0">
                          <a:latin typeface="Meiryo UI" panose="020B0604030504040204" pitchFamily="50" charset="-128"/>
                          <a:ea typeface="Meiryo UI" panose="020B0604030504040204" pitchFamily="50" charset="-128"/>
                        </a:rPr>
                        <a:t>データ種別</a:t>
                      </a: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800" dirty="0">
                          <a:latin typeface="Meiryo UI" panose="020B0604030504040204" pitchFamily="50" charset="-128"/>
                          <a:ea typeface="Meiryo UI" panose="020B0604030504040204" pitchFamily="50" charset="-128"/>
                        </a:rPr>
                        <a:t>取引対象</a:t>
                      </a: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800" dirty="0">
                          <a:latin typeface="Meiryo UI" panose="020B0604030504040204" pitchFamily="50" charset="-128"/>
                          <a:ea typeface="Meiryo UI" panose="020B0604030504040204" pitchFamily="50" charset="-128"/>
                        </a:rPr>
                        <a:t>金額</a:t>
                      </a: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800" dirty="0">
                          <a:latin typeface="Meiryo UI" panose="020B0604030504040204" pitchFamily="50" charset="-128"/>
                          <a:ea typeface="Meiryo UI" panose="020B0604030504040204" pitchFamily="50" charset="-128"/>
                        </a:rPr>
                        <a:t>通知書</a:t>
                      </a:r>
                      <a:r>
                        <a:rPr kumimoji="1" lang="en-US" altLang="ja-JP" sz="800" dirty="0">
                          <a:latin typeface="Meiryo UI" panose="020B0604030504040204" pitchFamily="50" charset="-128"/>
                          <a:ea typeface="Meiryo UI" panose="020B0604030504040204" pitchFamily="50" charset="-128"/>
                        </a:rPr>
                        <a:t>No.</a:t>
                      </a:r>
                      <a:endParaRPr kumimoji="1" lang="ja-JP" altLang="en-US" sz="800" dirty="0">
                        <a:latin typeface="Meiryo UI" panose="020B0604030504040204" pitchFamily="50" charset="-128"/>
                        <a:ea typeface="Meiryo UI" panose="020B0604030504040204" pitchFamily="50" charset="-128"/>
                      </a:endParaRP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929096736"/>
                  </a:ext>
                </a:extLst>
              </a:tr>
              <a:tr h="148773">
                <a:tc>
                  <a:txBody>
                    <a:bodyPr/>
                    <a:lstStyle/>
                    <a:p>
                      <a:pPr algn="ctr"/>
                      <a:r>
                        <a:rPr kumimoji="1" lang="ja-JP" altLang="en-US" sz="800" dirty="0">
                          <a:solidFill>
                            <a:schemeClr val="tx1"/>
                          </a:solidFill>
                          <a:latin typeface="Meiryo UI" panose="020B0604030504040204" pitchFamily="50" charset="-128"/>
                          <a:ea typeface="Meiryo UI" panose="020B0604030504040204" pitchFamily="50" charset="-128"/>
                        </a:rPr>
                        <a:t>入出金データ</a:t>
                      </a: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en-US" altLang="ja-JP" sz="800" dirty="0">
                          <a:solidFill>
                            <a:schemeClr val="tx1"/>
                          </a:solidFill>
                          <a:latin typeface="Meiryo UI" panose="020B0604030504040204" pitchFamily="50" charset="-128"/>
                          <a:ea typeface="Meiryo UI" panose="020B0604030504040204" pitchFamily="50" charset="-128"/>
                        </a:rPr>
                        <a:t>FIP</a:t>
                      </a:r>
                      <a:r>
                        <a:rPr kumimoji="1" lang="ja-JP" altLang="en-US" sz="800" dirty="0">
                          <a:solidFill>
                            <a:schemeClr val="tx1"/>
                          </a:solidFill>
                          <a:latin typeface="Meiryo UI" panose="020B0604030504040204" pitchFamily="50" charset="-128"/>
                          <a:ea typeface="Meiryo UI" panose="020B0604030504040204" pitchFamily="50" charset="-128"/>
                        </a:rPr>
                        <a:t>交付金</a:t>
                      </a: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800" dirty="0">
                          <a:solidFill>
                            <a:schemeClr val="tx1"/>
                          </a:solidFill>
                          <a:latin typeface="Meiryo UI" panose="020B0604030504040204" pitchFamily="50" charset="-128"/>
                          <a:ea typeface="Meiryo UI" panose="020B0604030504040204" pitchFamily="50" charset="-128"/>
                        </a:rPr>
                        <a:t>▲</a:t>
                      </a:r>
                      <a:r>
                        <a:rPr kumimoji="1" lang="en-US" altLang="ja-JP" sz="800" dirty="0">
                          <a:solidFill>
                            <a:schemeClr val="tx1"/>
                          </a:solidFill>
                          <a:latin typeface="Meiryo UI" panose="020B0604030504040204" pitchFamily="50" charset="-128"/>
                          <a:ea typeface="Meiryo UI" panose="020B0604030504040204" pitchFamily="50" charset="-128"/>
                        </a:rPr>
                        <a:t>200</a:t>
                      </a:r>
                      <a:endParaRPr kumimoji="1" lang="ja-JP" altLang="en-US" sz="800" dirty="0">
                        <a:solidFill>
                          <a:schemeClr val="tx1"/>
                        </a:solidFill>
                        <a:latin typeface="Meiryo UI" panose="020B0604030504040204" pitchFamily="50" charset="-128"/>
                        <a:ea typeface="Meiryo UI" panose="020B0604030504040204" pitchFamily="50" charset="-128"/>
                      </a:endParaRP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r"/>
                      <a:r>
                        <a:rPr kumimoji="1" lang="en-US" altLang="ja-JP" sz="800" dirty="0">
                          <a:solidFill>
                            <a:schemeClr val="tx1"/>
                          </a:solidFill>
                          <a:latin typeface="Meiryo UI" panose="020B0604030504040204" pitchFamily="50" charset="-128"/>
                          <a:ea typeface="Meiryo UI" panose="020B0604030504040204" pitchFamily="50" charset="-128"/>
                        </a:rPr>
                        <a:t>1111</a:t>
                      </a:r>
                      <a:endParaRPr kumimoji="1" lang="ja-JP" altLang="en-US" sz="800" dirty="0">
                        <a:solidFill>
                          <a:schemeClr val="tx1"/>
                        </a:solidFill>
                        <a:latin typeface="Meiryo UI" panose="020B0604030504040204" pitchFamily="50" charset="-128"/>
                        <a:ea typeface="Meiryo UI" panose="020B0604030504040204" pitchFamily="50" charset="-128"/>
                      </a:endParaRP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627633177"/>
                  </a:ext>
                </a:extLst>
              </a:tr>
              <a:tr h="148773">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入出金データ</a:t>
                      </a: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800" dirty="0">
                          <a:solidFill>
                            <a:schemeClr val="tx1"/>
                          </a:solidFill>
                          <a:latin typeface="Meiryo UI" panose="020B0604030504040204" pitchFamily="50" charset="-128"/>
                          <a:ea typeface="Meiryo UI" panose="020B0604030504040204" pitchFamily="50" charset="-128"/>
                        </a:rPr>
                        <a:t>廃棄等費用積立</a:t>
                      </a: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en-US" altLang="ja-JP" sz="800" dirty="0">
                          <a:solidFill>
                            <a:schemeClr val="tx1"/>
                          </a:solidFill>
                          <a:latin typeface="Meiryo UI" panose="020B0604030504040204" pitchFamily="50" charset="-128"/>
                          <a:ea typeface="Meiryo UI" panose="020B0604030504040204" pitchFamily="50" charset="-128"/>
                        </a:rPr>
                        <a:t>50</a:t>
                      </a:r>
                      <a:endParaRPr kumimoji="1" lang="ja-JP" altLang="en-US" sz="800" dirty="0">
                        <a:solidFill>
                          <a:schemeClr val="tx1"/>
                        </a:solidFill>
                        <a:latin typeface="Meiryo UI" panose="020B0604030504040204" pitchFamily="50" charset="-128"/>
                        <a:ea typeface="Meiryo UI" panose="020B0604030504040204" pitchFamily="50" charset="-128"/>
                      </a:endParaRP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r"/>
                      <a:r>
                        <a:rPr kumimoji="1" lang="en-US" altLang="ja-JP" sz="800" dirty="0">
                          <a:solidFill>
                            <a:schemeClr val="tx1"/>
                          </a:solidFill>
                          <a:latin typeface="Meiryo UI" panose="020B0604030504040204" pitchFamily="50" charset="-128"/>
                          <a:ea typeface="Meiryo UI" panose="020B0604030504040204" pitchFamily="50" charset="-128"/>
                        </a:rPr>
                        <a:t>1111</a:t>
                      </a:r>
                      <a:endParaRPr kumimoji="1" lang="ja-JP" altLang="en-US" sz="800" dirty="0">
                        <a:solidFill>
                          <a:schemeClr val="tx1"/>
                        </a:solidFill>
                        <a:latin typeface="Meiryo UI" panose="020B0604030504040204" pitchFamily="50" charset="-128"/>
                        <a:ea typeface="Meiryo UI" panose="020B0604030504040204" pitchFamily="50" charset="-128"/>
                      </a:endParaRPr>
                    </a:p>
                  </a:txBody>
                  <a:tcPr marL="28800" marR="36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057166168"/>
                  </a:ext>
                </a:extLst>
              </a:tr>
            </a:tbl>
          </a:graphicData>
        </a:graphic>
      </p:graphicFrame>
      <p:sp>
        <p:nvSpPr>
          <p:cNvPr id="496" name="四角形: 角を丸くする 495">
            <a:extLst>
              <a:ext uri="{FF2B5EF4-FFF2-40B4-BE49-F238E27FC236}">
                <a16:creationId xmlns:a16="http://schemas.microsoft.com/office/drawing/2014/main" id="{CB8895BB-697A-41F6-8C8B-86CFDD4E29A1}"/>
              </a:ext>
            </a:extLst>
          </p:cNvPr>
          <p:cNvSpPr/>
          <p:nvPr/>
        </p:nvSpPr>
        <p:spPr>
          <a:xfrm>
            <a:off x="3816829" y="3311934"/>
            <a:ext cx="2359116" cy="423599"/>
          </a:xfrm>
          <a:prstGeom prst="roundRect">
            <a:avLst/>
          </a:prstGeom>
          <a:noFill/>
          <a:ln w="9525" cap="flat" cmpd="sng" algn="ctr">
            <a:solidFill>
              <a:srgbClr val="0070C0"/>
            </a:solidFill>
            <a:prstDash val="solid"/>
            <a:miter lim="800000"/>
          </a:ln>
          <a:effectLst/>
        </p:spPr>
        <p:txBody>
          <a:bodyPr wrap="none" lIns="0" tIns="36000" rIns="0" bIns="36000" rtlCol="0" anchor="ctr"/>
          <a:lstStyle/>
          <a:p>
            <a:pPr algn="ctr"/>
            <a:endParaRPr kumimoji="0" lang="ja-JP" altLang="en-US" sz="700" kern="0" dirty="0">
              <a:solidFill>
                <a:prstClr val="black"/>
              </a:solidFill>
              <a:latin typeface="Meiryo UI"/>
              <a:ea typeface="Meiryo UI"/>
              <a:cs typeface="Arial" pitchFamily="34" charset="0"/>
            </a:endParaRPr>
          </a:p>
        </p:txBody>
      </p:sp>
      <p:graphicFrame>
        <p:nvGraphicFramePr>
          <p:cNvPr id="137" name="表 136">
            <a:extLst>
              <a:ext uri="{FF2B5EF4-FFF2-40B4-BE49-F238E27FC236}">
                <a16:creationId xmlns:a16="http://schemas.microsoft.com/office/drawing/2014/main" id="{B11A3F8D-5DC6-4E0D-8718-14A86EB93926}"/>
              </a:ext>
            </a:extLst>
          </p:cNvPr>
          <p:cNvGraphicFramePr>
            <a:graphicFrameLocks noGrp="1"/>
          </p:cNvGraphicFramePr>
          <p:nvPr>
            <p:extLst>
              <p:ext uri="{D42A27DB-BD31-4B8C-83A1-F6EECF244321}">
                <p14:modId xmlns:p14="http://schemas.microsoft.com/office/powerpoint/2010/main" val="3557370218"/>
              </p:ext>
            </p:extLst>
          </p:nvPr>
        </p:nvGraphicFramePr>
        <p:xfrm>
          <a:off x="6915109" y="3105150"/>
          <a:ext cx="2644302" cy="1104900"/>
        </p:xfrm>
        <a:graphic>
          <a:graphicData uri="http://schemas.openxmlformats.org/drawingml/2006/table">
            <a:tbl>
              <a:tblPr firstRow="1" bandRow="1">
                <a:tableStyleId>{2D5ABB26-0587-4C30-8999-92F81FD0307C}</a:tableStyleId>
              </a:tblPr>
              <a:tblGrid>
                <a:gridCol w="977022">
                  <a:extLst>
                    <a:ext uri="{9D8B030D-6E8A-4147-A177-3AD203B41FA5}">
                      <a16:colId xmlns:a16="http://schemas.microsoft.com/office/drawing/2014/main" val="2058291672"/>
                    </a:ext>
                  </a:extLst>
                </a:gridCol>
                <a:gridCol w="345129">
                  <a:extLst>
                    <a:ext uri="{9D8B030D-6E8A-4147-A177-3AD203B41FA5}">
                      <a16:colId xmlns:a16="http://schemas.microsoft.com/office/drawing/2014/main" val="3866988020"/>
                    </a:ext>
                  </a:extLst>
                </a:gridCol>
                <a:gridCol w="977022">
                  <a:extLst>
                    <a:ext uri="{9D8B030D-6E8A-4147-A177-3AD203B41FA5}">
                      <a16:colId xmlns:a16="http://schemas.microsoft.com/office/drawing/2014/main" val="1975591858"/>
                    </a:ext>
                  </a:extLst>
                </a:gridCol>
                <a:gridCol w="345129">
                  <a:extLst>
                    <a:ext uri="{9D8B030D-6E8A-4147-A177-3AD203B41FA5}">
                      <a16:colId xmlns:a16="http://schemas.microsoft.com/office/drawing/2014/main" val="2043495678"/>
                    </a:ext>
                  </a:extLst>
                </a:gridCol>
              </a:tblGrid>
              <a:tr h="220980">
                <a:tc>
                  <a:txBody>
                    <a:bodyPr/>
                    <a:lstStyle/>
                    <a:p>
                      <a:pPr algn="ctr"/>
                      <a:r>
                        <a:rPr kumimoji="1" lang="ja-JP" altLang="en-US" sz="800" dirty="0">
                          <a:latin typeface="Meiryo UI" panose="020B0604030504040204" pitchFamily="50" charset="-128"/>
                          <a:ea typeface="Meiryo UI" panose="020B0604030504040204" pitchFamily="50" charset="-128"/>
                        </a:rPr>
                        <a:t>借方</a:t>
                      </a:r>
                    </a:p>
                  </a:txBody>
                  <a:tcPr marL="288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800" dirty="0">
                          <a:latin typeface="Meiryo UI" panose="020B0604030504040204" pitchFamily="50" charset="-128"/>
                          <a:ea typeface="Meiryo UI" panose="020B0604030504040204" pitchFamily="50" charset="-128"/>
                        </a:rPr>
                        <a:t>金額</a:t>
                      </a:r>
                    </a:p>
                  </a:txBody>
                  <a:tcPr marL="288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800" dirty="0">
                          <a:latin typeface="Meiryo UI" panose="020B0604030504040204" pitchFamily="50" charset="-128"/>
                          <a:ea typeface="Meiryo UI" panose="020B0604030504040204" pitchFamily="50" charset="-128"/>
                        </a:rPr>
                        <a:t>貸方</a:t>
                      </a:r>
                    </a:p>
                  </a:txBody>
                  <a:tcPr marL="288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800" dirty="0">
                          <a:latin typeface="Meiryo UI" panose="020B0604030504040204" pitchFamily="50" charset="-128"/>
                          <a:ea typeface="Meiryo UI" panose="020B0604030504040204" pitchFamily="50" charset="-128"/>
                        </a:rPr>
                        <a:t>金額</a:t>
                      </a:r>
                    </a:p>
                  </a:txBody>
                  <a:tcPr marL="288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929096736"/>
                  </a:ext>
                </a:extLst>
              </a:tr>
              <a:tr h="220980">
                <a:tc>
                  <a:txBody>
                    <a:bodyPr/>
                    <a:lstStyle/>
                    <a:p>
                      <a:pPr algn="l"/>
                      <a:r>
                        <a:rPr kumimoji="1" lang="ja-JP" altLang="en-US" sz="800" dirty="0">
                          <a:solidFill>
                            <a:schemeClr val="tx1"/>
                          </a:solidFill>
                          <a:latin typeface="Meiryo UI" panose="020B0604030504040204" pitchFamily="50" charset="-128"/>
                          <a:ea typeface="Meiryo UI" panose="020B0604030504040204" pitchFamily="50" charset="-128"/>
                        </a:rPr>
                        <a:t>預り金</a:t>
                      </a:r>
                      <a:r>
                        <a:rPr kumimoji="1" lang="en-US" altLang="ja-JP" sz="800" dirty="0">
                          <a:solidFill>
                            <a:schemeClr val="tx1"/>
                          </a:solidFill>
                          <a:latin typeface="Meiryo UI" panose="020B0604030504040204" pitchFamily="50" charset="-128"/>
                          <a:ea typeface="Meiryo UI" panose="020B0604030504040204" pitchFamily="50" charset="-128"/>
                        </a:rPr>
                        <a:t>(FIP)</a:t>
                      </a:r>
                      <a:endParaRPr kumimoji="1" lang="ja-JP" altLang="en-US" sz="800" dirty="0">
                        <a:solidFill>
                          <a:schemeClr val="tx1"/>
                        </a:solidFill>
                        <a:latin typeface="Meiryo UI" panose="020B0604030504040204" pitchFamily="50" charset="-128"/>
                        <a:ea typeface="Meiryo UI" panose="020B0604030504040204" pitchFamily="50" charset="-128"/>
                      </a:endParaRPr>
                    </a:p>
                  </a:txBody>
                  <a:tcPr marL="288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r"/>
                      <a:r>
                        <a:rPr kumimoji="1" lang="en-US" altLang="ja-JP" sz="800" dirty="0">
                          <a:solidFill>
                            <a:schemeClr val="tx1"/>
                          </a:solidFill>
                          <a:latin typeface="Meiryo UI" panose="020B0604030504040204" pitchFamily="50" charset="-128"/>
                          <a:ea typeface="Meiryo UI" panose="020B0604030504040204" pitchFamily="50" charset="-128"/>
                        </a:rPr>
                        <a:t>200</a:t>
                      </a:r>
                      <a:endParaRPr kumimoji="1" lang="ja-JP" altLang="en-US" sz="800" dirty="0">
                        <a:solidFill>
                          <a:schemeClr val="tx1"/>
                        </a:solidFill>
                        <a:latin typeface="Meiryo UI" panose="020B0604030504040204" pitchFamily="50" charset="-128"/>
                        <a:ea typeface="Meiryo UI" panose="020B0604030504040204" pitchFamily="50" charset="-128"/>
                      </a:endParaRPr>
                    </a:p>
                  </a:txBody>
                  <a:tcPr marL="288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800" dirty="0">
                          <a:solidFill>
                            <a:schemeClr val="tx1"/>
                          </a:solidFill>
                          <a:latin typeface="Meiryo UI" panose="020B0604030504040204" pitchFamily="50" charset="-128"/>
                          <a:ea typeface="Meiryo UI" panose="020B0604030504040204" pitchFamily="50" charset="-128"/>
                        </a:rPr>
                        <a:t>未払金</a:t>
                      </a:r>
                      <a:r>
                        <a:rPr kumimoji="1" lang="en-US" altLang="ja-JP" sz="800" dirty="0">
                          <a:solidFill>
                            <a:schemeClr val="tx1"/>
                          </a:solidFill>
                          <a:latin typeface="Meiryo UI" panose="020B0604030504040204" pitchFamily="50" charset="-128"/>
                          <a:ea typeface="Meiryo UI" panose="020B0604030504040204" pitchFamily="50" charset="-128"/>
                        </a:rPr>
                        <a:t>(FIP)</a:t>
                      </a:r>
                      <a:endParaRPr kumimoji="1" lang="ja-JP" altLang="en-US" sz="800" dirty="0">
                        <a:solidFill>
                          <a:schemeClr val="tx1"/>
                        </a:solidFill>
                        <a:latin typeface="Meiryo UI" panose="020B0604030504040204" pitchFamily="50" charset="-128"/>
                        <a:ea typeface="Meiryo UI" panose="020B0604030504040204" pitchFamily="50" charset="-128"/>
                      </a:endParaRPr>
                    </a:p>
                  </a:txBody>
                  <a:tcPr marL="288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r"/>
                      <a:r>
                        <a:rPr kumimoji="1" lang="en-US" altLang="ja-JP" sz="800" dirty="0">
                          <a:solidFill>
                            <a:schemeClr val="tx1"/>
                          </a:solidFill>
                          <a:latin typeface="Meiryo UI" panose="020B0604030504040204" pitchFamily="50" charset="-128"/>
                          <a:ea typeface="Meiryo UI" panose="020B0604030504040204" pitchFamily="50" charset="-128"/>
                        </a:rPr>
                        <a:t>200</a:t>
                      </a:r>
                      <a:endParaRPr kumimoji="1" lang="ja-JP" altLang="en-US" sz="800" dirty="0">
                        <a:solidFill>
                          <a:schemeClr val="tx1"/>
                        </a:solidFill>
                        <a:latin typeface="Meiryo UI" panose="020B0604030504040204" pitchFamily="50" charset="-128"/>
                        <a:ea typeface="Meiryo UI" panose="020B0604030504040204" pitchFamily="50" charset="-128"/>
                      </a:endParaRPr>
                    </a:p>
                  </a:txBody>
                  <a:tcPr marL="288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627633177"/>
                  </a:ext>
                </a:extLst>
              </a:tr>
              <a:tr h="220980">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未収入金</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廃棄</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txBody>
                  <a:tcPr marL="288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r"/>
                      <a:r>
                        <a:rPr kumimoji="1" lang="en-US" altLang="ja-JP" sz="800" dirty="0">
                          <a:solidFill>
                            <a:schemeClr val="tx1"/>
                          </a:solidFill>
                          <a:latin typeface="Meiryo UI" panose="020B0604030504040204" pitchFamily="50" charset="-128"/>
                          <a:ea typeface="Meiryo UI" panose="020B0604030504040204" pitchFamily="50" charset="-128"/>
                        </a:rPr>
                        <a:t>50</a:t>
                      </a:r>
                      <a:endParaRPr kumimoji="1" lang="ja-JP" altLang="en-US" sz="800" dirty="0">
                        <a:solidFill>
                          <a:schemeClr val="tx1"/>
                        </a:solidFill>
                        <a:latin typeface="Meiryo UI" panose="020B0604030504040204" pitchFamily="50" charset="-128"/>
                        <a:ea typeface="Meiryo UI" panose="020B0604030504040204" pitchFamily="50" charset="-128"/>
                      </a:endParaRPr>
                    </a:p>
                  </a:txBody>
                  <a:tcPr marL="288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800" dirty="0">
                          <a:solidFill>
                            <a:schemeClr val="tx1"/>
                          </a:solidFill>
                          <a:latin typeface="Meiryo UI" panose="020B0604030504040204" pitchFamily="50" charset="-128"/>
                          <a:ea typeface="Meiryo UI" panose="020B0604030504040204" pitchFamily="50" charset="-128"/>
                        </a:rPr>
                        <a:t>預り金</a:t>
                      </a:r>
                      <a:r>
                        <a:rPr kumimoji="1" lang="en-US" altLang="ja-JP" sz="800" dirty="0">
                          <a:solidFill>
                            <a:schemeClr val="tx1"/>
                          </a:solidFill>
                          <a:latin typeface="Meiryo UI" panose="020B0604030504040204" pitchFamily="50" charset="-128"/>
                          <a:ea typeface="Meiryo UI" panose="020B0604030504040204" pitchFamily="50" charset="-128"/>
                        </a:rPr>
                        <a:t>(</a:t>
                      </a:r>
                      <a:r>
                        <a:rPr kumimoji="1" lang="ja-JP" altLang="en-US" sz="800" dirty="0">
                          <a:solidFill>
                            <a:schemeClr val="tx1"/>
                          </a:solidFill>
                          <a:latin typeface="Meiryo UI" panose="020B0604030504040204" pitchFamily="50" charset="-128"/>
                          <a:ea typeface="Meiryo UI" panose="020B0604030504040204" pitchFamily="50" charset="-128"/>
                        </a:rPr>
                        <a:t>廃棄</a:t>
                      </a:r>
                      <a:r>
                        <a:rPr kumimoji="1" lang="en-US" altLang="ja-JP" sz="800" dirty="0">
                          <a:solidFill>
                            <a:schemeClr val="tx1"/>
                          </a:solidFill>
                          <a:latin typeface="Meiryo UI" panose="020B0604030504040204" pitchFamily="50" charset="-128"/>
                          <a:ea typeface="Meiryo UI" panose="020B0604030504040204" pitchFamily="50" charset="-128"/>
                        </a:rPr>
                        <a:t>)</a:t>
                      </a:r>
                      <a:endParaRPr kumimoji="1" lang="ja-JP" altLang="en-US" sz="800" dirty="0">
                        <a:solidFill>
                          <a:schemeClr val="tx1"/>
                        </a:solidFill>
                        <a:latin typeface="Meiryo UI" panose="020B0604030504040204" pitchFamily="50" charset="-128"/>
                        <a:ea typeface="Meiryo UI" panose="020B0604030504040204" pitchFamily="50" charset="-128"/>
                      </a:endParaRPr>
                    </a:p>
                  </a:txBody>
                  <a:tcPr marL="288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r"/>
                      <a:r>
                        <a:rPr kumimoji="1" lang="en-US" altLang="ja-JP" sz="800" dirty="0">
                          <a:solidFill>
                            <a:schemeClr val="tx1"/>
                          </a:solidFill>
                          <a:latin typeface="Meiryo UI" panose="020B0604030504040204" pitchFamily="50" charset="-128"/>
                          <a:ea typeface="Meiryo UI" panose="020B0604030504040204" pitchFamily="50" charset="-128"/>
                        </a:rPr>
                        <a:t>50</a:t>
                      </a:r>
                      <a:endParaRPr kumimoji="1" lang="ja-JP" altLang="en-US" sz="800" dirty="0">
                        <a:solidFill>
                          <a:schemeClr val="tx1"/>
                        </a:solidFill>
                        <a:latin typeface="Meiryo UI" panose="020B0604030504040204" pitchFamily="50" charset="-128"/>
                        <a:ea typeface="Meiryo UI" panose="020B0604030504040204" pitchFamily="50" charset="-128"/>
                      </a:endParaRPr>
                    </a:p>
                  </a:txBody>
                  <a:tcPr marL="288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057166168"/>
                  </a:ext>
                </a:extLst>
              </a:tr>
              <a:tr h="220980">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未払金</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(FIP)</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txBody>
                  <a:tcPr marL="288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r"/>
                      <a:r>
                        <a:rPr kumimoji="1" lang="en-US" altLang="ja-JP" sz="800" dirty="0">
                          <a:solidFill>
                            <a:schemeClr val="tx1"/>
                          </a:solidFill>
                          <a:latin typeface="Meiryo UI" panose="020B0604030504040204" pitchFamily="50" charset="-128"/>
                          <a:ea typeface="Meiryo UI" panose="020B0604030504040204" pitchFamily="50" charset="-128"/>
                        </a:rPr>
                        <a:t>200</a:t>
                      </a:r>
                      <a:endParaRPr kumimoji="1" lang="ja-JP" altLang="en-US" sz="800" dirty="0">
                        <a:solidFill>
                          <a:schemeClr val="tx1"/>
                        </a:solidFill>
                        <a:latin typeface="Meiryo UI" panose="020B0604030504040204" pitchFamily="50" charset="-128"/>
                        <a:ea typeface="Meiryo UI" panose="020B0604030504040204" pitchFamily="50" charset="-128"/>
                      </a:endParaRPr>
                    </a:p>
                  </a:txBody>
                  <a:tcPr marL="288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800" dirty="0">
                          <a:solidFill>
                            <a:schemeClr val="tx1"/>
                          </a:solidFill>
                          <a:latin typeface="Meiryo UI" panose="020B0604030504040204" pitchFamily="50" charset="-128"/>
                          <a:ea typeface="Meiryo UI" panose="020B0604030504040204" pitchFamily="50" charset="-128"/>
                        </a:rPr>
                        <a:t>未収入金</a:t>
                      </a:r>
                      <a:r>
                        <a:rPr kumimoji="1" lang="en-US" altLang="ja-JP" sz="800" dirty="0">
                          <a:solidFill>
                            <a:schemeClr val="tx1"/>
                          </a:solidFill>
                          <a:latin typeface="Meiryo UI" panose="020B0604030504040204" pitchFamily="50" charset="-128"/>
                          <a:ea typeface="Meiryo UI" panose="020B0604030504040204" pitchFamily="50" charset="-128"/>
                        </a:rPr>
                        <a:t>(</a:t>
                      </a:r>
                      <a:r>
                        <a:rPr kumimoji="1" lang="ja-JP" altLang="en-US" sz="800" dirty="0">
                          <a:solidFill>
                            <a:schemeClr val="tx1"/>
                          </a:solidFill>
                          <a:latin typeface="Meiryo UI" panose="020B0604030504040204" pitchFamily="50" charset="-128"/>
                          <a:ea typeface="Meiryo UI" panose="020B0604030504040204" pitchFamily="50" charset="-128"/>
                        </a:rPr>
                        <a:t>廃棄</a:t>
                      </a:r>
                      <a:r>
                        <a:rPr kumimoji="1" lang="en-US" altLang="ja-JP" sz="800" dirty="0">
                          <a:solidFill>
                            <a:schemeClr val="tx1"/>
                          </a:solidFill>
                          <a:latin typeface="Meiryo UI" panose="020B0604030504040204" pitchFamily="50" charset="-128"/>
                          <a:ea typeface="Meiryo UI" panose="020B0604030504040204" pitchFamily="50" charset="-128"/>
                        </a:rPr>
                        <a:t>)</a:t>
                      </a:r>
                      <a:endParaRPr kumimoji="1" lang="ja-JP" altLang="en-US" sz="800" dirty="0">
                        <a:solidFill>
                          <a:schemeClr val="tx1"/>
                        </a:solidFill>
                        <a:latin typeface="Meiryo UI" panose="020B0604030504040204" pitchFamily="50" charset="-128"/>
                        <a:ea typeface="Meiryo UI" panose="020B0604030504040204" pitchFamily="50" charset="-128"/>
                      </a:endParaRPr>
                    </a:p>
                  </a:txBody>
                  <a:tcPr marL="288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r"/>
                      <a:r>
                        <a:rPr kumimoji="1" lang="en-US" altLang="ja-JP" sz="800" dirty="0">
                          <a:solidFill>
                            <a:schemeClr val="tx1"/>
                          </a:solidFill>
                          <a:latin typeface="Meiryo UI" panose="020B0604030504040204" pitchFamily="50" charset="-128"/>
                          <a:ea typeface="Meiryo UI" panose="020B0604030504040204" pitchFamily="50" charset="-128"/>
                        </a:rPr>
                        <a:t>50</a:t>
                      </a:r>
                      <a:endParaRPr kumimoji="1" lang="ja-JP" altLang="en-US" sz="800" dirty="0">
                        <a:solidFill>
                          <a:schemeClr val="tx1"/>
                        </a:solidFill>
                        <a:latin typeface="Meiryo UI" panose="020B0604030504040204" pitchFamily="50" charset="-128"/>
                        <a:ea typeface="Meiryo UI" panose="020B0604030504040204" pitchFamily="50" charset="-128"/>
                      </a:endParaRPr>
                    </a:p>
                  </a:txBody>
                  <a:tcPr marL="288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167208"/>
                  </a:ext>
                </a:extLst>
              </a:tr>
              <a:tr h="220980">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txBody>
                  <a:tcPr marL="28800" marR="36000" marT="36000" marB="36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solidFill>
                  </a:tcPr>
                </a:tc>
                <a:tc>
                  <a:txBody>
                    <a:bodyPr/>
                    <a:lstStyle/>
                    <a:p>
                      <a:pPr algn="r"/>
                      <a:endParaRPr kumimoji="1" lang="ja-JP" altLang="en-US" sz="800" dirty="0">
                        <a:solidFill>
                          <a:schemeClr val="tx1"/>
                        </a:solidFill>
                        <a:latin typeface="Meiryo UI" panose="020B0604030504040204" pitchFamily="50" charset="-128"/>
                        <a:ea typeface="Meiryo UI" panose="020B0604030504040204" pitchFamily="50" charset="-128"/>
                      </a:endParaRPr>
                    </a:p>
                  </a:txBody>
                  <a:tcPr marL="28800" marR="36000" marT="36000" marB="36000" anchor="ctr">
                    <a:lnL w="12700" cap="flat" cmpd="sng" algn="ctr">
                      <a:solidFill>
                        <a:schemeClr val="bg1"/>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solidFill>
                  </a:tcPr>
                </a:tc>
                <a:tc>
                  <a:txBody>
                    <a:bodyPr/>
                    <a:lstStyle/>
                    <a:p>
                      <a:pPr algn="l"/>
                      <a:r>
                        <a:rPr kumimoji="1" lang="ja-JP" altLang="en-US" sz="800" dirty="0">
                          <a:solidFill>
                            <a:schemeClr val="tx1"/>
                          </a:solidFill>
                          <a:latin typeface="Meiryo UI" panose="020B0604030504040204" pitchFamily="50" charset="-128"/>
                          <a:ea typeface="Meiryo UI" panose="020B0604030504040204" pitchFamily="50" charset="-128"/>
                        </a:rPr>
                        <a:t>現金</a:t>
                      </a:r>
                    </a:p>
                  </a:txBody>
                  <a:tcPr marL="288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r"/>
                      <a:r>
                        <a:rPr kumimoji="1" lang="en-US" altLang="ja-JP" sz="800" dirty="0">
                          <a:solidFill>
                            <a:schemeClr val="tx1"/>
                          </a:solidFill>
                          <a:latin typeface="Meiryo UI" panose="020B0604030504040204" pitchFamily="50" charset="-128"/>
                          <a:ea typeface="Meiryo UI" panose="020B0604030504040204" pitchFamily="50" charset="-128"/>
                        </a:rPr>
                        <a:t>150</a:t>
                      </a:r>
                      <a:endParaRPr kumimoji="1" lang="ja-JP" altLang="en-US" sz="800" dirty="0">
                        <a:solidFill>
                          <a:schemeClr val="tx1"/>
                        </a:solidFill>
                        <a:latin typeface="Meiryo UI" panose="020B0604030504040204" pitchFamily="50" charset="-128"/>
                        <a:ea typeface="Meiryo UI" panose="020B0604030504040204" pitchFamily="50" charset="-128"/>
                      </a:endParaRPr>
                    </a:p>
                  </a:txBody>
                  <a:tcPr marL="288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745815069"/>
                  </a:ext>
                </a:extLst>
              </a:tr>
            </a:tbl>
          </a:graphicData>
        </a:graphic>
      </p:graphicFrame>
      <p:graphicFrame>
        <p:nvGraphicFramePr>
          <p:cNvPr id="3" name="表 2">
            <a:extLst>
              <a:ext uri="{FF2B5EF4-FFF2-40B4-BE49-F238E27FC236}">
                <a16:creationId xmlns:a16="http://schemas.microsoft.com/office/drawing/2014/main" id="{0B88673E-A231-45ED-B887-FD4C4A8A1207}"/>
              </a:ext>
            </a:extLst>
          </p:cNvPr>
          <p:cNvGraphicFramePr>
            <a:graphicFrameLocks noGrp="1"/>
          </p:cNvGraphicFramePr>
          <p:nvPr>
            <p:extLst>
              <p:ext uri="{D42A27DB-BD31-4B8C-83A1-F6EECF244321}">
                <p14:modId xmlns:p14="http://schemas.microsoft.com/office/powerpoint/2010/main" val="1065117169"/>
              </p:ext>
            </p:extLst>
          </p:nvPr>
        </p:nvGraphicFramePr>
        <p:xfrm>
          <a:off x="3752547" y="5337478"/>
          <a:ext cx="2459169" cy="932126"/>
        </p:xfrm>
        <a:graphic>
          <a:graphicData uri="http://schemas.openxmlformats.org/drawingml/2006/table">
            <a:tbl>
              <a:tblPr/>
              <a:tblGrid>
                <a:gridCol w="2459169">
                  <a:extLst>
                    <a:ext uri="{9D8B030D-6E8A-4147-A177-3AD203B41FA5}">
                      <a16:colId xmlns:a16="http://schemas.microsoft.com/office/drawing/2014/main" val="709402105"/>
                    </a:ext>
                  </a:extLst>
                </a:gridCol>
              </a:tblGrid>
              <a:tr h="264178">
                <a:tc>
                  <a:txBody>
                    <a:bodyPr/>
                    <a:lstStyle/>
                    <a:p>
                      <a:pPr algn="ctr" fontAlgn="ctr"/>
                      <a:r>
                        <a:rPr lang="ja-JP" altLang="en-US" sz="900" b="0" i="0" u="none" strike="noStrike" dirty="0">
                          <a:solidFill>
                            <a:schemeClr val="tx1"/>
                          </a:solidFill>
                          <a:effectLst/>
                          <a:latin typeface="Meiryo UI" panose="020B0604030504040204" pitchFamily="50" charset="-128"/>
                          <a:ea typeface="Meiryo UI" panose="020B0604030504040204" pitchFamily="50" charset="-128"/>
                        </a:rPr>
                        <a:t>取引対象</a:t>
                      </a:r>
                    </a:p>
                  </a:txBody>
                  <a:tcPr marL="36000" marR="36000" marT="36000" marB="36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40739134"/>
                  </a:ext>
                </a:extLst>
              </a:tr>
              <a:tr h="667948">
                <a:tc>
                  <a:txBody>
                    <a:bodyPr/>
                    <a:lstStyle/>
                    <a:p>
                      <a:pPr algn="l" fontAlgn="ctr"/>
                      <a:r>
                        <a:rPr lang="ja-JP" altLang="en-US" sz="900" b="0" i="0" u="none" strike="noStrike" dirty="0">
                          <a:solidFill>
                            <a:schemeClr val="tx1"/>
                          </a:solidFill>
                          <a:effectLst/>
                          <a:latin typeface="Meiryo UI" panose="020B0604030504040204" pitchFamily="50" charset="-128"/>
                          <a:ea typeface="Meiryo UI" panose="020B0604030504040204" pitchFamily="50" charset="-128"/>
                        </a:rPr>
                        <a:t>納付、</a:t>
                      </a:r>
                      <a:r>
                        <a:rPr lang="en-US" altLang="ja-JP" sz="900" b="0" i="0" u="none" strike="noStrike" dirty="0">
                          <a:solidFill>
                            <a:schemeClr val="tx1"/>
                          </a:solidFill>
                          <a:effectLst/>
                          <a:latin typeface="Meiryo UI" panose="020B0604030504040204" pitchFamily="50" charset="-128"/>
                          <a:ea typeface="Meiryo UI" panose="020B0604030504040204" pitchFamily="50" charset="-128"/>
                        </a:rPr>
                        <a:t>FIT</a:t>
                      </a:r>
                      <a:r>
                        <a:rPr lang="ja-JP" altLang="en-US" sz="900" b="0" i="0" u="none" strike="noStrike" dirty="0">
                          <a:solidFill>
                            <a:schemeClr val="tx1"/>
                          </a:solidFill>
                          <a:effectLst/>
                          <a:latin typeface="Meiryo UI" panose="020B0604030504040204" pitchFamily="50" charset="-128"/>
                          <a:ea typeface="Meiryo UI" panose="020B0604030504040204" pitchFamily="50" charset="-128"/>
                        </a:rPr>
                        <a:t>交付、</a:t>
                      </a:r>
                      <a:r>
                        <a:rPr lang="en-US" altLang="ja-JP" sz="900" b="0" i="0" u="none" strike="noStrike" dirty="0">
                          <a:solidFill>
                            <a:schemeClr val="tx1"/>
                          </a:solidFill>
                          <a:effectLst/>
                          <a:latin typeface="Meiryo UI" panose="020B0604030504040204" pitchFamily="50" charset="-128"/>
                          <a:ea typeface="Meiryo UI" panose="020B0604030504040204" pitchFamily="50" charset="-128"/>
                        </a:rPr>
                        <a:t>FIP</a:t>
                      </a:r>
                      <a:r>
                        <a:rPr lang="ja-JP" altLang="en-US" sz="900" b="0" i="0" u="none" strike="noStrike" dirty="0">
                          <a:solidFill>
                            <a:schemeClr val="tx1"/>
                          </a:solidFill>
                          <a:effectLst/>
                          <a:latin typeface="Meiryo UI" panose="020B0604030504040204" pitchFamily="50" charset="-128"/>
                          <a:ea typeface="Meiryo UI" panose="020B0604030504040204" pitchFamily="50" charset="-128"/>
                        </a:rPr>
                        <a:t>交付、廃棄等費用積立、廃棄等費用積立金返金、納付延滞金</a:t>
                      </a:r>
                      <a:endParaRPr lang="en-US" altLang="ja-JP" sz="9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891970098"/>
                  </a:ext>
                </a:extLst>
              </a:tr>
            </a:tbl>
          </a:graphicData>
        </a:graphic>
      </p:graphicFrame>
      <p:sp>
        <p:nvSpPr>
          <p:cNvPr id="33" name="タイトル 1">
            <a:extLst>
              <a:ext uri="{FF2B5EF4-FFF2-40B4-BE49-F238E27FC236}">
                <a16:creationId xmlns:a16="http://schemas.microsoft.com/office/drawing/2014/main" id="{8949EDF9-1821-4A07-BD9E-B3DF4EA76EC9}"/>
              </a:ext>
            </a:extLst>
          </p:cNvPr>
          <p:cNvSpPr>
            <a:spLocks noGrp="1"/>
          </p:cNvSpPr>
          <p:nvPr>
            <p:ph type="title"/>
          </p:nvPr>
        </p:nvSpPr>
        <p:spPr>
          <a:xfrm>
            <a:off x="73006" y="18854"/>
            <a:ext cx="8884338" cy="688157"/>
          </a:xfrm>
        </p:spPr>
        <p:txBody>
          <a:bodyPr/>
          <a:lstStyle/>
          <a:p>
            <a:r>
              <a:rPr lang="zh-TW" altLang="en-US" dirty="0">
                <a:latin typeface="Meiryo UI" panose="020B0604030504040204" pitchFamily="50" charset="-128"/>
                <a:ea typeface="Meiryo UI" panose="020B0604030504040204" pitchFamily="50" charset="-128"/>
              </a:rPr>
              <a:t>業務詳細仕様</a:t>
            </a:r>
            <a:br>
              <a:rPr lang="en-US" altLang="ja-JP" dirty="0">
                <a:latin typeface="Meiryo UI" panose="020B0604030504040204" pitchFamily="50" charset="-128"/>
                <a:ea typeface="Meiryo UI" panose="020B0604030504040204" pitchFamily="50" charset="-128"/>
              </a:rPr>
            </a:br>
            <a:r>
              <a:rPr kumimoji="0" lang="ja-JP" altLang="en-US" kern="0" dirty="0">
                <a:solidFill>
                  <a:prstClr val="black"/>
                </a:solidFill>
                <a:latin typeface="Meiryo UI"/>
                <a:ea typeface="Meiryo UI"/>
                <a:cs typeface="Arial" pitchFamily="34" charset="0"/>
              </a:rPr>
              <a:t>資金管理・報告</a:t>
            </a:r>
            <a:r>
              <a:rPr lang="zh-TW" altLang="en-US"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財務会計連携</a:t>
            </a:r>
            <a:endParaRPr kumimoji="1" lang="ja-JP" altLang="en-US"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3598593132"/>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ja-JP" altLang="en-US" dirty="0">
                <a:latin typeface="Meiryo UI" panose="020B0604030504040204" pitchFamily="50" charset="-128"/>
                <a:ea typeface="Meiryo UI" panose="020B0604030504040204" pitchFamily="50" charset="-128"/>
              </a:rPr>
              <a:t>業務フロー</a:t>
            </a:r>
            <a:br>
              <a:rPr lang="en-US" altLang="ja-JP" dirty="0">
                <a:latin typeface="Meiryo UI" panose="020B0604030504040204" pitchFamily="50" charset="-128"/>
                <a:ea typeface="Meiryo UI" panose="020B0604030504040204" pitchFamily="50" charset="-128"/>
              </a:rPr>
            </a:br>
            <a:r>
              <a:rPr kumimoji="0" lang="ja-JP" altLang="en-US" kern="0" dirty="0">
                <a:solidFill>
                  <a:prstClr val="black"/>
                </a:solidFill>
                <a:latin typeface="Meiryo UI"/>
                <a:ea typeface="Meiryo UI"/>
                <a:cs typeface="Arial" pitchFamily="34" charset="0"/>
              </a:rPr>
              <a:t>資金管理・報告</a:t>
            </a:r>
            <a:r>
              <a:rPr lang="zh-TW" altLang="en-US"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経済産業省報告 </a:t>
            </a:r>
            <a:r>
              <a:rPr lang="en-US" altLang="ja-JP" dirty="0">
                <a:latin typeface="Arial" panose="020B0604020202020204" pitchFamily="34" charset="0"/>
                <a:ea typeface="Meiryo UI" panose="020B0604030504040204" pitchFamily="50" charset="-128"/>
                <a:cs typeface="Arial" panose="020B0604020202020204" pitchFamily="34" charset="0"/>
              </a:rPr>
              <a:t>– </a:t>
            </a:r>
            <a:r>
              <a:rPr lang="en-US" altLang="ja-JP" dirty="0">
                <a:latin typeface="Meiryo UI" panose="020B0604030504040204" pitchFamily="50" charset="-128"/>
                <a:ea typeface="Meiryo UI" panose="020B0604030504040204" pitchFamily="50" charset="-128"/>
              </a:rPr>
              <a:t>FIP</a:t>
            </a:r>
            <a:r>
              <a:rPr lang="ja-JP" altLang="en-US" dirty="0">
                <a:latin typeface="Meiryo UI" panose="020B0604030504040204" pitchFamily="50" charset="-128"/>
                <a:ea typeface="Meiryo UI" panose="020B0604030504040204" pitchFamily="50" charset="-128"/>
              </a:rPr>
              <a:t>交付金</a:t>
            </a:r>
            <a:r>
              <a:rPr lang="zh-TW" altLang="en-US" dirty="0">
                <a:latin typeface="Meiryo UI" panose="020B0604030504040204" pitchFamily="50" charset="-128"/>
                <a:ea typeface="Meiryo UI" panose="020B0604030504040204" pitchFamily="50" charset="-128"/>
              </a:rPr>
              <a:t>算定結果報告書</a:t>
            </a:r>
            <a:endParaRPr kumimoji="1" lang="ja-JP" altLang="en-US" dirty="0">
              <a:latin typeface="Meiryo UI" panose="020B0604030504040204" pitchFamily="50" charset="-128"/>
              <a:ea typeface="Meiryo UI" panose="020B0604030504040204" pitchFamily="50" charset="-128"/>
            </a:endParaRPr>
          </a:p>
        </p:txBody>
      </p:sp>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4116174405"/>
              </p:ext>
            </p:extLst>
          </p:nvPr>
        </p:nvGraphicFramePr>
        <p:xfrm>
          <a:off x="141614" y="1118597"/>
          <a:ext cx="9511433" cy="5423605"/>
        </p:xfrm>
        <a:graphic>
          <a:graphicData uri="http://schemas.openxmlformats.org/drawingml/2006/table">
            <a:tbl>
              <a:tblPr firstRow="1" bandRow="1">
                <a:tableStyleId>{2D5ABB26-0587-4C30-8999-92F81FD0307C}</a:tableStyleId>
              </a:tblPr>
              <a:tblGrid>
                <a:gridCol w="367433">
                  <a:extLst>
                    <a:ext uri="{9D8B030D-6E8A-4147-A177-3AD203B41FA5}">
                      <a16:colId xmlns:a16="http://schemas.microsoft.com/office/drawing/2014/main" val="358073148"/>
                    </a:ext>
                  </a:extLst>
                </a:gridCol>
                <a:gridCol w="692432">
                  <a:extLst>
                    <a:ext uri="{9D8B030D-6E8A-4147-A177-3AD203B41FA5}">
                      <a16:colId xmlns:a16="http://schemas.microsoft.com/office/drawing/2014/main" val="3311309282"/>
                    </a:ext>
                  </a:extLst>
                </a:gridCol>
                <a:gridCol w="6377672">
                  <a:extLst>
                    <a:ext uri="{9D8B030D-6E8A-4147-A177-3AD203B41FA5}">
                      <a16:colId xmlns:a16="http://schemas.microsoft.com/office/drawing/2014/main" val="1235158156"/>
                    </a:ext>
                  </a:extLst>
                </a:gridCol>
                <a:gridCol w="1084082">
                  <a:extLst>
                    <a:ext uri="{9D8B030D-6E8A-4147-A177-3AD203B41FA5}">
                      <a16:colId xmlns:a16="http://schemas.microsoft.com/office/drawing/2014/main" val="2107820620"/>
                    </a:ext>
                  </a:extLst>
                </a:gridCol>
                <a:gridCol w="989814">
                  <a:extLst>
                    <a:ext uri="{9D8B030D-6E8A-4147-A177-3AD203B41FA5}">
                      <a16:colId xmlns:a16="http://schemas.microsoft.com/office/drawing/2014/main" val="2019607348"/>
                    </a:ext>
                  </a:extLst>
                </a:gridCol>
              </a:tblGrid>
              <a:tr h="0">
                <a:tc gridSpan="2">
                  <a:txBody>
                    <a:bodyPr/>
                    <a:lstStyle/>
                    <a:p>
                      <a:pPr algn="l"/>
                      <a:r>
                        <a:rPr kumimoji="1" lang="ja-JP" altLang="en-US" sz="1200" b="0" dirty="0">
                          <a:latin typeface="Meiryo UI" panose="020B0604030504040204" pitchFamily="50" charset="-128"/>
                          <a:ea typeface="Meiryo UI" panose="020B0604030504040204" pitchFamily="50" charset="-128"/>
                        </a:rPr>
                        <a:t>業務</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lang="ja-JP" altLang="en-US" sz="1200" dirty="0">
                          <a:latin typeface="Meiryo UI" panose="020B0604030504040204" pitchFamily="50" charset="-128"/>
                          <a:ea typeface="Meiryo UI" panose="020B0604030504040204" pitchFamily="50" charset="-128"/>
                        </a:rPr>
                        <a:t>経済産業省報告 </a:t>
                      </a:r>
                      <a:r>
                        <a:rPr lang="en-US" altLang="ja-JP" sz="1200" dirty="0">
                          <a:latin typeface="Arial" panose="020B0604020202020204" pitchFamily="34" charset="0"/>
                          <a:ea typeface="Meiryo UI" panose="020B0604030504040204" pitchFamily="50" charset="-128"/>
                          <a:cs typeface="Arial" panose="020B0604020202020204" pitchFamily="34" charset="0"/>
                        </a:rPr>
                        <a:t>– </a:t>
                      </a:r>
                      <a:r>
                        <a:rPr lang="en-US" altLang="ja-JP" sz="1200" dirty="0">
                          <a:latin typeface="Meiryo UI" panose="020B0604030504040204" pitchFamily="50" charset="-128"/>
                          <a:ea typeface="Meiryo UI" panose="020B0604030504040204" pitchFamily="50" charset="-128"/>
                        </a:rPr>
                        <a:t>FIP</a:t>
                      </a:r>
                      <a:r>
                        <a:rPr lang="ja-JP" altLang="en-US" sz="1200" dirty="0">
                          <a:latin typeface="Meiryo UI" panose="020B0604030504040204" pitchFamily="50" charset="-128"/>
                          <a:ea typeface="Meiryo UI" panose="020B0604030504040204" pitchFamily="50" charset="-128"/>
                        </a:rPr>
                        <a:t>交付金</a:t>
                      </a:r>
                      <a:r>
                        <a:rPr lang="zh-TW" altLang="en-US" sz="1200" dirty="0">
                          <a:latin typeface="Meiryo UI" panose="020B0604030504040204" pitchFamily="50" charset="-128"/>
                          <a:ea typeface="Meiryo UI" panose="020B0604030504040204" pitchFamily="50" charset="-128"/>
                        </a:rPr>
                        <a:t>算定結果報告書</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1200" b="0" dirty="0">
                          <a:latin typeface="Meiryo UI" panose="020B0604030504040204" pitchFamily="50" charset="-128"/>
                          <a:ea typeface="Meiryo UI" panose="020B0604030504040204" pitchFamily="50" charset="-128"/>
                        </a:rPr>
                        <a:t>業務コード</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200" b="0" dirty="0">
                          <a:latin typeface="Meiryo UI" panose="020B0604030504040204" pitchFamily="50" charset="-128"/>
                          <a:ea typeface="Meiryo UI" panose="020B0604030504040204" pitchFamily="50" charset="-128"/>
                        </a:rPr>
                        <a:t>ACC503</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0">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業務内容</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広域機関が経済産業省に対して当月度の</a:t>
                      </a:r>
                      <a:r>
                        <a:rPr lang="en-US" altLang="ja-JP" sz="1200" dirty="0">
                          <a:latin typeface="Meiryo UI" panose="020B0604030504040204" pitchFamily="50" charset="-128"/>
                          <a:ea typeface="Meiryo UI" panose="020B0604030504040204" pitchFamily="50" charset="-128"/>
                        </a:rPr>
                        <a:t>FIP</a:t>
                      </a:r>
                      <a:r>
                        <a:rPr lang="ja-JP" altLang="en-US" sz="1200" dirty="0">
                          <a:latin typeface="Meiryo UI" panose="020B0604030504040204" pitchFamily="50" charset="-128"/>
                          <a:ea typeface="Meiryo UI" panose="020B0604030504040204" pitchFamily="50" charset="-128"/>
                        </a:rPr>
                        <a:t>交付金</a:t>
                      </a:r>
                      <a:r>
                        <a:rPr lang="zh-TW" altLang="en-US" sz="1200" dirty="0">
                          <a:latin typeface="Meiryo UI" panose="020B0604030504040204" pitchFamily="50" charset="-128"/>
                          <a:ea typeface="Meiryo UI" panose="020B0604030504040204" pitchFamily="50" charset="-128"/>
                        </a:rPr>
                        <a:t>算定結果報告書</a:t>
                      </a:r>
                      <a:r>
                        <a:rPr lang="ja-JP" altLang="en-US" sz="1200" dirty="0">
                          <a:latin typeface="Meiryo UI" panose="020B0604030504040204" pitchFamily="50" charset="-128"/>
                          <a:ea typeface="Meiryo UI" panose="020B0604030504040204" pitchFamily="50" charset="-128"/>
                        </a:rPr>
                        <a:t>を報告する。</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868788017"/>
                  </a:ext>
                </a:extLst>
              </a:tr>
              <a:tr h="0">
                <a:tc gridSpan="2">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業務タイミング</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3">
                  <a:txBody>
                    <a:bodyPr/>
                    <a:lstStyle/>
                    <a:p>
                      <a:pPr marL="0" indent="0" algn="l">
                        <a:buFont typeface="Arial" panose="020B0604020202020204" pitchFamily="34" charset="0"/>
                        <a:buNone/>
                      </a:pPr>
                      <a:r>
                        <a:rPr kumimoji="1" lang="ja-JP" altLang="en-US" sz="1200" b="0" dirty="0">
                          <a:solidFill>
                            <a:schemeClr val="tx1"/>
                          </a:solidFill>
                          <a:latin typeface="Meiryo UI" panose="020B0604030504040204" pitchFamily="50" charset="-128"/>
                          <a:ea typeface="Meiryo UI" panose="020B0604030504040204" pitchFamily="50" charset="-128"/>
                        </a:rPr>
                        <a:t>月次</a:t>
                      </a:r>
                      <a:endParaRPr kumimoji="1" lang="en-US" altLang="ja-JP" sz="1000" b="0"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46641634"/>
                  </a:ext>
                </a:extLst>
              </a:tr>
              <a:tr h="0">
                <a:tc gridSpan="2">
                  <a:txBody>
                    <a:bodyPr/>
                    <a:lstStyle/>
                    <a:p>
                      <a:pPr marL="0" indent="0" algn="l">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関連アクター</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広域機関、経済産業省</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747063371"/>
                  </a:ext>
                </a:extLst>
              </a:tr>
              <a:tr h="857261">
                <a:tc gridSpan="2">
                  <a:txBody>
                    <a:bodyPr/>
                    <a:lstStyle/>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経済産業省</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indent="0" algn="ctr">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155863407"/>
                  </a:ext>
                </a:extLst>
              </a:tr>
              <a:tr h="1187585">
                <a:tc rowSpan="2">
                  <a:txBody>
                    <a:bodyPr/>
                    <a:lstStyle/>
                    <a:p>
                      <a:pPr marL="0" indent="0" algn="ctr">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確認者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lumMod val="95000"/>
                      </a:schemeClr>
                    </a:solidFill>
                  </a:tcPr>
                </a:tc>
                <a:tc gridSpan="3">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776034627"/>
                  </a:ext>
                </a:extLst>
              </a:tr>
              <a:tr h="1187585">
                <a:tc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作業者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603231057"/>
                  </a:ext>
                </a:extLst>
              </a:tr>
              <a:tr h="1093894">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システム</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5629721"/>
                  </a:ext>
                </a:extLst>
              </a:tr>
            </a:tbl>
          </a:graphicData>
        </a:graphic>
      </p:graphicFrame>
      <p:sp>
        <p:nvSpPr>
          <p:cNvPr id="110" name="ドーナツ 24">
            <a:extLst>
              <a:ext uri="{FF2B5EF4-FFF2-40B4-BE49-F238E27FC236}">
                <a16:creationId xmlns:a16="http://schemas.microsoft.com/office/drawing/2014/main" id="{39E5FBA9-F8AD-427D-AB16-7E8E6608D6AE}"/>
              </a:ext>
            </a:extLst>
          </p:cNvPr>
          <p:cNvSpPr/>
          <p:nvPr/>
        </p:nvSpPr>
        <p:spPr bwMode="auto">
          <a:xfrm>
            <a:off x="2323336" y="4716853"/>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START</a:t>
            </a:r>
            <a:endParaRPr kumimoji="0" lang="ja-JP" altLang="en-US" sz="700" kern="0" dirty="0">
              <a:latin typeface="Meiryo UI"/>
              <a:ea typeface="Meiryo UI"/>
              <a:cs typeface="Tahoma" pitchFamily="34" charset="0"/>
            </a:endParaRPr>
          </a:p>
        </p:txBody>
      </p:sp>
      <p:cxnSp>
        <p:nvCxnSpPr>
          <p:cNvPr id="111" name="直線矢印コネクタ 110">
            <a:extLst>
              <a:ext uri="{FF2B5EF4-FFF2-40B4-BE49-F238E27FC236}">
                <a16:creationId xmlns:a16="http://schemas.microsoft.com/office/drawing/2014/main" id="{AC5349EC-24C7-434F-9D2B-9E35EDB13DF7}"/>
              </a:ext>
            </a:extLst>
          </p:cNvPr>
          <p:cNvCxnSpPr>
            <a:cxnSpLocks/>
            <a:stCxn id="110" idx="6"/>
            <a:endCxn id="117" idx="1"/>
          </p:cNvCxnSpPr>
          <p:nvPr/>
        </p:nvCxnSpPr>
        <p:spPr>
          <a:xfrm>
            <a:off x="2712067" y="4900141"/>
            <a:ext cx="298937" cy="312"/>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113" name="グループ化 112">
            <a:extLst>
              <a:ext uri="{FF2B5EF4-FFF2-40B4-BE49-F238E27FC236}">
                <a16:creationId xmlns:a16="http://schemas.microsoft.com/office/drawing/2014/main" id="{AE45AECE-5E4E-4C76-8C16-B334C61F0D32}"/>
              </a:ext>
            </a:extLst>
          </p:cNvPr>
          <p:cNvGrpSpPr/>
          <p:nvPr/>
        </p:nvGrpSpPr>
        <p:grpSpPr>
          <a:xfrm>
            <a:off x="3011004" y="4511114"/>
            <a:ext cx="734400" cy="612539"/>
            <a:chOff x="3766830" y="2375928"/>
            <a:chExt cx="734400" cy="612539"/>
          </a:xfrm>
        </p:grpSpPr>
        <p:sp>
          <p:nvSpPr>
            <p:cNvPr id="114" name="テキスト ボックス 113">
              <a:extLst>
                <a:ext uri="{FF2B5EF4-FFF2-40B4-BE49-F238E27FC236}">
                  <a16:creationId xmlns:a16="http://schemas.microsoft.com/office/drawing/2014/main" id="{53567B49-3BC5-48DE-8C52-998E2B085C18}"/>
                </a:ext>
              </a:extLst>
            </p:cNvPr>
            <p:cNvSpPr txBox="1"/>
            <p:nvPr/>
          </p:nvSpPr>
          <p:spPr>
            <a:xfrm>
              <a:off x="3766830" y="2375928"/>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01</a:t>
              </a:r>
              <a:endParaRPr lang="ja-JP" altLang="en-US" sz="800" dirty="0">
                <a:latin typeface="Meiryo UI" panose="020B0604030504040204" pitchFamily="50" charset="-128"/>
                <a:ea typeface="Meiryo UI" panose="020B0604030504040204" pitchFamily="50" charset="-128"/>
              </a:endParaRPr>
            </a:p>
          </p:txBody>
        </p:sp>
        <p:sp>
          <p:nvSpPr>
            <p:cNvPr id="115" name="正方形/長方形 114">
              <a:extLst>
                <a:ext uri="{FF2B5EF4-FFF2-40B4-BE49-F238E27FC236}">
                  <a16:creationId xmlns:a16="http://schemas.microsoft.com/office/drawing/2014/main" id="{FF4285A7-21BB-43F5-ABD1-80287C29F5C3}"/>
                </a:ext>
              </a:extLst>
            </p:cNvPr>
            <p:cNvSpPr/>
            <p:nvPr/>
          </p:nvSpPr>
          <p:spPr>
            <a:xfrm>
              <a:off x="3766830" y="2755793"/>
              <a:ext cx="328175" cy="232674"/>
            </a:xfrm>
            <a:prstGeom prst="rect">
              <a:avLst/>
            </a:prstGeom>
            <a:noFill/>
            <a:ln w="19050" cap="flat" cmpd="sng" algn="ctr">
              <a:noFill/>
              <a:prstDash val="solid"/>
              <a:miter lim="800000"/>
            </a:ln>
            <a:effectLst/>
          </p:spPr>
          <p:txBody>
            <a:bodyPr wrap="none" lIns="0" tIns="36000" rIns="0" bIns="36000" rtlCol="0" anchor="ctr"/>
            <a:lstStyle/>
            <a:p>
              <a:pPr algn="ctr"/>
              <a:endParaRPr kumimoji="0" lang="en-US" sz="800" kern="0" dirty="0">
                <a:latin typeface="Meiryo UI"/>
                <a:ea typeface="Meiryo UI"/>
                <a:cs typeface="Arial" pitchFamily="34" charset="0"/>
              </a:endParaRPr>
            </a:p>
          </p:txBody>
        </p:sp>
        <p:sp>
          <p:nvSpPr>
            <p:cNvPr id="116" name="正方形/長方形 115">
              <a:extLst>
                <a:ext uri="{FF2B5EF4-FFF2-40B4-BE49-F238E27FC236}">
                  <a16:creationId xmlns:a16="http://schemas.microsoft.com/office/drawing/2014/main" id="{5ACBF82B-48E4-4601-AE12-218B15F4978F}"/>
                </a:ext>
              </a:extLst>
            </p:cNvPr>
            <p:cNvSpPr/>
            <p:nvPr/>
          </p:nvSpPr>
          <p:spPr>
            <a:xfrm>
              <a:off x="3766830" y="2540413"/>
              <a:ext cx="328175" cy="232674"/>
            </a:xfrm>
            <a:prstGeom prst="rect">
              <a:avLst/>
            </a:prstGeom>
            <a:noFill/>
            <a:ln w="19050" cap="flat" cmpd="sng" algn="ctr">
              <a:noFill/>
              <a:prstDash val="solid"/>
              <a:miter lim="800000"/>
            </a:ln>
            <a:effectLst/>
          </p:spPr>
          <p:txBody>
            <a:bodyPr wrap="none" lIns="0" tIns="36000" rIns="0" bIns="36000" rtlCol="0" anchor="ctr"/>
            <a:lstStyle/>
            <a:p>
              <a:pPr algn="ctr"/>
              <a:endParaRPr kumimoji="0" lang="en-US" sz="800" kern="0" dirty="0">
                <a:latin typeface="Meiryo UI"/>
                <a:ea typeface="Meiryo UI"/>
                <a:cs typeface="Arial" pitchFamily="34" charset="0"/>
              </a:endParaRPr>
            </a:p>
          </p:txBody>
        </p:sp>
        <p:sp>
          <p:nvSpPr>
            <p:cNvPr id="117" name="正方形/長方形 116">
              <a:extLst>
                <a:ext uri="{FF2B5EF4-FFF2-40B4-BE49-F238E27FC236}">
                  <a16:creationId xmlns:a16="http://schemas.microsoft.com/office/drawing/2014/main" id="{E907A693-76D7-420B-9B74-5DFCFB60A35E}"/>
                </a:ext>
              </a:extLst>
            </p:cNvPr>
            <p:cNvSpPr/>
            <p:nvPr/>
          </p:nvSpPr>
          <p:spPr>
            <a:xfrm>
              <a:off x="3766830" y="2542067"/>
              <a:ext cx="734400"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lang="en-US" altLang="ja-JP" sz="800" dirty="0">
                  <a:latin typeface="Meiryo UI" panose="020B0604030504040204" pitchFamily="50" charset="-128"/>
                  <a:ea typeface="Meiryo UI" panose="020B0604030504040204" pitchFamily="50" charset="-128"/>
                  <a:cs typeface="Arial" pitchFamily="34" charset="0"/>
                </a:rPr>
                <a:t>FIP</a:t>
              </a:r>
              <a:r>
                <a:rPr lang="ja-JP" altLang="en-US" sz="800" dirty="0">
                  <a:latin typeface="Meiryo UI" panose="020B0604030504040204" pitchFamily="50" charset="-128"/>
                  <a:ea typeface="Meiryo UI" panose="020B0604030504040204" pitchFamily="50" charset="-128"/>
                  <a:cs typeface="Arial" pitchFamily="34" charset="0"/>
                </a:rPr>
                <a:t>交付金</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算定結果報告書</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出力</a:t>
              </a:r>
              <a:endParaRPr lang="en-US" altLang="ja-JP" sz="800" dirty="0">
                <a:latin typeface="Meiryo UI" panose="020B0604030504040204" pitchFamily="50" charset="-128"/>
                <a:ea typeface="Meiryo UI" panose="020B0604030504040204" pitchFamily="50" charset="-128"/>
                <a:cs typeface="Arial" pitchFamily="34" charset="0"/>
              </a:endParaRPr>
            </a:p>
          </p:txBody>
        </p:sp>
      </p:grpSp>
      <p:cxnSp>
        <p:nvCxnSpPr>
          <p:cNvPr id="119" name="直線矢印コネクタ 118">
            <a:extLst>
              <a:ext uri="{FF2B5EF4-FFF2-40B4-BE49-F238E27FC236}">
                <a16:creationId xmlns:a16="http://schemas.microsoft.com/office/drawing/2014/main" id="{DCE49E2F-A163-40B7-BB8C-2482AAABC85B}"/>
              </a:ext>
            </a:extLst>
          </p:cNvPr>
          <p:cNvCxnSpPr>
            <a:cxnSpLocks/>
            <a:stCxn id="122" idx="0"/>
            <a:endCxn id="117" idx="2"/>
          </p:cNvCxnSpPr>
          <p:nvPr/>
        </p:nvCxnSpPr>
        <p:spPr>
          <a:xfrm flipH="1" flipV="1">
            <a:off x="3378204" y="5123653"/>
            <a:ext cx="7534" cy="494380"/>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120" name="グループ化 119">
            <a:extLst>
              <a:ext uri="{FF2B5EF4-FFF2-40B4-BE49-F238E27FC236}">
                <a16:creationId xmlns:a16="http://schemas.microsoft.com/office/drawing/2014/main" id="{787CB242-B757-436B-A195-939EE8A04D37}"/>
              </a:ext>
            </a:extLst>
          </p:cNvPr>
          <p:cNvGrpSpPr/>
          <p:nvPr/>
        </p:nvGrpSpPr>
        <p:grpSpPr>
          <a:xfrm>
            <a:off x="3258603" y="5614230"/>
            <a:ext cx="254269" cy="450827"/>
            <a:chOff x="2515451" y="5897715"/>
            <a:chExt cx="254269" cy="450827"/>
          </a:xfrm>
        </p:grpSpPr>
        <p:sp>
          <p:nvSpPr>
            <p:cNvPr id="121" name="Freeform 266">
              <a:extLst>
                <a:ext uri="{FF2B5EF4-FFF2-40B4-BE49-F238E27FC236}">
                  <a16:creationId xmlns:a16="http://schemas.microsoft.com/office/drawing/2014/main" id="{9AD57F47-46A1-4B67-9FE7-B125D42DD2EE}"/>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22" name="正方形/長方形 36">
              <a:extLst>
                <a:ext uri="{FF2B5EF4-FFF2-40B4-BE49-F238E27FC236}">
                  <a16:creationId xmlns:a16="http://schemas.microsoft.com/office/drawing/2014/main" id="{949A6593-732E-429B-9C0A-825C87E78C68}"/>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23" name="正方形/長方形 122">
            <a:extLst>
              <a:ext uri="{FF2B5EF4-FFF2-40B4-BE49-F238E27FC236}">
                <a16:creationId xmlns:a16="http://schemas.microsoft.com/office/drawing/2014/main" id="{94D770F4-CB5E-48CF-8760-3733671DC57B}"/>
              </a:ext>
            </a:extLst>
          </p:cNvPr>
          <p:cNvSpPr/>
          <p:nvPr/>
        </p:nvSpPr>
        <p:spPr>
          <a:xfrm>
            <a:off x="3313737" y="5986649"/>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128" name="直線矢印コネクタ 127">
            <a:extLst>
              <a:ext uri="{FF2B5EF4-FFF2-40B4-BE49-F238E27FC236}">
                <a16:creationId xmlns:a16="http://schemas.microsoft.com/office/drawing/2014/main" id="{3C6C5C6C-C05A-463F-8D09-15481ECD3806}"/>
              </a:ext>
            </a:extLst>
          </p:cNvPr>
          <p:cNvCxnSpPr>
            <a:cxnSpLocks/>
            <a:stCxn id="43" idx="3"/>
            <a:endCxn id="214" idx="2"/>
          </p:cNvCxnSpPr>
          <p:nvPr/>
        </p:nvCxnSpPr>
        <p:spPr>
          <a:xfrm>
            <a:off x="7253217" y="2679358"/>
            <a:ext cx="301749" cy="1530"/>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214" name="ドーナツ 24">
            <a:extLst>
              <a:ext uri="{FF2B5EF4-FFF2-40B4-BE49-F238E27FC236}">
                <a16:creationId xmlns:a16="http://schemas.microsoft.com/office/drawing/2014/main" id="{C92197B6-DD6B-491B-B3DA-CCE85EE19441}"/>
              </a:ext>
            </a:extLst>
          </p:cNvPr>
          <p:cNvSpPr/>
          <p:nvPr/>
        </p:nvSpPr>
        <p:spPr bwMode="auto">
          <a:xfrm>
            <a:off x="7554966" y="2497600"/>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END</a:t>
            </a:r>
          </a:p>
        </p:txBody>
      </p:sp>
      <p:grpSp>
        <p:nvGrpSpPr>
          <p:cNvPr id="31" name="グループ化 30">
            <a:extLst>
              <a:ext uri="{FF2B5EF4-FFF2-40B4-BE49-F238E27FC236}">
                <a16:creationId xmlns:a16="http://schemas.microsoft.com/office/drawing/2014/main" id="{EAE0DE6D-BA55-4A61-9FAE-ABE10A7C976F}"/>
              </a:ext>
            </a:extLst>
          </p:cNvPr>
          <p:cNvGrpSpPr/>
          <p:nvPr/>
        </p:nvGrpSpPr>
        <p:grpSpPr>
          <a:xfrm>
            <a:off x="6518556" y="4511114"/>
            <a:ext cx="734661" cy="612050"/>
            <a:chOff x="5425250" y="4690090"/>
            <a:chExt cx="734661" cy="612050"/>
          </a:xfrm>
        </p:grpSpPr>
        <p:sp>
          <p:nvSpPr>
            <p:cNvPr id="32" name="テキスト ボックス 31">
              <a:extLst>
                <a:ext uri="{FF2B5EF4-FFF2-40B4-BE49-F238E27FC236}">
                  <a16:creationId xmlns:a16="http://schemas.microsoft.com/office/drawing/2014/main" id="{42AE3A0D-C949-4B70-83D8-3F35F1C58E2C}"/>
                </a:ext>
              </a:extLst>
            </p:cNvPr>
            <p:cNvSpPr txBox="1"/>
            <p:nvPr/>
          </p:nvSpPr>
          <p:spPr>
            <a:xfrm>
              <a:off x="5425250" y="4690090"/>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05</a:t>
              </a:r>
              <a:endParaRPr lang="ja-JP" altLang="en-US" sz="800" dirty="0">
                <a:latin typeface="Meiryo UI" panose="020B0604030504040204" pitchFamily="50" charset="-128"/>
                <a:ea typeface="Meiryo UI" panose="020B0604030504040204" pitchFamily="50" charset="-128"/>
              </a:endParaRPr>
            </a:p>
          </p:txBody>
        </p:sp>
        <p:sp>
          <p:nvSpPr>
            <p:cNvPr id="33" name="正方形/長方形 36">
              <a:extLst>
                <a:ext uri="{FF2B5EF4-FFF2-40B4-BE49-F238E27FC236}">
                  <a16:creationId xmlns:a16="http://schemas.microsoft.com/office/drawing/2014/main" id="{A2577E8C-6ECF-4DB1-B045-CA1004E73960}"/>
                </a:ext>
              </a:extLst>
            </p:cNvPr>
            <p:cNvSpPr/>
            <p:nvPr/>
          </p:nvSpPr>
          <p:spPr>
            <a:xfrm>
              <a:off x="5425250" y="4855116"/>
              <a:ext cx="734661" cy="447024"/>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en-US" altLang="ja-JP" sz="800" kern="0" dirty="0">
                  <a:latin typeface="Meiryo UI" panose="020B0604030504040204" pitchFamily="50" charset="-128"/>
                  <a:ea typeface="Meiryo UI" panose="020B0604030504040204" pitchFamily="50" charset="-128"/>
                  <a:cs typeface="Arial" pitchFamily="34" charset="0"/>
                </a:rPr>
                <a:t>FIP</a:t>
              </a:r>
              <a:r>
                <a:rPr kumimoji="0" lang="ja-JP" altLang="en-US" sz="800" kern="0" dirty="0">
                  <a:latin typeface="Meiryo UI" panose="020B0604030504040204" pitchFamily="50" charset="-128"/>
                  <a:ea typeface="Meiryo UI" panose="020B0604030504040204" pitchFamily="50" charset="-128"/>
                  <a:cs typeface="Arial" pitchFamily="34" charset="0"/>
                </a:rPr>
                <a:t>交付金</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算定結果報告書</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送付</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grpSp>
      <p:cxnSp>
        <p:nvCxnSpPr>
          <p:cNvPr id="35" name="直線矢印コネクタ 34">
            <a:extLst>
              <a:ext uri="{FF2B5EF4-FFF2-40B4-BE49-F238E27FC236}">
                <a16:creationId xmlns:a16="http://schemas.microsoft.com/office/drawing/2014/main" id="{FCE99389-94FD-47B9-A5C8-22625D219E1F}"/>
              </a:ext>
            </a:extLst>
          </p:cNvPr>
          <p:cNvCxnSpPr>
            <a:cxnSpLocks/>
          </p:cNvCxnSpPr>
          <p:nvPr/>
        </p:nvCxnSpPr>
        <p:spPr>
          <a:xfrm flipV="1">
            <a:off x="6952999" y="2902870"/>
            <a:ext cx="0" cy="1773270"/>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41" name="グループ化 40">
            <a:extLst>
              <a:ext uri="{FF2B5EF4-FFF2-40B4-BE49-F238E27FC236}">
                <a16:creationId xmlns:a16="http://schemas.microsoft.com/office/drawing/2014/main" id="{22412036-E48F-4C7A-BE44-0EABD2AD60C5}"/>
              </a:ext>
            </a:extLst>
          </p:cNvPr>
          <p:cNvGrpSpPr/>
          <p:nvPr/>
        </p:nvGrpSpPr>
        <p:grpSpPr>
          <a:xfrm>
            <a:off x="6518556" y="2290820"/>
            <a:ext cx="734661" cy="612050"/>
            <a:chOff x="5425250" y="4690090"/>
            <a:chExt cx="734661" cy="612050"/>
          </a:xfrm>
        </p:grpSpPr>
        <p:sp>
          <p:nvSpPr>
            <p:cNvPr id="42" name="テキスト ボックス 41">
              <a:extLst>
                <a:ext uri="{FF2B5EF4-FFF2-40B4-BE49-F238E27FC236}">
                  <a16:creationId xmlns:a16="http://schemas.microsoft.com/office/drawing/2014/main" id="{45A12CA8-4D4B-4C78-A0E2-2786AC6BDD33}"/>
                </a:ext>
              </a:extLst>
            </p:cNvPr>
            <p:cNvSpPr txBox="1"/>
            <p:nvPr/>
          </p:nvSpPr>
          <p:spPr>
            <a:xfrm>
              <a:off x="5425250" y="4690090"/>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06</a:t>
              </a:r>
              <a:endParaRPr lang="ja-JP" altLang="en-US" sz="800" dirty="0">
                <a:latin typeface="Meiryo UI" panose="020B0604030504040204" pitchFamily="50" charset="-128"/>
                <a:ea typeface="Meiryo UI" panose="020B0604030504040204" pitchFamily="50" charset="-128"/>
              </a:endParaRPr>
            </a:p>
          </p:txBody>
        </p:sp>
        <p:sp>
          <p:nvSpPr>
            <p:cNvPr id="43" name="正方形/長方形 36">
              <a:extLst>
                <a:ext uri="{FF2B5EF4-FFF2-40B4-BE49-F238E27FC236}">
                  <a16:creationId xmlns:a16="http://schemas.microsoft.com/office/drawing/2014/main" id="{204A34F4-B7F6-44FF-9BB3-2ABA59535EAB}"/>
                </a:ext>
              </a:extLst>
            </p:cNvPr>
            <p:cNvSpPr/>
            <p:nvPr/>
          </p:nvSpPr>
          <p:spPr>
            <a:xfrm>
              <a:off x="5425250" y="4855116"/>
              <a:ext cx="734661" cy="447024"/>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en-US" altLang="ja-JP" sz="800" kern="0" dirty="0">
                  <a:latin typeface="Meiryo UI" panose="020B0604030504040204" pitchFamily="50" charset="-128"/>
                  <a:ea typeface="Meiryo UI" panose="020B0604030504040204" pitchFamily="50" charset="-128"/>
                  <a:cs typeface="Arial" pitchFamily="34" charset="0"/>
                </a:rPr>
                <a:t>FIP</a:t>
              </a:r>
              <a:r>
                <a:rPr kumimoji="0" lang="ja-JP" altLang="en-US" sz="800" kern="0" dirty="0">
                  <a:latin typeface="Meiryo UI" panose="020B0604030504040204" pitchFamily="50" charset="-128"/>
                  <a:ea typeface="Meiryo UI" panose="020B0604030504040204" pitchFamily="50" charset="-128"/>
                  <a:cs typeface="Arial" pitchFamily="34" charset="0"/>
                </a:rPr>
                <a:t>交付金</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算定結果報告書</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受領</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grpSp>
      <p:grpSp>
        <p:nvGrpSpPr>
          <p:cNvPr id="48" name="グループ化 47">
            <a:extLst>
              <a:ext uri="{FF2B5EF4-FFF2-40B4-BE49-F238E27FC236}">
                <a16:creationId xmlns:a16="http://schemas.microsoft.com/office/drawing/2014/main" id="{82D9435A-DF16-4925-976A-F9031A860742}"/>
              </a:ext>
            </a:extLst>
          </p:cNvPr>
          <p:cNvGrpSpPr/>
          <p:nvPr/>
        </p:nvGrpSpPr>
        <p:grpSpPr>
          <a:xfrm>
            <a:off x="5989186" y="822685"/>
            <a:ext cx="3842712" cy="205890"/>
            <a:chOff x="6068600" y="822685"/>
            <a:chExt cx="3510050" cy="205890"/>
          </a:xfrm>
        </p:grpSpPr>
        <p:sp>
          <p:nvSpPr>
            <p:cNvPr id="49" name="正方形/長方形 48">
              <a:extLst>
                <a:ext uri="{FF2B5EF4-FFF2-40B4-BE49-F238E27FC236}">
                  <a16:creationId xmlns:a16="http://schemas.microsoft.com/office/drawing/2014/main" id="{58F999CA-FDB0-42CA-8FEB-343F2D8D8B3D}"/>
                </a:ext>
              </a:extLst>
            </p:cNvPr>
            <p:cNvSpPr/>
            <p:nvPr/>
          </p:nvSpPr>
          <p:spPr>
            <a:xfrm>
              <a:off x="6506504" y="822685"/>
              <a:ext cx="1254159"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再エネ業務統合システム</a:t>
              </a:r>
            </a:p>
          </p:txBody>
        </p:sp>
        <p:sp>
          <p:nvSpPr>
            <p:cNvPr id="50" name="正方形/長方形 49">
              <a:extLst>
                <a:ext uri="{FF2B5EF4-FFF2-40B4-BE49-F238E27FC236}">
                  <a16:creationId xmlns:a16="http://schemas.microsoft.com/office/drawing/2014/main" id="{40E4C78F-E473-48D2-A039-34FE162107CA}"/>
                </a:ext>
              </a:extLst>
            </p:cNvPr>
            <p:cNvSpPr/>
            <p:nvPr/>
          </p:nvSpPr>
          <p:spPr>
            <a:xfrm>
              <a:off x="6369354" y="853531"/>
              <a:ext cx="166154" cy="132923"/>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51" name="正方形/長方形 50">
              <a:extLst>
                <a:ext uri="{FF2B5EF4-FFF2-40B4-BE49-F238E27FC236}">
                  <a16:creationId xmlns:a16="http://schemas.microsoft.com/office/drawing/2014/main" id="{E2FFC344-F068-432E-984E-B5C124332909}"/>
                </a:ext>
              </a:extLst>
            </p:cNvPr>
            <p:cNvSpPr/>
            <p:nvPr/>
          </p:nvSpPr>
          <p:spPr>
            <a:xfrm>
              <a:off x="7488525" y="853531"/>
              <a:ext cx="166154" cy="132923"/>
            </a:xfrm>
            <a:prstGeom prst="rect">
              <a:avLst/>
            </a:prstGeom>
            <a:noFill/>
            <a:ln w="38100" cap="flat" cmpd="thickThin"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52" name="正方形/長方形 51">
              <a:extLst>
                <a:ext uri="{FF2B5EF4-FFF2-40B4-BE49-F238E27FC236}">
                  <a16:creationId xmlns:a16="http://schemas.microsoft.com/office/drawing/2014/main" id="{4D769C53-8AF5-488D-A7B6-D449776F5B17}"/>
                </a:ext>
              </a:extLst>
            </p:cNvPr>
            <p:cNvSpPr/>
            <p:nvPr/>
          </p:nvSpPr>
          <p:spPr>
            <a:xfrm>
              <a:off x="7645826" y="822685"/>
              <a:ext cx="1125542"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zh-TW" altLang="en-US" sz="738" kern="0" dirty="0">
                  <a:latin typeface="Meiryo UI"/>
                  <a:ea typeface="Meiryo UI"/>
                  <a:cs typeface="Arial" pitchFamily="34" charset="0"/>
                </a:rPr>
                <a:t>業務詳細仕様</a:t>
              </a:r>
              <a:r>
                <a:rPr kumimoji="0" lang="ja-JP" altLang="en-US" sz="738" kern="0" dirty="0">
                  <a:latin typeface="Meiryo UI"/>
                  <a:ea typeface="Meiryo UI"/>
                  <a:cs typeface="Arial" pitchFamily="34" charset="0"/>
                </a:rPr>
                <a:t>の対象</a:t>
              </a:r>
            </a:p>
          </p:txBody>
        </p:sp>
        <p:sp>
          <p:nvSpPr>
            <p:cNvPr id="53" name="正方形/長方形 52">
              <a:extLst>
                <a:ext uri="{FF2B5EF4-FFF2-40B4-BE49-F238E27FC236}">
                  <a16:creationId xmlns:a16="http://schemas.microsoft.com/office/drawing/2014/main" id="{16B8251E-75BE-4D06-9BA4-A51309B4040E}"/>
                </a:ext>
              </a:extLst>
            </p:cNvPr>
            <p:cNvSpPr/>
            <p:nvPr/>
          </p:nvSpPr>
          <p:spPr>
            <a:xfrm>
              <a:off x="6068600" y="822685"/>
              <a:ext cx="299077" cy="198871"/>
            </a:xfrm>
            <a:prstGeom prst="rect">
              <a:avLst/>
            </a:prstGeom>
            <a:noFill/>
          </p:spPr>
          <p:txBody>
            <a:bodyPr wrap="none">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r>
                <a:rPr kumimoji="0" lang="ja-JP" altLang="en-US" sz="738" kern="0" dirty="0">
                  <a:latin typeface="Meiryo UI"/>
                  <a:ea typeface="Meiryo UI"/>
                  <a:cs typeface="Arial" pitchFamily="34" charset="0"/>
                </a:rPr>
                <a:t>凡例</a:t>
              </a:r>
            </a:p>
          </p:txBody>
        </p:sp>
        <p:sp>
          <p:nvSpPr>
            <p:cNvPr id="54" name="フローチャート: 定義済み処理 53">
              <a:extLst>
                <a:ext uri="{FF2B5EF4-FFF2-40B4-BE49-F238E27FC236}">
                  <a16:creationId xmlns:a16="http://schemas.microsoft.com/office/drawing/2014/main" id="{158E591E-4B63-4A64-B093-BF79617B4D07}"/>
                </a:ext>
              </a:extLst>
            </p:cNvPr>
            <p:cNvSpPr/>
            <p:nvPr/>
          </p:nvSpPr>
          <p:spPr>
            <a:xfrm>
              <a:off x="8579834" y="853531"/>
              <a:ext cx="237359" cy="144000"/>
            </a:xfrm>
            <a:prstGeom prst="flowChartPredefinedProcess">
              <a:avLst/>
            </a:prstGeom>
            <a:noFill/>
            <a:ln w="19050" cap="flat" cmpd="sng" algn="ctr">
              <a:solidFill>
                <a:sysClr val="window" lastClr="FFFFFF">
                  <a:lumMod val="65000"/>
                </a:sysClr>
              </a:solidFill>
              <a:prstDash val="solid"/>
              <a:miter lim="800000"/>
            </a:ln>
            <a:effectLst/>
          </p:spPr>
          <p:txBody>
            <a:bodyPr wrap="none" lIns="0" tIns="33231" rIns="0" bIns="33231" rtlCol="0" anchor="ctr"/>
            <a:lstStyle/>
            <a:p>
              <a:pPr algn="ctr"/>
              <a:endParaRPr kumimoji="0" lang="ja-JP" altLang="en-US" sz="800" kern="0" dirty="0">
                <a:latin typeface="Meiryo UI" panose="020B0604030504040204" pitchFamily="50" charset="-128"/>
                <a:ea typeface="Meiryo UI" panose="020B0604030504040204" pitchFamily="50" charset="-128"/>
                <a:cs typeface="Arial" pitchFamily="34" charset="0"/>
              </a:endParaRPr>
            </a:p>
          </p:txBody>
        </p:sp>
        <p:sp>
          <p:nvSpPr>
            <p:cNvPr id="55" name="正方形/長方形 54">
              <a:extLst>
                <a:ext uri="{FF2B5EF4-FFF2-40B4-BE49-F238E27FC236}">
                  <a16:creationId xmlns:a16="http://schemas.microsoft.com/office/drawing/2014/main" id="{6539B2A3-E6B0-4C2A-868D-4AD3D66E0D02}"/>
                </a:ext>
              </a:extLst>
            </p:cNvPr>
            <p:cNvSpPr/>
            <p:nvPr/>
          </p:nvSpPr>
          <p:spPr>
            <a:xfrm>
              <a:off x="8795264" y="822685"/>
              <a:ext cx="783386"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他業務プロセス</a:t>
              </a:r>
            </a:p>
          </p:txBody>
        </p:sp>
      </p:grpSp>
      <p:cxnSp>
        <p:nvCxnSpPr>
          <p:cNvPr id="39" name="直線矢印コネクタ 135">
            <a:extLst>
              <a:ext uri="{FF2B5EF4-FFF2-40B4-BE49-F238E27FC236}">
                <a16:creationId xmlns:a16="http://schemas.microsoft.com/office/drawing/2014/main" id="{0F9F2E0C-9933-4C54-8593-7167B349A16E}"/>
              </a:ext>
            </a:extLst>
          </p:cNvPr>
          <p:cNvCxnSpPr>
            <a:cxnSpLocks/>
            <a:stCxn id="40" idx="3"/>
            <a:endCxn id="33" idx="0"/>
          </p:cNvCxnSpPr>
          <p:nvPr/>
        </p:nvCxnSpPr>
        <p:spPr>
          <a:xfrm>
            <a:off x="6241357" y="3754785"/>
            <a:ext cx="644530" cy="921355"/>
          </a:xfrm>
          <a:prstGeom prst="bentConnector2">
            <a:avLst/>
          </a:prstGeom>
          <a:noFill/>
          <a:ln w="6350" cap="flat" cmpd="sng" algn="ctr">
            <a:solidFill>
              <a:sysClr val="window" lastClr="FFFFFF">
                <a:lumMod val="65000"/>
              </a:sysClr>
            </a:solidFill>
            <a:prstDash val="solid"/>
            <a:miter lim="800000"/>
            <a:tailEnd type="triangle"/>
          </a:ln>
          <a:effectLst/>
        </p:spPr>
      </p:cxnSp>
      <p:sp>
        <p:nvSpPr>
          <p:cNvPr id="40" name="ひし形 110">
            <a:extLst>
              <a:ext uri="{FF2B5EF4-FFF2-40B4-BE49-F238E27FC236}">
                <a16:creationId xmlns:a16="http://schemas.microsoft.com/office/drawing/2014/main" id="{2D4E6089-43C2-46B4-8829-D6522AE7F038}"/>
              </a:ext>
            </a:extLst>
          </p:cNvPr>
          <p:cNvSpPr>
            <a:spLocks/>
          </p:cNvSpPr>
          <p:nvPr/>
        </p:nvSpPr>
        <p:spPr>
          <a:xfrm>
            <a:off x="5909890" y="3574785"/>
            <a:ext cx="331467" cy="360000"/>
          </a:xfrm>
          <a:prstGeom prst="diamond">
            <a:avLst/>
          </a:prstGeom>
          <a:solidFill>
            <a:schemeClr val="bg1"/>
          </a:solidFill>
          <a:ln w="12700" cap="flat" cmpd="sng" algn="ctr">
            <a:solidFill>
              <a:sysClr val="window" lastClr="FFFFFF">
                <a:lumMod val="50000"/>
              </a:sysClr>
            </a:solidFill>
            <a:prstDash val="solid"/>
            <a:miter lim="800000"/>
          </a:ln>
          <a:effectLst/>
        </p:spPr>
        <p:txBody>
          <a:bodyPr wrap="none" lIns="0" tIns="0" rIns="0" bIns="0" rtlCol="0" anchor="ctr"/>
          <a:lstStyle/>
          <a:p>
            <a:pPr algn="ctr">
              <a:defRPr/>
            </a:pPr>
            <a:r>
              <a:rPr kumimoji="0" lang="ja-JP" altLang="en-US" sz="800" kern="0" dirty="0">
                <a:latin typeface="Meiryo UI"/>
                <a:ea typeface="Meiryo UI"/>
              </a:rPr>
              <a:t>確認</a:t>
            </a:r>
            <a:endParaRPr kumimoji="0" lang="en-US" altLang="ja-JP" sz="800" kern="0" dirty="0">
              <a:latin typeface="Meiryo UI"/>
              <a:ea typeface="Meiryo UI"/>
            </a:endParaRPr>
          </a:p>
          <a:p>
            <a:pPr algn="ctr">
              <a:defRPr/>
            </a:pPr>
            <a:r>
              <a:rPr kumimoji="0" lang="ja-JP" altLang="en-US" sz="800" kern="0" dirty="0">
                <a:latin typeface="Meiryo UI"/>
                <a:ea typeface="Meiryo UI"/>
              </a:rPr>
              <a:t>結果</a:t>
            </a:r>
            <a:endParaRPr kumimoji="0" lang="en-US" altLang="ja-JP" sz="800" kern="0" dirty="0">
              <a:latin typeface="Meiryo UI"/>
              <a:ea typeface="Meiryo UI"/>
            </a:endParaRPr>
          </a:p>
        </p:txBody>
      </p:sp>
      <p:sp>
        <p:nvSpPr>
          <p:cNvPr id="44" name="正方形/長方形 43">
            <a:extLst>
              <a:ext uri="{FF2B5EF4-FFF2-40B4-BE49-F238E27FC236}">
                <a16:creationId xmlns:a16="http://schemas.microsoft.com/office/drawing/2014/main" id="{E2B267A7-26E7-421C-B2B2-09848C8A7B8B}"/>
              </a:ext>
            </a:extLst>
          </p:cNvPr>
          <p:cNvSpPr/>
          <p:nvPr/>
        </p:nvSpPr>
        <p:spPr>
          <a:xfrm>
            <a:off x="6156564" y="3539610"/>
            <a:ext cx="389850" cy="215444"/>
          </a:xfrm>
          <a:prstGeom prst="rect">
            <a:avLst/>
          </a:prstGeom>
        </p:spPr>
        <p:txBody>
          <a:bodyPr wrap="none">
            <a:spAutoFit/>
          </a:bodyPr>
          <a:lstStyle/>
          <a:p>
            <a:r>
              <a:rPr lang="ja-JP" altLang="en-US" sz="800" dirty="0">
                <a:latin typeface="Meiryo UI" panose="020B0604030504040204" pitchFamily="50" charset="-128"/>
                <a:ea typeface="Meiryo UI" panose="020B0604030504040204" pitchFamily="50" charset="-128"/>
                <a:cs typeface="Arial" pitchFamily="34" charset="0"/>
              </a:rPr>
              <a:t>承認</a:t>
            </a:r>
          </a:p>
        </p:txBody>
      </p:sp>
      <p:cxnSp>
        <p:nvCxnSpPr>
          <p:cNvPr id="45" name="直線矢印コネクタ 44">
            <a:extLst>
              <a:ext uri="{FF2B5EF4-FFF2-40B4-BE49-F238E27FC236}">
                <a16:creationId xmlns:a16="http://schemas.microsoft.com/office/drawing/2014/main" id="{20D5E1A1-A0DD-44AC-94D5-3C91E4728A7B}"/>
              </a:ext>
            </a:extLst>
          </p:cNvPr>
          <p:cNvCxnSpPr>
            <a:cxnSpLocks/>
            <a:stCxn id="61" idx="3"/>
            <a:endCxn id="40" idx="1"/>
          </p:cNvCxnSpPr>
          <p:nvPr/>
        </p:nvCxnSpPr>
        <p:spPr>
          <a:xfrm flipV="1">
            <a:off x="5682141" y="3754785"/>
            <a:ext cx="227749" cy="3960"/>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59" name="直線矢印コネクタ 135">
            <a:extLst>
              <a:ext uri="{FF2B5EF4-FFF2-40B4-BE49-F238E27FC236}">
                <a16:creationId xmlns:a16="http://schemas.microsoft.com/office/drawing/2014/main" id="{E3D68200-D13F-46FB-91E0-F8C4E71DA17C}"/>
              </a:ext>
            </a:extLst>
          </p:cNvPr>
          <p:cNvCxnSpPr>
            <a:cxnSpLocks/>
            <a:stCxn id="40" idx="0"/>
            <a:endCxn id="117" idx="0"/>
          </p:cNvCxnSpPr>
          <p:nvPr/>
        </p:nvCxnSpPr>
        <p:spPr>
          <a:xfrm rot="16200000" flipH="1" flipV="1">
            <a:off x="4175680" y="2777309"/>
            <a:ext cx="1102468" cy="2697420"/>
          </a:xfrm>
          <a:prstGeom prst="bentConnector3">
            <a:avLst>
              <a:gd name="adj1" fmla="val -20735"/>
            </a:avLst>
          </a:prstGeom>
          <a:noFill/>
          <a:ln w="6350" cap="flat" cmpd="sng" algn="ctr">
            <a:solidFill>
              <a:sysClr val="window" lastClr="FFFFFF">
                <a:lumMod val="65000"/>
              </a:sysClr>
            </a:solidFill>
            <a:prstDash val="solid"/>
            <a:miter lim="800000"/>
            <a:tailEnd type="triangle"/>
          </a:ln>
          <a:effectLst/>
        </p:spPr>
      </p:cxnSp>
      <p:grpSp>
        <p:nvGrpSpPr>
          <p:cNvPr id="60" name="グループ化 59">
            <a:extLst>
              <a:ext uri="{FF2B5EF4-FFF2-40B4-BE49-F238E27FC236}">
                <a16:creationId xmlns:a16="http://schemas.microsoft.com/office/drawing/2014/main" id="{8A705CCF-914F-46D7-ABB7-65315732F97E}"/>
              </a:ext>
            </a:extLst>
          </p:cNvPr>
          <p:cNvGrpSpPr/>
          <p:nvPr/>
        </p:nvGrpSpPr>
        <p:grpSpPr>
          <a:xfrm>
            <a:off x="4947741" y="3369718"/>
            <a:ext cx="734400" cy="612227"/>
            <a:chOff x="3320370" y="3449261"/>
            <a:chExt cx="734400" cy="612227"/>
          </a:xfrm>
        </p:grpSpPr>
        <p:sp>
          <p:nvSpPr>
            <p:cNvPr id="61" name="正方形/長方形 60">
              <a:extLst>
                <a:ext uri="{FF2B5EF4-FFF2-40B4-BE49-F238E27FC236}">
                  <a16:creationId xmlns:a16="http://schemas.microsoft.com/office/drawing/2014/main" id="{81941C08-7784-477A-999F-E7A0F76EADAD}"/>
                </a:ext>
              </a:extLst>
            </p:cNvPr>
            <p:cNvSpPr/>
            <p:nvPr/>
          </p:nvSpPr>
          <p:spPr>
            <a:xfrm>
              <a:off x="3320370" y="3615088"/>
              <a:ext cx="734400" cy="446400"/>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lang="en-US" altLang="ja-JP" sz="800" dirty="0">
                  <a:latin typeface="Meiryo UI" panose="020B0604030504040204" pitchFamily="50" charset="-128"/>
                  <a:ea typeface="Meiryo UI" panose="020B0604030504040204" pitchFamily="50" charset="-128"/>
                  <a:cs typeface="Arial" pitchFamily="34" charset="0"/>
                </a:rPr>
                <a:t>FIP</a:t>
              </a:r>
              <a:r>
                <a:rPr lang="ja-JP" altLang="en-US" sz="800" dirty="0">
                  <a:latin typeface="Meiryo UI" panose="020B0604030504040204" pitchFamily="50" charset="-128"/>
                  <a:ea typeface="Meiryo UI" panose="020B0604030504040204" pitchFamily="50" charset="-128"/>
                  <a:cs typeface="Arial" pitchFamily="34" charset="0"/>
                </a:rPr>
                <a:t>交付金</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算定結果報告書</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の確認</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62" name="テキスト ボックス 61">
              <a:extLst>
                <a:ext uri="{FF2B5EF4-FFF2-40B4-BE49-F238E27FC236}">
                  <a16:creationId xmlns:a16="http://schemas.microsoft.com/office/drawing/2014/main" id="{25C00AA6-5E1F-49BA-BD66-CFCABDAAA956}"/>
                </a:ext>
              </a:extLst>
            </p:cNvPr>
            <p:cNvSpPr txBox="1"/>
            <p:nvPr/>
          </p:nvSpPr>
          <p:spPr>
            <a:xfrm>
              <a:off x="3320370"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04</a:t>
              </a:r>
              <a:endParaRPr lang="ja-JP" altLang="en-US" sz="800" dirty="0">
                <a:latin typeface="Meiryo UI" panose="020B0604030504040204" pitchFamily="50" charset="-128"/>
                <a:ea typeface="Meiryo UI" panose="020B0604030504040204" pitchFamily="50" charset="-128"/>
              </a:endParaRPr>
            </a:p>
          </p:txBody>
        </p:sp>
      </p:grpSp>
      <p:sp>
        <p:nvSpPr>
          <p:cNvPr id="65" name="正方形/長方形 64">
            <a:extLst>
              <a:ext uri="{FF2B5EF4-FFF2-40B4-BE49-F238E27FC236}">
                <a16:creationId xmlns:a16="http://schemas.microsoft.com/office/drawing/2014/main" id="{A89EB310-8676-4834-A5EC-4D85D3481508}"/>
              </a:ext>
            </a:extLst>
          </p:cNvPr>
          <p:cNvSpPr/>
          <p:nvPr/>
        </p:nvSpPr>
        <p:spPr>
          <a:xfrm>
            <a:off x="5692887" y="3126596"/>
            <a:ext cx="389850" cy="215444"/>
          </a:xfrm>
          <a:prstGeom prst="rect">
            <a:avLst/>
          </a:prstGeom>
        </p:spPr>
        <p:txBody>
          <a:bodyPr wrap="none">
            <a:spAutoFit/>
          </a:bodyPr>
          <a:lstStyle/>
          <a:p>
            <a:r>
              <a:rPr lang="ja-JP" altLang="en-US" sz="800" dirty="0">
                <a:latin typeface="Meiryo UI" panose="020B0604030504040204" pitchFamily="50" charset="-128"/>
                <a:ea typeface="Meiryo UI" panose="020B0604030504040204" pitchFamily="50" charset="-128"/>
                <a:cs typeface="Arial" pitchFamily="34" charset="0"/>
              </a:rPr>
              <a:t>却下</a:t>
            </a:r>
          </a:p>
        </p:txBody>
      </p:sp>
      <p:grpSp>
        <p:nvGrpSpPr>
          <p:cNvPr id="72" name="グループ化 71">
            <a:extLst>
              <a:ext uri="{FF2B5EF4-FFF2-40B4-BE49-F238E27FC236}">
                <a16:creationId xmlns:a16="http://schemas.microsoft.com/office/drawing/2014/main" id="{C121A702-7F98-4259-9F08-8635C0C6FB38}"/>
              </a:ext>
            </a:extLst>
          </p:cNvPr>
          <p:cNvGrpSpPr/>
          <p:nvPr/>
        </p:nvGrpSpPr>
        <p:grpSpPr>
          <a:xfrm>
            <a:off x="3980921" y="4510937"/>
            <a:ext cx="734400" cy="612227"/>
            <a:chOff x="2023734" y="4388600"/>
            <a:chExt cx="734400" cy="612227"/>
          </a:xfrm>
        </p:grpSpPr>
        <p:sp>
          <p:nvSpPr>
            <p:cNvPr id="75" name="正方形/長方形 74">
              <a:extLst>
                <a:ext uri="{FF2B5EF4-FFF2-40B4-BE49-F238E27FC236}">
                  <a16:creationId xmlns:a16="http://schemas.microsoft.com/office/drawing/2014/main" id="{D8109316-C37A-4CBA-AE19-443B03FA2250}"/>
                </a:ext>
              </a:extLst>
            </p:cNvPr>
            <p:cNvSpPr/>
            <p:nvPr/>
          </p:nvSpPr>
          <p:spPr>
            <a:xfrm>
              <a:off x="2023734" y="4554427"/>
              <a:ext cx="734400" cy="446400"/>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lang="en-US" altLang="ja-JP" sz="800" dirty="0">
                  <a:latin typeface="Meiryo UI" panose="020B0604030504040204" pitchFamily="50" charset="-128"/>
                  <a:ea typeface="Meiryo UI" panose="020B0604030504040204" pitchFamily="50" charset="-128"/>
                  <a:cs typeface="Arial" pitchFamily="34" charset="0"/>
                </a:rPr>
                <a:t>FIP</a:t>
              </a:r>
              <a:r>
                <a:rPr lang="ja-JP" altLang="en-US" sz="800">
                  <a:latin typeface="Meiryo UI" panose="020B0604030504040204" pitchFamily="50" charset="-128"/>
                  <a:ea typeface="Meiryo UI" panose="020B0604030504040204" pitchFamily="50" charset="-128"/>
                  <a:cs typeface="Arial" pitchFamily="34" charset="0"/>
                </a:rPr>
                <a:t>交付金</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算定</a:t>
              </a:r>
              <a:r>
                <a:rPr lang="ja-JP" altLang="en-US" sz="800">
                  <a:latin typeface="Meiryo UI" panose="020B0604030504040204" pitchFamily="50" charset="-128"/>
                  <a:ea typeface="Meiryo UI" panose="020B0604030504040204" pitchFamily="50" charset="-128"/>
                  <a:cs typeface="Arial" pitchFamily="34" charset="0"/>
                </a:rPr>
                <a:t>結果報告書</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a:latin typeface="Meiryo UI" panose="020B0604030504040204" pitchFamily="50" charset="-128"/>
                  <a:ea typeface="Meiryo UI" panose="020B0604030504040204" pitchFamily="50" charset="-128"/>
                  <a:cs typeface="Arial" pitchFamily="34" charset="0"/>
                </a:rPr>
                <a:t>確認依頼</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76" name="テキスト ボックス 75">
              <a:extLst>
                <a:ext uri="{FF2B5EF4-FFF2-40B4-BE49-F238E27FC236}">
                  <a16:creationId xmlns:a16="http://schemas.microsoft.com/office/drawing/2014/main" id="{49286842-1626-4BE4-B82D-72DAA3598C4F}"/>
                </a:ext>
              </a:extLst>
            </p:cNvPr>
            <p:cNvSpPr txBox="1"/>
            <p:nvPr/>
          </p:nvSpPr>
          <p:spPr>
            <a:xfrm>
              <a:off x="2023734" y="4388600"/>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02</a:t>
              </a:r>
              <a:endParaRPr lang="ja-JP" altLang="en-US" sz="800" dirty="0">
                <a:latin typeface="Meiryo UI" panose="020B0604030504040204" pitchFamily="50" charset="-128"/>
                <a:ea typeface="Meiryo UI" panose="020B0604030504040204" pitchFamily="50" charset="-128"/>
              </a:endParaRPr>
            </a:p>
          </p:txBody>
        </p:sp>
      </p:grpSp>
      <p:grpSp>
        <p:nvGrpSpPr>
          <p:cNvPr id="77" name="グループ化 76">
            <a:extLst>
              <a:ext uri="{FF2B5EF4-FFF2-40B4-BE49-F238E27FC236}">
                <a16:creationId xmlns:a16="http://schemas.microsoft.com/office/drawing/2014/main" id="{A8C30C62-611E-4499-9E33-BCD388C891F6}"/>
              </a:ext>
            </a:extLst>
          </p:cNvPr>
          <p:cNvGrpSpPr/>
          <p:nvPr/>
        </p:nvGrpSpPr>
        <p:grpSpPr>
          <a:xfrm>
            <a:off x="3980921" y="3364951"/>
            <a:ext cx="734400" cy="612227"/>
            <a:chOff x="2491032" y="3449261"/>
            <a:chExt cx="734400" cy="612227"/>
          </a:xfrm>
        </p:grpSpPr>
        <p:sp>
          <p:nvSpPr>
            <p:cNvPr id="78" name="正方形/長方形 77">
              <a:extLst>
                <a:ext uri="{FF2B5EF4-FFF2-40B4-BE49-F238E27FC236}">
                  <a16:creationId xmlns:a16="http://schemas.microsoft.com/office/drawing/2014/main" id="{946E15AB-B623-4BD7-BF12-4EA052D3EA40}"/>
                </a:ext>
              </a:extLst>
            </p:cNvPr>
            <p:cNvSpPr/>
            <p:nvPr/>
          </p:nvSpPr>
          <p:spPr>
            <a:xfrm>
              <a:off x="2491032" y="3615088"/>
              <a:ext cx="734400" cy="446400"/>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lang="en-US" altLang="ja-JP" sz="800" dirty="0">
                  <a:latin typeface="Meiryo UI" panose="020B0604030504040204" pitchFamily="50" charset="-128"/>
                  <a:ea typeface="Meiryo UI" panose="020B0604030504040204" pitchFamily="50" charset="-128"/>
                  <a:cs typeface="Arial" pitchFamily="34" charset="0"/>
                </a:rPr>
                <a:t>FIP</a:t>
              </a:r>
              <a:r>
                <a:rPr lang="ja-JP" altLang="en-US" sz="800" dirty="0">
                  <a:latin typeface="Meiryo UI" panose="020B0604030504040204" pitchFamily="50" charset="-128"/>
                  <a:ea typeface="Meiryo UI" panose="020B0604030504040204" pitchFamily="50" charset="-128"/>
                  <a:cs typeface="Arial" pitchFamily="34" charset="0"/>
                </a:rPr>
                <a:t>交付金</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算定結果報告書</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確認依頼の受領</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79" name="テキスト ボックス 78">
              <a:extLst>
                <a:ext uri="{FF2B5EF4-FFF2-40B4-BE49-F238E27FC236}">
                  <a16:creationId xmlns:a16="http://schemas.microsoft.com/office/drawing/2014/main" id="{2D961CB9-0D97-462D-B889-31B5BC26B948}"/>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03</a:t>
              </a:r>
              <a:endParaRPr lang="ja-JP" altLang="en-US" sz="800" dirty="0">
                <a:latin typeface="Meiryo UI" panose="020B0604030504040204" pitchFamily="50" charset="-128"/>
                <a:ea typeface="Meiryo UI" panose="020B0604030504040204" pitchFamily="50" charset="-128"/>
              </a:endParaRPr>
            </a:p>
          </p:txBody>
        </p:sp>
      </p:grpSp>
      <p:cxnSp>
        <p:nvCxnSpPr>
          <p:cNvPr id="80" name="直線矢印コネクタ 79">
            <a:extLst>
              <a:ext uri="{FF2B5EF4-FFF2-40B4-BE49-F238E27FC236}">
                <a16:creationId xmlns:a16="http://schemas.microsoft.com/office/drawing/2014/main" id="{6E464B84-432A-4299-B32B-2FEC27F36774}"/>
              </a:ext>
            </a:extLst>
          </p:cNvPr>
          <p:cNvCxnSpPr>
            <a:cxnSpLocks/>
            <a:stCxn id="78" idx="3"/>
            <a:endCxn id="61" idx="1"/>
          </p:cNvCxnSpPr>
          <p:nvPr/>
        </p:nvCxnSpPr>
        <p:spPr>
          <a:xfrm>
            <a:off x="4715321" y="3753978"/>
            <a:ext cx="232420" cy="4767"/>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81" name="直線矢印コネクタ 80">
            <a:extLst>
              <a:ext uri="{FF2B5EF4-FFF2-40B4-BE49-F238E27FC236}">
                <a16:creationId xmlns:a16="http://schemas.microsoft.com/office/drawing/2014/main" id="{E4378679-EE9A-427A-BA74-576E3EC6D61E}"/>
              </a:ext>
            </a:extLst>
          </p:cNvPr>
          <p:cNvCxnSpPr>
            <a:cxnSpLocks/>
            <a:stCxn id="117" idx="3"/>
            <a:endCxn id="75" idx="1"/>
          </p:cNvCxnSpPr>
          <p:nvPr/>
        </p:nvCxnSpPr>
        <p:spPr>
          <a:xfrm flipV="1">
            <a:off x="3745404" y="4899964"/>
            <a:ext cx="235517" cy="489"/>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82" name="直線矢印コネクタ 81">
            <a:extLst>
              <a:ext uri="{FF2B5EF4-FFF2-40B4-BE49-F238E27FC236}">
                <a16:creationId xmlns:a16="http://schemas.microsoft.com/office/drawing/2014/main" id="{7AE55B67-DAAF-4E9F-9DA7-F6ABC46BF6AB}"/>
              </a:ext>
            </a:extLst>
          </p:cNvPr>
          <p:cNvCxnSpPr>
            <a:cxnSpLocks/>
            <a:stCxn id="75" idx="0"/>
            <a:endCxn id="78" idx="2"/>
          </p:cNvCxnSpPr>
          <p:nvPr/>
        </p:nvCxnSpPr>
        <p:spPr>
          <a:xfrm flipV="1">
            <a:off x="4348121" y="3977178"/>
            <a:ext cx="0" cy="699586"/>
          </a:xfrm>
          <a:prstGeom prst="straightConnector1">
            <a:avLst/>
          </a:prstGeom>
          <a:noFill/>
          <a:ln w="6350" cap="flat" cmpd="sng" algn="ctr">
            <a:solidFill>
              <a:sysClr val="window" lastClr="FFFFFF">
                <a:lumMod val="65000"/>
              </a:sysClr>
            </a:solidFill>
            <a:prstDash val="solid"/>
            <a:miter lim="800000"/>
            <a:tailEnd type="triangle"/>
          </a:ln>
          <a:effectLst/>
        </p:spPr>
      </p:cxnSp>
    </p:spTree>
    <p:extLst>
      <p:ext uri="{BB962C8B-B14F-4D97-AF65-F5344CB8AC3E}">
        <p14:creationId xmlns:p14="http://schemas.microsoft.com/office/powerpoint/2010/main" val="127804795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a:latin typeface="Meiryo UI" panose="020B0604030504040204" pitchFamily="50" charset="-128"/>
                <a:ea typeface="Meiryo UI" panose="020B0604030504040204" pitchFamily="50" charset="-128"/>
              </a:rPr>
              <a:t>（参考）</a:t>
            </a:r>
            <a:r>
              <a:rPr lang="en-US" altLang="ja-JP" dirty="0"/>
              <a:t> 2022</a:t>
            </a:r>
            <a:r>
              <a:rPr lang="ja-JP" altLang="en-US" dirty="0"/>
              <a:t>年度における設備容量ごとの</a:t>
            </a:r>
            <a:r>
              <a:rPr lang="en-US" altLang="ja-JP" dirty="0"/>
              <a:t>FIT/FIP</a:t>
            </a:r>
            <a:r>
              <a:rPr lang="ja-JP" altLang="en-US" dirty="0"/>
              <a:t>対象</a:t>
            </a:r>
            <a:endParaRPr kumimoji="1" lang="ja-JP" altLang="en-US" dirty="0">
              <a:latin typeface="Meiryo UI" panose="020B0604030504040204" pitchFamily="50" charset="-128"/>
              <a:ea typeface="Meiryo UI" panose="020B0604030504040204" pitchFamily="50" charset="-128"/>
            </a:endParaRPr>
          </a:p>
        </p:txBody>
      </p:sp>
      <p:sp>
        <p:nvSpPr>
          <p:cNvPr id="3" name="コンテンツ プレースホルダー 2"/>
          <p:cNvSpPr>
            <a:spLocks noGrp="1"/>
          </p:cNvSpPr>
          <p:nvPr>
            <p:ph idx="1"/>
          </p:nvPr>
        </p:nvSpPr>
        <p:spPr>
          <a:xfrm>
            <a:off x="189378" y="895601"/>
            <a:ext cx="9501748" cy="1176467"/>
          </a:xfrm>
          <a:ln>
            <a:solidFill>
              <a:schemeClr val="bg2">
                <a:lumMod val="90000"/>
              </a:schemeClr>
            </a:solidFill>
          </a:ln>
        </p:spPr>
        <p:txBody>
          <a:bodyPr/>
          <a:lstStyle/>
          <a:p>
            <a:r>
              <a:rPr lang="en-US" altLang="ja-JP" dirty="0"/>
              <a:t>FIP</a:t>
            </a:r>
            <a:r>
              <a:rPr lang="ja-JP" altLang="en-US" dirty="0"/>
              <a:t>施行初年度</a:t>
            </a:r>
            <a:r>
              <a:rPr lang="en-US" altLang="ja-JP" dirty="0"/>
              <a:t>(2022</a:t>
            </a:r>
            <a:r>
              <a:rPr lang="ja-JP" altLang="en-US" dirty="0"/>
              <a:t>年度</a:t>
            </a:r>
            <a:r>
              <a:rPr lang="en-US" altLang="ja-JP" dirty="0"/>
              <a:t>)</a:t>
            </a:r>
            <a:r>
              <a:rPr lang="ja-JP" altLang="en-US" dirty="0"/>
              <a:t>における設備容量ごとの</a:t>
            </a:r>
            <a:r>
              <a:rPr lang="en-US" altLang="ja-JP" dirty="0"/>
              <a:t>FIT/FIP</a:t>
            </a:r>
            <a:r>
              <a:rPr lang="ja-JP" altLang="en-US" dirty="0"/>
              <a:t>対象は以下のとおり。</a:t>
            </a:r>
            <a:endParaRPr lang="en-US" altLang="ja-JP" dirty="0"/>
          </a:p>
          <a:p>
            <a:r>
              <a:rPr lang="en-US" altLang="ja-JP" dirty="0"/>
              <a:t>50kW</a:t>
            </a:r>
            <a:r>
              <a:rPr lang="ja-JP" altLang="en-US" dirty="0"/>
              <a:t>未満の設備は</a:t>
            </a:r>
            <a:r>
              <a:rPr lang="en-US" altLang="ja-JP" dirty="0"/>
              <a:t>FIT</a:t>
            </a:r>
            <a:r>
              <a:rPr lang="ja-JP" altLang="en-US" dirty="0"/>
              <a:t>のみ可能で、</a:t>
            </a:r>
            <a:r>
              <a:rPr lang="en-US" altLang="ja-JP" dirty="0"/>
              <a:t>FIP</a:t>
            </a:r>
            <a:r>
              <a:rPr lang="ja-JP" altLang="en-US" dirty="0" err="1"/>
              <a:t>への</a:t>
            </a:r>
            <a:r>
              <a:rPr lang="ja-JP" altLang="en-US" dirty="0"/>
              <a:t>参加はできない。</a:t>
            </a:r>
            <a:r>
              <a:rPr lang="en-US" altLang="ja-JP" dirty="0"/>
              <a:t>50kW</a:t>
            </a:r>
            <a:r>
              <a:rPr lang="ja-JP" altLang="en-US" dirty="0"/>
              <a:t>以上の設備は</a:t>
            </a:r>
            <a:r>
              <a:rPr lang="en-US" altLang="ja-JP" dirty="0"/>
              <a:t>FIT</a:t>
            </a:r>
            <a:r>
              <a:rPr lang="ja-JP" altLang="en-US" dirty="0"/>
              <a:t>か</a:t>
            </a:r>
            <a:r>
              <a:rPr lang="en-US" altLang="ja-JP" dirty="0"/>
              <a:t>FIP</a:t>
            </a:r>
            <a:r>
              <a:rPr lang="ja-JP" altLang="en-US" dirty="0"/>
              <a:t>を選択できる。ただし、太陽光・水力・地熱については</a:t>
            </a:r>
            <a:r>
              <a:rPr lang="en-US" altLang="ja-JP" dirty="0"/>
              <a:t>1000kW</a:t>
            </a:r>
            <a:r>
              <a:rPr lang="ja-JP" altLang="en-US" dirty="0"/>
              <a:t>以上の新規認定事業者は</a:t>
            </a:r>
            <a:r>
              <a:rPr lang="en-US" altLang="ja-JP" dirty="0"/>
              <a:t>FIP</a:t>
            </a:r>
            <a:r>
              <a:rPr lang="ja-JP" altLang="en-US" dirty="0"/>
              <a:t>のみ可能で、</a:t>
            </a:r>
            <a:r>
              <a:rPr lang="en-US" altLang="ja-JP" dirty="0"/>
              <a:t>FIT</a:t>
            </a:r>
            <a:r>
              <a:rPr lang="ja-JP" altLang="en-US" dirty="0" err="1"/>
              <a:t>への</a:t>
            </a:r>
            <a:r>
              <a:rPr lang="ja-JP" altLang="en-US" dirty="0"/>
              <a:t>参加はできない。</a:t>
            </a:r>
            <a:endParaRPr lang="en-US" altLang="ja-JP" dirty="0"/>
          </a:p>
        </p:txBody>
      </p:sp>
      <p:sp>
        <p:nvSpPr>
          <p:cNvPr id="45" name="正方形/長方形 44">
            <a:extLst>
              <a:ext uri="{FF2B5EF4-FFF2-40B4-BE49-F238E27FC236}">
                <a16:creationId xmlns:a16="http://schemas.microsoft.com/office/drawing/2014/main" id="{5348E164-5E18-42BF-99BD-8BDC13DB673E}"/>
              </a:ext>
            </a:extLst>
          </p:cNvPr>
          <p:cNvSpPr/>
          <p:nvPr/>
        </p:nvSpPr>
        <p:spPr bwMode="gray">
          <a:xfrm>
            <a:off x="8467417" y="2202901"/>
            <a:ext cx="727137" cy="177694"/>
          </a:xfrm>
          <a:prstGeom prst="rect">
            <a:avLst/>
          </a:prstGeom>
          <a:noFill/>
          <a:ln w="9525" cap="flat" cmpd="sng" algn="ctr">
            <a:noFill/>
            <a:prstDash val="solid"/>
            <a:round/>
            <a:headEnd type="none" w="med" len="med"/>
            <a:tailEnd type="none" w="med" len="med"/>
          </a:ln>
          <a:effectLst/>
        </p:spPr>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fontAlgn="ctr">
              <a:spcBef>
                <a:spcPct val="0"/>
              </a:spcBef>
              <a:spcAft>
                <a:spcPct val="0"/>
              </a:spcAft>
            </a:pPr>
            <a:r>
              <a:rPr lang="en-US" altLang="ja-JP" sz="1000" dirty="0">
                <a:solidFill>
                  <a:srgbClr val="000000"/>
                </a:solidFill>
                <a:latin typeface="Meiryo UI" panose="020B0604030504040204" pitchFamily="50" charset="-128"/>
                <a:ea typeface="Meiryo UI" panose="020B0604030504040204" pitchFamily="50" charset="-128"/>
              </a:rPr>
              <a:t>(</a:t>
            </a:r>
            <a:r>
              <a:rPr lang="ja-JP" altLang="en-US" sz="1000" dirty="0">
                <a:solidFill>
                  <a:srgbClr val="000000"/>
                </a:solidFill>
                <a:latin typeface="Meiryo UI" panose="020B0604030504040204" pitchFamily="50" charset="-128"/>
                <a:ea typeface="Meiryo UI" panose="020B0604030504040204" pitchFamily="50" charset="-128"/>
              </a:rPr>
              <a:t>単位</a:t>
            </a:r>
            <a:r>
              <a:rPr lang="en-US" altLang="ja-JP" sz="1000" dirty="0">
                <a:solidFill>
                  <a:srgbClr val="000000"/>
                </a:solidFill>
                <a:latin typeface="Meiryo UI" panose="020B0604030504040204" pitchFamily="50" charset="-128"/>
                <a:ea typeface="Meiryo UI" panose="020B0604030504040204" pitchFamily="50" charset="-128"/>
              </a:rPr>
              <a:t>:kW)</a:t>
            </a:r>
          </a:p>
        </p:txBody>
      </p:sp>
      <p:sp>
        <p:nvSpPr>
          <p:cNvPr id="47" name="正方形/長方形 46">
            <a:extLst>
              <a:ext uri="{FF2B5EF4-FFF2-40B4-BE49-F238E27FC236}">
                <a16:creationId xmlns:a16="http://schemas.microsoft.com/office/drawing/2014/main" id="{CDFC95FD-D232-46EB-BBF9-79E774204863}"/>
              </a:ext>
            </a:extLst>
          </p:cNvPr>
          <p:cNvSpPr/>
          <p:nvPr/>
        </p:nvSpPr>
        <p:spPr>
          <a:xfrm>
            <a:off x="8817130" y="5719260"/>
            <a:ext cx="735291" cy="254524"/>
          </a:xfrm>
          <a:prstGeom prst="rect">
            <a:avLst/>
          </a:prstGeom>
          <a:solidFill>
            <a:srgbClr val="FFCCCC"/>
          </a:solid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lIns="54610" tIns="54610" rIns="54610" bIns="54610" rtlCol="0" anchor="ctr"/>
          <a:lstStyle/>
          <a:p>
            <a:pPr algn="ctr"/>
            <a:r>
              <a:rPr lang="en-US" altLang="ja-JP" sz="800" dirty="0">
                <a:solidFill>
                  <a:schemeClr val="tx1"/>
                </a:solidFill>
                <a:latin typeface="Meiryo UI" panose="020B0604030504040204" pitchFamily="50" charset="-128"/>
                <a:ea typeface="Meiryo UI" panose="020B0604030504040204" pitchFamily="50" charset="-128"/>
              </a:rPr>
              <a:t>FIT(</a:t>
            </a:r>
            <a:r>
              <a:rPr lang="ja-JP" altLang="en-US" sz="800" dirty="0">
                <a:solidFill>
                  <a:schemeClr val="tx1"/>
                </a:solidFill>
                <a:latin typeface="Meiryo UI" panose="020B0604030504040204" pitchFamily="50" charset="-128"/>
                <a:ea typeface="Meiryo UI" panose="020B0604030504040204" pitchFamily="50" charset="-128"/>
              </a:rPr>
              <a:t>新規</a:t>
            </a:r>
            <a:r>
              <a:rPr lang="en-US" altLang="ja-JP" sz="800" dirty="0">
                <a:solidFill>
                  <a:schemeClr val="tx1"/>
                </a:solidFill>
                <a:latin typeface="Meiryo UI" panose="020B0604030504040204" pitchFamily="50" charset="-128"/>
                <a:ea typeface="Meiryo UI" panose="020B0604030504040204" pitchFamily="50" charset="-128"/>
              </a:rPr>
              <a:t>)</a:t>
            </a:r>
            <a:endParaRPr lang="ja-JP" altLang="en-US" sz="800" dirty="0">
              <a:solidFill>
                <a:schemeClr val="tx1"/>
              </a:solidFill>
              <a:latin typeface="Meiryo UI" panose="020B0604030504040204" pitchFamily="50" charset="-128"/>
              <a:ea typeface="Meiryo UI" panose="020B0604030504040204" pitchFamily="50" charset="-128"/>
            </a:endParaRPr>
          </a:p>
        </p:txBody>
      </p:sp>
      <p:sp>
        <p:nvSpPr>
          <p:cNvPr id="48" name="正方形/長方形 47">
            <a:extLst>
              <a:ext uri="{FF2B5EF4-FFF2-40B4-BE49-F238E27FC236}">
                <a16:creationId xmlns:a16="http://schemas.microsoft.com/office/drawing/2014/main" id="{C80F523B-2431-4A07-B287-51BA16138EBD}"/>
              </a:ext>
            </a:extLst>
          </p:cNvPr>
          <p:cNvSpPr/>
          <p:nvPr/>
        </p:nvSpPr>
        <p:spPr>
          <a:xfrm>
            <a:off x="8817131" y="5404867"/>
            <a:ext cx="735291" cy="254524"/>
          </a:xfrm>
          <a:prstGeom prst="rect">
            <a:avLst/>
          </a:prstGeom>
          <a:solidFill>
            <a:srgbClr val="FFCCCC">
              <a:alpha val="25098"/>
            </a:srgbClr>
          </a:solid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lIns="54610" tIns="54610" rIns="54610" bIns="54610" rtlCol="0" anchor="ctr"/>
          <a:lstStyle/>
          <a:p>
            <a:pPr algn="ctr"/>
            <a:r>
              <a:rPr lang="en-US" altLang="ja-JP" sz="800" dirty="0">
                <a:solidFill>
                  <a:schemeClr val="tx1"/>
                </a:solidFill>
                <a:latin typeface="Meiryo UI" panose="020B0604030504040204" pitchFamily="50" charset="-128"/>
                <a:ea typeface="Meiryo UI" panose="020B0604030504040204" pitchFamily="50" charset="-128"/>
              </a:rPr>
              <a:t>FIT(</a:t>
            </a:r>
            <a:r>
              <a:rPr lang="ja-JP" altLang="en-US" sz="800" dirty="0">
                <a:solidFill>
                  <a:schemeClr val="tx1"/>
                </a:solidFill>
                <a:latin typeface="Meiryo UI" panose="020B0604030504040204" pitchFamily="50" charset="-128"/>
                <a:ea typeface="Meiryo UI" panose="020B0604030504040204" pitchFamily="50" charset="-128"/>
              </a:rPr>
              <a:t>既存</a:t>
            </a:r>
            <a:r>
              <a:rPr lang="en-US" altLang="ja-JP" sz="800" dirty="0">
                <a:solidFill>
                  <a:schemeClr val="tx1"/>
                </a:solidFill>
                <a:latin typeface="Meiryo UI" panose="020B0604030504040204" pitchFamily="50" charset="-128"/>
                <a:ea typeface="Meiryo UI" panose="020B0604030504040204" pitchFamily="50" charset="-128"/>
              </a:rPr>
              <a:t>)</a:t>
            </a:r>
            <a:endParaRPr lang="ja-JP" altLang="en-US" sz="800" dirty="0">
              <a:solidFill>
                <a:schemeClr val="tx1"/>
              </a:solidFill>
              <a:latin typeface="Meiryo UI" panose="020B0604030504040204" pitchFamily="50" charset="-128"/>
              <a:ea typeface="Meiryo UI" panose="020B0604030504040204" pitchFamily="50" charset="-128"/>
            </a:endParaRPr>
          </a:p>
        </p:txBody>
      </p:sp>
      <p:sp>
        <p:nvSpPr>
          <p:cNvPr id="49" name="正方形/長方形 48">
            <a:extLst>
              <a:ext uri="{FF2B5EF4-FFF2-40B4-BE49-F238E27FC236}">
                <a16:creationId xmlns:a16="http://schemas.microsoft.com/office/drawing/2014/main" id="{46508DE2-C8E4-48EE-AE33-6DB610FA0B84}"/>
              </a:ext>
            </a:extLst>
          </p:cNvPr>
          <p:cNvSpPr/>
          <p:nvPr/>
        </p:nvSpPr>
        <p:spPr>
          <a:xfrm>
            <a:off x="8826909" y="6039591"/>
            <a:ext cx="735291" cy="254524"/>
          </a:xfrm>
          <a:prstGeom prst="rect">
            <a:avLst/>
          </a:prstGeom>
          <a:solidFill>
            <a:srgbClr val="D9E1F2"/>
          </a:solid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lIns="54610" tIns="54610" rIns="54610" bIns="54610" rtlCol="0" anchor="ctr"/>
          <a:lstStyle/>
          <a:p>
            <a:pPr algn="ctr"/>
            <a:r>
              <a:rPr lang="en-US" altLang="ja-JP" sz="800" dirty="0">
                <a:solidFill>
                  <a:schemeClr val="tx1"/>
                </a:solidFill>
                <a:latin typeface="Meiryo UI" panose="020B0604030504040204" pitchFamily="50" charset="-128"/>
                <a:ea typeface="Meiryo UI" panose="020B0604030504040204" pitchFamily="50" charset="-128"/>
              </a:rPr>
              <a:t>FIP</a:t>
            </a:r>
            <a:endParaRPr lang="ja-JP" altLang="en-US" sz="800" dirty="0">
              <a:solidFill>
                <a:schemeClr val="tx1"/>
              </a:solidFill>
              <a:latin typeface="Meiryo UI" panose="020B0604030504040204" pitchFamily="50" charset="-128"/>
              <a:ea typeface="Meiryo UI" panose="020B0604030504040204" pitchFamily="50" charset="-128"/>
            </a:endParaRPr>
          </a:p>
        </p:txBody>
      </p:sp>
      <p:sp>
        <p:nvSpPr>
          <p:cNvPr id="50" name="正方形/長方形 49">
            <a:extLst>
              <a:ext uri="{FF2B5EF4-FFF2-40B4-BE49-F238E27FC236}">
                <a16:creationId xmlns:a16="http://schemas.microsoft.com/office/drawing/2014/main" id="{21725734-20BD-4D68-952F-CB7A5F53917D}"/>
              </a:ext>
            </a:extLst>
          </p:cNvPr>
          <p:cNvSpPr/>
          <p:nvPr/>
        </p:nvSpPr>
        <p:spPr bwMode="gray">
          <a:xfrm>
            <a:off x="8858810" y="5131734"/>
            <a:ext cx="651930" cy="254524"/>
          </a:xfrm>
          <a:prstGeom prst="rect">
            <a:avLst/>
          </a:prstGeom>
          <a:noFill/>
          <a:ln w="9525" cap="flat" cmpd="sng" algn="ctr">
            <a:noFill/>
            <a:prstDash val="solid"/>
            <a:round/>
            <a:headEnd type="none" w="med" len="med"/>
            <a:tailEnd type="none" w="med" len="med"/>
          </a:ln>
          <a:effectLst/>
        </p:spPr>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algn="ctr" fontAlgn="ctr">
              <a:spcBef>
                <a:spcPct val="0"/>
              </a:spcBef>
              <a:spcAft>
                <a:spcPct val="0"/>
              </a:spcAft>
            </a:pPr>
            <a:r>
              <a:rPr lang="en-US" altLang="ja-JP" sz="1000" dirty="0">
                <a:solidFill>
                  <a:srgbClr val="000000"/>
                </a:solidFill>
                <a:latin typeface="Meiryo UI" panose="020B0604030504040204" pitchFamily="50" charset="-128"/>
                <a:ea typeface="Meiryo UI" panose="020B0604030504040204" pitchFamily="50" charset="-128"/>
              </a:rPr>
              <a:t>【</a:t>
            </a:r>
            <a:r>
              <a:rPr lang="ja-JP" altLang="en-US" sz="1000" dirty="0">
                <a:solidFill>
                  <a:srgbClr val="000000"/>
                </a:solidFill>
                <a:latin typeface="Meiryo UI" panose="020B0604030504040204" pitchFamily="50" charset="-128"/>
                <a:ea typeface="Meiryo UI" panose="020B0604030504040204" pitchFamily="50" charset="-128"/>
              </a:rPr>
              <a:t>凡例</a:t>
            </a:r>
            <a:r>
              <a:rPr lang="en-US" altLang="ja-JP" sz="1000" dirty="0">
                <a:solidFill>
                  <a:srgbClr val="000000"/>
                </a:solidFill>
                <a:latin typeface="Meiryo UI" panose="020B0604030504040204" pitchFamily="50" charset="-128"/>
                <a:ea typeface="Meiryo UI" panose="020B0604030504040204" pitchFamily="50" charset="-128"/>
              </a:rPr>
              <a:t>】</a:t>
            </a:r>
            <a:endParaRPr lang="en-US" altLang="ja-JP" sz="1000" dirty="0">
              <a:latin typeface="Meiryo UI" panose="020B0604030504040204" pitchFamily="50" charset="-128"/>
              <a:ea typeface="Meiryo UI" panose="020B0604030504040204" pitchFamily="50" charset="-128"/>
            </a:endParaRPr>
          </a:p>
        </p:txBody>
      </p:sp>
      <p:graphicFrame>
        <p:nvGraphicFramePr>
          <p:cNvPr id="51" name="表 50">
            <a:extLst>
              <a:ext uri="{FF2B5EF4-FFF2-40B4-BE49-F238E27FC236}">
                <a16:creationId xmlns:a16="http://schemas.microsoft.com/office/drawing/2014/main" id="{59B0DB2A-26CF-41AB-A224-7AF27ADD23EB}"/>
              </a:ext>
            </a:extLst>
          </p:cNvPr>
          <p:cNvGraphicFramePr>
            <a:graphicFrameLocks noGrp="1"/>
          </p:cNvGraphicFramePr>
          <p:nvPr/>
        </p:nvGraphicFramePr>
        <p:xfrm>
          <a:off x="189378" y="2192826"/>
          <a:ext cx="8370265" cy="4435920"/>
        </p:xfrm>
        <a:graphic>
          <a:graphicData uri="http://schemas.openxmlformats.org/drawingml/2006/table">
            <a:tbl>
              <a:tblPr/>
              <a:tblGrid>
                <a:gridCol w="1224381">
                  <a:extLst>
                    <a:ext uri="{9D8B030D-6E8A-4147-A177-3AD203B41FA5}">
                      <a16:colId xmlns:a16="http://schemas.microsoft.com/office/drawing/2014/main" val="792594684"/>
                    </a:ext>
                  </a:extLst>
                </a:gridCol>
                <a:gridCol w="742731">
                  <a:extLst>
                    <a:ext uri="{9D8B030D-6E8A-4147-A177-3AD203B41FA5}">
                      <a16:colId xmlns:a16="http://schemas.microsoft.com/office/drawing/2014/main" val="3044759834"/>
                    </a:ext>
                  </a:extLst>
                </a:gridCol>
                <a:gridCol w="381507">
                  <a:extLst>
                    <a:ext uri="{9D8B030D-6E8A-4147-A177-3AD203B41FA5}">
                      <a16:colId xmlns:a16="http://schemas.microsoft.com/office/drawing/2014/main" val="1072851088"/>
                    </a:ext>
                  </a:extLst>
                </a:gridCol>
                <a:gridCol w="257803">
                  <a:extLst>
                    <a:ext uri="{9D8B030D-6E8A-4147-A177-3AD203B41FA5}">
                      <a16:colId xmlns:a16="http://schemas.microsoft.com/office/drawing/2014/main" val="4290722486"/>
                    </a:ext>
                  </a:extLst>
                </a:gridCol>
                <a:gridCol w="201400">
                  <a:extLst>
                    <a:ext uri="{9D8B030D-6E8A-4147-A177-3AD203B41FA5}">
                      <a16:colId xmlns:a16="http://schemas.microsoft.com/office/drawing/2014/main" val="1382946310"/>
                    </a:ext>
                  </a:extLst>
                </a:gridCol>
                <a:gridCol w="558036">
                  <a:extLst>
                    <a:ext uri="{9D8B030D-6E8A-4147-A177-3AD203B41FA5}">
                      <a16:colId xmlns:a16="http://schemas.microsoft.com/office/drawing/2014/main" val="3077150601"/>
                    </a:ext>
                  </a:extLst>
                </a:gridCol>
                <a:gridCol w="121160">
                  <a:extLst>
                    <a:ext uri="{9D8B030D-6E8A-4147-A177-3AD203B41FA5}">
                      <a16:colId xmlns:a16="http://schemas.microsoft.com/office/drawing/2014/main" val="2140391539"/>
                    </a:ext>
                  </a:extLst>
                </a:gridCol>
                <a:gridCol w="80453">
                  <a:extLst>
                    <a:ext uri="{9D8B030D-6E8A-4147-A177-3AD203B41FA5}">
                      <a16:colId xmlns:a16="http://schemas.microsoft.com/office/drawing/2014/main" val="3751164654"/>
                    </a:ext>
                  </a:extLst>
                </a:gridCol>
                <a:gridCol w="554296">
                  <a:extLst>
                    <a:ext uri="{9D8B030D-6E8A-4147-A177-3AD203B41FA5}">
                      <a16:colId xmlns:a16="http://schemas.microsoft.com/office/drawing/2014/main" val="1904496227"/>
                    </a:ext>
                  </a:extLst>
                </a:gridCol>
                <a:gridCol w="307615">
                  <a:extLst>
                    <a:ext uri="{9D8B030D-6E8A-4147-A177-3AD203B41FA5}">
                      <a16:colId xmlns:a16="http://schemas.microsoft.com/office/drawing/2014/main" val="302204465"/>
                    </a:ext>
                  </a:extLst>
                </a:gridCol>
                <a:gridCol w="307615">
                  <a:extLst>
                    <a:ext uri="{9D8B030D-6E8A-4147-A177-3AD203B41FA5}">
                      <a16:colId xmlns:a16="http://schemas.microsoft.com/office/drawing/2014/main" val="1829441949"/>
                    </a:ext>
                  </a:extLst>
                </a:gridCol>
                <a:gridCol w="454735">
                  <a:extLst>
                    <a:ext uri="{9D8B030D-6E8A-4147-A177-3AD203B41FA5}">
                      <a16:colId xmlns:a16="http://schemas.microsoft.com/office/drawing/2014/main" val="3211598972"/>
                    </a:ext>
                  </a:extLst>
                </a:gridCol>
                <a:gridCol w="387862">
                  <a:extLst>
                    <a:ext uri="{9D8B030D-6E8A-4147-A177-3AD203B41FA5}">
                      <a16:colId xmlns:a16="http://schemas.microsoft.com/office/drawing/2014/main" val="4005750075"/>
                    </a:ext>
                  </a:extLst>
                </a:gridCol>
                <a:gridCol w="387862">
                  <a:extLst>
                    <a:ext uri="{9D8B030D-6E8A-4147-A177-3AD203B41FA5}">
                      <a16:colId xmlns:a16="http://schemas.microsoft.com/office/drawing/2014/main" val="1568454501"/>
                    </a:ext>
                  </a:extLst>
                </a:gridCol>
                <a:gridCol w="1043971">
                  <a:extLst>
                    <a:ext uri="{9D8B030D-6E8A-4147-A177-3AD203B41FA5}">
                      <a16:colId xmlns:a16="http://schemas.microsoft.com/office/drawing/2014/main" val="2043672606"/>
                    </a:ext>
                  </a:extLst>
                </a:gridCol>
                <a:gridCol w="621617">
                  <a:extLst>
                    <a:ext uri="{9D8B030D-6E8A-4147-A177-3AD203B41FA5}">
                      <a16:colId xmlns:a16="http://schemas.microsoft.com/office/drawing/2014/main" val="2889834757"/>
                    </a:ext>
                  </a:extLst>
                </a:gridCol>
                <a:gridCol w="737221">
                  <a:extLst>
                    <a:ext uri="{9D8B030D-6E8A-4147-A177-3AD203B41FA5}">
                      <a16:colId xmlns:a16="http://schemas.microsoft.com/office/drawing/2014/main" val="1019760685"/>
                    </a:ext>
                  </a:extLst>
                </a:gridCol>
              </a:tblGrid>
              <a:tr h="146266">
                <a:tc gridSpan="3">
                  <a:txBody>
                    <a:bodyPr/>
                    <a:lstStyle/>
                    <a:p>
                      <a:pPr algn="l"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a:t>
                      </a:r>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2022</a:t>
                      </a: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年度＞</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l" fontAlgn="ctr"/>
                      <a:endParaRPr lang="ja-JP" altLang="en-US" sz="1800" b="0" i="0" u="none" strike="noStrike" dirty="0">
                        <a:solidFill>
                          <a:srgbClr val="000000"/>
                        </a:solidFill>
                        <a:effectLst/>
                        <a:latin typeface="Meiryo UI" panose="020B0604030504040204" pitchFamily="50" charset="-128"/>
                        <a:ea typeface="Meiryo UI" panose="020B0604030504040204" pitchFamily="50" charset="-128"/>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kumimoji="1" lang="ja-JP" altLang="en-US"/>
                    </a:p>
                  </a:txBody>
                  <a:tcPr/>
                </a:tc>
                <a:tc gridSpan="2">
                  <a:txBody>
                    <a:bodyPr/>
                    <a:lstStyle/>
                    <a:p>
                      <a:pPr algn="ctr" rtl="0"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0</a:t>
                      </a:r>
                      <a:br>
                        <a:rPr lang="en-US" altLang="ja-JP" sz="1000" b="0" i="0" u="none" strike="noStrike" dirty="0">
                          <a:solidFill>
                            <a:srgbClr val="000000"/>
                          </a:solidFill>
                          <a:effectLst/>
                          <a:latin typeface="Meiryo UI" panose="020B0604030504040204" pitchFamily="50" charset="-128"/>
                          <a:ea typeface="Meiryo UI" panose="020B0604030504040204" pitchFamily="50" charset="-128"/>
                        </a:rPr>
                      </a:br>
                      <a:r>
                        <a:rPr lang="en-US" altLang="ja-JP" sz="700" b="0" i="0" u="none" strike="noStrike" dirty="0">
                          <a:solidFill>
                            <a:srgbClr val="000000"/>
                          </a:solidFill>
                          <a:effectLst/>
                          <a:latin typeface="Meiryo UI" panose="020B0604030504040204" pitchFamily="50" charset="-128"/>
                          <a:ea typeface="Meiryo UI" panose="020B0604030504040204" pitchFamily="50" charset="-128"/>
                        </a:rPr>
                        <a:t>▼</a:t>
                      </a:r>
                      <a:endParaRPr lang="en-US" altLang="ja-JP" sz="1000" b="0" i="0" u="none" strike="noStrike" dirty="0">
                        <a:solidFill>
                          <a:srgbClr val="000000"/>
                        </a:solidFill>
                        <a:effectLst/>
                        <a:latin typeface="Meiryo UI" panose="020B0604030504040204" pitchFamily="50" charset="-128"/>
                        <a:ea typeface="Meiryo UI" panose="020B0604030504040204" pitchFamily="50" charset="-128"/>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kumimoji="1" lang="ja-JP" altLang="en-US"/>
                    </a:p>
                  </a:txBody>
                  <a:tcPr/>
                </a:tc>
                <a:tc>
                  <a:txBody>
                    <a:bodyPr/>
                    <a:lstStyle/>
                    <a:p>
                      <a:pPr algn="l" fontAlgn="ctr"/>
                      <a:r>
                        <a:rPr lang="ja-JP" altLang="en-US" sz="1800" b="0" i="0" u="none" strike="noStrike" dirty="0">
                          <a:solidFill>
                            <a:srgbClr val="000000"/>
                          </a:solidFill>
                          <a:effectLst/>
                          <a:latin typeface="Meiryo UI" panose="020B0604030504040204" pitchFamily="50" charset="-128"/>
                          <a:ea typeface="Meiryo UI" panose="020B0604030504040204" pitchFamily="50" charset="-128"/>
                        </a:rPr>
                        <a:t>　</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rtl="0"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50</a:t>
                      </a:r>
                      <a:br>
                        <a:rPr lang="en-US" altLang="ja-JP" sz="1000" b="0" i="0" u="none" strike="noStrike" dirty="0">
                          <a:solidFill>
                            <a:srgbClr val="000000"/>
                          </a:solidFill>
                          <a:effectLst/>
                          <a:latin typeface="Meiryo UI" panose="020B0604030504040204" pitchFamily="50" charset="-128"/>
                          <a:ea typeface="Meiryo UI" panose="020B0604030504040204" pitchFamily="50" charset="-128"/>
                        </a:rPr>
                      </a:br>
                      <a:r>
                        <a:rPr lang="en-US" altLang="ja-JP" sz="700" b="0" i="0" u="none" strike="noStrike" dirty="0">
                          <a:solidFill>
                            <a:srgbClr val="000000"/>
                          </a:solidFill>
                          <a:effectLst/>
                          <a:latin typeface="Meiryo UI" panose="020B0604030504040204" pitchFamily="50" charset="-128"/>
                          <a:ea typeface="Meiryo UI" panose="020B0604030504040204" pitchFamily="50" charset="-128"/>
                        </a:rPr>
                        <a:t>▼</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kumimoji="1" lang="ja-JP" altLang="en-US"/>
                    </a:p>
                  </a:txBody>
                  <a:tcPr/>
                </a:tc>
                <a:tc>
                  <a:txBody>
                    <a:bodyPr/>
                    <a:lstStyle/>
                    <a:p>
                      <a:pPr algn="l" rtl="0"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rtl="0"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250</a:t>
                      </a:r>
                      <a:br>
                        <a:rPr lang="en-US" altLang="ja-JP" sz="1000" b="0" i="0" u="none" strike="noStrike" dirty="0">
                          <a:solidFill>
                            <a:srgbClr val="000000"/>
                          </a:solidFill>
                          <a:effectLst/>
                          <a:latin typeface="Meiryo UI" panose="020B0604030504040204" pitchFamily="50" charset="-128"/>
                          <a:ea typeface="Meiryo UI" panose="020B0604030504040204" pitchFamily="50" charset="-128"/>
                        </a:rPr>
                      </a:br>
                      <a:r>
                        <a:rPr lang="en-US" altLang="ja-JP" sz="700" b="0" i="0" u="none" strike="noStrike" dirty="0">
                          <a:solidFill>
                            <a:srgbClr val="000000"/>
                          </a:solidFill>
                          <a:effectLst/>
                          <a:latin typeface="Meiryo UI" panose="020B0604030504040204" pitchFamily="50" charset="-128"/>
                          <a:ea typeface="Meiryo UI" panose="020B0604030504040204" pitchFamily="50" charset="-128"/>
                        </a:rPr>
                        <a:t>▼</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kumimoji="1" lang="ja-JP" altLang="en-US"/>
                    </a:p>
                  </a:txBody>
                  <a:tcPr/>
                </a:tc>
                <a:tc>
                  <a:txBody>
                    <a:bodyPr/>
                    <a:lstStyle/>
                    <a:p>
                      <a:pPr algn="ctr" rtl="0"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rtl="0"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1,000</a:t>
                      </a:r>
                      <a:br>
                        <a:rPr lang="en-US" altLang="ja-JP" sz="1000" b="0" i="0" u="none" strike="noStrike" dirty="0">
                          <a:solidFill>
                            <a:srgbClr val="000000"/>
                          </a:solidFill>
                          <a:effectLst/>
                          <a:latin typeface="Meiryo UI" panose="020B0604030504040204" pitchFamily="50" charset="-128"/>
                          <a:ea typeface="Meiryo UI" panose="020B0604030504040204" pitchFamily="50" charset="-128"/>
                        </a:rPr>
                      </a:br>
                      <a:r>
                        <a:rPr lang="en-US" altLang="ja-JP" sz="700" b="0" i="0" u="none" strike="noStrike" dirty="0">
                          <a:solidFill>
                            <a:srgbClr val="000000"/>
                          </a:solidFill>
                          <a:effectLst/>
                          <a:latin typeface="Meiryo UI" panose="020B0604030504040204" pitchFamily="50" charset="-128"/>
                          <a:ea typeface="Meiryo UI" panose="020B0604030504040204" pitchFamily="50" charset="-128"/>
                        </a:rPr>
                        <a:t>▼</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kumimoji="1" lang="ja-JP" altLang="en-US"/>
                    </a:p>
                  </a:txBody>
                  <a:tcPr/>
                </a:tc>
                <a:tc>
                  <a:txBody>
                    <a:bodyPr/>
                    <a:lstStyle/>
                    <a:p>
                      <a:pPr algn="ctr" rtl="0"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rtl="0"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10,000</a:t>
                      </a:r>
                      <a:br>
                        <a:rPr lang="en-US" altLang="ja-JP" sz="1000" b="0" i="0" u="none" strike="noStrike" dirty="0">
                          <a:solidFill>
                            <a:srgbClr val="000000"/>
                          </a:solidFill>
                          <a:effectLst/>
                          <a:latin typeface="Meiryo UI" panose="020B0604030504040204" pitchFamily="50" charset="-128"/>
                          <a:ea typeface="Meiryo UI" panose="020B0604030504040204" pitchFamily="50" charset="-128"/>
                        </a:rPr>
                      </a:br>
                      <a:r>
                        <a:rPr lang="en-US" altLang="ja-JP" sz="700" b="0" i="0" u="none" strike="noStrike" dirty="0">
                          <a:solidFill>
                            <a:srgbClr val="000000"/>
                          </a:solidFill>
                          <a:effectLst/>
                          <a:latin typeface="Meiryo UI" panose="020B0604030504040204" pitchFamily="50" charset="-128"/>
                          <a:ea typeface="Meiryo UI" panose="020B0604030504040204" pitchFamily="50" charset="-128"/>
                        </a:rPr>
                        <a:t>▼</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kumimoji="1" lang="ja-JP" altLang="en-US"/>
                    </a:p>
                  </a:txBody>
                  <a:tcPr/>
                </a:tc>
                <a:extLst>
                  <a:ext uri="{0D108BD9-81ED-4DB2-BD59-A6C34878D82A}">
                    <a16:rowId xmlns:a16="http://schemas.microsoft.com/office/drawing/2014/main" val="3855018471"/>
                  </a:ext>
                </a:extLst>
              </a:tr>
              <a:tr h="110947">
                <a:tc rowSpan="4">
                  <a:txBody>
                    <a:bodyPr/>
                    <a:lstStyle/>
                    <a:p>
                      <a:pPr algn="ctr" rtl="0"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太陽光</a:t>
                      </a:r>
                    </a:p>
                  </a:txBody>
                  <a:tcPr marL="36000" marR="36000" marT="18000" marB="7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rowSpan="2">
                  <a:txBody>
                    <a:bodyPr/>
                    <a:lstStyle/>
                    <a:p>
                      <a:pPr algn="ctr" rtl="0"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既存</a:t>
                      </a:r>
                    </a:p>
                  </a:txBody>
                  <a:tcPr marL="36000" marR="36000" marT="18000" marB="7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rowSpan="2" gridSpan="2">
                  <a:txBody>
                    <a:bodyPr/>
                    <a:lstStyle/>
                    <a:p>
                      <a:pPr algn="ctr" rtl="0" fontAlgn="ctr"/>
                      <a:r>
                        <a:rPr lang="en-US" sz="1200" b="0" i="0" u="none" strike="noStrike" dirty="0">
                          <a:solidFill>
                            <a:srgbClr val="000000"/>
                          </a:solidFill>
                          <a:effectLst/>
                          <a:latin typeface="Meiryo UI" panose="020B0604030504040204" pitchFamily="50" charset="-128"/>
                          <a:ea typeface="Meiryo UI" panose="020B0604030504040204" pitchFamily="50" charset="-128"/>
                        </a:rPr>
                        <a:t>FIT</a:t>
                      </a:r>
                    </a:p>
                  </a:txBody>
                  <a:tcPr marL="36000" marR="36000" marT="18000" marB="7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F4F4"/>
                    </a:solidFill>
                  </a:tcPr>
                </a:tc>
                <a:tc rowSpan="2" hMerge="1">
                  <a:txBody>
                    <a:bodyPr/>
                    <a:lstStyle/>
                    <a:p>
                      <a:endParaRPr kumimoji="1" lang="ja-JP" altLang="en-US"/>
                    </a:p>
                  </a:txBody>
                  <a:tcPr/>
                </a:tc>
                <a:tc rowSpan="2" gridSpan="3">
                  <a:txBody>
                    <a:bodyPr/>
                    <a:lstStyle/>
                    <a:p>
                      <a:pPr algn="ctr" rtl="0"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継続</a:t>
                      </a:r>
                    </a:p>
                  </a:txBody>
                  <a:tcPr marL="36000" marR="36000" marT="18000" marB="7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F4F4"/>
                    </a:solidFill>
                  </a:tcPr>
                </a:tc>
                <a:tc rowSpan="2" hMerge="1">
                  <a:txBody>
                    <a:bodyPr/>
                    <a:lstStyle/>
                    <a:p>
                      <a:endParaRPr kumimoji="1" lang="ja-JP" altLang="en-US"/>
                    </a:p>
                  </a:txBody>
                  <a:tcPr/>
                </a:tc>
                <a:tc rowSpan="2" hMerge="1">
                  <a:txBody>
                    <a:bodyPr/>
                    <a:lstStyle/>
                    <a:p>
                      <a:endParaRPr kumimoji="1" lang="ja-JP" altLang="en-US"/>
                    </a:p>
                  </a:txBody>
                  <a:tcPr/>
                </a:tc>
                <a:tc gridSpan="10">
                  <a:txBody>
                    <a:bodyPr/>
                    <a:lstStyle/>
                    <a:p>
                      <a:pPr algn="ctr" rtl="0"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継続</a:t>
                      </a:r>
                    </a:p>
                  </a:txBody>
                  <a:tcPr marL="36000" marR="36000" marT="18000" marB="7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F4F4"/>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9525" cap="flat" cmpd="sng" algn="ctr">
                      <a:solidFill>
                        <a:schemeClr val="bg1">
                          <a:lumMod val="75000"/>
                        </a:schemeClr>
                      </a:solidFill>
                      <a:prstDash val="solid"/>
                      <a:round/>
                      <a:headEnd type="none" w="med" len="med"/>
                      <a:tailEnd type="none" w="med" len="med"/>
                    </a:lnL>
                    <a:lnT w="9525" cap="flat" cmpd="sng" algn="ctr">
                      <a:solidFill>
                        <a:schemeClr val="bg1">
                          <a:lumMod val="75000"/>
                        </a:schemeClr>
                      </a:solidFill>
                      <a:prstDash val="solid"/>
                      <a:round/>
                      <a:headEnd type="none" w="med" len="med"/>
                      <a:tailEnd type="none" w="med" len="med"/>
                    </a:lnT>
                  </a:tcPr>
                </a:tc>
                <a:tc hMerge="1">
                  <a:txBody>
                    <a:bodyPr/>
                    <a:lstStyle/>
                    <a:p>
                      <a:endParaRPr kumimoji="1" lang="ja-JP" altLang="en-US"/>
                    </a:p>
                  </a:txBody>
                  <a:tcPr/>
                </a:tc>
                <a:extLst>
                  <a:ext uri="{0D108BD9-81ED-4DB2-BD59-A6C34878D82A}">
                    <a16:rowId xmlns:a16="http://schemas.microsoft.com/office/drawing/2014/main" val="2208703723"/>
                  </a:ext>
                </a:extLst>
              </a:tr>
              <a:tr h="110947">
                <a:tc vMerge="1">
                  <a:txBody>
                    <a:bodyPr/>
                    <a:lstStyle/>
                    <a:p>
                      <a:endParaRPr kumimoji="1" lang="ja-JP" altLang="en-US"/>
                    </a:p>
                  </a:txBody>
                  <a:tcPr/>
                </a:tc>
                <a:tc vMerge="1">
                  <a:txBody>
                    <a:bodyPr/>
                    <a:lstStyle/>
                    <a:p>
                      <a:endParaRPr kumimoji="1" lang="ja-JP" altLang="en-US"/>
                    </a:p>
                  </a:txBody>
                  <a:tcPr/>
                </a:tc>
                <a:tc gridSpan="2" vMerge="1">
                  <a:txBody>
                    <a:bodyPr/>
                    <a:lstStyle/>
                    <a:p>
                      <a:endParaRPr kumimoji="1" lang="ja-JP" altLang="en-US"/>
                    </a:p>
                  </a:txBody>
                  <a:tcPr/>
                </a:tc>
                <a:tc hMerge="1" vMerge="1">
                  <a:txBody>
                    <a:bodyPr/>
                    <a:lstStyle/>
                    <a:p>
                      <a:endParaRPr kumimoji="1" lang="ja-JP" altLang="en-US"/>
                    </a:p>
                  </a:txBody>
                  <a:tcPr/>
                </a:tc>
                <a:tc gridSpan="3" vMerge="1">
                  <a:txBody>
                    <a:bodyPr/>
                    <a:lstStyle/>
                    <a:p>
                      <a:endParaRPr kumimoji="1" lang="ja-JP" altLang="en-US"/>
                    </a:p>
                  </a:txBody>
                  <a:tcPr/>
                </a:tc>
                <a:tc hMerge="1" vMerge="1">
                  <a:txBody>
                    <a:bodyPr/>
                    <a:lstStyle/>
                    <a:p>
                      <a:endParaRPr kumimoji="1" lang="ja-JP" altLang="en-US"/>
                    </a:p>
                  </a:txBody>
                  <a:tcPr/>
                </a:tc>
                <a:tc hMerge="1" vMerge="1">
                  <a:txBody>
                    <a:bodyPr/>
                    <a:lstStyle/>
                    <a:p>
                      <a:endParaRPr kumimoji="1" lang="ja-JP" altLang="en-US"/>
                    </a:p>
                  </a:txBody>
                  <a:tcPr/>
                </a:tc>
                <a:tc gridSpan="10">
                  <a:txBody>
                    <a:bodyPr/>
                    <a:lstStyle/>
                    <a:p>
                      <a:pPr algn="ctr" rtl="0" fontAlgn="ctr"/>
                      <a:r>
                        <a:rPr lang="en-US" sz="1200" b="0" i="0" u="none" strike="noStrike" dirty="0">
                          <a:solidFill>
                            <a:srgbClr val="000000"/>
                          </a:solidFill>
                          <a:effectLst/>
                          <a:latin typeface="Meiryo UI" panose="020B0604030504040204" pitchFamily="50" charset="-128"/>
                          <a:ea typeface="Meiryo UI" panose="020B0604030504040204" pitchFamily="50" charset="-128"/>
                        </a:rPr>
                        <a:t>FIP</a:t>
                      </a: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移行</a:t>
                      </a:r>
                    </a:p>
                  </a:txBody>
                  <a:tcPr marL="36000" marR="36000" marT="18000" marB="7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D9E1F2"/>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9525" cap="flat" cmpd="sng" algn="ctr">
                      <a:solidFill>
                        <a:schemeClr val="bg1">
                          <a:lumMod val="75000"/>
                        </a:schemeClr>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1799974836"/>
                  </a:ext>
                </a:extLst>
              </a:tr>
              <a:tr h="110947">
                <a:tc vMerge="1">
                  <a:txBody>
                    <a:bodyPr/>
                    <a:lstStyle/>
                    <a:p>
                      <a:endParaRPr kumimoji="1" lang="ja-JP" altLang="en-US"/>
                    </a:p>
                  </a:txBody>
                  <a:tcPr/>
                </a:tc>
                <a:tc rowSpan="2">
                  <a:txBody>
                    <a:bodyPr/>
                    <a:lstStyle/>
                    <a:p>
                      <a:pPr algn="ctr" rtl="0"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新規</a:t>
                      </a:r>
                    </a:p>
                  </a:txBody>
                  <a:tcPr marL="36000" marR="36000" marT="18000" marB="7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gridSpan="2">
                  <a:txBody>
                    <a:bodyPr/>
                    <a:lstStyle/>
                    <a:p>
                      <a:pPr algn="ctr" rtl="0" fontAlgn="ctr"/>
                      <a:r>
                        <a:rPr lang="en-US" sz="1200" b="0" i="0" u="none" strike="noStrike" dirty="0">
                          <a:solidFill>
                            <a:srgbClr val="000000"/>
                          </a:solidFill>
                          <a:effectLst/>
                          <a:latin typeface="Meiryo UI" panose="020B0604030504040204" pitchFamily="50" charset="-128"/>
                          <a:ea typeface="Meiryo UI" panose="020B0604030504040204" pitchFamily="50" charset="-128"/>
                        </a:rPr>
                        <a:t>FIT</a:t>
                      </a:r>
                    </a:p>
                  </a:txBody>
                  <a:tcPr marL="36000" marR="36000" marT="18000" marB="7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CCC"/>
                    </a:solidFill>
                  </a:tcPr>
                </a:tc>
                <a:tc hMerge="1">
                  <a:txBody>
                    <a:bodyPr/>
                    <a:lstStyle/>
                    <a:p>
                      <a:endParaRPr kumimoji="1" lang="ja-JP" altLang="en-US"/>
                    </a:p>
                  </a:txBody>
                  <a:tcPr/>
                </a:tc>
                <a:tc gridSpan="6">
                  <a:txBody>
                    <a:bodyPr/>
                    <a:lstStyle/>
                    <a:p>
                      <a:pPr algn="ctr" rtl="0"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入札対象外</a:t>
                      </a:r>
                    </a:p>
                  </a:txBody>
                  <a:tcPr marL="36000" marR="36000" marT="18000" marB="7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CCC"/>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dirty="0"/>
                    </a:p>
                  </a:txBody>
                  <a:tcPr/>
                </a:tc>
                <a:tc hMerge="1">
                  <a:txBody>
                    <a:bodyPr/>
                    <a:lstStyle/>
                    <a:p>
                      <a:endParaRPr kumimoji="1" lang="ja-JP" altLang="en-US"/>
                    </a:p>
                  </a:txBody>
                  <a:tcPr/>
                </a:tc>
                <a:tc gridSpan="3">
                  <a:txBody>
                    <a:bodyPr/>
                    <a:lstStyle/>
                    <a:p>
                      <a:pPr algn="ctr" rtl="0"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入札</a:t>
                      </a:r>
                    </a:p>
                  </a:txBody>
                  <a:tcPr marL="36000" marR="36000" marT="18000" marB="7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CCC"/>
                    </a:solidFill>
                  </a:tcPr>
                </a:tc>
                <a:tc hMerge="1">
                  <a:txBody>
                    <a:bodyPr/>
                    <a:lstStyle/>
                    <a:p>
                      <a:endParaRPr kumimoji="1" lang="ja-JP" altLang="en-US"/>
                    </a:p>
                  </a:txBody>
                  <a:tcPr/>
                </a:tc>
                <a:tc hMerge="1">
                  <a:txBody>
                    <a:bodyPr/>
                    <a:lstStyle/>
                    <a:p>
                      <a:endParaRPr kumimoji="1" lang="ja-JP" altLang="en-US"/>
                    </a:p>
                  </a:txBody>
                  <a:tcPr/>
                </a:tc>
                <a:tc gridSpan="4">
                  <a:txBody>
                    <a:bodyPr/>
                    <a:lstStyle/>
                    <a:p>
                      <a:pPr algn="ctr"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　</a:t>
                      </a:r>
                    </a:p>
                  </a:txBody>
                  <a:tcPr marL="36000" marR="36000" marT="18000" marB="7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kumimoji="1" lang="ja-JP" altLang="en-US"/>
                    </a:p>
                  </a:txBody>
                  <a:tcPr/>
                </a:tc>
                <a:tc hMerge="1">
                  <a:txBody>
                    <a:bodyPr/>
                    <a:lstStyle/>
                    <a:p>
                      <a:endParaRPr kumimoji="1" lang="ja-JP" altLang="en-US"/>
                    </a:p>
                  </a:txBody>
                  <a:tcPr>
                    <a:lnL w="9525" cap="flat" cmpd="sng" algn="ctr">
                      <a:solidFill>
                        <a:schemeClr val="bg1">
                          <a:lumMod val="75000"/>
                        </a:schemeClr>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1985062998"/>
                  </a:ext>
                </a:extLst>
              </a:tr>
              <a:tr h="110947">
                <a:tc vMerge="1">
                  <a:txBody>
                    <a:bodyPr/>
                    <a:lstStyle/>
                    <a:p>
                      <a:endParaRPr kumimoji="1" lang="ja-JP" altLang="en-US"/>
                    </a:p>
                  </a:txBody>
                  <a:tcPr/>
                </a:tc>
                <a:tc vMerge="1">
                  <a:txBody>
                    <a:bodyPr/>
                    <a:lstStyle/>
                    <a:p>
                      <a:endParaRPr kumimoji="1" lang="ja-JP" altLang="en-US"/>
                    </a:p>
                  </a:txBody>
                  <a:tcPr/>
                </a:tc>
                <a:tc gridSpan="2">
                  <a:txBody>
                    <a:bodyPr/>
                    <a:lstStyle/>
                    <a:p>
                      <a:pPr algn="ctr" rtl="0" fontAlgn="ctr"/>
                      <a:r>
                        <a:rPr lang="en-US" sz="1200" b="0" i="0" u="none" strike="noStrike" dirty="0">
                          <a:solidFill>
                            <a:srgbClr val="000000"/>
                          </a:solidFill>
                          <a:effectLst/>
                          <a:latin typeface="Meiryo UI" panose="020B0604030504040204" pitchFamily="50" charset="-128"/>
                          <a:ea typeface="Meiryo UI" panose="020B0604030504040204" pitchFamily="50" charset="-128"/>
                        </a:rPr>
                        <a:t>FIP</a:t>
                      </a:r>
                    </a:p>
                  </a:txBody>
                  <a:tcPr marL="36000" marR="36000" marT="18000" marB="7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D9E1F2"/>
                    </a:solidFill>
                  </a:tcPr>
                </a:tc>
                <a:tc hMerge="1">
                  <a:txBody>
                    <a:bodyPr/>
                    <a:lstStyle/>
                    <a:p>
                      <a:endParaRPr kumimoji="1" lang="ja-JP" altLang="en-US"/>
                    </a:p>
                  </a:txBody>
                  <a:tcPr/>
                </a:tc>
                <a:tc gridSpan="3">
                  <a:txBody>
                    <a:bodyPr/>
                    <a:lstStyle/>
                    <a:p>
                      <a:pPr algn="ctr"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　</a:t>
                      </a:r>
                    </a:p>
                  </a:txBody>
                  <a:tcPr marL="36000" marR="36000" marT="18000" marB="7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kumimoji="1" lang="ja-JP" altLang="en-US"/>
                    </a:p>
                  </a:txBody>
                  <a:tcPr/>
                </a:tc>
                <a:tc hMerge="1">
                  <a:txBody>
                    <a:bodyPr/>
                    <a:lstStyle/>
                    <a:p>
                      <a:endParaRPr kumimoji="1" lang="ja-JP" altLang="en-US"/>
                    </a:p>
                  </a:txBody>
                  <a:tcPr/>
                </a:tc>
                <a:tc gridSpan="6">
                  <a:txBody>
                    <a:bodyPr/>
                    <a:lstStyle/>
                    <a:p>
                      <a:pPr algn="ctr" rtl="0"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入札対象外</a:t>
                      </a:r>
                    </a:p>
                  </a:txBody>
                  <a:tcPr marL="36000" marR="36000" marT="18000" marB="7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D9E1F2"/>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4">
                  <a:txBody>
                    <a:bodyPr/>
                    <a:lstStyle/>
                    <a:p>
                      <a:pPr algn="ctr" rtl="0"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入札</a:t>
                      </a:r>
                    </a:p>
                  </a:txBody>
                  <a:tcPr marL="36000" marR="36000" marT="18000" marB="7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D9E1F2"/>
                    </a:solidFill>
                  </a:tcPr>
                </a:tc>
                <a:tc hMerge="1">
                  <a:txBody>
                    <a:bodyPr/>
                    <a:lstStyle/>
                    <a:p>
                      <a:endParaRPr kumimoji="1" lang="ja-JP" altLang="en-US"/>
                    </a:p>
                  </a:txBody>
                  <a:tcPr/>
                </a:tc>
                <a:tc hMerge="1">
                  <a:txBody>
                    <a:bodyPr/>
                    <a:lstStyle/>
                    <a:p>
                      <a:endParaRPr kumimoji="1" lang="ja-JP" altLang="en-US"/>
                    </a:p>
                  </a:txBody>
                  <a:tcPr>
                    <a:lnL w="9525" cap="flat" cmpd="sng" algn="ctr">
                      <a:solidFill>
                        <a:schemeClr val="bg1">
                          <a:lumMod val="75000"/>
                        </a:schemeClr>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4174496054"/>
                  </a:ext>
                </a:extLst>
              </a:tr>
              <a:tr h="110947">
                <a:tc rowSpan="4">
                  <a:txBody>
                    <a:bodyPr/>
                    <a:lstStyle/>
                    <a:p>
                      <a:pPr algn="ctr" rtl="0"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風力</a:t>
                      </a:r>
                    </a:p>
                  </a:txBody>
                  <a:tcPr marL="36000" marR="36000" marT="18000" marB="7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rowSpan="2">
                  <a:txBody>
                    <a:bodyPr/>
                    <a:lstStyle/>
                    <a:p>
                      <a:pPr algn="ctr" rtl="0"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既存</a:t>
                      </a:r>
                    </a:p>
                  </a:txBody>
                  <a:tcPr marL="36000" marR="36000" marT="18000" marB="7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rowSpan="2" gridSpan="2">
                  <a:txBody>
                    <a:bodyPr/>
                    <a:lstStyle/>
                    <a:p>
                      <a:pPr algn="ctr" rtl="0" fontAlgn="ctr"/>
                      <a:r>
                        <a:rPr lang="en-US" sz="1200" b="0" i="0" u="none" strike="noStrike" dirty="0">
                          <a:solidFill>
                            <a:srgbClr val="000000"/>
                          </a:solidFill>
                          <a:effectLst/>
                          <a:latin typeface="Meiryo UI" panose="020B0604030504040204" pitchFamily="50" charset="-128"/>
                          <a:ea typeface="Meiryo UI" panose="020B0604030504040204" pitchFamily="50" charset="-128"/>
                        </a:rPr>
                        <a:t>FIT</a:t>
                      </a:r>
                    </a:p>
                  </a:txBody>
                  <a:tcPr marL="36000" marR="36000" marT="18000" marB="7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F4F4"/>
                    </a:solidFill>
                  </a:tcPr>
                </a:tc>
                <a:tc rowSpan="2" hMerge="1">
                  <a:txBody>
                    <a:bodyPr/>
                    <a:lstStyle/>
                    <a:p>
                      <a:endParaRPr kumimoji="1" lang="ja-JP" altLang="en-US"/>
                    </a:p>
                  </a:txBody>
                  <a:tcPr/>
                </a:tc>
                <a:tc rowSpan="2" gridSpan="3">
                  <a:txBody>
                    <a:bodyPr/>
                    <a:lstStyle/>
                    <a:p>
                      <a:pPr algn="ctr" rtl="0"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継続</a:t>
                      </a:r>
                    </a:p>
                  </a:txBody>
                  <a:tcPr marL="36000" marR="36000" marT="18000" marB="7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F4F4"/>
                    </a:solidFill>
                  </a:tcPr>
                </a:tc>
                <a:tc rowSpan="2" hMerge="1">
                  <a:txBody>
                    <a:bodyPr/>
                    <a:lstStyle/>
                    <a:p>
                      <a:endParaRPr kumimoji="1" lang="ja-JP" altLang="en-US"/>
                    </a:p>
                  </a:txBody>
                  <a:tcPr/>
                </a:tc>
                <a:tc rowSpan="2" hMerge="1">
                  <a:txBody>
                    <a:bodyPr/>
                    <a:lstStyle/>
                    <a:p>
                      <a:endParaRPr kumimoji="1" lang="ja-JP" altLang="en-US"/>
                    </a:p>
                  </a:txBody>
                  <a:tcPr/>
                </a:tc>
                <a:tc gridSpan="10">
                  <a:txBody>
                    <a:bodyPr/>
                    <a:lstStyle/>
                    <a:p>
                      <a:pPr algn="ctr" rtl="0"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継続</a:t>
                      </a:r>
                    </a:p>
                  </a:txBody>
                  <a:tcPr marL="36000" marR="36000" marT="18000" marB="7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F4F4"/>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9525" cap="flat" cmpd="sng" algn="ctr">
                      <a:solidFill>
                        <a:schemeClr val="bg1">
                          <a:lumMod val="75000"/>
                        </a:schemeClr>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3009357627"/>
                  </a:ext>
                </a:extLst>
              </a:tr>
              <a:tr h="110947">
                <a:tc vMerge="1">
                  <a:txBody>
                    <a:bodyPr/>
                    <a:lstStyle/>
                    <a:p>
                      <a:endParaRPr kumimoji="1" lang="ja-JP" altLang="en-US"/>
                    </a:p>
                  </a:txBody>
                  <a:tcPr/>
                </a:tc>
                <a:tc vMerge="1">
                  <a:txBody>
                    <a:bodyPr/>
                    <a:lstStyle/>
                    <a:p>
                      <a:endParaRPr kumimoji="1" lang="ja-JP" altLang="en-US"/>
                    </a:p>
                  </a:txBody>
                  <a:tcPr/>
                </a:tc>
                <a:tc gridSpan="2" vMerge="1">
                  <a:txBody>
                    <a:bodyPr/>
                    <a:lstStyle/>
                    <a:p>
                      <a:endParaRPr kumimoji="1" lang="ja-JP" altLang="en-US"/>
                    </a:p>
                  </a:txBody>
                  <a:tcPr/>
                </a:tc>
                <a:tc hMerge="1" vMerge="1">
                  <a:txBody>
                    <a:bodyPr/>
                    <a:lstStyle/>
                    <a:p>
                      <a:endParaRPr kumimoji="1" lang="ja-JP" altLang="en-US"/>
                    </a:p>
                  </a:txBody>
                  <a:tcPr/>
                </a:tc>
                <a:tc gridSpan="3" vMerge="1">
                  <a:txBody>
                    <a:bodyPr/>
                    <a:lstStyle/>
                    <a:p>
                      <a:endParaRPr kumimoji="1" lang="ja-JP" altLang="en-US"/>
                    </a:p>
                  </a:txBody>
                  <a:tcPr/>
                </a:tc>
                <a:tc hMerge="1" vMerge="1">
                  <a:txBody>
                    <a:bodyPr/>
                    <a:lstStyle/>
                    <a:p>
                      <a:endParaRPr kumimoji="1" lang="ja-JP" altLang="en-US"/>
                    </a:p>
                  </a:txBody>
                  <a:tcPr/>
                </a:tc>
                <a:tc hMerge="1" vMerge="1">
                  <a:txBody>
                    <a:bodyPr/>
                    <a:lstStyle/>
                    <a:p>
                      <a:endParaRPr kumimoji="1" lang="ja-JP" altLang="en-US"/>
                    </a:p>
                  </a:txBody>
                  <a:tcPr/>
                </a:tc>
                <a:tc gridSpan="10">
                  <a:txBody>
                    <a:bodyPr/>
                    <a:lstStyle/>
                    <a:p>
                      <a:pPr algn="ctr" rtl="0" fontAlgn="ctr"/>
                      <a:r>
                        <a:rPr lang="en-US" sz="1200" b="0" i="0" u="none" strike="noStrike" dirty="0">
                          <a:solidFill>
                            <a:srgbClr val="000000"/>
                          </a:solidFill>
                          <a:effectLst/>
                          <a:latin typeface="Meiryo UI" panose="020B0604030504040204" pitchFamily="50" charset="-128"/>
                          <a:ea typeface="Meiryo UI" panose="020B0604030504040204" pitchFamily="50" charset="-128"/>
                        </a:rPr>
                        <a:t>FIP</a:t>
                      </a: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移行</a:t>
                      </a:r>
                    </a:p>
                  </a:txBody>
                  <a:tcPr marL="36000" marR="36000" marT="18000" marB="7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D9E1F2"/>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9525" cap="flat" cmpd="sng" algn="ctr">
                      <a:solidFill>
                        <a:schemeClr val="bg1">
                          <a:lumMod val="75000"/>
                        </a:schemeClr>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3049193117"/>
                  </a:ext>
                </a:extLst>
              </a:tr>
              <a:tr h="110947">
                <a:tc vMerge="1">
                  <a:txBody>
                    <a:bodyPr/>
                    <a:lstStyle/>
                    <a:p>
                      <a:endParaRPr kumimoji="1" lang="ja-JP" altLang="en-US"/>
                    </a:p>
                  </a:txBody>
                  <a:tcPr/>
                </a:tc>
                <a:tc rowSpan="2">
                  <a:txBody>
                    <a:bodyPr/>
                    <a:lstStyle/>
                    <a:p>
                      <a:pPr algn="ctr" rtl="0"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新規</a:t>
                      </a:r>
                    </a:p>
                  </a:txBody>
                  <a:tcPr marL="36000" marR="36000" marT="18000" marB="7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gridSpan="2">
                  <a:txBody>
                    <a:bodyPr/>
                    <a:lstStyle/>
                    <a:p>
                      <a:pPr algn="ctr" rtl="0" fontAlgn="ctr"/>
                      <a:r>
                        <a:rPr lang="en-US" sz="1200" b="0" i="0" u="none" strike="noStrike" dirty="0">
                          <a:solidFill>
                            <a:srgbClr val="000000"/>
                          </a:solidFill>
                          <a:effectLst/>
                          <a:latin typeface="Meiryo UI" panose="020B0604030504040204" pitchFamily="50" charset="-128"/>
                          <a:ea typeface="Meiryo UI" panose="020B0604030504040204" pitchFamily="50" charset="-128"/>
                        </a:rPr>
                        <a:t>FIT</a:t>
                      </a:r>
                    </a:p>
                  </a:txBody>
                  <a:tcPr marL="36000" marR="36000" marT="18000" marB="7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CCC"/>
                    </a:solidFill>
                  </a:tcPr>
                </a:tc>
                <a:tc hMerge="1">
                  <a:txBody>
                    <a:bodyPr/>
                    <a:lstStyle/>
                    <a:p>
                      <a:endParaRPr kumimoji="1" lang="ja-JP" altLang="en-US"/>
                    </a:p>
                  </a:txBody>
                  <a:tcPr/>
                </a:tc>
                <a:tc gridSpan="6">
                  <a:txBody>
                    <a:bodyPr/>
                    <a:lstStyle/>
                    <a:p>
                      <a:pPr algn="ctr" rtl="0"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入札対象外</a:t>
                      </a:r>
                    </a:p>
                  </a:txBody>
                  <a:tcPr marL="36000" marR="36000" marT="18000" marB="7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CCC"/>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7">
                  <a:txBody>
                    <a:bodyPr/>
                    <a:lstStyle/>
                    <a:p>
                      <a:pPr algn="ctr" rtl="0"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入札</a:t>
                      </a:r>
                    </a:p>
                  </a:txBody>
                  <a:tcPr marL="36000" marR="36000" marT="18000" marB="7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CCC"/>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9525" cap="flat" cmpd="sng" algn="ctr">
                      <a:solidFill>
                        <a:schemeClr val="bg1">
                          <a:lumMod val="75000"/>
                        </a:schemeClr>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3233405395"/>
                  </a:ext>
                </a:extLst>
              </a:tr>
              <a:tr h="110947">
                <a:tc vMerge="1">
                  <a:txBody>
                    <a:bodyPr/>
                    <a:lstStyle/>
                    <a:p>
                      <a:endParaRPr kumimoji="1" lang="ja-JP" altLang="en-US"/>
                    </a:p>
                  </a:txBody>
                  <a:tcPr/>
                </a:tc>
                <a:tc vMerge="1">
                  <a:txBody>
                    <a:bodyPr/>
                    <a:lstStyle/>
                    <a:p>
                      <a:endParaRPr kumimoji="1" lang="ja-JP" altLang="en-US"/>
                    </a:p>
                  </a:txBody>
                  <a:tcPr/>
                </a:tc>
                <a:tc gridSpan="2">
                  <a:txBody>
                    <a:bodyPr/>
                    <a:lstStyle/>
                    <a:p>
                      <a:pPr algn="ctr" rtl="0" fontAlgn="ctr"/>
                      <a:r>
                        <a:rPr lang="en-US" sz="1200" b="0" i="0" u="none" strike="noStrike" dirty="0">
                          <a:solidFill>
                            <a:srgbClr val="000000"/>
                          </a:solidFill>
                          <a:effectLst/>
                          <a:latin typeface="Meiryo UI" panose="020B0604030504040204" pitchFamily="50" charset="-128"/>
                          <a:ea typeface="Meiryo UI" panose="020B0604030504040204" pitchFamily="50" charset="-128"/>
                        </a:rPr>
                        <a:t>FIP</a:t>
                      </a:r>
                    </a:p>
                  </a:txBody>
                  <a:tcPr marL="36000" marR="36000" marT="18000" marB="7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D9E1F2"/>
                    </a:solidFill>
                  </a:tcPr>
                </a:tc>
                <a:tc hMerge="1">
                  <a:txBody>
                    <a:bodyPr/>
                    <a:lstStyle/>
                    <a:p>
                      <a:endParaRPr kumimoji="1" lang="ja-JP" altLang="en-US"/>
                    </a:p>
                  </a:txBody>
                  <a:tcPr/>
                </a:tc>
                <a:tc gridSpan="3">
                  <a:txBody>
                    <a:bodyPr/>
                    <a:lstStyle/>
                    <a:p>
                      <a:pPr algn="ctr"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　</a:t>
                      </a:r>
                    </a:p>
                  </a:txBody>
                  <a:tcPr marL="36000" marR="36000" marT="18000" marB="7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kumimoji="1" lang="ja-JP" altLang="en-US"/>
                    </a:p>
                  </a:txBody>
                  <a:tcPr/>
                </a:tc>
                <a:tc hMerge="1">
                  <a:txBody>
                    <a:bodyPr/>
                    <a:lstStyle/>
                    <a:p>
                      <a:endParaRPr kumimoji="1" lang="ja-JP" altLang="en-US"/>
                    </a:p>
                  </a:txBody>
                  <a:tcPr/>
                </a:tc>
                <a:tc gridSpan="10">
                  <a:txBody>
                    <a:bodyPr/>
                    <a:lstStyle/>
                    <a:p>
                      <a:pPr algn="ctr" rtl="0"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入札対象外</a:t>
                      </a:r>
                    </a:p>
                  </a:txBody>
                  <a:tcPr marL="36000" marR="36000" marT="18000" marB="7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D9E1F2"/>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9525" cap="flat" cmpd="sng" algn="ctr">
                      <a:solidFill>
                        <a:schemeClr val="bg1">
                          <a:lumMod val="75000"/>
                        </a:schemeClr>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544487611"/>
                  </a:ext>
                </a:extLst>
              </a:tr>
              <a:tr h="110947">
                <a:tc rowSpan="4">
                  <a:txBody>
                    <a:bodyPr/>
                    <a:lstStyle/>
                    <a:p>
                      <a:pPr algn="ctr" rtl="0"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水力</a:t>
                      </a:r>
                    </a:p>
                  </a:txBody>
                  <a:tcPr marL="36000" marR="36000" marT="18000" marB="7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rowSpan="2">
                  <a:txBody>
                    <a:bodyPr/>
                    <a:lstStyle/>
                    <a:p>
                      <a:pPr algn="ctr" rtl="0"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既存</a:t>
                      </a:r>
                    </a:p>
                  </a:txBody>
                  <a:tcPr marL="36000" marR="36000" marT="18000" marB="7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rowSpan="2" gridSpan="2">
                  <a:txBody>
                    <a:bodyPr/>
                    <a:lstStyle/>
                    <a:p>
                      <a:pPr algn="ctr" rtl="0" fontAlgn="ctr"/>
                      <a:r>
                        <a:rPr lang="en-US" sz="1200" b="0" i="0" u="none" strike="noStrike" dirty="0">
                          <a:solidFill>
                            <a:srgbClr val="000000"/>
                          </a:solidFill>
                          <a:effectLst/>
                          <a:latin typeface="Meiryo UI" panose="020B0604030504040204" pitchFamily="50" charset="-128"/>
                          <a:ea typeface="Meiryo UI" panose="020B0604030504040204" pitchFamily="50" charset="-128"/>
                        </a:rPr>
                        <a:t>FIT</a:t>
                      </a:r>
                    </a:p>
                  </a:txBody>
                  <a:tcPr marL="36000" marR="36000" marT="18000" marB="7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F4F4"/>
                    </a:solidFill>
                  </a:tcPr>
                </a:tc>
                <a:tc rowSpan="2" hMerge="1">
                  <a:txBody>
                    <a:bodyPr/>
                    <a:lstStyle/>
                    <a:p>
                      <a:endParaRPr kumimoji="1" lang="ja-JP" altLang="en-US"/>
                    </a:p>
                  </a:txBody>
                  <a:tcPr/>
                </a:tc>
                <a:tc rowSpan="2" gridSpan="3">
                  <a:txBody>
                    <a:bodyPr/>
                    <a:lstStyle/>
                    <a:p>
                      <a:pPr algn="ctr" rtl="0"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継続</a:t>
                      </a:r>
                    </a:p>
                  </a:txBody>
                  <a:tcPr marL="36000" marR="36000" marT="18000" marB="7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F4F4"/>
                    </a:solidFill>
                  </a:tcPr>
                </a:tc>
                <a:tc rowSpan="2" hMerge="1">
                  <a:txBody>
                    <a:bodyPr/>
                    <a:lstStyle/>
                    <a:p>
                      <a:endParaRPr kumimoji="1" lang="ja-JP" altLang="en-US"/>
                    </a:p>
                  </a:txBody>
                  <a:tcPr/>
                </a:tc>
                <a:tc rowSpan="2" hMerge="1">
                  <a:txBody>
                    <a:bodyPr/>
                    <a:lstStyle/>
                    <a:p>
                      <a:endParaRPr kumimoji="1" lang="ja-JP" altLang="en-US"/>
                    </a:p>
                  </a:txBody>
                  <a:tcPr/>
                </a:tc>
                <a:tc gridSpan="10">
                  <a:txBody>
                    <a:bodyPr/>
                    <a:lstStyle/>
                    <a:p>
                      <a:pPr algn="ctr" rtl="0"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継続</a:t>
                      </a:r>
                    </a:p>
                  </a:txBody>
                  <a:tcPr marL="36000" marR="36000" marT="18000" marB="7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F4F4"/>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9525" cap="flat" cmpd="sng" algn="ctr">
                      <a:solidFill>
                        <a:schemeClr val="bg1">
                          <a:lumMod val="75000"/>
                        </a:schemeClr>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1133617458"/>
                  </a:ext>
                </a:extLst>
              </a:tr>
              <a:tr h="110947">
                <a:tc vMerge="1">
                  <a:txBody>
                    <a:bodyPr/>
                    <a:lstStyle/>
                    <a:p>
                      <a:endParaRPr kumimoji="1" lang="ja-JP" altLang="en-US"/>
                    </a:p>
                  </a:txBody>
                  <a:tcPr/>
                </a:tc>
                <a:tc vMerge="1">
                  <a:txBody>
                    <a:bodyPr/>
                    <a:lstStyle/>
                    <a:p>
                      <a:endParaRPr kumimoji="1" lang="ja-JP" altLang="en-US"/>
                    </a:p>
                  </a:txBody>
                  <a:tcPr/>
                </a:tc>
                <a:tc gridSpan="2" vMerge="1">
                  <a:txBody>
                    <a:bodyPr/>
                    <a:lstStyle/>
                    <a:p>
                      <a:endParaRPr kumimoji="1" lang="ja-JP" altLang="en-US"/>
                    </a:p>
                  </a:txBody>
                  <a:tcPr/>
                </a:tc>
                <a:tc hMerge="1" vMerge="1">
                  <a:txBody>
                    <a:bodyPr/>
                    <a:lstStyle/>
                    <a:p>
                      <a:endParaRPr kumimoji="1" lang="ja-JP" altLang="en-US"/>
                    </a:p>
                  </a:txBody>
                  <a:tcPr/>
                </a:tc>
                <a:tc gridSpan="3" vMerge="1">
                  <a:txBody>
                    <a:bodyPr/>
                    <a:lstStyle/>
                    <a:p>
                      <a:endParaRPr kumimoji="1" lang="ja-JP" altLang="en-US"/>
                    </a:p>
                  </a:txBody>
                  <a:tcPr/>
                </a:tc>
                <a:tc hMerge="1" vMerge="1">
                  <a:txBody>
                    <a:bodyPr/>
                    <a:lstStyle/>
                    <a:p>
                      <a:endParaRPr kumimoji="1" lang="ja-JP" altLang="en-US"/>
                    </a:p>
                  </a:txBody>
                  <a:tcPr/>
                </a:tc>
                <a:tc hMerge="1" vMerge="1">
                  <a:txBody>
                    <a:bodyPr/>
                    <a:lstStyle/>
                    <a:p>
                      <a:endParaRPr kumimoji="1" lang="ja-JP" altLang="en-US"/>
                    </a:p>
                  </a:txBody>
                  <a:tcPr/>
                </a:tc>
                <a:tc gridSpan="10">
                  <a:txBody>
                    <a:bodyPr/>
                    <a:lstStyle/>
                    <a:p>
                      <a:pPr algn="ctr" rtl="0" fontAlgn="ctr"/>
                      <a:r>
                        <a:rPr lang="en-US" sz="1200" b="0" i="0" u="none" strike="noStrike" dirty="0">
                          <a:solidFill>
                            <a:srgbClr val="000000"/>
                          </a:solidFill>
                          <a:effectLst/>
                          <a:latin typeface="Meiryo UI" panose="020B0604030504040204" pitchFamily="50" charset="-128"/>
                          <a:ea typeface="Meiryo UI" panose="020B0604030504040204" pitchFamily="50" charset="-128"/>
                        </a:rPr>
                        <a:t>FIP</a:t>
                      </a: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移行</a:t>
                      </a:r>
                    </a:p>
                  </a:txBody>
                  <a:tcPr marL="36000" marR="36000" marT="18000" marB="7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D9E1F2"/>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9525" cap="flat" cmpd="sng" algn="ctr">
                      <a:solidFill>
                        <a:schemeClr val="bg1">
                          <a:lumMod val="75000"/>
                        </a:schemeClr>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2797086406"/>
                  </a:ext>
                </a:extLst>
              </a:tr>
              <a:tr h="110947">
                <a:tc vMerge="1">
                  <a:txBody>
                    <a:bodyPr/>
                    <a:lstStyle/>
                    <a:p>
                      <a:endParaRPr kumimoji="1" lang="ja-JP" altLang="en-US"/>
                    </a:p>
                  </a:txBody>
                  <a:tcPr/>
                </a:tc>
                <a:tc rowSpan="2">
                  <a:txBody>
                    <a:bodyPr/>
                    <a:lstStyle/>
                    <a:p>
                      <a:pPr algn="ctr" rtl="0"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新規</a:t>
                      </a:r>
                    </a:p>
                  </a:txBody>
                  <a:tcPr marL="36000" marR="36000" marT="18000" marB="7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gridSpan="2">
                  <a:txBody>
                    <a:bodyPr/>
                    <a:lstStyle/>
                    <a:p>
                      <a:pPr algn="ctr" rtl="0" fontAlgn="ctr"/>
                      <a:r>
                        <a:rPr lang="en-US" sz="1200" b="0" i="0" u="none" strike="noStrike" dirty="0">
                          <a:solidFill>
                            <a:srgbClr val="000000"/>
                          </a:solidFill>
                          <a:effectLst/>
                          <a:latin typeface="Meiryo UI" panose="020B0604030504040204" pitchFamily="50" charset="-128"/>
                          <a:ea typeface="Meiryo UI" panose="020B0604030504040204" pitchFamily="50" charset="-128"/>
                        </a:rPr>
                        <a:t>FIT</a:t>
                      </a:r>
                    </a:p>
                  </a:txBody>
                  <a:tcPr marL="36000" marR="36000" marT="1800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CCC"/>
                    </a:solidFill>
                  </a:tcPr>
                </a:tc>
                <a:tc hMerge="1">
                  <a:txBody>
                    <a:bodyPr/>
                    <a:lstStyle/>
                    <a:p>
                      <a:endParaRPr kumimoji="1" lang="ja-JP" altLang="en-US"/>
                    </a:p>
                  </a:txBody>
                  <a:tcPr/>
                </a:tc>
                <a:tc gridSpan="9">
                  <a:txBody>
                    <a:bodyPr/>
                    <a:lstStyle/>
                    <a:p>
                      <a:pPr algn="ctr" rtl="0"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入札対象外</a:t>
                      </a:r>
                    </a:p>
                  </a:txBody>
                  <a:tcPr marL="36000" marR="36000" marT="1800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CCC"/>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4">
                  <a:txBody>
                    <a:bodyPr/>
                    <a:lstStyle/>
                    <a:p>
                      <a:pPr algn="l"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　</a:t>
                      </a:r>
                    </a:p>
                  </a:txBody>
                  <a:tcPr marL="36000" marR="36000" marT="18000" marB="7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kumimoji="1" lang="ja-JP" altLang="en-US"/>
                    </a:p>
                  </a:txBody>
                  <a:tcPr/>
                </a:tc>
                <a:tc hMerge="1">
                  <a:txBody>
                    <a:bodyPr/>
                    <a:lstStyle/>
                    <a:p>
                      <a:endParaRPr kumimoji="1" lang="ja-JP" altLang="en-US"/>
                    </a:p>
                  </a:txBody>
                  <a:tcPr>
                    <a:lnL w="9525" cap="flat" cmpd="sng" algn="ctr">
                      <a:solidFill>
                        <a:schemeClr val="bg1">
                          <a:lumMod val="75000"/>
                        </a:schemeClr>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2128256287"/>
                  </a:ext>
                </a:extLst>
              </a:tr>
              <a:tr h="110947">
                <a:tc vMerge="1">
                  <a:txBody>
                    <a:bodyPr/>
                    <a:lstStyle/>
                    <a:p>
                      <a:endParaRPr kumimoji="1" lang="ja-JP" altLang="en-US"/>
                    </a:p>
                  </a:txBody>
                  <a:tcPr/>
                </a:tc>
                <a:tc vMerge="1">
                  <a:txBody>
                    <a:bodyPr/>
                    <a:lstStyle/>
                    <a:p>
                      <a:endParaRPr kumimoji="1" lang="ja-JP" altLang="en-US"/>
                    </a:p>
                  </a:txBody>
                  <a:tcPr/>
                </a:tc>
                <a:tc gridSpan="2">
                  <a:txBody>
                    <a:bodyPr/>
                    <a:lstStyle/>
                    <a:p>
                      <a:pPr algn="ctr" rtl="0" fontAlgn="ctr"/>
                      <a:r>
                        <a:rPr lang="en-US" sz="1200" b="0" i="0" u="none" strike="noStrike" dirty="0">
                          <a:solidFill>
                            <a:srgbClr val="000000"/>
                          </a:solidFill>
                          <a:effectLst/>
                          <a:latin typeface="Meiryo UI" panose="020B0604030504040204" pitchFamily="50" charset="-128"/>
                          <a:ea typeface="Meiryo UI" panose="020B0604030504040204" pitchFamily="50" charset="-128"/>
                        </a:rPr>
                        <a:t>FIP</a:t>
                      </a:r>
                    </a:p>
                  </a:txBody>
                  <a:tcPr marL="36000" marR="36000" marT="18000" marB="7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D9E1F2"/>
                    </a:solidFill>
                  </a:tcPr>
                </a:tc>
                <a:tc hMerge="1">
                  <a:txBody>
                    <a:bodyPr/>
                    <a:lstStyle/>
                    <a:p>
                      <a:endParaRPr kumimoji="1" lang="ja-JP" altLang="en-US"/>
                    </a:p>
                  </a:txBody>
                  <a:tcPr/>
                </a:tc>
                <a:tc gridSpan="3">
                  <a:txBody>
                    <a:bodyPr/>
                    <a:lstStyle/>
                    <a:p>
                      <a:pPr algn="ctr"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　</a:t>
                      </a:r>
                    </a:p>
                  </a:txBody>
                  <a:tcPr marL="36000" marR="36000" marT="18000" marB="7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kumimoji="1" lang="ja-JP" altLang="en-US"/>
                    </a:p>
                  </a:txBody>
                  <a:tcPr/>
                </a:tc>
                <a:tc hMerge="1">
                  <a:txBody>
                    <a:bodyPr/>
                    <a:lstStyle/>
                    <a:p>
                      <a:endParaRPr kumimoji="1" lang="ja-JP" altLang="en-US"/>
                    </a:p>
                  </a:txBody>
                  <a:tcPr/>
                </a:tc>
                <a:tc gridSpan="10">
                  <a:txBody>
                    <a:bodyPr/>
                    <a:lstStyle/>
                    <a:p>
                      <a:pPr algn="ctr" rtl="0"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入札対象外</a:t>
                      </a:r>
                    </a:p>
                  </a:txBody>
                  <a:tcPr marL="36000" marR="36000" marT="18000" marB="7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D9E1F2"/>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9525" cap="flat" cmpd="sng" algn="ctr">
                      <a:solidFill>
                        <a:schemeClr val="bg1">
                          <a:lumMod val="75000"/>
                        </a:schemeClr>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805246037"/>
                  </a:ext>
                </a:extLst>
              </a:tr>
              <a:tr h="110947">
                <a:tc rowSpan="4">
                  <a:txBody>
                    <a:bodyPr/>
                    <a:lstStyle/>
                    <a:p>
                      <a:pPr algn="ctr" rtl="0"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地熱</a:t>
                      </a:r>
                    </a:p>
                  </a:txBody>
                  <a:tcPr marL="36000" marR="36000" marT="18000" marB="7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rowSpan="2">
                  <a:txBody>
                    <a:bodyPr/>
                    <a:lstStyle/>
                    <a:p>
                      <a:pPr algn="ctr" rtl="0" fontAlgn="ctr"/>
                      <a:r>
                        <a:rPr lang="ja-JP" altLang="en-US" sz="1200" b="0" i="0" u="none" strike="noStrike">
                          <a:solidFill>
                            <a:srgbClr val="000000"/>
                          </a:solidFill>
                          <a:effectLst/>
                          <a:latin typeface="Meiryo UI" panose="020B0604030504040204" pitchFamily="50" charset="-128"/>
                          <a:ea typeface="Meiryo UI" panose="020B0604030504040204" pitchFamily="50" charset="-128"/>
                        </a:rPr>
                        <a:t>既存</a:t>
                      </a:r>
                    </a:p>
                  </a:txBody>
                  <a:tcPr marL="36000" marR="36000" marT="18000" marB="7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rowSpan="2" gridSpan="2">
                  <a:txBody>
                    <a:bodyPr/>
                    <a:lstStyle/>
                    <a:p>
                      <a:pPr algn="ctr" rtl="0" fontAlgn="ctr"/>
                      <a:r>
                        <a:rPr lang="en-US" sz="1200" b="0" i="0" u="none" strike="noStrike" dirty="0">
                          <a:solidFill>
                            <a:srgbClr val="000000"/>
                          </a:solidFill>
                          <a:effectLst/>
                          <a:latin typeface="Meiryo UI" panose="020B0604030504040204" pitchFamily="50" charset="-128"/>
                          <a:ea typeface="Meiryo UI" panose="020B0604030504040204" pitchFamily="50" charset="-128"/>
                        </a:rPr>
                        <a:t>FIT</a:t>
                      </a:r>
                    </a:p>
                  </a:txBody>
                  <a:tcPr marL="36000" marR="36000" marT="18000" marB="7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F4F4"/>
                    </a:solidFill>
                  </a:tcPr>
                </a:tc>
                <a:tc rowSpan="2" hMerge="1">
                  <a:txBody>
                    <a:bodyPr/>
                    <a:lstStyle/>
                    <a:p>
                      <a:endParaRPr kumimoji="1" lang="ja-JP" altLang="en-US"/>
                    </a:p>
                  </a:txBody>
                  <a:tcPr/>
                </a:tc>
                <a:tc rowSpan="2" gridSpan="3">
                  <a:txBody>
                    <a:bodyPr/>
                    <a:lstStyle/>
                    <a:p>
                      <a:pPr algn="ctr" rtl="0" fontAlgn="ctr"/>
                      <a:r>
                        <a:rPr lang="ja-JP" altLang="en-US" sz="1200" b="0" i="0" u="none" strike="noStrike">
                          <a:solidFill>
                            <a:srgbClr val="000000"/>
                          </a:solidFill>
                          <a:effectLst/>
                          <a:latin typeface="Meiryo UI" panose="020B0604030504040204" pitchFamily="50" charset="-128"/>
                          <a:ea typeface="Meiryo UI" panose="020B0604030504040204" pitchFamily="50" charset="-128"/>
                        </a:rPr>
                        <a:t>継続</a:t>
                      </a:r>
                    </a:p>
                  </a:txBody>
                  <a:tcPr marL="36000" marR="36000" marT="18000" marB="7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F4F4"/>
                    </a:solidFill>
                  </a:tcPr>
                </a:tc>
                <a:tc rowSpan="2" hMerge="1">
                  <a:txBody>
                    <a:bodyPr/>
                    <a:lstStyle/>
                    <a:p>
                      <a:endParaRPr kumimoji="1" lang="ja-JP" altLang="en-US"/>
                    </a:p>
                  </a:txBody>
                  <a:tcPr/>
                </a:tc>
                <a:tc rowSpan="2" hMerge="1">
                  <a:txBody>
                    <a:bodyPr/>
                    <a:lstStyle/>
                    <a:p>
                      <a:endParaRPr kumimoji="1" lang="ja-JP" altLang="en-US"/>
                    </a:p>
                  </a:txBody>
                  <a:tcPr/>
                </a:tc>
                <a:tc gridSpan="10">
                  <a:txBody>
                    <a:bodyPr/>
                    <a:lstStyle/>
                    <a:p>
                      <a:pPr algn="ctr" rtl="0"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継続</a:t>
                      </a:r>
                    </a:p>
                  </a:txBody>
                  <a:tcPr marL="36000" marR="36000" marT="18000" marB="7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F4F4"/>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9525" cap="flat" cmpd="sng" algn="ctr">
                      <a:solidFill>
                        <a:schemeClr val="bg1">
                          <a:lumMod val="75000"/>
                        </a:schemeClr>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2987974746"/>
                  </a:ext>
                </a:extLst>
              </a:tr>
              <a:tr h="110947">
                <a:tc vMerge="1">
                  <a:txBody>
                    <a:bodyPr/>
                    <a:lstStyle/>
                    <a:p>
                      <a:endParaRPr kumimoji="1" lang="ja-JP" altLang="en-US"/>
                    </a:p>
                  </a:txBody>
                  <a:tcPr/>
                </a:tc>
                <a:tc vMerge="1">
                  <a:txBody>
                    <a:bodyPr/>
                    <a:lstStyle/>
                    <a:p>
                      <a:endParaRPr kumimoji="1" lang="ja-JP" altLang="en-US"/>
                    </a:p>
                  </a:txBody>
                  <a:tcPr/>
                </a:tc>
                <a:tc gridSpan="2" vMerge="1">
                  <a:txBody>
                    <a:bodyPr/>
                    <a:lstStyle/>
                    <a:p>
                      <a:endParaRPr kumimoji="1" lang="ja-JP" altLang="en-US"/>
                    </a:p>
                  </a:txBody>
                  <a:tcPr/>
                </a:tc>
                <a:tc hMerge="1" vMerge="1">
                  <a:txBody>
                    <a:bodyPr/>
                    <a:lstStyle/>
                    <a:p>
                      <a:endParaRPr kumimoji="1" lang="ja-JP" altLang="en-US"/>
                    </a:p>
                  </a:txBody>
                  <a:tcPr/>
                </a:tc>
                <a:tc gridSpan="3" vMerge="1">
                  <a:txBody>
                    <a:bodyPr/>
                    <a:lstStyle/>
                    <a:p>
                      <a:endParaRPr kumimoji="1" lang="ja-JP" altLang="en-US"/>
                    </a:p>
                  </a:txBody>
                  <a:tcPr/>
                </a:tc>
                <a:tc hMerge="1" vMerge="1">
                  <a:txBody>
                    <a:bodyPr/>
                    <a:lstStyle/>
                    <a:p>
                      <a:endParaRPr kumimoji="1" lang="ja-JP" altLang="en-US"/>
                    </a:p>
                  </a:txBody>
                  <a:tcPr/>
                </a:tc>
                <a:tc hMerge="1" vMerge="1">
                  <a:txBody>
                    <a:bodyPr/>
                    <a:lstStyle/>
                    <a:p>
                      <a:endParaRPr kumimoji="1" lang="ja-JP" altLang="en-US"/>
                    </a:p>
                  </a:txBody>
                  <a:tcPr/>
                </a:tc>
                <a:tc gridSpan="10">
                  <a:txBody>
                    <a:bodyPr/>
                    <a:lstStyle/>
                    <a:p>
                      <a:pPr algn="ctr" rtl="0" fontAlgn="ctr"/>
                      <a:r>
                        <a:rPr lang="en-US" sz="1200" b="0" i="0" u="none" strike="noStrike" dirty="0">
                          <a:solidFill>
                            <a:srgbClr val="000000"/>
                          </a:solidFill>
                          <a:effectLst/>
                          <a:latin typeface="Meiryo UI" panose="020B0604030504040204" pitchFamily="50" charset="-128"/>
                          <a:ea typeface="Meiryo UI" panose="020B0604030504040204" pitchFamily="50" charset="-128"/>
                        </a:rPr>
                        <a:t>FIP</a:t>
                      </a: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移行</a:t>
                      </a:r>
                    </a:p>
                  </a:txBody>
                  <a:tcPr marL="36000" marR="36000" marT="18000" marB="7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D9E1F2"/>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9525" cap="flat" cmpd="sng" algn="ctr">
                      <a:solidFill>
                        <a:schemeClr val="bg1">
                          <a:lumMod val="75000"/>
                        </a:schemeClr>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3267071073"/>
                  </a:ext>
                </a:extLst>
              </a:tr>
              <a:tr h="110947">
                <a:tc vMerge="1">
                  <a:txBody>
                    <a:bodyPr/>
                    <a:lstStyle/>
                    <a:p>
                      <a:endParaRPr kumimoji="1" lang="ja-JP" altLang="en-US"/>
                    </a:p>
                  </a:txBody>
                  <a:tcPr/>
                </a:tc>
                <a:tc rowSpan="2">
                  <a:txBody>
                    <a:bodyPr/>
                    <a:lstStyle/>
                    <a:p>
                      <a:pPr algn="ctr" rtl="0" fontAlgn="ctr"/>
                      <a:r>
                        <a:rPr lang="ja-JP" altLang="en-US" sz="1200" b="0" i="0" u="none" strike="noStrike">
                          <a:solidFill>
                            <a:srgbClr val="000000"/>
                          </a:solidFill>
                          <a:effectLst/>
                          <a:latin typeface="Meiryo UI" panose="020B0604030504040204" pitchFamily="50" charset="-128"/>
                          <a:ea typeface="Meiryo UI" panose="020B0604030504040204" pitchFamily="50" charset="-128"/>
                        </a:rPr>
                        <a:t>新規</a:t>
                      </a:r>
                    </a:p>
                  </a:txBody>
                  <a:tcPr marL="36000" marR="36000" marT="18000" marB="7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gridSpan="2">
                  <a:txBody>
                    <a:bodyPr/>
                    <a:lstStyle/>
                    <a:p>
                      <a:pPr algn="ctr" rtl="0" fontAlgn="ctr"/>
                      <a:r>
                        <a:rPr lang="en-US" sz="1200" b="0" i="0" u="none" strike="noStrike" dirty="0">
                          <a:solidFill>
                            <a:srgbClr val="000000"/>
                          </a:solidFill>
                          <a:effectLst/>
                          <a:latin typeface="Meiryo UI" panose="020B0604030504040204" pitchFamily="50" charset="-128"/>
                          <a:ea typeface="Meiryo UI" panose="020B0604030504040204" pitchFamily="50" charset="-128"/>
                        </a:rPr>
                        <a:t>FIT</a:t>
                      </a:r>
                    </a:p>
                  </a:txBody>
                  <a:tcPr marL="36000" marR="36000" marT="18000" marB="7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CCC"/>
                    </a:solidFill>
                  </a:tcPr>
                </a:tc>
                <a:tc hMerge="1">
                  <a:txBody>
                    <a:bodyPr/>
                    <a:lstStyle/>
                    <a:p>
                      <a:endParaRPr kumimoji="1" lang="ja-JP" altLang="en-US"/>
                    </a:p>
                  </a:txBody>
                  <a:tcPr/>
                </a:tc>
                <a:tc gridSpan="9">
                  <a:txBody>
                    <a:bodyPr/>
                    <a:lstStyle/>
                    <a:p>
                      <a:pPr algn="ctr" rtl="0"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入札対象外</a:t>
                      </a:r>
                    </a:p>
                  </a:txBody>
                  <a:tcPr marL="36000" marR="36000" marT="18000" marB="7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CCC"/>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4">
                  <a:txBody>
                    <a:bodyPr/>
                    <a:lstStyle/>
                    <a:p>
                      <a:pPr algn="l"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　</a:t>
                      </a:r>
                    </a:p>
                  </a:txBody>
                  <a:tcPr marL="36000" marR="36000" marT="18000" marB="7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kumimoji="1" lang="ja-JP" altLang="en-US"/>
                    </a:p>
                  </a:txBody>
                  <a:tcPr/>
                </a:tc>
                <a:tc hMerge="1">
                  <a:txBody>
                    <a:bodyPr/>
                    <a:lstStyle/>
                    <a:p>
                      <a:endParaRPr kumimoji="1" lang="ja-JP" altLang="en-US"/>
                    </a:p>
                  </a:txBody>
                  <a:tcPr>
                    <a:lnL w="9525" cap="flat" cmpd="sng" algn="ctr">
                      <a:solidFill>
                        <a:schemeClr val="bg1">
                          <a:lumMod val="75000"/>
                        </a:schemeClr>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187642998"/>
                  </a:ext>
                </a:extLst>
              </a:tr>
              <a:tr h="110947">
                <a:tc vMerge="1">
                  <a:txBody>
                    <a:bodyPr/>
                    <a:lstStyle/>
                    <a:p>
                      <a:endParaRPr kumimoji="1" lang="ja-JP" altLang="en-US"/>
                    </a:p>
                  </a:txBody>
                  <a:tcPr/>
                </a:tc>
                <a:tc vMerge="1">
                  <a:txBody>
                    <a:bodyPr/>
                    <a:lstStyle/>
                    <a:p>
                      <a:endParaRPr kumimoji="1" lang="ja-JP" altLang="en-US"/>
                    </a:p>
                  </a:txBody>
                  <a:tcPr/>
                </a:tc>
                <a:tc gridSpan="2">
                  <a:txBody>
                    <a:bodyPr/>
                    <a:lstStyle/>
                    <a:p>
                      <a:pPr algn="ctr" rtl="0" fontAlgn="ctr"/>
                      <a:r>
                        <a:rPr lang="en-US" sz="1200" b="0" i="0" u="none" strike="noStrike" dirty="0">
                          <a:solidFill>
                            <a:srgbClr val="000000"/>
                          </a:solidFill>
                          <a:effectLst/>
                          <a:latin typeface="Meiryo UI" panose="020B0604030504040204" pitchFamily="50" charset="-128"/>
                          <a:ea typeface="Meiryo UI" panose="020B0604030504040204" pitchFamily="50" charset="-128"/>
                        </a:rPr>
                        <a:t>FIP</a:t>
                      </a:r>
                    </a:p>
                  </a:txBody>
                  <a:tcPr marL="36000" marR="36000" marT="18000" marB="7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D9E1F2"/>
                    </a:solidFill>
                  </a:tcPr>
                </a:tc>
                <a:tc hMerge="1">
                  <a:txBody>
                    <a:bodyPr/>
                    <a:lstStyle/>
                    <a:p>
                      <a:endParaRPr kumimoji="1" lang="ja-JP" altLang="en-US"/>
                    </a:p>
                  </a:txBody>
                  <a:tcPr/>
                </a:tc>
                <a:tc gridSpan="3">
                  <a:txBody>
                    <a:bodyPr/>
                    <a:lstStyle/>
                    <a:p>
                      <a:pPr algn="ctr"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　</a:t>
                      </a:r>
                    </a:p>
                  </a:txBody>
                  <a:tcPr marL="36000" marR="36000" marT="18000" marB="7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kumimoji="1" lang="ja-JP" altLang="en-US"/>
                    </a:p>
                  </a:txBody>
                  <a:tcPr/>
                </a:tc>
                <a:tc hMerge="1">
                  <a:txBody>
                    <a:bodyPr/>
                    <a:lstStyle/>
                    <a:p>
                      <a:endParaRPr kumimoji="1" lang="ja-JP" altLang="en-US"/>
                    </a:p>
                  </a:txBody>
                  <a:tcPr/>
                </a:tc>
                <a:tc gridSpan="10">
                  <a:txBody>
                    <a:bodyPr/>
                    <a:lstStyle/>
                    <a:p>
                      <a:pPr algn="ctr" rtl="0"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入札対象外</a:t>
                      </a:r>
                    </a:p>
                  </a:txBody>
                  <a:tcPr marL="36000" marR="36000" marT="18000" marB="7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D9E1F2"/>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9525" cap="flat" cmpd="sng" algn="ctr">
                      <a:solidFill>
                        <a:schemeClr val="bg1">
                          <a:lumMod val="75000"/>
                        </a:schemeClr>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2866811762"/>
                  </a:ext>
                </a:extLst>
              </a:tr>
              <a:tr h="110947">
                <a:tc rowSpan="4">
                  <a:txBody>
                    <a:bodyPr/>
                    <a:lstStyle/>
                    <a:p>
                      <a:pPr algn="ctr" rtl="0"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バイオマス</a:t>
                      </a:r>
                    </a:p>
                  </a:txBody>
                  <a:tcPr marL="36000" marR="36000" marT="18000" marB="7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rowSpan="2">
                  <a:txBody>
                    <a:bodyPr/>
                    <a:lstStyle/>
                    <a:p>
                      <a:pPr algn="ctr" rtl="0"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既存</a:t>
                      </a:r>
                    </a:p>
                  </a:txBody>
                  <a:tcPr marL="36000" marR="36000" marT="18000" marB="7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rowSpan="2" gridSpan="2">
                  <a:txBody>
                    <a:bodyPr/>
                    <a:lstStyle/>
                    <a:p>
                      <a:pPr algn="ctr" rtl="0" fontAlgn="ctr"/>
                      <a:r>
                        <a:rPr lang="en-US" sz="1200" b="0" i="0" u="none" strike="noStrike">
                          <a:solidFill>
                            <a:srgbClr val="000000"/>
                          </a:solidFill>
                          <a:effectLst/>
                          <a:latin typeface="Meiryo UI" panose="020B0604030504040204" pitchFamily="50" charset="-128"/>
                          <a:ea typeface="Meiryo UI" panose="020B0604030504040204" pitchFamily="50" charset="-128"/>
                        </a:rPr>
                        <a:t>FIT</a:t>
                      </a:r>
                    </a:p>
                  </a:txBody>
                  <a:tcPr marL="36000" marR="36000" marT="18000" marB="7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F4F4"/>
                    </a:solidFill>
                  </a:tcPr>
                </a:tc>
                <a:tc rowSpan="2" hMerge="1">
                  <a:txBody>
                    <a:bodyPr/>
                    <a:lstStyle/>
                    <a:p>
                      <a:endParaRPr kumimoji="1" lang="ja-JP" altLang="en-US"/>
                    </a:p>
                  </a:txBody>
                  <a:tcPr/>
                </a:tc>
                <a:tc rowSpan="2" gridSpan="3">
                  <a:txBody>
                    <a:bodyPr/>
                    <a:lstStyle/>
                    <a:p>
                      <a:pPr algn="ctr" rtl="0"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継続</a:t>
                      </a:r>
                    </a:p>
                  </a:txBody>
                  <a:tcPr marL="36000" marR="36000" marT="18000" marB="7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F4F4"/>
                    </a:solidFill>
                  </a:tcPr>
                </a:tc>
                <a:tc rowSpan="2" hMerge="1">
                  <a:txBody>
                    <a:bodyPr/>
                    <a:lstStyle/>
                    <a:p>
                      <a:endParaRPr kumimoji="1" lang="ja-JP" altLang="en-US"/>
                    </a:p>
                  </a:txBody>
                  <a:tcPr/>
                </a:tc>
                <a:tc rowSpan="2" hMerge="1">
                  <a:txBody>
                    <a:bodyPr/>
                    <a:lstStyle/>
                    <a:p>
                      <a:endParaRPr kumimoji="1" lang="ja-JP" altLang="en-US"/>
                    </a:p>
                  </a:txBody>
                  <a:tcPr/>
                </a:tc>
                <a:tc gridSpan="10">
                  <a:txBody>
                    <a:bodyPr/>
                    <a:lstStyle/>
                    <a:p>
                      <a:pPr algn="ctr" rtl="0"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継続</a:t>
                      </a:r>
                    </a:p>
                  </a:txBody>
                  <a:tcPr marL="36000" marR="36000" marT="18000" marB="7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F4F4"/>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9525" cap="flat" cmpd="sng" algn="ctr">
                      <a:solidFill>
                        <a:schemeClr val="bg1">
                          <a:lumMod val="75000"/>
                        </a:schemeClr>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3991472183"/>
                  </a:ext>
                </a:extLst>
              </a:tr>
              <a:tr h="110947">
                <a:tc vMerge="1">
                  <a:txBody>
                    <a:bodyPr/>
                    <a:lstStyle/>
                    <a:p>
                      <a:endParaRPr kumimoji="1" lang="ja-JP" altLang="en-US"/>
                    </a:p>
                  </a:txBody>
                  <a:tcPr/>
                </a:tc>
                <a:tc vMerge="1">
                  <a:txBody>
                    <a:bodyPr/>
                    <a:lstStyle/>
                    <a:p>
                      <a:endParaRPr kumimoji="1" lang="ja-JP" altLang="en-US"/>
                    </a:p>
                  </a:txBody>
                  <a:tcPr/>
                </a:tc>
                <a:tc gridSpan="2" vMerge="1">
                  <a:txBody>
                    <a:bodyPr/>
                    <a:lstStyle/>
                    <a:p>
                      <a:endParaRPr kumimoji="1" lang="ja-JP" altLang="en-US"/>
                    </a:p>
                  </a:txBody>
                  <a:tcPr/>
                </a:tc>
                <a:tc hMerge="1" vMerge="1">
                  <a:txBody>
                    <a:bodyPr/>
                    <a:lstStyle/>
                    <a:p>
                      <a:endParaRPr kumimoji="1" lang="ja-JP" altLang="en-US"/>
                    </a:p>
                  </a:txBody>
                  <a:tcPr/>
                </a:tc>
                <a:tc gridSpan="3" vMerge="1">
                  <a:txBody>
                    <a:bodyPr/>
                    <a:lstStyle/>
                    <a:p>
                      <a:endParaRPr kumimoji="1" lang="ja-JP" altLang="en-US"/>
                    </a:p>
                  </a:txBody>
                  <a:tcPr/>
                </a:tc>
                <a:tc hMerge="1" vMerge="1">
                  <a:txBody>
                    <a:bodyPr/>
                    <a:lstStyle/>
                    <a:p>
                      <a:endParaRPr kumimoji="1" lang="ja-JP" altLang="en-US"/>
                    </a:p>
                  </a:txBody>
                  <a:tcPr/>
                </a:tc>
                <a:tc hMerge="1" vMerge="1">
                  <a:txBody>
                    <a:bodyPr/>
                    <a:lstStyle/>
                    <a:p>
                      <a:endParaRPr kumimoji="1" lang="ja-JP" altLang="en-US"/>
                    </a:p>
                  </a:txBody>
                  <a:tcPr/>
                </a:tc>
                <a:tc gridSpan="10">
                  <a:txBody>
                    <a:bodyPr/>
                    <a:lstStyle/>
                    <a:p>
                      <a:pPr algn="ctr" rtl="0" fontAlgn="ctr"/>
                      <a:r>
                        <a:rPr lang="en-US" sz="1200" b="0" i="0" u="none" strike="noStrike" dirty="0">
                          <a:solidFill>
                            <a:srgbClr val="000000"/>
                          </a:solidFill>
                          <a:effectLst/>
                          <a:latin typeface="Meiryo UI" panose="020B0604030504040204" pitchFamily="50" charset="-128"/>
                          <a:ea typeface="Meiryo UI" panose="020B0604030504040204" pitchFamily="50" charset="-128"/>
                        </a:rPr>
                        <a:t>FIP</a:t>
                      </a: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移行</a:t>
                      </a:r>
                    </a:p>
                  </a:txBody>
                  <a:tcPr marL="36000" marR="36000" marT="18000" marB="7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D9E1F2"/>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9525" cap="flat" cmpd="sng" algn="ctr">
                      <a:solidFill>
                        <a:schemeClr val="bg1">
                          <a:lumMod val="75000"/>
                        </a:schemeClr>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3176180132"/>
                  </a:ext>
                </a:extLst>
              </a:tr>
              <a:tr h="110947">
                <a:tc vMerge="1">
                  <a:txBody>
                    <a:bodyPr/>
                    <a:lstStyle/>
                    <a:p>
                      <a:endParaRPr kumimoji="1" lang="ja-JP" altLang="en-US"/>
                    </a:p>
                  </a:txBody>
                  <a:tcPr/>
                </a:tc>
                <a:tc rowSpan="2">
                  <a:txBody>
                    <a:bodyPr/>
                    <a:lstStyle/>
                    <a:p>
                      <a:pPr algn="ctr" rtl="0"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新規</a:t>
                      </a:r>
                    </a:p>
                  </a:txBody>
                  <a:tcPr marL="36000" marR="36000" marT="18000" marB="7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gridSpan="2">
                  <a:txBody>
                    <a:bodyPr/>
                    <a:lstStyle/>
                    <a:p>
                      <a:pPr algn="ctr" rtl="0" fontAlgn="ctr"/>
                      <a:r>
                        <a:rPr lang="en-US" sz="1200" b="0" i="0" u="none" strike="noStrike" dirty="0">
                          <a:solidFill>
                            <a:srgbClr val="000000"/>
                          </a:solidFill>
                          <a:effectLst/>
                          <a:latin typeface="Meiryo UI" panose="020B0604030504040204" pitchFamily="50" charset="-128"/>
                          <a:ea typeface="Meiryo UI" panose="020B0604030504040204" pitchFamily="50" charset="-128"/>
                        </a:rPr>
                        <a:t>FIT</a:t>
                      </a:r>
                    </a:p>
                  </a:txBody>
                  <a:tcPr marL="36000" marR="36000" marT="18000" marB="7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CCC"/>
                    </a:solidFill>
                  </a:tcPr>
                </a:tc>
                <a:tc hMerge="1">
                  <a:txBody>
                    <a:bodyPr/>
                    <a:lstStyle/>
                    <a:p>
                      <a:endParaRPr kumimoji="1" lang="ja-JP" altLang="en-US"/>
                    </a:p>
                  </a:txBody>
                  <a:tcPr/>
                </a:tc>
                <a:tc gridSpan="12">
                  <a:txBody>
                    <a:bodyPr/>
                    <a:lstStyle/>
                    <a:p>
                      <a:pPr algn="ctr" rtl="0"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入札対象外　</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液体燃料を除く</a:t>
                      </a:r>
                    </a:p>
                  </a:txBody>
                  <a:tcPr marL="36000" marR="36000" marT="18000" marB="7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CCC"/>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9525" cap="flat" cmpd="sng" algn="ctr">
                      <a:solidFill>
                        <a:schemeClr val="bg1">
                          <a:lumMod val="75000"/>
                        </a:schemeClr>
                      </a:solidFill>
                      <a:prstDash val="solid"/>
                      <a:round/>
                      <a:headEnd type="none" w="med" len="med"/>
                      <a:tailEnd type="none" w="med" len="med"/>
                    </a:lnL>
                  </a:tcPr>
                </a:tc>
                <a:tc>
                  <a:txBody>
                    <a:bodyPr/>
                    <a:lstStyle/>
                    <a:p>
                      <a:pPr algn="l"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　</a:t>
                      </a:r>
                    </a:p>
                  </a:txBody>
                  <a:tcPr marL="36000" marR="36000" marT="18000" marB="7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586368516"/>
                  </a:ext>
                </a:extLst>
              </a:tr>
              <a:tr h="110947">
                <a:tc vMerge="1">
                  <a:txBody>
                    <a:bodyPr/>
                    <a:lstStyle/>
                    <a:p>
                      <a:endParaRPr kumimoji="1" lang="ja-JP" altLang="en-US"/>
                    </a:p>
                  </a:txBody>
                  <a:tcPr/>
                </a:tc>
                <a:tc vMerge="1">
                  <a:txBody>
                    <a:bodyPr/>
                    <a:lstStyle/>
                    <a:p>
                      <a:endParaRPr kumimoji="1" lang="ja-JP" altLang="en-US"/>
                    </a:p>
                  </a:txBody>
                  <a:tcPr/>
                </a:tc>
                <a:tc gridSpan="2">
                  <a:txBody>
                    <a:bodyPr/>
                    <a:lstStyle/>
                    <a:p>
                      <a:pPr algn="ctr" rtl="0" fontAlgn="ctr"/>
                      <a:r>
                        <a:rPr lang="en-US" sz="1200" b="0" i="0" u="none" strike="noStrike" dirty="0">
                          <a:solidFill>
                            <a:srgbClr val="000000"/>
                          </a:solidFill>
                          <a:effectLst/>
                          <a:latin typeface="Meiryo UI" panose="020B0604030504040204" pitchFamily="50" charset="-128"/>
                          <a:ea typeface="Meiryo UI" panose="020B0604030504040204" pitchFamily="50" charset="-128"/>
                        </a:rPr>
                        <a:t>FIP</a:t>
                      </a:r>
                    </a:p>
                  </a:txBody>
                  <a:tcPr marL="36000" marR="36000" marT="18000" marB="7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D9E1F2"/>
                    </a:solidFill>
                  </a:tcPr>
                </a:tc>
                <a:tc hMerge="1">
                  <a:txBody>
                    <a:bodyPr/>
                    <a:lstStyle/>
                    <a:p>
                      <a:endParaRPr kumimoji="1" lang="ja-JP" altLang="en-US"/>
                    </a:p>
                  </a:txBody>
                  <a:tcPr/>
                </a:tc>
                <a:tc gridSpan="3">
                  <a:txBody>
                    <a:bodyPr/>
                    <a:lstStyle/>
                    <a:p>
                      <a:pPr algn="ctr"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　</a:t>
                      </a:r>
                    </a:p>
                  </a:txBody>
                  <a:tcPr marL="36000" marR="36000" marT="18000" marB="7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kumimoji="1" lang="ja-JP" altLang="en-US"/>
                    </a:p>
                  </a:txBody>
                  <a:tcPr/>
                </a:tc>
                <a:tc hMerge="1">
                  <a:txBody>
                    <a:bodyPr/>
                    <a:lstStyle/>
                    <a:p>
                      <a:endParaRPr kumimoji="1" lang="ja-JP" altLang="en-US"/>
                    </a:p>
                  </a:txBody>
                  <a:tcPr/>
                </a:tc>
                <a:tc gridSpan="10">
                  <a:txBody>
                    <a:bodyPr/>
                    <a:lstStyle/>
                    <a:p>
                      <a:pPr algn="ctr" rtl="0"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入札</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　</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一般木質等</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10,000kW</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以上</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液体燃料</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50kW</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以上</a:t>
                      </a:r>
                    </a:p>
                  </a:txBody>
                  <a:tcPr marL="36000" marR="36000" marT="18000" marB="7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D9E1F2"/>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9525" cap="flat" cmpd="sng" algn="ctr">
                      <a:solidFill>
                        <a:schemeClr val="bg1">
                          <a:lumMod val="75000"/>
                        </a:schemeClr>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2257637956"/>
                  </a:ext>
                </a:extLst>
              </a:tr>
            </a:tbl>
          </a:graphicData>
        </a:graphic>
      </p:graphicFrame>
    </p:spTree>
    <p:extLst>
      <p:ext uri="{BB962C8B-B14F-4D97-AF65-F5344CB8AC3E}">
        <p14:creationId xmlns:p14="http://schemas.microsoft.com/office/powerpoint/2010/main" val="2599919022"/>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4206736272"/>
              </p:ext>
            </p:extLst>
          </p:nvPr>
        </p:nvGraphicFramePr>
        <p:xfrm>
          <a:off x="141614" y="864069"/>
          <a:ext cx="9601200" cy="5926198"/>
        </p:xfrm>
        <a:graphic>
          <a:graphicData uri="http://schemas.openxmlformats.org/drawingml/2006/table">
            <a:tbl>
              <a:tblPr firstRow="1" bandRow="1">
                <a:tableStyleId>{2D5ABB26-0587-4C30-8999-92F81FD0307C}</a:tableStyleId>
              </a:tblPr>
              <a:tblGrid>
                <a:gridCol w="1149668">
                  <a:extLst>
                    <a:ext uri="{9D8B030D-6E8A-4147-A177-3AD203B41FA5}">
                      <a16:colId xmlns:a16="http://schemas.microsoft.com/office/drawing/2014/main" val="358073148"/>
                    </a:ext>
                  </a:extLst>
                </a:gridCol>
                <a:gridCol w="8451532">
                  <a:extLst>
                    <a:ext uri="{9D8B030D-6E8A-4147-A177-3AD203B41FA5}">
                      <a16:colId xmlns:a16="http://schemas.microsoft.com/office/drawing/2014/main" val="1235158156"/>
                    </a:ext>
                  </a:extLst>
                </a:gridCol>
              </a:tblGrid>
              <a:tr h="0">
                <a:tc>
                  <a:txBody>
                    <a:bodyPr/>
                    <a:lstStyle/>
                    <a:p>
                      <a:pPr algn="l"/>
                      <a:r>
                        <a:rPr kumimoji="1" lang="ja-JP" altLang="en-US" sz="1200" b="0" dirty="0">
                          <a:latin typeface="Meiryo UI" panose="020B0604030504040204" pitchFamily="50" charset="-128"/>
                          <a:ea typeface="Meiryo UI" panose="020B0604030504040204" pitchFamily="50" charset="-128"/>
                        </a:rPr>
                        <a:t>業務プロセス</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l"/>
                      <a:r>
                        <a:rPr kumimoji="1" lang="ja-JP" altLang="en-US" sz="1200" b="0" dirty="0">
                          <a:latin typeface="Meiryo UI" panose="020B0604030504040204" pitchFamily="50" charset="-128"/>
                          <a:ea typeface="Meiryo UI" panose="020B0604030504040204" pitchFamily="50" charset="-128"/>
                        </a:rPr>
                        <a:t>「</a:t>
                      </a:r>
                      <a:r>
                        <a:rPr kumimoji="1" lang="en-US" altLang="ja-JP" sz="1200" b="0" dirty="0">
                          <a:latin typeface="Meiryo UI" panose="020B0604030504040204" pitchFamily="50" charset="-128"/>
                          <a:ea typeface="Meiryo UI" panose="020B0604030504040204" pitchFamily="50" charset="-128"/>
                        </a:rPr>
                        <a:t>01:</a:t>
                      </a:r>
                      <a:r>
                        <a:rPr lang="en-US" altLang="ja-JP" sz="1200" dirty="0">
                          <a:latin typeface="Meiryo UI" panose="020B0604030504040204" pitchFamily="50" charset="-128"/>
                          <a:ea typeface="Meiryo UI" panose="020B0604030504040204" pitchFamily="50" charset="-128"/>
                        </a:rPr>
                        <a:t>FIP</a:t>
                      </a:r>
                      <a:r>
                        <a:rPr lang="ja-JP" altLang="en-US" sz="1200" dirty="0">
                          <a:latin typeface="Meiryo UI" panose="020B0604030504040204" pitchFamily="50" charset="-128"/>
                          <a:ea typeface="Meiryo UI" panose="020B0604030504040204" pitchFamily="50" charset="-128"/>
                        </a:rPr>
                        <a:t>交付金</a:t>
                      </a:r>
                      <a:r>
                        <a:rPr lang="zh-TW" altLang="en-US" sz="1200" dirty="0">
                          <a:latin typeface="Meiryo UI" panose="020B0604030504040204" pitchFamily="50" charset="-128"/>
                          <a:ea typeface="Meiryo UI" panose="020B0604030504040204" pitchFamily="50" charset="-128"/>
                        </a:rPr>
                        <a:t>算定結果報告書</a:t>
                      </a:r>
                      <a:r>
                        <a:rPr lang="ja-JP" altLang="en-US" sz="1200" dirty="0">
                          <a:latin typeface="Meiryo UI" panose="020B0604030504040204" pitchFamily="50" charset="-128"/>
                          <a:ea typeface="Meiryo UI" panose="020B0604030504040204" pitchFamily="50" charset="-128"/>
                          <a:cs typeface="Arial" pitchFamily="34" charset="0"/>
                        </a:rPr>
                        <a:t>出力」</a:t>
                      </a:r>
                      <a:endParaRPr lang="en-US" altLang="ja-JP" sz="1200" dirty="0">
                        <a:latin typeface="Meiryo UI" panose="020B0604030504040204" pitchFamily="50" charset="-128"/>
                        <a:ea typeface="Meiryo UI" panose="020B0604030504040204" pitchFamily="50" charset="-128"/>
                        <a:cs typeface="Arial" pitchFamily="34" charset="0"/>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0">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業務詳細仕様</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2081878"/>
                  </a:ext>
                </a:extLst>
              </a:tr>
              <a:tr h="5377558">
                <a:tc gridSpan="2">
                  <a:txBody>
                    <a:bodyPr/>
                    <a:lstStyle/>
                    <a:p>
                      <a:pPr lvl="0">
                        <a:defRPr/>
                      </a:pPr>
                      <a:r>
                        <a:rPr lang="en-US" altLang="ja-JP" sz="1100" b="1" u="sng" dirty="0">
                          <a:latin typeface="Meiryo UI" panose="020B0604030504040204" pitchFamily="50" charset="-128"/>
                          <a:ea typeface="Meiryo UI" panose="020B0604030504040204" pitchFamily="50" charset="-128"/>
                        </a:rPr>
                        <a:t>FIP</a:t>
                      </a:r>
                      <a:r>
                        <a:rPr lang="ja-JP" altLang="en-US" sz="1100" b="1" u="sng" dirty="0">
                          <a:latin typeface="Meiryo UI" panose="020B0604030504040204" pitchFamily="50" charset="-128"/>
                          <a:ea typeface="Meiryo UI" panose="020B0604030504040204" pitchFamily="50" charset="-128"/>
                        </a:rPr>
                        <a:t>交付金</a:t>
                      </a:r>
                      <a:r>
                        <a:rPr lang="zh-TW" altLang="en-US" sz="1100" b="1" u="sng" dirty="0">
                          <a:latin typeface="Meiryo UI" panose="020B0604030504040204" pitchFamily="50" charset="-128"/>
                          <a:ea typeface="Meiryo UI" panose="020B0604030504040204" pitchFamily="50" charset="-128"/>
                        </a:rPr>
                        <a:t>算定結果報告書</a:t>
                      </a:r>
                      <a:r>
                        <a:rPr kumimoji="0" lang="ja-JP" altLang="en-US" sz="1100" b="1" u="sng" kern="0" dirty="0">
                          <a:latin typeface="Meiryo UI" panose="020B0604030504040204" pitchFamily="50" charset="-128"/>
                          <a:ea typeface="Meiryo UI" panose="020B0604030504040204" pitchFamily="50" charset="-128"/>
                        </a:rPr>
                        <a:t>の主な記載内容</a:t>
                      </a:r>
                      <a:endParaRPr kumimoji="0" lang="en-US" altLang="ja-JP" sz="1100" kern="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77678721"/>
                  </a:ext>
                </a:extLst>
              </a:tr>
            </a:tbl>
          </a:graphicData>
        </a:graphic>
      </p:graphicFrame>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zh-TW" altLang="en-US" dirty="0">
                <a:latin typeface="Meiryo UI" panose="020B0604030504040204" pitchFamily="50" charset="-128"/>
                <a:ea typeface="Meiryo UI" panose="020B0604030504040204" pitchFamily="50" charset="-128"/>
              </a:rPr>
              <a:t>業務詳細仕様</a:t>
            </a:r>
            <a:br>
              <a:rPr lang="en-US" altLang="ja-JP" dirty="0">
                <a:latin typeface="Meiryo UI" panose="020B0604030504040204" pitchFamily="50" charset="-128"/>
                <a:ea typeface="Meiryo UI" panose="020B0604030504040204" pitchFamily="50" charset="-128"/>
              </a:rPr>
            </a:br>
            <a:r>
              <a:rPr kumimoji="0" lang="ja-JP" altLang="en-US" kern="0" dirty="0">
                <a:solidFill>
                  <a:prstClr val="black"/>
                </a:solidFill>
                <a:latin typeface="Meiryo UI"/>
                <a:ea typeface="Meiryo UI"/>
                <a:cs typeface="Arial" pitchFamily="34" charset="0"/>
              </a:rPr>
              <a:t>資金管理・報告</a:t>
            </a:r>
            <a:r>
              <a:rPr lang="zh-TW" altLang="en-US"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経済産業省報告 </a:t>
            </a:r>
            <a:r>
              <a:rPr lang="en-US" altLang="ja-JP" dirty="0">
                <a:latin typeface="Arial" panose="020B0604020202020204" pitchFamily="34" charset="0"/>
                <a:ea typeface="Meiryo UI" panose="020B0604030504040204" pitchFamily="50" charset="-128"/>
                <a:cs typeface="Arial" panose="020B0604020202020204" pitchFamily="34" charset="0"/>
              </a:rPr>
              <a:t>– </a:t>
            </a:r>
            <a:r>
              <a:rPr lang="en-US" altLang="ja-JP" dirty="0">
                <a:latin typeface="Meiryo UI" panose="020B0604030504040204" pitchFamily="50" charset="-128"/>
                <a:ea typeface="Meiryo UI" panose="020B0604030504040204" pitchFamily="50" charset="-128"/>
              </a:rPr>
              <a:t>FIP</a:t>
            </a:r>
            <a:r>
              <a:rPr lang="ja-JP" altLang="en-US" dirty="0">
                <a:latin typeface="Meiryo UI" panose="020B0604030504040204" pitchFamily="50" charset="-128"/>
                <a:ea typeface="Meiryo UI" panose="020B0604030504040204" pitchFamily="50" charset="-128"/>
              </a:rPr>
              <a:t>交付金</a:t>
            </a:r>
            <a:r>
              <a:rPr lang="zh-TW" altLang="en-US" dirty="0">
                <a:latin typeface="Meiryo UI" panose="020B0604030504040204" pitchFamily="50" charset="-128"/>
                <a:ea typeface="Meiryo UI" panose="020B0604030504040204" pitchFamily="50" charset="-128"/>
              </a:rPr>
              <a:t>算定結果報告書</a:t>
            </a:r>
            <a:endParaRPr kumimoji="1" lang="ja-JP" altLang="en-US" dirty="0">
              <a:latin typeface="Meiryo UI" panose="020B0604030504040204" pitchFamily="50" charset="-128"/>
              <a:ea typeface="Meiryo UI" panose="020B0604030504040204" pitchFamily="50" charset="-128"/>
            </a:endParaRPr>
          </a:p>
        </p:txBody>
      </p:sp>
      <p:graphicFrame>
        <p:nvGraphicFramePr>
          <p:cNvPr id="6" name="表 5">
            <a:extLst>
              <a:ext uri="{FF2B5EF4-FFF2-40B4-BE49-F238E27FC236}">
                <a16:creationId xmlns:a16="http://schemas.microsoft.com/office/drawing/2014/main" id="{9D037F96-136B-49CE-B9B1-B713C958740D}"/>
              </a:ext>
            </a:extLst>
          </p:cNvPr>
          <p:cNvGraphicFramePr>
            <a:graphicFrameLocks noGrp="1"/>
          </p:cNvGraphicFramePr>
          <p:nvPr>
            <p:extLst>
              <p:ext uri="{D42A27DB-BD31-4B8C-83A1-F6EECF244321}">
                <p14:modId xmlns:p14="http://schemas.microsoft.com/office/powerpoint/2010/main" val="77727123"/>
              </p:ext>
            </p:extLst>
          </p:nvPr>
        </p:nvGraphicFramePr>
        <p:xfrm>
          <a:off x="372694" y="1884608"/>
          <a:ext cx="8733599" cy="2188980"/>
        </p:xfrm>
        <a:graphic>
          <a:graphicData uri="http://schemas.openxmlformats.org/drawingml/2006/table">
            <a:tbl>
              <a:tblPr firstRow="1" bandRow="1">
                <a:tableStyleId>{2D5ABB26-0587-4C30-8999-92F81FD0307C}</a:tableStyleId>
              </a:tblPr>
              <a:tblGrid>
                <a:gridCol w="1850563">
                  <a:extLst>
                    <a:ext uri="{9D8B030D-6E8A-4147-A177-3AD203B41FA5}">
                      <a16:colId xmlns:a16="http://schemas.microsoft.com/office/drawing/2014/main" val="4116574233"/>
                    </a:ext>
                  </a:extLst>
                </a:gridCol>
                <a:gridCol w="3398936">
                  <a:extLst>
                    <a:ext uri="{9D8B030D-6E8A-4147-A177-3AD203B41FA5}">
                      <a16:colId xmlns:a16="http://schemas.microsoft.com/office/drawing/2014/main" val="147880587"/>
                    </a:ext>
                  </a:extLst>
                </a:gridCol>
                <a:gridCol w="3484100">
                  <a:extLst>
                    <a:ext uri="{9D8B030D-6E8A-4147-A177-3AD203B41FA5}">
                      <a16:colId xmlns:a16="http://schemas.microsoft.com/office/drawing/2014/main" val="1823636424"/>
                    </a:ext>
                  </a:extLst>
                </a:gridCol>
              </a:tblGrid>
              <a:tr h="114264">
                <a:tc gridSpan="2">
                  <a:txBody>
                    <a:bodyPr/>
                    <a:lstStyle/>
                    <a:p>
                      <a:pPr algn="ctr"/>
                      <a:r>
                        <a:rPr kumimoji="1" lang="ja-JP" altLang="en-US" sz="1050" dirty="0">
                          <a:latin typeface="Meiryo UI" panose="020B0604030504040204" pitchFamily="50" charset="-128"/>
                          <a:ea typeface="Meiryo UI" panose="020B0604030504040204" pitchFamily="50" charset="-128"/>
                        </a:rPr>
                        <a:t>記載項目</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a:txBody>
                    <a:bodyPr/>
                    <a:lstStyle/>
                    <a:p>
                      <a:pPr algn="ctr"/>
                      <a:r>
                        <a:rPr kumimoji="1" lang="ja-JP" altLang="en-US" sz="1050" dirty="0">
                          <a:latin typeface="Meiryo UI" panose="020B0604030504040204" pitchFamily="50" charset="-128"/>
                          <a:ea typeface="Meiryo UI" panose="020B0604030504040204" pitchFamily="50" charset="-128"/>
                        </a:rPr>
                        <a:t>説明</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929096736"/>
                  </a:ext>
                </a:extLst>
              </a:tr>
              <a:tr h="129386">
                <a:tc rowSpan="6">
                  <a:txBody>
                    <a:bodyPr/>
                    <a:lstStyle/>
                    <a:p>
                      <a:pPr algn="l"/>
                      <a:r>
                        <a:rPr kumimoji="1" lang="ja-JP" altLang="en-US" sz="1050" dirty="0">
                          <a:latin typeface="Meiryo UI" panose="020B0604030504040204" pitchFamily="50" charset="-128"/>
                          <a:ea typeface="Meiryo UI" panose="020B0604030504040204" pitchFamily="50" charset="-128"/>
                        </a:rPr>
                        <a:t>当月度</a:t>
                      </a:r>
                      <a:r>
                        <a:rPr kumimoji="1" lang="en-US" altLang="ja-JP" sz="1050" dirty="0">
                          <a:latin typeface="Meiryo UI" panose="020B0604030504040204" pitchFamily="50" charset="-128"/>
                          <a:ea typeface="Meiryo UI" panose="020B0604030504040204" pitchFamily="50" charset="-128"/>
                        </a:rPr>
                        <a:t>FIP</a:t>
                      </a:r>
                      <a:r>
                        <a:rPr kumimoji="1" lang="ja-JP" altLang="en-US" sz="1050" dirty="0">
                          <a:latin typeface="Meiryo UI" panose="020B0604030504040204" pitchFamily="50" charset="-128"/>
                          <a:ea typeface="Meiryo UI" panose="020B0604030504040204" pitchFamily="50" charset="-128"/>
                        </a:rPr>
                        <a:t>交付金に係るデータ</a:t>
                      </a:r>
                      <a:endParaRPr kumimoji="1" lang="en-US" altLang="ja-JP" sz="1050" dirty="0">
                        <a:latin typeface="Meiryo UI" panose="020B0604030504040204" pitchFamily="50" charset="-128"/>
                        <a:ea typeface="Meiryo UI" panose="020B0604030504040204" pitchFamily="50" charset="-128"/>
                      </a:endParaRPr>
                    </a:p>
                    <a:p>
                      <a:pPr algn="l"/>
                      <a:r>
                        <a:rPr kumimoji="1" lang="en-US" altLang="ja-JP" sz="1050" dirty="0">
                          <a:latin typeface="Meiryo UI" panose="020B0604030504040204" pitchFamily="50" charset="-128"/>
                          <a:ea typeface="Meiryo UI" panose="020B0604030504040204" pitchFamily="50" charset="-128"/>
                        </a:rPr>
                        <a:t>(</a:t>
                      </a:r>
                      <a:r>
                        <a:rPr kumimoji="1" lang="ja-JP" altLang="en-US" sz="1050" dirty="0">
                          <a:latin typeface="Meiryo UI" panose="020B0604030504040204" pitchFamily="50" charset="-128"/>
                          <a:ea typeface="Meiryo UI" panose="020B0604030504040204" pitchFamily="50" charset="-128"/>
                        </a:rPr>
                        <a:t>全事業者の合計値</a:t>
                      </a:r>
                      <a:r>
                        <a:rPr kumimoji="1" lang="en-US" altLang="ja-JP" sz="1050" dirty="0">
                          <a:latin typeface="Meiryo UI" panose="020B0604030504040204" pitchFamily="50" charset="-128"/>
                          <a:ea typeface="Meiryo UI" panose="020B0604030504040204" pitchFamily="50" charset="-128"/>
                        </a:rPr>
                        <a:t>)</a:t>
                      </a:r>
                    </a:p>
                  </a:txBody>
                  <a:tcPr marL="72000" marR="72000" marT="43200" marB="43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1050" dirty="0">
                          <a:latin typeface="Meiryo UI" panose="020B0604030504040204" pitchFamily="50" charset="-128"/>
                          <a:ea typeface="Meiryo UI" panose="020B0604030504040204" pitchFamily="50" charset="-128"/>
                        </a:rPr>
                        <a:t>供給促進交付金の額</a:t>
                      </a:r>
                      <a:r>
                        <a:rPr kumimoji="1" lang="en-US" altLang="ja-JP" sz="1050" dirty="0">
                          <a:latin typeface="Meiryo UI" panose="020B0604030504040204" pitchFamily="50" charset="-128"/>
                          <a:ea typeface="Meiryo UI" panose="020B0604030504040204" pitchFamily="50" charset="-128"/>
                        </a:rPr>
                        <a:t>(</a:t>
                      </a:r>
                      <a:r>
                        <a:rPr kumimoji="1" lang="ja-JP" altLang="en-US" sz="1050" dirty="0">
                          <a:latin typeface="Meiryo UI" panose="020B0604030504040204" pitchFamily="50" charset="-128"/>
                          <a:ea typeface="Meiryo UI" panose="020B0604030504040204" pitchFamily="50" charset="-128"/>
                        </a:rPr>
                        <a:t>廃棄等費用積立金控除前</a:t>
                      </a:r>
                      <a:r>
                        <a:rPr kumimoji="1" lang="en-US" altLang="ja-JP" sz="1050" dirty="0">
                          <a:latin typeface="Meiryo UI" panose="020B0604030504040204" pitchFamily="50" charset="-128"/>
                          <a:ea typeface="Meiryo UI" panose="020B0604030504040204" pitchFamily="50" charset="-128"/>
                        </a:rPr>
                        <a:t>)</a:t>
                      </a:r>
                    </a:p>
                  </a:txBody>
                  <a:tcPr marL="72000" marR="72000" marT="43200" marB="43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latin typeface="Meiryo UI" panose="020B0604030504040204" pitchFamily="50" charset="-128"/>
                          <a:ea typeface="Meiryo UI" panose="020B0604030504040204" pitchFamily="50" charset="-128"/>
                        </a:rPr>
                        <a:t>廃棄等費用積立金控除前の</a:t>
                      </a:r>
                      <a:r>
                        <a:rPr kumimoji="1" lang="en-US" altLang="ja-JP" sz="1050" dirty="0">
                          <a:solidFill>
                            <a:schemeClr val="tx1"/>
                          </a:solidFill>
                          <a:latin typeface="Meiryo UI" panose="020B0604030504040204" pitchFamily="50" charset="-128"/>
                          <a:ea typeface="Meiryo UI" panose="020B0604030504040204" pitchFamily="50" charset="-128"/>
                        </a:rPr>
                        <a:t>FIP</a:t>
                      </a:r>
                      <a:r>
                        <a:rPr kumimoji="1" lang="ja-JP" altLang="en-US" sz="1050" dirty="0">
                          <a:solidFill>
                            <a:schemeClr val="tx1"/>
                          </a:solidFill>
                          <a:latin typeface="Meiryo UI" panose="020B0604030504040204" pitchFamily="50" charset="-128"/>
                          <a:ea typeface="Meiryo UI" panose="020B0604030504040204" pitchFamily="50" charset="-128"/>
                        </a:rPr>
                        <a:t>交付額</a:t>
                      </a:r>
                      <a:endParaRPr kumimoji="1" lang="ja-JP" altLang="en-US" sz="1050" dirty="0">
                        <a:latin typeface="Meiryo UI" panose="020B0604030504040204" pitchFamily="50" charset="-128"/>
                        <a:ea typeface="Meiryo UI" panose="020B0604030504040204" pitchFamily="50" charset="-128"/>
                      </a:endParaRPr>
                    </a:p>
                  </a:txBody>
                  <a:tcPr marL="72000" marR="72000" marT="43200" marB="43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709494159"/>
                  </a:ext>
                </a:extLst>
              </a:tr>
              <a:tr h="0">
                <a:tc vMerge="1">
                  <a:txBody>
                    <a:bodyPr/>
                    <a:lstStyle/>
                    <a:p>
                      <a:pPr algn="l"/>
                      <a:endParaRPr kumimoji="1" lang="ja-JP" altLang="en-US" sz="1050" dirty="0">
                        <a:latin typeface="Meiryo UI" panose="020B0604030504040204" pitchFamily="50" charset="-128"/>
                        <a:ea typeface="Meiryo UI" panose="020B0604030504040204" pitchFamily="50" charset="-128"/>
                      </a:endParaRPr>
                    </a:p>
                  </a:txBody>
                  <a:tcPr marL="72000" marR="72000" marT="43200" marB="432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ja-JP" altLang="en-US" sz="1050" dirty="0">
                          <a:latin typeface="Meiryo UI" panose="020B0604030504040204" pitchFamily="50" charset="-128"/>
                          <a:ea typeface="Meiryo UI" panose="020B0604030504040204" pitchFamily="50" charset="-128"/>
                        </a:rPr>
                        <a:t>廃棄等費用積立金額</a:t>
                      </a:r>
                    </a:p>
                  </a:txBody>
                  <a:tcPr marL="72000" marR="72000" marT="43200" marB="43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r>
                        <a:rPr kumimoji="1" lang="ja-JP" altLang="en-US" sz="1050" dirty="0">
                          <a:latin typeface="Meiryo UI" panose="020B0604030504040204" pitchFamily="50" charset="-128"/>
                          <a:ea typeface="Meiryo UI" panose="020B0604030504040204" pitchFamily="50" charset="-128"/>
                        </a:rPr>
                        <a:t>廃棄等費用積立金額</a:t>
                      </a:r>
                      <a:r>
                        <a:rPr kumimoji="1" lang="en-US" altLang="ja-JP" sz="1050" dirty="0">
                          <a:latin typeface="Meiryo UI" panose="020B0604030504040204" pitchFamily="50" charset="-128"/>
                          <a:ea typeface="Meiryo UI" panose="020B0604030504040204" pitchFamily="50" charset="-128"/>
                        </a:rPr>
                        <a:t>(FIP</a:t>
                      </a:r>
                      <a:r>
                        <a:rPr kumimoji="1" lang="ja-JP" altLang="en-US" sz="1050" dirty="0">
                          <a:latin typeface="Meiryo UI" panose="020B0604030504040204" pitchFamily="50" charset="-128"/>
                          <a:ea typeface="Meiryo UI" panose="020B0604030504040204" pitchFamily="50" charset="-128"/>
                        </a:rPr>
                        <a:t>交付金との相殺分</a:t>
                      </a:r>
                      <a:r>
                        <a:rPr kumimoji="1" lang="en-US" altLang="ja-JP" sz="1050" dirty="0">
                          <a:latin typeface="Meiryo UI" panose="020B0604030504040204" pitchFamily="50" charset="-128"/>
                          <a:ea typeface="Meiryo UI" panose="020B0604030504040204" pitchFamily="50" charset="-128"/>
                        </a:rPr>
                        <a:t>)</a:t>
                      </a:r>
                      <a:endParaRPr lang="ja-JP" altLang="en-US" sz="1050" dirty="0"/>
                    </a:p>
                  </a:txBody>
                  <a:tcPr marL="72000" marR="72000" marT="43200" marB="43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291615959"/>
                  </a:ext>
                </a:extLst>
              </a:tr>
              <a:tr h="184815">
                <a:tc vMerge="1">
                  <a:txBody>
                    <a:bodyPr/>
                    <a:lstStyle/>
                    <a:p>
                      <a:endParaRPr kumimoji="1" lang="ja-JP" altLang="en-US"/>
                    </a:p>
                  </a:txBody>
                  <a:tcPr/>
                </a:tc>
                <a:tc>
                  <a:txBody>
                    <a:bodyPr/>
                    <a:lstStyle/>
                    <a:p>
                      <a:pPr algn="l"/>
                      <a:r>
                        <a:rPr kumimoji="1" lang="ja-JP" altLang="en-US" sz="1050" dirty="0">
                          <a:latin typeface="Meiryo UI" panose="020B0604030504040204" pitchFamily="50" charset="-128"/>
                          <a:ea typeface="Meiryo UI" panose="020B0604030504040204" pitchFamily="50" charset="-128"/>
                        </a:rPr>
                        <a:t>供給促進交付金の額</a:t>
                      </a:r>
                      <a:r>
                        <a:rPr kumimoji="1" lang="en-US" altLang="ja-JP" sz="1050" dirty="0">
                          <a:latin typeface="Meiryo UI" panose="020B0604030504040204" pitchFamily="50" charset="-128"/>
                          <a:ea typeface="Meiryo UI" panose="020B0604030504040204" pitchFamily="50" charset="-128"/>
                        </a:rPr>
                        <a:t>(</a:t>
                      </a:r>
                      <a:r>
                        <a:rPr kumimoji="1" lang="ja-JP" altLang="en-US" sz="1050" dirty="0">
                          <a:latin typeface="Meiryo UI" panose="020B0604030504040204" pitchFamily="50" charset="-128"/>
                          <a:ea typeface="Meiryo UI" panose="020B0604030504040204" pitchFamily="50" charset="-128"/>
                        </a:rPr>
                        <a:t>廃棄等費用積立金控除後</a:t>
                      </a:r>
                      <a:r>
                        <a:rPr kumimoji="1" lang="en-US" altLang="ja-JP" sz="1050" dirty="0">
                          <a:latin typeface="Meiryo UI" panose="020B0604030504040204" pitchFamily="50" charset="-128"/>
                          <a:ea typeface="Meiryo UI" panose="020B0604030504040204" pitchFamily="50" charset="-128"/>
                        </a:rPr>
                        <a:t>)</a:t>
                      </a:r>
                    </a:p>
                  </a:txBody>
                  <a:tcPr marL="72000" marR="72000" marT="43200" marB="43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latin typeface="Meiryo UI" panose="020B0604030504040204" pitchFamily="50" charset="-128"/>
                          <a:ea typeface="Meiryo UI" panose="020B0604030504040204" pitchFamily="50" charset="-128"/>
                        </a:rPr>
                        <a:t>廃棄等費用積立金控除後の</a:t>
                      </a:r>
                      <a:r>
                        <a:rPr kumimoji="1" lang="en-US" altLang="ja-JP" sz="1050" dirty="0">
                          <a:solidFill>
                            <a:schemeClr val="tx1"/>
                          </a:solidFill>
                          <a:latin typeface="Meiryo UI" panose="020B0604030504040204" pitchFamily="50" charset="-128"/>
                          <a:ea typeface="Meiryo UI" panose="020B0604030504040204" pitchFamily="50" charset="-128"/>
                        </a:rPr>
                        <a:t>FIP</a:t>
                      </a:r>
                      <a:r>
                        <a:rPr kumimoji="1" lang="ja-JP" altLang="en-US" sz="1050" dirty="0">
                          <a:solidFill>
                            <a:schemeClr val="tx1"/>
                          </a:solidFill>
                          <a:latin typeface="Meiryo UI" panose="020B0604030504040204" pitchFamily="50" charset="-128"/>
                          <a:ea typeface="Meiryo UI" panose="020B0604030504040204" pitchFamily="50" charset="-128"/>
                        </a:rPr>
                        <a:t>交付額</a:t>
                      </a:r>
                      <a:endParaRPr kumimoji="1" lang="ja-JP" altLang="en-US" sz="1050" dirty="0">
                        <a:latin typeface="Meiryo UI" panose="020B0604030504040204" pitchFamily="50" charset="-128"/>
                        <a:ea typeface="Meiryo UI" panose="020B0604030504040204" pitchFamily="50" charset="-128"/>
                      </a:endParaRPr>
                    </a:p>
                  </a:txBody>
                  <a:tcPr marL="72000" marR="72000" marT="43200" marB="43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902663602"/>
                  </a:ext>
                </a:extLst>
              </a:tr>
              <a:tr h="123210">
                <a:tc vMerge="1">
                  <a:txBody>
                    <a:bodyPr/>
                    <a:lstStyle/>
                    <a:p>
                      <a:endParaRPr kumimoji="1" lang="ja-JP" altLang="en-US"/>
                    </a:p>
                  </a:txBody>
                  <a:tcPr/>
                </a:tc>
                <a:tc>
                  <a:txBody>
                    <a:bodyPr/>
                    <a:lstStyle/>
                    <a:p>
                      <a:pPr algn="l"/>
                      <a:r>
                        <a:rPr kumimoji="1" lang="ja-JP" altLang="en-US" sz="1050" dirty="0">
                          <a:latin typeface="Meiryo UI" panose="020B0604030504040204" pitchFamily="50" charset="-128"/>
                          <a:ea typeface="Meiryo UI" panose="020B0604030504040204" pitchFamily="50" charset="-128"/>
                        </a:rPr>
                        <a:t>精算額</a:t>
                      </a:r>
                    </a:p>
                  </a:txBody>
                  <a:tcPr marL="72000" marR="72000" marT="43200" marB="43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ja-JP" altLang="en-US" sz="1050" dirty="0">
                          <a:latin typeface="Meiryo UI" panose="020B0604030504040204" pitchFamily="50" charset="-128"/>
                          <a:ea typeface="Meiryo UI" panose="020B0604030504040204" pitchFamily="50" charset="-128"/>
                        </a:rPr>
                        <a:t>イレギュラーケースにより通常の算定方法以外で交付した金額</a:t>
                      </a:r>
                    </a:p>
                  </a:txBody>
                  <a:tcPr marL="72000" marR="72000" marT="43200" marB="43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333667786"/>
                  </a:ext>
                </a:extLst>
              </a:tr>
              <a:tr h="123210">
                <a:tc vMerge="1">
                  <a:txBody>
                    <a:bodyPr/>
                    <a:lstStyle/>
                    <a:p>
                      <a:endParaRPr kumimoji="1" lang="ja-JP" altLang="en-US"/>
                    </a:p>
                  </a:txBody>
                  <a:tcPr/>
                </a:tc>
                <a:tc>
                  <a:txBody>
                    <a:bodyPr/>
                    <a:lstStyle/>
                    <a:p>
                      <a:pPr algn="l"/>
                      <a:r>
                        <a:rPr kumimoji="1" lang="ja-JP" altLang="en-US" sz="1050" dirty="0">
                          <a:latin typeface="Meiryo UI" panose="020B0604030504040204" pitchFamily="50" charset="-128"/>
                          <a:ea typeface="Meiryo UI" panose="020B0604030504040204" pitchFamily="50" charset="-128"/>
                        </a:rPr>
                        <a:t>供給促進交付金の額</a:t>
                      </a:r>
                    </a:p>
                  </a:txBody>
                  <a:tcPr marL="72000" marR="72000" marT="43200" marB="43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ja-JP" altLang="en-US" sz="1050" dirty="0">
                          <a:latin typeface="Meiryo UI" panose="020B0604030504040204" pitchFamily="50" charset="-128"/>
                          <a:ea typeface="Meiryo UI" panose="020B0604030504040204" pitchFamily="50" charset="-128"/>
                        </a:rPr>
                        <a:t>供給促進交付金の額</a:t>
                      </a:r>
                      <a:r>
                        <a:rPr kumimoji="1" lang="en-US" altLang="ja-JP" sz="1050" dirty="0">
                          <a:latin typeface="Meiryo UI" panose="020B0604030504040204" pitchFamily="50" charset="-128"/>
                          <a:ea typeface="Meiryo UI" panose="020B0604030504040204" pitchFamily="50" charset="-128"/>
                        </a:rPr>
                        <a:t>(</a:t>
                      </a:r>
                      <a:r>
                        <a:rPr kumimoji="1" lang="ja-JP" altLang="en-US" sz="1050" dirty="0">
                          <a:latin typeface="Meiryo UI" panose="020B0604030504040204" pitchFamily="50" charset="-128"/>
                          <a:ea typeface="Meiryo UI" panose="020B0604030504040204" pitchFamily="50" charset="-128"/>
                        </a:rPr>
                        <a:t>廃棄等費用積立金控除後</a:t>
                      </a:r>
                      <a:r>
                        <a:rPr kumimoji="1" lang="en-US" altLang="ja-JP" sz="1050" dirty="0">
                          <a:latin typeface="Meiryo UI" panose="020B0604030504040204" pitchFamily="50" charset="-128"/>
                          <a:ea typeface="Meiryo UI" panose="020B0604030504040204" pitchFamily="50" charset="-128"/>
                        </a:rPr>
                        <a:t>)</a:t>
                      </a:r>
                      <a:r>
                        <a:rPr kumimoji="1" lang="ja-JP" altLang="en-US" sz="1050" dirty="0">
                          <a:latin typeface="Meiryo UI" panose="020B0604030504040204" pitchFamily="50" charset="-128"/>
                          <a:ea typeface="Meiryo UI" panose="020B0604030504040204" pitchFamily="50" charset="-128"/>
                        </a:rPr>
                        <a:t>－精算額</a:t>
                      </a:r>
                    </a:p>
                  </a:txBody>
                  <a:tcPr marL="72000" marR="72000" marT="43200" marB="43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291659571"/>
                  </a:ext>
                </a:extLst>
              </a:tr>
              <a:tr h="123210">
                <a:tc vMerge="1">
                  <a:txBody>
                    <a:bodyPr/>
                    <a:lstStyle/>
                    <a:p>
                      <a:endParaRPr kumimoji="1" lang="ja-JP" altLang="en-US"/>
                    </a:p>
                  </a:txBody>
                  <a:tcPr/>
                </a:tc>
                <a:tc>
                  <a:txBody>
                    <a:bodyPr/>
                    <a:lstStyle/>
                    <a:p>
                      <a:pPr algn="l"/>
                      <a:r>
                        <a:rPr kumimoji="1" lang="ja-JP" altLang="en-US" sz="1050" dirty="0">
                          <a:latin typeface="Meiryo UI" panose="020B0604030504040204" pitchFamily="50" charset="-128"/>
                          <a:ea typeface="Meiryo UI" panose="020B0604030504040204" pitchFamily="50" charset="-128"/>
                        </a:rPr>
                        <a:t>供給電力量</a:t>
                      </a:r>
                    </a:p>
                  </a:txBody>
                  <a:tcPr marL="72000" marR="72000" marT="43200" marB="43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1050" dirty="0">
                          <a:latin typeface="Meiryo UI" panose="020B0604030504040204" pitchFamily="50" charset="-128"/>
                          <a:ea typeface="Meiryo UI" panose="020B0604030504040204" pitchFamily="50" charset="-128"/>
                        </a:rPr>
                        <a:t>供給電力量</a:t>
                      </a:r>
                      <a:r>
                        <a:rPr kumimoji="1" lang="en-US" altLang="ja-JP" sz="1050" dirty="0">
                          <a:latin typeface="Meiryo UI" panose="020B0604030504040204" pitchFamily="50" charset="-128"/>
                          <a:ea typeface="Meiryo UI" panose="020B0604030504040204" pitchFamily="50" charset="-128"/>
                        </a:rPr>
                        <a:t>(0.01</a:t>
                      </a:r>
                      <a:r>
                        <a:rPr kumimoji="1" lang="ja-JP" altLang="en-US" sz="1050" dirty="0">
                          <a:latin typeface="Meiryo UI" panose="020B0604030504040204" pitchFamily="50" charset="-128"/>
                          <a:ea typeface="Meiryo UI" panose="020B0604030504040204" pitchFamily="50" charset="-128"/>
                        </a:rPr>
                        <a:t>円</a:t>
                      </a:r>
                      <a:r>
                        <a:rPr kumimoji="1" lang="en-US" altLang="ja-JP" sz="1050" dirty="0">
                          <a:latin typeface="Meiryo UI" panose="020B0604030504040204" pitchFamily="50" charset="-128"/>
                          <a:ea typeface="Meiryo UI" panose="020B0604030504040204" pitchFamily="50" charset="-128"/>
                        </a:rPr>
                        <a:t>/kWh</a:t>
                      </a:r>
                      <a:r>
                        <a:rPr kumimoji="1" lang="ja-JP" altLang="en-US" sz="1050" dirty="0">
                          <a:latin typeface="Meiryo UI" panose="020B0604030504040204" pitchFamily="50" charset="-128"/>
                          <a:ea typeface="Meiryo UI" panose="020B0604030504040204" pitchFamily="50" charset="-128"/>
                        </a:rPr>
                        <a:t>コマ含む・除く両方</a:t>
                      </a:r>
                      <a:r>
                        <a:rPr kumimoji="1" lang="en-US" altLang="ja-JP" sz="1050" dirty="0">
                          <a:latin typeface="Meiryo UI" panose="020B0604030504040204" pitchFamily="50" charset="-128"/>
                          <a:ea typeface="Meiryo UI" panose="020B0604030504040204" pitchFamily="50" charset="-128"/>
                        </a:rPr>
                        <a:t>)</a:t>
                      </a:r>
                      <a:endParaRPr kumimoji="1" lang="ja-JP" altLang="en-US" sz="1050" dirty="0">
                        <a:latin typeface="Meiryo UI" panose="020B0604030504040204" pitchFamily="50" charset="-128"/>
                        <a:ea typeface="Meiryo UI" panose="020B0604030504040204" pitchFamily="50" charset="-128"/>
                      </a:endParaRPr>
                    </a:p>
                  </a:txBody>
                  <a:tcPr marL="72000" marR="72000" marT="43200" marB="43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004531901"/>
                  </a:ext>
                </a:extLst>
              </a:tr>
              <a:tr h="123210">
                <a:tc gridSpan="2">
                  <a:txBody>
                    <a:bodyPr/>
                    <a:lstStyle/>
                    <a:p>
                      <a:pPr algn="l"/>
                      <a:r>
                        <a:rPr kumimoji="1" lang="en-US" altLang="ja-JP" sz="1050" dirty="0">
                          <a:latin typeface="Meiryo UI" panose="020B0604030504040204" pitchFamily="50" charset="-128"/>
                          <a:ea typeface="Meiryo UI" panose="020B0604030504040204" pitchFamily="50" charset="-128"/>
                        </a:rPr>
                        <a:t>FIP</a:t>
                      </a:r>
                      <a:r>
                        <a:rPr kumimoji="1" lang="ja-JP" altLang="en-US" sz="1050" dirty="0">
                          <a:latin typeface="Meiryo UI" panose="020B0604030504040204" pitchFamily="50" charset="-128"/>
                          <a:ea typeface="Meiryo UI" panose="020B0604030504040204" pitchFamily="50" charset="-128"/>
                        </a:rPr>
                        <a:t>交付金対象件数</a:t>
                      </a:r>
                      <a:endParaRPr kumimoji="1" lang="en-US" altLang="ja-JP" sz="1050" dirty="0">
                        <a:latin typeface="Meiryo UI" panose="020B0604030504040204" pitchFamily="50" charset="-128"/>
                        <a:ea typeface="Meiryo UI" panose="020B0604030504040204" pitchFamily="50" charset="-128"/>
                      </a:endParaRPr>
                    </a:p>
                  </a:txBody>
                  <a:tcPr marL="72000" marR="72000" marT="43200" marB="43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algn="l"/>
                      <a:endParaRPr kumimoji="1" lang="ja-JP" altLang="en-US" sz="1050" dirty="0">
                        <a:latin typeface="Meiryo UI" panose="020B0604030504040204" pitchFamily="50" charset="-128"/>
                        <a:ea typeface="Meiryo UI" panose="020B0604030504040204" pitchFamily="50" charset="-128"/>
                      </a:endParaRPr>
                    </a:p>
                  </a:txBody>
                  <a:tcPr marL="72000" marR="72000" marT="43200" marB="43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1050" dirty="0">
                          <a:latin typeface="Meiryo UI" panose="020B0604030504040204" pitchFamily="50" charset="-128"/>
                          <a:ea typeface="Meiryo UI" panose="020B0604030504040204" pitchFamily="50" charset="-128"/>
                        </a:rPr>
                        <a:t>供給促進交付金交付対象の設備数</a:t>
                      </a:r>
                    </a:p>
                  </a:txBody>
                  <a:tcPr marL="72000" marR="72000" marT="43200" marB="43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8039036"/>
                  </a:ext>
                </a:extLst>
              </a:tr>
              <a:tr h="123210">
                <a:tc gridSpan="2">
                  <a:txBody>
                    <a:bodyPr/>
                    <a:lstStyle/>
                    <a:p>
                      <a:pPr algn="l"/>
                      <a:r>
                        <a:rPr kumimoji="1" lang="en-US" altLang="ja-JP" sz="1050" dirty="0">
                          <a:latin typeface="Meiryo UI" panose="020B0604030504040204" pitchFamily="50" charset="-128"/>
                          <a:ea typeface="Meiryo UI" panose="020B0604030504040204" pitchFamily="50" charset="-128"/>
                        </a:rPr>
                        <a:t>FIP</a:t>
                      </a:r>
                      <a:r>
                        <a:rPr kumimoji="1" lang="ja-JP" altLang="en-US" sz="1050" dirty="0">
                          <a:latin typeface="Meiryo UI" panose="020B0604030504040204" pitchFamily="50" charset="-128"/>
                          <a:ea typeface="Meiryo UI" panose="020B0604030504040204" pitchFamily="50" charset="-128"/>
                        </a:rPr>
                        <a:t>交付対象事業者数</a:t>
                      </a:r>
                      <a:endParaRPr kumimoji="1" lang="en-US" altLang="ja-JP" sz="1050" dirty="0">
                        <a:latin typeface="Meiryo UI" panose="020B0604030504040204" pitchFamily="50" charset="-128"/>
                        <a:ea typeface="Meiryo UI" panose="020B0604030504040204" pitchFamily="50" charset="-128"/>
                      </a:endParaRPr>
                    </a:p>
                  </a:txBody>
                  <a:tcPr marL="72000" marR="72000" marT="43200" marB="43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a:r>
                        <a:rPr kumimoji="1" lang="ja-JP" altLang="en-US" sz="1050" dirty="0">
                          <a:latin typeface="Meiryo UI" panose="020B0604030504040204" pitchFamily="50" charset="-128"/>
                          <a:ea typeface="Meiryo UI" panose="020B0604030504040204" pitchFamily="50" charset="-128"/>
                        </a:rPr>
                        <a:t>供給促進交付金交付対象の事業者数</a:t>
                      </a:r>
                    </a:p>
                  </a:txBody>
                  <a:tcPr marL="72000" marR="72000" marT="43200" marB="43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574257440"/>
                  </a:ext>
                </a:extLst>
              </a:tr>
            </a:tbl>
          </a:graphicData>
        </a:graphic>
      </p:graphicFrame>
    </p:spTree>
    <p:extLst>
      <p:ext uri="{BB962C8B-B14F-4D97-AF65-F5344CB8AC3E}">
        <p14:creationId xmlns:p14="http://schemas.microsoft.com/office/powerpoint/2010/main" val="728714887"/>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ja-JP" altLang="en-US" dirty="0">
                <a:latin typeface="Meiryo UI" panose="020B0604030504040204" pitchFamily="50" charset="-128"/>
                <a:ea typeface="Meiryo UI" panose="020B0604030504040204" pitchFamily="50" charset="-128"/>
              </a:rPr>
              <a:t>業務フロー</a:t>
            </a:r>
            <a:br>
              <a:rPr lang="en-US" altLang="ja-JP" dirty="0">
                <a:latin typeface="Meiryo UI" panose="020B0604030504040204" pitchFamily="50" charset="-128"/>
                <a:ea typeface="Meiryo UI" panose="020B0604030504040204" pitchFamily="50" charset="-128"/>
              </a:rPr>
            </a:br>
            <a:r>
              <a:rPr kumimoji="0" lang="ja-JP" altLang="en-US" kern="0" dirty="0">
                <a:solidFill>
                  <a:prstClr val="black"/>
                </a:solidFill>
                <a:latin typeface="Meiryo UI"/>
                <a:ea typeface="Meiryo UI"/>
                <a:cs typeface="Arial" pitchFamily="34" charset="0"/>
              </a:rPr>
              <a:t>資金管理・報告</a:t>
            </a:r>
            <a:r>
              <a:rPr lang="zh-TW" altLang="en-US"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経済産業省報告 </a:t>
            </a:r>
            <a:r>
              <a:rPr lang="en-US" altLang="ja-JP" dirty="0">
                <a:latin typeface="Arial" panose="020B0604020202020204" pitchFamily="34" charset="0"/>
                <a:ea typeface="Meiryo UI" panose="020B0604030504040204" pitchFamily="50" charset="-128"/>
                <a:cs typeface="Arial" panose="020B0604020202020204" pitchFamily="34" charset="0"/>
              </a:rPr>
              <a:t>– </a:t>
            </a:r>
            <a:r>
              <a:rPr lang="ja-JP" altLang="en-US" dirty="0">
                <a:latin typeface="Meiryo UI" panose="020B0604030504040204" pitchFamily="50" charset="-128"/>
                <a:ea typeface="Meiryo UI" panose="020B0604030504040204" pitchFamily="50" charset="-128"/>
                <a:cs typeface="Arial" panose="020B0604020202020204" pitchFamily="34" charset="0"/>
              </a:rPr>
              <a:t>廃棄等費用積立金報告書</a:t>
            </a:r>
            <a:endParaRPr kumimoji="1" lang="ja-JP" altLang="en-US" dirty="0">
              <a:latin typeface="Meiryo UI" panose="020B0604030504040204" pitchFamily="50" charset="-128"/>
              <a:ea typeface="Meiryo UI" panose="020B0604030504040204" pitchFamily="50" charset="-128"/>
            </a:endParaRPr>
          </a:p>
        </p:txBody>
      </p:sp>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3265374115"/>
              </p:ext>
            </p:extLst>
          </p:nvPr>
        </p:nvGraphicFramePr>
        <p:xfrm>
          <a:off x="141614" y="1118597"/>
          <a:ext cx="9511433" cy="5376471"/>
        </p:xfrm>
        <a:graphic>
          <a:graphicData uri="http://schemas.openxmlformats.org/drawingml/2006/table">
            <a:tbl>
              <a:tblPr firstRow="1" bandRow="1">
                <a:tableStyleId>{2D5ABB26-0587-4C30-8999-92F81FD0307C}</a:tableStyleId>
              </a:tblPr>
              <a:tblGrid>
                <a:gridCol w="367433">
                  <a:extLst>
                    <a:ext uri="{9D8B030D-6E8A-4147-A177-3AD203B41FA5}">
                      <a16:colId xmlns:a16="http://schemas.microsoft.com/office/drawing/2014/main" val="358073148"/>
                    </a:ext>
                  </a:extLst>
                </a:gridCol>
                <a:gridCol w="692468">
                  <a:extLst>
                    <a:ext uri="{9D8B030D-6E8A-4147-A177-3AD203B41FA5}">
                      <a16:colId xmlns:a16="http://schemas.microsoft.com/office/drawing/2014/main" val="3311309282"/>
                    </a:ext>
                  </a:extLst>
                </a:gridCol>
                <a:gridCol w="6377636">
                  <a:extLst>
                    <a:ext uri="{9D8B030D-6E8A-4147-A177-3AD203B41FA5}">
                      <a16:colId xmlns:a16="http://schemas.microsoft.com/office/drawing/2014/main" val="1235158156"/>
                    </a:ext>
                  </a:extLst>
                </a:gridCol>
                <a:gridCol w="1084082">
                  <a:extLst>
                    <a:ext uri="{9D8B030D-6E8A-4147-A177-3AD203B41FA5}">
                      <a16:colId xmlns:a16="http://schemas.microsoft.com/office/drawing/2014/main" val="2107820620"/>
                    </a:ext>
                  </a:extLst>
                </a:gridCol>
                <a:gridCol w="989814">
                  <a:extLst>
                    <a:ext uri="{9D8B030D-6E8A-4147-A177-3AD203B41FA5}">
                      <a16:colId xmlns:a16="http://schemas.microsoft.com/office/drawing/2014/main" val="2019607348"/>
                    </a:ext>
                  </a:extLst>
                </a:gridCol>
              </a:tblGrid>
              <a:tr h="0">
                <a:tc gridSpan="2">
                  <a:txBody>
                    <a:bodyPr/>
                    <a:lstStyle/>
                    <a:p>
                      <a:pPr algn="l"/>
                      <a:r>
                        <a:rPr kumimoji="1" lang="ja-JP" altLang="en-US" sz="1200" b="0" dirty="0">
                          <a:latin typeface="Meiryo UI" panose="020B0604030504040204" pitchFamily="50" charset="-128"/>
                          <a:ea typeface="Meiryo UI" panose="020B0604030504040204" pitchFamily="50" charset="-128"/>
                        </a:rPr>
                        <a:t>業務</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lang="ja-JP" altLang="en-US" sz="1200" dirty="0">
                          <a:latin typeface="Meiryo UI" panose="020B0604030504040204" pitchFamily="50" charset="-128"/>
                          <a:ea typeface="Meiryo UI" panose="020B0604030504040204" pitchFamily="50" charset="-128"/>
                        </a:rPr>
                        <a:t>経済産業省報告 </a:t>
                      </a:r>
                      <a:r>
                        <a:rPr lang="en-US" altLang="ja-JP" sz="1200" dirty="0">
                          <a:latin typeface="Arial" panose="020B0604020202020204" pitchFamily="34" charset="0"/>
                          <a:ea typeface="Meiryo UI" panose="020B0604030504040204" pitchFamily="50" charset="-128"/>
                          <a:cs typeface="Arial" panose="020B0604020202020204" pitchFamily="34" charset="0"/>
                        </a:rPr>
                        <a:t>– </a:t>
                      </a:r>
                      <a:r>
                        <a:rPr lang="ja-JP" altLang="en-US" sz="1200" dirty="0">
                          <a:latin typeface="Meiryo UI" panose="020B0604030504040204" pitchFamily="50" charset="-128"/>
                          <a:ea typeface="Meiryo UI" panose="020B0604030504040204" pitchFamily="50" charset="-128"/>
                          <a:cs typeface="Arial" panose="020B0604020202020204" pitchFamily="34" charset="0"/>
                        </a:rPr>
                        <a:t>廃棄等費用積立金</a:t>
                      </a:r>
                      <a:r>
                        <a:rPr lang="zh-TW" altLang="en-US" sz="1200" dirty="0">
                          <a:latin typeface="Meiryo UI" panose="020B0604030504040204" pitchFamily="50" charset="-128"/>
                          <a:ea typeface="Meiryo UI" panose="020B0604030504040204" pitchFamily="50" charset="-128"/>
                        </a:rPr>
                        <a:t>報告書</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1200" b="0" dirty="0">
                          <a:latin typeface="Meiryo UI" panose="020B0604030504040204" pitchFamily="50" charset="-128"/>
                          <a:ea typeface="Meiryo UI" panose="020B0604030504040204" pitchFamily="50" charset="-128"/>
                        </a:rPr>
                        <a:t>業務コード</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200" b="0" dirty="0">
                          <a:latin typeface="Meiryo UI" panose="020B0604030504040204" pitchFamily="50" charset="-128"/>
                          <a:ea typeface="Meiryo UI" panose="020B0604030504040204" pitchFamily="50" charset="-128"/>
                        </a:rPr>
                        <a:t>ACC504</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0">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業務内容</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広域機関が経済産業省に対して当月度の</a:t>
                      </a:r>
                      <a:r>
                        <a:rPr kumimoji="1" lang="zh-TW" altLang="en-US" sz="1200" b="0" dirty="0">
                          <a:latin typeface="Meiryo UI" panose="020B0604030504040204" pitchFamily="50" charset="-128"/>
                          <a:ea typeface="Meiryo UI" panose="020B0604030504040204" pitchFamily="50" charset="-128"/>
                        </a:rPr>
                        <a:t>廃棄等費用積立</a:t>
                      </a:r>
                      <a:r>
                        <a:rPr kumimoji="1" lang="ja-JP" altLang="en-US" sz="1200" b="0" dirty="0">
                          <a:latin typeface="Meiryo UI" panose="020B0604030504040204" pitchFamily="50" charset="-128"/>
                          <a:ea typeface="Meiryo UI" panose="020B0604030504040204" pitchFamily="50" charset="-128"/>
                        </a:rPr>
                        <a:t>金報告書</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外部積立</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および、積立金請求未入金事業者</a:t>
                      </a:r>
                      <a:r>
                        <a:rPr lang="ja-JP" altLang="en-US" sz="1200" dirty="0">
                          <a:latin typeface="Meiryo UI" panose="020B0604030504040204" pitchFamily="50" charset="-128"/>
                          <a:ea typeface="Meiryo UI" panose="020B0604030504040204" pitchFamily="50" charset="-128"/>
                        </a:rPr>
                        <a:t>を報告する。</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868788017"/>
                  </a:ext>
                </a:extLst>
              </a:tr>
              <a:tr h="0">
                <a:tc gridSpan="2">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業務タイミング</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3">
                  <a:txBody>
                    <a:bodyPr/>
                    <a:lstStyle/>
                    <a:p>
                      <a:pPr marL="0" indent="0" algn="l">
                        <a:buFont typeface="Arial" panose="020B0604020202020204" pitchFamily="34" charset="0"/>
                        <a:buNone/>
                      </a:pPr>
                      <a:r>
                        <a:rPr kumimoji="1" lang="ja-JP" altLang="en-US" sz="1200" b="0" dirty="0">
                          <a:solidFill>
                            <a:schemeClr val="tx1"/>
                          </a:solidFill>
                          <a:latin typeface="Meiryo UI" panose="020B0604030504040204" pitchFamily="50" charset="-128"/>
                          <a:ea typeface="Meiryo UI" panose="020B0604030504040204" pitchFamily="50" charset="-128"/>
                        </a:rPr>
                        <a:t>月次</a:t>
                      </a:r>
                      <a:endParaRPr kumimoji="1" lang="en-US" altLang="ja-JP" sz="1000" b="0"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46641634"/>
                  </a:ext>
                </a:extLst>
              </a:tr>
              <a:tr h="0">
                <a:tc gridSpan="2">
                  <a:txBody>
                    <a:bodyPr/>
                    <a:lstStyle/>
                    <a:p>
                      <a:pPr marL="0" indent="0" algn="l">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関連アクター</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広域機関、経済産業省</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747063371"/>
                  </a:ext>
                </a:extLst>
              </a:tr>
              <a:tr h="857261">
                <a:tc gridSpan="2">
                  <a:txBody>
                    <a:bodyPr/>
                    <a:lstStyle/>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経済産業省</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indent="0" algn="ctr">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155863407"/>
                  </a:ext>
                </a:extLst>
              </a:tr>
              <a:tr h="1187585">
                <a:tc rowSpan="2">
                  <a:txBody>
                    <a:bodyPr/>
                    <a:lstStyle/>
                    <a:p>
                      <a:pPr marL="0" indent="0" algn="ctr">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確認者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lumMod val="95000"/>
                      </a:schemeClr>
                    </a:solidFill>
                  </a:tcPr>
                </a:tc>
                <a:tc gridSpan="3">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776034627"/>
                  </a:ext>
                </a:extLst>
              </a:tr>
              <a:tr h="1187585">
                <a:tc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作業者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603231057"/>
                  </a:ext>
                </a:extLst>
              </a:tr>
              <a:tr h="1046760">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システム</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5629721"/>
                  </a:ext>
                </a:extLst>
              </a:tr>
            </a:tbl>
          </a:graphicData>
        </a:graphic>
      </p:graphicFrame>
      <p:grpSp>
        <p:nvGrpSpPr>
          <p:cNvPr id="45" name="グループ化 44">
            <a:extLst>
              <a:ext uri="{FF2B5EF4-FFF2-40B4-BE49-F238E27FC236}">
                <a16:creationId xmlns:a16="http://schemas.microsoft.com/office/drawing/2014/main" id="{9CF1F3C9-CC75-4B94-A521-D725D6EBDCB6}"/>
              </a:ext>
            </a:extLst>
          </p:cNvPr>
          <p:cNvGrpSpPr/>
          <p:nvPr/>
        </p:nvGrpSpPr>
        <p:grpSpPr>
          <a:xfrm>
            <a:off x="5989186" y="822685"/>
            <a:ext cx="3842712" cy="205890"/>
            <a:chOff x="6068600" y="822685"/>
            <a:chExt cx="3510050" cy="205890"/>
          </a:xfrm>
        </p:grpSpPr>
        <p:sp>
          <p:nvSpPr>
            <p:cNvPr id="48" name="正方形/長方形 47">
              <a:extLst>
                <a:ext uri="{FF2B5EF4-FFF2-40B4-BE49-F238E27FC236}">
                  <a16:creationId xmlns:a16="http://schemas.microsoft.com/office/drawing/2014/main" id="{9688EB4C-8009-4973-9EC1-66774932F2C7}"/>
                </a:ext>
              </a:extLst>
            </p:cNvPr>
            <p:cNvSpPr/>
            <p:nvPr/>
          </p:nvSpPr>
          <p:spPr>
            <a:xfrm>
              <a:off x="6506504" y="822685"/>
              <a:ext cx="1254159"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再エネ業務統合システム</a:t>
              </a:r>
            </a:p>
          </p:txBody>
        </p:sp>
        <p:sp>
          <p:nvSpPr>
            <p:cNvPr id="49" name="正方形/長方形 48">
              <a:extLst>
                <a:ext uri="{FF2B5EF4-FFF2-40B4-BE49-F238E27FC236}">
                  <a16:creationId xmlns:a16="http://schemas.microsoft.com/office/drawing/2014/main" id="{124295D7-CB68-4A93-A329-64D88D4C9115}"/>
                </a:ext>
              </a:extLst>
            </p:cNvPr>
            <p:cNvSpPr/>
            <p:nvPr/>
          </p:nvSpPr>
          <p:spPr>
            <a:xfrm>
              <a:off x="6369354" y="853531"/>
              <a:ext cx="166154" cy="132923"/>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50" name="正方形/長方形 49">
              <a:extLst>
                <a:ext uri="{FF2B5EF4-FFF2-40B4-BE49-F238E27FC236}">
                  <a16:creationId xmlns:a16="http://schemas.microsoft.com/office/drawing/2014/main" id="{D0EF336E-C643-4ACB-8675-0953DBBB48EF}"/>
                </a:ext>
              </a:extLst>
            </p:cNvPr>
            <p:cNvSpPr/>
            <p:nvPr/>
          </p:nvSpPr>
          <p:spPr>
            <a:xfrm>
              <a:off x="7488525" y="853531"/>
              <a:ext cx="166154" cy="132923"/>
            </a:xfrm>
            <a:prstGeom prst="rect">
              <a:avLst/>
            </a:prstGeom>
            <a:noFill/>
            <a:ln w="38100" cap="flat" cmpd="thickThin"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51" name="正方形/長方形 50">
              <a:extLst>
                <a:ext uri="{FF2B5EF4-FFF2-40B4-BE49-F238E27FC236}">
                  <a16:creationId xmlns:a16="http://schemas.microsoft.com/office/drawing/2014/main" id="{8C57A4E1-CA15-4034-AF40-2F4BEC4CB9D8}"/>
                </a:ext>
              </a:extLst>
            </p:cNvPr>
            <p:cNvSpPr/>
            <p:nvPr/>
          </p:nvSpPr>
          <p:spPr>
            <a:xfrm>
              <a:off x="7645826" y="822685"/>
              <a:ext cx="1125542"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zh-TW" altLang="en-US" sz="738" kern="0" dirty="0">
                  <a:latin typeface="Meiryo UI"/>
                  <a:ea typeface="Meiryo UI"/>
                  <a:cs typeface="Arial" pitchFamily="34" charset="0"/>
                </a:rPr>
                <a:t>業務詳細仕様</a:t>
              </a:r>
              <a:r>
                <a:rPr kumimoji="0" lang="ja-JP" altLang="en-US" sz="738" kern="0" dirty="0">
                  <a:latin typeface="Meiryo UI"/>
                  <a:ea typeface="Meiryo UI"/>
                  <a:cs typeface="Arial" pitchFamily="34" charset="0"/>
                </a:rPr>
                <a:t>の対象</a:t>
              </a:r>
            </a:p>
          </p:txBody>
        </p:sp>
        <p:sp>
          <p:nvSpPr>
            <p:cNvPr id="52" name="正方形/長方形 51">
              <a:extLst>
                <a:ext uri="{FF2B5EF4-FFF2-40B4-BE49-F238E27FC236}">
                  <a16:creationId xmlns:a16="http://schemas.microsoft.com/office/drawing/2014/main" id="{2F60D23D-BE9F-4F42-A3A4-62F915CFEC8F}"/>
                </a:ext>
              </a:extLst>
            </p:cNvPr>
            <p:cNvSpPr/>
            <p:nvPr/>
          </p:nvSpPr>
          <p:spPr>
            <a:xfrm>
              <a:off x="6068600" y="822685"/>
              <a:ext cx="299077" cy="198871"/>
            </a:xfrm>
            <a:prstGeom prst="rect">
              <a:avLst/>
            </a:prstGeom>
            <a:noFill/>
          </p:spPr>
          <p:txBody>
            <a:bodyPr wrap="none">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r>
                <a:rPr kumimoji="0" lang="ja-JP" altLang="en-US" sz="738" kern="0" dirty="0">
                  <a:latin typeface="Meiryo UI"/>
                  <a:ea typeface="Meiryo UI"/>
                  <a:cs typeface="Arial" pitchFamily="34" charset="0"/>
                </a:rPr>
                <a:t>凡例</a:t>
              </a:r>
            </a:p>
          </p:txBody>
        </p:sp>
        <p:sp>
          <p:nvSpPr>
            <p:cNvPr id="53" name="フローチャート: 定義済み処理 52">
              <a:extLst>
                <a:ext uri="{FF2B5EF4-FFF2-40B4-BE49-F238E27FC236}">
                  <a16:creationId xmlns:a16="http://schemas.microsoft.com/office/drawing/2014/main" id="{040EBDD2-41E9-45E6-B27B-817ABF8D6DB7}"/>
                </a:ext>
              </a:extLst>
            </p:cNvPr>
            <p:cNvSpPr/>
            <p:nvPr/>
          </p:nvSpPr>
          <p:spPr>
            <a:xfrm>
              <a:off x="8579834" y="853531"/>
              <a:ext cx="237359" cy="144000"/>
            </a:xfrm>
            <a:prstGeom prst="flowChartPredefinedProcess">
              <a:avLst/>
            </a:prstGeom>
            <a:noFill/>
            <a:ln w="19050" cap="flat" cmpd="sng" algn="ctr">
              <a:solidFill>
                <a:sysClr val="window" lastClr="FFFFFF">
                  <a:lumMod val="65000"/>
                </a:sysClr>
              </a:solidFill>
              <a:prstDash val="solid"/>
              <a:miter lim="800000"/>
            </a:ln>
            <a:effectLst/>
          </p:spPr>
          <p:txBody>
            <a:bodyPr wrap="none" lIns="0" tIns="33231" rIns="0" bIns="33231" rtlCol="0" anchor="ctr"/>
            <a:lstStyle/>
            <a:p>
              <a:pPr algn="ctr"/>
              <a:endParaRPr kumimoji="0" lang="ja-JP" altLang="en-US" sz="800" kern="0" dirty="0">
                <a:latin typeface="Meiryo UI" panose="020B0604030504040204" pitchFamily="50" charset="-128"/>
                <a:ea typeface="Meiryo UI" panose="020B0604030504040204" pitchFamily="50" charset="-128"/>
                <a:cs typeface="Arial" pitchFamily="34" charset="0"/>
              </a:endParaRPr>
            </a:p>
          </p:txBody>
        </p:sp>
        <p:sp>
          <p:nvSpPr>
            <p:cNvPr id="54" name="正方形/長方形 53">
              <a:extLst>
                <a:ext uri="{FF2B5EF4-FFF2-40B4-BE49-F238E27FC236}">
                  <a16:creationId xmlns:a16="http://schemas.microsoft.com/office/drawing/2014/main" id="{929DFE16-1788-4BFB-9FDF-9E511B2482FB}"/>
                </a:ext>
              </a:extLst>
            </p:cNvPr>
            <p:cNvSpPr/>
            <p:nvPr/>
          </p:nvSpPr>
          <p:spPr>
            <a:xfrm>
              <a:off x="8795264" y="822685"/>
              <a:ext cx="783386"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他業務プロセス</a:t>
              </a:r>
            </a:p>
          </p:txBody>
        </p:sp>
      </p:grpSp>
      <p:sp>
        <p:nvSpPr>
          <p:cNvPr id="61" name="ドーナツ 24">
            <a:extLst>
              <a:ext uri="{FF2B5EF4-FFF2-40B4-BE49-F238E27FC236}">
                <a16:creationId xmlns:a16="http://schemas.microsoft.com/office/drawing/2014/main" id="{C2A27B21-D92C-4D2D-A9E5-21A1597FCF19}"/>
              </a:ext>
            </a:extLst>
          </p:cNvPr>
          <p:cNvSpPr/>
          <p:nvPr/>
        </p:nvSpPr>
        <p:spPr bwMode="auto">
          <a:xfrm>
            <a:off x="2390140" y="4665193"/>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START</a:t>
            </a:r>
            <a:endParaRPr kumimoji="0" lang="ja-JP" altLang="en-US" sz="700" kern="0" dirty="0">
              <a:latin typeface="Meiryo UI"/>
              <a:ea typeface="Meiryo UI"/>
              <a:cs typeface="Tahoma" pitchFamily="34" charset="0"/>
            </a:endParaRPr>
          </a:p>
        </p:txBody>
      </p:sp>
      <p:cxnSp>
        <p:nvCxnSpPr>
          <p:cNvPr id="62" name="直線矢印コネクタ 61">
            <a:extLst>
              <a:ext uri="{FF2B5EF4-FFF2-40B4-BE49-F238E27FC236}">
                <a16:creationId xmlns:a16="http://schemas.microsoft.com/office/drawing/2014/main" id="{0DA508EC-9A53-40E8-AC99-BCC035D14DDE}"/>
              </a:ext>
            </a:extLst>
          </p:cNvPr>
          <p:cNvCxnSpPr>
            <a:cxnSpLocks/>
            <a:stCxn id="61" idx="6"/>
            <a:endCxn id="67" idx="1"/>
          </p:cNvCxnSpPr>
          <p:nvPr/>
        </p:nvCxnSpPr>
        <p:spPr>
          <a:xfrm>
            <a:off x="2778871" y="4848481"/>
            <a:ext cx="298937" cy="312"/>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63" name="グループ化 62">
            <a:extLst>
              <a:ext uri="{FF2B5EF4-FFF2-40B4-BE49-F238E27FC236}">
                <a16:creationId xmlns:a16="http://schemas.microsoft.com/office/drawing/2014/main" id="{CD7ED80B-A188-49C9-AD2D-F714F30646E1}"/>
              </a:ext>
            </a:extLst>
          </p:cNvPr>
          <p:cNvGrpSpPr/>
          <p:nvPr/>
        </p:nvGrpSpPr>
        <p:grpSpPr>
          <a:xfrm>
            <a:off x="3077808" y="4459454"/>
            <a:ext cx="734400" cy="612539"/>
            <a:chOff x="3766830" y="2375928"/>
            <a:chExt cx="734400" cy="612539"/>
          </a:xfrm>
        </p:grpSpPr>
        <p:sp>
          <p:nvSpPr>
            <p:cNvPr id="64" name="テキスト ボックス 63">
              <a:extLst>
                <a:ext uri="{FF2B5EF4-FFF2-40B4-BE49-F238E27FC236}">
                  <a16:creationId xmlns:a16="http://schemas.microsoft.com/office/drawing/2014/main" id="{BDCF8994-05F6-4821-B31E-921533F4D3AB}"/>
                </a:ext>
              </a:extLst>
            </p:cNvPr>
            <p:cNvSpPr txBox="1"/>
            <p:nvPr/>
          </p:nvSpPr>
          <p:spPr>
            <a:xfrm>
              <a:off x="3766830" y="2375928"/>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01</a:t>
              </a:r>
              <a:endParaRPr lang="ja-JP" altLang="en-US" sz="800" dirty="0">
                <a:latin typeface="Meiryo UI" panose="020B0604030504040204" pitchFamily="50" charset="-128"/>
                <a:ea typeface="Meiryo UI" panose="020B0604030504040204" pitchFamily="50" charset="-128"/>
              </a:endParaRPr>
            </a:p>
          </p:txBody>
        </p:sp>
        <p:sp>
          <p:nvSpPr>
            <p:cNvPr id="65" name="正方形/長方形 64">
              <a:extLst>
                <a:ext uri="{FF2B5EF4-FFF2-40B4-BE49-F238E27FC236}">
                  <a16:creationId xmlns:a16="http://schemas.microsoft.com/office/drawing/2014/main" id="{90C77BC0-4E0F-450E-A5C0-9AF919C07F76}"/>
                </a:ext>
              </a:extLst>
            </p:cNvPr>
            <p:cNvSpPr/>
            <p:nvPr/>
          </p:nvSpPr>
          <p:spPr>
            <a:xfrm>
              <a:off x="3766830" y="2755793"/>
              <a:ext cx="328175" cy="232674"/>
            </a:xfrm>
            <a:prstGeom prst="rect">
              <a:avLst/>
            </a:prstGeom>
            <a:noFill/>
            <a:ln w="19050" cap="flat" cmpd="sng" algn="ctr">
              <a:noFill/>
              <a:prstDash val="solid"/>
              <a:miter lim="800000"/>
            </a:ln>
            <a:effectLst/>
          </p:spPr>
          <p:txBody>
            <a:bodyPr wrap="none" lIns="0" tIns="36000" rIns="0" bIns="36000" rtlCol="0" anchor="ctr"/>
            <a:lstStyle/>
            <a:p>
              <a:pPr algn="ctr"/>
              <a:endParaRPr kumimoji="0" lang="en-US" sz="800" kern="0" dirty="0">
                <a:latin typeface="Meiryo UI"/>
                <a:ea typeface="Meiryo UI"/>
                <a:cs typeface="Arial" pitchFamily="34" charset="0"/>
              </a:endParaRPr>
            </a:p>
          </p:txBody>
        </p:sp>
        <p:sp>
          <p:nvSpPr>
            <p:cNvPr id="66" name="正方形/長方形 65">
              <a:extLst>
                <a:ext uri="{FF2B5EF4-FFF2-40B4-BE49-F238E27FC236}">
                  <a16:creationId xmlns:a16="http://schemas.microsoft.com/office/drawing/2014/main" id="{4879BD5E-0976-47DB-9335-FFE589728631}"/>
                </a:ext>
              </a:extLst>
            </p:cNvPr>
            <p:cNvSpPr/>
            <p:nvPr/>
          </p:nvSpPr>
          <p:spPr>
            <a:xfrm>
              <a:off x="3766830" y="2540413"/>
              <a:ext cx="328175" cy="232674"/>
            </a:xfrm>
            <a:prstGeom prst="rect">
              <a:avLst/>
            </a:prstGeom>
            <a:noFill/>
            <a:ln w="19050" cap="flat" cmpd="sng" algn="ctr">
              <a:noFill/>
              <a:prstDash val="solid"/>
              <a:miter lim="800000"/>
            </a:ln>
            <a:effectLst/>
          </p:spPr>
          <p:txBody>
            <a:bodyPr wrap="none" lIns="0" tIns="36000" rIns="0" bIns="36000" rtlCol="0" anchor="ctr"/>
            <a:lstStyle/>
            <a:p>
              <a:pPr algn="ctr"/>
              <a:endParaRPr kumimoji="0" lang="en-US" sz="800" kern="0" dirty="0">
                <a:latin typeface="Meiryo UI"/>
                <a:ea typeface="Meiryo UI"/>
                <a:cs typeface="Arial" pitchFamily="34" charset="0"/>
              </a:endParaRPr>
            </a:p>
          </p:txBody>
        </p:sp>
        <p:sp>
          <p:nvSpPr>
            <p:cNvPr id="67" name="正方形/長方形 66">
              <a:extLst>
                <a:ext uri="{FF2B5EF4-FFF2-40B4-BE49-F238E27FC236}">
                  <a16:creationId xmlns:a16="http://schemas.microsoft.com/office/drawing/2014/main" id="{42C34673-EA32-49BB-B0C4-614A16102106}"/>
                </a:ext>
              </a:extLst>
            </p:cNvPr>
            <p:cNvSpPr/>
            <p:nvPr/>
          </p:nvSpPr>
          <p:spPr>
            <a:xfrm>
              <a:off x="3766830" y="2542067"/>
              <a:ext cx="734400"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廃棄等費用</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積立金報告書</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出力</a:t>
              </a:r>
              <a:endParaRPr lang="en-US" altLang="ja-JP" sz="800" dirty="0">
                <a:latin typeface="Meiryo UI" panose="020B0604030504040204" pitchFamily="50" charset="-128"/>
                <a:ea typeface="Meiryo UI" panose="020B0604030504040204" pitchFamily="50" charset="-128"/>
                <a:cs typeface="Arial" pitchFamily="34" charset="0"/>
              </a:endParaRPr>
            </a:p>
          </p:txBody>
        </p:sp>
      </p:grpSp>
      <p:cxnSp>
        <p:nvCxnSpPr>
          <p:cNvPr id="68" name="直線矢印コネクタ 67">
            <a:extLst>
              <a:ext uri="{FF2B5EF4-FFF2-40B4-BE49-F238E27FC236}">
                <a16:creationId xmlns:a16="http://schemas.microsoft.com/office/drawing/2014/main" id="{1A631A5F-11C7-4DBA-88A6-223828D28AF3}"/>
              </a:ext>
            </a:extLst>
          </p:cNvPr>
          <p:cNvCxnSpPr>
            <a:cxnSpLocks/>
            <a:stCxn id="71" idx="0"/>
            <a:endCxn id="67" idx="2"/>
          </p:cNvCxnSpPr>
          <p:nvPr/>
        </p:nvCxnSpPr>
        <p:spPr>
          <a:xfrm flipH="1" flipV="1">
            <a:off x="3445008" y="5071993"/>
            <a:ext cx="7534" cy="494380"/>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69" name="グループ化 68">
            <a:extLst>
              <a:ext uri="{FF2B5EF4-FFF2-40B4-BE49-F238E27FC236}">
                <a16:creationId xmlns:a16="http://schemas.microsoft.com/office/drawing/2014/main" id="{CD32BB25-0208-4ED5-87D1-23CDE13C1B31}"/>
              </a:ext>
            </a:extLst>
          </p:cNvPr>
          <p:cNvGrpSpPr/>
          <p:nvPr/>
        </p:nvGrpSpPr>
        <p:grpSpPr>
          <a:xfrm>
            <a:off x="3325407" y="5562570"/>
            <a:ext cx="254269" cy="450827"/>
            <a:chOff x="2515451" y="5897715"/>
            <a:chExt cx="254269" cy="450827"/>
          </a:xfrm>
        </p:grpSpPr>
        <p:sp>
          <p:nvSpPr>
            <p:cNvPr id="70" name="Freeform 266">
              <a:extLst>
                <a:ext uri="{FF2B5EF4-FFF2-40B4-BE49-F238E27FC236}">
                  <a16:creationId xmlns:a16="http://schemas.microsoft.com/office/drawing/2014/main" id="{C2A6506D-4A28-49F0-AAD9-9648D024BFC7}"/>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71" name="正方形/長方形 36">
              <a:extLst>
                <a:ext uri="{FF2B5EF4-FFF2-40B4-BE49-F238E27FC236}">
                  <a16:creationId xmlns:a16="http://schemas.microsoft.com/office/drawing/2014/main" id="{4D577F20-DD2E-460C-B3B2-2F9928036453}"/>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72" name="正方形/長方形 71">
            <a:extLst>
              <a:ext uri="{FF2B5EF4-FFF2-40B4-BE49-F238E27FC236}">
                <a16:creationId xmlns:a16="http://schemas.microsoft.com/office/drawing/2014/main" id="{A3A2C644-E177-4ED2-8CD4-3BD07487963E}"/>
              </a:ext>
            </a:extLst>
          </p:cNvPr>
          <p:cNvSpPr/>
          <p:nvPr/>
        </p:nvSpPr>
        <p:spPr>
          <a:xfrm>
            <a:off x="3380541" y="5934989"/>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73" name="直線矢印コネクタ 72">
            <a:extLst>
              <a:ext uri="{FF2B5EF4-FFF2-40B4-BE49-F238E27FC236}">
                <a16:creationId xmlns:a16="http://schemas.microsoft.com/office/drawing/2014/main" id="{18D4C31F-E2D7-4CFF-B0BE-3F3E1E656AEA}"/>
              </a:ext>
            </a:extLst>
          </p:cNvPr>
          <p:cNvCxnSpPr>
            <a:cxnSpLocks/>
            <a:stCxn id="81" idx="3"/>
            <a:endCxn id="74" idx="2"/>
          </p:cNvCxnSpPr>
          <p:nvPr/>
        </p:nvCxnSpPr>
        <p:spPr>
          <a:xfrm>
            <a:off x="7320021" y="2627698"/>
            <a:ext cx="301749" cy="1530"/>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74" name="ドーナツ 24">
            <a:extLst>
              <a:ext uri="{FF2B5EF4-FFF2-40B4-BE49-F238E27FC236}">
                <a16:creationId xmlns:a16="http://schemas.microsoft.com/office/drawing/2014/main" id="{C1E7CBCD-9CDF-404D-B49A-25D096489052}"/>
              </a:ext>
            </a:extLst>
          </p:cNvPr>
          <p:cNvSpPr/>
          <p:nvPr/>
        </p:nvSpPr>
        <p:spPr bwMode="auto">
          <a:xfrm>
            <a:off x="7621770" y="2445940"/>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END</a:t>
            </a:r>
          </a:p>
        </p:txBody>
      </p:sp>
      <p:grpSp>
        <p:nvGrpSpPr>
          <p:cNvPr id="75" name="グループ化 74">
            <a:extLst>
              <a:ext uri="{FF2B5EF4-FFF2-40B4-BE49-F238E27FC236}">
                <a16:creationId xmlns:a16="http://schemas.microsoft.com/office/drawing/2014/main" id="{4962A626-FDBB-47C5-BA0F-AEF667A20C03}"/>
              </a:ext>
            </a:extLst>
          </p:cNvPr>
          <p:cNvGrpSpPr/>
          <p:nvPr/>
        </p:nvGrpSpPr>
        <p:grpSpPr>
          <a:xfrm>
            <a:off x="6585360" y="4459454"/>
            <a:ext cx="734661" cy="612050"/>
            <a:chOff x="5425250" y="4690090"/>
            <a:chExt cx="734661" cy="612050"/>
          </a:xfrm>
        </p:grpSpPr>
        <p:sp>
          <p:nvSpPr>
            <p:cNvPr id="76" name="テキスト ボックス 75">
              <a:extLst>
                <a:ext uri="{FF2B5EF4-FFF2-40B4-BE49-F238E27FC236}">
                  <a16:creationId xmlns:a16="http://schemas.microsoft.com/office/drawing/2014/main" id="{AB4B1CEC-F2EC-4CDF-88EF-EBE865941173}"/>
                </a:ext>
              </a:extLst>
            </p:cNvPr>
            <p:cNvSpPr txBox="1"/>
            <p:nvPr/>
          </p:nvSpPr>
          <p:spPr>
            <a:xfrm>
              <a:off x="5425250" y="4690090"/>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05</a:t>
              </a:r>
              <a:endParaRPr lang="ja-JP" altLang="en-US" sz="800" dirty="0">
                <a:latin typeface="Meiryo UI" panose="020B0604030504040204" pitchFamily="50" charset="-128"/>
                <a:ea typeface="Meiryo UI" panose="020B0604030504040204" pitchFamily="50" charset="-128"/>
              </a:endParaRPr>
            </a:p>
          </p:txBody>
        </p:sp>
        <p:sp>
          <p:nvSpPr>
            <p:cNvPr id="77" name="正方形/長方形 36">
              <a:extLst>
                <a:ext uri="{FF2B5EF4-FFF2-40B4-BE49-F238E27FC236}">
                  <a16:creationId xmlns:a16="http://schemas.microsoft.com/office/drawing/2014/main" id="{46900EDC-D44C-4D65-88E6-586AC9C3B551}"/>
                </a:ext>
              </a:extLst>
            </p:cNvPr>
            <p:cNvSpPr/>
            <p:nvPr/>
          </p:nvSpPr>
          <p:spPr>
            <a:xfrm>
              <a:off x="5425250" y="4855116"/>
              <a:ext cx="734661" cy="447024"/>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lang="ja-JP" altLang="en-US" sz="800" dirty="0">
                  <a:latin typeface="Meiryo UI" panose="020B0604030504040204" pitchFamily="50" charset="-128"/>
                  <a:ea typeface="Meiryo UI" panose="020B0604030504040204" pitchFamily="50" charset="-128"/>
                  <a:cs typeface="Arial" panose="020B0604020202020204" pitchFamily="34" charset="0"/>
                </a:rPr>
                <a:t>廃棄等費用</a:t>
              </a:r>
              <a:endParaRPr lang="en-US" altLang="ja-JP" sz="800" dirty="0">
                <a:latin typeface="Meiryo UI" panose="020B0604030504040204" pitchFamily="50" charset="-128"/>
                <a:ea typeface="Meiryo UI" panose="020B0604030504040204" pitchFamily="50" charset="-128"/>
                <a:cs typeface="Arial" panose="020B0604020202020204" pitchFamily="34" charset="0"/>
              </a:endParaRPr>
            </a:p>
            <a:p>
              <a:pPr algn="ctr"/>
              <a:r>
                <a:rPr lang="ja-JP" altLang="en-US" sz="800" dirty="0">
                  <a:latin typeface="Meiryo UI" panose="020B0604030504040204" pitchFamily="50" charset="-128"/>
                  <a:ea typeface="Meiryo UI" panose="020B0604030504040204" pitchFamily="50" charset="-128"/>
                  <a:cs typeface="Arial" panose="020B0604020202020204" pitchFamily="34" charset="0"/>
                </a:rPr>
                <a:t>積立金報告書</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送付</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grpSp>
      <p:cxnSp>
        <p:nvCxnSpPr>
          <p:cNvPr id="78" name="直線矢印コネクタ 77">
            <a:extLst>
              <a:ext uri="{FF2B5EF4-FFF2-40B4-BE49-F238E27FC236}">
                <a16:creationId xmlns:a16="http://schemas.microsoft.com/office/drawing/2014/main" id="{7939BBB4-C382-4139-9631-C7C6AF8E04CF}"/>
              </a:ext>
            </a:extLst>
          </p:cNvPr>
          <p:cNvCxnSpPr>
            <a:cxnSpLocks/>
          </p:cNvCxnSpPr>
          <p:nvPr/>
        </p:nvCxnSpPr>
        <p:spPr>
          <a:xfrm flipV="1">
            <a:off x="7019803" y="2851210"/>
            <a:ext cx="0" cy="1773270"/>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79" name="グループ化 78">
            <a:extLst>
              <a:ext uri="{FF2B5EF4-FFF2-40B4-BE49-F238E27FC236}">
                <a16:creationId xmlns:a16="http://schemas.microsoft.com/office/drawing/2014/main" id="{A935D99B-F985-46C3-A2DA-DBE8038F6F66}"/>
              </a:ext>
            </a:extLst>
          </p:cNvPr>
          <p:cNvGrpSpPr/>
          <p:nvPr/>
        </p:nvGrpSpPr>
        <p:grpSpPr>
          <a:xfrm>
            <a:off x="6585360" y="2239160"/>
            <a:ext cx="734661" cy="612050"/>
            <a:chOff x="5425250" y="4690090"/>
            <a:chExt cx="734661" cy="612050"/>
          </a:xfrm>
        </p:grpSpPr>
        <p:sp>
          <p:nvSpPr>
            <p:cNvPr id="80" name="テキスト ボックス 79">
              <a:extLst>
                <a:ext uri="{FF2B5EF4-FFF2-40B4-BE49-F238E27FC236}">
                  <a16:creationId xmlns:a16="http://schemas.microsoft.com/office/drawing/2014/main" id="{409EFB7E-FED2-4DFF-B40F-CB53CB9AED23}"/>
                </a:ext>
              </a:extLst>
            </p:cNvPr>
            <p:cNvSpPr txBox="1"/>
            <p:nvPr/>
          </p:nvSpPr>
          <p:spPr>
            <a:xfrm>
              <a:off x="5425250" y="4690090"/>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06</a:t>
              </a:r>
              <a:endParaRPr lang="ja-JP" altLang="en-US" sz="800" dirty="0">
                <a:latin typeface="Meiryo UI" panose="020B0604030504040204" pitchFamily="50" charset="-128"/>
                <a:ea typeface="Meiryo UI" panose="020B0604030504040204" pitchFamily="50" charset="-128"/>
              </a:endParaRPr>
            </a:p>
          </p:txBody>
        </p:sp>
        <p:sp>
          <p:nvSpPr>
            <p:cNvPr id="81" name="正方形/長方形 36">
              <a:extLst>
                <a:ext uri="{FF2B5EF4-FFF2-40B4-BE49-F238E27FC236}">
                  <a16:creationId xmlns:a16="http://schemas.microsoft.com/office/drawing/2014/main" id="{FBB5AFAE-1289-4BF5-A9ED-FD0CC074B093}"/>
                </a:ext>
              </a:extLst>
            </p:cNvPr>
            <p:cNvSpPr/>
            <p:nvPr/>
          </p:nvSpPr>
          <p:spPr>
            <a:xfrm>
              <a:off x="5425250" y="4855116"/>
              <a:ext cx="734661" cy="447024"/>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lang="ja-JP" altLang="en-US" sz="800" dirty="0">
                  <a:latin typeface="Meiryo UI" panose="020B0604030504040204" pitchFamily="50" charset="-128"/>
                  <a:ea typeface="Meiryo UI" panose="020B0604030504040204" pitchFamily="50" charset="-128"/>
                  <a:cs typeface="Arial" panose="020B0604020202020204" pitchFamily="34" charset="0"/>
                </a:rPr>
                <a:t>廃棄等費用</a:t>
              </a:r>
              <a:endParaRPr lang="en-US" altLang="ja-JP" sz="800" dirty="0">
                <a:latin typeface="Meiryo UI" panose="020B0604030504040204" pitchFamily="50" charset="-128"/>
                <a:ea typeface="Meiryo UI" panose="020B0604030504040204" pitchFamily="50" charset="-128"/>
                <a:cs typeface="Arial" panose="020B0604020202020204" pitchFamily="34" charset="0"/>
              </a:endParaRPr>
            </a:p>
            <a:p>
              <a:pPr algn="ctr"/>
              <a:r>
                <a:rPr lang="ja-JP" altLang="en-US" sz="800" dirty="0">
                  <a:latin typeface="Meiryo UI" panose="020B0604030504040204" pitchFamily="50" charset="-128"/>
                  <a:ea typeface="Meiryo UI" panose="020B0604030504040204" pitchFamily="50" charset="-128"/>
                  <a:cs typeface="Arial" panose="020B0604020202020204" pitchFamily="34" charset="0"/>
                </a:rPr>
                <a:t>積立金報告書</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受領</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grpSp>
      <p:cxnSp>
        <p:nvCxnSpPr>
          <p:cNvPr id="82" name="直線矢印コネクタ 135">
            <a:extLst>
              <a:ext uri="{FF2B5EF4-FFF2-40B4-BE49-F238E27FC236}">
                <a16:creationId xmlns:a16="http://schemas.microsoft.com/office/drawing/2014/main" id="{8DFDF9BF-E8A3-40B7-B433-10EC6794EDE0}"/>
              </a:ext>
            </a:extLst>
          </p:cNvPr>
          <p:cNvCxnSpPr>
            <a:cxnSpLocks/>
            <a:stCxn id="83" idx="3"/>
            <a:endCxn id="77" idx="0"/>
          </p:cNvCxnSpPr>
          <p:nvPr/>
        </p:nvCxnSpPr>
        <p:spPr>
          <a:xfrm>
            <a:off x="6308161" y="3703125"/>
            <a:ext cx="644530" cy="921355"/>
          </a:xfrm>
          <a:prstGeom prst="bentConnector2">
            <a:avLst/>
          </a:prstGeom>
          <a:noFill/>
          <a:ln w="6350" cap="flat" cmpd="sng" algn="ctr">
            <a:solidFill>
              <a:sysClr val="window" lastClr="FFFFFF">
                <a:lumMod val="65000"/>
              </a:sysClr>
            </a:solidFill>
            <a:prstDash val="solid"/>
            <a:miter lim="800000"/>
            <a:tailEnd type="triangle"/>
          </a:ln>
          <a:effectLst/>
        </p:spPr>
      </p:cxnSp>
      <p:sp>
        <p:nvSpPr>
          <p:cNvPr id="83" name="ひし形 110">
            <a:extLst>
              <a:ext uri="{FF2B5EF4-FFF2-40B4-BE49-F238E27FC236}">
                <a16:creationId xmlns:a16="http://schemas.microsoft.com/office/drawing/2014/main" id="{781EEFE0-A838-425B-B347-115AF1C5DFB2}"/>
              </a:ext>
            </a:extLst>
          </p:cNvPr>
          <p:cNvSpPr>
            <a:spLocks/>
          </p:cNvSpPr>
          <p:nvPr/>
        </p:nvSpPr>
        <p:spPr>
          <a:xfrm>
            <a:off x="5976694" y="3523125"/>
            <a:ext cx="331467" cy="360000"/>
          </a:xfrm>
          <a:prstGeom prst="diamond">
            <a:avLst/>
          </a:prstGeom>
          <a:solidFill>
            <a:schemeClr val="bg1"/>
          </a:solidFill>
          <a:ln w="12700" cap="flat" cmpd="sng" algn="ctr">
            <a:solidFill>
              <a:sysClr val="window" lastClr="FFFFFF">
                <a:lumMod val="50000"/>
              </a:sysClr>
            </a:solidFill>
            <a:prstDash val="solid"/>
            <a:miter lim="800000"/>
          </a:ln>
          <a:effectLst/>
        </p:spPr>
        <p:txBody>
          <a:bodyPr wrap="none" lIns="0" tIns="0" rIns="0" bIns="0" rtlCol="0" anchor="ctr"/>
          <a:lstStyle/>
          <a:p>
            <a:pPr algn="ctr">
              <a:defRPr/>
            </a:pPr>
            <a:r>
              <a:rPr kumimoji="0" lang="ja-JP" altLang="en-US" sz="800" kern="0" dirty="0">
                <a:latin typeface="Meiryo UI"/>
                <a:ea typeface="Meiryo UI"/>
              </a:rPr>
              <a:t>確認</a:t>
            </a:r>
            <a:endParaRPr kumimoji="0" lang="en-US" altLang="ja-JP" sz="800" kern="0" dirty="0">
              <a:latin typeface="Meiryo UI"/>
              <a:ea typeface="Meiryo UI"/>
            </a:endParaRPr>
          </a:p>
          <a:p>
            <a:pPr algn="ctr">
              <a:defRPr/>
            </a:pPr>
            <a:r>
              <a:rPr kumimoji="0" lang="ja-JP" altLang="en-US" sz="800" kern="0" dirty="0">
                <a:latin typeface="Meiryo UI"/>
                <a:ea typeface="Meiryo UI"/>
              </a:rPr>
              <a:t>結果</a:t>
            </a:r>
            <a:endParaRPr kumimoji="0" lang="en-US" altLang="ja-JP" sz="800" kern="0" dirty="0">
              <a:latin typeface="Meiryo UI"/>
              <a:ea typeface="Meiryo UI"/>
            </a:endParaRPr>
          </a:p>
        </p:txBody>
      </p:sp>
      <p:sp>
        <p:nvSpPr>
          <p:cNvPr id="84" name="正方形/長方形 83">
            <a:extLst>
              <a:ext uri="{FF2B5EF4-FFF2-40B4-BE49-F238E27FC236}">
                <a16:creationId xmlns:a16="http://schemas.microsoft.com/office/drawing/2014/main" id="{F87D8909-0BED-4C3F-9BB0-FB6E454B73AE}"/>
              </a:ext>
            </a:extLst>
          </p:cNvPr>
          <p:cNvSpPr/>
          <p:nvPr/>
        </p:nvSpPr>
        <p:spPr>
          <a:xfrm>
            <a:off x="6223368" y="3487950"/>
            <a:ext cx="389850" cy="215444"/>
          </a:xfrm>
          <a:prstGeom prst="rect">
            <a:avLst/>
          </a:prstGeom>
        </p:spPr>
        <p:txBody>
          <a:bodyPr wrap="none">
            <a:spAutoFit/>
          </a:bodyPr>
          <a:lstStyle/>
          <a:p>
            <a:r>
              <a:rPr lang="ja-JP" altLang="en-US" sz="800" dirty="0">
                <a:latin typeface="Meiryo UI" panose="020B0604030504040204" pitchFamily="50" charset="-128"/>
                <a:ea typeface="Meiryo UI" panose="020B0604030504040204" pitchFamily="50" charset="-128"/>
                <a:cs typeface="Arial" pitchFamily="34" charset="0"/>
              </a:rPr>
              <a:t>承認</a:t>
            </a:r>
          </a:p>
        </p:txBody>
      </p:sp>
      <p:cxnSp>
        <p:nvCxnSpPr>
          <p:cNvPr id="91" name="直線矢印コネクタ 135">
            <a:extLst>
              <a:ext uri="{FF2B5EF4-FFF2-40B4-BE49-F238E27FC236}">
                <a16:creationId xmlns:a16="http://schemas.microsoft.com/office/drawing/2014/main" id="{E2467D59-AD0E-495F-8A5E-1CCA093A593A}"/>
              </a:ext>
            </a:extLst>
          </p:cNvPr>
          <p:cNvCxnSpPr>
            <a:cxnSpLocks/>
            <a:stCxn id="83" idx="0"/>
            <a:endCxn id="67" idx="0"/>
          </p:cNvCxnSpPr>
          <p:nvPr/>
        </p:nvCxnSpPr>
        <p:spPr>
          <a:xfrm rot="16200000" flipH="1" flipV="1">
            <a:off x="4242484" y="2725649"/>
            <a:ext cx="1102468" cy="2697420"/>
          </a:xfrm>
          <a:prstGeom prst="bentConnector3">
            <a:avLst>
              <a:gd name="adj1" fmla="val -20735"/>
            </a:avLst>
          </a:prstGeom>
          <a:noFill/>
          <a:ln w="6350" cap="flat" cmpd="sng" algn="ctr">
            <a:solidFill>
              <a:sysClr val="window" lastClr="FFFFFF">
                <a:lumMod val="65000"/>
              </a:sysClr>
            </a:solidFill>
            <a:prstDash val="solid"/>
            <a:miter lim="800000"/>
            <a:tailEnd type="triangle"/>
          </a:ln>
          <a:effectLst/>
        </p:spPr>
      </p:cxnSp>
      <p:grpSp>
        <p:nvGrpSpPr>
          <p:cNvPr id="92" name="グループ化 91">
            <a:extLst>
              <a:ext uri="{FF2B5EF4-FFF2-40B4-BE49-F238E27FC236}">
                <a16:creationId xmlns:a16="http://schemas.microsoft.com/office/drawing/2014/main" id="{3C176562-EB58-4352-9F14-86979A09FA5B}"/>
              </a:ext>
            </a:extLst>
          </p:cNvPr>
          <p:cNvGrpSpPr/>
          <p:nvPr/>
        </p:nvGrpSpPr>
        <p:grpSpPr>
          <a:xfrm>
            <a:off x="5014545" y="3318058"/>
            <a:ext cx="734400" cy="612227"/>
            <a:chOff x="3320370" y="3449261"/>
            <a:chExt cx="734400" cy="612227"/>
          </a:xfrm>
        </p:grpSpPr>
        <p:sp>
          <p:nvSpPr>
            <p:cNvPr id="93" name="正方形/長方形 92">
              <a:extLst>
                <a:ext uri="{FF2B5EF4-FFF2-40B4-BE49-F238E27FC236}">
                  <a16:creationId xmlns:a16="http://schemas.microsoft.com/office/drawing/2014/main" id="{A24B113B-80B6-4C88-B66F-830343F77AF3}"/>
                </a:ext>
              </a:extLst>
            </p:cNvPr>
            <p:cNvSpPr/>
            <p:nvPr/>
          </p:nvSpPr>
          <p:spPr>
            <a:xfrm>
              <a:off x="3320370" y="3615088"/>
              <a:ext cx="734400" cy="446400"/>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lang="ja-JP" altLang="en-US" sz="800" dirty="0">
                  <a:latin typeface="Meiryo UI" panose="020B0604030504040204" pitchFamily="50" charset="-128"/>
                  <a:ea typeface="Meiryo UI" panose="020B0604030504040204" pitchFamily="50" charset="-128"/>
                  <a:cs typeface="Arial" panose="020B0604020202020204" pitchFamily="34" charset="0"/>
                </a:rPr>
                <a:t>廃棄等費用</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積立金報告書</a:t>
              </a:r>
              <a:br>
                <a:rPr lang="en-US" altLang="ja-JP" sz="800" dirty="0">
                  <a:latin typeface="Meiryo UI" panose="020B0604030504040204" pitchFamily="50" charset="-128"/>
                  <a:ea typeface="Meiryo UI" panose="020B0604030504040204" pitchFamily="50" charset="-128"/>
                  <a:cs typeface="Arial" pitchFamily="34" charset="0"/>
                </a:rPr>
              </a:br>
              <a:r>
                <a:rPr lang="ja-JP" altLang="en-US" sz="800" dirty="0">
                  <a:latin typeface="Meiryo UI" panose="020B0604030504040204" pitchFamily="50" charset="-128"/>
                  <a:ea typeface="Meiryo UI" panose="020B0604030504040204" pitchFamily="50" charset="-128"/>
                  <a:cs typeface="Arial" pitchFamily="34" charset="0"/>
                </a:rPr>
                <a:t>の確認</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94" name="テキスト ボックス 93">
              <a:extLst>
                <a:ext uri="{FF2B5EF4-FFF2-40B4-BE49-F238E27FC236}">
                  <a16:creationId xmlns:a16="http://schemas.microsoft.com/office/drawing/2014/main" id="{84551398-2F7C-470D-A2B0-007F006D1137}"/>
                </a:ext>
              </a:extLst>
            </p:cNvPr>
            <p:cNvSpPr txBox="1"/>
            <p:nvPr/>
          </p:nvSpPr>
          <p:spPr>
            <a:xfrm>
              <a:off x="3320370"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04</a:t>
              </a:r>
              <a:endParaRPr lang="ja-JP" altLang="en-US" sz="800" dirty="0">
                <a:latin typeface="Meiryo UI" panose="020B0604030504040204" pitchFamily="50" charset="-128"/>
                <a:ea typeface="Meiryo UI" panose="020B0604030504040204" pitchFamily="50" charset="-128"/>
              </a:endParaRPr>
            </a:p>
          </p:txBody>
        </p:sp>
      </p:grpSp>
      <p:cxnSp>
        <p:nvCxnSpPr>
          <p:cNvPr id="110" name="直線矢印コネクタ 109">
            <a:extLst>
              <a:ext uri="{FF2B5EF4-FFF2-40B4-BE49-F238E27FC236}">
                <a16:creationId xmlns:a16="http://schemas.microsoft.com/office/drawing/2014/main" id="{54765A59-7DEB-4887-9256-3D89DE788554}"/>
              </a:ext>
            </a:extLst>
          </p:cNvPr>
          <p:cNvCxnSpPr>
            <a:cxnSpLocks/>
            <a:stCxn id="93" idx="3"/>
            <a:endCxn id="83" idx="1"/>
          </p:cNvCxnSpPr>
          <p:nvPr/>
        </p:nvCxnSpPr>
        <p:spPr>
          <a:xfrm flipV="1">
            <a:off x="5748945" y="3703125"/>
            <a:ext cx="227749" cy="3960"/>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111" name="正方形/長方形 110">
            <a:extLst>
              <a:ext uri="{FF2B5EF4-FFF2-40B4-BE49-F238E27FC236}">
                <a16:creationId xmlns:a16="http://schemas.microsoft.com/office/drawing/2014/main" id="{6165F972-33F1-45F7-B950-9986DA4D5C98}"/>
              </a:ext>
            </a:extLst>
          </p:cNvPr>
          <p:cNvSpPr/>
          <p:nvPr/>
        </p:nvSpPr>
        <p:spPr>
          <a:xfrm>
            <a:off x="5759691" y="3112644"/>
            <a:ext cx="389850" cy="215444"/>
          </a:xfrm>
          <a:prstGeom prst="rect">
            <a:avLst/>
          </a:prstGeom>
        </p:spPr>
        <p:txBody>
          <a:bodyPr wrap="none">
            <a:spAutoFit/>
          </a:bodyPr>
          <a:lstStyle/>
          <a:p>
            <a:r>
              <a:rPr lang="ja-JP" altLang="en-US" sz="800" dirty="0">
                <a:latin typeface="Meiryo UI" panose="020B0604030504040204" pitchFamily="50" charset="-128"/>
                <a:ea typeface="Meiryo UI" panose="020B0604030504040204" pitchFamily="50" charset="-128"/>
                <a:cs typeface="Arial" pitchFamily="34" charset="0"/>
              </a:rPr>
              <a:t>却下</a:t>
            </a:r>
          </a:p>
        </p:txBody>
      </p:sp>
      <p:grpSp>
        <p:nvGrpSpPr>
          <p:cNvPr id="120" name="グループ化 119">
            <a:extLst>
              <a:ext uri="{FF2B5EF4-FFF2-40B4-BE49-F238E27FC236}">
                <a16:creationId xmlns:a16="http://schemas.microsoft.com/office/drawing/2014/main" id="{99038676-4F93-4F26-941E-6FF26031F8DE}"/>
              </a:ext>
            </a:extLst>
          </p:cNvPr>
          <p:cNvGrpSpPr/>
          <p:nvPr/>
        </p:nvGrpSpPr>
        <p:grpSpPr>
          <a:xfrm>
            <a:off x="4047725" y="4459277"/>
            <a:ext cx="734400" cy="612227"/>
            <a:chOff x="2023734" y="4388600"/>
            <a:chExt cx="734400" cy="612227"/>
          </a:xfrm>
        </p:grpSpPr>
        <p:sp>
          <p:nvSpPr>
            <p:cNvPr id="121" name="正方形/長方形 120">
              <a:extLst>
                <a:ext uri="{FF2B5EF4-FFF2-40B4-BE49-F238E27FC236}">
                  <a16:creationId xmlns:a16="http://schemas.microsoft.com/office/drawing/2014/main" id="{DBF8E4A7-74D3-4F76-BD89-0137D91A7653}"/>
                </a:ext>
              </a:extLst>
            </p:cNvPr>
            <p:cNvSpPr/>
            <p:nvPr/>
          </p:nvSpPr>
          <p:spPr>
            <a:xfrm>
              <a:off x="2023734" y="4554427"/>
              <a:ext cx="734400" cy="446400"/>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廃棄</a:t>
              </a:r>
              <a:r>
                <a:rPr lang="ja-JP" altLang="en-US" sz="800">
                  <a:latin typeface="Meiryo UI" panose="020B0604030504040204" pitchFamily="50" charset="-128"/>
                  <a:ea typeface="Meiryo UI" panose="020B0604030504040204" pitchFamily="50" charset="-128"/>
                  <a:cs typeface="Arial" pitchFamily="34" charset="0"/>
                </a:rPr>
                <a:t>等費用</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積立金</a:t>
              </a:r>
              <a:r>
                <a:rPr lang="ja-JP" altLang="en-US" sz="800">
                  <a:latin typeface="Meiryo UI" panose="020B0604030504040204" pitchFamily="50" charset="-128"/>
                  <a:ea typeface="Meiryo UI" panose="020B0604030504040204" pitchFamily="50" charset="-128"/>
                  <a:cs typeface="Arial" pitchFamily="34" charset="0"/>
                </a:rPr>
                <a:t>報告書・</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a:latin typeface="Meiryo UI" panose="020B0604030504040204" pitchFamily="50" charset="-128"/>
                  <a:ea typeface="Meiryo UI" panose="020B0604030504040204" pitchFamily="50" charset="-128"/>
                  <a:cs typeface="Arial" pitchFamily="34" charset="0"/>
                </a:rPr>
                <a:t>確認依頼</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122" name="テキスト ボックス 121">
              <a:extLst>
                <a:ext uri="{FF2B5EF4-FFF2-40B4-BE49-F238E27FC236}">
                  <a16:creationId xmlns:a16="http://schemas.microsoft.com/office/drawing/2014/main" id="{CA426DE5-832E-4C9E-8270-2BAC0EB8C03A}"/>
                </a:ext>
              </a:extLst>
            </p:cNvPr>
            <p:cNvSpPr txBox="1"/>
            <p:nvPr/>
          </p:nvSpPr>
          <p:spPr>
            <a:xfrm>
              <a:off x="2023734" y="4388600"/>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02</a:t>
              </a:r>
              <a:endParaRPr lang="ja-JP" altLang="en-US" sz="800" dirty="0">
                <a:latin typeface="Meiryo UI" panose="020B0604030504040204" pitchFamily="50" charset="-128"/>
                <a:ea typeface="Meiryo UI" panose="020B0604030504040204" pitchFamily="50" charset="-128"/>
              </a:endParaRPr>
            </a:p>
          </p:txBody>
        </p:sp>
      </p:grpSp>
      <p:grpSp>
        <p:nvGrpSpPr>
          <p:cNvPr id="123" name="グループ化 122">
            <a:extLst>
              <a:ext uri="{FF2B5EF4-FFF2-40B4-BE49-F238E27FC236}">
                <a16:creationId xmlns:a16="http://schemas.microsoft.com/office/drawing/2014/main" id="{6AE22BD9-BB3E-4537-8277-6F982113FD0A}"/>
              </a:ext>
            </a:extLst>
          </p:cNvPr>
          <p:cNvGrpSpPr/>
          <p:nvPr/>
        </p:nvGrpSpPr>
        <p:grpSpPr>
          <a:xfrm>
            <a:off x="4047725" y="3313291"/>
            <a:ext cx="734400" cy="612227"/>
            <a:chOff x="2491032" y="3449261"/>
            <a:chExt cx="734400" cy="612227"/>
          </a:xfrm>
        </p:grpSpPr>
        <p:sp>
          <p:nvSpPr>
            <p:cNvPr id="128" name="正方形/長方形 127">
              <a:extLst>
                <a:ext uri="{FF2B5EF4-FFF2-40B4-BE49-F238E27FC236}">
                  <a16:creationId xmlns:a16="http://schemas.microsoft.com/office/drawing/2014/main" id="{796F5946-F252-4CE4-9594-DC8527E1F95C}"/>
                </a:ext>
              </a:extLst>
            </p:cNvPr>
            <p:cNvSpPr/>
            <p:nvPr/>
          </p:nvSpPr>
          <p:spPr>
            <a:xfrm>
              <a:off x="2491032" y="3615088"/>
              <a:ext cx="734400" cy="446400"/>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lang="ja-JP" altLang="en-US" sz="800" dirty="0">
                  <a:latin typeface="Meiryo UI" panose="020B0604030504040204" pitchFamily="50" charset="-128"/>
                  <a:ea typeface="Meiryo UI" panose="020B0604030504040204" pitchFamily="50" charset="-128"/>
                  <a:cs typeface="Arial" panose="020B0604020202020204" pitchFamily="34" charset="0"/>
                </a:rPr>
                <a:t>廃棄等費用</a:t>
              </a:r>
              <a:endParaRPr lang="en-US" altLang="ja-JP" sz="800" dirty="0">
                <a:latin typeface="Meiryo UI" panose="020B0604030504040204" pitchFamily="50" charset="-128"/>
                <a:ea typeface="Meiryo UI" panose="020B0604030504040204" pitchFamily="50" charset="-128"/>
                <a:cs typeface="Arial" panose="020B0604020202020204" pitchFamily="34" charset="0"/>
              </a:endParaRPr>
            </a:p>
            <a:p>
              <a:pPr algn="ctr"/>
              <a:r>
                <a:rPr lang="ja-JP" altLang="en-US" sz="800" dirty="0">
                  <a:latin typeface="Meiryo UI" panose="020B0604030504040204" pitchFamily="50" charset="-128"/>
                  <a:ea typeface="Meiryo UI" panose="020B0604030504040204" pitchFamily="50" charset="-128"/>
                  <a:cs typeface="Arial" panose="020B0604020202020204" pitchFamily="34" charset="0"/>
                </a:rPr>
                <a:t>積立金報告書</a:t>
              </a:r>
              <a:endParaRPr lang="en-US" altLang="ja-JP" sz="800" dirty="0">
                <a:latin typeface="Meiryo UI" panose="020B0604030504040204" pitchFamily="50" charset="-128"/>
                <a:ea typeface="Meiryo UI" panose="020B0604030504040204" pitchFamily="50" charset="-128"/>
                <a:cs typeface="Arial" panose="020B0604020202020204"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確認依頼の受領</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154" name="テキスト ボックス 153">
              <a:extLst>
                <a:ext uri="{FF2B5EF4-FFF2-40B4-BE49-F238E27FC236}">
                  <a16:creationId xmlns:a16="http://schemas.microsoft.com/office/drawing/2014/main" id="{127BC916-D7EF-4E4E-998D-8027118FFFB4}"/>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03</a:t>
              </a:r>
              <a:endParaRPr lang="ja-JP" altLang="en-US" sz="800" dirty="0">
                <a:latin typeface="Meiryo UI" panose="020B0604030504040204" pitchFamily="50" charset="-128"/>
                <a:ea typeface="Meiryo UI" panose="020B0604030504040204" pitchFamily="50" charset="-128"/>
              </a:endParaRPr>
            </a:p>
          </p:txBody>
        </p:sp>
      </p:grpSp>
      <p:cxnSp>
        <p:nvCxnSpPr>
          <p:cNvPr id="155" name="直線矢印コネクタ 154">
            <a:extLst>
              <a:ext uri="{FF2B5EF4-FFF2-40B4-BE49-F238E27FC236}">
                <a16:creationId xmlns:a16="http://schemas.microsoft.com/office/drawing/2014/main" id="{4A057AD6-E7B0-45A8-8432-962EB59FC420}"/>
              </a:ext>
            </a:extLst>
          </p:cNvPr>
          <p:cNvCxnSpPr>
            <a:cxnSpLocks/>
            <a:stCxn id="128" idx="3"/>
            <a:endCxn id="93" idx="1"/>
          </p:cNvCxnSpPr>
          <p:nvPr/>
        </p:nvCxnSpPr>
        <p:spPr>
          <a:xfrm>
            <a:off x="4782125" y="3702318"/>
            <a:ext cx="232420" cy="4767"/>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156" name="直線矢印コネクタ 155">
            <a:extLst>
              <a:ext uri="{FF2B5EF4-FFF2-40B4-BE49-F238E27FC236}">
                <a16:creationId xmlns:a16="http://schemas.microsoft.com/office/drawing/2014/main" id="{36B090C9-AA97-44B5-B0B8-C938ABBDCD2D}"/>
              </a:ext>
            </a:extLst>
          </p:cNvPr>
          <p:cNvCxnSpPr>
            <a:cxnSpLocks/>
            <a:stCxn id="67" idx="3"/>
            <a:endCxn id="121" idx="1"/>
          </p:cNvCxnSpPr>
          <p:nvPr/>
        </p:nvCxnSpPr>
        <p:spPr>
          <a:xfrm flipV="1">
            <a:off x="3812208" y="4848304"/>
            <a:ext cx="235517" cy="489"/>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157" name="直線矢印コネクタ 156">
            <a:extLst>
              <a:ext uri="{FF2B5EF4-FFF2-40B4-BE49-F238E27FC236}">
                <a16:creationId xmlns:a16="http://schemas.microsoft.com/office/drawing/2014/main" id="{40A954B0-59E6-4C61-94AE-1982C9325554}"/>
              </a:ext>
            </a:extLst>
          </p:cNvPr>
          <p:cNvCxnSpPr>
            <a:cxnSpLocks/>
            <a:stCxn id="121" idx="0"/>
            <a:endCxn id="128" idx="2"/>
          </p:cNvCxnSpPr>
          <p:nvPr/>
        </p:nvCxnSpPr>
        <p:spPr>
          <a:xfrm flipV="1">
            <a:off x="4414925" y="3925518"/>
            <a:ext cx="0" cy="699586"/>
          </a:xfrm>
          <a:prstGeom prst="straightConnector1">
            <a:avLst/>
          </a:prstGeom>
          <a:noFill/>
          <a:ln w="6350" cap="flat" cmpd="sng" algn="ctr">
            <a:solidFill>
              <a:sysClr val="window" lastClr="FFFFFF">
                <a:lumMod val="65000"/>
              </a:sysClr>
            </a:solidFill>
            <a:prstDash val="solid"/>
            <a:miter lim="800000"/>
            <a:tailEnd type="triangle"/>
          </a:ln>
          <a:effectLst/>
        </p:spPr>
      </p:cxnSp>
    </p:spTree>
    <p:extLst>
      <p:ext uri="{BB962C8B-B14F-4D97-AF65-F5344CB8AC3E}">
        <p14:creationId xmlns:p14="http://schemas.microsoft.com/office/powerpoint/2010/main" val="2463223432"/>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1407744280"/>
              </p:ext>
            </p:extLst>
          </p:nvPr>
        </p:nvGraphicFramePr>
        <p:xfrm>
          <a:off x="141614" y="864069"/>
          <a:ext cx="9601200" cy="5926198"/>
        </p:xfrm>
        <a:graphic>
          <a:graphicData uri="http://schemas.openxmlformats.org/drawingml/2006/table">
            <a:tbl>
              <a:tblPr firstRow="1" bandRow="1">
                <a:tableStyleId>{2D5ABB26-0587-4C30-8999-92F81FD0307C}</a:tableStyleId>
              </a:tblPr>
              <a:tblGrid>
                <a:gridCol w="1149668">
                  <a:extLst>
                    <a:ext uri="{9D8B030D-6E8A-4147-A177-3AD203B41FA5}">
                      <a16:colId xmlns:a16="http://schemas.microsoft.com/office/drawing/2014/main" val="358073148"/>
                    </a:ext>
                  </a:extLst>
                </a:gridCol>
                <a:gridCol w="8451532">
                  <a:extLst>
                    <a:ext uri="{9D8B030D-6E8A-4147-A177-3AD203B41FA5}">
                      <a16:colId xmlns:a16="http://schemas.microsoft.com/office/drawing/2014/main" val="1235158156"/>
                    </a:ext>
                  </a:extLst>
                </a:gridCol>
              </a:tblGrid>
              <a:tr h="0">
                <a:tc>
                  <a:txBody>
                    <a:bodyPr/>
                    <a:lstStyle/>
                    <a:p>
                      <a:pPr algn="l"/>
                      <a:r>
                        <a:rPr kumimoji="1" lang="ja-JP" altLang="en-US" sz="1200" b="0" dirty="0">
                          <a:latin typeface="Meiryo UI" panose="020B0604030504040204" pitchFamily="50" charset="-128"/>
                          <a:ea typeface="Meiryo UI" panose="020B0604030504040204" pitchFamily="50" charset="-128"/>
                        </a:rPr>
                        <a:t>業務プロセス</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l"/>
                      <a:r>
                        <a:rPr kumimoji="1" lang="ja-JP" altLang="en-US" sz="1200" b="0" dirty="0">
                          <a:latin typeface="Meiryo UI" panose="020B0604030504040204" pitchFamily="50" charset="-128"/>
                          <a:ea typeface="Meiryo UI" panose="020B0604030504040204" pitchFamily="50" charset="-128"/>
                        </a:rPr>
                        <a:t>「</a:t>
                      </a:r>
                      <a:r>
                        <a:rPr kumimoji="1" lang="en-US" altLang="ja-JP" sz="1200" b="0" dirty="0">
                          <a:latin typeface="Meiryo UI" panose="020B0604030504040204" pitchFamily="50" charset="-128"/>
                          <a:ea typeface="Meiryo UI" panose="020B0604030504040204" pitchFamily="50" charset="-128"/>
                        </a:rPr>
                        <a:t>01:</a:t>
                      </a:r>
                      <a:r>
                        <a:rPr lang="ja-JP" altLang="en-US" sz="1200" dirty="0">
                          <a:latin typeface="Meiryo UI" panose="020B0604030504040204" pitchFamily="50" charset="-128"/>
                          <a:ea typeface="Meiryo UI" panose="020B0604030504040204" pitchFamily="50" charset="-128"/>
                          <a:cs typeface="Arial" pitchFamily="34" charset="0"/>
                        </a:rPr>
                        <a:t>廃棄等費用積立金報告書出力」</a:t>
                      </a:r>
                      <a:endParaRPr lang="en-US" altLang="ja-JP" sz="1200" dirty="0">
                        <a:latin typeface="Meiryo UI" panose="020B0604030504040204" pitchFamily="50" charset="-128"/>
                        <a:ea typeface="Meiryo UI" panose="020B0604030504040204" pitchFamily="50" charset="-128"/>
                        <a:cs typeface="Arial" pitchFamily="34" charset="0"/>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0">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業務詳細仕様</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2081878"/>
                  </a:ext>
                </a:extLst>
              </a:tr>
              <a:tr h="5377558">
                <a:tc gridSpan="2">
                  <a:txBody>
                    <a:bodyPr/>
                    <a:lstStyle/>
                    <a:p>
                      <a:pPr lvl="0">
                        <a:defRPr/>
                      </a:pPr>
                      <a:r>
                        <a:rPr kumimoji="0" lang="ja-JP" altLang="en-US" sz="1100" b="1" u="sng" kern="0" dirty="0">
                          <a:latin typeface="Meiryo UI" panose="020B0604030504040204" pitchFamily="50" charset="-128"/>
                          <a:ea typeface="Meiryo UI" panose="020B0604030504040204" pitchFamily="50" charset="-128"/>
                        </a:rPr>
                        <a:t>廃棄等費用積立金報告書の主な記載内容</a:t>
                      </a:r>
                      <a:endParaRPr kumimoji="0" lang="en-US" altLang="ja-JP" sz="1100" kern="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77678721"/>
                  </a:ext>
                </a:extLst>
              </a:tr>
            </a:tbl>
          </a:graphicData>
        </a:graphic>
      </p:graphicFrame>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zh-TW" altLang="en-US" dirty="0">
                <a:latin typeface="Meiryo UI" panose="020B0604030504040204" pitchFamily="50" charset="-128"/>
                <a:ea typeface="Meiryo UI" panose="020B0604030504040204" pitchFamily="50" charset="-128"/>
              </a:rPr>
              <a:t>業務詳細仕様</a:t>
            </a:r>
            <a:br>
              <a:rPr lang="en-US" altLang="ja-JP" dirty="0">
                <a:latin typeface="Meiryo UI" panose="020B0604030504040204" pitchFamily="50" charset="-128"/>
                <a:ea typeface="Meiryo UI" panose="020B0604030504040204" pitchFamily="50" charset="-128"/>
              </a:rPr>
            </a:br>
            <a:r>
              <a:rPr kumimoji="0" lang="ja-JP" altLang="en-US" kern="0" dirty="0">
                <a:solidFill>
                  <a:prstClr val="black"/>
                </a:solidFill>
                <a:latin typeface="Meiryo UI"/>
                <a:ea typeface="Meiryo UI"/>
                <a:cs typeface="Arial" pitchFamily="34" charset="0"/>
              </a:rPr>
              <a:t>資金管理・報告</a:t>
            </a:r>
            <a:r>
              <a:rPr lang="zh-TW" altLang="en-US"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経済産業省報告 </a:t>
            </a:r>
            <a:r>
              <a:rPr lang="en-US" altLang="ja-JP" dirty="0">
                <a:latin typeface="Arial" panose="020B0604020202020204" pitchFamily="34" charset="0"/>
                <a:ea typeface="Meiryo UI" panose="020B0604030504040204" pitchFamily="50" charset="-128"/>
                <a:cs typeface="Arial" panose="020B0604020202020204" pitchFamily="34" charset="0"/>
              </a:rPr>
              <a:t>– </a:t>
            </a:r>
            <a:r>
              <a:rPr lang="ja-JP" altLang="en-US" dirty="0">
                <a:latin typeface="Meiryo UI" panose="020B0604030504040204" pitchFamily="50" charset="-128"/>
                <a:ea typeface="Meiryo UI" panose="020B0604030504040204" pitchFamily="50" charset="-128"/>
                <a:cs typeface="Arial" panose="020B0604020202020204" pitchFamily="34" charset="0"/>
              </a:rPr>
              <a:t>廃棄等費用積立金報告書</a:t>
            </a:r>
            <a:endParaRPr kumimoji="1" lang="ja-JP" altLang="en-US" dirty="0">
              <a:latin typeface="Meiryo UI" panose="020B0604030504040204" pitchFamily="50" charset="-128"/>
              <a:ea typeface="Meiryo UI" panose="020B0604030504040204" pitchFamily="50" charset="-128"/>
            </a:endParaRPr>
          </a:p>
        </p:txBody>
      </p:sp>
      <p:graphicFrame>
        <p:nvGraphicFramePr>
          <p:cNvPr id="43" name="表 42">
            <a:extLst>
              <a:ext uri="{FF2B5EF4-FFF2-40B4-BE49-F238E27FC236}">
                <a16:creationId xmlns:a16="http://schemas.microsoft.com/office/drawing/2014/main" id="{8619E324-C403-446D-B1B3-12223CA40B43}"/>
              </a:ext>
            </a:extLst>
          </p:cNvPr>
          <p:cNvGraphicFramePr>
            <a:graphicFrameLocks noGrp="1"/>
          </p:cNvGraphicFramePr>
          <p:nvPr>
            <p:extLst>
              <p:ext uri="{D42A27DB-BD31-4B8C-83A1-F6EECF244321}">
                <p14:modId xmlns:p14="http://schemas.microsoft.com/office/powerpoint/2010/main" val="1728916369"/>
              </p:ext>
            </p:extLst>
          </p:nvPr>
        </p:nvGraphicFramePr>
        <p:xfrm>
          <a:off x="271087" y="1993161"/>
          <a:ext cx="9287692" cy="2509020"/>
        </p:xfrm>
        <a:graphic>
          <a:graphicData uri="http://schemas.openxmlformats.org/drawingml/2006/table">
            <a:tbl>
              <a:tblPr firstRow="1" bandRow="1">
                <a:tableStyleId>{2D5ABB26-0587-4C30-8999-92F81FD0307C}</a:tableStyleId>
              </a:tblPr>
              <a:tblGrid>
                <a:gridCol w="1774363">
                  <a:extLst>
                    <a:ext uri="{9D8B030D-6E8A-4147-A177-3AD203B41FA5}">
                      <a16:colId xmlns:a16="http://schemas.microsoft.com/office/drawing/2014/main" val="4116574233"/>
                    </a:ext>
                  </a:extLst>
                </a:gridCol>
                <a:gridCol w="264168">
                  <a:extLst>
                    <a:ext uri="{9D8B030D-6E8A-4147-A177-3AD203B41FA5}">
                      <a16:colId xmlns:a16="http://schemas.microsoft.com/office/drawing/2014/main" val="147880587"/>
                    </a:ext>
                  </a:extLst>
                </a:gridCol>
                <a:gridCol w="3134768">
                  <a:extLst>
                    <a:ext uri="{9D8B030D-6E8A-4147-A177-3AD203B41FA5}">
                      <a16:colId xmlns:a16="http://schemas.microsoft.com/office/drawing/2014/main" val="2194097559"/>
                    </a:ext>
                  </a:extLst>
                </a:gridCol>
                <a:gridCol w="4114393">
                  <a:extLst>
                    <a:ext uri="{9D8B030D-6E8A-4147-A177-3AD203B41FA5}">
                      <a16:colId xmlns:a16="http://schemas.microsoft.com/office/drawing/2014/main" val="1823636424"/>
                    </a:ext>
                  </a:extLst>
                </a:gridCol>
              </a:tblGrid>
              <a:tr h="114264">
                <a:tc gridSpan="3">
                  <a:txBody>
                    <a:bodyPr/>
                    <a:lstStyle/>
                    <a:p>
                      <a:pPr algn="ctr"/>
                      <a:r>
                        <a:rPr kumimoji="1" lang="ja-JP" altLang="en-US" sz="1050" dirty="0">
                          <a:latin typeface="Meiryo UI" panose="020B0604030504040204" pitchFamily="50" charset="-128"/>
                          <a:ea typeface="Meiryo UI" panose="020B0604030504040204" pitchFamily="50" charset="-128"/>
                        </a:rPr>
                        <a:t>記載項目</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hMerge="1">
                  <a:txBody>
                    <a:bodyPr/>
                    <a:lstStyle/>
                    <a:p>
                      <a:endParaRPr kumimoji="1" lang="ja-JP" altLang="en-US"/>
                    </a:p>
                  </a:txBody>
                  <a:tcPr/>
                </a:tc>
                <a:tc>
                  <a:txBody>
                    <a:bodyPr/>
                    <a:lstStyle/>
                    <a:p>
                      <a:pPr algn="ctr"/>
                      <a:r>
                        <a:rPr kumimoji="1" lang="ja-JP" altLang="en-US" sz="1050" dirty="0">
                          <a:latin typeface="Meiryo UI" panose="020B0604030504040204" pitchFamily="50" charset="-128"/>
                          <a:ea typeface="Meiryo UI" panose="020B0604030504040204" pitchFamily="50" charset="-128"/>
                        </a:rPr>
                        <a:t>説明</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929096736"/>
                  </a:ext>
                </a:extLst>
              </a:tr>
              <a:tr h="129386">
                <a:tc rowSpan="5">
                  <a:txBody>
                    <a:bodyPr/>
                    <a:lstStyle/>
                    <a:p>
                      <a:pPr algn="ctr"/>
                      <a:endParaRPr kumimoji="1" lang="en-US" altLang="ja-JP" sz="1050" dirty="0">
                        <a:latin typeface="Meiryo UI" panose="020B0604030504040204" pitchFamily="50" charset="-128"/>
                        <a:ea typeface="Meiryo UI" panose="020B0604030504040204" pitchFamily="50" charset="-128"/>
                      </a:endParaRPr>
                    </a:p>
                    <a:p>
                      <a:pPr algn="ctr"/>
                      <a:endParaRPr kumimoji="1" lang="en-US" altLang="ja-JP" sz="1050" dirty="0">
                        <a:latin typeface="Meiryo UI" panose="020B0604030504040204" pitchFamily="50" charset="-128"/>
                        <a:ea typeface="Meiryo UI" panose="020B0604030504040204" pitchFamily="50" charset="-128"/>
                      </a:endParaRPr>
                    </a:p>
                    <a:p>
                      <a:pPr algn="ctr"/>
                      <a:endParaRPr kumimoji="1" lang="en-US" altLang="ja-JP" sz="1050" dirty="0">
                        <a:latin typeface="Meiryo UI" panose="020B0604030504040204" pitchFamily="50" charset="-128"/>
                        <a:ea typeface="Meiryo UI" panose="020B0604030504040204" pitchFamily="50" charset="-128"/>
                      </a:endParaRPr>
                    </a:p>
                    <a:p>
                      <a:pPr algn="ctr"/>
                      <a:r>
                        <a:rPr kumimoji="1" lang="ja-JP" altLang="en-US" sz="1050" dirty="0">
                          <a:latin typeface="Meiryo UI" panose="020B0604030504040204" pitchFamily="50" charset="-128"/>
                          <a:ea typeface="Meiryo UI" panose="020B0604030504040204" pitchFamily="50" charset="-128"/>
                        </a:rPr>
                        <a:t>当月度積立金額に係るデータ</a:t>
                      </a:r>
                    </a:p>
                    <a:p>
                      <a:pPr algn="ctr"/>
                      <a:r>
                        <a:rPr kumimoji="1" lang="en-US" altLang="ja-JP" sz="1050" dirty="0">
                          <a:latin typeface="Meiryo UI" panose="020B0604030504040204" pitchFamily="50" charset="-128"/>
                          <a:ea typeface="Meiryo UI" panose="020B0604030504040204" pitchFamily="50" charset="-128"/>
                        </a:rPr>
                        <a:t>(</a:t>
                      </a:r>
                      <a:r>
                        <a:rPr kumimoji="1" lang="ja-JP" altLang="en-US" sz="1050" dirty="0">
                          <a:latin typeface="Meiryo UI" panose="020B0604030504040204" pitchFamily="50" charset="-128"/>
                          <a:ea typeface="Meiryo UI" panose="020B0604030504040204" pitchFamily="50" charset="-128"/>
                        </a:rPr>
                        <a:t>全事業者の合計値</a:t>
                      </a:r>
                      <a:r>
                        <a:rPr kumimoji="1" lang="en-US" altLang="ja-JP" sz="1050" dirty="0">
                          <a:latin typeface="Meiryo UI" panose="020B0604030504040204" pitchFamily="50" charset="-128"/>
                          <a:ea typeface="Meiryo UI" panose="020B0604030504040204" pitchFamily="50" charset="-128"/>
                        </a:rPr>
                        <a:t>)</a:t>
                      </a:r>
                    </a:p>
                  </a:txBody>
                  <a:tcPr marL="72000" marR="72000" marT="43200" marB="432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2">
                  <a:txBody>
                    <a:bodyPr/>
                    <a:lstStyle/>
                    <a:p>
                      <a:pPr algn="l"/>
                      <a:r>
                        <a:rPr kumimoji="1" lang="ja-JP" altLang="en-US" sz="1050" dirty="0">
                          <a:latin typeface="Meiryo UI" panose="020B0604030504040204" pitchFamily="50" charset="-128"/>
                          <a:ea typeface="Meiryo UI" panose="020B0604030504040204" pitchFamily="50" charset="-128"/>
                        </a:rPr>
                        <a:t>供給電力量</a:t>
                      </a:r>
                    </a:p>
                  </a:txBody>
                  <a:tcPr marL="72000" marR="72000" marT="43200" marB="43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ja-JP" altLang="en-US" sz="1050" dirty="0">
                          <a:latin typeface="Meiryo UI" panose="020B0604030504040204" pitchFamily="50" charset="-128"/>
                          <a:ea typeface="Meiryo UI" panose="020B0604030504040204" pitchFamily="50" charset="-128"/>
                        </a:rPr>
                        <a:t>廃棄等費用積立金の算定に用いた供給電力量</a:t>
                      </a:r>
                      <a:r>
                        <a:rPr kumimoji="1" lang="en-US" altLang="ja-JP" sz="1050" dirty="0">
                          <a:latin typeface="Meiryo UI" panose="020B0604030504040204" pitchFamily="50" charset="-128"/>
                          <a:ea typeface="Meiryo UI" panose="020B0604030504040204" pitchFamily="50" charset="-128"/>
                        </a:rPr>
                        <a:t>(0.01</a:t>
                      </a:r>
                      <a:r>
                        <a:rPr kumimoji="1" lang="ja-JP" altLang="en-US" sz="1050" dirty="0">
                          <a:latin typeface="Meiryo UI" panose="020B0604030504040204" pitchFamily="50" charset="-128"/>
                          <a:ea typeface="Meiryo UI" panose="020B0604030504040204" pitchFamily="50" charset="-128"/>
                        </a:rPr>
                        <a:t>円</a:t>
                      </a:r>
                      <a:r>
                        <a:rPr kumimoji="1" lang="en-US" altLang="ja-JP" sz="1050" dirty="0">
                          <a:latin typeface="Meiryo UI" panose="020B0604030504040204" pitchFamily="50" charset="-128"/>
                          <a:ea typeface="Meiryo UI" panose="020B0604030504040204" pitchFamily="50" charset="-128"/>
                        </a:rPr>
                        <a:t>/kWh</a:t>
                      </a:r>
                      <a:r>
                        <a:rPr kumimoji="1" lang="ja-JP" altLang="en-US" sz="1050" dirty="0">
                          <a:latin typeface="Meiryo UI" panose="020B0604030504040204" pitchFamily="50" charset="-128"/>
                          <a:ea typeface="Meiryo UI" panose="020B0604030504040204" pitchFamily="50" charset="-128"/>
                        </a:rPr>
                        <a:t>コマ含む</a:t>
                      </a:r>
                      <a:r>
                        <a:rPr kumimoji="1" lang="en-US" altLang="ja-JP" sz="1050" dirty="0">
                          <a:latin typeface="Meiryo UI" panose="020B0604030504040204" pitchFamily="50" charset="-128"/>
                          <a:ea typeface="Meiryo UI" panose="020B0604030504040204" pitchFamily="50" charset="-128"/>
                        </a:rPr>
                        <a:t>)</a:t>
                      </a:r>
                      <a:endParaRPr kumimoji="1" lang="ja-JP" altLang="en-US" sz="1050" dirty="0">
                        <a:latin typeface="Meiryo UI" panose="020B0604030504040204" pitchFamily="50" charset="-128"/>
                        <a:ea typeface="Meiryo UI" panose="020B0604030504040204" pitchFamily="50" charset="-128"/>
                      </a:endParaRPr>
                    </a:p>
                  </a:txBody>
                  <a:tcPr marL="72000" marR="72000" marT="43200" marB="43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291615959"/>
                  </a:ext>
                </a:extLst>
              </a:tr>
              <a:tr h="123210">
                <a:tc vMerge="1">
                  <a:txBody>
                    <a:bodyPr/>
                    <a:lstStyle/>
                    <a:p>
                      <a:pPr algn="l"/>
                      <a:endParaRPr kumimoji="1" lang="ja-JP" altLang="en-US" sz="1050" dirty="0">
                        <a:latin typeface="Meiryo UI" panose="020B0604030504040204" pitchFamily="50" charset="-128"/>
                        <a:ea typeface="Meiryo UI" panose="020B0604030504040204" pitchFamily="50" charset="-128"/>
                      </a:endParaRPr>
                    </a:p>
                  </a:txBody>
                  <a:tcPr marL="72000" marR="72000" marT="43200" marB="432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2">
                  <a:txBody>
                    <a:bodyPr/>
                    <a:lstStyle/>
                    <a:p>
                      <a:pPr algn="l"/>
                      <a:r>
                        <a:rPr kumimoji="1" lang="ja-JP" altLang="en-US" sz="1050" dirty="0">
                          <a:latin typeface="Meiryo UI" panose="020B0604030504040204" pitchFamily="50" charset="-128"/>
                          <a:ea typeface="Meiryo UI" panose="020B0604030504040204" pitchFamily="50" charset="-128"/>
                        </a:rPr>
                        <a:t>廃棄等費用積立金額合計</a:t>
                      </a:r>
                    </a:p>
                  </a:txBody>
                  <a:tcPr marL="72000" marR="72000" marT="43200" marB="43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ja-JP" altLang="en-US" sz="1050" dirty="0">
                          <a:latin typeface="Meiryo UI" panose="020B0604030504040204" pitchFamily="50" charset="-128"/>
                          <a:ea typeface="Meiryo UI" panose="020B0604030504040204" pitchFamily="50" charset="-128"/>
                        </a:rPr>
                        <a:t>当月度の積立額合計</a:t>
                      </a:r>
                      <a:r>
                        <a:rPr kumimoji="1" lang="en-US" altLang="ja-JP" sz="1050" dirty="0">
                          <a:latin typeface="Meiryo UI" panose="020B0604030504040204" pitchFamily="50" charset="-128"/>
                          <a:ea typeface="Meiryo UI" panose="020B0604030504040204" pitchFamily="50" charset="-128"/>
                        </a:rPr>
                        <a:t>(</a:t>
                      </a:r>
                      <a:r>
                        <a:rPr kumimoji="1" lang="ja-JP" altLang="en-US" sz="1050" dirty="0">
                          <a:latin typeface="Meiryo UI" panose="020B0604030504040204" pitchFamily="50" charset="-128"/>
                          <a:ea typeface="Meiryo UI" panose="020B0604030504040204" pitchFamily="50" charset="-128"/>
                        </a:rPr>
                        <a:t>①</a:t>
                      </a:r>
                      <a:r>
                        <a:rPr kumimoji="1" lang="en-US" altLang="ja-JP" sz="1050" dirty="0">
                          <a:latin typeface="Meiryo UI" panose="020B0604030504040204" pitchFamily="50" charset="-128"/>
                          <a:ea typeface="Meiryo UI" panose="020B0604030504040204" pitchFamily="50" charset="-128"/>
                        </a:rPr>
                        <a:t>+</a:t>
                      </a:r>
                      <a:r>
                        <a:rPr kumimoji="1" lang="ja-JP" altLang="en-US" sz="1050" dirty="0">
                          <a:latin typeface="Meiryo UI" panose="020B0604030504040204" pitchFamily="50" charset="-128"/>
                          <a:ea typeface="Meiryo UI" panose="020B0604030504040204" pitchFamily="50" charset="-128"/>
                        </a:rPr>
                        <a:t>②</a:t>
                      </a:r>
                      <a:r>
                        <a:rPr kumimoji="1" lang="en-US" altLang="ja-JP" sz="1050" dirty="0">
                          <a:latin typeface="Meiryo UI" panose="020B0604030504040204" pitchFamily="50" charset="-128"/>
                          <a:ea typeface="Meiryo UI" panose="020B0604030504040204" pitchFamily="50" charset="-128"/>
                        </a:rPr>
                        <a:t>+</a:t>
                      </a:r>
                      <a:r>
                        <a:rPr kumimoji="1" lang="ja-JP" altLang="en-US" sz="1050" dirty="0">
                          <a:latin typeface="Meiryo UI" panose="020B0604030504040204" pitchFamily="50" charset="-128"/>
                          <a:ea typeface="Meiryo UI" panose="020B0604030504040204" pitchFamily="50" charset="-128"/>
                        </a:rPr>
                        <a:t>③</a:t>
                      </a:r>
                      <a:r>
                        <a:rPr kumimoji="1" lang="en-US" altLang="ja-JP" sz="1050" dirty="0">
                          <a:latin typeface="Meiryo UI" panose="020B0604030504040204" pitchFamily="50" charset="-128"/>
                          <a:ea typeface="Meiryo UI" panose="020B0604030504040204" pitchFamily="50" charset="-128"/>
                        </a:rPr>
                        <a:t>)</a:t>
                      </a:r>
                      <a:endParaRPr kumimoji="1" lang="ja-JP" altLang="en-US" sz="1050" dirty="0">
                        <a:latin typeface="Meiryo UI" panose="020B0604030504040204" pitchFamily="50" charset="-128"/>
                        <a:ea typeface="Meiryo UI" panose="020B0604030504040204" pitchFamily="50" charset="-128"/>
                      </a:endParaRPr>
                    </a:p>
                  </a:txBody>
                  <a:tcPr marL="72000" marR="72000" marT="43200" marB="43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19485094"/>
                  </a:ext>
                </a:extLst>
              </a:tr>
              <a:tr h="123210">
                <a:tc vMerge="1">
                  <a:txBody>
                    <a:bodyPr/>
                    <a:lstStyle/>
                    <a:p>
                      <a:endParaRPr kumimoji="1" lang="ja-JP" altLang="en-US"/>
                    </a:p>
                  </a:txBody>
                  <a:tcPr/>
                </a:tc>
                <a:tc rowSpan="3">
                  <a:txBody>
                    <a:bodyPr/>
                    <a:lstStyle/>
                    <a:p>
                      <a:pPr algn="l"/>
                      <a:endParaRPr kumimoji="1" lang="ja-JP" altLang="en-US" sz="1050" dirty="0">
                        <a:latin typeface="Meiryo UI" panose="020B0604030504040204" pitchFamily="50" charset="-128"/>
                        <a:ea typeface="Meiryo UI" panose="020B0604030504040204" pitchFamily="50" charset="-128"/>
                      </a:endParaRPr>
                    </a:p>
                  </a:txBody>
                  <a:tcPr marL="72000" marR="72000" marT="43200" marB="43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1050" dirty="0">
                          <a:latin typeface="Meiryo UI" panose="020B0604030504040204" pitchFamily="50" charset="-128"/>
                          <a:ea typeface="Meiryo UI" panose="020B0604030504040204" pitchFamily="50" charset="-128"/>
                        </a:rPr>
                        <a:t>①廃棄等費用積立金額</a:t>
                      </a:r>
                      <a:r>
                        <a:rPr kumimoji="1" lang="en-US" altLang="ja-JP" sz="1050" dirty="0">
                          <a:latin typeface="Meiryo UI" panose="020B0604030504040204" pitchFamily="50" charset="-128"/>
                          <a:ea typeface="Meiryo UI" panose="020B0604030504040204" pitchFamily="50" charset="-128"/>
                        </a:rPr>
                        <a:t>(FIP</a:t>
                      </a:r>
                      <a:r>
                        <a:rPr kumimoji="1" lang="ja-JP" altLang="en-US" sz="1050" dirty="0">
                          <a:latin typeface="Meiryo UI" panose="020B0604030504040204" pitchFamily="50" charset="-128"/>
                          <a:ea typeface="Meiryo UI" panose="020B0604030504040204" pitchFamily="50" charset="-128"/>
                        </a:rPr>
                        <a:t>交付金との相殺分</a:t>
                      </a:r>
                      <a:r>
                        <a:rPr kumimoji="1" lang="en-US" altLang="ja-JP" sz="1050" dirty="0">
                          <a:latin typeface="Meiryo UI" panose="020B0604030504040204" pitchFamily="50" charset="-128"/>
                          <a:ea typeface="Meiryo UI" panose="020B0604030504040204" pitchFamily="50" charset="-128"/>
                        </a:rPr>
                        <a:t>)</a:t>
                      </a:r>
                      <a:endParaRPr kumimoji="1" lang="ja-JP" altLang="en-US" sz="1050" dirty="0">
                        <a:latin typeface="Meiryo UI" panose="020B0604030504040204" pitchFamily="50" charset="-128"/>
                        <a:ea typeface="Meiryo UI" panose="020B0604030504040204" pitchFamily="50" charset="-128"/>
                      </a:endParaRPr>
                    </a:p>
                  </a:txBody>
                  <a:tcPr marL="72000" marR="72000" marT="43200" marB="43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en-US" altLang="ja-JP" sz="1050" dirty="0">
                          <a:latin typeface="Meiryo UI" panose="020B0604030504040204" pitchFamily="50" charset="-128"/>
                          <a:ea typeface="Meiryo UI" panose="020B0604030504040204" pitchFamily="50" charset="-128"/>
                        </a:rPr>
                        <a:t>FIP</a:t>
                      </a:r>
                      <a:r>
                        <a:rPr kumimoji="1" lang="ja-JP" altLang="en-US" sz="1050" dirty="0">
                          <a:latin typeface="Meiryo UI" panose="020B0604030504040204" pitchFamily="50" charset="-128"/>
                          <a:ea typeface="Meiryo UI" panose="020B0604030504040204" pitchFamily="50" charset="-128"/>
                        </a:rPr>
                        <a:t>交付金からの控除による積立額</a:t>
                      </a:r>
                    </a:p>
                  </a:txBody>
                  <a:tcPr marL="72000" marR="72000" marT="43200" marB="43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6311820"/>
                  </a:ext>
                </a:extLst>
              </a:tr>
              <a:tr h="129386">
                <a:tc vMerge="1">
                  <a:txBody>
                    <a:bodyPr/>
                    <a:lstStyle/>
                    <a:p>
                      <a:pPr algn="l"/>
                      <a:endParaRPr kumimoji="1" lang="ja-JP" altLang="en-US" sz="1050" dirty="0">
                        <a:latin typeface="Meiryo UI" panose="020B0604030504040204" pitchFamily="50" charset="-128"/>
                        <a:ea typeface="Meiryo UI" panose="020B0604030504040204" pitchFamily="50" charset="-128"/>
                      </a:endParaRPr>
                    </a:p>
                  </a:txBody>
                  <a:tcPr marL="72000" marR="72000" marT="43200" marB="432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l"/>
                      <a:endParaRPr kumimoji="1" lang="ja-JP" altLang="en-US" sz="1050" dirty="0">
                        <a:latin typeface="Meiryo UI" panose="020B0604030504040204" pitchFamily="50" charset="-128"/>
                        <a:ea typeface="Meiryo UI" panose="020B0604030504040204" pitchFamily="50" charset="-128"/>
                      </a:endParaRPr>
                    </a:p>
                  </a:txBody>
                  <a:tcPr marL="72000" marR="72000" marT="43200" marB="43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1050" dirty="0">
                          <a:latin typeface="Meiryo UI" panose="020B0604030504040204" pitchFamily="50" charset="-128"/>
                          <a:ea typeface="Meiryo UI" panose="020B0604030504040204" pitchFamily="50" charset="-128"/>
                        </a:rPr>
                        <a:t>②廃棄等費用積立金額</a:t>
                      </a:r>
                      <a:r>
                        <a:rPr kumimoji="1" lang="en-US" altLang="zh-TW" sz="1050" dirty="0">
                          <a:latin typeface="Meiryo UI" panose="020B0604030504040204" pitchFamily="50" charset="-128"/>
                          <a:ea typeface="Meiryo UI" panose="020B0604030504040204" pitchFamily="50" charset="-128"/>
                        </a:rPr>
                        <a:t>(</a:t>
                      </a:r>
                      <a:r>
                        <a:rPr kumimoji="1" lang="zh-TW" altLang="en-US" sz="1050" dirty="0">
                          <a:latin typeface="Meiryo UI" panose="020B0604030504040204" pitchFamily="50" charset="-128"/>
                          <a:ea typeface="Meiryo UI" panose="020B0604030504040204" pitchFamily="50" charset="-128"/>
                        </a:rPr>
                        <a:t>相殺処理外：買取義務者</a:t>
                      </a:r>
                      <a:r>
                        <a:rPr kumimoji="1" lang="en-US" altLang="zh-TW" sz="1050" dirty="0">
                          <a:latin typeface="Meiryo UI" panose="020B0604030504040204" pitchFamily="50" charset="-128"/>
                          <a:ea typeface="Meiryo UI" panose="020B0604030504040204" pitchFamily="50" charset="-128"/>
                        </a:rPr>
                        <a:t>)</a:t>
                      </a:r>
                      <a:endParaRPr kumimoji="1" lang="ja-JP" altLang="en-US" sz="1050" dirty="0">
                        <a:latin typeface="Meiryo UI" panose="020B0604030504040204" pitchFamily="50" charset="-128"/>
                        <a:ea typeface="Meiryo UI" panose="020B0604030504040204" pitchFamily="50" charset="-128"/>
                      </a:endParaRPr>
                    </a:p>
                  </a:txBody>
                  <a:tcPr marL="72000" marR="72000" marT="43200" marB="43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en-US" altLang="ja-JP" sz="1050" dirty="0">
                          <a:latin typeface="Meiryo UI" panose="020B0604030504040204" pitchFamily="50" charset="-128"/>
                          <a:ea typeface="Meiryo UI" panose="020B0604030504040204" pitchFamily="50" charset="-128"/>
                        </a:rPr>
                        <a:t>FIT</a:t>
                      </a:r>
                      <a:r>
                        <a:rPr kumimoji="1" lang="ja-JP" altLang="en-US" sz="1050" dirty="0">
                          <a:latin typeface="Meiryo UI" panose="020B0604030504040204" pitchFamily="50" charset="-128"/>
                          <a:ea typeface="Meiryo UI" panose="020B0604030504040204" pitchFamily="50" charset="-128"/>
                        </a:rPr>
                        <a:t>および一時調達契約中の</a:t>
                      </a:r>
                      <a:r>
                        <a:rPr kumimoji="1" lang="en-US" altLang="ja-JP" sz="1050" dirty="0">
                          <a:latin typeface="Meiryo UI" panose="020B0604030504040204" pitchFamily="50" charset="-128"/>
                          <a:ea typeface="Meiryo UI" panose="020B0604030504040204" pitchFamily="50" charset="-128"/>
                        </a:rPr>
                        <a:t>FIP</a:t>
                      </a:r>
                      <a:r>
                        <a:rPr kumimoji="1" lang="ja-JP" altLang="en-US" sz="1050" dirty="0">
                          <a:latin typeface="Meiryo UI" panose="020B0604030504040204" pitchFamily="50" charset="-128"/>
                          <a:ea typeface="Meiryo UI" panose="020B0604030504040204" pitchFamily="50" charset="-128"/>
                        </a:rPr>
                        <a:t>設備の積立額</a:t>
                      </a:r>
                    </a:p>
                  </a:txBody>
                  <a:tcPr marL="72000" marR="72000" marT="43200" marB="43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066558459"/>
                  </a:ext>
                </a:extLst>
              </a:tr>
              <a:tr h="213407">
                <a:tc vMerge="1">
                  <a:txBody>
                    <a:bodyPr/>
                    <a:lstStyle/>
                    <a:p>
                      <a:pPr algn="l"/>
                      <a:endParaRPr kumimoji="1" lang="ja-JP" altLang="en-US" sz="1050" dirty="0">
                        <a:latin typeface="Meiryo UI" panose="020B0604030504040204" pitchFamily="50" charset="-128"/>
                        <a:ea typeface="Meiryo UI" panose="020B0604030504040204" pitchFamily="50" charset="-128"/>
                      </a:endParaRPr>
                    </a:p>
                  </a:txBody>
                  <a:tcPr marL="72000" marR="72000" marT="43200" marB="432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l"/>
                      <a:endParaRPr kumimoji="1" lang="ja-JP" altLang="en-US" sz="1050" dirty="0">
                        <a:latin typeface="Meiryo UI" panose="020B0604030504040204" pitchFamily="50" charset="-128"/>
                        <a:ea typeface="Meiryo UI" panose="020B0604030504040204" pitchFamily="50" charset="-128"/>
                      </a:endParaRPr>
                    </a:p>
                  </a:txBody>
                  <a:tcPr marL="72000" marR="72000" marT="43200" marB="43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1050" dirty="0">
                          <a:latin typeface="Meiryo UI" panose="020B0604030504040204" pitchFamily="50" charset="-128"/>
                          <a:ea typeface="Meiryo UI" panose="020B0604030504040204" pitchFamily="50" charset="-128"/>
                        </a:rPr>
                        <a:t>③廃棄等費用積立金額</a:t>
                      </a:r>
                      <a:r>
                        <a:rPr kumimoji="1" lang="en-US" altLang="zh-TW" sz="1050" dirty="0">
                          <a:latin typeface="Meiryo UI" panose="020B0604030504040204" pitchFamily="50" charset="-128"/>
                          <a:ea typeface="Meiryo UI" panose="020B0604030504040204" pitchFamily="50" charset="-128"/>
                        </a:rPr>
                        <a:t>(</a:t>
                      </a:r>
                      <a:r>
                        <a:rPr kumimoji="1" lang="zh-TW" altLang="en-US" sz="1050" dirty="0">
                          <a:latin typeface="Meiryo UI" panose="020B0604030504040204" pitchFamily="50" charset="-128"/>
                          <a:ea typeface="Meiryo UI" panose="020B0604030504040204" pitchFamily="50" charset="-128"/>
                        </a:rPr>
                        <a:t>相殺処理外：認定事業者</a:t>
                      </a:r>
                      <a:r>
                        <a:rPr kumimoji="1" lang="en-US" altLang="zh-TW" sz="1050" dirty="0">
                          <a:latin typeface="Meiryo UI" panose="020B0604030504040204" pitchFamily="50" charset="-128"/>
                          <a:ea typeface="Meiryo UI" panose="020B0604030504040204" pitchFamily="50" charset="-128"/>
                        </a:rPr>
                        <a:t>)</a:t>
                      </a:r>
                      <a:endParaRPr kumimoji="1" lang="ja-JP" altLang="en-US" sz="1050" dirty="0">
                        <a:latin typeface="Meiryo UI" panose="020B0604030504040204" pitchFamily="50" charset="-128"/>
                        <a:ea typeface="Meiryo UI" panose="020B0604030504040204" pitchFamily="50" charset="-128"/>
                      </a:endParaRPr>
                    </a:p>
                  </a:txBody>
                  <a:tcPr marL="72000" marR="72000" marT="43200" marB="43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ja-JP" altLang="en-US" sz="1050" dirty="0">
                          <a:latin typeface="Meiryo UI" panose="020B0604030504040204" pitchFamily="50" charset="-128"/>
                          <a:ea typeface="Meiryo UI" panose="020B0604030504040204" pitchFamily="50" charset="-128"/>
                        </a:rPr>
                        <a:t>積立区分変更</a:t>
                      </a:r>
                      <a:r>
                        <a:rPr kumimoji="1" lang="en-US" altLang="ja-JP" sz="1050" dirty="0">
                          <a:latin typeface="Meiryo UI" panose="020B0604030504040204" pitchFamily="50" charset="-128"/>
                          <a:ea typeface="Meiryo UI" panose="020B0604030504040204" pitchFamily="50" charset="-128"/>
                        </a:rPr>
                        <a:t>(</a:t>
                      </a:r>
                      <a:r>
                        <a:rPr kumimoji="1" lang="ja-JP" altLang="en-US" sz="1050" dirty="0">
                          <a:latin typeface="Meiryo UI" panose="020B0604030504040204" pitchFamily="50" charset="-128"/>
                          <a:ea typeface="Meiryo UI" panose="020B0604030504040204" pitchFamily="50" charset="-128"/>
                        </a:rPr>
                        <a:t>内部→外部積立</a:t>
                      </a:r>
                      <a:r>
                        <a:rPr kumimoji="1" lang="en-US" altLang="ja-JP" sz="1050" dirty="0">
                          <a:latin typeface="Meiryo UI" panose="020B0604030504040204" pitchFamily="50" charset="-128"/>
                          <a:ea typeface="Meiryo UI" panose="020B0604030504040204" pitchFamily="50" charset="-128"/>
                        </a:rPr>
                        <a:t>)</a:t>
                      </a:r>
                      <a:r>
                        <a:rPr kumimoji="1" lang="ja-JP" altLang="en-US" sz="1050" dirty="0">
                          <a:latin typeface="Meiryo UI" panose="020B0604030504040204" pitchFamily="50" charset="-128"/>
                          <a:ea typeface="Meiryo UI" panose="020B0604030504040204" pitchFamily="50" charset="-128"/>
                        </a:rPr>
                        <a:t>、積立金不足額の請求の入金等によって積み立てられた積立額</a:t>
                      </a:r>
                    </a:p>
                  </a:txBody>
                  <a:tcPr marL="72000" marR="72000" marT="43200" marB="43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262244417"/>
                  </a:ext>
                </a:extLst>
              </a:tr>
              <a:tr h="213407">
                <a:tc gridSpan="3">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ja-JP" altLang="en-US" sz="1050" dirty="0">
                          <a:latin typeface="Meiryo UI" panose="020B0604030504040204" pitchFamily="50" charset="-128"/>
                          <a:ea typeface="Meiryo UI" panose="020B0604030504040204" pitchFamily="50" charset="-128"/>
                        </a:rPr>
                        <a:t>当月度取戻額</a:t>
                      </a:r>
                      <a:r>
                        <a:rPr kumimoji="1" lang="en-US" altLang="ja-JP" sz="1050" dirty="0">
                          <a:latin typeface="Meiryo UI" panose="020B0604030504040204" pitchFamily="50" charset="-128"/>
                          <a:ea typeface="Meiryo UI" panose="020B0604030504040204" pitchFamily="50" charset="-128"/>
                        </a:rPr>
                        <a:t>(</a:t>
                      </a:r>
                      <a:r>
                        <a:rPr kumimoji="1" lang="ja-JP" altLang="en-US" sz="1050" dirty="0">
                          <a:latin typeface="Meiryo UI" panose="020B0604030504040204" pitchFamily="50" charset="-128"/>
                          <a:ea typeface="Meiryo UI" panose="020B0604030504040204" pitchFamily="50" charset="-128"/>
                        </a:rPr>
                        <a:t>全事業者の合計値</a:t>
                      </a:r>
                      <a:r>
                        <a:rPr kumimoji="1" lang="en-US" altLang="ja-JP" sz="1050" dirty="0">
                          <a:latin typeface="Meiryo UI" panose="020B0604030504040204" pitchFamily="50" charset="-128"/>
                          <a:ea typeface="Meiryo UI" panose="020B0604030504040204" pitchFamily="50" charset="-128"/>
                        </a:rPr>
                        <a:t>)</a:t>
                      </a:r>
                    </a:p>
                  </a:txBody>
                  <a:tcPr marL="72000" marR="72000" marT="43200" marB="43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ja-JP" altLang="en-US" sz="1050" dirty="0">
                          <a:latin typeface="Meiryo UI" panose="020B0604030504040204" pitchFamily="50" charset="-128"/>
                          <a:ea typeface="Meiryo UI" panose="020B0604030504040204" pitchFamily="50" charset="-128"/>
                        </a:rPr>
                        <a:t>積立金取戻申請・積立区分変更</a:t>
                      </a:r>
                      <a:r>
                        <a:rPr kumimoji="1" lang="en-US" altLang="ja-JP" sz="1050" dirty="0">
                          <a:latin typeface="Meiryo UI" panose="020B0604030504040204" pitchFamily="50" charset="-128"/>
                          <a:ea typeface="Meiryo UI" panose="020B0604030504040204" pitchFamily="50" charset="-128"/>
                        </a:rPr>
                        <a:t>(</a:t>
                      </a:r>
                      <a:r>
                        <a:rPr kumimoji="1" lang="ja-JP" altLang="en-US" sz="1050" dirty="0">
                          <a:latin typeface="Meiryo UI" panose="020B0604030504040204" pitchFamily="50" charset="-128"/>
                          <a:ea typeface="Meiryo UI" panose="020B0604030504040204" pitchFamily="50" charset="-128"/>
                        </a:rPr>
                        <a:t>外部→内部積立</a:t>
                      </a:r>
                      <a:r>
                        <a:rPr kumimoji="1" lang="en-US" altLang="ja-JP" sz="1050" dirty="0">
                          <a:latin typeface="Meiryo UI" panose="020B0604030504040204" pitchFamily="50" charset="-128"/>
                          <a:ea typeface="Meiryo UI" panose="020B0604030504040204" pitchFamily="50" charset="-128"/>
                        </a:rPr>
                        <a:t>)</a:t>
                      </a:r>
                      <a:r>
                        <a:rPr kumimoji="1" lang="ja-JP" altLang="en-US" sz="1050" dirty="0">
                          <a:latin typeface="Meiryo UI" panose="020B0604030504040204" pitchFamily="50" charset="-128"/>
                          <a:ea typeface="Meiryo UI" panose="020B0604030504040204" pitchFamily="50" charset="-128"/>
                        </a:rPr>
                        <a:t>によって事業者が取戻した金額</a:t>
                      </a:r>
                    </a:p>
                  </a:txBody>
                  <a:tcPr marL="72000" marR="72000" marT="43200" marB="43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379280137"/>
                  </a:ext>
                </a:extLst>
              </a:tr>
              <a:tr h="129386">
                <a:tc gridSpan="3">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lang="ja-JP" altLang="en-US" sz="1050" dirty="0">
                          <a:latin typeface="Meiryo UI" panose="020B0604030504040204" pitchFamily="50" charset="-128"/>
                          <a:ea typeface="Meiryo UI" panose="020B0604030504040204" pitchFamily="50" charset="-128"/>
                        </a:rPr>
                        <a:t>累計積立額</a:t>
                      </a:r>
                      <a:r>
                        <a:rPr lang="en-US" altLang="ja-JP" sz="1050" dirty="0">
                          <a:latin typeface="Meiryo UI" panose="020B0604030504040204" pitchFamily="50" charset="-128"/>
                          <a:ea typeface="Meiryo UI" panose="020B0604030504040204" pitchFamily="50" charset="-128"/>
                        </a:rPr>
                        <a:t>(</a:t>
                      </a:r>
                      <a:r>
                        <a:rPr lang="ja-JP" altLang="en-US" sz="1050" dirty="0">
                          <a:latin typeface="Meiryo UI" panose="020B0604030504040204" pitchFamily="50" charset="-128"/>
                          <a:ea typeface="Meiryo UI" panose="020B0604030504040204" pitchFamily="50" charset="-128"/>
                        </a:rPr>
                        <a:t>前月度</a:t>
                      </a:r>
                      <a:r>
                        <a:rPr lang="en-US" altLang="ja-JP" sz="1050" dirty="0">
                          <a:latin typeface="Meiryo UI" panose="020B0604030504040204" pitchFamily="50" charset="-128"/>
                          <a:ea typeface="Meiryo UI" panose="020B0604030504040204" pitchFamily="50" charset="-128"/>
                        </a:rPr>
                        <a:t>)</a:t>
                      </a:r>
                    </a:p>
                  </a:txBody>
                  <a:tcPr marL="72000" marR="72000" marT="43200" marB="43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lang="ja-JP" altLang="en-US" sz="1050" dirty="0">
                          <a:latin typeface="Meiryo UI" panose="020B0604030504040204" pitchFamily="50" charset="-128"/>
                          <a:ea typeface="Meiryo UI" panose="020B0604030504040204" pitchFamily="50" charset="-128"/>
                        </a:rPr>
                        <a:t>前月度時点の累計積立額</a:t>
                      </a:r>
                      <a:endParaRPr lang="en-US" altLang="ja-JP" sz="1050" dirty="0">
                        <a:latin typeface="Meiryo UI" panose="020B0604030504040204" pitchFamily="50" charset="-128"/>
                        <a:ea typeface="Meiryo UI" panose="020B0604030504040204" pitchFamily="50" charset="-128"/>
                      </a:endParaRPr>
                    </a:p>
                  </a:txBody>
                  <a:tcPr marL="72000" marR="72000" marT="43200" marB="43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287266911"/>
                  </a:ext>
                </a:extLst>
              </a:tr>
              <a:tr h="129386">
                <a:tc gridSpan="3">
                  <a:txBody>
                    <a:bodyPr/>
                    <a:lstStyle/>
                    <a:p>
                      <a:pPr algn="l"/>
                      <a:r>
                        <a:rPr kumimoji="1" lang="ja-JP" altLang="en-US" sz="1050" dirty="0">
                          <a:latin typeface="Meiryo UI" panose="020B0604030504040204" pitchFamily="50" charset="-128"/>
                          <a:ea typeface="Meiryo UI" panose="020B0604030504040204" pitchFamily="50" charset="-128"/>
                        </a:rPr>
                        <a:t>累計積立額</a:t>
                      </a:r>
                      <a:r>
                        <a:rPr kumimoji="1" lang="en-US" altLang="ja-JP" sz="1050" dirty="0">
                          <a:latin typeface="Meiryo UI" panose="020B0604030504040204" pitchFamily="50" charset="-128"/>
                          <a:ea typeface="Meiryo UI" panose="020B0604030504040204" pitchFamily="50" charset="-128"/>
                        </a:rPr>
                        <a:t>(</a:t>
                      </a:r>
                      <a:r>
                        <a:rPr kumimoji="1" lang="ja-JP" altLang="en-US" sz="1050" dirty="0">
                          <a:latin typeface="Meiryo UI" panose="020B0604030504040204" pitchFamily="50" charset="-128"/>
                          <a:ea typeface="Meiryo UI" panose="020B0604030504040204" pitchFamily="50" charset="-128"/>
                        </a:rPr>
                        <a:t>当月度</a:t>
                      </a:r>
                      <a:r>
                        <a:rPr kumimoji="1" lang="en-US" altLang="ja-JP" sz="1050" dirty="0">
                          <a:latin typeface="Meiryo UI" panose="020B0604030504040204" pitchFamily="50" charset="-128"/>
                          <a:ea typeface="Meiryo UI" panose="020B0604030504040204" pitchFamily="50" charset="-128"/>
                        </a:rPr>
                        <a:t>)</a:t>
                      </a:r>
                      <a:endParaRPr kumimoji="1" lang="ja-JP" altLang="en-US" sz="1050" dirty="0">
                        <a:latin typeface="Meiryo UI" panose="020B0604030504040204" pitchFamily="50" charset="-128"/>
                        <a:ea typeface="Meiryo UI" panose="020B0604030504040204" pitchFamily="50" charset="-128"/>
                      </a:endParaRPr>
                    </a:p>
                  </a:txBody>
                  <a:tcPr marL="72000" marR="72000" marT="43200" marB="43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ja-JP" altLang="en-US" sz="1050" dirty="0">
                          <a:latin typeface="Meiryo UI" panose="020B0604030504040204" pitchFamily="50" charset="-128"/>
                          <a:ea typeface="Meiryo UI" panose="020B0604030504040204" pitchFamily="50" charset="-128"/>
                        </a:rPr>
                        <a:t>当月度時点の累計積立額</a:t>
                      </a:r>
                    </a:p>
                  </a:txBody>
                  <a:tcPr marL="72000" marR="72000" marT="43200" marB="43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651014384"/>
                  </a:ext>
                </a:extLst>
              </a:tr>
            </a:tbl>
          </a:graphicData>
        </a:graphic>
      </p:graphicFrame>
    </p:spTree>
    <p:extLst>
      <p:ext uri="{BB962C8B-B14F-4D97-AF65-F5344CB8AC3E}">
        <p14:creationId xmlns:p14="http://schemas.microsoft.com/office/powerpoint/2010/main" val="3152742254"/>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ja-JP" altLang="en-US" dirty="0">
                <a:latin typeface="Meiryo UI" panose="020B0604030504040204" pitchFamily="50" charset="-128"/>
                <a:ea typeface="Meiryo UI" panose="020B0604030504040204" pitchFamily="50" charset="-128"/>
              </a:rPr>
              <a:t>業務フロー</a:t>
            </a:r>
            <a:br>
              <a:rPr lang="en-US" altLang="ja-JP" dirty="0">
                <a:latin typeface="Meiryo UI" panose="020B0604030504040204" pitchFamily="50" charset="-128"/>
                <a:ea typeface="Meiryo UI" panose="020B0604030504040204" pitchFamily="50" charset="-128"/>
              </a:rPr>
            </a:br>
            <a:r>
              <a:rPr kumimoji="0" lang="ja-JP" altLang="en-US" kern="0" dirty="0">
                <a:solidFill>
                  <a:prstClr val="black"/>
                </a:solidFill>
                <a:latin typeface="Meiryo UI"/>
                <a:ea typeface="Meiryo UI"/>
                <a:cs typeface="Arial" pitchFamily="34" charset="0"/>
              </a:rPr>
              <a:t>資金管理・報告</a:t>
            </a:r>
            <a:r>
              <a:rPr lang="zh-TW" altLang="en-US"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経済産業省報告 </a:t>
            </a:r>
            <a:r>
              <a:rPr lang="en-US" altLang="ja-JP" dirty="0">
                <a:latin typeface="Arial" panose="020B0604020202020204" pitchFamily="34" charset="0"/>
                <a:ea typeface="Meiryo UI" panose="020B0604030504040204" pitchFamily="50" charset="-128"/>
                <a:cs typeface="Arial" panose="020B0604020202020204" pitchFamily="34" charset="0"/>
              </a:rPr>
              <a:t>– </a:t>
            </a:r>
            <a:r>
              <a:rPr lang="ja-JP" altLang="en-US" dirty="0">
                <a:latin typeface="Meiryo UI" panose="020B0604030504040204" pitchFamily="50" charset="-128"/>
                <a:ea typeface="Meiryo UI" panose="020B0604030504040204" pitchFamily="50" charset="-128"/>
                <a:cs typeface="Arial" panose="020B0604020202020204" pitchFamily="34" charset="0"/>
              </a:rPr>
              <a:t>その他</a:t>
            </a:r>
            <a:endParaRPr kumimoji="1" lang="ja-JP" altLang="en-US" dirty="0">
              <a:latin typeface="Meiryo UI" panose="020B0604030504040204" pitchFamily="50" charset="-128"/>
              <a:ea typeface="Meiryo UI" panose="020B0604030504040204" pitchFamily="50" charset="-128"/>
            </a:endParaRPr>
          </a:p>
        </p:txBody>
      </p:sp>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1187529104"/>
              </p:ext>
            </p:extLst>
          </p:nvPr>
        </p:nvGraphicFramePr>
        <p:xfrm>
          <a:off x="141614" y="1118597"/>
          <a:ext cx="9511433" cy="5376471"/>
        </p:xfrm>
        <a:graphic>
          <a:graphicData uri="http://schemas.openxmlformats.org/drawingml/2006/table">
            <a:tbl>
              <a:tblPr firstRow="1" bandRow="1">
                <a:tableStyleId>{2D5ABB26-0587-4C30-8999-92F81FD0307C}</a:tableStyleId>
              </a:tblPr>
              <a:tblGrid>
                <a:gridCol w="367433">
                  <a:extLst>
                    <a:ext uri="{9D8B030D-6E8A-4147-A177-3AD203B41FA5}">
                      <a16:colId xmlns:a16="http://schemas.microsoft.com/office/drawing/2014/main" val="358073148"/>
                    </a:ext>
                  </a:extLst>
                </a:gridCol>
                <a:gridCol w="692468">
                  <a:extLst>
                    <a:ext uri="{9D8B030D-6E8A-4147-A177-3AD203B41FA5}">
                      <a16:colId xmlns:a16="http://schemas.microsoft.com/office/drawing/2014/main" val="3311309282"/>
                    </a:ext>
                  </a:extLst>
                </a:gridCol>
                <a:gridCol w="6377636">
                  <a:extLst>
                    <a:ext uri="{9D8B030D-6E8A-4147-A177-3AD203B41FA5}">
                      <a16:colId xmlns:a16="http://schemas.microsoft.com/office/drawing/2014/main" val="1235158156"/>
                    </a:ext>
                  </a:extLst>
                </a:gridCol>
                <a:gridCol w="1084082">
                  <a:extLst>
                    <a:ext uri="{9D8B030D-6E8A-4147-A177-3AD203B41FA5}">
                      <a16:colId xmlns:a16="http://schemas.microsoft.com/office/drawing/2014/main" val="2107820620"/>
                    </a:ext>
                  </a:extLst>
                </a:gridCol>
                <a:gridCol w="989814">
                  <a:extLst>
                    <a:ext uri="{9D8B030D-6E8A-4147-A177-3AD203B41FA5}">
                      <a16:colId xmlns:a16="http://schemas.microsoft.com/office/drawing/2014/main" val="2019607348"/>
                    </a:ext>
                  </a:extLst>
                </a:gridCol>
              </a:tblGrid>
              <a:tr h="0">
                <a:tc gridSpan="2">
                  <a:txBody>
                    <a:bodyPr/>
                    <a:lstStyle/>
                    <a:p>
                      <a:pPr algn="l"/>
                      <a:r>
                        <a:rPr kumimoji="1" lang="ja-JP" altLang="en-US" sz="1200" b="0" dirty="0">
                          <a:latin typeface="Meiryo UI" panose="020B0604030504040204" pitchFamily="50" charset="-128"/>
                          <a:ea typeface="Meiryo UI" panose="020B0604030504040204" pitchFamily="50" charset="-128"/>
                        </a:rPr>
                        <a:t>業務</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lang="ja-JP" altLang="en-US" sz="1200" dirty="0">
                          <a:latin typeface="Meiryo UI" panose="020B0604030504040204" pitchFamily="50" charset="-128"/>
                          <a:ea typeface="Meiryo UI" panose="020B0604030504040204" pitchFamily="50" charset="-128"/>
                        </a:rPr>
                        <a:t>経済産業省報告 </a:t>
                      </a:r>
                      <a:r>
                        <a:rPr lang="en-US" altLang="ja-JP" sz="1200" dirty="0">
                          <a:latin typeface="Arial" panose="020B0604020202020204" pitchFamily="34" charset="0"/>
                          <a:ea typeface="Meiryo UI" panose="020B0604030504040204" pitchFamily="50" charset="-128"/>
                          <a:cs typeface="Arial" panose="020B0604020202020204" pitchFamily="34" charset="0"/>
                        </a:rPr>
                        <a:t>– </a:t>
                      </a:r>
                      <a:r>
                        <a:rPr lang="ja-JP" altLang="en-US" sz="1200" dirty="0">
                          <a:latin typeface="Meiryo UI" panose="020B0604030504040204" pitchFamily="50" charset="-128"/>
                          <a:ea typeface="Meiryo UI" panose="020B0604030504040204" pitchFamily="50" charset="-128"/>
                          <a:cs typeface="Arial" panose="020B0604020202020204" pitchFamily="34" charset="0"/>
                        </a:rPr>
                        <a:t>その他</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1200" b="0" dirty="0">
                          <a:latin typeface="Meiryo UI" panose="020B0604030504040204" pitchFamily="50" charset="-128"/>
                          <a:ea typeface="Meiryo UI" panose="020B0604030504040204" pitchFamily="50" charset="-128"/>
                        </a:rPr>
                        <a:t>業務コード</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200" b="0" dirty="0">
                          <a:latin typeface="Meiryo UI" panose="020B0604030504040204" pitchFamily="50" charset="-128"/>
                          <a:ea typeface="Meiryo UI" panose="020B0604030504040204" pitchFamily="50" charset="-128"/>
                        </a:rPr>
                        <a:t>ACC505</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0">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業務内容</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広域機関が経済産業省に対して当月度報告書</a:t>
                      </a:r>
                      <a:r>
                        <a:rPr kumimoji="1" lang="en-US" altLang="ja-JP" sz="1200" b="0" dirty="0">
                          <a:latin typeface="Meiryo UI" panose="020B0604030504040204" pitchFamily="50" charset="-128"/>
                          <a:ea typeface="Meiryo UI" panose="020B0604030504040204" pitchFamily="50" charset="-128"/>
                        </a:rPr>
                        <a:t>(</a:t>
                      </a:r>
                      <a:r>
                        <a:rPr lang="en-US" altLang="ja-JP" sz="1200" dirty="0">
                          <a:latin typeface="Meiryo UI" panose="020B0604030504040204" pitchFamily="50" charset="-128"/>
                          <a:ea typeface="Meiryo UI" panose="020B0604030504040204" pitchFamily="50" charset="-128"/>
                          <a:cs typeface="Arial" pitchFamily="34" charset="0"/>
                        </a:rPr>
                        <a:t>FIP</a:t>
                      </a:r>
                      <a:r>
                        <a:rPr lang="ja-JP" altLang="en-US" sz="1200" dirty="0">
                          <a:latin typeface="Meiryo UI" panose="020B0604030504040204" pitchFamily="50" charset="-128"/>
                          <a:ea typeface="Meiryo UI" panose="020B0604030504040204" pitchFamily="50" charset="-128"/>
                          <a:cs typeface="Arial" pitchFamily="34" charset="0"/>
                        </a:rPr>
                        <a:t>交付金算定結果報告書・廃棄等費用積立金報告書</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の詳細データ</a:t>
                      </a:r>
                      <a:r>
                        <a:rPr lang="ja-JP" altLang="en-US" sz="1200" dirty="0">
                          <a:latin typeface="Meiryo UI" panose="020B0604030504040204" pitchFamily="50" charset="-128"/>
                          <a:ea typeface="Meiryo UI" panose="020B0604030504040204" pitchFamily="50" charset="-128"/>
                        </a:rPr>
                        <a:t>を報告する。</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868788017"/>
                  </a:ext>
                </a:extLst>
              </a:tr>
              <a:tr h="0">
                <a:tc gridSpan="2">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業務タイミング</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3">
                  <a:txBody>
                    <a:bodyPr/>
                    <a:lstStyle/>
                    <a:p>
                      <a:pPr marL="0" indent="0" algn="l">
                        <a:buFont typeface="Arial" panose="020B0604020202020204" pitchFamily="34" charset="0"/>
                        <a:buNone/>
                      </a:pPr>
                      <a:r>
                        <a:rPr kumimoji="1" lang="ja-JP" altLang="en-US" sz="1200" b="0" dirty="0">
                          <a:solidFill>
                            <a:schemeClr val="tx1"/>
                          </a:solidFill>
                          <a:latin typeface="Meiryo UI" panose="020B0604030504040204" pitchFamily="50" charset="-128"/>
                          <a:ea typeface="Meiryo UI" panose="020B0604030504040204" pitchFamily="50" charset="-128"/>
                        </a:rPr>
                        <a:t>月次</a:t>
                      </a:r>
                      <a:endParaRPr kumimoji="1" lang="en-US" altLang="ja-JP" sz="1000" b="0"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46641634"/>
                  </a:ext>
                </a:extLst>
              </a:tr>
              <a:tr h="0">
                <a:tc gridSpan="2">
                  <a:txBody>
                    <a:bodyPr/>
                    <a:lstStyle/>
                    <a:p>
                      <a:pPr marL="0" indent="0" algn="l">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関連アクター</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広域機関、経済産業省</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747063371"/>
                  </a:ext>
                </a:extLst>
              </a:tr>
              <a:tr h="857261">
                <a:tc gridSpan="2">
                  <a:txBody>
                    <a:bodyPr/>
                    <a:lstStyle/>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経済産業省</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indent="0" algn="ctr">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155863407"/>
                  </a:ext>
                </a:extLst>
              </a:tr>
              <a:tr h="1187585">
                <a:tc rowSpan="2">
                  <a:txBody>
                    <a:bodyPr/>
                    <a:lstStyle/>
                    <a:p>
                      <a:pPr marL="0" indent="0" algn="ctr">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確認者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lumMod val="95000"/>
                      </a:schemeClr>
                    </a:solidFill>
                  </a:tcPr>
                </a:tc>
                <a:tc gridSpan="3">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776034627"/>
                  </a:ext>
                </a:extLst>
              </a:tr>
              <a:tr h="1187585">
                <a:tc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作業者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603231057"/>
                  </a:ext>
                </a:extLst>
              </a:tr>
              <a:tr h="1046760">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システム</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5629721"/>
                  </a:ext>
                </a:extLst>
              </a:tr>
            </a:tbl>
          </a:graphicData>
        </a:graphic>
      </p:graphicFrame>
      <p:grpSp>
        <p:nvGrpSpPr>
          <p:cNvPr id="45" name="グループ化 44">
            <a:extLst>
              <a:ext uri="{FF2B5EF4-FFF2-40B4-BE49-F238E27FC236}">
                <a16:creationId xmlns:a16="http://schemas.microsoft.com/office/drawing/2014/main" id="{9CF1F3C9-CC75-4B94-A521-D725D6EBDCB6}"/>
              </a:ext>
            </a:extLst>
          </p:cNvPr>
          <p:cNvGrpSpPr/>
          <p:nvPr/>
        </p:nvGrpSpPr>
        <p:grpSpPr>
          <a:xfrm>
            <a:off x="5989186" y="822685"/>
            <a:ext cx="3842712" cy="205890"/>
            <a:chOff x="6068600" y="822685"/>
            <a:chExt cx="3510050" cy="205890"/>
          </a:xfrm>
        </p:grpSpPr>
        <p:sp>
          <p:nvSpPr>
            <p:cNvPr id="48" name="正方形/長方形 47">
              <a:extLst>
                <a:ext uri="{FF2B5EF4-FFF2-40B4-BE49-F238E27FC236}">
                  <a16:creationId xmlns:a16="http://schemas.microsoft.com/office/drawing/2014/main" id="{9688EB4C-8009-4973-9EC1-66774932F2C7}"/>
                </a:ext>
              </a:extLst>
            </p:cNvPr>
            <p:cNvSpPr/>
            <p:nvPr/>
          </p:nvSpPr>
          <p:spPr>
            <a:xfrm>
              <a:off x="6506504" y="822685"/>
              <a:ext cx="1254159"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再エネ業務統合システム</a:t>
              </a:r>
            </a:p>
          </p:txBody>
        </p:sp>
        <p:sp>
          <p:nvSpPr>
            <p:cNvPr id="49" name="正方形/長方形 48">
              <a:extLst>
                <a:ext uri="{FF2B5EF4-FFF2-40B4-BE49-F238E27FC236}">
                  <a16:creationId xmlns:a16="http://schemas.microsoft.com/office/drawing/2014/main" id="{124295D7-CB68-4A93-A329-64D88D4C9115}"/>
                </a:ext>
              </a:extLst>
            </p:cNvPr>
            <p:cNvSpPr/>
            <p:nvPr/>
          </p:nvSpPr>
          <p:spPr>
            <a:xfrm>
              <a:off x="6369354" y="853531"/>
              <a:ext cx="166154" cy="132923"/>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50" name="正方形/長方形 49">
              <a:extLst>
                <a:ext uri="{FF2B5EF4-FFF2-40B4-BE49-F238E27FC236}">
                  <a16:creationId xmlns:a16="http://schemas.microsoft.com/office/drawing/2014/main" id="{D0EF336E-C643-4ACB-8675-0953DBBB48EF}"/>
                </a:ext>
              </a:extLst>
            </p:cNvPr>
            <p:cNvSpPr/>
            <p:nvPr/>
          </p:nvSpPr>
          <p:spPr>
            <a:xfrm>
              <a:off x="7488525" y="853531"/>
              <a:ext cx="166154" cy="132923"/>
            </a:xfrm>
            <a:prstGeom prst="rect">
              <a:avLst/>
            </a:prstGeom>
            <a:noFill/>
            <a:ln w="38100" cap="flat" cmpd="thickThin"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51" name="正方形/長方形 50">
              <a:extLst>
                <a:ext uri="{FF2B5EF4-FFF2-40B4-BE49-F238E27FC236}">
                  <a16:creationId xmlns:a16="http://schemas.microsoft.com/office/drawing/2014/main" id="{8C57A4E1-CA15-4034-AF40-2F4BEC4CB9D8}"/>
                </a:ext>
              </a:extLst>
            </p:cNvPr>
            <p:cNvSpPr/>
            <p:nvPr/>
          </p:nvSpPr>
          <p:spPr>
            <a:xfrm>
              <a:off x="7645826" y="822685"/>
              <a:ext cx="1125542"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zh-TW" altLang="en-US" sz="738" kern="0" dirty="0">
                  <a:latin typeface="Meiryo UI"/>
                  <a:ea typeface="Meiryo UI"/>
                  <a:cs typeface="Arial" pitchFamily="34" charset="0"/>
                </a:rPr>
                <a:t>業務詳細仕様</a:t>
              </a:r>
              <a:r>
                <a:rPr kumimoji="0" lang="ja-JP" altLang="en-US" sz="738" kern="0" dirty="0">
                  <a:latin typeface="Meiryo UI"/>
                  <a:ea typeface="Meiryo UI"/>
                  <a:cs typeface="Arial" pitchFamily="34" charset="0"/>
                </a:rPr>
                <a:t>の対象</a:t>
              </a:r>
            </a:p>
          </p:txBody>
        </p:sp>
        <p:sp>
          <p:nvSpPr>
            <p:cNvPr id="52" name="正方形/長方形 51">
              <a:extLst>
                <a:ext uri="{FF2B5EF4-FFF2-40B4-BE49-F238E27FC236}">
                  <a16:creationId xmlns:a16="http://schemas.microsoft.com/office/drawing/2014/main" id="{2F60D23D-BE9F-4F42-A3A4-62F915CFEC8F}"/>
                </a:ext>
              </a:extLst>
            </p:cNvPr>
            <p:cNvSpPr/>
            <p:nvPr/>
          </p:nvSpPr>
          <p:spPr>
            <a:xfrm>
              <a:off x="6068600" y="822685"/>
              <a:ext cx="299077" cy="198871"/>
            </a:xfrm>
            <a:prstGeom prst="rect">
              <a:avLst/>
            </a:prstGeom>
            <a:noFill/>
          </p:spPr>
          <p:txBody>
            <a:bodyPr wrap="none">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r>
                <a:rPr kumimoji="0" lang="ja-JP" altLang="en-US" sz="738" kern="0" dirty="0">
                  <a:latin typeface="Meiryo UI"/>
                  <a:ea typeface="Meiryo UI"/>
                  <a:cs typeface="Arial" pitchFamily="34" charset="0"/>
                </a:rPr>
                <a:t>凡例</a:t>
              </a:r>
            </a:p>
          </p:txBody>
        </p:sp>
        <p:sp>
          <p:nvSpPr>
            <p:cNvPr id="53" name="フローチャート: 定義済み処理 52">
              <a:extLst>
                <a:ext uri="{FF2B5EF4-FFF2-40B4-BE49-F238E27FC236}">
                  <a16:creationId xmlns:a16="http://schemas.microsoft.com/office/drawing/2014/main" id="{040EBDD2-41E9-45E6-B27B-817ABF8D6DB7}"/>
                </a:ext>
              </a:extLst>
            </p:cNvPr>
            <p:cNvSpPr/>
            <p:nvPr/>
          </p:nvSpPr>
          <p:spPr>
            <a:xfrm>
              <a:off x="8579834" y="853531"/>
              <a:ext cx="237359" cy="144000"/>
            </a:xfrm>
            <a:prstGeom prst="flowChartPredefinedProcess">
              <a:avLst/>
            </a:prstGeom>
            <a:noFill/>
            <a:ln w="19050" cap="flat" cmpd="sng" algn="ctr">
              <a:solidFill>
                <a:sysClr val="window" lastClr="FFFFFF">
                  <a:lumMod val="65000"/>
                </a:sysClr>
              </a:solidFill>
              <a:prstDash val="solid"/>
              <a:miter lim="800000"/>
            </a:ln>
            <a:effectLst/>
          </p:spPr>
          <p:txBody>
            <a:bodyPr wrap="none" lIns="0" tIns="33231" rIns="0" bIns="33231" rtlCol="0" anchor="ctr"/>
            <a:lstStyle/>
            <a:p>
              <a:pPr algn="ctr"/>
              <a:endParaRPr kumimoji="0" lang="ja-JP" altLang="en-US" sz="800" kern="0" dirty="0">
                <a:latin typeface="Meiryo UI" panose="020B0604030504040204" pitchFamily="50" charset="-128"/>
                <a:ea typeface="Meiryo UI" panose="020B0604030504040204" pitchFamily="50" charset="-128"/>
                <a:cs typeface="Arial" pitchFamily="34" charset="0"/>
              </a:endParaRPr>
            </a:p>
          </p:txBody>
        </p:sp>
        <p:sp>
          <p:nvSpPr>
            <p:cNvPr id="54" name="正方形/長方形 53">
              <a:extLst>
                <a:ext uri="{FF2B5EF4-FFF2-40B4-BE49-F238E27FC236}">
                  <a16:creationId xmlns:a16="http://schemas.microsoft.com/office/drawing/2014/main" id="{929DFE16-1788-4BFB-9FDF-9E511B2482FB}"/>
                </a:ext>
              </a:extLst>
            </p:cNvPr>
            <p:cNvSpPr/>
            <p:nvPr/>
          </p:nvSpPr>
          <p:spPr>
            <a:xfrm>
              <a:off x="8795264" y="822685"/>
              <a:ext cx="783386"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他業務プロセス</a:t>
              </a:r>
            </a:p>
          </p:txBody>
        </p:sp>
      </p:grpSp>
      <p:sp>
        <p:nvSpPr>
          <p:cNvPr id="61" name="ドーナツ 24">
            <a:extLst>
              <a:ext uri="{FF2B5EF4-FFF2-40B4-BE49-F238E27FC236}">
                <a16:creationId xmlns:a16="http://schemas.microsoft.com/office/drawing/2014/main" id="{C2A27B21-D92C-4D2D-A9E5-21A1597FCF19}"/>
              </a:ext>
            </a:extLst>
          </p:cNvPr>
          <p:cNvSpPr/>
          <p:nvPr/>
        </p:nvSpPr>
        <p:spPr bwMode="auto">
          <a:xfrm>
            <a:off x="2390140" y="4665193"/>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START</a:t>
            </a:r>
            <a:endParaRPr kumimoji="0" lang="ja-JP" altLang="en-US" sz="700" kern="0" dirty="0">
              <a:latin typeface="Meiryo UI"/>
              <a:ea typeface="Meiryo UI"/>
              <a:cs typeface="Tahoma" pitchFamily="34" charset="0"/>
            </a:endParaRPr>
          </a:p>
        </p:txBody>
      </p:sp>
      <p:cxnSp>
        <p:nvCxnSpPr>
          <p:cNvPr id="62" name="直線矢印コネクタ 61">
            <a:extLst>
              <a:ext uri="{FF2B5EF4-FFF2-40B4-BE49-F238E27FC236}">
                <a16:creationId xmlns:a16="http://schemas.microsoft.com/office/drawing/2014/main" id="{0DA508EC-9A53-40E8-AC99-BCC035D14DDE}"/>
              </a:ext>
            </a:extLst>
          </p:cNvPr>
          <p:cNvCxnSpPr>
            <a:cxnSpLocks/>
            <a:stCxn id="61" idx="6"/>
            <a:endCxn id="67" idx="1"/>
          </p:cNvCxnSpPr>
          <p:nvPr/>
        </p:nvCxnSpPr>
        <p:spPr>
          <a:xfrm>
            <a:off x="2778871" y="4848481"/>
            <a:ext cx="298937" cy="312"/>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63" name="グループ化 62">
            <a:extLst>
              <a:ext uri="{FF2B5EF4-FFF2-40B4-BE49-F238E27FC236}">
                <a16:creationId xmlns:a16="http://schemas.microsoft.com/office/drawing/2014/main" id="{CD7ED80B-A188-49C9-AD2D-F714F30646E1}"/>
              </a:ext>
            </a:extLst>
          </p:cNvPr>
          <p:cNvGrpSpPr/>
          <p:nvPr/>
        </p:nvGrpSpPr>
        <p:grpSpPr>
          <a:xfrm>
            <a:off x="3077808" y="4459454"/>
            <a:ext cx="734400" cy="612539"/>
            <a:chOff x="3766830" y="2375928"/>
            <a:chExt cx="734400" cy="612539"/>
          </a:xfrm>
        </p:grpSpPr>
        <p:sp>
          <p:nvSpPr>
            <p:cNvPr id="64" name="テキスト ボックス 63">
              <a:extLst>
                <a:ext uri="{FF2B5EF4-FFF2-40B4-BE49-F238E27FC236}">
                  <a16:creationId xmlns:a16="http://schemas.microsoft.com/office/drawing/2014/main" id="{BDCF8994-05F6-4821-B31E-921533F4D3AB}"/>
                </a:ext>
              </a:extLst>
            </p:cNvPr>
            <p:cNvSpPr txBox="1"/>
            <p:nvPr/>
          </p:nvSpPr>
          <p:spPr>
            <a:xfrm>
              <a:off x="3766830" y="2375928"/>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01</a:t>
              </a:r>
              <a:endParaRPr lang="ja-JP" altLang="en-US" sz="800" dirty="0">
                <a:latin typeface="Meiryo UI" panose="020B0604030504040204" pitchFamily="50" charset="-128"/>
                <a:ea typeface="Meiryo UI" panose="020B0604030504040204" pitchFamily="50" charset="-128"/>
              </a:endParaRPr>
            </a:p>
          </p:txBody>
        </p:sp>
        <p:sp>
          <p:nvSpPr>
            <p:cNvPr id="65" name="正方形/長方形 64">
              <a:extLst>
                <a:ext uri="{FF2B5EF4-FFF2-40B4-BE49-F238E27FC236}">
                  <a16:creationId xmlns:a16="http://schemas.microsoft.com/office/drawing/2014/main" id="{90C77BC0-4E0F-450E-A5C0-9AF919C07F76}"/>
                </a:ext>
              </a:extLst>
            </p:cNvPr>
            <p:cNvSpPr/>
            <p:nvPr/>
          </p:nvSpPr>
          <p:spPr>
            <a:xfrm>
              <a:off x="3766830" y="2755793"/>
              <a:ext cx="328175" cy="232674"/>
            </a:xfrm>
            <a:prstGeom prst="rect">
              <a:avLst/>
            </a:prstGeom>
            <a:noFill/>
            <a:ln w="19050" cap="flat" cmpd="sng" algn="ctr">
              <a:noFill/>
              <a:prstDash val="solid"/>
              <a:miter lim="800000"/>
            </a:ln>
            <a:effectLst/>
          </p:spPr>
          <p:txBody>
            <a:bodyPr wrap="none" lIns="0" tIns="36000" rIns="0" bIns="36000" rtlCol="0" anchor="ctr"/>
            <a:lstStyle/>
            <a:p>
              <a:pPr algn="ctr"/>
              <a:endParaRPr kumimoji="0" lang="en-US" sz="800" kern="0" dirty="0">
                <a:latin typeface="Meiryo UI"/>
                <a:ea typeface="Meiryo UI"/>
                <a:cs typeface="Arial" pitchFamily="34" charset="0"/>
              </a:endParaRPr>
            </a:p>
          </p:txBody>
        </p:sp>
        <p:sp>
          <p:nvSpPr>
            <p:cNvPr id="66" name="正方形/長方形 65">
              <a:extLst>
                <a:ext uri="{FF2B5EF4-FFF2-40B4-BE49-F238E27FC236}">
                  <a16:creationId xmlns:a16="http://schemas.microsoft.com/office/drawing/2014/main" id="{4879BD5E-0976-47DB-9335-FFE589728631}"/>
                </a:ext>
              </a:extLst>
            </p:cNvPr>
            <p:cNvSpPr/>
            <p:nvPr/>
          </p:nvSpPr>
          <p:spPr>
            <a:xfrm>
              <a:off x="3766830" y="2540413"/>
              <a:ext cx="328175" cy="232674"/>
            </a:xfrm>
            <a:prstGeom prst="rect">
              <a:avLst/>
            </a:prstGeom>
            <a:noFill/>
            <a:ln w="19050" cap="flat" cmpd="sng" algn="ctr">
              <a:noFill/>
              <a:prstDash val="solid"/>
              <a:miter lim="800000"/>
            </a:ln>
            <a:effectLst/>
          </p:spPr>
          <p:txBody>
            <a:bodyPr wrap="none" lIns="0" tIns="36000" rIns="0" bIns="36000" rtlCol="0" anchor="ctr"/>
            <a:lstStyle/>
            <a:p>
              <a:pPr algn="ctr"/>
              <a:endParaRPr kumimoji="0" lang="en-US" sz="800" kern="0" dirty="0">
                <a:latin typeface="Meiryo UI"/>
                <a:ea typeface="Meiryo UI"/>
                <a:cs typeface="Arial" pitchFamily="34" charset="0"/>
              </a:endParaRPr>
            </a:p>
          </p:txBody>
        </p:sp>
        <p:sp>
          <p:nvSpPr>
            <p:cNvPr id="67" name="正方形/長方形 66">
              <a:extLst>
                <a:ext uri="{FF2B5EF4-FFF2-40B4-BE49-F238E27FC236}">
                  <a16:creationId xmlns:a16="http://schemas.microsoft.com/office/drawing/2014/main" id="{42C34673-EA32-49BB-B0C4-614A16102106}"/>
                </a:ext>
              </a:extLst>
            </p:cNvPr>
            <p:cNvSpPr/>
            <p:nvPr/>
          </p:nvSpPr>
          <p:spPr>
            <a:xfrm>
              <a:off x="3766830" y="2542067"/>
              <a:ext cx="734400" cy="446400"/>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報告データ取得</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en-US" altLang="ja-JP" sz="800" dirty="0">
                  <a:latin typeface="Meiryo UI" panose="020B0604030504040204" pitchFamily="50" charset="-128"/>
                  <a:ea typeface="Meiryo UI" panose="020B0604030504040204" pitchFamily="50" charset="-128"/>
                  <a:cs typeface="Arial" pitchFamily="34" charset="0"/>
                </a:rPr>
                <a:t>(BI</a:t>
              </a:r>
              <a:r>
                <a:rPr lang="ja-JP" altLang="en-US" sz="800" dirty="0">
                  <a:latin typeface="Meiryo UI" panose="020B0604030504040204" pitchFamily="50" charset="-128"/>
                  <a:ea typeface="Meiryo UI" panose="020B0604030504040204" pitchFamily="50" charset="-128"/>
                  <a:cs typeface="Arial" pitchFamily="34" charset="0"/>
                </a:rPr>
                <a:t>ツール</a:t>
              </a:r>
              <a:r>
                <a:rPr lang="en-US" altLang="ja-JP" sz="800" dirty="0">
                  <a:latin typeface="Meiryo UI" panose="020B0604030504040204" pitchFamily="50" charset="-128"/>
                  <a:ea typeface="Meiryo UI" panose="020B0604030504040204" pitchFamily="50" charset="-128"/>
                  <a:cs typeface="Arial" pitchFamily="34" charset="0"/>
                </a:rPr>
                <a:t>)</a:t>
              </a:r>
            </a:p>
          </p:txBody>
        </p:sp>
      </p:grpSp>
      <p:cxnSp>
        <p:nvCxnSpPr>
          <p:cNvPr id="73" name="直線矢印コネクタ 72">
            <a:extLst>
              <a:ext uri="{FF2B5EF4-FFF2-40B4-BE49-F238E27FC236}">
                <a16:creationId xmlns:a16="http://schemas.microsoft.com/office/drawing/2014/main" id="{18D4C31F-E2D7-4CFF-B0BE-3F3E1E656AEA}"/>
              </a:ext>
            </a:extLst>
          </p:cNvPr>
          <p:cNvCxnSpPr>
            <a:cxnSpLocks/>
            <a:stCxn id="81" idx="3"/>
            <a:endCxn id="74" idx="2"/>
          </p:cNvCxnSpPr>
          <p:nvPr/>
        </p:nvCxnSpPr>
        <p:spPr>
          <a:xfrm>
            <a:off x="7320021" y="2627698"/>
            <a:ext cx="301749" cy="1530"/>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74" name="ドーナツ 24">
            <a:extLst>
              <a:ext uri="{FF2B5EF4-FFF2-40B4-BE49-F238E27FC236}">
                <a16:creationId xmlns:a16="http://schemas.microsoft.com/office/drawing/2014/main" id="{C1E7CBCD-9CDF-404D-B49A-25D096489052}"/>
              </a:ext>
            </a:extLst>
          </p:cNvPr>
          <p:cNvSpPr/>
          <p:nvPr/>
        </p:nvSpPr>
        <p:spPr bwMode="auto">
          <a:xfrm>
            <a:off x="7621770" y="2445940"/>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END</a:t>
            </a:r>
          </a:p>
        </p:txBody>
      </p:sp>
      <p:grpSp>
        <p:nvGrpSpPr>
          <p:cNvPr id="75" name="グループ化 74">
            <a:extLst>
              <a:ext uri="{FF2B5EF4-FFF2-40B4-BE49-F238E27FC236}">
                <a16:creationId xmlns:a16="http://schemas.microsoft.com/office/drawing/2014/main" id="{4962A626-FDBB-47C5-BA0F-AEF667A20C03}"/>
              </a:ext>
            </a:extLst>
          </p:cNvPr>
          <p:cNvGrpSpPr/>
          <p:nvPr/>
        </p:nvGrpSpPr>
        <p:grpSpPr>
          <a:xfrm>
            <a:off x="6585360" y="4459454"/>
            <a:ext cx="734661" cy="612050"/>
            <a:chOff x="5425250" y="4690090"/>
            <a:chExt cx="734661" cy="612050"/>
          </a:xfrm>
        </p:grpSpPr>
        <p:sp>
          <p:nvSpPr>
            <p:cNvPr id="76" name="テキスト ボックス 75">
              <a:extLst>
                <a:ext uri="{FF2B5EF4-FFF2-40B4-BE49-F238E27FC236}">
                  <a16:creationId xmlns:a16="http://schemas.microsoft.com/office/drawing/2014/main" id="{AB4B1CEC-F2EC-4CDF-88EF-EBE865941173}"/>
                </a:ext>
              </a:extLst>
            </p:cNvPr>
            <p:cNvSpPr txBox="1"/>
            <p:nvPr/>
          </p:nvSpPr>
          <p:spPr>
            <a:xfrm>
              <a:off x="5425250" y="4690090"/>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05</a:t>
              </a:r>
              <a:endParaRPr lang="ja-JP" altLang="en-US" sz="800" dirty="0">
                <a:latin typeface="Meiryo UI" panose="020B0604030504040204" pitchFamily="50" charset="-128"/>
                <a:ea typeface="Meiryo UI" panose="020B0604030504040204" pitchFamily="50" charset="-128"/>
              </a:endParaRPr>
            </a:p>
          </p:txBody>
        </p:sp>
        <p:sp>
          <p:nvSpPr>
            <p:cNvPr id="77" name="正方形/長方形 36">
              <a:extLst>
                <a:ext uri="{FF2B5EF4-FFF2-40B4-BE49-F238E27FC236}">
                  <a16:creationId xmlns:a16="http://schemas.microsoft.com/office/drawing/2014/main" id="{46900EDC-D44C-4D65-88E6-586AC9C3B551}"/>
                </a:ext>
              </a:extLst>
            </p:cNvPr>
            <p:cNvSpPr/>
            <p:nvPr/>
          </p:nvSpPr>
          <p:spPr>
            <a:xfrm>
              <a:off x="5425250" y="4855116"/>
              <a:ext cx="734661" cy="447024"/>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報告データ</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送付</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grpSp>
      <p:cxnSp>
        <p:nvCxnSpPr>
          <p:cNvPr id="78" name="直線矢印コネクタ 77">
            <a:extLst>
              <a:ext uri="{FF2B5EF4-FFF2-40B4-BE49-F238E27FC236}">
                <a16:creationId xmlns:a16="http://schemas.microsoft.com/office/drawing/2014/main" id="{7939BBB4-C382-4139-9631-C7C6AF8E04CF}"/>
              </a:ext>
            </a:extLst>
          </p:cNvPr>
          <p:cNvCxnSpPr>
            <a:cxnSpLocks/>
          </p:cNvCxnSpPr>
          <p:nvPr/>
        </p:nvCxnSpPr>
        <p:spPr>
          <a:xfrm flipV="1">
            <a:off x="7019803" y="2851210"/>
            <a:ext cx="0" cy="1773270"/>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79" name="グループ化 78">
            <a:extLst>
              <a:ext uri="{FF2B5EF4-FFF2-40B4-BE49-F238E27FC236}">
                <a16:creationId xmlns:a16="http://schemas.microsoft.com/office/drawing/2014/main" id="{A935D99B-F985-46C3-A2DA-DBE8038F6F66}"/>
              </a:ext>
            </a:extLst>
          </p:cNvPr>
          <p:cNvGrpSpPr/>
          <p:nvPr/>
        </p:nvGrpSpPr>
        <p:grpSpPr>
          <a:xfrm>
            <a:off x="6585360" y="2239160"/>
            <a:ext cx="734661" cy="612050"/>
            <a:chOff x="5425250" y="4690090"/>
            <a:chExt cx="734661" cy="612050"/>
          </a:xfrm>
        </p:grpSpPr>
        <p:sp>
          <p:nvSpPr>
            <p:cNvPr id="80" name="テキスト ボックス 79">
              <a:extLst>
                <a:ext uri="{FF2B5EF4-FFF2-40B4-BE49-F238E27FC236}">
                  <a16:creationId xmlns:a16="http://schemas.microsoft.com/office/drawing/2014/main" id="{409EFB7E-FED2-4DFF-B40F-CB53CB9AED23}"/>
                </a:ext>
              </a:extLst>
            </p:cNvPr>
            <p:cNvSpPr txBox="1"/>
            <p:nvPr/>
          </p:nvSpPr>
          <p:spPr>
            <a:xfrm>
              <a:off x="5425250" y="4690090"/>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06</a:t>
              </a:r>
              <a:endParaRPr lang="ja-JP" altLang="en-US" sz="800" dirty="0">
                <a:latin typeface="Meiryo UI" panose="020B0604030504040204" pitchFamily="50" charset="-128"/>
                <a:ea typeface="Meiryo UI" panose="020B0604030504040204" pitchFamily="50" charset="-128"/>
              </a:endParaRPr>
            </a:p>
          </p:txBody>
        </p:sp>
        <p:sp>
          <p:nvSpPr>
            <p:cNvPr id="81" name="正方形/長方形 36">
              <a:extLst>
                <a:ext uri="{FF2B5EF4-FFF2-40B4-BE49-F238E27FC236}">
                  <a16:creationId xmlns:a16="http://schemas.microsoft.com/office/drawing/2014/main" id="{FBB5AFAE-1289-4BF5-A9ED-FD0CC074B093}"/>
                </a:ext>
              </a:extLst>
            </p:cNvPr>
            <p:cNvSpPr/>
            <p:nvPr/>
          </p:nvSpPr>
          <p:spPr>
            <a:xfrm>
              <a:off x="5425250" y="4855116"/>
              <a:ext cx="734661" cy="447024"/>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報告データ</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受領</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grpSp>
      <p:cxnSp>
        <p:nvCxnSpPr>
          <p:cNvPr id="82" name="直線矢印コネクタ 135">
            <a:extLst>
              <a:ext uri="{FF2B5EF4-FFF2-40B4-BE49-F238E27FC236}">
                <a16:creationId xmlns:a16="http://schemas.microsoft.com/office/drawing/2014/main" id="{8DFDF9BF-E8A3-40B7-B433-10EC6794EDE0}"/>
              </a:ext>
            </a:extLst>
          </p:cNvPr>
          <p:cNvCxnSpPr>
            <a:cxnSpLocks/>
            <a:stCxn id="83" idx="3"/>
            <a:endCxn id="77" idx="0"/>
          </p:cNvCxnSpPr>
          <p:nvPr/>
        </p:nvCxnSpPr>
        <p:spPr>
          <a:xfrm>
            <a:off x="6308161" y="3703125"/>
            <a:ext cx="644530" cy="921355"/>
          </a:xfrm>
          <a:prstGeom prst="bentConnector2">
            <a:avLst/>
          </a:prstGeom>
          <a:noFill/>
          <a:ln w="6350" cap="flat" cmpd="sng" algn="ctr">
            <a:solidFill>
              <a:sysClr val="window" lastClr="FFFFFF">
                <a:lumMod val="65000"/>
              </a:sysClr>
            </a:solidFill>
            <a:prstDash val="solid"/>
            <a:miter lim="800000"/>
            <a:tailEnd type="triangle"/>
          </a:ln>
          <a:effectLst/>
        </p:spPr>
      </p:cxnSp>
      <p:sp>
        <p:nvSpPr>
          <p:cNvPr id="83" name="ひし形 110">
            <a:extLst>
              <a:ext uri="{FF2B5EF4-FFF2-40B4-BE49-F238E27FC236}">
                <a16:creationId xmlns:a16="http://schemas.microsoft.com/office/drawing/2014/main" id="{781EEFE0-A838-425B-B347-115AF1C5DFB2}"/>
              </a:ext>
            </a:extLst>
          </p:cNvPr>
          <p:cNvSpPr>
            <a:spLocks/>
          </p:cNvSpPr>
          <p:nvPr/>
        </p:nvSpPr>
        <p:spPr>
          <a:xfrm>
            <a:off x="5976694" y="3523125"/>
            <a:ext cx="331467" cy="360000"/>
          </a:xfrm>
          <a:prstGeom prst="diamond">
            <a:avLst/>
          </a:prstGeom>
          <a:solidFill>
            <a:schemeClr val="bg1"/>
          </a:solidFill>
          <a:ln w="12700" cap="flat" cmpd="sng" algn="ctr">
            <a:solidFill>
              <a:sysClr val="window" lastClr="FFFFFF">
                <a:lumMod val="50000"/>
              </a:sysClr>
            </a:solidFill>
            <a:prstDash val="solid"/>
            <a:miter lim="800000"/>
          </a:ln>
          <a:effectLst/>
        </p:spPr>
        <p:txBody>
          <a:bodyPr wrap="none" lIns="0" tIns="0" rIns="0" bIns="0" rtlCol="0" anchor="ctr"/>
          <a:lstStyle/>
          <a:p>
            <a:pPr algn="ctr">
              <a:defRPr/>
            </a:pPr>
            <a:r>
              <a:rPr kumimoji="0" lang="ja-JP" altLang="en-US" sz="800" kern="0" dirty="0">
                <a:latin typeface="Meiryo UI"/>
                <a:ea typeface="Meiryo UI"/>
              </a:rPr>
              <a:t>確認</a:t>
            </a:r>
            <a:endParaRPr kumimoji="0" lang="en-US" altLang="ja-JP" sz="800" kern="0" dirty="0">
              <a:latin typeface="Meiryo UI"/>
              <a:ea typeface="Meiryo UI"/>
            </a:endParaRPr>
          </a:p>
          <a:p>
            <a:pPr algn="ctr">
              <a:defRPr/>
            </a:pPr>
            <a:r>
              <a:rPr kumimoji="0" lang="ja-JP" altLang="en-US" sz="800" kern="0" dirty="0">
                <a:latin typeface="Meiryo UI"/>
                <a:ea typeface="Meiryo UI"/>
              </a:rPr>
              <a:t>結果</a:t>
            </a:r>
            <a:endParaRPr kumimoji="0" lang="en-US" altLang="ja-JP" sz="800" kern="0" dirty="0">
              <a:latin typeface="Meiryo UI"/>
              <a:ea typeface="Meiryo UI"/>
            </a:endParaRPr>
          </a:p>
        </p:txBody>
      </p:sp>
      <p:sp>
        <p:nvSpPr>
          <p:cNvPr id="84" name="正方形/長方形 83">
            <a:extLst>
              <a:ext uri="{FF2B5EF4-FFF2-40B4-BE49-F238E27FC236}">
                <a16:creationId xmlns:a16="http://schemas.microsoft.com/office/drawing/2014/main" id="{F87D8909-0BED-4C3F-9BB0-FB6E454B73AE}"/>
              </a:ext>
            </a:extLst>
          </p:cNvPr>
          <p:cNvSpPr/>
          <p:nvPr/>
        </p:nvSpPr>
        <p:spPr>
          <a:xfrm>
            <a:off x="6223368" y="3487950"/>
            <a:ext cx="389850" cy="215444"/>
          </a:xfrm>
          <a:prstGeom prst="rect">
            <a:avLst/>
          </a:prstGeom>
        </p:spPr>
        <p:txBody>
          <a:bodyPr wrap="none">
            <a:spAutoFit/>
          </a:bodyPr>
          <a:lstStyle/>
          <a:p>
            <a:r>
              <a:rPr lang="ja-JP" altLang="en-US" sz="800" dirty="0">
                <a:latin typeface="Meiryo UI" panose="020B0604030504040204" pitchFamily="50" charset="-128"/>
                <a:ea typeface="Meiryo UI" panose="020B0604030504040204" pitchFamily="50" charset="-128"/>
                <a:cs typeface="Arial" pitchFamily="34" charset="0"/>
              </a:rPr>
              <a:t>承認</a:t>
            </a:r>
          </a:p>
        </p:txBody>
      </p:sp>
      <p:cxnSp>
        <p:nvCxnSpPr>
          <p:cNvPr id="91" name="直線矢印コネクタ 135">
            <a:extLst>
              <a:ext uri="{FF2B5EF4-FFF2-40B4-BE49-F238E27FC236}">
                <a16:creationId xmlns:a16="http://schemas.microsoft.com/office/drawing/2014/main" id="{E2467D59-AD0E-495F-8A5E-1CCA093A593A}"/>
              </a:ext>
            </a:extLst>
          </p:cNvPr>
          <p:cNvCxnSpPr>
            <a:cxnSpLocks/>
            <a:stCxn id="83" idx="0"/>
            <a:endCxn id="67" idx="0"/>
          </p:cNvCxnSpPr>
          <p:nvPr/>
        </p:nvCxnSpPr>
        <p:spPr>
          <a:xfrm rot="16200000" flipH="1" flipV="1">
            <a:off x="4242484" y="2725649"/>
            <a:ext cx="1102468" cy="2697420"/>
          </a:xfrm>
          <a:prstGeom prst="bentConnector3">
            <a:avLst>
              <a:gd name="adj1" fmla="val -20735"/>
            </a:avLst>
          </a:prstGeom>
          <a:noFill/>
          <a:ln w="6350" cap="flat" cmpd="sng" algn="ctr">
            <a:solidFill>
              <a:sysClr val="window" lastClr="FFFFFF">
                <a:lumMod val="65000"/>
              </a:sysClr>
            </a:solidFill>
            <a:prstDash val="solid"/>
            <a:miter lim="800000"/>
            <a:tailEnd type="triangle"/>
          </a:ln>
          <a:effectLst/>
        </p:spPr>
      </p:cxnSp>
      <p:grpSp>
        <p:nvGrpSpPr>
          <p:cNvPr id="92" name="グループ化 91">
            <a:extLst>
              <a:ext uri="{FF2B5EF4-FFF2-40B4-BE49-F238E27FC236}">
                <a16:creationId xmlns:a16="http://schemas.microsoft.com/office/drawing/2014/main" id="{3C176562-EB58-4352-9F14-86979A09FA5B}"/>
              </a:ext>
            </a:extLst>
          </p:cNvPr>
          <p:cNvGrpSpPr/>
          <p:nvPr/>
        </p:nvGrpSpPr>
        <p:grpSpPr>
          <a:xfrm>
            <a:off x="5014545" y="3318058"/>
            <a:ext cx="734400" cy="612227"/>
            <a:chOff x="3320370" y="3449261"/>
            <a:chExt cx="734400" cy="612227"/>
          </a:xfrm>
        </p:grpSpPr>
        <p:sp>
          <p:nvSpPr>
            <p:cNvPr id="93" name="正方形/長方形 92">
              <a:extLst>
                <a:ext uri="{FF2B5EF4-FFF2-40B4-BE49-F238E27FC236}">
                  <a16:creationId xmlns:a16="http://schemas.microsoft.com/office/drawing/2014/main" id="{A24B113B-80B6-4C88-B66F-830343F77AF3}"/>
                </a:ext>
              </a:extLst>
            </p:cNvPr>
            <p:cNvSpPr/>
            <p:nvPr/>
          </p:nvSpPr>
          <p:spPr>
            <a:xfrm>
              <a:off x="3320370" y="3615088"/>
              <a:ext cx="734400" cy="446400"/>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報告データ</a:t>
              </a:r>
              <a:br>
                <a:rPr lang="en-US" altLang="ja-JP" sz="800" dirty="0">
                  <a:latin typeface="Meiryo UI" panose="020B0604030504040204" pitchFamily="50" charset="-128"/>
                  <a:ea typeface="Meiryo UI" panose="020B0604030504040204" pitchFamily="50" charset="-128"/>
                  <a:cs typeface="Arial" pitchFamily="34" charset="0"/>
                </a:rPr>
              </a:br>
              <a:r>
                <a:rPr lang="ja-JP" altLang="en-US" sz="800" dirty="0">
                  <a:latin typeface="Meiryo UI" panose="020B0604030504040204" pitchFamily="50" charset="-128"/>
                  <a:ea typeface="Meiryo UI" panose="020B0604030504040204" pitchFamily="50" charset="-128"/>
                  <a:cs typeface="Arial" pitchFamily="34" charset="0"/>
                </a:rPr>
                <a:t>の確認</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94" name="テキスト ボックス 93">
              <a:extLst>
                <a:ext uri="{FF2B5EF4-FFF2-40B4-BE49-F238E27FC236}">
                  <a16:creationId xmlns:a16="http://schemas.microsoft.com/office/drawing/2014/main" id="{84551398-2F7C-470D-A2B0-007F006D1137}"/>
                </a:ext>
              </a:extLst>
            </p:cNvPr>
            <p:cNvSpPr txBox="1"/>
            <p:nvPr/>
          </p:nvSpPr>
          <p:spPr>
            <a:xfrm>
              <a:off x="3320370"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04</a:t>
              </a:r>
              <a:endParaRPr lang="ja-JP" altLang="en-US" sz="800" dirty="0">
                <a:latin typeface="Meiryo UI" panose="020B0604030504040204" pitchFamily="50" charset="-128"/>
                <a:ea typeface="Meiryo UI" panose="020B0604030504040204" pitchFamily="50" charset="-128"/>
              </a:endParaRPr>
            </a:p>
          </p:txBody>
        </p:sp>
      </p:grpSp>
      <p:cxnSp>
        <p:nvCxnSpPr>
          <p:cNvPr id="110" name="直線矢印コネクタ 109">
            <a:extLst>
              <a:ext uri="{FF2B5EF4-FFF2-40B4-BE49-F238E27FC236}">
                <a16:creationId xmlns:a16="http://schemas.microsoft.com/office/drawing/2014/main" id="{54765A59-7DEB-4887-9256-3D89DE788554}"/>
              </a:ext>
            </a:extLst>
          </p:cNvPr>
          <p:cNvCxnSpPr>
            <a:cxnSpLocks/>
            <a:stCxn id="93" idx="3"/>
            <a:endCxn id="83" idx="1"/>
          </p:cNvCxnSpPr>
          <p:nvPr/>
        </p:nvCxnSpPr>
        <p:spPr>
          <a:xfrm flipV="1">
            <a:off x="5748945" y="3703125"/>
            <a:ext cx="227749" cy="3960"/>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111" name="正方形/長方形 110">
            <a:extLst>
              <a:ext uri="{FF2B5EF4-FFF2-40B4-BE49-F238E27FC236}">
                <a16:creationId xmlns:a16="http://schemas.microsoft.com/office/drawing/2014/main" id="{6165F972-33F1-45F7-B950-9986DA4D5C98}"/>
              </a:ext>
            </a:extLst>
          </p:cNvPr>
          <p:cNvSpPr/>
          <p:nvPr/>
        </p:nvSpPr>
        <p:spPr>
          <a:xfrm>
            <a:off x="5759691" y="3112644"/>
            <a:ext cx="389850" cy="215444"/>
          </a:xfrm>
          <a:prstGeom prst="rect">
            <a:avLst/>
          </a:prstGeom>
        </p:spPr>
        <p:txBody>
          <a:bodyPr wrap="none">
            <a:spAutoFit/>
          </a:bodyPr>
          <a:lstStyle/>
          <a:p>
            <a:r>
              <a:rPr lang="ja-JP" altLang="en-US" sz="800" dirty="0">
                <a:latin typeface="Meiryo UI" panose="020B0604030504040204" pitchFamily="50" charset="-128"/>
                <a:ea typeface="Meiryo UI" panose="020B0604030504040204" pitchFamily="50" charset="-128"/>
                <a:cs typeface="Arial" pitchFamily="34" charset="0"/>
              </a:rPr>
              <a:t>却下</a:t>
            </a:r>
          </a:p>
        </p:txBody>
      </p:sp>
      <p:grpSp>
        <p:nvGrpSpPr>
          <p:cNvPr id="120" name="グループ化 119">
            <a:extLst>
              <a:ext uri="{FF2B5EF4-FFF2-40B4-BE49-F238E27FC236}">
                <a16:creationId xmlns:a16="http://schemas.microsoft.com/office/drawing/2014/main" id="{99038676-4F93-4F26-941E-6FF26031F8DE}"/>
              </a:ext>
            </a:extLst>
          </p:cNvPr>
          <p:cNvGrpSpPr/>
          <p:nvPr/>
        </p:nvGrpSpPr>
        <p:grpSpPr>
          <a:xfrm>
            <a:off x="4047725" y="4459277"/>
            <a:ext cx="734400" cy="612227"/>
            <a:chOff x="2023734" y="4388600"/>
            <a:chExt cx="734400" cy="612227"/>
          </a:xfrm>
        </p:grpSpPr>
        <p:sp>
          <p:nvSpPr>
            <p:cNvPr id="121" name="正方形/長方形 120">
              <a:extLst>
                <a:ext uri="{FF2B5EF4-FFF2-40B4-BE49-F238E27FC236}">
                  <a16:creationId xmlns:a16="http://schemas.microsoft.com/office/drawing/2014/main" id="{DBF8E4A7-74D3-4F76-BD89-0137D91A7653}"/>
                </a:ext>
              </a:extLst>
            </p:cNvPr>
            <p:cNvSpPr/>
            <p:nvPr/>
          </p:nvSpPr>
          <p:spPr>
            <a:xfrm>
              <a:off x="2023734" y="4554427"/>
              <a:ext cx="734400" cy="446400"/>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報告データ</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確認依頼</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122" name="テキスト ボックス 121">
              <a:extLst>
                <a:ext uri="{FF2B5EF4-FFF2-40B4-BE49-F238E27FC236}">
                  <a16:creationId xmlns:a16="http://schemas.microsoft.com/office/drawing/2014/main" id="{CA426DE5-832E-4C9E-8270-2BAC0EB8C03A}"/>
                </a:ext>
              </a:extLst>
            </p:cNvPr>
            <p:cNvSpPr txBox="1"/>
            <p:nvPr/>
          </p:nvSpPr>
          <p:spPr>
            <a:xfrm>
              <a:off x="2023734" y="4388600"/>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02</a:t>
              </a:r>
              <a:endParaRPr lang="ja-JP" altLang="en-US" sz="800" dirty="0">
                <a:latin typeface="Meiryo UI" panose="020B0604030504040204" pitchFamily="50" charset="-128"/>
                <a:ea typeface="Meiryo UI" panose="020B0604030504040204" pitchFamily="50" charset="-128"/>
              </a:endParaRPr>
            </a:p>
          </p:txBody>
        </p:sp>
      </p:grpSp>
      <p:grpSp>
        <p:nvGrpSpPr>
          <p:cNvPr id="123" name="グループ化 122">
            <a:extLst>
              <a:ext uri="{FF2B5EF4-FFF2-40B4-BE49-F238E27FC236}">
                <a16:creationId xmlns:a16="http://schemas.microsoft.com/office/drawing/2014/main" id="{6AE22BD9-BB3E-4537-8277-6F982113FD0A}"/>
              </a:ext>
            </a:extLst>
          </p:cNvPr>
          <p:cNvGrpSpPr/>
          <p:nvPr/>
        </p:nvGrpSpPr>
        <p:grpSpPr>
          <a:xfrm>
            <a:off x="4047725" y="3313291"/>
            <a:ext cx="734400" cy="612227"/>
            <a:chOff x="2491032" y="3449261"/>
            <a:chExt cx="734400" cy="612227"/>
          </a:xfrm>
        </p:grpSpPr>
        <p:sp>
          <p:nvSpPr>
            <p:cNvPr id="128" name="正方形/長方形 127">
              <a:extLst>
                <a:ext uri="{FF2B5EF4-FFF2-40B4-BE49-F238E27FC236}">
                  <a16:creationId xmlns:a16="http://schemas.microsoft.com/office/drawing/2014/main" id="{796F5946-F252-4CE4-9594-DC8527E1F95C}"/>
                </a:ext>
              </a:extLst>
            </p:cNvPr>
            <p:cNvSpPr/>
            <p:nvPr/>
          </p:nvSpPr>
          <p:spPr>
            <a:xfrm>
              <a:off x="2491032" y="3615088"/>
              <a:ext cx="734400" cy="446400"/>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報告データ</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確認依頼の受領</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154" name="テキスト ボックス 153">
              <a:extLst>
                <a:ext uri="{FF2B5EF4-FFF2-40B4-BE49-F238E27FC236}">
                  <a16:creationId xmlns:a16="http://schemas.microsoft.com/office/drawing/2014/main" id="{127BC916-D7EF-4E4E-998D-8027118FFFB4}"/>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03</a:t>
              </a:r>
              <a:endParaRPr lang="ja-JP" altLang="en-US" sz="800" dirty="0">
                <a:latin typeface="Meiryo UI" panose="020B0604030504040204" pitchFamily="50" charset="-128"/>
                <a:ea typeface="Meiryo UI" panose="020B0604030504040204" pitchFamily="50" charset="-128"/>
              </a:endParaRPr>
            </a:p>
          </p:txBody>
        </p:sp>
      </p:grpSp>
      <p:cxnSp>
        <p:nvCxnSpPr>
          <p:cNvPr id="155" name="直線矢印コネクタ 154">
            <a:extLst>
              <a:ext uri="{FF2B5EF4-FFF2-40B4-BE49-F238E27FC236}">
                <a16:creationId xmlns:a16="http://schemas.microsoft.com/office/drawing/2014/main" id="{4A057AD6-E7B0-45A8-8432-962EB59FC420}"/>
              </a:ext>
            </a:extLst>
          </p:cNvPr>
          <p:cNvCxnSpPr>
            <a:cxnSpLocks/>
            <a:stCxn id="128" idx="3"/>
            <a:endCxn id="93" idx="1"/>
          </p:cNvCxnSpPr>
          <p:nvPr/>
        </p:nvCxnSpPr>
        <p:spPr>
          <a:xfrm>
            <a:off x="4782125" y="3702318"/>
            <a:ext cx="232420" cy="4767"/>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156" name="直線矢印コネクタ 155">
            <a:extLst>
              <a:ext uri="{FF2B5EF4-FFF2-40B4-BE49-F238E27FC236}">
                <a16:creationId xmlns:a16="http://schemas.microsoft.com/office/drawing/2014/main" id="{36B090C9-AA97-44B5-B0B8-C938ABBDCD2D}"/>
              </a:ext>
            </a:extLst>
          </p:cNvPr>
          <p:cNvCxnSpPr>
            <a:cxnSpLocks/>
            <a:stCxn id="67" idx="3"/>
            <a:endCxn id="121" idx="1"/>
          </p:cNvCxnSpPr>
          <p:nvPr/>
        </p:nvCxnSpPr>
        <p:spPr>
          <a:xfrm flipV="1">
            <a:off x="3812208" y="4848304"/>
            <a:ext cx="235517" cy="489"/>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157" name="直線矢印コネクタ 156">
            <a:extLst>
              <a:ext uri="{FF2B5EF4-FFF2-40B4-BE49-F238E27FC236}">
                <a16:creationId xmlns:a16="http://schemas.microsoft.com/office/drawing/2014/main" id="{40A954B0-59E6-4C61-94AE-1982C9325554}"/>
              </a:ext>
            </a:extLst>
          </p:cNvPr>
          <p:cNvCxnSpPr>
            <a:cxnSpLocks/>
            <a:stCxn id="121" idx="0"/>
            <a:endCxn id="128" idx="2"/>
          </p:cNvCxnSpPr>
          <p:nvPr/>
        </p:nvCxnSpPr>
        <p:spPr>
          <a:xfrm flipV="1">
            <a:off x="4414925" y="3925518"/>
            <a:ext cx="0" cy="699586"/>
          </a:xfrm>
          <a:prstGeom prst="straightConnector1">
            <a:avLst/>
          </a:prstGeom>
          <a:noFill/>
          <a:ln w="6350" cap="flat" cmpd="sng" algn="ctr">
            <a:solidFill>
              <a:sysClr val="window" lastClr="FFFFFF">
                <a:lumMod val="65000"/>
              </a:sysClr>
            </a:solidFill>
            <a:prstDash val="solid"/>
            <a:miter lim="800000"/>
            <a:tailEnd type="triangle"/>
          </a:ln>
          <a:effectLst/>
        </p:spPr>
      </p:cxnSp>
    </p:spTree>
    <p:extLst>
      <p:ext uri="{BB962C8B-B14F-4D97-AF65-F5344CB8AC3E}">
        <p14:creationId xmlns:p14="http://schemas.microsoft.com/office/powerpoint/2010/main" val="2810016615"/>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2276052433"/>
              </p:ext>
            </p:extLst>
          </p:nvPr>
        </p:nvGraphicFramePr>
        <p:xfrm>
          <a:off x="141614" y="864069"/>
          <a:ext cx="9601200" cy="5926198"/>
        </p:xfrm>
        <a:graphic>
          <a:graphicData uri="http://schemas.openxmlformats.org/drawingml/2006/table">
            <a:tbl>
              <a:tblPr firstRow="1" bandRow="1">
                <a:tableStyleId>{2D5ABB26-0587-4C30-8999-92F81FD0307C}</a:tableStyleId>
              </a:tblPr>
              <a:tblGrid>
                <a:gridCol w="1149668">
                  <a:extLst>
                    <a:ext uri="{9D8B030D-6E8A-4147-A177-3AD203B41FA5}">
                      <a16:colId xmlns:a16="http://schemas.microsoft.com/office/drawing/2014/main" val="358073148"/>
                    </a:ext>
                  </a:extLst>
                </a:gridCol>
                <a:gridCol w="8451532">
                  <a:extLst>
                    <a:ext uri="{9D8B030D-6E8A-4147-A177-3AD203B41FA5}">
                      <a16:colId xmlns:a16="http://schemas.microsoft.com/office/drawing/2014/main" val="1235158156"/>
                    </a:ext>
                  </a:extLst>
                </a:gridCol>
              </a:tblGrid>
              <a:tr h="0">
                <a:tc>
                  <a:txBody>
                    <a:bodyPr/>
                    <a:lstStyle/>
                    <a:p>
                      <a:pPr algn="l"/>
                      <a:r>
                        <a:rPr kumimoji="1" lang="ja-JP" altLang="en-US" sz="1200" b="0" dirty="0">
                          <a:latin typeface="Meiryo UI" panose="020B0604030504040204" pitchFamily="50" charset="-128"/>
                          <a:ea typeface="Meiryo UI" panose="020B0604030504040204" pitchFamily="50" charset="-128"/>
                        </a:rPr>
                        <a:t>業務プロセス</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l"/>
                      <a:r>
                        <a:rPr kumimoji="1" lang="ja-JP" altLang="en-US" sz="1200" b="0" dirty="0">
                          <a:latin typeface="Meiryo UI" panose="020B0604030504040204" pitchFamily="50" charset="-128"/>
                          <a:ea typeface="Meiryo UI" panose="020B0604030504040204" pitchFamily="50" charset="-128"/>
                        </a:rPr>
                        <a:t>「</a:t>
                      </a:r>
                      <a:r>
                        <a:rPr kumimoji="1" lang="en-US" altLang="ja-JP" sz="1200" b="0" dirty="0">
                          <a:latin typeface="Meiryo UI" panose="020B0604030504040204" pitchFamily="50" charset="-128"/>
                          <a:ea typeface="Meiryo UI" panose="020B0604030504040204" pitchFamily="50" charset="-128"/>
                        </a:rPr>
                        <a:t>01:</a:t>
                      </a:r>
                      <a:r>
                        <a:rPr lang="ja-JP" altLang="en-US" sz="1200" dirty="0">
                          <a:latin typeface="Meiryo UI" panose="020B0604030504040204" pitchFamily="50" charset="-128"/>
                          <a:ea typeface="Meiryo UI" panose="020B0604030504040204" pitchFamily="50" charset="-128"/>
                          <a:cs typeface="Arial" pitchFamily="34" charset="0"/>
                        </a:rPr>
                        <a:t>報告データ取得」</a:t>
                      </a:r>
                      <a:endParaRPr lang="en-US" altLang="ja-JP" sz="1200" dirty="0">
                        <a:latin typeface="Meiryo UI" panose="020B0604030504040204" pitchFamily="50" charset="-128"/>
                        <a:ea typeface="Meiryo UI" panose="020B0604030504040204" pitchFamily="50" charset="-128"/>
                        <a:cs typeface="Arial" pitchFamily="34" charset="0"/>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0">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業務詳細仕様</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2081878"/>
                  </a:ext>
                </a:extLst>
              </a:tr>
              <a:tr h="5377558">
                <a:tc gridSpan="2">
                  <a:txBody>
                    <a:bodyPr/>
                    <a:lstStyle/>
                    <a:p>
                      <a:pPr lvl="0">
                        <a:defRPr/>
                      </a:pPr>
                      <a:r>
                        <a:rPr kumimoji="0" lang="ja-JP" altLang="en-US" sz="1100" b="1" u="sng" kern="0" dirty="0">
                          <a:latin typeface="Meiryo UI" panose="020B0604030504040204" pitchFamily="50" charset="-128"/>
                          <a:ea typeface="Meiryo UI" panose="020B0604030504040204" pitchFamily="50" charset="-128"/>
                        </a:rPr>
                        <a:t>報告データの主な内容と報告タイミング</a:t>
                      </a:r>
                      <a:r>
                        <a:rPr kumimoji="0" lang="en-US" altLang="ja-JP" sz="1100" b="1" u="sng" kern="0" dirty="0">
                          <a:latin typeface="Meiryo UI" panose="020B0604030504040204" pitchFamily="50" charset="-128"/>
                          <a:ea typeface="Meiryo UI" panose="020B0604030504040204" pitchFamily="50" charset="-128"/>
                        </a:rPr>
                        <a:t>(1/2)</a:t>
                      </a:r>
                    </a:p>
                    <a:p>
                      <a:pPr marL="171450" lvl="0" indent="-171450">
                        <a:buFont typeface="Arial" panose="020B0604020202020204" pitchFamily="34" charset="0"/>
                        <a:buChar char="•"/>
                        <a:defRPr/>
                      </a:pPr>
                      <a:r>
                        <a:rPr kumimoji="0" lang="ja-JP" altLang="en-US" sz="1100" b="0" u="none" kern="0" dirty="0">
                          <a:latin typeface="Meiryo UI" panose="020B0604030504040204" pitchFamily="50" charset="-128"/>
                          <a:ea typeface="Meiryo UI" panose="020B0604030504040204" pitchFamily="50" charset="-128"/>
                        </a:rPr>
                        <a:t>月次報告は、①初旬頃　②中旬頃　③月末～翌月初　のタイミングにて実施する。</a:t>
                      </a:r>
                      <a:endParaRPr kumimoji="0" lang="en-US" altLang="ja-JP" sz="1100" b="0" u="none" kern="0" dirty="0">
                        <a:latin typeface="Meiryo UI" panose="020B0604030504040204" pitchFamily="50" charset="-128"/>
                        <a:ea typeface="Meiryo UI" panose="020B0604030504040204" pitchFamily="50" charset="-128"/>
                      </a:endParaRPr>
                    </a:p>
                    <a:p>
                      <a:pPr marL="171450" lvl="0" indent="-171450">
                        <a:buFont typeface="Arial" panose="020B0604020202020204" pitchFamily="34" charset="0"/>
                        <a:buChar char="•"/>
                        <a:defRPr/>
                      </a:pPr>
                      <a:r>
                        <a:rPr kumimoji="0" lang="ja-JP" altLang="en-US" sz="1100" b="0" u="none" kern="0" dirty="0">
                          <a:latin typeface="Meiryo UI" panose="020B0604030504040204" pitchFamily="50" charset="-128"/>
                          <a:ea typeface="Meiryo UI" panose="020B0604030504040204" pitchFamily="50" charset="-128"/>
                        </a:rPr>
                        <a:t>各報告タイミングにおける主な報告内容は以下の通り</a:t>
                      </a:r>
                      <a:endParaRPr kumimoji="0" lang="en-US" altLang="ja-JP" sz="1100" b="0" u="none" kern="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77678721"/>
                  </a:ext>
                </a:extLst>
              </a:tr>
            </a:tbl>
          </a:graphicData>
        </a:graphic>
      </p:graphicFrame>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zh-TW" altLang="en-US" dirty="0">
                <a:latin typeface="Meiryo UI" panose="020B0604030504040204" pitchFamily="50" charset="-128"/>
                <a:ea typeface="Meiryo UI" panose="020B0604030504040204" pitchFamily="50" charset="-128"/>
              </a:rPr>
              <a:t>業務詳細仕様</a:t>
            </a:r>
            <a:br>
              <a:rPr lang="en-US" altLang="ja-JP" dirty="0">
                <a:latin typeface="Meiryo UI" panose="020B0604030504040204" pitchFamily="50" charset="-128"/>
                <a:ea typeface="Meiryo UI" panose="020B0604030504040204" pitchFamily="50" charset="-128"/>
              </a:rPr>
            </a:br>
            <a:r>
              <a:rPr kumimoji="0" lang="ja-JP" altLang="en-US" kern="0" dirty="0">
                <a:solidFill>
                  <a:prstClr val="black"/>
                </a:solidFill>
                <a:latin typeface="Meiryo UI"/>
                <a:ea typeface="Meiryo UI"/>
                <a:cs typeface="Arial" pitchFamily="34" charset="0"/>
              </a:rPr>
              <a:t>資金管理・報告</a:t>
            </a:r>
            <a:r>
              <a:rPr lang="zh-TW" altLang="en-US"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経済産業省報告 </a:t>
            </a:r>
            <a:r>
              <a:rPr lang="en-US" altLang="ja-JP" dirty="0">
                <a:latin typeface="Arial" panose="020B0604020202020204" pitchFamily="34" charset="0"/>
                <a:ea typeface="Meiryo UI" panose="020B0604030504040204" pitchFamily="50" charset="-128"/>
                <a:cs typeface="Arial" panose="020B0604020202020204" pitchFamily="34" charset="0"/>
              </a:rPr>
              <a:t>– </a:t>
            </a:r>
            <a:r>
              <a:rPr lang="ja-JP" altLang="en-US" dirty="0">
                <a:latin typeface="Meiryo UI" panose="020B0604030504040204" pitchFamily="50" charset="-128"/>
                <a:ea typeface="Meiryo UI" panose="020B0604030504040204" pitchFamily="50" charset="-128"/>
              </a:rPr>
              <a:t>その他</a:t>
            </a:r>
            <a:endParaRPr kumimoji="1" lang="ja-JP" altLang="en-US" dirty="0">
              <a:latin typeface="Meiryo UI" panose="020B0604030504040204" pitchFamily="50" charset="-128"/>
              <a:ea typeface="Meiryo UI" panose="020B0604030504040204" pitchFamily="50" charset="-128"/>
            </a:endParaRPr>
          </a:p>
        </p:txBody>
      </p:sp>
      <p:graphicFrame>
        <p:nvGraphicFramePr>
          <p:cNvPr id="43" name="表 42">
            <a:extLst>
              <a:ext uri="{FF2B5EF4-FFF2-40B4-BE49-F238E27FC236}">
                <a16:creationId xmlns:a16="http://schemas.microsoft.com/office/drawing/2014/main" id="{8619E324-C403-446D-B1B3-12223CA40B43}"/>
              </a:ext>
            </a:extLst>
          </p:cNvPr>
          <p:cNvGraphicFramePr>
            <a:graphicFrameLocks noGrp="1"/>
          </p:cNvGraphicFramePr>
          <p:nvPr>
            <p:extLst>
              <p:ext uri="{D42A27DB-BD31-4B8C-83A1-F6EECF244321}">
                <p14:modId xmlns:p14="http://schemas.microsoft.com/office/powerpoint/2010/main" val="1953742367"/>
              </p:ext>
            </p:extLst>
          </p:nvPr>
        </p:nvGraphicFramePr>
        <p:xfrm>
          <a:off x="541042" y="2057804"/>
          <a:ext cx="8802344" cy="3625437"/>
        </p:xfrm>
        <a:graphic>
          <a:graphicData uri="http://schemas.openxmlformats.org/drawingml/2006/table">
            <a:tbl>
              <a:tblPr firstRow="1" bandRow="1">
                <a:tableStyleId>{2D5ABB26-0587-4C30-8999-92F81FD0307C}</a:tableStyleId>
              </a:tblPr>
              <a:tblGrid>
                <a:gridCol w="936171">
                  <a:extLst>
                    <a:ext uri="{9D8B030D-6E8A-4147-A177-3AD203B41FA5}">
                      <a16:colId xmlns:a16="http://schemas.microsoft.com/office/drawing/2014/main" val="3058564217"/>
                    </a:ext>
                  </a:extLst>
                </a:gridCol>
                <a:gridCol w="2155371">
                  <a:extLst>
                    <a:ext uri="{9D8B030D-6E8A-4147-A177-3AD203B41FA5}">
                      <a16:colId xmlns:a16="http://schemas.microsoft.com/office/drawing/2014/main" val="4116574233"/>
                    </a:ext>
                  </a:extLst>
                </a:gridCol>
                <a:gridCol w="1451045">
                  <a:extLst>
                    <a:ext uri="{9D8B030D-6E8A-4147-A177-3AD203B41FA5}">
                      <a16:colId xmlns:a16="http://schemas.microsoft.com/office/drawing/2014/main" val="4236045307"/>
                    </a:ext>
                  </a:extLst>
                </a:gridCol>
                <a:gridCol w="2206555">
                  <a:extLst>
                    <a:ext uri="{9D8B030D-6E8A-4147-A177-3AD203B41FA5}">
                      <a16:colId xmlns:a16="http://schemas.microsoft.com/office/drawing/2014/main" val="1090700987"/>
                    </a:ext>
                  </a:extLst>
                </a:gridCol>
                <a:gridCol w="2053202">
                  <a:extLst>
                    <a:ext uri="{9D8B030D-6E8A-4147-A177-3AD203B41FA5}">
                      <a16:colId xmlns:a16="http://schemas.microsoft.com/office/drawing/2014/main" val="1823636424"/>
                    </a:ext>
                  </a:extLst>
                </a:gridCol>
              </a:tblGrid>
              <a:tr h="173494">
                <a:tc>
                  <a:txBody>
                    <a:bodyPr/>
                    <a:lstStyle/>
                    <a:p>
                      <a:pPr algn="ctr"/>
                      <a:r>
                        <a:rPr kumimoji="1" lang="ja-JP" altLang="en-US" sz="900" dirty="0">
                          <a:latin typeface="Meiryo UI" panose="020B0604030504040204" pitchFamily="50" charset="-128"/>
                          <a:ea typeface="Meiryo UI" panose="020B0604030504040204" pitchFamily="50" charset="-128"/>
                        </a:rPr>
                        <a:t>タイミング</a:t>
                      </a: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algn="ctr"/>
                      <a:r>
                        <a:rPr kumimoji="1" lang="ja-JP" altLang="en-US" sz="900" dirty="0">
                          <a:latin typeface="Meiryo UI" panose="020B0604030504040204" pitchFamily="50" charset="-128"/>
                          <a:ea typeface="Meiryo UI" panose="020B0604030504040204" pitchFamily="50" charset="-128"/>
                        </a:rPr>
                        <a:t>記載項目</a:t>
                      </a: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hMerge="1">
                  <a:txBody>
                    <a:bodyPr/>
                    <a:lstStyle/>
                    <a:p>
                      <a:endParaRPr kumimoji="1" lang="ja-JP" altLang="en-US"/>
                    </a:p>
                  </a:txBody>
                  <a:tcPr/>
                </a:tc>
                <a:tc>
                  <a:txBody>
                    <a:bodyPr/>
                    <a:lstStyle/>
                    <a:p>
                      <a:pPr algn="ctr"/>
                      <a:r>
                        <a:rPr kumimoji="1" lang="ja-JP" altLang="en-US" sz="900" dirty="0">
                          <a:latin typeface="Meiryo UI" panose="020B0604030504040204" pitchFamily="50" charset="-128"/>
                          <a:ea typeface="Meiryo UI" panose="020B0604030504040204" pitchFamily="50" charset="-128"/>
                        </a:rPr>
                        <a:t>備考</a:t>
                      </a: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929096736"/>
                  </a:ext>
                </a:extLst>
              </a:tr>
              <a:tr h="156840">
                <a:tc rowSpan="6">
                  <a:txBody>
                    <a:bodyPr/>
                    <a:lstStyle/>
                    <a:p>
                      <a:pPr algn="l"/>
                      <a:r>
                        <a:rPr kumimoji="1" lang="ja-JP" altLang="en-US" sz="800" dirty="0">
                          <a:latin typeface="Meiryo UI" panose="020B0604030504040204" pitchFamily="50" charset="-128"/>
                          <a:ea typeface="Meiryo UI" panose="020B0604030504040204" pitchFamily="50" charset="-128"/>
                        </a:rPr>
                        <a:t>①初旬頃</a:t>
                      </a: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rowSpan="6">
                  <a:txBody>
                    <a:bodyPr/>
                    <a:lstStyle/>
                    <a:p>
                      <a:pPr algn="l"/>
                      <a:r>
                        <a:rPr kumimoji="1" lang="ja-JP" altLang="en-US" sz="800" dirty="0">
                          <a:latin typeface="Meiryo UI" panose="020B0604030504040204" pitchFamily="50" charset="-128"/>
                          <a:ea typeface="Meiryo UI" panose="020B0604030504040204" pitchFamily="50" charset="-128"/>
                        </a:rPr>
                        <a:t>エネルギー区分別・認定年度毎</a:t>
                      </a:r>
                      <a:endParaRPr kumimoji="1" lang="en-US" altLang="ja-JP" sz="800" dirty="0">
                        <a:latin typeface="Meiryo UI" panose="020B0604030504040204" pitchFamily="50" charset="-128"/>
                        <a:ea typeface="Meiryo UI" panose="020B0604030504040204" pitchFamily="50" charset="-128"/>
                      </a:endParaRPr>
                    </a:p>
                    <a:p>
                      <a:pPr algn="l"/>
                      <a:r>
                        <a:rPr kumimoji="1" lang="ja-JP" altLang="en-US" sz="800" dirty="0">
                          <a:latin typeface="Meiryo UI" panose="020B0604030504040204" pitchFamily="50" charset="-128"/>
                          <a:ea typeface="Meiryo UI" panose="020B0604030504040204" pitchFamily="50" charset="-128"/>
                        </a:rPr>
                        <a:t>の月別供給電力量</a:t>
                      </a:r>
                      <a:endParaRPr kumimoji="1" lang="en-US" altLang="ja-JP" sz="800" dirty="0">
                        <a:latin typeface="Meiryo UI" panose="020B0604030504040204" pitchFamily="50" charset="-128"/>
                        <a:ea typeface="Meiryo UI" panose="020B0604030504040204" pitchFamily="50" charset="-128"/>
                      </a:endParaRPr>
                    </a:p>
                    <a:p>
                      <a:pPr algn="l"/>
                      <a:r>
                        <a:rPr kumimoji="1" lang="zh-TW" altLang="en-US" sz="800" dirty="0">
                          <a:latin typeface="Meiryo UI" panose="020B0604030504040204" pitchFamily="50" charset="-128"/>
                          <a:ea typeface="Meiryo UI" panose="020B0604030504040204" pitchFamily="50" charset="-128"/>
                        </a:rPr>
                        <a:t>（</a:t>
                      </a:r>
                      <a:r>
                        <a:rPr kumimoji="1" lang="ja-JP" altLang="en-US" sz="800" dirty="0">
                          <a:latin typeface="Meiryo UI" panose="020B0604030504040204" pitchFamily="50" charset="-128"/>
                          <a:ea typeface="Meiryo UI" panose="020B0604030504040204" pitchFamily="50" charset="-128"/>
                        </a:rPr>
                        <a:t>対象月マイナス２か月分</a:t>
                      </a:r>
                      <a:r>
                        <a:rPr kumimoji="1" lang="en-US" altLang="zh-TW" sz="800" dirty="0">
                          <a:latin typeface="Meiryo UI" panose="020B0604030504040204" pitchFamily="50" charset="-128"/>
                          <a:ea typeface="Meiryo UI" panose="020B0604030504040204" pitchFamily="50" charset="-128"/>
                        </a:rPr>
                        <a:t>_</a:t>
                      </a:r>
                      <a:r>
                        <a:rPr kumimoji="1" lang="ja-JP" altLang="en-US" sz="800" dirty="0">
                          <a:latin typeface="Meiryo UI" panose="020B0604030504040204" pitchFamily="50" charset="-128"/>
                          <a:ea typeface="Meiryo UI" panose="020B0604030504040204" pitchFamily="50" charset="-128"/>
                        </a:rPr>
                        <a:t>速報ベース</a:t>
                      </a:r>
                      <a:r>
                        <a:rPr kumimoji="1" lang="zh-TW" altLang="en-US" sz="800" dirty="0">
                          <a:latin typeface="Meiryo UI" panose="020B0604030504040204" pitchFamily="50" charset="-128"/>
                          <a:ea typeface="Meiryo UI" panose="020B0604030504040204" pitchFamily="50" charset="-128"/>
                        </a:rPr>
                        <a:t>） </a:t>
                      </a:r>
                      <a:endParaRPr kumimoji="1" lang="en-US" altLang="zh-TW"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rowSpan="3">
                  <a:txBody>
                    <a:bodyPr/>
                    <a:lstStyle/>
                    <a:p>
                      <a:pPr algn="l"/>
                      <a:r>
                        <a:rPr kumimoji="1" lang="en-US" altLang="ja-JP" sz="800" dirty="0">
                          <a:latin typeface="Meiryo UI" panose="020B0604030504040204" pitchFamily="50" charset="-128"/>
                          <a:ea typeface="Meiryo UI" panose="020B0604030504040204" pitchFamily="50" charset="-128"/>
                        </a:rPr>
                        <a:t>【</a:t>
                      </a:r>
                      <a:r>
                        <a:rPr kumimoji="1" lang="ja-JP" altLang="en-US" sz="800" dirty="0">
                          <a:latin typeface="Meiryo UI" panose="020B0604030504040204" pitchFamily="50" charset="-128"/>
                          <a:ea typeface="Meiryo UI" panose="020B0604030504040204" pitchFamily="50" charset="-128"/>
                        </a:rPr>
                        <a:t>新設・既設・</a:t>
                      </a:r>
                      <a:r>
                        <a:rPr kumimoji="1" lang="en-US" altLang="ja-JP" sz="800" dirty="0">
                          <a:latin typeface="Meiryo UI" panose="020B0604030504040204" pitchFamily="50" charset="-128"/>
                          <a:ea typeface="Meiryo UI" panose="020B0604030504040204" pitchFamily="50" charset="-128"/>
                        </a:rPr>
                        <a:t>FIT</a:t>
                      </a:r>
                      <a:r>
                        <a:rPr kumimoji="1" lang="ja-JP" altLang="en-US" sz="800" dirty="0">
                          <a:latin typeface="Meiryo UI" panose="020B0604030504040204" pitchFamily="50" charset="-128"/>
                          <a:ea typeface="Meiryo UI" panose="020B0604030504040204" pitchFamily="50" charset="-128"/>
                        </a:rPr>
                        <a:t>から移行</a:t>
                      </a:r>
                      <a:r>
                        <a:rPr kumimoji="1" lang="en-US" altLang="ja-JP" sz="800" dirty="0">
                          <a:latin typeface="Meiryo UI" panose="020B0604030504040204" pitchFamily="50" charset="-128"/>
                          <a:ea typeface="Meiryo UI" panose="020B0604030504040204" pitchFamily="50" charset="-128"/>
                        </a:rPr>
                        <a:t>】</a:t>
                      </a: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800" dirty="0">
                          <a:latin typeface="Meiryo UI" panose="020B0604030504040204" pitchFamily="50" charset="-128"/>
                          <a:ea typeface="Meiryo UI" panose="020B0604030504040204" pitchFamily="50" charset="-128"/>
                        </a:rPr>
                        <a:t>エネルギー区分別・認定年度毎の設備容量</a:t>
                      </a:r>
                      <a:r>
                        <a:rPr kumimoji="1" lang="en-US" altLang="ja-JP" sz="800" dirty="0">
                          <a:latin typeface="Meiryo UI" panose="020B0604030504040204" pitchFamily="50" charset="-128"/>
                          <a:ea typeface="Meiryo UI" panose="020B0604030504040204" pitchFamily="50" charset="-128"/>
                        </a:rPr>
                        <a:t>(kW)</a:t>
                      </a:r>
                      <a:endParaRPr kumimoji="1" lang="ja-JP" altLang="en-US"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1" lang="ja-JP" altLang="en-US"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709494159"/>
                  </a:ext>
                </a:extLst>
              </a:tr>
              <a:tr h="156840">
                <a:tc vMerge="1">
                  <a:txBody>
                    <a:bodyPr/>
                    <a:lstStyle/>
                    <a:p>
                      <a:endParaRPr kumimoji="1" lang="ja-JP" altLang="en-US"/>
                    </a:p>
                  </a:txBody>
                  <a:tcPr/>
                </a:tc>
                <a:tc vMerge="1">
                  <a:txBody>
                    <a:bodyPr/>
                    <a:lstStyle/>
                    <a:p>
                      <a:endParaRPr kumimoji="1" lang="ja-JP" altLang="en-US"/>
                    </a:p>
                  </a:txBody>
                  <a:tcPr/>
                </a:tc>
                <a:tc vMerge="1">
                  <a:txBody>
                    <a:bodyPr/>
                    <a:lstStyle/>
                    <a:p>
                      <a:pPr algn="l"/>
                      <a:endParaRPr kumimoji="1" lang="en-US" altLang="ja-JP" sz="800" dirty="0">
                        <a:latin typeface="Meiryo UI" panose="020B0604030504040204" pitchFamily="50" charset="-128"/>
                        <a:ea typeface="Meiryo UI" panose="020B0604030504040204" pitchFamily="50" charset="-128"/>
                      </a:endParaRPr>
                    </a:p>
                  </a:txBody>
                  <a:tcPr marL="72000" marR="72000" marT="43200" marB="432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800" dirty="0">
                          <a:latin typeface="Meiryo UI" panose="020B0604030504040204" pitchFamily="50" charset="-128"/>
                          <a:ea typeface="Meiryo UI" panose="020B0604030504040204" pitchFamily="50" charset="-128"/>
                        </a:rPr>
                        <a:t>エネルギー区分別・認定年度毎の件数</a:t>
                      </a:r>
                      <a:endParaRPr kumimoji="1" lang="en-US" altLang="ja-JP"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1" lang="ja-JP" altLang="en-US"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66765483"/>
                  </a:ext>
                </a:extLst>
              </a:tr>
              <a:tr h="156840">
                <a:tc vMerge="1">
                  <a:txBody>
                    <a:bodyPr/>
                    <a:lstStyle/>
                    <a:p>
                      <a:pPr algn="l"/>
                      <a:endParaRPr kumimoji="1" lang="ja-JP" altLang="en-US" sz="1050" dirty="0">
                        <a:latin typeface="Meiryo UI" panose="020B0604030504040204" pitchFamily="50" charset="-128"/>
                        <a:ea typeface="Meiryo UI" panose="020B0604030504040204" pitchFamily="50" charset="-128"/>
                      </a:endParaRPr>
                    </a:p>
                  </a:txBody>
                  <a:tcPr marL="72000" marR="72000" marT="43200" marB="432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l"/>
                      <a:endParaRPr kumimoji="1" lang="ja-JP" altLang="en-US" sz="1050" dirty="0">
                        <a:latin typeface="Meiryo UI" panose="020B0604030504040204" pitchFamily="50" charset="-128"/>
                        <a:ea typeface="Meiryo UI" panose="020B0604030504040204" pitchFamily="50" charset="-128"/>
                      </a:endParaRPr>
                    </a:p>
                  </a:txBody>
                  <a:tcPr marL="72000" marR="72000" marT="43200" marB="432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l"/>
                      <a:endParaRPr kumimoji="1" lang="en-US" altLang="ja-JP" sz="800" dirty="0">
                        <a:latin typeface="Meiryo UI" panose="020B0604030504040204" pitchFamily="50" charset="-128"/>
                        <a:ea typeface="Meiryo UI" panose="020B0604030504040204" pitchFamily="50" charset="-128"/>
                      </a:endParaRPr>
                    </a:p>
                  </a:txBody>
                  <a:tcPr marL="72000" marR="72000" marT="43200" marB="432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800" dirty="0">
                          <a:latin typeface="Meiryo UI" panose="020B0604030504040204" pitchFamily="50" charset="-128"/>
                          <a:ea typeface="Meiryo UI" panose="020B0604030504040204" pitchFamily="50" charset="-128"/>
                        </a:rPr>
                        <a:t>エネルギー区分別・認定年度毎の供給電力量</a:t>
                      </a:r>
                      <a:endParaRPr kumimoji="1" lang="en-US" altLang="ja-JP"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1" lang="ja-JP" altLang="en-US"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465070329"/>
                  </a:ext>
                </a:extLst>
              </a:tr>
              <a:tr h="156840">
                <a:tc vMerge="1">
                  <a:txBody>
                    <a:bodyPr/>
                    <a:lstStyle/>
                    <a:p>
                      <a:pPr algn="l"/>
                      <a:endParaRPr kumimoji="1" lang="ja-JP" altLang="en-US" sz="800" dirty="0">
                        <a:latin typeface="Meiryo UI" panose="020B0604030504040204" pitchFamily="50" charset="-128"/>
                        <a:ea typeface="Meiryo UI" panose="020B0604030504040204" pitchFamily="50" charset="-128"/>
                      </a:endParaRPr>
                    </a:p>
                  </a:txBody>
                  <a:tcPr marL="72000" marR="72000" marT="43200" marB="432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marL="446088" lvl="1" indent="-104775" algn="l">
                        <a:buFont typeface="Arial" panose="020B0604020202020204" pitchFamily="34" charset="0"/>
                        <a:buChar char="•"/>
                      </a:pPr>
                      <a:endParaRPr kumimoji="1" lang="ja-JP" altLang="en-US" sz="800" dirty="0">
                        <a:latin typeface="Meiryo UI" panose="020B0604030504040204" pitchFamily="50" charset="-128"/>
                        <a:ea typeface="Meiryo UI" panose="020B0604030504040204" pitchFamily="50" charset="-128"/>
                      </a:endParaRPr>
                    </a:p>
                  </a:txBody>
                  <a:tcPr marL="72000" marR="72000" marT="43200" marB="432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rowSpan="3">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en-US" altLang="ja-JP" sz="800" dirty="0">
                          <a:latin typeface="Meiryo UI" panose="020B0604030504040204" pitchFamily="50" charset="-128"/>
                          <a:ea typeface="Meiryo UI" panose="020B0604030504040204" pitchFamily="50" charset="-128"/>
                        </a:rPr>
                        <a:t>【</a:t>
                      </a:r>
                      <a:r>
                        <a:rPr kumimoji="1" lang="ja-JP" altLang="en-US" sz="800" dirty="0">
                          <a:latin typeface="Meiryo UI" panose="020B0604030504040204" pitchFamily="50" charset="-128"/>
                          <a:ea typeface="Meiryo UI" panose="020B0604030504040204" pitchFamily="50" charset="-128"/>
                        </a:rPr>
                        <a:t>新設のみ</a:t>
                      </a:r>
                      <a:r>
                        <a:rPr kumimoji="1" lang="en-US" altLang="ja-JP" sz="800" dirty="0">
                          <a:latin typeface="Meiryo UI" panose="020B0604030504040204" pitchFamily="50" charset="-128"/>
                          <a:ea typeface="Meiryo UI" panose="020B0604030504040204" pitchFamily="50" charset="-128"/>
                        </a:rPr>
                        <a:t>】</a:t>
                      </a: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800" dirty="0">
                          <a:latin typeface="Meiryo UI" panose="020B0604030504040204" pitchFamily="50" charset="-128"/>
                          <a:ea typeface="Meiryo UI" panose="020B0604030504040204" pitchFamily="50" charset="-128"/>
                        </a:rPr>
                        <a:t>エネルギー区分別・認定年度毎の設備容量</a:t>
                      </a:r>
                      <a:r>
                        <a:rPr kumimoji="1" lang="en-US" altLang="ja-JP" sz="800" dirty="0">
                          <a:latin typeface="Meiryo UI" panose="020B0604030504040204" pitchFamily="50" charset="-128"/>
                          <a:ea typeface="Meiryo UI" panose="020B0604030504040204" pitchFamily="50" charset="-128"/>
                        </a:rPr>
                        <a:t>(kW)</a:t>
                      </a:r>
                      <a:endParaRPr kumimoji="1" lang="ja-JP" altLang="en-US"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1" lang="ja-JP" altLang="en-US"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189270069"/>
                  </a:ext>
                </a:extLst>
              </a:tr>
              <a:tr h="156840">
                <a:tc vMerge="1">
                  <a:txBody>
                    <a:bodyPr/>
                    <a:lstStyle/>
                    <a:p>
                      <a:pPr algn="l"/>
                      <a:endParaRPr kumimoji="1" lang="ja-JP" altLang="en-US" sz="800" dirty="0">
                        <a:latin typeface="Meiryo UI" panose="020B0604030504040204" pitchFamily="50" charset="-128"/>
                        <a:ea typeface="Meiryo UI" panose="020B0604030504040204" pitchFamily="50" charset="-128"/>
                      </a:endParaRPr>
                    </a:p>
                  </a:txBody>
                  <a:tcPr marL="72000" marR="72000" marT="43200" marB="432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marL="446088" lvl="1" indent="-104775" algn="l">
                        <a:buFont typeface="Arial" panose="020B0604020202020204" pitchFamily="34" charset="0"/>
                        <a:buChar char="•"/>
                      </a:pPr>
                      <a:endParaRPr kumimoji="1" lang="ja-JP" altLang="en-US" sz="800" dirty="0">
                        <a:latin typeface="Meiryo UI" panose="020B0604030504040204" pitchFamily="50" charset="-128"/>
                        <a:ea typeface="Meiryo UI" panose="020B0604030504040204" pitchFamily="50" charset="-128"/>
                      </a:endParaRPr>
                    </a:p>
                  </a:txBody>
                  <a:tcPr marL="72000" marR="72000" marT="43200" marB="432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l"/>
                      <a:endParaRPr kumimoji="1" lang="en-US" altLang="ja-JP" sz="800" dirty="0">
                        <a:latin typeface="Meiryo UI" panose="020B0604030504040204" pitchFamily="50" charset="-128"/>
                        <a:ea typeface="Meiryo UI" panose="020B0604030504040204" pitchFamily="50" charset="-128"/>
                      </a:endParaRPr>
                    </a:p>
                  </a:txBody>
                  <a:tcPr marL="72000" marR="72000" marT="43200" marB="432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800" dirty="0">
                          <a:latin typeface="Meiryo UI" panose="020B0604030504040204" pitchFamily="50" charset="-128"/>
                          <a:ea typeface="Meiryo UI" panose="020B0604030504040204" pitchFamily="50" charset="-128"/>
                        </a:rPr>
                        <a:t>エネルギー区分別・認定年度毎の件数</a:t>
                      </a:r>
                      <a:endParaRPr kumimoji="1" lang="en-US" altLang="ja-JP"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1" lang="ja-JP" altLang="en-US"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814371372"/>
                  </a:ext>
                </a:extLst>
              </a:tr>
              <a:tr h="156840">
                <a:tc vMerge="1">
                  <a:txBody>
                    <a:bodyPr/>
                    <a:lstStyle/>
                    <a:p>
                      <a:pPr algn="l"/>
                      <a:endParaRPr kumimoji="1" lang="ja-JP" altLang="en-US" sz="800" dirty="0">
                        <a:latin typeface="Meiryo UI" panose="020B0604030504040204" pitchFamily="50" charset="-128"/>
                        <a:ea typeface="Meiryo UI" panose="020B0604030504040204" pitchFamily="50" charset="-128"/>
                      </a:endParaRPr>
                    </a:p>
                  </a:txBody>
                  <a:tcPr marL="72000" marR="72000" marT="43200" marB="432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marL="446088" lvl="1" indent="-104775" algn="l">
                        <a:buFont typeface="Arial" panose="020B0604020202020204" pitchFamily="34" charset="0"/>
                        <a:buChar char="•"/>
                      </a:pPr>
                      <a:endParaRPr kumimoji="1" lang="ja-JP" altLang="en-US" sz="800" dirty="0">
                        <a:latin typeface="Meiryo UI" panose="020B0604030504040204" pitchFamily="50" charset="-128"/>
                        <a:ea typeface="Meiryo UI" panose="020B0604030504040204" pitchFamily="50" charset="-128"/>
                      </a:endParaRPr>
                    </a:p>
                  </a:txBody>
                  <a:tcPr marL="72000" marR="72000" marT="43200" marB="432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l"/>
                      <a:endParaRPr kumimoji="1" lang="en-US" altLang="ja-JP" sz="800" dirty="0">
                        <a:latin typeface="Meiryo UI" panose="020B0604030504040204" pitchFamily="50" charset="-128"/>
                        <a:ea typeface="Meiryo UI" panose="020B0604030504040204" pitchFamily="50" charset="-128"/>
                      </a:endParaRPr>
                    </a:p>
                  </a:txBody>
                  <a:tcPr marL="72000" marR="72000" marT="43200" marB="432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800" dirty="0">
                          <a:latin typeface="Meiryo UI" panose="020B0604030504040204" pitchFamily="50" charset="-128"/>
                          <a:ea typeface="Meiryo UI" panose="020B0604030504040204" pitchFamily="50" charset="-128"/>
                        </a:rPr>
                        <a:t>エネルギー区分別・認定年度毎の供給電力量</a:t>
                      </a:r>
                      <a:endParaRPr kumimoji="1" lang="en-US" altLang="ja-JP"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1" lang="ja-JP" altLang="en-US"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350593541"/>
                  </a:ext>
                </a:extLst>
              </a:tr>
              <a:tr h="156840">
                <a:tc rowSpan="16">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ja-JP" altLang="en-US" sz="800" dirty="0">
                          <a:latin typeface="Meiryo UI" panose="020B0604030504040204" pitchFamily="50" charset="-128"/>
                          <a:ea typeface="Meiryo UI" panose="020B0604030504040204" pitchFamily="50" charset="-128"/>
                        </a:rPr>
                        <a:t>②中旬頃</a:t>
                      </a:r>
                      <a:endParaRPr kumimoji="1" lang="en-US" altLang="ja-JP"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rowSpan="14">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ja-JP" altLang="en-US" sz="800" dirty="0">
                          <a:latin typeface="Meiryo UI" panose="020B0604030504040204" pitchFamily="50" charset="-128"/>
                          <a:ea typeface="Meiryo UI" panose="020B0604030504040204" pitchFamily="50" charset="-128"/>
                        </a:rPr>
                        <a:t>交付金額明細</a:t>
                      </a:r>
                      <a:r>
                        <a:rPr kumimoji="1" lang="en-US" altLang="ja-JP" sz="800" dirty="0">
                          <a:latin typeface="Meiryo UI" panose="020B0604030504040204" pitchFamily="50" charset="-128"/>
                          <a:ea typeface="Meiryo UI" panose="020B0604030504040204" pitchFamily="50" charset="-128"/>
                        </a:rPr>
                        <a:t>(</a:t>
                      </a:r>
                      <a:r>
                        <a:rPr kumimoji="1" lang="ja-JP" altLang="en-US" sz="800" dirty="0">
                          <a:latin typeface="Meiryo UI" panose="020B0604030504040204" pitchFamily="50" charset="-128"/>
                          <a:ea typeface="Meiryo UI" panose="020B0604030504040204" pitchFamily="50" charset="-128"/>
                        </a:rPr>
                        <a:t>エリア毎</a:t>
                      </a:r>
                      <a:r>
                        <a:rPr kumimoji="1" lang="en-US" altLang="ja-JP" sz="800" dirty="0">
                          <a:latin typeface="Meiryo UI" panose="020B0604030504040204" pitchFamily="50" charset="-128"/>
                          <a:ea typeface="Meiryo UI" panose="020B0604030504040204" pitchFamily="50" charset="-128"/>
                        </a:rPr>
                        <a:t>)</a:t>
                      </a:r>
                      <a:endParaRPr kumimoji="1" lang="ja-JP" altLang="en-US"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2">
                  <a:txBody>
                    <a:bodyPr/>
                    <a:lstStyle/>
                    <a:p>
                      <a:pPr algn="l"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エリア名</a:t>
                      </a:r>
                      <a:endParaRPr 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1" lang="ja-JP" altLang="en-US"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379280137"/>
                  </a:ext>
                </a:extLst>
              </a:tr>
              <a:tr h="156840">
                <a:tc vMerge="1">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1" lang="en-US" altLang="ja-JP" sz="800" dirty="0">
                        <a:latin typeface="Meiryo UI" panose="020B0604030504040204" pitchFamily="50" charset="-128"/>
                        <a:ea typeface="Meiryo UI" panose="020B0604030504040204" pitchFamily="50" charset="-128"/>
                      </a:endParaRPr>
                    </a:p>
                  </a:txBody>
                  <a:tcPr marL="72000" marR="72000" marT="43200" marB="432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endParaRPr kumimoji="1" lang="ja-JP" altLang="en-US"/>
                    </a:p>
                  </a:txBody>
                  <a:tcPr/>
                </a:tc>
                <a:tc gridSpan="2">
                  <a:txBody>
                    <a:bodyPr/>
                    <a:lstStyle/>
                    <a:p>
                      <a:pPr marL="0" marR="0" lvl="0" indent="0" algn="l" defTabSz="685783" rtl="0" eaLnBrk="1" fontAlgn="ctr" latinLnBrk="0" hangingPunct="1">
                        <a:lnSpc>
                          <a:spcPct val="100000"/>
                        </a:lnSpc>
                        <a:spcBef>
                          <a:spcPts val="0"/>
                        </a:spcBef>
                        <a:spcAft>
                          <a:spcPts val="0"/>
                        </a:spcAft>
                        <a:buClrTx/>
                        <a:buSzTx/>
                        <a:buFontTx/>
                        <a:buNone/>
                        <a:tabLst/>
                        <a:defRPr/>
                      </a:pP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供給電力量</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(kWh)(0.01</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円</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/kWh</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コマ含む</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a:t>
                      </a:r>
                    </a:p>
                  </a:txBody>
                  <a:tcPr marL="72000" marR="72000" marT="10800" marB="108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1" lang="ja-JP" altLang="en-US"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87606674"/>
                  </a:ext>
                </a:extLst>
              </a:tr>
              <a:tr h="156840">
                <a:tc vMerge="1">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1" lang="en-US" altLang="ja-JP" sz="800" dirty="0">
                        <a:latin typeface="Meiryo UI" panose="020B0604030504040204" pitchFamily="50" charset="-128"/>
                        <a:ea typeface="Meiryo UI" panose="020B0604030504040204" pitchFamily="50" charset="-128"/>
                      </a:endParaRPr>
                    </a:p>
                  </a:txBody>
                  <a:tcPr marL="72000" marR="72000" marT="43200" marB="432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endParaRPr kumimoji="1" lang="ja-JP" altLang="en-US"/>
                    </a:p>
                  </a:txBody>
                  <a:tcPr/>
                </a:tc>
                <a:tc gridSpan="2">
                  <a:txBody>
                    <a:bodyPr/>
                    <a:lstStyle/>
                    <a:p>
                      <a:pPr marL="0" marR="0" lvl="0" indent="0" algn="l" defTabSz="685783" rtl="0" eaLnBrk="1" fontAlgn="ctr" latinLnBrk="0" hangingPunct="1">
                        <a:lnSpc>
                          <a:spcPct val="100000"/>
                        </a:lnSpc>
                        <a:spcBef>
                          <a:spcPts val="0"/>
                        </a:spcBef>
                        <a:spcAft>
                          <a:spcPts val="0"/>
                        </a:spcAft>
                        <a:buClrTx/>
                        <a:buSzTx/>
                        <a:buFontTx/>
                        <a:buNone/>
                        <a:tabLst/>
                        <a:defRPr/>
                      </a:pP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供給電力量</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(kWh)(0.01</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円</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/kWh</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コマ除く</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a:t>
                      </a:r>
                    </a:p>
                  </a:txBody>
                  <a:tcPr marL="72000" marR="72000" marT="10800" marB="108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dirty="0"/>
                    </a:p>
                  </a:txBody>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1" lang="ja-JP" altLang="en-US"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858474184"/>
                  </a:ext>
                </a:extLst>
              </a:tr>
              <a:tr h="156840">
                <a:tc vMerge="1">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1" lang="en-US" altLang="ja-JP" sz="800" dirty="0">
                        <a:latin typeface="Meiryo UI" panose="020B0604030504040204" pitchFamily="50" charset="-128"/>
                        <a:ea typeface="Meiryo UI" panose="020B0604030504040204" pitchFamily="50" charset="-128"/>
                      </a:endParaRPr>
                    </a:p>
                  </a:txBody>
                  <a:tcPr marL="72000" marR="72000" marT="43200" marB="432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endParaRPr kumimoji="1" lang="ja-JP" altLang="en-US"/>
                    </a:p>
                  </a:txBody>
                  <a:tcPr>
                    <a:lnL w="9525" cap="flat" cmpd="sng" algn="ctr">
                      <a:solidFill>
                        <a:schemeClr val="bg1">
                          <a:lumMod val="75000"/>
                        </a:schemeClr>
                      </a:solidFill>
                      <a:prstDash val="solid"/>
                      <a:round/>
                      <a:headEnd type="none" w="med" len="med"/>
                      <a:tailEnd type="none" w="med" len="med"/>
                    </a:lnL>
                    <a:lnT w="9525" cap="flat" cmpd="sng" algn="ctr">
                      <a:solidFill>
                        <a:schemeClr val="bg1">
                          <a:lumMod val="75000"/>
                        </a:schemeClr>
                      </a:solidFill>
                      <a:prstDash val="solid"/>
                      <a:round/>
                      <a:headEnd type="none" w="med" len="med"/>
                      <a:tailEnd type="none" w="med" len="med"/>
                    </a:lnT>
                  </a:tcPr>
                </a:tc>
                <a:tc gridSpan="2">
                  <a:txBody>
                    <a:bodyPr/>
                    <a:lstStyle/>
                    <a:p>
                      <a:pPr algn="l" fontAlgn="ctr"/>
                      <a:r>
                        <a:rPr lang="zh-TW" altLang="en-US" sz="800" b="0" i="0" u="none" strike="noStrike" dirty="0">
                          <a:solidFill>
                            <a:srgbClr val="000000"/>
                          </a:solidFill>
                          <a:effectLst/>
                          <a:latin typeface="Meiryo UI" panose="020B0604030504040204" pitchFamily="50" charset="-128"/>
                          <a:ea typeface="Meiryo UI" panose="020B0604030504040204" pitchFamily="50" charset="-128"/>
                        </a:rPr>
                        <a:t>回避可能原価</a:t>
                      </a:r>
                      <a:r>
                        <a:rPr lang="en-US" altLang="zh-TW" sz="800" b="0" i="0" u="none" strike="noStrike" dirty="0">
                          <a:solidFill>
                            <a:srgbClr val="000000"/>
                          </a:solidFill>
                          <a:effectLst/>
                          <a:latin typeface="Meiryo UI" panose="020B0604030504040204" pitchFamily="50" charset="-128"/>
                          <a:ea typeface="Meiryo UI" panose="020B0604030504040204" pitchFamily="50" charset="-128"/>
                        </a:rPr>
                        <a:t>(FIP</a:t>
                      </a:r>
                      <a:r>
                        <a:rPr lang="zh-TW" altLang="en-US" sz="800" b="0" i="0" u="none" strike="noStrike" dirty="0">
                          <a:solidFill>
                            <a:srgbClr val="000000"/>
                          </a:solidFill>
                          <a:effectLst/>
                          <a:latin typeface="Meiryo UI" panose="020B0604030504040204" pitchFamily="50" charset="-128"/>
                          <a:ea typeface="Meiryo UI" panose="020B0604030504040204" pitchFamily="50" charset="-128"/>
                        </a:rPr>
                        <a:t>参照価格</a:t>
                      </a:r>
                      <a:r>
                        <a:rPr lang="en-US" altLang="zh-TW" sz="800" b="0" i="0" u="none" strike="noStrike" dirty="0">
                          <a:solidFill>
                            <a:srgbClr val="000000"/>
                          </a:solidFill>
                          <a:effectLst/>
                          <a:latin typeface="Meiryo UI" panose="020B0604030504040204" pitchFamily="50" charset="-128"/>
                          <a:ea typeface="Meiryo UI" panose="020B0604030504040204" pitchFamily="50" charset="-128"/>
                        </a:rPr>
                        <a:t>(</a:t>
                      </a:r>
                      <a:r>
                        <a:rPr lang="zh-TW" altLang="en-US" sz="800" b="0" i="0" u="none" strike="noStrike" dirty="0">
                          <a:solidFill>
                            <a:srgbClr val="000000"/>
                          </a:solidFill>
                          <a:effectLst/>
                          <a:latin typeface="Meiryo UI" panose="020B0604030504040204" pitchFamily="50" charset="-128"/>
                          <a:ea typeface="Meiryo UI" panose="020B0604030504040204" pitchFamily="50" charset="-128"/>
                        </a:rPr>
                        <a:t>卸電力取引市場分</a:t>
                      </a:r>
                      <a:r>
                        <a:rPr lang="en-US" altLang="zh-TW" sz="800" b="0" i="0" u="none" strike="noStrike" dirty="0">
                          <a:solidFill>
                            <a:srgbClr val="000000"/>
                          </a:solidFill>
                          <a:effectLst/>
                          <a:latin typeface="Meiryo UI" panose="020B0604030504040204" pitchFamily="50" charset="-128"/>
                          <a:ea typeface="Meiryo UI" panose="020B0604030504040204" pitchFamily="50" charset="-128"/>
                        </a:rPr>
                        <a:t>))</a:t>
                      </a:r>
                      <a:r>
                        <a:rPr lang="zh-TW" altLang="en-US" sz="800" b="0" i="0" u="none" strike="noStrike" dirty="0">
                          <a:solidFill>
                            <a:srgbClr val="000000"/>
                          </a:solidFill>
                          <a:effectLst/>
                          <a:latin typeface="Meiryo UI" panose="020B0604030504040204" pitchFamily="50" charset="-128"/>
                          <a:ea typeface="Meiryo UI" panose="020B0604030504040204" pitchFamily="50" charset="-128"/>
                        </a:rPr>
                        <a:t>円</a:t>
                      </a:r>
                    </a:p>
                  </a:txBody>
                  <a:tcPr marL="72000" marR="72000" marT="10800" marB="108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ja-JP" altLang="en-US" sz="800" dirty="0">
                          <a:latin typeface="Meiryo UI" panose="020B0604030504040204" pitchFamily="50" charset="-128"/>
                          <a:ea typeface="Meiryo UI" panose="020B0604030504040204" pitchFamily="50" charset="-128"/>
                        </a:rPr>
                        <a:t>沖縄エリアはシステムプライス</a:t>
                      </a: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243844743"/>
                  </a:ext>
                </a:extLst>
              </a:tr>
              <a:tr h="156840">
                <a:tc vMerge="1">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1" lang="en-US" altLang="ja-JP" sz="800" dirty="0">
                        <a:latin typeface="Meiryo UI" panose="020B0604030504040204" pitchFamily="50" charset="-128"/>
                        <a:ea typeface="Meiryo UI" panose="020B0604030504040204" pitchFamily="50" charset="-128"/>
                      </a:endParaRPr>
                    </a:p>
                  </a:txBody>
                  <a:tcPr marL="72000" marR="72000" marT="43200" marB="432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endParaRPr kumimoji="1" lang="ja-JP" altLang="en-US"/>
                    </a:p>
                  </a:txBody>
                  <a:tcPr/>
                </a:tc>
                <a:tc gridSpan="2">
                  <a:txBody>
                    <a:bodyPr/>
                    <a:lstStyle/>
                    <a:p>
                      <a:pPr algn="l"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非化石価値相当額</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円</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a:t>
                      </a:r>
                    </a:p>
                  </a:txBody>
                  <a:tcPr marL="72000" marR="72000" marT="10800" marB="108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1" lang="ja-JP" altLang="en-US"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023980372"/>
                  </a:ext>
                </a:extLst>
              </a:tr>
              <a:tr h="156840">
                <a:tc vMerge="1">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1" lang="en-US" altLang="ja-JP" sz="800" dirty="0">
                        <a:latin typeface="Meiryo UI" panose="020B0604030504040204" pitchFamily="50" charset="-128"/>
                        <a:ea typeface="Meiryo UI" panose="020B0604030504040204" pitchFamily="50" charset="-128"/>
                      </a:endParaRPr>
                    </a:p>
                  </a:txBody>
                  <a:tcPr marL="72000" marR="72000" marT="43200" marB="432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endParaRPr kumimoji="1" lang="ja-JP" altLang="en-US"/>
                    </a:p>
                  </a:txBody>
                  <a:tcPr/>
                </a:tc>
                <a:tc gridSpan="2">
                  <a:txBody>
                    <a:bodyPr/>
                    <a:lstStyle/>
                    <a:p>
                      <a:pPr algn="l"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バランシングコスト</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円</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a:t>
                      </a:r>
                    </a:p>
                  </a:txBody>
                  <a:tcPr marL="72000" marR="72000" marT="10800" marB="108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1" lang="ja-JP" altLang="en-US"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61807893"/>
                  </a:ext>
                </a:extLst>
              </a:tr>
              <a:tr h="156840">
                <a:tc vMerge="1">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1" lang="en-US" altLang="ja-JP" sz="800" dirty="0">
                        <a:latin typeface="Meiryo UI" panose="020B0604030504040204" pitchFamily="50" charset="-128"/>
                        <a:ea typeface="Meiryo UI" panose="020B0604030504040204" pitchFamily="50" charset="-128"/>
                      </a:endParaRPr>
                    </a:p>
                  </a:txBody>
                  <a:tcPr marL="72000" marR="72000" marT="43200" marB="432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endParaRPr kumimoji="1" lang="ja-JP" altLang="en-US"/>
                    </a:p>
                  </a:txBody>
                  <a:tcPr/>
                </a:tc>
                <a:tc gridSpan="2">
                  <a:txBody>
                    <a:bodyPr/>
                    <a:lstStyle/>
                    <a:p>
                      <a:pPr algn="l"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参照価格</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円</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a:t>
                      </a:r>
                    </a:p>
                  </a:txBody>
                  <a:tcPr marL="72000" marR="72000" marT="10800" marB="108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1" lang="ja-JP" altLang="en-US"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4548383"/>
                  </a:ext>
                </a:extLst>
              </a:tr>
              <a:tr h="156840">
                <a:tc vMerge="1">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1" lang="en-US" altLang="ja-JP" sz="800" dirty="0">
                        <a:latin typeface="Meiryo UI" panose="020B0604030504040204" pitchFamily="50" charset="-128"/>
                        <a:ea typeface="Meiryo UI" panose="020B0604030504040204" pitchFamily="50" charset="-128"/>
                      </a:endParaRPr>
                    </a:p>
                  </a:txBody>
                  <a:tcPr marL="72000" marR="72000" marT="43200" marB="432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endParaRPr kumimoji="1" lang="ja-JP" altLang="en-US"/>
                    </a:p>
                  </a:txBody>
                  <a:tcPr/>
                </a:tc>
                <a:tc gridSpan="2">
                  <a:txBody>
                    <a:bodyPr/>
                    <a:lstStyle/>
                    <a:p>
                      <a:pPr algn="l"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調整前交付金</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円</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)(0.01</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円</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/kWh</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コマ含む</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a:t>
                      </a:r>
                    </a:p>
                  </a:txBody>
                  <a:tcPr marL="72000" marR="72000" marT="10800" marB="108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1" lang="ja-JP" altLang="en-US"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22778326"/>
                  </a:ext>
                </a:extLst>
              </a:tr>
              <a:tr h="156840">
                <a:tc vMerge="1">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1" lang="en-US" altLang="ja-JP" sz="800" dirty="0">
                        <a:latin typeface="Meiryo UI" panose="020B0604030504040204" pitchFamily="50" charset="-128"/>
                        <a:ea typeface="Meiryo UI" panose="020B0604030504040204" pitchFamily="50" charset="-128"/>
                      </a:endParaRPr>
                    </a:p>
                  </a:txBody>
                  <a:tcPr marL="72000" marR="72000" marT="43200" marB="432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endParaRPr kumimoji="1" lang="ja-JP" altLang="en-US"/>
                    </a:p>
                  </a:txBody>
                  <a:tcPr/>
                </a:tc>
                <a:tc gridSpan="2">
                  <a:txBody>
                    <a:bodyPr/>
                    <a:lstStyle/>
                    <a:p>
                      <a:pPr algn="l"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調整後交付金</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円</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)(0.01</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円</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/kWh</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コマ除く</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a:t>
                      </a:r>
                    </a:p>
                  </a:txBody>
                  <a:tcPr marL="72000" marR="72000" marT="10800" marB="108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1" lang="ja-JP" altLang="en-US"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51412334"/>
                  </a:ext>
                </a:extLst>
              </a:tr>
              <a:tr h="156840">
                <a:tc vMerge="1">
                  <a:txBody>
                    <a:bodyPr/>
                    <a:lstStyle/>
                    <a:p>
                      <a:endParaRPr kumimoji="1" lang="ja-JP" altLang="en-US"/>
                    </a:p>
                  </a:txBody>
                  <a:tcPr>
                    <a:lnT w="9525" cap="flat" cmpd="sng" algn="ctr">
                      <a:solidFill>
                        <a:schemeClr val="bg1">
                          <a:lumMod val="75000"/>
                        </a:schemeClr>
                      </a:solidFill>
                      <a:prstDash val="solid"/>
                      <a:round/>
                      <a:headEnd type="none" w="med" len="med"/>
                      <a:tailEnd type="none" w="med" len="med"/>
                    </a:lnT>
                  </a:tcPr>
                </a:tc>
                <a:tc vMerge="1">
                  <a:txBody>
                    <a:bodyPr/>
                    <a:lstStyle/>
                    <a:p>
                      <a:endParaRPr kumimoji="1" lang="ja-JP" altLang="en-US"/>
                    </a:p>
                  </a:txBody>
                  <a:tcPr>
                    <a:lnT w="9525" cap="flat" cmpd="sng" algn="ctr">
                      <a:solidFill>
                        <a:schemeClr val="bg1">
                          <a:lumMod val="75000"/>
                        </a:schemeClr>
                      </a:solidFill>
                      <a:prstDash val="solid"/>
                      <a:round/>
                      <a:headEnd type="none" w="med" len="med"/>
                      <a:tailEnd type="none" w="med" len="med"/>
                    </a:lnT>
                  </a:tcPr>
                </a:tc>
                <a:tc gridSpan="2">
                  <a:txBody>
                    <a:bodyPr/>
                    <a:lstStyle/>
                    <a:p>
                      <a:pPr algn="l"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精算額</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円</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a:t>
                      </a:r>
                      <a:endParaRPr lang="en-US" altLang="zh-TW" sz="800" b="0" i="0" u="none" strike="noStrike" dirty="0">
                        <a:solidFill>
                          <a:srgbClr val="000000"/>
                        </a:solidFill>
                        <a:effectLst/>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noFill/>
                  </a:tcPr>
                </a:tc>
                <a:tc hMerge="1">
                  <a:txBody>
                    <a:bodyPr/>
                    <a:lstStyle/>
                    <a:p>
                      <a:endParaRPr kumimoji="1" lang="ja-JP" altLang="en-US"/>
                    </a:p>
                  </a:txBody>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lang="en-US" altLang="ja-JP"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582489205"/>
                  </a:ext>
                </a:extLst>
              </a:tr>
              <a:tr h="156840">
                <a:tc vMerge="1">
                  <a:txBody>
                    <a:bodyPr/>
                    <a:lstStyle/>
                    <a:p>
                      <a:endParaRPr kumimoji="1" lang="ja-JP" altLang="en-US"/>
                    </a:p>
                  </a:txBody>
                  <a:tcPr/>
                </a:tc>
                <a:tc vMerge="1">
                  <a:txBody>
                    <a:bodyPr/>
                    <a:lstStyle/>
                    <a:p>
                      <a:endParaRPr kumimoji="1" lang="ja-JP" altLang="en-US"/>
                    </a:p>
                  </a:txBody>
                  <a:tcPr/>
                </a:tc>
                <a:tc gridSpan="2">
                  <a:txBody>
                    <a:bodyPr/>
                    <a:lstStyle/>
                    <a:p>
                      <a:pPr algn="l"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交付金の額</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円</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精算額反映後</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a:t>
                      </a:r>
                      <a:endParaRPr lang="en-US" altLang="zh-TW" sz="800" b="0" i="0" u="none" strike="noStrike" dirty="0">
                        <a:solidFill>
                          <a:srgbClr val="000000"/>
                        </a:solidFill>
                        <a:effectLst/>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noFill/>
                  </a:tcPr>
                </a:tc>
                <a:tc hMerge="1">
                  <a:txBody>
                    <a:bodyPr/>
                    <a:lstStyle/>
                    <a:p>
                      <a:endParaRPr kumimoji="1" lang="ja-JP" altLang="en-US"/>
                    </a:p>
                  </a:txBody>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lang="en-US" altLang="ja-JP"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595916366"/>
                  </a:ext>
                </a:extLst>
              </a:tr>
              <a:tr h="156840">
                <a:tc vMerge="1">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lang="en-US" altLang="ja-JP" sz="800" dirty="0">
                        <a:latin typeface="Meiryo UI" panose="020B0604030504040204" pitchFamily="50" charset="-128"/>
                        <a:ea typeface="Meiryo UI" panose="020B0604030504040204" pitchFamily="50" charset="-128"/>
                      </a:endParaRPr>
                    </a:p>
                  </a:txBody>
                  <a:tcPr marL="72000" marR="72000" marT="43200" marB="432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endParaRPr kumimoji="1" lang="ja-JP" altLang="en-US"/>
                    </a:p>
                  </a:txBody>
                  <a:tcPr/>
                </a:tc>
                <a:tc gridSpan="2">
                  <a:txBody>
                    <a:bodyPr/>
                    <a:lstStyle/>
                    <a:p>
                      <a:pPr algn="l" fontAlgn="ctr"/>
                      <a:r>
                        <a:rPr lang="zh-TW" altLang="en-US" sz="800" b="0" i="0" u="none" strike="noStrike" dirty="0">
                          <a:solidFill>
                            <a:srgbClr val="000000"/>
                          </a:solidFill>
                          <a:effectLst/>
                          <a:latin typeface="Meiryo UI" panose="020B0604030504040204" pitchFamily="50" charset="-128"/>
                          <a:ea typeface="Meiryo UI" panose="020B0604030504040204" pitchFamily="50" charset="-128"/>
                        </a:rPr>
                        <a:t>廃棄等積立費用</a:t>
                      </a:r>
                      <a:r>
                        <a:rPr lang="en-US" altLang="zh-TW" sz="800" b="0" i="0" u="none" strike="noStrike" dirty="0">
                          <a:solidFill>
                            <a:srgbClr val="000000"/>
                          </a:solidFill>
                          <a:effectLst/>
                          <a:latin typeface="Meiryo UI" panose="020B0604030504040204" pitchFamily="50" charset="-128"/>
                          <a:ea typeface="Meiryo UI" panose="020B0604030504040204" pitchFamily="50" charset="-128"/>
                        </a:rPr>
                        <a:t>(</a:t>
                      </a:r>
                      <a:r>
                        <a:rPr lang="zh-TW" altLang="en-US" sz="800" b="0" i="0" u="none" strike="noStrike" dirty="0">
                          <a:solidFill>
                            <a:srgbClr val="000000"/>
                          </a:solidFill>
                          <a:effectLst/>
                          <a:latin typeface="Meiryo UI" panose="020B0604030504040204" pitchFamily="50" charset="-128"/>
                          <a:ea typeface="Meiryo UI" panose="020B0604030504040204" pitchFamily="50" charset="-128"/>
                        </a:rPr>
                        <a:t>円</a:t>
                      </a:r>
                      <a:r>
                        <a:rPr lang="en-US" altLang="zh-TW" sz="800" b="0" i="0" u="none" strike="noStrike" dirty="0">
                          <a:solidFill>
                            <a:srgbClr val="000000"/>
                          </a:solidFill>
                          <a:effectLst/>
                          <a:latin typeface="Meiryo UI" panose="020B0604030504040204" pitchFamily="50" charset="-128"/>
                          <a:ea typeface="Meiryo UI" panose="020B0604030504040204" pitchFamily="50" charset="-128"/>
                        </a:rPr>
                        <a:t>)</a:t>
                      </a:r>
                    </a:p>
                  </a:txBody>
                  <a:tcPr marL="72000" marR="72000" marT="10800" marB="108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lang="en-US" altLang="ja-JP"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135290756"/>
                  </a:ext>
                </a:extLst>
              </a:tr>
              <a:tr h="156840">
                <a:tc vMerge="1">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lang="en-US" altLang="ja-JP" sz="800" dirty="0">
                        <a:latin typeface="Meiryo UI" panose="020B0604030504040204" pitchFamily="50" charset="-128"/>
                        <a:ea typeface="Meiryo UI" panose="020B0604030504040204" pitchFamily="50" charset="-128"/>
                      </a:endParaRPr>
                    </a:p>
                  </a:txBody>
                  <a:tcPr marL="72000" marR="72000" marT="43200" marB="432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endParaRPr kumimoji="1" lang="ja-JP" altLang="en-US"/>
                    </a:p>
                  </a:txBody>
                  <a:tcPr/>
                </a:tc>
                <a:tc gridSpan="2">
                  <a:txBody>
                    <a:bodyPr/>
                    <a:lstStyle/>
                    <a:p>
                      <a:pPr algn="l" fontAlgn="ctr"/>
                      <a:r>
                        <a:rPr lang="zh-TW" altLang="en-US" sz="800" b="0" i="0" u="none" strike="noStrike" dirty="0">
                          <a:solidFill>
                            <a:srgbClr val="000000"/>
                          </a:solidFill>
                          <a:effectLst/>
                          <a:latin typeface="Meiryo UI" panose="020B0604030504040204" pitchFamily="50" charset="-128"/>
                          <a:ea typeface="Meiryo UI" panose="020B0604030504040204" pitchFamily="50" charset="-128"/>
                        </a:rPr>
                        <a:t>交付金</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の額</a:t>
                      </a:r>
                      <a:r>
                        <a:rPr lang="en-US" altLang="zh-TW" sz="800" b="0" i="0" u="none" strike="noStrike" dirty="0">
                          <a:solidFill>
                            <a:srgbClr val="000000"/>
                          </a:solidFill>
                          <a:effectLst/>
                          <a:latin typeface="Meiryo UI" panose="020B0604030504040204" pitchFamily="50" charset="-128"/>
                          <a:ea typeface="Meiryo UI" panose="020B0604030504040204" pitchFamily="50" charset="-128"/>
                        </a:rPr>
                        <a:t>(</a:t>
                      </a:r>
                      <a:r>
                        <a:rPr lang="zh-TW" altLang="en-US" sz="800" b="0" i="0" u="none" strike="noStrike" dirty="0">
                          <a:solidFill>
                            <a:srgbClr val="000000"/>
                          </a:solidFill>
                          <a:effectLst/>
                          <a:latin typeface="Meiryo UI" panose="020B0604030504040204" pitchFamily="50" charset="-128"/>
                          <a:ea typeface="Meiryo UI" panose="020B0604030504040204" pitchFamily="50" charset="-128"/>
                        </a:rPr>
                        <a:t>円</a:t>
                      </a:r>
                      <a:r>
                        <a:rPr lang="en-US" altLang="zh-TW" sz="800" b="0" i="0" u="none" strike="noStrike" dirty="0">
                          <a:solidFill>
                            <a:srgbClr val="000000"/>
                          </a:solidFill>
                          <a:effectLst/>
                          <a:latin typeface="Meiryo UI" panose="020B0604030504040204" pitchFamily="50" charset="-128"/>
                          <a:ea typeface="Meiryo UI" panose="020B0604030504040204" pitchFamily="50" charset="-128"/>
                        </a:rPr>
                        <a:t>)(</a:t>
                      </a:r>
                      <a:r>
                        <a:rPr lang="zh-TW" altLang="en-US" sz="800" b="0" i="0" u="none" strike="noStrike" dirty="0">
                          <a:solidFill>
                            <a:srgbClr val="000000"/>
                          </a:solidFill>
                          <a:effectLst/>
                          <a:latin typeface="Meiryo UI" panose="020B0604030504040204" pitchFamily="50" charset="-128"/>
                          <a:ea typeface="Meiryo UI" panose="020B0604030504040204" pitchFamily="50" charset="-128"/>
                        </a:rPr>
                        <a:t>廃棄等積立費用控除後</a:t>
                      </a:r>
                      <a:r>
                        <a:rPr lang="en-US" altLang="zh-TW" sz="800" b="0" i="0" u="none" strike="noStrike" dirty="0">
                          <a:solidFill>
                            <a:srgbClr val="000000"/>
                          </a:solidFill>
                          <a:effectLst/>
                          <a:latin typeface="Meiryo UI" panose="020B0604030504040204" pitchFamily="50" charset="-128"/>
                          <a:ea typeface="Meiryo UI" panose="020B0604030504040204" pitchFamily="50" charset="-128"/>
                        </a:rPr>
                        <a:t>)</a:t>
                      </a:r>
                    </a:p>
                  </a:txBody>
                  <a:tcPr marL="72000" marR="72000" marT="10800" marB="108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lang="en-US" altLang="ja-JP"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278798733"/>
                  </a:ext>
                </a:extLst>
              </a:tr>
              <a:tr h="156840">
                <a:tc vMerge="1">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lang="en-US" altLang="ja-JP" sz="800" dirty="0">
                        <a:latin typeface="Meiryo UI" panose="020B0604030504040204" pitchFamily="50" charset="-128"/>
                        <a:ea typeface="Meiryo UI" panose="020B0604030504040204" pitchFamily="50" charset="-128"/>
                      </a:endParaRPr>
                    </a:p>
                  </a:txBody>
                  <a:tcPr marL="72000" marR="72000" marT="43200" marB="432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endParaRPr kumimoji="1" lang="ja-JP" altLang="en-US"/>
                    </a:p>
                  </a:txBody>
                  <a:tcPr/>
                </a:tc>
                <a:tc gridSpan="2">
                  <a:txBody>
                    <a:bodyPr/>
                    <a:lstStyle/>
                    <a:p>
                      <a:pPr algn="l"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備考</a:t>
                      </a:r>
                    </a:p>
                  </a:txBody>
                  <a:tcPr marL="72000" marR="72000" marT="10800" marB="108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lang="en-US" altLang="ja-JP"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2053669"/>
                  </a:ext>
                </a:extLst>
              </a:tr>
              <a:tr h="158303">
                <a:tc vMerge="1">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1" lang="en-US" altLang="ja-JP" sz="800" dirty="0">
                        <a:latin typeface="Meiryo UI" panose="020B0604030504040204" pitchFamily="50" charset="-128"/>
                        <a:ea typeface="Meiryo UI" panose="020B0604030504040204" pitchFamily="50" charset="-128"/>
                      </a:endParaRPr>
                    </a:p>
                  </a:txBody>
                  <a:tcPr marL="72000" marR="72000" marT="43200" marB="432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事業者別エラーの一覧</a:t>
                      </a: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2">
                  <a:txBody>
                    <a:bodyPr/>
                    <a:lstStyle/>
                    <a:p>
                      <a:pPr marL="0" marR="0" lvl="0" indent="0" algn="l" defTabSz="685783" rtl="0" eaLnBrk="1" fontAlgn="ctr" latinLnBrk="0" hangingPunct="1">
                        <a:lnSpc>
                          <a:spcPct val="100000"/>
                        </a:lnSpc>
                        <a:spcBef>
                          <a:spcPts val="0"/>
                        </a:spcBef>
                        <a:spcAft>
                          <a:spcPts val="0"/>
                        </a:spcAft>
                        <a:buClrTx/>
                        <a:buSzTx/>
                        <a:buFontTx/>
                        <a:buNone/>
                        <a:tabLst/>
                        <a:defRPr/>
                      </a:pPr>
                      <a:r>
                        <a:rPr kumimoji="1" lang="ja-JP" altLang="en-US" sz="800" dirty="0">
                          <a:latin typeface="Meiryo UI" panose="020B0604030504040204" pitchFamily="50" charset="-128"/>
                          <a:ea typeface="Meiryo UI" panose="020B0604030504040204" pitchFamily="50" charset="-128"/>
                        </a:rPr>
                        <a:t>記載項目詳細については今後検討予定</a:t>
                      </a: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dirty="0"/>
                    </a:p>
                  </a:txBody>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ja-JP" altLang="en-US" sz="800" dirty="0">
                          <a:latin typeface="Meiryo UI" panose="020B0604030504040204" pitchFamily="50" charset="-128"/>
                          <a:ea typeface="Meiryo UI" panose="020B0604030504040204" pitchFamily="50" charset="-128"/>
                        </a:rPr>
                        <a:t>システム外にて別途作成を想定</a:t>
                      </a:r>
                      <a:endParaRPr lang="en-US" altLang="ja-JP"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142191000"/>
                  </a:ext>
                </a:extLst>
              </a:tr>
              <a:tr h="156840">
                <a:tc vMerge="1">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1" lang="en-US" altLang="ja-JP"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積立金不足額未入金事業者名の一覧</a:t>
                      </a: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marR="0" lvl="0" indent="0" algn="l" defTabSz="685783" rtl="0" eaLnBrk="1" fontAlgn="ctr" latinLnBrk="0" hangingPunct="1">
                        <a:lnSpc>
                          <a:spcPct val="100000"/>
                        </a:lnSpc>
                        <a:spcBef>
                          <a:spcPts val="0"/>
                        </a:spcBef>
                        <a:spcAft>
                          <a:spcPts val="0"/>
                        </a:spcAft>
                        <a:buClrTx/>
                        <a:buSzTx/>
                        <a:buFontTx/>
                        <a:buNone/>
                        <a:tabLst/>
                        <a:defRPr/>
                      </a:pPr>
                      <a:endParaRPr kumimoji="1" lang="ja-JP" altLang="en-US"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lang="ja-JP" altLang="en-US" sz="800" dirty="0">
                          <a:latin typeface="Meiryo UI" panose="020B0604030504040204" pitchFamily="50" charset="-128"/>
                          <a:ea typeface="Meiryo UI" panose="020B0604030504040204" pitchFamily="50" charset="-128"/>
                        </a:rPr>
                        <a:t>システム外にて別途作成を想定</a:t>
                      </a:r>
                      <a:endParaRPr lang="en-US" altLang="ja-JP"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500154441"/>
                  </a:ext>
                </a:extLst>
              </a:tr>
            </a:tbl>
          </a:graphicData>
        </a:graphic>
      </p:graphicFrame>
    </p:spTree>
    <p:extLst>
      <p:ext uri="{BB962C8B-B14F-4D97-AF65-F5344CB8AC3E}">
        <p14:creationId xmlns:p14="http://schemas.microsoft.com/office/powerpoint/2010/main" val="2855897799"/>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3701124422"/>
              </p:ext>
            </p:extLst>
          </p:nvPr>
        </p:nvGraphicFramePr>
        <p:xfrm>
          <a:off x="141614" y="864069"/>
          <a:ext cx="9601200" cy="5926198"/>
        </p:xfrm>
        <a:graphic>
          <a:graphicData uri="http://schemas.openxmlformats.org/drawingml/2006/table">
            <a:tbl>
              <a:tblPr firstRow="1" bandRow="1">
                <a:tableStyleId>{2D5ABB26-0587-4C30-8999-92F81FD0307C}</a:tableStyleId>
              </a:tblPr>
              <a:tblGrid>
                <a:gridCol w="1149668">
                  <a:extLst>
                    <a:ext uri="{9D8B030D-6E8A-4147-A177-3AD203B41FA5}">
                      <a16:colId xmlns:a16="http://schemas.microsoft.com/office/drawing/2014/main" val="358073148"/>
                    </a:ext>
                  </a:extLst>
                </a:gridCol>
                <a:gridCol w="8451532">
                  <a:extLst>
                    <a:ext uri="{9D8B030D-6E8A-4147-A177-3AD203B41FA5}">
                      <a16:colId xmlns:a16="http://schemas.microsoft.com/office/drawing/2014/main" val="1235158156"/>
                    </a:ext>
                  </a:extLst>
                </a:gridCol>
              </a:tblGrid>
              <a:tr h="0">
                <a:tc>
                  <a:txBody>
                    <a:bodyPr/>
                    <a:lstStyle/>
                    <a:p>
                      <a:pPr algn="l"/>
                      <a:r>
                        <a:rPr kumimoji="1" lang="ja-JP" altLang="en-US" sz="1200" b="0" dirty="0">
                          <a:latin typeface="Meiryo UI" panose="020B0604030504040204" pitchFamily="50" charset="-128"/>
                          <a:ea typeface="Meiryo UI" panose="020B0604030504040204" pitchFamily="50" charset="-128"/>
                        </a:rPr>
                        <a:t>業務プロセス</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l"/>
                      <a:r>
                        <a:rPr kumimoji="1" lang="ja-JP" altLang="en-US" sz="1200" b="0" dirty="0">
                          <a:latin typeface="Meiryo UI" panose="020B0604030504040204" pitchFamily="50" charset="-128"/>
                          <a:ea typeface="Meiryo UI" panose="020B0604030504040204" pitchFamily="50" charset="-128"/>
                        </a:rPr>
                        <a:t>「</a:t>
                      </a:r>
                      <a:r>
                        <a:rPr kumimoji="1" lang="en-US" altLang="ja-JP" sz="1200" b="0" dirty="0">
                          <a:latin typeface="Meiryo UI" panose="020B0604030504040204" pitchFamily="50" charset="-128"/>
                          <a:ea typeface="Meiryo UI" panose="020B0604030504040204" pitchFamily="50" charset="-128"/>
                        </a:rPr>
                        <a:t>01:</a:t>
                      </a:r>
                      <a:r>
                        <a:rPr lang="ja-JP" altLang="en-US" sz="1200" dirty="0">
                          <a:latin typeface="Meiryo UI" panose="020B0604030504040204" pitchFamily="50" charset="-128"/>
                          <a:ea typeface="Meiryo UI" panose="020B0604030504040204" pitchFamily="50" charset="-128"/>
                          <a:cs typeface="Arial" pitchFamily="34" charset="0"/>
                        </a:rPr>
                        <a:t>報告データ取得」</a:t>
                      </a:r>
                      <a:endParaRPr lang="en-US" altLang="ja-JP" sz="1200" dirty="0">
                        <a:latin typeface="Meiryo UI" panose="020B0604030504040204" pitchFamily="50" charset="-128"/>
                        <a:ea typeface="Meiryo UI" panose="020B0604030504040204" pitchFamily="50" charset="-128"/>
                        <a:cs typeface="Arial" pitchFamily="34" charset="0"/>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0">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業務詳細仕様</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2081878"/>
                  </a:ext>
                </a:extLst>
              </a:tr>
              <a:tr h="5377558">
                <a:tc gridSpan="2">
                  <a:txBody>
                    <a:bodyPr/>
                    <a:lstStyle/>
                    <a:p>
                      <a:pPr lvl="0">
                        <a:defRPr/>
                      </a:pPr>
                      <a:r>
                        <a:rPr kumimoji="0" lang="ja-JP" altLang="en-US" sz="1100" b="1" u="sng" kern="0" dirty="0">
                          <a:latin typeface="Meiryo UI" panose="020B0604030504040204" pitchFamily="50" charset="-128"/>
                          <a:ea typeface="Meiryo UI" panose="020B0604030504040204" pitchFamily="50" charset="-128"/>
                        </a:rPr>
                        <a:t>報告データの主な内容と報告タイミング</a:t>
                      </a:r>
                      <a:r>
                        <a:rPr kumimoji="0" lang="en-US" altLang="ja-JP" sz="1100" b="1" u="sng" kern="0" dirty="0">
                          <a:latin typeface="Meiryo UI" panose="020B0604030504040204" pitchFamily="50" charset="-128"/>
                          <a:ea typeface="Meiryo UI" panose="020B0604030504040204" pitchFamily="50" charset="-128"/>
                        </a:rPr>
                        <a:t>(2/2)</a:t>
                      </a: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77678721"/>
                  </a:ext>
                </a:extLst>
              </a:tr>
            </a:tbl>
          </a:graphicData>
        </a:graphic>
      </p:graphicFrame>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zh-TW" altLang="en-US" dirty="0">
                <a:latin typeface="Meiryo UI" panose="020B0604030504040204" pitchFamily="50" charset="-128"/>
                <a:ea typeface="Meiryo UI" panose="020B0604030504040204" pitchFamily="50" charset="-128"/>
              </a:rPr>
              <a:t>業務詳細仕様</a:t>
            </a:r>
            <a:br>
              <a:rPr lang="en-US" altLang="ja-JP" dirty="0">
                <a:latin typeface="Meiryo UI" panose="020B0604030504040204" pitchFamily="50" charset="-128"/>
                <a:ea typeface="Meiryo UI" panose="020B0604030504040204" pitchFamily="50" charset="-128"/>
              </a:rPr>
            </a:br>
            <a:r>
              <a:rPr kumimoji="0" lang="ja-JP" altLang="en-US" kern="0" dirty="0">
                <a:solidFill>
                  <a:prstClr val="black"/>
                </a:solidFill>
                <a:latin typeface="Meiryo UI"/>
                <a:ea typeface="Meiryo UI"/>
                <a:cs typeface="Arial" pitchFamily="34" charset="0"/>
              </a:rPr>
              <a:t>資金管理・報告</a:t>
            </a:r>
            <a:r>
              <a:rPr lang="zh-TW" altLang="en-US"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経済産業省報告 </a:t>
            </a:r>
            <a:r>
              <a:rPr lang="en-US" altLang="ja-JP" dirty="0">
                <a:latin typeface="Arial" panose="020B0604020202020204" pitchFamily="34" charset="0"/>
                <a:ea typeface="Meiryo UI" panose="020B0604030504040204" pitchFamily="50" charset="-128"/>
                <a:cs typeface="Arial" panose="020B0604020202020204" pitchFamily="34" charset="0"/>
              </a:rPr>
              <a:t>– </a:t>
            </a:r>
            <a:r>
              <a:rPr lang="ja-JP" altLang="en-US" dirty="0">
                <a:latin typeface="Meiryo UI" panose="020B0604030504040204" pitchFamily="50" charset="-128"/>
                <a:ea typeface="Meiryo UI" panose="020B0604030504040204" pitchFamily="50" charset="-128"/>
              </a:rPr>
              <a:t>その他</a:t>
            </a:r>
            <a:endParaRPr kumimoji="1" lang="ja-JP" altLang="en-US" dirty="0">
              <a:latin typeface="Meiryo UI" panose="020B0604030504040204" pitchFamily="50" charset="-128"/>
              <a:ea typeface="Meiryo UI" panose="020B0604030504040204" pitchFamily="50" charset="-128"/>
            </a:endParaRPr>
          </a:p>
        </p:txBody>
      </p:sp>
      <p:graphicFrame>
        <p:nvGraphicFramePr>
          <p:cNvPr id="6" name="表 5">
            <a:extLst>
              <a:ext uri="{FF2B5EF4-FFF2-40B4-BE49-F238E27FC236}">
                <a16:creationId xmlns:a16="http://schemas.microsoft.com/office/drawing/2014/main" id="{6E7C2502-4EE7-48BC-B432-1FBD44B168AC}"/>
              </a:ext>
            </a:extLst>
          </p:cNvPr>
          <p:cNvGraphicFramePr>
            <a:graphicFrameLocks noGrp="1"/>
          </p:cNvGraphicFramePr>
          <p:nvPr>
            <p:extLst>
              <p:ext uri="{D42A27DB-BD31-4B8C-83A1-F6EECF244321}">
                <p14:modId xmlns:p14="http://schemas.microsoft.com/office/powerpoint/2010/main" val="3984175037"/>
              </p:ext>
            </p:extLst>
          </p:nvPr>
        </p:nvGraphicFramePr>
        <p:xfrm>
          <a:off x="551828" y="1780502"/>
          <a:ext cx="8802344" cy="4483815"/>
        </p:xfrm>
        <a:graphic>
          <a:graphicData uri="http://schemas.openxmlformats.org/drawingml/2006/table">
            <a:tbl>
              <a:tblPr firstRow="1" bandRow="1">
                <a:tableStyleId>{2D5ABB26-0587-4C30-8999-92F81FD0307C}</a:tableStyleId>
              </a:tblPr>
              <a:tblGrid>
                <a:gridCol w="936171">
                  <a:extLst>
                    <a:ext uri="{9D8B030D-6E8A-4147-A177-3AD203B41FA5}">
                      <a16:colId xmlns:a16="http://schemas.microsoft.com/office/drawing/2014/main" val="3058564217"/>
                    </a:ext>
                  </a:extLst>
                </a:gridCol>
                <a:gridCol w="2155371">
                  <a:extLst>
                    <a:ext uri="{9D8B030D-6E8A-4147-A177-3AD203B41FA5}">
                      <a16:colId xmlns:a16="http://schemas.microsoft.com/office/drawing/2014/main" val="4116574233"/>
                    </a:ext>
                  </a:extLst>
                </a:gridCol>
                <a:gridCol w="1451045">
                  <a:extLst>
                    <a:ext uri="{9D8B030D-6E8A-4147-A177-3AD203B41FA5}">
                      <a16:colId xmlns:a16="http://schemas.microsoft.com/office/drawing/2014/main" val="4236045307"/>
                    </a:ext>
                  </a:extLst>
                </a:gridCol>
                <a:gridCol w="3167842">
                  <a:extLst>
                    <a:ext uri="{9D8B030D-6E8A-4147-A177-3AD203B41FA5}">
                      <a16:colId xmlns:a16="http://schemas.microsoft.com/office/drawing/2014/main" val="1090700987"/>
                    </a:ext>
                  </a:extLst>
                </a:gridCol>
                <a:gridCol w="1091915">
                  <a:extLst>
                    <a:ext uri="{9D8B030D-6E8A-4147-A177-3AD203B41FA5}">
                      <a16:colId xmlns:a16="http://schemas.microsoft.com/office/drawing/2014/main" val="1823636424"/>
                    </a:ext>
                  </a:extLst>
                </a:gridCol>
              </a:tblGrid>
              <a:tr h="113587">
                <a:tc>
                  <a:txBody>
                    <a:bodyPr/>
                    <a:lstStyle/>
                    <a:p>
                      <a:pPr algn="ctr"/>
                      <a:r>
                        <a:rPr kumimoji="1" lang="ja-JP" altLang="en-US" sz="800" dirty="0">
                          <a:latin typeface="Meiryo UI" panose="020B0604030504040204" pitchFamily="50" charset="-128"/>
                          <a:ea typeface="Meiryo UI" panose="020B0604030504040204" pitchFamily="50" charset="-128"/>
                        </a:rPr>
                        <a:t>タイミング</a:t>
                      </a: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algn="ctr"/>
                      <a:r>
                        <a:rPr kumimoji="1" lang="ja-JP" altLang="en-US" sz="800" dirty="0">
                          <a:latin typeface="Meiryo UI" panose="020B0604030504040204" pitchFamily="50" charset="-128"/>
                          <a:ea typeface="Meiryo UI" panose="020B0604030504040204" pitchFamily="50" charset="-128"/>
                        </a:rPr>
                        <a:t>記載項目</a:t>
                      </a: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hMerge="1">
                  <a:txBody>
                    <a:bodyPr/>
                    <a:lstStyle/>
                    <a:p>
                      <a:endParaRPr kumimoji="1" lang="ja-JP" altLang="en-US"/>
                    </a:p>
                  </a:txBody>
                  <a:tcPr/>
                </a:tc>
                <a:tc>
                  <a:txBody>
                    <a:bodyPr/>
                    <a:lstStyle/>
                    <a:p>
                      <a:pPr algn="ctr"/>
                      <a:r>
                        <a:rPr kumimoji="1" lang="ja-JP" altLang="en-US" sz="800" dirty="0">
                          <a:latin typeface="Meiryo UI" panose="020B0604030504040204" pitchFamily="50" charset="-128"/>
                          <a:ea typeface="Meiryo UI" panose="020B0604030504040204" pitchFamily="50" charset="-128"/>
                        </a:rPr>
                        <a:t>備考</a:t>
                      </a: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929096736"/>
                  </a:ext>
                </a:extLst>
              </a:tr>
              <a:tr h="178215">
                <a:tc rowSpan="30">
                  <a:txBody>
                    <a:bodyPr/>
                    <a:lstStyle/>
                    <a:p>
                      <a:pPr algn="l"/>
                      <a:r>
                        <a:rPr kumimoji="0" lang="ja-JP" altLang="en-US" sz="800" b="0" u="none" kern="0" dirty="0">
                          <a:latin typeface="Meiryo UI" panose="020B0604030504040204" pitchFamily="50" charset="-128"/>
                          <a:ea typeface="Meiryo UI" panose="020B0604030504040204" pitchFamily="50" charset="-128"/>
                        </a:rPr>
                        <a:t>③月末～翌月初</a:t>
                      </a:r>
                      <a:endParaRPr kumimoji="1" lang="ja-JP" altLang="en-US"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rowSpan="6">
                  <a:txBody>
                    <a:bodyPr/>
                    <a:lstStyle/>
                    <a:p>
                      <a:pPr algn="l"/>
                      <a:r>
                        <a:rPr kumimoji="1" lang="ja-JP" altLang="en-US" sz="800" dirty="0">
                          <a:latin typeface="Meiryo UI" panose="020B0604030504040204" pitchFamily="50" charset="-128"/>
                          <a:ea typeface="Meiryo UI" panose="020B0604030504040204" pitchFamily="50" charset="-128"/>
                        </a:rPr>
                        <a:t>エネルギー区分別・認定年度毎</a:t>
                      </a:r>
                    </a:p>
                    <a:p>
                      <a:pPr algn="l"/>
                      <a:r>
                        <a:rPr kumimoji="1" lang="ja-JP" altLang="en-US" sz="800" dirty="0">
                          <a:latin typeface="Meiryo UI" panose="020B0604030504040204" pitchFamily="50" charset="-128"/>
                          <a:ea typeface="Meiryo UI" panose="020B0604030504040204" pitchFamily="50" charset="-128"/>
                        </a:rPr>
                        <a:t>の月別供給電力量</a:t>
                      </a:r>
                    </a:p>
                    <a:p>
                      <a:pPr algn="l"/>
                      <a:r>
                        <a:rPr kumimoji="1" lang="ja-JP" altLang="en-US" sz="800" dirty="0">
                          <a:latin typeface="Meiryo UI" panose="020B0604030504040204" pitchFamily="50" charset="-128"/>
                          <a:ea typeface="Meiryo UI" panose="020B0604030504040204" pitchFamily="50" charset="-128"/>
                        </a:rPr>
                        <a:t>（対象月マイナス２か月分</a:t>
                      </a:r>
                      <a:r>
                        <a:rPr kumimoji="1" lang="en-US" altLang="ja-JP" sz="800" dirty="0">
                          <a:latin typeface="Meiryo UI" panose="020B0604030504040204" pitchFamily="50" charset="-128"/>
                          <a:ea typeface="Meiryo UI" panose="020B0604030504040204" pitchFamily="50" charset="-128"/>
                        </a:rPr>
                        <a:t>_</a:t>
                      </a:r>
                      <a:r>
                        <a:rPr kumimoji="1" lang="ja-JP" altLang="en-US" sz="800" dirty="0">
                          <a:latin typeface="Meiryo UI" panose="020B0604030504040204" pitchFamily="50" charset="-128"/>
                          <a:ea typeface="Meiryo UI" panose="020B0604030504040204" pitchFamily="50" charset="-128"/>
                        </a:rPr>
                        <a:t>確報ベース） </a:t>
                      </a:r>
                    </a:p>
                    <a:p>
                      <a:pPr algn="l"/>
                      <a:endParaRPr kumimoji="1" lang="ja-JP" altLang="en-US"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rowSpan="3">
                  <a:txBody>
                    <a:bodyPr/>
                    <a:lstStyle/>
                    <a:p>
                      <a:pPr algn="l"/>
                      <a:r>
                        <a:rPr kumimoji="1" lang="en-US" altLang="ja-JP" sz="800" dirty="0">
                          <a:latin typeface="Meiryo UI" panose="020B0604030504040204" pitchFamily="50" charset="-128"/>
                          <a:ea typeface="Meiryo UI" panose="020B0604030504040204" pitchFamily="50" charset="-128"/>
                        </a:rPr>
                        <a:t>【</a:t>
                      </a:r>
                      <a:r>
                        <a:rPr kumimoji="1" lang="ja-JP" altLang="en-US" sz="800" dirty="0">
                          <a:latin typeface="Meiryo UI" panose="020B0604030504040204" pitchFamily="50" charset="-128"/>
                          <a:ea typeface="Meiryo UI" panose="020B0604030504040204" pitchFamily="50" charset="-128"/>
                        </a:rPr>
                        <a:t>新設・既設・</a:t>
                      </a:r>
                      <a:r>
                        <a:rPr kumimoji="1" lang="en-US" altLang="ja-JP" sz="800" dirty="0">
                          <a:latin typeface="Meiryo UI" panose="020B0604030504040204" pitchFamily="50" charset="-128"/>
                          <a:ea typeface="Meiryo UI" panose="020B0604030504040204" pitchFamily="50" charset="-128"/>
                        </a:rPr>
                        <a:t>FIT</a:t>
                      </a:r>
                      <a:r>
                        <a:rPr kumimoji="1" lang="ja-JP" altLang="en-US" sz="800" dirty="0">
                          <a:latin typeface="Meiryo UI" panose="020B0604030504040204" pitchFamily="50" charset="-128"/>
                          <a:ea typeface="Meiryo UI" panose="020B0604030504040204" pitchFamily="50" charset="-128"/>
                        </a:rPr>
                        <a:t>から移行</a:t>
                      </a:r>
                      <a:r>
                        <a:rPr kumimoji="1" lang="en-US" altLang="ja-JP" sz="800" dirty="0">
                          <a:latin typeface="Meiryo UI" panose="020B0604030504040204" pitchFamily="50" charset="-128"/>
                          <a:ea typeface="Meiryo UI" panose="020B0604030504040204" pitchFamily="50" charset="-128"/>
                        </a:rPr>
                        <a:t>】</a:t>
                      </a: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800" dirty="0">
                          <a:latin typeface="Meiryo UI" panose="020B0604030504040204" pitchFamily="50" charset="-128"/>
                          <a:ea typeface="Meiryo UI" panose="020B0604030504040204" pitchFamily="50" charset="-128"/>
                        </a:rPr>
                        <a:t>エネルギー区分別・認定年度毎の設備容量</a:t>
                      </a:r>
                      <a:r>
                        <a:rPr kumimoji="1" lang="en-US" altLang="ja-JP" sz="800" dirty="0">
                          <a:latin typeface="Meiryo UI" panose="020B0604030504040204" pitchFamily="50" charset="-128"/>
                          <a:ea typeface="Meiryo UI" panose="020B0604030504040204" pitchFamily="50" charset="-128"/>
                        </a:rPr>
                        <a:t>(kW)</a:t>
                      </a:r>
                      <a:endParaRPr kumimoji="1" lang="ja-JP" altLang="en-US"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1" lang="ja-JP" altLang="en-US"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709494159"/>
                  </a:ext>
                </a:extLst>
              </a:tr>
              <a:tr h="130384">
                <a:tc vMerge="1">
                  <a:txBody>
                    <a:bodyPr/>
                    <a:lstStyle/>
                    <a:p>
                      <a:endParaRPr kumimoji="1" lang="ja-JP" altLang="en-US"/>
                    </a:p>
                  </a:txBody>
                  <a:tcPr/>
                </a:tc>
                <a:tc vMerge="1">
                  <a:txBody>
                    <a:bodyPr/>
                    <a:lstStyle/>
                    <a:p>
                      <a:endParaRPr kumimoji="1" lang="ja-JP" altLang="en-US"/>
                    </a:p>
                  </a:txBody>
                  <a:tcPr/>
                </a:tc>
                <a:tc vMerge="1">
                  <a:txBody>
                    <a:bodyPr/>
                    <a:lstStyle/>
                    <a:p>
                      <a:pPr algn="l"/>
                      <a:endParaRPr kumimoji="1" lang="en-US" altLang="ja-JP" sz="800" dirty="0">
                        <a:latin typeface="Meiryo UI" panose="020B0604030504040204" pitchFamily="50" charset="-128"/>
                        <a:ea typeface="Meiryo UI" panose="020B0604030504040204" pitchFamily="50" charset="-128"/>
                      </a:endParaRPr>
                    </a:p>
                  </a:txBody>
                  <a:tcPr marL="72000" marR="72000" marT="43200" marB="432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800" dirty="0">
                          <a:latin typeface="Meiryo UI" panose="020B0604030504040204" pitchFamily="50" charset="-128"/>
                          <a:ea typeface="Meiryo UI" panose="020B0604030504040204" pitchFamily="50" charset="-128"/>
                        </a:rPr>
                        <a:t>エネルギー区分別・認定年度毎の件数</a:t>
                      </a:r>
                      <a:endParaRPr kumimoji="1" lang="en-US" altLang="ja-JP"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1" lang="ja-JP" altLang="en-US"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66765483"/>
                  </a:ext>
                </a:extLst>
              </a:tr>
              <a:tr h="130384">
                <a:tc vMerge="1">
                  <a:txBody>
                    <a:bodyPr/>
                    <a:lstStyle/>
                    <a:p>
                      <a:pPr algn="l"/>
                      <a:endParaRPr kumimoji="1" lang="ja-JP" altLang="en-US" sz="1050" dirty="0">
                        <a:latin typeface="Meiryo UI" panose="020B0604030504040204" pitchFamily="50" charset="-128"/>
                        <a:ea typeface="Meiryo UI" panose="020B0604030504040204" pitchFamily="50" charset="-128"/>
                      </a:endParaRPr>
                    </a:p>
                  </a:txBody>
                  <a:tcPr marL="72000" marR="72000" marT="43200" marB="432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l"/>
                      <a:endParaRPr kumimoji="1" lang="ja-JP" altLang="en-US" sz="1050" dirty="0">
                        <a:latin typeface="Meiryo UI" panose="020B0604030504040204" pitchFamily="50" charset="-128"/>
                        <a:ea typeface="Meiryo UI" panose="020B0604030504040204" pitchFamily="50" charset="-128"/>
                      </a:endParaRPr>
                    </a:p>
                  </a:txBody>
                  <a:tcPr marL="72000" marR="72000" marT="43200" marB="432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l"/>
                      <a:endParaRPr kumimoji="1" lang="en-US" altLang="ja-JP" sz="800" dirty="0">
                        <a:latin typeface="Meiryo UI" panose="020B0604030504040204" pitchFamily="50" charset="-128"/>
                        <a:ea typeface="Meiryo UI" panose="020B0604030504040204" pitchFamily="50" charset="-128"/>
                      </a:endParaRPr>
                    </a:p>
                  </a:txBody>
                  <a:tcPr marL="72000" marR="72000" marT="43200" marB="432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800" dirty="0">
                          <a:latin typeface="Meiryo UI" panose="020B0604030504040204" pitchFamily="50" charset="-128"/>
                          <a:ea typeface="Meiryo UI" panose="020B0604030504040204" pitchFamily="50" charset="-128"/>
                        </a:rPr>
                        <a:t>エネルギー区分別・認定年度毎の供給電力量</a:t>
                      </a:r>
                      <a:endParaRPr kumimoji="1" lang="en-US" altLang="ja-JP"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1" lang="ja-JP" altLang="en-US"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465070329"/>
                  </a:ext>
                </a:extLst>
              </a:tr>
              <a:tr h="130384">
                <a:tc vMerge="1">
                  <a:txBody>
                    <a:bodyPr/>
                    <a:lstStyle/>
                    <a:p>
                      <a:pPr algn="l"/>
                      <a:endParaRPr kumimoji="1" lang="ja-JP" altLang="en-US" sz="800" dirty="0">
                        <a:latin typeface="Meiryo UI" panose="020B0604030504040204" pitchFamily="50" charset="-128"/>
                        <a:ea typeface="Meiryo UI" panose="020B0604030504040204" pitchFamily="50" charset="-128"/>
                      </a:endParaRPr>
                    </a:p>
                  </a:txBody>
                  <a:tcPr marL="72000" marR="72000" marT="43200" marB="432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marL="446088" lvl="1" indent="-104775" algn="l">
                        <a:buFont typeface="Arial" panose="020B0604020202020204" pitchFamily="34" charset="0"/>
                        <a:buChar char="•"/>
                      </a:pPr>
                      <a:endParaRPr kumimoji="1" lang="ja-JP" altLang="en-US" sz="800" dirty="0">
                        <a:latin typeface="Meiryo UI" panose="020B0604030504040204" pitchFamily="50" charset="-128"/>
                        <a:ea typeface="Meiryo UI" panose="020B0604030504040204" pitchFamily="50" charset="-128"/>
                      </a:endParaRPr>
                    </a:p>
                  </a:txBody>
                  <a:tcPr marL="72000" marR="72000" marT="43200" marB="432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rowSpan="3">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en-US" altLang="ja-JP" sz="800" dirty="0">
                          <a:latin typeface="Meiryo UI" panose="020B0604030504040204" pitchFamily="50" charset="-128"/>
                          <a:ea typeface="Meiryo UI" panose="020B0604030504040204" pitchFamily="50" charset="-128"/>
                        </a:rPr>
                        <a:t>【</a:t>
                      </a:r>
                      <a:r>
                        <a:rPr kumimoji="1" lang="ja-JP" altLang="en-US" sz="800" dirty="0">
                          <a:latin typeface="Meiryo UI" panose="020B0604030504040204" pitchFamily="50" charset="-128"/>
                          <a:ea typeface="Meiryo UI" panose="020B0604030504040204" pitchFamily="50" charset="-128"/>
                        </a:rPr>
                        <a:t>新設のみ</a:t>
                      </a:r>
                      <a:r>
                        <a:rPr kumimoji="1" lang="en-US" altLang="ja-JP" sz="800" dirty="0">
                          <a:latin typeface="Meiryo UI" panose="020B0604030504040204" pitchFamily="50" charset="-128"/>
                          <a:ea typeface="Meiryo UI" panose="020B0604030504040204" pitchFamily="50" charset="-128"/>
                        </a:rPr>
                        <a:t>】</a:t>
                      </a: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800" dirty="0">
                          <a:latin typeface="Meiryo UI" panose="020B0604030504040204" pitchFamily="50" charset="-128"/>
                          <a:ea typeface="Meiryo UI" panose="020B0604030504040204" pitchFamily="50" charset="-128"/>
                        </a:rPr>
                        <a:t>エネルギー区分別・認定年度毎の設備容量</a:t>
                      </a:r>
                      <a:r>
                        <a:rPr kumimoji="1" lang="en-US" altLang="ja-JP" sz="800" dirty="0">
                          <a:latin typeface="Meiryo UI" panose="020B0604030504040204" pitchFamily="50" charset="-128"/>
                          <a:ea typeface="Meiryo UI" panose="020B0604030504040204" pitchFamily="50" charset="-128"/>
                        </a:rPr>
                        <a:t>(kW)</a:t>
                      </a:r>
                      <a:endParaRPr kumimoji="1" lang="ja-JP" altLang="en-US"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1" lang="ja-JP" altLang="en-US"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189270069"/>
                  </a:ext>
                </a:extLst>
              </a:tr>
              <a:tr h="130384">
                <a:tc vMerge="1">
                  <a:txBody>
                    <a:bodyPr/>
                    <a:lstStyle/>
                    <a:p>
                      <a:pPr algn="l"/>
                      <a:endParaRPr kumimoji="1" lang="ja-JP" altLang="en-US" sz="800" dirty="0">
                        <a:latin typeface="Meiryo UI" panose="020B0604030504040204" pitchFamily="50" charset="-128"/>
                        <a:ea typeface="Meiryo UI" panose="020B0604030504040204" pitchFamily="50" charset="-128"/>
                      </a:endParaRPr>
                    </a:p>
                  </a:txBody>
                  <a:tcPr marL="72000" marR="72000" marT="43200" marB="432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marL="446088" lvl="1" indent="-104775" algn="l">
                        <a:buFont typeface="Arial" panose="020B0604020202020204" pitchFamily="34" charset="0"/>
                        <a:buChar char="•"/>
                      </a:pPr>
                      <a:endParaRPr kumimoji="1" lang="ja-JP" altLang="en-US" sz="800" dirty="0">
                        <a:latin typeface="Meiryo UI" panose="020B0604030504040204" pitchFamily="50" charset="-128"/>
                        <a:ea typeface="Meiryo UI" panose="020B0604030504040204" pitchFamily="50" charset="-128"/>
                      </a:endParaRPr>
                    </a:p>
                  </a:txBody>
                  <a:tcPr marL="72000" marR="72000" marT="43200" marB="432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l"/>
                      <a:endParaRPr kumimoji="1" lang="en-US" altLang="ja-JP" sz="800" dirty="0">
                        <a:latin typeface="Meiryo UI" panose="020B0604030504040204" pitchFamily="50" charset="-128"/>
                        <a:ea typeface="Meiryo UI" panose="020B0604030504040204" pitchFamily="50" charset="-128"/>
                      </a:endParaRPr>
                    </a:p>
                  </a:txBody>
                  <a:tcPr marL="72000" marR="72000" marT="43200" marB="432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800" dirty="0">
                          <a:latin typeface="Meiryo UI" panose="020B0604030504040204" pitchFamily="50" charset="-128"/>
                          <a:ea typeface="Meiryo UI" panose="020B0604030504040204" pitchFamily="50" charset="-128"/>
                        </a:rPr>
                        <a:t>エネルギー区分別・認定年度毎の件数</a:t>
                      </a:r>
                      <a:endParaRPr kumimoji="1" lang="en-US" altLang="ja-JP"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1" lang="ja-JP" altLang="en-US"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814371372"/>
                  </a:ext>
                </a:extLst>
              </a:tr>
              <a:tr h="130384">
                <a:tc vMerge="1">
                  <a:txBody>
                    <a:bodyPr/>
                    <a:lstStyle/>
                    <a:p>
                      <a:pPr algn="l"/>
                      <a:endParaRPr kumimoji="1" lang="ja-JP" altLang="en-US" sz="800" dirty="0">
                        <a:latin typeface="Meiryo UI" panose="020B0604030504040204" pitchFamily="50" charset="-128"/>
                        <a:ea typeface="Meiryo UI" panose="020B0604030504040204" pitchFamily="50" charset="-128"/>
                      </a:endParaRPr>
                    </a:p>
                  </a:txBody>
                  <a:tcPr marL="72000" marR="72000" marT="43200" marB="432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marL="446088" lvl="1" indent="-104775" algn="l">
                        <a:buFont typeface="Arial" panose="020B0604020202020204" pitchFamily="34" charset="0"/>
                        <a:buChar char="•"/>
                      </a:pPr>
                      <a:endParaRPr kumimoji="1" lang="ja-JP" altLang="en-US" sz="800" dirty="0">
                        <a:latin typeface="Meiryo UI" panose="020B0604030504040204" pitchFamily="50" charset="-128"/>
                        <a:ea typeface="Meiryo UI" panose="020B0604030504040204" pitchFamily="50" charset="-128"/>
                      </a:endParaRPr>
                    </a:p>
                  </a:txBody>
                  <a:tcPr marL="72000" marR="72000" marT="43200" marB="432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l"/>
                      <a:endParaRPr kumimoji="1" lang="en-US" altLang="ja-JP" sz="800" dirty="0">
                        <a:latin typeface="Meiryo UI" panose="020B0604030504040204" pitchFamily="50" charset="-128"/>
                        <a:ea typeface="Meiryo UI" panose="020B0604030504040204" pitchFamily="50" charset="-128"/>
                      </a:endParaRPr>
                    </a:p>
                  </a:txBody>
                  <a:tcPr marL="72000" marR="72000" marT="43200" marB="432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800" dirty="0">
                          <a:latin typeface="Meiryo UI" panose="020B0604030504040204" pitchFamily="50" charset="-128"/>
                          <a:ea typeface="Meiryo UI" panose="020B0604030504040204" pitchFamily="50" charset="-128"/>
                        </a:rPr>
                        <a:t>エネルギー区分別・認定年度毎の供給電力量</a:t>
                      </a:r>
                      <a:endParaRPr kumimoji="1" lang="en-US" altLang="ja-JP"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1" lang="ja-JP" altLang="en-US"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350593541"/>
                  </a:ext>
                </a:extLst>
              </a:tr>
              <a:tr h="130384">
                <a:tc vMerge="1">
                  <a:txBody>
                    <a:bodyPr/>
                    <a:lstStyle/>
                    <a:p>
                      <a:pPr algn="l"/>
                      <a:endParaRPr kumimoji="1" lang="ja-JP" altLang="en-US" sz="800" dirty="0">
                        <a:latin typeface="Meiryo UI" panose="020B0604030504040204" pitchFamily="50" charset="-128"/>
                        <a:ea typeface="Meiryo UI" panose="020B0604030504040204" pitchFamily="50" charset="-128"/>
                      </a:endParaRPr>
                    </a:p>
                  </a:txBody>
                  <a:tcPr marL="72000" marR="72000" marT="43200" marB="432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rowSpan="16">
                  <a:txBody>
                    <a:bodyPr/>
                    <a:lstStyle/>
                    <a:p>
                      <a:pPr algn="l"/>
                      <a:r>
                        <a:rPr kumimoji="1" lang="en-US" altLang="zh-TW" sz="800" dirty="0">
                          <a:latin typeface="Meiryo UI" panose="020B0604030504040204" pitchFamily="50" charset="-128"/>
                          <a:ea typeface="Meiryo UI" panose="020B0604030504040204" pitchFamily="50" charset="-128"/>
                        </a:rPr>
                        <a:t>【HP</a:t>
                      </a:r>
                      <a:r>
                        <a:rPr kumimoji="1" lang="zh-TW" altLang="en-US" sz="800" dirty="0">
                          <a:latin typeface="Meiryo UI" panose="020B0604030504040204" pitchFamily="50" charset="-128"/>
                          <a:ea typeface="Meiryo UI" panose="020B0604030504040204" pitchFamily="50" charset="-128"/>
                        </a:rPr>
                        <a:t>添付用</a:t>
                      </a:r>
                      <a:r>
                        <a:rPr kumimoji="1" lang="en-US" altLang="zh-TW" sz="800" dirty="0">
                          <a:latin typeface="Meiryo UI" panose="020B0604030504040204" pitchFamily="50" charset="-128"/>
                          <a:ea typeface="Meiryo UI" panose="020B0604030504040204" pitchFamily="50" charset="-128"/>
                        </a:rPr>
                        <a:t>】</a:t>
                      </a:r>
                      <a:r>
                        <a:rPr kumimoji="1" lang="zh-TW" altLang="en-US" sz="800" dirty="0">
                          <a:latin typeface="Meiryo UI" panose="020B0604030504040204" pitchFamily="50" charset="-128"/>
                          <a:ea typeface="Meiryo UI" panose="020B0604030504040204" pitchFamily="50" charset="-128"/>
                        </a:rPr>
                        <a:t>表</a:t>
                      </a:r>
                      <a:r>
                        <a:rPr kumimoji="1" lang="en-US" altLang="zh-TW" sz="800" dirty="0">
                          <a:latin typeface="Meiryo UI" panose="020B0604030504040204" pitchFamily="50" charset="-128"/>
                          <a:ea typeface="Meiryo UI" panose="020B0604030504040204" pitchFamily="50" charset="-128"/>
                        </a:rPr>
                        <a:t>C</a:t>
                      </a:r>
                      <a:r>
                        <a:rPr kumimoji="1" lang="zh-TW" altLang="en-US" sz="800" dirty="0">
                          <a:latin typeface="Meiryo UI" panose="020B0604030504040204" pitchFamily="50" charset="-128"/>
                          <a:ea typeface="Meiryo UI" panose="020B0604030504040204" pitchFamily="50" charset="-128"/>
                        </a:rPr>
                        <a:t>　供給電力量公表</a:t>
                      </a:r>
                      <a:r>
                        <a:rPr kumimoji="1" lang="en-US" altLang="zh-TW" sz="800" dirty="0">
                          <a:latin typeface="Meiryo UI" panose="020B0604030504040204" pitchFamily="50" charset="-128"/>
                          <a:ea typeface="Meiryo UI" panose="020B0604030504040204" pitchFamily="50" charset="-128"/>
                        </a:rPr>
                        <a:t>_</a:t>
                      </a:r>
                      <a:r>
                        <a:rPr kumimoji="1" lang="zh-TW" altLang="en-US" sz="800" dirty="0">
                          <a:latin typeface="Meiryo UI" panose="020B0604030504040204" pitchFamily="50" charset="-128"/>
                          <a:ea typeface="Meiryo UI" panose="020B0604030504040204" pitchFamily="50" charset="-128"/>
                        </a:rPr>
                        <a:t>事業者報告年月</a:t>
                      </a:r>
                      <a:endParaRPr kumimoji="1" lang="en-US" altLang="zh-TW"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rowSpan="8">
                  <a:txBody>
                    <a:bodyPr/>
                    <a:lstStyle/>
                    <a:p>
                      <a:pPr algn="l"/>
                      <a:r>
                        <a:rPr kumimoji="1" lang="ja-JP" altLang="en-US" sz="800" dirty="0">
                          <a:latin typeface="Meiryo UI" panose="020B0604030504040204" pitchFamily="50" charset="-128"/>
                          <a:ea typeface="Meiryo UI" panose="020B0604030504040204" pitchFamily="50" charset="-128"/>
                        </a:rPr>
                        <a:t>表</a:t>
                      </a:r>
                      <a:r>
                        <a:rPr kumimoji="1" lang="en-US" altLang="ja-JP" sz="800" dirty="0">
                          <a:latin typeface="Meiryo UI" panose="020B0604030504040204" pitchFamily="50" charset="-128"/>
                          <a:ea typeface="Meiryo UI" panose="020B0604030504040204" pitchFamily="50" charset="-128"/>
                        </a:rPr>
                        <a:t>C①</a:t>
                      </a: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太陽光発電（</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50</a:t>
                      </a:r>
                      <a:r>
                        <a:rPr lang="en-US" sz="800" b="0" i="0" u="none" strike="noStrike" dirty="0">
                          <a:solidFill>
                            <a:srgbClr val="000000"/>
                          </a:solidFill>
                          <a:effectLst/>
                          <a:latin typeface="Meiryo UI" panose="020B0604030504040204" pitchFamily="50" charset="-128"/>
                          <a:ea typeface="Meiryo UI" panose="020B0604030504040204" pitchFamily="50" charset="-128"/>
                        </a:rPr>
                        <a:t>kW</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以上</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250</a:t>
                      </a:r>
                      <a:r>
                        <a:rPr lang="en-US" sz="800" b="0" i="0" u="none" strike="noStrike" dirty="0">
                          <a:solidFill>
                            <a:srgbClr val="000000"/>
                          </a:solidFill>
                          <a:effectLst/>
                          <a:latin typeface="Meiryo UI" panose="020B0604030504040204" pitchFamily="50" charset="-128"/>
                          <a:ea typeface="Meiryo UI" panose="020B0604030504040204" pitchFamily="50" charset="-128"/>
                        </a:rPr>
                        <a:t>kW</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未満）の供給電力量（万</a:t>
                      </a:r>
                      <a:r>
                        <a:rPr lang="en-US" sz="800" b="0" i="0" u="none" strike="noStrike" dirty="0">
                          <a:solidFill>
                            <a:srgbClr val="000000"/>
                          </a:solidFill>
                          <a:effectLst/>
                          <a:latin typeface="Meiryo UI" panose="020B0604030504040204" pitchFamily="50" charset="-128"/>
                          <a:ea typeface="Meiryo UI" panose="020B0604030504040204" pitchFamily="50" charset="-128"/>
                        </a:rPr>
                        <a:t>kwh）</a:t>
                      </a: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1" lang="ja-JP" altLang="en-US"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294519735"/>
                  </a:ext>
                </a:extLst>
              </a:tr>
              <a:tr h="130384">
                <a:tc vMerge="1">
                  <a:txBody>
                    <a:bodyPr/>
                    <a:lstStyle/>
                    <a:p>
                      <a:pPr algn="l"/>
                      <a:endParaRPr kumimoji="1" lang="ja-JP" altLang="en-US" sz="800" dirty="0">
                        <a:latin typeface="Meiryo UI" panose="020B0604030504040204" pitchFamily="50" charset="-128"/>
                        <a:ea typeface="Meiryo UI" panose="020B0604030504040204" pitchFamily="50" charset="-128"/>
                      </a:endParaRPr>
                    </a:p>
                  </a:txBody>
                  <a:tcPr marL="72000" marR="72000" marT="43200" marB="432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l"/>
                      <a:endParaRPr kumimoji="1" lang="en-US" altLang="zh-TW" sz="800" dirty="0">
                        <a:latin typeface="Meiryo UI" panose="020B0604030504040204" pitchFamily="50" charset="-128"/>
                        <a:ea typeface="Meiryo UI" panose="020B0604030504040204" pitchFamily="50" charset="-128"/>
                      </a:endParaRPr>
                    </a:p>
                  </a:txBody>
                  <a:tcPr marL="72000" marR="72000" marT="0" marB="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l"/>
                      <a:endParaRPr kumimoji="1" lang="en-US" altLang="ja-JP" sz="800" dirty="0">
                        <a:latin typeface="Meiryo UI" panose="020B0604030504040204" pitchFamily="50" charset="-128"/>
                        <a:ea typeface="Meiryo UI" panose="020B0604030504040204" pitchFamily="50" charset="-128"/>
                      </a:endParaRPr>
                    </a:p>
                  </a:txBody>
                  <a:tcPr marL="72000" marR="72000" marT="0" marB="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太陽光発電（</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250</a:t>
                      </a:r>
                      <a:r>
                        <a:rPr lang="en-US" sz="800" b="0" i="0" u="none" strike="noStrike" dirty="0">
                          <a:solidFill>
                            <a:srgbClr val="000000"/>
                          </a:solidFill>
                          <a:effectLst/>
                          <a:latin typeface="Meiryo UI" panose="020B0604030504040204" pitchFamily="50" charset="-128"/>
                          <a:ea typeface="Meiryo UI" panose="020B0604030504040204" pitchFamily="50" charset="-128"/>
                        </a:rPr>
                        <a:t>kW</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以上</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1,000</a:t>
                      </a:r>
                      <a:r>
                        <a:rPr lang="en-US" sz="800" b="0" i="0" u="none" strike="noStrike" dirty="0">
                          <a:solidFill>
                            <a:srgbClr val="000000"/>
                          </a:solidFill>
                          <a:effectLst/>
                          <a:latin typeface="Meiryo UI" panose="020B0604030504040204" pitchFamily="50" charset="-128"/>
                          <a:ea typeface="Meiryo UI" panose="020B0604030504040204" pitchFamily="50" charset="-128"/>
                        </a:rPr>
                        <a:t>kW</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未満）の供給電力量（万</a:t>
                      </a:r>
                      <a:r>
                        <a:rPr lang="en-US" sz="800" b="0" i="0" u="none" strike="noStrike" dirty="0">
                          <a:solidFill>
                            <a:srgbClr val="000000"/>
                          </a:solidFill>
                          <a:effectLst/>
                          <a:latin typeface="Meiryo UI" panose="020B0604030504040204" pitchFamily="50" charset="-128"/>
                          <a:ea typeface="Meiryo UI" panose="020B0604030504040204" pitchFamily="50" charset="-128"/>
                        </a:rPr>
                        <a:t>kwh）</a:t>
                      </a: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1" lang="ja-JP" altLang="en-US"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4770820"/>
                  </a:ext>
                </a:extLst>
              </a:tr>
              <a:tr h="130384">
                <a:tc vMerge="1">
                  <a:txBody>
                    <a:bodyPr/>
                    <a:lstStyle/>
                    <a:p>
                      <a:pPr algn="l"/>
                      <a:endParaRPr kumimoji="1" lang="ja-JP" altLang="en-US" sz="800" dirty="0">
                        <a:latin typeface="Meiryo UI" panose="020B0604030504040204" pitchFamily="50" charset="-128"/>
                        <a:ea typeface="Meiryo UI" panose="020B0604030504040204" pitchFamily="50" charset="-128"/>
                      </a:endParaRPr>
                    </a:p>
                  </a:txBody>
                  <a:tcPr marL="72000" marR="72000" marT="43200" marB="432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l"/>
                      <a:endParaRPr kumimoji="1" lang="en-US" altLang="zh-TW" sz="800" dirty="0">
                        <a:latin typeface="Meiryo UI" panose="020B0604030504040204" pitchFamily="50" charset="-128"/>
                        <a:ea typeface="Meiryo UI" panose="020B0604030504040204" pitchFamily="50" charset="-128"/>
                      </a:endParaRPr>
                    </a:p>
                  </a:txBody>
                  <a:tcPr marL="72000" marR="72000" marT="0" marB="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l"/>
                      <a:endParaRPr kumimoji="1" lang="en-US" altLang="ja-JP" sz="800" dirty="0">
                        <a:latin typeface="Meiryo UI" panose="020B0604030504040204" pitchFamily="50" charset="-128"/>
                        <a:ea typeface="Meiryo UI" panose="020B0604030504040204" pitchFamily="50" charset="-128"/>
                      </a:endParaRPr>
                    </a:p>
                  </a:txBody>
                  <a:tcPr marL="72000" marR="72000" marT="0" marB="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太陽光発電（</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1,000kW</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以上）の供給電力量（万</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kwh</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a:t>
                      </a: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1" lang="ja-JP" altLang="en-US"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16166218"/>
                  </a:ext>
                </a:extLst>
              </a:tr>
              <a:tr h="130384">
                <a:tc vMerge="1">
                  <a:txBody>
                    <a:bodyPr/>
                    <a:lstStyle/>
                    <a:p>
                      <a:pPr algn="l"/>
                      <a:endParaRPr kumimoji="1" lang="ja-JP" altLang="en-US" sz="800" dirty="0">
                        <a:latin typeface="Meiryo UI" panose="020B0604030504040204" pitchFamily="50" charset="-128"/>
                        <a:ea typeface="Meiryo UI" panose="020B0604030504040204" pitchFamily="50" charset="-128"/>
                      </a:endParaRPr>
                    </a:p>
                  </a:txBody>
                  <a:tcPr marL="72000" marR="72000" marT="43200" marB="432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l"/>
                      <a:endParaRPr kumimoji="1" lang="en-US" altLang="zh-TW" sz="800" dirty="0">
                        <a:latin typeface="Meiryo UI" panose="020B0604030504040204" pitchFamily="50" charset="-128"/>
                        <a:ea typeface="Meiryo UI" panose="020B0604030504040204" pitchFamily="50" charset="-128"/>
                      </a:endParaRPr>
                    </a:p>
                  </a:txBody>
                  <a:tcPr marL="72000" marR="72000" marT="0" marB="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l"/>
                      <a:endParaRPr kumimoji="1" lang="en-US" altLang="ja-JP" sz="800" dirty="0">
                        <a:latin typeface="Meiryo UI" panose="020B0604030504040204" pitchFamily="50" charset="-128"/>
                        <a:ea typeface="Meiryo UI" panose="020B0604030504040204" pitchFamily="50" charset="-128"/>
                      </a:endParaRPr>
                    </a:p>
                  </a:txBody>
                  <a:tcPr marL="72000" marR="72000" marT="0" marB="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風力発電設備の供給電力量（万</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kwh</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a:t>
                      </a: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1" lang="ja-JP" altLang="en-US"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930451248"/>
                  </a:ext>
                </a:extLst>
              </a:tr>
              <a:tr h="130384">
                <a:tc vMerge="1">
                  <a:txBody>
                    <a:bodyPr/>
                    <a:lstStyle/>
                    <a:p>
                      <a:pPr algn="l"/>
                      <a:endParaRPr kumimoji="1" lang="ja-JP" altLang="en-US" sz="800" dirty="0">
                        <a:latin typeface="Meiryo UI" panose="020B0604030504040204" pitchFamily="50" charset="-128"/>
                        <a:ea typeface="Meiryo UI" panose="020B0604030504040204" pitchFamily="50" charset="-128"/>
                      </a:endParaRPr>
                    </a:p>
                  </a:txBody>
                  <a:tcPr marL="72000" marR="72000" marT="43200" marB="432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l"/>
                      <a:endParaRPr kumimoji="1" lang="en-US" altLang="zh-TW" sz="800" dirty="0">
                        <a:latin typeface="Meiryo UI" panose="020B0604030504040204" pitchFamily="50" charset="-128"/>
                        <a:ea typeface="Meiryo UI" panose="020B0604030504040204" pitchFamily="50" charset="-128"/>
                      </a:endParaRPr>
                    </a:p>
                  </a:txBody>
                  <a:tcPr marL="72000" marR="72000" marT="0" marB="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l"/>
                      <a:endParaRPr kumimoji="1" lang="en-US" altLang="ja-JP" sz="800" dirty="0">
                        <a:latin typeface="Meiryo UI" panose="020B0604030504040204" pitchFamily="50" charset="-128"/>
                        <a:ea typeface="Meiryo UI" panose="020B0604030504040204" pitchFamily="50" charset="-128"/>
                      </a:endParaRPr>
                    </a:p>
                  </a:txBody>
                  <a:tcPr marL="72000" marR="72000" marT="0" marB="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水力発電設備の供給電力量（万</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kwh</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a:t>
                      </a: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1" lang="ja-JP" altLang="en-US"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66113997"/>
                  </a:ext>
                </a:extLst>
              </a:tr>
              <a:tr h="130384">
                <a:tc vMerge="1">
                  <a:txBody>
                    <a:bodyPr/>
                    <a:lstStyle/>
                    <a:p>
                      <a:pPr algn="l"/>
                      <a:endParaRPr kumimoji="1" lang="ja-JP" altLang="en-US" sz="800" dirty="0">
                        <a:latin typeface="Meiryo UI" panose="020B0604030504040204" pitchFamily="50" charset="-128"/>
                        <a:ea typeface="Meiryo UI" panose="020B0604030504040204" pitchFamily="50" charset="-128"/>
                      </a:endParaRPr>
                    </a:p>
                  </a:txBody>
                  <a:tcPr marL="72000" marR="72000" marT="43200" marB="432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l"/>
                      <a:endParaRPr kumimoji="1" lang="en-US" altLang="zh-TW" sz="800" dirty="0">
                        <a:latin typeface="Meiryo UI" panose="020B0604030504040204" pitchFamily="50" charset="-128"/>
                        <a:ea typeface="Meiryo UI" panose="020B0604030504040204" pitchFamily="50" charset="-128"/>
                      </a:endParaRPr>
                    </a:p>
                  </a:txBody>
                  <a:tcPr marL="72000" marR="72000" marT="0" marB="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l"/>
                      <a:endParaRPr kumimoji="1" lang="en-US" altLang="ja-JP" sz="800" dirty="0">
                        <a:latin typeface="Meiryo UI" panose="020B0604030504040204" pitchFamily="50" charset="-128"/>
                        <a:ea typeface="Meiryo UI" panose="020B0604030504040204" pitchFamily="50" charset="-128"/>
                      </a:endParaRPr>
                    </a:p>
                  </a:txBody>
                  <a:tcPr marL="72000" marR="72000" marT="0" marB="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地熱発電設備の供給電力量（万</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kwh</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a:t>
                      </a: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1" lang="ja-JP" altLang="en-US"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976124527"/>
                  </a:ext>
                </a:extLst>
              </a:tr>
              <a:tr h="130384">
                <a:tc vMerge="1">
                  <a:txBody>
                    <a:bodyPr/>
                    <a:lstStyle/>
                    <a:p>
                      <a:pPr algn="l"/>
                      <a:endParaRPr kumimoji="1" lang="ja-JP" altLang="en-US" sz="800" dirty="0">
                        <a:latin typeface="Meiryo UI" panose="020B0604030504040204" pitchFamily="50" charset="-128"/>
                        <a:ea typeface="Meiryo UI" panose="020B0604030504040204" pitchFamily="50" charset="-128"/>
                      </a:endParaRPr>
                    </a:p>
                  </a:txBody>
                  <a:tcPr marL="72000" marR="72000" marT="43200" marB="432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l"/>
                      <a:endParaRPr kumimoji="1" lang="en-US" altLang="zh-TW" sz="800" dirty="0">
                        <a:latin typeface="Meiryo UI" panose="020B0604030504040204" pitchFamily="50" charset="-128"/>
                        <a:ea typeface="Meiryo UI" panose="020B0604030504040204" pitchFamily="50" charset="-128"/>
                      </a:endParaRPr>
                    </a:p>
                  </a:txBody>
                  <a:tcPr marL="72000" marR="72000" marT="0" marB="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l"/>
                      <a:endParaRPr kumimoji="1" lang="en-US" altLang="ja-JP" sz="800" dirty="0">
                        <a:latin typeface="Meiryo UI" panose="020B0604030504040204" pitchFamily="50" charset="-128"/>
                        <a:ea typeface="Meiryo UI" panose="020B0604030504040204" pitchFamily="50" charset="-128"/>
                      </a:endParaRPr>
                    </a:p>
                  </a:txBody>
                  <a:tcPr marL="72000" marR="72000" marT="0" marB="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バイオマス発電の供給電力量（万</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kwh</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a:t>
                      </a: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1" lang="ja-JP" altLang="en-US"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62087579"/>
                  </a:ext>
                </a:extLst>
              </a:tr>
              <a:tr h="130384">
                <a:tc vMerge="1">
                  <a:txBody>
                    <a:bodyPr/>
                    <a:lstStyle/>
                    <a:p>
                      <a:pPr algn="l"/>
                      <a:endParaRPr kumimoji="1" lang="ja-JP" altLang="en-US" sz="800" dirty="0">
                        <a:latin typeface="Meiryo UI" panose="020B0604030504040204" pitchFamily="50" charset="-128"/>
                        <a:ea typeface="Meiryo UI" panose="020B0604030504040204" pitchFamily="50" charset="-128"/>
                      </a:endParaRPr>
                    </a:p>
                  </a:txBody>
                  <a:tcPr marL="72000" marR="72000" marT="43200" marB="432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l"/>
                      <a:endParaRPr kumimoji="1" lang="en-US" altLang="zh-TW" sz="800" dirty="0">
                        <a:latin typeface="Meiryo UI" panose="020B0604030504040204" pitchFamily="50" charset="-128"/>
                        <a:ea typeface="Meiryo UI" panose="020B0604030504040204" pitchFamily="50" charset="-128"/>
                      </a:endParaRPr>
                    </a:p>
                  </a:txBody>
                  <a:tcPr marL="72000" marR="72000" marT="0" marB="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l"/>
                      <a:endParaRPr kumimoji="1" lang="en-US" altLang="ja-JP" sz="800" dirty="0">
                        <a:latin typeface="Meiryo UI" panose="020B0604030504040204" pitchFamily="50" charset="-128"/>
                        <a:ea typeface="Meiryo UI" panose="020B0604030504040204" pitchFamily="50" charset="-128"/>
                      </a:endParaRPr>
                    </a:p>
                  </a:txBody>
                  <a:tcPr marL="72000" marR="72000" marT="0" marB="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合計の供給電力量（万</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kwh</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a:t>
                      </a: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1" lang="ja-JP" altLang="en-US"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0099176"/>
                  </a:ext>
                </a:extLst>
              </a:tr>
              <a:tr h="130384">
                <a:tc vMerge="1">
                  <a:txBody>
                    <a:bodyPr/>
                    <a:lstStyle/>
                    <a:p>
                      <a:pPr algn="l"/>
                      <a:endParaRPr kumimoji="1" lang="ja-JP" altLang="en-US" sz="800" dirty="0">
                        <a:latin typeface="Meiryo UI" panose="020B0604030504040204" pitchFamily="50" charset="-128"/>
                        <a:ea typeface="Meiryo UI" panose="020B0604030504040204" pitchFamily="50" charset="-128"/>
                      </a:endParaRPr>
                    </a:p>
                  </a:txBody>
                  <a:tcPr marL="72000" marR="72000" marT="43200" marB="432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l"/>
                      <a:endParaRPr kumimoji="1" lang="en-US" altLang="zh-TW" sz="800" dirty="0">
                        <a:latin typeface="Meiryo UI" panose="020B0604030504040204" pitchFamily="50" charset="-128"/>
                        <a:ea typeface="Meiryo UI" panose="020B0604030504040204" pitchFamily="50" charset="-128"/>
                      </a:endParaRPr>
                    </a:p>
                  </a:txBody>
                  <a:tcPr marL="72000" marR="72000" marT="0" marB="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rowSpan="8">
                  <a:txBody>
                    <a:bodyPr/>
                    <a:lstStyle/>
                    <a:p>
                      <a:pPr algn="l"/>
                      <a:r>
                        <a:rPr kumimoji="1" lang="ja-JP" altLang="en-US" sz="800" dirty="0">
                          <a:latin typeface="Meiryo UI" panose="020B0604030504040204" pitchFamily="50" charset="-128"/>
                          <a:ea typeface="Meiryo UI" panose="020B0604030504040204" pitchFamily="50" charset="-128"/>
                        </a:rPr>
                        <a:t>表</a:t>
                      </a:r>
                      <a:r>
                        <a:rPr kumimoji="1" lang="en-US" altLang="ja-JP" sz="800" dirty="0">
                          <a:latin typeface="Meiryo UI" panose="020B0604030504040204" pitchFamily="50" charset="-128"/>
                          <a:ea typeface="Meiryo UI" panose="020B0604030504040204" pitchFamily="50" charset="-128"/>
                        </a:rPr>
                        <a:t>C</a:t>
                      </a:r>
                      <a:r>
                        <a:rPr kumimoji="1" lang="ja-JP" altLang="en-US" sz="800" dirty="0">
                          <a:latin typeface="Meiryo UI" panose="020B0604030504040204" pitchFamily="50" charset="-128"/>
                          <a:ea typeface="Meiryo UI" panose="020B0604030504040204" pitchFamily="50" charset="-128"/>
                        </a:rPr>
                        <a:t>②</a:t>
                      </a:r>
                      <a:endParaRPr kumimoji="1" lang="en-US" altLang="ja-JP"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太陽光発電（</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50</a:t>
                      </a:r>
                      <a:r>
                        <a:rPr lang="en-US" sz="800" b="0" i="0" u="none" strike="noStrike" dirty="0">
                          <a:solidFill>
                            <a:srgbClr val="000000"/>
                          </a:solidFill>
                          <a:effectLst/>
                          <a:latin typeface="Meiryo UI" panose="020B0604030504040204" pitchFamily="50" charset="-128"/>
                          <a:ea typeface="Meiryo UI" panose="020B0604030504040204" pitchFamily="50" charset="-128"/>
                        </a:rPr>
                        <a:t>kW</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以上</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250</a:t>
                      </a:r>
                      <a:r>
                        <a:rPr lang="en-US" sz="800" b="0" i="0" u="none" strike="noStrike" dirty="0">
                          <a:solidFill>
                            <a:srgbClr val="000000"/>
                          </a:solidFill>
                          <a:effectLst/>
                          <a:latin typeface="Meiryo UI" panose="020B0604030504040204" pitchFamily="50" charset="-128"/>
                          <a:ea typeface="Meiryo UI" panose="020B0604030504040204" pitchFamily="50" charset="-128"/>
                        </a:rPr>
                        <a:t>kW</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未満）の供給電力量（万</a:t>
                      </a:r>
                      <a:r>
                        <a:rPr lang="en-US" sz="800" b="0" i="0" u="none" strike="noStrike" dirty="0">
                          <a:solidFill>
                            <a:srgbClr val="000000"/>
                          </a:solidFill>
                          <a:effectLst/>
                          <a:latin typeface="Meiryo UI" panose="020B0604030504040204" pitchFamily="50" charset="-128"/>
                          <a:ea typeface="Meiryo UI" panose="020B0604030504040204" pitchFamily="50" charset="-128"/>
                        </a:rPr>
                        <a:t>kwh）</a:t>
                      </a: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1" lang="ja-JP" altLang="en-US"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280359541"/>
                  </a:ext>
                </a:extLst>
              </a:tr>
              <a:tr h="130384">
                <a:tc vMerge="1">
                  <a:txBody>
                    <a:bodyPr/>
                    <a:lstStyle/>
                    <a:p>
                      <a:pPr algn="l"/>
                      <a:endParaRPr kumimoji="1" lang="ja-JP" altLang="en-US" sz="800" dirty="0">
                        <a:latin typeface="Meiryo UI" panose="020B0604030504040204" pitchFamily="50" charset="-128"/>
                        <a:ea typeface="Meiryo UI" panose="020B0604030504040204" pitchFamily="50" charset="-128"/>
                      </a:endParaRPr>
                    </a:p>
                  </a:txBody>
                  <a:tcPr marL="72000" marR="72000" marT="43200" marB="432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l"/>
                      <a:endParaRPr kumimoji="1" lang="en-US" altLang="zh-TW" sz="800" dirty="0">
                        <a:latin typeface="Meiryo UI" panose="020B0604030504040204" pitchFamily="50" charset="-128"/>
                        <a:ea typeface="Meiryo UI" panose="020B0604030504040204" pitchFamily="50" charset="-128"/>
                      </a:endParaRPr>
                    </a:p>
                  </a:txBody>
                  <a:tcPr marL="72000" marR="72000" marT="0" marB="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l"/>
                      <a:endParaRPr kumimoji="1" lang="en-US" altLang="ja-JP" sz="800" dirty="0">
                        <a:latin typeface="Meiryo UI" panose="020B0604030504040204" pitchFamily="50" charset="-128"/>
                        <a:ea typeface="Meiryo UI" panose="020B0604030504040204" pitchFamily="50" charset="-128"/>
                      </a:endParaRPr>
                    </a:p>
                  </a:txBody>
                  <a:tcPr marL="72000" marR="72000" marT="0" marB="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太陽光発電（</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250</a:t>
                      </a:r>
                      <a:r>
                        <a:rPr lang="en-US" sz="800" b="0" i="0" u="none" strike="noStrike" dirty="0">
                          <a:solidFill>
                            <a:srgbClr val="000000"/>
                          </a:solidFill>
                          <a:effectLst/>
                          <a:latin typeface="Meiryo UI" panose="020B0604030504040204" pitchFamily="50" charset="-128"/>
                          <a:ea typeface="Meiryo UI" panose="020B0604030504040204" pitchFamily="50" charset="-128"/>
                        </a:rPr>
                        <a:t>kW</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以上</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1,000</a:t>
                      </a:r>
                      <a:r>
                        <a:rPr lang="en-US" sz="800" b="0" i="0" u="none" strike="noStrike" dirty="0">
                          <a:solidFill>
                            <a:srgbClr val="000000"/>
                          </a:solidFill>
                          <a:effectLst/>
                          <a:latin typeface="Meiryo UI" panose="020B0604030504040204" pitchFamily="50" charset="-128"/>
                          <a:ea typeface="Meiryo UI" panose="020B0604030504040204" pitchFamily="50" charset="-128"/>
                        </a:rPr>
                        <a:t>kW</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未満）の供給電力量（万</a:t>
                      </a:r>
                      <a:r>
                        <a:rPr lang="en-US" sz="800" b="0" i="0" u="none" strike="noStrike" dirty="0">
                          <a:solidFill>
                            <a:srgbClr val="000000"/>
                          </a:solidFill>
                          <a:effectLst/>
                          <a:latin typeface="Meiryo UI" panose="020B0604030504040204" pitchFamily="50" charset="-128"/>
                          <a:ea typeface="Meiryo UI" panose="020B0604030504040204" pitchFamily="50" charset="-128"/>
                        </a:rPr>
                        <a:t>kwh）</a:t>
                      </a: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1" lang="ja-JP" altLang="en-US"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033752829"/>
                  </a:ext>
                </a:extLst>
              </a:tr>
              <a:tr h="130384">
                <a:tc vMerge="1">
                  <a:txBody>
                    <a:bodyPr/>
                    <a:lstStyle/>
                    <a:p>
                      <a:pPr algn="l"/>
                      <a:endParaRPr kumimoji="1" lang="ja-JP" altLang="en-US" sz="800" dirty="0">
                        <a:latin typeface="Meiryo UI" panose="020B0604030504040204" pitchFamily="50" charset="-128"/>
                        <a:ea typeface="Meiryo UI" panose="020B0604030504040204" pitchFamily="50" charset="-128"/>
                      </a:endParaRPr>
                    </a:p>
                  </a:txBody>
                  <a:tcPr marL="72000" marR="72000" marT="43200" marB="432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l"/>
                      <a:endParaRPr kumimoji="1" lang="en-US" altLang="zh-TW" sz="800" dirty="0">
                        <a:latin typeface="Meiryo UI" panose="020B0604030504040204" pitchFamily="50" charset="-128"/>
                        <a:ea typeface="Meiryo UI" panose="020B0604030504040204" pitchFamily="50" charset="-128"/>
                      </a:endParaRPr>
                    </a:p>
                  </a:txBody>
                  <a:tcPr marL="72000" marR="72000" marT="0" marB="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l"/>
                      <a:endParaRPr kumimoji="1" lang="en-US" altLang="ja-JP" sz="800" dirty="0">
                        <a:latin typeface="Meiryo UI" panose="020B0604030504040204" pitchFamily="50" charset="-128"/>
                        <a:ea typeface="Meiryo UI" panose="020B0604030504040204" pitchFamily="50" charset="-128"/>
                      </a:endParaRPr>
                    </a:p>
                  </a:txBody>
                  <a:tcPr marL="72000" marR="72000" marT="0" marB="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太陽光発電（</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1,000kW</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以上）の供給電力量（万</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kwh</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a:t>
                      </a: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1" lang="ja-JP" altLang="en-US"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469331754"/>
                  </a:ext>
                </a:extLst>
              </a:tr>
              <a:tr h="130384">
                <a:tc vMerge="1">
                  <a:txBody>
                    <a:bodyPr/>
                    <a:lstStyle/>
                    <a:p>
                      <a:pPr algn="l"/>
                      <a:endParaRPr kumimoji="1" lang="ja-JP" altLang="en-US" sz="800" dirty="0">
                        <a:latin typeface="Meiryo UI" panose="020B0604030504040204" pitchFamily="50" charset="-128"/>
                        <a:ea typeface="Meiryo UI" panose="020B0604030504040204" pitchFamily="50" charset="-128"/>
                      </a:endParaRPr>
                    </a:p>
                  </a:txBody>
                  <a:tcPr marL="72000" marR="72000" marT="43200" marB="432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l"/>
                      <a:endParaRPr kumimoji="1" lang="en-US" altLang="zh-TW" sz="800" dirty="0">
                        <a:latin typeface="Meiryo UI" panose="020B0604030504040204" pitchFamily="50" charset="-128"/>
                        <a:ea typeface="Meiryo UI" panose="020B0604030504040204" pitchFamily="50" charset="-128"/>
                      </a:endParaRPr>
                    </a:p>
                  </a:txBody>
                  <a:tcPr marL="72000" marR="72000" marT="0" marB="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l"/>
                      <a:endParaRPr kumimoji="1" lang="en-US" altLang="ja-JP" sz="800" dirty="0">
                        <a:latin typeface="Meiryo UI" panose="020B0604030504040204" pitchFamily="50" charset="-128"/>
                        <a:ea typeface="Meiryo UI" panose="020B0604030504040204" pitchFamily="50" charset="-128"/>
                      </a:endParaRPr>
                    </a:p>
                  </a:txBody>
                  <a:tcPr marL="72000" marR="72000" marT="0" marB="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風力発電設備の供給電力量（万</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kwh</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a:t>
                      </a: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1" lang="ja-JP" altLang="en-US"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613464930"/>
                  </a:ext>
                </a:extLst>
              </a:tr>
              <a:tr h="130384">
                <a:tc vMerge="1">
                  <a:txBody>
                    <a:bodyPr/>
                    <a:lstStyle/>
                    <a:p>
                      <a:pPr algn="l"/>
                      <a:endParaRPr kumimoji="1" lang="ja-JP" altLang="en-US" sz="800" dirty="0">
                        <a:latin typeface="Meiryo UI" panose="020B0604030504040204" pitchFamily="50" charset="-128"/>
                        <a:ea typeface="Meiryo UI" panose="020B0604030504040204" pitchFamily="50" charset="-128"/>
                      </a:endParaRPr>
                    </a:p>
                  </a:txBody>
                  <a:tcPr marL="72000" marR="72000" marT="43200" marB="432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l"/>
                      <a:endParaRPr kumimoji="1" lang="en-US" altLang="zh-TW" sz="800" dirty="0">
                        <a:latin typeface="Meiryo UI" panose="020B0604030504040204" pitchFamily="50" charset="-128"/>
                        <a:ea typeface="Meiryo UI" panose="020B0604030504040204" pitchFamily="50" charset="-128"/>
                      </a:endParaRPr>
                    </a:p>
                  </a:txBody>
                  <a:tcPr marL="72000" marR="72000" marT="0" marB="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l"/>
                      <a:endParaRPr kumimoji="1" lang="en-US" altLang="ja-JP" sz="800" dirty="0">
                        <a:latin typeface="Meiryo UI" panose="020B0604030504040204" pitchFamily="50" charset="-128"/>
                        <a:ea typeface="Meiryo UI" panose="020B0604030504040204" pitchFamily="50" charset="-128"/>
                      </a:endParaRPr>
                    </a:p>
                  </a:txBody>
                  <a:tcPr marL="72000" marR="72000" marT="0" marB="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水力発電設備の供給電力量（万</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kwh</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a:t>
                      </a: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1" lang="ja-JP" altLang="en-US"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12292407"/>
                  </a:ext>
                </a:extLst>
              </a:tr>
              <a:tr h="130384">
                <a:tc vMerge="1">
                  <a:txBody>
                    <a:bodyPr/>
                    <a:lstStyle/>
                    <a:p>
                      <a:pPr algn="l"/>
                      <a:endParaRPr kumimoji="1" lang="ja-JP" altLang="en-US" sz="800" dirty="0">
                        <a:latin typeface="Meiryo UI" panose="020B0604030504040204" pitchFamily="50" charset="-128"/>
                        <a:ea typeface="Meiryo UI" panose="020B0604030504040204" pitchFamily="50" charset="-128"/>
                      </a:endParaRPr>
                    </a:p>
                  </a:txBody>
                  <a:tcPr marL="72000" marR="72000" marT="43200" marB="432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l"/>
                      <a:endParaRPr kumimoji="1" lang="en-US" altLang="zh-TW" sz="800" dirty="0">
                        <a:latin typeface="Meiryo UI" panose="020B0604030504040204" pitchFamily="50" charset="-128"/>
                        <a:ea typeface="Meiryo UI" panose="020B0604030504040204" pitchFamily="50" charset="-128"/>
                      </a:endParaRPr>
                    </a:p>
                  </a:txBody>
                  <a:tcPr marL="72000" marR="72000" marT="0" marB="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l"/>
                      <a:endParaRPr kumimoji="1" lang="en-US" altLang="ja-JP" sz="800" dirty="0">
                        <a:latin typeface="Meiryo UI" panose="020B0604030504040204" pitchFamily="50" charset="-128"/>
                        <a:ea typeface="Meiryo UI" panose="020B0604030504040204" pitchFamily="50" charset="-128"/>
                      </a:endParaRPr>
                    </a:p>
                  </a:txBody>
                  <a:tcPr marL="72000" marR="72000" marT="0" marB="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地熱発電設備の供給電力量（万</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kwh</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a:t>
                      </a: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1" lang="ja-JP" altLang="en-US"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567827132"/>
                  </a:ext>
                </a:extLst>
              </a:tr>
              <a:tr h="130384">
                <a:tc vMerge="1">
                  <a:txBody>
                    <a:bodyPr/>
                    <a:lstStyle/>
                    <a:p>
                      <a:pPr algn="l"/>
                      <a:endParaRPr kumimoji="1" lang="ja-JP" altLang="en-US" sz="800" dirty="0">
                        <a:latin typeface="Meiryo UI" panose="020B0604030504040204" pitchFamily="50" charset="-128"/>
                        <a:ea typeface="Meiryo UI" panose="020B0604030504040204" pitchFamily="50" charset="-128"/>
                      </a:endParaRPr>
                    </a:p>
                  </a:txBody>
                  <a:tcPr marL="72000" marR="72000" marT="43200" marB="432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l"/>
                      <a:endParaRPr kumimoji="1" lang="en-US" altLang="zh-TW" sz="800" dirty="0">
                        <a:latin typeface="Meiryo UI" panose="020B0604030504040204" pitchFamily="50" charset="-128"/>
                        <a:ea typeface="Meiryo UI" panose="020B0604030504040204" pitchFamily="50" charset="-128"/>
                      </a:endParaRPr>
                    </a:p>
                  </a:txBody>
                  <a:tcPr marL="72000" marR="72000" marT="0" marB="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l"/>
                      <a:endParaRPr kumimoji="1" lang="en-US" altLang="ja-JP" sz="800" dirty="0">
                        <a:latin typeface="Meiryo UI" panose="020B0604030504040204" pitchFamily="50" charset="-128"/>
                        <a:ea typeface="Meiryo UI" panose="020B0604030504040204" pitchFamily="50" charset="-128"/>
                      </a:endParaRPr>
                    </a:p>
                  </a:txBody>
                  <a:tcPr marL="72000" marR="72000" marT="0" marB="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バイオマス発電の供給電力量（万</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kwh</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a:t>
                      </a: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1" lang="ja-JP" altLang="en-US"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119403929"/>
                  </a:ext>
                </a:extLst>
              </a:tr>
              <a:tr h="130384">
                <a:tc vMerge="1">
                  <a:txBody>
                    <a:bodyPr/>
                    <a:lstStyle/>
                    <a:p>
                      <a:pPr algn="l"/>
                      <a:endParaRPr kumimoji="1" lang="ja-JP" altLang="en-US" sz="800" dirty="0">
                        <a:latin typeface="Meiryo UI" panose="020B0604030504040204" pitchFamily="50" charset="-128"/>
                        <a:ea typeface="Meiryo UI" panose="020B0604030504040204" pitchFamily="50" charset="-128"/>
                      </a:endParaRPr>
                    </a:p>
                  </a:txBody>
                  <a:tcPr marL="72000" marR="72000" marT="43200" marB="432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l"/>
                      <a:endParaRPr kumimoji="1" lang="en-US" altLang="zh-TW" sz="800" dirty="0">
                        <a:latin typeface="Meiryo UI" panose="020B0604030504040204" pitchFamily="50" charset="-128"/>
                        <a:ea typeface="Meiryo UI" panose="020B0604030504040204" pitchFamily="50" charset="-128"/>
                      </a:endParaRPr>
                    </a:p>
                  </a:txBody>
                  <a:tcPr marL="72000" marR="72000" marT="0" marB="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l"/>
                      <a:endParaRPr kumimoji="1" lang="en-US" altLang="ja-JP" sz="800" dirty="0">
                        <a:latin typeface="Meiryo UI" panose="020B0604030504040204" pitchFamily="50" charset="-128"/>
                        <a:ea typeface="Meiryo UI" panose="020B0604030504040204" pitchFamily="50" charset="-128"/>
                      </a:endParaRPr>
                    </a:p>
                  </a:txBody>
                  <a:tcPr marL="72000" marR="72000" marT="0" marB="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合計の供給電力量（万</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kwh</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a:t>
                      </a: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1" lang="ja-JP" altLang="en-US"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308702696"/>
                  </a:ext>
                </a:extLst>
              </a:tr>
              <a:tr h="130384">
                <a:tc vMerge="1">
                  <a:txBody>
                    <a:bodyPr/>
                    <a:lstStyle/>
                    <a:p>
                      <a:endParaRPr kumimoji="1" lang="ja-JP" altLang="en-US"/>
                    </a:p>
                  </a:txBody>
                  <a:tcPr/>
                </a:tc>
                <a:tc rowSpan="4">
                  <a:txBody>
                    <a:bodyPr/>
                    <a:lstStyle/>
                    <a:p>
                      <a:pPr algn="l"/>
                      <a:r>
                        <a:rPr kumimoji="1" lang="ja-JP" altLang="en-US" sz="800" dirty="0">
                          <a:latin typeface="Meiryo UI" panose="020B0604030504040204" pitchFamily="50" charset="-128"/>
                          <a:ea typeface="Meiryo UI" panose="020B0604030504040204" pitchFamily="50" charset="-128"/>
                        </a:rPr>
                        <a:t>都道府県太陽光発電率表</a:t>
                      </a:r>
                    </a:p>
                    <a:p>
                      <a:pPr algn="l"/>
                      <a:r>
                        <a:rPr kumimoji="1" lang="ja-JP" altLang="en-US" sz="800" dirty="0">
                          <a:latin typeface="Meiryo UI" panose="020B0604030504040204" pitchFamily="50" charset="-128"/>
                          <a:ea typeface="Meiryo UI" panose="020B0604030504040204" pitchFamily="50" charset="-128"/>
                        </a:rPr>
                        <a:t>（事業者報告年月マイナス２か月分まで）</a:t>
                      </a:r>
                      <a:endParaRPr kumimoji="1" lang="en-US" altLang="zh-TW"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rowSpan="3">
                  <a:txBody>
                    <a:bodyPr/>
                    <a:lstStyle/>
                    <a:p>
                      <a:pPr algn="l"/>
                      <a:r>
                        <a:rPr kumimoji="1" lang="zh-TW" altLang="en-US" sz="800" dirty="0">
                          <a:latin typeface="Meiryo UI" panose="020B0604030504040204" pitchFamily="50" charset="-128"/>
                          <a:ea typeface="Meiryo UI" panose="020B0604030504040204" pitchFamily="50" charset="-128"/>
                        </a:rPr>
                        <a:t>都道府県別月間発電量</a:t>
                      </a:r>
                      <a:endParaRPr kumimoji="1" lang="en-US" altLang="ja-JP"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電力量</a:t>
                      </a:r>
                      <a:r>
                        <a:rPr lang="en-US" altLang="ja-JP" sz="800" b="0" i="0" u="none" strike="noStrike">
                          <a:solidFill>
                            <a:srgbClr val="000000"/>
                          </a:solidFill>
                          <a:effectLst/>
                          <a:latin typeface="Meiryo UI" panose="020B0604030504040204" pitchFamily="50" charset="-128"/>
                          <a:ea typeface="Meiryo UI" panose="020B0604030504040204" pitchFamily="50" charset="-128"/>
                        </a:rPr>
                        <a:t>(kWh)</a:t>
                      </a: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rowSpan="4">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en-US" altLang="ja-JP" sz="800" dirty="0">
                          <a:latin typeface="Meiryo UI" panose="020B0604030504040204" pitchFamily="50" charset="-128"/>
                          <a:ea typeface="Meiryo UI" panose="020B0604030504040204" pitchFamily="50" charset="-128"/>
                        </a:rPr>
                        <a:t>FIP</a:t>
                      </a:r>
                      <a:r>
                        <a:rPr kumimoji="1" lang="ja-JP" altLang="en-US" sz="800" dirty="0">
                          <a:latin typeface="Meiryo UI" panose="020B0604030504040204" pitchFamily="50" charset="-128"/>
                          <a:ea typeface="Meiryo UI" panose="020B0604030504040204" pitchFamily="50" charset="-128"/>
                        </a:rPr>
                        <a:t>制度における発電設備区分は現時点で不明</a:t>
                      </a: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415717"/>
                  </a:ext>
                </a:extLst>
              </a:tr>
              <a:tr h="130384">
                <a:tc vMerge="1">
                  <a:txBody>
                    <a:bodyPr/>
                    <a:lstStyle/>
                    <a:p>
                      <a:endParaRPr kumimoji="1" lang="ja-JP" altLang="en-US"/>
                    </a:p>
                  </a:txBody>
                  <a:tcPr/>
                </a:tc>
                <a:tc vMerge="1">
                  <a:txBody>
                    <a:bodyPr/>
                    <a:lstStyle/>
                    <a:p>
                      <a:pPr algn="l"/>
                      <a:endParaRPr kumimoji="1" lang="en-US" altLang="zh-TW" sz="800" dirty="0">
                        <a:latin typeface="Meiryo UI" panose="020B0604030504040204" pitchFamily="50" charset="-128"/>
                        <a:ea typeface="Meiryo UI" panose="020B0604030504040204" pitchFamily="50" charset="-128"/>
                      </a:endParaRPr>
                    </a:p>
                  </a:txBody>
                  <a:tcPr marL="72000" marR="72000" marT="0" marB="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l"/>
                      <a:endParaRPr kumimoji="1" lang="en-US" altLang="ja-JP" sz="800" dirty="0">
                        <a:latin typeface="Meiryo UI" panose="020B0604030504040204" pitchFamily="50" charset="-128"/>
                        <a:ea typeface="Meiryo UI" panose="020B0604030504040204" pitchFamily="50" charset="-128"/>
                      </a:endParaRPr>
                    </a:p>
                  </a:txBody>
                  <a:tcPr marL="72000" marR="72000" marT="0" marB="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ctr" latinLnBrk="0" hangingPunct="1">
                        <a:lnSpc>
                          <a:spcPct val="100000"/>
                        </a:lnSpc>
                        <a:spcBef>
                          <a:spcPts val="0"/>
                        </a:spcBef>
                        <a:spcAft>
                          <a:spcPts val="0"/>
                        </a:spcAft>
                        <a:buClrTx/>
                        <a:buSzTx/>
                        <a:buFontTx/>
                        <a:buNone/>
                        <a:tabLst/>
                        <a:defRPr/>
                      </a:pP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発電出力</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(kW)</a:t>
                      </a: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1" lang="ja-JP" altLang="en-US" sz="800" dirty="0">
                        <a:latin typeface="Meiryo UI" panose="020B0604030504040204" pitchFamily="50" charset="-128"/>
                        <a:ea typeface="Meiryo UI" panose="020B0604030504040204" pitchFamily="50" charset="-128"/>
                      </a:endParaRPr>
                    </a:p>
                  </a:txBody>
                  <a:tcPr marL="72000" marR="72000"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277587812"/>
                  </a:ext>
                </a:extLst>
              </a:tr>
              <a:tr h="130384">
                <a:tc vMerge="1">
                  <a:txBody>
                    <a:bodyPr/>
                    <a:lstStyle/>
                    <a:p>
                      <a:endParaRPr kumimoji="1" lang="ja-JP" altLang="en-US"/>
                    </a:p>
                  </a:txBody>
                  <a:tcPr/>
                </a:tc>
                <a:tc vMerge="1">
                  <a:txBody>
                    <a:bodyPr/>
                    <a:lstStyle/>
                    <a:p>
                      <a:pPr algn="l"/>
                      <a:endParaRPr kumimoji="1" lang="en-US" altLang="zh-TW" sz="800" dirty="0">
                        <a:latin typeface="Meiryo UI" panose="020B0604030504040204" pitchFamily="50" charset="-128"/>
                        <a:ea typeface="Meiryo UI" panose="020B0604030504040204" pitchFamily="50" charset="-128"/>
                      </a:endParaRPr>
                    </a:p>
                  </a:txBody>
                  <a:tcPr marL="72000" marR="72000" marT="0" marB="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l"/>
                      <a:endParaRPr kumimoji="1" lang="en-US" altLang="ja-JP" sz="800" dirty="0">
                        <a:latin typeface="Meiryo UI" panose="020B0604030504040204" pitchFamily="50" charset="-128"/>
                        <a:ea typeface="Meiryo UI" panose="020B0604030504040204" pitchFamily="50" charset="-128"/>
                      </a:endParaRPr>
                    </a:p>
                  </a:txBody>
                  <a:tcPr marL="72000" marR="72000" marT="0" marB="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ctr" latinLnBrk="0" hangingPunct="1">
                        <a:lnSpc>
                          <a:spcPct val="100000"/>
                        </a:lnSpc>
                        <a:spcBef>
                          <a:spcPts val="0"/>
                        </a:spcBef>
                        <a:spcAft>
                          <a:spcPts val="0"/>
                        </a:spcAft>
                        <a:buClrTx/>
                        <a:buSzTx/>
                        <a:buFontTx/>
                        <a:buNone/>
                        <a:tabLst/>
                        <a:defRPr/>
                      </a:pP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発電率</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a:t>
                      </a: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1" lang="ja-JP" altLang="en-US" sz="800" dirty="0">
                        <a:latin typeface="Meiryo UI" panose="020B0604030504040204" pitchFamily="50" charset="-128"/>
                        <a:ea typeface="Meiryo UI" panose="020B0604030504040204" pitchFamily="50" charset="-128"/>
                      </a:endParaRPr>
                    </a:p>
                  </a:txBody>
                  <a:tcPr marL="72000" marR="72000"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63187588"/>
                  </a:ext>
                </a:extLst>
              </a:tr>
              <a:tr h="130384">
                <a:tc vMerge="1">
                  <a:txBody>
                    <a:bodyPr/>
                    <a:lstStyle/>
                    <a:p>
                      <a:endParaRPr kumimoji="1" lang="ja-JP" altLang="en-US"/>
                    </a:p>
                  </a:txBody>
                  <a:tcPr/>
                </a:tc>
                <a:tc vMerge="1">
                  <a:txBody>
                    <a:bodyPr/>
                    <a:lstStyle/>
                    <a:p>
                      <a:pPr algn="l"/>
                      <a:endParaRPr kumimoji="1" lang="en-US" altLang="zh-TW" sz="800" dirty="0">
                        <a:latin typeface="Meiryo UI" panose="020B0604030504040204" pitchFamily="50" charset="-128"/>
                        <a:ea typeface="Meiryo UI" panose="020B0604030504040204" pitchFamily="50" charset="-128"/>
                      </a:endParaRPr>
                    </a:p>
                  </a:txBody>
                  <a:tcPr marL="72000" marR="72000" marT="0" marB="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zh-TW" altLang="en-US" sz="800" dirty="0">
                          <a:latin typeface="Meiryo UI" panose="020B0604030504040204" pitchFamily="50" charset="-128"/>
                          <a:ea typeface="Meiryo UI" panose="020B0604030504040204" pitchFamily="50" charset="-128"/>
                        </a:rPr>
                        <a:t>都道府県別年間発電量推移</a:t>
                      </a:r>
                      <a:endParaRPr kumimoji="1" lang="en-US" altLang="ja-JP"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ctr" latinLnBrk="0" hangingPunct="1">
                        <a:lnSpc>
                          <a:spcPct val="100000"/>
                        </a:lnSpc>
                        <a:spcBef>
                          <a:spcPts val="0"/>
                        </a:spcBef>
                        <a:spcAft>
                          <a:spcPts val="0"/>
                        </a:spcAft>
                        <a:buClrTx/>
                        <a:buSzTx/>
                        <a:buFontTx/>
                        <a:buNone/>
                        <a:tabLst/>
                        <a:defRPr/>
                      </a:pPr>
                      <a:r>
                        <a:rPr lang="ja-JP" altLang="en-US" sz="800" b="0" i="0" u="none" strike="noStrike">
                          <a:solidFill>
                            <a:srgbClr val="000000"/>
                          </a:solidFill>
                          <a:effectLst/>
                          <a:latin typeface="Meiryo UI" panose="020B0604030504040204" pitchFamily="50" charset="-128"/>
                          <a:ea typeface="Meiryo UI" panose="020B0604030504040204" pitchFamily="50" charset="-128"/>
                        </a:rPr>
                        <a:t>電力量</a:t>
                      </a:r>
                      <a:r>
                        <a:rPr lang="en-US" altLang="ja-JP" sz="800" b="0" i="0" u="none" strike="noStrike">
                          <a:solidFill>
                            <a:srgbClr val="000000"/>
                          </a:solidFill>
                          <a:effectLst/>
                          <a:latin typeface="Meiryo UI" panose="020B0604030504040204" pitchFamily="50" charset="-128"/>
                          <a:ea typeface="Meiryo UI" panose="020B0604030504040204" pitchFamily="50" charset="-128"/>
                        </a:rPr>
                        <a:t>(kWh)</a:t>
                      </a: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1" lang="ja-JP" altLang="en-US" sz="800" dirty="0">
                        <a:latin typeface="Meiryo UI" panose="020B0604030504040204" pitchFamily="50" charset="-128"/>
                        <a:ea typeface="Meiryo UI" panose="020B0604030504040204" pitchFamily="50" charset="-128"/>
                      </a:endParaRPr>
                    </a:p>
                  </a:txBody>
                  <a:tcPr marL="72000" marR="72000"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090446379"/>
                  </a:ext>
                </a:extLst>
              </a:tr>
              <a:tr h="130384">
                <a:tc vMerge="1">
                  <a:txBody>
                    <a:bodyPr/>
                    <a:lstStyle/>
                    <a:p>
                      <a:endParaRPr kumimoji="1" lang="ja-JP" altLang="en-US"/>
                    </a:p>
                  </a:txBody>
                  <a:tcPr/>
                </a:tc>
                <a:tc rowSpan="4">
                  <a:txBody>
                    <a:bodyPr/>
                    <a:lstStyle/>
                    <a:p>
                      <a:pPr algn="l"/>
                      <a:r>
                        <a:rPr kumimoji="1" lang="ja-JP" altLang="en-US" sz="800" dirty="0">
                          <a:latin typeface="Meiryo UI" panose="020B0604030504040204" pitchFamily="50" charset="-128"/>
                          <a:ea typeface="Meiryo UI" panose="020B0604030504040204" pitchFamily="50" charset="-128"/>
                        </a:rPr>
                        <a:t>階段データ</a:t>
                      </a:r>
                    </a:p>
                    <a:p>
                      <a:pPr algn="l"/>
                      <a:r>
                        <a:rPr kumimoji="1" lang="ja-JP" altLang="en-US" sz="800" dirty="0">
                          <a:latin typeface="Meiryo UI" panose="020B0604030504040204" pitchFamily="50" charset="-128"/>
                          <a:ea typeface="Meiryo UI" panose="020B0604030504040204" pitchFamily="50" charset="-128"/>
                        </a:rPr>
                        <a:t>（事業者報告年月マイナス２か月分まで）</a:t>
                      </a:r>
                      <a:endParaRPr kumimoji="1" lang="en-US" altLang="zh-TW"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2">
                  <a:txBody>
                    <a:bodyPr/>
                    <a:lstStyle/>
                    <a:p>
                      <a:pPr algn="l"/>
                      <a:r>
                        <a:rPr kumimoji="1" lang="zh-TW" altLang="en-US" sz="800" dirty="0">
                          <a:latin typeface="Meiryo UI" panose="020B0604030504040204" pitchFamily="50" charset="-128"/>
                          <a:ea typeface="Meiryo UI" panose="020B0604030504040204" pitchFamily="50" charset="-128"/>
                        </a:rPr>
                        <a:t>交付金額</a:t>
                      </a:r>
                      <a:r>
                        <a:rPr kumimoji="1" lang="en-US" altLang="zh-TW" sz="800" dirty="0">
                          <a:latin typeface="Meiryo UI" panose="020B0604030504040204" pitchFamily="50" charset="-128"/>
                          <a:ea typeface="Meiryo UI" panose="020B0604030504040204" pitchFamily="50" charset="-128"/>
                        </a:rPr>
                        <a:t>(</a:t>
                      </a:r>
                      <a:r>
                        <a:rPr kumimoji="1" lang="zh-TW" altLang="en-US" sz="800" dirty="0">
                          <a:latin typeface="Meiryo UI" panose="020B0604030504040204" pitchFamily="50" charset="-128"/>
                          <a:ea typeface="Meiryo UI" panose="020B0604030504040204" pitchFamily="50" charset="-128"/>
                        </a:rPr>
                        <a:t>億円</a:t>
                      </a:r>
                      <a:r>
                        <a:rPr kumimoji="1" lang="en-US" altLang="zh-TW" sz="800" dirty="0">
                          <a:latin typeface="Meiryo UI" panose="020B0604030504040204" pitchFamily="50" charset="-128"/>
                          <a:ea typeface="Meiryo UI" panose="020B0604030504040204" pitchFamily="50" charset="-128"/>
                        </a:rPr>
                        <a:t>)</a:t>
                      </a: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algn="l" fontAlgn="ct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1" lang="ja-JP" altLang="en-US"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662915385"/>
                  </a:ext>
                </a:extLst>
              </a:tr>
              <a:tr h="130384">
                <a:tc vMerge="1">
                  <a:txBody>
                    <a:bodyPr/>
                    <a:lstStyle/>
                    <a:p>
                      <a:endParaRPr kumimoji="1" lang="ja-JP" altLang="en-US"/>
                    </a:p>
                  </a:txBody>
                  <a:tcPr/>
                </a:tc>
                <a:tc vMerge="1">
                  <a:txBody>
                    <a:bodyPr/>
                    <a:lstStyle/>
                    <a:p>
                      <a:pPr algn="l"/>
                      <a:endParaRPr kumimoji="1" lang="en-US" altLang="zh-TW" sz="800" dirty="0">
                        <a:latin typeface="Meiryo UI" panose="020B0604030504040204" pitchFamily="50" charset="-128"/>
                        <a:ea typeface="Meiryo UI" panose="020B0604030504040204" pitchFamily="50" charset="-128"/>
                      </a:endParaRPr>
                    </a:p>
                  </a:txBody>
                  <a:tcPr marL="72000" marR="72000" marT="0" marB="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2">
                  <a:txBody>
                    <a:bodyPr/>
                    <a:lstStyle/>
                    <a:p>
                      <a:pPr algn="l"/>
                      <a:r>
                        <a:rPr kumimoji="1" lang="zh-TW" altLang="en-US" sz="800" dirty="0">
                          <a:latin typeface="Meiryo UI" panose="020B0604030504040204" pitchFamily="50" charset="-128"/>
                          <a:ea typeface="Meiryo UI" panose="020B0604030504040204" pitchFamily="50" charset="-128"/>
                        </a:rPr>
                        <a:t>供給電力量</a:t>
                      </a:r>
                      <a:r>
                        <a:rPr kumimoji="1" lang="en-US" altLang="zh-TW" sz="800" dirty="0">
                          <a:latin typeface="Meiryo UI" panose="020B0604030504040204" pitchFamily="50" charset="-128"/>
                          <a:ea typeface="Meiryo UI" panose="020B0604030504040204" pitchFamily="50" charset="-128"/>
                        </a:rPr>
                        <a:t>(</a:t>
                      </a:r>
                      <a:r>
                        <a:rPr kumimoji="1" lang="zh-TW" altLang="en-US" sz="800" dirty="0">
                          <a:latin typeface="Meiryo UI" panose="020B0604030504040204" pitchFamily="50" charset="-128"/>
                          <a:ea typeface="Meiryo UI" panose="020B0604030504040204" pitchFamily="50" charset="-128"/>
                        </a:rPr>
                        <a:t>億</a:t>
                      </a:r>
                      <a:r>
                        <a:rPr kumimoji="1" lang="en-US" altLang="zh-TW" sz="800" dirty="0">
                          <a:latin typeface="Meiryo UI" panose="020B0604030504040204" pitchFamily="50" charset="-128"/>
                          <a:ea typeface="Meiryo UI" panose="020B0604030504040204" pitchFamily="50" charset="-128"/>
                        </a:rPr>
                        <a:t>kWh)</a:t>
                      </a: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algn="l" fontAlgn="ct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1" lang="ja-JP" altLang="en-US"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384328563"/>
                  </a:ext>
                </a:extLst>
              </a:tr>
              <a:tr h="130384">
                <a:tc vMerge="1">
                  <a:txBody>
                    <a:bodyPr/>
                    <a:lstStyle/>
                    <a:p>
                      <a:endParaRPr kumimoji="1" lang="ja-JP" altLang="en-US"/>
                    </a:p>
                  </a:txBody>
                  <a:tcPr/>
                </a:tc>
                <a:tc vMerge="1">
                  <a:txBody>
                    <a:bodyPr/>
                    <a:lstStyle/>
                    <a:p>
                      <a:pPr algn="l"/>
                      <a:endParaRPr kumimoji="1" lang="en-US" altLang="zh-TW" sz="800" dirty="0">
                        <a:latin typeface="Meiryo UI" panose="020B0604030504040204" pitchFamily="50" charset="-128"/>
                        <a:ea typeface="Meiryo UI" panose="020B0604030504040204" pitchFamily="50" charset="-128"/>
                      </a:endParaRPr>
                    </a:p>
                  </a:txBody>
                  <a:tcPr marL="72000" marR="72000" marT="0" marB="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2">
                  <a:txBody>
                    <a:bodyPr/>
                    <a:lstStyle/>
                    <a:p>
                      <a:pPr algn="l"/>
                      <a:r>
                        <a:rPr kumimoji="1" lang="zh-TW" altLang="en-US" sz="800" dirty="0">
                          <a:latin typeface="Meiryo UI" panose="020B0604030504040204" pitchFamily="50" charset="-128"/>
                          <a:ea typeface="Meiryo UI" panose="020B0604030504040204" pitchFamily="50" charset="-128"/>
                        </a:rPr>
                        <a:t>設備容量</a:t>
                      </a:r>
                      <a:r>
                        <a:rPr kumimoji="1" lang="en-US" altLang="zh-TW" sz="800" dirty="0">
                          <a:latin typeface="Meiryo UI" panose="020B0604030504040204" pitchFamily="50" charset="-128"/>
                          <a:ea typeface="Meiryo UI" panose="020B0604030504040204" pitchFamily="50" charset="-128"/>
                        </a:rPr>
                        <a:t>(</a:t>
                      </a:r>
                      <a:r>
                        <a:rPr kumimoji="1" lang="zh-TW" altLang="en-US" sz="800" dirty="0">
                          <a:latin typeface="Meiryo UI" panose="020B0604030504040204" pitchFamily="50" charset="-128"/>
                          <a:ea typeface="Meiryo UI" panose="020B0604030504040204" pitchFamily="50" charset="-128"/>
                        </a:rPr>
                        <a:t>万</a:t>
                      </a:r>
                      <a:r>
                        <a:rPr kumimoji="1" lang="en-US" altLang="zh-TW" sz="800" dirty="0">
                          <a:latin typeface="Meiryo UI" panose="020B0604030504040204" pitchFamily="50" charset="-128"/>
                          <a:ea typeface="Meiryo UI" panose="020B0604030504040204" pitchFamily="50" charset="-128"/>
                        </a:rPr>
                        <a:t>kW)</a:t>
                      </a:r>
                      <a:endParaRPr kumimoji="1" lang="en-US" altLang="ja-JP"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algn="l" fontAlgn="ct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1" lang="ja-JP" altLang="en-US"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141600518"/>
                  </a:ext>
                </a:extLst>
              </a:tr>
              <a:tr h="130384">
                <a:tc vMerge="1">
                  <a:txBody>
                    <a:bodyPr/>
                    <a:lstStyle/>
                    <a:p>
                      <a:pPr algn="l"/>
                      <a:endParaRPr kumimoji="1" lang="ja-JP" altLang="en-US" sz="800" dirty="0">
                        <a:latin typeface="Meiryo UI" panose="020B0604030504040204" pitchFamily="50" charset="-128"/>
                        <a:ea typeface="Meiryo UI" panose="020B0604030504040204" pitchFamily="50" charset="-128"/>
                      </a:endParaRPr>
                    </a:p>
                  </a:txBody>
                  <a:tcPr marL="72000" marR="72000" marT="43200" marB="432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l"/>
                      <a:endParaRPr kumimoji="1" lang="en-US" altLang="zh-TW" sz="800" dirty="0">
                        <a:latin typeface="Meiryo UI" panose="020B0604030504040204" pitchFamily="50" charset="-128"/>
                        <a:ea typeface="Meiryo UI" panose="020B0604030504040204" pitchFamily="50" charset="-128"/>
                      </a:endParaRPr>
                    </a:p>
                  </a:txBody>
                  <a:tcPr marL="72000" marR="72000" marT="0" marB="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2">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zh-TW" altLang="en-US" sz="800" dirty="0">
                          <a:latin typeface="Meiryo UI" panose="020B0604030504040204" pitchFamily="50" charset="-128"/>
                          <a:ea typeface="Meiryo UI" panose="020B0604030504040204" pitchFamily="50" charset="-128"/>
                        </a:rPr>
                        <a:t>発電率</a:t>
                      </a:r>
                      <a:r>
                        <a:rPr kumimoji="1" lang="en-US" altLang="zh-TW" sz="800" dirty="0">
                          <a:latin typeface="Meiryo UI" panose="020B0604030504040204" pitchFamily="50" charset="-128"/>
                          <a:ea typeface="Meiryo UI" panose="020B0604030504040204" pitchFamily="50" charset="-128"/>
                        </a:rPr>
                        <a:t>(</a:t>
                      </a:r>
                      <a:r>
                        <a:rPr kumimoji="1" lang="zh-TW" altLang="en-US" sz="800" dirty="0">
                          <a:latin typeface="Meiryo UI" panose="020B0604030504040204" pitchFamily="50" charset="-128"/>
                          <a:ea typeface="Meiryo UI" panose="020B0604030504040204" pitchFamily="50" charset="-128"/>
                        </a:rPr>
                        <a:t>％</a:t>
                      </a:r>
                      <a:r>
                        <a:rPr kumimoji="1" lang="en-US" altLang="zh-TW" sz="800" dirty="0">
                          <a:latin typeface="Meiryo UI" panose="020B0604030504040204" pitchFamily="50" charset="-128"/>
                          <a:ea typeface="Meiryo UI" panose="020B0604030504040204" pitchFamily="50" charset="-128"/>
                        </a:rPr>
                        <a:t>)</a:t>
                      </a: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algn="l" fontAlgn="ct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1" lang="ja-JP" altLang="en-US" sz="800" dirty="0">
                        <a:latin typeface="Meiryo UI" panose="020B0604030504040204" pitchFamily="50" charset="-128"/>
                        <a:ea typeface="Meiryo UI" panose="020B0604030504040204" pitchFamily="50" charset="-128"/>
                      </a:endParaRPr>
                    </a:p>
                  </a:txBody>
                  <a:tcPr marL="72000" marR="72000" marT="10800" marB="10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42232987"/>
                  </a:ext>
                </a:extLst>
              </a:tr>
            </a:tbl>
          </a:graphicData>
        </a:graphic>
      </p:graphicFrame>
    </p:spTree>
    <p:extLst>
      <p:ext uri="{BB962C8B-B14F-4D97-AF65-F5344CB8AC3E}">
        <p14:creationId xmlns:p14="http://schemas.microsoft.com/office/powerpoint/2010/main" val="871312827"/>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ja-JP" altLang="en-US" dirty="0">
                <a:latin typeface="Meiryo UI" panose="020B0604030504040204" pitchFamily="50" charset="-128"/>
                <a:ea typeface="Meiryo UI" panose="020B0604030504040204" pitchFamily="50" charset="-128"/>
              </a:rPr>
              <a:t>業務フロー</a:t>
            </a:r>
            <a:br>
              <a:rPr lang="en-US" altLang="ja-JP" dirty="0">
                <a:latin typeface="Meiryo UI" panose="020B0604030504040204" pitchFamily="50" charset="-128"/>
                <a:ea typeface="Meiryo UI" panose="020B0604030504040204" pitchFamily="50" charset="-128"/>
              </a:rPr>
            </a:br>
            <a:r>
              <a:rPr kumimoji="0" lang="ja-JP" altLang="en-US" kern="0" dirty="0">
                <a:solidFill>
                  <a:prstClr val="black"/>
                </a:solidFill>
                <a:latin typeface="Meiryo UI"/>
                <a:ea typeface="Meiryo UI"/>
                <a:cs typeface="Arial" pitchFamily="34" charset="0"/>
              </a:rPr>
              <a:t>資金管理・報告</a:t>
            </a:r>
            <a:r>
              <a:rPr lang="zh-TW" altLang="en-US"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連絡・通知 </a:t>
            </a:r>
            <a:r>
              <a:rPr lang="en-US" altLang="ja-JP" dirty="0">
                <a:latin typeface="Arial" panose="020B0604020202020204" pitchFamily="34" charset="0"/>
                <a:ea typeface="Meiryo UI" panose="020B0604030504040204" pitchFamily="50" charset="-128"/>
                <a:cs typeface="Arial" panose="020B0604020202020204" pitchFamily="34" charset="0"/>
              </a:rPr>
              <a:t>– </a:t>
            </a:r>
            <a:r>
              <a:rPr lang="ja-JP" altLang="en-US" dirty="0">
                <a:latin typeface="Meiryo UI" panose="020B0604030504040204" pitchFamily="50" charset="-128"/>
                <a:ea typeface="Meiryo UI" panose="020B0604030504040204" pitchFamily="50" charset="-128"/>
              </a:rPr>
              <a:t>連絡事項の掲載・通知</a:t>
            </a:r>
            <a:endParaRPr kumimoji="1" lang="ja-JP" altLang="en-US" dirty="0">
              <a:latin typeface="Meiryo UI" panose="020B0604030504040204" pitchFamily="50" charset="-128"/>
              <a:ea typeface="Meiryo UI" panose="020B0604030504040204" pitchFamily="50" charset="-128"/>
            </a:endParaRPr>
          </a:p>
        </p:txBody>
      </p:sp>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618492532"/>
              </p:ext>
            </p:extLst>
          </p:nvPr>
        </p:nvGraphicFramePr>
        <p:xfrm>
          <a:off x="141614" y="1089722"/>
          <a:ext cx="9529975" cy="5724964"/>
        </p:xfrm>
        <a:graphic>
          <a:graphicData uri="http://schemas.openxmlformats.org/drawingml/2006/table">
            <a:tbl>
              <a:tblPr firstRow="1" bandRow="1">
                <a:tableStyleId>{2D5ABB26-0587-4C30-8999-92F81FD0307C}</a:tableStyleId>
              </a:tblPr>
              <a:tblGrid>
                <a:gridCol w="534234">
                  <a:extLst>
                    <a:ext uri="{9D8B030D-6E8A-4147-A177-3AD203B41FA5}">
                      <a16:colId xmlns:a16="http://schemas.microsoft.com/office/drawing/2014/main" val="358073148"/>
                    </a:ext>
                  </a:extLst>
                </a:gridCol>
                <a:gridCol w="1006823">
                  <a:extLst>
                    <a:ext uri="{9D8B030D-6E8A-4147-A177-3AD203B41FA5}">
                      <a16:colId xmlns:a16="http://schemas.microsoft.com/office/drawing/2014/main" val="3311309282"/>
                    </a:ext>
                  </a:extLst>
                </a:gridCol>
                <a:gridCol w="5933318">
                  <a:extLst>
                    <a:ext uri="{9D8B030D-6E8A-4147-A177-3AD203B41FA5}">
                      <a16:colId xmlns:a16="http://schemas.microsoft.com/office/drawing/2014/main" val="1235158156"/>
                    </a:ext>
                  </a:extLst>
                </a:gridCol>
                <a:gridCol w="1083600">
                  <a:extLst>
                    <a:ext uri="{9D8B030D-6E8A-4147-A177-3AD203B41FA5}">
                      <a16:colId xmlns:a16="http://schemas.microsoft.com/office/drawing/2014/main" val="2107820620"/>
                    </a:ext>
                  </a:extLst>
                </a:gridCol>
                <a:gridCol w="972000">
                  <a:extLst>
                    <a:ext uri="{9D8B030D-6E8A-4147-A177-3AD203B41FA5}">
                      <a16:colId xmlns:a16="http://schemas.microsoft.com/office/drawing/2014/main" val="2019607348"/>
                    </a:ext>
                  </a:extLst>
                </a:gridCol>
              </a:tblGrid>
              <a:tr h="0">
                <a:tc gridSpan="2">
                  <a:txBody>
                    <a:bodyPr/>
                    <a:lstStyle/>
                    <a:p>
                      <a:pPr algn="l"/>
                      <a:r>
                        <a:rPr kumimoji="1" lang="ja-JP" altLang="en-US" sz="1200" b="0" dirty="0">
                          <a:latin typeface="Meiryo UI" panose="020B0604030504040204" pitchFamily="50" charset="-128"/>
                          <a:ea typeface="Meiryo UI" panose="020B0604030504040204" pitchFamily="50" charset="-128"/>
                        </a:rPr>
                        <a:t>業務</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lang="ja-JP" altLang="en-US" sz="1200" dirty="0">
                          <a:latin typeface="Meiryo UI" panose="020B0604030504040204" pitchFamily="50" charset="-128"/>
                          <a:ea typeface="Meiryo UI" panose="020B0604030504040204" pitchFamily="50" charset="-128"/>
                        </a:rPr>
                        <a:t>連絡・通知 </a:t>
                      </a:r>
                      <a:r>
                        <a:rPr lang="en-US" altLang="ja-JP" sz="1200" dirty="0">
                          <a:latin typeface="Arial" panose="020B0604020202020204" pitchFamily="34" charset="0"/>
                          <a:ea typeface="Meiryo UI" panose="020B0604030504040204" pitchFamily="50" charset="-128"/>
                          <a:cs typeface="Arial" panose="020B0604020202020204" pitchFamily="34" charset="0"/>
                        </a:rPr>
                        <a:t>– </a:t>
                      </a:r>
                      <a:r>
                        <a:rPr lang="ja-JP" altLang="en-US" sz="1200" dirty="0">
                          <a:latin typeface="Meiryo UI" panose="020B0604030504040204" pitchFamily="50" charset="-128"/>
                          <a:ea typeface="Meiryo UI" panose="020B0604030504040204" pitchFamily="50" charset="-128"/>
                        </a:rPr>
                        <a:t>連絡事項の掲載・通知</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1200" b="0" dirty="0">
                          <a:latin typeface="Meiryo UI" panose="020B0604030504040204" pitchFamily="50" charset="-128"/>
                          <a:ea typeface="Meiryo UI" panose="020B0604030504040204" pitchFamily="50" charset="-128"/>
                        </a:rPr>
                        <a:t>業務コード</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200" b="0" dirty="0">
                          <a:latin typeface="Meiryo UI" panose="020B0604030504040204" pitchFamily="50" charset="-128"/>
                          <a:ea typeface="Meiryo UI" panose="020B0604030504040204" pitchFamily="50" charset="-128"/>
                        </a:rPr>
                        <a:t>ACC600</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0">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業務内容</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広域機関が、システムに連絡事項を掲載・通知する。</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lnL w="9525" cap="flat" cmpd="sng" algn="ctr">
                      <a:solidFill>
                        <a:schemeClr val="bg1">
                          <a:lumMod val="75000"/>
                        </a:schemeClr>
                      </a:solidFill>
                      <a:prstDash val="solid"/>
                      <a:round/>
                      <a:headEnd type="none" w="med" len="med"/>
                      <a:tailEnd type="none" w="med" len="med"/>
                    </a:lnL>
                    <a:lnT w="9525" cap="flat" cmpd="sng" algn="ctr">
                      <a:solidFill>
                        <a:schemeClr val="bg1">
                          <a:lumMod val="75000"/>
                        </a:schemeClr>
                      </a:solidFill>
                      <a:prstDash val="solid"/>
                      <a:round/>
                      <a:headEnd type="none" w="med" len="med"/>
                      <a:tailEnd type="none" w="med" len="med"/>
                    </a:lnT>
                  </a:tcPr>
                </a:tc>
                <a:tc hMerge="1">
                  <a:txBody>
                    <a:bodyPr/>
                    <a:lstStyle/>
                    <a:p>
                      <a:endParaRPr kumimoji="1" lang="ja-JP" altLang="en-US"/>
                    </a:p>
                  </a:txBody>
                  <a:tcPr/>
                </a:tc>
                <a:extLst>
                  <a:ext uri="{0D108BD9-81ED-4DB2-BD59-A6C34878D82A}">
                    <a16:rowId xmlns:a16="http://schemas.microsoft.com/office/drawing/2014/main" val="3868788017"/>
                  </a:ext>
                </a:extLst>
              </a:tr>
              <a:tr h="0">
                <a:tc gridSpan="2">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業務タイミング</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3">
                  <a:txBody>
                    <a:bodyPr/>
                    <a:lstStyle/>
                    <a:p>
                      <a:pPr marL="0" indent="0" algn="l">
                        <a:buFont typeface="Arial" panose="020B0604020202020204" pitchFamily="34" charset="0"/>
                        <a:buNone/>
                      </a:pPr>
                      <a:r>
                        <a:rPr kumimoji="1" lang="ja-JP" altLang="en-US" sz="1200" b="0" dirty="0">
                          <a:solidFill>
                            <a:schemeClr val="tx1"/>
                          </a:solidFill>
                          <a:latin typeface="Meiryo UI" panose="020B0604030504040204" pitchFamily="50" charset="-128"/>
                          <a:ea typeface="Meiryo UI" panose="020B0604030504040204" pitchFamily="50" charset="-128"/>
                        </a:rPr>
                        <a:t>月次・</a:t>
                      </a:r>
                      <a:r>
                        <a:rPr kumimoji="1" lang="ja-JP" altLang="en-US" sz="1200" b="0" kern="1200" dirty="0">
                          <a:solidFill>
                            <a:schemeClr val="tx1"/>
                          </a:solidFill>
                          <a:latin typeface="Meiryo UI" panose="020B0604030504040204" pitchFamily="50" charset="-128"/>
                          <a:ea typeface="Meiryo UI" panose="020B0604030504040204" pitchFamily="50" charset="-128"/>
                          <a:cs typeface="+mn-cs"/>
                        </a:rPr>
                        <a:t>随時</a:t>
                      </a:r>
                      <a:endParaRPr kumimoji="1" lang="en-US" altLang="ja-JP" sz="1200" b="0" kern="1200" dirty="0">
                        <a:solidFill>
                          <a:schemeClr val="tx1"/>
                        </a:solidFill>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lnL w="9525" cap="flat" cmpd="sng" algn="ctr">
                      <a:solidFill>
                        <a:schemeClr val="bg1">
                          <a:lumMod val="75000"/>
                        </a:schemeClr>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246641634"/>
                  </a:ext>
                </a:extLst>
              </a:tr>
              <a:tr h="321482">
                <a:tc gridSpan="2">
                  <a:txBody>
                    <a:bodyPr/>
                    <a:lstStyle/>
                    <a:p>
                      <a:pPr marL="0" indent="0" algn="l" defTabSz="685783" rtl="0" eaLnBrk="1" latinLnBrk="0" hangingPunct="1">
                        <a:buFont typeface="Arial" panose="020B0604020202020204" pitchFamily="34" charset="0"/>
                        <a:buNone/>
                      </a:pPr>
                      <a:r>
                        <a:rPr kumimoji="1" lang="ja-JP" altLang="en-US" sz="1200" b="0" kern="1200" dirty="0">
                          <a:solidFill>
                            <a:schemeClr val="tx1"/>
                          </a:solidFill>
                          <a:latin typeface="Meiryo UI" panose="020B0604030504040204" pitchFamily="50" charset="-128"/>
                          <a:ea typeface="Meiryo UI" panose="020B0604030504040204" pitchFamily="50" charset="-128"/>
                          <a:cs typeface="+mn-cs"/>
                        </a:rPr>
                        <a:t>関連アクター</a:t>
                      </a:r>
                      <a:endParaRPr kumimoji="1" lang="en-US" altLang="ja-JP" sz="1200" b="0" kern="1200" dirty="0">
                        <a:solidFill>
                          <a:schemeClr val="tx1"/>
                        </a:solidFill>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indent="0" algn="l" defTabSz="685783" rtl="0" eaLnBrk="1" latinLnBrk="0" hangingPunct="1">
                        <a:buFont typeface="Arial" panose="020B0604020202020204" pitchFamily="34" charset="0"/>
                        <a:buNone/>
                      </a:pPr>
                      <a:r>
                        <a:rPr kumimoji="1" lang="ja-JP" altLang="en-US" sz="1200" b="0" kern="1200" dirty="0">
                          <a:solidFill>
                            <a:schemeClr val="tx1"/>
                          </a:solidFill>
                          <a:latin typeface="Meiryo UI" panose="020B0604030504040204" pitchFamily="50" charset="-128"/>
                          <a:ea typeface="Meiryo UI" panose="020B0604030504040204" pitchFamily="50" charset="-128"/>
                          <a:cs typeface="+mn-cs"/>
                        </a:rPr>
                        <a:t>広域機関、認定事業者</a:t>
                      </a:r>
                      <a:endParaRPr kumimoji="1" lang="en-US" altLang="ja-JP" sz="1200" b="0" kern="1200" dirty="0">
                        <a:solidFill>
                          <a:schemeClr val="tx1"/>
                        </a:solidFill>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hMerge="1">
                  <a:txBody>
                    <a:bodyPr/>
                    <a:lstStyle/>
                    <a:p>
                      <a:endParaRPr kumimoji="1" lang="ja-JP" altLang="en-US"/>
                    </a:p>
                  </a:txBody>
                  <a:tcPr>
                    <a:lnL w="9525" cap="flat" cmpd="sng" algn="ctr">
                      <a:solidFill>
                        <a:schemeClr val="bg1">
                          <a:lumMod val="75000"/>
                        </a:schemeClr>
                      </a:solidFill>
                      <a:prstDash val="solid"/>
                      <a:round/>
                      <a:headEnd type="none" w="med" len="med"/>
                      <a:tailEnd type="none" w="med" len="med"/>
                    </a:lnL>
                  </a:tcPr>
                </a:tc>
                <a:tc hMerge="1">
                  <a:txBody>
                    <a:bodyPr/>
                    <a:lstStyle/>
                    <a:p>
                      <a:endParaRPr kumimoji="1" lang="ja-JP" altLang="en-US" dirty="0"/>
                    </a:p>
                  </a:txBody>
                  <a:tcPr/>
                </a:tc>
                <a:extLst>
                  <a:ext uri="{0D108BD9-81ED-4DB2-BD59-A6C34878D82A}">
                    <a16:rowId xmlns:a16="http://schemas.microsoft.com/office/drawing/2014/main" val="1747063371"/>
                  </a:ext>
                </a:extLst>
              </a:tr>
              <a:tr h="1101541">
                <a:tc rowSpan="2">
                  <a:txBody>
                    <a:bodyPr/>
                    <a:lstStyle/>
                    <a:p>
                      <a:pPr marL="0" indent="0" algn="ctr">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確認者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lumMod val="95000"/>
                      </a:schemeClr>
                    </a:solidFill>
                  </a:tcPr>
                </a:tc>
                <a:tc gridSpan="3">
                  <a:txBody>
                    <a:bodyPr/>
                    <a:lstStyle/>
                    <a:p>
                      <a:pPr marL="0" indent="0" algn="ctr">
                        <a:buFont typeface="Arial" panose="020B0604020202020204" pitchFamily="34" charset="0"/>
                        <a:buNone/>
                      </a:pPr>
                      <a:endParaRPr kumimoji="1" lang="ja-JP" altLang="en-US" dirty="0"/>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solidFill>
                  </a:tcPr>
                </a:tc>
                <a:tc hMerge="1">
                  <a:txBody>
                    <a:bodyPr/>
                    <a:lstStyle/>
                    <a:p>
                      <a:pPr algn="ctr"/>
                      <a:endParaRPr kumimoji="1" lang="ja-JP" altLang="en-US" dirty="0"/>
                    </a:p>
                  </a:txBody>
                  <a:tcPr>
                    <a:lnL w="12700" cap="flat" cmpd="sng" algn="ctr">
                      <a:solidFill>
                        <a:schemeClr val="bg1">
                          <a:lumMod val="8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solidFill>
                  </a:tcPr>
                </a:tc>
                <a:tc hMerge="1">
                  <a:txBody>
                    <a:bodyPr/>
                    <a:lstStyle/>
                    <a:p>
                      <a:endParaRPr kumimoji="1" lang="ja-JP" altLang="en-US"/>
                    </a:p>
                  </a:txBody>
                  <a:tcPr/>
                </a:tc>
                <a:extLst>
                  <a:ext uri="{0D108BD9-81ED-4DB2-BD59-A6C34878D82A}">
                    <a16:rowId xmlns:a16="http://schemas.microsoft.com/office/drawing/2014/main" val="3776034627"/>
                  </a:ext>
                </a:extLst>
              </a:tr>
              <a:tr h="1101541">
                <a:tc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作業者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marL="0" indent="0" algn="ctr">
                        <a:buFont typeface="Arial" panose="020B0604020202020204" pitchFamily="34" charset="0"/>
                        <a:buNone/>
                      </a:pPr>
                      <a:endParaRPr kumimoji="1" lang="ja-JP" altLang="en-US" dirty="0"/>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dirty="0"/>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extLst>
                  <a:ext uri="{0D108BD9-81ED-4DB2-BD59-A6C34878D82A}">
                    <a16:rowId xmlns:a16="http://schemas.microsoft.com/office/drawing/2014/main" val="603231057"/>
                  </a:ext>
                </a:extLst>
              </a:tr>
              <a:tr h="803146">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認定事業者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dirty="0"/>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extLst>
                  <a:ext uri="{0D108BD9-81ED-4DB2-BD59-A6C34878D82A}">
                    <a16:rowId xmlns:a16="http://schemas.microsoft.com/office/drawing/2014/main" val="2060808370"/>
                  </a:ext>
                </a:extLst>
              </a:tr>
              <a:tr h="1574294">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システム</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dirty="0"/>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extLst>
                  <a:ext uri="{0D108BD9-81ED-4DB2-BD59-A6C34878D82A}">
                    <a16:rowId xmlns:a16="http://schemas.microsoft.com/office/drawing/2014/main" val="25629721"/>
                  </a:ext>
                </a:extLst>
              </a:tr>
            </a:tbl>
          </a:graphicData>
        </a:graphic>
      </p:graphicFrame>
      <p:cxnSp>
        <p:nvCxnSpPr>
          <p:cNvPr id="95" name="直線矢印コネクタ 94">
            <a:extLst>
              <a:ext uri="{FF2B5EF4-FFF2-40B4-BE49-F238E27FC236}">
                <a16:creationId xmlns:a16="http://schemas.microsoft.com/office/drawing/2014/main" id="{02339119-8FD9-44DF-9A0F-9B324FBCB68F}"/>
              </a:ext>
            </a:extLst>
          </p:cNvPr>
          <p:cNvCxnSpPr>
            <a:cxnSpLocks/>
            <a:stCxn id="149" idx="6"/>
            <a:endCxn id="102" idx="1"/>
          </p:cNvCxnSpPr>
          <p:nvPr/>
        </p:nvCxnSpPr>
        <p:spPr>
          <a:xfrm>
            <a:off x="2602048" y="3907276"/>
            <a:ext cx="236590" cy="3288"/>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96" name="直線矢印コネクタ 95">
            <a:extLst>
              <a:ext uri="{FF2B5EF4-FFF2-40B4-BE49-F238E27FC236}">
                <a16:creationId xmlns:a16="http://schemas.microsoft.com/office/drawing/2014/main" id="{06AFC6A2-6AFA-4BA0-8FC6-145FC666A119}"/>
              </a:ext>
            </a:extLst>
          </p:cNvPr>
          <p:cNvCxnSpPr>
            <a:cxnSpLocks/>
            <a:stCxn id="102" idx="2"/>
            <a:endCxn id="160" idx="0"/>
          </p:cNvCxnSpPr>
          <p:nvPr/>
        </p:nvCxnSpPr>
        <p:spPr>
          <a:xfrm flipH="1">
            <a:off x="3201950" y="4134076"/>
            <a:ext cx="4019" cy="1923608"/>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13" name="グループ化 12">
            <a:extLst>
              <a:ext uri="{FF2B5EF4-FFF2-40B4-BE49-F238E27FC236}">
                <a16:creationId xmlns:a16="http://schemas.microsoft.com/office/drawing/2014/main" id="{39F25EC3-555B-4DD2-91B3-472A53205DFC}"/>
              </a:ext>
            </a:extLst>
          </p:cNvPr>
          <p:cNvGrpSpPr/>
          <p:nvPr/>
        </p:nvGrpSpPr>
        <p:grpSpPr>
          <a:xfrm>
            <a:off x="2752426" y="3473948"/>
            <a:ext cx="820873" cy="660128"/>
            <a:chOff x="2989862" y="3539940"/>
            <a:chExt cx="820873" cy="660128"/>
          </a:xfrm>
        </p:grpSpPr>
        <p:sp>
          <p:nvSpPr>
            <p:cNvPr id="102" name="正方形/長方形 36">
              <a:extLst>
                <a:ext uri="{FF2B5EF4-FFF2-40B4-BE49-F238E27FC236}">
                  <a16:creationId xmlns:a16="http://schemas.microsoft.com/office/drawing/2014/main" id="{BAE63070-B84E-428F-AD52-FFDC0B2B1EEC}"/>
                </a:ext>
              </a:extLst>
            </p:cNvPr>
            <p:cNvSpPr/>
            <p:nvPr/>
          </p:nvSpPr>
          <p:spPr>
            <a:xfrm>
              <a:off x="3076074" y="3753044"/>
              <a:ext cx="734661" cy="447024"/>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36000" rIns="0" bIns="36000" rtlCol="0" anchor="ctr"/>
            <a:lstStyle/>
            <a:p>
              <a:pPr algn="ctr">
                <a:defRPr/>
              </a:pPr>
              <a:r>
                <a:rPr kumimoji="0" lang="ja-JP" altLang="en-US" sz="800" kern="0" dirty="0">
                  <a:latin typeface="Meiryo UI"/>
                  <a:ea typeface="Meiryo UI"/>
                  <a:cs typeface="Arial" pitchFamily="34" charset="0"/>
                </a:rPr>
                <a:t>連絡事項</a:t>
              </a:r>
              <a:br>
                <a:rPr kumimoji="0" lang="en-US" altLang="ja-JP" sz="800" kern="0" dirty="0">
                  <a:latin typeface="Meiryo UI"/>
                  <a:ea typeface="Meiryo UI"/>
                  <a:cs typeface="Arial" pitchFamily="34" charset="0"/>
                </a:rPr>
              </a:br>
              <a:r>
                <a:rPr kumimoji="0" lang="ja-JP" altLang="en-US" sz="800" kern="0" dirty="0">
                  <a:latin typeface="Meiryo UI"/>
                  <a:ea typeface="Meiryo UI"/>
                  <a:cs typeface="Arial" pitchFamily="34" charset="0"/>
                </a:rPr>
                <a:t>作成</a:t>
              </a:r>
            </a:p>
          </p:txBody>
        </p:sp>
        <p:sp>
          <p:nvSpPr>
            <p:cNvPr id="104" name="テキスト ボックス 103">
              <a:extLst>
                <a:ext uri="{FF2B5EF4-FFF2-40B4-BE49-F238E27FC236}">
                  <a16:creationId xmlns:a16="http://schemas.microsoft.com/office/drawing/2014/main" id="{22E87F6D-8A01-4844-AF40-0FA3B000AA00}"/>
                </a:ext>
              </a:extLst>
            </p:cNvPr>
            <p:cNvSpPr txBox="1"/>
            <p:nvPr/>
          </p:nvSpPr>
          <p:spPr>
            <a:xfrm>
              <a:off x="2989862" y="3539940"/>
              <a:ext cx="268887" cy="265559"/>
            </a:xfrm>
            <a:prstGeom prst="rect">
              <a:avLst/>
            </a:prstGeom>
            <a:noFill/>
          </p:spPr>
          <p:txBody>
            <a:bodyPr wrap="square" lIns="54610" tIns="54610" rIns="54610" bIns="54610" rtlCol="0" anchor="ctr" anchorCtr="0">
              <a:noAutofit/>
            </a:bodyPr>
            <a:lstStyle/>
            <a:p>
              <a:pPr algn="ctr">
                <a:spcAft>
                  <a:spcPts val="600"/>
                </a:spcAft>
              </a:pPr>
              <a:r>
                <a:rPr lang="en-US" altLang="ja-JP" sz="800" dirty="0">
                  <a:latin typeface="Meiryo UI" panose="020B0604030504040204" pitchFamily="50" charset="-128"/>
                  <a:ea typeface="Meiryo UI" panose="020B0604030504040204" pitchFamily="50" charset="-128"/>
                </a:rPr>
                <a:t>01</a:t>
              </a:r>
              <a:endParaRPr lang="ja-JP" altLang="en-US" sz="800" dirty="0">
                <a:latin typeface="Meiryo UI" panose="020B0604030504040204" pitchFamily="50" charset="-128"/>
                <a:ea typeface="Meiryo UI" panose="020B0604030504040204" pitchFamily="50" charset="-128"/>
              </a:endParaRPr>
            </a:p>
          </p:txBody>
        </p:sp>
      </p:grpSp>
      <p:cxnSp>
        <p:nvCxnSpPr>
          <p:cNvPr id="105" name="直線矢印コネクタ 104">
            <a:extLst>
              <a:ext uri="{FF2B5EF4-FFF2-40B4-BE49-F238E27FC236}">
                <a16:creationId xmlns:a16="http://schemas.microsoft.com/office/drawing/2014/main" id="{C5EDF69F-6A6F-42D0-8CA0-47ACE15B263D}"/>
              </a:ext>
            </a:extLst>
          </p:cNvPr>
          <p:cNvCxnSpPr>
            <a:cxnSpLocks/>
            <a:stCxn id="108" idx="2"/>
            <a:endCxn id="163" idx="0"/>
          </p:cNvCxnSpPr>
          <p:nvPr/>
        </p:nvCxnSpPr>
        <p:spPr>
          <a:xfrm flipH="1">
            <a:off x="5184132" y="3105041"/>
            <a:ext cx="303" cy="2956446"/>
          </a:xfrm>
          <a:prstGeom prst="straightConnector1">
            <a:avLst/>
          </a:prstGeom>
          <a:noFill/>
          <a:ln w="6350" cap="flat" cmpd="sng" algn="ctr">
            <a:solidFill>
              <a:sysClr val="window" lastClr="FFFFFF">
                <a:lumMod val="65000"/>
              </a:sysClr>
            </a:solidFill>
            <a:prstDash val="dash"/>
            <a:miter lim="800000"/>
            <a:headEnd type="triangle"/>
            <a:tailEnd type="none"/>
          </a:ln>
          <a:effectLst/>
        </p:spPr>
      </p:cxnSp>
      <p:sp>
        <p:nvSpPr>
          <p:cNvPr id="115" name="ひし形 114">
            <a:extLst>
              <a:ext uri="{FF2B5EF4-FFF2-40B4-BE49-F238E27FC236}">
                <a16:creationId xmlns:a16="http://schemas.microsoft.com/office/drawing/2014/main" id="{D27010A1-2509-4504-A3A5-A925EF151F7D}"/>
              </a:ext>
            </a:extLst>
          </p:cNvPr>
          <p:cNvSpPr/>
          <p:nvPr/>
        </p:nvSpPr>
        <p:spPr>
          <a:xfrm>
            <a:off x="5751531" y="2704687"/>
            <a:ext cx="450950" cy="360000"/>
          </a:xfrm>
          <a:prstGeom prst="diamond">
            <a:avLst/>
          </a:prstGeom>
          <a:noFill/>
          <a:ln w="12700" cap="flat" cmpd="sng" algn="ctr">
            <a:solidFill>
              <a:sysClr val="window" lastClr="FFFFFF">
                <a:lumMod val="50000"/>
              </a:sysClr>
            </a:solidFill>
            <a:prstDash val="solid"/>
            <a:miter lim="800000"/>
          </a:ln>
          <a:effectLst/>
        </p:spPr>
        <p:txBody>
          <a:bodyPr wrap="none" lIns="0" tIns="0" rIns="0" bIns="0" rtlCol="0" anchor="ctr"/>
          <a:lstStyle/>
          <a:p>
            <a:pPr algn="ctr">
              <a:defRPr/>
            </a:pPr>
            <a:r>
              <a:rPr kumimoji="0" lang="ja-JP" altLang="en-US" sz="800" kern="0" dirty="0">
                <a:latin typeface="Meiryo UI"/>
                <a:ea typeface="Meiryo UI"/>
              </a:rPr>
              <a:t>確認</a:t>
            </a:r>
            <a:endParaRPr kumimoji="0" lang="en-US" altLang="ja-JP" sz="800" kern="0" dirty="0">
              <a:latin typeface="Meiryo UI"/>
              <a:ea typeface="Meiryo UI"/>
            </a:endParaRPr>
          </a:p>
          <a:p>
            <a:pPr algn="ctr">
              <a:defRPr/>
            </a:pPr>
            <a:r>
              <a:rPr kumimoji="0" lang="ja-JP" altLang="en-US" sz="800" kern="0" dirty="0">
                <a:latin typeface="Meiryo UI"/>
                <a:ea typeface="Meiryo UI"/>
              </a:rPr>
              <a:t>結果</a:t>
            </a:r>
            <a:endParaRPr kumimoji="0" lang="en-US" altLang="ja-JP" sz="800" kern="0" dirty="0">
              <a:latin typeface="Meiryo UI"/>
              <a:ea typeface="Meiryo UI"/>
            </a:endParaRPr>
          </a:p>
        </p:txBody>
      </p:sp>
      <p:cxnSp>
        <p:nvCxnSpPr>
          <p:cNvPr id="133" name="直線矢印コネクタ 132">
            <a:extLst>
              <a:ext uri="{FF2B5EF4-FFF2-40B4-BE49-F238E27FC236}">
                <a16:creationId xmlns:a16="http://schemas.microsoft.com/office/drawing/2014/main" id="{5C2F06AC-B0C5-4344-ACFE-0C7942BB2922}"/>
              </a:ext>
            </a:extLst>
          </p:cNvPr>
          <p:cNvCxnSpPr>
            <a:cxnSpLocks/>
            <a:stCxn id="123" idx="2"/>
            <a:endCxn id="176" idx="0"/>
          </p:cNvCxnSpPr>
          <p:nvPr/>
        </p:nvCxnSpPr>
        <p:spPr>
          <a:xfrm>
            <a:off x="6529658" y="4134076"/>
            <a:ext cx="11486" cy="1927411"/>
          </a:xfrm>
          <a:prstGeom prst="straightConnector1">
            <a:avLst/>
          </a:prstGeom>
          <a:noFill/>
          <a:ln w="6350" cap="flat" cmpd="sng" algn="ctr">
            <a:solidFill>
              <a:sysClr val="window" lastClr="FFFFFF">
                <a:lumMod val="65000"/>
              </a:sysClr>
            </a:solidFill>
            <a:prstDash val="dash"/>
            <a:miter lim="800000"/>
            <a:tailEnd type="triangle"/>
          </a:ln>
          <a:effectLst/>
        </p:spPr>
      </p:cxnSp>
      <p:cxnSp>
        <p:nvCxnSpPr>
          <p:cNvPr id="134" name="直線矢印コネクタ 133">
            <a:extLst>
              <a:ext uri="{FF2B5EF4-FFF2-40B4-BE49-F238E27FC236}">
                <a16:creationId xmlns:a16="http://schemas.microsoft.com/office/drawing/2014/main" id="{50C89DE6-0DB8-49FB-B4F7-ED0CE3F3D0C1}"/>
              </a:ext>
            </a:extLst>
          </p:cNvPr>
          <p:cNvCxnSpPr>
            <a:cxnSpLocks/>
            <a:stCxn id="127" idx="2"/>
            <a:endCxn id="166" idx="0"/>
          </p:cNvCxnSpPr>
          <p:nvPr/>
        </p:nvCxnSpPr>
        <p:spPr>
          <a:xfrm>
            <a:off x="7297454" y="5896903"/>
            <a:ext cx="1818" cy="164584"/>
          </a:xfrm>
          <a:prstGeom prst="straightConnector1">
            <a:avLst/>
          </a:prstGeom>
          <a:noFill/>
          <a:ln w="6350" cap="flat" cmpd="sng" algn="ctr">
            <a:solidFill>
              <a:sysClr val="window" lastClr="FFFFFF">
                <a:lumMod val="65000"/>
              </a:sysClr>
            </a:solidFill>
            <a:prstDash val="dash"/>
            <a:miter lim="800000"/>
            <a:tailEnd type="triangle"/>
          </a:ln>
          <a:effectLst/>
        </p:spPr>
      </p:cxnSp>
      <p:cxnSp>
        <p:nvCxnSpPr>
          <p:cNvPr id="136" name="直線矢印コネクタ 135">
            <a:extLst>
              <a:ext uri="{FF2B5EF4-FFF2-40B4-BE49-F238E27FC236}">
                <a16:creationId xmlns:a16="http://schemas.microsoft.com/office/drawing/2014/main" id="{4E12A8AC-459F-47E4-9DB3-376AC85AD9D6}"/>
              </a:ext>
            </a:extLst>
          </p:cNvPr>
          <p:cNvCxnSpPr>
            <a:cxnSpLocks/>
            <a:stCxn id="171" idx="0"/>
            <a:endCxn id="137" idx="2"/>
          </p:cNvCxnSpPr>
          <p:nvPr/>
        </p:nvCxnSpPr>
        <p:spPr>
          <a:xfrm flipH="1" flipV="1">
            <a:off x="8310751" y="5110506"/>
            <a:ext cx="2409" cy="950981"/>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12" name="グループ化 11">
            <a:extLst>
              <a:ext uri="{FF2B5EF4-FFF2-40B4-BE49-F238E27FC236}">
                <a16:creationId xmlns:a16="http://schemas.microsoft.com/office/drawing/2014/main" id="{7A2AC0B0-982C-4EB3-AD43-A05A81149628}"/>
              </a:ext>
            </a:extLst>
          </p:cNvPr>
          <p:cNvGrpSpPr/>
          <p:nvPr/>
        </p:nvGrpSpPr>
        <p:grpSpPr>
          <a:xfrm>
            <a:off x="4741688" y="2455398"/>
            <a:ext cx="810077" cy="649643"/>
            <a:chOff x="3977507" y="2290709"/>
            <a:chExt cx="810077" cy="649643"/>
          </a:xfrm>
        </p:grpSpPr>
        <p:sp>
          <p:nvSpPr>
            <p:cNvPr id="108" name="正方形/長方形 36">
              <a:extLst>
                <a:ext uri="{FF2B5EF4-FFF2-40B4-BE49-F238E27FC236}">
                  <a16:creationId xmlns:a16="http://schemas.microsoft.com/office/drawing/2014/main" id="{48ACE54F-0523-416D-9822-21C7AB10CB0D}"/>
                </a:ext>
              </a:extLst>
            </p:cNvPr>
            <p:cNvSpPr/>
            <p:nvPr/>
          </p:nvSpPr>
          <p:spPr>
            <a:xfrm>
              <a:off x="4052923" y="2493328"/>
              <a:ext cx="734661" cy="447024"/>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連絡事項</a:t>
              </a:r>
              <a:br>
                <a:rPr kumimoji="0" lang="en-US" altLang="ja-JP" sz="800" kern="0" dirty="0">
                  <a:latin typeface="Meiryo UI" panose="020B0604030504040204" pitchFamily="50" charset="-128"/>
                  <a:ea typeface="Meiryo UI" panose="020B0604030504040204" pitchFamily="50" charset="-128"/>
                  <a:cs typeface="Arial" pitchFamily="34" charset="0"/>
                </a:rPr>
              </a:br>
              <a:r>
                <a:rPr kumimoji="0" lang="ja-JP" altLang="en-US" sz="800" kern="0" dirty="0">
                  <a:latin typeface="Meiryo UI" panose="020B0604030504040204" pitchFamily="50" charset="-128"/>
                  <a:ea typeface="Meiryo UI" panose="020B0604030504040204" pitchFamily="50" charset="-128"/>
                  <a:cs typeface="Arial" pitchFamily="34" charset="0"/>
                </a:rPr>
                <a:t>確認</a:t>
              </a:r>
            </a:p>
          </p:txBody>
        </p:sp>
        <p:sp>
          <p:nvSpPr>
            <p:cNvPr id="140" name="テキスト ボックス 139">
              <a:extLst>
                <a:ext uri="{FF2B5EF4-FFF2-40B4-BE49-F238E27FC236}">
                  <a16:creationId xmlns:a16="http://schemas.microsoft.com/office/drawing/2014/main" id="{2F4BA2EB-166A-4ABA-9F47-18ED80AFD732}"/>
                </a:ext>
              </a:extLst>
            </p:cNvPr>
            <p:cNvSpPr txBox="1"/>
            <p:nvPr/>
          </p:nvSpPr>
          <p:spPr>
            <a:xfrm>
              <a:off x="3977507" y="2290709"/>
              <a:ext cx="268887" cy="265559"/>
            </a:xfrm>
            <a:prstGeom prst="rect">
              <a:avLst/>
            </a:prstGeom>
            <a:noFill/>
          </p:spPr>
          <p:txBody>
            <a:bodyPr wrap="square" lIns="54610" tIns="54610" rIns="54610" bIns="54610" rtlCol="0" anchor="ctr" anchorCtr="0">
              <a:noAutofit/>
            </a:bodyPr>
            <a:lstStyle/>
            <a:p>
              <a:pPr algn="ctr">
                <a:spcAft>
                  <a:spcPts val="600"/>
                </a:spcAft>
              </a:pPr>
              <a:r>
                <a:rPr lang="en-US" altLang="ja-JP" sz="800" dirty="0">
                  <a:latin typeface="Meiryo UI" panose="020B0604030504040204" pitchFamily="50" charset="-128"/>
                  <a:ea typeface="Meiryo UI" panose="020B0604030504040204" pitchFamily="50" charset="-128"/>
                </a:rPr>
                <a:t>04</a:t>
              </a:r>
              <a:endParaRPr lang="ja-JP" altLang="en-US" sz="800" dirty="0">
                <a:latin typeface="Meiryo UI" panose="020B0604030504040204" pitchFamily="50" charset="-128"/>
                <a:ea typeface="Meiryo UI" panose="020B0604030504040204" pitchFamily="50" charset="-128"/>
              </a:endParaRPr>
            </a:p>
          </p:txBody>
        </p:sp>
      </p:grpSp>
      <p:grpSp>
        <p:nvGrpSpPr>
          <p:cNvPr id="26" name="グループ化 25">
            <a:extLst>
              <a:ext uri="{FF2B5EF4-FFF2-40B4-BE49-F238E27FC236}">
                <a16:creationId xmlns:a16="http://schemas.microsoft.com/office/drawing/2014/main" id="{0DCF671D-8583-4F11-B52E-52823E543099}"/>
              </a:ext>
            </a:extLst>
          </p:cNvPr>
          <p:cNvGrpSpPr/>
          <p:nvPr/>
        </p:nvGrpSpPr>
        <p:grpSpPr>
          <a:xfrm>
            <a:off x="6084410" y="3483375"/>
            <a:ext cx="812578" cy="650701"/>
            <a:chOff x="5919042" y="3549367"/>
            <a:chExt cx="812578" cy="650701"/>
          </a:xfrm>
        </p:grpSpPr>
        <p:sp>
          <p:nvSpPr>
            <p:cNvPr id="123" name="正方形/長方形 36">
              <a:extLst>
                <a:ext uri="{FF2B5EF4-FFF2-40B4-BE49-F238E27FC236}">
                  <a16:creationId xmlns:a16="http://schemas.microsoft.com/office/drawing/2014/main" id="{FF3F96DB-AC58-4387-A65C-EB7076F5CDC7}"/>
                </a:ext>
              </a:extLst>
            </p:cNvPr>
            <p:cNvSpPr/>
            <p:nvPr/>
          </p:nvSpPr>
          <p:spPr>
            <a:xfrm>
              <a:off x="5996959" y="3753044"/>
              <a:ext cx="734661" cy="447024"/>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連絡事項</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公表</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142" name="テキスト ボックス 141">
              <a:extLst>
                <a:ext uri="{FF2B5EF4-FFF2-40B4-BE49-F238E27FC236}">
                  <a16:creationId xmlns:a16="http://schemas.microsoft.com/office/drawing/2014/main" id="{751363CA-567F-41E9-A1B5-13FC81A78F69}"/>
                </a:ext>
              </a:extLst>
            </p:cNvPr>
            <p:cNvSpPr txBox="1"/>
            <p:nvPr/>
          </p:nvSpPr>
          <p:spPr>
            <a:xfrm>
              <a:off x="5919042" y="3549367"/>
              <a:ext cx="268887" cy="265559"/>
            </a:xfrm>
            <a:prstGeom prst="rect">
              <a:avLst/>
            </a:prstGeom>
            <a:noFill/>
          </p:spPr>
          <p:txBody>
            <a:bodyPr wrap="square" lIns="54610" tIns="54610" rIns="54610" bIns="54610" rtlCol="0" anchor="ctr" anchorCtr="0">
              <a:noAutofit/>
            </a:bodyPr>
            <a:lstStyle/>
            <a:p>
              <a:pPr algn="ctr">
                <a:spcAft>
                  <a:spcPts val="600"/>
                </a:spcAft>
              </a:pPr>
              <a:r>
                <a:rPr lang="en-US" altLang="ja-JP" sz="800" dirty="0">
                  <a:latin typeface="Meiryo UI" panose="020B0604030504040204" pitchFamily="50" charset="-128"/>
                  <a:ea typeface="Meiryo UI" panose="020B0604030504040204" pitchFamily="50" charset="-128"/>
                </a:rPr>
                <a:t>05</a:t>
              </a:r>
              <a:endParaRPr lang="ja-JP" altLang="en-US" sz="800" dirty="0">
                <a:latin typeface="Meiryo UI" panose="020B0604030504040204" pitchFamily="50" charset="-128"/>
                <a:ea typeface="Meiryo UI" panose="020B0604030504040204" pitchFamily="50" charset="-128"/>
              </a:endParaRPr>
            </a:p>
          </p:txBody>
        </p:sp>
      </p:grpSp>
      <p:grpSp>
        <p:nvGrpSpPr>
          <p:cNvPr id="27" name="グループ化 26">
            <a:extLst>
              <a:ext uri="{FF2B5EF4-FFF2-40B4-BE49-F238E27FC236}">
                <a16:creationId xmlns:a16="http://schemas.microsoft.com/office/drawing/2014/main" id="{F7427BDC-E58F-4E23-B2C7-814FC0E57EAF}"/>
              </a:ext>
            </a:extLst>
          </p:cNvPr>
          <p:cNvGrpSpPr/>
          <p:nvPr/>
        </p:nvGrpSpPr>
        <p:grpSpPr>
          <a:xfrm>
            <a:off x="6856405" y="5246485"/>
            <a:ext cx="808379" cy="650418"/>
            <a:chOff x="7138060" y="5690391"/>
            <a:chExt cx="808379" cy="650418"/>
          </a:xfrm>
        </p:grpSpPr>
        <p:sp>
          <p:nvSpPr>
            <p:cNvPr id="127" name="正方形/長方形 36">
              <a:extLst>
                <a:ext uri="{FF2B5EF4-FFF2-40B4-BE49-F238E27FC236}">
                  <a16:creationId xmlns:a16="http://schemas.microsoft.com/office/drawing/2014/main" id="{B6419773-AFAF-4A9E-98FB-815B36E36D19}"/>
                </a:ext>
              </a:extLst>
            </p:cNvPr>
            <p:cNvSpPr/>
            <p:nvPr/>
          </p:nvSpPr>
          <p:spPr>
            <a:xfrm>
              <a:off x="7211778" y="5893785"/>
              <a:ext cx="734661" cy="447024"/>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連絡事項</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通知</a:t>
              </a:r>
            </a:p>
          </p:txBody>
        </p:sp>
        <p:sp>
          <p:nvSpPr>
            <p:cNvPr id="143" name="テキスト ボックス 142">
              <a:extLst>
                <a:ext uri="{FF2B5EF4-FFF2-40B4-BE49-F238E27FC236}">
                  <a16:creationId xmlns:a16="http://schemas.microsoft.com/office/drawing/2014/main" id="{A5D551FA-7B38-41D9-B556-1CA4FD7AC351}"/>
                </a:ext>
              </a:extLst>
            </p:cNvPr>
            <p:cNvSpPr txBox="1"/>
            <p:nvPr/>
          </p:nvSpPr>
          <p:spPr>
            <a:xfrm>
              <a:off x="7138060" y="5690391"/>
              <a:ext cx="268887" cy="265559"/>
            </a:xfrm>
            <a:prstGeom prst="rect">
              <a:avLst/>
            </a:prstGeom>
            <a:noFill/>
          </p:spPr>
          <p:txBody>
            <a:bodyPr wrap="square" lIns="54610" tIns="54610" rIns="54610" bIns="54610" rtlCol="0" anchor="ctr" anchorCtr="0">
              <a:noAutofit/>
            </a:bodyPr>
            <a:lstStyle/>
            <a:p>
              <a:pPr algn="ctr">
                <a:spcAft>
                  <a:spcPts val="600"/>
                </a:spcAft>
              </a:pPr>
              <a:r>
                <a:rPr lang="en-US" altLang="ja-JP" sz="800" dirty="0">
                  <a:latin typeface="Meiryo UI" panose="020B0604030504040204" pitchFamily="50" charset="-128"/>
                  <a:ea typeface="Meiryo UI" panose="020B0604030504040204" pitchFamily="50" charset="-128"/>
                </a:rPr>
                <a:t>06</a:t>
              </a:r>
              <a:endParaRPr lang="ja-JP" altLang="en-US" sz="800" dirty="0">
                <a:latin typeface="Meiryo UI" panose="020B0604030504040204" pitchFamily="50" charset="-128"/>
                <a:ea typeface="Meiryo UI" panose="020B0604030504040204" pitchFamily="50" charset="-128"/>
              </a:endParaRPr>
            </a:p>
          </p:txBody>
        </p:sp>
      </p:grpSp>
      <p:grpSp>
        <p:nvGrpSpPr>
          <p:cNvPr id="3" name="グループ化 2">
            <a:extLst>
              <a:ext uri="{FF2B5EF4-FFF2-40B4-BE49-F238E27FC236}">
                <a16:creationId xmlns:a16="http://schemas.microsoft.com/office/drawing/2014/main" id="{F9B4C2C4-6961-4215-B49C-BAF78AD5749C}"/>
              </a:ext>
            </a:extLst>
          </p:cNvPr>
          <p:cNvGrpSpPr/>
          <p:nvPr/>
        </p:nvGrpSpPr>
        <p:grpSpPr>
          <a:xfrm>
            <a:off x="7869702" y="4460820"/>
            <a:ext cx="808379" cy="649686"/>
            <a:chOff x="7928355" y="4460820"/>
            <a:chExt cx="808379" cy="649686"/>
          </a:xfrm>
        </p:grpSpPr>
        <p:sp>
          <p:nvSpPr>
            <p:cNvPr id="137" name="正方形/長方形 36">
              <a:extLst>
                <a:ext uri="{FF2B5EF4-FFF2-40B4-BE49-F238E27FC236}">
                  <a16:creationId xmlns:a16="http://schemas.microsoft.com/office/drawing/2014/main" id="{84B498A7-0FB8-4903-B3A0-F3BDDFF51B4C}"/>
                </a:ext>
              </a:extLst>
            </p:cNvPr>
            <p:cNvSpPr/>
            <p:nvPr/>
          </p:nvSpPr>
          <p:spPr>
            <a:xfrm>
              <a:off x="8002073" y="4663482"/>
              <a:ext cx="734661" cy="447024"/>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連絡事項</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確認</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144" name="テキスト ボックス 143">
              <a:extLst>
                <a:ext uri="{FF2B5EF4-FFF2-40B4-BE49-F238E27FC236}">
                  <a16:creationId xmlns:a16="http://schemas.microsoft.com/office/drawing/2014/main" id="{61B622A8-E4B1-4068-A54A-4A3A88FC9297}"/>
                </a:ext>
              </a:extLst>
            </p:cNvPr>
            <p:cNvSpPr txBox="1"/>
            <p:nvPr/>
          </p:nvSpPr>
          <p:spPr>
            <a:xfrm>
              <a:off x="7928355" y="4460820"/>
              <a:ext cx="268887" cy="265559"/>
            </a:xfrm>
            <a:prstGeom prst="rect">
              <a:avLst/>
            </a:prstGeom>
            <a:noFill/>
          </p:spPr>
          <p:txBody>
            <a:bodyPr wrap="square" lIns="54610" tIns="54610" rIns="54610" bIns="54610" rtlCol="0" anchor="ctr" anchorCtr="0">
              <a:noAutofit/>
            </a:bodyPr>
            <a:lstStyle/>
            <a:p>
              <a:pPr algn="ctr">
                <a:spcAft>
                  <a:spcPts val="600"/>
                </a:spcAft>
              </a:pPr>
              <a:r>
                <a:rPr lang="en-US" altLang="ja-JP" sz="800" dirty="0">
                  <a:latin typeface="Meiryo UI" panose="020B0604030504040204" pitchFamily="50" charset="-128"/>
                  <a:ea typeface="Meiryo UI" panose="020B0604030504040204" pitchFamily="50" charset="-128"/>
                </a:rPr>
                <a:t>07</a:t>
              </a:r>
              <a:endParaRPr lang="ja-JP" altLang="en-US" sz="800" dirty="0">
                <a:latin typeface="Meiryo UI" panose="020B0604030504040204" pitchFamily="50" charset="-128"/>
                <a:ea typeface="Meiryo UI" panose="020B0604030504040204" pitchFamily="50" charset="-128"/>
              </a:endParaRPr>
            </a:p>
          </p:txBody>
        </p:sp>
      </p:grpSp>
      <p:cxnSp>
        <p:nvCxnSpPr>
          <p:cNvPr id="147" name="カギ線コネクタ 27">
            <a:extLst>
              <a:ext uri="{FF2B5EF4-FFF2-40B4-BE49-F238E27FC236}">
                <a16:creationId xmlns:a16="http://schemas.microsoft.com/office/drawing/2014/main" id="{EC3F7E97-00E3-49A7-9811-E9C9F1B7327E}"/>
              </a:ext>
            </a:extLst>
          </p:cNvPr>
          <p:cNvCxnSpPr>
            <a:cxnSpLocks/>
            <a:stCxn id="137" idx="0"/>
            <a:endCxn id="150" idx="2"/>
          </p:cNvCxnSpPr>
          <p:nvPr/>
        </p:nvCxnSpPr>
        <p:spPr>
          <a:xfrm rot="5400000" flipH="1" flipV="1">
            <a:off x="8127826" y="4092073"/>
            <a:ext cx="754335" cy="388484"/>
          </a:xfrm>
          <a:prstGeom prst="bentConnector2">
            <a:avLst/>
          </a:prstGeom>
          <a:noFill/>
          <a:ln w="6350" cap="flat" cmpd="sng" algn="ctr">
            <a:solidFill>
              <a:sysClr val="window" lastClr="FFFFFF">
                <a:lumMod val="65000"/>
              </a:sysClr>
            </a:solidFill>
            <a:prstDash val="solid"/>
            <a:miter lim="800000"/>
            <a:tailEnd type="triangle"/>
          </a:ln>
          <a:effectLst/>
        </p:spPr>
      </p:cxnSp>
      <p:sp>
        <p:nvSpPr>
          <p:cNvPr id="149" name="ドーナツ 24">
            <a:extLst>
              <a:ext uri="{FF2B5EF4-FFF2-40B4-BE49-F238E27FC236}">
                <a16:creationId xmlns:a16="http://schemas.microsoft.com/office/drawing/2014/main" id="{1E351E56-52E0-4C69-933A-D56876BC2E4E}"/>
              </a:ext>
            </a:extLst>
          </p:cNvPr>
          <p:cNvSpPr/>
          <p:nvPr/>
        </p:nvSpPr>
        <p:spPr bwMode="auto">
          <a:xfrm>
            <a:off x="2213317" y="3723988"/>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START</a:t>
            </a:r>
            <a:endParaRPr kumimoji="0" lang="ja-JP" altLang="en-US" sz="700" kern="0" dirty="0">
              <a:latin typeface="Meiryo UI"/>
              <a:ea typeface="Meiryo UI"/>
              <a:cs typeface="Tahoma" pitchFamily="34" charset="0"/>
            </a:endParaRPr>
          </a:p>
        </p:txBody>
      </p:sp>
      <p:sp>
        <p:nvSpPr>
          <p:cNvPr id="150" name="ドーナツ 24">
            <a:extLst>
              <a:ext uri="{FF2B5EF4-FFF2-40B4-BE49-F238E27FC236}">
                <a16:creationId xmlns:a16="http://schemas.microsoft.com/office/drawing/2014/main" id="{32226B84-C306-4118-822F-CC9C43785E40}"/>
              </a:ext>
            </a:extLst>
          </p:cNvPr>
          <p:cNvSpPr/>
          <p:nvPr/>
        </p:nvSpPr>
        <p:spPr bwMode="auto">
          <a:xfrm>
            <a:off x="8699235" y="3725859"/>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END</a:t>
            </a:r>
          </a:p>
        </p:txBody>
      </p:sp>
      <p:sp>
        <p:nvSpPr>
          <p:cNvPr id="151" name="正方形/長方形 150">
            <a:extLst>
              <a:ext uri="{FF2B5EF4-FFF2-40B4-BE49-F238E27FC236}">
                <a16:creationId xmlns:a16="http://schemas.microsoft.com/office/drawing/2014/main" id="{DD941BCB-22E8-4146-A14B-D652EE181B1D}"/>
              </a:ext>
            </a:extLst>
          </p:cNvPr>
          <p:cNvSpPr/>
          <p:nvPr/>
        </p:nvSpPr>
        <p:spPr>
          <a:xfrm>
            <a:off x="3133968" y="6443460"/>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sp>
        <p:nvSpPr>
          <p:cNvPr id="152" name="正方形/長方形 151">
            <a:extLst>
              <a:ext uri="{FF2B5EF4-FFF2-40B4-BE49-F238E27FC236}">
                <a16:creationId xmlns:a16="http://schemas.microsoft.com/office/drawing/2014/main" id="{DA92D24D-0395-40D9-9A0F-6302E4CB4A7C}"/>
              </a:ext>
            </a:extLst>
          </p:cNvPr>
          <p:cNvSpPr/>
          <p:nvPr/>
        </p:nvSpPr>
        <p:spPr>
          <a:xfrm>
            <a:off x="5122908" y="6443460"/>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sp>
        <p:nvSpPr>
          <p:cNvPr id="153" name="正方形/長方形 152">
            <a:extLst>
              <a:ext uri="{FF2B5EF4-FFF2-40B4-BE49-F238E27FC236}">
                <a16:creationId xmlns:a16="http://schemas.microsoft.com/office/drawing/2014/main" id="{1459878F-9368-42ED-A0C8-6828BC1D6883}"/>
              </a:ext>
            </a:extLst>
          </p:cNvPr>
          <p:cNvSpPr/>
          <p:nvPr/>
        </p:nvSpPr>
        <p:spPr>
          <a:xfrm>
            <a:off x="6466054" y="6443460"/>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sp>
        <p:nvSpPr>
          <p:cNvPr id="154" name="正方形/長方形 153">
            <a:extLst>
              <a:ext uri="{FF2B5EF4-FFF2-40B4-BE49-F238E27FC236}">
                <a16:creationId xmlns:a16="http://schemas.microsoft.com/office/drawing/2014/main" id="{0CD3C901-216F-4CD0-ACD5-7F950F6F108A}"/>
              </a:ext>
            </a:extLst>
          </p:cNvPr>
          <p:cNvSpPr/>
          <p:nvPr/>
        </p:nvSpPr>
        <p:spPr>
          <a:xfrm>
            <a:off x="7246154" y="6443460"/>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sp>
        <p:nvSpPr>
          <p:cNvPr id="155" name="正方形/長方形 154">
            <a:extLst>
              <a:ext uri="{FF2B5EF4-FFF2-40B4-BE49-F238E27FC236}">
                <a16:creationId xmlns:a16="http://schemas.microsoft.com/office/drawing/2014/main" id="{323EB6BA-C842-4530-9399-A52EDC274F04}"/>
              </a:ext>
            </a:extLst>
          </p:cNvPr>
          <p:cNvSpPr/>
          <p:nvPr/>
        </p:nvSpPr>
        <p:spPr>
          <a:xfrm>
            <a:off x="8263375" y="6443460"/>
            <a:ext cx="140512"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grpSp>
        <p:nvGrpSpPr>
          <p:cNvPr id="158" name="グループ化 157">
            <a:extLst>
              <a:ext uri="{FF2B5EF4-FFF2-40B4-BE49-F238E27FC236}">
                <a16:creationId xmlns:a16="http://schemas.microsoft.com/office/drawing/2014/main" id="{DE2045A7-33B9-4F77-9D4B-3389B7C4C2C4}"/>
              </a:ext>
            </a:extLst>
          </p:cNvPr>
          <p:cNvGrpSpPr/>
          <p:nvPr/>
        </p:nvGrpSpPr>
        <p:grpSpPr>
          <a:xfrm>
            <a:off x="3074815" y="6057684"/>
            <a:ext cx="254270" cy="447024"/>
            <a:chOff x="2515450" y="5878495"/>
            <a:chExt cx="254270" cy="447024"/>
          </a:xfrm>
        </p:grpSpPr>
        <p:sp>
          <p:nvSpPr>
            <p:cNvPr id="159" name="Freeform 266">
              <a:extLst>
                <a:ext uri="{FF2B5EF4-FFF2-40B4-BE49-F238E27FC236}">
                  <a16:creationId xmlns:a16="http://schemas.microsoft.com/office/drawing/2014/main" id="{78E30FD2-3BEB-4648-813E-6410C52DF2F2}"/>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60" name="正方形/長方形 36">
              <a:extLst>
                <a:ext uri="{FF2B5EF4-FFF2-40B4-BE49-F238E27FC236}">
                  <a16:creationId xmlns:a16="http://schemas.microsoft.com/office/drawing/2014/main" id="{2320EA0E-5CB1-47F0-91FA-0DB4CC5E0D7F}"/>
                </a:ext>
              </a:extLst>
            </p:cNvPr>
            <p:cNvSpPr/>
            <p:nvPr/>
          </p:nvSpPr>
          <p:spPr>
            <a:xfrm>
              <a:off x="2515450" y="5878495"/>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grpSp>
        <p:nvGrpSpPr>
          <p:cNvPr id="161" name="グループ化 160">
            <a:extLst>
              <a:ext uri="{FF2B5EF4-FFF2-40B4-BE49-F238E27FC236}">
                <a16:creationId xmlns:a16="http://schemas.microsoft.com/office/drawing/2014/main" id="{CD5C6A65-D3D5-4A38-8FD6-BC95D72F3CEE}"/>
              </a:ext>
            </a:extLst>
          </p:cNvPr>
          <p:cNvGrpSpPr/>
          <p:nvPr/>
        </p:nvGrpSpPr>
        <p:grpSpPr>
          <a:xfrm>
            <a:off x="5056997" y="6057684"/>
            <a:ext cx="254269" cy="450827"/>
            <a:chOff x="2515451" y="5897715"/>
            <a:chExt cx="254269" cy="450827"/>
          </a:xfrm>
        </p:grpSpPr>
        <p:sp>
          <p:nvSpPr>
            <p:cNvPr id="162" name="Freeform 266">
              <a:extLst>
                <a:ext uri="{FF2B5EF4-FFF2-40B4-BE49-F238E27FC236}">
                  <a16:creationId xmlns:a16="http://schemas.microsoft.com/office/drawing/2014/main" id="{1ECAC97C-1B5B-4F15-8D6E-6ECD68262F66}"/>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63" name="正方形/長方形 36">
              <a:extLst>
                <a:ext uri="{FF2B5EF4-FFF2-40B4-BE49-F238E27FC236}">
                  <a16:creationId xmlns:a16="http://schemas.microsoft.com/office/drawing/2014/main" id="{E1D9880F-71FC-4FCD-9BE5-6975D487A928}"/>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grpSp>
        <p:nvGrpSpPr>
          <p:cNvPr id="164" name="グループ化 163">
            <a:extLst>
              <a:ext uri="{FF2B5EF4-FFF2-40B4-BE49-F238E27FC236}">
                <a16:creationId xmlns:a16="http://schemas.microsoft.com/office/drawing/2014/main" id="{11CFBA26-AB51-447D-9631-9BB898086A66}"/>
              </a:ext>
            </a:extLst>
          </p:cNvPr>
          <p:cNvGrpSpPr/>
          <p:nvPr/>
        </p:nvGrpSpPr>
        <p:grpSpPr>
          <a:xfrm>
            <a:off x="7172137" y="6057684"/>
            <a:ext cx="254269" cy="450827"/>
            <a:chOff x="2515451" y="5897715"/>
            <a:chExt cx="254269" cy="450827"/>
          </a:xfrm>
        </p:grpSpPr>
        <p:sp>
          <p:nvSpPr>
            <p:cNvPr id="165" name="Freeform 266">
              <a:extLst>
                <a:ext uri="{FF2B5EF4-FFF2-40B4-BE49-F238E27FC236}">
                  <a16:creationId xmlns:a16="http://schemas.microsoft.com/office/drawing/2014/main" id="{9A7E806F-AD95-4E60-AB62-51AAC81401C6}"/>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66" name="正方形/長方形 36">
              <a:extLst>
                <a:ext uri="{FF2B5EF4-FFF2-40B4-BE49-F238E27FC236}">
                  <a16:creationId xmlns:a16="http://schemas.microsoft.com/office/drawing/2014/main" id="{C3CDC301-4E9E-48D4-9B70-FE79DC63C82C}"/>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cxnSp>
        <p:nvCxnSpPr>
          <p:cNvPr id="167" name="カギ線コネクタ 27">
            <a:extLst>
              <a:ext uri="{FF2B5EF4-FFF2-40B4-BE49-F238E27FC236}">
                <a16:creationId xmlns:a16="http://schemas.microsoft.com/office/drawing/2014/main" id="{785FD5D7-72D1-487A-BA81-396A93FC261B}"/>
              </a:ext>
            </a:extLst>
          </p:cNvPr>
          <p:cNvCxnSpPr>
            <a:cxnSpLocks/>
            <a:stCxn id="127" idx="3"/>
            <a:endCxn id="137" idx="1"/>
          </p:cNvCxnSpPr>
          <p:nvPr/>
        </p:nvCxnSpPr>
        <p:spPr>
          <a:xfrm flipV="1">
            <a:off x="7664784" y="4886994"/>
            <a:ext cx="278636" cy="786397"/>
          </a:xfrm>
          <a:prstGeom prst="bentConnector3">
            <a:avLst>
              <a:gd name="adj1" fmla="val 50000"/>
            </a:avLst>
          </a:prstGeom>
          <a:noFill/>
          <a:ln w="6350" cap="flat" cmpd="sng" algn="ctr">
            <a:solidFill>
              <a:sysClr val="window" lastClr="FFFFFF">
                <a:lumMod val="65000"/>
              </a:sysClr>
            </a:solidFill>
            <a:prstDash val="solid"/>
            <a:miter lim="800000"/>
            <a:tailEnd type="triangle"/>
          </a:ln>
          <a:effectLst/>
        </p:spPr>
      </p:cxnSp>
      <p:grpSp>
        <p:nvGrpSpPr>
          <p:cNvPr id="169" name="グループ化 168">
            <a:extLst>
              <a:ext uri="{FF2B5EF4-FFF2-40B4-BE49-F238E27FC236}">
                <a16:creationId xmlns:a16="http://schemas.microsoft.com/office/drawing/2014/main" id="{2FDF14F2-68F9-4A99-AB25-AB8F4AAE47AA}"/>
              </a:ext>
            </a:extLst>
          </p:cNvPr>
          <p:cNvGrpSpPr/>
          <p:nvPr/>
        </p:nvGrpSpPr>
        <p:grpSpPr>
          <a:xfrm>
            <a:off x="8186025" y="6057684"/>
            <a:ext cx="254269" cy="450827"/>
            <a:chOff x="2515451" y="5897715"/>
            <a:chExt cx="254269" cy="450827"/>
          </a:xfrm>
        </p:grpSpPr>
        <p:sp>
          <p:nvSpPr>
            <p:cNvPr id="170" name="Freeform 266">
              <a:extLst>
                <a:ext uri="{FF2B5EF4-FFF2-40B4-BE49-F238E27FC236}">
                  <a16:creationId xmlns:a16="http://schemas.microsoft.com/office/drawing/2014/main" id="{718A5526-B4BD-4508-B890-B12FC3F3A892}"/>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71" name="正方形/長方形 36">
              <a:extLst>
                <a:ext uri="{FF2B5EF4-FFF2-40B4-BE49-F238E27FC236}">
                  <a16:creationId xmlns:a16="http://schemas.microsoft.com/office/drawing/2014/main" id="{48B3D23A-D800-41CD-A3F0-32D571BC90B6}"/>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grpSp>
        <p:nvGrpSpPr>
          <p:cNvPr id="174" name="グループ化 173">
            <a:extLst>
              <a:ext uri="{FF2B5EF4-FFF2-40B4-BE49-F238E27FC236}">
                <a16:creationId xmlns:a16="http://schemas.microsoft.com/office/drawing/2014/main" id="{55892201-2644-4FEC-A990-D0D34167ECA4}"/>
              </a:ext>
            </a:extLst>
          </p:cNvPr>
          <p:cNvGrpSpPr/>
          <p:nvPr/>
        </p:nvGrpSpPr>
        <p:grpSpPr>
          <a:xfrm>
            <a:off x="6413432" y="6057684"/>
            <a:ext cx="254846" cy="450827"/>
            <a:chOff x="2522825" y="5897715"/>
            <a:chExt cx="254846" cy="450827"/>
          </a:xfrm>
        </p:grpSpPr>
        <p:sp>
          <p:nvSpPr>
            <p:cNvPr id="175" name="Freeform 266">
              <a:extLst>
                <a:ext uri="{FF2B5EF4-FFF2-40B4-BE49-F238E27FC236}">
                  <a16:creationId xmlns:a16="http://schemas.microsoft.com/office/drawing/2014/main" id="{862DDFF5-0B3F-4F6B-BE44-B0699C5EADE4}"/>
                </a:ext>
              </a:extLst>
            </p:cNvPr>
            <p:cNvSpPr>
              <a:spLocks noEditPoints="1"/>
            </p:cNvSpPr>
            <p:nvPr/>
          </p:nvSpPr>
          <p:spPr bwMode="auto">
            <a:xfrm>
              <a:off x="2522825"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76" name="正方形/長方形 36">
              <a:extLst>
                <a:ext uri="{FF2B5EF4-FFF2-40B4-BE49-F238E27FC236}">
                  <a16:creationId xmlns:a16="http://schemas.microsoft.com/office/drawing/2014/main" id="{3F6ED01B-3062-4B65-AD79-F1F67B8A738E}"/>
                </a:ext>
              </a:extLst>
            </p:cNvPr>
            <p:cNvSpPr/>
            <p:nvPr/>
          </p:nvSpPr>
          <p:spPr>
            <a:xfrm>
              <a:off x="2523402"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cxnSp>
        <p:nvCxnSpPr>
          <p:cNvPr id="98" name="直線矢印コネクタ 97">
            <a:extLst>
              <a:ext uri="{FF2B5EF4-FFF2-40B4-BE49-F238E27FC236}">
                <a16:creationId xmlns:a16="http://schemas.microsoft.com/office/drawing/2014/main" id="{2EF53D69-0034-4B18-9BDD-0891A7C6A4D5}"/>
              </a:ext>
            </a:extLst>
          </p:cNvPr>
          <p:cNvCxnSpPr>
            <a:cxnSpLocks/>
            <a:stCxn id="115" idx="0"/>
            <a:endCxn id="102" idx="0"/>
          </p:cNvCxnSpPr>
          <p:nvPr/>
        </p:nvCxnSpPr>
        <p:spPr>
          <a:xfrm rot="16200000" flipH="1" flipV="1">
            <a:off x="4100305" y="1810350"/>
            <a:ext cx="982365" cy="2771037"/>
          </a:xfrm>
          <a:prstGeom prst="bentConnector3">
            <a:avLst>
              <a:gd name="adj1" fmla="val -23270"/>
            </a:avLst>
          </a:prstGeom>
          <a:noFill/>
          <a:ln w="6350" cap="flat" cmpd="sng" algn="ctr">
            <a:solidFill>
              <a:sysClr val="window" lastClr="FFFFFF">
                <a:lumMod val="65000"/>
              </a:sysClr>
            </a:solidFill>
            <a:prstDash val="solid"/>
            <a:miter lim="800000"/>
            <a:tailEnd type="triangle"/>
          </a:ln>
          <a:effectLst/>
        </p:spPr>
      </p:cxnSp>
      <p:cxnSp>
        <p:nvCxnSpPr>
          <p:cNvPr id="110" name="直線矢印コネクタ 109">
            <a:extLst>
              <a:ext uri="{FF2B5EF4-FFF2-40B4-BE49-F238E27FC236}">
                <a16:creationId xmlns:a16="http://schemas.microsoft.com/office/drawing/2014/main" id="{673B6DE6-FC80-4F3A-B4B9-40C72449EE2C}"/>
              </a:ext>
            </a:extLst>
          </p:cNvPr>
          <p:cNvCxnSpPr>
            <a:cxnSpLocks/>
            <a:stCxn id="108" idx="3"/>
            <a:endCxn id="115" idx="1"/>
          </p:cNvCxnSpPr>
          <p:nvPr/>
        </p:nvCxnSpPr>
        <p:spPr>
          <a:xfrm>
            <a:off x="5551765" y="2881529"/>
            <a:ext cx="199766" cy="3158"/>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76" name="カギ線コネクタ 27">
            <a:extLst>
              <a:ext uri="{FF2B5EF4-FFF2-40B4-BE49-F238E27FC236}">
                <a16:creationId xmlns:a16="http://schemas.microsoft.com/office/drawing/2014/main" id="{F5D3CCCF-F054-40E8-A139-D61779D01735}"/>
              </a:ext>
            </a:extLst>
          </p:cNvPr>
          <p:cNvCxnSpPr>
            <a:cxnSpLocks/>
            <a:stCxn id="123" idx="3"/>
            <a:endCxn id="127" idx="0"/>
          </p:cNvCxnSpPr>
          <p:nvPr/>
        </p:nvCxnSpPr>
        <p:spPr>
          <a:xfrm>
            <a:off x="6896988" y="3910564"/>
            <a:ext cx="400466" cy="1539315"/>
          </a:xfrm>
          <a:prstGeom prst="bentConnector2">
            <a:avLst/>
          </a:prstGeom>
          <a:noFill/>
          <a:ln w="6350" cap="flat" cmpd="sng" algn="ctr">
            <a:solidFill>
              <a:sysClr val="window" lastClr="FFFFFF">
                <a:lumMod val="65000"/>
              </a:sysClr>
            </a:solidFill>
            <a:prstDash val="solid"/>
            <a:miter lim="800000"/>
            <a:tailEnd type="triangle"/>
          </a:ln>
          <a:effectLst/>
        </p:spPr>
      </p:cxnSp>
      <p:grpSp>
        <p:nvGrpSpPr>
          <p:cNvPr id="68" name="グループ化 67">
            <a:extLst>
              <a:ext uri="{FF2B5EF4-FFF2-40B4-BE49-F238E27FC236}">
                <a16:creationId xmlns:a16="http://schemas.microsoft.com/office/drawing/2014/main" id="{A75E6E0B-3F23-43FD-A539-46AC520B7893}"/>
              </a:ext>
            </a:extLst>
          </p:cNvPr>
          <p:cNvGrpSpPr/>
          <p:nvPr/>
        </p:nvGrpSpPr>
        <p:grpSpPr>
          <a:xfrm>
            <a:off x="5989186" y="822685"/>
            <a:ext cx="3842712" cy="205890"/>
            <a:chOff x="6068600" y="822685"/>
            <a:chExt cx="3510050" cy="205890"/>
          </a:xfrm>
        </p:grpSpPr>
        <p:sp>
          <p:nvSpPr>
            <p:cNvPr id="69" name="正方形/長方形 68">
              <a:extLst>
                <a:ext uri="{FF2B5EF4-FFF2-40B4-BE49-F238E27FC236}">
                  <a16:creationId xmlns:a16="http://schemas.microsoft.com/office/drawing/2014/main" id="{064070E1-19B9-444A-A655-2ABB4C918872}"/>
                </a:ext>
              </a:extLst>
            </p:cNvPr>
            <p:cNvSpPr/>
            <p:nvPr/>
          </p:nvSpPr>
          <p:spPr>
            <a:xfrm>
              <a:off x="6506504" y="822685"/>
              <a:ext cx="1254159"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再エネ業務統合システム</a:t>
              </a:r>
            </a:p>
          </p:txBody>
        </p:sp>
        <p:sp>
          <p:nvSpPr>
            <p:cNvPr id="70" name="正方形/長方形 69">
              <a:extLst>
                <a:ext uri="{FF2B5EF4-FFF2-40B4-BE49-F238E27FC236}">
                  <a16:creationId xmlns:a16="http://schemas.microsoft.com/office/drawing/2014/main" id="{DA65C5F6-CCFB-492A-BB81-9DC5042DC36C}"/>
                </a:ext>
              </a:extLst>
            </p:cNvPr>
            <p:cNvSpPr/>
            <p:nvPr/>
          </p:nvSpPr>
          <p:spPr>
            <a:xfrm>
              <a:off x="6369354" y="853531"/>
              <a:ext cx="166154" cy="132923"/>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71" name="正方形/長方形 70">
              <a:extLst>
                <a:ext uri="{FF2B5EF4-FFF2-40B4-BE49-F238E27FC236}">
                  <a16:creationId xmlns:a16="http://schemas.microsoft.com/office/drawing/2014/main" id="{C167068D-587D-4AD7-8D9B-DFBFBEF0B298}"/>
                </a:ext>
              </a:extLst>
            </p:cNvPr>
            <p:cNvSpPr/>
            <p:nvPr/>
          </p:nvSpPr>
          <p:spPr>
            <a:xfrm>
              <a:off x="7488525" y="853531"/>
              <a:ext cx="166154" cy="132923"/>
            </a:xfrm>
            <a:prstGeom prst="rect">
              <a:avLst/>
            </a:prstGeom>
            <a:noFill/>
            <a:ln w="38100" cap="flat" cmpd="thickThin"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77" name="正方形/長方形 76">
              <a:extLst>
                <a:ext uri="{FF2B5EF4-FFF2-40B4-BE49-F238E27FC236}">
                  <a16:creationId xmlns:a16="http://schemas.microsoft.com/office/drawing/2014/main" id="{105EAEFC-6ED0-4D7E-93B9-A88C22E2C1F0}"/>
                </a:ext>
              </a:extLst>
            </p:cNvPr>
            <p:cNvSpPr/>
            <p:nvPr/>
          </p:nvSpPr>
          <p:spPr>
            <a:xfrm>
              <a:off x="7645826" y="822685"/>
              <a:ext cx="1125542"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zh-TW" altLang="en-US" sz="738" kern="0" dirty="0">
                  <a:latin typeface="Meiryo UI"/>
                  <a:ea typeface="Meiryo UI"/>
                  <a:cs typeface="Arial" pitchFamily="34" charset="0"/>
                </a:rPr>
                <a:t>業務詳細仕様</a:t>
              </a:r>
              <a:r>
                <a:rPr kumimoji="0" lang="ja-JP" altLang="en-US" sz="738" kern="0" dirty="0">
                  <a:latin typeface="Meiryo UI"/>
                  <a:ea typeface="Meiryo UI"/>
                  <a:cs typeface="Arial" pitchFamily="34" charset="0"/>
                </a:rPr>
                <a:t>の対象</a:t>
              </a:r>
            </a:p>
          </p:txBody>
        </p:sp>
        <p:sp>
          <p:nvSpPr>
            <p:cNvPr id="78" name="正方形/長方形 77">
              <a:extLst>
                <a:ext uri="{FF2B5EF4-FFF2-40B4-BE49-F238E27FC236}">
                  <a16:creationId xmlns:a16="http://schemas.microsoft.com/office/drawing/2014/main" id="{F21E8AB5-C879-417D-AE1C-F0C6462712FB}"/>
                </a:ext>
              </a:extLst>
            </p:cNvPr>
            <p:cNvSpPr/>
            <p:nvPr/>
          </p:nvSpPr>
          <p:spPr>
            <a:xfrm>
              <a:off x="6068600" y="822685"/>
              <a:ext cx="299077" cy="198871"/>
            </a:xfrm>
            <a:prstGeom prst="rect">
              <a:avLst/>
            </a:prstGeom>
            <a:noFill/>
          </p:spPr>
          <p:txBody>
            <a:bodyPr wrap="none">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r>
                <a:rPr kumimoji="0" lang="ja-JP" altLang="en-US" sz="738" kern="0" dirty="0">
                  <a:latin typeface="Meiryo UI"/>
                  <a:ea typeface="Meiryo UI"/>
                  <a:cs typeface="Arial" pitchFamily="34" charset="0"/>
                </a:rPr>
                <a:t>凡例</a:t>
              </a:r>
            </a:p>
          </p:txBody>
        </p:sp>
        <p:sp>
          <p:nvSpPr>
            <p:cNvPr id="79" name="フローチャート: 定義済み処理 78">
              <a:extLst>
                <a:ext uri="{FF2B5EF4-FFF2-40B4-BE49-F238E27FC236}">
                  <a16:creationId xmlns:a16="http://schemas.microsoft.com/office/drawing/2014/main" id="{4953892C-A614-4127-9053-2B4B5C234765}"/>
                </a:ext>
              </a:extLst>
            </p:cNvPr>
            <p:cNvSpPr/>
            <p:nvPr/>
          </p:nvSpPr>
          <p:spPr>
            <a:xfrm>
              <a:off x="8579834" y="853531"/>
              <a:ext cx="237359" cy="144000"/>
            </a:xfrm>
            <a:prstGeom prst="flowChartPredefinedProcess">
              <a:avLst/>
            </a:prstGeom>
            <a:noFill/>
            <a:ln w="19050" cap="flat" cmpd="sng" algn="ctr">
              <a:solidFill>
                <a:sysClr val="window" lastClr="FFFFFF">
                  <a:lumMod val="65000"/>
                </a:sysClr>
              </a:solidFill>
              <a:prstDash val="solid"/>
              <a:miter lim="800000"/>
            </a:ln>
            <a:effectLst/>
          </p:spPr>
          <p:txBody>
            <a:bodyPr wrap="none" lIns="0" tIns="33231" rIns="0" bIns="33231" rtlCol="0" anchor="ctr"/>
            <a:lstStyle/>
            <a:p>
              <a:pPr algn="ctr"/>
              <a:endParaRPr kumimoji="0" lang="ja-JP" altLang="en-US" sz="800" kern="0" dirty="0">
                <a:latin typeface="Meiryo UI" panose="020B0604030504040204" pitchFamily="50" charset="-128"/>
                <a:ea typeface="Meiryo UI" panose="020B0604030504040204" pitchFamily="50" charset="-128"/>
                <a:cs typeface="Arial" pitchFamily="34" charset="0"/>
              </a:endParaRPr>
            </a:p>
          </p:txBody>
        </p:sp>
        <p:sp>
          <p:nvSpPr>
            <p:cNvPr id="80" name="正方形/長方形 79">
              <a:extLst>
                <a:ext uri="{FF2B5EF4-FFF2-40B4-BE49-F238E27FC236}">
                  <a16:creationId xmlns:a16="http://schemas.microsoft.com/office/drawing/2014/main" id="{FD15552E-E86A-4E66-860E-EC29F4C36B7F}"/>
                </a:ext>
              </a:extLst>
            </p:cNvPr>
            <p:cNvSpPr/>
            <p:nvPr/>
          </p:nvSpPr>
          <p:spPr>
            <a:xfrm>
              <a:off x="8795264" y="822685"/>
              <a:ext cx="783386"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他業務プロセス</a:t>
              </a:r>
            </a:p>
          </p:txBody>
        </p:sp>
      </p:grpSp>
      <p:grpSp>
        <p:nvGrpSpPr>
          <p:cNvPr id="88" name="グループ化 87">
            <a:extLst>
              <a:ext uri="{FF2B5EF4-FFF2-40B4-BE49-F238E27FC236}">
                <a16:creationId xmlns:a16="http://schemas.microsoft.com/office/drawing/2014/main" id="{D5056407-39B1-4CC8-9D8F-84349CA982CE}"/>
              </a:ext>
            </a:extLst>
          </p:cNvPr>
          <p:cNvGrpSpPr/>
          <p:nvPr/>
        </p:nvGrpSpPr>
        <p:grpSpPr>
          <a:xfrm>
            <a:off x="3812511" y="3517076"/>
            <a:ext cx="734400" cy="612227"/>
            <a:chOff x="2023734" y="4388600"/>
            <a:chExt cx="734400" cy="612227"/>
          </a:xfrm>
        </p:grpSpPr>
        <p:sp>
          <p:nvSpPr>
            <p:cNvPr id="89" name="正方形/長方形 88">
              <a:extLst>
                <a:ext uri="{FF2B5EF4-FFF2-40B4-BE49-F238E27FC236}">
                  <a16:creationId xmlns:a16="http://schemas.microsoft.com/office/drawing/2014/main" id="{23E985F9-C978-4E2F-9BEF-3E0952EC88FE}"/>
                </a:ext>
              </a:extLst>
            </p:cNvPr>
            <p:cNvSpPr/>
            <p:nvPr/>
          </p:nvSpPr>
          <p:spPr>
            <a:xfrm>
              <a:off x="2023734" y="4554427"/>
              <a:ext cx="734400" cy="446400"/>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連絡</a:t>
              </a:r>
              <a:r>
                <a:rPr lang="ja-JP" altLang="en-US" sz="800">
                  <a:latin typeface="Meiryo UI" panose="020B0604030504040204" pitchFamily="50" charset="-128"/>
                  <a:ea typeface="Meiryo UI" panose="020B0604030504040204" pitchFamily="50" charset="-128"/>
                  <a:cs typeface="Arial" pitchFamily="34" charset="0"/>
                </a:rPr>
                <a:t>事項の</a:t>
              </a:r>
              <a:br>
                <a:rPr lang="en-US" altLang="ja-JP" sz="800" dirty="0">
                  <a:latin typeface="Meiryo UI" panose="020B0604030504040204" pitchFamily="50" charset="-128"/>
                  <a:ea typeface="Meiryo UI" panose="020B0604030504040204" pitchFamily="50" charset="-128"/>
                  <a:cs typeface="Arial" pitchFamily="34" charset="0"/>
                </a:rPr>
              </a:br>
              <a:r>
                <a:rPr lang="ja-JP" altLang="en-US" sz="800">
                  <a:latin typeface="Meiryo UI" panose="020B0604030504040204" pitchFamily="50" charset="-128"/>
                  <a:ea typeface="Meiryo UI" panose="020B0604030504040204" pitchFamily="50" charset="-128"/>
                  <a:cs typeface="Arial" pitchFamily="34" charset="0"/>
                </a:rPr>
                <a:t>確認依頼</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90" name="テキスト ボックス 89">
              <a:extLst>
                <a:ext uri="{FF2B5EF4-FFF2-40B4-BE49-F238E27FC236}">
                  <a16:creationId xmlns:a16="http://schemas.microsoft.com/office/drawing/2014/main" id="{78894370-FB32-4761-A4F6-3FA58DC4F8EC}"/>
                </a:ext>
              </a:extLst>
            </p:cNvPr>
            <p:cNvSpPr txBox="1"/>
            <p:nvPr/>
          </p:nvSpPr>
          <p:spPr>
            <a:xfrm>
              <a:off x="2023734" y="4388600"/>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02</a:t>
              </a:r>
              <a:endParaRPr lang="ja-JP" altLang="en-US" sz="800" dirty="0">
                <a:latin typeface="Meiryo UI" panose="020B0604030504040204" pitchFamily="50" charset="-128"/>
                <a:ea typeface="Meiryo UI" panose="020B0604030504040204" pitchFamily="50" charset="-128"/>
              </a:endParaRPr>
            </a:p>
          </p:txBody>
        </p:sp>
      </p:grpSp>
      <p:grpSp>
        <p:nvGrpSpPr>
          <p:cNvPr id="91" name="グループ化 90">
            <a:extLst>
              <a:ext uri="{FF2B5EF4-FFF2-40B4-BE49-F238E27FC236}">
                <a16:creationId xmlns:a16="http://schemas.microsoft.com/office/drawing/2014/main" id="{B72BBE3F-B67B-426E-A77A-41307834B211}"/>
              </a:ext>
            </a:extLst>
          </p:cNvPr>
          <p:cNvGrpSpPr/>
          <p:nvPr/>
        </p:nvGrpSpPr>
        <p:grpSpPr>
          <a:xfrm>
            <a:off x="3812511" y="2494766"/>
            <a:ext cx="734400" cy="612227"/>
            <a:chOff x="2491032" y="3449261"/>
            <a:chExt cx="734400" cy="612227"/>
          </a:xfrm>
        </p:grpSpPr>
        <p:sp>
          <p:nvSpPr>
            <p:cNvPr id="92" name="正方形/長方形 91">
              <a:extLst>
                <a:ext uri="{FF2B5EF4-FFF2-40B4-BE49-F238E27FC236}">
                  <a16:creationId xmlns:a16="http://schemas.microsoft.com/office/drawing/2014/main" id="{987B5C07-FC30-48C1-93FE-57EE3C0313AC}"/>
                </a:ext>
              </a:extLst>
            </p:cNvPr>
            <p:cNvSpPr/>
            <p:nvPr/>
          </p:nvSpPr>
          <p:spPr>
            <a:xfrm>
              <a:off x="2491032" y="3615088"/>
              <a:ext cx="734400" cy="446400"/>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lang="ja-JP" altLang="en-US" sz="800" dirty="0">
                  <a:latin typeface="Meiryo UI" panose="020B0604030504040204" pitchFamily="50" charset="-128"/>
                  <a:ea typeface="Meiryo UI" panose="020B0604030504040204" pitchFamily="50" charset="-128"/>
                  <a:cs typeface="Arial" panose="020B0604020202020204" pitchFamily="34" charset="0"/>
                </a:rPr>
                <a:t>連絡事項の</a:t>
              </a:r>
              <a:br>
                <a:rPr lang="en-US" altLang="ja-JP" sz="800" dirty="0">
                  <a:latin typeface="Meiryo UI" panose="020B0604030504040204" pitchFamily="50" charset="-128"/>
                  <a:ea typeface="Meiryo UI" panose="020B0604030504040204" pitchFamily="50" charset="-128"/>
                  <a:cs typeface="Arial" panose="020B0604020202020204" pitchFamily="34" charset="0"/>
                </a:rPr>
              </a:br>
              <a:r>
                <a:rPr kumimoji="0" lang="ja-JP" altLang="en-US" sz="800" kern="0" dirty="0">
                  <a:latin typeface="Meiryo UI" panose="020B0604030504040204" pitchFamily="50" charset="-128"/>
                  <a:ea typeface="Meiryo UI" panose="020B0604030504040204" pitchFamily="50" charset="-128"/>
                  <a:cs typeface="Arial" pitchFamily="34" charset="0"/>
                </a:rPr>
                <a:t>確認依頼の受領</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94" name="テキスト ボックス 93">
              <a:extLst>
                <a:ext uri="{FF2B5EF4-FFF2-40B4-BE49-F238E27FC236}">
                  <a16:creationId xmlns:a16="http://schemas.microsoft.com/office/drawing/2014/main" id="{FDD7F8DA-4C3E-4936-B1D0-8F7713B69B2E}"/>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03</a:t>
              </a:r>
              <a:endParaRPr lang="ja-JP" altLang="en-US" sz="800" dirty="0">
                <a:latin typeface="Meiryo UI" panose="020B0604030504040204" pitchFamily="50" charset="-128"/>
                <a:ea typeface="Meiryo UI" panose="020B0604030504040204" pitchFamily="50" charset="-128"/>
              </a:endParaRPr>
            </a:p>
          </p:txBody>
        </p:sp>
      </p:grpSp>
      <p:cxnSp>
        <p:nvCxnSpPr>
          <p:cNvPr id="99" name="直線矢印コネクタ 98">
            <a:extLst>
              <a:ext uri="{FF2B5EF4-FFF2-40B4-BE49-F238E27FC236}">
                <a16:creationId xmlns:a16="http://schemas.microsoft.com/office/drawing/2014/main" id="{38B0B50F-DB1E-41B2-BB50-9815EE82B8AE}"/>
              </a:ext>
            </a:extLst>
          </p:cNvPr>
          <p:cNvCxnSpPr>
            <a:cxnSpLocks/>
            <a:stCxn id="102" idx="3"/>
            <a:endCxn id="89" idx="1"/>
          </p:cNvCxnSpPr>
          <p:nvPr/>
        </p:nvCxnSpPr>
        <p:spPr>
          <a:xfrm flipV="1">
            <a:off x="3573299" y="3906103"/>
            <a:ext cx="239212" cy="4461"/>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100" name="直線矢印コネクタ 99">
            <a:extLst>
              <a:ext uri="{FF2B5EF4-FFF2-40B4-BE49-F238E27FC236}">
                <a16:creationId xmlns:a16="http://schemas.microsoft.com/office/drawing/2014/main" id="{48D095C4-2360-47C5-9C10-5C2994852169}"/>
              </a:ext>
            </a:extLst>
          </p:cNvPr>
          <p:cNvCxnSpPr>
            <a:cxnSpLocks/>
            <a:stCxn id="89" idx="0"/>
            <a:endCxn id="92" idx="2"/>
          </p:cNvCxnSpPr>
          <p:nvPr/>
        </p:nvCxnSpPr>
        <p:spPr>
          <a:xfrm flipV="1">
            <a:off x="4179711" y="3106993"/>
            <a:ext cx="0" cy="575910"/>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101" name="直線矢印コネクタ 100">
            <a:extLst>
              <a:ext uri="{FF2B5EF4-FFF2-40B4-BE49-F238E27FC236}">
                <a16:creationId xmlns:a16="http://schemas.microsoft.com/office/drawing/2014/main" id="{99A42B96-637E-4FDA-B6D8-BC587D51FEAC}"/>
              </a:ext>
            </a:extLst>
          </p:cNvPr>
          <p:cNvCxnSpPr>
            <a:cxnSpLocks/>
            <a:stCxn id="92" idx="3"/>
            <a:endCxn id="108" idx="1"/>
          </p:cNvCxnSpPr>
          <p:nvPr/>
        </p:nvCxnSpPr>
        <p:spPr>
          <a:xfrm flipV="1">
            <a:off x="4546911" y="2881529"/>
            <a:ext cx="270193" cy="2264"/>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112" name="正方形/長方形 111">
            <a:extLst>
              <a:ext uri="{FF2B5EF4-FFF2-40B4-BE49-F238E27FC236}">
                <a16:creationId xmlns:a16="http://schemas.microsoft.com/office/drawing/2014/main" id="{26C15DDE-742D-471D-917E-A83C94C2FD32}"/>
              </a:ext>
            </a:extLst>
          </p:cNvPr>
          <p:cNvSpPr/>
          <p:nvPr/>
        </p:nvSpPr>
        <p:spPr>
          <a:xfrm>
            <a:off x="6074661" y="2676966"/>
            <a:ext cx="389850" cy="215444"/>
          </a:xfrm>
          <a:prstGeom prst="rect">
            <a:avLst/>
          </a:prstGeom>
        </p:spPr>
        <p:txBody>
          <a:bodyPr wrap="none">
            <a:spAutoFit/>
          </a:bodyPr>
          <a:lstStyle/>
          <a:p>
            <a:r>
              <a:rPr lang="ja-JP" altLang="en-US" sz="800" dirty="0">
                <a:latin typeface="Meiryo UI" panose="020B0604030504040204" pitchFamily="50" charset="-128"/>
                <a:ea typeface="Meiryo UI" panose="020B0604030504040204" pitchFamily="50" charset="-128"/>
                <a:cs typeface="Arial" pitchFamily="34" charset="0"/>
              </a:rPr>
              <a:t>承認</a:t>
            </a:r>
          </a:p>
        </p:txBody>
      </p:sp>
      <p:sp>
        <p:nvSpPr>
          <p:cNvPr id="114" name="正方形/長方形 113">
            <a:extLst>
              <a:ext uri="{FF2B5EF4-FFF2-40B4-BE49-F238E27FC236}">
                <a16:creationId xmlns:a16="http://schemas.microsoft.com/office/drawing/2014/main" id="{E323ED9F-BC1D-4BA0-85A1-4FA8CC51D4AA}"/>
              </a:ext>
            </a:extLst>
          </p:cNvPr>
          <p:cNvSpPr/>
          <p:nvPr/>
        </p:nvSpPr>
        <p:spPr>
          <a:xfrm>
            <a:off x="5610984" y="2273379"/>
            <a:ext cx="389850" cy="215444"/>
          </a:xfrm>
          <a:prstGeom prst="rect">
            <a:avLst/>
          </a:prstGeom>
        </p:spPr>
        <p:txBody>
          <a:bodyPr wrap="none">
            <a:spAutoFit/>
          </a:bodyPr>
          <a:lstStyle/>
          <a:p>
            <a:r>
              <a:rPr lang="ja-JP" altLang="en-US" sz="800" dirty="0">
                <a:latin typeface="Meiryo UI" panose="020B0604030504040204" pitchFamily="50" charset="-128"/>
                <a:ea typeface="Meiryo UI" panose="020B0604030504040204" pitchFamily="50" charset="-128"/>
                <a:cs typeface="Arial" pitchFamily="34" charset="0"/>
              </a:rPr>
              <a:t>却下</a:t>
            </a:r>
          </a:p>
        </p:txBody>
      </p:sp>
      <p:cxnSp>
        <p:nvCxnSpPr>
          <p:cNvPr id="116" name="カギ線コネクタ 27">
            <a:extLst>
              <a:ext uri="{FF2B5EF4-FFF2-40B4-BE49-F238E27FC236}">
                <a16:creationId xmlns:a16="http://schemas.microsoft.com/office/drawing/2014/main" id="{2EC7EFCC-9F90-4CC2-A86C-6F1926B26604}"/>
              </a:ext>
            </a:extLst>
          </p:cNvPr>
          <p:cNvCxnSpPr>
            <a:cxnSpLocks/>
            <a:stCxn id="115" idx="3"/>
            <a:endCxn id="123" idx="0"/>
          </p:cNvCxnSpPr>
          <p:nvPr/>
        </p:nvCxnSpPr>
        <p:spPr>
          <a:xfrm>
            <a:off x="6202481" y="2884687"/>
            <a:ext cx="327177" cy="802365"/>
          </a:xfrm>
          <a:prstGeom prst="bentConnector2">
            <a:avLst/>
          </a:prstGeom>
          <a:noFill/>
          <a:ln w="6350" cap="flat" cmpd="sng" algn="ctr">
            <a:solidFill>
              <a:sysClr val="window" lastClr="FFFFFF">
                <a:lumMod val="65000"/>
              </a:sysClr>
            </a:solidFill>
            <a:prstDash val="solid"/>
            <a:miter lim="800000"/>
            <a:tailEnd type="triangle"/>
          </a:ln>
          <a:effectLst/>
        </p:spPr>
      </p:cxnSp>
    </p:spTree>
    <p:extLst>
      <p:ext uri="{BB962C8B-B14F-4D97-AF65-F5344CB8AC3E}">
        <p14:creationId xmlns:p14="http://schemas.microsoft.com/office/powerpoint/2010/main" val="122155056"/>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zh-TW" altLang="en-US" dirty="0">
                <a:latin typeface="Meiryo UI" panose="020B0604030504040204" pitchFamily="50" charset="-128"/>
                <a:ea typeface="Meiryo UI" panose="020B0604030504040204" pitchFamily="50" charset="-128"/>
              </a:rPr>
              <a:t>業務詳細仕様</a:t>
            </a:r>
            <a:br>
              <a:rPr lang="en-US" altLang="ja-JP" dirty="0">
                <a:latin typeface="Meiryo UI" panose="020B0604030504040204" pitchFamily="50" charset="-128"/>
                <a:ea typeface="Meiryo UI" panose="020B0604030504040204" pitchFamily="50" charset="-128"/>
              </a:rPr>
            </a:br>
            <a:r>
              <a:rPr kumimoji="0" lang="ja-JP" altLang="en-US" kern="0" dirty="0">
                <a:solidFill>
                  <a:prstClr val="black"/>
                </a:solidFill>
                <a:latin typeface="Meiryo UI"/>
                <a:ea typeface="Meiryo UI"/>
                <a:cs typeface="Arial" pitchFamily="34" charset="0"/>
              </a:rPr>
              <a:t>資金管理・報告</a:t>
            </a:r>
            <a:r>
              <a:rPr lang="zh-TW" altLang="en-US"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連絡・通知 </a:t>
            </a:r>
            <a:r>
              <a:rPr lang="en-US" altLang="ja-JP" dirty="0">
                <a:latin typeface="Arial" panose="020B0604020202020204" pitchFamily="34" charset="0"/>
                <a:ea typeface="Meiryo UI" panose="020B0604030504040204" pitchFamily="50" charset="-128"/>
                <a:cs typeface="Arial" panose="020B0604020202020204" pitchFamily="34" charset="0"/>
              </a:rPr>
              <a:t>– </a:t>
            </a:r>
            <a:r>
              <a:rPr lang="ja-JP" altLang="en-US" dirty="0">
                <a:latin typeface="Meiryo UI" panose="020B0604030504040204" pitchFamily="50" charset="-128"/>
                <a:ea typeface="Meiryo UI" panose="020B0604030504040204" pitchFamily="50" charset="-128"/>
              </a:rPr>
              <a:t>連絡事項の掲載・通知</a:t>
            </a:r>
            <a:endParaRPr kumimoji="1" lang="ja-JP" altLang="en-US" dirty="0">
              <a:latin typeface="Meiryo UI" panose="020B0604030504040204" pitchFamily="50" charset="-128"/>
              <a:ea typeface="Meiryo UI" panose="020B0604030504040204" pitchFamily="50" charset="-128"/>
            </a:endParaRPr>
          </a:p>
        </p:txBody>
      </p:sp>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3800642037"/>
              </p:ext>
            </p:extLst>
          </p:nvPr>
        </p:nvGraphicFramePr>
        <p:xfrm>
          <a:off x="141614" y="864069"/>
          <a:ext cx="9601200" cy="5931367"/>
        </p:xfrm>
        <a:graphic>
          <a:graphicData uri="http://schemas.openxmlformats.org/drawingml/2006/table">
            <a:tbl>
              <a:tblPr firstRow="1" bandRow="1">
                <a:tableStyleId>{2D5ABB26-0587-4C30-8999-92F81FD0307C}</a:tableStyleId>
              </a:tblPr>
              <a:tblGrid>
                <a:gridCol w="1149668">
                  <a:extLst>
                    <a:ext uri="{9D8B030D-6E8A-4147-A177-3AD203B41FA5}">
                      <a16:colId xmlns:a16="http://schemas.microsoft.com/office/drawing/2014/main" val="358073148"/>
                    </a:ext>
                  </a:extLst>
                </a:gridCol>
                <a:gridCol w="8451532">
                  <a:extLst>
                    <a:ext uri="{9D8B030D-6E8A-4147-A177-3AD203B41FA5}">
                      <a16:colId xmlns:a16="http://schemas.microsoft.com/office/drawing/2014/main" val="1235158156"/>
                    </a:ext>
                  </a:extLst>
                </a:gridCol>
              </a:tblGrid>
              <a:tr h="0">
                <a:tc>
                  <a:txBody>
                    <a:bodyPr/>
                    <a:lstStyle/>
                    <a:p>
                      <a:pPr algn="l"/>
                      <a:r>
                        <a:rPr kumimoji="1" lang="ja-JP" altLang="en-US" sz="1200" b="0" dirty="0">
                          <a:latin typeface="Meiryo UI" panose="020B0604030504040204" pitchFamily="50" charset="-128"/>
                          <a:ea typeface="Meiryo UI" panose="020B0604030504040204" pitchFamily="50" charset="-128"/>
                        </a:rPr>
                        <a:t>業務プロセス</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a:t>
                      </a:r>
                      <a:r>
                        <a:rPr kumimoji="1" lang="en-US" altLang="ja-JP" sz="1200" b="0" dirty="0">
                          <a:latin typeface="Meiryo UI" panose="020B0604030504040204" pitchFamily="50" charset="-128"/>
                          <a:ea typeface="Meiryo UI" panose="020B0604030504040204" pitchFamily="50" charset="-128"/>
                        </a:rPr>
                        <a:t>01:</a:t>
                      </a:r>
                      <a:r>
                        <a:rPr kumimoji="1" lang="ja-JP" altLang="en-US" sz="1200" b="0" dirty="0">
                          <a:latin typeface="Meiryo UI" panose="020B0604030504040204" pitchFamily="50" charset="-128"/>
                          <a:ea typeface="Meiryo UI" panose="020B0604030504040204" pitchFamily="50" charset="-128"/>
                        </a:rPr>
                        <a:t>連絡事項作成」「</a:t>
                      </a:r>
                      <a:r>
                        <a:rPr kumimoji="1" lang="en-US" altLang="ja-JP" sz="1200" b="0" dirty="0">
                          <a:latin typeface="Meiryo UI" panose="020B0604030504040204" pitchFamily="50" charset="-128"/>
                          <a:ea typeface="Meiryo UI" panose="020B0604030504040204" pitchFamily="50" charset="-128"/>
                        </a:rPr>
                        <a:t>05:</a:t>
                      </a:r>
                      <a:r>
                        <a:rPr kumimoji="1" lang="ja-JP" altLang="en-US" sz="1200" b="0" dirty="0">
                          <a:latin typeface="Meiryo UI" panose="020B0604030504040204" pitchFamily="50" charset="-128"/>
                          <a:ea typeface="Meiryo UI" panose="020B0604030504040204" pitchFamily="50" charset="-128"/>
                        </a:rPr>
                        <a:t>連絡事項公表」「</a:t>
                      </a:r>
                      <a:r>
                        <a:rPr kumimoji="1" lang="en-US" altLang="ja-JP" sz="1200" b="0" dirty="0">
                          <a:latin typeface="Meiryo UI" panose="020B0604030504040204" pitchFamily="50" charset="-128"/>
                          <a:ea typeface="Meiryo UI" panose="020B0604030504040204" pitchFamily="50" charset="-128"/>
                        </a:rPr>
                        <a:t>06:</a:t>
                      </a:r>
                      <a:r>
                        <a:rPr kumimoji="1" lang="ja-JP" altLang="en-US" sz="1200" b="0" dirty="0">
                          <a:latin typeface="Meiryo UI" panose="020B0604030504040204" pitchFamily="50" charset="-128"/>
                          <a:ea typeface="Meiryo UI" panose="020B0604030504040204" pitchFamily="50" charset="-128"/>
                        </a:rPr>
                        <a:t>連絡事項通知」</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264973">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業務詳細仕様</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2081878"/>
                  </a:ext>
                </a:extLst>
              </a:tr>
              <a:tr h="5382727">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b="1" u="sng" dirty="0">
                          <a:latin typeface="Meiryo UI" panose="020B0604030504040204" pitchFamily="50" charset="-128"/>
                          <a:ea typeface="Meiryo UI" panose="020B0604030504040204" pitchFamily="50" charset="-128"/>
                        </a:rPr>
                        <a:t>連絡事項の内容</a:t>
                      </a:r>
                      <a:r>
                        <a:rPr kumimoji="1" lang="en-US" altLang="ja-JP" sz="1100" b="1" u="sng" dirty="0">
                          <a:latin typeface="Meiryo UI" panose="020B0604030504040204" pitchFamily="50" charset="-128"/>
                          <a:ea typeface="Meiryo UI" panose="020B0604030504040204" pitchFamily="50" charset="-128"/>
                        </a:rPr>
                        <a:t>(1/2)</a:t>
                      </a: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p>
                      <a:pPr lvl="0">
                        <a:defRPr/>
                      </a:pPr>
                      <a:r>
                        <a:rPr kumimoji="1" lang="en-US" altLang="ja-JP" sz="1100" b="0" dirty="0">
                          <a:latin typeface="Meiryo UI" panose="020B0604030504040204" pitchFamily="50" charset="-128"/>
                          <a:ea typeface="Meiryo UI" panose="020B0604030504040204" pitchFamily="50" charset="-128"/>
                        </a:rPr>
                        <a:t>【</a:t>
                      </a:r>
                      <a:r>
                        <a:rPr kumimoji="1" lang="ja-JP" altLang="en-US" sz="1100" b="0" dirty="0">
                          <a:latin typeface="Meiryo UI" panose="020B0604030504040204" pitchFamily="50" charset="-128"/>
                          <a:ea typeface="Meiryo UI" panose="020B0604030504040204" pitchFamily="50" charset="-128"/>
                        </a:rPr>
                        <a:t>定期的な情報開示</a:t>
                      </a:r>
                      <a:r>
                        <a:rPr kumimoji="1" lang="en-US" altLang="ja-JP" sz="1100" b="0" dirty="0">
                          <a:latin typeface="Meiryo UI" panose="020B0604030504040204" pitchFamily="50" charset="-128"/>
                          <a:ea typeface="Meiryo UI" panose="020B0604030504040204" pitchFamily="50" charset="-128"/>
                        </a:rPr>
                        <a:t>】</a:t>
                      </a:r>
                      <a:endParaRPr kumimoji="0" lang="en-US" altLang="ja-JP" sz="1100" b="0" u="none" kern="0" dirty="0">
                        <a:solidFill>
                          <a:srgbClr val="000000">
                            <a:lumMod val="100000"/>
                          </a:srgbClr>
                        </a:solidFill>
                        <a:latin typeface="Meiryo UI"/>
                        <a:ea typeface="Meiryo UI"/>
                      </a:endParaRPr>
                    </a:p>
                    <a:p>
                      <a:pPr marL="171450" lvl="0" indent="-171450">
                        <a:buFont typeface="Arial" panose="020B0604020202020204" pitchFamily="34" charset="0"/>
                        <a:buChar char="•"/>
                        <a:defRPr/>
                      </a:pPr>
                      <a:r>
                        <a:rPr kumimoji="1" lang="en-US" altLang="ja-JP" sz="1100" b="0" dirty="0">
                          <a:latin typeface="Meiryo UI" panose="020B0604030504040204" pitchFamily="50" charset="-128"/>
                          <a:ea typeface="Meiryo UI" panose="020B0604030504040204" pitchFamily="50" charset="-128"/>
                        </a:rPr>
                        <a:t>FIT</a:t>
                      </a:r>
                      <a:r>
                        <a:rPr kumimoji="1" lang="ja-JP" altLang="en-US" sz="1100" b="0" dirty="0">
                          <a:latin typeface="Meiryo UI" panose="020B0604030504040204" pitchFamily="50" charset="-128"/>
                          <a:ea typeface="Meiryo UI" panose="020B0604030504040204" pitchFamily="50" charset="-128"/>
                        </a:rPr>
                        <a:t>・</a:t>
                      </a:r>
                      <a:r>
                        <a:rPr kumimoji="1" lang="en-US" altLang="ja-JP" sz="1100" b="0" dirty="0">
                          <a:latin typeface="Meiryo UI" panose="020B0604030504040204" pitchFamily="50" charset="-128"/>
                          <a:ea typeface="Meiryo UI" panose="020B0604030504040204" pitchFamily="50" charset="-128"/>
                        </a:rPr>
                        <a:t>FIP</a:t>
                      </a:r>
                      <a:r>
                        <a:rPr kumimoji="1" lang="ja-JP" altLang="en-US" sz="1100" b="0" dirty="0">
                          <a:latin typeface="Meiryo UI" panose="020B0604030504040204" pitchFamily="50" charset="-128"/>
                          <a:ea typeface="Meiryo UI" panose="020B0604030504040204" pitchFamily="50" charset="-128"/>
                        </a:rPr>
                        <a:t>制度、廃棄等費用積立に関する情報を定期的にシステムで公開する。</a:t>
                      </a:r>
                      <a:endParaRPr kumimoji="1" lang="en-US" altLang="ja-JP" sz="1100" b="0" dirty="0">
                        <a:latin typeface="Meiryo UI" panose="020B0604030504040204" pitchFamily="50" charset="-128"/>
                        <a:ea typeface="Meiryo UI" panose="020B0604030504040204" pitchFamily="50" charset="-128"/>
                      </a:endParaRPr>
                    </a:p>
                    <a:p>
                      <a:pPr marL="171450" lvl="0" indent="-171450">
                        <a:buFont typeface="Arial" panose="020B0604020202020204" pitchFamily="34" charset="0"/>
                        <a:buChar char="•"/>
                        <a:defRPr/>
                      </a:pPr>
                      <a:r>
                        <a:rPr kumimoji="1" lang="ja-JP" altLang="en-US" sz="1100" b="0" dirty="0">
                          <a:latin typeface="Meiryo UI" panose="020B0604030504040204" pitchFamily="50" charset="-128"/>
                          <a:ea typeface="Meiryo UI" panose="020B0604030504040204" pitchFamily="50" charset="-128"/>
                        </a:rPr>
                        <a:t>認定事業者に対する通知はせず、システムへの掲載のみ。</a:t>
                      </a:r>
                      <a:endParaRPr kumimoji="1" lang="en-US" altLang="ja-JP" sz="11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1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100" b="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77678721"/>
                  </a:ext>
                </a:extLst>
              </a:tr>
            </a:tbl>
          </a:graphicData>
        </a:graphic>
      </p:graphicFrame>
      <p:graphicFrame>
        <p:nvGraphicFramePr>
          <p:cNvPr id="4" name="表 3">
            <a:extLst>
              <a:ext uri="{FF2B5EF4-FFF2-40B4-BE49-F238E27FC236}">
                <a16:creationId xmlns:a16="http://schemas.microsoft.com/office/drawing/2014/main" id="{B92F95DA-98B7-42E1-AC85-FC0E8FD55B3D}"/>
              </a:ext>
            </a:extLst>
          </p:cNvPr>
          <p:cNvGraphicFramePr>
            <a:graphicFrameLocks noGrp="1"/>
          </p:cNvGraphicFramePr>
          <p:nvPr/>
        </p:nvGraphicFramePr>
        <p:xfrm>
          <a:off x="434999" y="2366317"/>
          <a:ext cx="9200957" cy="2682240"/>
        </p:xfrm>
        <a:graphic>
          <a:graphicData uri="http://schemas.openxmlformats.org/drawingml/2006/table">
            <a:tbl>
              <a:tblPr bandRow="1">
                <a:tableStyleId>{5940675A-B579-460E-94D1-54222C63F5DA}</a:tableStyleId>
              </a:tblPr>
              <a:tblGrid>
                <a:gridCol w="2175897">
                  <a:extLst>
                    <a:ext uri="{9D8B030D-6E8A-4147-A177-3AD203B41FA5}">
                      <a16:colId xmlns:a16="http://schemas.microsoft.com/office/drawing/2014/main" val="4168530611"/>
                    </a:ext>
                  </a:extLst>
                </a:gridCol>
                <a:gridCol w="2278501">
                  <a:extLst>
                    <a:ext uri="{9D8B030D-6E8A-4147-A177-3AD203B41FA5}">
                      <a16:colId xmlns:a16="http://schemas.microsoft.com/office/drawing/2014/main" val="1181449599"/>
                    </a:ext>
                  </a:extLst>
                </a:gridCol>
                <a:gridCol w="4029193">
                  <a:extLst>
                    <a:ext uri="{9D8B030D-6E8A-4147-A177-3AD203B41FA5}">
                      <a16:colId xmlns:a16="http://schemas.microsoft.com/office/drawing/2014/main" val="486315984"/>
                    </a:ext>
                  </a:extLst>
                </a:gridCol>
                <a:gridCol w="717366">
                  <a:extLst>
                    <a:ext uri="{9D8B030D-6E8A-4147-A177-3AD203B41FA5}">
                      <a16:colId xmlns:a16="http://schemas.microsoft.com/office/drawing/2014/main" val="3829646364"/>
                    </a:ext>
                  </a:extLst>
                </a:gridCol>
              </a:tblGrid>
              <a:tr h="0">
                <a:tc>
                  <a:txBody>
                    <a:bodyPr/>
                    <a:lstStyle/>
                    <a:p>
                      <a:pPr algn="ctr"/>
                      <a:r>
                        <a:rPr kumimoji="1" lang="ja-JP" altLang="en-US" sz="1000" dirty="0">
                          <a:latin typeface="Meiryo UI" panose="020B0604030504040204" pitchFamily="50" charset="-128"/>
                          <a:ea typeface="Meiryo UI" panose="020B0604030504040204" pitchFamily="50" charset="-128"/>
                        </a:rPr>
                        <a:t>開示分類</a:t>
                      </a:r>
                      <a:endParaRPr kumimoji="1" lang="en-US" altLang="ja-JP"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1000" dirty="0">
                          <a:latin typeface="Meiryo UI" panose="020B0604030504040204" pitchFamily="50" charset="-128"/>
                          <a:ea typeface="Meiryo UI" panose="020B0604030504040204" pitchFamily="50" charset="-128"/>
                        </a:rPr>
                        <a:t>開示項目</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1000" dirty="0">
                          <a:latin typeface="Meiryo UI" panose="020B0604030504040204" pitchFamily="50" charset="-128"/>
                          <a:ea typeface="Meiryo UI" panose="020B0604030504040204" pitchFamily="50" charset="-128"/>
                        </a:rPr>
                        <a:t>説明</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1000" dirty="0">
                          <a:latin typeface="Meiryo UI" panose="020B0604030504040204" pitchFamily="50" charset="-128"/>
                          <a:ea typeface="Meiryo UI" panose="020B0604030504040204" pitchFamily="50" charset="-128"/>
                        </a:rPr>
                        <a:t>開示頻度</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865782174"/>
                  </a:ext>
                </a:extLst>
              </a:tr>
              <a:tr h="216000">
                <a:tc rowSpan="5">
                  <a:txBody>
                    <a:bodyPr/>
                    <a:lstStyle/>
                    <a:p>
                      <a:pPr algn="ctr"/>
                      <a:r>
                        <a:rPr kumimoji="1" lang="en-US" altLang="ja-JP" sz="1000" dirty="0">
                          <a:latin typeface="Meiryo UI" panose="020B0604030504040204" pitchFamily="50" charset="-128"/>
                          <a:ea typeface="Meiryo UI" panose="020B0604030504040204" pitchFamily="50" charset="-128"/>
                        </a:rPr>
                        <a:t>FIT</a:t>
                      </a:r>
                      <a:r>
                        <a:rPr kumimoji="1" lang="ja-JP" altLang="en-US" sz="1000" dirty="0">
                          <a:latin typeface="Meiryo UI" panose="020B0604030504040204" pitchFamily="50" charset="-128"/>
                          <a:ea typeface="Meiryo UI" panose="020B0604030504040204" pitchFamily="50" charset="-128"/>
                        </a:rPr>
                        <a:t>・</a:t>
                      </a:r>
                      <a:r>
                        <a:rPr kumimoji="1" lang="en-US" altLang="ja-JP" sz="1000" dirty="0">
                          <a:latin typeface="Meiryo UI" panose="020B0604030504040204" pitchFamily="50" charset="-128"/>
                          <a:ea typeface="Meiryo UI" panose="020B0604030504040204" pitchFamily="50" charset="-128"/>
                        </a:rPr>
                        <a:t>FIP</a:t>
                      </a:r>
                      <a:r>
                        <a:rPr kumimoji="1" lang="ja-JP" altLang="en-US" sz="1000" dirty="0">
                          <a:latin typeface="Meiryo UI" panose="020B0604030504040204" pitchFamily="50" charset="-128"/>
                          <a:ea typeface="Meiryo UI" panose="020B0604030504040204" pitchFamily="50" charset="-128"/>
                        </a:rPr>
                        <a:t>・廃棄等費用積立概況</a:t>
                      </a:r>
                      <a:endParaRPr kumimoji="1" lang="en-US" altLang="ja-JP" sz="1000" dirty="0">
                        <a:latin typeface="Meiryo UI" panose="020B0604030504040204" pitchFamily="50" charset="-128"/>
                        <a:ea typeface="Meiryo UI" panose="020B0604030504040204" pitchFamily="50" charset="-128"/>
                      </a:endParaRPr>
                    </a:p>
                    <a:p>
                      <a:pPr algn="ctr"/>
                      <a:r>
                        <a:rPr kumimoji="1" lang="en-US" altLang="ja-JP" sz="1000" dirty="0">
                          <a:latin typeface="Meiryo UI" panose="020B0604030504040204" pitchFamily="50" charset="-128"/>
                          <a:ea typeface="Meiryo UI" panose="020B0604030504040204" pitchFamily="50" charset="-128"/>
                        </a:rPr>
                        <a:t>(</a:t>
                      </a:r>
                      <a:r>
                        <a:rPr kumimoji="1" lang="ja-JP" altLang="en-US" sz="1000" dirty="0">
                          <a:latin typeface="Meiryo UI" panose="020B0604030504040204" pitchFamily="50" charset="-128"/>
                          <a:ea typeface="Meiryo UI" panose="020B0604030504040204" pitchFamily="50" charset="-128"/>
                        </a:rPr>
                        <a:t>月単位</a:t>
                      </a:r>
                      <a:r>
                        <a:rPr kumimoji="1" lang="en-US" altLang="ja-JP" sz="1000" dirty="0">
                          <a:latin typeface="Meiryo UI" panose="020B0604030504040204" pitchFamily="50" charset="-128"/>
                          <a:ea typeface="Meiryo UI" panose="020B0604030504040204" pitchFamily="50" charset="-128"/>
                        </a:rPr>
                        <a:t>)</a:t>
                      </a: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l"/>
                      <a:r>
                        <a:rPr kumimoji="1" lang="en-US" altLang="ja-JP" sz="1000" dirty="0">
                          <a:latin typeface="Meiryo UI" panose="020B0604030504040204" pitchFamily="50" charset="-128"/>
                          <a:ea typeface="Meiryo UI" panose="020B0604030504040204" pitchFamily="50" charset="-128"/>
                        </a:rPr>
                        <a:t>FIT</a:t>
                      </a:r>
                      <a:r>
                        <a:rPr kumimoji="1" lang="ja-JP" altLang="en-US" sz="1000" dirty="0">
                          <a:latin typeface="Meiryo UI" panose="020B0604030504040204" pitchFamily="50" charset="-128"/>
                          <a:ea typeface="Meiryo UI" panose="020B0604030504040204" pitchFamily="50" charset="-128"/>
                        </a:rPr>
                        <a:t>交付金額</a:t>
                      </a:r>
                      <a:r>
                        <a:rPr kumimoji="1" lang="en-US" altLang="ja-JP" sz="1000" dirty="0">
                          <a:latin typeface="Meiryo UI" panose="020B0604030504040204" pitchFamily="50" charset="-128"/>
                          <a:ea typeface="Meiryo UI" panose="020B0604030504040204" pitchFamily="50" charset="-128"/>
                        </a:rPr>
                        <a:t>(</a:t>
                      </a:r>
                      <a:r>
                        <a:rPr kumimoji="1" lang="ja-JP" altLang="en-US" sz="1000" dirty="0">
                          <a:latin typeface="Meiryo UI" panose="020B0604030504040204" pitchFamily="50" charset="-128"/>
                          <a:ea typeface="Meiryo UI" panose="020B0604030504040204" pitchFamily="50" charset="-128"/>
                        </a:rPr>
                        <a:t>当月度</a:t>
                      </a:r>
                      <a:r>
                        <a:rPr kumimoji="1" lang="en-US" altLang="ja-JP" sz="1000" dirty="0">
                          <a:latin typeface="Meiryo UI" panose="020B0604030504040204" pitchFamily="50" charset="-128"/>
                          <a:ea typeface="Meiryo UI" panose="020B0604030504040204" pitchFamily="50" charset="-128"/>
                        </a:rPr>
                        <a:t>)</a:t>
                      </a: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l"/>
                      <a:r>
                        <a:rPr kumimoji="1" lang="en-US" altLang="ja-JP" sz="1000" dirty="0">
                          <a:latin typeface="Meiryo UI" panose="020B0604030504040204" pitchFamily="50" charset="-128"/>
                          <a:ea typeface="Meiryo UI" panose="020B0604030504040204" pitchFamily="50" charset="-128"/>
                        </a:rPr>
                        <a:t>FIT</a:t>
                      </a:r>
                      <a:r>
                        <a:rPr kumimoji="1" lang="ja-JP" altLang="en-US" sz="1000" dirty="0">
                          <a:latin typeface="Meiryo UI" panose="020B0604030504040204" pitchFamily="50" charset="-128"/>
                          <a:ea typeface="Meiryo UI" panose="020B0604030504040204" pitchFamily="50" charset="-128"/>
                        </a:rPr>
                        <a:t>買取義務者に交付した当月度の</a:t>
                      </a:r>
                      <a:r>
                        <a:rPr kumimoji="1" lang="en-US" altLang="ja-JP" sz="1000" dirty="0">
                          <a:latin typeface="Meiryo UI" panose="020B0604030504040204" pitchFamily="50" charset="-128"/>
                          <a:ea typeface="Meiryo UI" panose="020B0604030504040204" pitchFamily="50" charset="-128"/>
                        </a:rPr>
                        <a:t>FIT</a:t>
                      </a:r>
                      <a:r>
                        <a:rPr kumimoji="1" lang="ja-JP" altLang="en-US" sz="1000" dirty="0">
                          <a:latin typeface="Meiryo UI" panose="020B0604030504040204" pitchFamily="50" charset="-128"/>
                          <a:ea typeface="Meiryo UI" panose="020B0604030504040204" pitchFamily="50" charset="-128"/>
                        </a:rPr>
                        <a:t>交付金総額</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rowSpan="5">
                  <a:txBody>
                    <a:bodyPr/>
                    <a:lstStyle/>
                    <a:p>
                      <a:pPr algn="ctr"/>
                      <a:r>
                        <a:rPr kumimoji="1" lang="ja-JP" altLang="en-US" sz="1000" dirty="0">
                          <a:latin typeface="Meiryo UI" panose="020B0604030504040204" pitchFamily="50" charset="-128"/>
                          <a:ea typeface="Meiryo UI" panose="020B0604030504040204" pitchFamily="50" charset="-128"/>
                        </a:rPr>
                        <a:t>月次</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3566431062"/>
                  </a:ext>
                </a:extLst>
              </a:tr>
              <a:tr h="216000">
                <a:tc vMerge="1">
                  <a:txBody>
                    <a:bodyPr/>
                    <a:lstStyle/>
                    <a:p>
                      <a:pPr algn="l"/>
                      <a:endParaRPr kumimoji="1" lang="ja-JP" altLang="en-US" sz="900" dirty="0">
                        <a:latin typeface="Meiryo UI" panose="020B0604030504040204" pitchFamily="50" charset="-128"/>
                        <a:ea typeface="Meiryo UI" panose="020B0604030504040204" pitchFamily="50" charset="-128"/>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l"/>
                      <a:r>
                        <a:rPr kumimoji="1" lang="en-US" altLang="ja-JP" sz="1000" dirty="0">
                          <a:latin typeface="Meiryo UI" panose="020B0604030504040204" pitchFamily="50" charset="-128"/>
                          <a:ea typeface="Meiryo UI" panose="020B0604030504040204" pitchFamily="50" charset="-128"/>
                        </a:rPr>
                        <a:t>FIP</a:t>
                      </a:r>
                      <a:r>
                        <a:rPr kumimoji="1" lang="ja-JP" altLang="en-US" sz="1000" dirty="0">
                          <a:latin typeface="Meiryo UI" panose="020B0604030504040204" pitchFamily="50" charset="-128"/>
                          <a:ea typeface="Meiryo UI" panose="020B0604030504040204" pitchFamily="50" charset="-128"/>
                        </a:rPr>
                        <a:t>交付金額</a:t>
                      </a:r>
                      <a:r>
                        <a:rPr kumimoji="1" lang="en-US" altLang="ja-JP" sz="1000" dirty="0">
                          <a:latin typeface="Meiryo UI" panose="020B0604030504040204" pitchFamily="50" charset="-128"/>
                          <a:ea typeface="Meiryo UI" panose="020B0604030504040204" pitchFamily="50" charset="-128"/>
                        </a:rPr>
                        <a:t>(</a:t>
                      </a:r>
                      <a:r>
                        <a:rPr kumimoji="1" lang="ja-JP" altLang="en-US" sz="1000" dirty="0">
                          <a:latin typeface="Meiryo UI" panose="020B0604030504040204" pitchFamily="50" charset="-128"/>
                          <a:ea typeface="Meiryo UI" panose="020B0604030504040204" pitchFamily="50" charset="-128"/>
                        </a:rPr>
                        <a:t>当月度</a:t>
                      </a:r>
                      <a:r>
                        <a:rPr kumimoji="1" lang="en-US" altLang="ja-JP" sz="1000" dirty="0">
                          <a:latin typeface="Meiryo UI" panose="020B0604030504040204" pitchFamily="50" charset="-128"/>
                          <a:ea typeface="Meiryo UI" panose="020B0604030504040204" pitchFamily="50" charset="-128"/>
                        </a:rPr>
                        <a:t>)</a:t>
                      </a: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l"/>
                      <a:r>
                        <a:rPr kumimoji="1" lang="en-US" altLang="ja-JP" sz="1000" dirty="0">
                          <a:latin typeface="Meiryo UI" panose="020B0604030504040204" pitchFamily="50" charset="-128"/>
                          <a:ea typeface="Meiryo UI" panose="020B0604030504040204" pitchFamily="50" charset="-128"/>
                        </a:rPr>
                        <a:t>FIP</a:t>
                      </a:r>
                      <a:r>
                        <a:rPr kumimoji="1" lang="ja-JP" altLang="en-US" sz="1000" dirty="0">
                          <a:latin typeface="Meiryo UI" panose="020B0604030504040204" pitchFamily="50" charset="-128"/>
                          <a:ea typeface="Meiryo UI" panose="020B0604030504040204" pitchFamily="50" charset="-128"/>
                        </a:rPr>
                        <a:t>認定事業者に交付した当月度の</a:t>
                      </a:r>
                      <a:r>
                        <a:rPr kumimoji="1" lang="en-US" altLang="ja-JP" sz="1000" dirty="0">
                          <a:latin typeface="Meiryo UI" panose="020B0604030504040204" pitchFamily="50" charset="-128"/>
                          <a:ea typeface="Meiryo UI" panose="020B0604030504040204" pitchFamily="50" charset="-128"/>
                        </a:rPr>
                        <a:t>FIP</a:t>
                      </a:r>
                      <a:r>
                        <a:rPr kumimoji="1" lang="ja-JP" altLang="en-US" sz="1000" dirty="0">
                          <a:latin typeface="Meiryo UI" panose="020B0604030504040204" pitchFamily="50" charset="-128"/>
                          <a:ea typeface="Meiryo UI" panose="020B0604030504040204" pitchFamily="50" charset="-128"/>
                        </a:rPr>
                        <a:t>交付金総額</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vMerge="1">
                  <a:txBody>
                    <a:bodyPr/>
                    <a:lstStyle/>
                    <a:p>
                      <a:endParaRPr kumimoji="1" lang="ja-JP" altLang="en-US" sz="105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3635500711"/>
                  </a:ext>
                </a:extLst>
              </a:tr>
              <a:tr h="216000">
                <a:tc vMerge="1">
                  <a:txBody>
                    <a:bodyPr/>
                    <a:lstStyle/>
                    <a:p>
                      <a:pPr algn="l"/>
                      <a:endParaRPr kumimoji="1" lang="ja-JP" altLang="en-US" sz="900" dirty="0">
                        <a:latin typeface="Meiryo UI" panose="020B0604030504040204" pitchFamily="50" charset="-128"/>
                        <a:ea typeface="Meiryo UI" panose="020B0604030504040204" pitchFamily="50" charset="-128"/>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l"/>
                      <a:r>
                        <a:rPr kumimoji="1" lang="ja-JP" altLang="en-US" sz="1000" dirty="0">
                          <a:latin typeface="Meiryo UI" panose="020B0604030504040204" pitchFamily="50" charset="-128"/>
                          <a:ea typeface="Meiryo UI" panose="020B0604030504040204" pitchFamily="50" charset="-128"/>
                        </a:rPr>
                        <a:t>納付金額</a:t>
                      </a:r>
                      <a:r>
                        <a:rPr kumimoji="1" lang="en-US" altLang="ja-JP" sz="1000" dirty="0">
                          <a:latin typeface="Meiryo UI" panose="020B0604030504040204" pitchFamily="50" charset="-128"/>
                          <a:ea typeface="Meiryo UI" panose="020B0604030504040204" pitchFamily="50" charset="-128"/>
                        </a:rPr>
                        <a:t>(</a:t>
                      </a:r>
                      <a:r>
                        <a:rPr kumimoji="1" lang="ja-JP" altLang="en-US" sz="1000" dirty="0">
                          <a:latin typeface="Meiryo UI" panose="020B0604030504040204" pitchFamily="50" charset="-128"/>
                          <a:ea typeface="Meiryo UI" panose="020B0604030504040204" pitchFamily="50" charset="-128"/>
                        </a:rPr>
                        <a:t>当月度</a:t>
                      </a:r>
                      <a:r>
                        <a:rPr kumimoji="1" lang="en-US" altLang="ja-JP" sz="1000" dirty="0">
                          <a:latin typeface="Meiryo UI" panose="020B0604030504040204" pitchFamily="50" charset="-128"/>
                          <a:ea typeface="Meiryo UI" panose="020B0604030504040204" pitchFamily="50" charset="-128"/>
                        </a:rPr>
                        <a:t>)</a:t>
                      </a: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l"/>
                      <a:r>
                        <a:rPr kumimoji="1" lang="ja-JP" altLang="en-US" sz="1000" dirty="0">
                          <a:latin typeface="Meiryo UI" panose="020B0604030504040204" pitchFamily="50" charset="-128"/>
                          <a:ea typeface="Meiryo UI" panose="020B0604030504040204" pitchFamily="50" charset="-128"/>
                        </a:rPr>
                        <a:t>小売電気事業者から徴収した当月度の再エネ賦課金総額</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vMerge="1">
                  <a:txBody>
                    <a:bodyPr/>
                    <a:lstStyle/>
                    <a:p>
                      <a:endParaRPr kumimoji="1" lang="ja-JP" altLang="en-US" sz="105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090306714"/>
                  </a:ext>
                </a:extLst>
              </a:tr>
              <a:tr h="216000">
                <a:tc vMerge="1">
                  <a:txBody>
                    <a:bodyPr/>
                    <a:lstStyle/>
                    <a:p>
                      <a:pPr algn="l"/>
                      <a:endParaRPr kumimoji="1" lang="ja-JP" altLang="en-US" sz="900" dirty="0">
                        <a:latin typeface="Meiryo UI" panose="020B0604030504040204" pitchFamily="50" charset="-128"/>
                        <a:ea typeface="Meiryo UI" panose="020B0604030504040204" pitchFamily="50" charset="-128"/>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algn="l"/>
                      <a:r>
                        <a:rPr kumimoji="1" lang="ja-JP" altLang="en-US" sz="1000" dirty="0">
                          <a:latin typeface="Meiryo UI" panose="020B0604030504040204" pitchFamily="50" charset="-128"/>
                          <a:ea typeface="Meiryo UI" panose="020B0604030504040204" pitchFamily="50" charset="-128"/>
                        </a:rPr>
                        <a:t>廃棄等費用積立金額</a:t>
                      </a:r>
                      <a:r>
                        <a:rPr kumimoji="1" lang="en-US" altLang="ja-JP" sz="1000" dirty="0">
                          <a:latin typeface="Meiryo UI" panose="020B0604030504040204" pitchFamily="50" charset="-128"/>
                          <a:ea typeface="Meiryo UI" panose="020B0604030504040204" pitchFamily="50" charset="-128"/>
                        </a:rPr>
                        <a:t>(</a:t>
                      </a:r>
                      <a:r>
                        <a:rPr kumimoji="1" lang="ja-JP" altLang="en-US" sz="1000" dirty="0">
                          <a:latin typeface="Meiryo UI" panose="020B0604030504040204" pitchFamily="50" charset="-128"/>
                          <a:ea typeface="Meiryo UI" panose="020B0604030504040204" pitchFamily="50" charset="-128"/>
                        </a:rPr>
                        <a:t>当月度</a:t>
                      </a:r>
                      <a:r>
                        <a:rPr kumimoji="1" lang="en-US" altLang="ja-JP" sz="1000" dirty="0">
                          <a:latin typeface="Meiryo UI" panose="020B0604030504040204" pitchFamily="50" charset="-128"/>
                          <a:ea typeface="Meiryo UI" panose="020B0604030504040204" pitchFamily="50" charset="-128"/>
                        </a:rPr>
                        <a:t>)</a:t>
                      </a: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l"/>
                      <a:r>
                        <a:rPr kumimoji="1" lang="ja-JP" altLang="en-US" sz="1000" dirty="0">
                          <a:latin typeface="Meiryo UI" panose="020B0604030504040204" pitchFamily="50" charset="-128"/>
                          <a:ea typeface="Meiryo UI" panose="020B0604030504040204" pitchFamily="50" charset="-128"/>
                        </a:rPr>
                        <a:t>認定事業者が当月度に積み立てた廃棄等費用積立金総額</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vMerge="1">
                  <a:txBody>
                    <a:bodyPr/>
                    <a:lstStyle/>
                    <a:p>
                      <a:endParaRPr kumimoji="1" lang="ja-JP" altLang="en-US" sz="105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2195136407"/>
                  </a:ext>
                </a:extLst>
              </a:tr>
              <a:tr h="216000">
                <a:tc vMerge="1">
                  <a:txBody>
                    <a:bodyPr/>
                    <a:lstStyle/>
                    <a:p>
                      <a:pPr algn="ctr"/>
                      <a:endParaRPr kumimoji="1" lang="ja-JP" altLang="en-US" sz="105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l"/>
                      <a:r>
                        <a:rPr kumimoji="1" lang="ja-JP" altLang="en-US" sz="1000" dirty="0">
                          <a:latin typeface="Meiryo UI" panose="020B0604030504040204" pitchFamily="50" charset="-128"/>
                          <a:ea typeface="Meiryo UI" panose="020B0604030504040204" pitchFamily="50" charset="-128"/>
                        </a:rPr>
                        <a:t>廃棄等費用積立必要金額</a:t>
                      </a:r>
                      <a:r>
                        <a:rPr kumimoji="1" lang="en-US" altLang="ja-JP" sz="1000" dirty="0">
                          <a:latin typeface="Meiryo UI" panose="020B0604030504040204" pitchFamily="50" charset="-128"/>
                          <a:ea typeface="Meiryo UI" panose="020B0604030504040204" pitchFamily="50" charset="-128"/>
                        </a:rPr>
                        <a:t>(</a:t>
                      </a:r>
                      <a:r>
                        <a:rPr kumimoji="1" lang="ja-JP" altLang="en-US" sz="1000" dirty="0">
                          <a:latin typeface="Meiryo UI" panose="020B0604030504040204" pitchFamily="50" charset="-128"/>
                          <a:ea typeface="Meiryo UI" panose="020B0604030504040204" pitchFamily="50" charset="-128"/>
                        </a:rPr>
                        <a:t>当年度</a:t>
                      </a:r>
                      <a:r>
                        <a:rPr kumimoji="1" lang="en-US" altLang="ja-JP" sz="1000" dirty="0">
                          <a:latin typeface="Meiryo UI" panose="020B0604030504040204" pitchFamily="50" charset="-128"/>
                          <a:ea typeface="Meiryo UI" panose="020B0604030504040204" pitchFamily="50" charset="-128"/>
                        </a:rPr>
                        <a:t>)</a:t>
                      </a: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l"/>
                      <a:r>
                        <a:rPr kumimoji="1" lang="ja-JP" altLang="en-US" sz="1000" dirty="0">
                          <a:latin typeface="Meiryo UI" panose="020B0604030504040204" pitchFamily="50" charset="-128"/>
                          <a:ea typeface="Meiryo UI" panose="020B0604030504040204" pitchFamily="50" charset="-128"/>
                        </a:rPr>
                        <a:t>認定事業者が当月度に積み立てる必要がある廃棄等費用積立金総額</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vMerge="1">
                  <a:txBody>
                    <a:bodyPr/>
                    <a:lstStyle/>
                    <a:p>
                      <a:pPr algn="ctr"/>
                      <a:endParaRPr kumimoji="1" lang="ja-JP" altLang="en-US" sz="105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890157305"/>
                  </a:ext>
                </a:extLst>
              </a:tr>
              <a:tr h="216000">
                <a:tc rowSpan="5">
                  <a:txBody>
                    <a:bodyPr/>
                    <a:lstStyle/>
                    <a:p>
                      <a:pPr algn="ctr"/>
                      <a:r>
                        <a:rPr kumimoji="1" lang="en-US" altLang="ja-JP" sz="1000" dirty="0">
                          <a:latin typeface="Meiryo UI" panose="020B0604030504040204" pitchFamily="50" charset="-128"/>
                          <a:ea typeface="Meiryo UI" panose="020B0604030504040204" pitchFamily="50" charset="-128"/>
                        </a:rPr>
                        <a:t>FIT</a:t>
                      </a:r>
                      <a:r>
                        <a:rPr kumimoji="1" lang="ja-JP" altLang="en-US" sz="1000" dirty="0">
                          <a:latin typeface="Meiryo UI" panose="020B0604030504040204" pitchFamily="50" charset="-128"/>
                          <a:ea typeface="Meiryo UI" panose="020B0604030504040204" pitchFamily="50" charset="-128"/>
                        </a:rPr>
                        <a:t>・</a:t>
                      </a:r>
                      <a:r>
                        <a:rPr kumimoji="1" lang="en-US" altLang="ja-JP" sz="1000" dirty="0">
                          <a:latin typeface="Meiryo UI" panose="020B0604030504040204" pitchFamily="50" charset="-128"/>
                          <a:ea typeface="Meiryo UI" panose="020B0604030504040204" pitchFamily="50" charset="-128"/>
                        </a:rPr>
                        <a:t>FIP</a:t>
                      </a:r>
                      <a:r>
                        <a:rPr kumimoji="1" lang="ja-JP" altLang="en-US" sz="1000" dirty="0">
                          <a:latin typeface="Meiryo UI" panose="020B0604030504040204" pitchFamily="50" charset="-128"/>
                          <a:ea typeface="Meiryo UI" panose="020B0604030504040204" pitchFamily="50" charset="-128"/>
                        </a:rPr>
                        <a:t>・廃棄等費用積立概況</a:t>
                      </a:r>
                      <a:endParaRPr kumimoji="1" lang="en-US" altLang="ja-JP" sz="1000" dirty="0">
                        <a:latin typeface="Meiryo UI" panose="020B0604030504040204" pitchFamily="50" charset="-128"/>
                        <a:ea typeface="Meiryo UI" panose="020B0604030504040204" pitchFamily="50" charset="-128"/>
                      </a:endParaRPr>
                    </a:p>
                    <a:p>
                      <a:pPr algn="ctr"/>
                      <a:r>
                        <a:rPr kumimoji="1" lang="en-US" altLang="ja-JP" sz="1000" dirty="0">
                          <a:latin typeface="Meiryo UI" panose="020B0604030504040204" pitchFamily="50" charset="-128"/>
                          <a:ea typeface="Meiryo UI" panose="020B0604030504040204" pitchFamily="50" charset="-128"/>
                        </a:rPr>
                        <a:t>(</a:t>
                      </a:r>
                      <a:r>
                        <a:rPr kumimoji="1" lang="ja-JP" altLang="en-US" sz="1000" dirty="0">
                          <a:latin typeface="Meiryo UI" panose="020B0604030504040204" pitchFamily="50" charset="-128"/>
                          <a:ea typeface="Meiryo UI" panose="020B0604030504040204" pitchFamily="50" charset="-128"/>
                        </a:rPr>
                        <a:t>年単位</a:t>
                      </a:r>
                      <a:r>
                        <a:rPr kumimoji="1" lang="en-US" altLang="ja-JP" sz="1000" dirty="0">
                          <a:latin typeface="Meiryo UI" panose="020B0604030504040204" pitchFamily="50" charset="-128"/>
                          <a:ea typeface="Meiryo UI" panose="020B0604030504040204" pitchFamily="50" charset="-128"/>
                        </a:rPr>
                        <a:t>)</a:t>
                      </a: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l"/>
                      <a:r>
                        <a:rPr kumimoji="1" lang="en-US" altLang="ja-JP" sz="1000" dirty="0">
                          <a:latin typeface="Meiryo UI" panose="020B0604030504040204" pitchFamily="50" charset="-128"/>
                          <a:ea typeface="Meiryo UI" panose="020B0604030504040204" pitchFamily="50" charset="-128"/>
                        </a:rPr>
                        <a:t>FIT</a:t>
                      </a:r>
                      <a:r>
                        <a:rPr kumimoji="1" lang="ja-JP" altLang="en-US" sz="1000" dirty="0">
                          <a:latin typeface="Meiryo UI" panose="020B0604030504040204" pitchFamily="50" charset="-128"/>
                          <a:ea typeface="Meiryo UI" panose="020B0604030504040204" pitchFamily="50" charset="-128"/>
                        </a:rPr>
                        <a:t>交付金額</a:t>
                      </a:r>
                      <a:r>
                        <a:rPr kumimoji="1" lang="en-US" altLang="ja-JP" sz="1000" dirty="0">
                          <a:latin typeface="Meiryo UI" panose="020B0604030504040204" pitchFamily="50" charset="-128"/>
                          <a:ea typeface="Meiryo UI" panose="020B0604030504040204" pitchFamily="50" charset="-128"/>
                        </a:rPr>
                        <a:t>(</a:t>
                      </a:r>
                      <a:r>
                        <a:rPr kumimoji="1" lang="ja-JP" altLang="en-US" sz="1000" dirty="0">
                          <a:latin typeface="Meiryo UI" panose="020B0604030504040204" pitchFamily="50" charset="-128"/>
                          <a:ea typeface="Meiryo UI" panose="020B0604030504040204" pitchFamily="50" charset="-128"/>
                        </a:rPr>
                        <a:t>当年度</a:t>
                      </a:r>
                      <a:r>
                        <a:rPr kumimoji="1" lang="en-US" altLang="ja-JP" sz="1000" dirty="0">
                          <a:latin typeface="Meiryo UI" panose="020B0604030504040204" pitchFamily="50" charset="-128"/>
                          <a:ea typeface="Meiryo UI" panose="020B0604030504040204" pitchFamily="50" charset="-128"/>
                        </a:rPr>
                        <a:t>)</a:t>
                      </a: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l"/>
                      <a:r>
                        <a:rPr kumimoji="1" lang="en-US" altLang="ja-JP" sz="1000" dirty="0">
                          <a:latin typeface="Meiryo UI" panose="020B0604030504040204" pitchFamily="50" charset="-128"/>
                          <a:ea typeface="Meiryo UI" panose="020B0604030504040204" pitchFamily="50" charset="-128"/>
                        </a:rPr>
                        <a:t>FIT</a:t>
                      </a:r>
                      <a:r>
                        <a:rPr kumimoji="1" lang="ja-JP" altLang="en-US" sz="1000" dirty="0">
                          <a:latin typeface="Meiryo UI" panose="020B0604030504040204" pitchFamily="50" charset="-128"/>
                          <a:ea typeface="Meiryo UI" panose="020B0604030504040204" pitchFamily="50" charset="-128"/>
                        </a:rPr>
                        <a:t>買取義務者に交付した当年度の</a:t>
                      </a:r>
                      <a:r>
                        <a:rPr kumimoji="1" lang="en-US" altLang="ja-JP" sz="1000" dirty="0">
                          <a:latin typeface="Meiryo UI" panose="020B0604030504040204" pitchFamily="50" charset="-128"/>
                          <a:ea typeface="Meiryo UI" panose="020B0604030504040204" pitchFamily="50" charset="-128"/>
                        </a:rPr>
                        <a:t>FIT</a:t>
                      </a:r>
                      <a:r>
                        <a:rPr kumimoji="1" lang="ja-JP" altLang="en-US" sz="1000" dirty="0">
                          <a:latin typeface="Meiryo UI" panose="020B0604030504040204" pitchFamily="50" charset="-128"/>
                          <a:ea typeface="Meiryo UI" panose="020B0604030504040204" pitchFamily="50" charset="-128"/>
                        </a:rPr>
                        <a:t>交付金累計額</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rowSpan="5">
                  <a:txBody>
                    <a:bodyPr/>
                    <a:lstStyle/>
                    <a:p>
                      <a:pPr algn="ctr"/>
                      <a:r>
                        <a:rPr kumimoji="1" lang="ja-JP" altLang="en-US" sz="1000" dirty="0">
                          <a:latin typeface="Meiryo UI" panose="020B0604030504040204" pitchFamily="50" charset="-128"/>
                          <a:ea typeface="Meiryo UI" panose="020B0604030504040204" pitchFamily="50" charset="-128"/>
                        </a:rPr>
                        <a:t>月次</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211878983"/>
                  </a:ext>
                </a:extLst>
              </a:tr>
              <a:tr h="216000">
                <a:tc vMerge="1">
                  <a:txBody>
                    <a:bodyPr/>
                    <a:lstStyle/>
                    <a:p>
                      <a:pPr algn="l"/>
                      <a:endParaRPr kumimoji="1" lang="ja-JP" altLang="en-US" sz="9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l"/>
                      <a:r>
                        <a:rPr kumimoji="1" lang="en-US" altLang="ja-JP" sz="1000" dirty="0">
                          <a:latin typeface="Meiryo UI" panose="020B0604030504040204" pitchFamily="50" charset="-128"/>
                          <a:ea typeface="Meiryo UI" panose="020B0604030504040204" pitchFamily="50" charset="-128"/>
                        </a:rPr>
                        <a:t>FIP</a:t>
                      </a:r>
                      <a:r>
                        <a:rPr kumimoji="1" lang="ja-JP" altLang="en-US" sz="1000" dirty="0">
                          <a:latin typeface="Meiryo UI" panose="020B0604030504040204" pitchFamily="50" charset="-128"/>
                          <a:ea typeface="Meiryo UI" panose="020B0604030504040204" pitchFamily="50" charset="-128"/>
                        </a:rPr>
                        <a:t>交付金額</a:t>
                      </a:r>
                      <a:r>
                        <a:rPr kumimoji="1" lang="en-US" altLang="ja-JP" sz="1000" dirty="0">
                          <a:latin typeface="Meiryo UI" panose="020B0604030504040204" pitchFamily="50" charset="-128"/>
                          <a:ea typeface="Meiryo UI" panose="020B0604030504040204" pitchFamily="50" charset="-128"/>
                        </a:rPr>
                        <a:t>(</a:t>
                      </a:r>
                      <a:r>
                        <a:rPr kumimoji="1" lang="ja-JP" altLang="en-US" sz="1000" dirty="0">
                          <a:latin typeface="Meiryo UI" panose="020B0604030504040204" pitchFamily="50" charset="-128"/>
                          <a:ea typeface="Meiryo UI" panose="020B0604030504040204" pitchFamily="50" charset="-128"/>
                        </a:rPr>
                        <a:t>当年度</a:t>
                      </a:r>
                      <a:r>
                        <a:rPr kumimoji="1" lang="en-US" altLang="ja-JP" sz="1000" dirty="0">
                          <a:latin typeface="Meiryo UI" panose="020B0604030504040204" pitchFamily="50" charset="-128"/>
                          <a:ea typeface="Meiryo UI" panose="020B0604030504040204" pitchFamily="50" charset="-128"/>
                        </a:rPr>
                        <a:t>)</a:t>
                      </a: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l"/>
                      <a:r>
                        <a:rPr kumimoji="1" lang="en-US" altLang="ja-JP" sz="1000" dirty="0">
                          <a:latin typeface="Meiryo UI" panose="020B0604030504040204" pitchFamily="50" charset="-128"/>
                          <a:ea typeface="Meiryo UI" panose="020B0604030504040204" pitchFamily="50" charset="-128"/>
                        </a:rPr>
                        <a:t>FIP</a:t>
                      </a:r>
                      <a:r>
                        <a:rPr kumimoji="1" lang="ja-JP" altLang="en-US" sz="1000" dirty="0">
                          <a:latin typeface="Meiryo UI" panose="020B0604030504040204" pitchFamily="50" charset="-128"/>
                          <a:ea typeface="Meiryo UI" panose="020B0604030504040204" pitchFamily="50" charset="-128"/>
                        </a:rPr>
                        <a:t>認定事業者に交付した当年度の</a:t>
                      </a:r>
                      <a:r>
                        <a:rPr kumimoji="1" lang="en-US" altLang="ja-JP" sz="1000" dirty="0">
                          <a:latin typeface="Meiryo UI" panose="020B0604030504040204" pitchFamily="50" charset="-128"/>
                          <a:ea typeface="Meiryo UI" panose="020B0604030504040204" pitchFamily="50" charset="-128"/>
                        </a:rPr>
                        <a:t>FIP</a:t>
                      </a:r>
                      <a:r>
                        <a:rPr kumimoji="1" lang="ja-JP" altLang="en-US" sz="1000" dirty="0">
                          <a:latin typeface="Meiryo UI" panose="020B0604030504040204" pitchFamily="50" charset="-128"/>
                          <a:ea typeface="Meiryo UI" panose="020B0604030504040204" pitchFamily="50" charset="-128"/>
                        </a:rPr>
                        <a:t>交付金累計額</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vMerge="1">
                  <a:txBody>
                    <a:bodyPr/>
                    <a:lstStyle/>
                    <a:p>
                      <a:endParaRPr kumimoji="1" lang="ja-JP" altLang="en-US" sz="105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890027159"/>
                  </a:ext>
                </a:extLst>
              </a:tr>
              <a:tr h="216000">
                <a:tc vMerge="1">
                  <a:txBody>
                    <a:bodyPr/>
                    <a:lstStyle/>
                    <a:p>
                      <a:pPr algn="l"/>
                      <a:endParaRPr kumimoji="1" lang="ja-JP" altLang="en-US" sz="9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l"/>
                      <a:r>
                        <a:rPr kumimoji="1" lang="ja-JP" altLang="en-US" sz="1000" dirty="0">
                          <a:latin typeface="Meiryo UI" panose="020B0604030504040204" pitchFamily="50" charset="-128"/>
                          <a:ea typeface="Meiryo UI" panose="020B0604030504040204" pitchFamily="50" charset="-128"/>
                        </a:rPr>
                        <a:t>納付金額</a:t>
                      </a:r>
                      <a:r>
                        <a:rPr kumimoji="1" lang="en-US" altLang="ja-JP" sz="1000" dirty="0">
                          <a:latin typeface="Meiryo UI" panose="020B0604030504040204" pitchFamily="50" charset="-128"/>
                          <a:ea typeface="Meiryo UI" panose="020B0604030504040204" pitchFamily="50" charset="-128"/>
                        </a:rPr>
                        <a:t>(</a:t>
                      </a:r>
                      <a:r>
                        <a:rPr kumimoji="1" lang="ja-JP" altLang="en-US" sz="1000" dirty="0">
                          <a:latin typeface="Meiryo UI" panose="020B0604030504040204" pitchFamily="50" charset="-128"/>
                          <a:ea typeface="Meiryo UI" panose="020B0604030504040204" pitchFamily="50" charset="-128"/>
                        </a:rPr>
                        <a:t>当年度</a:t>
                      </a:r>
                      <a:r>
                        <a:rPr kumimoji="1" lang="en-US" altLang="ja-JP" sz="1000" dirty="0">
                          <a:latin typeface="Meiryo UI" panose="020B0604030504040204" pitchFamily="50" charset="-128"/>
                          <a:ea typeface="Meiryo UI" panose="020B0604030504040204" pitchFamily="50" charset="-128"/>
                        </a:rPr>
                        <a:t>)</a:t>
                      </a: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l"/>
                      <a:r>
                        <a:rPr kumimoji="1" lang="ja-JP" altLang="en-US" sz="1000" dirty="0">
                          <a:latin typeface="Meiryo UI" panose="020B0604030504040204" pitchFamily="50" charset="-128"/>
                          <a:ea typeface="Meiryo UI" panose="020B0604030504040204" pitchFamily="50" charset="-128"/>
                        </a:rPr>
                        <a:t>小売電気事業者から徴収した当年度の再エネ賦課金累計額</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vMerge="1">
                  <a:txBody>
                    <a:bodyPr/>
                    <a:lstStyle/>
                    <a:p>
                      <a:endParaRPr kumimoji="1" lang="ja-JP" altLang="en-US" sz="105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3831946497"/>
                  </a:ext>
                </a:extLst>
              </a:tr>
              <a:tr h="216000">
                <a:tc vMerge="1">
                  <a:txBody>
                    <a:bodyPr/>
                    <a:lstStyle/>
                    <a:p>
                      <a:pPr algn="l"/>
                      <a:endParaRPr kumimoji="1" lang="ja-JP" altLang="en-US" sz="9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l"/>
                      <a:r>
                        <a:rPr kumimoji="1" lang="ja-JP" altLang="en-US" sz="1000" dirty="0">
                          <a:latin typeface="Meiryo UI" panose="020B0604030504040204" pitchFamily="50" charset="-128"/>
                          <a:ea typeface="Meiryo UI" panose="020B0604030504040204" pitchFamily="50" charset="-128"/>
                        </a:rPr>
                        <a:t>廃棄等費用積立金額</a:t>
                      </a:r>
                      <a:r>
                        <a:rPr kumimoji="1" lang="en-US" altLang="ja-JP" sz="1000" dirty="0">
                          <a:latin typeface="Meiryo UI" panose="020B0604030504040204" pitchFamily="50" charset="-128"/>
                          <a:ea typeface="Meiryo UI" panose="020B0604030504040204" pitchFamily="50" charset="-128"/>
                        </a:rPr>
                        <a:t>(</a:t>
                      </a:r>
                      <a:r>
                        <a:rPr kumimoji="1" lang="ja-JP" altLang="en-US" sz="1000" dirty="0">
                          <a:latin typeface="Meiryo UI" panose="020B0604030504040204" pitchFamily="50" charset="-128"/>
                          <a:ea typeface="Meiryo UI" panose="020B0604030504040204" pitchFamily="50" charset="-128"/>
                        </a:rPr>
                        <a:t>当年度</a:t>
                      </a:r>
                      <a:r>
                        <a:rPr kumimoji="1" lang="en-US" altLang="ja-JP" sz="1000" dirty="0">
                          <a:latin typeface="Meiryo UI" panose="020B0604030504040204" pitchFamily="50" charset="-128"/>
                          <a:ea typeface="Meiryo UI" panose="020B0604030504040204" pitchFamily="50" charset="-128"/>
                        </a:rPr>
                        <a:t>)</a:t>
                      </a: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l"/>
                      <a:r>
                        <a:rPr kumimoji="1" lang="ja-JP" altLang="en-US" sz="1000" dirty="0">
                          <a:latin typeface="Meiryo UI" panose="020B0604030504040204" pitchFamily="50" charset="-128"/>
                          <a:ea typeface="Meiryo UI" panose="020B0604030504040204" pitchFamily="50" charset="-128"/>
                        </a:rPr>
                        <a:t>認定事業者が当年度に積み立てた廃棄等費用積立金累計額</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vMerge="1">
                  <a:txBody>
                    <a:bodyPr/>
                    <a:lstStyle/>
                    <a:p>
                      <a:endParaRPr kumimoji="1" lang="ja-JP" altLang="en-US" sz="105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3662567359"/>
                  </a:ext>
                </a:extLst>
              </a:tr>
              <a:tr h="216000">
                <a:tc vMerge="1">
                  <a:txBody>
                    <a:bodyPr/>
                    <a:lstStyle/>
                    <a:p>
                      <a:pPr algn="ctr"/>
                      <a:endParaRPr kumimoji="1" lang="ja-JP" altLang="en-US" sz="105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l"/>
                      <a:r>
                        <a:rPr kumimoji="1" lang="zh-TW" altLang="en-US" sz="1000" dirty="0">
                          <a:latin typeface="Meiryo UI" panose="020B0604030504040204" pitchFamily="50" charset="-128"/>
                          <a:ea typeface="Meiryo UI" panose="020B0604030504040204" pitchFamily="50" charset="-128"/>
                        </a:rPr>
                        <a:t>廃棄等費用積立</a:t>
                      </a:r>
                      <a:r>
                        <a:rPr kumimoji="1" lang="ja-JP" altLang="en-US" sz="1000" dirty="0">
                          <a:latin typeface="Meiryo UI" panose="020B0604030504040204" pitchFamily="50" charset="-128"/>
                          <a:ea typeface="Meiryo UI" panose="020B0604030504040204" pitchFamily="50" charset="-128"/>
                        </a:rPr>
                        <a:t>必要金額</a:t>
                      </a:r>
                      <a:r>
                        <a:rPr kumimoji="1" lang="en-US" altLang="ja-JP" sz="1000" dirty="0">
                          <a:latin typeface="Meiryo UI" panose="020B0604030504040204" pitchFamily="50" charset="-128"/>
                          <a:ea typeface="Meiryo UI" panose="020B0604030504040204" pitchFamily="50" charset="-128"/>
                        </a:rPr>
                        <a:t>(</a:t>
                      </a:r>
                      <a:r>
                        <a:rPr kumimoji="1" lang="ja-JP" altLang="en-US" sz="1000" dirty="0">
                          <a:latin typeface="Meiryo UI" panose="020B0604030504040204" pitchFamily="50" charset="-128"/>
                          <a:ea typeface="Meiryo UI" panose="020B0604030504040204" pitchFamily="50" charset="-128"/>
                        </a:rPr>
                        <a:t>当年度</a:t>
                      </a:r>
                      <a:r>
                        <a:rPr kumimoji="1" lang="en-US" altLang="ja-JP" sz="1000" dirty="0">
                          <a:latin typeface="Meiryo UI" panose="020B0604030504040204" pitchFamily="50" charset="-128"/>
                          <a:ea typeface="Meiryo UI" panose="020B0604030504040204" pitchFamily="50" charset="-128"/>
                        </a:rPr>
                        <a:t>)</a:t>
                      </a:r>
                      <a:endParaRPr kumimoji="1" lang="zh-TW"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l"/>
                      <a:r>
                        <a:rPr kumimoji="1" lang="ja-JP" altLang="en-US" sz="1000" dirty="0">
                          <a:latin typeface="Meiryo UI" panose="020B0604030504040204" pitchFamily="50" charset="-128"/>
                          <a:ea typeface="Meiryo UI" panose="020B0604030504040204" pitchFamily="50" charset="-128"/>
                        </a:rPr>
                        <a:t>認定事業者が当年度に積み立てる必要がある</a:t>
                      </a:r>
                      <a:r>
                        <a:rPr kumimoji="1" lang="zh-TW" altLang="en-US" sz="1000" dirty="0">
                          <a:latin typeface="Meiryo UI" panose="020B0604030504040204" pitchFamily="50" charset="-128"/>
                          <a:ea typeface="Meiryo UI" panose="020B0604030504040204" pitchFamily="50" charset="-128"/>
                        </a:rPr>
                        <a:t>廃棄等費用積立金総額</a:t>
                      </a: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vMerge="1">
                  <a:txBody>
                    <a:bodyPr/>
                    <a:lstStyle/>
                    <a:p>
                      <a:pPr algn="ctr"/>
                      <a:endParaRPr kumimoji="1" lang="ja-JP" altLang="en-US" sz="105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3578251416"/>
                  </a:ext>
                </a:extLst>
              </a:tr>
            </a:tbl>
          </a:graphicData>
        </a:graphic>
      </p:graphicFrame>
      <p:sp>
        <p:nvSpPr>
          <p:cNvPr id="7" name="正方形/長方形 6">
            <a:extLst>
              <a:ext uri="{FF2B5EF4-FFF2-40B4-BE49-F238E27FC236}">
                <a16:creationId xmlns:a16="http://schemas.microsoft.com/office/drawing/2014/main" id="{EECD8D0F-63ED-4FD8-B835-3ED63A6F2D2E}"/>
              </a:ext>
            </a:extLst>
          </p:cNvPr>
          <p:cNvSpPr/>
          <p:nvPr/>
        </p:nvSpPr>
        <p:spPr>
          <a:xfrm>
            <a:off x="328358" y="5092173"/>
            <a:ext cx="3515236" cy="253916"/>
          </a:xfrm>
          <a:prstGeom prst="rect">
            <a:avLst/>
          </a:prstGeom>
        </p:spPr>
        <p:txBody>
          <a:bodyPr wrap="square">
            <a:spAutoFit/>
          </a:bodyPr>
          <a:lstStyle/>
          <a:p>
            <a:r>
              <a:rPr lang="ja-JP" altLang="en-US" sz="1050" dirty="0">
                <a:latin typeface="Meiryo UI"/>
                <a:ea typeface="Meiryo UI"/>
                <a:cs typeface="Arial" pitchFamily="34" charset="0"/>
              </a:rPr>
              <a:t>＜掲載イメージ＞　</a:t>
            </a:r>
            <a:r>
              <a:rPr lang="ja-JP" altLang="en-US" sz="900" u="sng" dirty="0">
                <a:latin typeface="Meiryo UI"/>
                <a:ea typeface="Meiryo UI"/>
                <a:cs typeface="Arial" pitchFamily="34" charset="0"/>
              </a:rPr>
              <a:t>例：</a:t>
            </a:r>
            <a:r>
              <a:rPr lang="en-US" altLang="ja-JP" sz="900" u="sng" dirty="0">
                <a:latin typeface="Meiryo UI"/>
                <a:ea typeface="Meiryo UI"/>
                <a:cs typeface="Arial" pitchFamily="34" charset="0"/>
              </a:rPr>
              <a:t>2023</a:t>
            </a:r>
            <a:r>
              <a:rPr lang="ja-JP" altLang="en-US" sz="900" u="sng" dirty="0">
                <a:latin typeface="Meiryo UI"/>
                <a:ea typeface="Meiryo UI"/>
                <a:cs typeface="Arial" pitchFamily="34" charset="0"/>
              </a:rPr>
              <a:t>年</a:t>
            </a:r>
            <a:r>
              <a:rPr lang="en-US" altLang="ja-JP" sz="900" u="sng" dirty="0">
                <a:latin typeface="Meiryo UI"/>
                <a:ea typeface="Meiryo UI"/>
                <a:cs typeface="Arial" pitchFamily="34" charset="0"/>
              </a:rPr>
              <a:t>10</a:t>
            </a:r>
            <a:r>
              <a:rPr lang="ja-JP" altLang="en-US" sz="900" u="sng" dirty="0">
                <a:latin typeface="Meiryo UI"/>
                <a:ea typeface="Meiryo UI"/>
                <a:cs typeface="Arial" pitchFamily="34" charset="0"/>
              </a:rPr>
              <a:t>月度分掲載の場合</a:t>
            </a:r>
            <a:endParaRPr lang="ja-JP" altLang="en-US" sz="2800" u="sng" dirty="0">
              <a:latin typeface="Arial"/>
              <a:ea typeface="Meiryo UI"/>
            </a:endParaRPr>
          </a:p>
        </p:txBody>
      </p:sp>
      <p:graphicFrame>
        <p:nvGraphicFramePr>
          <p:cNvPr id="9" name="表 8">
            <a:extLst>
              <a:ext uri="{FF2B5EF4-FFF2-40B4-BE49-F238E27FC236}">
                <a16:creationId xmlns:a16="http://schemas.microsoft.com/office/drawing/2014/main" id="{4F7A8158-9C3A-47D5-8A5D-F3266C80F289}"/>
              </a:ext>
            </a:extLst>
          </p:cNvPr>
          <p:cNvGraphicFramePr>
            <a:graphicFrameLocks noGrp="1"/>
          </p:cNvGraphicFramePr>
          <p:nvPr/>
        </p:nvGraphicFramePr>
        <p:xfrm>
          <a:off x="463229" y="5331977"/>
          <a:ext cx="6760731" cy="1366535"/>
        </p:xfrm>
        <a:graphic>
          <a:graphicData uri="http://schemas.openxmlformats.org/drawingml/2006/table">
            <a:tbl>
              <a:tblPr>
                <a:tableStyleId>{5C22544A-7EE6-4342-B048-85BDC9FD1C3A}</a:tableStyleId>
              </a:tblPr>
              <a:tblGrid>
                <a:gridCol w="1419791">
                  <a:extLst>
                    <a:ext uri="{9D8B030D-6E8A-4147-A177-3AD203B41FA5}">
                      <a16:colId xmlns:a16="http://schemas.microsoft.com/office/drawing/2014/main" val="2168571002"/>
                    </a:ext>
                  </a:extLst>
                </a:gridCol>
                <a:gridCol w="387220">
                  <a:extLst>
                    <a:ext uri="{9D8B030D-6E8A-4147-A177-3AD203B41FA5}">
                      <a16:colId xmlns:a16="http://schemas.microsoft.com/office/drawing/2014/main" val="3109857164"/>
                    </a:ext>
                  </a:extLst>
                </a:gridCol>
                <a:gridCol w="387220">
                  <a:extLst>
                    <a:ext uri="{9D8B030D-6E8A-4147-A177-3AD203B41FA5}">
                      <a16:colId xmlns:a16="http://schemas.microsoft.com/office/drawing/2014/main" val="3278851093"/>
                    </a:ext>
                  </a:extLst>
                </a:gridCol>
                <a:gridCol w="387220">
                  <a:extLst>
                    <a:ext uri="{9D8B030D-6E8A-4147-A177-3AD203B41FA5}">
                      <a16:colId xmlns:a16="http://schemas.microsoft.com/office/drawing/2014/main" val="1506333303"/>
                    </a:ext>
                  </a:extLst>
                </a:gridCol>
                <a:gridCol w="387220">
                  <a:extLst>
                    <a:ext uri="{9D8B030D-6E8A-4147-A177-3AD203B41FA5}">
                      <a16:colId xmlns:a16="http://schemas.microsoft.com/office/drawing/2014/main" val="2440575518"/>
                    </a:ext>
                  </a:extLst>
                </a:gridCol>
                <a:gridCol w="387220">
                  <a:extLst>
                    <a:ext uri="{9D8B030D-6E8A-4147-A177-3AD203B41FA5}">
                      <a16:colId xmlns:a16="http://schemas.microsoft.com/office/drawing/2014/main" val="3360197135"/>
                    </a:ext>
                  </a:extLst>
                </a:gridCol>
                <a:gridCol w="387220">
                  <a:extLst>
                    <a:ext uri="{9D8B030D-6E8A-4147-A177-3AD203B41FA5}">
                      <a16:colId xmlns:a16="http://schemas.microsoft.com/office/drawing/2014/main" val="464618531"/>
                    </a:ext>
                  </a:extLst>
                </a:gridCol>
                <a:gridCol w="387220">
                  <a:extLst>
                    <a:ext uri="{9D8B030D-6E8A-4147-A177-3AD203B41FA5}">
                      <a16:colId xmlns:a16="http://schemas.microsoft.com/office/drawing/2014/main" val="2548395918"/>
                    </a:ext>
                  </a:extLst>
                </a:gridCol>
                <a:gridCol w="387220">
                  <a:extLst>
                    <a:ext uri="{9D8B030D-6E8A-4147-A177-3AD203B41FA5}">
                      <a16:colId xmlns:a16="http://schemas.microsoft.com/office/drawing/2014/main" val="935172474"/>
                    </a:ext>
                  </a:extLst>
                </a:gridCol>
                <a:gridCol w="387220">
                  <a:extLst>
                    <a:ext uri="{9D8B030D-6E8A-4147-A177-3AD203B41FA5}">
                      <a16:colId xmlns:a16="http://schemas.microsoft.com/office/drawing/2014/main" val="3566798447"/>
                    </a:ext>
                  </a:extLst>
                </a:gridCol>
                <a:gridCol w="387220">
                  <a:extLst>
                    <a:ext uri="{9D8B030D-6E8A-4147-A177-3AD203B41FA5}">
                      <a16:colId xmlns:a16="http://schemas.microsoft.com/office/drawing/2014/main" val="3521357150"/>
                    </a:ext>
                  </a:extLst>
                </a:gridCol>
                <a:gridCol w="387220">
                  <a:extLst>
                    <a:ext uri="{9D8B030D-6E8A-4147-A177-3AD203B41FA5}">
                      <a16:colId xmlns:a16="http://schemas.microsoft.com/office/drawing/2014/main" val="3410517897"/>
                    </a:ext>
                  </a:extLst>
                </a:gridCol>
                <a:gridCol w="387220">
                  <a:extLst>
                    <a:ext uri="{9D8B030D-6E8A-4147-A177-3AD203B41FA5}">
                      <a16:colId xmlns:a16="http://schemas.microsoft.com/office/drawing/2014/main" val="3673631079"/>
                    </a:ext>
                  </a:extLst>
                </a:gridCol>
                <a:gridCol w="694300">
                  <a:extLst>
                    <a:ext uri="{9D8B030D-6E8A-4147-A177-3AD203B41FA5}">
                      <a16:colId xmlns:a16="http://schemas.microsoft.com/office/drawing/2014/main" val="3560092465"/>
                    </a:ext>
                  </a:extLst>
                </a:gridCol>
              </a:tblGrid>
              <a:tr h="182175">
                <a:tc rowSpan="2">
                  <a:txBody>
                    <a:bodyPr/>
                    <a:lstStyle/>
                    <a:p>
                      <a:pPr algn="ctr"/>
                      <a:r>
                        <a:rPr kumimoji="1" lang="ja-JP" altLang="en-US" sz="800" dirty="0">
                          <a:latin typeface="Meiryo UI" panose="020B0604030504040204" pitchFamily="50" charset="-128"/>
                          <a:ea typeface="Meiryo UI" panose="020B0604030504040204" pitchFamily="50" charset="-128"/>
                        </a:rPr>
                        <a:t>概況</a:t>
                      </a:r>
                    </a:p>
                  </a:txBody>
                  <a:tcPr marL="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1">
                        <a:lumMod val="20000"/>
                        <a:lumOff val="80000"/>
                      </a:schemeClr>
                    </a:solidFill>
                  </a:tcPr>
                </a:tc>
                <a:tc gridSpan="13">
                  <a:txBody>
                    <a:bodyPr/>
                    <a:lstStyle/>
                    <a:p>
                      <a:pPr algn="ctr" fontAlgn="ctr"/>
                      <a:r>
                        <a:rPr lang="en-US" altLang="ja-JP" sz="800" b="0" i="0" u="none" strike="noStrike" dirty="0">
                          <a:solidFill>
                            <a:schemeClr val="tx1"/>
                          </a:solidFill>
                          <a:effectLst/>
                          <a:latin typeface="Meiryo UI" panose="020B0604030504040204" pitchFamily="50" charset="-128"/>
                          <a:ea typeface="Meiryo UI" panose="020B0604030504040204" pitchFamily="50" charset="-128"/>
                        </a:rPr>
                        <a:t>2023</a:t>
                      </a: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年度</a:t>
                      </a: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1">
                        <a:lumMod val="20000"/>
                        <a:lumOff val="80000"/>
                      </a:schemeClr>
                    </a:solidFill>
                  </a:tcPr>
                </a:tc>
                <a:tc hMerge="1">
                  <a:txBody>
                    <a:bodyPr/>
                    <a:lstStyle/>
                    <a:p>
                      <a:pPr algn="ctr" fontAlgn="ctr"/>
                      <a:endParaRPr lang="ja-JP" altLang="en-US" sz="9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algn="ctr" fontAlgn="ctr"/>
                      <a:endParaRPr lang="ja-JP" altLang="en-US" sz="9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algn="ctr" fontAlgn="ctr"/>
                      <a:endParaRPr lang="ja-JP" altLang="en-US" sz="9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algn="ctr" fontAlgn="ctr"/>
                      <a:endParaRPr lang="ja-JP" altLang="en-US" sz="9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algn="ctr" fontAlgn="ctr"/>
                      <a:endParaRPr lang="ja-JP" altLang="en-US" sz="9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algn="ctr" fontAlgn="ctr"/>
                      <a:endParaRPr lang="ja-JP" altLang="en-US" sz="9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algn="ctr" fontAlgn="ctr"/>
                      <a:endParaRPr lang="ja-JP" altLang="en-US" sz="9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algn="ctr" fontAlgn="ctr"/>
                      <a:endParaRPr lang="ja-JP" altLang="en-US" sz="9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algn="ctr" fontAlgn="ctr"/>
                      <a:endParaRPr lang="ja-JP" altLang="en-US" sz="9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algn="ctr" fontAlgn="ctr"/>
                      <a:endParaRPr lang="ja-JP" altLang="en-US" sz="9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algn="ctr" fontAlgn="ctr"/>
                      <a:endParaRPr lang="ja-JP" altLang="en-US" sz="9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algn="ctr" fontAlgn="ctr"/>
                      <a:endParaRPr lang="ja-JP" altLang="en-US" sz="9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627882758"/>
                  </a:ext>
                </a:extLst>
              </a:tr>
              <a:tr h="182175">
                <a:tc vMerge="1">
                  <a:txBody>
                    <a:bodyPr/>
                    <a:lstStyle/>
                    <a:p>
                      <a:pPr algn="l"/>
                      <a:endParaRPr kumimoji="1" lang="ja-JP" altLang="en-US" sz="9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800" b="0" u="none" strike="noStrike" dirty="0">
                          <a:solidFill>
                            <a:schemeClr val="tx1"/>
                          </a:solidFill>
                          <a:effectLst/>
                          <a:latin typeface="Meiryo UI" panose="020B0604030504040204" pitchFamily="50" charset="-128"/>
                          <a:ea typeface="Meiryo UI" panose="020B0604030504040204" pitchFamily="50" charset="-128"/>
                        </a:rPr>
                        <a:t>4</a:t>
                      </a:r>
                      <a:r>
                        <a:rPr lang="ja-JP" altLang="en-US" sz="800" b="0" u="none" strike="noStrike" dirty="0">
                          <a:solidFill>
                            <a:schemeClr val="tx1"/>
                          </a:solidFill>
                          <a:effectLst/>
                          <a:latin typeface="Meiryo UI" panose="020B0604030504040204" pitchFamily="50" charset="-128"/>
                          <a:ea typeface="Meiryo UI" panose="020B0604030504040204" pitchFamily="50" charset="-128"/>
                        </a:rPr>
                        <a:t>月</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1">
                        <a:lumMod val="20000"/>
                        <a:lumOff val="80000"/>
                      </a:schemeClr>
                    </a:solidFill>
                  </a:tcPr>
                </a:tc>
                <a:tc>
                  <a:txBody>
                    <a:bodyPr/>
                    <a:lstStyle/>
                    <a:p>
                      <a:pPr algn="ctr" fontAlgn="ctr"/>
                      <a:r>
                        <a:rPr lang="en-US" altLang="ja-JP" sz="800" b="0" u="none" strike="noStrike" dirty="0">
                          <a:solidFill>
                            <a:schemeClr val="tx1"/>
                          </a:solidFill>
                          <a:effectLst/>
                          <a:latin typeface="Meiryo UI" panose="020B0604030504040204" pitchFamily="50" charset="-128"/>
                          <a:ea typeface="Meiryo UI" panose="020B0604030504040204" pitchFamily="50" charset="-128"/>
                        </a:rPr>
                        <a:t>5</a:t>
                      </a:r>
                      <a:r>
                        <a:rPr lang="ja-JP" altLang="en-US" sz="800" b="0" u="none" strike="noStrike" dirty="0">
                          <a:solidFill>
                            <a:schemeClr val="tx1"/>
                          </a:solidFill>
                          <a:effectLst/>
                          <a:latin typeface="Meiryo UI" panose="020B0604030504040204" pitchFamily="50" charset="-128"/>
                          <a:ea typeface="Meiryo UI" panose="020B0604030504040204" pitchFamily="50" charset="-128"/>
                        </a:rPr>
                        <a:t>月</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1">
                        <a:lumMod val="20000"/>
                        <a:lumOff val="80000"/>
                      </a:schemeClr>
                    </a:solidFill>
                  </a:tcPr>
                </a:tc>
                <a:tc>
                  <a:txBody>
                    <a:bodyPr/>
                    <a:lstStyle/>
                    <a:p>
                      <a:pPr algn="ctr" fontAlgn="ctr"/>
                      <a:r>
                        <a:rPr lang="en-US" altLang="ja-JP" sz="800" b="0" u="none" strike="noStrike" dirty="0">
                          <a:solidFill>
                            <a:schemeClr val="tx1"/>
                          </a:solidFill>
                          <a:effectLst/>
                          <a:latin typeface="Meiryo UI" panose="020B0604030504040204" pitchFamily="50" charset="-128"/>
                          <a:ea typeface="Meiryo UI" panose="020B0604030504040204" pitchFamily="50" charset="-128"/>
                        </a:rPr>
                        <a:t>6</a:t>
                      </a:r>
                      <a:r>
                        <a:rPr lang="ja-JP" altLang="en-US" sz="800" b="0" u="none" strike="noStrike" dirty="0">
                          <a:solidFill>
                            <a:schemeClr val="tx1"/>
                          </a:solidFill>
                          <a:effectLst/>
                          <a:latin typeface="Meiryo UI" panose="020B0604030504040204" pitchFamily="50" charset="-128"/>
                          <a:ea typeface="Meiryo UI" panose="020B0604030504040204" pitchFamily="50" charset="-128"/>
                        </a:rPr>
                        <a:t>月</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1">
                        <a:lumMod val="20000"/>
                        <a:lumOff val="80000"/>
                      </a:schemeClr>
                    </a:solidFill>
                  </a:tcPr>
                </a:tc>
                <a:tc>
                  <a:txBody>
                    <a:bodyPr/>
                    <a:lstStyle/>
                    <a:p>
                      <a:pPr algn="ctr" fontAlgn="ctr"/>
                      <a:r>
                        <a:rPr lang="en-US" altLang="ja-JP" sz="800" b="0" u="none" strike="noStrike" dirty="0">
                          <a:solidFill>
                            <a:schemeClr val="tx1"/>
                          </a:solidFill>
                          <a:effectLst/>
                          <a:latin typeface="Meiryo UI" panose="020B0604030504040204" pitchFamily="50" charset="-128"/>
                          <a:ea typeface="Meiryo UI" panose="020B0604030504040204" pitchFamily="50" charset="-128"/>
                        </a:rPr>
                        <a:t>7</a:t>
                      </a:r>
                      <a:r>
                        <a:rPr lang="ja-JP" altLang="en-US" sz="800" b="0" u="none" strike="noStrike" dirty="0">
                          <a:solidFill>
                            <a:schemeClr val="tx1"/>
                          </a:solidFill>
                          <a:effectLst/>
                          <a:latin typeface="Meiryo UI" panose="020B0604030504040204" pitchFamily="50" charset="-128"/>
                          <a:ea typeface="Meiryo UI" panose="020B0604030504040204" pitchFamily="50" charset="-128"/>
                        </a:rPr>
                        <a:t>月</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1">
                        <a:lumMod val="20000"/>
                        <a:lumOff val="80000"/>
                      </a:schemeClr>
                    </a:solidFill>
                  </a:tcPr>
                </a:tc>
                <a:tc>
                  <a:txBody>
                    <a:bodyPr/>
                    <a:lstStyle/>
                    <a:p>
                      <a:pPr algn="ctr" fontAlgn="ctr"/>
                      <a:r>
                        <a:rPr lang="en-US" altLang="ja-JP" sz="800" b="0" u="none" strike="noStrike" dirty="0">
                          <a:solidFill>
                            <a:schemeClr val="tx1"/>
                          </a:solidFill>
                          <a:effectLst/>
                          <a:latin typeface="Meiryo UI" panose="020B0604030504040204" pitchFamily="50" charset="-128"/>
                          <a:ea typeface="Meiryo UI" panose="020B0604030504040204" pitchFamily="50" charset="-128"/>
                        </a:rPr>
                        <a:t>8</a:t>
                      </a:r>
                      <a:r>
                        <a:rPr lang="ja-JP" altLang="en-US" sz="800" b="0" u="none" strike="noStrike" dirty="0">
                          <a:solidFill>
                            <a:schemeClr val="tx1"/>
                          </a:solidFill>
                          <a:effectLst/>
                          <a:latin typeface="Meiryo UI" panose="020B0604030504040204" pitchFamily="50" charset="-128"/>
                          <a:ea typeface="Meiryo UI" panose="020B0604030504040204" pitchFamily="50" charset="-128"/>
                        </a:rPr>
                        <a:t>月</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1">
                        <a:lumMod val="20000"/>
                        <a:lumOff val="80000"/>
                      </a:schemeClr>
                    </a:solidFill>
                  </a:tcPr>
                </a:tc>
                <a:tc>
                  <a:txBody>
                    <a:bodyPr/>
                    <a:lstStyle/>
                    <a:p>
                      <a:pPr algn="ctr" fontAlgn="ctr"/>
                      <a:r>
                        <a:rPr lang="en-US" altLang="ja-JP" sz="800" b="0" u="none" strike="noStrike" dirty="0">
                          <a:solidFill>
                            <a:schemeClr val="tx1"/>
                          </a:solidFill>
                          <a:effectLst/>
                          <a:latin typeface="Meiryo UI" panose="020B0604030504040204" pitchFamily="50" charset="-128"/>
                          <a:ea typeface="Meiryo UI" panose="020B0604030504040204" pitchFamily="50" charset="-128"/>
                        </a:rPr>
                        <a:t>9</a:t>
                      </a:r>
                      <a:r>
                        <a:rPr lang="ja-JP" altLang="en-US" sz="800" b="0" u="none" strike="noStrike" dirty="0">
                          <a:solidFill>
                            <a:schemeClr val="tx1"/>
                          </a:solidFill>
                          <a:effectLst/>
                          <a:latin typeface="Meiryo UI" panose="020B0604030504040204" pitchFamily="50" charset="-128"/>
                          <a:ea typeface="Meiryo UI" panose="020B0604030504040204" pitchFamily="50" charset="-128"/>
                        </a:rPr>
                        <a:t>月</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1">
                        <a:lumMod val="20000"/>
                        <a:lumOff val="80000"/>
                      </a:schemeClr>
                    </a:solidFill>
                  </a:tcPr>
                </a:tc>
                <a:tc>
                  <a:txBody>
                    <a:bodyPr/>
                    <a:lstStyle/>
                    <a:p>
                      <a:pPr algn="ctr" fontAlgn="ctr"/>
                      <a:r>
                        <a:rPr lang="en-US" altLang="ja-JP" sz="800" b="0" u="none" strike="noStrike" dirty="0">
                          <a:solidFill>
                            <a:schemeClr val="tx1"/>
                          </a:solidFill>
                          <a:effectLst/>
                          <a:latin typeface="Meiryo UI" panose="020B0604030504040204" pitchFamily="50" charset="-128"/>
                          <a:ea typeface="Meiryo UI" panose="020B0604030504040204" pitchFamily="50" charset="-128"/>
                        </a:rPr>
                        <a:t>10</a:t>
                      </a:r>
                      <a:r>
                        <a:rPr lang="ja-JP" altLang="en-US" sz="800" b="0" u="none" strike="noStrike" dirty="0">
                          <a:solidFill>
                            <a:schemeClr val="tx1"/>
                          </a:solidFill>
                          <a:effectLst/>
                          <a:latin typeface="Meiryo UI" panose="020B0604030504040204" pitchFamily="50" charset="-128"/>
                          <a:ea typeface="Meiryo UI" panose="020B0604030504040204" pitchFamily="50" charset="-128"/>
                        </a:rPr>
                        <a:t>月</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1">
                        <a:lumMod val="20000"/>
                        <a:lumOff val="80000"/>
                      </a:schemeClr>
                    </a:solidFill>
                  </a:tcPr>
                </a:tc>
                <a:tc>
                  <a:txBody>
                    <a:bodyPr/>
                    <a:lstStyle/>
                    <a:p>
                      <a:pPr algn="ctr" fontAlgn="ctr"/>
                      <a:r>
                        <a:rPr lang="en-US" altLang="ja-JP" sz="800" b="0" u="none" strike="noStrike" dirty="0">
                          <a:solidFill>
                            <a:schemeClr val="tx1"/>
                          </a:solidFill>
                          <a:effectLst/>
                          <a:latin typeface="Meiryo UI" panose="020B0604030504040204" pitchFamily="50" charset="-128"/>
                          <a:ea typeface="Meiryo UI" panose="020B0604030504040204" pitchFamily="50" charset="-128"/>
                        </a:rPr>
                        <a:t>11</a:t>
                      </a:r>
                      <a:r>
                        <a:rPr lang="ja-JP" altLang="en-US" sz="800" b="0" u="none" strike="noStrike" dirty="0">
                          <a:solidFill>
                            <a:schemeClr val="tx1"/>
                          </a:solidFill>
                          <a:effectLst/>
                          <a:latin typeface="Meiryo UI" panose="020B0604030504040204" pitchFamily="50" charset="-128"/>
                          <a:ea typeface="Meiryo UI" panose="020B0604030504040204" pitchFamily="50" charset="-128"/>
                        </a:rPr>
                        <a:t>月</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1">
                        <a:lumMod val="20000"/>
                        <a:lumOff val="80000"/>
                      </a:schemeClr>
                    </a:solidFill>
                  </a:tcPr>
                </a:tc>
                <a:tc>
                  <a:txBody>
                    <a:bodyPr/>
                    <a:lstStyle/>
                    <a:p>
                      <a:pPr algn="ctr" fontAlgn="ctr"/>
                      <a:r>
                        <a:rPr lang="en-US" altLang="ja-JP" sz="800" b="0" u="none" strike="noStrike" dirty="0">
                          <a:solidFill>
                            <a:schemeClr val="tx1"/>
                          </a:solidFill>
                          <a:effectLst/>
                          <a:latin typeface="Meiryo UI" panose="020B0604030504040204" pitchFamily="50" charset="-128"/>
                          <a:ea typeface="Meiryo UI" panose="020B0604030504040204" pitchFamily="50" charset="-128"/>
                        </a:rPr>
                        <a:t>12</a:t>
                      </a:r>
                      <a:r>
                        <a:rPr lang="ja-JP" altLang="en-US" sz="800" b="0" u="none" strike="noStrike" dirty="0">
                          <a:solidFill>
                            <a:schemeClr val="tx1"/>
                          </a:solidFill>
                          <a:effectLst/>
                          <a:latin typeface="Meiryo UI" panose="020B0604030504040204" pitchFamily="50" charset="-128"/>
                          <a:ea typeface="Meiryo UI" panose="020B0604030504040204" pitchFamily="50" charset="-128"/>
                        </a:rPr>
                        <a:t>月</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1">
                        <a:lumMod val="20000"/>
                        <a:lumOff val="80000"/>
                      </a:schemeClr>
                    </a:solidFill>
                  </a:tcPr>
                </a:tc>
                <a:tc>
                  <a:txBody>
                    <a:bodyPr/>
                    <a:lstStyle/>
                    <a:p>
                      <a:pPr algn="ctr" fontAlgn="ctr"/>
                      <a:r>
                        <a:rPr lang="en-US" altLang="ja-JP" sz="800" b="0" u="none" strike="noStrike" dirty="0">
                          <a:solidFill>
                            <a:schemeClr val="tx1"/>
                          </a:solidFill>
                          <a:effectLst/>
                          <a:latin typeface="Meiryo UI" panose="020B0604030504040204" pitchFamily="50" charset="-128"/>
                          <a:ea typeface="Meiryo UI" panose="020B0604030504040204" pitchFamily="50" charset="-128"/>
                        </a:rPr>
                        <a:t>1</a:t>
                      </a:r>
                      <a:r>
                        <a:rPr lang="ja-JP" altLang="en-US" sz="800" b="0" u="none" strike="noStrike" dirty="0">
                          <a:solidFill>
                            <a:schemeClr val="tx1"/>
                          </a:solidFill>
                          <a:effectLst/>
                          <a:latin typeface="Meiryo UI" panose="020B0604030504040204" pitchFamily="50" charset="-128"/>
                          <a:ea typeface="Meiryo UI" panose="020B0604030504040204" pitchFamily="50" charset="-128"/>
                        </a:rPr>
                        <a:t>月</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1">
                        <a:lumMod val="20000"/>
                        <a:lumOff val="80000"/>
                      </a:schemeClr>
                    </a:solidFill>
                  </a:tcPr>
                </a:tc>
                <a:tc>
                  <a:txBody>
                    <a:bodyPr/>
                    <a:lstStyle/>
                    <a:p>
                      <a:pPr algn="ctr" fontAlgn="ctr"/>
                      <a:r>
                        <a:rPr lang="en-US" altLang="ja-JP" sz="800" b="0" u="none" strike="noStrike" dirty="0">
                          <a:solidFill>
                            <a:schemeClr val="tx1"/>
                          </a:solidFill>
                          <a:effectLst/>
                          <a:latin typeface="Meiryo UI" panose="020B0604030504040204" pitchFamily="50" charset="-128"/>
                          <a:ea typeface="Meiryo UI" panose="020B0604030504040204" pitchFamily="50" charset="-128"/>
                        </a:rPr>
                        <a:t>2</a:t>
                      </a:r>
                      <a:r>
                        <a:rPr lang="ja-JP" altLang="en-US" sz="800" b="0" u="none" strike="noStrike" dirty="0">
                          <a:solidFill>
                            <a:schemeClr val="tx1"/>
                          </a:solidFill>
                          <a:effectLst/>
                          <a:latin typeface="Meiryo UI" panose="020B0604030504040204" pitchFamily="50" charset="-128"/>
                          <a:ea typeface="Meiryo UI" panose="020B0604030504040204" pitchFamily="50" charset="-128"/>
                        </a:rPr>
                        <a:t>月</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1">
                        <a:lumMod val="20000"/>
                        <a:lumOff val="80000"/>
                      </a:schemeClr>
                    </a:solidFill>
                  </a:tcPr>
                </a:tc>
                <a:tc>
                  <a:txBody>
                    <a:bodyPr/>
                    <a:lstStyle/>
                    <a:p>
                      <a:pPr algn="ctr" fontAlgn="ctr"/>
                      <a:r>
                        <a:rPr lang="en-US" altLang="ja-JP" sz="800" b="0" u="none" strike="noStrike" dirty="0">
                          <a:solidFill>
                            <a:schemeClr val="tx1"/>
                          </a:solidFill>
                          <a:effectLst/>
                          <a:latin typeface="Meiryo UI" panose="020B0604030504040204" pitchFamily="50" charset="-128"/>
                          <a:ea typeface="Meiryo UI" panose="020B0604030504040204" pitchFamily="50" charset="-128"/>
                        </a:rPr>
                        <a:t>3</a:t>
                      </a:r>
                      <a:r>
                        <a:rPr lang="ja-JP" altLang="en-US" sz="800" b="0" u="none" strike="noStrike" dirty="0">
                          <a:solidFill>
                            <a:schemeClr val="tx1"/>
                          </a:solidFill>
                          <a:effectLst/>
                          <a:latin typeface="Meiryo UI" panose="020B0604030504040204" pitchFamily="50" charset="-128"/>
                          <a:ea typeface="Meiryo UI" panose="020B0604030504040204" pitchFamily="50" charset="-128"/>
                        </a:rPr>
                        <a:t>月</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1">
                        <a:lumMod val="20000"/>
                        <a:lumOff val="80000"/>
                      </a:schemeClr>
                    </a:solidFill>
                  </a:tcPr>
                </a:tc>
                <a:tc>
                  <a:txBody>
                    <a:bodyPr/>
                    <a:lstStyle/>
                    <a:p>
                      <a:pPr algn="ctr"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計</a:t>
                      </a: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500328474"/>
                  </a:ext>
                </a:extLst>
              </a:tr>
              <a:tr h="200437">
                <a:tc>
                  <a:txBody>
                    <a:bodyPr/>
                    <a:lstStyle/>
                    <a:p>
                      <a:pPr algn="l"/>
                      <a:r>
                        <a:rPr kumimoji="1" lang="en-US" altLang="ja-JP" sz="800" dirty="0">
                          <a:latin typeface="Meiryo UI" panose="020B0604030504040204" pitchFamily="50" charset="-128"/>
                          <a:ea typeface="Meiryo UI" panose="020B0604030504040204" pitchFamily="50" charset="-128"/>
                        </a:rPr>
                        <a:t>FIT</a:t>
                      </a:r>
                      <a:r>
                        <a:rPr kumimoji="1" lang="ja-JP" altLang="en-US" sz="800" dirty="0">
                          <a:latin typeface="Meiryo UI" panose="020B0604030504040204" pitchFamily="50" charset="-128"/>
                          <a:ea typeface="Meiryo UI" panose="020B0604030504040204" pitchFamily="50" charset="-128"/>
                        </a:rPr>
                        <a:t>交付金額</a:t>
                      </a:r>
                    </a:p>
                  </a:txBody>
                  <a:tcPr marL="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kumimoji="1" lang="en-US" altLang="ja-JP" sz="8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\10</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kumimoji="1" lang="en-US" altLang="ja-JP" sz="8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\10</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kumimoji="1" lang="en-US" altLang="ja-JP" sz="8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\10</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kumimoji="1" lang="en-US" altLang="ja-JP" sz="8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\10</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kumimoji="1" lang="en-US" altLang="ja-JP" sz="8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\10</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kumimoji="1" lang="en-US" altLang="ja-JP" sz="8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\10</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kumimoji="1"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endParaRPr lang="ja-JP" altLang="en-US" sz="800" b="1"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FCCFF">
                        <a:alpha val="45098"/>
                      </a:srgbClr>
                    </a:solidFill>
                  </a:tcPr>
                </a:tc>
                <a:tc>
                  <a:txBody>
                    <a:bodyPr/>
                    <a:lstStyle/>
                    <a:p>
                      <a:pPr algn="ctr"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85000"/>
                      </a:schemeClr>
                    </a:solidFill>
                  </a:tcPr>
                </a:tc>
                <a:tc>
                  <a:txBody>
                    <a:bodyPr/>
                    <a:lstStyle/>
                    <a:p>
                      <a:pPr algn="ctr"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85000"/>
                      </a:schemeClr>
                    </a:solidFill>
                  </a:tcPr>
                </a:tc>
                <a:tc>
                  <a:txBody>
                    <a:bodyPr/>
                    <a:lstStyle/>
                    <a:p>
                      <a:pPr algn="ctr"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85000"/>
                      </a:schemeClr>
                    </a:solidFill>
                  </a:tcPr>
                </a:tc>
                <a:tc>
                  <a:txBody>
                    <a:bodyPr/>
                    <a:lstStyle/>
                    <a:p>
                      <a:pPr algn="ctr"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85000"/>
                      </a:schemeClr>
                    </a:solidFill>
                  </a:tcPr>
                </a:tc>
                <a:tc>
                  <a:txBody>
                    <a:bodyPr/>
                    <a:lstStyle/>
                    <a:p>
                      <a:pPr algn="ctr"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85000"/>
                      </a:schemeClr>
                    </a:solidFill>
                  </a:tcPr>
                </a:tc>
                <a:tc>
                  <a:txBody>
                    <a:bodyPr/>
                    <a:lstStyle/>
                    <a:p>
                      <a:pPr algn="ctr" fontAlgn="ctr"/>
                      <a:r>
                        <a:rPr lang="en-US" altLang="ja-JP" sz="800" b="1" i="0" u="none" strike="noStrike" dirty="0">
                          <a:solidFill>
                            <a:schemeClr val="tx1"/>
                          </a:solidFill>
                          <a:effectLst/>
                          <a:latin typeface="Meiryo UI" panose="020B0604030504040204" pitchFamily="50" charset="-128"/>
                          <a:ea typeface="Meiryo UI" panose="020B0604030504040204" pitchFamily="50" charset="-128"/>
                        </a:rPr>
                        <a:t>\999,999</a:t>
                      </a:r>
                      <a:endParaRPr lang="ja-JP" altLang="en-US" sz="800" b="1"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FCCFF">
                        <a:alpha val="45098"/>
                      </a:srgbClr>
                    </a:solidFill>
                  </a:tcPr>
                </a:tc>
                <a:extLst>
                  <a:ext uri="{0D108BD9-81ED-4DB2-BD59-A6C34878D82A}">
                    <a16:rowId xmlns:a16="http://schemas.microsoft.com/office/drawing/2014/main" val="151930956"/>
                  </a:ext>
                </a:extLst>
              </a:tr>
              <a:tr h="200437">
                <a:tc>
                  <a:txBody>
                    <a:bodyPr/>
                    <a:lstStyle/>
                    <a:p>
                      <a:pPr algn="l"/>
                      <a:r>
                        <a:rPr kumimoji="1" lang="en-US" altLang="ja-JP" sz="800" dirty="0">
                          <a:latin typeface="Meiryo UI" panose="020B0604030504040204" pitchFamily="50" charset="-128"/>
                          <a:ea typeface="Meiryo UI" panose="020B0604030504040204" pitchFamily="50" charset="-128"/>
                        </a:rPr>
                        <a:t>FIP</a:t>
                      </a:r>
                      <a:r>
                        <a:rPr kumimoji="1" lang="ja-JP" altLang="en-US" sz="800" dirty="0">
                          <a:latin typeface="Meiryo UI" panose="020B0604030504040204" pitchFamily="50" charset="-128"/>
                          <a:ea typeface="Meiryo UI" panose="020B0604030504040204" pitchFamily="50" charset="-128"/>
                        </a:rPr>
                        <a:t>交付金額</a:t>
                      </a:r>
                    </a:p>
                  </a:txBody>
                  <a:tcPr marL="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kumimoji="1" lang="en-US" altLang="ja-JP" sz="8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\10</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kumimoji="1" lang="en-US" altLang="ja-JP" sz="8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\10</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kumimoji="1" lang="en-US" altLang="ja-JP" sz="8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\10</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kumimoji="1" lang="en-US" altLang="ja-JP" sz="8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\10</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kumimoji="1" lang="en-US" altLang="ja-JP" sz="8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\10</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kumimoji="1"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endParaRPr lang="ja-JP" altLang="en-US" sz="800" b="1"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FCCFF">
                        <a:alpha val="45098"/>
                      </a:srgbClr>
                    </a:solidFill>
                  </a:tcPr>
                </a:tc>
                <a:tc>
                  <a:txBody>
                    <a:bodyPr/>
                    <a:lstStyle/>
                    <a:p>
                      <a:pPr algn="ctr"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85000"/>
                      </a:schemeClr>
                    </a:solidFill>
                  </a:tcPr>
                </a:tc>
                <a:tc>
                  <a:txBody>
                    <a:bodyPr/>
                    <a:lstStyle/>
                    <a:p>
                      <a:pPr algn="ctr"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85000"/>
                      </a:schemeClr>
                    </a:solidFill>
                  </a:tcPr>
                </a:tc>
                <a:tc>
                  <a:txBody>
                    <a:bodyPr/>
                    <a:lstStyle/>
                    <a:p>
                      <a:pPr algn="ctr"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85000"/>
                      </a:schemeClr>
                    </a:solidFill>
                  </a:tcPr>
                </a:tc>
                <a:tc>
                  <a:txBody>
                    <a:bodyPr/>
                    <a:lstStyle/>
                    <a:p>
                      <a:pPr algn="ctr"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85000"/>
                      </a:schemeClr>
                    </a:solidFill>
                  </a:tcPr>
                </a:tc>
                <a:tc>
                  <a:txBody>
                    <a:bodyPr/>
                    <a:lstStyle/>
                    <a:p>
                      <a:pPr algn="ctr"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85000"/>
                      </a:schemeClr>
                    </a:solidFill>
                  </a:tcPr>
                </a:tc>
                <a:tc>
                  <a:txBody>
                    <a:bodyPr/>
                    <a:lstStyle/>
                    <a:p>
                      <a:pPr algn="ctr" fontAlgn="ctr"/>
                      <a:r>
                        <a:rPr lang="en-US" altLang="ja-JP" sz="800" b="1" i="0" u="none" strike="noStrike" dirty="0">
                          <a:solidFill>
                            <a:schemeClr val="tx1"/>
                          </a:solidFill>
                          <a:effectLst/>
                          <a:latin typeface="Meiryo UI" panose="020B0604030504040204" pitchFamily="50" charset="-128"/>
                          <a:ea typeface="Meiryo UI" panose="020B0604030504040204" pitchFamily="50" charset="-128"/>
                        </a:rPr>
                        <a:t>\999,999</a:t>
                      </a:r>
                      <a:endParaRPr lang="ja-JP" altLang="en-US" sz="800" b="1"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FCCFF">
                        <a:alpha val="45098"/>
                      </a:srgbClr>
                    </a:solidFill>
                  </a:tcPr>
                </a:tc>
                <a:extLst>
                  <a:ext uri="{0D108BD9-81ED-4DB2-BD59-A6C34878D82A}">
                    <a16:rowId xmlns:a16="http://schemas.microsoft.com/office/drawing/2014/main" val="1244955304"/>
                  </a:ext>
                </a:extLst>
              </a:tr>
              <a:tr h="200437">
                <a:tc>
                  <a:txBody>
                    <a:bodyPr/>
                    <a:lstStyle/>
                    <a:p>
                      <a:pPr algn="l"/>
                      <a:r>
                        <a:rPr kumimoji="1" lang="ja-JP" altLang="en-US" sz="800" dirty="0">
                          <a:latin typeface="Meiryo UI" panose="020B0604030504040204" pitchFamily="50" charset="-128"/>
                          <a:ea typeface="Meiryo UI" panose="020B0604030504040204" pitchFamily="50" charset="-128"/>
                        </a:rPr>
                        <a:t>納付金額</a:t>
                      </a:r>
                    </a:p>
                  </a:txBody>
                  <a:tcPr marL="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kumimoji="1" lang="en-US" altLang="ja-JP" sz="8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\10</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kumimoji="1" lang="en-US" altLang="ja-JP" sz="8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\10</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kumimoji="1" lang="en-US" altLang="ja-JP" sz="8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\10</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kumimoji="1" lang="en-US" altLang="ja-JP" sz="8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\10</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kumimoji="1" lang="en-US" altLang="ja-JP" sz="8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\10</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kumimoji="1"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endParaRPr lang="ja-JP" altLang="en-US" sz="800" b="1"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FCCFF">
                        <a:alpha val="45098"/>
                      </a:srgbClr>
                    </a:solidFill>
                  </a:tcPr>
                </a:tc>
                <a:tc>
                  <a:txBody>
                    <a:bodyPr/>
                    <a:lstStyle/>
                    <a:p>
                      <a:pPr algn="ctr"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85000"/>
                      </a:schemeClr>
                    </a:solidFill>
                  </a:tcPr>
                </a:tc>
                <a:tc>
                  <a:txBody>
                    <a:bodyPr/>
                    <a:lstStyle/>
                    <a:p>
                      <a:pPr algn="ctr"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85000"/>
                      </a:schemeClr>
                    </a:solidFill>
                  </a:tcPr>
                </a:tc>
                <a:tc>
                  <a:txBody>
                    <a:bodyPr/>
                    <a:lstStyle/>
                    <a:p>
                      <a:pPr algn="ctr"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85000"/>
                      </a:schemeClr>
                    </a:solidFill>
                  </a:tcPr>
                </a:tc>
                <a:tc>
                  <a:txBody>
                    <a:bodyPr/>
                    <a:lstStyle/>
                    <a:p>
                      <a:pPr algn="ctr"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85000"/>
                      </a:schemeClr>
                    </a:solidFill>
                  </a:tcPr>
                </a:tc>
                <a:tc>
                  <a:txBody>
                    <a:bodyPr/>
                    <a:lstStyle/>
                    <a:p>
                      <a:pPr algn="ctr"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85000"/>
                      </a:schemeClr>
                    </a:solidFill>
                  </a:tcPr>
                </a:tc>
                <a:tc>
                  <a:txBody>
                    <a:bodyPr/>
                    <a:lstStyle/>
                    <a:p>
                      <a:pPr algn="ctr" fontAlgn="ctr"/>
                      <a:r>
                        <a:rPr lang="en-US" altLang="ja-JP" sz="800" b="1" i="0" u="none" strike="noStrike" dirty="0">
                          <a:solidFill>
                            <a:schemeClr val="tx1"/>
                          </a:solidFill>
                          <a:effectLst/>
                          <a:latin typeface="Meiryo UI" panose="020B0604030504040204" pitchFamily="50" charset="-128"/>
                          <a:ea typeface="Meiryo UI" panose="020B0604030504040204" pitchFamily="50" charset="-128"/>
                        </a:rPr>
                        <a:t>\999,999</a:t>
                      </a:r>
                      <a:endParaRPr lang="ja-JP" altLang="en-US" sz="800" b="1"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FCCFF">
                        <a:alpha val="45098"/>
                      </a:srgbClr>
                    </a:solidFill>
                  </a:tcPr>
                </a:tc>
                <a:extLst>
                  <a:ext uri="{0D108BD9-81ED-4DB2-BD59-A6C34878D82A}">
                    <a16:rowId xmlns:a16="http://schemas.microsoft.com/office/drawing/2014/main" val="2540855648"/>
                  </a:ext>
                </a:extLst>
              </a:tr>
              <a:tr h="200437">
                <a:tc>
                  <a:txBody>
                    <a:bodyPr/>
                    <a:lstStyle/>
                    <a:p>
                      <a:pPr algn="l"/>
                      <a:r>
                        <a:rPr kumimoji="1" lang="ja-JP" altLang="en-US" sz="800" dirty="0">
                          <a:latin typeface="Meiryo UI" panose="020B0604030504040204" pitchFamily="50" charset="-128"/>
                          <a:ea typeface="Meiryo UI" panose="020B0604030504040204" pitchFamily="50" charset="-128"/>
                        </a:rPr>
                        <a:t>廃棄等費用積立金額</a:t>
                      </a:r>
                    </a:p>
                  </a:txBody>
                  <a:tcPr marL="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kumimoji="1"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endParaRPr lang="ja-JP" altLang="en-US" sz="800" b="1"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FCCFF">
                        <a:alpha val="45098"/>
                      </a:srgbClr>
                    </a:solidFill>
                  </a:tcPr>
                </a:tc>
                <a:tc>
                  <a:txBody>
                    <a:bodyPr/>
                    <a:lstStyle/>
                    <a:p>
                      <a:pPr algn="ctr"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85000"/>
                      </a:schemeClr>
                    </a:solidFill>
                  </a:tcPr>
                </a:tc>
                <a:tc>
                  <a:txBody>
                    <a:bodyPr/>
                    <a:lstStyle/>
                    <a:p>
                      <a:pPr algn="ctr"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85000"/>
                      </a:schemeClr>
                    </a:solidFill>
                  </a:tcPr>
                </a:tc>
                <a:tc>
                  <a:txBody>
                    <a:bodyPr/>
                    <a:lstStyle/>
                    <a:p>
                      <a:pPr algn="ctr"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85000"/>
                      </a:schemeClr>
                    </a:solidFill>
                  </a:tcPr>
                </a:tc>
                <a:tc>
                  <a:txBody>
                    <a:bodyPr/>
                    <a:lstStyle/>
                    <a:p>
                      <a:pPr algn="ctr"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85000"/>
                      </a:schemeClr>
                    </a:solidFill>
                  </a:tcPr>
                </a:tc>
                <a:tc>
                  <a:txBody>
                    <a:bodyPr/>
                    <a:lstStyle/>
                    <a:p>
                      <a:pPr algn="ctr"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85000"/>
                      </a:schemeClr>
                    </a:solidFill>
                  </a:tcPr>
                </a:tc>
                <a:tc>
                  <a:txBody>
                    <a:bodyPr/>
                    <a:lstStyle/>
                    <a:p>
                      <a:pPr algn="ctr" fontAlgn="ctr"/>
                      <a:r>
                        <a:rPr lang="en-US" altLang="ja-JP" sz="800" b="1" i="0" u="none" strike="noStrike" dirty="0">
                          <a:solidFill>
                            <a:schemeClr val="tx1"/>
                          </a:solidFill>
                          <a:effectLst/>
                          <a:latin typeface="Meiryo UI" panose="020B0604030504040204" pitchFamily="50" charset="-128"/>
                          <a:ea typeface="Meiryo UI" panose="020B0604030504040204" pitchFamily="50" charset="-128"/>
                        </a:rPr>
                        <a:t>\999,999</a:t>
                      </a:r>
                      <a:endParaRPr lang="ja-JP" altLang="en-US" sz="800" b="1"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FCCFF">
                        <a:alpha val="45098"/>
                      </a:srgbClr>
                    </a:solidFill>
                  </a:tcPr>
                </a:tc>
                <a:extLst>
                  <a:ext uri="{0D108BD9-81ED-4DB2-BD59-A6C34878D82A}">
                    <a16:rowId xmlns:a16="http://schemas.microsoft.com/office/drawing/2014/main" val="4181197598"/>
                  </a:ext>
                </a:extLst>
              </a:tr>
              <a:tr h="200437">
                <a:tc>
                  <a:txBody>
                    <a:bodyPr/>
                    <a:lstStyle/>
                    <a:p>
                      <a:pPr algn="l"/>
                      <a:r>
                        <a:rPr kumimoji="1" lang="ja-JP" altLang="en-US" sz="800" dirty="0">
                          <a:latin typeface="Meiryo UI" panose="020B0604030504040204" pitchFamily="50" charset="-128"/>
                          <a:ea typeface="Meiryo UI" panose="020B0604030504040204" pitchFamily="50" charset="-128"/>
                        </a:rPr>
                        <a:t>廃棄等費用積立必要金額</a:t>
                      </a:r>
                    </a:p>
                  </a:txBody>
                  <a:tcPr marL="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kumimoji="1"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endParaRPr lang="ja-JP" altLang="en-US" sz="800" b="1"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FCCFF">
                        <a:alpha val="45098"/>
                      </a:srgbClr>
                    </a:solidFill>
                  </a:tcPr>
                </a:tc>
                <a:tc>
                  <a:txBody>
                    <a:bodyPr/>
                    <a:lstStyle/>
                    <a:p>
                      <a:pPr algn="ctr"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85000"/>
                      </a:schemeClr>
                    </a:solidFill>
                  </a:tcPr>
                </a:tc>
                <a:tc>
                  <a:txBody>
                    <a:bodyPr/>
                    <a:lstStyle/>
                    <a:p>
                      <a:pPr algn="ctr"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85000"/>
                      </a:schemeClr>
                    </a:solidFill>
                  </a:tcPr>
                </a:tc>
                <a:tc>
                  <a:txBody>
                    <a:bodyPr/>
                    <a:lstStyle/>
                    <a:p>
                      <a:pPr algn="ctr"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85000"/>
                      </a:schemeClr>
                    </a:solidFill>
                  </a:tcPr>
                </a:tc>
                <a:tc>
                  <a:txBody>
                    <a:bodyPr/>
                    <a:lstStyle/>
                    <a:p>
                      <a:pPr algn="ctr"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85000"/>
                      </a:schemeClr>
                    </a:solidFill>
                  </a:tcPr>
                </a:tc>
                <a:tc>
                  <a:txBody>
                    <a:bodyPr/>
                    <a:lstStyle/>
                    <a:p>
                      <a:pPr algn="ctr"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85000"/>
                      </a:schemeClr>
                    </a:solidFill>
                  </a:tcPr>
                </a:tc>
                <a:tc>
                  <a:txBody>
                    <a:bodyPr/>
                    <a:lstStyle/>
                    <a:p>
                      <a:pPr algn="ctr" fontAlgn="ctr"/>
                      <a:r>
                        <a:rPr lang="en-US" altLang="ja-JP" sz="800" b="1" i="0" u="none" strike="noStrike" dirty="0">
                          <a:solidFill>
                            <a:schemeClr val="tx1"/>
                          </a:solidFill>
                          <a:effectLst/>
                          <a:latin typeface="Meiryo UI" panose="020B0604030504040204" pitchFamily="50" charset="-128"/>
                          <a:ea typeface="Meiryo UI" panose="020B0604030504040204" pitchFamily="50" charset="-128"/>
                        </a:rPr>
                        <a:t>\999,999</a:t>
                      </a:r>
                      <a:endParaRPr lang="ja-JP" altLang="en-US" sz="800" b="1"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FCCFF">
                        <a:alpha val="45098"/>
                      </a:srgbClr>
                    </a:solidFill>
                  </a:tcPr>
                </a:tc>
                <a:extLst>
                  <a:ext uri="{0D108BD9-81ED-4DB2-BD59-A6C34878D82A}">
                    <a16:rowId xmlns:a16="http://schemas.microsoft.com/office/drawing/2014/main" val="2813937632"/>
                  </a:ext>
                </a:extLst>
              </a:tr>
            </a:tbl>
          </a:graphicData>
        </a:graphic>
      </p:graphicFrame>
    </p:spTree>
    <p:extLst>
      <p:ext uri="{BB962C8B-B14F-4D97-AF65-F5344CB8AC3E}">
        <p14:creationId xmlns:p14="http://schemas.microsoft.com/office/powerpoint/2010/main" val="2558111062"/>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zh-TW" altLang="en-US" dirty="0">
                <a:latin typeface="Meiryo UI" panose="020B0604030504040204" pitchFamily="50" charset="-128"/>
                <a:ea typeface="Meiryo UI" panose="020B0604030504040204" pitchFamily="50" charset="-128"/>
              </a:rPr>
              <a:t>業務詳細仕様</a:t>
            </a:r>
            <a:br>
              <a:rPr lang="en-US" altLang="ja-JP" dirty="0">
                <a:latin typeface="Meiryo UI" panose="020B0604030504040204" pitchFamily="50" charset="-128"/>
                <a:ea typeface="Meiryo UI" panose="020B0604030504040204" pitchFamily="50" charset="-128"/>
              </a:rPr>
            </a:br>
            <a:r>
              <a:rPr kumimoji="0" lang="ja-JP" altLang="en-US" kern="0" dirty="0">
                <a:solidFill>
                  <a:prstClr val="black"/>
                </a:solidFill>
                <a:latin typeface="Meiryo UI"/>
                <a:ea typeface="Meiryo UI"/>
                <a:cs typeface="Arial" pitchFamily="34" charset="0"/>
              </a:rPr>
              <a:t>資金管理・報告</a:t>
            </a:r>
            <a:r>
              <a:rPr lang="zh-TW" altLang="en-US"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連絡・通知 </a:t>
            </a:r>
            <a:r>
              <a:rPr lang="en-US" altLang="ja-JP" dirty="0">
                <a:latin typeface="Arial" panose="020B0604020202020204" pitchFamily="34" charset="0"/>
                <a:ea typeface="Meiryo UI" panose="020B0604030504040204" pitchFamily="50" charset="-128"/>
                <a:cs typeface="Arial" panose="020B0604020202020204" pitchFamily="34" charset="0"/>
              </a:rPr>
              <a:t>– </a:t>
            </a:r>
            <a:r>
              <a:rPr lang="ja-JP" altLang="en-US" dirty="0">
                <a:latin typeface="Meiryo UI" panose="020B0604030504040204" pitchFamily="50" charset="-128"/>
                <a:ea typeface="Meiryo UI" panose="020B0604030504040204" pitchFamily="50" charset="-128"/>
              </a:rPr>
              <a:t>連絡事項の掲載・通知</a:t>
            </a:r>
            <a:endParaRPr kumimoji="1" lang="ja-JP" altLang="en-US" dirty="0">
              <a:latin typeface="Meiryo UI" panose="020B0604030504040204" pitchFamily="50" charset="-128"/>
              <a:ea typeface="Meiryo UI" panose="020B0604030504040204" pitchFamily="50" charset="-128"/>
            </a:endParaRPr>
          </a:p>
        </p:txBody>
      </p:sp>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1736272496"/>
              </p:ext>
            </p:extLst>
          </p:nvPr>
        </p:nvGraphicFramePr>
        <p:xfrm>
          <a:off x="141614" y="864069"/>
          <a:ext cx="9601200" cy="5828962"/>
        </p:xfrm>
        <a:graphic>
          <a:graphicData uri="http://schemas.openxmlformats.org/drawingml/2006/table">
            <a:tbl>
              <a:tblPr firstRow="1" bandRow="1">
                <a:tableStyleId>{2D5ABB26-0587-4C30-8999-92F81FD0307C}</a:tableStyleId>
              </a:tblPr>
              <a:tblGrid>
                <a:gridCol w="1149668">
                  <a:extLst>
                    <a:ext uri="{9D8B030D-6E8A-4147-A177-3AD203B41FA5}">
                      <a16:colId xmlns:a16="http://schemas.microsoft.com/office/drawing/2014/main" val="358073148"/>
                    </a:ext>
                  </a:extLst>
                </a:gridCol>
                <a:gridCol w="8451532">
                  <a:extLst>
                    <a:ext uri="{9D8B030D-6E8A-4147-A177-3AD203B41FA5}">
                      <a16:colId xmlns:a16="http://schemas.microsoft.com/office/drawing/2014/main" val="1235158156"/>
                    </a:ext>
                  </a:extLst>
                </a:gridCol>
              </a:tblGrid>
              <a:tr h="0">
                <a:tc>
                  <a:txBody>
                    <a:bodyPr/>
                    <a:lstStyle/>
                    <a:p>
                      <a:pPr algn="l"/>
                      <a:r>
                        <a:rPr kumimoji="1" lang="ja-JP" altLang="en-US" sz="1200" b="0" dirty="0">
                          <a:latin typeface="Meiryo UI" panose="020B0604030504040204" pitchFamily="50" charset="-128"/>
                          <a:ea typeface="Meiryo UI" panose="020B0604030504040204" pitchFamily="50" charset="-128"/>
                        </a:rPr>
                        <a:t>業務プロセス</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a:t>
                      </a:r>
                      <a:r>
                        <a:rPr kumimoji="1" lang="en-US" altLang="ja-JP" sz="1200" b="0" dirty="0">
                          <a:latin typeface="Meiryo UI" panose="020B0604030504040204" pitchFamily="50" charset="-128"/>
                          <a:ea typeface="Meiryo UI" panose="020B0604030504040204" pitchFamily="50" charset="-128"/>
                        </a:rPr>
                        <a:t>01:</a:t>
                      </a:r>
                      <a:r>
                        <a:rPr kumimoji="1" lang="ja-JP" altLang="en-US" sz="1200" b="0" dirty="0">
                          <a:latin typeface="Meiryo UI" panose="020B0604030504040204" pitchFamily="50" charset="-128"/>
                          <a:ea typeface="Meiryo UI" panose="020B0604030504040204" pitchFamily="50" charset="-128"/>
                        </a:rPr>
                        <a:t>連絡事項作成」「</a:t>
                      </a:r>
                      <a:r>
                        <a:rPr kumimoji="1" lang="en-US" altLang="ja-JP" sz="1200" b="0" dirty="0">
                          <a:latin typeface="Meiryo UI" panose="020B0604030504040204" pitchFamily="50" charset="-128"/>
                          <a:ea typeface="Meiryo UI" panose="020B0604030504040204" pitchFamily="50" charset="-128"/>
                        </a:rPr>
                        <a:t>05:</a:t>
                      </a:r>
                      <a:r>
                        <a:rPr kumimoji="1" lang="ja-JP" altLang="en-US" sz="1200" b="0" dirty="0">
                          <a:latin typeface="Meiryo UI" panose="020B0604030504040204" pitchFamily="50" charset="-128"/>
                          <a:ea typeface="Meiryo UI" panose="020B0604030504040204" pitchFamily="50" charset="-128"/>
                        </a:rPr>
                        <a:t>連絡事項公表」「</a:t>
                      </a:r>
                      <a:r>
                        <a:rPr kumimoji="1" lang="en-US" altLang="ja-JP" sz="1200" b="0" dirty="0">
                          <a:latin typeface="Meiryo UI" panose="020B0604030504040204" pitchFamily="50" charset="-128"/>
                          <a:ea typeface="Meiryo UI" panose="020B0604030504040204" pitchFamily="50" charset="-128"/>
                        </a:rPr>
                        <a:t>06:</a:t>
                      </a:r>
                      <a:r>
                        <a:rPr kumimoji="1" lang="ja-JP" altLang="en-US" sz="1200" b="0" dirty="0">
                          <a:latin typeface="Meiryo UI" panose="020B0604030504040204" pitchFamily="50" charset="-128"/>
                          <a:ea typeface="Meiryo UI" panose="020B0604030504040204" pitchFamily="50" charset="-128"/>
                        </a:rPr>
                        <a:t>連絡事項通知」</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264973">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業務詳細仕様</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2081878"/>
                  </a:ext>
                </a:extLst>
              </a:tr>
              <a:tr h="5280322">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b="1" u="sng" dirty="0">
                          <a:latin typeface="Meiryo UI" panose="020B0604030504040204" pitchFamily="50" charset="-128"/>
                          <a:ea typeface="Meiryo UI" panose="020B0604030504040204" pitchFamily="50" charset="-128"/>
                        </a:rPr>
                        <a:t>連絡事項の内容</a:t>
                      </a:r>
                      <a:r>
                        <a:rPr kumimoji="1" lang="en-US" altLang="ja-JP" sz="1100" b="1" u="sng" dirty="0">
                          <a:latin typeface="Meiryo UI" panose="020B0604030504040204" pitchFamily="50" charset="-128"/>
                          <a:ea typeface="Meiryo UI" panose="020B0604030504040204" pitchFamily="50" charset="-128"/>
                        </a:rPr>
                        <a:t>(2/2)</a:t>
                      </a:r>
                      <a:endParaRPr kumimoji="1" lang="en-US" altLang="ja-JP" sz="1200" b="1" u="sng"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p>
                      <a:pPr lvl="0">
                        <a:defRPr/>
                      </a:pPr>
                      <a:r>
                        <a:rPr kumimoji="1" lang="en-US" altLang="ja-JP" sz="1100" b="0" dirty="0">
                          <a:latin typeface="Meiryo UI" panose="020B0604030504040204" pitchFamily="50" charset="-128"/>
                          <a:ea typeface="Meiryo UI" panose="020B0604030504040204" pitchFamily="50" charset="-128"/>
                        </a:rPr>
                        <a:t>【</a:t>
                      </a:r>
                      <a:r>
                        <a:rPr kumimoji="1" lang="ja-JP" altLang="en-US" sz="1100" b="0" dirty="0">
                          <a:latin typeface="Meiryo UI" panose="020B0604030504040204" pitchFamily="50" charset="-128"/>
                          <a:ea typeface="Meiryo UI" panose="020B0604030504040204" pitchFamily="50" charset="-128"/>
                        </a:rPr>
                        <a:t>不定期な情報開示</a:t>
                      </a:r>
                      <a:r>
                        <a:rPr kumimoji="1" lang="en-US" altLang="ja-JP" sz="1100" b="0" dirty="0">
                          <a:latin typeface="Meiryo UI" panose="020B0604030504040204" pitchFamily="50" charset="-128"/>
                          <a:ea typeface="Meiryo UI" panose="020B0604030504040204" pitchFamily="50" charset="-128"/>
                        </a:rPr>
                        <a:t>】</a:t>
                      </a:r>
                      <a:endParaRPr kumimoji="0" lang="en-US" altLang="ja-JP" sz="1100" b="0" u="none" kern="0" dirty="0">
                        <a:solidFill>
                          <a:srgbClr val="000000">
                            <a:lumMod val="100000"/>
                          </a:srgbClr>
                        </a:solidFill>
                        <a:latin typeface="Meiryo UI"/>
                        <a:ea typeface="Meiryo UI"/>
                      </a:endParaRPr>
                    </a:p>
                    <a:p>
                      <a:pPr marL="171450" lvl="0" indent="-171450">
                        <a:buFont typeface="Arial" panose="020B0604020202020204" pitchFamily="34" charset="0"/>
                        <a:buChar char="•"/>
                        <a:defRPr/>
                      </a:pPr>
                      <a:r>
                        <a:rPr kumimoji="1" lang="ja-JP" altLang="en-US" sz="1100" b="0" dirty="0">
                          <a:latin typeface="Meiryo UI" panose="020B0604030504040204" pitchFamily="50" charset="-128"/>
                          <a:ea typeface="Meiryo UI" panose="020B0604030504040204" pitchFamily="50" charset="-128"/>
                        </a:rPr>
                        <a:t>認定事業者の事業運営上、必要性の高い情報をシステムに掲載する。</a:t>
                      </a:r>
                      <a:r>
                        <a:rPr kumimoji="1" lang="en-US" altLang="ja-JP" sz="1100" b="0" dirty="0">
                          <a:latin typeface="Meiryo UI" panose="020B0604030504040204" pitchFamily="50" charset="-128"/>
                          <a:ea typeface="Meiryo UI" panose="020B0604030504040204" pitchFamily="50" charset="-128"/>
                        </a:rPr>
                        <a:t>(</a:t>
                      </a:r>
                      <a:r>
                        <a:rPr kumimoji="1" lang="ja-JP" altLang="en-US" sz="1100" b="0" dirty="0">
                          <a:latin typeface="Meiryo UI" panose="020B0604030504040204" pitchFamily="50" charset="-128"/>
                          <a:ea typeface="Meiryo UI" panose="020B0604030504040204" pitchFamily="50" charset="-128"/>
                        </a:rPr>
                        <a:t>例：システムメンテナンス期間、認定事業者への特別な依頼事項など</a:t>
                      </a:r>
                      <a:r>
                        <a:rPr kumimoji="1" lang="en-US" altLang="ja-JP" sz="1100" b="0" dirty="0">
                          <a:latin typeface="Meiryo UI" panose="020B0604030504040204" pitchFamily="50" charset="-128"/>
                          <a:ea typeface="Meiryo UI" panose="020B0604030504040204" pitchFamily="50" charset="-128"/>
                        </a:rPr>
                        <a:t>)</a:t>
                      </a:r>
                    </a:p>
                    <a:p>
                      <a:pPr marL="171450" lvl="0" indent="-171450">
                        <a:buFont typeface="Arial" panose="020B0604020202020204" pitchFamily="34" charset="0"/>
                        <a:buChar char="•"/>
                        <a:defRPr/>
                      </a:pPr>
                      <a:r>
                        <a:rPr kumimoji="1" lang="ja-JP" altLang="en-US" sz="1100" b="0" dirty="0">
                          <a:latin typeface="Meiryo UI" panose="020B0604030504040204" pitchFamily="50" charset="-128"/>
                          <a:ea typeface="Meiryo UI" panose="020B0604030504040204" pitchFamily="50" charset="-128"/>
                        </a:rPr>
                        <a:t>連絡事項の掲載後、全ての認定事業者に対してメールを送信し、メールに添付した</a:t>
                      </a:r>
                      <a:r>
                        <a:rPr kumimoji="1" lang="en-US" altLang="ja-JP" sz="1100" b="0" dirty="0">
                          <a:latin typeface="Meiryo UI" panose="020B0604030504040204" pitchFamily="50" charset="-128"/>
                          <a:ea typeface="Meiryo UI" panose="020B0604030504040204" pitchFamily="50" charset="-128"/>
                        </a:rPr>
                        <a:t>URL</a:t>
                      </a:r>
                      <a:r>
                        <a:rPr kumimoji="1" lang="ja-JP" altLang="en-US" sz="1100" b="0" dirty="0">
                          <a:latin typeface="Meiryo UI" panose="020B0604030504040204" pitchFamily="50" charset="-128"/>
                          <a:ea typeface="Meiryo UI" panose="020B0604030504040204" pitchFamily="50" charset="-128"/>
                        </a:rPr>
                        <a:t>から連絡事項を確認するよう促す。</a:t>
                      </a:r>
                      <a:endParaRPr kumimoji="1" lang="en-US" altLang="ja-JP" sz="1100" b="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77678721"/>
                  </a:ext>
                </a:extLst>
              </a:tr>
            </a:tbl>
          </a:graphicData>
        </a:graphic>
      </p:graphicFrame>
    </p:spTree>
    <p:extLst>
      <p:ext uri="{BB962C8B-B14F-4D97-AF65-F5344CB8AC3E}">
        <p14:creationId xmlns:p14="http://schemas.microsoft.com/office/powerpoint/2010/main" val="258858691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dirty="0">
                <a:latin typeface="Meiryo UI" panose="020B0604030504040204" pitchFamily="50" charset="-128"/>
                <a:ea typeface="Meiryo UI" panose="020B0604030504040204" pitchFamily="50" charset="-128"/>
              </a:rPr>
              <a:t>施行初年度</a:t>
            </a:r>
            <a:r>
              <a:rPr lang="en-US" altLang="ja-JP" dirty="0">
                <a:latin typeface="Meiryo UI" panose="020B0604030504040204" pitchFamily="50" charset="-128"/>
                <a:ea typeface="Meiryo UI" panose="020B0604030504040204" pitchFamily="50" charset="-128"/>
              </a:rPr>
              <a:t>(2022</a:t>
            </a:r>
            <a:r>
              <a:rPr lang="ja-JP" altLang="en-US" dirty="0">
                <a:latin typeface="Meiryo UI" panose="020B0604030504040204" pitchFamily="50" charset="-128"/>
                <a:ea typeface="Meiryo UI" panose="020B0604030504040204" pitchFamily="50" charset="-128"/>
              </a:rPr>
              <a:t>年度</a:t>
            </a:r>
            <a:r>
              <a:rPr lang="en-US" altLang="ja-JP"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のスケジュール</a:t>
            </a:r>
            <a:endParaRPr kumimoji="1" lang="ja-JP" altLang="en-US" dirty="0">
              <a:latin typeface="Meiryo UI" panose="020B0604030504040204" pitchFamily="50" charset="-128"/>
              <a:ea typeface="Meiryo UI" panose="020B0604030504040204" pitchFamily="50" charset="-128"/>
            </a:endParaRPr>
          </a:p>
        </p:txBody>
      </p:sp>
      <p:sp>
        <p:nvSpPr>
          <p:cNvPr id="3" name="コンテンツ プレースホルダー 2"/>
          <p:cNvSpPr>
            <a:spLocks noGrp="1"/>
          </p:cNvSpPr>
          <p:nvPr>
            <p:ph idx="1"/>
          </p:nvPr>
        </p:nvSpPr>
        <p:spPr>
          <a:xfrm>
            <a:off x="189378" y="895601"/>
            <a:ext cx="9501748" cy="1191119"/>
          </a:xfrm>
          <a:ln>
            <a:solidFill>
              <a:schemeClr val="bg2">
                <a:lumMod val="90000"/>
              </a:schemeClr>
            </a:solidFill>
          </a:ln>
        </p:spPr>
        <p:txBody>
          <a:bodyPr/>
          <a:lstStyle/>
          <a:p>
            <a:r>
              <a:rPr lang="en-US" altLang="ja-JP" dirty="0"/>
              <a:t>FIT</a:t>
            </a:r>
            <a:r>
              <a:rPr lang="ja-JP" altLang="en-US" dirty="0"/>
              <a:t>からの移行を希望する事業者は、</a:t>
            </a:r>
            <a:r>
              <a:rPr lang="en-US" altLang="ja-JP" dirty="0"/>
              <a:t>4</a:t>
            </a:r>
            <a:r>
              <a:rPr lang="ja-JP" altLang="en-US" dirty="0"/>
              <a:t>月以降順次</a:t>
            </a:r>
            <a:r>
              <a:rPr lang="en-US" altLang="ja-JP" dirty="0"/>
              <a:t>FIP</a:t>
            </a:r>
            <a:r>
              <a:rPr lang="ja-JP" altLang="en-US" dirty="0"/>
              <a:t>認定申請を行っていただく。その後、経済産業省による審査を経て、正式に</a:t>
            </a:r>
            <a:r>
              <a:rPr lang="en-US" altLang="ja-JP" dirty="0"/>
              <a:t>FIP</a:t>
            </a:r>
            <a:r>
              <a:rPr lang="ja-JP" altLang="en-US" dirty="0"/>
              <a:t>事業者として認定される。</a:t>
            </a:r>
            <a:endParaRPr lang="en-US" altLang="ja-JP" dirty="0"/>
          </a:p>
          <a:p>
            <a:r>
              <a:rPr lang="ja-JP" altLang="en-US" dirty="0"/>
              <a:t>上記を前提にすると、最速で</a:t>
            </a:r>
            <a:r>
              <a:rPr lang="en-US" altLang="ja-JP" dirty="0"/>
              <a:t>5</a:t>
            </a:r>
            <a:r>
              <a:rPr lang="ja-JP" altLang="en-US" dirty="0"/>
              <a:t>月から</a:t>
            </a:r>
            <a:r>
              <a:rPr lang="en-US" altLang="ja-JP" dirty="0"/>
              <a:t>FIP</a:t>
            </a:r>
            <a:r>
              <a:rPr lang="ja-JP" altLang="en-US" dirty="0"/>
              <a:t>電力を供給、翌</a:t>
            </a:r>
            <a:r>
              <a:rPr lang="en-US" altLang="ja-JP" dirty="0"/>
              <a:t>6</a:t>
            </a:r>
            <a:r>
              <a:rPr lang="ja-JP" altLang="en-US" dirty="0"/>
              <a:t>月から初回の交付処理</a:t>
            </a:r>
            <a:r>
              <a:rPr lang="en-US" altLang="ja-JP" dirty="0"/>
              <a:t>(</a:t>
            </a:r>
            <a:r>
              <a:rPr lang="ja-JP" altLang="en-US" dirty="0"/>
              <a:t>供給実績確定～交付額算定・通知～交付</a:t>
            </a:r>
            <a:r>
              <a:rPr lang="en-US" altLang="ja-JP" dirty="0"/>
              <a:t>)</a:t>
            </a:r>
            <a:r>
              <a:rPr lang="ja-JP" altLang="en-US" dirty="0"/>
              <a:t>を実施することになる。</a:t>
            </a:r>
            <a:endParaRPr lang="en-US" altLang="ja-JP" dirty="0"/>
          </a:p>
        </p:txBody>
      </p:sp>
      <p:graphicFrame>
        <p:nvGraphicFramePr>
          <p:cNvPr id="179" name="表 178">
            <a:extLst>
              <a:ext uri="{FF2B5EF4-FFF2-40B4-BE49-F238E27FC236}">
                <a16:creationId xmlns:a16="http://schemas.microsoft.com/office/drawing/2014/main" id="{19FD6C06-0DF8-434A-8844-2F13380999C0}"/>
              </a:ext>
            </a:extLst>
          </p:cNvPr>
          <p:cNvGraphicFramePr>
            <a:graphicFrameLocks noGrp="1"/>
          </p:cNvGraphicFramePr>
          <p:nvPr>
            <p:extLst>
              <p:ext uri="{D42A27DB-BD31-4B8C-83A1-F6EECF244321}">
                <p14:modId xmlns:p14="http://schemas.microsoft.com/office/powerpoint/2010/main" val="1600772997"/>
              </p:ext>
            </p:extLst>
          </p:nvPr>
        </p:nvGraphicFramePr>
        <p:xfrm>
          <a:off x="202124" y="2125805"/>
          <a:ext cx="8561345" cy="4345408"/>
        </p:xfrm>
        <a:graphic>
          <a:graphicData uri="http://schemas.openxmlformats.org/drawingml/2006/table">
            <a:tbl>
              <a:tblPr firstRow="1" bandRow="1"/>
              <a:tblGrid>
                <a:gridCol w="200999">
                  <a:extLst>
                    <a:ext uri="{9D8B030D-6E8A-4147-A177-3AD203B41FA5}">
                      <a16:colId xmlns:a16="http://schemas.microsoft.com/office/drawing/2014/main" val="20000"/>
                    </a:ext>
                  </a:extLst>
                </a:gridCol>
                <a:gridCol w="606743">
                  <a:extLst>
                    <a:ext uri="{9D8B030D-6E8A-4147-A177-3AD203B41FA5}">
                      <a16:colId xmlns:a16="http://schemas.microsoft.com/office/drawing/2014/main" val="20001"/>
                    </a:ext>
                  </a:extLst>
                </a:gridCol>
                <a:gridCol w="479743">
                  <a:extLst>
                    <a:ext uri="{9D8B030D-6E8A-4147-A177-3AD203B41FA5}">
                      <a16:colId xmlns:a16="http://schemas.microsoft.com/office/drawing/2014/main" val="2377216076"/>
                    </a:ext>
                  </a:extLst>
                </a:gridCol>
                <a:gridCol w="606155">
                  <a:extLst>
                    <a:ext uri="{9D8B030D-6E8A-4147-A177-3AD203B41FA5}">
                      <a16:colId xmlns:a16="http://schemas.microsoft.com/office/drawing/2014/main" val="2231809476"/>
                    </a:ext>
                  </a:extLst>
                </a:gridCol>
                <a:gridCol w="606155">
                  <a:extLst>
                    <a:ext uri="{9D8B030D-6E8A-4147-A177-3AD203B41FA5}">
                      <a16:colId xmlns:a16="http://schemas.microsoft.com/office/drawing/2014/main" val="4206868191"/>
                    </a:ext>
                  </a:extLst>
                </a:gridCol>
                <a:gridCol w="606155">
                  <a:extLst>
                    <a:ext uri="{9D8B030D-6E8A-4147-A177-3AD203B41FA5}">
                      <a16:colId xmlns:a16="http://schemas.microsoft.com/office/drawing/2014/main" val="4138086355"/>
                    </a:ext>
                  </a:extLst>
                </a:gridCol>
                <a:gridCol w="606155">
                  <a:extLst>
                    <a:ext uri="{9D8B030D-6E8A-4147-A177-3AD203B41FA5}">
                      <a16:colId xmlns:a16="http://schemas.microsoft.com/office/drawing/2014/main" val="20002"/>
                    </a:ext>
                  </a:extLst>
                </a:gridCol>
                <a:gridCol w="606155">
                  <a:extLst>
                    <a:ext uri="{9D8B030D-6E8A-4147-A177-3AD203B41FA5}">
                      <a16:colId xmlns:a16="http://schemas.microsoft.com/office/drawing/2014/main" val="20003"/>
                    </a:ext>
                  </a:extLst>
                </a:gridCol>
                <a:gridCol w="606155">
                  <a:extLst>
                    <a:ext uri="{9D8B030D-6E8A-4147-A177-3AD203B41FA5}">
                      <a16:colId xmlns:a16="http://schemas.microsoft.com/office/drawing/2014/main" val="20004"/>
                    </a:ext>
                  </a:extLst>
                </a:gridCol>
                <a:gridCol w="606155">
                  <a:extLst>
                    <a:ext uri="{9D8B030D-6E8A-4147-A177-3AD203B41FA5}">
                      <a16:colId xmlns:a16="http://schemas.microsoft.com/office/drawing/2014/main" val="20005"/>
                    </a:ext>
                  </a:extLst>
                </a:gridCol>
                <a:gridCol w="606155">
                  <a:extLst>
                    <a:ext uri="{9D8B030D-6E8A-4147-A177-3AD203B41FA5}">
                      <a16:colId xmlns:a16="http://schemas.microsoft.com/office/drawing/2014/main" val="20006"/>
                    </a:ext>
                  </a:extLst>
                </a:gridCol>
                <a:gridCol w="606155">
                  <a:extLst>
                    <a:ext uri="{9D8B030D-6E8A-4147-A177-3AD203B41FA5}">
                      <a16:colId xmlns:a16="http://schemas.microsoft.com/office/drawing/2014/main" val="20007"/>
                    </a:ext>
                  </a:extLst>
                </a:gridCol>
                <a:gridCol w="606155">
                  <a:extLst>
                    <a:ext uri="{9D8B030D-6E8A-4147-A177-3AD203B41FA5}">
                      <a16:colId xmlns:a16="http://schemas.microsoft.com/office/drawing/2014/main" val="20008"/>
                    </a:ext>
                  </a:extLst>
                </a:gridCol>
                <a:gridCol w="606155">
                  <a:extLst>
                    <a:ext uri="{9D8B030D-6E8A-4147-A177-3AD203B41FA5}">
                      <a16:colId xmlns:a16="http://schemas.microsoft.com/office/drawing/2014/main" val="20009"/>
                    </a:ext>
                  </a:extLst>
                </a:gridCol>
                <a:gridCol w="606155">
                  <a:extLst>
                    <a:ext uri="{9D8B030D-6E8A-4147-A177-3AD203B41FA5}">
                      <a16:colId xmlns:a16="http://schemas.microsoft.com/office/drawing/2014/main" val="20010"/>
                    </a:ext>
                  </a:extLst>
                </a:gridCol>
              </a:tblGrid>
              <a:tr h="0">
                <a:tc gridSpan="3">
                  <a:txBody>
                    <a:bodyPr/>
                    <a:lstStyle/>
                    <a:p>
                      <a:pPr algn="ctr"/>
                      <a:r>
                        <a:rPr kumimoji="1" lang="ja-JP" altLang="en-US" sz="1100" b="0" dirty="0">
                          <a:solidFill>
                            <a:schemeClr val="tx1"/>
                          </a:solidFill>
                          <a:latin typeface="Meiryo UI" panose="020B0604030504040204" pitchFamily="50" charset="-128"/>
                          <a:ea typeface="Meiryo UI" panose="020B0604030504040204" pitchFamily="50" charset="-128"/>
                        </a:rPr>
                        <a:t>年度</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endParaRPr kumimoji="1" lang="ja-JP" altLang="en-US" sz="1100" b="1" dirty="0">
                        <a:solidFill>
                          <a:schemeClr val="bg1"/>
                        </a:solidFill>
                        <a:latin typeface="Meiryo UI" panose="020B0604030504040204" pitchFamily="50" charset="-128"/>
                        <a:ea typeface="Meiryo UI" panose="020B0604030504040204" pitchFamily="50" charset="-128"/>
                      </a:endParaRPr>
                    </a:p>
                  </a:txBody>
                  <a:tcPr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87867E"/>
                    </a:solidFill>
                  </a:tcPr>
                </a:tc>
                <a:tc hMerge="1">
                  <a:txBody>
                    <a:bodyPr/>
                    <a:lstStyle/>
                    <a:p>
                      <a:pPr algn="ctr"/>
                      <a:endParaRPr kumimoji="1" lang="ja-JP" altLang="en-US" sz="1100" b="0"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gridSpan="3">
                  <a:txBody>
                    <a:bodyPr/>
                    <a:lstStyle/>
                    <a:p>
                      <a:pPr algn="ctr"/>
                      <a:r>
                        <a:rPr kumimoji="1" lang="en-US" altLang="ja-JP" sz="1100" b="0" dirty="0">
                          <a:solidFill>
                            <a:schemeClr val="tx1"/>
                          </a:solidFill>
                          <a:latin typeface="Meiryo UI" panose="020B0604030504040204" pitchFamily="50" charset="-128"/>
                          <a:ea typeface="Meiryo UI" panose="020B0604030504040204" pitchFamily="50" charset="-128"/>
                        </a:rPr>
                        <a:t>2021</a:t>
                      </a:r>
                      <a:r>
                        <a:rPr kumimoji="1" lang="ja-JP" altLang="en-US" sz="1100" b="0" dirty="0">
                          <a:solidFill>
                            <a:schemeClr val="tx1"/>
                          </a:solidFill>
                          <a:latin typeface="Meiryo UI" panose="020B0604030504040204" pitchFamily="50" charset="-128"/>
                          <a:ea typeface="Meiryo UI" panose="020B0604030504040204" pitchFamily="50" charset="-128"/>
                        </a:rPr>
                        <a:t>年度</a:t>
                      </a:r>
                    </a:p>
                  </a:txBody>
                  <a:tcPr marL="36000" marR="36000" marT="36000" marB="36000" anchor="ctr">
                    <a:lnL w="9525" cap="flat" cmpd="sng" algn="ctr">
                      <a:solidFill>
                        <a:schemeClr val="bg1">
                          <a:lumMod val="75000"/>
                        </a:schemeClr>
                      </a:solidFill>
                      <a:prstDash val="solid"/>
                      <a:round/>
                      <a:headEnd type="none" w="med" len="med"/>
                      <a:tailEnd type="none" w="med" len="med"/>
                    </a:lnL>
                    <a:lnR w="19050" cap="flat" cmpd="sng" algn="ctr">
                      <a:solidFill>
                        <a:schemeClr val="accent2">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endParaRPr kumimoji="1" lang="ja-JP" altLang="en-US" sz="1200" b="0" dirty="0">
                        <a:solidFill>
                          <a:schemeClr val="tx1"/>
                        </a:solidFill>
                        <a:latin typeface="Meiryo UI" panose="020B0604030504040204" pitchFamily="50" charset="-128"/>
                        <a:ea typeface="Meiryo UI" panose="020B0604030504040204" pitchFamily="50" charset="-128"/>
                      </a:endParaRPr>
                    </a:p>
                  </a:txBody>
                  <a:tcPr marL="0" marR="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endParaRPr kumimoji="1" lang="ja-JP" altLang="en-US" sz="1200" b="0" dirty="0">
                        <a:solidFill>
                          <a:schemeClr val="tx1"/>
                        </a:solidFill>
                        <a:latin typeface="Meiryo UI" panose="020B0604030504040204" pitchFamily="50" charset="-128"/>
                        <a:ea typeface="Meiryo UI" panose="020B0604030504040204" pitchFamily="50" charset="-128"/>
                      </a:endParaRPr>
                    </a:p>
                  </a:txBody>
                  <a:tcPr marL="0" marR="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gridSpan="9">
                  <a:txBody>
                    <a:bodyPr/>
                    <a:lstStyle/>
                    <a:p>
                      <a:pPr algn="ctr"/>
                      <a:r>
                        <a:rPr kumimoji="1" lang="en-US" altLang="ja-JP" sz="1100" b="0" dirty="0">
                          <a:solidFill>
                            <a:schemeClr val="tx1"/>
                          </a:solidFill>
                          <a:latin typeface="Meiryo UI" panose="020B0604030504040204" pitchFamily="50" charset="-128"/>
                          <a:ea typeface="Meiryo UI" panose="020B0604030504040204" pitchFamily="50" charset="-128"/>
                        </a:rPr>
                        <a:t>2022</a:t>
                      </a:r>
                      <a:r>
                        <a:rPr kumimoji="1" lang="ja-JP" altLang="en-US" sz="1100" b="0" dirty="0">
                          <a:solidFill>
                            <a:schemeClr val="tx1"/>
                          </a:solidFill>
                          <a:latin typeface="Meiryo UI" panose="020B0604030504040204" pitchFamily="50" charset="-128"/>
                          <a:ea typeface="Meiryo UI" panose="020B0604030504040204" pitchFamily="50" charset="-128"/>
                        </a:rPr>
                        <a:t>年度</a:t>
                      </a:r>
                    </a:p>
                  </a:txBody>
                  <a:tcPr marL="36000" marR="36000" marT="36000" marB="36000" anchor="ctr">
                    <a:lnL w="19050" cap="flat" cmpd="sng" algn="ctr">
                      <a:solidFill>
                        <a:schemeClr val="accent2">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endParaRPr kumimoji="1" lang="ja-JP" altLang="en-US" sz="1000" b="0" dirty="0">
                        <a:solidFill>
                          <a:schemeClr val="bg1"/>
                        </a:solidFill>
                        <a:latin typeface="Meiryo UI" panose="020B0604030504040204" pitchFamily="50" charset="-128"/>
                        <a:ea typeface="Meiryo UI" panose="020B0604030504040204" pitchFamily="50" charset="-128"/>
                      </a:endParaRPr>
                    </a:p>
                  </a:txBody>
                  <a:tcPr marL="0" marR="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87867E"/>
                    </a:solidFill>
                  </a:tcPr>
                </a:tc>
                <a:tc hMerge="1">
                  <a:txBody>
                    <a:bodyPr/>
                    <a:lstStyle/>
                    <a:p>
                      <a:pPr algn="ctr"/>
                      <a:endParaRPr kumimoji="1" lang="ja-JP" altLang="en-US" sz="1000" b="0" dirty="0">
                        <a:solidFill>
                          <a:schemeClr val="bg1"/>
                        </a:solidFill>
                        <a:latin typeface="Meiryo UI" panose="020B0604030504040204" pitchFamily="50" charset="-128"/>
                        <a:ea typeface="Meiryo UI" panose="020B0604030504040204" pitchFamily="50" charset="-128"/>
                      </a:endParaRPr>
                    </a:p>
                  </a:txBody>
                  <a:tcPr marL="0" marR="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87867E"/>
                    </a:solidFill>
                  </a:tcPr>
                </a:tc>
                <a:tc hMerge="1">
                  <a:txBody>
                    <a:bodyPr/>
                    <a:lstStyle/>
                    <a:p>
                      <a:pPr algn="ctr"/>
                      <a:endParaRPr kumimoji="1" lang="ja-JP" altLang="en-US" sz="1000" b="0" dirty="0">
                        <a:solidFill>
                          <a:schemeClr val="bg1"/>
                        </a:solidFill>
                        <a:latin typeface="Meiryo UI" panose="020B0604030504040204" pitchFamily="50" charset="-128"/>
                        <a:ea typeface="Meiryo UI" panose="020B0604030504040204" pitchFamily="50" charset="-128"/>
                      </a:endParaRPr>
                    </a:p>
                  </a:txBody>
                  <a:tcPr marL="0" marR="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87867E"/>
                    </a:solidFill>
                  </a:tcPr>
                </a:tc>
                <a:tc hMerge="1">
                  <a:txBody>
                    <a:bodyPr/>
                    <a:lstStyle/>
                    <a:p>
                      <a:pPr algn="ctr"/>
                      <a:endParaRPr kumimoji="1" lang="ja-JP" altLang="en-US" sz="1000" b="0" dirty="0">
                        <a:solidFill>
                          <a:schemeClr val="bg1"/>
                        </a:solidFill>
                        <a:latin typeface="Meiryo UI" panose="020B0604030504040204" pitchFamily="50" charset="-128"/>
                        <a:ea typeface="Meiryo UI" panose="020B0604030504040204" pitchFamily="50" charset="-128"/>
                      </a:endParaRPr>
                    </a:p>
                  </a:txBody>
                  <a:tcPr marL="0" marR="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87867E"/>
                    </a:solidFill>
                  </a:tcPr>
                </a:tc>
                <a:tc hMerge="1">
                  <a:txBody>
                    <a:bodyPr/>
                    <a:lstStyle/>
                    <a:p>
                      <a:pPr algn="ctr"/>
                      <a:endParaRPr kumimoji="1" lang="ja-JP" altLang="en-US" sz="1000" b="0" dirty="0">
                        <a:solidFill>
                          <a:schemeClr val="bg1"/>
                        </a:solidFill>
                        <a:latin typeface="Meiryo UI" panose="020B0604030504040204" pitchFamily="50" charset="-128"/>
                        <a:ea typeface="Meiryo UI" panose="020B0604030504040204" pitchFamily="50" charset="-128"/>
                      </a:endParaRPr>
                    </a:p>
                  </a:txBody>
                  <a:tcPr marL="0" marR="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87867E"/>
                    </a:solidFill>
                  </a:tcPr>
                </a:tc>
                <a:tc hMerge="1">
                  <a:txBody>
                    <a:bodyPr/>
                    <a:lstStyle/>
                    <a:p>
                      <a:pPr algn="ctr"/>
                      <a:endParaRPr kumimoji="1" lang="ja-JP" altLang="en-US" sz="1000" b="0" dirty="0">
                        <a:solidFill>
                          <a:schemeClr val="bg1"/>
                        </a:solidFill>
                        <a:latin typeface="Meiryo UI" panose="020B0604030504040204" pitchFamily="50" charset="-128"/>
                        <a:ea typeface="Meiryo UI" panose="020B0604030504040204" pitchFamily="50" charset="-128"/>
                      </a:endParaRPr>
                    </a:p>
                  </a:txBody>
                  <a:tcPr marL="0" marR="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87867E"/>
                    </a:solidFill>
                  </a:tcPr>
                </a:tc>
                <a:tc hMerge="1">
                  <a:txBody>
                    <a:bodyPr/>
                    <a:lstStyle/>
                    <a:p>
                      <a:pPr algn="ctr"/>
                      <a:endParaRPr kumimoji="1" lang="ja-JP" altLang="en-US" sz="1000" b="0" dirty="0">
                        <a:solidFill>
                          <a:schemeClr val="bg1"/>
                        </a:solidFill>
                        <a:latin typeface="Meiryo UI" panose="020B0604030504040204" pitchFamily="50" charset="-128"/>
                        <a:ea typeface="Meiryo UI" panose="020B0604030504040204" pitchFamily="50" charset="-128"/>
                      </a:endParaRPr>
                    </a:p>
                  </a:txBody>
                  <a:tcPr marL="0" marR="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87867E"/>
                    </a:solidFill>
                  </a:tcPr>
                </a:tc>
                <a:tc hMerge="1">
                  <a:txBody>
                    <a:bodyPr/>
                    <a:lstStyle/>
                    <a:p>
                      <a:pPr algn="ctr"/>
                      <a:endParaRPr kumimoji="1" lang="ja-JP" altLang="en-US" sz="1000" b="0" dirty="0">
                        <a:solidFill>
                          <a:schemeClr val="bg1"/>
                        </a:solidFill>
                        <a:latin typeface="Meiryo UI" panose="020B0604030504040204" pitchFamily="50" charset="-128"/>
                        <a:ea typeface="Meiryo UI" panose="020B0604030504040204" pitchFamily="50" charset="-128"/>
                      </a:endParaRPr>
                    </a:p>
                  </a:txBody>
                  <a:tcPr marL="0" marR="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87867E"/>
                    </a:solidFill>
                  </a:tcPr>
                </a:tc>
                <a:extLst>
                  <a:ext uri="{0D108BD9-81ED-4DB2-BD59-A6C34878D82A}">
                    <a16:rowId xmlns:a16="http://schemas.microsoft.com/office/drawing/2014/main" val="10000"/>
                  </a:ext>
                </a:extLst>
              </a:tr>
              <a:tr h="0">
                <a:tc gridSpan="3">
                  <a:txBody>
                    <a:bodyPr/>
                    <a:lstStyle/>
                    <a:p>
                      <a:pPr algn="ctr"/>
                      <a:r>
                        <a:rPr kumimoji="1" lang="ja-JP" altLang="en-US" sz="1100" b="0" dirty="0">
                          <a:solidFill>
                            <a:schemeClr val="tx1"/>
                          </a:solidFill>
                          <a:latin typeface="Meiryo UI" panose="020B0604030504040204" pitchFamily="50" charset="-128"/>
                          <a:ea typeface="Meiryo UI" panose="020B0604030504040204" pitchFamily="50" charset="-128"/>
                        </a:rPr>
                        <a:t>月</a:t>
                      </a: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endParaRPr kumimoji="1" lang="ja-JP" altLang="en-US" sz="1100" b="1" dirty="0">
                        <a:solidFill>
                          <a:schemeClr val="bg1"/>
                        </a:solidFill>
                        <a:latin typeface="Meiryo UI" panose="020B0604030504040204" pitchFamily="50" charset="-128"/>
                        <a:ea typeface="Meiryo UI" panose="020B0604030504040204" pitchFamily="50" charset="-128"/>
                      </a:endParaRPr>
                    </a:p>
                  </a:txBody>
                  <a:tcPr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87867E"/>
                    </a:solidFill>
                  </a:tcPr>
                </a:tc>
                <a:tc hMerge="1">
                  <a:txBody>
                    <a:bodyPr/>
                    <a:lstStyle/>
                    <a:p>
                      <a:pPr algn="ctr"/>
                      <a:endParaRPr kumimoji="1" lang="ja-JP" altLang="en-US" sz="1100" b="0"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kumimoji="1" lang="en-US" altLang="ja-JP" sz="1100" b="0" dirty="0">
                          <a:solidFill>
                            <a:schemeClr val="tx1"/>
                          </a:solidFill>
                          <a:latin typeface="Meiryo UI" panose="020B0604030504040204" pitchFamily="50" charset="-128"/>
                          <a:ea typeface="Meiryo UI" panose="020B0604030504040204" pitchFamily="50" charset="-128"/>
                        </a:rPr>
                        <a:t>1</a:t>
                      </a:r>
                      <a:endParaRPr kumimoji="1" lang="ja-JP" altLang="en-US" sz="1100" b="0" dirty="0">
                        <a:solidFill>
                          <a:schemeClr val="tx1"/>
                        </a:solidFill>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kumimoji="1" lang="en-US" altLang="ja-JP" sz="1100" b="0" dirty="0">
                          <a:solidFill>
                            <a:schemeClr val="tx1"/>
                          </a:solidFill>
                          <a:latin typeface="Meiryo UI" panose="020B0604030504040204" pitchFamily="50" charset="-128"/>
                          <a:ea typeface="Meiryo UI" panose="020B0604030504040204" pitchFamily="50" charset="-128"/>
                        </a:rPr>
                        <a:t>2</a:t>
                      </a:r>
                      <a:endParaRPr kumimoji="1" lang="ja-JP" altLang="en-US" sz="1100" b="0" dirty="0">
                        <a:solidFill>
                          <a:schemeClr val="tx1"/>
                        </a:solidFill>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kumimoji="1" lang="en-US" altLang="ja-JP" sz="1100" b="0" dirty="0">
                          <a:solidFill>
                            <a:schemeClr val="tx1"/>
                          </a:solidFill>
                          <a:latin typeface="Meiryo UI" panose="020B0604030504040204" pitchFamily="50" charset="-128"/>
                          <a:ea typeface="Meiryo UI" panose="020B0604030504040204" pitchFamily="50" charset="-128"/>
                        </a:rPr>
                        <a:t>3</a:t>
                      </a:r>
                      <a:endParaRPr kumimoji="1" lang="ja-JP" altLang="en-US" sz="1100" b="0" dirty="0">
                        <a:solidFill>
                          <a:schemeClr val="tx1"/>
                        </a:solidFill>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19050" cap="flat" cmpd="sng" algn="ctr">
                      <a:solidFill>
                        <a:schemeClr val="accent2">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kumimoji="1" lang="en-US" altLang="ja-JP" sz="1100" b="0" dirty="0">
                          <a:solidFill>
                            <a:schemeClr val="tx1"/>
                          </a:solidFill>
                          <a:latin typeface="Meiryo UI" panose="020B0604030504040204" pitchFamily="50" charset="-128"/>
                          <a:ea typeface="Meiryo UI" panose="020B0604030504040204" pitchFamily="50" charset="-128"/>
                        </a:rPr>
                        <a:t>4</a:t>
                      </a:r>
                      <a:endParaRPr kumimoji="1" lang="ja-JP" altLang="en-US" sz="1100" b="0" dirty="0">
                        <a:solidFill>
                          <a:schemeClr val="tx1"/>
                        </a:solidFill>
                        <a:latin typeface="Meiryo UI" panose="020B0604030504040204" pitchFamily="50" charset="-128"/>
                        <a:ea typeface="Meiryo UI" panose="020B0604030504040204" pitchFamily="50" charset="-128"/>
                      </a:endParaRPr>
                    </a:p>
                  </a:txBody>
                  <a:tcPr marL="36000" marR="36000" marT="18000" marB="18000" anchor="ctr">
                    <a:lnL w="19050" cap="flat" cmpd="sng" algn="ctr">
                      <a:solidFill>
                        <a:schemeClr val="accent2">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kumimoji="1" lang="en-US" altLang="ja-JP" sz="1100" b="0" dirty="0">
                          <a:solidFill>
                            <a:schemeClr val="tx1"/>
                          </a:solidFill>
                          <a:latin typeface="Meiryo UI" panose="020B0604030504040204" pitchFamily="50" charset="-128"/>
                          <a:ea typeface="Meiryo UI" panose="020B0604030504040204" pitchFamily="50" charset="-128"/>
                        </a:rPr>
                        <a:t>5</a:t>
                      </a:r>
                      <a:endParaRPr kumimoji="1" lang="ja-JP" altLang="en-US" sz="1100" b="0" dirty="0">
                        <a:solidFill>
                          <a:schemeClr val="tx1"/>
                        </a:solidFill>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kumimoji="1" lang="en-US" altLang="ja-JP" sz="1100" b="0" dirty="0">
                          <a:solidFill>
                            <a:schemeClr val="tx1"/>
                          </a:solidFill>
                          <a:latin typeface="Meiryo UI" panose="020B0604030504040204" pitchFamily="50" charset="-128"/>
                          <a:ea typeface="Meiryo UI" panose="020B0604030504040204" pitchFamily="50" charset="-128"/>
                        </a:rPr>
                        <a:t>6</a:t>
                      </a:r>
                      <a:endParaRPr kumimoji="1" lang="ja-JP" altLang="en-US" sz="1100" b="0" dirty="0">
                        <a:solidFill>
                          <a:schemeClr val="tx1"/>
                        </a:solidFill>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kumimoji="1" lang="en-US" altLang="ja-JP" sz="1100" b="0" dirty="0">
                          <a:solidFill>
                            <a:schemeClr val="tx1"/>
                          </a:solidFill>
                          <a:latin typeface="Meiryo UI" panose="020B0604030504040204" pitchFamily="50" charset="-128"/>
                          <a:ea typeface="Meiryo UI" panose="020B0604030504040204" pitchFamily="50" charset="-128"/>
                        </a:rPr>
                        <a:t>7</a:t>
                      </a:r>
                      <a:endParaRPr kumimoji="1" lang="ja-JP" altLang="en-US" sz="1100" b="0" dirty="0">
                        <a:solidFill>
                          <a:schemeClr val="tx1"/>
                        </a:solidFill>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kumimoji="1" lang="en-US" altLang="ja-JP" sz="1100" b="0" dirty="0">
                          <a:solidFill>
                            <a:schemeClr val="tx1"/>
                          </a:solidFill>
                          <a:latin typeface="Meiryo UI" panose="020B0604030504040204" pitchFamily="50" charset="-128"/>
                          <a:ea typeface="Meiryo UI" panose="020B0604030504040204" pitchFamily="50" charset="-128"/>
                        </a:rPr>
                        <a:t>8</a:t>
                      </a:r>
                      <a:endParaRPr kumimoji="1" lang="ja-JP" altLang="en-US" sz="1100" b="0" dirty="0">
                        <a:solidFill>
                          <a:schemeClr val="tx1"/>
                        </a:solidFill>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kumimoji="1" lang="en-US" altLang="ja-JP" sz="1100" b="0" dirty="0">
                          <a:solidFill>
                            <a:schemeClr val="tx1"/>
                          </a:solidFill>
                          <a:latin typeface="Meiryo UI" panose="020B0604030504040204" pitchFamily="50" charset="-128"/>
                          <a:ea typeface="Meiryo UI" panose="020B0604030504040204" pitchFamily="50" charset="-128"/>
                        </a:rPr>
                        <a:t>9</a:t>
                      </a:r>
                      <a:endParaRPr kumimoji="1" lang="ja-JP" altLang="en-US" sz="1100" b="0" dirty="0">
                        <a:solidFill>
                          <a:schemeClr val="tx1"/>
                        </a:solidFill>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kumimoji="1" lang="en-US" altLang="ja-JP" sz="1100" b="0" dirty="0">
                          <a:solidFill>
                            <a:schemeClr val="tx1"/>
                          </a:solidFill>
                          <a:latin typeface="Meiryo UI" panose="020B0604030504040204" pitchFamily="50" charset="-128"/>
                          <a:ea typeface="Meiryo UI" panose="020B0604030504040204" pitchFamily="50" charset="-128"/>
                        </a:rPr>
                        <a:t>10</a:t>
                      </a:r>
                      <a:endParaRPr kumimoji="1" lang="ja-JP" altLang="en-US" sz="1100" b="0" dirty="0">
                        <a:solidFill>
                          <a:schemeClr val="tx1"/>
                        </a:solidFill>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kumimoji="1" lang="en-US" altLang="ja-JP" sz="1100" b="0" dirty="0">
                          <a:solidFill>
                            <a:schemeClr val="tx1"/>
                          </a:solidFill>
                          <a:latin typeface="Meiryo UI" panose="020B0604030504040204" pitchFamily="50" charset="-128"/>
                          <a:ea typeface="Meiryo UI" panose="020B0604030504040204" pitchFamily="50" charset="-128"/>
                        </a:rPr>
                        <a:t>11</a:t>
                      </a:r>
                      <a:endParaRPr kumimoji="1" lang="ja-JP" altLang="en-US" sz="1100" b="0" dirty="0">
                        <a:solidFill>
                          <a:schemeClr val="tx1"/>
                        </a:solidFill>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kumimoji="1" lang="en-US" altLang="ja-JP" sz="1100" b="0" dirty="0">
                          <a:solidFill>
                            <a:schemeClr val="tx1"/>
                          </a:solidFill>
                          <a:latin typeface="Meiryo UI" panose="020B0604030504040204" pitchFamily="50" charset="-128"/>
                          <a:ea typeface="Meiryo UI" panose="020B0604030504040204" pitchFamily="50" charset="-128"/>
                        </a:rPr>
                        <a:t>12</a:t>
                      </a:r>
                      <a:endParaRPr kumimoji="1" lang="ja-JP" altLang="en-US" sz="1100" b="0" dirty="0">
                        <a:solidFill>
                          <a:schemeClr val="tx1"/>
                        </a:solidFill>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186267">
                <a:tc gridSpan="3">
                  <a:txBody>
                    <a:bodyPr/>
                    <a:lstStyle/>
                    <a:p>
                      <a:pPr algn="ctr"/>
                      <a:r>
                        <a:rPr kumimoji="1" lang="ja-JP" altLang="en-US" sz="1000" b="0" dirty="0">
                          <a:latin typeface="Meiryo UI" panose="020B0604030504040204" pitchFamily="50" charset="-128"/>
                          <a:ea typeface="Meiryo UI" panose="020B0604030504040204" pitchFamily="50" charset="-128"/>
                        </a:rPr>
                        <a:t>主な</a:t>
                      </a:r>
                      <a:endParaRPr kumimoji="1" lang="en-US" altLang="ja-JP" sz="1000" b="0" dirty="0">
                        <a:latin typeface="Meiryo UI" panose="020B0604030504040204" pitchFamily="50" charset="-128"/>
                        <a:ea typeface="Meiryo UI" panose="020B0604030504040204" pitchFamily="50" charset="-128"/>
                      </a:endParaRPr>
                    </a:p>
                    <a:p>
                      <a:pPr algn="ctr"/>
                      <a:r>
                        <a:rPr kumimoji="1" lang="ja-JP" altLang="en-US" sz="1000" b="0" dirty="0">
                          <a:latin typeface="Meiryo UI" panose="020B0604030504040204" pitchFamily="50" charset="-128"/>
                          <a:ea typeface="Meiryo UI" panose="020B0604030504040204" pitchFamily="50" charset="-128"/>
                        </a:rPr>
                        <a:t>マイルストーン</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kumimoji="1" lang="ja-JP" altLang="en-US"/>
                    </a:p>
                  </a:txBody>
                  <a:tcPr/>
                </a:tc>
                <a:tc hMerge="1">
                  <a:txBody>
                    <a:bodyPr/>
                    <a:lstStyle/>
                    <a:p>
                      <a:pPr algn="ctr"/>
                      <a:endParaRPr kumimoji="1" lang="ja-JP" altLang="en-US" sz="1000" b="0" dirty="0">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19050" cap="flat" cmpd="sng" algn="ctr">
                      <a:solidFill>
                        <a:schemeClr val="accent2">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19050" cap="flat" cmpd="sng" algn="ctr">
                      <a:solidFill>
                        <a:schemeClr val="accent2">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0">
                <a:tc rowSpan="5">
                  <a:txBody>
                    <a:bodyPr/>
                    <a:lstStyle/>
                    <a:p>
                      <a:pPr algn="ctr"/>
                      <a:r>
                        <a:rPr kumimoji="1" lang="ja-JP" altLang="en-US" sz="1000" b="0" dirty="0">
                          <a:latin typeface="Meiryo UI" panose="020B0604030504040204" pitchFamily="50" charset="-128"/>
                          <a:ea typeface="Meiryo UI" panose="020B0604030504040204" pitchFamily="50" charset="-128"/>
                        </a:rPr>
                        <a:t>ＦＩＰ業務</a:t>
                      </a:r>
                    </a:p>
                  </a:txBody>
                  <a:tcPr marL="36000" marR="36000" marT="36000" marB="36000" vert="eaVert"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algn="ctr"/>
                      <a:r>
                        <a:rPr kumimoji="1" lang="ja-JP" altLang="en-US" sz="1000" b="0" dirty="0">
                          <a:latin typeface="Meiryo UI" panose="020B0604030504040204" pitchFamily="50" charset="-128"/>
                          <a:ea typeface="Meiryo UI" panose="020B0604030504040204" pitchFamily="50" charset="-128"/>
                        </a:rPr>
                        <a:t>経済産業省</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kumimoji="1" lang="ja-JP" altLang="en-US" sz="10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19050" cap="flat" cmpd="sng" algn="ctr">
                      <a:solidFill>
                        <a:schemeClr val="accent2">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19050" cap="flat" cmpd="sng" algn="ctr">
                      <a:solidFill>
                        <a:schemeClr val="accent2">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716795">
                <a:tc vMerge="1">
                  <a:txBody>
                    <a:bodyPr/>
                    <a:lstStyle/>
                    <a:p>
                      <a:endParaRPr kumimoji="1" lang="ja-JP" altLang="en-US"/>
                    </a:p>
                  </a:txBody>
                  <a:tcPr/>
                </a:tc>
                <a:tc gridSpan="2">
                  <a:txBody>
                    <a:bodyPr/>
                    <a:lstStyle/>
                    <a:p>
                      <a:pPr algn="ctr"/>
                      <a:r>
                        <a:rPr kumimoji="1" lang="ja-JP" altLang="en-US" sz="1000" b="0" dirty="0">
                          <a:latin typeface="Meiryo UI" panose="020B0604030504040204" pitchFamily="50" charset="-128"/>
                          <a:ea typeface="Meiryo UI" panose="020B0604030504040204" pitchFamily="50" charset="-128"/>
                        </a:rPr>
                        <a:t>広域機関</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kumimoji="1" lang="ja-JP" altLang="en-US" sz="10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19050" cap="flat" cmpd="sng" algn="ctr">
                      <a:solidFill>
                        <a:schemeClr val="accent2">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19050" cap="flat" cmpd="sng" algn="ctr">
                      <a:solidFill>
                        <a:schemeClr val="accent2">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47889800"/>
                  </a:ext>
                </a:extLst>
              </a:tr>
              <a:tr h="784958">
                <a:tc vMerge="1">
                  <a:txBody>
                    <a:bodyPr/>
                    <a:lstStyle/>
                    <a:p>
                      <a:endParaRPr kumimoji="1" lang="ja-JP" altLang="en-US"/>
                    </a:p>
                  </a:txBody>
                  <a:tcPr/>
                </a:tc>
                <a:tc rowSpan="2">
                  <a:txBody>
                    <a:bodyPr/>
                    <a:lstStyle/>
                    <a:p>
                      <a:pPr algn="ctr"/>
                      <a:r>
                        <a:rPr kumimoji="1" lang="ja-JP" altLang="en-US" sz="1000" b="0" dirty="0">
                          <a:latin typeface="Meiryo UI" panose="020B0604030504040204" pitchFamily="50" charset="-128"/>
                          <a:ea typeface="Meiryo UI" panose="020B0604030504040204" pitchFamily="50" charset="-128"/>
                        </a:rPr>
                        <a:t>再エネ</a:t>
                      </a:r>
                      <a:endParaRPr kumimoji="1" lang="en-US" altLang="ja-JP" sz="1000" b="0" dirty="0">
                        <a:latin typeface="Meiryo UI" panose="020B0604030504040204" pitchFamily="50" charset="-128"/>
                        <a:ea typeface="Meiryo UI" panose="020B0604030504040204" pitchFamily="50" charset="-128"/>
                      </a:endParaRPr>
                    </a:p>
                    <a:p>
                      <a:pPr algn="ctr"/>
                      <a:r>
                        <a:rPr kumimoji="1" lang="ja-JP" altLang="en-US" sz="1000" b="0" dirty="0">
                          <a:latin typeface="Meiryo UI" panose="020B0604030504040204" pitchFamily="50" charset="-128"/>
                          <a:ea typeface="Meiryo UI" panose="020B0604030504040204" pitchFamily="50" charset="-128"/>
                        </a:rPr>
                        <a:t>事業者</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en-US" altLang="ja-JP" sz="1000" b="0" dirty="0">
                          <a:latin typeface="Meiryo UI" panose="020B0604030504040204" pitchFamily="50" charset="-128"/>
                          <a:ea typeface="Meiryo UI" panose="020B0604030504040204" pitchFamily="50" charset="-128"/>
                        </a:rPr>
                        <a:t>FIT</a:t>
                      </a:r>
                    </a:p>
                    <a:p>
                      <a:pPr algn="ctr"/>
                      <a:r>
                        <a:rPr kumimoji="1" lang="ja-JP" altLang="en-US" sz="1000" b="0" dirty="0">
                          <a:latin typeface="Meiryo UI" panose="020B0604030504040204" pitchFamily="50" charset="-128"/>
                          <a:ea typeface="Meiryo UI" panose="020B0604030504040204" pitchFamily="50" charset="-128"/>
                        </a:rPr>
                        <a:t>移行</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19050" cap="flat" cmpd="sng" algn="ctr">
                      <a:solidFill>
                        <a:schemeClr val="accent2">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19050" cap="flat" cmpd="sng" algn="ctr">
                      <a:solidFill>
                        <a:schemeClr val="accent2">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47459905"/>
                  </a:ext>
                </a:extLst>
              </a:tr>
              <a:tr h="978389">
                <a:tc vMerge="1">
                  <a:txBody>
                    <a:bodyPr/>
                    <a:lstStyle/>
                    <a:p>
                      <a:endParaRPr kumimoji="1" lang="ja-JP" altLang="en-US"/>
                    </a:p>
                  </a:txBody>
                  <a:tcPr/>
                </a:tc>
                <a:tc vMerge="1">
                  <a:txBody>
                    <a:bodyPr/>
                    <a:lstStyle/>
                    <a:p>
                      <a:pPr algn="ctr"/>
                      <a:endParaRPr kumimoji="1" lang="ja-JP" altLang="en-US" sz="10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en-US" altLang="ja-JP" sz="1000" b="0" dirty="0">
                          <a:latin typeface="Meiryo UI" panose="020B0604030504040204" pitchFamily="50" charset="-128"/>
                          <a:ea typeface="Meiryo UI" panose="020B0604030504040204" pitchFamily="50" charset="-128"/>
                        </a:rPr>
                        <a:t>FIP</a:t>
                      </a:r>
                    </a:p>
                    <a:p>
                      <a:pPr algn="ctr"/>
                      <a:r>
                        <a:rPr kumimoji="1" lang="ja-JP" altLang="en-US" sz="1000" b="0" dirty="0">
                          <a:latin typeface="Meiryo UI" panose="020B0604030504040204" pitchFamily="50" charset="-128"/>
                          <a:ea typeface="Meiryo UI" panose="020B0604030504040204" pitchFamily="50" charset="-128"/>
                        </a:rPr>
                        <a:t>新規</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19050" cap="flat" cmpd="sng" algn="ctr">
                      <a:solidFill>
                        <a:schemeClr val="accent2">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19050" cap="flat" cmpd="sng" algn="ctr">
                      <a:solidFill>
                        <a:schemeClr val="accent2">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83600525"/>
                  </a:ext>
                </a:extLst>
              </a:tr>
              <a:tr h="496546">
                <a:tc vMerge="1">
                  <a:txBody>
                    <a:bodyPr/>
                    <a:lstStyle/>
                    <a:p>
                      <a:pPr algn="ctr"/>
                      <a:endParaRPr kumimoji="1" lang="ja-JP" altLang="en-US" sz="1000" b="0" dirty="0">
                        <a:latin typeface="Meiryo UI" panose="020B0604030504040204" pitchFamily="50" charset="-128"/>
                        <a:ea typeface="Meiryo UI" panose="020B0604030504040204" pitchFamily="50" charset="-128"/>
                      </a:endParaRPr>
                    </a:p>
                  </a:txBody>
                  <a:tcPr marL="36000" marR="36000" marT="36000" marB="36000" vert="eaVert"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algn="ctr"/>
                      <a:r>
                        <a:rPr kumimoji="1" lang="ja-JP" altLang="en-US" sz="1000" b="0" dirty="0">
                          <a:latin typeface="Meiryo UI" panose="020B0604030504040204" pitchFamily="50" charset="-128"/>
                          <a:ea typeface="Meiryo UI" panose="020B0604030504040204" pitchFamily="50" charset="-128"/>
                        </a:rPr>
                        <a:t>小売</a:t>
                      </a:r>
                      <a:endParaRPr kumimoji="1" lang="en-US" altLang="ja-JP" sz="1000" b="0" dirty="0">
                        <a:latin typeface="Meiryo UI" panose="020B0604030504040204" pitchFamily="50" charset="-128"/>
                        <a:ea typeface="Meiryo UI" panose="020B0604030504040204" pitchFamily="50" charset="-128"/>
                      </a:endParaRPr>
                    </a:p>
                    <a:p>
                      <a:pPr algn="ctr"/>
                      <a:r>
                        <a:rPr kumimoji="1" lang="ja-JP" altLang="en-US" sz="1000" b="0" dirty="0">
                          <a:latin typeface="Meiryo UI" panose="020B0604030504040204" pitchFamily="50" charset="-128"/>
                          <a:ea typeface="Meiryo UI" panose="020B0604030504040204" pitchFamily="50" charset="-128"/>
                        </a:rPr>
                        <a:t>事業者</a:t>
                      </a:r>
                      <a:endParaRPr kumimoji="1" lang="en-US" altLang="ja-JP" sz="10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kumimoji="1" lang="en-US" altLang="ja-JP" sz="10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19050" cap="flat" cmpd="sng" algn="ctr">
                      <a:solidFill>
                        <a:schemeClr val="accent2">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19050" cap="flat" cmpd="sng" algn="ctr">
                      <a:solidFill>
                        <a:schemeClr val="accent2">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100084214"/>
                  </a:ext>
                </a:extLst>
              </a:tr>
              <a:tr h="0">
                <a:tc gridSpan="3">
                  <a:txBody>
                    <a:bodyPr/>
                    <a:lstStyle/>
                    <a:p>
                      <a:pPr algn="ctr"/>
                      <a:r>
                        <a:rPr kumimoji="1" lang="ja-JP" altLang="en-US" sz="1000" b="0" dirty="0">
                          <a:latin typeface="Meiryo UI" panose="020B0604030504040204" pitchFamily="50" charset="-128"/>
                          <a:ea typeface="Meiryo UI" panose="020B0604030504040204" pitchFamily="50" charset="-128"/>
                        </a:rPr>
                        <a:t>関連業務</a:t>
                      </a:r>
                      <a:endParaRPr kumimoji="1" lang="en-US" altLang="ja-JP" sz="1000" b="0" dirty="0">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kumimoji="1" lang="en-US" altLang="ja-JP" sz="10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kumimoji="1" lang="ja-JP" altLang="en-US"/>
                    </a:p>
                  </a:txBody>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19050" cap="flat" cmpd="sng" algn="ctr">
                      <a:solidFill>
                        <a:schemeClr val="accent2">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19050" cap="flat" cmpd="sng" algn="ctr">
                      <a:solidFill>
                        <a:schemeClr val="accent2">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06485154"/>
                  </a:ext>
                </a:extLst>
              </a:tr>
            </a:tbl>
          </a:graphicData>
        </a:graphic>
      </p:graphicFrame>
      <p:sp>
        <p:nvSpPr>
          <p:cNvPr id="15" name="正方形/長方形 14">
            <a:extLst>
              <a:ext uri="{FF2B5EF4-FFF2-40B4-BE49-F238E27FC236}">
                <a16:creationId xmlns:a16="http://schemas.microsoft.com/office/drawing/2014/main" id="{5E94DCFB-BF86-4FC7-98F6-7A1CED766074}"/>
              </a:ext>
            </a:extLst>
          </p:cNvPr>
          <p:cNvSpPr/>
          <p:nvPr/>
        </p:nvSpPr>
        <p:spPr bwMode="gray">
          <a:xfrm>
            <a:off x="3242858" y="2593911"/>
            <a:ext cx="1086223" cy="282127"/>
          </a:xfrm>
          <a:prstGeom prst="rect">
            <a:avLst/>
          </a:prstGeom>
          <a:noFill/>
          <a:ln w="9525" cap="flat" cmpd="sng" algn="ctr">
            <a:noFill/>
            <a:prstDash val="solid"/>
            <a:round/>
            <a:headEnd type="none" w="med" len="med"/>
            <a:tailEnd type="none" w="med" len="med"/>
          </a:ln>
          <a:effectLst/>
        </p:spPr>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fontAlgn="ctr">
              <a:spcBef>
                <a:spcPct val="0"/>
              </a:spcBef>
              <a:spcAft>
                <a:spcPct val="0"/>
              </a:spcAft>
            </a:pPr>
            <a:r>
              <a:rPr lang="ja-JP" altLang="en-US" sz="1000" dirty="0">
                <a:solidFill>
                  <a:schemeClr val="accent3">
                    <a:lumMod val="75000"/>
                  </a:schemeClr>
                </a:solidFill>
                <a:latin typeface="Meiryo UI" panose="020B0604030504040204" pitchFamily="50" charset="-128"/>
                <a:ea typeface="Meiryo UI" panose="020B0604030504040204" pitchFamily="50" charset="-128"/>
              </a:rPr>
              <a:t>▼</a:t>
            </a:r>
            <a:r>
              <a:rPr lang="en-US" altLang="ja-JP" sz="1000" dirty="0">
                <a:solidFill>
                  <a:schemeClr val="accent3">
                    <a:lumMod val="75000"/>
                  </a:schemeClr>
                </a:solidFill>
                <a:latin typeface="Meiryo UI" panose="020B0604030504040204" pitchFamily="50" charset="-128"/>
                <a:ea typeface="Meiryo UI" panose="020B0604030504040204" pitchFamily="50" charset="-128"/>
              </a:rPr>
              <a:t>FIP</a:t>
            </a:r>
            <a:r>
              <a:rPr lang="ja-JP" altLang="en-US" sz="1000" dirty="0">
                <a:solidFill>
                  <a:schemeClr val="accent3">
                    <a:lumMod val="75000"/>
                  </a:schemeClr>
                </a:solidFill>
                <a:latin typeface="Meiryo UI" panose="020B0604030504040204" pitchFamily="50" charset="-128"/>
                <a:ea typeface="Meiryo UI" panose="020B0604030504040204" pitchFamily="50" charset="-128"/>
              </a:rPr>
              <a:t>制度施行</a:t>
            </a:r>
            <a:endParaRPr lang="en-US" altLang="ja-JP" sz="1000" dirty="0">
              <a:solidFill>
                <a:schemeClr val="accent3">
                  <a:lumMod val="75000"/>
                </a:schemeClr>
              </a:solidFill>
              <a:latin typeface="Meiryo UI" panose="020B0604030504040204" pitchFamily="50" charset="-128"/>
              <a:ea typeface="Meiryo UI" panose="020B0604030504040204" pitchFamily="50" charset="-128"/>
            </a:endParaRPr>
          </a:p>
          <a:p>
            <a:pPr fontAlgn="ctr">
              <a:spcBef>
                <a:spcPct val="0"/>
              </a:spcBef>
              <a:spcAft>
                <a:spcPct val="0"/>
              </a:spcAft>
            </a:pPr>
            <a:r>
              <a:rPr lang="ja-JP" altLang="en-US" sz="1000" dirty="0">
                <a:solidFill>
                  <a:schemeClr val="accent3">
                    <a:lumMod val="75000"/>
                  </a:schemeClr>
                </a:solidFill>
                <a:latin typeface="Meiryo UI" panose="020B0604030504040204" pitchFamily="50" charset="-128"/>
                <a:ea typeface="Meiryo UI" panose="020B0604030504040204" pitchFamily="50" charset="-128"/>
              </a:rPr>
              <a:t>　</a:t>
            </a:r>
            <a:r>
              <a:rPr lang="en-US" altLang="ja-JP" sz="1000" dirty="0">
                <a:solidFill>
                  <a:schemeClr val="accent3">
                    <a:lumMod val="75000"/>
                  </a:schemeClr>
                </a:solidFill>
                <a:latin typeface="Meiryo UI" panose="020B0604030504040204" pitchFamily="50" charset="-128"/>
                <a:ea typeface="Meiryo UI" panose="020B0604030504040204" pitchFamily="50" charset="-128"/>
              </a:rPr>
              <a:t>(</a:t>
            </a:r>
            <a:r>
              <a:rPr lang="ja-JP" altLang="en-US" sz="1000" dirty="0">
                <a:solidFill>
                  <a:schemeClr val="accent3">
                    <a:lumMod val="75000"/>
                  </a:schemeClr>
                </a:solidFill>
                <a:latin typeface="Meiryo UI" panose="020B0604030504040204" pitchFamily="50" charset="-128"/>
                <a:ea typeface="Meiryo UI" panose="020B0604030504040204" pitchFamily="50" charset="-128"/>
              </a:rPr>
              <a:t>認定受付開始</a:t>
            </a:r>
            <a:r>
              <a:rPr lang="en-US" altLang="ja-JP" sz="1000" dirty="0">
                <a:solidFill>
                  <a:schemeClr val="accent3">
                    <a:lumMod val="75000"/>
                  </a:schemeClr>
                </a:solidFill>
                <a:latin typeface="Meiryo UI" panose="020B0604030504040204" pitchFamily="50" charset="-128"/>
                <a:ea typeface="Meiryo UI" panose="020B0604030504040204" pitchFamily="50" charset="-128"/>
              </a:rPr>
              <a:t>)</a:t>
            </a:r>
          </a:p>
        </p:txBody>
      </p:sp>
      <p:sp>
        <p:nvSpPr>
          <p:cNvPr id="16" name="ホームベース 39">
            <a:extLst>
              <a:ext uri="{FF2B5EF4-FFF2-40B4-BE49-F238E27FC236}">
                <a16:creationId xmlns:a16="http://schemas.microsoft.com/office/drawing/2014/main" id="{364F62DF-1A3B-4468-BB04-D5CD8508483E}"/>
              </a:ext>
            </a:extLst>
          </p:cNvPr>
          <p:cNvSpPr/>
          <p:nvPr/>
        </p:nvSpPr>
        <p:spPr>
          <a:xfrm>
            <a:off x="1503786" y="3304271"/>
            <a:ext cx="1777671" cy="552037"/>
          </a:xfrm>
          <a:prstGeom prst="homePlate">
            <a:avLst>
              <a:gd name="adj" fmla="val 26251"/>
            </a:avLst>
          </a:prstGeom>
          <a:solidFill>
            <a:srgbClr val="EAEAEA"/>
          </a:solid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lIns="54610" tIns="54610" rIns="54610" bIns="54610" rtlCol="0" anchor="ctr"/>
          <a:lstStyle/>
          <a:p>
            <a:pPr algn="ctr"/>
            <a:r>
              <a:rPr lang="ja-JP" altLang="en-US" sz="900" dirty="0">
                <a:solidFill>
                  <a:schemeClr val="tx1"/>
                </a:solidFill>
                <a:latin typeface="Meiryo UI" panose="020B0604030504040204" pitchFamily="50" charset="-128"/>
                <a:ea typeface="Meiryo UI" panose="020B0604030504040204" pitchFamily="50" charset="-128"/>
              </a:rPr>
              <a:t>システム構築等の運用準備</a:t>
            </a:r>
            <a:endParaRPr lang="en-US" altLang="ja-JP" sz="900" dirty="0">
              <a:solidFill>
                <a:schemeClr val="tx1"/>
              </a:solidFill>
              <a:latin typeface="Meiryo UI" panose="020B0604030504040204" pitchFamily="50" charset="-128"/>
              <a:ea typeface="Meiryo UI" panose="020B0604030504040204" pitchFamily="50" charset="-128"/>
            </a:endParaRPr>
          </a:p>
          <a:p>
            <a:pPr algn="ctr"/>
            <a:r>
              <a:rPr lang="en-US" altLang="ja-JP" sz="900" dirty="0">
                <a:solidFill>
                  <a:schemeClr val="tx1"/>
                </a:solidFill>
                <a:latin typeface="Meiryo UI" panose="020B0604030504040204" pitchFamily="50" charset="-128"/>
                <a:ea typeface="Meiryo UI" panose="020B0604030504040204" pitchFamily="50" charset="-128"/>
              </a:rPr>
              <a:t>FIP</a:t>
            </a:r>
            <a:r>
              <a:rPr lang="ja-JP" altLang="en-US" sz="900" dirty="0">
                <a:solidFill>
                  <a:schemeClr val="tx1"/>
                </a:solidFill>
                <a:latin typeface="Meiryo UI" panose="020B0604030504040204" pitchFamily="50" charset="-128"/>
                <a:ea typeface="Meiryo UI" panose="020B0604030504040204" pitchFamily="50" charset="-128"/>
              </a:rPr>
              <a:t>入札募集要項作成　など</a:t>
            </a:r>
            <a:endParaRPr lang="en-US" altLang="ja-JP" sz="900" dirty="0">
              <a:solidFill>
                <a:schemeClr val="tx1"/>
              </a:solidFill>
              <a:latin typeface="Meiryo UI" panose="020B0604030504040204" pitchFamily="50" charset="-128"/>
              <a:ea typeface="Meiryo UI" panose="020B0604030504040204" pitchFamily="50" charset="-128"/>
            </a:endParaRPr>
          </a:p>
        </p:txBody>
      </p:sp>
      <p:sp>
        <p:nvSpPr>
          <p:cNvPr id="17" name="ホームベース 39">
            <a:extLst>
              <a:ext uri="{FF2B5EF4-FFF2-40B4-BE49-F238E27FC236}">
                <a16:creationId xmlns:a16="http://schemas.microsoft.com/office/drawing/2014/main" id="{BE9A0FDD-6A26-4090-921B-EB5BCE1851A4}"/>
              </a:ext>
            </a:extLst>
          </p:cNvPr>
          <p:cNvSpPr/>
          <p:nvPr/>
        </p:nvSpPr>
        <p:spPr>
          <a:xfrm>
            <a:off x="1503786" y="2981168"/>
            <a:ext cx="1777671" cy="186901"/>
          </a:xfrm>
          <a:prstGeom prst="homePlate">
            <a:avLst>
              <a:gd name="adj" fmla="val 26251"/>
            </a:avLst>
          </a:prstGeom>
          <a:solidFill>
            <a:srgbClr val="EAEAEA"/>
          </a:solid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lIns="54610" tIns="54610" rIns="54610" bIns="54610" rtlCol="0" anchor="ctr"/>
          <a:lstStyle/>
          <a:p>
            <a:pPr algn="ctr"/>
            <a:r>
              <a:rPr lang="ja-JP" altLang="en-US" sz="900" dirty="0">
                <a:solidFill>
                  <a:schemeClr val="tx1"/>
                </a:solidFill>
                <a:latin typeface="Meiryo UI" panose="020B0604030504040204" pitchFamily="50" charset="-128"/>
                <a:ea typeface="Meiryo UI" panose="020B0604030504040204" pitchFamily="50" charset="-128"/>
              </a:rPr>
              <a:t>省令整備・広報など</a:t>
            </a:r>
            <a:endParaRPr lang="en-US" altLang="ja-JP" sz="900" dirty="0">
              <a:solidFill>
                <a:schemeClr val="tx1"/>
              </a:solidFill>
              <a:latin typeface="Meiryo UI" panose="020B0604030504040204" pitchFamily="50" charset="-128"/>
              <a:ea typeface="Meiryo UI" panose="020B0604030504040204" pitchFamily="50" charset="-128"/>
            </a:endParaRPr>
          </a:p>
        </p:txBody>
      </p:sp>
      <p:sp>
        <p:nvSpPr>
          <p:cNvPr id="18" name="ホームベース 39">
            <a:extLst>
              <a:ext uri="{FF2B5EF4-FFF2-40B4-BE49-F238E27FC236}">
                <a16:creationId xmlns:a16="http://schemas.microsoft.com/office/drawing/2014/main" id="{C03E9199-B44B-4421-9D19-1D3B197A08F3}"/>
              </a:ext>
            </a:extLst>
          </p:cNvPr>
          <p:cNvSpPr/>
          <p:nvPr/>
        </p:nvSpPr>
        <p:spPr>
          <a:xfrm>
            <a:off x="3314828" y="2981168"/>
            <a:ext cx="5432729" cy="186901"/>
          </a:xfrm>
          <a:prstGeom prst="homePlate">
            <a:avLst>
              <a:gd name="adj" fmla="val 26251"/>
            </a:avLst>
          </a:prstGeom>
          <a:solidFill>
            <a:srgbClr val="EAEAEA"/>
          </a:solid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lIns="54610" tIns="54610" rIns="54610" bIns="54610" rtlCol="0" anchor="ctr"/>
          <a:lstStyle/>
          <a:p>
            <a:pPr algn="ctr"/>
            <a:r>
              <a:rPr lang="ja-JP" altLang="en-US" sz="900" dirty="0">
                <a:solidFill>
                  <a:schemeClr val="tx1"/>
                </a:solidFill>
                <a:latin typeface="Meiryo UI" panose="020B0604030504040204" pitchFamily="50" charset="-128"/>
                <a:ea typeface="Meiryo UI" panose="020B0604030504040204" pitchFamily="50" charset="-128"/>
              </a:rPr>
              <a:t>事業者審査・認定（申請後</a:t>
            </a:r>
            <a:r>
              <a:rPr lang="en-US" altLang="ja-JP" sz="900" dirty="0">
                <a:solidFill>
                  <a:schemeClr val="tx1"/>
                </a:solidFill>
                <a:latin typeface="Meiryo UI" panose="020B0604030504040204" pitchFamily="50" charset="-128"/>
                <a:ea typeface="Meiryo UI" panose="020B0604030504040204" pitchFamily="50" charset="-128"/>
              </a:rPr>
              <a:t>2</a:t>
            </a:r>
            <a:r>
              <a:rPr lang="ja-JP" altLang="en-US" sz="900" dirty="0">
                <a:solidFill>
                  <a:schemeClr val="tx1"/>
                </a:solidFill>
                <a:latin typeface="Meiryo UI" panose="020B0604030504040204" pitchFamily="50" charset="-128"/>
                <a:ea typeface="Meiryo UI" panose="020B0604030504040204" pitchFamily="50" charset="-128"/>
              </a:rPr>
              <a:t>～</a:t>
            </a:r>
            <a:r>
              <a:rPr lang="en-US" altLang="ja-JP" sz="900" dirty="0">
                <a:solidFill>
                  <a:schemeClr val="tx1"/>
                </a:solidFill>
                <a:latin typeface="Meiryo UI" panose="020B0604030504040204" pitchFamily="50" charset="-128"/>
                <a:ea typeface="Meiryo UI" panose="020B0604030504040204" pitchFamily="50" charset="-128"/>
              </a:rPr>
              <a:t>3</a:t>
            </a:r>
            <a:r>
              <a:rPr lang="ja-JP" altLang="en-US" sz="900" dirty="0">
                <a:solidFill>
                  <a:schemeClr val="tx1"/>
                </a:solidFill>
                <a:latin typeface="Meiryo UI" panose="020B0604030504040204" pitchFamily="50" charset="-128"/>
                <a:ea typeface="Meiryo UI" panose="020B0604030504040204" pitchFamily="50" charset="-128"/>
              </a:rPr>
              <a:t>か月程度）</a:t>
            </a:r>
            <a:endParaRPr lang="en-US" altLang="ja-JP" sz="900" dirty="0">
              <a:solidFill>
                <a:schemeClr val="tx1"/>
              </a:solidFill>
              <a:latin typeface="Meiryo UI" panose="020B0604030504040204" pitchFamily="50" charset="-128"/>
              <a:ea typeface="Meiryo UI" panose="020B0604030504040204" pitchFamily="50" charset="-128"/>
            </a:endParaRPr>
          </a:p>
        </p:txBody>
      </p:sp>
      <p:sp>
        <p:nvSpPr>
          <p:cNvPr id="19" name="ホームベース 39">
            <a:extLst>
              <a:ext uri="{FF2B5EF4-FFF2-40B4-BE49-F238E27FC236}">
                <a16:creationId xmlns:a16="http://schemas.microsoft.com/office/drawing/2014/main" id="{B75296FA-9472-43F3-A806-07A8F009B84B}"/>
              </a:ext>
            </a:extLst>
          </p:cNvPr>
          <p:cNvSpPr/>
          <p:nvPr/>
        </p:nvSpPr>
        <p:spPr>
          <a:xfrm>
            <a:off x="1503786" y="3994335"/>
            <a:ext cx="1777671" cy="673209"/>
          </a:xfrm>
          <a:prstGeom prst="homePlate">
            <a:avLst>
              <a:gd name="adj" fmla="val 26251"/>
            </a:avLst>
          </a:prstGeom>
          <a:solidFill>
            <a:srgbClr val="EAEAEA"/>
          </a:solid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lIns="54610" tIns="54610" rIns="54610" bIns="54610" rtlCol="0" anchor="ctr"/>
          <a:lstStyle/>
          <a:p>
            <a:pPr algn="ctr"/>
            <a:r>
              <a:rPr lang="ja-JP" altLang="en-US" sz="900" dirty="0">
                <a:solidFill>
                  <a:schemeClr val="tx1"/>
                </a:solidFill>
                <a:latin typeface="Meiryo UI" panose="020B0604030504040204" pitchFamily="50" charset="-128"/>
                <a:ea typeface="Meiryo UI" panose="020B0604030504040204" pitchFamily="50" charset="-128"/>
              </a:rPr>
              <a:t>事業計画・社内手続など</a:t>
            </a:r>
            <a:endParaRPr lang="en-US" altLang="ja-JP" sz="900" dirty="0">
              <a:solidFill>
                <a:schemeClr val="tx1"/>
              </a:solidFill>
              <a:latin typeface="Meiryo UI" panose="020B0604030504040204" pitchFamily="50" charset="-128"/>
              <a:ea typeface="Meiryo UI" panose="020B0604030504040204" pitchFamily="50" charset="-128"/>
            </a:endParaRPr>
          </a:p>
        </p:txBody>
      </p:sp>
      <p:sp>
        <p:nvSpPr>
          <p:cNvPr id="20" name="ホームベース 39">
            <a:extLst>
              <a:ext uri="{FF2B5EF4-FFF2-40B4-BE49-F238E27FC236}">
                <a16:creationId xmlns:a16="http://schemas.microsoft.com/office/drawing/2014/main" id="{2EC0F5C0-CBDD-42D8-9B8A-D6AAE25719D3}"/>
              </a:ext>
            </a:extLst>
          </p:cNvPr>
          <p:cNvSpPr/>
          <p:nvPr/>
        </p:nvSpPr>
        <p:spPr>
          <a:xfrm>
            <a:off x="3314828" y="4015502"/>
            <a:ext cx="5430497" cy="186902"/>
          </a:xfrm>
          <a:prstGeom prst="homePlate">
            <a:avLst>
              <a:gd name="adj" fmla="val 26251"/>
            </a:avLst>
          </a:prstGeom>
          <a:solidFill>
            <a:srgbClr val="EAEAEA"/>
          </a:solid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lIns="54610" tIns="54610" rIns="54610" bIns="54610" rtlCol="0" anchor="ctr"/>
          <a:lstStyle/>
          <a:p>
            <a:pPr algn="ctr"/>
            <a:r>
              <a:rPr lang="en-US" altLang="ja-JP" sz="900" dirty="0">
                <a:solidFill>
                  <a:schemeClr val="tx1"/>
                </a:solidFill>
                <a:latin typeface="Meiryo UI" panose="020B0604030504040204" pitchFamily="50" charset="-128"/>
                <a:ea typeface="Meiryo UI" panose="020B0604030504040204" pitchFamily="50" charset="-128"/>
              </a:rPr>
              <a:t>FIP</a:t>
            </a:r>
            <a:r>
              <a:rPr lang="ja-JP" altLang="en-US" sz="900" dirty="0">
                <a:solidFill>
                  <a:schemeClr val="tx1"/>
                </a:solidFill>
                <a:latin typeface="Meiryo UI" panose="020B0604030504040204" pitchFamily="50" charset="-128"/>
                <a:ea typeface="Meiryo UI" panose="020B0604030504040204" pitchFamily="50" charset="-128"/>
              </a:rPr>
              <a:t>認定申請・認定取得</a:t>
            </a:r>
            <a:endParaRPr lang="en-US" altLang="ja-JP" sz="900" dirty="0">
              <a:solidFill>
                <a:schemeClr val="tx1"/>
              </a:solidFill>
              <a:latin typeface="Meiryo UI" panose="020B0604030504040204" pitchFamily="50" charset="-128"/>
              <a:ea typeface="Meiryo UI" panose="020B0604030504040204" pitchFamily="50" charset="-128"/>
            </a:endParaRPr>
          </a:p>
        </p:txBody>
      </p:sp>
      <p:sp>
        <p:nvSpPr>
          <p:cNvPr id="21" name="ホームベース 39">
            <a:extLst>
              <a:ext uri="{FF2B5EF4-FFF2-40B4-BE49-F238E27FC236}">
                <a16:creationId xmlns:a16="http://schemas.microsoft.com/office/drawing/2014/main" id="{40ABCFEA-5AC8-4E40-B33E-D3025C4CE8E7}"/>
              </a:ext>
            </a:extLst>
          </p:cNvPr>
          <p:cNvSpPr/>
          <p:nvPr/>
        </p:nvSpPr>
        <p:spPr>
          <a:xfrm>
            <a:off x="3914775" y="4248073"/>
            <a:ext cx="4830550" cy="186902"/>
          </a:xfrm>
          <a:prstGeom prst="homePlate">
            <a:avLst>
              <a:gd name="adj" fmla="val 26251"/>
            </a:avLst>
          </a:prstGeom>
          <a:solidFill>
            <a:srgbClr val="EAEAEA"/>
          </a:solid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lIns="54610" tIns="54610" rIns="54610" bIns="54610" rtlCol="0" anchor="ctr"/>
          <a:lstStyle/>
          <a:p>
            <a:pPr algn="ctr"/>
            <a:r>
              <a:rPr lang="en-US" altLang="ja-JP" sz="900" dirty="0">
                <a:solidFill>
                  <a:schemeClr val="tx1"/>
                </a:solidFill>
                <a:latin typeface="Meiryo UI" panose="020B0604030504040204" pitchFamily="50" charset="-128"/>
                <a:ea typeface="Meiryo UI" panose="020B0604030504040204" pitchFamily="50" charset="-128"/>
              </a:rPr>
              <a:t>FIP</a:t>
            </a:r>
            <a:r>
              <a:rPr lang="ja-JP" altLang="en-US" sz="900" dirty="0">
                <a:solidFill>
                  <a:schemeClr val="tx1"/>
                </a:solidFill>
                <a:latin typeface="Meiryo UI" panose="020B0604030504040204" pitchFamily="50" charset="-128"/>
                <a:ea typeface="Meiryo UI" panose="020B0604030504040204" pitchFamily="50" charset="-128"/>
              </a:rPr>
              <a:t>電力供給</a:t>
            </a:r>
            <a:endParaRPr lang="en-US" altLang="ja-JP" sz="900" dirty="0">
              <a:solidFill>
                <a:schemeClr val="tx1"/>
              </a:solidFill>
              <a:latin typeface="Meiryo UI" panose="020B0604030504040204" pitchFamily="50" charset="-128"/>
              <a:ea typeface="Meiryo UI" panose="020B0604030504040204" pitchFamily="50" charset="-128"/>
            </a:endParaRPr>
          </a:p>
        </p:txBody>
      </p:sp>
      <p:sp>
        <p:nvSpPr>
          <p:cNvPr id="22" name="ホームベース 39">
            <a:extLst>
              <a:ext uri="{FF2B5EF4-FFF2-40B4-BE49-F238E27FC236}">
                <a16:creationId xmlns:a16="http://schemas.microsoft.com/office/drawing/2014/main" id="{C0A63643-8E9E-45C6-957A-ABB6D72DB739}"/>
              </a:ext>
            </a:extLst>
          </p:cNvPr>
          <p:cNvSpPr/>
          <p:nvPr/>
        </p:nvSpPr>
        <p:spPr>
          <a:xfrm>
            <a:off x="4511555" y="4480644"/>
            <a:ext cx="4233772" cy="186901"/>
          </a:xfrm>
          <a:prstGeom prst="homePlate">
            <a:avLst>
              <a:gd name="adj" fmla="val 26251"/>
            </a:avLst>
          </a:prstGeom>
          <a:solidFill>
            <a:srgbClr val="E5EAF3"/>
          </a:solid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lIns="54610" tIns="54610" rIns="54610" bIns="54610" rtlCol="0" anchor="ctr"/>
          <a:lstStyle/>
          <a:p>
            <a:pPr algn="ctr"/>
            <a:r>
              <a:rPr lang="ja-JP" altLang="en-US" sz="900" dirty="0">
                <a:solidFill>
                  <a:schemeClr val="tx1"/>
                </a:solidFill>
                <a:latin typeface="Meiryo UI" panose="020B0604030504040204" pitchFamily="50" charset="-128"/>
                <a:ea typeface="Meiryo UI" panose="020B0604030504040204" pitchFamily="50" charset="-128"/>
              </a:rPr>
              <a:t>供給実績確定・交付金受領</a:t>
            </a:r>
            <a:endParaRPr lang="en-US" altLang="ja-JP" sz="900" dirty="0">
              <a:solidFill>
                <a:schemeClr val="tx1"/>
              </a:solidFill>
              <a:latin typeface="Meiryo UI" panose="020B0604030504040204" pitchFamily="50" charset="-128"/>
              <a:ea typeface="Meiryo UI" panose="020B0604030504040204" pitchFamily="50" charset="-128"/>
            </a:endParaRPr>
          </a:p>
        </p:txBody>
      </p:sp>
      <p:sp>
        <p:nvSpPr>
          <p:cNvPr id="23" name="ホームベース 39">
            <a:extLst>
              <a:ext uri="{FF2B5EF4-FFF2-40B4-BE49-F238E27FC236}">
                <a16:creationId xmlns:a16="http://schemas.microsoft.com/office/drawing/2014/main" id="{ACE35D56-835E-4D8E-BB95-7DF09304179A}"/>
              </a:ext>
            </a:extLst>
          </p:cNvPr>
          <p:cNvSpPr/>
          <p:nvPr/>
        </p:nvSpPr>
        <p:spPr>
          <a:xfrm>
            <a:off x="3915694" y="5750413"/>
            <a:ext cx="4823167" cy="186902"/>
          </a:xfrm>
          <a:prstGeom prst="homePlate">
            <a:avLst>
              <a:gd name="adj" fmla="val 26251"/>
            </a:avLst>
          </a:prstGeom>
          <a:solidFill>
            <a:srgbClr val="EAEAEA"/>
          </a:solid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lIns="54610" tIns="54610" rIns="54610" bIns="54610" rtlCol="0" anchor="ctr"/>
          <a:lstStyle/>
          <a:p>
            <a:pPr algn="ctr"/>
            <a:r>
              <a:rPr lang="en-US" altLang="ja-JP" sz="900" dirty="0">
                <a:solidFill>
                  <a:schemeClr val="tx1"/>
                </a:solidFill>
                <a:latin typeface="Meiryo UI" panose="020B0604030504040204" pitchFamily="50" charset="-128"/>
                <a:ea typeface="Meiryo UI" panose="020B0604030504040204" pitchFamily="50" charset="-128"/>
              </a:rPr>
              <a:t>FIP</a:t>
            </a:r>
            <a:r>
              <a:rPr lang="ja-JP" altLang="en-US" sz="900" dirty="0">
                <a:solidFill>
                  <a:schemeClr val="tx1"/>
                </a:solidFill>
                <a:latin typeface="Meiryo UI" panose="020B0604030504040204" pitchFamily="50" charset="-128"/>
                <a:ea typeface="Meiryo UI" panose="020B0604030504040204" pitchFamily="50" charset="-128"/>
              </a:rPr>
              <a:t>電力調達・供給</a:t>
            </a:r>
            <a:endParaRPr lang="en-US" altLang="ja-JP" sz="900" dirty="0">
              <a:solidFill>
                <a:schemeClr val="tx1"/>
              </a:solidFill>
              <a:latin typeface="Meiryo UI" panose="020B0604030504040204" pitchFamily="50" charset="-128"/>
              <a:ea typeface="Meiryo UI" panose="020B0604030504040204" pitchFamily="50" charset="-128"/>
            </a:endParaRPr>
          </a:p>
        </p:txBody>
      </p:sp>
      <p:sp>
        <p:nvSpPr>
          <p:cNvPr id="24" name="ホームベース 39">
            <a:extLst>
              <a:ext uri="{FF2B5EF4-FFF2-40B4-BE49-F238E27FC236}">
                <a16:creationId xmlns:a16="http://schemas.microsoft.com/office/drawing/2014/main" id="{568FF638-E241-42F3-B407-B5026DC3D314}"/>
              </a:ext>
            </a:extLst>
          </p:cNvPr>
          <p:cNvSpPr/>
          <p:nvPr/>
        </p:nvSpPr>
        <p:spPr>
          <a:xfrm>
            <a:off x="4511555" y="5972696"/>
            <a:ext cx="4227306" cy="186901"/>
          </a:xfrm>
          <a:prstGeom prst="homePlate">
            <a:avLst>
              <a:gd name="adj" fmla="val 26251"/>
            </a:avLst>
          </a:prstGeom>
          <a:solidFill>
            <a:srgbClr val="EAEAEA"/>
          </a:solid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lIns="54610" tIns="54610" rIns="54610" bIns="54610" rtlCol="0" anchor="ctr"/>
          <a:lstStyle/>
          <a:p>
            <a:pPr algn="ctr"/>
            <a:r>
              <a:rPr lang="ja-JP" altLang="en-US" sz="900" dirty="0">
                <a:solidFill>
                  <a:schemeClr val="tx1"/>
                </a:solidFill>
                <a:latin typeface="Meiryo UI" panose="020B0604030504040204" pitchFamily="50" charset="-128"/>
                <a:ea typeface="Meiryo UI" panose="020B0604030504040204" pitchFamily="50" charset="-128"/>
              </a:rPr>
              <a:t>供給実績申請・納付金納付</a:t>
            </a:r>
            <a:endParaRPr lang="en-US" altLang="ja-JP" sz="900" dirty="0">
              <a:solidFill>
                <a:schemeClr val="tx1"/>
              </a:solidFill>
              <a:latin typeface="Meiryo UI" panose="020B0604030504040204" pitchFamily="50" charset="-128"/>
              <a:ea typeface="Meiryo UI" panose="020B0604030504040204" pitchFamily="50" charset="-128"/>
            </a:endParaRPr>
          </a:p>
        </p:txBody>
      </p:sp>
      <p:sp>
        <p:nvSpPr>
          <p:cNvPr id="25" name="ホームベース 39">
            <a:extLst>
              <a:ext uri="{FF2B5EF4-FFF2-40B4-BE49-F238E27FC236}">
                <a16:creationId xmlns:a16="http://schemas.microsoft.com/office/drawing/2014/main" id="{C5E5D9EB-82FD-4E6E-B0C1-9A0D0C962D20}"/>
              </a:ext>
            </a:extLst>
          </p:cNvPr>
          <p:cNvSpPr/>
          <p:nvPr/>
        </p:nvSpPr>
        <p:spPr>
          <a:xfrm>
            <a:off x="5271002" y="3600787"/>
            <a:ext cx="3474323" cy="186901"/>
          </a:xfrm>
          <a:prstGeom prst="homePlate">
            <a:avLst>
              <a:gd name="adj" fmla="val 26251"/>
            </a:avLst>
          </a:prstGeom>
          <a:solidFill>
            <a:srgbClr val="EAEAEA"/>
          </a:solid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lIns="54610" tIns="54610" rIns="54610" bIns="54610" rtlCol="0" anchor="ctr"/>
          <a:lstStyle/>
          <a:p>
            <a:pPr algn="ctr"/>
            <a:r>
              <a:rPr lang="ja-JP" altLang="en-US" sz="900" dirty="0">
                <a:solidFill>
                  <a:schemeClr val="tx1"/>
                </a:solidFill>
                <a:latin typeface="Meiryo UI" panose="020B0604030504040204" pitchFamily="50" charset="-128"/>
                <a:ea typeface="Meiryo UI" panose="020B0604030504040204" pitchFamily="50" charset="-128"/>
              </a:rPr>
              <a:t>納付金算定・通知・受領</a:t>
            </a:r>
            <a:endParaRPr lang="en-US" altLang="ja-JP" sz="900" dirty="0">
              <a:solidFill>
                <a:schemeClr val="tx1"/>
              </a:solidFill>
              <a:latin typeface="Meiryo UI" panose="020B0604030504040204" pitchFamily="50" charset="-128"/>
              <a:ea typeface="Meiryo UI" panose="020B0604030504040204" pitchFamily="50" charset="-128"/>
            </a:endParaRPr>
          </a:p>
        </p:txBody>
      </p:sp>
      <p:sp>
        <p:nvSpPr>
          <p:cNvPr id="26" name="正方形/長方形 25">
            <a:extLst>
              <a:ext uri="{FF2B5EF4-FFF2-40B4-BE49-F238E27FC236}">
                <a16:creationId xmlns:a16="http://schemas.microsoft.com/office/drawing/2014/main" id="{F53683BE-B5E4-48F6-AA31-1ADC505B6773}"/>
              </a:ext>
            </a:extLst>
          </p:cNvPr>
          <p:cNvSpPr/>
          <p:nvPr/>
        </p:nvSpPr>
        <p:spPr bwMode="gray">
          <a:xfrm>
            <a:off x="5056035" y="2572144"/>
            <a:ext cx="1701490" cy="342188"/>
          </a:xfrm>
          <a:prstGeom prst="rect">
            <a:avLst/>
          </a:prstGeom>
          <a:noFill/>
          <a:ln w="9525" cap="flat" cmpd="sng" algn="ctr">
            <a:noFill/>
            <a:prstDash val="solid"/>
            <a:round/>
            <a:headEnd type="none" w="med" len="med"/>
            <a:tailEnd type="none" w="med" len="med"/>
          </a:ln>
          <a:effectLst/>
        </p:spPr>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fontAlgn="ctr">
              <a:spcBef>
                <a:spcPct val="0"/>
              </a:spcBef>
              <a:spcAft>
                <a:spcPct val="0"/>
              </a:spcAft>
            </a:pPr>
            <a:r>
              <a:rPr lang="ja-JP" altLang="en-US" sz="1000" dirty="0">
                <a:latin typeface="Meiryo UI" panose="020B0604030504040204" pitchFamily="50" charset="-128"/>
                <a:ea typeface="Meiryo UI" panose="020B0604030504040204" pitchFamily="50" charset="-128"/>
              </a:rPr>
              <a:t>▼太陽光設備廃棄等</a:t>
            </a:r>
            <a:endParaRPr lang="en-US" altLang="ja-JP" sz="1000" dirty="0">
              <a:latin typeface="Meiryo UI" panose="020B0604030504040204" pitchFamily="50" charset="-128"/>
              <a:ea typeface="Meiryo UI" panose="020B0604030504040204" pitchFamily="50" charset="-128"/>
            </a:endParaRPr>
          </a:p>
          <a:p>
            <a:pPr fontAlgn="ctr">
              <a:spcBef>
                <a:spcPct val="0"/>
              </a:spcBef>
              <a:spcAft>
                <a:spcPct val="0"/>
              </a:spcAft>
            </a:pPr>
            <a:r>
              <a:rPr lang="ja-JP" altLang="en-US" sz="1000" dirty="0">
                <a:latin typeface="Meiryo UI" panose="020B0604030504040204" pitchFamily="50" charset="-128"/>
                <a:ea typeface="Meiryo UI" panose="020B0604030504040204" pitchFamily="50" charset="-128"/>
              </a:rPr>
              <a:t>　 費用積立施行 </a:t>
            </a:r>
            <a:r>
              <a:rPr lang="en-US" altLang="ja-JP" sz="1000" dirty="0">
                <a:latin typeface="Meiryo UI" panose="020B0604030504040204" pitchFamily="50" charset="-128"/>
                <a:ea typeface="Meiryo UI" panose="020B0604030504040204" pitchFamily="50" charset="-128"/>
              </a:rPr>
              <a:t>(</a:t>
            </a:r>
            <a:r>
              <a:rPr lang="ja-JP" altLang="en-US" sz="1000" dirty="0">
                <a:latin typeface="Meiryo UI" panose="020B0604030504040204" pitchFamily="50" charset="-128"/>
                <a:ea typeface="Meiryo UI" panose="020B0604030504040204" pitchFamily="50" charset="-128"/>
              </a:rPr>
              <a:t>積立開始</a:t>
            </a:r>
            <a:r>
              <a:rPr lang="en-US" altLang="ja-JP" sz="1000" dirty="0">
                <a:latin typeface="Meiryo UI" panose="020B0604030504040204" pitchFamily="50" charset="-128"/>
                <a:ea typeface="Meiryo UI" panose="020B0604030504040204" pitchFamily="50" charset="-128"/>
              </a:rPr>
              <a:t>)</a:t>
            </a:r>
          </a:p>
        </p:txBody>
      </p:sp>
      <p:sp>
        <p:nvSpPr>
          <p:cNvPr id="28" name="ホームベース 39">
            <a:extLst>
              <a:ext uri="{FF2B5EF4-FFF2-40B4-BE49-F238E27FC236}">
                <a16:creationId xmlns:a16="http://schemas.microsoft.com/office/drawing/2014/main" id="{2B1B57E1-781E-4C82-8D58-6DE70A6E220A}"/>
              </a:ext>
            </a:extLst>
          </p:cNvPr>
          <p:cNvSpPr/>
          <p:nvPr/>
        </p:nvSpPr>
        <p:spPr>
          <a:xfrm>
            <a:off x="1503786" y="4801497"/>
            <a:ext cx="1777671" cy="853319"/>
          </a:xfrm>
          <a:prstGeom prst="homePlate">
            <a:avLst>
              <a:gd name="adj" fmla="val 26251"/>
            </a:avLst>
          </a:prstGeom>
          <a:solidFill>
            <a:srgbClr val="EAEAEA"/>
          </a:solid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lIns="54610" tIns="54610" rIns="54610" bIns="54610" rtlCol="0" anchor="ctr"/>
          <a:lstStyle/>
          <a:p>
            <a:pPr algn="ctr"/>
            <a:r>
              <a:rPr lang="ja-JP" altLang="en-US" sz="900" dirty="0">
                <a:solidFill>
                  <a:schemeClr val="tx1"/>
                </a:solidFill>
                <a:latin typeface="Meiryo UI" panose="020B0604030504040204" pitchFamily="50" charset="-128"/>
                <a:ea typeface="Meiryo UI" panose="020B0604030504040204" pitchFamily="50" charset="-128"/>
              </a:rPr>
              <a:t>事業計画・接続調整など </a:t>
            </a:r>
            <a:r>
              <a:rPr lang="en-US" altLang="ja-JP" sz="900" dirty="0">
                <a:solidFill>
                  <a:schemeClr val="tx1"/>
                </a:solidFill>
                <a:latin typeface="Meiryo UI" panose="020B0604030504040204" pitchFamily="50" charset="-128"/>
                <a:ea typeface="Meiryo UI" panose="020B0604030504040204" pitchFamily="50" charset="-128"/>
              </a:rPr>
              <a:t>(※2)</a:t>
            </a:r>
          </a:p>
        </p:txBody>
      </p:sp>
      <p:sp>
        <p:nvSpPr>
          <p:cNvPr id="31" name="ホームベース 39">
            <a:extLst>
              <a:ext uri="{FF2B5EF4-FFF2-40B4-BE49-F238E27FC236}">
                <a16:creationId xmlns:a16="http://schemas.microsoft.com/office/drawing/2014/main" id="{10AA7B3B-8719-4D4C-B63D-7BE7093EC767}"/>
              </a:ext>
            </a:extLst>
          </p:cNvPr>
          <p:cNvSpPr/>
          <p:nvPr/>
        </p:nvSpPr>
        <p:spPr>
          <a:xfrm>
            <a:off x="3312597" y="4791911"/>
            <a:ext cx="5430497" cy="186902"/>
          </a:xfrm>
          <a:prstGeom prst="homePlate">
            <a:avLst>
              <a:gd name="adj" fmla="val 26251"/>
            </a:avLst>
          </a:prstGeom>
          <a:solidFill>
            <a:srgbClr val="EAEAEA"/>
          </a:solid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lIns="54610" tIns="54610" rIns="54610" bIns="54610" rtlCol="0" anchor="ctr"/>
          <a:lstStyle/>
          <a:p>
            <a:pPr algn="ctr"/>
            <a:r>
              <a:rPr lang="en-US" altLang="ja-JP" sz="900" dirty="0">
                <a:solidFill>
                  <a:schemeClr val="tx1"/>
                </a:solidFill>
                <a:latin typeface="Meiryo UI" panose="020B0604030504040204" pitchFamily="50" charset="-128"/>
                <a:ea typeface="Meiryo UI" panose="020B0604030504040204" pitchFamily="50" charset="-128"/>
              </a:rPr>
              <a:t>FIP</a:t>
            </a:r>
            <a:r>
              <a:rPr lang="ja-JP" altLang="en-US" sz="900" dirty="0">
                <a:solidFill>
                  <a:schemeClr val="tx1"/>
                </a:solidFill>
                <a:latin typeface="Meiryo UI" panose="020B0604030504040204" pitchFamily="50" charset="-128"/>
                <a:ea typeface="Meiryo UI" panose="020B0604030504040204" pitchFamily="50" charset="-128"/>
              </a:rPr>
              <a:t>認定申請・認定取得 </a:t>
            </a:r>
            <a:r>
              <a:rPr lang="en-US" altLang="ja-JP" sz="900" dirty="0">
                <a:solidFill>
                  <a:schemeClr val="tx1"/>
                </a:solidFill>
                <a:latin typeface="Meiryo UI" panose="020B0604030504040204" pitchFamily="50" charset="-128"/>
                <a:ea typeface="Meiryo UI" panose="020B0604030504040204" pitchFamily="50" charset="-128"/>
              </a:rPr>
              <a:t>(※1)</a:t>
            </a:r>
          </a:p>
        </p:txBody>
      </p:sp>
      <p:sp>
        <p:nvSpPr>
          <p:cNvPr id="32" name="ホームベース 39">
            <a:extLst>
              <a:ext uri="{FF2B5EF4-FFF2-40B4-BE49-F238E27FC236}">
                <a16:creationId xmlns:a16="http://schemas.microsoft.com/office/drawing/2014/main" id="{6CDEEB3B-26AD-4072-8059-1C407F847F74}"/>
              </a:ext>
            </a:extLst>
          </p:cNvPr>
          <p:cNvSpPr/>
          <p:nvPr/>
        </p:nvSpPr>
        <p:spPr>
          <a:xfrm>
            <a:off x="3915694" y="5236114"/>
            <a:ext cx="4823167" cy="186902"/>
          </a:xfrm>
          <a:prstGeom prst="homePlate">
            <a:avLst>
              <a:gd name="adj" fmla="val 26251"/>
            </a:avLst>
          </a:prstGeom>
          <a:solidFill>
            <a:srgbClr val="EAEAEA"/>
          </a:solid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lIns="54610" tIns="54610" rIns="54610" bIns="54610" rtlCol="0" anchor="ctr"/>
          <a:lstStyle/>
          <a:p>
            <a:pPr algn="ctr"/>
            <a:r>
              <a:rPr lang="en-US" altLang="ja-JP" sz="900" dirty="0">
                <a:solidFill>
                  <a:schemeClr val="tx1"/>
                </a:solidFill>
                <a:latin typeface="Meiryo UI" panose="020B0604030504040204" pitchFamily="50" charset="-128"/>
                <a:ea typeface="Meiryo UI" panose="020B0604030504040204" pitchFamily="50" charset="-128"/>
              </a:rPr>
              <a:t>FIP</a:t>
            </a:r>
            <a:r>
              <a:rPr lang="ja-JP" altLang="en-US" sz="900" dirty="0">
                <a:solidFill>
                  <a:schemeClr val="tx1"/>
                </a:solidFill>
                <a:latin typeface="Meiryo UI" panose="020B0604030504040204" pitchFamily="50" charset="-128"/>
                <a:ea typeface="Meiryo UI" panose="020B0604030504040204" pitchFamily="50" charset="-128"/>
              </a:rPr>
              <a:t>電力供給 </a:t>
            </a:r>
            <a:r>
              <a:rPr lang="en-US" altLang="ja-JP" sz="900" dirty="0">
                <a:solidFill>
                  <a:schemeClr val="tx1"/>
                </a:solidFill>
                <a:latin typeface="Meiryo UI" panose="020B0604030504040204" pitchFamily="50" charset="-128"/>
                <a:ea typeface="Meiryo UI" panose="020B0604030504040204" pitchFamily="50" charset="-128"/>
              </a:rPr>
              <a:t>(※2)</a:t>
            </a:r>
          </a:p>
        </p:txBody>
      </p:sp>
      <p:sp>
        <p:nvSpPr>
          <p:cNvPr id="33" name="ホームベース 39">
            <a:extLst>
              <a:ext uri="{FF2B5EF4-FFF2-40B4-BE49-F238E27FC236}">
                <a16:creationId xmlns:a16="http://schemas.microsoft.com/office/drawing/2014/main" id="{0CE88A38-4FEE-4049-8850-D335AF73197F}"/>
              </a:ext>
            </a:extLst>
          </p:cNvPr>
          <p:cNvSpPr/>
          <p:nvPr/>
        </p:nvSpPr>
        <p:spPr>
          <a:xfrm>
            <a:off x="4511555" y="5467916"/>
            <a:ext cx="4227308" cy="186901"/>
          </a:xfrm>
          <a:prstGeom prst="homePlate">
            <a:avLst>
              <a:gd name="adj" fmla="val 26251"/>
            </a:avLst>
          </a:prstGeom>
          <a:solidFill>
            <a:srgbClr val="E5EAF3"/>
          </a:solid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lIns="54610" tIns="54610" rIns="54610" bIns="54610" rtlCol="0" anchor="ctr"/>
          <a:lstStyle/>
          <a:p>
            <a:pPr algn="ctr"/>
            <a:r>
              <a:rPr lang="ja-JP" altLang="en-US" sz="900" dirty="0">
                <a:solidFill>
                  <a:schemeClr val="tx1"/>
                </a:solidFill>
                <a:latin typeface="Meiryo UI" panose="020B0604030504040204" pitchFamily="50" charset="-128"/>
                <a:ea typeface="Meiryo UI" panose="020B0604030504040204" pitchFamily="50" charset="-128"/>
              </a:rPr>
              <a:t>供給実績確定・交付金受領 </a:t>
            </a:r>
            <a:r>
              <a:rPr lang="en-US" altLang="ja-JP" sz="900" dirty="0">
                <a:solidFill>
                  <a:schemeClr val="tx1"/>
                </a:solidFill>
                <a:latin typeface="Meiryo UI" panose="020B0604030504040204" pitchFamily="50" charset="-128"/>
                <a:ea typeface="Meiryo UI" panose="020B0604030504040204" pitchFamily="50" charset="-128"/>
              </a:rPr>
              <a:t>(※2)</a:t>
            </a:r>
          </a:p>
        </p:txBody>
      </p:sp>
      <p:sp>
        <p:nvSpPr>
          <p:cNvPr id="35" name="ホームベース 39">
            <a:extLst>
              <a:ext uri="{FF2B5EF4-FFF2-40B4-BE49-F238E27FC236}">
                <a16:creationId xmlns:a16="http://schemas.microsoft.com/office/drawing/2014/main" id="{03C0959D-E2D0-498A-A336-FE63CC69B05E}"/>
              </a:ext>
            </a:extLst>
          </p:cNvPr>
          <p:cNvSpPr/>
          <p:nvPr/>
        </p:nvSpPr>
        <p:spPr>
          <a:xfrm>
            <a:off x="3335835" y="5037657"/>
            <a:ext cx="474288" cy="186901"/>
          </a:xfrm>
          <a:prstGeom prst="homePlate">
            <a:avLst>
              <a:gd name="adj" fmla="val 26251"/>
            </a:avLst>
          </a:prstGeom>
          <a:solidFill>
            <a:srgbClr val="E5EAF3"/>
          </a:solid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lIns="54610" tIns="54610" rIns="54610" bIns="54610" rtlCol="0" anchor="ctr"/>
          <a:lstStyle/>
          <a:p>
            <a:pPr algn="ctr"/>
            <a:r>
              <a:rPr lang="ja-JP" altLang="en-US" sz="900" dirty="0">
                <a:solidFill>
                  <a:schemeClr val="tx1"/>
                </a:solidFill>
                <a:latin typeface="Meiryo UI" panose="020B0604030504040204" pitchFamily="50" charset="-128"/>
                <a:ea typeface="Meiryo UI" panose="020B0604030504040204" pitchFamily="50" charset="-128"/>
              </a:rPr>
              <a:t>入札</a:t>
            </a:r>
            <a:r>
              <a:rPr lang="en-US" altLang="ja-JP" sz="900" dirty="0">
                <a:solidFill>
                  <a:schemeClr val="tx1"/>
                </a:solidFill>
                <a:latin typeface="Meiryo UI" panose="020B0604030504040204" pitchFamily="50" charset="-128"/>
                <a:ea typeface="Meiryo UI" panose="020B0604030504040204" pitchFamily="50" charset="-128"/>
              </a:rPr>
              <a:t>(</a:t>
            </a:r>
            <a:r>
              <a:rPr lang="ja-JP" altLang="en-US" sz="900" dirty="0">
                <a:solidFill>
                  <a:schemeClr val="tx1"/>
                </a:solidFill>
                <a:latin typeface="Meiryo UI" panose="020B0604030504040204" pitchFamily="50" charset="-128"/>
                <a:ea typeface="Meiryo UI" panose="020B0604030504040204" pitchFamily="50" charset="-128"/>
              </a:rPr>
              <a:t>仮</a:t>
            </a:r>
            <a:r>
              <a:rPr lang="en-US" altLang="ja-JP" sz="900" dirty="0">
                <a:solidFill>
                  <a:schemeClr val="tx1"/>
                </a:solidFill>
                <a:latin typeface="Meiryo UI" panose="020B0604030504040204" pitchFamily="50" charset="-128"/>
                <a:ea typeface="Meiryo UI" panose="020B0604030504040204" pitchFamily="50" charset="-128"/>
              </a:rPr>
              <a:t>)</a:t>
            </a:r>
          </a:p>
          <a:p>
            <a:pPr algn="ctr"/>
            <a:r>
              <a:rPr lang="en-US" altLang="ja-JP" sz="900" dirty="0">
                <a:solidFill>
                  <a:schemeClr val="tx1"/>
                </a:solidFill>
                <a:latin typeface="Meiryo UI" panose="020B0604030504040204" pitchFamily="50" charset="-128"/>
                <a:ea typeface="Meiryo UI" panose="020B0604030504040204" pitchFamily="50" charset="-128"/>
              </a:rPr>
              <a:t>※1</a:t>
            </a:r>
          </a:p>
        </p:txBody>
      </p:sp>
      <p:sp>
        <p:nvSpPr>
          <p:cNvPr id="37" name="ホームベース 39">
            <a:extLst>
              <a:ext uri="{FF2B5EF4-FFF2-40B4-BE49-F238E27FC236}">
                <a16:creationId xmlns:a16="http://schemas.microsoft.com/office/drawing/2014/main" id="{90CB8DF1-B2B0-4A58-A26C-9F0C8A69BC16}"/>
              </a:ext>
            </a:extLst>
          </p:cNvPr>
          <p:cNvSpPr/>
          <p:nvPr/>
        </p:nvSpPr>
        <p:spPr>
          <a:xfrm>
            <a:off x="8878627" y="2410001"/>
            <a:ext cx="876067" cy="226354"/>
          </a:xfrm>
          <a:prstGeom prst="homePlate">
            <a:avLst>
              <a:gd name="adj" fmla="val 26251"/>
            </a:avLst>
          </a:prstGeom>
          <a:solidFill>
            <a:srgbClr val="EAEAEA"/>
          </a:solid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lIns="54610" tIns="54610" rIns="54610" bIns="54610" rtlCol="0" anchor="ctr"/>
          <a:lstStyle/>
          <a:p>
            <a:pPr algn="ctr"/>
            <a:r>
              <a:rPr lang="ja-JP" altLang="en-US" sz="800" dirty="0">
                <a:solidFill>
                  <a:schemeClr val="tx1"/>
                </a:solidFill>
                <a:latin typeface="Meiryo UI" panose="020B0604030504040204" pitchFamily="50" charset="-128"/>
                <a:ea typeface="Meiryo UI" panose="020B0604030504040204" pitchFamily="50" charset="-128"/>
              </a:rPr>
              <a:t>システム化対象外</a:t>
            </a:r>
            <a:endParaRPr lang="en-US" altLang="ja-JP" sz="800" dirty="0">
              <a:solidFill>
                <a:schemeClr val="tx1"/>
              </a:solidFill>
              <a:latin typeface="Meiryo UI" panose="020B0604030504040204" pitchFamily="50" charset="-128"/>
              <a:ea typeface="Meiryo UI" panose="020B0604030504040204" pitchFamily="50" charset="-128"/>
            </a:endParaRPr>
          </a:p>
        </p:txBody>
      </p:sp>
      <p:sp>
        <p:nvSpPr>
          <p:cNvPr id="38" name="ホームベース 39">
            <a:extLst>
              <a:ext uri="{FF2B5EF4-FFF2-40B4-BE49-F238E27FC236}">
                <a16:creationId xmlns:a16="http://schemas.microsoft.com/office/drawing/2014/main" id="{2F9E2C60-B360-4BA3-840A-3AE92940E168}"/>
              </a:ext>
            </a:extLst>
          </p:cNvPr>
          <p:cNvSpPr/>
          <p:nvPr/>
        </p:nvSpPr>
        <p:spPr>
          <a:xfrm>
            <a:off x="8878627" y="2669983"/>
            <a:ext cx="876067" cy="226354"/>
          </a:xfrm>
          <a:prstGeom prst="homePlate">
            <a:avLst>
              <a:gd name="adj" fmla="val 26251"/>
            </a:avLst>
          </a:prstGeom>
          <a:solidFill>
            <a:srgbClr val="E5EAF3"/>
          </a:solid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lIns="54610" tIns="54610" rIns="54610" bIns="54610" rtlCol="0" anchor="ctr"/>
          <a:lstStyle/>
          <a:p>
            <a:pPr algn="ctr"/>
            <a:r>
              <a:rPr lang="ja-JP" altLang="en-US" sz="800" dirty="0">
                <a:solidFill>
                  <a:schemeClr val="tx1"/>
                </a:solidFill>
                <a:latin typeface="Meiryo UI" panose="020B0604030504040204" pitchFamily="50" charset="-128"/>
                <a:ea typeface="Meiryo UI" panose="020B0604030504040204" pitchFamily="50" charset="-128"/>
              </a:rPr>
              <a:t>システム化対象</a:t>
            </a:r>
            <a:endParaRPr lang="en-US" altLang="ja-JP" sz="800" dirty="0">
              <a:solidFill>
                <a:schemeClr val="tx1"/>
              </a:solidFill>
              <a:latin typeface="Meiryo UI" panose="020B0604030504040204" pitchFamily="50" charset="-128"/>
              <a:ea typeface="Meiryo UI" panose="020B0604030504040204" pitchFamily="50" charset="-128"/>
            </a:endParaRPr>
          </a:p>
        </p:txBody>
      </p:sp>
      <p:sp>
        <p:nvSpPr>
          <p:cNvPr id="39" name="正方形/長方形 38">
            <a:extLst>
              <a:ext uri="{FF2B5EF4-FFF2-40B4-BE49-F238E27FC236}">
                <a16:creationId xmlns:a16="http://schemas.microsoft.com/office/drawing/2014/main" id="{A68D9B6A-F1F3-4167-AA40-11736495CAD3}"/>
              </a:ext>
            </a:extLst>
          </p:cNvPr>
          <p:cNvSpPr/>
          <p:nvPr/>
        </p:nvSpPr>
        <p:spPr bwMode="gray">
          <a:xfrm>
            <a:off x="9036821" y="2174800"/>
            <a:ext cx="559677" cy="179262"/>
          </a:xfrm>
          <a:prstGeom prst="rect">
            <a:avLst/>
          </a:prstGeom>
          <a:noFill/>
          <a:ln w="9525" cap="flat" cmpd="sng" algn="ctr">
            <a:noFill/>
            <a:prstDash val="solid"/>
            <a:round/>
            <a:headEnd type="none" w="med" len="med"/>
            <a:tailEnd type="none" w="med" len="med"/>
          </a:ln>
          <a:effectLst/>
        </p:spPr>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fontAlgn="ctr">
              <a:spcBef>
                <a:spcPct val="0"/>
              </a:spcBef>
              <a:spcAft>
                <a:spcPct val="0"/>
              </a:spcAft>
            </a:pPr>
            <a:r>
              <a:rPr lang="en-US" altLang="ja-JP" sz="1000" dirty="0">
                <a:latin typeface="Meiryo UI" panose="020B0604030504040204" pitchFamily="50" charset="-128"/>
                <a:ea typeface="Meiryo UI" panose="020B0604030504040204" pitchFamily="50" charset="-128"/>
              </a:rPr>
              <a:t>【</a:t>
            </a:r>
            <a:r>
              <a:rPr lang="ja-JP" altLang="en-US" sz="1000" dirty="0">
                <a:latin typeface="Meiryo UI" panose="020B0604030504040204" pitchFamily="50" charset="-128"/>
                <a:ea typeface="Meiryo UI" panose="020B0604030504040204" pitchFamily="50" charset="-128"/>
              </a:rPr>
              <a:t>凡例</a:t>
            </a:r>
            <a:r>
              <a:rPr lang="en-US" altLang="ja-JP" sz="1000" dirty="0">
                <a:latin typeface="Meiryo UI" panose="020B0604030504040204" pitchFamily="50" charset="-128"/>
                <a:ea typeface="Meiryo UI" panose="020B0604030504040204" pitchFamily="50" charset="-128"/>
              </a:rPr>
              <a:t>】</a:t>
            </a:r>
          </a:p>
        </p:txBody>
      </p:sp>
      <p:sp>
        <p:nvSpPr>
          <p:cNvPr id="43" name="正方形/長方形 42">
            <a:extLst>
              <a:ext uri="{FF2B5EF4-FFF2-40B4-BE49-F238E27FC236}">
                <a16:creationId xmlns:a16="http://schemas.microsoft.com/office/drawing/2014/main" id="{EA2EB84C-02F4-49E2-8DD6-AA27888F16C8}"/>
              </a:ext>
            </a:extLst>
          </p:cNvPr>
          <p:cNvSpPr/>
          <p:nvPr/>
        </p:nvSpPr>
        <p:spPr bwMode="gray">
          <a:xfrm>
            <a:off x="138964" y="6500228"/>
            <a:ext cx="8981271" cy="321236"/>
          </a:xfrm>
          <a:prstGeom prst="rect">
            <a:avLst/>
          </a:prstGeom>
          <a:noFill/>
          <a:ln w="952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ctr">
              <a:spcBef>
                <a:spcPct val="0"/>
              </a:spcBef>
              <a:spcAft>
                <a:spcPct val="0"/>
              </a:spcAft>
            </a:pPr>
            <a:r>
              <a:rPr lang="en-US" altLang="ja-JP" sz="900" dirty="0">
                <a:latin typeface="Meiryo UI" panose="020B0604030504040204" pitchFamily="50" charset="-128"/>
                <a:ea typeface="Meiryo UI" panose="020B0604030504040204" pitchFamily="50" charset="-128"/>
              </a:rPr>
              <a:t>※1</a:t>
            </a:r>
            <a:r>
              <a:rPr lang="ja-JP" altLang="en-US" sz="900" dirty="0">
                <a:latin typeface="Meiryo UI" panose="020B0604030504040204" pitchFamily="50" charset="-128"/>
                <a:ea typeface="Meiryo UI" panose="020B0604030504040204" pitchFamily="50" charset="-128"/>
              </a:rPr>
              <a:t>：入札時期は未定（</a:t>
            </a:r>
            <a:r>
              <a:rPr lang="en-US" altLang="ja-JP" sz="900" dirty="0">
                <a:latin typeface="Meiryo UI" panose="020B0604030504040204" pitchFamily="50" charset="-128"/>
                <a:ea typeface="Meiryo UI" panose="020B0604030504040204" pitchFamily="50" charset="-128"/>
              </a:rPr>
              <a:t>2022</a:t>
            </a:r>
            <a:r>
              <a:rPr lang="ja-JP" altLang="en-US" sz="900" dirty="0">
                <a:latin typeface="Meiryo UI" panose="020B0604030504040204" pitchFamily="50" charset="-128"/>
                <a:ea typeface="Meiryo UI" panose="020B0604030504040204" pitchFamily="50" charset="-128"/>
              </a:rPr>
              <a:t>年</a:t>
            </a:r>
            <a:r>
              <a:rPr lang="en-US" altLang="ja-JP" sz="900" dirty="0">
                <a:latin typeface="Meiryo UI" panose="020B0604030504040204" pitchFamily="50" charset="-128"/>
                <a:ea typeface="Meiryo UI" panose="020B0604030504040204" pitchFamily="50" charset="-128"/>
              </a:rPr>
              <a:t>1</a:t>
            </a:r>
            <a:r>
              <a:rPr lang="ja-JP" altLang="en-US" sz="900" dirty="0">
                <a:latin typeface="Meiryo UI" panose="020B0604030504040204" pitchFamily="50" charset="-128"/>
                <a:ea typeface="Meiryo UI" panose="020B0604030504040204" pitchFamily="50" charset="-128"/>
              </a:rPr>
              <a:t>～</a:t>
            </a:r>
            <a:r>
              <a:rPr lang="en-US" altLang="ja-JP" sz="900" dirty="0">
                <a:latin typeface="Meiryo UI" panose="020B0604030504040204" pitchFamily="50" charset="-128"/>
                <a:ea typeface="Meiryo UI" panose="020B0604030504040204" pitchFamily="50" charset="-128"/>
              </a:rPr>
              <a:t>2</a:t>
            </a:r>
            <a:r>
              <a:rPr lang="ja-JP" altLang="en-US" sz="900" dirty="0">
                <a:latin typeface="Meiryo UI" panose="020B0604030504040204" pitchFamily="50" charset="-128"/>
                <a:ea typeface="Meiryo UI" panose="020B0604030504040204" pitchFamily="50" charset="-128"/>
              </a:rPr>
              <a:t>月に開催する調達価格等算定委員会にて確定予定）</a:t>
            </a:r>
            <a:endParaRPr lang="en-US" altLang="ja-JP" sz="900" dirty="0">
              <a:latin typeface="Meiryo UI" panose="020B0604030504040204" pitchFamily="50" charset="-128"/>
              <a:ea typeface="Meiryo UI" panose="020B0604030504040204" pitchFamily="50" charset="-128"/>
            </a:endParaRPr>
          </a:p>
          <a:p>
            <a:pPr fontAlgn="ctr">
              <a:spcBef>
                <a:spcPct val="0"/>
              </a:spcBef>
              <a:spcAft>
                <a:spcPct val="0"/>
              </a:spcAft>
            </a:pPr>
            <a:r>
              <a:rPr lang="en-US" altLang="ja-JP" sz="900" dirty="0">
                <a:latin typeface="Meiryo UI" panose="020B0604030504040204" pitchFamily="50" charset="-128"/>
                <a:ea typeface="Meiryo UI" panose="020B0604030504040204" pitchFamily="50" charset="-128"/>
              </a:rPr>
              <a:t>※2</a:t>
            </a:r>
            <a:r>
              <a:rPr lang="ja-JP" altLang="en-US" sz="900" dirty="0">
                <a:latin typeface="Meiryo UI" panose="020B0604030504040204" pitchFamily="50" charset="-128"/>
                <a:ea typeface="Meiryo UI" panose="020B0604030504040204" pitchFamily="50" charset="-128"/>
              </a:rPr>
              <a:t>：最速のスケジュールを記載（新規認定事業者は</a:t>
            </a:r>
            <a:r>
              <a:rPr lang="en-US" altLang="ja-JP" sz="900" dirty="0">
                <a:latin typeface="Meiryo UI" panose="020B0604030504040204" pitchFamily="50" charset="-128"/>
                <a:ea typeface="Meiryo UI" panose="020B0604030504040204" pitchFamily="50" charset="-128"/>
              </a:rPr>
              <a:t>FIT</a:t>
            </a:r>
            <a:r>
              <a:rPr lang="ja-JP" altLang="en-US" sz="900" dirty="0">
                <a:latin typeface="Meiryo UI" panose="020B0604030504040204" pitchFamily="50" charset="-128"/>
                <a:ea typeface="Meiryo UI" panose="020B0604030504040204" pitchFamily="50" charset="-128"/>
              </a:rPr>
              <a:t>移行事業者とは違い、系統接続調整や運転開始準備等が必要なため、実際の電力供給</a:t>
            </a:r>
            <a:r>
              <a:rPr lang="en-US" altLang="ja-JP" sz="900" dirty="0">
                <a:latin typeface="Meiryo UI" panose="020B0604030504040204" pitchFamily="50" charset="-128"/>
                <a:ea typeface="Meiryo UI" panose="020B0604030504040204" pitchFamily="50" charset="-128"/>
              </a:rPr>
              <a:t>(</a:t>
            </a:r>
            <a:r>
              <a:rPr lang="ja-JP" altLang="en-US" sz="900" dirty="0">
                <a:latin typeface="Meiryo UI" panose="020B0604030504040204" pitchFamily="50" charset="-128"/>
                <a:ea typeface="Meiryo UI" panose="020B0604030504040204" pitchFamily="50" charset="-128"/>
              </a:rPr>
              <a:t>交付金交付</a:t>
            </a:r>
            <a:r>
              <a:rPr lang="en-US" altLang="ja-JP" sz="900" dirty="0">
                <a:latin typeface="Meiryo UI" panose="020B0604030504040204" pitchFamily="50" charset="-128"/>
                <a:ea typeface="Meiryo UI" panose="020B0604030504040204" pitchFamily="50" charset="-128"/>
              </a:rPr>
              <a:t>)</a:t>
            </a:r>
            <a:r>
              <a:rPr lang="ja-JP" altLang="en-US" sz="900" dirty="0">
                <a:latin typeface="Meiryo UI" panose="020B0604030504040204" pitchFamily="50" charset="-128"/>
                <a:ea typeface="Meiryo UI" panose="020B0604030504040204" pitchFamily="50" charset="-128"/>
              </a:rPr>
              <a:t>までは時間を要する見込み）</a:t>
            </a:r>
            <a:endParaRPr lang="en-US" altLang="ja-JP" sz="900" dirty="0">
              <a:latin typeface="Meiryo UI" panose="020B0604030504040204" pitchFamily="50" charset="-128"/>
              <a:ea typeface="Meiryo UI" panose="020B0604030504040204" pitchFamily="50" charset="-128"/>
            </a:endParaRPr>
          </a:p>
        </p:txBody>
      </p:sp>
      <p:sp>
        <p:nvSpPr>
          <p:cNvPr id="41" name="ホームベース 39">
            <a:extLst>
              <a:ext uri="{FF2B5EF4-FFF2-40B4-BE49-F238E27FC236}">
                <a16:creationId xmlns:a16="http://schemas.microsoft.com/office/drawing/2014/main" id="{7778F223-D5CD-4150-A635-7FC190538F45}"/>
              </a:ext>
            </a:extLst>
          </p:cNvPr>
          <p:cNvSpPr/>
          <p:nvPr/>
        </p:nvSpPr>
        <p:spPr>
          <a:xfrm>
            <a:off x="4509325" y="6251869"/>
            <a:ext cx="4227306" cy="186901"/>
          </a:xfrm>
          <a:prstGeom prst="homePlate">
            <a:avLst>
              <a:gd name="adj" fmla="val 26251"/>
            </a:avLst>
          </a:prstGeom>
          <a:solidFill>
            <a:srgbClr val="E5EAF3"/>
          </a:solid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lIns="54610" tIns="54610" rIns="54610" bIns="54610" rtlCol="0" anchor="ctr"/>
          <a:lstStyle/>
          <a:p>
            <a:pPr algn="ctr"/>
            <a:r>
              <a:rPr lang="ja-JP" altLang="en-US" sz="900" dirty="0">
                <a:solidFill>
                  <a:schemeClr val="tx1"/>
                </a:solidFill>
                <a:latin typeface="Meiryo UI" panose="020B0604030504040204" pitchFamily="50" charset="-128"/>
                <a:ea typeface="Meiryo UI" panose="020B0604030504040204" pitchFamily="50" charset="-128"/>
              </a:rPr>
              <a:t>太陽光発電設備廃棄等費用積立金管理</a:t>
            </a:r>
            <a:endParaRPr lang="en-US" altLang="ja-JP" sz="900" dirty="0">
              <a:solidFill>
                <a:schemeClr val="tx1"/>
              </a:solidFill>
              <a:latin typeface="Meiryo UI" panose="020B0604030504040204" pitchFamily="50" charset="-128"/>
              <a:ea typeface="Meiryo UI" panose="020B0604030504040204" pitchFamily="50" charset="-128"/>
            </a:endParaRPr>
          </a:p>
        </p:txBody>
      </p:sp>
      <p:sp>
        <p:nvSpPr>
          <p:cNvPr id="42" name="ホームベース 39">
            <a:extLst>
              <a:ext uri="{FF2B5EF4-FFF2-40B4-BE49-F238E27FC236}">
                <a16:creationId xmlns:a16="http://schemas.microsoft.com/office/drawing/2014/main" id="{7A3BA787-8608-4E97-899B-29A79EB94131}"/>
              </a:ext>
            </a:extLst>
          </p:cNvPr>
          <p:cNvSpPr/>
          <p:nvPr/>
        </p:nvSpPr>
        <p:spPr>
          <a:xfrm>
            <a:off x="5273234" y="3263642"/>
            <a:ext cx="3474323" cy="186901"/>
          </a:xfrm>
          <a:prstGeom prst="homePlate">
            <a:avLst>
              <a:gd name="adj" fmla="val 26251"/>
            </a:avLst>
          </a:prstGeom>
          <a:solidFill>
            <a:srgbClr val="E5EAF3"/>
          </a:solid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lIns="54610" tIns="54610" rIns="54610" bIns="54610" rtlCol="0" anchor="ctr"/>
          <a:lstStyle/>
          <a:p>
            <a:pPr algn="ctr"/>
            <a:r>
              <a:rPr lang="ja-JP" altLang="en-US" sz="900" dirty="0">
                <a:solidFill>
                  <a:schemeClr val="tx1"/>
                </a:solidFill>
                <a:latin typeface="Meiryo UI" panose="020B0604030504040204" pitchFamily="50" charset="-128"/>
                <a:ea typeface="Meiryo UI" panose="020B0604030504040204" pitchFamily="50" charset="-128"/>
              </a:rPr>
              <a:t>交付金算定・通知・交付</a:t>
            </a:r>
            <a:endParaRPr lang="en-US" altLang="ja-JP" sz="900" dirty="0">
              <a:solidFill>
                <a:schemeClr val="tx1"/>
              </a:solidFill>
              <a:latin typeface="Meiryo UI" panose="020B0604030504040204" pitchFamily="50" charset="-128"/>
              <a:ea typeface="Meiryo UI" panose="020B0604030504040204" pitchFamily="50" charset="-128"/>
            </a:endParaRPr>
          </a:p>
        </p:txBody>
      </p:sp>
      <p:sp>
        <p:nvSpPr>
          <p:cNvPr id="5" name="正方形/長方形 4">
            <a:extLst>
              <a:ext uri="{FF2B5EF4-FFF2-40B4-BE49-F238E27FC236}">
                <a16:creationId xmlns:a16="http://schemas.microsoft.com/office/drawing/2014/main" id="{EC14C8A4-1174-4B92-8987-0BCB7A7F8118}"/>
              </a:ext>
            </a:extLst>
          </p:cNvPr>
          <p:cNvSpPr/>
          <p:nvPr/>
        </p:nvSpPr>
        <p:spPr>
          <a:xfrm>
            <a:off x="3937000" y="4360707"/>
            <a:ext cx="568090" cy="69511"/>
          </a:xfrm>
          <a:prstGeom prst="rect">
            <a:avLst/>
          </a:prstGeom>
          <a:pattFill prst="pct30">
            <a:fgClr>
              <a:srgbClr val="FFC000"/>
            </a:fgClr>
            <a:bgClr>
              <a:schemeClr val="bg1"/>
            </a:bgClr>
          </a:pattFill>
          <a:ln w="19050" cap="flat" cmpd="sng" algn="ctr">
            <a:noFill/>
            <a:prstDash val="solid"/>
            <a:miter lim="800000"/>
          </a:ln>
          <a:effectLst/>
        </p:spPr>
        <p:txBody>
          <a:bodyPr wrap="none" lIns="0" tIns="36000" rIns="0" bIns="36000" rtlCol="0" anchor="ctr"/>
          <a:lstStyle/>
          <a:p>
            <a:pPr algn="ctr"/>
            <a:r>
              <a:rPr kumimoji="0" lang="ja-JP" altLang="en-US" sz="800" kern="0" dirty="0">
                <a:solidFill>
                  <a:prstClr val="black"/>
                </a:solidFill>
                <a:latin typeface="Meiryo UI"/>
                <a:ea typeface="Meiryo UI"/>
                <a:cs typeface="Arial" pitchFamily="34" charset="0"/>
              </a:rPr>
              <a:t>初回対象月</a:t>
            </a:r>
          </a:p>
        </p:txBody>
      </p:sp>
      <p:sp>
        <p:nvSpPr>
          <p:cNvPr id="45" name="正方形/長方形 44">
            <a:extLst>
              <a:ext uri="{FF2B5EF4-FFF2-40B4-BE49-F238E27FC236}">
                <a16:creationId xmlns:a16="http://schemas.microsoft.com/office/drawing/2014/main" id="{76870C49-91F3-4420-A558-26489C6418D9}"/>
              </a:ext>
            </a:extLst>
          </p:cNvPr>
          <p:cNvSpPr/>
          <p:nvPr/>
        </p:nvSpPr>
        <p:spPr>
          <a:xfrm>
            <a:off x="3920066" y="5849042"/>
            <a:ext cx="568090" cy="69511"/>
          </a:xfrm>
          <a:prstGeom prst="rect">
            <a:avLst/>
          </a:prstGeom>
          <a:pattFill prst="pct30">
            <a:fgClr>
              <a:srgbClr val="FFC000"/>
            </a:fgClr>
            <a:bgClr>
              <a:schemeClr val="bg1"/>
            </a:bgClr>
          </a:pattFill>
          <a:ln w="19050" cap="flat" cmpd="sng" algn="ctr">
            <a:noFill/>
            <a:prstDash val="solid"/>
            <a:miter lim="800000"/>
          </a:ln>
          <a:effectLst/>
        </p:spPr>
        <p:txBody>
          <a:bodyPr wrap="none" lIns="0" tIns="36000" rIns="0" bIns="36000" rtlCol="0" anchor="ctr"/>
          <a:lstStyle/>
          <a:p>
            <a:pPr algn="ctr"/>
            <a:r>
              <a:rPr kumimoji="0" lang="ja-JP" altLang="en-US" sz="800" kern="0" dirty="0">
                <a:solidFill>
                  <a:prstClr val="black"/>
                </a:solidFill>
                <a:latin typeface="Meiryo UI"/>
                <a:ea typeface="Meiryo UI"/>
                <a:cs typeface="Arial" pitchFamily="34" charset="0"/>
              </a:rPr>
              <a:t>初回対象月</a:t>
            </a:r>
          </a:p>
        </p:txBody>
      </p:sp>
      <p:cxnSp>
        <p:nvCxnSpPr>
          <p:cNvPr id="27" name="直線矢印コネクタ 26">
            <a:extLst>
              <a:ext uri="{FF2B5EF4-FFF2-40B4-BE49-F238E27FC236}">
                <a16:creationId xmlns:a16="http://schemas.microsoft.com/office/drawing/2014/main" id="{A6F947CC-04BB-4907-8B7D-AB4F97ECA386}"/>
              </a:ext>
            </a:extLst>
          </p:cNvPr>
          <p:cNvCxnSpPr>
            <a:cxnSpLocks/>
            <a:stCxn id="5" idx="3"/>
            <a:endCxn id="42" idx="1"/>
          </p:cNvCxnSpPr>
          <p:nvPr/>
        </p:nvCxnSpPr>
        <p:spPr>
          <a:xfrm flipV="1">
            <a:off x="4505090" y="3357093"/>
            <a:ext cx="768144" cy="1038370"/>
          </a:xfrm>
          <a:prstGeom prst="bentConnector3">
            <a:avLst>
              <a:gd name="adj1" fmla="val 31400"/>
            </a:avLst>
          </a:prstGeom>
          <a:ln>
            <a:solidFill>
              <a:schemeClr val="bg1">
                <a:lumMod val="50000"/>
              </a:schemeClr>
            </a:solidFill>
            <a:tailEnd type="triangle"/>
          </a:ln>
        </p:spPr>
        <p:style>
          <a:lnRef idx="1">
            <a:schemeClr val="dk1"/>
          </a:lnRef>
          <a:fillRef idx="0">
            <a:schemeClr val="dk1"/>
          </a:fillRef>
          <a:effectRef idx="0">
            <a:schemeClr val="dk1"/>
          </a:effectRef>
          <a:fontRef idx="minor">
            <a:schemeClr val="tx1"/>
          </a:fontRef>
        </p:style>
      </p:cxnSp>
      <p:sp>
        <p:nvSpPr>
          <p:cNvPr id="48" name="正方形/長方形 47">
            <a:extLst>
              <a:ext uri="{FF2B5EF4-FFF2-40B4-BE49-F238E27FC236}">
                <a16:creationId xmlns:a16="http://schemas.microsoft.com/office/drawing/2014/main" id="{691C32A1-6096-40D5-A663-3CB82BC36F72}"/>
              </a:ext>
            </a:extLst>
          </p:cNvPr>
          <p:cNvSpPr/>
          <p:nvPr/>
        </p:nvSpPr>
        <p:spPr>
          <a:xfrm>
            <a:off x="5739759" y="3820407"/>
            <a:ext cx="387992" cy="74267"/>
          </a:xfrm>
          <a:prstGeom prst="rect">
            <a:avLst/>
          </a:prstGeom>
          <a:pattFill prst="pct30">
            <a:fgClr>
              <a:srgbClr val="FFC000"/>
            </a:fgClr>
            <a:bgClr>
              <a:schemeClr val="bg1"/>
            </a:bgClr>
          </a:pattFill>
          <a:ln w="19050" cap="flat" cmpd="sng" algn="ctr">
            <a:noFill/>
            <a:prstDash val="solid"/>
            <a:miter lim="800000"/>
          </a:ln>
          <a:effectLst/>
        </p:spPr>
        <p:txBody>
          <a:bodyPr wrap="none" lIns="0" tIns="36000" rIns="0" bIns="36000" rtlCol="0" anchor="ctr"/>
          <a:lstStyle/>
          <a:p>
            <a:pPr algn="ctr"/>
            <a:r>
              <a:rPr kumimoji="0" lang="ja-JP" altLang="en-US" sz="800" kern="0" dirty="0">
                <a:solidFill>
                  <a:prstClr val="black"/>
                </a:solidFill>
                <a:latin typeface="Meiryo UI"/>
                <a:ea typeface="Meiryo UI"/>
                <a:cs typeface="Arial" pitchFamily="34" charset="0"/>
              </a:rPr>
              <a:t>▲入金</a:t>
            </a:r>
          </a:p>
        </p:txBody>
      </p:sp>
      <p:sp>
        <p:nvSpPr>
          <p:cNvPr id="49" name="正方形/長方形 48">
            <a:extLst>
              <a:ext uri="{FF2B5EF4-FFF2-40B4-BE49-F238E27FC236}">
                <a16:creationId xmlns:a16="http://schemas.microsoft.com/office/drawing/2014/main" id="{3CD6B732-3C72-4662-ADA0-0F38065E21DC}"/>
              </a:ext>
            </a:extLst>
          </p:cNvPr>
          <p:cNvSpPr/>
          <p:nvPr/>
        </p:nvSpPr>
        <p:spPr>
          <a:xfrm>
            <a:off x="5832420" y="3475496"/>
            <a:ext cx="592099" cy="74267"/>
          </a:xfrm>
          <a:prstGeom prst="rect">
            <a:avLst/>
          </a:prstGeom>
          <a:pattFill prst="pct30">
            <a:fgClr>
              <a:srgbClr val="FFC000"/>
            </a:fgClr>
            <a:bgClr>
              <a:schemeClr val="bg1"/>
            </a:bgClr>
          </a:pattFill>
          <a:ln w="19050" cap="flat" cmpd="sng" algn="ctr">
            <a:noFill/>
            <a:prstDash val="solid"/>
            <a:miter lim="800000"/>
          </a:ln>
          <a:effectLst/>
        </p:spPr>
        <p:txBody>
          <a:bodyPr wrap="none" lIns="0" tIns="36000" rIns="0" bIns="36000" rtlCol="0" anchor="ctr"/>
          <a:lstStyle/>
          <a:p>
            <a:pPr algn="ctr"/>
            <a:r>
              <a:rPr kumimoji="0" lang="ja-JP" altLang="en-US" sz="800" kern="0" dirty="0">
                <a:solidFill>
                  <a:prstClr val="black"/>
                </a:solidFill>
                <a:latin typeface="Meiryo UI"/>
                <a:ea typeface="Meiryo UI"/>
                <a:cs typeface="Arial" pitchFamily="34" charset="0"/>
              </a:rPr>
              <a:t>▲初回出金</a:t>
            </a:r>
          </a:p>
        </p:txBody>
      </p:sp>
      <p:cxnSp>
        <p:nvCxnSpPr>
          <p:cNvPr id="61" name="直線矢印コネクタ 384">
            <a:extLst>
              <a:ext uri="{FF2B5EF4-FFF2-40B4-BE49-F238E27FC236}">
                <a16:creationId xmlns:a16="http://schemas.microsoft.com/office/drawing/2014/main" id="{0AF5836B-153E-4158-8DA2-863BF669AA60}"/>
              </a:ext>
            </a:extLst>
          </p:cNvPr>
          <p:cNvCxnSpPr>
            <a:cxnSpLocks/>
            <a:stCxn id="48" idx="1"/>
            <a:endCxn id="49" idx="1"/>
          </p:cNvCxnSpPr>
          <p:nvPr/>
        </p:nvCxnSpPr>
        <p:spPr>
          <a:xfrm rot="10800000" flipH="1">
            <a:off x="5739758" y="3512631"/>
            <a:ext cx="92661" cy="344911"/>
          </a:xfrm>
          <a:prstGeom prst="curvedConnector3">
            <a:avLst>
              <a:gd name="adj1" fmla="val -246706"/>
            </a:avLst>
          </a:prstGeom>
          <a:ln w="66675">
            <a:solidFill>
              <a:srgbClr val="FF6600">
                <a:alpha val="30000"/>
              </a:srgbClr>
            </a:solidFill>
            <a:tailEnd type="triangle"/>
          </a:ln>
        </p:spPr>
        <p:style>
          <a:lnRef idx="1">
            <a:schemeClr val="accent1"/>
          </a:lnRef>
          <a:fillRef idx="0">
            <a:schemeClr val="accent1"/>
          </a:fillRef>
          <a:effectRef idx="0">
            <a:schemeClr val="accent1"/>
          </a:effectRef>
          <a:fontRef idx="minor">
            <a:schemeClr val="tx1"/>
          </a:fontRef>
        </p:style>
      </p:cxnSp>
      <p:sp>
        <p:nvSpPr>
          <p:cNvPr id="65" name="正方形/長方形 64">
            <a:extLst>
              <a:ext uri="{FF2B5EF4-FFF2-40B4-BE49-F238E27FC236}">
                <a16:creationId xmlns:a16="http://schemas.microsoft.com/office/drawing/2014/main" id="{E22E3FCF-3C6B-442E-9E4E-0A9C0428AD1E}"/>
              </a:ext>
            </a:extLst>
          </p:cNvPr>
          <p:cNvSpPr/>
          <p:nvPr/>
        </p:nvSpPr>
        <p:spPr>
          <a:xfrm>
            <a:off x="5362813" y="3514213"/>
            <a:ext cx="351868" cy="147176"/>
          </a:xfrm>
          <a:prstGeom prst="rect">
            <a:avLst/>
          </a:prstGeom>
          <a:noFill/>
          <a:ln w="19050" cap="flat" cmpd="sng" algn="ctr">
            <a:noFill/>
            <a:prstDash val="solid"/>
            <a:miter lim="800000"/>
          </a:ln>
          <a:effectLst/>
        </p:spPr>
        <p:txBody>
          <a:bodyPr wrap="none" lIns="0" tIns="36000" rIns="0" bIns="36000" rtlCol="0" anchor="ctr"/>
          <a:lstStyle/>
          <a:p>
            <a:pPr algn="ctr"/>
            <a:r>
              <a:rPr kumimoji="0" lang="ja-JP" altLang="en-US" sz="800" kern="0" dirty="0">
                <a:solidFill>
                  <a:prstClr val="black"/>
                </a:solidFill>
                <a:latin typeface="Meiryo UI"/>
                <a:ea typeface="Meiryo UI"/>
                <a:cs typeface="Arial" pitchFamily="34" charset="0"/>
              </a:rPr>
              <a:t>振替</a:t>
            </a:r>
          </a:p>
        </p:txBody>
      </p:sp>
      <p:sp>
        <p:nvSpPr>
          <p:cNvPr id="68" name="矢印: 上下 67">
            <a:extLst>
              <a:ext uri="{FF2B5EF4-FFF2-40B4-BE49-F238E27FC236}">
                <a16:creationId xmlns:a16="http://schemas.microsoft.com/office/drawing/2014/main" id="{5B5A39D1-36F5-44DB-85DF-C93B4B537764}"/>
              </a:ext>
            </a:extLst>
          </p:cNvPr>
          <p:cNvSpPr/>
          <p:nvPr/>
        </p:nvSpPr>
        <p:spPr>
          <a:xfrm>
            <a:off x="8331184" y="3349914"/>
            <a:ext cx="284608" cy="3014590"/>
          </a:xfrm>
          <a:prstGeom prst="upDownArrow">
            <a:avLst/>
          </a:prstGeom>
          <a:solidFill>
            <a:srgbClr val="E5EAF3"/>
          </a:solid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wrap="none" lIns="54610" tIns="54610" rIns="54610" bIns="54610" rtlCol="0" anchor="ctr"/>
          <a:lstStyle/>
          <a:p>
            <a:pPr algn="ctr"/>
            <a:r>
              <a:rPr lang="ja-JP" altLang="en-US" sz="900" dirty="0">
                <a:solidFill>
                  <a:schemeClr val="tx1"/>
                </a:solidFill>
                <a:latin typeface="Meiryo UI" panose="020B0604030504040204" pitchFamily="50" charset="-128"/>
                <a:ea typeface="Meiryo UI" panose="020B0604030504040204" pitchFamily="50" charset="-128"/>
              </a:rPr>
              <a:t>相殺</a:t>
            </a:r>
          </a:p>
        </p:txBody>
      </p:sp>
      <p:sp>
        <p:nvSpPr>
          <p:cNvPr id="40" name="ホームベース 39">
            <a:extLst>
              <a:ext uri="{FF2B5EF4-FFF2-40B4-BE49-F238E27FC236}">
                <a16:creationId xmlns:a16="http://schemas.microsoft.com/office/drawing/2014/main" id="{5B1A1B8B-BD8C-4F18-801D-092DABACDE50}"/>
              </a:ext>
            </a:extLst>
          </p:cNvPr>
          <p:cNvSpPr/>
          <p:nvPr/>
        </p:nvSpPr>
        <p:spPr>
          <a:xfrm>
            <a:off x="5159313" y="5030630"/>
            <a:ext cx="474288" cy="186901"/>
          </a:xfrm>
          <a:prstGeom prst="homePlate">
            <a:avLst>
              <a:gd name="adj" fmla="val 26251"/>
            </a:avLst>
          </a:prstGeom>
          <a:solidFill>
            <a:srgbClr val="E5EAF3"/>
          </a:solid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lIns="54610" tIns="54610" rIns="54610" bIns="54610" rtlCol="0" anchor="ctr"/>
          <a:lstStyle/>
          <a:p>
            <a:pPr algn="ctr"/>
            <a:r>
              <a:rPr lang="ja-JP" altLang="en-US" sz="900" dirty="0">
                <a:solidFill>
                  <a:schemeClr val="tx1"/>
                </a:solidFill>
                <a:latin typeface="Meiryo UI" panose="020B0604030504040204" pitchFamily="50" charset="-128"/>
                <a:ea typeface="Meiryo UI" panose="020B0604030504040204" pitchFamily="50" charset="-128"/>
              </a:rPr>
              <a:t>入札</a:t>
            </a:r>
            <a:r>
              <a:rPr lang="en-US" altLang="ja-JP" sz="900" dirty="0">
                <a:solidFill>
                  <a:schemeClr val="tx1"/>
                </a:solidFill>
                <a:latin typeface="Meiryo UI" panose="020B0604030504040204" pitchFamily="50" charset="-128"/>
                <a:ea typeface="Meiryo UI" panose="020B0604030504040204" pitchFamily="50" charset="-128"/>
              </a:rPr>
              <a:t>(</a:t>
            </a:r>
            <a:r>
              <a:rPr lang="ja-JP" altLang="en-US" sz="900" dirty="0">
                <a:solidFill>
                  <a:schemeClr val="tx1"/>
                </a:solidFill>
                <a:latin typeface="Meiryo UI" panose="020B0604030504040204" pitchFamily="50" charset="-128"/>
                <a:ea typeface="Meiryo UI" panose="020B0604030504040204" pitchFamily="50" charset="-128"/>
              </a:rPr>
              <a:t>仮</a:t>
            </a:r>
            <a:r>
              <a:rPr lang="en-US" altLang="ja-JP" sz="900" dirty="0">
                <a:solidFill>
                  <a:schemeClr val="tx1"/>
                </a:solidFill>
                <a:latin typeface="Meiryo UI" panose="020B0604030504040204" pitchFamily="50" charset="-128"/>
                <a:ea typeface="Meiryo UI" panose="020B0604030504040204" pitchFamily="50" charset="-128"/>
              </a:rPr>
              <a:t>)</a:t>
            </a:r>
          </a:p>
          <a:p>
            <a:pPr algn="ctr"/>
            <a:r>
              <a:rPr lang="en-US" altLang="ja-JP" sz="900" dirty="0">
                <a:solidFill>
                  <a:schemeClr val="tx1"/>
                </a:solidFill>
                <a:latin typeface="Meiryo UI" panose="020B0604030504040204" pitchFamily="50" charset="-128"/>
                <a:ea typeface="Meiryo UI" panose="020B0604030504040204" pitchFamily="50" charset="-128"/>
              </a:rPr>
              <a:t>※1</a:t>
            </a:r>
          </a:p>
        </p:txBody>
      </p:sp>
      <p:sp>
        <p:nvSpPr>
          <p:cNvPr id="44" name="ホームベース 39">
            <a:extLst>
              <a:ext uri="{FF2B5EF4-FFF2-40B4-BE49-F238E27FC236}">
                <a16:creationId xmlns:a16="http://schemas.microsoft.com/office/drawing/2014/main" id="{6B457321-988B-4C08-A310-9D78EDFF482D}"/>
              </a:ext>
            </a:extLst>
          </p:cNvPr>
          <p:cNvSpPr/>
          <p:nvPr/>
        </p:nvSpPr>
        <p:spPr>
          <a:xfrm>
            <a:off x="6961068" y="5012483"/>
            <a:ext cx="474288" cy="186901"/>
          </a:xfrm>
          <a:prstGeom prst="homePlate">
            <a:avLst>
              <a:gd name="adj" fmla="val 26251"/>
            </a:avLst>
          </a:prstGeom>
          <a:solidFill>
            <a:srgbClr val="E5EAF3"/>
          </a:solid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lIns="54610" tIns="54610" rIns="54610" bIns="54610" rtlCol="0" anchor="ctr"/>
          <a:lstStyle/>
          <a:p>
            <a:pPr algn="ctr"/>
            <a:r>
              <a:rPr lang="ja-JP" altLang="en-US" sz="900" dirty="0">
                <a:solidFill>
                  <a:schemeClr val="tx1"/>
                </a:solidFill>
                <a:latin typeface="Meiryo UI" panose="020B0604030504040204" pitchFamily="50" charset="-128"/>
                <a:ea typeface="Meiryo UI" panose="020B0604030504040204" pitchFamily="50" charset="-128"/>
              </a:rPr>
              <a:t>入札</a:t>
            </a:r>
            <a:r>
              <a:rPr lang="en-US" altLang="ja-JP" sz="900" dirty="0">
                <a:solidFill>
                  <a:schemeClr val="tx1"/>
                </a:solidFill>
                <a:latin typeface="Meiryo UI" panose="020B0604030504040204" pitchFamily="50" charset="-128"/>
                <a:ea typeface="Meiryo UI" panose="020B0604030504040204" pitchFamily="50" charset="-128"/>
              </a:rPr>
              <a:t>(</a:t>
            </a:r>
            <a:r>
              <a:rPr lang="ja-JP" altLang="en-US" sz="900" dirty="0">
                <a:solidFill>
                  <a:schemeClr val="tx1"/>
                </a:solidFill>
                <a:latin typeface="Meiryo UI" panose="020B0604030504040204" pitchFamily="50" charset="-128"/>
                <a:ea typeface="Meiryo UI" panose="020B0604030504040204" pitchFamily="50" charset="-128"/>
              </a:rPr>
              <a:t>仮</a:t>
            </a:r>
            <a:r>
              <a:rPr lang="en-US" altLang="ja-JP" sz="900" dirty="0">
                <a:solidFill>
                  <a:schemeClr val="tx1"/>
                </a:solidFill>
                <a:latin typeface="Meiryo UI" panose="020B0604030504040204" pitchFamily="50" charset="-128"/>
                <a:ea typeface="Meiryo UI" panose="020B0604030504040204" pitchFamily="50" charset="-128"/>
              </a:rPr>
              <a:t>)</a:t>
            </a:r>
          </a:p>
          <a:p>
            <a:pPr algn="ctr"/>
            <a:r>
              <a:rPr lang="en-US" altLang="ja-JP" sz="900" dirty="0">
                <a:solidFill>
                  <a:schemeClr val="tx1"/>
                </a:solidFill>
                <a:latin typeface="Meiryo UI" panose="020B0604030504040204" pitchFamily="50" charset="-128"/>
                <a:ea typeface="Meiryo UI" panose="020B0604030504040204" pitchFamily="50" charset="-128"/>
              </a:rPr>
              <a:t>※1</a:t>
            </a:r>
          </a:p>
        </p:txBody>
      </p:sp>
      <p:cxnSp>
        <p:nvCxnSpPr>
          <p:cNvPr id="50" name="直線矢印コネクタ 26">
            <a:extLst>
              <a:ext uri="{FF2B5EF4-FFF2-40B4-BE49-F238E27FC236}">
                <a16:creationId xmlns:a16="http://schemas.microsoft.com/office/drawing/2014/main" id="{DF88F730-E75B-457F-8134-256EB3A2C0AB}"/>
              </a:ext>
            </a:extLst>
          </p:cNvPr>
          <p:cNvCxnSpPr>
            <a:cxnSpLocks/>
            <a:stCxn id="45" idx="3"/>
            <a:endCxn id="25" idx="1"/>
          </p:cNvCxnSpPr>
          <p:nvPr/>
        </p:nvCxnSpPr>
        <p:spPr>
          <a:xfrm flipV="1">
            <a:off x="4488156" y="3694238"/>
            <a:ext cx="782846" cy="2189560"/>
          </a:xfrm>
          <a:prstGeom prst="bentConnector3">
            <a:avLst>
              <a:gd name="adj1" fmla="val 50000"/>
            </a:avLst>
          </a:prstGeom>
          <a:ln>
            <a:solidFill>
              <a:schemeClr val="bg1">
                <a:lumMod val="50000"/>
              </a:schemeClr>
            </a:solidFill>
            <a:tailEnd type="triangle"/>
          </a:ln>
        </p:spPr>
        <p:style>
          <a:lnRef idx="1">
            <a:schemeClr val="dk1"/>
          </a:lnRef>
          <a:fillRef idx="0">
            <a:schemeClr val="dk1"/>
          </a:fillRef>
          <a:effectRef idx="0">
            <a:schemeClr val="dk1"/>
          </a:effectRef>
          <a:fontRef idx="minor">
            <a:schemeClr val="tx1"/>
          </a:fontRef>
        </p:style>
      </p:cxnSp>
      <p:sp>
        <p:nvSpPr>
          <p:cNvPr id="51" name="正方形/長方形 50">
            <a:extLst>
              <a:ext uri="{FF2B5EF4-FFF2-40B4-BE49-F238E27FC236}">
                <a16:creationId xmlns:a16="http://schemas.microsoft.com/office/drawing/2014/main" id="{AEDBE3DC-4F7A-407A-AFBB-578344F1D90E}"/>
              </a:ext>
            </a:extLst>
          </p:cNvPr>
          <p:cNvSpPr/>
          <p:nvPr/>
        </p:nvSpPr>
        <p:spPr>
          <a:xfrm>
            <a:off x="3922148" y="5334441"/>
            <a:ext cx="568090" cy="69511"/>
          </a:xfrm>
          <a:prstGeom prst="rect">
            <a:avLst/>
          </a:prstGeom>
          <a:pattFill prst="pct30">
            <a:fgClr>
              <a:srgbClr val="FFC000"/>
            </a:fgClr>
            <a:bgClr>
              <a:schemeClr val="bg1"/>
            </a:bgClr>
          </a:pattFill>
          <a:ln w="19050" cap="flat" cmpd="sng" algn="ctr">
            <a:noFill/>
            <a:prstDash val="solid"/>
            <a:miter lim="800000"/>
          </a:ln>
          <a:effectLst/>
        </p:spPr>
        <p:txBody>
          <a:bodyPr wrap="none" lIns="0" tIns="36000" rIns="0" bIns="36000" rtlCol="0" anchor="ctr"/>
          <a:lstStyle/>
          <a:p>
            <a:pPr algn="ctr"/>
            <a:r>
              <a:rPr kumimoji="0" lang="ja-JP" altLang="en-US" sz="800" kern="0" dirty="0">
                <a:solidFill>
                  <a:prstClr val="black"/>
                </a:solidFill>
                <a:latin typeface="Meiryo UI"/>
                <a:ea typeface="Meiryo UI"/>
                <a:cs typeface="Arial" pitchFamily="34" charset="0"/>
              </a:rPr>
              <a:t>初回対象月</a:t>
            </a:r>
            <a:endParaRPr kumimoji="0" lang="en-US" altLang="ja-JP" sz="800" kern="0" dirty="0">
              <a:solidFill>
                <a:prstClr val="black"/>
              </a:solidFill>
              <a:latin typeface="Meiryo UI"/>
              <a:ea typeface="Meiryo UI"/>
              <a:cs typeface="Arial" pitchFamily="34" charset="0"/>
            </a:endParaRPr>
          </a:p>
          <a:p>
            <a:pPr algn="ctr"/>
            <a:r>
              <a:rPr kumimoji="0" lang="en-US" altLang="ja-JP" sz="800" kern="0" dirty="0">
                <a:solidFill>
                  <a:prstClr val="black"/>
                </a:solidFill>
                <a:latin typeface="Meiryo UI"/>
                <a:ea typeface="Meiryo UI"/>
                <a:cs typeface="Arial" pitchFamily="34" charset="0"/>
              </a:rPr>
              <a:t>(※2)</a:t>
            </a:r>
            <a:endParaRPr kumimoji="0" lang="ja-JP" altLang="en-US" sz="800" kern="0" dirty="0">
              <a:solidFill>
                <a:prstClr val="black"/>
              </a:solidFill>
              <a:latin typeface="Meiryo UI"/>
              <a:ea typeface="Meiryo UI"/>
              <a:cs typeface="Arial" pitchFamily="34" charset="0"/>
            </a:endParaRPr>
          </a:p>
        </p:txBody>
      </p:sp>
      <p:cxnSp>
        <p:nvCxnSpPr>
          <p:cNvPr id="52" name="直線矢印コネクタ 26">
            <a:extLst>
              <a:ext uri="{FF2B5EF4-FFF2-40B4-BE49-F238E27FC236}">
                <a16:creationId xmlns:a16="http://schemas.microsoft.com/office/drawing/2014/main" id="{F2916E4B-CD4C-4952-BFE2-71423317F577}"/>
              </a:ext>
            </a:extLst>
          </p:cNvPr>
          <p:cNvCxnSpPr>
            <a:cxnSpLocks/>
            <a:stCxn id="51" idx="3"/>
            <a:endCxn id="42" idx="1"/>
          </p:cNvCxnSpPr>
          <p:nvPr/>
        </p:nvCxnSpPr>
        <p:spPr>
          <a:xfrm flipV="1">
            <a:off x="4490238" y="3357093"/>
            <a:ext cx="782996" cy="2012104"/>
          </a:xfrm>
          <a:prstGeom prst="bentConnector3">
            <a:avLst>
              <a:gd name="adj1" fmla="val 32969"/>
            </a:avLst>
          </a:prstGeom>
          <a:ln>
            <a:solidFill>
              <a:schemeClr val="bg1">
                <a:lumMod val="50000"/>
              </a:schemeClr>
            </a:solidFill>
            <a:tailEnd type="triangle"/>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396918828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a:latin typeface="Meiryo UI" panose="020B0604030504040204" pitchFamily="50" charset="-128"/>
                <a:ea typeface="Meiryo UI" panose="020B0604030504040204" pitchFamily="50" charset="-128"/>
              </a:rPr>
              <a:t>主要業務の月次スケジュール</a:t>
            </a:r>
          </a:p>
        </p:txBody>
      </p:sp>
      <p:sp>
        <p:nvSpPr>
          <p:cNvPr id="3" name="コンテンツ プレースホルダー 2"/>
          <p:cNvSpPr>
            <a:spLocks noGrp="1"/>
          </p:cNvSpPr>
          <p:nvPr>
            <p:ph idx="1"/>
          </p:nvPr>
        </p:nvSpPr>
        <p:spPr>
          <a:xfrm>
            <a:off x="189378" y="895601"/>
            <a:ext cx="9501748" cy="720073"/>
          </a:xfrm>
          <a:ln>
            <a:solidFill>
              <a:schemeClr val="bg2">
                <a:lumMod val="90000"/>
              </a:schemeClr>
            </a:solidFill>
          </a:ln>
        </p:spPr>
        <p:txBody>
          <a:bodyPr/>
          <a:lstStyle/>
          <a:p>
            <a:r>
              <a:rPr lang="en-US" altLang="ja-JP" dirty="0"/>
              <a:t>FIP</a:t>
            </a:r>
            <a:r>
              <a:rPr lang="ja-JP" altLang="en-US" dirty="0"/>
              <a:t>交付金は対象月＋</a:t>
            </a:r>
            <a:r>
              <a:rPr lang="en-US" altLang="ja-JP" dirty="0"/>
              <a:t>3</a:t>
            </a:r>
            <a:r>
              <a:rPr lang="ja-JP" altLang="en-US" dirty="0"/>
              <a:t>ヶ月の初旬頃までに認定事業者への支払いを完了させる。</a:t>
            </a:r>
            <a:endParaRPr lang="en-US" altLang="ja-JP" dirty="0"/>
          </a:p>
          <a:p>
            <a:r>
              <a:rPr lang="ja-JP" altLang="en-US" dirty="0"/>
              <a:t>廃棄等費用積立金は</a:t>
            </a:r>
            <a:r>
              <a:rPr lang="en-US" altLang="ja-JP" dirty="0"/>
              <a:t>FIT</a:t>
            </a:r>
            <a:r>
              <a:rPr lang="ja-JP" altLang="en-US" dirty="0"/>
              <a:t>・</a:t>
            </a:r>
            <a:r>
              <a:rPr lang="en-US" altLang="ja-JP" dirty="0"/>
              <a:t>FIP</a:t>
            </a:r>
            <a:r>
              <a:rPr lang="ja-JP" altLang="en-US" dirty="0"/>
              <a:t>交付金から差し引き、その差引額は専用口座で積立管理する。</a:t>
            </a:r>
            <a:endParaRPr lang="en-US" altLang="ja-JP" dirty="0"/>
          </a:p>
        </p:txBody>
      </p:sp>
      <p:graphicFrame>
        <p:nvGraphicFramePr>
          <p:cNvPr id="179" name="表 178">
            <a:extLst>
              <a:ext uri="{FF2B5EF4-FFF2-40B4-BE49-F238E27FC236}">
                <a16:creationId xmlns:a16="http://schemas.microsoft.com/office/drawing/2014/main" id="{19FD6C06-0DF8-434A-8844-2F13380999C0}"/>
              </a:ext>
            </a:extLst>
          </p:cNvPr>
          <p:cNvGraphicFramePr>
            <a:graphicFrameLocks noGrp="1"/>
          </p:cNvGraphicFramePr>
          <p:nvPr/>
        </p:nvGraphicFramePr>
        <p:xfrm>
          <a:off x="70146" y="1729898"/>
          <a:ext cx="9743506" cy="4991512"/>
        </p:xfrm>
        <a:graphic>
          <a:graphicData uri="http://schemas.openxmlformats.org/drawingml/2006/table">
            <a:tbl>
              <a:tblPr firstRow="1" bandRow="1"/>
              <a:tblGrid>
                <a:gridCol w="733743">
                  <a:extLst>
                    <a:ext uri="{9D8B030D-6E8A-4147-A177-3AD203B41FA5}">
                      <a16:colId xmlns:a16="http://schemas.microsoft.com/office/drawing/2014/main" val="20000"/>
                    </a:ext>
                  </a:extLst>
                </a:gridCol>
                <a:gridCol w="860743">
                  <a:extLst>
                    <a:ext uri="{9D8B030D-6E8A-4147-A177-3AD203B41FA5}">
                      <a16:colId xmlns:a16="http://schemas.microsoft.com/office/drawing/2014/main" val="20001"/>
                    </a:ext>
                  </a:extLst>
                </a:gridCol>
                <a:gridCol w="606988">
                  <a:extLst>
                    <a:ext uri="{9D8B030D-6E8A-4147-A177-3AD203B41FA5}">
                      <a16:colId xmlns:a16="http://schemas.microsoft.com/office/drawing/2014/main" val="4138086355"/>
                    </a:ext>
                  </a:extLst>
                </a:gridCol>
                <a:gridCol w="471377">
                  <a:extLst>
                    <a:ext uri="{9D8B030D-6E8A-4147-A177-3AD203B41FA5}">
                      <a16:colId xmlns:a16="http://schemas.microsoft.com/office/drawing/2014/main" val="20002"/>
                    </a:ext>
                  </a:extLst>
                </a:gridCol>
                <a:gridCol w="471377">
                  <a:extLst>
                    <a:ext uri="{9D8B030D-6E8A-4147-A177-3AD203B41FA5}">
                      <a16:colId xmlns:a16="http://schemas.microsoft.com/office/drawing/2014/main" val="20003"/>
                    </a:ext>
                  </a:extLst>
                </a:gridCol>
                <a:gridCol w="471377">
                  <a:extLst>
                    <a:ext uri="{9D8B030D-6E8A-4147-A177-3AD203B41FA5}">
                      <a16:colId xmlns:a16="http://schemas.microsoft.com/office/drawing/2014/main" val="20004"/>
                    </a:ext>
                  </a:extLst>
                </a:gridCol>
                <a:gridCol w="471377">
                  <a:extLst>
                    <a:ext uri="{9D8B030D-6E8A-4147-A177-3AD203B41FA5}">
                      <a16:colId xmlns:a16="http://schemas.microsoft.com/office/drawing/2014/main" val="20005"/>
                    </a:ext>
                  </a:extLst>
                </a:gridCol>
                <a:gridCol w="471377">
                  <a:extLst>
                    <a:ext uri="{9D8B030D-6E8A-4147-A177-3AD203B41FA5}">
                      <a16:colId xmlns:a16="http://schemas.microsoft.com/office/drawing/2014/main" val="20006"/>
                    </a:ext>
                  </a:extLst>
                </a:gridCol>
                <a:gridCol w="471377">
                  <a:extLst>
                    <a:ext uri="{9D8B030D-6E8A-4147-A177-3AD203B41FA5}">
                      <a16:colId xmlns:a16="http://schemas.microsoft.com/office/drawing/2014/main" val="20007"/>
                    </a:ext>
                  </a:extLst>
                </a:gridCol>
                <a:gridCol w="471377">
                  <a:extLst>
                    <a:ext uri="{9D8B030D-6E8A-4147-A177-3AD203B41FA5}">
                      <a16:colId xmlns:a16="http://schemas.microsoft.com/office/drawing/2014/main" val="20008"/>
                    </a:ext>
                  </a:extLst>
                </a:gridCol>
                <a:gridCol w="471377">
                  <a:extLst>
                    <a:ext uri="{9D8B030D-6E8A-4147-A177-3AD203B41FA5}">
                      <a16:colId xmlns:a16="http://schemas.microsoft.com/office/drawing/2014/main" val="20009"/>
                    </a:ext>
                  </a:extLst>
                </a:gridCol>
                <a:gridCol w="471377">
                  <a:extLst>
                    <a:ext uri="{9D8B030D-6E8A-4147-A177-3AD203B41FA5}">
                      <a16:colId xmlns:a16="http://schemas.microsoft.com/office/drawing/2014/main" val="20010"/>
                    </a:ext>
                  </a:extLst>
                </a:gridCol>
                <a:gridCol w="471377">
                  <a:extLst>
                    <a:ext uri="{9D8B030D-6E8A-4147-A177-3AD203B41FA5}">
                      <a16:colId xmlns:a16="http://schemas.microsoft.com/office/drawing/2014/main" val="2341277565"/>
                    </a:ext>
                  </a:extLst>
                </a:gridCol>
                <a:gridCol w="471377">
                  <a:extLst>
                    <a:ext uri="{9D8B030D-6E8A-4147-A177-3AD203B41FA5}">
                      <a16:colId xmlns:a16="http://schemas.microsoft.com/office/drawing/2014/main" val="2813922912"/>
                    </a:ext>
                  </a:extLst>
                </a:gridCol>
                <a:gridCol w="471377">
                  <a:extLst>
                    <a:ext uri="{9D8B030D-6E8A-4147-A177-3AD203B41FA5}">
                      <a16:colId xmlns:a16="http://schemas.microsoft.com/office/drawing/2014/main" val="1065981654"/>
                    </a:ext>
                  </a:extLst>
                </a:gridCol>
                <a:gridCol w="471377">
                  <a:extLst>
                    <a:ext uri="{9D8B030D-6E8A-4147-A177-3AD203B41FA5}">
                      <a16:colId xmlns:a16="http://schemas.microsoft.com/office/drawing/2014/main" val="1680954205"/>
                    </a:ext>
                  </a:extLst>
                </a:gridCol>
                <a:gridCol w="471377">
                  <a:extLst>
                    <a:ext uri="{9D8B030D-6E8A-4147-A177-3AD203B41FA5}">
                      <a16:colId xmlns:a16="http://schemas.microsoft.com/office/drawing/2014/main" val="2950186761"/>
                    </a:ext>
                  </a:extLst>
                </a:gridCol>
                <a:gridCol w="471377">
                  <a:extLst>
                    <a:ext uri="{9D8B030D-6E8A-4147-A177-3AD203B41FA5}">
                      <a16:colId xmlns:a16="http://schemas.microsoft.com/office/drawing/2014/main" val="1301060107"/>
                    </a:ext>
                  </a:extLst>
                </a:gridCol>
                <a:gridCol w="471377">
                  <a:extLst>
                    <a:ext uri="{9D8B030D-6E8A-4147-A177-3AD203B41FA5}">
                      <a16:colId xmlns:a16="http://schemas.microsoft.com/office/drawing/2014/main" val="2464754796"/>
                    </a:ext>
                  </a:extLst>
                </a:gridCol>
              </a:tblGrid>
              <a:tr h="0">
                <a:tc gridSpan="2">
                  <a:txBody>
                    <a:bodyPr/>
                    <a:lstStyle/>
                    <a:p>
                      <a:pPr algn="ctr"/>
                      <a:r>
                        <a:rPr kumimoji="1" lang="ja-JP" altLang="en-US" sz="1000" b="0" dirty="0">
                          <a:solidFill>
                            <a:schemeClr val="tx1"/>
                          </a:solidFill>
                          <a:latin typeface="Meiryo UI" panose="020B0604030504040204" pitchFamily="50" charset="-128"/>
                          <a:ea typeface="Meiryo UI" panose="020B0604030504040204" pitchFamily="50" charset="-128"/>
                        </a:rPr>
                        <a:t>月</a:t>
                      </a: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endParaRPr kumimoji="1" lang="ja-JP" altLang="en-US"/>
                    </a:p>
                  </a:txBody>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N</a:t>
                      </a:r>
                    </a:p>
                    <a:p>
                      <a:pPr algn="ctr"/>
                      <a:r>
                        <a:rPr kumimoji="1" lang="en-US" altLang="ja-JP" sz="1000" b="0" dirty="0">
                          <a:solidFill>
                            <a:schemeClr val="tx1"/>
                          </a:solidFill>
                          <a:latin typeface="Meiryo UI" panose="020B0604030504040204" pitchFamily="50" charset="-128"/>
                          <a:ea typeface="Meiryo UI" panose="020B0604030504040204" pitchFamily="50" charset="-128"/>
                        </a:rPr>
                        <a:t>(</a:t>
                      </a:r>
                      <a:r>
                        <a:rPr kumimoji="1" lang="ja-JP" altLang="en-US" sz="1000" b="0" dirty="0">
                          <a:solidFill>
                            <a:schemeClr val="tx1"/>
                          </a:solidFill>
                          <a:latin typeface="Meiryo UI" panose="020B0604030504040204" pitchFamily="50" charset="-128"/>
                          <a:ea typeface="Meiryo UI" panose="020B0604030504040204" pitchFamily="50" charset="-128"/>
                        </a:rPr>
                        <a:t>対象月</a:t>
                      </a:r>
                      <a:r>
                        <a:rPr kumimoji="1" lang="en-US" altLang="ja-JP" sz="1000" b="0" dirty="0">
                          <a:solidFill>
                            <a:schemeClr val="tx1"/>
                          </a:solidFill>
                          <a:latin typeface="Meiryo UI" panose="020B0604030504040204" pitchFamily="50" charset="-128"/>
                          <a:ea typeface="Meiryo UI" panose="020B0604030504040204" pitchFamily="50" charset="-128"/>
                        </a:rPr>
                        <a:t>)</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gridSpan="4">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N+1</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gridSpan="4">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N+2</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gridSpan="4">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N+3</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gridSpan="4">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N+4</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906587877"/>
                  </a:ext>
                </a:extLst>
              </a:tr>
              <a:tr h="0">
                <a:tc gridSpan="2">
                  <a:txBody>
                    <a:bodyPr/>
                    <a:lstStyle/>
                    <a:p>
                      <a:pPr algn="ctr"/>
                      <a:r>
                        <a:rPr kumimoji="1" lang="ja-JP" altLang="en-US" sz="1000" b="0" dirty="0">
                          <a:solidFill>
                            <a:schemeClr val="tx1"/>
                          </a:solidFill>
                          <a:latin typeface="Meiryo UI" panose="020B0604030504040204" pitchFamily="50" charset="-128"/>
                          <a:ea typeface="Meiryo UI" panose="020B0604030504040204" pitchFamily="50" charset="-128"/>
                        </a:rPr>
                        <a:t>週</a:t>
                      </a: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endParaRPr kumimoji="1" lang="ja-JP" altLang="en-US" sz="1100" b="1" dirty="0">
                        <a:solidFill>
                          <a:schemeClr val="bg1"/>
                        </a:solidFill>
                        <a:latin typeface="Meiryo UI" panose="020B0604030504040204" pitchFamily="50" charset="-128"/>
                        <a:ea typeface="Meiryo UI" panose="020B0604030504040204" pitchFamily="50" charset="-128"/>
                      </a:endParaRPr>
                    </a:p>
                  </a:txBody>
                  <a:tcPr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87867E"/>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4W</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1W</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2W</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3W</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4W</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1W</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2W</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3W</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4W</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1W</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2W</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3W</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4W</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1W</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2W</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3W</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4W</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766904">
                <a:tc gridSpan="2">
                  <a:txBody>
                    <a:bodyPr/>
                    <a:lstStyle/>
                    <a:p>
                      <a:pPr algn="ctr"/>
                      <a:r>
                        <a:rPr kumimoji="1" lang="ja-JP" altLang="en-US" sz="1000" b="0" dirty="0">
                          <a:latin typeface="Meiryo UI" panose="020B0604030504040204" pitchFamily="50" charset="-128"/>
                          <a:ea typeface="Meiryo UI" panose="020B0604030504040204" pitchFamily="50" charset="-128"/>
                        </a:rPr>
                        <a:t>主なイベント</a:t>
                      </a:r>
                      <a:endParaRPr kumimoji="1" lang="en-US" altLang="ja-JP" sz="1000" b="0" dirty="0">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kumimoji="1" lang="ja-JP" altLang="en-US"/>
                    </a:p>
                  </a:txBody>
                  <a:tcPr/>
                </a:tc>
                <a:tc>
                  <a:txBody>
                    <a:bodyPr/>
                    <a:lstStyle/>
                    <a:p>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404776">
                <a:tc rowSpan="2">
                  <a:txBody>
                    <a:bodyPr/>
                    <a:lstStyle/>
                    <a:p>
                      <a:pPr algn="ctr"/>
                      <a:r>
                        <a:rPr kumimoji="1" lang="ja-JP" altLang="en-US" sz="1000" dirty="0">
                          <a:latin typeface="Meiryo UI" panose="020B0604030504040204" pitchFamily="50" charset="-128"/>
                          <a:ea typeface="Meiryo UI" panose="020B0604030504040204" pitchFamily="50" charset="-128"/>
                        </a:rPr>
                        <a:t>納付金</a:t>
                      </a:r>
                      <a:endParaRPr kumimoji="1" lang="en-US" altLang="ja-JP" sz="1000" dirty="0">
                        <a:latin typeface="Meiryo UI" panose="020B0604030504040204" pitchFamily="50" charset="-128"/>
                        <a:ea typeface="Meiryo UI" panose="020B0604030504040204" pitchFamily="50" charset="-128"/>
                      </a:endParaRPr>
                    </a:p>
                    <a:p>
                      <a:pPr algn="ctr"/>
                      <a:r>
                        <a:rPr kumimoji="1" lang="ja-JP" altLang="en-US" sz="1000" dirty="0">
                          <a:latin typeface="Meiryo UI" panose="020B0604030504040204" pitchFamily="50" charset="-128"/>
                          <a:ea typeface="Meiryo UI" panose="020B0604030504040204" pitchFamily="50" charset="-128"/>
                        </a:rPr>
                        <a:t>徴収</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1000" b="0" dirty="0">
                          <a:latin typeface="Meiryo UI" panose="020B0604030504040204" pitchFamily="50" charset="-128"/>
                          <a:ea typeface="Meiryo UI" panose="020B0604030504040204" pitchFamily="50" charset="-128"/>
                        </a:rPr>
                        <a:t>広域機関</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83600525"/>
                  </a:ext>
                </a:extLst>
              </a:tr>
              <a:tr h="404776">
                <a:tc vMerge="1">
                  <a:txBody>
                    <a:bodyPr/>
                    <a:lstStyle/>
                    <a:p>
                      <a:pPr algn="ctr"/>
                      <a:endParaRPr kumimoji="1" lang="ja-JP" altLang="en-US" sz="1000" b="0" dirty="0">
                        <a:latin typeface="Meiryo UI" panose="020B0604030504040204" pitchFamily="50" charset="-128"/>
                        <a:ea typeface="Meiryo UI" panose="020B0604030504040204" pitchFamily="50" charset="-128"/>
                      </a:endParaRPr>
                    </a:p>
                  </a:txBody>
                  <a:tcPr marL="36000" marR="36000" marT="36000" marB="36000" vert="eaVert"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000" b="0" dirty="0">
                          <a:latin typeface="Meiryo UI" panose="020B0604030504040204" pitchFamily="50" charset="-128"/>
                          <a:ea typeface="Meiryo UI" panose="020B0604030504040204" pitchFamily="50" charset="-128"/>
                        </a:rPr>
                        <a:t>小売電気</a:t>
                      </a:r>
                      <a:endParaRPr kumimoji="1" lang="en-US" altLang="ja-JP" sz="1000" b="0" dirty="0">
                        <a:latin typeface="Meiryo UI" panose="020B0604030504040204" pitchFamily="50" charset="-128"/>
                        <a:ea typeface="Meiryo UI" panose="020B0604030504040204" pitchFamily="50" charset="-128"/>
                      </a:endParaRPr>
                    </a:p>
                    <a:p>
                      <a:pPr algn="ctr"/>
                      <a:r>
                        <a:rPr kumimoji="1" lang="ja-JP" altLang="en-US" sz="1000" b="0" dirty="0">
                          <a:latin typeface="Meiryo UI" panose="020B0604030504040204" pitchFamily="50" charset="-128"/>
                          <a:ea typeface="Meiryo UI" panose="020B0604030504040204" pitchFamily="50" charset="-128"/>
                        </a:rPr>
                        <a:t>事業者</a:t>
                      </a:r>
                      <a:endParaRPr kumimoji="1" lang="en-US" altLang="ja-JP" sz="10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100084214"/>
                  </a:ext>
                </a:extLst>
              </a:tr>
              <a:tr h="404776">
                <a:tc rowSpan="2">
                  <a:txBody>
                    <a:bodyPr/>
                    <a:lstStyle/>
                    <a:p>
                      <a:pPr algn="ctr"/>
                      <a:r>
                        <a:rPr kumimoji="1" lang="en-US" altLang="ja-JP" sz="1000" dirty="0">
                          <a:latin typeface="Meiryo UI" panose="020B0604030504040204" pitchFamily="50" charset="-128"/>
                          <a:ea typeface="Meiryo UI" panose="020B0604030504040204" pitchFamily="50" charset="-128"/>
                        </a:rPr>
                        <a:t>FIT</a:t>
                      </a:r>
                    </a:p>
                    <a:p>
                      <a:pPr algn="ctr"/>
                      <a:r>
                        <a:rPr kumimoji="1" lang="ja-JP" altLang="en-US" sz="1000" dirty="0">
                          <a:latin typeface="Meiryo UI" panose="020B0604030504040204" pitchFamily="50" charset="-128"/>
                          <a:ea typeface="Meiryo UI" panose="020B0604030504040204" pitchFamily="50" charset="-128"/>
                        </a:rPr>
                        <a:t>交付</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1000" b="0" dirty="0">
                          <a:latin typeface="Meiryo UI" panose="020B0604030504040204" pitchFamily="50" charset="-128"/>
                          <a:ea typeface="Meiryo UI" panose="020B0604030504040204" pitchFamily="50" charset="-128"/>
                        </a:rPr>
                        <a:t>広域機関</a:t>
                      </a:r>
                      <a:endParaRPr kumimoji="1" lang="en-US" altLang="ja-JP" sz="10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24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95720180"/>
                  </a:ext>
                </a:extLst>
              </a:tr>
              <a:tr h="404776">
                <a:tc vMerge="1">
                  <a:txBody>
                    <a:bodyPr/>
                    <a:lstStyle/>
                    <a:p>
                      <a:endParaRPr kumimoji="1" lang="ja-JP" altLang="en-US"/>
                    </a:p>
                  </a:txBody>
                  <a:tcPr>
                    <a:lnT w="9525" cap="flat" cmpd="sng" algn="ctr">
                      <a:solidFill>
                        <a:schemeClr val="bg1">
                          <a:lumMod val="75000"/>
                        </a:schemeClr>
                      </a:solidFill>
                      <a:prstDash val="solid"/>
                      <a:round/>
                      <a:headEnd type="none" w="med" len="med"/>
                      <a:tailEnd type="none" w="med" len="med"/>
                    </a:lnT>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ja-JP" altLang="en-US" sz="1000" b="0" dirty="0">
                          <a:latin typeface="Meiryo UI" panose="020B0604030504040204" pitchFamily="50" charset="-128"/>
                          <a:ea typeface="Meiryo UI" panose="020B0604030504040204" pitchFamily="50" charset="-128"/>
                        </a:rPr>
                        <a:t>買取義務者</a:t>
                      </a:r>
                      <a:endParaRPr kumimoji="1" lang="en-US" altLang="ja-JP" sz="10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51867733"/>
                  </a:ext>
                </a:extLst>
              </a:tr>
              <a:tr h="404776">
                <a:tc rowSpan="3">
                  <a:txBody>
                    <a:bodyPr/>
                    <a:lstStyle/>
                    <a:p>
                      <a:pPr algn="ctr"/>
                      <a:r>
                        <a:rPr kumimoji="1" lang="en-US" altLang="ja-JP" sz="1000" dirty="0">
                          <a:latin typeface="Meiryo UI" panose="020B0604030504040204" pitchFamily="50" charset="-128"/>
                          <a:ea typeface="Meiryo UI" panose="020B0604030504040204" pitchFamily="50" charset="-128"/>
                        </a:rPr>
                        <a:t>FIP</a:t>
                      </a:r>
                    </a:p>
                    <a:p>
                      <a:pPr algn="ctr"/>
                      <a:r>
                        <a:rPr kumimoji="1" lang="ja-JP" altLang="en-US" sz="1000" dirty="0">
                          <a:latin typeface="Meiryo UI" panose="020B0604030504040204" pitchFamily="50" charset="-128"/>
                          <a:ea typeface="Meiryo UI" panose="020B0604030504040204" pitchFamily="50" charset="-128"/>
                        </a:rPr>
                        <a:t>交付</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1000" b="0" dirty="0">
                          <a:latin typeface="Meiryo UI" panose="020B0604030504040204" pitchFamily="50" charset="-128"/>
                          <a:ea typeface="Meiryo UI" panose="020B0604030504040204" pitchFamily="50" charset="-128"/>
                        </a:rPr>
                        <a:t>広域機関</a:t>
                      </a:r>
                      <a:endParaRPr kumimoji="1" lang="en-US" altLang="ja-JP" sz="10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534243640"/>
                  </a:ext>
                </a:extLst>
              </a:tr>
              <a:tr h="404776">
                <a:tc vMerge="1">
                  <a:txBody>
                    <a:bodyPr/>
                    <a:lstStyle/>
                    <a:p>
                      <a:endParaRPr kumimoji="1" lang="ja-JP" altLang="en-US"/>
                    </a:p>
                  </a:txBody>
                  <a:tcPr/>
                </a:tc>
                <a:tc>
                  <a:txBody>
                    <a:bodyPr/>
                    <a:lstStyle/>
                    <a:p>
                      <a:pPr algn="ctr"/>
                      <a:r>
                        <a:rPr kumimoji="1" lang="ja-JP" altLang="en-US" sz="1000" b="0" dirty="0">
                          <a:latin typeface="Meiryo UI" panose="020B0604030504040204" pitchFamily="50" charset="-128"/>
                          <a:ea typeface="Meiryo UI" panose="020B0604030504040204" pitchFamily="50" charset="-128"/>
                        </a:rPr>
                        <a:t>認定事業者</a:t>
                      </a:r>
                      <a:endParaRPr kumimoji="1" lang="en-US" altLang="ja-JP" sz="10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038275655"/>
                  </a:ext>
                </a:extLst>
              </a:tr>
              <a:tr h="404776">
                <a:tc vMerge="1">
                  <a:txBody>
                    <a:bodyPr/>
                    <a:lstStyle/>
                    <a:p>
                      <a:endParaRPr kumimoji="1" lang="ja-JP" altLang="en-US"/>
                    </a:p>
                  </a:txBody>
                  <a:tcPr/>
                </a:tc>
                <a:tc>
                  <a:txBody>
                    <a:bodyPr/>
                    <a:lstStyle/>
                    <a:p>
                      <a:pPr algn="ctr"/>
                      <a:r>
                        <a:rPr kumimoji="1" lang="ja-JP" altLang="en-US" sz="1000" b="0" dirty="0">
                          <a:latin typeface="Meiryo UI" panose="020B0604030504040204" pitchFamily="50" charset="-128"/>
                          <a:ea typeface="Meiryo UI" panose="020B0604030504040204" pitchFamily="50" charset="-128"/>
                        </a:rPr>
                        <a:t>一般送配電</a:t>
                      </a:r>
                      <a:endParaRPr kumimoji="1" lang="en-US" altLang="ja-JP" sz="1000" b="0" dirty="0">
                        <a:latin typeface="Meiryo UI" panose="020B0604030504040204" pitchFamily="50" charset="-128"/>
                        <a:ea typeface="Meiryo UI" panose="020B0604030504040204" pitchFamily="50" charset="-128"/>
                      </a:endParaRPr>
                    </a:p>
                    <a:p>
                      <a:pPr algn="ctr"/>
                      <a:r>
                        <a:rPr kumimoji="1" lang="ja-JP" altLang="en-US" sz="1000" b="0" dirty="0">
                          <a:latin typeface="Meiryo UI" panose="020B0604030504040204" pitchFamily="50" charset="-128"/>
                          <a:ea typeface="Meiryo UI" panose="020B0604030504040204" pitchFamily="50" charset="-128"/>
                        </a:rPr>
                        <a:t>事業者</a:t>
                      </a:r>
                      <a:endParaRPr kumimoji="1" lang="en-US" altLang="ja-JP" sz="10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975141217"/>
                  </a:ext>
                </a:extLst>
              </a:tr>
              <a:tr h="404776">
                <a:tc rowSpan="2">
                  <a:txBody>
                    <a:bodyPr/>
                    <a:lstStyle/>
                    <a:p>
                      <a:pPr algn="ctr"/>
                      <a:r>
                        <a:rPr kumimoji="1" lang="ja-JP" altLang="en-US" sz="1000" dirty="0">
                          <a:latin typeface="Meiryo UI" panose="020B0604030504040204" pitchFamily="50" charset="-128"/>
                          <a:ea typeface="Meiryo UI" panose="020B0604030504040204" pitchFamily="50" charset="-128"/>
                        </a:rPr>
                        <a:t>廃棄等</a:t>
                      </a:r>
                      <a:endParaRPr kumimoji="1" lang="en-US" altLang="ja-JP" sz="1000" dirty="0">
                        <a:latin typeface="Meiryo UI" panose="020B0604030504040204" pitchFamily="50" charset="-128"/>
                        <a:ea typeface="Meiryo UI" panose="020B0604030504040204" pitchFamily="50" charset="-128"/>
                      </a:endParaRPr>
                    </a:p>
                    <a:p>
                      <a:pPr algn="ctr"/>
                      <a:r>
                        <a:rPr kumimoji="1" lang="ja-JP" altLang="en-US" sz="1000" dirty="0">
                          <a:latin typeface="Meiryo UI" panose="020B0604030504040204" pitchFamily="50" charset="-128"/>
                          <a:ea typeface="Meiryo UI" panose="020B0604030504040204" pitchFamily="50" charset="-128"/>
                        </a:rPr>
                        <a:t>費用積立</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1000" b="0" dirty="0">
                          <a:latin typeface="Meiryo UI" panose="020B0604030504040204" pitchFamily="50" charset="-128"/>
                          <a:ea typeface="Meiryo UI" panose="020B0604030504040204" pitchFamily="50" charset="-128"/>
                        </a:rPr>
                        <a:t>広域機関</a:t>
                      </a:r>
                      <a:endParaRPr kumimoji="1" lang="en-US" altLang="ja-JP" sz="10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1363771"/>
                  </a:ext>
                </a:extLst>
              </a:tr>
              <a:tr h="404776">
                <a:tc vMerge="1">
                  <a:txBody>
                    <a:bodyPr/>
                    <a:lstStyle/>
                    <a:p>
                      <a:endParaRPr kumimoji="1" lang="ja-JP" altLang="en-US"/>
                    </a:p>
                  </a:txBody>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ja-JP" altLang="en-US" sz="1000" b="0" dirty="0">
                          <a:latin typeface="Meiryo UI" panose="020B0604030504040204" pitchFamily="50" charset="-128"/>
                          <a:ea typeface="Meiryo UI" panose="020B0604030504040204" pitchFamily="50" charset="-128"/>
                        </a:rPr>
                        <a:t>認定事業者</a:t>
                      </a:r>
                      <a:endParaRPr kumimoji="1" lang="en-US" altLang="ja-JP" sz="10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311086264"/>
                  </a:ext>
                </a:extLst>
              </a:tr>
            </a:tbl>
          </a:graphicData>
        </a:graphic>
      </p:graphicFrame>
      <p:sp>
        <p:nvSpPr>
          <p:cNvPr id="4" name="矢印: 五方向 3">
            <a:extLst>
              <a:ext uri="{FF2B5EF4-FFF2-40B4-BE49-F238E27FC236}">
                <a16:creationId xmlns:a16="http://schemas.microsoft.com/office/drawing/2014/main" id="{953052DC-35FF-41FA-9159-286DE54A7A87}"/>
              </a:ext>
            </a:extLst>
          </p:cNvPr>
          <p:cNvSpPr/>
          <p:nvPr/>
        </p:nvSpPr>
        <p:spPr>
          <a:xfrm>
            <a:off x="2273863" y="3478667"/>
            <a:ext cx="1405805" cy="292269"/>
          </a:xfrm>
          <a:prstGeom prst="homePlate">
            <a:avLst>
              <a:gd name="adj" fmla="val 24652"/>
            </a:avLst>
          </a:prstGeom>
          <a:solidFill>
            <a:schemeClr val="bg1"/>
          </a:solidFill>
          <a:ln w="12700" cap="flat" cmpd="sng" algn="ctr">
            <a:solidFill>
              <a:sysClr val="window" lastClr="FFFFFF">
                <a:lumMod val="65000"/>
              </a:sysClr>
            </a:solidFill>
            <a:prstDash val="dash"/>
            <a:miter lim="800000"/>
          </a:ln>
          <a:effectLst/>
        </p:spPr>
        <p:txBody>
          <a:bodyPr wrap="none" lIns="0" tIns="36000" rIns="0" bIns="36000" rtlCol="0" anchor="ctr"/>
          <a:lstStyle/>
          <a:p>
            <a:pPr algn="ctr">
              <a:defRPr/>
            </a:pPr>
            <a:r>
              <a:rPr kumimoji="0" lang="ja-JP" altLang="en-US" sz="800" kern="0" dirty="0">
                <a:latin typeface="Meiryo UI" panose="020B0604030504040204" pitchFamily="50" charset="-128"/>
                <a:ea typeface="Meiryo UI" panose="020B0604030504040204" pitchFamily="50" charset="-128"/>
                <a:cs typeface="Arial" pitchFamily="34" charset="0"/>
              </a:rPr>
              <a:t>供給電力量</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defRPr/>
            </a:pPr>
            <a:r>
              <a:rPr kumimoji="0" lang="ja-JP" altLang="en-US" sz="800" kern="0" dirty="0">
                <a:latin typeface="Meiryo UI" panose="020B0604030504040204" pitchFamily="50" charset="-128"/>
                <a:ea typeface="Meiryo UI" panose="020B0604030504040204" pitchFamily="50" charset="-128"/>
                <a:cs typeface="Arial" pitchFamily="34" charset="0"/>
              </a:rPr>
              <a:t>データ集計</a:t>
            </a:r>
          </a:p>
        </p:txBody>
      </p:sp>
      <p:sp>
        <p:nvSpPr>
          <p:cNvPr id="101" name="矢印: 五方向 100">
            <a:extLst>
              <a:ext uri="{FF2B5EF4-FFF2-40B4-BE49-F238E27FC236}">
                <a16:creationId xmlns:a16="http://schemas.microsoft.com/office/drawing/2014/main" id="{D0946990-5B58-4234-882B-40CB0DBE9761}"/>
              </a:ext>
            </a:extLst>
          </p:cNvPr>
          <p:cNvSpPr/>
          <p:nvPr/>
        </p:nvSpPr>
        <p:spPr>
          <a:xfrm>
            <a:off x="3688616" y="3478666"/>
            <a:ext cx="472618" cy="292269"/>
          </a:xfrm>
          <a:prstGeom prst="homePlate">
            <a:avLst>
              <a:gd name="adj" fmla="val 22479"/>
            </a:avLst>
          </a:prstGeom>
          <a:solidFill>
            <a:schemeClr val="bg1"/>
          </a:solidFill>
          <a:ln w="12700" cap="flat" cmpd="sng" algn="ctr">
            <a:solidFill>
              <a:sysClr val="window" lastClr="FFFFFF">
                <a:lumMod val="65000"/>
              </a:sysClr>
            </a:solidFill>
            <a:prstDash val="solid"/>
            <a:miter lim="800000"/>
          </a:ln>
          <a:effectLst/>
        </p:spPr>
        <p:txBody>
          <a:bodyPr wrap="none" lIns="0" tIns="36000" rIns="0" bIns="36000" rtlCol="0" anchor="ctr"/>
          <a:lstStyle/>
          <a:p>
            <a:pPr algn="ctr">
              <a:defRPr/>
            </a:pPr>
            <a:r>
              <a:rPr kumimoji="0" lang="ja-JP" altLang="en-US" sz="800" kern="0" dirty="0">
                <a:latin typeface="Meiryo UI" panose="020B0604030504040204" pitchFamily="50" charset="-128"/>
                <a:ea typeface="Meiryo UI" panose="020B0604030504040204" pitchFamily="50" charset="-128"/>
                <a:cs typeface="Arial" pitchFamily="34" charset="0"/>
              </a:rPr>
              <a:t>供給電力</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defRPr/>
            </a:pPr>
            <a:r>
              <a:rPr kumimoji="0" lang="ja-JP" altLang="en-US" sz="800" kern="0" dirty="0">
                <a:latin typeface="Meiryo UI" panose="020B0604030504040204" pitchFamily="50" charset="-128"/>
                <a:ea typeface="Meiryo UI" panose="020B0604030504040204" pitchFamily="50" charset="-128"/>
                <a:cs typeface="Arial" pitchFamily="34" charset="0"/>
              </a:rPr>
              <a:t>ﾃﾞｰﾀ</a:t>
            </a:r>
            <a:r>
              <a:rPr kumimoji="0" lang="en-US" altLang="ja-JP" sz="800" kern="0" dirty="0">
                <a:latin typeface="Meiryo UI" panose="020B0604030504040204" pitchFamily="50" charset="-128"/>
                <a:ea typeface="Meiryo UI" panose="020B0604030504040204" pitchFamily="50" charset="-128"/>
                <a:cs typeface="Arial" pitchFamily="34" charset="0"/>
              </a:rPr>
              <a:t>UP</a:t>
            </a:r>
            <a:endParaRPr kumimoji="0" lang="ja-JP" altLang="en-US" sz="800" kern="0" dirty="0">
              <a:latin typeface="Meiryo UI" panose="020B0604030504040204" pitchFamily="50" charset="-128"/>
              <a:ea typeface="Meiryo UI" panose="020B0604030504040204" pitchFamily="50" charset="-128"/>
              <a:cs typeface="Arial" pitchFamily="34" charset="0"/>
            </a:endParaRPr>
          </a:p>
        </p:txBody>
      </p:sp>
      <p:sp>
        <p:nvSpPr>
          <p:cNvPr id="104" name="正方形/長方形 36">
            <a:extLst>
              <a:ext uri="{FF2B5EF4-FFF2-40B4-BE49-F238E27FC236}">
                <a16:creationId xmlns:a16="http://schemas.microsoft.com/office/drawing/2014/main" id="{3C87BB7C-DE5E-430D-9B87-2B6AF0316389}"/>
              </a:ext>
            </a:extLst>
          </p:cNvPr>
          <p:cNvSpPr/>
          <p:nvPr/>
        </p:nvSpPr>
        <p:spPr>
          <a:xfrm>
            <a:off x="4711896" y="2372986"/>
            <a:ext cx="767775" cy="174418"/>
          </a:xfrm>
          <a:prstGeom prst="rect">
            <a:avLst/>
          </a:prstGeom>
          <a:noFill/>
          <a:ln w="19050" cap="flat" cmpd="sng" algn="ctr">
            <a:noFill/>
            <a:prstDash val="solid"/>
            <a:miter lim="800000"/>
          </a:ln>
          <a:effectLst/>
        </p:spPr>
        <p:txBody>
          <a:bodyPr wrap="none" lIns="0" tIns="36000" rIns="0" bIns="36000" rtlCol="0" anchor="ctr"/>
          <a:lstStyle/>
          <a:p>
            <a:r>
              <a:rPr kumimoji="0" lang="ja-JP" altLang="en-US" sz="800" kern="0" dirty="0">
                <a:latin typeface="Meiryo UI" panose="020B0604030504040204" pitchFamily="50" charset="-128"/>
                <a:ea typeface="Meiryo UI" panose="020B0604030504040204" pitchFamily="50" charset="-128"/>
                <a:cs typeface="Arial" pitchFamily="34" charset="0"/>
              </a:rPr>
              <a:t>★経産省報告</a:t>
            </a:r>
            <a:endParaRPr kumimoji="0" lang="en-US" altLang="ja-JP" sz="800" kern="0" dirty="0">
              <a:latin typeface="Meiryo UI" panose="020B0604030504040204" pitchFamily="50" charset="-128"/>
              <a:ea typeface="Meiryo UI" panose="020B0604030504040204" pitchFamily="50" charset="-128"/>
              <a:cs typeface="Arial" pitchFamily="34" charset="0"/>
            </a:endParaRPr>
          </a:p>
          <a:p>
            <a:r>
              <a:rPr kumimoji="0" lang="en-US" altLang="ja-JP" sz="800" kern="0" dirty="0">
                <a:latin typeface="Meiryo UI" panose="020B0604030504040204" pitchFamily="50" charset="-128"/>
                <a:ea typeface="Meiryo UI" panose="020B0604030504040204" pitchFamily="50" charset="-128"/>
                <a:cs typeface="Arial" pitchFamily="34" charset="0"/>
              </a:rPr>
              <a:t>(</a:t>
            </a:r>
            <a:r>
              <a:rPr lang="zh-TW" altLang="en-US" sz="800" dirty="0">
                <a:latin typeface="Meiryo UI" panose="020B0604030504040204" pitchFamily="50" charset="-128"/>
                <a:ea typeface="Meiryo UI" panose="020B0604030504040204" pitchFamily="50" charset="-128"/>
              </a:rPr>
              <a:t>納付金算定結果報告書</a:t>
            </a:r>
            <a:r>
              <a:rPr kumimoji="0" lang="en-US" altLang="ja-JP" sz="800" kern="0" dirty="0">
                <a:latin typeface="Meiryo UI" panose="020B0604030504040204" pitchFamily="50" charset="-128"/>
                <a:ea typeface="Meiryo UI" panose="020B0604030504040204" pitchFamily="50" charset="-128"/>
                <a:cs typeface="Arial" pitchFamily="34" charset="0"/>
              </a:rPr>
              <a:t>)</a:t>
            </a:r>
            <a:endParaRPr kumimoji="0" lang="ja-JP" altLang="en-US" sz="800" kern="0" dirty="0">
              <a:latin typeface="Meiryo UI" panose="020B0604030504040204" pitchFamily="50" charset="-128"/>
              <a:ea typeface="Meiryo UI" panose="020B0604030504040204" pitchFamily="50" charset="-128"/>
              <a:cs typeface="Arial" pitchFamily="34" charset="0"/>
            </a:endParaRPr>
          </a:p>
        </p:txBody>
      </p:sp>
      <p:sp>
        <p:nvSpPr>
          <p:cNvPr id="105" name="矢印: 五方向 104">
            <a:extLst>
              <a:ext uri="{FF2B5EF4-FFF2-40B4-BE49-F238E27FC236}">
                <a16:creationId xmlns:a16="http://schemas.microsoft.com/office/drawing/2014/main" id="{B4611481-CFDE-473D-99E4-ABAE2AC82221}"/>
              </a:ext>
            </a:extLst>
          </p:cNvPr>
          <p:cNvSpPr/>
          <p:nvPr/>
        </p:nvSpPr>
        <p:spPr>
          <a:xfrm>
            <a:off x="5002285" y="3477126"/>
            <a:ext cx="1042914" cy="292269"/>
          </a:xfrm>
          <a:prstGeom prst="homePlate">
            <a:avLst>
              <a:gd name="adj" fmla="val 22479"/>
            </a:avLst>
          </a:prstGeom>
          <a:solidFill>
            <a:schemeClr val="bg1"/>
          </a:solidFill>
          <a:ln w="12700" cap="flat" cmpd="sng" algn="ctr">
            <a:solidFill>
              <a:sysClr val="window" lastClr="FFFFFF">
                <a:lumMod val="65000"/>
              </a:sysClr>
            </a:solidFill>
            <a:prstDash val="solid"/>
            <a:miter lim="800000"/>
          </a:ln>
          <a:effectLst/>
        </p:spPr>
        <p:txBody>
          <a:bodyPr wrap="none" lIns="0" tIns="36000" rIns="0" bIns="36000" rtlCol="0" anchor="ctr"/>
          <a:lstStyle/>
          <a:p>
            <a:pPr algn="ctr">
              <a:defRPr/>
            </a:pPr>
            <a:r>
              <a:rPr kumimoji="0" lang="ja-JP" altLang="en-US" sz="800" kern="0" dirty="0">
                <a:latin typeface="Meiryo UI" panose="020B0604030504040204" pitchFamily="50" charset="-128"/>
                <a:ea typeface="Meiryo UI" panose="020B0604030504040204" pitchFamily="50" charset="-128"/>
                <a:cs typeface="Arial" pitchFamily="34" charset="0"/>
              </a:rPr>
              <a:t>納付金通知受領・振込</a:t>
            </a:r>
          </a:p>
        </p:txBody>
      </p:sp>
      <p:sp>
        <p:nvSpPr>
          <p:cNvPr id="108" name="矢印: 五方向 107">
            <a:extLst>
              <a:ext uri="{FF2B5EF4-FFF2-40B4-BE49-F238E27FC236}">
                <a16:creationId xmlns:a16="http://schemas.microsoft.com/office/drawing/2014/main" id="{33C48F65-C8FF-4501-A0AB-3E25DF403229}"/>
              </a:ext>
            </a:extLst>
          </p:cNvPr>
          <p:cNvSpPr/>
          <p:nvPr/>
        </p:nvSpPr>
        <p:spPr>
          <a:xfrm>
            <a:off x="5002285" y="3064622"/>
            <a:ext cx="1385814" cy="193151"/>
          </a:xfrm>
          <a:prstGeom prst="homePlate">
            <a:avLst>
              <a:gd name="adj" fmla="val 22479"/>
            </a:avLst>
          </a:prstGeom>
          <a:solidFill>
            <a:schemeClr val="bg1"/>
          </a:solidFill>
          <a:ln w="12700" cap="flat" cmpd="sng" algn="ctr">
            <a:solidFill>
              <a:sysClr val="window" lastClr="FFFFFF">
                <a:lumMod val="65000"/>
              </a:sysClr>
            </a:solidFill>
            <a:prstDash val="solid"/>
            <a:miter lim="800000"/>
          </a:ln>
          <a:effectLst/>
        </p:spPr>
        <p:txBody>
          <a:bodyPr wrap="none" lIns="0" tIns="36000" rIns="0" bIns="36000" rtlCol="0" anchor="ctr"/>
          <a:lstStyle/>
          <a:p>
            <a:pPr algn="ctr">
              <a:defRPr/>
            </a:pPr>
            <a:r>
              <a:rPr kumimoji="0" lang="ja-JP" altLang="en-US" sz="800" kern="0" dirty="0">
                <a:latin typeface="Meiryo UI" panose="020B0604030504040204" pitchFamily="50" charset="-128"/>
                <a:ea typeface="Meiryo UI" panose="020B0604030504040204" pitchFamily="50" charset="-128"/>
                <a:cs typeface="Arial" pitchFamily="34" charset="0"/>
              </a:rPr>
              <a:t>振込確認・督促</a:t>
            </a:r>
          </a:p>
        </p:txBody>
      </p:sp>
      <p:sp>
        <p:nvSpPr>
          <p:cNvPr id="109" name="正方形/長方形 36">
            <a:extLst>
              <a:ext uri="{FF2B5EF4-FFF2-40B4-BE49-F238E27FC236}">
                <a16:creationId xmlns:a16="http://schemas.microsoft.com/office/drawing/2014/main" id="{819024FD-3913-492E-A497-8DD9A28E6124}"/>
              </a:ext>
            </a:extLst>
          </p:cNvPr>
          <p:cNvSpPr/>
          <p:nvPr/>
        </p:nvSpPr>
        <p:spPr>
          <a:xfrm>
            <a:off x="6473482" y="2294832"/>
            <a:ext cx="1243185" cy="190838"/>
          </a:xfrm>
          <a:prstGeom prst="rect">
            <a:avLst/>
          </a:prstGeom>
          <a:noFill/>
          <a:ln w="19050" cap="flat" cmpd="sng" algn="ctr">
            <a:noFill/>
            <a:prstDash val="solid"/>
            <a:miter lim="800000"/>
          </a:ln>
          <a:effectLst/>
        </p:spPr>
        <p:txBody>
          <a:bodyPr wrap="none" lIns="0" tIns="36000" rIns="0" bIns="36000" rtlCol="0" anchor="ctr"/>
          <a:lstStyle/>
          <a:p>
            <a:r>
              <a:rPr kumimoji="0" lang="ja-JP" altLang="en-US" sz="800" kern="0" dirty="0">
                <a:latin typeface="Meiryo UI" panose="020B0604030504040204" pitchFamily="50" charset="-128"/>
                <a:ea typeface="Meiryo UI" panose="020B0604030504040204" pitchFamily="50" charset="-128"/>
                <a:cs typeface="Arial" pitchFamily="34" charset="0"/>
              </a:rPr>
              <a:t>★経産省報告</a:t>
            </a:r>
            <a:r>
              <a:rPr kumimoji="0" lang="en-US" altLang="ja-JP" sz="800" kern="0" dirty="0">
                <a:latin typeface="Meiryo UI" panose="020B0604030504040204" pitchFamily="50" charset="-128"/>
                <a:ea typeface="Meiryo UI" panose="020B0604030504040204" pitchFamily="50" charset="-128"/>
                <a:cs typeface="Arial" pitchFamily="34" charset="0"/>
              </a:rPr>
              <a:t>(</a:t>
            </a:r>
            <a:r>
              <a:rPr lang="ja-JP" altLang="en-US" sz="800" dirty="0">
                <a:latin typeface="Meiryo UI" panose="020B0604030504040204" pitchFamily="50" charset="-128"/>
                <a:ea typeface="Meiryo UI" panose="020B0604030504040204" pitchFamily="50" charset="-128"/>
              </a:rPr>
              <a:t>未納付電気事業者の報告</a:t>
            </a:r>
            <a:r>
              <a:rPr kumimoji="0" lang="en-US" altLang="ja-JP" sz="800" kern="0" dirty="0">
                <a:latin typeface="Meiryo UI" panose="020B0604030504040204" pitchFamily="50" charset="-128"/>
                <a:ea typeface="Meiryo UI" panose="020B0604030504040204" pitchFamily="50" charset="-128"/>
                <a:cs typeface="Arial" pitchFamily="34" charset="0"/>
              </a:rPr>
              <a:t>)</a:t>
            </a:r>
            <a:endParaRPr kumimoji="0" lang="ja-JP" altLang="en-US" sz="800" kern="0" dirty="0">
              <a:latin typeface="Meiryo UI" panose="020B0604030504040204" pitchFamily="50" charset="-128"/>
              <a:ea typeface="Meiryo UI" panose="020B0604030504040204" pitchFamily="50" charset="-128"/>
              <a:cs typeface="Arial" pitchFamily="34" charset="0"/>
            </a:endParaRPr>
          </a:p>
        </p:txBody>
      </p:sp>
      <p:sp>
        <p:nvSpPr>
          <p:cNvPr id="111" name="矢印: 五方向 110">
            <a:extLst>
              <a:ext uri="{FF2B5EF4-FFF2-40B4-BE49-F238E27FC236}">
                <a16:creationId xmlns:a16="http://schemas.microsoft.com/office/drawing/2014/main" id="{6BA5E8AE-4750-4E01-A712-C23F97DE5F98}"/>
              </a:ext>
            </a:extLst>
          </p:cNvPr>
          <p:cNvSpPr/>
          <p:nvPr/>
        </p:nvSpPr>
        <p:spPr>
          <a:xfrm>
            <a:off x="2273864" y="4341314"/>
            <a:ext cx="1887370" cy="292269"/>
          </a:xfrm>
          <a:prstGeom prst="homePlate">
            <a:avLst>
              <a:gd name="adj" fmla="val 24652"/>
            </a:avLst>
          </a:prstGeom>
          <a:solidFill>
            <a:schemeClr val="bg1"/>
          </a:solidFill>
          <a:ln w="12700" cap="flat" cmpd="sng" algn="ctr">
            <a:solidFill>
              <a:sysClr val="window" lastClr="FFFFFF">
                <a:lumMod val="65000"/>
              </a:sysClr>
            </a:solidFill>
            <a:prstDash val="dash"/>
            <a:miter lim="800000"/>
          </a:ln>
          <a:effectLst/>
        </p:spPr>
        <p:txBody>
          <a:bodyPr wrap="none" lIns="0" tIns="36000" rIns="0" bIns="36000" rtlCol="0" anchor="ctr"/>
          <a:lstStyle/>
          <a:p>
            <a:pPr algn="ctr">
              <a:defRPr/>
            </a:pPr>
            <a:r>
              <a:rPr kumimoji="0" lang="ja-JP" altLang="en-US" sz="800" kern="0" dirty="0">
                <a:latin typeface="Meiryo UI" panose="020B0604030504040204" pitchFamily="50" charset="-128"/>
                <a:ea typeface="Meiryo UI" panose="020B0604030504040204" pitchFamily="50" charset="-128"/>
                <a:cs typeface="Arial" pitchFamily="34" charset="0"/>
              </a:rPr>
              <a:t>買取実績</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defRPr/>
            </a:pPr>
            <a:r>
              <a:rPr kumimoji="0" lang="ja-JP" altLang="en-US" sz="800" kern="0" dirty="0">
                <a:latin typeface="Meiryo UI" panose="020B0604030504040204" pitchFamily="50" charset="-128"/>
                <a:ea typeface="Meiryo UI" panose="020B0604030504040204" pitchFamily="50" charset="-128"/>
                <a:cs typeface="Arial" pitchFamily="34" charset="0"/>
              </a:rPr>
              <a:t>データ集計</a:t>
            </a:r>
          </a:p>
        </p:txBody>
      </p:sp>
      <p:sp>
        <p:nvSpPr>
          <p:cNvPr id="112" name="矢印: 五方向 111">
            <a:extLst>
              <a:ext uri="{FF2B5EF4-FFF2-40B4-BE49-F238E27FC236}">
                <a16:creationId xmlns:a16="http://schemas.microsoft.com/office/drawing/2014/main" id="{61AFBEAC-76D7-4012-A219-217D5F394CBB}"/>
              </a:ext>
            </a:extLst>
          </p:cNvPr>
          <p:cNvSpPr/>
          <p:nvPr/>
        </p:nvSpPr>
        <p:spPr>
          <a:xfrm>
            <a:off x="4171662" y="4341314"/>
            <a:ext cx="930888" cy="292269"/>
          </a:xfrm>
          <a:prstGeom prst="homePlate">
            <a:avLst>
              <a:gd name="adj" fmla="val 22479"/>
            </a:avLst>
          </a:prstGeom>
          <a:solidFill>
            <a:schemeClr val="bg1"/>
          </a:solidFill>
          <a:ln w="12700" cap="flat" cmpd="sng" algn="ctr">
            <a:solidFill>
              <a:sysClr val="window" lastClr="FFFFFF">
                <a:lumMod val="65000"/>
              </a:sysClr>
            </a:solidFill>
            <a:prstDash val="solid"/>
            <a:miter lim="800000"/>
          </a:ln>
          <a:effectLst/>
        </p:spPr>
        <p:txBody>
          <a:bodyPr wrap="none" lIns="0" tIns="36000" rIns="0" bIns="36000" rtlCol="0" anchor="ctr"/>
          <a:lstStyle/>
          <a:p>
            <a:pPr algn="ctr">
              <a:defRPr/>
            </a:pPr>
            <a:r>
              <a:rPr kumimoji="0" lang="ja-JP" altLang="en-US" sz="800" kern="0" dirty="0">
                <a:latin typeface="Meiryo UI" panose="020B0604030504040204" pitchFamily="50" charset="-128"/>
                <a:ea typeface="Meiryo UI" panose="020B0604030504040204" pitchFamily="50" charset="-128"/>
                <a:cs typeface="Arial" pitchFamily="34" charset="0"/>
              </a:rPr>
              <a:t>買取実績</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defRPr/>
            </a:pPr>
            <a:r>
              <a:rPr kumimoji="0" lang="ja-JP" altLang="en-US" sz="800" kern="0" dirty="0">
                <a:latin typeface="Meiryo UI" panose="020B0604030504040204" pitchFamily="50" charset="-128"/>
                <a:ea typeface="Meiryo UI" panose="020B0604030504040204" pitchFamily="50" charset="-128"/>
                <a:cs typeface="Arial" pitchFamily="34" charset="0"/>
              </a:rPr>
              <a:t>データ</a:t>
            </a:r>
            <a:r>
              <a:rPr kumimoji="0" lang="en-US" altLang="ja-JP" sz="800" kern="0" dirty="0">
                <a:latin typeface="Meiryo UI" panose="020B0604030504040204" pitchFamily="50" charset="-128"/>
                <a:ea typeface="Meiryo UI" panose="020B0604030504040204" pitchFamily="50" charset="-128"/>
                <a:cs typeface="Arial" pitchFamily="34" charset="0"/>
              </a:rPr>
              <a:t>UP</a:t>
            </a:r>
            <a:endParaRPr kumimoji="0" lang="ja-JP" altLang="en-US" sz="800" kern="0" dirty="0">
              <a:latin typeface="Meiryo UI" panose="020B0604030504040204" pitchFamily="50" charset="-128"/>
              <a:ea typeface="Meiryo UI" panose="020B0604030504040204" pitchFamily="50" charset="-128"/>
              <a:cs typeface="Arial" pitchFamily="34" charset="0"/>
            </a:endParaRPr>
          </a:p>
        </p:txBody>
      </p:sp>
      <p:sp>
        <p:nvSpPr>
          <p:cNvPr id="103" name="矢印: 五方向 102">
            <a:extLst>
              <a:ext uri="{FF2B5EF4-FFF2-40B4-BE49-F238E27FC236}">
                <a16:creationId xmlns:a16="http://schemas.microsoft.com/office/drawing/2014/main" id="{86F0656B-F2C2-426E-A91C-FE3773C672D1}"/>
              </a:ext>
            </a:extLst>
          </p:cNvPr>
          <p:cNvSpPr/>
          <p:nvPr/>
        </p:nvSpPr>
        <p:spPr>
          <a:xfrm>
            <a:off x="4161234" y="3064623"/>
            <a:ext cx="247615" cy="292269"/>
          </a:xfrm>
          <a:prstGeom prst="homePlate">
            <a:avLst>
              <a:gd name="adj" fmla="val 35515"/>
            </a:avLst>
          </a:prstGeom>
          <a:solidFill>
            <a:schemeClr val="bg1"/>
          </a:solidFill>
          <a:ln w="12700" cap="flat" cmpd="sng" algn="ctr">
            <a:solidFill>
              <a:sysClr val="window" lastClr="FFFFFF">
                <a:lumMod val="65000"/>
              </a:sysClr>
            </a:solidFill>
            <a:prstDash val="solid"/>
            <a:miter lim="800000"/>
          </a:ln>
          <a:effectLst/>
        </p:spPr>
        <p:txBody>
          <a:bodyPr wrap="none" lIns="0" tIns="36000" rIns="0" bIns="36000" rtlCol="0" anchor="ctr"/>
          <a:lstStyle/>
          <a:p>
            <a:pPr algn="r">
              <a:defRPr/>
            </a:pPr>
            <a:r>
              <a:rPr kumimoji="0" lang="ja-JP" altLang="en-US" sz="800" kern="0" dirty="0">
                <a:latin typeface="Meiryo UI" panose="020B0604030504040204" pitchFamily="50" charset="-128"/>
                <a:ea typeface="Meiryo UI" panose="020B0604030504040204" pitchFamily="50" charset="-128"/>
                <a:cs typeface="Arial" pitchFamily="34" charset="0"/>
              </a:rPr>
              <a:t>供給電力量審査</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r">
              <a:defRPr/>
            </a:pPr>
            <a:r>
              <a:rPr kumimoji="0" lang="ja-JP" altLang="en-US" sz="800" kern="0" dirty="0">
                <a:latin typeface="Meiryo UI" panose="020B0604030504040204" pitchFamily="50" charset="-128"/>
                <a:ea typeface="Meiryo UI" panose="020B0604030504040204" pitchFamily="50" charset="-128"/>
                <a:cs typeface="Arial" pitchFamily="34" charset="0"/>
              </a:rPr>
              <a:t>納付額算定・確認依頼</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116" name="矢印: 五方向 115">
            <a:extLst>
              <a:ext uri="{FF2B5EF4-FFF2-40B4-BE49-F238E27FC236}">
                <a16:creationId xmlns:a16="http://schemas.microsoft.com/office/drawing/2014/main" id="{C195DB8A-18E2-4A32-A002-1ED5D7B84647}"/>
              </a:ext>
            </a:extLst>
          </p:cNvPr>
          <p:cNvSpPr/>
          <p:nvPr/>
        </p:nvSpPr>
        <p:spPr>
          <a:xfrm>
            <a:off x="5102549" y="3902104"/>
            <a:ext cx="1514151" cy="292269"/>
          </a:xfrm>
          <a:prstGeom prst="homePlate">
            <a:avLst>
              <a:gd name="adj" fmla="val 26824"/>
            </a:avLst>
          </a:prstGeom>
          <a:solidFill>
            <a:schemeClr val="bg1"/>
          </a:solidFill>
          <a:ln w="12700" cap="flat" cmpd="sng" algn="ctr">
            <a:solidFill>
              <a:sysClr val="window" lastClr="FFFFFF">
                <a:lumMod val="65000"/>
              </a:sysClr>
            </a:solidFill>
            <a:prstDash val="solid"/>
            <a:miter lim="800000"/>
          </a:ln>
          <a:effectLst/>
        </p:spPr>
        <p:txBody>
          <a:bodyPr wrap="none" lIns="0" tIns="36000" rIns="0" bIns="36000" rtlCol="0" anchor="ctr"/>
          <a:lstStyle/>
          <a:p>
            <a:pPr algn="ctr">
              <a:defRPr/>
            </a:pPr>
            <a:r>
              <a:rPr kumimoji="0" lang="ja-JP" altLang="en-US" sz="800" kern="0" dirty="0">
                <a:latin typeface="Meiryo UI" panose="020B0604030504040204" pitchFamily="50" charset="-128"/>
                <a:ea typeface="Meiryo UI" panose="020B0604030504040204" pitchFamily="50" charset="-128"/>
                <a:cs typeface="Arial" pitchFamily="34" charset="0"/>
              </a:rPr>
              <a:t>買取実績審査</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defRPr/>
            </a:pPr>
            <a:r>
              <a:rPr kumimoji="0" lang="ja-JP" altLang="en-US" sz="800" kern="0" dirty="0">
                <a:latin typeface="Meiryo UI" panose="020B0604030504040204" pitchFamily="50" charset="-128"/>
                <a:ea typeface="Meiryo UI" panose="020B0604030504040204" pitchFamily="50" charset="-128"/>
                <a:cs typeface="Arial" pitchFamily="34" charset="0"/>
              </a:rPr>
              <a:t>交付金算定・確認依頼</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125" name="矢印: 五方向 124">
            <a:extLst>
              <a:ext uri="{FF2B5EF4-FFF2-40B4-BE49-F238E27FC236}">
                <a16:creationId xmlns:a16="http://schemas.microsoft.com/office/drawing/2014/main" id="{6C3A6A90-778D-40C0-AA64-8D3E719D2D69}"/>
              </a:ext>
            </a:extLst>
          </p:cNvPr>
          <p:cNvSpPr/>
          <p:nvPr/>
        </p:nvSpPr>
        <p:spPr>
          <a:xfrm>
            <a:off x="5238750" y="4349188"/>
            <a:ext cx="1350578" cy="292269"/>
          </a:xfrm>
          <a:prstGeom prst="homePlate">
            <a:avLst>
              <a:gd name="adj" fmla="val 22479"/>
            </a:avLst>
          </a:prstGeom>
          <a:solidFill>
            <a:schemeClr val="bg1"/>
          </a:solidFill>
          <a:ln w="12700" cap="flat" cmpd="sng" algn="ctr">
            <a:solidFill>
              <a:sysClr val="window" lastClr="FFFFFF">
                <a:lumMod val="65000"/>
              </a:sysClr>
            </a:solidFill>
            <a:prstDash val="solid"/>
            <a:miter lim="800000"/>
          </a:ln>
          <a:effectLst/>
        </p:spPr>
        <p:txBody>
          <a:bodyPr wrap="none" lIns="0" tIns="36000" rIns="0" bIns="36000" rtlCol="0" anchor="ctr"/>
          <a:lstStyle/>
          <a:p>
            <a:pPr algn="ctr">
              <a:defRPr/>
            </a:pPr>
            <a:r>
              <a:rPr kumimoji="0" lang="ja-JP" altLang="en-US" sz="800" kern="0" dirty="0">
                <a:latin typeface="Meiryo UI" panose="020B0604030504040204" pitchFamily="50" charset="-128"/>
                <a:ea typeface="Meiryo UI" panose="020B0604030504040204" pitchFamily="50" charset="-128"/>
                <a:cs typeface="Arial" pitchFamily="34" charset="0"/>
              </a:rPr>
              <a:t>交付金算定結果</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defRPr/>
            </a:pPr>
            <a:r>
              <a:rPr kumimoji="0" lang="ja-JP" altLang="en-US" sz="800" kern="0" dirty="0">
                <a:latin typeface="Meiryo UI" panose="020B0604030504040204" pitchFamily="50" charset="-128"/>
                <a:ea typeface="Meiryo UI" panose="020B0604030504040204" pitchFamily="50" charset="-128"/>
                <a:cs typeface="Arial" pitchFamily="34" charset="0"/>
              </a:rPr>
              <a:t>確認</a:t>
            </a:r>
          </a:p>
        </p:txBody>
      </p:sp>
      <p:sp>
        <p:nvSpPr>
          <p:cNvPr id="126" name="矢印: 五方向 125">
            <a:extLst>
              <a:ext uri="{FF2B5EF4-FFF2-40B4-BE49-F238E27FC236}">
                <a16:creationId xmlns:a16="http://schemas.microsoft.com/office/drawing/2014/main" id="{95693DFC-B75A-4619-81C5-4323AA27A3C6}"/>
              </a:ext>
            </a:extLst>
          </p:cNvPr>
          <p:cNvSpPr/>
          <p:nvPr/>
        </p:nvSpPr>
        <p:spPr>
          <a:xfrm>
            <a:off x="6623050" y="3902104"/>
            <a:ext cx="615950" cy="292269"/>
          </a:xfrm>
          <a:prstGeom prst="homePlate">
            <a:avLst>
              <a:gd name="adj" fmla="val 26824"/>
            </a:avLst>
          </a:prstGeom>
          <a:solidFill>
            <a:schemeClr val="bg1"/>
          </a:solidFill>
          <a:ln w="12700" cap="flat" cmpd="sng" algn="ctr">
            <a:solidFill>
              <a:sysClr val="window" lastClr="FFFFFF">
                <a:lumMod val="65000"/>
              </a:sysClr>
            </a:solidFill>
            <a:prstDash val="solid"/>
            <a:miter lim="800000"/>
          </a:ln>
          <a:effectLst/>
        </p:spPr>
        <p:txBody>
          <a:bodyPr wrap="none" lIns="0" tIns="36000" rIns="0" bIns="36000" rtlCol="0" anchor="ctr"/>
          <a:lstStyle/>
          <a:p>
            <a:pPr algn="ctr">
              <a:defRPr/>
            </a:pPr>
            <a:r>
              <a:rPr kumimoji="0" lang="ja-JP" altLang="en-US" sz="800" kern="0" dirty="0">
                <a:latin typeface="Meiryo UI" panose="020B0604030504040204" pitchFamily="50" charset="-128"/>
                <a:ea typeface="Meiryo UI" panose="020B0604030504040204" pitchFamily="50" charset="-128"/>
                <a:cs typeface="Arial" pitchFamily="34" charset="0"/>
              </a:rPr>
              <a:t>交付金決定</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defRPr/>
            </a:pPr>
            <a:r>
              <a:rPr kumimoji="0" lang="ja-JP" altLang="en-US" sz="800" kern="0" dirty="0">
                <a:latin typeface="Meiryo UI" panose="020B0604030504040204" pitchFamily="50" charset="-128"/>
                <a:ea typeface="Meiryo UI" panose="020B0604030504040204" pitchFamily="50" charset="-128"/>
                <a:cs typeface="Arial" pitchFamily="34" charset="0"/>
              </a:rPr>
              <a:t>通知準備</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127" name="正方形/長方形 36">
            <a:extLst>
              <a:ext uri="{FF2B5EF4-FFF2-40B4-BE49-F238E27FC236}">
                <a16:creationId xmlns:a16="http://schemas.microsoft.com/office/drawing/2014/main" id="{6C1A1CAC-3A61-4756-A289-1A02E1CCDBD3}"/>
              </a:ext>
            </a:extLst>
          </p:cNvPr>
          <p:cNvSpPr/>
          <p:nvPr/>
        </p:nvSpPr>
        <p:spPr>
          <a:xfrm>
            <a:off x="6971499" y="2451689"/>
            <a:ext cx="1243185" cy="190838"/>
          </a:xfrm>
          <a:prstGeom prst="rect">
            <a:avLst/>
          </a:prstGeom>
          <a:noFill/>
          <a:ln w="19050" cap="flat" cmpd="sng" algn="ctr">
            <a:noFill/>
            <a:prstDash val="solid"/>
            <a:miter lim="800000"/>
          </a:ln>
          <a:effectLst/>
        </p:spPr>
        <p:txBody>
          <a:bodyPr wrap="none" lIns="0" tIns="36000" rIns="0" bIns="36000" rtlCol="0" anchor="ctr"/>
          <a:lstStyle/>
          <a:p>
            <a:r>
              <a:rPr kumimoji="0" lang="ja-JP" altLang="en-US" sz="800" kern="0" dirty="0">
                <a:latin typeface="Meiryo UI" panose="020B0604030504040204" pitchFamily="50" charset="-128"/>
                <a:ea typeface="Meiryo UI" panose="020B0604030504040204" pitchFamily="50" charset="-128"/>
                <a:cs typeface="Arial" pitchFamily="34" charset="0"/>
              </a:rPr>
              <a:t>★経産省報告</a:t>
            </a:r>
            <a:r>
              <a:rPr kumimoji="0" lang="en-US" altLang="ja-JP" sz="800" kern="0" dirty="0">
                <a:latin typeface="Meiryo UI" panose="020B0604030504040204" pitchFamily="50" charset="-128"/>
                <a:ea typeface="Meiryo UI" panose="020B0604030504040204" pitchFamily="50" charset="-128"/>
                <a:cs typeface="Arial" pitchFamily="34" charset="0"/>
              </a:rPr>
              <a:t>(FIT</a:t>
            </a:r>
            <a:r>
              <a:rPr lang="zh-TW" altLang="en-US" sz="800" dirty="0">
                <a:latin typeface="Meiryo UI" panose="020B0604030504040204" pitchFamily="50" charset="-128"/>
                <a:ea typeface="Meiryo UI" panose="020B0604030504040204" pitchFamily="50" charset="-128"/>
              </a:rPr>
              <a:t>交付金算定結果報告書</a:t>
            </a:r>
            <a:r>
              <a:rPr kumimoji="0" lang="en-US" altLang="ja-JP" sz="800" kern="0" dirty="0">
                <a:latin typeface="Meiryo UI" panose="020B0604030504040204" pitchFamily="50" charset="-128"/>
                <a:ea typeface="Meiryo UI" panose="020B0604030504040204" pitchFamily="50" charset="-128"/>
                <a:cs typeface="Arial" pitchFamily="34" charset="0"/>
              </a:rPr>
              <a:t>)</a:t>
            </a:r>
            <a:endParaRPr kumimoji="0" lang="ja-JP" altLang="en-US" sz="800" kern="0" dirty="0">
              <a:latin typeface="Meiryo UI" panose="020B0604030504040204" pitchFamily="50" charset="-128"/>
              <a:ea typeface="Meiryo UI" panose="020B0604030504040204" pitchFamily="50" charset="-128"/>
              <a:cs typeface="Arial" pitchFamily="34" charset="0"/>
            </a:endParaRPr>
          </a:p>
        </p:txBody>
      </p:sp>
      <p:sp>
        <p:nvSpPr>
          <p:cNvPr id="128" name="矢印: 五方向 127">
            <a:extLst>
              <a:ext uri="{FF2B5EF4-FFF2-40B4-BE49-F238E27FC236}">
                <a16:creationId xmlns:a16="http://schemas.microsoft.com/office/drawing/2014/main" id="{5EF44C2C-91A1-4349-B0A1-1066384F1C7C}"/>
              </a:ext>
            </a:extLst>
          </p:cNvPr>
          <p:cNvSpPr/>
          <p:nvPr/>
        </p:nvSpPr>
        <p:spPr>
          <a:xfrm>
            <a:off x="7258050" y="4341314"/>
            <a:ext cx="298920" cy="292269"/>
          </a:xfrm>
          <a:prstGeom prst="homePlate">
            <a:avLst>
              <a:gd name="adj" fmla="val 18134"/>
            </a:avLst>
          </a:prstGeom>
          <a:solidFill>
            <a:schemeClr val="bg1"/>
          </a:solidFill>
          <a:ln w="12700" cap="flat" cmpd="sng" algn="ctr">
            <a:solidFill>
              <a:sysClr val="window" lastClr="FFFFFF">
                <a:lumMod val="65000"/>
              </a:sysClr>
            </a:solidFill>
            <a:prstDash val="solid"/>
            <a:miter lim="800000"/>
          </a:ln>
          <a:effectLst/>
        </p:spPr>
        <p:txBody>
          <a:bodyPr wrap="none" lIns="0" tIns="36000" rIns="0" bIns="36000" rtlCol="0" anchor="ctr"/>
          <a:lstStyle/>
          <a:p>
            <a:pPr algn="ctr">
              <a:defRPr/>
            </a:pPr>
            <a:r>
              <a:rPr kumimoji="0" lang="ja-JP" altLang="en-US" sz="800" kern="0" dirty="0">
                <a:latin typeface="Meiryo UI" panose="020B0604030504040204" pitchFamily="50" charset="-128"/>
                <a:ea typeface="Meiryo UI" panose="020B0604030504040204" pitchFamily="50" charset="-128"/>
                <a:cs typeface="Arial" pitchFamily="34" charset="0"/>
              </a:rPr>
              <a:t>交付金通知</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defRPr/>
            </a:pPr>
            <a:r>
              <a:rPr kumimoji="0" lang="ja-JP" altLang="en-US" sz="800" kern="0" dirty="0">
                <a:latin typeface="Meiryo UI" panose="020B0604030504040204" pitchFamily="50" charset="-128"/>
                <a:ea typeface="Meiryo UI" panose="020B0604030504040204" pitchFamily="50" charset="-128"/>
                <a:cs typeface="Arial" pitchFamily="34" charset="0"/>
              </a:rPr>
              <a:t>受領</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129" name="矢印: 五方向 128">
            <a:extLst>
              <a:ext uri="{FF2B5EF4-FFF2-40B4-BE49-F238E27FC236}">
                <a16:creationId xmlns:a16="http://schemas.microsoft.com/office/drawing/2014/main" id="{8064ACF4-368F-4206-B929-04332E561730}"/>
              </a:ext>
            </a:extLst>
          </p:cNvPr>
          <p:cNvSpPr/>
          <p:nvPr/>
        </p:nvSpPr>
        <p:spPr>
          <a:xfrm>
            <a:off x="7461718" y="3904343"/>
            <a:ext cx="1413853" cy="171622"/>
          </a:xfrm>
          <a:prstGeom prst="homePlate">
            <a:avLst>
              <a:gd name="adj" fmla="val 35515"/>
            </a:avLst>
          </a:prstGeom>
          <a:solidFill>
            <a:schemeClr val="bg1"/>
          </a:solidFill>
          <a:ln w="12700" cap="flat" cmpd="sng" algn="ctr">
            <a:solidFill>
              <a:sysClr val="window" lastClr="FFFFFF">
                <a:lumMod val="65000"/>
              </a:sysClr>
            </a:solidFill>
            <a:prstDash val="solid"/>
            <a:miter lim="800000"/>
          </a:ln>
          <a:effectLst/>
        </p:spPr>
        <p:txBody>
          <a:bodyPr wrap="none" lIns="0" tIns="36000" rIns="0" bIns="36000" rtlCol="0" anchor="ctr"/>
          <a:lstStyle/>
          <a:p>
            <a:pPr algn="ctr">
              <a:defRPr/>
            </a:pPr>
            <a:r>
              <a:rPr kumimoji="0" lang="ja-JP" altLang="en-US" sz="800" kern="0" dirty="0">
                <a:latin typeface="Meiryo UI" panose="020B0604030504040204" pitchFamily="50" charset="-128"/>
                <a:ea typeface="Meiryo UI" panose="020B0604030504040204" pitchFamily="50" charset="-128"/>
                <a:cs typeface="Arial" pitchFamily="34" charset="0"/>
              </a:rPr>
              <a:t>交付金振込データ作成</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135" name="矢印: 五方向 134">
            <a:extLst>
              <a:ext uri="{FF2B5EF4-FFF2-40B4-BE49-F238E27FC236}">
                <a16:creationId xmlns:a16="http://schemas.microsoft.com/office/drawing/2014/main" id="{6C48D125-A488-4D32-8CC4-DDD0660824A2}"/>
              </a:ext>
            </a:extLst>
          </p:cNvPr>
          <p:cNvSpPr/>
          <p:nvPr/>
        </p:nvSpPr>
        <p:spPr>
          <a:xfrm>
            <a:off x="4177205" y="3476582"/>
            <a:ext cx="247615" cy="292269"/>
          </a:xfrm>
          <a:prstGeom prst="homePlate">
            <a:avLst>
              <a:gd name="adj" fmla="val 22479"/>
            </a:avLst>
          </a:prstGeom>
          <a:solidFill>
            <a:schemeClr val="bg1"/>
          </a:solidFill>
          <a:ln w="12700" cap="flat" cmpd="sng" algn="ctr">
            <a:solidFill>
              <a:sysClr val="window" lastClr="FFFFFF">
                <a:lumMod val="65000"/>
              </a:sysClr>
            </a:solidFill>
            <a:prstDash val="solid"/>
            <a:miter lim="800000"/>
          </a:ln>
          <a:effectLst/>
        </p:spPr>
        <p:txBody>
          <a:bodyPr wrap="none" lIns="0" tIns="36000" rIns="0" bIns="36000" rtlCol="0" anchor="ctr"/>
          <a:lstStyle/>
          <a:p>
            <a:pPr>
              <a:defRPr/>
            </a:pPr>
            <a:r>
              <a:rPr kumimoji="0" lang="ja-JP" altLang="en-US" sz="800" kern="0" dirty="0">
                <a:latin typeface="Meiryo UI" panose="020B0604030504040204" pitchFamily="50" charset="-128"/>
                <a:ea typeface="Meiryo UI" panose="020B0604030504040204" pitchFamily="50" charset="-128"/>
                <a:cs typeface="Arial" pitchFamily="34" charset="0"/>
              </a:rPr>
              <a:t>納付額算定</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defRPr/>
            </a:pPr>
            <a:r>
              <a:rPr kumimoji="0" lang="ja-JP" altLang="en-US" sz="800" kern="0" dirty="0">
                <a:latin typeface="Meiryo UI" panose="020B0604030504040204" pitchFamily="50" charset="-128"/>
                <a:ea typeface="Meiryo UI" panose="020B0604030504040204" pitchFamily="50" charset="-128"/>
                <a:cs typeface="Arial" pitchFamily="34" charset="0"/>
              </a:rPr>
              <a:t>結果確認</a:t>
            </a:r>
          </a:p>
        </p:txBody>
      </p:sp>
      <p:sp>
        <p:nvSpPr>
          <p:cNvPr id="136" name="矢印: 五方向 135">
            <a:extLst>
              <a:ext uri="{FF2B5EF4-FFF2-40B4-BE49-F238E27FC236}">
                <a16:creationId xmlns:a16="http://schemas.microsoft.com/office/drawing/2014/main" id="{8ABCF6CF-604A-4BBF-BCFE-ACA7185BBBC5}"/>
              </a:ext>
            </a:extLst>
          </p:cNvPr>
          <p:cNvSpPr/>
          <p:nvPr/>
        </p:nvSpPr>
        <p:spPr>
          <a:xfrm>
            <a:off x="4475479" y="3064622"/>
            <a:ext cx="517857" cy="292269"/>
          </a:xfrm>
          <a:prstGeom prst="homePlate">
            <a:avLst>
              <a:gd name="adj" fmla="val 22479"/>
            </a:avLst>
          </a:prstGeom>
          <a:solidFill>
            <a:schemeClr val="bg1"/>
          </a:solidFill>
          <a:ln w="12700" cap="flat" cmpd="sng" algn="ctr">
            <a:solidFill>
              <a:sysClr val="window" lastClr="FFFFFF">
                <a:lumMod val="65000"/>
              </a:sysClr>
            </a:solidFill>
            <a:prstDash val="solid"/>
            <a:miter lim="800000"/>
          </a:ln>
          <a:effectLst/>
        </p:spPr>
        <p:txBody>
          <a:bodyPr wrap="none" lIns="0" tIns="36000" rIns="0" bIns="36000" rtlCol="0" anchor="ctr"/>
          <a:lstStyle/>
          <a:p>
            <a:pPr algn="ctr">
              <a:defRPr/>
            </a:pPr>
            <a:r>
              <a:rPr kumimoji="0" lang="ja-JP" altLang="en-US" sz="800" kern="0" dirty="0">
                <a:latin typeface="Meiryo UI" panose="020B0604030504040204" pitchFamily="50" charset="-128"/>
                <a:ea typeface="Meiryo UI" panose="020B0604030504040204" pitchFamily="50" charset="-128"/>
                <a:cs typeface="Arial" pitchFamily="34" charset="0"/>
              </a:rPr>
              <a:t>納付金決定</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defRPr/>
            </a:pPr>
            <a:r>
              <a:rPr kumimoji="0" lang="ja-JP" altLang="en-US" sz="800" kern="0" dirty="0">
                <a:latin typeface="Meiryo UI" panose="020B0604030504040204" pitchFamily="50" charset="-128"/>
                <a:ea typeface="Meiryo UI" panose="020B0604030504040204" pitchFamily="50" charset="-128"/>
                <a:cs typeface="Arial" pitchFamily="34" charset="0"/>
              </a:rPr>
              <a:t>通知準備</a:t>
            </a:r>
          </a:p>
        </p:txBody>
      </p:sp>
      <p:sp>
        <p:nvSpPr>
          <p:cNvPr id="25" name="矢印: 五方向 24">
            <a:extLst>
              <a:ext uri="{FF2B5EF4-FFF2-40B4-BE49-F238E27FC236}">
                <a16:creationId xmlns:a16="http://schemas.microsoft.com/office/drawing/2014/main" id="{70F07621-F6EE-43B9-BB2C-70D96D91E09A}"/>
              </a:ext>
            </a:extLst>
          </p:cNvPr>
          <p:cNvSpPr/>
          <p:nvPr/>
        </p:nvSpPr>
        <p:spPr>
          <a:xfrm>
            <a:off x="2282811" y="5547567"/>
            <a:ext cx="1878423" cy="292269"/>
          </a:xfrm>
          <a:prstGeom prst="homePlate">
            <a:avLst>
              <a:gd name="adj" fmla="val 24652"/>
            </a:avLst>
          </a:prstGeom>
          <a:solidFill>
            <a:schemeClr val="bg1"/>
          </a:solidFill>
          <a:ln w="12700" cap="flat" cmpd="sng" algn="ctr">
            <a:solidFill>
              <a:sysClr val="window" lastClr="FFFFFF">
                <a:lumMod val="65000"/>
              </a:sysClr>
            </a:solidFill>
            <a:prstDash val="dash"/>
            <a:miter lim="800000"/>
          </a:ln>
          <a:effectLst/>
        </p:spPr>
        <p:txBody>
          <a:bodyPr wrap="none" lIns="0" tIns="36000" rIns="0" bIns="36000" rtlCol="0" anchor="ctr"/>
          <a:lstStyle/>
          <a:p>
            <a:pPr algn="ctr">
              <a:defRPr/>
            </a:pPr>
            <a:r>
              <a:rPr kumimoji="0" lang="ja-JP" altLang="en-US" sz="800" kern="0" dirty="0">
                <a:latin typeface="Meiryo UI" panose="020B0604030504040204" pitchFamily="50" charset="-128"/>
                <a:ea typeface="Meiryo UI" panose="020B0604030504040204" pitchFamily="50" charset="-128"/>
                <a:cs typeface="Arial" pitchFamily="34" charset="0"/>
              </a:rPr>
              <a:t>供給電力量</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defRPr/>
            </a:pPr>
            <a:r>
              <a:rPr kumimoji="0" lang="ja-JP" altLang="en-US" sz="800" kern="0" dirty="0">
                <a:latin typeface="Meiryo UI" panose="020B0604030504040204" pitchFamily="50" charset="-128"/>
                <a:ea typeface="Meiryo UI" panose="020B0604030504040204" pitchFamily="50" charset="-128"/>
                <a:cs typeface="Arial" pitchFamily="34" charset="0"/>
              </a:rPr>
              <a:t>データ集計</a:t>
            </a:r>
          </a:p>
        </p:txBody>
      </p:sp>
      <p:sp>
        <p:nvSpPr>
          <p:cNvPr id="27" name="矢印: 五方向 26">
            <a:extLst>
              <a:ext uri="{FF2B5EF4-FFF2-40B4-BE49-F238E27FC236}">
                <a16:creationId xmlns:a16="http://schemas.microsoft.com/office/drawing/2014/main" id="{78A1D985-47B8-45F1-9742-EE434D7AA823}"/>
              </a:ext>
            </a:extLst>
          </p:cNvPr>
          <p:cNvSpPr/>
          <p:nvPr/>
        </p:nvSpPr>
        <p:spPr>
          <a:xfrm>
            <a:off x="4161235" y="5538707"/>
            <a:ext cx="930888" cy="292269"/>
          </a:xfrm>
          <a:prstGeom prst="homePlate">
            <a:avLst>
              <a:gd name="adj" fmla="val 22479"/>
            </a:avLst>
          </a:prstGeom>
          <a:solidFill>
            <a:schemeClr val="bg1"/>
          </a:solidFill>
          <a:ln w="12700" cap="flat" cmpd="sng" algn="ctr">
            <a:solidFill>
              <a:sysClr val="window" lastClr="FFFFFF">
                <a:lumMod val="65000"/>
              </a:sysClr>
            </a:solidFill>
            <a:prstDash val="solid"/>
            <a:miter lim="800000"/>
          </a:ln>
          <a:effectLst/>
        </p:spPr>
        <p:txBody>
          <a:bodyPr wrap="none" lIns="0" tIns="36000" rIns="0" bIns="36000" rtlCol="0" anchor="ctr"/>
          <a:lstStyle/>
          <a:p>
            <a:pPr algn="ctr">
              <a:defRPr/>
            </a:pPr>
            <a:r>
              <a:rPr kumimoji="0" lang="ja-JP" altLang="en-US" sz="800" kern="0" dirty="0">
                <a:latin typeface="Meiryo UI" panose="020B0604030504040204" pitchFamily="50" charset="-128"/>
                <a:ea typeface="Meiryo UI" panose="020B0604030504040204" pitchFamily="50" charset="-128"/>
                <a:cs typeface="Arial" pitchFamily="34" charset="0"/>
              </a:rPr>
              <a:t>供給電力</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defRPr/>
            </a:pPr>
            <a:r>
              <a:rPr kumimoji="0" lang="ja-JP" altLang="en-US" sz="800" kern="0" dirty="0">
                <a:latin typeface="Meiryo UI" panose="020B0604030504040204" pitchFamily="50" charset="-128"/>
                <a:ea typeface="Meiryo UI" panose="020B0604030504040204" pitchFamily="50" charset="-128"/>
                <a:cs typeface="Arial" pitchFamily="34" charset="0"/>
              </a:rPr>
              <a:t>通知</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28" name="矢印: 五方向 27">
            <a:extLst>
              <a:ext uri="{FF2B5EF4-FFF2-40B4-BE49-F238E27FC236}">
                <a16:creationId xmlns:a16="http://schemas.microsoft.com/office/drawing/2014/main" id="{23A5EAF0-0A19-4A11-B82B-BFE3BDFDADC0}"/>
              </a:ext>
            </a:extLst>
          </p:cNvPr>
          <p:cNvSpPr/>
          <p:nvPr/>
        </p:nvSpPr>
        <p:spPr>
          <a:xfrm>
            <a:off x="5102548" y="4752438"/>
            <a:ext cx="459169" cy="292269"/>
          </a:xfrm>
          <a:prstGeom prst="homePlate">
            <a:avLst>
              <a:gd name="adj" fmla="val 26824"/>
            </a:avLst>
          </a:prstGeom>
          <a:solidFill>
            <a:schemeClr val="bg1"/>
          </a:solidFill>
          <a:ln w="12700" cap="flat" cmpd="sng" algn="ctr">
            <a:solidFill>
              <a:sysClr val="window" lastClr="FFFFFF">
                <a:lumMod val="65000"/>
              </a:sysClr>
            </a:solidFill>
            <a:prstDash val="solid"/>
            <a:miter lim="800000"/>
          </a:ln>
          <a:effectLst/>
        </p:spPr>
        <p:txBody>
          <a:bodyPr wrap="none" lIns="0" tIns="36000" rIns="0" bIns="36000" rtlCol="0" anchor="ctr"/>
          <a:lstStyle/>
          <a:p>
            <a:pPr algn="ctr">
              <a:defRPr/>
            </a:pPr>
            <a:r>
              <a:rPr kumimoji="0" lang="ja-JP" altLang="en-US" sz="800" kern="0" dirty="0">
                <a:latin typeface="Meiryo UI" panose="020B0604030504040204" pitchFamily="50" charset="-128"/>
                <a:ea typeface="Meiryo UI" panose="020B0604030504040204" pitchFamily="50" charset="-128"/>
                <a:cs typeface="Arial" pitchFamily="34" charset="0"/>
              </a:rPr>
              <a:t>交付金</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defRPr/>
            </a:pPr>
            <a:r>
              <a:rPr kumimoji="0" lang="ja-JP" altLang="en-US" sz="800" kern="0" dirty="0">
                <a:latin typeface="Meiryo UI" panose="020B0604030504040204" pitchFamily="50" charset="-128"/>
                <a:ea typeface="Meiryo UI" panose="020B0604030504040204" pitchFamily="50" charset="-128"/>
                <a:cs typeface="Arial" pitchFamily="34" charset="0"/>
              </a:rPr>
              <a:t>算定</a:t>
            </a:r>
            <a:endParaRPr kumimoji="0" lang="en-US" altLang="ja-JP" sz="800" kern="0" dirty="0">
              <a:solidFill>
                <a:srgbClr val="FF0000"/>
              </a:solidFill>
              <a:latin typeface="Meiryo UI" panose="020B0604030504040204" pitchFamily="50" charset="-128"/>
              <a:ea typeface="Meiryo UI" panose="020B0604030504040204" pitchFamily="50" charset="-128"/>
              <a:cs typeface="Arial" pitchFamily="34" charset="0"/>
            </a:endParaRPr>
          </a:p>
        </p:txBody>
      </p:sp>
      <p:sp>
        <p:nvSpPr>
          <p:cNvPr id="32" name="矢印: 五方向 31">
            <a:extLst>
              <a:ext uri="{FF2B5EF4-FFF2-40B4-BE49-F238E27FC236}">
                <a16:creationId xmlns:a16="http://schemas.microsoft.com/office/drawing/2014/main" id="{1595FBD9-4A71-4868-BD3C-5E66D15023C2}"/>
              </a:ext>
            </a:extLst>
          </p:cNvPr>
          <p:cNvSpPr/>
          <p:nvPr/>
        </p:nvSpPr>
        <p:spPr>
          <a:xfrm>
            <a:off x="5585582" y="5150897"/>
            <a:ext cx="459170" cy="292269"/>
          </a:xfrm>
          <a:prstGeom prst="homePlate">
            <a:avLst>
              <a:gd name="adj" fmla="val 26824"/>
            </a:avLst>
          </a:prstGeom>
          <a:solidFill>
            <a:schemeClr val="bg1"/>
          </a:solidFill>
          <a:ln w="12700" cap="flat" cmpd="sng" algn="ctr">
            <a:solidFill>
              <a:sysClr val="window" lastClr="FFFFFF">
                <a:lumMod val="65000"/>
              </a:sysClr>
            </a:solidFill>
            <a:prstDash val="solid"/>
            <a:miter lim="800000"/>
          </a:ln>
          <a:effectLst/>
        </p:spPr>
        <p:txBody>
          <a:bodyPr wrap="none" lIns="0" tIns="36000" rIns="0" bIns="36000" rtlCol="0" anchor="ctr"/>
          <a:lstStyle/>
          <a:p>
            <a:pPr algn="ctr">
              <a:defRPr/>
            </a:pPr>
            <a:r>
              <a:rPr kumimoji="0" lang="ja-JP" altLang="en-US" sz="800" kern="0" dirty="0">
                <a:latin typeface="Meiryo UI" panose="020B0604030504040204" pitchFamily="50" charset="-128"/>
                <a:ea typeface="Meiryo UI" panose="020B0604030504040204" pitchFamily="50" charset="-128"/>
                <a:cs typeface="Arial" pitchFamily="34" charset="0"/>
              </a:rPr>
              <a:t>交付金</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defRPr/>
            </a:pPr>
            <a:r>
              <a:rPr kumimoji="0" lang="ja-JP" altLang="en-US" sz="800" kern="0" dirty="0">
                <a:latin typeface="Meiryo UI" panose="020B0604030504040204" pitchFamily="50" charset="-128"/>
                <a:ea typeface="Meiryo UI" panose="020B0604030504040204" pitchFamily="50" charset="-128"/>
                <a:cs typeface="Arial" pitchFamily="34" charset="0"/>
              </a:rPr>
              <a:t>確認</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41" name="矢印: 五方向 40">
            <a:extLst>
              <a:ext uri="{FF2B5EF4-FFF2-40B4-BE49-F238E27FC236}">
                <a16:creationId xmlns:a16="http://schemas.microsoft.com/office/drawing/2014/main" id="{99E07B77-342A-4733-AE26-CD02DF0D7FFC}"/>
              </a:ext>
            </a:extLst>
          </p:cNvPr>
          <p:cNvSpPr/>
          <p:nvPr/>
        </p:nvSpPr>
        <p:spPr>
          <a:xfrm>
            <a:off x="5585582" y="4752438"/>
            <a:ext cx="459169" cy="292269"/>
          </a:xfrm>
          <a:prstGeom prst="homePlate">
            <a:avLst>
              <a:gd name="adj" fmla="val 26824"/>
            </a:avLst>
          </a:prstGeom>
          <a:solidFill>
            <a:schemeClr val="bg1"/>
          </a:solidFill>
          <a:ln w="12700" cap="flat" cmpd="sng" algn="ctr">
            <a:solidFill>
              <a:sysClr val="window" lastClr="FFFFFF">
                <a:lumMod val="65000"/>
              </a:sysClr>
            </a:solidFill>
            <a:prstDash val="solid"/>
            <a:miter lim="800000"/>
          </a:ln>
          <a:effectLst/>
        </p:spPr>
        <p:txBody>
          <a:bodyPr wrap="none" lIns="0" tIns="36000" rIns="0" bIns="36000" rtlCol="0" anchor="ctr"/>
          <a:lstStyle/>
          <a:p>
            <a:pPr algn="ctr">
              <a:defRPr/>
            </a:pPr>
            <a:r>
              <a:rPr kumimoji="0" lang="ja-JP" altLang="en-US" sz="800" kern="0" dirty="0">
                <a:latin typeface="Meiryo UI" panose="020B0604030504040204" pitchFamily="50" charset="-128"/>
                <a:ea typeface="Meiryo UI" panose="020B0604030504040204" pitchFamily="50" charset="-128"/>
                <a:cs typeface="Arial" pitchFamily="34" charset="0"/>
              </a:rPr>
              <a:t>交付金</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defRPr/>
            </a:pPr>
            <a:r>
              <a:rPr kumimoji="0" lang="ja-JP" altLang="en-US" sz="800" kern="0" dirty="0">
                <a:latin typeface="Meiryo UI" panose="020B0604030504040204" pitchFamily="50" charset="-128"/>
                <a:ea typeface="Meiryo UI" panose="020B0604030504040204" pitchFamily="50" charset="-128"/>
                <a:cs typeface="Arial" pitchFamily="34" charset="0"/>
              </a:rPr>
              <a:t>通知</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46" name="正方形/長方形 45">
            <a:extLst>
              <a:ext uri="{FF2B5EF4-FFF2-40B4-BE49-F238E27FC236}">
                <a16:creationId xmlns:a16="http://schemas.microsoft.com/office/drawing/2014/main" id="{C7080A37-8FC7-41A4-8023-84EF9C6DAB93}"/>
              </a:ext>
            </a:extLst>
          </p:cNvPr>
          <p:cNvSpPr/>
          <p:nvPr/>
        </p:nvSpPr>
        <p:spPr bwMode="gray">
          <a:xfrm>
            <a:off x="4887838" y="3268199"/>
            <a:ext cx="1701490" cy="133225"/>
          </a:xfrm>
          <a:prstGeom prst="rect">
            <a:avLst/>
          </a:prstGeom>
          <a:noFill/>
          <a:ln w="9525" cap="flat" cmpd="sng" algn="ctr">
            <a:noFill/>
            <a:prstDash val="solid"/>
            <a:round/>
            <a:headEnd type="none" w="med" len="med"/>
            <a:tailEnd type="none" w="med" len="med"/>
          </a:ln>
          <a:effectLst/>
        </p:spPr>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fontAlgn="ctr">
              <a:spcBef>
                <a:spcPct val="0"/>
              </a:spcBef>
              <a:spcAft>
                <a:spcPct val="0"/>
              </a:spcAft>
            </a:pPr>
            <a:r>
              <a:rPr lang="ja-JP" altLang="en-US" sz="800" dirty="0">
                <a:latin typeface="Meiryo UI" panose="020B0604030504040204" pitchFamily="50" charset="-128"/>
                <a:ea typeface="Meiryo UI" panose="020B0604030504040204" pitchFamily="50" charset="-128"/>
              </a:rPr>
              <a:t>▼</a:t>
            </a:r>
            <a:r>
              <a:rPr lang="zh-TW" altLang="en-US" sz="800" dirty="0">
                <a:latin typeface="Meiryo UI" panose="020B0604030504040204" pitchFamily="50" charset="-128"/>
                <a:ea typeface="Meiryo UI" panose="020B0604030504040204" pitchFamily="50" charset="-128"/>
              </a:rPr>
              <a:t>納付金徴収決定通知書</a:t>
            </a:r>
            <a:r>
              <a:rPr lang="ja-JP" altLang="en-US" sz="800" dirty="0">
                <a:latin typeface="Meiryo UI" panose="020B0604030504040204" pitchFamily="50" charset="-128"/>
                <a:ea typeface="Meiryo UI" panose="020B0604030504040204" pitchFamily="50" charset="-128"/>
              </a:rPr>
              <a:t>送付</a:t>
            </a:r>
            <a:endParaRPr lang="en-US" altLang="ja-JP" sz="800" dirty="0">
              <a:latin typeface="Meiryo UI" panose="020B0604030504040204" pitchFamily="50" charset="-128"/>
              <a:ea typeface="Meiryo UI" panose="020B0604030504040204" pitchFamily="50" charset="-128"/>
            </a:endParaRPr>
          </a:p>
        </p:txBody>
      </p:sp>
      <p:sp>
        <p:nvSpPr>
          <p:cNvPr id="47" name="正方形/長方形 46">
            <a:extLst>
              <a:ext uri="{FF2B5EF4-FFF2-40B4-BE49-F238E27FC236}">
                <a16:creationId xmlns:a16="http://schemas.microsoft.com/office/drawing/2014/main" id="{0AB9D230-ECCF-411D-982D-B65588964875}"/>
              </a:ext>
            </a:extLst>
          </p:cNvPr>
          <p:cNvSpPr/>
          <p:nvPr/>
        </p:nvSpPr>
        <p:spPr bwMode="gray">
          <a:xfrm>
            <a:off x="7095761" y="4093218"/>
            <a:ext cx="1701490" cy="133225"/>
          </a:xfrm>
          <a:prstGeom prst="rect">
            <a:avLst/>
          </a:prstGeom>
          <a:noFill/>
          <a:ln w="9525" cap="flat" cmpd="sng" algn="ctr">
            <a:noFill/>
            <a:prstDash val="solid"/>
            <a:round/>
            <a:headEnd type="none" w="med" len="med"/>
            <a:tailEnd type="none" w="med" len="med"/>
          </a:ln>
          <a:effectLst/>
        </p:spPr>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fontAlgn="ctr">
              <a:spcBef>
                <a:spcPct val="0"/>
              </a:spcBef>
              <a:spcAft>
                <a:spcPct val="0"/>
              </a:spcAft>
            </a:pPr>
            <a:r>
              <a:rPr lang="ja-JP" altLang="en-US" sz="800" dirty="0">
                <a:latin typeface="Meiryo UI" panose="020B0604030504040204" pitchFamily="50" charset="-128"/>
                <a:ea typeface="Meiryo UI" panose="020B0604030504040204" pitchFamily="50" charset="-128"/>
              </a:rPr>
              <a:t>▼交付金交付</a:t>
            </a:r>
            <a:r>
              <a:rPr lang="zh-TW" altLang="en-US" sz="800" dirty="0">
                <a:latin typeface="Meiryo UI" panose="020B0604030504040204" pitchFamily="50" charset="-128"/>
                <a:ea typeface="Meiryo UI" panose="020B0604030504040204" pitchFamily="50" charset="-128"/>
              </a:rPr>
              <a:t>決定通知書</a:t>
            </a:r>
            <a:r>
              <a:rPr lang="ja-JP" altLang="en-US" sz="800" dirty="0">
                <a:latin typeface="Meiryo UI" panose="020B0604030504040204" pitchFamily="50" charset="-128"/>
                <a:ea typeface="Meiryo UI" panose="020B0604030504040204" pitchFamily="50" charset="-128"/>
              </a:rPr>
              <a:t>送付</a:t>
            </a:r>
            <a:endParaRPr lang="en-US" altLang="ja-JP" sz="800" dirty="0">
              <a:latin typeface="Meiryo UI" panose="020B0604030504040204" pitchFamily="50" charset="-128"/>
              <a:ea typeface="Meiryo UI" panose="020B0604030504040204" pitchFamily="50" charset="-128"/>
            </a:endParaRPr>
          </a:p>
        </p:txBody>
      </p:sp>
      <p:sp>
        <p:nvSpPr>
          <p:cNvPr id="48" name="正方形/長方形 47">
            <a:extLst>
              <a:ext uri="{FF2B5EF4-FFF2-40B4-BE49-F238E27FC236}">
                <a16:creationId xmlns:a16="http://schemas.microsoft.com/office/drawing/2014/main" id="{15D4A8BF-1BFC-46BE-A7A1-F7E68338175D}"/>
              </a:ext>
            </a:extLst>
          </p:cNvPr>
          <p:cNvSpPr/>
          <p:nvPr/>
        </p:nvSpPr>
        <p:spPr bwMode="gray">
          <a:xfrm>
            <a:off x="8733305" y="3996969"/>
            <a:ext cx="1172695" cy="292268"/>
          </a:xfrm>
          <a:prstGeom prst="rect">
            <a:avLst/>
          </a:prstGeom>
          <a:noFill/>
          <a:ln w="9525" cap="flat" cmpd="sng" algn="ctr">
            <a:noFill/>
            <a:prstDash val="solid"/>
            <a:round/>
            <a:headEnd type="none" w="med" len="med"/>
            <a:tailEnd type="none" w="med" len="med"/>
          </a:ln>
          <a:effectLst/>
        </p:spPr>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fontAlgn="ctr">
              <a:spcBef>
                <a:spcPct val="0"/>
              </a:spcBef>
              <a:spcAft>
                <a:spcPct val="0"/>
              </a:spcAft>
            </a:pPr>
            <a:r>
              <a:rPr lang="ja-JP" altLang="en-US" sz="800" dirty="0">
                <a:latin typeface="Meiryo UI" panose="020B0604030504040204" pitchFamily="50" charset="-128"/>
                <a:ea typeface="Meiryo UI" panose="020B0604030504040204" pitchFamily="50" charset="-128"/>
              </a:rPr>
              <a:t>▼</a:t>
            </a:r>
            <a:r>
              <a:rPr kumimoji="0" lang="ja-JP" altLang="en-US" sz="800" kern="0" dirty="0">
                <a:latin typeface="Meiryo UI" panose="020B0604030504040204" pitchFamily="50" charset="-128"/>
                <a:ea typeface="Meiryo UI" panose="020B0604030504040204" pitchFamily="50" charset="-128"/>
                <a:cs typeface="Arial" pitchFamily="34" charset="0"/>
              </a:rPr>
              <a:t>振込実施</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fontAlgn="ctr">
              <a:spcBef>
                <a:spcPct val="0"/>
              </a:spcBef>
              <a:spcAft>
                <a:spcPct val="0"/>
              </a:spcAft>
            </a:pPr>
            <a:r>
              <a:rPr kumimoji="0" lang="en-US" altLang="ja-JP" sz="800" kern="0" dirty="0">
                <a:latin typeface="Meiryo UI" panose="020B0604030504040204" pitchFamily="50" charset="-128"/>
                <a:ea typeface="Meiryo UI" panose="020B0604030504040204" pitchFamily="50" charset="-128"/>
                <a:cs typeface="Arial" pitchFamily="34" charset="0"/>
              </a:rPr>
              <a:t>(N+4</a:t>
            </a:r>
            <a:r>
              <a:rPr kumimoji="0" lang="ja-JP" altLang="en-US" sz="800" kern="0" dirty="0">
                <a:latin typeface="Meiryo UI" panose="020B0604030504040204" pitchFamily="50" charset="-128"/>
                <a:ea typeface="Meiryo UI" panose="020B0604030504040204" pitchFamily="50" charset="-128"/>
                <a:cs typeface="Arial" pitchFamily="34" charset="0"/>
              </a:rPr>
              <a:t>月の暦</a:t>
            </a:r>
            <a:r>
              <a:rPr kumimoji="0" lang="en-US" altLang="ja-JP" sz="800" kern="0" dirty="0">
                <a:latin typeface="Meiryo UI" panose="020B0604030504040204" pitchFamily="50" charset="-128"/>
                <a:ea typeface="Meiryo UI" panose="020B0604030504040204" pitchFamily="50" charset="-128"/>
                <a:cs typeface="Arial" pitchFamily="34" charset="0"/>
              </a:rPr>
              <a:t>10</a:t>
            </a:r>
            <a:r>
              <a:rPr kumimoji="0" lang="ja-JP" altLang="en-US" sz="800" kern="0" dirty="0">
                <a:latin typeface="Meiryo UI" panose="020B0604030504040204" pitchFamily="50" charset="-128"/>
                <a:ea typeface="Meiryo UI" panose="020B0604030504040204" pitchFamily="50" charset="-128"/>
                <a:cs typeface="Arial" pitchFamily="34" charset="0"/>
              </a:rPr>
              <a:t>日前後</a:t>
            </a:r>
            <a:r>
              <a:rPr kumimoji="0" lang="en-US" altLang="ja-JP" sz="800" kern="0" dirty="0">
                <a:latin typeface="Meiryo UI" panose="020B0604030504040204" pitchFamily="50" charset="-128"/>
                <a:ea typeface="Meiryo UI" panose="020B0604030504040204" pitchFamily="50" charset="-128"/>
                <a:cs typeface="Arial" pitchFamily="34" charset="0"/>
              </a:rPr>
              <a:t>)</a:t>
            </a:r>
            <a:endParaRPr lang="en-US" altLang="ja-JP" sz="800" dirty="0">
              <a:latin typeface="Meiryo UI" panose="020B0604030504040204" pitchFamily="50" charset="-128"/>
              <a:ea typeface="Meiryo UI" panose="020B0604030504040204" pitchFamily="50" charset="-128"/>
            </a:endParaRPr>
          </a:p>
        </p:txBody>
      </p:sp>
      <p:sp>
        <p:nvSpPr>
          <p:cNvPr id="49" name="正方形/長方形 48">
            <a:extLst>
              <a:ext uri="{FF2B5EF4-FFF2-40B4-BE49-F238E27FC236}">
                <a16:creationId xmlns:a16="http://schemas.microsoft.com/office/drawing/2014/main" id="{AA0DA873-A5C8-4588-BF69-9D4FF9D36EE2}"/>
              </a:ext>
            </a:extLst>
          </p:cNvPr>
          <p:cNvSpPr/>
          <p:nvPr/>
        </p:nvSpPr>
        <p:spPr bwMode="gray">
          <a:xfrm>
            <a:off x="8736361" y="4338178"/>
            <a:ext cx="930889" cy="243427"/>
          </a:xfrm>
          <a:prstGeom prst="rect">
            <a:avLst/>
          </a:prstGeom>
          <a:noFill/>
          <a:ln w="9525" cap="flat" cmpd="sng" algn="ctr">
            <a:noFill/>
            <a:prstDash val="solid"/>
            <a:round/>
            <a:headEnd type="none" w="med" len="med"/>
            <a:tailEnd type="none" w="med" len="med"/>
          </a:ln>
          <a:effectLst/>
        </p:spPr>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fontAlgn="ctr">
              <a:spcBef>
                <a:spcPct val="0"/>
              </a:spcBef>
              <a:spcAft>
                <a:spcPct val="0"/>
              </a:spcAft>
            </a:pPr>
            <a:r>
              <a:rPr lang="ja-JP" altLang="en-US" sz="800" dirty="0">
                <a:latin typeface="Meiryo UI" panose="020B0604030504040204" pitchFamily="50" charset="-128"/>
                <a:ea typeface="Meiryo UI" panose="020B0604030504040204" pitchFamily="50" charset="-128"/>
              </a:rPr>
              <a:t>▼</a:t>
            </a:r>
            <a:r>
              <a:rPr kumimoji="0" lang="ja-JP" altLang="en-US" sz="800" kern="0" dirty="0">
                <a:latin typeface="Meiryo UI" panose="020B0604030504040204" pitchFamily="50" charset="-128"/>
                <a:ea typeface="Meiryo UI" panose="020B0604030504040204" pitchFamily="50" charset="-128"/>
                <a:cs typeface="Arial" pitchFamily="34" charset="0"/>
              </a:rPr>
              <a:t>交付金受領</a:t>
            </a:r>
            <a:endParaRPr lang="en-US" altLang="ja-JP" sz="800" dirty="0">
              <a:latin typeface="Meiryo UI" panose="020B0604030504040204" pitchFamily="50" charset="-128"/>
              <a:ea typeface="Meiryo UI" panose="020B0604030504040204" pitchFamily="50" charset="-128"/>
            </a:endParaRPr>
          </a:p>
        </p:txBody>
      </p:sp>
      <p:sp>
        <p:nvSpPr>
          <p:cNvPr id="51" name="正方形/長方形 50">
            <a:extLst>
              <a:ext uri="{FF2B5EF4-FFF2-40B4-BE49-F238E27FC236}">
                <a16:creationId xmlns:a16="http://schemas.microsoft.com/office/drawing/2014/main" id="{914FC3A3-82B6-4DF1-A737-A33A7D44B366}"/>
              </a:ext>
            </a:extLst>
          </p:cNvPr>
          <p:cNvSpPr/>
          <p:nvPr/>
        </p:nvSpPr>
        <p:spPr bwMode="gray">
          <a:xfrm>
            <a:off x="6372077" y="5171032"/>
            <a:ext cx="930889" cy="243427"/>
          </a:xfrm>
          <a:prstGeom prst="rect">
            <a:avLst/>
          </a:prstGeom>
          <a:noFill/>
          <a:ln w="9525" cap="flat" cmpd="sng" algn="ctr">
            <a:noFill/>
            <a:prstDash val="solid"/>
            <a:round/>
            <a:headEnd type="none" w="med" len="med"/>
            <a:tailEnd type="none" w="med" len="med"/>
          </a:ln>
          <a:effectLst/>
        </p:spPr>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fontAlgn="ctr">
              <a:spcBef>
                <a:spcPct val="0"/>
              </a:spcBef>
              <a:spcAft>
                <a:spcPct val="0"/>
              </a:spcAft>
            </a:pPr>
            <a:r>
              <a:rPr lang="ja-JP" altLang="en-US" sz="800" dirty="0">
                <a:latin typeface="Meiryo UI" panose="020B0604030504040204" pitchFamily="50" charset="-128"/>
                <a:ea typeface="Meiryo UI" panose="020B0604030504040204" pitchFamily="50" charset="-128"/>
              </a:rPr>
              <a:t>▼</a:t>
            </a:r>
            <a:r>
              <a:rPr kumimoji="0" lang="ja-JP" altLang="en-US" sz="800" kern="0" dirty="0">
                <a:latin typeface="Meiryo UI" panose="020B0604030504040204" pitchFamily="50" charset="-128"/>
                <a:ea typeface="Meiryo UI" panose="020B0604030504040204" pitchFamily="50" charset="-128"/>
                <a:cs typeface="Arial" pitchFamily="34" charset="0"/>
              </a:rPr>
              <a:t>交付金受領</a:t>
            </a:r>
            <a:endParaRPr lang="en-US" altLang="ja-JP" sz="800" dirty="0">
              <a:latin typeface="Meiryo UI" panose="020B0604030504040204" pitchFamily="50" charset="-128"/>
              <a:ea typeface="Meiryo UI" panose="020B0604030504040204" pitchFamily="50" charset="-128"/>
            </a:endParaRPr>
          </a:p>
        </p:txBody>
      </p:sp>
      <p:sp>
        <p:nvSpPr>
          <p:cNvPr id="33" name="矢印: 五方向 32">
            <a:extLst>
              <a:ext uri="{FF2B5EF4-FFF2-40B4-BE49-F238E27FC236}">
                <a16:creationId xmlns:a16="http://schemas.microsoft.com/office/drawing/2014/main" id="{C1A9FB4A-F442-4D4D-AA42-B5C7E425E909}"/>
              </a:ext>
            </a:extLst>
          </p:cNvPr>
          <p:cNvSpPr/>
          <p:nvPr/>
        </p:nvSpPr>
        <p:spPr>
          <a:xfrm>
            <a:off x="6048663" y="4762371"/>
            <a:ext cx="453735" cy="292269"/>
          </a:xfrm>
          <a:prstGeom prst="homePlate">
            <a:avLst>
              <a:gd name="adj" fmla="val 21393"/>
            </a:avLst>
          </a:prstGeom>
          <a:solidFill>
            <a:schemeClr val="bg1"/>
          </a:solidFill>
          <a:ln w="12700" cap="flat" cmpd="sng" algn="ctr">
            <a:solidFill>
              <a:sysClr val="window" lastClr="FFFFFF">
                <a:lumMod val="65000"/>
              </a:sysClr>
            </a:solidFill>
            <a:prstDash val="solid"/>
            <a:miter lim="800000"/>
          </a:ln>
          <a:effectLst/>
        </p:spPr>
        <p:txBody>
          <a:bodyPr wrap="none" lIns="0" tIns="36000" rIns="0" bIns="36000" rtlCol="0" anchor="ctr"/>
          <a:lstStyle/>
          <a:p>
            <a:pPr algn="ctr">
              <a:defRPr/>
            </a:pPr>
            <a:r>
              <a:rPr kumimoji="0" lang="ja-JP" altLang="en-US" sz="800" kern="0" dirty="0">
                <a:latin typeface="Meiryo UI" panose="020B0604030504040204" pitchFamily="50" charset="-128"/>
                <a:ea typeface="Meiryo UI" panose="020B0604030504040204" pitchFamily="50" charset="-128"/>
                <a:cs typeface="Arial" pitchFamily="34" charset="0"/>
              </a:rPr>
              <a:t>交付金振込</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defRPr/>
            </a:pPr>
            <a:r>
              <a:rPr kumimoji="0" lang="ja-JP" altLang="en-US" sz="800" kern="0" dirty="0">
                <a:latin typeface="Meiryo UI" panose="020B0604030504040204" pitchFamily="50" charset="-128"/>
                <a:ea typeface="Meiryo UI" panose="020B0604030504040204" pitchFamily="50" charset="-128"/>
                <a:cs typeface="Arial" pitchFamily="34" charset="0"/>
              </a:rPr>
              <a:t>データ作成</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54" name="正方形/長方形 53">
            <a:extLst>
              <a:ext uri="{FF2B5EF4-FFF2-40B4-BE49-F238E27FC236}">
                <a16:creationId xmlns:a16="http://schemas.microsoft.com/office/drawing/2014/main" id="{7B880381-F552-455E-BB5B-A07E19CA82D4}"/>
              </a:ext>
            </a:extLst>
          </p:cNvPr>
          <p:cNvSpPr/>
          <p:nvPr/>
        </p:nvSpPr>
        <p:spPr bwMode="gray">
          <a:xfrm>
            <a:off x="6379919" y="4790099"/>
            <a:ext cx="1172695" cy="264541"/>
          </a:xfrm>
          <a:prstGeom prst="rect">
            <a:avLst/>
          </a:prstGeom>
          <a:noFill/>
          <a:ln w="9525" cap="flat" cmpd="sng" algn="ctr">
            <a:noFill/>
            <a:prstDash val="solid"/>
            <a:round/>
            <a:headEnd type="none" w="med" len="med"/>
            <a:tailEnd type="none" w="med" len="med"/>
          </a:ln>
          <a:effectLst/>
        </p:spPr>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fontAlgn="ctr">
              <a:spcBef>
                <a:spcPct val="0"/>
              </a:spcBef>
              <a:spcAft>
                <a:spcPct val="0"/>
              </a:spcAft>
            </a:pPr>
            <a:r>
              <a:rPr lang="ja-JP" altLang="en-US" sz="800" dirty="0">
                <a:latin typeface="Meiryo UI" panose="020B0604030504040204" pitchFamily="50" charset="-128"/>
                <a:ea typeface="Meiryo UI" panose="020B0604030504040204" pitchFamily="50" charset="-128"/>
              </a:rPr>
              <a:t>▼</a:t>
            </a:r>
            <a:r>
              <a:rPr kumimoji="0" lang="ja-JP" altLang="en-US" sz="800" kern="0" dirty="0">
                <a:latin typeface="Meiryo UI" panose="020B0604030504040204" pitchFamily="50" charset="-128"/>
                <a:ea typeface="Meiryo UI" panose="020B0604030504040204" pitchFamily="50" charset="-128"/>
                <a:cs typeface="Arial" pitchFamily="34" charset="0"/>
              </a:rPr>
              <a:t>振込実施</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fontAlgn="ctr">
              <a:spcBef>
                <a:spcPct val="0"/>
              </a:spcBef>
              <a:spcAft>
                <a:spcPct val="0"/>
              </a:spcAft>
            </a:pPr>
            <a:r>
              <a:rPr kumimoji="0" lang="ja-JP" altLang="en-US" sz="800" kern="0" dirty="0">
                <a:latin typeface="Meiryo UI" panose="020B0604030504040204" pitchFamily="50" charset="-128"/>
                <a:ea typeface="Meiryo UI" panose="020B0604030504040204" pitchFamily="50" charset="-128"/>
                <a:cs typeface="Arial" pitchFamily="34" charset="0"/>
              </a:rPr>
              <a:t>　</a:t>
            </a:r>
            <a:r>
              <a:rPr kumimoji="0" lang="en-US" altLang="ja-JP" sz="800" kern="0" dirty="0">
                <a:latin typeface="Meiryo UI" panose="020B0604030504040204" pitchFamily="50" charset="-128"/>
                <a:ea typeface="Meiryo UI" panose="020B0604030504040204" pitchFamily="50" charset="-128"/>
                <a:cs typeface="Arial" pitchFamily="34" charset="0"/>
              </a:rPr>
              <a:t>(N+3</a:t>
            </a:r>
            <a:r>
              <a:rPr kumimoji="0" lang="ja-JP" altLang="en-US" sz="800" kern="0" dirty="0">
                <a:latin typeface="Meiryo UI" panose="020B0604030504040204" pitchFamily="50" charset="-128"/>
                <a:ea typeface="Meiryo UI" panose="020B0604030504040204" pitchFamily="50" charset="-128"/>
                <a:cs typeface="Arial" pitchFamily="34" charset="0"/>
              </a:rPr>
              <a:t>月の</a:t>
            </a:r>
            <a:r>
              <a:rPr kumimoji="0" lang="en-US" altLang="ja-JP" sz="800" kern="0" dirty="0">
                <a:latin typeface="Meiryo UI" panose="020B0604030504040204" pitchFamily="50" charset="-128"/>
                <a:ea typeface="Meiryo UI" panose="020B0604030504040204" pitchFamily="50" charset="-128"/>
                <a:cs typeface="Arial" pitchFamily="34" charset="0"/>
              </a:rPr>
              <a:t>1W</a:t>
            </a:r>
            <a:r>
              <a:rPr kumimoji="0" lang="ja-JP" altLang="en-US" sz="800" kern="0" dirty="0" err="1">
                <a:latin typeface="Meiryo UI" panose="020B0604030504040204" pitchFamily="50" charset="-128"/>
                <a:ea typeface="Meiryo UI" panose="020B0604030504040204" pitchFamily="50" charset="-128"/>
                <a:cs typeface="Arial" pitchFamily="34" charset="0"/>
              </a:rPr>
              <a:t>ごろ</a:t>
            </a:r>
            <a:r>
              <a:rPr kumimoji="0" lang="en-US" altLang="ja-JP" sz="800" kern="0" dirty="0">
                <a:latin typeface="Meiryo UI" panose="020B0604030504040204" pitchFamily="50" charset="-128"/>
                <a:ea typeface="Meiryo UI" panose="020B0604030504040204" pitchFamily="50" charset="-128"/>
                <a:cs typeface="Arial" pitchFamily="34" charset="0"/>
              </a:rPr>
              <a:t>)</a:t>
            </a:r>
            <a:endParaRPr lang="en-US" altLang="ja-JP" sz="800" dirty="0">
              <a:latin typeface="Meiryo UI" panose="020B0604030504040204" pitchFamily="50" charset="-128"/>
              <a:ea typeface="Meiryo UI" panose="020B0604030504040204" pitchFamily="50" charset="-128"/>
            </a:endParaRPr>
          </a:p>
        </p:txBody>
      </p:sp>
      <p:sp>
        <p:nvSpPr>
          <p:cNvPr id="5" name="正方形/長方形 4">
            <a:extLst>
              <a:ext uri="{FF2B5EF4-FFF2-40B4-BE49-F238E27FC236}">
                <a16:creationId xmlns:a16="http://schemas.microsoft.com/office/drawing/2014/main" id="{5DE7F16F-7DA4-483F-AA9F-1E40B010E8C9}"/>
              </a:ext>
            </a:extLst>
          </p:cNvPr>
          <p:cNvSpPr/>
          <p:nvPr/>
        </p:nvSpPr>
        <p:spPr>
          <a:xfrm>
            <a:off x="5095784" y="5915496"/>
            <a:ext cx="1406614" cy="829920"/>
          </a:xfrm>
          <a:prstGeom prst="rect">
            <a:avLst/>
          </a:prstGeom>
          <a:solidFill>
            <a:schemeClr val="bg1">
              <a:lumMod val="65000"/>
              <a:alpha val="30000"/>
            </a:schemeClr>
          </a:solidFill>
          <a:ln w="12700" cap="flat" cmpd="sng" algn="ctr">
            <a:noFill/>
            <a:prstDash val="solid"/>
            <a:miter lim="800000"/>
          </a:ln>
          <a:effectLst/>
        </p:spPr>
        <p:txBody>
          <a:bodyPr vert="eaVert" wrap="none" lIns="0" tIns="36000" rIns="0" bIns="36000" rtlCol="0" anchor="ctr"/>
          <a:lstStyle/>
          <a:p>
            <a:pPr algn="ctr"/>
            <a:endParaRPr kumimoji="0" lang="ja-JP" altLang="en-US" sz="800" kern="0" dirty="0">
              <a:latin typeface="Meiryo UI" panose="020B0604030504040204" pitchFamily="50" charset="-128"/>
              <a:ea typeface="Meiryo UI" panose="020B0604030504040204" pitchFamily="50" charset="-128"/>
              <a:cs typeface="Arial" pitchFamily="34" charset="0"/>
            </a:endParaRPr>
          </a:p>
        </p:txBody>
      </p:sp>
      <p:sp>
        <p:nvSpPr>
          <p:cNvPr id="59" name="矢印: 上下 58">
            <a:extLst>
              <a:ext uri="{FF2B5EF4-FFF2-40B4-BE49-F238E27FC236}">
                <a16:creationId xmlns:a16="http://schemas.microsoft.com/office/drawing/2014/main" id="{C15312FC-E206-4B2A-A394-1F9ECCB2EA9E}"/>
              </a:ext>
            </a:extLst>
          </p:cNvPr>
          <p:cNvSpPr/>
          <p:nvPr/>
        </p:nvSpPr>
        <p:spPr>
          <a:xfrm>
            <a:off x="4962616" y="4112936"/>
            <a:ext cx="284608" cy="1809704"/>
          </a:xfrm>
          <a:prstGeom prst="upDownArrow">
            <a:avLst/>
          </a:prstGeom>
          <a:solidFill>
            <a:schemeClr val="bg1">
              <a:lumMod val="65000"/>
              <a:alpha val="30000"/>
            </a:schemeClr>
          </a:solidFill>
          <a:ln w="12700" cap="flat" cmpd="sng" algn="ctr">
            <a:noFill/>
            <a:prstDash val="solid"/>
            <a:miter lim="800000"/>
          </a:ln>
          <a:effectLst/>
        </p:spPr>
        <p:txBody>
          <a:bodyPr vert="eaVert" wrap="none" lIns="0" tIns="36000" rIns="0" bIns="36000" rtlCol="0" anchor="ctr"/>
          <a:lstStyle/>
          <a:p>
            <a:pPr algn="ctr"/>
            <a:r>
              <a:rPr kumimoji="0" lang="ja-JP" altLang="en-US" sz="800" kern="0" dirty="0">
                <a:solidFill>
                  <a:schemeClr val="tx1"/>
                </a:solidFill>
                <a:latin typeface="Meiryo UI" panose="020B0604030504040204" pitchFamily="50" charset="-128"/>
                <a:ea typeface="Meiryo UI" panose="020B0604030504040204" pitchFamily="50" charset="-128"/>
                <a:cs typeface="Arial" pitchFamily="34" charset="0"/>
              </a:rPr>
              <a:t>相殺</a:t>
            </a:r>
          </a:p>
        </p:txBody>
      </p:sp>
      <p:sp>
        <p:nvSpPr>
          <p:cNvPr id="60" name="矢印: 上下 59">
            <a:extLst>
              <a:ext uri="{FF2B5EF4-FFF2-40B4-BE49-F238E27FC236}">
                <a16:creationId xmlns:a16="http://schemas.microsoft.com/office/drawing/2014/main" id="{3A3A9131-197E-4D97-9F9E-BCF39943C432}"/>
              </a:ext>
            </a:extLst>
          </p:cNvPr>
          <p:cNvSpPr/>
          <p:nvPr/>
        </p:nvSpPr>
        <p:spPr>
          <a:xfrm>
            <a:off x="5283869" y="4973113"/>
            <a:ext cx="284608" cy="949525"/>
          </a:xfrm>
          <a:prstGeom prst="upDownArrow">
            <a:avLst/>
          </a:prstGeom>
          <a:solidFill>
            <a:schemeClr val="bg1">
              <a:lumMod val="65000"/>
              <a:alpha val="30000"/>
            </a:schemeClr>
          </a:solidFill>
          <a:ln w="12700" cap="flat" cmpd="sng" algn="ctr">
            <a:noFill/>
            <a:prstDash val="solid"/>
            <a:miter lim="800000"/>
          </a:ln>
          <a:effectLst/>
        </p:spPr>
        <p:txBody>
          <a:bodyPr vert="eaVert" wrap="none" lIns="0" tIns="36000" rIns="0" bIns="36000" rtlCol="0" anchor="ctr"/>
          <a:lstStyle/>
          <a:p>
            <a:pPr algn="ctr"/>
            <a:r>
              <a:rPr kumimoji="0" lang="ja-JP" altLang="en-US" sz="800" kern="0" dirty="0">
                <a:solidFill>
                  <a:schemeClr val="tx1"/>
                </a:solidFill>
                <a:latin typeface="Meiryo UI" panose="020B0604030504040204" pitchFamily="50" charset="-128"/>
                <a:ea typeface="Meiryo UI" panose="020B0604030504040204" pitchFamily="50" charset="-128"/>
                <a:cs typeface="Arial" pitchFamily="34" charset="0"/>
              </a:rPr>
              <a:t>相殺</a:t>
            </a:r>
          </a:p>
        </p:txBody>
      </p:sp>
      <p:sp>
        <p:nvSpPr>
          <p:cNvPr id="62" name="正方形/長方形 61">
            <a:extLst>
              <a:ext uri="{FF2B5EF4-FFF2-40B4-BE49-F238E27FC236}">
                <a16:creationId xmlns:a16="http://schemas.microsoft.com/office/drawing/2014/main" id="{5EEAAF33-0BDE-4568-9309-6B88E585F9F4}"/>
              </a:ext>
            </a:extLst>
          </p:cNvPr>
          <p:cNvSpPr/>
          <p:nvPr/>
        </p:nvSpPr>
        <p:spPr bwMode="gray">
          <a:xfrm>
            <a:off x="5287541" y="6237278"/>
            <a:ext cx="930889" cy="243427"/>
          </a:xfrm>
          <a:prstGeom prst="rect">
            <a:avLst/>
          </a:prstGeom>
          <a:noFill/>
          <a:ln w="9525" cap="flat" cmpd="sng" algn="ctr">
            <a:noFill/>
            <a:prstDash val="solid"/>
            <a:round/>
            <a:headEnd type="none" w="med" len="med"/>
            <a:tailEnd type="none" w="med" len="med"/>
          </a:ln>
          <a:effectLst/>
        </p:spPr>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algn="ctr" fontAlgn="ctr">
              <a:spcBef>
                <a:spcPct val="0"/>
              </a:spcBef>
              <a:spcAft>
                <a:spcPct val="0"/>
              </a:spcAft>
            </a:pPr>
            <a:r>
              <a:rPr lang="ja-JP" altLang="en-US" sz="800" b="1" dirty="0">
                <a:solidFill>
                  <a:schemeClr val="tx1">
                    <a:lumMod val="50000"/>
                    <a:lumOff val="50000"/>
                  </a:schemeClr>
                </a:solidFill>
                <a:latin typeface="Meiryo UI" panose="020B0604030504040204" pitchFamily="50" charset="-128"/>
                <a:ea typeface="Meiryo UI" panose="020B0604030504040204" pitchFamily="50" charset="-128"/>
              </a:rPr>
              <a:t>交付スケジュールに</a:t>
            </a:r>
            <a:endParaRPr lang="en-US" altLang="ja-JP" sz="800" b="1" dirty="0">
              <a:solidFill>
                <a:schemeClr val="tx1">
                  <a:lumMod val="50000"/>
                  <a:lumOff val="50000"/>
                </a:schemeClr>
              </a:solidFill>
              <a:latin typeface="Meiryo UI" panose="020B0604030504040204" pitchFamily="50" charset="-128"/>
              <a:ea typeface="Meiryo UI" panose="020B0604030504040204" pitchFamily="50" charset="-128"/>
            </a:endParaRPr>
          </a:p>
          <a:p>
            <a:pPr algn="ctr" fontAlgn="ctr">
              <a:spcBef>
                <a:spcPct val="0"/>
              </a:spcBef>
              <a:spcAft>
                <a:spcPct val="0"/>
              </a:spcAft>
            </a:pPr>
            <a:r>
              <a:rPr lang="ja-JP" altLang="en-US" sz="800" b="1" dirty="0">
                <a:solidFill>
                  <a:schemeClr val="tx1">
                    <a:lumMod val="50000"/>
                    <a:lumOff val="50000"/>
                  </a:schemeClr>
                </a:solidFill>
                <a:latin typeface="Meiryo UI" panose="020B0604030504040204" pitchFamily="50" charset="-128"/>
                <a:ea typeface="Meiryo UI" panose="020B0604030504040204" pitchFamily="50" charset="-128"/>
              </a:rPr>
              <a:t>準ずる</a:t>
            </a:r>
            <a:endParaRPr lang="en-US" altLang="ja-JP" sz="800" b="1" dirty="0">
              <a:solidFill>
                <a:schemeClr val="tx1">
                  <a:lumMod val="50000"/>
                  <a:lumOff val="50000"/>
                </a:schemeClr>
              </a:solidFill>
              <a:latin typeface="Meiryo UI" panose="020B0604030504040204" pitchFamily="50" charset="-128"/>
              <a:ea typeface="Meiryo UI" panose="020B0604030504040204" pitchFamily="50" charset="-128"/>
            </a:endParaRPr>
          </a:p>
        </p:txBody>
      </p:sp>
      <p:sp>
        <p:nvSpPr>
          <p:cNvPr id="63" name="正方形/長方形 36">
            <a:extLst>
              <a:ext uri="{FF2B5EF4-FFF2-40B4-BE49-F238E27FC236}">
                <a16:creationId xmlns:a16="http://schemas.microsoft.com/office/drawing/2014/main" id="{AB0AC9BE-C3B3-4371-83D4-CED3F42408E3}"/>
              </a:ext>
            </a:extLst>
          </p:cNvPr>
          <p:cNvSpPr/>
          <p:nvPr/>
        </p:nvSpPr>
        <p:spPr>
          <a:xfrm>
            <a:off x="5950391" y="2610713"/>
            <a:ext cx="1243185" cy="190838"/>
          </a:xfrm>
          <a:prstGeom prst="rect">
            <a:avLst/>
          </a:prstGeom>
          <a:noFill/>
          <a:ln w="19050" cap="flat" cmpd="sng" algn="ctr">
            <a:noFill/>
            <a:prstDash val="solid"/>
            <a:miter lim="800000"/>
          </a:ln>
          <a:effectLst/>
        </p:spPr>
        <p:txBody>
          <a:bodyPr wrap="none" lIns="0" tIns="36000" rIns="0" bIns="36000" rtlCol="0" anchor="ctr"/>
          <a:lstStyle/>
          <a:p>
            <a:r>
              <a:rPr kumimoji="0" lang="ja-JP" altLang="en-US" sz="800" kern="0" dirty="0">
                <a:latin typeface="Meiryo UI" panose="020B0604030504040204" pitchFamily="50" charset="-128"/>
                <a:ea typeface="Meiryo UI" panose="020B0604030504040204" pitchFamily="50" charset="-128"/>
                <a:cs typeface="Arial" pitchFamily="34" charset="0"/>
              </a:rPr>
              <a:t>★経産省報告</a:t>
            </a:r>
            <a:r>
              <a:rPr kumimoji="0" lang="en-US" altLang="ja-JP" sz="800" kern="0" dirty="0">
                <a:latin typeface="Meiryo UI" panose="020B0604030504040204" pitchFamily="50" charset="-128"/>
                <a:ea typeface="Meiryo UI" panose="020B0604030504040204" pitchFamily="50" charset="-128"/>
                <a:cs typeface="Arial" pitchFamily="34" charset="0"/>
              </a:rPr>
              <a:t>(FIP</a:t>
            </a:r>
            <a:r>
              <a:rPr lang="zh-TW" altLang="en-US" sz="800" dirty="0">
                <a:latin typeface="Meiryo UI" panose="020B0604030504040204" pitchFamily="50" charset="-128"/>
                <a:ea typeface="Meiryo UI" panose="020B0604030504040204" pitchFamily="50" charset="-128"/>
              </a:rPr>
              <a:t>交付金算定結果報告書</a:t>
            </a:r>
            <a:r>
              <a:rPr kumimoji="0" lang="en-US" altLang="ja-JP" sz="800" kern="0" dirty="0">
                <a:latin typeface="Meiryo UI" panose="020B0604030504040204" pitchFamily="50" charset="-128"/>
                <a:ea typeface="Meiryo UI" panose="020B0604030504040204" pitchFamily="50" charset="-128"/>
                <a:cs typeface="Arial" pitchFamily="34" charset="0"/>
              </a:rPr>
              <a:t>)</a:t>
            </a:r>
            <a:endParaRPr kumimoji="0" lang="ja-JP" altLang="en-US" sz="800" kern="0" dirty="0">
              <a:latin typeface="Meiryo UI" panose="020B0604030504040204" pitchFamily="50" charset="-128"/>
              <a:ea typeface="Meiryo UI" panose="020B0604030504040204" pitchFamily="50" charset="-128"/>
              <a:cs typeface="Arial" pitchFamily="34" charset="0"/>
            </a:endParaRPr>
          </a:p>
        </p:txBody>
      </p:sp>
      <p:sp>
        <p:nvSpPr>
          <p:cNvPr id="44" name="正方形/長方形 36">
            <a:extLst>
              <a:ext uri="{FF2B5EF4-FFF2-40B4-BE49-F238E27FC236}">
                <a16:creationId xmlns:a16="http://schemas.microsoft.com/office/drawing/2014/main" id="{1253D6C0-221C-4372-B9FF-02950F2F600B}"/>
              </a:ext>
            </a:extLst>
          </p:cNvPr>
          <p:cNvSpPr/>
          <p:nvPr/>
        </p:nvSpPr>
        <p:spPr>
          <a:xfrm>
            <a:off x="5949728" y="2770717"/>
            <a:ext cx="1243185" cy="190838"/>
          </a:xfrm>
          <a:prstGeom prst="rect">
            <a:avLst/>
          </a:prstGeom>
          <a:noFill/>
          <a:ln w="19050" cap="flat" cmpd="sng" algn="ctr">
            <a:noFill/>
            <a:prstDash val="solid"/>
            <a:miter lim="800000"/>
          </a:ln>
          <a:effectLst/>
        </p:spPr>
        <p:txBody>
          <a:bodyPr wrap="none" lIns="0" tIns="36000" rIns="0" bIns="36000" rtlCol="0" anchor="ctr"/>
          <a:lstStyle/>
          <a:p>
            <a:r>
              <a:rPr kumimoji="0" lang="ja-JP" altLang="en-US" sz="800" kern="0" dirty="0">
                <a:latin typeface="Meiryo UI" panose="020B0604030504040204" pitchFamily="50" charset="-128"/>
                <a:ea typeface="Meiryo UI" panose="020B0604030504040204" pitchFamily="50" charset="-128"/>
                <a:cs typeface="Arial" pitchFamily="34" charset="0"/>
              </a:rPr>
              <a:t>★経産省報告</a:t>
            </a:r>
            <a:r>
              <a:rPr kumimoji="0" lang="en-US" altLang="ja-JP" sz="800" kern="0" dirty="0">
                <a:latin typeface="Meiryo UI" panose="020B0604030504040204" pitchFamily="50" charset="-128"/>
                <a:ea typeface="Meiryo UI" panose="020B0604030504040204" pitchFamily="50" charset="-128"/>
                <a:cs typeface="Arial" pitchFamily="34" charset="0"/>
              </a:rPr>
              <a:t>(</a:t>
            </a:r>
            <a:r>
              <a:rPr kumimoji="0" lang="zh-TW" altLang="en-US" sz="800" kern="0" dirty="0">
                <a:latin typeface="Meiryo UI" panose="020B0604030504040204" pitchFamily="50" charset="-128"/>
                <a:ea typeface="Meiryo UI" panose="020B0604030504040204" pitchFamily="50" charset="-128"/>
                <a:cs typeface="Arial" pitchFamily="34" charset="0"/>
              </a:rPr>
              <a:t>廃棄等費用積立金報告書</a:t>
            </a:r>
            <a:r>
              <a:rPr kumimoji="0" lang="en-US" altLang="ja-JP" sz="800" kern="0" dirty="0">
                <a:latin typeface="Meiryo UI" panose="020B0604030504040204" pitchFamily="50" charset="-128"/>
                <a:ea typeface="Meiryo UI" panose="020B0604030504040204" pitchFamily="50" charset="-128"/>
                <a:cs typeface="Arial" pitchFamily="34" charset="0"/>
              </a:rPr>
              <a:t>)</a:t>
            </a:r>
            <a:endParaRPr kumimoji="0" lang="ja-JP" altLang="en-US" sz="800" kern="0" dirty="0">
              <a:latin typeface="Meiryo UI" panose="020B0604030504040204" pitchFamily="50" charset="-128"/>
              <a:ea typeface="Meiryo UI" panose="020B0604030504040204" pitchFamily="50" charset="-128"/>
              <a:cs typeface="Arial" pitchFamily="34" charset="0"/>
            </a:endParaRPr>
          </a:p>
        </p:txBody>
      </p:sp>
    </p:spTree>
    <p:extLst>
      <p:ext uri="{BB962C8B-B14F-4D97-AF65-F5344CB8AC3E}">
        <p14:creationId xmlns:p14="http://schemas.microsoft.com/office/powerpoint/2010/main" val="1712978741"/>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a:extLst>
              <a:ext uri="{FF2B5EF4-FFF2-40B4-BE49-F238E27FC236}">
                <a16:creationId xmlns:a16="http://schemas.microsoft.com/office/drawing/2014/main" id="{A93A0FCB-5E73-4319-AB04-237636FFB69E}"/>
              </a:ext>
            </a:extLst>
          </p:cNvPr>
          <p:cNvSpPr/>
          <p:nvPr/>
        </p:nvSpPr>
        <p:spPr>
          <a:xfrm>
            <a:off x="1324103" y="1977272"/>
            <a:ext cx="7257795" cy="1065229"/>
          </a:xfrm>
          <a:prstGeom prst="rect">
            <a:avLst/>
          </a:prstGeom>
          <a:ln/>
        </p:spPr>
        <p:style>
          <a:lnRef idx="2">
            <a:schemeClr val="dk1"/>
          </a:lnRef>
          <a:fillRef idx="1">
            <a:schemeClr val="lt1"/>
          </a:fillRef>
          <a:effectRef idx="0">
            <a:schemeClr val="dk1"/>
          </a:effectRef>
          <a:fontRef idx="minor">
            <a:schemeClr val="dk1"/>
          </a:fontRef>
        </p:style>
        <p:txBody>
          <a:bodyPr wrap="none" lIns="0" tIns="36000" rIns="0" bIns="36000" rtlCol="0" anchor="ctr"/>
          <a:lstStyle/>
          <a:p>
            <a:pPr algn="ctr"/>
            <a:r>
              <a:rPr kumimoji="0" lang="ja-JP" altLang="en-US" sz="2400" kern="0" dirty="0">
                <a:solidFill>
                  <a:prstClr val="black"/>
                </a:solidFill>
                <a:latin typeface="Meiryo UI"/>
                <a:ea typeface="Meiryo UI"/>
                <a:cs typeface="Arial" pitchFamily="34" charset="0"/>
              </a:rPr>
              <a:t>第１章　事前準備</a:t>
            </a:r>
          </a:p>
        </p:txBody>
      </p:sp>
      <p:graphicFrame>
        <p:nvGraphicFramePr>
          <p:cNvPr id="7" name="表 2">
            <a:extLst>
              <a:ext uri="{FF2B5EF4-FFF2-40B4-BE49-F238E27FC236}">
                <a16:creationId xmlns:a16="http://schemas.microsoft.com/office/drawing/2014/main" id="{6E98848F-CC77-4EDD-A38C-6D6FB8DB77E2}"/>
              </a:ext>
            </a:extLst>
          </p:cNvPr>
          <p:cNvGraphicFramePr>
            <a:graphicFrameLocks noGrp="1"/>
          </p:cNvGraphicFramePr>
          <p:nvPr>
            <p:extLst>
              <p:ext uri="{D42A27DB-BD31-4B8C-83A1-F6EECF244321}">
                <p14:modId xmlns:p14="http://schemas.microsoft.com/office/powerpoint/2010/main" val="2909930511"/>
              </p:ext>
            </p:extLst>
          </p:nvPr>
        </p:nvGraphicFramePr>
        <p:xfrm>
          <a:off x="2344348" y="3179333"/>
          <a:ext cx="5217304" cy="3200400"/>
        </p:xfrm>
        <a:graphic>
          <a:graphicData uri="http://schemas.openxmlformats.org/drawingml/2006/table">
            <a:tbl>
              <a:tblPr firstRow="1" bandRow="1">
                <a:tableStyleId>{2D5ABB26-0587-4C30-8999-92F81FD0307C}</a:tableStyleId>
              </a:tblPr>
              <a:tblGrid>
                <a:gridCol w="1219518">
                  <a:extLst>
                    <a:ext uri="{9D8B030D-6E8A-4147-A177-3AD203B41FA5}">
                      <a16:colId xmlns:a16="http://schemas.microsoft.com/office/drawing/2014/main" val="703171409"/>
                    </a:ext>
                  </a:extLst>
                </a:gridCol>
                <a:gridCol w="2265680">
                  <a:extLst>
                    <a:ext uri="{9D8B030D-6E8A-4147-A177-3AD203B41FA5}">
                      <a16:colId xmlns:a16="http://schemas.microsoft.com/office/drawing/2014/main" val="1134431063"/>
                    </a:ext>
                  </a:extLst>
                </a:gridCol>
                <a:gridCol w="866053">
                  <a:extLst>
                    <a:ext uri="{9D8B030D-6E8A-4147-A177-3AD203B41FA5}">
                      <a16:colId xmlns:a16="http://schemas.microsoft.com/office/drawing/2014/main" val="1121979159"/>
                    </a:ext>
                  </a:extLst>
                </a:gridCol>
                <a:gridCol w="866053">
                  <a:extLst>
                    <a:ext uri="{9D8B030D-6E8A-4147-A177-3AD203B41FA5}">
                      <a16:colId xmlns:a16="http://schemas.microsoft.com/office/drawing/2014/main" val="2171459410"/>
                    </a:ext>
                  </a:extLst>
                </a:gridCol>
              </a:tblGrid>
              <a:tr h="281437">
                <a:tc gridSpan="2">
                  <a:txBody>
                    <a:bodyPr/>
                    <a:lstStyle/>
                    <a:p>
                      <a:pPr algn="ctr"/>
                      <a:r>
                        <a:rPr kumimoji="1" lang="ja-JP" altLang="en-US" sz="1200" b="0" dirty="0">
                          <a:latin typeface="Meiryo UI" panose="020B0604030504040204" pitchFamily="50" charset="-128"/>
                          <a:ea typeface="Meiryo UI" panose="020B0604030504040204" pitchFamily="50" charset="-128"/>
                        </a:rPr>
                        <a:t>業務</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1200" b="0" dirty="0">
                          <a:latin typeface="Meiryo UI" panose="020B0604030504040204" pitchFamily="50" charset="-128"/>
                          <a:ea typeface="Meiryo UI" panose="020B0604030504040204" pitchFamily="50" charset="-128"/>
                        </a:rPr>
                        <a:t>業務</a:t>
                      </a:r>
                      <a:endParaRPr kumimoji="1" lang="en-US" altLang="ja-JP" sz="1200" b="0" dirty="0">
                        <a:latin typeface="Meiryo UI" panose="020B0604030504040204" pitchFamily="50" charset="-128"/>
                        <a:ea typeface="Meiryo UI" panose="020B0604030504040204" pitchFamily="50" charset="-128"/>
                      </a:endParaRPr>
                    </a:p>
                    <a:p>
                      <a:pPr algn="ctr"/>
                      <a:r>
                        <a:rPr kumimoji="1" lang="ja-JP" altLang="en-US" sz="1200" b="0" dirty="0">
                          <a:latin typeface="Meiryo UI" panose="020B0604030504040204" pitchFamily="50" charset="-128"/>
                          <a:ea typeface="Meiryo UI" panose="020B0604030504040204" pitchFamily="50" charset="-128"/>
                        </a:rPr>
                        <a:t>タイミング</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1200" b="0" dirty="0">
                          <a:latin typeface="Meiryo UI" panose="020B0604030504040204" pitchFamily="50" charset="-128"/>
                          <a:ea typeface="Meiryo UI" panose="020B0604030504040204" pitchFamily="50" charset="-128"/>
                        </a:rPr>
                        <a:t>業務コード</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782928316"/>
                  </a:ext>
                </a:extLst>
              </a:tr>
              <a:tr h="182029">
                <a:tc rowSpan="3">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マスタ情報管理</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marL="0" indent="0" algn="l">
                        <a:buFont typeface="Arial" panose="020B0604020202020204" pitchFamily="34" charset="0"/>
                        <a:buNone/>
                      </a:pPr>
                      <a:r>
                        <a:rPr kumimoji="1" lang="zh-TW" altLang="en-US" sz="1200" b="0" dirty="0">
                          <a:latin typeface="Meiryo UI" panose="020B0604030504040204" pitchFamily="50" charset="-128"/>
                          <a:ea typeface="Meiryo UI" panose="020B0604030504040204" pitchFamily="50" charset="-128"/>
                        </a:rPr>
                        <a:t>事業計画認定情報</a:t>
                      </a:r>
                      <a:endParaRPr kumimoji="1" lang="en-US" altLang="ja-JP" sz="1200" b="0" dirty="0">
                        <a:solidFill>
                          <a:srgbClr val="FF0000"/>
                        </a:solidFill>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月次</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indent="0" algn="ctr">
                        <a:buFont typeface="Arial" panose="020B0604020202020204" pitchFamily="34" charset="0"/>
                        <a:buNone/>
                      </a:pPr>
                      <a:r>
                        <a:rPr kumimoji="1" lang="en-US" altLang="ja-JP" sz="1200" b="0" dirty="0">
                          <a:latin typeface="Meiryo UI" panose="020B0604030504040204" pitchFamily="50" charset="-128"/>
                          <a:ea typeface="Meiryo UI" panose="020B0604030504040204" pitchFamily="50" charset="-128"/>
                        </a:rPr>
                        <a:t>CMN001</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43272786"/>
                  </a:ext>
                </a:extLst>
              </a:tr>
              <a:tr h="182029">
                <a:tc vMerge="1">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事業者情報</a:t>
                      </a:r>
                      <a:endParaRPr kumimoji="1" lang="en-US" altLang="ja-JP" sz="1200" b="0" kern="1200" dirty="0">
                        <a:solidFill>
                          <a:srgbClr val="FF0000"/>
                        </a:solidFill>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随時</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indent="0" algn="ctr">
                        <a:buFont typeface="Arial" panose="020B0604020202020204" pitchFamily="34" charset="0"/>
                        <a:buNone/>
                      </a:pPr>
                      <a:r>
                        <a:rPr kumimoji="1" lang="en-US" altLang="ja-JP" sz="1200" b="0" dirty="0">
                          <a:latin typeface="Meiryo UI" panose="020B0604030504040204" pitchFamily="50" charset="-128"/>
                          <a:ea typeface="Meiryo UI" panose="020B0604030504040204" pitchFamily="50" charset="-128"/>
                        </a:rPr>
                        <a:t>CMN002</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355008"/>
                  </a:ext>
                </a:extLst>
              </a:tr>
              <a:tr h="182029">
                <a:tc vMerge="1">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r>
                        <a:rPr kumimoji="1" lang="ja-JP" altLang="en-US" sz="1200" b="0" kern="1200" dirty="0">
                          <a:solidFill>
                            <a:schemeClr val="tx1"/>
                          </a:solidFill>
                          <a:latin typeface="Meiryo UI" panose="020B0604030504040204" pitchFamily="50" charset="-128"/>
                          <a:ea typeface="Meiryo UI" panose="020B0604030504040204" pitchFamily="50" charset="-128"/>
                          <a:cs typeface="+mn-cs"/>
                        </a:rPr>
                        <a:t>一時調達契約情報</a:t>
                      </a:r>
                      <a:endParaRPr kumimoji="1" lang="en-US" altLang="ja-JP" sz="1200" b="0" kern="1200" dirty="0">
                        <a:solidFill>
                          <a:schemeClr val="tx1"/>
                        </a:solidFill>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1200" dirty="0">
                          <a:solidFill>
                            <a:schemeClr val="tx1"/>
                          </a:solidFill>
                          <a:latin typeface="Meiryo UI" panose="020B0604030504040204" pitchFamily="50" charset="-128"/>
                          <a:ea typeface="Meiryo UI" panose="020B0604030504040204" pitchFamily="50" charset="-128"/>
                        </a:rPr>
                        <a:t>随時</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en-US" altLang="ja-JP" sz="1200" dirty="0">
                          <a:solidFill>
                            <a:schemeClr val="tx1"/>
                          </a:solidFill>
                          <a:latin typeface="Meiryo UI" panose="020B0604030504040204" pitchFamily="50" charset="-128"/>
                          <a:ea typeface="Meiryo UI" panose="020B0604030504040204" pitchFamily="50" charset="-128"/>
                        </a:rPr>
                        <a:t>CMN003</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328091603"/>
                  </a:ext>
                </a:extLst>
              </a:tr>
              <a:tr h="182029">
                <a:tc rowSpan="5">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算定諸元管理</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バランシングコスト</a:t>
                      </a:r>
                      <a:endParaRPr kumimoji="1" lang="en-US" altLang="ja-JP" sz="1200" b="0" kern="1200" dirty="0">
                        <a:solidFill>
                          <a:srgbClr val="FF0000"/>
                        </a:solidFill>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年次</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CMN030</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537097712"/>
                  </a:ext>
                </a:extLst>
              </a:tr>
              <a:tr h="182029">
                <a:tc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kern="1200" dirty="0">
                          <a:solidFill>
                            <a:schemeClr val="tx1"/>
                          </a:solidFill>
                          <a:latin typeface="Meiryo UI" panose="020B0604030504040204" pitchFamily="50" charset="-128"/>
                          <a:ea typeface="Meiryo UI" panose="020B0604030504040204" pitchFamily="50" charset="-128"/>
                          <a:cs typeface="+mn-cs"/>
                        </a:rPr>
                        <a:t>インバランスリスク単価</a:t>
                      </a:r>
                      <a:endParaRPr kumimoji="1" lang="en-US" altLang="ja-JP" sz="1200" b="0" kern="1200" dirty="0">
                        <a:solidFill>
                          <a:schemeClr val="tx1"/>
                        </a:solidFill>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rPr>
                        <a:t>月次</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rPr>
                        <a:t>CMN031</a:t>
                      </a:r>
                      <a:endParaRPr kumimoji="1" lang="ja-JP" altLang="en-US" sz="12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46171465"/>
                  </a:ext>
                </a:extLst>
              </a:tr>
              <a:tr h="182029">
                <a:tc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indent="0" algn="l">
                        <a:buFont typeface="Arial" panose="020B0604020202020204" pitchFamily="34" charset="0"/>
                        <a:buNone/>
                      </a:pPr>
                      <a:r>
                        <a:rPr kumimoji="1" lang="en-US" altLang="ja-JP" sz="1200" b="0" dirty="0">
                          <a:latin typeface="Meiryo UI" panose="020B0604030504040204" pitchFamily="50" charset="-128"/>
                          <a:ea typeface="Meiryo UI" panose="020B0604030504040204" pitchFamily="50" charset="-128"/>
                        </a:rPr>
                        <a:t>JEPX</a:t>
                      </a:r>
                      <a:r>
                        <a:rPr kumimoji="1" lang="ja-JP" altLang="en-US" sz="1200" b="0" dirty="0">
                          <a:latin typeface="Meiryo UI" panose="020B0604030504040204" pitchFamily="50" charset="-128"/>
                          <a:ea typeface="Meiryo UI" panose="020B0604030504040204" pitchFamily="50" charset="-128"/>
                        </a:rPr>
                        <a:t>スポット・時間前市場価格</a:t>
                      </a:r>
                      <a:endParaRPr kumimoji="1" lang="en-US" altLang="ja-JP" sz="1200" b="0" kern="1200" dirty="0">
                        <a:solidFill>
                          <a:srgbClr val="FF0000"/>
                        </a:solidFill>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月次</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CMN032</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076439934"/>
                  </a:ext>
                </a:extLst>
              </a:tr>
              <a:tr h="182029">
                <a:tc vMerge="1">
                  <a:txBody>
                    <a:bodyPr/>
                    <a:lstStyle/>
                    <a:p>
                      <a:endParaRPr kumimoji="1" lang="ja-JP" altLang="en-US"/>
                    </a:p>
                  </a:txBody>
                  <a:tcPr>
                    <a:lnT w="9525" cap="flat" cmpd="sng" algn="ctr">
                      <a:solidFill>
                        <a:schemeClr val="bg1">
                          <a:lumMod val="75000"/>
                        </a:schemeClr>
                      </a:solidFill>
                      <a:prstDash val="solid"/>
                      <a:round/>
                      <a:headEnd type="none" w="med" len="med"/>
                      <a:tailEnd type="none" w="med" len="med"/>
                    </a:lnT>
                  </a:tcPr>
                </a:tc>
                <a:tc>
                  <a:txBody>
                    <a:bodyPr/>
                    <a:lstStyle/>
                    <a:p>
                      <a:r>
                        <a:rPr kumimoji="1" lang="en-US" altLang="ja-JP" sz="1200" b="0" dirty="0">
                          <a:latin typeface="Meiryo UI" panose="020B0604030504040204" pitchFamily="50" charset="-128"/>
                          <a:ea typeface="Meiryo UI" panose="020B0604030504040204" pitchFamily="50" charset="-128"/>
                        </a:rPr>
                        <a:t>JEPX</a:t>
                      </a:r>
                      <a:r>
                        <a:rPr kumimoji="1" lang="ja-JP" altLang="en-US" sz="1200" b="0" dirty="0">
                          <a:latin typeface="Meiryo UI" panose="020B0604030504040204" pitchFamily="50" charset="-128"/>
                          <a:ea typeface="Meiryo UI" panose="020B0604030504040204" pitchFamily="50" charset="-128"/>
                        </a:rPr>
                        <a:t>非化石価値取引市場価格</a:t>
                      </a:r>
                      <a:endParaRPr kumimoji="1" lang="ja-JP" altLang="en-US" sz="1200" b="0" kern="1200" dirty="0">
                        <a:solidFill>
                          <a:srgbClr val="FF0000"/>
                        </a:solidFill>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1200" dirty="0">
                          <a:latin typeface="Meiryo UI" panose="020B0604030504040204" pitchFamily="50" charset="-128"/>
                          <a:ea typeface="Meiryo UI" panose="020B0604030504040204" pitchFamily="50" charset="-128"/>
                        </a:rPr>
                        <a:t>月次</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CMN033</a:t>
                      </a:r>
                      <a:endParaRPr kumimoji="1" lang="ja-JP" altLang="en-US" sz="12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652348642"/>
                  </a:ext>
                </a:extLst>
              </a:tr>
              <a:tr h="182029">
                <a:tc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r>
                        <a:rPr lang="ja-JP" altLang="en-US" sz="1200" dirty="0">
                          <a:latin typeface="Meiryo UI" panose="020B0604030504040204" pitchFamily="50" charset="-128"/>
                          <a:ea typeface="Meiryo UI" panose="020B0604030504040204" pitchFamily="50" charset="-128"/>
                        </a:rPr>
                        <a:t>供給電力量</a:t>
                      </a:r>
                      <a:endParaRPr kumimoji="1" lang="en-US" altLang="ja-JP" sz="1200" b="0" kern="1200" dirty="0">
                        <a:solidFill>
                          <a:srgbClr val="FF0000"/>
                        </a:solidFill>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1200" dirty="0">
                          <a:latin typeface="Meiryo UI" panose="020B0604030504040204" pitchFamily="50" charset="-128"/>
                          <a:ea typeface="Meiryo UI" panose="020B0604030504040204" pitchFamily="50" charset="-128"/>
                        </a:rPr>
                        <a:t>月次</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en-US" altLang="ja-JP" sz="1200" dirty="0">
                          <a:latin typeface="Meiryo UI" panose="020B0604030504040204" pitchFamily="50" charset="-128"/>
                          <a:ea typeface="Meiryo UI" panose="020B0604030504040204" pitchFamily="50" charset="-128"/>
                        </a:rPr>
                        <a:t>CMN034</a:t>
                      </a:r>
                      <a:endParaRPr kumimoji="1" lang="ja-JP" altLang="en-US" sz="12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064673203"/>
                  </a:ext>
                </a:extLst>
              </a:tr>
              <a:tr h="182029">
                <a:tc row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ユーザ情報管理</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ユーザ</a:t>
                      </a:r>
                      <a:r>
                        <a:rPr kumimoji="1" lang="en-US" altLang="ja-JP" sz="1200" b="0" dirty="0">
                          <a:latin typeface="Meiryo UI" panose="020B0604030504040204" pitchFamily="50" charset="-128"/>
                          <a:ea typeface="Meiryo UI" panose="020B0604030504040204" pitchFamily="50" charset="-128"/>
                        </a:rPr>
                        <a:t>ID</a:t>
                      </a:r>
                      <a:r>
                        <a:rPr kumimoji="1" lang="ja-JP" altLang="en-US" sz="1200" b="0" dirty="0">
                          <a:latin typeface="Meiryo UI" panose="020B0604030504040204" pitchFamily="50" charset="-128"/>
                          <a:ea typeface="Meiryo UI" panose="020B0604030504040204" pitchFamily="50" charset="-128"/>
                        </a:rPr>
                        <a:t>再通知</a:t>
                      </a:r>
                      <a:endParaRPr kumimoji="1" lang="en-US" altLang="ja-JP" sz="1200" b="0" kern="1200" dirty="0">
                        <a:solidFill>
                          <a:srgbClr val="FF0000"/>
                        </a:solidFill>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随時</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CMN081</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8294466"/>
                  </a:ext>
                </a:extLst>
              </a:tr>
              <a:tr h="182029">
                <a:tc vMerge="1">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パスワード変更・再発行</a:t>
                      </a:r>
                      <a:endParaRPr kumimoji="1" lang="en-US" altLang="ja-JP" sz="1200" b="0" kern="1200" dirty="0">
                        <a:solidFill>
                          <a:srgbClr val="FF0000"/>
                        </a:solidFill>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随時</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CMN082</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0975102"/>
                  </a:ext>
                </a:extLst>
              </a:tr>
            </a:tbl>
          </a:graphicData>
        </a:graphic>
      </p:graphicFrame>
    </p:spTree>
    <p:extLst>
      <p:ext uri="{BB962C8B-B14F-4D97-AF65-F5344CB8AC3E}">
        <p14:creationId xmlns:p14="http://schemas.microsoft.com/office/powerpoint/2010/main" val="222095998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ja-JP" altLang="en-US" dirty="0">
                <a:latin typeface="Meiryo UI" panose="020B0604030504040204" pitchFamily="50" charset="-128"/>
                <a:ea typeface="Meiryo UI" panose="020B0604030504040204" pitchFamily="50" charset="-128"/>
              </a:rPr>
              <a:t>事業者関連データ</a:t>
            </a:r>
            <a:r>
              <a:rPr lang="en-US" altLang="ja-JP" dirty="0">
                <a:latin typeface="Meiryo UI" panose="020B0604030504040204" pitchFamily="50" charset="-128"/>
                <a:ea typeface="Meiryo UI" panose="020B0604030504040204" pitchFamily="50" charset="-128"/>
              </a:rPr>
              <a:t>(</a:t>
            </a:r>
            <a:r>
              <a:rPr lang="zh-TW" altLang="en-US" dirty="0">
                <a:latin typeface="Meiryo UI" panose="020B0604030504040204" pitchFamily="50" charset="-128"/>
                <a:ea typeface="Meiryo UI" panose="020B0604030504040204" pitchFamily="50" charset="-128"/>
              </a:rPr>
              <a:t>事業計画認定情報</a:t>
            </a:r>
            <a:r>
              <a:rPr lang="ja-JP" altLang="en-US" dirty="0">
                <a:latin typeface="Meiryo UI" panose="020B0604030504040204" pitchFamily="50" charset="-128"/>
                <a:ea typeface="Meiryo UI" panose="020B0604030504040204" pitchFamily="50" charset="-128"/>
              </a:rPr>
              <a:t>・事業者情報</a:t>
            </a:r>
            <a:r>
              <a:rPr lang="en-US" altLang="ja-JP"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の管理方針 </a:t>
            </a:r>
            <a:r>
              <a:rPr lang="en-US" altLang="ja-JP" dirty="0">
                <a:latin typeface="Meiryo UI" panose="020B0604030504040204" pitchFamily="50" charset="-128"/>
                <a:ea typeface="Meiryo UI" panose="020B0604030504040204" pitchFamily="50" charset="-128"/>
              </a:rPr>
              <a:t>(1/3)</a:t>
            </a:r>
            <a:endParaRPr kumimoji="1" lang="ja-JP" altLang="en-US" dirty="0">
              <a:latin typeface="Meiryo UI" panose="020B0604030504040204" pitchFamily="50" charset="-128"/>
              <a:ea typeface="Meiryo UI" panose="020B0604030504040204" pitchFamily="50" charset="-128"/>
            </a:endParaRPr>
          </a:p>
        </p:txBody>
      </p:sp>
      <p:graphicFrame>
        <p:nvGraphicFramePr>
          <p:cNvPr id="63" name="表 62">
            <a:extLst>
              <a:ext uri="{FF2B5EF4-FFF2-40B4-BE49-F238E27FC236}">
                <a16:creationId xmlns:a16="http://schemas.microsoft.com/office/drawing/2014/main" id="{262CD5F7-E2E6-48CD-8F56-3F9EB8DFF8FB}"/>
              </a:ext>
            </a:extLst>
          </p:cNvPr>
          <p:cNvGraphicFramePr>
            <a:graphicFrameLocks noGrp="1"/>
          </p:cNvGraphicFramePr>
          <p:nvPr/>
        </p:nvGraphicFramePr>
        <p:xfrm>
          <a:off x="145564" y="3461922"/>
          <a:ext cx="9674056" cy="2576414"/>
        </p:xfrm>
        <a:graphic>
          <a:graphicData uri="http://schemas.openxmlformats.org/drawingml/2006/table">
            <a:tbl>
              <a:tblPr bandRow="1">
                <a:tableStyleId>{5940675A-B579-460E-94D1-54222C63F5DA}</a:tableStyleId>
              </a:tblPr>
              <a:tblGrid>
                <a:gridCol w="1070986">
                  <a:extLst>
                    <a:ext uri="{9D8B030D-6E8A-4147-A177-3AD203B41FA5}">
                      <a16:colId xmlns:a16="http://schemas.microsoft.com/office/drawing/2014/main" val="4072813430"/>
                    </a:ext>
                  </a:extLst>
                </a:gridCol>
                <a:gridCol w="1288934">
                  <a:extLst>
                    <a:ext uri="{9D8B030D-6E8A-4147-A177-3AD203B41FA5}">
                      <a16:colId xmlns:a16="http://schemas.microsoft.com/office/drawing/2014/main" val="4168530611"/>
                    </a:ext>
                  </a:extLst>
                </a:gridCol>
                <a:gridCol w="636423">
                  <a:extLst>
                    <a:ext uri="{9D8B030D-6E8A-4147-A177-3AD203B41FA5}">
                      <a16:colId xmlns:a16="http://schemas.microsoft.com/office/drawing/2014/main" val="643015284"/>
                    </a:ext>
                  </a:extLst>
                </a:gridCol>
                <a:gridCol w="672309">
                  <a:extLst>
                    <a:ext uri="{9D8B030D-6E8A-4147-A177-3AD203B41FA5}">
                      <a16:colId xmlns:a16="http://schemas.microsoft.com/office/drawing/2014/main" val="3411103439"/>
                    </a:ext>
                  </a:extLst>
                </a:gridCol>
                <a:gridCol w="672309">
                  <a:extLst>
                    <a:ext uri="{9D8B030D-6E8A-4147-A177-3AD203B41FA5}">
                      <a16:colId xmlns:a16="http://schemas.microsoft.com/office/drawing/2014/main" val="2494386671"/>
                    </a:ext>
                  </a:extLst>
                </a:gridCol>
                <a:gridCol w="666491">
                  <a:extLst>
                    <a:ext uri="{9D8B030D-6E8A-4147-A177-3AD203B41FA5}">
                      <a16:colId xmlns:a16="http://schemas.microsoft.com/office/drawing/2014/main" val="862762708"/>
                    </a:ext>
                  </a:extLst>
                </a:gridCol>
                <a:gridCol w="4666604">
                  <a:extLst>
                    <a:ext uri="{9D8B030D-6E8A-4147-A177-3AD203B41FA5}">
                      <a16:colId xmlns:a16="http://schemas.microsoft.com/office/drawing/2014/main" val="1181449599"/>
                    </a:ext>
                  </a:extLst>
                </a:gridCol>
              </a:tblGrid>
              <a:tr h="227139">
                <a:tc rowSpan="2">
                  <a:txBody>
                    <a:bodyPr/>
                    <a:lstStyle/>
                    <a:p>
                      <a:pPr algn="ctr"/>
                      <a:r>
                        <a:rPr kumimoji="1" lang="ja-JP" altLang="en-US" sz="1100" dirty="0">
                          <a:latin typeface="Meiryo UI" panose="020B0604030504040204" pitchFamily="50" charset="-128"/>
                          <a:ea typeface="Meiryo UI" panose="020B0604030504040204" pitchFamily="50" charset="-128"/>
                        </a:rPr>
                        <a:t>対象システム</a:t>
                      </a:r>
                      <a:endParaRPr kumimoji="1" lang="en-US" altLang="ja-JP" sz="1100" dirty="0">
                        <a:latin typeface="Meiryo UI" panose="020B0604030504040204" pitchFamily="50" charset="-128"/>
                        <a:ea typeface="Meiryo UI" panose="020B0604030504040204" pitchFamily="50" charset="-128"/>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lumMod val="95000"/>
                      </a:schemeClr>
                    </a:solidFill>
                  </a:tcPr>
                </a:tc>
                <a:tc rowSpan="2">
                  <a:txBody>
                    <a:bodyPr/>
                    <a:lstStyle/>
                    <a:p>
                      <a:pPr algn="ctr"/>
                      <a:r>
                        <a:rPr kumimoji="1" lang="ja-JP" altLang="en-US" sz="1100" dirty="0">
                          <a:latin typeface="Meiryo UI" panose="020B0604030504040204" pitchFamily="50" charset="-128"/>
                          <a:ea typeface="Meiryo UI" panose="020B0604030504040204" pitchFamily="50" charset="-128"/>
                        </a:rPr>
                        <a:t>業務</a:t>
                      </a:r>
                      <a:endParaRPr kumimoji="1" lang="en-US" altLang="ja-JP" sz="1100" dirty="0">
                        <a:latin typeface="Meiryo UI" panose="020B0604030504040204" pitchFamily="50" charset="-128"/>
                        <a:ea typeface="Meiryo UI" panose="020B0604030504040204" pitchFamily="50" charset="-128"/>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lumMod val="95000"/>
                      </a:schemeClr>
                    </a:solidFill>
                  </a:tcPr>
                </a:tc>
                <a:tc gridSpan="4">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ja-JP" altLang="en-US" sz="1100" dirty="0">
                          <a:latin typeface="Meiryo UI" panose="020B0604030504040204" pitchFamily="50" charset="-128"/>
                          <a:ea typeface="Meiryo UI" panose="020B0604030504040204" pitchFamily="50" charset="-128"/>
                        </a:rPr>
                        <a:t>事業者</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lumMod val="95000"/>
                      </a:schemeClr>
                    </a:solidFill>
                  </a:tcPr>
                </a:tc>
                <a:tc hMerge="1">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1" lang="ja-JP" altLang="en-US" sz="1000" dirty="0">
                        <a:latin typeface="Meiryo UI" panose="020B0604030504040204" pitchFamily="50" charset="-128"/>
                        <a:ea typeface="Meiryo UI" panose="020B0604030504040204" pitchFamily="50" charset="-128"/>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lumMod val="95000"/>
                      </a:schemeClr>
                    </a:solidFill>
                  </a:tcPr>
                </a:tc>
                <a:tc hMerge="1">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1" lang="ja-JP" altLang="en-US" sz="1000" dirty="0">
                        <a:latin typeface="Meiryo UI" panose="020B0604030504040204" pitchFamily="50" charset="-128"/>
                        <a:ea typeface="Meiryo UI" panose="020B0604030504040204" pitchFamily="50" charset="-128"/>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lumMod val="95000"/>
                      </a:schemeClr>
                    </a:solidFill>
                  </a:tcPr>
                </a:tc>
                <a:tc hMerge="1">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1" lang="ja-JP" altLang="en-US" sz="1000" dirty="0">
                        <a:latin typeface="Meiryo UI" panose="020B0604030504040204" pitchFamily="50" charset="-128"/>
                        <a:ea typeface="Meiryo UI" panose="020B0604030504040204" pitchFamily="50" charset="-128"/>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lumMod val="95000"/>
                      </a:schemeClr>
                    </a:solidFill>
                  </a:tcPr>
                </a:tc>
                <a:tc rowSpan="2">
                  <a:txBody>
                    <a:bodyPr/>
                    <a:lstStyle/>
                    <a:p>
                      <a:pPr algn="ctr"/>
                      <a:r>
                        <a:rPr kumimoji="1" lang="ja-JP" altLang="en-US" sz="1100" dirty="0">
                          <a:latin typeface="Meiryo UI" panose="020B0604030504040204" pitchFamily="50" charset="-128"/>
                          <a:ea typeface="Meiryo UI" panose="020B0604030504040204" pitchFamily="50" charset="-128"/>
                        </a:rPr>
                        <a:t>用途</a:t>
                      </a:r>
                      <a:endParaRPr kumimoji="1" lang="en-US" altLang="ja-JP" sz="1100" dirty="0">
                        <a:latin typeface="Meiryo UI" panose="020B0604030504040204" pitchFamily="50" charset="-128"/>
                        <a:ea typeface="Meiryo UI" panose="020B0604030504040204" pitchFamily="50" charset="-128"/>
                      </a:endParaRPr>
                    </a:p>
                    <a:p>
                      <a:pPr algn="ctr"/>
                      <a:r>
                        <a:rPr kumimoji="1" lang="en-US" altLang="ja-JP" sz="1100" dirty="0">
                          <a:latin typeface="Meiryo UI" panose="020B0604030504040204" pitchFamily="50" charset="-128"/>
                          <a:ea typeface="Meiryo UI" panose="020B0604030504040204" pitchFamily="50" charset="-128"/>
                        </a:rPr>
                        <a:t>(</a:t>
                      </a:r>
                      <a:r>
                        <a:rPr kumimoji="1" lang="ja-JP" altLang="en-US" sz="1100" dirty="0">
                          <a:latin typeface="Meiryo UI" panose="020B0604030504040204" pitchFamily="50" charset="-128"/>
                          <a:ea typeface="Meiryo UI" panose="020B0604030504040204" pitchFamily="50" charset="-128"/>
                        </a:rPr>
                        <a:t>費用調整負担業務を遂行するにあたり主要項目を記載</a:t>
                      </a:r>
                      <a:r>
                        <a:rPr kumimoji="1" lang="en-US" altLang="ja-JP" sz="1100" dirty="0">
                          <a:latin typeface="Meiryo UI" panose="020B0604030504040204" pitchFamily="50" charset="-128"/>
                          <a:ea typeface="Meiryo UI" panose="020B0604030504040204" pitchFamily="50" charset="-128"/>
                        </a:rPr>
                        <a:t>)</a:t>
                      </a:r>
                      <a:endParaRPr kumimoji="1" lang="ja-JP" altLang="en-US" sz="1100" dirty="0">
                        <a:latin typeface="Meiryo UI" panose="020B0604030504040204" pitchFamily="50" charset="-128"/>
                        <a:ea typeface="Meiryo UI" panose="020B0604030504040204" pitchFamily="50" charset="-128"/>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922472835"/>
                  </a:ext>
                </a:extLst>
              </a:tr>
              <a:tr h="0">
                <a:tc vMerge="1">
                  <a:txBody>
                    <a:bodyPr/>
                    <a:lstStyle/>
                    <a:p>
                      <a:endParaRPr kumimoji="1" lang="ja-JP" altLang="en-US"/>
                    </a:p>
                  </a:txBody>
                  <a:tcPr/>
                </a:tc>
                <a:tc vMerge="1">
                  <a:txBody>
                    <a:bodyPr/>
                    <a:lstStyle/>
                    <a:p>
                      <a:pPr algn="ctr"/>
                      <a:endParaRPr kumimoji="1" lang="en-US" altLang="ja-JP" sz="1000" dirty="0">
                        <a:latin typeface="Meiryo UI" panose="020B0604030504040204" pitchFamily="50" charset="-128"/>
                        <a:ea typeface="Meiryo UI" panose="020B0604030504040204" pitchFamily="50" charset="-128"/>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1050" dirty="0">
                          <a:latin typeface="Meiryo UI" panose="020B0604030504040204" pitchFamily="50" charset="-128"/>
                          <a:ea typeface="Meiryo UI" panose="020B0604030504040204" pitchFamily="50" charset="-128"/>
                        </a:rPr>
                        <a:t>小売</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050" dirty="0">
                          <a:latin typeface="Meiryo UI" panose="020B0604030504040204" pitchFamily="50" charset="-128"/>
                          <a:ea typeface="Meiryo UI" panose="020B0604030504040204" pitchFamily="50" charset="-128"/>
                        </a:rPr>
                        <a:t>FIT</a:t>
                      </a:r>
                      <a:r>
                        <a:rPr kumimoji="1" lang="ja-JP" altLang="en-US" sz="1050" dirty="0">
                          <a:latin typeface="Meiryo UI" panose="020B0604030504040204" pitchFamily="50" charset="-128"/>
                          <a:ea typeface="Meiryo UI" panose="020B0604030504040204" pitchFamily="50" charset="-128"/>
                        </a:rPr>
                        <a:t>買取</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050" dirty="0">
                          <a:latin typeface="Meiryo UI" panose="020B0604030504040204" pitchFamily="50" charset="-128"/>
                          <a:ea typeface="Meiryo UI" panose="020B0604030504040204" pitchFamily="50" charset="-128"/>
                        </a:rPr>
                        <a:t>FIT</a:t>
                      </a:r>
                      <a:r>
                        <a:rPr kumimoji="1" lang="ja-JP" altLang="en-US" sz="1050" dirty="0">
                          <a:latin typeface="Meiryo UI" panose="020B0604030504040204" pitchFamily="50" charset="-128"/>
                          <a:ea typeface="Meiryo UI" panose="020B0604030504040204" pitchFamily="50" charset="-128"/>
                        </a:rPr>
                        <a:t>認定</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050" dirty="0">
                          <a:latin typeface="Meiryo UI" panose="020B0604030504040204" pitchFamily="50" charset="-128"/>
                          <a:ea typeface="Meiryo UI" panose="020B0604030504040204" pitchFamily="50" charset="-128"/>
                        </a:rPr>
                        <a:t>FIP</a:t>
                      </a:r>
                      <a:r>
                        <a:rPr kumimoji="1" lang="ja-JP" altLang="en-US" sz="1050" dirty="0">
                          <a:latin typeface="Meiryo UI" panose="020B0604030504040204" pitchFamily="50" charset="-128"/>
                          <a:ea typeface="Meiryo UI" panose="020B0604030504040204" pitchFamily="50" charset="-128"/>
                        </a:rPr>
                        <a:t>認定</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lumMod val="95000"/>
                      </a:schemeClr>
                    </a:solidFill>
                  </a:tcPr>
                </a:tc>
                <a:tc vMerge="1">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865782174"/>
                  </a:ext>
                </a:extLst>
              </a:tr>
              <a:tr h="484297">
                <a:tc rowSpan="2">
                  <a:txBody>
                    <a:bodyPr/>
                    <a:lstStyle/>
                    <a:p>
                      <a:pPr algn="ctr"/>
                      <a:r>
                        <a:rPr kumimoji="1" lang="en-US" altLang="ja-JP" sz="1100" dirty="0">
                          <a:latin typeface="Meiryo UI" panose="020B0604030504040204" pitchFamily="50" charset="-128"/>
                          <a:ea typeface="Meiryo UI" panose="020B0604030504040204" pitchFamily="50" charset="-128"/>
                        </a:rPr>
                        <a:t>FIT</a:t>
                      </a:r>
                      <a:r>
                        <a:rPr kumimoji="1" lang="ja-JP" altLang="en-US" sz="1100" dirty="0">
                          <a:latin typeface="Meiryo UI" panose="020B0604030504040204" pitchFamily="50" charset="-128"/>
                          <a:ea typeface="Meiryo UI" panose="020B0604030504040204" pitchFamily="50" charset="-128"/>
                        </a:rPr>
                        <a:t>納付金・</a:t>
                      </a:r>
                      <a:endParaRPr kumimoji="1" lang="en-US" altLang="ja-JP" sz="1100" dirty="0">
                        <a:latin typeface="Meiryo UI" panose="020B0604030504040204" pitchFamily="50" charset="-128"/>
                        <a:ea typeface="Meiryo UI" panose="020B0604030504040204" pitchFamily="50" charset="-128"/>
                      </a:endParaRPr>
                    </a:p>
                    <a:p>
                      <a:pPr algn="ctr"/>
                      <a:r>
                        <a:rPr kumimoji="1" lang="ja-JP" altLang="en-US" sz="1100" dirty="0">
                          <a:latin typeface="Meiryo UI" panose="020B0604030504040204" pitchFamily="50" charset="-128"/>
                          <a:ea typeface="Meiryo UI" panose="020B0604030504040204" pitchFamily="50" charset="-128"/>
                        </a:rPr>
                        <a:t>交付金システム</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ja-JP" altLang="en-US" sz="1100" dirty="0">
                          <a:latin typeface="Meiryo UI" panose="020B0604030504040204" pitchFamily="50" charset="-128"/>
                          <a:ea typeface="Meiryo UI" panose="020B0604030504040204" pitchFamily="50" charset="-128"/>
                        </a:rPr>
                        <a:t>再エネ賦課金徴収</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ja-JP" altLang="en-US" sz="1400" dirty="0">
                          <a:latin typeface="Meiryo UI" panose="020B0604030504040204" pitchFamily="50" charset="-128"/>
                          <a:ea typeface="Meiryo UI" panose="020B0604030504040204" pitchFamily="50" charset="-128"/>
                        </a:rPr>
                        <a:t>〇</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ja-JP" altLang="en-US" sz="1400" dirty="0">
                          <a:latin typeface="Meiryo UI" panose="020B0604030504040204" pitchFamily="50" charset="-128"/>
                          <a:ea typeface="Meiryo UI" panose="020B0604030504040204" pitchFamily="50" charset="-128"/>
                        </a:rPr>
                        <a:t>－</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1400" dirty="0">
                        <a:latin typeface="Meiryo UI" panose="020B0604030504040204" pitchFamily="50" charset="-128"/>
                        <a:ea typeface="Meiryo UI" panose="020B0604030504040204" pitchFamily="50" charset="-128"/>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1400" dirty="0">
                        <a:latin typeface="Meiryo UI" panose="020B0604030504040204" pitchFamily="50" charset="-128"/>
                        <a:ea typeface="Meiryo UI" panose="020B0604030504040204" pitchFamily="50" charset="-128"/>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r>
                        <a:rPr kumimoji="1" lang="ja-JP" altLang="en-US" sz="1000" dirty="0">
                          <a:latin typeface="Meiryo UI" panose="020B0604030504040204" pitchFamily="50" charset="-128"/>
                          <a:ea typeface="Meiryo UI" panose="020B0604030504040204" pitchFamily="50" charset="-128"/>
                        </a:rPr>
                        <a:t>納付金の徴収を行うために納付事業者の</a:t>
                      </a:r>
                      <a:r>
                        <a:rPr kumimoji="1" lang="ja-JP" altLang="en-US" sz="1000" b="1" dirty="0">
                          <a:latin typeface="Meiryo UI" panose="020B0604030504040204" pitchFamily="50" charset="-128"/>
                          <a:ea typeface="Meiryo UI" panose="020B0604030504040204" pitchFamily="50" charset="-128"/>
                        </a:rPr>
                        <a:t>「基本情報</a:t>
                      </a:r>
                      <a:r>
                        <a:rPr kumimoji="1" lang="en-US" altLang="ja-JP" sz="1000" b="1" dirty="0">
                          <a:latin typeface="Meiryo UI" panose="020B0604030504040204" pitchFamily="50" charset="-128"/>
                          <a:ea typeface="Meiryo UI" panose="020B0604030504040204" pitchFamily="50" charset="-128"/>
                        </a:rPr>
                        <a:t>(</a:t>
                      </a:r>
                      <a:r>
                        <a:rPr kumimoji="1" lang="ja-JP" altLang="en-US" sz="1000" b="1" dirty="0">
                          <a:latin typeface="Meiryo UI" panose="020B0604030504040204" pitchFamily="50" charset="-128"/>
                          <a:ea typeface="Meiryo UI" panose="020B0604030504040204" pitchFamily="50" charset="-128"/>
                        </a:rPr>
                        <a:t>名称・住所など</a:t>
                      </a:r>
                      <a:r>
                        <a:rPr kumimoji="1" lang="en-US" altLang="ja-JP" sz="1000" b="1" dirty="0">
                          <a:latin typeface="Meiryo UI" panose="020B0604030504040204" pitchFamily="50" charset="-128"/>
                          <a:ea typeface="Meiryo UI" panose="020B0604030504040204" pitchFamily="50" charset="-128"/>
                        </a:rPr>
                        <a:t>)</a:t>
                      </a:r>
                      <a:r>
                        <a:rPr kumimoji="1" lang="ja-JP" altLang="en-US" sz="1000" b="1" dirty="0">
                          <a:latin typeface="Meiryo UI" panose="020B0604030504040204" pitchFamily="50" charset="-128"/>
                          <a:ea typeface="Meiryo UI" panose="020B0604030504040204" pitchFamily="50" charset="-128"/>
                        </a:rPr>
                        <a:t>」</a:t>
                      </a:r>
                      <a:r>
                        <a:rPr kumimoji="1" lang="ja-JP" altLang="en-US" sz="1000" dirty="0">
                          <a:latin typeface="Meiryo UI" panose="020B0604030504040204" pitchFamily="50" charset="-128"/>
                          <a:ea typeface="Meiryo UI" panose="020B0604030504040204" pitchFamily="50" charset="-128"/>
                        </a:rPr>
                        <a:t>が必要</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566431062"/>
                  </a:ext>
                </a:extLst>
              </a:tr>
              <a:tr h="484297">
                <a:tc vMerge="1">
                  <a:txBody>
                    <a:bodyPr/>
                    <a:lstStyle/>
                    <a:p>
                      <a:pPr algn="ctr"/>
                      <a:endParaRPr kumimoji="1" lang="ja-JP" altLang="en-US" sz="1100" dirty="0">
                        <a:latin typeface="Meiryo UI" panose="020B0604030504040204" pitchFamily="50" charset="-128"/>
                        <a:ea typeface="Meiryo UI" panose="020B0604030504040204" pitchFamily="50" charset="-128"/>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100" dirty="0">
                          <a:latin typeface="Meiryo UI" panose="020B0604030504040204" pitchFamily="50" charset="-128"/>
                          <a:ea typeface="Meiryo UI" panose="020B0604030504040204" pitchFamily="50" charset="-128"/>
                        </a:rPr>
                        <a:t>FIT</a:t>
                      </a:r>
                      <a:r>
                        <a:rPr kumimoji="1" lang="ja-JP" altLang="en-US" sz="1100" dirty="0">
                          <a:latin typeface="Meiryo UI" panose="020B0604030504040204" pitchFamily="50" charset="-128"/>
                          <a:ea typeface="Meiryo UI" panose="020B0604030504040204" pitchFamily="50" charset="-128"/>
                        </a:rPr>
                        <a:t>交付</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1400" dirty="0">
                        <a:latin typeface="Meiryo UI" panose="020B0604030504040204" pitchFamily="50" charset="-128"/>
                        <a:ea typeface="Meiryo UI" panose="020B0604030504040204" pitchFamily="50" charset="-128"/>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ja-JP" altLang="en-US" sz="1400" dirty="0">
                          <a:latin typeface="Meiryo UI" panose="020B0604030504040204" pitchFamily="50" charset="-128"/>
                          <a:ea typeface="Meiryo UI" panose="020B0604030504040204" pitchFamily="50" charset="-128"/>
                        </a:rPr>
                        <a:t>〇</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ja-JP" altLang="en-US" sz="1400" dirty="0">
                          <a:latin typeface="Meiryo UI" panose="020B0604030504040204" pitchFamily="50" charset="-128"/>
                          <a:ea typeface="Meiryo UI" panose="020B0604030504040204" pitchFamily="50" charset="-128"/>
                        </a:rPr>
                        <a:t>－</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ja-JP" altLang="en-US" sz="1400" dirty="0">
                          <a:latin typeface="Meiryo UI" panose="020B0604030504040204" pitchFamily="50" charset="-128"/>
                          <a:ea typeface="Meiryo UI" panose="020B0604030504040204" pitchFamily="50" charset="-128"/>
                        </a:rPr>
                        <a:t>－</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0" lang="ja-JP" altLang="en-US" sz="1000" b="0" u="none" kern="0" dirty="0">
                          <a:solidFill>
                            <a:srgbClr val="000000">
                              <a:lumMod val="100000"/>
                            </a:srgbClr>
                          </a:solidFill>
                          <a:latin typeface="Meiryo UI"/>
                          <a:ea typeface="Meiryo UI"/>
                        </a:rPr>
                        <a:t>・</a:t>
                      </a:r>
                      <a:r>
                        <a:rPr kumimoji="0" lang="en-US" altLang="ja-JP" sz="1000" b="0" u="none" kern="0" dirty="0">
                          <a:solidFill>
                            <a:srgbClr val="000000">
                              <a:lumMod val="100000"/>
                            </a:srgbClr>
                          </a:solidFill>
                          <a:latin typeface="Meiryo UI"/>
                          <a:ea typeface="Meiryo UI"/>
                        </a:rPr>
                        <a:t>FIT</a:t>
                      </a:r>
                      <a:r>
                        <a:rPr kumimoji="0" lang="ja-JP" altLang="en-US" sz="1000" b="0" u="none" kern="0" dirty="0">
                          <a:solidFill>
                            <a:srgbClr val="000000">
                              <a:lumMod val="100000"/>
                            </a:srgbClr>
                          </a:solidFill>
                          <a:latin typeface="Meiryo UI"/>
                          <a:ea typeface="Meiryo UI"/>
                        </a:rPr>
                        <a:t>買取実績審査のために、</a:t>
                      </a:r>
                      <a:r>
                        <a:rPr kumimoji="0" lang="ja-JP" altLang="en-US" sz="1000" b="1" u="none" kern="0" dirty="0">
                          <a:solidFill>
                            <a:srgbClr val="000000">
                              <a:lumMod val="100000"/>
                            </a:srgbClr>
                          </a:solidFill>
                          <a:latin typeface="Meiryo UI"/>
                          <a:ea typeface="Meiryo UI"/>
                        </a:rPr>
                        <a:t>「設備</a:t>
                      </a:r>
                      <a:r>
                        <a:rPr kumimoji="0" lang="en-US" altLang="ja-JP" sz="1000" b="1" u="none" kern="0" dirty="0">
                          <a:solidFill>
                            <a:srgbClr val="000000">
                              <a:lumMod val="100000"/>
                            </a:srgbClr>
                          </a:solidFill>
                          <a:latin typeface="Meiryo UI"/>
                          <a:ea typeface="Meiryo UI"/>
                        </a:rPr>
                        <a:t>ID</a:t>
                      </a:r>
                      <a:r>
                        <a:rPr kumimoji="0" lang="ja-JP" altLang="en-US" sz="1000" b="1" u="none" kern="0" dirty="0">
                          <a:solidFill>
                            <a:srgbClr val="000000">
                              <a:lumMod val="100000"/>
                            </a:srgbClr>
                          </a:solidFill>
                          <a:latin typeface="Meiryo UI"/>
                          <a:ea typeface="Meiryo UI"/>
                        </a:rPr>
                        <a:t>」「受電地点特定番号」</a:t>
                      </a:r>
                      <a:r>
                        <a:rPr kumimoji="0" lang="ja-JP" altLang="en-US" sz="1000" b="0" u="none" kern="0" dirty="0">
                          <a:solidFill>
                            <a:srgbClr val="000000">
                              <a:lumMod val="100000"/>
                            </a:srgbClr>
                          </a:solidFill>
                          <a:latin typeface="Meiryo UI"/>
                          <a:ea typeface="Meiryo UI"/>
                        </a:rPr>
                        <a:t>が必要</a:t>
                      </a:r>
                      <a:endParaRPr kumimoji="0" lang="en-US" altLang="ja-JP" sz="1000" b="0" u="none" kern="0" dirty="0">
                        <a:solidFill>
                          <a:srgbClr val="000000">
                            <a:lumMod val="100000"/>
                          </a:srgbClr>
                        </a:solidFill>
                        <a:latin typeface="Meiryo UI"/>
                        <a:ea typeface="Meiryo UI"/>
                      </a:endParaRPr>
                    </a:p>
                    <a:p>
                      <a:pPr marL="0" marR="0" lvl="0" indent="0" algn="l" defTabSz="685783" rtl="0" eaLnBrk="1" fontAlgn="auto" latinLnBrk="0" hangingPunct="1">
                        <a:lnSpc>
                          <a:spcPct val="100000"/>
                        </a:lnSpc>
                        <a:spcBef>
                          <a:spcPts val="0"/>
                        </a:spcBef>
                        <a:spcAft>
                          <a:spcPts val="0"/>
                        </a:spcAft>
                        <a:buClrTx/>
                        <a:buSzTx/>
                        <a:buFontTx/>
                        <a:buNone/>
                        <a:tabLst/>
                        <a:defRPr/>
                      </a:pPr>
                      <a:r>
                        <a:rPr kumimoji="0" lang="ja-JP" altLang="en-US" sz="1000" b="0" u="none" kern="0" dirty="0">
                          <a:solidFill>
                            <a:srgbClr val="000000">
                              <a:lumMod val="100000"/>
                            </a:srgbClr>
                          </a:solidFill>
                          <a:latin typeface="Meiryo UI"/>
                          <a:ea typeface="Meiryo UI"/>
                        </a:rPr>
                        <a:t>・</a:t>
                      </a:r>
                      <a:r>
                        <a:rPr kumimoji="0" lang="en-US" altLang="ja-JP" sz="1000" b="0" u="none" kern="0" dirty="0">
                          <a:solidFill>
                            <a:srgbClr val="000000">
                              <a:lumMod val="100000"/>
                            </a:srgbClr>
                          </a:solidFill>
                          <a:latin typeface="Meiryo UI"/>
                          <a:ea typeface="Meiryo UI"/>
                        </a:rPr>
                        <a:t>FIT</a:t>
                      </a:r>
                      <a:r>
                        <a:rPr kumimoji="0" lang="ja-JP" altLang="en-US" sz="1000" b="0" u="none" kern="0" dirty="0">
                          <a:solidFill>
                            <a:srgbClr val="000000">
                              <a:lumMod val="100000"/>
                            </a:srgbClr>
                          </a:solidFill>
                          <a:latin typeface="Meiryo UI"/>
                          <a:ea typeface="Meiryo UI"/>
                        </a:rPr>
                        <a:t>交付金の支払時に、</a:t>
                      </a:r>
                      <a:r>
                        <a:rPr kumimoji="0" lang="ja-JP" altLang="en-US" sz="1000" b="1" u="none" kern="0" dirty="0">
                          <a:solidFill>
                            <a:srgbClr val="000000">
                              <a:lumMod val="100000"/>
                            </a:srgbClr>
                          </a:solidFill>
                          <a:latin typeface="Meiryo UI"/>
                          <a:ea typeface="Meiryo UI"/>
                        </a:rPr>
                        <a:t>「口座情報」</a:t>
                      </a:r>
                      <a:r>
                        <a:rPr kumimoji="0" lang="ja-JP" altLang="en-US" sz="1000" b="0" u="none" kern="0" dirty="0">
                          <a:solidFill>
                            <a:srgbClr val="000000">
                              <a:lumMod val="100000"/>
                            </a:srgbClr>
                          </a:solidFill>
                          <a:latin typeface="Meiryo UI"/>
                          <a:ea typeface="Meiryo UI"/>
                        </a:rPr>
                        <a:t>が必要</a:t>
                      </a:r>
                      <a:endParaRPr kumimoji="1" lang="ja-JP" altLang="en-US" sz="1000" dirty="0">
                        <a:latin typeface="Meiryo UI" panose="020B0604030504040204" pitchFamily="50" charset="-128"/>
                        <a:ea typeface="Meiryo UI" panose="020B0604030504040204" pitchFamily="50" charset="-128"/>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635500711"/>
                  </a:ext>
                </a:extLst>
              </a:tr>
              <a:tr h="484297">
                <a:tc rowSpan="2">
                  <a:txBody>
                    <a:bodyPr/>
                    <a:lstStyle/>
                    <a:p>
                      <a:pPr algn="ctr"/>
                      <a:r>
                        <a:rPr kumimoji="1" lang="ja-JP" altLang="en-US" sz="1100" dirty="0">
                          <a:latin typeface="Meiryo UI" panose="020B0604030504040204" pitchFamily="50" charset="-128"/>
                          <a:ea typeface="Meiryo UI" panose="020B0604030504040204" pitchFamily="50" charset="-128"/>
                        </a:rPr>
                        <a:t>再エネ業務</a:t>
                      </a:r>
                      <a:endParaRPr kumimoji="1" lang="en-US" altLang="ja-JP" sz="1100" dirty="0">
                        <a:latin typeface="Meiryo UI" panose="020B0604030504040204" pitchFamily="50" charset="-128"/>
                        <a:ea typeface="Meiryo UI" panose="020B0604030504040204" pitchFamily="50" charset="-128"/>
                      </a:endParaRPr>
                    </a:p>
                    <a:p>
                      <a:pPr algn="ctr"/>
                      <a:r>
                        <a:rPr kumimoji="1" lang="ja-JP" altLang="en-US" sz="1100" dirty="0">
                          <a:latin typeface="Meiryo UI" panose="020B0604030504040204" pitchFamily="50" charset="-128"/>
                          <a:ea typeface="Meiryo UI" panose="020B0604030504040204" pitchFamily="50" charset="-128"/>
                        </a:rPr>
                        <a:t>統合システム</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100" dirty="0">
                          <a:latin typeface="Meiryo UI" panose="020B0604030504040204" pitchFamily="50" charset="-128"/>
                          <a:ea typeface="Meiryo UI" panose="020B0604030504040204" pitchFamily="50" charset="-128"/>
                        </a:rPr>
                        <a:t>FIP</a:t>
                      </a:r>
                      <a:r>
                        <a:rPr kumimoji="1" lang="ja-JP" altLang="en-US" sz="1100" dirty="0">
                          <a:latin typeface="Meiryo UI" panose="020B0604030504040204" pitchFamily="50" charset="-128"/>
                          <a:ea typeface="Meiryo UI" panose="020B0604030504040204" pitchFamily="50" charset="-128"/>
                        </a:rPr>
                        <a:t>交付</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1400" dirty="0">
                        <a:latin typeface="Meiryo UI" panose="020B0604030504040204" pitchFamily="50" charset="-128"/>
                        <a:ea typeface="Meiryo UI" panose="020B0604030504040204" pitchFamily="50" charset="-128"/>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ja-JP" altLang="en-US" sz="1400" dirty="0">
                          <a:latin typeface="Meiryo UI" panose="020B0604030504040204" pitchFamily="50" charset="-128"/>
                          <a:ea typeface="Meiryo UI" panose="020B0604030504040204" pitchFamily="50" charset="-128"/>
                        </a:rPr>
                        <a:t>－</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ja-JP" altLang="en-US" sz="1400" dirty="0">
                          <a:latin typeface="Meiryo UI" panose="020B0604030504040204" pitchFamily="50" charset="-128"/>
                          <a:ea typeface="Meiryo UI" panose="020B0604030504040204" pitchFamily="50" charset="-128"/>
                        </a:rPr>
                        <a:t>－</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ja-JP" altLang="en-US" sz="1400" dirty="0">
                          <a:latin typeface="Meiryo UI" panose="020B0604030504040204" pitchFamily="50" charset="-128"/>
                          <a:ea typeface="Meiryo UI" panose="020B0604030504040204" pitchFamily="50" charset="-128"/>
                        </a:rPr>
                        <a:t>〇</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0" lvl="0" indent="0">
                        <a:buFont typeface="Arial" panose="020B0604020202020204" pitchFamily="34" charset="0"/>
                        <a:buNone/>
                        <a:defRPr/>
                      </a:pPr>
                      <a:r>
                        <a:rPr kumimoji="0" lang="ja-JP" altLang="en-US" sz="1000" b="0" u="none" kern="0" dirty="0">
                          <a:solidFill>
                            <a:srgbClr val="000000">
                              <a:lumMod val="100000"/>
                            </a:srgbClr>
                          </a:solidFill>
                          <a:latin typeface="Meiryo UI"/>
                          <a:ea typeface="Meiryo UI"/>
                        </a:rPr>
                        <a:t>・設備ごとに月々の</a:t>
                      </a:r>
                      <a:r>
                        <a:rPr kumimoji="0" lang="en-US" altLang="ja-JP" sz="1000" b="0" u="none" kern="0" dirty="0">
                          <a:solidFill>
                            <a:srgbClr val="000000">
                              <a:lumMod val="100000"/>
                            </a:srgbClr>
                          </a:solidFill>
                          <a:latin typeface="Meiryo UI"/>
                          <a:ea typeface="Meiryo UI"/>
                        </a:rPr>
                        <a:t>FIP</a:t>
                      </a:r>
                      <a:r>
                        <a:rPr kumimoji="0" lang="ja-JP" altLang="en-US" sz="1000" b="0" u="none" kern="0" dirty="0">
                          <a:solidFill>
                            <a:srgbClr val="000000">
                              <a:lumMod val="100000"/>
                            </a:srgbClr>
                          </a:solidFill>
                          <a:latin typeface="Meiryo UI"/>
                          <a:ea typeface="Meiryo UI"/>
                        </a:rPr>
                        <a:t>交付金額を算定するために、</a:t>
                      </a:r>
                      <a:r>
                        <a:rPr kumimoji="0" lang="ja-JP" altLang="en-US" sz="1000" b="1" u="none" kern="0" dirty="0">
                          <a:solidFill>
                            <a:srgbClr val="000000">
                              <a:lumMod val="100000"/>
                            </a:srgbClr>
                          </a:solidFill>
                          <a:latin typeface="Meiryo UI"/>
                          <a:ea typeface="Meiryo UI"/>
                        </a:rPr>
                        <a:t>「設備</a:t>
                      </a:r>
                      <a:r>
                        <a:rPr kumimoji="0" lang="en-US" altLang="ja-JP" sz="1000" b="1" u="none" kern="0" dirty="0">
                          <a:solidFill>
                            <a:srgbClr val="000000">
                              <a:lumMod val="100000"/>
                            </a:srgbClr>
                          </a:solidFill>
                          <a:latin typeface="Meiryo UI"/>
                          <a:ea typeface="Meiryo UI"/>
                        </a:rPr>
                        <a:t>ID</a:t>
                      </a:r>
                      <a:r>
                        <a:rPr kumimoji="0" lang="ja-JP" altLang="en-US" sz="1000" b="1" u="none" kern="0" dirty="0">
                          <a:solidFill>
                            <a:srgbClr val="000000">
                              <a:lumMod val="100000"/>
                            </a:srgbClr>
                          </a:solidFill>
                          <a:latin typeface="Meiryo UI"/>
                          <a:ea typeface="Meiryo UI"/>
                        </a:rPr>
                        <a:t>」「受電地点特定番号」</a:t>
                      </a:r>
                      <a:r>
                        <a:rPr kumimoji="0" lang="ja-JP" altLang="en-US" sz="1000" b="0" u="none" kern="0" dirty="0">
                          <a:solidFill>
                            <a:srgbClr val="000000">
                              <a:lumMod val="100000"/>
                            </a:srgbClr>
                          </a:solidFill>
                          <a:latin typeface="Meiryo UI"/>
                          <a:ea typeface="Meiryo UI"/>
                        </a:rPr>
                        <a:t>が必要</a:t>
                      </a:r>
                      <a:endParaRPr kumimoji="0" lang="en-US" altLang="ja-JP" sz="1000" b="0" u="none" kern="0" dirty="0">
                        <a:solidFill>
                          <a:srgbClr val="000000">
                            <a:lumMod val="100000"/>
                          </a:srgbClr>
                        </a:solidFill>
                        <a:latin typeface="Meiryo UI"/>
                        <a:ea typeface="Meiryo UI"/>
                      </a:endParaRPr>
                    </a:p>
                    <a:p>
                      <a:pPr marL="0" lvl="0" indent="0">
                        <a:buFont typeface="Arial" panose="020B0604020202020204" pitchFamily="34" charset="0"/>
                        <a:buNone/>
                        <a:defRPr/>
                      </a:pPr>
                      <a:r>
                        <a:rPr kumimoji="0" lang="ja-JP" altLang="en-US" sz="1000" b="0" u="none" kern="0" dirty="0">
                          <a:solidFill>
                            <a:srgbClr val="000000">
                              <a:lumMod val="100000"/>
                            </a:srgbClr>
                          </a:solidFill>
                          <a:latin typeface="Meiryo UI"/>
                          <a:ea typeface="Meiryo UI"/>
                        </a:rPr>
                        <a:t>・</a:t>
                      </a:r>
                      <a:r>
                        <a:rPr kumimoji="0" lang="en-US" altLang="ja-JP" sz="1000" b="0" u="none" kern="0" dirty="0">
                          <a:solidFill>
                            <a:srgbClr val="000000">
                              <a:lumMod val="100000"/>
                            </a:srgbClr>
                          </a:solidFill>
                          <a:latin typeface="Meiryo UI"/>
                          <a:ea typeface="Meiryo UI"/>
                        </a:rPr>
                        <a:t>FIP</a:t>
                      </a:r>
                      <a:r>
                        <a:rPr kumimoji="0" lang="ja-JP" altLang="en-US" sz="1000" b="0" u="none" kern="0" dirty="0">
                          <a:solidFill>
                            <a:srgbClr val="000000">
                              <a:lumMod val="100000"/>
                            </a:srgbClr>
                          </a:solidFill>
                          <a:latin typeface="Meiryo UI"/>
                          <a:ea typeface="Meiryo UI"/>
                        </a:rPr>
                        <a:t>交付金の支払時に、</a:t>
                      </a:r>
                      <a:r>
                        <a:rPr kumimoji="0" lang="ja-JP" altLang="en-US" sz="1000" b="1" u="none" kern="0" dirty="0">
                          <a:solidFill>
                            <a:srgbClr val="000000">
                              <a:lumMod val="100000"/>
                            </a:srgbClr>
                          </a:solidFill>
                          <a:latin typeface="Meiryo UI"/>
                          <a:ea typeface="Meiryo UI"/>
                        </a:rPr>
                        <a:t>「口座情報」</a:t>
                      </a:r>
                      <a:r>
                        <a:rPr kumimoji="0" lang="ja-JP" altLang="en-US" sz="1000" b="0" u="none" kern="0" dirty="0">
                          <a:solidFill>
                            <a:srgbClr val="000000">
                              <a:lumMod val="100000"/>
                            </a:srgbClr>
                          </a:solidFill>
                          <a:latin typeface="Meiryo UI"/>
                          <a:ea typeface="Meiryo UI"/>
                        </a:rPr>
                        <a:t>とそれに紐づく</a:t>
                      </a:r>
                      <a:r>
                        <a:rPr kumimoji="0" lang="ja-JP" altLang="en-US" sz="1000" b="1" u="none" kern="0" dirty="0">
                          <a:solidFill>
                            <a:srgbClr val="000000">
                              <a:lumMod val="100000"/>
                            </a:srgbClr>
                          </a:solidFill>
                          <a:latin typeface="Meiryo UI"/>
                          <a:ea typeface="Meiryo UI"/>
                        </a:rPr>
                        <a:t>「設備</a:t>
                      </a:r>
                      <a:r>
                        <a:rPr kumimoji="0" lang="en-US" altLang="ja-JP" sz="1000" b="1" u="none" kern="0" dirty="0">
                          <a:solidFill>
                            <a:srgbClr val="000000">
                              <a:lumMod val="100000"/>
                            </a:srgbClr>
                          </a:solidFill>
                          <a:latin typeface="Meiryo UI"/>
                          <a:ea typeface="Meiryo UI"/>
                        </a:rPr>
                        <a:t>ID</a:t>
                      </a:r>
                      <a:r>
                        <a:rPr kumimoji="0" lang="ja-JP" altLang="en-US" sz="1000" b="1" u="none" kern="0" dirty="0">
                          <a:solidFill>
                            <a:srgbClr val="000000">
                              <a:lumMod val="100000"/>
                            </a:srgbClr>
                          </a:solidFill>
                          <a:latin typeface="Meiryo UI"/>
                          <a:ea typeface="Meiryo UI"/>
                        </a:rPr>
                        <a:t>」</a:t>
                      </a:r>
                      <a:r>
                        <a:rPr kumimoji="0" lang="ja-JP" altLang="en-US" sz="1000" b="0" u="none" kern="0" dirty="0">
                          <a:solidFill>
                            <a:srgbClr val="000000">
                              <a:lumMod val="100000"/>
                            </a:srgbClr>
                          </a:solidFill>
                          <a:latin typeface="Meiryo UI"/>
                          <a:ea typeface="Meiryo UI"/>
                        </a:rPr>
                        <a:t>が必要</a:t>
                      </a:r>
                      <a:endParaRPr kumimoji="1" lang="ja-JP" altLang="en-US" sz="1000" dirty="0">
                        <a:latin typeface="Meiryo UI" panose="020B0604030504040204" pitchFamily="50" charset="-128"/>
                        <a:ea typeface="Meiryo UI" panose="020B0604030504040204" pitchFamily="50" charset="-128"/>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82538150"/>
                  </a:ext>
                </a:extLst>
              </a:tr>
              <a:tr h="484297">
                <a:tc vMerge="1">
                  <a:txBody>
                    <a:bodyPr/>
                    <a:lstStyle/>
                    <a:p>
                      <a:pPr algn="ctr"/>
                      <a:endParaRPr kumimoji="1" lang="ja-JP" altLang="en-US" sz="1100" dirty="0">
                        <a:latin typeface="Meiryo UI" panose="020B0604030504040204" pitchFamily="50" charset="-128"/>
                        <a:ea typeface="Meiryo UI" panose="020B0604030504040204" pitchFamily="50" charset="-128"/>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ja-JP" altLang="en-US" sz="1100" dirty="0">
                          <a:latin typeface="Meiryo UI" panose="020B0604030504040204" pitchFamily="50" charset="-128"/>
                          <a:ea typeface="Meiryo UI" panose="020B0604030504040204" pitchFamily="50" charset="-128"/>
                        </a:rPr>
                        <a:t>廃棄等費用積立</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1400" dirty="0">
                        <a:latin typeface="Meiryo UI" panose="020B0604030504040204" pitchFamily="50" charset="-128"/>
                        <a:ea typeface="Meiryo UI" panose="020B0604030504040204" pitchFamily="50" charset="-128"/>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ja-JP" altLang="en-US" sz="1400" dirty="0">
                          <a:latin typeface="Meiryo UI" panose="020B0604030504040204" pitchFamily="50" charset="-128"/>
                          <a:ea typeface="Meiryo UI" panose="020B0604030504040204" pitchFamily="50" charset="-128"/>
                        </a:rPr>
                        <a:t>－</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ja-JP" altLang="en-US" sz="1400" dirty="0">
                          <a:latin typeface="Meiryo UI" panose="020B0604030504040204" pitchFamily="50" charset="-128"/>
                          <a:ea typeface="Meiryo UI" panose="020B0604030504040204" pitchFamily="50" charset="-128"/>
                        </a:rPr>
                        <a:t>〇</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ja-JP" altLang="en-US" sz="1400" dirty="0">
                          <a:latin typeface="Meiryo UI" panose="020B0604030504040204" pitchFamily="50" charset="-128"/>
                          <a:ea typeface="Meiryo UI" panose="020B0604030504040204" pitchFamily="50" charset="-128"/>
                        </a:rPr>
                        <a:t>〇</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r>
                        <a:rPr kumimoji="1" lang="ja-JP" altLang="en-US" sz="1000" dirty="0">
                          <a:latin typeface="Meiryo UI" panose="020B0604030504040204" pitchFamily="50" charset="-128"/>
                          <a:ea typeface="Meiryo UI" panose="020B0604030504040204" pitchFamily="50" charset="-128"/>
                        </a:rPr>
                        <a:t>・積立対象電源</a:t>
                      </a:r>
                      <a:r>
                        <a:rPr kumimoji="1" lang="en-US" altLang="ja-JP" sz="1000" dirty="0">
                          <a:latin typeface="Meiryo UI" panose="020B0604030504040204" pitchFamily="50" charset="-128"/>
                          <a:ea typeface="Meiryo UI" panose="020B0604030504040204" pitchFamily="50" charset="-128"/>
                        </a:rPr>
                        <a:t>(</a:t>
                      </a:r>
                      <a:r>
                        <a:rPr kumimoji="1" lang="ja-JP" altLang="en-US" sz="1000" dirty="0">
                          <a:latin typeface="Meiryo UI" panose="020B0604030504040204" pitchFamily="50" charset="-128"/>
                          <a:ea typeface="Meiryo UI" panose="020B0604030504040204" pitchFamily="50" charset="-128"/>
                        </a:rPr>
                        <a:t>太陽光</a:t>
                      </a:r>
                      <a:r>
                        <a:rPr kumimoji="1" lang="en-US" altLang="ja-JP" sz="1000" dirty="0">
                          <a:latin typeface="Meiryo UI" panose="020B0604030504040204" pitchFamily="50" charset="-128"/>
                          <a:ea typeface="Meiryo UI" panose="020B0604030504040204" pitchFamily="50" charset="-128"/>
                        </a:rPr>
                        <a:t>10kW</a:t>
                      </a:r>
                      <a:r>
                        <a:rPr kumimoji="1" lang="ja-JP" altLang="en-US" sz="1000" dirty="0">
                          <a:latin typeface="Meiryo UI" panose="020B0604030504040204" pitchFamily="50" charset="-128"/>
                          <a:ea typeface="Meiryo UI" panose="020B0604030504040204" pitchFamily="50" charset="-128"/>
                        </a:rPr>
                        <a:t>以上</a:t>
                      </a:r>
                      <a:r>
                        <a:rPr kumimoji="1" lang="en-US" altLang="ja-JP" sz="1000" dirty="0">
                          <a:latin typeface="Meiryo UI" panose="020B0604030504040204" pitchFamily="50" charset="-128"/>
                          <a:ea typeface="Meiryo UI" panose="020B0604030504040204" pitchFamily="50" charset="-128"/>
                        </a:rPr>
                        <a:t>)</a:t>
                      </a:r>
                      <a:r>
                        <a:rPr kumimoji="1" lang="ja-JP" altLang="en-US" sz="1000" dirty="0">
                          <a:latin typeface="Meiryo UI" panose="020B0604030504040204" pitchFamily="50" charset="-128"/>
                          <a:ea typeface="Meiryo UI" panose="020B0604030504040204" pitchFamily="50" charset="-128"/>
                        </a:rPr>
                        <a:t>を特定するために、</a:t>
                      </a:r>
                      <a:r>
                        <a:rPr kumimoji="1" lang="ja-JP" altLang="en-US" sz="1000" b="1" dirty="0">
                          <a:latin typeface="Meiryo UI" panose="020B0604030504040204" pitchFamily="50" charset="-128"/>
                          <a:ea typeface="Meiryo UI" panose="020B0604030504040204" pitchFamily="50" charset="-128"/>
                        </a:rPr>
                        <a:t>「発電設備区分</a:t>
                      </a:r>
                      <a:r>
                        <a:rPr kumimoji="1" lang="en-US" altLang="ja-JP" sz="1000" b="1" dirty="0">
                          <a:latin typeface="Meiryo UI" panose="020B0604030504040204" pitchFamily="50" charset="-128"/>
                          <a:ea typeface="Meiryo UI" panose="020B0604030504040204" pitchFamily="50" charset="-128"/>
                        </a:rPr>
                        <a:t>ID</a:t>
                      </a:r>
                      <a:r>
                        <a:rPr kumimoji="1" lang="ja-JP" altLang="en-US" sz="1000" b="1" dirty="0">
                          <a:latin typeface="Meiryo UI" panose="020B0604030504040204" pitchFamily="50" charset="-128"/>
                          <a:ea typeface="Meiryo UI" panose="020B0604030504040204" pitchFamily="50" charset="-128"/>
                        </a:rPr>
                        <a:t>」</a:t>
                      </a:r>
                      <a:r>
                        <a:rPr kumimoji="1" lang="ja-JP" altLang="en-US" sz="1000" dirty="0">
                          <a:latin typeface="Meiryo UI" panose="020B0604030504040204" pitchFamily="50" charset="-128"/>
                          <a:ea typeface="Meiryo UI" panose="020B0604030504040204" pitchFamily="50" charset="-128"/>
                        </a:rPr>
                        <a:t>が必要</a:t>
                      </a:r>
                      <a:endParaRPr kumimoji="1" lang="en-US" altLang="ja-JP" sz="1000" dirty="0">
                        <a:latin typeface="Meiryo UI" panose="020B0604030504040204" pitchFamily="50" charset="-128"/>
                        <a:ea typeface="Meiryo UI" panose="020B0604030504040204" pitchFamily="50" charset="-128"/>
                      </a:endParaRPr>
                    </a:p>
                    <a:p>
                      <a:r>
                        <a:rPr kumimoji="1" lang="ja-JP" altLang="en-US" sz="1000" dirty="0">
                          <a:latin typeface="Meiryo UI" panose="020B0604030504040204" pitchFamily="50" charset="-128"/>
                          <a:ea typeface="Meiryo UI" panose="020B0604030504040204" pitchFamily="50" charset="-128"/>
                        </a:rPr>
                        <a:t>・</a:t>
                      </a:r>
                      <a:r>
                        <a:rPr kumimoji="0" lang="ja-JP" altLang="en-US" sz="1000" b="0" u="none" kern="0" dirty="0">
                          <a:solidFill>
                            <a:srgbClr val="000000">
                              <a:lumMod val="100000"/>
                            </a:srgbClr>
                          </a:solidFill>
                          <a:latin typeface="Meiryo UI"/>
                          <a:ea typeface="Meiryo UI"/>
                        </a:rPr>
                        <a:t>設備ごとに月々の積立金額を算定するために、</a:t>
                      </a:r>
                      <a:r>
                        <a:rPr kumimoji="0" lang="ja-JP" altLang="en-US" sz="1000" b="1" u="none" kern="0" dirty="0">
                          <a:solidFill>
                            <a:srgbClr val="000000">
                              <a:lumMod val="100000"/>
                            </a:srgbClr>
                          </a:solidFill>
                          <a:latin typeface="Meiryo UI"/>
                          <a:ea typeface="Meiryo UI"/>
                        </a:rPr>
                        <a:t>「設備</a:t>
                      </a:r>
                      <a:r>
                        <a:rPr kumimoji="0" lang="en-US" altLang="ja-JP" sz="1000" b="1" u="none" kern="0" dirty="0">
                          <a:solidFill>
                            <a:srgbClr val="000000">
                              <a:lumMod val="100000"/>
                            </a:srgbClr>
                          </a:solidFill>
                          <a:latin typeface="Meiryo UI"/>
                          <a:ea typeface="Meiryo UI"/>
                        </a:rPr>
                        <a:t>ID</a:t>
                      </a:r>
                      <a:r>
                        <a:rPr kumimoji="0" lang="ja-JP" altLang="en-US" sz="1000" b="1" u="none" kern="0" dirty="0">
                          <a:solidFill>
                            <a:srgbClr val="000000">
                              <a:lumMod val="100000"/>
                            </a:srgbClr>
                          </a:solidFill>
                          <a:latin typeface="Meiryo UI"/>
                          <a:ea typeface="Meiryo UI"/>
                        </a:rPr>
                        <a:t>」「受電地点特定番号」</a:t>
                      </a:r>
                      <a:r>
                        <a:rPr kumimoji="0" lang="ja-JP" altLang="en-US" sz="1000" b="0" u="none" kern="0" dirty="0">
                          <a:solidFill>
                            <a:srgbClr val="000000">
                              <a:lumMod val="100000"/>
                            </a:srgbClr>
                          </a:solidFill>
                          <a:latin typeface="Meiryo UI"/>
                          <a:ea typeface="Meiryo UI"/>
                        </a:rPr>
                        <a:t>が必要</a:t>
                      </a:r>
                      <a:endParaRPr kumimoji="0" lang="en-US" altLang="ja-JP" sz="1000" b="0" u="none" kern="0" dirty="0">
                        <a:solidFill>
                          <a:srgbClr val="000000">
                            <a:lumMod val="100000"/>
                          </a:srgbClr>
                        </a:solidFill>
                        <a:latin typeface="Meiryo UI"/>
                        <a:ea typeface="Meiryo UI"/>
                      </a:endParaRPr>
                    </a:p>
                    <a:p>
                      <a:r>
                        <a:rPr kumimoji="0" lang="ja-JP" altLang="en-US" sz="1000" b="0" u="none" kern="0" dirty="0">
                          <a:solidFill>
                            <a:srgbClr val="000000">
                              <a:lumMod val="100000"/>
                            </a:srgbClr>
                          </a:solidFill>
                          <a:latin typeface="Meiryo UI"/>
                          <a:ea typeface="Meiryo UI"/>
                        </a:rPr>
                        <a:t>・積立金の返金時に、</a:t>
                      </a:r>
                      <a:r>
                        <a:rPr kumimoji="0" lang="ja-JP" altLang="en-US" sz="1000" b="1" u="none" kern="0" dirty="0">
                          <a:solidFill>
                            <a:srgbClr val="000000">
                              <a:lumMod val="100000"/>
                            </a:srgbClr>
                          </a:solidFill>
                          <a:latin typeface="Meiryo UI"/>
                          <a:ea typeface="Meiryo UI"/>
                        </a:rPr>
                        <a:t>「口座情報」</a:t>
                      </a:r>
                      <a:r>
                        <a:rPr kumimoji="0" lang="ja-JP" altLang="en-US" sz="1000" b="0" u="none" kern="0" dirty="0">
                          <a:solidFill>
                            <a:srgbClr val="000000">
                              <a:lumMod val="100000"/>
                            </a:srgbClr>
                          </a:solidFill>
                          <a:latin typeface="Meiryo UI"/>
                          <a:ea typeface="Meiryo UI"/>
                        </a:rPr>
                        <a:t>とそれに紐づく</a:t>
                      </a:r>
                      <a:r>
                        <a:rPr kumimoji="0" lang="ja-JP" altLang="en-US" sz="1000" b="1" u="none" kern="0" dirty="0">
                          <a:solidFill>
                            <a:srgbClr val="000000">
                              <a:lumMod val="100000"/>
                            </a:srgbClr>
                          </a:solidFill>
                          <a:latin typeface="Meiryo UI"/>
                          <a:ea typeface="Meiryo UI"/>
                        </a:rPr>
                        <a:t>「設備</a:t>
                      </a:r>
                      <a:r>
                        <a:rPr kumimoji="0" lang="en-US" altLang="ja-JP" sz="1000" b="1" u="none" kern="0" dirty="0">
                          <a:solidFill>
                            <a:srgbClr val="000000">
                              <a:lumMod val="100000"/>
                            </a:srgbClr>
                          </a:solidFill>
                          <a:latin typeface="Meiryo UI"/>
                          <a:ea typeface="Meiryo UI"/>
                        </a:rPr>
                        <a:t>ID</a:t>
                      </a:r>
                      <a:r>
                        <a:rPr kumimoji="0" lang="ja-JP" altLang="en-US" sz="1000" b="1" u="none" kern="0" dirty="0">
                          <a:solidFill>
                            <a:srgbClr val="000000">
                              <a:lumMod val="100000"/>
                            </a:srgbClr>
                          </a:solidFill>
                          <a:latin typeface="Meiryo UI"/>
                          <a:ea typeface="Meiryo UI"/>
                        </a:rPr>
                        <a:t>」</a:t>
                      </a:r>
                      <a:r>
                        <a:rPr kumimoji="0" lang="ja-JP" altLang="en-US" sz="1000" b="0" u="none" kern="0" dirty="0">
                          <a:solidFill>
                            <a:srgbClr val="000000">
                              <a:lumMod val="100000"/>
                            </a:srgbClr>
                          </a:solidFill>
                          <a:latin typeface="Meiryo UI"/>
                          <a:ea typeface="Meiryo UI"/>
                        </a:rPr>
                        <a:t>が必要</a:t>
                      </a:r>
                      <a:endParaRPr kumimoji="1" lang="ja-JP" altLang="en-US" sz="1000" dirty="0">
                        <a:latin typeface="Meiryo UI" panose="020B0604030504040204" pitchFamily="50" charset="-128"/>
                        <a:ea typeface="Meiryo UI" panose="020B0604030504040204" pitchFamily="50" charset="-128"/>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575567155"/>
                  </a:ext>
                </a:extLst>
              </a:tr>
            </a:tbl>
          </a:graphicData>
        </a:graphic>
      </p:graphicFrame>
      <p:sp>
        <p:nvSpPr>
          <p:cNvPr id="6" name="コンテンツ プレースホルダー 2">
            <a:extLst>
              <a:ext uri="{FF2B5EF4-FFF2-40B4-BE49-F238E27FC236}">
                <a16:creationId xmlns:a16="http://schemas.microsoft.com/office/drawing/2014/main" id="{6D9DF03C-8C9B-47F3-ADAB-EBC12D97A970}"/>
              </a:ext>
            </a:extLst>
          </p:cNvPr>
          <p:cNvSpPr txBox="1">
            <a:spLocks/>
          </p:cNvSpPr>
          <p:nvPr/>
        </p:nvSpPr>
        <p:spPr>
          <a:xfrm>
            <a:off x="202126" y="899958"/>
            <a:ext cx="9501748" cy="1954596"/>
          </a:xfrm>
          <a:prstGeom prst="rect">
            <a:avLst/>
          </a:prstGeom>
          <a:ln>
            <a:solidFill>
              <a:schemeClr val="bg2">
                <a:lumMod val="90000"/>
              </a:schemeClr>
            </a:solidFill>
          </a:ln>
        </p:spPr>
        <p:txBody>
          <a:bodyPr anchor="t"/>
          <a:lstStyle>
            <a:lvl1pPr marL="272654" indent="-272654" algn="l" defTabSz="685783" rtl="0" eaLnBrk="1" latinLnBrk="0" hangingPunct="1">
              <a:lnSpc>
                <a:spcPct val="90000"/>
              </a:lnSpc>
              <a:spcBef>
                <a:spcPts val="750"/>
              </a:spcBef>
              <a:buClr>
                <a:schemeClr val="bg2">
                  <a:lumMod val="90000"/>
                </a:schemeClr>
              </a:buClr>
              <a:buFont typeface="Wingdings" panose="05000000000000000000" pitchFamily="2" charset="2"/>
              <a:buChar char="n"/>
              <a:defRPr kumimoji="1" sz="1800" kern="1200">
                <a:solidFill>
                  <a:schemeClr val="tx1"/>
                </a:solidFill>
                <a:latin typeface="Meiryo" panose="020B0604030504040204" pitchFamily="50" charset="-128"/>
                <a:ea typeface="Meiryo" panose="020B0604030504040204" pitchFamily="50" charset="-128"/>
                <a:cs typeface="+mn-cs"/>
              </a:defRPr>
            </a:lvl1pPr>
            <a:lvl2pPr marL="604838" indent="-261938" algn="l" defTabSz="685783" rtl="0" eaLnBrk="1" latinLnBrk="0" hangingPunct="1">
              <a:lnSpc>
                <a:spcPct val="90000"/>
              </a:lnSpc>
              <a:spcBef>
                <a:spcPts val="375"/>
              </a:spcBef>
              <a:buClr>
                <a:schemeClr val="bg2">
                  <a:lumMod val="90000"/>
                </a:schemeClr>
              </a:buClr>
              <a:buFont typeface="Wingdings" panose="05000000000000000000" pitchFamily="2" charset="2"/>
              <a:buChar char="Ø"/>
              <a:defRPr kumimoji="1" sz="1500" kern="1200">
                <a:solidFill>
                  <a:schemeClr val="tx1"/>
                </a:solidFill>
                <a:latin typeface="Meiryo" panose="020B0604030504040204" pitchFamily="50" charset="-128"/>
                <a:ea typeface="Meiryo" panose="020B0604030504040204" pitchFamily="50" charset="-128"/>
                <a:cs typeface="+mn-cs"/>
              </a:defRPr>
            </a:lvl2pPr>
            <a:lvl3pPr marL="938213" indent="-252413" algn="l" defTabSz="685783" rtl="0" eaLnBrk="1" latinLnBrk="0" hangingPunct="1">
              <a:lnSpc>
                <a:spcPct val="90000"/>
              </a:lnSpc>
              <a:spcBef>
                <a:spcPts val="375"/>
              </a:spcBef>
              <a:buClr>
                <a:schemeClr val="bg2">
                  <a:lumMod val="90000"/>
                </a:schemeClr>
              </a:buClr>
              <a:buFont typeface="Wingdings" panose="05000000000000000000" pitchFamily="2" charset="2"/>
              <a:buChar char="ü"/>
              <a:defRPr kumimoji="1" sz="1350" kern="1200">
                <a:solidFill>
                  <a:schemeClr val="tx1"/>
                </a:solidFill>
                <a:latin typeface="Meiryo" panose="020B0604030504040204" pitchFamily="50" charset="-128"/>
                <a:ea typeface="Meiryo" panose="020B0604030504040204" pitchFamily="50" charset="-128"/>
                <a:cs typeface="+mn-cs"/>
              </a:defRPr>
            </a:lvl3pPr>
            <a:lvl4pPr marL="1200120" indent="-171446" algn="l" defTabSz="685783" rtl="0" eaLnBrk="1" latinLnBrk="0" hangingPunct="1">
              <a:lnSpc>
                <a:spcPct val="90000"/>
              </a:lnSpc>
              <a:spcBef>
                <a:spcPts val="375"/>
              </a:spcBef>
              <a:buClr>
                <a:schemeClr val="bg2">
                  <a:lumMod val="90000"/>
                </a:schemeClr>
              </a:buClr>
              <a:buFont typeface="Arial" panose="020B0604020202020204" pitchFamily="34" charset="0"/>
              <a:buChar char="•"/>
              <a:defRPr kumimoji="1" sz="1200" kern="1200">
                <a:solidFill>
                  <a:schemeClr val="tx1"/>
                </a:solidFill>
                <a:latin typeface="Meiryo" panose="020B0604030504040204" pitchFamily="50" charset="-128"/>
                <a:ea typeface="Meiryo" panose="020B0604030504040204" pitchFamily="50" charset="-128"/>
                <a:cs typeface="+mn-cs"/>
              </a:defRPr>
            </a:lvl4pPr>
            <a:lvl5pPr marL="1543012" indent="-171446" algn="l" defTabSz="685783" rtl="0" eaLnBrk="1" latinLnBrk="0" hangingPunct="1">
              <a:lnSpc>
                <a:spcPct val="90000"/>
              </a:lnSpc>
              <a:spcBef>
                <a:spcPts val="375"/>
              </a:spcBef>
              <a:buClr>
                <a:schemeClr val="bg2">
                  <a:lumMod val="90000"/>
                </a:schemeClr>
              </a:buClr>
              <a:buFont typeface="Calibri" panose="020F0502020204030204" pitchFamily="34" charset="0"/>
              <a:buChar char="-"/>
              <a:defRPr kumimoji="1" sz="1200" kern="1200">
                <a:solidFill>
                  <a:schemeClr val="tx1"/>
                </a:solidFill>
                <a:latin typeface="Meiryo" panose="020B0604030504040204" pitchFamily="50" charset="-128"/>
                <a:ea typeface="Meiryo" panose="020B0604030504040204" pitchFamily="50" charset="-128"/>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9pPr>
          </a:lstStyle>
          <a:p>
            <a:r>
              <a:rPr lang="zh-TW" altLang="en-US" dirty="0">
                <a:latin typeface="Meiryo UI" panose="020B0604030504040204" pitchFamily="50" charset="-128"/>
                <a:ea typeface="Meiryo UI" panose="020B0604030504040204" pitchFamily="50" charset="-128"/>
              </a:rPr>
              <a:t>事業計画認定情報</a:t>
            </a:r>
            <a:r>
              <a:rPr lang="ja-JP" altLang="en-US" dirty="0">
                <a:latin typeface="Meiryo UI" panose="020B0604030504040204" pitchFamily="50" charset="-128"/>
                <a:ea typeface="Meiryo UI" panose="020B0604030504040204" pitchFamily="50" charset="-128"/>
              </a:rPr>
              <a:t>は、経済産業省管轄の「再エネ事業管理システム」のデータがマスタとなる。広域機関管轄の「</a:t>
            </a:r>
            <a:r>
              <a:rPr lang="en-US" altLang="ja-JP" dirty="0">
                <a:latin typeface="Meiryo UI" panose="020B0604030504040204" pitchFamily="50" charset="-128"/>
                <a:ea typeface="Meiryo UI" panose="020B0604030504040204" pitchFamily="50" charset="-128"/>
              </a:rPr>
              <a:t>FIT</a:t>
            </a:r>
            <a:r>
              <a:rPr lang="ja-JP" altLang="en-US" dirty="0">
                <a:latin typeface="Meiryo UI" panose="020B0604030504040204" pitchFamily="50" charset="-128"/>
                <a:ea typeface="Meiryo UI" panose="020B0604030504040204" pitchFamily="50" charset="-128"/>
              </a:rPr>
              <a:t>納付金・交付金システム」「再エネ業務統合システム」に必要な項目は「再エネ事業管理システム」からデータ抽出し、本システムに反映する。</a:t>
            </a:r>
            <a:endParaRPr lang="en-US" altLang="ja-JP" dirty="0">
              <a:latin typeface="Meiryo UI" panose="020B0604030504040204" pitchFamily="50" charset="-128"/>
              <a:ea typeface="Meiryo UI" panose="020B0604030504040204" pitchFamily="50" charset="-128"/>
            </a:endParaRPr>
          </a:p>
          <a:p>
            <a:r>
              <a:rPr lang="ja-JP" altLang="en-US" dirty="0">
                <a:latin typeface="Meiryo UI" panose="020B0604030504040204" pitchFamily="50" charset="-128"/>
                <a:ea typeface="Meiryo UI" panose="020B0604030504040204" pitchFamily="50" charset="-128"/>
              </a:rPr>
              <a:t>事業者情報について、費用負担調整業務を遂行する上で必要な情報</a:t>
            </a:r>
            <a:r>
              <a:rPr lang="en-US" altLang="ja-JP"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担当者情報・口座情報など</a:t>
            </a:r>
            <a:r>
              <a:rPr lang="en-US" altLang="ja-JP"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を広域機関にて管理する。なお、データ管理を行うシステムは以下のとおり。</a:t>
            </a:r>
            <a:endParaRPr lang="en-US" altLang="ja-JP" dirty="0">
              <a:latin typeface="Meiryo UI" panose="020B0604030504040204" pitchFamily="50" charset="-128"/>
              <a:ea typeface="Meiryo UI" panose="020B0604030504040204" pitchFamily="50" charset="-128"/>
            </a:endParaRPr>
          </a:p>
          <a:p>
            <a:pPr lvl="1"/>
            <a:r>
              <a:rPr lang="ja-JP" altLang="en-US" dirty="0">
                <a:latin typeface="Meiryo UI" panose="020B0604030504040204" pitchFamily="50" charset="-128"/>
                <a:ea typeface="Meiryo UI" panose="020B0604030504040204" pitchFamily="50" charset="-128"/>
              </a:rPr>
              <a:t>小売電気事業者・</a:t>
            </a:r>
            <a:r>
              <a:rPr lang="en-US" altLang="ja-JP" dirty="0">
                <a:latin typeface="Meiryo UI" panose="020B0604030504040204" pitchFamily="50" charset="-128"/>
                <a:ea typeface="Meiryo UI" panose="020B0604030504040204" pitchFamily="50" charset="-128"/>
              </a:rPr>
              <a:t>FIT</a:t>
            </a:r>
            <a:r>
              <a:rPr lang="ja-JP" altLang="en-US" dirty="0">
                <a:latin typeface="Meiryo UI" panose="020B0604030504040204" pitchFamily="50" charset="-128"/>
                <a:ea typeface="Meiryo UI" panose="020B0604030504040204" pitchFamily="50" charset="-128"/>
              </a:rPr>
              <a:t>買取義務者 ・・・ </a:t>
            </a:r>
            <a:r>
              <a:rPr lang="en-US" altLang="ja-JP" dirty="0">
                <a:latin typeface="Meiryo UI" panose="020B0604030504040204" pitchFamily="50" charset="-128"/>
                <a:ea typeface="Meiryo UI" panose="020B0604030504040204" pitchFamily="50" charset="-128"/>
              </a:rPr>
              <a:t>FIT</a:t>
            </a:r>
            <a:r>
              <a:rPr lang="ja-JP" altLang="en-US" dirty="0">
                <a:latin typeface="Meiryo UI" panose="020B0604030504040204" pitchFamily="50" charset="-128"/>
                <a:ea typeface="Meiryo UI" panose="020B0604030504040204" pitchFamily="50" charset="-128"/>
              </a:rPr>
              <a:t>納付金・交付金システムにて管理</a:t>
            </a:r>
          </a:p>
          <a:p>
            <a:pPr lvl="1"/>
            <a:r>
              <a:rPr lang="en-US" altLang="ja-JP" dirty="0">
                <a:latin typeface="Meiryo UI" panose="020B0604030504040204" pitchFamily="50" charset="-128"/>
                <a:ea typeface="Meiryo UI" panose="020B0604030504040204" pitchFamily="50" charset="-128"/>
              </a:rPr>
              <a:t>FIT</a:t>
            </a:r>
            <a:r>
              <a:rPr lang="ja-JP" altLang="en-US" dirty="0">
                <a:latin typeface="Meiryo UI" panose="020B0604030504040204" pitchFamily="50" charset="-128"/>
                <a:ea typeface="Meiryo UI" panose="020B0604030504040204" pitchFamily="50" charset="-128"/>
              </a:rPr>
              <a:t>・</a:t>
            </a:r>
            <a:r>
              <a:rPr lang="en-US" altLang="ja-JP" dirty="0">
                <a:latin typeface="Meiryo UI" panose="020B0604030504040204" pitchFamily="50" charset="-128"/>
                <a:ea typeface="Meiryo UI" panose="020B0604030504040204" pitchFamily="50" charset="-128"/>
              </a:rPr>
              <a:t>FIP</a:t>
            </a:r>
            <a:r>
              <a:rPr lang="ja-JP" altLang="en-US" dirty="0">
                <a:latin typeface="Meiryo UI" panose="020B0604030504040204" pitchFamily="50" charset="-128"/>
                <a:ea typeface="Meiryo UI" panose="020B0604030504040204" pitchFamily="50" charset="-128"/>
              </a:rPr>
              <a:t>認定事業者 ・・・ 再エネ業務統合システムにて管理</a:t>
            </a:r>
            <a:endParaRPr lang="en-US" altLang="ja-JP" dirty="0">
              <a:latin typeface="Meiryo UI" panose="020B0604030504040204" pitchFamily="50" charset="-128"/>
              <a:ea typeface="Meiryo UI" panose="020B0604030504040204" pitchFamily="50" charset="-128"/>
            </a:endParaRPr>
          </a:p>
        </p:txBody>
      </p:sp>
      <p:sp>
        <p:nvSpPr>
          <p:cNvPr id="7" name="正方形/長方形 6">
            <a:extLst>
              <a:ext uri="{FF2B5EF4-FFF2-40B4-BE49-F238E27FC236}">
                <a16:creationId xmlns:a16="http://schemas.microsoft.com/office/drawing/2014/main" id="{708E0F47-C444-4095-B580-A6497948125A}"/>
              </a:ext>
            </a:extLst>
          </p:cNvPr>
          <p:cNvSpPr/>
          <p:nvPr/>
        </p:nvSpPr>
        <p:spPr>
          <a:xfrm>
            <a:off x="145564" y="3129022"/>
            <a:ext cx="2848857" cy="276999"/>
          </a:xfrm>
          <a:prstGeom prst="rect">
            <a:avLst/>
          </a:prstGeom>
        </p:spPr>
        <p:txBody>
          <a:bodyPr wrap="none">
            <a:spAutoFit/>
          </a:bodyPr>
          <a:lstStyle/>
          <a:p>
            <a:pPr lvl="0">
              <a:defRPr/>
            </a:pPr>
            <a:r>
              <a:rPr lang="en-US" altLang="ja-JP" sz="1200" dirty="0">
                <a:latin typeface="Meiryo UI" panose="020B0604030504040204" pitchFamily="50" charset="-128"/>
                <a:ea typeface="Meiryo UI" panose="020B0604030504040204" pitchFamily="50" charset="-128"/>
              </a:rPr>
              <a:t>【</a:t>
            </a:r>
            <a:r>
              <a:rPr lang="zh-TW" altLang="en-US" sz="1200" dirty="0">
                <a:latin typeface="Meiryo UI" panose="020B0604030504040204" pitchFamily="50" charset="-128"/>
                <a:ea typeface="Meiryo UI" panose="020B0604030504040204" pitchFamily="50" charset="-128"/>
              </a:rPr>
              <a:t>事業計画認定情報</a:t>
            </a:r>
            <a:r>
              <a:rPr lang="ja-JP" altLang="en-US" sz="1200" dirty="0">
                <a:latin typeface="Meiryo UI" panose="020B0604030504040204" pitchFamily="50" charset="-128"/>
                <a:ea typeface="Meiryo UI" panose="020B0604030504040204" pitchFamily="50" charset="-128"/>
              </a:rPr>
              <a:t>・事業者情報の用途</a:t>
            </a:r>
            <a:r>
              <a:rPr lang="en-US" altLang="ja-JP" sz="1200" dirty="0">
                <a:latin typeface="Meiryo UI" panose="020B0604030504040204" pitchFamily="50" charset="-128"/>
                <a:ea typeface="Meiryo UI" panose="020B0604030504040204" pitchFamily="50" charset="-128"/>
              </a:rPr>
              <a:t>】</a:t>
            </a:r>
            <a:endParaRPr kumimoji="0" lang="en-US" altLang="ja-JP" sz="1200" kern="0" dirty="0">
              <a:solidFill>
                <a:srgbClr val="000000">
                  <a:lumMod val="100000"/>
                </a:srgbClr>
              </a:solidFill>
              <a:latin typeface="Meiryo UI"/>
              <a:ea typeface="Meiryo UI"/>
            </a:endParaRPr>
          </a:p>
        </p:txBody>
      </p:sp>
    </p:spTree>
    <p:extLst>
      <p:ext uri="{BB962C8B-B14F-4D97-AF65-F5344CB8AC3E}">
        <p14:creationId xmlns:p14="http://schemas.microsoft.com/office/powerpoint/2010/main" val="269622177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正方形/長方形 129">
            <a:extLst>
              <a:ext uri="{FF2B5EF4-FFF2-40B4-BE49-F238E27FC236}">
                <a16:creationId xmlns:a16="http://schemas.microsoft.com/office/drawing/2014/main" id="{6021FEDA-8E62-4709-BD5C-4998EC53CCA3}"/>
              </a:ext>
            </a:extLst>
          </p:cNvPr>
          <p:cNvSpPr/>
          <p:nvPr/>
        </p:nvSpPr>
        <p:spPr>
          <a:xfrm>
            <a:off x="4837164" y="4080066"/>
            <a:ext cx="4843153" cy="2141661"/>
          </a:xfrm>
          <a:prstGeom prst="rect">
            <a:avLst/>
          </a:prstGeom>
          <a:solidFill>
            <a:schemeClr val="accent1">
              <a:lumMod val="40000"/>
              <a:lumOff val="60000"/>
              <a:alpha val="45000"/>
            </a:schemeClr>
          </a:solidFill>
          <a:ln>
            <a:noFill/>
          </a:ln>
        </p:spPr>
        <p:txBody>
          <a:bodyPr wrap="square" lIns="72000" tIns="36000" rIns="72000" bIns="36000" rtlCol="0" anchor="b">
            <a:noAutofit/>
          </a:bodyPr>
          <a:lstStyle/>
          <a:p>
            <a:pPr algn="ctr" defTabSz="844083"/>
            <a:r>
              <a:rPr lang="ja-JP" altLang="en-US" sz="1200" dirty="0">
                <a:solidFill>
                  <a:srgbClr val="000000"/>
                </a:solidFill>
                <a:latin typeface="Meiryo UI" panose="020B0604030504040204" pitchFamily="50" charset="-128"/>
                <a:ea typeface="Meiryo UI" panose="020B0604030504040204" pitchFamily="50" charset="-128"/>
              </a:rPr>
              <a:t>廃棄等費用積立業務・</a:t>
            </a:r>
            <a:r>
              <a:rPr lang="en-US" altLang="ja-JP" sz="1200" dirty="0">
                <a:solidFill>
                  <a:srgbClr val="000000"/>
                </a:solidFill>
                <a:latin typeface="Meiryo UI" panose="020B0604030504040204" pitchFamily="50" charset="-128"/>
                <a:ea typeface="Meiryo UI" panose="020B0604030504040204" pitchFamily="50" charset="-128"/>
              </a:rPr>
              <a:t>FIP</a:t>
            </a:r>
            <a:r>
              <a:rPr lang="ja-JP" altLang="en-US" sz="1200" dirty="0">
                <a:solidFill>
                  <a:srgbClr val="000000"/>
                </a:solidFill>
                <a:latin typeface="Meiryo UI" panose="020B0604030504040204" pitchFamily="50" charset="-128"/>
                <a:ea typeface="Meiryo UI" panose="020B0604030504040204" pitchFamily="50" charset="-128"/>
              </a:rPr>
              <a:t>交付業務</a:t>
            </a:r>
            <a:endParaRPr lang="en-US" altLang="ja-JP" sz="1200" dirty="0">
              <a:solidFill>
                <a:srgbClr val="000000"/>
              </a:solidFill>
              <a:latin typeface="Meiryo UI" panose="020B0604030504040204" pitchFamily="50" charset="-128"/>
              <a:ea typeface="Meiryo UI" panose="020B0604030504040204" pitchFamily="50" charset="-128"/>
            </a:endParaRPr>
          </a:p>
          <a:p>
            <a:pPr algn="ctr" defTabSz="844083"/>
            <a:r>
              <a:rPr lang="en-US" altLang="ja-JP" sz="1050" dirty="0">
                <a:solidFill>
                  <a:srgbClr val="000000"/>
                </a:solidFill>
                <a:latin typeface="Meiryo UI" panose="020B0604030504040204" pitchFamily="50" charset="-128"/>
                <a:ea typeface="Meiryo UI" panose="020B0604030504040204" pitchFamily="50" charset="-128"/>
              </a:rPr>
              <a:t>(</a:t>
            </a:r>
            <a:r>
              <a:rPr lang="ja-JP" altLang="en-US" sz="1050" dirty="0">
                <a:solidFill>
                  <a:srgbClr val="000000"/>
                </a:solidFill>
                <a:latin typeface="Meiryo UI" panose="020B0604030504040204" pitchFamily="50" charset="-128"/>
                <a:ea typeface="Meiryo UI" panose="020B0604030504040204" pitchFamily="50" charset="-128"/>
              </a:rPr>
              <a:t>再エネ業務統合システム</a:t>
            </a:r>
            <a:r>
              <a:rPr lang="en-US" altLang="ja-JP" sz="1050" dirty="0">
                <a:solidFill>
                  <a:srgbClr val="000000"/>
                </a:solidFill>
                <a:latin typeface="Meiryo UI" panose="020B0604030504040204" pitchFamily="50" charset="-128"/>
                <a:ea typeface="Meiryo UI" panose="020B0604030504040204" pitchFamily="50" charset="-128"/>
              </a:rPr>
              <a:t>)</a:t>
            </a:r>
            <a:endParaRPr lang="ja-JP" altLang="en-US" sz="1200" dirty="0">
              <a:solidFill>
                <a:srgbClr val="000000"/>
              </a:solidFill>
              <a:latin typeface="Meiryo UI" panose="020B0604030504040204" pitchFamily="50" charset="-128"/>
              <a:ea typeface="Meiryo UI" panose="020B0604030504040204" pitchFamily="50" charset="-128"/>
            </a:endParaRPr>
          </a:p>
        </p:txBody>
      </p:sp>
      <p:sp>
        <p:nvSpPr>
          <p:cNvPr id="129" name="正方形/長方形 128">
            <a:extLst>
              <a:ext uri="{FF2B5EF4-FFF2-40B4-BE49-F238E27FC236}">
                <a16:creationId xmlns:a16="http://schemas.microsoft.com/office/drawing/2014/main" id="{668627B5-C13B-48C7-BA13-53230EB94D13}"/>
              </a:ext>
            </a:extLst>
          </p:cNvPr>
          <p:cNvSpPr/>
          <p:nvPr/>
        </p:nvSpPr>
        <p:spPr>
          <a:xfrm>
            <a:off x="397581" y="4082328"/>
            <a:ext cx="4357249" cy="2743073"/>
          </a:xfrm>
          <a:prstGeom prst="rect">
            <a:avLst/>
          </a:prstGeom>
          <a:solidFill>
            <a:schemeClr val="accent5">
              <a:lumMod val="40000"/>
              <a:lumOff val="60000"/>
              <a:alpha val="45000"/>
            </a:schemeClr>
          </a:solidFill>
          <a:ln>
            <a:noFill/>
          </a:ln>
        </p:spPr>
        <p:txBody>
          <a:bodyPr wrap="square" lIns="72000" tIns="36000" rIns="72000" bIns="36000" rtlCol="0" anchor="b">
            <a:noAutofit/>
          </a:bodyPr>
          <a:lstStyle/>
          <a:p>
            <a:pPr algn="ctr"/>
            <a:r>
              <a:rPr lang="ja-JP" altLang="en-US" sz="1200" dirty="0">
                <a:solidFill>
                  <a:srgbClr val="000000"/>
                </a:solidFill>
                <a:latin typeface="Meiryo UI" panose="020B0604030504040204" pitchFamily="50" charset="-128"/>
                <a:ea typeface="Meiryo UI" panose="020B0604030504040204" pitchFamily="50" charset="-128"/>
              </a:rPr>
              <a:t>再エネ賦課金納付・</a:t>
            </a:r>
            <a:r>
              <a:rPr lang="en-US" altLang="ja-JP" sz="1200" dirty="0">
                <a:solidFill>
                  <a:srgbClr val="000000"/>
                </a:solidFill>
                <a:latin typeface="Meiryo UI" panose="020B0604030504040204" pitchFamily="50" charset="-128"/>
                <a:ea typeface="Meiryo UI" panose="020B0604030504040204" pitchFamily="50" charset="-128"/>
              </a:rPr>
              <a:t>FIT</a:t>
            </a:r>
            <a:r>
              <a:rPr lang="ja-JP" altLang="en-US" sz="1200" dirty="0">
                <a:solidFill>
                  <a:srgbClr val="000000"/>
                </a:solidFill>
                <a:latin typeface="Meiryo UI" panose="020B0604030504040204" pitchFamily="50" charset="-128"/>
                <a:ea typeface="Meiryo UI" panose="020B0604030504040204" pitchFamily="50" charset="-128"/>
              </a:rPr>
              <a:t>交付業務</a:t>
            </a:r>
            <a:endParaRPr lang="en-US" altLang="ja-JP" sz="1200" dirty="0">
              <a:solidFill>
                <a:srgbClr val="000000"/>
              </a:solidFill>
              <a:latin typeface="Meiryo UI" panose="020B0604030504040204" pitchFamily="50" charset="-128"/>
              <a:ea typeface="Meiryo UI" panose="020B0604030504040204" pitchFamily="50" charset="-128"/>
            </a:endParaRPr>
          </a:p>
          <a:p>
            <a:pPr algn="ctr"/>
            <a:r>
              <a:rPr lang="en-US" altLang="ja-JP" sz="1050" dirty="0">
                <a:solidFill>
                  <a:srgbClr val="000000"/>
                </a:solidFill>
                <a:latin typeface="Meiryo UI" panose="020B0604030504040204" pitchFamily="50" charset="-128"/>
                <a:ea typeface="Meiryo UI" panose="020B0604030504040204" pitchFamily="50" charset="-128"/>
              </a:rPr>
              <a:t>(FIT</a:t>
            </a:r>
            <a:r>
              <a:rPr lang="ja-JP" altLang="en-US" sz="1050" dirty="0">
                <a:solidFill>
                  <a:srgbClr val="000000"/>
                </a:solidFill>
                <a:latin typeface="Meiryo UI" panose="020B0604030504040204" pitchFamily="50" charset="-128"/>
                <a:ea typeface="Meiryo UI" panose="020B0604030504040204" pitchFamily="50" charset="-128"/>
              </a:rPr>
              <a:t>納付金・交付金システム</a:t>
            </a:r>
            <a:r>
              <a:rPr lang="en-US" altLang="ja-JP" sz="1050" dirty="0">
                <a:solidFill>
                  <a:srgbClr val="000000"/>
                </a:solidFill>
                <a:latin typeface="Meiryo UI" panose="020B0604030504040204" pitchFamily="50" charset="-128"/>
                <a:ea typeface="Meiryo UI" panose="020B0604030504040204" pitchFamily="50" charset="-128"/>
              </a:rPr>
              <a:t>)</a:t>
            </a:r>
            <a:endParaRPr lang="ja-JP" altLang="en-US" sz="1200" dirty="0">
              <a:solidFill>
                <a:srgbClr val="000000"/>
              </a:solidFill>
              <a:latin typeface="Meiryo UI" panose="020B0604030504040204" pitchFamily="50" charset="-128"/>
              <a:ea typeface="Meiryo UI" panose="020B0604030504040204" pitchFamily="50" charset="-128"/>
            </a:endParaRPr>
          </a:p>
        </p:txBody>
      </p:sp>
      <p:sp>
        <p:nvSpPr>
          <p:cNvPr id="15" name="角丸四角形 106">
            <a:extLst>
              <a:ext uri="{FF2B5EF4-FFF2-40B4-BE49-F238E27FC236}">
                <a16:creationId xmlns:a16="http://schemas.microsoft.com/office/drawing/2014/main" id="{895D2147-225B-4DDC-8033-FD1BB0FDA30D}"/>
              </a:ext>
            </a:extLst>
          </p:cNvPr>
          <p:cNvSpPr>
            <a:spLocks/>
          </p:cNvSpPr>
          <p:nvPr/>
        </p:nvSpPr>
        <p:spPr>
          <a:xfrm>
            <a:off x="1242552" y="4266576"/>
            <a:ext cx="1452187" cy="459009"/>
          </a:xfrm>
          <a:prstGeom prst="roundRect">
            <a:avLst>
              <a:gd name="adj" fmla="val 8738"/>
            </a:avLst>
          </a:prstGeom>
          <a:solidFill>
            <a:schemeClr val="accent5">
              <a:lumMod val="40000"/>
              <a:lumOff val="60000"/>
            </a:schemeClr>
          </a:solidFill>
          <a:ln w="50800" cmpd="thickThin">
            <a:solidFill>
              <a:schemeClr val="bg1">
                <a:lumMod val="65000"/>
              </a:schemeClr>
            </a:solidFill>
          </a:ln>
        </p:spPr>
        <p:txBody>
          <a:bodyPr wrap="square" lIns="0" tIns="33231" rIns="0" bIns="33231" rtlCol="0" anchor="t">
            <a:noAutofit/>
          </a:bodyPr>
          <a:lstStyle/>
          <a:p>
            <a:pPr algn="ctr" defTabSz="844083">
              <a:defRPr/>
            </a:pPr>
            <a:r>
              <a:rPr lang="en-US" altLang="ja-JP"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FIT</a:t>
            </a:r>
            <a:r>
              <a:rPr lang="ja-JP" altLang="en-US"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買取義務者</a:t>
            </a:r>
            <a:endParaRPr lang="en-US" altLang="ja-JP" sz="8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角丸四角形 106">
            <a:extLst>
              <a:ext uri="{FF2B5EF4-FFF2-40B4-BE49-F238E27FC236}">
                <a16:creationId xmlns:a16="http://schemas.microsoft.com/office/drawing/2014/main" id="{1D609DD9-9129-43B3-96DB-CC24D84F56F2}"/>
              </a:ext>
            </a:extLst>
          </p:cNvPr>
          <p:cNvSpPr>
            <a:spLocks/>
          </p:cNvSpPr>
          <p:nvPr/>
        </p:nvSpPr>
        <p:spPr>
          <a:xfrm>
            <a:off x="603363" y="5476020"/>
            <a:ext cx="595069" cy="864690"/>
          </a:xfrm>
          <a:prstGeom prst="roundRect">
            <a:avLst>
              <a:gd name="adj" fmla="val 8738"/>
            </a:avLst>
          </a:prstGeom>
          <a:solidFill>
            <a:schemeClr val="accent5">
              <a:lumMod val="40000"/>
              <a:lumOff val="60000"/>
            </a:schemeClr>
          </a:solidFill>
          <a:ln>
            <a:solidFill>
              <a:schemeClr val="bg1">
                <a:lumMod val="65000"/>
              </a:schemeClr>
            </a:solidFill>
          </a:ln>
        </p:spPr>
        <p:txBody>
          <a:bodyPr wrap="square" lIns="0" tIns="33231" rIns="0" bIns="33231" rtlCol="0" anchor="t">
            <a:noAutofit/>
          </a:bodyPr>
          <a:lstStyle/>
          <a:p>
            <a:pPr algn="ctr" defTabSz="844083">
              <a:defRPr/>
            </a:pPr>
            <a:r>
              <a:rPr lang="en-US" altLang="ja-JP" sz="1000" dirty="0">
                <a:solidFill>
                  <a:srgbClr val="000000"/>
                </a:solidFill>
                <a:latin typeface="Meiryo UI" panose="020B0604030504040204" pitchFamily="50" charset="-128"/>
                <a:ea typeface="Meiryo UI" panose="020B0604030504040204" pitchFamily="50" charset="-128"/>
              </a:rPr>
              <a:t>FIT</a:t>
            </a:r>
            <a:r>
              <a:rPr lang="ja-JP" altLang="en-US" sz="1000" dirty="0">
                <a:solidFill>
                  <a:srgbClr val="000000"/>
                </a:solidFill>
                <a:latin typeface="Meiryo UI" panose="020B0604030504040204" pitchFamily="50" charset="-128"/>
                <a:ea typeface="Meiryo UI" panose="020B0604030504040204" pitchFamily="50" charset="-128"/>
              </a:rPr>
              <a:t>設備</a:t>
            </a:r>
            <a:endParaRPr lang="en-US" altLang="ja-JP" sz="1000" dirty="0">
              <a:solidFill>
                <a:srgbClr val="000000"/>
              </a:solidFill>
              <a:latin typeface="Meiryo UI" panose="020B0604030504040204" pitchFamily="50" charset="-128"/>
              <a:ea typeface="Meiryo UI" panose="020B0604030504040204" pitchFamily="50" charset="-128"/>
            </a:endParaRPr>
          </a:p>
          <a:p>
            <a:pPr algn="ctr" defTabSz="844083">
              <a:defRPr/>
            </a:pPr>
            <a:r>
              <a:rPr lang="ja-JP" altLang="en-US" sz="1000" dirty="0">
                <a:solidFill>
                  <a:srgbClr val="000000"/>
                </a:solidFill>
                <a:latin typeface="Meiryo UI" panose="020B0604030504040204" pitchFamily="50" charset="-128"/>
                <a:ea typeface="Meiryo UI" panose="020B0604030504040204" pitchFamily="50" charset="-128"/>
              </a:rPr>
              <a:t>①</a:t>
            </a:r>
            <a:r>
              <a:rPr lang="en-US" altLang="ja-JP" sz="1000" dirty="0">
                <a:solidFill>
                  <a:srgbClr val="000000"/>
                </a:solidFill>
                <a:latin typeface="Meiryo UI" panose="020B0604030504040204" pitchFamily="50" charset="-128"/>
                <a:ea typeface="Meiryo UI" panose="020B0604030504040204" pitchFamily="50" charset="-128"/>
              </a:rPr>
              <a:t>-1</a:t>
            </a:r>
            <a:endParaRPr lang="en-US" altLang="ja-JP" sz="8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角丸四角形 106">
            <a:extLst>
              <a:ext uri="{FF2B5EF4-FFF2-40B4-BE49-F238E27FC236}">
                <a16:creationId xmlns:a16="http://schemas.microsoft.com/office/drawing/2014/main" id="{53B058FF-10F3-47BB-A41D-96BFD0725228}"/>
              </a:ext>
            </a:extLst>
          </p:cNvPr>
          <p:cNvSpPr>
            <a:spLocks/>
          </p:cNvSpPr>
          <p:nvPr/>
        </p:nvSpPr>
        <p:spPr>
          <a:xfrm>
            <a:off x="564961" y="4923453"/>
            <a:ext cx="1345142" cy="415058"/>
          </a:xfrm>
          <a:prstGeom prst="roundRect">
            <a:avLst>
              <a:gd name="adj" fmla="val 8738"/>
            </a:avLst>
          </a:prstGeom>
          <a:solidFill>
            <a:schemeClr val="bg1"/>
          </a:solidFill>
          <a:ln w="50800" cmpd="thickThin">
            <a:solidFill>
              <a:schemeClr val="bg1">
                <a:lumMod val="65000"/>
              </a:schemeClr>
            </a:solidFill>
          </a:ln>
        </p:spPr>
        <p:txBody>
          <a:bodyPr wrap="square" lIns="0" tIns="33231" rIns="0" bIns="33231" rtlCol="0" anchor="t">
            <a:noAutofit/>
          </a:bodyPr>
          <a:lstStyle/>
          <a:p>
            <a:pPr algn="ctr" defTabSz="844083"/>
            <a:r>
              <a:rPr lang="en-US" altLang="ja-JP" sz="1000" dirty="0">
                <a:solidFill>
                  <a:srgbClr val="000000"/>
                </a:solidFill>
                <a:latin typeface="Meiryo UI" panose="020B0604030504040204" pitchFamily="50" charset="-128"/>
                <a:ea typeface="Meiryo UI" panose="020B0604030504040204" pitchFamily="50" charset="-128"/>
              </a:rPr>
              <a:t>FIT</a:t>
            </a:r>
            <a:r>
              <a:rPr lang="ja-JP" altLang="en-US" sz="1000" dirty="0">
                <a:solidFill>
                  <a:srgbClr val="000000"/>
                </a:solidFill>
                <a:latin typeface="Meiryo UI" panose="020B0604030504040204" pitchFamily="50" charset="-128"/>
                <a:ea typeface="Meiryo UI" panose="020B0604030504040204" pitchFamily="50" charset="-128"/>
              </a:rPr>
              <a:t>認定事業者</a:t>
            </a:r>
            <a:r>
              <a:rPr lang="en-US" altLang="ja-JP" sz="1000" dirty="0">
                <a:solidFill>
                  <a:srgbClr val="000000"/>
                </a:solidFill>
                <a:latin typeface="Meiryo UI" panose="020B0604030504040204" pitchFamily="50" charset="-128"/>
                <a:ea typeface="Meiryo UI" panose="020B0604030504040204" pitchFamily="50" charset="-128"/>
              </a:rPr>
              <a:t>Ⅰ</a:t>
            </a:r>
          </a:p>
        </p:txBody>
      </p:sp>
      <p:sp>
        <p:nvSpPr>
          <p:cNvPr id="18" name="角丸四角形 106">
            <a:extLst>
              <a:ext uri="{FF2B5EF4-FFF2-40B4-BE49-F238E27FC236}">
                <a16:creationId xmlns:a16="http://schemas.microsoft.com/office/drawing/2014/main" id="{67ECC3C2-AFCE-4F98-B6E8-1358033A9865}"/>
              </a:ext>
            </a:extLst>
          </p:cNvPr>
          <p:cNvSpPr>
            <a:spLocks/>
          </p:cNvSpPr>
          <p:nvPr/>
        </p:nvSpPr>
        <p:spPr>
          <a:xfrm>
            <a:off x="1257177" y="5476020"/>
            <a:ext cx="595069" cy="864690"/>
          </a:xfrm>
          <a:prstGeom prst="roundRect">
            <a:avLst>
              <a:gd name="adj" fmla="val 8738"/>
            </a:avLst>
          </a:prstGeom>
          <a:solidFill>
            <a:schemeClr val="accent5">
              <a:lumMod val="40000"/>
              <a:lumOff val="60000"/>
            </a:schemeClr>
          </a:solidFill>
          <a:ln>
            <a:solidFill>
              <a:schemeClr val="bg1">
                <a:lumMod val="65000"/>
              </a:schemeClr>
            </a:solidFill>
          </a:ln>
        </p:spPr>
        <p:txBody>
          <a:bodyPr wrap="square" lIns="0" tIns="33231" rIns="0" bIns="33231" rtlCol="0" anchor="t">
            <a:noAutofit/>
          </a:bodyPr>
          <a:lstStyle/>
          <a:p>
            <a:pPr algn="ctr" defTabSz="844083">
              <a:defRPr/>
            </a:pPr>
            <a:r>
              <a:rPr lang="en-US" altLang="ja-JP" sz="1000" dirty="0">
                <a:solidFill>
                  <a:srgbClr val="000000"/>
                </a:solidFill>
                <a:latin typeface="Meiryo UI" panose="020B0604030504040204" pitchFamily="50" charset="-128"/>
                <a:ea typeface="Meiryo UI" panose="020B0604030504040204" pitchFamily="50" charset="-128"/>
              </a:rPr>
              <a:t>FIT</a:t>
            </a:r>
            <a:r>
              <a:rPr lang="ja-JP" altLang="en-US" sz="1000" dirty="0">
                <a:solidFill>
                  <a:srgbClr val="000000"/>
                </a:solidFill>
                <a:latin typeface="Meiryo UI" panose="020B0604030504040204" pitchFamily="50" charset="-128"/>
                <a:ea typeface="Meiryo UI" panose="020B0604030504040204" pitchFamily="50" charset="-128"/>
              </a:rPr>
              <a:t>設備</a:t>
            </a:r>
            <a:endParaRPr lang="en-US" altLang="ja-JP" sz="1000" dirty="0">
              <a:solidFill>
                <a:srgbClr val="000000"/>
              </a:solidFill>
              <a:latin typeface="Meiryo UI" panose="020B0604030504040204" pitchFamily="50" charset="-128"/>
              <a:ea typeface="Meiryo UI" panose="020B0604030504040204" pitchFamily="50" charset="-128"/>
            </a:endParaRPr>
          </a:p>
          <a:p>
            <a:pPr algn="ctr" defTabSz="844083">
              <a:defRPr/>
            </a:pPr>
            <a:r>
              <a:rPr lang="ja-JP" altLang="en-US" sz="1000" dirty="0">
                <a:solidFill>
                  <a:srgbClr val="000000"/>
                </a:solidFill>
                <a:latin typeface="Meiryo UI" panose="020B0604030504040204" pitchFamily="50" charset="-128"/>
                <a:ea typeface="Meiryo UI" panose="020B0604030504040204" pitchFamily="50" charset="-128"/>
              </a:rPr>
              <a:t>①</a:t>
            </a:r>
            <a:r>
              <a:rPr lang="en-US" altLang="ja-JP" sz="1000" dirty="0">
                <a:solidFill>
                  <a:srgbClr val="000000"/>
                </a:solidFill>
                <a:latin typeface="Meiryo UI" panose="020B0604030504040204" pitchFamily="50" charset="-128"/>
                <a:ea typeface="Meiryo UI" panose="020B0604030504040204" pitchFamily="50" charset="-128"/>
              </a:rPr>
              <a:t>-2</a:t>
            </a:r>
            <a:endParaRPr lang="en-US" altLang="ja-JP" sz="8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9" name="直線コネクタ 8">
            <a:extLst>
              <a:ext uri="{FF2B5EF4-FFF2-40B4-BE49-F238E27FC236}">
                <a16:creationId xmlns:a16="http://schemas.microsoft.com/office/drawing/2014/main" id="{C2446789-0629-4275-8D31-CBE33DD5FFBB}"/>
              </a:ext>
            </a:extLst>
          </p:cNvPr>
          <p:cNvCxnSpPr>
            <a:cxnSpLocks/>
            <a:stCxn id="15" idx="2"/>
            <a:endCxn id="17" idx="0"/>
          </p:cNvCxnSpPr>
          <p:nvPr/>
        </p:nvCxnSpPr>
        <p:spPr>
          <a:xfrm flipH="1">
            <a:off x="1237532" y="4725585"/>
            <a:ext cx="731114" cy="197868"/>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33" name="角丸四角形 106">
            <a:extLst>
              <a:ext uri="{FF2B5EF4-FFF2-40B4-BE49-F238E27FC236}">
                <a16:creationId xmlns:a16="http://schemas.microsoft.com/office/drawing/2014/main" id="{CB46A7AA-C1A8-4FBC-ADF9-EC5D89FC7E10}"/>
              </a:ext>
            </a:extLst>
          </p:cNvPr>
          <p:cNvSpPr>
            <a:spLocks/>
          </p:cNvSpPr>
          <p:nvPr/>
        </p:nvSpPr>
        <p:spPr>
          <a:xfrm>
            <a:off x="2080109" y="5476019"/>
            <a:ext cx="595069" cy="864691"/>
          </a:xfrm>
          <a:prstGeom prst="roundRect">
            <a:avLst>
              <a:gd name="adj" fmla="val 8738"/>
            </a:avLst>
          </a:prstGeom>
          <a:solidFill>
            <a:schemeClr val="accent5">
              <a:lumMod val="40000"/>
              <a:lumOff val="60000"/>
            </a:schemeClr>
          </a:solidFill>
          <a:ln>
            <a:solidFill>
              <a:schemeClr val="bg1">
                <a:lumMod val="65000"/>
              </a:schemeClr>
            </a:solidFill>
          </a:ln>
        </p:spPr>
        <p:txBody>
          <a:bodyPr wrap="square" lIns="0" tIns="33231" rIns="0" bIns="33231" rtlCol="0" anchor="t">
            <a:noAutofit/>
          </a:bodyPr>
          <a:lstStyle/>
          <a:p>
            <a:pPr algn="ctr" defTabSz="844083">
              <a:defRPr/>
            </a:pPr>
            <a:r>
              <a:rPr lang="en-US" altLang="ja-JP" sz="1000" dirty="0">
                <a:solidFill>
                  <a:srgbClr val="000000"/>
                </a:solidFill>
                <a:latin typeface="Meiryo UI" panose="020B0604030504040204" pitchFamily="50" charset="-128"/>
                <a:ea typeface="Meiryo UI" panose="020B0604030504040204" pitchFamily="50" charset="-128"/>
              </a:rPr>
              <a:t>FIT</a:t>
            </a:r>
            <a:r>
              <a:rPr lang="ja-JP" altLang="en-US" sz="1000" dirty="0">
                <a:solidFill>
                  <a:srgbClr val="000000"/>
                </a:solidFill>
                <a:latin typeface="Meiryo UI" panose="020B0604030504040204" pitchFamily="50" charset="-128"/>
                <a:ea typeface="Meiryo UI" panose="020B0604030504040204" pitchFamily="50" charset="-128"/>
              </a:rPr>
              <a:t>設備</a:t>
            </a:r>
            <a:endParaRPr lang="en-US" altLang="ja-JP" sz="1000" dirty="0">
              <a:solidFill>
                <a:srgbClr val="000000"/>
              </a:solidFill>
              <a:latin typeface="Meiryo UI" panose="020B0604030504040204" pitchFamily="50" charset="-128"/>
              <a:ea typeface="Meiryo UI" panose="020B0604030504040204" pitchFamily="50" charset="-128"/>
            </a:endParaRPr>
          </a:p>
          <a:p>
            <a:pPr algn="ctr" defTabSz="844083">
              <a:defRPr/>
            </a:pPr>
            <a:r>
              <a:rPr lang="ja-JP" altLang="en-US" sz="1000" dirty="0">
                <a:solidFill>
                  <a:srgbClr val="000000"/>
                </a:solidFill>
                <a:latin typeface="Meiryo UI" panose="020B0604030504040204" pitchFamily="50" charset="-128"/>
                <a:ea typeface="Meiryo UI" panose="020B0604030504040204" pitchFamily="50" charset="-128"/>
              </a:rPr>
              <a:t>②</a:t>
            </a:r>
            <a:r>
              <a:rPr lang="en-US" altLang="ja-JP" sz="1000" dirty="0">
                <a:solidFill>
                  <a:srgbClr val="000000"/>
                </a:solidFill>
                <a:latin typeface="Meiryo UI" panose="020B0604030504040204" pitchFamily="50" charset="-128"/>
                <a:ea typeface="Meiryo UI" panose="020B0604030504040204" pitchFamily="50" charset="-128"/>
              </a:rPr>
              <a:t>-1</a:t>
            </a:r>
            <a:endParaRPr lang="en-US" altLang="ja-JP" sz="8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4" name="角丸四角形 106">
            <a:extLst>
              <a:ext uri="{FF2B5EF4-FFF2-40B4-BE49-F238E27FC236}">
                <a16:creationId xmlns:a16="http://schemas.microsoft.com/office/drawing/2014/main" id="{836F0E84-C099-455A-A7E7-1E2C8CA499E4}"/>
              </a:ext>
            </a:extLst>
          </p:cNvPr>
          <p:cNvSpPr>
            <a:spLocks/>
          </p:cNvSpPr>
          <p:nvPr/>
        </p:nvSpPr>
        <p:spPr>
          <a:xfrm>
            <a:off x="2731059" y="5476019"/>
            <a:ext cx="595069" cy="864691"/>
          </a:xfrm>
          <a:prstGeom prst="roundRect">
            <a:avLst>
              <a:gd name="adj" fmla="val 8738"/>
            </a:avLst>
          </a:prstGeom>
          <a:solidFill>
            <a:schemeClr val="accent5">
              <a:lumMod val="40000"/>
              <a:lumOff val="60000"/>
            </a:schemeClr>
          </a:solidFill>
          <a:ln>
            <a:solidFill>
              <a:schemeClr val="bg1">
                <a:lumMod val="65000"/>
              </a:schemeClr>
            </a:solidFill>
          </a:ln>
        </p:spPr>
        <p:txBody>
          <a:bodyPr wrap="square" lIns="0" tIns="33231" rIns="0" bIns="33231" rtlCol="0" anchor="t">
            <a:noAutofit/>
          </a:bodyPr>
          <a:lstStyle/>
          <a:p>
            <a:pPr algn="ctr" defTabSz="844083">
              <a:defRPr/>
            </a:pPr>
            <a:r>
              <a:rPr lang="en-US" altLang="ja-JP" sz="1000" dirty="0">
                <a:solidFill>
                  <a:srgbClr val="000000"/>
                </a:solidFill>
                <a:latin typeface="Meiryo UI" panose="020B0604030504040204" pitchFamily="50" charset="-128"/>
                <a:ea typeface="Meiryo UI" panose="020B0604030504040204" pitchFamily="50" charset="-128"/>
              </a:rPr>
              <a:t>FIT</a:t>
            </a:r>
            <a:r>
              <a:rPr lang="ja-JP" altLang="en-US" sz="1000" dirty="0">
                <a:solidFill>
                  <a:srgbClr val="000000"/>
                </a:solidFill>
                <a:latin typeface="Meiryo UI" panose="020B0604030504040204" pitchFamily="50" charset="-128"/>
                <a:ea typeface="Meiryo UI" panose="020B0604030504040204" pitchFamily="50" charset="-128"/>
              </a:rPr>
              <a:t>設備</a:t>
            </a:r>
            <a:endParaRPr lang="en-US" altLang="ja-JP" sz="1000" dirty="0">
              <a:solidFill>
                <a:srgbClr val="000000"/>
              </a:solidFill>
              <a:latin typeface="Meiryo UI" panose="020B0604030504040204" pitchFamily="50" charset="-128"/>
              <a:ea typeface="Meiryo UI" panose="020B0604030504040204" pitchFamily="50" charset="-128"/>
            </a:endParaRPr>
          </a:p>
          <a:p>
            <a:pPr algn="ctr" defTabSz="844083">
              <a:defRPr/>
            </a:pPr>
            <a:r>
              <a:rPr lang="ja-JP" altLang="en-US" sz="1000" dirty="0">
                <a:solidFill>
                  <a:srgbClr val="000000"/>
                </a:solidFill>
                <a:latin typeface="Meiryo UI" panose="020B0604030504040204" pitchFamily="50" charset="-128"/>
                <a:ea typeface="Meiryo UI" panose="020B0604030504040204" pitchFamily="50" charset="-128"/>
              </a:rPr>
              <a:t>②</a:t>
            </a:r>
            <a:r>
              <a:rPr lang="en-US" altLang="ja-JP" sz="1000" dirty="0">
                <a:solidFill>
                  <a:srgbClr val="000000"/>
                </a:solidFill>
                <a:latin typeface="Meiryo UI" panose="020B0604030504040204" pitchFamily="50" charset="-128"/>
                <a:ea typeface="Meiryo UI" panose="020B0604030504040204" pitchFamily="50" charset="-128"/>
              </a:rPr>
              <a:t>-2</a:t>
            </a:r>
            <a:endParaRPr lang="en-US" altLang="ja-JP" sz="8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87" name="角丸四角形 106">
            <a:extLst>
              <a:ext uri="{FF2B5EF4-FFF2-40B4-BE49-F238E27FC236}">
                <a16:creationId xmlns:a16="http://schemas.microsoft.com/office/drawing/2014/main" id="{F37ADDC1-098C-4D91-99B9-86C710DFFE77}"/>
              </a:ext>
            </a:extLst>
          </p:cNvPr>
          <p:cNvSpPr>
            <a:spLocks/>
          </p:cNvSpPr>
          <p:nvPr/>
        </p:nvSpPr>
        <p:spPr>
          <a:xfrm>
            <a:off x="1364460" y="4497389"/>
            <a:ext cx="575181" cy="149279"/>
          </a:xfrm>
          <a:prstGeom prst="roundRect">
            <a:avLst>
              <a:gd name="adj" fmla="val 0"/>
            </a:avLst>
          </a:prstGeom>
          <a:solidFill>
            <a:schemeClr val="accent5">
              <a:lumMod val="75000"/>
            </a:schemeClr>
          </a:solidFill>
          <a:ln>
            <a:solidFill>
              <a:schemeClr val="bg1">
                <a:lumMod val="65000"/>
              </a:schemeClr>
            </a:solidFill>
          </a:ln>
        </p:spPr>
        <p:txBody>
          <a:bodyPr wrap="square" lIns="0" tIns="33231" rIns="0" bIns="33231" rtlCol="0" anchor="ctr">
            <a:noAutofit/>
          </a:bodyPr>
          <a:lstStyle/>
          <a:p>
            <a:pPr algn="ctr" defTabSz="844083">
              <a:defRPr/>
            </a:pPr>
            <a:r>
              <a:rPr lang="ja-JP" altLang="en-US" sz="800"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基本情報</a:t>
            </a:r>
            <a:endParaRPr lang="en-US" altLang="ja-JP" sz="800"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97" name="角丸四角形 106">
            <a:extLst>
              <a:ext uri="{FF2B5EF4-FFF2-40B4-BE49-F238E27FC236}">
                <a16:creationId xmlns:a16="http://schemas.microsoft.com/office/drawing/2014/main" id="{A9010B5E-D356-48D5-A24E-C06E99D46F60}"/>
              </a:ext>
            </a:extLst>
          </p:cNvPr>
          <p:cNvSpPr>
            <a:spLocks/>
          </p:cNvSpPr>
          <p:nvPr/>
        </p:nvSpPr>
        <p:spPr>
          <a:xfrm>
            <a:off x="2023356" y="4927266"/>
            <a:ext cx="1342458" cy="415058"/>
          </a:xfrm>
          <a:prstGeom prst="roundRect">
            <a:avLst>
              <a:gd name="adj" fmla="val 8738"/>
            </a:avLst>
          </a:prstGeom>
          <a:solidFill>
            <a:schemeClr val="bg1"/>
          </a:solidFill>
          <a:ln w="50800" cmpd="thickThin">
            <a:solidFill>
              <a:schemeClr val="bg1">
                <a:lumMod val="65000"/>
              </a:schemeClr>
            </a:solidFill>
          </a:ln>
        </p:spPr>
        <p:txBody>
          <a:bodyPr wrap="square" lIns="0" tIns="33231" rIns="0" bIns="33231" rtlCol="0" anchor="t">
            <a:noAutofit/>
          </a:bodyPr>
          <a:lstStyle/>
          <a:p>
            <a:pPr algn="ctr" defTabSz="844083"/>
            <a:r>
              <a:rPr lang="en-US" altLang="ja-JP" sz="1000" dirty="0">
                <a:solidFill>
                  <a:srgbClr val="000000"/>
                </a:solidFill>
                <a:latin typeface="Meiryo UI" panose="020B0604030504040204" pitchFamily="50" charset="-128"/>
                <a:ea typeface="Meiryo UI" panose="020B0604030504040204" pitchFamily="50" charset="-128"/>
              </a:rPr>
              <a:t>FIT</a:t>
            </a:r>
            <a:r>
              <a:rPr lang="ja-JP" altLang="en-US" sz="1000" dirty="0">
                <a:solidFill>
                  <a:srgbClr val="000000"/>
                </a:solidFill>
                <a:latin typeface="Meiryo UI" panose="020B0604030504040204" pitchFamily="50" charset="-128"/>
                <a:ea typeface="Meiryo UI" panose="020B0604030504040204" pitchFamily="50" charset="-128"/>
              </a:rPr>
              <a:t>認定事業者</a:t>
            </a:r>
            <a:r>
              <a:rPr lang="en-US" altLang="ja-JP" sz="1000" dirty="0">
                <a:solidFill>
                  <a:srgbClr val="000000"/>
                </a:solidFill>
                <a:latin typeface="Meiryo UI" panose="020B0604030504040204" pitchFamily="50" charset="-128"/>
                <a:ea typeface="Meiryo UI" panose="020B0604030504040204" pitchFamily="50" charset="-128"/>
              </a:rPr>
              <a:t>Ⅱ</a:t>
            </a:r>
          </a:p>
        </p:txBody>
      </p:sp>
      <p:sp>
        <p:nvSpPr>
          <p:cNvPr id="105" name="角丸四角形 106">
            <a:extLst>
              <a:ext uri="{FF2B5EF4-FFF2-40B4-BE49-F238E27FC236}">
                <a16:creationId xmlns:a16="http://schemas.microsoft.com/office/drawing/2014/main" id="{1890EAB9-5997-4218-AC7D-DFCB0D3516D7}"/>
              </a:ext>
            </a:extLst>
          </p:cNvPr>
          <p:cNvSpPr>
            <a:spLocks/>
          </p:cNvSpPr>
          <p:nvPr/>
        </p:nvSpPr>
        <p:spPr>
          <a:xfrm>
            <a:off x="4979248" y="4877223"/>
            <a:ext cx="708198" cy="897619"/>
          </a:xfrm>
          <a:prstGeom prst="roundRect">
            <a:avLst>
              <a:gd name="adj" fmla="val 8738"/>
            </a:avLst>
          </a:prstGeom>
          <a:solidFill>
            <a:schemeClr val="accent3">
              <a:lumMod val="20000"/>
              <a:lumOff val="80000"/>
            </a:schemeClr>
          </a:solidFill>
          <a:ln>
            <a:solidFill>
              <a:schemeClr val="bg1">
                <a:lumMod val="65000"/>
              </a:schemeClr>
            </a:solidFill>
          </a:ln>
        </p:spPr>
        <p:txBody>
          <a:bodyPr wrap="square" lIns="0" tIns="33231" rIns="0" bIns="33231" rtlCol="0" anchor="t">
            <a:noAutofit/>
          </a:bodyPr>
          <a:lstStyle/>
          <a:p>
            <a:pPr algn="ctr" defTabSz="844083">
              <a:defRPr/>
            </a:pPr>
            <a:r>
              <a:rPr lang="en-US" altLang="ja-JP" sz="1000" dirty="0">
                <a:solidFill>
                  <a:srgbClr val="000000"/>
                </a:solidFill>
                <a:latin typeface="Meiryo UI" panose="020B0604030504040204" pitchFamily="50" charset="-128"/>
                <a:ea typeface="Meiryo UI" panose="020B0604030504040204" pitchFamily="50" charset="-128"/>
              </a:rPr>
              <a:t>FIT</a:t>
            </a:r>
            <a:r>
              <a:rPr lang="ja-JP" altLang="en-US" sz="1000" dirty="0">
                <a:solidFill>
                  <a:srgbClr val="000000"/>
                </a:solidFill>
                <a:latin typeface="Meiryo UI" panose="020B0604030504040204" pitchFamily="50" charset="-128"/>
                <a:ea typeface="Meiryo UI" panose="020B0604030504040204" pitchFamily="50" charset="-128"/>
              </a:rPr>
              <a:t>設備</a:t>
            </a:r>
            <a:endParaRPr lang="en-US" altLang="ja-JP" sz="1000" dirty="0">
              <a:solidFill>
                <a:srgbClr val="000000"/>
              </a:solidFill>
              <a:latin typeface="Meiryo UI" panose="020B0604030504040204" pitchFamily="50" charset="-128"/>
              <a:ea typeface="Meiryo UI" panose="020B0604030504040204" pitchFamily="50" charset="-128"/>
            </a:endParaRPr>
          </a:p>
          <a:p>
            <a:pPr algn="ctr" defTabSz="844083">
              <a:defRPr/>
            </a:pPr>
            <a:r>
              <a:rPr lang="ja-JP" altLang="en-US" sz="1000" dirty="0">
                <a:solidFill>
                  <a:srgbClr val="000000"/>
                </a:solidFill>
                <a:latin typeface="Meiryo UI" panose="020B0604030504040204" pitchFamily="50" charset="-128"/>
                <a:ea typeface="Meiryo UI" panose="020B0604030504040204" pitchFamily="50" charset="-128"/>
              </a:rPr>
              <a:t>①</a:t>
            </a:r>
            <a:r>
              <a:rPr lang="en-US" altLang="ja-JP" sz="1000" dirty="0">
                <a:solidFill>
                  <a:srgbClr val="000000"/>
                </a:solidFill>
                <a:latin typeface="Meiryo UI" panose="020B0604030504040204" pitchFamily="50" charset="-128"/>
                <a:ea typeface="Meiryo UI" panose="020B0604030504040204" pitchFamily="50" charset="-128"/>
              </a:rPr>
              <a:t>-1</a:t>
            </a:r>
            <a:endParaRPr lang="en-US" altLang="ja-JP" sz="8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7" name="角丸四角形 106">
            <a:extLst>
              <a:ext uri="{FF2B5EF4-FFF2-40B4-BE49-F238E27FC236}">
                <a16:creationId xmlns:a16="http://schemas.microsoft.com/office/drawing/2014/main" id="{4B9B876B-E2A1-4548-80B0-BB7AA86FA8A4}"/>
              </a:ext>
            </a:extLst>
          </p:cNvPr>
          <p:cNvSpPr>
            <a:spLocks/>
          </p:cNvSpPr>
          <p:nvPr/>
        </p:nvSpPr>
        <p:spPr>
          <a:xfrm>
            <a:off x="5736166" y="4865915"/>
            <a:ext cx="708198" cy="897619"/>
          </a:xfrm>
          <a:prstGeom prst="roundRect">
            <a:avLst>
              <a:gd name="adj" fmla="val 8738"/>
            </a:avLst>
          </a:prstGeom>
          <a:solidFill>
            <a:schemeClr val="accent3">
              <a:lumMod val="20000"/>
              <a:lumOff val="80000"/>
            </a:schemeClr>
          </a:solidFill>
          <a:ln>
            <a:solidFill>
              <a:schemeClr val="bg1">
                <a:lumMod val="65000"/>
              </a:schemeClr>
            </a:solidFill>
          </a:ln>
        </p:spPr>
        <p:txBody>
          <a:bodyPr wrap="square" lIns="0" tIns="33231" rIns="0" bIns="33231" rtlCol="0" anchor="t">
            <a:noAutofit/>
          </a:bodyPr>
          <a:lstStyle/>
          <a:p>
            <a:pPr algn="ctr" defTabSz="844083">
              <a:defRPr/>
            </a:pPr>
            <a:r>
              <a:rPr lang="en-US" altLang="ja-JP" sz="1000" dirty="0">
                <a:solidFill>
                  <a:srgbClr val="000000"/>
                </a:solidFill>
                <a:latin typeface="Meiryo UI" panose="020B0604030504040204" pitchFamily="50" charset="-128"/>
                <a:ea typeface="Meiryo UI" panose="020B0604030504040204" pitchFamily="50" charset="-128"/>
              </a:rPr>
              <a:t>FIT</a:t>
            </a:r>
            <a:r>
              <a:rPr lang="ja-JP" altLang="en-US" sz="1000" dirty="0">
                <a:solidFill>
                  <a:srgbClr val="000000"/>
                </a:solidFill>
                <a:latin typeface="Meiryo UI" panose="020B0604030504040204" pitchFamily="50" charset="-128"/>
                <a:ea typeface="Meiryo UI" panose="020B0604030504040204" pitchFamily="50" charset="-128"/>
              </a:rPr>
              <a:t>設備</a:t>
            </a:r>
            <a:endParaRPr lang="en-US" altLang="ja-JP" sz="1000" dirty="0">
              <a:solidFill>
                <a:srgbClr val="000000"/>
              </a:solidFill>
              <a:latin typeface="Meiryo UI" panose="020B0604030504040204" pitchFamily="50" charset="-128"/>
              <a:ea typeface="Meiryo UI" panose="020B0604030504040204" pitchFamily="50" charset="-128"/>
            </a:endParaRPr>
          </a:p>
          <a:p>
            <a:pPr algn="ctr" defTabSz="844083">
              <a:defRPr/>
            </a:pPr>
            <a:r>
              <a:rPr lang="ja-JP" altLang="en-US" sz="1000" dirty="0">
                <a:solidFill>
                  <a:srgbClr val="000000"/>
                </a:solidFill>
                <a:latin typeface="Meiryo UI" panose="020B0604030504040204" pitchFamily="50" charset="-128"/>
                <a:ea typeface="Meiryo UI" panose="020B0604030504040204" pitchFamily="50" charset="-128"/>
              </a:rPr>
              <a:t>①</a:t>
            </a:r>
            <a:r>
              <a:rPr lang="en-US" altLang="ja-JP" sz="1000" dirty="0">
                <a:solidFill>
                  <a:srgbClr val="000000"/>
                </a:solidFill>
                <a:latin typeface="Meiryo UI" panose="020B0604030504040204" pitchFamily="50" charset="-128"/>
                <a:ea typeface="Meiryo UI" panose="020B0604030504040204" pitchFamily="50" charset="-128"/>
              </a:rPr>
              <a:t>-2</a:t>
            </a:r>
            <a:endParaRPr lang="en-US" altLang="ja-JP" sz="8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8" name="角丸四角形 106">
            <a:extLst>
              <a:ext uri="{FF2B5EF4-FFF2-40B4-BE49-F238E27FC236}">
                <a16:creationId xmlns:a16="http://schemas.microsoft.com/office/drawing/2014/main" id="{691E5267-0242-42F4-A56A-2581172368FA}"/>
              </a:ext>
            </a:extLst>
          </p:cNvPr>
          <p:cNvSpPr>
            <a:spLocks/>
          </p:cNvSpPr>
          <p:nvPr/>
        </p:nvSpPr>
        <p:spPr>
          <a:xfrm>
            <a:off x="5073710" y="5275589"/>
            <a:ext cx="514239" cy="149279"/>
          </a:xfrm>
          <a:prstGeom prst="roundRect">
            <a:avLst>
              <a:gd name="adj" fmla="val 0"/>
            </a:avLst>
          </a:prstGeom>
          <a:solidFill>
            <a:schemeClr val="accent3">
              <a:lumMod val="75000"/>
            </a:schemeClr>
          </a:solidFill>
          <a:ln>
            <a:solidFill>
              <a:schemeClr val="bg1">
                <a:lumMod val="65000"/>
              </a:schemeClr>
            </a:solidFill>
          </a:ln>
        </p:spPr>
        <p:txBody>
          <a:bodyPr wrap="square" lIns="0" tIns="33231" rIns="0" bIns="33231" rtlCol="0" anchor="ctr">
            <a:noAutofit/>
          </a:bodyPr>
          <a:lstStyle/>
          <a:p>
            <a:pPr algn="ctr" defTabSz="844083"/>
            <a:r>
              <a:rPr lang="ja-JP" altLang="en-US" sz="800" dirty="0">
                <a:solidFill>
                  <a:schemeClr val="bg1"/>
                </a:solidFill>
                <a:latin typeface="Meiryo UI" panose="020B0604030504040204" pitchFamily="50" charset="-128"/>
                <a:ea typeface="Meiryo UI" panose="020B0604030504040204" pitchFamily="50" charset="-128"/>
              </a:rPr>
              <a:t>設備</a:t>
            </a:r>
            <a:r>
              <a:rPr lang="en-US" altLang="ja-JP" sz="800" dirty="0">
                <a:solidFill>
                  <a:schemeClr val="bg1"/>
                </a:solidFill>
                <a:latin typeface="Meiryo UI" panose="020B0604030504040204" pitchFamily="50" charset="-128"/>
                <a:ea typeface="Meiryo UI" panose="020B0604030504040204" pitchFamily="50" charset="-128"/>
              </a:rPr>
              <a:t>ID</a:t>
            </a:r>
          </a:p>
        </p:txBody>
      </p:sp>
      <p:sp>
        <p:nvSpPr>
          <p:cNvPr id="109" name="角丸四角形 106">
            <a:extLst>
              <a:ext uri="{FF2B5EF4-FFF2-40B4-BE49-F238E27FC236}">
                <a16:creationId xmlns:a16="http://schemas.microsoft.com/office/drawing/2014/main" id="{396573E3-C79C-4F58-94C9-9E21DBAA3DC2}"/>
              </a:ext>
            </a:extLst>
          </p:cNvPr>
          <p:cNvSpPr>
            <a:spLocks/>
          </p:cNvSpPr>
          <p:nvPr/>
        </p:nvSpPr>
        <p:spPr>
          <a:xfrm>
            <a:off x="5073710" y="5448098"/>
            <a:ext cx="514239" cy="254904"/>
          </a:xfrm>
          <a:prstGeom prst="roundRect">
            <a:avLst>
              <a:gd name="adj" fmla="val 0"/>
            </a:avLst>
          </a:prstGeom>
          <a:solidFill>
            <a:schemeClr val="accent3">
              <a:lumMod val="75000"/>
            </a:schemeClr>
          </a:solidFill>
          <a:ln>
            <a:solidFill>
              <a:schemeClr val="bg1">
                <a:lumMod val="65000"/>
              </a:schemeClr>
            </a:solidFill>
          </a:ln>
        </p:spPr>
        <p:txBody>
          <a:bodyPr wrap="square" lIns="0" tIns="33231" rIns="0" bIns="33231" rtlCol="0" anchor="ctr">
            <a:noAutofit/>
          </a:bodyPr>
          <a:lstStyle/>
          <a:p>
            <a:pPr algn="ctr" defTabSz="844083">
              <a:defRPr/>
            </a:pPr>
            <a:r>
              <a:rPr lang="ja-JP" altLang="en-US" sz="800"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受電地点</a:t>
            </a:r>
            <a:endParaRPr lang="en-US" altLang="ja-JP" sz="800"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a:p>
            <a:pPr algn="ctr" defTabSz="844083">
              <a:defRPr/>
            </a:pPr>
            <a:r>
              <a:rPr lang="ja-JP" altLang="en-US" sz="800"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特定番号</a:t>
            </a:r>
            <a:endParaRPr lang="en-US" altLang="ja-JP" sz="800"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10" name="角丸四角形 106">
            <a:extLst>
              <a:ext uri="{FF2B5EF4-FFF2-40B4-BE49-F238E27FC236}">
                <a16:creationId xmlns:a16="http://schemas.microsoft.com/office/drawing/2014/main" id="{2E8FAF9B-403A-4D55-AC2D-A97CCFDB471E}"/>
              </a:ext>
            </a:extLst>
          </p:cNvPr>
          <p:cNvSpPr>
            <a:spLocks/>
          </p:cNvSpPr>
          <p:nvPr/>
        </p:nvSpPr>
        <p:spPr>
          <a:xfrm>
            <a:off x="5833145" y="5275589"/>
            <a:ext cx="514239" cy="149279"/>
          </a:xfrm>
          <a:prstGeom prst="roundRect">
            <a:avLst>
              <a:gd name="adj" fmla="val 0"/>
            </a:avLst>
          </a:prstGeom>
          <a:solidFill>
            <a:schemeClr val="accent3">
              <a:lumMod val="75000"/>
            </a:schemeClr>
          </a:solidFill>
          <a:ln>
            <a:solidFill>
              <a:schemeClr val="bg1">
                <a:lumMod val="65000"/>
              </a:schemeClr>
            </a:solidFill>
          </a:ln>
        </p:spPr>
        <p:txBody>
          <a:bodyPr wrap="square" lIns="0" tIns="33231" rIns="0" bIns="33231" rtlCol="0" anchor="ctr">
            <a:noAutofit/>
          </a:bodyPr>
          <a:lstStyle/>
          <a:p>
            <a:pPr algn="ctr" defTabSz="844083"/>
            <a:r>
              <a:rPr lang="ja-JP" altLang="en-US" sz="800" dirty="0">
                <a:solidFill>
                  <a:schemeClr val="bg1"/>
                </a:solidFill>
                <a:latin typeface="Meiryo UI" panose="020B0604030504040204" pitchFamily="50" charset="-128"/>
                <a:ea typeface="Meiryo UI" panose="020B0604030504040204" pitchFamily="50" charset="-128"/>
              </a:rPr>
              <a:t>設備</a:t>
            </a:r>
            <a:r>
              <a:rPr lang="en-US" altLang="ja-JP" sz="800" dirty="0">
                <a:solidFill>
                  <a:schemeClr val="bg1"/>
                </a:solidFill>
                <a:latin typeface="Meiryo UI" panose="020B0604030504040204" pitchFamily="50" charset="-128"/>
                <a:ea typeface="Meiryo UI" panose="020B0604030504040204" pitchFamily="50" charset="-128"/>
              </a:rPr>
              <a:t>ID</a:t>
            </a:r>
          </a:p>
        </p:txBody>
      </p:sp>
      <p:sp>
        <p:nvSpPr>
          <p:cNvPr id="111" name="角丸四角形 106">
            <a:extLst>
              <a:ext uri="{FF2B5EF4-FFF2-40B4-BE49-F238E27FC236}">
                <a16:creationId xmlns:a16="http://schemas.microsoft.com/office/drawing/2014/main" id="{7527BA5E-76FD-45A6-9D35-47D64EFDDACC}"/>
              </a:ext>
            </a:extLst>
          </p:cNvPr>
          <p:cNvSpPr>
            <a:spLocks/>
          </p:cNvSpPr>
          <p:nvPr/>
        </p:nvSpPr>
        <p:spPr>
          <a:xfrm>
            <a:off x="5833145" y="5448098"/>
            <a:ext cx="514239" cy="254904"/>
          </a:xfrm>
          <a:prstGeom prst="roundRect">
            <a:avLst>
              <a:gd name="adj" fmla="val 0"/>
            </a:avLst>
          </a:prstGeom>
          <a:solidFill>
            <a:schemeClr val="accent3">
              <a:lumMod val="75000"/>
            </a:schemeClr>
          </a:solidFill>
          <a:ln>
            <a:solidFill>
              <a:schemeClr val="bg1">
                <a:lumMod val="65000"/>
              </a:schemeClr>
            </a:solidFill>
          </a:ln>
        </p:spPr>
        <p:txBody>
          <a:bodyPr wrap="square" lIns="0" tIns="33231" rIns="0" bIns="33231" rtlCol="0" anchor="ctr">
            <a:noAutofit/>
          </a:bodyPr>
          <a:lstStyle/>
          <a:p>
            <a:pPr algn="ctr" defTabSz="844083">
              <a:defRPr/>
            </a:pPr>
            <a:r>
              <a:rPr lang="ja-JP" altLang="en-US" sz="800"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受電地点</a:t>
            </a:r>
            <a:endParaRPr lang="en-US" altLang="ja-JP" sz="800"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a:p>
            <a:pPr algn="ctr" defTabSz="844083">
              <a:defRPr/>
            </a:pPr>
            <a:r>
              <a:rPr lang="ja-JP" altLang="en-US" sz="800"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特定番号</a:t>
            </a:r>
            <a:endParaRPr lang="en-US" altLang="ja-JP" sz="800"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142" name="直線コネクタ 141">
            <a:extLst>
              <a:ext uri="{FF2B5EF4-FFF2-40B4-BE49-F238E27FC236}">
                <a16:creationId xmlns:a16="http://schemas.microsoft.com/office/drawing/2014/main" id="{92617A3E-C67C-42A0-BF15-552CA51B6A84}"/>
              </a:ext>
            </a:extLst>
          </p:cNvPr>
          <p:cNvCxnSpPr>
            <a:cxnSpLocks/>
            <a:stCxn id="15" idx="2"/>
            <a:endCxn id="97" idx="0"/>
          </p:cNvCxnSpPr>
          <p:nvPr/>
        </p:nvCxnSpPr>
        <p:spPr>
          <a:xfrm>
            <a:off x="1968646" y="4725585"/>
            <a:ext cx="725939" cy="201681"/>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cxnSp>
        <p:nvCxnSpPr>
          <p:cNvPr id="162" name="直線コネクタ 161">
            <a:extLst>
              <a:ext uri="{FF2B5EF4-FFF2-40B4-BE49-F238E27FC236}">
                <a16:creationId xmlns:a16="http://schemas.microsoft.com/office/drawing/2014/main" id="{4B4C8CFD-E61A-4935-9D86-607A764960B3}"/>
              </a:ext>
            </a:extLst>
          </p:cNvPr>
          <p:cNvCxnSpPr>
            <a:cxnSpLocks/>
            <a:stCxn id="16" idx="0"/>
          </p:cNvCxnSpPr>
          <p:nvPr/>
        </p:nvCxnSpPr>
        <p:spPr>
          <a:xfrm flipV="1">
            <a:off x="900898" y="5345988"/>
            <a:ext cx="0" cy="130032"/>
          </a:xfrm>
          <a:prstGeom prst="line">
            <a:avLst/>
          </a:prstGeom>
          <a:ln w="95250">
            <a:solidFill>
              <a:schemeClr val="bg1">
                <a:lumMod val="75000"/>
              </a:schemeClr>
            </a:solidFill>
          </a:ln>
        </p:spPr>
        <p:style>
          <a:lnRef idx="1">
            <a:schemeClr val="dk1"/>
          </a:lnRef>
          <a:fillRef idx="0">
            <a:schemeClr val="dk1"/>
          </a:fillRef>
          <a:effectRef idx="0">
            <a:schemeClr val="dk1"/>
          </a:effectRef>
          <a:fontRef idx="minor">
            <a:schemeClr val="tx1"/>
          </a:fontRef>
        </p:style>
      </p:cxnSp>
      <p:cxnSp>
        <p:nvCxnSpPr>
          <p:cNvPr id="165" name="直線コネクタ 164">
            <a:extLst>
              <a:ext uri="{FF2B5EF4-FFF2-40B4-BE49-F238E27FC236}">
                <a16:creationId xmlns:a16="http://schemas.microsoft.com/office/drawing/2014/main" id="{7D8AC8EE-B5C5-40C3-AFBD-C53708DF6128}"/>
              </a:ext>
            </a:extLst>
          </p:cNvPr>
          <p:cNvCxnSpPr>
            <a:cxnSpLocks/>
            <a:stCxn id="18" idx="0"/>
          </p:cNvCxnSpPr>
          <p:nvPr/>
        </p:nvCxnSpPr>
        <p:spPr>
          <a:xfrm flipV="1">
            <a:off x="1554712" y="5333238"/>
            <a:ext cx="0" cy="142782"/>
          </a:xfrm>
          <a:prstGeom prst="line">
            <a:avLst/>
          </a:prstGeom>
          <a:ln w="95250">
            <a:solidFill>
              <a:schemeClr val="bg1">
                <a:lumMod val="75000"/>
              </a:schemeClr>
            </a:solidFill>
          </a:ln>
        </p:spPr>
        <p:style>
          <a:lnRef idx="1">
            <a:schemeClr val="dk1"/>
          </a:lnRef>
          <a:fillRef idx="0">
            <a:schemeClr val="dk1"/>
          </a:fillRef>
          <a:effectRef idx="0">
            <a:schemeClr val="dk1"/>
          </a:effectRef>
          <a:fontRef idx="minor">
            <a:schemeClr val="tx1"/>
          </a:fontRef>
        </p:style>
      </p:cxnSp>
      <p:cxnSp>
        <p:nvCxnSpPr>
          <p:cNvPr id="173" name="直線コネクタ 172">
            <a:extLst>
              <a:ext uri="{FF2B5EF4-FFF2-40B4-BE49-F238E27FC236}">
                <a16:creationId xmlns:a16="http://schemas.microsoft.com/office/drawing/2014/main" id="{A87B8B77-65F9-42B8-9037-FE2BAB796EF2}"/>
              </a:ext>
            </a:extLst>
          </p:cNvPr>
          <p:cNvCxnSpPr>
            <a:cxnSpLocks/>
          </p:cNvCxnSpPr>
          <p:nvPr/>
        </p:nvCxnSpPr>
        <p:spPr>
          <a:xfrm flipH="1" flipV="1">
            <a:off x="2395145" y="5344382"/>
            <a:ext cx="1" cy="130033"/>
          </a:xfrm>
          <a:prstGeom prst="line">
            <a:avLst/>
          </a:prstGeom>
          <a:ln w="95250">
            <a:solidFill>
              <a:schemeClr val="bg1">
                <a:lumMod val="75000"/>
              </a:schemeClr>
            </a:solidFill>
          </a:ln>
        </p:spPr>
        <p:style>
          <a:lnRef idx="1">
            <a:schemeClr val="dk1"/>
          </a:lnRef>
          <a:fillRef idx="0">
            <a:schemeClr val="dk1"/>
          </a:fillRef>
          <a:effectRef idx="0">
            <a:schemeClr val="dk1"/>
          </a:effectRef>
          <a:fontRef idx="minor">
            <a:schemeClr val="tx1"/>
          </a:fontRef>
        </p:style>
      </p:cxnSp>
      <p:cxnSp>
        <p:nvCxnSpPr>
          <p:cNvPr id="174" name="直線コネクタ 173">
            <a:extLst>
              <a:ext uri="{FF2B5EF4-FFF2-40B4-BE49-F238E27FC236}">
                <a16:creationId xmlns:a16="http://schemas.microsoft.com/office/drawing/2014/main" id="{95F2DB91-6C0D-46F1-ACCF-C7412119898F}"/>
              </a:ext>
            </a:extLst>
          </p:cNvPr>
          <p:cNvCxnSpPr>
            <a:cxnSpLocks/>
          </p:cNvCxnSpPr>
          <p:nvPr/>
        </p:nvCxnSpPr>
        <p:spPr>
          <a:xfrm flipV="1">
            <a:off x="3032030" y="5336906"/>
            <a:ext cx="1342" cy="137509"/>
          </a:xfrm>
          <a:prstGeom prst="line">
            <a:avLst/>
          </a:prstGeom>
          <a:ln w="95250">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181" name="角丸四角形 106">
            <a:extLst>
              <a:ext uri="{FF2B5EF4-FFF2-40B4-BE49-F238E27FC236}">
                <a16:creationId xmlns:a16="http://schemas.microsoft.com/office/drawing/2014/main" id="{C2D4CCB9-A19B-4FB9-A634-0FFB2F7A9B69}"/>
              </a:ext>
            </a:extLst>
          </p:cNvPr>
          <p:cNvSpPr>
            <a:spLocks/>
          </p:cNvSpPr>
          <p:nvPr/>
        </p:nvSpPr>
        <p:spPr>
          <a:xfrm>
            <a:off x="3285912" y="4275508"/>
            <a:ext cx="1279494" cy="459009"/>
          </a:xfrm>
          <a:prstGeom prst="roundRect">
            <a:avLst>
              <a:gd name="adj" fmla="val 8738"/>
            </a:avLst>
          </a:prstGeom>
          <a:solidFill>
            <a:schemeClr val="accent5">
              <a:lumMod val="40000"/>
              <a:lumOff val="60000"/>
            </a:schemeClr>
          </a:solidFill>
          <a:ln w="50800" cmpd="thickThin">
            <a:solidFill>
              <a:schemeClr val="bg1">
                <a:lumMod val="65000"/>
              </a:schemeClr>
            </a:solidFill>
          </a:ln>
        </p:spPr>
        <p:txBody>
          <a:bodyPr wrap="square" lIns="0" tIns="33231" rIns="0" bIns="33231" rtlCol="0" anchor="t">
            <a:noAutofit/>
          </a:bodyPr>
          <a:lstStyle/>
          <a:p>
            <a:pPr algn="ctr" defTabSz="844083">
              <a:defRPr/>
            </a:pPr>
            <a:r>
              <a:rPr lang="ja-JP" altLang="en-US"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小売電気事業者</a:t>
            </a:r>
            <a:endParaRPr lang="en-US" altLang="ja-JP" sz="8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84" name="角丸四角形 106">
            <a:extLst>
              <a:ext uri="{FF2B5EF4-FFF2-40B4-BE49-F238E27FC236}">
                <a16:creationId xmlns:a16="http://schemas.microsoft.com/office/drawing/2014/main" id="{96B0270F-7E8B-40E7-A20E-0F9C09A5915B}"/>
              </a:ext>
            </a:extLst>
          </p:cNvPr>
          <p:cNvSpPr>
            <a:spLocks/>
          </p:cNvSpPr>
          <p:nvPr/>
        </p:nvSpPr>
        <p:spPr>
          <a:xfrm>
            <a:off x="4983806" y="4277351"/>
            <a:ext cx="1429255" cy="415058"/>
          </a:xfrm>
          <a:prstGeom prst="roundRect">
            <a:avLst>
              <a:gd name="adj" fmla="val 8738"/>
            </a:avLst>
          </a:prstGeom>
          <a:solidFill>
            <a:schemeClr val="accent3">
              <a:lumMod val="20000"/>
              <a:lumOff val="80000"/>
            </a:schemeClr>
          </a:solidFill>
          <a:ln w="50800" cmpd="thickThin">
            <a:solidFill>
              <a:schemeClr val="bg1">
                <a:lumMod val="65000"/>
              </a:schemeClr>
            </a:solidFill>
          </a:ln>
        </p:spPr>
        <p:txBody>
          <a:bodyPr wrap="square" lIns="0" tIns="33231" rIns="0" bIns="33231" rtlCol="0" anchor="t">
            <a:noAutofit/>
          </a:bodyPr>
          <a:lstStyle/>
          <a:p>
            <a:pPr algn="ctr" defTabSz="844083"/>
            <a:r>
              <a:rPr lang="en-US" altLang="ja-JP" sz="1000" dirty="0">
                <a:solidFill>
                  <a:srgbClr val="000000"/>
                </a:solidFill>
                <a:latin typeface="Meiryo UI" panose="020B0604030504040204" pitchFamily="50" charset="-128"/>
                <a:ea typeface="Meiryo UI" panose="020B0604030504040204" pitchFamily="50" charset="-128"/>
              </a:rPr>
              <a:t>FIT</a:t>
            </a:r>
            <a:r>
              <a:rPr lang="ja-JP" altLang="en-US" sz="1000" dirty="0">
                <a:solidFill>
                  <a:srgbClr val="000000"/>
                </a:solidFill>
                <a:latin typeface="Meiryo UI" panose="020B0604030504040204" pitchFamily="50" charset="-128"/>
                <a:ea typeface="Meiryo UI" panose="020B0604030504040204" pitchFamily="50" charset="-128"/>
              </a:rPr>
              <a:t>認定事業者</a:t>
            </a:r>
            <a:r>
              <a:rPr lang="en-US" altLang="ja-JP" sz="1000" dirty="0">
                <a:solidFill>
                  <a:srgbClr val="000000"/>
                </a:solidFill>
                <a:latin typeface="Meiryo UI" panose="020B0604030504040204" pitchFamily="50" charset="-128"/>
                <a:ea typeface="Meiryo UI" panose="020B0604030504040204" pitchFamily="50" charset="-128"/>
              </a:rPr>
              <a:t>Ⅰ</a:t>
            </a:r>
          </a:p>
        </p:txBody>
      </p:sp>
      <p:cxnSp>
        <p:nvCxnSpPr>
          <p:cNvPr id="186" name="直線コネクタ 185">
            <a:extLst>
              <a:ext uri="{FF2B5EF4-FFF2-40B4-BE49-F238E27FC236}">
                <a16:creationId xmlns:a16="http://schemas.microsoft.com/office/drawing/2014/main" id="{BE142F96-9C4C-4D1F-9D93-ED19D42B4BDA}"/>
              </a:ext>
            </a:extLst>
          </p:cNvPr>
          <p:cNvCxnSpPr>
            <a:cxnSpLocks/>
            <a:stCxn id="105" idx="0"/>
          </p:cNvCxnSpPr>
          <p:nvPr/>
        </p:nvCxnSpPr>
        <p:spPr>
          <a:xfrm flipV="1">
            <a:off x="5333347" y="4715639"/>
            <a:ext cx="0" cy="161584"/>
          </a:xfrm>
          <a:prstGeom prst="line">
            <a:avLst/>
          </a:prstGeom>
          <a:ln w="95250">
            <a:solidFill>
              <a:schemeClr val="bg1">
                <a:lumMod val="75000"/>
              </a:schemeClr>
            </a:solidFill>
          </a:ln>
        </p:spPr>
        <p:style>
          <a:lnRef idx="1">
            <a:schemeClr val="dk1"/>
          </a:lnRef>
          <a:fillRef idx="0">
            <a:schemeClr val="dk1"/>
          </a:fillRef>
          <a:effectRef idx="0">
            <a:schemeClr val="dk1"/>
          </a:effectRef>
          <a:fontRef idx="minor">
            <a:schemeClr val="tx1"/>
          </a:fontRef>
        </p:style>
      </p:cxnSp>
      <p:cxnSp>
        <p:nvCxnSpPr>
          <p:cNvPr id="191" name="直線コネクタ 190">
            <a:extLst>
              <a:ext uri="{FF2B5EF4-FFF2-40B4-BE49-F238E27FC236}">
                <a16:creationId xmlns:a16="http://schemas.microsoft.com/office/drawing/2014/main" id="{8CD2B880-F6BF-495F-8593-33AA7978D1D2}"/>
              </a:ext>
            </a:extLst>
          </p:cNvPr>
          <p:cNvCxnSpPr>
            <a:cxnSpLocks/>
            <a:stCxn id="107" idx="0"/>
          </p:cNvCxnSpPr>
          <p:nvPr/>
        </p:nvCxnSpPr>
        <p:spPr>
          <a:xfrm flipV="1">
            <a:off x="6090265" y="4715639"/>
            <a:ext cx="0" cy="150276"/>
          </a:xfrm>
          <a:prstGeom prst="line">
            <a:avLst/>
          </a:prstGeom>
          <a:ln w="95250">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194" name="角丸四角形 106">
            <a:extLst>
              <a:ext uri="{FF2B5EF4-FFF2-40B4-BE49-F238E27FC236}">
                <a16:creationId xmlns:a16="http://schemas.microsoft.com/office/drawing/2014/main" id="{C51316C8-D807-4EE2-80C7-A895A3015998}"/>
              </a:ext>
            </a:extLst>
          </p:cNvPr>
          <p:cNvSpPr>
            <a:spLocks/>
          </p:cNvSpPr>
          <p:nvPr/>
        </p:nvSpPr>
        <p:spPr>
          <a:xfrm>
            <a:off x="6566129" y="4866448"/>
            <a:ext cx="708198" cy="897619"/>
          </a:xfrm>
          <a:prstGeom prst="roundRect">
            <a:avLst>
              <a:gd name="adj" fmla="val 8738"/>
            </a:avLst>
          </a:prstGeom>
          <a:solidFill>
            <a:schemeClr val="accent3">
              <a:lumMod val="20000"/>
              <a:lumOff val="80000"/>
            </a:schemeClr>
          </a:solidFill>
          <a:ln>
            <a:solidFill>
              <a:schemeClr val="bg1">
                <a:lumMod val="65000"/>
              </a:schemeClr>
            </a:solidFill>
          </a:ln>
        </p:spPr>
        <p:txBody>
          <a:bodyPr wrap="square" lIns="0" tIns="33231" rIns="0" bIns="33231" rtlCol="0" anchor="t">
            <a:noAutofit/>
          </a:bodyPr>
          <a:lstStyle/>
          <a:p>
            <a:pPr algn="ctr" defTabSz="844083">
              <a:defRPr/>
            </a:pPr>
            <a:r>
              <a:rPr lang="en-US" altLang="ja-JP" sz="1000" dirty="0">
                <a:solidFill>
                  <a:srgbClr val="000000"/>
                </a:solidFill>
                <a:latin typeface="Meiryo UI" panose="020B0604030504040204" pitchFamily="50" charset="-128"/>
                <a:ea typeface="Meiryo UI" panose="020B0604030504040204" pitchFamily="50" charset="-128"/>
              </a:rPr>
              <a:t>FIT</a:t>
            </a:r>
            <a:r>
              <a:rPr lang="ja-JP" altLang="en-US" sz="1000" dirty="0">
                <a:solidFill>
                  <a:srgbClr val="000000"/>
                </a:solidFill>
                <a:latin typeface="Meiryo UI" panose="020B0604030504040204" pitchFamily="50" charset="-128"/>
                <a:ea typeface="Meiryo UI" panose="020B0604030504040204" pitchFamily="50" charset="-128"/>
              </a:rPr>
              <a:t>設備</a:t>
            </a:r>
            <a:endParaRPr lang="en-US" altLang="ja-JP" sz="1000" dirty="0">
              <a:solidFill>
                <a:srgbClr val="000000"/>
              </a:solidFill>
              <a:latin typeface="Meiryo UI" panose="020B0604030504040204" pitchFamily="50" charset="-128"/>
              <a:ea typeface="Meiryo UI" panose="020B0604030504040204" pitchFamily="50" charset="-128"/>
            </a:endParaRPr>
          </a:p>
          <a:p>
            <a:pPr algn="ctr" defTabSz="844083">
              <a:defRPr/>
            </a:pPr>
            <a:r>
              <a:rPr lang="ja-JP" altLang="en-US" sz="1000" dirty="0">
                <a:solidFill>
                  <a:srgbClr val="000000"/>
                </a:solidFill>
                <a:latin typeface="Meiryo UI" panose="020B0604030504040204" pitchFamily="50" charset="-128"/>
                <a:ea typeface="Meiryo UI" panose="020B0604030504040204" pitchFamily="50" charset="-128"/>
              </a:rPr>
              <a:t>②</a:t>
            </a:r>
            <a:r>
              <a:rPr lang="en-US" altLang="ja-JP" sz="1000" dirty="0">
                <a:solidFill>
                  <a:srgbClr val="000000"/>
                </a:solidFill>
                <a:latin typeface="Meiryo UI" panose="020B0604030504040204" pitchFamily="50" charset="-128"/>
                <a:ea typeface="Meiryo UI" panose="020B0604030504040204" pitchFamily="50" charset="-128"/>
              </a:rPr>
              <a:t>-1</a:t>
            </a:r>
            <a:endParaRPr lang="en-US" altLang="ja-JP" sz="8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95" name="角丸四角形 106">
            <a:extLst>
              <a:ext uri="{FF2B5EF4-FFF2-40B4-BE49-F238E27FC236}">
                <a16:creationId xmlns:a16="http://schemas.microsoft.com/office/drawing/2014/main" id="{CB79283B-DADF-4E41-B966-803D27B9403E}"/>
              </a:ext>
            </a:extLst>
          </p:cNvPr>
          <p:cNvSpPr>
            <a:spLocks/>
          </p:cNvSpPr>
          <p:nvPr/>
        </p:nvSpPr>
        <p:spPr>
          <a:xfrm>
            <a:off x="7323047" y="4855140"/>
            <a:ext cx="708198" cy="897619"/>
          </a:xfrm>
          <a:prstGeom prst="roundRect">
            <a:avLst>
              <a:gd name="adj" fmla="val 8738"/>
            </a:avLst>
          </a:prstGeom>
          <a:solidFill>
            <a:schemeClr val="accent3">
              <a:lumMod val="20000"/>
              <a:lumOff val="80000"/>
            </a:schemeClr>
          </a:solidFill>
          <a:ln>
            <a:solidFill>
              <a:schemeClr val="bg1">
                <a:lumMod val="65000"/>
              </a:schemeClr>
            </a:solidFill>
          </a:ln>
        </p:spPr>
        <p:txBody>
          <a:bodyPr wrap="square" lIns="0" tIns="33231" rIns="0" bIns="33231" rtlCol="0" anchor="t">
            <a:noAutofit/>
          </a:bodyPr>
          <a:lstStyle/>
          <a:p>
            <a:pPr algn="ctr" defTabSz="844083">
              <a:defRPr/>
            </a:pPr>
            <a:r>
              <a:rPr lang="en-US" altLang="ja-JP" sz="1000" dirty="0">
                <a:solidFill>
                  <a:srgbClr val="000000"/>
                </a:solidFill>
                <a:latin typeface="Meiryo UI" panose="020B0604030504040204" pitchFamily="50" charset="-128"/>
                <a:ea typeface="Meiryo UI" panose="020B0604030504040204" pitchFamily="50" charset="-128"/>
              </a:rPr>
              <a:t>FIT</a:t>
            </a:r>
            <a:r>
              <a:rPr lang="ja-JP" altLang="en-US" sz="1000" dirty="0">
                <a:solidFill>
                  <a:srgbClr val="000000"/>
                </a:solidFill>
                <a:latin typeface="Meiryo UI" panose="020B0604030504040204" pitchFamily="50" charset="-128"/>
                <a:ea typeface="Meiryo UI" panose="020B0604030504040204" pitchFamily="50" charset="-128"/>
              </a:rPr>
              <a:t>設備</a:t>
            </a:r>
            <a:endParaRPr lang="en-US" altLang="ja-JP" sz="1000" dirty="0">
              <a:solidFill>
                <a:srgbClr val="000000"/>
              </a:solidFill>
              <a:latin typeface="Meiryo UI" panose="020B0604030504040204" pitchFamily="50" charset="-128"/>
              <a:ea typeface="Meiryo UI" panose="020B0604030504040204" pitchFamily="50" charset="-128"/>
            </a:endParaRPr>
          </a:p>
          <a:p>
            <a:pPr algn="ctr" defTabSz="844083">
              <a:defRPr/>
            </a:pPr>
            <a:r>
              <a:rPr lang="ja-JP" altLang="en-US" sz="1000" dirty="0">
                <a:solidFill>
                  <a:srgbClr val="000000"/>
                </a:solidFill>
                <a:latin typeface="Meiryo UI" panose="020B0604030504040204" pitchFamily="50" charset="-128"/>
                <a:ea typeface="Meiryo UI" panose="020B0604030504040204" pitchFamily="50" charset="-128"/>
              </a:rPr>
              <a:t>②</a:t>
            </a:r>
            <a:r>
              <a:rPr lang="en-US" altLang="ja-JP" sz="1000" dirty="0">
                <a:solidFill>
                  <a:srgbClr val="000000"/>
                </a:solidFill>
                <a:latin typeface="Meiryo UI" panose="020B0604030504040204" pitchFamily="50" charset="-128"/>
                <a:ea typeface="Meiryo UI" panose="020B0604030504040204" pitchFamily="50" charset="-128"/>
              </a:rPr>
              <a:t>-2</a:t>
            </a:r>
            <a:endParaRPr lang="en-US" altLang="ja-JP" sz="8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96" name="角丸四角形 106">
            <a:extLst>
              <a:ext uri="{FF2B5EF4-FFF2-40B4-BE49-F238E27FC236}">
                <a16:creationId xmlns:a16="http://schemas.microsoft.com/office/drawing/2014/main" id="{B1D9397D-E68C-4CC5-98A9-B8055EDE0576}"/>
              </a:ext>
            </a:extLst>
          </p:cNvPr>
          <p:cNvSpPr>
            <a:spLocks/>
          </p:cNvSpPr>
          <p:nvPr/>
        </p:nvSpPr>
        <p:spPr>
          <a:xfrm>
            <a:off x="6660591" y="5264814"/>
            <a:ext cx="514239" cy="149279"/>
          </a:xfrm>
          <a:prstGeom prst="roundRect">
            <a:avLst>
              <a:gd name="adj" fmla="val 0"/>
            </a:avLst>
          </a:prstGeom>
          <a:solidFill>
            <a:schemeClr val="accent3">
              <a:lumMod val="75000"/>
            </a:schemeClr>
          </a:solidFill>
          <a:ln>
            <a:solidFill>
              <a:schemeClr val="bg1">
                <a:lumMod val="65000"/>
              </a:schemeClr>
            </a:solidFill>
          </a:ln>
        </p:spPr>
        <p:txBody>
          <a:bodyPr wrap="square" lIns="0" tIns="33231" rIns="0" bIns="33231" rtlCol="0" anchor="ctr">
            <a:noAutofit/>
          </a:bodyPr>
          <a:lstStyle/>
          <a:p>
            <a:pPr algn="ctr" defTabSz="844083"/>
            <a:r>
              <a:rPr lang="ja-JP" altLang="en-US" sz="800" dirty="0">
                <a:solidFill>
                  <a:schemeClr val="bg1"/>
                </a:solidFill>
                <a:latin typeface="Meiryo UI" panose="020B0604030504040204" pitchFamily="50" charset="-128"/>
                <a:ea typeface="Meiryo UI" panose="020B0604030504040204" pitchFamily="50" charset="-128"/>
              </a:rPr>
              <a:t>設備</a:t>
            </a:r>
            <a:r>
              <a:rPr lang="en-US" altLang="ja-JP" sz="800" dirty="0">
                <a:solidFill>
                  <a:schemeClr val="bg1"/>
                </a:solidFill>
                <a:latin typeface="Meiryo UI" panose="020B0604030504040204" pitchFamily="50" charset="-128"/>
                <a:ea typeface="Meiryo UI" panose="020B0604030504040204" pitchFamily="50" charset="-128"/>
              </a:rPr>
              <a:t>ID</a:t>
            </a:r>
          </a:p>
        </p:txBody>
      </p:sp>
      <p:sp>
        <p:nvSpPr>
          <p:cNvPr id="197" name="角丸四角形 106">
            <a:extLst>
              <a:ext uri="{FF2B5EF4-FFF2-40B4-BE49-F238E27FC236}">
                <a16:creationId xmlns:a16="http://schemas.microsoft.com/office/drawing/2014/main" id="{4F170B33-BA4C-468D-9E65-C1F8D9616913}"/>
              </a:ext>
            </a:extLst>
          </p:cNvPr>
          <p:cNvSpPr>
            <a:spLocks/>
          </p:cNvSpPr>
          <p:nvPr/>
        </p:nvSpPr>
        <p:spPr>
          <a:xfrm>
            <a:off x="6660591" y="5437323"/>
            <a:ext cx="514239" cy="254904"/>
          </a:xfrm>
          <a:prstGeom prst="roundRect">
            <a:avLst>
              <a:gd name="adj" fmla="val 0"/>
            </a:avLst>
          </a:prstGeom>
          <a:solidFill>
            <a:schemeClr val="accent3">
              <a:lumMod val="75000"/>
            </a:schemeClr>
          </a:solidFill>
          <a:ln>
            <a:solidFill>
              <a:schemeClr val="bg1">
                <a:lumMod val="65000"/>
              </a:schemeClr>
            </a:solidFill>
          </a:ln>
        </p:spPr>
        <p:txBody>
          <a:bodyPr wrap="square" lIns="0" tIns="33231" rIns="0" bIns="33231" rtlCol="0" anchor="ctr">
            <a:noAutofit/>
          </a:bodyPr>
          <a:lstStyle/>
          <a:p>
            <a:pPr algn="ctr" defTabSz="844083">
              <a:defRPr/>
            </a:pPr>
            <a:r>
              <a:rPr lang="ja-JP" altLang="en-US" sz="800"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受電地点</a:t>
            </a:r>
            <a:endParaRPr lang="en-US" altLang="ja-JP" sz="800"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a:p>
            <a:pPr algn="ctr" defTabSz="844083">
              <a:defRPr/>
            </a:pPr>
            <a:r>
              <a:rPr lang="ja-JP" altLang="en-US" sz="800"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特定番号</a:t>
            </a:r>
            <a:endParaRPr lang="en-US" altLang="ja-JP" sz="800"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98" name="角丸四角形 106">
            <a:extLst>
              <a:ext uri="{FF2B5EF4-FFF2-40B4-BE49-F238E27FC236}">
                <a16:creationId xmlns:a16="http://schemas.microsoft.com/office/drawing/2014/main" id="{412AD4B3-7DE7-4284-9850-4656A75A29D5}"/>
              </a:ext>
            </a:extLst>
          </p:cNvPr>
          <p:cNvSpPr>
            <a:spLocks/>
          </p:cNvSpPr>
          <p:nvPr/>
        </p:nvSpPr>
        <p:spPr>
          <a:xfrm>
            <a:off x="7420026" y="5264814"/>
            <a:ext cx="514239" cy="149279"/>
          </a:xfrm>
          <a:prstGeom prst="roundRect">
            <a:avLst>
              <a:gd name="adj" fmla="val 0"/>
            </a:avLst>
          </a:prstGeom>
          <a:solidFill>
            <a:schemeClr val="accent3">
              <a:lumMod val="75000"/>
            </a:schemeClr>
          </a:solidFill>
          <a:ln>
            <a:solidFill>
              <a:schemeClr val="bg1">
                <a:lumMod val="65000"/>
              </a:schemeClr>
            </a:solidFill>
          </a:ln>
        </p:spPr>
        <p:txBody>
          <a:bodyPr wrap="square" lIns="0" tIns="33231" rIns="0" bIns="33231" rtlCol="0" anchor="ctr">
            <a:noAutofit/>
          </a:bodyPr>
          <a:lstStyle/>
          <a:p>
            <a:pPr algn="ctr" defTabSz="844083"/>
            <a:r>
              <a:rPr lang="ja-JP" altLang="en-US" sz="800" dirty="0">
                <a:solidFill>
                  <a:schemeClr val="bg1"/>
                </a:solidFill>
                <a:latin typeface="Meiryo UI" panose="020B0604030504040204" pitchFamily="50" charset="-128"/>
                <a:ea typeface="Meiryo UI" panose="020B0604030504040204" pitchFamily="50" charset="-128"/>
              </a:rPr>
              <a:t>設備</a:t>
            </a:r>
            <a:r>
              <a:rPr lang="en-US" altLang="ja-JP" sz="800" dirty="0">
                <a:solidFill>
                  <a:schemeClr val="bg1"/>
                </a:solidFill>
                <a:latin typeface="Meiryo UI" panose="020B0604030504040204" pitchFamily="50" charset="-128"/>
                <a:ea typeface="Meiryo UI" panose="020B0604030504040204" pitchFamily="50" charset="-128"/>
              </a:rPr>
              <a:t>ID</a:t>
            </a:r>
          </a:p>
        </p:txBody>
      </p:sp>
      <p:sp>
        <p:nvSpPr>
          <p:cNvPr id="199" name="角丸四角形 106">
            <a:extLst>
              <a:ext uri="{FF2B5EF4-FFF2-40B4-BE49-F238E27FC236}">
                <a16:creationId xmlns:a16="http://schemas.microsoft.com/office/drawing/2014/main" id="{B0E376C2-E11E-415A-87AC-FCF49F89E85C}"/>
              </a:ext>
            </a:extLst>
          </p:cNvPr>
          <p:cNvSpPr>
            <a:spLocks/>
          </p:cNvSpPr>
          <p:nvPr/>
        </p:nvSpPr>
        <p:spPr>
          <a:xfrm>
            <a:off x="7420026" y="5437323"/>
            <a:ext cx="514239" cy="254904"/>
          </a:xfrm>
          <a:prstGeom prst="roundRect">
            <a:avLst>
              <a:gd name="adj" fmla="val 0"/>
            </a:avLst>
          </a:prstGeom>
          <a:solidFill>
            <a:schemeClr val="accent3">
              <a:lumMod val="75000"/>
            </a:schemeClr>
          </a:solidFill>
          <a:ln>
            <a:solidFill>
              <a:schemeClr val="bg1">
                <a:lumMod val="65000"/>
              </a:schemeClr>
            </a:solidFill>
          </a:ln>
        </p:spPr>
        <p:txBody>
          <a:bodyPr wrap="square" lIns="0" tIns="33231" rIns="0" bIns="33231" rtlCol="0" anchor="ctr">
            <a:noAutofit/>
          </a:bodyPr>
          <a:lstStyle/>
          <a:p>
            <a:pPr algn="ctr" defTabSz="844083">
              <a:defRPr/>
            </a:pPr>
            <a:r>
              <a:rPr lang="ja-JP" altLang="en-US" sz="800"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受電地点</a:t>
            </a:r>
            <a:endParaRPr lang="en-US" altLang="ja-JP" sz="800"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a:p>
            <a:pPr algn="ctr" defTabSz="844083">
              <a:defRPr/>
            </a:pPr>
            <a:r>
              <a:rPr lang="ja-JP" altLang="en-US" sz="800"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特定番号</a:t>
            </a:r>
            <a:endParaRPr lang="en-US" altLang="ja-JP" sz="800"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00" name="角丸四角形 106">
            <a:extLst>
              <a:ext uri="{FF2B5EF4-FFF2-40B4-BE49-F238E27FC236}">
                <a16:creationId xmlns:a16="http://schemas.microsoft.com/office/drawing/2014/main" id="{7761D73B-8F62-42D7-91C2-B3F5A80CE594}"/>
              </a:ext>
            </a:extLst>
          </p:cNvPr>
          <p:cNvSpPr>
            <a:spLocks/>
          </p:cNvSpPr>
          <p:nvPr/>
        </p:nvSpPr>
        <p:spPr>
          <a:xfrm>
            <a:off x="6570687" y="4266576"/>
            <a:ext cx="1429255" cy="415058"/>
          </a:xfrm>
          <a:prstGeom prst="roundRect">
            <a:avLst>
              <a:gd name="adj" fmla="val 8738"/>
            </a:avLst>
          </a:prstGeom>
          <a:solidFill>
            <a:schemeClr val="accent3">
              <a:lumMod val="20000"/>
              <a:lumOff val="80000"/>
            </a:schemeClr>
          </a:solidFill>
          <a:ln w="50800" cmpd="thickThin">
            <a:solidFill>
              <a:schemeClr val="bg1">
                <a:lumMod val="65000"/>
              </a:schemeClr>
            </a:solidFill>
          </a:ln>
        </p:spPr>
        <p:txBody>
          <a:bodyPr wrap="square" lIns="0" tIns="33231" rIns="0" bIns="33231" rtlCol="0" anchor="t">
            <a:noAutofit/>
          </a:bodyPr>
          <a:lstStyle/>
          <a:p>
            <a:pPr algn="ctr" defTabSz="844083"/>
            <a:r>
              <a:rPr lang="en-US" altLang="ja-JP" sz="1000" dirty="0">
                <a:solidFill>
                  <a:srgbClr val="000000"/>
                </a:solidFill>
                <a:latin typeface="Meiryo UI" panose="020B0604030504040204" pitchFamily="50" charset="-128"/>
                <a:ea typeface="Meiryo UI" panose="020B0604030504040204" pitchFamily="50" charset="-128"/>
              </a:rPr>
              <a:t>FIT</a:t>
            </a:r>
            <a:r>
              <a:rPr lang="ja-JP" altLang="en-US" sz="1000" dirty="0">
                <a:solidFill>
                  <a:srgbClr val="000000"/>
                </a:solidFill>
                <a:latin typeface="Meiryo UI" panose="020B0604030504040204" pitchFamily="50" charset="-128"/>
                <a:ea typeface="Meiryo UI" panose="020B0604030504040204" pitchFamily="50" charset="-128"/>
              </a:rPr>
              <a:t>認定事業者</a:t>
            </a:r>
            <a:r>
              <a:rPr lang="en-US" altLang="ja-JP" sz="1000" dirty="0">
                <a:solidFill>
                  <a:srgbClr val="000000"/>
                </a:solidFill>
                <a:latin typeface="Meiryo UI" panose="020B0604030504040204" pitchFamily="50" charset="-128"/>
                <a:ea typeface="Meiryo UI" panose="020B0604030504040204" pitchFamily="50" charset="-128"/>
              </a:rPr>
              <a:t>Ⅱ</a:t>
            </a:r>
          </a:p>
        </p:txBody>
      </p:sp>
      <p:cxnSp>
        <p:nvCxnSpPr>
          <p:cNvPr id="202" name="直線コネクタ 201">
            <a:extLst>
              <a:ext uri="{FF2B5EF4-FFF2-40B4-BE49-F238E27FC236}">
                <a16:creationId xmlns:a16="http://schemas.microsoft.com/office/drawing/2014/main" id="{F162FBCD-E5A7-4F18-AFA1-EF258426508F}"/>
              </a:ext>
            </a:extLst>
          </p:cNvPr>
          <p:cNvCxnSpPr>
            <a:cxnSpLocks/>
            <a:stCxn id="194" idx="0"/>
          </p:cNvCxnSpPr>
          <p:nvPr/>
        </p:nvCxnSpPr>
        <p:spPr>
          <a:xfrm flipV="1">
            <a:off x="6920228" y="4704864"/>
            <a:ext cx="0" cy="161584"/>
          </a:xfrm>
          <a:prstGeom prst="line">
            <a:avLst/>
          </a:prstGeom>
          <a:ln w="95250">
            <a:solidFill>
              <a:schemeClr val="bg1">
                <a:lumMod val="75000"/>
              </a:schemeClr>
            </a:solidFill>
          </a:ln>
        </p:spPr>
        <p:style>
          <a:lnRef idx="1">
            <a:schemeClr val="dk1"/>
          </a:lnRef>
          <a:fillRef idx="0">
            <a:schemeClr val="dk1"/>
          </a:fillRef>
          <a:effectRef idx="0">
            <a:schemeClr val="dk1"/>
          </a:effectRef>
          <a:fontRef idx="minor">
            <a:schemeClr val="tx1"/>
          </a:fontRef>
        </p:style>
      </p:cxnSp>
      <p:cxnSp>
        <p:nvCxnSpPr>
          <p:cNvPr id="203" name="直線コネクタ 202">
            <a:extLst>
              <a:ext uri="{FF2B5EF4-FFF2-40B4-BE49-F238E27FC236}">
                <a16:creationId xmlns:a16="http://schemas.microsoft.com/office/drawing/2014/main" id="{9FB9AFE3-AA81-4362-A198-2D170133A61F}"/>
              </a:ext>
            </a:extLst>
          </p:cNvPr>
          <p:cNvCxnSpPr>
            <a:cxnSpLocks/>
            <a:stCxn id="195" idx="0"/>
          </p:cNvCxnSpPr>
          <p:nvPr/>
        </p:nvCxnSpPr>
        <p:spPr>
          <a:xfrm flipV="1">
            <a:off x="7677146" y="4704864"/>
            <a:ext cx="0" cy="150276"/>
          </a:xfrm>
          <a:prstGeom prst="line">
            <a:avLst/>
          </a:prstGeom>
          <a:ln w="95250">
            <a:solidFill>
              <a:schemeClr val="bg1">
                <a:lumMod val="75000"/>
              </a:schemeClr>
            </a:solidFill>
          </a:ln>
        </p:spPr>
        <p:style>
          <a:lnRef idx="1">
            <a:schemeClr val="dk1"/>
          </a:lnRef>
          <a:fillRef idx="0">
            <a:schemeClr val="dk1"/>
          </a:fillRef>
          <a:effectRef idx="0">
            <a:schemeClr val="dk1"/>
          </a:effectRef>
          <a:fontRef idx="minor">
            <a:schemeClr val="tx1"/>
          </a:fontRef>
        </p:style>
      </p:cxnSp>
      <p:cxnSp>
        <p:nvCxnSpPr>
          <p:cNvPr id="206" name="直線矢印コネクタ 205">
            <a:extLst>
              <a:ext uri="{FF2B5EF4-FFF2-40B4-BE49-F238E27FC236}">
                <a16:creationId xmlns:a16="http://schemas.microsoft.com/office/drawing/2014/main" id="{2421CBF6-9E3F-4AA3-9874-8F71643D5293}"/>
              </a:ext>
            </a:extLst>
          </p:cNvPr>
          <p:cNvCxnSpPr>
            <a:cxnSpLocks/>
            <a:stCxn id="114" idx="1"/>
            <a:endCxn id="15" idx="0"/>
          </p:cNvCxnSpPr>
          <p:nvPr/>
        </p:nvCxnSpPr>
        <p:spPr>
          <a:xfrm rot="10800000" flipV="1">
            <a:off x="1968646" y="3956916"/>
            <a:ext cx="2006764" cy="309659"/>
          </a:xfrm>
          <a:prstGeom prst="bentConnector2">
            <a:avLst/>
          </a:prstGeom>
          <a:ln w="31750">
            <a:solidFill>
              <a:schemeClr val="accent5">
                <a:lumMod val="75000"/>
              </a:schemeClr>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208" name="直線矢印コネクタ 207">
            <a:extLst>
              <a:ext uri="{FF2B5EF4-FFF2-40B4-BE49-F238E27FC236}">
                <a16:creationId xmlns:a16="http://schemas.microsoft.com/office/drawing/2014/main" id="{9A940EE1-B976-437E-97C1-A2C499C8F6A9}"/>
              </a:ext>
            </a:extLst>
          </p:cNvPr>
          <p:cNvCxnSpPr>
            <a:cxnSpLocks/>
            <a:stCxn id="114" idx="1"/>
          </p:cNvCxnSpPr>
          <p:nvPr/>
        </p:nvCxnSpPr>
        <p:spPr>
          <a:xfrm rot="10800000" flipV="1">
            <a:off x="3616474" y="3956916"/>
            <a:ext cx="358937" cy="314613"/>
          </a:xfrm>
          <a:prstGeom prst="bentConnector2">
            <a:avLst/>
          </a:prstGeom>
          <a:ln w="31750">
            <a:solidFill>
              <a:schemeClr val="accent5">
                <a:lumMod val="75000"/>
              </a:schemeClr>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216" name="角丸四角形 106">
            <a:extLst>
              <a:ext uri="{FF2B5EF4-FFF2-40B4-BE49-F238E27FC236}">
                <a16:creationId xmlns:a16="http://schemas.microsoft.com/office/drawing/2014/main" id="{66004AC2-23A5-4A90-9D98-F87D9584FDAC}"/>
              </a:ext>
            </a:extLst>
          </p:cNvPr>
          <p:cNvSpPr>
            <a:spLocks/>
          </p:cNvSpPr>
          <p:nvPr/>
        </p:nvSpPr>
        <p:spPr>
          <a:xfrm>
            <a:off x="7285315" y="6271228"/>
            <a:ext cx="1147193" cy="521490"/>
          </a:xfrm>
          <a:prstGeom prst="roundRect">
            <a:avLst>
              <a:gd name="adj" fmla="val 8738"/>
            </a:avLst>
          </a:prstGeom>
          <a:solidFill>
            <a:schemeClr val="accent5">
              <a:lumMod val="40000"/>
              <a:lumOff val="60000"/>
            </a:schemeClr>
          </a:solidFill>
          <a:ln>
            <a:solidFill>
              <a:schemeClr val="bg1">
                <a:lumMod val="65000"/>
              </a:schemeClr>
            </a:solidFill>
          </a:ln>
        </p:spPr>
        <p:txBody>
          <a:bodyPr wrap="square" lIns="0" tIns="33231" rIns="0" bIns="33231" rtlCol="0" anchor="t">
            <a:noAutofit/>
          </a:bodyPr>
          <a:lstStyle/>
          <a:p>
            <a:pPr algn="ctr" defTabSz="844083">
              <a:defRPr/>
            </a:pPr>
            <a:r>
              <a:rPr lang="en-US" altLang="ja-JP" sz="8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8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既存</a:t>
            </a:r>
            <a:r>
              <a:rPr lang="en-US" altLang="ja-JP" sz="8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a:t>
            </a:r>
          </a:p>
          <a:p>
            <a:pPr algn="ctr" defTabSz="844083">
              <a:defRPr/>
            </a:pPr>
            <a:r>
              <a:rPr lang="ja-JP" altLang="en-US" sz="8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広域機関でデータ保有</a:t>
            </a:r>
            <a:endParaRPr lang="en-US" altLang="ja-JP" sz="8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25" name="角丸四角形 106">
            <a:extLst>
              <a:ext uri="{FF2B5EF4-FFF2-40B4-BE49-F238E27FC236}">
                <a16:creationId xmlns:a16="http://schemas.microsoft.com/office/drawing/2014/main" id="{6378862A-EF00-4B72-8931-6AC0C49E23D3}"/>
              </a:ext>
            </a:extLst>
          </p:cNvPr>
          <p:cNvSpPr>
            <a:spLocks/>
          </p:cNvSpPr>
          <p:nvPr/>
        </p:nvSpPr>
        <p:spPr>
          <a:xfrm>
            <a:off x="7674324" y="6600408"/>
            <a:ext cx="410877" cy="149279"/>
          </a:xfrm>
          <a:prstGeom prst="roundRect">
            <a:avLst>
              <a:gd name="adj" fmla="val 0"/>
            </a:avLst>
          </a:prstGeom>
          <a:solidFill>
            <a:schemeClr val="accent5">
              <a:lumMod val="75000"/>
            </a:schemeClr>
          </a:solidFill>
          <a:ln>
            <a:solidFill>
              <a:schemeClr val="bg1">
                <a:lumMod val="65000"/>
              </a:schemeClr>
            </a:solidFill>
          </a:ln>
        </p:spPr>
        <p:txBody>
          <a:bodyPr wrap="square" lIns="0" tIns="33231" rIns="0" bIns="33231" rtlCol="0" anchor="ctr">
            <a:noAutofit/>
          </a:bodyPr>
          <a:lstStyle/>
          <a:p>
            <a:pPr algn="ctr" defTabSz="844083">
              <a:defRPr/>
            </a:pPr>
            <a:r>
              <a:rPr lang="ja-JP" altLang="en-US" sz="800"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項目</a:t>
            </a:r>
            <a:endParaRPr lang="en-US" altLang="ja-JP" sz="800"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227" name="直線矢印コネクタ 226">
            <a:extLst>
              <a:ext uri="{FF2B5EF4-FFF2-40B4-BE49-F238E27FC236}">
                <a16:creationId xmlns:a16="http://schemas.microsoft.com/office/drawing/2014/main" id="{6898BF5F-3D11-4881-904F-34D4917BF769}"/>
              </a:ext>
            </a:extLst>
          </p:cNvPr>
          <p:cNvCxnSpPr>
            <a:cxnSpLocks/>
            <a:stCxn id="114" idx="3"/>
          </p:cNvCxnSpPr>
          <p:nvPr/>
        </p:nvCxnSpPr>
        <p:spPr>
          <a:xfrm>
            <a:off x="5519541" y="3956917"/>
            <a:ext cx="491106" cy="303582"/>
          </a:xfrm>
          <a:prstGeom prst="bentConnector2">
            <a:avLst/>
          </a:prstGeom>
          <a:ln w="31750">
            <a:solidFill>
              <a:schemeClr val="accent3">
                <a:lumMod val="75000"/>
              </a:schemeClr>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230" name="直線矢印コネクタ 229">
            <a:extLst>
              <a:ext uri="{FF2B5EF4-FFF2-40B4-BE49-F238E27FC236}">
                <a16:creationId xmlns:a16="http://schemas.microsoft.com/office/drawing/2014/main" id="{C10A5EC9-6006-4934-ACC8-6C481D0B6433}"/>
              </a:ext>
            </a:extLst>
          </p:cNvPr>
          <p:cNvCxnSpPr>
            <a:cxnSpLocks/>
            <a:stCxn id="114" idx="3"/>
            <a:endCxn id="200" idx="0"/>
          </p:cNvCxnSpPr>
          <p:nvPr/>
        </p:nvCxnSpPr>
        <p:spPr>
          <a:xfrm>
            <a:off x="5519541" y="3956917"/>
            <a:ext cx="1765774" cy="309659"/>
          </a:xfrm>
          <a:prstGeom prst="bentConnector2">
            <a:avLst/>
          </a:prstGeom>
          <a:ln w="31750">
            <a:solidFill>
              <a:schemeClr val="accent3">
                <a:lumMod val="75000"/>
              </a:schemeClr>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233" name="正方形/長方形 232">
            <a:extLst>
              <a:ext uri="{FF2B5EF4-FFF2-40B4-BE49-F238E27FC236}">
                <a16:creationId xmlns:a16="http://schemas.microsoft.com/office/drawing/2014/main" id="{0421135E-8D25-4313-84A7-5A503079EC42}"/>
              </a:ext>
            </a:extLst>
          </p:cNvPr>
          <p:cNvSpPr/>
          <p:nvPr/>
        </p:nvSpPr>
        <p:spPr>
          <a:xfrm>
            <a:off x="5453380" y="6414732"/>
            <a:ext cx="592042" cy="246221"/>
          </a:xfrm>
          <a:prstGeom prst="rect">
            <a:avLst/>
          </a:prstGeom>
        </p:spPr>
        <p:txBody>
          <a:bodyPr wrap="square">
            <a:spAutoFit/>
          </a:bodyPr>
          <a:lstStyle/>
          <a:p>
            <a:pPr algn="ctr"/>
            <a:r>
              <a:rPr lang="en-US" altLang="ja-JP" sz="1000" dirty="0">
                <a:latin typeface="Meiryo UI"/>
                <a:ea typeface="Meiryo UI"/>
                <a:cs typeface="Arial" pitchFamily="34" charset="0"/>
              </a:rPr>
              <a:t>【</a:t>
            </a:r>
            <a:r>
              <a:rPr lang="ja-JP" altLang="en-US" sz="1000" dirty="0">
                <a:latin typeface="Meiryo UI"/>
                <a:ea typeface="Meiryo UI"/>
                <a:cs typeface="Arial" pitchFamily="34" charset="0"/>
              </a:rPr>
              <a:t>凡例</a:t>
            </a:r>
            <a:r>
              <a:rPr lang="en-US" altLang="ja-JP" sz="1000" dirty="0">
                <a:latin typeface="Meiryo UI"/>
                <a:ea typeface="Meiryo UI"/>
                <a:cs typeface="Arial" pitchFamily="34" charset="0"/>
              </a:rPr>
              <a:t>】</a:t>
            </a:r>
            <a:endParaRPr lang="ja-JP" altLang="en-US" sz="2400" dirty="0">
              <a:latin typeface="Arial"/>
              <a:ea typeface="Meiryo UI"/>
            </a:endParaRPr>
          </a:p>
        </p:txBody>
      </p:sp>
      <p:sp>
        <p:nvSpPr>
          <p:cNvPr id="234" name="角丸四角形 106">
            <a:extLst>
              <a:ext uri="{FF2B5EF4-FFF2-40B4-BE49-F238E27FC236}">
                <a16:creationId xmlns:a16="http://schemas.microsoft.com/office/drawing/2014/main" id="{76431284-2082-459E-A8DF-6FF193E857BC}"/>
              </a:ext>
            </a:extLst>
          </p:cNvPr>
          <p:cNvSpPr>
            <a:spLocks/>
          </p:cNvSpPr>
          <p:nvPr/>
        </p:nvSpPr>
        <p:spPr>
          <a:xfrm>
            <a:off x="3568668" y="4507493"/>
            <a:ext cx="717874" cy="149279"/>
          </a:xfrm>
          <a:prstGeom prst="roundRect">
            <a:avLst>
              <a:gd name="adj" fmla="val 0"/>
            </a:avLst>
          </a:prstGeom>
          <a:solidFill>
            <a:schemeClr val="accent5">
              <a:lumMod val="75000"/>
            </a:schemeClr>
          </a:solidFill>
          <a:ln>
            <a:solidFill>
              <a:schemeClr val="bg1">
                <a:lumMod val="65000"/>
              </a:schemeClr>
            </a:solidFill>
          </a:ln>
        </p:spPr>
        <p:txBody>
          <a:bodyPr wrap="square" lIns="0" tIns="33231" rIns="0" bIns="33231" rtlCol="0" anchor="ctr">
            <a:noAutofit/>
          </a:bodyPr>
          <a:lstStyle/>
          <a:p>
            <a:pPr algn="ctr" defTabSz="844083">
              <a:defRPr/>
            </a:pPr>
            <a:r>
              <a:rPr lang="ja-JP" altLang="en-US" sz="800"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基本情報</a:t>
            </a:r>
            <a:endParaRPr lang="en-US" altLang="ja-JP" sz="800"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35" name="角丸四角形 106">
            <a:extLst>
              <a:ext uri="{FF2B5EF4-FFF2-40B4-BE49-F238E27FC236}">
                <a16:creationId xmlns:a16="http://schemas.microsoft.com/office/drawing/2014/main" id="{B191FA2D-EA3F-4465-84C2-F6B49936119F}"/>
              </a:ext>
            </a:extLst>
          </p:cNvPr>
          <p:cNvSpPr>
            <a:spLocks/>
          </p:cNvSpPr>
          <p:nvPr/>
        </p:nvSpPr>
        <p:spPr>
          <a:xfrm>
            <a:off x="8508365" y="6264758"/>
            <a:ext cx="1147193" cy="521490"/>
          </a:xfrm>
          <a:prstGeom prst="roundRect">
            <a:avLst>
              <a:gd name="adj" fmla="val 8738"/>
            </a:avLst>
          </a:prstGeom>
          <a:solidFill>
            <a:schemeClr val="accent3">
              <a:lumMod val="20000"/>
              <a:lumOff val="80000"/>
            </a:schemeClr>
          </a:solidFill>
          <a:ln>
            <a:solidFill>
              <a:schemeClr val="bg1">
                <a:lumMod val="65000"/>
              </a:schemeClr>
            </a:solidFill>
          </a:ln>
        </p:spPr>
        <p:txBody>
          <a:bodyPr wrap="square" lIns="0" tIns="33231" rIns="0" bIns="33231" rtlCol="0" anchor="t">
            <a:noAutofit/>
          </a:bodyPr>
          <a:lstStyle/>
          <a:p>
            <a:pPr algn="ctr" defTabSz="844083">
              <a:defRPr/>
            </a:pPr>
            <a:r>
              <a:rPr lang="en-US" altLang="ja-JP" sz="8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8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新規</a:t>
            </a:r>
            <a:r>
              <a:rPr lang="en-US" altLang="ja-JP" sz="8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a:t>
            </a:r>
          </a:p>
          <a:p>
            <a:pPr algn="ctr" defTabSz="844083">
              <a:defRPr/>
            </a:pPr>
            <a:r>
              <a:rPr lang="ja-JP" altLang="en-US" sz="8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広域機関でデータ保有</a:t>
            </a:r>
            <a:endParaRPr lang="en-US" altLang="ja-JP" sz="8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36" name="角丸四角形 106">
            <a:extLst>
              <a:ext uri="{FF2B5EF4-FFF2-40B4-BE49-F238E27FC236}">
                <a16:creationId xmlns:a16="http://schemas.microsoft.com/office/drawing/2014/main" id="{64B2C895-9723-4411-B4F6-0A99104CBA3A}"/>
              </a:ext>
            </a:extLst>
          </p:cNvPr>
          <p:cNvSpPr>
            <a:spLocks/>
          </p:cNvSpPr>
          <p:nvPr/>
        </p:nvSpPr>
        <p:spPr>
          <a:xfrm>
            <a:off x="8897374" y="6593938"/>
            <a:ext cx="410877" cy="149279"/>
          </a:xfrm>
          <a:prstGeom prst="roundRect">
            <a:avLst>
              <a:gd name="adj" fmla="val 0"/>
            </a:avLst>
          </a:prstGeom>
          <a:solidFill>
            <a:schemeClr val="accent3">
              <a:lumMod val="75000"/>
            </a:schemeClr>
          </a:solidFill>
          <a:ln>
            <a:solidFill>
              <a:schemeClr val="bg1">
                <a:lumMod val="65000"/>
              </a:schemeClr>
            </a:solidFill>
          </a:ln>
        </p:spPr>
        <p:txBody>
          <a:bodyPr wrap="square" lIns="0" tIns="33231" rIns="0" bIns="33231" rtlCol="0" anchor="ctr">
            <a:noAutofit/>
          </a:bodyPr>
          <a:lstStyle/>
          <a:p>
            <a:pPr algn="ctr" defTabSz="844083">
              <a:defRPr/>
            </a:pPr>
            <a:r>
              <a:rPr lang="ja-JP" altLang="en-US" sz="800"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項目</a:t>
            </a:r>
            <a:endParaRPr lang="en-US" altLang="ja-JP" sz="800"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76" name="角丸四角形 106">
            <a:extLst>
              <a:ext uri="{FF2B5EF4-FFF2-40B4-BE49-F238E27FC236}">
                <a16:creationId xmlns:a16="http://schemas.microsoft.com/office/drawing/2014/main" id="{50753D3C-FBD9-4291-8012-728230D40680}"/>
              </a:ext>
            </a:extLst>
          </p:cNvPr>
          <p:cNvSpPr>
            <a:spLocks/>
          </p:cNvSpPr>
          <p:nvPr/>
        </p:nvSpPr>
        <p:spPr>
          <a:xfrm>
            <a:off x="1990145" y="4495813"/>
            <a:ext cx="575181" cy="149279"/>
          </a:xfrm>
          <a:prstGeom prst="roundRect">
            <a:avLst>
              <a:gd name="adj" fmla="val 0"/>
            </a:avLst>
          </a:prstGeom>
          <a:solidFill>
            <a:schemeClr val="accent5">
              <a:lumMod val="75000"/>
            </a:schemeClr>
          </a:solidFill>
          <a:ln>
            <a:solidFill>
              <a:schemeClr val="bg1">
                <a:lumMod val="65000"/>
              </a:schemeClr>
            </a:solidFill>
          </a:ln>
        </p:spPr>
        <p:txBody>
          <a:bodyPr wrap="square" lIns="0" tIns="33231" rIns="0" bIns="33231" rtlCol="0" anchor="ctr">
            <a:noAutofit/>
          </a:bodyPr>
          <a:lstStyle/>
          <a:p>
            <a:pPr algn="ctr" defTabSz="844083">
              <a:defRPr/>
            </a:pPr>
            <a:r>
              <a:rPr lang="ja-JP" altLang="en-US" sz="800"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口座情報</a:t>
            </a:r>
            <a:endParaRPr lang="en-US" altLang="ja-JP" sz="800"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83" name="角丸四角形 106">
            <a:extLst>
              <a:ext uri="{FF2B5EF4-FFF2-40B4-BE49-F238E27FC236}">
                <a16:creationId xmlns:a16="http://schemas.microsoft.com/office/drawing/2014/main" id="{B9A9793C-8864-4250-BE5A-2BD60D7D62B8}"/>
              </a:ext>
            </a:extLst>
          </p:cNvPr>
          <p:cNvSpPr>
            <a:spLocks/>
          </p:cNvSpPr>
          <p:nvPr/>
        </p:nvSpPr>
        <p:spPr>
          <a:xfrm>
            <a:off x="5097371" y="4480395"/>
            <a:ext cx="575181" cy="149279"/>
          </a:xfrm>
          <a:prstGeom prst="roundRect">
            <a:avLst>
              <a:gd name="adj" fmla="val 0"/>
            </a:avLst>
          </a:prstGeom>
          <a:solidFill>
            <a:schemeClr val="accent3">
              <a:lumMod val="75000"/>
            </a:schemeClr>
          </a:solidFill>
          <a:ln>
            <a:solidFill>
              <a:schemeClr val="bg1">
                <a:lumMod val="65000"/>
              </a:schemeClr>
            </a:solidFill>
          </a:ln>
        </p:spPr>
        <p:txBody>
          <a:bodyPr wrap="square" lIns="0" tIns="33231" rIns="0" bIns="33231" rtlCol="0" anchor="ctr">
            <a:noAutofit/>
          </a:bodyPr>
          <a:lstStyle/>
          <a:p>
            <a:pPr algn="ctr" defTabSz="844083">
              <a:defRPr/>
            </a:pPr>
            <a:r>
              <a:rPr lang="ja-JP" altLang="en-US" sz="800"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基本情報</a:t>
            </a:r>
            <a:endParaRPr lang="en-US" altLang="ja-JP" sz="800"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84" name="角丸四角形 106">
            <a:extLst>
              <a:ext uri="{FF2B5EF4-FFF2-40B4-BE49-F238E27FC236}">
                <a16:creationId xmlns:a16="http://schemas.microsoft.com/office/drawing/2014/main" id="{D3C0D08E-508A-43BE-8142-03C446ACC2A3}"/>
              </a:ext>
            </a:extLst>
          </p:cNvPr>
          <p:cNvSpPr>
            <a:spLocks/>
          </p:cNvSpPr>
          <p:nvPr/>
        </p:nvSpPr>
        <p:spPr>
          <a:xfrm>
            <a:off x="5723056" y="4478819"/>
            <a:ext cx="575181" cy="149279"/>
          </a:xfrm>
          <a:prstGeom prst="roundRect">
            <a:avLst>
              <a:gd name="adj" fmla="val 0"/>
            </a:avLst>
          </a:prstGeom>
          <a:solidFill>
            <a:schemeClr val="accent3">
              <a:lumMod val="75000"/>
            </a:schemeClr>
          </a:solidFill>
          <a:ln>
            <a:solidFill>
              <a:schemeClr val="bg1">
                <a:lumMod val="65000"/>
              </a:schemeClr>
            </a:solidFill>
          </a:ln>
        </p:spPr>
        <p:txBody>
          <a:bodyPr wrap="square" lIns="0" tIns="33231" rIns="0" bIns="33231" rtlCol="0" anchor="ctr">
            <a:noAutofit/>
          </a:bodyPr>
          <a:lstStyle/>
          <a:p>
            <a:pPr algn="ctr" defTabSz="844083">
              <a:defRPr/>
            </a:pPr>
            <a:r>
              <a:rPr lang="ja-JP" altLang="en-US" sz="800"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口座情報</a:t>
            </a:r>
            <a:endParaRPr lang="en-US" altLang="ja-JP" sz="800"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86" name="角丸四角形 106">
            <a:extLst>
              <a:ext uri="{FF2B5EF4-FFF2-40B4-BE49-F238E27FC236}">
                <a16:creationId xmlns:a16="http://schemas.microsoft.com/office/drawing/2014/main" id="{98D858C8-BEBF-4B69-BC8D-B7D9FF5245D2}"/>
              </a:ext>
            </a:extLst>
          </p:cNvPr>
          <p:cNvSpPr>
            <a:spLocks/>
          </p:cNvSpPr>
          <p:nvPr/>
        </p:nvSpPr>
        <p:spPr>
          <a:xfrm>
            <a:off x="6676563" y="4471844"/>
            <a:ext cx="575181" cy="149279"/>
          </a:xfrm>
          <a:prstGeom prst="roundRect">
            <a:avLst>
              <a:gd name="adj" fmla="val 0"/>
            </a:avLst>
          </a:prstGeom>
          <a:solidFill>
            <a:schemeClr val="accent3">
              <a:lumMod val="75000"/>
            </a:schemeClr>
          </a:solidFill>
          <a:ln>
            <a:solidFill>
              <a:schemeClr val="bg1">
                <a:lumMod val="65000"/>
              </a:schemeClr>
            </a:solidFill>
          </a:ln>
        </p:spPr>
        <p:txBody>
          <a:bodyPr wrap="square" lIns="0" tIns="33231" rIns="0" bIns="33231" rtlCol="0" anchor="ctr">
            <a:noAutofit/>
          </a:bodyPr>
          <a:lstStyle/>
          <a:p>
            <a:pPr algn="ctr" defTabSz="844083">
              <a:defRPr/>
            </a:pPr>
            <a:r>
              <a:rPr lang="ja-JP" altLang="en-US" sz="800"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基本情報</a:t>
            </a:r>
            <a:endParaRPr lang="en-US" altLang="ja-JP" sz="800"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88" name="角丸四角形 106">
            <a:extLst>
              <a:ext uri="{FF2B5EF4-FFF2-40B4-BE49-F238E27FC236}">
                <a16:creationId xmlns:a16="http://schemas.microsoft.com/office/drawing/2014/main" id="{434FEF51-F342-45B4-9A2A-A3F89831A9D5}"/>
              </a:ext>
            </a:extLst>
          </p:cNvPr>
          <p:cNvSpPr>
            <a:spLocks/>
          </p:cNvSpPr>
          <p:nvPr/>
        </p:nvSpPr>
        <p:spPr>
          <a:xfrm>
            <a:off x="7302248" y="4470268"/>
            <a:ext cx="575181" cy="149279"/>
          </a:xfrm>
          <a:prstGeom prst="roundRect">
            <a:avLst>
              <a:gd name="adj" fmla="val 0"/>
            </a:avLst>
          </a:prstGeom>
          <a:solidFill>
            <a:schemeClr val="accent3">
              <a:lumMod val="75000"/>
            </a:schemeClr>
          </a:solidFill>
          <a:ln>
            <a:solidFill>
              <a:schemeClr val="bg1">
                <a:lumMod val="65000"/>
              </a:schemeClr>
            </a:solidFill>
          </a:ln>
        </p:spPr>
        <p:txBody>
          <a:bodyPr wrap="square" lIns="0" tIns="33231" rIns="0" bIns="33231" rtlCol="0" anchor="ctr">
            <a:noAutofit/>
          </a:bodyPr>
          <a:lstStyle/>
          <a:p>
            <a:pPr algn="ctr" defTabSz="844083">
              <a:defRPr/>
            </a:pPr>
            <a:r>
              <a:rPr lang="ja-JP" altLang="en-US" sz="800"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口座情報</a:t>
            </a:r>
            <a:endParaRPr lang="en-US" altLang="ja-JP" sz="800"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89" name="角丸四角形 106">
            <a:extLst>
              <a:ext uri="{FF2B5EF4-FFF2-40B4-BE49-F238E27FC236}">
                <a16:creationId xmlns:a16="http://schemas.microsoft.com/office/drawing/2014/main" id="{A0B8BCD7-64C7-45CB-A0E7-9B0A43ED34D8}"/>
              </a:ext>
            </a:extLst>
          </p:cNvPr>
          <p:cNvSpPr>
            <a:spLocks/>
          </p:cNvSpPr>
          <p:nvPr/>
        </p:nvSpPr>
        <p:spPr>
          <a:xfrm>
            <a:off x="637120" y="5140355"/>
            <a:ext cx="575181" cy="149279"/>
          </a:xfrm>
          <a:prstGeom prst="roundRect">
            <a:avLst>
              <a:gd name="adj" fmla="val 0"/>
            </a:avLst>
          </a:prstGeom>
          <a:solidFill>
            <a:schemeClr val="bg1"/>
          </a:solidFill>
          <a:ln>
            <a:solidFill>
              <a:schemeClr val="bg1">
                <a:lumMod val="65000"/>
              </a:schemeClr>
            </a:solidFill>
          </a:ln>
        </p:spPr>
        <p:txBody>
          <a:bodyPr wrap="square" lIns="0" tIns="33231" rIns="0" bIns="33231" rtlCol="0" anchor="ctr">
            <a:noAutofit/>
          </a:bodyPr>
          <a:lstStyle/>
          <a:p>
            <a:pPr algn="ctr" defTabSz="844083">
              <a:defRPr/>
            </a:pPr>
            <a:r>
              <a:rPr lang="ja-JP" altLang="en-US" sz="800" dirty="0">
                <a:latin typeface="Meiryo UI" panose="020B0604030504040204" pitchFamily="50" charset="-128"/>
                <a:ea typeface="Meiryo UI" panose="020B0604030504040204" pitchFamily="50" charset="-128"/>
                <a:cs typeface="Meiryo UI" panose="020B0604030504040204" pitchFamily="50" charset="-128"/>
              </a:rPr>
              <a:t>基本情報</a:t>
            </a:r>
            <a:endParaRPr lang="en-US" altLang="ja-JP" sz="8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90" name="角丸四角形 106">
            <a:extLst>
              <a:ext uri="{FF2B5EF4-FFF2-40B4-BE49-F238E27FC236}">
                <a16:creationId xmlns:a16="http://schemas.microsoft.com/office/drawing/2014/main" id="{68618922-514D-402F-A7F5-338F933C38CE}"/>
              </a:ext>
            </a:extLst>
          </p:cNvPr>
          <p:cNvSpPr>
            <a:spLocks/>
          </p:cNvSpPr>
          <p:nvPr/>
        </p:nvSpPr>
        <p:spPr>
          <a:xfrm>
            <a:off x="1262805" y="5138779"/>
            <a:ext cx="575181" cy="149279"/>
          </a:xfrm>
          <a:prstGeom prst="roundRect">
            <a:avLst>
              <a:gd name="adj" fmla="val 0"/>
            </a:avLst>
          </a:prstGeom>
          <a:solidFill>
            <a:schemeClr val="bg1"/>
          </a:solidFill>
          <a:ln>
            <a:solidFill>
              <a:schemeClr val="bg1">
                <a:lumMod val="65000"/>
              </a:schemeClr>
            </a:solidFill>
          </a:ln>
        </p:spPr>
        <p:txBody>
          <a:bodyPr wrap="square" lIns="0" tIns="33231" rIns="0" bIns="33231" rtlCol="0" anchor="ctr">
            <a:noAutofit/>
          </a:bodyPr>
          <a:lstStyle/>
          <a:p>
            <a:pPr algn="ctr" defTabSz="844083">
              <a:defRPr/>
            </a:pPr>
            <a:r>
              <a:rPr lang="ja-JP" altLang="en-US" sz="800" dirty="0">
                <a:latin typeface="Meiryo UI" panose="020B0604030504040204" pitchFamily="50" charset="-128"/>
                <a:ea typeface="Meiryo UI" panose="020B0604030504040204" pitchFamily="50" charset="-128"/>
                <a:cs typeface="Meiryo UI" panose="020B0604030504040204" pitchFamily="50" charset="-128"/>
              </a:rPr>
              <a:t>口座情報</a:t>
            </a:r>
            <a:endParaRPr lang="en-US" altLang="ja-JP" sz="8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91" name="角丸四角形 106">
            <a:extLst>
              <a:ext uri="{FF2B5EF4-FFF2-40B4-BE49-F238E27FC236}">
                <a16:creationId xmlns:a16="http://schemas.microsoft.com/office/drawing/2014/main" id="{24436799-C273-4AE3-B62A-ED2DF5DCD39E}"/>
              </a:ext>
            </a:extLst>
          </p:cNvPr>
          <p:cNvSpPr>
            <a:spLocks/>
          </p:cNvSpPr>
          <p:nvPr/>
        </p:nvSpPr>
        <p:spPr>
          <a:xfrm>
            <a:off x="2090858" y="5140355"/>
            <a:ext cx="575181" cy="149279"/>
          </a:xfrm>
          <a:prstGeom prst="roundRect">
            <a:avLst>
              <a:gd name="adj" fmla="val 0"/>
            </a:avLst>
          </a:prstGeom>
          <a:solidFill>
            <a:schemeClr val="bg1"/>
          </a:solidFill>
          <a:ln>
            <a:solidFill>
              <a:schemeClr val="bg1">
                <a:lumMod val="65000"/>
              </a:schemeClr>
            </a:solidFill>
          </a:ln>
        </p:spPr>
        <p:txBody>
          <a:bodyPr wrap="square" lIns="0" tIns="33231" rIns="0" bIns="33231" rtlCol="0" anchor="ctr">
            <a:noAutofit/>
          </a:bodyPr>
          <a:lstStyle/>
          <a:p>
            <a:pPr algn="ctr" defTabSz="844083">
              <a:defRPr/>
            </a:pPr>
            <a:r>
              <a:rPr lang="ja-JP" altLang="en-US" sz="800" dirty="0">
                <a:latin typeface="Meiryo UI" panose="020B0604030504040204" pitchFamily="50" charset="-128"/>
                <a:ea typeface="Meiryo UI" panose="020B0604030504040204" pitchFamily="50" charset="-128"/>
                <a:cs typeface="Meiryo UI" panose="020B0604030504040204" pitchFamily="50" charset="-128"/>
              </a:rPr>
              <a:t>基本情報</a:t>
            </a:r>
            <a:endParaRPr lang="en-US" altLang="ja-JP" sz="8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92" name="角丸四角形 106">
            <a:extLst>
              <a:ext uri="{FF2B5EF4-FFF2-40B4-BE49-F238E27FC236}">
                <a16:creationId xmlns:a16="http://schemas.microsoft.com/office/drawing/2014/main" id="{4E6D37C1-DC72-4CFB-802D-B3748BC43C2A}"/>
              </a:ext>
            </a:extLst>
          </p:cNvPr>
          <p:cNvSpPr>
            <a:spLocks/>
          </p:cNvSpPr>
          <p:nvPr/>
        </p:nvSpPr>
        <p:spPr>
          <a:xfrm>
            <a:off x="2716543" y="5138779"/>
            <a:ext cx="575181" cy="149279"/>
          </a:xfrm>
          <a:prstGeom prst="roundRect">
            <a:avLst>
              <a:gd name="adj" fmla="val 0"/>
            </a:avLst>
          </a:prstGeom>
          <a:solidFill>
            <a:schemeClr val="bg1"/>
          </a:solidFill>
          <a:ln>
            <a:solidFill>
              <a:schemeClr val="bg1">
                <a:lumMod val="65000"/>
              </a:schemeClr>
            </a:solidFill>
          </a:ln>
        </p:spPr>
        <p:txBody>
          <a:bodyPr wrap="square" lIns="0" tIns="33231" rIns="0" bIns="33231" rtlCol="0" anchor="ctr">
            <a:noAutofit/>
          </a:bodyPr>
          <a:lstStyle/>
          <a:p>
            <a:pPr algn="ctr" defTabSz="844083">
              <a:defRPr/>
            </a:pPr>
            <a:r>
              <a:rPr lang="ja-JP" altLang="en-US" sz="800" dirty="0">
                <a:latin typeface="Meiryo UI" panose="020B0604030504040204" pitchFamily="50" charset="-128"/>
                <a:ea typeface="Meiryo UI" panose="020B0604030504040204" pitchFamily="50" charset="-128"/>
                <a:cs typeface="Meiryo UI" panose="020B0604030504040204" pitchFamily="50" charset="-128"/>
              </a:rPr>
              <a:t>口座情報</a:t>
            </a:r>
            <a:endParaRPr lang="en-US" altLang="ja-JP" sz="8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99" name="角丸四角形 106">
            <a:extLst>
              <a:ext uri="{FF2B5EF4-FFF2-40B4-BE49-F238E27FC236}">
                <a16:creationId xmlns:a16="http://schemas.microsoft.com/office/drawing/2014/main" id="{051000F5-537C-4C78-BF98-84F136BDAB71}"/>
              </a:ext>
            </a:extLst>
          </p:cNvPr>
          <p:cNvSpPr>
            <a:spLocks/>
          </p:cNvSpPr>
          <p:nvPr/>
        </p:nvSpPr>
        <p:spPr>
          <a:xfrm>
            <a:off x="641542" y="5839233"/>
            <a:ext cx="514239" cy="149279"/>
          </a:xfrm>
          <a:prstGeom prst="roundRect">
            <a:avLst>
              <a:gd name="adj" fmla="val 0"/>
            </a:avLst>
          </a:prstGeom>
          <a:solidFill>
            <a:schemeClr val="accent5">
              <a:lumMod val="75000"/>
            </a:schemeClr>
          </a:solidFill>
          <a:ln>
            <a:solidFill>
              <a:schemeClr val="bg1">
                <a:lumMod val="65000"/>
              </a:schemeClr>
            </a:solidFill>
          </a:ln>
        </p:spPr>
        <p:txBody>
          <a:bodyPr wrap="square" lIns="0" tIns="33231" rIns="0" bIns="33231" rtlCol="0" anchor="ctr">
            <a:noAutofit/>
          </a:bodyPr>
          <a:lstStyle/>
          <a:p>
            <a:pPr algn="ctr" defTabSz="844083"/>
            <a:r>
              <a:rPr lang="ja-JP" altLang="en-US" sz="800" dirty="0">
                <a:solidFill>
                  <a:schemeClr val="bg1"/>
                </a:solidFill>
                <a:latin typeface="Meiryo UI" panose="020B0604030504040204" pitchFamily="50" charset="-128"/>
                <a:ea typeface="Meiryo UI" panose="020B0604030504040204" pitchFamily="50" charset="-128"/>
              </a:rPr>
              <a:t>設備</a:t>
            </a:r>
            <a:r>
              <a:rPr lang="en-US" altLang="ja-JP" sz="800" dirty="0">
                <a:solidFill>
                  <a:schemeClr val="bg1"/>
                </a:solidFill>
                <a:latin typeface="Meiryo UI" panose="020B0604030504040204" pitchFamily="50" charset="-128"/>
                <a:ea typeface="Meiryo UI" panose="020B0604030504040204" pitchFamily="50" charset="-128"/>
              </a:rPr>
              <a:t>ID</a:t>
            </a:r>
          </a:p>
        </p:txBody>
      </p:sp>
      <p:sp>
        <p:nvSpPr>
          <p:cNvPr id="100" name="角丸四角形 106">
            <a:extLst>
              <a:ext uri="{FF2B5EF4-FFF2-40B4-BE49-F238E27FC236}">
                <a16:creationId xmlns:a16="http://schemas.microsoft.com/office/drawing/2014/main" id="{55190C9B-BA1C-4E2C-9155-8366741BE794}"/>
              </a:ext>
            </a:extLst>
          </p:cNvPr>
          <p:cNvSpPr>
            <a:spLocks/>
          </p:cNvSpPr>
          <p:nvPr/>
        </p:nvSpPr>
        <p:spPr>
          <a:xfrm>
            <a:off x="641542" y="6011742"/>
            <a:ext cx="514239" cy="254904"/>
          </a:xfrm>
          <a:prstGeom prst="roundRect">
            <a:avLst>
              <a:gd name="adj" fmla="val 0"/>
            </a:avLst>
          </a:prstGeom>
          <a:solidFill>
            <a:schemeClr val="accent5">
              <a:lumMod val="75000"/>
            </a:schemeClr>
          </a:solidFill>
          <a:ln>
            <a:solidFill>
              <a:schemeClr val="bg1">
                <a:lumMod val="65000"/>
              </a:schemeClr>
            </a:solidFill>
          </a:ln>
        </p:spPr>
        <p:txBody>
          <a:bodyPr wrap="square" lIns="0" tIns="33231" rIns="0" bIns="33231" rtlCol="0" anchor="ctr">
            <a:noAutofit/>
          </a:bodyPr>
          <a:lstStyle/>
          <a:p>
            <a:pPr algn="ctr" defTabSz="844083">
              <a:defRPr/>
            </a:pPr>
            <a:r>
              <a:rPr lang="ja-JP" altLang="en-US" sz="800"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受電地点</a:t>
            </a:r>
            <a:endParaRPr lang="en-US" altLang="ja-JP" sz="800"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a:p>
            <a:pPr algn="ctr" defTabSz="844083">
              <a:defRPr/>
            </a:pPr>
            <a:r>
              <a:rPr lang="ja-JP" altLang="en-US" sz="800"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特定番号</a:t>
            </a:r>
            <a:endParaRPr lang="en-US" altLang="ja-JP" sz="800"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1" name="角丸四角形 106">
            <a:extLst>
              <a:ext uri="{FF2B5EF4-FFF2-40B4-BE49-F238E27FC236}">
                <a16:creationId xmlns:a16="http://schemas.microsoft.com/office/drawing/2014/main" id="{C303106B-1027-4DDC-962F-ABDDA1ED636C}"/>
              </a:ext>
            </a:extLst>
          </p:cNvPr>
          <p:cNvSpPr>
            <a:spLocks/>
          </p:cNvSpPr>
          <p:nvPr/>
        </p:nvSpPr>
        <p:spPr>
          <a:xfrm>
            <a:off x="1304366" y="5839233"/>
            <a:ext cx="514239" cy="149279"/>
          </a:xfrm>
          <a:prstGeom prst="roundRect">
            <a:avLst>
              <a:gd name="adj" fmla="val 0"/>
            </a:avLst>
          </a:prstGeom>
          <a:solidFill>
            <a:schemeClr val="accent5">
              <a:lumMod val="75000"/>
            </a:schemeClr>
          </a:solidFill>
          <a:ln>
            <a:solidFill>
              <a:schemeClr val="bg1">
                <a:lumMod val="65000"/>
              </a:schemeClr>
            </a:solidFill>
          </a:ln>
        </p:spPr>
        <p:txBody>
          <a:bodyPr wrap="square" lIns="0" tIns="33231" rIns="0" bIns="33231" rtlCol="0" anchor="ctr">
            <a:noAutofit/>
          </a:bodyPr>
          <a:lstStyle/>
          <a:p>
            <a:pPr algn="ctr" defTabSz="844083"/>
            <a:r>
              <a:rPr lang="ja-JP" altLang="en-US" sz="800" dirty="0">
                <a:solidFill>
                  <a:schemeClr val="bg1"/>
                </a:solidFill>
                <a:latin typeface="Meiryo UI" panose="020B0604030504040204" pitchFamily="50" charset="-128"/>
                <a:ea typeface="Meiryo UI" panose="020B0604030504040204" pitchFamily="50" charset="-128"/>
              </a:rPr>
              <a:t>設備</a:t>
            </a:r>
            <a:r>
              <a:rPr lang="en-US" altLang="ja-JP" sz="800" dirty="0">
                <a:solidFill>
                  <a:schemeClr val="bg1"/>
                </a:solidFill>
                <a:latin typeface="Meiryo UI" panose="020B0604030504040204" pitchFamily="50" charset="-128"/>
                <a:ea typeface="Meiryo UI" panose="020B0604030504040204" pitchFamily="50" charset="-128"/>
              </a:rPr>
              <a:t>ID</a:t>
            </a:r>
          </a:p>
        </p:txBody>
      </p:sp>
      <p:sp>
        <p:nvSpPr>
          <p:cNvPr id="102" name="角丸四角形 106">
            <a:extLst>
              <a:ext uri="{FF2B5EF4-FFF2-40B4-BE49-F238E27FC236}">
                <a16:creationId xmlns:a16="http://schemas.microsoft.com/office/drawing/2014/main" id="{4FA3C774-8FF7-4DB5-AB5B-1B2E0689F175}"/>
              </a:ext>
            </a:extLst>
          </p:cNvPr>
          <p:cNvSpPr>
            <a:spLocks/>
          </p:cNvSpPr>
          <p:nvPr/>
        </p:nvSpPr>
        <p:spPr>
          <a:xfrm>
            <a:off x="1304366" y="6011742"/>
            <a:ext cx="514239" cy="254904"/>
          </a:xfrm>
          <a:prstGeom prst="roundRect">
            <a:avLst>
              <a:gd name="adj" fmla="val 0"/>
            </a:avLst>
          </a:prstGeom>
          <a:solidFill>
            <a:schemeClr val="accent5">
              <a:lumMod val="75000"/>
            </a:schemeClr>
          </a:solidFill>
          <a:ln>
            <a:solidFill>
              <a:schemeClr val="bg1">
                <a:lumMod val="65000"/>
              </a:schemeClr>
            </a:solidFill>
          </a:ln>
        </p:spPr>
        <p:txBody>
          <a:bodyPr wrap="square" lIns="0" tIns="33231" rIns="0" bIns="33231" rtlCol="0" anchor="ctr">
            <a:noAutofit/>
          </a:bodyPr>
          <a:lstStyle/>
          <a:p>
            <a:pPr algn="ctr" defTabSz="844083">
              <a:defRPr/>
            </a:pPr>
            <a:r>
              <a:rPr lang="ja-JP" altLang="en-US" sz="800"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受電地点</a:t>
            </a:r>
            <a:endParaRPr lang="en-US" altLang="ja-JP" sz="800"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a:p>
            <a:pPr algn="ctr" defTabSz="844083">
              <a:defRPr/>
            </a:pPr>
            <a:r>
              <a:rPr lang="ja-JP" altLang="en-US" sz="800"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特定番号</a:t>
            </a:r>
            <a:endParaRPr lang="en-US" altLang="ja-JP" sz="800"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3" name="角丸四角形 106">
            <a:extLst>
              <a:ext uri="{FF2B5EF4-FFF2-40B4-BE49-F238E27FC236}">
                <a16:creationId xmlns:a16="http://schemas.microsoft.com/office/drawing/2014/main" id="{A1C693FD-B4DF-4658-99E9-FFBDAF78EA97}"/>
              </a:ext>
            </a:extLst>
          </p:cNvPr>
          <p:cNvSpPr>
            <a:spLocks/>
          </p:cNvSpPr>
          <p:nvPr/>
        </p:nvSpPr>
        <p:spPr>
          <a:xfrm>
            <a:off x="2116788" y="5862463"/>
            <a:ext cx="514239" cy="149279"/>
          </a:xfrm>
          <a:prstGeom prst="roundRect">
            <a:avLst>
              <a:gd name="adj" fmla="val 0"/>
            </a:avLst>
          </a:prstGeom>
          <a:solidFill>
            <a:schemeClr val="accent5">
              <a:lumMod val="75000"/>
            </a:schemeClr>
          </a:solidFill>
          <a:ln>
            <a:solidFill>
              <a:schemeClr val="bg1">
                <a:lumMod val="65000"/>
              </a:schemeClr>
            </a:solidFill>
          </a:ln>
        </p:spPr>
        <p:txBody>
          <a:bodyPr wrap="square" lIns="0" tIns="33231" rIns="0" bIns="33231" rtlCol="0" anchor="ctr">
            <a:noAutofit/>
          </a:bodyPr>
          <a:lstStyle/>
          <a:p>
            <a:pPr algn="ctr" defTabSz="844083"/>
            <a:r>
              <a:rPr lang="ja-JP" altLang="en-US" sz="800" dirty="0">
                <a:solidFill>
                  <a:schemeClr val="bg1"/>
                </a:solidFill>
                <a:latin typeface="Meiryo UI" panose="020B0604030504040204" pitchFamily="50" charset="-128"/>
                <a:ea typeface="Meiryo UI" panose="020B0604030504040204" pitchFamily="50" charset="-128"/>
              </a:rPr>
              <a:t>設備</a:t>
            </a:r>
            <a:r>
              <a:rPr lang="en-US" altLang="ja-JP" sz="800" dirty="0">
                <a:solidFill>
                  <a:schemeClr val="bg1"/>
                </a:solidFill>
                <a:latin typeface="Meiryo UI" panose="020B0604030504040204" pitchFamily="50" charset="-128"/>
                <a:ea typeface="Meiryo UI" panose="020B0604030504040204" pitchFamily="50" charset="-128"/>
              </a:rPr>
              <a:t>ID</a:t>
            </a:r>
          </a:p>
        </p:txBody>
      </p:sp>
      <p:sp>
        <p:nvSpPr>
          <p:cNvPr id="104" name="角丸四角形 106">
            <a:extLst>
              <a:ext uri="{FF2B5EF4-FFF2-40B4-BE49-F238E27FC236}">
                <a16:creationId xmlns:a16="http://schemas.microsoft.com/office/drawing/2014/main" id="{C3FD03CF-1C52-4365-B60B-011747D8D5FC}"/>
              </a:ext>
            </a:extLst>
          </p:cNvPr>
          <p:cNvSpPr>
            <a:spLocks/>
          </p:cNvSpPr>
          <p:nvPr/>
        </p:nvSpPr>
        <p:spPr>
          <a:xfrm>
            <a:off x="2116788" y="6034972"/>
            <a:ext cx="514239" cy="254904"/>
          </a:xfrm>
          <a:prstGeom prst="roundRect">
            <a:avLst>
              <a:gd name="adj" fmla="val 0"/>
            </a:avLst>
          </a:prstGeom>
          <a:solidFill>
            <a:schemeClr val="accent5">
              <a:lumMod val="75000"/>
            </a:schemeClr>
          </a:solidFill>
          <a:ln>
            <a:solidFill>
              <a:schemeClr val="bg1">
                <a:lumMod val="65000"/>
              </a:schemeClr>
            </a:solidFill>
          </a:ln>
        </p:spPr>
        <p:txBody>
          <a:bodyPr wrap="square" lIns="0" tIns="33231" rIns="0" bIns="33231" rtlCol="0" anchor="ctr">
            <a:noAutofit/>
          </a:bodyPr>
          <a:lstStyle/>
          <a:p>
            <a:pPr algn="ctr" defTabSz="844083">
              <a:defRPr/>
            </a:pPr>
            <a:r>
              <a:rPr lang="ja-JP" altLang="en-US" sz="800"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受電地点</a:t>
            </a:r>
            <a:endParaRPr lang="en-US" altLang="ja-JP" sz="800"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a:p>
            <a:pPr algn="ctr" defTabSz="844083">
              <a:defRPr/>
            </a:pPr>
            <a:r>
              <a:rPr lang="ja-JP" altLang="en-US" sz="800"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特定番号</a:t>
            </a:r>
            <a:endParaRPr lang="en-US" altLang="ja-JP" sz="800"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6" name="角丸四角形 106">
            <a:extLst>
              <a:ext uri="{FF2B5EF4-FFF2-40B4-BE49-F238E27FC236}">
                <a16:creationId xmlns:a16="http://schemas.microsoft.com/office/drawing/2014/main" id="{C0169D9B-0E46-46FD-A312-29DD25516306}"/>
              </a:ext>
            </a:extLst>
          </p:cNvPr>
          <p:cNvSpPr>
            <a:spLocks/>
          </p:cNvSpPr>
          <p:nvPr/>
        </p:nvSpPr>
        <p:spPr>
          <a:xfrm>
            <a:off x="2771146" y="5862463"/>
            <a:ext cx="514239" cy="149279"/>
          </a:xfrm>
          <a:prstGeom prst="roundRect">
            <a:avLst>
              <a:gd name="adj" fmla="val 0"/>
            </a:avLst>
          </a:prstGeom>
          <a:solidFill>
            <a:schemeClr val="accent5">
              <a:lumMod val="75000"/>
            </a:schemeClr>
          </a:solidFill>
          <a:ln>
            <a:solidFill>
              <a:schemeClr val="bg1">
                <a:lumMod val="65000"/>
              </a:schemeClr>
            </a:solidFill>
          </a:ln>
        </p:spPr>
        <p:txBody>
          <a:bodyPr wrap="square" lIns="0" tIns="33231" rIns="0" bIns="33231" rtlCol="0" anchor="ctr">
            <a:noAutofit/>
          </a:bodyPr>
          <a:lstStyle/>
          <a:p>
            <a:pPr algn="ctr" defTabSz="844083"/>
            <a:r>
              <a:rPr lang="ja-JP" altLang="en-US" sz="800" dirty="0">
                <a:solidFill>
                  <a:schemeClr val="bg1"/>
                </a:solidFill>
                <a:latin typeface="Meiryo UI" panose="020B0604030504040204" pitchFamily="50" charset="-128"/>
                <a:ea typeface="Meiryo UI" panose="020B0604030504040204" pitchFamily="50" charset="-128"/>
              </a:rPr>
              <a:t>設備</a:t>
            </a:r>
            <a:r>
              <a:rPr lang="en-US" altLang="ja-JP" sz="800" dirty="0">
                <a:solidFill>
                  <a:schemeClr val="bg1"/>
                </a:solidFill>
                <a:latin typeface="Meiryo UI" panose="020B0604030504040204" pitchFamily="50" charset="-128"/>
                <a:ea typeface="Meiryo UI" panose="020B0604030504040204" pitchFamily="50" charset="-128"/>
              </a:rPr>
              <a:t>ID</a:t>
            </a:r>
          </a:p>
        </p:txBody>
      </p:sp>
      <p:sp>
        <p:nvSpPr>
          <p:cNvPr id="112" name="角丸四角形 106">
            <a:extLst>
              <a:ext uri="{FF2B5EF4-FFF2-40B4-BE49-F238E27FC236}">
                <a16:creationId xmlns:a16="http://schemas.microsoft.com/office/drawing/2014/main" id="{7CEC9FF6-A232-4A7C-BAAD-68A45A37E31F}"/>
              </a:ext>
            </a:extLst>
          </p:cNvPr>
          <p:cNvSpPr>
            <a:spLocks/>
          </p:cNvSpPr>
          <p:nvPr/>
        </p:nvSpPr>
        <p:spPr>
          <a:xfrm>
            <a:off x="2771146" y="6034972"/>
            <a:ext cx="514239" cy="254904"/>
          </a:xfrm>
          <a:prstGeom prst="roundRect">
            <a:avLst>
              <a:gd name="adj" fmla="val 0"/>
            </a:avLst>
          </a:prstGeom>
          <a:solidFill>
            <a:schemeClr val="accent5">
              <a:lumMod val="75000"/>
            </a:schemeClr>
          </a:solidFill>
          <a:ln>
            <a:solidFill>
              <a:schemeClr val="bg1">
                <a:lumMod val="65000"/>
              </a:schemeClr>
            </a:solidFill>
          </a:ln>
        </p:spPr>
        <p:txBody>
          <a:bodyPr wrap="square" lIns="0" tIns="33231" rIns="0" bIns="33231" rtlCol="0" anchor="ctr">
            <a:noAutofit/>
          </a:bodyPr>
          <a:lstStyle/>
          <a:p>
            <a:pPr algn="ctr" defTabSz="844083">
              <a:defRPr/>
            </a:pPr>
            <a:r>
              <a:rPr lang="ja-JP" altLang="en-US" sz="800"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受電地点</a:t>
            </a:r>
            <a:endParaRPr lang="en-US" altLang="ja-JP" sz="800"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a:p>
            <a:pPr algn="ctr" defTabSz="844083">
              <a:defRPr/>
            </a:pPr>
            <a:r>
              <a:rPr lang="ja-JP" altLang="en-US" sz="800"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特定番号</a:t>
            </a:r>
            <a:endParaRPr lang="en-US" altLang="ja-JP" sz="800"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13" name="角丸四角形 106">
            <a:extLst>
              <a:ext uri="{FF2B5EF4-FFF2-40B4-BE49-F238E27FC236}">
                <a16:creationId xmlns:a16="http://schemas.microsoft.com/office/drawing/2014/main" id="{E737FAED-4CC0-44D4-AD64-72447C22A600}"/>
              </a:ext>
            </a:extLst>
          </p:cNvPr>
          <p:cNvSpPr>
            <a:spLocks/>
          </p:cNvSpPr>
          <p:nvPr/>
        </p:nvSpPr>
        <p:spPr>
          <a:xfrm>
            <a:off x="8129573" y="4863745"/>
            <a:ext cx="708198" cy="897619"/>
          </a:xfrm>
          <a:prstGeom prst="roundRect">
            <a:avLst>
              <a:gd name="adj" fmla="val 8738"/>
            </a:avLst>
          </a:prstGeom>
          <a:solidFill>
            <a:schemeClr val="accent3">
              <a:lumMod val="20000"/>
              <a:lumOff val="80000"/>
            </a:schemeClr>
          </a:solidFill>
          <a:ln>
            <a:solidFill>
              <a:schemeClr val="bg1">
                <a:lumMod val="65000"/>
              </a:schemeClr>
            </a:solidFill>
          </a:ln>
        </p:spPr>
        <p:txBody>
          <a:bodyPr wrap="square" lIns="0" tIns="33231" rIns="0" bIns="33231" rtlCol="0" anchor="t">
            <a:noAutofit/>
          </a:bodyPr>
          <a:lstStyle/>
          <a:p>
            <a:pPr algn="ctr" defTabSz="844083">
              <a:defRPr/>
            </a:pPr>
            <a:r>
              <a:rPr lang="en-US" altLang="ja-JP" sz="1000" dirty="0">
                <a:solidFill>
                  <a:srgbClr val="000000"/>
                </a:solidFill>
                <a:latin typeface="Meiryo UI" panose="020B0604030504040204" pitchFamily="50" charset="-128"/>
                <a:ea typeface="Meiryo UI" panose="020B0604030504040204" pitchFamily="50" charset="-128"/>
              </a:rPr>
              <a:t>FIP</a:t>
            </a:r>
            <a:r>
              <a:rPr lang="ja-JP" altLang="en-US" sz="1000" dirty="0">
                <a:solidFill>
                  <a:srgbClr val="000000"/>
                </a:solidFill>
                <a:latin typeface="Meiryo UI" panose="020B0604030504040204" pitchFamily="50" charset="-128"/>
                <a:ea typeface="Meiryo UI" panose="020B0604030504040204" pitchFamily="50" charset="-128"/>
              </a:rPr>
              <a:t>設備</a:t>
            </a:r>
            <a:endParaRPr lang="en-US" altLang="ja-JP" sz="1000" dirty="0">
              <a:solidFill>
                <a:srgbClr val="000000"/>
              </a:solidFill>
              <a:latin typeface="Meiryo UI" panose="020B0604030504040204" pitchFamily="50" charset="-128"/>
              <a:ea typeface="Meiryo UI" panose="020B0604030504040204" pitchFamily="50" charset="-128"/>
            </a:endParaRPr>
          </a:p>
          <a:p>
            <a:pPr algn="ctr" defTabSz="844083">
              <a:defRPr/>
            </a:pPr>
            <a:r>
              <a:rPr lang="ja-JP" altLang="en-US" sz="1000" dirty="0">
                <a:solidFill>
                  <a:srgbClr val="000000"/>
                </a:solidFill>
                <a:latin typeface="Meiryo UI" panose="020B0604030504040204" pitchFamily="50" charset="-128"/>
                <a:ea typeface="Meiryo UI" panose="020B0604030504040204" pitchFamily="50" charset="-128"/>
              </a:rPr>
              <a:t>①</a:t>
            </a:r>
            <a:r>
              <a:rPr lang="en-US" altLang="ja-JP" sz="1000" dirty="0">
                <a:solidFill>
                  <a:srgbClr val="000000"/>
                </a:solidFill>
                <a:latin typeface="Meiryo UI" panose="020B0604030504040204" pitchFamily="50" charset="-128"/>
                <a:ea typeface="Meiryo UI" panose="020B0604030504040204" pitchFamily="50" charset="-128"/>
              </a:rPr>
              <a:t>-1</a:t>
            </a:r>
            <a:endParaRPr lang="en-US" altLang="ja-JP" sz="8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15" name="角丸四角形 106">
            <a:extLst>
              <a:ext uri="{FF2B5EF4-FFF2-40B4-BE49-F238E27FC236}">
                <a16:creationId xmlns:a16="http://schemas.microsoft.com/office/drawing/2014/main" id="{F53F3102-AB41-48DB-97E6-FD2B4FCD1149}"/>
              </a:ext>
            </a:extLst>
          </p:cNvPr>
          <p:cNvSpPr>
            <a:spLocks/>
          </p:cNvSpPr>
          <p:nvPr/>
        </p:nvSpPr>
        <p:spPr>
          <a:xfrm>
            <a:off x="8886491" y="4852437"/>
            <a:ext cx="708198" cy="897619"/>
          </a:xfrm>
          <a:prstGeom prst="roundRect">
            <a:avLst>
              <a:gd name="adj" fmla="val 8738"/>
            </a:avLst>
          </a:prstGeom>
          <a:solidFill>
            <a:schemeClr val="accent3">
              <a:lumMod val="20000"/>
              <a:lumOff val="80000"/>
            </a:schemeClr>
          </a:solidFill>
          <a:ln>
            <a:solidFill>
              <a:schemeClr val="bg1">
                <a:lumMod val="65000"/>
              </a:schemeClr>
            </a:solidFill>
          </a:ln>
        </p:spPr>
        <p:txBody>
          <a:bodyPr wrap="square" lIns="0" tIns="33231" rIns="0" bIns="33231" rtlCol="0" anchor="t">
            <a:noAutofit/>
          </a:bodyPr>
          <a:lstStyle/>
          <a:p>
            <a:pPr algn="ctr" defTabSz="844083">
              <a:defRPr/>
            </a:pPr>
            <a:r>
              <a:rPr lang="en-US" altLang="ja-JP" sz="1000" dirty="0">
                <a:solidFill>
                  <a:srgbClr val="000000"/>
                </a:solidFill>
                <a:latin typeface="Meiryo UI" panose="020B0604030504040204" pitchFamily="50" charset="-128"/>
                <a:ea typeface="Meiryo UI" panose="020B0604030504040204" pitchFamily="50" charset="-128"/>
              </a:rPr>
              <a:t>FIP</a:t>
            </a:r>
            <a:r>
              <a:rPr lang="ja-JP" altLang="en-US" sz="1000" dirty="0">
                <a:solidFill>
                  <a:srgbClr val="000000"/>
                </a:solidFill>
                <a:latin typeface="Meiryo UI" panose="020B0604030504040204" pitchFamily="50" charset="-128"/>
                <a:ea typeface="Meiryo UI" panose="020B0604030504040204" pitchFamily="50" charset="-128"/>
              </a:rPr>
              <a:t>設備</a:t>
            </a:r>
            <a:endParaRPr lang="en-US" altLang="ja-JP" sz="1000" dirty="0">
              <a:solidFill>
                <a:srgbClr val="000000"/>
              </a:solidFill>
              <a:latin typeface="Meiryo UI" panose="020B0604030504040204" pitchFamily="50" charset="-128"/>
              <a:ea typeface="Meiryo UI" panose="020B0604030504040204" pitchFamily="50" charset="-128"/>
            </a:endParaRPr>
          </a:p>
          <a:p>
            <a:pPr algn="ctr" defTabSz="844083">
              <a:defRPr/>
            </a:pPr>
            <a:r>
              <a:rPr lang="ja-JP" altLang="en-US" sz="1000" dirty="0">
                <a:solidFill>
                  <a:srgbClr val="000000"/>
                </a:solidFill>
                <a:latin typeface="Meiryo UI" panose="020B0604030504040204" pitchFamily="50" charset="-128"/>
                <a:ea typeface="Meiryo UI" panose="020B0604030504040204" pitchFamily="50" charset="-128"/>
              </a:rPr>
              <a:t>①</a:t>
            </a:r>
            <a:r>
              <a:rPr lang="en-US" altLang="ja-JP" sz="1000" dirty="0">
                <a:solidFill>
                  <a:srgbClr val="000000"/>
                </a:solidFill>
                <a:latin typeface="Meiryo UI" panose="020B0604030504040204" pitchFamily="50" charset="-128"/>
                <a:ea typeface="Meiryo UI" panose="020B0604030504040204" pitchFamily="50" charset="-128"/>
              </a:rPr>
              <a:t>-2</a:t>
            </a:r>
            <a:endParaRPr lang="en-US" altLang="ja-JP" sz="8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16" name="角丸四角形 106">
            <a:extLst>
              <a:ext uri="{FF2B5EF4-FFF2-40B4-BE49-F238E27FC236}">
                <a16:creationId xmlns:a16="http://schemas.microsoft.com/office/drawing/2014/main" id="{783B4709-3F52-4811-98EA-52AC33CF001E}"/>
              </a:ext>
            </a:extLst>
          </p:cNvPr>
          <p:cNvSpPr>
            <a:spLocks/>
          </p:cNvSpPr>
          <p:nvPr/>
        </p:nvSpPr>
        <p:spPr>
          <a:xfrm>
            <a:off x="8224035" y="5262111"/>
            <a:ext cx="514239" cy="149279"/>
          </a:xfrm>
          <a:prstGeom prst="roundRect">
            <a:avLst>
              <a:gd name="adj" fmla="val 0"/>
            </a:avLst>
          </a:prstGeom>
          <a:solidFill>
            <a:schemeClr val="accent3">
              <a:lumMod val="75000"/>
            </a:schemeClr>
          </a:solidFill>
          <a:ln>
            <a:solidFill>
              <a:schemeClr val="bg1">
                <a:lumMod val="65000"/>
              </a:schemeClr>
            </a:solidFill>
          </a:ln>
        </p:spPr>
        <p:txBody>
          <a:bodyPr wrap="square" lIns="0" tIns="33231" rIns="0" bIns="33231" rtlCol="0" anchor="ctr">
            <a:noAutofit/>
          </a:bodyPr>
          <a:lstStyle/>
          <a:p>
            <a:pPr algn="ctr" defTabSz="844083"/>
            <a:r>
              <a:rPr lang="ja-JP" altLang="en-US" sz="800" dirty="0">
                <a:solidFill>
                  <a:schemeClr val="bg1"/>
                </a:solidFill>
                <a:latin typeface="Meiryo UI" panose="020B0604030504040204" pitchFamily="50" charset="-128"/>
                <a:ea typeface="Meiryo UI" panose="020B0604030504040204" pitchFamily="50" charset="-128"/>
              </a:rPr>
              <a:t>設備</a:t>
            </a:r>
            <a:r>
              <a:rPr lang="en-US" altLang="ja-JP" sz="800" dirty="0">
                <a:solidFill>
                  <a:schemeClr val="bg1"/>
                </a:solidFill>
                <a:latin typeface="Meiryo UI" panose="020B0604030504040204" pitchFamily="50" charset="-128"/>
                <a:ea typeface="Meiryo UI" panose="020B0604030504040204" pitchFamily="50" charset="-128"/>
              </a:rPr>
              <a:t>ID</a:t>
            </a:r>
          </a:p>
        </p:txBody>
      </p:sp>
      <p:sp>
        <p:nvSpPr>
          <p:cNvPr id="117" name="角丸四角形 106">
            <a:extLst>
              <a:ext uri="{FF2B5EF4-FFF2-40B4-BE49-F238E27FC236}">
                <a16:creationId xmlns:a16="http://schemas.microsoft.com/office/drawing/2014/main" id="{91CF753B-439B-421B-B38B-58AA68AA2994}"/>
              </a:ext>
            </a:extLst>
          </p:cNvPr>
          <p:cNvSpPr>
            <a:spLocks/>
          </p:cNvSpPr>
          <p:nvPr/>
        </p:nvSpPr>
        <p:spPr>
          <a:xfrm>
            <a:off x="8224035" y="5434620"/>
            <a:ext cx="514239" cy="254904"/>
          </a:xfrm>
          <a:prstGeom prst="roundRect">
            <a:avLst>
              <a:gd name="adj" fmla="val 0"/>
            </a:avLst>
          </a:prstGeom>
          <a:solidFill>
            <a:schemeClr val="accent3">
              <a:lumMod val="75000"/>
            </a:schemeClr>
          </a:solidFill>
          <a:ln>
            <a:solidFill>
              <a:schemeClr val="bg1">
                <a:lumMod val="65000"/>
              </a:schemeClr>
            </a:solidFill>
          </a:ln>
        </p:spPr>
        <p:txBody>
          <a:bodyPr wrap="square" lIns="0" tIns="33231" rIns="0" bIns="33231" rtlCol="0" anchor="ctr">
            <a:noAutofit/>
          </a:bodyPr>
          <a:lstStyle/>
          <a:p>
            <a:pPr algn="ctr" defTabSz="844083">
              <a:defRPr/>
            </a:pPr>
            <a:r>
              <a:rPr lang="ja-JP" altLang="en-US" sz="800"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受電地点</a:t>
            </a:r>
            <a:endParaRPr lang="en-US" altLang="ja-JP" sz="800"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a:p>
            <a:pPr algn="ctr" defTabSz="844083">
              <a:defRPr/>
            </a:pPr>
            <a:r>
              <a:rPr lang="ja-JP" altLang="en-US" sz="800"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特定番号</a:t>
            </a:r>
            <a:endParaRPr lang="en-US" altLang="ja-JP" sz="800"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4" name="角丸四角形 106">
            <a:extLst>
              <a:ext uri="{FF2B5EF4-FFF2-40B4-BE49-F238E27FC236}">
                <a16:creationId xmlns:a16="http://schemas.microsoft.com/office/drawing/2014/main" id="{9D1E9349-C694-44AA-840A-D9695697E6CA}"/>
              </a:ext>
            </a:extLst>
          </p:cNvPr>
          <p:cNvSpPr>
            <a:spLocks/>
          </p:cNvSpPr>
          <p:nvPr/>
        </p:nvSpPr>
        <p:spPr>
          <a:xfrm>
            <a:off x="8983470" y="5262111"/>
            <a:ext cx="514239" cy="149279"/>
          </a:xfrm>
          <a:prstGeom prst="roundRect">
            <a:avLst>
              <a:gd name="adj" fmla="val 0"/>
            </a:avLst>
          </a:prstGeom>
          <a:solidFill>
            <a:schemeClr val="accent3">
              <a:lumMod val="75000"/>
            </a:schemeClr>
          </a:solidFill>
          <a:ln>
            <a:solidFill>
              <a:schemeClr val="bg1">
                <a:lumMod val="65000"/>
              </a:schemeClr>
            </a:solidFill>
          </a:ln>
        </p:spPr>
        <p:txBody>
          <a:bodyPr wrap="square" lIns="0" tIns="33231" rIns="0" bIns="33231" rtlCol="0" anchor="ctr">
            <a:noAutofit/>
          </a:bodyPr>
          <a:lstStyle/>
          <a:p>
            <a:pPr algn="ctr" defTabSz="844083"/>
            <a:r>
              <a:rPr lang="ja-JP" altLang="en-US" sz="800" dirty="0">
                <a:solidFill>
                  <a:schemeClr val="bg1"/>
                </a:solidFill>
                <a:latin typeface="Meiryo UI" panose="020B0604030504040204" pitchFamily="50" charset="-128"/>
                <a:ea typeface="Meiryo UI" panose="020B0604030504040204" pitchFamily="50" charset="-128"/>
              </a:rPr>
              <a:t>設備</a:t>
            </a:r>
            <a:r>
              <a:rPr lang="en-US" altLang="ja-JP" sz="800" dirty="0">
                <a:solidFill>
                  <a:schemeClr val="bg1"/>
                </a:solidFill>
                <a:latin typeface="Meiryo UI" panose="020B0604030504040204" pitchFamily="50" charset="-128"/>
                <a:ea typeface="Meiryo UI" panose="020B0604030504040204" pitchFamily="50" charset="-128"/>
              </a:rPr>
              <a:t>ID</a:t>
            </a:r>
          </a:p>
        </p:txBody>
      </p:sp>
      <p:sp>
        <p:nvSpPr>
          <p:cNvPr id="125" name="角丸四角形 106">
            <a:extLst>
              <a:ext uri="{FF2B5EF4-FFF2-40B4-BE49-F238E27FC236}">
                <a16:creationId xmlns:a16="http://schemas.microsoft.com/office/drawing/2014/main" id="{C3670795-2B48-4ED4-91FD-81783D61E712}"/>
              </a:ext>
            </a:extLst>
          </p:cNvPr>
          <p:cNvSpPr>
            <a:spLocks/>
          </p:cNvSpPr>
          <p:nvPr/>
        </p:nvSpPr>
        <p:spPr>
          <a:xfrm>
            <a:off x="8983470" y="5434620"/>
            <a:ext cx="514239" cy="254904"/>
          </a:xfrm>
          <a:prstGeom prst="roundRect">
            <a:avLst>
              <a:gd name="adj" fmla="val 0"/>
            </a:avLst>
          </a:prstGeom>
          <a:solidFill>
            <a:schemeClr val="accent3">
              <a:lumMod val="75000"/>
            </a:schemeClr>
          </a:solidFill>
          <a:ln>
            <a:solidFill>
              <a:schemeClr val="bg1">
                <a:lumMod val="65000"/>
              </a:schemeClr>
            </a:solidFill>
          </a:ln>
        </p:spPr>
        <p:txBody>
          <a:bodyPr wrap="square" lIns="0" tIns="33231" rIns="0" bIns="33231" rtlCol="0" anchor="ctr">
            <a:noAutofit/>
          </a:bodyPr>
          <a:lstStyle/>
          <a:p>
            <a:pPr algn="ctr" defTabSz="844083">
              <a:defRPr/>
            </a:pPr>
            <a:r>
              <a:rPr lang="ja-JP" altLang="en-US" sz="800"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受電地点</a:t>
            </a:r>
            <a:endParaRPr lang="en-US" altLang="ja-JP" sz="800"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a:p>
            <a:pPr algn="ctr" defTabSz="844083">
              <a:defRPr/>
            </a:pPr>
            <a:r>
              <a:rPr lang="ja-JP" altLang="en-US" sz="800"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特定番号</a:t>
            </a:r>
            <a:endParaRPr lang="en-US" altLang="ja-JP" sz="800"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6" name="角丸四角形 106">
            <a:extLst>
              <a:ext uri="{FF2B5EF4-FFF2-40B4-BE49-F238E27FC236}">
                <a16:creationId xmlns:a16="http://schemas.microsoft.com/office/drawing/2014/main" id="{E128F64A-9CC2-4835-84F7-18306B007623}"/>
              </a:ext>
            </a:extLst>
          </p:cNvPr>
          <p:cNvSpPr>
            <a:spLocks/>
          </p:cNvSpPr>
          <p:nvPr/>
        </p:nvSpPr>
        <p:spPr>
          <a:xfrm>
            <a:off x="8134131" y="4263873"/>
            <a:ext cx="1429255" cy="415058"/>
          </a:xfrm>
          <a:prstGeom prst="roundRect">
            <a:avLst>
              <a:gd name="adj" fmla="val 8738"/>
            </a:avLst>
          </a:prstGeom>
          <a:solidFill>
            <a:schemeClr val="accent3">
              <a:lumMod val="20000"/>
              <a:lumOff val="80000"/>
            </a:schemeClr>
          </a:solidFill>
          <a:ln w="50800" cmpd="thickThin">
            <a:solidFill>
              <a:schemeClr val="bg1">
                <a:lumMod val="65000"/>
              </a:schemeClr>
            </a:solidFill>
          </a:ln>
        </p:spPr>
        <p:txBody>
          <a:bodyPr wrap="square" lIns="0" tIns="33231" rIns="0" bIns="33231" rtlCol="0" anchor="t">
            <a:noAutofit/>
          </a:bodyPr>
          <a:lstStyle/>
          <a:p>
            <a:pPr algn="ctr" defTabSz="844083"/>
            <a:r>
              <a:rPr lang="en-US" altLang="ja-JP" sz="1000" dirty="0">
                <a:solidFill>
                  <a:srgbClr val="000000"/>
                </a:solidFill>
                <a:latin typeface="Meiryo UI" panose="020B0604030504040204" pitchFamily="50" charset="-128"/>
                <a:ea typeface="Meiryo UI" panose="020B0604030504040204" pitchFamily="50" charset="-128"/>
              </a:rPr>
              <a:t>FIP</a:t>
            </a:r>
            <a:r>
              <a:rPr lang="ja-JP" altLang="en-US" sz="1000" dirty="0">
                <a:solidFill>
                  <a:srgbClr val="000000"/>
                </a:solidFill>
                <a:latin typeface="Meiryo UI" panose="020B0604030504040204" pitchFamily="50" charset="-128"/>
                <a:ea typeface="Meiryo UI" panose="020B0604030504040204" pitchFamily="50" charset="-128"/>
              </a:rPr>
              <a:t>認定事業者</a:t>
            </a:r>
            <a:r>
              <a:rPr lang="en-US" altLang="ja-JP" sz="1000" dirty="0">
                <a:solidFill>
                  <a:srgbClr val="000000"/>
                </a:solidFill>
                <a:latin typeface="Meiryo UI" panose="020B0604030504040204" pitchFamily="50" charset="-128"/>
                <a:ea typeface="Meiryo UI" panose="020B0604030504040204" pitchFamily="50" charset="-128"/>
              </a:rPr>
              <a:t>Ⅰ</a:t>
            </a:r>
          </a:p>
        </p:txBody>
      </p:sp>
      <p:cxnSp>
        <p:nvCxnSpPr>
          <p:cNvPr id="127" name="直線コネクタ 126">
            <a:extLst>
              <a:ext uri="{FF2B5EF4-FFF2-40B4-BE49-F238E27FC236}">
                <a16:creationId xmlns:a16="http://schemas.microsoft.com/office/drawing/2014/main" id="{24426480-DFC7-42D4-9706-BFFE05AFD163}"/>
              </a:ext>
            </a:extLst>
          </p:cNvPr>
          <p:cNvCxnSpPr>
            <a:cxnSpLocks/>
            <a:stCxn id="113" idx="0"/>
          </p:cNvCxnSpPr>
          <p:nvPr/>
        </p:nvCxnSpPr>
        <p:spPr>
          <a:xfrm flipV="1">
            <a:off x="8483672" y="4702161"/>
            <a:ext cx="0" cy="161584"/>
          </a:xfrm>
          <a:prstGeom prst="line">
            <a:avLst/>
          </a:prstGeom>
          <a:ln w="95250">
            <a:solidFill>
              <a:schemeClr val="bg1">
                <a:lumMod val="75000"/>
              </a:schemeClr>
            </a:solidFill>
          </a:ln>
        </p:spPr>
        <p:style>
          <a:lnRef idx="1">
            <a:schemeClr val="dk1"/>
          </a:lnRef>
          <a:fillRef idx="0">
            <a:schemeClr val="dk1"/>
          </a:fillRef>
          <a:effectRef idx="0">
            <a:schemeClr val="dk1"/>
          </a:effectRef>
          <a:fontRef idx="minor">
            <a:schemeClr val="tx1"/>
          </a:fontRef>
        </p:style>
      </p:cxnSp>
      <p:cxnSp>
        <p:nvCxnSpPr>
          <p:cNvPr id="128" name="直線コネクタ 127">
            <a:extLst>
              <a:ext uri="{FF2B5EF4-FFF2-40B4-BE49-F238E27FC236}">
                <a16:creationId xmlns:a16="http://schemas.microsoft.com/office/drawing/2014/main" id="{C8DB859A-4CC1-4DE3-BF12-AF421111C039}"/>
              </a:ext>
            </a:extLst>
          </p:cNvPr>
          <p:cNvCxnSpPr>
            <a:cxnSpLocks/>
            <a:stCxn id="115" idx="0"/>
          </p:cNvCxnSpPr>
          <p:nvPr/>
        </p:nvCxnSpPr>
        <p:spPr>
          <a:xfrm flipV="1">
            <a:off x="9240590" y="4702161"/>
            <a:ext cx="0" cy="150276"/>
          </a:xfrm>
          <a:prstGeom prst="line">
            <a:avLst/>
          </a:prstGeom>
          <a:ln w="95250">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131" name="角丸四角形 106">
            <a:extLst>
              <a:ext uri="{FF2B5EF4-FFF2-40B4-BE49-F238E27FC236}">
                <a16:creationId xmlns:a16="http://schemas.microsoft.com/office/drawing/2014/main" id="{F94F4404-A7C0-4FD9-983F-AD8EE6ACB2C6}"/>
              </a:ext>
            </a:extLst>
          </p:cNvPr>
          <p:cNvSpPr>
            <a:spLocks/>
          </p:cNvSpPr>
          <p:nvPr/>
        </p:nvSpPr>
        <p:spPr>
          <a:xfrm>
            <a:off x="8240007" y="4469141"/>
            <a:ext cx="575181" cy="149279"/>
          </a:xfrm>
          <a:prstGeom prst="roundRect">
            <a:avLst>
              <a:gd name="adj" fmla="val 0"/>
            </a:avLst>
          </a:prstGeom>
          <a:solidFill>
            <a:schemeClr val="accent3">
              <a:lumMod val="75000"/>
            </a:schemeClr>
          </a:solidFill>
          <a:ln>
            <a:solidFill>
              <a:schemeClr val="bg1">
                <a:lumMod val="65000"/>
              </a:schemeClr>
            </a:solidFill>
          </a:ln>
        </p:spPr>
        <p:txBody>
          <a:bodyPr wrap="square" lIns="0" tIns="33231" rIns="0" bIns="33231" rtlCol="0" anchor="ctr">
            <a:noAutofit/>
          </a:bodyPr>
          <a:lstStyle/>
          <a:p>
            <a:pPr algn="ctr" defTabSz="844083">
              <a:defRPr/>
            </a:pPr>
            <a:r>
              <a:rPr lang="ja-JP" altLang="en-US" sz="800"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基本情報</a:t>
            </a:r>
            <a:endParaRPr lang="en-US" altLang="ja-JP" sz="800"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32" name="角丸四角形 106">
            <a:extLst>
              <a:ext uri="{FF2B5EF4-FFF2-40B4-BE49-F238E27FC236}">
                <a16:creationId xmlns:a16="http://schemas.microsoft.com/office/drawing/2014/main" id="{064EF69A-00D4-4937-832A-B37A777BD4F5}"/>
              </a:ext>
            </a:extLst>
          </p:cNvPr>
          <p:cNvSpPr>
            <a:spLocks/>
          </p:cNvSpPr>
          <p:nvPr/>
        </p:nvSpPr>
        <p:spPr>
          <a:xfrm>
            <a:off x="8865692" y="4467565"/>
            <a:ext cx="575181" cy="149279"/>
          </a:xfrm>
          <a:prstGeom prst="roundRect">
            <a:avLst>
              <a:gd name="adj" fmla="val 0"/>
            </a:avLst>
          </a:prstGeom>
          <a:solidFill>
            <a:schemeClr val="accent3">
              <a:lumMod val="75000"/>
            </a:schemeClr>
          </a:solidFill>
          <a:ln>
            <a:solidFill>
              <a:schemeClr val="bg1">
                <a:lumMod val="65000"/>
              </a:schemeClr>
            </a:solidFill>
          </a:ln>
        </p:spPr>
        <p:txBody>
          <a:bodyPr wrap="square" lIns="0" tIns="33231" rIns="0" bIns="33231" rtlCol="0" anchor="ctr">
            <a:noAutofit/>
          </a:bodyPr>
          <a:lstStyle/>
          <a:p>
            <a:pPr algn="ctr" defTabSz="844083">
              <a:defRPr/>
            </a:pPr>
            <a:r>
              <a:rPr lang="ja-JP" altLang="en-US" sz="800"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口座情報</a:t>
            </a:r>
            <a:endParaRPr lang="en-US" altLang="ja-JP" sz="800"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133" name="直線矢印コネクタ 132">
            <a:extLst>
              <a:ext uri="{FF2B5EF4-FFF2-40B4-BE49-F238E27FC236}">
                <a16:creationId xmlns:a16="http://schemas.microsoft.com/office/drawing/2014/main" id="{DBA6F75B-CEB7-4FA8-A607-9BA5611EE82E}"/>
              </a:ext>
            </a:extLst>
          </p:cNvPr>
          <p:cNvCxnSpPr>
            <a:cxnSpLocks/>
            <a:stCxn id="114" idx="3"/>
            <a:endCxn id="126" idx="0"/>
          </p:cNvCxnSpPr>
          <p:nvPr/>
        </p:nvCxnSpPr>
        <p:spPr>
          <a:xfrm>
            <a:off x="5519541" y="3956917"/>
            <a:ext cx="3329218" cy="306956"/>
          </a:xfrm>
          <a:prstGeom prst="bentConnector2">
            <a:avLst/>
          </a:prstGeom>
          <a:ln w="31750">
            <a:solidFill>
              <a:schemeClr val="accent3">
                <a:lumMod val="75000"/>
              </a:schemeClr>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114" name="角丸四角形 106">
            <a:extLst>
              <a:ext uri="{FF2B5EF4-FFF2-40B4-BE49-F238E27FC236}">
                <a16:creationId xmlns:a16="http://schemas.microsoft.com/office/drawing/2014/main" id="{2A51D487-6210-4D62-9D96-B455B2FF8AF5}"/>
              </a:ext>
            </a:extLst>
          </p:cNvPr>
          <p:cNvSpPr>
            <a:spLocks/>
          </p:cNvSpPr>
          <p:nvPr/>
        </p:nvSpPr>
        <p:spPr>
          <a:xfrm>
            <a:off x="3975410" y="3799849"/>
            <a:ext cx="1544131" cy="314136"/>
          </a:xfrm>
          <a:prstGeom prst="roundRect">
            <a:avLst>
              <a:gd name="adj" fmla="val 8738"/>
            </a:avLst>
          </a:prstGeom>
          <a:solidFill>
            <a:schemeClr val="bg1"/>
          </a:solidFill>
          <a:ln w="50800" cmpd="thickThin">
            <a:solidFill>
              <a:schemeClr val="bg1">
                <a:lumMod val="65000"/>
              </a:schemeClr>
            </a:solidFill>
          </a:ln>
        </p:spPr>
        <p:txBody>
          <a:bodyPr wrap="square" lIns="0" tIns="33231" rIns="0" bIns="33231" rtlCol="0" anchor="ctr">
            <a:noAutofit/>
          </a:bodyPr>
          <a:lstStyle/>
          <a:p>
            <a:pPr algn="ctr" defTabSz="844083"/>
            <a:r>
              <a:rPr lang="ja-JP" altLang="en-US" sz="1200" dirty="0">
                <a:latin typeface="Meiryo UI" panose="020B0604030504040204" pitchFamily="50" charset="-128"/>
                <a:ea typeface="Meiryo UI" panose="020B0604030504040204" pitchFamily="50" charset="-128"/>
              </a:rPr>
              <a:t>広域機関</a:t>
            </a:r>
            <a:endParaRPr lang="en-US" altLang="ja-JP" sz="1200" dirty="0">
              <a:latin typeface="Meiryo UI" panose="020B0604030504040204" pitchFamily="50" charset="-128"/>
              <a:ea typeface="Meiryo UI" panose="020B0604030504040204" pitchFamily="50" charset="-128"/>
            </a:endParaRPr>
          </a:p>
        </p:txBody>
      </p:sp>
      <p:sp>
        <p:nvSpPr>
          <p:cNvPr id="45" name="正方形/長方形 44">
            <a:extLst>
              <a:ext uri="{FF2B5EF4-FFF2-40B4-BE49-F238E27FC236}">
                <a16:creationId xmlns:a16="http://schemas.microsoft.com/office/drawing/2014/main" id="{213236FE-E7F1-4260-A6C7-B9B5A49BDCF6}"/>
              </a:ext>
            </a:extLst>
          </p:cNvPr>
          <p:cNvSpPr/>
          <p:nvPr/>
        </p:nvSpPr>
        <p:spPr>
          <a:xfrm>
            <a:off x="486875" y="4852437"/>
            <a:ext cx="2976880" cy="582183"/>
          </a:xfrm>
          <a:prstGeom prst="rect">
            <a:avLst/>
          </a:prstGeom>
          <a:noFill/>
          <a:ln w="9525" cap="flat" cmpd="sng" algn="ctr">
            <a:solidFill>
              <a:sysClr val="window" lastClr="FFFFFF">
                <a:lumMod val="65000"/>
              </a:sysClr>
            </a:solidFill>
            <a:prstDash val="dash"/>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sp>
        <p:nvSpPr>
          <p:cNvPr id="139" name="正方形/長方形 138">
            <a:extLst>
              <a:ext uri="{FF2B5EF4-FFF2-40B4-BE49-F238E27FC236}">
                <a16:creationId xmlns:a16="http://schemas.microsoft.com/office/drawing/2014/main" id="{9B4836DC-CF7D-467D-ACB0-CFCED8B56FE0}"/>
              </a:ext>
            </a:extLst>
          </p:cNvPr>
          <p:cNvSpPr/>
          <p:nvPr/>
        </p:nvSpPr>
        <p:spPr>
          <a:xfrm>
            <a:off x="4905259" y="4196081"/>
            <a:ext cx="3164123" cy="582183"/>
          </a:xfrm>
          <a:prstGeom prst="rect">
            <a:avLst/>
          </a:prstGeom>
          <a:noFill/>
          <a:ln w="9525" cap="flat" cmpd="sng" algn="ctr">
            <a:solidFill>
              <a:sysClr val="window" lastClr="FFFFFF">
                <a:lumMod val="65000"/>
              </a:sysClr>
            </a:solidFill>
            <a:prstDash val="dash"/>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cxnSp>
        <p:nvCxnSpPr>
          <p:cNvPr id="140" name="直線矢印コネクタ 139">
            <a:extLst>
              <a:ext uri="{FF2B5EF4-FFF2-40B4-BE49-F238E27FC236}">
                <a16:creationId xmlns:a16="http://schemas.microsoft.com/office/drawing/2014/main" id="{816222F3-FD8A-4468-A2FA-BC998F056626}"/>
              </a:ext>
            </a:extLst>
          </p:cNvPr>
          <p:cNvCxnSpPr>
            <a:cxnSpLocks/>
            <a:stCxn id="45" idx="3"/>
          </p:cNvCxnSpPr>
          <p:nvPr/>
        </p:nvCxnSpPr>
        <p:spPr>
          <a:xfrm flipV="1">
            <a:off x="3463755" y="4681634"/>
            <a:ext cx="1429339" cy="461895"/>
          </a:xfrm>
          <a:prstGeom prst="straightConnector1">
            <a:avLst/>
          </a:prstGeom>
          <a:noFill/>
          <a:ln w="6350" cap="flat" cmpd="sng" algn="ctr">
            <a:solidFill>
              <a:sysClr val="window" lastClr="FFFFFF">
                <a:lumMod val="65000"/>
              </a:sysClr>
            </a:solidFill>
            <a:prstDash val="dash"/>
            <a:miter lim="800000"/>
            <a:tailEnd type="triangle"/>
          </a:ln>
          <a:effectLst/>
        </p:spPr>
      </p:cxnSp>
      <p:sp>
        <p:nvSpPr>
          <p:cNvPr id="157" name="角丸四角形 106">
            <a:extLst>
              <a:ext uri="{FF2B5EF4-FFF2-40B4-BE49-F238E27FC236}">
                <a16:creationId xmlns:a16="http://schemas.microsoft.com/office/drawing/2014/main" id="{C38E8CFF-AD2C-46BE-85B7-E3261304FB1E}"/>
              </a:ext>
            </a:extLst>
          </p:cNvPr>
          <p:cNvSpPr>
            <a:spLocks/>
          </p:cNvSpPr>
          <p:nvPr/>
        </p:nvSpPr>
        <p:spPr>
          <a:xfrm>
            <a:off x="6067714" y="6274053"/>
            <a:ext cx="1147193" cy="521490"/>
          </a:xfrm>
          <a:prstGeom prst="roundRect">
            <a:avLst>
              <a:gd name="adj" fmla="val 8738"/>
            </a:avLst>
          </a:prstGeom>
          <a:solidFill>
            <a:schemeClr val="bg1"/>
          </a:solidFill>
          <a:ln>
            <a:solidFill>
              <a:schemeClr val="bg1">
                <a:lumMod val="65000"/>
              </a:schemeClr>
            </a:solidFill>
          </a:ln>
        </p:spPr>
        <p:txBody>
          <a:bodyPr wrap="square" lIns="0" tIns="33231" rIns="0" bIns="33231" rtlCol="0" anchor="t">
            <a:noAutofit/>
          </a:bodyPr>
          <a:lstStyle/>
          <a:p>
            <a:pPr algn="ctr" defTabSz="844083">
              <a:defRPr/>
            </a:pPr>
            <a:r>
              <a:rPr lang="ja-JP" altLang="en-US" sz="8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広域機関でデータ未保有</a:t>
            </a:r>
            <a:endParaRPr lang="en-US" altLang="ja-JP" sz="8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a:p>
            <a:pPr algn="ctr" defTabSz="844083">
              <a:defRPr/>
            </a:pPr>
            <a:r>
              <a:rPr lang="en-US" altLang="ja-JP" sz="8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8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買取義務者で保有</a:t>
            </a:r>
            <a:r>
              <a:rPr lang="en-US" altLang="ja-JP" sz="8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a:t>
            </a:r>
          </a:p>
        </p:txBody>
      </p:sp>
      <p:sp>
        <p:nvSpPr>
          <p:cNvPr id="158" name="角丸四角形 106">
            <a:extLst>
              <a:ext uri="{FF2B5EF4-FFF2-40B4-BE49-F238E27FC236}">
                <a16:creationId xmlns:a16="http://schemas.microsoft.com/office/drawing/2014/main" id="{32128C80-7199-45D7-A26B-F51DEFC51440}"/>
              </a:ext>
            </a:extLst>
          </p:cNvPr>
          <p:cNvSpPr>
            <a:spLocks/>
          </p:cNvSpPr>
          <p:nvPr/>
        </p:nvSpPr>
        <p:spPr>
          <a:xfrm>
            <a:off x="6456723" y="6603233"/>
            <a:ext cx="410877" cy="149279"/>
          </a:xfrm>
          <a:prstGeom prst="roundRect">
            <a:avLst>
              <a:gd name="adj" fmla="val 0"/>
            </a:avLst>
          </a:prstGeom>
          <a:solidFill>
            <a:schemeClr val="bg1"/>
          </a:solidFill>
          <a:ln>
            <a:solidFill>
              <a:schemeClr val="bg1">
                <a:lumMod val="65000"/>
              </a:schemeClr>
            </a:solidFill>
          </a:ln>
        </p:spPr>
        <p:txBody>
          <a:bodyPr wrap="square" lIns="0" tIns="33231" rIns="0" bIns="33231" rtlCol="0" anchor="ctr">
            <a:noAutofit/>
          </a:bodyPr>
          <a:lstStyle/>
          <a:p>
            <a:pPr algn="ctr" defTabSz="844083">
              <a:defRPr/>
            </a:pPr>
            <a:r>
              <a:rPr lang="ja-JP" altLang="en-US" sz="800" dirty="0">
                <a:latin typeface="Meiryo UI" panose="020B0604030504040204" pitchFamily="50" charset="-128"/>
                <a:ea typeface="Meiryo UI" panose="020B0604030504040204" pitchFamily="50" charset="-128"/>
                <a:cs typeface="Meiryo UI" panose="020B0604030504040204" pitchFamily="50" charset="-128"/>
              </a:rPr>
              <a:t>項目</a:t>
            </a:r>
            <a:endParaRPr lang="en-US" altLang="ja-JP" sz="8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94" name="タイトル 1">
            <a:extLst>
              <a:ext uri="{FF2B5EF4-FFF2-40B4-BE49-F238E27FC236}">
                <a16:creationId xmlns:a16="http://schemas.microsoft.com/office/drawing/2014/main" id="{E037B954-1F87-4B0E-A55C-DE79C3B7E6F3}"/>
              </a:ext>
            </a:extLst>
          </p:cNvPr>
          <p:cNvSpPr>
            <a:spLocks noGrp="1"/>
          </p:cNvSpPr>
          <p:nvPr>
            <p:ph type="title"/>
          </p:nvPr>
        </p:nvSpPr>
        <p:spPr>
          <a:xfrm>
            <a:off x="73006" y="18854"/>
            <a:ext cx="8884338" cy="688157"/>
          </a:xfrm>
        </p:spPr>
        <p:txBody>
          <a:bodyPr/>
          <a:lstStyle/>
          <a:p>
            <a:r>
              <a:rPr lang="ja-JP" altLang="en-US" dirty="0">
                <a:latin typeface="Meiryo UI" panose="020B0604030504040204" pitchFamily="50" charset="-128"/>
                <a:ea typeface="Meiryo UI" panose="020B0604030504040204" pitchFamily="50" charset="-128"/>
              </a:rPr>
              <a:t>事業者関連データ</a:t>
            </a:r>
            <a:r>
              <a:rPr lang="en-US" altLang="ja-JP" dirty="0">
                <a:latin typeface="Meiryo UI" panose="020B0604030504040204" pitchFamily="50" charset="-128"/>
                <a:ea typeface="Meiryo UI" panose="020B0604030504040204" pitchFamily="50" charset="-128"/>
              </a:rPr>
              <a:t>(</a:t>
            </a:r>
            <a:r>
              <a:rPr lang="zh-TW" altLang="en-US" dirty="0">
                <a:latin typeface="Meiryo UI" panose="020B0604030504040204" pitchFamily="50" charset="-128"/>
                <a:ea typeface="Meiryo UI" panose="020B0604030504040204" pitchFamily="50" charset="-128"/>
              </a:rPr>
              <a:t>事業計画認定情報</a:t>
            </a:r>
            <a:r>
              <a:rPr lang="ja-JP" altLang="en-US" dirty="0">
                <a:latin typeface="Meiryo UI" panose="020B0604030504040204" pitchFamily="50" charset="-128"/>
                <a:ea typeface="Meiryo UI" panose="020B0604030504040204" pitchFamily="50" charset="-128"/>
              </a:rPr>
              <a:t>・事業者情報</a:t>
            </a:r>
            <a:r>
              <a:rPr lang="en-US" altLang="ja-JP"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の管理方針 </a:t>
            </a:r>
            <a:r>
              <a:rPr lang="en-US" altLang="ja-JP" dirty="0">
                <a:latin typeface="Meiryo UI" panose="020B0604030504040204" pitchFamily="50" charset="-128"/>
                <a:ea typeface="Meiryo UI" panose="020B0604030504040204" pitchFamily="50" charset="-128"/>
              </a:rPr>
              <a:t>(2/3)</a:t>
            </a:r>
            <a:endParaRPr kumimoji="1" lang="ja-JP" altLang="en-US" dirty="0">
              <a:latin typeface="Meiryo UI" panose="020B0604030504040204" pitchFamily="50" charset="-128"/>
              <a:ea typeface="Meiryo UI" panose="020B0604030504040204" pitchFamily="50" charset="-128"/>
            </a:endParaRPr>
          </a:p>
        </p:txBody>
      </p:sp>
      <p:sp>
        <p:nvSpPr>
          <p:cNvPr id="95" name="コンテンツ プレースホルダー 2">
            <a:extLst>
              <a:ext uri="{FF2B5EF4-FFF2-40B4-BE49-F238E27FC236}">
                <a16:creationId xmlns:a16="http://schemas.microsoft.com/office/drawing/2014/main" id="{F09A46C8-A4B4-4090-AB4F-059A9F03369B}"/>
              </a:ext>
            </a:extLst>
          </p:cNvPr>
          <p:cNvSpPr txBox="1">
            <a:spLocks/>
          </p:cNvSpPr>
          <p:nvPr/>
        </p:nvSpPr>
        <p:spPr>
          <a:xfrm>
            <a:off x="164418" y="861458"/>
            <a:ext cx="9620604" cy="1188723"/>
          </a:xfrm>
          <a:prstGeom prst="rect">
            <a:avLst/>
          </a:prstGeom>
          <a:ln>
            <a:solidFill>
              <a:schemeClr val="bg2">
                <a:lumMod val="90000"/>
              </a:schemeClr>
            </a:solidFill>
          </a:ln>
        </p:spPr>
        <p:txBody>
          <a:bodyPr anchor="ctr"/>
          <a:lstStyle>
            <a:lvl1pPr marL="272654" indent="-272654" algn="l" defTabSz="685783" rtl="0" eaLnBrk="1" latinLnBrk="0" hangingPunct="1">
              <a:lnSpc>
                <a:spcPct val="90000"/>
              </a:lnSpc>
              <a:spcBef>
                <a:spcPts val="750"/>
              </a:spcBef>
              <a:buClr>
                <a:schemeClr val="bg2">
                  <a:lumMod val="90000"/>
                </a:schemeClr>
              </a:buClr>
              <a:buFont typeface="Wingdings" panose="05000000000000000000" pitchFamily="2" charset="2"/>
              <a:buChar char="n"/>
              <a:defRPr kumimoji="1" sz="1800" kern="1200">
                <a:solidFill>
                  <a:schemeClr val="tx1"/>
                </a:solidFill>
                <a:latin typeface="Meiryo" panose="020B0604030504040204" pitchFamily="50" charset="-128"/>
                <a:ea typeface="Meiryo" panose="020B0604030504040204" pitchFamily="50" charset="-128"/>
                <a:cs typeface="+mn-cs"/>
              </a:defRPr>
            </a:lvl1pPr>
            <a:lvl2pPr marL="604838" indent="-261938" algn="l" defTabSz="685783" rtl="0" eaLnBrk="1" latinLnBrk="0" hangingPunct="1">
              <a:lnSpc>
                <a:spcPct val="90000"/>
              </a:lnSpc>
              <a:spcBef>
                <a:spcPts val="375"/>
              </a:spcBef>
              <a:buClr>
                <a:schemeClr val="bg2">
                  <a:lumMod val="90000"/>
                </a:schemeClr>
              </a:buClr>
              <a:buFont typeface="Wingdings" panose="05000000000000000000" pitchFamily="2" charset="2"/>
              <a:buChar char="Ø"/>
              <a:defRPr kumimoji="1" sz="1500" kern="1200">
                <a:solidFill>
                  <a:schemeClr val="tx1"/>
                </a:solidFill>
                <a:latin typeface="Meiryo" panose="020B0604030504040204" pitchFamily="50" charset="-128"/>
                <a:ea typeface="Meiryo" panose="020B0604030504040204" pitchFamily="50" charset="-128"/>
                <a:cs typeface="+mn-cs"/>
              </a:defRPr>
            </a:lvl2pPr>
            <a:lvl3pPr marL="938213" indent="-252413" algn="l" defTabSz="685783" rtl="0" eaLnBrk="1" latinLnBrk="0" hangingPunct="1">
              <a:lnSpc>
                <a:spcPct val="90000"/>
              </a:lnSpc>
              <a:spcBef>
                <a:spcPts val="375"/>
              </a:spcBef>
              <a:buClr>
                <a:schemeClr val="bg2">
                  <a:lumMod val="90000"/>
                </a:schemeClr>
              </a:buClr>
              <a:buFont typeface="Wingdings" panose="05000000000000000000" pitchFamily="2" charset="2"/>
              <a:buChar char="ü"/>
              <a:defRPr kumimoji="1" sz="1350" kern="1200">
                <a:solidFill>
                  <a:schemeClr val="tx1"/>
                </a:solidFill>
                <a:latin typeface="Meiryo" panose="020B0604030504040204" pitchFamily="50" charset="-128"/>
                <a:ea typeface="Meiryo" panose="020B0604030504040204" pitchFamily="50" charset="-128"/>
                <a:cs typeface="+mn-cs"/>
              </a:defRPr>
            </a:lvl3pPr>
            <a:lvl4pPr marL="1200120" indent="-171446" algn="l" defTabSz="685783" rtl="0" eaLnBrk="1" latinLnBrk="0" hangingPunct="1">
              <a:lnSpc>
                <a:spcPct val="90000"/>
              </a:lnSpc>
              <a:spcBef>
                <a:spcPts val="375"/>
              </a:spcBef>
              <a:buClr>
                <a:schemeClr val="bg2">
                  <a:lumMod val="90000"/>
                </a:schemeClr>
              </a:buClr>
              <a:buFont typeface="Arial" panose="020B0604020202020204" pitchFamily="34" charset="0"/>
              <a:buChar char="•"/>
              <a:defRPr kumimoji="1" sz="1200" kern="1200">
                <a:solidFill>
                  <a:schemeClr val="tx1"/>
                </a:solidFill>
                <a:latin typeface="Meiryo" panose="020B0604030504040204" pitchFamily="50" charset="-128"/>
                <a:ea typeface="Meiryo" panose="020B0604030504040204" pitchFamily="50" charset="-128"/>
                <a:cs typeface="+mn-cs"/>
              </a:defRPr>
            </a:lvl4pPr>
            <a:lvl5pPr marL="1543012" indent="-171446" algn="l" defTabSz="685783" rtl="0" eaLnBrk="1" latinLnBrk="0" hangingPunct="1">
              <a:lnSpc>
                <a:spcPct val="90000"/>
              </a:lnSpc>
              <a:spcBef>
                <a:spcPts val="375"/>
              </a:spcBef>
              <a:buClr>
                <a:schemeClr val="bg2">
                  <a:lumMod val="90000"/>
                </a:schemeClr>
              </a:buClr>
              <a:buFont typeface="Calibri" panose="020F0502020204030204" pitchFamily="34" charset="0"/>
              <a:buChar char="-"/>
              <a:defRPr kumimoji="1" sz="1200" kern="1200">
                <a:solidFill>
                  <a:schemeClr val="tx1"/>
                </a:solidFill>
                <a:latin typeface="Meiryo" panose="020B0604030504040204" pitchFamily="50" charset="-128"/>
                <a:ea typeface="Meiryo" panose="020B0604030504040204" pitchFamily="50" charset="-128"/>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9pPr>
          </a:lstStyle>
          <a:p>
            <a:r>
              <a:rPr kumimoji="0" lang="ja-JP" altLang="en-US" kern="0" dirty="0">
                <a:solidFill>
                  <a:srgbClr val="000000">
                    <a:lumMod val="100000"/>
                  </a:srgbClr>
                </a:solidFill>
                <a:latin typeface="Meiryo UI"/>
                <a:ea typeface="Meiryo UI"/>
              </a:rPr>
              <a:t>事業者・電源種別ごとの主要項目のデータ保有イメージは以下のとおり。</a:t>
            </a:r>
            <a:endParaRPr kumimoji="0" lang="en-US" altLang="ja-JP" kern="0" dirty="0">
              <a:solidFill>
                <a:srgbClr val="000000">
                  <a:lumMod val="100000"/>
                </a:srgbClr>
              </a:solidFill>
              <a:latin typeface="Meiryo UI"/>
              <a:ea typeface="Meiryo UI"/>
            </a:endParaRPr>
          </a:p>
          <a:p>
            <a:pPr lvl="1"/>
            <a:r>
              <a:rPr kumimoji="0" lang="ja-JP" altLang="en-US" kern="0" dirty="0">
                <a:solidFill>
                  <a:srgbClr val="000000">
                    <a:lumMod val="100000"/>
                  </a:srgbClr>
                </a:solidFill>
                <a:latin typeface="Meiryo UI"/>
                <a:ea typeface="Meiryo UI"/>
              </a:rPr>
              <a:t>ポイント①：従来通り、</a:t>
            </a:r>
            <a:r>
              <a:rPr kumimoji="0" lang="en-US" altLang="ja-JP" kern="0" dirty="0">
                <a:solidFill>
                  <a:srgbClr val="000000">
                    <a:lumMod val="100000"/>
                  </a:srgbClr>
                </a:solidFill>
                <a:latin typeface="Meiryo UI"/>
                <a:ea typeface="Meiryo UI"/>
              </a:rPr>
              <a:t>FIT</a:t>
            </a:r>
            <a:r>
              <a:rPr kumimoji="0" lang="ja-JP" altLang="en-US" kern="0" dirty="0">
                <a:solidFill>
                  <a:srgbClr val="000000">
                    <a:lumMod val="100000"/>
                  </a:srgbClr>
                </a:solidFill>
                <a:latin typeface="Meiryo UI"/>
                <a:ea typeface="Meiryo UI"/>
              </a:rPr>
              <a:t>買取義務者と小売電気事業者の情報は</a:t>
            </a:r>
            <a:r>
              <a:rPr kumimoji="0" lang="en-US" altLang="ja-JP" kern="0" dirty="0">
                <a:solidFill>
                  <a:srgbClr val="000000">
                    <a:lumMod val="100000"/>
                  </a:srgbClr>
                </a:solidFill>
                <a:latin typeface="Meiryo UI"/>
                <a:ea typeface="Meiryo UI"/>
              </a:rPr>
              <a:t>FIT</a:t>
            </a:r>
            <a:r>
              <a:rPr kumimoji="0" lang="ja-JP" altLang="en-US" kern="0" dirty="0">
                <a:solidFill>
                  <a:srgbClr val="000000">
                    <a:lumMod val="100000"/>
                  </a:srgbClr>
                </a:solidFill>
                <a:latin typeface="Meiryo UI"/>
                <a:ea typeface="Meiryo UI"/>
              </a:rPr>
              <a:t>納付金・交付金システムにて管理する。</a:t>
            </a:r>
            <a:endParaRPr kumimoji="0" lang="en-US" altLang="ja-JP" kern="0" dirty="0">
              <a:solidFill>
                <a:srgbClr val="000000">
                  <a:lumMod val="100000"/>
                </a:srgbClr>
              </a:solidFill>
              <a:latin typeface="Meiryo UI"/>
              <a:ea typeface="Meiryo UI"/>
            </a:endParaRPr>
          </a:p>
          <a:p>
            <a:pPr lvl="1"/>
            <a:r>
              <a:rPr kumimoji="0" lang="ja-JP" altLang="en-US" kern="0" dirty="0">
                <a:solidFill>
                  <a:srgbClr val="000000">
                    <a:lumMod val="100000"/>
                  </a:srgbClr>
                </a:solidFill>
                <a:latin typeface="Meiryo UI"/>
                <a:ea typeface="Meiryo UI"/>
              </a:rPr>
              <a:t>ポイント②：再エネ業務統合システムには、</a:t>
            </a:r>
            <a:r>
              <a:rPr kumimoji="0" lang="en-US" altLang="ja-JP" kern="0" dirty="0">
                <a:solidFill>
                  <a:srgbClr val="000000">
                    <a:lumMod val="100000"/>
                  </a:srgbClr>
                </a:solidFill>
                <a:latin typeface="Meiryo UI"/>
                <a:ea typeface="Meiryo UI"/>
              </a:rPr>
              <a:t>FIP</a:t>
            </a:r>
            <a:r>
              <a:rPr kumimoji="0" lang="ja-JP" altLang="en-US" kern="0" dirty="0">
                <a:solidFill>
                  <a:srgbClr val="000000">
                    <a:lumMod val="100000"/>
                  </a:srgbClr>
                </a:solidFill>
                <a:latin typeface="Meiryo UI"/>
                <a:ea typeface="Meiryo UI"/>
              </a:rPr>
              <a:t>認定事業者の基本情報および</a:t>
            </a:r>
            <a:r>
              <a:rPr kumimoji="0" lang="en-US" altLang="ja-JP" kern="0" dirty="0">
                <a:solidFill>
                  <a:srgbClr val="000000">
                    <a:lumMod val="100000"/>
                  </a:srgbClr>
                </a:solidFill>
                <a:latin typeface="Meiryo UI"/>
                <a:ea typeface="Meiryo UI"/>
              </a:rPr>
              <a:t>FIP</a:t>
            </a:r>
            <a:r>
              <a:rPr kumimoji="0" lang="ja-JP" altLang="en-US" kern="0" dirty="0">
                <a:solidFill>
                  <a:srgbClr val="000000">
                    <a:lumMod val="100000"/>
                  </a:srgbClr>
                </a:solidFill>
                <a:latin typeface="Meiryo UI"/>
                <a:ea typeface="Meiryo UI"/>
              </a:rPr>
              <a:t>交付・廃棄等費用積立業務に</a:t>
            </a:r>
            <a:endParaRPr kumimoji="0" lang="en-US" altLang="ja-JP" kern="0" dirty="0">
              <a:solidFill>
                <a:srgbClr val="000000">
                  <a:lumMod val="100000"/>
                </a:srgbClr>
              </a:solidFill>
              <a:latin typeface="Meiryo UI"/>
              <a:ea typeface="Meiryo UI"/>
            </a:endParaRPr>
          </a:p>
          <a:p>
            <a:pPr marL="342900" lvl="1" indent="0">
              <a:buNone/>
            </a:pPr>
            <a:r>
              <a:rPr kumimoji="0" lang="ja-JP" altLang="en-US" kern="0" dirty="0">
                <a:solidFill>
                  <a:srgbClr val="000000">
                    <a:lumMod val="100000"/>
                  </a:srgbClr>
                </a:solidFill>
                <a:latin typeface="Meiryo UI"/>
                <a:ea typeface="Meiryo UI"/>
              </a:rPr>
              <a:t>　　　　　　　　　 必要な「口座情報」「設備</a:t>
            </a:r>
            <a:r>
              <a:rPr kumimoji="0" lang="en-US" altLang="ja-JP" kern="0" dirty="0">
                <a:solidFill>
                  <a:srgbClr val="000000">
                    <a:lumMod val="100000"/>
                  </a:srgbClr>
                </a:solidFill>
                <a:latin typeface="Meiryo UI"/>
                <a:ea typeface="Meiryo UI"/>
              </a:rPr>
              <a:t>ID</a:t>
            </a:r>
            <a:r>
              <a:rPr kumimoji="0" lang="ja-JP" altLang="en-US" kern="0" dirty="0">
                <a:solidFill>
                  <a:srgbClr val="000000">
                    <a:lumMod val="100000"/>
                  </a:srgbClr>
                </a:solidFill>
                <a:latin typeface="Meiryo UI"/>
                <a:ea typeface="Meiryo UI"/>
              </a:rPr>
              <a:t>」「受電地点特定番号」を事業者にて登録する。</a:t>
            </a:r>
            <a:endParaRPr kumimoji="0" lang="en-US" altLang="ja-JP" kern="0" dirty="0">
              <a:solidFill>
                <a:srgbClr val="000000">
                  <a:lumMod val="100000"/>
                </a:srgbClr>
              </a:solidFill>
              <a:latin typeface="Meiryo UI"/>
              <a:ea typeface="Meiryo UI"/>
            </a:endParaRPr>
          </a:p>
        </p:txBody>
      </p:sp>
      <p:graphicFrame>
        <p:nvGraphicFramePr>
          <p:cNvPr id="96" name="表 2">
            <a:extLst>
              <a:ext uri="{FF2B5EF4-FFF2-40B4-BE49-F238E27FC236}">
                <a16:creationId xmlns:a16="http://schemas.microsoft.com/office/drawing/2014/main" id="{97065062-5AED-4BE9-8FEA-A31ECABA946D}"/>
              </a:ext>
            </a:extLst>
          </p:cNvPr>
          <p:cNvGraphicFramePr>
            <a:graphicFrameLocks noGrp="1"/>
          </p:cNvGraphicFramePr>
          <p:nvPr/>
        </p:nvGraphicFramePr>
        <p:xfrm>
          <a:off x="414373" y="2351183"/>
          <a:ext cx="5317958" cy="1277280"/>
        </p:xfrm>
        <a:graphic>
          <a:graphicData uri="http://schemas.openxmlformats.org/drawingml/2006/table">
            <a:tbl>
              <a:tblPr firstRow="1" bandRow="1">
                <a:tableStyleId>{2D5ABB26-0587-4C30-8999-92F81FD0307C}</a:tableStyleId>
              </a:tblPr>
              <a:tblGrid>
                <a:gridCol w="910200">
                  <a:extLst>
                    <a:ext uri="{9D8B030D-6E8A-4147-A177-3AD203B41FA5}">
                      <a16:colId xmlns:a16="http://schemas.microsoft.com/office/drawing/2014/main" val="3308401509"/>
                    </a:ext>
                  </a:extLst>
                </a:gridCol>
                <a:gridCol w="760975">
                  <a:extLst>
                    <a:ext uri="{9D8B030D-6E8A-4147-A177-3AD203B41FA5}">
                      <a16:colId xmlns:a16="http://schemas.microsoft.com/office/drawing/2014/main" val="559777583"/>
                    </a:ext>
                  </a:extLst>
                </a:gridCol>
                <a:gridCol w="760975">
                  <a:extLst>
                    <a:ext uri="{9D8B030D-6E8A-4147-A177-3AD203B41FA5}">
                      <a16:colId xmlns:a16="http://schemas.microsoft.com/office/drawing/2014/main" val="1255040171"/>
                    </a:ext>
                  </a:extLst>
                </a:gridCol>
                <a:gridCol w="721452">
                  <a:extLst>
                    <a:ext uri="{9D8B030D-6E8A-4147-A177-3AD203B41FA5}">
                      <a16:colId xmlns:a16="http://schemas.microsoft.com/office/drawing/2014/main" val="3467070351"/>
                    </a:ext>
                  </a:extLst>
                </a:gridCol>
                <a:gridCol w="721452">
                  <a:extLst>
                    <a:ext uri="{9D8B030D-6E8A-4147-A177-3AD203B41FA5}">
                      <a16:colId xmlns:a16="http://schemas.microsoft.com/office/drawing/2014/main" val="1974427604"/>
                    </a:ext>
                  </a:extLst>
                </a:gridCol>
                <a:gridCol w="721452">
                  <a:extLst>
                    <a:ext uri="{9D8B030D-6E8A-4147-A177-3AD203B41FA5}">
                      <a16:colId xmlns:a16="http://schemas.microsoft.com/office/drawing/2014/main" val="1296248005"/>
                    </a:ext>
                  </a:extLst>
                </a:gridCol>
                <a:gridCol w="721452">
                  <a:extLst>
                    <a:ext uri="{9D8B030D-6E8A-4147-A177-3AD203B41FA5}">
                      <a16:colId xmlns:a16="http://schemas.microsoft.com/office/drawing/2014/main" val="1421594180"/>
                    </a:ext>
                  </a:extLst>
                </a:gridCol>
              </a:tblGrid>
              <a:tr h="0">
                <a:tc>
                  <a:txBody>
                    <a:bodyPr/>
                    <a:lstStyle/>
                    <a:p>
                      <a:pPr algn="ctr" rtl="0" fontAlgn="ct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太陽光</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p>
                      <a:pPr algn="ctr" rtl="0"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(10kW</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未満</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a:t>
                      </a:r>
                      <a:endParaRPr 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太陽光</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p>
                      <a:pPr algn="ctr" rtl="0"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(10kW</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以上</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a:t>
                      </a:r>
                      <a:endParaRPr 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風力</a:t>
                      </a:r>
                      <a:endParaRPr 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水力</a:t>
                      </a:r>
                      <a:endParaRPr 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地熱</a:t>
                      </a:r>
                      <a:endParaRPr 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バイオマス</a:t>
                      </a:r>
                      <a:endParaRPr 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675507510"/>
                  </a:ext>
                </a:extLst>
              </a:tr>
              <a:tr h="0">
                <a:tc>
                  <a:txBody>
                    <a:bodyPr/>
                    <a:lstStyle/>
                    <a:p>
                      <a:pPr algn="ctr" rtl="0"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FIT</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買取義務者</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6">
                  <a:txBody>
                    <a:bodyPr/>
                    <a:lstStyle/>
                    <a:p>
                      <a:pPr algn="ctr" rtl="0"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FIT</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システム</a:t>
                      </a: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5">
                        <a:lumMod val="40000"/>
                        <a:lumOff val="60000"/>
                      </a:schemeClr>
                    </a:solidFill>
                  </a:tcPr>
                </a:tc>
                <a:tc hMerge="1">
                  <a:txBody>
                    <a:bodyPr/>
                    <a:lstStyle/>
                    <a:p>
                      <a:pPr marL="0" marR="0" lvl="0" indent="0" algn="ctr" defTabSz="685783" rtl="0" eaLnBrk="1" fontAlgn="ctr"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5">
                        <a:lumMod val="40000"/>
                        <a:lumOff val="60000"/>
                      </a:schemeClr>
                    </a:solidFill>
                  </a:tcPr>
                </a:tc>
                <a:tc hMerge="1">
                  <a:txBody>
                    <a:bodyPr/>
                    <a:lstStyle/>
                    <a:p>
                      <a:pPr marL="0" marR="0" lvl="0" indent="0" algn="ctr" defTabSz="685783" rtl="0" eaLnBrk="1" fontAlgn="ctr"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5">
                        <a:lumMod val="40000"/>
                        <a:lumOff val="60000"/>
                      </a:schemeClr>
                    </a:solidFill>
                  </a:tcPr>
                </a:tc>
                <a:tc hMerge="1">
                  <a:txBody>
                    <a:bodyPr/>
                    <a:lstStyle/>
                    <a:p>
                      <a:pPr marL="0" marR="0" lvl="0" indent="0" algn="ctr" defTabSz="685783" rtl="0" eaLnBrk="1" fontAlgn="ctr"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5">
                        <a:lumMod val="40000"/>
                        <a:lumOff val="60000"/>
                      </a:schemeClr>
                    </a:solidFill>
                  </a:tcPr>
                </a:tc>
                <a:tc hMerge="1">
                  <a:txBody>
                    <a:bodyPr/>
                    <a:lstStyle/>
                    <a:p>
                      <a:pPr marL="0" marR="0" lvl="0" indent="0" algn="ctr" defTabSz="685783" rtl="0" eaLnBrk="1" fontAlgn="ctr"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5">
                        <a:lumMod val="40000"/>
                        <a:lumOff val="60000"/>
                      </a:schemeClr>
                    </a:solidFill>
                  </a:tcPr>
                </a:tc>
                <a:tc hMerge="1">
                  <a:txBody>
                    <a:bodyPr/>
                    <a:lstStyle/>
                    <a:p>
                      <a:pPr marL="0" marR="0" lvl="0" indent="0" algn="ctr" defTabSz="685783" rtl="0" eaLnBrk="1" fontAlgn="ctr"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2877701053"/>
                  </a:ext>
                </a:extLst>
              </a:tr>
              <a:tr h="0">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小売電気事業者</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6">
                  <a:txBody>
                    <a:bodyPr/>
                    <a:lstStyle/>
                    <a:p>
                      <a:pPr marL="0" marR="0" lvl="0" indent="0" algn="ctr" defTabSz="685783" rtl="0" eaLnBrk="1" fontAlgn="ctr"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FIT</a:t>
                      </a:r>
                      <a:r>
                        <a:rPr kumimoji="1" lang="ja-JP" altLang="en-US" sz="9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システム</a:t>
                      </a: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5">
                        <a:lumMod val="40000"/>
                        <a:lumOff val="60000"/>
                      </a:schemeClr>
                    </a:solidFill>
                  </a:tcPr>
                </a:tc>
                <a:tc hMerge="1">
                  <a:txBody>
                    <a:bodyPr/>
                    <a:lstStyle/>
                    <a:p>
                      <a:pPr marL="0" marR="0" lvl="0" indent="0" algn="ctr" defTabSz="685783" rtl="0" eaLnBrk="1" fontAlgn="ctr"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5">
                        <a:lumMod val="40000"/>
                        <a:lumOff val="60000"/>
                      </a:schemeClr>
                    </a:solidFill>
                  </a:tcPr>
                </a:tc>
                <a:tc hMerge="1">
                  <a:txBody>
                    <a:bodyPr/>
                    <a:lstStyle/>
                    <a:p>
                      <a:pPr marL="0" marR="0" lvl="0" indent="0" algn="ctr" defTabSz="685783" rtl="0" eaLnBrk="1" fontAlgn="ctr"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5">
                        <a:lumMod val="40000"/>
                        <a:lumOff val="60000"/>
                      </a:schemeClr>
                    </a:solidFill>
                  </a:tcPr>
                </a:tc>
                <a:tc hMerge="1">
                  <a:txBody>
                    <a:bodyPr/>
                    <a:lstStyle/>
                    <a:p>
                      <a:pPr marL="0" marR="0" lvl="0" indent="0" algn="ctr" defTabSz="685783" rtl="0" eaLnBrk="1" fontAlgn="ctr"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5">
                        <a:lumMod val="40000"/>
                        <a:lumOff val="60000"/>
                      </a:schemeClr>
                    </a:solidFill>
                  </a:tcPr>
                </a:tc>
                <a:tc hMerge="1">
                  <a:txBody>
                    <a:bodyPr/>
                    <a:lstStyle/>
                    <a:p>
                      <a:pPr marL="0" marR="0" lvl="0" indent="0" algn="ctr" defTabSz="685783" rtl="0" eaLnBrk="1" fontAlgn="ctr"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5">
                        <a:lumMod val="40000"/>
                        <a:lumOff val="60000"/>
                      </a:schemeClr>
                    </a:solidFill>
                  </a:tcPr>
                </a:tc>
                <a:tc hMerge="1">
                  <a:txBody>
                    <a:bodyPr/>
                    <a:lstStyle/>
                    <a:p>
                      <a:pPr marL="0" marR="0" lvl="0" indent="0" algn="ctr" defTabSz="685783" rtl="0" eaLnBrk="1" fontAlgn="ctr"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846139988"/>
                  </a:ext>
                </a:extLst>
              </a:tr>
              <a:tr h="0">
                <a:tc>
                  <a:txBody>
                    <a:bodyPr/>
                    <a:lstStyle/>
                    <a:p>
                      <a:pPr algn="ctr" rtl="0"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FIT</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認定事業者</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管理外</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p>
                      <a:pPr algn="ctr" rtl="0"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(※1,2)</a:t>
                      </a:r>
                      <a:endParaRPr lang="en-US" altLang="zh-TW" sz="900" b="0" i="0" u="none" strike="noStrike" dirty="0">
                        <a:solidFill>
                          <a:srgbClr val="000000"/>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85000"/>
                      </a:schemeClr>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新システム</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p>
                      <a:pPr algn="ctr" rtl="0"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積立用</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a:t>
                      </a:r>
                      <a:endParaRPr lang="en-US" altLang="zh-TW" sz="900" b="0" i="0" u="none" strike="noStrike" dirty="0">
                        <a:solidFill>
                          <a:srgbClr val="000000"/>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3">
                        <a:lumMod val="20000"/>
                        <a:lumOff val="80000"/>
                      </a:schemeClr>
                    </a:solidFill>
                  </a:tcPr>
                </a:tc>
                <a:tc gridSpan="4">
                  <a:txBody>
                    <a:bodyPr/>
                    <a:lstStyle/>
                    <a:p>
                      <a:pPr marL="0" marR="0" lvl="0" indent="0" algn="ctr" defTabSz="685783" rtl="0" eaLnBrk="1" fontAlgn="ctr"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管理外</a:t>
                      </a:r>
                      <a:endParaRPr kumimoji="1" lang="en-US" altLang="ja-JP" sz="9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ctr" defTabSz="685783" rtl="0" eaLnBrk="1" fontAlgn="ctr"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endParaRPr kumimoji="1" lang="en-US" altLang="zh-TW" sz="9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85000"/>
                      </a:schemeClr>
                    </a:solidFill>
                  </a:tcPr>
                </a:tc>
                <a:tc hMerge="1">
                  <a:txBody>
                    <a:bodyPr/>
                    <a:lstStyle/>
                    <a:p>
                      <a:pPr marL="0" marR="0" lvl="0" indent="0" algn="ctr" defTabSz="685783" rtl="0" eaLnBrk="1" fontAlgn="ctr" latinLnBrk="0" hangingPunct="1">
                        <a:lnSpc>
                          <a:spcPct val="100000"/>
                        </a:lnSpc>
                        <a:spcBef>
                          <a:spcPts val="0"/>
                        </a:spcBef>
                        <a:spcAft>
                          <a:spcPts val="0"/>
                        </a:spcAft>
                        <a:buClrTx/>
                        <a:buSzTx/>
                        <a:buFontTx/>
                        <a:buNone/>
                        <a:tabLst/>
                        <a:defRPr/>
                      </a:pPr>
                      <a:endParaRPr kumimoji="1" lang="en-US" altLang="zh-TW" sz="9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75000"/>
                      </a:schemeClr>
                    </a:solidFill>
                  </a:tcPr>
                </a:tc>
                <a:tc hMerge="1">
                  <a:txBody>
                    <a:bodyPr/>
                    <a:lstStyle/>
                    <a:p>
                      <a:pPr marL="0" marR="0" lvl="0" indent="0" algn="ctr" defTabSz="685783" rtl="0" eaLnBrk="1" fontAlgn="ctr" latinLnBrk="0" hangingPunct="1">
                        <a:lnSpc>
                          <a:spcPct val="100000"/>
                        </a:lnSpc>
                        <a:spcBef>
                          <a:spcPts val="0"/>
                        </a:spcBef>
                        <a:spcAft>
                          <a:spcPts val="0"/>
                        </a:spcAft>
                        <a:buClrTx/>
                        <a:buSzTx/>
                        <a:buFontTx/>
                        <a:buNone/>
                        <a:tabLst/>
                        <a:defRPr/>
                      </a:pPr>
                      <a:endParaRPr kumimoji="1" lang="en-US" altLang="zh-TW" sz="9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75000"/>
                      </a:schemeClr>
                    </a:solidFill>
                  </a:tcPr>
                </a:tc>
                <a:tc hMerge="1">
                  <a:txBody>
                    <a:bodyPr/>
                    <a:lstStyle/>
                    <a:p>
                      <a:pPr marL="0" marR="0" lvl="0" indent="0" algn="ctr" defTabSz="685783" rtl="0" eaLnBrk="1" fontAlgn="ctr" latinLnBrk="0" hangingPunct="1">
                        <a:lnSpc>
                          <a:spcPct val="100000"/>
                        </a:lnSpc>
                        <a:spcBef>
                          <a:spcPts val="0"/>
                        </a:spcBef>
                        <a:spcAft>
                          <a:spcPts val="0"/>
                        </a:spcAft>
                        <a:buClrTx/>
                        <a:buSzTx/>
                        <a:buFontTx/>
                        <a:buNone/>
                        <a:tabLst/>
                        <a:defRPr/>
                      </a:pPr>
                      <a:endParaRPr kumimoji="1" lang="en-US" altLang="zh-TW" sz="9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75000"/>
                      </a:schemeClr>
                    </a:solidFill>
                  </a:tcPr>
                </a:tc>
                <a:extLst>
                  <a:ext uri="{0D108BD9-81ED-4DB2-BD59-A6C34878D82A}">
                    <a16:rowId xmlns:a16="http://schemas.microsoft.com/office/drawing/2014/main" val="745443159"/>
                  </a:ext>
                </a:extLst>
              </a:tr>
              <a:tr h="0">
                <a:tc>
                  <a:txBody>
                    <a:bodyPr/>
                    <a:lstStyle/>
                    <a:p>
                      <a:pPr algn="ctr" rtl="0"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FIP</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認定事業者</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p>
                      <a:pPr algn="ctr" rtl="0"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(※2,3)</a:t>
                      </a:r>
                      <a:endParaRPr lang="zh-CN"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85000"/>
                      </a:schemeClr>
                    </a:solidFill>
                  </a:tcPr>
                </a:tc>
                <a:tc>
                  <a:txBody>
                    <a:bodyPr/>
                    <a:lstStyle/>
                    <a:p>
                      <a:pPr marL="0" marR="0" lvl="0" indent="0" algn="ctr" defTabSz="685783" rtl="0" eaLnBrk="1" fontAlgn="ctr" latinLnBrk="0" hangingPunct="1">
                        <a:lnSpc>
                          <a:spcPct val="100000"/>
                        </a:lnSpc>
                        <a:spcBef>
                          <a:spcPts val="0"/>
                        </a:spcBef>
                        <a:spcAft>
                          <a:spcPts val="0"/>
                        </a:spcAft>
                        <a:buClrTx/>
                        <a:buSzTx/>
                        <a:buFontTx/>
                        <a:buNone/>
                        <a:tabLst/>
                        <a:defRPr/>
                      </a:pP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新システム</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p>
                      <a:pPr marL="0" marR="0" lvl="0" indent="0" algn="ctr" defTabSz="685783" rtl="0" eaLnBrk="1" fontAlgn="ctr" latinLnBrk="0" hangingPunct="1">
                        <a:lnSpc>
                          <a:spcPct val="100000"/>
                        </a:lnSpc>
                        <a:spcBef>
                          <a:spcPts val="0"/>
                        </a:spcBef>
                        <a:spcAft>
                          <a:spcPts val="0"/>
                        </a:spcAft>
                        <a:buClrTx/>
                        <a:buSzTx/>
                        <a:buFontTx/>
                        <a:buNone/>
                        <a:tabLst/>
                        <a:defRPr/>
                      </a:pP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(FIP</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・積立用</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a:t>
                      </a:r>
                      <a:endParaRPr lang="en-US" altLang="zh-TW" sz="900" b="0" i="0" u="none" strike="noStrike" dirty="0">
                        <a:solidFill>
                          <a:srgbClr val="000000"/>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3">
                        <a:lumMod val="20000"/>
                        <a:lumOff val="80000"/>
                      </a:schemeClr>
                    </a:solidFill>
                  </a:tcPr>
                </a:tc>
                <a:tc gridSpan="4">
                  <a:txBody>
                    <a:bodyPr/>
                    <a:lstStyle/>
                    <a:p>
                      <a:pPr marL="0" marR="0" lvl="0" indent="0" algn="ctr" defTabSz="685783" rtl="0" eaLnBrk="1" fontAlgn="ctr"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新システム</a:t>
                      </a:r>
                      <a:endParaRPr kumimoji="1" lang="en-US" altLang="ja-JP" sz="9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ctr" defTabSz="685783" rtl="0" eaLnBrk="1" fontAlgn="ctr"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(FIP</a:t>
                      </a:r>
                      <a:r>
                        <a:rPr kumimoji="1" lang="ja-JP" altLang="en-US" sz="9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用</a:t>
                      </a:r>
                      <a:r>
                        <a:rPr kumimoji="1" lang="en-US" altLang="ja-JP" sz="9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endParaRPr lang="zh-CN"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3">
                        <a:lumMod val="20000"/>
                        <a:lumOff val="80000"/>
                      </a:schemeClr>
                    </a:solidFill>
                  </a:tcPr>
                </a:tc>
                <a:tc hMerge="1">
                  <a:txBody>
                    <a:bodyPr/>
                    <a:lstStyle/>
                    <a:p>
                      <a:pPr marL="0" marR="0" lvl="0" indent="0" algn="ctr" defTabSz="685783" rtl="0" eaLnBrk="1" fontAlgn="ctr" latinLnBrk="0" hangingPunct="1">
                        <a:lnSpc>
                          <a:spcPct val="100000"/>
                        </a:lnSpc>
                        <a:spcBef>
                          <a:spcPts val="0"/>
                        </a:spcBef>
                        <a:spcAft>
                          <a:spcPts val="0"/>
                        </a:spcAft>
                        <a:buClrTx/>
                        <a:buSzTx/>
                        <a:buFontTx/>
                        <a:buNone/>
                        <a:tabLst/>
                        <a:defRPr/>
                      </a:pPr>
                      <a:endParaRPr lang="zh-CN"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3">
                        <a:lumMod val="20000"/>
                        <a:lumOff val="80000"/>
                      </a:schemeClr>
                    </a:solidFill>
                  </a:tcPr>
                </a:tc>
                <a:tc hMerge="1">
                  <a:txBody>
                    <a:bodyPr/>
                    <a:lstStyle/>
                    <a:p>
                      <a:pPr marL="0" marR="0" lvl="0" indent="0" algn="ctr" defTabSz="685783" rtl="0" eaLnBrk="1" fontAlgn="ctr" latinLnBrk="0" hangingPunct="1">
                        <a:lnSpc>
                          <a:spcPct val="100000"/>
                        </a:lnSpc>
                        <a:spcBef>
                          <a:spcPts val="0"/>
                        </a:spcBef>
                        <a:spcAft>
                          <a:spcPts val="0"/>
                        </a:spcAft>
                        <a:buClrTx/>
                        <a:buSzTx/>
                        <a:buFontTx/>
                        <a:buNone/>
                        <a:tabLst/>
                        <a:defRPr/>
                      </a:pPr>
                      <a:endParaRPr lang="zh-CN"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3">
                        <a:lumMod val="20000"/>
                        <a:lumOff val="80000"/>
                      </a:schemeClr>
                    </a:solidFill>
                  </a:tcPr>
                </a:tc>
                <a:tc hMerge="1">
                  <a:txBody>
                    <a:bodyPr/>
                    <a:lstStyle/>
                    <a:p>
                      <a:pPr marL="0" marR="0" lvl="0" indent="0" algn="ctr" defTabSz="685783" rtl="0" eaLnBrk="1" fontAlgn="ctr" latinLnBrk="0" hangingPunct="1">
                        <a:lnSpc>
                          <a:spcPct val="100000"/>
                        </a:lnSpc>
                        <a:spcBef>
                          <a:spcPts val="0"/>
                        </a:spcBef>
                        <a:spcAft>
                          <a:spcPts val="0"/>
                        </a:spcAft>
                        <a:buClrTx/>
                        <a:buSzTx/>
                        <a:buFontTx/>
                        <a:buNone/>
                        <a:tabLst/>
                        <a:defRPr/>
                      </a:pPr>
                      <a:endParaRPr lang="zh-CN"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604450654"/>
                  </a:ext>
                </a:extLst>
              </a:tr>
            </a:tbl>
          </a:graphicData>
        </a:graphic>
      </p:graphicFrame>
      <p:sp>
        <p:nvSpPr>
          <p:cNvPr id="98" name="正方形/長方形 97">
            <a:extLst>
              <a:ext uri="{FF2B5EF4-FFF2-40B4-BE49-F238E27FC236}">
                <a16:creationId xmlns:a16="http://schemas.microsoft.com/office/drawing/2014/main" id="{2B77AB67-0470-44D2-A9FA-B0C1952E9D22}"/>
              </a:ext>
            </a:extLst>
          </p:cNvPr>
          <p:cNvSpPr/>
          <p:nvPr/>
        </p:nvSpPr>
        <p:spPr>
          <a:xfrm>
            <a:off x="6899762" y="2277012"/>
            <a:ext cx="2527806" cy="553998"/>
          </a:xfrm>
          <a:prstGeom prst="rect">
            <a:avLst/>
          </a:prstGeom>
        </p:spPr>
        <p:txBody>
          <a:bodyPr wrap="square">
            <a:spAutoFit/>
          </a:bodyPr>
          <a:lstStyle/>
          <a:p>
            <a:r>
              <a:rPr lang="en-US" altLang="ja-JP" sz="1000" dirty="0">
                <a:latin typeface="Meiryo UI" panose="020B0604030504040204" pitchFamily="50" charset="-128"/>
                <a:ea typeface="Meiryo UI" panose="020B0604030504040204" pitchFamily="50" charset="-128"/>
                <a:cs typeface="Arial" pitchFamily="34" charset="0"/>
              </a:rPr>
              <a:t>※1 FIT</a:t>
            </a:r>
            <a:r>
              <a:rPr lang="ja-JP" altLang="en-US" sz="1000" dirty="0">
                <a:latin typeface="Meiryo UI" panose="020B0604030504040204" pitchFamily="50" charset="-128"/>
                <a:ea typeface="Meiryo UI" panose="020B0604030504040204" pitchFamily="50" charset="-128"/>
                <a:cs typeface="Arial" pitchFamily="34" charset="0"/>
              </a:rPr>
              <a:t>買取事業者による管理のみ</a:t>
            </a:r>
            <a:endParaRPr lang="en-US" altLang="ja-JP" sz="1000" dirty="0">
              <a:latin typeface="Meiryo UI" panose="020B0604030504040204" pitchFamily="50" charset="-128"/>
              <a:ea typeface="Meiryo UI" panose="020B0604030504040204" pitchFamily="50" charset="-128"/>
              <a:cs typeface="Arial" pitchFamily="34" charset="0"/>
            </a:endParaRPr>
          </a:p>
          <a:p>
            <a:r>
              <a:rPr lang="en-US" altLang="ja-JP" sz="1000" dirty="0">
                <a:latin typeface="Meiryo UI" panose="020B0604030504040204" pitchFamily="50" charset="-128"/>
                <a:ea typeface="Meiryo UI" panose="020B0604030504040204" pitchFamily="50" charset="-128"/>
                <a:cs typeface="Arial" pitchFamily="34" charset="0"/>
              </a:rPr>
              <a:t>※2 </a:t>
            </a:r>
            <a:r>
              <a:rPr lang="ja-JP" altLang="en-US" sz="1000" dirty="0">
                <a:latin typeface="Meiryo UI" panose="020B0604030504040204" pitchFamily="50" charset="-128"/>
                <a:ea typeface="Meiryo UI" panose="020B0604030504040204" pitchFamily="50" charset="-128"/>
                <a:cs typeface="Arial" pitchFamily="34" charset="0"/>
              </a:rPr>
              <a:t>積立業務対象外容量</a:t>
            </a:r>
            <a:endParaRPr lang="en-US" altLang="ja-JP" sz="1000" dirty="0">
              <a:latin typeface="Meiryo UI" panose="020B0604030504040204" pitchFamily="50" charset="-128"/>
              <a:ea typeface="Meiryo UI" panose="020B0604030504040204" pitchFamily="50" charset="-128"/>
              <a:cs typeface="Arial" pitchFamily="34" charset="0"/>
            </a:endParaRPr>
          </a:p>
          <a:p>
            <a:r>
              <a:rPr lang="en-US" altLang="ja-JP" sz="1000" dirty="0">
                <a:latin typeface="Meiryo UI" panose="020B0604030504040204" pitchFamily="50" charset="-128"/>
                <a:ea typeface="Meiryo UI" panose="020B0604030504040204" pitchFamily="50" charset="-128"/>
                <a:cs typeface="Arial" pitchFamily="34" charset="0"/>
              </a:rPr>
              <a:t>※3 FIP</a:t>
            </a:r>
            <a:r>
              <a:rPr lang="ja-JP" altLang="en-US" sz="1000" dirty="0">
                <a:latin typeface="Meiryo UI" panose="020B0604030504040204" pitchFamily="50" charset="-128"/>
                <a:ea typeface="Meiryo UI" panose="020B0604030504040204" pitchFamily="50" charset="-128"/>
                <a:cs typeface="Arial" pitchFamily="34" charset="0"/>
              </a:rPr>
              <a:t>認定対象外容量</a:t>
            </a:r>
            <a:endParaRPr lang="en-US" altLang="ja-JP" sz="1000" dirty="0">
              <a:latin typeface="Meiryo UI" panose="020B0604030504040204" pitchFamily="50" charset="-128"/>
              <a:ea typeface="Meiryo UI" panose="020B0604030504040204" pitchFamily="50" charset="-128"/>
              <a:cs typeface="Arial" pitchFamily="34" charset="0"/>
            </a:endParaRPr>
          </a:p>
        </p:txBody>
      </p:sp>
      <p:sp>
        <p:nvSpPr>
          <p:cNvPr id="6" name="吹き出し: 左矢印 5">
            <a:extLst>
              <a:ext uri="{FF2B5EF4-FFF2-40B4-BE49-F238E27FC236}">
                <a16:creationId xmlns:a16="http://schemas.microsoft.com/office/drawing/2014/main" id="{75675B2A-EBCD-4957-88FE-267C2E1B88AB}"/>
              </a:ext>
            </a:extLst>
          </p:cNvPr>
          <p:cNvSpPr/>
          <p:nvPr/>
        </p:nvSpPr>
        <p:spPr>
          <a:xfrm>
            <a:off x="5810452" y="2694996"/>
            <a:ext cx="929943" cy="277170"/>
          </a:xfrm>
          <a:prstGeom prst="leftArrowCallout">
            <a:avLst>
              <a:gd name="adj1" fmla="val 40812"/>
              <a:gd name="adj2" fmla="val 25000"/>
              <a:gd name="adj3" fmla="val 25000"/>
              <a:gd name="adj4" fmla="val 83981"/>
            </a:avLst>
          </a:prstGeom>
          <a:solidFill>
            <a:schemeClr val="bg1"/>
          </a:solidFill>
          <a:ln w="9525" cap="flat" cmpd="sng" algn="ctr">
            <a:solidFill>
              <a:schemeClr val="accent5">
                <a:lumMod val="75000"/>
              </a:schemeClr>
            </a:solidFill>
            <a:prstDash val="solid"/>
            <a:miter lim="800000"/>
          </a:ln>
          <a:effectLst/>
        </p:spPr>
        <p:txBody>
          <a:bodyPr rot="0" spcFirstLastPara="0" vertOverflow="overflow" horzOverflow="overflow" vert="horz" wrap="none" lIns="0" tIns="36000" rIns="0" bIns="36000" numCol="1" spcCol="0" rtlCol="0" fromWordArt="0" anchor="ctr" anchorCtr="0" forceAA="0" compatLnSpc="1">
            <a:prstTxWarp prst="textNoShape">
              <a:avLst/>
            </a:prstTxWarp>
            <a:noAutofit/>
          </a:bodyPr>
          <a:lstStyle/>
          <a:p>
            <a:pPr algn="ctr"/>
            <a:r>
              <a:rPr kumimoji="0" lang="ja-JP" altLang="en-US" sz="1100" kern="0" dirty="0">
                <a:solidFill>
                  <a:schemeClr val="accent5">
                    <a:lumMod val="75000"/>
                  </a:schemeClr>
                </a:solidFill>
                <a:latin typeface="Meiryo UI"/>
                <a:ea typeface="Meiryo UI"/>
                <a:cs typeface="Arial" pitchFamily="34" charset="0"/>
              </a:rPr>
              <a:t>ポイント①</a:t>
            </a:r>
          </a:p>
        </p:txBody>
      </p:sp>
      <p:sp>
        <p:nvSpPr>
          <p:cNvPr id="120" name="吹き出し: 左矢印 119">
            <a:extLst>
              <a:ext uri="{FF2B5EF4-FFF2-40B4-BE49-F238E27FC236}">
                <a16:creationId xmlns:a16="http://schemas.microsoft.com/office/drawing/2014/main" id="{66B1325A-92FC-4831-AF7D-48683DC3FAC9}"/>
              </a:ext>
            </a:extLst>
          </p:cNvPr>
          <p:cNvSpPr/>
          <p:nvPr/>
        </p:nvSpPr>
        <p:spPr>
          <a:xfrm>
            <a:off x="5810452" y="3316250"/>
            <a:ext cx="929943" cy="277170"/>
          </a:xfrm>
          <a:prstGeom prst="leftArrowCallout">
            <a:avLst>
              <a:gd name="adj1" fmla="val 40812"/>
              <a:gd name="adj2" fmla="val 25000"/>
              <a:gd name="adj3" fmla="val 25000"/>
              <a:gd name="adj4" fmla="val 83981"/>
            </a:avLst>
          </a:prstGeom>
          <a:solidFill>
            <a:schemeClr val="bg1"/>
          </a:solidFill>
          <a:ln w="9525" cap="flat" cmpd="sng" algn="ctr">
            <a:solidFill>
              <a:schemeClr val="accent3">
                <a:lumMod val="75000"/>
              </a:schemeClr>
            </a:solidFill>
            <a:prstDash val="solid"/>
            <a:miter lim="800000"/>
          </a:ln>
          <a:effectLst/>
        </p:spPr>
        <p:txBody>
          <a:bodyPr rot="0" spcFirstLastPara="0" vertOverflow="overflow" horzOverflow="overflow" vert="horz" wrap="none" lIns="0" tIns="36000" rIns="0" bIns="36000" numCol="1" spcCol="0" rtlCol="0" fromWordArt="0" anchor="ctr" anchorCtr="0" forceAA="0" compatLnSpc="1">
            <a:prstTxWarp prst="textNoShape">
              <a:avLst/>
            </a:prstTxWarp>
            <a:noAutofit/>
          </a:bodyPr>
          <a:lstStyle/>
          <a:p>
            <a:pPr algn="ctr"/>
            <a:r>
              <a:rPr kumimoji="0" lang="ja-JP" altLang="en-US" sz="1100" kern="0" dirty="0">
                <a:solidFill>
                  <a:schemeClr val="accent3">
                    <a:lumMod val="75000"/>
                  </a:schemeClr>
                </a:solidFill>
                <a:latin typeface="Meiryo UI"/>
                <a:ea typeface="Meiryo UI"/>
                <a:cs typeface="Arial" pitchFamily="34" charset="0"/>
              </a:rPr>
              <a:t>ポイント②</a:t>
            </a:r>
          </a:p>
        </p:txBody>
      </p:sp>
      <p:sp>
        <p:nvSpPr>
          <p:cNvPr id="121" name="正方形/長方形 120">
            <a:extLst>
              <a:ext uri="{FF2B5EF4-FFF2-40B4-BE49-F238E27FC236}">
                <a16:creationId xmlns:a16="http://schemas.microsoft.com/office/drawing/2014/main" id="{543CDA8C-FF64-492F-825D-726B0020F8BB}"/>
              </a:ext>
            </a:extLst>
          </p:cNvPr>
          <p:cNvSpPr/>
          <p:nvPr/>
        </p:nvSpPr>
        <p:spPr>
          <a:xfrm>
            <a:off x="63257" y="2073330"/>
            <a:ext cx="2882075" cy="253916"/>
          </a:xfrm>
          <a:prstGeom prst="rect">
            <a:avLst/>
          </a:prstGeom>
        </p:spPr>
        <p:txBody>
          <a:bodyPr wrap="square">
            <a:spAutoFit/>
          </a:bodyPr>
          <a:lstStyle/>
          <a:p>
            <a:r>
              <a:rPr lang="en-US" altLang="ja-JP" sz="1050" dirty="0">
                <a:latin typeface="Meiryo UI" panose="020B0604030504040204" pitchFamily="50" charset="-128"/>
                <a:ea typeface="Meiryo UI" panose="020B0604030504040204" pitchFamily="50" charset="-128"/>
                <a:cs typeface="Arial" pitchFamily="34" charset="0"/>
              </a:rPr>
              <a:t>【</a:t>
            </a:r>
            <a:r>
              <a:rPr lang="ja-JP" altLang="en-US" sz="1050" dirty="0">
                <a:latin typeface="Meiryo UI" panose="020B0604030504040204" pitchFamily="50" charset="-128"/>
                <a:ea typeface="Meiryo UI" panose="020B0604030504040204" pitchFamily="50" charset="-128"/>
                <a:cs typeface="Arial" pitchFamily="34" charset="0"/>
              </a:rPr>
              <a:t>電源種別ごとの事業者情報の管理システム</a:t>
            </a:r>
            <a:r>
              <a:rPr lang="en-US" altLang="ja-JP" sz="1050" dirty="0">
                <a:latin typeface="Meiryo UI" panose="020B0604030504040204" pitchFamily="50" charset="-128"/>
                <a:ea typeface="Meiryo UI" panose="020B0604030504040204" pitchFamily="50" charset="-128"/>
                <a:cs typeface="Arial" pitchFamily="34" charset="0"/>
              </a:rPr>
              <a:t>】</a:t>
            </a:r>
          </a:p>
        </p:txBody>
      </p:sp>
      <p:sp>
        <p:nvSpPr>
          <p:cNvPr id="122" name="正方形/長方形 121">
            <a:extLst>
              <a:ext uri="{FF2B5EF4-FFF2-40B4-BE49-F238E27FC236}">
                <a16:creationId xmlns:a16="http://schemas.microsoft.com/office/drawing/2014/main" id="{7FF068F6-F2BB-4DD2-9D89-8EE7EE84B58E}"/>
              </a:ext>
            </a:extLst>
          </p:cNvPr>
          <p:cNvSpPr/>
          <p:nvPr/>
        </p:nvSpPr>
        <p:spPr>
          <a:xfrm>
            <a:off x="63257" y="3721199"/>
            <a:ext cx="2882075" cy="261610"/>
          </a:xfrm>
          <a:prstGeom prst="rect">
            <a:avLst/>
          </a:prstGeom>
        </p:spPr>
        <p:txBody>
          <a:bodyPr wrap="square">
            <a:spAutoFit/>
          </a:bodyPr>
          <a:lstStyle/>
          <a:p>
            <a:r>
              <a:rPr lang="en-US" altLang="ja-JP" sz="1050" dirty="0">
                <a:latin typeface="Meiryo UI" panose="020B0604030504040204" pitchFamily="50" charset="-128"/>
                <a:ea typeface="Meiryo UI" panose="020B0604030504040204" pitchFamily="50" charset="-128"/>
                <a:cs typeface="Arial" pitchFamily="34" charset="0"/>
              </a:rPr>
              <a:t>【</a:t>
            </a:r>
            <a:r>
              <a:rPr kumimoji="0" lang="ja-JP" altLang="en-US" sz="1050" kern="0" dirty="0">
                <a:solidFill>
                  <a:srgbClr val="000000">
                    <a:lumMod val="100000"/>
                  </a:srgbClr>
                </a:solidFill>
                <a:latin typeface="Meiryo UI"/>
                <a:ea typeface="Meiryo UI"/>
              </a:rPr>
              <a:t>主要項目のデータ保有イメージ</a:t>
            </a:r>
            <a:r>
              <a:rPr lang="en-US" altLang="ja-JP" sz="1050" dirty="0">
                <a:latin typeface="Meiryo UI" panose="020B0604030504040204" pitchFamily="50" charset="-128"/>
                <a:ea typeface="Meiryo UI" panose="020B0604030504040204" pitchFamily="50" charset="-128"/>
                <a:cs typeface="Arial" pitchFamily="34" charset="0"/>
              </a:rPr>
              <a:t>】</a:t>
            </a:r>
          </a:p>
        </p:txBody>
      </p:sp>
      <p:sp>
        <p:nvSpPr>
          <p:cNvPr id="123" name="テキスト ボックス 122">
            <a:extLst>
              <a:ext uri="{FF2B5EF4-FFF2-40B4-BE49-F238E27FC236}">
                <a16:creationId xmlns:a16="http://schemas.microsoft.com/office/drawing/2014/main" id="{E4113468-1C27-4E6A-9AD8-719B469C8B0B}"/>
              </a:ext>
            </a:extLst>
          </p:cNvPr>
          <p:cNvSpPr txBox="1"/>
          <p:nvPr/>
        </p:nvSpPr>
        <p:spPr>
          <a:xfrm>
            <a:off x="3612979" y="5074919"/>
            <a:ext cx="1345838" cy="231067"/>
          </a:xfrm>
          <a:prstGeom prst="rect">
            <a:avLst/>
          </a:prstGeom>
          <a:noFill/>
        </p:spPr>
        <p:txBody>
          <a:bodyPr wrap="square" rtlCol="0">
            <a:spAutoFit/>
          </a:bodyPr>
          <a:lstStyle/>
          <a:p>
            <a:pPr algn="ctr"/>
            <a:r>
              <a:rPr kumimoji="0" lang="ja-JP" altLang="en-US" sz="900" kern="0" dirty="0">
                <a:latin typeface="Meiryo UI"/>
                <a:ea typeface="Meiryo UI"/>
                <a:cs typeface="Arial" pitchFamily="34" charset="0"/>
              </a:rPr>
              <a:t>太陽光</a:t>
            </a:r>
            <a:r>
              <a:rPr kumimoji="0" lang="en-US" altLang="ja-JP" sz="900" kern="0" dirty="0">
                <a:latin typeface="Meiryo UI"/>
                <a:ea typeface="Meiryo UI"/>
                <a:cs typeface="Arial" pitchFamily="34" charset="0"/>
              </a:rPr>
              <a:t>10kW</a:t>
            </a:r>
            <a:r>
              <a:rPr kumimoji="0" lang="ja-JP" altLang="en-US" sz="900" kern="0" dirty="0">
                <a:latin typeface="Meiryo UI"/>
                <a:ea typeface="Meiryo UI"/>
                <a:cs typeface="Arial" pitchFamily="34" charset="0"/>
              </a:rPr>
              <a:t>以上のみ</a:t>
            </a:r>
            <a:endParaRPr kumimoji="0" lang="en-US" altLang="ja-JP" sz="900" kern="0" dirty="0">
              <a:latin typeface="Meiryo UI"/>
              <a:ea typeface="Meiryo UI"/>
              <a:cs typeface="Arial" pitchFamily="34" charset="0"/>
            </a:endParaRPr>
          </a:p>
        </p:txBody>
      </p:sp>
      <p:sp>
        <p:nvSpPr>
          <p:cNvPr id="134" name="テキスト ボックス 133">
            <a:extLst>
              <a:ext uri="{FF2B5EF4-FFF2-40B4-BE49-F238E27FC236}">
                <a16:creationId xmlns:a16="http://schemas.microsoft.com/office/drawing/2014/main" id="{B037B14E-AFD4-4C04-9C41-872549391DB9}"/>
              </a:ext>
            </a:extLst>
          </p:cNvPr>
          <p:cNvSpPr txBox="1"/>
          <p:nvPr/>
        </p:nvSpPr>
        <p:spPr>
          <a:xfrm>
            <a:off x="6959068" y="2941266"/>
            <a:ext cx="2882074" cy="842145"/>
          </a:xfrm>
          <a:prstGeom prst="rect">
            <a:avLst/>
          </a:prstGeom>
          <a:solidFill>
            <a:schemeClr val="bg1"/>
          </a:solidFill>
          <a:ln w="9525" cap="flat" cmpd="sng" algn="ctr">
            <a:solidFill>
              <a:sysClr val="window" lastClr="FFFFFF">
                <a:lumMod val="65000"/>
              </a:sysClr>
            </a:solidFill>
            <a:prstDash val="solid"/>
            <a:miter lim="800000"/>
          </a:ln>
          <a:effectLst/>
        </p:spPr>
        <p:txBody>
          <a:bodyPr wrap="square" lIns="36000" tIns="36000" rIns="36000" bIns="36000" rtlCol="0" anchor="ctr">
            <a:spAutoFit/>
          </a:bodyPr>
          <a:lstStyle>
            <a:defPPr>
              <a:defRPr lang="ja-JP"/>
            </a:defPPr>
            <a:lvl1pPr algn="ctr">
              <a:defRPr kumimoji="0" sz="800" kern="0">
                <a:solidFill>
                  <a:prstClr val="black"/>
                </a:solidFill>
                <a:latin typeface="Meiryo UI"/>
                <a:ea typeface="Meiryo UI"/>
                <a:cs typeface="Arial" pitchFamily="34" charset="0"/>
              </a:defRPr>
            </a:lvl1pPr>
          </a:lstStyle>
          <a:p>
            <a:r>
              <a:rPr lang="en-US" altLang="ja-JP" sz="1000" b="1" u="sng" dirty="0"/>
              <a:t>FIT</a:t>
            </a:r>
            <a:r>
              <a:rPr lang="ja-JP" altLang="en-US" sz="1000" b="1" u="sng" dirty="0"/>
              <a:t>交付時には不要だった認定事業者の</a:t>
            </a:r>
            <a:endParaRPr lang="en-US" altLang="ja-JP" sz="1000" b="1" u="sng" dirty="0"/>
          </a:p>
          <a:p>
            <a:r>
              <a:rPr lang="ja-JP" altLang="en-US" sz="1000" b="1" u="sng" dirty="0"/>
              <a:t>基本情報・口座情報を新システムに保持</a:t>
            </a:r>
            <a:endParaRPr lang="en-US" altLang="ja-JP" sz="1000" b="1" u="sng" dirty="0"/>
          </a:p>
          <a:p>
            <a:pPr algn="l"/>
            <a:r>
              <a:rPr lang="ja-JP" altLang="en-US" sz="1000" dirty="0"/>
              <a:t>✔ 太陽光</a:t>
            </a:r>
            <a:r>
              <a:rPr lang="en-US" altLang="ja-JP" sz="1000" dirty="0"/>
              <a:t>10kW</a:t>
            </a:r>
            <a:r>
              <a:rPr lang="ja-JP" altLang="en-US" sz="1000" dirty="0"/>
              <a:t>以上のみ</a:t>
            </a:r>
            <a:endParaRPr lang="en-US" altLang="ja-JP" sz="1000" dirty="0"/>
          </a:p>
          <a:p>
            <a:pPr algn="l"/>
            <a:r>
              <a:rPr lang="ja-JP" altLang="en-US" sz="1000" dirty="0"/>
              <a:t>✔ </a:t>
            </a:r>
            <a:r>
              <a:rPr lang="en-US" altLang="ja-JP" sz="1000" dirty="0"/>
              <a:t>2022</a:t>
            </a:r>
            <a:r>
              <a:rPr lang="ja-JP" altLang="en-US" sz="1000" dirty="0"/>
              <a:t>年度制度施行開始時点で認定済の</a:t>
            </a:r>
            <a:endParaRPr lang="en-US" altLang="ja-JP" sz="1000" dirty="0"/>
          </a:p>
          <a:p>
            <a:pPr algn="l"/>
            <a:r>
              <a:rPr lang="ja-JP" altLang="en-US" sz="1000" dirty="0"/>
              <a:t>　　事業者情報はすべて広域機関にてデータ移行する</a:t>
            </a:r>
          </a:p>
        </p:txBody>
      </p:sp>
      <p:cxnSp>
        <p:nvCxnSpPr>
          <p:cNvPr id="8" name="直線コネクタ 7">
            <a:extLst>
              <a:ext uri="{FF2B5EF4-FFF2-40B4-BE49-F238E27FC236}">
                <a16:creationId xmlns:a16="http://schemas.microsoft.com/office/drawing/2014/main" id="{56FA9A8C-10D7-4DD5-B0F0-4E999352209E}"/>
              </a:ext>
            </a:extLst>
          </p:cNvPr>
          <p:cNvCxnSpPr>
            <a:cxnSpLocks/>
            <a:stCxn id="134" idx="1"/>
            <a:endCxn id="139" idx="0"/>
          </p:cNvCxnSpPr>
          <p:nvPr/>
        </p:nvCxnSpPr>
        <p:spPr>
          <a:xfrm flipH="1">
            <a:off x="6487321" y="3362339"/>
            <a:ext cx="471747" cy="833742"/>
          </a:xfrm>
          <a:prstGeom prst="line">
            <a:avLst/>
          </a:prstGeom>
          <a:ln>
            <a:solidFill>
              <a:schemeClr val="bg1">
                <a:lumMod val="75000"/>
              </a:schemeClr>
            </a:solidFill>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3024858588"/>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正方形/長方形 47">
            <a:extLst>
              <a:ext uri="{FF2B5EF4-FFF2-40B4-BE49-F238E27FC236}">
                <a16:creationId xmlns:a16="http://schemas.microsoft.com/office/drawing/2014/main" id="{189AC6E7-9E5F-4EC2-93BB-19854AF41943}"/>
              </a:ext>
            </a:extLst>
          </p:cNvPr>
          <p:cNvSpPr/>
          <p:nvPr/>
        </p:nvSpPr>
        <p:spPr>
          <a:xfrm>
            <a:off x="5202789" y="2894781"/>
            <a:ext cx="4414652" cy="3741689"/>
          </a:xfrm>
          <a:prstGeom prst="rect">
            <a:avLst/>
          </a:prstGeom>
          <a:solidFill>
            <a:schemeClr val="accent1">
              <a:lumMod val="40000"/>
              <a:lumOff val="60000"/>
              <a:alpha val="45000"/>
            </a:schemeClr>
          </a:solidFill>
          <a:ln>
            <a:noFill/>
          </a:ln>
        </p:spPr>
        <p:txBody>
          <a:bodyPr wrap="square" lIns="72000" tIns="36000" rIns="72000" bIns="36000" rtlCol="0" anchor="t">
            <a:noAutofit/>
          </a:bodyPr>
          <a:lstStyle/>
          <a:p>
            <a:pPr algn="ctr" defTabSz="844083"/>
            <a:r>
              <a:rPr lang="en-US" altLang="ja-JP" sz="1100" b="1" dirty="0">
                <a:solidFill>
                  <a:srgbClr val="000000"/>
                </a:solidFill>
                <a:latin typeface="Meiryo UI" panose="020B0604030504040204" pitchFamily="50" charset="-128"/>
                <a:ea typeface="Meiryo UI" panose="020B0604030504040204" pitchFamily="50" charset="-128"/>
              </a:rPr>
              <a:t>【</a:t>
            </a:r>
            <a:r>
              <a:rPr lang="ja-JP" altLang="en-US" sz="1100" b="1" dirty="0">
                <a:solidFill>
                  <a:srgbClr val="000000"/>
                </a:solidFill>
                <a:latin typeface="Meiryo UI" panose="020B0604030504040204" pitchFamily="50" charset="-128"/>
                <a:ea typeface="Meiryo UI" panose="020B0604030504040204" pitchFamily="50" charset="-128"/>
              </a:rPr>
              <a:t>広域機関</a:t>
            </a:r>
            <a:r>
              <a:rPr lang="en-US" altLang="ja-JP" sz="1100" b="1" dirty="0">
                <a:solidFill>
                  <a:srgbClr val="000000"/>
                </a:solidFill>
                <a:latin typeface="Meiryo UI" panose="020B0604030504040204" pitchFamily="50" charset="-128"/>
                <a:ea typeface="Meiryo UI" panose="020B0604030504040204" pitchFamily="50" charset="-128"/>
              </a:rPr>
              <a:t>】</a:t>
            </a:r>
          </a:p>
          <a:p>
            <a:pPr algn="ctr" defTabSz="844083">
              <a:spcBef>
                <a:spcPts val="200"/>
              </a:spcBef>
            </a:pPr>
            <a:r>
              <a:rPr lang="ja-JP" altLang="en-US" sz="1100" b="1" dirty="0">
                <a:solidFill>
                  <a:srgbClr val="000000"/>
                </a:solidFill>
                <a:latin typeface="Meiryo UI" panose="020B0604030504040204" pitchFamily="50" charset="-128"/>
                <a:ea typeface="Meiryo UI" panose="020B0604030504040204" pitchFamily="50" charset="-128"/>
              </a:rPr>
              <a:t>再エネ業務統合システム</a:t>
            </a:r>
            <a:endParaRPr lang="ja-JP" altLang="en-US" sz="1400" b="1" dirty="0">
              <a:solidFill>
                <a:srgbClr val="000000"/>
              </a:solidFill>
              <a:latin typeface="Meiryo UI" panose="020B0604030504040204" pitchFamily="50" charset="-128"/>
              <a:ea typeface="Meiryo UI" panose="020B0604030504040204" pitchFamily="50" charset="-128"/>
            </a:endParaRPr>
          </a:p>
        </p:txBody>
      </p:sp>
      <p:sp>
        <p:nvSpPr>
          <p:cNvPr id="173" name="矢印: 右 172">
            <a:extLst>
              <a:ext uri="{FF2B5EF4-FFF2-40B4-BE49-F238E27FC236}">
                <a16:creationId xmlns:a16="http://schemas.microsoft.com/office/drawing/2014/main" id="{A05FD2CE-76ED-47B6-B01C-D11B59104BB6}"/>
              </a:ext>
            </a:extLst>
          </p:cNvPr>
          <p:cNvSpPr/>
          <p:nvPr/>
        </p:nvSpPr>
        <p:spPr>
          <a:xfrm rot="1667326">
            <a:off x="4524502" y="4461865"/>
            <a:ext cx="3397962" cy="296248"/>
          </a:xfrm>
          <a:prstGeom prst="rightArrow">
            <a:avLst/>
          </a:prstGeom>
          <a:solidFill>
            <a:schemeClr val="accent5">
              <a:lumMod val="40000"/>
              <a:lumOff val="60000"/>
            </a:schemeClr>
          </a:solidFill>
          <a:ln w="19050" cap="flat" cmpd="sng" algn="ctr">
            <a:noFill/>
            <a:prstDash val="solid"/>
            <a:miter lim="800000"/>
          </a:ln>
          <a:effectLst/>
        </p:spPr>
        <p:txBody>
          <a:bodyPr rot="0" spcFirstLastPara="0" vertOverflow="overflow" horzOverflow="overflow" vert="horz" wrap="none" lIns="0" tIns="36000" rIns="0" bIns="36000" numCol="1" spcCol="0" rtlCol="0" fromWordArt="0" anchor="ctr" anchorCtr="0" forceAA="0" compatLnSpc="1">
            <a:prstTxWarp prst="textNoShape">
              <a:avLst/>
            </a:prstTxWarp>
            <a:noAutofit/>
          </a:bodyPr>
          <a:lstStyle/>
          <a:p>
            <a:pPr algn="ctr"/>
            <a:endParaRPr kumimoji="0" lang="ja-JP" altLang="en-US" sz="800" kern="0" dirty="0">
              <a:solidFill>
                <a:prstClr val="black"/>
              </a:solidFill>
              <a:latin typeface="Meiryo UI"/>
              <a:ea typeface="Meiryo UI"/>
              <a:cs typeface="Arial" pitchFamily="34" charset="0"/>
            </a:endParaRPr>
          </a:p>
        </p:txBody>
      </p:sp>
      <p:sp>
        <p:nvSpPr>
          <p:cNvPr id="94" name="タイトル 1">
            <a:extLst>
              <a:ext uri="{FF2B5EF4-FFF2-40B4-BE49-F238E27FC236}">
                <a16:creationId xmlns:a16="http://schemas.microsoft.com/office/drawing/2014/main" id="{E037B954-1F87-4B0E-A55C-DE79C3B7E6F3}"/>
              </a:ext>
            </a:extLst>
          </p:cNvPr>
          <p:cNvSpPr>
            <a:spLocks noGrp="1"/>
          </p:cNvSpPr>
          <p:nvPr>
            <p:ph type="title"/>
          </p:nvPr>
        </p:nvSpPr>
        <p:spPr>
          <a:xfrm>
            <a:off x="73006" y="18854"/>
            <a:ext cx="8884338" cy="688157"/>
          </a:xfrm>
        </p:spPr>
        <p:txBody>
          <a:bodyPr/>
          <a:lstStyle/>
          <a:p>
            <a:r>
              <a:rPr lang="ja-JP" altLang="en-US" dirty="0">
                <a:latin typeface="Meiryo UI" panose="020B0604030504040204" pitchFamily="50" charset="-128"/>
                <a:ea typeface="Meiryo UI" panose="020B0604030504040204" pitchFamily="50" charset="-128"/>
              </a:rPr>
              <a:t>事業者関連データ</a:t>
            </a:r>
            <a:r>
              <a:rPr lang="en-US" altLang="ja-JP" dirty="0">
                <a:latin typeface="Meiryo UI" panose="020B0604030504040204" pitchFamily="50" charset="-128"/>
                <a:ea typeface="Meiryo UI" panose="020B0604030504040204" pitchFamily="50" charset="-128"/>
              </a:rPr>
              <a:t>(</a:t>
            </a:r>
            <a:r>
              <a:rPr lang="zh-TW" altLang="en-US" dirty="0">
                <a:latin typeface="Meiryo UI" panose="020B0604030504040204" pitchFamily="50" charset="-128"/>
                <a:ea typeface="Meiryo UI" panose="020B0604030504040204" pitchFamily="50" charset="-128"/>
              </a:rPr>
              <a:t>事業計画認定情報</a:t>
            </a:r>
            <a:r>
              <a:rPr lang="ja-JP" altLang="en-US" dirty="0">
                <a:latin typeface="Meiryo UI" panose="020B0604030504040204" pitchFamily="50" charset="-128"/>
                <a:ea typeface="Meiryo UI" panose="020B0604030504040204" pitchFamily="50" charset="-128"/>
              </a:rPr>
              <a:t>・事業者情報</a:t>
            </a:r>
            <a:r>
              <a:rPr lang="en-US" altLang="ja-JP"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の管理方針 </a:t>
            </a:r>
            <a:r>
              <a:rPr lang="en-US" altLang="ja-JP" dirty="0">
                <a:latin typeface="Meiryo UI" panose="020B0604030504040204" pitchFamily="50" charset="-128"/>
                <a:ea typeface="Meiryo UI" panose="020B0604030504040204" pitchFamily="50" charset="-128"/>
              </a:rPr>
              <a:t>(3/3)</a:t>
            </a:r>
            <a:endParaRPr kumimoji="1" lang="ja-JP" altLang="en-US" dirty="0">
              <a:latin typeface="Meiryo UI" panose="020B0604030504040204" pitchFamily="50" charset="-128"/>
              <a:ea typeface="Meiryo UI" panose="020B0604030504040204" pitchFamily="50" charset="-128"/>
            </a:endParaRPr>
          </a:p>
        </p:txBody>
      </p:sp>
      <p:sp>
        <p:nvSpPr>
          <p:cNvPr id="148" name="コンテンツ プレースホルダー 2">
            <a:extLst>
              <a:ext uri="{FF2B5EF4-FFF2-40B4-BE49-F238E27FC236}">
                <a16:creationId xmlns:a16="http://schemas.microsoft.com/office/drawing/2014/main" id="{4345C325-9D2D-4AB6-B45C-206529063832}"/>
              </a:ext>
            </a:extLst>
          </p:cNvPr>
          <p:cNvSpPr txBox="1">
            <a:spLocks/>
          </p:cNvSpPr>
          <p:nvPr/>
        </p:nvSpPr>
        <p:spPr>
          <a:xfrm>
            <a:off x="111106" y="859006"/>
            <a:ext cx="9620604" cy="1933236"/>
          </a:xfrm>
          <a:prstGeom prst="rect">
            <a:avLst/>
          </a:prstGeom>
          <a:ln>
            <a:solidFill>
              <a:schemeClr val="bg2">
                <a:lumMod val="90000"/>
              </a:schemeClr>
            </a:solidFill>
          </a:ln>
        </p:spPr>
        <p:txBody>
          <a:bodyPr anchor="ctr"/>
          <a:lstStyle>
            <a:lvl1pPr marL="272654" indent="-272654" algn="l" defTabSz="685783" rtl="0" eaLnBrk="1" latinLnBrk="0" hangingPunct="1">
              <a:lnSpc>
                <a:spcPct val="90000"/>
              </a:lnSpc>
              <a:spcBef>
                <a:spcPts val="750"/>
              </a:spcBef>
              <a:buClr>
                <a:schemeClr val="bg2">
                  <a:lumMod val="90000"/>
                </a:schemeClr>
              </a:buClr>
              <a:buFont typeface="Wingdings" panose="05000000000000000000" pitchFamily="2" charset="2"/>
              <a:buChar char="n"/>
              <a:defRPr kumimoji="1" sz="1800" kern="1200">
                <a:solidFill>
                  <a:schemeClr val="tx1"/>
                </a:solidFill>
                <a:latin typeface="Meiryo" panose="020B0604030504040204" pitchFamily="50" charset="-128"/>
                <a:ea typeface="Meiryo" panose="020B0604030504040204" pitchFamily="50" charset="-128"/>
                <a:cs typeface="+mn-cs"/>
              </a:defRPr>
            </a:lvl1pPr>
            <a:lvl2pPr marL="604838" indent="-261938" algn="l" defTabSz="685783" rtl="0" eaLnBrk="1" latinLnBrk="0" hangingPunct="1">
              <a:lnSpc>
                <a:spcPct val="90000"/>
              </a:lnSpc>
              <a:spcBef>
                <a:spcPts val="375"/>
              </a:spcBef>
              <a:buClr>
                <a:schemeClr val="bg2">
                  <a:lumMod val="90000"/>
                </a:schemeClr>
              </a:buClr>
              <a:buFont typeface="Wingdings" panose="05000000000000000000" pitchFamily="2" charset="2"/>
              <a:buChar char="Ø"/>
              <a:defRPr kumimoji="1" sz="1500" kern="1200">
                <a:solidFill>
                  <a:schemeClr val="tx1"/>
                </a:solidFill>
                <a:latin typeface="Meiryo" panose="020B0604030504040204" pitchFamily="50" charset="-128"/>
                <a:ea typeface="Meiryo" panose="020B0604030504040204" pitchFamily="50" charset="-128"/>
                <a:cs typeface="+mn-cs"/>
              </a:defRPr>
            </a:lvl2pPr>
            <a:lvl3pPr marL="938213" indent="-252413" algn="l" defTabSz="685783" rtl="0" eaLnBrk="1" latinLnBrk="0" hangingPunct="1">
              <a:lnSpc>
                <a:spcPct val="90000"/>
              </a:lnSpc>
              <a:spcBef>
                <a:spcPts val="375"/>
              </a:spcBef>
              <a:buClr>
                <a:schemeClr val="bg2">
                  <a:lumMod val="90000"/>
                </a:schemeClr>
              </a:buClr>
              <a:buFont typeface="Wingdings" panose="05000000000000000000" pitchFamily="2" charset="2"/>
              <a:buChar char="ü"/>
              <a:defRPr kumimoji="1" sz="1350" kern="1200">
                <a:solidFill>
                  <a:schemeClr val="tx1"/>
                </a:solidFill>
                <a:latin typeface="Meiryo" panose="020B0604030504040204" pitchFamily="50" charset="-128"/>
                <a:ea typeface="Meiryo" panose="020B0604030504040204" pitchFamily="50" charset="-128"/>
                <a:cs typeface="+mn-cs"/>
              </a:defRPr>
            </a:lvl3pPr>
            <a:lvl4pPr marL="1200120" indent="-171446" algn="l" defTabSz="685783" rtl="0" eaLnBrk="1" latinLnBrk="0" hangingPunct="1">
              <a:lnSpc>
                <a:spcPct val="90000"/>
              </a:lnSpc>
              <a:spcBef>
                <a:spcPts val="375"/>
              </a:spcBef>
              <a:buClr>
                <a:schemeClr val="bg2">
                  <a:lumMod val="90000"/>
                </a:schemeClr>
              </a:buClr>
              <a:buFont typeface="Arial" panose="020B0604020202020204" pitchFamily="34" charset="0"/>
              <a:buChar char="•"/>
              <a:defRPr kumimoji="1" sz="1200" kern="1200">
                <a:solidFill>
                  <a:schemeClr val="tx1"/>
                </a:solidFill>
                <a:latin typeface="Meiryo" panose="020B0604030504040204" pitchFamily="50" charset="-128"/>
                <a:ea typeface="Meiryo" panose="020B0604030504040204" pitchFamily="50" charset="-128"/>
                <a:cs typeface="+mn-cs"/>
              </a:defRPr>
            </a:lvl4pPr>
            <a:lvl5pPr marL="1543012" indent="-171446" algn="l" defTabSz="685783" rtl="0" eaLnBrk="1" latinLnBrk="0" hangingPunct="1">
              <a:lnSpc>
                <a:spcPct val="90000"/>
              </a:lnSpc>
              <a:spcBef>
                <a:spcPts val="375"/>
              </a:spcBef>
              <a:buClr>
                <a:schemeClr val="bg2">
                  <a:lumMod val="90000"/>
                </a:schemeClr>
              </a:buClr>
              <a:buFont typeface="Calibri" panose="020F0502020204030204" pitchFamily="34" charset="0"/>
              <a:buChar char="-"/>
              <a:defRPr kumimoji="1" sz="1200" kern="1200">
                <a:solidFill>
                  <a:schemeClr val="tx1"/>
                </a:solidFill>
                <a:latin typeface="Meiryo" panose="020B0604030504040204" pitchFamily="50" charset="-128"/>
                <a:ea typeface="Meiryo" panose="020B0604030504040204" pitchFamily="50" charset="-128"/>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9pPr>
          </a:lstStyle>
          <a:p>
            <a:r>
              <a:rPr lang="ja-JP" altLang="en-US" dirty="0">
                <a:latin typeface="Meiryo UI" panose="020B0604030504040204" pitchFamily="50" charset="-128"/>
                <a:ea typeface="Meiryo UI" panose="020B0604030504040204" pitchFamily="50" charset="-128"/>
              </a:rPr>
              <a:t>登録時</a:t>
            </a:r>
            <a:endParaRPr lang="en-US" altLang="ja-JP" dirty="0">
              <a:latin typeface="Meiryo UI" panose="020B0604030504040204" pitchFamily="50" charset="-128"/>
              <a:ea typeface="Meiryo UI" panose="020B0604030504040204" pitchFamily="50" charset="-128"/>
            </a:endParaRPr>
          </a:p>
          <a:p>
            <a:pPr lvl="1"/>
            <a:r>
              <a:rPr lang="ja-JP" altLang="en-US" dirty="0">
                <a:latin typeface="Meiryo UI" panose="020B0604030504040204" pitchFamily="50" charset="-128"/>
                <a:ea typeface="Meiryo UI" panose="020B0604030504040204" pitchFamily="50" charset="-128"/>
              </a:rPr>
              <a:t>認定事業者は、経済産業省からの認可連絡時に受領した「設備</a:t>
            </a:r>
            <a:r>
              <a:rPr lang="en-US" altLang="ja-JP" dirty="0">
                <a:latin typeface="Meiryo UI" panose="020B0604030504040204" pitchFamily="50" charset="-128"/>
                <a:ea typeface="Meiryo UI" panose="020B0604030504040204" pitchFamily="50" charset="-128"/>
              </a:rPr>
              <a:t>ID</a:t>
            </a:r>
            <a:r>
              <a:rPr lang="ja-JP" altLang="en-US" dirty="0">
                <a:latin typeface="Meiryo UI" panose="020B0604030504040204" pitchFamily="50" charset="-128"/>
                <a:ea typeface="Meiryo UI" panose="020B0604030504040204" pitchFamily="50" charset="-128"/>
              </a:rPr>
              <a:t>」と、一般送配電事業者</a:t>
            </a:r>
            <a:r>
              <a:rPr lang="en-US" altLang="ja-JP" dirty="0">
                <a:latin typeface="Meiryo UI" panose="020B0604030504040204" pitchFamily="50" charset="-128"/>
                <a:ea typeface="Meiryo UI" panose="020B0604030504040204" pitchFamily="50" charset="-128"/>
              </a:rPr>
              <a:t>(TSO)</a:t>
            </a:r>
            <a:r>
              <a:rPr lang="ja-JP" altLang="en-US" dirty="0">
                <a:latin typeface="Meiryo UI" panose="020B0604030504040204" pitchFamily="50" charset="-128"/>
                <a:ea typeface="Meiryo UI" panose="020B0604030504040204" pitchFamily="50" charset="-128"/>
              </a:rPr>
              <a:t>との発電量調整供給契約時に受領した「受電地点特定番号」を再エネ業務統合システムに登録する。</a:t>
            </a:r>
            <a:endParaRPr lang="en-US" altLang="ja-JP" dirty="0">
              <a:latin typeface="Meiryo UI" panose="020B0604030504040204" pitchFamily="50" charset="-128"/>
              <a:ea typeface="Meiryo UI" panose="020B0604030504040204" pitchFamily="50" charset="-128"/>
            </a:endParaRPr>
          </a:p>
          <a:p>
            <a:r>
              <a:rPr lang="ja-JP" altLang="en-US" dirty="0">
                <a:latin typeface="Meiryo UI" panose="020B0604030504040204" pitchFamily="50" charset="-128"/>
                <a:ea typeface="Meiryo UI" panose="020B0604030504040204" pitchFamily="50" charset="-128"/>
              </a:rPr>
              <a:t>変更時</a:t>
            </a:r>
            <a:endParaRPr lang="en-US" altLang="ja-JP" dirty="0">
              <a:latin typeface="Meiryo UI" panose="020B0604030504040204" pitchFamily="50" charset="-128"/>
              <a:ea typeface="Meiryo UI" panose="020B0604030504040204" pitchFamily="50" charset="-128"/>
            </a:endParaRPr>
          </a:p>
          <a:p>
            <a:pPr lvl="1"/>
            <a:r>
              <a:rPr lang="ja-JP" altLang="en-US" dirty="0">
                <a:highlight>
                  <a:srgbClr val="DFECEF"/>
                </a:highlight>
                <a:latin typeface="Meiryo UI" panose="020B0604030504040204" pitchFamily="50" charset="-128"/>
                <a:ea typeface="Meiryo UI" panose="020B0604030504040204" pitchFamily="50" charset="-128"/>
              </a:rPr>
              <a:t>設備</a:t>
            </a:r>
            <a:r>
              <a:rPr lang="en-US" altLang="ja-JP" dirty="0">
                <a:highlight>
                  <a:srgbClr val="DFECEF"/>
                </a:highlight>
                <a:latin typeface="Meiryo UI" panose="020B0604030504040204" pitchFamily="50" charset="-128"/>
                <a:ea typeface="Meiryo UI" panose="020B0604030504040204" pitchFamily="50" charset="-128"/>
              </a:rPr>
              <a:t>ID</a:t>
            </a:r>
            <a:r>
              <a:rPr lang="ja-JP" altLang="en-US" dirty="0">
                <a:highlight>
                  <a:srgbClr val="DFECEF"/>
                </a:highlight>
                <a:latin typeface="Meiryo UI" panose="020B0604030504040204" pitchFamily="50" charset="-128"/>
                <a:ea typeface="Meiryo UI" panose="020B0604030504040204" pitchFamily="50" charset="-128"/>
              </a:rPr>
              <a:t>・発電事業者名</a:t>
            </a:r>
            <a:r>
              <a:rPr lang="en-US" altLang="ja-JP" dirty="0">
                <a:latin typeface="Meiryo UI" panose="020B0604030504040204" pitchFamily="50" charset="-128"/>
                <a:ea typeface="Meiryo UI" panose="020B0604030504040204" pitchFamily="50" charset="-128"/>
              </a:rPr>
              <a:t>	</a:t>
            </a:r>
            <a:r>
              <a:rPr lang="ja-JP" altLang="en-US" sz="1200" dirty="0">
                <a:latin typeface="Meiryo UI" panose="020B0604030504040204" pitchFamily="50" charset="-128"/>
                <a:ea typeface="Meiryo UI" panose="020B0604030504040204" pitchFamily="50" charset="-128"/>
              </a:rPr>
              <a:t>：認定事業者は、再エネ事業管理システムにて変更した内容を漏れなく再エネ業務統合システムに反映させる。</a:t>
            </a:r>
            <a:endParaRPr lang="en-US" altLang="ja-JP" sz="1200" dirty="0">
              <a:latin typeface="Meiryo UI" panose="020B0604030504040204" pitchFamily="50" charset="-128"/>
              <a:ea typeface="Meiryo UI" panose="020B0604030504040204" pitchFamily="50" charset="-128"/>
            </a:endParaRPr>
          </a:p>
          <a:p>
            <a:pPr lvl="1"/>
            <a:r>
              <a:rPr lang="ja-JP" altLang="en-US" dirty="0">
                <a:highlight>
                  <a:srgbClr val="FEFFCC"/>
                </a:highlight>
                <a:latin typeface="Meiryo UI" panose="020B0604030504040204" pitchFamily="50" charset="-128"/>
                <a:ea typeface="Meiryo UI" panose="020B0604030504040204" pitchFamily="50" charset="-128"/>
              </a:rPr>
              <a:t>受電地点特定番号</a:t>
            </a:r>
            <a:r>
              <a:rPr lang="en-US" altLang="ja-JP" dirty="0">
                <a:latin typeface="Meiryo UI" panose="020B0604030504040204" pitchFamily="50" charset="-128"/>
                <a:ea typeface="Meiryo UI" panose="020B0604030504040204" pitchFamily="50" charset="-128"/>
              </a:rPr>
              <a:t>	</a:t>
            </a:r>
            <a:r>
              <a:rPr lang="ja-JP" altLang="en-US" sz="1200" dirty="0">
                <a:latin typeface="Meiryo UI" panose="020B0604030504040204" pitchFamily="50" charset="-128"/>
                <a:ea typeface="Meiryo UI" panose="020B0604030504040204" pitchFamily="50" charset="-128"/>
              </a:rPr>
              <a:t>：認定事業者は、</a:t>
            </a:r>
            <a:r>
              <a:rPr lang="en-US" altLang="ja-JP" sz="1200" dirty="0">
                <a:latin typeface="Meiryo UI" panose="020B0604030504040204" pitchFamily="50" charset="-128"/>
                <a:ea typeface="Meiryo UI" panose="020B0604030504040204" pitchFamily="50" charset="-128"/>
              </a:rPr>
              <a:t>TSO</a:t>
            </a:r>
            <a:r>
              <a:rPr lang="ja-JP" altLang="en-US" sz="1200" dirty="0">
                <a:latin typeface="Meiryo UI" panose="020B0604030504040204" pitchFamily="50" charset="-128"/>
                <a:ea typeface="Meiryo UI" panose="020B0604030504040204" pitchFamily="50" charset="-128"/>
              </a:rPr>
              <a:t>との発調契約変更内容を漏れなく再エネ業務統合システムに反映させる。</a:t>
            </a:r>
            <a:endParaRPr lang="en-US" altLang="ja-JP" sz="1200" dirty="0">
              <a:latin typeface="Meiryo UI" panose="020B0604030504040204" pitchFamily="50" charset="-128"/>
              <a:ea typeface="Meiryo UI" panose="020B0604030504040204" pitchFamily="50" charset="-128"/>
            </a:endParaRPr>
          </a:p>
          <a:p>
            <a:pPr lvl="1"/>
            <a:r>
              <a:rPr lang="ja-JP" altLang="en-US" dirty="0">
                <a:highlight>
                  <a:srgbClr val="FFCCCC"/>
                </a:highlight>
                <a:latin typeface="Meiryo UI" panose="020B0604030504040204" pitchFamily="50" charset="-128"/>
                <a:ea typeface="Meiryo UI" panose="020B0604030504040204" pitchFamily="50" charset="-128"/>
              </a:rPr>
              <a:t>担当者・口座情報ほか</a:t>
            </a:r>
            <a:r>
              <a:rPr lang="en-US" altLang="ja-JP" dirty="0">
                <a:latin typeface="Meiryo UI" panose="020B0604030504040204" pitchFamily="50" charset="-128"/>
                <a:ea typeface="Meiryo UI" panose="020B0604030504040204" pitchFamily="50" charset="-128"/>
              </a:rPr>
              <a:t>	</a:t>
            </a:r>
            <a:r>
              <a:rPr lang="ja-JP" altLang="en-US" sz="1200" dirty="0">
                <a:latin typeface="Meiryo UI" panose="020B0604030504040204" pitchFamily="50" charset="-128"/>
                <a:ea typeface="Meiryo UI" panose="020B0604030504040204" pitchFamily="50" charset="-128"/>
              </a:rPr>
              <a:t>：認定事業者は、変更内容を漏れなく再エネ業務統合システムに反映させる。</a:t>
            </a:r>
            <a:endParaRPr lang="en-US" altLang="ja-JP" sz="1200" dirty="0">
              <a:latin typeface="Meiryo UI" panose="020B0604030504040204" pitchFamily="50" charset="-128"/>
              <a:ea typeface="Meiryo UI" panose="020B0604030504040204" pitchFamily="50" charset="-128"/>
            </a:endParaRPr>
          </a:p>
        </p:txBody>
      </p:sp>
      <p:sp>
        <p:nvSpPr>
          <p:cNvPr id="45" name="矢印: 上向き折線 44">
            <a:extLst>
              <a:ext uri="{FF2B5EF4-FFF2-40B4-BE49-F238E27FC236}">
                <a16:creationId xmlns:a16="http://schemas.microsoft.com/office/drawing/2014/main" id="{A93B3A58-9A0D-4468-B92A-4AEB074A8CBB}"/>
              </a:ext>
            </a:extLst>
          </p:cNvPr>
          <p:cNvSpPr/>
          <p:nvPr/>
        </p:nvSpPr>
        <p:spPr>
          <a:xfrm rot="5400000" flipH="1">
            <a:off x="2077852" y="4718044"/>
            <a:ext cx="2028148" cy="414031"/>
          </a:xfrm>
          <a:prstGeom prst="bentUpArrow">
            <a:avLst>
              <a:gd name="adj1" fmla="val 35307"/>
              <a:gd name="adj2" fmla="val 25996"/>
              <a:gd name="adj3" fmla="val 33871"/>
            </a:avLst>
          </a:prstGeom>
          <a:solidFill>
            <a:srgbClr val="EBD71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正方形/長方形 49">
            <a:extLst>
              <a:ext uri="{FF2B5EF4-FFF2-40B4-BE49-F238E27FC236}">
                <a16:creationId xmlns:a16="http://schemas.microsoft.com/office/drawing/2014/main" id="{0136A9CC-3E56-45E3-A12F-D64F9827E026}"/>
              </a:ext>
            </a:extLst>
          </p:cNvPr>
          <p:cNvSpPr/>
          <p:nvPr/>
        </p:nvSpPr>
        <p:spPr>
          <a:xfrm>
            <a:off x="224413" y="2894780"/>
            <a:ext cx="2596141" cy="1864287"/>
          </a:xfrm>
          <a:prstGeom prst="rect">
            <a:avLst/>
          </a:prstGeom>
          <a:solidFill>
            <a:schemeClr val="bg1">
              <a:lumMod val="95000"/>
            </a:schemeClr>
          </a:solidFill>
          <a:ln>
            <a:noFill/>
          </a:ln>
        </p:spPr>
        <p:txBody>
          <a:bodyPr wrap="square" lIns="72000" tIns="36000" rIns="72000" bIns="36000" rtlCol="0" anchor="t">
            <a:noAutofit/>
          </a:bodyPr>
          <a:lstStyle/>
          <a:p>
            <a:pPr algn="ctr" defTabSz="844083"/>
            <a:r>
              <a:rPr lang="en-US" altLang="ja-JP" sz="1100" b="1" dirty="0">
                <a:solidFill>
                  <a:srgbClr val="000000"/>
                </a:solidFill>
                <a:latin typeface="Meiryo UI" panose="020B0604030504040204" pitchFamily="50" charset="-128"/>
                <a:ea typeface="Meiryo UI" panose="020B0604030504040204" pitchFamily="50" charset="-128"/>
              </a:rPr>
              <a:t>【</a:t>
            </a:r>
            <a:r>
              <a:rPr lang="ja-JP" altLang="en-US" sz="1100" b="1" dirty="0">
                <a:solidFill>
                  <a:srgbClr val="000000"/>
                </a:solidFill>
                <a:latin typeface="Meiryo UI" panose="020B0604030504040204" pitchFamily="50" charset="-128"/>
                <a:ea typeface="Meiryo UI" panose="020B0604030504040204" pitchFamily="50" charset="-128"/>
              </a:rPr>
              <a:t>経済産業省</a:t>
            </a:r>
            <a:r>
              <a:rPr lang="en-US" altLang="ja-JP" sz="1100" b="1" dirty="0">
                <a:solidFill>
                  <a:srgbClr val="000000"/>
                </a:solidFill>
                <a:latin typeface="Meiryo UI" panose="020B0604030504040204" pitchFamily="50" charset="-128"/>
                <a:ea typeface="Meiryo UI" panose="020B0604030504040204" pitchFamily="50" charset="-128"/>
              </a:rPr>
              <a:t>】</a:t>
            </a:r>
          </a:p>
          <a:p>
            <a:pPr algn="ctr" defTabSz="844083">
              <a:spcBef>
                <a:spcPts val="200"/>
              </a:spcBef>
            </a:pPr>
            <a:r>
              <a:rPr lang="ja-JP" altLang="en-US" sz="1100" dirty="0">
                <a:solidFill>
                  <a:srgbClr val="000000"/>
                </a:solidFill>
                <a:latin typeface="Meiryo UI" panose="020B0604030504040204" pitchFamily="50" charset="-128"/>
                <a:ea typeface="Meiryo UI" panose="020B0604030504040204" pitchFamily="50" charset="-128"/>
              </a:rPr>
              <a:t>再エネ事業管理システム</a:t>
            </a:r>
          </a:p>
        </p:txBody>
      </p:sp>
      <p:sp>
        <p:nvSpPr>
          <p:cNvPr id="52" name="正方形/長方形 51">
            <a:extLst>
              <a:ext uri="{FF2B5EF4-FFF2-40B4-BE49-F238E27FC236}">
                <a16:creationId xmlns:a16="http://schemas.microsoft.com/office/drawing/2014/main" id="{5984424A-C57E-4493-BA3C-875D6DF2556E}"/>
              </a:ext>
            </a:extLst>
          </p:cNvPr>
          <p:cNvSpPr/>
          <p:nvPr/>
        </p:nvSpPr>
        <p:spPr>
          <a:xfrm>
            <a:off x="207538" y="4913180"/>
            <a:ext cx="2613016" cy="1652276"/>
          </a:xfrm>
          <a:prstGeom prst="rect">
            <a:avLst/>
          </a:prstGeom>
          <a:solidFill>
            <a:schemeClr val="bg1">
              <a:lumMod val="95000"/>
            </a:schemeClr>
          </a:solidFill>
          <a:ln>
            <a:noFill/>
          </a:ln>
        </p:spPr>
        <p:txBody>
          <a:bodyPr wrap="square" lIns="72000" tIns="36000" rIns="72000" bIns="36000" rtlCol="0" anchor="t">
            <a:noAutofit/>
          </a:bodyPr>
          <a:lstStyle/>
          <a:p>
            <a:pPr algn="ctr" defTabSz="844083"/>
            <a:r>
              <a:rPr lang="en-US" altLang="ja-JP" sz="1100" b="1" dirty="0">
                <a:solidFill>
                  <a:srgbClr val="000000"/>
                </a:solidFill>
                <a:latin typeface="Meiryo UI" panose="020B0604030504040204" pitchFamily="50" charset="-128"/>
                <a:ea typeface="Meiryo UI" panose="020B0604030504040204" pitchFamily="50" charset="-128"/>
              </a:rPr>
              <a:t>【</a:t>
            </a:r>
            <a:r>
              <a:rPr lang="ja-JP" altLang="en-US" sz="1100" b="1" dirty="0">
                <a:solidFill>
                  <a:srgbClr val="000000"/>
                </a:solidFill>
                <a:latin typeface="Meiryo UI" panose="020B0604030504040204" pitchFamily="50" charset="-128"/>
                <a:ea typeface="Meiryo UI" panose="020B0604030504040204" pitchFamily="50" charset="-128"/>
              </a:rPr>
              <a:t>一般送配電事業者</a:t>
            </a:r>
            <a:r>
              <a:rPr lang="en-US" altLang="ja-JP" sz="1100" b="1" dirty="0">
                <a:solidFill>
                  <a:srgbClr val="000000"/>
                </a:solidFill>
                <a:latin typeface="Meiryo UI" panose="020B0604030504040204" pitchFamily="50" charset="-128"/>
                <a:ea typeface="Meiryo UI" panose="020B0604030504040204" pitchFamily="50" charset="-128"/>
              </a:rPr>
              <a:t>】</a:t>
            </a:r>
          </a:p>
          <a:p>
            <a:pPr algn="ctr" defTabSz="844083"/>
            <a:r>
              <a:rPr lang="ja-JP" altLang="en-US" sz="1100" dirty="0">
                <a:solidFill>
                  <a:srgbClr val="000000"/>
                </a:solidFill>
                <a:latin typeface="Meiryo UI" panose="020B0604030504040204" pitchFamily="50" charset="-128"/>
                <a:ea typeface="Meiryo UI" panose="020B0604030504040204" pitchFamily="50" charset="-128"/>
              </a:rPr>
              <a:t>託送関連データ提供システム</a:t>
            </a:r>
            <a:endParaRPr lang="en-US" altLang="ja-JP" sz="1100" dirty="0">
              <a:solidFill>
                <a:srgbClr val="000000"/>
              </a:solidFill>
              <a:latin typeface="Meiryo UI" panose="020B0604030504040204" pitchFamily="50" charset="-128"/>
              <a:ea typeface="Meiryo UI" panose="020B0604030504040204" pitchFamily="50" charset="-128"/>
            </a:endParaRPr>
          </a:p>
          <a:p>
            <a:pPr algn="ctr" defTabSz="844083"/>
            <a:endParaRPr lang="ja-JP" altLang="en-US" sz="1100" dirty="0">
              <a:solidFill>
                <a:srgbClr val="000000"/>
              </a:solidFill>
              <a:latin typeface="Meiryo UI" panose="020B0604030504040204" pitchFamily="50" charset="-128"/>
              <a:ea typeface="Meiryo UI" panose="020B0604030504040204" pitchFamily="50" charset="-128"/>
            </a:endParaRPr>
          </a:p>
        </p:txBody>
      </p:sp>
      <p:sp>
        <p:nvSpPr>
          <p:cNvPr id="53" name="正方形/長方形 52">
            <a:extLst>
              <a:ext uri="{FF2B5EF4-FFF2-40B4-BE49-F238E27FC236}">
                <a16:creationId xmlns:a16="http://schemas.microsoft.com/office/drawing/2014/main" id="{74DDDFED-D727-4762-BBCC-DE29D36C30AA}"/>
              </a:ext>
            </a:extLst>
          </p:cNvPr>
          <p:cNvSpPr/>
          <p:nvPr/>
        </p:nvSpPr>
        <p:spPr>
          <a:xfrm>
            <a:off x="648701" y="5475887"/>
            <a:ext cx="1637347" cy="240602"/>
          </a:xfrm>
          <a:prstGeom prst="rect">
            <a:avLst/>
          </a:prstGeom>
          <a:noFill/>
          <a:ln w="19050" cap="flat" cmpd="sng" algn="ctr">
            <a:noFill/>
            <a:prstDash val="solid"/>
            <a:miter lim="800000"/>
          </a:ln>
          <a:effectLst/>
        </p:spPr>
        <p:txBody>
          <a:bodyPr wrap="none" lIns="0" tIns="36000" rIns="0" bIns="36000" rtlCol="0" anchor="ctr"/>
          <a:lstStyle/>
          <a:p>
            <a:pPr algn="ctr"/>
            <a:r>
              <a:rPr lang="ja-JP" altLang="en-US" sz="1000" u="sng" dirty="0">
                <a:latin typeface="Meiryo UI" panose="020B0604030504040204" pitchFamily="50" charset="-128"/>
                <a:ea typeface="Meiryo UI" panose="020B0604030504040204" pitchFamily="50" charset="-128"/>
              </a:rPr>
              <a:t>発調契約情報の主要項目</a:t>
            </a:r>
            <a:endParaRPr lang="en-US" altLang="ja-JP" sz="1000" dirty="0">
              <a:latin typeface="Meiryo UI" panose="020B0604030504040204" pitchFamily="50" charset="-128"/>
              <a:ea typeface="Meiryo UI" panose="020B0604030504040204" pitchFamily="50" charset="-128"/>
            </a:endParaRPr>
          </a:p>
        </p:txBody>
      </p:sp>
      <p:cxnSp>
        <p:nvCxnSpPr>
          <p:cNvPr id="54" name="直線矢印コネクタ 136">
            <a:extLst>
              <a:ext uri="{FF2B5EF4-FFF2-40B4-BE49-F238E27FC236}">
                <a16:creationId xmlns:a16="http://schemas.microsoft.com/office/drawing/2014/main" id="{289100D2-F822-4DE5-82EA-C36F13E0C1D0}"/>
              </a:ext>
            </a:extLst>
          </p:cNvPr>
          <p:cNvCxnSpPr>
            <a:cxnSpLocks/>
            <a:endCxn id="76" idx="1"/>
          </p:cNvCxnSpPr>
          <p:nvPr/>
        </p:nvCxnSpPr>
        <p:spPr>
          <a:xfrm>
            <a:off x="2278823" y="4001772"/>
            <a:ext cx="1033613" cy="540961"/>
          </a:xfrm>
          <a:prstGeom prst="bentConnector3">
            <a:avLst>
              <a:gd name="adj1" fmla="val 42014"/>
            </a:avLst>
          </a:prstGeom>
          <a:noFill/>
          <a:ln w="12700" cap="flat" cmpd="sng" algn="ctr">
            <a:solidFill>
              <a:schemeClr val="accent5">
                <a:lumMod val="75000"/>
              </a:schemeClr>
            </a:solidFill>
            <a:prstDash val="dash"/>
            <a:miter lim="800000"/>
            <a:headEnd type="triangle"/>
            <a:tailEnd type="triangle"/>
          </a:ln>
          <a:effectLst/>
        </p:spPr>
      </p:cxnSp>
      <p:sp>
        <p:nvSpPr>
          <p:cNvPr id="56" name="テキスト ボックス 55">
            <a:extLst>
              <a:ext uri="{FF2B5EF4-FFF2-40B4-BE49-F238E27FC236}">
                <a16:creationId xmlns:a16="http://schemas.microsoft.com/office/drawing/2014/main" id="{0302A56C-222F-4B60-BF14-8A2730C82236}"/>
              </a:ext>
            </a:extLst>
          </p:cNvPr>
          <p:cNvSpPr txBox="1"/>
          <p:nvPr/>
        </p:nvSpPr>
        <p:spPr>
          <a:xfrm>
            <a:off x="4260736" y="4740214"/>
            <a:ext cx="279400" cy="135303"/>
          </a:xfrm>
          <a:prstGeom prst="rect">
            <a:avLst/>
          </a:prstGeom>
          <a:noFill/>
        </p:spPr>
        <p:txBody>
          <a:bodyPr wrap="square" rtlCol="0">
            <a:spAutoFit/>
          </a:bodyPr>
          <a:lstStyle/>
          <a:p>
            <a:endParaRPr kumimoji="1" lang="ja-JP" altLang="en-US" dirty="0"/>
          </a:p>
        </p:txBody>
      </p:sp>
      <p:sp>
        <p:nvSpPr>
          <p:cNvPr id="57" name="テキスト ボックス 56">
            <a:extLst>
              <a:ext uri="{FF2B5EF4-FFF2-40B4-BE49-F238E27FC236}">
                <a16:creationId xmlns:a16="http://schemas.microsoft.com/office/drawing/2014/main" id="{9C2AB37D-520C-4A19-9DB8-C51FD16C3474}"/>
              </a:ext>
            </a:extLst>
          </p:cNvPr>
          <p:cNvSpPr txBox="1"/>
          <p:nvPr/>
        </p:nvSpPr>
        <p:spPr>
          <a:xfrm>
            <a:off x="4260736" y="4511151"/>
            <a:ext cx="279400" cy="135303"/>
          </a:xfrm>
          <a:prstGeom prst="rect">
            <a:avLst/>
          </a:prstGeom>
          <a:noFill/>
        </p:spPr>
        <p:txBody>
          <a:bodyPr wrap="square" rtlCol="0">
            <a:spAutoFit/>
          </a:bodyPr>
          <a:lstStyle/>
          <a:p>
            <a:endParaRPr kumimoji="1" lang="ja-JP" altLang="en-US" dirty="0"/>
          </a:p>
        </p:txBody>
      </p:sp>
      <p:cxnSp>
        <p:nvCxnSpPr>
          <p:cNvPr id="58" name="直線矢印コネクタ 136">
            <a:extLst>
              <a:ext uri="{FF2B5EF4-FFF2-40B4-BE49-F238E27FC236}">
                <a16:creationId xmlns:a16="http://schemas.microsoft.com/office/drawing/2014/main" id="{A11F8803-C4AE-49AA-9FB3-93B1C8F6C9D8}"/>
              </a:ext>
            </a:extLst>
          </p:cNvPr>
          <p:cNvCxnSpPr>
            <a:cxnSpLocks/>
            <a:stCxn id="156" idx="3"/>
          </p:cNvCxnSpPr>
          <p:nvPr/>
        </p:nvCxnSpPr>
        <p:spPr>
          <a:xfrm flipV="1">
            <a:off x="4760237" y="4394787"/>
            <a:ext cx="684704" cy="139478"/>
          </a:xfrm>
          <a:prstGeom prst="bentConnector3">
            <a:avLst>
              <a:gd name="adj1" fmla="val 50000"/>
            </a:avLst>
          </a:prstGeom>
          <a:noFill/>
          <a:ln w="12700" cap="flat" cmpd="sng" algn="ctr">
            <a:solidFill>
              <a:schemeClr val="accent5">
                <a:lumMod val="75000"/>
              </a:schemeClr>
            </a:solidFill>
            <a:prstDash val="dash"/>
            <a:miter lim="800000"/>
            <a:headEnd type="none"/>
            <a:tailEnd type="triangle"/>
          </a:ln>
          <a:effectLst/>
        </p:spPr>
      </p:cxnSp>
      <p:sp>
        <p:nvSpPr>
          <p:cNvPr id="60" name="テキスト ボックス 59">
            <a:extLst>
              <a:ext uri="{FF2B5EF4-FFF2-40B4-BE49-F238E27FC236}">
                <a16:creationId xmlns:a16="http://schemas.microsoft.com/office/drawing/2014/main" id="{830B3194-E8EE-458D-9C57-55AB6C4F2ED9}"/>
              </a:ext>
            </a:extLst>
          </p:cNvPr>
          <p:cNvSpPr txBox="1"/>
          <p:nvPr/>
        </p:nvSpPr>
        <p:spPr>
          <a:xfrm>
            <a:off x="1996881" y="4177952"/>
            <a:ext cx="279400" cy="135303"/>
          </a:xfrm>
          <a:prstGeom prst="rect">
            <a:avLst/>
          </a:prstGeom>
          <a:noFill/>
        </p:spPr>
        <p:txBody>
          <a:bodyPr wrap="square" rtlCol="0">
            <a:spAutoFit/>
          </a:bodyPr>
          <a:lstStyle/>
          <a:p>
            <a:endParaRPr kumimoji="1" lang="ja-JP" altLang="en-US" dirty="0"/>
          </a:p>
        </p:txBody>
      </p:sp>
      <p:cxnSp>
        <p:nvCxnSpPr>
          <p:cNvPr id="61" name="直線矢印コネクタ 136">
            <a:extLst>
              <a:ext uri="{FF2B5EF4-FFF2-40B4-BE49-F238E27FC236}">
                <a16:creationId xmlns:a16="http://schemas.microsoft.com/office/drawing/2014/main" id="{B10815E2-329B-4099-9103-71FB4EB6F24F}"/>
              </a:ext>
            </a:extLst>
          </p:cNvPr>
          <p:cNvCxnSpPr>
            <a:cxnSpLocks/>
            <a:stCxn id="155" idx="3"/>
            <a:endCxn id="78" idx="1"/>
          </p:cNvCxnSpPr>
          <p:nvPr/>
        </p:nvCxnSpPr>
        <p:spPr>
          <a:xfrm>
            <a:off x="4777205" y="4812826"/>
            <a:ext cx="668034" cy="958024"/>
          </a:xfrm>
          <a:prstGeom prst="bentConnector3">
            <a:avLst>
              <a:gd name="adj1" fmla="val 34478"/>
            </a:avLst>
          </a:prstGeom>
          <a:noFill/>
          <a:ln w="12700" cap="flat" cmpd="sng" algn="ctr">
            <a:solidFill>
              <a:srgbClr val="EBD715"/>
            </a:solidFill>
            <a:prstDash val="dash"/>
            <a:miter lim="800000"/>
            <a:headEnd type="none"/>
            <a:tailEnd type="triangle"/>
          </a:ln>
          <a:effectLst/>
        </p:spPr>
      </p:cxnSp>
      <p:sp>
        <p:nvSpPr>
          <p:cNvPr id="63" name="矢印: 右 62">
            <a:extLst>
              <a:ext uri="{FF2B5EF4-FFF2-40B4-BE49-F238E27FC236}">
                <a16:creationId xmlns:a16="http://schemas.microsoft.com/office/drawing/2014/main" id="{F4B2E40C-0FBF-4603-B486-6A65995725DF}"/>
              </a:ext>
            </a:extLst>
          </p:cNvPr>
          <p:cNvSpPr/>
          <p:nvPr/>
        </p:nvSpPr>
        <p:spPr>
          <a:xfrm>
            <a:off x="2206140" y="3684664"/>
            <a:ext cx="1092803" cy="243933"/>
          </a:xfrm>
          <a:prstGeom prst="rightArrow">
            <a:avLst>
              <a:gd name="adj1" fmla="val 62979"/>
              <a:gd name="adj2" fmla="val 50000"/>
            </a:avLst>
          </a:prstGeom>
          <a:solidFill>
            <a:schemeClr val="accent5">
              <a:lumMod val="40000"/>
              <a:lumOff val="60000"/>
            </a:schemeClr>
          </a:solidFill>
          <a:ln w="19050" cap="flat" cmpd="sng" algn="ctr">
            <a:noFill/>
            <a:prstDash val="solid"/>
            <a:miter lim="800000"/>
          </a:ln>
          <a:effectLst/>
        </p:spPr>
        <p:txBody>
          <a:bodyPr rot="0" spcFirstLastPara="0" vertOverflow="overflow" horzOverflow="overflow" vert="horz" wrap="none" lIns="0" tIns="36000" rIns="0" bIns="36000" numCol="1" spcCol="0" rtlCol="0" fromWordArt="0" anchor="ctr" anchorCtr="0" forceAA="0" compatLnSpc="1">
            <a:prstTxWarp prst="textNoShape">
              <a:avLst/>
            </a:prstTxWarp>
            <a:noAutofit/>
          </a:bodyPr>
          <a:lstStyle/>
          <a:p>
            <a:pPr algn="ctr"/>
            <a:endParaRPr kumimoji="0" lang="ja-JP" altLang="en-US" sz="800" kern="0" dirty="0">
              <a:solidFill>
                <a:prstClr val="black"/>
              </a:solidFill>
              <a:latin typeface="Meiryo UI"/>
              <a:ea typeface="Meiryo UI"/>
              <a:cs typeface="Arial" pitchFamily="34" charset="0"/>
            </a:endParaRPr>
          </a:p>
        </p:txBody>
      </p:sp>
      <p:sp>
        <p:nvSpPr>
          <p:cNvPr id="64" name="正方形/長方形 63">
            <a:extLst>
              <a:ext uri="{FF2B5EF4-FFF2-40B4-BE49-F238E27FC236}">
                <a16:creationId xmlns:a16="http://schemas.microsoft.com/office/drawing/2014/main" id="{8067E824-4095-4276-BCE6-BB2227B4A556}"/>
              </a:ext>
            </a:extLst>
          </p:cNvPr>
          <p:cNvSpPr/>
          <p:nvPr/>
        </p:nvSpPr>
        <p:spPr>
          <a:xfrm>
            <a:off x="4158821" y="5033487"/>
            <a:ext cx="690820" cy="218471"/>
          </a:xfrm>
          <a:prstGeom prst="rect">
            <a:avLst/>
          </a:prstGeom>
          <a:noFill/>
          <a:ln w="19050" cap="flat" cmpd="sng" algn="ctr">
            <a:noFill/>
            <a:prstDash val="solid"/>
            <a:miter lim="800000"/>
          </a:ln>
          <a:effectLst/>
        </p:spPr>
        <p:txBody>
          <a:bodyPr vert="horz" wrap="none" lIns="0" tIns="36000" rIns="0" bIns="36000" rtlCol="0" anchor="ctr"/>
          <a:lstStyle/>
          <a:p>
            <a:pPr algn="ctr"/>
            <a:r>
              <a:rPr lang="ja-JP" altLang="en-US" sz="1050" b="1" dirty="0">
                <a:solidFill>
                  <a:srgbClr val="FF0000"/>
                </a:solidFill>
                <a:latin typeface="Meiryo UI" panose="020B0604030504040204" pitchFamily="50" charset="-128"/>
                <a:ea typeface="Meiryo UI" panose="020B0604030504040204" pitchFamily="50" charset="-128"/>
              </a:rPr>
              <a:t>随時登録</a:t>
            </a:r>
            <a:endParaRPr lang="en-US" altLang="ja-JP" sz="1200" b="1" dirty="0">
              <a:solidFill>
                <a:srgbClr val="FF0000"/>
              </a:solidFill>
              <a:latin typeface="Meiryo UI" panose="020B0604030504040204" pitchFamily="50" charset="-128"/>
              <a:ea typeface="Meiryo UI" panose="020B0604030504040204" pitchFamily="50" charset="-128"/>
            </a:endParaRPr>
          </a:p>
        </p:txBody>
      </p:sp>
      <p:sp>
        <p:nvSpPr>
          <p:cNvPr id="65" name="テキスト ボックス 64">
            <a:extLst>
              <a:ext uri="{FF2B5EF4-FFF2-40B4-BE49-F238E27FC236}">
                <a16:creationId xmlns:a16="http://schemas.microsoft.com/office/drawing/2014/main" id="{741C5422-65D5-478F-B187-BF933A8BFB6A}"/>
              </a:ext>
            </a:extLst>
          </p:cNvPr>
          <p:cNvSpPr txBox="1"/>
          <p:nvPr/>
        </p:nvSpPr>
        <p:spPr>
          <a:xfrm>
            <a:off x="7348539" y="5913090"/>
            <a:ext cx="279400" cy="135303"/>
          </a:xfrm>
          <a:prstGeom prst="rect">
            <a:avLst/>
          </a:prstGeom>
          <a:noFill/>
        </p:spPr>
        <p:txBody>
          <a:bodyPr wrap="square" rtlCol="0">
            <a:spAutoFit/>
          </a:bodyPr>
          <a:lstStyle/>
          <a:p>
            <a:endParaRPr kumimoji="1" lang="ja-JP" altLang="en-US" dirty="0"/>
          </a:p>
        </p:txBody>
      </p:sp>
      <p:graphicFrame>
        <p:nvGraphicFramePr>
          <p:cNvPr id="66" name="表 65">
            <a:extLst>
              <a:ext uri="{FF2B5EF4-FFF2-40B4-BE49-F238E27FC236}">
                <a16:creationId xmlns:a16="http://schemas.microsoft.com/office/drawing/2014/main" id="{4085D25D-11A7-43A9-84D7-CD241F3D70CD}"/>
              </a:ext>
            </a:extLst>
          </p:cNvPr>
          <p:cNvGraphicFramePr>
            <a:graphicFrameLocks noGrp="1"/>
          </p:cNvGraphicFramePr>
          <p:nvPr/>
        </p:nvGraphicFramePr>
        <p:xfrm>
          <a:off x="514730" y="3682776"/>
          <a:ext cx="1765129" cy="897600"/>
        </p:xfrm>
        <a:graphic>
          <a:graphicData uri="http://schemas.openxmlformats.org/drawingml/2006/table">
            <a:tbl>
              <a:tblPr firstRow="1" bandRow="1">
                <a:tableStyleId>{2D5ABB26-0587-4C30-8999-92F81FD0307C}</a:tableStyleId>
              </a:tblPr>
              <a:tblGrid>
                <a:gridCol w="1765129">
                  <a:extLst>
                    <a:ext uri="{9D8B030D-6E8A-4147-A177-3AD203B41FA5}">
                      <a16:colId xmlns:a16="http://schemas.microsoft.com/office/drawing/2014/main" val="3253929150"/>
                    </a:ext>
                  </a:extLst>
                </a:gridCol>
              </a:tblGrid>
              <a:tr h="0">
                <a:tc>
                  <a:txBody>
                    <a:bodyPr/>
                    <a:lstStyle/>
                    <a:p>
                      <a:pPr algn="ctr"/>
                      <a:r>
                        <a:rPr kumimoji="1" lang="zh-TW" altLang="en-US" sz="1000" dirty="0">
                          <a:latin typeface="Meiryo UI" panose="020B0604030504040204" pitchFamily="50" charset="-128"/>
                          <a:ea typeface="Meiryo UI" panose="020B0604030504040204" pitchFamily="50" charset="-128"/>
                        </a:rPr>
                        <a:t>事業計画認定情報</a:t>
                      </a:r>
                      <a:endParaRPr kumimoji="1" lang="ja-JP" altLang="en-US" sz="1000" dirty="0">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929096736"/>
                  </a:ext>
                </a:extLst>
              </a:tr>
              <a:tr h="0">
                <a:tc>
                  <a:txBody>
                    <a:bodyPr/>
                    <a:lstStyle/>
                    <a:p>
                      <a:r>
                        <a:rPr kumimoji="1" lang="ja-JP" altLang="en-US" sz="1000" dirty="0">
                          <a:latin typeface="Meiryo UI" panose="020B0604030504040204" pitchFamily="50" charset="-128"/>
                          <a:ea typeface="Meiryo UI" panose="020B0604030504040204" pitchFamily="50" charset="-128"/>
                        </a:rPr>
                        <a:t>設備</a:t>
                      </a:r>
                      <a:r>
                        <a:rPr kumimoji="1" lang="en-US" altLang="ja-JP" sz="1000" dirty="0">
                          <a:latin typeface="Meiryo UI" panose="020B0604030504040204" pitchFamily="50" charset="-128"/>
                          <a:ea typeface="Meiryo UI" panose="020B0604030504040204" pitchFamily="50" charset="-128"/>
                        </a:rPr>
                        <a:t>ID </a:t>
                      </a:r>
                      <a:r>
                        <a:rPr kumimoji="1" lang="ja-JP" altLang="en-US" sz="800" dirty="0">
                          <a:latin typeface="Meiryo UI" panose="020B0604030504040204" pitchFamily="50" charset="-128"/>
                          <a:ea typeface="Meiryo UI" panose="020B0604030504040204" pitchFamily="50" charset="-128"/>
                        </a:rPr>
                        <a:t>🗝</a:t>
                      </a:r>
                      <a:r>
                        <a:rPr kumimoji="1" lang="en-US" altLang="ja-JP" sz="800" dirty="0">
                          <a:latin typeface="Meiryo UI" panose="020B0604030504040204" pitchFamily="50" charset="-128"/>
                          <a:ea typeface="Meiryo UI" panose="020B0604030504040204" pitchFamily="50" charset="-128"/>
                        </a:rPr>
                        <a:t>KEY</a:t>
                      </a:r>
                      <a:endParaRPr kumimoji="1" lang="ja-JP" altLang="en-US" sz="1000" dirty="0">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2959412711"/>
                  </a:ext>
                </a:extLst>
              </a:tr>
              <a:tr h="188400">
                <a:tc>
                  <a:txBody>
                    <a:bodyPr/>
                    <a:lstStyle/>
                    <a:p>
                      <a:pPr algn="l" rtl="0"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発電設備区分</a:t>
                      </a: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ID</a:t>
                      </a:r>
                      <a:endParaRPr lang="en-US" altLang="zh-TW" sz="10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31710356"/>
                  </a:ext>
                </a:extLst>
              </a:tr>
              <a:tr h="188400">
                <a:tc>
                  <a:txBody>
                    <a:bodyPr/>
                    <a:lstStyle/>
                    <a:p>
                      <a:pPr algn="l" rtl="0"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発電事業者名</a:t>
                      </a:r>
                      <a:endParaRPr lang="zh-TW"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2543863611"/>
                  </a:ext>
                </a:extLst>
              </a:tr>
            </a:tbl>
          </a:graphicData>
        </a:graphic>
      </p:graphicFrame>
      <p:sp>
        <p:nvSpPr>
          <p:cNvPr id="67" name="角丸四角形 106">
            <a:extLst>
              <a:ext uri="{FF2B5EF4-FFF2-40B4-BE49-F238E27FC236}">
                <a16:creationId xmlns:a16="http://schemas.microsoft.com/office/drawing/2014/main" id="{1C9F873E-23EC-462E-A7CC-52734F37B35E}"/>
              </a:ext>
            </a:extLst>
          </p:cNvPr>
          <p:cNvSpPr>
            <a:spLocks/>
          </p:cNvSpPr>
          <p:nvPr/>
        </p:nvSpPr>
        <p:spPr>
          <a:xfrm>
            <a:off x="3325004" y="4475010"/>
            <a:ext cx="1429256" cy="415058"/>
          </a:xfrm>
          <a:prstGeom prst="roundRect">
            <a:avLst>
              <a:gd name="adj" fmla="val 8738"/>
            </a:avLst>
          </a:prstGeom>
          <a:solidFill>
            <a:schemeClr val="bg1"/>
          </a:solidFill>
          <a:ln w="50800" cmpd="thickThin">
            <a:solidFill>
              <a:schemeClr val="bg1">
                <a:lumMod val="65000"/>
              </a:schemeClr>
            </a:solidFill>
          </a:ln>
        </p:spPr>
        <p:txBody>
          <a:bodyPr wrap="square" lIns="0" tIns="33231" rIns="0" bIns="33231" rtlCol="0" anchor="ctr">
            <a:noAutofit/>
          </a:bodyPr>
          <a:lstStyle/>
          <a:p>
            <a:pPr algn="ctr" defTabSz="844083"/>
            <a:r>
              <a:rPr lang="ja-JP" altLang="en-US" sz="1200" dirty="0">
                <a:latin typeface="Meiryo UI" panose="020B0604030504040204" pitchFamily="50" charset="-128"/>
                <a:ea typeface="Meiryo UI" panose="020B0604030504040204" pitchFamily="50" charset="-128"/>
              </a:rPr>
              <a:t>認定事業者</a:t>
            </a:r>
            <a:endParaRPr lang="en-US" altLang="ja-JP" sz="1200" dirty="0">
              <a:latin typeface="Meiryo UI" panose="020B0604030504040204" pitchFamily="50" charset="-128"/>
              <a:ea typeface="Meiryo UI" panose="020B0604030504040204" pitchFamily="50" charset="-128"/>
            </a:endParaRPr>
          </a:p>
        </p:txBody>
      </p:sp>
      <p:sp>
        <p:nvSpPr>
          <p:cNvPr id="68" name="矢印: 右 67">
            <a:extLst>
              <a:ext uri="{FF2B5EF4-FFF2-40B4-BE49-F238E27FC236}">
                <a16:creationId xmlns:a16="http://schemas.microsoft.com/office/drawing/2014/main" id="{9A1C42E4-AEF6-4415-8403-BEBFF5AB584B}"/>
              </a:ext>
            </a:extLst>
          </p:cNvPr>
          <p:cNvSpPr/>
          <p:nvPr/>
        </p:nvSpPr>
        <p:spPr>
          <a:xfrm>
            <a:off x="2221714" y="5792950"/>
            <a:ext cx="788186" cy="146184"/>
          </a:xfrm>
          <a:prstGeom prst="rightArrow">
            <a:avLst>
              <a:gd name="adj1" fmla="val 100000"/>
              <a:gd name="adj2" fmla="val 0"/>
            </a:avLst>
          </a:prstGeom>
          <a:solidFill>
            <a:srgbClr val="EBD715"/>
          </a:solidFill>
          <a:ln w="19050" cap="flat" cmpd="sng" algn="ctr">
            <a:noFill/>
            <a:prstDash val="solid"/>
            <a:miter lim="800000"/>
          </a:ln>
          <a:effectLst/>
        </p:spPr>
        <p:txBody>
          <a:bodyPr rot="0" spcFirstLastPara="0" vertOverflow="overflow" horzOverflow="overflow" vert="horz" wrap="none" lIns="0" tIns="36000" rIns="0" bIns="36000" numCol="1" spcCol="0" rtlCol="0" fromWordArt="0" anchor="ctr" anchorCtr="0" forceAA="0" compatLnSpc="1">
            <a:prstTxWarp prst="textNoShape">
              <a:avLst/>
            </a:prstTxWarp>
            <a:noAutofit/>
          </a:bodyPr>
          <a:lstStyle/>
          <a:p>
            <a:pPr algn="ctr"/>
            <a:endParaRPr kumimoji="0" lang="ja-JP" altLang="en-US" sz="800" kern="0" dirty="0">
              <a:solidFill>
                <a:prstClr val="black"/>
              </a:solidFill>
              <a:latin typeface="Meiryo UI"/>
              <a:ea typeface="Meiryo UI"/>
              <a:cs typeface="Arial" pitchFamily="34" charset="0"/>
            </a:endParaRPr>
          </a:p>
        </p:txBody>
      </p:sp>
      <p:graphicFrame>
        <p:nvGraphicFramePr>
          <p:cNvPr id="69" name="表 68">
            <a:extLst>
              <a:ext uri="{FF2B5EF4-FFF2-40B4-BE49-F238E27FC236}">
                <a16:creationId xmlns:a16="http://schemas.microsoft.com/office/drawing/2014/main" id="{D3704E73-271F-4515-B011-7983DC8A7F35}"/>
              </a:ext>
            </a:extLst>
          </p:cNvPr>
          <p:cNvGraphicFramePr>
            <a:graphicFrameLocks noGrp="1"/>
          </p:cNvGraphicFramePr>
          <p:nvPr/>
        </p:nvGraphicFramePr>
        <p:xfrm>
          <a:off x="514731" y="5734515"/>
          <a:ext cx="1763300" cy="673200"/>
        </p:xfrm>
        <a:graphic>
          <a:graphicData uri="http://schemas.openxmlformats.org/drawingml/2006/table">
            <a:tbl>
              <a:tblPr firstRow="1" bandRow="1">
                <a:tableStyleId>{2D5ABB26-0587-4C30-8999-92F81FD0307C}</a:tableStyleId>
              </a:tblPr>
              <a:tblGrid>
                <a:gridCol w="1763300">
                  <a:extLst>
                    <a:ext uri="{9D8B030D-6E8A-4147-A177-3AD203B41FA5}">
                      <a16:colId xmlns:a16="http://schemas.microsoft.com/office/drawing/2014/main" val="3253929150"/>
                    </a:ext>
                  </a:extLst>
                </a:gridCol>
              </a:tblGrid>
              <a:tr h="0">
                <a:tc>
                  <a:txBody>
                    <a:bodyPr/>
                    <a:lstStyle/>
                    <a:p>
                      <a:pPr algn="ctr"/>
                      <a:r>
                        <a:rPr kumimoji="1" lang="ja-JP" altLang="en-US" sz="1000" dirty="0">
                          <a:latin typeface="Meiryo UI" panose="020B0604030504040204" pitchFamily="50" charset="-128"/>
                          <a:ea typeface="Meiryo UI" panose="020B0604030504040204" pitchFamily="50" charset="-128"/>
                        </a:rPr>
                        <a:t>発調契約情報</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929096736"/>
                  </a:ext>
                </a:extLst>
              </a:tr>
              <a:tr h="149026">
                <a:tc>
                  <a:txBody>
                    <a:bodyPr/>
                    <a:lstStyle/>
                    <a:p>
                      <a:pPr algn="l" rtl="0"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受電地点特定番号 </a:t>
                      </a:r>
                      <a:r>
                        <a:rPr kumimoji="1" lang="ja-JP" altLang="en-US" sz="800" dirty="0">
                          <a:latin typeface="Meiryo UI" panose="020B0604030504040204" pitchFamily="50" charset="-128"/>
                          <a:ea typeface="Meiryo UI" panose="020B0604030504040204" pitchFamily="50" charset="-128"/>
                        </a:rPr>
                        <a:t>🗝</a:t>
                      </a:r>
                      <a:r>
                        <a:rPr kumimoji="1" lang="en-US" altLang="ja-JP" sz="800" dirty="0">
                          <a:latin typeface="Meiryo UI" panose="020B0604030504040204" pitchFamily="50" charset="-128"/>
                          <a:ea typeface="Meiryo UI" panose="020B0604030504040204" pitchFamily="50" charset="-128"/>
                        </a:rPr>
                        <a:t>KEY</a:t>
                      </a:r>
                      <a:endParaRPr lang="zh-TW"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FEFFCC"/>
                    </a:solidFill>
                  </a:tcPr>
                </a:tc>
                <a:extLst>
                  <a:ext uri="{0D108BD9-81ED-4DB2-BD59-A6C34878D82A}">
                    <a16:rowId xmlns:a16="http://schemas.microsoft.com/office/drawing/2014/main" val="1031710356"/>
                  </a:ext>
                </a:extLst>
              </a:tr>
              <a:tr h="0">
                <a:tc>
                  <a:txBody>
                    <a:bodyPr/>
                    <a:lstStyle/>
                    <a:p>
                      <a:pPr algn="l" rtl="0" fontAlgn="ctr"/>
                      <a:r>
                        <a:rPr lang="ja-JP" altLang="en-US" sz="1000" b="0" i="0" u="none" strike="noStrike" dirty="0">
                          <a:solidFill>
                            <a:schemeClr val="tx1"/>
                          </a:solidFill>
                          <a:effectLst/>
                          <a:latin typeface="Meiryo UI" panose="020B0604030504040204" pitchFamily="50" charset="-128"/>
                          <a:ea typeface="Meiryo UI" panose="020B0604030504040204" pitchFamily="50" charset="-128"/>
                        </a:rPr>
                        <a:t>供給電力量</a:t>
                      </a:r>
                      <a:endParaRPr lang="zh-TW"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EFFCC"/>
                    </a:solidFill>
                  </a:tcPr>
                </a:tc>
                <a:extLst>
                  <a:ext uri="{0D108BD9-81ED-4DB2-BD59-A6C34878D82A}">
                    <a16:rowId xmlns:a16="http://schemas.microsoft.com/office/drawing/2014/main" val="782113253"/>
                  </a:ext>
                </a:extLst>
              </a:tr>
            </a:tbl>
          </a:graphicData>
        </a:graphic>
      </p:graphicFrame>
      <p:sp>
        <p:nvSpPr>
          <p:cNvPr id="70" name="テキスト ボックス 69">
            <a:extLst>
              <a:ext uri="{FF2B5EF4-FFF2-40B4-BE49-F238E27FC236}">
                <a16:creationId xmlns:a16="http://schemas.microsoft.com/office/drawing/2014/main" id="{60C48B1F-E7BB-4199-9168-13F2EE3BAFA9}"/>
              </a:ext>
            </a:extLst>
          </p:cNvPr>
          <p:cNvSpPr txBox="1"/>
          <p:nvPr/>
        </p:nvSpPr>
        <p:spPr>
          <a:xfrm>
            <a:off x="1998630" y="6031015"/>
            <a:ext cx="279400" cy="135303"/>
          </a:xfrm>
          <a:prstGeom prst="rect">
            <a:avLst/>
          </a:prstGeom>
          <a:noFill/>
        </p:spPr>
        <p:txBody>
          <a:bodyPr wrap="square" rtlCol="0">
            <a:spAutoFit/>
          </a:bodyPr>
          <a:lstStyle/>
          <a:p>
            <a:endParaRPr kumimoji="1" lang="ja-JP" altLang="en-US" dirty="0"/>
          </a:p>
        </p:txBody>
      </p:sp>
      <p:sp>
        <p:nvSpPr>
          <p:cNvPr id="71" name="テキスト ボックス 70">
            <a:extLst>
              <a:ext uri="{FF2B5EF4-FFF2-40B4-BE49-F238E27FC236}">
                <a16:creationId xmlns:a16="http://schemas.microsoft.com/office/drawing/2014/main" id="{10853D74-39E2-4BEE-9DE3-4BFF9277242F}"/>
              </a:ext>
            </a:extLst>
          </p:cNvPr>
          <p:cNvSpPr txBox="1"/>
          <p:nvPr/>
        </p:nvSpPr>
        <p:spPr>
          <a:xfrm>
            <a:off x="1438771" y="6126829"/>
            <a:ext cx="833177" cy="307777"/>
          </a:xfrm>
          <a:prstGeom prst="rect">
            <a:avLst/>
          </a:prstGeom>
          <a:noFill/>
          <a:ln>
            <a:noFill/>
          </a:ln>
        </p:spPr>
        <p:txBody>
          <a:bodyPr wrap="square" rtlCol="0">
            <a:spAutoFit/>
          </a:bodyPr>
          <a:lstStyle/>
          <a:p>
            <a:r>
              <a:rPr kumimoji="1" lang="en-US" altLang="ja-JP" sz="1400" b="1" dirty="0">
                <a:solidFill>
                  <a:srgbClr val="CC9900"/>
                </a:solidFill>
                <a:latin typeface="Meiryo UI" panose="020B0604030504040204" pitchFamily="50" charset="-128"/>
                <a:ea typeface="Meiryo UI" panose="020B0604030504040204" pitchFamily="50" charset="-128"/>
              </a:rPr>
              <a:t>Master</a:t>
            </a:r>
            <a:endParaRPr kumimoji="1" lang="ja-JP" altLang="en-US" sz="1400" b="1" dirty="0">
              <a:solidFill>
                <a:srgbClr val="CC9900"/>
              </a:solidFill>
              <a:latin typeface="Meiryo UI" panose="020B0604030504040204" pitchFamily="50" charset="-128"/>
              <a:ea typeface="Meiryo UI" panose="020B0604030504040204" pitchFamily="50" charset="-128"/>
            </a:endParaRPr>
          </a:p>
        </p:txBody>
      </p:sp>
      <p:graphicFrame>
        <p:nvGraphicFramePr>
          <p:cNvPr id="72" name="表 71">
            <a:extLst>
              <a:ext uri="{FF2B5EF4-FFF2-40B4-BE49-F238E27FC236}">
                <a16:creationId xmlns:a16="http://schemas.microsoft.com/office/drawing/2014/main" id="{AB233CCE-B7A3-4AE2-9E21-427AEB40C4EB}"/>
              </a:ext>
            </a:extLst>
          </p:cNvPr>
          <p:cNvGraphicFramePr>
            <a:graphicFrameLocks noGrp="1"/>
          </p:cNvGraphicFramePr>
          <p:nvPr/>
        </p:nvGraphicFramePr>
        <p:xfrm>
          <a:off x="7769215" y="3461656"/>
          <a:ext cx="1776038" cy="673200"/>
        </p:xfrm>
        <a:graphic>
          <a:graphicData uri="http://schemas.openxmlformats.org/drawingml/2006/table">
            <a:tbl>
              <a:tblPr firstRow="1" bandRow="1">
                <a:tableStyleId>{2D5ABB26-0587-4C30-8999-92F81FD0307C}</a:tableStyleId>
              </a:tblPr>
              <a:tblGrid>
                <a:gridCol w="1776038">
                  <a:extLst>
                    <a:ext uri="{9D8B030D-6E8A-4147-A177-3AD203B41FA5}">
                      <a16:colId xmlns:a16="http://schemas.microsoft.com/office/drawing/2014/main" val="3253929150"/>
                    </a:ext>
                  </a:extLst>
                </a:gridCol>
              </a:tblGrid>
              <a:tr h="0">
                <a:tc>
                  <a:txBody>
                    <a:bodyPr/>
                    <a:lstStyle/>
                    <a:p>
                      <a:pPr algn="ctr"/>
                      <a:r>
                        <a:rPr kumimoji="1" lang="en-US" altLang="ja-JP" sz="1000" dirty="0">
                          <a:solidFill>
                            <a:schemeClr val="tx1"/>
                          </a:solidFill>
                          <a:latin typeface="Meiryo UI" panose="020B0604030504040204" pitchFamily="50" charset="-128"/>
                          <a:ea typeface="Meiryo UI" panose="020B0604030504040204" pitchFamily="50" charset="-128"/>
                        </a:rPr>
                        <a:t>FIP</a:t>
                      </a:r>
                      <a:r>
                        <a:rPr kumimoji="1" lang="ja-JP" altLang="en-US" sz="1000" dirty="0">
                          <a:solidFill>
                            <a:schemeClr val="tx1"/>
                          </a:solidFill>
                          <a:latin typeface="Meiryo UI" panose="020B0604030504040204" pitchFamily="50" charset="-128"/>
                          <a:ea typeface="Meiryo UI" panose="020B0604030504040204" pitchFamily="50" charset="-128"/>
                        </a:rPr>
                        <a:t>交付金算定情報</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929096736"/>
                  </a:ext>
                </a:extLst>
              </a:tr>
              <a:tr h="0">
                <a:tc>
                  <a:txBody>
                    <a:bodyPr/>
                    <a:lstStyle/>
                    <a:p>
                      <a:r>
                        <a:rPr kumimoji="1" lang="ja-JP" altLang="en-US" sz="1000" dirty="0">
                          <a:solidFill>
                            <a:schemeClr val="tx1"/>
                          </a:solidFill>
                          <a:latin typeface="Meiryo UI" panose="020B0604030504040204" pitchFamily="50" charset="-128"/>
                          <a:ea typeface="Meiryo UI" panose="020B0604030504040204" pitchFamily="50" charset="-128"/>
                        </a:rPr>
                        <a:t>設備</a:t>
                      </a:r>
                      <a:r>
                        <a:rPr kumimoji="1" lang="en-US" altLang="ja-JP" sz="1000" dirty="0">
                          <a:solidFill>
                            <a:schemeClr val="tx1"/>
                          </a:solidFill>
                          <a:latin typeface="Meiryo UI" panose="020B0604030504040204" pitchFamily="50" charset="-128"/>
                          <a:ea typeface="Meiryo UI" panose="020B0604030504040204" pitchFamily="50" charset="-128"/>
                        </a:rPr>
                        <a:t>ID</a:t>
                      </a:r>
                      <a:endParaRPr kumimoji="1" lang="ja-JP" altLang="en-US" sz="100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2959412711"/>
                  </a:ext>
                </a:extLst>
              </a:tr>
              <a:tr h="188400">
                <a:tc>
                  <a:txBody>
                    <a:bodyPr/>
                    <a:lstStyle/>
                    <a:p>
                      <a:pPr algn="l" rtl="0" fontAlgn="ctr"/>
                      <a:r>
                        <a:rPr lang="ja-JP" altLang="en-US" sz="1000" b="0" i="0" u="none" strike="noStrike" dirty="0">
                          <a:solidFill>
                            <a:schemeClr val="tx1"/>
                          </a:solidFill>
                          <a:effectLst/>
                          <a:latin typeface="Meiryo UI" panose="020B0604030504040204" pitchFamily="50" charset="-128"/>
                          <a:ea typeface="Meiryo UI" panose="020B0604030504040204" pitchFamily="50" charset="-128"/>
                        </a:rPr>
                        <a:t>供給電力量</a:t>
                      </a:r>
                      <a:endParaRPr lang="zh-TW"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EFFCC"/>
                    </a:solidFill>
                  </a:tcPr>
                </a:tc>
                <a:extLst>
                  <a:ext uri="{0D108BD9-81ED-4DB2-BD59-A6C34878D82A}">
                    <a16:rowId xmlns:a16="http://schemas.microsoft.com/office/drawing/2014/main" val="109667619"/>
                  </a:ext>
                </a:extLst>
              </a:tr>
            </a:tbl>
          </a:graphicData>
        </a:graphic>
      </p:graphicFrame>
      <p:sp>
        <p:nvSpPr>
          <p:cNvPr id="73" name="正方形/長方形 72">
            <a:extLst>
              <a:ext uri="{FF2B5EF4-FFF2-40B4-BE49-F238E27FC236}">
                <a16:creationId xmlns:a16="http://schemas.microsoft.com/office/drawing/2014/main" id="{93E8F964-C275-40C4-9DA1-E5FDB76D4D19}"/>
              </a:ext>
            </a:extLst>
          </p:cNvPr>
          <p:cNvSpPr/>
          <p:nvPr/>
        </p:nvSpPr>
        <p:spPr>
          <a:xfrm>
            <a:off x="2723212" y="3375615"/>
            <a:ext cx="821265" cy="212417"/>
          </a:xfrm>
          <a:prstGeom prst="rect">
            <a:avLst/>
          </a:prstGeom>
          <a:noFill/>
          <a:ln w="19050" cap="flat" cmpd="sng" algn="ctr">
            <a:noFill/>
            <a:prstDash val="solid"/>
            <a:miter lim="800000"/>
          </a:ln>
          <a:effectLst/>
        </p:spPr>
        <p:txBody>
          <a:bodyPr vert="horz" wrap="none" lIns="0" tIns="36000" rIns="0" bIns="36000" rtlCol="0" anchor="ctr"/>
          <a:lstStyle/>
          <a:p>
            <a:pPr algn="ctr"/>
            <a:r>
              <a:rPr lang="ja-JP" altLang="en-US" sz="1050" b="1" dirty="0">
                <a:solidFill>
                  <a:srgbClr val="FF0000"/>
                </a:solidFill>
                <a:latin typeface="Meiryo UI" panose="020B0604030504040204" pitchFamily="50" charset="-128"/>
                <a:ea typeface="Meiryo UI" panose="020B0604030504040204" pitchFamily="50" charset="-128"/>
              </a:rPr>
              <a:t>毎月</a:t>
            </a:r>
            <a:endParaRPr lang="en-US" altLang="ja-JP" sz="1050" b="1" dirty="0">
              <a:solidFill>
                <a:srgbClr val="FF0000"/>
              </a:solidFill>
              <a:latin typeface="Meiryo UI" panose="020B0604030504040204" pitchFamily="50" charset="-128"/>
              <a:ea typeface="Meiryo UI" panose="020B0604030504040204" pitchFamily="50" charset="-128"/>
            </a:endParaRPr>
          </a:p>
          <a:p>
            <a:pPr algn="ctr"/>
            <a:r>
              <a:rPr lang="ja-JP" altLang="en-US" sz="1050" b="1" dirty="0">
                <a:solidFill>
                  <a:srgbClr val="FF0000"/>
                </a:solidFill>
                <a:latin typeface="Meiryo UI" panose="020B0604030504040204" pitchFamily="50" charset="-128"/>
                <a:ea typeface="Meiryo UI" panose="020B0604030504040204" pitchFamily="50" charset="-128"/>
              </a:rPr>
              <a:t>情報取得</a:t>
            </a:r>
            <a:endParaRPr lang="en-US" altLang="ja-JP" sz="1050" b="1" dirty="0">
              <a:solidFill>
                <a:srgbClr val="FF0000"/>
              </a:solidFill>
              <a:latin typeface="Meiryo UI" panose="020B0604030504040204" pitchFamily="50" charset="-128"/>
              <a:ea typeface="Meiryo UI" panose="020B0604030504040204" pitchFamily="50" charset="-128"/>
            </a:endParaRPr>
          </a:p>
        </p:txBody>
      </p:sp>
      <p:sp>
        <p:nvSpPr>
          <p:cNvPr id="74" name="円弧 73">
            <a:extLst>
              <a:ext uri="{FF2B5EF4-FFF2-40B4-BE49-F238E27FC236}">
                <a16:creationId xmlns:a16="http://schemas.microsoft.com/office/drawing/2014/main" id="{703C1EBF-EFBA-4BDE-9492-3872F7A59CE8}"/>
              </a:ext>
            </a:extLst>
          </p:cNvPr>
          <p:cNvSpPr/>
          <p:nvPr/>
        </p:nvSpPr>
        <p:spPr>
          <a:xfrm>
            <a:off x="2985883" y="3677880"/>
            <a:ext cx="150206" cy="475998"/>
          </a:xfrm>
          <a:prstGeom prst="arc">
            <a:avLst>
              <a:gd name="adj1" fmla="val 4686654"/>
              <a:gd name="adj2" fmla="val 16903744"/>
            </a:avLst>
          </a:pr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75" name="テキスト ボックス 74">
            <a:extLst>
              <a:ext uri="{FF2B5EF4-FFF2-40B4-BE49-F238E27FC236}">
                <a16:creationId xmlns:a16="http://schemas.microsoft.com/office/drawing/2014/main" id="{690D4A8C-406D-4CE0-A7AB-2F30DE37D749}"/>
              </a:ext>
            </a:extLst>
          </p:cNvPr>
          <p:cNvSpPr txBox="1"/>
          <p:nvPr/>
        </p:nvSpPr>
        <p:spPr>
          <a:xfrm>
            <a:off x="3312436" y="4748765"/>
            <a:ext cx="296368" cy="145058"/>
          </a:xfrm>
          <a:prstGeom prst="rect">
            <a:avLst/>
          </a:prstGeom>
          <a:noFill/>
        </p:spPr>
        <p:txBody>
          <a:bodyPr wrap="square" rtlCol="0">
            <a:spAutoFit/>
          </a:bodyPr>
          <a:lstStyle/>
          <a:p>
            <a:endParaRPr kumimoji="1" lang="ja-JP" altLang="en-US" dirty="0"/>
          </a:p>
        </p:txBody>
      </p:sp>
      <p:sp>
        <p:nvSpPr>
          <p:cNvPr id="76" name="テキスト ボックス 75">
            <a:extLst>
              <a:ext uri="{FF2B5EF4-FFF2-40B4-BE49-F238E27FC236}">
                <a16:creationId xmlns:a16="http://schemas.microsoft.com/office/drawing/2014/main" id="{353EFD6C-6077-430F-B78B-EF51A25CB97C}"/>
              </a:ext>
            </a:extLst>
          </p:cNvPr>
          <p:cNvSpPr txBox="1"/>
          <p:nvPr/>
        </p:nvSpPr>
        <p:spPr>
          <a:xfrm>
            <a:off x="3312436" y="4475081"/>
            <a:ext cx="279400" cy="135303"/>
          </a:xfrm>
          <a:prstGeom prst="rect">
            <a:avLst/>
          </a:prstGeom>
          <a:noFill/>
        </p:spPr>
        <p:txBody>
          <a:bodyPr wrap="square" rtlCol="0">
            <a:spAutoFit/>
          </a:bodyPr>
          <a:lstStyle/>
          <a:p>
            <a:endParaRPr kumimoji="1" lang="ja-JP" altLang="en-US" dirty="0"/>
          </a:p>
        </p:txBody>
      </p:sp>
      <p:graphicFrame>
        <p:nvGraphicFramePr>
          <p:cNvPr id="77" name="表 76">
            <a:extLst>
              <a:ext uri="{FF2B5EF4-FFF2-40B4-BE49-F238E27FC236}">
                <a16:creationId xmlns:a16="http://schemas.microsoft.com/office/drawing/2014/main" id="{8A6FD90A-E259-483E-87D1-58A103BE85F0}"/>
              </a:ext>
            </a:extLst>
          </p:cNvPr>
          <p:cNvGraphicFramePr>
            <a:graphicFrameLocks noGrp="1"/>
          </p:cNvGraphicFramePr>
          <p:nvPr>
            <p:extLst>
              <p:ext uri="{D42A27DB-BD31-4B8C-83A1-F6EECF244321}">
                <p14:modId xmlns:p14="http://schemas.microsoft.com/office/powerpoint/2010/main" val="3535087613"/>
              </p:ext>
            </p:extLst>
          </p:nvPr>
        </p:nvGraphicFramePr>
        <p:xfrm>
          <a:off x="7769214" y="4215675"/>
          <a:ext cx="1776039" cy="897600"/>
        </p:xfrm>
        <a:graphic>
          <a:graphicData uri="http://schemas.openxmlformats.org/drawingml/2006/table">
            <a:tbl>
              <a:tblPr firstRow="1" bandRow="1">
                <a:tableStyleId>{2D5ABB26-0587-4C30-8999-92F81FD0307C}</a:tableStyleId>
              </a:tblPr>
              <a:tblGrid>
                <a:gridCol w="1776039">
                  <a:extLst>
                    <a:ext uri="{9D8B030D-6E8A-4147-A177-3AD203B41FA5}">
                      <a16:colId xmlns:a16="http://schemas.microsoft.com/office/drawing/2014/main" val="3253929150"/>
                    </a:ext>
                  </a:extLst>
                </a:gridCol>
              </a:tblGrid>
              <a:tr h="0">
                <a:tc>
                  <a:txBody>
                    <a:bodyPr/>
                    <a:lstStyle/>
                    <a:p>
                      <a:pPr algn="ctr"/>
                      <a:r>
                        <a:rPr kumimoji="1" lang="ja-JP" altLang="en-US" sz="1000" dirty="0">
                          <a:solidFill>
                            <a:schemeClr val="tx1"/>
                          </a:solidFill>
                          <a:latin typeface="Meiryo UI" panose="020B0604030504040204" pitchFamily="50" charset="-128"/>
                          <a:ea typeface="Meiryo UI" panose="020B0604030504040204" pitchFamily="50" charset="-128"/>
                        </a:rPr>
                        <a:t>廃棄等費用情報</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929096736"/>
                  </a:ext>
                </a:extLst>
              </a:tr>
              <a:tr h="0">
                <a:tc>
                  <a:txBody>
                    <a:bodyPr/>
                    <a:lstStyle/>
                    <a:p>
                      <a:r>
                        <a:rPr kumimoji="1" lang="ja-JP" altLang="en-US" sz="1000" dirty="0">
                          <a:solidFill>
                            <a:schemeClr val="tx1"/>
                          </a:solidFill>
                          <a:latin typeface="Meiryo UI" panose="020B0604030504040204" pitchFamily="50" charset="-128"/>
                          <a:ea typeface="Meiryo UI" panose="020B0604030504040204" pitchFamily="50" charset="-128"/>
                        </a:rPr>
                        <a:t>設備</a:t>
                      </a:r>
                      <a:r>
                        <a:rPr kumimoji="1" lang="en-US" altLang="ja-JP" sz="1000" dirty="0">
                          <a:solidFill>
                            <a:schemeClr val="tx1"/>
                          </a:solidFill>
                          <a:latin typeface="Meiryo UI" panose="020B0604030504040204" pitchFamily="50" charset="-128"/>
                          <a:ea typeface="Meiryo UI" panose="020B0604030504040204" pitchFamily="50" charset="-128"/>
                        </a:rPr>
                        <a:t>ID</a:t>
                      </a:r>
                      <a:endParaRPr kumimoji="1" lang="ja-JP" altLang="en-US" sz="100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2959412711"/>
                  </a:ext>
                </a:extLst>
              </a:tr>
              <a:tr h="188400">
                <a:tc>
                  <a:txBody>
                    <a:bodyPr/>
                    <a:lstStyle/>
                    <a:p>
                      <a:pPr algn="l" rtl="0" fontAlgn="ctr"/>
                      <a:r>
                        <a:rPr lang="ja-JP" altLang="en-US" sz="1000" b="0" i="0" u="none" strike="noStrike" dirty="0">
                          <a:solidFill>
                            <a:schemeClr val="tx1"/>
                          </a:solidFill>
                          <a:effectLst/>
                          <a:latin typeface="Meiryo UI" panose="020B0604030504040204" pitchFamily="50" charset="-128"/>
                          <a:ea typeface="Meiryo UI" panose="020B0604030504040204" pitchFamily="50" charset="-128"/>
                        </a:rPr>
                        <a:t>発電設備区分</a:t>
                      </a:r>
                      <a:r>
                        <a:rPr lang="en-US" altLang="ja-JP" sz="1000" b="0" i="0" u="none" strike="noStrike" dirty="0">
                          <a:solidFill>
                            <a:schemeClr val="tx1"/>
                          </a:solidFill>
                          <a:effectLst/>
                          <a:latin typeface="Meiryo UI" panose="020B0604030504040204" pitchFamily="50" charset="-128"/>
                          <a:ea typeface="Meiryo UI" panose="020B0604030504040204" pitchFamily="50" charset="-128"/>
                        </a:rPr>
                        <a:t>ID</a:t>
                      </a:r>
                      <a:r>
                        <a:rPr lang="en-US" altLang="ja-JP" sz="800" b="0" i="0" u="none" strike="noStrike" dirty="0">
                          <a:solidFill>
                            <a:schemeClr val="tx1"/>
                          </a:solidFill>
                          <a:effectLst/>
                          <a:latin typeface="Meiryo UI" panose="020B0604030504040204" pitchFamily="50" charset="-128"/>
                          <a:ea typeface="Meiryo UI" panose="020B0604030504040204" pitchFamily="50" charset="-128"/>
                        </a:rPr>
                        <a:t>(※1)</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31710356"/>
                  </a:ext>
                </a:extLst>
              </a:tr>
              <a:tr h="188400">
                <a:tc>
                  <a:txBody>
                    <a:bodyPr/>
                    <a:lstStyle/>
                    <a:p>
                      <a:pPr algn="l" rtl="0" fontAlgn="ctr"/>
                      <a:r>
                        <a:rPr lang="ja-JP" altLang="en-US" sz="1000" b="0" i="0" u="none" strike="noStrike" dirty="0">
                          <a:solidFill>
                            <a:schemeClr val="tx1"/>
                          </a:solidFill>
                          <a:effectLst/>
                          <a:latin typeface="Meiryo UI" panose="020B0604030504040204" pitchFamily="50" charset="-128"/>
                          <a:ea typeface="Meiryo UI" panose="020B0604030504040204" pitchFamily="50" charset="-128"/>
                        </a:rPr>
                        <a:t>供給電力量</a:t>
                      </a:r>
                      <a:endParaRPr lang="zh-TW"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EFFCC"/>
                    </a:solidFill>
                  </a:tcPr>
                </a:tc>
                <a:extLst>
                  <a:ext uri="{0D108BD9-81ED-4DB2-BD59-A6C34878D82A}">
                    <a16:rowId xmlns:a16="http://schemas.microsoft.com/office/drawing/2014/main" val="109667619"/>
                  </a:ext>
                </a:extLst>
              </a:tr>
            </a:tbl>
          </a:graphicData>
        </a:graphic>
      </p:graphicFrame>
      <p:sp>
        <p:nvSpPr>
          <p:cNvPr id="79" name="矢印: 上向き折線 78">
            <a:extLst>
              <a:ext uri="{FF2B5EF4-FFF2-40B4-BE49-F238E27FC236}">
                <a16:creationId xmlns:a16="http://schemas.microsoft.com/office/drawing/2014/main" id="{48E267C6-5A66-474C-89BB-69AA2F367346}"/>
              </a:ext>
            </a:extLst>
          </p:cNvPr>
          <p:cNvSpPr/>
          <p:nvPr/>
        </p:nvSpPr>
        <p:spPr>
          <a:xfrm rot="5400000">
            <a:off x="6962364" y="4331545"/>
            <a:ext cx="1212616" cy="371498"/>
          </a:xfrm>
          <a:prstGeom prst="bentUpArrow">
            <a:avLst>
              <a:gd name="adj1" fmla="val 33216"/>
              <a:gd name="adj2" fmla="val 28130"/>
              <a:gd name="adj3" fmla="val 28040"/>
            </a:avLst>
          </a:prstGeom>
          <a:solidFill>
            <a:srgbClr val="EBD71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 name="矢印: 右 79">
            <a:extLst>
              <a:ext uri="{FF2B5EF4-FFF2-40B4-BE49-F238E27FC236}">
                <a16:creationId xmlns:a16="http://schemas.microsoft.com/office/drawing/2014/main" id="{E06A110C-D939-41DF-9A1E-924A2EBB1D1B}"/>
              </a:ext>
            </a:extLst>
          </p:cNvPr>
          <p:cNvSpPr/>
          <p:nvPr/>
        </p:nvSpPr>
        <p:spPr>
          <a:xfrm>
            <a:off x="4516483" y="3864460"/>
            <a:ext cx="3250190" cy="229388"/>
          </a:xfrm>
          <a:prstGeom prst="rightArrow">
            <a:avLst/>
          </a:prstGeom>
          <a:solidFill>
            <a:srgbClr val="EBD715"/>
          </a:solidFill>
          <a:ln w="19050" cap="flat" cmpd="sng" algn="ctr">
            <a:noFill/>
            <a:prstDash val="solid"/>
            <a:miter lim="800000"/>
          </a:ln>
          <a:effectLst/>
        </p:spPr>
        <p:txBody>
          <a:bodyPr rot="0" spcFirstLastPara="0" vertOverflow="overflow" horzOverflow="overflow" vert="horz" wrap="none" lIns="0" tIns="36000" rIns="0" bIns="36000" numCol="1" spcCol="0" rtlCol="0" fromWordArt="0" anchor="ctr" anchorCtr="0" forceAA="0" compatLnSpc="1">
            <a:prstTxWarp prst="textNoShape">
              <a:avLst/>
            </a:prstTxWarp>
            <a:noAutofit/>
          </a:bodyPr>
          <a:lstStyle/>
          <a:p>
            <a:pPr algn="ctr"/>
            <a:endParaRPr kumimoji="0" lang="ja-JP" altLang="en-US" sz="800" kern="0" dirty="0">
              <a:solidFill>
                <a:prstClr val="black"/>
              </a:solidFill>
              <a:latin typeface="Meiryo UI"/>
              <a:ea typeface="Meiryo UI"/>
              <a:cs typeface="Arial" pitchFamily="34" charset="0"/>
            </a:endParaRPr>
          </a:p>
        </p:txBody>
      </p:sp>
      <p:sp>
        <p:nvSpPr>
          <p:cNvPr id="81" name="矢印: 上向き折線 80">
            <a:extLst>
              <a:ext uri="{FF2B5EF4-FFF2-40B4-BE49-F238E27FC236}">
                <a16:creationId xmlns:a16="http://schemas.microsoft.com/office/drawing/2014/main" id="{0C2F37D6-6CF6-437F-A604-75515B542DEE}"/>
              </a:ext>
            </a:extLst>
          </p:cNvPr>
          <p:cNvSpPr/>
          <p:nvPr/>
        </p:nvSpPr>
        <p:spPr>
          <a:xfrm rot="5400000">
            <a:off x="6971729" y="4243148"/>
            <a:ext cx="1261137" cy="304245"/>
          </a:xfrm>
          <a:prstGeom prst="bentUpArrow">
            <a:avLst>
              <a:gd name="adj1" fmla="val 42252"/>
              <a:gd name="adj2" fmla="val 36971"/>
              <a:gd name="adj3" fmla="val 34976"/>
            </a:avLst>
          </a:prstGeom>
          <a:solidFill>
            <a:schemeClr val="accent5">
              <a:lumMod val="40000"/>
              <a:lumOff val="60000"/>
            </a:schemeClr>
          </a:solidFill>
          <a:ln>
            <a:solidFill>
              <a:schemeClr val="accent5">
                <a:lumMod val="40000"/>
                <a:lumOff val="6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 name="矢印: 右 81">
            <a:extLst>
              <a:ext uri="{FF2B5EF4-FFF2-40B4-BE49-F238E27FC236}">
                <a16:creationId xmlns:a16="http://schemas.microsoft.com/office/drawing/2014/main" id="{D3DBF4C3-2BE9-4A5D-B549-8E54FA2CD1DA}"/>
              </a:ext>
            </a:extLst>
          </p:cNvPr>
          <p:cNvSpPr/>
          <p:nvPr/>
        </p:nvSpPr>
        <p:spPr>
          <a:xfrm>
            <a:off x="4504231" y="3689159"/>
            <a:ext cx="3264984" cy="296248"/>
          </a:xfrm>
          <a:prstGeom prst="rightArrow">
            <a:avLst/>
          </a:prstGeom>
          <a:solidFill>
            <a:schemeClr val="accent5">
              <a:lumMod val="40000"/>
              <a:lumOff val="60000"/>
            </a:schemeClr>
          </a:solidFill>
          <a:ln w="19050" cap="flat" cmpd="sng" algn="ctr">
            <a:noFill/>
            <a:prstDash val="solid"/>
            <a:miter lim="800000"/>
          </a:ln>
          <a:effectLst/>
        </p:spPr>
        <p:txBody>
          <a:bodyPr rot="0" spcFirstLastPara="0" vertOverflow="overflow" horzOverflow="overflow" vert="horz" wrap="none" lIns="0" tIns="36000" rIns="0" bIns="36000" numCol="1" spcCol="0" rtlCol="0" fromWordArt="0" anchor="ctr" anchorCtr="0" forceAA="0" compatLnSpc="1">
            <a:prstTxWarp prst="textNoShape">
              <a:avLst/>
            </a:prstTxWarp>
            <a:noAutofit/>
          </a:bodyPr>
          <a:lstStyle/>
          <a:p>
            <a:pPr algn="ctr"/>
            <a:endParaRPr kumimoji="0" lang="ja-JP" altLang="en-US" sz="800" kern="0" dirty="0">
              <a:solidFill>
                <a:prstClr val="black"/>
              </a:solidFill>
              <a:latin typeface="Meiryo UI"/>
              <a:ea typeface="Meiryo UI"/>
              <a:cs typeface="Arial" pitchFamily="34" charset="0"/>
            </a:endParaRPr>
          </a:p>
        </p:txBody>
      </p:sp>
      <p:sp>
        <p:nvSpPr>
          <p:cNvPr id="83" name="角丸四角形 106">
            <a:extLst>
              <a:ext uri="{FF2B5EF4-FFF2-40B4-BE49-F238E27FC236}">
                <a16:creationId xmlns:a16="http://schemas.microsoft.com/office/drawing/2014/main" id="{A3A3C992-5589-4690-B8BA-63F64012BE33}"/>
              </a:ext>
            </a:extLst>
          </p:cNvPr>
          <p:cNvSpPr>
            <a:spLocks/>
          </p:cNvSpPr>
          <p:nvPr/>
        </p:nvSpPr>
        <p:spPr>
          <a:xfrm>
            <a:off x="3327759" y="3677942"/>
            <a:ext cx="1429255" cy="415058"/>
          </a:xfrm>
          <a:prstGeom prst="roundRect">
            <a:avLst>
              <a:gd name="adj" fmla="val 8738"/>
            </a:avLst>
          </a:prstGeom>
          <a:solidFill>
            <a:schemeClr val="bg1"/>
          </a:solidFill>
          <a:ln w="50800" cmpd="thickThin">
            <a:solidFill>
              <a:schemeClr val="bg1">
                <a:lumMod val="65000"/>
              </a:schemeClr>
            </a:solidFill>
          </a:ln>
        </p:spPr>
        <p:txBody>
          <a:bodyPr wrap="square" lIns="0" tIns="33231" rIns="0" bIns="33231" rtlCol="0" anchor="ctr">
            <a:noAutofit/>
          </a:bodyPr>
          <a:lstStyle/>
          <a:p>
            <a:pPr algn="ctr" defTabSz="844083"/>
            <a:r>
              <a:rPr lang="ja-JP" altLang="en-US" sz="1200" dirty="0">
                <a:latin typeface="Meiryo UI" panose="020B0604030504040204" pitchFamily="50" charset="-128"/>
                <a:ea typeface="Meiryo UI" panose="020B0604030504040204" pitchFamily="50" charset="-128"/>
              </a:rPr>
              <a:t>広域機関</a:t>
            </a:r>
            <a:endParaRPr lang="en-US" altLang="ja-JP" sz="1200" dirty="0">
              <a:latin typeface="Meiryo UI" panose="020B0604030504040204" pitchFamily="50" charset="-128"/>
              <a:ea typeface="Meiryo UI" panose="020B0604030504040204" pitchFamily="50" charset="-128"/>
            </a:endParaRPr>
          </a:p>
        </p:txBody>
      </p:sp>
      <p:sp>
        <p:nvSpPr>
          <p:cNvPr id="86" name="テキスト ボックス 85">
            <a:extLst>
              <a:ext uri="{FF2B5EF4-FFF2-40B4-BE49-F238E27FC236}">
                <a16:creationId xmlns:a16="http://schemas.microsoft.com/office/drawing/2014/main" id="{072BBA23-FA94-437F-BBF0-1897E01575B0}"/>
              </a:ext>
            </a:extLst>
          </p:cNvPr>
          <p:cNvSpPr txBox="1"/>
          <p:nvPr/>
        </p:nvSpPr>
        <p:spPr>
          <a:xfrm>
            <a:off x="5436474" y="4367066"/>
            <a:ext cx="279400" cy="135303"/>
          </a:xfrm>
          <a:prstGeom prst="rect">
            <a:avLst/>
          </a:prstGeom>
          <a:noFill/>
        </p:spPr>
        <p:txBody>
          <a:bodyPr wrap="square" rtlCol="0">
            <a:spAutoFit/>
          </a:bodyPr>
          <a:lstStyle/>
          <a:p>
            <a:endParaRPr kumimoji="1" lang="ja-JP" altLang="en-US" dirty="0"/>
          </a:p>
        </p:txBody>
      </p:sp>
      <p:sp>
        <p:nvSpPr>
          <p:cNvPr id="87" name="テキスト ボックス 86">
            <a:extLst>
              <a:ext uri="{FF2B5EF4-FFF2-40B4-BE49-F238E27FC236}">
                <a16:creationId xmlns:a16="http://schemas.microsoft.com/office/drawing/2014/main" id="{BE96B293-9694-4B4F-8A48-904E53A14F6E}"/>
              </a:ext>
            </a:extLst>
          </p:cNvPr>
          <p:cNvSpPr txBox="1"/>
          <p:nvPr/>
        </p:nvSpPr>
        <p:spPr>
          <a:xfrm>
            <a:off x="7024160" y="5939135"/>
            <a:ext cx="279400" cy="135303"/>
          </a:xfrm>
          <a:prstGeom prst="rect">
            <a:avLst/>
          </a:prstGeom>
          <a:noFill/>
        </p:spPr>
        <p:txBody>
          <a:bodyPr wrap="square" rtlCol="0">
            <a:spAutoFit/>
          </a:bodyPr>
          <a:lstStyle/>
          <a:p>
            <a:endParaRPr kumimoji="1" lang="ja-JP" altLang="en-US" dirty="0"/>
          </a:p>
        </p:txBody>
      </p:sp>
      <p:sp>
        <p:nvSpPr>
          <p:cNvPr id="88" name="テキスト ボックス 87">
            <a:extLst>
              <a:ext uri="{FF2B5EF4-FFF2-40B4-BE49-F238E27FC236}">
                <a16:creationId xmlns:a16="http://schemas.microsoft.com/office/drawing/2014/main" id="{F0B65838-1309-4556-B16E-DA32D8CF4BFB}"/>
              </a:ext>
            </a:extLst>
          </p:cNvPr>
          <p:cNvSpPr txBox="1"/>
          <p:nvPr/>
        </p:nvSpPr>
        <p:spPr>
          <a:xfrm>
            <a:off x="7034674" y="5921149"/>
            <a:ext cx="279400" cy="135303"/>
          </a:xfrm>
          <a:prstGeom prst="rect">
            <a:avLst/>
          </a:prstGeom>
          <a:noFill/>
        </p:spPr>
        <p:txBody>
          <a:bodyPr wrap="square" rtlCol="0">
            <a:spAutoFit/>
          </a:bodyPr>
          <a:lstStyle/>
          <a:p>
            <a:endParaRPr kumimoji="1" lang="ja-JP" altLang="en-US" dirty="0"/>
          </a:p>
        </p:txBody>
      </p:sp>
      <p:graphicFrame>
        <p:nvGraphicFramePr>
          <p:cNvPr id="89" name="表 88">
            <a:extLst>
              <a:ext uri="{FF2B5EF4-FFF2-40B4-BE49-F238E27FC236}">
                <a16:creationId xmlns:a16="http://schemas.microsoft.com/office/drawing/2014/main" id="{6CEAF23F-2F4E-4934-817B-AA7F3DDFA79E}"/>
              </a:ext>
            </a:extLst>
          </p:cNvPr>
          <p:cNvGraphicFramePr>
            <a:graphicFrameLocks noGrp="1"/>
          </p:cNvGraphicFramePr>
          <p:nvPr>
            <p:extLst>
              <p:ext uri="{D42A27DB-BD31-4B8C-83A1-F6EECF244321}">
                <p14:modId xmlns:p14="http://schemas.microsoft.com/office/powerpoint/2010/main" val="747336638"/>
              </p:ext>
            </p:extLst>
          </p:nvPr>
        </p:nvGraphicFramePr>
        <p:xfrm>
          <a:off x="5439355" y="3741342"/>
          <a:ext cx="1874719" cy="2141520"/>
        </p:xfrm>
        <a:graphic>
          <a:graphicData uri="http://schemas.openxmlformats.org/drawingml/2006/table">
            <a:tbl>
              <a:tblPr firstRow="1" bandRow="1">
                <a:tableStyleId>{2D5ABB26-0587-4C30-8999-92F81FD0307C}</a:tableStyleId>
              </a:tblPr>
              <a:tblGrid>
                <a:gridCol w="1874719">
                  <a:extLst>
                    <a:ext uri="{9D8B030D-6E8A-4147-A177-3AD203B41FA5}">
                      <a16:colId xmlns:a16="http://schemas.microsoft.com/office/drawing/2014/main" val="3253929150"/>
                    </a:ext>
                  </a:extLst>
                </a:gridCol>
              </a:tblGrid>
              <a:tr h="0">
                <a:tc>
                  <a:txBody>
                    <a:bodyPr/>
                    <a:lstStyle/>
                    <a:p>
                      <a:pPr algn="ctr"/>
                      <a:r>
                        <a:rPr kumimoji="1" lang="ja-JP" altLang="en-US" sz="1000" dirty="0">
                          <a:latin typeface="Meiryo UI" panose="020B0604030504040204" pitchFamily="50" charset="-128"/>
                          <a:ea typeface="Meiryo UI" panose="020B0604030504040204" pitchFamily="50" charset="-128"/>
                        </a:rPr>
                        <a:t>事業者情報</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929096736"/>
                  </a:ext>
                </a:extLst>
              </a:tr>
              <a:tr h="173160">
                <a:tc>
                  <a:txBody>
                    <a:bodyPr/>
                    <a:lstStyle/>
                    <a:p>
                      <a:r>
                        <a:rPr kumimoji="1" lang="ja-JP" altLang="en-US" sz="1000" dirty="0">
                          <a:latin typeface="Meiryo UI" panose="020B0604030504040204" pitchFamily="50" charset="-128"/>
                          <a:ea typeface="Meiryo UI" panose="020B0604030504040204" pitchFamily="50" charset="-128"/>
                        </a:rPr>
                        <a:t>再エネ事業者コード </a:t>
                      </a:r>
                      <a:r>
                        <a:rPr kumimoji="1" lang="ja-JP" altLang="en-US" sz="800" dirty="0">
                          <a:latin typeface="Meiryo UI" panose="020B0604030504040204" pitchFamily="50" charset="-128"/>
                          <a:ea typeface="Meiryo UI" panose="020B0604030504040204" pitchFamily="50" charset="-128"/>
                        </a:rPr>
                        <a:t>🗝</a:t>
                      </a:r>
                      <a:r>
                        <a:rPr kumimoji="1" lang="en-US" altLang="ja-JP" sz="800" dirty="0">
                          <a:latin typeface="Meiryo UI" panose="020B0604030504040204" pitchFamily="50" charset="-128"/>
                          <a:ea typeface="Meiryo UI" panose="020B0604030504040204" pitchFamily="50" charset="-128"/>
                        </a:rPr>
                        <a:t>KEY</a:t>
                      </a:r>
                      <a:endParaRPr kumimoji="1" lang="en-US" altLang="ja-JP" sz="1000" dirty="0">
                        <a:latin typeface="Meiryo UI" panose="020B0604030504040204" pitchFamily="50" charset="-128"/>
                        <a:ea typeface="Meiryo UI" panose="020B0604030504040204" pitchFamily="50" charset="-128"/>
                      </a:endParaRPr>
                    </a:p>
                    <a:p>
                      <a:r>
                        <a:rPr kumimoji="1" lang="en-US" altLang="ja-JP" sz="800" dirty="0">
                          <a:latin typeface="Meiryo UI" panose="020B0604030504040204" pitchFamily="50" charset="-128"/>
                          <a:ea typeface="Meiryo UI" panose="020B0604030504040204" pitchFamily="50" charset="-128"/>
                        </a:rPr>
                        <a:t>(</a:t>
                      </a:r>
                      <a:r>
                        <a:rPr kumimoji="1" lang="ja-JP" altLang="en-US" sz="800" dirty="0">
                          <a:latin typeface="Meiryo UI" panose="020B0604030504040204" pitchFamily="50" charset="-128"/>
                          <a:ea typeface="Meiryo UI" panose="020B0604030504040204" pitchFamily="50" charset="-128"/>
                        </a:rPr>
                        <a:t>登録時に自動採番</a:t>
                      </a:r>
                      <a:r>
                        <a:rPr kumimoji="1" lang="en-US" altLang="ja-JP" sz="800" dirty="0">
                          <a:latin typeface="Meiryo UI" panose="020B0604030504040204" pitchFamily="50" charset="-128"/>
                          <a:ea typeface="Meiryo UI" panose="020B0604030504040204" pitchFamily="50" charset="-128"/>
                        </a:rPr>
                        <a:t>)</a:t>
                      </a:r>
                      <a:endParaRPr kumimoji="1" lang="ja-JP" altLang="en-US" sz="800" dirty="0">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59412711"/>
                  </a:ext>
                </a:extLst>
              </a:tr>
              <a:tr h="0">
                <a:tc>
                  <a:txBody>
                    <a:bodyPr/>
                    <a:lstStyle/>
                    <a:p>
                      <a:r>
                        <a:rPr kumimoji="1" lang="ja-JP" altLang="en-US" sz="1000" dirty="0">
                          <a:latin typeface="Meiryo UI" panose="020B0604030504040204" pitchFamily="50" charset="-128"/>
                          <a:ea typeface="Meiryo UI" panose="020B0604030504040204" pitchFamily="50" charset="-128"/>
                        </a:rPr>
                        <a:t>電気事業者名称</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31710356"/>
                  </a:ext>
                </a:extLst>
              </a:tr>
              <a:tr h="0">
                <a:tc>
                  <a:txBody>
                    <a:bodyPr/>
                    <a:lstStyle/>
                    <a:p>
                      <a:r>
                        <a:rPr kumimoji="1" lang="ja-JP" altLang="en-US" sz="1000" dirty="0">
                          <a:latin typeface="Meiryo UI" panose="020B0604030504040204" pitchFamily="50" charset="-128"/>
                          <a:ea typeface="Meiryo UI" panose="020B0604030504040204" pitchFamily="50" charset="-128"/>
                        </a:rPr>
                        <a:t>業務担当者氏名</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FCCCC"/>
                    </a:solidFill>
                  </a:tcPr>
                </a:tc>
                <a:extLst>
                  <a:ext uri="{0D108BD9-81ED-4DB2-BD59-A6C34878D82A}">
                    <a16:rowId xmlns:a16="http://schemas.microsoft.com/office/drawing/2014/main" val="2245397154"/>
                  </a:ext>
                </a:extLst>
              </a:tr>
              <a:tr h="0">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ja-JP" altLang="en-US" sz="1000" dirty="0">
                          <a:latin typeface="Meiryo UI" panose="020B0604030504040204" pitchFamily="50" charset="-128"/>
                          <a:ea typeface="Meiryo UI" panose="020B0604030504040204" pitchFamily="50" charset="-128"/>
                        </a:rPr>
                        <a:t>業務担当者連絡先</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FCCCC"/>
                    </a:solidFill>
                  </a:tcPr>
                </a:tc>
                <a:extLst>
                  <a:ext uri="{0D108BD9-81ED-4DB2-BD59-A6C34878D82A}">
                    <a16:rowId xmlns:a16="http://schemas.microsoft.com/office/drawing/2014/main" val="2936468307"/>
                  </a:ext>
                </a:extLst>
              </a:tr>
              <a:tr h="0">
                <a:tc>
                  <a:txBody>
                    <a:bodyPr/>
                    <a:lstStyle/>
                    <a:p>
                      <a:r>
                        <a:rPr kumimoji="1" lang="ja-JP" altLang="en-US" sz="1000" dirty="0">
                          <a:latin typeface="Meiryo UI" panose="020B0604030504040204" pitchFamily="50" charset="-128"/>
                          <a:ea typeface="Meiryo UI" panose="020B0604030504040204" pitchFamily="50" charset="-128"/>
                        </a:rPr>
                        <a:t>業務担当者住所</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FCCCC"/>
                    </a:solidFill>
                  </a:tcPr>
                </a:tc>
                <a:extLst>
                  <a:ext uri="{0D108BD9-81ED-4DB2-BD59-A6C34878D82A}">
                    <a16:rowId xmlns:a16="http://schemas.microsoft.com/office/drawing/2014/main" val="470432903"/>
                  </a:ext>
                </a:extLst>
              </a:tr>
              <a:tr h="0">
                <a:tc>
                  <a:txBody>
                    <a:bodyPr/>
                    <a:lstStyle/>
                    <a:p>
                      <a:r>
                        <a:rPr kumimoji="1" lang="ja-JP" altLang="en-US" sz="1000" dirty="0">
                          <a:latin typeface="Meiryo UI" panose="020B0604030504040204" pitchFamily="50" charset="-128"/>
                          <a:ea typeface="Meiryo UI" panose="020B0604030504040204" pitchFamily="50" charset="-128"/>
                        </a:rPr>
                        <a:t>口座情報</a:t>
                      </a:r>
                      <a:endParaRPr kumimoji="1" lang="en-US" altLang="ja-JP" sz="1000" dirty="0">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FCCCC"/>
                    </a:solidFill>
                  </a:tcPr>
                </a:tc>
                <a:extLst>
                  <a:ext uri="{0D108BD9-81ED-4DB2-BD59-A6C34878D82A}">
                    <a16:rowId xmlns:a16="http://schemas.microsoft.com/office/drawing/2014/main" val="790610241"/>
                  </a:ext>
                </a:extLst>
              </a:tr>
              <a:tr h="188400">
                <a:tc>
                  <a:txBody>
                    <a:bodyPr/>
                    <a:lstStyle/>
                    <a:p>
                      <a:r>
                        <a:rPr kumimoji="1" lang="ja-JP" altLang="en-US" sz="1000" dirty="0">
                          <a:latin typeface="Meiryo UI" panose="020B0604030504040204" pitchFamily="50" charset="-128"/>
                          <a:ea typeface="Meiryo UI" panose="020B0604030504040204" pitchFamily="50" charset="-128"/>
                        </a:rPr>
                        <a:t>設備</a:t>
                      </a:r>
                      <a:r>
                        <a:rPr kumimoji="1" lang="en-US" altLang="ja-JP" sz="1000" dirty="0">
                          <a:latin typeface="Meiryo UI" panose="020B0604030504040204" pitchFamily="50" charset="-128"/>
                          <a:ea typeface="Meiryo UI" panose="020B0604030504040204" pitchFamily="50" charset="-128"/>
                        </a:rPr>
                        <a:t>ID (</a:t>
                      </a:r>
                      <a:r>
                        <a:rPr kumimoji="1" lang="ja-JP" altLang="en-US" sz="1000" dirty="0">
                          <a:latin typeface="Meiryo UI" panose="020B0604030504040204" pitchFamily="50" charset="-128"/>
                          <a:ea typeface="Meiryo UI" panose="020B0604030504040204" pitchFamily="50" charset="-128"/>
                        </a:rPr>
                        <a:t>一覧</a:t>
                      </a:r>
                      <a:r>
                        <a:rPr kumimoji="1" lang="en-US" altLang="ja-JP" sz="1000" dirty="0">
                          <a:latin typeface="Meiryo UI" panose="020B0604030504040204" pitchFamily="50" charset="-128"/>
                          <a:ea typeface="Meiryo UI" panose="020B0604030504040204" pitchFamily="50" charset="-128"/>
                        </a:rPr>
                        <a:t>)</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875401111"/>
                  </a:ext>
                </a:extLst>
              </a:tr>
              <a:tr h="0">
                <a:tc>
                  <a:txBody>
                    <a:bodyPr/>
                    <a:lstStyle/>
                    <a:p>
                      <a:r>
                        <a:rPr kumimoji="1" lang="ja-JP" altLang="en-US" sz="1000" dirty="0">
                          <a:latin typeface="Meiryo UI" panose="020B0604030504040204" pitchFamily="50" charset="-128"/>
                          <a:ea typeface="Meiryo UI" panose="020B0604030504040204" pitchFamily="50" charset="-128"/>
                        </a:rPr>
                        <a:t>受電地点特定番号 </a:t>
                      </a:r>
                      <a:r>
                        <a:rPr kumimoji="1" lang="en-US" altLang="ja-JP" sz="1000" dirty="0">
                          <a:latin typeface="Meiryo UI" panose="020B0604030504040204" pitchFamily="50" charset="-128"/>
                          <a:ea typeface="Meiryo UI" panose="020B0604030504040204" pitchFamily="50" charset="-128"/>
                        </a:rPr>
                        <a:t>(</a:t>
                      </a:r>
                      <a:r>
                        <a:rPr kumimoji="1" lang="ja-JP" altLang="en-US" sz="1000" dirty="0">
                          <a:latin typeface="Meiryo UI" panose="020B0604030504040204" pitchFamily="50" charset="-128"/>
                          <a:ea typeface="Meiryo UI" panose="020B0604030504040204" pitchFamily="50" charset="-128"/>
                        </a:rPr>
                        <a:t>一覧</a:t>
                      </a:r>
                      <a:r>
                        <a:rPr kumimoji="1" lang="en-US" altLang="ja-JP" sz="1000" dirty="0">
                          <a:latin typeface="Meiryo UI" panose="020B0604030504040204" pitchFamily="50" charset="-128"/>
                          <a:ea typeface="Meiryo UI" panose="020B0604030504040204" pitchFamily="50" charset="-128"/>
                        </a:rPr>
                        <a:t>)</a:t>
                      </a:r>
                      <a:endParaRPr kumimoji="1" lang="ja-JP" altLang="en-US" sz="1000" dirty="0">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EFFCC"/>
                    </a:solidFill>
                  </a:tcPr>
                </a:tc>
                <a:extLst>
                  <a:ext uri="{0D108BD9-81ED-4DB2-BD59-A6C34878D82A}">
                    <a16:rowId xmlns:a16="http://schemas.microsoft.com/office/drawing/2014/main" val="3998433294"/>
                  </a:ext>
                </a:extLst>
              </a:tr>
            </a:tbl>
          </a:graphicData>
        </a:graphic>
      </p:graphicFrame>
      <p:sp>
        <p:nvSpPr>
          <p:cNvPr id="91" name="テキスト ボックス 90">
            <a:extLst>
              <a:ext uri="{FF2B5EF4-FFF2-40B4-BE49-F238E27FC236}">
                <a16:creationId xmlns:a16="http://schemas.microsoft.com/office/drawing/2014/main" id="{ADAB53C2-34FB-415D-936E-1A867966B2B8}"/>
              </a:ext>
            </a:extLst>
          </p:cNvPr>
          <p:cNvSpPr txBox="1"/>
          <p:nvPr/>
        </p:nvSpPr>
        <p:spPr>
          <a:xfrm>
            <a:off x="1469056" y="3967043"/>
            <a:ext cx="833177" cy="307777"/>
          </a:xfrm>
          <a:prstGeom prst="rect">
            <a:avLst/>
          </a:prstGeom>
          <a:noFill/>
        </p:spPr>
        <p:txBody>
          <a:bodyPr wrap="square" rtlCol="0">
            <a:spAutoFit/>
          </a:bodyPr>
          <a:lstStyle/>
          <a:p>
            <a:r>
              <a:rPr kumimoji="1" lang="en-US" altLang="ja-JP" sz="1400" b="1" dirty="0">
                <a:solidFill>
                  <a:schemeClr val="accent5">
                    <a:lumMod val="75000"/>
                  </a:schemeClr>
                </a:solidFill>
                <a:latin typeface="Meiryo UI" panose="020B0604030504040204" pitchFamily="50" charset="-128"/>
                <a:ea typeface="Meiryo UI" panose="020B0604030504040204" pitchFamily="50" charset="-128"/>
              </a:rPr>
              <a:t>Master</a:t>
            </a:r>
            <a:endParaRPr kumimoji="1" lang="ja-JP" altLang="en-US" sz="1400" b="1" dirty="0">
              <a:solidFill>
                <a:schemeClr val="accent5">
                  <a:lumMod val="75000"/>
                </a:schemeClr>
              </a:solidFill>
              <a:latin typeface="Meiryo UI" panose="020B0604030504040204" pitchFamily="50" charset="-128"/>
              <a:ea typeface="Meiryo UI" panose="020B0604030504040204" pitchFamily="50" charset="-128"/>
            </a:endParaRPr>
          </a:p>
        </p:txBody>
      </p:sp>
      <p:sp>
        <p:nvSpPr>
          <p:cNvPr id="92" name="テキスト ボックス 91">
            <a:extLst>
              <a:ext uri="{FF2B5EF4-FFF2-40B4-BE49-F238E27FC236}">
                <a16:creationId xmlns:a16="http://schemas.microsoft.com/office/drawing/2014/main" id="{5D3FD792-62B0-4986-916A-B564C30C20E3}"/>
              </a:ext>
            </a:extLst>
          </p:cNvPr>
          <p:cNvSpPr txBox="1"/>
          <p:nvPr/>
        </p:nvSpPr>
        <p:spPr>
          <a:xfrm>
            <a:off x="6543132" y="5120106"/>
            <a:ext cx="833177" cy="307777"/>
          </a:xfrm>
          <a:prstGeom prst="rect">
            <a:avLst/>
          </a:prstGeom>
          <a:noFill/>
        </p:spPr>
        <p:txBody>
          <a:bodyPr wrap="square" rtlCol="0">
            <a:spAutoFit/>
          </a:bodyPr>
          <a:lstStyle/>
          <a:p>
            <a:r>
              <a:rPr kumimoji="1" lang="en-US" altLang="ja-JP" sz="1400" b="1" dirty="0">
                <a:solidFill>
                  <a:srgbClr val="C00000"/>
                </a:solidFill>
                <a:latin typeface="Meiryo UI" panose="020B0604030504040204" pitchFamily="50" charset="-128"/>
                <a:ea typeface="Meiryo UI" panose="020B0604030504040204" pitchFamily="50" charset="-128"/>
              </a:rPr>
              <a:t>Master</a:t>
            </a:r>
            <a:endParaRPr kumimoji="1" lang="ja-JP" altLang="en-US" sz="1400" b="1" dirty="0">
              <a:solidFill>
                <a:srgbClr val="C00000"/>
              </a:solidFill>
              <a:latin typeface="Meiryo UI" panose="020B0604030504040204" pitchFamily="50" charset="-128"/>
              <a:ea typeface="Meiryo UI" panose="020B0604030504040204" pitchFamily="50" charset="-128"/>
            </a:endParaRPr>
          </a:p>
        </p:txBody>
      </p:sp>
      <p:cxnSp>
        <p:nvCxnSpPr>
          <p:cNvPr id="95" name="直線矢印コネクタ 2">
            <a:extLst>
              <a:ext uri="{FF2B5EF4-FFF2-40B4-BE49-F238E27FC236}">
                <a16:creationId xmlns:a16="http://schemas.microsoft.com/office/drawing/2014/main" id="{D5FFB3BE-5910-4579-B844-D576D476937C}"/>
              </a:ext>
            </a:extLst>
          </p:cNvPr>
          <p:cNvCxnSpPr>
            <a:cxnSpLocks/>
            <a:stCxn id="75" idx="1"/>
            <a:endCxn id="70" idx="3"/>
          </p:cNvCxnSpPr>
          <p:nvPr/>
        </p:nvCxnSpPr>
        <p:spPr>
          <a:xfrm rot="10800000" flipV="1">
            <a:off x="2278030" y="4821293"/>
            <a:ext cx="1034406" cy="1277373"/>
          </a:xfrm>
          <a:prstGeom prst="bentConnector3">
            <a:avLst>
              <a:gd name="adj1" fmla="val 71511"/>
            </a:avLst>
          </a:prstGeom>
          <a:noFill/>
          <a:ln w="12700" cap="flat" cmpd="sng" algn="ctr">
            <a:solidFill>
              <a:srgbClr val="EBD715"/>
            </a:solidFill>
            <a:prstDash val="dash"/>
            <a:miter lim="800000"/>
            <a:headEnd type="triangle"/>
            <a:tailEnd type="triangle"/>
          </a:ln>
          <a:effectLst/>
        </p:spPr>
      </p:cxnSp>
      <p:sp>
        <p:nvSpPr>
          <p:cNvPr id="97" name="正方形/長方形 96">
            <a:extLst>
              <a:ext uri="{FF2B5EF4-FFF2-40B4-BE49-F238E27FC236}">
                <a16:creationId xmlns:a16="http://schemas.microsoft.com/office/drawing/2014/main" id="{BE65E084-02CA-4FD7-A658-449DC8FB419A}"/>
              </a:ext>
            </a:extLst>
          </p:cNvPr>
          <p:cNvSpPr/>
          <p:nvPr/>
        </p:nvSpPr>
        <p:spPr>
          <a:xfrm>
            <a:off x="252846" y="3296333"/>
            <a:ext cx="2321209" cy="386499"/>
          </a:xfrm>
          <a:prstGeom prst="rect">
            <a:avLst/>
          </a:prstGeom>
          <a:noFill/>
          <a:ln w="19050" cap="flat" cmpd="sng" algn="ctr">
            <a:noFill/>
            <a:prstDash val="solid"/>
            <a:miter lim="800000"/>
          </a:ln>
          <a:effectLst/>
        </p:spPr>
        <p:txBody>
          <a:bodyPr wrap="none" lIns="0" tIns="36000" rIns="0" bIns="36000" rtlCol="0" anchor="ctr"/>
          <a:lstStyle/>
          <a:p>
            <a:pPr algn="ctr"/>
            <a:r>
              <a:rPr lang="zh-TW" altLang="en-US" sz="1000" u="sng" dirty="0">
                <a:latin typeface="Meiryo UI" panose="020B0604030504040204" pitchFamily="50" charset="-128"/>
                <a:ea typeface="Meiryo UI" panose="020B0604030504040204" pitchFamily="50" charset="-128"/>
              </a:rPr>
              <a:t>事業計画認定情報</a:t>
            </a:r>
            <a:r>
              <a:rPr lang="ja-JP" altLang="en-US" sz="1000" u="sng" dirty="0">
                <a:latin typeface="Meiryo UI" panose="020B0604030504040204" pitchFamily="50" charset="-128"/>
                <a:ea typeface="Meiryo UI" panose="020B0604030504040204" pitchFamily="50" charset="-128"/>
              </a:rPr>
              <a:t>の主要項目</a:t>
            </a:r>
            <a:endParaRPr lang="en-US" altLang="ja-JP" sz="1000" u="sng" dirty="0">
              <a:latin typeface="Meiryo UI" panose="020B0604030504040204" pitchFamily="50" charset="-128"/>
              <a:ea typeface="Meiryo UI" panose="020B0604030504040204" pitchFamily="50" charset="-128"/>
            </a:endParaRPr>
          </a:p>
          <a:p>
            <a:pPr algn="ctr"/>
            <a:endParaRPr lang="en-US" altLang="ja-JP" sz="100" dirty="0">
              <a:latin typeface="Meiryo UI" panose="020B0604030504040204" pitchFamily="50" charset="-128"/>
              <a:ea typeface="Meiryo UI" panose="020B0604030504040204" pitchFamily="50" charset="-128"/>
            </a:endParaRPr>
          </a:p>
          <a:p>
            <a:pPr algn="ctr"/>
            <a:r>
              <a:rPr lang="en-US" altLang="ja-JP" sz="800" dirty="0">
                <a:latin typeface="Meiryo UI" panose="020B0604030504040204" pitchFamily="50" charset="-128"/>
                <a:ea typeface="Meiryo UI" panose="020B0604030504040204" pitchFamily="50" charset="-128"/>
              </a:rPr>
              <a:t>※</a:t>
            </a:r>
            <a:r>
              <a:rPr lang="ja-JP" altLang="en-US" sz="800" dirty="0">
                <a:latin typeface="Meiryo UI" panose="020B0604030504040204" pitchFamily="50" charset="-128"/>
                <a:ea typeface="Meiryo UI" panose="020B0604030504040204" pitchFamily="50" charset="-128"/>
              </a:rPr>
              <a:t>各項目の説明は</a:t>
            </a:r>
            <a:r>
              <a:rPr lang="en-US" altLang="ja-JP" sz="800" dirty="0">
                <a:latin typeface="Meiryo UI" panose="020B0604030504040204" pitchFamily="50" charset="-128"/>
                <a:ea typeface="Meiryo UI" panose="020B0604030504040204" pitchFamily="50" charset="-128"/>
              </a:rPr>
              <a:t>(CMN001)</a:t>
            </a:r>
            <a:r>
              <a:rPr lang="zh-TW" altLang="en-US" sz="800" dirty="0">
                <a:latin typeface="Meiryo UI" panose="020B0604030504040204" pitchFamily="50" charset="-128"/>
                <a:ea typeface="Meiryo UI" panose="020B0604030504040204" pitchFamily="50" charset="-128"/>
              </a:rPr>
              <a:t>事業計画認定情報</a:t>
            </a:r>
            <a:r>
              <a:rPr lang="ja-JP" altLang="en-US" sz="800" dirty="0">
                <a:latin typeface="Meiryo UI" panose="020B0604030504040204" pitchFamily="50" charset="-128"/>
                <a:ea typeface="Meiryo UI" panose="020B0604030504040204" pitchFamily="50" charset="-128"/>
              </a:rPr>
              <a:t>を参照</a:t>
            </a:r>
            <a:endParaRPr lang="en-US" altLang="ja-JP" sz="1000" dirty="0">
              <a:latin typeface="Meiryo UI" panose="020B0604030504040204" pitchFamily="50" charset="-128"/>
              <a:ea typeface="Meiryo UI" panose="020B0604030504040204" pitchFamily="50" charset="-128"/>
            </a:endParaRPr>
          </a:p>
        </p:txBody>
      </p:sp>
      <p:sp>
        <p:nvSpPr>
          <p:cNvPr id="98" name="正方形/長方形 97">
            <a:extLst>
              <a:ext uri="{FF2B5EF4-FFF2-40B4-BE49-F238E27FC236}">
                <a16:creationId xmlns:a16="http://schemas.microsoft.com/office/drawing/2014/main" id="{E96E7464-78AC-483D-881C-09A1C3B322CC}"/>
              </a:ext>
            </a:extLst>
          </p:cNvPr>
          <p:cNvSpPr/>
          <p:nvPr/>
        </p:nvSpPr>
        <p:spPr>
          <a:xfrm>
            <a:off x="5173880" y="3360937"/>
            <a:ext cx="2321209" cy="386499"/>
          </a:xfrm>
          <a:prstGeom prst="rect">
            <a:avLst/>
          </a:prstGeom>
          <a:noFill/>
          <a:ln w="19050" cap="flat" cmpd="sng" algn="ctr">
            <a:noFill/>
            <a:prstDash val="solid"/>
            <a:miter lim="800000"/>
          </a:ln>
          <a:effectLst/>
        </p:spPr>
        <p:txBody>
          <a:bodyPr wrap="none" lIns="0" tIns="36000" rIns="0" bIns="36000" rtlCol="0" anchor="ctr"/>
          <a:lstStyle/>
          <a:p>
            <a:pPr algn="ctr"/>
            <a:r>
              <a:rPr lang="ja-JP" altLang="en-US" sz="1000" u="sng" dirty="0">
                <a:latin typeface="Meiryo UI" panose="020B0604030504040204" pitchFamily="50" charset="-128"/>
                <a:ea typeface="Meiryo UI" panose="020B0604030504040204" pitchFamily="50" charset="-128"/>
              </a:rPr>
              <a:t>事業者情報の主要項目</a:t>
            </a:r>
            <a:endParaRPr lang="en-US" altLang="ja-JP" sz="1000" u="sng" dirty="0">
              <a:latin typeface="Meiryo UI" panose="020B0604030504040204" pitchFamily="50" charset="-128"/>
              <a:ea typeface="Meiryo UI" panose="020B0604030504040204" pitchFamily="50" charset="-128"/>
            </a:endParaRPr>
          </a:p>
          <a:p>
            <a:pPr algn="ctr"/>
            <a:endParaRPr lang="en-US" altLang="ja-JP" sz="100" dirty="0">
              <a:latin typeface="Meiryo UI" panose="020B0604030504040204" pitchFamily="50" charset="-128"/>
              <a:ea typeface="Meiryo UI" panose="020B0604030504040204" pitchFamily="50" charset="-128"/>
            </a:endParaRPr>
          </a:p>
          <a:p>
            <a:pPr algn="ctr"/>
            <a:r>
              <a:rPr lang="en-US" altLang="ja-JP" sz="800" dirty="0">
                <a:latin typeface="Meiryo UI" panose="020B0604030504040204" pitchFamily="50" charset="-128"/>
                <a:ea typeface="Meiryo UI" panose="020B0604030504040204" pitchFamily="50" charset="-128"/>
              </a:rPr>
              <a:t>※</a:t>
            </a:r>
            <a:r>
              <a:rPr lang="ja-JP" altLang="en-US" sz="800" dirty="0">
                <a:latin typeface="Meiryo UI" panose="020B0604030504040204" pitchFamily="50" charset="-128"/>
                <a:ea typeface="Meiryo UI" panose="020B0604030504040204" pitchFamily="50" charset="-128"/>
              </a:rPr>
              <a:t>各項目の説明は</a:t>
            </a:r>
            <a:r>
              <a:rPr lang="en-US" altLang="ja-JP" sz="800" dirty="0">
                <a:latin typeface="Meiryo UI" panose="020B0604030504040204" pitchFamily="50" charset="-128"/>
                <a:ea typeface="Meiryo UI" panose="020B0604030504040204" pitchFamily="50" charset="-128"/>
              </a:rPr>
              <a:t>(CMN002)</a:t>
            </a:r>
            <a:r>
              <a:rPr lang="ja-JP" altLang="en-US" sz="800" dirty="0">
                <a:latin typeface="Meiryo UI" panose="020B0604030504040204" pitchFamily="50" charset="-128"/>
                <a:ea typeface="Meiryo UI" panose="020B0604030504040204" pitchFamily="50" charset="-128"/>
              </a:rPr>
              <a:t>事業者情報を参照</a:t>
            </a:r>
            <a:endParaRPr lang="en-US" altLang="ja-JP" sz="1000" dirty="0">
              <a:latin typeface="Meiryo UI" panose="020B0604030504040204" pitchFamily="50" charset="-128"/>
              <a:ea typeface="Meiryo UI" panose="020B0604030504040204" pitchFamily="50" charset="-128"/>
            </a:endParaRPr>
          </a:p>
        </p:txBody>
      </p:sp>
      <p:sp>
        <p:nvSpPr>
          <p:cNvPr id="99" name="正方形/長方形 98">
            <a:extLst>
              <a:ext uri="{FF2B5EF4-FFF2-40B4-BE49-F238E27FC236}">
                <a16:creationId xmlns:a16="http://schemas.microsoft.com/office/drawing/2014/main" id="{6B1FC786-FF74-43BA-91F1-2CE282CCBA60}"/>
              </a:ext>
            </a:extLst>
          </p:cNvPr>
          <p:cNvSpPr/>
          <p:nvPr/>
        </p:nvSpPr>
        <p:spPr>
          <a:xfrm>
            <a:off x="3521464" y="3484259"/>
            <a:ext cx="1553184" cy="105699"/>
          </a:xfrm>
          <a:prstGeom prst="rect">
            <a:avLst/>
          </a:prstGeom>
          <a:noFill/>
          <a:ln w="19050" cap="flat" cmpd="sng" algn="ctr">
            <a:noFill/>
            <a:prstDash val="solid"/>
            <a:miter lim="800000"/>
          </a:ln>
          <a:effectLst/>
        </p:spPr>
        <p:txBody>
          <a:bodyPr wrap="none" lIns="0" tIns="36000" rIns="0" bIns="36000" rtlCol="0" anchor="ctr"/>
          <a:lstStyle/>
          <a:p>
            <a:pPr algn="ctr"/>
            <a:r>
              <a:rPr lang="ja-JP" altLang="en-US" sz="800" dirty="0">
                <a:latin typeface="Meiryo UI" panose="020B0604030504040204" pitchFamily="50" charset="-128"/>
                <a:ea typeface="Meiryo UI" panose="020B0604030504040204" pitchFamily="50" charset="-128"/>
              </a:rPr>
              <a:t>➢「</a:t>
            </a:r>
            <a:r>
              <a:rPr lang="en-US" altLang="ja-JP" sz="800" dirty="0">
                <a:latin typeface="Meiryo UI" panose="020B0604030504040204" pitchFamily="50" charset="-128"/>
                <a:ea typeface="Meiryo UI" panose="020B0604030504040204" pitchFamily="50" charset="-128"/>
              </a:rPr>
              <a:t>(CMN001)</a:t>
            </a:r>
            <a:r>
              <a:rPr lang="zh-TW" altLang="en-US" sz="800" dirty="0">
                <a:latin typeface="Meiryo UI" panose="020B0604030504040204" pitchFamily="50" charset="-128"/>
                <a:ea typeface="Meiryo UI" panose="020B0604030504040204" pitchFamily="50" charset="-128"/>
              </a:rPr>
              <a:t>事業計画認定情報</a:t>
            </a:r>
            <a:r>
              <a:rPr lang="ja-JP" altLang="en-US" sz="800" dirty="0">
                <a:latin typeface="Meiryo UI" panose="020B0604030504040204" pitchFamily="50" charset="-128"/>
                <a:ea typeface="Meiryo UI" panose="020B0604030504040204" pitchFamily="50" charset="-128"/>
              </a:rPr>
              <a:t>」参照</a:t>
            </a:r>
            <a:endParaRPr lang="en-US" altLang="ja-JP" sz="1000" dirty="0">
              <a:latin typeface="Meiryo UI" panose="020B0604030504040204" pitchFamily="50" charset="-128"/>
              <a:ea typeface="Meiryo UI" panose="020B0604030504040204" pitchFamily="50" charset="-128"/>
            </a:endParaRPr>
          </a:p>
        </p:txBody>
      </p:sp>
      <p:cxnSp>
        <p:nvCxnSpPr>
          <p:cNvPr id="100" name="直線矢印コネクタ 136">
            <a:extLst>
              <a:ext uri="{FF2B5EF4-FFF2-40B4-BE49-F238E27FC236}">
                <a16:creationId xmlns:a16="http://schemas.microsoft.com/office/drawing/2014/main" id="{4924515E-9F4A-4268-A005-B2FDCC3EBF1C}"/>
              </a:ext>
            </a:extLst>
          </p:cNvPr>
          <p:cNvCxnSpPr>
            <a:cxnSpLocks/>
            <a:endCxn id="67" idx="1"/>
          </p:cNvCxnSpPr>
          <p:nvPr/>
        </p:nvCxnSpPr>
        <p:spPr>
          <a:xfrm>
            <a:off x="2278823" y="4477981"/>
            <a:ext cx="1046181" cy="204558"/>
          </a:xfrm>
          <a:prstGeom prst="bentConnector3">
            <a:avLst>
              <a:gd name="adj1" fmla="val 29970"/>
            </a:avLst>
          </a:prstGeom>
          <a:noFill/>
          <a:ln w="12700" cap="flat" cmpd="sng" algn="ctr">
            <a:solidFill>
              <a:schemeClr val="accent5">
                <a:lumMod val="75000"/>
              </a:schemeClr>
            </a:solidFill>
            <a:prstDash val="dash"/>
            <a:miter lim="800000"/>
            <a:headEnd type="triangle"/>
            <a:tailEnd type="triangle"/>
          </a:ln>
          <a:effectLst/>
        </p:spPr>
      </p:cxnSp>
      <p:cxnSp>
        <p:nvCxnSpPr>
          <p:cNvPr id="117" name="直線矢印コネクタ 136">
            <a:extLst>
              <a:ext uri="{FF2B5EF4-FFF2-40B4-BE49-F238E27FC236}">
                <a16:creationId xmlns:a16="http://schemas.microsoft.com/office/drawing/2014/main" id="{0E9C2569-DA06-48F5-BBA1-3F78719EF54D}"/>
              </a:ext>
            </a:extLst>
          </p:cNvPr>
          <p:cNvCxnSpPr>
            <a:cxnSpLocks/>
            <a:stCxn id="67" idx="3"/>
            <a:endCxn id="59" idx="1"/>
          </p:cNvCxnSpPr>
          <p:nvPr/>
        </p:nvCxnSpPr>
        <p:spPr>
          <a:xfrm>
            <a:off x="4754260" y="4682539"/>
            <a:ext cx="684219" cy="867198"/>
          </a:xfrm>
          <a:prstGeom prst="bentConnector3">
            <a:avLst>
              <a:gd name="adj1" fmla="val 50000"/>
            </a:avLst>
          </a:prstGeom>
          <a:noFill/>
          <a:ln w="12700" cap="flat" cmpd="sng" algn="ctr">
            <a:solidFill>
              <a:schemeClr val="accent5">
                <a:lumMod val="75000"/>
              </a:schemeClr>
            </a:solidFill>
            <a:prstDash val="dash"/>
            <a:miter lim="800000"/>
            <a:headEnd type="none"/>
            <a:tailEnd type="triangle"/>
          </a:ln>
          <a:effectLst/>
        </p:spPr>
      </p:cxnSp>
      <p:sp>
        <p:nvSpPr>
          <p:cNvPr id="62" name="矢印: 上向き折線 61">
            <a:extLst>
              <a:ext uri="{FF2B5EF4-FFF2-40B4-BE49-F238E27FC236}">
                <a16:creationId xmlns:a16="http://schemas.microsoft.com/office/drawing/2014/main" id="{96370BCB-EB4A-4587-89EA-C62A5750FC3C}"/>
              </a:ext>
            </a:extLst>
          </p:cNvPr>
          <p:cNvSpPr/>
          <p:nvPr/>
        </p:nvSpPr>
        <p:spPr>
          <a:xfrm rot="5400000">
            <a:off x="4639551" y="4271059"/>
            <a:ext cx="135303" cy="1419549"/>
          </a:xfrm>
          <a:prstGeom prst="bentUpArrow">
            <a:avLst>
              <a:gd name="adj1" fmla="val 50000"/>
              <a:gd name="adj2" fmla="val 45333"/>
              <a:gd name="adj3" fmla="val 45948"/>
            </a:avLst>
          </a:prstGeom>
          <a:solidFill>
            <a:srgbClr val="FFCCCC"/>
          </a:solidFill>
          <a:ln w="19050" cap="flat" cmpd="sng" algn="ctr">
            <a:noFill/>
            <a:prstDash val="solid"/>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sp>
        <p:nvSpPr>
          <p:cNvPr id="90" name="円弧 89">
            <a:extLst>
              <a:ext uri="{FF2B5EF4-FFF2-40B4-BE49-F238E27FC236}">
                <a16:creationId xmlns:a16="http://schemas.microsoft.com/office/drawing/2014/main" id="{37712E2B-F47D-477E-BE8C-78D9C58B6547}"/>
              </a:ext>
            </a:extLst>
          </p:cNvPr>
          <p:cNvSpPr/>
          <p:nvPr/>
        </p:nvSpPr>
        <p:spPr>
          <a:xfrm>
            <a:off x="4820032" y="4379937"/>
            <a:ext cx="164182" cy="789924"/>
          </a:xfrm>
          <a:prstGeom prst="arc">
            <a:avLst>
              <a:gd name="adj1" fmla="val 4686654"/>
              <a:gd name="adj2" fmla="val 16903744"/>
            </a:avLst>
          </a:pr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50" name="正方形/長方形 149">
            <a:extLst>
              <a:ext uri="{FF2B5EF4-FFF2-40B4-BE49-F238E27FC236}">
                <a16:creationId xmlns:a16="http://schemas.microsoft.com/office/drawing/2014/main" id="{82A71096-3B03-4343-88A6-DBB9D154BFFC}"/>
              </a:ext>
            </a:extLst>
          </p:cNvPr>
          <p:cNvSpPr/>
          <p:nvPr/>
        </p:nvSpPr>
        <p:spPr>
          <a:xfrm>
            <a:off x="3485869" y="5248094"/>
            <a:ext cx="1419548" cy="139030"/>
          </a:xfrm>
          <a:prstGeom prst="rect">
            <a:avLst/>
          </a:prstGeom>
          <a:noFill/>
          <a:ln w="19050" cap="flat" cmpd="sng" algn="ctr">
            <a:noFill/>
            <a:prstDash val="solid"/>
            <a:miter lim="800000"/>
          </a:ln>
          <a:effectLst/>
        </p:spPr>
        <p:txBody>
          <a:bodyPr wrap="none" lIns="0" tIns="36000" rIns="0" bIns="36000" rtlCol="0" anchor="ctr"/>
          <a:lstStyle/>
          <a:p>
            <a:pPr algn="ctr"/>
            <a:r>
              <a:rPr lang="ja-JP" altLang="en-US" sz="800" dirty="0">
                <a:latin typeface="Meiryo UI" panose="020B0604030504040204" pitchFamily="50" charset="-128"/>
                <a:ea typeface="Meiryo UI" panose="020B0604030504040204" pitchFamily="50" charset="-128"/>
              </a:rPr>
              <a:t>➢「</a:t>
            </a:r>
            <a:r>
              <a:rPr lang="en-US" altLang="ja-JP" sz="800" dirty="0">
                <a:latin typeface="Meiryo UI" panose="020B0604030504040204" pitchFamily="50" charset="-128"/>
                <a:ea typeface="Meiryo UI" panose="020B0604030504040204" pitchFamily="50" charset="-128"/>
              </a:rPr>
              <a:t>(CMN002)</a:t>
            </a:r>
            <a:r>
              <a:rPr lang="ja-JP" altLang="en-US" sz="800" dirty="0">
                <a:latin typeface="Meiryo UI" panose="020B0604030504040204" pitchFamily="50" charset="-128"/>
                <a:ea typeface="Meiryo UI" panose="020B0604030504040204" pitchFamily="50" charset="-128"/>
              </a:rPr>
              <a:t>事業者情報」参照</a:t>
            </a:r>
            <a:endParaRPr lang="en-US" altLang="ja-JP" sz="1000" dirty="0">
              <a:latin typeface="Meiryo UI" panose="020B0604030504040204" pitchFamily="50" charset="-128"/>
              <a:ea typeface="Meiryo UI" panose="020B0604030504040204" pitchFamily="50" charset="-128"/>
            </a:endParaRPr>
          </a:p>
        </p:txBody>
      </p:sp>
      <p:sp>
        <p:nvSpPr>
          <p:cNvPr id="155" name="テキスト ボックス 154">
            <a:extLst>
              <a:ext uri="{FF2B5EF4-FFF2-40B4-BE49-F238E27FC236}">
                <a16:creationId xmlns:a16="http://schemas.microsoft.com/office/drawing/2014/main" id="{F18CFDB4-41F4-4E84-855B-E49F4B874B53}"/>
              </a:ext>
            </a:extLst>
          </p:cNvPr>
          <p:cNvSpPr txBox="1"/>
          <p:nvPr/>
        </p:nvSpPr>
        <p:spPr>
          <a:xfrm>
            <a:off x="4480837" y="4740297"/>
            <a:ext cx="296368" cy="145058"/>
          </a:xfrm>
          <a:prstGeom prst="rect">
            <a:avLst/>
          </a:prstGeom>
          <a:noFill/>
        </p:spPr>
        <p:txBody>
          <a:bodyPr wrap="square" rtlCol="0">
            <a:spAutoFit/>
          </a:bodyPr>
          <a:lstStyle/>
          <a:p>
            <a:endParaRPr kumimoji="1" lang="ja-JP" altLang="en-US" dirty="0"/>
          </a:p>
        </p:txBody>
      </p:sp>
      <p:sp>
        <p:nvSpPr>
          <p:cNvPr id="156" name="テキスト ボックス 155">
            <a:extLst>
              <a:ext uri="{FF2B5EF4-FFF2-40B4-BE49-F238E27FC236}">
                <a16:creationId xmlns:a16="http://schemas.microsoft.com/office/drawing/2014/main" id="{069085EC-6960-4F2B-B399-298B484E5A0C}"/>
              </a:ext>
            </a:extLst>
          </p:cNvPr>
          <p:cNvSpPr txBox="1"/>
          <p:nvPr/>
        </p:nvSpPr>
        <p:spPr>
          <a:xfrm>
            <a:off x="4480837" y="4466613"/>
            <a:ext cx="279400" cy="135303"/>
          </a:xfrm>
          <a:prstGeom prst="rect">
            <a:avLst/>
          </a:prstGeom>
          <a:noFill/>
        </p:spPr>
        <p:txBody>
          <a:bodyPr wrap="square" rtlCol="0">
            <a:spAutoFit/>
          </a:bodyPr>
          <a:lstStyle/>
          <a:p>
            <a:endParaRPr kumimoji="1" lang="ja-JP" altLang="en-US" dirty="0"/>
          </a:p>
        </p:txBody>
      </p:sp>
      <p:sp>
        <p:nvSpPr>
          <p:cNvPr id="174" name="テキスト ボックス 173">
            <a:extLst>
              <a:ext uri="{FF2B5EF4-FFF2-40B4-BE49-F238E27FC236}">
                <a16:creationId xmlns:a16="http://schemas.microsoft.com/office/drawing/2014/main" id="{4ADA4A58-6540-4E48-9885-D6A03CA8532B}"/>
              </a:ext>
            </a:extLst>
          </p:cNvPr>
          <p:cNvSpPr txBox="1"/>
          <p:nvPr/>
        </p:nvSpPr>
        <p:spPr>
          <a:xfrm>
            <a:off x="7526932" y="6111287"/>
            <a:ext cx="279400" cy="135303"/>
          </a:xfrm>
          <a:prstGeom prst="rect">
            <a:avLst/>
          </a:prstGeom>
          <a:noFill/>
        </p:spPr>
        <p:txBody>
          <a:bodyPr wrap="square" rtlCol="0">
            <a:spAutoFit/>
          </a:bodyPr>
          <a:lstStyle/>
          <a:p>
            <a:endParaRPr kumimoji="1" lang="ja-JP" altLang="en-US" dirty="0"/>
          </a:p>
        </p:txBody>
      </p:sp>
      <p:cxnSp>
        <p:nvCxnSpPr>
          <p:cNvPr id="175" name="直線コネクタ 174">
            <a:extLst>
              <a:ext uri="{FF2B5EF4-FFF2-40B4-BE49-F238E27FC236}">
                <a16:creationId xmlns:a16="http://schemas.microsoft.com/office/drawing/2014/main" id="{CC8C1885-8846-4940-A8B9-C4AA02F7E45E}"/>
              </a:ext>
            </a:extLst>
          </p:cNvPr>
          <p:cNvCxnSpPr>
            <a:cxnSpLocks/>
          </p:cNvCxnSpPr>
          <p:nvPr/>
        </p:nvCxnSpPr>
        <p:spPr>
          <a:xfrm flipH="1">
            <a:off x="7309461" y="5531509"/>
            <a:ext cx="472041" cy="0"/>
          </a:xfrm>
          <a:prstGeom prst="line">
            <a:avLst/>
          </a:prstGeom>
          <a:ln>
            <a:solidFill>
              <a:schemeClr val="accent5">
                <a:lumMod val="75000"/>
              </a:schemeClr>
            </a:solidFill>
          </a:ln>
        </p:spPr>
        <p:style>
          <a:lnRef idx="1">
            <a:schemeClr val="dk1"/>
          </a:lnRef>
          <a:fillRef idx="0">
            <a:schemeClr val="dk1"/>
          </a:fillRef>
          <a:effectRef idx="0">
            <a:schemeClr val="dk1"/>
          </a:effectRef>
          <a:fontRef idx="minor">
            <a:schemeClr val="tx1"/>
          </a:fontRef>
        </p:style>
      </p:cxnSp>
      <p:graphicFrame>
        <p:nvGraphicFramePr>
          <p:cNvPr id="180" name="表 179">
            <a:extLst>
              <a:ext uri="{FF2B5EF4-FFF2-40B4-BE49-F238E27FC236}">
                <a16:creationId xmlns:a16="http://schemas.microsoft.com/office/drawing/2014/main" id="{A3C66961-0504-4A47-A498-740B95192ACA}"/>
              </a:ext>
            </a:extLst>
          </p:cNvPr>
          <p:cNvGraphicFramePr>
            <a:graphicFrameLocks noGrp="1"/>
          </p:cNvGraphicFramePr>
          <p:nvPr>
            <p:extLst>
              <p:ext uri="{D42A27DB-BD31-4B8C-83A1-F6EECF244321}">
                <p14:modId xmlns:p14="http://schemas.microsoft.com/office/powerpoint/2010/main" val="3669910806"/>
              </p:ext>
            </p:extLst>
          </p:nvPr>
        </p:nvGraphicFramePr>
        <p:xfrm>
          <a:off x="7771068" y="5199176"/>
          <a:ext cx="1765129" cy="897600"/>
        </p:xfrm>
        <a:graphic>
          <a:graphicData uri="http://schemas.openxmlformats.org/drawingml/2006/table">
            <a:tbl>
              <a:tblPr firstRow="1" bandRow="1">
                <a:tableStyleId>{2D5ABB26-0587-4C30-8999-92F81FD0307C}</a:tableStyleId>
              </a:tblPr>
              <a:tblGrid>
                <a:gridCol w="1765129">
                  <a:extLst>
                    <a:ext uri="{9D8B030D-6E8A-4147-A177-3AD203B41FA5}">
                      <a16:colId xmlns:a16="http://schemas.microsoft.com/office/drawing/2014/main" val="3253929150"/>
                    </a:ext>
                  </a:extLst>
                </a:gridCol>
              </a:tblGrid>
              <a:tr h="0">
                <a:tc>
                  <a:txBody>
                    <a:bodyPr/>
                    <a:lstStyle/>
                    <a:p>
                      <a:pPr algn="ctr"/>
                      <a:r>
                        <a:rPr kumimoji="1" lang="zh-TW" altLang="en-US" sz="1000" dirty="0">
                          <a:latin typeface="Meiryo UI" panose="020B0604030504040204" pitchFamily="50" charset="-128"/>
                          <a:ea typeface="Meiryo UI" panose="020B0604030504040204" pitchFamily="50" charset="-128"/>
                        </a:rPr>
                        <a:t>事業計画認定情報</a:t>
                      </a:r>
                      <a:endParaRPr kumimoji="1" lang="ja-JP" altLang="en-US" sz="1000" dirty="0">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929096736"/>
                  </a:ext>
                </a:extLst>
              </a:tr>
              <a:tr h="0">
                <a:tc>
                  <a:txBody>
                    <a:bodyPr/>
                    <a:lstStyle/>
                    <a:p>
                      <a:r>
                        <a:rPr kumimoji="1" lang="ja-JP" altLang="en-US" sz="1000" dirty="0">
                          <a:latin typeface="Meiryo UI" panose="020B0604030504040204" pitchFamily="50" charset="-128"/>
                          <a:ea typeface="Meiryo UI" panose="020B0604030504040204" pitchFamily="50" charset="-128"/>
                        </a:rPr>
                        <a:t>設備</a:t>
                      </a:r>
                      <a:r>
                        <a:rPr kumimoji="1" lang="en-US" altLang="ja-JP" sz="1000" dirty="0">
                          <a:latin typeface="Meiryo UI" panose="020B0604030504040204" pitchFamily="50" charset="-128"/>
                          <a:ea typeface="Meiryo UI" panose="020B0604030504040204" pitchFamily="50" charset="-128"/>
                        </a:rPr>
                        <a:t>ID </a:t>
                      </a:r>
                      <a:r>
                        <a:rPr kumimoji="1" lang="ja-JP" altLang="en-US" sz="800" dirty="0">
                          <a:latin typeface="Meiryo UI" panose="020B0604030504040204" pitchFamily="50" charset="-128"/>
                          <a:ea typeface="Meiryo UI" panose="020B0604030504040204" pitchFamily="50" charset="-128"/>
                        </a:rPr>
                        <a:t>🗝</a:t>
                      </a:r>
                      <a:r>
                        <a:rPr kumimoji="1" lang="en-US" altLang="ja-JP" sz="800" dirty="0">
                          <a:latin typeface="Meiryo UI" panose="020B0604030504040204" pitchFamily="50" charset="-128"/>
                          <a:ea typeface="Meiryo UI" panose="020B0604030504040204" pitchFamily="50" charset="-128"/>
                        </a:rPr>
                        <a:t>KEY</a:t>
                      </a:r>
                      <a:endParaRPr kumimoji="1" lang="ja-JP" altLang="en-US" sz="1000" dirty="0">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2959412711"/>
                  </a:ext>
                </a:extLst>
              </a:tr>
              <a:tr h="188400">
                <a:tc>
                  <a:txBody>
                    <a:bodyPr/>
                    <a:lstStyle/>
                    <a:p>
                      <a:pPr algn="l" rtl="0"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発電設備区分</a:t>
                      </a: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ID</a:t>
                      </a:r>
                      <a:endParaRPr lang="en-US" altLang="zh-TW" sz="10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31710356"/>
                  </a:ext>
                </a:extLst>
              </a:tr>
              <a:tr h="188400">
                <a:tc>
                  <a:txBody>
                    <a:bodyPr/>
                    <a:lstStyle/>
                    <a:p>
                      <a:pPr algn="l" rtl="0"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発電事業者名</a:t>
                      </a:r>
                      <a:endParaRPr lang="zh-TW"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2543863611"/>
                  </a:ext>
                </a:extLst>
              </a:tr>
            </a:tbl>
          </a:graphicData>
        </a:graphic>
      </p:graphicFrame>
      <p:sp>
        <p:nvSpPr>
          <p:cNvPr id="184" name="正方形/長方形 183">
            <a:extLst>
              <a:ext uri="{FF2B5EF4-FFF2-40B4-BE49-F238E27FC236}">
                <a16:creationId xmlns:a16="http://schemas.microsoft.com/office/drawing/2014/main" id="{1604BCF3-47ED-4AA1-9C8D-E91884ED1A8A}"/>
              </a:ext>
            </a:extLst>
          </p:cNvPr>
          <p:cNvSpPr/>
          <p:nvPr/>
        </p:nvSpPr>
        <p:spPr>
          <a:xfrm>
            <a:off x="6922636" y="6289995"/>
            <a:ext cx="2613016" cy="207798"/>
          </a:xfrm>
          <a:prstGeom prst="rect">
            <a:avLst/>
          </a:prstGeom>
          <a:noFill/>
          <a:ln w="19050" cap="flat" cmpd="sng" algn="ctr">
            <a:noFill/>
            <a:prstDash val="solid"/>
            <a:miter lim="800000"/>
          </a:ln>
          <a:effectLst/>
        </p:spPr>
        <p:txBody>
          <a:bodyPr wrap="none" lIns="0" tIns="36000" rIns="0" bIns="36000" rtlCol="0" anchor="ctr"/>
          <a:lstStyle/>
          <a:p>
            <a:r>
              <a:rPr lang="en-US" altLang="ja-JP" sz="800" dirty="0">
                <a:latin typeface="Meiryo UI" panose="020B0604030504040204" pitchFamily="50" charset="-128"/>
                <a:ea typeface="Meiryo UI" panose="020B0604030504040204" pitchFamily="50" charset="-128"/>
              </a:rPr>
              <a:t>※1 </a:t>
            </a:r>
            <a:r>
              <a:rPr lang="ja-JP" altLang="en-US" sz="800" dirty="0">
                <a:latin typeface="Meiryo UI" panose="020B0604030504040204" pitchFamily="50" charset="-128"/>
                <a:ea typeface="Meiryo UI" panose="020B0604030504040204" pitchFamily="50" charset="-128"/>
              </a:rPr>
              <a:t>発電設備区分</a:t>
            </a:r>
            <a:r>
              <a:rPr lang="en-US" altLang="ja-JP" sz="800" dirty="0">
                <a:latin typeface="Meiryo UI" panose="020B0604030504040204" pitchFamily="50" charset="-128"/>
                <a:ea typeface="Meiryo UI" panose="020B0604030504040204" pitchFamily="50" charset="-128"/>
              </a:rPr>
              <a:t>ID</a:t>
            </a:r>
            <a:r>
              <a:rPr lang="ja-JP" altLang="en-US" sz="800" dirty="0">
                <a:latin typeface="Meiryo UI" panose="020B0604030504040204" pitchFamily="50" charset="-128"/>
                <a:ea typeface="Meiryo UI" panose="020B0604030504040204" pitchFamily="50" charset="-128"/>
              </a:rPr>
              <a:t>により廃棄等費用積立対象電源を特定</a:t>
            </a:r>
            <a:endParaRPr lang="en-US" altLang="ja-JP" sz="800" dirty="0">
              <a:latin typeface="Meiryo UI" panose="020B0604030504040204" pitchFamily="50" charset="-128"/>
              <a:ea typeface="Meiryo UI" panose="020B0604030504040204" pitchFamily="50" charset="-128"/>
            </a:endParaRPr>
          </a:p>
        </p:txBody>
      </p:sp>
      <p:sp>
        <p:nvSpPr>
          <p:cNvPr id="185" name="正方形/長方形 184">
            <a:extLst>
              <a:ext uri="{FF2B5EF4-FFF2-40B4-BE49-F238E27FC236}">
                <a16:creationId xmlns:a16="http://schemas.microsoft.com/office/drawing/2014/main" id="{1A94179B-2335-43CF-BC6E-982FBBDCC905}"/>
              </a:ext>
            </a:extLst>
          </p:cNvPr>
          <p:cNvSpPr/>
          <p:nvPr/>
        </p:nvSpPr>
        <p:spPr>
          <a:xfrm>
            <a:off x="2999213" y="6004613"/>
            <a:ext cx="2034219" cy="780580"/>
          </a:xfrm>
          <a:prstGeom prst="rect">
            <a:avLst/>
          </a:prstGeom>
          <a:solidFill>
            <a:schemeClr val="bg1"/>
          </a:solidFill>
          <a:ln w="9525" cap="flat" cmpd="sng" algn="ctr">
            <a:solidFill>
              <a:schemeClr val="tx1">
                <a:lumMod val="50000"/>
                <a:lumOff val="50000"/>
              </a:schemeClr>
            </a:solidFill>
            <a:prstDash val="solid"/>
            <a:miter lim="800000"/>
          </a:ln>
          <a:effectLst/>
        </p:spPr>
        <p:txBody>
          <a:bodyPr wrap="square" lIns="36000" tIns="36000" rIns="36000" bIns="36000" rtlCol="0" anchor="t">
            <a:noAutofit/>
          </a:bodyPr>
          <a:lstStyle/>
          <a:p>
            <a:pPr algn="ctr"/>
            <a:r>
              <a:rPr lang="ja-JP" altLang="en-US" sz="900" dirty="0">
                <a:latin typeface="Meiryo UI" panose="020B0604030504040204" pitchFamily="50" charset="-128"/>
                <a:ea typeface="Meiryo UI" panose="020B0604030504040204" pitchFamily="50" charset="-128"/>
              </a:rPr>
              <a:t>＜データ移行時の考慮点</a:t>
            </a:r>
            <a:r>
              <a:rPr lang="en-US" altLang="ja-JP" sz="900" dirty="0">
                <a:latin typeface="Meiryo UI" panose="020B0604030504040204" pitchFamily="50" charset="-128"/>
                <a:ea typeface="Meiryo UI" panose="020B0604030504040204" pitchFamily="50" charset="-128"/>
              </a:rPr>
              <a:t>(</a:t>
            </a:r>
            <a:r>
              <a:rPr lang="ja-JP" altLang="en-US" sz="900" dirty="0">
                <a:latin typeface="Meiryo UI" panose="020B0604030504040204" pitchFamily="50" charset="-128"/>
                <a:ea typeface="Meiryo UI" panose="020B0604030504040204" pitchFamily="50" charset="-128"/>
              </a:rPr>
              <a:t>メモ</a:t>
            </a:r>
            <a:r>
              <a:rPr lang="en-US" altLang="ja-JP" sz="900" dirty="0">
                <a:latin typeface="Meiryo UI" panose="020B0604030504040204" pitchFamily="50" charset="-128"/>
                <a:ea typeface="Meiryo UI" panose="020B0604030504040204" pitchFamily="50" charset="-128"/>
              </a:rPr>
              <a:t>)</a:t>
            </a:r>
            <a:r>
              <a:rPr lang="ja-JP" altLang="en-US" sz="900" dirty="0">
                <a:latin typeface="Meiryo UI" panose="020B0604030504040204" pitchFamily="50" charset="-128"/>
                <a:ea typeface="Meiryo UI" panose="020B0604030504040204" pitchFamily="50" charset="-128"/>
              </a:rPr>
              <a:t>＞</a:t>
            </a:r>
          </a:p>
          <a:p>
            <a:endParaRPr lang="en-US" altLang="ja-JP" sz="200" dirty="0">
              <a:latin typeface="Meiryo UI" panose="020B0604030504040204" pitchFamily="50" charset="-128"/>
              <a:ea typeface="Meiryo UI" panose="020B0604030504040204" pitchFamily="50" charset="-128"/>
            </a:endParaRPr>
          </a:p>
          <a:p>
            <a:r>
              <a:rPr lang="ja-JP" altLang="en-US" sz="800" dirty="0">
                <a:latin typeface="Meiryo UI" panose="020B0604030504040204" pitchFamily="50" charset="-128"/>
                <a:ea typeface="Meiryo UI" panose="020B0604030504040204" pitchFamily="50" charset="-128"/>
              </a:rPr>
              <a:t>事業者情報の属性である「設備</a:t>
            </a:r>
            <a:r>
              <a:rPr lang="en-US" altLang="ja-JP" sz="800" dirty="0">
                <a:latin typeface="Meiryo UI" panose="020B0604030504040204" pitchFamily="50" charset="-128"/>
                <a:ea typeface="Meiryo UI" panose="020B0604030504040204" pitchFamily="50" charset="-128"/>
              </a:rPr>
              <a:t>ID</a:t>
            </a:r>
            <a:r>
              <a:rPr lang="ja-JP" altLang="en-US" sz="800" dirty="0">
                <a:latin typeface="Meiryo UI" panose="020B0604030504040204" pitchFamily="50" charset="-128"/>
                <a:ea typeface="Meiryo UI" panose="020B0604030504040204" pitchFamily="50" charset="-128"/>
              </a:rPr>
              <a:t>」と</a:t>
            </a:r>
            <a:r>
              <a:rPr lang="zh-TW" altLang="en-US" sz="800" dirty="0">
                <a:latin typeface="Meiryo UI" panose="020B0604030504040204" pitchFamily="50" charset="-128"/>
                <a:ea typeface="Meiryo UI" panose="020B0604030504040204" pitchFamily="50" charset="-128"/>
              </a:rPr>
              <a:t>事業計画認定情報</a:t>
            </a:r>
            <a:r>
              <a:rPr lang="ja-JP" altLang="en-US" sz="800" dirty="0">
                <a:latin typeface="Meiryo UI" panose="020B0604030504040204" pitchFamily="50" charset="-128"/>
                <a:ea typeface="Meiryo UI" panose="020B0604030504040204" pitchFamily="50" charset="-128"/>
              </a:rPr>
              <a:t>の</a:t>
            </a:r>
            <a:r>
              <a:rPr lang="en-US" altLang="ja-JP" sz="800" dirty="0">
                <a:latin typeface="Meiryo UI" panose="020B0604030504040204" pitchFamily="50" charset="-128"/>
                <a:ea typeface="Meiryo UI" panose="020B0604030504040204" pitchFamily="50" charset="-128"/>
              </a:rPr>
              <a:t>KEY</a:t>
            </a:r>
            <a:r>
              <a:rPr lang="ja-JP" altLang="en-US" sz="800" dirty="0">
                <a:latin typeface="Meiryo UI" panose="020B0604030504040204" pitchFamily="50" charset="-128"/>
                <a:ea typeface="Meiryo UI" panose="020B0604030504040204" pitchFamily="50" charset="-128"/>
              </a:rPr>
              <a:t>である「設備</a:t>
            </a:r>
            <a:r>
              <a:rPr lang="en-US" altLang="ja-JP" sz="800" dirty="0">
                <a:latin typeface="Meiryo UI" panose="020B0604030504040204" pitchFamily="50" charset="-128"/>
                <a:ea typeface="Meiryo UI" panose="020B0604030504040204" pitchFamily="50" charset="-128"/>
              </a:rPr>
              <a:t>ID</a:t>
            </a:r>
            <a:r>
              <a:rPr lang="ja-JP" altLang="en-US" sz="800" dirty="0">
                <a:latin typeface="Meiryo UI" panose="020B0604030504040204" pitchFamily="50" charset="-128"/>
                <a:ea typeface="Meiryo UI" panose="020B0604030504040204" pitchFamily="50" charset="-128"/>
              </a:rPr>
              <a:t>」の整合性を保つため、</a:t>
            </a:r>
            <a:r>
              <a:rPr lang="zh-TW" altLang="en-US" sz="800" dirty="0">
                <a:latin typeface="Meiryo UI" panose="020B0604030504040204" pitchFamily="50" charset="-128"/>
                <a:ea typeface="Meiryo UI" panose="020B0604030504040204" pitchFamily="50" charset="-128"/>
              </a:rPr>
              <a:t>事業計画認定情報</a:t>
            </a:r>
            <a:r>
              <a:rPr lang="ja-JP" altLang="en-US" sz="800" dirty="0">
                <a:latin typeface="Meiryo UI" panose="020B0604030504040204" pitchFamily="50" charset="-128"/>
                <a:ea typeface="Meiryo UI" panose="020B0604030504040204" pitchFamily="50" charset="-128"/>
              </a:rPr>
              <a:t>の最新化を行った後に、事業者情報を一括登録する必要がある。</a:t>
            </a:r>
            <a:endParaRPr lang="en-US" altLang="ja-JP" sz="800" dirty="0">
              <a:latin typeface="Meiryo UI" panose="020B0604030504040204" pitchFamily="50" charset="-128"/>
              <a:ea typeface="Meiryo UI" panose="020B0604030504040204" pitchFamily="50" charset="-128"/>
            </a:endParaRPr>
          </a:p>
        </p:txBody>
      </p:sp>
      <p:sp>
        <p:nvSpPr>
          <p:cNvPr id="59" name="テキスト ボックス 58">
            <a:extLst>
              <a:ext uri="{FF2B5EF4-FFF2-40B4-BE49-F238E27FC236}">
                <a16:creationId xmlns:a16="http://schemas.microsoft.com/office/drawing/2014/main" id="{A2CD30DC-1B8E-45A0-9BA7-63FBE27D9841}"/>
              </a:ext>
            </a:extLst>
          </p:cNvPr>
          <p:cNvSpPr txBox="1"/>
          <p:nvPr/>
        </p:nvSpPr>
        <p:spPr>
          <a:xfrm>
            <a:off x="5438479" y="5482085"/>
            <a:ext cx="279400" cy="135303"/>
          </a:xfrm>
          <a:prstGeom prst="rect">
            <a:avLst/>
          </a:prstGeom>
          <a:noFill/>
        </p:spPr>
        <p:txBody>
          <a:bodyPr wrap="square" rtlCol="0">
            <a:spAutoFit/>
          </a:bodyPr>
          <a:lstStyle/>
          <a:p>
            <a:endParaRPr kumimoji="1" lang="ja-JP" altLang="en-US" dirty="0"/>
          </a:p>
        </p:txBody>
      </p:sp>
      <p:sp>
        <p:nvSpPr>
          <p:cNvPr id="78" name="テキスト ボックス 77">
            <a:extLst>
              <a:ext uri="{FF2B5EF4-FFF2-40B4-BE49-F238E27FC236}">
                <a16:creationId xmlns:a16="http://schemas.microsoft.com/office/drawing/2014/main" id="{6AB27E3A-7072-4301-A54C-4CC8132F5F8A}"/>
              </a:ext>
            </a:extLst>
          </p:cNvPr>
          <p:cNvSpPr txBox="1"/>
          <p:nvPr/>
        </p:nvSpPr>
        <p:spPr>
          <a:xfrm>
            <a:off x="5445239" y="5703198"/>
            <a:ext cx="279400" cy="135303"/>
          </a:xfrm>
          <a:prstGeom prst="rect">
            <a:avLst/>
          </a:prstGeom>
          <a:noFill/>
        </p:spPr>
        <p:txBody>
          <a:bodyPr wrap="square" rtlCol="0">
            <a:spAutoFit/>
          </a:bodyPr>
          <a:lstStyle/>
          <a:p>
            <a:endParaRPr kumimoji="1" lang="ja-JP" altLang="en-US" dirty="0"/>
          </a:p>
        </p:txBody>
      </p:sp>
      <p:sp>
        <p:nvSpPr>
          <p:cNvPr id="85" name="テキスト ボックス 84">
            <a:extLst>
              <a:ext uri="{FF2B5EF4-FFF2-40B4-BE49-F238E27FC236}">
                <a16:creationId xmlns:a16="http://schemas.microsoft.com/office/drawing/2014/main" id="{AA689B09-451A-4553-9EEF-9E2F0CA50DB3}"/>
              </a:ext>
            </a:extLst>
          </p:cNvPr>
          <p:cNvSpPr txBox="1"/>
          <p:nvPr/>
        </p:nvSpPr>
        <p:spPr>
          <a:xfrm>
            <a:off x="5436474" y="4576683"/>
            <a:ext cx="279400" cy="135303"/>
          </a:xfrm>
          <a:prstGeom prst="rect">
            <a:avLst/>
          </a:prstGeom>
          <a:noFill/>
        </p:spPr>
        <p:txBody>
          <a:bodyPr wrap="square" rtlCol="0">
            <a:spAutoFit/>
          </a:bodyPr>
          <a:lstStyle/>
          <a:p>
            <a:endParaRPr kumimoji="1" lang="ja-JP" altLang="en-US" dirty="0"/>
          </a:p>
        </p:txBody>
      </p:sp>
    </p:spTree>
    <p:extLst>
      <p:ext uri="{BB962C8B-B14F-4D97-AF65-F5344CB8AC3E}">
        <p14:creationId xmlns:p14="http://schemas.microsoft.com/office/powerpoint/2010/main" val="60865055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ja-JP" altLang="en-US" dirty="0">
                <a:latin typeface="Meiryo UI" panose="020B0604030504040204" pitchFamily="50" charset="-128"/>
                <a:ea typeface="Meiryo UI" panose="020B0604030504040204" pitchFamily="50" charset="-128"/>
              </a:rPr>
              <a:t>業務フロー</a:t>
            </a:r>
            <a:br>
              <a:rPr lang="en-US" altLang="ja-JP" dirty="0">
                <a:latin typeface="Meiryo UI" panose="020B0604030504040204" pitchFamily="50" charset="-128"/>
                <a:ea typeface="Meiryo UI" panose="020B0604030504040204" pitchFamily="50" charset="-128"/>
              </a:rPr>
            </a:br>
            <a:r>
              <a:rPr lang="ja-JP" altLang="en-US" dirty="0">
                <a:latin typeface="Meiryo UI" panose="020B0604030504040204" pitchFamily="50" charset="-128"/>
                <a:ea typeface="Meiryo UI" panose="020B0604030504040204" pitchFamily="50" charset="-128"/>
              </a:rPr>
              <a:t>事前準備</a:t>
            </a:r>
            <a:r>
              <a:rPr lang="zh-TW" altLang="en-US"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マスタ情報管理 </a:t>
            </a:r>
            <a:r>
              <a:rPr lang="en-US" altLang="ja-JP" dirty="0">
                <a:latin typeface="Meiryo UI" panose="020B0604030504040204" pitchFamily="50" charset="-128"/>
                <a:ea typeface="Meiryo UI" panose="020B0604030504040204" pitchFamily="50" charset="-128"/>
                <a:cs typeface="Arial" panose="020B0604020202020204" pitchFamily="34" charset="0"/>
              </a:rPr>
              <a:t>– </a:t>
            </a:r>
            <a:r>
              <a:rPr lang="zh-TW" altLang="en-US" dirty="0">
                <a:latin typeface="Meiryo UI" panose="020B0604030504040204" pitchFamily="50" charset="-128"/>
                <a:ea typeface="Meiryo UI" panose="020B0604030504040204" pitchFamily="50" charset="-128"/>
                <a:cs typeface="Arial" panose="020B0604020202020204" pitchFamily="34" charset="0"/>
              </a:rPr>
              <a:t>事業計画認定情報</a:t>
            </a:r>
            <a:endParaRPr kumimoji="1" lang="ja-JP" altLang="en-US" dirty="0">
              <a:latin typeface="Meiryo UI" panose="020B0604030504040204" pitchFamily="50" charset="-128"/>
              <a:ea typeface="Meiryo UI" panose="020B0604030504040204" pitchFamily="50" charset="-128"/>
            </a:endParaRPr>
          </a:p>
        </p:txBody>
      </p:sp>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514588501"/>
              </p:ext>
            </p:extLst>
          </p:nvPr>
        </p:nvGraphicFramePr>
        <p:xfrm>
          <a:off x="100797" y="1101049"/>
          <a:ext cx="9612776" cy="5070394"/>
        </p:xfrm>
        <a:graphic>
          <a:graphicData uri="http://schemas.openxmlformats.org/drawingml/2006/table">
            <a:tbl>
              <a:tblPr firstRow="1" bandRow="1">
                <a:tableStyleId>{2D5ABB26-0587-4C30-8999-92F81FD0307C}</a:tableStyleId>
              </a:tblPr>
              <a:tblGrid>
                <a:gridCol w="486882">
                  <a:extLst>
                    <a:ext uri="{9D8B030D-6E8A-4147-A177-3AD203B41FA5}">
                      <a16:colId xmlns:a16="http://schemas.microsoft.com/office/drawing/2014/main" val="358073148"/>
                    </a:ext>
                  </a:extLst>
                </a:gridCol>
                <a:gridCol w="917583">
                  <a:extLst>
                    <a:ext uri="{9D8B030D-6E8A-4147-A177-3AD203B41FA5}">
                      <a16:colId xmlns:a16="http://schemas.microsoft.com/office/drawing/2014/main" val="3311309282"/>
                    </a:ext>
                  </a:extLst>
                </a:gridCol>
                <a:gridCol w="5460211">
                  <a:extLst>
                    <a:ext uri="{9D8B030D-6E8A-4147-A177-3AD203B41FA5}">
                      <a16:colId xmlns:a16="http://schemas.microsoft.com/office/drawing/2014/main" val="1235158156"/>
                    </a:ext>
                  </a:extLst>
                </a:gridCol>
                <a:gridCol w="1436507">
                  <a:extLst>
                    <a:ext uri="{9D8B030D-6E8A-4147-A177-3AD203B41FA5}">
                      <a16:colId xmlns:a16="http://schemas.microsoft.com/office/drawing/2014/main" val="2107820620"/>
                    </a:ext>
                  </a:extLst>
                </a:gridCol>
                <a:gridCol w="1311593">
                  <a:extLst>
                    <a:ext uri="{9D8B030D-6E8A-4147-A177-3AD203B41FA5}">
                      <a16:colId xmlns:a16="http://schemas.microsoft.com/office/drawing/2014/main" val="2019607348"/>
                    </a:ext>
                  </a:extLst>
                </a:gridCol>
              </a:tblGrid>
              <a:tr h="274476">
                <a:tc gridSpan="2">
                  <a:txBody>
                    <a:bodyPr/>
                    <a:lstStyle/>
                    <a:p>
                      <a:pPr algn="l"/>
                      <a:r>
                        <a:rPr kumimoji="1" lang="ja-JP" altLang="en-US" sz="1200" b="0" dirty="0">
                          <a:latin typeface="Meiryo UI" panose="020B0604030504040204" pitchFamily="50" charset="-128"/>
                          <a:ea typeface="Meiryo UI" panose="020B0604030504040204" pitchFamily="50" charset="-128"/>
                        </a:rPr>
                        <a:t>業務</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l"/>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l"/>
                      <a:r>
                        <a:rPr lang="ja-JP" altLang="en-US" sz="1200" dirty="0">
                          <a:latin typeface="Meiryo UI" panose="020B0604030504040204" pitchFamily="50" charset="-128"/>
                          <a:ea typeface="Meiryo UI" panose="020B0604030504040204" pitchFamily="50" charset="-128"/>
                        </a:rPr>
                        <a:t>マスタ情報管理 </a:t>
                      </a:r>
                      <a:r>
                        <a:rPr lang="en-US" altLang="ja-JP" sz="1200" dirty="0">
                          <a:latin typeface="Arial" panose="020B0604020202020204" pitchFamily="34" charset="0"/>
                          <a:ea typeface="Meiryo UI" panose="020B0604030504040204" pitchFamily="50" charset="-128"/>
                          <a:cs typeface="Arial" pitchFamily="34" charset="0"/>
                        </a:rPr>
                        <a:t>– </a:t>
                      </a:r>
                      <a:r>
                        <a:rPr lang="zh-TW" altLang="en-US" sz="1200" dirty="0">
                          <a:latin typeface="Meiryo UI" panose="020B0604030504040204" pitchFamily="50" charset="-128"/>
                          <a:ea typeface="Meiryo UI" panose="020B0604030504040204" pitchFamily="50" charset="-128"/>
                          <a:cs typeface="Arial" pitchFamily="34" charset="0"/>
                        </a:rPr>
                        <a:t>事業計画認定情報</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1200" b="0" dirty="0">
                          <a:latin typeface="Meiryo UI" panose="020B0604030504040204" pitchFamily="50" charset="-128"/>
                          <a:ea typeface="Meiryo UI" panose="020B0604030504040204" pitchFamily="50" charset="-128"/>
                        </a:rPr>
                        <a:t>業務コード</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200" b="0" dirty="0">
                          <a:latin typeface="Meiryo UI" panose="020B0604030504040204" pitchFamily="50" charset="-128"/>
                          <a:ea typeface="Meiryo UI" panose="020B0604030504040204" pitchFamily="50" charset="-128"/>
                        </a:rPr>
                        <a:t>CMN001</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457459">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業務内容</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広域機関が再エネ事業管理システム</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経済産業省</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から</a:t>
                      </a:r>
                      <a:r>
                        <a:rPr kumimoji="1" lang="zh-TW" altLang="en-US" sz="1200" b="0" dirty="0">
                          <a:latin typeface="Meiryo UI" panose="020B0604030504040204" pitchFamily="50" charset="-128"/>
                          <a:ea typeface="Meiryo UI" panose="020B0604030504040204" pitchFamily="50" charset="-128"/>
                        </a:rPr>
                        <a:t>事業計画認定情報</a:t>
                      </a:r>
                      <a:r>
                        <a:rPr kumimoji="1" lang="ja-JP" altLang="en-US" sz="1200" b="0" dirty="0">
                          <a:latin typeface="Meiryo UI" panose="020B0604030504040204" pitchFamily="50" charset="-128"/>
                          <a:ea typeface="Meiryo UI" panose="020B0604030504040204" pitchFamily="50" charset="-128"/>
                        </a:rPr>
                        <a:t>を抽出し、再エネ業務統合システムに登録し、積立区分の変更有無を確認する。必要に応じて、</a:t>
                      </a:r>
                      <a:r>
                        <a:rPr kumimoji="1" lang="zh-TW" altLang="en-US" sz="1200" b="0" dirty="0">
                          <a:latin typeface="Meiryo UI" panose="020B0604030504040204" pitchFamily="50" charset="-128"/>
                          <a:ea typeface="Meiryo UI" panose="020B0604030504040204" pitchFamily="50" charset="-128"/>
                        </a:rPr>
                        <a:t>事業計画認定情報</a:t>
                      </a:r>
                      <a:r>
                        <a:rPr kumimoji="1" lang="ja-JP" altLang="en-US" sz="1200" b="0" dirty="0" err="1">
                          <a:latin typeface="Meiryo UI" panose="020B0604030504040204" pitchFamily="50" charset="-128"/>
                          <a:ea typeface="Meiryo UI" panose="020B0604030504040204" pitchFamily="50" charset="-128"/>
                        </a:rPr>
                        <a:t>を照</a:t>
                      </a:r>
                      <a:r>
                        <a:rPr kumimoji="1" lang="ja-JP" altLang="en-US" sz="1200" b="0" dirty="0">
                          <a:latin typeface="Meiryo UI" panose="020B0604030504040204" pitchFamily="50" charset="-128"/>
                          <a:ea typeface="Meiryo UI" panose="020B0604030504040204" pitchFamily="50" charset="-128"/>
                        </a:rPr>
                        <a:t>会する。</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lnL w="9525" cap="flat" cmpd="sng" algn="ctr">
                      <a:solidFill>
                        <a:schemeClr val="bg1">
                          <a:lumMod val="75000"/>
                        </a:schemeClr>
                      </a:solidFill>
                      <a:prstDash val="solid"/>
                      <a:round/>
                      <a:headEnd type="none" w="med" len="med"/>
                      <a:tailEnd type="none" w="med" len="med"/>
                    </a:lnL>
                    <a:lnT w="9525" cap="flat" cmpd="sng" algn="ctr">
                      <a:solidFill>
                        <a:schemeClr val="bg1">
                          <a:lumMod val="75000"/>
                        </a:schemeClr>
                      </a:solidFill>
                      <a:prstDash val="solid"/>
                      <a:round/>
                      <a:headEnd type="none" w="med" len="med"/>
                      <a:tailEnd type="none" w="med" len="med"/>
                    </a:lnT>
                  </a:tcPr>
                </a:tc>
                <a:tc hMerge="1">
                  <a:txBody>
                    <a:bodyPr/>
                    <a:lstStyle/>
                    <a:p>
                      <a:endParaRPr kumimoji="1" lang="ja-JP" altLang="en-US"/>
                    </a:p>
                  </a:txBody>
                  <a:tcPr/>
                </a:tc>
                <a:extLst>
                  <a:ext uri="{0D108BD9-81ED-4DB2-BD59-A6C34878D82A}">
                    <a16:rowId xmlns:a16="http://schemas.microsoft.com/office/drawing/2014/main" val="3868788017"/>
                  </a:ext>
                </a:extLst>
              </a:tr>
              <a:tr h="274476">
                <a:tc gridSpan="2">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業務タイミング</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marL="0" marR="0" lvl="0" indent="0" algn="l" defTabSz="68578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solidFill>
                            <a:schemeClr val="tx1"/>
                          </a:solidFill>
                          <a:latin typeface="Meiryo UI" panose="020B0604030504040204" pitchFamily="50" charset="-128"/>
                          <a:ea typeface="Meiryo UI" panose="020B0604030504040204" pitchFamily="50" charset="-128"/>
                        </a:rPr>
                        <a:t>月次</a:t>
                      </a:r>
                      <a:endParaRPr kumimoji="1" lang="en-US" altLang="ja-JP" sz="1200" b="0" dirty="0">
                        <a:solidFill>
                          <a:srgbClr val="FF0000"/>
                        </a:solidFill>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lnL w="9525" cap="flat" cmpd="sng" algn="ctr">
                      <a:solidFill>
                        <a:schemeClr val="bg1">
                          <a:lumMod val="75000"/>
                        </a:schemeClr>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246641634"/>
                  </a:ext>
                </a:extLst>
              </a:tr>
              <a:tr h="274476">
                <a:tc gridSpan="2">
                  <a:txBody>
                    <a:bodyPr/>
                    <a:lstStyle/>
                    <a:p>
                      <a:pPr marL="0" indent="0" algn="l">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関連アクター</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lnL w="9525" cap="flat" cmpd="sng" algn="ctr">
                      <a:solidFill>
                        <a:schemeClr val="bg1">
                          <a:lumMod val="75000"/>
                        </a:schemeClr>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1747063371"/>
                  </a:ext>
                </a:extLst>
              </a:tr>
              <a:tr h="1224000">
                <a:tc rowSpan="2">
                  <a:txBody>
                    <a:bodyPr/>
                    <a:lstStyle/>
                    <a:p>
                      <a:pPr marL="0" indent="0" algn="ctr">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確認者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lumMod val="95000"/>
                      </a:schemeClr>
                    </a:solidFill>
                  </a:tcPr>
                </a:tc>
                <a:tc gridSpan="3">
                  <a:txBody>
                    <a:bodyPr/>
                    <a:lstStyle/>
                    <a:p>
                      <a:pPr marL="0" indent="0" algn="ctr">
                        <a:buFont typeface="Arial" panose="020B0604020202020204" pitchFamily="34" charset="0"/>
                        <a:buNone/>
                      </a:pP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登録</a:t>
                      </a:r>
                      <a:r>
                        <a:rPr kumimoji="1" lang="en-US" altLang="ja-JP" sz="1200" b="0" dirty="0">
                          <a:latin typeface="Meiryo UI" panose="020B0604030504040204" pitchFamily="50" charset="-128"/>
                          <a:ea typeface="Meiryo UI" panose="020B0604030504040204" pitchFamily="50" charset="-128"/>
                        </a:rPr>
                        <a:t>】</a:t>
                      </a:r>
                      <a:endParaRPr kumimoji="1" lang="en-US" altLang="ja-JP" sz="900" b="0" dirty="0">
                        <a:latin typeface="Meiryo UI" panose="020B0604030504040204" pitchFamily="50" charset="-128"/>
                        <a:ea typeface="Meiryo UI" panose="020B0604030504040204" pitchFamily="50" charset="-128"/>
                      </a:endParaRPr>
                    </a:p>
                    <a:p>
                      <a:pPr marL="0" indent="0" algn="ctr">
                        <a:buFont typeface="Arial" panose="020B0604020202020204" pitchFamily="34" charset="0"/>
                        <a:buNone/>
                      </a:pPr>
                      <a:r>
                        <a:rPr kumimoji="1" lang="en-US" altLang="ja-JP" sz="900" b="0" dirty="0">
                          <a:latin typeface="Meiryo UI" panose="020B0604030504040204" pitchFamily="50" charset="-128"/>
                          <a:ea typeface="Meiryo UI" panose="020B0604030504040204" pitchFamily="50" charset="-128"/>
                        </a:rPr>
                        <a:t>※</a:t>
                      </a:r>
                      <a:r>
                        <a:rPr kumimoji="1" lang="ja-JP" altLang="en-US" sz="900" b="0" dirty="0">
                          <a:latin typeface="Meiryo UI" panose="020B0604030504040204" pitchFamily="50" charset="-128"/>
                          <a:ea typeface="Meiryo UI" panose="020B0604030504040204" pitchFamily="50" charset="-128"/>
                        </a:rPr>
                        <a:t>変更時は上書き登録のみ許可</a:t>
                      </a:r>
                    </a:p>
                    <a:p>
                      <a:pPr marL="0" indent="0" algn="ctr">
                        <a:buFont typeface="Arial" panose="020B0604020202020204" pitchFamily="34" charset="0"/>
                        <a:buNone/>
                      </a:pPr>
                      <a:endParaRPr kumimoji="1" lang="ja-JP" altLang="en-US" sz="900" b="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2700" cap="flat" cmpd="sng" algn="ctr">
                      <a:solidFill>
                        <a:schemeClr val="bg1">
                          <a:lumMod val="65000"/>
                        </a:schemeClr>
                      </a:solidFill>
                      <a:prstDash val="dash"/>
                      <a:round/>
                      <a:headEnd type="none" w="med" len="med"/>
                      <a:tailEnd type="none" w="med" len="med"/>
                    </a:lnB>
                    <a:solidFill>
                      <a:schemeClr val="bg1"/>
                    </a:solidFill>
                  </a:tcPr>
                </a:tc>
                <a:tc hMerge="1">
                  <a:txBody>
                    <a:bodyPr/>
                    <a:lstStyle/>
                    <a:p>
                      <a:endParaRPr kumimoji="1" lang="ja-JP" altLang="en-US"/>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B w="12700" cap="flat" cmpd="sng" algn="ctr">
                      <a:solidFill>
                        <a:schemeClr val="bg1"/>
                      </a:solidFill>
                      <a:prstDash val="solid"/>
                      <a:round/>
                      <a:headEnd type="none" w="med" len="med"/>
                      <a:tailEnd type="none" w="med" len="med"/>
                    </a:lnB>
                    <a:solidFill>
                      <a:schemeClr val="bg1"/>
                    </a:solidFill>
                  </a:tcPr>
                </a:tc>
                <a:tc hMerge="1">
                  <a:txBody>
                    <a:bodyPr/>
                    <a:lstStyle/>
                    <a:p>
                      <a:endParaRPr kumimoji="1" lang="ja-JP" altLang="en-US"/>
                    </a:p>
                  </a:txBody>
                  <a:tcPr/>
                </a:tc>
                <a:extLst>
                  <a:ext uri="{0D108BD9-81ED-4DB2-BD59-A6C34878D82A}">
                    <a16:rowId xmlns:a16="http://schemas.microsoft.com/office/drawing/2014/main" val="3776034627"/>
                  </a:ext>
                </a:extLst>
              </a:tr>
              <a:tr h="1224000">
                <a:tc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作業者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marL="0" indent="0" algn="ctr">
                        <a:buFont typeface="Arial" panose="020B0604020202020204" pitchFamily="34" charset="0"/>
                        <a:buNone/>
                      </a:pPr>
                      <a:endParaRPr kumimoji="1" lang="ja-JP" altLang="en-US" sz="900" b="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6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extLst>
                  <a:ext uri="{0D108BD9-81ED-4DB2-BD59-A6C34878D82A}">
                    <a16:rowId xmlns:a16="http://schemas.microsoft.com/office/drawing/2014/main" val="603231057"/>
                  </a:ext>
                </a:extLst>
              </a:tr>
              <a:tr h="1341507">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システム</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dirty="0"/>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extLst>
                  <a:ext uri="{0D108BD9-81ED-4DB2-BD59-A6C34878D82A}">
                    <a16:rowId xmlns:a16="http://schemas.microsoft.com/office/drawing/2014/main" val="25629721"/>
                  </a:ext>
                </a:extLst>
              </a:tr>
            </a:tbl>
          </a:graphicData>
        </a:graphic>
      </p:graphicFrame>
      <p:sp>
        <p:nvSpPr>
          <p:cNvPr id="214" name="ドーナツ 24">
            <a:extLst>
              <a:ext uri="{FF2B5EF4-FFF2-40B4-BE49-F238E27FC236}">
                <a16:creationId xmlns:a16="http://schemas.microsoft.com/office/drawing/2014/main" id="{C92197B6-DD6B-491B-B3DA-CCE85EE19441}"/>
              </a:ext>
            </a:extLst>
          </p:cNvPr>
          <p:cNvSpPr/>
          <p:nvPr/>
        </p:nvSpPr>
        <p:spPr bwMode="auto">
          <a:xfrm>
            <a:off x="9284288" y="4019457"/>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END</a:t>
            </a:r>
          </a:p>
        </p:txBody>
      </p:sp>
      <p:grpSp>
        <p:nvGrpSpPr>
          <p:cNvPr id="48" name="グループ化 47">
            <a:extLst>
              <a:ext uri="{FF2B5EF4-FFF2-40B4-BE49-F238E27FC236}">
                <a16:creationId xmlns:a16="http://schemas.microsoft.com/office/drawing/2014/main" id="{D6EB8239-DD67-4967-8DB8-501D7817E38F}"/>
              </a:ext>
            </a:extLst>
          </p:cNvPr>
          <p:cNvGrpSpPr/>
          <p:nvPr/>
        </p:nvGrpSpPr>
        <p:grpSpPr>
          <a:xfrm>
            <a:off x="6989447" y="3813701"/>
            <a:ext cx="734400" cy="612227"/>
            <a:chOff x="2491032" y="3449261"/>
            <a:chExt cx="734400" cy="612227"/>
          </a:xfrm>
        </p:grpSpPr>
        <p:sp>
          <p:nvSpPr>
            <p:cNvPr id="49" name="正方形/長方形 48">
              <a:extLst>
                <a:ext uri="{FF2B5EF4-FFF2-40B4-BE49-F238E27FC236}">
                  <a16:creationId xmlns:a16="http://schemas.microsoft.com/office/drawing/2014/main" id="{B381CE60-21D0-4741-A261-681A7EE797ED}"/>
                </a:ext>
              </a:extLst>
            </p:cNvPr>
            <p:cNvSpPr/>
            <p:nvPr/>
          </p:nvSpPr>
          <p:spPr>
            <a:xfrm>
              <a:off x="2491032"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積立区分</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変更対象設備</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確認</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50" name="テキスト ボックス 49">
              <a:extLst>
                <a:ext uri="{FF2B5EF4-FFF2-40B4-BE49-F238E27FC236}">
                  <a16:creationId xmlns:a16="http://schemas.microsoft.com/office/drawing/2014/main" id="{AF03C8F8-2E76-4A0C-A5F6-DE8C55A32F47}"/>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06</a:t>
              </a:r>
              <a:endParaRPr lang="ja-JP" altLang="en-US" sz="800" dirty="0">
                <a:latin typeface="Meiryo UI" panose="020B0604030504040204" pitchFamily="50" charset="-128"/>
                <a:ea typeface="Meiryo UI" panose="020B0604030504040204" pitchFamily="50" charset="-128"/>
              </a:endParaRPr>
            </a:p>
          </p:txBody>
        </p:sp>
      </p:grpSp>
      <p:cxnSp>
        <p:nvCxnSpPr>
          <p:cNvPr id="51" name="直線矢印コネクタ 50">
            <a:extLst>
              <a:ext uri="{FF2B5EF4-FFF2-40B4-BE49-F238E27FC236}">
                <a16:creationId xmlns:a16="http://schemas.microsoft.com/office/drawing/2014/main" id="{C6E8CC7A-EC7D-49FF-8DBE-4656839D593C}"/>
              </a:ext>
            </a:extLst>
          </p:cNvPr>
          <p:cNvCxnSpPr>
            <a:cxnSpLocks/>
            <a:stCxn id="54" idx="0"/>
            <a:endCxn id="49" idx="2"/>
          </p:cNvCxnSpPr>
          <p:nvPr/>
        </p:nvCxnSpPr>
        <p:spPr>
          <a:xfrm flipH="1" flipV="1">
            <a:off x="7356647" y="4425928"/>
            <a:ext cx="1" cy="791573"/>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52" name="グループ化 51">
            <a:extLst>
              <a:ext uri="{FF2B5EF4-FFF2-40B4-BE49-F238E27FC236}">
                <a16:creationId xmlns:a16="http://schemas.microsoft.com/office/drawing/2014/main" id="{939C7748-146B-4505-BB41-733EE99E541F}"/>
              </a:ext>
            </a:extLst>
          </p:cNvPr>
          <p:cNvGrpSpPr/>
          <p:nvPr/>
        </p:nvGrpSpPr>
        <p:grpSpPr>
          <a:xfrm>
            <a:off x="7229513" y="5213698"/>
            <a:ext cx="254269" cy="450827"/>
            <a:chOff x="2515451" y="5897715"/>
            <a:chExt cx="254269" cy="450827"/>
          </a:xfrm>
        </p:grpSpPr>
        <p:sp>
          <p:nvSpPr>
            <p:cNvPr id="53" name="Freeform 266">
              <a:extLst>
                <a:ext uri="{FF2B5EF4-FFF2-40B4-BE49-F238E27FC236}">
                  <a16:creationId xmlns:a16="http://schemas.microsoft.com/office/drawing/2014/main" id="{9C31D0F3-3C8D-473B-9C8B-A2FA2A37845E}"/>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54" name="正方形/長方形 36">
              <a:extLst>
                <a:ext uri="{FF2B5EF4-FFF2-40B4-BE49-F238E27FC236}">
                  <a16:creationId xmlns:a16="http://schemas.microsoft.com/office/drawing/2014/main" id="{20A22CBC-B39C-49E2-889C-4A39AA52DCC7}"/>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55" name="正方形/長方形 54">
            <a:extLst>
              <a:ext uri="{FF2B5EF4-FFF2-40B4-BE49-F238E27FC236}">
                <a16:creationId xmlns:a16="http://schemas.microsoft.com/office/drawing/2014/main" id="{3C088B88-7901-452C-BA51-0AE5B8BD5663}"/>
              </a:ext>
            </a:extLst>
          </p:cNvPr>
          <p:cNvSpPr/>
          <p:nvPr/>
        </p:nvSpPr>
        <p:spPr>
          <a:xfrm>
            <a:off x="7284647" y="5589028"/>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sp>
        <p:nvSpPr>
          <p:cNvPr id="74" name="ひし形 73">
            <a:extLst>
              <a:ext uri="{FF2B5EF4-FFF2-40B4-BE49-F238E27FC236}">
                <a16:creationId xmlns:a16="http://schemas.microsoft.com/office/drawing/2014/main" id="{E248CE4A-622B-46D1-9547-3713F4EF5445}"/>
              </a:ext>
            </a:extLst>
          </p:cNvPr>
          <p:cNvSpPr/>
          <p:nvPr/>
        </p:nvSpPr>
        <p:spPr>
          <a:xfrm>
            <a:off x="8054142" y="4022728"/>
            <a:ext cx="450950" cy="360000"/>
          </a:xfrm>
          <a:prstGeom prst="diamond">
            <a:avLst/>
          </a:prstGeom>
          <a:noFill/>
          <a:ln w="12700" cap="flat" cmpd="sng" algn="ctr">
            <a:solidFill>
              <a:sysClr val="window" lastClr="FFFFFF">
                <a:lumMod val="50000"/>
              </a:sysClr>
            </a:solidFill>
            <a:prstDash val="solid"/>
            <a:miter lim="800000"/>
          </a:ln>
          <a:effectLst/>
        </p:spPr>
        <p:txBody>
          <a:bodyPr wrap="none" lIns="0" tIns="0" rIns="0" bIns="0" rtlCol="0" anchor="ctr"/>
          <a:lstStyle/>
          <a:p>
            <a:pPr algn="ctr">
              <a:defRPr/>
            </a:pPr>
            <a:r>
              <a:rPr kumimoji="0" lang="ja-JP" altLang="en-US" sz="800" kern="0" dirty="0">
                <a:latin typeface="Meiryo UI"/>
                <a:ea typeface="Meiryo UI"/>
              </a:rPr>
              <a:t>抽出</a:t>
            </a:r>
            <a:endParaRPr kumimoji="0" lang="en-US" altLang="ja-JP" sz="800" kern="0" dirty="0">
              <a:latin typeface="Meiryo UI"/>
              <a:ea typeface="Meiryo UI"/>
            </a:endParaRPr>
          </a:p>
          <a:p>
            <a:pPr algn="ctr">
              <a:defRPr/>
            </a:pPr>
            <a:r>
              <a:rPr kumimoji="0" lang="ja-JP" altLang="en-US" sz="800" kern="0" dirty="0">
                <a:latin typeface="Meiryo UI"/>
                <a:ea typeface="Meiryo UI"/>
              </a:rPr>
              <a:t>結果</a:t>
            </a:r>
            <a:endParaRPr kumimoji="0" lang="en-US" altLang="ja-JP" sz="800" kern="0" dirty="0">
              <a:latin typeface="Meiryo UI"/>
              <a:ea typeface="Meiryo UI"/>
            </a:endParaRPr>
          </a:p>
        </p:txBody>
      </p:sp>
      <p:cxnSp>
        <p:nvCxnSpPr>
          <p:cNvPr id="126" name="直線矢印コネクタ 125">
            <a:extLst>
              <a:ext uri="{FF2B5EF4-FFF2-40B4-BE49-F238E27FC236}">
                <a16:creationId xmlns:a16="http://schemas.microsoft.com/office/drawing/2014/main" id="{17E92675-2018-4492-B585-7FD85CC6EE84}"/>
              </a:ext>
            </a:extLst>
          </p:cNvPr>
          <p:cNvCxnSpPr>
            <a:cxnSpLocks/>
            <a:stCxn id="74" idx="3"/>
            <a:endCxn id="214" idx="2"/>
          </p:cNvCxnSpPr>
          <p:nvPr/>
        </p:nvCxnSpPr>
        <p:spPr>
          <a:xfrm>
            <a:off x="8505092" y="4202728"/>
            <a:ext cx="779196" cy="17"/>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62" name="ドーナツ 24">
            <a:extLst>
              <a:ext uri="{FF2B5EF4-FFF2-40B4-BE49-F238E27FC236}">
                <a16:creationId xmlns:a16="http://schemas.microsoft.com/office/drawing/2014/main" id="{FB121A14-8DE3-4A32-B3DB-AFD839F02270}"/>
              </a:ext>
            </a:extLst>
          </p:cNvPr>
          <p:cNvSpPr/>
          <p:nvPr/>
        </p:nvSpPr>
        <p:spPr bwMode="auto">
          <a:xfrm>
            <a:off x="1577123" y="4021644"/>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START</a:t>
            </a:r>
            <a:endParaRPr kumimoji="0" lang="ja-JP" altLang="en-US" sz="700" kern="0" dirty="0">
              <a:latin typeface="Meiryo UI"/>
              <a:ea typeface="Meiryo UI"/>
              <a:cs typeface="Tahoma" pitchFamily="34" charset="0"/>
            </a:endParaRPr>
          </a:p>
        </p:txBody>
      </p:sp>
      <p:grpSp>
        <p:nvGrpSpPr>
          <p:cNvPr id="64" name="グループ化 63">
            <a:extLst>
              <a:ext uri="{FF2B5EF4-FFF2-40B4-BE49-F238E27FC236}">
                <a16:creationId xmlns:a16="http://schemas.microsoft.com/office/drawing/2014/main" id="{510671B0-957C-4C7F-9E57-BA81FDA411A0}"/>
              </a:ext>
            </a:extLst>
          </p:cNvPr>
          <p:cNvGrpSpPr/>
          <p:nvPr/>
        </p:nvGrpSpPr>
        <p:grpSpPr>
          <a:xfrm>
            <a:off x="2272084" y="3815888"/>
            <a:ext cx="734400" cy="612227"/>
            <a:chOff x="2491032" y="3449261"/>
            <a:chExt cx="734400" cy="612227"/>
          </a:xfrm>
        </p:grpSpPr>
        <p:sp>
          <p:nvSpPr>
            <p:cNvPr id="66" name="正方形/長方形 65">
              <a:extLst>
                <a:ext uri="{FF2B5EF4-FFF2-40B4-BE49-F238E27FC236}">
                  <a16:creationId xmlns:a16="http://schemas.microsoft.com/office/drawing/2014/main" id="{88B6A176-4B2F-4BCA-8EA5-9A5F98C52627}"/>
                </a:ext>
              </a:extLst>
            </p:cNvPr>
            <p:cNvSpPr/>
            <p:nvPr/>
          </p:nvSpPr>
          <p:spPr>
            <a:xfrm>
              <a:off x="2491032" y="3615088"/>
              <a:ext cx="734400" cy="446400"/>
            </a:xfrm>
            <a:prstGeom prst="rect">
              <a:avLst/>
            </a:prstGeom>
            <a:solidFill>
              <a:schemeClr val="bg1"/>
            </a:solid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kumimoji="0" lang="zh-TW" altLang="en-US" sz="800" kern="0" dirty="0">
                  <a:latin typeface="Meiryo UI" panose="020B0604030504040204" pitchFamily="50" charset="-128"/>
                  <a:ea typeface="Meiryo UI" panose="020B0604030504040204" pitchFamily="50" charset="-128"/>
                  <a:cs typeface="Arial" pitchFamily="34" charset="0"/>
                </a:rPr>
                <a:t>事業計画認定情報</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抽出</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67" name="テキスト ボックス 66">
              <a:extLst>
                <a:ext uri="{FF2B5EF4-FFF2-40B4-BE49-F238E27FC236}">
                  <a16:creationId xmlns:a16="http://schemas.microsoft.com/office/drawing/2014/main" id="{E35332F6-30FF-4D1B-B2D8-D201AF5A64F6}"/>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01</a:t>
              </a:r>
              <a:endParaRPr lang="ja-JP" altLang="en-US" sz="800" dirty="0">
                <a:latin typeface="Meiryo UI" panose="020B0604030504040204" pitchFamily="50" charset="-128"/>
                <a:ea typeface="Meiryo UI" panose="020B0604030504040204" pitchFamily="50" charset="-128"/>
              </a:endParaRPr>
            </a:p>
          </p:txBody>
        </p:sp>
      </p:grpSp>
      <p:sp>
        <p:nvSpPr>
          <p:cNvPr id="94" name="正方形/長方形 36">
            <a:extLst>
              <a:ext uri="{FF2B5EF4-FFF2-40B4-BE49-F238E27FC236}">
                <a16:creationId xmlns:a16="http://schemas.microsoft.com/office/drawing/2014/main" id="{1F80FA8A-DB24-4EAC-A851-E3AD8044C250}"/>
              </a:ext>
            </a:extLst>
          </p:cNvPr>
          <p:cNvSpPr/>
          <p:nvPr/>
        </p:nvSpPr>
        <p:spPr>
          <a:xfrm>
            <a:off x="2603286" y="6456035"/>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sp>
        <p:nvSpPr>
          <p:cNvPr id="95" name="正方形/長方形 94">
            <a:extLst>
              <a:ext uri="{FF2B5EF4-FFF2-40B4-BE49-F238E27FC236}">
                <a16:creationId xmlns:a16="http://schemas.microsoft.com/office/drawing/2014/main" id="{96D4FADC-FB4C-41AA-BDA0-4B5B8305E2D8}"/>
              </a:ext>
            </a:extLst>
          </p:cNvPr>
          <p:cNvSpPr/>
          <p:nvPr/>
        </p:nvSpPr>
        <p:spPr>
          <a:xfrm>
            <a:off x="2567284" y="5596071"/>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en-US" altLang="ja-JP" sz="800" kern="0" dirty="0">
                <a:latin typeface="Meiryo UI"/>
                <a:ea typeface="Meiryo UI"/>
                <a:cs typeface="Arial" pitchFamily="34" charset="0"/>
              </a:rPr>
              <a:t>【</a:t>
            </a:r>
            <a:r>
              <a:rPr kumimoji="0" lang="ja-JP" altLang="en-US" sz="800" kern="0" dirty="0">
                <a:latin typeface="Meiryo UI"/>
                <a:ea typeface="Meiryo UI"/>
                <a:cs typeface="Arial" pitchFamily="34" charset="0"/>
              </a:rPr>
              <a:t>経産省</a:t>
            </a:r>
            <a:r>
              <a:rPr kumimoji="0" lang="en-US" altLang="ja-JP" sz="800" kern="0" dirty="0">
                <a:latin typeface="Meiryo UI"/>
                <a:ea typeface="Meiryo UI"/>
                <a:cs typeface="Arial" pitchFamily="34" charset="0"/>
              </a:rPr>
              <a:t>】</a:t>
            </a:r>
          </a:p>
          <a:p>
            <a:pPr algn="ctr"/>
            <a:r>
              <a:rPr kumimoji="0" lang="ja-JP" altLang="en-US" sz="800" kern="0" dirty="0">
                <a:latin typeface="Meiryo UI"/>
                <a:ea typeface="Meiryo UI"/>
                <a:cs typeface="Arial" pitchFamily="34" charset="0"/>
              </a:rPr>
              <a:t>再エネ事業管理</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システム</a:t>
            </a:r>
            <a:endParaRPr kumimoji="0" lang="en-US" altLang="ja-JP" sz="800" kern="0" dirty="0">
              <a:latin typeface="Meiryo UI"/>
              <a:ea typeface="Meiryo UI"/>
              <a:cs typeface="Arial" pitchFamily="34" charset="0"/>
            </a:endParaRPr>
          </a:p>
        </p:txBody>
      </p:sp>
      <p:grpSp>
        <p:nvGrpSpPr>
          <p:cNvPr id="96" name="グループ化 95">
            <a:extLst>
              <a:ext uri="{FF2B5EF4-FFF2-40B4-BE49-F238E27FC236}">
                <a16:creationId xmlns:a16="http://schemas.microsoft.com/office/drawing/2014/main" id="{A58DE8BD-F5CF-4C87-B2A7-2933F876B18B}"/>
              </a:ext>
            </a:extLst>
          </p:cNvPr>
          <p:cNvGrpSpPr/>
          <p:nvPr/>
        </p:nvGrpSpPr>
        <p:grpSpPr>
          <a:xfrm>
            <a:off x="3360842" y="3813701"/>
            <a:ext cx="734400" cy="612227"/>
            <a:chOff x="2550296" y="3449261"/>
            <a:chExt cx="734400" cy="612227"/>
          </a:xfrm>
        </p:grpSpPr>
        <p:sp>
          <p:nvSpPr>
            <p:cNvPr id="100" name="正方形/長方形 99">
              <a:extLst>
                <a:ext uri="{FF2B5EF4-FFF2-40B4-BE49-F238E27FC236}">
                  <a16:creationId xmlns:a16="http://schemas.microsoft.com/office/drawing/2014/main" id="{4F5BC9A3-714C-4254-9700-F523A72F2EA1}"/>
                </a:ext>
              </a:extLst>
            </p:cNvPr>
            <p:cNvSpPr/>
            <p:nvPr/>
          </p:nvSpPr>
          <p:spPr>
            <a:xfrm>
              <a:off x="2550296" y="3615088"/>
              <a:ext cx="734400"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kumimoji="0" lang="zh-TW" altLang="en-US" sz="800" kern="0" dirty="0">
                  <a:latin typeface="Meiryo UI" panose="020B0604030504040204" pitchFamily="50" charset="-128"/>
                  <a:ea typeface="Meiryo UI" panose="020B0604030504040204" pitchFamily="50" charset="-128"/>
                  <a:cs typeface="Arial" pitchFamily="34" charset="0"/>
                </a:rPr>
                <a:t>事業計画認定情報</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登録</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101" name="テキスト ボックス 100">
              <a:extLst>
                <a:ext uri="{FF2B5EF4-FFF2-40B4-BE49-F238E27FC236}">
                  <a16:creationId xmlns:a16="http://schemas.microsoft.com/office/drawing/2014/main" id="{A19660D9-263E-412E-BDD9-A704C04F9DC8}"/>
                </a:ext>
              </a:extLst>
            </p:cNvPr>
            <p:cNvSpPr txBox="1"/>
            <p:nvPr/>
          </p:nvSpPr>
          <p:spPr>
            <a:xfrm>
              <a:off x="2550296"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02</a:t>
              </a:r>
              <a:endParaRPr lang="ja-JP" altLang="en-US" sz="800" dirty="0">
                <a:latin typeface="Meiryo UI" panose="020B0604030504040204" pitchFamily="50" charset="-128"/>
                <a:ea typeface="Meiryo UI" panose="020B0604030504040204" pitchFamily="50" charset="-128"/>
              </a:endParaRPr>
            </a:p>
          </p:txBody>
        </p:sp>
      </p:grpSp>
      <p:sp>
        <p:nvSpPr>
          <p:cNvPr id="106" name="正方形/長方形 36">
            <a:extLst>
              <a:ext uri="{FF2B5EF4-FFF2-40B4-BE49-F238E27FC236}">
                <a16:creationId xmlns:a16="http://schemas.microsoft.com/office/drawing/2014/main" id="{D636B91C-DEC2-410C-A656-D21B46545F99}"/>
              </a:ext>
            </a:extLst>
          </p:cNvPr>
          <p:cNvSpPr/>
          <p:nvPr/>
        </p:nvSpPr>
        <p:spPr>
          <a:xfrm>
            <a:off x="3568228" y="558902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sp>
        <p:nvSpPr>
          <p:cNvPr id="107" name="正方形/長方形 106">
            <a:extLst>
              <a:ext uri="{FF2B5EF4-FFF2-40B4-BE49-F238E27FC236}">
                <a16:creationId xmlns:a16="http://schemas.microsoft.com/office/drawing/2014/main" id="{7991D104-AC73-4EB0-913D-5FF27F048780}"/>
              </a:ext>
            </a:extLst>
          </p:cNvPr>
          <p:cNvSpPr/>
          <p:nvPr/>
        </p:nvSpPr>
        <p:spPr>
          <a:xfrm>
            <a:off x="3656042" y="5589028"/>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121" name="直線矢印コネクタ 120">
            <a:extLst>
              <a:ext uri="{FF2B5EF4-FFF2-40B4-BE49-F238E27FC236}">
                <a16:creationId xmlns:a16="http://schemas.microsoft.com/office/drawing/2014/main" id="{E16EF64B-F73A-42FD-93DF-A153D17B43A4}"/>
              </a:ext>
            </a:extLst>
          </p:cNvPr>
          <p:cNvCxnSpPr>
            <a:cxnSpLocks/>
            <a:stCxn id="100" idx="2"/>
            <a:endCxn id="124" idx="0"/>
          </p:cNvCxnSpPr>
          <p:nvPr/>
        </p:nvCxnSpPr>
        <p:spPr>
          <a:xfrm>
            <a:off x="3728042" y="4425928"/>
            <a:ext cx="1" cy="791573"/>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122" name="グループ化 121">
            <a:extLst>
              <a:ext uri="{FF2B5EF4-FFF2-40B4-BE49-F238E27FC236}">
                <a16:creationId xmlns:a16="http://schemas.microsoft.com/office/drawing/2014/main" id="{52F757A1-DA96-4C63-A9C0-4B051EE21742}"/>
              </a:ext>
            </a:extLst>
          </p:cNvPr>
          <p:cNvGrpSpPr/>
          <p:nvPr/>
        </p:nvGrpSpPr>
        <p:grpSpPr>
          <a:xfrm>
            <a:off x="3600908" y="5213698"/>
            <a:ext cx="254269" cy="450827"/>
            <a:chOff x="2515451" y="5897715"/>
            <a:chExt cx="254269" cy="450827"/>
          </a:xfrm>
        </p:grpSpPr>
        <p:sp>
          <p:nvSpPr>
            <p:cNvPr id="123" name="Freeform 266">
              <a:extLst>
                <a:ext uri="{FF2B5EF4-FFF2-40B4-BE49-F238E27FC236}">
                  <a16:creationId xmlns:a16="http://schemas.microsoft.com/office/drawing/2014/main" id="{F9905C6B-A6ED-4032-A3C1-E6F00D752B73}"/>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24" name="正方形/長方形 36">
              <a:extLst>
                <a:ext uri="{FF2B5EF4-FFF2-40B4-BE49-F238E27FC236}">
                  <a16:creationId xmlns:a16="http://schemas.microsoft.com/office/drawing/2014/main" id="{90FF17CC-985C-4DB2-8406-5CE2A0DFCDF0}"/>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cxnSp>
        <p:nvCxnSpPr>
          <p:cNvPr id="125" name="直線矢印コネクタ 124">
            <a:extLst>
              <a:ext uri="{FF2B5EF4-FFF2-40B4-BE49-F238E27FC236}">
                <a16:creationId xmlns:a16="http://schemas.microsoft.com/office/drawing/2014/main" id="{12EA16A8-A90E-465F-9C8C-927929A59038}"/>
              </a:ext>
            </a:extLst>
          </p:cNvPr>
          <p:cNvCxnSpPr>
            <a:cxnSpLocks/>
            <a:stCxn id="130" idx="0"/>
            <a:endCxn id="66" idx="2"/>
          </p:cNvCxnSpPr>
          <p:nvPr/>
        </p:nvCxnSpPr>
        <p:spPr>
          <a:xfrm flipH="1" flipV="1">
            <a:off x="2639284" y="4428115"/>
            <a:ext cx="1" cy="789386"/>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127" name="グループ化 126">
            <a:extLst>
              <a:ext uri="{FF2B5EF4-FFF2-40B4-BE49-F238E27FC236}">
                <a16:creationId xmlns:a16="http://schemas.microsoft.com/office/drawing/2014/main" id="{50D68A31-FEA0-4602-B187-B08877274883}"/>
              </a:ext>
            </a:extLst>
          </p:cNvPr>
          <p:cNvGrpSpPr/>
          <p:nvPr/>
        </p:nvGrpSpPr>
        <p:grpSpPr>
          <a:xfrm>
            <a:off x="2512150" y="5213698"/>
            <a:ext cx="254269" cy="450827"/>
            <a:chOff x="2515451" y="5897715"/>
            <a:chExt cx="254269" cy="450827"/>
          </a:xfrm>
        </p:grpSpPr>
        <p:sp>
          <p:nvSpPr>
            <p:cNvPr id="129" name="Freeform 266">
              <a:extLst>
                <a:ext uri="{FF2B5EF4-FFF2-40B4-BE49-F238E27FC236}">
                  <a16:creationId xmlns:a16="http://schemas.microsoft.com/office/drawing/2014/main" id="{0D183FB5-A26A-4F22-813D-69F43799A50B}"/>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30" name="正方形/長方形 36">
              <a:extLst>
                <a:ext uri="{FF2B5EF4-FFF2-40B4-BE49-F238E27FC236}">
                  <a16:creationId xmlns:a16="http://schemas.microsoft.com/office/drawing/2014/main" id="{8AD9FAB1-79FC-4B9A-A5F5-6180EE25C9A0}"/>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cxnSp>
        <p:nvCxnSpPr>
          <p:cNvPr id="131" name="直線矢印コネクタ 130">
            <a:extLst>
              <a:ext uri="{FF2B5EF4-FFF2-40B4-BE49-F238E27FC236}">
                <a16:creationId xmlns:a16="http://schemas.microsoft.com/office/drawing/2014/main" id="{1AA5567C-1AE7-4FA6-9875-F19FA9F9E6A1}"/>
              </a:ext>
            </a:extLst>
          </p:cNvPr>
          <p:cNvCxnSpPr>
            <a:cxnSpLocks/>
            <a:stCxn id="62" idx="6"/>
            <a:endCxn id="66" idx="1"/>
          </p:cNvCxnSpPr>
          <p:nvPr/>
        </p:nvCxnSpPr>
        <p:spPr>
          <a:xfrm flipV="1">
            <a:off x="1965854" y="4204915"/>
            <a:ext cx="306230" cy="17"/>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132" name="直線矢印コネクタ 131">
            <a:extLst>
              <a:ext uri="{FF2B5EF4-FFF2-40B4-BE49-F238E27FC236}">
                <a16:creationId xmlns:a16="http://schemas.microsoft.com/office/drawing/2014/main" id="{56ED0E44-3389-4E2E-97F9-F2F736F6E3CB}"/>
              </a:ext>
            </a:extLst>
          </p:cNvPr>
          <p:cNvCxnSpPr>
            <a:cxnSpLocks/>
            <a:stCxn id="66" idx="3"/>
            <a:endCxn id="100" idx="1"/>
          </p:cNvCxnSpPr>
          <p:nvPr/>
        </p:nvCxnSpPr>
        <p:spPr>
          <a:xfrm flipV="1">
            <a:off x="3006484" y="4202728"/>
            <a:ext cx="354358" cy="2187"/>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105" name="正方形/長方形 104">
            <a:extLst>
              <a:ext uri="{FF2B5EF4-FFF2-40B4-BE49-F238E27FC236}">
                <a16:creationId xmlns:a16="http://schemas.microsoft.com/office/drawing/2014/main" id="{568AB4E5-229D-4D55-B71E-4F8A2C8CF05F}"/>
              </a:ext>
            </a:extLst>
          </p:cNvPr>
          <p:cNvSpPr/>
          <p:nvPr/>
        </p:nvSpPr>
        <p:spPr>
          <a:xfrm>
            <a:off x="8442840" y="4171995"/>
            <a:ext cx="654219" cy="353029"/>
          </a:xfrm>
          <a:prstGeom prst="rect">
            <a:avLst/>
          </a:prstGeom>
          <a:noFill/>
          <a:ln w="19050" cap="flat" cmpd="sng" algn="ctr">
            <a:noFill/>
            <a:prstDash val="solid"/>
            <a:miter lim="800000"/>
          </a:ln>
          <a:effectLst/>
        </p:spPr>
        <p:txBody>
          <a:bodyPr wrap="none" lIns="0" tIns="36000" rIns="0" bIns="36000" rtlCol="0" anchor="ctr"/>
          <a:lstStyle/>
          <a:p>
            <a:r>
              <a:rPr lang="ja-JP" altLang="en-US" sz="800" dirty="0">
                <a:latin typeface="Meiryo UI" panose="020B0604030504040204" pitchFamily="50" charset="-128"/>
                <a:ea typeface="Meiryo UI" panose="020B0604030504040204" pitchFamily="50" charset="-128"/>
                <a:cs typeface="Arial" panose="020B0604020202020204" pitchFamily="34" charset="0"/>
              </a:rPr>
              <a:t>積立区分変化なし</a:t>
            </a:r>
            <a:endParaRPr lang="en-US" altLang="ja-JP" sz="800" dirty="0">
              <a:latin typeface="Meiryo UI" panose="020B0604030504040204" pitchFamily="50" charset="-128"/>
              <a:ea typeface="Meiryo UI" panose="020B0604030504040204" pitchFamily="50" charset="-128"/>
              <a:cs typeface="Arial" panose="020B0604020202020204" pitchFamily="34" charset="0"/>
            </a:endParaRPr>
          </a:p>
        </p:txBody>
      </p:sp>
      <p:grpSp>
        <p:nvGrpSpPr>
          <p:cNvPr id="83" name="グループ化 82">
            <a:extLst>
              <a:ext uri="{FF2B5EF4-FFF2-40B4-BE49-F238E27FC236}">
                <a16:creationId xmlns:a16="http://schemas.microsoft.com/office/drawing/2014/main" id="{BB1CF8DC-028E-494D-BE1E-B6822958B418}"/>
              </a:ext>
            </a:extLst>
          </p:cNvPr>
          <p:cNvGrpSpPr/>
          <p:nvPr/>
        </p:nvGrpSpPr>
        <p:grpSpPr>
          <a:xfrm>
            <a:off x="5989186" y="822685"/>
            <a:ext cx="3842712" cy="205890"/>
            <a:chOff x="6068600" y="822685"/>
            <a:chExt cx="3510050" cy="205890"/>
          </a:xfrm>
        </p:grpSpPr>
        <p:sp>
          <p:nvSpPr>
            <p:cNvPr id="108" name="正方形/長方形 107">
              <a:extLst>
                <a:ext uri="{FF2B5EF4-FFF2-40B4-BE49-F238E27FC236}">
                  <a16:creationId xmlns:a16="http://schemas.microsoft.com/office/drawing/2014/main" id="{7CB6833F-DDF8-4B6C-8287-0B82277DC5F8}"/>
                </a:ext>
              </a:extLst>
            </p:cNvPr>
            <p:cNvSpPr/>
            <p:nvPr/>
          </p:nvSpPr>
          <p:spPr>
            <a:xfrm>
              <a:off x="6506504" y="822685"/>
              <a:ext cx="1254159"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再エネ業務統合システム</a:t>
              </a:r>
            </a:p>
          </p:txBody>
        </p:sp>
        <p:sp>
          <p:nvSpPr>
            <p:cNvPr id="109" name="正方形/長方形 108">
              <a:extLst>
                <a:ext uri="{FF2B5EF4-FFF2-40B4-BE49-F238E27FC236}">
                  <a16:creationId xmlns:a16="http://schemas.microsoft.com/office/drawing/2014/main" id="{B1D3B717-F4DB-413A-A2F0-703439966352}"/>
                </a:ext>
              </a:extLst>
            </p:cNvPr>
            <p:cNvSpPr/>
            <p:nvPr/>
          </p:nvSpPr>
          <p:spPr>
            <a:xfrm>
              <a:off x="6369354" y="853531"/>
              <a:ext cx="166154" cy="132923"/>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110" name="正方形/長方形 109">
              <a:extLst>
                <a:ext uri="{FF2B5EF4-FFF2-40B4-BE49-F238E27FC236}">
                  <a16:creationId xmlns:a16="http://schemas.microsoft.com/office/drawing/2014/main" id="{869C31D7-F27F-4C34-890C-B16531FA3EEB}"/>
                </a:ext>
              </a:extLst>
            </p:cNvPr>
            <p:cNvSpPr/>
            <p:nvPr/>
          </p:nvSpPr>
          <p:spPr>
            <a:xfrm>
              <a:off x="7488525" y="853531"/>
              <a:ext cx="166154" cy="132923"/>
            </a:xfrm>
            <a:prstGeom prst="rect">
              <a:avLst/>
            </a:prstGeom>
            <a:noFill/>
            <a:ln w="38100" cap="flat" cmpd="thickThin"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112" name="正方形/長方形 111">
              <a:extLst>
                <a:ext uri="{FF2B5EF4-FFF2-40B4-BE49-F238E27FC236}">
                  <a16:creationId xmlns:a16="http://schemas.microsoft.com/office/drawing/2014/main" id="{695B6DD4-EC84-428B-9788-1D21AE4E1648}"/>
                </a:ext>
              </a:extLst>
            </p:cNvPr>
            <p:cNvSpPr/>
            <p:nvPr/>
          </p:nvSpPr>
          <p:spPr>
            <a:xfrm>
              <a:off x="7645826" y="822685"/>
              <a:ext cx="1125542"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zh-TW" altLang="en-US" sz="738" kern="0" dirty="0">
                  <a:latin typeface="Meiryo UI"/>
                  <a:ea typeface="Meiryo UI"/>
                  <a:cs typeface="Arial" pitchFamily="34" charset="0"/>
                </a:rPr>
                <a:t>業務詳細仕様</a:t>
              </a:r>
              <a:r>
                <a:rPr kumimoji="0" lang="ja-JP" altLang="en-US" sz="738" kern="0" dirty="0">
                  <a:latin typeface="Meiryo UI"/>
                  <a:ea typeface="Meiryo UI"/>
                  <a:cs typeface="Arial" pitchFamily="34" charset="0"/>
                </a:rPr>
                <a:t>の対象</a:t>
              </a:r>
            </a:p>
          </p:txBody>
        </p:sp>
        <p:sp>
          <p:nvSpPr>
            <p:cNvPr id="113" name="正方形/長方形 112">
              <a:extLst>
                <a:ext uri="{FF2B5EF4-FFF2-40B4-BE49-F238E27FC236}">
                  <a16:creationId xmlns:a16="http://schemas.microsoft.com/office/drawing/2014/main" id="{2F35FF28-FB0A-4B23-AB6C-E5B5ABE395B4}"/>
                </a:ext>
              </a:extLst>
            </p:cNvPr>
            <p:cNvSpPr/>
            <p:nvPr/>
          </p:nvSpPr>
          <p:spPr>
            <a:xfrm>
              <a:off x="6068600" y="822685"/>
              <a:ext cx="299077" cy="198871"/>
            </a:xfrm>
            <a:prstGeom prst="rect">
              <a:avLst/>
            </a:prstGeom>
            <a:noFill/>
          </p:spPr>
          <p:txBody>
            <a:bodyPr wrap="none">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r>
                <a:rPr kumimoji="0" lang="ja-JP" altLang="en-US" sz="738" kern="0" dirty="0">
                  <a:latin typeface="Meiryo UI"/>
                  <a:ea typeface="Meiryo UI"/>
                  <a:cs typeface="Arial" pitchFamily="34" charset="0"/>
                </a:rPr>
                <a:t>凡例</a:t>
              </a:r>
            </a:p>
          </p:txBody>
        </p:sp>
        <p:sp>
          <p:nvSpPr>
            <p:cNvPr id="114" name="フローチャート: 定義済み処理 113">
              <a:extLst>
                <a:ext uri="{FF2B5EF4-FFF2-40B4-BE49-F238E27FC236}">
                  <a16:creationId xmlns:a16="http://schemas.microsoft.com/office/drawing/2014/main" id="{FAE699E2-E7F6-42D8-BDA7-166A897D998D}"/>
                </a:ext>
              </a:extLst>
            </p:cNvPr>
            <p:cNvSpPr/>
            <p:nvPr/>
          </p:nvSpPr>
          <p:spPr>
            <a:xfrm>
              <a:off x="8579834" y="853531"/>
              <a:ext cx="237359" cy="144000"/>
            </a:xfrm>
            <a:prstGeom prst="flowChartPredefinedProcess">
              <a:avLst/>
            </a:prstGeom>
            <a:noFill/>
            <a:ln w="19050" cap="flat" cmpd="sng" algn="ctr">
              <a:solidFill>
                <a:sysClr val="window" lastClr="FFFFFF">
                  <a:lumMod val="65000"/>
                </a:sysClr>
              </a:solidFill>
              <a:prstDash val="solid"/>
              <a:miter lim="800000"/>
            </a:ln>
            <a:effectLst/>
          </p:spPr>
          <p:txBody>
            <a:bodyPr wrap="none" lIns="0" tIns="33231" rIns="0" bIns="33231" rtlCol="0" anchor="ctr"/>
            <a:lstStyle/>
            <a:p>
              <a:pPr algn="ctr"/>
              <a:endParaRPr kumimoji="0" lang="ja-JP" altLang="en-US" sz="800" kern="0" dirty="0">
                <a:latin typeface="Meiryo UI" panose="020B0604030504040204" pitchFamily="50" charset="-128"/>
                <a:ea typeface="Meiryo UI" panose="020B0604030504040204" pitchFamily="50" charset="-128"/>
                <a:cs typeface="Arial" pitchFamily="34" charset="0"/>
              </a:endParaRPr>
            </a:p>
          </p:txBody>
        </p:sp>
        <p:sp>
          <p:nvSpPr>
            <p:cNvPr id="115" name="正方形/長方形 114">
              <a:extLst>
                <a:ext uri="{FF2B5EF4-FFF2-40B4-BE49-F238E27FC236}">
                  <a16:creationId xmlns:a16="http://schemas.microsoft.com/office/drawing/2014/main" id="{AFC71F63-2AED-4538-93EB-C829CED2D1F3}"/>
                </a:ext>
              </a:extLst>
            </p:cNvPr>
            <p:cNvSpPr/>
            <p:nvPr/>
          </p:nvSpPr>
          <p:spPr>
            <a:xfrm>
              <a:off x="8795264" y="822685"/>
              <a:ext cx="783386"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他業務プロセス</a:t>
              </a:r>
            </a:p>
          </p:txBody>
        </p:sp>
      </p:grpSp>
      <p:sp>
        <p:nvSpPr>
          <p:cNvPr id="146" name="フローチャート : 他ページ結合子 135">
            <a:extLst>
              <a:ext uri="{FF2B5EF4-FFF2-40B4-BE49-F238E27FC236}">
                <a16:creationId xmlns:a16="http://schemas.microsoft.com/office/drawing/2014/main" id="{9B4E465B-8871-402F-B8C3-19BA6575407D}"/>
              </a:ext>
            </a:extLst>
          </p:cNvPr>
          <p:cNvSpPr>
            <a:spLocks/>
          </p:cNvSpPr>
          <p:nvPr/>
        </p:nvSpPr>
        <p:spPr>
          <a:xfrm>
            <a:off x="8147218" y="3435889"/>
            <a:ext cx="268714" cy="334230"/>
          </a:xfrm>
          <a:prstGeom prst="flowChartOffpageConnector">
            <a:avLst/>
          </a:prstGeom>
          <a:solidFill>
            <a:srgbClr val="E5F2F4"/>
          </a:solidFill>
          <a:ln w="12700" cap="flat" cmpd="sng" algn="ctr">
            <a:solidFill>
              <a:sysClr val="window" lastClr="FFFFFF">
                <a:lumMod val="50000"/>
              </a:sysClr>
            </a:solidFill>
            <a:prstDash val="solid"/>
            <a:miter lim="800000"/>
          </a:ln>
          <a:effectLst/>
        </p:spPr>
        <p:txBody>
          <a:bodyPr wrap="none" lIns="36000" rIns="36000" rtlCol="0" anchor="ctr"/>
          <a:lstStyle/>
          <a:p>
            <a:pPr algn="ctr">
              <a:defRPr/>
            </a:pPr>
            <a:r>
              <a:rPr kumimoji="0" lang="zh-TW" altLang="en-US" sz="800" kern="0" dirty="0">
                <a:latin typeface="Meiryo UI"/>
                <a:ea typeface="Meiryo UI"/>
                <a:cs typeface="Arial" pitchFamily="34" charset="0"/>
              </a:rPr>
              <a:t>積立区分変更時対応</a:t>
            </a:r>
            <a:endParaRPr kumimoji="0" lang="en-US" altLang="ja-JP" sz="800" kern="0" dirty="0">
              <a:latin typeface="Meiryo UI"/>
              <a:ea typeface="Meiryo UI"/>
              <a:cs typeface="Arial" pitchFamily="34" charset="0"/>
            </a:endParaRPr>
          </a:p>
        </p:txBody>
      </p:sp>
      <p:cxnSp>
        <p:nvCxnSpPr>
          <p:cNvPr id="147" name="直線矢印コネクタ 146">
            <a:extLst>
              <a:ext uri="{FF2B5EF4-FFF2-40B4-BE49-F238E27FC236}">
                <a16:creationId xmlns:a16="http://schemas.microsoft.com/office/drawing/2014/main" id="{86CC0180-B3B1-4B99-87E5-6B4E63207AC2}"/>
              </a:ext>
            </a:extLst>
          </p:cNvPr>
          <p:cNvCxnSpPr>
            <a:cxnSpLocks/>
            <a:stCxn id="74" idx="0"/>
            <a:endCxn id="146" idx="2"/>
          </p:cNvCxnSpPr>
          <p:nvPr/>
        </p:nvCxnSpPr>
        <p:spPr>
          <a:xfrm flipV="1">
            <a:off x="8279617" y="3770119"/>
            <a:ext cx="1958" cy="252609"/>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148" name="正方形/長方形 147">
            <a:extLst>
              <a:ext uri="{FF2B5EF4-FFF2-40B4-BE49-F238E27FC236}">
                <a16:creationId xmlns:a16="http://schemas.microsoft.com/office/drawing/2014/main" id="{DD09497F-7F98-4609-B0FB-BE5CB896309E}"/>
              </a:ext>
            </a:extLst>
          </p:cNvPr>
          <p:cNvSpPr/>
          <p:nvPr/>
        </p:nvSpPr>
        <p:spPr>
          <a:xfrm>
            <a:off x="8312661" y="3710888"/>
            <a:ext cx="654219" cy="353029"/>
          </a:xfrm>
          <a:prstGeom prst="rect">
            <a:avLst/>
          </a:prstGeom>
          <a:noFill/>
          <a:ln w="19050" cap="flat" cmpd="sng" algn="ctr">
            <a:noFill/>
            <a:prstDash val="solid"/>
            <a:miter lim="800000"/>
          </a:ln>
          <a:effectLst/>
        </p:spPr>
        <p:txBody>
          <a:bodyPr wrap="none" lIns="0" tIns="36000" rIns="0" bIns="36000" rtlCol="0" anchor="ctr"/>
          <a:lstStyle/>
          <a:p>
            <a:r>
              <a:rPr lang="ja-JP" altLang="en-US" sz="800" dirty="0">
                <a:latin typeface="Meiryo UI" panose="020B0604030504040204" pitchFamily="50" charset="-128"/>
                <a:ea typeface="Meiryo UI" panose="020B0604030504040204" pitchFamily="50" charset="-128"/>
                <a:cs typeface="Arial" panose="020B0604020202020204" pitchFamily="34" charset="0"/>
              </a:rPr>
              <a:t>積立区分変化あり</a:t>
            </a:r>
            <a:endParaRPr lang="en-US" altLang="ja-JP" sz="800" dirty="0">
              <a:latin typeface="Meiryo UI" panose="020B0604030504040204" pitchFamily="50" charset="-128"/>
              <a:ea typeface="Meiryo UI" panose="020B0604030504040204" pitchFamily="50" charset="-128"/>
              <a:cs typeface="Arial" panose="020B0604020202020204" pitchFamily="34" charset="0"/>
            </a:endParaRPr>
          </a:p>
        </p:txBody>
      </p:sp>
      <p:grpSp>
        <p:nvGrpSpPr>
          <p:cNvPr id="57" name="グループ化 56">
            <a:extLst>
              <a:ext uri="{FF2B5EF4-FFF2-40B4-BE49-F238E27FC236}">
                <a16:creationId xmlns:a16="http://schemas.microsoft.com/office/drawing/2014/main" id="{4D19B3EC-7B74-4AA4-BF7C-C49DEB64A128}"/>
              </a:ext>
            </a:extLst>
          </p:cNvPr>
          <p:cNvGrpSpPr/>
          <p:nvPr/>
        </p:nvGrpSpPr>
        <p:grpSpPr>
          <a:xfrm>
            <a:off x="5441634" y="2815448"/>
            <a:ext cx="734400" cy="612227"/>
            <a:chOff x="3320370" y="3449261"/>
            <a:chExt cx="734400" cy="612227"/>
          </a:xfrm>
        </p:grpSpPr>
        <p:sp>
          <p:nvSpPr>
            <p:cNvPr id="59" name="正方形/長方形 58">
              <a:extLst>
                <a:ext uri="{FF2B5EF4-FFF2-40B4-BE49-F238E27FC236}">
                  <a16:creationId xmlns:a16="http://schemas.microsoft.com/office/drawing/2014/main" id="{59181D2C-971C-4192-AD15-E828961EDB24}"/>
                </a:ext>
              </a:extLst>
            </p:cNvPr>
            <p:cNvSpPr/>
            <p:nvPr/>
          </p:nvSpPr>
          <p:spPr>
            <a:xfrm>
              <a:off x="3320370"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lang="zh-TW" altLang="en-US" sz="800" dirty="0">
                  <a:latin typeface="Meiryo UI" panose="020B0604030504040204" pitchFamily="50" charset="-128"/>
                  <a:ea typeface="Meiryo UI" panose="020B0604030504040204" pitchFamily="50" charset="-128"/>
                  <a:cs typeface="Arial" pitchFamily="34" charset="0"/>
                </a:rPr>
                <a:t>事業計画</a:t>
              </a:r>
              <a:r>
                <a:rPr lang="zh-TW" altLang="en-US" sz="800">
                  <a:latin typeface="Meiryo UI" panose="020B0604030504040204" pitchFamily="50" charset="-128"/>
                  <a:ea typeface="Meiryo UI" panose="020B0604030504040204" pitchFamily="50" charset="-128"/>
                  <a:cs typeface="Arial" pitchFamily="34" charset="0"/>
                </a:rPr>
                <a:t>認定情報</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a:latin typeface="Meiryo UI" panose="020B0604030504040204" pitchFamily="50" charset="-128"/>
                  <a:ea typeface="Meiryo UI" panose="020B0604030504040204" pitchFamily="50" charset="-128"/>
                  <a:cs typeface="Arial" pitchFamily="34" charset="0"/>
                </a:rPr>
                <a:t>の確認</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60" name="テキスト ボックス 59">
              <a:extLst>
                <a:ext uri="{FF2B5EF4-FFF2-40B4-BE49-F238E27FC236}">
                  <a16:creationId xmlns:a16="http://schemas.microsoft.com/office/drawing/2014/main" id="{98D06511-EBAF-48F2-864B-B8CC8FD7B1F9}"/>
                </a:ext>
              </a:extLst>
            </p:cNvPr>
            <p:cNvSpPr txBox="1"/>
            <p:nvPr/>
          </p:nvSpPr>
          <p:spPr>
            <a:xfrm>
              <a:off x="3320370"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05</a:t>
              </a:r>
              <a:endParaRPr lang="ja-JP" altLang="en-US" sz="800" dirty="0">
                <a:latin typeface="Meiryo UI" panose="020B0604030504040204" pitchFamily="50" charset="-128"/>
                <a:ea typeface="Meiryo UI" panose="020B0604030504040204" pitchFamily="50" charset="-128"/>
              </a:endParaRPr>
            </a:p>
          </p:txBody>
        </p:sp>
      </p:grpSp>
      <p:sp>
        <p:nvSpPr>
          <p:cNvPr id="63" name="ひし形 110">
            <a:extLst>
              <a:ext uri="{FF2B5EF4-FFF2-40B4-BE49-F238E27FC236}">
                <a16:creationId xmlns:a16="http://schemas.microsoft.com/office/drawing/2014/main" id="{A971E2C8-61E6-4E51-A0AB-71B7614FD581}"/>
              </a:ext>
            </a:extLst>
          </p:cNvPr>
          <p:cNvSpPr>
            <a:spLocks/>
          </p:cNvSpPr>
          <p:nvPr/>
        </p:nvSpPr>
        <p:spPr>
          <a:xfrm>
            <a:off x="6499752" y="3039167"/>
            <a:ext cx="473336" cy="332308"/>
          </a:xfrm>
          <a:prstGeom prst="diamond">
            <a:avLst/>
          </a:prstGeom>
          <a:noFill/>
          <a:ln w="12700" cap="flat" cmpd="sng" algn="ctr">
            <a:solidFill>
              <a:sysClr val="window" lastClr="FFFFFF">
                <a:lumMod val="50000"/>
              </a:sysClr>
            </a:solidFill>
            <a:prstDash val="solid"/>
            <a:miter lim="800000"/>
          </a:ln>
          <a:effectLst/>
        </p:spPr>
        <p:txBody>
          <a:bodyPr wrap="none" lIns="0" tIns="0" rIns="0" bIns="0" rtlCol="0" anchor="ctr"/>
          <a:lstStyle/>
          <a:p>
            <a:pPr algn="ctr">
              <a:defRPr/>
            </a:pPr>
            <a:r>
              <a:rPr kumimoji="0" lang="ja-JP" altLang="en-US" sz="800" kern="0" dirty="0">
                <a:latin typeface="Meiryo UI" panose="020B0604030504040204" pitchFamily="50" charset="-128"/>
                <a:ea typeface="Meiryo UI" panose="020B0604030504040204" pitchFamily="50" charset="-128"/>
              </a:rPr>
              <a:t>確認</a:t>
            </a:r>
            <a:endParaRPr kumimoji="0" lang="en-US" altLang="ja-JP" sz="800" kern="0" dirty="0">
              <a:latin typeface="Meiryo UI" panose="020B0604030504040204" pitchFamily="50" charset="-128"/>
              <a:ea typeface="Meiryo UI" panose="020B0604030504040204" pitchFamily="50" charset="-128"/>
            </a:endParaRPr>
          </a:p>
          <a:p>
            <a:pPr algn="ctr">
              <a:defRPr/>
            </a:pPr>
            <a:r>
              <a:rPr kumimoji="0" lang="ja-JP" altLang="en-US" sz="800" kern="0" dirty="0">
                <a:latin typeface="Meiryo UI" panose="020B0604030504040204" pitchFamily="50" charset="-128"/>
                <a:ea typeface="Meiryo UI" panose="020B0604030504040204" pitchFamily="50" charset="-128"/>
              </a:rPr>
              <a:t>結果</a:t>
            </a:r>
            <a:endParaRPr kumimoji="0" lang="en-US" altLang="ja-JP" sz="800" kern="0" dirty="0">
              <a:latin typeface="Meiryo UI" panose="020B0604030504040204" pitchFamily="50" charset="-128"/>
              <a:ea typeface="Meiryo UI" panose="020B0604030504040204" pitchFamily="50" charset="-128"/>
            </a:endParaRPr>
          </a:p>
        </p:txBody>
      </p:sp>
      <p:sp>
        <p:nvSpPr>
          <p:cNvPr id="65" name="正方形/長方形 64">
            <a:extLst>
              <a:ext uri="{FF2B5EF4-FFF2-40B4-BE49-F238E27FC236}">
                <a16:creationId xmlns:a16="http://schemas.microsoft.com/office/drawing/2014/main" id="{8B35C840-24F6-4925-87CE-BB111FE0E2E1}"/>
              </a:ext>
            </a:extLst>
          </p:cNvPr>
          <p:cNvSpPr/>
          <p:nvPr/>
        </p:nvSpPr>
        <p:spPr>
          <a:xfrm>
            <a:off x="6679858" y="2813631"/>
            <a:ext cx="473335"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却下</a:t>
            </a:r>
          </a:p>
        </p:txBody>
      </p:sp>
      <p:sp>
        <p:nvSpPr>
          <p:cNvPr id="68" name="正方形/長方形 67">
            <a:extLst>
              <a:ext uri="{FF2B5EF4-FFF2-40B4-BE49-F238E27FC236}">
                <a16:creationId xmlns:a16="http://schemas.microsoft.com/office/drawing/2014/main" id="{4CCDF0E5-3728-466B-818C-624DF22C8386}"/>
              </a:ext>
            </a:extLst>
          </p:cNvPr>
          <p:cNvSpPr/>
          <p:nvPr/>
        </p:nvSpPr>
        <p:spPr>
          <a:xfrm>
            <a:off x="6679030" y="3355762"/>
            <a:ext cx="473335"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承認</a:t>
            </a:r>
          </a:p>
        </p:txBody>
      </p:sp>
      <p:cxnSp>
        <p:nvCxnSpPr>
          <p:cNvPr id="87" name="コネクタ: カギ線 86">
            <a:extLst>
              <a:ext uri="{FF2B5EF4-FFF2-40B4-BE49-F238E27FC236}">
                <a16:creationId xmlns:a16="http://schemas.microsoft.com/office/drawing/2014/main" id="{C8D6DA3C-4BED-4B3E-9DE0-E628208DCB94}"/>
              </a:ext>
            </a:extLst>
          </p:cNvPr>
          <p:cNvCxnSpPr>
            <a:cxnSpLocks/>
            <a:stCxn id="63" idx="2"/>
            <a:endCxn id="49" idx="1"/>
          </p:cNvCxnSpPr>
          <p:nvPr/>
        </p:nvCxnSpPr>
        <p:spPr>
          <a:xfrm rot="16200000" flipH="1">
            <a:off x="6447307" y="3660587"/>
            <a:ext cx="831253" cy="253027"/>
          </a:xfrm>
          <a:prstGeom prst="bentConnector2">
            <a:avLst/>
          </a:prstGeom>
          <a:ln>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8" name="コネクタ: カギ線 87">
            <a:extLst>
              <a:ext uri="{FF2B5EF4-FFF2-40B4-BE49-F238E27FC236}">
                <a16:creationId xmlns:a16="http://schemas.microsoft.com/office/drawing/2014/main" id="{EBFC826B-F461-4446-AD71-359E30CA2C2A}"/>
              </a:ext>
            </a:extLst>
          </p:cNvPr>
          <p:cNvCxnSpPr>
            <a:cxnSpLocks/>
            <a:stCxn id="63" idx="0"/>
            <a:endCxn id="66" idx="0"/>
          </p:cNvCxnSpPr>
          <p:nvPr/>
        </p:nvCxnSpPr>
        <p:spPr>
          <a:xfrm rot="16200000" flipH="1" flipV="1">
            <a:off x="4216578" y="1461873"/>
            <a:ext cx="942548" cy="4097136"/>
          </a:xfrm>
          <a:prstGeom prst="bentConnector3">
            <a:avLst>
              <a:gd name="adj1" fmla="val -24253"/>
            </a:avLst>
          </a:prstGeom>
          <a:ln>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91" name="直線矢印コネクタ 90">
            <a:extLst>
              <a:ext uri="{FF2B5EF4-FFF2-40B4-BE49-F238E27FC236}">
                <a16:creationId xmlns:a16="http://schemas.microsoft.com/office/drawing/2014/main" id="{EC122D56-5046-43AB-89DC-130A6597EFCD}"/>
              </a:ext>
            </a:extLst>
          </p:cNvPr>
          <p:cNvCxnSpPr>
            <a:cxnSpLocks/>
            <a:stCxn id="49" idx="3"/>
            <a:endCxn id="74" idx="1"/>
          </p:cNvCxnSpPr>
          <p:nvPr/>
        </p:nvCxnSpPr>
        <p:spPr>
          <a:xfrm>
            <a:off x="7723847" y="4202728"/>
            <a:ext cx="330295" cy="0"/>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92" name="直線矢印コネクタ 91">
            <a:extLst>
              <a:ext uri="{FF2B5EF4-FFF2-40B4-BE49-F238E27FC236}">
                <a16:creationId xmlns:a16="http://schemas.microsoft.com/office/drawing/2014/main" id="{96CEA12C-3110-4554-86E4-629FD6DE0C60}"/>
              </a:ext>
            </a:extLst>
          </p:cNvPr>
          <p:cNvCxnSpPr>
            <a:cxnSpLocks/>
            <a:stCxn id="59" idx="3"/>
            <a:endCxn id="63" idx="1"/>
          </p:cNvCxnSpPr>
          <p:nvPr/>
        </p:nvCxnSpPr>
        <p:spPr>
          <a:xfrm>
            <a:off x="6176034" y="3204475"/>
            <a:ext cx="323718" cy="846"/>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69" name="グループ化 68">
            <a:extLst>
              <a:ext uri="{FF2B5EF4-FFF2-40B4-BE49-F238E27FC236}">
                <a16:creationId xmlns:a16="http://schemas.microsoft.com/office/drawing/2014/main" id="{323BBA45-A0F8-4A74-89B9-5D720E336392}"/>
              </a:ext>
            </a:extLst>
          </p:cNvPr>
          <p:cNvGrpSpPr/>
          <p:nvPr/>
        </p:nvGrpSpPr>
        <p:grpSpPr>
          <a:xfrm>
            <a:off x="4319245" y="3813701"/>
            <a:ext cx="734400" cy="612227"/>
            <a:chOff x="3320370" y="3449261"/>
            <a:chExt cx="734400" cy="612227"/>
          </a:xfrm>
          <a:noFill/>
        </p:grpSpPr>
        <p:sp>
          <p:nvSpPr>
            <p:cNvPr id="72" name="正方形/長方形 71">
              <a:extLst>
                <a:ext uri="{FF2B5EF4-FFF2-40B4-BE49-F238E27FC236}">
                  <a16:creationId xmlns:a16="http://schemas.microsoft.com/office/drawing/2014/main" id="{27CB00E0-AF3A-46CF-99B6-FC185074DFB0}"/>
                </a:ext>
              </a:extLst>
            </p:cNvPr>
            <p:cNvSpPr/>
            <p:nvPr/>
          </p:nvSpPr>
          <p:spPr>
            <a:xfrm>
              <a:off x="3320370"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事業計画認定情報</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の結果確認・</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確認依頼</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73" name="テキスト ボックス 72">
              <a:extLst>
                <a:ext uri="{FF2B5EF4-FFF2-40B4-BE49-F238E27FC236}">
                  <a16:creationId xmlns:a16="http://schemas.microsoft.com/office/drawing/2014/main" id="{A7F0FD94-21B4-4B70-B86B-45B0DAE52ECF}"/>
                </a:ext>
              </a:extLst>
            </p:cNvPr>
            <p:cNvSpPr txBox="1"/>
            <p:nvPr/>
          </p:nvSpPr>
          <p:spPr>
            <a:xfrm>
              <a:off x="3320370" y="3449261"/>
              <a:ext cx="268887" cy="181380"/>
            </a:xfrm>
            <a:prstGeom prst="rect">
              <a:avLst/>
            </a:prstGeom>
            <a:grp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03</a:t>
              </a:r>
              <a:endParaRPr lang="ja-JP" altLang="en-US" sz="800" dirty="0">
                <a:latin typeface="Meiryo UI" panose="020B0604030504040204" pitchFamily="50" charset="-128"/>
                <a:ea typeface="Meiryo UI" panose="020B0604030504040204" pitchFamily="50" charset="-128"/>
              </a:endParaRPr>
            </a:p>
          </p:txBody>
        </p:sp>
      </p:grpSp>
      <p:grpSp>
        <p:nvGrpSpPr>
          <p:cNvPr id="75" name="グループ化 74">
            <a:extLst>
              <a:ext uri="{FF2B5EF4-FFF2-40B4-BE49-F238E27FC236}">
                <a16:creationId xmlns:a16="http://schemas.microsoft.com/office/drawing/2014/main" id="{90EB5455-0E6F-4666-A122-99F82D6D438C}"/>
              </a:ext>
            </a:extLst>
          </p:cNvPr>
          <p:cNvGrpSpPr/>
          <p:nvPr/>
        </p:nvGrpSpPr>
        <p:grpSpPr>
          <a:xfrm>
            <a:off x="4319245" y="2815448"/>
            <a:ext cx="734400" cy="612227"/>
            <a:chOff x="3320370" y="3449261"/>
            <a:chExt cx="734400" cy="612227"/>
          </a:xfrm>
          <a:noFill/>
        </p:grpSpPr>
        <p:sp>
          <p:nvSpPr>
            <p:cNvPr id="76" name="正方形/長方形 75">
              <a:extLst>
                <a:ext uri="{FF2B5EF4-FFF2-40B4-BE49-F238E27FC236}">
                  <a16:creationId xmlns:a16="http://schemas.microsoft.com/office/drawing/2014/main" id="{AD1C8393-74C6-456A-A98B-8A797D5D4454}"/>
                </a:ext>
              </a:extLst>
            </p:cNvPr>
            <p:cNvSpPr/>
            <p:nvPr/>
          </p:nvSpPr>
          <p:spPr>
            <a:xfrm>
              <a:off x="3320370" y="3615088"/>
              <a:ext cx="734400" cy="446400"/>
            </a:xfrm>
            <a:prstGeom prst="rect">
              <a:avLst/>
            </a:prstGeom>
            <a:grp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事業計画認定情報</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の結果確認依頼</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の受領</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77" name="テキスト ボックス 76">
              <a:extLst>
                <a:ext uri="{FF2B5EF4-FFF2-40B4-BE49-F238E27FC236}">
                  <a16:creationId xmlns:a16="http://schemas.microsoft.com/office/drawing/2014/main" id="{F2B46DD5-CFC8-46E5-A6FE-F3AF0AC8C7C9}"/>
                </a:ext>
              </a:extLst>
            </p:cNvPr>
            <p:cNvSpPr txBox="1"/>
            <p:nvPr/>
          </p:nvSpPr>
          <p:spPr>
            <a:xfrm>
              <a:off x="3320370" y="3449261"/>
              <a:ext cx="268887" cy="181380"/>
            </a:xfrm>
            <a:prstGeom prst="rect">
              <a:avLst/>
            </a:prstGeom>
            <a:grp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04</a:t>
              </a:r>
            </a:p>
          </p:txBody>
        </p:sp>
      </p:grpSp>
      <p:sp>
        <p:nvSpPr>
          <p:cNvPr id="78" name="正方形/長方形 36">
            <a:extLst>
              <a:ext uri="{FF2B5EF4-FFF2-40B4-BE49-F238E27FC236}">
                <a16:creationId xmlns:a16="http://schemas.microsoft.com/office/drawing/2014/main" id="{BFC2781E-31A0-41DE-AA42-A074119455D3}"/>
              </a:ext>
            </a:extLst>
          </p:cNvPr>
          <p:cNvSpPr/>
          <p:nvPr/>
        </p:nvSpPr>
        <p:spPr>
          <a:xfrm>
            <a:off x="4531249" y="5618671"/>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sp>
        <p:nvSpPr>
          <p:cNvPr id="79" name="正方形/長方形 78">
            <a:extLst>
              <a:ext uri="{FF2B5EF4-FFF2-40B4-BE49-F238E27FC236}">
                <a16:creationId xmlns:a16="http://schemas.microsoft.com/office/drawing/2014/main" id="{DB5C1267-1B84-4527-943E-9D2AFD2D9717}"/>
              </a:ext>
            </a:extLst>
          </p:cNvPr>
          <p:cNvSpPr/>
          <p:nvPr/>
        </p:nvSpPr>
        <p:spPr>
          <a:xfrm>
            <a:off x="4619063" y="5618671"/>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80" name="直線矢印コネクタ 79">
            <a:extLst>
              <a:ext uri="{FF2B5EF4-FFF2-40B4-BE49-F238E27FC236}">
                <a16:creationId xmlns:a16="http://schemas.microsoft.com/office/drawing/2014/main" id="{DACC3CF2-6828-4A1E-ACC8-A4F175FD3984}"/>
              </a:ext>
            </a:extLst>
          </p:cNvPr>
          <p:cNvCxnSpPr>
            <a:cxnSpLocks/>
          </p:cNvCxnSpPr>
          <p:nvPr/>
        </p:nvCxnSpPr>
        <p:spPr>
          <a:xfrm flipV="1">
            <a:off x="4691063" y="4427861"/>
            <a:ext cx="1" cy="791573"/>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81" name="グループ化 80">
            <a:extLst>
              <a:ext uri="{FF2B5EF4-FFF2-40B4-BE49-F238E27FC236}">
                <a16:creationId xmlns:a16="http://schemas.microsoft.com/office/drawing/2014/main" id="{9CC6D31B-E439-4F38-818C-499E0EF79864}"/>
              </a:ext>
            </a:extLst>
          </p:cNvPr>
          <p:cNvGrpSpPr/>
          <p:nvPr/>
        </p:nvGrpSpPr>
        <p:grpSpPr>
          <a:xfrm>
            <a:off x="4563929" y="5243341"/>
            <a:ext cx="254269" cy="450827"/>
            <a:chOff x="2515451" y="5897715"/>
            <a:chExt cx="254269" cy="450827"/>
          </a:xfrm>
        </p:grpSpPr>
        <p:sp>
          <p:nvSpPr>
            <p:cNvPr id="82" name="Freeform 266">
              <a:extLst>
                <a:ext uri="{FF2B5EF4-FFF2-40B4-BE49-F238E27FC236}">
                  <a16:creationId xmlns:a16="http://schemas.microsoft.com/office/drawing/2014/main" id="{E5134705-1F91-49B5-872C-05052DED4104}"/>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84" name="正方形/長方形 36">
              <a:extLst>
                <a:ext uri="{FF2B5EF4-FFF2-40B4-BE49-F238E27FC236}">
                  <a16:creationId xmlns:a16="http://schemas.microsoft.com/office/drawing/2014/main" id="{5F01D666-7E2D-4D40-AE57-36FD3BAAE400}"/>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cxnSp>
        <p:nvCxnSpPr>
          <p:cNvPr id="85" name="直線矢印コネクタ 84">
            <a:extLst>
              <a:ext uri="{FF2B5EF4-FFF2-40B4-BE49-F238E27FC236}">
                <a16:creationId xmlns:a16="http://schemas.microsoft.com/office/drawing/2014/main" id="{5D925C58-3CE1-4C41-A9E7-A6B3B108735B}"/>
              </a:ext>
            </a:extLst>
          </p:cNvPr>
          <p:cNvCxnSpPr>
            <a:cxnSpLocks/>
            <a:stCxn id="100" idx="3"/>
            <a:endCxn id="72" idx="1"/>
          </p:cNvCxnSpPr>
          <p:nvPr/>
        </p:nvCxnSpPr>
        <p:spPr>
          <a:xfrm>
            <a:off x="4095242" y="4202728"/>
            <a:ext cx="224003" cy="0"/>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86" name="直線矢印コネクタ 85">
            <a:extLst>
              <a:ext uri="{FF2B5EF4-FFF2-40B4-BE49-F238E27FC236}">
                <a16:creationId xmlns:a16="http://schemas.microsoft.com/office/drawing/2014/main" id="{96229F1D-8F80-4874-A4CE-8B896901B417}"/>
              </a:ext>
            </a:extLst>
          </p:cNvPr>
          <p:cNvCxnSpPr>
            <a:cxnSpLocks/>
            <a:stCxn id="72" idx="0"/>
            <a:endCxn id="76" idx="2"/>
          </p:cNvCxnSpPr>
          <p:nvPr/>
        </p:nvCxnSpPr>
        <p:spPr>
          <a:xfrm flipV="1">
            <a:off x="4686445" y="3427675"/>
            <a:ext cx="0" cy="551853"/>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89" name="直線矢印コネクタ 88">
            <a:extLst>
              <a:ext uri="{FF2B5EF4-FFF2-40B4-BE49-F238E27FC236}">
                <a16:creationId xmlns:a16="http://schemas.microsoft.com/office/drawing/2014/main" id="{1816DFC2-36D9-4B52-B8B4-5D8B9CAAF952}"/>
              </a:ext>
            </a:extLst>
          </p:cNvPr>
          <p:cNvCxnSpPr>
            <a:cxnSpLocks/>
            <a:stCxn id="76" idx="3"/>
            <a:endCxn id="59" idx="1"/>
          </p:cNvCxnSpPr>
          <p:nvPr/>
        </p:nvCxnSpPr>
        <p:spPr>
          <a:xfrm>
            <a:off x="5053645" y="3204475"/>
            <a:ext cx="387989" cy="0"/>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93" name="正方形/長方形 92">
            <a:extLst>
              <a:ext uri="{FF2B5EF4-FFF2-40B4-BE49-F238E27FC236}">
                <a16:creationId xmlns:a16="http://schemas.microsoft.com/office/drawing/2014/main" id="{55D6FED0-F6B6-4D84-867C-924E54CED9FB}"/>
              </a:ext>
            </a:extLst>
          </p:cNvPr>
          <p:cNvSpPr/>
          <p:nvPr/>
        </p:nvSpPr>
        <p:spPr>
          <a:xfrm>
            <a:off x="5747655" y="5618671"/>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97" name="直線矢印コネクタ 96">
            <a:extLst>
              <a:ext uri="{FF2B5EF4-FFF2-40B4-BE49-F238E27FC236}">
                <a16:creationId xmlns:a16="http://schemas.microsoft.com/office/drawing/2014/main" id="{1BDC2C3C-9CA5-449A-A499-72149794D9BB}"/>
              </a:ext>
            </a:extLst>
          </p:cNvPr>
          <p:cNvCxnSpPr>
            <a:cxnSpLocks/>
          </p:cNvCxnSpPr>
          <p:nvPr/>
        </p:nvCxnSpPr>
        <p:spPr>
          <a:xfrm flipV="1">
            <a:off x="5819655" y="3427675"/>
            <a:ext cx="0" cy="1791760"/>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98" name="グループ化 97">
            <a:extLst>
              <a:ext uri="{FF2B5EF4-FFF2-40B4-BE49-F238E27FC236}">
                <a16:creationId xmlns:a16="http://schemas.microsoft.com/office/drawing/2014/main" id="{11945A35-4BFB-4179-BBCA-E5E3201D4557}"/>
              </a:ext>
            </a:extLst>
          </p:cNvPr>
          <p:cNvGrpSpPr/>
          <p:nvPr/>
        </p:nvGrpSpPr>
        <p:grpSpPr>
          <a:xfrm>
            <a:off x="5692521" y="5243341"/>
            <a:ext cx="254269" cy="450827"/>
            <a:chOff x="2515451" y="5897715"/>
            <a:chExt cx="254269" cy="450827"/>
          </a:xfrm>
        </p:grpSpPr>
        <p:sp>
          <p:nvSpPr>
            <p:cNvPr id="99" name="Freeform 266">
              <a:extLst>
                <a:ext uri="{FF2B5EF4-FFF2-40B4-BE49-F238E27FC236}">
                  <a16:creationId xmlns:a16="http://schemas.microsoft.com/office/drawing/2014/main" id="{4C7FBBC0-34CD-4807-A719-81545D1ECC67}"/>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02" name="正方形/長方形 36">
              <a:extLst>
                <a:ext uri="{FF2B5EF4-FFF2-40B4-BE49-F238E27FC236}">
                  <a16:creationId xmlns:a16="http://schemas.microsoft.com/office/drawing/2014/main" id="{04A4C13E-6D60-4FDF-9082-D6D80B370D94}"/>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Tree>
    <p:extLst>
      <p:ext uri="{BB962C8B-B14F-4D97-AF65-F5344CB8AC3E}">
        <p14:creationId xmlns:p14="http://schemas.microsoft.com/office/powerpoint/2010/main" val="402863385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図 11">
            <a:extLst>
              <a:ext uri="{FF2B5EF4-FFF2-40B4-BE49-F238E27FC236}">
                <a16:creationId xmlns:a16="http://schemas.microsoft.com/office/drawing/2014/main" id="{87DE5AF6-6588-469F-999A-D6585885B0AD}"/>
              </a:ext>
            </a:extLst>
          </p:cNvPr>
          <p:cNvPicPr>
            <a:picLocks noChangeAspect="1"/>
          </p:cNvPicPr>
          <p:nvPr/>
        </p:nvPicPr>
        <p:blipFill>
          <a:blip r:embed="rId3"/>
          <a:stretch>
            <a:fillRect/>
          </a:stretch>
        </p:blipFill>
        <p:spPr>
          <a:xfrm>
            <a:off x="2839448" y="4976755"/>
            <a:ext cx="3902223" cy="1804009"/>
          </a:xfrm>
          <a:prstGeom prst="rect">
            <a:avLst/>
          </a:prstGeom>
        </p:spPr>
      </p:pic>
      <p:pic>
        <p:nvPicPr>
          <p:cNvPr id="7" name="図 6">
            <a:extLst>
              <a:ext uri="{FF2B5EF4-FFF2-40B4-BE49-F238E27FC236}">
                <a16:creationId xmlns:a16="http://schemas.microsoft.com/office/drawing/2014/main" id="{E977B8A3-EFAB-4218-8777-832F6C6AEBA2}"/>
              </a:ext>
            </a:extLst>
          </p:cNvPr>
          <p:cNvPicPr>
            <a:picLocks noChangeAspect="1"/>
          </p:cNvPicPr>
          <p:nvPr/>
        </p:nvPicPr>
        <p:blipFill>
          <a:blip r:embed="rId4"/>
          <a:stretch>
            <a:fillRect/>
          </a:stretch>
        </p:blipFill>
        <p:spPr>
          <a:xfrm>
            <a:off x="5041996" y="2147287"/>
            <a:ext cx="3902223" cy="2701539"/>
          </a:xfrm>
          <a:prstGeom prst="rect">
            <a:avLst/>
          </a:prstGeom>
          <a:ln w="19050">
            <a:solidFill>
              <a:srgbClr val="FF0000"/>
            </a:solidFill>
          </a:ln>
        </p:spPr>
      </p:pic>
      <p:pic>
        <p:nvPicPr>
          <p:cNvPr id="6" name="図 5">
            <a:extLst>
              <a:ext uri="{FF2B5EF4-FFF2-40B4-BE49-F238E27FC236}">
                <a16:creationId xmlns:a16="http://schemas.microsoft.com/office/drawing/2014/main" id="{703E353B-EF7F-4F02-A17A-230F0D0041EE}"/>
              </a:ext>
            </a:extLst>
          </p:cNvPr>
          <p:cNvPicPr>
            <a:picLocks noChangeAspect="1"/>
          </p:cNvPicPr>
          <p:nvPr/>
        </p:nvPicPr>
        <p:blipFill>
          <a:blip r:embed="rId5"/>
          <a:stretch>
            <a:fillRect/>
          </a:stretch>
        </p:blipFill>
        <p:spPr>
          <a:xfrm>
            <a:off x="135176" y="2364725"/>
            <a:ext cx="3588146" cy="2484101"/>
          </a:xfrm>
          <a:prstGeom prst="rect">
            <a:avLst/>
          </a:prstGeom>
        </p:spPr>
      </p:pic>
      <p:sp>
        <p:nvSpPr>
          <p:cNvPr id="2" name="タイトル 1"/>
          <p:cNvSpPr>
            <a:spLocks noGrp="1"/>
          </p:cNvSpPr>
          <p:nvPr>
            <p:ph type="title"/>
          </p:nvPr>
        </p:nvSpPr>
        <p:spPr/>
        <p:txBody>
          <a:bodyPr/>
          <a:lstStyle/>
          <a:p>
            <a:r>
              <a:rPr lang="ja-JP" altLang="en-US" dirty="0">
                <a:latin typeface="Meiryo UI" panose="020B0604030504040204" pitchFamily="50" charset="-128"/>
                <a:ea typeface="Meiryo UI" panose="020B0604030504040204" pitchFamily="50" charset="-128"/>
              </a:rPr>
              <a:t>業務仕様書の構成</a:t>
            </a:r>
            <a:endParaRPr kumimoji="1" lang="ja-JP" altLang="en-US" dirty="0">
              <a:latin typeface="Meiryo UI" panose="020B0604030504040204" pitchFamily="50" charset="-128"/>
              <a:ea typeface="Meiryo UI" panose="020B0604030504040204" pitchFamily="50" charset="-128"/>
            </a:endParaRPr>
          </a:p>
        </p:txBody>
      </p:sp>
      <p:sp>
        <p:nvSpPr>
          <p:cNvPr id="3" name="コンテンツ プレースホルダー 2"/>
          <p:cNvSpPr>
            <a:spLocks noGrp="1"/>
          </p:cNvSpPr>
          <p:nvPr>
            <p:ph idx="1"/>
          </p:nvPr>
        </p:nvSpPr>
        <p:spPr>
          <a:xfrm>
            <a:off x="104711" y="895602"/>
            <a:ext cx="9716622" cy="1113573"/>
          </a:xfrm>
          <a:ln>
            <a:solidFill>
              <a:schemeClr val="bg2">
                <a:lumMod val="90000"/>
              </a:schemeClr>
            </a:solidFill>
          </a:ln>
        </p:spPr>
        <p:txBody>
          <a:bodyPr/>
          <a:lstStyle/>
          <a:p>
            <a:r>
              <a:rPr lang="ja-JP" altLang="en-US" dirty="0">
                <a:latin typeface="Meiryo UI" panose="020B0604030504040204" pitchFamily="50" charset="-128"/>
                <a:ea typeface="Meiryo UI" panose="020B0604030504040204" pitchFamily="50" charset="-128"/>
              </a:rPr>
              <a:t>業務仕様書は、「業務フロー</a:t>
            </a:r>
            <a:r>
              <a:rPr lang="ja-JP" altLang="en-US" dirty="0"/>
              <a:t>」「業務詳細仕様」「</a:t>
            </a:r>
            <a:r>
              <a:rPr lang="en-US" altLang="ja-JP" dirty="0"/>
              <a:t>(</a:t>
            </a:r>
            <a:r>
              <a:rPr lang="ja-JP" altLang="en-US" dirty="0"/>
              <a:t>別紙</a:t>
            </a:r>
            <a:r>
              <a:rPr lang="en-US" altLang="ja-JP" dirty="0"/>
              <a:t>)</a:t>
            </a:r>
            <a:r>
              <a:rPr lang="ja-JP" altLang="en-US" dirty="0"/>
              <a:t>業務プロセス詳細記述書」から</a:t>
            </a:r>
            <a:r>
              <a:rPr lang="ja-JP" altLang="en-US" dirty="0">
                <a:latin typeface="Meiryo UI" panose="020B0604030504040204" pitchFamily="50" charset="-128"/>
                <a:ea typeface="Meiryo UI" panose="020B0604030504040204" pitchFamily="50" charset="-128"/>
              </a:rPr>
              <a:t>構成されている。</a:t>
            </a:r>
            <a:endParaRPr lang="en-US" altLang="ja-JP" dirty="0">
              <a:latin typeface="Meiryo UI" panose="020B0604030504040204" pitchFamily="50" charset="-128"/>
              <a:ea typeface="Meiryo UI" panose="020B0604030504040204" pitchFamily="50" charset="-128"/>
            </a:endParaRPr>
          </a:p>
          <a:p>
            <a:r>
              <a:rPr lang="ja-JP" altLang="en-US" dirty="0">
                <a:latin typeface="Meiryo UI" panose="020B0604030504040204" pitchFamily="50" charset="-128"/>
                <a:ea typeface="Meiryo UI" panose="020B0604030504040204" pitchFamily="50" charset="-128"/>
              </a:rPr>
              <a:t>各業務に対して業務フローを作成し、詳細な説明が必要なものは業務詳細仕様で補足している。</a:t>
            </a:r>
            <a:endParaRPr lang="en-US" altLang="ja-JP" dirty="0">
              <a:latin typeface="Meiryo UI" panose="020B0604030504040204" pitchFamily="50" charset="-128"/>
              <a:ea typeface="Meiryo UI" panose="020B0604030504040204" pitchFamily="50" charset="-128"/>
            </a:endParaRPr>
          </a:p>
          <a:p>
            <a:r>
              <a:rPr lang="ja-JP" altLang="en-US" dirty="0">
                <a:latin typeface="Meiryo UI" panose="020B0604030504040204" pitchFamily="50" charset="-128"/>
                <a:ea typeface="Meiryo UI" panose="020B0604030504040204" pitchFamily="50" charset="-128"/>
              </a:rPr>
              <a:t>また、各業務プロセスの詳細は「</a:t>
            </a:r>
            <a:r>
              <a:rPr lang="en-US" altLang="ja-JP"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別紙</a:t>
            </a:r>
            <a:r>
              <a:rPr lang="en-US" altLang="ja-JP"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業務プロセス</a:t>
            </a:r>
            <a:r>
              <a:rPr lang="ja-JP" altLang="en-US" dirty="0"/>
              <a:t>詳細記述書</a:t>
            </a:r>
            <a:r>
              <a:rPr lang="ja-JP" altLang="en-US" dirty="0">
                <a:latin typeface="Meiryo UI" panose="020B0604030504040204" pitchFamily="50" charset="-128"/>
                <a:ea typeface="Meiryo UI" panose="020B0604030504040204" pitchFamily="50" charset="-128"/>
              </a:rPr>
              <a:t>」に記載している。</a:t>
            </a:r>
            <a:endParaRPr lang="en-US" altLang="ja-JP" dirty="0">
              <a:latin typeface="Meiryo UI" panose="020B0604030504040204" pitchFamily="50" charset="-128"/>
              <a:ea typeface="Meiryo UI" panose="020B0604030504040204" pitchFamily="50" charset="-128"/>
            </a:endParaRPr>
          </a:p>
        </p:txBody>
      </p:sp>
      <p:sp>
        <p:nvSpPr>
          <p:cNvPr id="88" name="正方形/長方形 87"/>
          <p:cNvSpPr/>
          <p:nvPr/>
        </p:nvSpPr>
        <p:spPr>
          <a:xfrm>
            <a:off x="135175" y="2092273"/>
            <a:ext cx="646331" cy="276999"/>
          </a:xfrm>
          <a:prstGeom prst="rect">
            <a:avLst/>
          </a:prstGeom>
        </p:spPr>
        <p:txBody>
          <a:bodyPr wrap="none">
            <a:spAutoFit/>
          </a:bodyPr>
          <a:lstStyle/>
          <a:p>
            <a:r>
              <a:rPr lang="en-US" altLang="ja-JP" sz="1200" b="1" dirty="0">
                <a:latin typeface="Meiryo UI" panose="020B0604030504040204" pitchFamily="50" charset="-128"/>
                <a:ea typeface="Meiryo UI" panose="020B0604030504040204" pitchFamily="50" charset="-128"/>
              </a:rPr>
              <a:t>【</a:t>
            </a:r>
            <a:r>
              <a:rPr lang="ja-JP" altLang="en-US" sz="1200" b="1" dirty="0">
                <a:latin typeface="Meiryo UI" panose="020B0604030504040204" pitchFamily="50" charset="-128"/>
                <a:ea typeface="Meiryo UI" panose="020B0604030504040204" pitchFamily="50" charset="-128"/>
              </a:rPr>
              <a:t>構成</a:t>
            </a:r>
            <a:r>
              <a:rPr lang="en-US" altLang="ja-JP" sz="1200" b="1" dirty="0">
                <a:latin typeface="Meiryo UI" panose="020B0604030504040204" pitchFamily="50" charset="-128"/>
                <a:ea typeface="Meiryo UI" panose="020B0604030504040204" pitchFamily="50" charset="-128"/>
              </a:rPr>
              <a:t>】</a:t>
            </a:r>
            <a:endParaRPr lang="ja-JP" altLang="en-US" sz="1200" b="1" dirty="0"/>
          </a:p>
        </p:txBody>
      </p:sp>
      <p:sp>
        <p:nvSpPr>
          <p:cNvPr id="35" name="角丸四角形 34"/>
          <p:cNvSpPr/>
          <p:nvPr/>
        </p:nvSpPr>
        <p:spPr>
          <a:xfrm>
            <a:off x="766518" y="4236720"/>
            <a:ext cx="390525" cy="304630"/>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cxnSp>
        <p:nvCxnSpPr>
          <p:cNvPr id="36" name="直線コネクタ 35"/>
          <p:cNvCxnSpPr>
            <a:cxnSpLocks/>
            <a:stCxn id="7" idx="1"/>
            <a:endCxn id="35" idx="3"/>
          </p:cNvCxnSpPr>
          <p:nvPr/>
        </p:nvCxnSpPr>
        <p:spPr>
          <a:xfrm flipH="1">
            <a:off x="1157043" y="3498057"/>
            <a:ext cx="3884953" cy="890978"/>
          </a:xfrm>
          <a:prstGeom prst="line">
            <a:avLst/>
          </a:prstGeom>
          <a:ln>
            <a:solidFill>
              <a:srgbClr val="FF0000"/>
            </a:solidFill>
            <a:headEnd type="triangle"/>
          </a:ln>
        </p:spPr>
        <p:style>
          <a:lnRef idx="1">
            <a:schemeClr val="accent1"/>
          </a:lnRef>
          <a:fillRef idx="0">
            <a:schemeClr val="accent1"/>
          </a:fillRef>
          <a:effectRef idx="0">
            <a:schemeClr val="accent1"/>
          </a:effectRef>
          <a:fontRef idx="minor">
            <a:schemeClr val="tx1"/>
          </a:fontRef>
        </p:style>
      </p:cxnSp>
      <p:cxnSp>
        <p:nvCxnSpPr>
          <p:cNvPr id="115" name="直線コネクタ 114">
            <a:extLst>
              <a:ext uri="{FF2B5EF4-FFF2-40B4-BE49-F238E27FC236}">
                <a16:creationId xmlns:a16="http://schemas.microsoft.com/office/drawing/2014/main" id="{A60B9C5E-1032-48E8-B00C-55F38F6B4218}"/>
              </a:ext>
            </a:extLst>
          </p:cNvPr>
          <p:cNvCxnSpPr>
            <a:cxnSpLocks/>
          </p:cNvCxnSpPr>
          <p:nvPr/>
        </p:nvCxnSpPr>
        <p:spPr>
          <a:xfrm rot="10800000">
            <a:off x="1400869" y="4899455"/>
            <a:ext cx="1136456" cy="493542"/>
          </a:xfrm>
          <a:prstGeom prst="bentConnector2">
            <a:avLst/>
          </a:prstGeom>
          <a:ln>
            <a:solidFill>
              <a:schemeClr val="tx1"/>
            </a:solidFill>
            <a:headEnd type="triangle"/>
          </a:ln>
        </p:spPr>
        <p:style>
          <a:lnRef idx="1">
            <a:schemeClr val="accent1"/>
          </a:lnRef>
          <a:fillRef idx="0">
            <a:schemeClr val="accent1"/>
          </a:fillRef>
          <a:effectRef idx="0">
            <a:schemeClr val="accent1"/>
          </a:effectRef>
          <a:fontRef idx="minor">
            <a:schemeClr val="tx1"/>
          </a:fontRef>
        </p:style>
      </p:cxnSp>
      <p:sp>
        <p:nvSpPr>
          <p:cNvPr id="119" name="正方形/長方形 118">
            <a:extLst>
              <a:ext uri="{FF2B5EF4-FFF2-40B4-BE49-F238E27FC236}">
                <a16:creationId xmlns:a16="http://schemas.microsoft.com/office/drawing/2014/main" id="{5A9394BC-6599-4E12-8430-6F07D8F0352A}"/>
              </a:ext>
            </a:extLst>
          </p:cNvPr>
          <p:cNvSpPr/>
          <p:nvPr/>
        </p:nvSpPr>
        <p:spPr>
          <a:xfrm>
            <a:off x="631597" y="5526008"/>
            <a:ext cx="2086956" cy="261610"/>
          </a:xfrm>
          <a:prstGeom prst="rect">
            <a:avLst/>
          </a:prstGeom>
        </p:spPr>
        <p:txBody>
          <a:bodyPr wrap="square">
            <a:spAutoFit/>
          </a:bodyPr>
          <a:lstStyle/>
          <a:p>
            <a:r>
              <a:rPr lang="en-US" altLang="ja-JP" sz="1100" dirty="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別紙</a:t>
            </a:r>
            <a:r>
              <a:rPr lang="en-US" altLang="ja-JP" sz="1100" dirty="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業務プロセス詳細記述書</a:t>
            </a:r>
            <a:endParaRPr lang="ja-JP" altLang="en-US" sz="1100" dirty="0"/>
          </a:p>
        </p:txBody>
      </p:sp>
    </p:spTree>
    <p:extLst>
      <p:ext uri="{BB962C8B-B14F-4D97-AF65-F5344CB8AC3E}">
        <p14:creationId xmlns:p14="http://schemas.microsoft.com/office/powerpoint/2010/main" val="116815270"/>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ja-JP" altLang="en-US" dirty="0">
                <a:latin typeface="Meiryo UI" panose="020B0604030504040204" pitchFamily="50" charset="-128"/>
                <a:ea typeface="Meiryo UI" panose="020B0604030504040204" pitchFamily="50" charset="-128"/>
              </a:rPr>
              <a:t>業務フロー</a:t>
            </a:r>
            <a:br>
              <a:rPr lang="en-US" altLang="ja-JP" dirty="0">
                <a:latin typeface="Meiryo UI" panose="020B0604030504040204" pitchFamily="50" charset="-128"/>
                <a:ea typeface="Meiryo UI" panose="020B0604030504040204" pitchFamily="50" charset="-128"/>
              </a:rPr>
            </a:br>
            <a:r>
              <a:rPr lang="ja-JP" altLang="en-US" dirty="0">
                <a:latin typeface="Meiryo UI" panose="020B0604030504040204" pitchFamily="50" charset="-128"/>
                <a:ea typeface="Meiryo UI" panose="020B0604030504040204" pitchFamily="50" charset="-128"/>
              </a:rPr>
              <a:t>事前準備</a:t>
            </a:r>
            <a:r>
              <a:rPr lang="zh-TW" altLang="en-US"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マスタ情報管理 </a:t>
            </a:r>
            <a:r>
              <a:rPr lang="en-US" altLang="ja-JP" dirty="0">
                <a:latin typeface="Meiryo UI" panose="020B0604030504040204" pitchFamily="50" charset="-128"/>
                <a:ea typeface="Meiryo UI" panose="020B0604030504040204" pitchFamily="50" charset="-128"/>
                <a:cs typeface="Arial" panose="020B0604020202020204" pitchFamily="34" charset="0"/>
              </a:rPr>
              <a:t>– </a:t>
            </a:r>
            <a:r>
              <a:rPr lang="zh-TW" altLang="en-US" dirty="0">
                <a:latin typeface="Meiryo UI" panose="020B0604030504040204" pitchFamily="50" charset="-128"/>
                <a:ea typeface="Meiryo UI" panose="020B0604030504040204" pitchFamily="50" charset="-128"/>
                <a:cs typeface="Arial" panose="020B0604020202020204" pitchFamily="34" charset="0"/>
              </a:rPr>
              <a:t>事業計画認定情報</a:t>
            </a:r>
            <a:endParaRPr kumimoji="1" lang="ja-JP" altLang="en-US" dirty="0">
              <a:latin typeface="Meiryo UI" panose="020B0604030504040204" pitchFamily="50" charset="-128"/>
              <a:ea typeface="Meiryo UI" panose="020B0604030504040204" pitchFamily="50" charset="-128"/>
            </a:endParaRPr>
          </a:p>
        </p:txBody>
      </p:sp>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1060807671"/>
              </p:ext>
            </p:extLst>
          </p:nvPr>
        </p:nvGraphicFramePr>
        <p:xfrm>
          <a:off x="164474" y="1118597"/>
          <a:ext cx="9510386" cy="4905131"/>
        </p:xfrm>
        <a:graphic>
          <a:graphicData uri="http://schemas.openxmlformats.org/drawingml/2006/table">
            <a:tbl>
              <a:tblPr firstRow="1" bandRow="1">
                <a:tableStyleId>{2D5ABB26-0587-4C30-8999-92F81FD0307C}</a:tableStyleId>
              </a:tblPr>
              <a:tblGrid>
                <a:gridCol w="481696">
                  <a:extLst>
                    <a:ext uri="{9D8B030D-6E8A-4147-A177-3AD203B41FA5}">
                      <a16:colId xmlns:a16="http://schemas.microsoft.com/office/drawing/2014/main" val="358073148"/>
                    </a:ext>
                  </a:extLst>
                </a:gridCol>
                <a:gridCol w="907809">
                  <a:extLst>
                    <a:ext uri="{9D8B030D-6E8A-4147-A177-3AD203B41FA5}">
                      <a16:colId xmlns:a16="http://schemas.microsoft.com/office/drawing/2014/main" val="3311309282"/>
                    </a:ext>
                  </a:extLst>
                </a:gridCol>
                <a:gridCol w="5402052">
                  <a:extLst>
                    <a:ext uri="{9D8B030D-6E8A-4147-A177-3AD203B41FA5}">
                      <a16:colId xmlns:a16="http://schemas.microsoft.com/office/drawing/2014/main" val="1235158156"/>
                    </a:ext>
                  </a:extLst>
                </a:gridCol>
                <a:gridCol w="1421206">
                  <a:extLst>
                    <a:ext uri="{9D8B030D-6E8A-4147-A177-3AD203B41FA5}">
                      <a16:colId xmlns:a16="http://schemas.microsoft.com/office/drawing/2014/main" val="2107820620"/>
                    </a:ext>
                  </a:extLst>
                </a:gridCol>
                <a:gridCol w="1297623">
                  <a:extLst>
                    <a:ext uri="{9D8B030D-6E8A-4147-A177-3AD203B41FA5}">
                      <a16:colId xmlns:a16="http://schemas.microsoft.com/office/drawing/2014/main" val="2019607348"/>
                    </a:ext>
                  </a:extLst>
                </a:gridCol>
              </a:tblGrid>
              <a:tr h="0">
                <a:tc gridSpan="2">
                  <a:txBody>
                    <a:bodyPr/>
                    <a:lstStyle/>
                    <a:p>
                      <a:pPr algn="l"/>
                      <a:r>
                        <a:rPr kumimoji="1" lang="ja-JP" altLang="en-US" sz="1200" b="0" dirty="0">
                          <a:latin typeface="Meiryo UI" panose="020B0604030504040204" pitchFamily="50" charset="-128"/>
                          <a:ea typeface="Meiryo UI" panose="020B0604030504040204" pitchFamily="50" charset="-128"/>
                        </a:rPr>
                        <a:t>業務</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l"/>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l"/>
                      <a:r>
                        <a:rPr lang="ja-JP" altLang="en-US" sz="1200" dirty="0">
                          <a:latin typeface="Meiryo UI" panose="020B0604030504040204" pitchFamily="50" charset="-128"/>
                          <a:ea typeface="Meiryo UI" panose="020B0604030504040204" pitchFamily="50" charset="-128"/>
                        </a:rPr>
                        <a:t>マスタ情報管理 </a:t>
                      </a:r>
                      <a:r>
                        <a:rPr lang="en-US" altLang="ja-JP" sz="1200" dirty="0">
                          <a:latin typeface="Arial" panose="020B0604020202020204" pitchFamily="34" charset="0"/>
                          <a:ea typeface="Meiryo UI" panose="020B0604030504040204" pitchFamily="50" charset="-128"/>
                          <a:cs typeface="Arial" pitchFamily="34" charset="0"/>
                        </a:rPr>
                        <a:t>– </a:t>
                      </a:r>
                      <a:r>
                        <a:rPr lang="zh-TW" altLang="en-US" sz="1200" dirty="0">
                          <a:latin typeface="Meiryo UI" panose="020B0604030504040204" pitchFamily="50" charset="-128"/>
                          <a:ea typeface="Meiryo UI" panose="020B0604030504040204" pitchFamily="50" charset="-128"/>
                          <a:cs typeface="Arial" pitchFamily="34" charset="0"/>
                        </a:rPr>
                        <a:t>事業計画認定情報</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1200" b="0" dirty="0">
                          <a:latin typeface="Meiryo UI" panose="020B0604030504040204" pitchFamily="50" charset="-128"/>
                          <a:ea typeface="Meiryo UI" panose="020B0604030504040204" pitchFamily="50" charset="-128"/>
                        </a:rPr>
                        <a:t>業務コード</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200" b="0" dirty="0">
                          <a:latin typeface="Meiryo UI" panose="020B0604030504040204" pitchFamily="50" charset="-128"/>
                          <a:ea typeface="Meiryo UI" panose="020B0604030504040204" pitchFamily="50" charset="-128"/>
                        </a:rPr>
                        <a:t>CMN001</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0">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業務内容</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広域機関が再エネ事業管理システム</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経済産業省</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から</a:t>
                      </a:r>
                      <a:r>
                        <a:rPr kumimoji="1" lang="zh-TW" altLang="en-US" sz="1200" b="0" dirty="0">
                          <a:latin typeface="Meiryo UI" panose="020B0604030504040204" pitchFamily="50" charset="-128"/>
                          <a:ea typeface="Meiryo UI" panose="020B0604030504040204" pitchFamily="50" charset="-128"/>
                        </a:rPr>
                        <a:t>事業計画認定情報</a:t>
                      </a:r>
                      <a:r>
                        <a:rPr kumimoji="1" lang="ja-JP" altLang="en-US" sz="1200" b="0" dirty="0">
                          <a:latin typeface="Meiryo UI" panose="020B0604030504040204" pitchFamily="50" charset="-128"/>
                          <a:ea typeface="Meiryo UI" panose="020B0604030504040204" pitchFamily="50" charset="-128"/>
                        </a:rPr>
                        <a:t>を抽出し、再エネ業務統合システムに登録し、積立区分の変更有無を確認する。必要に応じて、</a:t>
                      </a:r>
                      <a:r>
                        <a:rPr kumimoji="1" lang="zh-TW" altLang="en-US" sz="1200" b="0" dirty="0">
                          <a:latin typeface="Meiryo UI" panose="020B0604030504040204" pitchFamily="50" charset="-128"/>
                          <a:ea typeface="Meiryo UI" panose="020B0604030504040204" pitchFamily="50" charset="-128"/>
                        </a:rPr>
                        <a:t>事業計画認定情報</a:t>
                      </a:r>
                      <a:r>
                        <a:rPr kumimoji="1" lang="ja-JP" altLang="en-US" sz="1200" b="0" dirty="0" err="1">
                          <a:latin typeface="Meiryo UI" panose="020B0604030504040204" pitchFamily="50" charset="-128"/>
                          <a:ea typeface="Meiryo UI" panose="020B0604030504040204" pitchFamily="50" charset="-128"/>
                        </a:rPr>
                        <a:t>を照</a:t>
                      </a:r>
                      <a:r>
                        <a:rPr kumimoji="1" lang="ja-JP" altLang="en-US" sz="1200" b="0" dirty="0">
                          <a:latin typeface="Meiryo UI" panose="020B0604030504040204" pitchFamily="50" charset="-128"/>
                          <a:ea typeface="Meiryo UI" panose="020B0604030504040204" pitchFamily="50" charset="-128"/>
                        </a:rPr>
                        <a:t>会する。</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lnL w="9525" cap="flat" cmpd="sng" algn="ctr">
                      <a:solidFill>
                        <a:schemeClr val="bg1">
                          <a:lumMod val="75000"/>
                        </a:schemeClr>
                      </a:solidFill>
                      <a:prstDash val="solid"/>
                      <a:round/>
                      <a:headEnd type="none" w="med" len="med"/>
                      <a:tailEnd type="none" w="med" len="med"/>
                    </a:lnL>
                    <a:lnT w="9525" cap="flat" cmpd="sng" algn="ctr">
                      <a:solidFill>
                        <a:schemeClr val="bg1">
                          <a:lumMod val="75000"/>
                        </a:schemeClr>
                      </a:solidFill>
                      <a:prstDash val="solid"/>
                      <a:round/>
                      <a:headEnd type="none" w="med" len="med"/>
                      <a:tailEnd type="none" w="med" len="med"/>
                    </a:lnT>
                  </a:tcPr>
                </a:tc>
                <a:tc hMerge="1">
                  <a:txBody>
                    <a:bodyPr/>
                    <a:lstStyle/>
                    <a:p>
                      <a:endParaRPr kumimoji="1" lang="ja-JP" altLang="en-US"/>
                    </a:p>
                  </a:txBody>
                  <a:tcPr/>
                </a:tc>
                <a:extLst>
                  <a:ext uri="{0D108BD9-81ED-4DB2-BD59-A6C34878D82A}">
                    <a16:rowId xmlns:a16="http://schemas.microsoft.com/office/drawing/2014/main" val="3868788017"/>
                  </a:ext>
                </a:extLst>
              </a:tr>
              <a:tr h="0">
                <a:tc gridSpan="2">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業務タイミング</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marL="0" marR="0" lvl="0" indent="0" algn="l" defTabSz="68578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solidFill>
                            <a:schemeClr val="tx1"/>
                          </a:solidFill>
                          <a:latin typeface="Meiryo UI" panose="020B0604030504040204" pitchFamily="50" charset="-128"/>
                          <a:ea typeface="Meiryo UI" panose="020B0604030504040204" pitchFamily="50" charset="-128"/>
                        </a:rPr>
                        <a:t>月次</a:t>
                      </a:r>
                      <a:endParaRPr kumimoji="1" lang="en-US" altLang="ja-JP" sz="1800" b="0" dirty="0">
                        <a:solidFill>
                          <a:srgbClr val="FF0000"/>
                        </a:solidFill>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lnL w="9525" cap="flat" cmpd="sng" algn="ctr">
                      <a:solidFill>
                        <a:schemeClr val="bg1">
                          <a:lumMod val="75000"/>
                        </a:schemeClr>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246641634"/>
                  </a:ext>
                </a:extLst>
              </a:tr>
              <a:tr h="0">
                <a:tc gridSpan="2">
                  <a:txBody>
                    <a:bodyPr/>
                    <a:lstStyle/>
                    <a:p>
                      <a:pPr marL="0" indent="0" algn="l">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関連アクター</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lnL w="9525" cap="flat" cmpd="sng" algn="ctr">
                      <a:solidFill>
                        <a:schemeClr val="bg1">
                          <a:lumMod val="75000"/>
                        </a:schemeClr>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1747063371"/>
                  </a:ext>
                </a:extLst>
              </a:tr>
              <a:tr h="1187585">
                <a:tc rowSpan="2">
                  <a:txBody>
                    <a:bodyPr/>
                    <a:lstStyle/>
                    <a:p>
                      <a:pPr marL="0" indent="0" algn="ctr">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確認者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lumMod val="95000"/>
                      </a:schemeClr>
                    </a:solidFill>
                  </a:tcPr>
                </a:tc>
                <a:tc rowSpan="2" gridSpan="3">
                  <a:txBody>
                    <a:bodyPr/>
                    <a:lstStyle/>
                    <a:p>
                      <a:pPr algn="ct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照会</a:t>
                      </a:r>
                      <a:r>
                        <a:rPr kumimoji="1" lang="en-US" altLang="ja-JP" sz="1200" b="0" dirty="0">
                          <a:latin typeface="Meiryo UI" panose="020B0604030504040204" pitchFamily="50" charset="-128"/>
                          <a:ea typeface="Meiryo UI" panose="020B0604030504040204" pitchFamily="50" charset="-128"/>
                        </a:rPr>
                        <a:t>】</a:t>
                      </a:r>
                      <a:endParaRPr kumimoji="1" lang="ja-JP" altLang="en-US" dirty="0"/>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rowSpan="2" hMerge="1">
                  <a:txBody>
                    <a:bodyPr/>
                    <a:lstStyle/>
                    <a:p>
                      <a:endParaRPr kumimoji="1" lang="ja-JP" altLang="en-US"/>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B w="12700" cap="flat" cmpd="sng" algn="ctr">
                      <a:solidFill>
                        <a:schemeClr val="bg1"/>
                      </a:solidFill>
                      <a:prstDash val="solid"/>
                      <a:round/>
                      <a:headEnd type="none" w="med" len="med"/>
                      <a:tailEnd type="none" w="med" len="med"/>
                    </a:lnB>
                    <a:solidFill>
                      <a:schemeClr val="bg1"/>
                    </a:solidFill>
                  </a:tcPr>
                </a:tc>
                <a:tc rowSpan="2" hMerge="1">
                  <a:txBody>
                    <a:bodyPr/>
                    <a:lstStyle/>
                    <a:p>
                      <a:endParaRPr kumimoji="1" lang="ja-JP" altLang="en-US"/>
                    </a:p>
                  </a:txBody>
                  <a:tcPr/>
                </a:tc>
                <a:extLst>
                  <a:ext uri="{0D108BD9-81ED-4DB2-BD59-A6C34878D82A}">
                    <a16:rowId xmlns:a16="http://schemas.microsoft.com/office/drawing/2014/main" val="3776034627"/>
                  </a:ext>
                </a:extLst>
              </a:tr>
              <a:tr h="1187585">
                <a:tc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作業者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3"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vMerge="1">
                  <a:txBody>
                    <a:bodyPr/>
                    <a:lstStyle/>
                    <a:p>
                      <a:endParaRPr kumimoji="1" lang="ja-JP" altLang="en-US"/>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vMerge="1">
                  <a:txBody>
                    <a:bodyPr/>
                    <a:lstStyle/>
                    <a:p>
                      <a:endParaRPr kumimoji="1" lang="ja-JP" altLang="en-US"/>
                    </a:p>
                  </a:txBody>
                  <a:tcPr/>
                </a:tc>
                <a:extLst>
                  <a:ext uri="{0D108BD9-81ED-4DB2-BD59-A6C34878D82A}">
                    <a16:rowId xmlns:a16="http://schemas.microsoft.com/office/drawing/2014/main" val="603231057"/>
                  </a:ext>
                </a:extLst>
              </a:tr>
              <a:tr h="1249801">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システム</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dirty="0"/>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extLst>
                  <a:ext uri="{0D108BD9-81ED-4DB2-BD59-A6C34878D82A}">
                    <a16:rowId xmlns:a16="http://schemas.microsoft.com/office/drawing/2014/main" val="25629721"/>
                  </a:ext>
                </a:extLst>
              </a:tr>
            </a:tbl>
          </a:graphicData>
        </a:graphic>
      </p:graphicFrame>
      <p:sp>
        <p:nvSpPr>
          <p:cNvPr id="77" name="ドーナツ 24">
            <a:extLst>
              <a:ext uri="{FF2B5EF4-FFF2-40B4-BE49-F238E27FC236}">
                <a16:creationId xmlns:a16="http://schemas.microsoft.com/office/drawing/2014/main" id="{83AB39BD-1F0E-4B0A-B623-BC61851A7E85}"/>
              </a:ext>
            </a:extLst>
          </p:cNvPr>
          <p:cNvSpPr/>
          <p:nvPr/>
        </p:nvSpPr>
        <p:spPr bwMode="auto">
          <a:xfrm>
            <a:off x="4552681" y="3486071"/>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START</a:t>
            </a:r>
            <a:endParaRPr kumimoji="0" lang="ja-JP" altLang="en-US" sz="700" kern="0" dirty="0">
              <a:latin typeface="Meiryo UI"/>
              <a:ea typeface="Meiryo UI"/>
              <a:cs typeface="Tahoma" pitchFamily="34" charset="0"/>
            </a:endParaRPr>
          </a:p>
        </p:txBody>
      </p:sp>
      <p:cxnSp>
        <p:nvCxnSpPr>
          <p:cNvPr id="78" name="直線矢印コネクタ 77">
            <a:extLst>
              <a:ext uri="{FF2B5EF4-FFF2-40B4-BE49-F238E27FC236}">
                <a16:creationId xmlns:a16="http://schemas.microsoft.com/office/drawing/2014/main" id="{458C626F-B619-4E89-B4EC-E3DBAD7AF811}"/>
              </a:ext>
            </a:extLst>
          </p:cNvPr>
          <p:cNvCxnSpPr>
            <a:cxnSpLocks/>
            <a:stCxn id="87" idx="3"/>
            <a:endCxn id="79" idx="2"/>
          </p:cNvCxnSpPr>
          <p:nvPr/>
        </p:nvCxnSpPr>
        <p:spPr>
          <a:xfrm>
            <a:off x="5922148" y="3672173"/>
            <a:ext cx="246335" cy="48"/>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79" name="ドーナツ 24">
            <a:extLst>
              <a:ext uri="{FF2B5EF4-FFF2-40B4-BE49-F238E27FC236}">
                <a16:creationId xmlns:a16="http://schemas.microsoft.com/office/drawing/2014/main" id="{5E370FFC-3A18-4A71-A95E-4AE166724E78}"/>
              </a:ext>
            </a:extLst>
          </p:cNvPr>
          <p:cNvSpPr/>
          <p:nvPr/>
        </p:nvSpPr>
        <p:spPr bwMode="auto">
          <a:xfrm>
            <a:off x="6168483" y="3488933"/>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END</a:t>
            </a:r>
          </a:p>
        </p:txBody>
      </p:sp>
      <p:cxnSp>
        <p:nvCxnSpPr>
          <p:cNvPr id="85" name="直線矢印コネクタ 84">
            <a:extLst>
              <a:ext uri="{FF2B5EF4-FFF2-40B4-BE49-F238E27FC236}">
                <a16:creationId xmlns:a16="http://schemas.microsoft.com/office/drawing/2014/main" id="{6B034DB6-90ED-4432-BE6F-7A0EE1C32C23}"/>
              </a:ext>
            </a:extLst>
          </p:cNvPr>
          <p:cNvCxnSpPr>
            <a:cxnSpLocks/>
            <a:stCxn id="77" idx="6"/>
            <a:endCxn id="87" idx="1"/>
          </p:cNvCxnSpPr>
          <p:nvPr/>
        </p:nvCxnSpPr>
        <p:spPr>
          <a:xfrm>
            <a:off x="4941412" y="3669359"/>
            <a:ext cx="246336" cy="2814"/>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86" name="グループ化 85">
            <a:extLst>
              <a:ext uri="{FF2B5EF4-FFF2-40B4-BE49-F238E27FC236}">
                <a16:creationId xmlns:a16="http://schemas.microsoft.com/office/drawing/2014/main" id="{659EE214-1800-42D1-9F41-97C629A9A4B5}"/>
              </a:ext>
            </a:extLst>
          </p:cNvPr>
          <p:cNvGrpSpPr/>
          <p:nvPr/>
        </p:nvGrpSpPr>
        <p:grpSpPr>
          <a:xfrm>
            <a:off x="5187748" y="3283146"/>
            <a:ext cx="734400" cy="612227"/>
            <a:chOff x="2491032" y="3449261"/>
            <a:chExt cx="734400" cy="612227"/>
          </a:xfrm>
        </p:grpSpPr>
        <p:sp>
          <p:nvSpPr>
            <p:cNvPr id="87" name="正方形/長方形 86">
              <a:extLst>
                <a:ext uri="{FF2B5EF4-FFF2-40B4-BE49-F238E27FC236}">
                  <a16:creationId xmlns:a16="http://schemas.microsoft.com/office/drawing/2014/main" id="{AEF5519E-6BE0-483A-8FA2-858BBBAE49B0}"/>
                </a:ext>
              </a:extLst>
            </p:cNvPr>
            <p:cNvSpPr/>
            <p:nvPr/>
          </p:nvSpPr>
          <p:spPr>
            <a:xfrm>
              <a:off x="2491032" y="3615088"/>
              <a:ext cx="734400"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kumimoji="0" lang="zh-TW" altLang="en-US" sz="800" kern="0" dirty="0">
                  <a:latin typeface="Meiryo UI" panose="020B0604030504040204" pitchFamily="50" charset="-128"/>
                  <a:ea typeface="Meiryo UI" panose="020B0604030504040204" pitchFamily="50" charset="-128"/>
                  <a:cs typeface="Arial" pitchFamily="34" charset="0"/>
                </a:rPr>
                <a:t>事業計画認定情報</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照会</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88" name="テキスト ボックス 87">
              <a:extLst>
                <a:ext uri="{FF2B5EF4-FFF2-40B4-BE49-F238E27FC236}">
                  <a16:creationId xmlns:a16="http://schemas.microsoft.com/office/drawing/2014/main" id="{FC4648E8-F0CF-455B-B1D1-344FF85202CB}"/>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01</a:t>
              </a:r>
              <a:endParaRPr lang="ja-JP" altLang="en-US" sz="800" dirty="0">
                <a:latin typeface="Meiryo UI" panose="020B0604030504040204" pitchFamily="50" charset="-128"/>
                <a:ea typeface="Meiryo UI" panose="020B0604030504040204" pitchFamily="50" charset="-128"/>
              </a:endParaRPr>
            </a:p>
          </p:txBody>
        </p:sp>
      </p:grpSp>
      <p:cxnSp>
        <p:nvCxnSpPr>
          <p:cNvPr id="90" name="直線矢印コネクタ 89">
            <a:extLst>
              <a:ext uri="{FF2B5EF4-FFF2-40B4-BE49-F238E27FC236}">
                <a16:creationId xmlns:a16="http://schemas.microsoft.com/office/drawing/2014/main" id="{095E6FAD-AFC2-4C37-8319-E5D206828E07}"/>
              </a:ext>
            </a:extLst>
          </p:cNvPr>
          <p:cNvCxnSpPr>
            <a:cxnSpLocks/>
            <a:stCxn id="93" idx="0"/>
            <a:endCxn id="87" idx="2"/>
          </p:cNvCxnSpPr>
          <p:nvPr/>
        </p:nvCxnSpPr>
        <p:spPr>
          <a:xfrm flipV="1">
            <a:off x="5552425" y="3895373"/>
            <a:ext cx="2523" cy="1259414"/>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91" name="グループ化 90">
            <a:extLst>
              <a:ext uri="{FF2B5EF4-FFF2-40B4-BE49-F238E27FC236}">
                <a16:creationId xmlns:a16="http://schemas.microsoft.com/office/drawing/2014/main" id="{48DFD21F-FEAC-4056-A50E-61CEFFB69BE4}"/>
              </a:ext>
            </a:extLst>
          </p:cNvPr>
          <p:cNvGrpSpPr/>
          <p:nvPr/>
        </p:nvGrpSpPr>
        <p:grpSpPr>
          <a:xfrm>
            <a:off x="5425290" y="5150984"/>
            <a:ext cx="254269" cy="450827"/>
            <a:chOff x="2515451" y="5897715"/>
            <a:chExt cx="254269" cy="450827"/>
          </a:xfrm>
        </p:grpSpPr>
        <p:sp>
          <p:nvSpPr>
            <p:cNvPr id="92" name="Freeform 266">
              <a:extLst>
                <a:ext uri="{FF2B5EF4-FFF2-40B4-BE49-F238E27FC236}">
                  <a16:creationId xmlns:a16="http://schemas.microsoft.com/office/drawing/2014/main" id="{D5321189-1CE7-46E9-91AA-C3A61AEC7A32}"/>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93" name="正方形/長方形 36">
              <a:extLst>
                <a:ext uri="{FF2B5EF4-FFF2-40B4-BE49-F238E27FC236}">
                  <a16:creationId xmlns:a16="http://schemas.microsoft.com/office/drawing/2014/main" id="{7778FD7B-0B50-40F4-B3D4-80BFB0D8EBBA}"/>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94" name="正方形/長方形 93">
            <a:extLst>
              <a:ext uri="{FF2B5EF4-FFF2-40B4-BE49-F238E27FC236}">
                <a16:creationId xmlns:a16="http://schemas.microsoft.com/office/drawing/2014/main" id="{6CA16F74-92ED-4EA7-8F05-1363B9956DB5}"/>
              </a:ext>
            </a:extLst>
          </p:cNvPr>
          <p:cNvSpPr/>
          <p:nvPr/>
        </p:nvSpPr>
        <p:spPr>
          <a:xfrm>
            <a:off x="5480424" y="5523403"/>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grpSp>
        <p:nvGrpSpPr>
          <p:cNvPr id="24" name="グループ化 23">
            <a:extLst>
              <a:ext uri="{FF2B5EF4-FFF2-40B4-BE49-F238E27FC236}">
                <a16:creationId xmlns:a16="http://schemas.microsoft.com/office/drawing/2014/main" id="{568A1957-1BDA-440D-A745-423413549DE6}"/>
              </a:ext>
            </a:extLst>
          </p:cNvPr>
          <p:cNvGrpSpPr/>
          <p:nvPr/>
        </p:nvGrpSpPr>
        <p:grpSpPr>
          <a:xfrm>
            <a:off x="5989186" y="822685"/>
            <a:ext cx="3842712" cy="205890"/>
            <a:chOff x="6068600" y="822685"/>
            <a:chExt cx="3510050" cy="205890"/>
          </a:xfrm>
        </p:grpSpPr>
        <p:sp>
          <p:nvSpPr>
            <p:cNvPr id="25" name="正方形/長方形 24">
              <a:extLst>
                <a:ext uri="{FF2B5EF4-FFF2-40B4-BE49-F238E27FC236}">
                  <a16:creationId xmlns:a16="http://schemas.microsoft.com/office/drawing/2014/main" id="{BE26EA98-E575-4BB1-869B-F215EEA92A49}"/>
                </a:ext>
              </a:extLst>
            </p:cNvPr>
            <p:cNvSpPr/>
            <p:nvPr/>
          </p:nvSpPr>
          <p:spPr>
            <a:xfrm>
              <a:off x="6506504" y="822685"/>
              <a:ext cx="1254159"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再エネ業務統合システム</a:t>
              </a:r>
            </a:p>
          </p:txBody>
        </p:sp>
        <p:sp>
          <p:nvSpPr>
            <p:cNvPr id="26" name="正方形/長方形 25">
              <a:extLst>
                <a:ext uri="{FF2B5EF4-FFF2-40B4-BE49-F238E27FC236}">
                  <a16:creationId xmlns:a16="http://schemas.microsoft.com/office/drawing/2014/main" id="{6D6A59B7-5E59-4856-B897-0339D3CF9491}"/>
                </a:ext>
              </a:extLst>
            </p:cNvPr>
            <p:cNvSpPr/>
            <p:nvPr/>
          </p:nvSpPr>
          <p:spPr>
            <a:xfrm>
              <a:off x="6369354" y="853531"/>
              <a:ext cx="166154" cy="132923"/>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27" name="正方形/長方形 26">
              <a:extLst>
                <a:ext uri="{FF2B5EF4-FFF2-40B4-BE49-F238E27FC236}">
                  <a16:creationId xmlns:a16="http://schemas.microsoft.com/office/drawing/2014/main" id="{6CF7C40E-ECA8-49C7-BAF3-9DB5F939A230}"/>
                </a:ext>
              </a:extLst>
            </p:cNvPr>
            <p:cNvSpPr/>
            <p:nvPr/>
          </p:nvSpPr>
          <p:spPr>
            <a:xfrm>
              <a:off x="7488525" y="853531"/>
              <a:ext cx="166154" cy="132923"/>
            </a:xfrm>
            <a:prstGeom prst="rect">
              <a:avLst/>
            </a:prstGeom>
            <a:noFill/>
            <a:ln w="38100" cap="flat" cmpd="thickThin"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28" name="正方形/長方形 27">
              <a:extLst>
                <a:ext uri="{FF2B5EF4-FFF2-40B4-BE49-F238E27FC236}">
                  <a16:creationId xmlns:a16="http://schemas.microsoft.com/office/drawing/2014/main" id="{058625E2-A40C-436D-BB73-4D09BAF18764}"/>
                </a:ext>
              </a:extLst>
            </p:cNvPr>
            <p:cNvSpPr/>
            <p:nvPr/>
          </p:nvSpPr>
          <p:spPr>
            <a:xfrm>
              <a:off x="7645826" y="822685"/>
              <a:ext cx="1125542"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zh-TW" altLang="en-US" sz="738" kern="0" dirty="0">
                  <a:latin typeface="Meiryo UI"/>
                  <a:ea typeface="Meiryo UI"/>
                  <a:cs typeface="Arial" pitchFamily="34" charset="0"/>
                </a:rPr>
                <a:t>業務詳細仕様</a:t>
              </a:r>
              <a:r>
                <a:rPr kumimoji="0" lang="ja-JP" altLang="en-US" sz="738" kern="0" dirty="0">
                  <a:latin typeface="Meiryo UI"/>
                  <a:ea typeface="Meiryo UI"/>
                  <a:cs typeface="Arial" pitchFamily="34" charset="0"/>
                </a:rPr>
                <a:t>の対象</a:t>
              </a:r>
            </a:p>
          </p:txBody>
        </p:sp>
        <p:sp>
          <p:nvSpPr>
            <p:cNvPr id="29" name="正方形/長方形 28">
              <a:extLst>
                <a:ext uri="{FF2B5EF4-FFF2-40B4-BE49-F238E27FC236}">
                  <a16:creationId xmlns:a16="http://schemas.microsoft.com/office/drawing/2014/main" id="{82DEAB10-B7DB-408F-A353-C5D01C2B6900}"/>
                </a:ext>
              </a:extLst>
            </p:cNvPr>
            <p:cNvSpPr/>
            <p:nvPr/>
          </p:nvSpPr>
          <p:spPr>
            <a:xfrm>
              <a:off x="6068600" y="822685"/>
              <a:ext cx="299077" cy="198871"/>
            </a:xfrm>
            <a:prstGeom prst="rect">
              <a:avLst/>
            </a:prstGeom>
            <a:noFill/>
          </p:spPr>
          <p:txBody>
            <a:bodyPr wrap="none">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r>
                <a:rPr kumimoji="0" lang="ja-JP" altLang="en-US" sz="738" kern="0" dirty="0">
                  <a:latin typeface="Meiryo UI"/>
                  <a:ea typeface="Meiryo UI"/>
                  <a:cs typeface="Arial" pitchFamily="34" charset="0"/>
                </a:rPr>
                <a:t>凡例</a:t>
              </a:r>
            </a:p>
          </p:txBody>
        </p:sp>
        <p:sp>
          <p:nvSpPr>
            <p:cNvPr id="30" name="フローチャート: 定義済み処理 29">
              <a:extLst>
                <a:ext uri="{FF2B5EF4-FFF2-40B4-BE49-F238E27FC236}">
                  <a16:creationId xmlns:a16="http://schemas.microsoft.com/office/drawing/2014/main" id="{5E903F98-4BD7-44F9-9877-3A9CDA58EA75}"/>
                </a:ext>
              </a:extLst>
            </p:cNvPr>
            <p:cNvSpPr/>
            <p:nvPr/>
          </p:nvSpPr>
          <p:spPr>
            <a:xfrm>
              <a:off x="8579834" y="853531"/>
              <a:ext cx="237359" cy="144000"/>
            </a:xfrm>
            <a:prstGeom prst="flowChartPredefinedProcess">
              <a:avLst/>
            </a:prstGeom>
            <a:noFill/>
            <a:ln w="19050" cap="flat" cmpd="sng" algn="ctr">
              <a:solidFill>
                <a:sysClr val="window" lastClr="FFFFFF">
                  <a:lumMod val="65000"/>
                </a:sysClr>
              </a:solidFill>
              <a:prstDash val="solid"/>
              <a:miter lim="800000"/>
            </a:ln>
            <a:effectLst/>
          </p:spPr>
          <p:txBody>
            <a:bodyPr wrap="none" lIns="0" tIns="33231" rIns="0" bIns="33231" rtlCol="0" anchor="ctr"/>
            <a:lstStyle/>
            <a:p>
              <a:pPr algn="ctr"/>
              <a:endParaRPr kumimoji="0" lang="ja-JP" altLang="en-US" sz="800" kern="0" dirty="0">
                <a:latin typeface="Meiryo UI" panose="020B0604030504040204" pitchFamily="50" charset="-128"/>
                <a:ea typeface="Meiryo UI" panose="020B0604030504040204" pitchFamily="50" charset="-128"/>
                <a:cs typeface="Arial" pitchFamily="34" charset="0"/>
              </a:endParaRPr>
            </a:p>
          </p:txBody>
        </p:sp>
        <p:sp>
          <p:nvSpPr>
            <p:cNvPr id="31" name="正方形/長方形 30">
              <a:extLst>
                <a:ext uri="{FF2B5EF4-FFF2-40B4-BE49-F238E27FC236}">
                  <a16:creationId xmlns:a16="http://schemas.microsoft.com/office/drawing/2014/main" id="{1311849F-2040-428F-A655-4B138346FC62}"/>
                </a:ext>
              </a:extLst>
            </p:cNvPr>
            <p:cNvSpPr/>
            <p:nvPr/>
          </p:nvSpPr>
          <p:spPr>
            <a:xfrm>
              <a:off x="8795264" y="822685"/>
              <a:ext cx="783386"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他業務プロセス</a:t>
              </a:r>
            </a:p>
          </p:txBody>
        </p:sp>
      </p:grpSp>
    </p:spTree>
    <p:extLst>
      <p:ext uri="{BB962C8B-B14F-4D97-AF65-F5344CB8AC3E}">
        <p14:creationId xmlns:p14="http://schemas.microsoft.com/office/powerpoint/2010/main" val="420940653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zh-TW" altLang="en-US" dirty="0">
                <a:latin typeface="Meiryo UI" panose="020B0604030504040204" pitchFamily="50" charset="-128"/>
                <a:ea typeface="Meiryo UI" panose="020B0604030504040204" pitchFamily="50" charset="-128"/>
              </a:rPr>
              <a:t>業務詳細仕様</a:t>
            </a:r>
            <a:br>
              <a:rPr lang="en-US" altLang="ja-JP" dirty="0">
                <a:latin typeface="Meiryo UI" panose="020B0604030504040204" pitchFamily="50" charset="-128"/>
                <a:ea typeface="Meiryo UI" panose="020B0604030504040204" pitchFamily="50" charset="-128"/>
              </a:rPr>
            </a:br>
            <a:r>
              <a:rPr lang="ja-JP" altLang="en-US" dirty="0">
                <a:latin typeface="Meiryo UI" panose="020B0604030504040204" pitchFamily="50" charset="-128"/>
                <a:ea typeface="Meiryo UI" panose="020B0604030504040204" pitchFamily="50" charset="-128"/>
              </a:rPr>
              <a:t>事前準備</a:t>
            </a:r>
            <a:r>
              <a:rPr lang="zh-TW" altLang="en-US"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マスタ情報管理 </a:t>
            </a:r>
            <a:r>
              <a:rPr lang="en-US" altLang="ja-JP" dirty="0">
                <a:latin typeface="Meiryo UI" panose="020B0604030504040204" pitchFamily="50" charset="-128"/>
                <a:ea typeface="Meiryo UI" panose="020B0604030504040204" pitchFamily="50" charset="-128"/>
                <a:cs typeface="Arial" panose="020B0604020202020204" pitchFamily="34" charset="0"/>
              </a:rPr>
              <a:t>– </a:t>
            </a:r>
            <a:r>
              <a:rPr lang="zh-TW" altLang="en-US" dirty="0">
                <a:latin typeface="Meiryo UI" panose="020B0604030504040204" pitchFamily="50" charset="-128"/>
                <a:ea typeface="Meiryo UI" panose="020B0604030504040204" pitchFamily="50" charset="-128"/>
                <a:cs typeface="Arial" panose="020B0604020202020204" pitchFamily="34" charset="0"/>
              </a:rPr>
              <a:t>事業計画認定情報</a:t>
            </a:r>
            <a:endParaRPr kumimoji="1" lang="ja-JP" altLang="en-US" dirty="0">
              <a:latin typeface="Meiryo UI" panose="020B0604030504040204" pitchFamily="50" charset="-128"/>
              <a:ea typeface="Meiryo UI" panose="020B0604030504040204" pitchFamily="50" charset="-128"/>
            </a:endParaRPr>
          </a:p>
        </p:txBody>
      </p:sp>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2178394951"/>
              </p:ext>
            </p:extLst>
          </p:nvPr>
        </p:nvGraphicFramePr>
        <p:xfrm>
          <a:off x="141614" y="864069"/>
          <a:ext cx="9656904" cy="5921742"/>
        </p:xfrm>
        <a:graphic>
          <a:graphicData uri="http://schemas.openxmlformats.org/drawingml/2006/table">
            <a:tbl>
              <a:tblPr firstRow="1" bandRow="1">
                <a:tableStyleId>{2D5ABB26-0587-4C30-8999-92F81FD0307C}</a:tableStyleId>
              </a:tblPr>
              <a:tblGrid>
                <a:gridCol w="1149668">
                  <a:extLst>
                    <a:ext uri="{9D8B030D-6E8A-4147-A177-3AD203B41FA5}">
                      <a16:colId xmlns:a16="http://schemas.microsoft.com/office/drawing/2014/main" val="358073148"/>
                    </a:ext>
                  </a:extLst>
                </a:gridCol>
                <a:gridCol w="8507236">
                  <a:extLst>
                    <a:ext uri="{9D8B030D-6E8A-4147-A177-3AD203B41FA5}">
                      <a16:colId xmlns:a16="http://schemas.microsoft.com/office/drawing/2014/main" val="1235158156"/>
                    </a:ext>
                  </a:extLst>
                </a:gridCol>
              </a:tblGrid>
              <a:tr h="0">
                <a:tc>
                  <a:txBody>
                    <a:bodyPr/>
                    <a:lstStyle/>
                    <a:p>
                      <a:pPr algn="l"/>
                      <a:r>
                        <a:rPr kumimoji="1" lang="ja-JP" altLang="en-US" sz="1200" b="0" dirty="0">
                          <a:latin typeface="Meiryo UI" panose="020B0604030504040204" pitchFamily="50" charset="-128"/>
                          <a:ea typeface="Meiryo UI" panose="020B0604030504040204" pitchFamily="50" charset="-128"/>
                        </a:rPr>
                        <a:t>業務プロセス</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登録</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a:t>
                      </a:r>
                      <a:r>
                        <a:rPr kumimoji="1" lang="en-US" altLang="ja-JP" sz="1200" b="0" dirty="0">
                          <a:latin typeface="Meiryo UI" panose="020B0604030504040204" pitchFamily="50" charset="-128"/>
                          <a:ea typeface="Meiryo UI" panose="020B0604030504040204" pitchFamily="50" charset="-128"/>
                        </a:rPr>
                        <a:t>01:</a:t>
                      </a:r>
                      <a:r>
                        <a:rPr kumimoji="1" lang="zh-TW" altLang="en-US" sz="1200" b="0" dirty="0">
                          <a:latin typeface="Meiryo UI" panose="020B0604030504040204" pitchFamily="50" charset="-128"/>
                          <a:ea typeface="Meiryo UI" panose="020B0604030504040204" pitchFamily="50" charset="-128"/>
                        </a:rPr>
                        <a:t>事業計画認定情報</a:t>
                      </a:r>
                      <a:r>
                        <a:rPr kumimoji="1" lang="ja-JP" altLang="en-US" sz="1200" b="0" dirty="0">
                          <a:latin typeface="Meiryo UI" panose="020B0604030504040204" pitchFamily="50" charset="-128"/>
                          <a:ea typeface="Meiryo UI" panose="020B0604030504040204" pitchFamily="50" charset="-128"/>
                        </a:rPr>
                        <a:t>抽出」「</a:t>
                      </a:r>
                      <a:r>
                        <a:rPr kumimoji="1" lang="en-US" altLang="ja-JP" sz="1200" b="0" dirty="0">
                          <a:latin typeface="Meiryo UI" panose="020B0604030504040204" pitchFamily="50" charset="-128"/>
                          <a:ea typeface="Meiryo UI" panose="020B0604030504040204" pitchFamily="50" charset="-128"/>
                        </a:rPr>
                        <a:t>02:</a:t>
                      </a:r>
                      <a:r>
                        <a:rPr kumimoji="1" lang="zh-TW" altLang="en-US" sz="1200" b="0" dirty="0">
                          <a:latin typeface="Meiryo UI" panose="020B0604030504040204" pitchFamily="50" charset="-128"/>
                          <a:ea typeface="Meiryo UI" panose="020B0604030504040204" pitchFamily="50" charset="-128"/>
                        </a:rPr>
                        <a:t>事業計画認定情報抽出</a:t>
                      </a:r>
                      <a:r>
                        <a:rPr kumimoji="1" lang="ja-JP" altLang="en-US" sz="1200" b="0" dirty="0">
                          <a:latin typeface="Meiryo UI" panose="020B0604030504040204" pitchFamily="50" charset="-128"/>
                          <a:ea typeface="Meiryo UI" panose="020B0604030504040204" pitchFamily="50" charset="-128"/>
                        </a:rPr>
                        <a:t>」</a:t>
                      </a: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照会</a:t>
                      </a:r>
                      <a:r>
                        <a:rPr kumimoji="1" lang="en-US" altLang="ja-JP" sz="1200" b="0" dirty="0">
                          <a:latin typeface="Meiryo UI" panose="020B0604030504040204" pitchFamily="50" charset="-128"/>
                          <a:ea typeface="Meiryo UI" panose="020B0604030504040204" pitchFamily="50" charset="-128"/>
                        </a:rPr>
                        <a:t>】</a:t>
                      </a:r>
                      <a:r>
                        <a:rPr kumimoji="1" lang="zh-TW" altLang="en-US" sz="1200" b="0" dirty="0">
                          <a:latin typeface="Meiryo UI" panose="020B0604030504040204" pitchFamily="50" charset="-128"/>
                          <a:ea typeface="Meiryo UI" panose="020B0604030504040204" pitchFamily="50" charset="-128"/>
                        </a:rPr>
                        <a:t>「</a:t>
                      </a:r>
                      <a:r>
                        <a:rPr kumimoji="1" lang="en-US" altLang="zh-TW" sz="1200" b="0" dirty="0">
                          <a:latin typeface="Meiryo UI" panose="020B0604030504040204" pitchFamily="50" charset="-128"/>
                          <a:ea typeface="Meiryo UI" panose="020B0604030504040204" pitchFamily="50" charset="-128"/>
                        </a:rPr>
                        <a:t>01:</a:t>
                      </a:r>
                      <a:r>
                        <a:rPr kumimoji="1" lang="zh-TW" altLang="en-US" sz="1200" b="0" dirty="0">
                          <a:latin typeface="Meiryo UI" panose="020B0604030504040204" pitchFamily="50" charset="-128"/>
                          <a:ea typeface="Meiryo UI" panose="020B0604030504040204" pitchFamily="50" charset="-128"/>
                        </a:rPr>
                        <a:t>事業計画認定情報</a:t>
                      </a:r>
                      <a:r>
                        <a:rPr kumimoji="1" lang="ja-JP" altLang="en-US" sz="1200" b="0" dirty="0">
                          <a:latin typeface="Meiryo UI" panose="020B0604030504040204" pitchFamily="50" charset="-128"/>
                          <a:ea typeface="Meiryo UI" panose="020B0604030504040204" pitchFamily="50" charset="-128"/>
                        </a:rPr>
                        <a:t>照会</a:t>
                      </a:r>
                      <a:r>
                        <a:rPr kumimoji="1" lang="zh-TW" altLang="en-US" sz="1200" b="0" dirty="0">
                          <a:latin typeface="Meiryo UI" panose="020B0604030504040204" pitchFamily="50" charset="-128"/>
                          <a:ea typeface="Meiryo UI" panose="020B0604030504040204" pitchFamily="50" charset="-128"/>
                        </a:rPr>
                        <a:t>」</a:t>
                      </a:r>
                      <a:endParaRPr kumimoji="1" lang="en-US" altLang="zh-TW"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276372">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業務詳細仕様</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2081878"/>
                  </a:ext>
                </a:extLst>
              </a:tr>
              <a:tr h="5188170">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b="1" u="sng" dirty="0">
                          <a:latin typeface="Meiryo UI" panose="020B0604030504040204" pitchFamily="50" charset="-128"/>
                          <a:ea typeface="Meiryo UI" panose="020B0604030504040204" pitchFamily="50" charset="-128"/>
                        </a:rPr>
                        <a:t>登録が必要な</a:t>
                      </a:r>
                      <a:r>
                        <a:rPr kumimoji="1" lang="zh-TW" altLang="en-US" sz="1100" b="1" u="sng" dirty="0">
                          <a:latin typeface="Meiryo UI" panose="020B0604030504040204" pitchFamily="50" charset="-128"/>
                          <a:ea typeface="Meiryo UI" panose="020B0604030504040204" pitchFamily="50" charset="-128"/>
                        </a:rPr>
                        <a:t>事業計画認定情報</a:t>
                      </a:r>
                      <a:r>
                        <a:rPr kumimoji="1" lang="en-US" altLang="ja-JP" sz="1100" b="1" u="sng" dirty="0">
                          <a:latin typeface="Meiryo UI" panose="020B0604030504040204" pitchFamily="50" charset="-128"/>
                          <a:ea typeface="Meiryo UI" panose="020B0604030504040204" pitchFamily="50" charset="-128"/>
                        </a:rPr>
                        <a:t>(1/10)</a:t>
                      </a:r>
                      <a:endParaRPr kumimoji="1" lang="en-US" altLang="ja-JP" sz="1200" b="0" u="sng"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u="sng"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77678721"/>
                  </a:ext>
                </a:extLst>
              </a:tr>
            </a:tbl>
          </a:graphicData>
        </a:graphic>
      </p:graphicFrame>
      <p:graphicFrame>
        <p:nvGraphicFramePr>
          <p:cNvPr id="10" name="表 2">
            <a:extLst>
              <a:ext uri="{FF2B5EF4-FFF2-40B4-BE49-F238E27FC236}">
                <a16:creationId xmlns:a16="http://schemas.microsoft.com/office/drawing/2014/main" id="{3CE4E94D-D1D7-42C2-8C5F-0B4E27DFEDB5}"/>
              </a:ext>
            </a:extLst>
          </p:cNvPr>
          <p:cNvGraphicFramePr>
            <a:graphicFrameLocks noGrp="1"/>
          </p:cNvGraphicFramePr>
          <p:nvPr>
            <p:extLst>
              <p:ext uri="{D42A27DB-BD31-4B8C-83A1-F6EECF244321}">
                <p14:modId xmlns:p14="http://schemas.microsoft.com/office/powerpoint/2010/main" val="355231661"/>
              </p:ext>
            </p:extLst>
          </p:nvPr>
        </p:nvGraphicFramePr>
        <p:xfrm>
          <a:off x="219948" y="1850729"/>
          <a:ext cx="4509862" cy="4581000"/>
        </p:xfrm>
        <a:graphic>
          <a:graphicData uri="http://schemas.openxmlformats.org/drawingml/2006/table">
            <a:tbl>
              <a:tblPr firstRow="1" bandRow="1">
                <a:tableStyleId>{2D5ABB26-0587-4C30-8999-92F81FD0307C}</a:tableStyleId>
              </a:tblPr>
              <a:tblGrid>
                <a:gridCol w="262500">
                  <a:extLst>
                    <a:ext uri="{9D8B030D-6E8A-4147-A177-3AD203B41FA5}">
                      <a16:colId xmlns:a16="http://schemas.microsoft.com/office/drawing/2014/main" val="796589993"/>
                    </a:ext>
                  </a:extLst>
                </a:gridCol>
                <a:gridCol w="1138800">
                  <a:extLst>
                    <a:ext uri="{9D8B030D-6E8A-4147-A177-3AD203B41FA5}">
                      <a16:colId xmlns:a16="http://schemas.microsoft.com/office/drawing/2014/main" val="703171409"/>
                    </a:ext>
                  </a:extLst>
                </a:gridCol>
                <a:gridCol w="1891974">
                  <a:extLst>
                    <a:ext uri="{9D8B030D-6E8A-4147-A177-3AD203B41FA5}">
                      <a16:colId xmlns:a16="http://schemas.microsoft.com/office/drawing/2014/main" val="3131399870"/>
                    </a:ext>
                  </a:extLst>
                </a:gridCol>
                <a:gridCol w="608294">
                  <a:extLst>
                    <a:ext uri="{9D8B030D-6E8A-4147-A177-3AD203B41FA5}">
                      <a16:colId xmlns:a16="http://schemas.microsoft.com/office/drawing/2014/main" val="979492182"/>
                    </a:ext>
                  </a:extLst>
                </a:gridCol>
                <a:gridCol w="608294">
                  <a:extLst>
                    <a:ext uri="{9D8B030D-6E8A-4147-A177-3AD203B41FA5}">
                      <a16:colId xmlns:a16="http://schemas.microsoft.com/office/drawing/2014/main" val="2388910558"/>
                    </a:ext>
                  </a:extLst>
                </a:gridCol>
              </a:tblGrid>
              <a:tr h="0">
                <a:tc rowSpan="2">
                  <a:txBody>
                    <a:bodyPr/>
                    <a:lstStyle/>
                    <a:p>
                      <a:pPr algn="ctr" rtl="0"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No</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rowSpan="2">
                  <a:txBody>
                    <a:bodyPr/>
                    <a:lstStyle/>
                    <a:p>
                      <a:pPr algn="ctr" rtl="0" fontAlgn="ctr"/>
                      <a:r>
                        <a:rPr lang="zh-TW" altLang="en-US" sz="900" b="0" i="0" u="none" strike="noStrike" dirty="0">
                          <a:solidFill>
                            <a:srgbClr val="000000"/>
                          </a:solidFill>
                          <a:effectLst/>
                          <a:latin typeface="Meiryo UI" panose="020B0604030504040204" pitchFamily="50" charset="-128"/>
                          <a:ea typeface="Meiryo UI" panose="020B0604030504040204" pitchFamily="50" charset="-128"/>
                        </a:rPr>
                        <a:t>事業計画認定情報</a:t>
                      </a:r>
                      <a:endParaRPr 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rowSpan="2">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説明</a:t>
                      </a:r>
                      <a:endParaRPr 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2">
                  <a:txBody>
                    <a:bodyPr/>
                    <a:lstStyle/>
                    <a:p>
                      <a:pPr algn="ctr"/>
                      <a:r>
                        <a:rPr lang="ja-JP" altLang="en-US" sz="900" dirty="0">
                          <a:latin typeface="Meiryo UI" panose="020B0604030504040204" pitchFamily="50" charset="-128"/>
                          <a:ea typeface="Meiryo UI" panose="020B0604030504040204" pitchFamily="50" charset="-128"/>
                        </a:rPr>
                        <a:t>システム取込項目</a:t>
                      </a:r>
                      <a:r>
                        <a:rPr lang="en-US" altLang="ja-JP" sz="900" dirty="0">
                          <a:latin typeface="Meiryo UI" panose="020B0604030504040204" pitchFamily="50" charset="-128"/>
                          <a:ea typeface="Meiryo UI" panose="020B0604030504040204" pitchFamily="50" charset="-128"/>
                        </a:rPr>
                        <a:t>(※1)</a:t>
                      </a:r>
                      <a:endParaRPr lang="ja-JP" altLang="en-US" sz="900" dirty="0">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lang="ja-JP" altLang="en-US" sz="900" dirty="0">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675507510"/>
                  </a:ext>
                </a:extLst>
              </a:tr>
              <a:tr h="139385">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既存</a:t>
                      </a:r>
                      <a:endParaRPr lang="en-US" sz="900" b="0" i="0" u="none" strike="noStrike" dirty="0">
                        <a:solidFill>
                          <a:srgbClr val="000000"/>
                        </a:solidFill>
                        <a:effectLst/>
                        <a:latin typeface="Meiryo UI" panose="020B0604030504040204" pitchFamily="50" charset="-128"/>
                        <a:ea typeface="Meiryo UI" panose="020B0604030504040204" pitchFamily="50" charset="-128"/>
                      </a:endParaRPr>
                    </a:p>
                    <a:p>
                      <a:pPr algn="ctr" rtl="0" fontAlgn="ctr"/>
                      <a:r>
                        <a:rPr lang="en-US" sz="900" b="0" i="0" u="none" strike="noStrike" dirty="0">
                          <a:solidFill>
                            <a:srgbClr val="000000"/>
                          </a:solidFill>
                          <a:effectLst/>
                          <a:latin typeface="Meiryo UI" panose="020B0604030504040204" pitchFamily="50" charset="-128"/>
                          <a:ea typeface="Meiryo UI" panose="020B0604030504040204" pitchFamily="50" charset="-128"/>
                        </a:rPr>
                        <a:t>FIT</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新規</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p>
                      <a:pPr algn="ctr" rtl="0"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FIP</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・積立</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404478407"/>
                  </a:ext>
                </a:extLst>
              </a:tr>
              <a:tr h="139385">
                <a:tc>
                  <a:txBody>
                    <a:bodyPr/>
                    <a:lstStyle/>
                    <a:p>
                      <a:pPr algn="ctr" rtl="0"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1</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設備識別</a:t>
                      </a:r>
                      <a:r>
                        <a:rPr lang="en-US" sz="900" b="0" i="0" u="none" strike="noStrike" dirty="0">
                          <a:solidFill>
                            <a:srgbClr val="000000"/>
                          </a:solidFill>
                          <a:effectLst/>
                          <a:latin typeface="Meiryo UI" panose="020B0604030504040204" pitchFamily="50" charset="-128"/>
                          <a:ea typeface="Meiryo UI" panose="020B0604030504040204" pitchFamily="50" charset="-128"/>
                        </a:rPr>
                        <a:t>ID</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ctr"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再エネ発電設備を一意に特定する</a:t>
                      </a:r>
                      <a:r>
                        <a:rPr kumimoji="1" lang="en-US" altLang="ja-JP" sz="9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ID</a:t>
                      </a:r>
                    </a:p>
                    <a:p>
                      <a:pPr marL="0" marR="0" lvl="0" indent="0" algn="l" defTabSz="685783" rtl="0" eaLnBrk="1" fontAlgn="ctr"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システム上の識別</a:t>
                      </a:r>
                      <a:r>
                        <a:rPr kumimoji="1" lang="en-US" altLang="ja-JP" sz="9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ID)</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endParaRPr 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728573562"/>
                  </a:ext>
                </a:extLst>
              </a:tr>
              <a:tr h="139385">
                <a:tc>
                  <a:txBody>
                    <a:bodyPr/>
                    <a:lstStyle/>
                    <a:p>
                      <a:pPr algn="ctr" rtl="0"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2</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設備</a:t>
                      </a:r>
                      <a:r>
                        <a:rPr lang="en-US" sz="900" b="0" i="0" u="none" strike="noStrike" dirty="0">
                          <a:solidFill>
                            <a:srgbClr val="000000"/>
                          </a:solidFill>
                          <a:effectLst/>
                          <a:latin typeface="Meiryo UI" panose="020B0604030504040204" pitchFamily="50" charset="-128"/>
                          <a:ea typeface="Meiryo UI" panose="020B0604030504040204" pitchFamily="50" charset="-128"/>
                        </a:rPr>
                        <a:t>ID</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ctr"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再エネ発電設備を一意に特定する</a:t>
                      </a:r>
                      <a:r>
                        <a:rPr kumimoji="1" lang="en-US" altLang="ja-JP" sz="9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ID</a:t>
                      </a:r>
                    </a:p>
                    <a:p>
                      <a:pPr marL="0" marR="0" lvl="0" indent="0" algn="l" defTabSz="685783" rtl="0" eaLnBrk="1" fontAlgn="ctr"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業務上の識別</a:t>
                      </a:r>
                      <a:r>
                        <a:rPr kumimoji="1" lang="en-US" altLang="ja-JP" sz="9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ID)(※2)</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endParaRPr 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877701053"/>
                  </a:ext>
                </a:extLst>
              </a:tr>
              <a:tr h="0">
                <a:tc>
                  <a:txBody>
                    <a:bodyPr/>
                    <a:lstStyle/>
                    <a:p>
                      <a:pPr algn="ctr" rtl="0"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3</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認定日</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当該設備の新規認定日</a:t>
                      </a:r>
                      <a:endParaRPr lang="zh-TW"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endParaRPr 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46139988"/>
                  </a:ext>
                </a:extLst>
              </a:tr>
              <a:tr h="0">
                <a:tc>
                  <a:txBody>
                    <a:bodyPr/>
                    <a:lstStyle/>
                    <a:p>
                      <a:pPr algn="ctr" rtl="0"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4</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zh-TW" altLang="en-US" sz="900" b="0" i="0" u="none" strike="noStrike" dirty="0">
                          <a:solidFill>
                            <a:srgbClr val="000000"/>
                          </a:solidFill>
                          <a:effectLst/>
                          <a:latin typeface="Meiryo UI" panose="020B0604030504040204" pitchFamily="50" charset="-128"/>
                          <a:ea typeface="Meiryo UI" panose="020B0604030504040204" pitchFamily="50" charset="-128"/>
                        </a:rPr>
                        <a:t>認定日</a:t>
                      </a:r>
                      <a:r>
                        <a:rPr lang="en-US" altLang="zh-TW" sz="900" b="0" i="0" u="none" strike="noStrike" dirty="0">
                          <a:solidFill>
                            <a:srgbClr val="000000"/>
                          </a:solidFill>
                          <a:effectLst/>
                          <a:latin typeface="Meiryo UI" panose="020B0604030504040204" pitchFamily="50" charset="-128"/>
                          <a:ea typeface="Meiryo UI" panose="020B0604030504040204" pitchFamily="50" charset="-128"/>
                        </a:rPr>
                        <a:t>_</a:t>
                      </a:r>
                      <a:r>
                        <a:rPr lang="zh-TW" altLang="en-US" sz="900" b="0" i="0" u="none" strike="noStrike" dirty="0">
                          <a:solidFill>
                            <a:srgbClr val="000000"/>
                          </a:solidFill>
                          <a:effectLst/>
                          <a:latin typeface="Meiryo UI" panose="020B0604030504040204" pitchFamily="50" charset="-128"/>
                          <a:ea typeface="Meiryo UI" panose="020B0604030504040204" pitchFamily="50" charset="-128"/>
                        </a:rPr>
                        <a:t>変更認定</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当該設備の変更認定日</a:t>
                      </a:r>
                      <a:endParaRPr lang="zh-TW"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endParaRPr 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745443159"/>
                  </a:ext>
                </a:extLst>
              </a:tr>
              <a:tr h="139385">
                <a:tc>
                  <a:txBody>
                    <a:bodyPr/>
                    <a:lstStyle/>
                    <a:p>
                      <a:pPr algn="ctr" rtl="0"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5</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認定日</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_</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みなし認定</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当該設備のみなし認定日</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p>
                      <a:pPr algn="l" rtl="0"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(RPS</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FIT</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へ移行した日</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a:t>
                      </a:r>
                      <a:endParaRPr lang="ja-JP"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endParaRPr 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604450654"/>
                  </a:ext>
                </a:extLst>
              </a:tr>
              <a:tr h="0">
                <a:tc>
                  <a:txBody>
                    <a:bodyPr/>
                    <a:lstStyle/>
                    <a:p>
                      <a:pPr algn="ctr" rtl="0"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6</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発電出力</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当該設備の発電出力</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(kW)</a:t>
                      </a:r>
                      <a:endParaRPr lang="ja-JP"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endParaRPr 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559395153"/>
                  </a:ext>
                </a:extLst>
              </a:tr>
              <a:tr h="0">
                <a:tc>
                  <a:txBody>
                    <a:bodyPr/>
                    <a:lstStyle/>
                    <a:p>
                      <a:pPr algn="ctr" rtl="0"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7</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対象制度識別コード</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当該設備の対象制度識別コード</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(※3)</a:t>
                      </a:r>
                      <a:endParaRPr lang="ja-JP"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endParaRPr 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941635079"/>
                  </a:ext>
                </a:extLst>
              </a:tr>
              <a:tr h="0">
                <a:tc>
                  <a:txBody>
                    <a:bodyPr/>
                    <a:lstStyle/>
                    <a:p>
                      <a:pPr algn="ctr" rtl="0"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8</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調達価格</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当該設備の</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FIT</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調達価格</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円</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/kWh)</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endParaRPr 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20882849"/>
                  </a:ext>
                </a:extLst>
              </a:tr>
              <a:tr h="139385">
                <a:tc>
                  <a:txBody>
                    <a:bodyPr/>
                    <a:lstStyle/>
                    <a:p>
                      <a:pPr algn="ctr" rtl="0"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9</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残余期間</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RPS</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FIT</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に移行した設備に適用する調達期間</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月数</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a:t>
                      </a:r>
                      <a:endParaRPr lang="ja-JP"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endParaRPr 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443024717"/>
                  </a:ext>
                </a:extLst>
              </a:tr>
              <a:tr h="139385">
                <a:tc>
                  <a:txBody>
                    <a:bodyPr/>
                    <a:lstStyle/>
                    <a:p>
                      <a:pPr algn="ctr" rtl="0"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10</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残余期間起算日</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RPS</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FIT</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に移行した設備の残余期間開始日</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endParaRPr 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930069265"/>
                  </a:ext>
                </a:extLst>
              </a:tr>
              <a:tr h="0">
                <a:tc>
                  <a:txBody>
                    <a:bodyPr/>
                    <a:lstStyle/>
                    <a:p>
                      <a:pPr algn="ctr" rtl="0"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11</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zh-TW" altLang="en-US" sz="900" b="0" i="0" u="none" strike="noStrike" dirty="0">
                          <a:solidFill>
                            <a:srgbClr val="000000"/>
                          </a:solidFill>
                          <a:effectLst/>
                          <a:latin typeface="Meiryo UI" panose="020B0604030504040204" pitchFamily="50" charset="-128"/>
                          <a:ea typeface="Meiryo UI" panose="020B0604030504040204" pitchFamily="50" charset="-128"/>
                        </a:rPr>
                        <a:t>運転開始期限日</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当該設備の運転開始期限日</a:t>
                      </a:r>
                      <a:endParaRPr lang="zh-TW"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endParaRPr 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40274949"/>
                  </a:ext>
                </a:extLst>
              </a:tr>
              <a:tr h="0">
                <a:tc>
                  <a:txBody>
                    <a:bodyPr/>
                    <a:lstStyle/>
                    <a:p>
                      <a:pPr algn="ctr" rtl="0"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12</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zh-TW" altLang="en-US" sz="900" b="0" i="0" u="none" strike="noStrike" dirty="0">
                          <a:solidFill>
                            <a:srgbClr val="000000"/>
                          </a:solidFill>
                          <a:effectLst/>
                          <a:latin typeface="Meiryo UI" panose="020B0604030504040204" pitchFamily="50" charset="-128"/>
                          <a:ea typeface="Meiryo UI" panose="020B0604030504040204" pitchFamily="50" charset="-128"/>
                        </a:rPr>
                        <a:t>運転開始期限起算日</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当該設備の運転開始期限起算日</a:t>
                      </a:r>
                      <a:endParaRPr lang="zh-TW"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endParaRPr 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893710815"/>
                  </a:ext>
                </a:extLst>
              </a:tr>
              <a:tr h="0">
                <a:tc>
                  <a:txBody>
                    <a:bodyPr/>
                    <a:lstStyle/>
                    <a:p>
                      <a:pPr algn="ctr" rtl="0"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13</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zh-TW" altLang="en-US" sz="900" b="0" i="0" u="none" strike="noStrike" dirty="0">
                          <a:solidFill>
                            <a:srgbClr val="000000"/>
                          </a:solidFill>
                          <a:effectLst/>
                          <a:latin typeface="Meiryo UI" panose="020B0604030504040204" pitchFamily="50" charset="-128"/>
                          <a:ea typeface="Meiryo UI" panose="020B0604030504040204" pitchFamily="50" charset="-128"/>
                        </a:rPr>
                        <a:t>認定状態変更日</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当該設備の認定状態が記録、変更された日付</a:t>
                      </a:r>
                      <a:endParaRPr lang="zh-TW"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endParaRPr 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490900846"/>
                  </a:ext>
                </a:extLst>
              </a:tr>
              <a:tr h="139385">
                <a:tc>
                  <a:txBody>
                    <a:bodyPr/>
                    <a:lstStyle/>
                    <a:p>
                      <a:pPr algn="ctr" rtl="0"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14</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認定状態コード</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当該設備の認定状態を示すコード</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p>
                      <a:pPr algn="l" rtl="0"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a:t>
                      </a:r>
                      <a:r>
                        <a:rPr lang="en-US" altLang="zh-TW" sz="900" b="0" i="0" u="none" strike="noStrike" dirty="0">
                          <a:solidFill>
                            <a:srgbClr val="000000"/>
                          </a:solidFill>
                          <a:effectLst/>
                          <a:latin typeface="Meiryo UI" panose="020B0604030504040204" pitchFamily="50" charset="-128"/>
                          <a:ea typeface="Meiryo UI" panose="020B0604030504040204" pitchFamily="50" charset="-128"/>
                        </a:rPr>
                        <a:t>0:</a:t>
                      </a:r>
                      <a:r>
                        <a:rPr lang="zh-TW" altLang="en-US" sz="900" b="0" i="0" u="none" strike="noStrike" dirty="0">
                          <a:solidFill>
                            <a:srgbClr val="000000"/>
                          </a:solidFill>
                          <a:effectLst/>
                          <a:latin typeface="Meiryo UI" panose="020B0604030504040204" pitchFamily="50" charset="-128"/>
                          <a:ea typeface="Meiryo UI" panose="020B0604030504040204" pitchFamily="50" charset="-128"/>
                        </a:rPr>
                        <a:t>認定、</a:t>
                      </a:r>
                      <a:r>
                        <a:rPr lang="en-US" altLang="zh-TW" sz="900" b="0" i="0" u="none" strike="noStrike" dirty="0">
                          <a:solidFill>
                            <a:srgbClr val="000000"/>
                          </a:solidFill>
                          <a:effectLst/>
                          <a:latin typeface="Meiryo UI" panose="020B0604030504040204" pitchFamily="50" charset="-128"/>
                          <a:ea typeface="Meiryo UI" panose="020B0604030504040204" pitchFamily="50" charset="-128"/>
                        </a:rPr>
                        <a:t>1:</a:t>
                      </a:r>
                      <a:r>
                        <a:rPr lang="zh-TW" altLang="en-US" sz="900" b="0" i="0" u="none" strike="noStrike" dirty="0">
                          <a:solidFill>
                            <a:srgbClr val="000000"/>
                          </a:solidFill>
                          <a:effectLst/>
                          <a:latin typeface="Meiryo UI" panose="020B0604030504040204" pitchFamily="50" charset="-128"/>
                          <a:ea typeface="Meiryo UI" panose="020B0604030504040204" pitchFamily="50" charset="-128"/>
                        </a:rPr>
                        <a:t>廃止、</a:t>
                      </a:r>
                      <a:r>
                        <a:rPr lang="en-US" altLang="zh-TW" sz="900" b="0" i="0" u="none" strike="noStrike" dirty="0">
                          <a:solidFill>
                            <a:srgbClr val="000000"/>
                          </a:solidFill>
                          <a:effectLst/>
                          <a:latin typeface="Meiryo UI" panose="020B0604030504040204" pitchFamily="50" charset="-128"/>
                          <a:ea typeface="Meiryo UI" panose="020B0604030504040204" pitchFamily="50" charset="-128"/>
                        </a:rPr>
                        <a:t>2:</a:t>
                      </a:r>
                      <a:r>
                        <a:rPr lang="zh-TW" altLang="en-US" sz="900" b="0" i="0" u="none" strike="noStrike" dirty="0">
                          <a:solidFill>
                            <a:srgbClr val="000000"/>
                          </a:solidFill>
                          <a:effectLst/>
                          <a:latin typeface="Meiryo UI" panose="020B0604030504040204" pitchFamily="50" charset="-128"/>
                          <a:ea typeface="Meiryo UI" panose="020B0604030504040204" pitchFamily="50" charset="-128"/>
                        </a:rPr>
                        <a:t>取消、</a:t>
                      </a:r>
                      <a:r>
                        <a:rPr lang="en-US" altLang="zh-TW" sz="900" b="0" i="0" u="none" strike="noStrike" dirty="0">
                          <a:solidFill>
                            <a:srgbClr val="000000"/>
                          </a:solidFill>
                          <a:effectLst/>
                          <a:latin typeface="Meiryo UI" panose="020B0604030504040204" pitchFamily="50" charset="-128"/>
                          <a:ea typeface="Meiryo UI" panose="020B0604030504040204" pitchFamily="50" charset="-128"/>
                        </a:rPr>
                        <a:t>3:</a:t>
                      </a:r>
                      <a:r>
                        <a:rPr lang="zh-TW" altLang="en-US" sz="900" b="0" i="0" u="none" strike="noStrike" dirty="0">
                          <a:solidFill>
                            <a:srgbClr val="000000"/>
                          </a:solidFill>
                          <a:effectLst/>
                          <a:latin typeface="Meiryo UI" panose="020B0604030504040204" pitchFamily="50" charset="-128"/>
                          <a:ea typeface="Meiryo UI" panose="020B0604030504040204" pitchFamily="50" charset="-128"/>
                        </a:rPr>
                        <a:t>失効、</a:t>
                      </a:r>
                      <a:r>
                        <a:rPr lang="en-US" altLang="zh-TW" sz="900" b="0" i="0" u="none" strike="noStrike" dirty="0">
                          <a:solidFill>
                            <a:srgbClr val="000000"/>
                          </a:solidFill>
                          <a:effectLst/>
                          <a:latin typeface="Meiryo UI" panose="020B0604030504040204" pitchFamily="50" charset="-128"/>
                          <a:ea typeface="Meiryo UI" panose="020B0604030504040204" pitchFamily="50" charset="-128"/>
                        </a:rPr>
                        <a:t>4:</a:t>
                      </a:r>
                      <a:r>
                        <a:rPr lang="zh-TW" altLang="en-US" sz="900" b="0" i="0" u="none" strike="noStrike" dirty="0">
                          <a:solidFill>
                            <a:srgbClr val="000000"/>
                          </a:solidFill>
                          <a:effectLst/>
                          <a:latin typeface="Meiryo UI" panose="020B0604030504040204" pitchFamily="50" charset="-128"/>
                          <a:ea typeface="Meiryo UI" panose="020B0604030504040204" pitchFamily="50" charset="-128"/>
                        </a:rPr>
                        <a:t>抹消</a:t>
                      </a:r>
                      <a:r>
                        <a:rPr lang="en-US" altLang="zh-TW" sz="900" b="0" i="0" u="none" strike="noStrike" dirty="0">
                          <a:solidFill>
                            <a:srgbClr val="000000"/>
                          </a:solidFill>
                          <a:effectLst/>
                          <a:latin typeface="Meiryo UI" panose="020B0604030504040204" pitchFamily="50" charset="-128"/>
                          <a:ea typeface="Meiryo UI" panose="020B0604030504040204" pitchFamily="50" charset="-128"/>
                        </a:rPr>
                        <a:t>)</a:t>
                      </a:r>
                      <a:endParaRPr lang="ja-JP"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endParaRPr 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776989770"/>
                  </a:ext>
                </a:extLst>
              </a:tr>
            </a:tbl>
          </a:graphicData>
        </a:graphic>
      </p:graphicFrame>
      <p:sp>
        <p:nvSpPr>
          <p:cNvPr id="8" name="テキスト ボックス 7">
            <a:extLst>
              <a:ext uri="{FF2B5EF4-FFF2-40B4-BE49-F238E27FC236}">
                <a16:creationId xmlns:a16="http://schemas.microsoft.com/office/drawing/2014/main" id="{475DABE4-2C32-415F-A56B-3A21A029087C}"/>
              </a:ext>
            </a:extLst>
          </p:cNvPr>
          <p:cNvSpPr txBox="1"/>
          <p:nvPr/>
        </p:nvSpPr>
        <p:spPr>
          <a:xfrm>
            <a:off x="4806773" y="5772548"/>
            <a:ext cx="3037815" cy="954107"/>
          </a:xfrm>
          <a:prstGeom prst="rect">
            <a:avLst/>
          </a:prstGeom>
          <a:noFill/>
        </p:spPr>
        <p:txBody>
          <a:bodyPr wrap="square" rtlCol="0">
            <a:spAutoFit/>
          </a:bodyPr>
          <a:lstStyle/>
          <a:p>
            <a:r>
              <a:rPr lang="en-US" altLang="ja-JP" sz="800" dirty="0">
                <a:latin typeface="Meiryo UI" panose="020B0604030504040204" pitchFamily="50" charset="-128"/>
                <a:ea typeface="Meiryo UI" panose="020B0604030504040204" pitchFamily="50" charset="-128"/>
              </a:rPr>
              <a:t>※1 </a:t>
            </a:r>
            <a:r>
              <a:rPr lang="ja-JP" altLang="en-US" sz="800" dirty="0">
                <a:latin typeface="Meiryo UI" panose="020B0604030504040204" pitchFamily="50" charset="-128"/>
                <a:ea typeface="Meiryo UI" panose="020B0604030504040204" pitchFamily="50" charset="-128"/>
              </a:rPr>
              <a:t>システム取込項目</a:t>
            </a:r>
            <a:endParaRPr lang="en-US" altLang="ja-JP" sz="800" dirty="0">
              <a:latin typeface="Meiryo UI" panose="020B0604030504040204" pitchFamily="50" charset="-128"/>
              <a:ea typeface="Meiryo UI" panose="020B0604030504040204" pitchFamily="50" charset="-128"/>
            </a:endParaRPr>
          </a:p>
          <a:p>
            <a:r>
              <a:rPr lang="ja-JP" altLang="en-US" sz="800" dirty="0">
                <a:latin typeface="Meiryo UI" panose="020B0604030504040204" pitchFamily="50" charset="-128"/>
                <a:ea typeface="Meiryo UI" panose="020B0604030504040204" pitchFamily="50" charset="-128"/>
              </a:rPr>
              <a:t>　　　・既存</a:t>
            </a:r>
            <a:r>
              <a:rPr lang="en-US" altLang="ja-JP" sz="800" dirty="0">
                <a:latin typeface="Meiryo UI" panose="020B0604030504040204" pitchFamily="50" charset="-128"/>
                <a:ea typeface="Meiryo UI" panose="020B0604030504040204" pitchFamily="50" charset="-128"/>
              </a:rPr>
              <a:t>FIT</a:t>
            </a:r>
            <a:r>
              <a:rPr lang="ja-JP" altLang="en-US" sz="800" dirty="0">
                <a:latin typeface="Meiryo UI" panose="020B0604030504040204" pitchFamily="50" charset="-128"/>
                <a:ea typeface="Meiryo UI" panose="020B0604030504040204" pitchFamily="50" charset="-128"/>
              </a:rPr>
              <a:t>：</a:t>
            </a:r>
            <a:r>
              <a:rPr lang="en-US" altLang="ja-JP" sz="800" dirty="0">
                <a:latin typeface="Meiryo UI" panose="020B0604030504040204" pitchFamily="50" charset="-128"/>
                <a:ea typeface="Meiryo UI" panose="020B0604030504040204" pitchFamily="50" charset="-128"/>
              </a:rPr>
              <a:t>FIT</a:t>
            </a:r>
            <a:r>
              <a:rPr lang="ja-JP" altLang="en-US" sz="800" dirty="0">
                <a:latin typeface="Meiryo UI" panose="020B0604030504040204" pitchFamily="50" charset="-128"/>
                <a:ea typeface="Meiryo UI" panose="020B0604030504040204" pitchFamily="50" charset="-128"/>
              </a:rPr>
              <a:t>納付金・交付金システム</a:t>
            </a:r>
            <a:endParaRPr lang="en-US" altLang="ja-JP" sz="800" dirty="0">
              <a:latin typeface="Meiryo UI" panose="020B0604030504040204" pitchFamily="50" charset="-128"/>
              <a:ea typeface="Meiryo UI" panose="020B0604030504040204" pitchFamily="50" charset="-128"/>
            </a:endParaRPr>
          </a:p>
          <a:p>
            <a:r>
              <a:rPr lang="ja-JP" altLang="en-US" sz="800" dirty="0">
                <a:latin typeface="Meiryo UI" panose="020B0604030504040204" pitchFamily="50" charset="-128"/>
                <a:ea typeface="Meiryo UI" panose="020B0604030504040204" pitchFamily="50" charset="-128"/>
              </a:rPr>
              <a:t>　　　・新規</a:t>
            </a:r>
            <a:r>
              <a:rPr lang="en-US" altLang="ja-JP" sz="800" dirty="0">
                <a:latin typeface="Meiryo UI" panose="020B0604030504040204" pitchFamily="50" charset="-128"/>
                <a:ea typeface="Meiryo UI" panose="020B0604030504040204" pitchFamily="50" charset="-128"/>
              </a:rPr>
              <a:t>FIP</a:t>
            </a:r>
            <a:r>
              <a:rPr lang="ja-JP" altLang="en-US" sz="800" dirty="0">
                <a:latin typeface="Meiryo UI" panose="020B0604030504040204" pitchFamily="50" charset="-128"/>
                <a:ea typeface="Meiryo UI" panose="020B0604030504040204" pitchFamily="50" charset="-128"/>
              </a:rPr>
              <a:t>・積立：再エネ業務統合システム</a:t>
            </a:r>
            <a:endParaRPr lang="en-US" altLang="ja-JP" sz="800" dirty="0">
              <a:latin typeface="Meiryo UI" panose="020B0604030504040204" pitchFamily="50" charset="-128"/>
              <a:ea typeface="Meiryo UI" panose="020B0604030504040204" pitchFamily="50" charset="-128"/>
            </a:endParaRPr>
          </a:p>
          <a:p>
            <a:r>
              <a:rPr lang="ja-JP" altLang="en-US" sz="800" dirty="0">
                <a:latin typeface="Meiryo UI" panose="020B0604030504040204" pitchFamily="50" charset="-128"/>
                <a:ea typeface="Meiryo UI" panose="020B0604030504040204" pitchFamily="50" charset="-128"/>
              </a:rPr>
              <a:t>　　基本的に既存</a:t>
            </a:r>
            <a:r>
              <a:rPr lang="en-US" altLang="ja-JP" sz="800" dirty="0">
                <a:latin typeface="Meiryo UI" panose="020B0604030504040204" pitchFamily="50" charset="-128"/>
                <a:ea typeface="Meiryo UI" panose="020B0604030504040204" pitchFamily="50" charset="-128"/>
              </a:rPr>
              <a:t>FIT</a:t>
            </a:r>
            <a:r>
              <a:rPr lang="ja-JP" altLang="en-US" sz="800" dirty="0">
                <a:latin typeface="Meiryo UI" panose="020B0604030504040204" pitchFamily="50" charset="-128"/>
                <a:ea typeface="Meiryo UI" panose="020B0604030504040204" pitchFamily="50" charset="-128"/>
              </a:rPr>
              <a:t>に取り込んでいる項目はすべて取り込み、</a:t>
            </a:r>
            <a:endParaRPr lang="en-US" altLang="ja-JP" sz="800" dirty="0">
              <a:latin typeface="Meiryo UI" panose="020B0604030504040204" pitchFamily="50" charset="-128"/>
              <a:ea typeface="Meiryo UI" panose="020B0604030504040204" pitchFamily="50" charset="-128"/>
            </a:endParaRPr>
          </a:p>
          <a:p>
            <a:r>
              <a:rPr lang="ja-JP" altLang="en-US" sz="800" dirty="0">
                <a:latin typeface="Meiryo UI" panose="020B0604030504040204" pitchFamily="50" charset="-128"/>
                <a:ea typeface="Meiryo UI" panose="020B0604030504040204" pitchFamily="50" charset="-128"/>
              </a:rPr>
              <a:t>　　新たに</a:t>
            </a:r>
            <a:r>
              <a:rPr lang="en-US" altLang="ja-JP" sz="800" dirty="0">
                <a:latin typeface="Meiryo UI" panose="020B0604030504040204" pitchFamily="50" charset="-128"/>
                <a:ea typeface="Meiryo UI" panose="020B0604030504040204" pitchFamily="50" charset="-128"/>
              </a:rPr>
              <a:t>FIP</a:t>
            </a:r>
            <a:r>
              <a:rPr lang="ja-JP" altLang="en-US" sz="800" dirty="0">
                <a:latin typeface="Meiryo UI" panose="020B0604030504040204" pitchFamily="50" charset="-128"/>
                <a:ea typeface="Meiryo UI" panose="020B0604030504040204" pitchFamily="50" charset="-128"/>
              </a:rPr>
              <a:t>・積立業務に必要な項目は追加で取り込む。</a:t>
            </a:r>
            <a:endParaRPr lang="en-US" altLang="ja-JP" sz="800" dirty="0">
              <a:latin typeface="Meiryo UI" panose="020B0604030504040204" pitchFamily="50" charset="-128"/>
              <a:ea typeface="Meiryo UI" panose="020B0604030504040204" pitchFamily="50" charset="-128"/>
            </a:endParaRPr>
          </a:p>
          <a:p>
            <a:endParaRPr lang="en-US" altLang="ja-JP" sz="800" dirty="0">
              <a:latin typeface="Meiryo UI" panose="020B0604030504040204" pitchFamily="50" charset="-128"/>
              <a:ea typeface="Meiryo UI" panose="020B0604030504040204" pitchFamily="50" charset="-128"/>
            </a:endParaRPr>
          </a:p>
          <a:p>
            <a:r>
              <a:rPr lang="en-US" altLang="ja-JP" sz="800" dirty="0">
                <a:latin typeface="Meiryo UI" panose="020B0604030504040204" pitchFamily="50" charset="-128"/>
                <a:ea typeface="Meiryo UI" panose="020B0604030504040204" pitchFamily="50" charset="-128"/>
              </a:rPr>
              <a:t>※2,3,4 </a:t>
            </a:r>
            <a:r>
              <a:rPr lang="ja-JP" altLang="en-US" sz="800" dirty="0">
                <a:latin typeface="Meiryo UI" panose="020B0604030504040204" pitchFamily="50" charset="-128"/>
                <a:ea typeface="Meiryo UI" panose="020B0604030504040204" pitchFamily="50" charset="-128"/>
              </a:rPr>
              <a:t>コード定義は後述</a:t>
            </a:r>
            <a:endParaRPr lang="en-US" altLang="ja-JP" sz="800" dirty="0">
              <a:latin typeface="Meiryo UI" panose="020B0604030504040204" pitchFamily="50" charset="-128"/>
              <a:ea typeface="Meiryo UI" panose="020B0604030504040204" pitchFamily="50" charset="-128"/>
            </a:endParaRPr>
          </a:p>
        </p:txBody>
      </p:sp>
      <p:graphicFrame>
        <p:nvGraphicFramePr>
          <p:cNvPr id="9" name="表 2">
            <a:extLst>
              <a:ext uri="{FF2B5EF4-FFF2-40B4-BE49-F238E27FC236}">
                <a16:creationId xmlns:a16="http://schemas.microsoft.com/office/drawing/2014/main" id="{61BBEFD5-E315-45D7-9813-BE2125C8A8CC}"/>
              </a:ext>
            </a:extLst>
          </p:cNvPr>
          <p:cNvGraphicFramePr>
            <a:graphicFrameLocks noGrp="1"/>
          </p:cNvGraphicFramePr>
          <p:nvPr>
            <p:extLst>
              <p:ext uri="{D42A27DB-BD31-4B8C-83A1-F6EECF244321}">
                <p14:modId xmlns:p14="http://schemas.microsoft.com/office/powerpoint/2010/main" val="1392917876"/>
              </p:ext>
            </p:extLst>
          </p:nvPr>
        </p:nvGraphicFramePr>
        <p:xfrm>
          <a:off x="4772357" y="1850729"/>
          <a:ext cx="4962016" cy="3744360"/>
        </p:xfrm>
        <a:graphic>
          <a:graphicData uri="http://schemas.openxmlformats.org/drawingml/2006/table">
            <a:tbl>
              <a:tblPr firstRow="1" bandRow="1">
                <a:tableStyleId>{2D5ABB26-0587-4C30-8999-92F81FD0307C}</a:tableStyleId>
              </a:tblPr>
              <a:tblGrid>
                <a:gridCol w="262500">
                  <a:extLst>
                    <a:ext uri="{9D8B030D-6E8A-4147-A177-3AD203B41FA5}">
                      <a16:colId xmlns:a16="http://schemas.microsoft.com/office/drawing/2014/main" val="3308401509"/>
                    </a:ext>
                  </a:extLst>
                </a:gridCol>
                <a:gridCol w="1240815">
                  <a:extLst>
                    <a:ext uri="{9D8B030D-6E8A-4147-A177-3AD203B41FA5}">
                      <a16:colId xmlns:a16="http://schemas.microsoft.com/office/drawing/2014/main" val="559777583"/>
                    </a:ext>
                  </a:extLst>
                </a:gridCol>
                <a:gridCol w="2242113">
                  <a:extLst>
                    <a:ext uri="{9D8B030D-6E8A-4147-A177-3AD203B41FA5}">
                      <a16:colId xmlns:a16="http://schemas.microsoft.com/office/drawing/2014/main" val="3618959688"/>
                    </a:ext>
                  </a:extLst>
                </a:gridCol>
                <a:gridCol w="608294">
                  <a:extLst>
                    <a:ext uri="{9D8B030D-6E8A-4147-A177-3AD203B41FA5}">
                      <a16:colId xmlns:a16="http://schemas.microsoft.com/office/drawing/2014/main" val="4056278250"/>
                    </a:ext>
                  </a:extLst>
                </a:gridCol>
                <a:gridCol w="608294">
                  <a:extLst>
                    <a:ext uri="{9D8B030D-6E8A-4147-A177-3AD203B41FA5}">
                      <a16:colId xmlns:a16="http://schemas.microsoft.com/office/drawing/2014/main" val="1016582714"/>
                    </a:ext>
                  </a:extLst>
                </a:gridCol>
              </a:tblGrid>
              <a:tr h="0">
                <a:tc rowSpan="2">
                  <a:txBody>
                    <a:bodyPr/>
                    <a:lstStyle/>
                    <a:p>
                      <a:pPr algn="ctr" rtl="0"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No</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rowSpan="2">
                  <a:txBody>
                    <a:bodyPr/>
                    <a:lstStyle/>
                    <a:p>
                      <a:pPr algn="ctr" rtl="0" fontAlgn="ctr"/>
                      <a:r>
                        <a:rPr lang="zh-TW" altLang="en-US" sz="900" b="0" i="0" u="none" strike="noStrike" dirty="0">
                          <a:solidFill>
                            <a:srgbClr val="000000"/>
                          </a:solidFill>
                          <a:effectLst/>
                          <a:latin typeface="Meiryo UI" panose="020B0604030504040204" pitchFamily="50" charset="-128"/>
                          <a:ea typeface="Meiryo UI" panose="020B0604030504040204" pitchFamily="50" charset="-128"/>
                        </a:rPr>
                        <a:t>事業計画認定情報</a:t>
                      </a:r>
                      <a:endParaRPr 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rowSpan="2">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説明</a:t>
                      </a:r>
                      <a:endParaRPr 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2">
                  <a:txBody>
                    <a:bodyPr/>
                    <a:lstStyle/>
                    <a:p>
                      <a:pPr marL="0" marR="0" lvl="0" indent="0" algn="ctr" defTabSz="685783" rtl="0" eaLnBrk="1" fontAlgn="ctr" latinLnBrk="0" hangingPunct="1">
                        <a:lnSpc>
                          <a:spcPct val="100000"/>
                        </a:lnSpc>
                        <a:spcBef>
                          <a:spcPts val="0"/>
                        </a:spcBef>
                        <a:spcAft>
                          <a:spcPts val="0"/>
                        </a:spcAft>
                        <a:buClrTx/>
                        <a:buSzTx/>
                        <a:buFontTx/>
                        <a:buNone/>
                        <a:tabLst/>
                        <a:defRPr/>
                      </a:pPr>
                      <a:r>
                        <a:rPr lang="ja-JP" altLang="en-US" sz="900" dirty="0">
                          <a:latin typeface="Meiryo UI" panose="020B0604030504040204" pitchFamily="50" charset="-128"/>
                          <a:ea typeface="Meiryo UI" panose="020B0604030504040204" pitchFamily="50" charset="-128"/>
                        </a:rPr>
                        <a:t>システム取込項目</a:t>
                      </a:r>
                      <a:r>
                        <a:rPr lang="en-US" altLang="ja-JP" sz="900" dirty="0">
                          <a:latin typeface="Meiryo UI" panose="020B0604030504040204" pitchFamily="50" charset="-128"/>
                          <a:ea typeface="Meiryo UI" panose="020B0604030504040204" pitchFamily="50" charset="-128"/>
                        </a:rPr>
                        <a:t>(※1)</a:t>
                      </a:r>
                      <a:endParaRPr lang="ja-JP" altLang="en-US" sz="900" dirty="0">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rtl="0" fontAlgn="ctr"/>
                      <a:endParaRPr lang="ja-JP"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675507510"/>
                  </a:ext>
                </a:extLst>
              </a:tr>
              <a:tr h="0">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既存</a:t>
                      </a:r>
                      <a:endParaRPr lang="en-US" sz="900" b="0" i="0" u="none" strike="noStrike" dirty="0">
                        <a:solidFill>
                          <a:srgbClr val="000000"/>
                        </a:solidFill>
                        <a:effectLst/>
                        <a:latin typeface="Meiryo UI" panose="020B0604030504040204" pitchFamily="50" charset="-128"/>
                        <a:ea typeface="Meiryo UI" panose="020B0604030504040204" pitchFamily="50" charset="-128"/>
                      </a:endParaRPr>
                    </a:p>
                    <a:p>
                      <a:pPr algn="ctr" rtl="0" fontAlgn="ctr"/>
                      <a:r>
                        <a:rPr lang="en-US" sz="900" b="0" i="0" u="none" strike="noStrike" dirty="0">
                          <a:solidFill>
                            <a:srgbClr val="000000"/>
                          </a:solidFill>
                          <a:effectLst/>
                          <a:latin typeface="Meiryo UI" panose="020B0604030504040204" pitchFamily="50" charset="-128"/>
                          <a:ea typeface="Meiryo UI" panose="020B0604030504040204" pitchFamily="50" charset="-128"/>
                        </a:rPr>
                        <a:t>FIT</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新規</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p>
                      <a:pPr algn="ctr" rtl="0"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FIP</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・積立</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3581344250"/>
                  </a:ext>
                </a:extLst>
              </a:tr>
              <a:tr h="203190">
                <a:tc>
                  <a:txBody>
                    <a:bodyPr/>
                    <a:lstStyle/>
                    <a:p>
                      <a:pPr algn="ctr" rtl="0"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15</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初回登録日</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_</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再エネ管理</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システムに当該設備を初回登録した日</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endParaRPr 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728573562"/>
                  </a:ext>
                </a:extLst>
              </a:tr>
              <a:tr h="122717">
                <a:tc>
                  <a:txBody>
                    <a:bodyPr/>
                    <a:lstStyle/>
                    <a:p>
                      <a:pPr algn="ctr" rtl="0"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16</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最終更新日</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_</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再エネ管理</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システムに当該設備の情報の変更を行った日</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endParaRPr 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877701053"/>
                  </a:ext>
                </a:extLst>
              </a:tr>
              <a:tr h="122717">
                <a:tc>
                  <a:txBody>
                    <a:bodyPr/>
                    <a:lstStyle/>
                    <a:p>
                      <a:pPr algn="ctr" rtl="0"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17</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zh-TW" altLang="en-US" sz="900" b="0" i="0" u="none" strike="noStrike" dirty="0">
                          <a:solidFill>
                            <a:srgbClr val="000000"/>
                          </a:solidFill>
                          <a:effectLst/>
                          <a:latin typeface="Meiryo UI" panose="020B0604030504040204" pitchFamily="50" charset="-128"/>
                          <a:ea typeface="Meiryo UI" panose="020B0604030504040204" pitchFamily="50" charset="-128"/>
                        </a:rPr>
                        <a:t>規定法人該当性</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コード</a:t>
                      </a:r>
                      <a:endParaRPr lang="zh-TW"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設置者が地方税法第</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72</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条の</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4</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に規定する法人に該当するかどうかを示すコード</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p>
                      <a:pPr algn="l" rtl="0"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(00:</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該当しない、</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01:</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該当する</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endParaRPr lang="zh-TW"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zh-TW" altLang="en-US" sz="900" b="0" i="0" u="none" strike="noStrike" dirty="0">
                          <a:solidFill>
                            <a:srgbClr val="000000"/>
                          </a:solidFill>
                          <a:effectLst/>
                          <a:latin typeface="Meiryo UI" panose="020B0604030504040204" pitchFamily="50" charset="-128"/>
                          <a:ea typeface="Meiryo UI" panose="020B0604030504040204" pitchFamily="50" charset="-128"/>
                        </a:rPr>
                        <a:t>〇</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46139988"/>
                  </a:ext>
                </a:extLst>
              </a:tr>
              <a:tr h="132682">
                <a:tc>
                  <a:txBody>
                    <a:bodyPr/>
                    <a:lstStyle/>
                    <a:p>
                      <a:pPr algn="ctr" rtl="0"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18</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バイオマス</a:t>
                      </a:r>
                      <a:r>
                        <a:rPr lang="zh-TW" altLang="en-US" sz="900" b="0" i="0" u="none" strike="noStrike" dirty="0">
                          <a:solidFill>
                            <a:srgbClr val="000000"/>
                          </a:solidFill>
                          <a:effectLst/>
                          <a:latin typeface="Meiryo UI" panose="020B0604030504040204" pitchFamily="50" charset="-128"/>
                          <a:ea typeface="Meiryo UI" panose="020B0604030504040204" pitchFamily="50" charset="-128"/>
                        </a:rPr>
                        <a:t>燃料区分</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コード</a:t>
                      </a:r>
                      <a:endParaRPr lang="en-US" altLang="zh-TW"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バイオマス燃料の区分コード</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(※4)</a:t>
                      </a:r>
                      <a:endParaRPr lang="en-US" altLang="zh-TW"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endParaRPr 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745443159"/>
                  </a:ext>
                </a:extLst>
              </a:tr>
              <a:tr h="203190">
                <a:tc>
                  <a:txBody>
                    <a:bodyPr/>
                    <a:lstStyle/>
                    <a:p>
                      <a:pPr algn="ctr" rtl="0"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19</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バイオマス</a:t>
                      </a:r>
                      <a:r>
                        <a:rPr lang="zh-CN" altLang="en-US" sz="900" b="0" i="0" u="none" strike="noStrike" dirty="0">
                          <a:solidFill>
                            <a:srgbClr val="000000"/>
                          </a:solidFill>
                          <a:effectLst/>
                          <a:latin typeface="Meiryo UI" panose="020B0604030504040204" pitchFamily="50" charset="-128"/>
                          <a:ea typeface="Meiryo UI" panose="020B0604030504040204" pitchFamily="50" charset="-128"/>
                        </a:rPr>
                        <a:t>燃料区分</a:t>
                      </a:r>
                      <a:r>
                        <a:rPr lang="en-US" altLang="zh-CN" sz="900" b="0" i="0" u="none" strike="noStrike" dirty="0">
                          <a:solidFill>
                            <a:srgbClr val="000000"/>
                          </a:solidFill>
                          <a:effectLst/>
                          <a:latin typeface="Meiryo UI" panose="020B0604030504040204" pitchFamily="50" charset="-128"/>
                          <a:ea typeface="Meiryo UI" panose="020B0604030504040204" pitchFamily="50" charset="-128"/>
                        </a:rPr>
                        <a:t>A</a:t>
                      </a:r>
                    </a:p>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調達</a:t>
                      </a:r>
                      <a:r>
                        <a:rPr lang="zh-CN" altLang="en-US" sz="900" b="0" i="0" u="none" strike="noStrike" dirty="0">
                          <a:solidFill>
                            <a:srgbClr val="000000"/>
                          </a:solidFill>
                          <a:effectLst/>
                          <a:latin typeface="Meiryo UI" panose="020B0604030504040204" pitchFamily="50" charset="-128"/>
                          <a:ea typeface="Meiryo UI" panose="020B0604030504040204" pitchFamily="50" charset="-128"/>
                        </a:rPr>
                        <a:t>価格</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バイオマス燃料区分</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A</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の調達価格</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円</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/kWh)</a:t>
                      </a:r>
                      <a:endParaRPr lang="zh-CN"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endParaRPr 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604450654"/>
                  </a:ext>
                </a:extLst>
              </a:tr>
              <a:tr h="132682">
                <a:tc>
                  <a:txBody>
                    <a:bodyPr/>
                    <a:lstStyle/>
                    <a:p>
                      <a:pPr algn="ctr" rtl="0"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20</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バイオマス燃料区分</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B</a:t>
                      </a:r>
                    </a:p>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調達価格</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バイオマス燃料区分</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B</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の調達価格</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円</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/kWh)</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endParaRPr 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559395153"/>
                  </a:ext>
                </a:extLst>
              </a:tr>
              <a:tr h="203190">
                <a:tc>
                  <a:txBody>
                    <a:bodyPr/>
                    <a:lstStyle/>
                    <a:p>
                      <a:pPr algn="ctr" rtl="0"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21</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バイオマス燃料区分</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C</a:t>
                      </a:r>
                    </a:p>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調達価格</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バイオマス燃料区分</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C</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の調達価格</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円</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/kWh)</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endParaRPr 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941635079"/>
                  </a:ext>
                </a:extLst>
              </a:tr>
              <a:tr h="203190">
                <a:tc>
                  <a:txBody>
                    <a:bodyPr/>
                    <a:lstStyle/>
                    <a:p>
                      <a:pPr algn="ctr" rtl="0"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22</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バイオマス燃料区分</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D</a:t>
                      </a:r>
                    </a:p>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調達価格</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バイオマス燃料区分</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D</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の調達価格</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円</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/kWh)</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endParaRPr 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20882849"/>
                  </a:ext>
                </a:extLst>
              </a:tr>
              <a:tr h="203190">
                <a:tc>
                  <a:txBody>
                    <a:bodyPr/>
                    <a:lstStyle/>
                    <a:p>
                      <a:pPr algn="ctr" rtl="0"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23</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バイオマス燃料区分</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E</a:t>
                      </a:r>
                    </a:p>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調達価格</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バイオマス燃料区分</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E</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の調達価格</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円</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/kWh)</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endParaRPr 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443024717"/>
                  </a:ext>
                </a:extLst>
              </a:tr>
              <a:tr h="203190">
                <a:tc>
                  <a:txBody>
                    <a:bodyPr/>
                    <a:lstStyle/>
                    <a:p>
                      <a:pPr algn="ctr" rtl="0"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24</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バイオマス燃料区分</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G</a:t>
                      </a:r>
                    </a:p>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調達価格</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バイオマス燃料区分</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G</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の調達価格</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円</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/kWh)</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endParaRPr 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930069265"/>
                  </a:ext>
                </a:extLst>
              </a:tr>
            </a:tbl>
          </a:graphicData>
        </a:graphic>
      </p:graphicFrame>
    </p:spTree>
    <p:extLst>
      <p:ext uri="{BB962C8B-B14F-4D97-AF65-F5344CB8AC3E}">
        <p14:creationId xmlns:p14="http://schemas.microsoft.com/office/powerpoint/2010/main" val="305029207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zh-TW" altLang="en-US" dirty="0">
                <a:latin typeface="Meiryo UI" panose="020B0604030504040204" pitchFamily="50" charset="-128"/>
                <a:ea typeface="Meiryo UI" panose="020B0604030504040204" pitchFamily="50" charset="-128"/>
              </a:rPr>
              <a:t>業務詳細仕様</a:t>
            </a:r>
            <a:br>
              <a:rPr lang="en-US" altLang="ja-JP" dirty="0">
                <a:latin typeface="Meiryo UI" panose="020B0604030504040204" pitchFamily="50" charset="-128"/>
                <a:ea typeface="Meiryo UI" panose="020B0604030504040204" pitchFamily="50" charset="-128"/>
              </a:rPr>
            </a:br>
            <a:r>
              <a:rPr lang="ja-JP" altLang="en-US" dirty="0">
                <a:latin typeface="Meiryo UI" panose="020B0604030504040204" pitchFamily="50" charset="-128"/>
                <a:ea typeface="Meiryo UI" panose="020B0604030504040204" pitchFamily="50" charset="-128"/>
              </a:rPr>
              <a:t>事前準備：マスタ情報管理 </a:t>
            </a:r>
            <a:r>
              <a:rPr lang="en-US" altLang="ja-JP" dirty="0">
                <a:latin typeface="Meiryo UI" panose="020B0604030504040204" pitchFamily="50" charset="-128"/>
                <a:ea typeface="Meiryo UI" panose="020B0604030504040204" pitchFamily="50" charset="-128"/>
              </a:rPr>
              <a:t>– </a:t>
            </a:r>
            <a:r>
              <a:rPr lang="ja-JP" altLang="en-US" dirty="0">
                <a:latin typeface="Meiryo UI" panose="020B0604030504040204" pitchFamily="50" charset="-128"/>
                <a:ea typeface="Meiryo UI" panose="020B0604030504040204" pitchFamily="50" charset="-128"/>
              </a:rPr>
              <a:t>事業計画認定情報</a:t>
            </a:r>
            <a:endParaRPr kumimoji="1" lang="ja-JP" altLang="en-US" dirty="0">
              <a:latin typeface="Meiryo UI" panose="020B0604030504040204" pitchFamily="50" charset="-128"/>
              <a:ea typeface="Meiryo UI" panose="020B0604030504040204" pitchFamily="50" charset="-128"/>
            </a:endParaRPr>
          </a:p>
        </p:txBody>
      </p:sp>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315757824"/>
              </p:ext>
            </p:extLst>
          </p:nvPr>
        </p:nvGraphicFramePr>
        <p:xfrm>
          <a:off x="141614" y="864069"/>
          <a:ext cx="9601200" cy="5892866"/>
        </p:xfrm>
        <a:graphic>
          <a:graphicData uri="http://schemas.openxmlformats.org/drawingml/2006/table">
            <a:tbl>
              <a:tblPr firstRow="1" bandRow="1">
                <a:tableStyleId>{2D5ABB26-0587-4C30-8999-92F81FD0307C}</a:tableStyleId>
              </a:tblPr>
              <a:tblGrid>
                <a:gridCol w="1149668">
                  <a:extLst>
                    <a:ext uri="{9D8B030D-6E8A-4147-A177-3AD203B41FA5}">
                      <a16:colId xmlns:a16="http://schemas.microsoft.com/office/drawing/2014/main" val="358073148"/>
                    </a:ext>
                  </a:extLst>
                </a:gridCol>
                <a:gridCol w="8451532">
                  <a:extLst>
                    <a:ext uri="{9D8B030D-6E8A-4147-A177-3AD203B41FA5}">
                      <a16:colId xmlns:a16="http://schemas.microsoft.com/office/drawing/2014/main" val="1235158156"/>
                    </a:ext>
                  </a:extLst>
                </a:gridCol>
              </a:tblGrid>
              <a:tr h="0">
                <a:tc>
                  <a:txBody>
                    <a:bodyPr/>
                    <a:lstStyle/>
                    <a:p>
                      <a:pPr algn="l"/>
                      <a:r>
                        <a:rPr kumimoji="1" lang="ja-JP" altLang="en-US" sz="1200" b="0" dirty="0">
                          <a:latin typeface="Meiryo UI" panose="020B0604030504040204" pitchFamily="50" charset="-128"/>
                          <a:ea typeface="Meiryo UI" panose="020B0604030504040204" pitchFamily="50" charset="-128"/>
                        </a:rPr>
                        <a:t>業務プロセス</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登録</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a:t>
                      </a:r>
                      <a:r>
                        <a:rPr kumimoji="1" lang="en-US" altLang="ja-JP" sz="1200" b="0" dirty="0">
                          <a:latin typeface="Meiryo UI" panose="020B0604030504040204" pitchFamily="50" charset="-128"/>
                          <a:ea typeface="Meiryo UI" panose="020B0604030504040204" pitchFamily="50" charset="-128"/>
                        </a:rPr>
                        <a:t>01:</a:t>
                      </a:r>
                      <a:r>
                        <a:rPr kumimoji="1" lang="zh-TW" altLang="en-US" sz="1200" b="0" dirty="0">
                          <a:latin typeface="Meiryo UI" panose="020B0604030504040204" pitchFamily="50" charset="-128"/>
                          <a:ea typeface="Meiryo UI" panose="020B0604030504040204" pitchFamily="50" charset="-128"/>
                        </a:rPr>
                        <a:t>事業計画認定情報</a:t>
                      </a:r>
                      <a:r>
                        <a:rPr kumimoji="1" lang="ja-JP" altLang="en-US" sz="1200" b="0" dirty="0">
                          <a:latin typeface="Meiryo UI" panose="020B0604030504040204" pitchFamily="50" charset="-128"/>
                          <a:ea typeface="Meiryo UI" panose="020B0604030504040204" pitchFamily="50" charset="-128"/>
                        </a:rPr>
                        <a:t>抽出」「</a:t>
                      </a:r>
                      <a:r>
                        <a:rPr kumimoji="1" lang="en-US" altLang="ja-JP" sz="1200" b="0" dirty="0">
                          <a:latin typeface="Meiryo UI" panose="020B0604030504040204" pitchFamily="50" charset="-128"/>
                          <a:ea typeface="Meiryo UI" panose="020B0604030504040204" pitchFamily="50" charset="-128"/>
                        </a:rPr>
                        <a:t>02:</a:t>
                      </a:r>
                      <a:r>
                        <a:rPr kumimoji="1" lang="zh-TW" altLang="en-US" sz="1200" b="0" dirty="0">
                          <a:latin typeface="Meiryo UI" panose="020B0604030504040204" pitchFamily="50" charset="-128"/>
                          <a:ea typeface="Meiryo UI" panose="020B0604030504040204" pitchFamily="50" charset="-128"/>
                        </a:rPr>
                        <a:t>事業計画認定情報抽出</a:t>
                      </a:r>
                      <a:r>
                        <a:rPr kumimoji="1" lang="ja-JP" altLang="en-US" sz="1200" b="0" dirty="0">
                          <a:latin typeface="Meiryo UI" panose="020B0604030504040204" pitchFamily="50" charset="-128"/>
                          <a:ea typeface="Meiryo UI" panose="020B0604030504040204" pitchFamily="50" charset="-128"/>
                        </a:rPr>
                        <a:t>」</a:t>
                      </a: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照会</a:t>
                      </a:r>
                      <a:r>
                        <a:rPr kumimoji="1" lang="en-US" altLang="ja-JP" sz="1200" b="0" dirty="0">
                          <a:latin typeface="Meiryo UI" panose="020B0604030504040204" pitchFamily="50" charset="-128"/>
                          <a:ea typeface="Meiryo UI" panose="020B0604030504040204" pitchFamily="50" charset="-128"/>
                        </a:rPr>
                        <a:t>】</a:t>
                      </a:r>
                      <a:r>
                        <a:rPr kumimoji="1" lang="zh-TW" altLang="en-US" sz="1200" b="0" dirty="0">
                          <a:latin typeface="Meiryo UI" panose="020B0604030504040204" pitchFamily="50" charset="-128"/>
                          <a:ea typeface="Meiryo UI" panose="020B0604030504040204" pitchFamily="50" charset="-128"/>
                        </a:rPr>
                        <a:t>「</a:t>
                      </a:r>
                      <a:r>
                        <a:rPr kumimoji="1" lang="en-US" altLang="zh-TW" sz="1200" b="0" dirty="0">
                          <a:latin typeface="Meiryo UI" panose="020B0604030504040204" pitchFamily="50" charset="-128"/>
                          <a:ea typeface="Meiryo UI" panose="020B0604030504040204" pitchFamily="50" charset="-128"/>
                        </a:rPr>
                        <a:t>01:</a:t>
                      </a:r>
                      <a:r>
                        <a:rPr kumimoji="1" lang="zh-TW" altLang="en-US" sz="1200" b="0" dirty="0">
                          <a:latin typeface="Meiryo UI" panose="020B0604030504040204" pitchFamily="50" charset="-128"/>
                          <a:ea typeface="Meiryo UI" panose="020B0604030504040204" pitchFamily="50" charset="-128"/>
                        </a:rPr>
                        <a:t>事業計画認定情報</a:t>
                      </a:r>
                      <a:r>
                        <a:rPr kumimoji="1" lang="ja-JP" altLang="en-US" sz="1200" b="0" dirty="0">
                          <a:latin typeface="Meiryo UI" panose="020B0604030504040204" pitchFamily="50" charset="-128"/>
                          <a:ea typeface="Meiryo UI" panose="020B0604030504040204" pitchFamily="50" charset="-128"/>
                        </a:rPr>
                        <a:t>照会</a:t>
                      </a:r>
                      <a:r>
                        <a:rPr kumimoji="1" lang="zh-TW" altLang="en-US" sz="1200" b="0" dirty="0">
                          <a:latin typeface="Meiryo UI" panose="020B0604030504040204" pitchFamily="50" charset="-128"/>
                          <a:ea typeface="Meiryo UI" panose="020B0604030504040204" pitchFamily="50" charset="-128"/>
                        </a:rPr>
                        <a:t>」</a:t>
                      </a:r>
                      <a:endParaRPr kumimoji="1" lang="en-US" altLang="zh-TW"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276820">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業務詳細仕様</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2081878"/>
                  </a:ext>
                </a:extLst>
              </a:tr>
              <a:tr h="5158846">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b="1" u="sng" dirty="0">
                          <a:latin typeface="Meiryo UI" panose="020B0604030504040204" pitchFamily="50" charset="-128"/>
                          <a:ea typeface="Meiryo UI" panose="020B0604030504040204" pitchFamily="50" charset="-128"/>
                        </a:rPr>
                        <a:t>登録が必要な</a:t>
                      </a:r>
                      <a:r>
                        <a:rPr kumimoji="1" lang="zh-TW" altLang="en-US" sz="1100" b="1" u="sng" dirty="0">
                          <a:latin typeface="Meiryo UI" panose="020B0604030504040204" pitchFamily="50" charset="-128"/>
                          <a:ea typeface="Meiryo UI" panose="020B0604030504040204" pitchFamily="50" charset="-128"/>
                        </a:rPr>
                        <a:t>事業計画認定情報</a:t>
                      </a:r>
                      <a:r>
                        <a:rPr kumimoji="1" lang="en-US" altLang="ja-JP" sz="1100" b="1" u="sng" dirty="0">
                          <a:latin typeface="Meiryo UI" panose="020B0604030504040204" pitchFamily="50" charset="-128"/>
                          <a:ea typeface="Meiryo UI" panose="020B0604030504040204" pitchFamily="50" charset="-128"/>
                        </a:rPr>
                        <a:t>(2/10)</a:t>
                      </a: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77678721"/>
                  </a:ext>
                </a:extLst>
              </a:tr>
            </a:tbl>
          </a:graphicData>
        </a:graphic>
      </p:graphicFrame>
      <p:graphicFrame>
        <p:nvGraphicFramePr>
          <p:cNvPr id="9" name="表 2">
            <a:extLst>
              <a:ext uri="{FF2B5EF4-FFF2-40B4-BE49-F238E27FC236}">
                <a16:creationId xmlns:a16="http://schemas.microsoft.com/office/drawing/2014/main" id="{0052F1BA-9DA2-4F76-93C4-D5C8C43B39B6}"/>
              </a:ext>
            </a:extLst>
          </p:cNvPr>
          <p:cNvGraphicFramePr>
            <a:graphicFrameLocks noGrp="1"/>
          </p:cNvGraphicFramePr>
          <p:nvPr>
            <p:extLst>
              <p:ext uri="{D42A27DB-BD31-4B8C-83A1-F6EECF244321}">
                <p14:modId xmlns:p14="http://schemas.microsoft.com/office/powerpoint/2010/main" val="43111217"/>
              </p:ext>
            </p:extLst>
          </p:nvPr>
        </p:nvGraphicFramePr>
        <p:xfrm>
          <a:off x="290086" y="1859336"/>
          <a:ext cx="6545926" cy="4875840"/>
        </p:xfrm>
        <a:graphic>
          <a:graphicData uri="http://schemas.openxmlformats.org/drawingml/2006/table">
            <a:tbl>
              <a:tblPr firstRow="1" bandRow="1">
                <a:tableStyleId>{2D5ABB26-0587-4C30-8999-92F81FD0307C}</a:tableStyleId>
              </a:tblPr>
              <a:tblGrid>
                <a:gridCol w="262500">
                  <a:extLst>
                    <a:ext uri="{9D8B030D-6E8A-4147-A177-3AD203B41FA5}">
                      <a16:colId xmlns:a16="http://schemas.microsoft.com/office/drawing/2014/main" val="3308401509"/>
                    </a:ext>
                  </a:extLst>
                </a:gridCol>
                <a:gridCol w="1803963">
                  <a:extLst>
                    <a:ext uri="{9D8B030D-6E8A-4147-A177-3AD203B41FA5}">
                      <a16:colId xmlns:a16="http://schemas.microsoft.com/office/drawing/2014/main" val="559777583"/>
                    </a:ext>
                  </a:extLst>
                </a:gridCol>
                <a:gridCol w="3262875">
                  <a:extLst>
                    <a:ext uri="{9D8B030D-6E8A-4147-A177-3AD203B41FA5}">
                      <a16:colId xmlns:a16="http://schemas.microsoft.com/office/drawing/2014/main" val="3618959688"/>
                    </a:ext>
                  </a:extLst>
                </a:gridCol>
                <a:gridCol w="608294">
                  <a:extLst>
                    <a:ext uri="{9D8B030D-6E8A-4147-A177-3AD203B41FA5}">
                      <a16:colId xmlns:a16="http://schemas.microsoft.com/office/drawing/2014/main" val="4056278250"/>
                    </a:ext>
                  </a:extLst>
                </a:gridCol>
                <a:gridCol w="608294">
                  <a:extLst>
                    <a:ext uri="{9D8B030D-6E8A-4147-A177-3AD203B41FA5}">
                      <a16:colId xmlns:a16="http://schemas.microsoft.com/office/drawing/2014/main" val="1016582714"/>
                    </a:ext>
                  </a:extLst>
                </a:gridCol>
              </a:tblGrid>
              <a:tr h="152072">
                <a:tc rowSpan="2">
                  <a:txBody>
                    <a:bodyPr/>
                    <a:lstStyle/>
                    <a:p>
                      <a:pPr algn="ctr" rtl="0"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No</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rowSpan="2">
                  <a:txBody>
                    <a:bodyPr/>
                    <a:lstStyle/>
                    <a:p>
                      <a:pPr algn="ctr" rtl="0" fontAlgn="ctr"/>
                      <a:r>
                        <a:rPr lang="zh-TW" altLang="en-US" sz="900" b="0" i="0" u="none" strike="noStrike" dirty="0">
                          <a:solidFill>
                            <a:srgbClr val="000000"/>
                          </a:solidFill>
                          <a:effectLst/>
                          <a:latin typeface="Meiryo UI" panose="020B0604030504040204" pitchFamily="50" charset="-128"/>
                          <a:ea typeface="Meiryo UI" panose="020B0604030504040204" pitchFamily="50" charset="-128"/>
                        </a:rPr>
                        <a:t>事業計画認定情報</a:t>
                      </a:r>
                      <a:endParaRPr 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rowSpan="2">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説明</a:t>
                      </a:r>
                      <a:endParaRPr 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2">
                  <a:txBody>
                    <a:bodyPr/>
                    <a:lstStyle/>
                    <a:p>
                      <a:pPr marL="0" marR="0" lvl="0" indent="0" algn="ctr" defTabSz="685783" rtl="0" eaLnBrk="1" fontAlgn="ctr" latinLnBrk="0" hangingPunct="1">
                        <a:lnSpc>
                          <a:spcPct val="100000"/>
                        </a:lnSpc>
                        <a:spcBef>
                          <a:spcPts val="0"/>
                        </a:spcBef>
                        <a:spcAft>
                          <a:spcPts val="0"/>
                        </a:spcAft>
                        <a:buClrTx/>
                        <a:buSzTx/>
                        <a:buFontTx/>
                        <a:buNone/>
                        <a:tabLst/>
                        <a:defRPr/>
                      </a:pPr>
                      <a:r>
                        <a:rPr lang="ja-JP" altLang="en-US" sz="900" dirty="0">
                          <a:latin typeface="Meiryo UI" panose="020B0604030504040204" pitchFamily="50" charset="-128"/>
                          <a:ea typeface="Meiryo UI" panose="020B0604030504040204" pitchFamily="50" charset="-128"/>
                        </a:rPr>
                        <a:t>システム取込項目</a:t>
                      </a:r>
                      <a:r>
                        <a:rPr lang="en-US" altLang="ja-JP" sz="900" dirty="0">
                          <a:latin typeface="Meiryo UI" panose="020B0604030504040204" pitchFamily="50" charset="-128"/>
                          <a:ea typeface="Meiryo UI" panose="020B0604030504040204" pitchFamily="50" charset="-128"/>
                        </a:rPr>
                        <a:t>(※1)</a:t>
                      </a:r>
                      <a:endParaRPr lang="ja-JP" altLang="en-US" sz="900" dirty="0">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rtl="0" fontAlgn="ctr"/>
                      <a:endParaRPr lang="ja-JP"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675507510"/>
                  </a:ext>
                </a:extLst>
              </a:tr>
              <a:tr h="251795">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既存</a:t>
                      </a:r>
                      <a:endParaRPr lang="en-US" sz="900" b="0" i="0" u="none" strike="noStrike" dirty="0">
                        <a:solidFill>
                          <a:srgbClr val="000000"/>
                        </a:solidFill>
                        <a:effectLst/>
                        <a:latin typeface="Meiryo UI" panose="020B0604030504040204" pitchFamily="50" charset="-128"/>
                        <a:ea typeface="Meiryo UI" panose="020B0604030504040204" pitchFamily="50" charset="-128"/>
                      </a:endParaRPr>
                    </a:p>
                    <a:p>
                      <a:pPr algn="ctr" rtl="0" fontAlgn="ctr"/>
                      <a:r>
                        <a:rPr lang="en-US" sz="900" b="0" i="0" u="none" strike="noStrike" dirty="0">
                          <a:solidFill>
                            <a:srgbClr val="000000"/>
                          </a:solidFill>
                          <a:effectLst/>
                          <a:latin typeface="Meiryo UI" panose="020B0604030504040204" pitchFamily="50" charset="-128"/>
                          <a:ea typeface="Meiryo UI" panose="020B0604030504040204" pitchFamily="50" charset="-128"/>
                        </a:rPr>
                        <a:t>FIT</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新規</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p>
                      <a:pPr algn="ctr" rtl="0"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FIP</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・積立</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3581344250"/>
                  </a:ext>
                </a:extLst>
              </a:tr>
              <a:tr h="152072">
                <a:tc>
                  <a:txBody>
                    <a:bodyPr/>
                    <a:lstStyle/>
                    <a:p>
                      <a:pPr algn="ctr" rtl="0"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25</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旧設備</a:t>
                      </a:r>
                      <a:r>
                        <a:rPr lang="en-US" sz="900" b="0" i="0" u="none" strike="noStrike" dirty="0">
                          <a:solidFill>
                            <a:srgbClr val="000000"/>
                          </a:solidFill>
                          <a:effectLst/>
                          <a:latin typeface="Meiryo UI" panose="020B0604030504040204" pitchFamily="50" charset="-128"/>
                          <a:ea typeface="Meiryo UI" panose="020B0604030504040204" pitchFamily="50" charset="-128"/>
                        </a:rPr>
                        <a:t>ID</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当該設備の設備</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ID</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履歴</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半角スペース区切り</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a:t>
                      </a:r>
                      <a:endParaRPr 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endParaRPr 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728573562"/>
                  </a:ext>
                </a:extLst>
              </a:tr>
              <a:tr h="152072">
                <a:tc>
                  <a:txBody>
                    <a:bodyPr/>
                    <a:lstStyle/>
                    <a:p>
                      <a:pPr algn="ctr" rtl="0"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26</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特例太陽光</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W</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発電区分</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特例太陽光設備の発電形態を示すコード</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(F0:</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単独、</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F1:W</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発電</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a:t>
                      </a:r>
                      <a:endParaRPr lang="ja-JP"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endParaRPr 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877701053"/>
                  </a:ext>
                </a:extLst>
              </a:tr>
              <a:tr h="152072">
                <a:tc>
                  <a:txBody>
                    <a:bodyPr/>
                    <a:lstStyle/>
                    <a:p>
                      <a:pPr algn="ctr" rtl="0"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27</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ctr" latinLnBrk="0" hangingPunct="1">
                        <a:lnSpc>
                          <a:spcPct val="100000"/>
                        </a:lnSpc>
                        <a:spcBef>
                          <a:spcPts val="0"/>
                        </a:spcBef>
                        <a:spcAft>
                          <a:spcPts val="0"/>
                        </a:spcAft>
                        <a:buClrTx/>
                        <a:buSzTx/>
                        <a:buFontTx/>
                        <a:buNone/>
                        <a:tabLst/>
                        <a:defRPr/>
                      </a:pP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特例太陽光</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W</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発電区分</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_</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変更</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特例太陽光設備の発電形態を示すコード</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半角スペース区切り</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a:t>
                      </a:r>
                      <a:endParaRPr lang="ja-JP"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endParaRPr 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46139988"/>
                  </a:ext>
                </a:extLst>
              </a:tr>
              <a:tr h="152072">
                <a:tc>
                  <a:txBody>
                    <a:bodyPr/>
                    <a:lstStyle/>
                    <a:p>
                      <a:pPr algn="ctr" rtl="0"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28</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調達価格変更日履歴</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調達価格が変更認定された年月日の履歴</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半角スペース区切り</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a:t>
                      </a:r>
                      <a:endParaRPr lang="ja-JP"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745443159"/>
                  </a:ext>
                </a:extLst>
              </a:tr>
              <a:tr h="152072">
                <a:tc>
                  <a:txBody>
                    <a:bodyPr/>
                    <a:lstStyle/>
                    <a:p>
                      <a:pPr algn="ctr" rtl="0"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29</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zh-TW" altLang="en-US" sz="900" b="0" i="0" u="none" strike="noStrike">
                          <a:solidFill>
                            <a:srgbClr val="000000"/>
                          </a:solidFill>
                          <a:effectLst/>
                          <a:latin typeface="Meiryo UI" panose="020B0604030504040204" pitchFamily="50" charset="-128"/>
                          <a:ea typeface="Meiryo UI" panose="020B0604030504040204" pitchFamily="50" charset="-128"/>
                        </a:rPr>
                        <a:t>調達価格履歴</a:t>
                      </a:r>
                      <a:endParaRPr lang="zh-TW"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調達価格が変更認定された価格の履歴</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半角スペース区切り</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a:t>
                      </a:r>
                      <a:endParaRPr lang="ja-JP"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endParaRPr lang="zh-TW"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zh-TW" altLang="en-US" sz="900" b="0" i="0" u="none" strike="noStrike" dirty="0">
                          <a:solidFill>
                            <a:srgbClr val="000000"/>
                          </a:solidFill>
                          <a:effectLst/>
                          <a:latin typeface="Meiryo UI" panose="020B0604030504040204" pitchFamily="50" charset="-128"/>
                          <a:ea typeface="Meiryo UI" panose="020B0604030504040204" pitchFamily="50" charset="-128"/>
                        </a:rPr>
                        <a:t>〇</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604450654"/>
                  </a:ext>
                </a:extLst>
              </a:tr>
              <a:tr h="152072">
                <a:tc>
                  <a:txBody>
                    <a:bodyPr/>
                    <a:lstStyle/>
                    <a:p>
                      <a:pPr algn="ctr" rtl="0"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30</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運転開始日</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発電設備の運転開始日</a:t>
                      </a:r>
                      <a:endParaRPr lang="zh-TW"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559395153"/>
                  </a:ext>
                </a:extLst>
              </a:tr>
              <a:tr h="152072">
                <a:tc>
                  <a:txBody>
                    <a:bodyPr/>
                    <a:lstStyle/>
                    <a:p>
                      <a:pPr algn="ctr" rtl="0"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31</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発電設備出力区分コード</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発電設備区分と出力区分から一意に決まるコード</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(※5)</a:t>
                      </a:r>
                      <a:endParaRPr lang="ja-JP"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endParaRPr lang="zh-TW"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zh-TW" altLang="en-US" sz="900" b="0" i="0" u="none" strike="noStrike" dirty="0">
                          <a:solidFill>
                            <a:srgbClr val="000000"/>
                          </a:solidFill>
                          <a:effectLst/>
                          <a:latin typeface="Meiryo UI" panose="020B0604030504040204" pitchFamily="50" charset="-128"/>
                          <a:ea typeface="Meiryo UI" panose="020B0604030504040204" pitchFamily="50" charset="-128"/>
                        </a:rPr>
                        <a:t>〇</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941635079"/>
                  </a:ext>
                </a:extLst>
              </a:tr>
              <a:tr h="152072">
                <a:tc>
                  <a:txBody>
                    <a:bodyPr/>
                    <a:lstStyle/>
                    <a:p>
                      <a:pPr algn="ctr" rtl="0"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32</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zh-TW" altLang="en-US" sz="900" b="0" i="0" u="none" strike="noStrike" dirty="0">
                          <a:solidFill>
                            <a:srgbClr val="000000"/>
                          </a:solidFill>
                          <a:effectLst/>
                          <a:latin typeface="Meiryo UI" panose="020B0604030504040204" pitchFamily="50" charset="-128"/>
                          <a:ea typeface="Meiryo UI" panose="020B0604030504040204" pitchFamily="50" charset="-128"/>
                        </a:rPr>
                        <a:t>調達価格適用年度</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適用される調達価格の年度</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20882849"/>
                  </a:ext>
                </a:extLst>
              </a:tr>
              <a:tr h="152072">
                <a:tc>
                  <a:txBody>
                    <a:bodyPr/>
                    <a:lstStyle/>
                    <a:p>
                      <a:pPr algn="ctr" rtl="0"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33</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農地一時転用許可申請予定の有無</a:t>
                      </a:r>
                      <a:endParaRPr lang="zh-TW"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発電設備の農地一時転用許可申請予定の有無</a:t>
                      </a:r>
                      <a:endParaRPr lang="zh-TW"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endParaRPr lang="zh-TW"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zh-TW" altLang="en-US" sz="900" b="0" i="0" u="none" strike="noStrike" dirty="0">
                          <a:solidFill>
                            <a:srgbClr val="000000"/>
                          </a:solidFill>
                          <a:effectLst/>
                          <a:latin typeface="Meiryo UI" panose="020B0604030504040204" pitchFamily="50" charset="-128"/>
                          <a:ea typeface="Meiryo UI" panose="020B0604030504040204" pitchFamily="50" charset="-128"/>
                        </a:rPr>
                        <a:t>〇</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443024717"/>
                  </a:ext>
                </a:extLst>
              </a:tr>
              <a:tr h="152072">
                <a:tc>
                  <a:txBody>
                    <a:bodyPr/>
                    <a:lstStyle/>
                    <a:p>
                      <a:pPr algn="ctr" rtl="0"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34</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zh-TW" altLang="en-US" sz="900" b="0" i="0" u="none" strike="noStrike" dirty="0">
                          <a:solidFill>
                            <a:srgbClr val="000000"/>
                          </a:solidFill>
                          <a:effectLst/>
                          <a:latin typeface="Meiryo UI" panose="020B0604030504040204" pitchFamily="50" charset="-128"/>
                          <a:ea typeface="Meiryo UI" panose="020B0604030504040204" pitchFamily="50" charset="-128"/>
                        </a:rPr>
                        <a:t>発電事業者名</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当該設備を運営する事業者名</a:t>
                      </a:r>
                      <a:endParaRPr lang="zh-TW"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ー</a:t>
                      </a:r>
                      <a:endParaRPr lang="zh-TW"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zh-TW" altLang="en-US" sz="900" b="0" i="0" u="none" strike="noStrike" dirty="0">
                          <a:solidFill>
                            <a:srgbClr val="000000"/>
                          </a:solidFill>
                          <a:effectLst/>
                          <a:latin typeface="Meiryo UI" panose="020B0604030504040204" pitchFamily="50" charset="-128"/>
                          <a:ea typeface="Meiryo UI" panose="020B0604030504040204" pitchFamily="50" charset="-128"/>
                        </a:rPr>
                        <a:t>〇</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930069265"/>
                  </a:ext>
                </a:extLst>
              </a:tr>
              <a:tr h="152072">
                <a:tc>
                  <a:txBody>
                    <a:bodyPr/>
                    <a:lstStyle/>
                    <a:p>
                      <a:pPr algn="ctr" rtl="0"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35</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zh-TW" altLang="en-US" sz="900" b="0" i="0" u="none" strike="noStrike" dirty="0">
                          <a:solidFill>
                            <a:srgbClr val="000000"/>
                          </a:solidFill>
                          <a:effectLst/>
                          <a:latin typeface="Meiryo UI" panose="020B0604030504040204" pitchFamily="50" charset="-128"/>
                          <a:ea typeface="Meiryo UI" panose="020B0604030504040204" pitchFamily="50" charset="-128"/>
                        </a:rPr>
                        <a:t>発電設備所在地</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住所</a:t>
                      </a:r>
                      <a:endParaRPr lang="zh-TW"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当該設備の所在地</a:t>
                      </a:r>
                      <a:endParaRPr lang="zh-TW"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ー</a:t>
                      </a:r>
                      <a:endParaRPr lang="zh-TW"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zh-TW" altLang="en-US" sz="900" b="0" i="0" u="none" strike="noStrike" dirty="0">
                          <a:solidFill>
                            <a:srgbClr val="000000"/>
                          </a:solidFill>
                          <a:effectLst/>
                          <a:latin typeface="Meiryo UI" panose="020B0604030504040204" pitchFamily="50" charset="-128"/>
                          <a:ea typeface="Meiryo UI" panose="020B0604030504040204" pitchFamily="50" charset="-128"/>
                        </a:rPr>
                        <a:t>〇</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97832577"/>
                  </a:ext>
                </a:extLst>
              </a:tr>
              <a:tr h="152072">
                <a:tc>
                  <a:txBody>
                    <a:bodyPr/>
                    <a:lstStyle/>
                    <a:p>
                      <a:pPr algn="ctr" rtl="0"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36</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太陽電池の合計出力</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当該設備の太陽光パネル出力</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(kW)</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ー</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461146481"/>
                  </a:ext>
                </a:extLst>
              </a:tr>
              <a:tr h="152072">
                <a:tc>
                  <a:txBody>
                    <a:bodyPr/>
                    <a:lstStyle/>
                    <a:p>
                      <a:pPr algn="ctr" rtl="0"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37</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入札対象</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入札または非入札の区分</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ー</a:t>
                      </a:r>
                      <a:endParaRPr 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870534699"/>
                  </a:ext>
                </a:extLst>
              </a:tr>
              <a:tr h="152072">
                <a:tc>
                  <a:txBody>
                    <a:bodyPr/>
                    <a:lstStyle/>
                    <a:p>
                      <a:pPr algn="ctr" rtl="0" fontAlgn="ctr"/>
                      <a:r>
                        <a:rPr lang="en-US" altLang="zh-TW" sz="900" b="0" i="0" u="none" strike="noStrike" dirty="0">
                          <a:solidFill>
                            <a:srgbClr val="000000"/>
                          </a:solidFill>
                          <a:effectLst/>
                          <a:latin typeface="Meiryo UI" panose="020B0604030504040204" pitchFamily="50" charset="-128"/>
                          <a:ea typeface="Meiryo UI" panose="020B0604030504040204" pitchFamily="50" charset="-128"/>
                        </a:rPr>
                        <a:t>38</a:t>
                      </a:r>
                      <a:endParaRPr lang="zh-TW"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廃棄等費用の算定方法</a:t>
                      </a:r>
                      <a:endParaRPr lang="zh-TW"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廃棄等費用の積立区分</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外部積立</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or</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内部積立</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a:t>
                      </a:r>
                      <a:endParaRPr lang="zh-TW"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ー</a:t>
                      </a:r>
                      <a:endParaRPr lang="zh-TW"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zh-TW" altLang="en-US" sz="900" b="0" i="0" u="none" strike="noStrike" dirty="0">
                          <a:solidFill>
                            <a:srgbClr val="000000"/>
                          </a:solidFill>
                          <a:effectLst/>
                          <a:latin typeface="Meiryo UI" panose="020B0604030504040204" pitchFamily="50" charset="-128"/>
                          <a:ea typeface="Meiryo UI" panose="020B0604030504040204" pitchFamily="50" charset="-128"/>
                        </a:rPr>
                        <a:t>〇</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919583598"/>
                  </a:ext>
                </a:extLst>
              </a:tr>
              <a:tr h="152072">
                <a:tc>
                  <a:txBody>
                    <a:bodyPr/>
                    <a:lstStyle/>
                    <a:p>
                      <a:pPr algn="ctr" rtl="0" fontAlgn="ctr"/>
                      <a:r>
                        <a:rPr lang="en-US" altLang="zh-TW" sz="900" b="0" i="0" u="none" strike="noStrike" dirty="0">
                          <a:solidFill>
                            <a:srgbClr val="000000"/>
                          </a:solidFill>
                          <a:effectLst/>
                          <a:latin typeface="Meiryo UI" panose="020B0604030504040204" pitchFamily="50" charset="-128"/>
                          <a:ea typeface="Meiryo UI" panose="020B0604030504040204" pitchFamily="50" charset="-128"/>
                        </a:rPr>
                        <a:t>39</a:t>
                      </a:r>
                      <a:endParaRPr lang="zh-TW"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zh-TW" altLang="en-US" sz="900" b="0" i="0" u="none" strike="noStrike" dirty="0">
                          <a:solidFill>
                            <a:srgbClr val="000000"/>
                          </a:solidFill>
                          <a:effectLst/>
                          <a:latin typeface="Meiryo UI" panose="020B0604030504040204" pitchFamily="50" charset="-128"/>
                          <a:ea typeface="Meiryo UI" panose="020B0604030504040204" pitchFamily="50" charset="-128"/>
                        </a:rPr>
                        <a:t>積立開始</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時期</a:t>
                      </a:r>
                      <a:endParaRPr lang="zh-TW"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廃棄等費用の積立開始時期</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ー</a:t>
                      </a:r>
                      <a:endParaRPr lang="zh-TW"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zh-TW" altLang="en-US" sz="900" b="0" i="0" u="none" strike="noStrike" dirty="0">
                          <a:solidFill>
                            <a:srgbClr val="000000"/>
                          </a:solidFill>
                          <a:effectLst/>
                          <a:latin typeface="Meiryo UI" panose="020B0604030504040204" pitchFamily="50" charset="-128"/>
                          <a:ea typeface="Meiryo UI" panose="020B0604030504040204" pitchFamily="50" charset="-128"/>
                        </a:rPr>
                        <a:t>〇</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40274949"/>
                  </a:ext>
                </a:extLst>
              </a:tr>
              <a:tr h="152072">
                <a:tc>
                  <a:txBody>
                    <a:bodyPr/>
                    <a:lstStyle/>
                    <a:p>
                      <a:pPr algn="ctr" rtl="0"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40</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積立終了時期</a:t>
                      </a:r>
                      <a:endParaRPr lang="zh-TW"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廃棄等費用の積立終了時期</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zh-TW" altLang="en-US" sz="900" b="0" i="0" u="none" strike="noStrike" dirty="0">
                          <a:solidFill>
                            <a:srgbClr val="000000"/>
                          </a:solidFill>
                          <a:effectLst/>
                          <a:latin typeface="Meiryo UI" panose="020B0604030504040204" pitchFamily="50" charset="-128"/>
                          <a:ea typeface="Meiryo UI" panose="020B0604030504040204" pitchFamily="50" charset="-128"/>
                        </a:rPr>
                        <a:t>ー</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zh-TW" altLang="en-US" sz="900" b="0" i="0" u="none" strike="noStrike" dirty="0">
                          <a:solidFill>
                            <a:srgbClr val="000000"/>
                          </a:solidFill>
                          <a:effectLst/>
                          <a:latin typeface="Meiryo UI" panose="020B0604030504040204" pitchFamily="50" charset="-128"/>
                          <a:ea typeface="Meiryo UI" panose="020B0604030504040204" pitchFamily="50" charset="-128"/>
                        </a:rPr>
                        <a:t>〇</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893710815"/>
                  </a:ext>
                </a:extLst>
              </a:tr>
              <a:tr h="251795">
                <a:tc>
                  <a:txBody>
                    <a:bodyPr/>
                    <a:lstStyle/>
                    <a:p>
                      <a:pPr algn="ctr" rtl="0"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41</a:t>
                      </a:r>
                      <a:endParaRPr lang="ja-JP"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発電設備区分</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ID</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電源種別・設備容量などを組合せた区分</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例</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:A(</a:t>
                      </a:r>
                      <a:r>
                        <a:rPr lang="ja-JP" altLang="en-US" sz="800" dirty="0">
                          <a:latin typeface="Meiryo UI" panose="020B0604030504040204" pitchFamily="50" charset="-128"/>
                          <a:ea typeface="Meiryo UI" panose="020B0604030504040204" pitchFamily="50" charset="-128"/>
                        </a:rPr>
                        <a:t>太陽光</a:t>
                      </a:r>
                      <a:r>
                        <a:rPr lang="en-US" altLang="ja-JP" sz="800" dirty="0">
                          <a:latin typeface="Meiryo UI" panose="020B0604030504040204" pitchFamily="50" charset="-128"/>
                          <a:ea typeface="Meiryo UI" panose="020B0604030504040204" pitchFamily="50" charset="-128"/>
                        </a:rPr>
                        <a:t>10kW</a:t>
                      </a:r>
                      <a:r>
                        <a:rPr lang="ja-JP" altLang="en-US" sz="800" dirty="0">
                          <a:latin typeface="Meiryo UI" panose="020B0604030504040204" pitchFamily="50" charset="-128"/>
                          <a:ea typeface="Meiryo UI" panose="020B0604030504040204" pitchFamily="50" charset="-128"/>
                        </a:rPr>
                        <a:t>以上</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a:t>
                      </a:r>
                      <a:endParaRPr lang="ja-JP"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ー</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776989770"/>
                  </a:ext>
                </a:extLst>
              </a:tr>
              <a:tr h="208800">
                <a:tc>
                  <a:txBody>
                    <a:bodyPr/>
                    <a:lstStyle/>
                    <a:p>
                      <a:pPr algn="ctr" rtl="0"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42</a:t>
                      </a:r>
                      <a:endParaRPr lang="ja-JP"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基準価格</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当該設備の</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FIP</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基準価格</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円</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/kWh)</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ー</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8114712"/>
                  </a:ext>
                </a:extLst>
              </a:tr>
              <a:tr h="208800">
                <a:tc>
                  <a:txBody>
                    <a:bodyPr/>
                    <a:lstStyle/>
                    <a:p>
                      <a:pPr algn="ctr" rtl="0"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43</a:t>
                      </a:r>
                      <a:endParaRPr lang="ja-JP"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解体等積立基準額</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当該設備の解体工事費用を積立てるための基準額</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円</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/kWh)(※6)</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a:solidFill>
                            <a:srgbClr val="000000"/>
                          </a:solidFill>
                          <a:effectLst/>
                          <a:latin typeface="Meiryo UI" panose="020B0604030504040204" pitchFamily="50" charset="-128"/>
                          <a:ea typeface="Meiryo UI" panose="020B0604030504040204" pitchFamily="50" charset="-128"/>
                        </a:rPr>
                        <a:t>〇</a:t>
                      </a:r>
                      <a:endParaRPr lang="ja-JP"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088329598"/>
                  </a:ext>
                </a:extLst>
              </a:tr>
              <a:tr h="208800">
                <a:tc>
                  <a:txBody>
                    <a:bodyPr/>
                    <a:lstStyle/>
                    <a:p>
                      <a:pPr algn="ctr" rtl="0"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43</a:t>
                      </a:r>
                      <a:endParaRPr lang="ja-JP"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供給エリア</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発電設備が属する</a:t>
                      </a: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TSO</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別供給エリア</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ー</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〇</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330656088"/>
                  </a:ext>
                </a:extLst>
              </a:tr>
            </a:tbl>
          </a:graphicData>
        </a:graphic>
      </p:graphicFrame>
      <p:sp>
        <p:nvSpPr>
          <p:cNvPr id="5" name="テキスト ボックス 4">
            <a:extLst>
              <a:ext uri="{FF2B5EF4-FFF2-40B4-BE49-F238E27FC236}">
                <a16:creationId xmlns:a16="http://schemas.microsoft.com/office/drawing/2014/main" id="{16C37213-0203-426D-8484-B35DF22F8B40}"/>
              </a:ext>
            </a:extLst>
          </p:cNvPr>
          <p:cNvSpPr txBox="1"/>
          <p:nvPr/>
        </p:nvSpPr>
        <p:spPr>
          <a:xfrm>
            <a:off x="6868185" y="5200432"/>
            <a:ext cx="2874629" cy="1200329"/>
          </a:xfrm>
          <a:prstGeom prst="rect">
            <a:avLst/>
          </a:prstGeom>
          <a:noFill/>
        </p:spPr>
        <p:txBody>
          <a:bodyPr wrap="square" rtlCol="0">
            <a:spAutoFit/>
          </a:bodyPr>
          <a:lstStyle/>
          <a:p>
            <a:r>
              <a:rPr lang="en-US" altLang="ja-JP" sz="800" dirty="0">
                <a:latin typeface="Meiryo UI" panose="020B0604030504040204" pitchFamily="50" charset="-128"/>
                <a:ea typeface="Meiryo UI" panose="020B0604030504040204" pitchFamily="50" charset="-128"/>
              </a:rPr>
              <a:t>※1 </a:t>
            </a:r>
            <a:r>
              <a:rPr lang="ja-JP" altLang="en-US" sz="800" dirty="0">
                <a:latin typeface="Meiryo UI" panose="020B0604030504040204" pitchFamily="50" charset="-128"/>
                <a:ea typeface="Meiryo UI" panose="020B0604030504040204" pitchFamily="50" charset="-128"/>
              </a:rPr>
              <a:t>システム取込項目</a:t>
            </a:r>
            <a:endParaRPr lang="en-US" altLang="ja-JP" sz="800" dirty="0">
              <a:latin typeface="Meiryo UI" panose="020B0604030504040204" pitchFamily="50" charset="-128"/>
              <a:ea typeface="Meiryo UI" panose="020B0604030504040204" pitchFamily="50" charset="-128"/>
            </a:endParaRPr>
          </a:p>
          <a:p>
            <a:r>
              <a:rPr lang="ja-JP" altLang="en-US" sz="800" dirty="0">
                <a:latin typeface="Meiryo UI" panose="020B0604030504040204" pitchFamily="50" charset="-128"/>
                <a:ea typeface="Meiryo UI" panose="020B0604030504040204" pitchFamily="50" charset="-128"/>
              </a:rPr>
              <a:t>　　　・既存</a:t>
            </a:r>
            <a:r>
              <a:rPr lang="en-US" altLang="ja-JP" sz="800" dirty="0">
                <a:latin typeface="Meiryo UI" panose="020B0604030504040204" pitchFamily="50" charset="-128"/>
                <a:ea typeface="Meiryo UI" panose="020B0604030504040204" pitchFamily="50" charset="-128"/>
              </a:rPr>
              <a:t>FIT</a:t>
            </a:r>
            <a:r>
              <a:rPr lang="ja-JP" altLang="en-US" sz="800" dirty="0">
                <a:latin typeface="Meiryo UI" panose="020B0604030504040204" pitchFamily="50" charset="-128"/>
                <a:ea typeface="Meiryo UI" panose="020B0604030504040204" pitchFamily="50" charset="-128"/>
              </a:rPr>
              <a:t>：</a:t>
            </a:r>
            <a:r>
              <a:rPr lang="en-US" altLang="ja-JP" sz="800" dirty="0">
                <a:latin typeface="Meiryo UI" panose="020B0604030504040204" pitchFamily="50" charset="-128"/>
                <a:ea typeface="Meiryo UI" panose="020B0604030504040204" pitchFamily="50" charset="-128"/>
              </a:rPr>
              <a:t>FIT</a:t>
            </a:r>
            <a:r>
              <a:rPr lang="ja-JP" altLang="en-US" sz="800" dirty="0">
                <a:latin typeface="Meiryo UI" panose="020B0604030504040204" pitchFamily="50" charset="-128"/>
                <a:ea typeface="Meiryo UI" panose="020B0604030504040204" pitchFamily="50" charset="-128"/>
              </a:rPr>
              <a:t>納付金・交付金システム</a:t>
            </a:r>
            <a:endParaRPr lang="en-US" altLang="ja-JP" sz="800" dirty="0">
              <a:latin typeface="Meiryo UI" panose="020B0604030504040204" pitchFamily="50" charset="-128"/>
              <a:ea typeface="Meiryo UI" panose="020B0604030504040204" pitchFamily="50" charset="-128"/>
            </a:endParaRPr>
          </a:p>
          <a:p>
            <a:r>
              <a:rPr lang="ja-JP" altLang="en-US" sz="800" dirty="0">
                <a:latin typeface="Meiryo UI" panose="020B0604030504040204" pitchFamily="50" charset="-128"/>
                <a:ea typeface="Meiryo UI" panose="020B0604030504040204" pitchFamily="50" charset="-128"/>
              </a:rPr>
              <a:t>　　　・新規</a:t>
            </a:r>
            <a:r>
              <a:rPr lang="en-US" altLang="ja-JP" sz="800" dirty="0">
                <a:latin typeface="Meiryo UI" panose="020B0604030504040204" pitchFamily="50" charset="-128"/>
                <a:ea typeface="Meiryo UI" panose="020B0604030504040204" pitchFamily="50" charset="-128"/>
              </a:rPr>
              <a:t>FIP</a:t>
            </a:r>
            <a:r>
              <a:rPr lang="ja-JP" altLang="en-US" sz="800" dirty="0">
                <a:latin typeface="Meiryo UI" panose="020B0604030504040204" pitchFamily="50" charset="-128"/>
                <a:ea typeface="Meiryo UI" panose="020B0604030504040204" pitchFamily="50" charset="-128"/>
              </a:rPr>
              <a:t>・積立：再エネ業務統合システム</a:t>
            </a:r>
            <a:endParaRPr lang="en-US" altLang="ja-JP" sz="800" dirty="0">
              <a:latin typeface="Meiryo UI" panose="020B0604030504040204" pitchFamily="50" charset="-128"/>
              <a:ea typeface="Meiryo UI" panose="020B0604030504040204" pitchFamily="50" charset="-128"/>
            </a:endParaRPr>
          </a:p>
          <a:p>
            <a:r>
              <a:rPr lang="ja-JP" altLang="en-US" sz="800" dirty="0">
                <a:latin typeface="Meiryo UI" panose="020B0604030504040204" pitchFamily="50" charset="-128"/>
                <a:ea typeface="Meiryo UI" panose="020B0604030504040204" pitchFamily="50" charset="-128"/>
              </a:rPr>
              <a:t>　　基本的に既存</a:t>
            </a:r>
            <a:r>
              <a:rPr lang="en-US" altLang="ja-JP" sz="800" dirty="0">
                <a:latin typeface="Meiryo UI" panose="020B0604030504040204" pitchFamily="50" charset="-128"/>
                <a:ea typeface="Meiryo UI" panose="020B0604030504040204" pitchFamily="50" charset="-128"/>
              </a:rPr>
              <a:t>FIT</a:t>
            </a:r>
            <a:r>
              <a:rPr lang="ja-JP" altLang="en-US" sz="800" dirty="0">
                <a:latin typeface="Meiryo UI" panose="020B0604030504040204" pitchFamily="50" charset="-128"/>
                <a:ea typeface="Meiryo UI" panose="020B0604030504040204" pitchFamily="50" charset="-128"/>
              </a:rPr>
              <a:t>に取り込んでいる項目はすべて取り込み、</a:t>
            </a:r>
            <a:endParaRPr lang="en-US" altLang="ja-JP" sz="800" dirty="0">
              <a:latin typeface="Meiryo UI" panose="020B0604030504040204" pitchFamily="50" charset="-128"/>
              <a:ea typeface="Meiryo UI" panose="020B0604030504040204" pitchFamily="50" charset="-128"/>
            </a:endParaRPr>
          </a:p>
          <a:p>
            <a:r>
              <a:rPr lang="ja-JP" altLang="en-US" sz="800" dirty="0">
                <a:latin typeface="Meiryo UI" panose="020B0604030504040204" pitchFamily="50" charset="-128"/>
                <a:ea typeface="Meiryo UI" panose="020B0604030504040204" pitchFamily="50" charset="-128"/>
              </a:rPr>
              <a:t>　　新たに</a:t>
            </a:r>
            <a:r>
              <a:rPr lang="en-US" altLang="ja-JP" sz="800" dirty="0">
                <a:latin typeface="Meiryo UI" panose="020B0604030504040204" pitchFamily="50" charset="-128"/>
                <a:ea typeface="Meiryo UI" panose="020B0604030504040204" pitchFamily="50" charset="-128"/>
              </a:rPr>
              <a:t>FIP</a:t>
            </a:r>
            <a:r>
              <a:rPr lang="ja-JP" altLang="en-US" sz="800" dirty="0">
                <a:latin typeface="Meiryo UI" panose="020B0604030504040204" pitchFamily="50" charset="-128"/>
                <a:ea typeface="Meiryo UI" panose="020B0604030504040204" pitchFamily="50" charset="-128"/>
              </a:rPr>
              <a:t>・積立業務に必要な項目は追加で取り込む。</a:t>
            </a:r>
            <a:endParaRPr lang="en-US" altLang="ja-JP" sz="800" dirty="0">
              <a:latin typeface="Meiryo UI" panose="020B0604030504040204" pitchFamily="50" charset="-128"/>
              <a:ea typeface="Meiryo UI" panose="020B0604030504040204" pitchFamily="50" charset="-128"/>
            </a:endParaRPr>
          </a:p>
          <a:p>
            <a:endParaRPr lang="en-US" altLang="ja-JP" sz="800" dirty="0">
              <a:latin typeface="Meiryo UI" panose="020B0604030504040204" pitchFamily="50" charset="-128"/>
              <a:ea typeface="Meiryo UI" panose="020B0604030504040204" pitchFamily="50" charset="-128"/>
            </a:endParaRPr>
          </a:p>
          <a:p>
            <a:r>
              <a:rPr lang="en-US" altLang="ja-JP" sz="800" dirty="0">
                <a:latin typeface="Meiryo UI" panose="020B0604030504040204" pitchFamily="50" charset="-128"/>
                <a:ea typeface="Meiryo UI" panose="020B0604030504040204" pitchFamily="50" charset="-128"/>
              </a:rPr>
              <a:t>※5 </a:t>
            </a:r>
            <a:r>
              <a:rPr lang="ja-JP" altLang="en-US" sz="800" dirty="0">
                <a:latin typeface="Meiryo UI" panose="020B0604030504040204" pitchFamily="50" charset="-128"/>
                <a:ea typeface="Meiryo UI" panose="020B0604030504040204" pitchFamily="50" charset="-128"/>
              </a:rPr>
              <a:t>コード定義は後述</a:t>
            </a:r>
            <a:endParaRPr lang="en-US" altLang="ja-JP" sz="800" dirty="0">
              <a:latin typeface="Meiryo UI" panose="020B0604030504040204" pitchFamily="50" charset="-128"/>
              <a:ea typeface="Meiryo UI" panose="020B0604030504040204" pitchFamily="50" charset="-128"/>
            </a:endParaRPr>
          </a:p>
          <a:p>
            <a:endParaRPr lang="en-US" altLang="ja-JP" sz="800" dirty="0">
              <a:latin typeface="Meiryo UI" panose="020B0604030504040204" pitchFamily="50" charset="-128"/>
              <a:ea typeface="Meiryo UI" panose="020B0604030504040204" pitchFamily="50" charset="-128"/>
            </a:endParaRPr>
          </a:p>
          <a:p>
            <a:r>
              <a:rPr lang="en-US" altLang="ja-JP" sz="800" dirty="0">
                <a:latin typeface="Meiryo UI" panose="020B0604030504040204" pitchFamily="50" charset="-128"/>
                <a:ea typeface="Meiryo UI" panose="020B0604030504040204" pitchFamily="50" charset="-128"/>
              </a:rPr>
              <a:t>※6 </a:t>
            </a:r>
            <a:r>
              <a:rPr lang="ja-JP" altLang="en-US" sz="800" dirty="0">
                <a:latin typeface="Meiryo UI" panose="020B0604030504040204" pitchFamily="50" charset="-128"/>
                <a:ea typeface="Meiryo UI" panose="020B0604030504040204" pitchFamily="50" charset="-128"/>
              </a:rPr>
              <a:t>基準額は後述</a:t>
            </a:r>
            <a:endParaRPr lang="en-US" altLang="ja-JP" sz="800"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2264039329"/>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zh-TW" altLang="en-US" dirty="0">
                <a:latin typeface="Meiryo UI" panose="020B0604030504040204" pitchFamily="50" charset="-128"/>
                <a:ea typeface="Meiryo UI" panose="020B0604030504040204" pitchFamily="50" charset="-128"/>
              </a:rPr>
              <a:t>業務詳細仕様</a:t>
            </a:r>
            <a:br>
              <a:rPr lang="en-US" altLang="ja-JP" dirty="0">
                <a:latin typeface="Meiryo UI" panose="020B0604030504040204" pitchFamily="50" charset="-128"/>
                <a:ea typeface="Meiryo UI" panose="020B0604030504040204" pitchFamily="50" charset="-128"/>
              </a:rPr>
            </a:br>
            <a:r>
              <a:rPr lang="ja-JP" altLang="en-US" dirty="0">
                <a:latin typeface="Meiryo UI" panose="020B0604030504040204" pitchFamily="50" charset="-128"/>
                <a:ea typeface="Meiryo UI" panose="020B0604030504040204" pitchFamily="50" charset="-128"/>
              </a:rPr>
              <a:t>事前準備：マスタ情報管理 </a:t>
            </a:r>
            <a:r>
              <a:rPr lang="en-US" altLang="ja-JP" dirty="0">
                <a:latin typeface="Meiryo UI" panose="020B0604030504040204" pitchFamily="50" charset="-128"/>
                <a:ea typeface="Meiryo UI" panose="020B0604030504040204" pitchFamily="50" charset="-128"/>
              </a:rPr>
              <a:t>– </a:t>
            </a:r>
            <a:r>
              <a:rPr lang="ja-JP" altLang="en-US" dirty="0">
                <a:latin typeface="Meiryo UI" panose="020B0604030504040204" pitchFamily="50" charset="-128"/>
                <a:ea typeface="Meiryo UI" panose="020B0604030504040204" pitchFamily="50" charset="-128"/>
              </a:rPr>
              <a:t>事業計画認定情報</a:t>
            </a:r>
            <a:endParaRPr kumimoji="1" lang="ja-JP" altLang="en-US" dirty="0">
              <a:latin typeface="Meiryo UI" panose="020B0604030504040204" pitchFamily="50" charset="-128"/>
              <a:ea typeface="Meiryo UI" panose="020B0604030504040204" pitchFamily="50" charset="-128"/>
            </a:endParaRPr>
          </a:p>
        </p:txBody>
      </p:sp>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3423715687"/>
              </p:ext>
            </p:extLst>
          </p:nvPr>
        </p:nvGraphicFramePr>
        <p:xfrm>
          <a:off x="141614" y="864068"/>
          <a:ext cx="9601200" cy="5913804"/>
        </p:xfrm>
        <a:graphic>
          <a:graphicData uri="http://schemas.openxmlformats.org/drawingml/2006/table">
            <a:tbl>
              <a:tblPr firstRow="1" bandRow="1">
                <a:tableStyleId>{2D5ABB26-0587-4C30-8999-92F81FD0307C}</a:tableStyleId>
              </a:tblPr>
              <a:tblGrid>
                <a:gridCol w="1149668">
                  <a:extLst>
                    <a:ext uri="{9D8B030D-6E8A-4147-A177-3AD203B41FA5}">
                      <a16:colId xmlns:a16="http://schemas.microsoft.com/office/drawing/2014/main" val="358073148"/>
                    </a:ext>
                  </a:extLst>
                </a:gridCol>
                <a:gridCol w="8451532">
                  <a:extLst>
                    <a:ext uri="{9D8B030D-6E8A-4147-A177-3AD203B41FA5}">
                      <a16:colId xmlns:a16="http://schemas.microsoft.com/office/drawing/2014/main" val="1235158156"/>
                    </a:ext>
                  </a:extLst>
                </a:gridCol>
              </a:tblGrid>
              <a:tr h="0">
                <a:tc>
                  <a:txBody>
                    <a:bodyPr/>
                    <a:lstStyle/>
                    <a:p>
                      <a:pPr algn="l"/>
                      <a:r>
                        <a:rPr kumimoji="1" lang="ja-JP" altLang="en-US" sz="1200" b="0" dirty="0">
                          <a:latin typeface="Meiryo UI" panose="020B0604030504040204" pitchFamily="50" charset="-128"/>
                          <a:ea typeface="Meiryo UI" panose="020B0604030504040204" pitchFamily="50" charset="-128"/>
                        </a:rPr>
                        <a:t>業務プロセス</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登録</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a:t>
                      </a:r>
                      <a:r>
                        <a:rPr kumimoji="1" lang="en-US" altLang="ja-JP" sz="1200" b="0" dirty="0">
                          <a:latin typeface="Meiryo UI" panose="020B0604030504040204" pitchFamily="50" charset="-128"/>
                          <a:ea typeface="Meiryo UI" panose="020B0604030504040204" pitchFamily="50" charset="-128"/>
                        </a:rPr>
                        <a:t>01:</a:t>
                      </a:r>
                      <a:r>
                        <a:rPr kumimoji="1" lang="zh-TW" altLang="en-US" sz="1200" b="0" dirty="0">
                          <a:latin typeface="Meiryo UI" panose="020B0604030504040204" pitchFamily="50" charset="-128"/>
                          <a:ea typeface="Meiryo UI" panose="020B0604030504040204" pitchFamily="50" charset="-128"/>
                        </a:rPr>
                        <a:t>事業計画認定情報</a:t>
                      </a:r>
                      <a:r>
                        <a:rPr kumimoji="1" lang="ja-JP" altLang="en-US" sz="1200" b="0" dirty="0">
                          <a:latin typeface="Meiryo UI" panose="020B0604030504040204" pitchFamily="50" charset="-128"/>
                          <a:ea typeface="Meiryo UI" panose="020B0604030504040204" pitchFamily="50" charset="-128"/>
                        </a:rPr>
                        <a:t>抽出」「</a:t>
                      </a:r>
                      <a:r>
                        <a:rPr kumimoji="1" lang="en-US" altLang="ja-JP" sz="1200" b="0" dirty="0">
                          <a:latin typeface="Meiryo UI" panose="020B0604030504040204" pitchFamily="50" charset="-128"/>
                          <a:ea typeface="Meiryo UI" panose="020B0604030504040204" pitchFamily="50" charset="-128"/>
                        </a:rPr>
                        <a:t>02:</a:t>
                      </a:r>
                      <a:r>
                        <a:rPr kumimoji="1" lang="zh-TW" altLang="en-US" sz="1200" b="0" dirty="0">
                          <a:latin typeface="Meiryo UI" panose="020B0604030504040204" pitchFamily="50" charset="-128"/>
                          <a:ea typeface="Meiryo UI" panose="020B0604030504040204" pitchFamily="50" charset="-128"/>
                        </a:rPr>
                        <a:t>事業計画認定情報抽出</a:t>
                      </a:r>
                      <a:r>
                        <a:rPr kumimoji="1" lang="ja-JP" altLang="en-US" sz="1200" b="0" dirty="0">
                          <a:latin typeface="Meiryo UI" panose="020B0604030504040204" pitchFamily="50" charset="-128"/>
                          <a:ea typeface="Meiryo UI" panose="020B0604030504040204" pitchFamily="50" charset="-128"/>
                        </a:rPr>
                        <a:t>」</a:t>
                      </a: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照会</a:t>
                      </a:r>
                      <a:r>
                        <a:rPr kumimoji="1" lang="en-US" altLang="ja-JP" sz="1200" b="0" dirty="0">
                          <a:latin typeface="Meiryo UI" panose="020B0604030504040204" pitchFamily="50" charset="-128"/>
                          <a:ea typeface="Meiryo UI" panose="020B0604030504040204" pitchFamily="50" charset="-128"/>
                        </a:rPr>
                        <a:t>】</a:t>
                      </a:r>
                      <a:r>
                        <a:rPr kumimoji="1" lang="zh-TW" altLang="en-US" sz="1200" b="0" dirty="0">
                          <a:latin typeface="Meiryo UI" panose="020B0604030504040204" pitchFamily="50" charset="-128"/>
                          <a:ea typeface="Meiryo UI" panose="020B0604030504040204" pitchFamily="50" charset="-128"/>
                        </a:rPr>
                        <a:t>「</a:t>
                      </a:r>
                      <a:r>
                        <a:rPr kumimoji="1" lang="en-US" altLang="zh-TW" sz="1200" b="0" dirty="0">
                          <a:latin typeface="Meiryo UI" panose="020B0604030504040204" pitchFamily="50" charset="-128"/>
                          <a:ea typeface="Meiryo UI" panose="020B0604030504040204" pitchFamily="50" charset="-128"/>
                        </a:rPr>
                        <a:t>01:</a:t>
                      </a:r>
                      <a:r>
                        <a:rPr kumimoji="1" lang="zh-TW" altLang="en-US" sz="1200" b="0" dirty="0">
                          <a:latin typeface="Meiryo UI" panose="020B0604030504040204" pitchFamily="50" charset="-128"/>
                          <a:ea typeface="Meiryo UI" panose="020B0604030504040204" pitchFamily="50" charset="-128"/>
                        </a:rPr>
                        <a:t>事業計画認定情報</a:t>
                      </a:r>
                      <a:r>
                        <a:rPr kumimoji="1" lang="ja-JP" altLang="en-US" sz="1200" b="0" dirty="0">
                          <a:latin typeface="Meiryo UI" panose="020B0604030504040204" pitchFamily="50" charset="-128"/>
                          <a:ea typeface="Meiryo UI" panose="020B0604030504040204" pitchFamily="50" charset="-128"/>
                        </a:rPr>
                        <a:t>照会</a:t>
                      </a:r>
                      <a:r>
                        <a:rPr kumimoji="1" lang="zh-TW" altLang="en-US" sz="1200" b="0" dirty="0">
                          <a:latin typeface="Meiryo UI" panose="020B0604030504040204" pitchFamily="50" charset="-128"/>
                          <a:ea typeface="Meiryo UI" panose="020B0604030504040204" pitchFamily="50" charset="-128"/>
                        </a:rPr>
                        <a:t>」</a:t>
                      </a:r>
                      <a:endParaRPr kumimoji="1" lang="en-US" altLang="zh-TW"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281183">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業務詳細仕様</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2081878"/>
                  </a:ext>
                </a:extLst>
              </a:tr>
              <a:tr h="5175421">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b="1" u="sng" dirty="0">
                          <a:latin typeface="Meiryo UI" panose="020B0604030504040204" pitchFamily="50" charset="-128"/>
                          <a:ea typeface="Meiryo UI" panose="020B0604030504040204" pitchFamily="50" charset="-128"/>
                        </a:rPr>
                        <a:t>登録が必要な</a:t>
                      </a:r>
                      <a:r>
                        <a:rPr kumimoji="1" lang="zh-TW" altLang="en-US" sz="1100" b="1" u="sng" dirty="0">
                          <a:latin typeface="Meiryo UI" panose="020B0604030504040204" pitchFamily="50" charset="-128"/>
                          <a:ea typeface="Meiryo UI" panose="020B0604030504040204" pitchFamily="50" charset="-128"/>
                        </a:rPr>
                        <a:t>事業計画認定情報</a:t>
                      </a:r>
                      <a:r>
                        <a:rPr kumimoji="1" lang="en-US" altLang="ja-JP" sz="1100" b="1" u="sng" dirty="0">
                          <a:latin typeface="Meiryo UI" panose="020B0604030504040204" pitchFamily="50" charset="-128"/>
                          <a:ea typeface="Meiryo UI" panose="020B0604030504040204" pitchFamily="50" charset="-128"/>
                        </a:rPr>
                        <a:t>(3/10)</a:t>
                      </a:r>
                      <a:endParaRPr kumimoji="1" lang="en-US" altLang="ja-JP" sz="1200" b="1" u="sng"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1" u="sng"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100" b="0" u="none" dirty="0">
                          <a:latin typeface="Meiryo UI" panose="020B0604030504040204" pitchFamily="50" charset="-128"/>
                          <a:ea typeface="Meiryo UI" panose="020B0604030504040204" pitchFamily="50" charset="-128"/>
                        </a:rPr>
                        <a:t>【※2</a:t>
                      </a:r>
                      <a:r>
                        <a:rPr kumimoji="1" lang="ja-JP" altLang="en-US" sz="1100" b="0" u="none" dirty="0">
                          <a:latin typeface="Meiryo UI" panose="020B0604030504040204" pitchFamily="50" charset="-128"/>
                          <a:ea typeface="Meiryo UI" panose="020B0604030504040204" pitchFamily="50" charset="-128"/>
                        </a:rPr>
                        <a:t>：設備</a:t>
                      </a:r>
                      <a:r>
                        <a:rPr kumimoji="1" lang="en-US" altLang="ja-JP" sz="1100" b="0" u="none" dirty="0">
                          <a:latin typeface="Meiryo UI" panose="020B0604030504040204" pitchFamily="50" charset="-128"/>
                          <a:ea typeface="Meiryo UI" panose="020B0604030504040204" pitchFamily="50" charset="-128"/>
                        </a:rPr>
                        <a:t>ID</a:t>
                      </a:r>
                      <a:r>
                        <a:rPr kumimoji="1" lang="ja-JP" altLang="en-US" sz="1100" b="0" u="none" dirty="0">
                          <a:latin typeface="Meiryo UI" panose="020B0604030504040204" pitchFamily="50" charset="-128"/>
                          <a:ea typeface="Meiryo UI" panose="020B0604030504040204" pitchFamily="50" charset="-128"/>
                        </a:rPr>
                        <a:t>のコード体系</a:t>
                      </a:r>
                      <a:r>
                        <a:rPr kumimoji="1" lang="en-US" altLang="ja-JP" sz="1100" b="0" u="none" dirty="0">
                          <a:latin typeface="Meiryo UI" panose="020B0604030504040204" pitchFamily="50" charset="-128"/>
                          <a:ea typeface="Meiryo UI" panose="020B0604030504040204" pitchFamily="50" charset="-128"/>
                        </a:rPr>
                        <a:t>】</a:t>
                      </a: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100" b="0" u="sng"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100" b="0" u="none"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77678721"/>
                  </a:ext>
                </a:extLst>
              </a:tr>
            </a:tbl>
          </a:graphicData>
        </a:graphic>
      </p:graphicFrame>
      <p:graphicFrame>
        <p:nvGraphicFramePr>
          <p:cNvPr id="4" name="表 3">
            <a:extLst>
              <a:ext uri="{FF2B5EF4-FFF2-40B4-BE49-F238E27FC236}">
                <a16:creationId xmlns:a16="http://schemas.microsoft.com/office/drawing/2014/main" id="{4FBCEA73-8A23-48BA-BC43-C3331C4E13A6}"/>
              </a:ext>
            </a:extLst>
          </p:cNvPr>
          <p:cNvGraphicFramePr>
            <a:graphicFrameLocks noGrp="1"/>
          </p:cNvGraphicFramePr>
          <p:nvPr/>
        </p:nvGraphicFramePr>
        <p:xfrm>
          <a:off x="253201" y="2242623"/>
          <a:ext cx="1820270" cy="448800"/>
        </p:xfrm>
        <a:graphic>
          <a:graphicData uri="http://schemas.openxmlformats.org/drawingml/2006/table">
            <a:tbl>
              <a:tblPr/>
              <a:tblGrid>
                <a:gridCol w="182027">
                  <a:extLst>
                    <a:ext uri="{9D8B030D-6E8A-4147-A177-3AD203B41FA5}">
                      <a16:colId xmlns:a16="http://schemas.microsoft.com/office/drawing/2014/main" val="2292801989"/>
                    </a:ext>
                  </a:extLst>
                </a:gridCol>
                <a:gridCol w="182027">
                  <a:extLst>
                    <a:ext uri="{9D8B030D-6E8A-4147-A177-3AD203B41FA5}">
                      <a16:colId xmlns:a16="http://schemas.microsoft.com/office/drawing/2014/main" val="896038359"/>
                    </a:ext>
                  </a:extLst>
                </a:gridCol>
                <a:gridCol w="182027">
                  <a:extLst>
                    <a:ext uri="{9D8B030D-6E8A-4147-A177-3AD203B41FA5}">
                      <a16:colId xmlns:a16="http://schemas.microsoft.com/office/drawing/2014/main" val="639034742"/>
                    </a:ext>
                  </a:extLst>
                </a:gridCol>
                <a:gridCol w="182027">
                  <a:extLst>
                    <a:ext uri="{9D8B030D-6E8A-4147-A177-3AD203B41FA5}">
                      <a16:colId xmlns:a16="http://schemas.microsoft.com/office/drawing/2014/main" val="2418619450"/>
                    </a:ext>
                  </a:extLst>
                </a:gridCol>
                <a:gridCol w="182027">
                  <a:extLst>
                    <a:ext uri="{9D8B030D-6E8A-4147-A177-3AD203B41FA5}">
                      <a16:colId xmlns:a16="http://schemas.microsoft.com/office/drawing/2014/main" val="703826909"/>
                    </a:ext>
                  </a:extLst>
                </a:gridCol>
                <a:gridCol w="182027">
                  <a:extLst>
                    <a:ext uri="{9D8B030D-6E8A-4147-A177-3AD203B41FA5}">
                      <a16:colId xmlns:a16="http://schemas.microsoft.com/office/drawing/2014/main" val="2275645214"/>
                    </a:ext>
                  </a:extLst>
                </a:gridCol>
                <a:gridCol w="182027">
                  <a:extLst>
                    <a:ext uri="{9D8B030D-6E8A-4147-A177-3AD203B41FA5}">
                      <a16:colId xmlns:a16="http://schemas.microsoft.com/office/drawing/2014/main" val="1513159516"/>
                    </a:ext>
                  </a:extLst>
                </a:gridCol>
                <a:gridCol w="182027">
                  <a:extLst>
                    <a:ext uri="{9D8B030D-6E8A-4147-A177-3AD203B41FA5}">
                      <a16:colId xmlns:a16="http://schemas.microsoft.com/office/drawing/2014/main" val="2003506990"/>
                    </a:ext>
                  </a:extLst>
                </a:gridCol>
                <a:gridCol w="182027">
                  <a:extLst>
                    <a:ext uri="{9D8B030D-6E8A-4147-A177-3AD203B41FA5}">
                      <a16:colId xmlns:a16="http://schemas.microsoft.com/office/drawing/2014/main" val="502106947"/>
                    </a:ext>
                  </a:extLst>
                </a:gridCol>
                <a:gridCol w="182027">
                  <a:extLst>
                    <a:ext uri="{9D8B030D-6E8A-4147-A177-3AD203B41FA5}">
                      <a16:colId xmlns:a16="http://schemas.microsoft.com/office/drawing/2014/main" val="883431238"/>
                    </a:ext>
                  </a:extLst>
                </a:gridCol>
              </a:tblGrid>
              <a:tr h="0">
                <a:tc>
                  <a:txBody>
                    <a:bodyPr/>
                    <a:lstStyle/>
                    <a:p>
                      <a:pPr algn="ctr" fontAlgn="ctr"/>
                      <a:r>
                        <a:rPr lang="en-US" sz="1000" b="0" i="0" u="none" strike="noStrike">
                          <a:solidFill>
                            <a:srgbClr val="000000"/>
                          </a:solidFill>
                          <a:effectLst/>
                          <a:latin typeface="Meiryo UI" panose="020B0604030504040204" pitchFamily="50" charset="-128"/>
                          <a:ea typeface="Meiryo UI" panose="020B0604030504040204" pitchFamily="50" charset="-128"/>
                        </a:rPr>
                        <a:t>X</a:t>
                      </a:r>
                    </a:p>
                  </a:txBody>
                  <a:tcPr marL="36000" marR="36000" marT="36000" marB="36000" anchor="ctr">
                    <a:lnL w="6350" cap="flat" cmpd="sng" algn="ctr">
                      <a:solidFill>
                        <a:schemeClr val="tx1"/>
                      </a:solidFill>
                      <a:prstDash val="solid"/>
                      <a:round/>
                      <a:headEnd type="none" w="med" len="med"/>
                      <a:tailEnd type="none" w="med" len="med"/>
                    </a:lnL>
                    <a:lnR w="6350" cap="flat" cmpd="sng" algn="ctr">
                      <a:solidFill>
                        <a:srgbClr val="000000"/>
                      </a:solidFill>
                      <a:prstDash val="dash"/>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1000" b="0" i="0" u="none" strike="noStrike">
                          <a:solidFill>
                            <a:srgbClr val="000000"/>
                          </a:solidFill>
                          <a:effectLst/>
                          <a:latin typeface="Meiryo UI" panose="020B0604030504040204" pitchFamily="50" charset="-128"/>
                          <a:ea typeface="Meiryo UI" panose="020B0604030504040204" pitchFamily="50" charset="-128"/>
                        </a:rPr>
                        <a:t>N</a:t>
                      </a:r>
                    </a:p>
                  </a:txBody>
                  <a:tcPr marL="36000" marR="36000" marT="36000" marB="36000" anchor="ctr">
                    <a:lnL w="6350" cap="flat" cmpd="sng" algn="ctr">
                      <a:solidFill>
                        <a:srgbClr val="000000"/>
                      </a:solidFill>
                      <a:prstDash val="dash"/>
                      <a:round/>
                      <a:headEnd type="none" w="med" len="med"/>
                      <a:tailEnd type="none" w="med" len="med"/>
                    </a:lnL>
                    <a:lnR w="6350" cap="flat" cmpd="sng" algn="ctr">
                      <a:solidFill>
                        <a:srgbClr val="000000"/>
                      </a:solidFill>
                      <a:prstDash val="dash"/>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1000" b="0" i="0" u="none" strike="noStrike">
                          <a:solidFill>
                            <a:srgbClr val="000000"/>
                          </a:solidFill>
                          <a:effectLst/>
                          <a:latin typeface="Meiryo UI" panose="020B0604030504040204" pitchFamily="50" charset="-128"/>
                          <a:ea typeface="Meiryo UI" panose="020B0604030504040204" pitchFamily="50" charset="-128"/>
                        </a:rPr>
                        <a:t>N</a:t>
                      </a:r>
                    </a:p>
                  </a:txBody>
                  <a:tcPr marL="36000" marR="36000" marT="36000" marB="36000" anchor="ctr">
                    <a:lnL w="6350" cap="flat" cmpd="sng" algn="ctr">
                      <a:solidFill>
                        <a:srgbClr val="000000"/>
                      </a:solidFill>
                      <a:prstDash val="dash"/>
                      <a:round/>
                      <a:headEnd type="none" w="med" len="med"/>
                      <a:tailEnd type="none" w="med" len="med"/>
                    </a:lnL>
                    <a:lnR w="6350" cap="flat" cmpd="sng" algn="ctr">
                      <a:solidFill>
                        <a:srgbClr val="000000"/>
                      </a:solidFill>
                      <a:prstDash val="dash"/>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1000" b="0" i="0" u="none" strike="noStrike">
                          <a:solidFill>
                            <a:srgbClr val="000000"/>
                          </a:solidFill>
                          <a:effectLst/>
                          <a:latin typeface="Meiryo UI" panose="020B0604030504040204" pitchFamily="50" charset="-128"/>
                          <a:ea typeface="Meiryo UI" panose="020B0604030504040204" pitchFamily="50" charset="-128"/>
                        </a:rPr>
                        <a:t>N</a:t>
                      </a:r>
                    </a:p>
                  </a:txBody>
                  <a:tcPr marL="36000" marR="36000" marT="36000" marB="36000" anchor="ctr">
                    <a:lnL w="6350" cap="flat" cmpd="sng" algn="ctr">
                      <a:solidFill>
                        <a:srgbClr val="000000"/>
                      </a:solidFill>
                      <a:prstDash val="dash"/>
                      <a:round/>
                      <a:headEnd type="none" w="med" len="med"/>
                      <a:tailEnd type="none" w="med" len="med"/>
                    </a:lnL>
                    <a:lnR w="6350" cap="flat" cmpd="sng" algn="ctr">
                      <a:solidFill>
                        <a:srgbClr val="000000"/>
                      </a:solidFill>
                      <a:prstDash val="dash"/>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1000" b="0" i="0" u="none" strike="noStrike">
                          <a:solidFill>
                            <a:srgbClr val="000000"/>
                          </a:solidFill>
                          <a:effectLst/>
                          <a:latin typeface="Meiryo UI" panose="020B0604030504040204" pitchFamily="50" charset="-128"/>
                          <a:ea typeface="Meiryo UI" panose="020B0604030504040204" pitchFamily="50" charset="-128"/>
                        </a:rPr>
                        <a:t>N</a:t>
                      </a:r>
                    </a:p>
                  </a:txBody>
                  <a:tcPr marL="36000" marR="36000" marT="36000" marB="36000" anchor="ctr">
                    <a:lnL w="6350" cap="flat" cmpd="sng" algn="ctr">
                      <a:solidFill>
                        <a:srgbClr val="000000"/>
                      </a:solidFill>
                      <a:prstDash val="dash"/>
                      <a:round/>
                      <a:headEnd type="none" w="med" len="med"/>
                      <a:tailEnd type="none" w="med" len="med"/>
                    </a:lnL>
                    <a:lnR w="6350" cap="flat" cmpd="sng" algn="ctr">
                      <a:solidFill>
                        <a:srgbClr val="000000"/>
                      </a:solidFill>
                      <a:prstDash val="dash"/>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1000" b="0" i="0" u="none" strike="noStrike">
                          <a:solidFill>
                            <a:srgbClr val="000000"/>
                          </a:solidFill>
                          <a:effectLst/>
                          <a:latin typeface="Meiryo UI" panose="020B0604030504040204" pitchFamily="50" charset="-128"/>
                          <a:ea typeface="Meiryo UI" panose="020B0604030504040204" pitchFamily="50" charset="-128"/>
                        </a:rPr>
                        <a:t>N</a:t>
                      </a:r>
                    </a:p>
                  </a:txBody>
                  <a:tcPr marL="36000" marR="36000" marT="36000" marB="36000" anchor="ctr">
                    <a:lnL w="6350" cap="flat" cmpd="sng" algn="ctr">
                      <a:solidFill>
                        <a:srgbClr val="000000"/>
                      </a:solidFill>
                      <a:prstDash val="dash"/>
                      <a:round/>
                      <a:headEnd type="none" w="med" len="med"/>
                      <a:tailEnd type="none" w="med" len="med"/>
                    </a:lnL>
                    <a:lnR w="6350" cap="flat" cmpd="sng" algn="ctr">
                      <a:solidFill>
                        <a:srgbClr val="000000"/>
                      </a:solidFill>
                      <a:prstDash val="dash"/>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1000" b="0" i="0" u="none" strike="noStrike">
                          <a:solidFill>
                            <a:srgbClr val="000000"/>
                          </a:solidFill>
                          <a:effectLst/>
                          <a:latin typeface="Meiryo UI" panose="020B0604030504040204" pitchFamily="50" charset="-128"/>
                          <a:ea typeface="Meiryo UI" panose="020B0604030504040204" pitchFamily="50" charset="-128"/>
                        </a:rPr>
                        <a:t>N</a:t>
                      </a:r>
                    </a:p>
                  </a:txBody>
                  <a:tcPr marL="36000" marR="36000" marT="36000" marB="36000" anchor="ctr">
                    <a:lnL w="6350" cap="flat" cmpd="sng" algn="ctr">
                      <a:solidFill>
                        <a:srgbClr val="000000"/>
                      </a:solidFill>
                      <a:prstDash val="dash"/>
                      <a:round/>
                      <a:headEnd type="none" w="med" len="med"/>
                      <a:tailEnd type="none" w="med" len="med"/>
                    </a:lnL>
                    <a:lnR w="6350" cap="flat" cmpd="sng" algn="ctr">
                      <a:solidFill>
                        <a:srgbClr val="000000"/>
                      </a:solidFill>
                      <a:prstDash val="dash"/>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1000" b="0" i="0" u="none" strike="noStrike">
                          <a:solidFill>
                            <a:srgbClr val="000000"/>
                          </a:solidFill>
                          <a:effectLst/>
                          <a:latin typeface="Meiryo UI" panose="020B0604030504040204" pitchFamily="50" charset="-128"/>
                          <a:ea typeface="Meiryo UI" panose="020B0604030504040204" pitchFamily="50" charset="-128"/>
                        </a:rPr>
                        <a:t>X</a:t>
                      </a:r>
                    </a:p>
                  </a:txBody>
                  <a:tcPr marL="36000" marR="36000" marT="36000" marB="36000" anchor="ctr">
                    <a:lnL w="6350" cap="flat" cmpd="sng" algn="ctr">
                      <a:solidFill>
                        <a:srgbClr val="000000"/>
                      </a:solidFill>
                      <a:prstDash val="dash"/>
                      <a:round/>
                      <a:headEnd type="none" w="med" len="med"/>
                      <a:tailEnd type="none" w="med" len="med"/>
                    </a:lnL>
                    <a:lnR w="6350" cap="flat" cmpd="sng" algn="ctr">
                      <a:solidFill>
                        <a:srgbClr val="000000"/>
                      </a:solidFill>
                      <a:prstDash val="dash"/>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1000" b="0" i="0" u="none" strike="noStrike">
                          <a:solidFill>
                            <a:srgbClr val="000000"/>
                          </a:solidFill>
                          <a:effectLst/>
                          <a:latin typeface="Meiryo UI" panose="020B0604030504040204" pitchFamily="50" charset="-128"/>
                          <a:ea typeface="Meiryo UI" panose="020B0604030504040204" pitchFamily="50" charset="-128"/>
                        </a:rPr>
                        <a:t>N</a:t>
                      </a:r>
                    </a:p>
                  </a:txBody>
                  <a:tcPr marL="36000" marR="36000" marT="36000" marB="36000" anchor="ctr">
                    <a:lnL w="6350" cap="flat" cmpd="sng" algn="ctr">
                      <a:solidFill>
                        <a:srgbClr val="000000"/>
                      </a:solidFill>
                      <a:prstDash val="dash"/>
                      <a:round/>
                      <a:headEnd type="none" w="med" len="med"/>
                      <a:tailEnd type="none" w="med" len="med"/>
                    </a:lnL>
                    <a:lnR w="6350" cap="flat" cmpd="sng" algn="ctr">
                      <a:solidFill>
                        <a:srgbClr val="000000"/>
                      </a:solidFill>
                      <a:prstDash val="dash"/>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1000" b="0" i="0" u="none" strike="noStrike">
                          <a:solidFill>
                            <a:srgbClr val="000000"/>
                          </a:solidFill>
                          <a:effectLst/>
                          <a:latin typeface="Meiryo UI" panose="020B0604030504040204" pitchFamily="50" charset="-128"/>
                          <a:ea typeface="Meiryo UI" panose="020B0604030504040204" pitchFamily="50" charset="-128"/>
                        </a:rPr>
                        <a:t>N</a:t>
                      </a:r>
                    </a:p>
                  </a:txBody>
                  <a:tcPr marL="36000" marR="36000" marT="36000" marB="36000" anchor="ctr">
                    <a:lnL w="6350" cap="flat" cmpd="sng" algn="ctr">
                      <a:solidFill>
                        <a:srgbClr val="000000"/>
                      </a:solidFill>
                      <a:prstDash val="dash"/>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224742575"/>
                  </a:ext>
                </a:extLst>
              </a:tr>
              <a:tr h="0">
                <a:tc>
                  <a:txBody>
                    <a:bodyPr/>
                    <a:lstStyle/>
                    <a:p>
                      <a:pPr algn="ctr"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①</a:t>
                      </a:r>
                    </a:p>
                  </a:txBody>
                  <a:tcPr marL="36000" marR="36000" marT="36000" marB="36000" anchor="ctr">
                    <a:lnL w="6350" cap="flat" cmpd="sng" algn="ctr">
                      <a:solidFill>
                        <a:schemeClr val="tx1"/>
                      </a:solidFill>
                      <a:prstDash val="solid"/>
                      <a:round/>
                      <a:headEnd type="none" w="med" len="med"/>
                      <a:tailEnd type="none" w="med" len="med"/>
                    </a:lnL>
                    <a:lnR w="6350" cap="flat" cmpd="sng" algn="ctr">
                      <a:solidFill>
                        <a:srgbClr val="000000"/>
                      </a:solidFill>
                      <a:prstDash val="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solidFill>
                  </a:tcPr>
                </a:tc>
                <a:tc gridSpan="6">
                  <a:txBody>
                    <a:bodyPr/>
                    <a:lstStyle/>
                    <a:p>
                      <a:pPr algn="ctr"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②</a:t>
                      </a:r>
                    </a:p>
                  </a:txBody>
                  <a:tcPr marL="36000" marR="36000" marT="36000" marB="36000" anchor="ctr">
                    <a:lnL w="6350" cap="flat" cmpd="sng" algn="ctr">
                      <a:solidFill>
                        <a:srgbClr val="000000"/>
                      </a:solidFill>
                      <a:prstDash val="dash"/>
                      <a:round/>
                      <a:headEnd type="none" w="med" len="med"/>
                      <a:tailEnd type="none" w="med" len="med"/>
                    </a:lnL>
                    <a:lnR w="6350" cap="flat" cmpd="sng" algn="ctr">
                      <a:solidFill>
                        <a:srgbClr val="000000"/>
                      </a:solidFill>
                      <a:prstDash val="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ctr"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rPr>
                        <a:t>③</a:t>
                      </a:r>
                    </a:p>
                  </a:txBody>
                  <a:tcPr marL="36000" marR="36000" marT="36000" marB="36000" anchor="ctr">
                    <a:lnL w="6350" cap="flat" cmpd="sng" algn="ctr">
                      <a:solidFill>
                        <a:srgbClr val="000000"/>
                      </a:solidFill>
                      <a:prstDash val="dash"/>
                      <a:round/>
                      <a:headEnd type="none" w="med" len="med"/>
                      <a:tailEnd type="none" w="med" len="med"/>
                    </a:lnL>
                    <a:lnR w="6350" cap="flat" cmpd="sng" algn="ctr">
                      <a:solidFill>
                        <a:srgbClr val="000000"/>
                      </a:solidFill>
                      <a:prstDash val="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solidFill>
                  </a:tcPr>
                </a:tc>
                <a:tc gridSpan="2">
                  <a:txBody>
                    <a:bodyPr/>
                    <a:lstStyle/>
                    <a:p>
                      <a:pPr algn="ctr"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④</a:t>
                      </a:r>
                    </a:p>
                  </a:txBody>
                  <a:tcPr marL="36000" marR="36000" marT="36000" marB="36000" anchor="ctr">
                    <a:lnL w="6350" cap="flat" cmpd="sng" algn="ctr">
                      <a:solidFill>
                        <a:srgbClr val="000000"/>
                      </a:solidFill>
                      <a:prstDash val="dash"/>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extLst>
                  <a:ext uri="{0D108BD9-81ED-4DB2-BD59-A6C34878D82A}">
                    <a16:rowId xmlns:a16="http://schemas.microsoft.com/office/drawing/2014/main" val="2715570097"/>
                  </a:ext>
                </a:extLst>
              </a:tr>
            </a:tbl>
          </a:graphicData>
        </a:graphic>
      </p:graphicFrame>
      <p:sp>
        <p:nvSpPr>
          <p:cNvPr id="7" name="正方形/長方形 6">
            <a:extLst>
              <a:ext uri="{FF2B5EF4-FFF2-40B4-BE49-F238E27FC236}">
                <a16:creationId xmlns:a16="http://schemas.microsoft.com/office/drawing/2014/main" id="{FC7F087D-14E3-4D2D-8EF7-F3B2C4B48264}"/>
              </a:ext>
            </a:extLst>
          </p:cNvPr>
          <p:cNvSpPr/>
          <p:nvPr/>
        </p:nvSpPr>
        <p:spPr>
          <a:xfrm>
            <a:off x="293460" y="2771244"/>
            <a:ext cx="1739751" cy="231471"/>
          </a:xfrm>
          <a:prstGeom prst="rect">
            <a:avLst/>
          </a:prstGeom>
          <a:noFill/>
          <a:ln w="19050" cap="flat" cmpd="sng" algn="ctr">
            <a:noFill/>
            <a:prstDash val="solid"/>
            <a:miter lim="800000"/>
          </a:ln>
          <a:effectLst/>
        </p:spPr>
        <p:txBody>
          <a:bodyPr wrap="none" lIns="0" tIns="36000" rIns="0" bIns="36000" rtlCol="0" anchor="ctr"/>
          <a:lstStyle/>
          <a:p>
            <a:r>
              <a:rPr lang="ja-JP" altLang="en-US" sz="1000" dirty="0">
                <a:latin typeface="Meiryo UI" panose="020B0604030504040204" pitchFamily="50" charset="-128"/>
                <a:ea typeface="Meiryo UI" panose="020B0604030504040204" pitchFamily="50" charset="-128"/>
              </a:rPr>
              <a:t>①発電設備区分</a:t>
            </a:r>
            <a:endParaRPr lang="en-US" altLang="ja-JP" sz="1000" dirty="0">
              <a:latin typeface="Meiryo UI" panose="020B0604030504040204" pitchFamily="50" charset="-128"/>
              <a:ea typeface="Meiryo UI" panose="020B0604030504040204" pitchFamily="50" charset="-128"/>
            </a:endParaRPr>
          </a:p>
        </p:txBody>
      </p:sp>
      <p:sp>
        <p:nvSpPr>
          <p:cNvPr id="8" name="正方形/長方形 7">
            <a:extLst>
              <a:ext uri="{FF2B5EF4-FFF2-40B4-BE49-F238E27FC236}">
                <a16:creationId xmlns:a16="http://schemas.microsoft.com/office/drawing/2014/main" id="{1B62BC18-F9B5-4C68-AA30-D080A9B654A9}"/>
              </a:ext>
            </a:extLst>
          </p:cNvPr>
          <p:cNvSpPr/>
          <p:nvPr/>
        </p:nvSpPr>
        <p:spPr>
          <a:xfrm>
            <a:off x="405089" y="2948729"/>
            <a:ext cx="4102100" cy="231471"/>
          </a:xfrm>
          <a:prstGeom prst="rect">
            <a:avLst/>
          </a:prstGeom>
          <a:noFill/>
          <a:ln w="19050" cap="flat" cmpd="sng" algn="ctr">
            <a:noFill/>
            <a:prstDash val="solid"/>
            <a:miter lim="800000"/>
          </a:ln>
          <a:effectLst/>
        </p:spPr>
        <p:txBody>
          <a:bodyPr wrap="none" lIns="0" tIns="36000" rIns="0" bIns="36000" rtlCol="0" anchor="t"/>
          <a:lstStyle/>
          <a:p>
            <a:r>
              <a:rPr lang="ja-JP" altLang="en-US" sz="800" dirty="0">
                <a:latin typeface="Meiryo UI" panose="020B0604030504040204" pitchFamily="50" charset="-128"/>
                <a:ea typeface="Meiryo UI" panose="020B0604030504040204" pitchFamily="50" charset="-128"/>
              </a:rPr>
              <a:t>□</a:t>
            </a:r>
            <a:r>
              <a:rPr lang="en-US" altLang="ja-JP" sz="800" dirty="0">
                <a:latin typeface="Meiryo UI" panose="020B0604030504040204" pitchFamily="50" charset="-128"/>
                <a:ea typeface="Meiryo UI" panose="020B0604030504040204" pitchFamily="50" charset="-128"/>
              </a:rPr>
              <a:t>FIT</a:t>
            </a:r>
            <a:r>
              <a:rPr lang="ja-JP" altLang="en-US" sz="800" dirty="0">
                <a:latin typeface="Meiryo UI" panose="020B0604030504040204" pitchFamily="50" charset="-128"/>
                <a:ea typeface="Meiryo UI" panose="020B0604030504040204" pitchFamily="50" charset="-128"/>
              </a:rPr>
              <a:t>の場合（「③担当経済産業局</a:t>
            </a:r>
            <a:r>
              <a:rPr lang="en-US" altLang="ja-JP" sz="800" dirty="0">
                <a:latin typeface="Meiryo UI" panose="020B0604030504040204" pitchFamily="50" charset="-128"/>
                <a:ea typeface="Meiryo UI" panose="020B0604030504040204" pitchFamily="50" charset="-128"/>
              </a:rPr>
              <a:t>ID</a:t>
            </a:r>
            <a:r>
              <a:rPr lang="ja-JP" altLang="en-US" sz="800" dirty="0">
                <a:latin typeface="Meiryo UI" panose="020B0604030504040204" pitchFamily="50" charset="-128"/>
                <a:ea typeface="Meiryo UI" panose="020B0604030504040204" pitchFamily="50" charset="-128"/>
              </a:rPr>
              <a:t>」が英字の場合）</a:t>
            </a:r>
            <a:endParaRPr lang="en-US" altLang="ja-JP" sz="800" dirty="0">
              <a:latin typeface="Meiryo UI" panose="020B0604030504040204" pitchFamily="50" charset="-128"/>
              <a:ea typeface="Meiryo UI" panose="020B0604030504040204" pitchFamily="50" charset="-128"/>
            </a:endParaRPr>
          </a:p>
        </p:txBody>
      </p:sp>
      <p:graphicFrame>
        <p:nvGraphicFramePr>
          <p:cNvPr id="9" name="表 2">
            <a:extLst>
              <a:ext uri="{FF2B5EF4-FFF2-40B4-BE49-F238E27FC236}">
                <a16:creationId xmlns:a16="http://schemas.microsoft.com/office/drawing/2014/main" id="{ADE3D0D4-04DC-4D7C-9264-0E18C9B8315F}"/>
              </a:ext>
            </a:extLst>
          </p:cNvPr>
          <p:cNvGraphicFramePr>
            <a:graphicFrameLocks noGrp="1"/>
          </p:cNvGraphicFramePr>
          <p:nvPr/>
        </p:nvGraphicFramePr>
        <p:xfrm>
          <a:off x="405089" y="3183020"/>
          <a:ext cx="5674387" cy="3501600"/>
        </p:xfrm>
        <a:graphic>
          <a:graphicData uri="http://schemas.openxmlformats.org/drawingml/2006/table">
            <a:tbl>
              <a:tblPr firstRow="1" bandRow="1">
                <a:tableStyleId>{2D5ABB26-0587-4C30-8999-92F81FD0307C}</a:tableStyleId>
              </a:tblPr>
              <a:tblGrid>
                <a:gridCol w="457762">
                  <a:extLst>
                    <a:ext uri="{9D8B030D-6E8A-4147-A177-3AD203B41FA5}">
                      <a16:colId xmlns:a16="http://schemas.microsoft.com/office/drawing/2014/main" val="3131399870"/>
                    </a:ext>
                  </a:extLst>
                </a:gridCol>
                <a:gridCol w="3707375">
                  <a:extLst>
                    <a:ext uri="{9D8B030D-6E8A-4147-A177-3AD203B41FA5}">
                      <a16:colId xmlns:a16="http://schemas.microsoft.com/office/drawing/2014/main" val="979492182"/>
                    </a:ext>
                  </a:extLst>
                </a:gridCol>
                <a:gridCol w="695888">
                  <a:extLst>
                    <a:ext uri="{9D8B030D-6E8A-4147-A177-3AD203B41FA5}">
                      <a16:colId xmlns:a16="http://schemas.microsoft.com/office/drawing/2014/main" val="845703149"/>
                    </a:ext>
                  </a:extLst>
                </a:gridCol>
                <a:gridCol w="813362">
                  <a:extLst>
                    <a:ext uri="{9D8B030D-6E8A-4147-A177-3AD203B41FA5}">
                      <a16:colId xmlns:a16="http://schemas.microsoft.com/office/drawing/2014/main" val="3959325061"/>
                    </a:ext>
                  </a:extLst>
                </a:gridCol>
              </a:tblGrid>
              <a:tr h="0">
                <a:tc>
                  <a:txBody>
                    <a:bodyPr/>
                    <a:lstStyle/>
                    <a:p>
                      <a:pPr algn="ctr" rtl="0" fontAlgn="ct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電源種別</a:t>
                      </a:r>
                      <a:endParaRPr 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rtl="0" fontAlgn="ct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出力区分</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rtl="0" fontAlgn="ct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発電設備区分</a:t>
                      </a:r>
                      <a:endParaRPr lang="en-US" altLang="ja-JP" sz="700" b="0" i="0" u="none" strike="noStrike" dirty="0">
                        <a:solidFill>
                          <a:srgbClr val="000000"/>
                        </a:solidFill>
                        <a:effectLst/>
                        <a:latin typeface="Meiryo UI" panose="020B0604030504040204" pitchFamily="50" charset="-128"/>
                        <a:ea typeface="Meiryo UI" panose="020B0604030504040204" pitchFamily="50" charset="-128"/>
                      </a:endParaRPr>
                    </a:p>
                    <a:p>
                      <a:pPr algn="ctr" rtl="0" fontAlgn="ctr"/>
                      <a:r>
                        <a:rPr lang="en-US" altLang="ja-JP" sz="7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設備</a:t>
                      </a:r>
                      <a:r>
                        <a:rPr lang="en-US" altLang="ja-JP" sz="700" b="0" i="0" u="none" strike="noStrike" dirty="0">
                          <a:solidFill>
                            <a:srgbClr val="000000"/>
                          </a:solidFill>
                          <a:effectLst/>
                          <a:latin typeface="Meiryo UI" panose="020B0604030504040204" pitchFamily="50" charset="-128"/>
                          <a:ea typeface="Meiryo UI" panose="020B0604030504040204" pitchFamily="50" charset="-128"/>
                        </a:rPr>
                        <a:t>ID1</a:t>
                      </a: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桁目</a:t>
                      </a:r>
                      <a:r>
                        <a:rPr lang="en-US" altLang="ja-JP" sz="700" b="0" i="0" u="none" strike="noStrike" dirty="0">
                          <a:solidFill>
                            <a:srgbClr val="000000"/>
                          </a:solidFill>
                          <a:effectLst/>
                          <a:latin typeface="Meiryo UI" panose="020B0604030504040204" pitchFamily="50" charset="-128"/>
                          <a:ea typeface="Meiryo UI" panose="020B0604030504040204" pitchFamily="50" charset="-128"/>
                        </a:rPr>
                        <a:t>)</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rtl="0" fontAlgn="ct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発電設備出力区分</a:t>
                      </a:r>
                      <a:endParaRPr lang="en-US" altLang="ja-JP" sz="700" b="0" i="0" u="none" strike="noStrike" dirty="0">
                        <a:solidFill>
                          <a:srgbClr val="000000"/>
                        </a:solidFill>
                        <a:effectLst/>
                        <a:latin typeface="Meiryo UI" panose="020B0604030504040204" pitchFamily="50" charset="-128"/>
                        <a:ea typeface="Meiryo UI" panose="020B0604030504040204" pitchFamily="50" charset="-128"/>
                      </a:endParaRPr>
                    </a:p>
                    <a:p>
                      <a:pPr algn="ctr" rtl="0" fontAlgn="ctr"/>
                      <a:r>
                        <a:rPr lang="en-US" altLang="ja-JP" sz="7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前頁</a:t>
                      </a:r>
                      <a:r>
                        <a:rPr lang="en-US" altLang="ja-JP" sz="700" b="0" i="0" u="none" strike="noStrike" dirty="0">
                          <a:solidFill>
                            <a:srgbClr val="000000"/>
                          </a:solidFill>
                          <a:effectLst/>
                          <a:latin typeface="Meiryo UI" panose="020B0604030504040204" pitchFamily="50" charset="-128"/>
                          <a:ea typeface="Meiryo UI" panose="020B0604030504040204" pitchFamily="50" charset="-128"/>
                        </a:rPr>
                        <a:t>※5)</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675507510"/>
                  </a:ext>
                </a:extLst>
              </a:tr>
              <a:tr h="0">
                <a:tc rowSpan="18">
                  <a:txBody>
                    <a:bodyPr/>
                    <a:lstStyle/>
                    <a:p>
                      <a:pPr algn="ctr" fontAlgn="ct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太陽光</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太陽光発電設備（１０ｋＷ未満）</a:t>
                      </a:r>
                      <a:r>
                        <a:rPr lang="en-US" altLang="ja-JP" sz="7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太陽光発電設備のみ</a:t>
                      </a:r>
                      <a:r>
                        <a:rPr lang="en-US" altLang="ja-JP" sz="700" b="0" i="0" u="none" strike="noStrike" dirty="0">
                          <a:solidFill>
                            <a:srgbClr val="000000"/>
                          </a:solidFill>
                          <a:effectLst/>
                          <a:latin typeface="Meiryo UI" panose="020B0604030504040204" pitchFamily="50" charset="-128"/>
                          <a:ea typeface="Meiryo UI" panose="020B0604030504040204" pitchFamily="50" charset="-128"/>
                        </a:rPr>
                        <a:t>]</a:t>
                      </a: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rowSpan="4">
                  <a:txBody>
                    <a:bodyPr/>
                    <a:lstStyle/>
                    <a:p>
                      <a:pPr algn="ctr" fontAlgn="ctr"/>
                      <a:r>
                        <a:rPr lang="en-US" sz="700" b="0" i="0" u="none" strike="noStrike" dirty="0">
                          <a:solidFill>
                            <a:srgbClr val="000000"/>
                          </a:solidFill>
                          <a:effectLst/>
                          <a:latin typeface="Meiryo UI" panose="020B0604030504040204" pitchFamily="50" charset="-128"/>
                          <a:ea typeface="Meiryo UI" panose="020B0604030504040204" pitchFamily="50" charset="-128"/>
                        </a:rPr>
                        <a:t>S</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sz="700" b="0" i="0" u="none" strike="noStrike" dirty="0">
                          <a:solidFill>
                            <a:srgbClr val="000000"/>
                          </a:solidFill>
                          <a:effectLst/>
                          <a:latin typeface="Meiryo UI" panose="020B0604030504040204" pitchFamily="50" charset="-128"/>
                          <a:ea typeface="Meiryo UI" panose="020B0604030504040204" pitchFamily="50" charset="-128"/>
                        </a:rPr>
                        <a:t>S</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25409653"/>
                  </a:ext>
                </a:extLst>
              </a:tr>
              <a:tr h="0">
                <a:tc vMerge="1">
                  <a:txBody>
                    <a:bodyPr/>
                    <a:lstStyle/>
                    <a:p>
                      <a:pPr algn="l"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太陽光発電設備のみ（出力制御対応機器設置義務なし）太陽光 </a:t>
                      </a:r>
                      <a:r>
                        <a:rPr lang="en-US" altLang="ja-JP" sz="700" b="0" i="0" u="none" strike="noStrike">
                          <a:solidFill>
                            <a:srgbClr val="000000"/>
                          </a:solidFill>
                          <a:effectLst/>
                          <a:latin typeface="Meiryo UI" panose="020B0604030504040204" pitchFamily="50" charset="-128"/>
                          <a:ea typeface="Meiryo UI" panose="020B0604030504040204" pitchFamily="50" charset="-128"/>
                        </a:rPr>
                        <a:t>10kW</a:t>
                      </a:r>
                      <a:r>
                        <a:rPr lang="ja-JP" altLang="en-US" sz="700" b="0" i="0" u="none" strike="noStrike">
                          <a:solidFill>
                            <a:srgbClr val="000000"/>
                          </a:solidFill>
                          <a:effectLst/>
                          <a:latin typeface="Meiryo UI" panose="020B0604030504040204" pitchFamily="50" charset="-128"/>
                          <a:ea typeface="Meiryo UI" panose="020B0604030504040204" pitchFamily="50" charset="-128"/>
                        </a:rPr>
                        <a:t>未満  </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ctr" fontAlgn="ctr"/>
                      <a:endParaRPr 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sz="700" b="0" i="0" u="none" strike="noStrike">
                          <a:solidFill>
                            <a:srgbClr val="000000"/>
                          </a:solidFill>
                          <a:effectLst/>
                          <a:latin typeface="Meiryo UI" panose="020B0604030504040204" pitchFamily="50" charset="-128"/>
                          <a:ea typeface="Meiryo UI" panose="020B0604030504040204" pitchFamily="50" charset="-128"/>
                        </a:rPr>
                        <a:t>a</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74662122"/>
                  </a:ext>
                </a:extLst>
              </a:tr>
              <a:tr h="0">
                <a:tc vMerge="1">
                  <a:txBody>
                    <a:bodyPr/>
                    <a:lstStyle/>
                    <a:p>
                      <a:pPr algn="l"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太陽光発電設備のみ（出力制御対応機器設置義務あり）太陽光 </a:t>
                      </a:r>
                      <a:r>
                        <a:rPr lang="en-US" altLang="ja-JP" sz="700" b="0" i="0" u="none" strike="noStrike">
                          <a:solidFill>
                            <a:srgbClr val="000000"/>
                          </a:solidFill>
                          <a:effectLst/>
                          <a:latin typeface="Meiryo UI" panose="020B0604030504040204" pitchFamily="50" charset="-128"/>
                          <a:ea typeface="Meiryo UI" panose="020B0604030504040204" pitchFamily="50" charset="-128"/>
                        </a:rPr>
                        <a:t>10kW</a:t>
                      </a:r>
                      <a:r>
                        <a:rPr lang="ja-JP" altLang="en-US" sz="700" b="0" i="0" u="none" strike="noStrike">
                          <a:solidFill>
                            <a:srgbClr val="000000"/>
                          </a:solidFill>
                          <a:effectLst/>
                          <a:latin typeface="Meiryo UI" panose="020B0604030504040204" pitchFamily="50" charset="-128"/>
                          <a:ea typeface="Meiryo UI" panose="020B0604030504040204" pitchFamily="50" charset="-128"/>
                        </a:rPr>
                        <a:t>未満  </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ctr" fontAlgn="ctr"/>
                      <a:endParaRPr 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sz="700" b="0" i="0" u="none" strike="noStrike">
                          <a:solidFill>
                            <a:srgbClr val="000000"/>
                          </a:solidFill>
                          <a:effectLst/>
                          <a:latin typeface="Meiryo UI" panose="020B0604030504040204" pitchFamily="50" charset="-128"/>
                          <a:ea typeface="Meiryo UI" panose="020B0604030504040204" pitchFamily="50" charset="-128"/>
                        </a:rPr>
                        <a:t>b</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99859930"/>
                  </a:ext>
                </a:extLst>
              </a:tr>
              <a:tr h="0">
                <a:tc vMerge="1">
                  <a:txBody>
                    <a:bodyPr/>
                    <a:lstStyle/>
                    <a:p>
                      <a:pPr algn="l"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zh-TW" altLang="en-US" sz="700" b="0" i="0" u="none" strike="noStrike" dirty="0">
                          <a:solidFill>
                            <a:srgbClr val="000000"/>
                          </a:solidFill>
                          <a:effectLst/>
                          <a:latin typeface="Meiryo UI" panose="020B0604030504040204" pitchFamily="50" charset="-128"/>
                          <a:ea typeface="Meiryo UI" panose="020B0604030504040204" pitchFamily="50" charset="-128"/>
                        </a:rPr>
                        <a:t>太陽光発電設備 </a:t>
                      </a:r>
                      <a:r>
                        <a:rPr lang="en-US" altLang="zh-TW" sz="700" b="0" i="0" u="none" strike="noStrike" dirty="0">
                          <a:solidFill>
                            <a:srgbClr val="000000"/>
                          </a:solidFill>
                          <a:effectLst/>
                          <a:latin typeface="Meiryo UI" panose="020B0604030504040204" pitchFamily="50" charset="-128"/>
                          <a:ea typeface="Meiryo UI" panose="020B0604030504040204" pitchFamily="50" charset="-128"/>
                        </a:rPr>
                        <a:t>10kW</a:t>
                      </a:r>
                      <a:r>
                        <a:rPr lang="zh-TW" altLang="en-US" sz="700" b="0" i="0" u="none" strike="noStrike" dirty="0">
                          <a:solidFill>
                            <a:srgbClr val="000000"/>
                          </a:solidFill>
                          <a:effectLst/>
                          <a:latin typeface="Meiryo UI" panose="020B0604030504040204" pitchFamily="50" charset="-128"/>
                          <a:ea typeface="Meiryo UI" panose="020B0604030504040204" pitchFamily="50" charset="-128"/>
                        </a:rPr>
                        <a:t>未満</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ctr" fontAlgn="ctr"/>
                      <a:endParaRPr 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sz="700" b="0" i="0" u="none" strike="noStrike">
                          <a:solidFill>
                            <a:srgbClr val="000000"/>
                          </a:solidFill>
                          <a:effectLst/>
                          <a:latin typeface="Meiryo UI" panose="020B0604030504040204" pitchFamily="50" charset="-128"/>
                          <a:ea typeface="Meiryo UI" panose="020B0604030504040204" pitchFamily="50" charset="-128"/>
                        </a:rPr>
                        <a:t>a</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15368211"/>
                  </a:ext>
                </a:extLst>
              </a:tr>
              <a:tr h="0">
                <a:tc vMerge="1">
                  <a:txBody>
                    <a:bodyPr/>
                    <a:lstStyle/>
                    <a:p>
                      <a:pPr algn="l"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太陽光発電設備（１０ｋＷ未満）</a:t>
                      </a:r>
                      <a:r>
                        <a:rPr lang="en-US" altLang="ja-JP" sz="7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太陽光発電設備に自家発電設備等を併設するもの</a:t>
                      </a:r>
                      <a:r>
                        <a:rPr lang="en-US" altLang="ja-JP" sz="7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a:t>
                      </a:r>
                      <a:r>
                        <a:rPr lang="en-US" altLang="ja-JP" sz="700" b="0" i="0" u="none" strike="noStrike" dirty="0">
                          <a:solidFill>
                            <a:srgbClr val="000000"/>
                          </a:solidFill>
                          <a:effectLst/>
                          <a:latin typeface="Meiryo UI" panose="020B0604030504040204" pitchFamily="50" charset="-128"/>
                          <a:ea typeface="Meiryo UI" panose="020B0604030504040204" pitchFamily="50" charset="-128"/>
                        </a:rPr>
                        <a:t>FIT</a:t>
                      </a: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rowSpan="3">
                  <a:txBody>
                    <a:bodyPr/>
                    <a:lstStyle/>
                    <a:p>
                      <a:pPr algn="ctr" fontAlgn="ctr"/>
                      <a:r>
                        <a:rPr lang="en-US" sz="700" b="0" i="0" u="none" strike="noStrike" dirty="0">
                          <a:solidFill>
                            <a:srgbClr val="000000"/>
                          </a:solidFill>
                          <a:effectLst/>
                          <a:latin typeface="Meiryo UI" panose="020B0604030504040204" pitchFamily="50" charset="-128"/>
                          <a:ea typeface="Meiryo UI" panose="020B0604030504040204" pitchFamily="50" charset="-128"/>
                        </a:rPr>
                        <a:t>T</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sz="700" b="0" i="0" u="none" strike="noStrike">
                          <a:solidFill>
                            <a:srgbClr val="000000"/>
                          </a:solidFill>
                          <a:effectLst/>
                          <a:latin typeface="Meiryo UI" panose="020B0604030504040204" pitchFamily="50" charset="-128"/>
                          <a:ea typeface="Meiryo UI" panose="020B0604030504040204" pitchFamily="50" charset="-128"/>
                        </a:rPr>
                        <a:t>T</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184226054"/>
                  </a:ext>
                </a:extLst>
              </a:tr>
              <a:tr h="0">
                <a:tc vMerge="1">
                  <a:txBody>
                    <a:bodyPr/>
                    <a:lstStyle/>
                    <a:p>
                      <a:pPr algn="l"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太陽光発電設備（ダブル発電）（出力制御対応機器設置義務なし）</a:t>
                      </a:r>
                      <a:r>
                        <a:rPr lang="en-US" altLang="ja-JP" sz="700" b="0" i="0" u="none" strike="noStrike" dirty="0">
                          <a:solidFill>
                            <a:srgbClr val="000000"/>
                          </a:solidFill>
                          <a:effectLst/>
                          <a:latin typeface="Meiryo UI" panose="020B0604030504040204" pitchFamily="50" charset="-128"/>
                          <a:ea typeface="Meiryo UI" panose="020B0604030504040204" pitchFamily="50" charset="-128"/>
                        </a:rPr>
                        <a:t>10kW</a:t>
                      </a: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未満  </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ctr" fontAlgn="ctr"/>
                      <a:endParaRPr 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sz="700" b="0" i="0" u="none" strike="noStrike">
                          <a:solidFill>
                            <a:srgbClr val="000000"/>
                          </a:solidFill>
                          <a:effectLst/>
                          <a:latin typeface="Meiryo UI" panose="020B0604030504040204" pitchFamily="50" charset="-128"/>
                          <a:ea typeface="Meiryo UI" panose="020B0604030504040204" pitchFamily="50" charset="-128"/>
                        </a:rPr>
                        <a:t>d</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4405820"/>
                  </a:ext>
                </a:extLst>
              </a:tr>
              <a:tr h="0">
                <a:tc vMerge="1">
                  <a:txBody>
                    <a:bodyPr/>
                    <a:lstStyle/>
                    <a:p>
                      <a:pPr algn="l"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太陽光発電設備（ダブル発電）（出力制御対応機器設置義務あり）</a:t>
                      </a:r>
                      <a:r>
                        <a:rPr lang="en-US" altLang="ja-JP" sz="700" b="0" i="0" u="none" strike="noStrike" dirty="0">
                          <a:solidFill>
                            <a:srgbClr val="000000"/>
                          </a:solidFill>
                          <a:effectLst/>
                          <a:latin typeface="Meiryo UI" panose="020B0604030504040204" pitchFamily="50" charset="-128"/>
                          <a:ea typeface="Meiryo UI" panose="020B0604030504040204" pitchFamily="50" charset="-128"/>
                        </a:rPr>
                        <a:t>10kW</a:t>
                      </a: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未満  </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ctr" fontAlgn="ctr"/>
                      <a:endParaRPr 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sz="700" b="0" i="0" u="none" strike="noStrike">
                          <a:solidFill>
                            <a:srgbClr val="000000"/>
                          </a:solidFill>
                          <a:effectLst/>
                          <a:latin typeface="Meiryo UI" panose="020B0604030504040204" pitchFamily="50" charset="-128"/>
                          <a:ea typeface="Meiryo UI" panose="020B0604030504040204" pitchFamily="50" charset="-128"/>
                        </a:rPr>
                        <a:t>e</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281922877"/>
                  </a:ext>
                </a:extLst>
              </a:tr>
              <a:tr h="0">
                <a:tc vMerge="1">
                  <a:txBody>
                    <a:bodyPr/>
                    <a:lstStyle/>
                    <a:p>
                      <a:pPr algn="l"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太陽光発電設備（１０ｋＷ以上）または屋根貸し事業者の太陽光発電設備（</a:t>
                      </a:r>
                      <a:r>
                        <a:rPr lang="en-US" altLang="ja-JP" sz="700" b="0" i="0" u="none" strike="noStrike" dirty="0">
                          <a:solidFill>
                            <a:srgbClr val="000000"/>
                          </a:solidFill>
                          <a:effectLst/>
                          <a:latin typeface="Meiryo UI" panose="020B0604030504040204" pitchFamily="50" charset="-128"/>
                          <a:ea typeface="Meiryo UI" panose="020B0604030504040204" pitchFamily="50" charset="-128"/>
                        </a:rPr>
                        <a:t>FIT</a:t>
                      </a: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rowSpan="9">
                  <a:txBody>
                    <a:bodyPr/>
                    <a:lstStyle/>
                    <a:p>
                      <a:pPr algn="ctr" fontAlgn="ctr"/>
                      <a:r>
                        <a:rPr lang="en-US" sz="700" b="0" i="0" u="none" strike="noStrike" dirty="0">
                          <a:solidFill>
                            <a:srgbClr val="000000"/>
                          </a:solidFill>
                          <a:effectLst/>
                          <a:latin typeface="Meiryo UI" panose="020B0604030504040204" pitchFamily="50" charset="-128"/>
                          <a:ea typeface="Meiryo UI" panose="020B0604030504040204" pitchFamily="50" charset="-128"/>
                        </a:rPr>
                        <a:t>A</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sz="700" b="0" i="0" u="none" strike="noStrike">
                          <a:solidFill>
                            <a:srgbClr val="000000"/>
                          </a:solidFill>
                          <a:effectLst/>
                          <a:latin typeface="Meiryo UI" panose="020B0604030504040204" pitchFamily="50" charset="-128"/>
                          <a:ea typeface="Meiryo UI" panose="020B0604030504040204" pitchFamily="50" charset="-128"/>
                        </a:rPr>
                        <a:t>A</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620908485"/>
                  </a:ext>
                </a:extLst>
              </a:tr>
              <a:tr h="0">
                <a:tc vMerge="1">
                  <a:txBody>
                    <a:bodyPr/>
                    <a:lstStyle/>
                    <a:p>
                      <a:pPr algn="l"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zh-TW" altLang="en-US" sz="700" b="0" i="0" u="none" strike="noStrike" dirty="0">
                          <a:solidFill>
                            <a:srgbClr val="000000"/>
                          </a:solidFill>
                          <a:effectLst/>
                          <a:latin typeface="Meiryo UI" panose="020B0604030504040204" pitchFamily="50" charset="-128"/>
                          <a:ea typeface="Meiryo UI" panose="020B0604030504040204" pitchFamily="50" charset="-128"/>
                        </a:rPr>
                        <a:t>太陽光発電設備 </a:t>
                      </a:r>
                      <a:r>
                        <a:rPr lang="en-US" altLang="zh-TW" sz="700" b="0" i="0" u="none" strike="noStrike" dirty="0">
                          <a:solidFill>
                            <a:srgbClr val="000000"/>
                          </a:solidFill>
                          <a:effectLst/>
                          <a:latin typeface="Meiryo UI" panose="020B0604030504040204" pitchFamily="50" charset="-128"/>
                          <a:ea typeface="Meiryo UI" panose="020B0604030504040204" pitchFamily="50" charset="-128"/>
                        </a:rPr>
                        <a:t>10kW</a:t>
                      </a:r>
                      <a:r>
                        <a:rPr lang="zh-TW" altLang="en-US" sz="700" b="0" i="0" u="none" strike="noStrike" dirty="0">
                          <a:solidFill>
                            <a:srgbClr val="000000"/>
                          </a:solidFill>
                          <a:effectLst/>
                          <a:latin typeface="Meiryo UI" panose="020B0604030504040204" pitchFamily="50" charset="-128"/>
                          <a:ea typeface="Meiryo UI" panose="020B0604030504040204" pitchFamily="50" charset="-128"/>
                        </a:rPr>
                        <a:t>以上</a:t>
                      </a:r>
                      <a:r>
                        <a:rPr lang="en-US" altLang="zh-TW" sz="700" b="0" i="0" u="none" strike="noStrike" dirty="0">
                          <a:solidFill>
                            <a:srgbClr val="000000"/>
                          </a:solidFill>
                          <a:effectLst/>
                          <a:latin typeface="Meiryo UI" panose="020B0604030504040204" pitchFamily="50" charset="-128"/>
                          <a:ea typeface="Meiryo UI" panose="020B0604030504040204" pitchFamily="50" charset="-128"/>
                        </a:rPr>
                        <a:t>2000kW</a:t>
                      </a:r>
                      <a:r>
                        <a:rPr lang="zh-TW" altLang="en-US" sz="700" b="0" i="0" u="none" strike="noStrike" dirty="0">
                          <a:solidFill>
                            <a:srgbClr val="000000"/>
                          </a:solidFill>
                          <a:effectLst/>
                          <a:latin typeface="Meiryo UI" panose="020B0604030504040204" pitchFamily="50" charset="-128"/>
                          <a:ea typeface="Meiryo UI" panose="020B0604030504040204" pitchFamily="50" charset="-128"/>
                        </a:rPr>
                        <a:t>未満</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ctr" fontAlgn="ctr"/>
                      <a:endParaRPr 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sz="700" b="0" i="0" u="none" strike="noStrike">
                          <a:solidFill>
                            <a:srgbClr val="000000"/>
                          </a:solidFill>
                          <a:effectLst/>
                          <a:latin typeface="Meiryo UI" panose="020B0604030504040204" pitchFamily="50" charset="-128"/>
                          <a:ea typeface="Meiryo UI" panose="020B0604030504040204" pitchFamily="50" charset="-128"/>
                        </a:rPr>
                        <a:t>f</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2208585"/>
                  </a:ext>
                </a:extLst>
              </a:tr>
              <a:tr h="0">
                <a:tc vMerge="1">
                  <a:txBody>
                    <a:bodyPr/>
                    <a:lstStyle/>
                    <a:p>
                      <a:pPr algn="l"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zh-TW" altLang="en-US" sz="700" b="0" i="0" u="none" strike="noStrike" dirty="0">
                          <a:solidFill>
                            <a:srgbClr val="000000"/>
                          </a:solidFill>
                          <a:effectLst/>
                          <a:latin typeface="Meiryo UI" panose="020B0604030504040204" pitchFamily="50" charset="-128"/>
                          <a:ea typeface="Meiryo UI" panose="020B0604030504040204" pitchFamily="50" charset="-128"/>
                        </a:rPr>
                        <a:t>太陽光発電設備 </a:t>
                      </a:r>
                      <a:r>
                        <a:rPr lang="en-US" altLang="zh-TW" sz="700" b="0" i="0" u="none" strike="noStrike" dirty="0">
                          <a:solidFill>
                            <a:srgbClr val="000000"/>
                          </a:solidFill>
                          <a:effectLst/>
                          <a:latin typeface="Meiryo UI" panose="020B0604030504040204" pitchFamily="50" charset="-128"/>
                          <a:ea typeface="Meiryo UI" panose="020B0604030504040204" pitchFamily="50" charset="-128"/>
                        </a:rPr>
                        <a:t>2,000kW</a:t>
                      </a:r>
                      <a:r>
                        <a:rPr lang="zh-TW" altLang="en-US" sz="700" b="0" i="0" u="none" strike="noStrike" dirty="0">
                          <a:solidFill>
                            <a:srgbClr val="000000"/>
                          </a:solidFill>
                          <a:effectLst/>
                          <a:latin typeface="Meiryo UI" panose="020B0604030504040204" pitchFamily="50" charset="-128"/>
                          <a:ea typeface="Meiryo UI" panose="020B0604030504040204" pitchFamily="50" charset="-128"/>
                        </a:rPr>
                        <a:t>以上</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ctr" fontAlgn="ctr"/>
                      <a:endParaRPr 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sz="700" b="0" i="0" u="none" strike="noStrike">
                          <a:solidFill>
                            <a:srgbClr val="000000"/>
                          </a:solidFill>
                          <a:effectLst/>
                          <a:latin typeface="Meiryo UI" panose="020B0604030504040204" pitchFamily="50" charset="-128"/>
                          <a:ea typeface="Meiryo UI" panose="020B0604030504040204" pitchFamily="50" charset="-128"/>
                        </a:rPr>
                        <a:t>y</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480565471"/>
                  </a:ext>
                </a:extLst>
              </a:tr>
              <a:tr h="0">
                <a:tc vMerge="1">
                  <a:txBody>
                    <a:bodyPr/>
                    <a:lstStyle/>
                    <a:p>
                      <a:pPr algn="l"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zh-TW" altLang="en-US" sz="700" b="0" i="0" u="none" strike="noStrike" dirty="0">
                          <a:solidFill>
                            <a:srgbClr val="000000"/>
                          </a:solidFill>
                          <a:effectLst/>
                          <a:latin typeface="Meiryo UI" panose="020B0604030504040204" pitchFamily="50" charset="-128"/>
                          <a:ea typeface="Meiryo UI" panose="020B0604030504040204" pitchFamily="50" charset="-128"/>
                        </a:rPr>
                        <a:t>太陽光発電設備 </a:t>
                      </a:r>
                      <a:r>
                        <a:rPr lang="en-US" altLang="zh-TW" sz="700" b="0" i="0" u="none" strike="noStrike" dirty="0">
                          <a:solidFill>
                            <a:srgbClr val="000000"/>
                          </a:solidFill>
                          <a:effectLst/>
                          <a:latin typeface="Meiryo UI" panose="020B0604030504040204" pitchFamily="50" charset="-128"/>
                          <a:ea typeface="Meiryo UI" panose="020B0604030504040204" pitchFamily="50" charset="-128"/>
                        </a:rPr>
                        <a:t>10kW</a:t>
                      </a:r>
                      <a:r>
                        <a:rPr lang="zh-TW" altLang="en-US" sz="700" b="0" i="0" u="none" strike="noStrike" dirty="0">
                          <a:solidFill>
                            <a:srgbClr val="000000"/>
                          </a:solidFill>
                          <a:effectLst/>
                          <a:latin typeface="Meiryo UI" panose="020B0604030504040204" pitchFamily="50" charset="-128"/>
                          <a:ea typeface="Meiryo UI" panose="020B0604030504040204" pitchFamily="50" charset="-128"/>
                        </a:rPr>
                        <a:t>以上</a:t>
                      </a:r>
                      <a:r>
                        <a:rPr lang="en-US" altLang="zh-TW" sz="700" b="0" i="0" u="none" strike="noStrike" dirty="0">
                          <a:solidFill>
                            <a:srgbClr val="000000"/>
                          </a:solidFill>
                          <a:effectLst/>
                          <a:latin typeface="Meiryo UI" panose="020B0604030504040204" pitchFamily="50" charset="-128"/>
                          <a:ea typeface="Meiryo UI" panose="020B0604030504040204" pitchFamily="50" charset="-128"/>
                        </a:rPr>
                        <a:t>500kW</a:t>
                      </a:r>
                      <a:r>
                        <a:rPr lang="zh-TW" altLang="en-US" sz="700" b="0" i="0" u="none" strike="noStrike" dirty="0">
                          <a:solidFill>
                            <a:srgbClr val="000000"/>
                          </a:solidFill>
                          <a:effectLst/>
                          <a:latin typeface="Meiryo UI" panose="020B0604030504040204" pitchFamily="50" charset="-128"/>
                          <a:ea typeface="Meiryo UI" panose="020B0604030504040204" pitchFamily="50" charset="-128"/>
                        </a:rPr>
                        <a:t>未満</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ctr" fontAlgn="ctr"/>
                      <a:endParaRPr 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sz="700" b="0" i="0" u="none" strike="noStrike">
                          <a:solidFill>
                            <a:srgbClr val="000000"/>
                          </a:solidFill>
                          <a:effectLst/>
                          <a:latin typeface="Meiryo UI" panose="020B0604030504040204" pitchFamily="50" charset="-128"/>
                          <a:ea typeface="Meiryo UI" panose="020B0604030504040204" pitchFamily="50" charset="-128"/>
                        </a:rPr>
                        <a:t>f</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590841778"/>
                  </a:ext>
                </a:extLst>
              </a:tr>
              <a:tr h="0">
                <a:tc vMerge="1">
                  <a:txBody>
                    <a:bodyPr/>
                    <a:lstStyle/>
                    <a:p>
                      <a:pPr algn="l"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zh-TW" altLang="en-US" sz="700" b="0" i="0" u="none" strike="noStrike" dirty="0">
                          <a:solidFill>
                            <a:srgbClr val="000000"/>
                          </a:solidFill>
                          <a:effectLst/>
                          <a:latin typeface="Meiryo UI" panose="020B0604030504040204" pitchFamily="50" charset="-128"/>
                          <a:ea typeface="Meiryo UI" panose="020B0604030504040204" pitchFamily="50" charset="-128"/>
                        </a:rPr>
                        <a:t>太陽光発電設備 </a:t>
                      </a:r>
                      <a:r>
                        <a:rPr lang="en-US" altLang="zh-TW" sz="700" b="0" i="0" u="none" strike="noStrike" dirty="0">
                          <a:solidFill>
                            <a:srgbClr val="000000"/>
                          </a:solidFill>
                          <a:effectLst/>
                          <a:latin typeface="Meiryo UI" panose="020B0604030504040204" pitchFamily="50" charset="-128"/>
                          <a:ea typeface="Meiryo UI" panose="020B0604030504040204" pitchFamily="50" charset="-128"/>
                        </a:rPr>
                        <a:t>500kW</a:t>
                      </a:r>
                      <a:r>
                        <a:rPr lang="zh-TW" altLang="en-US" sz="700" b="0" i="0" u="none" strike="noStrike" dirty="0">
                          <a:solidFill>
                            <a:srgbClr val="000000"/>
                          </a:solidFill>
                          <a:effectLst/>
                          <a:latin typeface="Meiryo UI" panose="020B0604030504040204" pitchFamily="50" charset="-128"/>
                          <a:ea typeface="Meiryo UI" panose="020B0604030504040204" pitchFamily="50" charset="-128"/>
                        </a:rPr>
                        <a:t>以上</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ctr" fontAlgn="ctr"/>
                      <a:endParaRPr 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sz="700" b="0" i="0" u="none" strike="noStrike">
                          <a:solidFill>
                            <a:srgbClr val="000000"/>
                          </a:solidFill>
                          <a:effectLst/>
                          <a:latin typeface="Meiryo UI" panose="020B0604030504040204" pitchFamily="50" charset="-128"/>
                          <a:ea typeface="Meiryo UI" panose="020B0604030504040204" pitchFamily="50" charset="-128"/>
                        </a:rPr>
                        <a:t>y</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299781483"/>
                  </a:ext>
                </a:extLst>
              </a:tr>
              <a:tr h="0">
                <a:tc vMerge="1">
                  <a:txBody>
                    <a:bodyPr/>
                    <a:lstStyle/>
                    <a:p>
                      <a:pPr algn="l"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太陽光発電設備 </a:t>
                      </a:r>
                      <a:r>
                        <a:rPr lang="en-US" altLang="ja-JP" sz="700" b="0" i="0" u="none" strike="noStrike" dirty="0">
                          <a:solidFill>
                            <a:srgbClr val="000000"/>
                          </a:solidFill>
                          <a:effectLst/>
                          <a:latin typeface="Meiryo UI" panose="020B0604030504040204" pitchFamily="50" charset="-128"/>
                          <a:ea typeface="Meiryo UI" panose="020B0604030504040204" pitchFamily="50" charset="-128"/>
                        </a:rPr>
                        <a:t>10kW</a:t>
                      </a: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以上</a:t>
                      </a:r>
                      <a:r>
                        <a:rPr lang="en-US" altLang="ja-JP" sz="700" b="0" i="0" u="none" strike="noStrike" dirty="0">
                          <a:solidFill>
                            <a:srgbClr val="000000"/>
                          </a:solidFill>
                          <a:effectLst/>
                          <a:latin typeface="Meiryo UI" panose="020B0604030504040204" pitchFamily="50" charset="-128"/>
                          <a:ea typeface="Meiryo UI" panose="020B0604030504040204" pitchFamily="50" charset="-128"/>
                        </a:rPr>
                        <a:t>50kW</a:t>
                      </a: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未満（地域活用要件の具備あり）</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ctr" fontAlgn="ctr"/>
                      <a:endParaRPr 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sz="700" b="0" i="0" u="none" strike="noStrike">
                          <a:solidFill>
                            <a:srgbClr val="000000"/>
                          </a:solidFill>
                          <a:effectLst/>
                          <a:latin typeface="Meiryo UI" panose="020B0604030504040204" pitchFamily="50" charset="-128"/>
                          <a:ea typeface="Meiryo UI" panose="020B0604030504040204" pitchFamily="50" charset="-128"/>
                        </a:rPr>
                        <a:t>f</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49215392"/>
                  </a:ext>
                </a:extLst>
              </a:tr>
              <a:tr h="0">
                <a:tc vMerge="1">
                  <a:txBody>
                    <a:bodyPr/>
                    <a:lstStyle/>
                    <a:p>
                      <a:pPr algn="l"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太陽光発電設備 </a:t>
                      </a:r>
                      <a:r>
                        <a:rPr lang="en-US" altLang="ja-JP" sz="700" b="0" i="0" u="none" strike="noStrike" dirty="0">
                          <a:solidFill>
                            <a:srgbClr val="000000"/>
                          </a:solidFill>
                          <a:effectLst/>
                          <a:latin typeface="Meiryo UI" panose="020B0604030504040204" pitchFamily="50" charset="-128"/>
                          <a:ea typeface="Meiryo UI" panose="020B0604030504040204" pitchFamily="50" charset="-128"/>
                        </a:rPr>
                        <a:t>10kW</a:t>
                      </a: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以上</a:t>
                      </a:r>
                      <a:r>
                        <a:rPr lang="en-US" altLang="ja-JP" sz="700" b="0" i="0" u="none" strike="noStrike" dirty="0">
                          <a:solidFill>
                            <a:srgbClr val="000000"/>
                          </a:solidFill>
                          <a:effectLst/>
                          <a:latin typeface="Meiryo UI" panose="020B0604030504040204" pitchFamily="50" charset="-128"/>
                          <a:ea typeface="Meiryo UI" panose="020B0604030504040204" pitchFamily="50" charset="-128"/>
                        </a:rPr>
                        <a:t>50kW</a:t>
                      </a: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未満（地域活用要件の具備なし）</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ctr" fontAlgn="ctr"/>
                      <a:endParaRPr 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700" b="0" i="0" u="none" strike="noStrike">
                          <a:solidFill>
                            <a:srgbClr val="000000"/>
                          </a:solidFill>
                          <a:effectLst/>
                          <a:latin typeface="Meiryo UI" panose="020B0604030504040204" pitchFamily="50" charset="-128"/>
                          <a:ea typeface="Meiryo UI" panose="020B0604030504040204" pitchFamily="50" charset="-128"/>
                        </a:rPr>
                        <a:t>8</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00515052"/>
                  </a:ext>
                </a:extLst>
              </a:tr>
              <a:tr h="0">
                <a:tc vMerge="1">
                  <a:txBody>
                    <a:bodyPr/>
                    <a:lstStyle/>
                    <a:p>
                      <a:pPr algn="l"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zh-TW" altLang="en-US" sz="700" b="0" i="0" u="none" strike="noStrike" dirty="0">
                          <a:solidFill>
                            <a:srgbClr val="000000"/>
                          </a:solidFill>
                          <a:effectLst/>
                          <a:latin typeface="Meiryo UI" panose="020B0604030504040204" pitchFamily="50" charset="-128"/>
                          <a:ea typeface="Meiryo UI" panose="020B0604030504040204" pitchFamily="50" charset="-128"/>
                        </a:rPr>
                        <a:t>太陽光発電設備 </a:t>
                      </a:r>
                      <a:r>
                        <a:rPr lang="en-US" altLang="zh-TW" sz="700" b="0" i="0" u="none" strike="noStrike" dirty="0">
                          <a:solidFill>
                            <a:srgbClr val="000000"/>
                          </a:solidFill>
                          <a:effectLst/>
                          <a:latin typeface="Meiryo UI" panose="020B0604030504040204" pitchFamily="50" charset="-128"/>
                          <a:ea typeface="Meiryo UI" panose="020B0604030504040204" pitchFamily="50" charset="-128"/>
                        </a:rPr>
                        <a:t>50kW</a:t>
                      </a:r>
                      <a:r>
                        <a:rPr lang="zh-TW" altLang="en-US" sz="700" b="0" i="0" u="none" strike="noStrike" dirty="0">
                          <a:solidFill>
                            <a:srgbClr val="000000"/>
                          </a:solidFill>
                          <a:effectLst/>
                          <a:latin typeface="Meiryo UI" panose="020B0604030504040204" pitchFamily="50" charset="-128"/>
                          <a:ea typeface="Meiryo UI" panose="020B0604030504040204" pitchFamily="50" charset="-128"/>
                        </a:rPr>
                        <a:t>以上</a:t>
                      </a:r>
                      <a:r>
                        <a:rPr lang="en-US" altLang="zh-TW" sz="700" b="0" i="0" u="none" strike="noStrike" dirty="0">
                          <a:solidFill>
                            <a:srgbClr val="000000"/>
                          </a:solidFill>
                          <a:effectLst/>
                          <a:latin typeface="Meiryo UI" panose="020B0604030504040204" pitchFamily="50" charset="-128"/>
                          <a:ea typeface="Meiryo UI" panose="020B0604030504040204" pitchFamily="50" charset="-128"/>
                        </a:rPr>
                        <a:t>250kW</a:t>
                      </a:r>
                      <a:r>
                        <a:rPr lang="zh-TW" altLang="en-US" sz="700" b="0" i="0" u="none" strike="noStrike" dirty="0">
                          <a:solidFill>
                            <a:srgbClr val="000000"/>
                          </a:solidFill>
                          <a:effectLst/>
                          <a:latin typeface="Meiryo UI" panose="020B0604030504040204" pitchFamily="50" charset="-128"/>
                          <a:ea typeface="Meiryo UI" panose="020B0604030504040204" pitchFamily="50" charset="-128"/>
                        </a:rPr>
                        <a:t>未満</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ctr" fontAlgn="ctr"/>
                      <a:endParaRPr 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700" b="0" i="0" u="none" strike="noStrike">
                          <a:solidFill>
                            <a:srgbClr val="000000"/>
                          </a:solidFill>
                          <a:effectLst/>
                          <a:latin typeface="Meiryo UI" panose="020B0604030504040204" pitchFamily="50" charset="-128"/>
                          <a:ea typeface="Meiryo UI" panose="020B0604030504040204" pitchFamily="50" charset="-128"/>
                        </a:rPr>
                        <a:t>8</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50376147"/>
                  </a:ext>
                </a:extLst>
              </a:tr>
              <a:tr h="0">
                <a:tc vMerge="1">
                  <a:txBody>
                    <a:bodyPr/>
                    <a:lstStyle/>
                    <a:p>
                      <a:pPr algn="l"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zh-TW" altLang="en-US" sz="700" b="0" i="0" u="none" strike="noStrike" dirty="0">
                          <a:solidFill>
                            <a:srgbClr val="000000"/>
                          </a:solidFill>
                          <a:effectLst/>
                          <a:latin typeface="Meiryo UI" panose="020B0604030504040204" pitchFamily="50" charset="-128"/>
                          <a:ea typeface="Meiryo UI" panose="020B0604030504040204" pitchFamily="50" charset="-128"/>
                        </a:rPr>
                        <a:t>太陽光発電設備 </a:t>
                      </a:r>
                      <a:r>
                        <a:rPr lang="en-US" altLang="zh-TW" sz="700" b="0" i="0" u="none" strike="noStrike" dirty="0">
                          <a:solidFill>
                            <a:srgbClr val="000000"/>
                          </a:solidFill>
                          <a:effectLst/>
                          <a:latin typeface="Meiryo UI" panose="020B0604030504040204" pitchFamily="50" charset="-128"/>
                          <a:ea typeface="Meiryo UI" panose="020B0604030504040204" pitchFamily="50" charset="-128"/>
                        </a:rPr>
                        <a:t>250kW</a:t>
                      </a:r>
                      <a:r>
                        <a:rPr lang="zh-TW" altLang="en-US" sz="700" b="0" i="0" u="none" strike="noStrike" dirty="0">
                          <a:solidFill>
                            <a:srgbClr val="000000"/>
                          </a:solidFill>
                          <a:effectLst/>
                          <a:latin typeface="Meiryo UI" panose="020B0604030504040204" pitchFamily="50" charset="-128"/>
                          <a:ea typeface="Meiryo UI" panose="020B0604030504040204" pitchFamily="50" charset="-128"/>
                        </a:rPr>
                        <a:t>以上</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ctr" fontAlgn="ctr"/>
                      <a:endParaRPr 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sz="700" b="0" i="0" u="none" strike="noStrike" dirty="0">
                          <a:solidFill>
                            <a:srgbClr val="000000"/>
                          </a:solidFill>
                          <a:effectLst/>
                          <a:latin typeface="Meiryo UI" panose="020B0604030504040204" pitchFamily="50" charset="-128"/>
                          <a:ea typeface="Meiryo UI" panose="020B0604030504040204" pitchFamily="50" charset="-128"/>
                        </a:rPr>
                        <a:t>y</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475254759"/>
                  </a:ext>
                </a:extLst>
              </a:tr>
              <a:tr h="0">
                <a:tc vMerge="1">
                  <a:txBody>
                    <a:bodyPr/>
                    <a:lstStyle/>
                    <a:p>
                      <a:endParaRPr kumimoji="1" lang="ja-JP" altLang="en-US"/>
                    </a:p>
                  </a:txBody>
                  <a:tcPr/>
                </a:tc>
                <a:tc>
                  <a:txBody>
                    <a:bodyPr/>
                    <a:lstStyle/>
                    <a:p>
                      <a:pPr algn="l" fontAlgn="ctr"/>
                      <a:r>
                        <a:rPr lang="zh-TW" altLang="en-US" sz="700" b="0" i="0" u="none" strike="noStrike" dirty="0">
                          <a:solidFill>
                            <a:srgbClr val="000000"/>
                          </a:solidFill>
                          <a:effectLst/>
                          <a:latin typeface="Meiryo UI" panose="020B0604030504040204" pitchFamily="50" charset="-128"/>
                          <a:ea typeface="Meiryo UI" panose="020B0604030504040204" pitchFamily="50" charset="-128"/>
                        </a:rPr>
                        <a:t>特例太陽光発電設備（</a:t>
                      </a:r>
                      <a:r>
                        <a:rPr lang="en-US" altLang="zh-TW" sz="700" b="0" i="0" u="none" strike="noStrike" dirty="0">
                          <a:solidFill>
                            <a:srgbClr val="000000"/>
                          </a:solidFill>
                          <a:effectLst/>
                          <a:latin typeface="Meiryo UI" panose="020B0604030504040204" pitchFamily="50" charset="-128"/>
                          <a:ea typeface="Meiryo UI" panose="020B0604030504040204" pitchFamily="50" charset="-128"/>
                        </a:rPr>
                        <a:t>RPS/FIT</a:t>
                      </a:r>
                      <a:r>
                        <a:rPr lang="zh-TW" altLang="en-US" sz="700" b="0" i="0" u="none" strike="noStrike" dirty="0">
                          <a:solidFill>
                            <a:srgbClr val="000000"/>
                          </a:solidFill>
                          <a:effectLst/>
                          <a:latin typeface="Meiryo UI" panose="020B0604030504040204" pitchFamily="50" charset="-128"/>
                          <a:ea typeface="Meiryo UI" panose="020B0604030504040204" pitchFamily="50" charset="-128"/>
                        </a:rPr>
                        <a:t>）</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sz="700" b="0" i="0" u="none" strike="noStrike" dirty="0">
                          <a:solidFill>
                            <a:srgbClr val="000000"/>
                          </a:solidFill>
                          <a:effectLst/>
                          <a:latin typeface="Meiryo UI" panose="020B0604030504040204" pitchFamily="50" charset="-128"/>
                          <a:ea typeface="Meiryo UI" panose="020B0604030504040204" pitchFamily="50" charset="-128"/>
                        </a:rPr>
                        <a:t>F</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sz="700" b="0" i="0" u="none" strike="noStrike" dirty="0">
                          <a:solidFill>
                            <a:srgbClr val="000000"/>
                          </a:solidFill>
                          <a:effectLst/>
                          <a:latin typeface="Meiryo UI" panose="020B0604030504040204" pitchFamily="50" charset="-128"/>
                          <a:ea typeface="Meiryo UI" panose="020B0604030504040204" pitchFamily="50" charset="-128"/>
                        </a:rPr>
                        <a:t>F</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67763650"/>
                  </a:ext>
                </a:extLst>
              </a:tr>
              <a:tr h="0">
                <a:tc vMerge="1">
                  <a:txBody>
                    <a:bodyPr/>
                    <a:lstStyle/>
                    <a:p>
                      <a:endParaRPr kumimoji="1" lang="ja-JP" altLang="en-US"/>
                    </a:p>
                  </a:txBody>
                  <a:tcPr/>
                </a:tc>
                <a:tc>
                  <a:txBody>
                    <a:bodyPr/>
                    <a:lstStyle/>
                    <a:p>
                      <a:pPr algn="l" fontAlgn="ctr"/>
                      <a:r>
                        <a:rPr lang="zh-TW" altLang="en-US" sz="700" b="0" i="0" u="none" strike="noStrike" dirty="0">
                          <a:solidFill>
                            <a:srgbClr val="000000"/>
                          </a:solidFill>
                          <a:effectLst/>
                          <a:latin typeface="Meiryo UI" panose="020B0604030504040204" pitchFamily="50" charset="-128"/>
                          <a:ea typeface="Meiryo UI" panose="020B0604030504040204" pitchFamily="50" charset="-128"/>
                        </a:rPr>
                        <a:t>太陽光発電（</a:t>
                      </a:r>
                      <a:r>
                        <a:rPr lang="en-US" altLang="zh-TW" sz="700" b="0" i="0" u="none" strike="noStrike" dirty="0">
                          <a:solidFill>
                            <a:srgbClr val="000000"/>
                          </a:solidFill>
                          <a:effectLst/>
                          <a:latin typeface="Meiryo UI" panose="020B0604030504040204" pitchFamily="50" charset="-128"/>
                          <a:ea typeface="Meiryo UI" panose="020B0604030504040204" pitchFamily="50" charset="-128"/>
                        </a:rPr>
                        <a:t>RPS</a:t>
                      </a:r>
                      <a:r>
                        <a:rPr lang="zh-TW" altLang="en-US" sz="700" b="0" i="0" u="none" strike="noStrike" dirty="0">
                          <a:solidFill>
                            <a:srgbClr val="000000"/>
                          </a:solidFill>
                          <a:effectLst/>
                          <a:latin typeface="Meiryo UI" panose="020B0604030504040204" pitchFamily="50" charset="-128"/>
                          <a:ea typeface="Meiryo UI" panose="020B0604030504040204" pitchFamily="50" charset="-128"/>
                        </a:rPr>
                        <a:t>）</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sz="700" b="0" i="0" u="none" strike="noStrike" dirty="0">
                          <a:solidFill>
                            <a:srgbClr val="000000"/>
                          </a:solidFill>
                          <a:effectLst/>
                          <a:latin typeface="Meiryo UI" panose="020B0604030504040204" pitchFamily="50" charset="-128"/>
                          <a:ea typeface="Meiryo UI" panose="020B0604030504040204" pitchFamily="50" charset="-128"/>
                        </a:rPr>
                        <a:t>P</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sz="700" b="0" i="0" u="none" strike="noStrike" dirty="0">
                          <a:solidFill>
                            <a:srgbClr val="000000"/>
                          </a:solidFill>
                          <a:effectLst/>
                          <a:latin typeface="Meiryo UI" panose="020B0604030504040204" pitchFamily="50" charset="-128"/>
                          <a:ea typeface="Meiryo UI" panose="020B0604030504040204" pitchFamily="50" charset="-128"/>
                        </a:rPr>
                        <a:t>P</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05196501"/>
                  </a:ext>
                </a:extLst>
              </a:tr>
            </a:tbl>
          </a:graphicData>
        </a:graphic>
      </p:graphicFrame>
    </p:spTree>
    <p:extLst>
      <p:ext uri="{BB962C8B-B14F-4D97-AF65-F5344CB8AC3E}">
        <p14:creationId xmlns:p14="http://schemas.microsoft.com/office/powerpoint/2010/main" val="3864564213"/>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zh-TW" altLang="en-US" dirty="0">
                <a:latin typeface="Meiryo UI" panose="020B0604030504040204" pitchFamily="50" charset="-128"/>
                <a:ea typeface="Meiryo UI" panose="020B0604030504040204" pitchFamily="50" charset="-128"/>
              </a:rPr>
              <a:t>業務詳細仕様</a:t>
            </a:r>
            <a:br>
              <a:rPr lang="en-US" altLang="ja-JP" dirty="0">
                <a:latin typeface="Meiryo UI" panose="020B0604030504040204" pitchFamily="50" charset="-128"/>
                <a:ea typeface="Meiryo UI" panose="020B0604030504040204" pitchFamily="50" charset="-128"/>
              </a:rPr>
            </a:br>
            <a:r>
              <a:rPr lang="ja-JP" altLang="en-US" dirty="0">
                <a:latin typeface="Meiryo UI" panose="020B0604030504040204" pitchFamily="50" charset="-128"/>
                <a:ea typeface="Meiryo UI" panose="020B0604030504040204" pitchFamily="50" charset="-128"/>
              </a:rPr>
              <a:t>事前準備：マスタ情報管理 </a:t>
            </a:r>
            <a:r>
              <a:rPr lang="en-US" altLang="ja-JP" dirty="0">
                <a:latin typeface="Meiryo UI" panose="020B0604030504040204" pitchFamily="50" charset="-128"/>
                <a:ea typeface="Meiryo UI" panose="020B0604030504040204" pitchFamily="50" charset="-128"/>
              </a:rPr>
              <a:t>– </a:t>
            </a:r>
            <a:r>
              <a:rPr lang="ja-JP" altLang="en-US" dirty="0">
                <a:latin typeface="Meiryo UI" panose="020B0604030504040204" pitchFamily="50" charset="-128"/>
                <a:ea typeface="Meiryo UI" panose="020B0604030504040204" pitchFamily="50" charset="-128"/>
              </a:rPr>
              <a:t>事業計画認定情報</a:t>
            </a:r>
            <a:endParaRPr kumimoji="1" lang="ja-JP" altLang="en-US" dirty="0">
              <a:latin typeface="Meiryo UI" panose="020B0604030504040204" pitchFamily="50" charset="-128"/>
              <a:ea typeface="Meiryo UI" panose="020B0604030504040204" pitchFamily="50" charset="-128"/>
            </a:endParaRPr>
          </a:p>
        </p:txBody>
      </p:sp>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1557670628"/>
              </p:ext>
            </p:extLst>
          </p:nvPr>
        </p:nvGraphicFramePr>
        <p:xfrm>
          <a:off x="141614" y="864068"/>
          <a:ext cx="9601200" cy="5913804"/>
        </p:xfrm>
        <a:graphic>
          <a:graphicData uri="http://schemas.openxmlformats.org/drawingml/2006/table">
            <a:tbl>
              <a:tblPr firstRow="1" bandRow="1">
                <a:tableStyleId>{2D5ABB26-0587-4C30-8999-92F81FD0307C}</a:tableStyleId>
              </a:tblPr>
              <a:tblGrid>
                <a:gridCol w="1149668">
                  <a:extLst>
                    <a:ext uri="{9D8B030D-6E8A-4147-A177-3AD203B41FA5}">
                      <a16:colId xmlns:a16="http://schemas.microsoft.com/office/drawing/2014/main" val="358073148"/>
                    </a:ext>
                  </a:extLst>
                </a:gridCol>
                <a:gridCol w="8451532">
                  <a:extLst>
                    <a:ext uri="{9D8B030D-6E8A-4147-A177-3AD203B41FA5}">
                      <a16:colId xmlns:a16="http://schemas.microsoft.com/office/drawing/2014/main" val="1235158156"/>
                    </a:ext>
                  </a:extLst>
                </a:gridCol>
              </a:tblGrid>
              <a:tr h="0">
                <a:tc>
                  <a:txBody>
                    <a:bodyPr/>
                    <a:lstStyle/>
                    <a:p>
                      <a:pPr algn="l"/>
                      <a:r>
                        <a:rPr kumimoji="1" lang="ja-JP" altLang="en-US" sz="1200" b="0" dirty="0">
                          <a:latin typeface="Meiryo UI" panose="020B0604030504040204" pitchFamily="50" charset="-128"/>
                          <a:ea typeface="Meiryo UI" panose="020B0604030504040204" pitchFamily="50" charset="-128"/>
                        </a:rPr>
                        <a:t>業務プロセス</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登録</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a:t>
                      </a:r>
                      <a:r>
                        <a:rPr kumimoji="1" lang="en-US" altLang="ja-JP" sz="1200" b="0" dirty="0">
                          <a:latin typeface="Meiryo UI" panose="020B0604030504040204" pitchFamily="50" charset="-128"/>
                          <a:ea typeface="Meiryo UI" panose="020B0604030504040204" pitchFamily="50" charset="-128"/>
                        </a:rPr>
                        <a:t>01:</a:t>
                      </a:r>
                      <a:r>
                        <a:rPr kumimoji="1" lang="zh-TW" altLang="en-US" sz="1200" b="0" dirty="0">
                          <a:latin typeface="Meiryo UI" panose="020B0604030504040204" pitchFamily="50" charset="-128"/>
                          <a:ea typeface="Meiryo UI" panose="020B0604030504040204" pitchFamily="50" charset="-128"/>
                        </a:rPr>
                        <a:t>事業計画認定情報</a:t>
                      </a:r>
                      <a:r>
                        <a:rPr kumimoji="1" lang="ja-JP" altLang="en-US" sz="1200" b="0" dirty="0">
                          <a:latin typeface="Meiryo UI" panose="020B0604030504040204" pitchFamily="50" charset="-128"/>
                          <a:ea typeface="Meiryo UI" panose="020B0604030504040204" pitchFamily="50" charset="-128"/>
                        </a:rPr>
                        <a:t>抽出」「</a:t>
                      </a:r>
                      <a:r>
                        <a:rPr kumimoji="1" lang="en-US" altLang="ja-JP" sz="1200" b="0" dirty="0">
                          <a:latin typeface="Meiryo UI" panose="020B0604030504040204" pitchFamily="50" charset="-128"/>
                          <a:ea typeface="Meiryo UI" panose="020B0604030504040204" pitchFamily="50" charset="-128"/>
                        </a:rPr>
                        <a:t>02:</a:t>
                      </a:r>
                      <a:r>
                        <a:rPr kumimoji="1" lang="zh-TW" altLang="en-US" sz="1200" b="0" dirty="0">
                          <a:latin typeface="Meiryo UI" panose="020B0604030504040204" pitchFamily="50" charset="-128"/>
                          <a:ea typeface="Meiryo UI" panose="020B0604030504040204" pitchFamily="50" charset="-128"/>
                        </a:rPr>
                        <a:t>事業計画認定情報抽出</a:t>
                      </a:r>
                      <a:r>
                        <a:rPr kumimoji="1" lang="ja-JP" altLang="en-US" sz="1200" b="0" dirty="0">
                          <a:latin typeface="Meiryo UI" panose="020B0604030504040204" pitchFamily="50" charset="-128"/>
                          <a:ea typeface="Meiryo UI" panose="020B0604030504040204" pitchFamily="50" charset="-128"/>
                        </a:rPr>
                        <a:t>」</a:t>
                      </a: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照会</a:t>
                      </a:r>
                      <a:r>
                        <a:rPr kumimoji="1" lang="en-US" altLang="ja-JP" sz="1200" b="0" dirty="0">
                          <a:latin typeface="Meiryo UI" panose="020B0604030504040204" pitchFamily="50" charset="-128"/>
                          <a:ea typeface="Meiryo UI" panose="020B0604030504040204" pitchFamily="50" charset="-128"/>
                        </a:rPr>
                        <a:t>】</a:t>
                      </a:r>
                      <a:r>
                        <a:rPr kumimoji="1" lang="zh-TW" altLang="en-US" sz="1200" b="0" dirty="0">
                          <a:latin typeface="Meiryo UI" panose="020B0604030504040204" pitchFamily="50" charset="-128"/>
                          <a:ea typeface="Meiryo UI" panose="020B0604030504040204" pitchFamily="50" charset="-128"/>
                        </a:rPr>
                        <a:t>「</a:t>
                      </a:r>
                      <a:r>
                        <a:rPr kumimoji="1" lang="en-US" altLang="zh-TW" sz="1200" b="0" dirty="0">
                          <a:latin typeface="Meiryo UI" panose="020B0604030504040204" pitchFamily="50" charset="-128"/>
                          <a:ea typeface="Meiryo UI" panose="020B0604030504040204" pitchFamily="50" charset="-128"/>
                        </a:rPr>
                        <a:t>01:</a:t>
                      </a:r>
                      <a:r>
                        <a:rPr kumimoji="1" lang="zh-TW" altLang="en-US" sz="1200" b="0" dirty="0">
                          <a:latin typeface="Meiryo UI" panose="020B0604030504040204" pitchFamily="50" charset="-128"/>
                          <a:ea typeface="Meiryo UI" panose="020B0604030504040204" pitchFamily="50" charset="-128"/>
                        </a:rPr>
                        <a:t>事業計画認定情報</a:t>
                      </a:r>
                      <a:r>
                        <a:rPr kumimoji="1" lang="ja-JP" altLang="en-US" sz="1200" b="0" dirty="0">
                          <a:latin typeface="Meiryo UI" panose="020B0604030504040204" pitchFamily="50" charset="-128"/>
                          <a:ea typeface="Meiryo UI" panose="020B0604030504040204" pitchFamily="50" charset="-128"/>
                        </a:rPr>
                        <a:t>照会</a:t>
                      </a:r>
                      <a:r>
                        <a:rPr kumimoji="1" lang="zh-TW" altLang="en-US" sz="1200" b="0" dirty="0">
                          <a:latin typeface="Meiryo UI" panose="020B0604030504040204" pitchFamily="50" charset="-128"/>
                          <a:ea typeface="Meiryo UI" panose="020B0604030504040204" pitchFamily="50" charset="-128"/>
                        </a:rPr>
                        <a:t>」</a:t>
                      </a:r>
                      <a:endParaRPr kumimoji="1" lang="en-US" altLang="zh-TW"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281183">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業務詳細仕様</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2081878"/>
                  </a:ext>
                </a:extLst>
              </a:tr>
              <a:tr h="5175421">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b="1" u="sng" dirty="0">
                          <a:latin typeface="Meiryo UI" panose="020B0604030504040204" pitchFamily="50" charset="-128"/>
                          <a:ea typeface="Meiryo UI" panose="020B0604030504040204" pitchFamily="50" charset="-128"/>
                        </a:rPr>
                        <a:t>登録が必要な</a:t>
                      </a:r>
                      <a:r>
                        <a:rPr kumimoji="1" lang="zh-TW" altLang="en-US" sz="1100" b="1" u="sng" dirty="0">
                          <a:latin typeface="Meiryo UI" panose="020B0604030504040204" pitchFamily="50" charset="-128"/>
                          <a:ea typeface="Meiryo UI" panose="020B0604030504040204" pitchFamily="50" charset="-128"/>
                        </a:rPr>
                        <a:t>事業計画認定情報</a:t>
                      </a:r>
                      <a:r>
                        <a:rPr kumimoji="1" lang="en-US" altLang="ja-JP" sz="1100" b="1" u="sng" dirty="0">
                          <a:latin typeface="Meiryo UI" panose="020B0604030504040204" pitchFamily="50" charset="-128"/>
                          <a:ea typeface="Meiryo UI" panose="020B0604030504040204" pitchFamily="50" charset="-128"/>
                        </a:rPr>
                        <a:t>(4/10)</a:t>
                      </a:r>
                      <a:endParaRPr kumimoji="1" lang="en-US" altLang="ja-JP" sz="1200" b="1" u="sng"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1" u="sng"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100" b="0" u="none" dirty="0">
                          <a:latin typeface="Meiryo UI" panose="020B0604030504040204" pitchFamily="50" charset="-128"/>
                          <a:ea typeface="Meiryo UI" panose="020B0604030504040204" pitchFamily="50" charset="-128"/>
                        </a:rPr>
                        <a:t>【※2</a:t>
                      </a:r>
                      <a:r>
                        <a:rPr kumimoji="1" lang="ja-JP" altLang="en-US" sz="1100" b="0" u="none" dirty="0">
                          <a:latin typeface="Meiryo UI" panose="020B0604030504040204" pitchFamily="50" charset="-128"/>
                          <a:ea typeface="Meiryo UI" panose="020B0604030504040204" pitchFamily="50" charset="-128"/>
                        </a:rPr>
                        <a:t>：設備</a:t>
                      </a:r>
                      <a:r>
                        <a:rPr kumimoji="1" lang="en-US" altLang="ja-JP" sz="1100" b="0" u="none" dirty="0">
                          <a:latin typeface="Meiryo UI" panose="020B0604030504040204" pitchFamily="50" charset="-128"/>
                          <a:ea typeface="Meiryo UI" panose="020B0604030504040204" pitchFamily="50" charset="-128"/>
                        </a:rPr>
                        <a:t>ID</a:t>
                      </a:r>
                      <a:r>
                        <a:rPr kumimoji="1" lang="ja-JP" altLang="en-US" sz="1100" b="0" u="none" dirty="0">
                          <a:latin typeface="Meiryo UI" panose="020B0604030504040204" pitchFamily="50" charset="-128"/>
                          <a:ea typeface="Meiryo UI" panose="020B0604030504040204" pitchFamily="50" charset="-128"/>
                        </a:rPr>
                        <a:t>のコード体系</a:t>
                      </a:r>
                      <a:r>
                        <a:rPr kumimoji="1" lang="en-US" altLang="ja-JP" sz="1100" b="0" u="none" dirty="0">
                          <a:latin typeface="Meiryo UI" panose="020B0604030504040204" pitchFamily="50" charset="-128"/>
                          <a:ea typeface="Meiryo UI" panose="020B0604030504040204" pitchFamily="50" charset="-128"/>
                        </a:rPr>
                        <a:t>】</a:t>
                      </a:r>
                      <a:r>
                        <a:rPr kumimoji="1" lang="ja-JP" altLang="en-US" sz="1100" b="0" u="none" dirty="0">
                          <a:latin typeface="Meiryo UI" panose="020B0604030504040204" pitchFamily="50" charset="-128"/>
                          <a:ea typeface="Meiryo UI" panose="020B0604030504040204" pitchFamily="50" charset="-128"/>
                        </a:rPr>
                        <a:t>（続き）</a:t>
                      </a:r>
                      <a:endParaRPr kumimoji="1" lang="en-US" altLang="ja-JP" sz="1100" b="0" u="none"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100" b="0" u="sng"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100" b="0" u="none"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77678721"/>
                  </a:ext>
                </a:extLst>
              </a:tr>
            </a:tbl>
          </a:graphicData>
        </a:graphic>
      </p:graphicFrame>
      <p:graphicFrame>
        <p:nvGraphicFramePr>
          <p:cNvPr id="4" name="表 3">
            <a:extLst>
              <a:ext uri="{FF2B5EF4-FFF2-40B4-BE49-F238E27FC236}">
                <a16:creationId xmlns:a16="http://schemas.microsoft.com/office/drawing/2014/main" id="{4FBCEA73-8A23-48BA-BC43-C3331C4E13A6}"/>
              </a:ext>
            </a:extLst>
          </p:cNvPr>
          <p:cNvGraphicFramePr>
            <a:graphicFrameLocks noGrp="1"/>
          </p:cNvGraphicFramePr>
          <p:nvPr/>
        </p:nvGraphicFramePr>
        <p:xfrm>
          <a:off x="253201" y="2242623"/>
          <a:ext cx="1820270" cy="448800"/>
        </p:xfrm>
        <a:graphic>
          <a:graphicData uri="http://schemas.openxmlformats.org/drawingml/2006/table">
            <a:tbl>
              <a:tblPr/>
              <a:tblGrid>
                <a:gridCol w="182027">
                  <a:extLst>
                    <a:ext uri="{9D8B030D-6E8A-4147-A177-3AD203B41FA5}">
                      <a16:colId xmlns:a16="http://schemas.microsoft.com/office/drawing/2014/main" val="2292801989"/>
                    </a:ext>
                  </a:extLst>
                </a:gridCol>
                <a:gridCol w="182027">
                  <a:extLst>
                    <a:ext uri="{9D8B030D-6E8A-4147-A177-3AD203B41FA5}">
                      <a16:colId xmlns:a16="http://schemas.microsoft.com/office/drawing/2014/main" val="896038359"/>
                    </a:ext>
                  </a:extLst>
                </a:gridCol>
                <a:gridCol w="182027">
                  <a:extLst>
                    <a:ext uri="{9D8B030D-6E8A-4147-A177-3AD203B41FA5}">
                      <a16:colId xmlns:a16="http://schemas.microsoft.com/office/drawing/2014/main" val="639034742"/>
                    </a:ext>
                  </a:extLst>
                </a:gridCol>
                <a:gridCol w="182027">
                  <a:extLst>
                    <a:ext uri="{9D8B030D-6E8A-4147-A177-3AD203B41FA5}">
                      <a16:colId xmlns:a16="http://schemas.microsoft.com/office/drawing/2014/main" val="2418619450"/>
                    </a:ext>
                  </a:extLst>
                </a:gridCol>
                <a:gridCol w="182027">
                  <a:extLst>
                    <a:ext uri="{9D8B030D-6E8A-4147-A177-3AD203B41FA5}">
                      <a16:colId xmlns:a16="http://schemas.microsoft.com/office/drawing/2014/main" val="703826909"/>
                    </a:ext>
                  </a:extLst>
                </a:gridCol>
                <a:gridCol w="182027">
                  <a:extLst>
                    <a:ext uri="{9D8B030D-6E8A-4147-A177-3AD203B41FA5}">
                      <a16:colId xmlns:a16="http://schemas.microsoft.com/office/drawing/2014/main" val="2275645214"/>
                    </a:ext>
                  </a:extLst>
                </a:gridCol>
                <a:gridCol w="182027">
                  <a:extLst>
                    <a:ext uri="{9D8B030D-6E8A-4147-A177-3AD203B41FA5}">
                      <a16:colId xmlns:a16="http://schemas.microsoft.com/office/drawing/2014/main" val="1513159516"/>
                    </a:ext>
                  </a:extLst>
                </a:gridCol>
                <a:gridCol w="182027">
                  <a:extLst>
                    <a:ext uri="{9D8B030D-6E8A-4147-A177-3AD203B41FA5}">
                      <a16:colId xmlns:a16="http://schemas.microsoft.com/office/drawing/2014/main" val="2003506990"/>
                    </a:ext>
                  </a:extLst>
                </a:gridCol>
                <a:gridCol w="182027">
                  <a:extLst>
                    <a:ext uri="{9D8B030D-6E8A-4147-A177-3AD203B41FA5}">
                      <a16:colId xmlns:a16="http://schemas.microsoft.com/office/drawing/2014/main" val="502106947"/>
                    </a:ext>
                  </a:extLst>
                </a:gridCol>
                <a:gridCol w="182027">
                  <a:extLst>
                    <a:ext uri="{9D8B030D-6E8A-4147-A177-3AD203B41FA5}">
                      <a16:colId xmlns:a16="http://schemas.microsoft.com/office/drawing/2014/main" val="883431238"/>
                    </a:ext>
                  </a:extLst>
                </a:gridCol>
              </a:tblGrid>
              <a:tr h="0">
                <a:tc>
                  <a:txBody>
                    <a:bodyPr/>
                    <a:lstStyle/>
                    <a:p>
                      <a:pPr algn="ctr" fontAlgn="ctr"/>
                      <a:r>
                        <a:rPr lang="en-US" sz="1000" b="0" i="0" u="none" strike="noStrike">
                          <a:solidFill>
                            <a:srgbClr val="000000"/>
                          </a:solidFill>
                          <a:effectLst/>
                          <a:latin typeface="Meiryo UI" panose="020B0604030504040204" pitchFamily="50" charset="-128"/>
                          <a:ea typeface="Meiryo UI" panose="020B0604030504040204" pitchFamily="50" charset="-128"/>
                        </a:rPr>
                        <a:t>X</a:t>
                      </a:r>
                    </a:p>
                  </a:txBody>
                  <a:tcPr marL="36000" marR="36000" marT="36000" marB="36000" anchor="ctr">
                    <a:lnL w="6350" cap="flat" cmpd="sng" algn="ctr">
                      <a:solidFill>
                        <a:schemeClr val="tx1"/>
                      </a:solidFill>
                      <a:prstDash val="solid"/>
                      <a:round/>
                      <a:headEnd type="none" w="med" len="med"/>
                      <a:tailEnd type="none" w="med" len="med"/>
                    </a:lnL>
                    <a:lnR w="6350" cap="flat" cmpd="sng" algn="ctr">
                      <a:solidFill>
                        <a:srgbClr val="000000"/>
                      </a:solidFill>
                      <a:prstDash val="dash"/>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1000" b="0" i="0" u="none" strike="noStrike">
                          <a:solidFill>
                            <a:srgbClr val="000000"/>
                          </a:solidFill>
                          <a:effectLst/>
                          <a:latin typeface="Meiryo UI" panose="020B0604030504040204" pitchFamily="50" charset="-128"/>
                          <a:ea typeface="Meiryo UI" panose="020B0604030504040204" pitchFamily="50" charset="-128"/>
                        </a:rPr>
                        <a:t>N</a:t>
                      </a:r>
                    </a:p>
                  </a:txBody>
                  <a:tcPr marL="36000" marR="36000" marT="36000" marB="36000" anchor="ctr">
                    <a:lnL w="6350" cap="flat" cmpd="sng" algn="ctr">
                      <a:solidFill>
                        <a:srgbClr val="000000"/>
                      </a:solidFill>
                      <a:prstDash val="dash"/>
                      <a:round/>
                      <a:headEnd type="none" w="med" len="med"/>
                      <a:tailEnd type="none" w="med" len="med"/>
                    </a:lnL>
                    <a:lnR w="6350" cap="flat" cmpd="sng" algn="ctr">
                      <a:solidFill>
                        <a:srgbClr val="000000"/>
                      </a:solidFill>
                      <a:prstDash val="dash"/>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1000" b="0" i="0" u="none" strike="noStrike">
                          <a:solidFill>
                            <a:srgbClr val="000000"/>
                          </a:solidFill>
                          <a:effectLst/>
                          <a:latin typeface="Meiryo UI" panose="020B0604030504040204" pitchFamily="50" charset="-128"/>
                          <a:ea typeface="Meiryo UI" panose="020B0604030504040204" pitchFamily="50" charset="-128"/>
                        </a:rPr>
                        <a:t>N</a:t>
                      </a:r>
                    </a:p>
                  </a:txBody>
                  <a:tcPr marL="36000" marR="36000" marT="36000" marB="36000" anchor="ctr">
                    <a:lnL w="6350" cap="flat" cmpd="sng" algn="ctr">
                      <a:solidFill>
                        <a:srgbClr val="000000"/>
                      </a:solidFill>
                      <a:prstDash val="dash"/>
                      <a:round/>
                      <a:headEnd type="none" w="med" len="med"/>
                      <a:tailEnd type="none" w="med" len="med"/>
                    </a:lnL>
                    <a:lnR w="6350" cap="flat" cmpd="sng" algn="ctr">
                      <a:solidFill>
                        <a:srgbClr val="000000"/>
                      </a:solidFill>
                      <a:prstDash val="dash"/>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1000" b="0" i="0" u="none" strike="noStrike">
                          <a:solidFill>
                            <a:srgbClr val="000000"/>
                          </a:solidFill>
                          <a:effectLst/>
                          <a:latin typeface="Meiryo UI" panose="020B0604030504040204" pitchFamily="50" charset="-128"/>
                          <a:ea typeface="Meiryo UI" panose="020B0604030504040204" pitchFamily="50" charset="-128"/>
                        </a:rPr>
                        <a:t>N</a:t>
                      </a:r>
                    </a:p>
                  </a:txBody>
                  <a:tcPr marL="36000" marR="36000" marT="36000" marB="36000" anchor="ctr">
                    <a:lnL w="6350" cap="flat" cmpd="sng" algn="ctr">
                      <a:solidFill>
                        <a:srgbClr val="000000"/>
                      </a:solidFill>
                      <a:prstDash val="dash"/>
                      <a:round/>
                      <a:headEnd type="none" w="med" len="med"/>
                      <a:tailEnd type="none" w="med" len="med"/>
                    </a:lnL>
                    <a:lnR w="6350" cap="flat" cmpd="sng" algn="ctr">
                      <a:solidFill>
                        <a:srgbClr val="000000"/>
                      </a:solidFill>
                      <a:prstDash val="dash"/>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1000" b="0" i="0" u="none" strike="noStrike">
                          <a:solidFill>
                            <a:srgbClr val="000000"/>
                          </a:solidFill>
                          <a:effectLst/>
                          <a:latin typeface="Meiryo UI" panose="020B0604030504040204" pitchFamily="50" charset="-128"/>
                          <a:ea typeface="Meiryo UI" panose="020B0604030504040204" pitchFamily="50" charset="-128"/>
                        </a:rPr>
                        <a:t>N</a:t>
                      </a:r>
                    </a:p>
                  </a:txBody>
                  <a:tcPr marL="36000" marR="36000" marT="36000" marB="36000" anchor="ctr">
                    <a:lnL w="6350" cap="flat" cmpd="sng" algn="ctr">
                      <a:solidFill>
                        <a:srgbClr val="000000"/>
                      </a:solidFill>
                      <a:prstDash val="dash"/>
                      <a:round/>
                      <a:headEnd type="none" w="med" len="med"/>
                      <a:tailEnd type="none" w="med" len="med"/>
                    </a:lnL>
                    <a:lnR w="6350" cap="flat" cmpd="sng" algn="ctr">
                      <a:solidFill>
                        <a:srgbClr val="000000"/>
                      </a:solidFill>
                      <a:prstDash val="dash"/>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1000" b="0" i="0" u="none" strike="noStrike">
                          <a:solidFill>
                            <a:srgbClr val="000000"/>
                          </a:solidFill>
                          <a:effectLst/>
                          <a:latin typeface="Meiryo UI" panose="020B0604030504040204" pitchFamily="50" charset="-128"/>
                          <a:ea typeface="Meiryo UI" panose="020B0604030504040204" pitchFamily="50" charset="-128"/>
                        </a:rPr>
                        <a:t>N</a:t>
                      </a:r>
                    </a:p>
                  </a:txBody>
                  <a:tcPr marL="36000" marR="36000" marT="36000" marB="36000" anchor="ctr">
                    <a:lnL w="6350" cap="flat" cmpd="sng" algn="ctr">
                      <a:solidFill>
                        <a:srgbClr val="000000"/>
                      </a:solidFill>
                      <a:prstDash val="dash"/>
                      <a:round/>
                      <a:headEnd type="none" w="med" len="med"/>
                      <a:tailEnd type="none" w="med" len="med"/>
                    </a:lnL>
                    <a:lnR w="6350" cap="flat" cmpd="sng" algn="ctr">
                      <a:solidFill>
                        <a:srgbClr val="000000"/>
                      </a:solidFill>
                      <a:prstDash val="dash"/>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1000" b="0" i="0" u="none" strike="noStrike">
                          <a:solidFill>
                            <a:srgbClr val="000000"/>
                          </a:solidFill>
                          <a:effectLst/>
                          <a:latin typeface="Meiryo UI" panose="020B0604030504040204" pitchFamily="50" charset="-128"/>
                          <a:ea typeface="Meiryo UI" panose="020B0604030504040204" pitchFamily="50" charset="-128"/>
                        </a:rPr>
                        <a:t>N</a:t>
                      </a:r>
                    </a:p>
                  </a:txBody>
                  <a:tcPr marL="36000" marR="36000" marT="36000" marB="36000" anchor="ctr">
                    <a:lnL w="6350" cap="flat" cmpd="sng" algn="ctr">
                      <a:solidFill>
                        <a:srgbClr val="000000"/>
                      </a:solidFill>
                      <a:prstDash val="dash"/>
                      <a:round/>
                      <a:headEnd type="none" w="med" len="med"/>
                      <a:tailEnd type="none" w="med" len="med"/>
                    </a:lnL>
                    <a:lnR w="6350" cap="flat" cmpd="sng" algn="ctr">
                      <a:solidFill>
                        <a:srgbClr val="000000"/>
                      </a:solidFill>
                      <a:prstDash val="dash"/>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1000" b="0" i="0" u="none" strike="noStrike">
                          <a:solidFill>
                            <a:srgbClr val="000000"/>
                          </a:solidFill>
                          <a:effectLst/>
                          <a:latin typeface="Meiryo UI" panose="020B0604030504040204" pitchFamily="50" charset="-128"/>
                          <a:ea typeface="Meiryo UI" panose="020B0604030504040204" pitchFamily="50" charset="-128"/>
                        </a:rPr>
                        <a:t>X</a:t>
                      </a:r>
                    </a:p>
                  </a:txBody>
                  <a:tcPr marL="36000" marR="36000" marT="36000" marB="36000" anchor="ctr">
                    <a:lnL w="6350" cap="flat" cmpd="sng" algn="ctr">
                      <a:solidFill>
                        <a:srgbClr val="000000"/>
                      </a:solidFill>
                      <a:prstDash val="dash"/>
                      <a:round/>
                      <a:headEnd type="none" w="med" len="med"/>
                      <a:tailEnd type="none" w="med" len="med"/>
                    </a:lnL>
                    <a:lnR w="6350" cap="flat" cmpd="sng" algn="ctr">
                      <a:solidFill>
                        <a:srgbClr val="000000"/>
                      </a:solidFill>
                      <a:prstDash val="dash"/>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1000" b="0" i="0" u="none" strike="noStrike">
                          <a:solidFill>
                            <a:srgbClr val="000000"/>
                          </a:solidFill>
                          <a:effectLst/>
                          <a:latin typeface="Meiryo UI" panose="020B0604030504040204" pitchFamily="50" charset="-128"/>
                          <a:ea typeface="Meiryo UI" panose="020B0604030504040204" pitchFamily="50" charset="-128"/>
                        </a:rPr>
                        <a:t>N</a:t>
                      </a:r>
                    </a:p>
                  </a:txBody>
                  <a:tcPr marL="36000" marR="36000" marT="36000" marB="36000" anchor="ctr">
                    <a:lnL w="6350" cap="flat" cmpd="sng" algn="ctr">
                      <a:solidFill>
                        <a:srgbClr val="000000"/>
                      </a:solidFill>
                      <a:prstDash val="dash"/>
                      <a:round/>
                      <a:headEnd type="none" w="med" len="med"/>
                      <a:tailEnd type="none" w="med" len="med"/>
                    </a:lnL>
                    <a:lnR w="6350" cap="flat" cmpd="sng" algn="ctr">
                      <a:solidFill>
                        <a:srgbClr val="000000"/>
                      </a:solidFill>
                      <a:prstDash val="dash"/>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1000" b="0" i="0" u="none" strike="noStrike">
                          <a:solidFill>
                            <a:srgbClr val="000000"/>
                          </a:solidFill>
                          <a:effectLst/>
                          <a:latin typeface="Meiryo UI" panose="020B0604030504040204" pitchFamily="50" charset="-128"/>
                          <a:ea typeface="Meiryo UI" panose="020B0604030504040204" pitchFamily="50" charset="-128"/>
                        </a:rPr>
                        <a:t>N</a:t>
                      </a:r>
                    </a:p>
                  </a:txBody>
                  <a:tcPr marL="36000" marR="36000" marT="36000" marB="36000" anchor="ctr">
                    <a:lnL w="6350" cap="flat" cmpd="sng" algn="ctr">
                      <a:solidFill>
                        <a:srgbClr val="000000"/>
                      </a:solidFill>
                      <a:prstDash val="dash"/>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224742575"/>
                  </a:ext>
                </a:extLst>
              </a:tr>
              <a:tr h="0">
                <a:tc>
                  <a:txBody>
                    <a:bodyPr/>
                    <a:lstStyle/>
                    <a:p>
                      <a:pPr algn="ctr"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①</a:t>
                      </a:r>
                    </a:p>
                  </a:txBody>
                  <a:tcPr marL="36000" marR="36000" marT="36000" marB="36000" anchor="ctr">
                    <a:lnL w="6350" cap="flat" cmpd="sng" algn="ctr">
                      <a:solidFill>
                        <a:schemeClr val="tx1"/>
                      </a:solidFill>
                      <a:prstDash val="solid"/>
                      <a:round/>
                      <a:headEnd type="none" w="med" len="med"/>
                      <a:tailEnd type="none" w="med" len="med"/>
                    </a:lnL>
                    <a:lnR w="6350" cap="flat" cmpd="sng" algn="ctr">
                      <a:solidFill>
                        <a:srgbClr val="000000"/>
                      </a:solidFill>
                      <a:prstDash val="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solidFill>
                  </a:tcPr>
                </a:tc>
                <a:tc gridSpan="6">
                  <a:txBody>
                    <a:bodyPr/>
                    <a:lstStyle/>
                    <a:p>
                      <a:pPr algn="ctr"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②</a:t>
                      </a:r>
                    </a:p>
                  </a:txBody>
                  <a:tcPr marL="36000" marR="36000" marT="36000" marB="36000" anchor="ctr">
                    <a:lnL w="6350" cap="flat" cmpd="sng" algn="ctr">
                      <a:solidFill>
                        <a:srgbClr val="000000"/>
                      </a:solidFill>
                      <a:prstDash val="dash"/>
                      <a:round/>
                      <a:headEnd type="none" w="med" len="med"/>
                      <a:tailEnd type="none" w="med" len="med"/>
                    </a:lnL>
                    <a:lnR w="6350" cap="flat" cmpd="sng" algn="ctr">
                      <a:solidFill>
                        <a:srgbClr val="000000"/>
                      </a:solidFill>
                      <a:prstDash val="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ctr"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rPr>
                        <a:t>③</a:t>
                      </a:r>
                    </a:p>
                  </a:txBody>
                  <a:tcPr marL="36000" marR="36000" marT="36000" marB="36000" anchor="ctr">
                    <a:lnL w="6350" cap="flat" cmpd="sng" algn="ctr">
                      <a:solidFill>
                        <a:srgbClr val="000000"/>
                      </a:solidFill>
                      <a:prstDash val="dash"/>
                      <a:round/>
                      <a:headEnd type="none" w="med" len="med"/>
                      <a:tailEnd type="none" w="med" len="med"/>
                    </a:lnL>
                    <a:lnR w="6350" cap="flat" cmpd="sng" algn="ctr">
                      <a:solidFill>
                        <a:srgbClr val="000000"/>
                      </a:solidFill>
                      <a:prstDash val="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solidFill>
                  </a:tcPr>
                </a:tc>
                <a:tc gridSpan="2">
                  <a:txBody>
                    <a:bodyPr/>
                    <a:lstStyle/>
                    <a:p>
                      <a:pPr algn="ctr"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④</a:t>
                      </a:r>
                    </a:p>
                  </a:txBody>
                  <a:tcPr marL="36000" marR="36000" marT="36000" marB="36000" anchor="ctr">
                    <a:lnL w="6350" cap="flat" cmpd="sng" algn="ctr">
                      <a:solidFill>
                        <a:srgbClr val="000000"/>
                      </a:solidFill>
                      <a:prstDash val="dash"/>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extLst>
                  <a:ext uri="{0D108BD9-81ED-4DB2-BD59-A6C34878D82A}">
                    <a16:rowId xmlns:a16="http://schemas.microsoft.com/office/drawing/2014/main" val="2715570097"/>
                  </a:ext>
                </a:extLst>
              </a:tr>
            </a:tbl>
          </a:graphicData>
        </a:graphic>
      </p:graphicFrame>
      <p:sp>
        <p:nvSpPr>
          <p:cNvPr id="7" name="正方形/長方形 6">
            <a:extLst>
              <a:ext uri="{FF2B5EF4-FFF2-40B4-BE49-F238E27FC236}">
                <a16:creationId xmlns:a16="http://schemas.microsoft.com/office/drawing/2014/main" id="{FC7F087D-14E3-4D2D-8EF7-F3B2C4B48264}"/>
              </a:ext>
            </a:extLst>
          </p:cNvPr>
          <p:cNvSpPr/>
          <p:nvPr/>
        </p:nvSpPr>
        <p:spPr>
          <a:xfrm>
            <a:off x="293460" y="2771244"/>
            <a:ext cx="1739751" cy="231471"/>
          </a:xfrm>
          <a:prstGeom prst="rect">
            <a:avLst/>
          </a:prstGeom>
          <a:noFill/>
          <a:ln w="19050" cap="flat" cmpd="sng" algn="ctr">
            <a:noFill/>
            <a:prstDash val="solid"/>
            <a:miter lim="800000"/>
          </a:ln>
          <a:effectLst/>
        </p:spPr>
        <p:txBody>
          <a:bodyPr wrap="none" lIns="0" tIns="36000" rIns="0" bIns="36000" rtlCol="0" anchor="ctr"/>
          <a:lstStyle/>
          <a:p>
            <a:r>
              <a:rPr lang="ja-JP" altLang="en-US" sz="1000" dirty="0">
                <a:latin typeface="Meiryo UI" panose="020B0604030504040204" pitchFamily="50" charset="-128"/>
                <a:ea typeface="Meiryo UI" panose="020B0604030504040204" pitchFamily="50" charset="-128"/>
              </a:rPr>
              <a:t>①発電設備区分（続き）</a:t>
            </a:r>
            <a:endParaRPr lang="en-US" altLang="ja-JP" sz="1000" dirty="0">
              <a:latin typeface="Meiryo UI" panose="020B0604030504040204" pitchFamily="50" charset="-128"/>
              <a:ea typeface="Meiryo UI" panose="020B0604030504040204" pitchFamily="50" charset="-128"/>
            </a:endParaRPr>
          </a:p>
        </p:txBody>
      </p:sp>
      <p:sp>
        <p:nvSpPr>
          <p:cNvPr id="8" name="正方形/長方形 7">
            <a:extLst>
              <a:ext uri="{FF2B5EF4-FFF2-40B4-BE49-F238E27FC236}">
                <a16:creationId xmlns:a16="http://schemas.microsoft.com/office/drawing/2014/main" id="{1B62BC18-F9B5-4C68-AA30-D080A9B654A9}"/>
              </a:ext>
            </a:extLst>
          </p:cNvPr>
          <p:cNvSpPr/>
          <p:nvPr/>
        </p:nvSpPr>
        <p:spPr>
          <a:xfrm>
            <a:off x="405089" y="2948729"/>
            <a:ext cx="4102100" cy="231471"/>
          </a:xfrm>
          <a:prstGeom prst="rect">
            <a:avLst/>
          </a:prstGeom>
          <a:noFill/>
          <a:ln w="19050" cap="flat" cmpd="sng" algn="ctr">
            <a:noFill/>
            <a:prstDash val="solid"/>
            <a:miter lim="800000"/>
          </a:ln>
          <a:effectLst/>
        </p:spPr>
        <p:txBody>
          <a:bodyPr wrap="none" lIns="0" tIns="36000" rIns="0" bIns="36000" rtlCol="0" anchor="t"/>
          <a:lstStyle/>
          <a:p>
            <a:r>
              <a:rPr lang="ja-JP" altLang="en-US" sz="800" dirty="0">
                <a:latin typeface="Meiryo UI" panose="020B0604030504040204" pitchFamily="50" charset="-128"/>
                <a:ea typeface="Meiryo UI" panose="020B0604030504040204" pitchFamily="50" charset="-128"/>
              </a:rPr>
              <a:t>□</a:t>
            </a:r>
            <a:r>
              <a:rPr lang="en-US" altLang="ja-JP" sz="800" dirty="0">
                <a:latin typeface="Meiryo UI" panose="020B0604030504040204" pitchFamily="50" charset="-128"/>
                <a:ea typeface="Meiryo UI" panose="020B0604030504040204" pitchFamily="50" charset="-128"/>
              </a:rPr>
              <a:t>FIT</a:t>
            </a:r>
            <a:r>
              <a:rPr lang="ja-JP" altLang="en-US" sz="800" dirty="0">
                <a:latin typeface="Meiryo UI" panose="020B0604030504040204" pitchFamily="50" charset="-128"/>
                <a:ea typeface="Meiryo UI" panose="020B0604030504040204" pitchFamily="50" charset="-128"/>
              </a:rPr>
              <a:t>の場合（「③担当経済産業局</a:t>
            </a:r>
            <a:r>
              <a:rPr lang="en-US" altLang="ja-JP" sz="800" dirty="0">
                <a:latin typeface="Meiryo UI" panose="020B0604030504040204" pitchFamily="50" charset="-128"/>
                <a:ea typeface="Meiryo UI" panose="020B0604030504040204" pitchFamily="50" charset="-128"/>
              </a:rPr>
              <a:t>ID</a:t>
            </a:r>
            <a:r>
              <a:rPr lang="ja-JP" altLang="en-US" sz="800" dirty="0">
                <a:latin typeface="Meiryo UI" panose="020B0604030504040204" pitchFamily="50" charset="-128"/>
                <a:ea typeface="Meiryo UI" panose="020B0604030504040204" pitchFamily="50" charset="-128"/>
              </a:rPr>
              <a:t>」が英字の場合）</a:t>
            </a:r>
            <a:endParaRPr lang="en-US" altLang="ja-JP" sz="800" dirty="0">
              <a:latin typeface="Meiryo UI" panose="020B0604030504040204" pitchFamily="50" charset="-128"/>
              <a:ea typeface="Meiryo UI" panose="020B0604030504040204" pitchFamily="50" charset="-128"/>
            </a:endParaRPr>
          </a:p>
        </p:txBody>
      </p:sp>
      <p:graphicFrame>
        <p:nvGraphicFramePr>
          <p:cNvPr id="11" name="表 2">
            <a:extLst>
              <a:ext uri="{FF2B5EF4-FFF2-40B4-BE49-F238E27FC236}">
                <a16:creationId xmlns:a16="http://schemas.microsoft.com/office/drawing/2014/main" id="{ABACF624-F25C-4BDD-8A35-5C9F2BFCB810}"/>
              </a:ext>
            </a:extLst>
          </p:cNvPr>
          <p:cNvGraphicFramePr>
            <a:graphicFrameLocks noGrp="1"/>
          </p:cNvGraphicFramePr>
          <p:nvPr/>
        </p:nvGraphicFramePr>
        <p:xfrm>
          <a:off x="222100" y="3358000"/>
          <a:ext cx="4444075" cy="3322920"/>
        </p:xfrm>
        <a:graphic>
          <a:graphicData uri="http://schemas.openxmlformats.org/drawingml/2006/table">
            <a:tbl>
              <a:tblPr firstRow="1" bandRow="1">
                <a:tableStyleId>{2D5ABB26-0587-4C30-8999-92F81FD0307C}</a:tableStyleId>
              </a:tblPr>
              <a:tblGrid>
                <a:gridCol w="457762">
                  <a:extLst>
                    <a:ext uri="{9D8B030D-6E8A-4147-A177-3AD203B41FA5}">
                      <a16:colId xmlns:a16="http://schemas.microsoft.com/office/drawing/2014/main" val="3131399870"/>
                    </a:ext>
                  </a:extLst>
                </a:gridCol>
                <a:gridCol w="2477063">
                  <a:extLst>
                    <a:ext uri="{9D8B030D-6E8A-4147-A177-3AD203B41FA5}">
                      <a16:colId xmlns:a16="http://schemas.microsoft.com/office/drawing/2014/main" val="979492182"/>
                    </a:ext>
                  </a:extLst>
                </a:gridCol>
                <a:gridCol w="695888">
                  <a:extLst>
                    <a:ext uri="{9D8B030D-6E8A-4147-A177-3AD203B41FA5}">
                      <a16:colId xmlns:a16="http://schemas.microsoft.com/office/drawing/2014/main" val="845703149"/>
                    </a:ext>
                  </a:extLst>
                </a:gridCol>
                <a:gridCol w="813362">
                  <a:extLst>
                    <a:ext uri="{9D8B030D-6E8A-4147-A177-3AD203B41FA5}">
                      <a16:colId xmlns:a16="http://schemas.microsoft.com/office/drawing/2014/main" val="3959325061"/>
                    </a:ext>
                  </a:extLst>
                </a:gridCol>
              </a:tblGrid>
              <a:tr h="0">
                <a:tc>
                  <a:txBody>
                    <a:bodyPr/>
                    <a:lstStyle/>
                    <a:p>
                      <a:pPr algn="ctr" rtl="0" fontAlgn="ct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電源種別</a:t>
                      </a:r>
                      <a:endParaRPr 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rtl="0" fontAlgn="ct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出力区分</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rtl="0" fontAlgn="ct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発電設備区分</a:t>
                      </a:r>
                      <a:endParaRPr lang="en-US" altLang="ja-JP" sz="700" b="0" i="0" u="none" strike="noStrike" dirty="0">
                        <a:solidFill>
                          <a:srgbClr val="000000"/>
                        </a:solidFill>
                        <a:effectLst/>
                        <a:latin typeface="Meiryo UI" panose="020B0604030504040204" pitchFamily="50" charset="-128"/>
                        <a:ea typeface="Meiryo UI" panose="020B0604030504040204" pitchFamily="50" charset="-128"/>
                      </a:endParaRPr>
                    </a:p>
                    <a:p>
                      <a:pPr algn="ctr" rtl="0" fontAlgn="ctr"/>
                      <a:r>
                        <a:rPr lang="en-US" altLang="ja-JP" sz="7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設備</a:t>
                      </a:r>
                      <a:r>
                        <a:rPr lang="en-US" altLang="ja-JP" sz="700" b="0" i="0" u="none" strike="noStrike" dirty="0">
                          <a:solidFill>
                            <a:srgbClr val="000000"/>
                          </a:solidFill>
                          <a:effectLst/>
                          <a:latin typeface="Meiryo UI" panose="020B0604030504040204" pitchFamily="50" charset="-128"/>
                          <a:ea typeface="Meiryo UI" panose="020B0604030504040204" pitchFamily="50" charset="-128"/>
                        </a:rPr>
                        <a:t>ID1</a:t>
                      </a: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桁目</a:t>
                      </a:r>
                      <a:r>
                        <a:rPr lang="en-US" altLang="ja-JP" sz="700" b="0" i="0" u="none" strike="noStrike" dirty="0">
                          <a:solidFill>
                            <a:srgbClr val="000000"/>
                          </a:solidFill>
                          <a:effectLst/>
                          <a:latin typeface="Meiryo UI" panose="020B0604030504040204" pitchFamily="50" charset="-128"/>
                          <a:ea typeface="Meiryo UI" panose="020B0604030504040204" pitchFamily="50" charset="-128"/>
                        </a:rPr>
                        <a:t>)</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rtl="0" fontAlgn="ct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発電設備出力区分</a:t>
                      </a:r>
                      <a:endParaRPr lang="en-US" altLang="ja-JP" sz="700" b="0" i="0" u="none" strike="noStrike" dirty="0">
                        <a:solidFill>
                          <a:srgbClr val="000000"/>
                        </a:solidFill>
                        <a:effectLst/>
                        <a:latin typeface="Meiryo UI" panose="020B0604030504040204" pitchFamily="50" charset="-128"/>
                        <a:ea typeface="Meiryo UI" panose="020B0604030504040204" pitchFamily="50" charset="-128"/>
                      </a:endParaRPr>
                    </a:p>
                    <a:p>
                      <a:pPr algn="ctr" rtl="0" fontAlgn="ctr"/>
                      <a:r>
                        <a:rPr lang="en-US" altLang="ja-JP" sz="7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前頁</a:t>
                      </a:r>
                      <a:r>
                        <a:rPr lang="en-US" altLang="ja-JP" sz="700" b="0" i="0" u="none" strike="noStrike" dirty="0">
                          <a:solidFill>
                            <a:srgbClr val="000000"/>
                          </a:solidFill>
                          <a:effectLst/>
                          <a:latin typeface="Meiryo UI" panose="020B0604030504040204" pitchFamily="50" charset="-128"/>
                          <a:ea typeface="Meiryo UI" panose="020B0604030504040204" pitchFamily="50" charset="-128"/>
                        </a:rPr>
                        <a:t>※5)</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675507510"/>
                  </a:ext>
                </a:extLst>
              </a:tr>
              <a:tr h="0">
                <a:tc rowSpan="10">
                  <a:txBody>
                    <a:bodyPr/>
                    <a:lstStyle/>
                    <a:p>
                      <a:pPr algn="ctr" fontAlgn="ct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風力</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zh-TW" altLang="en-US" sz="700" b="0" i="0" u="none" strike="noStrike" dirty="0">
                          <a:solidFill>
                            <a:srgbClr val="000000"/>
                          </a:solidFill>
                          <a:effectLst/>
                          <a:latin typeface="Meiryo UI" panose="020B0604030504040204" pitchFamily="50" charset="-128"/>
                          <a:ea typeface="Meiryo UI" panose="020B0604030504040204" pitchFamily="50" charset="-128"/>
                        </a:rPr>
                        <a:t>風力発電設備  </a:t>
                      </a:r>
                      <a:r>
                        <a:rPr lang="en-US" altLang="zh-TW" sz="700" b="0" i="0" u="none" strike="noStrike" dirty="0">
                          <a:solidFill>
                            <a:srgbClr val="000000"/>
                          </a:solidFill>
                          <a:effectLst/>
                          <a:latin typeface="Meiryo UI" panose="020B0604030504040204" pitchFamily="50" charset="-128"/>
                          <a:ea typeface="Meiryo UI" panose="020B0604030504040204" pitchFamily="50" charset="-128"/>
                        </a:rPr>
                        <a:t>20kW</a:t>
                      </a:r>
                      <a:r>
                        <a:rPr lang="zh-TW" altLang="en-US" sz="700" b="0" i="0" u="none" strike="noStrike" dirty="0">
                          <a:solidFill>
                            <a:srgbClr val="000000"/>
                          </a:solidFill>
                          <a:effectLst/>
                          <a:latin typeface="Meiryo UI" panose="020B0604030504040204" pitchFamily="50" charset="-128"/>
                          <a:ea typeface="Meiryo UI" panose="020B0604030504040204" pitchFamily="50" charset="-128"/>
                        </a:rPr>
                        <a:t>未満</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sz="700" b="0" i="0" u="none" strike="noStrike">
                          <a:solidFill>
                            <a:srgbClr val="000000"/>
                          </a:solidFill>
                          <a:effectLst/>
                          <a:latin typeface="Meiryo UI" panose="020B0604030504040204" pitchFamily="50" charset="-128"/>
                          <a:ea typeface="Meiryo UI" panose="020B0604030504040204" pitchFamily="50" charset="-128"/>
                        </a:rPr>
                        <a:t>C</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sz="700" b="0" i="0" u="none" strike="noStrike" dirty="0">
                          <a:solidFill>
                            <a:srgbClr val="000000"/>
                          </a:solidFill>
                          <a:effectLst/>
                          <a:latin typeface="Meiryo UI" panose="020B0604030504040204" pitchFamily="50" charset="-128"/>
                          <a:ea typeface="Meiryo UI" panose="020B0604030504040204" pitchFamily="50" charset="-128"/>
                        </a:rPr>
                        <a:t>C</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756410530"/>
                  </a:ext>
                </a:extLst>
              </a:tr>
              <a:tr h="0">
                <a:tc vMerge="1">
                  <a:txBody>
                    <a:bodyPr/>
                    <a:lstStyle/>
                    <a:p>
                      <a:pPr algn="l"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zh-TW" altLang="en-US" sz="700" b="0" i="0" u="none" strike="noStrike" dirty="0">
                          <a:solidFill>
                            <a:srgbClr val="000000"/>
                          </a:solidFill>
                          <a:effectLst/>
                          <a:latin typeface="Meiryo UI" panose="020B0604030504040204" pitchFamily="50" charset="-128"/>
                          <a:ea typeface="Meiryo UI" panose="020B0604030504040204" pitchFamily="50" charset="-128"/>
                        </a:rPr>
                        <a:t>風力発電設備  </a:t>
                      </a:r>
                      <a:r>
                        <a:rPr lang="en-US" altLang="zh-TW" sz="700" b="0" i="0" u="none" strike="noStrike" dirty="0">
                          <a:solidFill>
                            <a:srgbClr val="000000"/>
                          </a:solidFill>
                          <a:effectLst/>
                          <a:latin typeface="Meiryo UI" panose="020B0604030504040204" pitchFamily="50" charset="-128"/>
                          <a:ea typeface="Meiryo UI" panose="020B0604030504040204" pitchFamily="50" charset="-128"/>
                        </a:rPr>
                        <a:t>20kW</a:t>
                      </a:r>
                      <a:r>
                        <a:rPr lang="zh-TW" altLang="en-US" sz="700" b="0" i="0" u="none" strike="noStrike" dirty="0">
                          <a:solidFill>
                            <a:srgbClr val="000000"/>
                          </a:solidFill>
                          <a:effectLst/>
                          <a:latin typeface="Meiryo UI" panose="020B0604030504040204" pitchFamily="50" charset="-128"/>
                          <a:ea typeface="Meiryo UI" panose="020B0604030504040204" pitchFamily="50" charset="-128"/>
                        </a:rPr>
                        <a:t>以上</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rowSpan="4">
                  <a:txBody>
                    <a:bodyPr/>
                    <a:lstStyle/>
                    <a:p>
                      <a:pPr algn="ctr" fontAlgn="ctr"/>
                      <a:r>
                        <a:rPr lang="en-US" sz="700" b="0" i="0" u="none" strike="noStrike" dirty="0">
                          <a:solidFill>
                            <a:srgbClr val="000000"/>
                          </a:solidFill>
                          <a:effectLst/>
                          <a:latin typeface="Meiryo UI" panose="020B0604030504040204" pitchFamily="50" charset="-128"/>
                          <a:ea typeface="Meiryo UI" panose="020B0604030504040204" pitchFamily="50" charset="-128"/>
                        </a:rPr>
                        <a:t>D</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sz="700" b="0" i="0" u="none" strike="noStrike">
                          <a:solidFill>
                            <a:srgbClr val="000000"/>
                          </a:solidFill>
                          <a:effectLst/>
                          <a:latin typeface="Meiryo UI" panose="020B0604030504040204" pitchFamily="50" charset="-128"/>
                          <a:ea typeface="Meiryo UI" panose="020B0604030504040204" pitchFamily="50" charset="-128"/>
                        </a:rPr>
                        <a:t>D</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90602081"/>
                  </a:ext>
                </a:extLst>
              </a:tr>
              <a:tr h="0">
                <a:tc vMerge="1">
                  <a:txBody>
                    <a:bodyPr/>
                    <a:lstStyle/>
                    <a:p>
                      <a:pPr algn="l" fontAlgn="ct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ja-JP" altLang="en-US" sz="700" b="0" i="0" u="none" strike="noStrike" dirty="0">
                          <a:solidFill>
                            <a:schemeClr val="tx1"/>
                          </a:solidFill>
                          <a:effectLst/>
                          <a:latin typeface="Meiryo UI" panose="020B0604030504040204" pitchFamily="50" charset="-128"/>
                          <a:ea typeface="Meiryo UI" panose="020B0604030504040204" pitchFamily="50" charset="-128"/>
                        </a:rPr>
                        <a:t>陸上風力（リプレースを除く）</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ctr" fontAlgn="ctr"/>
                      <a:endParaRPr 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700" b="0" i="0" u="none" strike="noStrike">
                          <a:solidFill>
                            <a:schemeClr val="tx1"/>
                          </a:solidFill>
                          <a:effectLst/>
                          <a:latin typeface="Meiryo UI" panose="020B0604030504040204" pitchFamily="50" charset="-128"/>
                          <a:ea typeface="Meiryo UI" panose="020B0604030504040204" pitchFamily="50" charset="-128"/>
                        </a:rPr>
                        <a:t>6</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45910410"/>
                  </a:ext>
                </a:extLst>
              </a:tr>
              <a:tr h="0">
                <a:tc vMerge="1">
                  <a:txBody>
                    <a:bodyPr/>
                    <a:lstStyle/>
                    <a:p>
                      <a:pPr algn="l" fontAlgn="ct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ja-JP" altLang="en-US" sz="700" b="0" i="0" u="none" strike="noStrike" dirty="0">
                          <a:solidFill>
                            <a:schemeClr val="tx1"/>
                          </a:solidFill>
                          <a:effectLst/>
                          <a:latin typeface="Meiryo UI" panose="020B0604030504040204" pitchFamily="50" charset="-128"/>
                          <a:ea typeface="Meiryo UI" panose="020B0604030504040204" pitchFamily="50" charset="-128"/>
                        </a:rPr>
                        <a:t>陸上風力（リプレースを除く）  </a:t>
                      </a:r>
                      <a:r>
                        <a:rPr lang="en-US" altLang="ja-JP" sz="700" b="0" i="0" u="none" strike="noStrike" dirty="0">
                          <a:solidFill>
                            <a:schemeClr val="tx1"/>
                          </a:solidFill>
                          <a:effectLst/>
                          <a:latin typeface="Meiryo UI" panose="020B0604030504040204" pitchFamily="50" charset="-128"/>
                          <a:ea typeface="Meiryo UI" panose="020B0604030504040204" pitchFamily="50" charset="-128"/>
                        </a:rPr>
                        <a:t>250kW</a:t>
                      </a:r>
                      <a:r>
                        <a:rPr lang="ja-JP" altLang="en-US" sz="700" b="0" i="0" u="none" strike="noStrike" dirty="0">
                          <a:solidFill>
                            <a:schemeClr val="tx1"/>
                          </a:solidFill>
                          <a:effectLst/>
                          <a:latin typeface="Meiryo UI" panose="020B0604030504040204" pitchFamily="50" charset="-128"/>
                          <a:ea typeface="Meiryo UI" panose="020B0604030504040204" pitchFamily="50" charset="-128"/>
                        </a:rPr>
                        <a:t>未満</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ctr" fontAlgn="ctr"/>
                      <a:endParaRPr 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700" b="0" i="0" u="none" strike="noStrike">
                          <a:solidFill>
                            <a:schemeClr val="tx1"/>
                          </a:solidFill>
                          <a:effectLst/>
                          <a:latin typeface="Meiryo UI" panose="020B0604030504040204" pitchFamily="50" charset="-128"/>
                          <a:ea typeface="Meiryo UI" panose="020B0604030504040204" pitchFamily="50" charset="-128"/>
                        </a:rPr>
                        <a:t>6</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473046211"/>
                  </a:ext>
                </a:extLst>
              </a:tr>
              <a:tr h="0">
                <a:tc vMerge="1">
                  <a:txBody>
                    <a:bodyPr/>
                    <a:lstStyle/>
                    <a:p>
                      <a:pPr algn="l" fontAlgn="ct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ja-JP" altLang="en-US" sz="700" b="0" i="0" u="none" strike="noStrike" dirty="0">
                          <a:solidFill>
                            <a:schemeClr val="tx1"/>
                          </a:solidFill>
                          <a:effectLst/>
                          <a:latin typeface="Meiryo UI" panose="020B0604030504040204" pitchFamily="50" charset="-128"/>
                          <a:ea typeface="Meiryo UI" panose="020B0604030504040204" pitchFamily="50" charset="-128"/>
                        </a:rPr>
                        <a:t>陸上風力（リプレースを除く）  </a:t>
                      </a:r>
                      <a:r>
                        <a:rPr lang="en-US" altLang="ja-JP" sz="700" b="0" i="0" u="none" strike="noStrike" dirty="0">
                          <a:solidFill>
                            <a:schemeClr val="tx1"/>
                          </a:solidFill>
                          <a:effectLst/>
                          <a:latin typeface="Meiryo UI" panose="020B0604030504040204" pitchFamily="50" charset="-128"/>
                          <a:ea typeface="Meiryo UI" panose="020B0604030504040204" pitchFamily="50" charset="-128"/>
                        </a:rPr>
                        <a:t>250kW</a:t>
                      </a:r>
                      <a:r>
                        <a:rPr lang="ja-JP" altLang="en-US" sz="700" b="0" i="0" u="none" strike="noStrike" dirty="0">
                          <a:solidFill>
                            <a:schemeClr val="tx1"/>
                          </a:solidFill>
                          <a:effectLst/>
                          <a:latin typeface="Meiryo UI" panose="020B0604030504040204" pitchFamily="50" charset="-128"/>
                          <a:ea typeface="Meiryo UI" panose="020B0604030504040204" pitchFamily="50" charset="-128"/>
                        </a:rPr>
                        <a:t>以上</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ctr" fontAlgn="ctr"/>
                      <a:endParaRPr 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700" b="0" i="0" u="none" strike="noStrike">
                          <a:solidFill>
                            <a:schemeClr val="tx1"/>
                          </a:solidFill>
                          <a:effectLst/>
                          <a:latin typeface="Meiryo UI" panose="020B0604030504040204" pitchFamily="50" charset="-128"/>
                          <a:ea typeface="Meiryo UI" panose="020B0604030504040204" pitchFamily="50" charset="-128"/>
                        </a:rPr>
                        <a:t>9</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247642324"/>
                  </a:ext>
                </a:extLst>
              </a:tr>
              <a:tr h="0">
                <a:tc vMerge="1">
                  <a:txBody>
                    <a:bodyPr/>
                    <a:lstStyle/>
                    <a:p>
                      <a:pPr algn="l" fontAlgn="ct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ja-JP" altLang="en-US" sz="700" b="0" i="0" u="none" strike="noStrike" dirty="0">
                          <a:solidFill>
                            <a:schemeClr val="tx1"/>
                          </a:solidFill>
                          <a:effectLst/>
                          <a:latin typeface="Meiryo UI" panose="020B0604030504040204" pitchFamily="50" charset="-128"/>
                          <a:ea typeface="Meiryo UI" panose="020B0604030504040204" pitchFamily="50" charset="-128"/>
                        </a:rPr>
                        <a:t>洋上風力（着床式）</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rowSpan="2">
                  <a:txBody>
                    <a:bodyPr/>
                    <a:lstStyle/>
                    <a:p>
                      <a:pPr algn="ctr" fontAlgn="ctr"/>
                      <a:r>
                        <a:rPr lang="en-US" sz="700" b="0" i="0" u="none" strike="noStrike" dirty="0">
                          <a:solidFill>
                            <a:schemeClr val="tx1"/>
                          </a:solidFill>
                          <a:effectLst/>
                          <a:latin typeface="Meiryo UI" panose="020B0604030504040204" pitchFamily="50" charset="-128"/>
                          <a:ea typeface="Meiryo UI" panose="020B0604030504040204" pitchFamily="50" charset="-128"/>
                        </a:rPr>
                        <a:t>U</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700" b="0" i="0" u="none" strike="noStrike" dirty="0">
                          <a:solidFill>
                            <a:schemeClr val="tx1"/>
                          </a:solidFill>
                          <a:effectLst/>
                          <a:latin typeface="Meiryo UI" panose="020B0604030504040204" pitchFamily="50" charset="-128"/>
                          <a:ea typeface="Meiryo UI" panose="020B0604030504040204" pitchFamily="50" charset="-128"/>
                        </a:rPr>
                        <a:t>7</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40580967"/>
                  </a:ext>
                </a:extLst>
              </a:tr>
              <a:tr h="0">
                <a:tc vMerge="1">
                  <a:txBody>
                    <a:bodyPr/>
                    <a:lstStyle/>
                    <a:p>
                      <a:endParaRPr kumimoji="1" lang="ja-JP" altLang="en-US"/>
                    </a:p>
                  </a:txBody>
                  <a:tcPr/>
                </a:tc>
                <a:tc>
                  <a:txBody>
                    <a:bodyPr/>
                    <a:lstStyle/>
                    <a:p>
                      <a:pPr algn="l" fontAlgn="ctr"/>
                      <a:r>
                        <a:rPr lang="zh-TW" altLang="en-US" sz="700" b="0" i="0" u="none" strike="noStrike" dirty="0">
                          <a:solidFill>
                            <a:srgbClr val="000000"/>
                          </a:solidFill>
                          <a:effectLst/>
                          <a:latin typeface="Meiryo UI" panose="020B0604030504040204" pitchFamily="50" charset="-128"/>
                          <a:ea typeface="Meiryo UI" panose="020B0604030504040204" pitchFamily="50" charset="-128"/>
                        </a:rPr>
                        <a:t>洋上風力発電設備  </a:t>
                      </a:r>
                      <a:r>
                        <a:rPr lang="en-US" altLang="zh-TW" sz="700" b="0" i="0" u="none" strike="noStrike" dirty="0">
                          <a:solidFill>
                            <a:srgbClr val="000000"/>
                          </a:solidFill>
                          <a:effectLst/>
                          <a:latin typeface="Meiryo UI" panose="020B0604030504040204" pitchFamily="50" charset="-128"/>
                          <a:ea typeface="Meiryo UI" panose="020B0604030504040204" pitchFamily="50" charset="-128"/>
                        </a:rPr>
                        <a:t>20kW</a:t>
                      </a:r>
                      <a:r>
                        <a:rPr lang="zh-TW" altLang="en-US" sz="700" b="0" i="0" u="none" strike="noStrike" dirty="0">
                          <a:solidFill>
                            <a:srgbClr val="000000"/>
                          </a:solidFill>
                          <a:effectLst/>
                          <a:latin typeface="Meiryo UI" panose="020B0604030504040204" pitchFamily="50" charset="-128"/>
                          <a:ea typeface="Meiryo UI" panose="020B0604030504040204" pitchFamily="50" charset="-128"/>
                        </a:rPr>
                        <a:t>以上</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ctr" fontAlgn="ctr"/>
                      <a:endParaRPr 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sz="700" b="0" i="0" u="none" strike="noStrike" dirty="0">
                          <a:solidFill>
                            <a:srgbClr val="000000"/>
                          </a:solidFill>
                          <a:effectLst/>
                          <a:latin typeface="Meiryo UI" panose="020B0604030504040204" pitchFamily="50" charset="-128"/>
                          <a:ea typeface="Meiryo UI" panose="020B0604030504040204" pitchFamily="50" charset="-128"/>
                        </a:rPr>
                        <a:t>U</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37097609"/>
                  </a:ext>
                </a:extLst>
              </a:tr>
              <a:tr h="0">
                <a:tc vMerge="1">
                  <a:txBody>
                    <a:bodyPr/>
                    <a:lstStyle/>
                    <a:p>
                      <a:pPr algn="l"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zh-TW" altLang="en-US" sz="700" b="0" i="0" u="none" strike="noStrike" dirty="0">
                          <a:solidFill>
                            <a:srgbClr val="000000"/>
                          </a:solidFill>
                          <a:effectLst/>
                          <a:latin typeface="Meiryo UI" panose="020B0604030504040204" pitchFamily="50" charset="-128"/>
                          <a:ea typeface="Meiryo UI" panose="020B0604030504040204" pitchFamily="50" charset="-128"/>
                        </a:rPr>
                        <a:t>洋上風力（浮体式）</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700" b="0" i="0" u="none" strike="noStrike" dirty="0">
                          <a:solidFill>
                            <a:srgbClr val="000000"/>
                          </a:solidFill>
                          <a:effectLst/>
                          <a:latin typeface="Meiryo UI" panose="020B0604030504040204" pitchFamily="50" charset="-128"/>
                          <a:ea typeface="Meiryo UI" panose="020B0604030504040204" pitchFamily="50" charset="-128"/>
                        </a:rPr>
                        <a:t>2</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700" b="0" i="0" u="none" strike="noStrike" dirty="0">
                          <a:solidFill>
                            <a:srgbClr val="000000"/>
                          </a:solidFill>
                          <a:effectLst/>
                          <a:latin typeface="Meiryo UI" panose="020B0604030504040204" pitchFamily="50" charset="-128"/>
                          <a:ea typeface="Meiryo UI" panose="020B0604030504040204" pitchFamily="50" charset="-128"/>
                        </a:rPr>
                        <a:t>2</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7380843"/>
                  </a:ext>
                </a:extLst>
              </a:tr>
              <a:tr h="0">
                <a:tc vMerge="1">
                  <a:txBody>
                    <a:bodyPr/>
                    <a:lstStyle/>
                    <a:p>
                      <a:pPr algn="l"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風力発電設備（陸上風力リプレース）</a:t>
                      </a:r>
                      <a:r>
                        <a:rPr lang="en-US" altLang="ja-JP" sz="700" b="0" i="0" u="none" strike="noStrike" dirty="0">
                          <a:solidFill>
                            <a:srgbClr val="000000"/>
                          </a:solidFill>
                          <a:effectLst/>
                          <a:latin typeface="Meiryo UI" panose="020B0604030504040204" pitchFamily="50" charset="-128"/>
                          <a:ea typeface="Meiryo UI" panose="020B0604030504040204" pitchFamily="50" charset="-128"/>
                        </a:rPr>
                        <a:t>20kW</a:t>
                      </a: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以上</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sz="700" b="0" i="0" u="none" strike="noStrike" dirty="0">
                          <a:solidFill>
                            <a:srgbClr val="000000"/>
                          </a:solidFill>
                          <a:effectLst/>
                          <a:latin typeface="Meiryo UI" panose="020B0604030504040204" pitchFamily="50" charset="-128"/>
                          <a:ea typeface="Meiryo UI" panose="020B0604030504040204" pitchFamily="50" charset="-128"/>
                        </a:rPr>
                        <a:t>D</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sz="700" b="0" i="0" u="none" strike="noStrike">
                          <a:solidFill>
                            <a:srgbClr val="000000"/>
                          </a:solidFill>
                          <a:effectLst/>
                          <a:latin typeface="Meiryo UI" panose="020B0604030504040204" pitchFamily="50" charset="-128"/>
                          <a:ea typeface="Meiryo UI" panose="020B0604030504040204" pitchFamily="50" charset="-128"/>
                        </a:rPr>
                        <a:t>g</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613810010"/>
                  </a:ext>
                </a:extLst>
              </a:tr>
              <a:tr h="0">
                <a:tc vMerge="1">
                  <a:txBody>
                    <a:bodyPr/>
                    <a:lstStyle/>
                    <a:p>
                      <a:endParaRPr kumimoji="1" lang="ja-JP" altLang="en-US"/>
                    </a:p>
                  </a:txBody>
                  <a:tcPr>
                    <a:lnT w="9525" cap="flat" cmpd="sng" algn="ctr">
                      <a:solidFill>
                        <a:schemeClr val="bg1">
                          <a:lumMod val="75000"/>
                        </a:schemeClr>
                      </a:solidFill>
                      <a:prstDash val="solid"/>
                      <a:round/>
                      <a:headEnd type="none" w="med" len="med"/>
                      <a:tailEnd type="none" w="med" len="med"/>
                    </a:lnT>
                  </a:tcPr>
                </a:tc>
                <a:tc>
                  <a:txBody>
                    <a:bodyPr/>
                    <a:lstStyle/>
                    <a:p>
                      <a:pPr algn="l" fontAlgn="ctr"/>
                      <a:r>
                        <a:rPr lang="zh-TW" altLang="en-US" sz="700" b="0" i="0" u="none" strike="noStrike" dirty="0">
                          <a:solidFill>
                            <a:srgbClr val="000000"/>
                          </a:solidFill>
                          <a:effectLst/>
                          <a:latin typeface="Meiryo UI" panose="020B0604030504040204" pitchFamily="50" charset="-128"/>
                          <a:ea typeface="Meiryo UI" panose="020B0604030504040204" pitchFamily="50" charset="-128"/>
                        </a:rPr>
                        <a:t>風力発電（</a:t>
                      </a:r>
                      <a:r>
                        <a:rPr lang="en-US" altLang="zh-TW" sz="700" b="0" i="0" u="none" strike="noStrike" dirty="0">
                          <a:solidFill>
                            <a:srgbClr val="000000"/>
                          </a:solidFill>
                          <a:effectLst/>
                          <a:latin typeface="Meiryo UI" panose="020B0604030504040204" pitchFamily="50" charset="-128"/>
                          <a:ea typeface="Meiryo UI" panose="020B0604030504040204" pitchFamily="50" charset="-128"/>
                        </a:rPr>
                        <a:t>RPS</a:t>
                      </a:r>
                      <a:r>
                        <a:rPr lang="zh-TW" altLang="en-US" sz="700" b="0" i="0" u="none" strike="noStrike" dirty="0">
                          <a:solidFill>
                            <a:srgbClr val="000000"/>
                          </a:solidFill>
                          <a:effectLst/>
                          <a:latin typeface="Meiryo UI" panose="020B0604030504040204" pitchFamily="50" charset="-128"/>
                          <a:ea typeface="Meiryo UI" panose="020B0604030504040204" pitchFamily="50" charset="-128"/>
                        </a:rPr>
                        <a:t>）</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sz="700" b="0" i="0" u="none" strike="noStrike" dirty="0">
                          <a:solidFill>
                            <a:srgbClr val="000000"/>
                          </a:solidFill>
                          <a:effectLst/>
                          <a:latin typeface="Meiryo UI" panose="020B0604030504040204" pitchFamily="50" charset="-128"/>
                          <a:ea typeface="Meiryo UI" panose="020B0604030504040204" pitchFamily="50" charset="-128"/>
                        </a:rPr>
                        <a:t>W</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sz="700" b="0" i="0" u="none" strike="noStrike" dirty="0">
                          <a:solidFill>
                            <a:srgbClr val="000000"/>
                          </a:solidFill>
                          <a:effectLst/>
                          <a:latin typeface="Meiryo UI" panose="020B0604030504040204" pitchFamily="50" charset="-128"/>
                          <a:ea typeface="Meiryo UI" panose="020B0604030504040204" pitchFamily="50" charset="-128"/>
                        </a:rPr>
                        <a:t>W</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09551416"/>
                  </a:ext>
                </a:extLst>
              </a:tr>
              <a:tr h="0">
                <a:tc rowSpan="7">
                  <a:txBody>
                    <a:bodyPr/>
                    <a:lstStyle/>
                    <a:p>
                      <a:pPr algn="ctr" fontAlgn="ct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地熱</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zh-TW" altLang="en-US" sz="700" b="0" i="0" u="none" strike="noStrike">
                          <a:solidFill>
                            <a:srgbClr val="000000"/>
                          </a:solidFill>
                          <a:effectLst/>
                          <a:latin typeface="Meiryo UI" panose="020B0604030504040204" pitchFamily="50" charset="-128"/>
                          <a:ea typeface="Meiryo UI" panose="020B0604030504040204" pitchFamily="50" charset="-128"/>
                        </a:rPr>
                        <a:t>地熱発電設備 　</a:t>
                      </a:r>
                      <a:r>
                        <a:rPr lang="en-US" altLang="zh-TW" sz="700" b="0" i="0" u="none" strike="noStrike">
                          <a:solidFill>
                            <a:srgbClr val="000000"/>
                          </a:solidFill>
                          <a:effectLst/>
                          <a:latin typeface="Meiryo UI" panose="020B0604030504040204" pitchFamily="50" charset="-128"/>
                          <a:ea typeface="Meiryo UI" panose="020B0604030504040204" pitchFamily="50" charset="-128"/>
                        </a:rPr>
                        <a:t>15,000kW</a:t>
                      </a:r>
                      <a:r>
                        <a:rPr lang="zh-TW" altLang="en-US" sz="700" b="0" i="0" u="none" strike="noStrike">
                          <a:solidFill>
                            <a:srgbClr val="000000"/>
                          </a:solidFill>
                          <a:effectLst/>
                          <a:latin typeface="Meiryo UI" panose="020B0604030504040204" pitchFamily="50" charset="-128"/>
                          <a:ea typeface="Meiryo UI" panose="020B0604030504040204" pitchFamily="50" charset="-128"/>
                        </a:rPr>
                        <a:t>未満</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rowSpan="3">
                  <a:txBody>
                    <a:bodyPr/>
                    <a:lstStyle/>
                    <a:p>
                      <a:pPr algn="ctr" fontAlgn="ctr"/>
                      <a:r>
                        <a:rPr lang="en-US" sz="700" b="0" i="0" u="none" strike="noStrike" dirty="0">
                          <a:solidFill>
                            <a:srgbClr val="000000"/>
                          </a:solidFill>
                          <a:effectLst/>
                          <a:latin typeface="Meiryo UI" panose="020B0604030504040204" pitchFamily="50" charset="-128"/>
                          <a:ea typeface="Meiryo UI" panose="020B0604030504040204" pitchFamily="50" charset="-128"/>
                        </a:rPr>
                        <a:t>K</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sz="700" b="0" i="0" u="none" strike="noStrike">
                          <a:solidFill>
                            <a:srgbClr val="000000"/>
                          </a:solidFill>
                          <a:effectLst/>
                          <a:latin typeface="Meiryo UI" panose="020B0604030504040204" pitchFamily="50" charset="-128"/>
                          <a:ea typeface="Meiryo UI" panose="020B0604030504040204" pitchFamily="50" charset="-128"/>
                        </a:rPr>
                        <a:t>K</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42071769"/>
                  </a:ext>
                </a:extLst>
              </a:tr>
              <a:tr h="0">
                <a:tc vMerge="1">
                  <a:txBody>
                    <a:bodyPr/>
                    <a:lstStyle/>
                    <a:p>
                      <a:pPr algn="l"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地熱発電設備 （全設備更新型リプレース）　</a:t>
                      </a:r>
                      <a:r>
                        <a:rPr lang="en-US" altLang="ja-JP" sz="700" b="0" i="0" u="none" strike="noStrike" dirty="0">
                          <a:solidFill>
                            <a:srgbClr val="000000"/>
                          </a:solidFill>
                          <a:effectLst/>
                          <a:latin typeface="Meiryo UI" panose="020B0604030504040204" pitchFamily="50" charset="-128"/>
                          <a:ea typeface="Meiryo UI" panose="020B0604030504040204" pitchFamily="50" charset="-128"/>
                        </a:rPr>
                        <a:t>15,000kW</a:t>
                      </a: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未満</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ctr" fontAlgn="ctr"/>
                      <a:endParaRPr 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sz="700" b="0" i="0" u="none" strike="noStrike" dirty="0">
                          <a:solidFill>
                            <a:srgbClr val="000000"/>
                          </a:solidFill>
                          <a:effectLst/>
                          <a:latin typeface="Meiryo UI" panose="020B0604030504040204" pitchFamily="50" charset="-128"/>
                          <a:ea typeface="Meiryo UI" panose="020B0604030504040204" pitchFamily="50" charset="-128"/>
                        </a:rPr>
                        <a:t>h</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255691311"/>
                  </a:ext>
                </a:extLst>
              </a:tr>
              <a:tr h="0">
                <a:tc vMerge="1">
                  <a:txBody>
                    <a:bodyPr/>
                    <a:lstStyle/>
                    <a:p>
                      <a:endParaRPr kumimoji="1" lang="ja-JP" altLang="en-US"/>
                    </a:p>
                  </a:txBody>
                  <a:tcPr/>
                </a:tc>
                <a:tc>
                  <a:txBody>
                    <a:bodyPr/>
                    <a:lstStyle/>
                    <a:p>
                      <a:pPr algn="l" fontAlgn="ct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地熱発電設備 （全設備更新型リプレース）　</a:t>
                      </a:r>
                      <a:r>
                        <a:rPr lang="en-US" altLang="ja-JP" sz="700" b="0" i="0" u="none" strike="noStrike" dirty="0">
                          <a:solidFill>
                            <a:srgbClr val="000000"/>
                          </a:solidFill>
                          <a:effectLst/>
                          <a:latin typeface="Meiryo UI" panose="020B0604030504040204" pitchFamily="50" charset="-128"/>
                          <a:ea typeface="Meiryo UI" panose="020B0604030504040204" pitchFamily="50" charset="-128"/>
                        </a:rPr>
                        <a:t>15,000kW</a:t>
                      </a: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以上</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ctr" fontAlgn="ctr"/>
                      <a:endParaRPr 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sz="700" b="0" i="0" u="none" strike="noStrike" dirty="0">
                          <a:solidFill>
                            <a:srgbClr val="000000"/>
                          </a:solidFill>
                          <a:effectLst/>
                          <a:latin typeface="Meiryo UI" panose="020B0604030504040204" pitchFamily="50" charset="-128"/>
                          <a:ea typeface="Meiryo UI" panose="020B0604030504040204" pitchFamily="50" charset="-128"/>
                        </a:rPr>
                        <a:t>j</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150970044"/>
                  </a:ext>
                </a:extLst>
              </a:tr>
              <a:tr h="0">
                <a:tc vMerge="1">
                  <a:txBody>
                    <a:bodyPr/>
                    <a:lstStyle/>
                    <a:p>
                      <a:pPr algn="l"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地熱発電設備 （地下設備流用型リプレース）　</a:t>
                      </a:r>
                      <a:r>
                        <a:rPr lang="en-US" altLang="ja-JP" sz="700" b="0" i="0" u="none" strike="noStrike" dirty="0">
                          <a:solidFill>
                            <a:srgbClr val="000000"/>
                          </a:solidFill>
                          <a:effectLst/>
                          <a:latin typeface="Meiryo UI" panose="020B0604030504040204" pitchFamily="50" charset="-128"/>
                          <a:ea typeface="Meiryo UI" panose="020B0604030504040204" pitchFamily="50" charset="-128"/>
                        </a:rPr>
                        <a:t>15,000kW</a:t>
                      </a: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未満</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rowSpan="3">
                  <a:txBody>
                    <a:bodyPr/>
                    <a:lstStyle/>
                    <a:p>
                      <a:pPr algn="ctr" fontAlgn="ctr"/>
                      <a:r>
                        <a:rPr lang="en-US" sz="700" b="0" i="0" u="none" strike="noStrike" dirty="0">
                          <a:solidFill>
                            <a:srgbClr val="000000"/>
                          </a:solidFill>
                          <a:effectLst/>
                          <a:latin typeface="Meiryo UI" panose="020B0604030504040204" pitchFamily="50" charset="-128"/>
                          <a:ea typeface="Meiryo UI" panose="020B0604030504040204" pitchFamily="50" charset="-128"/>
                        </a:rPr>
                        <a:t>L</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sz="700" b="0" i="0" u="none" strike="noStrike">
                          <a:solidFill>
                            <a:srgbClr val="000000"/>
                          </a:solidFill>
                          <a:effectLst/>
                          <a:latin typeface="Meiryo UI" panose="020B0604030504040204" pitchFamily="50" charset="-128"/>
                          <a:ea typeface="Meiryo UI" panose="020B0604030504040204" pitchFamily="50" charset="-128"/>
                        </a:rPr>
                        <a:t>i</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83627654"/>
                  </a:ext>
                </a:extLst>
              </a:tr>
              <a:tr h="0">
                <a:tc vMerge="1">
                  <a:txBody>
                    <a:bodyPr/>
                    <a:lstStyle/>
                    <a:p>
                      <a:pPr algn="l"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zh-TW" altLang="en-US" sz="700" b="0" i="0" u="none" strike="noStrike" dirty="0">
                          <a:solidFill>
                            <a:srgbClr val="000000"/>
                          </a:solidFill>
                          <a:effectLst/>
                          <a:latin typeface="Meiryo UI" panose="020B0604030504040204" pitchFamily="50" charset="-128"/>
                          <a:ea typeface="Meiryo UI" panose="020B0604030504040204" pitchFamily="50" charset="-128"/>
                        </a:rPr>
                        <a:t>地熱発電設備 　</a:t>
                      </a:r>
                      <a:r>
                        <a:rPr lang="en-US" altLang="zh-TW" sz="700" b="0" i="0" u="none" strike="noStrike" dirty="0">
                          <a:solidFill>
                            <a:srgbClr val="000000"/>
                          </a:solidFill>
                          <a:effectLst/>
                          <a:latin typeface="Meiryo UI" panose="020B0604030504040204" pitchFamily="50" charset="-128"/>
                          <a:ea typeface="Meiryo UI" panose="020B0604030504040204" pitchFamily="50" charset="-128"/>
                        </a:rPr>
                        <a:t>15,000kW</a:t>
                      </a:r>
                      <a:r>
                        <a:rPr lang="zh-TW" altLang="en-US" sz="700" b="0" i="0" u="none" strike="noStrike" dirty="0">
                          <a:solidFill>
                            <a:srgbClr val="000000"/>
                          </a:solidFill>
                          <a:effectLst/>
                          <a:latin typeface="Meiryo UI" panose="020B0604030504040204" pitchFamily="50" charset="-128"/>
                          <a:ea typeface="Meiryo UI" panose="020B0604030504040204" pitchFamily="50" charset="-128"/>
                        </a:rPr>
                        <a:t>以上</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ctr" fontAlgn="ctr"/>
                      <a:endParaRPr 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sz="700" b="0" i="0" u="none" strike="noStrike" dirty="0">
                          <a:solidFill>
                            <a:srgbClr val="000000"/>
                          </a:solidFill>
                          <a:effectLst/>
                          <a:latin typeface="Meiryo UI" panose="020B0604030504040204" pitchFamily="50" charset="-128"/>
                          <a:ea typeface="Meiryo UI" panose="020B0604030504040204" pitchFamily="50" charset="-128"/>
                        </a:rPr>
                        <a:t>L</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475669914"/>
                  </a:ext>
                </a:extLst>
              </a:tr>
              <a:tr h="0">
                <a:tc vMerge="1">
                  <a:txBody>
                    <a:bodyPr/>
                    <a:lstStyle/>
                    <a:p>
                      <a:pPr algn="l"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地熱発電設備 （地下設備流用型リプレース）　</a:t>
                      </a:r>
                      <a:r>
                        <a:rPr lang="en-US" altLang="ja-JP" sz="700" b="0" i="0" u="none" strike="noStrike" dirty="0">
                          <a:solidFill>
                            <a:srgbClr val="000000"/>
                          </a:solidFill>
                          <a:effectLst/>
                          <a:latin typeface="Meiryo UI" panose="020B0604030504040204" pitchFamily="50" charset="-128"/>
                          <a:ea typeface="Meiryo UI" panose="020B0604030504040204" pitchFamily="50" charset="-128"/>
                        </a:rPr>
                        <a:t>15,000kW</a:t>
                      </a: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以上</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ctr" fontAlgn="ctr"/>
                      <a:endParaRPr 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sz="700" b="0" i="0" u="none" strike="noStrike" dirty="0">
                          <a:solidFill>
                            <a:srgbClr val="000000"/>
                          </a:solidFill>
                          <a:effectLst/>
                          <a:latin typeface="Meiryo UI" panose="020B0604030504040204" pitchFamily="50" charset="-128"/>
                          <a:ea typeface="Meiryo UI" panose="020B0604030504040204" pitchFamily="50" charset="-128"/>
                        </a:rPr>
                        <a:t>m</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149035232"/>
                  </a:ext>
                </a:extLst>
              </a:tr>
              <a:tr h="0">
                <a:tc vMerge="1">
                  <a:txBody>
                    <a:bodyPr/>
                    <a:lstStyle/>
                    <a:p>
                      <a:endParaRPr kumimoji="1" lang="ja-JP" altLang="en-US"/>
                    </a:p>
                  </a:txBody>
                  <a:tcPr/>
                </a:tc>
                <a:tc>
                  <a:txBody>
                    <a:bodyPr/>
                    <a:lstStyle/>
                    <a:p>
                      <a:pPr algn="l" fontAlgn="ctr"/>
                      <a:r>
                        <a:rPr lang="zh-TW" altLang="en-US" sz="700" b="0" i="0" u="none" strike="noStrike" dirty="0">
                          <a:solidFill>
                            <a:srgbClr val="000000"/>
                          </a:solidFill>
                          <a:effectLst/>
                          <a:latin typeface="Meiryo UI" panose="020B0604030504040204" pitchFamily="50" charset="-128"/>
                          <a:ea typeface="Meiryo UI" panose="020B0604030504040204" pitchFamily="50" charset="-128"/>
                        </a:rPr>
                        <a:t>地熱発電（</a:t>
                      </a:r>
                      <a:r>
                        <a:rPr lang="en-US" altLang="zh-TW" sz="700" b="0" i="0" u="none" strike="noStrike" dirty="0">
                          <a:solidFill>
                            <a:srgbClr val="000000"/>
                          </a:solidFill>
                          <a:effectLst/>
                          <a:latin typeface="Meiryo UI" panose="020B0604030504040204" pitchFamily="50" charset="-128"/>
                          <a:ea typeface="Meiryo UI" panose="020B0604030504040204" pitchFamily="50" charset="-128"/>
                        </a:rPr>
                        <a:t>RPS</a:t>
                      </a:r>
                      <a:r>
                        <a:rPr lang="zh-TW" altLang="en-US" sz="700" b="0" i="0" u="none" strike="noStrike" dirty="0">
                          <a:solidFill>
                            <a:srgbClr val="000000"/>
                          </a:solidFill>
                          <a:effectLst/>
                          <a:latin typeface="Meiryo UI" panose="020B0604030504040204" pitchFamily="50" charset="-128"/>
                          <a:ea typeface="Meiryo UI" panose="020B0604030504040204" pitchFamily="50" charset="-128"/>
                        </a:rPr>
                        <a:t>）</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sz="700" b="0" i="0" u="none" strike="noStrike" dirty="0">
                          <a:solidFill>
                            <a:srgbClr val="000000"/>
                          </a:solidFill>
                          <a:effectLst/>
                          <a:latin typeface="Meiryo UI" panose="020B0604030504040204" pitchFamily="50" charset="-128"/>
                          <a:ea typeface="Meiryo UI" panose="020B0604030504040204" pitchFamily="50" charset="-128"/>
                        </a:rPr>
                        <a:t>G</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sz="700" b="0" i="0" u="none" strike="noStrike" dirty="0">
                          <a:solidFill>
                            <a:srgbClr val="000000"/>
                          </a:solidFill>
                          <a:effectLst/>
                          <a:latin typeface="Meiryo UI" panose="020B0604030504040204" pitchFamily="50" charset="-128"/>
                          <a:ea typeface="Meiryo UI" panose="020B0604030504040204" pitchFamily="50" charset="-128"/>
                        </a:rPr>
                        <a:t>G</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068987661"/>
                  </a:ext>
                </a:extLst>
              </a:tr>
            </a:tbl>
          </a:graphicData>
        </a:graphic>
      </p:graphicFrame>
      <p:graphicFrame>
        <p:nvGraphicFramePr>
          <p:cNvPr id="10" name="表 2">
            <a:extLst>
              <a:ext uri="{FF2B5EF4-FFF2-40B4-BE49-F238E27FC236}">
                <a16:creationId xmlns:a16="http://schemas.microsoft.com/office/drawing/2014/main" id="{D243C1AE-B8AF-4F9B-9CAA-493EBC415FAA}"/>
              </a:ext>
            </a:extLst>
          </p:cNvPr>
          <p:cNvGraphicFramePr>
            <a:graphicFrameLocks noGrp="1"/>
          </p:cNvGraphicFramePr>
          <p:nvPr/>
        </p:nvGraphicFramePr>
        <p:xfrm>
          <a:off x="4749797" y="1687829"/>
          <a:ext cx="4754972" cy="5000400"/>
        </p:xfrm>
        <a:graphic>
          <a:graphicData uri="http://schemas.openxmlformats.org/drawingml/2006/table">
            <a:tbl>
              <a:tblPr firstRow="1" bandRow="1">
                <a:tableStyleId>{2D5ABB26-0587-4C30-8999-92F81FD0307C}</a:tableStyleId>
              </a:tblPr>
              <a:tblGrid>
                <a:gridCol w="457762">
                  <a:extLst>
                    <a:ext uri="{9D8B030D-6E8A-4147-A177-3AD203B41FA5}">
                      <a16:colId xmlns:a16="http://schemas.microsoft.com/office/drawing/2014/main" val="3131399870"/>
                    </a:ext>
                  </a:extLst>
                </a:gridCol>
                <a:gridCol w="2787960">
                  <a:extLst>
                    <a:ext uri="{9D8B030D-6E8A-4147-A177-3AD203B41FA5}">
                      <a16:colId xmlns:a16="http://schemas.microsoft.com/office/drawing/2014/main" val="979492182"/>
                    </a:ext>
                  </a:extLst>
                </a:gridCol>
                <a:gridCol w="695888">
                  <a:extLst>
                    <a:ext uri="{9D8B030D-6E8A-4147-A177-3AD203B41FA5}">
                      <a16:colId xmlns:a16="http://schemas.microsoft.com/office/drawing/2014/main" val="845703149"/>
                    </a:ext>
                  </a:extLst>
                </a:gridCol>
                <a:gridCol w="813362">
                  <a:extLst>
                    <a:ext uri="{9D8B030D-6E8A-4147-A177-3AD203B41FA5}">
                      <a16:colId xmlns:a16="http://schemas.microsoft.com/office/drawing/2014/main" val="3959325061"/>
                    </a:ext>
                  </a:extLst>
                </a:gridCol>
              </a:tblGrid>
              <a:tr h="0">
                <a:tc>
                  <a:txBody>
                    <a:bodyPr/>
                    <a:lstStyle/>
                    <a:p>
                      <a:pPr algn="ctr" rtl="0" fontAlgn="ct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電源種別</a:t>
                      </a:r>
                      <a:endParaRPr 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rtl="0" fontAlgn="ct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出力区分</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rtl="0" fontAlgn="ct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発電設備区分</a:t>
                      </a:r>
                      <a:endParaRPr lang="en-US" altLang="ja-JP" sz="700" b="0" i="0" u="none" strike="noStrike" dirty="0">
                        <a:solidFill>
                          <a:srgbClr val="000000"/>
                        </a:solidFill>
                        <a:effectLst/>
                        <a:latin typeface="Meiryo UI" panose="020B0604030504040204" pitchFamily="50" charset="-128"/>
                        <a:ea typeface="Meiryo UI" panose="020B0604030504040204" pitchFamily="50" charset="-128"/>
                      </a:endParaRPr>
                    </a:p>
                    <a:p>
                      <a:pPr algn="ctr" rtl="0" fontAlgn="ctr"/>
                      <a:r>
                        <a:rPr lang="en-US" altLang="ja-JP" sz="7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設備</a:t>
                      </a:r>
                      <a:r>
                        <a:rPr lang="en-US" altLang="ja-JP" sz="700" b="0" i="0" u="none" strike="noStrike" dirty="0">
                          <a:solidFill>
                            <a:srgbClr val="000000"/>
                          </a:solidFill>
                          <a:effectLst/>
                          <a:latin typeface="Meiryo UI" panose="020B0604030504040204" pitchFamily="50" charset="-128"/>
                          <a:ea typeface="Meiryo UI" panose="020B0604030504040204" pitchFamily="50" charset="-128"/>
                        </a:rPr>
                        <a:t>ID1</a:t>
                      </a: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桁目</a:t>
                      </a:r>
                      <a:r>
                        <a:rPr lang="en-US" altLang="ja-JP" sz="700" b="0" i="0" u="none" strike="noStrike" dirty="0">
                          <a:solidFill>
                            <a:srgbClr val="000000"/>
                          </a:solidFill>
                          <a:effectLst/>
                          <a:latin typeface="Meiryo UI" panose="020B0604030504040204" pitchFamily="50" charset="-128"/>
                          <a:ea typeface="Meiryo UI" panose="020B0604030504040204" pitchFamily="50" charset="-128"/>
                        </a:rPr>
                        <a:t>)</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rtl="0" fontAlgn="ct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発電設備出力区分</a:t>
                      </a:r>
                      <a:endParaRPr lang="en-US" altLang="ja-JP" sz="700" b="0" i="0" u="none" strike="noStrike" dirty="0">
                        <a:solidFill>
                          <a:srgbClr val="000000"/>
                        </a:solidFill>
                        <a:effectLst/>
                        <a:latin typeface="Meiryo UI" panose="020B0604030504040204" pitchFamily="50" charset="-128"/>
                        <a:ea typeface="Meiryo UI" panose="020B0604030504040204" pitchFamily="50" charset="-128"/>
                      </a:endParaRPr>
                    </a:p>
                    <a:p>
                      <a:pPr algn="ctr" rtl="0" fontAlgn="ctr"/>
                      <a:r>
                        <a:rPr lang="en-US" altLang="ja-JP" sz="7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前頁</a:t>
                      </a:r>
                      <a:r>
                        <a:rPr lang="en-US" altLang="ja-JP" sz="700" b="0" i="0" u="none" strike="noStrike" dirty="0">
                          <a:solidFill>
                            <a:srgbClr val="000000"/>
                          </a:solidFill>
                          <a:effectLst/>
                          <a:latin typeface="Meiryo UI" panose="020B0604030504040204" pitchFamily="50" charset="-128"/>
                          <a:ea typeface="Meiryo UI" panose="020B0604030504040204" pitchFamily="50" charset="-128"/>
                        </a:rPr>
                        <a:t>※5)</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675507510"/>
                  </a:ext>
                </a:extLst>
              </a:tr>
              <a:tr h="0">
                <a:tc rowSpan="11">
                  <a:txBody>
                    <a:bodyPr/>
                    <a:lstStyle/>
                    <a:p>
                      <a:pPr algn="ctr" fontAlgn="ct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水力</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zh-TW" altLang="en-US" sz="700" b="0" i="0" u="none" strike="noStrike">
                          <a:solidFill>
                            <a:srgbClr val="000000"/>
                          </a:solidFill>
                          <a:effectLst/>
                          <a:latin typeface="Meiryo UI" panose="020B0604030504040204" pitchFamily="50" charset="-128"/>
                          <a:ea typeface="Meiryo UI" panose="020B0604030504040204" pitchFamily="50" charset="-128"/>
                        </a:rPr>
                        <a:t>水力発電設備  </a:t>
                      </a:r>
                      <a:r>
                        <a:rPr lang="en-US" altLang="zh-TW" sz="700" b="0" i="0" u="none" strike="noStrike">
                          <a:solidFill>
                            <a:srgbClr val="000000"/>
                          </a:solidFill>
                          <a:effectLst/>
                          <a:latin typeface="Meiryo UI" panose="020B0604030504040204" pitchFamily="50" charset="-128"/>
                          <a:ea typeface="Meiryo UI" panose="020B0604030504040204" pitchFamily="50" charset="-128"/>
                        </a:rPr>
                        <a:t>200kW</a:t>
                      </a:r>
                      <a:r>
                        <a:rPr lang="zh-TW" altLang="en-US" sz="700" b="0" i="0" u="none" strike="noStrike">
                          <a:solidFill>
                            <a:srgbClr val="000000"/>
                          </a:solidFill>
                          <a:effectLst/>
                          <a:latin typeface="Meiryo UI" panose="020B0604030504040204" pitchFamily="50" charset="-128"/>
                          <a:ea typeface="Meiryo UI" panose="020B0604030504040204" pitchFamily="50" charset="-128"/>
                        </a:rPr>
                        <a:t>未満</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sz="700" b="0" i="0" u="none" strike="noStrike">
                          <a:solidFill>
                            <a:srgbClr val="000000"/>
                          </a:solidFill>
                          <a:effectLst/>
                          <a:latin typeface="Meiryo UI" panose="020B0604030504040204" pitchFamily="50" charset="-128"/>
                          <a:ea typeface="Meiryo UI" panose="020B0604030504040204" pitchFamily="50" charset="-128"/>
                        </a:rPr>
                        <a:t>E</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sz="700" b="0" i="0" u="none" strike="noStrike" dirty="0">
                          <a:solidFill>
                            <a:srgbClr val="000000"/>
                          </a:solidFill>
                          <a:effectLst/>
                          <a:latin typeface="Meiryo UI" panose="020B0604030504040204" pitchFamily="50" charset="-128"/>
                          <a:ea typeface="Meiryo UI" panose="020B0604030504040204" pitchFamily="50" charset="-128"/>
                        </a:rPr>
                        <a:t>E</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73841520"/>
                  </a:ext>
                </a:extLst>
              </a:tr>
              <a:tr h="0">
                <a:tc vMerge="1">
                  <a:txBody>
                    <a:bodyPr/>
                    <a:lstStyle/>
                    <a:p>
                      <a:pPr algn="l"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zh-TW" altLang="en-US" sz="700" b="0" i="0" u="none" strike="noStrike">
                          <a:solidFill>
                            <a:srgbClr val="000000"/>
                          </a:solidFill>
                          <a:effectLst/>
                          <a:latin typeface="Meiryo UI" panose="020B0604030504040204" pitchFamily="50" charset="-128"/>
                          <a:ea typeface="Meiryo UI" panose="020B0604030504040204" pitchFamily="50" charset="-128"/>
                        </a:rPr>
                        <a:t>水力発電設備  </a:t>
                      </a:r>
                      <a:r>
                        <a:rPr lang="en-US" altLang="zh-TW" sz="700" b="0" i="0" u="none" strike="noStrike">
                          <a:solidFill>
                            <a:srgbClr val="000000"/>
                          </a:solidFill>
                          <a:effectLst/>
                          <a:latin typeface="Meiryo UI" panose="020B0604030504040204" pitchFamily="50" charset="-128"/>
                          <a:ea typeface="Meiryo UI" panose="020B0604030504040204" pitchFamily="50" charset="-128"/>
                        </a:rPr>
                        <a:t>200kW</a:t>
                      </a:r>
                      <a:r>
                        <a:rPr lang="zh-TW" altLang="en-US" sz="700" b="0" i="0" u="none" strike="noStrike">
                          <a:solidFill>
                            <a:srgbClr val="000000"/>
                          </a:solidFill>
                          <a:effectLst/>
                          <a:latin typeface="Meiryo UI" panose="020B0604030504040204" pitchFamily="50" charset="-128"/>
                          <a:ea typeface="Meiryo UI" panose="020B0604030504040204" pitchFamily="50" charset="-128"/>
                        </a:rPr>
                        <a:t>以上</a:t>
                      </a:r>
                      <a:r>
                        <a:rPr lang="en-US" altLang="zh-TW" sz="700" b="0" i="0" u="none" strike="noStrike">
                          <a:solidFill>
                            <a:srgbClr val="000000"/>
                          </a:solidFill>
                          <a:effectLst/>
                          <a:latin typeface="Meiryo UI" panose="020B0604030504040204" pitchFamily="50" charset="-128"/>
                          <a:ea typeface="Meiryo UI" panose="020B0604030504040204" pitchFamily="50" charset="-128"/>
                        </a:rPr>
                        <a:t>1,000kW</a:t>
                      </a:r>
                      <a:r>
                        <a:rPr lang="zh-TW" altLang="en-US" sz="700" b="0" i="0" u="none" strike="noStrike">
                          <a:solidFill>
                            <a:srgbClr val="000000"/>
                          </a:solidFill>
                          <a:effectLst/>
                          <a:latin typeface="Meiryo UI" panose="020B0604030504040204" pitchFamily="50" charset="-128"/>
                          <a:ea typeface="Meiryo UI" panose="020B0604030504040204" pitchFamily="50" charset="-128"/>
                        </a:rPr>
                        <a:t>未満</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sz="700" b="0" i="0" u="none" strike="noStrike" dirty="0">
                          <a:solidFill>
                            <a:srgbClr val="000000"/>
                          </a:solidFill>
                          <a:effectLst/>
                          <a:latin typeface="Meiryo UI" panose="020B0604030504040204" pitchFamily="50" charset="-128"/>
                          <a:ea typeface="Meiryo UI" panose="020B0604030504040204" pitchFamily="50" charset="-128"/>
                        </a:rPr>
                        <a:t>I</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sz="700" b="0" i="0" u="none" strike="noStrike">
                          <a:solidFill>
                            <a:srgbClr val="000000"/>
                          </a:solidFill>
                          <a:effectLst/>
                          <a:latin typeface="Meiryo UI" panose="020B0604030504040204" pitchFamily="50" charset="-128"/>
                          <a:ea typeface="Meiryo UI" panose="020B0604030504040204" pitchFamily="50" charset="-128"/>
                        </a:rPr>
                        <a:t>I</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933454549"/>
                  </a:ext>
                </a:extLst>
              </a:tr>
              <a:tr h="0">
                <a:tc vMerge="1">
                  <a:txBody>
                    <a:bodyPr/>
                    <a:lstStyle/>
                    <a:p>
                      <a:pPr algn="l"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zh-TW" altLang="en-US" sz="700" b="0" i="0" u="none" strike="noStrike" dirty="0">
                          <a:solidFill>
                            <a:srgbClr val="000000"/>
                          </a:solidFill>
                          <a:effectLst/>
                          <a:latin typeface="Meiryo UI" panose="020B0604030504040204" pitchFamily="50" charset="-128"/>
                          <a:ea typeface="Meiryo UI" panose="020B0604030504040204" pitchFamily="50" charset="-128"/>
                        </a:rPr>
                        <a:t>水力発電設備（１０００ｋＷ以上３００００ｋＷ未満）（</a:t>
                      </a:r>
                      <a:r>
                        <a:rPr lang="en-US" altLang="zh-TW" sz="700" b="0" i="0" u="none" strike="noStrike" dirty="0">
                          <a:solidFill>
                            <a:srgbClr val="000000"/>
                          </a:solidFill>
                          <a:effectLst/>
                          <a:latin typeface="Meiryo UI" panose="020B0604030504040204" pitchFamily="50" charset="-128"/>
                          <a:ea typeface="Meiryo UI" panose="020B0604030504040204" pitchFamily="50" charset="-128"/>
                        </a:rPr>
                        <a:t>FIT</a:t>
                      </a:r>
                      <a:r>
                        <a:rPr lang="zh-TW" altLang="en-US" sz="700" b="0" i="0" u="none" strike="noStrike" dirty="0">
                          <a:solidFill>
                            <a:srgbClr val="000000"/>
                          </a:solidFill>
                          <a:effectLst/>
                          <a:latin typeface="Meiryo UI" panose="020B0604030504040204" pitchFamily="50" charset="-128"/>
                          <a:ea typeface="Meiryo UI" panose="020B0604030504040204" pitchFamily="50" charset="-128"/>
                        </a:rPr>
                        <a:t>）</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rowSpan="3">
                  <a:txBody>
                    <a:bodyPr/>
                    <a:lstStyle/>
                    <a:p>
                      <a:pPr algn="ctr" fontAlgn="ctr"/>
                      <a:r>
                        <a:rPr lang="en-US" sz="700" b="0" i="0" u="none" strike="noStrike" dirty="0">
                          <a:solidFill>
                            <a:srgbClr val="000000"/>
                          </a:solidFill>
                          <a:effectLst/>
                          <a:latin typeface="Meiryo UI" panose="020B0604030504040204" pitchFamily="50" charset="-128"/>
                          <a:ea typeface="Meiryo UI" panose="020B0604030504040204" pitchFamily="50" charset="-128"/>
                        </a:rPr>
                        <a:t>J</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sz="700" b="0" i="0" u="none" strike="noStrike">
                          <a:solidFill>
                            <a:srgbClr val="000000"/>
                          </a:solidFill>
                          <a:effectLst/>
                          <a:latin typeface="Meiryo UI" panose="020B0604030504040204" pitchFamily="50" charset="-128"/>
                          <a:ea typeface="Meiryo UI" panose="020B0604030504040204" pitchFamily="50" charset="-128"/>
                        </a:rPr>
                        <a:t>J</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585817444"/>
                  </a:ext>
                </a:extLst>
              </a:tr>
              <a:tr h="0">
                <a:tc vMerge="1">
                  <a:txBody>
                    <a:bodyPr/>
                    <a:lstStyle/>
                    <a:p>
                      <a:pPr algn="l"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zh-TW" altLang="en-US" sz="700" b="0" i="0" u="none" strike="noStrike">
                          <a:solidFill>
                            <a:srgbClr val="000000"/>
                          </a:solidFill>
                          <a:effectLst/>
                          <a:latin typeface="Meiryo UI" panose="020B0604030504040204" pitchFamily="50" charset="-128"/>
                          <a:ea typeface="Meiryo UI" panose="020B0604030504040204" pitchFamily="50" charset="-128"/>
                        </a:rPr>
                        <a:t>水力発電設備  </a:t>
                      </a:r>
                      <a:r>
                        <a:rPr lang="en-US" altLang="zh-TW" sz="700" b="0" i="0" u="none" strike="noStrike">
                          <a:solidFill>
                            <a:srgbClr val="000000"/>
                          </a:solidFill>
                          <a:effectLst/>
                          <a:latin typeface="Meiryo UI" panose="020B0604030504040204" pitchFamily="50" charset="-128"/>
                          <a:ea typeface="Meiryo UI" panose="020B0604030504040204" pitchFamily="50" charset="-128"/>
                        </a:rPr>
                        <a:t>1,000kW</a:t>
                      </a:r>
                      <a:r>
                        <a:rPr lang="zh-TW" altLang="en-US" sz="700" b="0" i="0" u="none" strike="noStrike">
                          <a:solidFill>
                            <a:srgbClr val="000000"/>
                          </a:solidFill>
                          <a:effectLst/>
                          <a:latin typeface="Meiryo UI" panose="020B0604030504040204" pitchFamily="50" charset="-128"/>
                          <a:ea typeface="Meiryo UI" panose="020B0604030504040204" pitchFamily="50" charset="-128"/>
                        </a:rPr>
                        <a:t>以上</a:t>
                      </a:r>
                      <a:r>
                        <a:rPr lang="en-US" altLang="zh-TW" sz="700" b="0" i="0" u="none" strike="noStrike">
                          <a:solidFill>
                            <a:srgbClr val="000000"/>
                          </a:solidFill>
                          <a:effectLst/>
                          <a:latin typeface="Meiryo UI" panose="020B0604030504040204" pitchFamily="50" charset="-128"/>
                          <a:ea typeface="Meiryo UI" panose="020B0604030504040204" pitchFamily="50" charset="-128"/>
                        </a:rPr>
                        <a:t>5,000kW</a:t>
                      </a:r>
                      <a:r>
                        <a:rPr lang="zh-TW" altLang="en-US" sz="700" b="0" i="0" u="none" strike="noStrike">
                          <a:solidFill>
                            <a:srgbClr val="000000"/>
                          </a:solidFill>
                          <a:effectLst/>
                          <a:latin typeface="Meiryo UI" panose="020B0604030504040204" pitchFamily="50" charset="-128"/>
                          <a:ea typeface="Meiryo UI" panose="020B0604030504040204" pitchFamily="50" charset="-128"/>
                        </a:rPr>
                        <a:t>未満</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ctr" fontAlgn="ctr"/>
                      <a:endParaRPr 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sz="700" b="0" i="0" u="none" strike="noStrike">
                          <a:solidFill>
                            <a:srgbClr val="000000"/>
                          </a:solidFill>
                          <a:effectLst/>
                          <a:latin typeface="Meiryo UI" panose="020B0604030504040204" pitchFamily="50" charset="-128"/>
                          <a:ea typeface="Meiryo UI" panose="020B0604030504040204" pitchFamily="50" charset="-128"/>
                        </a:rPr>
                        <a:t>n</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771065986"/>
                  </a:ext>
                </a:extLst>
              </a:tr>
              <a:tr h="0">
                <a:tc vMerge="1">
                  <a:txBody>
                    <a:bodyPr/>
                    <a:lstStyle/>
                    <a:p>
                      <a:pPr algn="l"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zh-TW" altLang="en-US" sz="700" b="0" i="0" u="none" strike="noStrike" dirty="0">
                          <a:solidFill>
                            <a:srgbClr val="000000"/>
                          </a:solidFill>
                          <a:effectLst/>
                          <a:latin typeface="Meiryo UI" panose="020B0604030504040204" pitchFamily="50" charset="-128"/>
                          <a:ea typeface="Meiryo UI" panose="020B0604030504040204" pitchFamily="50" charset="-128"/>
                        </a:rPr>
                        <a:t>水力発電設備  </a:t>
                      </a:r>
                      <a:r>
                        <a:rPr lang="en-US" altLang="zh-TW" sz="700" b="0" i="0" u="none" strike="noStrike" dirty="0">
                          <a:solidFill>
                            <a:srgbClr val="000000"/>
                          </a:solidFill>
                          <a:effectLst/>
                          <a:latin typeface="Meiryo UI" panose="020B0604030504040204" pitchFamily="50" charset="-128"/>
                          <a:ea typeface="Meiryo UI" panose="020B0604030504040204" pitchFamily="50" charset="-128"/>
                        </a:rPr>
                        <a:t>5,000kW</a:t>
                      </a:r>
                      <a:r>
                        <a:rPr lang="zh-TW" altLang="en-US" sz="700" b="0" i="0" u="none" strike="noStrike" dirty="0">
                          <a:solidFill>
                            <a:srgbClr val="000000"/>
                          </a:solidFill>
                          <a:effectLst/>
                          <a:latin typeface="Meiryo UI" panose="020B0604030504040204" pitchFamily="50" charset="-128"/>
                          <a:ea typeface="Meiryo UI" panose="020B0604030504040204" pitchFamily="50" charset="-128"/>
                        </a:rPr>
                        <a:t>以上</a:t>
                      </a:r>
                      <a:r>
                        <a:rPr lang="en-US" altLang="zh-TW" sz="700" b="0" i="0" u="none" strike="noStrike" dirty="0">
                          <a:solidFill>
                            <a:srgbClr val="000000"/>
                          </a:solidFill>
                          <a:effectLst/>
                          <a:latin typeface="Meiryo UI" panose="020B0604030504040204" pitchFamily="50" charset="-128"/>
                          <a:ea typeface="Meiryo UI" panose="020B0604030504040204" pitchFamily="50" charset="-128"/>
                        </a:rPr>
                        <a:t>30,000kW</a:t>
                      </a:r>
                      <a:r>
                        <a:rPr lang="zh-TW" altLang="en-US" sz="700" b="0" i="0" u="none" strike="noStrike" dirty="0">
                          <a:solidFill>
                            <a:srgbClr val="000000"/>
                          </a:solidFill>
                          <a:effectLst/>
                          <a:latin typeface="Meiryo UI" panose="020B0604030504040204" pitchFamily="50" charset="-128"/>
                          <a:ea typeface="Meiryo UI" panose="020B0604030504040204" pitchFamily="50" charset="-128"/>
                        </a:rPr>
                        <a:t>未満</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ctr" fontAlgn="ctr"/>
                      <a:endParaRPr 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sz="700" b="0" i="0" u="none" strike="noStrike" dirty="0">
                          <a:solidFill>
                            <a:srgbClr val="000000"/>
                          </a:solidFill>
                          <a:effectLst/>
                          <a:latin typeface="Meiryo UI" panose="020B0604030504040204" pitchFamily="50" charset="-128"/>
                          <a:ea typeface="Meiryo UI" panose="020B0604030504040204" pitchFamily="50" charset="-128"/>
                        </a:rPr>
                        <a:t>r</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799519534"/>
                  </a:ext>
                </a:extLst>
              </a:tr>
              <a:tr h="0">
                <a:tc vMerge="1">
                  <a:txBody>
                    <a:bodyPr/>
                    <a:lstStyle/>
                    <a:p>
                      <a:endParaRPr kumimoji="1" lang="ja-JP" altLang="en-US"/>
                    </a:p>
                  </a:txBody>
                  <a:tcPr/>
                </a:tc>
                <a:tc>
                  <a:txBody>
                    <a:bodyPr/>
                    <a:lstStyle/>
                    <a:p>
                      <a:pPr algn="l" fontAlgn="ctr"/>
                      <a:r>
                        <a:rPr lang="zh-TW" altLang="en-US" sz="700" b="0" i="0" u="none" strike="noStrike" dirty="0">
                          <a:solidFill>
                            <a:srgbClr val="000000"/>
                          </a:solidFill>
                          <a:effectLst/>
                          <a:latin typeface="Meiryo UI" panose="020B0604030504040204" pitchFamily="50" charset="-128"/>
                          <a:ea typeface="Meiryo UI" panose="020B0604030504040204" pitchFamily="50" charset="-128"/>
                        </a:rPr>
                        <a:t>水力発電（</a:t>
                      </a:r>
                      <a:r>
                        <a:rPr lang="en-US" altLang="zh-TW" sz="700" b="0" i="0" u="none" strike="noStrike" dirty="0">
                          <a:solidFill>
                            <a:srgbClr val="000000"/>
                          </a:solidFill>
                          <a:effectLst/>
                          <a:latin typeface="Meiryo UI" panose="020B0604030504040204" pitchFamily="50" charset="-128"/>
                          <a:ea typeface="Meiryo UI" panose="020B0604030504040204" pitchFamily="50" charset="-128"/>
                        </a:rPr>
                        <a:t>RPS</a:t>
                      </a:r>
                      <a:r>
                        <a:rPr lang="zh-TW" altLang="en-US" sz="700" b="0" i="0" u="none" strike="noStrike" dirty="0">
                          <a:solidFill>
                            <a:srgbClr val="000000"/>
                          </a:solidFill>
                          <a:effectLst/>
                          <a:latin typeface="Meiryo UI" panose="020B0604030504040204" pitchFamily="50" charset="-128"/>
                          <a:ea typeface="Meiryo UI" panose="020B0604030504040204" pitchFamily="50" charset="-128"/>
                        </a:rPr>
                        <a:t>）</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sz="700" b="0" i="0" u="none" strike="noStrike" dirty="0">
                          <a:solidFill>
                            <a:srgbClr val="000000"/>
                          </a:solidFill>
                          <a:effectLst/>
                          <a:latin typeface="Meiryo UI" panose="020B0604030504040204" pitchFamily="50" charset="-128"/>
                          <a:ea typeface="Meiryo UI" panose="020B0604030504040204" pitchFamily="50" charset="-128"/>
                        </a:rPr>
                        <a:t>H</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sz="700" b="0" i="0" u="none" strike="noStrike" dirty="0">
                          <a:solidFill>
                            <a:srgbClr val="000000"/>
                          </a:solidFill>
                          <a:effectLst/>
                          <a:latin typeface="Meiryo UI" panose="020B0604030504040204" pitchFamily="50" charset="-128"/>
                          <a:ea typeface="Meiryo UI" panose="020B0604030504040204" pitchFamily="50" charset="-128"/>
                        </a:rPr>
                        <a:t>H</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70308238"/>
                  </a:ext>
                </a:extLst>
              </a:tr>
              <a:tr h="0">
                <a:tc vMerge="1">
                  <a:txBody>
                    <a:bodyPr/>
                    <a:lstStyle/>
                    <a:p>
                      <a:pPr algn="ctr"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zh-TW" altLang="en-US" sz="700" b="0" i="0" u="none" strike="noStrike" dirty="0">
                          <a:solidFill>
                            <a:srgbClr val="000000"/>
                          </a:solidFill>
                          <a:effectLst/>
                          <a:latin typeface="Meiryo UI" panose="020B0604030504040204" pitchFamily="50" charset="-128"/>
                          <a:ea typeface="Meiryo UI" panose="020B0604030504040204" pitchFamily="50" charset="-128"/>
                        </a:rPr>
                        <a:t>水力発電設備 （既設導水路活用型）　</a:t>
                      </a:r>
                      <a:r>
                        <a:rPr lang="en-US" altLang="zh-TW" sz="700" b="0" i="0" u="none" strike="noStrike" dirty="0">
                          <a:solidFill>
                            <a:srgbClr val="000000"/>
                          </a:solidFill>
                          <a:effectLst/>
                          <a:latin typeface="Meiryo UI" panose="020B0604030504040204" pitchFamily="50" charset="-128"/>
                          <a:ea typeface="Meiryo UI" panose="020B0604030504040204" pitchFamily="50" charset="-128"/>
                        </a:rPr>
                        <a:t>200kW</a:t>
                      </a:r>
                      <a:r>
                        <a:rPr lang="zh-TW" altLang="en-US" sz="700" b="0" i="0" u="none" strike="noStrike" dirty="0">
                          <a:solidFill>
                            <a:srgbClr val="000000"/>
                          </a:solidFill>
                          <a:effectLst/>
                          <a:latin typeface="Meiryo UI" panose="020B0604030504040204" pitchFamily="50" charset="-128"/>
                          <a:ea typeface="Meiryo UI" panose="020B0604030504040204" pitchFamily="50" charset="-128"/>
                        </a:rPr>
                        <a:t>未満</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sz="700" b="0" i="0" u="none" strike="noStrike" dirty="0">
                          <a:solidFill>
                            <a:srgbClr val="000000"/>
                          </a:solidFill>
                          <a:effectLst/>
                          <a:latin typeface="Meiryo UI" panose="020B0604030504040204" pitchFamily="50" charset="-128"/>
                          <a:ea typeface="Meiryo UI" panose="020B0604030504040204" pitchFamily="50" charset="-128"/>
                        </a:rPr>
                        <a:t>V</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sz="700" b="0" i="0" u="none" strike="noStrike">
                          <a:solidFill>
                            <a:srgbClr val="000000"/>
                          </a:solidFill>
                          <a:effectLst/>
                          <a:latin typeface="Meiryo UI" panose="020B0604030504040204" pitchFamily="50" charset="-128"/>
                          <a:ea typeface="Meiryo UI" panose="020B0604030504040204" pitchFamily="50" charset="-128"/>
                        </a:rPr>
                        <a:t>V</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176846758"/>
                  </a:ext>
                </a:extLst>
              </a:tr>
              <a:tr h="0">
                <a:tc vMerge="1">
                  <a:txBody>
                    <a:bodyPr/>
                    <a:lstStyle/>
                    <a:p>
                      <a:pPr algn="l"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zh-TW" altLang="en-US" sz="700" b="0" i="0" u="none" strike="noStrike">
                          <a:solidFill>
                            <a:srgbClr val="000000"/>
                          </a:solidFill>
                          <a:effectLst/>
                          <a:latin typeface="Meiryo UI" panose="020B0604030504040204" pitchFamily="50" charset="-128"/>
                          <a:ea typeface="Meiryo UI" panose="020B0604030504040204" pitchFamily="50" charset="-128"/>
                        </a:rPr>
                        <a:t>水力発電設備 （既設導水路活用型）　 </a:t>
                      </a:r>
                      <a:r>
                        <a:rPr lang="en-US" altLang="zh-TW" sz="700" b="0" i="0" u="none" strike="noStrike">
                          <a:solidFill>
                            <a:srgbClr val="000000"/>
                          </a:solidFill>
                          <a:effectLst/>
                          <a:latin typeface="Meiryo UI" panose="020B0604030504040204" pitchFamily="50" charset="-128"/>
                          <a:ea typeface="Meiryo UI" panose="020B0604030504040204" pitchFamily="50" charset="-128"/>
                        </a:rPr>
                        <a:t>200kW</a:t>
                      </a:r>
                      <a:r>
                        <a:rPr lang="zh-TW" altLang="en-US" sz="700" b="0" i="0" u="none" strike="noStrike">
                          <a:solidFill>
                            <a:srgbClr val="000000"/>
                          </a:solidFill>
                          <a:effectLst/>
                          <a:latin typeface="Meiryo UI" panose="020B0604030504040204" pitchFamily="50" charset="-128"/>
                          <a:ea typeface="Meiryo UI" panose="020B0604030504040204" pitchFamily="50" charset="-128"/>
                        </a:rPr>
                        <a:t>以上</a:t>
                      </a:r>
                      <a:r>
                        <a:rPr lang="en-US" altLang="zh-TW" sz="700" b="0" i="0" u="none" strike="noStrike">
                          <a:solidFill>
                            <a:srgbClr val="000000"/>
                          </a:solidFill>
                          <a:effectLst/>
                          <a:latin typeface="Meiryo UI" panose="020B0604030504040204" pitchFamily="50" charset="-128"/>
                          <a:ea typeface="Meiryo UI" panose="020B0604030504040204" pitchFamily="50" charset="-128"/>
                        </a:rPr>
                        <a:t>1,000kW</a:t>
                      </a:r>
                      <a:r>
                        <a:rPr lang="zh-TW" altLang="en-US" sz="700" b="0" i="0" u="none" strike="noStrike">
                          <a:solidFill>
                            <a:srgbClr val="000000"/>
                          </a:solidFill>
                          <a:effectLst/>
                          <a:latin typeface="Meiryo UI" panose="020B0604030504040204" pitchFamily="50" charset="-128"/>
                          <a:ea typeface="Meiryo UI" panose="020B0604030504040204" pitchFamily="50" charset="-128"/>
                        </a:rPr>
                        <a:t>未満</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sz="700" b="0" i="0" u="none" strike="noStrike">
                          <a:solidFill>
                            <a:srgbClr val="000000"/>
                          </a:solidFill>
                          <a:effectLst/>
                          <a:latin typeface="Meiryo UI" panose="020B0604030504040204" pitchFamily="50" charset="-128"/>
                          <a:ea typeface="Meiryo UI" panose="020B0604030504040204" pitchFamily="50" charset="-128"/>
                        </a:rPr>
                        <a:t>X</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sz="700" b="0" i="0" u="none" strike="noStrike">
                          <a:solidFill>
                            <a:srgbClr val="000000"/>
                          </a:solidFill>
                          <a:effectLst/>
                          <a:latin typeface="Meiryo UI" panose="020B0604030504040204" pitchFamily="50" charset="-128"/>
                          <a:ea typeface="Meiryo UI" panose="020B0604030504040204" pitchFamily="50" charset="-128"/>
                        </a:rPr>
                        <a:t>X</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87966614"/>
                  </a:ext>
                </a:extLst>
              </a:tr>
              <a:tr h="0">
                <a:tc vMerge="1">
                  <a:txBody>
                    <a:bodyPr/>
                    <a:lstStyle/>
                    <a:p>
                      <a:pPr algn="l"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zh-TW" altLang="en-US" sz="700" b="0" i="0" u="none" strike="noStrike" dirty="0">
                          <a:solidFill>
                            <a:srgbClr val="000000"/>
                          </a:solidFill>
                          <a:effectLst/>
                          <a:latin typeface="Meiryo UI" panose="020B0604030504040204" pitchFamily="50" charset="-128"/>
                          <a:ea typeface="Meiryo UI" panose="020B0604030504040204" pitchFamily="50" charset="-128"/>
                        </a:rPr>
                        <a:t>特定水力発電設備（１０００ｋＷ以上３００００ｋＷ未満）（</a:t>
                      </a:r>
                      <a:r>
                        <a:rPr lang="en-US" altLang="zh-TW" sz="700" b="0" i="0" u="none" strike="noStrike" dirty="0">
                          <a:solidFill>
                            <a:srgbClr val="000000"/>
                          </a:solidFill>
                          <a:effectLst/>
                          <a:latin typeface="Meiryo UI" panose="020B0604030504040204" pitchFamily="50" charset="-128"/>
                          <a:ea typeface="Meiryo UI" panose="020B0604030504040204" pitchFamily="50" charset="-128"/>
                        </a:rPr>
                        <a:t>FIT</a:t>
                      </a:r>
                      <a:r>
                        <a:rPr lang="zh-TW" altLang="en-US" sz="700" b="0" i="0" u="none" strike="noStrike" dirty="0">
                          <a:solidFill>
                            <a:srgbClr val="000000"/>
                          </a:solidFill>
                          <a:effectLst/>
                          <a:latin typeface="Meiryo UI" panose="020B0604030504040204" pitchFamily="50" charset="-128"/>
                          <a:ea typeface="Meiryo UI" panose="020B0604030504040204" pitchFamily="50" charset="-128"/>
                        </a:rPr>
                        <a:t>）</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rowSpan="3">
                  <a:txBody>
                    <a:bodyPr/>
                    <a:lstStyle/>
                    <a:p>
                      <a:pPr algn="ctr" fontAlgn="ctr"/>
                      <a:r>
                        <a:rPr lang="en-US" sz="700" b="0" i="0" u="none" strike="noStrike" dirty="0">
                          <a:solidFill>
                            <a:srgbClr val="000000"/>
                          </a:solidFill>
                          <a:effectLst/>
                          <a:latin typeface="Meiryo UI" panose="020B0604030504040204" pitchFamily="50" charset="-128"/>
                          <a:ea typeface="Meiryo UI" panose="020B0604030504040204" pitchFamily="50" charset="-128"/>
                        </a:rPr>
                        <a:t>Y</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sz="700" b="0" i="0" u="none" strike="noStrike" dirty="0">
                          <a:solidFill>
                            <a:srgbClr val="000000"/>
                          </a:solidFill>
                          <a:effectLst/>
                          <a:latin typeface="Meiryo UI" panose="020B0604030504040204" pitchFamily="50" charset="-128"/>
                          <a:ea typeface="Meiryo UI" panose="020B0604030504040204" pitchFamily="50" charset="-128"/>
                        </a:rPr>
                        <a:t>Y</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616650252"/>
                  </a:ext>
                </a:extLst>
              </a:tr>
              <a:tr h="0">
                <a:tc vMerge="1">
                  <a:txBody>
                    <a:bodyPr/>
                    <a:lstStyle/>
                    <a:p>
                      <a:pPr algn="l"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zh-TW" altLang="en-US" sz="700" b="0" i="0" u="none" strike="noStrike">
                          <a:solidFill>
                            <a:srgbClr val="000000"/>
                          </a:solidFill>
                          <a:effectLst/>
                          <a:latin typeface="Meiryo UI" panose="020B0604030504040204" pitchFamily="50" charset="-128"/>
                          <a:ea typeface="Meiryo UI" panose="020B0604030504040204" pitchFamily="50" charset="-128"/>
                        </a:rPr>
                        <a:t>水力発電設備 （既設導水路活用型）　</a:t>
                      </a:r>
                      <a:r>
                        <a:rPr lang="en-US" altLang="zh-TW" sz="700" b="0" i="0" u="none" strike="noStrike">
                          <a:solidFill>
                            <a:srgbClr val="000000"/>
                          </a:solidFill>
                          <a:effectLst/>
                          <a:latin typeface="Meiryo UI" panose="020B0604030504040204" pitchFamily="50" charset="-128"/>
                          <a:ea typeface="Meiryo UI" panose="020B0604030504040204" pitchFamily="50" charset="-128"/>
                        </a:rPr>
                        <a:t>1,000kW</a:t>
                      </a:r>
                      <a:r>
                        <a:rPr lang="zh-TW" altLang="en-US" sz="700" b="0" i="0" u="none" strike="noStrike">
                          <a:solidFill>
                            <a:srgbClr val="000000"/>
                          </a:solidFill>
                          <a:effectLst/>
                          <a:latin typeface="Meiryo UI" panose="020B0604030504040204" pitchFamily="50" charset="-128"/>
                          <a:ea typeface="Meiryo UI" panose="020B0604030504040204" pitchFamily="50" charset="-128"/>
                        </a:rPr>
                        <a:t>以上</a:t>
                      </a:r>
                      <a:r>
                        <a:rPr lang="en-US" altLang="zh-TW" sz="700" b="0" i="0" u="none" strike="noStrike">
                          <a:solidFill>
                            <a:srgbClr val="000000"/>
                          </a:solidFill>
                          <a:effectLst/>
                          <a:latin typeface="Meiryo UI" panose="020B0604030504040204" pitchFamily="50" charset="-128"/>
                          <a:ea typeface="Meiryo UI" panose="020B0604030504040204" pitchFamily="50" charset="-128"/>
                        </a:rPr>
                        <a:t>5,000kW</a:t>
                      </a:r>
                      <a:r>
                        <a:rPr lang="zh-TW" altLang="en-US" sz="700" b="0" i="0" u="none" strike="noStrike">
                          <a:solidFill>
                            <a:srgbClr val="000000"/>
                          </a:solidFill>
                          <a:effectLst/>
                          <a:latin typeface="Meiryo UI" panose="020B0604030504040204" pitchFamily="50" charset="-128"/>
                          <a:ea typeface="Meiryo UI" panose="020B0604030504040204" pitchFamily="50" charset="-128"/>
                        </a:rPr>
                        <a:t>未満</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ctr" fontAlgn="ctr"/>
                      <a:endParaRPr 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sz="700" b="0" i="0" u="none" strike="noStrike">
                          <a:solidFill>
                            <a:srgbClr val="000000"/>
                          </a:solidFill>
                          <a:effectLst/>
                          <a:latin typeface="Meiryo UI" panose="020B0604030504040204" pitchFamily="50" charset="-128"/>
                          <a:ea typeface="Meiryo UI" panose="020B0604030504040204" pitchFamily="50" charset="-128"/>
                        </a:rPr>
                        <a:t>p</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35175749"/>
                  </a:ext>
                </a:extLst>
              </a:tr>
              <a:tr h="0">
                <a:tc vMerge="1">
                  <a:txBody>
                    <a:bodyPr/>
                    <a:lstStyle/>
                    <a:p>
                      <a:pPr algn="l"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zh-TW" altLang="en-US" sz="700" b="0" i="0" u="none" strike="noStrike">
                          <a:solidFill>
                            <a:srgbClr val="000000"/>
                          </a:solidFill>
                          <a:effectLst/>
                          <a:latin typeface="Meiryo UI" panose="020B0604030504040204" pitchFamily="50" charset="-128"/>
                          <a:ea typeface="Meiryo UI" panose="020B0604030504040204" pitchFamily="50" charset="-128"/>
                        </a:rPr>
                        <a:t>水力発電設備 （既設導水路活用型）　</a:t>
                      </a:r>
                      <a:r>
                        <a:rPr lang="en-US" altLang="zh-TW" sz="700" b="0" i="0" u="none" strike="noStrike">
                          <a:solidFill>
                            <a:srgbClr val="000000"/>
                          </a:solidFill>
                          <a:effectLst/>
                          <a:latin typeface="Meiryo UI" panose="020B0604030504040204" pitchFamily="50" charset="-128"/>
                          <a:ea typeface="Meiryo UI" panose="020B0604030504040204" pitchFamily="50" charset="-128"/>
                        </a:rPr>
                        <a:t>5,000kW</a:t>
                      </a:r>
                      <a:r>
                        <a:rPr lang="zh-TW" altLang="en-US" sz="700" b="0" i="0" u="none" strike="noStrike">
                          <a:solidFill>
                            <a:srgbClr val="000000"/>
                          </a:solidFill>
                          <a:effectLst/>
                          <a:latin typeface="Meiryo UI" panose="020B0604030504040204" pitchFamily="50" charset="-128"/>
                          <a:ea typeface="Meiryo UI" panose="020B0604030504040204" pitchFamily="50" charset="-128"/>
                        </a:rPr>
                        <a:t>以上</a:t>
                      </a:r>
                      <a:r>
                        <a:rPr lang="en-US" altLang="zh-TW" sz="700" b="0" i="0" u="none" strike="noStrike">
                          <a:solidFill>
                            <a:srgbClr val="000000"/>
                          </a:solidFill>
                          <a:effectLst/>
                          <a:latin typeface="Meiryo UI" panose="020B0604030504040204" pitchFamily="50" charset="-128"/>
                          <a:ea typeface="Meiryo UI" panose="020B0604030504040204" pitchFamily="50" charset="-128"/>
                        </a:rPr>
                        <a:t>30,000kW</a:t>
                      </a:r>
                      <a:r>
                        <a:rPr lang="zh-TW" altLang="en-US" sz="700" b="0" i="0" u="none" strike="noStrike">
                          <a:solidFill>
                            <a:srgbClr val="000000"/>
                          </a:solidFill>
                          <a:effectLst/>
                          <a:latin typeface="Meiryo UI" panose="020B0604030504040204" pitchFamily="50" charset="-128"/>
                          <a:ea typeface="Meiryo UI" panose="020B0604030504040204" pitchFamily="50" charset="-128"/>
                        </a:rPr>
                        <a:t>未満</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ctr" fontAlgn="ctr"/>
                      <a:endParaRPr 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sz="700" b="0" i="0" u="none" strike="noStrike" dirty="0">
                          <a:solidFill>
                            <a:srgbClr val="000000"/>
                          </a:solidFill>
                          <a:effectLst/>
                          <a:latin typeface="Meiryo UI" panose="020B0604030504040204" pitchFamily="50" charset="-128"/>
                          <a:ea typeface="Meiryo UI" panose="020B0604030504040204" pitchFamily="50" charset="-128"/>
                        </a:rPr>
                        <a:t>s</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587622144"/>
                  </a:ext>
                </a:extLst>
              </a:tr>
              <a:tr h="0">
                <a:tc rowSpan="12">
                  <a:txBody>
                    <a:bodyPr/>
                    <a:lstStyle/>
                    <a:p>
                      <a:pPr algn="ctr" fontAlgn="ct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バイオマス</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バイオマス発電設備（メタン発酵ガス化発電（バイオマス由来）</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sz="700" b="0" i="0" u="none" strike="noStrike">
                          <a:solidFill>
                            <a:srgbClr val="000000"/>
                          </a:solidFill>
                          <a:effectLst/>
                          <a:latin typeface="Meiryo UI" panose="020B0604030504040204" pitchFamily="50" charset="-128"/>
                          <a:ea typeface="Meiryo UI" panose="020B0604030504040204" pitchFamily="50" charset="-128"/>
                        </a:rPr>
                        <a:t>M</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sz="700" b="0" i="0" u="none" strike="noStrike" dirty="0">
                          <a:solidFill>
                            <a:srgbClr val="000000"/>
                          </a:solidFill>
                          <a:effectLst/>
                          <a:latin typeface="Meiryo UI" panose="020B0604030504040204" pitchFamily="50" charset="-128"/>
                          <a:ea typeface="Meiryo UI" panose="020B0604030504040204" pitchFamily="50" charset="-128"/>
                        </a:rPr>
                        <a:t>M</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59363570"/>
                  </a:ext>
                </a:extLst>
              </a:tr>
              <a:tr h="0">
                <a:tc vMerge="1">
                  <a:txBody>
                    <a:bodyPr/>
                    <a:lstStyle/>
                    <a:p>
                      <a:pPr algn="l"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バイオマス発電設備（間伐材等由来の木質バイオマス）</a:t>
                      </a:r>
                      <a:r>
                        <a:rPr lang="en-US" altLang="ja-JP" sz="700" b="0" i="0" u="none" strike="noStrike">
                          <a:solidFill>
                            <a:srgbClr val="000000"/>
                          </a:solidFill>
                          <a:effectLst/>
                          <a:latin typeface="Meiryo UI" panose="020B0604030504040204" pitchFamily="50" charset="-128"/>
                          <a:ea typeface="Meiryo UI" panose="020B0604030504040204" pitchFamily="50" charset="-128"/>
                        </a:rPr>
                        <a:t>2,000kW</a:t>
                      </a:r>
                      <a:r>
                        <a:rPr lang="ja-JP" altLang="en-US" sz="700" b="0" i="0" u="none" strike="noStrike">
                          <a:solidFill>
                            <a:srgbClr val="000000"/>
                          </a:solidFill>
                          <a:effectLst/>
                          <a:latin typeface="Meiryo UI" panose="020B0604030504040204" pitchFamily="50" charset="-128"/>
                          <a:ea typeface="Meiryo UI" panose="020B0604030504040204" pitchFamily="50" charset="-128"/>
                        </a:rPr>
                        <a:t>未満</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700" b="0" i="0" u="none" strike="noStrike" dirty="0">
                          <a:solidFill>
                            <a:srgbClr val="000000"/>
                          </a:solidFill>
                          <a:effectLst/>
                          <a:latin typeface="Meiryo UI" panose="020B0604030504040204" pitchFamily="50" charset="-128"/>
                          <a:ea typeface="Meiryo UI" panose="020B0604030504040204" pitchFamily="50" charset="-128"/>
                        </a:rPr>
                        <a:t>1</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700" b="0" i="0" u="none" strike="noStrike">
                          <a:solidFill>
                            <a:srgbClr val="000000"/>
                          </a:solidFill>
                          <a:effectLst/>
                          <a:latin typeface="Meiryo UI" panose="020B0604030504040204" pitchFamily="50" charset="-128"/>
                          <a:ea typeface="Meiryo UI" panose="020B0604030504040204" pitchFamily="50" charset="-128"/>
                        </a:rPr>
                        <a:t>1</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096375390"/>
                  </a:ext>
                </a:extLst>
              </a:tr>
              <a:tr h="0">
                <a:tc vMerge="1">
                  <a:txBody>
                    <a:bodyPr/>
                    <a:lstStyle/>
                    <a:p>
                      <a:pPr algn="l"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バイオマス発電設備（間伐材等由来の木質バイオマス）</a:t>
                      </a:r>
                      <a:r>
                        <a:rPr lang="en-US" altLang="ja-JP" sz="700" b="0" i="0" u="none" strike="noStrike">
                          <a:solidFill>
                            <a:srgbClr val="000000"/>
                          </a:solidFill>
                          <a:effectLst/>
                          <a:latin typeface="Meiryo UI" panose="020B0604030504040204" pitchFamily="50" charset="-128"/>
                          <a:ea typeface="Meiryo UI" panose="020B0604030504040204" pitchFamily="50" charset="-128"/>
                        </a:rPr>
                        <a:t>2,000kW</a:t>
                      </a:r>
                      <a:r>
                        <a:rPr lang="ja-JP" altLang="en-US" sz="700" b="0" i="0" u="none" strike="noStrike">
                          <a:solidFill>
                            <a:srgbClr val="000000"/>
                          </a:solidFill>
                          <a:effectLst/>
                          <a:latin typeface="Meiryo UI" panose="020B0604030504040204" pitchFamily="50" charset="-128"/>
                          <a:ea typeface="Meiryo UI" panose="020B0604030504040204" pitchFamily="50" charset="-128"/>
                        </a:rPr>
                        <a:t>以上</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sz="700" b="0" i="0" u="none" strike="noStrike">
                          <a:solidFill>
                            <a:srgbClr val="000000"/>
                          </a:solidFill>
                          <a:effectLst/>
                          <a:latin typeface="Meiryo UI" panose="020B0604030504040204" pitchFamily="50" charset="-128"/>
                          <a:ea typeface="Meiryo UI" panose="020B0604030504040204" pitchFamily="50" charset="-128"/>
                        </a:rPr>
                        <a:t>N</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sz="700" b="0" i="0" u="none" strike="noStrike">
                          <a:solidFill>
                            <a:srgbClr val="000000"/>
                          </a:solidFill>
                          <a:effectLst/>
                          <a:latin typeface="Meiryo UI" panose="020B0604030504040204" pitchFamily="50" charset="-128"/>
                          <a:ea typeface="Meiryo UI" panose="020B0604030504040204" pitchFamily="50" charset="-128"/>
                        </a:rPr>
                        <a:t>N</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772335242"/>
                  </a:ext>
                </a:extLst>
              </a:tr>
              <a:tr h="0">
                <a:tc vMerge="1">
                  <a:txBody>
                    <a:bodyPr/>
                    <a:lstStyle/>
                    <a:p>
                      <a:pPr algn="l"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バイオマス発電設備（一般木質バイオマス・農作物残さ）（</a:t>
                      </a:r>
                      <a:r>
                        <a:rPr lang="en-US" altLang="ja-JP" sz="700" b="0" i="0" u="none" strike="noStrike" dirty="0">
                          <a:solidFill>
                            <a:srgbClr val="000000"/>
                          </a:solidFill>
                          <a:effectLst/>
                          <a:latin typeface="Meiryo UI" panose="020B0604030504040204" pitchFamily="50" charset="-128"/>
                          <a:ea typeface="Meiryo UI" panose="020B0604030504040204" pitchFamily="50" charset="-128"/>
                        </a:rPr>
                        <a:t>FIT</a:t>
                      </a: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rowSpan="3">
                  <a:txBody>
                    <a:bodyPr/>
                    <a:lstStyle/>
                    <a:p>
                      <a:pPr algn="ctr" fontAlgn="ctr"/>
                      <a:r>
                        <a:rPr lang="en-US" sz="700" b="0" i="0" u="none" strike="noStrike" dirty="0">
                          <a:solidFill>
                            <a:srgbClr val="000000"/>
                          </a:solidFill>
                          <a:effectLst/>
                          <a:latin typeface="Meiryo UI" panose="020B0604030504040204" pitchFamily="50" charset="-128"/>
                          <a:ea typeface="Meiryo UI" panose="020B0604030504040204" pitchFamily="50" charset="-128"/>
                        </a:rPr>
                        <a:t>O</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sz="700" b="0" i="0" u="none" strike="noStrike">
                          <a:solidFill>
                            <a:srgbClr val="000000"/>
                          </a:solidFill>
                          <a:effectLst/>
                          <a:latin typeface="Meiryo UI" panose="020B0604030504040204" pitchFamily="50" charset="-128"/>
                          <a:ea typeface="Meiryo UI" panose="020B0604030504040204" pitchFamily="50" charset="-128"/>
                        </a:rPr>
                        <a:t>O</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087170103"/>
                  </a:ext>
                </a:extLst>
              </a:tr>
              <a:tr h="0">
                <a:tc vMerge="1">
                  <a:txBody>
                    <a:bodyPr/>
                    <a:lstStyle/>
                    <a:p>
                      <a:pPr algn="l"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バイオマス発電設備（一般木質バイオマス・農作物の収穫に伴って生じるバイオマス）</a:t>
                      </a:r>
                      <a:r>
                        <a:rPr lang="en-US" altLang="ja-JP" sz="700" b="0" i="0" u="none" strike="noStrike" dirty="0">
                          <a:solidFill>
                            <a:srgbClr val="000000"/>
                          </a:solidFill>
                          <a:effectLst/>
                          <a:latin typeface="Meiryo UI" panose="020B0604030504040204" pitchFamily="50" charset="-128"/>
                          <a:ea typeface="Meiryo UI" panose="020B0604030504040204" pitchFamily="50" charset="-128"/>
                        </a:rPr>
                        <a:t>20,000kW</a:t>
                      </a: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未満</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ctr" fontAlgn="ctr"/>
                      <a:endParaRPr 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sz="700" b="0" i="0" u="none" strike="noStrike">
                          <a:solidFill>
                            <a:srgbClr val="000000"/>
                          </a:solidFill>
                          <a:effectLst/>
                          <a:latin typeface="Meiryo UI" panose="020B0604030504040204" pitchFamily="50" charset="-128"/>
                          <a:ea typeface="Meiryo UI" panose="020B0604030504040204" pitchFamily="50" charset="-128"/>
                        </a:rPr>
                        <a:t>t</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908071077"/>
                  </a:ext>
                </a:extLst>
              </a:tr>
              <a:tr h="0">
                <a:tc vMerge="1">
                  <a:txBody>
                    <a:bodyPr/>
                    <a:lstStyle/>
                    <a:p>
                      <a:pPr algn="l"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バイオマス発電設備（一般木質バイオマス・農作物の収穫に伴って生じるバイオマス）</a:t>
                      </a:r>
                      <a:r>
                        <a:rPr lang="en-US" altLang="ja-JP" sz="700" b="0" i="0" u="none" strike="noStrike" dirty="0">
                          <a:solidFill>
                            <a:srgbClr val="000000"/>
                          </a:solidFill>
                          <a:effectLst/>
                          <a:latin typeface="Meiryo UI" panose="020B0604030504040204" pitchFamily="50" charset="-128"/>
                          <a:ea typeface="Meiryo UI" panose="020B0604030504040204" pitchFamily="50" charset="-128"/>
                        </a:rPr>
                        <a:t>20,000kW</a:t>
                      </a: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以上</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ctr" fontAlgn="ctr"/>
                      <a:endParaRPr 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sz="700" b="0" i="0" u="none" strike="noStrike">
                          <a:solidFill>
                            <a:srgbClr val="000000"/>
                          </a:solidFill>
                          <a:effectLst/>
                          <a:latin typeface="Meiryo UI" panose="020B0604030504040204" pitchFamily="50" charset="-128"/>
                          <a:ea typeface="Meiryo UI" panose="020B0604030504040204" pitchFamily="50" charset="-128"/>
                        </a:rPr>
                        <a:t>u</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57361946"/>
                  </a:ext>
                </a:extLst>
              </a:tr>
              <a:tr h="0">
                <a:tc vMerge="1">
                  <a:txBody>
                    <a:bodyPr/>
                    <a:lstStyle/>
                    <a:p>
                      <a:pPr algn="l"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バイオマス発電設備（一般木質バイオマス・農作物の収穫に伴って生じるバイオマス）</a:t>
                      </a:r>
                      <a:r>
                        <a:rPr lang="en-US" altLang="ja-JP" sz="700" b="0" i="0" u="none" strike="noStrike" dirty="0">
                          <a:solidFill>
                            <a:srgbClr val="000000"/>
                          </a:solidFill>
                          <a:effectLst/>
                          <a:latin typeface="Meiryo UI" panose="020B0604030504040204" pitchFamily="50" charset="-128"/>
                          <a:ea typeface="Meiryo UI" panose="020B0604030504040204" pitchFamily="50" charset="-128"/>
                        </a:rPr>
                        <a:t>10,000kW</a:t>
                      </a: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未満</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700" b="0" i="0" u="none" strike="noStrike" dirty="0">
                          <a:solidFill>
                            <a:srgbClr val="000000"/>
                          </a:solidFill>
                          <a:effectLst/>
                          <a:latin typeface="Meiryo UI" panose="020B0604030504040204" pitchFamily="50" charset="-128"/>
                          <a:ea typeface="Meiryo UI" panose="020B0604030504040204" pitchFamily="50" charset="-128"/>
                        </a:rPr>
                        <a:t>3</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700" b="0" i="0" u="none" strike="noStrike">
                          <a:solidFill>
                            <a:srgbClr val="000000"/>
                          </a:solidFill>
                          <a:effectLst/>
                          <a:latin typeface="Meiryo UI" panose="020B0604030504040204" pitchFamily="50" charset="-128"/>
                          <a:ea typeface="Meiryo UI" panose="020B0604030504040204" pitchFamily="50" charset="-128"/>
                        </a:rPr>
                        <a:t>3</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24054785"/>
                  </a:ext>
                </a:extLst>
              </a:tr>
              <a:tr h="0">
                <a:tc vMerge="1">
                  <a:txBody>
                    <a:bodyPr/>
                    <a:lstStyle/>
                    <a:p>
                      <a:pPr algn="l"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バイオマス発電設備（一般木質バイオマス・農作物の収穫に伴って生じるバイオマス）</a:t>
                      </a:r>
                      <a:r>
                        <a:rPr lang="en-US" altLang="ja-JP" sz="700" b="0" i="0" u="none" strike="noStrike" dirty="0">
                          <a:solidFill>
                            <a:srgbClr val="000000"/>
                          </a:solidFill>
                          <a:effectLst/>
                          <a:latin typeface="Meiryo UI" panose="020B0604030504040204" pitchFamily="50" charset="-128"/>
                          <a:ea typeface="Meiryo UI" panose="020B0604030504040204" pitchFamily="50" charset="-128"/>
                        </a:rPr>
                        <a:t>10,000kW</a:t>
                      </a: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以上</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700" b="0" i="0" u="none" strike="noStrike" dirty="0">
                          <a:solidFill>
                            <a:srgbClr val="000000"/>
                          </a:solidFill>
                          <a:effectLst/>
                          <a:latin typeface="Meiryo UI" panose="020B0604030504040204" pitchFamily="50" charset="-128"/>
                          <a:ea typeface="Meiryo UI" panose="020B0604030504040204" pitchFamily="50" charset="-128"/>
                        </a:rPr>
                        <a:t>4</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700" b="0" i="0" u="none" strike="noStrike">
                          <a:solidFill>
                            <a:srgbClr val="000000"/>
                          </a:solidFill>
                          <a:effectLst/>
                          <a:latin typeface="Meiryo UI" panose="020B0604030504040204" pitchFamily="50" charset="-128"/>
                          <a:ea typeface="Meiryo UI" panose="020B0604030504040204" pitchFamily="50" charset="-128"/>
                        </a:rPr>
                        <a:t>4</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47020719"/>
                  </a:ext>
                </a:extLst>
              </a:tr>
              <a:tr h="0">
                <a:tc vMerge="1">
                  <a:txBody>
                    <a:bodyPr/>
                    <a:lstStyle/>
                    <a:p>
                      <a:pPr algn="l"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バイオマス発電設備</a:t>
                      </a:r>
                      <a:r>
                        <a:rPr lang="en-US" altLang="ja-JP" sz="700" b="0" i="0" u="none" strike="noStrike">
                          <a:solidFill>
                            <a:srgbClr val="000000"/>
                          </a:solidFill>
                          <a:effectLst/>
                          <a:latin typeface="Meiryo UI" panose="020B0604030504040204" pitchFamily="50" charset="-128"/>
                          <a:ea typeface="Meiryo UI" panose="020B0604030504040204" pitchFamily="50" charset="-128"/>
                        </a:rPr>
                        <a:t>(</a:t>
                      </a:r>
                      <a:r>
                        <a:rPr lang="ja-JP" altLang="en-US" sz="700" b="0" i="0" u="none" strike="noStrike">
                          <a:solidFill>
                            <a:srgbClr val="000000"/>
                          </a:solidFill>
                          <a:effectLst/>
                          <a:latin typeface="Meiryo UI" panose="020B0604030504040204" pitchFamily="50" charset="-128"/>
                          <a:ea typeface="Meiryo UI" panose="020B0604030504040204" pitchFamily="50" charset="-128"/>
                        </a:rPr>
                        <a:t>バイオマス液体燃料）</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700" b="0" i="0" u="none" strike="noStrike" dirty="0">
                          <a:solidFill>
                            <a:srgbClr val="000000"/>
                          </a:solidFill>
                          <a:effectLst/>
                          <a:latin typeface="Meiryo UI" panose="020B0604030504040204" pitchFamily="50" charset="-128"/>
                          <a:ea typeface="Meiryo UI" panose="020B0604030504040204" pitchFamily="50" charset="-128"/>
                        </a:rPr>
                        <a:t>5</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700" b="0" i="0" u="none" strike="noStrike">
                          <a:solidFill>
                            <a:srgbClr val="000000"/>
                          </a:solidFill>
                          <a:effectLst/>
                          <a:latin typeface="Meiryo UI" panose="020B0604030504040204" pitchFamily="50" charset="-128"/>
                          <a:ea typeface="Meiryo UI" panose="020B0604030504040204" pitchFamily="50" charset="-128"/>
                        </a:rPr>
                        <a:t>5</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32370940"/>
                  </a:ext>
                </a:extLst>
              </a:tr>
              <a:tr h="0">
                <a:tc vMerge="1">
                  <a:txBody>
                    <a:bodyPr/>
                    <a:lstStyle/>
                    <a:p>
                      <a:pPr algn="l"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バイオマス発電設備（建設資材廃棄物）</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sz="700" b="0" i="0" u="none" strike="noStrike" dirty="0">
                          <a:solidFill>
                            <a:srgbClr val="000000"/>
                          </a:solidFill>
                          <a:effectLst/>
                          <a:latin typeface="Meiryo UI" panose="020B0604030504040204" pitchFamily="50" charset="-128"/>
                          <a:ea typeface="Meiryo UI" panose="020B0604030504040204" pitchFamily="50" charset="-128"/>
                        </a:rPr>
                        <a:t>Q</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sz="700" b="0" i="0" u="none" strike="noStrike">
                          <a:solidFill>
                            <a:srgbClr val="000000"/>
                          </a:solidFill>
                          <a:effectLst/>
                          <a:latin typeface="Meiryo UI" panose="020B0604030504040204" pitchFamily="50" charset="-128"/>
                          <a:ea typeface="Meiryo UI" panose="020B0604030504040204" pitchFamily="50" charset="-128"/>
                        </a:rPr>
                        <a:t>Q</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64966808"/>
                  </a:ext>
                </a:extLst>
              </a:tr>
              <a:tr h="0">
                <a:tc vMerge="1">
                  <a:txBody>
                    <a:bodyPr/>
                    <a:lstStyle/>
                    <a:p>
                      <a:pPr algn="l"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バイオマス発電設備（一般廃棄物・その他のバイオマス）</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sz="700" b="0" i="0" u="none" strike="noStrike" dirty="0">
                          <a:solidFill>
                            <a:srgbClr val="000000"/>
                          </a:solidFill>
                          <a:effectLst/>
                          <a:latin typeface="Meiryo UI" panose="020B0604030504040204" pitchFamily="50" charset="-128"/>
                          <a:ea typeface="Meiryo UI" panose="020B0604030504040204" pitchFamily="50" charset="-128"/>
                        </a:rPr>
                        <a:t>R</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sz="700" b="0" i="0" u="none" strike="noStrike" dirty="0">
                          <a:solidFill>
                            <a:srgbClr val="000000"/>
                          </a:solidFill>
                          <a:effectLst/>
                          <a:latin typeface="Meiryo UI" panose="020B0604030504040204" pitchFamily="50" charset="-128"/>
                          <a:ea typeface="Meiryo UI" panose="020B0604030504040204" pitchFamily="50" charset="-128"/>
                        </a:rPr>
                        <a:t>R</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32794141"/>
                  </a:ext>
                </a:extLst>
              </a:tr>
              <a:tr h="0">
                <a:tc vMerge="1">
                  <a:txBody>
                    <a:bodyPr/>
                    <a:lstStyle/>
                    <a:p>
                      <a:endParaRPr kumimoji="1" lang="ja-JP" altLang="en-US"/>
                    </a:p>
                  </a:txBody>
                  <a:tcPr/>
                </a:tc>
                <a:tc>
                  <a:txBody>
                    <a:bodyPr/>
                    <a:lstStyle/>
                    <a:p>
                      <a:pPr algn="l" fontAlgn="ct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バイオマス発電（</a:t>
                      </a:r>
                      <a:r>
                        <a:rPr lang="en-US" altLang="ja-JP" sz="700" b="0" i="0" u="none" strike="noStrike" dirty="0">
                          <a:solidFill>
                            <a:srgbClr val="000000"/>
                          </a:solidFill>
                          <a:effectLst/>
                          <a:latin typeface="Meiryo UI" panose="020B0604030504040204" pitchFamily="50" charset="-128"/>
                          <a:ea typeface="Meiryo UI" panose="020B0604030504040204" pitchFamily="50" charset="-128"/>
                        </a:rPr>
                        <a:t>RPS</a:t>
                      </a: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sz="700" b="0" i="0" u="none" strike="noStrike" dirty="0">
                          <a:solidFill>
                            <a:srgbClr val="000000"/>
                          </a:solidFill>
                          <a:effectLst/>
                          <a:latin typeface="Meiryo UI" panose="020B0604030504040204" pitchFamily="50" charset="-128"/>
                          <a:ea typeface="Meiryo UI" panose="020B0604030504040204" pitchFamily="50" charset="-128"/>
                        </a:rPr>
                        <a:t>B</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sz="700" b="0" i="0" u="none" strike="noStrike" dirty="0">
                          <a:solidFill>
                            <a:srgbClr val="000000"/>
                          </a:solidFill>
                          <a:effectLst/>
                          <a:latin typeface="Meiryo UI" panose="020B0604030504040204" pitchFamily="50" charset="-128"/>
                          <a:ea typeface="Meiryo UI" panose="020B0604030504040204" pitchFamily="50" charset="-128"/>
                        </a:rPr>
                        <a:t>B</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269181419"/>
                  </a:ext>
                </a:extLst>
              </a:tr>
              <a:tr h="0">
                <a:tc>
                  <a:txBody>
                    <a:bodyPr/>
                    <a:lstStyle/>
                    <a:p>
                      <a:pPr algn="ctr" fontAlgn="ct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複合型</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fontAlgn="ctr"/>
                      <a:r>
                        <a:rPr lang="ja-JP" altLang="en-US" sz="700" b="0" i="0" u="none" strike="noStrike" dirty="0">
                          <a:solidFill>
                            <a:srgbClr val="000000"/>
                          </a:solidFill>
                          <a:effectLst/>
                          <a:latin typeface="Meiryo UI" panose="020B0604030504040204" pitchFamily="50" charset="-128"/>
                          <a:ea typeface="Meiryo UI" panose="020B0604030504040204" pitchFamily="50" charset="-128"/>
                        </a:rPr>
                        <a:t>複合型（</a:t>
                      </a:r>
                      <a:r>
                        <a:rPr lang="en-US" sz="700" b="0" i="0" u="none" strike="noStrike" dirty="0">
                          <a:solidFill>
                            <a:srgbClr val="000000"/>
                          </a:solidFill>
                          <a:effectLst/>
                          <a:latin typeface="Meiryo UI" panose="020B0604030504040204" pitchFamily="50" charset="-128"/>
                          <a:ea typeface="Meiryo UI" panose="020B0604030504040204" pitchFamily="50" charset="-128"/>
                        </a:rPr>
                        <a:t>RPS）</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sz="700" b="0" i="0" u="none" strike="noStrike" dirty="0">
                          <a:solidFill>
                            <a:srgbClr val="000000"/>
                          </a:solidFill>
                          <a:effectLst/>
                          <a:latin typeface="Meiryo UI" panose="020B0604030504040204" pitchFamily="50" charset="-128"/>
                          <a:ea typeface="Meiryo UI" panose="020B0604030504040204" pitchFamily="50" charset="-128"/>
                        </a:rPr>
                        <a:t>Z</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sz="700" b="0" i="0" u="none" strike="noStrike" dirty="0">
                          <a:solidFill>
                            <a:srgbClr val="000000"/>
                          </a:solidFill>
                          <a:effectLst/>
                          <a:latin typeface="Meiryo UI" panose="020B0604030504040204" pitchFamily="50" charset="-128"/>
                          <a:ea typeface="Meiryo UI" panose="020B0604030504040204" pitchFamily="50" charset="-128"/>
                        </a:rPr>
                        <a:t>Z</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31322165"/>
                  </a:ext>
                </a:extLst>
              </a:tr>
            </a:tbl>
          </a:graphicData>
        </a:graphic>
      </p:graphicFrame>
    </p:spTree>
    <p:extLst>
      <p:ext uri="{BB962C8B-B14F-4D97-AF65-F5344CB8AC3E}">
        <p14:creationId xmlns:p14="http://schemas.microsoft.com/office/powerpoint/2010/main" val="1114219990"/>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zh-TW" altLang="en-US" dirty="0">
                <a:latin typeface="Meiryo UI" panose="020B0604030504040204" pitchFamily="50" charset="-128"/>
                <a:ea typeface="Meiryo UI" panose="020B0604030504040204" pitchFamily="50" charset="-128"/>
              </a:rPr>
              <a:t>業務詳細仕様</a:t>
            </a:r>
            <a:br>
              <a:rPr lang="en-US" altLang="ja-JP" dirty="0">
                <a:latin typeface="Meiryo UI" panose="020B0604030504040204" pitchFamily="50" charset="-128"/>
                <a:ea typeface="Meiryo UI" panose="020B0604030504040204" pitchFamily="50" charset="-128"/>
              </a:rPr>
            </a:br>
            <a:r>
              <a:rPr lang="ja-JP" altLang="en-US" dirty="0">
                <a:latin typeface="Meiryo UI" panose="020B0604030504040204" pitchFamily="50" charset="-128"/>
                <a:ea typeface="Meiryo UI" panose="020B0604030504040204" pitchFamily="50" charset="-128"/>
              </a:rPr>
              <a:t>事前準備：マスタ情報管理 </a:t>
            </a:r>
            <a:r>
              <a:rPr lang="en-US" altLang="ja-JP" dirty="0">
                <a:latin typeface="Meiryo UI" panose="020B0604030504040204" pitchFamily="50" charset="-128"/>
                <a:ea typeface="Meiryo UI" panose="020B0604030504040204" pitchFamily="50" charset="-128"/>
              </a:rPr>
              <a:t>– </a:t>
            </a:r>
            <a:r>
              <a:rPr lang="ja-JP" altLang="en-US" dirty="0">
                <a:latin typeface="Meiryo UI" panose="020B0604030504040204" pitchFamily="50" charset="-128"/>
                <a:ea typeface="Meiryo UI" panose="020B0604030504040204" pitchFamily="50" charset="-128"/>
              </a:rPr>
              <a:t>事業計画認定情報</a:t>
            </a:r>
            <a:endParaRPr kumimoji="1" lang="ja-JP" altLang="en-US" dirty="0">
              <a:latin typeface="Meiryo UI" panose="020B0604030504040204" pitchFamily="50" charset="-128"/>
              <a:ea typeface="Meiryo UI" panose="020B0604030504040204" pitchFamily="50" charset="-128"/>
            </a:endParaRPr>
          </a:p>
        </p:txBody>
      </p:sp>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765636887"/>
              </p:ext>
            </p:extLst>
          </p:nvPr>
        </p:nvGraphicFramePr>
        <p:xfrm>
          <a:off x="141614" y="864068"/>
          <a:ext cx="9601200" cy="5913804"/>
        </p:xfrm>
        <a:graphic>
          <a:graphicData uri="http://schemas.openxmlformats.org/drawingml/2006/table">
            <a:tbl>
              <a:tblPr firstRow="1" bandRow="1">
                <a:tableStyleId>{2D5ABB26-0587-4C30-8999-92F81FD0307C}</a:tableStyleId>
              </a:tblPr>
              <a:tblGrid>
                <a:gridCol w="1149668">
                  <a:extLst>
                    <a:ext uri="{9D8B030D-6E8A-4147-A177-3AD203B41FA5}">
                      <a16:colId xmlns:a16="http://schemas.microsoft.com/office/drawing/2014/main" val="358073148"/>
                    </a:ext>
                  </a:extLst>
                </a:gridCol>
                <a:gridCol w="8451532">
                  <a:extLst>
                    <a:ext uri="{9D8B030D-6E8A-4147-A177-3AD203B41FA5}">
                      <a16:colId xmlns:a16="http://schemas.microsoft.com/office/drawing/2014/main" val="1235158156"/>
                    </a:ext>
                  </a:extLst>
                </a:gridCol>
              </a:tblGrid>
              <a:tr h="0">
                <a:tc>
                  <a:txBody>
                    <a:bodyPr/>
                    <a:lstStyle/>
                    <a:p>
                      <a:pPr algn="l"/>
                      <a:r>
                        <a:rPr kumimoji="1" lang="ja-JP" altLang="en-US" sz="1200" b="0" dirty="0">
                          <a:latin typeface="Meiryo UI" panose="020B0604030504040204" pitchFamily="50" charset="-128"/>
                          <a:ea typeface="Meiryo UI" panose="020B0604030504040204" pitchFamily="50" charset="-128"/>
                        </a:rPr>
                        <a:t>業務プロセス</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登録</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a:t>
                      </a:r>
                      <a:r>
                        <a:rPr kumimoji="1" lang="en-US" altLang="ja-JP" sz="1200" b="0" dirty="0">
                          <a:latin typeface="Meiryo UI" panose="020B0604030504040204" pitchFamily="50" charset="-128"/>
                          <a:ea typeface="Meiryo UI" panose="020B0604030504040204" pitchFamily="50" charset="-128"/>
                        </a:rPr>
                        <a:t>01:</a:t>
                      </a:r>
                      <a:r>
                        <a:rPr kumimoji="1" lang="zh-TW" altLang="en-US" sz="1200" b="0" dirty="0">
                          <a:latin typeface="Meiryo UI" panose="020B0604030504040204" pitchFamily="50" charset="-128"/>
                          <a:ea typeface="Meiryo UI" panose="020B0604030504040204" pitchFamily="50" charset="-128"/>
                        </a:rPr>
                        <a:t>事業計画認定情報</a:t>
                      </a:r>
                      <a:r>
                        <a:rPr kumimoji="1" lang="ja-JP" altLang="en-US" sz="1200" b="0" dirty="0">
                          <a:latin typeface="Meiryo UI" panose="020B0604030504040204" pitchFamily="50" charset="-128"/>
                          <a:ea typeface="Meiryo UI" panose="020B0604030504040204" pitchFamily="50" charset="-128"/>
                        </a:rPr>
                        <a:t>抽出」「</a:t>
                      </a:r>
                      <a:r>
                        <a:rPr kumimoji="1" lang="en-US" altLang="ja-JP" sz="1200" b="0" dirty="0">
                          <a:latin typeface="Meiryo UI" panose="020B0604030504040204" pitchFamily="50" charset="-128"/>
                          <a:ea typeface="Meiryo UI" panose="020B0604030504040204" pitchFamily="50" charset="-128"/>
                        </a:rPr>
                        <a:t>02:</a:t>
                      </a:r>
                      <a:r>
                        <a:rPr kumimoji="1" lang="zh-TW" altLang="en-US" sz="1200" b="0" dirty="0">
                          <a:latin typeface="Meiryo UI" panose="020B0604030504040204" pitchFamily="50" charset="-128"/>
                          <a:ea typeface="Meiryo UI" panose="020B0604030504040204" pitchFamily="50" charset="-128"/>
                        </a:rPr>
                        <a:t>事業計画認定情報抽出</a:t>
                      </a:r>
                      <a:r>
                        <a:rPr kumimoji="1" lang="ja-JP" altLang="en-US" sz="1200" b="0" dirty="0">
                          <a:latin typeface="Meiryo UI" panose="020B0604030504040204" pitchFamily="50" charset="-128"/>
                          <a:ea typeface="Meiryo UI" panose="020B0604030504040204" pitchFamily="50" charset="-128"/>
                        </a:rPr>
                        <a:t>」</a:t>
                      </a: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照会</a:t>
                      </a:r>
                      <a:r>
                        <a:rPr kumimoji="1" lang="en-US" altLang="ja-JP" sz="1200" b="0" dirty="0">
                          <a:latin typeface="Meiryo UI" panose="020B0604030504040204" pitchFamily="50" charset="-128"/>
                          <a:ea typeface="Meiryo UI" panose="020B0604030504040204" pitchFamily="50" charset="-128"/>
                        </a:rPr>
                        <a:t>】</a:t>
                      </a:r>
                      <a:r>
                        <a:rPr kumimoji="1" lang="zh-TW" altLang="en-US" sz="1200" b="0" dirty="0">
                          <a:latin typeface="Meiryo UI" panose="020B0604030504040204" pitchFamily="50" charset="-128"/>
                          <a:ea typeface="Meiryo UI" panose="020B0604030504040204" pitchFamily="50" charset="-128"/>
                        </a:rPr>
                        <a:t>「</a:t>
                      </a:r>
                      <a:r>
                        <a:rPr kumimoji="1" lang="en-US" altLang="zh-TW" sz="1200" b="0" dirty="0">
                          <a:latin typeface="Meiryo UI" panose="020B0604030504040204" pitchFamily="50" charset="-128"/>
                          <a:ea typeface="Meiryo UI" panose="020B0604030504040204" pitchFamily="50" charset="-128"/>
                        </a:rPr>
                        <a:t>01:</a:t>
                      </a:r>
                      <a:r>
                        <a:rPr kumimoji="1" lang="zh-TW" altLang="en-US" sz="1200" b="0" dirty="0">
                          <a:latin typeface="Meiryo UI" panose="020B0604030504040204" pitchFamily="50" charset="-128"/>
                          <a:ea typeface="Meiryo UI" panose="020B0604030504040204" pitchFamily="50" charset="-128"/>
                        </a:rPr>
                        <a:t>事業計画認定情報</a:t>
                      </a:r>
                      <a:r>
                        <a:rPr kumimoji="1" lang="ja-JP" altLang="en-US" sz="1200" b="0" dirty="0">
                          <a:latin typeface="Meiryo UI" panose="020B0604030504040204" pitchFamily="50" charset="-128"/>
                          <a:ea typeface="Meiryo UI" panose="020B0604030504040204" pitchFamily="50" charset="-128"/>
                        </a:rPr>
                        <a:t>照会</a:t>
                      </a:r>
                      <a:r>
                        <a:rPr kumimoji="1" lang="zh-TW" altLang="en-US" sz="1200" b="0" dirty="0">
                          <a:latin typeface="Meiryo UI" panose="020B0604030504040204" pitchFamily="50" charset="-128"/>
                          <a:ea typeface="Meiryo UI" panose="020B0604030504040204" pitchFamily="50" charset="-128"/>
                        </a:rPr>
                        <a:t>」</a:t>
                      </a:r>
                      <a:endParaRPr kumimoji="1" lang="en-US" altLang="zh-TW"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281183">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業務詳細仕様</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2081878"/>
                  </a:ext>
                </a:extLst>
              </a:tr>
              <a:tr h="5175421">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b="1" u="sng" dirty="0">
                          <a:latin typeface="Meiryo UI" panose="020B0604030504040204" pitchFamily="50" charset="-128"/>
                          <a:ea typeface="Meiryo UI" panose="020B0604030504040204" pitchFamily="50" charset="-128"/>
                        </a:rPr>
                        <a:t>登録が必要な</a:t>
                      </a:r>
                      <a:r>
                        <a:rPr kumimoji="1" lang="zh-TW" altLang="en-US" sz="1100" b="1" u="sng" dirty="0">
                          <a:latin typeface="Meiryo UI" panose="020B0604030504040204" pitchFamily="50" charset="-128"/>
                          <a:ea typeface="Meiryo UI" panose="020B0604030504040204" pitchFamily="50" charset="-128"/>
                        </a:rPr>
                        <a:t>事業計画認定情報</a:t>
                      </a:r>
                      <a:r>
                        <a:rPr kumimoji="1" lang="en-US" altLang="ja-JP" sz="1100" b="1" u="sng" dirty="0">
                          <a:latin typeface="Meiryo UI" panose="020B0604030504040204" pitchFamily="50" charset="-128"/>
                          <a:ea typeface="Meiryo UI" panose="020B0604030504040204" pitchFamily="50" charset="-128"/>
                        </a:rPr>
                        <a:t>(5/10)</a:t>
                      </a:r>
                      <a:endParaRPr kumimoji="1" lang="en-US" altLang="ja-JP" sz="1200" b="1" u="sng"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1" u="sng"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100" b="0" u="none" dirty="0">
                          <a:latin typeface="Meiryo UI" panose="020B0604030504040204" pitchFamily="50" charset="-128"/>
                          <a:ea typeface="Meiryo UI" panose="020B0604030504040204" pitchFamily="50" charset="-128"/>
                        </a:rPr>
                        <a:t>【※2</a:t>
                      </a:r>
                      <a:r>
                        <a:rPr kumimoji="1" lang="ja-JP" altLang="en-US" sz="1100" b="0" u="none" dirty="0">
                          <a:latin typeface="Meiryo UI" panose="020B0604030504040204" pitchFamily="50" charset="-128"/>
                          <a:ea typeface="Meiryo UI" panose="020B0604030504040204" pitchFamily="50" charset="-128"/>
                        </a:rPr>
                        <a:t>：設備</a:t>
                      </a:r>
                      <a:r>
                        <a:rPr kumimoji="1" lang="en-US" altLang="ja-JP" sz="1100" b="0" u="none" dirty="0">
                          <a:latin typeface="Meiryo UI" panose="020B0604030504040204" pitchFamily="50" charset="-128"/>
                          <a:ea typeface="Meiryo UI" panose="020B0604030504040204" pitchFamily="50" charset="-128"/>
                        </a:rPr>
                        <a:t>ID</a:t>
                      </a:r>
                      <a:r>
                        <a:rPr kumimoji="1" lang="ja-JP" altLang="en-US" sz="1100" b="0" u="none" dirty="0">
                          <a:latin typeface="Meiryo UI" panose="020B0604030504040204" pitchFamily="50" charset="-128"/>
                          <a:ea typeface="Meiryo UI" panose="020B0604030504040204" pitchFamily="50" charset="-128"/>
                        </a:rPr>
                        <a:t>のコード体系</a:t>
                      </a:r>
                      <a:r>
                        <a:rPr kumimoji="1" lang="en-US" altLang="ja-JP" sz="1100" b="0" u="none" dirty="0">
                          <a:latin typeface="Meiryo UI" panose="020B0604030504040204" pitchFamily="50" charset="-128"/>
                          <a:ea typeface="Meiryo UI" panose="020B0604030504040204" pitchFamily="50" charset="-128"/>
                        </a:rPr>
                        <a:t>】</a:t>
                      </a:r>
                      <a:r>
                        <a:rPr kumimoji="1" lang="ja-JP" altLang="en-US" sz="1100" b="0" u="none" dirty="0">
                          <a:latin typeface="Meiryo UI" panose="020B0604030504040204" pitchFamily="50" charset="-128"/>
                          <a:ea typeface="Meiryo UI" panose="020B0604030504040204" pitchFamily="50" charset="-128"/>
                        </a:rPr>
                        <a:t>（続き）</a:t>
                      </a:r>
                      <a:endParaRPr kumimoji="1" lang="en-US" altLang="ja-JP" sz="1100" b="0" u="none"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100" b="0" u="sng"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100" b="0" u="none"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77678721"/>
                  </a:ext>
                </a:extLst>
              </a:tr>
            </a:tbl>
          </a:graphicData>
        </a:graphic>
      </p:graphicFrame>
      <p:graphicFrame>
        <p:nvGraphicFramePr>
          <p:cNvPr id="4" name="表 3">
            <a:extLst>
              <a:ext uri="{FF2B5EF4-FFF2-40B4-BE49-F238E27FC236}">
                <a16:creationId xmlns:a16="http://schemas.microsoft.com/office/drawing/2014/main" id="{4FBCEA73-8A23-48BA-BC43-C3331C4E13A6}"/>
              </a:ext>
            </a:extLst>
          </p:cNvPr>
          <p:cNvGraphicFramePr>
            <a:graphicFrameLocks noGrp="1"/>
          </p:cNvGraphicFramePr>
          <p:nvPr/>
        </p:nvGraphicFramePr>
        <p:xfrm>
          <a:off x="253201" y="2242623"/>
          <a:ext cx="1820270" cy="448800"/>
        </p:xfrm>
        <a:graphic>
          <a:graphicData uri="http://schemas.openxmlformats.org/drawingml/2006/table">
            <a:tbl>
              <a:tblPr/>
              <a:tblGrid>
                <a:gridCol w="182027">
                  <a:extLst>
                    <a:ext uri="{9D8B030D-6E8A-4147-A177-3AD203B41FA5}">
                      <a16:colId xmlns:a16="http://schemas.microsoft.com/office/drawing/2014/main" val="2292801989"/>
                    </a:ext>
                  </a:extLst>
                </a:gridCol>
                <a:gridCol w="182027">
                  <a:extLst>
                    <a:ext uri="{9D8B030D-6E8A-4147-A177-3AD203B41FA5}">
                      <a16:colId xmlns:a16="http://schemas.microsoft.com/office/drawing/2014/main" val="896038359"/>
                    </a:ext>
                  </a:extLst>
                </a:gridCol>
                <a:gridCol w="182027">
                  <a:extLst>
                    <a:ext uri="{9D8B030D-6E8A-4147-A177-3AD203B41FA5}">
                      <a16:colId xmlns:a16="http://schemas.microsoft.com/office/drawing/2014/main" val="639034742"/>
                    </a:ext>
                  </a:extLst>
                </a:gridCol>
                <a:gridCol w="182027">
                  <a:extLst>
                    <a:ext uri="{9D8B030D-6E8A-4147-A177-3AD203B41FA5}">
                      <a16:colId xmlns:a16="http://schemas.microsoft.com/office/drawing/2014/main" val="2418619450"/>
                    </a:ext>
                  </a:extLst>
                </a:gridCol>
                <a:gridCol w="182027">
                  <a:extLst>
                    <a:ext uri="{9D8B030D-6E8A-4147-A177-3AD203B41FA5}">
                      <a16:colId xmlns:a16="http://schemas.microsoft.com/office/drawing/2014/main" val="703826909"/>
                    </a:ext>
                  </a:extLst>
                </a:gridCol>
                <a:gridCol w="182027">
                  <a:extLst>
                    <a:ext uri="{9D8B030D-6E8A-4147-A177-3AD203B41FA5}">
                      <a16:colId xmlns:a16="http://schemas.microsoft.com/office/drawing/2014/main" val="2275645214"/>
                    </a:ext>
                  </a:extLst>
                </a:gridCol>
                <a:gridCol w="182027">
                  <a:extLst>
                    <a:ext uri="{9D8B030D-6E8A-4147-A177-3AD203B41FA5}">
                      <a16:colId xmlns:a16="http://schemas.microsoft.com/office/drawing/2014/main" val="1513159516"/>
                    </a:ext>
                  </a:extLst>
                </a:gridCol>
                <a:gridCol w="182027">
                  <a:extLst>
                    <a:ext uri="{9D8B030D-6E8A-4147-A177-3AD203B41FA5}">
                      <a16:colId xmlns:a16="http://schemas.microsoft.com/office/drawing/2014/main" val="2003506990"/>
                    </a:ext>
                  </a:extLst>
                </a:gridCol>
                <a:gridCol w="182027">
                  <a:extLst>
                    <a:ext uri="{9D8B030D-6E8A-4147-A177-3AD203B41FA5}">
                      <a16:colId xmlns:a16="http://schemas.microsoft.com/office/drawing/2014/main" val="502106947"/>
                    </a:ext>
                  </a:extLst>
                </a:gridCol>
                <a:gridCol w="182027">
                  <a:extLst>
                    <a:ext uri="{9D8B030D-6E8A-4147-A177-3AD203B41FA5}">
                      <a16:colId xmlns:a16="http://schemas.microsoft.com/office/drawing/2014/main" val="883431238"/>
                    </a:ext>
                  </a:extLst>
                </a:gridCol>
              </a:tblGrid>
              <a:tr h="0">
                <a:tc>
                  <a:txBody>
                    <a:bodyPr/>
                    <a:lstStyle/>
                    <a:p>
                      <a:pPr algn="ctr" fontAlgn="ctr"/>
                      <a:r>
                        <a:rPr lang="en-US" sz="1000" b="0" i="0" u="none" strike="noStrike">
                          <a:solidFill>
                            <a:srgbClr val="000000"/>
                          </a:solidFill>
                          <a:effectLst/>
                          <a:latin typeface="Meiryo UI" panose="020B0604030504040204" pitchFamily="50" charset="-128"/>
                          <a:ea typeface="Meiryo UI" panose="020B0604030504040204" pitchFamily="50" charset="-128"/>
                        </a:rPr>
                        <a:t>X</a:t>
                      </a:r>
                    </a:p>
                  </a:txBody>
                  <a:tcPr marL="36000" marR="36000" marT="36000" marB="36000" anchor="ctr">
                    <a:lnL w="6350" cap="flat" cmpd="sng" algn="ctr">
                      <a:solidFill>
                        <a:schemeClr val="tx1"/>
                      </a:solidFill>
                      <a:prstDash val="solid"/>
                      <a:round/>
                      <a:headEnd type="none" w="med" len="med"/>
                      <a:tailEnd type="none" w="med" len="med"/>
                    </a:lnL>
                    <a:lnR w="6350" cap="flat" cmpd="sng" algn="ctr">
                      <a:solidFill>
                        <a:srgbClr val="000000"/>
                      </a:solidFill>
                      <a:prstDash val="dash"/>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1000" b="0" i="0" u="none" strike="noStrike">
                          <a:solidFill>
                            <a:srgbClr val="000000"/>
                          </a:solidFill>
                          <a:effectLst/>
                          <a:latin typeface="Meiryo UI" panose="020B0604030504040204" pitchFamily="50" charset="-128"/>
                          <a:ea typeface="Meiryo UI" panose="020B0604030504040204" pitchFamily="50" charset="-128"/>
                        </a:rPr>
                        <a:t>N</a:t>
                      </a:r>
                    </a:p>
                  </a:txBody>
                  <a:tcPr marL="36000" marR="36000" marT="36000" marB="36000" anchor="ctr">
                    <a:lnL w="6350" cap="flat" cmpd="sng" algn="ctr">
                      <a:solidFill>
                        <a:srgbClr val="000000"/>
                      </a:solidFill>
                      <a:prstDash val="dash"/>
                      <a:round/>
                      <a:headEnd type="none" w="med" len="med"/>
                      <a:tailEnd type="none" w="med" len="med"/>
                    </a:lnL>
                    <a:lnR w="6350" cap="flat" cmpd="sng" algn="ctr">
                      <a:solidFill>
                        <a:srgbClr val="000000"/>
                      </a:solidFill>
                      <a:prstDash val="dash"/>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1000" b="0" i="0" u="none" strike="noStrike">
                          <a:solidFill>
                            <a:srgbClr val="000000"/>
                          </a:solidFill>
                          <a:effectLst/>
                          <a:latin typeface="Meiryo UI" panose="020B0604030504040204" pitchFamily="50" charset="-128"/>
                          <a:ea typeface="Meiryo UI" panose="020B0604030504040204" pitchFamily="50" charset="-128"/>
                        </a:rPr>
                        <a:t>N</a:t>
                      </a:r>
                    </a:p>
                  </a:txBody>
                  <a:tcPr marL="36000" marR="36000" marT="36000" marB="36000" anchor="ctr">
                    <a:lnL w="6350" cap="flat" cmpd="sng" algn="ctr">
                      <a:solidFill>
                        <a:srgbClr val="000000"/>
                      </a:solidFill>
                      <a:prstDash val="dash"/>
                      <a:round/>
                      <a:headEnd type="none" w="med" len="med"/>
                      <a:tailEnd type="none" w="med" len="med"/>
                    </a:lnL>
                    <a:lnR w="6350" cap="flat" cmpd="sng" algn="ctr">
                      <a:solidFill>
                        <a:srgbClr val="000000"/>
                      </a:solidFill>
                      <a:prstDash val="dash"/>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1000" b="0" i="0" u="none" strike="noStrike">
                          <a:solidFill>
                            <a:srgbClr val="000000"/>
                          </a:solidFill>
                          <a:effectLst/>
                          <a:latin typeface="Meiryo UI" panose="020B0604030504040204" pitchFamily="50" charset="-128"/>
                          <a:ea typeface="Meiryo UI" panose="020B0604030504040204" pitchFamily="50" charset="-128"/>
                        </a:rPr>
                        <a:t>N</a:t>
                      </a:r>
                    </a:p>
                  </a:txBody>
                  <a:tcPr marL="36000" marR="36000" marT="36000" marB="36000" anchor="ctr">
                    <a:lnL w="6350" cap="flat" cmpd="sng" algn="ctr">
                      <a:solidFill>
                        <a:srgbClr val="000000"/>
                      </a:solidFill>
                      <a:prstDash val="dash"/>
                      <a:round/>
                      <a:headEnd type="none" w="med" len="med"/>
                      <a:tailEnd type="none" w="med" len="med"/>
                    </a:lnL>
                    <a:lnR w="6350" cap="flat" cmpd="sng" algn="ctr">
                      <a:solidFill>
                        <a:srgbClr val="000000"/>
                      </a:solidFill>
                      <a:prstDash val="dash"/>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1000" b="0" i="0" u="none" strike="noStrike">
                          <a:solidFill>
                            <a:srgbClr val="000000"/>
                          </a:solidFill>
                          <a:effectLst/>
                          <a:latin typeface="Meiryo UI" panose="020B0604030504040204" pitchFamily="50" charset="-128"/>
                          <a:ea typeface="Meiryo UI" panose="020B0604030504040204" pitchFamily="50" charset="-128"/>
                        </a:rPr>
                        <a:t>N</a:t>
                      </a:r>
                    </a:p>
                  </a:txBody>
                  <a:tcPr marL="36000" marR="36000" marT="36000" marB="36000" anchor="ctr">
                    <a:lnL w="6350" cap="flat" cmpd="sng" algn="ctr">
                      <a:solidFill>
                        <a:srgbClr val="000000"/>
                      </a:solidFill>
                      <a:prstDash val="dash"/>
                      <a:round/>
                      <a:headEnd type="none" w="med" len="med"/>
                      <a:tailEnd type="none" w="med" len="med"/>
                    </a:lnL>
                    <a:lnR w="6350" cap="flat" cmpd="sng" algn="ctr">
                      <a:solidFill>
                        <a:srgbClr val="000000"/>
                      </a:solidFill>
                      <a:prstDash val="dash"/>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1000" b="0" i="0" u="none" strike="noStrike">
                          <a:solidFill>
                            <a:srgbClr val="000000"/>
                          </a:solidFill>
                          <a:effectLst/>
                          <a:latin typeface="Meiryo UI" panose="020B0604030504040204" pitchFamily="50" charset="-128"/>
                          <a:ea typeface="Meiryo UI" panose="020B0604030504040204" pitchFamily="50" charset="-128"/>
                        </a:rPr>
                        <a:t>N</a:t>
                      </a:r>
                    </a:p>
                  </a:txBody>
                  <a:tcPr marL="36000" marR="36000" marT="36000" marB="36000" anchor="ctr">
                    <a:lnL w="6350" cap="flat" cmpd="sng" algn="ctr">
                      <a:solidFill>
                        <a:srgbClr val="000000"/>
                      </a:solidFill>
                      <a:prstDash val="dash"/>
                      <a:round/>
                      <a:headEnd type="none" w="med" len="med"/>
                      <a:tailEnd type="none" w="med" len="med"/>
                    </a:lnL>
                    <a:lnR w="6350" cap="flat" cmpd="sng" algn="ctr">
                      <a:solidFill>
                        <a:srgbClr val="000000"/>
                      </a:solidFill>
                      <a:prstDash val="dash"/>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1000" b="0" i="0" u="none" strike="noStrike">
                          <a:solidFill>
                            <a:srgbClr val="000000"/>
                          </a:solidFill>
                          <a:effectLst/>
                          <a:latin typeface="Meiryo UI" panose="020B0604030504040204" pitchFamily="50" charset="-128"/>
                          <a:ea typeface="Meiryo UI" panose="020B0604030504040204" pitchFamily="50" charset="-128"/>
                        </a:rPr>
                        <a:t>N</a:t>
                      </a:r>
                    </a:p>
                  </a:txBody>
                  <a:tcPr marL="36000" marR="36000" marT="36000" marB="36000" anchor="ctr">
                    <a:lnL w="6350" cap="flat" cmpd="sng" algn="ctr">
                      <a:solidFill>
                        <a:srgbClr val="000000"/>
                      </a:solidFill>
                      <a:prstDash val="dash"/>
                      <a:round/>
                      <a:headEnd type="none" w="med" len="med"/>
                      <a:tailEnd type="none" w="med" len="med"/>
                    </a:lnL>
                    <a:lnR w="6350" cap="flat" cmpd="sng" algn="ctr">
                      <a:solidFill>
                        <a:srgbClr val="000000"/>
                      </a:solidFill>
                      <a:prstDash val="dash"/>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1000" b="0" i="0" u="none" strike="noStrike">
                          <a:solidFill>
                            <a:srgbClr val="000000"/>
                          </a:solidFill>
                          <a:effectLst/>
                          <a:latin typeface="Meiryo UI" panose="020B0604030504040204" pitchFamily="50" charset="-128"/>
                          <a:ea typeface="Meiryo UI" panose="020B0604030504040204" pitchFamily="50" charset="-128"/>
                        </a:rPr>
                        <a:t>X</a:t>
                      </a:r>
                    </a:p>
                  </a:txBody>
                  <a:tcPr marL="36000" marR="36000" marT="36000" marB="36000" anchor="ctr">
                    <a:lnL w="6350" cap="flat" cmpd="sng" algn="ctr">
                      <a:solidFill>
                        <a:srgbClr val="000000"/>
                      </a:solidFill>
                      <a:prstDash val="dash"/>
                      <a:round/>
                      <a:headEnd type="none" w="med" len="med"/>
                      <a:tailEnd type="none" w="med" len="med"/>
                    </a:lnL>
                    <a:lnR w="6350" cap="flat" cmpd="sng" algn="ctr">
                      <a:solidFill>
                        <a:srgbClr val="000000"/>
                      </a:solidFill>
                      <a:prstDash val="dash"/>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1000" b="0" i="0" u="none" strike="noStrike">
                          <a:solidFill>
                            <a:srgbClr val="000000"/>
                          </a:solidFill>
                          <a:effectLst/>
                          <a:latin typeface="Meiryo UI" panose="020B0604030504040204" pitchFamily="50" charset="-128"/>
                          <a:ea typeface="Meiryo UI" panose="020B0604030504040204" pitchFamily="50" charset="-128"/>
                        </a:rPr>
                        <a:t>N</a:t>
                      </a:r>
                    </a:p>
                  </a:txBody>
                  <a:tcPr marL="36000" marR="36000" marT="36000" marB="36000" anchor="ctr">
                    <a:lnL w="6350" cap="flat" cmpd="sng" algn="ctr">
                      <a:solidFill>
                        <a:srgbClr val="000000"/>
                      </a:solidFill>
                      <a:prstDash val="dash"/>
                      <a:round/>
                      <a:headEnd type="none" w="med" len="med"/>
                      <a:tailEnd type="none" w="med" len="med"/>
                    </a:lnL>
                    <a:lnR w="6350" cap="flat" cmpd="sng" algn="ctr">
                      <a:solidFill>
                        <a:srgbClr val="000000"/>
                      </a:solidFill>
                      <a:prstDash val="dash"/>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1000" b="0" i="0" u="none" strike="noStrike">
                          <a:solidFill>
                            <a:srgbClr val="000000"/>
                          </a:solidFill>
                          <a:effectLst/>
                          <a:latin typeface="Meiryo UI" panose="020B0604030504040204" pitchFamily="50" charset="-128"/>
                          <a:ea typeface="Meiryo UI" panose="020B0604030504040204" pitchFamily="50" charset="-128"/>
                        </a:rPr>
                        <a:t>N</a:t>
                      </a:r>
                    </a:p>
                  </a:txBody>
                  <a:tcPr marL="36000" marR="36000" marT="36000" marB="36000" anchor="ctr">
                    <a:lnL w="6350" cap="flat" cmpd="sng" algn="ctr">
                      <a:solidFill>
                        <a:srgbClr val="000000"/>
                      </a:solidFill>
                      <a:prstDash val="dash"/>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224742575"/>
                  </a:ext>
                </a:extLst>
              </a:tr>
              <a:tr h="0">
                <a:tc>
                  <a:txBody>
                    <a:bodyPr/>
                    <a:lstStyle/>
                    <a:p>
                      <a:pPr algn="ctr"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①</a:t>
                      </a:r>
                    </a:p>
                  </a:txBody>
                  <a:tcPr marL="36000" marR="36000" marT="36000" marB="36000" anchor="ctr">
                    <a:lnL w="6350" cap="flat" cmpd="sng" algn="ctr">
                      <a:solidFill>
                        <a:schemeClr val="tx1"/>
                      </a:solidFill>
                      <a:prstDash val="solid"/>
                      <a:round/>
                      <a:headEnd type="none" w="med" len="med"/>
                      <a:tailEnd type="none" w="med" len="med"/>
                    </a:lnL>
                    <a:lnR w="6350" cap="flat" cmpd="sng" algn="ctr">
                      <a:solidFill>
                        <a:srgbClr val="000000"/>
                      </a:solidFill>
                      <a:prstDash val="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solidFill>
                  </a:tcPr>
                </a:tc>
                <a:tc gridSpan="6">
                  <a:txBody>
                    <a:bodyPr/>
                    <a:lstStyle/>
                    <a:p>
                      <a:pPr algn="ctr"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②</a:t>
                      </a:r>
                    </a:p>
                  </a:txBody>
                  <a:tcPr marL="36000" marR="36000" marT="36000" marB="36000" anchor="ctr">
                    <a:lnL w="6350" cap="flat" cmpd="sng" algn="ctr">
                      <a:solidFill>
                        <a:srgbClr val="000000"/>
                      </a:solidFill>
                      <a:prstDash val="dash"/>
                      <a:round/>
                      <a:headEnd type="none" w="med" len="med"/>
                      <a:tailEnd type="none" w="med" len="med"/>
                    </a:lnL>
                    <a:lnR w="6350" cap="flat" cmpd="sng" algn="ctr">
                      <a:solidFill>
                        <a:srgbClr val="000000"/>
                      </a:solidFill>
                      <a:prstDash val="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ctr"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rPr>
                        <a:t>③</a:t>
                      </a:r>
                    </a:p>
                  </a:txBody>
                  <a:tcPr marL="36000" marR="36000" marT="36000" marB="36000" anchor="ctr">
                    <a:lnL w="6350" cap="flat" cmpd="sng" algn="ctr">
                      <a:solidFill>
                        <a:srgbClr val="000000"/>
                      </a:solidFill>
                      <a:prstDash val="dash"/>
                      <a:round/>
                      <a:headEnd type="none" w="med" len="med"/>
                      <a:tailEnd type="none" w="med" len="med"/>
                    </a:lnL>
                    <a:lnR w="6350" cap="flat" cmpd="sng" algn="ctr">
                      <a:solidFill>
                        <a:srgbClr val="000000"/>
                      </a:solidFill>
                      <a:prstDash val="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solidFill>
                  </a:tcPr>
                </a:tc>
                <a:tc gridSpan="2">
                  <a:txBody>
                    <a:bodyPr/>
                    <a:lstStyle/>
                    <a:p>
                      <a:pPr algn="ctr"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④</a:t>
                      </a:r>
                    </a:p>
                  </a:txBody>
                  <a:tcPr marL="36000" marR="36000" marT="36000" marB="36000" anchor="ctr">
                    <a:lnL w="6350" cap="flat" cmpd="sng" algn="ctr">
                      <a:solidFill>
                        <a:srgbClr val="000000"/>
                      </a:solidFill>
                      <a:prstDash val="dash"/>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extLst>
                  <a:ext uri="{0D108BD9-81ED-4DB2-BD59-A6C34878D82A}">
                    <a16:rowId xmlns:a16="http://schemas.microsoft.com/office/drawing/2014/main" val="2715570097"/>
                  </a:ext>
                </a:extLst>
              </a:tr>
            </a:tbl>
          </a:graphicData>
        </a:graphic>
      </p:graphicFrame>
      <p:sp>
        <p:nvSpPr>
          <p:cNvPr id="7" name="正方形/長方形 6">
            <a:extLst>
              <a:ext uri="{FF2B5EF4-FFF2-40B4-BE49-F238E27FC236}">
                <a16:creationId xmlns:a16="http://schemas.microsoft.com/office/drawing/2014/main" id="{FC7F087D-14E3-4D2D-8EF7-F3B2C4B48264}"/>
              </a:ext>
            </a:extLst>
          </p:cNvPr>
          <p:cNvSpPr/>
          <p:nvPr/>
        </p:nvSpPr>
        <p:spPr>
          <a:xfrm>
            <a:off x="293460" y="2771244"/>
            <a:ext cx="1739751" cy="231471"/>
          </a:xfrm>
          <a:prstGeom prst="rect">
            <a:avLst/>
          </a:prstGeom>
          <a:noFill/>
          <a:ln w="19050" cap="flat" cmpd="sng" algn="ctr">
            <a:noFill/>
            <a:prstDash val="solid"/>
            <a:miter lim="800000"/>
          </a:ln>
          <a:effectLst/>
        </p:spPr>
        <p:txBody>
          <a:bodyPr wrap="none" lIns="0" tIns="36000" rIns="0" bIns="36000" rtlCol="0" anchor="ctr"/>
          <a:lstStyle/>
          <a:p>
            <a:r>
              <a:rPr lang="ja-JP" altLang="en-US" sz="1000" dirty="0">
                <a:latin typeface="Meiryo UI" panose="020B0604030504040204" pitchFamily="50" charset="-128"/>
                <a:ea typeface="Meiryo UI" panose="020B0604030504040204" pitchFamily="50" charset="-128"/>
              </a:rPr>
              <a:t>①発電設備区分（続き）</a:t>
            </a:r>
            <a:endParaRPr lang="en-US" altLang="ja-JP" sz="1000" dirty="0">
              <a:latin typeface="Meiryo UI" panose="020B0604030504040204" pitchFamily="50" charset="-128"/>
              <a:ea typeface="Meiryo UI" panose="020B0604030504040204" pitchFamily="50" charset="-128"/>
            </a:endParaRPr>
          </a:p>
        </p:txBody>
      </p:sp>
      <p:sp>
        <p:nvSpPr>
          <p:cNvPr id="8" name="正方形/長方形 7">
            <a:extLst>
              <a:ext uri="{FF2B5EF4-FFF2-40B4-BE49-F238E27FC236}">
                <a16:creationId xmlns:a16="http://schemas.microsoft.com/office/drawing/2014/main" id="{1B62BC18-F9B5-4C68-AA30-D080A9B654A9}"/>
              </a:ext>
            </a:extLst>
          </p:cNvPr>
          <p:cNvSpPr/>
          <p:nvPr/>
        </p:nvSpPr>
        <p:spPr>
          <a:xfrm>
            <a:off x="405089" y="2948729"/>
            <a:ext cx="4102100" cy="231471"/>
          </a:xfrm>
          <a:prstGeom prst="rect">
            <a:avLst/>
          </a:prstGeom>
          <a:noFill/>
          <a:ln w="19050" cap="flat" cmpd="sng" algn="ctr">
            <a:noFill/>
            <a:prstDash val="solid"/>
            <a:miter lim="800000"/>
          </a:ln>
          <a:effectLst/>
        </p:spPr>
        <p:txBody>
          <a:bodyPr wrap="none" lIns="0" tIns="36000" rIns="0" bIns="36000" rtlCol="0" anchor="t"/>
          <a:lstStyle/>
          <a:p>
            <a:r>
              <a:rPr lang="ja-JP" altLang="en-US" sz="800" dirty="0">
                <a:latin typeface="Meiryo UI" panose="020B0604030504040204" pitchFamily="50" charset="-128"/>
                <a:ea typeface="Meiryo UI" panose="020B0604030504040204" pitchFamily="50" charset="-128"/>
              </a:rPr>
              <a:t>□</a:t>
            </a:r>
            <a:r>
              <a:rPr lang="en-US" altLang="ja-JP" sz="800" dirty="0">
                <a:latin typeface="Meiryo UI" panose="020B0604030504040204" pitchFamily="50" charset="-128"/>
                <a:ea typeface="Meiryo UI" panose="020B0604030504040204" pitchFamily="50" charset="-128"/>
              </a:rPr>
              <a:t>FIP</a:t>
            </a:r>
            <a:r>
              <a:rPr lang="ja-JP" altLang="en-US" sz="800" dirty="0">
                <a:latin typeface="Meiryo UI" panose="020B0604030504040204" pitchFamily="50" charset="-128"/>
                <a:ea typeface="Meiryo UI" panose="020B0604030504040204" pitchFamily="50" charset="-128"/>
              </a:rPr>
              <a:t>の場合（「③担当経済産業局</a:t>
            </a:r>
            <a:r>
              <a:rPr lang="en-US" altLang="ja-JP" sz="800" dirty="0">
                <a:latin typeface="Meiryo UI" panose="020B0604030504040204" pitchFamily="50" charset="-128"/>
                <a:ea typeface="Meiryo UI" panose="020B0604030504040204" pitchFamily="50" charset="-128"/>
              </a:rPr>
              <a:t>ID</a:t>
            </a:r>
            <a:r>
              <a:rPr lang="ja-JP" altLang="en-US" sz="800" dirty="0">
                <a:latin typeface="Meiryo UI" panose="020B0604030504040204" pitchFamily="50" charset="-128"/>
                <a:ea typeface="Meiryo UI" panose="020B0604030504040204" pitchFamily="50" charset="-128"/>
              </a:rPr>
              <a:t>」が数字の場合）</a:t>
            </a:r>
            <a:endParaRPr lang="en-US" altLang="ja-JP" sz="800" dirty="0">
              <a:latin typeface="Meiryo UI" panose="020B0604030504040204" pitchFamily="50" charset="-128"/>
              <a:ea typeface="Meiryo UI" panose="020B0604030504040204" pitchFamily="50" charset="-128"/>
            </a:endParaRPr>
          </a:p>
        </p:txBody>
      </p:sp>
      <p:sp>
        <p:nvSpPr>
          <p:cNvPr id="9" name="吹き出し: 四角形 8">
            <a:extLst>
              <a:ext uri="{FF2B5EF4-FFF2-40B4-BE49-F238E27FC236}">
                <a16:creationId xmlns:a16="http://schemas.microsoft.com/office/drawing/2014/main" id="{D5D97A70-6D73-4BE4-8B65-85C2943E44E7}"/>
              </a:ext>
            </a:extLst>
          </p:cNvPr>
          <p:cNvSpPr/>
          <p:nvPr/>
        </p:nvSpPr>
        <p:spPr>
          <a:xfrm>
            <a:off x="405089" y="3260021"/>
            <a:ext cx="9031142" cy="609034"/>
          </a:xfrm>
          <a:prstGeom prst="wedgeRectCallout">
            <a:avLst>
              <a:gd name="adj1" fmla="val -16409"/>
              <a:gd name="adj2" fmla="val -4977"/>
            </a:avLst>
          </a:prstGeom>
          <a:solidFill>
            <a:schemeClr val="bg1">
              <a:lumMod val="85000"/>
            </a:schemeClr>
          </a:solidFill>
          <a:ln w="19050" cap="flat" cmpd="sng" algn="ctr">
            <a:noFill/>
            <a:prstDash val="solid"/>
            <a:miter lim="800000"/>
          </a:ln>
          <a:effectLst/>
        </p:spPr>
        <p:txBody>
          <a:bodyPr wrap="none" lIns="0" tIns="33231" rIns="0" bIns="33231" rtlCol="0" anchor="ctr"/>
          <a:lstStyle/>
          <a:p>
            <a:pPr algn="ctr"/>
            <a:r>
              <a:rPr lang="en-US" altLang="ja-JP" sz="1100" dirty="0">
                <a:latin typeface="Meiryo UI" panose="020B0604030504040204" pitchFamily="50" charset="-128"/>
                <a:ea typeface="Meiryo UI" panose="020B0604030504040204" pitchFamily="50" charset="-128"/>
                <a:cs typeface="Arial" pitchFamily="34" charset="0"/>
              </a:rPr>
              <a:t>FIP</a:t>
            </a:r>
            <a:r>
              <a:rPr lang="ja-JP" altLang="en-US" sz="1100" dirty="0">
                <a:latin typeface="Meiryo UI" panose="020B0604030504040204" pitchFamily="50" charset="-128"/>
                <a:ea typeface="Meiryo UI" panose="020B0604030504040204" pitchFamily="50" charset="-128"/>
                <a:cs typeface="Arial" pitchFamily="34" charset="0"/>
              </a:rPr>
              <a:t>のコード体系は今後確定</a:t>
            </a:r>
          </a:p>
        </p:txBody>
      </p:sp>
    </p:spTree>
    <p:extLst>
      <p:ext uri="{BB962C8B-B14F-4D97-AF65-F5344CB8AC3E}">
        <p14:creationId xmlns:p14="http://schemas.microsoft.com/office/powerpoint/2010/main" val="495098342"/>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zh-TW" altLang="en-US" dirty="0">
                <a:latin typeface="Meiryo UI" panose="020B0604030504040204" pitchFamily="50" charset="-128"/>
                <a:ea typeface="Meiryo UI" panose="020B0604030504040204" pitchFamily="50" charset="-128"/>
              </a:rPr>
              <a:t>業務詳細仕様</a:t>
            </a:r>
            <a:br>
              <a:rPr lang="en-US" altLang="ja-JP" dirty="0">
                <a:latin typeface="Meiryo UI" panose="020B0604030504040204" pitchFamily="50" charset="-128"/>
                <a:ea typeface="Meiryo UI" panose="020B0604030504040204" pitchFamily="50" charset="-128"/>
              </a:rPr>
            </a:br>
            <a:r>
              <a:rPr lang="ja-JP" altLang="en-US" dirty="0">
                <a:latin typeface="Meiryo UI" panose="020B0604030504040204" pitchFamily="50" charset="-128"/>
                <a:ea typeface="Meiryo UI" panose="020B0604030504040204" pitchFamily="50" charset="-128"/>
              </a:rPr>
              <a:t>事前準備：マスタ情報管理 </a:t>
            </a:r>
            <a:r>
              <a:rPr lang="en-US" altLang="ja-JP" dirty="0">
                <a:latin typeface="Meiryo UI" panose="020B0604030504040204" pitchFamily="50" charset="-128"/>
                <a:ea typeface="Meiryo UI" panose="020B0604030504040204" pitchFamily="50" charset="-128"/>
              </a:rPr>
              <a:t>– </a:t>
            </a:r>
            <a:r>
              <a:rPr lang="ja-JP" altLang="en-US" dirty="0">
                <a:latin typeface="Meiryo UI" panose="020B0604030504040204" pitchFamily="50" charset="-128"/>
                <a:ea typeface="Meiryo UI" panose="020B0604030504040204" pitchFamily="50" charset="-128"/>
              </a:rPr>
              <a:t>事業計画認定情報</a:t>
            </a:r>
            <a:endParaRPr kumimoji="1" lang="ja-JP" altLang="en-US" dirty="0">
              <a:latin typeface="Meiryo UI" panose="020B0604030504040204" pitchFamily="50" charset="-128"/>
              <a:ea typeface="Meiryo UI" panose="020B0604030504040204" pitchFamily="50" charset="-128"/>
            </a:endParaRPr>
          </a:p>
        </p:txBody>
      </p:sp>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2459348380"/>
              </p:ext>
            </p:extLst>
          </p:nvPr>
        </p:nvGraphicFramePr>
        <p:xfrm>
          <a:off x="141614" y="864068"/>
          <a:ext cx="9601200" cy="5913804"/>
        </p:xfrm>
        <a:graphic>
          <a:graphicData uri="http://schemas.openxmlformats.org/drawingml/2006/table">
            <a:tbl>
              <a:tblPr firstRow="1" bandRow="1">
                <a:tableStyleId>{2D5ABB26-0587-4C30-8999-92F81FD0307C}</a:tableStyleId>
              </a:tblPr>
              <a:tblGrid>
                <a:gridCol w="1149668">
                  <a:extLst>
                    <a:ext uri="{9D8B030D-6E8A-4147-A177-3AD203B41FA5}">
                      <a16:colId xmlns:a16="http://schemas.microsoft.com/office/drawing/2014/main" val="358073148"/>
                    </a:ext>
                  </a:extLst>
                </a:gridCol>
                <a:gridCol w="8451532">
                  <a:extLst>
                    <a:ext uri="{9D8B030D-6E8A-4147-A177-3AD203B41FA5}">
                      <a16:colId xmlns:a16="http://schemas.microsoft.com/office/drawing/2014/main" val="1235158156"/>
                    </a:ext>
                  </a:extLst>
                </a:gridCol>
              </a:tblGrid>
              <a:tr h="0">
                <a:tc>
                  <a:txBody>
                    <a:bodyPr/>
                    <a:lstStyle/>
                    <a:p>
                      <a:pPr algn="l"/>
                      <a:r>
                        <a:rPr kumimoji="1" lang="ja-JP" altLang="en-US" sz="1200" b="0" dirty="0">
                          <a:latin typeface="Meiryo UI" panose="020B0604030504040204" pitchFamily="50" charset="-128"/>
                          <a:ea typeface="Meiryo UI" panose="020B0604030504040204" pitchFamily="50" charset="-128"/>
                        </a:rPr>
                        <a:t>業務プロセス</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登録</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a:t>
                      </a:r>
                      <a:r>
                        <a:rPr kumimoji="1" lang="en-US" altLang="ja-JP" sz="1200" b="0" dirty="0">
                          <a:latin typeface="Meiryo UI" panose="020B0604030504040204" pitchFamily="50" charset="-128"/>
                          <a:ea typeface="Meiryo UI" panose="020B0604030504040204" pitchFamily="50" charset="-128"/>
                        </a:rPr>
                        <a:t>01:</a:t>
                      </a:r>
                      <a:r>
                        <a:rPr kumimoji="1" lang="zh-TW" altLang="en-US" sz="1200" b="0" dirty="0">
                          <a:latin typeface="Meiryo UI" panose="020B0604030504040204" pitchFamily="50" charset="-128"/>
                          <a:ea typeface="Meiryo UI" panose="020B0604030504040204" pitchFamily="50" charset="-128"/>
                        </a:rPr>
                        <a:t>事業計画認定情報</a:t>
                      </a:r>
                      <a:r>
                        <a:rPr kumimoji="1" lang="ja-JP" altLang="en-US" sz="1200" b="0" dirty="0">
                          <a:latin typeface="Meiryo UI" panose="020B0604030504040204" pitchFamily="50" charset="-128"/>
                          <a:ea typeface="Meiryo UI" panose="020B0604030504040204" pitchFamily="50" charset="-128"/>
                        </a:rPr>
                        <a:t>抽出」「</a:t>
                      </a:r>
                      <a:r>
                        <a:rPr kumimoji="1" lang="en-US" altLang="ja-JP" sz="1200" b="0" dirty="0">
                          <a:latin typeface="Meiryo UI" panose="020B0604030504040204" pitchFamily="50" charset="-128"/>
                          <a:ea typeface="Meiryo UI" panose="020B0604030504040204" pitchFamily="50" charset="-128"/>
                        </a:rPr>
                        <a:t>02:</a:t>
                      </a:r>
                      <a:r>
                        <a:rPr kumimoji="1" lang="zh-TW" altLang="en-US" sz="1200" b="0" dirty="0">
                          <a:latin typeface="Meiryo UI" panose="020B0604030504040204" pitchFamily="50" charset="-128"/>
                          <a:ea typeface="Meiryo UI" panose="020B0604030504040204" pitchFamily="50" charset="-128"/>
                        </a:rPr>
                        <a:t>事業計画認定情報抽出</a:t>
                      </a:r>
                      <a:r>
                        <a:rPr kumimoji="1" lang="ja-JP" altLang="en-US" sz="1200" b="0" dirty="0">
                          <a:latin typeface="Meiryo UI" panose="020B0604030504040204" pitchFamily="50" charset="-128"/>
                          <a:ea typeface="Meiryo UI" panose="020B0604030504040204" pitchFamily="50" charset="-128"/>
                        </a:rPr>
                        <a:t>」</a:t>
                      </a: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照会</a:t>
                      </a:r>
                      <a:r>
                        <a:rPr kumimoji="1" lang="en-US" altLang="ja-JP" sz="1200" b="0" dirty="0">
                          <a:latin typeface="Meiryo UI" panose="020B0604030504040204" pitchFamily="50" charset="-128"/>
                          <a:ea typeface="Meiryo UI" panose="020B0604030504040204" pitchFamily="50" charset="-128"/>
                        </a:rPr>
                        <a:t>】</a:t>
                      </a:r>
                      <a:r>
                        <a:rPr kumimoji="1" lang="zh-TW" altLang="en-US" sz="1200" b="0" dirty="0">
                          <a:latin typeface="Meiryo UI" panose="020B0604030504040204" pitchFamily="50" charset="-128"/>
                          <a:ea typeface="Meiryo UI" panose="020B0604030504040204" pitchFamily="50" charset="-128"/>
                        </a:rPr>
                        <a:t>「</a:t>
                      </a:r>
                      <a:r>
                        <a:rPr kumimoji="1" lang="en-US" altLang="zh-TW" sz="1200" b="0" dirty="0">
                          <a:latin typeface="Meiryo UI" panose="020B0604030504040204" pitchFamily="50" charset="-128"/>
                          <a:ea typeface="Meiryo UI" panose="020B0604030504040204" pitchFamily="50" charset="-128"/>
                        </a:rPr>
                        <a:t>01:</a:t>
                      </a:r>
                      <a:r>
                        <a:rPr kumimoji="1" lang="zh-TW" altLang="en-US" sz="1200" b="0" dirty="0">
                          <a:latin typeface="Meiryo UI" panose="020B0604030504040204" pitchFamily="50" charset="-128"/>
                          <a:ea typeface="Meiryo UI" panose="020B0604030504040204" pitchFamily="50" charset="-128"/>
                        </a:rPr>
                        <a:t>事業計画認定情報</a:t>
                      </a:r>
                      <a:r>
                        <a:rPr kumimoji="1" lang="ja-JP" altLang="en-US" sz="1200" b="0" dirty="0">
                          <a:latin typeface="Meiryo UI" panose="020B0604030504040204" pitchFamily="50" charset="-128"/>
                          <a:ea typeface="Meiryo UI" panose="020B0604030504040204" pitchFamily="50" charset="-128"/>
                        </a:rPr>
                        <a:t>照会</a:t>
                      </a:r>
                      <a:r>
                        <a:rPr kumimoji="1" lang="zh-TW" altLang="en-US" sz="1200" b="0" dirty="0">
                          <a:latin typeface="Meiryo UI" panose="020B0604030504040204" pitchFamily="50" charset="-128"/>
                          <a:ea typeface="Meiryo UI" panose="020B0604030504040204" pitchFamily="50" charset="-128"/>
                        </a:rPr>
                        <a:t>」</a:t>
                      </a:r>
                      <a:endParaRPr kumimoji="1" lang="en-US" altLang="zh-TW"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281183">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業務詳細仕様</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2081878"/>
                  </a:ext>
                </a:extLst>
              </a:tr>
              <a:tr h="5175421">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b="1" u="sng" dirty="0">
                          <a:latin typeface="Meiryo UI" panose="020B0604030504040204" pitchFamily="50" charset="-128"/>
                          <a:ea typeface="Meiryo UI" panose="020B0604030504040204" pitchFamily="50" charset="-128"/>
                        </a:rPr>
                        <a:t>登録が必要な</a:t>
                      </a:r>
                      <a:r>
                        <a:rPr kumimoji="1" lang="zh-TW" altLang="en-US" sz="1100" b="1" u="sng" dirty="0">
                          <a:latin typeface="Meiryo UI" panose="020B0604030504040204" pitchFamily="50" charset="-128"/>
                          <a:ea typeface="Meiryo UI" panose="020B0604030504040204" pitchFamily="50" charset="-128"/>
                        </a:rPr>
                        <a:t>事業計画認定情報</a:t>
                      </a:r>
                      <a:r>
                        <a:rPr kumimoji="1" lang="en-US" altLang="ja-JP" sz="1100" b="1" u="sng" dirty="0">
                          <a:latin typeface="Meiryo UI" panose="020B0604030504040204" pitchFamily="50" charset="-128"/>
                          <a:ea typeface="Meiryo UI" panose="020B0604030504040204" pitchFamily="50" charset="-128"/>
                        </a:rPr>
                        <a:t>(6/10)</a:t>
                      </a:r>
                      <a:endParaRPr kumimoji="1" lang="en-US" altLang="ja-JP" sz="1200" b="1" u="sng"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1" u="sng"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100" b="0" u="none" dirty="0">
                          <a:latin typeface="Meiryo UI" panose="020B0604030504040204" pitchFamily="50" charset="-128"/>
                          <a:ea typeface="Meiryo UI" panose="020B0604030504040204" pitchFamily="50" charset="-128"/>
                        </a:rPr>
                        <a:t>【※2</a:t>
                      </a:r>
                      <a:r>
                        <a:rPr kumimoji="1" lang="ja-JP" altLang="en-US" sz="1100" b="0" u="none" dirty="0">
                          <a:latin typeface="Meiryo UI" panose="020B0604030504040204" pitchFamily="50" charset="-128"/>
                          <a:ea typeface="Meiryo UI" panose="020B0604030504040204" pitchFamily="50" charset="-128"/>
                        </a:rPr>
                        <a:t>：設備</a:t>
                      </a:r>
                      <a:r>
                        <a:rPr kumimoji="1" lang="en-US" altLang="ja-JP" sz="1100" b="0" u="none" dirty="0">
                          <a:latin typeface="Meiryo UI" panose="020B0604030504040204" pitchFamily="50" charset="-128"/>
                          <a:ea typeface="Meiryo UI" panose="020B0604030504040204" pitchFamily="50" charset="-128"/>
                        </a:rPr>
                        <a:t>ID</a:t>
                      </a:r>
                      <a:r>
                        <a:rPr kumimoji="1" lang="ja-JP" altLang="en-US" sz="1100" b="0" u="none" dirty="0">
                          <a:latin typeface="Meiryo UI" panose="020B0604030504040204" pitchFamily="50" charset="-128"/>
                          <a:ea typeface="Meiryo UI" panose="020B0604030504040204" pitchFamily="50" charset="-128"/>
                        </a:rPr>
                        <a:t>のコード体系</a:t>
                      </a:r>
                      <a:r>
                        <a:rPr kumimoji="1" lang="en-US" altLang="ja-JP" sz="1100" b="0" u="none" dirty="0">
                          <a:latin typeface="Meiryo UI" panose="020B0604030504040204" pitchFamily="50" charset="-128"/>
                          <a:ea typeface="Meiryo UI" panose="020B0604030504040204" pitchFamily="50" charset="-128"/>
                        </a:rPr>
                        <a:t>】</a:t>
                      </a:r>
                      <a:r>
                        <a:rPr kumimoji="1" lang="ja-JP" altLang="en-US" sz="1100" b="0" u="none" dirty="0">
                          <a:latin typeface="Meiryo UI" panose="020B0604030504040204" pitchFamily="50" charset="-128"/>
                          <a:ea typeface="Meiryo UI" panose="020B0604030504040204" pitchFamily="50" charset="-128"/>
                        </a:rPr>
                        <a:t>（続き）</a:t>
                      </a:r>
                      <a:endParaRPr kumimoji="1" lang="en-US" altLang="ja-JP" sz="1100" b="0" u="none"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100" b="0" u="sng"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100" b="0" u="none"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77678721"/>
                  </a:ext>
                </a:extLst>
              </a:tr>
            </a:tbl>
          </a:graphicData>
        </a:graphic>
      </p:graphicFrame>
      <p:graphicFrame>
        <p:nvGraphicFramePr>
          <p:cNvPr id="4" name="表 3">
            <a:extLst>
              <a:ext uri="{FF2B5EF4-FFF2-40B4-BE49-F238E27FC236}">
                <a16:creationId xmlns:a16="http://schemas.microsoft.com/office/drawing/2014/main" id="{4FBCEA73-8A23-48BA-BC43-C3331C4E13A6}"/>
              </a:ext>
            </a:extLst>
          </p:cNvPr>
          <p:cNvGraphicFramePr>
            <a:graphicFrameLocks noGrp="1"/>
          </p:cNvGraphicFramePr>
          <p:nvPr/>
        </p:nvGraphicFramePr>
        <p:xfrm>
          <a:off x="253201" y="2242623"/>
          <a:ext cx="1820270" cy="448800"/>
        </p:xfrm>
        <a:graphic>
          <a:graphicData uri="http://schemas.openxmlformats.org/drawingml/2006/table">
            <a:tbl>
              <a:tblPr/>
              <a:tblGrid>
                <a:gridCol w="182027">
                  <a:extLst>
                    <a:ext uri="{9D8B030D-6E8A-4147-A177-3AD203B41FA5}">
                      <a16:colId xmlns:a16="http://schemas.microsoft.com/office/drawing/2014/main" val="2292801989"/>
                    </a:ext>
                  </a:extLst>
                </a:gridCol>
                <a:gridCol w="182027">
                  <a:extLst>
                    <a:ext uri="{9D8B030D-6E8A-4147-A177-3AD203B41FA5}">
                      <a16:colId xmlns:a16="http://schemas.microsoft.com/office/drawing/2014/main" val="896038359"/>
                    </a:ext>
                  </a:extLst>
                </a:gridCol>
                <a:gridCol w="182027">
                  <a:extLst>
                    <a:ext uri="{9D8B030D-6E8A-4147-A177-3AD203B41FA5}">
                      <a16:colId xmlns:a16="http://schemas.microsoft.com/office/drawing/2014/main" val="639034742"/>
                    </a:ext>
                  </a:extLst>
                </a:gridCol>
                <a:gridCol w="182027">
                  <a:extLst>
                    <a:ext uri="{9D8B030D-6E8A-4147-A177-3AD203B41FA5}">
                      <a16:colId xmlns:a16="http://schemas.microsoft.com/office/drawing/2014/main" val="2418619450"/>
                    </a:ext>
                  </a:extLst>
                </a:gridCol>
                <a:gridCol w="182027">
                  <a:extLst>
                    <a:ext uri="{9D8B030D-6E8A-4147-A177-3AD203B41FA5}">
                      <a16:colId xmlns:a16="http://schemas.microsoft.com/office/drawing/2014/main" val="703826909"/>
                    </a:ext>
                  </a:extLst>
                </a:gridCol>
                <a:gridCol w="182027">
                  <a:extLst>
                    <a:ext uri="{9D8B030D-6E8A-4147-A177-3AD203B41FA5}">
                      <a16:colId xmlns:a16="http://schemas.microsoft.com/office/drawing/2014/main" val="2275645214"/>
                    </a:ext>
                  </a:extLst>
                </a:gridCol>
                <a:gridCol w="182027">
                  <a:extLst>
                    <a:ext uri="{9D8B030D-6E8A-4147-A177-3AD203B41FA5}">
                      <a16:colId xmlns:a16="http://schemas.microsoft.com/office/drawing/2014/main" val="1513159516"/>
                    </a:ext>
                  </a:extLst>
                </a:gridCol>
                <a:gridCol w="182027">
                  <a:extLst>
                    <a:ext uri="{9D8B030D-6E8A-4147-A177-3AD203B41FA5}">
                      <a16:colId xmlns:a16="http://schemas.microsoft.com/office/drawing/2014/main" val="2003506990"/>
                    </a:ext>
                  </a:extLst>
                </a:gridCol>
                <a:gridCol w="182027">
                  <a:extLst>
                    <a:ext uri="{9D8B030D-6E8A-4147-A177-3AD203B41FA5}">
                      <a16:colId xmlns:a16="http://schemas.microsoft.com/office/drawing/2014/main" val="502106947"/>
                    </a:ext>
                  </a:extLst>
                </a:gridCol>
                <a:gridCol w="182027">
                  <a:extLst>
                    <a:ext uri="{9D8B030D-6E8A-4147-A177-3AD203B41FA5}">
                      <a16:colId xmlns:a16="http://schemas.microsoft.com/office/drawing/2014/main" val="883431238"/>
                    </a:ext>
                  </a:extLst>
                </a:gridCol>
              </a:tblGrid>
              <a:tr h="0">
                <a:tc>
                  <a:txBody>
                    <a:bodyPr/>
                    <a:lstStyle/>
                    <a:p>
                      <a:pPr algn="ctr" fontAlgn="ctr"/>
                      <a:r>
                        <a:rPr lang="en-US" sz="1000" b="0" i="0" u="none" strike="noStrike">
                          <a:solidFill>
                            <a:srgbClr val="000000"/>
                          </a:solidFill>
                          <a:effectLst/>
                          <a:latin typeface="Meiryo UI" panose="020B0604030504040204" pitchFamily="50" charset="-128"/>
                          <a:ea typeface="Meiryo UI" panose="020B0604030504040204" pitchFamily="50" charset="-128"/>
                        </a:rPr>
                        <a:t>X</a:t>
                      </a:r>
                    </a:p>
                  </a:txBody>
                  <a:tcPr marL="36000" marR="36000" marT="36000" marB="36000" anchor="ctr">
                    <a:lnL w="6350" cap="flat" cmpd="sng" algn="ctr">
                      <a:solidFill>
                        <a:schemeClr val="tx1"/>
                      </a:solidFill>
                      <a:prstDash val="solid"/>
                      <a:round/>
                      <a:headEnd type="none" w="med" len="med"/>
                      <a:tailEnd type="none" w="med" len="med"/>
                    </a:lnL>
                    <a:lnR w="6350" cap="flat" cmpd="sng" algn="ctr">
                      <a:solidFill>
                        <a:srgbClr val="000000"/>
                      </a:solidFill>
                      <a:prstDash val="dash"/>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1000" b="0" i="0" u="none" strike="noStrike">
                          <a:solidFill>
                            <a:srgbClr val="000000"/>
                          </a:solidFill>
                          <a:effectLst/>
                          <a:latin typeface="Meiryo UI" panose="020B0604030504040204" pitchFamily="50" charset="-128"/>
                          <a:ea typeface="Meiryo UI" panose="020B0604030504040204" pitchFamily="50" charset="-128"/>
                        </a:rPr>
                        <a:t>N</a:t>
                      </a:r>
                    </a:p>
                  </a:txBody>
                  <a:tcPr marL="36000" marR="36000" marT="36000" marB="36000" anchor="ctr">
                    <a:lnL w="6350" cap="flat" cmpd="sng" algn="ctr">
                      <a:solidFill>
                        <a:srgbClr val="000000"/>
                      </a:solidFill>
                      <a:prstDash val="dash"/>
                      <a:round/>
                      <a:headEnd type="none" w="med" len="med"/>
                      <a:tailEnd type="none" w="med" len="med"/>
                    </a:lnL>
                    <a:lnR w="6350" cap="flat" cmpd="sng" algn="ctr">
                      <a:solidFill>
                        <a:srgbClr val="000000"/>
                      </a:solidFill>
                      <a:prstDash val="dash"/>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1000" b="0" i="0" u="none" strike="noStrike">
                          <a:solidFill>
                            <a:srgbClr val="000000"/>
                          </a:solidFill>
                          <a:effectLst/>
                          <a:latin typeface="Meiryo UI" panose="020B0604030504040204" pitchFamily="50" charset="-128"/>
                          <a:ea typeface="Meiryo UI" panose="020B0604030504040204" pitchFamily="50" charset="-128"/>
                        </a:rPr>
                        <a:t>N</a:t>
                      </a:r>
                    </a:p>
                  </a:txBody>
                  <a:tcPr marL="36000" marR="36000" marT="36000" marB="36000" anchor="ctr">
                    <a:lnL w="6350" cap="flat" cmpd="sng" algn="ctr">
                      <a:solidFill>
                        <a:srgbClr val="000000"/>
                      </a:solidFill>
                      <a:prstDash val="dash"/>
                      <a:round/>
                      <a:headEnd type="none" w="med" len="med"/>
                      <a:tailEnd type="none" w="med" len="med"/>
                    </a:lnL>
                    <a:lnR w="6350" cap="flat" cmpd="sng" algn="ctr">
                      <a:solidFill>
                        <a:srgbClr val="000000"/>
                      </a:solidFill>
                      <a:prstDash val="dash"/>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1000" b="0" i="0" u="none" strike="noStrike">
                          <a:solidFill>
                            <a:srgbClr val="000000"/>
                          </a:solidFill>
                          <a:effectLst/>
                          <a:latin typeface="Meiryo UI" panose="020B0604030504040204" pitchFamily="50" charset="-128"/>
                          <a:ea typeface="Meiryo UI" panose="020B0604030504040204" pitchFamily="50" charset="-128"/>
                        </a:rPr>
                        <a:t>N</a:t>
                      </a:r>
                    </a:p>
                  </a:txBody>
                  <a:tcPr marL="36000" marR="36000" marT="36000" marB="36000" anchor="ctr">
                    <a:lnL w="6350" cap="flat" cmpd="sng" algn="ctr">
                      <a:solidFill>
                        <a:srgbClr val="000000"/>
                      </a:solidFill>
                      <a:prstDash val="dash"/>
                      <a:round/>
                      <a:headEnd type="none" w="med" len="med"/>
                      <a:tailEnd type="none" w="med" len="med"/>
                    </a:lnL>
                    <a:lnR w="6350" cap="flat" cmpd="sng" algn="ctr">
                      <a:solidFill>
                        <a:srgbClr val="000000"/>
                      </a:solidFill>
                      <a:prstDash val="dash"/>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1000" b="0" i="0" u="none" strike="noStrike">
                          <a:solidFill>
                            <a:srgbClr val="000000"/>
                          </a:solidFill>
                          <a:effectLst/>
                          <a:latin typeface="Meiryo UI" panose="020B0604030504040204" pitchFamily="50" charset="-128"/>
                          <a:ea typeface="Meiryo UI" panose="020B0604030504040204" pitchFamily="50" charset="-128"/>
                        </a:rPr>
                        <a:t>N</a:t>
                      </a:r>
                    </a:p>
                  </a:txBody>
                  <a:tcPr marL="36000" marR="36000" marT="36000" marB="36000" anchor="ctr">
                    <a:lnL w="6350" cap="flat" cmpd="sng" algn="ctr">
                      <a:solidFill>
                        <a:srgbClr val="000000"/>
                      </a:solidFill>
                      <a:prstDash val="dash"/>
                      <a:round/>
                      <a:headEnd type="none" w="med" len="med"/>
                      <a:tailEnd type="none" w="med" len="med"/>
                    </a:lnL>
                    <a:lnR w="6350" cap="flat" cmpd="sng" algn="ctr">
                      <a:solidFill>
                        <a:srgbClr val="000000"/>
                      </a:solidFill>
                      <a:prstDash val="dash"/>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1000" b="0" i="0" u="none" strike="noStrike" dirty="0">
                          <a:solidFill>
                            <a:srgbClr val="000000"/>
                          </a:solidFill>
                          <a:effectLst/>
                          <a:latin typeface="Meiryo UI" panose="020B0604030504040204" pitchFamily="50" charset="-128"/>
                          <a:ea typeface="Meiryo UI" panose="020B0604030504040204" pitchFamily="50" charset="-128"/>
                        </a:rPr>
                        <a:t>N</a:t>
                      </a:r>
                    </a:p>
                  </a:txBody>
                  <a:tcPr marL="36000" marR="36000" marT="36000" marB="36000" anchor="ctr">
                    <a:lnL w="6350" cap="flat" cmpd="sng" algn="ctr">
                      <a:solidFill>
                        <a:srgbClr val="000000"/>
                      </a:solidFill>
                      <a:prstDash val="dash"/>
                      <a:round/>
                      <a:headEnd type="none" w="med" len="med"/>
                      <a:tailEnd type="none" w="med" len="med"/>
                    </a:lnL>
                    <a:lnR w="6350" cap="flat" cmpd="sng" algn="ctr">
                      <a:solidFill>
                        <a:srgbClr val="000000"/>
                      </a:solidFill>
                      <a:prstDash val="dash"/>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1000" b="0" i="0" u="none" strike="noStrike">
                          <a:solidFill>
                            <a:srgbClr val="000000"/>
                          </a:solidFill>
                          <a:effectLst/>
                          <a:latin typeface="Meiryo UI" panose="020B0604030504040204" pitchFamily="50" charset="-128"/>
                          <a:ea typeface="Meiryo UI" panose="020B0604030504040204" pitchFamily="50" charset="-128"/>
                        </a:rPr>
                        <a:t>N</a:t>
                      </a:r>
                    </a:p>
                  </a:txBody>
                  <a:tcPr marL="36000" marR="36000" marT="36000" marB="36000" anchor="ctr">
                    <a:lnL w="6350" cap="flat" cmpd="sng" algn="ctr">
                      <a:solidFill>
                        <a:srgbClr val="000000"/>
                      </a:solidFill>
                      <a:prstDash val="dash"/>
                      <a:round/>
                      <a:headEnd type="none" w="med" len="med"/>
                      <a:tailEnd type="none" w="med" len="med"/>
                    </a:lnL>
                    <a:lnR w="6350" cap="flat" cmpd="sng" algn="ctr">
                      <a:solidFill>
                        <a:srgbClr val="000000"/>
                      </a:solidFill>
                      <a:prstDash val="dash"/>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1000" b="0" i="0" u="none" strike="noStrike" dirty="0">
                          <a:solidFill>
                            <a:srgbClr val="000000"/>
                          </a:solidFill>
                          <a:effectLst/>
                          <a:latin typeface="Meiryo UI" panose="020B0604030504040204" pitchFamily="50" charset="-128"/>
                          <a:ea typeface="Meiryo UI" panose="020B0604030504040204" pitchFamily="50" charset="-128"/>
                        </a:rPr>
                        <a:t>X</a:t>
                      </a:r>
                    </a:p>
                  </a:txBody>
                  <a:tcPr marL="36000" marR="36000" marT="36000" marB="36000" anchor="ctr">
                    <a:lnL w="6350" cap="flat" cmpd="sng" algn="ctr">
                      <a:solidFill>
                        <a:srgbClr val="000000"/>
                      </a:solidFill>
                      <a:prstDash val="dash"/>
                      <a:round/>
                      <a:headEnd type="none" w="med" len="med"/>
                      <a:tailEnd type="none" w="med" len="med"/>
                    </a:lnL>
                    <a:lnR w="6350" cap="flat" cmpd="sng" algn="ctr">
                      <a:solidFill>
                        <a:srgbClr val="000000"/>
                      </a:solidFill>
                      <a:prstDash val="dash"/>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1000" b="0" i="0" u="none" strike="noStrike">
                          <a:solidFill>
                            <a:srgbClr val="000000"/>
                          </a:solidFill>
                          <a:effectLst/>
                          <a:latin typeface="Meiryo UI" panose="020B0604030504040204" pitchFamily="50" charset="-128"/>
                          <a:ea typeface="Meiryo UI" panose="020B0604030504040204" pitchFamily="50" charset="-128"/>
                        </a:rPr>
                        <a:t>N</a:t>
                      </a:r>
                    </a:p>
                  </a:txBody>
                  <a:tcPr marL="36000" marR="36000" marT="36000" marB="36000" anchor="ctr">
                    <a:lnL w="6350" cap="flat" cmpd="sng" algn="ctr">
                      <a:solidFill>
                        <a:srgbClr val="000000"/>
                      </a:solidFill>
                      <a:prstDash val="dash"/>
                      <a:round/>
                      <a:headEnd type="none" w="med" len="med"/>
                      <a:tailEnd type="none" w="med" len="med"/>
                    </a:lnL>
                    <a:lnR w="6350" cap="flat" cmpd="sng" algn="ctr">
                      <a:solidFill>
                        <a:srgbClr val="000000"/>
                      </a:solidFill>
                      <a:prstDash val="dash"/>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1000" b="0" i="0" u="none" strike="noStrike">
                          <a:solidFill>
                            <a:srgbClr val="000000"/>
                          </a:solidFill>
                          <a:effectLst/>
                          <a:latin typeface="Meiryo UI" panose="020B0604030504040204" pitchFamily="50" charset="-128"/>
                          <a:ea typeface="Meiryo UI" panose="020B0604030504040204" pitchFamily="50" charset="-128"/>
                        </a:rPr>
                        <a:t>N</a:t>
                      </a:r>
                    </a:p>
                  </a:txBody>
                  <a:tcPr marL="36000" marR="36000" marT="36000" marB="36000" anchor="ctr">
                    <a:lnL w="6350" cap="flat" cmpd="sng" algn="ctr">
                      <a:solidFill>
                        <a:srgbClr val="000000"/>
                      </a:solidFill>
                      <a:prstDash val="dash"/>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224742575"/>
                  </a:ext>
                </a:extLst>
              </a:tr>
              <a:tr h="0">
                <a:tc>
                  <a:txBody>
                    <a:bodyPr/>
                    <a:lstStyle/>
                    <a:p>
                      <a:pPr algn="ctr"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rPr>
                        <a:t>①</a:t>
                      </a:r>
                    </a:p>
                  </a:txBody>
                  <a:tcPr marL="36000" marR="36000" marT="36000" marB="36000" anchor="ctr">
                    <a:lnL w="6350" cap="flat" cmpd="sng" algn="ctr">
                      <a:solidFill>
                        <a:schemeClr val="tx1"/>
                      </a:solidFill>
                      <a:prstDash val="solid"/>
                      <a:round/>
                      <a:headEnd type="none" w="med" len="med"/>
                      <a:tailEnd type="none" w="med" len="med"/>
                    </a:lnL>
                    <a:lnR w="6350" cap="flat" cmpd="sng" algn="ctr">
                      <a:solidFill>
                        <a:srgbClr val="000000"/>
                      </a:solidFill>
                      <a:prstDash val="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solidFill>
                  </a:tcPr>
                </a:tc>
                <a:tc gridSpan="6">
                  <a:txBody>
                    <a:bodyPr/>
                    <a:lstStyle/>
                    <a:p>
                      <a:pPr algn="ctr"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rPr>
                        <a:t>②</a:t>
                      </a:r>
                    </a:p>
                  </a:txBody>
                  <a:tcPr marL="36000" marR="36000" marT="36000" marB="36000" anchor="ctr">
                    <a:lnL w="6350" cap="flat" cmpd="sng" algn="ctr">
                      <a:solidFill>
                        <a:srgbClr val="000000"/>
                      </a:solidFill>
                      <a:prstDash val="dash"/>
                      <a:round/>
                      <a:headEnd type="none" w="med" len="med"/>
                      <a:tailEnd type="none" w="med" len="med"/>
                    </a:lnL>
                    <a:lnR w="6350" cap="flat" cmpd="sng" algn="ctr">
                      <a:solidFill>
                        <a:srgbClr val="000000"/>
                      </a:solidFill>
                      <a:prstDash val="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ctr"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rPr>
                        <a:t>③</a:t>
                      </a:r>
                    </a:p>
                  </a:txBody>
                  <a:tcPr marL="36000" marR="36000" marT="36000" marB="36000" anchor="ctr">
                    <a:lnL w="6350" cap="flat" cmpd="sng" algn="ctr">
                      <a:solidFill>
                        <a:srgbClr val="000000"/>
                      </a:solidFill>
                      <a:prstDash val="dash"/>
                      <a:round/>
                      <a:headEnd type="none" w="med" len="med"/>
                      <a:tailEnd type="none" w="med" len="med"/>
                    </a:lnL>
                    <a:lnR w="6350" cap="flat" cmpd="sng" algn="ctr">
                      <a:solidFill>
                        <a:srgbClr val="000000"/>
                      </a:solidFill>
                      <a:prstDash val="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solidFill>
                  </a:tcPr>
                </a:tc>
                <a:tc gridSpan="2">
                  <a:txBody>
                    <a:bodyPr/>
                    <a:lstStyle/>
                    <a:p>
                      <a:pPr algn="ctr"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④</a:t>
                      </a:r>
                    </a:p>
                  </a:txBody>
                  <a:tcPr marL="36000" marR="36000" marT="36000" marB="36000" anchor="ctr">
                    <a:lnL w="6350" cap="flat" cmpd="sng" algn="ctr">
                      <a:solidFill>
                        <a:srgbClr val="000000"/>
                      </a:solidFill>
                      <a:prstDash val="dash"/>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extLst>
                  <a:ext uri="{0D108BD9-81ED-4DB2-BD59-A6C34878D82A}">
                    <a16:rowId xmlns:a16="http://schemas.microsoft.com/office/drawing/2014/main" val="2715570097"/>
                  </a:ext>
                </a:extLst>
              </a:tr>
            </a:tbl>
          </a:graphicData>
        </a:graphic>
      </p:graphicFrame>
      <p:sp>
        <p:nvSpPr>
          <p:cNvPr id="7" name="正方形/長方形 6">
            <a:extLst>
              <a:ext uri="{FF2B5EF4-FFF2-40B4-BE49-F238E27FC236}">
                <a16:creationId xmlns:a16="http://schemas.microsoft.com/office/drawing/2014/main" id="{FC7F087D-14E3-4D2D-8EF7-F3B2C4B48264}"/>
              </a:ext>
            </a:extLst>
          </p:cNvPr>
          <p:cNvSpPr/>
          <p:nvPr/>
        </p:nvSpPr>
        <p:spPr>
          <a:xfrm>
            <a:off x="293460" y="2817411"/>
            <a:ext cx="1739751" cy="231471"/>
          </a:xfrm>
          <a:prstGeom prst="rect">
            <a:avLst/>
          </a:prstGeom>
          <a:noFill/>
          <a:ln w="19050" cap="flat" cmpd="sng" algn="ctr">
            <a:noFill/>
            <a:prstDash val="solid"/>
            <a:miter lim="800000"/>
          </a:ln>
          <a:effectLst/>
        </p:spPr>
        <p:txBody>
          <a:bodyPr wrap="none" lIns="0" tIns="36000" rIns="0" bIns="36000" rtlCol="0" anchor="ctr"/>
          <a:lstStyle/>
          <a:p>
            <a:r>
              <a:rPr lang="ja-JP" altLang="en-US" sz="1000" dirty="0">
                <a:latin typeface="Meiryo UI" panose="020B0604030504040204" pitchFamily="50" charset="-128"/>
                <a:ea typeface="Meiryo UI" panose="020B0604030504040204" pitchFamily="50" charset="-128"/>
              </a:rPr>
              <a:t>②担当経済産業局毎に採番された一意の</a:t>
            </a:r>
            <a:r>
              <a:rPr lang="en-US" altLang="ja-JP" sz="1000" dirty="0">
                <a:latin typeface="Meiryo UI" panose="020B0604030504040204" pitchFamily="50" charset="-128"/>
                <a:ea typeface="Meiryo UI" panose="020B0604030504040204" pitchFamily="50" charset="-128"/>
              </a:rPr>
              <a:t>ID</a:t>
            </a:r>
          </a:p>
        </p:txBody>
      </p:sp>
      <p:sp>
        <p:nvSpPr>
          <p:cNvPr id="8" name="正方形/長方形 7">
            <a:extLst>
              <a:ext uri="{FF2B5EF4-FFF2-40B4-BE49-F238E27FC236}">
                <a16:creationId xmlns:a16="http://schemas.microsoft.com/office/drawing/2014/main" id="{1B62BC18-F9B5-4C68-AA30-D080A9B654A9}"/>
              </a:ext>
            </a:extLst>
          </p:cNvPr>
          <p:cNvSpPr/>
          <p:nvPr/>
        </p:nvSpPr>
        <p:spPr>
          <a:xfrm>
            <a:off x="405089" y="3033397"/>
            <a:ext cx="6080378" cy="598804"/>
          </a:xfrm>
          <a:prstGeom prst="rect">
            <a:avLst/>
          </a:prstGeom>
          <a:noFill/>
          <a:ln w="19050" cap="flat" cmpd="sng" algn="ctr">
            <a:noFill/>
            <a:prstDash val="solid"/>
            <a:miter lim="800000"/>
          </a:ln>
          <a:effectLst/>
        </p:spPr>
        <p:txBody>
          <a:bodyPr wrap="none" lIns="0" tIns="36000" rIns="0" bIns="36000" rtlCol="0" anchor="t"/>
          <a:lstStyle/>
          <a:p>
            <a:r>
              <a:rPr lang="en-US" altLang="ja-JP" sz="1000" dirty="0">
                <a:latin typeface="Meiryo UI" panose="020B0604030504040204" pitchFamily="50" charset="-128"/>
                <a:ea typeface="Meiryo UI" panose="020B0604030504040204" pitchFamily="50" charset="-128"/>
              </a:rPr>
              <a:t>1</a:t>
            </a:r>
            <a:r>
              <a:rPr lang="ja-JP" altLang="en-US" sz="1000" dirty="0">
                <a:latin typeface="Meiryo UI" panose="020B0604030504040204" pitchFamily="50" charset="-128"/>
                <a:ea typeface="Meiryo UI" panose="020B0604030504040204" pitchFamily="50" charset="-128"/>
              </a:rPr>
              <a:t>桁目：</a:t>
            </a:r>
            <a:r>
              <a:rPr lang="en-US" altLang="ja-JP" sz="1000" dirty="0">
                <a:latin typeface="Meiryo UI" panose="020B0604030504040204" pitchFamily="50" charset="-128"/>
                <a:ea typeface="Meiryo UI" panose="020B0604030504040204" pitchFamily="50" charset="-128"/>
              </a:rPr>
              <a:t>0</a:t>
            </a:r>
            <a:r>
              <a:rPr lang="ja-JP" altLang="en-US" sz="1000" dirty="0">
                <a:latin typeface="Meiryo UI" panose="020B0604030504040204" pitchFamily="50" charset="-128"/>
                <a:ea typeface="Meiryo UI" panose="020B0604030504040204" pitchFamily="50" charset="-128"/>
              </a:rPr>
              <a:t>～</a:t>
            </a:r>
            <a:r>
              <a:rPr lang="en-US" altLang="ja-JP" sz="1000" dirty="0">
                <a:latin typeface="Meiryo UI" panose="020B0604030504040204" pitchFamily="50" charset="-128"/>
                <a:ea typeface="Meiryo UI" panose="020B0604030504040204" pitchFamily="50" charset="-128"/>
              </a:rPr>
              <a:t>9</a:t>
            </a:r>
            <a:r>
              <a:rPr lang="ja-JP" altLang="en-US" sz="1000" dirty="0" err="1">
                <a:latin typeface="Meiryo UI" panose="020B0604030504040204" pitchFamily="50" charset="-128"/>
                <a:ea typeface="Meiryo UI" panose="020B0604030504040204" pitchFamily="50" charset="-128"/>
              </a:rPr>
              <a:t>、</a:t>
            </a:r>
            <a:r>
              <a:rPr lang="en-US" altLang="ja-JP" sz="1000" dirty="0">
                <a:latin typeface="Meiryo UI" panose="020B0604030504040204" pitchFamily="50" charset="-128"/>
                <a:ea typeface="Meiryo UI" panose="020B0604030504040204" pitchFamily="50" charset="-128"/>
              </a:rPr>
              <a:t>A</a:t>
            </a:r>
            <a:r>
              <a:rPr lang="ja-JP" altLang="en-US" sz="1000" dirty="0">
                <a:latin typeface="Meiryo UI" panose="020B0604030504040204" pitchFamily="50" charset="-128"/>
                <a:ea typeface="Meiryo UI" panose="020B0604030504040204" pitchFamily="50" charset="-128"/>
              </a:rPr>
              <a:t>～</a:t>
            </a:r>
            <a:r>
              <a:rPr lang="en-US" altLang="ja-JP" sz="1000" dirty="0">
                <a:latin typeface="Meiryo UI" panose="020B0604030504040204" pitchFamily="50" charset="-128"/>
                <a:ea typeface="Meiryo UI" panose="020B0604030504040204" pitchFamily="50" charset="-128"/>
              </a:rPr>
              <a:t>Z</a:t>
            </a:r>
            <a:r>
              <a:rPr lang="ja-JP" altLang="en-US" sz="1000" dirty="0">
                <a:latin typeface="Meiryo UI" panose="020B0604030504040204" pitchFamily="50" charset="-128"/>
                <a:ea typeface="Meiryo UI" panose="020B0604030504040204" pitchFamily="50" charset="-128"/>
              </a:rPr>
              <a:t>を利用可能</a:t>
            </a:r>
          </a:p>
          <a:p>
            <a:r>
              <a:rPr lang="en-US" altLang="ja-JP" sz="1000" dirty="0">
                <a:latin typeface="Meiryo UI" panose="020B0604030504040204" pitchFamily="50" charset="-128"/>
                <a:ea typeface="Meiryo UI" panose="020B0604030504040204" pitchFamily="50" charset="-128"/>
              </a:rPr>
              <a:t>2</a:t>
            </a:r>
            <a:r>
              <a:rPr lang="ja-JP" altLang="en-US" sz="1000" dirty="0">
                <a:latin typeface="Meiryo UI" panose="020B0604030504040204" pitchFamily="50" charset="-128"/>
                <a:ea typeface="Meiryo UI" panose="020B0604030504040204" pitchFamily="50" charset="-128"/>
              </a:rPr>
              <a:t>～</a:t>
            </a:r>
            <a:r>
              <a:rPr lang="en-US" altLang="ja-JP" sz="1000" dirty="0">
                <a:latin typeface="Meiryo UI" panose="020B0604030504040204" pitchFamily="50" charset="-128"/>
                <a:ea typeface="Meiryo UI" panose="020B0604030504040204" pitchFamily="50" charset="-128"/>
              </a:rPr>
              <a:t>6</a:t>
            </a:r>
            <a:r>
              <a:rPr lang="ja-JP" altLang="en-US" sz="1000" dirty="0">
                <a:latin typeface="Meiryo UI" panose="020B0604030504040204" pitchFamily="50" charset="-128"/>
                <a:ea typeface="Meiryo UI" panose="020B0604030504040204" pitchFamily="50" charset="-128"/>
              </a:rPr>
              <a:t>桁目：</a:t>
            </a:r>
            <a:r>
              <a:rPr lang="en-US" altLang="ja-JP" sz="1000" dirty="0">
                <a:latin typeface="Meiryo UI" panose="020B0604030504040204" pitchFamily="50" charset="-128"/>
                <a:ea typeface="Meiryo UI" panose="020B0604030504040204" pitchFamily="50" charset="-128"/>
              </a:rPr>
              <a:t>0</a:t>
            </a:r>
            <a:r>
              <a:rPr lang="ja-JP" altLang="en-US" sz="1000" dirty="0">
                <a:latin typeface="Meiryo UI" panose="020B0604030504040204" pitchFamily="50" charset="-128"/>
                <a:ea typeface="Meiryo UI" panose="020B0604030504040204" pitchFamily="50" charset="-128"/>
              </a:rPr>
              <a:t>～</a:t>
            </a:r>
            <a:r>
              <a:rPr lang="en-US" altLang="ja-JP" sz="1000" dirty="0">
                <a:latin typeface="Meiryo UI" panose="020B0604030504040204" pitchFamily="50" charset="-128"/>
                <a:ea typeface="Meiryo UI" panose="020B0604030504040204" pitchFamily="50" charset="-128"/>
              </a:rPr>
              <a:t>9</a:t>
            </a:r>
            <a:r>
              <a:rPr lang="ja-JP" altLang="en-US" sz="1000" dirty="0">
                <a:latin typeface="Meiryo UI" panose="020B0604030504040204" pitchFamily="50" charset="-128"/>
                <a:ea typeface="Meiryo UI" panose="020B0604030504040204" pitchFamily="50" charset="-128"/>
              </a:rPr>
              <a:t>のみ利用可能、局毎に一意（③担当経済産業局</a:t>
            </a:r>
            <a:r>
              <a:rPr lang="en-US" altLang="ja-JP" sz="1000" dirty="0">
                <a:latin typeface="Meiryo UI" panose="020B0604030504040204" pitchFamily="50" charset="-128"/>
                <a:ea typeface="Meiryo UI" panose="020B0604030504040204" pitchFamily="50" charset="-128"/>
              </a:rPr>
              <a:t>ID</a:t>
            </a:r>
            <a:r>
              <a:rPr lang="ja-JP" altLang="en-US" sz="1000" dirty="0">
                <a:latin typeface="Meiryo UI" panose="020B0604030504040204" pitchFamily="50" charset="-128"/>
                <a:ea typeface="Meiryo UI" panose="020B0604030504040204" pitchFamily="50" charset="-128"/>
              </a:rPr>
              <a:t>の値で区別しない）</a:t>
            </a:r>
          </a:p>
          <a:p>
            <a:r>
              <a:rPr lang="en-US" altLang="ja-JP" sz="1000" dirty="0">
                <a:latin typeface="Meiryo UI" panose="020B0604030504040204" pitchFamily="50" charset="-128"/>
                <a:ea typeface="Meiryo UI" panose="020B0604030504040204" pitchFamily="50" charset="-128"/>
              </a:rPr>
              <a:t>1</a:t>
            </a:r>
            <a:r>
              <a:rPr lang="ja-JP" altLang="en-US" sz="1000" dirty="0">
                <a:latin typeface="Meiryo UI" panose="020B0604030504040204" pitchFamily="50" charset="-128"/>
                <a:ea typeface="Meiryo UI" panose="020B0604030504040204" pitchFamily="50" charset="-128"/>
              </a:rPr>
              <a:t>局あたりの採番可能数：</a:t>
            </a:r>
            <a:r>
              <a:rPr lang="en-US" altLang="ja-JP" sz="1000" dirty="0">
                <a:latin typeface="Meiryo UI" panose="020B0604030504040204" pitchFamily="50" charset="-128"/>
                <a:ea typeface="Meiryo UI" panose="020B0604030504040204" pitchFamily="50" charset="-128"/>
              </a:rPr>
              <a:t>(10+26)*100000-1=3599999</a:t>
            </a:r>
            <a:r>
              <a:rPr lang="ja-JP" altLang="en-US" sz="1000" dirty="0">
                <a:latin typeface="Meiryo UI" panose="020B0604030504040204" pitchFamily="50" charset="-128"/>
                <a:ea typeface="Meiryo UI" panose="020B0604030504040204" pitchFamily="50" charset="-128"/>
              </a:rPr>
              <a:t>（</a:t>
            </a:r>
            <a:r>
              <a:rPr lang="en-US" altLang="ja-JP" sz="1000" dirty="0">
                <a:latin typeface="Meiryo UI" panose="020B0604030504040204" pitchFamily="50" charset="-128"/>
                <a:ea typeface="Meiryo UI" panose="020B0604030504040204" pitchFamily="50" charset="-128"/>
              </a:rPr>
              <a:t>※000000</a:t>
            </a:r>
            <a:r>
              <a:rPr lang="ja-JP" altLang="en-US" sz="1000" dirty="0">
                <a:latin typeface="Meiryo UI" panose="020B0604030504040204" pitchFamily="50" charset="-128"/>
                <a:ea typeface="Meiryo UI" panose="020B0604030504040204" pitchFamily="50" charset="-128"/>
              </a:rPr>
              <a:t>は利用されていないので</a:t>
            </a:r>
            <a:r>
              <a:rPr lang="en-US" altLang="ja-JP" sz="1000" dirty="0">
                <a:latin typeface="Meiryo UI" panose="020B0604030504040204" pitchFamily="50" charset="-128"/>
                <a:ea typeface="Meiryo UI" panose="020B0604030504040204" pitchFamily="50" charset="-128"/>
              </a:rPr>
              <a:t>1</a:t>
            </a:r>
            <a:r>
              <a:rPr lang="ja-JP" altLang="en-US" sz="1000" dirty="0">
                <a:latin typeface="Meiryo UI" panose="020B0604030504040204" pitchFamily="50" charset="-128"/>
                <a:ea typeface="Meiryo UI" panose="020B0604030504040204" pitchFamily="50" charset="-128"/>
              </a:rPr>
              <a:t>を引く）	</a:t>
            </a:r>
          </a:p>
        </p:txBody>
      </p:sp>
      <p:sp>
        <p:nvSpPr>
          <p:cNvPr id="9" name="正方形/長方形 8">
            <a:extLst>
              <a:ext uri="{FF2B5EF4-FFF2-40B4-BE49-F238E27FC236}">
                <a16:creationId xmlns:a16="http://schemas.microsoft.com/office/drawing/2014/main" id="{B57B7469-2F17-477E-B8E4-0B687CA9817B}"/>
              </a:ext>
            </a:extLst>
          </p:cNvPr>
          <p:cNvSpPr/>
          <p:nvPr/>
        </p:nvSpPr>
        <p:spPr>
          <a:xfrm>
            <a:off x="293460" y="3789258"/>
            <a:ext cx="1739751" cy="231471"/>
          </a:xfrm>
          <a:prstGeom prst="rect">
            <a:avLst/>
          </a:prstGeom>
          <a:noFill/>
          <a:ln w="19050" cap="flat" cmpd="sng" algn="ctr">
            <a:noFill/>
            <a:prstDash val="solid"/>
            <a:miter lim="800000"/>
          </a:ln>
          <a:effectLst/>
        </p:spPr>
        <p:txBody>
          <a:bodyPr wrap="none" lIns="0" tIns="36000" rIns="0" bIns="36000" rtlCol="0" anchor="ctr"/>
          <a:lstStyle/>
          <a:p>
            <a:r>
              <a:rPr lang="ja-JP" altLang="en-US" sz="1000" dirty="0">
                <a:latin typeface="Meiryo UI" panose="020B0604030504040204" pitchFamily="50" charset="-128"/>
                <a:ea typeface="Meiryo UI" panose="020B0604030504040204" pitchFamily="50" charset="-128"/>
              </a:rPr>
              <a:t>③</a:t>
            </a:r>
            <a:r>
              <a:rPr lang="zh-CN" altLang="en-US" sz="1000" dirty="0">
                <a:latin typeface="Meiryo UI" panose="020B0604030504040204" pitchFamily="50" charset="-128"/>
                <a:ea typeface="Meiryo UI" panose="020B0604030504040204" pitchFamily="50" charset="-128"/>
              </a:rPr>
              <a:t>担当経済産業局</a:t>
            </a:r>
            <a:r>
              <a:rPr lang="en-US" altLang="zh-CN" sz="1000" dirty="0">
                <a:latin typeface="Meiryo UI" panose="020B0604030504040204" pitchFamily="50" charset="-128"/>
                <a:ea typeface="Meiryo UI" panose="020B0604030504040204" pitchFamily="50" charset="-128"/>
              </a:rPr>
              <a:t>ID</a:t>
            </a:r>
            <a:endParaRPr lang="en-US" altLang="ja-JP" sz="1000" dirty="0">
              <a:latin typeface="Meiryo UI" panose="020B0604030504040204" pitchFamily="50" charset="-128"/>
              <a:ea typeface="Meiryo UI" panose="020B0604030504040204" pitchFamily="50" charset="-128"/>
            </a:endParaRPr>
          </a:p>
        </p:txBody>
      </p:sp>
      <p:sp>
        <p:nvSpPr>
          <p:cNvPr id="11" name="正方形/長方形 10">
            <a:extLst>
              <a:ext uri="{FF2B5EF4-FFF2-40B4-BE49-F238E27FC236}">
                <a16:creationId xmlns:a16="http://schemas.microsoft.com/office/drawing/2014/main" id="{5FC2D3E1-24DB-4A8C-A5BB-F36D4FE9D93C}"/>
              </a:ext>
            </a:extLst>
          </p:cNvPr>
          <p:cNvSpPr/>
          <p:nvPr/>
        </p:nvSpPr>
        <p:spPr>
          <a:xfrm>
            <a:off x="405089" y="4005244"/>
            <a:ext cx="1457578" cy="1988688"/>
          </a:xfrm>
          <a:prstGeom prst="rect">
            <a:avLst/>
          </a:prstGeom>
          <a:noFill/>
          <a:ln w="19050" cap="flat" cmpd="sng" algn="ctr">
            <a:noFill/>
            <a:prstDash val="solid"/>
            <a:miter lim="800000"/>
          </a:ln>
          <a:effectLst/>
        </p:spPr>
        <p:txBody>
          <a:bodyPr wrap="none" lIns="0" tIns="36000" rIns="0" bIns="36000" rtlCol="0" anchor="t"/>
          <a:lstStyle/>
          <a:p>
            <a:r>
              <a:rPr lang="ja-JP" altLang="en-US" sz="1000" u="sng" dirty="0">
                <a:latin typeface="Meiryo UI" panose="020B0604030504040204" pitchFamily="50" charset="-128"/>
                <a:ea typeface="Meiryo UI" panose="020B0604030504040204" pitchFamily="50" charset="-128"/>
              </a:rPr>
              <a:t>英字は</a:t>
            </a:r>
            <a:r>
              <a:rPr lang="en-US" altLang="ja-JP" sz="1000" u="sng" dirty="0">
                <a:latin typeface="Meiryo UI" panose="020B0604030504040204" pitchFamily="50" charset="-128"/>
                <a:ea typeface="Meiryo UI" panose="020B0604030504040204" pitchFamily="50" charset="-128"/>
              </a:rPr>
              <a:t>FIT</a:t>
            </a:r>
            <a:r>
              <a:rPr lang="ja-JP" altLang="en-US" sz="1000" u="sng" dirty="0">
                <a:latin typeface="Meiryo UI" panose="020B0604030504040204" pitchFamily="50" charset="-128"/>
                <a:ea typeface="Meiryo UI" panose="020B0604030504040204" pitchFamily="50" charset="-128"/>
              </a:rPr>
              <a:t>を表す</a:t>
            </a:r>
            <a:endParaRPr lang="ja-JP" altLang="en-US" sz="1000" dirty="0">
              <a:latin typeface="Meiryo UI" panose="020B0604030504040204" pitchFamily="50" charset="-128"/>
              <a:ea typeface="Meiryo UI" panose="020B0604030504040204" pitchFamily="50" charset="-128"/>
            </a:endParaRPr>
          </a:p>
          <a:p>
            <a:r>
              <a:rPr lang="ja-JP" altLang="en-US" sz="1000" dirty="0">
                <a:latin typeface="Meiryo UI" panose="020B0604030504040204" pitchFamily="50" charset="-128"/>
                <a:ea typeface="Meiryo UI" panose="020B0604030504040204" pitchFamily="50" charset="-128"/>
              </a:rPr>
              <a:t>　</a:t>
            </a:r>
            <a:r>
              <a:rPr lang="en-US" altLang="ja-JP" sz="1000" dirty="0">
                <a:latin typeface="Meiryo UI" panose="020B0604030504040204" pitchFamily="50" charset="-128"/>
                <a:ea typeface="Meiryo UI" panose="020B0604030504040204" pitchFamily="50" charset="-128"/>
              </a:rPr>
              <a:t>A:</a:t>
            </a:r>
            <a:r>
              <a:rPr lang="ja-JP" altLang="en-US" sz="1000" dirty="0">
                <a:latin typeface="Meiryo UI" panose="020B0604030504040204" pitchFamily="50" charset="-128"/>
                <a:ea typeface="Meiryo UI" panose="020B0604030504040204" pitchFamily="50" charset="-128"/>
              </a:rPr>
              <a:t>北海道（</a:t>
            </a:r>
            <a:r>
              <a:rPr lang="en-US" altLang="ja-JP" sz="1000" dirty="0">
                <a:latin typeface="Meiryo UI" panose="020B0604030504040204" pitchFamily="50" charset="-128"/>
                <a:ea typeface="Meiryo UI" panose="020B0604030504040204" pitchFamily="50" charset="-128"/>
              </a:rPr>
              <a:t>FIT</a:t>
            </a:r>
            <a:r>
              <a:rPr lang="ja-JP" altLang="en-US" sz="1000" dirty="0">
                <a:latin typeface="Meiryo UI" panose="020B0604030504040204" pitchFamily="50" charset="-128"/>
                <a:ea typeface="Meiryo UI" panose="020B0604030504040204" pitchFamily="50" charset="-128"/>
              </a:rPr>
              <a:t>）</a:t>
            </a:r>
          </a:p>
          <a:p>
            <a:r>
              <a:rPr lang="ja-JP" altLang="en-US" sz="1000" dirty="0">
                <a:latin typeface="Meiryo UI" panose="020B0604030504040204" pitchFamily="50" charset="-128"/>
                <a:ea typeface="Meiryo UI" panose="020B0604030504040204" pitchFamily="50" charset="-128"/>
              </a:rPr>
              <a:t>　</a:t>
            </a:r>
            <a:r>
              <a:rPr lang="en-US" altLang="ja-JP" sz="1000" dirty="0">
                <a:latin typeface="Meiryo UI" panose="020B0604030504040204" pitchFamily="50" charset="-128"/>
                <a:ea typeface="Meiryo UI" panose="020B0604030504040204" pitchFamily="50" charset="-128"/>
              </a:rPr>
              <a:t>B:</a:t>
            </a:r>
            <a:r>
              <a:rPr lang="ja-JP" altLang="en-US" sz="1000" dirty="0">
                <a:latin typeface="Meiryo UI" panose="020B0604030504040204" pitchFamily="50" charset="-128"/>
                <a:ea typeface="Meiryo UI" panose="020B0604030504040204" pitchFamily="50" charset="-128"/>
              </a:rPr>
              <a:t>東北（</a:t>
            </a:r>
            <a:r>
              <a:rPr lang="en-US" altLang="ja-JP" sz="1000" dirty="0">
                <a:latin typeface="Meiryo UI" panose="020B0604030504040204" pitchFamily="50" charset="-128"/>
                <a:ea typeface="Meiryo UI" panose="020B0604030504040204" pitchFamily="50" charset="-128"/>
              </a:rPr>
              <a:t>FIT</a:t>
            </a:r>
            <a:r>
              <a:rPr lang="ja-JP" altLang="en-US" sz="1000" dirty="0">
                <a:latin typeface="Meiryo UI" panose="020B0604030504040204" pitchFamily="50" charset="-128"/>
                <a:ea typeface="Meiryo UI" panose="020B0604030504040204" pitchFamily="50" charset="-128"/>
              </a:rPr>
              <a:t>）</a:t>
            </a:r>
          </a:p>
          <a:p>
            <a:r>
              <a:rPr lang="ja-JP" altLang="en-US" sz="1000" dirty="0">
                <a:latin typeface="Meiryo UI" panose="020B0604030504040204" pitchFamily="50" charset="-128"/>
                <a:ea typeface="Meiryo UI" panose="020B0604030504040204" pitchFamily="50" charset="-128"/>
              </a:rPr>
              <a:t>　</a:t>
            </a:r>
            <a:r>
              <a:rPr lang="en-US" altLang="ja-JP" sz="1000" dirty="0">
                <a:latin typeface="Meiryo UI" panose="020B0604030504040204" pitchFamily="50" charset="-128"/>
                <a:ea typeface="Meiryo UI" panose="020B0604030504040204" pitchFamily="50" charset="-128"/>
              </a:rPr>
              <a:t>C:</a:t>
            </a:r>
            <a:r>
              <a:rPr lang="ja-JP" altLang="en-US" sz="1000" dirty="0">
                <a:latin typeface="Meiryo UI" panose="020B0604030504040204" pitchFamily="50" charset="-128"/>
                <a:ea typeface="Meiryo UI" panose="020B0604030504040204" pitchFamily="50" charset="-128"/>
              </a:rPr>
              <a:t>関東（</a:t>
            </a:r>
            <a:r>
              <a:rPr lang="en-US" altLang="ja-JP" sz="1000" dirty="0">
                <a:latin typeface="Meiryo UI" panose="020B0604030504040204" pitchFamily="50" charset="-128"/>
                <a:ea typeface="Meiryo UI" panose="020B0604030504040204" pitchFamily="50" charset="-128"/>
              </a:rPr>
              <a:t>FIT</a:t>
            </a:r>
            <a:r>
              <a:rPr lang="ja-JP" altLang="en-US" sz="1000" dirty="0">
                <a:latin typeface="Meiryo UI" panose="020B0604030504040204" pitchFamily="50" charset="-128"/>
                <a:ea typeface="Meiryo UI" panose="020B0604030504040204" pitchFamily="50" charset="-128"/>
              </a:rPr>
              <a:t>）</a:t>
            </a:r>
          </a:p>
          <a:p>
            <a:r>
              <a:rPr lang="ja-JP" altLang="en-US" sz="1000" dirty="0">
                <a:latin typeface="Meiryo UI" panose="020B0604030504040204" pitchFamily="50" charset="-128"/>
                <a:ea typeface="Meiryo UI" panose="020B0604030504040204" pitchFamily="50" charset="-128"/>
              </a:rPr>
              <a:t>　</a:t>
            </a:r>
            <a:r>
              <a:rPr lang="en-US" altLang="ja-JP" sz="1000" dirty="0">
                <a:latin typeface="Meiryo UI" panose="020B0604030504040204" pitchFamily="50" charset="-128"/>
                <a:ea typeface="Meiryo UI" panose="020B0604030504040204" pitchFamily="50" charset="-128"/>
              </a:rPr>
              <a:t>D:</a:t>
            </a:r>
            <a:r>
              <a:rPr lang="ja-JP" altLang="en-US" sz="1000" dirty="0">
                <a:latin typeface="Meiryo UI" panose="020B0604030504040204" pitchFamily="50" charset="-128"/>
                <a:ea typeface="Meiryo UI" panose="020B0604030504040204" pitchFamily="50" charset="-128"/>
              </a:rPr>
              <a:t>中部（</a:t>
            </a:r>
            <a:r>
              <a:rPr lang="en-US" altLang="ja-JP" sz="1000" dirty="0">
                <a:latin typeface="Meiryo UI" panose="020B0604030504040204" pitchFamily="50" charset="-128"/>
                <a:ea typeface="Meiryo UI" panose="020B0604030504040204" pitchFamily="50" charset="-128"/>
              </a:rPr>
              <a:t>FIT</a:t>
            </a:r>
            <a:r>
              <a:rPr lang="ja-JP" altLang="en-US" sz="1000" dirty="0">
                <a:latin typeface="Meiryo UI" panose="020B0604030504040204" pitchFamily="50" charset="-128"/>
                <a:ea typeface="Meiryo UI" panose="020B0604030504040204" pitchFamily="50" charset="-128"/>
              </a:rPr>
              <a:t>）</a:t>
            </a:r>
          </a:p>
          <a:p>
            <a:r>
              <a:rPr lang="ja-JP" altLang="en-US" sz="1000" dirty="0">
                <a:latin typeface="Meiryo UI" panose="020B0604030504040204" pitchFamily="50" charset="-128"/>
                <a:ea typeface="Meiryo UI" panose="020B0604030504040204" pitchFamily="50" charset="-128"/>
              </a:rPr>
              <a:t>　</a:t>
            </a:r>
            <a:r>
              <a:rPr lang="en-US" altLang="ja-JP" sz="1000" dirty="0">
                <a:latin typeface="Meiryo UI" panose="020B0604030504040204" pitchFamily="50" charset="-128"/>
                <a:ea typeface="Meiryo UI" panose="020B0604030504040204" pitchFamily="50" charset="-128"/>
              </a:rPr>
              <a:t>E:</a:t>
            </a:r>
            <a:r>
              <a:rPr lang="ja-JP" altLang="en-US" sz="1000" dirty="0">
                <a:latin typeface="Meiryo UI" panose="020B0604030504040204" pitchFamily="50" charset="-128"/>
                <a:ea typeface="Meiryo UI" panose="020B0604030504040204" pitchFamily="50" charset="-128"/>
              </a:rPr>
              <a:t>近畿（</a:t>
            </a:r>
            <a:r>
              <a:rPr lang="en-US" altLang="ja-JP" sz="1000" dirty="0">
                <a:latin typeface="Meiryo UI" panose="020B0604030504040204" pitchFamily="50" charset="-128"/>
                <a:ea typeface="Meiryo UI" panose="020B0604030504040204" pitchFamily="50" charset="-128"/>
              </a:rPr>
              <a:t>FIT</a:t>
            </a:r>
            <a:r>
              <a:rPr lang="ja-JP" altLang="en-US" sz="1000" dirty="0">
                <a:latin typeface="Meiryo UI" panose="020B0604030504040204" pitchFamily="50" charset="-128"/>
                <a:ea typeface="Meiryo UI" panose="020B0604030504040204" pitchFamily="50" charset="-128"/>
              </a:rPr>
              <a:t>）</a:t>
            </a:r>
          </a:p>
          <a:p>
            <a:r>
              <a:rPr lang="ja-JP" altLang="en-US" sz="1000" dirty="0">
                <a:latin typeface="Meiryo UI" panose="020B0604030504040204" pitchFamily="50" charset="-128"/>
                <a:ea typeface="Meiryo UI" panose="020B0604030504040204" pitchFamily="50" charset="-128"/>
              </a:rPr>
              <a:t>　</a:t>
            </a:r>
            <a:r>
              <a:rPr lang="en-US" altLang="ja-JP" sz="1000" dirty="0">
                <a:latin typeface="Meiryo UI" panose="020B0604030504040204" pitchFamily="50" charset="-128"/>
                <a:ea typeface="Meiryo UI" panose="020B0604030504040204" pitchFamily="50" charset="-128"/>
              </a:rPr>
              <a:t>F:</a:t>
            </a:r>
            <a:r>
              <a:rPr lang="ja-JP" altLang="en-US" sz="1000" dirty="0">
                <a:latin typeface="Meiryo UI" panose="020B0604030504040204" pitchFamily="50" charset="-128"/>
                <a:ea typeface="Meiryo UI" panose="020B0604030504040204" pitchFamily="50" charset="-128"/>
              </a:rPr>
              <a:t>中国（</a:t>
            </a:r>
            <a:r>
              <a:rPr lang="en-US" altLang="ja-JP" sz="1000" dirty="0">
                <a:latin typeface="Meiryo UI" panose="020B0604030504040204" pitchFamily="50" charset="-128"/>
                <a:ea typeface="Meiryo UI" panose="020B0604030504040204" pitchFamily="50" charset="-128"/>
              </a:rPr>
              <a:t>FIT</a:t>
            </a:r>
            <a:r>
              <a:rPr lang="ja-JP" altLang="en-US" sz="1000" dirty="0">
                <a:latin typeface="Meiryo UI" panose="020B0604030504040204" pitchFamily="50" charset="-128"/>
                <a:ea typeface="Meiryo UI" panose="020B0604030504040204" pitchFamily="50" charset="-128"/>
              </a:rPr>
              <a:t>）</a:t>
            </a:r>
          </a:p>
          <a:p>
            <a:r>
              <a:rPr lang="ja-JP" altLang="en-US" sz="1000" dirty="0">
                <a:latin typeface="Meiryo UI" panose="020B0604030504040204" pitchFamily="50" charset="-128"/>
                <a:ea typeface="Meiryo UI" panose="020B0604030504040204" pitchFamily="50" charset="-128"/>
              </a:rPr>
              <a:t>　</a:t>
            </a:r>
            <a:r>
              <a:rPr lang="en-US" altLang="ja-JP" sz="1000" dirty="0">
                <a:latin typeface="Meiryo UI" panose="020B0604030504040204" pitchFamily="50" charset="-128"/>
                <a:ea typeface="Meiryo UI" panose="020B0604030504040204" pitchFamily="50" charset="-128"/>
              </a:rPr>
              <a:t>G:</a:t>
            </a:r>
            <a:r>
              <a:rPr lang="ja-JP" altLang="en-US" sz="1000" dirty="0">
                <a:latin typeface="Meiryo UI" panose="020B0604030504040204" pitchFamily="50" charset="-128"/>
                <a:ea typeface="Meiryo UI" panose="020B0604030504040204" pitchFamily="50" charset="-128"/>
              </a:rPr>
              <a:t>四国（</a:t>
            </a:r>
            <a:r>
              <a:rPr lang="en-US" altLang="ja-JP" sz="1000" dirty="0">
                <a:latin typeface="Meiryo UI" panose="020B0604030504040204" pitchFamily="50" charset="-128"/>
                <a:ea typeface="Meiryo UI" panose="020B0604030504040204" pitchFamily="50" charset="-128"/>
              </a:rPr>
              <a:t>FIT</a:t>
            </a:r>
            <a:r>
              <a:rPr lang="ja-JP" altLang="en-US" sz="1000" dirty="0">
                <a:latin typeface="Meiryo UI" panose="020B0604030504040204" pitchFamily="50" charset="-128"/>
                <a:ea typeface="Meiryo UI" panose="020B0604030504040204" pitchFamily="50" charset="-128"/>
              </a:rPr>
              <a:t>）</a:t>
            </a:r>
          </a:p>
          <a:p>
            <a:r>
              <a:rPr lang="ja-JP" altLang="en-US" sz="1000" dirty="0">
                <a:latin typeface="Meiryo UI" panose="020B0604030504040204" pitchFamily="50" charset="-128"/>
                <a:ea typeface="Meiryo UI" panose="020B0604030504040204" pitchFamily="50" charset="-128"/>
              </a:rPr>
              <a:t>　</a:t>
            </a:r>
            <a:r>
              <a:rPr lang="en-US" altLang="ja-JP" sz="1000" dirty="0">
                <a:latin typeface="Meiryo UI" panose="020B0604030504040204" pitchFamily="50" charset="-128"/>
                <a:ea typeface="Meiryo UI" panose="020B0604030504040204" pitchFamily="50" charset="-128"/>
              </a:rPr>
              <a:t>H:</a:t>
            </a:r>
            <a:r>
              <a:rPr lang="ja-JP" altLang="en-US" sz="1000" dirty="0">
                <a:latin typeface="Meiryo UI" panose="020B0604030504040204" pitchFamily="50" charset="-128"/>
                <a:ea typeface="Meiryo UI" panose="020B0604030504040204" pitchFamily="50" charset="-128"/>
              </a:rPr>
              <a:t>九州（</a:t>
            </a:r>
            <a:r>
              <a:rPr lang="en-US" altLang="ja-JP" sz="1000" dirty="0">
                <a:latin typeface="Meiryo UI" panose="020B0604030504040204" pitchFamily="50" charset="-128"/>
                <a:ea typeface="Meiryo UI" panose="020B0604030504040204" pitchFamily="50" charset="-128"/>
              </a:rPr>
              <a:t>FIT</a:t>
            </a:r>
            <a:r>
              <a:rPr lang="ja-JP" altLang="en-US" sz="1000" dirty="0">
                <a:latin typeface="Meiryo UI" panose="020B0604030504040204" pitchFamily="50" charset="-128"/>
                <a:ea typeface="Meiryo UI" panose="020B0604030504040204" pitchFamily="50" charset="-128"/>
              </a:rPr>
              <a:t>）</a:t>
            </a:r>
          </a:p>
          <a:p>
            <a:r>
              <a:rPr lang="ja-JP" altLang="en-US" sz="1000" dirty="0">
                <a:latin typeface="Meiryo UI" panose="020B0604030504040204" pitchFamily="50" charset="-128"/>
                <a:ea typeface="Meiryo UI" panose="020B0604030504040204" pitchFamily="50" charset="-128"/>
              </a:rPr>
              <a:t>　</a:t>
            </a:r>
            <a:r>
              <a:rPr lang="en-US" altLang="ja-JP" sz="1000" dirty="0">
                <a:latin typeface="Meiryo UI" panose="020B0604030504040204" pitchFamily="50" charset="-128"/>
                <a:ea typeface="Meiryo UI" panose="020B0604030504040204" pitchFamily="50" charset="-128"/>
              </a:rPr>
              <a:t>I:</a:t>
            </a:r>
            <a:r>
              <a:rPr lang="ja-JP" altLang="en-US" sz="1000" dirty="0">
                <a:latin typeface="Meiryo UI" panose="020B0604030504040204" pitchFamily="50" charset="-128"/>
                <a:ea typeface="Meiryo UI" panose="020B0604030504040204" pitchFamily="50" charset="-128"/>
              </a:rPr>
              <a:t>沖縄（</a:t>
            </a:r>
            <a:r>
              <a:rPr lang="en-US" altLang="ja-JP" sz="1000" dirty="0">
                <a:latin typeface="Meiryo UI" panose="020B0604030504040204" pitchFamily="50" charset="-128"/>
                <a:ea typeface="Meiryo UI" panose="020B0604030504040204" pitchFamily="50" charset="-128"/>
              </a:rPr>
              <a:t>FIT</a:t>
            </a:r>
            <a:r>
              <a:rPr lang="ja-JP" altLang="en-US" sz="1000" dirty="0">
                <a:latin typeface="Meiryo UI" panose="020B0604030504040204" pitchFamily="50" charset="-128"/>
                <a:ea typeface="Meiryo UI" panose="020B0604030504040204" pitchFamily="50" charset="-128"/>
              </a:rPr>
              <a:t>）</a:t>
            </a:r>
          </a:p>
          <a:p>
            <a:r>
              <a:rPr lang="ja-JP" altLang="en-US" sz="1000" dirty="0">
                <a:latin typeface="Meiryo UI" panose="020B0604030504040204" pitchFamily="50" charset="-128"/>
                <a:ea typeface="Meiryo UI" panose="020B0604030504040204" pitchFamily="50" charset="-128"/>
              </a:rPr>
              <a:t>　</a:t>
            </a:r>
            <a:r>
              <a:rPr lang="en-US" altLang="ja-JP" sz="1000" dirty="0">
                <a:latin typeface="Meiryo UI" panose="020B0604030504040204" pitchFamily="50" charset="-128"/>
                <a:ea typeface="Meiryo UI" panose="020B0604030504040204" pitchFamily="50" charset="-128"/>
              </a:rPr>
              <a:t>J</a:t>
            </a:r>
            <a:r>
              <a:rPr lang="ja-JP" altLang="en-US" sz="1000" dirty="0">
                <a:latin typeface="Meiryo UI" panose="020B0604030504040204" pitchFamily="50" charset="-128"/>
                <a:ea typeface="Meiryo UI" panose="020B0604030504040204" pitchFamily="50" charset="-128"/>
              </a:rPr>
              <a:t>～</a:t>
            </a:r>
            <a:r>
              <a:rPr lang="en-US" altLang="ja-JP" sz="1000" dirty="0">
                <a:latin typeface="Meiryo UI" panose="020B0604030504040204" pitchFamily="50" charset="-128"/>
                <a:ea typeface="Meiryo UI" panose="020B0604030504040204" pitchFamily="50" charset="-128"/>
              </a:rPr>
              <a:t>Z:</a:t>
            </a:r>
            <a:r>
              <a:rPr lang="ja-JP" altLang="en-US" sz="1000" dirty="0">
                <a:latin typeface="Meiryo UI" panose="020B0604030504040204" pitchFamily="50" charset="-128"/>
                <a:ea typeface="Meiryo UI" panose="020B0604030504040204" pitchFamily="50" charset="-128"/>
              </a:rPr>
              <a:t>未使用（</a:t>
            </a:r>
            <a:r>
              <a:rPr lang="en-US" altLang="ja-JP" sz="1000" dirty="0">
                <a:latin typeface="Meiryo UI" panose="020B0604030504040204" pitchFamily="50" charset="-128"/>
                <a:ea typeface="Meiryo UI" panose="020B0604030504040204" pitchFamily="50" charset="-128"/>
              </a:rPr>
              <a:t>FIT</a:t>
            </a:r>
            <a:r>
              <a:rPr lang="ja-JP" altLang="en-US" sz="1000" dirty="0">
                <a:latin typeface="Meiryo UI" panose="020B0604030504040204" pitchFamily="50" charset="-128"/>
                <a:ea typeface="Meiryo UI" panose="020B0604030504040204" pitchFamily="50" charset="-128"/>
              </a:rPr>
              <a:t>）</a:t>
            </a:r>
          </a:p>
        </p:txBody>
      </p:sp>
      <p:sp>
        <p:nvSpPr>
          <p:cNvPr id="12" name="正方形/長方形 11">
            <a:extLst>
              <a:ext uri="{FF2B5EF4-FFF2-40B4-BE49-F238E27FC236}">
                <a16:creationId xmlns:a16="http://schemas.microsoft.com/office/drawing/2014/main" id="{76684705-37D4-45FB-A97D-DDA8248A6E06}"/>
              </a:ext>
            </a:extLst>
          </p:cNvPr>
          <p:cNvSpPr/>
          <p:nvPr/>
        </p:nvSpPr>
        <p:spPr>
          <a:xfrm>
            <a:off x="1759756" y="4005244"/>
            <a:ext cx="1457578" cy="1988688"/>
          </a:xfrm>
          <a:prstGeom prst="rect">
            <a:avLst/>
          </a:prstGeom>
          <a:noFill/>
          <a:ln w="19050" cap="flat" cmpd="sng" algn="ctr">
            <a:noFill/>
            <a:prstDash val="solid"/>
            <a:miter lim="800000"/>
          </a:ln>
          <a:effectLst/>
        </p:spPr>
        <p:txBody>
          <a:bodyPr wrap="none" lIns="0" tIns="36000" rIns="0" bIns="36000" rtlCol="0" anchor="t"/>
          <a:lstStyle/>
          <a:p>
            <a:r>
              <a:rPr lang="ja-JP" altLang="en-US" sz="1000" u="sng" dirty="0">
                <a:latin typeface="Meiryo UI" panose="020B0604030504040204" pitchFamily="50" charset="-128"/>
                <a:ea typeface="Meiryo UI" panose="020B0604030504040204" pitchFamily="50" charset="-128"/>
              </a:rPr>
              <a:t>数字は</a:t>
            </a:r>
            <a:r>
              <a:rPr lang="en-US" altLang="ja-JP" sz="1000" u="sng" dirty="0">
                <a:latin typeface="Meiryo UI" panose="020B0604030504040204" pitchFamily="50" charset="-128"/>
                <a:ea typeface="Meiryo UI" panose="020B0604030504040204" pitchFamily="50" charset="-128"/>
              </a:rPr>
              <a:t>FIP</a:t>
            </a:r>
            <a:r>
              <a:rPr lang="ja-JP" altLang="en-US" sz="1000" u="sng" dirty="0">
                <a:latin typeface="Meiryo UI" panose="020B0604030504040204" pitchFamily="50" charset="-128"/>
                <a:ea typeface="Meiryo UI" panose="020B0604030504040204" pitchFamily="50" charset="-128"/>
              </a:rPr>
              <a:t>を表す</a:t>
            </a:r>
            <a:endParaRPr lang="ja-JP" altLang="en-US" sz="1000" dirty="0">
              <a:latin typeface="Meiryo UI" panose="020B0604030504040204" pitchFamily="50" charset="-128"/>
              <a:ea typeface="Meiryo UI" panose="020B0604030504040204" pitchFamily="50" charset="-128"/>
            </a:endParaRPr>
          </a:p>
          <a:p>
            <a:r>
              <a:rPr lang="ja-JP" altLang="en-US" sz="1000" dirty="0">
                <a:latin typeface="Meiryo UI" panose="020B0604030504040204" pitchFamily="50" charset="-128"/>
                <a:ea typeface="Meiryo UI" panose="020B0604030504040204" pitchFamily="50" charset="-128"/>
              </a:rPr>
              <a:t>　</a:t>
            </a:r>
            <a:r>
              <a:rPr lang="en-US" altLang="ja-JP" sz="1000" dirty="0">
                <a:latin typeface="Meiryo UI" panose="020B0604030504040204" pitchFamily="50" charset="-128"/>
                <a:ea typeface="Meiryo UI" panose="020B0604030504040204" pitchFamily="50" charset="-128"/>
              </a:rPr>
              <a:t>1:</a:t>
            </a:r>
            <a:r>
              <a:rPr lang="ja-JP" altLang="en-US" sz="1000" dirty="0">
                <a:latin typeface="Meiryo UI" panose="020B0604030504040204" pitchFamily="50" charset="-128"/>
                <a:ea typeface="Meiryo UI" panose="020B0604030504040204" pitchFamily="50" charset="-128"/>
              </a:rPr>
              <a:t>北海道（</a:t>
            </a:r>
            <a:r>
              <a:rPr lang="en-US" altLang="ja-JP" sz="1000" dirty="0">
                <a:latin typeface="Meiryo UI" panose="020B0604030504040204" pitchFamily="50" charset="-128"/>
                <a:ea typeface="Meiryo UI" panose="020B0604030504040204" pitchFamily="50" charset="-128"/>
              </a:rPr>
              <a:t>FIP</a:t>
            </a:r>
            <a:r>
              <a:rPr lang="ja-JP" altLang="en-US" sz="1000" dirty="0">
                <a:latin typeface="Meiryo UI" panose="020B0604030504040204" pitchFamily="50" charset="-128"/>
                <a:ea typeface="Meiryo UI" panose="020B0604030504040204" pitchFamily="50" charset="-128"/>
              </a:rPr>
              <a:t>）</a:t>
            </a:r>
          </a:p>
          <a:p>
            <a:r>
              <a:rPr lang="ja-JP" altLang="en-US" sz="1000" dirty="0">
                <a:latin typeface="Meiryo UI" panose="020B0604030504040204" pitchFamily="50" charset="-128"/>
                <a:ea typeface="Meiryo UI" panose="020B0604030504040204" pitchFamily="50" charset="-128"/>
              </a:rPr>
              <a:t>　</a:t>
            </a:r>
            <a:r>
              <a:rPr lang="en-US" altLang="ja-JP" sz="1000" dirty="0">
                <a:latin typeface="Meiryo UI" panose="020B0604030504040204" pitchFamily="50" charset="-128"/>
                <a:ea typeface="Meiryo UI" panose="020B0604030504040204" pitchFamily="50" charset="-128"/>
              </a:rPr>
              <a:t>2:</a:t>
            </a:r>
            <a:r>
              <a:rPr lang="ja-JP" altLang="en-US" sz="1000" dirty="0">
                <a:latin typeface="Meiryo UI" panose="020B0604030504040204" pitchFamily="50" charset="-128"/>
                <a:ea typeface="Meiryo UI" panose="020B0604030504040204" pitchFamily="50" charset="-128"/>
              </a:rPr>
              <a:t>東北（</a:t>
            </a:r>
            <a:r>
              <a:rPr lang="en-US" altLang="ja-JP" sz="1000" dirty="0">
                <a:latin typeface="Meiryo UI" panose="020B0604030504040204" pitchFamily="50" charset="-128"/>
                <a:ea typeface="Meiryo UI" panose="020B0604030504040204" pitchFamily="50" charset="-128"/>
              </a:rPr>
              <a:t>FIP</a:t>
            </a:r>
            <a:r>
              <a:rPr lang="ja-JP" altLang="en-US" sz="1000" dirty="0">
                <a:latin typeface="Meiryo UI" panose="020B0604030504040204" pitchFamily="50" charset="-128"/>
                <a:ea typeface="Meiryo UI" panose="020B0604030504040204" pitchFamily="50" charset="-128"/>
              </a:rPr>
              <a:t>）</a:t>
            </a:r>
          </a:p>
          <a:p>
            <a:r>
              <a:rPr lang="ja-JP" altLang="en-US" sz="1000" dirty="0">
                <a:latin typeface="Meiryo UI" panose="020B0604030504040204" pitchFamily="50" charset="-128"/>
                <a:ea typeface="Meiryo UI" panose="020B0604030504040204" pitchFamily="50" charset="-128"/>
              </a:rPr>
              <a:t>　</a:t>
            </a:r>
            <a:r>
              <a:rPr lang="en-US" altLang="ja-JP" sz="1000" dirty="0">
                <a:latin typeface="Meiryo UI" panose="020B0604030504040204" pitchFamily="50" charset="-128"/>
                <a:ea typeface="Meiryo UI" panose="020B0604030504040204" pitchFamily="50" charset="-128"/>
              </a:rPr>
              <a:t>3:</a:t>
            </a:r>
            <a:r>
              <a:rPr lang="ja-JP" altLang="en-US" sz="1000" dirty="0">
                <a:latin typeface="Meiryo UI" panose="020B0604030504040204" pitchFamily="50" charset="-128"/>
                <a:ea typeface="Meiryo UI" panose="020B0604030504040204" pitchFamily="50" charset="-128"/>
              </a:rPr>
              <a:t>関東（</a:t>
            </a:r>
            <a:r>
              <a:rPr lang="en-US" altLang="ja-JP" sz="1000" dirty="0">
                <a:latin typeface="Meiryo UI" panose="020B0604030504040204" pitchFamily="50" charset="-128"/>
                <a:ea typeface="Meiryo UI" panose="020B0604030504040204" pitchFamily="50" charset="-128"/>
              </a:rPr>
              <a:t>FIP</a:t>
            </a:r>
            <a:r>
              <a:rPr lang="ja-JP" altLang="en-US" sz="1000" dirty="0">
                <a:latin typeface="Meiryo UI" panose="020B0604030504040204" pitchFamily="50" charset="-128"/>
                <a:ea typeface="Meiryo UI" panose="020B0604030504040204" pitchFamily="50" charset="-128"/>
              </a:rPr>
              <a:t>）</a:t>
            </a:r>
          </a:p>
          <a:p>
            <a:r>
              <a:rPr lang="ja-JP" altLang="en-US" sz="1000" dirty="0">
                <a:latin typeface="Meiryo UI" panose="020B0604030504040204" pitchFamily="50" charset="-128"/>
                <a:ea typeface="Meiryo UI" panose="020B0604030504040204" pitchFamily="50" charset="-128"/>
              </a:rPr>
              <a:t>　</a:t>
            </a:r>
            <a:r>
              <a:rPr lang="en-US" altLang="ja-JP" sz="1000" dirty="0">
                <a:latin typeface="Meiryo UI" panose="020B0604030504040204" pitchFamily="50" charset="-128"/>
                <a:ea typeface="Meiryo UI" panose="020B0604030504040204" pitchFamily="50" charset="-128"/>
              </a:rPr>
              <a:t>4:</a:t>
            </a:r>
            <a:r>
              <a:rPr lang="ja-JP" altLang="en-US" sz="1000" dirty="0">
                <a:latin typeface="Meiryo UI" panose="020B0604030504040204" pitchFamily="50" charset="-128"/>
                <a:ea typeface="Meiryo UI" panose="020B0604030504040204" pitchFamily="50" charset="-128"/>
              </a:rPr>
              <a:t>中部（</a:t>
            </a:r>
            <a:r>
              <a:rPr lang="en-US" altLang="ja-JP" sz="1000" dirty="0">
                <a:latin typeface="Meiryo UI" panose="020B0604030504040204" pitchFamily="50" charset="-128"/>
                <a:ea typeface="Meiryo UI" panose="020B0604030504040204" pitchFamily="50" charset="-128"/>
              </a:rPr>
              <a:t>FIP</a:t>
            </a:r>
            <a:r>
              <a:rPr lang="ja-JP" altLang="en-US" sz="1000" dirty="0">
                <a:latin typeface="Meiryo UI" panose="020B0604030504040204" pitchFamily="50" charset="-128"/>
                <a:ea typeface="Meiryo UI" panose="020B0604030504040204" pitchFamily="50" charset="-128"/>
              </a:rPr>
              <a:t>）</a:t>
            </a:r>
          </a:p>
          <a:p>
            <a:r>
              <a:rPr lang="ja-JP" altLang="en-US" sz="1000" dirty="0">
                <a:latin typeface="Meiryo UI" panose="020B0604030504040204" pitchFamily="50" charset="-128"/>
                <a:ea typeface="Meiryo UI" panose="020B0604030504040204" pitchFamily="50" charset="-128"/>
              </a:rPr>
              <a:t>　</a:t>
            </a:r>
            <a:r>
              <a:rPr lang="en-US" altLang="ja-JP" sz="1000" dirty="0">
                <a:latin typeface="Meiryo UI" panose="020B0604030504040204" pitchFamily="50" charset="-128"/>
                <a:ea typeface="Meiryo UI" panose="020B0604030504040204" pitchFamily="50" charset="-128"/>
              </a:rPr>
              <a:t>5:</a:t>
            </a:r>
            <a:r>
              <a:rPr lang="ja-JP" altLang="en-US" sz="1000" dirty="0">
                <a:latin typeface="Meiryo UI" panose="020B0604030504040204" pitchFamily="50" charset="-128"/>
                <a:ea typeface="Meiryo UI" panose="020B0604030504040204" pitchFamily="50" charset="-128"/>
              </a:rPr>
              <a:t>近畿（</a:t>
            </a:r>
            <a:r>
              <a:rPr lang="en-US" altLang="ja-JP" sz="1000" dirty="0">
                <a:latin typeface="Meiryo UI" panose="020B0604030504040204" pitchFamily="50" charset="-128"/>
                <a:ea typeface="Meiryo UI" panose="020B0604030504040204" pitchFamily="50" charset="-128"/>
              </a:rPr>
              <a:t>FIP</a:t>
            </a:r>
            <a:r>
              <a:rPr lang="ja-JP" altLang="en-US" sz="1000" dirty="0">
                <a:latin typeface="Meiryo UI" panose="020B0604030504040204" pitchFamily="50" charset="-128"/>
                <a:ea typeface="Meiryo UI" panose="020B0604030504040204" pitchFamily="50" charset="-128"/>
              </a:rPr>
              <a:t>）</a:t>
            </a:r>
          </a:p>
          <a:p>
            <a:r>
              <a:rPr lang="ja-JP" altLang="en-US" sz="1000" dirty="0">
                <a:latin typeface="Meiryo UI" panose="020B0604030504040204" pitchFamily="50" charset="-128"/>
                <a:ea typeface="Meiryo UI" panose="020B0604030504040204" pitchFamily="50" charset="-128"/>
              </a:rPr>
              <a:t>　</a:t>
            </a:r>
            <a:r>
              <a:rPr lang="en-US" altLang="ja-JP" sz="1000" dirty="0">
                <a:latin typeface="Meiryo UI" panose="020B0604030504040204" pitchFamily="50" charset="-128"/>
                <a:ea typeface="Meiryo UI" panose="020B0604030504040204" pitchFamily="50" charset="-128"/>
              </a:rPr>
              <a:t>6:</a:t>
            </a:r>
            <a:r>
              <a:rPr lang="ja-JP" altLang="en-US" sz="1000" dirty="0">
                <a:latin typeface="Meiryo UI" panose="020B0604030504040204" pitchFamily="50" charset="-128"/>
                <a:ea typeface="Meiryo UI" panose="020B0604030504040204" pitchFamily="50" charset="-128"/>
              </a:rPr>
              <a:t>中国（</a:t>
            </a:r>
            <a:r>
              <a:rPr lang="en-US" altLang="ja-JP" sz="1000" dirty="0">
                <a:latin typeface="Meiryo UI" panose="020B0604030504040204" pitchFamily="50" charset="-128"/>
                <a:ea typeface="Meiryo UI" panose="020B0604030504040204" pitchFamily="50" charset="-128"/>
              </a:rPr>
              <a:t>FIP</a:t>
            </a:r>
            <a:r>
              <a:rPr lang="ja-JP" altLang="en-US" sz="1000" dirty="0">
                <a:latin typeface="Meiryo UI" panose="020B0604030504040204" pitchFamily="50" charset="-128"/>
                <a:ea typeface="Meiryo UI" panose="020B0604030504040204" pitchFamily="50" charset="-128"/>
              </a:rPr>
              <a:t>）</a:t>
            </a:r>
          </a:p>
          <a:p>
            <a:r>
              <a:rPr lang="ja-JP" altLang="en-US" sz="1000" dirty="0">
                <a:latin typeface="Meiryo UI" panose="020B0604030504040204" pitchFamily="50" charset="-128"/>
                <a:ea typeface="Meiryo UI" panose="020B0604030504040204" pitchFamily="50" charset="-128"/>
              </a:rPr>
              <a:t>　</a:t>
            </a:r>
            <a:r>
              <a:rPr lang="en-US" altLang="ja-JP" sz="1000" dirty="0">
                <a:latin typeface="Meiryo UI" panose="020B0604030504040204" pitchFamily="50" charset="-128"/>
                <a:ea typeface="Meiryo UI" panose="020B0604030504040204" pitchFamily="50" charset="-128"/>
              </a:rPr>
              <a:t>7:</a:t>
            </a:r>
            <a:r>
              <a:rPr lang="ja-JP" altLang="en-US" sz="1000" dirty="0">
                <a:latin typeface="Meiryo UI" panose="020B0604030504040204" pitchFamily="50" charset="-128"/>
                <a:ea typeface="Meiryo UI" panose="020B0604030504040204" pitchFamily="50" charset="-128"/>
              </a:rPr>
              <a:t>四国（</a:t>
            </a:r>
            <a:r>
              <a:rPr lang="en-US" altLang="ja-JP" sz="1000" dirty="0">
                <a:latin typeface="Meiryo UI" panose="020B0604030504040204" pitchFamily="50" charset="-128"/>
                <a:ea typeface="Meiryo UI" panose="020B0604030504040204" pitchFamily="50" charset="-128"/>
              </a:rPr>
              <a:t>FIP</a:t>
            </a:r>
            <a:r>
              <a:rPr lang="ja-JP" altLang="en-US" sz="1000" dirty="0">
                <a:latin typeface="Meiryo UI" panose="020B0604030504040204" pitchFamily="50" charset="-128"/>
                <a:ea typeface="Meiryo UI" panose="020B0604030504040204" pitchFamily="50" charset="-128"/>
              </a:rPr>
              <a:t>）</a:t>
            </a:r>
          </a:p>
          <a:p>
            <a:r>
              <a:rPr lang="ja-JP" altLang="en-US" sz="1000" dirty="0">
                <a:latin typeface="Meiryo UI" panose="020B0604030504040204" pitchFamily="50" charset="-128"/>
                <a:ea typeface="Meiryo UI" panose="020B0604030504040204" pitchFamily="50" charset="-128"/>
              </a:rPr>
              <a:t>　</a:t>
            </a:r>
            <a:r>
              <a:rPr lang="en-US" altLang="ja-JP" sz="1000" dirty="0">
                <a:latin typeface="Meiryo UI" panose="020B0604030504040204" pitchFamily="50" charset="-128"/>
                <a:ea typeface="Meiryo UI" panose="020B0604030504040204" pitchFamily="50" charset="-128"/>
              </a:rPr>
              <a:t>8:</a:t>
            </a:r>
            <a:r>
              <a:rPr lang="ja-JP" altLang="en-US" sz="1000" dirty="0">
                <a:latin typeface="Meiryo UI" panose="020B0604030504040204" pitchFamily="50" charset="-128"/>
                <a:ea typeface="Meiryo UI" panose="020B0604030504040204" pitchFamily="50" charset="-128"/>
              </a:rPr>
              <a:t>九州（</a:t>
            </a:r>
            <a:r>
              <a:rPr lang="en-US" altLang="ja-JP" sz="1000" dirty="0">
                <a:latin typeface="Meiryo UI" panose="020B0604030504040204" pitchFamily="50" charset="-128"/>
                <a:ea typeface="Meiryo UI" panose="020B0604030504040204" pitchFamily="50" charset="-128"/>
              </a:rPr>
              <a:t>FIP</a:t>
            </a:r>
            <a:r>
              <a:rPr lang="ja-JP" altLang="en-US" sz="1000" dirty="0">
                <a:latin typeface="Meiryo UI" panose="020B0604030504040204" pitchFamily="50" charset="-128"/>
                <a:ea typeface="Meiryo UI" panose="020B0604030504040204" pitchFamily="50" charset="-128"/>
              </a:rPr>
              <a:t>）</a:t>
            </a:r>
          </a:p>
          <a:p>
            <a:r>
              <a:rPr lang="ja-JP" altLang="en-US" sz="1000" dirty="0">
                <a:latin typeface="Meiryo UI" panose="020B0604030504040204" pitchFamily="50" charset="-128"/>
                <a:ea typeface="Meiryo UI" panose="020B0604030504040204" pitchFamily="50" charset="-128"/>
              </a:rPr>
              <a:t>　</a:t>
            </a:r>
            <a:r>
              <a:rPr lang="en-US" altLang="ja-JP" sz="1000" dirty="0">
                <a:latin typeface="Meiryo UI" panose="020B0604030504040204" pitchFamily="50" charset="-128"/>
                <a:ea typeface="Meiryo UI" panose="020B0604030504040204" pitchFamily="50" charset="-128"/>
              </a:rPr>
              <a:t>9:</a:t>
            </a:r>
            <a:r>
              <a:rPr lang="ja-JP" altLang="en-US" sz="1000" dirty="0">
                <a:latin typeface="Meiryo UI" panose="020B0604030504040204" pitchFamily="50" charset="-128"/>
                <a:ea typeface="Meiryo UI" panose="020B0604030504040204" pitchFamily="50" charset="-128"/>
              </a:rPr>
              <a:t>沖縄（</a:t>
            </a:r>
            <a:r>
              <a:rPr lang="en-US" altLang="ja-JP" sz="1000" dirty="0">
                <a:latin typeface="Meiryo UI" panose="020B0604030504040204" pitchFamily="50" charset="-128"/>
                <a:ea typeface="Meiryo UI" panose="020B0604030504040204" pitchFamily="50" charset="-128"/>
              </a:rPr>
              <a:t>FIP</a:t>
            </a:r>
            <a:r>
              <a:rPr lang="ja-JP" altLang="en-US" sz="1000" dirty="0">
                <a:latin typeface="Meiryo UI" panose="020B0604030504040204" pitchFamily="50" charset="-128"/>
                <a:ea typeface="Meiryo UI" panose="020B0604030504040204" pitchFamily="50" charset="-128"/>
              </a:rPr>
              <a:t>）</a:t>
            </a:r>
          </a:p>
          <a:p>
            <a:r>
              <a:rPr lang="ja-JP" altLang="en-US" sz="1000" dirty="0">
                <a:latin typeface="Meiryo UI" panose="020B0604030504040204" pitchFamily="50" charset="-128"/>
                <a:ea typeface="Meiryo UI" panose="020B0604030504040204" pitchFamily="50" charset="-128"/>
              </a:rPr>
              <a:t>　</a:t>
            </a:r>
            <a:r>
              <a:rPr lang="en-US" altLang="ja-JP" sz="1000" dirty="0">
                <a:latin typeface="Meiryo UI" panose="020B0604030504040204" pitchFamily="50" charset="-128"/>
                <a:ea typeface="Meiryo UI" panose="020B0604030504040204" pitchFamily="50" charset="-128"/>
              </a:rPr>
              <a:t>0:</a:t>
            </a:r>
            <a:r>
              <a:rPr lang="ja-JP" altLang="en-US" sz="1000" dirty="0">
                <a:latin typeface="Meiryo UI" panose="020B0604030504040204" pitchFamily="50" charset="-128"/>
                <a:ea typeface="Meiryo UI" panose="020B0604030504040204" pitchFamily="50" charset="-128"/>
              </a:rPr>
              <a:t>未使用（</a:t>
            </a:r>
            <a:r>
              <a:rPr lang="en-US" altLang="ja-JP" sz="1000" dirty="0">
                <a:latin typeface="Meiryo UI" panose="020B0604030504040204" pitchFamily="50" charset="-128"/>
                <a:ea typeface="Meiryo UI" panose="020B0604030504040204" pitchFamily="50" charset="-128"/>
              </a:rPr>
              <a:t>FIP</a:t>
            </a:r>
            <a:r>
              <a:rPr lang="ja-JP" altLang="en-US" sz="1000" dirty="0">
                <a:latin typeface="Meiryo UI" panose="020B0604030504040204" pitchFamily="50" charset="-128"/>
                <a:ea typeface="Meiryo UI" panose="020B0604030504040204" pitchFamily="50" charset="-128"/>
              </a:rPr>
              <a:t>）</a:t>
            </a:r>
          </a:p>
        </p:txBody>
      </p:sp>
      <p:sp>
        <p:nvSpPr>
          <p:cNvPr id="13" name="正方形/長方形 12">
            <a:extLst>
              <a:ext uri="{FF2B5EF4-FFF2-40B4-BE49-F238E27FC236}">
                <a16:creationId xmlns:a16="http://schemas.microsoft.com/office/drawing/2014/main" id="{2B78E38E-B473-4377-AB5C-C45132E19FA2}"/>
              </a:ext>
            </a:extLst>
          </p:cNvPr>
          <p:cNvSpPr/>
          <p:nvPr/>
        </p:nvSpPr>
        <p:spPr>
          <a:xfrm>
            <a:off x="293460" y="5969043"/>
            <a:ext cx="2337206" cy="231471"/>
          </a:xfrm>
          <a:prstGeom prst="rect">
            <a:avLst/>
          </a:prstGeom>
          <a:noFill/>
          <a:ln w="19050" cap="flat" cmpd="sng" algn="ctr">
            <a:noFill/>
            <a:prstDash val="solid"/>
            <a:miter lim="800000"/>
          </a:ln>
          <a:effectLst/>
        </p:spPr>
        <p:txBody>
          <a:bodyPr wrap="none" lIns="0" tIns="36000" rIns="0" bIns="36000" rtlCol="0" anchor="ctr"/>
          <a:lstStyle/>
          <a:p>
            <a:r>
              <a:rPr lang="ja-JP" altLang="en-US" sz="1000" dirty="0">
                <a:latin typeface="Meiryo UI" panose="020B0604030504040204" pitchFamily="50" charset="-128"/>
                <a:ea typeface="Meiryo UI" panose="020B0604030504040204" pitchFamily="50" charset="-128"/>
              </a:rPr>
              <a:t>④代表住所の都道府県コード（</a:t>
            </a:r>
            <a:r>
              <a:rPr lang="en-US" altLang="ja-JP" sz="1000" dirty="0">
                <a:latin typeface="Meiryo UI" panose="020B0604030504040204" pitchFamily="50" charset="-128"/>
                <a:ea typeface="Meiryo UI" panose="020B0604030504040204" pitchFamily="50" charset="-128"/>
              </a:rPr>
              <a:t>01</a:t>
            </a:r>
            <a:r>
              <a:rPr lang="ja-JP" altLang="en-US" sz="1000" dirty="0">
                <a:latin typeface="Meiryo UI" panose="020B0604030504040204" pitchFamily="50" charset="-128"/>
                <a:ea typeface="Meiryo UI" panose="020B0604030504040204" pitchFamily="50" charset="-128"/>
              </a:rPr>
              <a:t>～</a:t>
            </a:r>
            <a:r>
              <a:rPr lang="en-US" altLang="ja-JP" sz="1000" dirty="0">
                <a:latin typeface="Meiryo UI" panose="020B0604030504040204" pitchFamily="50" charset="-128"/>
                <a:ea typeface="Meiryo UI" panose="020B0604030504040204" pitchFamily="50" charset="-128"/>
              </a:rPr>
              <a:t>47</a:t>
            </a:r>
            <a:r>
              <a:rPr lang="ja-JP" altLang="en-US" sz="1000" dirty="0">
                <a:latin typeface="Meiryo UI" panose="020B0604030504040204" pitchFamily="50" charset="-128"/>
                <a:ea typeface="Meiryo UI" panose="020B0604030504040204" pitchFamily="50" charset="-128"/>
              </a:rPr>
              <a:t>）</a:t>
            </a:r>
            <a:endParaRPr lang="en-US" altLang="ja-JP" sz="1000" dirty="0">
              <a:latin typeface="Meiryo UI" panose="020B0604030504040204" pitchFamily="50" charset="-128"/>
              <a:ea typeface="Meiryo UI" panose="020B0604030504040204" pitchFamily="50" charset="-128"/>
            </a:endParaRPr>
          </a:p>
        </p:txBody>
      </p:sp>
      <p:sp>
        <p:nvSpPr>
          <p:cNvPr id="5" name="正方形/長方形 4">
            <a:extLst>
              <a:ext uri="{FF2B5EF4-FFF2-40B4-BE49-F238E27FC236}">
                <a16:creationId xmlns:a16="http://schemas.microsoft.com/office/drawing/2014/main" id="{0C1F2F6D-90A3-42A8-8F41-04401BC998C7}"/>
              </a:ext>
            </a:extLst>
          </p:cNvPr>
          <p:cNvSpPr/>
          <p:nvPr/>
        </p:nvSpPr>
        <p:spPr>
          <a:xfrm>
            <a:off x="5959553" y="3592575"/>
            <a:ext cx="3562904" cy="3038651"/>
          </a:xfrm>
          <a:prstGeom prst="rect">
            <a:avLst/>
          </a:prstGeom>
          <a:noFill/>
          <a:ln w="9525" cap="flat" cmpd="sng" algn="ctr">
            <a:solidFill>
              <a:schemeClr val="tx1">
                <a:lumMod val="50000"/>
                <a:lumOff val="50000"/>
              </a:schemeClr>
            </a:solidFill>
            <a:prstDash val="solid"/>
            <a:miter lim="800000"/>
          </a:ln>
          <a:effectLst/>
        </p:spPr>
        <p:txBody>
          <a:bodyPr wrap="none" lIns="0" tIns="36000" rIns="0" bIns="36000" rtlCol="0" anchor="t"/>
          <a:lstStyle/>
          <a:p>
            <a:r>
              <a:rPr lang="ja-JP" altLang="en-US" sz="900" dirty="0">
                <a:latin typeface="Meiryo UI" panose="020B0604030504040204" pitchFamily="50" charset="-128"/>
                <a:ea typeface="Meiryo UI" panose="020B0604030504040204" pitchFamily="50" charset="-128"/>
              </a:rPr>
              <a:t>＜変更申請が認定される際の設備IDの変更ルール＞</a:t>
            </a:r>
          </a:p>
          <a:p>
            <a:endParaRPr lang="ja-JP" altLang="en-US" sz="800" dirty="0">
              <a:latin typeface="Meiryo UI" panose="020B0604030504040204" pitchFamily="50" charset="-128"/>
              <a:ea typeface="Meiryo UI" panose="020B0604030504040204" pitchFamily="50" charset="-128"/>
            </a:endParaRPr>
          </a:p>
          <a:p>
            <a:r>
              <a:rPr lang="ja-JP" altLang="en-US" sz="800" dirty="0">
                <a:latin typeface="Meiryo UI" panose="020B0604030504040204" pitchFamily="50" charset="-128"/>
                <a:ea typeface="Meiryo UI" panose="020B0604030504040204" pitchFamily="50" charset="-128"/>
              </a:rPr>
              <a:t>　変更申請が認定される際には、変更箇所に応じて①～④が変更する</a:t>
            </a:r>
          </a:p>
          <a:p>
            <a:endParaRPr lang="ja-JP" altLang="en-US" sz="800" dirty="0">
              <a:latin typeface="Meiryo UI" panose="020B0604030504040204" pitchFamily="50" charset="-128"/>
              <a:ea typeface="Meiryo UI" panose="020B0604030504040204" pitchFamily="50" charset="-128"/>
            </a:endParaRPr>
          </a:p>
          <a:p>
            <a:r>
              <a:rPr lang="ja-JP" altLang="en-US" sz="800" dirty="0">
                <a:latin typeface="Meiryo UI" panose="020B0604030504040204" pitchFamily="50" charset="-128"/>
                <a:ea typeface="Meiryo UI" panose="020B0604030504040204" pitchFamily="50" charset="-128"/>
              </a:rPr>
              <a:t>　ａ</a:t>
            </a:r>
            <a:r>
              <a:rPr lang="en-US" altLang="ja-JP" sz="800" dirty="0">
                <a:latin typeface="Meiryo UI" panose="020B0604030504040204" pitchFamily="50" charset="-128"/>
                <a:ea typeface="Meiryo UI" panose="020B0604030504040204" pitchFamily="50" charset="-128"/>
              </a:rPr>
              <a:t>) </a:t>
            </a:r>
            <a:r>
              <a:rPr lang="ja-JP" altLang="en-US" sz="800" dirty="0">
                <a:latin typeface="Meiryo UI" panose="020B0604030504040204" pitchFamily="50" charset="-128"/>
                <a:ea typeface="Meiryo UI" panose="020B0604030504040204" pitchFamily="50" charset="-128"/>
              </a:rPr>
              <a:t>発電設備区分が変更となる場合</a:t>
            </a:r>
          </a:p>
          <a:p>
            <a:r>
              <a:rPr lang="ja-JP" altLang="en-US" sz="800" dirty="0">
                <a:latin typeface="Meiryo UI" panose="020B0604030504040204" pitchFamily="50" charset="-128"/>
                <a:ea typeface="Meiryo UI" panose="020B0604030504040204" pitchFamily="50" charset="-128"/>
              </a:rPr>
              <a:t>　　　　➢自動で①のみ変更する</a:t>
            </a:r>
          </a:p>
          <a:p>
            <a:r>
              <a:rPr lang="ja-JP" altLang="en-US" sz="800" dirty="0">
                <a:latin typeface="Meiryo UI" panose="020B0604030504040204" pitchFamily="50" charset="-128"/>
                <a:ea typeface="Meiryo UI" panose="020B0604030504040204" pitchFamily="50" charset="-128"/>
              </a:rPr>
              <a:t>　　　　　　例：発電設備区分が</a:t>
            </a:r>
            <a:r>
              <a:rPr lang="ja-JP" altLang="en-US" sz="800" b="1" u="sng" dirty="0">
                <a:latin typeface="Meiryo UI" panose="020B0604030504040204" pitchFamily="50" charset="-128"/>
                <a:ea typeface="Meiryo UI" panose="020B0604030504040204" pitchFamily="50" charset="-128"/>
              </a:rPr>
              <a:t>A</a:t>
            </a:r>
            <a:r>
              <a:rPr lang="ja-JP" altLang="en-US" sz="800" dirty="0">
                <a:latin typeface="Meiryo UI" panose="020B0604030504040204" pitchFamily="50" charset="-128"/>
                <a:ea typeface="Meiryo UI" panose="020B0604030504040204" pitchFamily="50" charset="-128"/>
              </a:rPr>
              <a:t>から</a:t>
            </a:r>
            <a:r>
              <a:rPr lang="ja-JP" altLang="en-US" sz="800" b="1" u="sng" dirty="0">
                <a:latin typeface="Meiryo UI" panose="020B0604030504040204" pitchFamily="50" charset="-128"/>
                <a:ea typeface="Meiryo UI" panose="020B0604030504040204" pitchFamily="50" charset="-128"/>
              </a:rPr>
              <a:t>T</a:t>
            </a:r>
            <a:r>
              <a:rPr lang="ja-JP" altLang="en-US" sz="800" dirty="0">
                <a:latin typeface="Meiryo UI" panose="020B0604030504040204" pitchFamily="50" charset="-128"/>
                <a:ea typeface="Meiryo UI" panose="020B0604030504040204" pitchFamily="50" charset="-128"/>
              </a:rPr>
              <a:t>に変更となる場合</a:t>
            </a:r>
          </a:p>
          <a:p>
            <a:r>
              <a:rPr lang="ja-JP" altLang="en-US" sz="800" dirty="0">
                <a:latin typeface="Meiryo UI" panose="020B0604030504040204" pitchFamily="50" charset="-128"/>
                <a:ea typeface="Meiryo UI" panose="020B0604030504040204" pitchFamily="50" charset="-128"/>
              </a:rPr>
              <a:t>　　　　　　　　　</a:t>
            </a:r>
            <a:r>
              <a:rPr lang="ja-JP" altLang="en-US" sz="800" b="1" u="sng" dirty="0">
                <a:latin typeface="Meiryo UI" panose="020B0604030504040204" pitchFamily="50" charset="-128"/>
                <a:ea typeface="Meiryo UI" panose="020B0604030504040204" pitchFamily="50" charset="-128"/>
              </a:rPr>
              <a:t>A</a:t>
            </a:r>
            <a:r>
              <a:rPr lang="ja-JP" altLang="en-US" sz="800" dirty="0">
                <a:latin typeface="Meiryo UI" panose="020B0604030504040204" pitchFamily="50" charset="-128"/>
                <a:ea typeface="Meiryo UI" panose="020B0604030504040204" pitchFamily="50" charset="-128"/>
              </a:rPr>
              <a:t>000001A01→</a:t>
            </a:r>
            <a:r>
              <a:rPr lang="ja-JP" altLang="en-US" sz="800" b="1" u="sng" dirty="0">
                <a:latin typeface="Meiryo UI" panose="020B0604030504040204" pitchFamily="50" charset="-128"/>
                <a:ea typeface="Meiryo UI" panose="020B0604030504040204" pitchFamily="50" charset="-128"/>
              </a:rPr>
              <a:t>T</a:t>
            </a:r>
            <a:r>
              <a:rPr lang="ja-JP" altLang="en-US" sz="800" dirty="0">
                <a:latin typeface="Meiryo UI" panose="020B0604030504040204" pitchFamily="50" charset="-128"/>
                <a:ea typeface="Meiryo UI" panose="020B0604030504040204" pitchFamily="50" charset="-128"/>
              </a:rPr>
              <a:t>000001A01</a:t>
            </a:r>
          </a:p>
          <a:p>
            <a:endParaRPr lang="ja-JP" altLang="en-US" sz="800" dirty="0">
              <a:latin typeface="Meiryo UI" panose="020B0604030504040204" pitchFamily="50" charset="-128"/>
              <a:ea typeface="Meiryo UI" panose="020B0604030504040204" pitchFamily="50" charset="-128"/>
            </a:endParaRPr>
          </a:p>
          <a:p>
            <a:r>
              <a:rPr lang="ja-JP" altLang="en-US" sz="800" dirty="0">
                <a:latin typeface="Meiryo UI" panose="020B0604030504040204" pitchFamily="50" charset="-128"/>
                <a:ea typeface="Meiryo UI" panose="020B0604030504040204" pitchFamily="50" charset="-128"/>
              </a:rPr>
              <a:t>　ｂ）担当経済産業局は変更せず、都道府県のみが変更となる場合</a:t>
            </a:r>
          </a:p>
          <a:p>
            <a:r>
              <a:rPr lang="ja-JP" altLang="en-US" sz="800" dirty="0">
                <a:latin typeface="Meiryo UI" panose="020B0604030504040204" pitchFamily="50" charset="-128"/>
                <a:ea typeface="Meiryo UI" panose="020B0604030504040204" pitchFamily="50" charset="-128"/>
              </a:rPr>
              <a:t>　　　　➢手動で④のみ変更する</a:t>
            </a:r>
          </a:p>
          <a:p>
            <a:r>
              <a:rPr lang="ja-JP" altLang="en-US" sz="800" dirty="0">
                <a:latin typeface="Meiryo UI" panose="020B0604030504040204" pitchFamily="50" charset="-128"/>
                <a:ea typeface="Meiryo UI" panose="020B0604030504040204" pitchFamily="50" charset="-128"/>
              </a:rPr>
              <a:t>　　　　　　例：代表住所が千葉県</a:t>
            </a:r>
            <a:r>
              <a:rPr lang="en-US" altLang="ja-JP" sz="800" dirty="0">
                <a:latin typeface="Meiryo UI" panose="020B0604030504040204" pitchFamily="50" charset="-128"/>
                <a:ea typeface="Meiryo UI" panose="020B0604030504040204" pitchFamily="50" charset="-128"/>
              </a:rPr>
              <a:t>(</a:t>
            </a:r>
            <a:r>
              <a:rPr lang="ja-JP" altLang="en-US" sz="800" b="1" u="sng" dirty="0">
                <a:latin typeface="Meiryo UI" panose="020B0604030504040204" pitchFamily="50" charset="-128"/>
                <a:ea typeface="Meiryo UI" panose="020B0604030504040204" pitchFamily="50" charset="-128"/>
              </a:rPr>
              <a:t>12</a:t>
            </a:r>
            <a:r>
              <a:rPr lang="en-US" altLang="ja-JP" sz="800" dirty="0">
                <a:latin typeface="Meiryo UI" panose="020B0604030504040204" pitchFamily="50" charset="-128"/>
                <a:ea typeface="Meiryo UI" panose="020B0604030504040204" pitchFamily="50" charset="-128"/>
              </a:rPr>
              <a:t>)</a:t>
            </a:r>
            <a:r>
              <a:rPr lang="ja-JP" altLang="en-US" sz="800" dirty="0">
                <a:latin typeface="Meiryo UI" panose="020B0604030504040204" pitchFamily="50" charset="-128"/>
                <a:ea typeface="Meiryo UI" panose="020B0604030504040204" pitchFamily="50" charset="-128"/>
              </a:rPr>
              <a:t>から東京都</a:t>
            </a:r>
            <a:r>
              <a:rPr lang="en-US" altLang="ja-JP" sz="800" dirty="0">
                <a:latin typeface="Meiryo UI" panose="020B0604030504040204" pitchFamily="50" charset="-128"/>
                <a:ea typeface="Meiryo UI" panose="020B0604030504040204" pitchFamily="50" charset="-128"/>
              </a:rPr>
              <a:t>(</a:t>
            </a:r>
            <a:r>
              <a:rPr lang="ja-JP" altLang="en-US" sz="800" b="1" u="sng" dirty="0">
                <a:latin typeface="Meiryo UI" panose="020B0604030504040204" pitchFamily="50" charset="-128"/>
                <a:ea typeface="Meiryo UI" panose="020B0604030504040204" pitchFamily="50" charset="-128"/>
              </a:rPr>
              <a:t>13</a:t>
            </a:r>
            <a:r>
              <a:rPr lang="en-US" altLang="ja-JP" sz="800" dirty="0">
                <a:latin typeface="Meiryo UI" panose="020B0604030504040204" pitchFamily="50" charset="-128"/>
                <a:ea typeface="Meiryo UI" panose="020B0604030504040204" pitchFamily="50" charset="-128"/>
              </a:rPr>
              <a:t>)</a:t>
            </a:r>
            <a:r>
              <a:rPr lang="ja-JP" altLang="en-US" sz="800" dirty="0">
                <a:latin typeface="Meiryo UI" panose="020B0604030504040204" pitchFamily="50" charset="-128"/>
                <a:ea typeface="Meiryo UI" panose="020B0604030504040204" pitchFamily="50" charset="-128"/>
              </a:rPr>
              <a:t>に変更となる場合</a:t>
            </a:r>
          </a:p>
          <a:p>
            <a:r>
              <a:rPr lang="ja-JP" altLang="en-US" sz="800" dirty="0">
                <a:latin typeface="Meiryo UI" panose="020B0604030504040204" pitchFamily="50" charset="-128"/>
                <a:ea typeface="Meiryo UI" panose="020B0604030504040204" pitchFamily="50" charset="-128"/>
              </a:rPr>
              <a:t>　　　　　　　　　A000001C</a:t>
            </a:r>
            <a:r>
              <a:rPr lang="ja-JP" altLang="en-US" sz="800" b="1" u="sng" dirty="0">
                <a:latin typeface="Meiryo UI" panose="020B0604030504040204" pitchFamily="50" charset="-128"/>
                <a:ea typeface="Meiryo UI" panose="020B0604030504040204" pitchFamily="50" charset="-128"/>
              </a:rPr>
              <a:t>12</a:t>
            </a:r>
            <a:r>
              <a:rPr lang="ja-JP" altLang="en-US" sz="800" dirty="0">
                <a:latin typeface="Meiryo UI" panose="020B0604030504040204" pitchFamily="50" charset="-128"/>
                <a:ea typeface="Meiryo UI" panose="020B0604030504040204" pitchFamily="50" charset="-128"/>
              </a:rPr>
              <a:t>→A000001C</a:t>
            </a:r>
            <a:r>
              <a:rPr lang="ja-JP" altLang="en-US" sz="800" b="1" u="sng" dirty="0">
                <a:latin typeface="Meiryo UI" panose="020B0604030504040204" pitchFamily="50" charset="-128"/>
                <a:ea typeface="Meiryo UI" panose="020B0604030504040204" pitchFamily="50" charset="-128"/>
              </a:rPr>
              <a:t>13</a:t>
            </a:r>
          </a:p>
          <a:p>
            <a:endParaRPr lang="ja-JP" altLang="en-US" sz="800" dirty="0">
              <a:latin typeface="Meiryo UI" panose="020B0604030504040204" pitchFamily="50" charset="-128"/>
              <a:ea typeface="Meiryo UI" panose="020B0604030504040204" pitchFamily="50" charset="-128"/>
            </a:endParaRPr>
          </a:p>
          <a:p>
            <a:r>
              <a:rPr lang="ja-JP" altLang="en-US" sz="800" dirty="0">
                <a:latin typeface="Meiryo UI" panose="020B0604030504040204" pitchFamily="50" charset="-128"/>
                <a:ea typeface="Meiryo UI" panose="020B0604030504040204" pitchFamily="50" charset="-128"/>
              </a:rPr>
              <a:t>　ｃ）担当経済産業局と、都道府県が変更となる場合</a:t>
            </a:r>
          </a:p>
          <a:p>
            <a:r>
              <a:rPr lang="ja-JP" altLang="en-US" sz="800" dirty="0">
                <a:latin typeface="Meiryo UI" panose="020B0604030504040204" pitchFamily="50" charset="-128"/>
                <a:ea typeface="Meiryo UI" panose="020B0604030504040204" pitchFamily="50" charset="-128"/>
              </a:rPr>
              <a:t>　　　　➢手動で②、③、④を変更する</a:t>
            </a:r>
          </a:p>
          <a:p>
            <a:r>
              <a:rPr lang="ja-JP" altLang="en-US" sz="800" dirty="0">
                <a:latin typeface="Meiryo UI" panose="020B0604030504040204" pitchFamily="50" charset="-128"/>
                <a:ea typeface="Meiryo UI" panose="020B0604030504040204" pitchFamily="50" charset="-128"/>
              </a:rPr>
              <a:t>　　　　　　例：代表住所が長野県</a:t>
            </a:r>
            <a:r>
              <a:rPr lang="en-US" altLang="ja-JP" sz="800" dirty="0">
                <a:latin typeface="Meiryo UI" panose="020B0604030504040204" pitchFamily="50" charset="-128"/>
                <a:ea typeface="Meiryo UI" panose="020B0604030504040204" pitchFamily="50" charset="-128"/>
              </a:rPr>
              <a:t>(</a:t>
            </a:r>
            <a:r>
              <a:rPr lang="ja-JP" altLang="en-US" sz="800" b="1" u="sng" dirty="0">
                <a:latin typeface="Meiryo UI" panose="020B0604030504040204" pitchFamily="50" charset="-128"/>
                <a:ea typeface="Meiryo UI" panose="020B0604030504040204" pitchFamily="50" charset="-128"/>
              </a:rPr>
              <a:t>20</a:t>
            </a:r>
            <a:r>
              <a:rPr lang="en-US" altLang="ja-JP" sz="800" dirty="0">
                <a:latin typeface="Meiryo UI" panose="020B0604030504040204" pitchFamily="50" charset="-128"/>
                <a:ea typeface="Meiryo UI" panose="020B0604030504040204" pitchFamily="50" charset="-128"/>
              </a:rPr>
              <a:t>)</a:t>
            </a:r>
            <a:r>
              <a:rPr lang="ja-JP" altLang="en-US" sz="800" dirty="0">
                <a:latin typeface="Meiryo UI" panose="020B0604030504040204" pitchFamily="50" charset="-128"/>
                <a:ea typeface="Meiryo UI" panose="020B0604030504040204" pitchFamily="50" charset="-128"/>
              </a:rPr>
              <a:t>から岐阜県</a:t>
            </a:r>
            <a:r>
              <a:rPr lang="en-US" altLang="ja-JP" sz="800" dirty="0">
                <a:latin typeface="Meiryo UI" panose="020B0604030504040204" pitchFamily="50" charset="-128"/>
                <a:ea typeface="Meiryo UI" panose="020B0604030504040204" pitchFamily="50" charset="-128"/>
              </a:rPr>
              <a:t>(</a:t>
            </a:r>
            <a:r>
              <a:rPr lang="ja-JP" altLang="en-US" sz="800" b="1" u="sng" dirty="0">
                <a:latin typeface="Meiryo UI" panose="020B0604030504040204" pitchFamily="50" charset="-128"/>
                <a:ea typeface="Meiryo UI" panose="020B0604030504040204" pitchFamily="50" charset="-128"/>
              </a:rPr>
              <a:t>21</a:t>
            </a:r>
            <a:r>
              <a:rPr lang="en-US" altLang="ja-JP" sz="800" dirty="0">
                <a:latin typeface="Meiryo UI" panose="020B0604030504040204" pitchFamily="50" charset="-128"/>
                <a:ea typeface="Meiryo UI" panose="020B0604030504040204" pitchFamily="50" charset="-128"/>
              </a:rPr>
              <a:t>)</a:t>
            </a:r>
            <a:r>
              <a:rPr lang="ja-JP" altLang="en-US" sz="800" dirty="0">
                <a:latin typeface="Meiryo UI" panose="020B0604030504040204" pitchFamily="50" charset="-128"/>
                <a:ea typeface="Meiryo UI" panose="020B0604030504040204" pitchFamily="50" charset="-128"/>
              </a:rPr>
              <a:t>に変更となる場合</a:t>
            </a:r>
          </a:p>
          <a:p>
            <a:r>
              <a:rPr lang="ja-JP" altLang="en-US" sz="800" dirty="0">
                <a:latin typeface="Meiryo UI" panose="020B0604030504040204" pitchFamily="50" charset="-128"/>
                <a:ea typeface="Meiryo UI" panose="020B0604030504040204" pitchFamily="50" charset="-128"/>
              </a:rPr>
              <a:t>　　　　　　　　　A000001C</a:t>
            </a:r>
            <a:r>
              <a:rPr lang="ja-JP" altLang="en-US" sz="800" b="1" u="sng" dirty="0">
                <a:latin typeface="Meiryo UI" panose="020B0604030504040204" pitchFamily="50" charset="-128"/>
                <a:ea typeface="Meiryo UI" panose="020B0604030504040204" pitchFamily="50" charset="-128"/>
              </a:rPr>
              <a:t>20</a:t>
            </a:r>
            <a:r>
              <a:rPr lang="ja-JP" altLang="en-US" sz="800" dirty="0">
                <a:latin typeface="Meiryo UI" panose="020B0604030504040204" pitchFamily="50" charset="-128"/>
                <a:ea typeface="Meiryo UI" panose="020B0604030504040204" pitchFamily="50" charset="-128"/>
              </a:rPr>
              <a:t>→A123456D</a:t>
            </a:r>
            <a:r>
              <a:rPr lang="ja-JP" altLang="en-US" sz="800" b="1" u="sng" dirty="0">
                <a:latin typeface="Meiryo UI" panose="020B0604030504040204" pitchFamily="50" charset="-128"/>
                <a:ea typeface="Meiryo UI" panose="020B0604030504040204" pitchFamily="50" charset="-128"/>
              </a:rPr>
              <a:t>21</a:t>
            </a:r>
          </a:p>
          <a:p>
            <a:endParaRPr lang="ja-JP" altLang="en-US" sz="800" dirty="0">
              <a:latin typeface="Meiryo UI" panose="020B0604030504040204" pitchFamily="50" charset="-128"/>
              <a:ea typeface="Meiryo UI" panose="020B0604030504040204" pitchFamily="50" charset="-128"/>
            </a:endParaRPr>
          </a:p>
          <a:p>
            <a:r>
              <a:rPr lang="ja-JP" altLang="en-US" sz="800" dirty="0">
                <a:latin typeface="Meiryo UI" panose="020B0604030504040204" pitchFamily="50" charset="-128"/>
                <a:ea typeface="Meiryo UI" panose="020B0604030504040204" pitchFamily="50" charset="-128"/>
              </a:rPr>
              <a:t>　ｄ）FITからFIPへ移行する場合</a:t>
            </a:r>
          </a:p>
          <a:p>
            <a:r>
              <a:rPr lang="ja-JP" altLang="en-US" sz="800" dirty="0">
                <a:latin typeface="Meiryo UI" panose="020B0604030504040204" pitchFamily="50" charset="-128"/>
                <a:ea typeface="Meiryo UI" panose="020B0604030504040204" pitchFamily="50" charset="-128"/>
              </a:rPr>
              <a:t>　　　　➢自動で①、③を変更する</a:t>
            </a:r>
          </a:p>
          <a:p>
            <a:r>
              <a:rPr lang="ja-JP" altLang="en-US" sz="800" dirty="0">
                <a:latin typeface="Meiryo UI" panose="020B0604030504040204" pitchFamily="50" charset="-128"/>
                <a:ea typeface="Meiryo UI" panose="020B0604030504040204" pitchFamily="50" charset="-128"/>
              </a:rPr>
              <a:t>　　　　　　例：関東局のFIT太陽光50kW以上の発電設備をFIPに移行する場合</a:t>
            </a:r>
          </a:p>
          <a:p>
            <a:r>
              <a:rPr lang="ja-JP" altLang="en-US" sz="800" dirty="0">
                <a:latin typeface="Meiryo UI" panose="020B0604030504040204" pitchFamily="50" charset="-128"/>
                <a:ea typeface="Meiryo UI" panose="020B0604030504040204" pitchFamily="50" charset="-128"/>
              </a:rPr>
              <a:t>　　　　　　　　（①がFITとFIPで同一IDのため表記上の変更なし）</a:t>
            </a:r>
          </a:p>
          <a:p>
            <a:r>
              <a:rPr lang="ja-JP" altLang="en-US" sz="800" dirty="0">
                <a:latin typeface="Meiryo UI" panose="020B0604030504040204" pitchFamily="50" charset="-128"/>
                <a:ea typeface="Meiryo UI" panose="020B0604030504040204" pitchFamily="50" charset="-128"/>
              </a:rPr>
              <a:t>　　　　　　　　　A000001</a:t>
            </a:r>
            <a:r>
              <a:rPr lang="ja-JP" altLang="en-US" sz="800" b="1" u="sng" dirty="0">
                <a:latin typeface="Meiryo UI" panose="020B0604030504040204" pitchFamily="50" charset="-128"/>
                <a:ea typeface="Meiryo UI" panose="020B0604030504040204" pitchFamily="50" charset="-128"/>
              </a:rPr>
              <a:t>C</a:t>
            </a:r>
            <a:r>
              <a:rPr lang="ja-JP" altLang="en-US" sz="800" dirty="0">
                <a:latin typeface="Meiryo UI" panose="020B0604030504040204" pitchFamily="50" charset="-128"/>
                <a:ea typeface="Meiryo UI" panose="020B0604030504040204" pitchFamily="50" charset="-128"/>
              </a:rPr>
              <a:t>20→A000001</a:t>
            </a:r>
            <a:r>
              <a:rPr lang="ja-JP" altLang="en-US" sz="800" b="1" u="sng" dirty="0">
                <a:latin typeface="Meiryo UI" panose="020B0604030504040204" pitchFamily="50" charset="-128"/>
                <a:ea typeface="Meiryo UI" panose="020B0604030504040204" pitchFamily="50" charset="-128"/>
              </a:rPr>
              <a:t>3</a:t>
            </a:r>
            <a:r>
              <a:rPr lang="ja-JP" altLang="en-US" sz="800" dirty="0">
                <a:latin typeface="Meiryo UI" panose="020B0604030504040204" pitchFamily="50" charset="-128"/>
                <a:ea typeface="Meiryo UI" panose="020B0604030504040204" pitchFamily="50" charset="-128"/>
              </a:rPr>
              <a:t>20</a:t>
            </a:r>
          </a:p>
        </p:txBody>
      </p:sp>
    </p:spTree>
    <p:extLst>
      <p:ext uri="{BB962C8B-B14F-4D97-AF65-F5344CB8AC3E}">
        <p14:creationId xmlns:p14="http://schemas.microsoft.com/office/powerpoint/2010/main" val="314306062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zh-TW" altLang="en-US" dirty="0">
                <a:latin typeface="Meiryo UI" panose="020B0604030504040204" pitchFamily="50" charset="-128"/>
                <a:ea typeface="Meiryo UI" panose="020B0604030504040204" pitchFamily="50" charset="-128"/>
              </a:rPr>
              <a:t>業務詳細仕様</a:t>
            </a:r>
            <a:br>
              <a:rPr lang="en-US" altLang="ja-JP" dirty="0">
                <a:latin typeface="Meiryo UI" panose="020B0604030504040204" pitchFamily="50" charset="-128"/>
                <a:ea typeface="Meiryo UI" panose="020B0604030504040204" pitchFamily="50" charset="-128"/>
              </a:rPr>
            </a:br>
            <a:r>
              <a:rPr lang="ja-JP" altLang="en-US" dirty="0">
                <a:latin typeface="Meiryo UI" panose="020B0604030504040204" pitchFamily="50" charset="-128"/>
                <a:ea typeface="Meiryo UI" panose="020B0604030504040204" pitchFamily="50" charset="-128"/>
              </a:rPr>
              <a:t>事前準備：マスタ情報管理 </a:t>
            </a:r>
            <a:r>
              <a:rPr lang="en-US" altLang="ja-JP" dirty="0">
                <a:latin typeface="Meiryo UI" panose="020B0604030504040204" pitchFamily="50" charset="-128"/>
                <a:ea typeface="Meiryo UI" panose="020B0604030504040204" pitchFamily="50" charset="-128"/>
              </a:rPr>
              <a:t>– </a:t>
            </a:r>
            <a:r>
              <a:rPr lang="ja-JP" altLang="en-US" dirty="0">
                <a:latin typeface="Meiryo UI" panose="020B0604030504040204" pitchFamily="50" charset="-128"/>
                <a:ea typeface="Meiryo UI" panose="020B0604030504040204" pitchFamily="50" charset="-128"/>
              </a:rPr>
              <a:t>事業計画認定情報</a:t>
            </a:r>
            <a:endParaRPr kumimoji="1" lang="ja-JP" altLang="en-US" dirty="0">
              <a:latin typeface="Meiryo UI" panose="020B0604030504040204" pitchFamily="50" charset="-128"/>
              <a:ea typeface="Meiryo UI" panose="020B0604030504040204" pitchFamily="50" charset="-128"/>
            </a:endParaRPr>
          </a:p>
        </p:txBody>
      </p:sp>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2273022853"/>
              </p:ext>
            </p:extLst>
          </p:nvPr>
        </p:nvGraphicFramePr>
        <p:xfrm>
          <a:off x="141614" y="864068"/>
          <a:ext cx="9601200" cy="5776184"/>
        </p:xfrm>
        <a:graphic>
          <a:graphicData uri="http://schemas.openxmlformats.org/drawingml/2006/table">
            <a:tbl>
              <a:tblPr firstRow="1" bandRow="1">
                <a:tableStyleId>{2D5ABB26-0587-4C30-8999-92F81FD0307C}</a:tableStyleId>
              </a:tblPr>
              <a:tblGrid>
                <a:gridCol w="1149668">
                  <a:extLst>
                    <a:ext uri="{9D8B030D-6E8A-4147-A177-3AD203B41FA5}">
                      <a16:colId xmlns:a16="http://schemas.microsoft.com/office/drawing/2014/main" val="358073148"/>
                    </a:ext>
                  </a:extLst>
                </a:gridCol>
                <a:gridCol w="8451532">
                  <a:extLst>
                    <a:ext uri="{9D8B030D-6E8A-4147-A177-3AD203B41FA5}">
                      <a16:colId xmlns:a16="http://schemas.microsoft.com/office/drawing/2014/main" val="1235158156"/>
                    </a:ext>
                  </a:extLst>
                </a:gridCol>
              </a:tblGrid>
              <a:tr h="0">
                <a:tc>
                  <a:txBody>
                    <a:bodyPr/>
                    <a:lstStyle/>
                    <a:p>
                      <a:pPr algn="l"/>
                      <a:r>
                        <a:rPr kumimoji="1" lang="ja-JP" altLang="en-US" sz="1200" b="0" dirty="0">
                          <a:latin typeface="Meiryo UI" panose="020B0604030504040204" pitchFamily="50" charset="-128"/>
                          <a:ea typeface="Meiryo UI" panose="020B0604030504040204" pitchFamily="50" charset="-128"/>
                        </a:rPr>
                        <a:t>業務プロセス</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登録</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a:t>
                      </a:r>
                      <a:r>
                        <a:rPr kumimoji="1" lang="en-US" altLang="ja-JP" sz="1200" b="0" dirty="0">
                          <a:latin typeface="Meiryo UI" panose="020B0604030504040204" pitchFamily="50" charset="-128"/>
                          <a:ea typeface="Meiryo UI" panose="020B0604030504040204" pitchFamily="50" charset="-128"/>
                        </a:rPr>
                        <a:t>01:</a:t>
                      </a:r>
                      <a:r>
                        <a:rPr kumimoji="1" lang="zh-TW" altLang="en-US" sz="1200" b="0" dirty="0">
                          <a:latin typeface="Meiryo UI" panose="020B0604030504040204" pitchFamily="50" charset="-128"/>
                          <a:ea typeface="Meiryo UI" panose="020B0604030504040204" pitchFamily="50" charset="-128"/>
                        </a:rPr>
                        <a:t>事業計画認定情報</a:t>
                      </a:r>
                      <a:r>
                        <a:rPr kumimoji="1" lang="ja-JP" altLang="en-US" sz="1200" b="0" dirty="0">
                          <a:latin typeface="Meiryo UI" panose="020B0604030504040204" pitchFamily="50" charset="-128"/>
                          <a:ea typeface="Meiryo UI" panose="020B0604030504040204" pitchFamily="50" charset="-128"/>
                        </a:rPr>
                        <a:t>抽出」「</a:t>
                      </a:r>
                      <a:r>
                        <a:rPr kumimoji="1" lang="en-US" altLang="ja-JP" sz="1200" b="0" dirty="0">
                          <a:latin typeface="Meiryo UI" panose="020B0604030504040204" pitchFamily="50" charset="-128"/>
                          <a:ea typeface="Meiryo UI" panose="020B0604030504040204" pitchFamily="50" charset="-128"/>
                        </a:rPr>
                        <a:t>02:</a:t>
                      </a:r>
                      <a:r>
                        <a:rPr kumimoji="1" lang="zh-TW" altLang="en-US" sz="1200" b="0" dirty="0">
                          <a:latin typeface="Meiryo UI" panose="020B0604030504040204" pitchFamily="50" charset="-128"/>
                          <a:ea typeface="Meiryo UI" panose="020B0604030504040204" pitchFamily="50" charset="-128"/>
                        </a:rPr>
                        <a:t>事業計画認定情報抽出</a:t>
                      </a:r>
                      <a:r>
                        <a:rPr kumimoji="1" lang="ja-JP" altLang="en-US" sz="1200" b="0" dirty="0">
                          <a:latin typeface="Meiryo UI" panose="020B0604030504040204" pitchFamily="50" charset="-128"/>
                          <a:ea typeface="Meiryo UI" panose="020B0604030504040204" pitchFamily="50" charset="-128"/>
                        </a:rPr>
                        <a:t>」</a:t>
                      </a: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照会</a:t>
                      </a:r>
                      <a:r>
                        <a:rPr kumimoji="1" lang="en-US" altLang="ja-JP" sz="1200" b="0" dirty="0">
                          <a:latin typeface="Meiryo UI" panose="020B0604030504040204" pitchFamily="50" charset="-128"/>
                          <a:ea typeface="Meiryo UI" panose="020B0604030504040204" pitchFamily="50" charset="-128"/>
                        </a:rPr>
                        <a:t>】</a:t>
                      </a:r>
                      <a:r>
                        <a:rPr kumimoji="1" lang="zh-TW" altLang="en-US" sz="1200" b="0" dirty="0">
                          <a:latin typeface="Meiryo UI" panose="020B0604030504040204" pitchFamily="50" charset="-128"/>
                          <a:ea typeface="Meiryo UI" panose="020B0604030504040204" pitchFamily="50" charset="-128"/>
                        </a:rPr>
                        <a:t>「</a:t>
                      </a:r>
                      <a:r>
                        <a:rPr kumimoji="1" lang="en-US" altLang="zh-TW" sz="1200" b="0" dirty="0">
                          <a:latin typeface="Meiryo UI" panose="020B0604030504040204" pitchFamily="50" charset="-128"/>
                          <a:ea typeface="Meiryo UI" panose="020B0604030504040204" pitchFamily="50" charset="-128"/>
                        </a:rPr>
                        <a:t>01:</a:t>
                      </a:r>
                      <a:r>
                        <a:rPr kumimoji="1" lang="zh-TW" altLang="en-US" sz="1200" b="0" dirty="0">
                          <a:latin typeface="Meiryo UI" panose="020B0604030504040204" pitchFamily="50" charset="-128"/>
                          <a:ea typeface="Meiryo UI" panose="020B0604030504040204" pitchFamily="50" charset="-128"/>
                        </a:rPr>
                        <a:t>事業計画認定情報</a:t>
                      </a:r>
                      <a:r>
                        <a:rPr kumimoji="1" lang="ja-JP" altLang="en-US" sz="1200" b="0" dirty="0">
                          <a:latin typeface="Meiryo UI" panose="020B0604030504040204" pitchFamily="50" charset="-128"/>
                          <a:ea typeface="Meiryo UI" panose="020B0604030504040204" pitchFamily="50" charset="-128"/>
                        </a:rPr>
                        <a:t>照会</a:t>
                      </a:r>
                      <a:r>
                        <a:rPr kumimoji="1" lang="zh-TW" altLang="en-US" sz="1200" b="0" dirty="0">
                          <a:latin typeface="Meiryo UI" panose="020B0604030504040204" pitchFamily="50" charset="-128"/>
                          <a:ea typeface="Meiryo UI" panose="020B0604030504040204" pitchFamily="50" charset="-128"/>
                        </a:rPr>
                        <a:t>」</a:t>
                      </a:r>
                      <a:endParaRPr kumimoji="1" lang="en-US" altLang="zh-TW"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281183">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業務詳細仕様</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2081878"/>
                  </a:ext>
                </a:extLst>
              </a:tr>
              <a:tr h="5037801">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b="1" u="sng" dirty="0">
                          <a:latin typeface="Meiryo UI" panose="020B0604030504040204" pitchFamily="50" charset="-128"/>
                          <a:ea typeface="Meiryo UI" panose="020B0604030504040204" pitchFamily="50" charset="-128"/>
                        </a:rPr>
                        <a:t>登録が必要な</a:t>
                      </a:r>
                      <a:r>
                        <a:rPr kumimoji="1" lang="zh-TW" altLang="en-US" sz="1100" b="1" u="sng" dirty="0">
                          <a:latin typeface="Meiryo UI" panose="020B0604030504040204" pitchFamily="50" charset="-128"/>
                          <a:ea typeface="Meiryo UI" panose="020B0604030504040204" pitchFamily="50" charset="-128"/>
                        </a:rPr>
                        <a:t>事業計画認定情報</a:t>
                      </a:r>
                      <a:r>
                        <a:rPr kumimoji="1" lang="en-US" altLang="ja-JP" sz="1100" b="1" u="sng" dirty="0">
                          <a:latin typeface="Meiryo UI" panose="020B0604030504040204" pitchFamily="50" charset="-128"/>
                          <a:ea typeface="Meiryo UI" panose="020B0604030504040204" pitchFamily="50" charset="-128"/>
                        </a:rPr>
                        <a:t>(7/10)</a:t>
                      </a:r>
                      <a:endParaRPr kumimoji="1" lang="en-US" altLang="ja-JP" sz="1200" b="1" u="sng"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1" u="sng"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100" b="0" u="none" dirty="0">
                          <a:latin typeface="Meiryo UI" panose="020B0604030504040204" pitchFamily="50" charset="-128"/>
                          <a:ea typeface="Meiryo UI" panose="020B0604030504040204" pitchFamily="50" charset="-128"/>
                        </a:rPr>
                        <a:t>【※3</a:t>
                      </a:r>
                      <a:r>
                        <a:rPr kumimoji="1" lang="ja-JP" altLang="en-US" sz="1100" b="0" u="none" dirty="0">
                          <a:latin typeface="Meiryo UI" panose="020B0604030504040204" pitchFamily="50" charset="-128"/>
                          <a:ea typeface="Meiryo UI" panose="020B0604030504040204" pitchFamily="50" charset="-128"/>
                        </a:rPr>
                        <a:t>：対象制度識別コードの定義</a:t>
                      </a:r>
                      <a:r>
                        <a:rPr kumimoji="1" lang="en-US" altLang="ja-JP" sz="1100" b="0" u="none" dirty="0">
                          <a:latin typeface="Meiryo UI" panose="020B0604030504040204" pitchFamily="50" charset="-128"/>
                          <a:ea typeface="Meiryo UI" panose="020B0604030504040204" pitchFamily="50" charset="-128"/>
                        </a:rPr>
                        <a:t>】</a:t>
                      </a: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100" b="0" u="sng"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100" b="0" u="none"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100" b="0" u="none"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100" b="0" u="none"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100" b="0" u="none"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100" b="0" u="none"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100" b="0" u="none"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100" b="0" u="none"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100" b="0" u="none"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100" b="0" u="none"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100" b="0" u="none"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100" b="0" u="none"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77678721"/>
                  </a:ext>
                </a:extLst>
              </a:tr>
            </a:tbl>
          </a:graphicData>
        </a:graphic>
      </p:graphicFrame>
      <p:graphicFrame>
        <p:nvGraphicFramePr>
          <p:cNvPr id="6" name="表 2">
            <a:extLst>
              <a:ext uri="{FF2B5EF4-FFF2-40B4-BE49-F238E27FC236}">
                <a16:creationId xmlns:a16="http://schemas.microsoft.com/office/drawing/2014/main" id="{18F14191-9E6F-4391-94E3-806762F9F37D}"/>
              </a:ext>
            </a:extLst>
          </p:cNvPr>
          <p:cNvGraphicFramePr>
            <a:graphicFrameLocks noGrp="1"/>
          </p:cNvGraphicFramePr>
          <p:nvPr/>
        </p:nvGraphicFramePr>
        <p:xfrm>
          <a:off x="330566" y="2315796"/>
          <a:ext cx="9029913" cy="4027455"/>
        </p:xfrm>
        <a:graphic>
          <a:graphicData uri="http://schemas.openxmlformats.org/drawingml/2006/table">
            <a:tbl>
              <a:tblPr firstRow="1" bandRow="1">
                <a:tableStyleId>{2D5ABB26-0587-4C30-8999-92F81FD0307C}</a:tableStyleId>
              </a:tblPr>
              <a:tblGrid>
                <a:gridCol w="913202">
                  <a:extLst>
                    <a:ext uri="{9D8B030D-6E8A-4147-A177-3AD203B41FA5}">
                      <a16:colId xmlns:a16="http://schemas.microsoft.com/office/drawing/2014/main" val="796589993"/>
                    </a:ext>
                  </a:extLst>
                </a:gridCol>
                <a:gridCol w="2180948">
                  <a:extLst>
                    <a:ext uri="{9D8B030D-6E8A-4147-A177-3AD203B41FA5}">
                      <a16:colId xmlns:a16="http://schemas.microsoft.com/office/drawing/2014/main" val="703171409"/>
                    </a:ext>
                  </a:extLst>
                </a:gridCol>
                <a:gridCol w="3872475">
                  <a:extLst>
                    <a:ext uri="{9D8B030D-6E8A-4147-A177-3AD203B41FA5}">
                      <a16:colId xmlns:a16="http://schemas.microsoft.com/office/drawing/2014/main" val="3131399870"/>
                    </a:ext>
                  </a:extLst>
                </a:gridCol>
                <a:gridCol w="940363">
                  <a:extLst>
                    <a:ext uri="{9D8B030D-6E8A-4147-A177-3AD203B41FA5}">
                      <a16:colId xmlns:a16="http://schemas.microsoft.com/office/drawing/2014/main" val="979492182"/>
                    </a:ext>
                  </a:extLst>
                </a:gridCol>
                <a:gridCol w="1122925">
                  <a:extLst>
                    <a:ext uri="{9D8B030D-6E8A-4147-A177-3AD203B41FA5}">
                      <a16:colId xmlns:a16="http://schemas.microsoft.com/office/drawing/2014/main" val="845703149"/>
                    </a:ext>
                  </a:extLst>
                </a:gridCol>
              </a:tblGrid>
              <a:tr h="153304">
                <a:tc>
                  <a:txBody>
                    <a:bodyPr/>
                    <a:lstStyle/>
                    <a:p>
                      <a:pPr algn="ctr" rtl="0"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大分類</a:t>
                      </a:r>
                      <a:endParaRPr lang="en-US" altLang="ja-JP"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rtl="0"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中分類</a:t>
                      </a:r>
                      <a:endParaRPr 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rtl="0"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小分類</a:t>
                      </a:r>
                      <a:endParaRPr 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rtl="0"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対象制度識別コード</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rtl="0"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提供開始時期</a:t>
                      </a:r>
                      <a:endParaRPr lang="en-US" altLang="ja-JP"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675507510"/>
                  </a:ext>
                </a:extLst>
              </a:tr>
              <a:tr h="153304">
                <a:tc rowSpan="5">
                  <a:txBody>
                    <a:bodyPr/>
                    <a:lstStyle/>
                    <a:p>
                      <a:pPr algn="ctr" rtl="0" fontAlgn="ct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RPS</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対象設備</a:t>
                      </a:r>
                      <a:endParaRPr lang="en-US" altLang="ja-JP"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en-US" altLang="zh-TW" sz="800" b="0" i="0" u="none" strike="noStrike" dirty="0">
                          <a:solidFill>
                            <a:srgbClr val="000000"/>
                          </a:solidFill>
                          <a:effectLst/>
                          <a:latin typeface="Meiryo UI" panose="020B0604030504040204" pitchFamily="50" charset="-128"/>
                          <a:ea typeface="Meiryo UI" panose="020B0604030504040204" pitchFamily="50" charset="-128"/>
                        </a:rPr>
                        <a:t>RPS</a:t>
                      </a:r>
                      <a:r>
                        <a:rPr lang="zh-TW" altLang="en-US" sz="800" b="0" i="0" u="none" strike="noStrike" dirty="0">
                          <a:solidFill>
                            <a:srgbClr val="000000"/>
                          </a:solidFill>
                          <a:effectLst/>
                          <a:latin typeface="Meiryo UI" panose="020B0604030504040204" pitchFamily="50" charset="-128"/>
                          <a:ea typeface="Meiryo UI" panose="020B0604030504040204" pitchFamily="50" charset="-128"/>
                        </a:rPr>
                        <a:t>対象設備</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endParaRPr lang="zh-TW"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en-US" altLang="zh-TW" sz="800" b="0" i="0" u="none" strike="noStrike" dirty="0">
                          <a:solidFill>
                            <a:srgbClr val="000000"/>
                          </a:solidFill>
                          <a:effectLst/>
                          <a:latin typeface="Meiryo UI" panose="020B0604030504040204" pitchFamily="50" charset="-128"/>
                          <a:ea typeface="Meiryo UI" panose="020B0604030504040204" pitchFamily="50" charset="-128"/>
                        </a:rPr>
                        <a:t>Null</a:t>
                      </a:r>
                      <a:endParaRPr lang="zh-TW"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zh-TW" altLang="en-US" sz="800" b="0" i="0" u="none" strike="noStrike" dirty="0">
                          <a:solidFill>
                            <a:srgbClr val="000000"/>
                          </a:solidFill>
                          <a:effectLst/>
                          <a:latin typeface="Meiryo UI" panose="020B0604030504040204" pitchFamily="50" charset="-128"/>
                          <a:ea typeface="Meiryo UI" panose="020B0604030504040204" pitchFamily="50" charset="-128"/>
                        </a:rPr>
                        <a:t>－</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25409653"/>
                  </a:ext>
                </a:extLst>
              </a:tr>
              <a:tr h="153304">
                <a:tc vMerge="1">
                  <a:txBody>
                    <a:bodyPr/>
                    <a:lstStyle/>
                    <a:p>
                      <a:pPr algn="ctr" rtl="0" fontAlgn="ct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rowSpan="2">
                  <a:txBody>
                    <a:bodyPr/>
                    <a:lstStyle/>
                    <a:p>
                      <a:pPr algn="l" rtl="0" fontAlgn="ct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RPS</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制度から</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FIT</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対象制度に移行した設備</a:t>
                      </a:r>
                      <a:endParaRPr lang="en-US" altLang="ja-JP" sz="800" b="0" i="0" u="none" strike="noStrike" dirty="0">
                        <a:solidFill>
                          <a:srgbClr val="000000"/>
                        </a:solidFill>
                        <a:effectLst/>
                        <a:latin typeface="Meiryo UI" panose="020B0604030504040204" pitchFamily="50" charset="-128"/>
                        <a:ea typeface="Meiryo UI" panose="020B0604030504040204" pitchFamily="50" charset="-128"/>
                      </a:endParaRPr>
                    </a:p>
                    <a:p>
                      <a:pPr algn="l" rtl="0"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RPS</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管理システム登録済み）</a:t>
                      </a:r>
                      <a:endParaRPr lang="zh-TW"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zh-TW" altLang="en-US" sz="800" b="0" i="0" u="none" strike="noStrike" dirty="0">
                          <a:solidFill>
                            <a:srgbClr val="000000"/>
                          </a:solidFill>
                          <a:effectLst/>
                          <a:latin typeface="Meiryo UI" panose="020B0604030504040204" pitchFamily="50" charset="-128"/>
                          <a:ea typeface="Meiryo UI" panose="020B0604030504040204" pitchFamily="50" charset="-128"/>
                        </a:rPr>
                        <a:t>特例太陽光以外</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en-US" altLang="zh-TW" sz="800" b="0" i="0" u="none" strike="noStrike" dirty="0">
                          <a:solidFill>
                            <a:srgbClr val="000000"/>
                          </a:solidFill>
                          <a:effectLst/>
                          <a:latin typeface="Meiryo UI" panose="020B0604030504040204" pitchFamily="50" charset="-128"/>
                          <a:ea typeface="Meiryo UI" panose="020B0604030504040204" pitchFamily="50" charset="-128"/>
                        </a:rPr>
                        <a:t>2</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en-US" altLang="zh-TW" sz="800" b="0" i="0" u="none" strike="noStrike" dirty="0">
                          <a:solidFill>
                            <a:srgbClr val="000000"/>
                          </a:solidFill>
                          <a:effectLst/>
                          <a:latin typeface="Meiryo UI" panose="020B0604030504040204" pitchFamily="50" charset="-128"/>
                          <a:ea typeface="Meiryo UI" panose="020B0604030504040204" pitchFamily="50" charset="-128"/>
                        </a:rPr>
                        <a:t>2012</a:t>
                      </a:r>
                      <a:r>
                        <a:rPr lang="zh-TW" altLang="en-US" sz="800" b="0" i="0" u="none" strike="noStrike" dirty="0">
                          <a:solidFill>
                            <a:srgbClr val="000000"/>
                          </a:solidFill>
                          <a:effectLst/>
                          <a:latin typeface="Meiryo UI" panose="020B0604030504040204" pitchFamily="50" charset="-128"/>
                          <a:ea typeface="Meiryo UI" panose="020B0604030504040204" pitchFamily="50" charset="-128"/>
                        </a:rPr>
                        <a:t>年</a:t>
                      </a:r>
                      <a:r>
                        <a:rPr lang="en-US" altLang="zh-TW" sz="800" b="0" i="0" u="none" strike="noStrike" dirty="0">
                          <a:solidFill>
                            <a:srgbClr val="000000"/>
                          </a:solidFill>
                          <a:effectLst/>
                          <a:latin typeface="Meiryo UI" panose="020B0604030504040204" pitchFamily="50" charset="-128"/>
                          <a:ea typeface="Meiryo UI" panose="020B0604030504040204" pitchFamily="50" charset="-128"/>
                        </a:rPr>
                        <a:t>9</a:t>
                      </a:r>
                      <a:r>
                        <a:rPr lang="zh-TW" altLang="en-US" sz="800" b="0" i="0" u="none" strike="noStrike" dirty="0">
                          <a:solidFill>
                            <a:srgbClr val="000000"/>
                          </a:solidFill>
                          <a:effectLst/>
                          <a:latin typeface="Meiryo UI" panose="020B0604030504040204" pitchFamily="50" charset="-128"/>
                          <a:ea typeface="Meiryo UI" panose="020B0604030504040204" pitchFamily="50" charset="-128"/>
                        </a:rPr>
                        <a:t>月以降</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908071077"/>
                  </a:ext>
                </a:extLst>
              </a:tr>
              <a:tr h="153304">
                <a:tc vMerge="1">
                  <a:txBody>
                    <a:bodyPr/>
                    <a:lstStyle/>
                    <a:p>
                      <a:pPr algn="ctr" rtl="0" fontAlgn="ct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l" rtl="0" fontAlgn="ctr"/>
                      <a:endParaRPr lang="zh-TW"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特例太陽光発電設備（既存の設備で</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RPS</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認定を受けていなかった、特例太陽光を含む）</a:t>
                      </a:r>
                      <a:endParaRPr lang="zh-TW"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en-US" altLang="zh-TW" sz="800" b="0" i="0" u="none" strike="noStrike" dirty="0">
                          <a:solidFill>
                            <a:srgbClr val="000000"/>
                          </a:solidFill>
                          <a:effectLst/>
                          <a:latin typeface="Meiryo UI" panose="020B0604030504040204" pitchFamily="50" charset="-128"/>
                          <a:ea typeface="Meiryo UI" panose="020B0604030504040204" pitchFamily="50" charset="-128"/>
                        </a:rPr>
                        <a:t>3</a:t>
                      </a:r>
                      <a:endParaRPr lang="zh-TW"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en-US" altLang="zh-TW" sz="800" b="0" i="0" u="none" strike="noStrike" dirty="0">
                          <a:solidFill>
                            <a:srgbClr val="000000"/>
                          </a:solidFill>
                          <a:effectLst/>
                          <a:latin typeface="Meiryo UI" panose="020B0604030504040204" pitchFamily="50" charset="-128"/>
                          <a:ea typeface="Meiryo UI" panose="020B0604030504040204" pitchFamily="50" charset="-128"/>
                        </a:rPr>
                        <a:t>2012</a:t>
                      </a:r>
                      <a:r>
                        <a:rPr lang="zh-TW" altLang="en-US" sz="800" b="0" i="0" u="none" strike="noStrike" dirty="0">
                          <a:solidFill>
                            <a:srgbClr val="000000"/>
                          </a:solidFill>
                          <a:effectLst/>
                          <a:latin typeface="Meiryo UI" panose="020B0604030504040204" pitchFamily="50" charset="-128"/>
                          <a:ea typeface="Meiryo UI" panose="020B0604030504040204" pitchFamily="50" charset="-128"/>
                        </a:rPr>
                        <a:t>年</a:t>
                      </a:r>
                      <a:r>
                        <a:rPr lang="en-US" altLang="zh-TW" sz="800" b="0" i="0" u="none" strike="noStrike" dirty="0">
                          <a:solidFill>
                            <a:srgbClr val="000000"/>
                          </a:solidFill>
                          <a:effectLst/>
                          <a:latin typeface="Meiryo UI" panose="020B0604030504040204" pitchFamily="50" charset="-128"/>
                          <a:ea typeface="Meiryo UI" panose="020B0604030504040204" pitchFamily="50" charset="-128"/>
                        </a:rPr>
                        <a:t>8</a:t>
                      </a:r>
                      <a:r>
                        <a:rPr lang="zh-TW" altLang="en-US" sz="800" b="0" i="0" u="none" strike="noStrike" dirty="0">
                          <a:solidFill>
                            <a:srgbClr val="000000"/>
                          </a:solidFill>
                          <a:effectLst/>
                          <a:latin typeface="Meiryo UI" panose="020B0604030504040204" pitchFamily="50" charset="-128"/>
                          <a:ea typeface="Meiryo UI" panose="020B0604030504040204" pitchFamily="50" charset="-128"/>
                        </a:rPr>
                        <a:t>月以降</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57361946"/>
                  </a:ext>
                </a:extLst>
              </a:tr>
              <a:tr h="153304">
                <a:tc vMerge="1">
                  <a:txBody>
                    <a:bodyPr/>
                    <a:lstStyle/>
                    <a:p>
                      <a:pPr algn="ctr" rtl="0" fontAlgn="ct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rowSpan="2">
                  <a:txBody>
                    <a:bodyPr/>
                    <a:lstStyle/>
                    <a:p>
                      <a:pPr algn="l" rtl="0" fontAlgn="ct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FIT</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制度改正後に</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RPS</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制度から</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FIT</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対象制度に移行した設備</a:t>
                      </a:r>
                      <a:endParaRPr lang="zh-TW"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FIT</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制度改正後に</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RPS</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制度から</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FIT</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対象制度に移行した、調達価格が登録されていない設備</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en-US" altLang="zh-TW" sz="800" b="0" i="0" u="none" strike="noStrike" dirty="0">
                          <a:solidFill>
                            <a:srgbClr val="000000"/>
                          </a:solidFill>
                          <a:effectLst/>
                          <a:latin typeface="Meiryo UI" panose="020B0604030504040204" pitchFamily="50" charset="-128"/>
                          <a:ea typeface="Meiryo UI" panose="020B0604030504040204" pitchFamily="50" charset="-128"/>
                        </a:rPr>
                        <a:t>B</a:t>
                      </a:r>
                      <a:endParaRPr lang="zh-TW"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en-US" altLang="zh-TW" sz="800" b="0" i="0" u="none" strike="noStrike" dirty="0">
                          <a:solidFill>
                            <a:srgbClr val="000000"/>
                          </a:solidFill>
                          <a:effectLst/>
                          <a:latin typeface="Meiryo UI" panose="020B0604030504040204" pitchFamily="50" charset="-128"/>
                          <a:ea typeface="Meiryo UI" panose="020B0604030504040204" pitchFamily="50" charset="-128"/>
                        </a:rPr>
                        <a:t>2017</a:t>
                      </a:r>
                      <a:r>
                        <a:rPr lang="zh-TW" altLang="en-US" sz="800" b="0" i="0" u="none" strike="noStrike" dirty="0">
                          <a:solidFill>
                            <a:srgbClr val="000000"/>
                          </a:solidFill>
                          <a:effectLst/>
                          <a:latin typeface="Meiryo UI" panose="020B0604030504040204" pitchFamily="50" charset="-128"/>
                          <a:ea typeface="Meiryo UI" panose="020B0604030504040204" pitchFamily="50" charset="-128"/>
                        </a:rPr>
                        <a:t>年</a:t>
                      </a:r>
                      <a:r>
                        <a:rPr lang="en-US" altLang="zh-TW" sz="800" b="0" i="0" u="none" strike="noStrike" dirty="0">
                          <a:solidFill>
                            <a:srgbClr val="000000"/>
                          </a:solidFill>
                          <a:effectLst/>
                          <a:latin typeface="Meiryo UI" panose="020B0604030504040204" pitchFamily="50" charset="-128"/>
                          <a:ea typeface="Meiryo UI" panose="020B0604030504040204" pitchFamily="50" charset="-128"/>
                        </a:rPr>
                        <a:t>4</a:t>
                      </a:r>
                      <a:r>
                        <a:rPr lang="zh-TW" altLang="en-US" sz="800" b="0" i="0" u="none" strike="noStrike" dirty="0">
                          <a:solidFill>
                            <a:srgbClr val="000000"/>
                          </a:solidFill>
                          <a:effectLst/>
                          <a:latin typeface="Meiryo UI" panose="020B0604030504040204" pitchFamily="50" charset="-128"/>
                          <a:ea typeface="Meiryo UI" panose="020B0604030504040204" pitchFamily="50" charset="-128"/>
                        </a:rPr>
                        <a:t>月以降</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24054785"/>
                  </a:ext>
                </a:extLst>
              </a:tr>
              <a:tr h="153304">
                <a:tc vMerge="1">
                  <a:txBody>
                    <a:bodyPr/>
                    <a:lstStyle/>
                    <a:p>
                      <a:pPr algn="ctr" rtl="0" fontAlgn="ct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l" rtl="0" fontAlgn="ctr"/>
                      <a:endParaRPr lang="zh-TW"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FIT</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制度改正後に</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RPS</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制度から</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FIT</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対象制度に移行した、調達価格が登録されている設備</a:t>
                      </a:r>
                      <a:endParaRPr lang="zh-TW"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en-US" altLang="zh-TW" sz="800" b="0" i="0" u="none" strike="noStrike" dirty="0">
                          <a:solidFill>
                            <a:srgbClr val="000000"/>
                          </a:solidFill>
                          <a:effectLst/>
                          <a:latin typeface="Meiryo UI" panose="020B0604030504040204" pitchFamily="50" charset="-128"/>
                          <a:ea typeface="Meiryo UI" panose="020B0604030504040204" pitchFamily="50" charset="-128"/>
                        </a:rPr>
                        <a:t>C</a:t>
                      </a:r>
                      <a:endParaRPr lang="zh-TW"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en-US" altLang="zh-TW" sz="800" b="0" i="0" u="none" strike="noStrike" dirty="0">
                          <a:solidFill>
                            <a:srgbClr val="000000"/>
                          </a:solidFill>
                          <a:effectLst/>
                          <a:latin typeface="Meiryo UI" panose="020B0604030504040204" pitchFamily="50" charset="-128"/>
                          <a:ea typeface="Meiryo UI" panose="020B0604030504040204" pitchFamily="50" charset="-128"/>
                        </a:rPr>
                        <a:t>2017</a:t>
                      </a:r>
                      <a:r>
                        <a:rPr lang="zh-TW" altLang="en-US" sz="800" b="0" i="0" u="none" strike="noStrike" dirty="0">
                          <a:solidFill>
                            <a:srgbClr val="000000"/>
                          </a:solidFill>
                          <a:effectLst/>
                          <a:latin typeface="Meiryo UI" panose="020B0604030504040204" pitchFamily="50" charset="-128"/>
                          <a:ea typeface="Meiryo UI" panose="020B0604030504040204" pitchFamily="50" charset="-128"/>
                        </a:rPr>
                        <a:t>年</a:t>
                      </a:r>
                      <a:r>
                        <a:rPr lang="en-US" altLang="zh-TW" sz="800" b="0" i="0" u="none" strike="noStrike" dirty="0">
                          <a:solidFill>
                            <a:srgbClr val="000000"/>
                          </a:solidFill>
                          <a:effectLst/>
                          <a:latin typeface="Meiryo UI" panose="020B0604030504040204" pitchFamily="50" charset="-128"/>
                          <a:ea typeface="Meiryo UI" panose="020B0604030504040204" pitchFamily="50" charset="-128"/>
                        </a:rPr>
                        <a:t>4</a:t>
                      </a:r>
                      <a:r>
                        <a:rPr lang="zh-TW" altLang="en-US" sz="800" b="0" i="0" u="none" strike="noStrike" dirty="0">
                          <a:solidFill>
                            <a:srgbClr val="000000"/>
                          </a:solidFill>
                          <a:effectLst/>
                          <a:latin typeface="Meiryo UI" panose="020B0604030504040204" pitchFamily="50" charset="-128"/>
                          <a:ea typeface="Meiryo UI" panose="020B0604030504040204" pitchFamily="50" charset="-128"/>
                        </a:rPr>
                        <a:t>月以降</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47020719"/>
                  </a:ext>
                </a:extLst>
              </a:tr>
              <a:tr h="153304">
                <a:tc rowSpan="10">
                  <a:txBody>
                    <a:bodyPr/>
                    <a:lstStyle/>
                    <a:p>
                      <a:pPr algn="ctr" rtl="0" fontAlgn="ctr"/>
                      <a:r>
                        <a:rPr lang="en-US" altLang="zh-TW" sz="800" b="0" i="0" u="none" strike="noStrike" dirty="0">
                          <a:solidFill>
                            <a:srgbClr val="000000"/>
                          </a:solidFill>
                          <a:effectLst/>
                          <a:latin typeface="Meiryo UI" panose="020B0604030504040204" pitchFamily="50" charset="-128"/>
                          <a:ea typeface="Meiryo UI" panose="020B0604030504040204" pitchFamily="50" charset="-128"/>
                        </a:rPr>
                        <a:t>FIT</a:t>
                      </a:r>
                      <a:r>
                        <a:rPr lang="zh-TW" altLang="en-US" sz="800" b="0" i="0" u="none" strike="noStrike" dirty="0">
                          <a:solidFill>
                            <a:srgbClr val="000000"/>
                          </a:solidFill>
                          <a:effectLst/>
                          <a:latin typeface="Meiryo UI" panose="020B0604030504040204" pitchFamily="50" charset="-128"/>
                          <a:ea typeface="Meiryo UI" panose="020B0604030504040204" pitchFamily="50" charset="-128"/>
                        </a:rPr>
                        <a:t>制度対象設備</a:t>
                      </a:r>
                      <a:endParaRPr lang="en-US" altLang="ja-JP"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rowSpan="7">
                  <a:txBody>
                    <a:bodyPr/>
                    <a:lstStyle/>
                    <a:p>
                      <a:pPr algn="l" rtl="0" fontAlgn="ct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FIT</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制度施行後に新規認定された設備</a:t>
                      </a:r>
                      <a:endParaRPr lang="zh-TW"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新規に設置された設備</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電子申請分</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a:t>
                      </a:r>
                      <a:endParaRPr lang="zh-TW"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en-US" altLang="zh-TW" sz="800" b="0" i="0" u="none" strike="noStrike" dirty="0">
                          <a:solidFill>
                            <a:srgbClr val="000000"/>
                          </a:solidFill>
                          <a:effectLst/>
                          <a:latin typeface="Meiryo UI" panose="020B0604030504040204" pitchFamily="50" charset="-128"/>
                          <a:ea typeface="Meiryo UI" panose="020B0604030504040204" pitchFamily="50" charset="-128"/>
                        </a:rPr>
                        <a:t>4</a:t>
                      </a:r>
                      <a:endParaRPr lang="zh-TW"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en-US" altLang="zh-TW" sz="800" b="0" i="0" u="none" strike="noStrike" dirty="0">
                          <a:solidFill>
                            <a:srgbClr val="000000"/>
                          </a:solidFill>
                          <a:effectLst/>
                          <a:latin typeface="Meiryo UI" panose="020B0604030504040204" pitchFamily="50" charset="-128"/>
                          <a:ea typeface="Meiryo UI" panose="020B0604030504040204" pitchFamily="50" charset="-128"/>
                        </a:rPr>
                        <a:t>2012</a:t>
                      </a:r>
                      <a:r>
                        <a:rPr lang="zh-TW" altLang="en-US" sz="800" b="0" i="0" u="none" strike="noStrike" dirty="0">
                          <a:solidFill>
                            <a:srgbClr val="000000"/>
                          </a:solidFill>
                          <a:effectLst/>
                          <a:latin typeface="Meiryo UI" panose="020B0604030504040204" pitchFamily="50" charset="-128"/>
                          <a:ea typeface="Meiryo UI" panose="020B0604030504040204" pitchFamily="50" charset="-128"/>
                        </a:rPr>
                        <a:t>年</a:t>
                      </a:r>
                      <a:r>
                        <a:rPr lang="en-US" altLang="zh-TW" sz="800" b="0" i="0" u="none" strike="noStrike" dirty="0">
                          <a:solidFill>
                            <a:srgbClr val="000000"/>
                          </a:solidFill>
                          <a:effectLst/>
                          <a:latin typeface="Meiryo UI" panose="020B0604030504040204" pitchFamily="50" charset="-128"/>
                          <a:ea typeface="Meiryo UI" panose="020B0604030504040204" pitchFamily="50" charset="-128"/>
                        </a:rPr>
                        <a:t>7</a:t>
                      </a:r>
                      <a:r>
                        <a:rPr lang="zh-TW" altLang="en-US" sz="800" b="0" i="0" u="none" strike="noStrike" dirty="0">
                          <a:solidFill>
                            <a:srgbClr val="000000"/>
                          </a:solidFill>
                          <a:effectLst/>
                          <a:latin typeface="Meiryo UI" panose="020B0604030504040204" pitchFamily="50" charset="-128"/>
                          <a:ea typeface="Meiryo UI" panose="020B0604030504040204" pitchFamily="50" charset="-128"/>
                        </a:rPr>
                        <a:t>月以降</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32370940"/>
                  </a:ext>
                </a:extLst>
              </a:tr>
              <a:tr h="154950">
                <a:tc vMerge="1">
                  <a:txBody>
                    <a:bodyPr/>
                    <a:lstStyle/>
                    <a:p>
                      <a:pPr algn="ctr" rtl="0" fontAlgn="ct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l" rtl="0" fontAlgn="ctr"/>
                      <a:endParaRPr lang="zh-TW"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既存の設備で</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RPS</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認定を受けていなかったもの（特例太陽光は含まない）</a:t>
                      </a:r>
                      <a:endParaRPr lang="zh-TW"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en-US" altLang="zh-TW" sz="800" b="0" i="0" u="none" strike="noStrike" dirty="0">
                          <a:solidFill>
                            <a:srgbClr val="000000"/>
                          </a:solidFill>
                          <a:effectLst/>
                          <a:latin typeface="Meiryo UI" panose="020B0604030504040204" pitchFamily="50" charset="-128"/>
                          <a:ea typeface="Meiryo UI" panose="020B0604030504040204" pitchFamily="50" charset="-128"/>
                        </a:rPr>
                        <a:t>5</a:t>
                      </a:r>
                      <a:endParaRPr lang="zh-TW"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en-US" altLang="zh-TW" sz="800" b="0" i="0" u="none" strike="noStrike" dirty="0">
                          <a:solidFill>
                            <a:srgbClr val="000000"/>
                          </a:solidFill>
                          <a:effectLst/>
                          <a:latin typeface="Meiryo UI" panose="020B0604030504040204" pitchFamily="50" charset="-128"/>
                          <a:ea typeface="Meiryo UI" panose="020B0604030504040204" pitchFamily="50" charset="-128"/>
                        </a:rPr>
                        <a:t>2012</a:t>
                      </a:r>
                      <a:r>
                        <a:rPr lang="zh-TW" altLang="en-US" sz="800" b="0" i="0" u="none" strike="noStrike" dirty="0">
                          <a:solidFill>
                            <a:srgbClr val="000000"/>
                          </a:solidFill>
                          <a:effectLst/>
                          <a:latin typeface="Meiryo UI" panose="020B0604030504040204" pitchFamily="50" charset="-128"/>
                          <a:ea typeface="Meiryo UI" panose="020B0604030504040204" pitchFamily="50" charset="-128"/>
                        </a:rPr>
                        <a:t>年</a:t>
                      </a:r>
                      <a:r>
                        <a:rPr lang="en-US" altLang="zh-TW" sz="800" b="0" i="0" u="none" strike="noStrike" dirty="0">
                          <a:solidFill>
                            <a:srgbClr val="000000"/>
                          </a:solidFill>
                          <a:effectLst/>
                          <a:latin typeface="Meiryo UI" panose="020B0604030504040204" pitchFamily="50" charset="-128"/>
                          <a:ea typeface="Meiryo UI" panose="020B0604030504040204" pitchFamily="50" charset="-128"/>
                        </a:rPr>
                        <a:t>9</a:t>
                      </a:r>
                      <a:r>
                        <a:rPr lang="zh-TW" altLang="en-US" sz="800" b="0" i="0" u="none" strike="noStrike" dirty="0">
                          <a:solidFill>
                            <a:srgbClr val="000000"/>
                          </a:solidFill>
                          <a:effectLst/>
                          <a:latin typeface="Meiryo UI" panose="020B0604030504040204" pitchFamily="50" charset="-128"/>
                          <a:ea typeface="Meiryo UI" panose="020B0604030504040204" pitchFamily="50" charset="-128"/>
                        </a:rPr>
                        <a:t>月以降</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64966808"/>
                  </a:ext>
                </a:extLst>
              </a:tr>
              <a:tr h="153304">
                <a:tc vMerge="1">
                  <a:txBody>
                    <a:bodyPr/>
                    <a:lstStyle/>
                    <a:p>
                      <a:pPr algn="ctr" rtl="0" fontAlgn="ct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l" rtl="0" fontAlgn="ctr"/>
                      <a:endParaRPr lang="zh-TW"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新規に設置された設備（紙申請運用委託事業者登録分）</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en-US" altLang="zh-TW" sz="800" b="0" i="0" u="none" strike="noStrike" dirty="0">
                          <a:solidFill>
                            <a:srgbClr val="000000"/>
                          </a:solidFill>
                          <a:effectLst/>
                          <a:latin typeface="Meiryo UI" panose="020B0604030504040204" pitchFamily="50" charset="-128"/>
                          <a:ea typeface="Meiryo UI" panose="020B0604030504040204" pitchFamily="50" charset="-128"/>
                        </a:rPr>
                        <a:t>6</a:t>
                      </a:r>
                      <a:endParaRPr lang="zh-TW"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en-US" altLang="zh-TW" sz="800" b="0" i="0" u="none" strike="noStrike" dirty="0">
                          <a:solidFill>
                            <a:srgbClr val="000000"/>
                          </a:solidFill>
                          <a:effectLst/>
                          <a:latin typeface="Meiryo UI" panose="020B0604030504040204" pitchFamily="50" charset="-128"/>
                          <a:ea typeface="Meiryo UI" panose="020B0604030504040204" pitchFamily="50" charset="-128"/>
                        </a:rPr>
                        <a:t>2013</a:t>
                      </a:r>
                      <a:r>
                        <a:rPr lang="zh-TW" altLang="en-US" sz="800" b="0" i="0" u="none" strike="noStrike" dirty="0">
                          <a:solidFill>
                            <a:srgbClr val="000000"/>
                          </a:solidFill>
                          <a:effectLst/>
                          <a:latin typeface="Meiryo UI" panose="020B0604030504040204" pitchFamily="50" charset="-128"/>
                          <a:ea typeface="Meiryo UI" panose="020B0604030504040204" pitchFamily="50" charset="-128"/>
                        </a:rPr>
                        <a:t>年</a:t>
                      </a:r>
                      <a:r>
                        <a:rPr lang="en-US" altLang="zh-TW" sz="800" b="0" i="0" u="none" strike="noStrike" dirty="0">
                          <a:solidFill>
                            <a:srgbClr val="000000"/>
                          </a:solidFill>
                          <a:effectLst/>
                          <a:latin typeface="Meiryo UI" panose="020B0604030504040204" pitchFamily="50" charset="-128"/>
                          <a:ea typeface="Meiryo UI" panose="020B0604030504040204" pitchFamily="50" charset="-128"/>
                        </a:rPr>
                        <a:t>12</a:t>
                      </a:r>
                      <a:r>
                        <a:rPr lang="zh-TW" altLang="en-US" sz="800" b="0" i="0" u="none" strike="noStrike" dirty="0">
                          <a:solidFill>
                            <a:srgbClr val="000000"/>
                          </a:solidFill>
                          <a:effectLst/>
                          <a:latin typeface="Meiryo UI" panose="020B0604030504040204" pitchFamily="50" charset="-128"/>
                          <a:ea typeface="Meiryo UI" panose="020B0604030504040204" pitchFamily="50" charset="-128"/>
                        </a:rPr>
                        <a:t>月</a:t>
                      </a:r>
                      <a:r>
                        <a:rPr lang="en-US" altLang="zh-TW" sz="800" b="0" i="0" u="none" strike="noStrike" dirty="0">
                          <a:solidFill>
                            <a:srgbClr val="000000"/>
                          </a:solidFill>
                          <a:effectLst/>
                          <a:latin typeface="Meiryo UI" panose="020B0604030504040204" pitchFamily="50" charset="-128"/>
                          <a:ea typeface="Meiryo UI" panose="020B0604030504040204" pitchFamily="50" charset="-128"/>
                        </a:rPr>
                        <a:t>26</a:t>
                      </a:r>
                      <a:r>
                        <a:rPr lang="zh-TW" altLang="en-US" sz="800" b="0" i="0" u="none" strike="noStrike" dirty="0">
                          <a:solidFill>
                            <a:srgbClr val="000000"/>
                          </a:solidFill>
                          <a:effectLst/>
                          <a:latin typeface="Meiryo UI" panose="020B0604030504040204" pitchFamily="50" charset="-128"/>
                          <a:ea typeface="Meiryo UI" panose="020B0604030504040204" pitchFamily="50" charset="-128"/>
                        </a:rPr>
                        <a:t>日以降</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32794141"/>
                  </a:ext>
                </a:extLst>
              </a:tr>
              <a:tr h="153304">
                <a:tc vMerge="1">
                  <a:txBody>
                    <a:bodyPr/>
                    <a:lstStyle/>
                    <a:p>
                      <a:pPr algn="ctr" rtl="0" fontAlgn="ct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l" rtl="0" fontAlgn="ctr"/>
                      <a:endParaRPr lang="zh-TW"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新規に設置された設備で調達価格が登録されている設備 </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電子申請分</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en-US" altLang="zh-TW" sz="800" b="0" i="0" u="none" strike="noStrike" dirty="0">
                          <a:solidFill>
                            <a:srgbClr val="000000"/>
                          </a:solidFill>
                          <a:effectLst/>
                          <a:latin typeface="Meiryo UI" panose="020B0604030504040204" pitchFamily="50" charset="-128"/>
                          <a:ea typeface="Meiryo UI" panose="020B0604030504040204" pitchFamily="50" charset="-128"/>
                        </a:rPr>
                        <a:t>7</a:t>
                      </a:r>
                      <a:endParaRPr lang="zh-TW"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endParaRPr lang="zh-TW"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31322165"/>
                  </a:ext>
                </a:extLst>
              </a:tr>
              <a:tr h="153304">
                <a:tc vMerge="1">
                  <a:txBody>
                    <a:bodyPr/>
                    <a:lstStyle/>
                    <a:p>
                      <a:pPr algn="ctr" rtl="0" fontAlgn="ct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l" rtl="0" fontAlgn="ctr"/>
                      <a:endParaRPr lang="zh-TW"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新規に設置された設備で調達価格が登録されている設備 </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紙申請運用委託事業者登録分</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en-US" altLang="zh-TW" sz="800" b="0" i="0" u="none" strike="noStrike" dirty="0">
                          <a:solidFill>
                            <a:srgbClr val="000000"/>
                          </a:solidFill>
                          <a:effectLst/>
                          <a:latin typeface="Meiryo UI" panose="020B0604030504040204" pitchFamily="50" charset="-128"/>
                          <a:ea typeface="Meiryo UI" panose="020B0604030504040204" pitchFamily="50" charset="-128"/>
                        </a:rPr>
                        <a:t>8</a:t>
                      </a:r>
                      <a:endParaRPr lang="zh-TW"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endParaRPr lang="zh-TW"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358297359"/>
                  </a:ext>
                </a:extLst>
              </a:tr>
              <a:tr h="153304">
                <a:tc vMerge="1">
                  <a:txBody>
                    <a:bodyPr/>
                    <a:lstStyle/>
                    <a:p>
                      <a:pPr algn="ctr" rtl="0" fontAlgn="ct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l" rtl="0" fontAlgn="ctr"/>
                      <a:endParaRPr lang="zh-TW"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新規に設置された設備（紙申請地方局登録分）</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en-US" altLang="zh-TW" sz="800" b="0" i="0" u="none" strike="noStrike" dirty="0">
                          <a:solidFill>
                            <a:srgbClr val="000000"/>
                          </a:solidFill>
                          <a:effectLst/>
                          <a:latin typeface="Meiryo UI" panose="020B0604030504040204" pitchFamily="50" charset="-128"/>
                          <a:ea typeface="Meiryo UI" panose="020B0604030504040204" pitchFamily="50" charset="-128"/>
                        </a:rPr>
                        <a:t>9</a:t>
                      </a:r>
                      <a:endParaRPr lang="zh-TW"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en-US" altLang="zh-TW" sz="800" b="0" i="0" u="none" strike="noStrike" dirty="0">
                          <a:solidFill>
                            <a:srgbClr val="000000"/>
                          </a:solidFill>
                          <a:effectLst/>
                          <a:latin typeface="Meiryo UI" panose="020B0604030504040204" pitchFamily="50" charset="-128"/>
                          <a:ea typeface="Meiryo UI" panose="020B0604030504040204" pitchFamily="50" charset="-128"/>
                        </a:rPr>
                        <a:t>2015</a:t>
                      </a:r>
                      <a:r>
                        <a:rPr lang="zh-TW" altLang="en-US" sz="800" b="0" i="0" u="none" strike="noStrike" dirty="0">
                          <a:solidFill>
                            <a:srgbClr val="000000"/>
                          </a:solidFill>
                          <a:effectLst/>
                          <a:latin typeface="Meiryo UI" panose="020B0604030504040204" pitchFamily="50" charset="-128"/>
                          <a:ea typeface="Meiryo UI" panose="020B0604030504040204" pitchFamily="50" charset="-128"/>
                        </a:rPr>
                        <a:t>年</a:t>
                      </a:r>
                      <a:r>
                        <a:rPr lang="en-US" altLang="zh-TW" sz="800" b="0" i="0" u="none" strike="noStrike" dirty="0">
                          <a:solidFill>
                            <a:srgbClr val="000000"/>
                          </a:solidFill>
                          <a:effectLst/>
                          <a:latin typeface="Meiryo UI" panose="020B0604030504040204" pitchFamily="50" charset="-128"/>
                          <a:ea typeface="Meiryo UI" panose="020B0604030504040204" pitchFamily="50" charset="-128"/>
                        </a:rPr>
                        <a:t>2</a:t>
                      </a:r>
                      <a:r>
                        <a:rPr lang="zh-TW" altLang="en-US" sz="800" b="0" i="0" u="none" strike="noStrike" dirty="0">
                          <a:solidFill>
                            <a:srgbClr val="000000"/>
                          </a:solidFill>
                          <a:effectLst/>
                          <a:latin typeface="Meiryo UI" panose="020B0604030504040204" pitchFamily="50" charset="-128"/>
                          <a:ea typeface="Meiryo UI" panose="020B0604030504040204" pitchFamily="50" charset="-128"/>
                        </a:rPr>
                        <a:t>月</a:t>
                      </a:r>
                      <a:r>
                        <a:rPr lang="en-US" altLang="zh-TW" sz="800" b="0" i="0" u="none" strike="noStrike" dirty="0">
                          <a:solidFill>
                            <a:srgbClr val="000000"/>
                          </a:solidFill>
                          <a:effectLst/>
                          <a:latin typeface="Meiryo UI" panose="020B0604030504040204" pitchFamily="50" charset="-128"/>
                          <a:ea typeface="Meiryo UI" panose="020B0604030504040204" pitchFamily="50" charset="-128"/>
                        </a:rPr>
                        <a:t>15</a:t>
                      </a:r>
                      <a:r>
                        <a:rPr lang="zh-TW" altLang="en-US" sz="800" b="0" i="0" u="none" strike="noStrike" dirty="0">
                          <a:solidFill>
                            <a:srgbClr val="000000"/>
                          </a:solidFill>
                          <a:effectLst/>
                          <a:latin typeface="Meiryo UI" panose="020B0604030504040204" pitchFamily="50" charset="-128"/>
                          <a:ea typeface="Meiryo UI" panose="020B0604030504040204" pitchFamily="50" charset="-128"/>
                        </a:rPr>
                        <a:t>日以降</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56298809"/>
                  </a:ext>
                </a:extLst>
              </a:tr>
              <a:tr h="153304">
                <a:tc vMerge="1">
                  <a:txBody>
                    <a:bodyPr/>
                    <a:lstStyle/>
                    <a:p>
                      <a:pPr algn="ctr" rtl="0" fontAlgn="ct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l" rtl="0" fontAlgn="ctr"/>
                      <a:endParaRPr lang="zh-TW"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新規に設置された設備で調達価格が登録されている設備 </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紙申請地方局登録分</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en-US" altLang="zh-TW" sz="800" b="0" i="0" u="none" strike="noStrike" dirty="0">
                          <a:solidFill>
                            <a:srgbClr val="000000"/>
                          </a:solidFill>
                          <a:effectLst/>
                          <a:latin typeface="Meiryo UI" panose="020B0604030504040204" pitchFamily="50" charset="-128"/>
                          <a:ea typeface="Meiryo UI" panose="020B0604030504040204" pitchFamily="50" charset="-128"/>
                        </a:rPr>
                        <a:t>A</a:t>
                      </a:r>
                      <a:endParaRPr lang="zh-TW"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en-US" altLang="zh-TW" sz="800" b="0" i="0" u="none" strike="noStrike" dirty="0">
                          <a:solidFill>
                            <a:srgbClr val="000000"/>
                          </a:solidFill>
                          <a:effectLst/>
                          <a:latin typeface="Meiryo UI" panose="020B0604030504040204" pitchFamily="50" charset="-128"/>
                          <a:ea typeface="Meiryo UI" panose="020B0604030504040204" pitchFamily="50" charset="-128"/>
                        </a:rPr>
                        <a:t>2015</a:t>
                      </a:r>
                      <a:r>
                        <a:rPr lang="zh-TW" altLang="en-US" sz="800" b="0" i="0" u="none" strike="noStrike" dirty="0">
                          <a:solidFill>
                            <a:srgbClr val="000000"/>
                          </a:solidFill>
                          <a:effectLst/>
                          <a:latin typeface="Meiryo UI" panose="020B0604030504040204" pitchFamily="50" charset="-128"/>
                          <a:ea typeface="Meiryo UI" panose="020B0604030504040204" pitchFamily="50" charset="-128"/>
                        </a:rPr>
                        <a:t>年</a:t>
                      </a:r>
                      <a:r>
                        <a:rPr lang="en-US" altLang="zh-TW" sz="800" b="0" i="0" u="none" strike="noStrike" dirty="0">
                          <a:solidFill>
                            <a:srgbClr val="000000"/>
                          </a:solidFill>
                          <a:effectLst/>
                          <a:latin typeface="Meiryo UI" panose="020B0604030504040204" pitchFamily="50" charset="-128"/>
                          <a:ea typeface="Meiryo UI" panose="020B0604030504040204" pitchFamily="50" charset="-128"/>
                        </a:rPr>
                        <a:t>2</a:t>
                      </a:r>
                      <a:r>
                        <a:rPr lang="zh-TW" altLang="en-US" sz="800" b="0" i="0" u="none" strike="noStrike" dirty="0">
                          <a:solidFill>
                            <a:srgbClr val="000000"/>
                          </a:solidFill>
                          <a:effectLst/>
                          <a:latin typeface="Meiryo UI" panose="020B0604030504040204" pitchFamily="50" charset="-128"/>
                          <a:ea typeface="Meiryo UI" panose="020B0604030504040204" pitchFamily="50" charset="-128"/>
                        </a:rPr>
                        <a:t>月</a:t>
                      </a:r>
                      <a:r>
                        <a:rPr lang="en-US" altLang="zh-TW" sz="800" b="0" i="0" u="none" strike="noStrike" dirty="0">
                          <a:solidFill>
                            <a:srgbClr val="000000"/>
                          </a:solidFill>
                          <a:effectLst/>
                          <a:latin typeface="Meiryo UI" panose="020B0604030504040204" pitchFamily="50" charset="-128"/>
                          <a:ea typeface="Meiryo UI" panose="020B0604030504040204" pitchFamily="50" charset="-128"/>
                        </a:rPr>
                        <a:t>15</a:t>
                      </a:r>
                      <a:r>
                        <a:rPr lang="zh-TW" altLang="en-US" sz="800" b="0" i="0" u="none" strike="noStrike" dirty="0">
                          <a:solidFill>
                            <a:srgbClr val="000000"/>
                          </a:solidFill>
                          <a:effectLst/>
                          <a:latin typeface="Meiryo UI" panose="020B0604030504040204" pitchFamily="50" charset="-128"/>
                          <a:ea typeface="Meiryo UI" panose="020B0604030504040204" pitchFamily="50" charset="-128"/>
                        </a:rPr>
                        <a:t>日以降</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256634946"/>
                  </a:ext>
                </a:extLst>
              </a:tr>
              <a:tr h="153304">
                <a:tc vMerge="1">
                  <a:txBody>
                    <a:bodyPr/>
                    <a:lstStyle/>
                    <a:p>
                      <a:pPr algn="ctr" rtl="0" fontAlgn="ct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rowSpan="3">
                  <a:txBody>
                    <a:bodyPr/>
                    <a:lstStyle/>
                    <a:p>
                      <a:pPr algn="l" rtl="0" fontAlgn="ct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FIT</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制度改正後に新規認定された設備</a:t>
                      </a:r>
                      <a:endParaRPr lang="zh-TW"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新規に設置された設備で調達価格が登録されていない設備</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電子申請分</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紙申請分</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en-US" altLang="zh-TW" sz="800" b="0" i="0" u="none" strike="noStrike" dirty="0">
                          <a:solidFill>
                            <a:srgbClr val="000000"/>
                          </a:solidFill>
                          <a:effectLst/>
                          <a:latin typeface="Meiryo UI" panose="020B0604030504040204" pitchFamily="50" charset="-128"/>
                          <a:ea typeface="Meiryo UI" panose="020B0604030504040204" pitchFamily="50" charset="-128"/>
                        </a:rPr>
                        <a:t>D</a:t>
                      </a:r>
                      <a:endParaRPr lang="zh-TW"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en-US" altLang="zh-TW" sz="800" b="0" i="0" u="none" strike="noStrike" dirty="0">
                          <a:solidFill>
                            <a:srgbClr val="000000"/>
                          </a:solidFill>
                          <a:effectLst/>
                          <a:latin typeface="Meiryo UI" panose="020B0604030504040204" pitchFamily="50" charset="-128"/>
                          <a:ea typeface="Meiryo UI" panose="020B0604030504040204" pitchFamily="50" charset="-128"/>
                        </a:rPr>
                        <a:t>2017</a:t>
                      </a:r>
                      <a:r>
                        <a:rPr lang="zh-TW" altLang="en-US" sz="800" b="0" i="0" u="none" strike="noStrike" dirty="0">
                          <a:solidFill>
                            <a:srgbClr val="000000"/>
                          </a:solidFill>
                          <a:effectLst/>
                          <a:latin typeface="Meiryo UI" panose="020B0604030504040204" pitchFamily="50" charset="-128"/>
                          <a:ea typeface="Meiryo UI" panose="020B0604030504040204" pitchFamily="50" charset="-128"/>
                        </a:rPr>
                        <a:t>年</a:t>
                      </a:r>
                      <a:r>
                        <a:rPr lang="en-US" altLang="zh-TW" sz="800" b="0" i="0" u="none" strike="noStrike" dirty="0">
                          <a:solidFill>
                            <a:srgbClr val="000000"/>
                          </a:solidFill>
                          <a:effectLst/>
                          <a:latin typeface="Meiryo UI" panose="020B0604030504040204" pitchFamily="50" charset="-128"/>
                          <a:ea typeface="Meiryo UI" panose="020B0604030504040204" pitchFamily="50" charset="-128"/>
                        </a:rPr>
                        <a:t>4</a:t>
                      </a:r>
                      <a:r>
                        <a:rPr lang="zh-TW" altLang="en-US" sz="800" b="0" i="0" u="none" strike="noStrike" dirty="0">
                          <a:solidFill>
                            <a:srgbClr val="000000"/>
                          </a:solidFill>
                          <a:effectLst/>
                          <a:latin typeface="Meiryo UI" panose="020B0604030504040204" pitchFamily="50" charset="-128"/>
                          <a:ea typeface="Meiryo UI" panose="020B0604030504040204" pitchFamily="50" charset="-128"/>
                        </a:rPr>
                        <a:t>月以降</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05195278"/>
                  </a:ext>
                </a:extLst>
              </a:tr>
              <a:tr h="153304">
                <a:tc vMerge="1">
                  <a:txBody>
                    <a:bodyPr/>
                    <a:lstStyle/>
                    <a:p>
                      <a:pPr algn="ctr" rtl="0" fontAlgn="ct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l" rtl="0" fontAlgn="ctr"/>
                      <a:endParaRPr lang="zh-TW"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新規に設置された設備で調達価格が登録されている設備</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電子申請分</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紙申請分</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en-US" altLang="zh-TW" sz="800" b="0" i="0" u="none" strike="noStrike" dirty="0">
                          <a:solidFill>
                            <a:srgbClr val="000000"/>
                          </a:solidFill>
                          <a:effectLst/>
                          <a:latin typeface="Meiryo UI" panose="020B0604030504040204" pitchFamily="50" charset="-128"/>
                          <a:ea typeface="Meiryo UI" panose="020B0604030504040204" pitchFamily="50" charset="-128"/>
                        </a:rPr>
                        <a:t>E</a:t>
                      </a:r>
                      <a:endParaRPr lang="zh-TW"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en-US" altLang="zh-TW" sz="800" b="0" i="0" u="none" strike="noStrike" dirty="0">
                          <a:solidFill>
                            <a:srgbClr val="000000"/>
                          </a:solidFill>
                          <a:effectLst/>
                          <a:latin typeface="Meiryo UI" panose="020B0604030504040204" pitchFamily="50" charset="-128"/>
                          <a:ea typeface="Meiryo UI" panose="020B0604030504040204" pitchFamily="50" charset="-128"/>
                        </a:rPr>
                        <a:t>2017</a:t>
                      </a:r>
                      <a:r>
                        <a:rPr lang="zh-TW" altLang="en-US" sz="800" b="0" i="0" u="none" strike="noStrike" dirty="0">
                          <a:solidFill>
                            <a:srgbClr val="000000"/>
                          </a:solidFill>
                          <a:effectLst/>
                          <a:latin typeface="Meiryo UI" panose="020B0604030504040204" pitchFamily="50" charset="-128"/>
                          <a:ea typeface="Meiryo UI" panose="020B0604030504040204" pitchFamily="50" charset="-128"/>
                        </a:rPr>
                        <a:t>年</a:t>
                      </a:r>
                      <a:r>
                        <a:rPr lang="en-US" altLang="zh-TW" sz="800" b="0" i="0" u="none" strike="noStrike" dirty="0">
                          <a:solidFill>
                            <a:srgbClr val="000000"/>
                          </a:solidFill>
                          <a:effectLst/>
                          <a:latin typeface="Meiryo UI" panose="020B0604030504040204" pitchFamily="50" charset="-128"/>
                          <a:ea typeface="Meiryo UI" panose="020B0604030504040204" pitchFamily="50" charset="-128"/>
                        </a:rPr>
                        <a:t>4</a:t>
                      </a:r>
                      <a:r>
                        <a:rPr lang="zh-TW" altLang="en-US" sz="800" b="0" i="0" u="none" strike="noStrike" dirty="0">
                          <a:solidFill>
                            <a:srgbClr val="000000"/>
                          </a:solidFill>
                          <a:effectLst/>
                          <a:latin typeface="Meiryo UI" panose="020B0604030504040204" pitchFamily="50" charset="-128"/>
                          <a:ea typeface="Meiryo UI" panose="020B0604030504040204" pitchFamily="50" charset="-128"/>
                        </a:rPr>
                        <a:t>月以降</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207055196"/>
                  </a:ext>
                </a:extLst>
              </a:tr>
              <a:tr h="153304">
                <a:tc vMerge="1">
                  <a:txBody>
                    <a:bodyPr/>
                    <a:lstStyle/>
                    <a:p>
                      <a:pPr algn="ctr" rtl="0" fontAlgn="ct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l" rtl="0" fontAlgn="ctr"/>
                      <a:endParaRPr lang="zh-TW"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新規に設置された設備で入札が実施された設備</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電子申請分</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紙申請分</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en-US" altLang="zh-TW" sz="800" b="0" i="0" u="none" strike="noStrike" dirty="0">
                          <a:solidFill>
                            <a:srgbClr val="000000"/>
                          </a:solidFill>
                          <a:effectLst/>
                          <a:latin typeface="Meiryo UI" panose="020B0604030504040204" pitchFamily="50" charset="-128"/>
                          <a:ea typeface="Meiryo UI" panose="020B0604030504040204" pitchFamily="50" charset="-128"/>
                        </a:rPr>
                        <a:t>F</a:t>
                      </a:r>
                      <a:endParaRPr lang="zh-TW"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r>
                        <a:rPr lang="en-US" altLang="zh-TW" sz="800" b="0" i="0" u="none" strike="noStrike" dirty="0">
                          <a:solidFill>
                            <a:srgbClr val="000000"/>
                          </a:solidFill>
                          <a:effectLst/>
                          <a:latin typeface="Meiryo UI" panose="020B0604030504040204" pitchFamily="50" charset="-128"/>
                          <a:ea typeface="Meiryo UI" panose="020B0604030504040204" pitchFamily="50" charset="-128"/>
                        </a:rPr>
                        <a:t>2017</a:t>
                      </a:r>
                      <a:r>
                        <a:rPr lang="zh-TW" altLang="en-US" sz="800" b="0" i="0" u="none" strike="noStrike" dirty="0">
                          <a:solidFill>
                            <a:srgbClr val="000000"/>
                          </a:solidFill>
                          <a:effectLst/>
                          <a:latin typeface="Meiryo UI" panose="020B0604030504040204" pitchFamily="50" charset="-128"/>
                          <a:ea typeface="Meiryo UI" panose="020B0604030504040204" pitchFamily="50" charset="-128"/>
                        </a:rPr>
                        <a:t>年</a:t>
                      </a:r>
                      <a:r>
                        <a:rPr lang="en-US" altLang="zh-TW" sz="800" b="0" i="0" u="none" strike="noStrike" dirty="0">
                          <a:solidFill>
                            <a:srgbClr val="000000"/>
                          </a:solidFill>
                          <a:effectLst/>
                          <a:latin typeface="Meiryo UI" panose="020B0604030504040204" pitchFamily="50" charset="-128"/>
                          <a:ea typeface="Meiryo UI" panose="020B0604030504040204" pitchFamily="50" charset="-128"/>
                        </a:rPr>
                        <a:t>5</a:t>
                      </a:r>
                      <a:r>
                        <a:rPr lang="zh-TW" altLang="en-US" sz="800" b="0" i="0" u="none" strike="noStrike" dirty="0">
                          <a:solidFill>
                            <a:srgbClr val="000000"/>
                          </a:solidFill>
                          <a:effectLst/>
                          <a:latin typeface="Meiryo UI" panose="020B0604030504040204" pitchFamily="50" charset="-128"/>
                          <a:ea typeface="Meiryo UI" panose="020B0604030504040204" pitchFamily="50" charset="-128"/>
                        </a:rPr>
                        <a:t>月以降</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45946153"/>
                  </a:ext>
                </a:extLst>
              </a:tr>
              <a:tr h="924735">
                <a:tc>
                  <a:txBody>
                    <a:bodyPr/>
                    <a:lstStyle/>
                    <a:p>
                      <a:pPr algn="ctr" rtl="0" fontAlgn="ct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FIP</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制度対象設備</a:t>
                      </a:r>
                      <a:endParaRPr lang="en-US" altLang="ja-JP"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endParaRPr lang="zh-TW"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rtl="0" fontAlgn="ctr"/>
                      <a:endParaRPr lang="en-US" altLang="ja-JP"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endParaRPr lang="zh-TW"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rtl="0" fontAlgn="ctr"/>
                      <a:endParaRPr lang="zh-TW"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253076262"/>
                  </a:ext>
                </a:extLst>
              </a:tr>
            </a:tbl>
          </a:graphicData>
        </a:graphic>
      </p:graphicFrame>
      <p:sp>
        <p:nvSpPr>
          <p:cNvPr id="7" name="吹き出し: 四角形 6">
            <a:extLst>
              <a:ext uri="{FF2B5EF4-FFF2-40B4-BE49-F238E27FC236}">
                <a16:creationId xmlns:a16="http://schemas.microsoft.com/office/drawing/2014/main" id="{F37CCAF0-5C65-46EC-B9D0-62C4FAB3D5B4}"/>
              </a:ext>
            </a:extLst>
          </p:cNvPr>
          <p:cNvSpPr/>
          <p:nvPr/>
        </p:nvSpPr>
        <p:spPr>
          <a:xfrm>
            <a:off x="1529022" y="5587628"/>
            <a:ext cx="7418895" cy="609034"/>
          </a:xfrm>
          <a:prstGeom prst="wedgeRectCallout">
            <a:avLst>
              <a:gd name="adj1" fmla="val -16409"/>
              <a:gd name="adj2" fmla="val -4977"/>
            </a:avLst>
          </a:prstGeom>
          <a:solidFill>
            <a:schemeClr val="bg1">
              <a:lumMod val="85000"/>
            </a:schemeClr>
          </a:solidFill>
          <a:ln w="19050" cap="flat" cmpd="sng" algn="ctr">
            <a:noFill/>
            <a:prstDash val="solid"/>
            <a:miter lim="800000"/>
          </a:ln>
          <a:effectLst/>
        </p:spPr>
        <p:txBody>
          <a:bodyPr wrap="none" lIns="0" tIns="33231" rIns="0" bIns="33231" rtlCol="0" anchor="ctr"/>
          <a:lstStyle/>
          <a:p>
            <a:pPr algn="ctr"/>
            <a:r>
              <a:rPr lang="en-US" altLang="ja-JP" sz="1100" dirty="0">
                <a:latin typeface="Meiryo UI" panose="020B0604030504040204" pitchFamily="50" charset="-128"/>
                <a:ea typeface="Meiryo UI" panose="020B0604030504040204" pitchFamily="50" charset="-128"/>
                <a:cs typeface="Arial" pitchFamily="34" charset="0"/>
              </a:rPr>
              <a:t>FIP</a:t>
            </a:r>
            <a:r>
              <a:rPr lang="ja-JP" altLang="en-US" sz="1100" dirty="0">
                <a:latin typeface="Meiryo UI" panose="020B0604030504040204" pitchFamily="50" charset="-128"/>
                <a:ea typeface="Meiryo UI" panose="020B0604030504040204" pitchFamily="50" charset="-128"/>
                <a:cs typeface="Arial" pitchFamily="34" charset="0"/>
              </a:rPr>
              <a:t>のコード体系は今後確定</a:t>
            </a:r>
          </a:p>
        </p:txBody>
      </p:sp>
    </p:spTree>
    <p:extLst>
      <p:ext uri="{BB962C8B-B14F-4D97-AF65-F5344CB8AC3E}">
        <p14:creationId xmlns:p14="http://schemas.microsoft.com/office/powerpoint/2010/main" val="3767510402"/>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zh-TW" altLang="en-US" dirty="0">
                <a:latin typeface="Meiryo UI" panose="020B0604030504040204" pitchFamily="50" charset="-128"/>
                <a:ea typeface="Meiryo UI" panose="020B0604030504040204" pitchFamily="50" charset="-128"/>
              </a:rPr>
              <a:t>業務詳細仕様</a:t>
            </a:r>
            <a:br>
              <a:rPr lang="en-US" altLang="ja-JP" dirty="0">
                <a:latin typeface="Meiryo UI" panose="020B0604030504040204" pitchFamily="50" charset="-128"/>
                <a:ea typeface="Meiryo UI" panose="020B0604030504040204" pitchFamily="50" charset="-128"/>
              </a:rPr>
            </a:br>
            <a:r>
              <a:rPr lang="ja-JP" altLang="en-US" dirty="0">
                <a:latin typeface="Meiryo UI" panose="020B0604030504040204" pitchFamily="50" charset="-128"/>
                <a:ea typeface="Meiryo UI" panose="020B0604030504040204" pitchFamily="50" charset="-128"/>
              </a:rPr>
              <a:t>事前準備：マスタ情報管理 </a:t>
            </a:r>
            <a:r>
              <a:rPr lang="en-US" altLang="ja-JP" dirty="0">
                <a:latin typeface="Meiryo UI" panose="020B0604030504040204" pitchFamily="50" charset="-128"/>
                <a:ea typeface="Meiryo UI" panose="020B0604030504040204" pitchFamily="50" charset="-128"/>
              </a:rPr>
              <a:t>– </a:t>
            </a:r>
            <a:r>
              <a:rPr lang="ja-JP" altLang="en-US" dirty="0">
                <a:latin typeface="Meiryo UI" panose="020B0604030504040204" pitchFamily="50" charset="-128"/>
                <a:ea typeface="Meiryo UI" panose="020B0604030504040204" pitchFamily="50" charset="-128"/>
              </a:rPr>
              <a:t>事業計画認定情報</a:t>
            </a:r>
            <a:endParaRPr kumimoji="1" lang="ja-JP" altLang="en-US" dirty="0">
              <a:latin typeface="Meiryo UI" panose="020B0604030504040204" pitchFamily="50" charset="-128"/>
              <a:ea typeface="Meiryo UI" panose="020B0604030504040204" pitchFamily="50" charset="-128"/>
            </a:endParaRPr>
          </a:p>
        </p:txBody>
      </p:sp>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1709838284"/>
              </p:ext>
            </p:extLst>
          </p:nvPr>
        </p:nvGraphicFramePr>
        <p:xfrm>
          <a:off x="141614" y="864068"/>
          <a:ext cx="9601200" cy="5776184"/>
        </p:xfrm>
        <a:graphic>
          <a:graphicData uri="http://schemas.openxmlformats.org/drawingml/2006/table">
            <a:tbl>
              <a:tblPr firstRow="1" bandRow="1">
                <a:tableStyleId>{2D5ABB26-0587-4C30-8999-92F81FD0307C}</a:tableStyleId>
              </a:tblPr>
              <a:tblGrid>
                <a:gridCol w="1149668">
                  <a:extLst>
                    <a:ext uri="{9D8B030D-6E8A-4147-A177-3AD203B41FA5}">
                      <a16:colId xmlns:a16="http://schemas.microsoft.com/office/drawing/2014/main" val="358073148"/>
                    </a:ext>
                  </a:extLst>
                </a:gridCol>
                <a:gridCol w="8451532">
                  <a:extLst>
                    <a:ext uri="{9D8B030D-6E8A-4147-A177-3AD203B41FA5}">
                      <a16:colId xmlns:a16="http://schemas.microsoft.com/office/drawing/2014/main" val="1235158156"/>
                    </a:ext>
                  </a:extLst>
                </a:gridCol>
              </a:tblGrid>
              <a:tr h="0">
                <a:tc>
                  <a:txBody>
                    <a:bodyPr/>
                    <a:lstStyle/>
                    <a:p>
                      <a:pPr algn="l"/>
                      <a:r>
                        <a:rPr kumimoji="1" lang="ja-JP" altLang="en-US" sz="1200" b="0" dirty="0">
                          <a:latin typeface="Meiryo UI" panose="020B0604030504040204" pitchFamily="50" charset="-128"/>
                          <a:ea typeface="Meiryo UI" panose="020B0604030504040204" pitchFamily="50" charset="-128"/>
                        </a:rPr>
                        <a:t>業務プロセス</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登録</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a:t>
                      </a:r>
                      <a:r>
                        <a:rPr kumimoji="1" lang="en-US" altLang="ja-JP" sz="1200" b="0" dirty="0">
                          <a:latin typeface="Meiryo UI" panose="020B0604030504040204" pitchFamily="50" charset="-128"/>
                          <a:ea typeface="Meiryo UI" panose="020B0604030504040204" pitchFamily="50" charset="-128"/>
                        </a:rPr>
                        <a:t>01:</a:t>
                      </a:r>
                      <a:r>
                        <a:rPr kumimoji="1" lang="zh-TW" altLang="en-US" sz="1200" b="0" dirty="0">
                          <a:latin typeface="Meiryo UI" panose="020B0604030504040204" pitchFamily="50" charset="-128"/>
                          <a:ea typeface="Meiryo UI" panose="020B0604030504040204" pitchFamily="50" charset="-128"/>
                        </a:rPr>
                        <a:t>事業計画認定情報</a:t>
                      </a:r>
                      <a:r>
                        <a:rPr kumimoji="1" lang="ja-JP" altLang="en-US" sz="1200" b="0" dirty="0">
                          <a:latin typeface="Meiryo UI" panose="020B0604030504040204" pitchFamily="50" charset="-128"/>
                          <a:ea typeface="Meiryo UI" panose="020B0604030504040204" pitchFamily="50" charset="-128"/>
                        </a:rPr>
                        <a:t>抽出」「</a:t>
                      </a:r>
                      <a:r>
                        <a:rPr kumimoji="1" lang="en-US" altLang="ja-JP" sz="1200" b="0" dirty="0">
                          <a:latin typeface="Meiryo UI" panose="020B0604030504040204" pitchFamily="50" charset="-128"/>
                          <a:ea typeface="Meiryo UI" panose="020B0604030504040204" pitchFamily="50" charset="-128"/>
                        </a:rPr>
                        <a:t>02:</a:t>
                      </a:r>
                      <a:r>
                        <a:rPr kumimoji="1" lang="zh-TW" altLang="en-US" sz="1200" b="0" dirty="0">
                          <a:latin typeface="Meiryo UI" panose="020B0604030504040204" pitchFamily="50" charset="-128"/>
                          <a:ea typeface="Meiryo UI" panose="020B0604030504040204" pitchFamily="50" charset="-128"/>
                        </a:rPr>
                        <a:t>事業計画認定情報抽出</a:t>
                      </a:r>
                      <a:r>
                        <a:rPr kumimoji="1" lang="ja-JP" altLang="en-US" sz="1200" b="0" dirty="0">
                          <a:latin typeface="Meiryo UI" panose="020B0604030504040204" pitchFamily="50" charset="-128"/>
                          <a:ea typeface="Meiryo UI" panose="020B0604030504040204" pitchFamily="50" charset="-128"/>
                        </a:rPr>
                        <a:t>」</a:t>
                      </a: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照会</a:t>
                      </a:r>
                      <a:r>
                        <a:rPr kumimoji="1" lang="en-US" altLang="ja-JP" sz="1200" b="0" dirty="0">
                          <a:latin typeface="Meiryo UI" panose="020B0604030504040204" pitchFamily="50" charset="-128"/>
                          <a:ea typeface="Meiryo UI" panose="020B0604030504040204" pitchFamily="50" charset="-128"/>
                        </a:rPr>
                        <a:t>】</a:t>
                      </a:r>
                      <a:r>
                        <a:rPr kumimoji="1" lang="zh-TW" altLang="en-US" sz="1200" b="0" dirty="0">
                          <a:latin typeface="Meiryo UI" panose="020B0604030504040204" pitchFamily="50" charset="-128"/>
                          <a:ea typeface="Meiryo UI" panose="020B0604030504040204" pitchFamily="50" charset="-128"/>
                        </a:rPr>
                        <a:t>「</a:t>
                      </a:r>
                      <a:r>
                        <a:rPr kumimoji="1" lang="en-US" altLang="zh-TW" sz="1200" b="0" dirty="0">
                          <a:latin typeface="Meiryo UI" panose="020B0604030504040204" pitchFamily="50" charset="-128"/>
                          <a:ea typeface="Meiryo UI" panose="020B0604030504040204" pitchFamily="50" charset="-128"/>
                        </a:rPr>
                        <a:t>01:</a:t>
                      </a:r>
                      <a:r>
                        <a:rPr kumimoji="1" lang="zh-TW" altLang="en-US" sz="1200" b="0" dirty="0">
                          <a:latin typeface="Meiryo UI" panose="020B0604030504040204" pitchFamily="50" charset="-128"/>
                          <a:ea typeface="Meiryo UI" panose="020B0604030504040204" pitchFamily="50" charset="-128"/>
                        </a:rPr>
                        <a:t>事業計画認定情報</a:t>
                      </a:r>
                      <a:r>
                        <a:rPr kumimoji="1" lang="ja-JP" altLang="en-US" sz="1200" b="0" dirty="0">
                          <a:latin typeface="Meiryo UI" panose="020B0604030504040204" pitchFamily="50" charset="-128"/>
                          <a:ea typeface="Meiryo UI" panose="020B0604030504040204" pitchFamily="50" charset="-128"/>
                        </a:rPr>
                        <a:t>照会</a:t>
                      </a:r>
                      <a:r>
                        <a:rPr kumimoji="1" lang="zh-TW" altLang="en-US" sz="1200" b="0" dirty="0">
                          <a:latin typeface="Meiryo UI" panose="020B0604030504040204" pitchFamily="50" charset="-128"/>
                          <a:ea typeface="Meiryo UI" panose="020B0604030504040204" pitchFamily="50" charset="-128"/>
                        </a:rPr>
                        <a:t>」</a:t>
                      </a:r>
                      <a:endParaRPr kumimoji="1" lang="en-US" altLang="zh-TW"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281183">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業務詳細仕様</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2081878"/>
                  </a:ext>
                </a:extLst>
              </a:tr>
              <a:tr h="5037801">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b="1" u="sng" dirty="0">
                          <a:latin typeface="Meiryo UI" panose="020B0604030504040204" pitchFamily="50" charset="-128"/>
                          <a:ea typeface="Meiryo UI" panose="020B0604030504040204" pitchFamily="50" charset="-128"/>
                        </a:rPr>
                        <a:t>登録が必要な</a:t>
                      </a:r>
                      <a:r>
                        <a:rPr kumimoji="1" lang="zh-TW" altLang="en-US" sz="1100" b="1" u="sng" dirty="0">
                          <a:latin typeface="Meiryo UI" panose="020B0604030504040204" pitchFamily="50" charset="-128"/>
                          <a:ea typeface="Meiryo UI" panose="020B0604030504040204" pitchFamily="50" charset="-128"/>
                        </a:rPr>
                        <a:t>事業計画認定情報</a:t>
                      </a:r>
                      <a:r>
                        <a:rPr kumimoji="1" lang="en-US" altLang="ja-JP" sz="1100" b="1" u="sng" dirty="0">
                          <a:latin typeface="Meiryo UI" panose="020B0604030504040204" pitchFamily="50" charset="-128"/>
                          <a:ea typeface="Meiryo UI" panose="020B0604030504040204" pitchFamily="50" charset="-128"/>
                        </a:rPr>
                        <a:t>(8/10)</a:t>
                      </a:r>
                      <a:endParaRPr kumimoji="1" lang="en-US" altLang="ja-JP" sz="1200" b="1" u="sng"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1" u="sng" dirty="0">
                        <a:latin typeface="Meiryo UI" panose="020B0604030504040204" pitchFamily="50" charset="-128"/>
                        <a:ea typeface="Meiryo UI" panose="020B0604030504040204" pitchFamily="50" charset="-128"/>
                      </a:endParaRPr>
                    </a:p>
                    <a:p>
                      <a:pPr lvl="0">
                        <a:defRPr/>
                      </a:pPr>
                      <a:r>
                        <a:rPr kumimoji="1" lang="en-US" altLang="ja-JP" sz="1100" b="0" u="none" dirty="0">
                          <a:latin typeface="Meiryo UI" panose="020B0604030504040204" pitchFamily="50" charset="-128"/>
                          <a:ea typeface="Meiryo UI" panose="020B0604030504040204" pitchFamily="50" charset="-128"/>
                        </a:rPr>
                        <a:t>【※4</a:t>
                      </a:r>
                      <a:r>
                        <a:rPr kumimoji="1" lang="ja-JP" altLang="en-US" sz="1100" b="0" u="none" dirty="0">
                          <a:latin typeface="Meiryo UI" panose="020B0604030504040204" pitchFamily="50" charset="-128"/>
                          <a:ea typeface="Meiryo UI" panose="020B0604030504040204" pitchFamily="50" charset="-128"/>
                        </a:rPr>
                        <a:t>：バイオマス燃料区分コード</a:t>
                      </a:r>
                      <a:r>
                        <a:rPr kumimoji="1" lang="en-US" altLang="ja-JP" sz="1100" b="0" u="none" dirty="0">
                          <a:latin typeface="Meiryo UI" panose="020B0604030504040204" pitchFamily="50" charset="-128"/>
                          <a:ea typeface="Meiryo UI" panose="020B0604030504040204" pitchFamily="50" charset="-128"/>
                        </a:rPr>
                        <a:t>】</a:t>
                      </a:r>
                      <a:endParaRPr kumimoji="0" lang="en-US" altLang="ja-JP" sz="1100" b="0" u="none" kern="0" dirty="0">
                        <a:solidFill>
                          <a:srgbClr val="000000">
                            <a:lumMod val="100000"/>
                          </a:srgbClr>
                        </a:solidFill>
                        <a:latin typeface="Meiryo UI"/>
                        <a:ea typeface="Meiryo UI"/>
                      </a:endParaRPr>
                    </a:p>
                    <a:p>
                      <a:pPr marL="171450" lvl="0" indent="-171450">
                        <a:buFont typeface="Arial" panose="020B0604020202020204" pitchFamily="34" charset="0"/>
                        <a:buChar char="•"/>
                        <a:defRPr/>
                      </a:pPr>
                      <a:r>
                        <a:rPr kumimoji="1" lang="en-US" altLang="ja-JP" sz="1100" b="0" u="none" dirty="0">
                          <a:latin typeface="Meiryo UI" panose="020B0604030504040204" pitchFamily="50" charset="-128"/>
                          <a:ea typeface="Meiryo UI" panose="020B0604030504040204" pitchFamily="50" charset="-128"/>
                        </a:rPr>
                        <a:t>※3</a:t>
                      </a:r>
                      <a:r>
                        <a:rPr kumimoji="1" lang="ja-JP" altLang="en-US" sz="1100" b="0" u="none" dirty="0">
                          <a:latin typeface="Meiryo UI" panose="020B0604030504040204" pitchFamily="50" charset="-128"/>
                          <a:ea typeface="Meiryo UI" panose="020B0604030504040204" pitchFamily="50" charset="-128"/>
                        </a:rPr>
                        <a:t>の対象制度識別コードが</a:t>
                      </a:r>
                      <a:r>
                        <a:rPr kumimoji="1" lang="en-US" altLang="ja-JP" sz="1100" b="0" u="none" dirty="0">
                          <a:latin typeface="Meiryo UI" panose="020B0604030504040204" pitchFamily="50" charset="-128"/>
                          <a:ea typeface="Meiryo UI" panose="020B0604030504040204" pitchFamily="50" charset="-128"/>
                        </a:rPr>
                        <a:t>2,5,6,8,F</a:t>
                      </a:r>
                      <a:r>
                        <a:rPr kumimoji="1" lang="ja-JP" altLang="en-US" sz="1100" b="0" u="none" dirty="0">
                          <a:latin typeface="Meiryo UI" panose="020B0604030504040204" pitchFamily="50" charset="-128"/>
                          <a:ea typeface="Meiryo UI" panose="020B0604030504040204" pitchFamily="50" charset="-128"/>
                        </a:rPr>
                        <a:t>のバイオマス発電設備のみ有効</a:t>
                      </a:r>
                      <a:endParaRPr kumimoji="0" lang="en-US" altLang="ja-JP" sz="1100" b="0" u="none" kern="0" dirty="0">
                        <a:solidFill>
                          <a:srgbClr val="000000">
                            <a:lumMod val="100000"/>
                          </a:srgbClr>
                        </a:solidFill>
                        <a:latin typeface="Meiryo UI"/>
                        <a:ea typeface="Meiryo UI"/>
                      </a:endParaRPr>
                    </a:p>
                    <a:p>
                      <a:pPr marL="171450" marR="0" lvl="0" indent="-171450" algn="l" defTabSz="68578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u="none" dirty="0">
                          <a:latin typeface="Meiryo UI" panose="020B0604030504040204" pitchFamily="50" charset="-128"/>
                          <a:ea typeface="Meiryo UI" panose="020B0604030504040204" pitchFamily="50" charset="-128"/>
                        </a:rPr>
                        <a:t>ボイラーや内燃機関等に投入する発熱量を有する全ての燃料についての燃料区分。設備の発電形態となる主燃料を含む。</a:t>
                      </a:r>
                    </a:p>
                    <a:p>
                      <a:pPr marL="171450" lvl="0" indent="-171450">
                        <a:buFont typeface="Arial" panose="020B0604020202020204" pitchFamily="34" charset="0"/>
                        <a:buChar char="•"/>
                        <a:defRPr/>
                      </a:pPr>
                      <a:endParaRPr kumimoji="0" lang="en-US" altLang="ja-JP" sz="1100" b="0" u="none" kern="0" dirty="0">
                        <a:solidFill>
                          <a:srgbClr val="000000">
                            <a:lumMod val="100000"/>
                          </a:srgbClr>
                        </a:solidFill>
                        <a:latin typeface="Meiryo UI"/>
                        <a:ea typeface="Meiryo UI"/>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b="0" u="none" dirty="0">
                          <a:latin typeface="Meiryo UI" panose="020B0604030504040204" pitchFamily="50" charset="-128"/>
                          <a:ea typeface="Meiryo UI" panose="020B0604030504040204" pitchFamily="50" charset="-128"/>
                        </a:rPr>
                        <a:t>　</a:t>
                      </a:r>
                      <a:r>
                        <a:rPr kumimoji="1" lang="en-US" altLang="ja-JP" sz="1100" b="0" u="none" dirty="0">
                          <a:latin typeface="Meiryo UI" panose="020B0604030504040204" pitchFamily="50" charset="-128"/>
                          <a:ea typeface="Meiryo UI" panose="020B0604030504040204" pitchFamily="50" charset="-128"/>
                        </a:rPr>
                        <a:t>A</a:t>
                      </a:r>
                      <a:r>
                        <a:rPr kumimoji="1" lang="ja-JP" altLang="en-US" sz="1100" b="0" u="none" dirty="0">
                          <a:latin typeface="Meiryo UI" panose="020B0604030504040204" pitchFamily="50" charset="-128"/>
                          <a:ea typeface="Meiryo UI" panose="020B0604030504040204" pitchFamily="50" charset="-128"/>
                        </a:rPr>
                        <a:t>：メタン発酵ガス</a:t>
                      </a: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b="0" u="none" dirty="0">
                          <a:latin typeface="Meiryo UI" panose="020B0604030504040204" pitchFamily="50" charset="-128"/>
                          <a:ea typeface="Meiryo UI" panose="020B0604030504040204" pitchFamily="50" charset="-128"/>
                        </a:rPr>
                        <a:t>　</a:t>
                      </a:r>
                      <a:r>
                        <a:rPr kumimoji="1" lang="en-US" altLang="ja-JP" sz="1100" b="0" u="none" dirty="0">
                          <a:latin typeface="Meiryo UI" panose="020B0604030504040204" pitchFamily="50" charset="-128"/>
                          <a:ea typeface="Meiryo UI" panose="020B0604030504040204" pitchFamily="50" charset="-128"/>
                        </a:rPr>
                        <a:t>B</a:t>
                      </a:r>
                      <a:r>
                        <a:rPr kumimoji="1" lang="ja-JP" altLang="en-US" sz="1100" b="0" u="none" dirty="0">
                          <a:latin typeface="Meiryo UI" panose="020B0604030504040204" pitchFamily="50" charset="-128"/>
                          <a:ea typeface="Meiryo UI" panose="020B0604030504040204" pitchFamily="50" charset="-128"/>
                        </a:rPr>
                        <a:t>：森林における立木竹の伐採または間伐により発生する、未利用の木質バイオマス（輸入木材を除く）</a:t>
                      </a: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b="0" u="none" dirty="0">
                          <a:latin typeface="Meiryo UI" panose="020B0604030504040204" pitchFamily="50" charset="-128"/>
                          <a:ea typeface="Meiryo UI" panose="020B0604030504040204" pitchFamily="50" charset="-128"/>
                        </a:rPr>
                        <a:t>　</a:t>
                      </a:r>
                      <a:r>
                        <a:rPr kumimoji="1" lang="en-US" altLang="ja-JP" sz="1100" b="0" u="none" dirty="0">
                          <a:latin typeface="Meiryo UI" panose="020B0604030504040204" pitchFamily="50" charset="-128"/>
                          <a:ea typeface="Meiryo UI" panose="020B0604030504040204" pitchFamily="50" charset="-128"/>
                        </a:rPr>
                        <a:t>C</a:t>
                      </a:r>
                      <a:r>
                        <a:rPr kumimoji="1" lang="ja-JP" altLang="en-US" sz="1100" b="0" u="none" dirty="0">
                          <a:latin typeface="Meiryo UI" panose="020B0604030504040204" pitchFamily="50" charset="-128"/>
                          <a:ea typeface="Meiryo UI" panose="020B0604030504040204" pitchFamily="50" charset="-128"/>
                        </a:rPr>
                        <a:t>：一般木質バイオマス・農作物残さ（製材等残材、輸入木材、農作物残さ等）</a:t>
                      </a: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b="0" u="none" dirty="0">
                          <a:latin typeface="Meiryo UI" panose="020B0604030504040204" pitchFamily="50" charset="-128"/>
                          <a:ea typeface="Meiryo UI" panose="020B0604030504040204" pitchFamily="50" charset="-128"/>
                        </a:rPr>
                        <a:t>　</a:t>
                      </a:r>
                      <a:r>
                        <a:rPr kumimoji="1" lang="en-US" altLang="ja-JP" sz="1100" b="0" u="none" dirty="0">
                          <a:latin typeface="Meiryo UI" panose="020B0604030504040204" pitchFamily="50" charset="-128"/>
                          <a:ea typeface="Meiryo UI" panose="020B0604030504040204" pitchFamily="50" charset="-128"/>
                        </a:rPr>
                        <a:t>D</a:t>
                      </a:r>
                      <a:r>
                        <a:rPr kumimoji="1" lang="ja-JP" altLang="en-US" sz="1100" b="0" u="none" dirty="0">
                          <a:latin typeface="Meiryo UI" panose="020B0604030504040204" pitchFamily="50" charset="-128"/>
                          <a:ea typeface="Meiryo UI" panose="020B0604030504040204" pitchFamily="50" charset="-128"/>
                        </a:rPr>
                        <a:t>：建築資材廃棄物</a:t>
                      </a: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b="0" u="none" dirty="0">
                          <a:latin typeface="Meiryo UI" panose="020B0604030504040204" pitchFamily="50" charset="-128"/>
                          <a:ea typeface="Meiryo UI" panose="020B0604030504040204" pitchFamily="50" charset="-128"/>
                        </a:rPr>
                        <a:t>　</a:t>
                      </a:r>
                      <a:r>
                        <a:rPr kumimoji="1" lang="en-US" altLang="ja-JP" sz="1100" b="0" u="none" dirty="0">
                          <a:latin typeface="Meiryo UI" panose="020B0604030504040204" pitchFamily="50" charset="-128"/>
                          <a:ea typeface="Meiryo UI" panose="020B0604030504040204" pitchFamily="50" charset="-128"/>
                        </a:rPr>
                        <a:t>E</a:t>
                      </a:r>
                      <a:r>
                        <a:rPr kumimoji="1" lang="ja-JP" altLang="en-US" sz="1100" b="0" u="none" dirty="0">
                          <a:latin typeface="Meiryo UI" panose="020B0604030504040204" pitchFamily="50" charset="-128"/>
                          <a:ea typeface="Meiryo UI" panose="020B0604030504040204" pitchFamily="50" charset="-128"/>
                        </a:rPr>
                        <a:t>：一般廃棄物・木質バイオマス以外のバイオマス</a:t>
                      </a: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b="0" u="none" dirty="0">
                          <a:latin typeface="Meiryo UI" panose="020B0604030504040204" pitchFamily="50" charset="-128"/>
                          <a:ea typeface="Meiryo UI" panose="020B0604030504040204" pitchFamily="50" charset="-128"/>
                        </a:rPr>
                        <a:t>　</a:t>
                      </a:r>
                      <a:r>
                        <a:rPr kumimoji="1" lang="en-US" altLang="ja-JP" sz="1100" b="0" u="none" dirty="0">
                          <a:latin typeface="Meiryo UI" panose="020B0604030504040204" pitchFamily="50" charset="-128"/>
                          <a:ea typeface="Meiryo UI" panose="020B0604030504040204" pitchFamily="50" charset="-128"/>
                        </a:rPr>
                        <a:t>F</a:t>
                      </a:r>
                      <a:r>
                        <a:rPr kumimoji="1" lang="ja-JP" altLang="en-US" sz="1100" b="0" u="none" dirty="0">
                          <a:latin typeface="Meiryo UI" panose="020B0604030504040204" pitchFamily="50" charset="-128"/>
                          <a:ea typeface="Meiryo UI" panose="020B0604030504040204" pitchFamily="50" charset="-128"/>
                        </a:rPr>
                        <a:t>：その他（助燃剤等）</a:t>
                      </a: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b="0" u="none" dirty="0">
                          <a:latin typeface="Meiryo UI" panose="020B0604030504040204" pitchFamily="50" charset="-128"/>
                          <a:ea typeface="Meiryo UI" panose="020B0604030504040204" pitchFamily="50" charset="-128"/>
                        </a:rPr>
                        <a:t>　</a:t>
                      </a:r>
                      <a:r>
                        <a:rPr kumimoji="1" lang="en-US" altLang="ja-JP" sz="1100" b="0" u="none" dirty="0">
                          <a:latin typeface="Meiryo UI" panose="020B0604030504040204" pitchFamily="50" charset="-128"/>
                          <a:ea typeface="Meiryo UI" panose="020B0604030504040204" pitchFamily="50" charset="-128"/>
                        </a:rPr>
                        <a:t>G</a:t>
                      </a:r>
                      <a:r>
                        <a:rPr kumimoji="1" lang="ja-JP" altLang="en-US" sz="1100" b="0" u="none" dirty="0">
                          <a:latin typeface="Meiryo UI" panose="020B0604030504040204" pitchFamily="50" charset="-128"/>
                          <a:ea typeface="Meiryo UI" panose="020B0604030504040204" pitchFamily="50" charset="-128"/>
                        </a:rPr>
                        <a:t>：液体燃料</a:t>
                      </a: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100" b="0" u="none"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b="0" u="none" dirty="0">
                          <a:latin typeface="Meiryo UI" panose="020B0604030504040204" pitchFamily="50" charset="-128"/>
                          <a:ea typeface="Meiryo UI" panose="020B0604030504040204" pitchFamily="50" charset="-128"/>
                        </a:rPr>
                        <a:t>　</a:t>
                      </a:r>
                      <a:r>
                        <a:rPr kumimoji="1" lang="en-US" altLang="ja-JP" sz="1100" b="0" u="none" dirty="0">
                          <a:latin typeface="Meiryo UI" panose="020B0604030504040204" pitchFamily="50" charset="-128"/>
                          <a:ea typeface="Meiryo UI" panose="020B0604030504040204" pitchFamily="50" charset="-128"/>
                        </a:rPr>
                        <a:t>※</a:t>
                      </a:r>
                      <a:r>
                        <a:rPr kumimoji="1" lang="ja-JP" altLang="en-US" sz="1100" b="0" u="none" dirty="0">
                          <a:latin typeface="Meiryo UI" panose="020B0604030504040204" pitchFamily="50" charset="-128"/>
                          <a:ea typeface="Meiryo UI" panose="020B0604030504040204" pitchFamily="50" charset="-128"/>
                        </a:rPr>
                        <a:t>複数の燃料区分がある場合は並べて登録される</a:t>
                      </a: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b="0" u="none" dirty="0">
                          <a:latin typeface="Meiryo UI" panose="020B0604030504040204" pitchFamily="50" charset="-128"/>
                          <a:ea typeface="Meiryo UI" panose="020B0604030504040204" pitchFamily="50" charset="-128"/>
                        </a:rPr>
                        <a:t>　　　例：</a:t>
                      </a:r>
                      <a:r>
                        <a:rPr kumimoji="1" lang="en-US" altLang="ja-JP" sz="1100" b="0" u="none" dirty="0">
                          <a:latin typeface="Meiryo UI" panose="020B0604030504040204" pitchFamily="50" charset="-128"/>
                          <a:ea typeface="Meiryo UI" panose="020B0604030504040204" pitchFamily="50" charset="-128"/>
                        </a:rPr>
                        <a:t>ACEF</a:t>
                      </a: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77678721"/>
                  </a:ext>
                </a:extLst>
              </a:tr>
            </a:tbl>
          </a:graphicData>
        </a:graphic>
      </p:graphicFrame>
    </p:spTree>
    <p:extLst>
      <p:ext uri="{BB962C8B-B14F-4D97-AF65-F5344CB8AC3E}">
        <p14:creationId xmlns:p14="http://schemas.microsoft.com/office/powerpoint/2010/main" val="2581669450"/>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zh-TW" altLang="en-US" dirty="0">
                <a:latin typeface="Meiryo UI" panose="020B0604030504040204" pitchFamily="50" charset="-128"/>
                <a:ea typeface="Meiryo UI" panose="020B0604030504040204" pitchFamily="50" charset="-128"/>
              </a:rPr>
              <a:t>業務詳細仕様</a:t>
            </a:r>
            <a:br>
              <a:rPr lang="en-US" altLang="ja-JP" dirty="0">
                <a:latin typeface="Meiryo UI" panose="020B0604030504040204" pitchFamily="50" charset="-128"/>
                <a:ea typeface="Meiryo UI" panose="020B0604030504040204" pitchFamily="50" charset="-128"/>
              </a:rPr>
            </a:br>
            <a:r>
              <a:rPr lang="ja-JP" altLang="en-US" dirty="0">
                <a:latin typeface="Meiryo UI" panose="020B0604030504040204" pitchFamily="50" charset="-128"/>
                <a:ea typeface="Meiryo UI" panose="020B0604030504040204" pitchFamily="50" charset="-128"/>
              </a:rPr>
              <a:t>事前準備：マスタ情報管理 </a:t>
            </a:r>
            <a:r>
              <a:rPr lang="en-US" altLang="ja-JP" dirty="0">
                <a:latin typeface="Meiryo UI" panose="020B0604030504040204" pitchFamily="50" charset="-128"/>
                <a:ea typeface="Meiryo UI" panose="020B0604030504040204" pitchFamily="50" charset="-128"/>
              </a:rPr>
              <a:t>– </a:t>
            </a:r>
            <a:r>
              <a:rPr lang="ja-JP" altLang="en-US" dirty="0">
                <a:latin typeface="Meiryo UI" panose="020B0604030504040204" pitchFamily="50" charset="-128"/>
                <a:ea typeface="Meiryo UI" panose="020B0604030504040204" pitchFamily="50" charset="-128"/>
              </a:rPr>
              <a:t>事業計画認定情報</a:t>
            </a:r>
            <a:endParaRPr kumimoji="1" lang="ja-JP" altLang="en-US" dirty="0">
              <a:latin typeface="Meiryo UI" panose="020B0604030504040204" pitchFamily="50" charset="-128"/>
              <a:ea typeface="Meiryo UI" panose="020B0604030504040204" pitchFamily="50" charset="-128"/>
            </a:endParaRPr>
          </a:p>
        </p:txBody>
      </p:sp>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2212401574"/>
              </p:ext>
            </p:extLst>
          </p:nvPr>
        </p:nvGraphicFramePr>
        <p:xfrm>
          <a:off x="141614" y="864069"/>
          <a:ext cx="9601200" cy="5894950"/>
        </p:xfrm>
        <a:graphic>
          <a:graphicData uri="http://schemas.openxmlformats.org/drawingml/2006/table">
            <a:tbl>
              <a:tblPr firstRow="1" bandRow="1">
                <a:tableStyleId>{2D5ABB26-0587-4C30-8999-92F81FD0307C}</a:tableStyleId>
              </a:tblPr>
              <a:tblGrid>
                <a:gridCol w="1149668">
                  <a:extLst>
                    <a:ext uri="{9D8B030D-6E8A-4147-A177-3AD203B41FA5}">
                      <a16:colId xmlns:a16="http://schemas.microsoft.com/office/drawing/2014/main" val="358073148"/>
                    </a:ext>
                  </a:extLst>
                </a:gridCol>
                <a:gridCol w="8451532">
                  <a:extLst>
                    <a:ext uri="{9D8B030D-6E8A-4147-A177-3AD203B41FA5}">
                      <a16:colId xmlns:a16="http://schemas.microsoft.com/office/drawing/2014/main" val="1235158156"/>
                    </a:ext>
                  </a:extLst>
                </a:gridCol>
              </a:tblGrid>
              <a:tr h="0">
                <a:tc>
                  <a:txBody>
                    <a:bodyPr/>
                    <a:lstStyle/>
                    <a:p>
                      <a:pPr algn="l"/>
                      <a:r>
                        <a:rPr kumimoji="1" lang="ja-JP" altLang="en-US" sz="1200" b="0" dirty="0">
                          <a:latin typeface="Meiryo UI" panose="020B0604030504040204" pitchFamily="50" charset="-128"/>
                          <a:ea typeface="Meiryo UI" panose="020B0604030504040204" pitchFamily="50" charset="-128"/>
                        </a:rPr>
                        <a:t>業務プロセス</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登録</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a:t>
                      </a:r>
                      <a:r>
                        <a:rPr kumimoji="1" lang="en-US" altLang="ja-JP" sz="1200" b="0" dirty="0">
                          <a:latin typeface="Meiryo UI" panose="020B0604030504040204" pitchFamily="50" charset="-128"/>
                          <a:ea typeface="Meiryo UI" panose="020B0604030504040204" pitchFamily="50" charset="-128"/>
                        </a:rPr>
                        <a:t>01:</a:t>
                      </a:r>
                      <a:r>
                        <a:rPr kumimoji="1" lang="zh-TW" altLang="en-US" sz="1200" b="0" dirty="0">
                          <a:latin typeface="Meiryo UI" panose="020B0604030504040204" pitchFamily="50" charset="-128"/>
                          <a:ea typeface="Meiryo UI" panose="020B0604030504040204" pitchFamily="50" charset="-128"/>
                        </a:rPr>
                        <a:t>解体等積立基準額公表</a:t>
                      </a:r>
                      <a:r>
                        <a:rPr kumimoji="1" lang="ja-JP" altLang="en-US" sz="1200" b="0" dirty="0">
                          <a:latin typeface="Meiryo UI" panose="020B0604030504040204" pitchFamily="50" charset="-128"/>
                          <a:ea typeface="Meiryo UI" panose="020B0604030504040204" pitchFamily="50" charset="-128"/>
                        </a:rPr>
                        <a:t>」</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264973">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業務詳細仕様</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2081878"/>
                  </a:ext>
                </a:extLst>
              </a:tr>
              <a:tr h="5346310">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b="1" u="sng" dirty="0">
                          <a:latin typeface="Meiryo UI" panose="020B0604030504040204" pitchFamily="50" charset="-128"/>
                          <a:ea typeface="Meiryo UI" panose="020B0604030504040204" pitchFamily="50" charset="-128"/>
                        </a:rPr>
                        <a:t>登録が必要な事業計画認定情報</a:t>
                      </a:r>
                      <a:r>
                        <a:rPr kumimoji="1" lang="en-US" altLang="ja-JP" sz="1100" b="1" u="sng" dirty="0">
                          <a:latin typeface="Meiryo UI" panose="020B0604030504040204" pitchFamily="50" charset="-128"/>
                          <a:ea typeface="Meiryo UI" panose="020B0604030504040204" pitchFamily="50" charset="-128"/>
                        </a:rPr>
                        <a:t>(9/10)</a:t>
                      </a: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100" b="1" u="sng"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latin typeface="Meiryo UI" panose="020B0604030504040204" pitchFamily="50" charset="-128"/>
                          <a:ea typeface="Meiryo UI" panose="020B0604030504040204" pitchFamily="50" charset="-128"/>
                        </a:rPr>
                        <a:t>【※6</a:t>
                      </a:r>
                      <a:r>
                        <a:rPr kumimoji="1" lang="ja-JP" altLang="en-US" sz="1200" b="0" dirty="0">
                          <a:latin typeface="Meiryo UI" panose="020B0604030504040204" pitchFamily="50" charset="-128"/>
                          <a:ea typeface="Meiryo UI" panose="020B0604030504040204" pitchFamily="50" charset="-128"/>
                        </a:rPr>
                        <a:t>：解体等積立基準額</a:t>
                      </a:r>
                      <a:r>
                        <a:rPr kumimoji="1" lang="en-US" altLang="ja-JP" sz="1200" b="0" dirty="0">
                          <a:latin typeface="Meiryo UI" panose="020B0604030504040204" pitchFamily="50" charset="-128"/>
                          <a:ea typeface="Meiryo UI" panose="020B0604030504040204" pitchFamily="50" charset="-128"/>
                        </a:rPr>
                        <a:t>】</a:t>
                      </a:r>
                    </a:p>
                    <a:p>
                      <a:pPr marL="171450" marR="0" lvl="0" indent="-171450" algn="l" defTabSz="685783" rtl="0" eaLnBrk="1" fontAlgn="auto" latinLnBrk="0" hangingPunct="1">
                        <a:lnSpc>
                          <a:spcPct val="100000"/>
                        </a:lnSpc>
                        <a:spcBef>
                          <a:spcPts val="0"/>
                        </a:spcBef>
                        <a:spcAft>
                          <a:spcPts val="0"/>
                        </a:spcAft>
                        <a:buClrTx/>
                        <a:buSzTx/>
                        <a:buFont typeface="Arial" panose="020B0604020202020204" pitchFamily="34" charset="0"/>
                        <a:buChar char="•"/>
                        <a:tabLst/>
                        <a:defRPr/>
                      </a:pPr>
                      <a:r>
                        <a:rPr lang="ja-JP" altLang="en-US" sz="1100" dirty="0">
                          <a:latin typeface="Meiryo UI" panose="020B0604030504040204" pitchFamily="50" charset="-128"/>
                          <a:ea typeface="Meiryo UI" panose="020B0604030504040204" pitchFamily="50" charset="-128"/>
                        </a:rPr>
                        <a:t>再エネ促進法第十五条の七</a:t>
                      </a:r>
                      <a:r>
                        <a:rPr lang="en-US" altLang="ja-JP" sz="800" dirty="0">
                          <a:latin typeface="Meiryo UI" panose="020B0604030504040204" pitchFamily="50" charset="-128"/>
                          <a:ea typeface="Meiryo UI" panose="020B0604030504040204" pitchFamily="50" charset="-128"/>
                        </a:rPr>
                        <a:t>(※1)</a:t>
                      </a:r>
                      <a:r>
                        <a:rPr lang="ja-JP" altLang="en-US" sz="1100" dirty="0">
                          <a:latin typeface="Meiryo UI" panose="020B0604030504040204" pitchFamily="50" charset="-128"/>
                          <a:ea typeface="Meiryo UI" panose="020B0604030504040204" pitchFamily="50" charset="-128"/>
                        </a:rPr>
                        <a:t>に基づき、</a:t>
                      </a:r>
                      <a:r>
                        <a:rPr lang="ja-JP" altLang="en-US" sz="1100" b="1" u="sng" dirty="0">
                          <a:latin typeface="Meiryo UI" panose="020B0604030504040204" pitchFamily="50" charset="-128"/>
                          <a:ea typeface="Meiryo UI" panose="020B0604030504040204" pitchFamily="50" charset="-128"/>
                        </a:rPr>
                        <a:t>毎年、経産省にて積立対象区分等ごとに</a:t>
                      </a:r>
                      <a:r>
                        <a:rPr lang="en-US" altLang="ja-JP" sz="1100" b="1" u="sng" dirty="0">
                          <a:latin typeface="Meiryo UI" panose="020B0604030504040204" pitchFamily="50" charset="-128"/>
                          <a:ea typeface="Meiryo UI" panose="020B0604030504040204" pitchFamily="50" charset="-128"/>
                        </a:rPr>
                        <a:t>kWh</a:t>
                      </a:r>
                      <a:r>
                        <a:rPr lang="ja-JP" altLang="en-US" sz="1100" b="1" u="sng" dirty="0">
                          <a:latin typeface="Meiryo UI" panose="020B0604030504040204" pitchFamily="50" charset="-128"/>
                          <a:ea typeface="Meiryo UI" panose="020B0604030504040204" pitchFamily="50" charset="-128"/>
                        </a:rPr>
                        <a:t>単価で決定される。</a:t>
                      </a:r>
                      <a:endParaRPr lang="en-US" altLang="ja-JP" sz="1100" b="1" u="sng" dirty="0">
                        <a:latin typeface="Meiryo UI" panose="020B0604030504040204" pitchFamily="50" charset="-128"/>
                        <a:ea typeface="Meiryo UI" panose="020B0604030504040204" pitchFamily="50" charset="-128"/>
                      </a:endParaRPr>
                    </a:p>
                    <a:p>
                      <a:pPr marL="171450" marR="0" lvl="0" indent="-171450" algn="l" defTabSz="685783" rtl="0" eaLnBrk="1" fontAlgn="auto" latinLnBrk="0" hangingPunct="1">
                        <a:lnSpc>
                          <a:spcPct val="100000"/>
                        </a:lnSpc>
                        <a:spcBef>
                          <a:spcPts val="0"/>
                        </a:spcBef>
                        <a:spcAft>
                          <a:spcPts val="0"/>
                        </a:spcAft>
                        <a:buClrTx/>
                        <a:buSzTx/>
                        <a:buFont typeface="Arial" panose="020B0604020202020204" pitchFamily="34" charset="0"/>
                        <a:buChar char="•"/>
                        <a:tabLst/>
                        <a:defRPr/>
                      </a:pPr>
                      <a:r>
                        <a:rPr lang="ja-JP" altLang="en-US" sz="1100" dirty="0">
                          <a:latin typeface="Meiryo UI" panose="020B0604030504040204" pitchFamily="50" charset="-128"/>
                          <a:ea typeface="Meiryo UI" panose="020B0604030504040204" pitchFamily="50" charset="-128"/>
                        </a:rPr>
                        <a:t>当該基準額は、通常想定される廃棄費用を交付金期限までの</a:t>
                      </a:r>
                      <a:r>
                        <a:rPr lang="en-US" altLang="ja-JP" sz="1100" dirty="0">
                          <a:latin typeface="Meiryo UI" panose="020B0604030504040204" pitchFamily="50" charset="-128"/>
                          <a:ea typeface="Meiryo UI" panose="020B0604030504040204" pitchFamily="50" charset="-128"/>
                        </a:rPr>
                        <a:t>10</a:t>
                      </a:r>
                      <a:r>
                        <a:rPr lang="ja-JP" altLang="en-US" sz="1100" dirty="0">
                          <a:latin typeface="Meiryo UI" panose="020B0604030504040204" pitchFamily="50" charset="-128"/>
                          <a:ea typeface="Meiryo UI" panose="020B0604030504040204" pitchFamily="50" charset="-128"/>
                        </a:rPr>
                        <a:t>年間の想定発電量で割り返して算定される。</a:t>
                      </a:r>
                      <a:endParaRPr lang="en-US" altLang="ja-JP" sz="1100" dirty="0">
                        <a:latin typeface="Meiryo UI" panose="020B0604030504040204" pitchFamily="50" charset="-128"/>
                        <a:ea typeface="Meiryo UI" panose="020B0604030504040204" pitchFamily="50" charset="-128"/>
                      </a:endParaRPr>
                    </a:p>
                    <a:p>
                      <a:pPr marL="171450" lvl="0" indent="-171450">
                        <a:buFont typeface="Arial" panose="020B0604020202020204" pitchFamily="34" charset="0"/>
                        <a:buChar char="•"/>
                        <a:defRPr/>
                      </a:pPr>
                      <a:endParaRPr kumimoji="1" lang="en-US" altLang="ja-JP" sz="11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1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100" b="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77678721"/>
                  </a:ext>
                </a:extLst>
              </a:tr>
            </a:tbl>
          </a:graphicData>
        </a:graphic>
      </p:graphicFrame>
      <p:sp>
        <p:nvSpPr>
          <p:cNvPr id="10" name="テキスト ボックス 9">
            <a:extLst>
              <a:ext uri="{FF2B5EF4-FFF2-40B4-BE49-F238E27FC236}">
                <a16:creationId xmlns:a16="http://schemas.microsoft.com/office/drawing/2014/main" id="{5686B8F9-8F0B-4FAF-B85F-0500307DBA95}"/>
              </a:ext>
            </a:extLst>
          </p:cNvPr>
          <p:cNvSpPr txBox="1"/>
          <p:nvPr/>
        </p:nvSpPr>
        <p:spPr>
          <a:xfrm>
            <a:off x="248623" y="4011227"/>
            <a:ext cx="2630848" cy="246221"/>
          </a:xfrm>
          <a:prstGeom prst="rect">
            <a:avLst/>
          </a:prstGeom>
          <a:noFill/>
        </p:spPr>
        <p:txBody>
          <a:bodyPr wrap="none" rtlCol="0">
            <a:spAutoFit/>
          </a:bodyPr>
          <a:lstStyle/>
          <a:p>
            <a:r>
              <a:rPr lang="en-US" altLang="ja-JP" sz="1000" dirty="0">
                <a:latin typeface="Meiryo UI" panose="020B0604030504040204" pitchFamily="50" charset="-128"/>
                <a:ea typeface="Meiryo UI" panose="020B0604030504040204" pitchFamily="50" charset="-128"/>
              </a:rPr>
              <a:t>※1 (</a:t>
            </a:r>
            <a:r>
              <a:rPr lang="ja-JP" altLang="en-US" sz="1000" dirty="0">
                <a:latin typeface="Meiryo UI" panose="020B0604030504040204" pitchFamily="50" charset="-128"/>
                <a:ea typeface="Meiryo UI" panose="020B0604030504040204" pitchFamily="50" charset="-128"/>
              </a:rPr>
              <a:t>参考</a:t>
            </a:r>
            <a:r>
              <a:rPr lang="en-US" altLang="ja-JP" sz="1000" dirty="0">
                <a:latin typeface="Meiryo UI" panose="020B0604030504040204" pitchFamily="50" charset="-128"/>
                <a:ea typeface="Meiryo UI" panose="020B0604030504040204" pitchFamily="50" charset="-128"/>
              </a:rPr>
              <a:t>) </a:t>
            </a:r>
            <a:r>
              <a:rPr lang="ja-JP" altLang="en-US" sz="1000" dirty="0">
                <a:latin typeface="Meiryo UI" panose="020B0604030504040204" pitchFamily="50" charset="-128"/>
                <a:ea typeface="Meiryo UI" panose="020B0604030504040204" pitchFamily="50" charset="-128"/>
              </a:rPr>
              <a:t>再エネ促進法 解体等積立基準額</a:t>
            </a:r>
            <a:endParaRPr lang="en-US" altLang="ja-JP" sz="1000" dirty="0">
              <a:latin typeface="Meiryo UI" panose="020B0604030504040204" pitchFamily="50" charset="-128"/>
              <a:ea typeface="Meiryo UI" panose="020B0604030504040204" pitchFamily="50" charset="-128"/>
            </a:endParaRPr>
          </a:p>
        </p:txBody>
      </p:sp>
      <p:sp>
        <p:nvSpPr>
          <p:cNvPr id="11" name="テキスト ボックス 10">
            <a:extLst>
              <a:ext uri="{FF2B5EF4-FFF2-40B4-BE49-F238E27FC236}">
                <a16:creationId xmlns:a16="http://schemas.microsoft.com/office/drawing/2014/main" id="{B7083D40-E6C8-4304-83F6-1DCE7EEC38F3}"/>
              </a:ext>
            </a:extLst>
          </p:cNvPr>
          <p:cNvSpPr txBox="1"/>
          <p:nvPr/>
        </p:nvSpPr>
        <p:spPr>
          <a:xfrm>
            <a:off x="558800" y="4244124"/>
            <a:ext cx="8990553" cy="1200329"/>
          </a:xfrm>
          <a:prstGeom prst="rect">
            <a:avLst/>
          </a:prstGeom>
          <a:noFill/>
        </p:spPr>
        <p:txBody>
          <a:bodyPr wrap="square" rtlCol="0">
            <a:spAutoFit/>
          </a:bodyPr>
          <a:lstStyle/>
          <a:p>
            <a:r>
              <a:rPr lang="en-US" altLang="ja-JP" sz="900" dirty="0">
                <a:latin typeface="Meiryo UI" panose="020B0604030504040204" pitchFamily="50" charset="-128"/>
                <a:ea typeface="Meiryo UI" panose="020B0604030504040204" pitchFamily="50" charset="-128"/>
              </a:rPr>
              <a:t>(</a:t>
            </a:r>
            <a:r>
              <a:rPr lang="ja-JP" altLang="en-US" sz="900" dirty="0">
                <a:latin typeface="Meiryo UI" panose="020B0604030504040204" pitchFamily="50" charset="-128"/>
                <a:ea typeface="Meiryo UI" panose="020B0604030504040204" pitchFamily="50" charset="-128"/>
              </a:rPr>
              <a:t>解体等積立金の額</a:t>
            </a:r>
            <a:r>
              <a:rPr lang="en-US" altLang="ja-JP" sz="900" dirty="0">
                <a:latin typeface="Meiryo UI" panose="020B0604030504040204" pitchFamily="50" charset="-128"/>
                <a:ea typeface="Meiryo UI" panose="020B0604030504040204" pitchFamily="50" charset="-128"/>
              </a:rPr>
              <a:t>)</a:t>
            </a:r>
          </a:p>
          <a:p>
            <a:r>
              <a:rPr lang="ja-JP" altLang="en-US" sz="900" dirty="0">
                <a:latin typeface="Meiryo UI" panose="020B0604030504040204" pitchFamily="50" charset="-128"/>
                <a:ea typeface="Meiryo UI" panose="020B0604030504040204" pitchFamily="50" charset="-128"/>
              </a:rPr>
              <a:t>第十五条の七　</a:t>
            </a:r>
            <a:endParaRPr lang="en-US" altLang="ja-JP" sz="900" dirty="0">
              <a:latin typeface="Meiryo UI" panose="020B0604030504040204" pitchFamily="50" charset="-128"/>
              <a:ea typeface="Meiryo UI" panose="020B0604030504040204" pitchFamily="50" charset="-128"/>
            </a:endParaRPr>
          </a:p>
          <a:p>
            <a:r>
              <a:rPr lang="ja-JP" altLang="en-US" sz="900" dirty="0">
                <a:latin typeface="Meiryo UI" panose="020B0604030504040204" pitchFamily="50" charset="-128"/>
                <a:ea typeface="Meiryo UI" panose="020B0604030504040204" pitchFamily="50" charset="-128"/>
              </a:rPr>
              <a:t>１ 解体等積立金の額は、経済産業省令で定める期間ごとに、認定事業者が市場取引等又は特定契約若しくは一時調達契約により供給した再生可能エネルギー電気の量に</a:t>
            </a:r>
            <a:r>
              <a:rPr lang="ja-JP" altLang="en-US" sz="900" b="1" dirty="0">
                <a:latin typeface="Meiryo UI" panose="020B0604030504040204" pitchFamily="50" charset="-128"/>
                <a:ea typeface="Meiryo UI" panose="020B0604030504040204" pitchFamily="50" charset="-128"/>
              </a:rPr>
              <a:t>当該積立対象区分等に該当する再生可能エネルギー発電設備の解体等に 通常要する費用の額及び再生可能エネルギー電気の供給の見込量を基礎として経済産業大臣が定める再生可能エネルギー電気一キロワット時当たりの額</a:t>
            </a:r>
            <a:r>
              <a:rPr lang="ja-JP" altLang="en-US" sz="900" dirty="0">
                <a:latin typeface="Meiryo UI" panose="020B0604030504040204" pitchFamily="50" charset="-128"/>
                <a:ea typeface="Meiryo UI" panose="020B0604030504040204" pitchFamily="50" charset="-128"/>
              </a:rPr>
              <a:t>（以下この条において「</a:t>
            </a:r>
            <a:r>
              <a:rPr lang="ja-JP" altLang="en-US" sz="900" b="1" dirty="0">
                <a:latin typeface="Meiryo UI" panose="020B0604030504040204" pitchFamily="50" charset="-128"/>
                <a:ea typeface="Meiryo UI" panose="020B0604030504040204" pitchFamily="50" charset="-128"/>
              </a:rPr>
              <a:t>解体等積立基準額</a:t>
            </a:r>
            <a:r>
              <a:rPr lang="ja-JP" altLang="en-US" sz="900" dirty="0">
                <a:latin typeface="Meiryo UI" panose="020B0604030504040204" pitchFamily="50" charset="-128"/>
                <a:ea typeface="Meiryo UI" panose="020B0604030504040204" pitchFamily="50" charset="-128"/>
              </a:rPr>
              <a:t>」という。）を乗じて得た額とする。</a:t>
            </a:r>
            <a:endParaRPr lang="en-US" altLang="ja-JP" sz="900" dirty="0">
              <a:latin typeface="Meiryo UI" panose="020B0604030504040204" pitchFamily="50" charset="-128"/>
              <a:ea typeface="Meiryo UI" panose="020B0604030504040204" pitchFamily="50" charset="-128"/>
            </a:endParaRPr>
          </a:p>
          <a:p>
            <a:r>
              <a:rPr lang="ja-JP" altLang="en-US" sz="900" dirty="0">
                <a:latin typeface="Meiryo UI" panose="020B0604030504040204" pitchFamily="50" charset="-128"/>
                <a:ea typeface="Meiryo UI" panose="020B0604030504040204" pitchFamily="50" charset="-128"/>
              </a:rPr>
              <a:t>２ </a:t>
            </a:r>
            <a:r>
              <a:rPr lang="ja-JP" altLang="en-US" sz="900" b="1" dirty="0">
                <a:latin typeface="Meiryo UI" panose="020B0604030504040204" pitchFamily="50" charset="-128"/>
                <a:ea typeface="Meiryo UI" panose="020B0604030504040204" pitchFamily="50" charset="-128"/>
              </a:rPr>
              <a:t>経済産業大臣は、毎年度、当該年度の開始前に、積立対象区分等ごとに、解体等積立基準額を定めなければならない。</a:t>
            </a:r>
            <a:endParaRPr lang="en-US" altLang="ja-JP" sz="900" b="1" dirty="0">
              <a:latin typeface="Meiryo UI" panose="020B0604030504040204" pitchFamily="50" charset="-128"/>
              <a:ea typeface="Meiryo UI" panose="020B0604030504040204" pitchFamily="50" charset="-128"/>
            </a:endParaRPr>
          </a:p>
          <a:p>
            <a:r>
              <a:rPr lang="ja-JP" altLang="en-US" sz="900" dirty="0">
                <a:latin typeface="Meiryo UI" panose="020B0604030504040204" pitchFamily="50" charset="-128"/>
                <a:ea typeface="Meiryo UI" panose="020B0604030504040204" pitchFamily="50" charset="-128"/>
              </a:rPr>
              <a:t>３ 経済産業大臣は、再生可能エネルギー発電設備の解体等に要する費用の額その他の事情に著しい変動が生じ、又は生ずるおそれ がある場合において、特に必要があると認めるときは、解体等積立基準額を改定することができる。</a:t>
            </a:r>
            <a:endParaRPr lang="en-US" altLang="ja-JP" sz="900" dirty="0">
              <a:latin typeface="Meiryo UI" panose="020B0604030504040204" pitchFamily="50" charset="-128"/>
              <a:ea typeface="Meiryo UI" panose="020B0604030504040204" pitchFamily="50" charset="-128"/>
            </a:endParaRPr>
          </a:p>
        </p:txBody>
      </p:sp>
      <p:sp>
        <p:nvSpPr>
          <p:cNvPr id="13" name="テキスト ボックス 12">
            <a:extLst>
              <a:ext uri="{FF2B5EF4-FFF2-40B4-BE49-F238E27FC236}">
                <a16:creationId xmlns:a16="http://schemas.microsoft.com/office/drawing/2014/main" id="{BC25DE20-629C-4241-B268-2759FFCF0564}"/>
              </a:ext>
            </a:extLst>
          </p:cNvPr>
          <p:cNvSpPr txBox="1"/>
          <p:nvPr/>
        </p:nvSpPr>
        <p:spPr>
          <a:xfrm>
            <a:off x="357913" y="2385690"/>
            <a:ext cx="6841461" cy="1338828"/>
          </a:xfrm>
          <a:prstGeom prst="rect">
            <a:avLst/>
          </a:prstGeom>
          <a:solidFill>
            <a:schemeClr val="bg1"/>
          </a:solidFill>
          <a:ln>
            <a:solidFill>
              <a:schemeClr val="tx1"/>
            </a:solidFill>
          </a:ln>
        </p:spPr>
        <p:txBody>
          <a:bodyPr wrap="square" rtlCol="0">
            <a:spAutoFit/>
          </a:bodyPr>
          <a:lstStyle/>
          <a:p>
            <a:r>
              <a:rPr lang="ja-JP" altLang="en-US" sz="1100" u="sng" dirty="0">
                <a:latin typeface="Meiryo UI" panose="020B0604030504040204" pitchFamily="50" charset="-128"/>
                <a:ea typeface="Meiryo UI" panose="020B0604030504040204" pitchFamily="50" charset="-128"/>
              </a:rPr>
              <a:t>解体等積立基準額の算定例</a:t>
            </a:r>
            <a:endParaRPr lang="en-US" altLang="ja-JP" sz="1100" u="sng" dirty="0">
              <a:latin typeface="Meiryo UI" panose="020B0604030504040204" pitchFamily="50" charset="-128"/>
              <a:ea typeface="Meiryo UI" panose="020B0604030504040204" pitchFamily="50" charset="-128"/>
            </a:endParaRPr>
          </a:p>
          <a:p>
            <a:endParaRPr lang="en-US" altLang="ja-JP" sz="400" dirty="0">
              <a:latin typeface="Meiryo UI" panose="020B0604030504040204" pitchFamily="50" charset="-128"/>
              <a:ea typeface="Meiryo UI" panose="020B0604030504040204" pitchFamily="50" charset="-128"/>
            </a:endParaRPr>
          </a:p>
          <a:p>
            <a:r>
              <a:rPr lang="en-US" altLang="ja-JP" sz="1100" dirty="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太陽光発電</a:t>
            </a:r>
            <a:r>
              <a:rPr lang="en-US" altLang="ja-JP" sz="1100" dirty="0">
                <a:latin typeface="Meiryo UI" panose="020B0604030504040204" pitchFamily="50" charset="-128"/>
                <a:ea typeface="Meiryo UI" panose="020B0604030504040204" pitchFamily="50" charset="-128"/>
              </a:rPr>
              <a:t>(50kW</a:t>
            </a:r>
            <a:r>
              <a:rPr lang="ja-JP" altLang="en-US" sz="1100" dirty="0">
                <a:latin typeface="Meiryo UI" panose="020B0604030504040204" pitchFamily="50" charset="-128"/>
                <a:ea typeface="Meiryo UI" panose="020B0604030504040204" pitchFamily="50" charset="-128"/>
              </a:rPr>
              <a:t>以上</a:t>
            </a:r>
            <a:r>
              <a:rPr lang="en-US" altLang="ja-JP" sz="1100" dirty="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の場合　</a:t>
            </a:r>
            <a:r>
              <a:rPr lang="en-US" altLang="ja-JP" sz="1100" dirty="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調達価格等算定委員会案</a:t>
            </a:r>
            <a:r>
              <a:rPr lang="en-US" altLang="ja-JP" sz="1100" dirty="0">
                <a:latin typeface="Meiryo UI" panose="020B0604030504040204" pitchFamily="50" charset="-128"/>
                <a:ea typeface="Meiryo UI" panose="020B0604030504040204" pitchFamily="50" charset="-128"/>
              </a:rPr>
              <a:t>)】</a:t>
            </a:r>
          </a:p>
          <a:p>
            <a:r>
              <a:rPr lang="ja-JP" altLang="en-US" sz="1100" dirty="0">
                <a:latin typeface="Meiryo UI" panose="020B0604030504040204" pitchFamily="50" charset="-128"/>
                <a:ea typeface="Meiryo UI" panose="020B0604030504040204" pitchFamily="50" charset="-128"/>
              </a:rPr>
              <a:t>　前提：廃棄等費用想定額　</a:t>
            </a:r>
            <a:r>
              <a:rPr lang="en-US" altLang="ja-JP" sz="1100" dirty="0">
                <a:latin typeface="Meiryo UI" panose="020B0604030504040204" pitchFamily="50" charset="-128"/>
                <a:ea typeface="Meiryo UI" panose="020B0604030504040204" pitchFamily="50" charset="-128"/>
              </a:rPr>
              <a:t>1</a:t>
            </a:r>
            <a:r>
              <a:rPr lang="ja-JP" altLang="en-US" sz="1100" dirty="0">
                <a:latin typeface="Meiryo UI" panose="020B0604030504040204" pitchFamily="50" charset="-128"/>
                <a:ea typeface="Meiryo UI" panose="020B0604030504040204" pitchFamily="50" charset="-128"/>
              </a:rPr>
              <a:t>万円</a:t>
            </a:r>
            <a:r>
              <a:rPr lang="en-US" altLang="ja-JP" sz="1100" dirty="0">
                <a:latin typeface="Meiryo UI" panose="020B0604030504040204" pitchFamily="50" charset="-128"/>
                <a:ea typeface="Meiryo UI" panose="020B0604030504040204" pitchFamily="50" charset="-128"/>
              </a:rPr>
              <a:t>/kW</a:t>
            </a:r>
            <a:r>
              <a:rPr lang="ja-JP" altLang="en-US" sz="1100" dirty="0">
                <a:latin typeface="Meiryo UI" panose="020B0604030504040204" pitchFamily="50" charset="-128"/>
                <a:ea typeface="Meiryo UI" panose="020B0604030504040204" pitchFamily="50" charset="-128"/>
              </a:rPr>
              <a:t>　　　想定設備利用率　</a:t>
            </a:r>
            <a:r>
              <a:rPr lang="en-US" altLang="ja-JP" sz="1100" dirty="0">
                <a:latin typeface="Meiryo UI" panose="020B0604030504040204" pitchFamily="50" charset="-128"/>
                <a:ea typeface="Meiryo UI" panose="020B0604030504040204" pitchFamily="50" charset="-128"/>
              </a:rPr>
              <a:t>17.2</a:t>
            </a:r>
            <a:r>
              <a:rPr lang="ja-JP" altLang="en-US" sz="1100" dirty="0">
                <a:latin typeface="Meiryo UI" panose="020B0604030504040204" pitchFamily="50" charset="-128"/>
                <a:ea typeface="Meiryo UI" panose="020B0604030504040204" pitchFamily="50" charset="-128"/>
              </a:rPr>
              <a:t>％　　　発電容量　</a:t>
            </a:r>
            <a:r>
              <a:rPr lang="en-US" altLang="ja-JP" sz="1100" dirty="0">
                <a:latin typeface="Meiryo UI" panose="020B0604030504040204" pitchFamily="50" charset="-128"/>
                <a:ea typeface="Meiryo UI" panose="020B0604030504040204" pitchFamily="50" charset="-128"/>
              </a:rPr>
              <a:t>100kW</a:t>
            </a:r>
          </a:p>
          <a:p>
            <a:r>
              <a:rPr lang="ja-JP" altLang="en-US" sz="1100" dirty="0">
                <a:latin typeface="Meiryo UI" panose="020B0604030504040204" pitchFamily="50" charset="-128"/>
                <a:ea typeface="Meiryo UI" panose="020B0604030504040204" pitchFamily="50" charset="-128"/>
              </a:rPr>
              <a:t>　</a:t>
            </a:r>
            <a:endParaRPr lang="en-US" altLang="ja-JP" sz="1100" dirty="0">
              <a:latin typeface="Meiryo UI" panose="020B0604030504040204" pitchFamily="50" charset="-128"/>
              <a:ea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rPr>
              <a:t>　</a:t>
            </a:r>
            <a:r>
              <a:rPr lang="en-US" altLang="ja-JP" sz="1100" dirty="0">
                <a:latin typeface="Meiryo UI" panose="020B0604030504040204" pitchFamily="50" charset="-128"/>
                <a:ea typeface="Meiryo UI" panose="020B0604030504040204" pitchFamily="50" charset="-128"/>
              </a:rPr>
              <a:t>10</a:t>
            </a:r>
            <a:r>
              <a:rPr lang="ja-JP" altLang="en-US" sz="1100" dirty="0">
                <a:latin typeface="Meiryo UI" panose="020B0604030504040204" pitchFamily="50" charset="-128"/>
                <a:ea typeface="Meiryo UI" panose="020B0604030504040204" pitchFamily="50" charset="-128"/>
              </a:rPr>
              <a:t>年間の想定発電量：</a:t>
            </a:r>
            <a:r>
              <a:rPr lang="en-US" altLang="ja-JP" sz="1100" dirty="0">
                <a:latin typeface="Meiryo UI" panose="020B0604030504040204" pitchFamily="50" charset="-128"/>
                <a:ea typeface="Meiryo UI" panose="020B0604030504040204" pitchFamily="50" charset="-128"/>
              </a:rPr>
              <a:t>100(kW)×24(h)×365(d)×10(y)×17.2%=1,506,720kWh</a:t>
            </a:r>
            <a:r>
              <a:rPr lang="ja-JP" altLang="en-US" sz="1100" dirty="0">
                <a:latin typeface="Meiryo UI" panose="020B0604030504040204" pitchFamily="50" charset="-128"/>
                <a:ea typeface="Meiryo UI" panose="020B0604030504040204" pitchFamily="50" charset="-128"/>
              </a:rPr>
              <a:t>　・・・　①</a:t>
            </a:r>
            <a:endParaRPr lang="en-US" altLang="ja-JP" sz="1100" dirty="0">
              <a:latin typeface="Meiryo UI" panose="020B0604030504040204" pitchFamily="50" charset="-128"/>
              <a:ea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rPr>
              <a:t>　廃棄等費用　　　　　　：</a:t>
            </a:r>
            <a:r>
              <a:rPr lang="en-US" altLang="ja-JP" sz="1100" dirty="0">
                <a:latin typeface="Meiryo UI" panose="020B0604030504040204" pitchFamily="50" charset="-128"/>
                <a:ea typeface="Meiryo UI" panose="020B0604030504040204" pitchFamily="50" charset="-128"/>
              </a:rPr>
              <a:t>1</a:t>
            </a:r>
            <a:r>
              <a:rPr lang="ja-JP" altLang="en-US" sz="1100" dirty="0">
                <a:latin typeface="Meiryo UI" panose="020B0604030504040204" pitchFamily="50" charset="-128"/>
                <a:ea typeface="Meiryo UI" panose="020B0604030504040204" pitchFamily="50" charset="-128"/>
              </a:rPr>
              <a:t>万円</a:t>
            </a:r>
            <a:r>
              <a:rPr lang="en-US" altLang="ja-JP" sz="1100" dirty="0">
                <a:latin typeface="Meiryo UI" panose="020B0604030504040204" pitchFamily="50" charset="-128"/>
                <a:ea typeface="Meiryo UI" panose="020B0604030504040204" pitchFamily="50" charset="-128"/>
              </a:rPr>
              <a:t>×100kW</a:t>
            </a:r>
            <a:r>
              <a:rPr lang="ja-JP" altLang="en-US" sz="1100" dirty="0">
                <a:latin typeface="Meiryo UI" panose="020B0604030504040204" pitchFamily="50" charset="-128"/>
                <a:ea typeface="Meiryo UI" panose="020B0604030504040204" pitchFamily="50" charset="-128"/>
              </a:rPr>
              <a:t>＝</a:t>
            </a:r>
            <a:r>
              <a:rPr lang="en-US" altLang="ja-JP" sz="1100" dirty="0">
                <a:latin typeface="Meiryo UI" panose="020B0604030504040204" pitchFamily="50" charset="-128"/>
                <a:ea typeface="Meiryo UI" panose="020B0604030504040204" pitchFamily="50" charset="-128"/>
              </a:rPr>
              <a:t>100</a:t>
            </a:r>
            <a:r>
              <a:rPr lang="ja-JP" altLang="en-US" sz="1100" dirty="0">
                <a:latin typeface="Meiryo UI" panose="020B0604030504040204" pitchFamily="50" charset="-128"/>
                <a:ea typeface="Meiryo UI" panose="020B0604030504040204" pitchFamily="50" charset="-128"/>
              </a:rPr>
              <a:t>万円　・・・　②</a:t>
            </a:r>
            <a:endParaRPr lang="en-US" altLang="ja-JP" sz="1100" dirty="0">
              <a:latin typeface="Meiryo UI" panose="020B0604030504040204" pitchFamily="50" charset="-128"/>
              <a:ea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rPr>
              <a:t>　解体等積立基準額   ：②</a:t>
            </a:r>
            <a:r>
              <a:rPr lang="en-US" altLang="ja-JP" sz="1100" dirty="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①＝</a:t>
            </a:r>
            <a:r>
              <a:rPr lang="en-US" altLang="ja-JP" sz="1100" b="1" u="sng" dirty="0">
                <a:latin typeface="Meiryo UI" panose="020B0604030504040204" pitchFamily="50" charset="-128"/>
                <a:ea typeface="Meiryo UI" panose="020B0604030504040204" pitchFamily="50" charset="-128"/>
              </a:rPr>
              <a:t>0.66</a:t>
            </a:r>
            <a:r>
              <a:rPr lang="ja-JP" altLang="en-US" sz="1100" b="1" u="sng" dirty="0">
                <a:latin typeface="Meiryo UI" panose="020B0604030504040204" pitchFamily="50" charset="-128"/>
                <a:ea typeface="Meiryo UI" panose="020B0604030504040204" pitchFamily="50" charset="-128"/>
              </a:rPr>
              <a:t>円</a:t>
            </a:r>
            <a:r>
              <a:rPr lang="en-US" altLang="ja-JP" sz="1100" b="1" u="sng" dirty="0">
                <a:latin typeface="Meiryo UI" panose="020B0604030504040204" pitchFamily="50" charset="-128"/>
                <a:ea typeface="Meiryo UI" panose="020B0604030504040204" pitchFamily="50" charset="-128"/>
              </a:rPr>
              <a:t>/kWh</a:t>
            </a:r>
          </a:p>
        </p:txBody>
      </p:sp>
    </p:spTree>
    <p:extLst>
      <p:ext uri="{BB962C8B-B14F-4D97-AF65-F5344CB8AC3E}">
        <p14:creationId xmlns:p14="http://schemas.microsoft.com/office/powerpoint/2010/main" val="118839227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a:extLst>
              <a:ext uri="{FF2B5EF4-FFF2-40B4-BE49-F238E27FC236}">
                <a16:creationId xmlns:a16="http://schemas.microsoft.com/office/drawing/2014/main" id="{7EF40130-9BD5-4812-A962-F787D663891D}"/>
              </a:ext>
            </a:extLst>
          </p:cNvPr>
          <p:cNvPicPr>
            <a:picLocks noChangeAspect="1"/>
          </p:cNvPicPr>
          <p:nvPr/>
        </p:nvPicPr>
        <p:blipFill>
          <a:blip r:embed="rId3"/>
          <a:stretch>
            <a:fillRect/>
          </a:stretch>
        </p:blipFill>
        <p:spPr>
          <a:xfrm>
            <a:off x="2274214" y="3366998"/>
            <a:ext cx="5532471" cy="3318068"/>
          </a:xfrm>
          <a:prstGeom prst="rect">
            <a:avLst/>
          </a:prstGeom>
        </p:spPr>
      </p:pic>
      <p:sp>
        <p:nvSpPr>
          <p:cNvPr id="2" name="タイトル 1"/>
          <p:cNvSpPr>
            <a:spLocks noGrp="1"/>
          </p:cNvSpPr>
          <p:nvPr>
            <p:ph type="title"/>
          </p:nvPr>
        </p:nvSpPr>
        <p:spPr/>
        <p:txBody>
          <a:bodyPr/>
          <a:lstStyle/>
          <a:p>
            <a:r>
              <a:rPr lang="ja-JP" altLang="en-US" dirty="0">
                <a:latin typeface="Meiryo UI" panose="020B0604030504040204" pitchFamily="50" charset="-128"/>
                <a:ea typeface="Meiryo UI" panose="020B0604030504040204" pitchFamily="50" charset="-128"/>
              </a:rPr>
              <a:t>業務フローの構成</a:t>
            </a:r>
            <a:endParaRPr kumimoji="1" lang="ja-JP" altLang="en-US" dirty="0">
              <a:latin typeface="Meiryo UI" panose="020B0604030504040204" pitchFamily="50" charset="-128"/>
              <a:ea typeface="Meiryo UI" panose="020B0604030504040204" pitchFamily="50" charset="-128"/>
            </a:endParaRPr>
          </a:p>
        </p:txBody>
      </p:sp>
      <p:sp>
        <p:nvSpPr>
          <p:cNvPr id="3" name="コンテンツ プレースホルダー 2"/>
          <p:cNvSpPr>
            <a:spLocks noGrp="1"/>
          </p:cNvSpPr>
          <p:nvPr>
            <p:ph idx="1"/>
          </p:nvPr>
        </p:nvSpPr>
        <p:spPr>
          <a:xfrm>
            <a:off x="189378" y="895603"/>
            <a:ext cx="9501748" cy="1972612"/>
          </a:xfrm>
          <a:ln>
            <a:solidFill>
              <a:schemeClr val="bg2">
                <a:lumMod val="90000"/>
              </a:schemeClr>
            </a:solidFill>
          </a:ln>
        </p:spPr>
        <p:txBody>
          <a:bodyPr anchor="ctr"/>
          <a:lstStyle/>
          <a:p>
            <a:r>
              <a:rPr lang="ja-JP" altLang="en-US" dirty="0">
                <a:latin typeface="Meiryo UI" panose="020B0604030504040204" pitchFamily="50" charset="-128"/>
                <a:ea typeface="Meiryo UI" panose="020B0604030504040204" pitchFamily="50" charset="-128"/>
              </a:rPr>
              <a:t>業務フローは、「業務」・「業務内容」・「業務タイミング」・「アクター」・「業務フロー</a:t>
            </a:r>
            <a:r>
              <a:rPr lang="en-US" altLang="ja-JP"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業務プロセス</a:t>
            </a:r>
            <a:r>
              <a:rPr lang="en-US" altLang="ja-JP"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」・「システム」から構成されている。</a:t>
            </a:r>
            <a:endParaRPr lang="en-US" altLang="ja-JP" dirty="0">
              <a:latin typeface="Meiryo UI" panose="020B0604030504040204" pitchFamily="50" charset="-128"/>
              <a:ea typeface="Meiryo UI" panose="020B0604030504040204" pitchFamily="50" charset="-128"/>
            </a:endParaRPr>
          </a:p>
          <a:p>
            <a:pPr lvl="1">
              <a:defRPr/>
            </a:pPr>
            <a:r>
              <a:rPr lang="ja-JP" altLang="en-US" dirty="0"/>
              <a:t>「業務」は、</a:t>
            </a:r>
            <a:r>
              <a:rPr lang="en-US" altLang="ja-JP" dirty="0"/>
              <a:t>『FIP</a:t>
            </a:r>
            <a:r>
              <a:rPr lang="ja-JP" altLang="en-US" dirty="0"/>
              <a:t>交付金算定・通知</a:t>
            </a:r>
            <a:r>
              <a:rPr lang="en-US" altLang="ja-JP" dirty="0"/>
              <a:t>』</a:t>
            </a:r>
            <a:r>
              <a:rPr lang="ja-JP" altLang="en-US" dirty="0"/>
              <a:t>などの業務名を記載している。</a:t>
            </a:r>
            <a:endParaRPr lang="en-US" altLang="ja-JP" dirty="0"/>
          </a:p>
          <a:p>
            <a:pPr lvl="1"/>
            <a:r>
              <a:rPr lang="ja-JP" altLang="en-US" dirty="0">
                <a:latin typeface="Meiryo UI" panose="020B0604030504040204" pitchFamily="50" charset="-128"/>
                <a:ea typeface="Meiryo UI" panose="020B0604030504040204" pitchFamily="50" charset="-128"/>
              </a:rPr>
              <a:t>「業務内容」は、業務の概要を記載している。</a:t>
            </a:r>
            <a:endParaRPr lang="en-US" altLang="ja-JP" dirty="0">
              <a:latin typeface="Meiryo UI" panose="020B0604030504040204" pitchFamily="50" charset="-128"/>
              <a:ea typeface="Meiryo UI" panose="020B0604030504040204" pitchFamily="50" charset="-128"/>
            </a:endParaRPr>
          </a:p>
          <a:p>
            <a:pPr lvl="1"/>
            <a:r>
              <a:rPr lang="ja-JP" altLang="en-US" dirty="0">
                <a:latin typeface="Meiryo UI" panose="020B0604030504040204" pitchFamily="50" charset="-128"/>
                <a:ea typeface="Meiryo UI" panose="020B0604030504040204" pitchFamily="50" charset="-128"/>
              </a:rPr>
              <a:t>「アクター」は、業務を実施する上での関係者</a:t>
            </a:r>
            <a:r>
              <a:rPr lang="en-US" altLang="ja-JP"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広域機関・認定事業者など</a:t>
            </a:r>
            <a:r>
              <a:rPr lang="en-US" altLang="ja-JP"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を記載している。</a:t>
            </a:r>
            <a:endParaRPr lang="en-US" altLang="ja-JP" dirty="0">
              <a:latin typeface="Meiryo UI" panose="020B0604030504040204" pitchFamily="50" charset="-128"/>
              <a:ea typeface="Meiryo UI" panose="020B0604030504040204" pitchFamily="50" charset="-128"/>
            </a:endParaRPr>
          </a:p>
          <a:p>
            <a:pPr lvl="1"/>
            <a:r>
              <a:rPr lang="ja-JP" altLang="en-US" dirty="0">
                <a:latin typeface="Meiryo UI" panose="020B0604030504040204" pitchFamily="50" charset="-128"/>
                <a:ea typeface="Meiryo UI" panose="020B0604030504040204" pitchFamily="50" charset="-128"/>
              </a:rPr>
              <a:t>「業務フロー</a:t>
            </a:r>
            <a:r>
              <a:rPr lang="en-US" altLang="ja-JP"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業務プロセス</a:t>
            </a:r>
            <a:r>
              <a:rPr lang="en-US" altLang="ja-JP"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」は、各業務プロセスを定義し、プロセスの流れを可視化している。</a:t>
            </a:r>
            <a:endParaRPr lang="en-US" altLang="ja-JP" dirty="0">
              <a:latin typeface="Meiryo UI" panose="020B0604030504040204" pitchFamily="50" charset="-128"/>
              <a:ea typeface="Meiryo UI" panose="020B0604030504040204" pitchFamily="50" charset="-128"/>
            </a:endParaRPr>
          </a:p>
          <a:p>
            <a:pPr lvl="1"/>
            <a:r>
              <a:rPr lang="ja-JP" altLang="en-US" dirty="0">
                <a:latin typeface="Meiryo UI" panose="020B0604030504040204" pitchFamily="50" charset="-128"/>
                <a:ea typeface="Meiryo UI" panose="020B0604030504040204" pitchFamily="50" charset="-128"/>
              </a:rPr>
              <a:t>「システム」は、業務プロセスの中で利用するシステムを示している。</a:t>
            </a:r>
          </a:p>
        </p:txBody>
      </p:sp>
      <p:sp>
        <p:nvSpPr>
          <p:cNvPr id="88" name="正方形/長方形 87"/>
          <p:cNvSpPr/>
          <p:nvPr/>
        </p:nvSpPr>
        <p:spPr>
          <a:xfrm>
            <a:off x="619662" y="3039600"/>
            <a:ext cx="1619354" cy="276999"/>
          </a:xfrm>
          <a:prstGeom prst="rect">
            <a:avLst/>
          </a:prstGeom>
        </p:spPr>
        <p:txBody>
          <a:bodyPr wrap="none">
            <a:spAutoFit/>
          </a:bodyPr>
          <a:lstStyle/>
          <a:p>
            <a:r>
              <a:rPr lang="en-US" altLang="ja-JP" sz="1200" b="1" dirty="0">
                <a:latin typeface="Meiryo UI" panose="020B0604030504040204" pitchFamily="50" charset="-128"/>
                <a:ea typeface="Meiryo UI" panose="020B0604030504040204" pitchFamily="50" charset="-128"/>
              </a:rPr>
              <a:t>【</a:t>
            </a:r>
            <a:r>
              <a:rPr lang="ja-JP" altLang="en-US" sz="1200" b="1" dirty="0">
                <a:latin typeface="Meiryo UI" panose="020B0604030504040204" pitchFamily="50" charset="-128"/>
                <a:ea typeface="Meiryo UI" panose="020B0604030504040204" pitchFamily="50" charset="-128"/>
              </a:rPr>
              <a:t>業務フローの記載例</a:t>
            </a:r>
            <a:r>
              <a:rPr lang="en-US" altLang="ja-JP" sz="1200" b="1" dirty="0">
                <a:latin typeface="Meiryo UI" panose="020B0604030504040204" pitchFamily="50" charset="-128"/>
                <a:ea typeface="Meiryo UI" panose="020B0604030504040204" pitchFamily="50" charset="-128"/>
              </a:rPr>
              <a:t>】</a:t>
            </a:r>
            <a:endParaRPr lang="ja-JP" altLang="en-US" sz="1200" b="1" dirty="0"/>
          </a:p>
        </p:txBody>
      </p:sp>
      <p:sp>
        <p:nvSpPr>
          <p:cNvPr id="225" name="正方形/長方形 224">
            <a:extLst>
              <a:ext uri="{FF2B5EF4-FFF2-40B4-BE49-F238E27FC236}">
                <a16:creationId xmlns:a16="http://schemas.microsoft.com/office/drawing/2014/main" id="{503A9597-6F5E-4090-A671-F3E16D79FA26}"/>
              </a:ext>
            </a:extLst>
          </p:cNvPr>
          <p:cNvSpPr/>
          <p:nvPr/>
        </p:nvSpPr>
        <p:spPr>
          <a:xfrm>
            <a:off x="1115627" y="5057953"/>
            <a:ext cx="842960" cy="276999"/>
          </a:xfrm>
          <a:prstGeom prst="rect">
            <a:avLst/>
          </a:prstGeom>
        </p:spPr>
        <p:txBody>
          <a:bodyPr wrap="square">
            <a:spAutoFit/>
          </a:bodyPr>
          <a:lstStyle/>
          <a:p>
            <a:pPr algn="ctr"/>
            <a:r>
              <a:rPr lang="ja-JP" altLang="en-US" sz="1200" b="1" dirty="0">
                <a:latin typeface="Meiryo UI" panose="020B0604030504040204" pitchFamily="50" charset="-128"/>
                <a:ea typeface="Meiryo UI" panose="020B0604030504040204" pitchFamily="50" charset="-128"/>
              </a:rPr>
              <a:t>アクター</a:t>
            </a:r>
            <a:endParaRPr lang="ja-JP" altLang="en-US" sz="1200" b="1" dirty="0"/>
          </a:p>
        </p:txBody>
      </p:sp>
      <p:sp>
        <p:nvSpPr>
          <p:cNvPr id="226" name="角丸四角形 65">
            <a:extLst>
              <a:ext uri="{FF2B5EF4-FFF2-40B4-BE49-F238E27FC236}">
                <a16:creationId xmlns:a16="http://schemas.microsoft.com/office/drawing/2014/main" id="{B45BBCF3-09A3-4AC8-84E3-3D0ABC660E99}"/>
              </a:ext>
            </a:extLst>
          </p:cNvPr>
          <p:cNvSpPr/>
          <p:nvPr/>
        </p:nvSpPr>
        <p:spPr>
          <a:xfrm>
            <a:off x="2293058" y="4010493"/>
            <a:ext cx="584270" cy="1759602"/>
          </a:xfrm>
          <a:prstGeom prst="roundRect">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cxnSp>
        <p:nvCxnSpPr>
          <p:cNvPr id="227" name="直線コネクタ 226">
            <a:extLst>
              <a:ext uri="{FF2B5EF4-FFF2-40B4-BE49-F238E27FC236}">
                <a16:creationId xmlns:a16="http://schemas.microsoft.com/office/drawing/2014/main" id="{E062C364-3BA6-4EB0-8C0B-883B54C33875}"/>
              </a:ext>
            </a:extLst>
          </p:cNvPr>
          <p:cNvCxnSpPr>
            <a:cxnSpLocks/>
            <a:stCxn id="225" idx="3"/>
            <a:endCxn id="5" idx="1"/>
          </p:cNvCxnSpPr>
          <p:nvPr/>
        </p:nvCxnSpPr>
        <p:spPr>
          <a:xfrm flipV="1">
            <a:off x="1958587" y="5026032"/>
            <a:ext cx="315627" cy="170421"/>
          </a:xfrm>
          <a:prstGeom prst="line">
            <a:avLst/>
          </a:prstGeom>
        </p:spPr>
        <p:style>
          <a:lnRef idx="1">
            <a:schemeClr val="accent1"/>
          </a:lnRef>
          <a:fillRef idx="0">
            <a:schemeClr val="accent1"/>
          </a:fillRef>
          <a:effectRef idx="0">
            <a:schemeClr val="accent1"/>
          </a:effectRef>
          <a:fontRef idx="minor">
            <a:schemeClr val="tx1"/>
          </a:fontRef>
        </p:style>
      </p:cxnSp>
      <p:sp>
        <p:nvSpPr>
          <p:cNvPr id="230" name="角丸四角形 70">
            <a:extLst>
              <a:ext uri="{FF2B5EF4-FFF2-40B4-BE49-F238E27FC236}">
                <a16:creationId xmlns:a16="http://schemas.microsoft.com/office/drawing/2014/main" id="{2CD45605-BAAE-4287-8086-6596ECADC94F}"/>
              </a:ext>
            </a:extLst>
          </p:cNvPr>
          <p:cNvSpPr/>
          <p:nvPr/>
        </p:nvSpPr>
        <p:spPr>
          <a:xfrm>
            <a:off x="2293058" y="5770094"/>
            <a:ext cx="584270" cy="914971"/>
          </a:xfrm>
          <a:prstGeom prst="roundRect">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31" name="正方形/長方形 230">
            <a:extLst>
              <a:ext uri="{FF2B5EF4-FFF2-40B4-BE49-F238E27FC236}">
                <a16:creationId xmlns:a16="http://schemas.microsoft.com/office/drawing/2014/main" id="{83B1DF4B-015B-43C4-BD86-5E27E6B87E81}"/>
              </a:ext>
            </a:extLst>
          </p:cNvPr>
          <p:cNvSpPr/>
          <p:nvPr/>
        </p:nvSpPr>
        <p:spPr>
          <a:xfrm>
            <a:off x="1239445" y="5870357"/>
            <a:ext cx="679994" cy="276999"/>
          </a:xfrm>
          <a:prstGeom prst="rect">
            <a:avLst/>
          </a:prstGeom>
        </p:spPr>
        <p:txBody>
          <a:bodyPr wrap="none">
            <a:spAutoFit/>
          </a:bodyPr>
          <a:lstStyle/>
          <a:p>
            <a:pPr algn="ctr"/>
            <a:r>
              <a:rPr lang="ja-JP" altLang="en-US" sz="1200" b="1" dirty="0">
                <a:latin typeface="Meiryo UI" panose="020B0604030504040204" pitchFamily="50" charset="-128"/>
                <a:ea typeface="Meiryo UI" panose="020B0604030504040204" pitchFamily="50" charset="-128"/>
              </a:rPr>
              <a:t>システム</a:t>
            </a:r>
          </a:p>
        </p:txBody>
      </p:sp>
      <p:cxnSp>
        <p:nvCxnSpPr>
          <p:cNvPr id="232" name="直線コネクタ 231">
            <a:extLst>
              <a:ext uri="{FF2B5EF4-FFF2-40B4-BE49-F238E27FC236}">
                <a16:creationId xmlns:a16="http://schemas.microsoft.com/office/drawing/2014/main" id="{D7F58197-7C5F-4946-B3AF-ED25DAD52A42}"/>
              </a:ext>
            </a:extLst>
          </p:cNvPr>
          <p:cNvCxnSpPr>
            <a:cxnSpLocks/>
            <a:stCxn id="231" idx="3"/>
            <a:endCxn id="230" idx="1"/>
          </p:cNvCxnSpPr>
          <p:nvPr/>
        </p:nvCxnSpPr>
        <p:spPr>
          <a:xfrm>
            <a:off x="1919439" y="6008857"/>
            <a:ext cx="373619" cy="218723"/>
          </a:xfrm>
          <a:prstGeom prst="line">
            <a:avLst/>
          </a:prstGeom>
        </p:spPr>
        <p:style>
          <a:lnRef idx="1">
            <a:schemeClr val="accent1"/>
          </a:lnRef>
          <a:fillRef idx="0">
            <a:schemeClr val="accent1"/>
          </a:fillRef>
          <a:effectRef idx="0">
            <a:schemeClr val="accent1"/>
          </a:effectRef>
          <a:fontRef idx="minor">
            <a:schemeClr val="tx1"/>
          </a:fontRef>
        </p:style>
      </p:cxnSp>
      <p:sp>
        <p:nvSpPr>
          <p:cNvPr id="236" name="角丸四角形 72">
            <a:extLst>
              <a:ext uri="{FF2B5EF4-FFF2-40B4-BE49-F238E27FC236}">
                <a16:creationId xmlns:a16="http://schemas.microsoft.com/office/drawing/2014/main" id="{4CDD9BF3-E05B-40E5-9527-DB35A6D24134}"/>
              </a:ext>
            </a:extLst>
          </p:cNvPr>
          <p:cNvSpPr/>
          <p:nvPr/>
        </p:nvSpPr>
        <p:spPr>
          <a:xfrm>
            <a:off x="2902857" y="4010493"/>
            <a:ext cx="4903827" cy="2674573"/>
          </a:xfrm>
          <a:prstGeom prst="roundRect">
            <a:avLst>
              <a:gd name="adj" fmla="val 9070"/>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37" name="テキスト ボックス 236">
            <a:extLst>
              <a:ext uri="{FF2B5EF4-FFF2-40B4-BE49-F238E27FC236}">
                <a16:creationId xmlns:a16="http://schemas.microsoft.com/office/drawing/2014/main" id="{0F882414-AD4B-44FC-9060-D3AD992A3A3A}"/>
              </a:ext>
            </a:extLst>
          </p:cNvPr>
          <p:cNvSpPr txBox="1"/>
          <p:nvPr/>
        </p:nvSpPr>
        <p:spPr>
          <a:xfrm>
            <a:off x="7966345" y="4815160"/>
            <a:ext cx="862737" cy="276999"/>
          </a:xfrm>
          <a:prstGeom prst="rect">
            <a:avLst/>
          </a:prstGeom>
          <a:noFill/>
        </p:spPr>
        <p:txBody>
          <a:bodyPr wrap="none" rtlCol="0">
            <a:spAutoFit/>
          </a:bodyPr>
          <a:lstStyle>
            <a:defPPr>
              <a:defRPr lang="ja-JP"/>
            </a:defPPr>
            <a:lvl1pPr>
              <a:defRPr sz="1000" b="1">
                <a:latin typeface="Meiryo UI" panose="020B0604030504040204" pitchFamily="50" charset="-128"/>
                <a:ea typeface="Meiryo UI" panose="020B0604030504040204" pitchFamily="50" charset="-128"/>
              </a:defRPr>
            </a:lvl1pPr>
          </a:lstStyle>
          <a:p>
            <a:r>
              <a:rPr lang="ja-JP" altLang="en-US" sz="1200" dirty="0"/>
              <a:t>業務フロー</a:t>
            </a:r>
          </a:p>
        </p:txBody>
      </p:sp>
      <p:cxnSp>
        <p:nvCxnSpPr>
          <p:cNvPr id="238" name="直線コネクタ 237">
            <a:extLst>
              <a:ext uri="{FF2B5EF4-FFF2-40B4-BE49-F238E27FC236}">
                <a16:creationId xmlns:a16="http://schemas.microsoft.com/office/drawing/2014/main" id="{0D3A34AB-E307-4A8F-8A44-ACE112417DF0}"/>
              </a:ext>
            </a:extLst>
          </p:cNvPr>
          <p:cNvCxnSpPr/>
          <p:nvPr/>
        </p:nvCxnSpPr>
        <p:spPr>
          <a:xfrm flipH="1">
            <a:off x="7625476" y="5045992"/>
            <a:ext cx="426350" cy="155805"/>
          </a:xfrm>
          <a:prstGeom prst="line">
            <a:avLst/>
          </a:prstGeom>
        </p:spPr>
        <p:style>
          <a:lnRef idx="1">
            <a:schemeClr val="accent1"/>
          </a:lnRef>
          <a:fillRef idx="0">
            <a:schemeClr val="accent1"/>
          </a:fillRef>
          <a:effectRef idx="0">
            <a:schemeClr val="accent1"/>
          </a:effectRef>
          <a:fontRef idx="minor">
            <a:schemeClr val="tx1"/>
          </a:fontRef>
        </p:style>
      </p:cxnSp>
      <p:sp>
        <p:nvSpPr>
          <p:cNvPr id="239" name="テキスト ボックス 238">
            <a:extLst>
              <a:ext uri="{FF2B5EF4-FFF2-40B4-BE49-F238E27FC236}">
                <a16:creationId xmlns:a16="http://schemas.microsoft.com/office/drawing/2014/main" id="{5A9F0D8C-E065-49DA-8176-673714D10FFF}"/>
              </a:ext>
            </a:extLst>
          </p:cNvPr>
          <p:cNvSpPr txBox="1"/>
          <p:nvPr/>
        </p:nvSpPr>
        <p:spPr>
          <a:xfrm>
            <a:off x="3190428" y="4873958"/>
            <a:ext cx="998991" cy="276999"/>
          </a:xfrm>
          <a:prstGeom prst="rect">
            <a:avLst/>
          </a:prstGeom>
          <a:noFill/>
        </p:spPr>
        <p:txBody>
          <a:bodyPr wrap="none" rtlCol="0">
            <a:spAutoFit/>
          </a:bodyPr>
          <a:lstStyle>
            <a:defPPr>
              <a:defRPr lang="ja-JP"/>
            </a:defPPr>
            <a:lvl1pPr>
              <a:defRPr sz="1000" b="1">
                <a:latin typeface="Meiryo UI" panose="020B0604030504040204" pitchFamily="50" charset="-128"/>
                <a:ea typeface="Meiryo UI" panose="020B0604030504040204" pitchFamily="50" charset="-128"/>
              </a:defRPr>
            </a:lvl1pPr>
          </a:lstStyle>
          <a:p>
            <a:r>
              <a:rPr lang="ja-JP" altLang="en-US" sz="1200" dirty="0"/>
              <a:t>業務プロセス</a:t>
            </a:r>
          </a:p>
        </p:txBody>
      </p:sp>
      <p:sp>
        <p:nvSpPr>
          <p:cNvPr id="240" name="円/楕円 77">
            <a:extLst>
              <a:ext uri="{FF2B5EF4-FFF2-40B4-BE49-F238E27FC236}">
                <a16:creationId xmlns:a16="http://schemas.microsoft.com/office/drawing/2014/main" id="{F723BE92-AE91-494D-8A46-73F57F0C403B}"/>
              </a:ext>
            </a:extLst>
          </p:cNvPr>
          <p:cNvSpPr/>
          <p:nvPr/>
        </p:nvSpPr>
        <p:spPr>
          <a:xfrm>
            <a:off x="3036988" y="4071297"/>
            <a:ext cx="1613648" cy="783466"/>
          </a:xfrm>
          <a:prstGeom prst="ellipse">
            <a:avLst/>
          </a:prstGeom>
          <a:ln>
            <a:solidFill>
              <a:schemeClr val="bg2">
                <a:lumMod val="75000"/>
              </a:schemeClr>
            </a:solidFil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dirty="0"/>
          </a:p>
        </p:txBody>
      </p:sp>
      <p:pic>
        <p:nvPicPr>
          <p:cNvPr id="6" name="図 5">
            <a:extLst>
              <a:ext uri="{FF2B5EF4-FFF2-40B4-BE49-F238E27FC236}">
                <a16:creationId xmlns:a16="http://schemas.microsoft.com/office/drawing/2014/main" id="{0A5F92FA-9ECA-424A-8093-2036301D7261}"/>
              </a:ext>
            </a:extLst>
          </p:cNvPr>
          <p:cNvPicPr>
            <a:picLocks noChangeAspect="1"/>
          </p:cNvPicPr>
          <p:nvPr/>
        </p:nvPicPr>
        <p:blipFill>
          <a:blip r:embed="rId4"/>
          <a:stretch>
            <a:fillRect/>
          </a:stretch>
        </p:blipFill>
        <p:spPr>
          <a:xfrm>
            <a:off x="5844217" y="3092413"/>
            <a:ext cx="3846909" cy="213378"/>
          </a:xfrm>
          <a:prstGeom prst="rect">
            <a:avLst/>
          </a:prstGeom>
        </p:spPr>
      </p:pic>
    </p:spTree>
    <p:extLst>
      <p:ext uri="{BB962C8B-B14F-4D97-AF65-F5344CB8AC3E}">
        <p14:creationId xmlns:p14="http://schemas.microsoft.com/office/powerpoint/2010/main" val="1508686792"/>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zh-TW" altLang="en-US" dirty="0">
                <a:latin typeface="Meiryo UI" panose="020B0604030504040204" pitchFamily="50" charset="-128"/>
                <a:ea typeface="Meiryo UI" panose="020B0604030504040204" pitchFamily="50" charset="-128"/>
              </a:rPr>
              <a:t>業務詳細仕様</a:t>
            </a:r>
            <a:br>
              <a:rPr lang="en-US" altLang="ja-JP" dirty="0">
                <a:latin typeface="Meiryo UI" panose="020B0604030504040204" pitchFamily="50" charset="-128"/>
                <a:ea typeface="Meiryo UI" panose="020B0604030504040204" pitchFamily="50" charset="-128"/>
              </a:rPr>
            </a:br>
            <a:r>
              <a:rPr lang="ja-JP" altLang="en-US" dirty="0">
                <a:latin typeface="Meiryo UI" panose="020B0604030504040204" pitchFamily="50" charset="-128"/>
                <a:ea typeface="Meiryo UI" panose="020B0604030504040204" pitchFamily="50" charset="-128"/>
              </a:rPr>
              <a:t>事前準備：マスタ情報管理 </a:t>
            </a:r>
            <a:r>
              <a:rPr lang="en-US" altLang="ja-JP" dirty="0">
                <a:latin typeface="Meiryo UI" panose="020B0604030504040204" pitchFamily="50" charset="-128"/>
                <a:ea typeface="Meiryo UI" panose="020B0604030504040204" pitchFamily="50" charset="-128"/>
              </a:rPr>
              <a:t>– </a:t>
            </a:r>
            <a:r>
              <a:rPr lang="ja-JP" altLang="en-US" dirty="0">
                <a:latin typeface="Meiryo UI" panose="020B0604030504040204" pitchFamily="50" charset="-128"/>
                <a:ea typeface="Meiryo UI" panose="020B0604030504040204" pitchFamily="50" charset="-128"/>
              </a:rPr>
              <a:t>事業計画認定情報</a:t>
            </a:r>
            <a:endParaRPr kumimoji="1" lang="ja-JP" altLang="en-US" dirty="0">
              <a:latin typeface="Meiryo UI" panose="020B0604030504040204" pitchFamily="50" charset="-128"/>
              <a:ea typeface="Meiryo UI" panose="020B0604030504040204" pitchFamily="50" charset="-128"/>
            </a:endParaRPr>
          </a:p>
        </p:txBody>
      </p:sp>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3391851276"/>
              </p:ext>
            </p:extLst>
          </p:nvPr>
        </p:nvGraphicFramePr>
        <p:xfrm>
          <a:off x="141614" y="864069"/>
          <a:ext cx="9601200" cy="5894950"/>
        </p:xfrm>
        <a:graphic>
          <a:graphicData uri="http://schemas.openxmlformats.org/drawingml/2006/table">
            <a:tbl>
              <a:tblPr firstRow="1" bandRow="1">
                <a:tableStyleId>{2D5ABB26-0587-4C30-8999-92F81FD0307C}</a:tableStyleId>
              </a:tblPr>
              <a:tblGrid>
                <a:gridCol w="1149668">
                  <a:extLst>
                    <a:ext uri="{9D8B030D-6E8A-4147-A177-3AD203B41FA5}">
                      <a16:colId xmlns:a16="http://schemas.microsoft.com/office/drawing/2014/main" val="358073148"/>
                    </a:ext>
                  </a:extLst>
                </a:gridCol>
                <a:gridCol w="8451532">
                  <a:extLst>
                    <a:ext uri="{9D8B030D-6E8A-4147-A177-3AD203B41FA5}">
                      <a16:colId xmlns:a16="http://schemas.microsoft.com/office/drawing/2014/main" val="1235158156"/>
                    </a:ext>
                  </a:extLst>
                </a:gridCol>
              </a:tblGrid>
              <a:tr h="0">
                <a:tc>
                  <a:txBody>
                    <a:bodyPr/>
                    <a:lstStyle/>
                    <a:p>
                      <a:pPr algn="l"/>
                      <a:r>
                        <a:rPr kumimoji="1" lang="ja-JP" altLang="en-US" sz="1200" b="0" dirty="0">
                          <a:latin typeface="Meiryo UI" panose="020B0604030504040204" pitchFamily="50" charset="-128"/>
                          <a:ea typeface="Meiryo UI" panose="020B0604030504040204" pitchFamily="50" charset="-128"/>
                        </a:rPr>
                        <a:t>業務プロセス</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登録</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a:t>
                      </a:r>
                      <a:r>
                        <a:rPr kumimoji="1" lang="en-US" altLang="ja-JP" sz="1200" b="0" dirty="0">
                          <a:latin typeface="Meiryo UI" panose="020B0604030504040204" pitchFamily="50" charset="-128"/>
                          <a:ea typeface="Meiryo UI" panose="020B0604030504040204" pitchFamily="50" charset="-128"/>
                        </a:rPr>
                        <a:t>01:</a:t>
                      </a:r>
                      <a:r>
                        <a:rPr kumimoji="1" lang="zh-TW" altLang="en-US" sz="1200" b="0" dirty="0">
                          <a:latin typeface="Meiryo UI" panose="020B0604030504040204" pitchFamily="50" charset="-128"/>
                          <a:ea typeface="Meiryo UI" panose="020B0604030504040204" pitchFamily="50" charset="-128"/>
                        </a:rPr>
                        <a:t>解体等積立基準額公表</a:t>
                      </a:r>
                      <a:r>
                        <a:rPr kumimoji="1" lang="ja-JP" altLang="en-US" sz="1200" b="0" dirty="0">
                          <a:latin typeface="Meiryo UI" panose="020B0604030504040204" pitchFamily="50" charset="-128"/>
                          <a:ea typeface="Meiryo UI" panose="020B0604030504040204" pitchFamily="50" charset="-128"/>
                        </a:rPr>
                        <a:t>」</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264973">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業務詳細仕様</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2081878"/>
                  </a:ext>
                </a:extLst>
              </a:tr>
              <a:tr h="5346310">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b="1" u="sng" dirty="0">
                          <a:latin typeface="Meiryo UI" panose="020B0604030504040204" pitchFamily="50" charset="-128"/>
                          <a:ea typeface="Meiryo UI" panose="020B0604030504040204" pitchFamily="50" charset="-128"/>
                        </a:rPr>
                        <a:t>登録が必要な事業計画認定情報</a:t>
                      </a:r>
                      <a:r>
                        <a:rPr kumimoji="1" lang="en-US" altLang="ja-JP" sz="1100" b="1" u="sng" dirty="0">
                          <a:latin typeface="Meiryo UI" panose="020B0604030504040204" pitchFamily="50" charset="-128"/>
                          <a:ea typeface="Meiryo UI" panose="020B0604030504040204" pitchFamily="50" charset="-128"/>
                        </a:rPr>
                        <a:t>(10/10)</a:t>
                      </a: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latin typeface="Meiryo UI" panose="020B0604030504040204" pitchFamily="50" charset="-128"/>
                          <a:ea typeface="Meiryo UI" panose="020B0604030504040204" pitchFamily="50" charset="-128"/>
                        </a:rPr>
                        <a:t>【※6</a:t>
                      </a:r>
                      <a:r>
                        <a:rPr kumimoji="1" lang="ja-JP" altLang="en-US" sz="1200" b="0" dirty="0">
                          <a:latin typeface="Meiryo UI" panose="020B0604030504040204" pitchFamily="50" charset="-128"/>
                          <a:ea typeface="Meiryo UI" panose="020B0604030504040204" pitchFamily="50" charset="-128"/>
                        </a:rPr>
                        <a:t>：解体等積立基準額</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（続き）</a:t>
                      </a:r>
                      <a:endParaRPr kumimoji="1" lang="en-US" altLang="ja-JP" sz="1200" b="0" dirty="0">
                        <a:latin typeface="Meiryo UI" panose="020B0604030504040204" pitchFamily="50" charset="-128"/>
                        <a:ea typeface="Meiryo UI" panose="020B0604030504040204" pitchFamily="50" charset="-128"/>
                      </a:endParaRPr>
                    </a:p>
                    <a:p>
                      <a:pPr marL="171450" marR="0" lvl="0" indent="-171450" algn="l" defTabSz="685783" rtl="0" eaLnBrk="1" fontAlgn="auto" latinLnBrk="0" hangingPunct="1">
                        <a:lnSpc>
                          <a:spcPct val="100000"/>
                        </a:lnSpc>
                        <a:spcBef>
                          <a:spcPts val="0"/>
                        </a:spcBef>
                        <a:spcAft>
                          <a:spcPts val="0"/>
                        </a:spcAft>
                        <a:buClrTx/>
                        <a:buSzTx/>
                        <a:buFont typeface="Arial" panose="020B0604020202020204" pitchFamily="34" charset="0"/>
                        <a:buChar char="•"/>
                        <a:tabLst/>
                        <a:defRPr/>
                      </a:pPr>
                      <a:r>
                        <a:rPr lang="ja-JP" altLang="en-US" sz="1100" dirty="0">
                          <a:latin typeface="Meiryo UI" panose="020B0604030504040204" pitchFamily="50" charset="-128"/>
                          <a:ea typeface="Meiryo UI" panose="020B0604030504040204" pitchFamily="50" charset="-128"/>
                        </a:rPr>
                        <a:t>調達価格等算定委員会による</a:t>
                      </a:r>
                      <a:r>
                        <a:rPr lang="en-US" altLang="ja-JP" sz="1100" dirty="0">
                          <a:latin typeface="Meiryo UI" panose="020B0604030504040204" pitchFamily="50" charset="-128"/>
                          <a:ea typeface="Meiryo UI" panose="020B0604030504040204" pitchFamily="50" charset="-128"/>
                        </a:rPr>
                        <a:t>2021</a:t>
                      </a:r>
                      <a:r>
                        <a:rPr lang="ja-JP" altLang="en-US" sz="1100" dirty="0">
                          <a:latin typeface="Meiryo UI" panose="020B0604030504040204" pitchFamily="50" charset="-128"/>
                          <a:ea typeface="Meiryo UI" panose="020B0604030504040204" pitchFamily="50" charset="-128"/>
                        </a:rPr>
                        <a:t>年度以降の解体等積立基準額案</a:t>
                      </a:r>
                      <a:r>
                        <a:rPr lang="en-US" altLang="ja-JP" sz="800" dirty="0">
                          <a:latin typeface="Meiryo UI" panose="020B0604030504040204" pitchFamily="50" charset="-128"/>
                          <a:ea typeface="Meiryo UI" panose="020B0604030504040204" pitchFamily="50" charset="-128"/>
                        </a:rPr>
                        <a:t>(※1)</a:t>
                      </a:r>
                      <a:r>
                        <a:rPr lang="ja-JP" altLang="en-US" sz="1100" dirty="0">
                          <a:latin typeface="Meiryo UI" panose="020B0604030504040204" pitchFamily="50" charset="-128"/>
                          <a:ea typeface="Meiryo UI" panose="020B0604030504040204" pitchFamily="50" charset="-128"/>
                        </a:rPr>
                        <a:t>は以下のとおり。</a:t>
                      </a:r>
                      <a:endParaRPr kumimoji="1" lang="en-US" altLang="ja-JP" sz="11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1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100" b="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77678721"/>
                  </a:ext>
                </a:extLst>
              </a:tr>
            </a:tbl>
          </a:graphicData>
        </a:graphic>
      </p:graphicFrame>
      <p:sp>
        <p:nvSpPr>
          <p:cNvPr id="10" name="テキスト ボックス 9">
            <a:extLst>
              <a:ext uri="{FF2B5EF4-FFF2-40B4-BE49-F238E27FC236}">
                <a16:creationId xmlns:a16="http://schemas.microsoft.com/office/drawing/2014/main" id="{5686B8F9-8F0B-4FAF-B85F-0500307DBA95}"/>
              </a:ext>
            </a:extLst>
          </p:cNvPr>
          <p:cNvSpPr txBox="1"/>
          <p:nvPr/>
        </p:nvSpPr>
        <p:spPr>
          <a:xfrm>
            <a:off x="312233" y="6512798"/>
            <a:ext cx="5375189" cy="246221"/>
          </a:xfrm>
          <a:prstGeom prst="rect">
            <a:avLst/>
          </a:prstGeom>
          <a:noFill/>
        </p:spPr>
        <p:txBody>
          <a:bodyPr wrap="none" rtlCol="0">
            <a:spAutoFit/>
          </a:bodyPr>
          <a:lstStyle/>
          <a:p>
            <a:r>
              <a:rPr lang="en-US" altLang="ja-JP" sz="1000" dirty="0">
                <a:latin typeface="Meiryo UI" panose="020B0604030504040204" pitchFamily="50" charset="-128"/>
                <a:ea typeface="Meiryo UI" panose="020B0604030504040204" pitchFamily="50" charset="-128"/>
              </a:rPr>
              <a:t>※1 </a:t>
            </a:r>
            <a:r>
              <a:rPr lang="ja-JP" altLang="en-US" sz="1000" dirty="0">
                <a:latin typeface="Meiryo UI" panose="020B0604030504040204" pitchFamily="50" charset="-128"/>
                <a:ea typeface="Meiryo UI" panose="020B0604030504040204" pitchFamily="50" charset="-128"/>
              </a:rPr>
              <a:t>経済産業省　調達価格等算定委員会　令和</a:t>
            </a:r>
            <a:r>
              <a:rPr lang="en-US" altLang="ja-JP" sz="1000" dirty="0">
                <a:latin typeface="Meiryo UI" panose="020B0604030504040204" pitchFamily="50" charset="-128"/>
                <a:ea typeface="Meiryo UI" panose="020B0604030504040204" pitchFamily="50" charset="-128"/>
              </a:rPr>
              <a:t>3</a:t>
            </a:r>
            <a:r>
              <a:rPr lang="ja-JP" altLang="en-US" sz="1000" dirty="0">
                <a:latin typeface="Meiryo UI" panose="020B0604030504040204" pitchFamily="50" charset="-128"/>
                <a:ea typeface="Meiryo UI" panose="020B0604030504040204" pitchFamily="50" charset="-128"/>
              </a:rPr>
              <a:t>年度以降の調達価格等に関する意見から抜粋</a:t>
            </a:r>
            <a:endParaRPr lang="en-US" altLang="ja-JP" sz="1000" dirty="0">
              <a:latin typeface="Meiryo UI" panose="020B0604030504040204" pitchFamily="50" charset="-128"/>
              <a:ea typeface="Meiryo UI" panose="020B0604030504040204" pitchFamily="50" charset="-128"/>
            </a:endParaRPr>
          </a:p>
        </p:txBody>
      </p:sp>
      <p:pic>
        <p:nvPicPr>
          <p:cNvPr id="3" name="図 2">
            <a:extLst>
              <a:ext uri="{FF2B5EF4-FFF2-40B4-BE49-F238E27FC236}">
                <a16:creationId xmlns:a16="http://schemas.microsoft.com/office/drawing/2014/main" id="{19A8E64C-90F6-440C-ADC0-F1DF9062A82A}"/>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48288" y="2161024"/>
            <a:ext cx="7665058" cy="4351774"/>
          </a:xfrm>
          <a:prstGeom prst="rect">
            <a:avLst/>
          </a:prstGeom>
        </p:spPr>
      </p:pic>
    </p:spTree>
    <p:extLst>
      <p:ext uri="{BB962C8B-B14F-4D97-AF65-F5344CB8AC3E}">
        <p14:creationId xmlns:p14="http://schemas.microsoft.com/office/powerpoint/2010/main" val="503483046"/>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ja-JP" altLang="en-US" dirty="0">
                <a:latin typeface="Meiryo UI" panose="020B0604030504040204" pitchFamily="50" charset="-128"/>
                <a:ea typeface="Meiryo UI" panose="020B0604030504040204" pitchFamily="50" charset="-128"/>
              </a:rPr>
              <a:t>業務フロー</a:t>
            </a:r>
            <a:br>
              <a:rPr lang="en-US" altLang="ja-JP" dirty="0">
                <a:latin typeface="Meiryo UI" panose="020B0604030504040204" pitchFamily="50" charset="-128"/>
                <a:ea typeface="Meiryo UI" panose="020B0604030504040204" pitchFamily="50" charset="-128"/>
              </a:rPr>
            </a:br>
            <a:r>
              <a:rPr lang="ja-JP" altLang="en-US" dirty="0">
                <a:latin typeface="Meiryo UI" panose="020B0604030504040204" pitchFamily="50" charset="-128"/>
                <a:ea typeface="Meiryo UI" panose="020B0604030504040204" pitchFamily="50" charset="-128"/>
              </a:rPr>
              <a:t>事前準備</a:t>
            </a:r>
            <a:r>
              <a:rPr lang="zh-TW" altLang="en-US"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マスタ情報管理 </a:t>
            </a:r>
            <a:r>
              <a:rPr lang="en-US" altLang="ja-JP" dirty="0">
                <a:latin typeface="Meiryo UI" panose="020B0604030504040204" pitchFamily="50" charset="-128"/>
                <a:ea typeface="Meiryo UI" panose="020B0604030504040204" pitchFamily="50" charset="-128"/>
                <a:cs typeface="Arial" panose="020B0604020202020204" pitchFamily="34" charset="0"/>
              </a:rPr>
              <a:t>– </a:t>
            </a:r>
            <a:r>
              <a:rPr lang="ja-JP" altLang="en-US" dirty="0">
                <a:latin typeface="Meiryo UI" panose="020B0604030504040204" pitchFamily="50" charset="-128"/>
                <a:ea typeface="Meiryo UI" panose="020B0604030504040204" pitchFamily="50" charset="-128"/>
                <a:cs typeface="Arial" panose="020B0604020202020204" pitchFamily="34" charset="0"/>
              </a:rPr>
              <a:t>事業者情報</a:t>
            </a:r>
            <a:endParaRPr kumimoji="1" lang="ja-JP" altLang="en-US" dirty="0">
              <a:latin typeface="Meiryo UI" panose="020B0604030504040204" pitchFamily="50" charset="-128"/>
              <a:ea typeface="Meiryo UI" panose="020B0604030504040204" pitchFamily="50" charset="-128"/>
            </a:endParaRPr>
          </a:p>
        </p:txBody>
      </p:sp>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nvPr>
        </p:nvGraphicFramePr>
        <p:xfrm>
          <a:off x="141614" y="1118597"/>
          <a:ext cx="9633251" cy="5618160"/>
        </p:xfrm>
        <a:graphic>
          <a:graphicData uri="http://schemas.openxmlformats.org/drawingml/2006/table">
            <a:tbl>
              <a:tblPr firstRow="1" bandRow="1">
                <a:tableStyleId>{2D5ABB26-0587-4C30-8999-92F81FD0307C}</a:tableStyleId>
              </a:tblPr>
              <a:tblGrid>
                <a:gridCol w="372769">
                  <a:extLst>
                    <a:ext uri="{9D8B030D-6E8A-4147-A177-3AD203B41FA5}">
                      <a16:colId xmlns:a16="http://schemas.microsoft.com/office/drawing/2014/main" val="358073148"/>
                    </a:ext>
                  </a:extLst>
                </a:gridCol>
                <a:gridCol w="702523">
                  <a:extLst>
                    <a:ext uri="{9D8B030D-6E8A-4147-A177-3AD203B41FA5}">
                      <a16:colId xmlns:a16="http://schemas.microsoft.com/office/drawing/2014/main" val="3311309282"/>
                    </a:ext>
                  </a:extLst>
                </a:gridCol>
                <a:gridCol w="6470247">
                  <a:extLst>
                    <a:ext uri="{9D8B030D-6E8A-4147-A177-3AD203B41FA5}">
                      <a16:colId xmlns:a16="http://schemas.microsoft.com/office/drawing/2014/main" val="1235158156"/>
                    </a:ext>
                  </a:extLst>
                </a:gridCol>
                <a:gridCol w="1099824">
                  <a:extLst>
                    <a:ext uri="{9D8B030D-6E8A-4147-A177-3AD203B41FA5}">
                      <a16:colId xmlns:a16="http://schemas.microsoft.com/office/drawing/2014/main" val="2107820620"/>
                    </a:ext>
                  </a:extLst>
                </a:gridCol>
                <a:gridCol w="987888">
                  <a:extLst>
                    <a:ext uri="{9D8B030D-6E8A-4147-A177-3AD203B41FA5}">
                      <a16:colId xmlns:a16="http://schemas.microsoft.com/office/drawing/2014/main" val="2019607348"/>
                    </a:ext>
                  </a:extLst>
                </a:gridCol>
              </a:tblGrid>
              <a:tr h="273600">
                <a:tc gridSpan="2">
                  <a:txBody>
                    <a:bodyPr/>
                    <a:lstStyle/>
                    <a:p>
                      <a:pPr algn="l"/>
                      <a:r>
                        <a:rPr kumimoji="1" lang="ja-JP" altLang="en-US" sz="1200" b="0" dirty="0">
                          <a:latin typeface="Meiryo UI" panose="020B0604030504040204" pitchFamily="50" charset="-128"/>
                          <a:ea typeface="Meiryo UI" panose="020B0604030504040204" pitchFamily="50" charset="-128"/>
                        </a:rPr>
                        <a:t>業務</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lang="ja-JP" altLang="en-US" sz="1200" dirty="0">
                          <a:latin typeface="Meiryo UI" panose="020B0604030504040204" pitchFamily="50" charset="-128"/>
                          <a:ea typeface="Meiryo UI" panose="020B0604030504040204" pitchFamily="50" charset="-128"/>
                        </a:rPr>
                        <a:t>マスタ情報管理 </a:t>
                      </a:r>
                      <a:r>
                        <a:rPr lang="en-US" altLang="ja-JP" sz="1200" dirty="0">
                          <a:latin typeface="Arial" panose="020B0604020202020204" pitchFamily="34" charset="0"/>
                          <a:ea typeface="Meiryo UI" panose="020B0604030504040204" pitchFamily="50" charset="-128"/>
                          <a:cs typeface="Arial" panose="020B0604020202020204" pitchFamily="34" charset="0"/>
                        </a:rPr>
                        <a:t>– </a:t>
                      </a:r>
                      <a:r>
                        <a:rPr kumimoji="1" lang="ja-JP" altLang="en-US" sz="1200" b="0" dirty="0">
                          <a:latin typeface="Meiryo UI" panose="020B0604030504040204" pitchFamily="50" charset="-128"/>
                          <a:ea typeface="Meiryo UI" panose="020B0604030504040204" pitchFamily="50" charset="-128"/>
                          <a:cs typeface="Arial" panose="020B0604020202020204" pitchFamily="34" charset="0"/>
                        </a:rPr>
                        <a:t>事業者情報</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1200" b="0" dirty="0">
                          <a:latin typeface="Meiryo UI" panose="020B0604030504040204" pitchFamily="50" charset="-128"/>
                          <a:ea typeface="Meiryo UI" panose="020B0604030504040204" pitchFamily="50" charset="-128"/>
                        </a:rPr>
                        <a:t>業務コード</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200" b="0" dirty="0">
                          <a:latin typeface="Meiryo UI" panose="020B0604030504040204" pitchFamily="50" charset="-128"/>
                          <a:ea typeface="Meiryo UI" panose="020B0604030504040204" pitchFamily="50" charset="-128"/>
                        </a:rPr>
                        <a:t>CMN002</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299862">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業務内容</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latin typeface="Meiryo UI" panose="020B0604030504040204" pitchFamily="50" charset="-128"/>
                          <a:ea typeface="Meiryo UI" panose="020B0604030504040204" pitchFamily="50" charset="-128"/>
                        </a:rPr>
                        <a:t>FIP</a:t>
                      </a:r>
                      <a:r>
                        <a:rPr kumimoji="1" lang="ja-JP" altLang="en-US" sz="1200" b="0" dirty="0">
                          <a:latin typeface="Meiryo UI" panose="020B0604030504040204" pitchFamily="50" charset="-128"/>
                          <a:ea typeface="Meiryo UI" panose="020B0604030504040204" pitchFamily="50" charset="-128"/>
                        </a:rPr>
                        <a:t>認定事業者</a:t>
                      </a:r>
                      <a:r>
                        <a:rPr kumimoji="1" lang="en-US" altLang="ja-JP" sz="1200" b="0" dirty="0">
                          <a:latin typeface="Meiryo UI" panose="020B0604030504040204" pitchFamily="50" charset="-128"/>
                          <a:ea typeface="Meiryo UI" panose="020B0604030504040204" pitchFamily="50" charset="-128"/>
                        </a:rPr>
                        <a:t>(FIT</a:t>
                      </a:r>
                      <a:r>
                        <a:rPr kumimoji="1" lang="ja-JP" altLang="en-US" sz="1200" b="0" dirty="0">
                          <a:latin typeface="Meiryo UI" panose="020B0604030504040204" pitchFamily="50" charset="-128"/>
                          <a:ea typeface="Meiryo UI" panose="020B0604030504040204" pitchFamily="50" charset="-128"/>
                        </a:rPr>
                        <a:t>から移行を含む</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および廃棄等費用積立事業者は、事業者情報をシステムに登録し、広域機関に申請する。広域機関は申請内容を審査・承認する。</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868788017"/>
                  </a:ext>
                </a:extLst>
              </a:tr>
              <a:tr h="273600">
                <a:tc gridSpan="2">
                  <a:txBody>
                    <a:bodyPr/>
                    <a:lstStyle/>
                    <a:p>
                      <a:pPr marL="0" indent="0" algn="l">
                        <a:buFont typeface="Arial" panose="020B0604020202020204" pitchFamily="34" charset="0"/>
                        <a:buNone/>
                      </a:pPr>
                      <a:r>
                        <a:rPr kumimoji="1" lang="ja-JP" altLang="en-US" sz="1200" b="0">
                          <a:latin typeface="Meiryo UI" panose="020B0604030504040204" pitchFamily="50" charset="-128"/>
                          <a:ea typeface="Meiryo UI" panose="020B0604030504040204" pitchFamily="50" charset="-128"/>
                        </a:rPr>
                        <a:t>業務タイミング</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3">
                  <a:txBody>
                    <a:bodyPr/>
                    <a:lstStyle/>
                    <a:p>
                      <a:pPr marL="0" indent="0" algn="l">
                        <a:buFont typeface="Arial" panose="020B0604020202020204" pitchFamily="34" charset="0"/>
                        <a:buNone/>
                      </a:pPr>
                      <a:r>
                        <a:rPr kumimoji="1" lang="ja-JP" altLang="en-US" sz="1200" b="0" dirty="0">
                          <a:solidFill>
                            <a:schemeClr val="tx1"/>
                          </a:solidFill>
                          <a:latin typeface="Meiryo UI" panose="020B0604030504040204" pitchFamily="50" charset="-128"/>
                          <a:ea typeface="Meiryo UI" panose="020B0604030504040204" pitchFamily="50" charset="-128"/>
                        </a:rPr>
                        <a:t>随時</a:t>
                      </a:r>
                      <a:endParaRPr kumimoji="1" lang="en-US" altLang="ja-JP" sz="1200" b="0"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46641634"/>
                  </a:ext>
                </a:extLst>
              </a:tr>
              <a:tr h="273600">
                <a:tc gridSpan="2">
                  <a:txBody>
                    <a:bodyPr/>
                    <a:lstStyle/>
                    <a:p>
                      <a:pPr marL="0" indent="0" algn="l">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関連アクター</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広域機関、認定事業者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747063371"/>
                  </a:ext>
                </a:extLst>
              </a:tr>
              <a:tr h="612000">
                <a:tc rowSpan="2">
                  <a:txBody>
                    <a:bodyPr/>
                    <a:lstStyle/>
                    <a:p>
                      <a:pPr marL="0" indent="0" algn="ctr">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確認者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lumMod val="95000"/>
                      </a:schemeClr>
                    </a:solidFill>
                  </a:tcPr>
                </a:tc>
                <a:tc gridSpan="3">
                  <a:txBody>
                    <a:bodyPr/>
                    <a:lstStyle/>
                    <a:p>
                      <a:pPr marL="0" indent="0" algn="l">
                        <a:buFont typeface="Arial" panose="020B0604020202020204" pitchFamily="34" charset="0"/>
                        <a:buNone/>
                      </a:pP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登録</a:t>
                      </a:r>
                      <a:r>
                        <a:rPr kumimoji="1" lang="en-US" altLang="ja-JP" sz="1200" b="0" dirty="0">
                          <a:latin typeface="Meiryo UI" panose="020B0604030504040204" pitchFamily="50" charset="-128"/>
                          <a:ea typeface="Meiryo UI" panose="020B0604030504040204" pitchFamily="50" charset="-128"/>
                        </a:rPr>
                        <a:t>】</a:t>
                      </a: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776034627"/>
                  </a:ext>
                </a:extLst>
              </a:tr>
              <a:tr h="612000">
                <a:tc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作業者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marL="0" indent="0" algn="ctr">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603231057"/>
                  </a:ext>
                </a:extLst>
              </a:tr>
              <a:tr h="774000">
                <a:tc rowSpan="2">
                  <a:txBody>
                    <a:bodyPr/>
                    <a:lstStyle/>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認定事業者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indent="0" algn="ctr" defTabSz="685783" rtl="0" eaLnBrk="1" latinLnBrk="0" hangingPunct="1">
                        <a:buFont typeface="Arial" panose="020B0604020202020204" pitchFamily="34" charset="0"/>
                        <a:buNone/>
                      </a:pPr>
                      <a:r>
                        <a:rPr kumimoji="1" lang="ja-JP" altLang="en-US" sz="1200" kern="1200" dirty="0">
                          <a:solidFill>
                            <a:schemeClr val="tx1"/>
                          </a:solidFill>
                          <a:latin typeface="Meiryo UI" panose="020B0604030504040204" pitchFamily="50" charset="-128"/>
                          <a:ea typeface="Meiryo UI" panose="020B0604030504040204" pitchFamily="50" charset="-128"/>
                          <a:cs typeface="+mn-cs"/>
                        </a:rPr>
                        <a:t>管理者</a:t>
                      </a:r>
                      <a:endParaRPr kumimoji="1" lang="en-US" altLang="ja-JP" sz="1200" kern="1200" dirty="0">
                        <a:solidFill>
                          <a:schemeClr val="tx1"/>
                        </a:solidFill>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lumMod val="95000"/>
                      </a:schemeClr>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211778174"/>
                  </a:ext>
                </a:extLst>
              </a:tr>
              <a:tr h="774000">
                <a:tc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kern="1200" dirty="0">
                          <a:solidFill>
                            <a:schemeClr val="tx1"/>
                          </a:solidFill>
                          <a:latin typeface="Meiryo UI" panose="020B0604030504040204" pitchFamily="50" charset="-128"/>
                          <a:ea typeface="Meiryo UI" panose="020B0604030504040204" pitchFamily="50" charset="-128"/>
                          <a:cs typeface="+mn-cs"/>
                        </a:rPr>
                        <a:t>ユーザ</a:t>
                      </a:r>
                      <a:endParaRPr kumimoji="1" lang="en-US" altLang="ja-JP" sz="1200" kern="1200" dirty="0">
                        <a:solidFill>
                          <a:schemeClr val="tx1"/>
                        </a:solidFill>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650518024"/>
                  </a:ext>
                </a:extLst>
              </a:tr>
              <a:tr h="1566000">
                <a:tc gridSpan="2">
                  <a:txBody>
                    <a:bodyPr/>
                    <a:lstStyle/>
                    <a:p>
                      <a:pPr marL="0" marR="0" lvl="0" indent="0" algn="ctr" defTabSz="68578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kern="1200" dirty="0">
                          <a:solidFill>
                            <a:schemeClr val="tx1"/>
                          </a:solidFill>
                          <a:latin typeface="Meiryo UI" panose="020B0604030504040204" pitchFamily="50" charset="-128"/>
                          <a:ea typeface="Meiryo UI" panose="020B0604030504040204" pitchFamily="50" charset="-128"/>
                          <a:cs typeface="+mn-cs"/>
                        </a:rPr>
                        <a:t>システム</a:t>
                      </a:r>
                      <a:endParaRPr kumimoji="1" lang="en-US" altLang="ja-JP" sz="1200" kern="1200" dirty="0">
                        <a:solidFill>
                          <a:schemeClr val="tx1"/>
                        </a:solidFill>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5629721"/>
                  </a:ext>
                </a:extLst>
              </a:tr>
            </a:tbl>
          </a:graphicData>
        </a:graphic>
      </p:graphicFrame>
      <p:sp>
        <p:nvSpPr>
          <p:cNvPr id="48" name="ドーナツ 24">
            <a:extLst>
              <a:ext uri="{FF2B5EF4-FFF2-40B4-BE49-F238E27FC236}">
                <a16:creationId xmlns:a16="http://schemas.microsoft.com/office/drawing/2014/main" id="{447080D6-6FFF-476D-8EB0-A8C1C17C2613}"/>
              </a:ext>
            </a:extLst>
          </p:cNvPr>
          <p:cNvSpPr/>
          <p:nvPr/>
        </p:nvSpPr>
        <p:spPr bwMode="auto">
          <a:xfrm>
            <a:off x="1361513" y="3875699"/>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START</a:t>
            </a:r>
            <a:endParaRPr kumimoji="0" lang="ja-JP" altLang="en-US" sz="700" kern="0" dirty="0">
              <a:latin typeface="Meiryo UI"/>
              <a:ea typeface="Meiryo UI"/>
              <a:cs typeface="Tahoma" pitchFamily="34" charset="0"/>
            </a:endParaRPr>
          </a:p>
        </p:txBody>
      </p:sp>
      <p:cxnSp>
        <p:nvCxnSpPr>
          <p:cNvPr id="49" name="直線矢印コネクタ 48">
            <a:extLst>
              <a:ext uri="{FF2B5EF4-FFF2-40B4-BE49-F238E27FC236}">
                <a16:creationId xmlns:a16="http://schemas.microsoft.com/office/drawing/2014/main" id="{4BB01EEC-0648-4BA0-AF5F-5A9313B9D745}"/>
              </a:ext>
            </a:extLst>
          </p:cNvPr>
          <p:cNvCxnSpPr>
            <a:cxnSpLocks/>
            <a:stCxn id="48" idx="6"/>
            <a:endCxn id="101" idx="1"/>
          </p:cNvCxnSpPr>
          <p:nvPr/>
        </p:nvCxnSpPr>
        <p:spPr>
          <a:xfrm>
            <a:off x="1750244" y="4058987"/>
            <a:ext cx="142415" cy="1483"/>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100" name="グループ化 99">
            <a:extLst>
              <a:ext uri="{FF2B5EF4-FFF2-40B4-BE49-F238E27FC236}">
                <a16:creationId xmlns:a16="http://schemas.microsoft.com/office/drawing/2014/main" id="{5B28AB46-09BC-4D2A-8E8F-DE0D2533FC86}"/>
              </a:ext>
            </a:extLst>
          </p:cNvPr>
          <p:cNvGrpSpPr/>
          <p:nvPr/>
        </p:nvGrpSpPr>
        <p:grpSpPr>
          <a:xfrm>
            <a:off x="1892659" y="3671443"/>
            <a:ext cx="734400" cy="612227"/>
            <a:chOff x="2491032" y="3449261"/>
            <a:chExt cx="734400" cy="612227"/>
          </a:xfrm>
        </p:grpSpPr>
        <p:sp>
          <p:nvSpPr>
            <p:cNvPr id="101" name="正方形/長方形 100">
              <a:extLst>
                <a:ext uri="{FF2B5EF4-FFF2-40B4-BE49-F238E27FC236}">
                  <a16:creationId xmlns:a16="http://schemas.microsoft.com/office/drawing/2014/main" id="{FD204885-07D3-433B-BB5E-92B3C60DEE81}"/>
                </a:ext>
              </a:extLst>
            </p:cNvPr>
            <p:cNvSpPr/>
            <p:nvPr/>
          </p:nvSpPr>
          <p:spPr>
            <a:xfrm>
              <a:off x="2491032" y="3615088"/>
              <a:ext cx="734400"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kumimoji="0" lang="en-US" altLang="ja-JP" sz="800" kern="0" dirty="0">
                  <a:latin typeface="Meiryo UI" panose="020B0604030504040204" pitchFamily="50" charset="-128"/>
                  <a:ea typeface="Meiryo UI" panose="020B0604030504040204" pitchFamily="50" charset="-128"/>
                  <a:cs typeface="Arial" pitchFamily="34" charset="0"/>
                </a:rPr>
                <a:t>ID</a:t>
              </a:r>
              <a:r>
                <a:rPr kumimoji="0" lang="ja-JP" altLang="en-US" sz="800" kern="0" dirty="0">
                  <a:latin typeface="Meiryo UI" panose="020B0604030504040204" pitchFamily="50" charset="-128"/>
                  <a:ea typeface="Meiryo UI" panose="020B0604030504040204" pitchFamily="50" charset="-128"/>
                  <a:cs typeface="Arial" pitchFamily="34" charset="0"/>
                </a:rPr>
                <a:t>・仮パスワード</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申請</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102" name="テキスト ボックス 101">
              <a:extLst>
                <a:ext uri="{FF2B5EF4-FFF2-40B4-BE49-F238E27FC236}">
                  <a16:creationId xmlns:a16="http://schemas.microsoft.com/office/drawing/2014/main" id="{7A168960-B5A4-4F61-89DB-34CCF10C6AD3}"/>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01</a:t>
              </a:r>
              <a:endParaRPr lang="ja-JP" altLang="en-US" sz="800" dirty="0">
                <a:latin typeface="Meiryo UI" panose="020B0604030504040204" pitchFamily="50" charset="-128"/>
                <a:ea typeface="Meiryo UI" panose="020B0604030504040204" pitchFamily="50" charset="-128"/>
              </a:endParaRPr>
            </a:p>
          </p:txBody>
        </p:sp>
      </p:grpSp>
      <p:cxnSp>
        <p:nvCxnSpPr>
          <p:cNvPr id="103" name="直線矢印コネクタ 102">
            <a:extLst>
              <a:ext uri="{FF2B5EF4-FFF2-40B4-BE49-F238E27FC236}">
                <a16:creationId xmlns:a16="http://schemas.microsoft.com/office/drawing/2014/main" id="{688C20CA-0181-4592-9128-954D9890B131}"/>
              </a:ext>
            </a:extLst>
          </p:cNvPr>
          <p:cNvCxnSpPr>
            <a:cxnSpLocks/>
            <a:stCxn id="109" idx="2"/>
            <a:endCxn id="106" idx="0"/>
          </p:cNvCxnSpPr>
          <p:nvPr/>
        </p:nvCxnSpPr>
        <p:spPr>
          <a:xfrm flipH="1">
            <a:off x="3165184" y="5802480"/>
            <a:ext cx="8453" cy="239744"/>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104" name="グループ化 103">
            <a:extLst>
              <a:ext uri="{FF2B5EF4-FFF2-40B4-BE49-F238E27FC236}">
                <a16:creationId xmlns:a16="http://schemas.microsoft.com/office/drawing/2014/main" id="{A94FA97D-9C3E-48D0-9265-09B9F51A8602}"/>
              </a:ext>
            </a:extLst>
          </p:cNvPr>
          <p:cNvGrpSpPr/>
          <p:nvPr/>
        </p:nvGrpSpPr>
        <p:grpSpPr>
          <a:xfrm>
            <a:off x="3038049" y="6038421"/>
            <a:ext cx="254269" cy="450827"/>
            <a:chOff x="2515451" y="5897715"/>
            <a:chExt cx="254269" cy="450827"/>
          </a:xfrm>
        </p:grpSpPr>
        <p:sp>
          <p:nvSpPr>
            <p:cNvPr id="105" name="Freeform 266">
              <a:extLst>
                <a:ext uri="{FF2B5EF4-FFF2-40B4-BE49-F238E27FC236}">
                  <a16:creationId xmlns:a16="http://schemas.microsoft.com/office/drawing/2014/main" id="{77BE6C0F-117A-4FB1-97BE-8E6AA066A8E0}"/>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06" name="正方形/長方形 36">
              <a:extLst>
                <a:ext uri="{FF2B5EF4-FFF2-40B4-BE49-F238E27FC236}">
                  <a16:creationId xmlns:a16="http://schemas.microsoft.com/office/drawing/2014/main" id="{53FC4D1F-13AC-49C8-8F82-8DC452AA4056}"/>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07" name="正方形/長方形 106">
            <a:extLst>
              <a:ext uri="{FF2B5EF4-FFF2-40B4-BE49-F238E27FC236}">
                <a16:creationId xmlns:a16="http://schemas.microsoft.com/office/drawing/2014/main" id="{5A139D32-1C80-4000-BA52-FFA8B5EF27A0}"/>
              </a:ext>
            </a:extLst>
          </p:cNvPr>
          <p:cNvSpPr/>
          <p:nvPr/>
        </p:nvSpPr>
        <p:spPr>
          <a:xfrm>
            <a:off x="3107359" y="6410840"/>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grpSp>
        <p:nvGrpSpPr>
          <p:cNvPr id="108" name="グループ化 107">
            <a:extLst>
              <a:ext uri="{FF2B5EF4-FFF2-40B4-BE49-F238E27FC236}">
                <a16:creationId xmlns:a16="http://schemas.microsoft.com/office/drawing/2014/main" id="{F199298D-39F8-4AEC-B363-2BD2452D218B}"/>
              </a:ext>
            </a:extLst>
          </p:cNvPr>
          <p:cNvGrpSpPr/>
          <p:nvPr/>
        </p:nvGrpSpPr>
        <p:grpSpPr>
          <a:xfrm>
            <a:off x="2805967" y="5189197"/>
            <a:ext cx="734870" cy="613283"/>
            <a:chOff x="2491032" y="3449261"/>
            <a:chExt cx="734870" cy="613283"/>
          </a:xfrm>
        </p:grpSpPr>
        <p:sp>
          <p:nvSpPr>
            <p:cNvPr id="109" name="正方形/長方形 108">
              <a:extLst>
                <a:ext uri="{FF2B5EF4-FFF2-40B4-BE49-F238E27FC236}">
                  <a16:creationId xmlns:a16="http://schemas.microsoft.com/office/drawing/2014/main" id="{2088D4A1-9711-4B88-85F7-A663793E8050}"/>
                </a:ext>
              </a:extLst>
            </p:cNvPr>
            <p:cNvSpPr/>
            <p:nvPr/>
          </p:nvSpPr>
          <p:spPr>
            <a:xfrm>
              <a:off x="2491502" y="3616144"/>
              <a:ext cx="734400"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kumimoji="0" lang="en-US" altLang="zh-TW" sz="800" kern="0" dirty="0">
                  <a:latin typeface="Meiryo UI" panose="020B0604030504040204" pitchFamily="50" charset="-128"/>
                  <a:ea typeface="Meiryo UI" panose="020B0604030504040204" pitchFamily="50" charset="-128"/>
                  <a:cs typeface="Arial" pitchFamily="34" charset="0"/>
                </a:rPr>
                <a:t>ID</a:t>
              </a:r>
              <a:r>
                <a:rPr kumimoji="0" lang="ja-JP" altLang="en-US" sz="800" kern="0" dirty="0">
                  <a:latin typeface="Meiryo UI" panose="020B0604030504040204" pitchFamily="50" charset="-128"/>
                  <a:ea typeface="Meiryo UI" panose="020B0604030504040204" pitchFamily="50" charset="-128"/>
                  <a:cs typeface="Arial" pitchFamily="34" charset="0"/>
                </a:rPr>
                <a:t>・仮パスワード</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発行</a:t>
              </a:r>
              <a:endParaRPr kumimoji="0" lang="zh-TW" altLang="en-US" sz="800" kern="0" dirty="0">
                <a:latin typeface="Meiryo UI" panose="020B0604030504040204" pitchFamily="50" charset="-128"/>
                <a:ea typeface="Meiryo UI" panose="020B0604030504040204" pitchFamily="50" charset="-128"/>
                <a:cs typeface="Arial" pitchFamily="34" charset="0"/>
              </a:endParaRPr>
            </a:p>
          </p:txBody>
        </p:sp>
        <p:sp>
          <p:nvSpPr>
            <p:cNvPr id="110" name="テキスト ボックス 109">
              <a:extLst>
                <a:ext uri="{FF2B5EF4-FFF2-40B4-BE49-F238E27FC236}">
                  <a16:creationId xmlns:a16="http://schemas.microsoft.com/office/drawing/2014/main" id="{6D18F3E4-9A47-4E81-B2DC-AAECF1DF514C}"/>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02</a:t>
              </a:r>
              <a:endParaRPr lang="ja-JP" altLang="en-US" sz="800" dirty="0">
                <a:latin typeface="Meiryo UI" panose="020B0604030504040204" pitchFamily="50" charset="-128"/>
                <a:ea typeface="Meiryo UI" panose="020B0604030504040204" pitchFamily="50" charset="-128"/>
              </a:endParaRPr>
            </a:p>
          </p:txBody>
        </p:sp>
      </p:grpSp>
      <p:grpSp>
        <p:nvGrpSpPr>
          <p:cNvPr id="111" name="グループ化 110">
            <a:extLst>
              <a:ext uri="{FF2B5EF4-FFF2-40B4-BE49-F238E27FC236}">
                <a16:creationId xmlns:a16="http://schemas.microsoft.com/office/drawing/2014/main" id="{C88334D6-1E4F-4D7A-B812-966156928761}"/>
              </a:ext>
            </a:extLst>
          </p:cNvPr>
          <p:cNvGrpSpPr/>
          <p:nvPr/>
        </p:nvGrpSpPr>
        <p:grpSpPr>
          <a:xfrm>
            <a:off x="2819155" y="3671443"/>
            <a:ext cx="734400" cy="612227"/>
            <a:chOff x="2491032" y="3449261"/>
            <a:chExt cx="734400" cy="612227"/>
          </a:xfrm>
        </p:grpSpPr>
        <p:sp>
          <p:nvSpPr>
            <p:cNvPr id="112" name="正方形/長方形 111">
              <a:extLst>
                <a:ext uri="{FF2B5EF4-FFF2-40B4-BE49-F238E27FC236}">
                  <a16:creationId xmlns:a16="http://schemas.microsoft.com/office/drawing/2014/main" id="{01733E06-E675-4887-834C-E24D6CF81E35}"/>
                </a:ext>
              </a:extLst>
            </p:cNvPr>
            <p:cNvSpPr/>
            <p:nvPr/>
          </p:nvSpPr>
          <p:spPr>
            <a:xfrm>
              <a:off x="2491032" y="3615088"/>
              <a:ext cx="734400" cy="446400"/>
            </a:xfrm>
            <a:prstGeom prst="rect">
              <a:avLst/>
            </a:prstGeom>
            <a:solidFill>
              <a:schemeClr val="bg1"/>
            </a:solid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kumimoji="0" lang="en-US" altLang="ja-JP" sz="800" kern="0" dirty="0">
                  <a:latin typeface="Meiryo UI" panose="020B0604030504040204" pitchFamily="50" charset="-128"/>
                  <a:ea typeface="Meiryo UI" panose="020B0604030504040204" pitchFamily="50" charset="-128"/>
                  <a:cs typeface="Arial" pitchFamily="34" charset="0"/>
                </a:rPr>
                <a:t>ID</a:t>
              </a:r>
              <a:r>
                <a:rPr kumimoji="0" lang="ja-JP" altLang="en-US" sz="800" kern="0" dirty="0">
                  <a:latin typeface="Meiryo UI" panose="020B0604030504040204" pitchFamily="50" charset="-128"/>
                  <a:ea typeface="Meiryo UI" panose="020B0604030504040204" pitchFamily="50" charset="-128"/>
                  <a:cs typeface="Arial" pitchFamily="34" charset="0"/>
                </a:rPr>
                <a:t>・仮パスワード</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受領</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113" name="テキスト ボックス 112">
              <a:extLst>
                <a:ext uri="{FF2B5EF4-FFF2-40B4-BE49-F238E27FC236}">
                  <a16:creationId xmlns:a16="http://schemas.microsoft.com/office/drawing/2014/main" id="{26D1A8C5-DA3F-468A-A034-D8F9AF93D43A}"/>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03</a:t>
              </a:r>
              <a:endParaRPr lang="ja-JP" altLang="en-US" sz="800" dirty="0">
                <a:latin typeface="Meiryo UI" panose="020B0604030504040204" pitchFamily="50" charset="-128"/>
                <a:ea typeface="Meiryo UI" panose="020B0604030504040204" pitchFamily="50" charset="-128"/>
              </a:endParaRPr>
            </a:p>
          </p:txBody>
        </p:sp>
      </p:grpSp>
      <p:grpSp>
        <p:nvGrpSpPr>
          <p:cNvPr id="115" name="グループ化 114">
            <a:extLst>
              <a:ext uri="{FF2B5EF4-FFF2-40B4-BE49-F238E27FC236}">
                <a16:creationId xmlns:a16="http://schemas.microsoft.com/office/drawing/2014/main" id="{0788346F-04C2-4474-9F20-D82E6BB1F53F}"/>
              </a:ext>
            </a:extLst>
          </p:cNvPr>
          <p:cNvGrpSpPr/>
          <p:nvPr/>
        </p:nvGrpSpPr>
        <p:grpSpPr>
          <a:xfrm>
            <a:off x="3996815" y="6051355"/>
            <a:ext cx="254269" cy="450827"/>
            <a:chOff x="2515451" y="5897715"/>
            <a:chExt cx="254269" cy="450827"/>
          </a:xfrm>
        </p:grpSpPr>
        <p:sp>
          <p:nvSpPr>
            <p:cNvPr id="116" name="Freeform 266">
              <a:extLst>
                <a:ext uri="{FF2B5EF4-FFF2-40B4-BE49-F238E27FC236}">
                  <a16:creationId xmlns:a16="http://schemas.microsoft.com/office/drawing/2014/main" id="{37D11AC1-B586-4514-9978-4AA81182B19A}"/>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17" name="正方形/長方形 36">
              <a:extLst>
                <a:ext uri="{FF2B5EF4-FFF2-40B4-BE49-F238E27FC236}">
                  <a16:creationId xmlns:a16="http://schemas.microsoft.com/office/drawing/2014/main" id="{145B7628-132F-4F13-9291-19787BE11696}"/>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19" name="正方形/長方形 118">
            <a:extLst>
              <a:ext uri="{FF2B5EF4-FFF2-40B4-BE49-F238E27FC236}">
                <a16:creationId xmlns:a16="http://schemas.microsoft.com/office/drawing/2014/main" id="{1349512B-9EF5-4881-AC4A-DFEB8AD9EA73}"/>
              </a:ext>
            </a:extLst>
          </p:cNvPr>
          <p:cNvSpPr/>
          <p:nvPr/>
        </p:nvSpPr>
        <p:spPr>
          <a:xfrm>
            <a:off x="4059900" y="6423774"/>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120" name="カギ線コネクタ 27">
            <a:extLst>
              <a:ext uri="{FF2B5EF4-FFF2-40B4-BE49-F238E27FC236}">
                <a16:creationId xmlns:a16="http://schemas.microsoft.com/office/drawing/2014/main" id="{2DB0FE39-2E6A-49FB-9163-D13B5BBA6E68}"/>
              </a:ext>
            </a:extLst>
          </p:cNvPr>
          <p:cNvCxnSpPr>
            <a:cxnSpLocks/>
            <a:stCxn id="101" idx="3"/>
            <a:endCxn id="109" idx="1"/>
          </p:cNvCxnSpPr>
          <p:nvPr/>
        </p:nvCxnSpPr>
        <p:spPr>
          <a:xfrm>
            <a:off x="2627059" y="4060470"/>
            <a:ext cx="179378" cy="1518810"/>
          </a:xfrm>
          <a:prstGeom prst="bentConnector3">
            <a:avLst>
              <a:gd name="adj1" fmla="val 39489"/>
            </a:avLst>
          </a:prstGeom>
          <a:noFill/>
          <a:ln w="6350" cap="flat" cmpd="sng" algn="ctr">
            <a:solidFill>
              <a:sysClr val="window" lastClr="FFFFFF">
                <a:lumMod val="65000"/>
              </a:sysClr>
            </a:solidFill>
            <a:prstDash val="solid"/>
            <a:miter lim="800000"/>
            <a:tailEnd type="triangle"/>
          </a:ln>
          <a:effectLst/>
        </p:spPr>
      </p:cxnSp>
      <p:cxnSp>
        <p:nvCxnSpPr>
          <p:cNvPr id="121" name="カギ線コネクタ 27">
            <a:extLst>
              <a:ext uri="{FF2B5EF4-FFF2-40B4-BE49-F238E27FC236}">
                <a16:creationId xmlns:a16="http://schemas.microsoft.com/office/drawing/2014/main" id="{5EC9E20B-7FDE-4DB1-B1A5-C44F6E6BFFC2}"/>
              </a:ext>
            </a:extLst>
          </p:cNvPr>
          <p:cNvCxnSpPr>
            <a:cxnSpLocks/>
            <a:stCxn id="109" idx="0"/>
            <a:endCxn id="112" idx="2"/>
          </p:cNvCxnSpPr>
          <p:nvPr/>
        </p:nvCxnSpPr>
        <p:spPr>
          <a:xfrm flipV="1">
            <a:off x="3173637" y="4283670"/>
            <a:ext cx="12718" cy="1072410"/>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123" name="グループ化 122">
            <a:extLst>
              <a:ext uri="{FF2B5EF4-FFF2-40B4-BE49-F238E27FC236}">
                <a16:creationId xmlns:a16="http://schemas.microsoft.com/office/drawing/2014/main" id="{A96E8D78-2A93-47A7-86D8-B5035003830D}"/>
              </a:ext>
            </a:extLst>
          </p:cNvPr>
          <p:cNvGrpSpPr/>
          <p:nvPr/>
        </p:nvGrpSpPr>
        <p:grpSpPr>
          <a:xfrm>
            <a:off x="3760802" y="3672891"/>
            <a:ext cx="734400" cy="612227"/>
            <a:chOff x="2491032" y="3449261"/>
            <a:chExt cx="734400" cy="612227"/>
          </a:xfrm>
        </p:grpSpPr>
        <p:sp>
          <p:nvSpPr>
            <p:cNvPr id="124" name="正方形/長方形 123">
              <a:extLst>
                <a:ext uri="{FF2B5EF4-FFF2-40B4-BE49-F238E27FC236}">
                  <a16:creationId xmlns:a16="http://schemas.microsoft.com/office/drawing/2014/main" id="{1FFD2C8B-998C-4321-9A48-0BBF4CA04284}"/>
                </a:ext>
              </a:extLst>
            </p:cNvPr>
            <p:cNvSpPr/>
            <p:nvPr/>
          </p:nvSpPr>
          <p:spPr>
            <a:xfrm>
              <a:off x="2491032" y="3615088"/>
              <a:ext cx="734400"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事業者・ユーザ</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情報登録申請</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125" name="テキスト ボックス 124">
              <a:extLst>
                <a:ext uri="{FF2B5EF4-FFF2-40B4-BE49-F238E27FC236}">
                  <a16:creationId xmlns:a16="http://schemas.microsoft.com/office/drawing/2014/main" id="{74771D25-86AC-4286-8F22-88E7351FA0AB}"/>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04</a:t>
              </a:r>
              <a:endParaRPr lang="ja-JP" altLang="en-US" sz="800" dirty="0">
                <a:latin typeface="Meiryo UI" panose="020B0604030504040204" pitchFamily="50" charset="-128"/>
                <a:ea typeface="Meiryo UI" panose="020B0604030504040204" pitchFamily="50" charset="-128"/>
              </a:endParaRPr>
            </a:p>
          </p:txBody>
        </p:sp>
      </p:grpSp>
      <p:cxnSp>
        <p:nvCxnSpPr>
          <p:cNvPr id="126" name="直線矢印コネクタ 125">
            <a:extLst>
              <a:ext uri="{FF2B5EF4-FFF2-40B4-BE49-F238E27FC236}">
                <a16:creationId xmlns:a16="http://schemas.microsoft.com/office/drawing/2014/main" id="{8C74D96B-1185-41B8-9E70-D8A47E0F7F4E}"/>
              </a:ext>
            </a:extLst>
          </p:cNvPr>
          <p:cNvCxnSpPr>
            <a:cxnSpLocks/>
            <a:stCxn id="112" idx="3"/>
            <a:endCxn id="124" idx="1"/>
          </p:cNvCxnSpPr>
          <p:nvPr/>
        </p:nvCxnSpPr>
        <p:spPr>
          <a:xfrm>
            <a:off x="3553555" y="4060470"/>
            <a:ext cx="207247" cy="1448"/>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131" name="カギ線コネクタ 27">
            <a:extLst>
              <a:ext uri="{FF2B5EF4-FFF2-40B4-BE49-F238E27FC236}">
                <a16:creationId xmlns:a16="http://schemas.microsoft.com/office/drawing/2014/main" id="{E304CB15-31E3-4FE6-9EA8-96C55ABE909E}"/>
              </a:ext>
            </a:extLst>
          </p:cNvPr>
          <p:cNvCxnSpPr>
            <a:cxnSpLocks/>
            <a:stCxn id="124" idx="3"/>
            <a:endCxn id="192" idx="1"/>
          </p:cNvCxnSpPr>
          <p:nvPr/>
        </p:nvCxnSpPr>
        <p:spPr>
          <a:xfrm flipV="1">
            <a:off x="4495202" y="3316307"/>
            <a:ext cx="205881" cy="745611"/>
          </a:xfrm>
          <a:prstGeom prst="bentConnector3">
            <a:avLst>
              <a:gd name="adj1" fmla="val 36264"/>
            </a:avLst>
          </a:prstGeom>
          <a:noFill/>
          <a:ln w="6350" cap="flat" cmpd="sng" algn="ctr">
            <a:solidFill>
              <a:sysClr val="window" lastClr="FFFFFF">
                <a:lumMod val="65000"/>
              </a:sysClr>
            </a:solidFill>
            <a:prstDash val="solid"/>
            <a:miter lim="800000"/>
            <a:tailEnd type="triangle"/>
          </a:ln>
          <a:effectLst/>
        </p:spPr>
      </p:cxnSp>
      <p:cxnSp>
        <p:nvCxnSpPr>
          <p:cNvPr id="69" name="直線矢印コネクタ 68">
            <a:extLst>
              <a:ext uri="{FF2B5EF4-FFF2-40B4-BE49-F238E27FC236}">
                <a16:creationId xmlns:a16="http://schemas.microsoft.com/office/drawing/2014/main" id="{D6AF5154-FBCB-4120-B06F-376C3F6461F1}"/>
              </a:ext>
            </a:extLst>
          </p:cNvPr>
          <p:cNvCxnSpPr>
            <a:cxnSpLocks/>
            <a:stCxn id="101" idx="2"/>
            <a:endCxn id="75" idx="0"/>
          </p:cNvCxnSpPr>
          <p:nvPr/>
        </p:nvCxnSpPr>
        <p:spPr>
          <a:xfrm flipH="1">
            <a:off x="2254788" y="4283670"/>
            <a:ext cx="5071" cy="1777426"/>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73" name="グループ化 72">
            <a:extLst>
              <a:ext uri="{FF2B5EF4-FFF2-40B4-BE49-F238E27FC236}">
                <a16:creationId xmlns:a16="http://schemas.microsoft.com/office/drawing/2014/main" id="{19729602-A267-4AF2-9FA6-66DD2FDE1295}"/>
              </a:ext>
            </a:extLst>
          </p:cNvPr>
          <p:cNvGrpSpPr/>
          <p:nvPr/>
        </p:nvGrpSpPr>
        <p:grpSpPr>
          <a:xfrm>
            <a:off x="2127653" y="6057293"/>
            <a:ext cx="254269" cy="450827"/>
            <a:chOff x="2515451" y="5897715"/>
            <a:chExt cx="254269" cy="450827"/>
          </a:xfrm>
        </p:grpSpPr>
        <p:sp>
          <p:nvSpPr>
            <p:cNvPr id="74" name="Freeform 266">
              <a:extLst>
                <a:ext uri="{FF2B5EF4-FFF2-40B4-BE49-F238E27FC236}">
                  <a16:creationId xmlns:a16="http://schemas.microsoft.com/office/drawing/2014/main" id="{3B8608C9-510B-4179-BDD1-877C0BA1AD3B}"/>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75" name="正方形/長方形 36">
              <a:extLst>
                <a:ext uri="{FF2B5EF4-FFF2-40B4-BE49-F238E27FC236}">
                  <a16:creationId xmlns:a16="http://schemas.microsoft.com/office/drawing/2014/main" id="{C9B7EB1F-0A9B-4546-97F6-23E53539E63F}"/>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76" name="正方形/長方形 75">
            <a:extLst>
              <a:ext uri="{FF2B5EF4-FFF2-40B4-BE49-F238E27FC236}">
                <a16:creationId xmlns:a16="http://schemas.microsoft.com/office/drawing/2014/main" id="{D9174E37-F91D-4DFC-A270-0B48603452F8}"/>
              </a:ext>
            </a:extLst>
          </p:cNvPr>
          <p:cNvSpPr/>
          <p:nvPr/>
        </p:nvSpPr>
        <p:spPr>
          <a:xfrm>
            <a:off x="2196963" y="6429712"/>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135" name="直線矢印コネクタ 134">
            <a:extLst>
              <a:ext uri="{FF2B5EF4-FFF2-40B4-BE49-F238E27FC236}">
                <a16:creationId xmlns:a16="http://schemas.microsoft.com/office/drawing/2014/main" id="{F05F17BE-A7C6-4570-9C49-AF5BB4CD2614}"/>
              </a:ext>
            </a:extLst>
          </p:cNvPr>
          <p:cNvCxnSpPr>
            <a:cxnSpLocks/>
            <a:stCxn id="124" idx="2"/>
            <a:endCxn id="117" idx="0"/>
          </p:cNvCxnSpPr>
          <p:nvPr/>
        </p:nvCxnSpPr>
        <p:spPr>
          <a:xfrm flipH="1">
            <a:off x="4123950" y="4285118"/>
            <a:ext cx="4052" cy="1770040"/>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78" name="グループ化 77">
            <a:extLst>
              <a:ext uri="{FF2B5EF4-FFF2-40B4-BE49-F238E27FC236}">
                <a16:creationId xmlns:a16="http://schemas.microsoft.com/office/drawing/2014/main" id="{FDFB0A02-B77C-4EF1-8951-FC99AF5F5BF5}"/>
              </a:ext>
            </a:extLst>
          </p:cNvPr>
          <p:cNvGrpSpPr/>
          <p:nvPr/>
        </p:nvGrpSpPr>
        <p:grpSpPr>
          <a:xfrm>
            <a:off x="5989186" y="822685"/>
            <a:ext cx="3842712" cy="205890"/>
            <a:chOff x="6068600" y="822685"/>
            <a:chExt cx="3510050" cy="205890"/>
          </a:xfrm>
        </p:grpSpPr>
        <p:sp>
          <p:nvSpPr>
            <p:cNvPr id="80" name="正方形/長方形 79">
              <a:extLst>
                <a:ext uri="{FF2B5EF4-FFF2-40B4-BE49-F238E27FC236}">
                  <a16:creationId xmlns:a16="http://schemas.microsoft.com/office/drawing/2014/main" id="{CBC0E2BE-02C3-46AE-84C9-24D5C144F55C}"/>
                </a:ext>
              </a:extLst>
            </p:cNvPr>
            <p:cNvSpPr/>
            <p:nvPr/>
          </p:nvSpPr>
          <p:spPr>
            <a:xfrm>
              <a:off x="6506504" y="822685"/>
              <a:ext cx="1254159"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再エネ業務統合システム</a:t>
              </a:r>
            </a:p>
          </p:txBody>
        </p:sp>
        <p:sp>
          <p:nvSpPr>
            <p:cNvPr id="81" name="正方形/長方形 80">
              <a:extLst>
                <a:ext uri="{FF2B5EF4-FFF2-40B4-BE49-F238E27FC236}">
                  <a16:creationId xmlns:a16="http://schemas.microsoft.com/office/drawing/2014/main" id="{D070E579-7F50-49CF-BD08-419192ECD9C3}"/>
                </a:ext>
              </a:extLst>
            </p:cNvPr>
            <p:cNvSpPr/>
            <p:nvPr/>
          </p:nvSpPr>
          <p:spPr>
            <a:xfrm>
              <a:off x="6369354" y="853531"/>
              <a:ext cx="166154" cy="132923"/>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86" name="正方形/長方形 85">
              <a:extLst>
                <a:ext uri="{FF2B5EF4-FFF2-40B4-BE49-F238E27FC236}">
                  <a16:creationId xmlns:a16="http://schemas.microsoft.com/office/drawing/2014/main" id="{1E7D7082-10E4-4812-8331-140E3DDC88B8}"/>
                </a:ext>
              </a:extLst>
            </p:cNvPr>
            <p:cNvSpPr/>
            <p:nvPr/>
          </p:nvSpPr>
          <p:spPr>
            <a:xfrm>
              <a:off x="7488525" y="853531"/>
              <a:ext cx="166154" cy="132923"/>
            </a:xfrm>
            <a:prstGeom prst="rect">
              <a:avLst/>
            </a:prstGeom>
            <a:noFill/>
            <a:ln w="38100" cap="flat" cmpd="thickThin"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87" name="正方形/長方形 86">
              <a:extLst>
                <a:ext uri="{FF2B5EF4-FFF2-40B4-BE49-F238E27FC236}">
                  <a16:creationId xmlns:a16="http://schemas.microsoft.com/office/drawing/2014/main" id="{395A5D53-D456-4EC0-92A3-7D83D57E9A31}"/>
                </a:ext>
              </a:extLst>
            </p:cNvPr>
            <p:cNvSpPr/>
            <p:nvPr/>
          </p:nvSpPr>
          <p:spPr>
            <a:xfrm>
              <a:off x="7645826" y="822685"/>
              <a:ext cx="1125542"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zh-TW" altLang="en-US" sz="738" kern="0" dirty="0">
                  <a:latin typeface="Meiryo UI"/>
                  <a:ea typeface="Meiryo UI"/>
                  <a:cs typeface="Arial" pitchFamily="34" charset="0"/>
                </a:rPr>
                <a:t>業務詳細仕様</a:t>
              </a:r>
              <a:r>
                <a:rPr kumimoji="0" lang="ja-JP" altLang="en-US" sz="738" kern="0" dirty="0">
                  <a:latin typeface="Meiryo UI"/>
                  <a:ea typeface="Meiryo UI"/>
                  <a:cs typeface="Arial" pitchFamily="34" charset="0"/>
                </a:rPr>
                <a:t>の対象</a:t>
              </a:r>
            </a:p>
          </p:txBody>
        </p:sp>
        <p:sp>
          <p:nvSpPr>
            <p:cNvPr id="88" name="正方形/長方形 87">
              <a:extLst>
                <a:ext uri="{FF2B5EF4-FFF2-40B4-BE49-F238E27FC236}">
                  <a16:creationId xmlns:a16="http://schemas.microsoft.com/office/drawing/2014/main" id="{6EDB6E88-38C9-4F98-9FE5-A954369706FA}"/>
                </a:ext>
              </a:extLst>
            </p:cNvPr>
            <p:cNvSpPr/>
            <p:nvPr/>
          </p:nvSpPr>
          <p:spPr>
            <a:xfrm>
              <a:off x="6068600" y="822685"/>
              <a:ext cx="299077" cy="198871"/>
            </a:xfrm>
            <a:prstGeom prst="rect">
              <a:avLst/>
            </a:prstGeom>
            <a:noFill/>
          </p:spPr>
          <p:txBody>
            <a:bodyPr wrap="none">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r>
                <a:rPr kumimoji="0" lang="ja-JP" altLang="en-US" sz="738" kern="0" dirty="0">
                  <a:latin typeface="Meiryo UI"/>
                  <a:ea typeface="Meiryo UI"/>
                  <a:cs typeface="Arial" pitchFamily="34" charset="0"/>
                </a:rPr>
                <a:t>凡例</a:t>
              </a:r>
            </a:p>
          </p:txBody>
        </p:sp>
        <p:sp>
          <p:nvSpPr>
            <p:cNvPr id="89" name="フローチャート: 定義済み処理 88">
              <a:extLst>
                <a:ext uri="{FF2B5EF4-FFF2-40B4-BE49-F238E27FC236}">
                  <a16:creationId xmlns:a16="http://schemas.microsoft.com/office/drawing/2014/main" id="{1A3820AD-0E87-41AD-B601-8311BCBBA8EC}"/>
                </a:ext>
              </a:extLst>
            </p:cNvPr>
            <p:cNvSpPr/>
            <p:nvPr/>
          </p:nvSpPr>
          <p:spPr>
            <a:xfrm>
              <a:off x="8579834" y="853531"/>
              <a:ext cx="237359" cy="144000"/>
            </a:xfrm>
            <a:prstGeom prst="flowChartPredefinedProcess">
              <a:avLst/>
            </a:prstGeom>
            <a:noFill/>
            <a:ln w="19050" cap="flat" cmpd="sng" algn="ctr">
              <a:solidFill>
                <a:sysClr val="window" lastClr="FFFFFF">
                  <a:lumMod val="65000"/>
                </a:sysClr>
              </a:solidFill>
              <a:prstDash val="solid"/>
              <a:miter lim="800000"/>
            </a:ln>
            <a:effectLst/>
          </p:spPr>
          <p:txBody>
            <a:bodyPr wrap="none" lIns="0" tIns="33231" rIns="0" bIns="33231" rtlCol="0" anchor="ctr"/>
            <a:lstStyle/>
            <a:p>
              <a:pPr algn="ctr"/>
              <a:endParaRPr kumimoji="0" lang="ja-JP" altLang="en-US" sz="800" kern="0" dirty="0">
                <a:latin typeface="Meiryo UI" panose="020B0604030504040204" pitchFamily="50" charset="-128"/>
                <a:ea typeface="Meiryo UI" panose="020B0604030504040204" pitchFamily="50" charset="-128"/>
                <a:cs typeface="Arial" pitchFamily="34" charset="0"/>
              </a:endParaRPr>
            </a:p>
          </p:txBody>
        </p:sp>
        <p:sp>
          <p:nvSpPr>
            <p:cNvPr id="90" name="正方形/長方形 89">
              <a:extLst>
                <a:ext uri="{FF2B5EF4-FFF2-40B4-BE49-F238E27FC236}">
                  <a16:creationId xmlns:a16="http://schemas.microsoft.com/office/drawing/2014/main" id="{5B35F34C-4B26-44BA-86E0-A95CFBF6CAAC}"/>
                </a:ext>
              </a:extLst>
            </p:cNvPr>
            <p:cNvSpPr/>
            <p:nvPr/>
          </p:nvSpPr>
          <p:spPr>
            <a:xfrm>
              <a:off x="8795264" y="822685"/>
              <a:ext cx="783386"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他業務プロセス</a:t>
              </a:r>
            </a:p>
          </p:txBody>
        </p:sp>
      </p:grpSp>
      <p:grpSp>
        <p:nvGrpSpPr>
          <p:cNvPr id="191" name="グループ化 190">
            <a:extLst>
              <a:ext uri="{FF2B5EF4-FFF2-40B4-BE49-F238E27FC236}">
                <a16:creationId xmlns:a16="http://schemas.microsoft.com/office/drawing/2014/main" id="{0ADEFF2D-891E-43B7-9077-EECB7A3F120E}"/>
              </a:ext>
            </a:extLst>
          </p:cNvPr>
          <p:cNvGrpSpPr/>
          <p:nvPr/>
        </p:nvGrpSpPr>
        <p:grpSpPr>
          <a:xfrm>
            <a:off x="4701083" y="2927280"/>
            <a:ext cx="734400" cy="612227"/>
            <a:chOff x="2023734" y="4388600"/>
            <a:chExt cx="734400" cy="612227"/>
          </a:xfrm>
        </p:grpSpPr>
        <p:sp>
          <p:nvSpPr>
            <p:cNvPr id="192" name="正方形/長方形 191">
              <a:extLst>
                <a:ext uri="{FF2B5EF4-FFF2-40B4-BE49-F238E27FC236}">
                  <a16:creationId xmlns:a16="http://schemas.microsoft.com/office/drawing/2014/main" id="{0A71C0FB-20EE-4E57-9D3B-136E9E98C535}"/>
                </a:ext>
              </a:extLst>
            </p:cNvPr>
            <p:cNvSpPr/>
            <p:nvPr/>
          </p:nvSpPr>
          <p:spPr>
            <a:xfrm>
              <a:off x="2023734" y="4554427"/>
              <a:ext cx="734400"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事業者情報</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審査</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193" name="テキスト ボックス 192">
              <a:extLst>
                <a:ext uri="{FF2B5EF4-FFF2-40B4-BE49-F238E27FC236}">
                  <a16:creationId xmlns:a16="http://schemas.microsoft.com/office/drawing/2014/main" id="{62138809-4C71-4B36-8991-62F9A6CB8687}"/>
                </a:ext>
              </a:extLst>
            </p:cNvPr>
            <p:cNvSpPr txBox="1"/>
            <p:nvPr/>
          </p:nvSpPr>
          <p:spPr>
            <a:xfrm>
              <a:off x="2023734" y="4388600"/>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05</a:t>
              </a:r>
              <a:endParaRPr lang="ja-JP" altLang="en-US" sz="800" dirty="0">
                <a:latin typeface="Meiryo UI" panose="020B0604030504040204" pitchFamily="50" charset="-128"/>
                <a:ea typeface="Meiryo UI" panose="020B0604030504040204" pitchFamily="50" charset="-128"/>
              </a:endParaRPr>
            </a:p>
          </p:txBody>
        </p:sp>
      </p:grpSp>
      <p:cxnSp>
        <p:nvCxnSpPr>
          <p:cNvPr id="194" name="直線矢印コネクタ 193">
            <a:extLst>
              <a:ext uri="{FF2B5EF4-FFF2-40B4-BE49-F238E27FC236}">
                <a16:creationId xmlns:a16="http://schemas.microsoft.com/office/drawing/2014/main" id="{CD946E0E-B441-44D7-A841-416778EC1BE6}"/>
              </a:ext>
            </a:extLst>
          </p:cNvPr>
          <p:cNvCxnSpPr>
            <a:cxnSpLocks/>
          </p:cNvCxnSpPr>
          <p:nvPr/>
        </p:nvCxnSpPr>
        <p:spPr>
          <a:xfrm>
            <a:off x="6497733" y="5778200"/>
            <a:ext cx="314" cy="277643"/>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195" name="グループ化 194">
            <a:extLst>
              <a:ext uri="{FF2B5EF4-FFF2-40B4-BE49-F238E27FC236}">
                <a16:creationId xmlns:a16="http://schemas.microsoft.com/office/drawing/2014/main" id="{860B5CA6-F9C1-49FE-9434-E5E3BE61081D}"/>
              </a:ext>
            </a:extLst>
          </p:cNvPr>
          <p:cNvGrpSpPr/>
          <p:nvPr/>
        </p:nvGrpSpPr>
        <p:grpSpPr>
          <a:xfrm>
            <a:off x="4941655" y="6052042"/>
            <a:ext cx="254269" cy="450827"/>
            <a:chOff x="2515451" y="5897715"/>
            <a:chExt cx="254269" cy="450827"/>
          </a:xfrm>
        </p:grpSpPr>
        <p:sp>
          <p:nvSpPr>
            <p:cNvPr id="196" name="Freeform 266">
              <a:extLst>
                <a:ext uri="{FF2B5EF4-FFF2-40B4-BE49-F238E27FC236}">
                  <a16:creationId xmlns:a16="http://schemas.microsoft.com/office/drawing/2014/main" id="{9409D8D3-E7B1-4066-981C-7F9CE72BD847}"/>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97" name="正方形/長方形 36">
              <a:extLst>
                <a:ext uri="{FF2B5EF4-FFF2-40B4-BE49-F238E27FC236}">
                  <a16:creationId xmlns:a16="http://schemas.microsoft.com/office/drawing/2014/main" id="{5BC62785-5A16-4CC3-96F9-859FDEF72F41}"/>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98" name="正方形/長方形 197">
            <a:extLst>
              <a:ext uri="{FF2B5EF4-FFF2-40B4-BE49-F238E27FC236}">
                <a16:creationId xmlns:a16="http://schemas.microsoft.com/office/drawing/2014/main" id="{80C2BA4B-3704-4DA5-86F0-41F267095257}"/>
              </a:ext>
            </a:extLst>
          </p:cNvPr>
          <p:cNvSpPr/>
          <p:nvPr/>
        </p:nvSpPr>
        <p:spPr>
          <a:xfrm>
            <a:off x="4996789" y="6425938"/>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199" name="直線矢印コネクタ 198">
            <a:extLst>
              <a:ext uri="{FF2B5EF4-FFF2-40B4-BE49-F238E27FC236}">
                <a16:creationId xmlns:a16="http://schemas.microsoft.com/office/drawing/2014/main" id="{D6AC374D-6EF5-4110-B321-3331AEFC5799}"/>
              </a:ext>
            </a:extLst>
          </p:cNvPr>
          <p:cNvCxnSpPr>
            <a:cxnSpLocks/>
            <a:stCxn id="192" idx="2"/>
            <a:endCxn id="197" idx="0"/>
          </p:cNvCxnSpPr>
          <p:nvPr/>
        </p:nvCxnSpPr>
        <p:spPr>
          <a:xfrm>
            <a:off x="5068283" y="3539507"/>
            <a:ext cx="507" cy="2516338"/>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200" name="グループ化 199">
            <a:extLst>
              <a:ext uri="{FF2B5EF4-FFF2-40B4-BE49-F238E27FC236}">
                <a16:creationId xmlns:a16="http://schemas.microsoft.com/office/drawing/2014/main" id="{4757D323-82B6-4F75-BAC0-0E0F4C545F81}"/>
              </a:ext>
            </a:extLst>
          </p:cNvPr>
          <p:cNvGrpSpPr/>
          <p:nvPr/>
        </p:nvGrpSpPr>
        <p:grpSpPr>
          <a:xfrm>
            <a:off x="5427781" y="2324402"/>
            <a:ext cx="734400" cy="612227"/>
            <a:chOff x="2023734" y="4388600"/>
            <a:chExt cx="734400" cy="612227"/>
          </a:xfrm>
        </p:grpSpPr>
        <p:sp>
          <p:nvSpPr>
            <p:cNvPr id="201" name="正方形/長方形 200">
              <a:extLst>
                <a:ext uri="{FF2B5EF4-FFF2-40B4-BE49-F238E27FC236}">
                  <a16:creationId xmlns:a16="http://schemas.microsoft.com/office/drawing/2014/main" id="{A5577B66-B251-4EF0-8436-C74FDC642D51}"/>
                </a:ext>
              </a:extLst>
            </p:cNvPr>
            <p:cNvSpPr/>
            <p:nvPr/>
          </p:nvSpPr>
          <p:spPr>
            <a:xfrm>
              <a:off x="2023734" y="4554427"/>
              <a:ext cx="734400"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事業者情報</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審査結果確認</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202" name="テキスト ボックス 201">
              <a:extLst>
                <a:ext uri="{FF2B5EF4-FFF2-40B4-BE49-F238E27FC236}">
                  <a16:creationId xmlns:a16="http://schemas.microsoft.com/office/drawing/2014/main" id="{2EB9470E-CA09-4347-B5B7-726B56A630FB}"/>
                </a:ext>
              </a:extLst>
            </p:cNvPr>
            <p:cNvSpPr txBox="1"/>
            <p:nvPr/>
          </p:nvSpPr>
          <p:spPr>
            <a:xfrm>
              <a:off x="2023734" y="4388600"/>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06</a:t>
              </a:r>
              <a:endParaRPr lang="ja-JP" altLang="en-US" sz="800" dirty="0">
                <a:latin typeface="Meiryo UI" panose="020B0604030504040204" pitchFamily="50" charset="-128"/>
                <a:ea typeface="Meiryo UI" panose="020B0604030504040204" pitchFamily="50" charset="-128"/>
              </a:endParaRPr>
            </a:p>
          </p:txBody>
        </p:sp>
      </p:grpSp>
      <p:sp>
        <p:nvSpPr>
          <p:cNvPr id="203" name="ひし形 110">
            <a:extLst>
              <a:ext uri="{FF2B5EF4-FFF2-40B4-BE49-F238E27FC236}">
                <a16:creationId xmlns:a16="http://schemas.microsoft.com/office/drawing/2014/main" id="{CBDDC61E-DE58-4716-B8D2-F7FC629B977A}"/>
              </a:ext>
            </a:extLst>
          </p:cNvPr>
          <p:cNvSpPr>
            <a:spLocks/>
          </p:cNvSpPr>
          <p:nvPr/>
        </p:nvSpPr>
        <p:spPr>
          <a:xfrm>
            <a:off x="6328252" y="2547275"/>
            <a:ext cx="473336" cy="332308"/>
          </a:xfrm>
          <a:prstGeom prst="diamond">
            <a:avLst/>
          </a:prstGeom>
          <a:noFill/>
          <a:ln w="12700" cap="flat" cmpd="sng" algn="ctr">
            <a:solidFill>
              <a:sysClr val="window" lastClr="FFFFFF">
                <a:lumMod val="50000"/>
              </a:sysClr>
            </a:solidFill>
            <a:prstDash val="solid"/>
            <a:miter lim="800000"/>
          </a:ln>
          <a:effectLst/>
        </p:spPr>
        <p:txBody>
          <a:bodyPr wrap="none" lIns="0" tIns="0" rIns="0" bIns="0" rtlCol="0" anchor="ctr"/>
          <a:lstStyle/>
          <a:p>
            <a:pPr algn="ctr">
              <a:defRPr/>
            </a:pPr>
            <a:r>
              <a:rPr kumimoji="0" lang="ja-JP" altLang="en-US" sz="800" kern="0" dirty="0">
                <a:latin typeface="Meiryo UI" panose="020B0604030504040204" pitchFamily="50" charset="-128"/>
                <a:ea typeface="Meiryo UI" panose="020B0604030504040204" pitchFamily="50" charset="-128"/>
              </a:rPr>
              <a:t>確認</a:t>
            </a:r>
            <a:endParaRPr kumimoji="0" lang="en-US" altLang="ja-JP" sz="800" kern="0" dirty="0">
              <a:latin typeface="Meiryo UI" panose="020B0604030504040204" pitchFamily="50" charset="-128"/>
              <a:ea typeface="Meiryo UI" panose="020B0604030504040204" pitchFamily="50" charset="-128"/>
            </a:endParaRPr>
          </a:p>
          <a:p>
            <a:pPr algn="ctr">
              <a:defRPr/>
            </a:pPr>
            <a:r>
              <a:rPr kumimoji="0" lang="ja-JP" altLang="en-US" sz="800" kern="0" dirty="0">
                <a:latin typeface="Meiryo UI" panose="020B0604030504040204" pitchFamily="50" charset="-128"/>
                <a:ea typeface="Meiryo UI" panose="020B0604030504040204" pitchFamily="50" charset="-128"/>
              </a:rPr>
              <a:t>結果</a:t>
            </a:r>
            <a:endParaRPr kumimoji="0" lang="en-US" altLang="ja-JP" sz="800" kern="0" dirty="0">
              <a:latin typeface="Meiryo UI" panose="020B0604030504040204" pitchFamily="50" charset="-128"/>
              <a:ea typeface="Meiryo UI" panose="020B0604030504040204" pitchFamily="50" charset="-128"/>
            </a:endParaRPr>
          </a:p>
        </p:txBody>
      </p:sp>
      <p:cxnSp>
        <p:nvCxnSpPr>
          <p:cNvPr id="204" name="直線矢印コネクタ 203">
            <a:extLst>
              <a:ext uri="{FF2B5EF4-FFF2-40B4-BE49-F238E27FC236}">
                <a16:creationId xmlns:a16="http://schemas.microsoft.com/office/drawing/2014/main" id="{21387A11-8DF0-4E2F-BE04-0B811DC3C607}"/>
              </a:ext>
            </a:extLst>
          </p:cNvPr>
          <p:cNvCxnSpPr>
            <a:cxnSpLocks/>
            <a:stCxn id="201" idx="3"/>
            <a:endCxn id="203" idx="1"/>
          </p:cNvCxnSpPr>
          <p:nvPr/>
        </p:nvCxnSpPr>
        <p:spPr>
          <a:xfrm>
            <a:off x="6162181" y="2713429"/>
            <a:ext cx="166071" cy="0"/>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205" name="正方形/長方形 204">
            <a:extLst>
              <a:ext uri="{FF2B5EF4-FFF2-40B4-BE49-F238E27FC236}">
                <a16:creationId xmlns:a16="http://schemas.microsoft.com/office/drawing/2014/main" id="{04093891-49D8-4EF8-98F4-92240F1128D9}"/>
              </a:ext>
            </a:extLst>
          </p:cNvPr>
          <p:cNvSpPr/>
          <p:nvPr/>
        </p:nvSpPr>
        <p:spPr>
          <a:xfrm>
            <a:off x="6482747" y="2289562"/>
            <a:ext cx="473335"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却下</a:t>
            </a:r>
          </a:p>
        </p:txBody>
      </p:sp>
      <p:grpSp>
        <p:nvGrpSpPr>
          <p:cNvPr id="206" name="グループ化 205">
            <a:extLst>
              <a:ext uri="{FF2B5EF4-FFF2-40B4-BE49-F238E27FC236}">
                <a16:creationId xmlns:a16="http://schemas.microsoft.com/office/drawing/2014/main" id="{2BF91519-FBA8-4645-8C82-601E0002D91E}"/>
              </a:ext>
            </a:extLst>
          </p:cNvPr>
          <p:cNvGrpSpPr/>
          <p:nvPr/>
        </p:nvGrpSpPr>
        <p:grpSpPr>
          <a:xfrm>
            <a:off x="6436901" y="6052040"/>
            <a:ext cx="254269" cy="450827"/>
            <a:chOff x="2515451" y="5897715"/>
            <a:chExt cx="254269" cy="450827"/>
          </a:xfrm>
        </p:grpSpPr>
        <p:sp>
          <p:nvSpPr>
            <p:cNvPr id="207" name="Freeform 266">
              <a:extLst>
                <a:ext uri="{FF2B5EF4-FFF2-40B4-BE49-F238E27FC236}">
                  <a16:creationId xmlns:a16="http://schemas.microsoft.com/office/drawing/2014/main" id="{ED0F7418-979F-47AB-8AE8-9930DF106921}"/>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208" name="正方形/長方形 36">
              <a:extLst>
                <a:ext uri="{FF2B5EF4-FFF2-40B4-BE49-F238E27FC236}">
                  <a16:creationId xmlns:a16="http://schemas.microsoft.com/office/drawing/2014/main" id="{449DD5D0-A27E-4191-A1BB-30602162BCFF}"/>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209" name="正方形/長方形 208">
            <a:extLst>
              <a:ext uri="{FF2B5EF4-FFF2-40B4-BE49-F238E27FC236}">
                <a16:creationId xmlns:a16="http://schemas.microsoft.com/office/drawing/2014/main" id="{0E59EB78-39B7-4CF8-8527-E3B731E5624F}"/>
              </a:ext>
            </a:extLst>
          </p:cNvPr>
          <p:cNvSpPr/>
          <p:nvPr/>
        </p:nvSpPr>
        <p:spPr>
          <a:xfrm>
            <a:off x="6490759" y="6439617"/>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210" name="直線矢印コネクタ 209">
            <a:extLst>
              <a:ext uri="{FF2B5EF4-FFF2-40B4-BE49-F238E27FC236}">
                <a16:creationId xmlns:a16="http://schemas.microsoft.com/office/drawing/2014/main" id="{753B850E-81B1-4960-9FF6-8DA6BE65FCA0}"/>
              </a:ext>
            </a:extLst>
          </p:cNvPr>
          <p:cNvCxnSpPr>
            <a:cxnSpLocks/>
            <a:stCxn id="236" idx="3"/>
            <a:endCxn id="212" idx="2"/>
          </p:cNvCxnSpPr>
          <p:nvPr/>
        </p:nvCxnSpPr>
        <p:spPr>
          <a:xfrm flipV="1">
            <a:off x="9132888" y="4035683"/>
            <a:ext cx="135458" cy="934"/>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211" name="正方形/長方形 210">
            <a:extLst>
              <a:ext uri="{FF2B5EF4-FFF2-40B4-BE49-F238E27FC236}">
                <a16:creationId xmlns:a16="http://schemas.microsoft.com/office/drawing/2014/main" id="{2F0838CA-741E-4FB1-9F8D-32273C754814}"/>
              </a:ext>
            </a:extLst>
          </p:cNvPr>
          <p:cNvSpPr/>
          <p:nvPr/>
        </p:nvSpPr>
        <p:spPr>
          <a:xfrm>
            <a:off x="6703357" y="2506417"/>
            <a:ext cx="473335"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承認</a:t>
            </a:r>
          </a:p>
        </p:txBody>
      </p:sp>
      <p:sp>
        <p:nvSpPr>
          <p:cNvPr id="212" name="ドーナツ 24">
            <a:extLst>
              <a:ext uri="{FF2B5EF4-FFF2-40B4-BE49-F238E27FC236}">
                <a16:creationId xmlns:a16="http://schemas.microsoft.com/office/drawing/2014/main" id="{C159F0ED-D82C-444C-B51E-7B4BDD3D4B9F}"/>
              </a:ext>
            </a:extLst>
          </p:cNvPr>
          <p:cNvSpPr/>
          <p:nvPr/>
        </p:nvSpPr>
        <p:spPr bwMode="auto">
          <a:xfrm>
            <a:off x="9268346" y="3852395"/>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END</a:t>
            </a:r>
          </a:p>
        </p:txBody>
      </p:sp>
      <p:cxnSp>
        <p:nvCxnSpPr>
          <p:cNvPr id="213" name="直線矢印コネクタ 79">
            <a:extLst>
              <a:ext uri="{FF2B5EF4-FFF2-40B4-BE49-F238E27FC236}">
                <a16:creationId xmlns:a16="http://schemas.microsoft.com/office/drawing/2014/main" id="{6E48080F-4C94-46F5-8EC8-6279B83998B4}"/>
              </a:ext>
            </a:extLst>
          </p:cNvPr>
          <p:cNvCxnSpPr>
            <a:cxnSpLocks/>
            <a:stCxn id="192" idx="3"/>
            <a:endCxn id="201" idx="2"/>
          </p:cNvCxnSpPr>
          <p:nvPr/>
        </p:nvCxnSpPr>
        <p:spPr>
          <a:xfrm flipV="1">
            <a:off x="5435483" y="2936629"/>
            <a:ext cx="359498" cy="379678"/>
          </a:xfrm>
          <a:prstGeom prst="bentConnector2">
            <a:avLst/>
          </a:prstGeom>
          <a:noFill/>
          <a:ln w="6350" cap="flat" cmpd="sng" algn="ctr">
            <a:solidFill>
              <a:sysClr val="window" lastClr="FFFFFF">
                <a:lumMod val="65000"/>
              </a:sysClr>
            </a:solidFill>
            <a:prstDash val="solid"/>
            <a:miter lim="800000"/>
            <a:tailEnd type="triangle"/>
          </a:ln>
          <a:effectLst/>
        </p:spPr>
      </p:cxnSp>
      <p:grpSp>
        <p:nvGrpSpPr>
          <p:cNvPr id="214" name="グループ化 213">
            <a:extLst>
              <a:ext uri="{FF2B5EF4-FFF2-40B4-BE49-F238E27FC236}">
                <a16:creationId xmlns:a16="http://schemas.microsoft.com/office/drawing/2014/main" id="{05E21731-2AC7-40D5-832D-9C2FD06E6D26}"/>
              </a:ext>
            </a:extLst>
          </p:cNvPr>
          <p:cNvGrpSpPr/>
          <p:nvPr/>
        </p:nvGrpSpPr>
        <p:grpSpPr>
          <a:xfrm>
            <a:off x="6196522" y="3671000"/>
            <a:ext cx="734400" cy="612227"/>
            <a:chOff x="2023734" y="4388600"/>
            <a:chExt cx="734400" cy="612227"/>
          </a:xfrm>
        </p:grpSpPr>
        <p:sp>
          <p:nvSpPr>
            <p:cNvPr id="215" name="正方形/長方形 214">
              <a:extLst>
                <a:ext uri="{FF2B5EF4-FFF2-40B4-BE49-F238E27FC236}">
                  <a16:creationId xmlns:a16="http://schemas.microsoft.com/office/drawing/2014/main" id="{DDBF0913-D890-467C-B192-61C21F1635AD}"/>
                </a:ext>
              </a:extLst>
            </p:cNvPr>
            <p:cNvSpPr/>
            <p:nvPr/>
          </p:nvSpPr>
          <p:spPr>
            <a:xfrm>
              <a:off x="2023734" y="4554427"/>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事業者情報審査</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不合格通知受領</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216" name="テキスト ボックス 215">
              <a:extLst>
                <a:ext uri="{FF2B5EF4-FFF2-40B4-BE49-F238E27FC236}">
                  <a16:creationId xmlns:a16="http://schemas.microsoft.com/office/drawing/2014/main" id="{3BFBD94D-CC1E-4BC6-9BAE-CCF582203AE3}"/>
                </a:ext>
              </a:extLst>
            </p:cNvPr>
            <p:cNvSpPr txBox="1"/>
            <p:nvPr/>
          </p:nvSpPr>
          <p:spPr>
            <a:xfrm>
              <a:off x="2023734" y="4388600"/>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09</a:t>
              </a:r>
              <a:endParaRPr lang="ja-JP" altLang="en-US" sz="800" dirty="0">
                <a:latin typeface="Meiryo UI" panose="020B0604030504040204" pitchFamily="50" charset="-128"/>
                <a:ea typeface="Meiryo UI" panose="020B0604030504040204" pitchFamily="50" charset="-128"/>
              </a:endParaRPr>
            </a:p>
          </p:txBody>
        </p:sp>
      </p:grpSp>
      <p:cxnSp>
        <p:nvCxnSpPr>
          <p:cNvPr id="221" name="直線矢印コネクタ 220">
            <a:extLst>
              <a:ext uri="{FF2B5EF4-FFF2-40B4-BE49-F238E27FC236}">
                <a16:creationId xmlns:a16="http://schemas.microsoft.com/office/drawing/2014/main" id="{5EB73AFD-C3EB-43E0-99E0-6979FAA2FF4C}"/>
              </a:ext>
            </a:extLst>
          </p:cNvPr>
          <p:cNvCxnSpPr>
            <a:cxnSpLocks/>
          </p:cNvCxnSpPr>
          <p:nvPr/>
        </p:nvCxnSpPr>
        <p:spPr>
          <a:xfrm flipH="1" flipV="1">
            <a:off x="6629711" y="4283227"/>
            <a:ext cx="314" cy="1772616"/>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222" name="グループ化 221">
            <a:extLst>
              <a:ext uri="{FF2B5EF4-FFF2-40B4-BE49-F238E27FC236}">
                <a16:creationId xmlns:a16="http://schemas.microsoft.com/office/drawing/2014/main" id="{56F2A95B-18A6-4750-AEB8-22FE74D587C1}"/>
              </a:ext>
            </a:extLst>
          </p:cNvPr>
          <p:cNvGrpSpPr/>
          <p:nvPr/>
        </p:nvGrpSpPr>
        <p:grpSpPr>
          <a:xfrm>
            <a:off x="8080873" y="6052039"/>
            <a:ext cx="254269" cy="450827"/>
            <a:chOff x="2515451" y="5897715"/>
            <a:chExt cx="254269" cy="450827"/>
          </a:xfrm>
        </p:grpSpPr>
        <p:sp>
          <p:nvSpPr>
            <p:cNvPr id="223" name="Freeform 266">
              <a:extLst>
                <a:ext uri="{FF2B5EF4-FFF2-40B4-BE49-F238E27FC236}">
                  <a16:creationId xmlns:a16="http://schemas.microsoft.com/office/drawing/2014/main" id="{05CFC253-637C-4DAF-89B4-C3E02D2C1569}"/>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224" name="正方形/長方形 36">
              <a:extLst>
                <a:ext uri="{FF2B5EF4-FFF2-40B4-BE49-F238E27FC236}">
                  <a16:creationId xmlns:a16="http://schemas.microsoft.com/office/drawing/2014/main" id="{CC860243-7D10-45EF-96DE-293C6B7CF22F}"/>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225" name="正方形/長方形 224">
            <a:extLst>
              <a:ext uri="{FF2B5EF4-FFF2-40B4-BE49-F238E27FC236}">
                <a16:creationId xmlns:a16="http://schemas.microsoft.com/office/drawing/2014/main" id="{09B531CE-D3EC-4DF0-BE2A-A8B1287DBD2C}"/>
              </a:ext>
            </a:extLst>
          </p:cNvPr>
          <p:cNvSpPr/>
          <p:nvPr/>
        </p:nvSpPr>
        <p:spPr>
          <a:xfrm>
            <a:off x="8091401" y="6426523"/>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226" name="直線矢印コネクタ 225">
            <a:extLst>
              <a:ext uri="{FF2B5EF4-FFF2-40B4-BE49-F238E27FC236}">
                <a16:creationId xmlns:a16="http://schemas.microsoft.com/office/drawing/2014/main" id="{DC73566C-7258-48F7-AC63-94F23FC42639}"/>
              </a:ext>
            </a:extLst>
          </p:cNvPr>
          <p:cNvCxnSpPr>
            <a:cxnSpLocks/>
            <a:stCxn id="233" idx="2"/>
            <a:endCxn id="224" idx="0"/>
          </p:cNvCxnSpPr>
          <p:nvPr/>
        </p:nvCxnSpPr>
        <p:spPr>
          <a:xfrm>
            <a:off x="8201276" y="5769183"/>
            <a:ext cx="6732" cy="286659"/>
          </a:xfrm>
          <a:prstGeom prst="straightConnector1">
            <a:avLst/>
          </a:prstGeom>
          <a:noFill/>
          <a:ln w="6350" cap="flat" cmpd="sng" algn="ctr">
            <a:solidFill>
              <a:sysClr val="window" lastClr="FFFFFF">
                <a:lumMod val="65000"/>
              </a:sysClr>
            </a:solidFill>
            <a:prstDash val="dash"/>
            <a:miter lim="800000"/>
            <a:tailEnd type="triangle"/>
          </a:ln>
          <a:effectLst/>
        </p:spPr>
      </p:cxnSp>
      <p:cxnSp>
        <p:nvCxnSpPr>
          <p:cNvPr id="227" name="直線矢印コネクタ 226">
            <a:extLst>
              <a:ext uri="{FF2B5EF4-FFF2-40B4-BE49-F238E27FC236}">
                <a16:creationId xmlns:a16="http://schemas.microsoft.com/office/drawing/2014/main" id="{3798EAFB-6250-4F0E-98E7-355546787FD1}"/>
              </a:ext>
            </a:extLst>
          </p:cNvPr>
          <p:cNvCxnSpPr>
            <a:cxnSpLocks/>
          </p:cNvCxnSpPr>
          <p:nvPr/>
        </p:nvCxnSpPr>
        <p:spPr>
          <a:xfrm flipV="1">
            <a:off x="5882164" y="2936629"/>
            <a:ext cx="0" cy="3120694"/>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228" name="グループ化 227">
            <a:extLst>
              <a:ext uri="{FF2B5EF4-FFF2-40B4-BE49-F238E27FC236}">
                <a16:creationId xmlns:a16="http://schemas.microsoft.com/office/drawing/2014/main" id="{102B3E39-BE80-4022-BEDC-E454E64FFF4F}"/>
              </a:ext>
            </a:extLst>
          </p:cNvPr>
          <p:cNvGrpSpPr/>
          <p:nvPr/>
        </p:nvGrpSpPr>
        <p:grpSpPr>
          <a:xfrm>
            <a:off x="5755484" y="6052042"/>
            <a:ext cx="254269" cy="450827"/>
            <a:chOff x="2515451" y="5897715"/>
            <a:chExt cx="254269" cy="450827"/>
          </a:xfrm>
        </p:grpSpPr>
        <p:sp>
          <p:nvSpPr>
            <p:cNvPr id="229" name="Freeform 266">
              <a:extLst>
                <a:ext uri="{FF2B5EF4-FFF2-40B4-BE49-F238E27FC236}">
                  <a16:creationId xmlns:a16="http://schemas.microsoft.com/office/drawing/2014/main" id="{1F66184D-22E5-49C1-8535-B4CCC63333A9}"/>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230" name="正方形/長方形 36">
              <a:extLst>
                <a:ext uri="{FF2B5EF4-FFF2-40B4-BE49-F238E27FC236}">
                  <a16:creationId xmlns:a16="http://schemas.microsoft.com/office/drawing/2014/main" id="{EBE92F90-414A-48D5-8316-1686D975D92F}"/>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231" name="正方形/長方形 230">
            <a:extLst>
              <a:ext uri="{FF2B5EF4-FFF2-40B4-BE49-F238E27FC236}">
                <a16:creationId xmlns:a16="http://schemas.microsoft.com/office/drawing/2014/main" id="{B684B434-812E-4BCF-A5ED-1936A82355AD}"/>
              </a:ext>
            </a:extLst>
          </p:cNvPr>
          <p:cNvSpPr/>
          <p:nvPr/>
        </p:nvSpPr>
        <p:spPr>
          <a:xfrm>
            <a:off x="5839215" y="6439619"/>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grpSp>
        <p:nvGrpSpPr>
          <p:cNvPr id="232" name="グループ化 231">
            <a:extLst>
              <a:ext uri="{FF2B5EF4-FFF2-40B4-BE49-F238E27FC236}">
                <a16:creationId xmlns:a16="http://schemas.microsoft.com/office/drawing/2014/main" id="{FF33F7A4-EB5D-46AC-B68A-2C1109D7039C}"/>
              </a:ext>
            </a:extLst>
          </p:cNvPr>
          <p:cNvGrpSpPr/>
          <p:nvPr/>
        </p:nvGrpSpPr>
        <p:grpSpPr>
          <a:xfrm>
            <a:off x="7834076" y="5156956"/>
            <a:ext cx="734400" cy="612227"/>
            <a:chOff x="2023734" y="4388600"/>
            <a:chExt cx="734400" cy="612227"/>
          </a:xfrm>
        </p:grpSpPr>
        <p:sp>
          <p:nvSpPr>
            <p:cNvPr id="233" name="正方形/長方形 232">
              <a:extLst>
                <a:ext uri="{FF2B5EF4-FFF2-40B4-BE49-F238E27FC236}">
                  <a16:creationId xmlns:a16="http://schemas.microsoft.com/office/drawing/2014/main" id="{1CCB2629-7BB9-4277-B73C-B8EA61F5A728}"/>
                </a:ext>
              </a:extLst>
            </p:cNvPr>
            <p:cNvSpPr/>
            <p:nvPr/>
          </p:nvSpPr>
          <p:spPr>
            <a:xfrm>
              <a:off x="2023734" y="4554427"/>
              <a:ext cx="734400"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事業者情報</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審査合格通知</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en-US" altLang="ja-JP" sz="800" kern="0" dirty="0">
                  <a:latin typeface="Meiryo UI" panose="020B0604030504040204" pitchFamily="50" charset="-128"/>
                  <a:ea typeface="Meiryo UI" panose="020B0604030504040204" pitchFamily="50" charset="-128"/>
                  <a:cs typeface="Arial" pitchFamily="34" charset="0"/>
                </a:rPr>
                <a:t>(</a:t>
              </a:r>
              <a:r>
                <a:rPr kumimoji="0" lang="ja-JP" altLang="en-US" sz="800" kern="0" dirty="0">
                  <a:latin typeface="Meiryo UI" panose="020B0604030504040204" pitchFamily="50" charset="-128"/>
                  <a:ea typeface="Meiryo UI" panose="020B0604030504040204" pitchFamily="50" charset="-128"/>
                  <a:cs typeface="Arial" pitchFamily="34" charset="0"/>
                </a:rPr>
                <a:t>ユーザ</a:t>
              </a:r>
              <a:r>
                <a:rPr kumimoji="0" lang="en-US" altLang="ja-JP" sz="800" kern="0" dirty="0">
                  <a:latin typeface="Meiryo UI" panose="020B0604030504040204" pitchFamily="50" charset="-128"/>
                  <a:ea typeface="Meiryo UI" panose="020B0604030504040204" pitchFamily="50" charset="-128"/>
                  <a:cs typeface="Arial" pitchFamily="34" charset="0"/>
                </a:rPr>
                <a:t>ID</a:t>
              </a:r>
              <a:r>
                <a:rPr kumimoji="0" lang="ja-JP" altLang="en-US" sz="800" kern="0" dirty="0">
                  <a:latin typeface="Meiryo UI" panose="020B0604030504040204" pitchFamily="50" charset="-128"/>
                  <a:ea typeface="Meiryo UI" panose="020B0604030504040204" pitchFamily="50" charset="-128"/>
                  <a:cs typeface="Arial" pitchFamily="34" charset="0"/>
                </a:rPr>
                <a:t>・</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仮パスワード発行</a:t>
              </a:r>
              <a:r>
                <a:rPr kumimoji="0" lang="en-US" altLang="ja-JP" sz="800" kern="0" dirty="0">
                  <a:latin typeface="Meiryo UI" panose="020B0604030504040204" pitchFamily="50" charset="-128"/>
                  <a:ea typeface="Meiryo UI" panose="020B0604030504040204" pitchFamily="50" charset="-128"/>
                  <a:cs typeface="Arial" pitchFamily="34" charset="0"/>
                </a:rPr>
                <a:t>)</a:t>
              </a:r>
            </a:p>
          </p:txBody>
        </p:sp>
        <p:sp>
          <p:nvSpPr>
            <p:cNvPr id="234" name="テキスト ボックス 233">
              <a:extLst>
                <a:ext uri="{FF2B5EF4-FFF2-40B4-BE49-F238E27FC236}">
                  <a16:creationId xmlns:a16="http://schemas.microsoft.com/office/drawing/2014/main" id="{A8BD3C81-D8CA-443D-B409-8B925E67EB13}"/>
                </a:ext>
              </a:extLst>
            </p:cNvPr>
            <p:cNvSpPr txBox="1"/>
            <p:nvPr/>
          </p:nvSpPr>
          <p:spPr>
            <a:xfrm>
              <a:off x="2023734" y="4388600"/>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10</a:t>
              </a:r>
              <a:endParaRPr lang="ja-JP" altLang="en-US" sz="800" dirty="0">
                <a:latin typeface="Meiryo UI" panose="020B0604030504040204" pitchFamily="50" charset="-128"/>
                <a:ea typeface="Meiryo UI" panose="020B0604030504040204" pitchFamily="50" charset="-128"/>
              </a:endParaRPr>
            </a:p>
          </p:txBody>
        </p:sp>
      </p:grpSp>
      <p:grpSp>
        <p:nvGrpSpPr>
          <p:cNvPr id="235" name="グループ化 234">
            <a:extLst>
              <a:ext uri="{FF2B5EF4-FFF2-40B4-BE49-F238E27FC236}">
                <a16:creationId xmlns:a16="http://schemas.microsoft.com/office/drawing/2014/main" id="{62E13CA9-B6B2-4A4D-971F-BE07A438C3A1}"/>
              </a:ext>
            </a:extLst>
          </p:cNvPr>
          <p:cNvGrpSpPr/>
          <p:nvPr/>
        </p:nvGrpSpPr>
        <p:grpSpPr>
          <a:xfrm>
            <a:off x="8398488" y="3647590"/>
            <a:ext cx="734400" cy="612227"/>
            <a:chOff x="2023734" y="4388600"/>
            <a:chExt cx="734400" cy="612227"/>
          </a:xfrm>
        </p:grpSpPr>
        <p:sp>
          <p:nvSpPr>
            <p:cNvPr id="236" name="正方形/長方形 235">
              <a:extLst>
                <a:ext uri="{FF2B5EF4-FFF2-40B4-BE49-F238E27FC236}">
                  <a16:creationId xmlns:a16="http://schemas.microsoft.com/office/drawing/2014/main" id="{CC2BF28D-8106-407F-B83B-528B542007CE}"/>
                </a:ext>
              </a:extLst>
            </p:cNvPr>
            <p:cNvSpPr/>
            <p:nvPr/>
          </p:nvSpPr>
          <p:spPr>
            <a:xfrm>
              <a:off x="2023734" y="4554427"/>
              <a:ext cx="734400"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事業者情報審査</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合格通知受領</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237" name="テキスト ボックス 236">
              <a:extLst>
                <a:ext uri="{FF2B5EF4-FFF2-40B4-BE49-F238E27FC236}">
                  <a16:creationId xmlns:a16="http://schemas.microsoft.com/office/drawing/2014/main" id="{67F69064-EAB9-4E55-999C-77A28FACA584}"/>
                </a:ext>
              </a:extLst>
            </p:cNvPr>
            <p:cNvSpPr txBox="1"/>
            <p:nvPr/>
          </p:nvSpPr>
          <p:spPr>
            <a:xfrm>
              <a:off x="2023734" y="4388600"/>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12</a:t>
              </a:r>
              <a:endParaRPr lang="ja-JP" altLang="en-US" sz="800" dirty="0">
                <a:latin typeface="Meiryo UI" panose="020B0604030504040204" pitchFamily="50" charset="-128"/>
                <a:ea typeface="Meiryo UI" panose="020B0604030504040204" pitchFamily="50" charset="-128"/>
              </a:endParaRPr>
            </a:p>
          </p:txBody>
        </p:sp>
      </p:grpSp>
      <p:cxnSp>
        <p:nvCxnSpPr>
          <p:cNvPr id="238" name="直線矢印コネクタ 60">
            <a:extLst>
              <a:ext uri="{FF2B5EF4-FFF2-40B4-BE49-F238E27FC236}">
                <a16:creationId xmlns:a16="http://schemas.microsoft.com/office/drawing/2014/main" id="{4BA9605D-C541-4044-8D67-855F13D2198E}"/>
              </a:ext>
            </a:extLst>
          </p:cNvPr>
          <p:cNvCxnSpPr>
            <a:cxnSpLocks/>
            <a:stCxn id="233" idx="0"/>
            <a:endCxn id="236" idx="1"/>
          </p:cNvCxnSpPr>
          <p:nvPr/>
        </p:nvCxnSpPr>
        <p:spPr>
          <a:xfrm rot="5400000" flipH="1" flipV="1">
            <a:off x="7656799" y="4581094"/>
            <a:ext cx="1286166" cy="197212"/>
          </a:xfrm>
          <a:prstGeom prst="bentConnector2">
            <a:avLst/>
          </a:prstGeom>
          <a:noFill/>
          <a:ln w="6350" cap="flat" cmpd="sng" algn="ctr">
            <a:solidFill>
              <a:sysClr val="window" lastClr="FFFFFF">
                <a:lumMod val="65000"/>
              </a:sysClr>
            </a:solidFill>
            <a:prstDash val="solid"/>
            <a:miter lim="800000"/>
            <a:tailEnd type="triangle"/>
          </a:ln>
          <a:effectLst/>
        </p:spPr>
      </p:cxnSp>
      <p:grpSp>
        <p:nvGrpSpPr>
          <p:cNvPr id="239" name="グループ化 238">
            <a:extLst>
              <a:ext uri="{FF2B5EF4-FFF2-40B4-BE49-F238E27FC236}">
                <a16:creationId xmlns:a16="http://schemas.microsoft.com/office/drawing/2014/main" id="{381D32FB-8E7D-49B6-80F0-2DD922F424AD}"/>
              </a:ext>
            </a:extLst>
          </p:cNvPr>
          <p:cNvGrpSpPr/>
          <p:nvPr/>
        </p:nvGrpSpPr>
        <p:grpSpPr>
          <a:xfrm>
            <a:off x="8644963" y="6052039"/>
            <a:ext cx="254269" cy="450827"/>
            <a:chOff x="2515451" y="5897715"/>
            <a:chExt cx="254269" cy="450827"/>
          </a:xfrm>
        </p:grpSpPr>
        <p:sp>
          <p:nvSpPr>
            <p:cNvPr id="240" name="Freeform 266">
              <a:extLst>
                <a:ext uri="{FF2B5EF4-FFF2-40B4-BE49-F238E27FC236}">
                  <a16:creationId xmlns:a16="http://schemas.microsoft.com/office/drawing/2014/main" id="{5002EBF4-E3D3-47E2-9710-83F400800D0B}"/>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241" name="正方形/長方形 36">
              <a:extLst>
                <a:ext uri="{FF2B5EF4-FFF2-40B4-BE49-F238E27FC236}">
                  <a16:creationId xmlns:a16="http://schemas.microsoft.com/office/drawing/2014/main" id="{939B6253-7DEF-4221-90E6-46CDBCBB7D3E}"/>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242" name="正方形/長方形 241">
            <a:extLst>
              <a:ext uri="{FF2B5EF4-FFF2-40B4-BE49-F238E27FC236}">
                <a16:creationId xmlns:a16="http://schemas.microsoft.com/office/drawing/2014/main" id="{6F24B7F2-45EA-40C9-A780-376B57C4A6A3}"/>
              </a:ext>
            </a:extLst>
          </p:cNvPr>
          <p:cNvSpPr/>
          <p:nvPr/>
        </p:nvSpPr>
        <p:spPr>
          <a:xfrm>
            <a:off x="8722768" y="6424458"/>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243" name="直線矢印コネクタ 242">
            <a:extLst>
              <a:ext uri="{FF2B5EF4-FFF2-40B4-BE49-F238E27FC236}">
                <a16:creationId xmlns:a16="http://schemas.microsoft.com/office/drawing/2014/main" id="{EE919005-26D6-445C-B28C-17B22255642A}"/>
              </a:ext>
            </a:extLst>
          </p:cNvPr>
          <p:cNvCxnSpPr>
            <a:cxnSpLocks/>
            <a:stCxn id="241" idx="0"/>
            <a:endCxn id="236" idx="2"/>
          </p:cNvCxnSpPr>
          <p:nvPr/>
        </p:nvCxnSpPr>
        <p:spPr>
          <a:xfrm flipH="1" flipV="1">
            <a:off x="8765688" y="4259817"/>
            <a:ext cx="6410" cy="1796025"/>
          </a:xfrm>
          <a:prstGeom prst="straightConnector1">
            <a:avLst/>
          </a:prstGeom>
          <a:noFill/>
          <a:ln w="6350" cap="flat" cmpd="sng" algn="ctr">
            <a:solidFill>
              <a:sysClr val="window" lastClr="FFFFFF">
                <a:lumMod val="65000"/>
              </a:sysClr>
            </a:solidFill>
            <a:prstDash val="dash"/>
            <a:miter lim="800000"/>
            <a:tailEnd type="triangle"/>
          </a:ln>
          <a:effectLst/>
        </p:spPr>
      </p:cxnSp>
      <p:cxnSp>
        <p:nvCxnSpPr>
          <p:cNvPr id="244" name="直線矢印コネクタ 121">
            <a:extLst>
              <a:ext uri="{FF2B5EF4-FFF2-40B4-BE49-F238E27FC236}">
                <a16:creationId xmlns:a16="http://schemas.microsoft.com/office/drawing/2014/main" id="{20FC6374-2FFA-4864-A5A0-D1A09DFC406F}"/>
              </a:ext>
            </a:extLst>
          </p:cNvPr>
          <p:cNvCxnSpPr>
            <a:cxnSpLocks/>
            <a:stCxn id="203" idx="0"/>
            <a:endCxn id="192" idx="0"/>
          </p:cNvCxnSpPr>
          <p:nvPr/>
        </p:nvCxnSpPr>
        <p:spPr>
          <a:xfrm rot="16200000" flipH="1" flipV="1">
            <a:off x="5543686" y="2071872"/>
            <a:ext cx="545832" cy="1496637"/>
          </a:xfrm>
          <a:prstGeom prst="bentConnector3">
            <a:avLst>
              <a:gd name="adj1" fmla="val -41881"/>
            </a:avLst>
          </a:prstGeom>
          <a:noFill/>
          <a:ln w="6350" cap="flat" cmpd="sng" algn="ctr">
            <a:solidFill>
              <a:sysClr val="window" lastClr="FFFFFF">
                <a:lumMod val="65000"/>
              </a:sysClr>
            </a:solidFill>
            <a:prstDash val="solid"/>
            <a:miter lim="800000"/>
            <a:tailEnd type="triangle"/>
          </a:ln>
          <a:effectLst/>
        </p:spPr>
      </p:cxnSp>
      <p:cxnSp>
        <p:nvCxnSpPr>
          <p:cNvPr id="245" name="直線矢印コネクタ 244">
            <a:extLst>
              <a:ext uri="{FF2B5EF4-FFF2-40B4-BE49-F238E27FC236}">
                <a16:creationId xmlns:a16="http://schemas.microsoft.com/office/drawing/2014/main" id="{1846DCDD-C989-415C-8D6E-0648E51713F6}"/>
              </a:ext>
            </a:extLst>
          </p:cNvPr>
          <p:cNvCxnSpPr>
            <a:cxnSpLocks/>
          </p:cNvCxnSpPr>
          <p:nvPr/>
        </p:nvCxnSpPr>
        <p:spPr>
          <a:xfrm flipV="1">
            <a:off x="6507160" y="4283227"/>
            <a:ext cx="0" cy="1048573"/>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246" name="グループ化 245">
            <a:extLst>
              <a:ext uri="{FF2B5EF4-FFF2-40B4-BE49-F238E27FC236}">
                <a16:creationId xmlns:a16="http://schemas.microsoft.com/office/drawing/2014/main" id="{162F1023-3CDB-4650-9C1D-10721338960C}"/>
              </a:ext>
            </a:extLst>
          </p:cNvPr>
          <p:cNvGrpSpPr/>
          <p:nvPr/>
        </p:nvGrpSpPr>
        <p:grpSpPr>
          <a:xfrm>
            <a:off x="6196522" y="5165973"/>
            <a:ext cx="734400" cy="612227"/>
            <a:chOff x="2023734" y="4388600"/>
            <a:chExt cx="734400" cy="612227"/>
          </a:xfrm>
        </p:grpSpPr>
        <p:sp>
          <p:nvSpPr>
            <p:cNvPr id="247" name="テキスト ボックス 246">
              <a:extLst>
                <a:ext uri="{FF2B5EF4-FFF2-40B4-BE49-F238E27FC236}">
                  <a16:creationId xmlns:a16="http://schemas.microsoft.com/office/drawing/2014/main" id="{F91BD0CD-F690-4DA2-AF74-963697FF659E}"/>
                </a:ext>
              </a:extLst>
            </p:cNvPr>
            <p:cNvSpPr txBox="1"/>
            <p:nvPr/>
          </p:nvSpPr>
          <p:spPr>
            <a:xfrm>
              <a:off x="2023734" y="4388600"/>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08</a:t>
              </a:r>
              <a:endParaRPr lang="ja-JP" altLang="en-US" sz="800" dirty="0">
                <a:latin typeface="Meiryo UI" panose="020B0604030504040204" pitchFamily="50" charset="-128"/>
                <a:ea typeface="Meiryo UI" panose="020B0604030504040204" pitchFamily="50" charset="-128"/>
              </a:endParaRPr>
            </a:p>
          </p:txBody>
        </p:sp>
        <p:sp>
          <p:nvSpPr>
            <p:cNvPr id="248" name="正方形/長方形 247">
              <a:extLst>
                <a:ext uri="{FF2B5EF4-FFF2-40B4-BE49-F238E27FC236}">
                  <a16:creationId xmlns:a16="http://schemas.microsoft.com/office/drawing/2014/main" id="{B338D01A-FA25-43DC-9FF0-59A05F610F4B}"/>
                </a:ext>
              </a:extLst>
            </p:cNvPr>
            <p:cNvSpPr/>
            <p:nvPr/>
          </p:nvSpPr>
          <p:spPr>
            <a:xfrm>
              <a:off x="2023734" y="4554427"/>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事業者情報</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審査不合格通知</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grpSp>
      <p:sp>
        <p:nvSpPr>
          <p:cNvPr id="249" name="ひし形 110">
            <a:extLst>
              <a:ext uri="{FF2B5EF4-FFF2-40B4-BE49-F238E27FC236}">
                <a16:creationId xmlns:a16="http://schemas.microsoft.com/office/drawing/2014/main" id="{8EED092B-AEAD-424D-A266-131AF73284AF}"/>
              </a:ext>
            </a:extLst>
          </p:cNvPr>
          <p:cNvSpPr>
            <a:spLocks/>
          </p:cNvSpPr>
          <p:nvPr/>
        </p:nvSpPr>
        <p:spPr>
          <a:xfrm>
            <a:off x="7025502" y="3713457"/>
            <a:ext cx="473336" cy="332308"/>
          </a:xfrm>
          <a:prstGeom prst="diamond">
            <a:avLst/>
          </a:prstGeom>
          <a:noFill/>
          <a:ln w="12700" cap="flat" cmpd="sng" algn="ctr">
            <a:solidFill>
              <a:sysClr val="window" lastClr="FFFFFF">
                <a:lumMod val="50000"/>
              </a:sysClr>
            </a:solidFill>
            <a:prstDash val="solid"/>
            <a:miter lim="800000"/>
          </a:ln>
          <a:effectLst/>
        </p:spPr>
        <p:txBody>
          <a:bodyPr wrap="none" lIns="0" tIns="0" rIns="0" bIns="0" rtlCol="0" anchor="ctr"/>
          <a:lstStyle/>
          <a:p>
            <a:pPr algn="ctr">
              <a:defRPr/>
            </a:pPr>
            <a:r>
              <a:rPr kumimoji="0" lang="ja-JP" altLang="en-US" sz="800" kern="0" dirty="0">
                <a:latin typeface="Meiryo UI" panose="020B0604030504040204" pitchFamily="50" charset="-128"/>
                <a:ea typeface="Meiryo UI" panose="020B0604030504040204" pitchFamily="50" charset="-128"/>
              </a:rPr>
              <a:t>審査</a:t>
            </a:r>
            <a:endParaRPr kumimoji="0" lang="en-US" altLang="ja-JP" sz="800" kern="0" dirty="0">
              <a:latin typeface="Meiryo UI" panose="020B0604030504040204" pitchFamily="50" charset="-128"/>
              <a:ea typeface="Meiryo UI" panose="020B0604030504040204" pitchFamily="50" charset="-128"/>
            </a:endParaRPr>
          </a:p>
          <a:p>
            <a:pPr algn="ctr">
              <a:defRPr/>
            </a:pPr>
            <a:r>
              <a:rPr kumimoji="0" lang="ja-JP" altLang="en-US" sz="800" kern="0" dirty="0">
                <a:latin typeface="Meiryo UI" panose="020B0604030504040204" pitchFamily="50" charset="-128"/>
                <a:ea typeface="Meiryo UI" panose="020B0604030504040204" pitchFamily="50" charset="-128"/>
              </a:rPr>
              <a:t>結果</a:t>
            </a:r>
            <a:endParaRPr kumimoji="0" lang="en-US" altLang="ja-JP" sz="800" kern="0" dirty="0">
              <a:latin typeface="Meiryo UI" panose="020B0604030504040204" pitchFamily="50" charset="-128"/>
              <a:ea typeface="Meiryo UI" panose="020B0604030504040204" pitchFamily="50" charset="-128"/>
            </a:endParaRPr>
          </a:p>
        </p:txBody>
      </p:sp>
      <p:cxnSp>
        <p:nvCxnSpPr>
          <p:cNvPr id="250" name="直線矢印コネクタ 121">
            <a:extLst>
              <a:ext uri="{FF2B5EF4-FFF2-40B4-BE49-F238E27FC236}">
                <a16:creationId xmlns:a16="http://schemas.microsoft.com/office/drawing/2014/main" id="{8258B216-AF08-44C9-86B0-37FFF547BA8D}"/>
              </a:ext>
            </a:extLst>
          </p:cNvPr>
          <p:cNvCxnSpPr>
            <a:cxnSpLocks/>
            <a:stCxn id="249" idx="2"/>
            <a:endCxn id="248" idx="3"/>
          </p:cNvCxnSpPr>
          <p:nvPr/>
        </p:nvCxnSpPr>
        <p:spPr>
          <a:xfrm rot="5400000">
            <a:off x="6341929" y="4634758"/>
            <a:ext cx="1509235" cy="331248"/>
          </a:xfrm>
          <a:prstGeom prst="bentConnector2">
            <a:avLst/>
          </a:prstGeom>
          <a:noFill/>
          <a:ln w="6350" cap="flat" cmpd="sng" algn="ctr">
            <a:solidFill>
              <a:sysClr val="window" lastClr="FFFFFF">
                <a:lumMod val="65000"/>
              </a:sysClr>
            </a:solidFill>
            <a:prstDash val="solid"/>
            <a:miter lim="800000"/>
            <a:tailEnd type="triangle"/>
          </a:ln>
          <a:effectLst/>
        </p:spPr>
      </p:cxnSp>
      <p:cxnSp>
        <p:nvCxnSpPr>
          <p:cNvPr id="251" name="直線矢印コネクタ 121">
            <a:extLst>
              <a:ext uri="{FF2B5EF4-FFF2-40B4-BE49-F238E27FC236}">
                <a16:creationId xmlns:a16="http://schemas.microsoft.com/office/drawing/2014/main" id="{5AE03658-AA2E-4C85-B63D-7DBB5BE92E9E}"/>
              </a:ext>
            </a:extLst>
          </p:cNvPr>
          <p:cNvCxnSpPr>
            <a:cxnSpLocks/>
            <a:stCxn id="249" idx="3"/>
            <a:endCxn id="233" idx="1"/>
          </p:cNvCxnSpPr>
          <p:nvPr/>
        </p:nvCxnSpPr>
        <p:spPr>
          <a:xfrm>
            <a:off x="7498838" y="3879611"/>
            <a:ext cx="335238" cy="1666372"/>
          </a:xfrm>
          <a:prstGeom prst="bentConnector3">
            <a:avLst>
              <a:gd name="adj1" fmla="val 50000"/>
            </a:avLst>
          </a:prstGeom>
          <a:noFill/>
          <a:ln w="6350" cap="flat" cmpd="sng" algn="ctr">
            <a:solidFill>
              <a:sysClr val="window" lastClr="FFFFFF">
                <a:lumMod val="65000"/>
              </a:sysClr>
            </a:solidFill>
            <a:prstDash val="solid"/>
            <a:miter lim="800000"/>
            <a:tailEnd type="triangle"/>
          </a:ln>
          <a:effectLst/>
        </p:spPr>
      </p:cxnSp>
      <p:sp>
        <p:nvSpPr>
          <p:cNvPr id="252" name="正方形/長方形 251">
            <a:extLst>
              <a:ext uri="{FF2B5EF4-FFF2-40B4-BE49-F238E27FC236}">
                <a16:creationId xmlns:a16="http://schemas.microsoft.com/office/drawing/2014/main" id="{2C15BAAF-1CAE-4593-910D-009819A91A14}"/>
              </a:ext>
            </a:extLst>
          </p:cNvPr>
          <p:cNvSpPr/>
          <p:nvPr/>
        </p:nvSpPr>
        <p:spPr>
          <a:xfrm>
            <a:off x="6773865" y="4470898"/>
            <a:ext cx="591279"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不合格</a:t>
            </a:r>
          </a:p>
        </p:txBody>
      </p:sp>
      <p:sp>
        <p:nvSpPr>
          <p:cNvPr id="253" name="正方形/長方形 252">
            <a:extLst>
              <a:ext uri="{FF2B5EF4-FFF2-40B4-BE49-F238E27FC236}">
                <a16:creationId xmlns:a16="http://schemas.microsoft.com/office/drawing/2014/main" id="{39D27286-2683-4CFE-B7BE-0655041A560B}"/>
              </a:ext>
            </a:extLst>
          </p:cNvPr>
          <p:cNvSpPr/>
          <p:nvPr/>
        </p:nvSpPr>
        <p:spPr>
          <a:xfrm>
            <a:off x="7334785" y="3671188"/>
            <a:ext cx="591279"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合格</a:t>
            </a:r>
          </a:p>
        </p:txBody>
      </p:sp>
      <p:cxnSp>
        <p:nvCxnSpPr>
          <p:cNvPr id="254" name="直線矢印コネクタ 253">
            <a:extLst>
              <a:ext uri="{FF2B5EF4-FFF2-40B4-BE49-F238E27FC236}">
                <a16:creationId xmlns:a16="http://schemas.microsoft.com/office/drawing/2014/main" id="{F55B3934-A175-4151-A314-509DA015F307}"/>
              </a:ext>
            </a:extLst>
          </p:cNvPr>
          <p:cNvCxnSpPr>
            <a:cxnSpLocks/>
            <a:stCxn id="203" idx="3"/>
            <a:endCxn id="127" idx="0"/>
          </p:cNvCxnSpPr>
          <p:nvPr/>
        </p:nvCxnSpPr>
        <p:spPr>
          <a:xfrm>
            <a:off x="6801588" y="2713429"/>
            <a:ext cx="462193" cy="378081"/>
          </a:xfrm>
          <a:prstGeom prst="bentConnector2">
            <a:avLst/>
          </a:prstGeom>
          <a:noFill/>
          <a:ln w="6350" cap="flat" cmpd="sng" algn="ctr">
            <a:solidFill>
              <a:sysClr val="window" lastClr="FFFFFF">
                <a:lumMod val="65000"/>
              </a:sysClr>
            </a:solidFill>
            <a:prstDash val="solid"/>
            <a:miter lim="800000"/>
            <a:tailEnd type="triangle"/>
          </a:ln>
          <a:effectLst/>
        </p:spPr>
      </p:cxnSp>
      <p:grpSp>
        <p:nvGrpSpPr>
          <p:cNvPr id="255" name="グループ化 254">
            <a:extLst>
              <a:ext uri="{FF2B5EF4-FFF2-40B4-BE49-F238E27FC236}">
                <a16:creationId xmlns:a16="http://schemas.microsoft.com/office/drawing/2014/main" id="{83004804-01A7-4E1A-BD61-76046DF05DFF}"/>
              </a:ext>
            </a:extLst>
          </p:cNvPr>
          <p:cNvGrpSpPr/>
          <p:nvPr/>
        </p:nvGrpSpPr>
        <p:grpSpPr>
          <a:xfrm>
            <a:off x="8404897" y="4400103"/>
            <a:ext cx="734400" cy="612227"/>
            <a:chOff x="2491031" y="3449261"/>
            <a:chExt cx="952495" cy="612227"/>
          </a:xfrm>
        </p:grpSpPr>
        <p:sp>
          <p:nvSpPr>
            <p:cNvPr id="256" name="正方形/長方形 255">
              <a:extLst>
                <a:ext uri="{FF2B5EF4-FFF2-40B4-BE49-F238E27FC236}">
                  <a16:creationId xmlns:a16="http://schemas.microsoft.com/office/drawing/2014/main" id="{79A7E8B6-64C8-46CD-82A9-A640AD7D9B22}"/>
                </a:ext>
              </a:extLst>
            </p:cNvPr>
            <p:cNvSpPr/>
            <p:nvPr/>
          </p:nvSpPr>
          <p:spPr>
            <a:xfrm>
              <a:off x="2491031" y="3615088"/>
              <a:ext cx="952495"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事業者・ユーザ</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情報登録結果確認</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257" name="テキスト ボックス 256">
              <a:extLst>
                <a:ext uri="{FF2B5EF4-FFF2-40B4-BE49-F238E27FC236}">
                  <a16:creationId xmlns:a16="http://schemas.microsoft.com/office/drawing/2014/main" id="{EFEBA81A-2125-46B2-8A95-55A88C37902E}"/>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11</a:t>
              </a:r>
              <a:endParaRPr lang="ja-JP" altLang="en-US" sz="800" dirty="0">
                <a:latin typeface="Meiryo UI" panose="020B0604030504040204" pitchFamily="50" charset="-128"/>
                <a:ea typeface="Meiryo UI" panose="020B0604030504040204" pitchFamily="50" charset="-128"/>
              </a:endParaRPr>
            </a:p>
          </p:txBody>
        </p:sp>
      </p:grpSp>
      <p:cxnSp>
        <p:nvCxnSpPr>
          <p:cNvPr id="258" name="直線矢印コネクタ 202">
            <a:extLst>
              <a:ext uri="{FF2B5EF4-FFF2-40B4-BE49-F238E27FC236}">
                <a16:creationId xmlns:a16="http://schemas.microsoft.com/office/drawing/2014/main" id="{1FEB65FA-7C26-44A2-8800-3160E4067086}"/>
              </a:ext>
            </a:extLst>
          </p:cNvPr>
          <p:cNvCxnSpPr>
            <a:cxnSpLocks/>
            <a:stCxn id="256" idx="3"/>
            <a:endCxn id="212" idx="4"/>
          </p:cNvCxnSpPr>
          <p:nvPr/>
        </p:nvCxnSpPr>
        <p:spPr>
          <a:xfrm flipV="1">
            <a:off x="9139297" y="4218971"/>
            <a:ext cx="323415" cy="570159"/>
          </a:xfrm>
          <a:prstGeom prst="bentConnector2">
            <a:avLst/>
          </a:prstGeom>
          <a:noFill/>
          <a:ln w="6350" cap="flat" cmpd="sng" algn="ctr">
            <a:solidFill>
              <a:sysClr val="window" lastClr="FFFFFF">
                <a:lumMod val="65000"/>
              </a:sysClr>
            </a:solidFill>
            <a:prstDash val="solid"/>
            <a:miter lim="800000"/>
            <a:tailEnd type="triangle"/>
          </a:ln>
          <a:effectLst/>
        </p:spPr>
      </p:cxnSp>
      <p:cxnSp>
        <p:nvCxnSpPr>
          <p:cNvPr id="259" name="直線矢印コネクタ 258">
            <a:extLst>
              <a:ext uri="{FF2B5EF4-FFF2-40B4-BE49-F238E27FC236}">
                <a16:creationId xmlns:a16="http://schemas.microsoft.com/office/drawing/2014/main" id="{5150D4B8-024C-47C0-83B5-4248EB16B735}"/>
              </a:ext>
            </a:extLst>
          </p:cNvPr>
          <p:cNvCxnSpPr>
            <a:cxnSpLocks/>
            <a:stCxn id="233" idx="3"/>
          </p:cNvCxnSpPr>
          <p:nvPr/>
        </p:nvCxnSpPr>
        <p:spPr>
          <a:xfrm flipV="1">
            <a:off x="8568476" y="5012330"/>
            <a:ext cx="76487" cy="533653"/>
          </a:xfrm>
          <a:prstGeom prst="bentConnector2">
            <a:avLst/>
          </a:prstGeom>
          <a:noFill/>
          <a:ln w="6350" cap="flat" cmpd="sng" algn="ctr">
            <a:solidFill>
              <a:sysClr val="window" lastClr="FFFFFF">
                <a:lumMod val="65000"/>
              </a:sysClr>
            </a:solidFill>
            <a:prstDash val="solid"/>
            <a:miter lim="800000"/>
            <a:tailEnd type="triangle"/>
          </a:ln>
          <a:effectLst/>
        </p:spPr>
      </p:cxnSp>
      <p:grpSp>
        <p:nvGrpSpPr>
          <p:cNvPr id="114" name="グループ化 113">
            <a:extLst>
              <a:ext uri="{FF2B5EF4-FFF2-40B4-BE49-F238E27FC236}">
                <a16:creationId xmlns:a16="http://schemas.microsoft.com/office/drawing/2014/main" id="{3A35D156-BCAC-40DF-B274-76C6DC8A5FBF}"/>
              </a:ext>
            </a:extLst>
          </p:cNvPr>
          <p:cNvGrpSpPr/>
          <p:nvPr/>
        </p:nvGrpSpPr>
        <p:grpSpPr>
          <a:xfrm>
            <a:off x="6896581" y="2925683"/>
            <a:ext cx="734400" cy="612227"/>
            <a:chOff x="2023734" y="4388600"/>
            <a:chExt cx="734400" cy="612227"/>
          </a:xfrm>
        </p:grpSpPr>
        <p:sp>
          <p:nvSpPr>
            <p:cNvPr id="122" name="テキスト ボックス 121">
              <a:extLst>
                <a:ext uri="{FF2B5EF4-FFF2-40B4-BE49-F238E27FC236}">
                  <a16:creationId xmlns:a16="http://schemas.microsoft.com/office/drawing/2014/main" id="{1C1169A6-4078-43A3-9699-CCEC8AE94E65}"/>
                </a:ext>
              </a:extLst>
            </p:cNvPr>
            <p:cNvSpPr txBox="1"/>
            <p:nvPr/>
          </p:nvSpPr>
          <p:spPr>
            <a:xfrm>
              <a:off x="2023734" y="4388600"/>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07</a:t>
              </a:r>
              <a:endParaRPr lang="ja-JP" altLang="en-US" sz="800" dirty="0">
                <a:latin typeface="Meiryo UI" panose="020B0604030504040204" pitchFamily="50" charset="-128"/>
                <a:ea typeface="Meiryo UI" panose="020B0604030504040204" pitchFamily="50" charset="-128"/>
              </a:endParaRPr>
            </a:p>
          </p:txBody>
        </p:sp>
        <p:sp>
          <p:nvSpPr>
            <p:cNvPr id="127" name="正方形/長方形 126">
              <a:extLst>
                <a:ext uri="{FF2B5EF4-FFF2-40B4-BE49-F238E27FC236}">
                  <a16:creationId xmlns:a16="http://schemas.microsoft.com/office/drawing/2014/main" id="{38634528-54DB-4B63-9A94-0CFAC3FEA1D8}"/>
                </a:ext>
              </a:extLst>
            </p:cNvPr>
            <p:cNvSpPr/>
            <p:nvPr/>
          </p:nvSpPr>
          <p:spPr>
            <a:xfrm>
              <a:off x="2023734" y="4554427"/>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事業者情報</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審査結果通知指示</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grpSp>
      <p:cxnSp>
        <p:nvCxnSpPr>
          <p:cNvPr id="128" name="直線矢印コネクタ 127">
            <a:extLst>
              <a:ext uri="{FF2B5EF4-FFF2-40B4-BE49-F238E27FC236}">
                <a16:creationId xmlns:a16="http://schemas.microsoft.com/office/drawing/2014/main" id="{3A3DBD13-4529-4478-83C5-D40D07DB2E16}"/>
              </a:ext>
            </a:extLst>
          </p:cNvPr>
          <p:cNvCxnSpPr>
            <a:cxnSpLocks/>
            <a:stCxn id="127" idx="2"/>
            <a:endCxn id="249" idx="0"/>
          </p:cNvCxnSpPr>
          <p:nvPr/>
        </p:nvCxnSpPr>
        <p:spPr>
          <a:xfrm flipH="1">
            <a:off x="7262170" y="3537910"/>
            <a:ext cx="1611" cy="175547"/>
          </a:xfrm>
          <a:prstGeom prst="straightConnector1">
            <a:avLst/>
          </a:prstGeom>
          <a:noFill/>
          <a:ln w="6350" cap="flat" cmpd="sng" algn="ctr">
            <a:solidFill>
              <a:sysClr val="window" lastClr="FFFFFF">
                <a:lumMod val="65000"/>
              </a:sysClr>
            </a:solidFill>
            <a:prstDash val="solid"/>
            <a:miter lim="800000"/>
            <a:tailEnd type="triangle"/>
          </a:ln>
          <a:effectLst/>
        </p:spPr>
      </p:cxnSp>
    </p:spTree>
    <p:extLst>
      <p:ext uri="{BB962C8B-B14F-4D97-AF65-F5344CB8AC3E}">
        <p14:creationId xmlns:p14="http://schemas.microsoft.com/office/powerpoint/2010/main" val="1181194185"/>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ja-JP" altLang="en-US" dirty="0">
                <a:latin typeface="Meiryo UI" panose="020B0604030504040204" pitchFamily="50" charset="-128"/>
                <a:ea typeface="Meiryo UI" panose="020B0604030504040204" pitchFamily="50" charset="-128"/>
              </a:rPr>
              <a:t>業務フロー</a:t>
            </a:r>
            <a:br>
              <a:rPr lang="en-US" altLang="ja-JP" dirty="0">
                <a:latin typeface="Meiryo UI" panose="020B0604030504040204" pitchFamily="50" charset="-128"/>
                <a:ea typeface="Meiryo UI" panose="020B0604030504040204" pitchFamily="50" charset="-128"/>
              </a:rPr>
            </a:br>
            <a:r>
              <a:rPr lang="ja-JP" altLang="en-US" dirty="0">
                <a:latin typeface="Meiryo UI" panose="020B0604030504040204" pitchFamily="50" charset="-128"/>
                <a:ea typeface="Meiryo UI" panose="020B0604030504040204" pitchFamily="50" charset="-128"/>
              </a:rPr>
              <a:t>事前準備</a:t>
            </a:r>
            <a:r>
              <a:rPr lang="zh-TW" altLang="en-US"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マスタ情報管理 </a:t>
            </a:r>
            <a:r>
              <a:rPr lang="en-US" altLang="ja-JP" dirty="0">
                <a:latin typeface="Meiryo UI" panose="020B0604030504040204" pitchFamily="50" charset="-128"/>
                <a:ea typeface="Meiryo UI" panose="020B0604030504040204" pitchFamily="50" charset="-128"/>
                <a:cs typeface="Arial" panose="020B0604020202020204" pitchFamily="34" charset="0"/>
              </a:rPr>
              <a:t>– </a:t>
            </a:r>
            <a:r>
              <a:rPr lang="ja-JP" altLang="en-US" dirty="0">
                <a:latin typeface="Meiryo UI" panose="020B0604030504040204" pitchFamily="50" charset="-128"/>
                <a:ea typeface="Meiryo UI" panose="020B0604030504040204" pitchFamily="50" charset="-128"/>
                <a:cs typeface="Arial" panose="020B0604020202020204" pitchFamily="34" charset="0"/>
              </a:rPr>
              <a:t>事業者情報</a:t>
            </a:r>
            <a:endParaRPr kumimoji="1" lang="ja-JP" altLang="en-US" dirty="0">
              <a:latin typeface="Meiryo UI" panose="020B0604030504040204" pitchFamily="50" charset="-128"/>
              <a:ea typeface="Meiryo UI" panose="020B0604030504040204" pitchFamily="50" charset="-128"/>
            </a:endParaRPr>
          </a:p>
        </p:txBody>
      </p:sp>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99001701"/>
              </p:ext>
            </p:extLst>
          </p:nvPr>
        </p:nvGraphicFramePr>
        <p:xfrm>
          <a:off x="141614" y="1118597"/>
          <a:ext cx="9555153" cy="5619385"/>
        </p:xfrm>
        <a:graphic>
          <a:graphicData uri="http://schemas.openxmlformats.org/drawingml/2006/table">
            <a:tbl>
              <a:tblPr firstRow="1" bandRow="1">
                <a:tableStyleId>{2D5ABB26-0587-4C30-8999-92F81FD0307C}</a:tableStyleId>
              </a:tblPr>
              <a:tblGrid>
                <a:gridCol w="375837">
                  <a:extLst>
                    <a:ext uri="{9D8B030D-6E8A-4147-A177-3AD203B41FA5}">
                      <a16:colId xmlns:a16="http://schemas.microsoft.com/office/drawing/2014/main" val="358073148"/>
                    </a:ext>
                  </a:extLst>
                </a:gridCol>
                <a:gridCol w="700806">
                  <a:extLst>
                    <a:ext uri="{9D8B030D-6E8A-4147-A177-3AD203B41FA5}">
                      <a16:colId xmlns:a16="http://schemas.microsoft.com/office/drawing/2014/main" val="3311309282"/>
                    </a:ext>
                  </a:extLst>
                </a:gridCol>
                <a:gridCol w="6379747">
                  <a:extLst>
                    <a:ext uri="{9D8B030D-6E8A-4147-A177-3AD203B41FA5}">
                      <a16:colId xmlns:a16="http://schemas.microsoft.com/office/drawing/2014/main" val="1235158156"/>
                    </a:ext>
                  </a:extLst>
                </a:gridCol>
                <a:gridCol w="188536">
                  <a:extLst>
                    <a:ext uri="{9D8B030D-6E8A-4147-A177-3AD203B41FA5}">
                      <a16:colId xmlns:a16="http://schemas.microsoft.com/office/drawing/2014/main" val="2107820620"/>
                    </a:ext>
                  </a:extLst>
                </a:gridCol>
                <a:gridCol w="797864">
                  <a:extLst>
                    <a:ext uri="{9D8B030D-6E8A-4147-A177-3AD203B41FA5}">
                      <a16:colId xmlns:a16="http://schemas.microsoft.com/office/drawing/2014/main" val="4097580296"/>
                    </a:ext>
                  </a:extLst>
                </a:gridCol>
                <a:gridCol w="1112363">
                  <a:extLst>
                    <a:ext uri="{9D8B030D-6E8A-4147-A177-3AD203B41FA5}">
                      <a16:colId xmlns:a16="http://schemas.microsoft.com/office/drawing/2014/main" val="2019607348"/>
                    </a:ext>
                  </a:extLst>
                </a:gridCol>
              </a:tblGrid>
              <a:tr h="266023">
                <a:tc gridSpan="2">
                  <a:txBody>
                    <a:bodyPr/>
                    <a:lstStyle/>
                    <a:p>
                      <a:pPr algn="l"/>
                      <a:r>
                        <a:rPr kumimoji="1" lang="ja-JP" altLang="en-US" sz="1200" b="0" dirty="0">
                          <a:latin typeface="Meiryo UI" panose="020B0604030504040204" pitchFamily="50" charset="-128"/>
                          <a:ea typeface="Meiryo UI" panose="020B0604030504040204" pitchFamily="50" charset="-128"/>
                        </a:rPr>
                        <a:t>業務</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lang="ja-JP" altLang="en-US" sz="1200" dirty="0">
                          <a:latin typeface="Meiryo UI" panose="020B0604030504040204" pitchFamily="50" charset="-128"/>
                          <a:ea typeface="Meiryo UI" panose="020B0604030504040204" pitchFamily="50" charset="-128"/>
                        </a:rPr>
                        <a:t>マスタ情報管理 </a:t>
                      </a:r>
                      <a:r>
                        <a:rPr lang="en-US" altLang="ja-JP" sz="1200" dirty="0">
                          <a:latin typeface="Arial" panose="020B0604020202020204" pitchFamily="34" charset="0"/>
                          <a:ea typeface="Meiryo UI" panose="020B0604030504040204" pitchFamily="50" charset="-128"/>
                          <a:cs typeface="Arial" panose="020B0604020202020204" pitchFamily="34" charset="0"/>
                        </a:rPr>
                        <a:t>– </a:t>
                      </a:r>
                      <a:r>
                        <a:rPr lang="ja-JP" altLang="en-US" sz="1200" dirty="0">
                          <a:latin typeface="Meiryo UI" panose="020B0604030504040204" pitchFamily="50" charset="-128"/>
                          <a:ea typeface="Meiryo UI" panose="020B0604030504040204" pitchFamily="50" charset="-128"/>
                          <a:cs typeface="Arial" panose="020B0604020202020204" pitchFamily="34" charset="0"/>
                        </a:rPr>
                        <a:t>事業者</a:t>
                      </a:r>
                      <a:r>
                        <a:rPr lang="ja-JP" altLang="en-US" sz="1200" dirty="0">
                          <a:latin typeface="Meiryo UI" panose="020B0604030504040204" pitchFamily="50" charset="-128"/>
                          <a:ea typeface="Meiryo UI" panose="020B0604030504040204" pitchFamily="50" charset="-128"/>
                        </a:rPr>
                        <a:t>情報</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2">
                  <a:txBody>
                    <a:bodyPr/>
                    <a:lstStyle/>
                    <a:p>
                      <a:pPr algn="ctr"/>
                      <a:r>
                        <a:rPr kumimoji="1" lang="ja-JP" altLang="en-US" sz="1200" b="0" dirty="0">
                          <a:latin typeface="Meiryo UI" panose="020B0604030504040204" pitchFamily="50" charset="-128"/>
                          <a:ea typeface="Meiryo UI" panose="020B0604030504040204" pitchFamily="50" charset="-128"/>
                        </a:rPr>
                        <a:t>業務コード</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200" b="0" dirty="0">
                          <a:latin typeface="Meiryo UI" panose="020B0604030504040204" pitchFamily="50" charset="-128"/>
                          <a:ea typeface="Meiryo UI" panose="020B0604030504040204" pitchFamily="50" charset="-128"/>
                        </a:rPr>
                        <a:t>CMN002</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443372">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業務内容</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4">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latin typeface="Meiryo UI" panose="020B0604030504040204" pitchFamily="50" charset="-128"/>
                          <a:ea typeface="Meiryo UI" panose="020B0604030504040204" pitchFamily="50" charset="-128"/>
                        </a:rPr>
                        <a:t>FIP</a:t>
                      </a:r>
                      <a:r>
                        <a:rPr kumimoji="1" lang="ja-JP" altLang="en-US" sz="1200" b="0" dirty="0">
                          <a:latin typeface="Meiryo UI" panose="020B0604030504040204" pitchFamily="50" charset="-128"/>
                          <a:ea typeface="Meiryo UI" panose="020B0604030504040204" pitchFamily="50" charset="-128"/>
                        </a:rPr>
                        <a:t>認定事業者</a:t>
                      </a:r>
                      <a:r>
                        <a:rPr kumimoji="1" lang="en-US" altLang="ja-JP" sz="1200" b="0" dirty="0">
                          <a:latin typeface="Meiryo UI" panose="020B0604030504040204" pitchFamily="50" charset="-128"/>
                          <a:ea typeface="Meiryo UI" panose="020B0604030504040204" pitchFamily="50" charset="-128"/>
                        </a:rPr>
                        <a:t>(FIT</a:t>
                      </a:r>
                      <a:r>
                        <a:rPr kumimoji="1" lang="ja-JP" altLang="en-US" sz="1200" b="0" dirty="0">
                          <a:latin typeface="Meiryo UI" panose="020B0604030504040204" pitchFamily="50" charset="-128"/>
                          <a:ea typeface="Meiryo UI" panose="020B0604030504040204" pitchFamily="50" charset="-128"/>
                        </a:rPr>
                        <a:t>から移行を含む</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および廃棄等費用積立事業者は、事業者情報をシステムに登録し、広域機関に申請する。広域機関は申請内容を審査・承認する。</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lnL w="9525" cap="flat" cmpd="sng" algn="ctr">
                      <a:solidFill>
                        <a:schemeClr val="bg1">
                          <a:lumMod val="75000"/>
                        </a:schemeClr>
                      </a:solidFill>
                      <a:prstDash val="solid"/>
                      <a:round/>
                      <a:headEnd type="none" w="med" len="med"/>
                      <a:tailEnd type="none" w="med" len="med"/>
                    </a:lnL>
                    <a:lnT w="9525" cap="flat" cmpd="sng" algn="ctr">
                      <a:solidFill>
                        <a:schemeClr val="bg1">
                          <a:lumMod val="75000"/>
                        </a:schemeClr>
                      </a:solidFill>
                      <a:prstDash val="solid"/>
                      <a:round/>
                      <a:headEnd type="none" w="med" len="med"/>
                      <a:tailEnd type="none" w="med" len="med"/>
                    </a:lnT>
                  </a:tcPr>
                </a:tc>
                <a:tc hMerge="1">
                  <a:txBody>
                    <a:bodyPr/>
                    <a:lstStyle/>
                    <a:p>
                      <a:endParaRPr kumimoji="1" lang="ja-JP" altLang="en-US"/>
                    </a:p>
                  </a:txBody>
                  <a:tcPr/>
                </a:tc>
                <a:tc hMerge="1">
                  <a:txBody>
                    <a:bodyPr/>
                    <a:lstStyle/>
                    <a:p>
                      <a:endParaRPr kumimoji="1" lang="ja-JP" altLang="en-US" dirty="0"/>
                    </a:p>
                  </a:txBody>
                  <a:tcPr>
                    <a:lnL w="9525" cap="flat" cmpd="sng" algn="ctr">
                      <a:solidFill>
                        <a:schemeClr val="bg1">
                          <a:lumMod val="75000"/>
                        </a:schemeClr>
                      </a:solidFill>
                      <a:prstDash val="solid"/>
                      <a:round/>
                      <a:headEnd type="none" w="med" len="med"/>
                      <a:tailEnd type="none" w="med" len="med"/>
                    </a:lnL>
                    <a:lnT w="9525" cap="flat" cmpd="sng" algn="ctr">
                      <a:solidFill>
                        <a:schemeClr val="bg1">
                          <a:lumMod val="75000"/>
                        </a:schemeClr>
                      </a:solidFill>
                      <a:prstDash val="solid"/>
                      <a:round/>
                      <a:headEnd type="none" w="med" len="med"/>
                      <a:tailEnd type="none" w="med" len="med"/>
                    </a:lnT>
                  </a:tcPr>
                </a:tc>
                <a:extLst>
                  <a:ext uri="{0D108BD9-81ED-4DB2-BD59-A6C34878D82A}">
                    <a16:rowId xmlns:a16="http://schemas.microsoft.com/office/drawing/2014/main" val="3868788017"/>
                  </a:ext>
                </a:extLst>
              </a:tr>
              <a:tr h="266023">
                <a:tc gridSpan="2">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業務タイミング</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4">
                  <a:txBody>
                    <a:bodyPr/>
                    <a:lstStyle/>
                    <a:p>
                      <a:pPr marL="0" indent="0" algn="l">
                        <a:buFont typeface="Arial" panose="020B0604020202020204" pitchFamily="34" charset="0"/>
                        <a:buNone/>
                      </a:pPr>
                      <a:r>
                        <a:rPr kumimoji="1" lang="ja-JP" altLang="en-US" sz="1200" b="0" dirty="0">
                          <a:solidFill>
                            <a:schemeClr val="tx1"/>
                          </a:solidFill>
                          <a:latin typeface="Meiryo UI" panose="020B0604030504040204" pitchFamily="50" charset="-128"/>
                          <a:ea typeface="Meiryo UI" panose="020B0604030504040204" pitchFamily="50" charset="-128"/>
                        </a:rPr>
                        <a:t>随時</a:t>
                      </a:r>
                      <a:endParaRPr kumimoji="1" lang="en-US" altLang="ja-JP" sz="1200" b="0"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lnL w="9525" cap="flat" cmpd="sng" algn="ctr">
                      <a:solidFill>
                        <a:schemeClr val="bg1">
                          <a:lumMod val="75000"/>
                        </a:schemeClr>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lnL w="9525" cap="flat" cmpd="sng" algn="ctr">
                      <a:solidFill>
                        <a:schemeClr val="bg1">
                          <a:lumMod val="75000"/>
                        </a:schemeClr>
                      </a:solidFill>
                      <a:prstDash val="solid"/>
                      <a:round/>
                      <a:headEnd type="none" w="med" len="med"/>
                      <a:tailEnd type="none" w="med" len="med"/>
                    </a:lnL>
                  </a:tcPr>
                </a:tc>
                <a:extLst>
                  <a:ext uri="{0D108BD9-81ED-4DB2-BD59-A6C34878D82A}">
                    <a16:rowId xmlns:a16="http://schemas.microsoft.com/office/drawing/2014/main" val="246641634"/>
                  </a:ext>
                </a:extLst>
              </a:tr>
              <a:tr h="266023">
                <a:tc gridSpan="2">
                  <a:txBody>
                    <a:bodyPr/>
                    <a:lstStyle/>
                    <a:p>
                      <a:pPr marL="0" indent="0" algn="l" defTabSz="685783" rtl="0" eaLnBrk="1" latinLnBrk="0" hangingPunct="1">
                        <a:buFont typeface="Arial" panose="020B0604020202020204" pitchFamily="34" charset="0"/>
                        <a:buNone/>
                      </a:pPr>
                      <a:r>
                        <a:rPr kumimoji="1" lang="ja-JP" altLang="en-US" sz="1200" b="0" kern="1200" dirty="0">
                          <a:solidFill>
                            <a:schemeClr val="tx1"/>
                          </a:solidFill>
                          <a:latin typeface="Meiryo UI" panose="020B0604030504040204" pitchFamily="50" charset="-128"/>
                          <a:ea typeface="Meiryo UI" panose="020B0604030504040204" pitchFamily="50" charset="-128"/>
                          <a:cs typeface="+mn-cs"/>
                        </a:rPr>
                        <a:t>関連アクター</a:t>
                      </a:r>
                      <a:endParaRPr kumimoji="1" lang="en-US" altLang="ja-JP" sz="1200" b="0" kern="1200" dirty="0">
                        <a:solidFill>
                          <a:schemeClr val="tx1"/>
                        </a:solidFill>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4">
                  <a:txBody>
                    <a:bodyPr/>
                    <a:lstStyle/>
                    <a:p>
                      <a:pPr marL="0" indent="0" algn="l" defTabSz="685783" rtl="0" eaLnBrk="1" latinLnBrk="0" hangingPunct="1">
                        <a:buFont typeface="Arial" panose="020B0604020202020204" pitchFamily="34" charset="0"/>
                        <a:buNone/>
                      </a:pPr>
                      <a:r>
                        <a:rPr kumimoji="1" lang="ja-JP" altLang="en-US" sz="1200" b="0" kern="1200" dirty="0">
                          <a:solidFill>
                            <a:schemeClr val="tx1"/>
                          </a:solidFill>
                          <a:latin typeface="Meiryo UI" panose="020B0604030504040204" pitchFamily="50" charset="-128"/>
                          <a:ea typeface="Meiryo UI" panose="020B0604030504040204" pitchFamily="50" charset="-128"/>
                          <a:cs typeface="+mn-cs"/>
                        </a:rPr>
                        <a:t>広域機関、認定事業者</a:t>
                      </a:r>
                      <a:endParaRPr kumimoji="1" lang="en-US" altLang="ja-JP" sz="1200" b="0" kern="1200" dirty="0">
                        <a:solidFill>
                          <a:schemeClr val="tx1"/>
                        </a:solidFill>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lnL w="9525" cap="flat" cmpd="sng" algn="ctr">
                      <a:solidFill>
                        <a:schemeClr val="bg1">
                          <a:lumMod val="75000"/>
                        </a:schemeClr>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dirty="0"/>
                    </a:p>
                  </a:txBody>
                  <a:tcPr>
                    <a:lnL w="9525" cap="flat" cmpd="sng" algn="ctr">
                      <a:solidFill>
                        <a:schemeClr val="bg1">
                          <a:lumMod val="75000"/>
                        </a:schemeClr>
                      </a:solidFill>
                      <a:prstDash val="solid"/>
                      <a:round/>
                      <a:headEnd type="none" w="med" len="med"/>
                      <a:tailEnd type="none" w="med" len="med"/>
                    </a:lnL>
                  </a:tcPr>
                </a:tc>
                <a:extLst>
                  <a:ext uri="{0D108BD9-81ED-4DB2-BD59-A6C34878D82A}">
                    <a16:rowId xmlns:a16="http://schemas.microsoft.com/office/drawing/2014/main" val="1747063371"/>
                  </a:ext>
                </a:extLst>
              </a:tr>
              <a:tr h="612000">
                <a:tc rowSpan="2">
                  <a:txBody>
                    <a:bodyPr/>
                    <a:lstStyle/>
                    <a:p>
                      <a:pPr marL="0" indent="0" algn="ctr">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確認者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lumMod val="95000"/>
                      </a:schemeClr>
                    </a:solidFill>
                  </a:tcPr>
                </a:tc>
                <a:tc gridSpan="2">
                  <a:txBody>
                    <a:bodyPr/>
                    <a:lstStyle/>
                    <a:p>
                      <a:pPr marL="0" indent="0" algn="l">
                        <a:buFont typeface="Arial" panose="020B0604020202020204" pitchFamily="34" charset="0"/>
                        <a:buNone/>
                      </a:pP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変更</a:t>
                      </a:r>
                      <a:r>
                        <a:rPr kumimoji="1" lang="en-US" altLang="ja-JP" sz="1200" b="0" dirty="0">
                          <a:latin typeface="Meiryo UI" panose="020B0604030504040204" pitchFamily="50" charset="-128"/>
                          <a:ea typeface="Meiryo UI" panose="020B0604030504040204" pitchFamily="50" charset="-128"/>
                        </a:rPr>
                        <a:t>】</a:t>
                      </a:r>
                    </a:p>
                  </a:txBody>
                  <a:tcPr>
                    <a:lnL w="9525" cap="flat" cmpd="sng" algn="ctr">
                      <a:solidFill>
                        <a:schemeClr val="bg1">
                          <a:lumMod val="7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solidFill>
                  </a:tcPr>
                </a:tc>
                <a:tc hMerge="1">
                  <a:txBody>
                    <a:bodyPr/>
                    <a:lstStyle/>
                    <a:p>
                      <a:pPr algn="ct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照会</a:t>
                      </a:r>
                      <a:r>
                        <a:rPr kumimoji="1" lang="en-US" altLang="ja-JP" sz="1200" b="0" dirty="0">
                          <a:latin typeface="Meiryo UI" panose="020B0604030504040204" pitchFamily="50" charset="-128"/>
                          <a:ea typeface="Meiryo UI" panose="020B0604030504040204" pitchFamily="50" charset="-128"/>
                        </a:rPr>
                        <a:t>】</a:t>
                      </a:r>
                      <a:endParaRPr kumimoji="1" lang="ja-JP" altLang="en-US" dirty="0"/>
                    </a:p>
                  </a:txBody>
                  <a:tcPr>
                    <a:lnL w="12700" cap="flat" cmpd="sng" algn="ctr">
                      <a:solidFill>
                        <a:schemeClr val="bg1">
                          <a:lumMod val="8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rowSpan="4" gridSpan="2">
                  <a:txBody>
                    <a:bodyPr/>
                    <a:lstStyle/>
                    <a:p>
                      <a:r>
                        <a:rPr kumimoji="1" lang="en-US" altLang="ja-JP" sz="1200" b="0">
                          <a:latin typeface="Meiryo UI" panose="020B0604030504040204" pitchFamily="50" charset="-128"/>
                          <a:ea typeface="Meiryo UI" panose="020B0604030504040204" pitchFamily="50" charset="-128"/>
                        </a:rPr>
                        <a:t>【</a:t>
                      </a:r>
                      <a:r>
                        <a:rPr kumimoji="1" lang="ja-JP" altLang="en-US" sz="1200" b="0">
                          <a:latin typeface="Meiryo UI" panose="020B0604030504040204" pitchFamily="50" charset="-128"/>
                          <a:ea typeface="Meiryo UI" panose="020B0604030504040204" pitchFamily="50" charset="-128"/>
                        </a:rPr>
                        <a:t>照会</a:t>
                      </a:r>
                      <a:r>
                        <a:rPr kumimoji="1" lang="en-US" altLang="ja-JP" sz="1200" b="0">
                          <a:latin typeface="Meiryo UI" panose="020B0604030504040204" pitchFamily="50" charset="-128"/>
                          <a:ea typeface="Meiryo UI" panose="020B0604030504040204" pitchFamily="50" charset="-128"/>
                        </a:rPr>
                        <a:t>】</a:t>
                      </a:r>
                      <a:endParaRPr kumimoji="1" lang="ja-JP" altLang="en-US"/>
                    </a:p>
                  </a:txBody>
                  <a:tcPr>
                    <a:lnL w="12700" cap="flat" cmpd="sng" algn="ctr">
                      <a:solidFill>
                        <a:schemeClr val="bg1">
                          <a:lumMod val="8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rowSpan="4" hMerge="1">
                  <a:txBody>
                    <a:bodyPr/>
                    <a:lstStyle/>
                    <a:p>
                      <a:endParaRPr kumimoji="1" lang="ja-JP" altLang="en-US"/>
                    </a:p>
                  </a:txBody>
                  <a:tcPr>
                    <a:lnL w="9525" cap="flat" cmpd="sng" algn="ctr">
                      <a:solidFill>
                        <a:schemeClr val="bg1">
                          <a:lumMod val="75000"/>
                        </a:schemeClr>
                      </a:solidFill>
                      <a:prstDash val="solid"/>
                      <a:round/>
                      <a:headEnd type="none" w="med" len="med"/>
                      <a:tailEnd type="none" w="med" len="med"/>
                    </a:lnL>
                  </a:tcPr>
                </a:tc>
                <a:extLst>
                  <a:ext uri="{0D108BD9-81ED-4DB2-BD59-A6C34878D82A}">
                    <a16:rowId xmlns:a16="http://schemas.microsoft.com/office/drawing/2014/main" val="3776034627"/>
                  </a:ext>
                </a:extLst>
              </a:tr>
              <a:tr h="612000">
                <a:tc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作業者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dirty="0"/>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2" vMerge="1">
                  <a:txBody>
                    <a:bodyPr/>
                    <a:lstStyle/>
                    <a:p>
                      <a:endParaRPr kumimoji="1" lang="ja-JP" altLang="en-US"/>
                    </a:p>
                  </a:txBody>
                  <a:tcPr/>
                </a:tc>
                <a:tc hMerge="1" vMerge="1">
                  <a:txBody>
                    <a:bodyPr/>
                    <a:lstStyle/>
                    <a:p>
                      <a:endParaRPr kumimoji="1" lang="ja-JP" altLang="en-US"/>
                    </a:p>
                  </a:txBody>
                  <a:tcPr>
                    <a:lnL w="9525" cap="flat" cmpd="sng" algn="ctr">
                      <a:solidFill>
                        <a:schemeClr val="bg1">
                          <a:lumMod val="75000"/>
                        </a:schemeClr>
                      </a:solidFill>
                      <a:prstDash val="solid"/>
                      <a:round/>
                      <a:headEnd type="none" w="med" len="med"/>
                      <a:tailEnd type="none" w="med" len="med"/>
                    </a:lnL>
                  </a:tcPr>
                </a:tc>
                <a:extLst>
                  <a:ext uri="{0D108BD9-81ED-4DB2-BD59-A6C34878D82A}">
                    <a16:rowId xmlns:a16="http://schemas.microsoft.com/office/drawing/2014/main" val="603231057"/>
                  </a:ext>
                </a:extLst>
              </a:tr>
              <a:tr h="774000">
                <a:tc rowSpan="2">
                  <a:txBody>
                    <a:bodyPr/>
                    <a:lstStyle/>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認定事業者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管理者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lumMod val="95000"/>
                      </a:schemeClr>
                    </a:solidFill>
                  </a:tcPr>
                </a:tc>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solidFill>
                  </a:tcPr>
                </a:tc>
                <a:tc hMerge="1">
                  <a:txBody>
                    <a:bodyPr/>
                    <a:lstStyle/>
                    <a:p>
                      <a:endParaRPr kumimoji="1" lang="ja-JP" altLang="en-US" dirty="0"/>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2" vMerge="1">
                  <a:txBody>
                    <a:bodyPr/>
                    <a:lstStyle/>
                    <a:p>
                      <a:endParaRPr kumimoji="1" lang="ja-JP" altLang="en-US"/>
                    </a:p>
                  </a:txBody>
                  <a:tcPr/>
                </a:tc>
                <a:tc hMerge="1" vMerge="1">
                  <a:txBody>
                    <a:bodyPr/>
                    <a:lstStyle/>
                    <a:p>
                      <a:endParaRPr kumimoji="1" lang="ja-JP" altLang="en-US"/>
                    </a:p>
                  </a:txBody>
                  <a:tcPr>
                    <a:lnL w="9525" cap="flat" cmpd="sng" algn="ctr">
                      <a:solidFill>
                        <a:schemeClr val="bg1">
                          <a:lumMod val="75000"/>
                        </a:schemeClr>
                      </a:solidFill>
                      <a:prstDash val="solid"/>
                      <a:round/>
                      <a:headEnd type="none" w="med" len="med"/>
                      <a:tailEnd type="none" w="med" len="med"/>
                    </a:lnL>
                  </a:tcPr>
                </a:tc>
                <a:extLst>
                  <a:ext uri="{0D108BD9-81ED-4DB2-BD59-A6C34878D82A}">
                    <a16:rowId xmlns:a16="http://schemas.microsoft.com/office/drawing/2014/main" val="2060808370"/>
                  </a:ext>
                </a:extLst>
              </a:tr>
              <a:tr h="774000">
                <a:tc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ユーザ</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gridSpan="2" vMerge="1">
                  <a:txBody>
                    <a:bodyPr/>
                    <a:lstStyle/>
                    <a:p>
                      <a:endParaRPr kumimoji="1" lang="ja-JP" altLang="en-US"/>
                    </a:p>
                  </a:txBody>
                  <a:tcPr/>
                </a:tc>
                <a:tc hMerge="1" vMerge="1">
                  <a:txBody>
                    <a:bodyPr/>
                    <a:lstStyle/>
                    <a:p>
                      <a:endParaRPr kumimoji="1" lang="ja-JP" altLang="en-US"/>
                    </a:p>
                  </a:txBody>
                  <a:tcPr/>
                </a:tc>
                <a:extLst>
                  <a:ext uri="{0D108BD9-81ED-4DB2-BD59-A6C34878D82A}">
                    <a16:rowId xmlns:a16="http://schemas.microsoft.com/office/drawing/2014/main" val="2461683867"/>
                  </a:ext>
                </a:extLst>
              </a:tr>
              <a:tr h="1567225">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システム</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dirty="0"/>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2">
                  <a:txBody>
                    <a:bodyPr/>
                    <a:lstStyle/>
                    <a:p>
                      <a:endParaRPr kumimoji="1" lang="ja-JP" altLang="en-US" dirty="0"/>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lnL w="9525" cap="flat" cmpd="sng" algn="ctr">
                      <a:solidFill>
                        <a:schemeClr val="bg1">
                          <a:lumMod val="75000"/>
                        </a:schemeClr>
                      </a:solidFill>
                      <a:prstDash val="solid"/>
                      <a:round/>
                      <a:headEnd type="none" w="med" len="med"/>
                      <a:tailEnd type="none" w="med" len="med"/>
                    </a:lnL>
                  </a:tcPr>
                </a:tc>
                <a:extLst>
                  <a:ext uri="{0D108BD9-81ED-4DB2-BD59-A6C34878D82A}">
                    <a16:rowId xmlns:a16="http://schemas.microsoft.com/office/drawing/2014/main" val="25629721"/>
                  </a:ext>
                </a:extLst>
              </a:tr>
            </a:tbl>
          </a:graphicData>
        </a:graphic>
      </p:graphicFrame>
      <p:sp>
        <p:nvSpPr>
          <p:cNvPr id="77" name="ドーナツ 24">
            <a:extLst>
              <a:ext uri="{FF2B5EF4-FFF2-40B4-BE49-F238E27FC236}">
                <a16:creationId xmlns:a16="http://schemas.microsoft.com/office/drawing/2014/main" id="{83AB39BD-1F0E-4B0A-B623-BC61851A7E85}"/>
              </a:ext>
            </a:extLst>
          </p:cNvPr>
          <p:cNvSpPr/>
          <p:nvPr/>
        </p:nvSpPr>
        <p:spPr bwMode="auto">
          <a:xfrm>
            <a:off x="7856230" y="3834863"/>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START</a:t>
            </a:r>
            <a:endParaRPr kumimoji="0" lang="ja-JP" altLang="en-US" sz="700" kern="0" dirty="0">
              <a:latin typeface="Meiryo UI"/>
              <a:ea typeface="Meiryo UI"/>
              <a:cs typeface="Tahoma" pitchFamily="34" charset="0"/>
            </a:endParaRPr>
          </a:p>
        </p:txBody>
      </p:sp>
      <p:cxnSp>
        <p:nvCxnSpPr>
          <p:cNvPr id="78" name="直線矢印コネクタ 77">
            <a:extLst>
              <a:ext uri="{FF2B5EF4-FFF2-40B4-BE49-F238E27FC236}">
                <a16:creationId xmlns:a16="http://schemas.microsoft.com/office/drawing/2014/main" id="{458C626F-B619-4E89-B4EC-E3DBAD7AF811}"/>
              </a:ext>
            </a:extLst>
          </p:cNvPr>
          <p:cNvCxnSpPr>
            <a:cxnSpLocks/>
            <a:stCxn id="87" idx="3"/>
            <a:endCxn id="79" idx="2"/>
          </p:cNvCxnSpPr>
          <p:nvPr/>
        </p:nvCxnSpPr>
        <p:spPr>
          <a:xfrm>
            <a:off x="9112573" y="4020965"/>
            <a:ext cx="152065" cy="48"/>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79" name="ドーナツ 24">
            <a:extLst>
              <a:ext uri="{FF2B5EF4-FFF2-40B4-BE49-F238E27FC236}">
                <a16:creationId xmlns:a16="http://schemas.microsoft.com/office/drawing/2014/main" id="{5E370FFC-3A18-4A71-A95E-4AE166724E78}"/>
              </a:ext>
            </a:extLst>
          </p:cNvPr>
          <p:cNvSpPr/>
          <p:nvPr/>
        </p:nvSpPr>
        <p:spPr bwMode="auto">
          <a:xfrm>
            <a:off x="9264638" y="3837725"/>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END</a:t>
            </a:r>
          </a:p>
        </p:txBody>
      </p:sp>
      <p:cxnSp>
        <p:nvCxnSpPr>
          <p:cNvPr id="85" name="直線矢印コネクタ 84">
            <a:extLst>
              <a:ext uri="{FF2B5EF4-FFF2-40B4-BE49-F238E27FC236}">
                <a16:creationId xmlns:a16="http://schemas.microsoft.com/office/drawing/2014/main" id="{6B034DB6-90ED-4432-BE6F-7A0EE1C32C23}"/>
              </a:ext>
            </a:extLst>
          </p:cNvPr>
          <p:cNvCxnSpPr>
            <a:cxnSpLocks/>
            <a:stCxn id="77" idx="6"/>
            <a:endCxn id="87" idx="1"/>
          </p:cNvCxnSpPr>
          <p:nvPr/>
        </p:nvCxnSpPr>
        <p:spPr>
          <a:xfrm>
            <a:off x="8244961" y="4018151"/>
            <a:ext cx="133212" cy="2814"/>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86" name="グループ化 85">
            <a:extLst>
              <a:ext uri="{FF2B5EF4-FFF2-40B4-BE49-F238E27FC236}">
                <a16:creationId xmlns:a16="http://schemas.microsoft.com/office/drawing/2014/main" id="{659EE214-1800-42D1-9F41-97C629A9A4B5}"/>
              </a:ext>
            </a:extLst>
          </p:cNvPr>
          <p:cNvGrpSpPr/>
          <p:nvPr/>
        </p:nvGrpSpPr>
        <p:grpSpPr>
          <a:xfrm>
            <a:off x="8378173" y="3631938"/>
            <a:ext cx="734400" cy="612227"/>
            <a:chOff x="2491032" y="3449261"/>
            <a:chExt cx="734400" cy="612227"/>
          </a:xfrm>
        </p:grpSpPr>
        <p:sp>
          <p:nvSpPr>
            <p:cNvPr id="87" name="正方形/長方形 86">
              <a:extLst>
                <a:ext uri="{FF2B5EF4-FFF2-40B4-BE49-F238E27FC236}">
                  <a16:creationId xmlns:a16="http://schemas.microsoft.com/office/drawing/2014/main" id="{AEF5519E-6BE0-483A-8FA2-858BBBAE49B0}"/>
                </a:ext>
              </a:extLst>
            </p:cNvPr>
            <p:cNvSpPr/>
            <p:nvPr/>
          </p:nvSpPr>
          <p:spPr>
            <a:xfrm>
              <a:off x="2491032" y="3615088"/>
              <a:ext cx="734400"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事業者・ユーザ情報</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照会</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88" name="テキスト ボックス 87">
              <a:extLst>
                <a:ext uri="{FF2B5EF4-FFF2-40B4-BE49-F238E27FC236}">
                  <a16:creationId xmlns:a16="http://schemas.microsoft.com/office/drawing/2014/main" id="{FC4648E8-F0CF-455B-B1D1-344FF85202CB}"/>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01</a:t>
              </a:r>
              <a:endParaRPr lang="ja-JP" altLang="en-US" sz="800" dirty="0">
                <a:latin typeface="Meiryo UI" panose="020B0604030504040204" pitchFamily="50" charset="-128"/>
                <a:ea typeface="Meiryo UI" panose="020B0604030504040204" pitchFamily="50" charset="-128"/>
              </a:endParaRPr>
            </a:p>
          </p:txBody>
        </p:sp>
      </p:grpSp>
      <p:cxnSp>
        <p:nvCxnSpPr>
          <p:cNvPr id="90" name="直線矢印コネクタ 89">
            <a:extLst>
              <a:ext uri="{FF2B5EF4-FFF2-40B4-BE49-F238E27FC236}">
                <a16:creationId xmlns:a16="http://schemas.microsoft.com/office/drawing/2014/main" id="{095E6FAD-AFC2-4C37-8319-E5D206828E07}"/>
              </a:ext>
            </a:extLst>
          </p:cNvPr>
          <p:cNvCxnSpPr>
            <a:cxnSpLocks/>
            <a:stCxn id="93" idx="0"/>
            <a:endCxn id="87" idx="2"/>
          </p:cNvCxnSpPr>
          <p:nvPr/>
        </p:nvCxnSpPr>
        <p:spPr>
          <a:xfrm flipV="1">
            <a:off x="8743791" y="4244165"/>
            <a:ext cx="1582" cy="1804593"/>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91" name="グループ化 90">
            <a:extLst>
              <a:ext uri="{FF2B5EF4-FFF2-40B4-BE49-F238E27FC236}">
                <a16:creationId xmlns:a16="http://schemas.microsoft.com/office/drawing/2014/main" id="{48DFD21F-FEAC-4056-A50E-61CEFFB69BE4}"/>
              </a:ext>
            </a:extLst>
          </p:cNvPr>
          <p:cNvGrpSpPr/>
          <p:nvPr/>
        </p:nvGrpSpPr>
        <p:grpSpPr>
          <a:xfrm>
            <a:off x="8616656" y="6044955"/>
            <a:ext cx="254269" cy="450827"/>
            <a:chOff x="2515451" y="5897715"/>
            <a:chExt cx="254269" cy="450827"/>
          </a:xfrm>
        </p:grpSpPr>
        <p:sp>
          <p:nvSpPr>
            <p:cNvPr id="92" name="Freeform 266">
              <a:extLst>
                <a:ext uri="{FF2B5EF4-FFF2-40B4-BE49-F238E27FC236}">
                  <a16:creationId xmlns:a16="http://schemas.microsoft.com/office/drawing/2014/main" id="{D5321189-1CE7-46E9-91AA-C3A61AEC7A32}"/>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93" name="正方形/長方形 36">
              <a:extLst>
                <a:ext uri="{FF2B5EF4-FFF2-40B4-BE49-F238E27FC236}">
                  <a16:creationId xmlns:a16="http://schemas.microsoft.com/office/drawing/2014/main" id="{7778FD7B-0B50-40F4-B3D4-80BFB0D8EBBA}"/>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94" name="正方形/長方形 93">
            <a:extLst>
              <a:ext uri="{FF2B5EF4-FFF2-40B4-BE49-F238E27FC236}">
                <a16:creationId xmlns:a16="http://schemas.microsoft.com/office/drawing/2014/main" id="{6CA16F74-92ED-4EA7-8F05-1363B9956DB5}"/>
              </a:ext>
            </a:extLst>
          </p:cNvPr>
          <p:cNvSpPr/>
          <p:nvPr/>
        </p:nvSpPr>
        <p:spPr>
          <a:xfrm>
            <a:off x="8671791" y="6417885"/>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grpSp>
        <p:nvGrpSpPr>
          <p:cNvPr id="55" name="グループ化 54">
            <a:extLst>
              <a:ext uri="{FF2B5EF4-FFF2-40B4-BE49-F238E27FC236}">
                <a16:creationId xmlns:a16="http://schemas.microsoft.com/office/drawing/2014/main" id="{3E5B668C-6148-4802-A8C4-EA3BBCDDCADF}"/>
              </a:ext>
            </a:extLst>
          </p:cNvPr>
          <p:cNvGrpSpPr/>
          <p:nvPr/>
        </p:nvGrpSpPr>
        <p:grpSpPr>
          <a:xfrm>
            <a:off x="5989186" y="822685"/>
            <a:ext cx="3842712" cy="205890"/>
            <a:chOff x="6068600" y="822685"/>
            <a:chExt cx="3510050" cy="205890"/>
          </a:xfrm>
        </p:grpSpPr>
        <p:sp>
          <p:nvSpPr>
            <p:cNvPr id="56" name="正方形/長方形 55">
              <a:extLst>
                <a:ext uri="{FF2B5EF4-FFF2-40B4-BE49-F238E27FC236}">
                  <a16:creationId xmlns:a16="http://schemas.microsoft.com/office/drawing/2014/main" id="{E2765FC3-B184-4507-950A-F5BDB976CAEA}"/>
                </a:ext>
              </a:extLst>
            </p:cNvPr>
            <p:cNvSpPr/>
            <p:nvPr/>
          </p:nvSpPr>
          <p:spPr>
            <a:xfrm>
              <a:off x="6506504" y="822685"/>
              <a:ext cx="1254159"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再エネ業務統合システム</a:t>
              </a:r>
            </a:p>
          </p:txBody>
        </p:sp>
        <p:sp>
          <p:nvSpPr>
            <p:cNvPr id="57" name="正方形/長方形 56">
              <a:extLst>
                <a:ext uri="{FF2B5EF4-FFF2-40B4-BE49-F238E27FC236}">
                  <a16:creationId xmlns:a16="http://schemas.microsoft.com/office/drawing/2014/main" id="{FB2C9440-85C4-4137-AB0C-15B1568B7C1C}"/>
                </a:ext>
              </a:extLst>
            </p:cNvPr>
            <p:cNvSpPr/>
            <p:nvPr/>
          </p:nvSpPr>
          <p:spPr>
            <a:xfrm>
              <a:off x="6369354" y="853531"/>
              <a:ext cx="166154" cy="132923"/>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58" name="正方形/長方形 57">
              <a:extLst>
                <a:ext uri="{FF2B5EF4-FFF2-40B4-BE49-F238E27FC236}">
                  <a16:creationId xmlns:a16="http://schemas.microsoft.com/office/drawing/2014/main" id="{FA883365-B3FD-402D-8B90-89C32181C85F}"/>
                </a:ext>
              </a:extLst>
            </p:cNvPr>
            <p:cNvSpPr/>
            <p:nvPr/>
          </p:nvSpPr>
          <p:spPr>
            <a:xfrm>
              <a:off x="7488525" y="853531"/>
              <a:ext cx="166154" cy="132923"/>
            </a:xfrm>
            <a:prstGeom prst="rect">
              <a:avLst/>
            </a:prstGeom>
            <a:noFill/>
            <a:ln w="38100" cap="flat" cmpd="thickThin"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59" name="正方形/長方形 58">
              <a:extLst>
                <a:ext uri="{FF2B5EF4-FFF2-40B4-BE49-F238E27FC236}">
                  <a16:creationId xmlns:a16="http://schemas.microsoft.com/office/drawing/2014/main" id="{D3E0FB89-0631-4615-AA6F-D487CBD688CB}"/>
                </a:ext>
              </a:extLst>
            </p:cNvPr>
            <p:cNvSpPr/>
            <p:nvPr/>
          </p:nvSpPr>
          <p:spPr>
            <a:xfrm>
              <a:off x="7645826" y="822685"/>
              <a:ext cx="1125542"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zh-TW" altLang="en-US" sz="738" kern="0" dirty="0">
                  <a:latin typeface="Meiryo UI"/>
                  <a:ea typeface="Meiryo UI"/>
                  <a:cs typeface="Arial" pitchFamily="34" charset="0"/>
                </a:rPr>
                <a:t>業務詳細仕様</a:t>
              </a:r>
              <a:r>
                <a:rPr kumimoji="0" lang="ja-JP" altLang="en-US" sz="738" kern="0" dirty="0">
                  <a:latin typeface="Meiryo UI"/>
                  <a:ea typeface="Meiryo UI"/>
                  <a:cs typeface="Arial" pitchFamily="34" charset="0"/>
                </a:rPr>
                <a:t>の対象</a:t>
              </a:r>
            </a:p>
          </p:txBody>
        </p:sp>
        <p:sp>
          <p:nvSpPr>
            <p:cNvPr id="60" name="正方形/長方形 59">
              <a:extLst>
                <a:ext uri="{FF2B5EF4-FFF2-40B4-BE49-F238E27FC236}">
                  <a16:creationId xmlns:a16="http://schemas.microsoft.com/office/drawing/2014/main" id="{C10DEC33-8ABD-460D-BCAA-39150A1F4A1D}"/>
                </a:ext>
              </a:extLst>
            </p:cNvPr>
            <p:cNvSpPr/>
            <p:nvPr/>
          </p:nvSpPr>
          <p:spPr>
            <a:xfrm>
              <a:off x="6068600" y="822685"/>
              <a:ext cx="299077" cy="198871"/>
            </a:xfrm>
            <a:prstGeom prst="rect">
              <a:avLst/>
            </a:prstGeom>
            <a:noFill/>
          </p:spPr>
          <p:txBody>
            <a:bodyPr wrap="none">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r>
                <a:rPr kumimoji="0" lang="ja-JP" altLang="en-US" sz="738" kern="0" dirty="0">
                  <a:latin typeface="Meiryo UI"/>
                  <a:ea typeface="Meiryo UI"/>
                  <a:cs typeface="Arial" pitchFamily="34" charset="0"/>
                </a:rPr>
                <a:t>凡例</a:t>
              </a:r>
            </a:p>
          </p:txBody>
        </p:sp>
        <p:sp>
          <p:nvSpPr>
            <p:cNvPr id="61" name="フローチャート: 定義済み処理 60">
              <a:extLst>
                <a:ext uri="{FF2B5EF4-FFF2-40B4-BE49-F238E27FC236}">
                  <a16:creationId xmlns:a16="http://schemas.microsoft.com/office/drawing/2014/main" id="{9F2B205D-E389-4985-B0D6-32AA45FA9C53}"/>
                </a:ext>
              </a:extLst>
            </p:cNvPr>
            <p:cNvSpPr/>
            <p:nvPr/>
          </p:nvSpPr>
          <p:spPr>
            <a:xfrm>
              <a:off x="8579834" y="853531"/>
              <a:ext cx="237359" cy="144000"/>
            </a:xfrm>
            <a:prstGeom prst="flowChartPredefinedProcess">
              <a:avLst/>
            </a:prstGeom>
            <a:noFill/>
            <a:ln w="19050" cap="flat" cmpd="sng" algn="ctr">
              <a:solidFill>
                <a:sysClr val="window" lastClr="FFFFFF">
                  <a:lumMod val="65000"/>
                </a:sysClr>
              </a:solidFill>
              <a:prstDash val="solid"/>
              <a:miter lim="800000"/>
            </a:ln>
            <a:effectLst/>
          </p:spPr>
          <p:txBody>
            <a:bodyPr wrap="none" lIns="0" tIns="33231" rIns="0" bIns="33231" rtlCol="0" anchor="ctr"/>
            <a:lstStyle/>
            <a:p>
              <a:pPr algn="ctr"/>
              <a:endParaRPr kumimoji="0" lang="ja-JP" altLang="en-US" sz="800" kern="0" dirty="0">
                <a:latin typeface="Meiryo UI" panose="020B0604030504040204" pitchFamily="50" charset="-128"/>
                <a:ea typeface="Meiryo UI" panose="020B0604030504040204" pitchFamily="50" charset="-128"/>
                <a:cs typeface="Arial" pitchFamily="34" charset="0"/>
              </a:endParaRPr>
            </a:p>
          </p:txBody>
        </p:sp>
        <p:sp>
          <p:nvSpPr>
            <p:cNvPr id="62" name="正方形/長方形 61">
              <a:extLst>
                <a:ext uri="{FF2B5EF4-FFF2-40B4-BE49-F238E27FC236}">
                  <a16:creationId xmlns:a16="http://schemas.microsoft.com/office/drawing/2014/main" id="{774135CE-E324-4187-AA47-580DD3C42C87}"/>
                </a:ext>
              </a:extLst>
            </p:cNvPr>
            <p:cNvSpPr/>
            <p:nvPr/>
          </p:nvSpPr>
          <p:spPr>
            <a:xfrm>
              <a:off x="8795264" y="822685"/>
              <a:ext cx="783386"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他業務プロセス</a:t>
              </a:r>
            </a:p>
          </p:txBody>
        </p:sp>
      </p:grpSp>
      <p:sp>
        <p:nvSpPr>
          <p:cNvPr id="54" name="ドーナツ 24">
            <a:extLst>
              <a:ext uri="{FF2B5EF4-FFF2-40B4-BE49-F238E27FC236}">
                <a16:creationId xmlns:a16="http://schemas.microsoft.com/office/drawing/2014/main" id="{87F4F341-2727-4653-87DA-CDAE7DDD295B}"/>
              </a:ext>
            </a:extLst>
          </p:cNvPr>
          <p:cNvSpPr/>
          <p:nvPr/>
        </p:nvSpPr>
        <p:spPr bwMode="auto">
          <a:xfrm>
            <a:off x="1286105" y="3875699"/>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START</a:t>
            </a:r>
            <a:endParaRPr kumimoji="0" lang="ja-JP" altLang="en-US" sz="700" kern="0" dirty="0">
              <a:latin typeface="Meiryo UI"/>
              <a:ea typeface="Meiryo UI"/>
              <a:cs typeface="Tahoma" pitchFamily="34" charset="0"/>
            </a:endParaRPr>
          </a:p>
        </p:txBody>
      </p:sp>
      <p:cxnSp>
        <p:nvCxnSpPr>
          <p:cNvPr id="63" name="直線矢印コネクタ 62">
            <a:extLst>
              <a:ext uri="{FF2B5EF4-FFF2-40B4-BE49-F238E27FC236}">
                <a16:creationId xmlns:a16="http://schemas.microsoft.com/office/drawing/2014/main" id="{AE9AAE9E-E2CA-41EF-901A-4DE945EB4F5D}"/>
              </a:ext>
            </a:extLst>
          </p:cNvPr>
          <p:cNvCxnSpPr>
            <a:cxnSpLocks/>
            <a:stCxn id="54" idx="6"/>
            <a:endCxn id="97" idx="1"/>
          </p:cNvCxnSpPr>
          <p:nvPr/>
        </p:nvCxnSpPr>
        <p:spPr>
          <a:xfrm>
            <a:off x="1674836" y="4058987"/>
            <a:ext cx="115768" cy="2931"/>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81" name="グループ化 80">
            <a:extLst>
              <a:ext uri="{FF2B5EF4-FFF2-40B4-BE49-F238E27FC236}">
                <a16:creationId xmlns:a16="http://schemas.microsoft.com/office/drawing/2014/main" id="{EC476776-0802-4A13-98B3-978FBC48DAA8}"/>
              </a:ext>
            </a:extLst>
          </p:cNvPr>
          <p:cNvGrpSpPr/>
          <p:nvPr/>
        </p:nvGrpSpPr>
        <p:grpSpPr>
          <a:xfrm>
            <a:off x="2026617" y="6051355"/>
            <a:ext cx="254269" cy="450827"/>
            <a:chOff x="2515451" y="5897715"/>
            <a:chExt cx="254269" cy="450827"/>
          </a:xfrm>
        </p:grpSpPr>
        <p:sp>
          <p:nvSpPr>
            <p:cNvPr id="82" name="Freeform 266">
              <a:extLst>
                <a:ext uri="{FF2B5EF4-FFF2-40B4-BE49-F238E27FC236}">
                  <a16:creationId xmlns:a16="http://schemas.microsoft.com/office/drawing/2014/main" id="{7FC6216D-C898-4A9D-8BEA-B613467E844E}"/>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83" name="正方形/長方形 36">
              <a:extLst>
                <a:ext uri="{FF2B5EF4-FFF2-40B4-BE49-F238E27FC236}">
                  <a16:creationId xmlns:a16="http://schemas.microsoft.com/office/drawing/2014/main" id="{92B1F73A-6E65-4F61-A397-DFCBC809EAE6}"/>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84" name="正方形/長方形 83">
            <a:extLst>
              <a:ext uri="{FF2B5EF4-FFF2-40B4-BE49-F238E27FC236}">
                <a16:creationId xmlns:a16="http://schemas.microsoft.com/office/drawing/2014/main" id="{EBCC6C3F-5EC8-4800-95CA-7E29C56B2F66}"/>
              </a:ext>
            </a:extLst>
          </p:cNvPr>
          <p:cNvSpPr/>
          <p:nvPr/>
        </p:nvSpPr>
        <p:spPr>
          <a:xfrm>
            <a:off x="2089702" y="6423774"/>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grpSp>
        <p:nvGrpSpPr>
          <p:cNvPr id="96" name="グループ化 95">
            <a:extLst>
              <a:ext uri="{FF2B5EF4-FFF2-40B4-BE49-F238E27FC236}">
                <a16:creationId xmlns:a16="http://schemas.microsoft.com/office/drawing/2014/main" id="{A3401C03-DA52-4F65-9D76-BA32A5100D3F}"/>
              </a:ext>
            </a:extLst>
          </p:cNvPr>
          <p:cNvGrpSpPr/>
          <p:nvPr/>
        </p:nvGrpSpPr>
        <p:grpSpPr>
          <a:xfrm>
            <a:off x="1790604" y="3672891"/>
            <a:ext cx="734400" cy="612227"/>
            <a:chOff x="2491032" y="3449261"/>
            <a:chExt cx="734400" cy="612227"/>
          </a:xfrm>
        </p:grpSpPr>
        <p:sp>
          <p:nvSpPr>
            <p:cNvPr id="97" name="正方形/長方形 96">
              <a:extLst>
                <a:ext uri="{FF2B5EF4-FFF2-40B4-BE49-F238E27FC236}">
                  <a16:creationId xmlns:a16="http://schemas.microsoft.com/office/drawing/2014/main" id="{7D537A18-7FD3-48FD-8A2C-C3ADD1AFBB37}"/>
                </a:ext>
              </a:extLst>
            </p:cNvPr>
            <p:cNvSpPr/>
            <p:nvPr/>
          </p:nvSpPr>
          <p:spPr>
            <a:xfrm>
              <a:off x="2491032" y="3615088"/>
              <a:ext cx="734400"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事業者・ユーザ</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情報変更申請</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98" name="テキスト ボックス 97">
              <a:extLst>
                <a:ext uri="{FF2B5EF4-FFF2-40B4-BE49-F238E27FC236}">
                  <a16:creationId xmlns:a16="http://schemas.microsoft.com/office/drawing/2014/main" id="{1E8ACC92-1B3D-47DC-B5DD-4B9606DF2FD6}"/>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01</a:t>
              </a:r>
              <a:endParaRPr lang="ja-JP" altLang="en-US" sz="800" dirty="0">
                <a:latin typeface="Meiryo UI" panose="020B0604030504040204" pitchFamily="50" charset="-128"/>
                <a:ea typeface="Meiryo UI" panose="020B0604030504040204" pitchFamily="50" charset="-128"/>
              </a:endParaRPr>
            </a:p>
          </p:txBody>
        </p:sp>
      </p:grpSp>
      <p:cxnSp>
        <p:nvCxnSpPr>
          <p:cNvPr id="100" name="カギ線コネクタ 27">
            <a:extLst>
              <a:ext uri="{FF2B5EF4-FFF2-40B4-BE49-F238E27FC236}">
                <a16:creationId xmlns:a16="http://schemas.microsoft.com/office/drawing/2014/main" id="{96371121-9739-4F65-B364-29B3010F3500}"/>
              </a:ext>
            </a:extLst>
          </p:cNvPr>
          <p:cNvCxnSpPr>
            <a:cxnSpLocks/>
            <a:stCxn id="97" idx="3"/>
            <a:endCxn id="108" idx="1"/>
          </p:cNvCxnSpPr>
          <p:nvPr/>
        </p:nvCxnSpPr>
        <p:spPr>
          <a:xfrm flipV="1">
            <a:off x="2525004" y="3316307"/>
            <a:ext cx="205881" cy="745611"/>
          </a:xfrm>
          <a:prstGeom prst="bentConnector3">
            <a:avLst>
              <a:gd name="adj1" fmla="val 36264"/>
            </a:avLst>
          </a:prstGeom>
          <a:noFill/>
          <a:ln w="6350" cap="flat" cmpd="sng" algn="ctr">
            <a:solidFill>
              <a:sysClr val="window" lastClr="FFFFFF">
                <a:lumMod val="65000"/>
              </a:sysClr>
            </a:solidFill>
            <a:prstDash val="solid"/>
            <a:miter lim="800000"/>
            <a:tailEnd type="triangle"/>
          </a:ln>
          <a:effectLst/>
        </p:spPr>
      </p:cxnSp>
      <p:cxnSp>
        <p:nvCxnSpPr>
          <p:cNvPr id="106" name="直線矢印コネクタ 105">
            <a:extLst>
              <a:ext uri="{FF2B5EF4-FFF2-40B4-BE49-F238E27FC236}">
                <a16:creationId xmlns:a16="http://schemas.microsoft.com/office/drawing/2014/main" id="{AFD61B7B-EC9E-4AF8-A79E-B3A507872D31}"/>
              </a:ext>
            </a:extLst>
          </p:cNvPr>
          <p:cNvCxnSpPr>
            <a:cxnSpLocks/>
            <a:stCxn id="97" idx="2"/>
            <a:endCxn id="83" idx="0"/>
          </p:cNvCxnSpPr>
          <p:nvPr/>
        </p:nvCxnSpPr>
        <p:spPr>
          <a:xfrm flipH="1">
            <a:off x="2153752" y="4285118"/>
            <a:ext cx="4052" cy="1770040"/>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107" name="グループ化 106">
            <a:extLst>
              <a:ext uri="{FF2B5EF4-FFF2-40B4-BE49-F238E27FC236}">
                <a16:creationId xmlns:a16="http://schemas.microsoft.com/office/drawing/2014/main" id="{DF9AC9FC-2A97-4D89-878B-8ADB0CF96FCD}"/>
              </a:ext>
            </a:extLst>
          </p:cNvPr>
          <p:cNvGrpSpPr/>
          <p:nvPr/>
        </p:nvGrpSpPr>
        <p:grpSpPr>
          <a:xfrm>
            <a:off x="2730885" y="2927280"/>
            <a:ext cx="734400" cy="612227"/>
            <a:chOff x="2023734" y="4388600"/>
            <a:chExt cx="734400" cy="612227"/>
          </a:xfrm>
        </p:grpSpPr>
        <p:sp>
          <p:nvSpPr>
            <p:cNvPr id="108" name="正方形/長方形 107">
              <a:extLst>
                <a:ext uri="{FF2B5EF4-FFF2-40B4-BE49-F238E27FC236}">
                  <a16:creationId xmlns:a16="http://schemas.microsoft.com/office/drawing/2014/main" id="{83D4BAA0-E9B4-45F0-9C29-8E34E6677179}"/>
                </a:ext>
              </a:extLst>
            </p:cNvPr>
            <p:cNvSpPr/>
            <p:nvPr/>
          </p:nvSpPr>
          <p:spPr>
            <a:xfrm>
              <a:off x="2023734" y="4554427"/>
              <a:ext cx="734400"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事業者情報</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審査</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109" name="テキスト ボックス 108">
              <a:extLst>
                <a:ext uri="{FF2B5EF4-FFF2-40B4-BE49-F238E27FC236}">
                  <a16:creationId xmlns:a16="http://schemas.microsoft.com/office/drawing/2014/main" id="{1AFC0B89-4E77-41D7-8A53-4446EBEAFADF}"/>
                </a:ext>
              </a:extLst>
            </p:cNvPr>
            <p:cNvSpPr txBox="1"/>
            <p:nvPr/>
          </p:nvSpPr>
          <p:spPr>
            <a:xfrm>
              <a:off x="2023734" y="4388600"/>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02</a:t>
              </a:r>
              <a:endParaRPr lang="ja-JP" altLang="en-US" sz="800" dirty="0">
                <a:latin typeface="Meiryo UI" panose="020B0604030504040204" pitchFamily="50" charset="-128"/>
                <a:ea typeface="Meiryo UI" panose="020B0604030504040204" pitchFamily="50" charset="-128"/>
              </a:endParaRPr>
            </a:p>
          </p:txBody>
        </p:sp>
      </p:grpSp>
      <p:cxnSp>
        <p:nvCxnSpPr>
          <p:cNvPr id="110" name="直線矢印コネクタ 109">
            <a:extLst>
              <a:ext uri="{FF2B5EF4-FFF2-40B4-BE49-F238E27FC236}">
                <a16:creationId xmlns:a16="http://schemas.microsoft.com/office/drawing/2014/main" id="{137A1533-42B1-4ECF-8AE8-1B505E0098A5}"/>
              </a:ext>
            </a:extLst>
          </p:cNvPr>
          <p:cNvCxnSpPr>
            <a:cxnSpLocks/>
          </p:cNvCxnSpPr>
          <p:nvPr/>
        </p:nvCxnSpPr>
        <p:spPr>
          <a:xfrm>
            <a:off x="4678366" y="5778200"/>
            <a:ext cx="314" cy="277643"/>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111" name="グループ化 110">
            <a:extLst>
              <a:ext uri="{FF2B5EF4-FFF2-40B4-BE49-F238E27FC236}">
                <a16:creationId xmlns:a16="http://schemas.microsoft.com/office/drawing/2014/main" id="{CECFE688-116B-408B-9BE0-72561223040D}"/>
              </a:ext>
            </a:extLst>
          </p:cNvPr>
          <p:cNvGrpSpPr/>
          <p:nvPr/>
        </p:nvGrpSpPr>
        <p:grpSpPr>
          <a:xfrm>
            <a:off x="2971457" y="6052042"/>
            <a:ext cx="254269" cy="450827"/>
            <a:chOff x="2515451" y="5897715"/>
            <a:chExt cx="254269" cy="450827"/>
          </a:xfrm>
        </p:grpSpPr>
        <p:sp>
          <p:nvSpPr>
            <p:cNvPr id="112" name="Freeform 266">
              <a:extLst>
                <a:ext uri="{FF2B5EF4-FFF2-40B4-BE49-F238E27FC236}">
                  <a16:creationId xmlns:a16="http://schemas.microsoft.com/office/drawing/2014/main" id="{51E10DF3-FBF8-4CFA-90BE-D44FDB3BC33B}"/>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13" name="正方形/長方形 36">
              <a:extLst>
                <a:ext uri="{FF2B5EF4-FFF2-40B4-BE49-F238E27FC236}">
                  <a16:creationId xmlns:a16="http://schemas.microsoft.com/office/drawing/2014/main" id="{0443228A-E0CF-47C3-BF0F-9135C49B4A8F}"/>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14" name="正方形/長方形 113">
            <a:extLst>
              <a:ext uri="{FF2B5EF4-FFF2-40B4-BE49-F238E27FC236}">
                <a16:creationId xmlns:a16="http://schemas.microsoft.com/office/drawing/2014/main" id="{EDD34A8D-0FAB-45B4-9E60-3AD923E2ED15}"/>
              </a:ext>
            </a:extLst>
          </p:cNvPr>
          <p:cNvSpPr/>
          <p:nvPr/>
        </p:nvSpPr>
        <p:spPr>
          <a:xfrm>
            <a:off x="3026591" y="6425938"/>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115" name="直線矢印コネクタ 114">
            <a:extLst>
              <a:ext uri="{FF2B5EF4-FFF2-40B4-BE49-F238E27FC236}">
                <a16:creationId xmlns:a16="http://schemas.microsoft.com/office/drawing/2014/main" id="{CF7FC45D-EE1D-43D8-BA94-B9EB8E826BDC}"/>
              </a:ext>
            </a:extLst>
          </p:cNvPr>
          <p:cNvCxnSpPr>
            <a:cxnSpLocks/>
            <a:stCxn id="108" idx="2"/>
            <a:endCxn id="113" idx="0"/>
          </p:cNvCxnSpPr>
          <p:nvPr/>
        </p:nvCxnSpPr>
        <p:spPr>
          <a:xfrm>
            <a:off x="3098085" y="3539507"/>
            <a:ext cx="507" cy="2516338"/>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116" name="グループ化 115">
            <a:extLst>
              <a:ext uri="{FF2B5EF4-FFF2-40B4-BE49-F238E27FC236}">
                <a16:creationId xmlns:a16="http://schemas.microsoft.com/office/drawing/2014/main" id="{CDC5C902-93A1-4220-A35D-302986A84CAF}"/>
              </a:ext>
            </a:extLst>
          </p:cNvPr>
          <p:cNvGrpSpPr/>
          <p:nvPr/>
        </p:nvGrpSpPr>
        <p:grpSpPr>
          <a:xfrm>
            <a:off x="3457583" y="2324402"/>
            <a:ext cx="734400" cy="612227"/>
            <a:chOff x="2023734" y="4388600"/>
            <a:chExt cx="734400" cy="612227"/>
          </a:xfrm>
        </p:grpSpPr>
        <p:sp>
          <p:nvSpPr>
            <p:cNvPr id="117" name="正方形/長方形 116">
              <a:extLst>
                <a:ext uri="{FF2B5EF4-FFF2-40B4-BE49-F238E27FC236}">
                  <a16:creationId xmlns:a16="http://schemas.microsoft.com/office/drawing/2014/main" id="{EA34F07A-64A9-4779-9AA4-9181FA91A411}"/>
                </a:ext>
              </a:extLst>
            </p:cNvPr>
            <p:cNvSpPr/>
            <p:nvPr/>
          </p:nvSpPr>
          <p:spPr>
            <a:xfrm>
              <a:off x="2023734" y="4554427"/>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事業者情報</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審査結果確認</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119" name="テキスト ボックス 118">
              <a:extLst>
                <a:ext uri="{FF2B5EF4-FFF2-40B4-BE49-F238E27FC236}">
                  <a16:creationId xmlns:a16="http://schemas.microsoft.com/office/drawing/2014/main" id="{ED055A9E-DDEB-4424-AEF2-682147ECB67F}"/>
                </a:ext>
              </a:extLst>
            </p:cNvPr>
            <p:cNvSpPr txBox="1"/>
            <p:nvPr/>
          </p:nvSpPr>
          <p:spPr>
            <a:xfrm>
              <a:off x="2023734" y="4388600"/>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03</a:t>
              </a:r>
              <a:endParaRPr lang="ja-JP" altLang="en-US" sz="800" dirty="0">
                <a:latin typeface="Meiryo UI" panose="020B0604030504040204" pitchFamily="50" charset="-128"/>
                <a:ea typeface="Meiryo UI" panose="020B0604030504040204" pitchFamily="50" charset="-128"/>
              </a:endParaRPr>
            </a:p>
          </p:txBody>
        </p:sp>
      </p:grpSp>
      <p:sp>
        <p:nvSpPr>
          <p:cNvPr id="120" name="ひし形 110">
            <a:extLst>
              <a:ext uri="{FF2B5EF4-FFF2-40B4-BE49-F238E27FC236}">
                <a16:creationId xmlns:a16="http://schemas.microsoft.com/office/drawing/2014/main" id="{19BD8420-030C-430D-9F15-2FFB0D408484}"/>
              </a:ext>
            </a:extLst>
          </p:cNvPr>
          <p:cNvSpPr>
            <a:spLocks/>
          </p:cNvSpPr>
          <p:nvPr/>
        </p:nvSpPr>
        <p:spPr>
          <a:xfrm>
            <a:off x="4358054" y="2547275"/>
            <a:ext cx="473336" cy="332308"/>
          </a:xfrm>
          <a:prstGeom prst="diamond">
            <a:avLst/>
          </a:prstGeom>
          <a:noFill/>
          <a:ln w="12700" cap="flat" cmpd="sng" algn="ctr">
            <a:solidFill>
              <a:sysClr val="window" lastClr="FFFFFF">
                <a:lumMod val="50000"/>
              </a:sysClr>
            </a:solidFill>
            <a:prstDash val="solid"/>
            <a:miter lim="800000"/>
          </a:ln>
          <a:effectLst/>
        </p:spPr>
        <p:txBody>
          <a:bodyPr wrap="none" lIns="0" tIns="0" rIns="0" bIns="0" rtlCol="0" anchor="ctr"/>
          <a:lstStyle/>
          <a:p>
            <a:pPr algn="ctr">
              <a:defRPr/>
            </a:pPr>
            <a:r>
              <a:rPr kumimoji="0" lang="ja-JP" altLang="en-US" sz="800" kern="0" dirty="0">
                <a:latin typeface="Meiryo UI" panose="020B0604030504040204" pitchFamily="50" charset="-128"/>
                <a:ea typeface="Meiryo UI" panose="020B0604030504040204" pitchFamily="50" charset="-128"/>
              </a:rPr>
              <a:t>確認</a:t>
            </a:r>
            <a:endParaRPr kumimoji="0" lang="en-US" altLang="ja-JP" sz="800" kern="0" dirty="0">
              <a:latin typeface="Meiryo UI" panose="020B0604030504040204" pitchFamily="50" charset="-128"/>
              <a:ea typeface="Meiryo UI" panose="020B0604030504040204" pitchFamily="50" charset="-128"/>
            </a:endParaRPr>
          </a:p>
          <a:p>
            <a:pPr algn="ctr">
              <a:defRPr/>
            </a:pPr>
            <a:r>
              <a:rPr kumimoji="0" lang="ja-JP" altLang="en-US" sz="800" kern="0" dirty="0">
                <a:latin typeface="Meiryo UI" panose="020B0604030504040204" pitchFamily="50" charset="-128"/>
                <a:ea typeface="Meiryo UI" panose="020B0604030504040204" pitchFamily="50" charset="-128"/>
              </a:rPr>
              <a:t>結果</a:t>
            </a:r>
            <a:endParaRPr kumimoji="0" lang="en-US" altLang="ja-JP" sz="800" kern="0" dirty="0">
              <a:latin typeface="Meiryo UI" panose="020B0604030504040204" pitchFamily="50" charset="-128"/>
              <a:ea typeface="Meiryo UI" panose="020B0604030504040204" pitchFamily="50" charset="-128"/>
            </a:endParaRPr>
          </a:p>
        </p:txBody>
      </p:sp>
      <p:cxnSp>
        <p:nvCxnSpPr>
          <p:cNvPr id="121" name="直線矢印コネクタ 120">
            <a:extLst>
              <a:ext uri="{FF2B5EF4-FFF2-40B4-BE49-F238E27FC236}">
                <a16:creationId xmlns:a16="http://schemas.microsoft.com/office/drawing/2014/main" id="{BFB361EC-DD51-420C-8B49-087BC6B790DB}"/>
              </a:ext>
            </a:extLst>
          </p:cNvPr>
          <p:cNvCxnSpPr>
            <a:cxnSpLocks/>
            <a:stCxn id="117" idx="3"/>
            <a:endCxn id="120" idx="1"/>
          </p:cNvCxnSpPr>
          <p:nvPr/>
        </p:nvCxnSpPr>
        <p:spPr>
          <a:xfrm>
            <a:off x="4191983" y="2713429"/>
            <a:ext cx="166071" cy="0"/>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122" name="正方形/長方形 121">
            <a:extLst>
              <a:ext uri="{FF2B5EF4-FFF2-40B4-BE49-F238E27FC236}">
                <a16:creationId xmlns:a16="http://schemas.microsoft.com/office/drawing/2014/main" id="{EB3E5FBD-2310-44F1-BF36-57DA3CEEECA7}"/>
              </a:ext>
            </a:extLst>
          </p:cNvPr>
          <p:cNvSpPr/>
          <p:nvPr/>
        </p:nvSpPr>
        <p:spPr>
          <a:xfrm>
            <a:off x="4512549" y="2289562"/>
            <a:ext cx="473335"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却下</a:t>
            </a:r>
          </a:p>
        </p:txBody>
      </p:sp>
      <p:grpSp>
        <p:nvGrpSpPr>
          <p:cNvPr id="123" name="グループ化 122">
            <a:extLst>
              <a:ext uri="{FF2B5EF4-FFF2-40B4-BE49-F238E27FC236}">
                <a16:creationId xmlns:a16="http://schemas.microsoft.com/office/drawing/2014/main" id="{6BEBC32F-1A43-4D61-9C65-67798260E4CB}"/>
              </a:ext>
            </a:extLst>
          </p:cNvPr>
          <p:cNvGrpSpPr/>
          <p:nvPr/>
        </p:nvGrpSpPr>
        <p:grpSpPr>
          <a:xfrm>
            <a:off x="4617534" y="6052040"/>
            <a:ext cx="254269" cy="450827"/>
            <a:chOff x="2515451" y="5897715"/>
            <a:chExt cx="254269" cy="450827"/>
          </a:xfrm>
        </p:grpSpPr>
        <p:sp>
          <p:nvSpPr>
            <p:cNvPr id="124" name="Freeform 266">
              <a:extLst>
                <a:ext uri="{FF2B5EF4-FFF2-40B4-BE49-F238E27FC236}">
                  <a16:creationId xmlns:a16="http://schemas.microsoft.com/office/drawing/2014/main" id="{0BE12BF4-9B2B-4472-BC95-13E6348D8E05}"/>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25" name="正方形/長方形 36">
              <a:extLst>
                <a:ext uri="{FF2B5EF4-FFF2-40B4-BE49-F238E27FC236}">
                  <a16:creationId xmlns:a16="http://schemas.microsoft.com/office/drawing/2014/main" id="{5A63DD61-1386-42E3-BD3B-F7920F09672B}"/>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26" name="正方形/長方形 125">
            <a:extLst>
              <a:ext uri="{FF2B5EF4-FFF2-40B4-BE49-F238E27FC236}">
                <a16:creationId xmlns:a16="http://schemas.microsoft.com/office/drawing/2014/main" id="{6982154D-0DFB-4A65-9306-41F30B042451}"/>
              </a:ext>
            </a:extLst>
          </p:cNvPr>
          <p:cNvSpPr/>
          <p:nvPr/>
        </p:nvSpPr>
        <p:spPr>
          <a:xfrm>
            <a:off x="4671392" y="6439617"/>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127" name="直線矢印コネクタ 126">
            <a:extLst>
              <a:ext uri="{FF2B5EF4-FFF2-40B4-BE49-F238E27FC236}">
                <a16:creationId xmlns:a16="http://schemas.microsoft.com/office/drawing/2014/main" id="{9DBE0166-2652-4335-8711-8FAFE75C1A62}"/>
              </a:ext>
            </a:extLst>
          </p:cNvPr>
          <p:cNvCxnSpPr>
            <a:cxnSpLocks/>
            <a:stCxn id="179" idx="3"/>
            <a:endCxn id="129" idx="2"/>
          </p:cNvCxnSpPr>
          <p:nvPr/>
        </p:nvCxnSpPr>
        <p:spPr>
          <a:xfrm flipV="1">
            <a:off x="7162690" y="4035683"/>
            <a:ext cx="135458" cy="934"/>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128" name="正方形/長方形 127">
            <a:extLst>
              <a:ext uri="{FF2B5EF4-FFF2-40B4-BE49-F238E27FC236}">
                <a16:creationId xmlns:a16="http://schemas.microsoft.com/office/drawing/2014/main" id="{13440E22-4553-4998-AFCF-41A5F17FE0DD}"/>
              </a:ext>
            </a:extLst>
          </p:cNvPr>
          <p:cNvSpPr/>
          <p:nvPr/>
        </p:nvSpPr>
        <p:spPr>
          <a:xfrm>
            <a:off x="4723732" y="2534698"/>
            <a:ext cx="473335"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承認</a:t>
            </a:r>
          </a:p>
        </p:txBody>
      </p:sp>
      <p:sp>
        <p:nvSpPr>
          <p:cNvPr id="129" name="ドーナツ 24">
            <a:extLst>
              <a:ext uri="{FF2B5EF4-FFF2-40B4-BE49-F238E27FC236}">
                <a16:creationId xmlns:a16="http://schemas.microsoft.com/office/drawing/2014/main" id="{CEC254E9-9A4E-48CB-A119-B568307C13D3}"/>
              </a:ext>
            </a:extLst>
          </p:cNvPr>
          <p:cNvSpPr/>
          <p:nvPr/>
        </p:nvSpPr>
        <p:spPr bwMode="auto">
          <a:xfrm>
            <a:off x="7298148" y="3852395"/>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END</a:t>
            </a:r>
          </a:p>
        </p:txBody>
      </p:sp>
      <p:cxnSp>
        <p:nvCxnSpPr>
          <p:cNvPr id="130" name="直線矢印コネクタ 79">
            <a:extLst>
              <a:ext uri="{FF2B5EF4-FFF2-40B4-BE49-F238E27FC236}">
                <a16:creationId xmlns:a16="http://schemas.microsoft.com/office/drawing/2014/main" id="{13B137F7-EDF5-457D-AAA8-ACAF37FCA9CC}"/>
              </a:ext>
            </a:extLst>
          </p:cNvPr>
          <p:cNvCxnSpPr>
            <a:cxnSpLocks/>
            <a:stCxn id="108" idx="3"/>
            <a:endCxn id="117" idx="2"/>
          </p:cNvCxnSpPr>
          <p:nvPr/>
        </p:nvCxnSpPr>
        <p:spPr>
          <a:xfrm flipV="1">
            <a:off x="3465285" y="2936629"/>
            <a:ext cx="359498" cy="379678"/>
          </a:xfrm>
          <a:prstGeom prst="bentConnector2">
            <a:avLst/>
          </a:prstGeom>
          <a:noFill/>
          <a:ln w="6350" cap="flat" cmpd="sng" algn="ctr">
            <a:solidFill>
              <a:sysClr val="window" lastClr="FFFFFF">
                <a:lumMod val="65000"/>
              </a:sysClr>
            </a:solidFill>
            <a:prstDash val="solid"/>
            <a:miter lim="800000"/>
            <a:tailEnd type="triangle"/>
          </a:ln>
          <a:effectLst/>
        </p:spPr>
      </p:cxnSp>
      <p:grpSp>
        <p:nvGrpSpPr>
          <p:cNvPr id="131" name="グループ化 130">
            <a:extLst>
              <a:ext uri="{FF2B5EF4-FFF2-40B4-BE49-F238E27FC236}">
                <a16:creationId xmlns:a16="http://schemas.microsoft.com/office/drawing/2014/main" id="{76A82D82-E135-4147-8E6F-9FAAA40B27BE}"/>
              </a:ext>
            </a:extLst>
          </p:cNvPr>
          <p:cNvGrpSpPr/>
          <p:nvPr/>
        </p:nvGrpSpPr>
        <p:grpSpPr>
          <a:xfrm>
            <a:off x="4377155" y="3671000"/>
            <a:ext cx="734400" cy="612227"/>
            <a:chOff x="2023734" y="4388600"/>
            <a:chExt cx="734400" cy="612227"/>
          </a:xfrm>
        </p:grpSpPr>
        <p:sp>
          <p:nvSpPr>
            <p:cNvPr id="132" name="正方形/長方形 131">
              <a:extLst>
                <a:ext uri="{FF2B5EF4-FFF2-40B4-BE49-F238E27FC236}">
                  <a16:creationId xmlns:a16="http://schemas.microsoft.com/office/drawing/2014/main" id="{EF611AFB-9F16-4377-9831-35E6E85A8FD3}"/>
                </a:ext>
              </a:extLst>
            </p:cNvPr>
            <p:cNvSpPr/>
            <p:nvPr/>
          </p:nvSpPr>
          <p:spPr>
            <a:xfrm>
              <a:off x="2023734" y="4554427"/>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事業者情報審査</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不合格通知受領</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133" name="テキスト ボックス 132">
              <a:extLst>
                <a:ext uri="{FF2B5EF4-FFF2-40B4-BE49-F238E27FC236}">
                  <a16:creationId xmlns:a16="http://schemas.microsoft.com/office/drawing/2014/main" id="{3A1A6889-C09C-4A5B-9FAD-8A1B9724F877}"/>
                </a:ext>
              </a:extLst>
            </p:cNvPr>
            <p:cNvSpPr txBox="1"/>
            <p:nvPr/>
          </p:nvSpPr>
          <p:spPr>
            <a:xfrm>
              <a:off x="2023734" y="4388600"/>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06</a:t>
              </a:r>
              <a:endParaRPr lang="ja-JP" altLang="en-US" sz="800" dirty="0">
                <a:latin typeface="Meiryo UI" panose="020B0604030504040204" pitchFamily="50" charset="-128"/>
                <a:ea typeface="Meiryo UI" panose="020B0604030504040204" pitchFamily="50" charset="-128"/>
              </a:endParaRPr>
            </a:p>
          </p:txBody>
        </p:sp>
      </p:grpSp>
      <p:cxnSp>
        <p:nvCxnSpPr>
          <p:cNvPr id="134" name="直線矢印コネクタ 133">
            <a:extLst>
              <a:ext uri="{FF2B5EF4-FFF2-40B4-BE49-F238E27FC236}">
                <a16:creationId xmlns:a16="http://schemas.microsoft.com/office/drawing/2014/main" id="{0371AFC2-1277-46B1-AEE4-5C0C7437850E}"/>
              </a:ext>
            </a:extLst>
          </p:cNvPr>
          <p:cNvCxnSpPr>
            <a:cxnSpLocks/>
          </p:cNvCxnSpPr>
          <p:nvPr/>
        </p:nvCxnSpPr>
        <p:spPr>
          <a:xfrm flipH="1" flipV="1">
            <a:off x="4810344" y="4283227"/>
            <a:ext cx="314" cy="1772616"/>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135" name="グループ化 134">
            <a:extLst>
              <a:ext uri="{FF2B5EF4-FFF2-40B4-BE49-F238E27FC236}">
                <a16:creationId xmlns:a16="http://schemas.microsoft.com/office/drawing/2014/main" id="{6898354B-76BD-42AA-9085-491A51B3D3E1}"/>
              </a:ext>
            </a:extLst>
          </p:cNvPr>
          <p:cNvGrpSpPr/>
          <p:nvPr/>
        </p:nvGrpSpPr>
        <p:grpSpPr>
          <a:xfrm>
            <a:off x="6110675" y="6052039"/>
            <a:ext cx="254269" cy="450827"/>
            <a:chOff x="2515451" y="5897715"/>
            <a:chExt cx="254269" cy="450827"/>
          </a:xfrm>
        </p:grpSpPr>
        <p:sp>
          <p:nvSpPr>
            <p:cNvPr id="136" name="Freeform 266">
              <a:extLst>
                <a:ext uri="{FF2B5EF4-FFF2-40B4-BE49-F238E27FC236}">
                  <a16:creationId xmlns:a16="http://schemas.microsoft.com/office/drawing/2014/main" id="{CDAD6286-B905-4DCE-B8CC-B779092CD5EC}"/>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37" name="正方形/長方形 36">
              <a:extLst>
                <a:ext uri="{FF2B5EF4-FFF2-40B4-BE49-F238E27FC236}">
                  <a16:creationId xmlns:a16="http://schemas.microsoft.com/office/drawing/2014/main" id="{022EEC3F-D0DA-4E39-8D3B-42A6DDA1229A}"/>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38" name="正方形/長方形 137">
            <a:extLst>
              <a:ext uri="{FF2B5EF4-FFF2-40B4-BE49-F238E27FC236}">
                <a16:creationId xmlns:a16="http://schemas.microsoft.com/office/drawing/2014/main" id="{DAD60A4B-7E75-41BF-AAE9-AA3C71BB7C48}"/>
              </a:ext>
            </a:extLst>
          </p:cNvPr>
          <p:cNvSpPr/>
          <p:nvPr/>
        </p:nvSpPr>
        <p:spPr>
          <a:xfrm>
            <a:off x="6121203" y="6426523"/>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139" name="直線矢印コネクタ 138">
            <a:extLst>
              <a:ext uri="{FF2B5EF4-FFF2-40B4-BE49-F238E27FC236}">
                <a16:creationId xmlns:a16="http://schemas.microsoft.com/office/drawing/2014/main" id="{24DCF878-7600-4C1A-AFBB-2AAC8DC7C02C}"/>
              </a:ext>
            </a:extLst>
          </p:cNvPr>
          <p:cNvCxnSpPr>
            <a:cxnSpLocks/>
            <a:stCxn id="176" idx="2"/>
            <a:endCxn id="137" idx="0"/>
          </p:cNvCxnSpPr>
          <p:nvPr/>
        </p:nvCxnSpPr>
        <p:spPr>
          <a:xfrm>
            <a:off x="6231078" y="5769183"/>
            <a:ext cx="6732" cy="286659"/>
          </a:xfrm>
          <a:prstGeom prst="straightConnector1">
            <a:avLst/>
          </a:prstGeom>
          <a:noFill/>
          <a:ln w="6350" cap="flat" cmpd="sng" algn="ctr">
            <a:solidFill>
              <a:sysClr val="window" lastClr="FFFFFF">
                <a:lumMod val="65000"/>
              </a:sysClr>
            </a:solidFill>
            <a:prstDash val="dash"/>
            <a:miter lim="800000"/>
            <a:tailEnd type="triangle"/>
          </a:ln>
          <a:effectLst/>
        </p:spPr>
      </p:cxnSp>
      <p:cxnSp>
        <p:nvCxnSpPr>
          <p:cNvPr id="170" name="直線矢印コネクタ 169">
            <a:extLst>
              <a:ext uri="{FF2B5EF4-FFF2-40B4-BE49-F238E27FC236}">
                <a16:creationId xmlns:a16="http://schemas.microsoft.com/office/drawing/2014/main" id="{412CF33B-3BDA-4B05-9DDF-6893D5EC6865}"/>
              </a:ext>
            </a:extLst>
          </p:cNvPr>
          <p:cNvCxnSpPr>
            <a:cxnSpLocks/>
          </p:cNvCxnSpPr>
          <p:nvPr/>
        </p:nvCxnSpPr>
        <p:spPr>
          <a:xfrm flipV="1">
            <a:off x="3911966" y="2936629"/>
            <a:ext cx="0" cy="3120694"/>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171" name="グループ化 170">
            <a:extLst>
              <a:ext uri="{FF2B5EF4-FFF2-40B4-BE49-F238E27FC236}">
                <a16:creationId xmlns:a16="http://schemas.microsoft.com/office/drawing/2014/main" id="{B8B70873-5865-428F-8636-89326C7ECCAB}"/>
              </a:ext>
            </a:extLst>
          </p:cNvPr>
          <p:cNvGrpSpPr/>
          <p:nvPr/>
        </p:nvGrpSpPr>
        <p:grpSpPr>
          <a:xfrm>
            <a:off x="3785286" y="6052042"/>
            <a:ext cx="254269" cy="450827"/>
            <a:chOff x="2515451" y="5897715"/>
            <a:chExt cx="254269" cy="450827"/>
          </a:xfrm>
        </p:grpSpPr>
        <p:sp>
          <p:nvSpPr>
            <p:cNvPr id="172" name="Freeform 266">
              <a:extLst>
                <a:ext uri="{FF2B5EF4-FFF2-40B4-BE49-F238E27FC236}">
                  <a16:creationId xmlns:a16="http://schemas.microsoft.com/office/drawing/2014/main" id="{27BA5944-BC60-4133-9D16-80DAC494C29D}"/>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73" name="正方形/長方形 36">
              <a:extLst>
                <a:ext uri="{FF2B5EF4-FFF2-40B4-BE49-F238E27FC236}">
                  <a16:creationId xmlns:a16="http://schemas.microsoft.com/office/drawing/2014/main" id="{643A0F7F-BC62-43DA-8191-379A2F0E846D}"/>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74" name="正方形/長方形 173">
            <a:extLst>
              <a:ext uri="{FF2B5EF4-FFF2-40B4-BE49-F238E27FC236}">
                <a16:creationId xmlns:a16="http://schemas.microsoft.com/office/drawing/2014/main" id="{2E24642B-00FA-4B7A-9A73-E189F03B0580}"/>
              </a:ext>
            </a:extLst>
          </p:cNvPr>
          <p:cNvSpPr/>
          <p:nvPr/>
        </p:nvSpPr>
        <p:spPr>
          <a:xfrm>
            <a:off x="3869017" y="6439619"/>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grpSp>
        <p:nvGrpSpPr>
          <p:cNvPr id="175" name="グループ化 174">
            <a:extLst>
              <a:ext uri="{FF2B5EF4-FFF2-40B4-BE49-F238E27FC236}">
                <a16:creationId xmlns:a16="http://schemas.microsoft.com/office/drawing/2014/main" id="{8C272614-1B8B-49E5-B248-AA12AC7058E9}"/>
              </a:ext>
            </a:extLst>
          </p:cNvPr>
          <p:cNvGrpSpPr/>
          <p:nvPr/>
        </p:nvGrpSpPr>
        <p:grpSpPr>
          <a:xfrm>
            <a:off x="5863878" y="5156956"/>
            <a:ext cx="734400" cy="612227"/>
            <a:chOff x="2023734" y="4388600"/>
            <a:chExt cx="734400" cy="612227"/>
          </a:xfrm>
        </p:grpSpPr>
        <p:sp>
          <p:nvSpPr>
            <p:cNvPr id="176" name="正方形/長方形 175">
              <a:extLst>
                <a:ext uri="{FF2B5EF4-FFF2-40B4-BE49-F238E27FC236}">
                  <a16:creationId xmlns:a16="http://schemas.microsoft.com/office/drawing/2014/main" id="{BA972543-22A0-4F20-911F-0F9AA83BF032}"/>
                </a:ext>
              </a:extLst>
            </p:cNvPr>
            <p:cNvSpPr/>
            <p:nvPr/>
          </p:nvSpPr>
          <p:spPr>
            <a:xfrm>
              <a:off x="2023734" y="4554427"/>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事業者情報</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審査合格通知</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en-US" altLang="ja-JP" sz="800" kern="0" dirty="0">
                  <a:latin typeface="Meiryo UI" panose="020B0604030504040204" pitchFamily="50" charset="-128"/>
                  <a:ea typeface="Meiryo UI" panose="020B0604030504040204" pitchFamily="50" charset="-128"/>
                  <a:cs typeface="Arial" pitchFamily="34" charset="0"/>
                </a:rPr>
                <a:t>(</a:t>
              </a:r>
              <a:r>
                <a:rPr kumimoji="0" lang="ja-JP" altLang="en-US" sz="800" kern="0" dirty="0">
                  <a:latin typeface="Meiryo UI" panose="020B0604030504040204" pitchFamily="50" charset="-128"/>
                  <a:ea typeface="Meiryo UI" panose="020B0604030504040204" pitchFamily="50" charset="-128"/>
                  <a:cs typeface="Arial" pitchFamily="34" charset="0"/>
                </a:rPr>
                <a:t>ユーザ</a:t>
              </a:r>
              <a:r>
                <a:rPr kumimoji="0" lang="en-US" altLang="ja-JP" sz="800" kern="0" dirty="0">
                  <a:latin typeface="Meiryo UI" panose="020B0604030504040204" pitchFamily="50" charset="-128"/>
                  <a:ea typeface="Meiryo UI" panose="020B0604030504040204" pitchFamily="50" charset="-128"/>
                  <a:cs typeface="Arial" pitchFamily="34" charset="0"/>
                </a:rPr>
                <a:t>ID</a:t>
              </a:r>
              <a:r>
                <a:rPr kumimoji="0" lang="ja-JP" altLang="en-US" sz="800" kern="0" dirty="0">
                  <a:latin typeface="Meiryo UI" panose="020B0604030504040204" pitchFamily="50" charset="-128"/>
                  <a:ea typeface="Meiryo UI" panose="020B0604030504040204" pitchFamily="50" charset="-128"/>
                  <a:cs typeface="Arial" pitchFamily="34" charset="0"/>
                </a:rPr>
                <a:t>・</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仮パスワード発行</a:t>
              </a:r>
              <a:r>
                <a:rPr kumimoji="0" lang="en-US" altLang="ja-JP" sz="800" kern="0" dirty="0">
                  <a:latin typeface="Meiryo UI" panose="020B0604030504040204" pitchFamily="50" charset="-128"/>
                  <a:ea typeface="Meiryo UI" panose="020B0604030504040204" pitchFamily="50" charset="-128"/>
                  <a:cs typeface="Arial" pitchFamily="34" charset="0"/>
                </a:rPr>
                <a:t>)</a:t>
              </a:r>
            </a:p>
          </p:txBody>
        </p:sp>
        <p:sp>
          <p:nvSpPr>
            <p:cNvPr id="177" name="テキスト ボックス 176">
              <a:extLst>
                <a:ext uri="{FF2B5EF4-FFF2-40B4-BE49-F238E27FC236}">
                  <a16:creationId xmlns:a16="http://schemas.microsoft.com/office/drawing/2014/main" id="{17DBEA5C-84D1-4AE6-A5CE-D42DE0A51145}"/>
                </a:ext>
              </a:extLst>
            </p:cNvPr>
            <p:cNvSpPr txBox="1"/>
            <p:nvPr/>
          </p:nvSpPr>
          <p:spPr>
            <a:xfrm>
              <a:off x="2023734" y="4388600"/>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07</a:t>
              </a:r>
              <a:endParaRPr lang="ja-JP" altLang="en-US" sz="800" dirty="0">
                <a:latin typeface="Meiryo UI" panose="020B0604030504040204" pitchFamily="50" charset="-128"/>
                <a:ea typeface="Meiryo UI" panose="020B0604030504040204" pitchFamily="50" charset="-128"/>
              </a:endParaRPr>
            </a:p>
          </p:txBody>
        </p:sp>
      </p:grpSp>
      <p:grpSp>
        <p:nvGrpSpPr>
          <p:cNvPr id="178" name="グループ化 177">
            <a:extLst>
              <a:ext uri="{FF2B5EF4-FFF2-40B4-BE49-F238E27FC236}">
                <a16:creationId xmlns:a16="http://schemas.microsoft.com/office/drawing/2014/main" id="{AAA0A5F1-AB84-48DE-8DC1-4E3E4DC8D343}"/>
              </a:ext>
            </a:extLst>
          </p:cNvPr>
          <p:cNvGrpSpPr/>
          <p:nvPr/>
        </p:nvGrpSpPr>
        <p:grpSpPr>
          <a:xfrm>
            <a:off x="6428290" y="3647590"/>
            <a:ext cx="734400" cy="612227"/>
            <a:chOff x="2023734" y="4388600"/>
            <a:chExt cx="734400" cy="612227"/>
          </a:xfrm>
        </p:grpSpPr>
        <p:sp>
          <p:nvSpPr>
            <p:cNvPr id="179" name="正方形/長方形 178">
              <a:extLst>
                <a:ext uri="{FF2B5EF4-FFF2-40B4-BE49-F238E27FC236}">
                  <a16:creationId xmlns:a16="http://schemas.microsoft.com/office/drawing/2014/main" id="{65A9002E-953C-48F4-A839-353910DD4601}"/>
                </a:ext>
              </a:extLst>
            </p:cNvPr>
            <p:cNvSpPr/>
            <p:nvPr/>
          </p:nvSpPr>
          <p:spPr>
            <a:xfrm>
              <a:off x="2023734" y="4554427"/>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事業者情報審査</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合格通知受領</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180" name="テキスト ボックス 179">
              <a:extLst>
                <a:ext uri="{FF2B5EF4-FFF2-40B4-BE49-F238E27FC236}">
                  <a16:creationId xmlns:a16="http://schemas.microsoft.com/office/drawing/2014/main" id="{158060F1-E853-4789-BCF3-272AA4B2B381}"/>
                </a:ext>
              </a:extLst>
            </p:cNvPr>
            <p:cNvSpPr txBox="1"/>
            <p:nvPr/>
          </p:nvSpPr>
          <p:spPr>
            <a:xfrm>
              <a:off x="2023734" y="4388600"/>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09</a:t>
              </a:r>
              <a:endParaRPr lang="ja-JP" altLang="en-US" sz="800" dirty="0">
                <a:latin typeface="Meiryo UI" panose="020B0604030504040204" pitchFamily="50" charset="-128"/>
                <a:ea typeface="Meiryo UI" panose="020B0604030504040204" pitchFamily="50" charset="-128"/>
              </a:endParaRPr>
            </a:p>
          </p:txBody>
        </p:sp>
      </p:grpSp>
      <p:cxnSp>
        <p:nvCxnSpPr>
          <p:cNvPr id="181" name="直線矢印コネクタ 60">
            <a:extLst>
              <a:ext uri="{FF2B5EF4-FFF2-40B4-BE49-F238E27FC236}">
                <a16:creationId xmlns:a16="http://schemas.microsoft.com/office/drawing/2014/main" id="{7AEE4B81-8A80-42F0-AD4E-69BB326BD24E}"/>
              </a:ext>
            </a:extLst>
          </p:cNvPr>
          <p:cNvCxnSpPr>
            <a:cxnSpLocks/>
            <a:stCxn id="176" idx="0"/>
            <a:endCxn id="179" idx="1"/>
          </p:cNvCxnSpPr>
          <p:nvPr/>
        </p:nvCxnSpPr>
        <p:spPr>
          <a:xfrm rot="5400000" flipH="1" flipV="1">
            <a:off x="5686601" y="4581094"/>
            <a:ext cx="1286166" cy="197212"/>
          </a:xfrm>
          <a:prstGeom prst="bentConnector2">
            <a:avLst/>
          </a:prstGeom>
          <a:noFill/>
          <a:ln w="6350" cap="flat" cmpd="sng" algn="ctr">
            <a:solidFill>
              <a:sysClr val="window" lastClr="FFFFFF">
                <a:lumMod val="65000"/>
              </a:sysClr>
            </a:solidFill>
            <a:prstDash val="solid"/>
            <a:miter lim="800000"/>
            <a:tailEnd type="triangle"/>
          </a:ln>
          <a:effectLst/>
        </p:spPr>
      </p:cxnSp>
      <p:grpSp>
        <p:nvGrpSpPr>
          <p:cNvPr id="182" name="グループ化 181">
            <a:extLst>
              <a:ext uri="{FF2B5EF4-FFF2-40B4-BE49-F238E27FC236}">
                <a16:creationId xmlns:a16="http://schemas.microsoft.com/office/drawing/2014/main" id="{ADD98AA7-2540-43E7-A063-4BEAD90A6CCD}"/>
              </a:ext>
            </a:extLst>
          </p:cNvPr>
          <p:cNvGrpSpPr/>
          <p:nvPr/>
        </p:nvGrpSpPr>
        <p:grpSpPr>
          <a:xfrm>
            <a:off x="6674765" y="6052039"/>
            <a:ext cx="254269" cy="450827"/>
            <a:chOff x="2515451" y="5897715"/>
            <a:chExt cx="254269" cy="450827"/>
          </a:xfrm>
        </p:grpSpPr>
        <p:sp>
          <p:nvSpPr>
            <p:cNvPr id="183" name="Freeform 266">
              <a:extLst>
                <a:ext uri="{FF2B5EF4-FFF2-40B4-BE49-F238E27FC236}">
                  <a16:creationId xmlns:a16="http://schemas.microsoft.com/office/drawing/2014/main" id="{536C6223-E7C7-40F2-88BF-715AC829A77A}"/>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84" name="正方形/長方形 36">
              <a:extLst>
                <a:ext uri="{FF2B5EF4-FFF2-40B4-BE49-F238E27FC236}">
                  <a16:creationId xmlns:a16="http://schemas.microsoft.com/office/drawing/2014/main" id="{E0D6E578-2504-4EC8-8D0E-66912821AE46}"/>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85" name="正方形/長方形 184">
            <a:extLst>
              <a:ext uri="{FF2B5EF4-FFF2-40B4-BE49-F238E27FC236}">
                <a16:creationId xmlns:a16="http://schemas.microsoft.com/office/drawing/2014/main" id="{52026A09-DA10-4A5D-BA2F-18505DBEB9D9}"/>
              </a:ext>
            </a:extLst>
          </p:cNvPr>
          <p:cNvSpPr/>
          <p:nvPr/>
        </p:nvSpPr>
        <p:spPr>
          <a:xfrm>
            <a:off x="6752570" y="6424458"/>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186" name="直線矢印コネクタ 185">
            <a:extLst>
              <a:ext uri="{FF2B5EF4-FFF2-40B4-BE49-F238E27FC236}">
                <a16:creationId xmlns:a16="http://schemas.microsoft.com/office/drawing/2014/main" id="{DFAD14F5-5C50-412D-B8B1-A303BF541068}"/>
              </a:ext>
            </a:extLst>
          </p:cNvPr>
          <p:cNvCxnSpPr>
            <a:cxnSpLocks/>
            <a:stCxn id="184" idx="0"/>
            <a:endCxn id="179" idx="2"/>
          </p:cNvCxnSpPr>
          <p:nvPr/>
        </p:nvCxnSpPr>
        <p:spPr>
          <a:xfrm flipH="1" flipV="1">
            <a:off x="6795490" y="4259817"/>
            <a:ext cx="6410" cy="1796025"/>
          </a:xfrm>
          <a:prstGeom prst="straightConnector1">
            <a:avLst/>
          </a:prstGeom>
          <a:noFill/>
          <a:ln w="6350" cap="flat" cmpd="sng" algn="ctr">
            <a:solidFill>
              <a:sysClr val="window" lastClr="FFFFFF">
                <a:lumMod val="65000"/>
              </a:sysClr>
            </a:solidFill>
            <a:prstDash val="dash"/>
            <a:miter lim="800000"/>
            <a:tailEnd type="triangle"/>
          </a:ln>
          <a:effectLst/>
        </p:spPr>
      </p:cxnSp>
      <p:cxnSp>
        <p:nvCxnSpPr>
          <p:cNvPr id="187" name="直線矢印コネクタ 121">
            <a:extLst>
              <a:ext uri="{FF2B5EF4-FFF2-40B4-BE49-F238E27FC236}">
                <a16:creationId xmlns:a16="http://schemas.microsoft.com/office/drawing/2014/main" id="{28BA728D-BE75-4042-AA86-ADC563414387}"/>
              </a:ext>
            </a:extLst>
          </p:cNvPr>
          <p:cNvCxnSpPr>
            <a:cxnSpLocks/>
            <a:stCxn id="120" idx="0"/>
            <a:endCxn id="108" idx="0"/>
          </p:cNvCxnSpPr>
          <p:nvPr/>
        </p:nvCxnSpPr>
        <p:spPr>
          <a:xfrm rot="16200000" flipH="1" flipV="1">
            <a:off x="3573488" y="2071872"/>
            <a:ext cx="545832" cy="1496637"/>
          </a:xfrm>
          <a:prstGeom prst="bentConnector3">
            <a:avLst>
              <a:gd name="adj1" fmla="val -41881"/>
            </a:avLst>
          </a:prstGeom>
          <a:noFill/>
          <a:ln w="6350" cap="flat" cmpd="sng" algn="ctr">
            <a:solidFill>
              <a:sysClr val="window" lastClr="FFFFFF">
                <a:lumMod val="65000"/>
              </a:sysClr>
            </a:solidFill>
            <a:prstDash val="solid"/>
            <a:miter lim="800000"/>
            <a:tailEnd type="triangle"/>
          </a:ln>
          <a:effectLst/>
        </p:spPr>
      </p:cxnSp>
      <p:cxnSp>
        <p:nvCxnSpPr>
          <p:cNvPr id="188" name="直線矢印コネクタ 187">
            <a:extLst>
              <a:ext uri="{FF2B5EF4-FFF2-40B4-BE49-F238E27FC236}">
                <a16:creationId xmlns:a16="http://schemas.microsoft.com/office/drawing/2014/main" id="{68C4EB59-27DE-4E76-94FA-57C5B1FB3ABB}"/>
              </a:ext>
            </a:extLst>
          </p:cNvPr>
          <p:cNvCxnSpPr>
            <a:cxnSpLocks/>
          </p:cNvCxnSpPr>
          <p:nvPr/>
        </p:nvCxnSpPr>
        <p:spPr>
          <a:xfrm flipV="1">
            <a:off x="4687793" y="4283227"/>
            <a:ext cx="0" cy="1048573"/>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189" name="グループ化 188">
            <a:extLst>
              <a:ext uri="{FF2B5EF4-FFF2-40B4-BE49-F238E27FC236}">
                <a16:creationId xmlns:a16="http://schemas.microsoft.com/office/drawing/2014/main" id="{D3BC1132-269F-4B21-BC42-456CD3753537}"/>
              </a:ext>
            </a:extLst>
          </p:cNvPr>
          <p:cNvGrpSpPr/>
          <p:nvPr/>
        </p:nvGrpSpPr>
        <p:grpSpPr>
          <a:xfrm>
            <a:off x="4377155" y="5165973"/>
            <a:ext cx="734400" cy="612227"/>
            <a:chOff x="2023734" y="4388600"/>
            <a:chExt cx="734400" cy="612227"/>
          </a:xfrm>
        </p:grpSpPr>
        <p:sp>
          <p:nvSpPr>
            <p:cNvPr id="190" name="テキスト ボックス 189">
              <a:extLst>
                <a:ext uri="{FF2B5EF4-FFF2-40B4-BE49-F238E27FC236}">
                  <a16:creationId xmlns:a16="http://schemas.microsoft.com/office/drawing/2014/main" id="{45DF0D42-AADE-499B-9462-6AD3D4AA5363}"/>
                </a:ext>
              </a:extLst>
            </p:cNvPr>
            <p:cNvSpPr txBox="1"/>
            <p:nvPr/>
          </p:nvSpPr>
          <p:spPr>
            <a:xfrm>
              <a:off x="2023734" y="4388600"/>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05</a:t>
              </a:r>
              <a:endParaRPr lang="ja-JP" altLang="en-US" sz="800" dirty="0">
                <a:latin typeface="Meiryo UI" panose="020B0604030504040204" pitchFamily="50" charset="-128"/>
                <a:ea typeface="Meiryo UI" panose="020B0604030504040204" pitchFamily="50" charset="-128"/>
              </a:endParaRPr>
            </a:p>
          </p:txBody>
        </p:sp>
        <p:sp>
          <p:nvSpPr>
            <p:cNvPr id="191" name="正方形/長方形 190">
              <a:extLst>
                <a:ext uri="{FF2B5EF4-FFF2-40B4-BE49-F238E27FC236}">
                  <a16:creationId xmlns:a16="http://schemas.microsoft.com/office/drawing/2014/main" id="{A5185213-AA77-4781-B7A1-5211A6417542}"/>
                </a:ext>
              </a:extLst>
            </p:cNvPr>
            <p:cNvSpPr/>
            <p:nvPr/>
          </p:nvSpPr>
          <p:spPr>
            <a:xfrm>
              <a:off x="2023734" y="4554427"/>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事業者情報</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審査不合格通知</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grpSp>
      <p:sp>
        <p:nvSpPr>
          <p:cNvPr id="192" name="ひし形 110">
            <a:extLst>
              <a:ext uri="{FF2B5EF4-FFF2-40B4-BE49-F238E27FC236}">
                <a16:creationId xmlns:a16="http://schemas.microsoft.com/office/drawing/2014/main" id="{22C0C931-0FF3-450C-9EA0-996785FBE11F}"/>
              </a:ext>
            </a:extLst>
          </p:cNvPr>
          <p:cNvSpPr>
            <a:spLocks/>
          </p:cNvSpPr>
          <p:nvPr/>
        </p:nvSpPr>
        <p:spPr>
          <a:xfrm>
            <a:off x="5181091" y="3690275"/>
            <a:ext cx="473336" cy="332308"/>
          </a:xfrm>
          <a:prstGeom prst="diamond">
            <a:avLst/>
          </a:prstGeom>
          <a:noFill/>
          <a:ln w="12700" cap="flat" cmpd="sng" algn="ctr">
            <a:solidFill>
              <a:sysClr val="window" lastClr="FFFFFF">
                <a:lumMod val="50000"/>
              </a:sysClr>
            </a:solidFill>
            <a:prstDash val="solid"/>
            <a:miter lim="800000"/>
          </a:ln>
          <a:effectLst/>
        </p:spPr>
        <p:txBody>
          <a:bodyPr wrap="none" lIns="0" tIns="0" rIns="0" bIns="0" rtlCol="0" anchor="ctr"/>
          <a:lstStyle/>
          <a:p>
            <a:pPr algn="ctr">
              <a:defRPr/>
            </a:pPr>
            <a:r>
              <a:rPr kumimoji="0" lang="ja-JP" altLang="en-US" sz="800" kern="0" dirty="0">
                <a:latin typeface="Meiryo UI" panose="020B0604030504040204" pitchFamily="50" charset="-128"/>
                <a:ea typeface="Meiryo UI" panose="020B0604030504040204" pitchFamily="50" charset="-128"/>
              </a:rPr>
              <a:t>審査</a:t>
            </a:r>
            <a:endParaRPr kumimoji="0" lang="en-US" altLang="ja-JP" sz="800" kern="0" dirty="0">
              <a:latin typeface="Meiryo UI" panose="020B0604030504040204" pitchFamily="50" charset="-128"/>
              <a:ea typeface="Meiryo UI" panose="020B0604030504040204" pitchFamily="50" charset="-128"/>
            </a:endParaRPr>
          </a:p>
          <a:p>
            <a:pPr algn="ctr">
              <a:defRPr/>
            </a:pPr>
            <a:r>
              <a:rPr kumimoji="0" lang="ja-JP" altLang="en-US" sz="800" kern="0" dirty="0">
                <a:latin typeface="Meiryo UI" panose="020B0604030504040204" pitchFamily="50" charset="-128"/>
                <a:ea typeface="Meiryo UI" panose="020B0604030504040204" pitchFamily="50" charset="-128"/>
              </a:rPr>
              <a:t>結果</a:t>
            </a:r>
            <a:endParaRPr kumimoji="0" lang="en-US" altLang="ja-JP" sz="800" kern="0" dirty="0">
              <a:latin typeface="Meiryo UI" panose="020B0604030504040204" pitchFamily="50" charset="-128"/>
              <a:ea typeface="Meiryo UI" panose="020B0604030504040204" pitchFamily="50" charset="-128"/>
            </a:endParaRPr>
          </a:p>
        </p:txBody>
      </p:sp>
      <p:cxnSp>
        <p:nvCxnSpPr>
          <p:cNvPr id="193" name="直線矢印コネクタ 121">
            <a:extLst>
              <a:ext uri="{FF2B5EF4-FFF2-40B4-BE49-F238E27FC236}">
                <a16:creationId xmlns:a16="http://schemas.microsoft.com/office/drawing/2014/main" id="{C2A5E4AE-B74D-4871-9B90-DB4AB354FD21}"/>
              </a:ext>
            </a:extLst>
          </p:cNvPr>
          <p:cNvCxnSpPr>
            <a:cxnSpLocks/>
            <a:stCxn id="192" idx="2"/>
            <a:endCxn id="191" idx="3"/>
          </p:cNvCxnSpPr>
          <p:nvPr/>
        </p:nvCxnSpPr>
        <p:spPr>
          <a:xfrm rot="5400000">
            <a:off x="4498449" y="4635689"/>
            <a:ext cx="1532417" cy="306204"/>
          </a:xfrm>
          <a:prstGeom prst="bentConnector2">
            <a:avLst/>
          </a:prstGeom>
          <a:noFill/>
          <a:ln w="6350" cap="flat" cmpd="sng" algn="ctr">
            <a:solidFill>
              <a:sysClr val="window" lastClr="FFFFFF">
                <a:lumMod val="65000"/>
              </a:sysClr>
            </a:solidFill>
            <a:prstDash val="solid"/>
            <a:miter lim="800000"/>
            <a:tailEnd type="triangle"/>
          </a:ln>
          <a:effectLst/>
        </p:spPr>
      </p:cxnSp>
      <p:cxnSp>
        <p:nvCxnSpPr>
          <p:cNvPr id="194" name="直線矢印コネクタ 121">
            <a:extLst>
              <a:ext uri="{FF2B5EF4-FFF2-40B4-BE49-F238E27FC236}">
                <a16:creationId xmlns:a16="http://schemas.microsoft.com/office/drawing/2014/main" id="{913EE01E-F4CE-4E17-9C63-0E40333AE0CB}"/>
              </a:ext>
            </a:extLst>
          </p:cNvPr>
          <p:cNvCxnSpPr>
            <a:cxnSpLocks/>
            <a:stCxn id="192" idx="3"/>
            <a:endCxn id="176" idx="1"/>
          </p:cNvCxnSpPr>
          <p:nvPr/>
        </p:nvCxnSpPr>
        <p:spPr>
          <a:xfrm>
            <a:off x="5654427" y="3856429"/>
            <a:ext cx="209451" cy="1689554"/>
          </a:xfrm>
          <a:prstGeom prst="bentConnector3">
            <a:avLst>
              <a:gd name="adj1" fmla="val 50000"/>
            </a:avLst>
          </a:prstGeom>
          <a:noFill/>
          <a:ln w="6350" cap="flat" cmpd="sng" algn="ctr">
            <a:solidFill>
              <a:sysClr val="window" lastClr="FFFFFF">
                <a:lumMod val="65000"/>
              </a:sysClr>
            </a:solidFill>
            <a:prstDash val="solid"/>
            <a:miter lim="800000"/>
            <a:tailEnd type="triangle"/>
          </a:ln>
          <a:effectLst/>
        </p:spPr>
      </p:cxnSp>
      <p:sp>
        <p:nvSpPr>
          <p:cNvPr id="195" name="正方形/長方形 194">
            <a:extLst>
              <a:ext uri="{FF2B5EF4-FFF2-40B4-BE49-F238E27FC236}">
                <a16:creationId xmlns:a16="http://schemas.microsoft.com/office/drawing/2014/main" id="{D6FEE22D-3049-46D1-B315-C8B6F7501324}"/>
              </a:ext>
            </a:extLst>
          </p:cNvPr>
          <p:cNvSpPr/>
          <p:nvPr/>
        </p:nvSpPr>
        <p:spPr>
          <a:xfrm>
            <a:off x="4964542" y="4423723"/>
            <a:ext cx="591279"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不合格</a:t>
            </a:r>
          </a:p>
        </p:txBody>
      </p:sp>
      <p:sp>
        <p:nvSpPr>
          <p:cNvPr id="196" name="正方形/長方形 195">
            <a:extLst>
              <a:ext uri="{FF2B5EF4-FFF2-40B4-BE49-F238E27FC236}">
                <a16:creationId xmlns:a16="http://schemas.microsoft.com/office/drawing/2014/main" id="{672B7BBA-B1C6-45DE-B4B0-6C926CC69D15}"/>
              </a:ext>
            </a:extLst>
          </p:cNvPr>
          <p:cNvSpPr/>
          <p:nvPr/>
        </p:nvSpPr>
        <p:spPr>
          <a:xfrm>
            <a:off x="5480947" y="3648006"/>
            <a:ext cx="591279"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合格</a:t>
            </a:r>
          </a:p>
        </p:txBody>
      </p:sp>
      <p:grpSp>
        <p:nvGrpSpPr>
          <p:cNvPr id="198" name="グループ化 197">
            <a:extLst>
              <a:ext uri="{FF2B5EF4-FFF2-40B4-BE49-F238E27FC236}">
                <a16:creationId xmlns:a16="http://schemas.microsoft.com/office/drawing/2014/main" id="{47403FCE-AFF2-40B7-9E6D-9E66144228CC}"/>
              </a:ext>
            </a:extLst>
          </p:cNvPr>
          <p:cNvGrpSpPr/>
          <p:nvPr/>
        </p:nvGrpSpPr>
        <p:grpSpPr>
          <a:xfrm>
            <a:off x="6434699" y="4400103"/>
            <a:ext cx="734400" cy="612227"/>
            <a:chOff x="2491031" y="3449261"/>
            <a:chExt cx="952495" cy="612227"/>
          </a:xfrm>
        </p:grpSpPr>
        <p:sp>
          <p:nvSpPr>
            <p:cNvPr id="199" name="正方形/長方形 198">
              <a:extLst>
                <a:ext uri="{FF2B5EF4-FFF2-40B4-BE49-F238E27FC236}">
                  <a16:creationId xmlns:a16="http://schemas.microsoft.com/office/drawing/2014/main" id="{1298D7CB-7C03-44B4-BEC2-AD475D92ADF7}"/>
                </a:ext>
              </a:extLst>
            </p:cNvPr>
            <p:cNvSpPr/>
            <p:nvPr/>
          </p:nvSpPr>
          <p:spPr>
            <a:xfrm>
              <a:off x="2491031" y="3615088"/>
              <a:ext cx="952495"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事業者・ユーザ</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情報登録結果確認</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200" name="テキスト ボックス 199">
              <a:extLst>
                <a:ext uri="{FF2B5EF4-FFF2-40B4-BE49-F238E27FC236}">
                  <a16:creationId xmlns:a16="http://schemas.microsoft.com/office/drawing/2014/main" id="{124E42DC-5172-4D3C-85D8-177D82CB2310}"/>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08</a:t>
              </a:r>
              <a:endParaRPr lang="ja-JP" altLang="en-US" sz="800" dirty="0">
                <a:latin typeface="Meiryo UI" panose="020B0604030504040204" pitchFamily="50" charset="-128"/>
                <a:ea typeface="Meiryo UI" panose="020B0604030504040204" pitchFamily="50" charset="-128"/>
              </a:endParaRPr>
            </a:p>
          </p:txBody>
        </p:sp>
      </p:grpSp>
      <p:cxnSp>
        <p:nvCxnSpPr>
          <p:cNvPr id="201" name="カギ線コネクタ 27">
            <a:extLst>
              <a:ext uri="{FF2B5EF4-FFF2-40B4-BE49-F238E27FC236}">
                <a16:creationId xmlns:a16="http://schemas.microsoft.com/office/drawing/2014/main" id="{B4127AE2-A94A-416A-AD72-5449D8EAF46F}"/>
              </a:ext>
            </a:extLst>
          </p:cNvPr>
          <p:cNvCxnSpPr>
            <a:cxnSpLocks/>
            <a:stCxn id="207" idx="2"/>
            <a:endCxn id="199" idx="1"/>
          </p:cNvCxnSpPr>
          <p:nvPr/>
        </p:nvCxnSpPr>
        <p:spPr>
          <a:xfrm>
            <a:off x="6307391" y="4784436"/>
            <a:ext cx="127308" cy="4694"/>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202" name="正方形/長方形 201">
            <a:extLst>
              <a:ext uri="{FF2B5EF4-FFF2-40B4-BE49-F238E27FC236}">
                <a16:creationId xmlns:a16="http://schemas.microsoft.com/office/drawing/2014/main" id="{1EDED1B2-0738-434D-9154-7D19A9426150}"/>
              </a:ext>
            </a:extLst>
          </p:cNvPr>
          <p:cNvSpPr/>
          <p:nvPr/>
        </p:nvSpPr>
        <p:spPr>
          <a:xfrm>
            <a:off x="1374758" y="4365782"/>
            <a:ext cx="2701186" cy="338554"/>
          </a:xfrm>
          <a:prstGeom prst="rect">
            <a:avLst/>
          </a:prstGeom>
        </p:spPr>
        <p:txBody>
          <a:bodyPr wrap="square">
            <a:spAutoFit/>
          </a:bodyPr>
          <a:lstStyle/>
          <a:p>
            <a:r>
              <a:rPr lang="en-US" altLang="ja-JP" sz="800" dirty="0">
                <a:latin typeface="Meiryo UI" panose="020B0604030504040204" pitchFamily="50" charset="-128"/>
                <a:ea typeface="Meiryo UI" panose="020B0604030504040204" pitchFamily="50" charset="-128"/>
                <a:cs typeface="Arial" pitchFamily="34" charset="0"/>
              </a:rPr>
              <a:t>※</a:t>
            </a:r>
            <a:r>
              <a:rPr lang="ja-JP" altLang="en-US" sz="800" dirty="0">
                <a:latin typeface="Meiryo UI" panose="020B0604030504040204" pitchFamily="50" charset="-128"/>
                <a:ea typeface="Meiryo UI" panose="020B0604030504040204" pitchFamily="50" charset="-128"/>
                <a:cs typeface="Arial" pitchFamily="34" charset="0"/>
              </a:rPr>
              <a:t>変更内容によって審査要否が異なる</a:t>
            </a:r>
            <a:endParaRPr lang="en-US" altLang="ja-JP" sz="800" dirty="0">
              <a:latin typeface="Meiryo UI" panose="020B0604030504040204" pitchFamily="50" charset="-128"/>
              <a:ea typeface="Meiryo UI" panose="020B0604030504040204" pitchFamily="50" charset="-128"/>
              <a:cs typeface="Arial" pitchFamily="34" charset="0"/>
            </a:endParaRPr>
          </a:p>
          <a:p>
            <a:r>
              <a:rPr lang="ja-JP" altLang="en-US" sz="800" dirty="0">
                <a:latin typeface="Meiryo UI" panose="020B0604030504040204" pitchFamily="50" charset="-128"/>
                <a:ea typeface="Meiryo UI" panose="020B0604030504040204" pitchFamily="50" charset="-128"/>
                <a:cs typeface="Arial" pitchFamily="34" charset="0"/>
              </a:rPr>
              <a:t>　</a:t>
            </a:r>
            <a:r>
              <a:rPr lang="en-US" altLang="ja-JP" sz="800" dirty="0">
                <a:latin typeface="Meiryo UI" panose="020B0604030504040204" pitchFamily="50" charset="-128"/>
                <a:ea typeface="Meiryo UI" panose="020B0604030504040204" pitchFamily="50" charset="-128"/>
                <a:cs typeface="Arial" pitchFamily="34" charset="0"/>
              </a:rPr>
              <a:t>(</a:t>
            </a:r>
            <a:r>
              <a:rPr lang="ja-JP" altLang="en-US" sz="800" dirty="0">
                <a:latin typeface="Meiryo UI" panose="020B0604030504040204" pitchFamily="50" charset="-128"/>
                <a:ea typeface="Meiryo UI" panose="020B0604030504040204" pitchFamily="50" charset="-128"/>
                <a:cs typeface="Arial" pitchFamily="34" charset="0"/>
              </a:rPr>
              <a:t>業務詳細仕様を参照</a:t>
            </a:r>
            <a:r>
              <a:rPr lang="en-US" altLang="ja-JP" sz="800" dirty="0">
                <a:latin typeface="Meiryo UI" panose="020B0604030504040204" pitchFamily="50" charset="-128"/>
                <a:ea typeface="Meiryo UI" panose="020B0604030504040204" pitchFamily="50" charset="-128"/>
                <a:cs typeface="Arial" pitchFamily="34" charset="0"/>
              </a:rPr>
              <a:t>)</a:t>
            </a:r>
            <a:endParaRPr lang="ja-JP" altLang="en-US" sz="800" dirty="0">
              <a:latin typeface="Meiryo UI" panose="020B0604030504040204" pitchFamily="50" charset="-128"/>
              <a:ea typeface="Meiryo UI" panose="020B0604030504040204" pitchFamily="50" charset="-128"/>
              <a:cs typeface="Arial" pitchFamily="34" charset="0"/>
            </a:endParaRPr>
          </a:p>
        </p:txBody>
      </p:sp>
      <p:cxnSp>
        <p:nvCxnSpPr>
          <p:cNvPr id="203" name="直線矢印コネクタ 202">
            <a:extLst>
              <a:ext uri="{FF2B5EF4-FFF2-40B4-BE49-F238E27FC236}">
                <a16:creationId xmlns:a16="http://schemas.microsoft.com/office/drawing/2014/main" id="{EEA083F8-92A8-4AA8-A38A-3E323995C899}"/>
              </a:ext>
            </a:extLst>
          </p:cNvPr>
          <p:cNvCxnSpPr>
            <a:cxnSpLocks/>
            <a:stCxn id="199" idx="3"/>
            <a:endCxn id="129" idx="4"/>
          </p:cNvCxnSpPr>
          <p:nvPr/>
        </p:nvCxnSpPr>
        <p:spPr>
          <a:xfrm flipV="1">
            <a:off x="7169099" y="4218971"/>
            <a:ext cx="323415" cy="570159"/>
          </a:xfrm>
          <a:prstGeom prst="bentConnector2">
            <a:avLst/>
          </a:prstGeom>
          <a:noFill/>
          <a:ln w="6350" cap="flat" cmpd="sng" algn="ctr">
            <a:solidFill>
              <a:sysClr val="window" lastClr="FFFFFF">
                <a:lumMod val="65000"/>
              </a:sysClr>
            </a:solidFill>
            <a:prstDash val="solid"/>
            <a:miter lim="800000"/>
            <a:tailEnd type="triangle"/>
          </a:ln>
          <a:effectLst/>
        </p:spPr>
      </p:cxnSp>
      <p:sp>
        <p:nvSpPr>
          <p:cNvPr id="204" name="円弧 203">
            <a:extLst>
              <a:ext uri="{FF2B5EF4-FFF2-40B4-BE49-F238E27FC236}">
                <a16:creationId xmlns:a16="http://schemas.microsoft.com/office/drawing/2014/main" id="{6E3E4305-86F0-496C-B869-C8188FCE5543}"/>
              </a:ext>
            </a:extLst>
          </p:cNvPr>
          <p:cNvSpPr/>
          <p:nvPr/>
        </p:nvSpPr>
        <p:spPr>
          <a:xfrm>
            <a:off x="4622257" y="4739450"/>
            <a:ext cx="139727" cy="104718"/>
          </a:xfrm>
          <a:prstGeom prst="arc">
            <a:avLst>
              <a:gd name="adj1" fmla="val 11096572"/>
              <a:gd name="adj2" fmla="val 21368442"/>
            </a:avLst>
          </a:prstGeom>
          <a:noFill/>
          <a:ln w="6350" cap="flat" cmpd="sng" algn="ctr">
            <a:solidFill>
              <a:sysClr val="window" lastClr="FFFFFF">
                <a:lumMod val="65000"/>
              </a:sysClr>
            </a:solidFill>
            <a:prstDash val="solid"/>
            <a:miter lim="800000"/>
            <a:tailEnd type="none"/>
          </a:ln>
          <a:effectLst/>
        </p:spPr>
        <p:txBody>
          <a:bodyPr rtlCol="0" anchor="ctr"/>
          <a:lstStyle/>
          <a:p>
            <a:pPr algn="ctr"/>
            <a:endParaRPr kumimoji="1" lang="ja-JP" altLang="en-US"/>
          </a:p>
        </p:txBody>
      </p:sp>
      <p:sp>
        <p:nvSpPr>
          <p:cNvPr id="205" name="円弧 204">
            <a:extLst>
              <a:ext uri="{FF2B5EF4-FFF2-40B4-BE49-F238E27FC236}">
                <a16:creationId xmlns:a16="http://schemas.microsoft.com/office/drawing/2014/main" id="{82A5B541-BB59-41E7-BB29-316AD0B77DA0}"/>
              </a:ext>
            </a:extLst>
          </p:cNvPr>
          <p:cNvSpPr/>
          <p:nvPr/>
        </p:nvSpPr>
        <p:spPr>
          <a:xfrm>
            <a:off x="5355523" y="4740237"/>
            <a:ext cx="139727" cy="104718"/>
          </a:xfrm>
          <a:prstGeom prst="arc">
            <a:avLst>
              <a:gd name="adj1" fmla="val 11096572"/>
              <a:gd name="adj2" fmla="val 21368442"/>
            </a:avLst>
          </a:prstGeom>
          <a:noFill/>
          <a:ln w="6350" cap="flat" cmpd="sng" algn="ctr">
            <a:solidFill>
              <a:sysClr val="window" lastClr="FFFFFF">
                <a:lumMod val="65000"/>
              </a:sysClr>
            </a:solidFill>
            <a:prstDash val="solid"/>
            <a:miter lim="800000"/>
            <a:tailEnd type="none"/>
          </a:ln>
          <a:effectLst/>
        </p:spPr>
        <p:txBody>
          <a:bodyPr rtlCol="0" anchor="ctr"/>
          <a:lstStyle/>
          <a:p>
            <a:pPr algn="ctr"/>
            <a:endParaRPr kumimoji="1" lang="ja-JP" altLang="en-US"/>
          </a:p>
        </p:txBody>
      </p:sp>
      <p:sp>
        <p:nvSpPr>
          <p:cNvPr id="206" name="円弧 205">
            <a:extLst>
              <a:ext uri="{FF2B5EF4-FFF2-40B4-BE49-F238E27FC236}">
                <a16:creationId xmlns:a16="http://schemas.microsoft.com/office/drawing/2014/main" id="{8772482A-9313-4C27-A210-981C9EF1A98C}"/>
              </a:ext>
            </a:extLst>
          </p:cNvPr>
          <p:cNvSpPr/>
          <p:nvPr/>
        </p:nvSpPr>
        <p:spPr>
          <a:xfrm>
            <a:off x="5675414" y="4736771"/>
            <a:ext cx="139727" cy="104718"/>
          </a:xfrm>
          <a:prstGeom prst="arc">
            <a:avLst>
              <a:gd name="adj1" fmla="val 11096572"/>
              <a:gd name="adj2" fmla="val 21368442"/>
            </a:avLst>
          </a:prstGeom>
          <a:noFill/>
          <a:ln w="6350" cap="flat" cmpd="sng" algn="ctr">
            <a:solidFill>
              <a:sysClr val="window" lastClr="FFFFFF">
                <a:lumMod val="65000"/>
              </a:sysClr>
            </a:solidFill>
            <a:prstDash val="solid"/>
            <a:miter lim="800000"/>
            <a:tailEnd type="none"/>
          </a:ln>
          <a:effectLst/>
        </p:spPr>
        <p:txBody>
          <a:bodyPr rtlCol="0" anchor="ctr"/>
          <a:lstStyle/>
          <a:p>
            <a:pPr algn="ctr"/>
            <a:endParaRPr kumimoji="1" lang="ja-JP" altLang="en-US"/>
          </a:p>
        </p:txBody>
      </p:sp>
      <p:sp>
        <p:nvSpPr>
          <p:cNvPr id="207" name="円弧 206">
            <a:extLst>
              <a:ext uri="{FF2B5EF4-FFF2-40B4-BE49-F238E27FC236}">
                <a16:creationId xmlns:a16="http://schemas.microsoft.com/office/drawing/2014/main" id="{40C38947-4A32-4F9B-ABB4-7CF6950F9D08}"/>
              </a:ext>
            </a:extLst>
          </p:cNvPr>
          <p:cNvSpPr/>
          <p:nvPr/>
        </p:nvSpPr>
        <p:spPr>
          <a:xfrm>
            <a:off x="6167945" y="4736771"/>
            <a:ext cx="139727" cy="104718"/>
          </a:xfrm>
          <a:prstGeom prst="arc">
            <a:avLst>
              <a:gd name="adj1" fmla="val 11096572"/>
              <a:gd name="adj2" fmla="val 21368442"/>
            </a:avLst>
          </a:prstGeom>
          <a:noFill/>
          <a:ln w="6350" cap="flat" cmpd="sng" algn="ctr">
            <a:solidFill>
              <a:sysClr val="window" lastClr="FFFFFF">
                <a:lumMod val="65000"/>
              </a:sysClr>
            </a:solidFill>
            <a:prstDash val="solid"/>
            <a:miter lim="800000"/>
            <a:tailEnd type="none"/>
          </a:ln>
          <a:effectLst/>
        </p:spPr>
        <p:txBody>
          <a:bodyPr rtlCol="0" anchor="ctr"/>
          <a:lstStyle/>
          <a:p>
            <a:pPr algn="ctr"/>
            <a:endParaRPr kumimoji="1" lang="ja-JP" altLang="en-US"/>
          </a:p>
        </p:txBody>
      </p:sp>
      <p:cxnSp>
        <p:nvCxnSpPr>
          <p:cNvPr id="208" name="カギ線コネクタ 27">
            <a:extLst>
              <a:ext uri="{FF2B5EF4-FFF2-40B4-BE49-F238E27FC236}">
                <a16:creationId xmlns:a16="http://schemas.microsoft.com/office/drawing/2014/main" id="{7F405BD5-A906-4296-B9E4-7FA93D414BD1}"/>
              </a:ext>
            </a:extLst>
          </p:cNvPr>
          <p:cNvCxnSpPr>
            <a:cxnSpLocks/>
            <a:stCxn id="206" idx="2"/>
            <a:endCxn id="207" idx="0"/>
          </p:cNvCxnSpPr>
          <p:nvPr/>
        </p:nvCxnSpPr>
        <p:spPr>
          <a:xfrm flipV="1">
            <a:off x="5814860" y="4783128"/>
            <a:ext cx="353546" cy="1308"/>
          </a:xfrm>
          <a:prstGeom prst="straightConnector1">
            <a:avLst/>
          </a:prstGeom>
          <a:noFill/>
          <a:ln w="6350" cap="flat" cmpd="sng" algn="ctr">
            <a:solidFill>
              <a:sysClr val="window" lastClr="FFFFFF">
                <a:lumMod val="65000"/>
              </a:sysClr>
            </a:solidFill>
            <a:prstDash val="solid"/>
            <a:miter lim="800000"/>
            <a:tailEnd type="none"/>
          </a:ln>
          <a:effectLst/>
        </p:spPr>
      </p:cxnSp>
      <p:cxnSp>
        <p:nvCxnSpPr>
          <p:cNvPr id="209" name="カギ線コネクタ 27">
            <a:extLst>
              <a:ext uri="{FF2B5EF4-FFF2-40B4-BE49-F238E27FC236}">
                <a16:creationId xmlns:a16="http://schemas.microsoft.com/office/drawing/2014/main" id="{390923E5-0E5B-49EB-A2CD-7D8484B38D7B}"/>
              </a:ext>
            </a:extLst>
          </p:cNvPr>
          <p:cNvCxnSpPr>
            <a:cxnSpLocks/>
            <a:stCxn id="205" idx="2"/>
            <a:endCxn id="206" idx="0"/>
          </p:cNvCxnSpPr>
          <p:nvPr/>
        </p:nvCxnSpPr>
        <p:spPr>
          <a:xfrm flipV="1">
            <a:off x="5494969" y="4783128"/>
            <a:ext cx="180906" cy="4774"/>
          </a:xfrm>
          <a:prstGeom prst="straightConnector1">
            <a:avLst/>
          </a:prstGeom>
          <a:noFill/>
          <a:ln w="6350" cap="flat" cmpd="sng" algn="ctr">
            <a:solidFill>
              <a:sysClr val="window" lastClr="FFFFFF">
                <a:lumMod val="65000"/>
              </a:sysClr>
            </a:solidFill>
            <a:prstDash val="solid"/>
            <a:miter lim="800000"/>
            <a:tailEnd type="none"/>
          </a:ln>
          <a:effectLst/>
        </p:spPr>
      </p:cxnSp>
      <p:cxnSp>
        <p:nvCxnSpPr>
          <p:cNvPr id="210" name="カギ線コネクタ 27">
            <a:extLst>
              <a:ext uri="{FF2B5EF4-FFF2-40B4-BE49-F238E27FC236}">
                <a16:creationId xmlns:a16="http://schemas.microsoft.com/office/drawing/2014/main" id="{E4A1FCB8-EB40-469E-A0D4-806F65BAC33C}"/>
              </a:ext>
            </a:extLst>
          </p:cNvPr>
          <p:cNvCxnSpPr>
            <a:cxnSpLocks/>
            <a:stCxn id="204" idx="2"/>
            <a:endCxn id="205" idx="0"/>
          </p:cNvCxnSpPr>
          <p:nvPr/>
        </p:nvCxnSpPr>
        <p:spPr>
          <a:xfrm flipV="1">
            <a:off x="4761703" y="4786594"/>
            <a:ext cx="594281" cy="521"/>
          </a:xfrm>
          <a:prstGeom prst="straightConnector1">
            <a:avLst/>
          </a:prstGeom>
          <a:noFill/>
          <a:ln w="6350" cap="flat" cmpd="sng" algn="ctr">
            <a:solidFill>
              <a:sysClr val="window" lastClr="FFFFFF">
                <a:lumMod val="65000"/>
              </a:sysClr>
            </a:solidFill>
            <a:prstDash val="solid"/>
            <a:miter lim="800000"/>
            <a:tailEnd type="none"/>
          </a:ln>
          <a:effectLst/>
        </p:spPr>
      </p:cxnSp>
      <p:cxnSp>
        <p:nvCxnSpPr>
          <p:cNvPr id="211" name="カギ線コネクタ 27">
            <a:extLst>
              <a:ext uri="{FF2B5EF4-FFF2-40B4-BE49-F238E27FC236}">
                <a16:creationId xmlns:a16="http://schemas.microsoft.com/office/drawing/2014/main" id="{386BFBC1-358F-4E06-9977-CA38F6921887}"/>
              </a:ext>
            </a:extLst>
          </p:cNvPr>
          <p:cNvCxnSpPr>
            <a:cxnSpLocks/>
            <a:endCxn id="204" idx="0"/>
          </p:cNvCxnSpPr>
          <p:nvPr/>
        </p:nvCxnSpPr>
        <p:spPr>
          <a:xfrm>
            <a:off x="3267373" y="3539507"/>
            <a:ext cx="1355345" cy="1246300"/>
          </a:xfrm>
          <a:prstGeom prst="bentConnector4">
            <a:avLst>
              <a:gd name="adj1" fmla="val -2491"/>
              <a:gd name="adj2" fmla="val 100000"/>
            </a:avLst>
          </a:prstGeom>
          <a:noFill/>
          <a:ln w="6350" cap="flat" cmpd="sng" algn="ctr">
            <a:solidFill>
              <a:sysClr val="window" lastClr="FFFFFF">
                <a:lumMod val="65000"/>
              </a:sysClr>
            </a:solidFill>
            <a:prstDash val="solid"/>
            <a:miter lim="800000"/>
            <a:tailEnd type="none"/>
          </a:ln>
          <a:effectLst/>
        </p:spPr>
      </p:cxnSp>
      <p:cxnSp>
        <p:nvCxnSpPr>
          <p:cNvPr id="212" name="直線矢印コネクタ 258">
            <a:extLst>
              <a:ext uri="{FF2B5EF4-FFF2-40B4-BE49-F238E27FC236}">
                <a16:creationId xmlns:a16="http://schemas.microsoft.com/office/drawing/2014/main" id="{E067A628-4B4F-4B89-9815-4234F06A0DEF}"/>
              </a:ext>
            </a:extLst>
          </p:cNvPr>
          <p:cNvCxnSpPr>
            <a:cxnSpLocks/>
            <a:stCxn id="176" idx="3"/>
          </p:cNvCxnSpPr>
          <p:nvPr/>
        </p:nvCxnSpPr>
        <p:spPr>
          <a:xfrm flipV="1">
            <a:off x="6598278" y="5012331"/>
            <a:ext cx="114730" cy="533652"/>
          </a:xfrm>
          <a:prstGeom prst="bentConnector2">
            <a:avLst/>
          </a:prstGeom>
          <a:noFill/>
          <a:ln w="6350" cap="flat" cmpd="sng" algn="ctr">
            <a:solidFill>
              <a:sysClr val="window" lastClr="FFFFFF">
                <a:lumMod val="65000"/>
              </a:sysClr>
            </a:solidFill>
            <a:prstDash val="solid"/>
            <a:miter lim="800000"/>
            <a:tailEnd type="triangle"/>
          </a:ln>
          <a:effectLst/>
        </p:spPr>
      </p:cxnSp>
      <p:grpSp>
        <p:nvGrpSpPr>
          <p:cNvPr id="140" name="グループ化 139">
            <a:extLst>
              <a:ext uri="{FF2B5EF4-FFF2-40B4-BE49-F238E27FC236}">
                <a16:creationId xmlns:a16="http://schemas.microsoft.com/office/drawing/2014/main" id="{921947FF-E558-406B-8EF4-FED7D57485E5}"/>
              </a:ext>
            </a:extLst>
          </p:cNvPr>
          <p:cNvGrpSpPr/>
          <p:nvPr/>
        </p:nvGrpSpPr>
        <p:grpSpPr>
          <a:xfrm>
            <a:off x="5050558" y="2911895"/>
            <a:ext cx="734400" cy="612227"/>
            <a:chOff x="2023734" y="4388600"/>
            <a:chExt cx="734400" cy="612227"/>
          </a:xfrm>
        </p:grpSpPr>
        <p:sp>
          <p:nvSpPr>
            <p:cNvPr id="141" name="テキスト ボックス 140">
              <a:extLst>
                <a:ext uri="{FF2B5EF4-FFF2-40B4-BE49-F238E27FC236}">
                  <a16:creationId xmlns:a16="http://schemas.microsoft.com/office/drawing/2014/main" id="{7E8AE9FD-3345-4B83-B5C2-97B2C6D24915}"/>
                </a:ext>
              </a:extLst>
            </p:cNvPr>
            <p:cNvSpPr txBox="1"/>
            <p:nvPr/>
          </p:nvSpPr>
          <p:spPr>
            <a:xfrm>
              <a:off x="2023734" y="4388600"/>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04</a:t>
              </a:r>
              <a:endParaRPr lang="ja-JP" altLang="en-US" sz="800" dirty="0">
                <a:latin typeface="Meiryo UI" panose="020B0604030504040204" pitchFamily="50" charset="-128"/>
                <a:ea typeface="Meiryo UI" panose="020B0604030504040204" pitchFamily="50" charset="-128"/>
              </a:endParaRPr>
            </a:p>
          </p:txBody>
        </p:sp>
        <p:sp>
          <p:nvSpPr>
            <p:cNvPr id="142" name="正方形/長方形 141">
              <a:extLst>
                <a:ext uri="{FF2B5EF4-FFF2-40B4-BE49-F238E27FC236}">
                  <a16:creationId xmlns:a16="http://schemas.microsoft.com/office/drawing/2014/main" id="{5E1D9003-A954-4935-B4B2-35ADBF205D28}"/>
                </a:ext>
              </a:extLst>
            </p:cNvPr>
            <p:cNvSpPr/>
            <p:nvPr/>
          </p:nvSpPr>
          <p:spPr>
            <a:xfrm>
              <a:off x="2023734" y="4554427"/>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事業者情報</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審査結果通知指示</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grpSp>
      <p:cxnSp>
        <p:nvCxnSpPr>
          <p:cNvPr id="143" name="直線矢印コネクタ 121">
            <a:extLst>
              <a:ext uri="{FF2B5EF4-FFF2-40B4-BE49-F238E27FC236}">
                <a16:creationId xmlns:a16="http://schemas.microsoft.com/office/drawing/2014/main" id="{137FF846-8A4C-42BA-88E4-3432A0861DC7}"/>
              </a:ext>
            </a:extLst>
          </p:cNvPr>
          <p:cNvCxnSpPr>
            <a:cxnSpLocks/>
            <a:stCxn id="120" idx="3"/>
            <a:endCxn id="142" idx="0"/>
          </p:cNvCxnSpPr>
          <p:nvPr/>
        </p:nvCxnSpPr>
        <p:spPr>
          <a:xfrm>
            <a:off x="4831390" y="2713429"/>
            <a:ext cx="586368" cy="364293"/>
          </a:xfrm>
          <a:prstGeom prst="bentConnector2">
            <a:avLst/>
          </a:prstGeom>
          <a:noFill/>
          <a:ln w="6350" cap="flat" cmpd="sng" algn="ctr">
            <a:solidFill>
              <a:sysClr val="window" lastClr="FFFFFF">
                <a:lumMod val="65000"/>
              </a:sysClr>
            </a:solidFill>
            <a:prstDash val="solid"/>
            <a:miter lim="800000"/>
            <a:tailEnd type="triangle"/>
          </a:ln>
          <a:effectLst/>
        </p:spPr>
      </p:cxnSp>
      <p:cxnSp>
        <p:nvCxnSpPr>
          <p:cNvPr id="144" name="直線矢印コネクタ 143">
            <a:extLst>
              <a:ext uri="{FF2B5EF4-FFF2-40B4-BE49-F238E27FC236}">
                <a16:creationId xmlns:a16="http://schemas.microsoft.com/office/drawing/2014/main" id="{80AF30B8-EDD4-48CD-8A90-5E70D9228AB5}"/>
              </a:ext>
            </a:extLst>
          </p:cNvPr>
          <p:cNvCxnSpPr>
            <a:cxnSpLocks/>
            <a:stCxn id="142" idx="2"/>
            <a:endCxn id="192" idx="0"/>
          </p:cNvCxnSpPr>
          <p:nvPr/>
        </p:nvCxnSpPr>
        <p:spPr>
          <a:xfrm>
            <a:off x="5417758" y="3524122"/>
            <a:ext cx="1" cy="166153"/>
          </a:xfrm>
          <a:prstGeom prst="straightConnector1">
            <a:avLst/>
          </a:prstGeom>
          <a:noFill/>
          <a:ln w="6350" cap="flat" cmpd="sng" algn="ctr">
            <a:solidFill>
              <a:sysClr val="window" lastClr="FFFFFF">
                <a:lumMod val="65000"/>
              </a:sysClr>
            </a:solidFill>
            <a:prstDash val="solid"/>
            <a:miter lim="800000"/>
            <a:tailEnd type="triangle"/>
          </a:ln>
          <a:effectLst/>
        </p:spPr>
      </p:cxnSp>
    </p:spTree>
    <p:extLst>
      <p:ext uri="{BB962C8B-B14F-4D97-AF65-F5344CB8AC3E}">
        <p14:creationId xmlns:p14="http://schemas.microsoft.com/office/powerpoint/2010/main" val="1493709841"/>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zh-TW" altLang="en-US" dirty="0">
                <a:latin typeface="Meiryo UI" panose="020B0604030504040204" pitchFamily="50" charset="-128"/>
                <a:ea typeface="Meiryo UI" panose="020B0604030504040204" pitchFamily="50" charset="-128"/>
              </a:rPr>
              <a:t>業務詳細仕様</a:t>
            </a:r>
            <a:br>
              <a:rPr lang="en-US" altLang="ja-JP" dirty="0">
                <a:latin typeface="Meiryo UI" panose="020B0604030504040204" pitchFamily="50" charset="-128"/>
                <a:ea typeface="Meiryo UI" panose="020B0604030504040204" pitchFamily="50" charset="-128"/>
              </a:rPr>
            </a:br>
            <a:r>
              <a:rPr lang="ja-JP" altLang="en-US" dirty="0">
                <a:latin typeface="Meiryo UI" panose="020B0604030504040204" pitchFamily="50" charset="-128"/>
                <a:ea typeface="Meiryo UI" panose="020B0604030504040204" pitchFamily="50" charset="-128"/>
              </a:rPr>
              <a:t>事前準備</a:t>
            </a:r>
            <a:r>
              <a:rPr lang="zh-TW" altLang="en-US"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マスタ情報管理 </a:t>
            </a:r>
            <a:r>
              <a:rPr lang="en-US" altLang="ja-JP" dirty="0">
                <a:latin typeface="Meiryo UI" panose="020B0604030504040204" pitchFamily="50" charset="-128"/>
                <a:ea typeface="Meiryo UI" panose="020B0604030504040204" pitchFamily="50" charset="-128"/>
              </a:rPr>
              <a:t>– </a:t>
            </a:r>
            <a:r>
              <a:rPr lang="ja-JP" altLang="en-US" dirty="0">
                <a:latin typeface="Meiryo UI" panose="020B0604030504040204" pitchFamily="50" charset="-128"/>
                <a:ea typeface="Meiryo UI" panose="020B0604030504040204" pitchFamily="50" charset="-128"/>
              </a:rPr>
              <a:t>事業者情報</a:t>
            </a:r>
            <a:endParaRPr kumimoji="1" lang="ja-JP" altLang="en-US" dirty="0">
              <a:latin typeface="Meiryo UI" panose="020B0604030504040204" pitchFamily="50" charset="-128"/>
              <a:ea typeface="Meiryo UI" panose="020B0604030504040204" pitchFamily="50" charset="-128"/>
            </a:endParaRPr>
          </a:p>
        </p:txBody>
      </p:sp>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nvPr>
        </p:nvGraphicFramePr>
        <p:xfrm>
          <a:off x="138785" y="895818"/>
          <a:ext cx="9601200" cy="5852115"/>
        </p:xfrm>
        <a:graphic>
          <a:graphicData uri="http://schemas.openxmlformats.org/drawingml/2006/table">
            <a:tbl>
              <a:tblPr firstRow="1" bandRow="1">
                <a:tableStyleId>{2D5ABB26-0587-4C30-8999-92F81FD0307C}</a:tableStyleId>
              </a:tblPr>
              <a:tblGrid>
                <a:gridCol w="1149668">
                  <a:extLst>
                    <a:ext uri="{9D8B030D-6E8A-4147-A177-3AD203B41FA5}">
                      <a16:colId xmlns:a16="http://schemas.microsoft.com/office/drawing/2014/main" val="358073148"/>
                    </a:ext>
                  </a:extLst>
                </a:gridCol>
                <a:gridCol w="8451532">
                  <a:extLst>
                    <a:ext uri="{9D8B030D-6E8A-4147-A177-3AD203B41FA5}">
                      <a16:colId xmlns:a16="http://schemas.microsoft.com/office/drawing/2014/main" val="1235158156"/>
                    </a:ext>
                  </a:extLst>
                </a:gridCol>
              </a:tblGrid>
              <a:tr h="329667">
                <a:tc>
                  <a:txBody>
                    <a:bodyPr/>
                    <a:lstStyle/>
                    <a:p>
                      <a:pPr algn="l"/>
                      <a:r>
                        <a:rPr kumimoji="1" lang="ja-JP" altLang="en-US" sz="1200" b="0" dirty="0">
                          <a:latin typeface="Meiryo UI" panose="020B0604030504040204" pitchFamily="50" charset="-128"/>
                          <a:ea typeface="Meiryo UI" panose="020B0604030504040204" pitchFamily="50" charset="-128"/>
                        </a:rPr>
                        <a:t>業務プロセス</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登録</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a:t>
                      </a:r>
                      <a:r>
                        <a:rPr kumimoji="1" lang="en-US" altLang="ja-JP" sz="1200" b="0" dirty="0">
                          <a:latin typeface="Meiryo UI" panose="020B0604030504040204" pitchFamily="50" charset="-128"/>
                          <a:ea typeface="Meiryo UI" panose="020B0604030504040204" pitchFamily="50" charset="-128"/>
                        </a:rPr>
                        <a:t>04:</a:t>
                      </a:r>
                      <a:r>
                        <a:rPr kumimoji="1" lang="ja-JP" altLang="en-US" sz="1200" b="0" dirty="0">
                          <a:latin typeface="Meiryo UI" panose="020B0604030504040204" pitchFamily="50" charset="-128"/>
                          <a:ea typeface="Meiryo UI" panose="020B0604030504040204" pitchFamily="50" charset="-128"/>
                        </a:rPr>
                        <a:t>事業者・ユーザ情報登録申請」「</a:t>
                      </a:r>
                      <a:r>
                        <a:rPr kumimoji="1" lang="en-US" altLang="ja-JP" sz="1200" b="0" dirty="0">
                          <a:latin typeface="Meiryo UI" panose="020B0604030504040204" pitchFamily="50" charset="-128"/>
                          <a:ea typeface="Meiryo UI" panose="020B0604030504040204" pitchFamily="50" charset="-128"/>
                        </a:rPr>
                        <a:t>05:</a:t>
                      </a:r>
                      <a:r>
                        <a:rPr kumimoji="1" lang="ja-JP" altLang="en-US" sz="1200" b="0" dirty="0">
                          <a:latin typeface="Meiryo UI" panose="020B0604030504040204" pitchFamily="50" charset="-128"/>
                          <a:ea typeface="Meiryo UI" panose="020B0604030504040204" pitchFamily="50" charset="-128"/>
                        </a:rPr>
                        <a:t>事業者情報審査」</a:t>
                      </a: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zh-TW" sz="1200" b="0" dirty="0">
                          <a:latin typeface="Meiryo UI" panose="020B0604030504040204" pitchFamily="50" charset="-128"/>
                          <a:ea typeface="Meiryo UI" panose="020B0604030504040204" pitchFamily="50" charset="-128"/>
                        </a:rPr>
                        <a:t>【</a:t>
                      </a:r>
                      <a:r>
                        <a:rPr kumimoji="1" lang="zh-TW" altLang="en-US" sz="1200" b="0" dirty="0">
                          <a:latin typeface="Meiryo UI" panose="020B0604030504040204" pitchFamily="50" charset="-128"/>
                          <a:ea typeface="Meiryo UI" panose="020B0604030504040204" pitchFamily="50" charset="-128"/>
                        </a:rPr>
                        <a:t>変更</a:t>
                      </a:r>
                      <a:r>
                        <a:rPr kumimoji="1" lang="en-US" altLang="zh-TW"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a:t>
                      </a:r>
                      <a:r>
                        <a:rPr kumimoji="1" lang="en-US" altLang="ja-JP" sz="1200" b="0" dirty="0">
                          <a:latin typeface="Meiryo UI" panose="020B0604030504040204" pitchFamily="50" charset="-128"/>
                          <a:ea typeface="Meiryo UI" panose="020B0604030504040204" pitchFamily="50" charset="-128"/>
                        </a:rPr>
                        <a:t>01:</a:t>
                      </a:r>
                      <a:r>
                        <a:rPr kumimoji="1" lang="ja-JP" altLang="en-US" sz="1200" b="0" dirty="0">
                          <a:latin typeface="Meiryo UI" panose="020B0604030504040204" pitchFamily="50" charset="-128"/>
                          <a:ea typeface="Meiryo UI" panose="020B0604030504040204" pitchFamily="50" charset="-128"/>
                        </a:rPr>
                        <a:t>事業者・ユーザ情報変更申請」「</a:t>
                      </a:r>
                      <a:r>
                        <a:rPr kumimoji="1" lang="en-US" altLang="ja-JP" sz="1200" b="0" dirty="0">
                          <a:latin typeface="Meiryo UI" panose="020B0604030504040204" pitchFamily="50" charset="-128"/>
                          <a:ea typeface="Meiryo UI" panose="020B0604030504040204" pitchFamily="50" charset="-128"/>
                        </a:rPr>
                        <a:t>02:</a:t>
                      </a:r>
                      <a:r>
                        <a:rPr kumimoji="1" lang="ja-JP" altLang="en-US" sz="1200" b="0" dirty="0">
                          <a:latin typeface="Meiryo UI" panose="020B0604030504040204" pitchFamily="50" charset="-128"/>
                          <a:ea typeface="Meiryo UI" panose="020B0604030504040204" pitchFamily="50" charset="-128"/>
                        </a:rPr>
                        <a:t>事業者情報審査」</a:t>
                      </a: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照会</a:t>
                      </a:r>
                      <a:r>
                        <a:rPr kumimoji="1" lang="en-US" altLang="ja-JP" sz="1200" b="0" dirty="0">
                          <a:latin typeface="Meiryo UI" panose="020B0604030504040204" pitchFamily="50" charset="-128"/>
                          <a:ea typeface="Meiryo UI" panose="020B0604030504040204" pitchFamily="50" charset="-128"/>
                        </a:rPr>
                        <a:t>】</a:t>
                      </a:r>
                      <a:r>
                        <a:rPr kumimoji="1" lang="zh-TW" altLang="en-US" sz="1200" b="0" dirty="0">
                          <a:latin typeface="Meiryo UI" panose="020B0604030504040204" pitchFamily="50" charset="-128"/>
                          <a:ea typeface="Meiryo UI" panose="020B0604030504040204" pitchFamily="50" charset="-128"/>
                        </a:rPr>
                        <a:t>「</a:t>
                      </a:r>
                      <a:r>
                        <a:rPr kumimoji="1" lang="en-US" altLang="zh-TW" sz="1200" b="0" dirty="0">
                          <a:latin typeface="Meiryo UI" panose="020B0604030504040204" pitchFamily="50" charset="-128"/>
                          <a:ea typeface="Meiryo UI" panose="020B0604030504040204" pitchFamily="50" charset="-128"/>
                        </a:rPr>
                        <a:t>01:</a:t>
                      </a:r>
                      <a:r>
                        <a:rPr kumimoji="1" lang="zh-TW" altLang="en-US" sz="1200" b="0" dirty="0">
                          <a:latin typeface="Meiryo UI" panose="020B0604030504040204" pitchFamily="50" charset="-128"/>
                          <a:ea typeface="Meiryo UI" panose="020B0604030504040204" pitchFamily="50" charset="-128"/>
                        </a:rPr>
                        <a:t>事業者</a:t>
                      </a:r>
                      <a:r>
                        <a:rPr kumimoji="1" lang="ja-JP" altLang="en-US" sz="1200" b="0" dirty="0">
                          <a:latin typeface="Meiryo UI" panose="020B0604030504040204" pitchFamily="50" charset="-128"/>
                          <a:ea typeface="Meiryo UI" panose="020B0604030504040204" pitchFamily="50" charset="-128"/>
                        </a:rPr>
                        <a:t>・ユーザ</a:t>
                      </a:r>
                      <a:r>
                        <a:rPr kumimoji="1" lang="zh-TW" altLang="en-US" sz="1200" b="0" dirty="0">
                          <a:latin typeface="Meiryo UI" panose="020B0604030504040204" pitchFamily="50" charset="-128"/>
                          <a:ea typeface="Meiryo UI" panose="020B0604030504040204" pitchFamily="50" charset="-128"/>
                        </a:rPr>
                        <a:t>情報</a:t>
                      </a:r>
                      <a:r>
                        <a:rPr kumimoji="1" lang="ja-JP" altLang="en-US" sz="1200" b="0" dirty="0">
                          <a:latin typeface="Meiryo UI" panose="020B0604030504040204" pitchFamily="50" charset="-128"/>
                          <a:ea typeface="Meiryo UI" panose="020B0604030504040204" pitchFamily="50" charset="-128"/>
                        </a:rPr>
                        <a:t>照会</a:t>
                      </a:r>
                      <a:r>
                        <a:rPr kumimoji="1" lang="zh-TW" altLang="en-US" sz="1200" b="0" dirty="0">
                          <a:latin typeface="Meiryo UI" panose="020B0604030504040204" pitchFamily="50" charset="-128"/>
                          <a:ea typeface="Meiryo UI" panose="020B0604030504040204" pitchFamily="50" charset="-128"/>
                        </a:rPr>
                        <a:t>」</a:t>
                      </a:r>
                      <a:endParaRPr kumimoji="1" lang="en-US" altLang="zh-TW"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275798">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業務詳細仕様</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2081878"/>
                  </a:ext>
                </a:extLst>
              </a:tr>
              <a:tr h="4936237">
                <a:tc gridSpan="2">
                  <a:txBody>
                    <a:bodyPr/>
                    <a:lstStyle/>
                    <a:p>
                      <a:pPr lvl="0">
                        <a:defRPr/>
                      </a:pPr>
                      <a:r>
                        <a:rPr kumimoji="0" lang="ja-JP" altLang="en-US" sz="1100" b="1" u="sng" kern="0" dirty="0">
                          <a:solidFill>
                            <a:srgbClr val="000000">
                              <a:lumMod val="100000"/>
                            </a:srgbClr>
                          </a:solidFill>
                          <a:latin typeface="Meiryo UI"/>
                          <a:ea typeface="Meiryo UI"/>
                        </a:rPr>
                        <a:t>事業者情報の登録データ</a:t>
                      </a:r>
                      <a:endParaRPr kumimoji="0" lang="en-US" altLang="ja-JP" sz="1100" b="1" u="sng" kern="0" dirty="0">
                        <a:solidFill>
                          <a:srgbClr val="000000">
                            <a:lumMod val="100000"/>
                          </a:srgbClr>
                        </a:solidFill>
                        <a:latin typeface="Meiryo UI"/>
                        <a:ea typeface="Meiryo UI"/>
                      </a:endParaRPr>
                    </a:p>
                    <a:p>
                      <a:pPr marL="0" lvl="0" indent="0">
                        <a:buFont typeface="Arial" panose="020B0604020202020204" pitchFamily="34" charset="0"/>
                        <a:buNone/>
                        <a:defRPr/>
                      </a:pPr>
                      <a:endParaRPr kumimoji="0" lang="en-US" altLang="ja-JP" sz="800" b="0" u="none" kern="0" dirty="0">
                        <a:solidFill>
                          <a:srgbClr val="000000">
                            <a:lumMod val="100000"/>
                          </a:srgbClr>
                        </a:solidFill>
                        <a:latin typeface="Meiryo UI"/>
                        <a:ea typeface="Meiryo UI"/>
                      </a:endParaRPr>
                    </a:p>
                    <a:p>
                      <a:pPr lvl="0">
                        <a:defRPr/>
                      </a:pPr>
                      <a:r>
                        <a:rPr kumimoji="0" lang="en-US" altLang="ja-JP" sz="1100" b="0" u="none" kern="0" dirty="0">
                          <a:solidFill>
                            <a:srgbClr val="000000">
                              <a:lumMod val="100000"/>
                            </a:srgbClr>
                          </a:solidFill>
                          <a:latin typeface="Meiryo UI"/>
                          <a:ea typeface="Meiryo UI"/>
                        </a:rPr>
                        <a:t>【</a:t>
                      </a:r>
                      <a:r>
                        <a:rPr kumimoji="0" lang="ja-JP" altLang="en-US" sz="1100" b="0" u="none" kern="0" dirty="0">
                          <a:solidFill>
                            <a:srgbClr val="000000">
                              <a:lumMod val="100000"/>
                            </a:srgbClr>
                          </a:solidFill>
                          <a:latin typeface="Meiryo UI"/>
                          <a:ea typeface="Meiryo UI"/>
                        </a:rPr>
                        <a:t>事業者情報の主な登録内容</a:t>
                      </a:r>
                      <a:r>
                        <a:rPr kumimoji="0" lang="en-US" altLang="ja-JP" sz="1100" b="0" u="none" kern="0" dirty="0">
                          <a:solidFill>
                            <a:srgbClr val="000000">
                              <a:lumMod val="100000"/>
                            </a:srgbClr>
                          </a:solidFill>
                          <a:latin typeface="Meiryo UI"/>
                          <a:ea typeface="Meiryo UI"/>
                        </a:rPr>
                        <a:t>】</a:t>
                      </a: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1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1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1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1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1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1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1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1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1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1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1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1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1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1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1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1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1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1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1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500" b="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77678721"/>
                  </a:ext>
                </a:extLst>
              </a:tr>
            </a:tbl>
          </a:graphicData>
        </a:graphic>
      </p:graphicFrame>
      <p:graphicFrame>
        <p:nvGraphicFramePr>
          <p:cNvPr id="6" name="表 5">
            <a:extLst>
              <a:ext uri="{FF2B5EF4-FFF2-40B4-BE49-F238E27FC236}">
                <a16:creationId xmlns:a16="http://schemas.microsoft.com/office/drawing/2014/main" id="{560EA8BD-1A81-4898-9A76-39D0CE24E207}"/>
              </a:ext>
            </a:extLst>
          </p:cNvPr>
          <p:cNvGraphicFramePr>
            <a:graphicFrameLocks noGrp="1"/>
          </p:cNvGraphicFramePr>
          <p:nvPr>
            <p:extLst/>
          </p:nvPr>
        </p:nvGraphicFramePr>
        <p:xfrm>
          <a:off x="219031" y="2417230"/>
          <a:ext cx="9445538" cy="3288720"/>
        </p:xfrm>
        <a:graphic>
          <a:graphicData uri="http://schemas.openxmlformats.org/drawingml/2006/table">
            <a:tbl>
              <a:tblPr firstRow="1" bandRow="1">
                <a:tableStyleId>{2D5ABB26-0587-4C30-8999-92F81FD0307C}</a:tableStyleId>
              </a:tblPr>
              <a:tblGrid>
                <a:gridCol w="847776">
                  <a:extLst>
                    <a:ext uri="{9D8B030D-6E8A-4147-A177-3AD203B41FA5}">
                      <a16:colId xmlns:a16="http://schemas.microsoft.com/office/drawing/2014/main" val="748638402"/>
                    </a:ext>
                  </a:extLst>
                </a:gridCol>
                <a:gridCol w="1538850">
                  <a:extLst>
                    <a:ext uri="{9D8B030D-6E8A-4147-A177-3AD203B41FA5}">
                      <a16:colId xmlns:a16="http://schemas.microsoft.com/office/drawing/2014/main" val="3253929150"/>
                    </a:ext>
                  </a:extLst>
                </a:gridCol>
                <a:gridCol w="4878950">
                  <a:extLst>
                    <a:ext uri="{9D8B030D-6E8A-4147-A177-3AD203B41FA5}">
                      <a16:colId xmlns:a16="http://schemas.microsoft.com/office/drawing/2014/main" val="4116574233"/>
                    </a:ext>
                  </a:extLst>
                </a:gridCol>
                <a:gridCol w="2179962">
                  <a:extLst>
                    <a:ext uri="{9D8B030D-6E8A-4147-A177-3AD203B41FA5}">
                      <a16:colId xmlns:a16="http://schemas.microsoft.com/office/drawing/2014/main" val="4248730041"/>
                    </a:ext>
                  </a:extLst>
                </a:gridCol>
              </a:tblGrid>
              <a:tr h="129703">
                <a:tc gridSpan="2">
                  <a:txBody>
                    <a:bodyPr/>
                    <a:lstStyle/>
                    <a:p>
                      <a:pPr algn="ctr"/>
                      <a:r>
                        <a:rPr kumimoji="1" lang="ja-JP" altLang="en-US" sz="1000" dirty="0">
                          <a:latin typeface="Meiryo UI" panose="020B0604030504040204" pitchFamily="50" charset="-128"/>
                          <a:ea typeface="Meiryo UI" panose="020B0604030504040204" pitchFamily="50" charset="-128"/>
                        </a:rPr>
                        <a:t>登録内容</a:t>
                      </a:r>
                    </a:p>
                  </a:txBody>
                  <a:tcPr marL="36000" marR="36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endParaRPr kumimoji="1" lang="ja-JP" altLang="en-US" sz="11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1000" dirty="0">
                          <a:latin typeface="Meiryo UI" panose="020B0604030504040204" pitchFamily="50" charset="-128"/>
                          <a:ea typeface="Meiryo UI" panose="020B0604030504040204" pitchFamily="50" charset="-128"/>
                        </a:rPr>
                        <a:t>説明</a:t>
                      </a:r>
                    </a:p>
                  </a:txBody>
                  <a:tcPr marL="36000" marR="36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kumimoji="1" lang="ja-JP" altLang="en-US" sz="1000" dirty="0">
                          <a:latin typeface="Meiryo UI" panose="020B0604030504040204" pitchFamily="50" charset="-128"/>
                          <a:ea typeface="Meiryo UI" panose="020B0604030504040204" pitchFamily="50" charset="-128"/>
                        </a:rPr>
                        <a:t>備考</a:t>
                      </a:r>
                    </a:p>
                  </a:txBody>
                  <a:tcPr marL="36000" marR="36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929096736"/>
                  </a:ext>
                </a:extLst>
              </a:tr>
              <a:tr h="129703">
                <a:tc rowSpan="11">
                  <a:txBody>
                    <a:bodyPr/>
                    <a:lstStyle/>
                    <a:p>
                      <a:pPr algn="ctr"/>
                      <a:r>
                        <a:rPr kumimoji="1" lang="ja-JP" altLang="en-US" sz="1000" dirty="0">
                          <a:latin typeface="Meiryo UI" panose="020B0604030504040204" pitchFamily="50" charset="-128"/>
                          <a:ea typeface="Meiryo UI" panose="020B0604030504040204" pitchFamily="50" charset="-128"/>
                        </a:rPr>
                        <a:t>事業者情報</a:t>
                      </a:r>
                    </a:p>
                  </a:txBody>
                  <a:tcPr marL="36000" marR="36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000" dirty="0">
                          <a:latin typeface="Meiryo UI" panose="020B0604030504040204" pitchFamily="50" charset="-128"/>
                          <a:ea typeface="Meiryo UI" panose="020B0604030504040204" pitchFamily="50" charset="-128"/>
                        </a:rPr>
                        <a:t>再エネ事業者コード</a:t>
                      </a:r>
                    </a:p>
                  </a:txBody>
                  <a:tcPr marL="36000" marR="36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900" dirty="0">
                          <a:latin typeface="Meiryo UI" panose="020B0604030504040204" pitchFamily="50" charset="-128"/>
                          <a:ea typeface="Meiryo UI" panose="020B0604030504040204" pitchFamily="50" charset="-128"/>
                        </a:rPr>
                        <a:t>再エネ事業者を一意に特定するコード</a:t>
                      </a:r>
                      <a:r>
                        <a:rPr kumimoji="1" lang="en-US" altLang="ja-JP" sz="900" dirty="0">
                          <a:latin typeface="Meiryo UI" panose="020B0604030504040204" pitchFamily="50" charset="-128"/>
                          <a:ea typeface="Meiryo UI" panose="020B0604030504040204" pitchFamily="50" charset="-128"/>
                        </a:rPr>
                        <a:t>(</a:t>
                      </a:r>
                      <a:r>
                        <a:rPr kumimoji="1" lang="ja-JP" altLang="en-US" sz="900" dirty="0">
                          <a:latin typeface="Meiryo UI" panose="020B0604030504040204" pitchFamily="50" charset="-128"/>
                          <a:ea typeface="Meiryo UI" panose="020B0604030504040204" pitchFamily="50" charset="-128"/>
                        </a:rPr>
                        <a:t>再エネ業務統合システムにて自動採番</a:t>
                      </a:r>
                      <a:r>
                        <a:rPr kumimoji="1" lang="en-US" altLang="ja-JP" sz="900" dirty="0">
                          <a:latin typeface="Meiryo UI" panose="020B0604030504040204" pitchFamily="50" charset="-128"/>
                          <a:ea typeface="Meiryo UI" panose="020B0604030504040204" pitchFamily="50" charset="-128"/>
                        </a:rPr>
                        <a:t>)</a:t>
                      </a:r>
                      <a:endParaRPr kumimoji="1" lang="ja-JP" altLang="en-US" sz="900" dirty="0">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900" dirty="0">
                          <a:latin typeface="Meiryo UI" panose="020B0604030504040204" pitchFamily="50" charset="-128"/>
                          <a:ea typeface="Meiryo UI" panose="020B0604030504040204" pitchFamily="50" charset="-128"/>
                        </a:rPr>
                        <a:t>消込システムで利用</a:t>
                      </a:r>
                    </a:p>
                  </a:txBody>
                  <a:tcPr marL="36000" marR="36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959412711"/>
                  </a:ext>
                </a:extLst>
              </a:tr>
              <a:tr h="129703">
                <a:tc vMerge="1">
                  <a:txBody>
                    <a:bodyPr/>
                    <a:lstStyle/>
                    <a:p>
                      <a:endParaRPr kumimoji="1" lang="ja-JP" altLang="en-US"/>
                    </a:p>
                  </a:txBody>
                  <a:tcPr>
                    <a:lnT w="9525" cap="flat" cmpd="sng" algn="ctr">
                      <a:solidFill>
                        <a:schemeClr val="bg1">
                          <a:lumMod val="85000"/>
                        </a:schemeClr>
                      </a:solidFill>
                      <a:prstDash val="solid"/>
                      <a:round/>
                      <a:headEnd type="none" w="med" len="med"/>
                      <a:tailEnd type="none" w="med" len="med"/>
                    </a:lnT>
                  </a:tcPr>
                </a:tc>
                <a:tc>
                  <a:txBody>
                    <a:bodyPr/>
                    <a:lstStyle/>
                    <a:p>
                      <a:r>
                        <a:rPr kumimoji="1" lang="ja-JP" altLang="en-US" sz="1000" dirty="0">
                          <a:latin typeface="Meiryo UI" panose="020B0604030504040204" pitchFamily="50" charset="-128"/>
                          <a:ea typeface="Meiryo UI" panose="020B0604030504040204" pitchFamily="50" charset="-128"/>
                        </a:rPr>
                        <a:t>電気事業者名称</a:t>
                      </a:r>
                    </a:p>
                  </a:txBody>
                  <a:tcPr marL="36000" marR="36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900" dirty="0">
                          <a:latin typeface="Meiryo UI" panose="020B0604030504040204" pitchFamily="50" charset="-128"/>
                          <a:ea typeface="Meiryo UI" panose="020B0604030504040204" pitchFamily="50" charset="-128"/>
                        </a:rPr>
                        <a:t>電気事業者の名称</a:t>
                      </a:r>
                    </a:p>
                  </a:txBody>
                  <a:tcPr marL="36000" marR="36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en-US" altLang="ja-JP" sz="900" dirty="0">
                          <a:latin typeface="Meiryo UI" panose="020B0604030504040204" pitchFamily="50" charset="-128"/>
                          <a:ea typeface="Meiryo UI" panose="020B0604030504040204" pitchFamily="50" charset="-128"/>
                        </a:rPr>
                        <a:t>※3</a:t>
                      </a:r>
                      <a:endParaRPr kumimoji="1" lang="ja-JP" altLang="en-US" sz="900" dirty="0">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28957930"/>
                  </a:ext>
                </a:extLst>
              </a:tr>
              <a:tr h="129703">
                <a:tc vMerge="1">
                  <a:txBody>
                    <a:bodyPr/>
                    <a:lstStyle/>
                    <a:p>
                      <a:endParaRPr kumimoji="1" lang="ja-JP" altLang="en-US" sz="11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r>
                        <a:rPr kumimoji="1" lang="ja-JP" altLang="en-US" sz="1000" dirty="0">
                          <a:latin typeface="Meiryo UI" panose="020B0604030504040204" pitchFamily="50" charset="-128"/>
                          <a:ea typeface="Meiryo UI" panose="020B0604030504040204" pitchFamily="50" charset="-128"/>
                        </a:rPr>
                        <a:t>業務担当者①氏名</a:t>
                      </a:r>
                    </a:p>
                  </a:txBody>
                  <a:tcPr marL="36000" marR="36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en-US" altLang="ja-JP" sz="900" dirty="0">
                          <a:latin typeface="Meiryo UI" panose="020B0604030504040204" pitchFamily="50" charset="-128"/>
                          <a:ea typeface="Meiryo UI" panose="020B0604030504040204" pitchFamily="50" charset="-128"/>
                        </a:rPr>
                        <a:t>FIP</a:t>
                      </a:r>
                      <a:r>
                        <a:rPr kumimoji="1" lang="ja-JP" altLang="en-US" sz="900" dirty="0">
                          <a:latin typeface="Meiryo UI" panose="020B0604030504040204" pitchFamily="50" charset="-128"/>
                          <a:ea typeface="Meiryo UI" panose="020B0604030504040204" pitchFamily="50" charset="-128"/>
                        </a:rPr>
                        <a:t>交付業務・廃棄等費用積立業務における広域機関との窓口担当者の氏名</a:t>
                      </a:r>
                    </a:p>
                  </a:txBody>
                  <a:tcPr marL="36000" marR="36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900" dirty="0">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245397154"/>
                  </a:ext>
                </a:extLst>
              </a:tr>
              <a:tr h="213639">
                <a:tc vMerge="1">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1" lang="ja-JP" altLang="en-US" sz="11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ja-JP" altLang="en-US" sz="1000" dirty="0">
                          <a:latin typeface="Meiryo UI" panose="020B0604030504040204" pitchFamily="50" charset="-128"/>
                          <a:ea typeface="Meiryo UI" panose="020B0604030504040204" pitchFamily="50" charset="-128"/>
                        </a:rPr>
                        <a:t>業務担当者①連絡先</a:t>
                      </a:r>
                    </a:p>
                  </a:txBody>
                  <a:tcPr marL="36000" marR="36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en-US" altLang="ja-JP" sz="900" dirty="0">
                          <a:latin typeface="Meiryo UI" panose="020B0604030504040204" pitchFamily="50" charset="-128"/>
                          <a:ea typeface="Meiryo UI" panose="020B0604030504040204" pitchFamily="50" charset="-128"/>
                        </a:rPr>
                        <a:t>FIP</a:t>
                      </a:r>
                      <a:r>
                        <a:rPr kumimoji="1" lang="ja-JP" altLang="en-US" sz="900" dirty="0">
                          <a:latin typeface="Meiryo UI" panose="020B0604030504040204" pitchFamily="50" charset="-128"/>
                          <a:ea typeface="Meiryo UI" panose="020B0604030504040204" pitchFamily="50" charset="-128"/>
                        </a:rPr>
                        <a:t>交付業務・廃棄等費用積立業務における広域機関との窓口担当者の連絡先</a:t>
                      </a:r>
                      <a:r>
                        <a:rPr kumimoji="1" lang="en-US" altLang="ja-JP" sz="900" dirty="0">
                          <a:latin typeface="Meiryo UI" panose="020B0604030504040204" pitchFamily="50" charset="-128"/>
                          <a:ea typeface="Meiryo UI" panose="020B0604030504040204" pitchFamily="50" charset="-128"/>
                        </a:rPr>
                        <a:t>(TEL</a:t>
                      </a:r>
                      <a:r>
                        <a:rPr kumimoji="1" lang="ja-JP" altLang="en-US" sz="900" dirty="0">
                          <a:latin typeface="Meiryo UI" panose="020B0604030504040204" pitchFamily="50" charset="-128"/>
                          <a:ea typeface="Meiryo UI" panose="020B0604030504040204" pitchFamily="50" charset="-128"/>
                        </a:rPr>
                        <a:t>・メール</a:t>
                      </a:r>
                      <a:r>
                        <a:rPr kumimoji="1" lang="en-US" altLang="ja-JP" sz="900" dirty="0">
                          <a:latin typeface="Meiryo UI" panose="020B0604030504040204" pitchFamily="50" charset="-128"/>
                          <a:ea typeface="Meiryo UI" panose="020B0604030504040204" pitchFamily="50" charset="-128"/>
                        </a:rPr>
                        <a:t>)</a:t>
                      </a:r>
                      <a:endParaRPr kumimoji="1" lang="ja-JP" altLang="en-US" sz="900" dirty="0">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ja-JP" altLang="en-US" sz="900" dirty="0">
                          <a:latin typeface="Meiryo UI" panose="020B0604030504040204" pitchFamily="50" charset="-128"/>
                          <a:ea typeface="Meiryo UI" panose="020B0604030504040204" pitchFamily="50" charset="-128"/>
                        </a:rPr>
                        <a:t>メールアドレスに</a:t>
                      </a:r>
                      <a:r>
                        <a:rPr kumimoji="1" lang="en-US" altLang="ja-JP" sz="900" dirty="0">
                          <a:latin typeface="Meiryo UI" panose="020B0604030504040204" pitchFamily="50" charset="-128"/>
                          <a:ea typeface="Meiryo UI" panose="020B0604030504040204" pitchFamily="50" charset="-128"/>
                        </a:rPr>
                        <a:t>”</a:t>
                      </a:r>
                      <a:r>
                        <a:rPr kumimoji="1" lang="ja-JP" altLang="en-US" sz="900" dirty="0">
                          <a:latin typeface="Meiryo UI" panose="020B0604030504040204" pitchFamily="50" charset="-128"/>
                          <a:ea typeface="Meiryo UI" panose="020B0604030504040204" pitchFamily="50" charset="-128"/>
                        </a:rPr>
                        <a:t>メーリングリスト</a:t>
                      </a:r>
                      <a:r>
                        <a:rPr kumimoji="1" lang="en-US" altLang="ja-JP" sz="900" dirty="0">
                          <a:latin typeface="Meiryo UI" panose="020B0604030504040204" pitchFamily="50" charset="-128"/>
                          <a:ea typeface="Meiryo UI" panose="020B0604030504040204" pitchFamily="50" charset="-128"/>
                        </a:rPr>
                        <a:t>”</a:t>
                      </a:r>
                      <a:r>
                        <a:rPr kumimoji="1" lang="ja-JP" altLang="en-US" sz="900" dirty="0">
                          <a:latin typeface="Meiryo UI" panose="020B0604030504040204" pitchFamily="50" charset="-128"/>
                          <a:ea typeface="Meiryo UI" panose="020B0604030504040204" pitchFamily="50" charset="-128"/>
                        </a:rPr>
                        <a:t>の登録を推奨</a:t>
                      </a:r>
                      <a:r>
                        <a:rPr kumimoji="1" lang="en-US" altLang="ja-JP" sz="900" dirty="0">
                          <a:latin typeface="Meiryo UI" panose="020B0604030504040204" pitchFamily="50" charset="-128"/>
                          <a:ea typeface="Meiryo UI" panose="020B0604030504040204" pitchFamily="50" charset="-128"/>
                        </a:rPr>
                        <a:t>(※1)</a:t>
                      </a:r>
                      <a:endParaRPr kumimoji="1" lang="ja-JP" altLang="en-US" sz="900" dirty="0">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936468307"/>
                  </a:ext>
                </a:extLst>
              </a:tr>
              <a:tr h="129703">
                <a:tc vMerge="1">
                  <a:txBody>
                    <a:bodyPr/>
                    <a:lstStyle/>
                    <a:p>
                      <a:endParaRPr kumimoji="1" lang="ja-JP" altLang="en-US" sz="11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r>
                        <a:rPr kumimoji="1" lang="ja-JP" altLang="en-US" sz="1000" dirty="0">
                          <a:latin typeface="Meiryo UI" panose="020B0604030504040204" pitchFamily="50" charset="-128"/>
                          <a:ea typeface="Meiryo UI" panose="020B0604030504040204" pitchFamily="50" charset="-128"/>
                        </a:rPr>
                        <a:t>業務担当者①住所</a:t>
                      </a:r>
                    </a:p>
                  </a:txBody>
                  <a:tcPr marL="36000" marR="36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en-US" altLang="ja-JP" sz="900" dirty="0">
                          <a:latin typeface="Meiryo UI" panose="020B0604030504040204" pitchFamily="50" charset="-128"/>
                          <a:ea typeface="Meiryo UI" panose="020B0604030504040204" pitchFamily="50" charset="-128"/>
                        </a:rPr>
                        <a:t>FIP</a:t>
                      </a:r>
                      <a:r>
                        <a:rPr kumimoji="1" lang="ja-JP" altLang="en-US" sz="900" dirty="0">
                          <a:latin typeface="Meiryo UI" panose="020B0604030504040204" pitchFamily="50" charset="-128"/>
                          <a:ea typeface="Meiryo UI" panose="020B0604030504040204" pitchFamily="50" charset="-128"/>
                        </a:rPr>
                        <a:t>交付業務・廃棄等費用積立業務における広域機関との窓口担当者の住所</a:t>
                      </a:r>
                      <a:r>
                        <a:rPr kumimoji="1" lang="en-US" altLang="ja-JP" sz="900" dirty="0">
                          <a:latin typeface="Meiryo UI" panose="020B0604030504040204" pitchFamily="50" charset="-128"/>
                          <a:ea typeface="Meiryo UI" panose="020B0604030504040204" pitchFamily="50" charset="-128"/>
                        </a:rPr>
                        <a:t>(</a:t>
                      </a:r>
                      <a:r>
                        <a:rPr kumimoji="1" lang="ja-JP" altLang="en-US" sz="900" dirty="0">
                          <a:latin typeface="Meiryo UI" panose="020B0604030504040204" pitchFamily="50" charset="-128"/>
                          <a:ea typeface="Meiryo UI" panose="020B0604030504040204" pitchFamily="50" charset="-128"/>
                        </a:rPr>
                        <a:t>必要書類などの送付先</a:t>
                      </a:r>
                      <a:r>
                        <a:rPr kumimoji="1" lang="en-US" altLang="ja-JP" sz="900" dirty="0">
                          <a:latin typeface="Meiryo UI" panose="020B0604030504040204" pitchFamily="50" charset="-128"/>
                          <a:ea typeface="Meiryo UI" panose="020B0604030504040204" pitchFamily="50" charset="-128"/>
                        </a:rPr>
                        <a:t>)</a:t>
                      </a:r>
                      <a:endParaRPr kumimoji="1" lang="ja-JP" altLang="en-US" sz="900" dirty="0">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900" dirty="0">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70432903"/>
                  </a:ext>
                </a:extLst>
              </a:tr>
              <a:tr h="129703">
                <a:tc vMerge="1">
                  <a:txBody>
                    <a:bodyPr/>
                    <a:lstStyle/>
                    <a:p>
                      <a:endParaRPr kumimoji="1" lang="ja-JP" altLang="en-US"/>
                    </a:p>
                  </a:txBody>
                  <a:tcPr/>
                </a:tc>
                <a:tc>
                  <a:txBody>
                    <a:bodyPr/>
                    <a:lstStyle/>
                    <a:p>
                      <a:r>
                        <a:rPr kumimoji="1" lang="ja-JP" altLang="en-US" sz="1000" dirty="0">
                          <a:latin typeface="Meiryo UI" panose="020B0604030504040204" pitchFamily="50" charset="-128"/>
                          <a:ea typeface="Meiryo UI" panose="020B0604030504040204" pitchFamily="50" charset="-128"/>
                        </a:rPr>
                        <a:t>業務担当者②氏名</a:t>
                      </a:r>
                      <a:endParaRPr kumimoji="1" lang="en-US" altLang="ja-JP" sz="1000" dirty="0">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900" dirty="0">
                          <a:latin typeface="Meiryo UI" panose="020B0604030504040204" pitchFamily="50" charset="-128"/>
                          <a:ea typeface="Meiryo UI" panose="020B0604030504040204" pitchFamily="50" charset="-128"/>
                        </a:rPr>
                        <a:t>業務担当者を２名以上登録する場合に使用</a:t>
                      </a:r>
                    </a:p>
                  </a:txBody>
                  <a:tcPr marL="36000" marR="36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900" dirty="0">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00060254"/>
                  </a:ext>
                </a:extLst>
              </a:tr>
              <a:tr h="129703">
                <a:tc vMerge="1">
                  <a:txBody>
                    <a:bodyPr/>
                    <a:lstStyle/>
                    <a:p>
                      <a:endParaRPr kumimoji="1" lang="ja-JP" altLang="en-US"/>
                    </a:p>
                  </a:txBody>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ja-JP" altLang="en-US" sz="1000" dirty="0">
                          <a:latin typeface="Meiryo UI" panose="020B0604030504040204" pitchFamily="50" charset="-128"/>
                          <a:ea typeface="Meiryo UI" panose="020B0604030504040204" pitchFamily="50" charset="-128"/>
                        </a:rPr>
                        <a:t>業務担当者②連絡先</a:t>
                      </a:r>
                    </a:p>
                  </a:txBody>
                  <a:tcPr marL="36000" marR="36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900" dirty="0">
                          <a:latin typeface="Meiryo UI" panose="020B0604030504040204" pitchFamily="50" charset="-128"/>
                          <a:ea typeface="Meiryo UI" panose="020B0604030504040204" pitchFamily="50" charset="-128"/>
                        </a:rPr>
                        <a:t>業務担当者を２名以上登録する場合に使用</a:t>
                      </a:r>
                    </a:p>
                  </a:txBody>
                  <a:tcPr marL="36000" marR="36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900" dirty="0">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36501579"/>
                  </a:ext>
                </a:extLst>
              </a:tr>
              <a:tr h="129703">
                <a:tc vMerge="1">
                  <a:txBody>
                    <a:bodyPr/>
                    <a:lstStyle/>
                    <a:p>
                      <a:endParaRPr kumimoji="1" lang="ja-JP" altLang="en-US"/>
                    </a:p>
                  </a:txBody>
                  <a:tcPr/>
                </a:tc>
                <a:tc>
                  <a:txBody>
                    <a:bodyPr/>
                    <a:lstStyle/>
                    <a:p>
                      <a:r>
                        <a:rPr kumimoji="1" lang="ja-JP" altLang="en-US" sz="1000" dirty="0">
                          <a:latin typeface="Meiryo UI" panose="020B0604030504040204" pitchFamily="50" charset="-128"/>
                          <a:ea typeface="Meiryo UI" panose="020B0604030504040204" pitchFamily="50" charset="-128"/>
                        </a:rPr>
                        <a:t>業務担当者②住所</a:t>
                      </a:r>
                    </a:p>
                  </a:txBody>
                  <a:tcPr marL="36000" marR="36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900" dirty="0">
                          <a:latin typeface="Meiryo UI" panose="020B0604030504040204" pitchFamily="50" charset="-128"/>
                          <a:ea typeface="Meiryo UI" panose="020B0604030504040204" pitchFamily="50" charset="-128"/>
                        </a:rPr>
                        <a:t>業務担当者を２名以上登録する場合に使用</a:t>
                      </a:r>
                    </a:p>
                  </a:txBody>
                  <a:tcPr marL="36000" marR="36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900" dirty="0">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950956204"/>
                  </a:ext>
                </a:extLst>
              </a:tr>
              <a:tr h="129703">
                <a:tc vMerge="1">
                  <a:txBody>
                    <a:bodyPr/>
                    <a:lstStyle/>
                    <a:p>
                      <a:endParaRPr kumimoji="1" lang="en-US" altLang="ja-JP" sz="11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r>
                        <a:rPr kumimoji="1" lang="ja-JP" altLang="en-US" sz="1000" dirty="0">
                          <a:latin typeface="Meiryo UI" panose="020B0604030504040204" pitchFamily="50" charset="-128"/>
                          <a:ea typeface="Meiryo UI" panose="020B0604030504040204" pitchFamily="50" charset="-128"/>
                        </a:rPr>
                        <a:t>口座情報</a:t>
                      </a:r>
                      <a:endParaRPr kumimoji="1" lang="en-US" altLang="ja-JP" sz="1000" dirty="0">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en-US" altLang="ja-JP" sz="900" dirty="0">
                          <a:latin typeface="Meiryo UI" panose="020B0604030504040204" pitchFamily="50" charset="-128"/>
                          <a:ea typeface="Meiryo UI" panose="020B0604030504040204" pitchFamily="50" charset="-128"/>
                        </a:rPr>
                        <a:t>FIP</a:t>
                      </a:r>
                      <a:r>
                        <a:rPr kumimoji="1" lang="ja-JP" altLang="en-US" sz="900" dirty="0">
                          <a:latin typeface="Meiryo UI" panose="020B0604030504040204" pitchFamily="50" charset="-128"/>
                          <a:ea typeface="Meiryo UI" panose="020B0604030504040204" pitchFamily="50" charset="-128"/>
                        </a:rPr>
                        <a:t>交付金や廃棄等費用積立金</a:t>
                      </a:r>
                      <a:r>
                        <a:rPr kumimoji="1" lang="en-US" altLang="ja-JP" sz="900" dirty="0">
                          <a:latin typeface="Meiryo UI" panose="020B0604030504040204" pitchFamily="50" charset="-128"/>
                          <a:ea typeface="Meiryo UI" panose="020B0604030504040204" pitchFamily="50" charset="-128"/>
                        </a:rPr>
                        <a:t>(</a:t>
                      </a:r>
                      <a:r>
                        <a:rPr kumimoji="1" lang="ja-JP" altLang="en-US" sz="900" dirty="0">
                          <a:latin typeface="Meiryo UI" panose="020B0604030504040204" pitchFamily="50" charset="-128"/>
                          <a:ea typeface="Meiryo UI" panose="020B0604030504040204" pitchFamily="50" charset="-128"/>
                        </a:rPr>
                        <a:t>返金</a:t>
                      </a:r>
                      <a:r>
                        <a:rPr kumimoji="1" lang="en-US" altLang="ja-JP" sz="900" dirty="0">
                          <a:latin typeface="Meiryo UI" panose="020B0604030504040204" pitchFamily="50" charset="-128"/>
                          <a:ea typeface="Meiryo UI" panose="020B0604030504040204" pitchFamily="50" charset="-128"/>
                        </a:rPr>
                        <a:t>)</a:t>
                      </a:r>
                      <a:r>
                        <a:rPr kumimoji="1" lang="ja-JP" altLang="en-US" sz="900" dirty="0">
                          <a:latin typeface="Meiryo UI" panose="020B0604030504040204" pitchFamily="50" charset="-128"/>
                          <a:ea typeface="Meiryo UI" panose="020B0604030504040204" pitchFamily="50" charset="-128"/>
                        </a:rPr>
                        <a:t>の振込先口座情報</a:t>
                      </a:r>
                    </a:p>
                  </a:txBody>
                  <a:tcPr marL="36000" marR="36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en-US" altLang="ja-JP" sz="900" dirty="0">
                          <a:latin typeface="Meiryo UI" panose="020B0604030504040204" pitchFamily="50" charset="-128"/>
                          <a:ea typeface="Meiryo UI" panose="020B0604030504040204" pitchFamily="50" charset="-128"/>
                        </a:rPr>
                        <a:t>※3</a:t>
                      </a:r>
                      <a:endParaRPr kumimoji="1" lang="ja-JP" altLang="en-US" sz="900" dirty="0">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790610241"/>
                  </a:ext>
                </a:extLst>
              </a:tr>
              <a:tr h="129703">
                <a:tc vMerge="1">
                  <a:txBody>
                    <a:bodyPr/>
                    <a:lstStyle/>
                    <a:p>
                      <a:endParaRPr kumimoji="1" lang="ja-JP" altLang="en-US" sz="11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r>
                        <a:rPr kumimoji="1" lang="ja-JP" altLang="en-US" sz="1000" dirty="0">
                          <a:latin typeface="Meiryo UI" panose="020B0604030504040204" pitchFamily="50" charset="-128"/>
                          <a:ea typeface="Meiryo UI" panose="020B0604030504040204" pitchFamily="50" charset="-128"/>
                        </a:rPr>
                        <a:t>設備</a:t>
                      </a:r>
                      <a:r>
                        <a:rPr kumimoji="1" lang="en-US" altLang="ja-JP" sz="1000" dirty="0">
                          <a:latin typeface="Meiryo UI" panose="020B0604030504040204" pitchFamily="50" charset="-128"/>
                          <a:ea typeface="Meiryo UI" panose="020B0604030504040204" pitchFamily="50" charset="-128"/>
                        </a:rPr>
                        <a:t>ID (</a:t>
                      </a:r>
                      <a:r>
                        <a:rPr kumimoji="1" lang="ja-JP" altLang="en-US" sz="1000" dirty="0">
                          <a:latin typeface="Meiryo UI" panose="020B0604030504040204" pitchFamily="50" charset="-128"/>
                          <a:ea typeface="Meiryo UI" panose="020B0604030504040204" pitchFamily="50" charset="-128"/>
                        </a:rPr>
                        <a:t>一覧</a:t>
                      </a:r>
                      <a:r>
                        <a:rPr kumimoji="1" lang="en-US" altLang="ja-JP" sz="1000" dirty="0">
                          <a:latin typeface="Meiryo UI" panose="020B0604030504040204" pitchFamily="50" charset="-128"/>
                          <a:ea typeface="Meiryo UI" panose="020B0604030504040204" pitchFamily="50" charset="-128"/>
                        </a:rPr>
                        <a:t>)</a:t>
                      </a:r>
                      <a:endParaRPr kumimoji="1" lang="ja-JP" altLang="en-US" sz="1000" dirty="0">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900" dirty="0">
                          <a:latin typeface="Meiryo UI" panose="020B0604030504040204" pitchFamily="50" charset="-128"/>
                          <a:ea typeface="Meiryo UI" panose="020B0604030504040204" pitchFamily="50" charset="-128"/>
                        </a:rPr>
                        <a:t>再エネ発電設備を一意に特定する</a:t>
                      </a:r>
                      <a:r>
                        <a:rPr kumimoji="1" lang="en-US" altLang="ja-JP" sz="900" dirty="0">
                          <a:latin typeface="Meiryo UI" panose="020B0604030504040204" pitchFamily="50" charset="-128"/>
                          <a:ea typeface="Meiryo UI" panose="020B0604030504040204" pitchFamily="50" charset="-128"/>
                        </a:rPr>
                        <a:t>ID(</a:t>
                      </a:r>
                      <a:r>
                        <a:rPr kumimoji="1" lang="ja-JP" altLang="en-US" sz="900" dirty="0">
                          <a:latin typeface="Meiryo UI" panose="020B0604030504040204" pitchFamily="50" charset="-128"/>
                          <a:ea typeface="Meiryo UI" panose="020B0604030504040204" pitchFamily="50" charset="-128"/>
                        </a:rPr>
                        <a:t>事業計画認定時に経済産業省から通知された</a:t>
                      </a:r>
                      <a:r>
                        <a:rPr kumimoji="1" lang="en-US" altLang="ja-JP" sz="900" dirty="0">
                          <a:latin typeface="Meiryo UI" panose="020B0604030504040204" pitchFamily="50" charset="-128"/>
                          <a:ea typeface="Meiryo UI" panose="020B0604030504040204" pitchFamily="50" charset="-128"/>
                        </a:rPr>
                        <a:t>ID)</a:t>
                      </a:r>
                      <a:endParaRPr kumimoji="1" lang="ja-JP" altLang="en-US" sz="900" dirty="0">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en-US" altLang="ja-JP" sz="900" dirty="0">
                          <a:latin typeface="Meiryo UI" panose="020B0604030504040204" pitchFamily="50" charset="-128"/>
                          <a:ea typeface="Meiryo UI" panose="020B0604030504040204" pitchFamily="50" charset="-128"/>
                        </a:rPr>
                        <a:t>※2,3</a:t>
                      </a:r>
                      <a:endParaRPr kumimoji="1" lang="ja-JP" altLang="en-US" sz="900" dirty="0">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75401111"/>
                  </a:ext>
                </a:extLst>
              </a:tr>
              <a:tr h="129703">
                <a:tc vMerge="1">
                  <a:txBody>
                    <a:bodyPr/>
                    <a:lstStyle/>
                    <a:p>
                      <a:endParaRPr kumimoji="1" lang="ja-JP" altLang="en-US" sz="11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r>
                        <a:rPr kumimoji="1" lang="ja-JP" altLang="en-US" sz="1000" dirty="0">
                          <a:latin typeface="Meiryo UI" panose="020B0604030504040204" pitchFamily="50" charset="-128"/>
                          <a:ea typeface="Meiryo UI" panose="020B0604030504040204" pitchFamily="50" charset="-128"/>
                        </a:rPr>
                        <a:t>受電地点特定番号 </a:t>
                      </a:r>
                      <a:r>
                        <a:rPr kumimoji="1" lang="en-US" altLang="ja-JP" sz="1000" dirty="0">
                          <a:latin typeface="Meiryo UI" panose="020B0604030504040204" pitchFamily="50" charset="-128"/>
                          <a:ea typeface="Meiryo UI" panose="020B0604030504040204" pitchFamily="50" charset="-128"/>
                        </a:rPr>
                        <a:t>(</a:t>
                      </a:r>
                      <a:r>
                        <a:rPr kumimoji="1" lang="ja-JP" altLang="en-US" sz="1000" dirty="0">
                          <a:latin typeface="Meiryo UI" panose="020B0604030504040204" pitchFamily="50" charset="-128"/>
                          <a:ea typeface="Meiryo UI" panose="020B0604030504040204" pitchFamily="50" charset="-128"/>
                        </a:rPr>
                        <a:t>一覧</a:t>
                      </a:r>
                      <a:r>
                        <a:rPr kumimoji="1" lang="en-US" altLang="ja-JP" sz="1000" dirty="0">
                          <a:latin typeface="Meiryo UI" panose="020B0604030504040204" pitchFamily="50" charset="-128"/>
                          <a:ea typeface="Meiryo UI" panose="020B0604030504040204" pitchFamily="50" charset="-128"/>
                        </a:rPr>
                        <a:t>)</a:t>
                      </a:r>
                      <a:endParaRPr kumimoji="1" lang="ja-JP" altLang="en-US" sz="1000" dirty="0">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900" dirty="0">
                          <a:latin typeface="Meiryo UI" panose="020B0604030504040204" pitchFamily="50" charset="-128"/>
                          <a:ea typeface="Meiryo UI" panose="020B0604030504040204" pitchFamily="50" charset="-128"/>
                        </a:rPr>
                        <a:t>再エネ発電設備の場所を一意に特定する番号</a:t>
                      </a:r>
                      <a:r>
                        <a:rPr kumimoji="1" lang="en-US" altLang="ja-JP" sz="900" dirty="0">
                          <a:latin typeface="Meiryo UI" panose="020B0604030504040204" pitchFamily="50" charset="-128"/>
                          <a:ea typeface="Meiryo UI" panose="020B0604030504040204" pitchFamily="50" charset="-128"/>
                        </a:rPr>
                        <a:t>(TSO</a:t>
                      </a:r>
                      <a:r>
                        <a:rPr kumimoji="1" lang="ja-JP" altLang="en-US" sz="900" dirty="0">
                          <a:latin typeface="Meiryo UI" panose="020B0604030504040204" pitchFamily="50" charset="-128"/>
                          <a:ea typeface="Meiryo UI" panose="020B0604030504040204" pitchFamily="50" charset="-128"/>
                        </a:rPr>
                        <a:t>との発調契約時に通知される番号</a:t>
                      </a:r>
                      <a:r>
                        <a:rPr kumimoji="1" lang="en-US" altLang="ja-JP" sz="900" dirty="0">
                          <a:latin typeface="Meiryo UI" panose="020B0604030504040204" pitchFamily="50" charset="-128"/>
                          <a:ea typeface="Meiryo UI" panose="020B0604030504040204" pitchFamily="50" charset="-128"/>
                        </a:rPr>
                        <a:t>)</a:t>
                      </a:r>
                      <a:endParaRPr kumimoji="1" lang="ja-JP" altLang="en-US" sz="900" dirty="0">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en-US" altLang="ja-JP" sz="900" dirty="0">
                          <a:latin typeface="Meiryo UI" panose="020B0604030504040204" pitchFamily="50" charset="-128"/>
                          <a:ea typeface="Meiryo UI" panose="020B0604030504040204" pitchFamily="50" charset="-128"/>
                        </a:rPr>
                        <a:t>※2,3</a:t>
                      </a:r>
                      <a:endParaRPr kumimoji="1" lang="ja-JP" altLang="en-US" sz="900" dirty="0">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998433294"/>
                  </a:ext>
                </a:extLst>
              </a:tr>
              <a:tr h="129703">
                <a:tc rowSpan="2">
                  <a:txBody>
                    <a:bodyPr/>
                    <a:lstStyle/>
                    <a:p>
                      <a:pPr algn="ctr"/>
                      <a:r>
                        <a:rPr kumimoji="1" lang="ja-JP" altLang="en-US" sz="1000" dirty="0">
                          <a:latin typeface="Meiryo UI" panose="020B0604030504040204" pitchFamily="50" charset="-128"/>
                          <a:ea typeface="Meiryo UI" panose="020B0604030504040204" pitchFamily="50" charset="-128"/>
                        </a:rPr>
                        <a:t>ユーザ情報</a:t>
                      </a:r>
                    </a:p>
                  </a:txBody>
                  <a:tcPr marL="36000" marR="36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000" dirty="0">
                          <a:latin typeface="Meiryo UI" panose="020B0604030504040204" pitchFamily="50" charset="-128"/>
                          <a:ea typeface="Meiryo UI" panose="020B0604030504040204" pitchFamily="50" charset="-128"/>
                        </a:rPr>
                        <a:t>氏名</a:t>
                      </a:r>
                    </a:p>
                  </a:txBody>
                  <a:tcPr marL="36000" marR="36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900" dirty="0">
                          <a:latin typeface="Meiryo UI" panose="020B0604030504040204" pitchFamily="50" charset="-128"/>
                          <a:ea typeface="Meiryo UI" panose="020B0604030504040204" pitchFamily="50" charset="-128"/>
                        </a:rPr>
                        <a:t>事業者の従業員のうち、システムを利用する者の氏名</a:t>
                      </a:r>
                      <a:r>
                        <a:rPr kumimoji="1" lang="en-US" altLang="ja-JP" sz="900" dirty="0">
                          <a:latin typeface="Meiryo UI" panose="020B0604030504040204" pitchFamily="50" charset="-128"/>
                          <a:ea typeface="Meiryo UI" panose="020B0604030504040204" pitchFamily="50" charset="-128"/>
                        </a:rPr>
                        <a:t>(</a:t>
                      </a:r>
                      <a:r>
                        <a:rPr kumimoji="1" lang="ja-JP" altLang="en-US" sz="900" dirty="0">
                          <a:latin typeface="Meiryo UI" panose="020B0604030504040204" pitchFamily="50" charset="-128"/>
                          <a:ea typeface="Meiryo UI" panose="020B0604030504040204" pitchFamily="50" charset="-128"/>
                        </a:rPr>
                        <a:t>複数名登録可能</a:t>
                      </a:r>
                      <a:r>
                        <a:rPr kumimoji="1" lang="en-US" altLang="ja-JP" sz="900" dirty="0">
                          <a:latin typeface="Meiryo UI" panose="020B0604030504040204" pitchFamily="50" charset="-128"/>
                          <a:ea typeface="Meiryo UI" panose="020B0604030504040204" pitchFamily="50" charset="-128"/>
                        </a:rPr>
                        <a:t>)</a:t>
                      </a:r>
                      <a:endParaRPr kumimoji="1" lang="ja-JP" altLang="en-US" sz="900" dirty="0">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900" dirty="0">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587051291"/>
                  </a:ext>
                </a:extLst>
              </a:tr>
              <a:tr h="129703">
                <a:tc vMerge="1">
                  <a:txBody>
                    <a:bodyPr/>
                    <a:lstStyle/>
                    <a:p>
                      <a:pPr algn="ctr"/>
                      <a:endParaRPr kumimoji="1" lang="ja-JP" altLang="en-US" sz="11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r>
                        <a:rPr kumimoji="1" lang="ja-JP" altLang="en-US" sz="1000" dirty="0">
                          <a:latin typeface="Meiryo UI" panose="020B0604030504040204" pitchFamily="50" charset="-128"/>
                          <a:ea typeface="Meiryo UI" panose="020B0604030504040204" pitchFamily="50" charset="-128"/>
                        </a:rPr>
                        <a:t>メールアドレス</a:t>
                      </a:r>
                    </a:p>
                  </a:txBody>
                  <a:tcPr marL="36000" marR="36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900" dirty="0">
                          <a:latin typeface="Meiryo UI" panose="020B0604030504040204" pitchFamily="50" charset="-128"/>
                          <a:ea typeface="Meiryo UI" panose="020B0604030504040204" pitchFamily="50" charset="-128"/>
                        </a:rPr>
                        <a:t>ユーザのメールアドレス</a:t>
                      </a:r>
                    </a:p>
                  </a:txBody>
                  <a:tcPr marL="36000" marR="36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900" dirty="0">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87358738"/>
                  </a:ext>
                </a:extLst>
              </a:tr>
              <a:tr h="129703">
                <a:tc rowSpan="2">
                  <a:txBody>
                    <a:bodyPr/>
                    <a:lstStyle/>
                    <a:p>
                      <a:pPr algn="ctr"/>
                      <a:r>
                        <a:rPr kumimoji="1" lang="ja-JP" altLang="en-US" sz="1000" dirty="0">
                          <a:latin typeface="Meiryo UI" panose="020B0604030504040204" pitchFamily="50" charset="-128"/>
                          <a:ea typeface="Meiryo UI" panose="020B0604030504040204" pitchFamily="50" charset="-128"/>
                        </a:rPr>
                        <a:t>添付書類</a:t>
                      </a:r>
                    </a:p>
                  </a:txBody>
                  <a:tcPr marL="36000" marR="36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000" dirty="0">
                          <a:latin typeface="Meiryo UI" panose="020B0604030504040204" pitchFamily="50" charset="-128"/>
                          <a:ea typeface="Meiryo UI" panose="020B0604030504040204" pitchFamily="50" charset="-128"/>
                        </a:rPr>
                        <a:t>印鑑証明書</a:t>
                      </a:r>
                    </a:p>
                  </a:txBody>
                  <a:tcPr marL="36000" marR="36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900" dirty="0">
                          <a:latin typeface="Meiryo UI" panose="020B0604030504040204" pitchFamily="50" charset="-128"/>
                          <a:ea typeface="Meiryo UI" panose="020B0604030504040204" pitchFamily="50" charset="-128"/>
                        </a:rPr>
                        <a:t>正しい事業者であることを証明する印鑑</a:t>
                      </a:r>
                    </a:p>
                  </a:txBody>
                  <a:tcPr marL="36000" marR="36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900" dirty="0">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88844519"/>
                  </a:ext>
                </a:extLst>
              </a:tr>
              <a:tr h="234623">
                <a:tc vMerge="1">
                  <a:txBody>
                    <a:bodyPr/>
                    <a:lstStyle/>
                    <a:p>
                      <a:endParaRPr kumimoji="1" lang="ja-JP" altLang="en-US"/>
                    </a:p>
                  </a:txBody>
                  <a:tcPr/>
                </a:tc>
                <a:tc>
                  <a:txBody>
                    <a:bodyPr/>
                    <a:lstStyle/>
                    <a:p>
                      <a:r>
                        <a:rPr kumimoji="1" lang="ja-JP" altLang="en-US" sz="1000" dirty="0">
                          <a:latin typeface="Meiryo UI" panose="020B0604030504040204" pitchFamily="50" charset="-128"/>
                          <a:ea typeface="Meiryo UI" panose="020B0604030504040204" pitchFamily="50" charset="-128"/>
                        </a:rPr>
                        <a:t>受電地点特定番号を証明できる書面</a:t>
                      </a:r>
                    </a:p>
                  </a:txBody>
                  <a:tcPr marL="36000" marR="36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900" dirty="0">
                          <a:latin typeface="Meiryo UI" panose="020B0604030504040204" pitchFamily="50" charset="-128"/>
                          <a:ea typeface="Meiryo UI" panose="020B0604030504040204" pitchFamily="50" charset="-128"/>
                        </a:rPr>
                        <a:t>当該事業者の受電地点特定番号であることが証明できる書類</a:t>
                      </a:r>
                      <a:r>
                        <a:rPr kumimoji="1" lang="en-US" altLang="ja-JP" sz="900" dirty="0">
                          <a:latin typeface="Meiryo UI" panose="020B0604030504040204" pitchFamily="50" charset="-128"/>
                          <a:ea typeface="Meiryo UI" panose="020B0604030504040204" pitchFamily="50" charset="-128"/>
                        </a:rPr>
                        <a:t>(TSO</a:t>
                      </a:r>
                      <a:r>
                        <a:rPr kumimoji="1" lang="ja-JP" altLang="en-US" sz="900" dirty="0">
                          <a:latin typeface="Meiryo UI" panose="020B0604030504040204" pitchFamily="50" charset="-128"/>
                          <a:ea typeface="Meiryo UI" panose="020B0604030504040204" pitchFamily="50" charset="-128"/>
                        </a:rPr>
                        <a:t>との契約明細など</a:t>
                      </a:r>
                      <a:r>
                        <a:rPr kumimoji="1" lang="en-US" altLang="ja-JP" sz="900" dirty="0">
                          <a:latin typeface="Meiryo UI" panose="020B0604030504040204" pitchFamily="50" charset="-128"/>
                          <a:ea typeface="Meiryo UI" panose="020B0604030504040204" pitchFamily="50" charset="-128"/>
                        </a:rPr>
                        <a:t>)</a:t>
                      </a:r>
                      <a:endParaRPr kumimoji="1" lang="ja-JP" altLang="en-US" sz="900" dirty="0">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900" dirty="0">
                        <a:latin typeface="Meiryo UI" panose="020B0604030504040204" pitchFamily="50" charset="-128"/>
                        <a:ea typeface="Meiryo UI" panose="020B0604030504040204" pitchFamily="50" charset="-128"/>
                      </a:endParaRPr>
                    </a:p>
                  </a:txBody>
                  <a:tcPr marL="36000" marR="36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181975597"/>
                  </a:ext>
                </a:extLst>
              </a:tr>
            </a:tbl>
          </a:graphicData>
        </a:graphic>
      </p:graphicFrame>
      <p:sp>
        <p:nvSpPr>
          <p:cNvPr id="3" name="テキスト ボックス 2">
            <a:extLst>
              <a:ext uri="{FF2B5EF4-FFF2-40B4-BE49-F238E27FC236}">
                <a16:creationId xmlns:a16="http://schemas.microsoft.com/office/drawing/2014/main" id="{C16E24B9-BDF0-460B-A775-69F8E7BCAB54}"/>
              </a:ext>
            </a:extLst>
          </p:cNvPr>
          <p:cNvSpPr txBox="1"/>
          <p:nvPr/>
        </p:nvSpPr>
        <p:spPr>
          <a:xfrm>
            <a:off x="138785" y="5780406"/>
            <a:ext cx="4966424" cy="784830"/>
          </a:xfrm>
          <a:prstGeom prst="rect">
            <a:avLst/>
          </a:prstGeom>
          <a:noFill/>
        </p:spPr>
        <p:txBody>
          <a:bodyPr wrap="none" rtlCol="0">
            <a:spAutoFit/>
          </a:bodyPr>
          <a:lstStyle/>
          <a:p>
            <a:pPr lvl="0" defTabSz="912091">
              <a:defRPr/>
            </a:pPr>
            <a:r>
              <a:rPr lang="en-US" altLang="ja-JP" sz="900" dirty="0">
                <a:latin typeface="Meiryo UI" panose="020B0604030504040204" pitchFamily="50" charset="-128"/>
                <a:ea typeface="Meiryo UI" panose="020B0604030504040204" pitchFamily="50" charset="-128"/>
              </a:rPr>
              <a:t>※1 </a:t>
            </a:r>
            <a:r>
              <a:rPr lang="ja-JP" altLang="en-US" sz="900" dirty="0">
                <a:latin typeface="Meiryo UI" panose="020B0604030504040204" pitchFamily="50" charset="-128"/>
                <a:ea typeface="Meiryo UI" panose="020B0604030504040204" pitchFamily="50" charset="-128"/>
              </a:rPr>
              <a:t>メーリングリスト推奨の理由</a:t>
            </a:r>
            <a:r>
              <a:rPr lang="en-US" altLang="ja-JP" sz="900" dirty="0">
                <a:latin typeface="Meiryo UI" panose="020B0604030504040204" pitchFamily="50" charset="-128"/>
                <a:ea typeface="Meiryo UI" panose="020B0604030504040204" pitchFamily="50" charset="-128"/>
              </a:rPr>
              <a:t>(</a:t>
            </a:r>
            <a:r>
              <a:rPr lang="ja-JP" altLang="en-US" sz="900" dirty="0">
                <a:latin typeface="Meiryo UI" panose="020B0604030504040204" pitchFamily="50" charset="-128"/>
                <a:ea typeface="Meiryo UI" panose="020B0604030504040204" pitchFamily="50" charset="-128"/>
              </a:rPr>
              <a:t>事業者情報の登録・変更完了通知について</a:t>
            </a:r>
            <a:r>
              <a:rPr lang="en-US" altLang="ja-JP" sz="900" dirty="0">
                <a:latin typeface="Meiryo UI" panose="020B0604030504040204" pitchFamily="50" charset="-128"/>
                <a:ea typeface="Meiryo UI" panose="020B0604030504040204" pitchFamily="50" charset="-128"/>
              </a:rPr>
              <a:t>)</a:t>
            </a:r>
          </a:p>
          <a:p>
            <a:pPr lvl="0">
              <a:defRPr/>
            </a:pPr>
            <a:r>
              <a:rPr lang="ja-JP" altLang="en-US" sz="900" dirty="0">
                <a:latin typeface="Meiryo UI" panose="020B0604030504040204" pitchFamily="50" charset="-128"/>
                <a:ea typeface="Meiryo UI" panose="020B0604030504040204" pitchFamily="50" charset="-128"/>
              </a:rPr>
              <a:t>　　　・ 事業者情報が登録・変更された旨を、業務担当者連絡先で指定したメールアドレスに送信する。</a:t>
            </a:r>
            <a:endParaRPr lang="en-US" altLang="ja-JP" sz="900" dirty="0">
              <a:latin typeface="Meiryo UI" panose="020B0604030504040204" pitchFamily="50" charset="-128"/>
              <a:ea typeface="Meiryo UI" panose="020B0604030504040204" pitchFamily="50" charset="-128"/>
            </a:endParaRPr>
          </a:p>
          <a:p>
            <a:pPr lvl="0">
              <a:defRPr/>
            </a:pPr>
            <a:r>
              <a:rPr lang="ja-JP" altLang="en-US" sz="900" dirty="0">
                <a:latin typeface="Meiryo UI" panose="020B0604030504040204" pitchFamily="50" charset="-128"/>
                <a:ea typeface="Meiryo UI" panose="020B0604030504040204" pitchFamily="50" charset="-128"/>
              </a:rPr>
              <a:t>　　　　　</a:t>
            </a:r>
            <a:r>
              <a:rPr lang="en-US" altLang="ja-JP" sz="900" dirty="0">
                <a:latin typeface="Meiryo UI" panose="020B0604030504040204" pitchFamily="50" charset="-128"/>
                <a:ea typeface="Meiryo UI" panose="020B0604030504040204" pitchFamily="50" charset="-128"/>
              </a:rPr>
              <a:t>[</a:t>
            </a:r>
            <a:r>
              <a:rPr lang="ja-JP" altLang="en-US" sz="900" dirty="0">
                <a:latin typeface="Meiryo UI" panose="020B0604030504040204" pitchFamily="50" charset="-128"/>
                <a:ea typeface="Meiryo UI" panose="020B0604030504040204" pitchFamily="50" charset="-128"/>
              </a:rPr>
              <a:t>目的</a:t>
            </a:r>
            <a:r>
              <a:rPr lang="en-US" altLang="ja-JP" sz="900" dirty="0">
                <a:latin typeface="Meiryo UI" panose="020B0604030504040204" pitchFamily="50" charset="-128"/>
                <a:ea typeface="Meiryo UI" panose="020B0604030504040204" pitchFamily="50" charset="-128"/>
              </a:rPr>
              <a:t>] </a:t>
            </a:r>
            <a:r>
              <a:rPr lang="ja-JP" altLang="en-US" sz="900" dirty="0">
                <a:latin typeface="Meiryo UI" panose="020B0604030504040204" pitchFamily="50" charset="-128"/>
                <a:ea typeface="Meiryo UI" panose="020B0604030504040204" pitchFamily="50" charset="-128"/>
              </a:rPr>
              <a:t>悪意のあるユーザが勝手に口座情報の書き換え等を実施した場合に事象を検知するため</a:t>
            </a:r>
            <a:endParaRPr lang="en-US" altLang="ja-JP" sz="900" dirty="0">
              <a:latin typeface="Meiryo UI" panose="020B0604030504040204" pitchFamily="50" charset="-128"/>
              <a:ea typeface="Meiryo UI" panose="020B0604030504040204" pitchFamily="50" charset="-128"/>
            </a:endParaRPr>
          </a:p>
          <a:p>
            <a:pPr lvl="0">
              <a:defRPr/>
            </a:pPr>
            <a:r>
              <a:rPr lang="ja-JP" altLang="en-US" sz="900" dirty="0">
                <a:latin typeface="Meiryo UI" panose="020B0604030504040204" pitchFamily="50" charset="-128"/>
                <a:ea typeface="Meiryo UI" panose="020B0604030504040204" pitchFamily="50" charset="-128"/>
              </a:rPr>
              <a:t>　　　・ 当メールには、いずれの項目が変更されたかを記載する。</a:t>
            </a:r>
            <a:endParaRPr lang="en-US" altLang="ja-JP" sz="900" dirty="0">
              <a:latin typeface="Meiryo UI" panose="020B0604030504040204" pitchFamily="50" charset="-128"/>
              <a:ea typeface="Meiryo UI" panose="020B0604030504040204" pitchFamily="50" charset="-128"/>
            </a:endParaRPr>
          </a:p>
          <a:p>
            <a:pPr lvl="0">
              <a:defRPr/>
            </a:pPr>
            <a:r>
              <a:rPr lang="ja-JP" altLang="en-US" sz="900" dirty="0">
                <a:latin typeface="Meiryo UI" panose="020B0604030504040204" pitchFamily="50" charset="-128"/>
                <a:ea typeface="Meiryo UI" panose="020B0604030504040204" pitchFamily="50" charset="-128"/>
              </a:rPr>
              <a:t>　　　　</a:t>
            </a:r>
            <a:r>
              <a:rPr lang="en-US" altLang="ja-JP" sz="900" dirty="0">
                <a:latin typeface="Meiryo UI" panose="020B0604030504040204" pitchFamily="50" charset="-128"/>
                <a:ea typeface="Meiryo UI" panose="020B0604030504040204" pitchFamily="50" charset="-128"/>
              </a:rPr>
              <a:t>(</a:t>
            </a:r>
            <a:r>
              <a:rPr lang="ja-JP" altLang="en-US" sz="900" dirty="0">
                <a:latin typeface="Meiryo UI" panose="020B0604030504040204" pitchFamily="50" charset="-128"/>
                <a:ea typeface="Meiryo UI" panose="020B0604030504040204" pitchFamily="50" charset="-128"/>
              </a:rPr>
              <a:t>登録内容自体はセキュリティの都合上、メール本文には記載しない</a:t>
            </a:r>
            <a:r>
              <a:rPr lang="en-US" altLang="ja-JP" sz="900" dirty="0">
                <a:latin typeface="Meiryo UI" panose="020B0604030504040204" pitchFamily="50" charset="-128"/>
                <a:ea typeface="Meiryo UI" panose="020B0604030504040204" pitchFamily="50" charset="-128"/>
              </a:rPr>
              <a:t>)</a:t>
            </a:r>
          </a:p>
        </p:txBody>
      </p:sp>
      <p:sp>
        <p:nvSpPr>
          <p:cNvPr id="7" name="テキスト ボックス 6">
            <a:extLst>
              <a:ext uri="{FF2B5EF4-FFF2-40B4-BE49-F238E27FC236}">
                <a16:creationId xmlns:a16="http://schemas.microsoft.com/office/drawing/2014/main" id="{D8D0CDC5-B286-4BA7-8C6F-AE936C9F8AAA}"/>
              </a:ext>
            </a:extLst>
          </p:cNvPr>
          <p:cNvSpPr txBox="1"/>
          <p:nvPr/>
        </p:nvSpPr>
        <p:spPr>
          <a:xfrm>
            <a:off x="4939385" y="5780406"/>
            <a:ext cx="4692310" cy="846386"/>
          </a:xfrm>
          <a:prstGeom prst="rect">
            <a:avLst/>
          </a:prstGeom>
          <a:noFill/>
        </p:spPr>
        <p:txBody>
          <a:bodyPr wrap="none" rtlCol="0">
            <a:spAutoFit/>
          </a:bodyPr>
          <a:lstStyle/>
          <a:p>
            <a:pPr lvl="0">
              <a:defRPr/>
            </a:pPr>
            <a:r>
              <a:rPr lang="en-US" altLang="ja-JP" sz="900" dirty="0">
                <a:latin typeface="Meiryo UI" panose="020B0604030504040204" pitchFamily="50" charset="-128"/>
                <a:ea typeface="Meiryo UI" panose="020B0604030504040204" pitchFamily="50" charset="-128"/>
              </a:rPr>
              <a:t>※2 </a:t>
            </a:r>
            <a:r>
              <a:rPr lang="ja-JP" altLang="en-US" sz="900" dirty="0">
                <a:latin typeface="Meiryo UI" panose="020B0604030504040204" pitchFamily="50" charset="-128"/>
                <a:ea typeface="Meiryo UI" panose="020B0604030504040204" pitchFamily="50" charset="-128"/>
              </a:rPr>
              <a:t>設備</a:t>
            </a:r>
            <a:r>
              <a:rPr lang="en-US" altLang="ja-JP" sz="900" dirty="0">
                <a:latin typeface="Meiryo UI" panose="020B0604030504040204" pitchFamily="50" charset="-128"/>
                <a:ea typeface="Meiryo UI" panose="020B0604030504040204" pitchFamily="50" charset="-128"/>
              </a:rPr>
              <a:t>ID</a:t>
            </a:r>
            <a:r>
              <a:rPr lang="ja-JP" altLang="en-US" sz="900" dirty="0">
                <a:latin typeface="Meiryo UI" panose="020B0604030504040204" pitchFamily="50" charset="-128"/>
                <a:ea typeface="Meiryo UI" panose="020B0604030504040204" pitchFamily="50" charset="-128"/>
              </a:rPr>
              <a:t>・受電地点特定番号を用いた事業者情報誤登録防止のためのチェック仕様</a:t>
            </a:r>
          </a:p>
          <a:p>
            <a:pPr lvl="0">
              <a:defRPr/>
            </a:pPr>
            <a:r>
              <a:rPr lang="ja-JP" altLang="en-US" sz="900" dirty="0">
                <a:latin typeface="Meiryo UI" panose="020B0604030504040204" pitchFamily="50" charset="-128"/>
                <a:ea typeface="Meiryo UI" panose="020B0604030504040204" pitchFamily="50" charset="-128"/>
              </a:rPr>
              <a:t>　　　・ 設備</a:t>
            </a:r>
            <a:r>
              <a:rPr lang="en-US" altLang="ja-JP" sz="900" dirty="0">
                <a:latin typeface="Meiryo UI" panose="020B0604030504040204" pitchFamily="50" charset="-128"/>
                <a:ea typeface="Meiryo UI" panose="020B0604030504040204" pitchFamily="50" charset="-128"/>
              </a:rPr>
              <a:t>ID</a:t>
            </a:r>
            <a:r>
              <a:rPr lang="ja-JP" altLang="en-US" sz="900" dirty="0">
                <a:latin typeface="Meiryo UI" panose="020B0604030504040204" pitchFamily="50" charset="-128"/>
                <a:ea typeface="Meiryo UI" panose="020B0604030504040204" pitchFamily="50" charset="-128"/>
              </a:rPr>
              <a:t>：入力した設備</a:t>
            </a:r>
            <a:r>
              <a:rPr lang="en-US" altLang="ja-JP" sz="900" dirty="0">
                <a:latin typeface="Meiryo UI" panose="020B0604030504040204" pitchFamily="50" charset="-128"/>
                <a:ea typeface="Meiryo UI" panose="020B0604030504040204" pitchFamily="50" charset="-128"/>
              </a:rPr>
              <a:t>ID</a:t>
            </a:r>
            <a:r>
              <a:rPr lang="ja-JP" altLang="en-US" sz="900" dirty="0">
                <a:latin typeface="Meiryo UI" panose="020B0604030504040204" pitchFamily="50" charset="-128"/>
                <a:ea typeface="Meiryo UI" panose="020B0604030504040204" pitchFamily="50" charset="-128"/>
              </a:rPr>
              <a:t>がシステム内に存在するかどうか</a:t>
            </a:r>
            <a:endParaRPr lang="en-US" altLang="ja-JP" sz="900" dirty="0">
              <a:latin typeface="Meiryo UI" panose="020B0604030504040204" pitchFamily="50" charset="-128"/>
              <a:ea typeface="Meiryo UI" panose="020B0604030504040204" pitchFamily="50" charset="-128"/>
            </a:endParaRPr>
          </a:p>
          <a:p>
            <a:pPr lvl="0">
              <a:defRPr/>
            </a:pPr>
            <a:r>
              <a:rPr lang="ja-JP" altLang="en-US" sz="900" dirty="0">
                <a:latin typeface="Meiryo UI" panose="020B0604030504040204" pitchFamily="50" charset="-128"/>
                <a:ea typeface="Meiryo UI" panose="020B0604030504040204" pitchFamily="50" charset="-128"/>
              </a:rPr>
              <a:t>　　　　　　　　　　</a:t>
            </a:r>
            <a:r>
              <a:rPr lang="en-US" altLang="ja-JP" sz="900" dirty="0">
                <a:latin typeface="Meiryo UI" panose="020B0604030504040204" pitchFamily="50" charset="-128"/>
                <a:ea typeface="Meiryo UI" panose="020B0604030504040204" pitchFamily="50" charset="-128"/>
              </a:rPr>
              <a:t>(</a:t>
            </a:r>
            <a:r>
              <a:rPr lang="ja-JP" altLang="en-US" sz="900" dirty="0">
                <a:latin typeface="Meiryo UI" panose="020B0604030504040204" pitchFamily="50" charset="-128"/>
                <a:ea typeface="Meiryo UI" panose="020B0604030504040204" pitchFamily="50" charset="-128"/>
              </a:rPr>
              <a:t>事業計画認定情報として既に登録済かどうか</a:t>
            </a:r>
            <a:r>
              <a:rPr lang="en-US" altLang="ja-JP" sz="900" dirty="0">
                <a:latin typeface="Meiryo UI" panose="020B0604030504040204" pitchFamily="50" charset="-128"/>
                <a:ea typeface="Meiryo UI" panose="020B0604030504040204" pitchFamily="50" charset="-128"/>
              </a:rPr>
              <a:t>)</a:t>
            </a:r>
            <a:r>
              <a:rPr lang="ja-JP" altLang="en-US" sz="900" dirty="0">
                <a:latin typeface="Meiryo UI" panose="020B0604030504040204" pitchFamily="50" charset="-128"/>
                <a:ea typeface="Meiryo UI" panose="020B0604030504040204" pitchFamily="50" charset="-128"/>
              </a:rPr>
              <a:t>をチェックする。</a:t>
            </a:r>
          </a:p>
          <a:p>
            <a:pPr lvl="0">
              <a:defRPr/>
            </a:pPr>
            <a:r>
              <a:rPr lang="ja-JP" altLang="en-US" sz="900" dirty="0">
                <a:latin typeface="Meiryo UI" panose="020B0604030504040204" pitchFamily="50" charset="-128"/>
                <a:ea typeface="Meiryo UI" panose="020B0604030504040204" pitchFamily="50" charset="-128"/>
              </a:rPr>
              <a:t>　　　・ 受電地点特定番号：既にシステムに登録済の受電地点特定番号を重複登録不可とする。</a:t>
            </a:r>
            <a:endParaRPr lang="en-US" altLang="ja-JP" sz="900" dirty="0">
              <a:latin typeface="Meiryo UI" panose="020B0604030504040204" pitchFamily="50" charset="-128"/>
              <a:ea typeface="Meiryo UI" panose="020B0604030504040204" pitchFamily="50" charset="-128"/>
            </a:endParaRPr>
          </a:p>
          <a:p>
            <a:pPr lvl="0">
              <a:defRPr/>
            </a:pPr>
            <a:endParaRPr lang="en-US" altLang="ja-JP" sz="400" dirty="0">
              <a:latin typeface="Meiryo UI" panose="020B0604030504040204" pitchFamily="50" charset="-128"/>
              <a:ea typeface="Meiryo UI" panose="020B0604030504040204" pitchFamily="50" charset="-128"/>
            </a:endParaRPr>
          </a:p>
          <a:p>
            <a:pPr lvl="0">
              <a:defRPr/>
            </a:pPr>
            <a:r>
              <a:rPr lang="en-US" altLang="ja-JP" sz="900" dirty="0">
                <a:latin typeface="Meiryo UI" panose="020B0604030504040204" pitchFamily="50" charset="-128"/>
                <a:ea typeface="Meiryo UI" panose="020B0604030504040204" pitchFamily="50" charset="-128"/>
              </a:rPr>
              <a:t>※3 </a:t>
            </a:r>
            <a:r>
              <a:rPr lang="ja-JP" altLang="en-US" sz="900" dirty="0">
                <a:latin typeface="Meiryo UI" panose="020B0604030504040204" pitchFamily="50" charset="-128"/>
                <a:ea typeface="Meiryo UI" panose="020B0604030504040204" pitchFamily="50" charset="-128"/>
              </a:rPr>
              <a:t>変更申請時に審査が必要</a:t>
            </a:r>
            <a:endParaRPr lang="en-US" altLang="ja-JP" sz="900"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699969961"/>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zh-TW" altLang="en-US" dirty="0">
                <a:latin typeface="Meiryo UI" panose="020B0604030504040204" pitchFamily="50" charset="-128"/>
                <a:ea typeface="Meiryo UI" panose="020B0604030504040204" pitchFamily="50" charset="-128"/>
              </a:rPr>
              <a:t>業務詳細仕様</a:t>
            </a:r>
            <a:br>
              <a:rPr lang="en-US" altLang="ja-JP" dirty="0">
                <a:latin typeface="Meiryo UI" panose="020B0604030504040204" pitchFamily="50" charset="-128"/>
                <a:ea typeface="Meiryo UI" panose="020B0604030504040204" pitchFamily="50" charset="-128"/>
              </a:rPr>
            </a:br>
            <a:r>
              <a:rPr lang="ja-JP" altLang="en-US" dirty="0">
                <a:latin typeface="Meiryo UI" panose="020B0604030504040204" pitchFamily="50" charset="-128"/>
                <a:ea typeface="Meiryo UI" panose="020B0604030504040204" pitchFamily="50" charset="-128"/>
              </a:rPr>
              <a:t>事前準備</a:t>
            </a:r>
            <a:r>
              <a:rPr lang="zh-TW" altLang="en-US"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マスタ情報管理 </a:t>
            </a:r>
            <a:r>
              <a:rPr lang="en-US" altLang="ja-JP" dirty="0">
                <a:latin typeface="Meiryo UI" panose="020B0604030504040204" pitchFamily="50" charset="-128"/>
                <a:ea typeface="Meiryo UI" panose="020B0604030504040204" pitchFamily="50" charset="-128"/>
              </a:rPr>
              <a:t>– </a:t>
            </a:r>
            <a:r>
              <a:rPr lang="ja-JP" altLang="en-US" dirty="0">
                <a:latin typeface="Meiryo UI" panose="020B0604030504040204" pitchFamily="50" charset="-128"/>
                <a:ea typeface="Meiryo UI" panose="020B0604030504040204" pitchFamily="50" charset="-128"/>
              </a:rPr>
              <a:t>事業者情報</a:t>
            </a:r>
            <a:endParaRPr kumimoji="1" lang="ja-JP" altLang="en-US" dirty="0">
              <a:latin typeface="Meiryo UI" panose="020B0604030504040204" pitchFamily="50" charset="-128"/>
              <a:ea typeface="Meiryo UI" panose="020B0604030504040204" pitchFamily="50" charset="-128"/>
            </a:endParaRPr>
          </a:p>
        </p:txBody>
      </p:sp>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4206901157"/>
              </p:ext>
            </p:extLst>
          </p:nvPr>
        </p:nvGraphicFramePr>
        <p:xfrm>
          <a:off x="138785" y="895819"/>
          <a:ext cx="9601200" cy="5919011"/>
        </p:xfrm>
        <a:graphic>
          <a:graphicData uri="http://schemas.openxmlformats.org/drawingml/2006/table">
            <a:tbl>
              <a:tblPr firstRow="1" bandRow="1">
                <a:tableStyleId>{2D5ABB26-0587-4C30-8999-92F81FD0307C}</a:tableStyleId>
              </a:tblPr>
              <a:tblGrid>
                <a:gridCol w="1149668">
                  <a:extLst>
                    <a:ext uri="{9D8B030D-6E8A-4147-A177-3AD203B41FA5}">
                      <a16:colId xmlns:a16="http://schemas.microsoft.com/office/drawing/2014/main" val="358073148"/>
                    </a:ext>
                  </a:extLst>
                </a:gridCol>
                <a:gridCol w="8451532">
                  <a:extLst>
                    <a:ext uri="{9D8B030D-6E8A-4147-A177-3AD203B41FA5}">
                      <a16:colId xmlns:a16="http://schemas.microsoft.com/office/drawing/2014/main" val="1235158156"/>
                    </a:ext>
                  </a:extLst>
                </a:gridCol>
              </a:tblGrid>
              <a:tr h="555352">
                <a:tc>
                  <a:txBody>
                    <a:bodyPr/>
                    <a:lstStyle/>
                    <a:p>
                      <a:pPr algn="l"/>
                      <a:r>
                        <a:rPr kumimoji="1" lang="ja-JP" altLang="en-US" sz="1200" b="0" dirty="0">
                          <a:latin typeface="Meiryo UI" panose="020B0604030504040204" pitchFamily="50" charset="-128"/>
                          <a:ea typeface="Meiryo UI" panose="020B0604030504040204" pitchFamily="50" charset="-128"/>
                        </a:rPr>
                        <a:t>業務プロセス</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登録</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a:t>
                      </a:r>
                      <a:r>
                        <a:rPr kumimoji="1" lang="en-US" altLang="ja-JP" sz="1200" b="0" dirty="0">
                          <a:latin typeface="Meiryo UI" panose="020B0604030504040204" pitchFamily="50" charset="-128"/>
                          <a:ea typeface="Meiryo UI" panose="020B0604030504040204" pitchFamily="50" charset="-128"/>
                        </a:rPr>
                        <a:t>01:ID</a:t>
                      </a:r>
                      <a:r>
                        <a:rPr kumimoji="1" lang="ja-JP" altLang="en-US" sz="1200" b="0" dirty="0">
                          <a:latin typeface="Meiryo UI" panose="020B0604030504040204" pitchFamily="50" charset="-128"/>
                          <a:ea typeface="Meiryo UI" panose="020B0604030504040204" pitchFamily="50" charset="-128"/>
                        </a:rPr>
                        <a:t>・仮パスワード申請」「</a:t>
                      </a:r>
                      <a:r>
                        <a:rPr kumimoji="1" lang="en-US" altLang="ja-JP" sz="1200" b="0" dirty="0">
                          <a:latin typeface="Meiryo UI" panose="020B0604030504040204" pitchFamily="50" charset="-128"/>
                          <a:ea typeface="Meiryo UI" panose="020B0604030504040204" pitchFamily="50" charset="-128"/>
                        </a:rPr>
                        <a:t>02:ID</a:t>
                      </a:r>
                      <a:r>
                        <a:rPr kumimoji="1" lang="ja-JP" altLang="en-US" sz="1200" b="0" dirty="0">
                          <a:latin typeface="Meiryo UI" panose="020B0604030504040204" pitchFamily="50" charset="-128"/>
                          <a:ea typeface="Meiryo UI" panose="020B0604030504040204" pitchFamily="50" charset="-128"/>
                        </a:rPr>
                        <a:t>・仮パスワード発行」「</a:t>
                      </a:r>
                      <a:r>
                        <a:rPr lang="en-US" altLang="ja-JP" sz="12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03:ID</a:t>
                      </a:r>
                      <a:r>
                        <a:rPr lang="ja-JP" altLang="en-US" sz="12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・仮パスワード受領</a:t>
                      </a:r>
                      <a:r>
                        <a:rPr kumimoji="1" lang="ja-JP" altLang="en-US" sz="1200" b="0" dirty="0">
                          <a:latin typeface="Meiryo UI" panose="020B0604030504040204" pitchFamily="50" charset="-128"/>
                          <a:ea typeface="Meiryo UI" panose="020B0604030504040204" pitchFamily="50" charset="-128"/>
                        </a:rPr>
                        <a:t>」「</a:t>
                      </a:r>
                      <a:r>
                        <a:rPr kumimoji="1" lang="en-US" altLang="ja-JP" sz="1200" b="0" dirty="0">
                          <a:latin typeface="Meiryo UI" panose="020B0604030504040204" pitchFamily="50" charset="-128"/>
                          <a:ea typeface="Meiryo UI" panose="020B0604030504040204" pitchFamily="50" charset="-128"/>
                        </a:rPr>
                        <a:t>04:</a:t>
                      </a:r>
                      <a:r>
                        <a:rPr kumimoji="1" lang="ja-JP" altLang="en-US" sz="1200" b="0" dirty="0">
                          <a:latin typeface="Meiryo UI" panose="020B0604030504040204" pitchFamily="50" charset="-128"/>
                          <a:ea typeface="Meiryo UI" panose="020B0604030504040204" pitchFamily="50" charset="-128"/>
                        </a:rPr>
                        <a:t>事業者・ユーザ情報登録申請」</a:t>
                      </a: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a:t>
                      </a:r>
                      <a:r>
                        <a:rPr kumimoji="1" lang="en-US" altLang="ja-JP" sz="1200" b="0" dirty="0">
                          <a:latin typeface="Meiryo UI" panose="020B0604030504040204" pitchFamily="50" charset="-128"/>
                          <a:ea typeface="Meiryo UI" panose="020B0604030504040204" pitchFamily="50" charset="-128"/>
                        </a:rPr>
                        <a:t>05:</a:t>
                      </a:r>
                      <a:r>
                        <a:rPr kumimoji="1" lang="ja-JP" altLang="en-US" sz="1200" b="0" dirty="0">
                          <a:latin typeface="Meiryo UI" panose="020B0604030504040204" pitchFamily="50" charset="-128"/>
                          <a:ea typeface="Meiryo UI" panose="020B0604030504040204" pitchFamily="50" charset="-128"/>
                        </a:rPr>
                        <a:t>事業者情報審査」「</a:t>
                      </a:r>
                      <a:r>
                        <a:rPr kumimoji="1" lang="en-US" altLang="ja-JP" sz="1200" b="0" dirty="0">
                          <a:latin typeface="Meiryo UI" panose="020B0604030504040204" pitchFamily="50" charset="-128"/>
                          <a:ea typeface="Meiryo UI" panose="020B0604030504040204" pitchFamily="50" charset="-128"/>
                        </a:rPr>
                        <a:t>06:</a:t>
                      </a:r>
                      <a:r>
                        <a:rPr kumimoji="1" lang="ja-JP" altLang="en-US" sz="1200" b="0" dirty="0">
                          <a:latin typeface="Meiryo UI" panose="020B0604030504040204" pitchFamily="50" charset="-128"/>
                          <a:ea typeface="Meiryo UI" panose="020B0604030504040204" pitchFamily="50" charset="-128"/>
                        </a:rPr>
                        <a:t>事業者情報審査結果確認」「</a:t>
                      </a:r>
                      <a:r>
                        <a:rPr kumimoji="1" lang="en-US" altLang="ja-JP" sz="1200" b="0" dirty="0">
                          <a:latin typeface="Meiryo UI" panose="020B0604030504040204" pitchFamily="50" charset="-128"/>
                          <a:ea typeface="Meiryo UI" panose="020B0604030504040204" pitchFamily="50" charset="-128"/>
                        </a:rPr>
                        <a:t>10:</a:t>
                      </a:r>
                      <a:r>
                        <a:rPr kumimoji="1" lang="ja-JP" altLang="en-US" sz="1200" b="0" dirty="0">
                          <a:latin typeface="Meiryo UI" panose="020B0604030504040204" pitchFamily="50" charset="-128"/>
                          <a:ea typeface="Meiryo UI" panose="020B0604030504040204" pitchFamily="50" charset="-128"/>
                        </a:rPr>
                        <a:t>事業者情報審査合格通知</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ユーザ</a:t>
                      </a:r>
                      <a:r>
                        <a:rPr kumimoji="1" lang="en-US" altLang="ja-JP" sz="1200" b="0" dirty="0">
                          <a:latin typeface="Meiryo UI" panose="020B0604030504040204" pitchFamily="50" charset="-128"/>
                          <a:ea typeface="Meiryo UI" panose="020B0604030504040204" pitchFamily="50" charset="-128"/>
                        </a:rPr>
                        <a:t>ID</a:t>
                      </a:r>
                      <a:r>
                        <a:rPr kumimoji="1" lang="ja-JP" altLang="en-US" sz="1200" b="0" dirty="0">
                          <a:latin typeface="Meiryo UI" panose="020B0604030504040204" pitchFamily="50" charset="-128"/>
                          <a:ea typeface="Meiryo UI" panose="020B0604030504040204" pitchFamily="50" charset="-128"/>
                        </a:rPr>
                        <a:t>・仮パスワード発行</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a:t>
                      </a: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a:t>
                      </a:r>
                      <a:r>
                        <a:rPr kumimoji="1" lang="en-US" altLang="ja-JP" sz="1200" b="0" dirty="0">
                          <a:latin typeface="Meiryo UI" panose="020B0604030504040204" pitchFamily="50" charset="-128"/>
                          <a:ea typeface="Meiryo UI" panose="020B0604030504040204" pitchFamily="50" charset="-128"/>
                        </a:rPr>
                        <a:t>11:</a:t>
                      </a:r>
                      <a:r>
                        <a:rPr kumimoji="1" lang="ja-JP" altLang="en-US" sz="1200" b="0" dirty="0">
                          <a:latin typeface="Meiryo UI" panose="020B0604030504040204" pitchFamily="50" charset="-128"/>
                          <a:ea typeface="Meiryo UI" panose="020B0604030504040204" pitchFamily="50" charset="-128"/>
                        </a:rPr>
                        <a:t>事業者・ユーザ情報登録結果確認」「</a:t>
                      </a:r>
                      <a:r>
                        <a:rPr kumimoji="1" lang="en-US" altLang="ja-JP" sz="1200" b="0" dirty="0">
                          <a:latin typeface="Meiryo UI" panose="020B0604030504040204" pitchFamily="50" charset="-128"/>
                          <a:ea typeface="Meiryo UI" panose="020B0604030504040204" pitchFamily="50" charset="-128"/>
                        </a:rPr>
                        <a:t>12:</a:t>
                      </a:r>
                      <a:r>
                        <a:rPr kumimoji="1" lang="ja-JP" altLang="en-US" sz="1200" b="0" dirty="0">
                          <a:latin typeface="Meiryo UI" panose="020B0604030504040204" pitchFamily="50" charset="-128"/>
                          <a:ea typeface="Meiryo UI" panose="020B0604030504040204" pitchFamily="50" charset="-128"/>
                        </a:rPr>
                        <a:t>事業者情報審査合格通知受領」</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243468">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業務詳細仕様</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2081878"/>
                  </a:ext>
                </a:extLst>
              </a:tr>
              <a:tr h="5004611">
                <a:tc gridSpan="2">
                  <a:txBody>
                    <a:bodyPr/>
                    <a:lstStyle/>
                    <a:p>
                      <a:pPr lvl="0">
                        <a:defRPr/>
                      </a:pPr>
                      <a:r>
                        <a:rPr kumimoji="0" lang="ja-JP" altLang="en-US" sz="1100" b="1" u="sng" kern="0" dirty="0">
                          <a:solidFill>
                            <a:srgbClr val="000000">
                              <a:lumMod val="100000"/>
                            </a:srgbClr>
                          </a:solidFill>
                          <a:latin typeface="Meiryo UI"/>
                          <a:ea typeface="Meiryo UI"/>
                        </a:rPr>
                        <a:t>事業者情報の登録手順</a:t>
                      </a:r>
                      <a:endParaRPr kumimoji="0" lang="en-US" altLang="ja-JP" sz="1100" b="1" u="sng" kern="0" dirty="0">
                        <a:solidFill>
                          <a:srgbClr val="000000">
                            <a:lumMod val="100000"/>
                          </a:srgbClr>
                        </a:solidFill>
                        <a:latin typeface="Meiryo UI"/>
                        <a:ea typeface="Meiryo UI"/>
                      </a:endParaRPr>
                    </a:p>
                    <a:p>
                      <a:pPr marL="0" lvl="0" indent="0">
                        <a:buFont typeface="Arial" panose="020B0604020202020204" pitchFamily="34" charset="0"/>
                        <a:buNone/>
                        <a:defRPr/>
                      </a:pPr>
                      <a:endParaRPr kumimoji="0" lang="en-US" altLang="ja-JP" sz="1100" b="0" u="none" kern="0" dirty="0">
                        <a:solidFill>
                          <a:srgbClr val="000000">
                            <a:lumMod val="100000"/>
                          </a:srgbClr>
                        </a:solidFill>
                        <a:latin typeface="Meiryo UI"/>
                        <a:ea typeface="Meiryo UI"/>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b="0" dirty="0">
                          <a:latin typeface="Meiryo UI" panose="020B0604030504040204" pitchFamily="50" charset="-128"/>
                          <a:ea typeface="Meiryo UI" panose="020B0604030504040204" pitchFamily="50" charset="-128"/>
                        </a:rPr>
                        <a:t>　① 事業者情報登録者</a:t>
                      </a:r>
                      <a:r>
                        <a:rPr kumimoji="1" lang="en-US" altLang="ja-JP" sz="1100" b="0" dirty="0">
                          <a:latin typeface="Meiryo UI" panose="020B0604030504040204" pitchFamily="50" charset="-128"/>
                          <a:ea typeface="Meiryo UI" panose="020B0604030504040204" pitchFamily="50" charset="-128"/>
                        </a:rPr>
                        <a:t>(</a:t>
                      </a:r>
                      <a:r>
                        <a:rPr kumimoji="1" lang="ja-JP" altLang="en-US" sz="1100" b="0" dirty="0">
                          <a:latin typeface="Meiryo UI" panose="020B0604030504040204" pitchFamily="50" charset="-128"/>
                          <a:ea typeface="Meiryo UI" panose="020B0604030504040204" pitchFamily="50" charset="-128"/>
                        </a:rPr>
                        <a:t>管理者</a:t>
                      </a:r>
                      <a:r>
                        <a:rPr kumimoji="1" lang="en-US" altLang="ja-JP" sz="1100" b="0" dirty="0">
                          <a:latin typeface="Meiryo UI" panose="020B0604030504040204" pitchFamily="50" charset="-128"/>
                          <a:ea typeface="Meiryo UI" panose="020B0604030504040204" pitchFamily="50" charset="-128"/>
                        </a:rPr>
                        <a:t>)</a:t>
                      </a:r>
                      <a:r>
                        <a:rPr kumimoji="1" lang="ja-JP" altLang="en-US" sz="1100" b="0" dirty="0">
                          <a:latin typeface="Meiryo UI" panose="020B0604030504040204" pitchFamily="50" charset="-128"/>
                          <a:ea typeface="Meiryo UI" panose="020B0604030504040204" pitchFamily="50" charset="-128"/>
                        </a:rPr>
                        <a:t>は、システムでユーザ</a:t>
                      </a:r>
                      <a:r>
                        <a:rPr kumimoji="1" lang="en-US" altLang="ja-JP" sz="1100" b="0" dirty="0">
                          <a:latin typeface="Meiryo UI" panose="020B0604030504040204" pitchFamily="50" charset="-128"/>
                          <a:ea typeface="Meiryo UI" panose="020B0604030504040204" pitchFamily="50" charset="-128"/>
                        </a:rPr>
                        <a:t>ID(</a:t>
                      </a:r>
                      <a:r>
                        <a:rPr kumimoji="1" lang="ja-JP" altLang="en-US" sz="1100" b="0" dirty="0">
                          <a:latin typeface="Meiryo UI" panose="020B0604030504040204" pitchFamily="50" charset="-128"/>
                          <a:ea typeface="Meiryo UI" panose="020B0604030504040204" pitchFamily="50" charset="-128"/>
                        </a:rPr>
                        <a:t>管理者</a:t>
                      </a:r>
                      <a:r>
                        <a:rPr kumimoji="1" lang="en-US" altLang="ja-JP" sz="1100" b="0" dirty="0">
                          <a:latin typeface="Meiryo UI" panose="020B0604030504040204" pitchFamily="50" charset="-128"/>
                          <a:ea typeface="Meiryo UI" panose="020B0604030504040204" pitchFamily="50" charset="-128"/>
                        </a:rPr>
                        <a:t>)</a:t>
                      </a:r>
                      <a:r>
                        <a:rPr kumimoji="1" lang="ja-JP" altLang="en-US" sz="1100" b="0" dirty="0">
                          <a:latin typeface="Meiryo UI" panose="020B0604030504040204" pitchFamily="50" charset="-128"/>
                          <a:ea typeface="Meiryo UI" panose="020B0604030504040204" pitchFamily="50" charset="-128"/>
                        </a:rPr>
                        <a:t>を作成する。</a:t>
                      </a:r>
                      <a:endParaRPr kumimoji="1" lang="en-US" altLang="ja-JP" sz="11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b="0" dirty="0">
                          <a:latin typeface="Meiryo UI" panose="020B0604030504040204" pitchFamily="50" charset="-128"/>
                          <a:ea typeface="Meiryo UI" panose="020B0604030504040204" pitchFamily="50" charset="-128"/>
                        </a:rPr>
                        <a:t>　② 事業者情報登録者</a:t>
                      </a:r>
                      <a:r>
                        <a:rPr kumimoji="1" lang="en-US" altLang="ja-JP" sz="1100" b="0" dirty="0">
                          <a:latin typeface="Meiryo UI" panose="020B0604030504040204" pitchFamily="50" charset="-128"/>
                          <a:ea typeface="Meiryo UI" panose="020B0604030504040204" pitchFamily="50" charset="-128"/>
                        </a:rPr>
                        <a:t>(</a:t>
                      </a:r>
                      <a:r>
                        <a:rPr kumimoji="1" lang="ja-JP" altLang="en-US" sz="1100" b="0" dirty="0">
                          <a:latin typeface="Meiryo UI" panose="020B0604030504040204" pitchFamily="50" charset="-128"/>
                          <a:ea typeface="Meiryo UI" panose="020B0604030504040204" pitchFamily="50" charset="-128"/>
                        </a:rPr>
                        <a:t>管理者</a:t>
                      </a:r>
                      <a:r>
                        <a:rPr kumimoji="1" lang="en-US" altLang="ja-JP" sz="1100" b="0" dirty="0">
                          <a:latin typeface="Meiryo UI" panose="020B0604030504040204" pitchFamily="50" charset="-128"/>
                          <a:ea typeface="Meiryo UI" panose="020B0604030504040204" pitchFamily="50" charset="-128"/>
                        </a:rPr>
                        <a:t>)</a:t>
                      </a:r>
                      <a:r>
                        <a:rPr kumimoji="1" lang="ja-JP" altLang="en-US" sz="1100" b="0" dirty="0">
                          <a:latin typeface="Meiryo UI" panose="020B0604030504040204" pitchFamily="50" charset="-128"/>
                          <a:ea typeface="Meiryo UI" panose="020B0604030504040204" pitchFamily="50" charset="-128"/>
                        </a:rPr>
                        <a:t>は、事業者情報登録の際に自社のユーザ情報</a:t>
                      </a:r>
                      <a:r>
                        <a:rPr kumimoji="1" lang="en-US" altLang="ja-JP" sz="1100" b="0" dirty="0">
                          <a:latin typeface="Meiryo UI" panose="020B0604030504040204" pitchFamily="50" charset="-128"/>
                          <a:ea typeface="Meiryo UI" panose="020B0604030504040204" pitchFamily="50" charset="-128"/>
                        </a:rPr>
                        <a:t>(</a:t>
                      </a:r>
                      <a:r>
                        <a:rPr kumimoji="1" lang="ja-JP" altLang="en-US" sz="1100" b="0" dirty="0">
                          <a:latin typeface="Meiryo UI" panose="020B0604030504040204" pitchFamily="50" charset="-128"/>
                          <a:ea typeface="Meiryo UI" panose="020B0604030504040204" pitchFamily="50" charset="-128"/>
                        </a:rPr>
                        <a:t>氏名・メールアドレス</a:t>
                      </a:r>
                      <a:r>
                        <a:rPr kumimoji="1" lang="en-US" altLang="ja-JP" sz="1100" b="0" dirty="0">
                          <a:latin typeface="Meiryo UI" panose="020B0604030504040204" pitchFamily="50" charset="-128"/>
                          <a:ea typeface="Meiryo UI" panose="020B0604030504040204" pitchFamily="50" charset="-128"/>
                        </a:rPr>
                        <a:t>)</a:t>
                      </a:r>
                      <a:r>
                        <a:rPr kumimoji="1" lang="ja-JP" altLang="en-US" sz="1100" b="0" dirty="0">
                          <a:latin typeface="Meiryo UI" panose="020B0604030504040204" pitchFamily="50" charset="-128"/>
                          <a:ea typeface="Meiryo UI" panose="020B0604030504040204" pitchFamily="50" charset="-128"/>
                        </a:rPr>
                        <a:t>の登録を行う。</a:t>
                      </a:r>
                      <a:endParaRPr kumimoji="1" lang="en-US" altLang="ja-JP" sz="11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b="0" dirty="0">
                          <a:latin typeface="Meiryo UI" panose="020B0604030504040204" pitchFamily="50" charset="-128"/>
                          <a:ea typeface="Meiryo UI" panose="020B0604030504040204" pitchFamily="50" charset="-128"/>
                        </a:rPr>
                        <a:t>　③ 広域機関は事業者情報の審査・承認を行う。</a:t>
                      </a:r>
                      <a:endParaRPr kumimoji="1" lang="en-US" altLang="ja-JP" sz="11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b="0" dirty="0">
                          <a:latin typeface="Meiryo UI" panose="020B0604030504040204" pitchFamily="50" charset="-128"/>
                          <a:ea typeface="Meiryo UI" panose="020B0604030504040204" pitchFamily="50" charset="-128"/>
                        </a:rPr>
                        <a:t>　④ 事業者情報</a:t>
                      </a:r>
                      <a:r>
                        <a:rPr kumimoji="1" lang="en-US" altLang="ja-JP" sz="1100" b="0" dirty="0">
                          <a:latin typeface="Meiryo UI" panose="020B0604030504040204" pitchFamily="50" charset="-128"/>
                          <a:ea typeface="Meiryo UI" panose="020B0604030504040204" pitchFamily="50" charset="-128"/>
                        </a:rPr>
                        <a:t>(</a:t>
                      </a:r>
                      <a:r>
                        <a:rPr kumimoji="1" lang="ja-JP" altLang="en-US" sz="1100" b="0" dirty="0">
                          <a:latin typeface="Meiryo UI" panose="020B0604030504040204" pitchFamily="50" charset="-128"/>
                          <a:ea typeface="Meiryo UI" panose="020B0604030504040204" pitchFamily="50" charset="-128"/>
                        </a:rPr>
                        <a:t>ユーザ</a:t>
                      </a:r>
                      <a:r>
                        <a:rPr kumimoji="1" lang="en-US" altLang="ja-JP" sz="1100" b="0" dirty="0">
                          <a:latin typeface="Meiryo UI" panose="020B0604030504040204" pitchFamily="50" charset="-128"/>
                          <a:ea typeface="Meiryo UI" panose="020B0604030504040204" pitchFamily="50" charset="-128"/>
                        </a:rPr>
                        <a:t>)</a:t>
                      </a:r>
                      <a:r>
                        <a:rPr kumimoji="1" lang="ja-JP" altLang="en-US" sz="1100" b="0" dirty="0">
                          <a:latin typeface="Meiryo UI" panose="020B0604030504040204" pitchFamily="50" charset="-128"/>
                          <a:ea typeface="Meiryo UI" panose="020B0604030504040204" pitchFamily="50" charset="-128"/>
                        </a:rPr>
                        <a:t>登録が完了したら、システムは登録された各ユーザに</a:t>
                      </a:r>
                      <a:r>
                        <a:rPr kumimoji="1" lang="en-US" altLang="ja-JP" sz="1100" b="0" dirty="0">
                          <a:latin typeface="Meiryo UI" panose="020B0604030504040204" pitchFamily="50" charset="-128"/>
                          <a:ea typeface="Meiryo UI" panose="020B0604030504040204" pitchFamily="50" charset="-128"/>
                        </a:rPr>
                        <a:t>ID</a:t>
                      </a:r>
                      <a:r>
                        <a:rPr kumimoji="1" lang="ja-JP" altLang="en-US" sz="1100" b="0" dirty="0">
                          <a:latin typeface="Meiryo UI" panose="020B0604030504040204" pitchFamily="50" charset="-128"/>
                          <a:ea typeface="Meiryo UI" panose="020B0604030504040204" pitchFamily="50" charset="-128"/>
                        </a:rPr>
                        <a:t>・仮パスワードを発行・通知する。</a:t>
                      </a:r>
                      <a:endParaRPr kumimoji="1" lang="en-US" altLang="ja-JP" sz="1100" b="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77678721"/>
                  </a:ext>
                </a:extLst>
              </a:tr>
            </a:tbl>
          </a:graphicData>
        </a:graphic>
      </p:graphicFrame>
      <p:grpSp>
        <p:nvGrpSpPr>
          <p:cNvPr id="25" name="グループ化 24">
            <a:extLst>
              <a:ext uri="{FF2B5EF4-FFF2-40B4-BE49-F238E27FC236}">
                <a16:creationId xmlns:a16="http://schemas.microsoft.com/office/drawing/2014/main" id="{BB424709-59C2-4F83-A719-1CED3147FE41}"/>
              </a:ext>
            </a:extLst>
          </p:cNvPr>
          <p:cNvGrpSpPr/>
          <p:nvPr/>
        </p:nvGrpSpPr>
        <p:grpSpPr>
          <a:xfrm>
            <a:off x="1144758" y="3159548"/>
            <a:ext cx="303265" cy="790406"/>
            <a:chOff x="664719" y="5783577"/>
            <a:chExt cx="177210" cy="438222"/>
          </a:xfrm>
        </p:grpSpPr>
        <p:sp>
          <p:nvSpPr>
            <p:cNvPr id="28" name="フローチャート: 結合子 27">
              <a:extLst>
                <a:ext uri="{FF2B5EF4-FFF2-40B4-BE49-F238E27FC236}">
                  <a16:creationId xmlns:a16="http://schemas.microsoft.com/office/drawing/2014/main" id="{6E655E7A-F1B8-4AD0-91DF-C92B26085938}"/>
                </a:ext>
              </a:extLst>
            </p:cNvPr>
            <p:cNvSpPr/>
            <p:nvPr/>
          </p:nvSpPr>
          <p:spPr>
            <a:xfrm>
              <a:off x="664719" y="5783577"/>
              <a:ext cx="177210" cy="156804"/>
            </a:xfrm>
            <a:prstGeom prst="flowChartConnector">
              <a:avLst/>
            </a:prstGeom>
            <a:solidFill>
              <a:schemeClr val="bg2"/>
            </a:solidFill>
            <a:ln w="19050" cap="flat" cmpd="sng" algn="ctr">
              <a:solidFill>
                <a:sysClr val="window" lastClr="FFFFFF">
                  <a:lumMod val="65000"/>
                </a:sysClr>
              </a:solidFill>
              <a:prstDash val="solid"/>
              <a:miter lim="800000"/>
            </a:ln>
            <a:effectLst/>
          </p:spPr>
          <p:txBody>
            <a:bodyPr wrap="none" lIns="0" tIns="36000" rIns="0" bIns="36000" rtlCol="0" anchor="ctr"/>
            <a:lstStyle/>
            <a:p>
              <a:pPr algn="ctr"/>
              <a:endParaRPr lang="ja-JP" altLang="en-US" sz="800" dirty="0">
                <a:latin typeface="Meiryo UI" panose="020B0604030504040204" pitchFamily="50" charset="-128"/>
                <a:ea typeface="Meiryo UI" panose="020B0604030504040204" pitchFamily="50" charset="-128"/>
              </a:endParaRPr>
            </a:p>
          </p:txBody>
        </p:sp>
        <p:sp>
          <p:nvSpPr>
            <p:cNvPr id="29" name="フローチャート: 抜出し 28">
              <a:extLst>
                <a:ext uri="{FF2B5EF4-FFF2-40B4-BE49-F238E27FC236}">
                  <a16:creationId xmlns:a16="http://schemas.microsoft.com/office/drawing/2014/main" id="{D39B4CE0-5971-4640-AA53-0E4C00AE07EF}"/>
                </a:ext>
              </a:extLst>
            </p:cNvPr>
            <p:cNvSpPr/>
            <p:nvPr/>
          </p:nvSpPr>
          <p:spPr>
            <a:xfrm>
              <a:off x="664719" y="5962181"/>
              <a:ext cx="177210" cy="259618"/>
            </a:xfrm>
            <a:prstGeom prst="flowChartExtract">
              <a:avLst/>
            </a:prstGeom>
            <a:solidFill>
              <a:schemeClr val="bg2"/>
            </a:solidFill>
            <a:ln w="19050" cap="flat" cmpd="sng" algn="ctr">
              <a:solidFill>
                <a:sysClr val="window" lastClr="FFFFFF">
                  <a:lumMod val="65000"/>
                </a:sysClr>
              </a:solidFill>
              <a:prstDash val="solid"/>
              <a:miter lim="800000"/>
            </a:ln>
            <a:effectLst/>
          </p:spPr>
          <p:txBody>
            <a:bodyPr wrap="none" lIns="0" tIns="36000" rIns="0" bIns="36000" rtlCol="0" anchor="ctr"/>
            <a:lstStyle/>
            <a:p>
              <a:pPr algn="ctr"/>
              <a:endParaRPr lang="ja-JP" altLang="en-US" sz="800" dirty="0">
                <a:latin typeface="Meiryo UI" panose="020B0604030504040204" pitchFamily="50" charset="-128"/>
                <a:ea typeface="Meiryo UI" panose="020B0604030504040204" pitchFamily="50" charset="-128"/>
              </a:endParaRPr>
            </a:p>
          </p:txBody>
        </p:sp>
      </p:grpSp>
      <p:sp>
        <p:nvSpPr>
          <p:cNvPr id="26" name="正方形/長方形 25">
            <a:extLst>
              <a:ext uri="{FF2B5EF4-FFF2-40B4-BE49-F238E27FC236}">
                <a16:creationId xmlns:a16="http://schemas.microsoft.com/office/drawing/2014/main" id="{BD7A7386-393A-4480-94EA-C491BFA2F913}"/>
              </a:ext>
            </a:extLst>
          </p:cNvPr>
          <p:cNvSpPr/>
          <p:nvPr/>
        </p:nvSpPr>
        <p:spPr>
          <a:xfrm>
            <a:off x="781964" y="3854869"/>
            <a:ext cx="1045530" cy="510006"/>
          </a:xfrm>
          <a:prstGeom prst="rect">
            <a:avLst/>
          </a:prstGeom>
          <a:noFill/>
          <a:ln w="19050" cap="flat" cmpd="sng" algn="ctr">
            <a:noFill/>
            <a:prstDash val="solid"/>
            <a:miter lim="800000"/>
          </a:ln>
          <a:effectLst/>
        </p:spPr>
        <p:txBody>
          <a:bodyPr wrap="none" lIns="0" tIns="36000" rIns="0" bIns="36000" rtlCol="0" anchor="ctr"/>
          <a:lstStyle/>
          <a:p>
            <a:pPr algn="ctr"/>
            <a:r>
              <a:rPr kumimoji="0" lang="ja-JP" altLang="en-US" sz="800" kern="0" dirty="0">
                <a:solidFill>
                  <a:prstClr val="black"/>
                </a:solidFill>
                <a:latin typeface="Meiryo UI"/>
                <a:ea typeface="Meiryo UI"/>
                <a:cs typeface="Arial" pitchFamily="34" charset="0"/>
              </a:rPr>
              <a:t>事業者情報登録者</a:t>
            </a:r>
            <a:endParaRPr kumimoji="0" lang="en-US" altLang="ja-JP" sz="800" kern="0" dirty="0">
              <a:solidFill>
                <a:prstClr val="black"/>
              </a:solidFill>
              <a:latin typeface="Meiryo UI"/>
              <a:ea typeface="Meiryo UI"/>
              <a:cs typeface="Arial" pitchFamily="34" charset="0"/>
            </a:endParaRPr>
          </a:p>
          <a:p>
            <a:pPr algn="ctr"/>
            <a:r>
              <a:rPr kumimoji="0" lang="en-US" altLang="ja-JP" sz="800" kern="0" dirty="0">
                <a:solidFill>
                  <a:prstClr val="black"/>
                </a:solidFill>
                <a:latin typeface="Meiryo UI"/>
                <a:ea typeface="Meiryo UI"/>
                <a:cs typeface="Arial" pitchFamily="34" charset="0"/>
              </a:rPr>
              <a:t>(</a:t>
            </a:r>
            <a:r>
              <a:rPr kumimoji="0" lang="ja-JP" altLang="en-US" sz="800" kern="0" dirty="0">
                <a:solidFill>
                  <a:prstClr val="black"/>
                </a:solidFill>
                <a:latin typeface="Meiryo UI"/>
                <a:ea typeface="Meiryo UI"/>
                <a:cs typeface="Arial" pitchFamily="34" charset="0"/>
              </a:rPr>
              <a:t>管理者</a:t>
            </a:r>
            <a:r>
              <a:rPr kumimoji="0" lang="en-US" altLang="ja-JP" sz="800" kern="0" dirty="0">
                <a:solidFill>
                  <a:prstClr val="black"/>
                </a:solidFill>
                <a:latin typeface="Meiryo UI"/>
                <a:ea typeface="Meiryo UI"/>
                <a:cs typeface="Arial" pitchFamily="34" charset="0"/>
              </a:rPr>
              <a:t>)</a:t>
            </a:r>
          </a:p>
        </p:txBody>
      </p:sp>
      <p:sp>
        <p:nvSpPr>
          <p:cNvPr id="31" name="正方形/長方形 30">
            <a:extLst>
              <a:ext uri="{FF2B5EF4-FFF2-40B4-BE49-F238E27FC236}">
                <a16:creationId xmlns:a16="http://schemas.microsoft.com/office/drawing/2014/main" id="{304AF6D1-23E8-49BA-830F-746B984A8A58}"/>
              </a:ext>
            </a:extLst>
          </p:cNvPr>
          <p:cNvSpPr/>
          <p:nvPr/>
        </p:nvSpPr>
        <p:spPr>
          <a:xfrm>
            <a:off x="7673333" y="2783704"/>
            <a:ext cx="1004721" cy="3575773"/>
          </a:xfrm>
          <a:prstGeom prst="rect">
            <a:avLst/>
          </a:prstGeom>
          <a:solidFill>
            <a:schemeClr val="accent1">
              <a:lumMod val="20000"/>
              <a:lumOff val="80000"/>
            </a:schemeClr>
          </a:solidFill>
          <a:ln>
            <a:noFill/>
          </a:ln>
        </p:spPr>
        <p:txBody>
          <a:bodyPr wrap="square" lIns="33231" tIns="33231" rIns="33231" bIns="33231" rtlCol="0" anchor="ctr">
            <a:noAutofit/>
          </a:bodyPr>
          <a:lstStyle/>
          <a:p>
            <a:pPr algn="ctr" defTabSz="844083"/>
            <a:r>
              <a:rPr lang="ja-JP" altLang="en-US" sz="1100">
                <a:solidFill>
                  <a:srgbClr val="000000"/>
                </a:solidFill>
                <a:latin typeface="Meiryo UI" panose="020B0604030504040204" pitchFamily="50" charset="-128"/>
                <a:ea typeface="Meiryo UI" panose="020B0604030504040204" pitchFamily="50" charset="-128"/>
              </a:rPr>
              <a:t>再エネ業務</a:t>
            </a:r>
            <a:endParaRPr lang="en-US" altLang="ja-JP" sz="1100" dirty="0">
              <a:solidFill>
                <a:srgbClr val="000000"/>
              </a:solidFill>
              <a:latin typeface="Meiryo UI" panose="020B0604030504040204" pitchFamily="50" charset="-128"/>
              <a:ea typeface="Meiryo UI" panose="020B0604030504040204" pitchFamily="50" charset="-128"/>
            </a:endParaRPr>
          </a:p>
          <a:p>
            <a:pPr algn="ctr" defTabSz="844083"/>
            <a:r>
              <a:rPr lang="ja-JP" altLang="en-US" sz="1100">
                <a:solidFill>
                  <a:srgbClr val="000000"/>
                </a:solidFill>
                <a:latin typeface="Meiryo UI" panose="020B0604030504040204" pitchFamily="50" charset="-128"/>
                <a:ea typeface="Meiryo UI" panose="020B0604030504040204" pitchFamily="50" charset="-128"/>
              </a:rPr>
              <a:t>統合システム</a:t>
            </a:r>
            <a:endParaRPr lang="en-US" altLang="ja-JP" sz="1100" dirty="0">
              <a:solidFill>
                <a:srgbClr val="000000"/>
              </a:solidFill>
              <a:latin typeface="Meiryo UI" panose="020B0604030504040204" pitchFamily="50" charset="-128"/>
              <a:ea typeface="Meiryo UI" panose="020B0604030504040204" pitchFamily="50" charset="-128"/>
            </a:endParaRPr>
          </a:p>
        </p:txBody>
      </p:sp>
      <p:cxnSp>
        <p:nvCxnSpPr>
          <p:cNvPr id="43" name="直線矢印コネクタ 42">
            <a:extLst>
              <a:ext uri="{FF2B5EF4-FFF2-40B4-BE49-F238E27FC236}">
                <a16:creationId xmlns:a16="http://schemas.microsoft.com/office/drawing/2014/main" id="{36AC5B9B-8B20-42FE-8EAE-2D445EFCA4D8}"/>
              </a:ext>
            </a:extLst>
          </p:cNvPr>
          <p:cNvCxnSpPr>
            <a:cxnSpLocks/>
          </p:cNvCxnSpPr>
          <p:nvPr/>
        </p:nvCxnSpPr>
        <p:spPr>
          <a:xfrm>
            <a:off x="3434133" y="4969522"/>
            <a:ext cx="4132520" cy="0"/>
          </a:xfrm>
          <a:prstGeom prst="straightConnector1">
            <a:avLst/>
          </a:prstGeom>
          <a:noFill/>
          <a:ln w="19050" cap="flat" cmpd="sng" algn="ctr">
            <a:solidFill>
              <a:sysClr val="window" lastClr="FFFFFF">
                <a:lumMod val="65000"/>
              </a:sysClr>
            </a:solidFill>
            <a:prstDash val="sysDash"/>
            <a:miter lim="800000"/>
            <a:tailEnd type="triangle"/>
          </a:ln>
          <a:effectLst/>
        </p:spPr>
      </p:cxnSp>
      <p:sp>
        <p:nvSpPr>
          <p:cNvPr id="45" name="正方形/長方形 44">
            <a:extLst>
              <a:ext uri="{FF2B5EF4-FFF2-40B4-BE49-F238E27FC236}">
                <a16:creationId xmlns:a16="http://schemas.microsoft.com/office/drawing/2014/main" id="{CC78E248-E763-4E52-8730-A30527E30040}"/>
              </a:ext>
            </a:extLst>
          </p:cNvPr>
          <p:cNvSpPr/>
          <p:nvPr/>
        </p:nvSpPr>
        <p:spPr>
          <a:xfrm>
            <a:off x="4812041" y="4326871"/>
            <a:ext cx="1930771" cy="1168181"/>
          </a:xfrm>
          <a:prstGeom prst="rect">
            <a:avLst/>
          </a:prstGeom>
          <a:solidFill>
            <a:schemeClr val="bg2"/>
          </a:solidFill>
          <a:ln w="19050" cap="flat" cmpd="sng" algn="ctr">
            <a:solidFill>
              <a:sysClr val="window" lastClr="FFFFFF">
                <a:lumMod val="65000"/>
              </a:sysClr>
            </a:solidFill>
            <a:prstDash val="solid"/>
            <a:miter lim="800000"/>
          </a:ln>
          <a:effectLst/>
        </p:spPr>
        <p:txBody>
          <a:bodyPr wrap="none" lIns="0" tIns="36000" rIns="0" bIns="36000" rtlCol="0" anchor="ctr"/>
          <a:lstStyle/>
          <a:p>
            <a:pPr algn="ctr"/>
            <a:r>
              <a:rPr lang="ja-JP" altLang="en-US" sz="800" dirty="0">
                <a:latin typeface="Meiryo UI" panose="020B0604030504040204" pitchFamily="50" charset="-128"/>
                <a:ea typeface="Meiryo UI" panose="020B0604030504040204" pitchFamily="50" charset="-128"/>
              </a:rPr>
              <a:t>事業者情報＋ユーザ情報</a:t>
            </a:r>
            <a:endParaRPr lang="en-US" altLang="ja-JP" sz="800" dirty="0">
              <a:latin typeface="Meiryo UI" panose="020B0604030504040204" pitchFamily="50" charset="-128"/>
              <a:ea typeface="Meiryo UI" panose="020B0604030504040204" pitchFamily="50" charset="-128"/>
            </a:endParaRPr>
          </a:p>
          <a:p>
            <a:pPr algn="ctr"/>
            <a:endParaRPr lang="en-US" altLang="ja-JP" sz="800" dirty="0">
              <a:latin typeface="Meiryo UI" panose="020B0604030504040204" pitchFamily="50" charset="-128"/>
              <a:ea typeface="Meiryo UI" panose="020B0604030504040204" pitchFamily="50" charset="-128"/>
            </a:endParaRPr>
          </a:p>
          <a:p>
            <a:pPr algn="ctr"/>
            <a:endParaRPr lang="en-US" altLang="ja-JP" sz="800" dirty="0">
              <a:latin typeface="Meiryo UI" panose="020B0604030504040204" pitchFamily="50" charset="-128"/>
              <a:ea typeface="Meiryo UI" panose="020B0604030504040204" pitchFamily="50" charset="-128"/>
            </a:endParaRPr>
          </a:p>
          <a:p>
            <a:pPr algn="ctr"/>
            <a:endParaRPr lang="en-US" altLang="ja-JP" sz="800" dirty="0">
              <a:latin typeface="Meiryo UI" panose="020B0604030504040204" pitchFamily="50" charset="-128"/>
              <a:ea typeface="Meiryo UI" panose="020B0604030504040204" pitchFamily="50" charset="-128"/>
            </a:endParaRPr>
          </a:p>
          <a:p>
            <a:pPr algn="ctr"/>
            <a:endParaRPr lang="en-US" altLang="ja-JP" sz="800" dirty="0">
              <a:latin typeface="Meiryo UI" panose="020B0604030504040204" pitchFamily="50" charset="-128"/>
              <a:ea typeface="Meiryo UI" panose="020B0604030504040204" pitchFamily="50" charset="-128"/>
            </a:endParaRPr>
          </a:p>
          <a:p>
            <a:pPr algn="ctr"/>
            <a:endParaRPr lang="en-US" altLang="ja-JP" sz="800" dirty="0">
              <a:latin typeface="Meiryo UI" panose="020B0604030504040204" pitchFamily="50" charset="-128"/>
              <a:ea typeface="Meiryo UI" panose="020B0604030504040204" pitchFamily="50" charset="-128"/>
            </a:endParaRPr>
          </a:p>
          <a:p>
            <a:pPr algn="ctr"/>
            <a:endParaRPr lang="en-US" altLang="ja-JP" sz="800" dirty="0">
              <a:latin typeface="Meiryo UI" panose="020B0604030504040204" pitchFamily="50" charset="-128"/>
              <a:ea typeface="Meiryo UI" panose="020B0604030504040204" pitchFamily="50" charset="-128"/>
            </a:endParaRPr>
          </a:p>
          <a:p>
            <a:pPr algn="ctr"/>
            <a:endParaRPr lang="en-US" altLang="ja-JP" sz="800" dirty="0">
              <a:latin typeface="Meiryo UI" panose="020B0604030504040204" pitchFamily="50" charset="-128"/>
              <a:ea typeface="Meiryo UI" panose="020B0604030504040204" pitchFamily="50" charset="-128"/>
            </a:endParaRPr>
          </a:p>
          <a:p>
            <a:pPr algn="ctr"/>
            <a:endParaRPr lang="en-US" altLang="ja-JP" sz="800" dirty="0">
              <a:latin typeface="Meiryo UI" panose="020B0604030504040204" pitchFamily="50" charset="-128"/>
              <a:ea typeface="Meiryo UI" panose="020B0604030504040204" pitchFamily="50" charset="-128"/>
            </a:endParaRPr>
          </a:p>
        </p:txBody>
      </p:sp>
      <p:graphicFrame>
        <p:nvGraphicFramePr>
          <p:cNvPr id="46" name="表 45">
            <a:extLst>
              <a:ext uri="{FF2B5EF4-FFF2-40B4-BE49-F238E27FC236}">
                <a16:creationId xmlns:a16="http://schemas.microsoft.com/office/drawing/2014/main" id="{A9E8C64A-8076-483C-B69F-F552D4FB7089}"/>
              </a:ext>
            </a:extLst>
          </p:cNvPr>
          <p:cNvGraphicFramePr>
            <a:graphicFrameLocks noGrp="1"/>
          </p:cNvGraphicFramePr>
          <p:nvPr>
            <p:extLst/>
          </p:nvPr>
        </p:nvGraphicFramePr>
        <p:xfrm>
          <a:off x="4971614" y="4589154"/>
          <a:ext cx="1656000" cy="775680"/>
        </p:xfrm>
        <a:graphic>
          <a:graphicData uri="http://schemas.openxmlformats.org/drawingml/2006/table">
            <a:tbl>
              <a:tblPr firstRow="1" bandRow="1">
                <a:tableStyleId>{2D5ABB26-0587-4C30-8999-92F81FD0307C}</a:tableStyleId>
              </a:tblPr>
              <a:tblGrid>
                <a:gridCol w="612000">
                  <a:extLst>
                    <a:ext uri="{9D8B030D-6E8A-4147-A177-3AD203B41FA5}">
                      <a16:colId xmlns:a16="http://schemas.microsoft.com/office/drawing/2014/main" val="311480971"/>
                    </a:ext>
                  </a:extLst>
                </a:gridCol>
                <a:gridCol w="1044000">
                  <a:extLst>
                    <a:ext uri="{9D8B030D-6E8A-4147-A177-3AD203B41FA5}">
                      <a16:colId xmlns:a16="http://schemas.microsoft.com/office/drawing/2014/main" val="373765836"/>
                    </a:ext>
                  </a:extLst>
                </a:gridCol>
              </a:tblGrid>
              <a:tr h="111273">
                <a:tc>
                  <a:txBody>
                    <a:bodyPr/>
                    <a:lstStyle/>
                    <a:p>
                      <a:pPr algn="ctr"/>
                      <a:r>
                        <a:rPr kumimoji="1" lang="ja-JP" altLang="en-US" sz="800" dirty="0">
                          <a:latin typeface="Meiryo UI" panose="020B0604030504040204" pitchFamily="50" charset="-128"/>
                          <a:ea typeface="Meiryo UI" panose="020B0604030504040204" pitchFamily="50" charset="-128"/>
                        </a:rPr>
                        <a:t>氏名</a:t>
                      </a:r>
                    </a:p>
                  </a:txBody>
                  <a:tcPr marL="72000" marR="72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800" dirty="0">
                          <a:latin typeface="Meiryo UI" panose="020B0604030504040204" pitchFamily="50" charset="-128"/>
                          <a:ea typeface="Meiryo UI" panose="020B0604030504040204" pitchFamily="50" charset="-128"/>
                        </a:rPr>
                        <a:t>メールアドレス</a:t>
                      </a:r>
                    </a:p>
                  </a:txBody>
                  <a:tcPr marL="72000" marR="72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803713264"/>
                  </a:ext>
                </a:extLst>
              </a:tr>
              <a:tr h="167080">
                <a:tc>
                  <a:txBody>
                    <a:bodyPr/>
                    <a:lstStyle/>
                    <a:p>
                      <a:pPr algn="ctr"/>
                      <a:r>
                        <a:rPr kumimoji="1" lang="ja-JP" altLang="en-US" sz="800" dirty="0">
                          <a:latin typeface="Meiryo UI" panose="020B0604030504040204" pitchFamily="50" charset="-128"/>
                          <a:ea typeface="Meiryo UI" panose="020B0604030504040204" pitchFamily="50" charset="-128"/>
                        </a:rPr>
                        <a:t>ユーザ</a:t>
                      </a:r>
                      <a:r>
                        <a:rPr kumimoji="1" lang="en-US" altLang="ja-JP" sz="800" dirty="0">
                          <a:latin typeface="Meiryo UI" panose="020B0604030504040204" pitchFamily="50" charset="-128"/>
                          <a:ea typeface="Meiryo UI" panose="020B0604030504040204" pitchFamily="50" charset="-128"/>
                        </a:rPr>
                        <a:t>1</a:t>
                      </a:r>
                      <a:endParaRPr kumimoji="1" lang="ja-JP" altLang="en-US" sz="800" dirty="0">
                        <a:latin typeface="Meiryo UI" panose="020B0604030504040204" pitchFamily="50" charset="-128"/>
                        <a:ea typeface="Meiryo UI" panose="020B0604030504040204" pitchFamily="50" charset="-128"/>
                      </a:endParaRPr>
                    </a:p>
                  </a:txBody>
                  <a:tcPr marL="72000" marR="72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800" dirty="0">
                          <a:latin typeface="Meiryo UI" panose="020B0604030504040204" pitchFamily="50" charset="-128"/>
                          <a:ea typeface="Meiryo UI" panose="020B0604030504040204" pitchFamily="50" charset="-128"/>
                        </a:rPr>
                        <a:t>▲▲▲</a:t>
                      </a:r>
                      <a:r>
                        <a:rPr kumimoji="1" lang="en-US" altLang="ja-JP" sz="800" dirty="0">
                          <a:latin typeface="Meiryo UI" panose="020B0604030504040204" pitchFamily="50" charset="-128"/>
                          <a:ea typeface="Meiryo UI" panose="020B0604030504040204" pitchFamily="50" charset="-128"/>
                        </a:rPr>
                        <a:t>@XXX.co.jp</a:t>
                      </a:r>
                      <a:endParaRPr kumimoji="1" lang="ja-JP" altLang="en-US" sz="800" dirty="0">
                        <a:latin typeface="Meiryo UI" panose="020B0604030504040204" pitchFamily="50" charset="-128"/>
                        <a:ea typeface="Meiryo UI" panose="020B0604030504040204" pitchFamily="50" charset="-128"/>
                      </a:endParaRPr>
                    </a:p>
                  </a:txBody>
                  <a:tcPr marL="72000" marR="72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79113407"/>
                  </a:ext>
                </a:extLst>
              </a:tr>
              <a:tr h="167080">
                <a:tc>
                  <a:txBody>
                    <a:bodyPr/>
                    <a:lstStyle/>
                    <a:p>
                      <a:pPr algn="ctr"/>
                      <a:r>
                        <a:rPr kumimoji="1" lang="ja-JP" altLang="en-US" sz="800" dirty="0">
                          <a:latin typeface="Meiryo UI" panose="020B0604030504040204" pitchFamily="50" charset="-128"/>
                          <a:ea typeface="Meiryo UI" panose="020B0604030504040204" pitchFamily="50" charset="-128"/>
                        </a:rPr>
                        <a:t>ユーザ</a:t>
                      </a:r>
                      <a:r>
                        <a:rPr kumimoji="1" lang="en-US" altLang="ja-JP" sz="800" dirty="0">
                          <a:latin typeface="Meiryo UI" panose="020B0604030504040204" pitchFamily="50" charset="-128"/>
                          <a:ea typeface="Meiryo UI" panose="020B0604030504040204" pitchFamily="50" charset="-128"/>
                        </a:rPr>
                        <a:t>2</a:t>
                      </a:r>
                      <a:endParaRPr kumimoji="1" lang="ja-JP" altLang="en-US" sz="800" dirty="0">
                        <a:latin typeface="Meiryo UI" panose="020B0604030504040204" pitchFamily="50" charset="-128"/>
                        <a:ea typeface="Meiryo UI" panose="020B0604030504040204" pitchFamily="50" charset="-128"/>
                      </a:endParaRPr>
                    </a:p>
                  </a:txBody>
                  <a:tcPr marL="72000" marR="72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800" dirty="0">
                          <a:latin typeface="Meiryo UI" panose="020B0604030504040204" pitchFamily="50" charset="-128"/>
                          <a:ea typeface="Meiryo UI" panose="020B0604030504040204" pitchFamily="50" charset="-128"/>
                        </a:rPr>
                        <a:t>△△△</a:t>
                      </a:r>
                      <a:r>
                        <a:rPr kumimoji="1" lang="en-US" altLang="ja-JP" sz="800" dirty="0">
                          <a:latin typeface="Meiryo UI" panose="020B0604030504040204" pitchFamily="50" charset="-128"/>
                          <a:ea typeface="Meiryo UI" panose="020B0604030504040204" pitchFamily="50" charset="-128"/>
                        </a:rPr>
                        <a:t>@XXX.co.jp</a:t>
                      </a:r>
                      <a:endParaRPr kumimoji="1" lang="ja-JP" altLang="en-US" sz="800" dirty="0">
                        <a:latin typeface="Meiryo UI" panose="020B0604030504040204" pitchFamily="50" charset="-128"/>
                        <a:ea typeface="Meiryo UI" panose="020B0604030504040204" pitchFamily="50" charset="-128"/>
                      </a:endParaRPr>
                    </a:p>
                  </a:txBody>
                  <a:tcPr marL="72000" marR="72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168129144"/>
                  </a:ext>
                </a:extLst>
              </a:tr>
              <a:tr h="167080">
                <a:tc>
                  <a:txBody>
                    <a:bodyPr/>
                    <a:lstStyle/>
                    <a:p>
                      <a:pPr algn="ctr"/>
                      <a:r>
                        <a:rPr kumimoji="1" lang="ja-JP" altLang="en-US" sz="800" dirty="0">
                          <a:latin typeface="Meiryo UI" panose="020B0604030504040204" pitchFamily="50" charset="-128"/>
                          <a:ea typeface="Meiryo UI" panose="020B0604030504040204" pitchFamily="50" charset="-128"/>
                        </a:rPr>
                        <a:t>ユーザ</a:t>
                      </a:r>
                      <a:r>
                        <a:rPr kumimoji="1" lang="en-US" altLang="ja-JP" sz="800" dirty="0">
                          <a:latin typeface="Meiryo UI" panose="020B0604030504040204" pitchFamily="50" charset="-128"/>
                          <a:ea typeface="Meiryo UI" panose="020B0604030504040204" pitchFamily="50" charset="-128"/>
                        </a:rPr>
                        <a:t>3</a:t>
                      </a:r>
                      <a:endParaRPr kumimoji="1" lang="ja-JP" altLang="en-US" sz="800" dirty="0">
                        <a:latin typeface="Meiryo UI" panose="020B0604030504040204" pitchFamily="50" charset="-128"/>
                        <a:ea typeface="Meiryo UI" panose="020B0604030504040204" pitchFamily="50" charset="-128"/>
                      </a:endParaRPr>
                    </a:p>
                  </a:txBody>
                  <a:tcPr marL="72000" marR="72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800" dirty="0">
                          <a:latin typeface="Meiryo UI" panose="020B0604030504040204" pitchFamily="50" charset="-128"/>
                          <a:ea typeface="Meiryo UI" panose="020B0604030504040204" pitchFamily="50" charset="-128"/>
                        </a:rPr>
                        <a:t>□□□</a:t>
                      </a:r>
                      <a:r>
                        <a:rPr kumimoji="1" lang="en-US" altLang="ja-JP" sz="800" dirty="0">
                          <a:latin typeface="Meiryo UI" panose="020B0604030504040204" pitchFamily="50" charset="-128"/>
                          <a:ea typeface="Meiryo UI" panose="020B0604030504040204" pitchFamily="50" charset="-128"/>
                        </a:rPr>
                        <a:t>@XXX.co.jp</a:t>
                      </a:r>
                      <a:endParaRPr kumimoji="1" lang="ja-JP" altLang="en-US" sz="800" dirty="0">
                        <a:latin typeface="Meiryo UI" panose="020B0604030504040204" pitchFamily="50" charset="-128"/>
                        <a:ea typeface="Meiryo UI" panose="020B0604030504040204" pitchFamily="50" charset="-128"/>
                      </a:endParaRPr>
                    </a:p>
                  </a:txBody>
                  <a:tcPr marL="72000" marR="72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64431008"/>
                  </a:ext>
                </a:extLst>
              </a:tr>
            </a:tbl>
          </a:graphicData>
        </a:graphic>
      </p:graphicFrame>
      <p:cxnSp>
        <p:nvCxnSpPr>
          <p:cNvPr id="49" name="直線矢印コネクタ 48">
            <a:extLst>
              <a:ext uri="{FF2B5EF4-FFF2-40B4-BE49-F238E27FC236}">
                <a16:creationId xmlns:a16="http://schemas.microsoft.com/office/drawing/2014/main" id="{D3ADC49A-6A41-46E8-872D-FD584CE705CC}"/>
              </a:ext>
            </a:extLst>
          </p:cNvPr>
          <p:cNvCxnSpPr>
            <a:cxnSpLocks/>
          </p:cNvCxnSpPr>
          <p:nvPr/>
        </p:nvCxnSpPr>
        <p:spPr>
          <a:xfrm flipH="1">
            <a:off x="2591099" y="5814569"/>
            <a:ext cx="4975554" cy="20082"/>
          </a:xfrm>
          <a:prstGeom prst="straightConnector1">
            <a:avLst/>
          </a:prstGeom>
          <a:noFill/>
          <a:ln w="19050" cap="flat" cmpd="sng" algn="ctr">
            <a:solidFill>
              <a:sysClr val="window" lastClr="FFFFFF">
                <a:lumMod val="65000"/>
              </a:sysClr>
            </a:solidFill>
            <a:prstDash val="sysDash"/>
            <a:miter lim="800000"/>
            <a:tailEnd type="triangle"/>
          </a:ln>
          <a:effectLst/>
        </p:spPr>
      </p:cxnSp>
      <p:sp>
        <p:nvSpPr>
          <p:cNvPr id="50" name="正方形/長方形 49">
            <a:extLst>
              <a:ext uri="{FF2B5EF4-FFF2-40B4-BE49-F238E27FC236}">
                <a16:creationId xmlns:a16="http://schemas.microsoft.com/office/drawing/2014/main" id="{0B30AAEC-07AD-4BD2-99FF-F9F2E61912E5}"/>
              </a:ext>
            </a:extLst>
          </p:cNvPr>
          <p:cNvSpPr/>
          <p:nvPr/>
        </p:nvSpPr>
        <p:spPr>
          <a:xfrm>
            <a:off x="1197974" y="6122216"/>
            <a:ext cx="1927047" cy="608780"/>
          </a:xfrm>
          <a:prstGeom prst="rect">
            <a:avLst/>
          </a:prstGeom>
          <a:solidFill>
            <a:srgbClr val="ACCBF9">
              <a:alpha val="38824"/>
            </a:srgbClr>
          </a:solidFill>
          <a:ln w="19050" cap="flat" cmpd="sng" algn="ctr">
            <a:solidFill>
              <a:sysClr val="window" lastClr="FFFFFF">
                <a:lumMod val="65000"/>
              </a:sysClr>
            </a:solidFill>
            <a:prstDash val="solid"/>
            <a:miter lim="800000"/>
          </a:ln>
          <a:effectLst/>
        </p:spPr>
        <p:txBody>
          <a:bodyPr wrap="none" lIns="0" tIns="36000" rIns="0" bIns="36000" rtlCol="0" anchor="ctr"/>
          <a:lstStyle/>
          <a:p>
            <a:pPr algn="ctr"/>
            <a:r>
              <a:rPr kumimoji="0" lang="en-US" altLang="ja-JP" sz="900" b="1" kern="0" dirty="0">
                <a:latin typeface="Meiryo UI"/>
                <a:ea typeface="Meiryo UI"/>
                <a:cs typeface="Arial" pitchFamily="34" charset="0"/>
              </a:rPr>
              <a:t>【</a:t>
            </a:r>
            <a:r>
              <a:rPr kumimoji="0" lang="ja-JP" altLang="en-US" sz="900" b="1" kern="0" dirty="0">
                <a:latin typeface="Meiryo UI"/>
                <a:ea typeface="Meiryo UI"/>
                <a:cs typeface="Arial" pitchFamily="34" charset="0"/>
              </a:rPr>
              <a:t>ユーザ</a:t>
            </a:r>
            <a:r>
              <a:rPr kumimoji="0" lang="en-US" altLang="ja-JP" sz="900" b="1" kern="0" dirty="0">
                <a:latin typeface="Meiryo UI"/>
                <a:ea typeface="Meiryo UI"/>
                <a:cs typeface="Arial" pitchFamily="34" charset="0"/>
              </a:rPr>
              <a:t>1】</a:t>
            </a:r>
          </a:p>
          <a:p>
            <a:pPr algn="ctr"/>
            <a:r>
              <a:rPr kumimoji="0" lang="ja-JP" altLang="en-US" sz="800" kern="0" dirty="0">
                <a:latin typeface="Meiryo UI"/>
                <a:ea typeface="Meiryo UI"/>
                <a:cs typeface="Arial" pitchFamily="34" charset="0"/>
              </a:rPr>
              <a:t>宛先：▲▲▲</a:t>
            </a:r>
            <a:r>
              <a:rPr kumimoji="0" lang="en-US" altLang="ja-JP" sz="800" kern="0" dirty="0">
                <a:latin typeface="Meiryo UI"/>
                <a:ea typeface="Meiryo UI"/>
                <a:cs typeface="Arial" pitchFamily="34" charset="0"/>
              </a:rPr>
              <a:t>@XXX.co.jp</a:t>
            </a:r>
          </a:p>
          <a:p>
            <a:pPr algn="ctr"/>
            <a:r>
              <a:rPr kumimoji="0" lang="ja-JP" altLang="en-US" sz="800" kern="0" dirty="0">
                <a:latin typeface="Meiryo UI"/>
                <a:ea typeface="Meiryo UI"/>
                <a:cs typeface="Arial" pitchFamily="34" charset="0"/>
              </a:rPr>
              <a:t>ユーザ</a:t>
            </a:r>
            <a:r>
              <a:rPr kumimoji="0" lang="en-US" altLang="ja-JP" sz="800" kern="0" dirty="0">
                <a:latin typeface="Meiryo UI"/>
                <a:ea typeface="Meiryo UI"/>
                <a:cs typeface="Arial" pitchFamily="34" charset="0"/>
              </a:rPr>
              <a:t>ID</a:t>
            </a:r>
            <a:r>
              <a:rPr kumimoji="0" lang="ja-JP" altLang="en-US" sz="800" kern="0" dirty="0">
                <a:latin typeface="Meiryo UI"/>
                <a:ea typeface="Meiryo UI"/>
                <a:cs typeface="Arial" pitchFamily="34" charset="0"/>
              </a:rPr>
              <a:t>：</a:t>
            </a:r>
            <a:r>
              <a:rPr kumimoji="0" lang="en-US" altLang="ja-JP" sz="800" kern="0" dirty="0">
                <a:latin typeface="Meiryo UI"/>
                <a:ea typeface="Meiryo UI"/>
                <a:cs typeface="Arial" pitchFamily="34" charset="0"/>
              </a:rPr>
              <a:t>A0000002</a:t>
            </a:r>
          </a:p>
          <a:p>
            <a:pPr algn="ctr"/>
            <a:r>
              <a:rPr kumimoji="0" lang="ja-JP" altLang="en-US" sz="800" kern="0" dirty="0">
                <a:latin typeface="Meiryo UI"/>
                <a:ea typeface="Meiryo UI"/>
                <a:cs typeface="Arial" pitchFamily="34" charset="0"/>
              </a:rPr>
              <a:t>仮パスワード：</a:t>
            </a:r>
            <a:r>
              <a:rPr kumimoji="0" lang="en-US" altLang="ja-JP" sz="800" kern="0" dirty="0">
                <a:latin typeface="Meiryo UI"/>
                <a:ea typeface="Meiryo UI"/>
                <a:cs typeface="Arial" pitchFamily="34" charset="0"/>
              </a:rPr>
              <a:t>XXXXXXX(</a:t>
            </a:r>
            <a:r>
              <a:rPr kumimoji="0" lang="ja-JP" altLang="en-US" sz="800" kern="0" dirty="0">
                <a:latin typeface="Meiryo UI"/>
                <a:ea typeface="Meiryo UI"/>
                <a:cs typeface="Arial" pitchFamily="34" charset="0"/>
              </a:rPr>
              <a:t>有効期限あり</a:t>
            </a:r>
            <a:r>
              <a:rPr kumimoji="0" lang="en-US" altLang="ja-JP" sz="800" kern="0" dirty="0">
                <a:latin typeface="Meiryo UI"/>
                <a:ea typeface="Meiryo UI"/>
                <a:cs typeface="Arial" pitchFamily="34" charset="0"/>
              </a:rPr>
              <a:t>)</a:t>
            </a:r>
          </a:p>
        </p:txBody>
      </p:sp>
      <p:grpSp>
        <p:nvGrpSpPr>
          <p:cNvPr id="52" name="グループ化 51">
            <a:extLst>
              <a:ext uri="{FF2B5EF4-FFF2-40B4-BE49-F238E27FC236}">
                <a16:creationId xmlns:a16="http://schemas.microsoft.com/office/drawing/2014/main" id="{FDE169D3-3D34-4047-96CE-6FD6B1F5E19E}"/>
              </a:ext>
            </a:extLst>
          </p:cNvPr>
          <p:cNvGrpSpPr/>
          <p:nvPr/>
        </p:nvGrpSpPr>
        <p:grpSpPr>
          <a:xfrm>
            <a:off x="1223977" y="5283938"/>
            <a:ext cx="170438" cy="506127"/>
            <a:chOff x="664719" y="5783577"/>
            <a:chExt cx="177210" cy="438222"/>
          </a:xfrm>
        </p:grpSpPr>
        <p:sp>
          <p:nvSpPr>
            <p:cNvPr id="54" name="フローチャート: 結合子 53">
              <a:extLst>
                <a:ext uri="{FF2B5EF4-FFF2-40B4-BE49-F238E27FC236}">
                  <a16:creationId xmlns:a16="http://schemas.microsoft.com/office/drawing/2014/main" id="{DA8C895B-BA82-47E5-B74B-C51943A404AB}"/>
                </a:ext>
              </a:extLst>
            </p:cNvPr>
            <p:cNvSpPr/>
            <p:nvPr/>
          </p:nvSpPr>
          <p:spPr>
            <a:xfrm>
              <a:off x="664719" y="5783577"/>
              <a:ext cx="177210" cy="156804"/>
            </a:xfrm>
            <a:prstGeom prst="flowChartConnector">
              <a:avLst/>
            </a:prstGeom>
            <a:solidFill>
              <a:srgbClr val="ACCBF9">
                <a:alpha val="38824"/>
              </a:srgbClr>
            </a:solidFill>
            <a:ln w="19050" cap="flat" cmpd="sng" algn="ctr">
              <a:solidFill>
                <a:sysClr val="window" lastClr="FFFFFF">
                  <a:lumMod val="65000"/>
                </a:sysClr>
              </a:solidFill>
              <a:prstDash val="solid"/>
              <a:miter lim="800000"/>
            </a:ln>
            <a:effectLst/>
          </p:spPr>
          <p:txBody>
            <a:bodyPr wrap="none" lIns="0" tIns="36000" rIns="0" bIns="36000" rtlCol="0" anchor="ctr"/>
            <a:lstStyle/>
            <a:p>
              <a:pPr algn="ctr"/>
              <a:endParaRPr kumimoji="0" lang="ja-JP" altLang="en-US" sz="800" kern="0" dirty="0">
                <a:latin typeface="Meiryo UI"/>
                <a:ea typeface="Meiryo UI"/>
                <a:cs typeface="Arial" pitchFamily="34" charset="0"/>
              </a:endParaRPr>
            </a:p>
          </p:txBody>
        </p:sp>
        <p:sp>
          <p:nvSpPr>
            <p:cNvPr id="55" name="フローチャート: 抜出し 54">
              <a:extLst>
                <a:ext uri="{FF2B5EF4-FFF2-40B4-BE49-F238E27FC236}">
                  <a16:creationId xmlns:a16="http://schemas.microsoft.com/office/drawing/2014/main" id="{D8AE3436-B495-4CB4-B040-C8054D07003F}"/>
                </a:ext>
              </a:extLst>
            </p:cNvPr>
            <p:cNvSpPr/>
            <p:nvPr/>
          </p:nvSpPr>
          <p:spPr>
            <a:xfrm>
              <a:off x="664719" y="5962181"/>
              <a:ext cx="177210" cy="259618"/>
            </a:xfrm>
            <a:prstGeom prst="flowChartExtract">
              <a:avLst/>
            </a:prstGeom>
            <a:solidFill>
              <a:srgbClr val="ACCBF9">
                <a:alpha val="38824"/>
              </a:srgbClr>
            </a:solidFill>
            <a:ln w="19050" cap="flat" cmpd="sng" algn="ctr">
              <a:solidFill>
                <a:sysClr val="window" lastClr="FFFFFF">
                  <a:lumMod val="65000"/>
                </a:sysClr>
              </a:solidFill>
              <a:prstDash val="solid"/>
              <a:miter lim="800000"/>
            </a:ln>
            <a:effectLst/>
          </p:spPr>
          <p:txBody>
            <a:bodyPr wrap="none" lIns="0" tIns="36000" rIns="0" bIns="36000" rtlCol="0" anchor="ctr"/>
            <a:lstStyle/>
            <a:p>
              <a:pPr algn="ctr"/>
              <a:endParaRPr kumimoji="0" lang="ja-JP" altLang="en-US" sz="800" kern="0" dirty="0">
                <a:latin typeface="Meiryo UI"/>
                <a:ea typeface="Meiryo UI"/>
                <a:cs typeface="Arial" pitchFamily="34" charset="0"/>
              </a:endParaRPr>
            </a:p>
          </p:txBody>
        </p:sp>
      </p:grpSp>
      <p:sp>
        <p:nvSpPr>
          <p:cNvPr id="53" name="正方形/長方形 52">
            <a:extLst>
              <a:ext uri="{FF2B5EF4-FFF2-40B4-BE49-F238E27FC236}">
                <a16:creationId xmlns:a16="http://schemas.microsoft.com/office/drawing/2014/main" id="{4455BC88-ECE8-4E07-894B-ED3AE2BBCBE5}"/>
              </a:ext>
            </a:extLst>
          </p:cNvPr>
          <p:cNvSpPr/>
          <p:nvPr/>
        </p:nvSpPr>
        <p:spPr>
          <a:xfrm>
            <a:off x="1020084" y="5771435"/>
            <a:ext cx="587597" cy="252912"/>
          </a:xfrm>
          <a:prstGeom prst="rect">
            <a:avLst/>
          </a:prstGeom>
          <a:noFill/>
          <a:ln w="19050" cap="flat" cmpd="sng" algn="ctr">
            <a:noFill/>
            <a:prstDash val="solid"/>
            <a:miter lim="800000"/>
          </a:ln>
          <a:effectLst/>
        </p:spPr>
        <p:txBody>
          <a:bodyPr wrap="none" lIns="0" tIns="36000" rIns="0" bIns="36000" rtlCol="0" anchor="ctr"/>
          <a:lstStyle/>
          <a:p>
            <a:pPr algn="ctr"/>
            <a:r>
              <a:rPr kumimoji="0" lang="ja-JP" altLang="en-US" sz="800" kern="0" dirty="0">
                <a:latin typeface="Meiryo UI"/>
                <a:ea typeface="Meiryo UI"/>
                <a:cs typeface="Arial" pitchFamily="34" charset="0"/>
              </a:rPr>
              <a:t>ユーザ</a:t>
            </a:r>
            <a:r>
              <a:rPr kumimoji="0" lang="en-US" altLang="ja-JP" sz="800" kern="0" dirty="0">
                <a:latin typeface="Meiryo UI"/>
                <a:ea typeface="Meiryo UI"/>
                <a:cs typeface="Arial" pitchFamily="34" charset="0"/>
              </a:rPr>
              <a:t>2</a:t>
            </a:r>
          </a:p>
        </p:txBody>
      </p:sp>
      <p:sp>
        <p:nvSpPr>
          <p:cNvPr id="58" name="正方形/長方形 57">
            <a:extLst>
              <a:ext uri="{FF2B5EF4-FFF2-40B4-BE49-F238E27FC236}">
                <a16:creationId xmlns:a16="http://schemas.microsoft.com/office/drawing/2014/main" id="{77D1AAE7-6740-4780-89CF-6B38E4AA0C65}"/>
              </a:ext>
            </a:extLst>
          </p:cNvPr>
          <p:cNvSpPr/>
          <p:nvPr/>
        </p:nvSpPr>
        <p:spPr>
          <a:xfrm>
            <a:off x="5220990" y="6123721"/>
            <a:ext cx="1927047" cy="610261"/>
          </a:xfrm>
          <a:prstGeom prst="rect">
            <a:avLst/>
          </a:prstGeom>
          <a:solidFill>
            <a:srgbClr val="ACCBF9">
              <a:alpha val="38824"/>
            </a:srgbClr>
          </a:solidFill>
          <a:ln w="19050" cap="flat" cmpd="sng" algn="ctr">
            <a:solidFill>
              <a:sysClr val="window" lastClr="FFFFFF">
                <a:lumMod val="65000"/>
              </a:sysClr>
            </a:solidFill>
            <a:prstDash val="solid"/>
            <a:miter lim="800000"/>
          </a:ln>
          <a:effectLst/>
        </p:spPr>
        <p:txBody>
          <a:bodyPr wrap="none" lIns="0" tIns="36000" rIns="0" bIns="36000" rtlCol="0" anchor="ctr"/>
          <a:lstStyle/>
          <a:p>
            <a:pPr algn="ctr"/>
            <a:r>
              <a:rPr kumimoji="0" lang="en-US" altLang="ja-JP" sz="900" b="1" kern="0" dirty="0">
                <a:latin typeface="Meiryo UI"/>
                <a:ea typeface="Meiryo UI"/>
                <a:cs typeface="Arial" pitchFamily="34" charset="0"/>
              </a:rPr>
              <a:t>【</a:t>
            </a:r>
            <a:r>
              <a:rPr kumimoji="0" lang="ja-JP" altLang="en-US" sz="900" b="1" kern="0" dirty="0">
                <a:latin typeface="Meiryo UI"/>
                <a:ea typeface="Meiryo UI"/>
                <a:cs typeface="Arial" pitchFamily="34" charset="0"/>
              </a:rPr>
              <a:t>ユーザ</a:t>
            </a:r>
            <a:r>
              <a:rPr kumimoji="0" lang="en-US" altLang="ja-JP" sz="900" b="1" kern="0" dirty="0">
                <a:latin typeface="Meiryo UI"/>
                <a:ea typeface="Meiryo UI"/>
                <a:cs typeface="Arial" pitchFamily="34" charset="0"/>
              </a:rPr>
              <a:t>3】</a:t>
            </a:r>
          </a:p>
          <a:p>
            <a:pPr algn="ctr"/>
            <a:r>
              <a:rPr kumimoji="0" lang="ja-JP" altLang="en-US" sz="800" kern="0" dirty="0">
                <a:latin typeface="Meiryo UI"/>
                <a:ea typeface="Meiryo UI"/>
                <a:cs typeface="Arial" pitchFamily="34" charset="0"/>
              </a:rPr>
              <a:t>宛先：□□□</a:t>
            </a:r>
            <a:r>
              <a:rPr kumimoji="0" lang="en-US" altLang="ja-JP" sz="800" kern="0" dirty="0">
                <a:latin typeface="Meiryo UI"/>
                <a:ea typeface="Meiryo UI"/>
                <a:cs typeface="Arial" pitchFamily="34" charset="0"/>
              </a:rPr>
              <a:t>@XXX.co.jp</a:t>
            </a:r>
          </a:p>
          <a:p>
            <a:pPr algn="ctr"/>
            <a:r>
              <a:rPr kumimoji="0" lang="ja-JP" altLang="en-US" sz="800" kern="0" dirty="0">
                <a:latin typeface="Meiryo UI"/>
                <a:ea typeface="Meiryo UI"/>
                <a:cs typeface="Arial" pitchFamily="34" charset="0"/>
              </a:rPr>
              <a:t>ユーザ</a:t>
            </a:r>
            <a:r>
              <a:rPr kumimoji="0" lang="en-US" altLang="ja-JP" sz="800" kern="0" dirty="0">
                <a:latin typeface="Meiryo UI"/>
                <a:ea typeface="Meiryo UI"/>
                <a:cs typeface="Arial" pitchFamily="34" charset="0"/>
              </a:rPr>
              <a:t>ID</a:t>
            </a:r>
            <a:r>
              <a:rPr kumimoji="0" lang="ja-JP" altLang="en-US" sz="800" kern="0" dirty="0">
                <a:latin typeface="Meiryo UI"/>
                <a:ea typeface="Meiryo UI"/>
                <a:cs typeface="Arial" pitchFamily="34" charset="0"/>
              </a:rPr>
              <a:t>：</a:t>
            </a:r>
            <a:r>
              <a:rPr kumimoji="0" lang="en-US" altLang="ja-JP" sz="800" kern="0" dirty="0">
                <a:latin typeface="Meiryo UI"/>
                <a:ea typeface="Meiryo UI"/>
                <a:cs typeface="Arial" pitchFamily="34" charset="0"/>
              </a:rPr>
              <a:t>A0000004</a:t>
            </a:r>
          </a:p>
          <a:p>
            <a:pPr algn="ctr"/>
            <a:r>
              <a:rPr kumimoji="0" lang="ja-JP" altLang="en-US" sz="800" kern="0" dirty="0">
                <a:latin typeface="Meiryo UI"/>
                <a:ea typeface="Meiryo UI"/>
                <a:cs typeface="Arial" pitchFamily="34" charset="0"/>
              </a:rPr>
              <a:t>仮パスワード：</a:t>
            </a:r>
            <a:r>
              <a:rPr kumimoji="0" lang="en-US" altLang="ja-JP" sz="800" kern="0" dirty="0">
                <a:latin typeface="Meiryo UI"/>
                <a:ea typeface="Meiryo UI"/>
                <a:cs typeface="Arial" pitchFamily="34" charset="0"/>
              </a:rPr>
              <a:t>XXXXXXX(</a:t>
            </a:r>
            <a:r>
              <a:rPr kumimoji="0" lang="ja-JP" altLang="en-US" sz="800" kern="0" dirty="0">
                <a:latin typeface="Meiryo UI"/>
                <a:ea typeface="Meiryo UI"/>
                <a:cs typeface="Arial" pitchFamily="34" charset="0"/>
              </a:rPr>
              <a:t>有効期限あり</a:t>
            </a:r>
            <a:r>
              <a:rPr kumimoji="0" lang="en-US" altLang="ja-JP" sz="800" kern="0" dirty="0">
                <a:latin typeface="Meiryo UI"/>
                <a:ea typeface="Meiryo UI"/>
                <a:cs typeface="Arial" pitchFamily="34" charset="0"/>
              </a:rPr>
              <a:t>)</a:t>
            </a:r>
          </a:p>
        </p:txBody>
      </p:sp>
      <p:grpSp>
        <p:nvGrpSpPr>
          <p:cNvPr id="60" name="グループ化 59">
            <a:extLst>
              <a:ext uri="{FF2B5EF4-FFF2-40B4-BE49-F238E27FC236}">
                <a16:creationId xmlns:a16="http://schemas.microsoft.com/office/drawing/2014/main" id="{94DB4BD6-1604-4210-8F07-225C23F11555}"/>
              </a:ext>
            </a:extLst>
          </p:cNvPr>
          <p:cNvGrpSpPr/>
          <p:nvPr/>
        </p:nvGrpSpPr>
        <p:grpSpPr>
          <a:xfrm>
            <a:off x="2018125" y="5303767"/>
            <a:ext cx="175581" cy="506127"/>
            <a:chOff x="664719" y="5783577"/>
            <a:chExt cx="177210" cy="438222"/>
          </a:xfrm>
        </p:grpSpPr>
        <p:sp>
          <p:nvSpPr>
            <p:cNvPr id="62" name="フローチャート: 結合子 61">
              <a:extLst>
                <a:ext uri="{FF2B5EF4-FFF2-40B4-BE49-F238E27FC236}">
                  <a16:creationId xmlns:a16="http://schemas.microsoft.com/office/drawing/2014/main" id="{FB7F4CE9-8802-47A1-AEE5-D417373BC05E}"/>
                </a:ext>
              </a:extLst>
            </p:cNvPr>
            <p:cNvSpPr/>
            <p:nvPr/>
          </p:nvSpPr>
          <p:spPr>
            <a:xfrm>
              <a:off x="664719" y="5783577"/>
              <a:ext cx="177210" cy="156804"/>
            </a:xfrm>
            <a:prstGeom prst="flowChartConnector">
              <a:avLst/>
            </a:prstGeom>
            <a:solidFill>
              <a:srgbClr val="ACCBF9">
                <a:alpha val="38824"/>
              </a:srgbClr>
            </a:solidFill>
            <a:ln w="19050" cap="flat" cmpd="sng" algn="ctr">
              <a:solidFill>
                <a:sysClr val="window" lastClr="FFFFFF">
                  <a:lumMod val="65000"/>
                </a:sysClr>
              </a:solidFill>
              <a:prstDash val="solid"/>
              <a:miter lim="800000"/>
            </a:ln>
            <a:effectLst/>
          </p:spPr>
          <p:txBody>
            <a:bodyPr wrap="none" lIns="0" tIns="36000" rIns="0" bIns="36000" rtlCol="0" anchor="ctr"/>
            <a:lstStyle/>
            <a:p>
              <a:pPr algn="ctr"/>
              <a:endParaRPr kumimoji="0" lang="ja-JP" altLang="en-US" sz="800" kern="0" dirty="0">
                <a:latin typeface="Meiryo UI"/>
                <a:ea typeface="Meiryo UI"/>
                <a:cs typeface="Arial" pitchFamily="34" charset="0"/>
              </a:endParaRPr>
            </a:p>
          </p:txBody>
        </p:sp>
        <p:sp>
          <p:nvSpPr>
            <p:cNvPr id="63" name="フローチャート: 抜出し 62">
              <a:extLst>
                <a:ext uri="{FF2B5EF4-FFF2-40B4-BE49-F238E27FC236}">
                  <a16:creationId xmlns:a16="http://schemas.microsoft.com/office/drawing/2014/main" id="{3FE96A90-1DB4-469C-90FA-9DA6ED243EB5}"/>
                </a:ext>
              </a:extLst>
            </p:cNvPr>
            <p:cNvSpPr/>
            <p:nvPr/>
          </p:nvSpPr>
          <p:spPr>
            <a:xfrm>
              <a:off x="664719" y="5962181"/>
              <a:ext cx="177210" cy="259618"/>
            </a:xfrm>
            <a:prstGeom prst="flowChartExtract">
              <a:avLst/>
            </a:prstGeom>
            <a:solidFill>
              <a:srgbClr val="ACCBF9">
                <a:alpha val="38824"/>
              </a:srgbClr>
            </a:solidFill>
            <a:ln w="19050" cap="flat" cmpd="sng" algn="ctr">
              <a:solidFill>
                <a:sysClr val="window" lastClr="FFFFFF">
                  <a:lumMod val="65000"/>
                </a:sysClr>
              </a:solidFill>
              <a:prstDash val="solid"/>
              <a:miter lim="800000"/>
            </a:ln>
            <a:effectLst/>
          </p:spPr>
          <p:txBody>
            <a:bodyPr wrap="none" lIns="0" tIns="36000" rIns="0" bIns="36000" rtlCol="0" anchor="ctr"/>
            <a:lstStyle/>
            <a:p>
              <a:pPr algn="ctr"/>
              <a:endParaRPr kumimoji="0" lang="ja-JP" altLang="en-US" sz="800" kern="0" dirty="0">
                <a:latin typeface="Meiryo UI"/>
                <a:ea typeface="Meiryo UI"/>
                <a:cs typeface="Arial" pitchFamily="34" charset="0"/>
              </a:endParaRPr>
            </a:p>
          </p:txBody>
        </p:sp>
      </p:grpSp>
      <p:sp>
        <p:nvSpPr>
          <p:cNvPr id="61" name="正方形/長方形 60">
            <a:extLst>
              <a:ext uri="{FF2B5EF4-FFF2-40B4-BE49-F238E27FC236}">
                <a16:creationId xmlns:a16="http://schemas.microsoft.com/office/drawing/2014/main" id="{D630E24B-D7E4-42E4-92DF-388ADCBE6EE1}"/>
              </a:ext>
            </a:extLst>
          </p:cNvPr>
          <p:cNvSpPr/>
          <p:nvPr/>
        </p:nvSpPr>
        <p:spPr>
          <a:xfrm>
            <a:off x="1808079" y="5771435"/>
            <a:ext cx="605328" cy="247697"/>
          </a:xfrm>
          <a:prstGeom prst="rect">
            <a:avLst/>
          </a:prstGeom>
          <a:noFill/>
          <a:ln w="19050" cap="flat" cmpd="sng" algn="ctr">
            <a:noFill/>
            <a:prstDash val="solid"/>
            <a:miter lim="800000"/>
          </a:ln>
          <a:effectLst/>
        </p:spPr>
        <p:txBody>
          <a:bodyPr wrap="none" lIns="0" tIns="36000" rIns="0" bIns="36000" rtlCol="0" anchor="ctr"/>
          <a:lstStyle/>
          <a:p>
            <a:pPr algn="ctr"/>
            <a:r>
              <a:rPr kumimoji="0" lang="ja-JP" altLang="en-US" sz="800" kern="0" dirty="0">
                <a:latin typeface="Meiryo UI"/>
                <a:ea typeface="Meiryo UI"/>
                <a:cs typeface="Arial" pitchFamily="34" charset="0"/>
              </a:rPr>
              <a:t>ユーザ</a:t>
            </a:r>
            <a:r>
              <a:rPr kumimoji="0" lang="en-US" altLang="ja-JP" sz="800" kern="0" dirty="0">
                <a:latin typeface="Meiryo UI"/>
                <a:ea typeface="Meiryo UI"/>
                <a:cs typeface="Arial" pitchFamily="34" charset="0"/>
              </a:rPr>
              <a:t>3</a:t>
            </a:r>
          </a:p>
        </p:txBody>
      </p:sp>
      <p:grpSp>
        <p:nvGrpSpPr>
          <p:cNvPr id="66" name="グループ化 65">
            <a:extLst>
              <a:ext uri="{FF2B5EF4-FFF2-40B4-BE49-F238E27FC236}">
                <a16:creationId xmlns:a16="http://schemas.microsoft.com/office/drawing/2014/main" id="{E0966FA9-B6BF-4E11-84E8-C5F55DFD5369}"/>
              </a:ext>
            </a:extLst>
          </p:cNvPr>
          <p:cNvGrpSpPr/>
          <p:nvPr/>
        </p:nvGrpSpPr>
        <p:grpSpPr>
          <a:xfrm>
            <a:off x="403261" y="5298112"/>
            <a:ext cx="164141" cy="506127"/>
            <a:chOff x="664719" y="5783577"/>
            <a:chExt cx="177210" cy="438222"/>
          </a:xfrm>
        </p:grpSpPr>
        <p:sp>
          <p:nvSpPr>
            <p:cNvPr id="68" name="フローチャート: 結合子 67">
              <a:extLst>
                <a:ext uri="{FF2B5EF4-FFF2-40B4-BE49-F238E27FC236}">
                  <a16:creationId xmlns:a16="http://schemas.microsoft.com/office/drawing/2014/main" id="{C122E8DE-A22E-4371-8515-8CF2AF06874B}"/>
                </a:ext>
              </a:extLst>
            </p:cNvPr>
            <p:cNvSpPr/>
            <p:nvPr/>
          </p:nvSpPr>
          <p:spPr>
            <a:xfrm>
              <a:off x="664719" y="5783577"/>
              <a:ext cx="177210" cy="156804"/>
            </a:xfrm>
            <a:prstGeom prst="flowChartConnector">
              <a:avLst/>
            </a:prstGeom>
            <a:solidFill>
              <a:srgbClr val="ACCBF9">
                <a:alpha val="38824"/>
              </a:srgbClr>
            </a:solidFill>
            <a:ln w="19050" cap="flat" cmpd="sng" algn="ctr">
              <a:solidFill>
                <a:sysClr val="window" lastClr="FFFFFF">
                  <a:lumMod val="65000"/>
                </a:sysClr>
              </a:solidFill>
              <a:prstDash val="solid"/>
              <a:miter lim="800000"/>
            </a:ln>
            <a:effectLst/>
          </p:spPr>
          <p:txBody>
            <a:bodyPr wrap="none" lIns="0" tIns="36000" rIns="0" bIns="36000" rtlCol="0" anchor="ctr"/>
            <a:lstStyle/>
            <a:p>
              <a:pPr algn="ctr"/>
              <a:endParaRPr kumimoji="0" lang="ja-JP" altLang="en-US" sz="800" kern="0" dirty="0">
                <a:latin typeface="Meiryo UI"/>
                <a:ea typeface="Meiryo UI"/>
                <a:cs typeface="Arial" pitchFamily="34" charset="0"/>
              </a:endParaRPr>
            </a:p>
          </p:txBody>
        </p:sp>
        <p:sp>
          <p:nvSpPr>
            <p:cNvPr id="69" name="フローチャート: 抜出し 68">
              <a:extLst>
                <a:ext uri="{FF2B5EF4-FFF2-40B4-BE49-F238E27FC236}">
                  <a16:creationId xmlns:a16="http://schemas.microsoft.com/office/drawing/2014/main" id="{73BF263B-8478-480A-9D74-E52EC0D1D6FC}"/>
                </a:ext>
              </a:extLst>
            </p:cNvPr>
            <p:cNvSpPr/>
            <p:nvPr/>
          </p:nvSpPr>
          <p:spPr>
            <a:xfrm>
              <a:off x="664719" y="5962181"/>
              <a:ext cx="177210" cy="259618"/>
            </a:xfrm>
            <a:prstGeom prst="flowChartExtract">
              <a:avLst/>
            </a:prstGeom>
            <a:solidFill>
              <a:srgbClr val="ACCBF9">
                <a:alpha val="38824"/>
              </a:srgbClr>
            </a:solidFill>
            <a:ln w="19050" cap="flat" cmpd="sng" algn="ctr">
              <a:solidFill>
                <a:sysClr val="window" lastClr="FFFFFF">
                  <a:lumMod val="65000"/>
                </a:sysClr>
              </a:solidFill>
              <a:prstDash val="solid"/>
              <a:miter lim="800000"/>
            </a:ln>
            <a:effectLst/>
          </p:spPr>
          <p:txBody>
            <a:bodyPr wrap="none" lIns="0" tIns="36000" rIns="0" bIns="36000" rtlCol="0" anchor="ctr"/>
            <a:lstStyle/>
            <a:p>
              <a:pPr algn="ctr"/>
              <a:endParaRPr kumimoji="0" lang="ja-JP" altLang="en-US" sz="800" kern="0" dirty="0">
                <a:latin typeface="Meiryo UI"/>
                <a:ea typeface="Meiryo UI"/>
                <a:cs typeface="Arial" pitchFamily="34" charset="0"/>
              </a:endParaRPr>
            </a:p>
          </p:txBody>
        </p:sp>
      </p:grpSp>
      <p:sp>
        <p:nvSpPr>
          <p:cNvPr id="67" name="正方形/長方形 66">
            <a:extLst>
              <a:ext uri="{FF2B5EF4-FFF2-40B4-BE49-F238E27FC236}">
                <a16:creationId xmlns:a16="http://schemas.microsoft.com/office/drawing/2014/main" id="{A7EF0BA6-98FF-4060-B35A-EC107EEB5D34}"/>
              </a:ext>
            </a:extLst>
          </p:cNvPr>
          <p:cNvSpPr/>
          <p:nvPr/>
        </p:nvSpPr>
        <p:spPr>
          <a:xfrm>
            <a:off x="206900" y="5771435"/>
            <a:ext cx="565889" cy="253355"/>
          </a:xfrm>
          <a:prstGeom prst="rect">
            <a:avLst/>
          </a:prstGeom>
          <a:noFill/>
          <a:ln w="19050" cap="flat" cmpd="sng" algn="ctr">
            <a:noFill/>
            <a:prstDash val="solid"/>
            <a:miter lim="800000"/>
          </a:ln>
          <a:effectLst/>
        </p:spPr>
        <p:txBody>
          <a:bodyPr wrap="none" lIns="0" tIns="36000" rIns="0" bIns="36000" rtlCol="0" anchor="ctr"/>
          <a:lstStyle/>
          <a:p>
            <a:pPr algn="ctr"/>
            <a:r>
              <a:rPr kumimoji="0" lang="ja-JP" altLang="en-US" sz="800" kern="0" dirty="0">
                <a:latin typeface="Meiryo UI"/>
                <a:ea typeface="Meiryo UI"/>
                <a:cs typeface="Arial" pitchFamily="34" charset="0"/>
              </a:rPr>
              <a:t>ユーザ</a:t>
            </a:r>
            <a:r>
              <a:rPr kumimoji="0" lang="en-US" altLang="ja-JP" sz="800" kern="0" dirty="0">
                <a:latin typeface="Meiryo UI"/>
                <a:ea typeface="Meiryo UI"/>
                <a:cs typeface="Arial" pitchFamily="34" charset="0"/>
              </a:rPr>
              <a:t>1</a:t>
            </a:r>
          </a:p>
        </p:txBody>
      </p:sp>
      <p:cxnSp>
        <p:nvCxnSpPr>
          <p:cNvPr id="70" name="直線コネクタ 5">
            <a:extLst>
              <a:ext uri="{FF2B5EF4-FFF2-40B4-BE49-F238E27FC236}">
                <a16:creationId xmlns:a16="http://schemas.microsoft.com/office/drawing/2014/main" id="{230B2EE0-9661-4337-88D8-DBAB3D91C346}"/>
              </a:ext>
            </a:extLst>
          </p:cNvPr>
          <p:cNvCxnSpPr>
            <a:cxnSpLocks/>
            <a:endCxn id="62" idx="0"/>
          </p:cNvCxnSpPr>
          <p:nvPr/>
        </p:nvCxnSpPr>
        <p:spPr>
          <a:xfrm rot="16200000" flipH="1">
            <a:off x="1225435" y="4423288"/>
            <a:ext cx="959774" cy="801187"/>
          </a:xfrm>
          <a:prstGeom prst="bentConnector3">
            <a:avLst>
              <a:gd name="adj1" fmla="val 50000"/>
            </a:avLst>
          </a:prstGeom>
          <a:ln w="15875">
            <a:solidFill>
              <a:schemeClr val="bg1">
                <a:lumMod val="75000"/>
              </a:schemeClr>
            </a:solidFill>
          </a:ln>
        </p:spPr>
        <p:style>
          <a:lnRef idx="1">
            <a:schemeClr val="dk1"/>
          </a:lnRef>
          <a:fillRef idx="0">
            <a:schemeClr val="dk1"/>
          </a:fillRef>
          <a:effectRef idx="0">
            <a:schemeClr val="dk1"/>
          </a:effectRef>
          <a:fontRef idx="minor">
            <a:schemeClr val="tx1"/>
          </a:fontRef>
        </p:style>
      </p:cxnSp>
      <p:cxnSp>
        <p:nvCxnSpPr>
          <p:cNvPr id="71" name="直線コネクタ 5">
            <a:extLst>
              <a:ext uri="{FF2B5EF4-FFF2-40B4-BE49-F238E27FC236}">
                <a16:creationId xmlns:a16="http://schemas.microsoft.com/office/drawing/2014/main" id="{D3615B9A-017F-4A15-86DF-0D1ECC3EC27D}"/>
              </a:ext>
            </a:extLst>
          </p:cNvPr>
          <p:cNvCxnSpPr>
            <a:cxnSpLocks/>
            <a:stCxn id="68" idx="0"/>
          </p:cNvCxnSpPr>
          <p:nvPr/>
        </p:nvCxnSpPr>
        <p:spPr>
          <a:xfrm rot="5400000" flipH="1" flipV="1">
            <a:off x="417970" y="4411357"/>
            <a:ext cx="954120" cy="819397"/>
          </a:xfrm>
          <a:prstGeom prst="bentConnector3">
            <a:avLst>
              <a:gd name="adj1" fmla="val 50000"/>
            </a:avLst>
          </a:prstGeom>
          <a:ln w="15875">
            <a:solidFill>
              <a:schemeClr val="bg1">
                <a:lumMod val="75000"/>
              </a:schemeClr>
            </a:solidFill>
          </a:ln>
        </p:spPr>
        <p:style>
          <a:lnRef idx="1">
            <a:schemeClr val="dk1"/>
          </a:lnRef>
          <a:fillRef idx="0">
            <a:schemeClr val="dk1"/>
          </a:fillRef>
          <a:effectRef idx="0">
            <a:schemeClr val="dk1"/>
          </a:effectRef>
          <a:fontRef idx="minor">
            <a:schemeClr val="tx1"/>
          </a:fontRef>
        </p:style>
      </p:cxnSp>
      <p:cxnSp>
        <p:nvCxnSpPr>
          <p:cNvPr id="72" name="直線コネクタ 5">
            <a:extLst>
              <a:ext uri="{FF2B5EF4-FFF2-40B4-BE49-F238E27FC236}">
                <a16:creationId xmlns:a16="http://schemas.microsoft.com/office/drawing/2014/main" id="{AA9C964D-82D2-41B8-AF13-5A9E8E4075FC}"/>
              </a:ext>
            </a:extLst>
          </p:cNvPr>
          <p:cNvCxnSpPr>
            <a:cxnSpLocks/>
            <a:endCxn id="54" idx="0"/>
          </p:cNvCxnSpPr>
          <p:nvPr/>
        </p:nvCxnSpPr>
        <p:spPr>
          <a:xfrm rot="16200000" flipH="1">
            <a:off x="836990" y="4811733"/>
            <a:ext cx="939944" cy="4467"/>
          </a:xfrm>
          <a:prstGeom prst="bentConnector3">
            <a:avLst>
              <a:gd name="adj1" fmla="val 50000"/>
            </a:avLst>
          </a:prstGeom>
          <a:ln w="15875">
            <a:solidFill>
              <a:schemeClr val="bg1">
                <a:lumMod val="75000"/>
              </a:schemeClr>
            </a:solidFill>
          </a:ln>
        </p:spPr>
        <p:style>
          <a:lnRef idx="1">
            <a:schemeClr val="dk1"/>
          </a:lnRef>
          <a:fillRef idx="0">
            <a:schemeClr val="dk1"/>
          </a:fillRef>
          <a:effectRef idx="0">
            <a:schemeClr val="dk1"/>
          </a:effectRef>
          <a:fontRef idx="minor">
            <a:schemeClr val="tx1"/>
          </a:fontRef>
        </p:style>
      </p:cxnSp>
      <p:cxnSp>
        <p:nvCxnSpPr>
          <p:cNvPr id="80" name="直線矢印コネクタ 79">
            <a:extLst>
              <a:ext uri="{FF2B5EF4-FFF2-40B4-BE49-F238E27FC236}">
                <a16:creationId xmlns:a16="http://schemas.microsoft.com/office/drawing/2014/main" id="{5205E1CD-E04A-4B61-A77E-385C4EC061CA}"/>
              </a:ext>
            </a:extLst>
          </p:cNvPr>
          <p:cNvCxnSpPr>
            <a:cxnSpLocks/>
          </p:cNvCxnSpPr>
          <p:nvPr/>
        </p:nvCxnSpPr>
        <p:spPr>
          <a:xfrm flipV="1">
            <a:off x="1769249" y="3272981"/>
            <a:ext cx="5797404" cy="20326"/>
          </a:xfrm>
          <a:prstGeom prst="straightConnector1">
            <a:avLst/>
          </a:prstGeom>
          <a:noFill/>
          <a:ln w="19050" cap="flat" cmpd="sng" algn="ctr">
            <a:solidFill>
              <a:sysClr val="window" lastClr="FFFFFF">
                <a:lumMod val="65000"/>
              </a:sysClr>
            </a:solidFill>
            <a:prstDash val="sysDash"/>
            <a:miter lim="800000"/>
            <a:tailEnd type="triangle"/>
          </a:ln>
          <a:effectLst/>
        </p:spPr>
      </p:cxnSp>
      <p:sp>
        <p:nvSpPr>
          <p:cNvPr id="34" name="正方形/長方形 33">
            <a:extLst>
              <a:ext uri="{FF2B5EF4-FFF2-40B4-BE49-F238E27FC236}">
                <a16:creationId xmlns:a16="http://schemas.microsoft.com/office/drawing/2014/main" id="{B0604582-B7EF-4575-A46D-C5383AB7E4C3}"/>
              </a:ext>
            </a:extLst>
          </p:cNvPr>
          <p:cNvSpPr/>
          <p:nvPr/>
        </p:nvSpPr>
        <p:spPr>
          <a:xfrm>
            <a:off x="3897781" y="3050202"/>
            <a:ext cx="1927047" cy="463275"/>
          </a:xfrm>
          <a:prstGeom prst="rect">
            <a:avLst/>
          </a:prstGeom>
          <a:solidFill>
            <a:schemeClr val="bg2"/>
          </a:solidFill>
          <a:ln w="19050" cap="flat" cmpd="sng" algn="ctr">
            <a:solidFill>
              <a:sysClr val="window" lastClr="FFFFFF">
                <a:lumMod val="65000"/>
              </a:sysClr>
            </a:solidFill>
            <a:prstDash val="solid"/>
            <a:miter lim="800000"/>
          </a:ln>
          <a:effectLst/>
        </p:spPr>
        <p:txBody>
          <a:bodyPr wrap="none" lIns="0" tIns="36000" rIns="0" bIns="36000" rtlCol="0" anchor="ctr"/>
          <a:lstStyle/>
          <a:p>
            <a:pPr algn="ctr"/>
            <a:r>
              <a:rPr lang="ja-JP" altLang="en-US" sz="800" dirty="0">
                <a:latin typeface="Meiryo UI" panose="020B0604030504040204" pitchFamily="50" charset="-128"/>
                <a:ea typeface="Meiryo UI" panose="020B0604030504040204" pitchFamily="50" charset="-128"/>
              </a:rPr>
              <a:t>電気事業者名称</a:t>
            </a:r>
            <a:r>
              <a:rPr kumimoji="0" lang="ja-JP" altLang="en-US" sz="800" kern="0" dirty="0">
                <a:solidFill>
                  <a:prstClr val="black"/>
                </a:solidFill>
                <a:latin typeface="Meiryo UI"/>
                <a:ea typeface="Meiryo UI"/>
                <a:cs typeface="Arial" pitchFamily="34" charset="0"/>
              </a:rPr>
              <a:t>：〇〇電力株式会社</a:t>
            </a:r>
            <a:endParaRPr kumimoji="0" lang="en-US" altLang="ja-JP" sz="800" kern="0" dirty="0">
              <a:solidFill>
                <a:prstClr val="black"/>
              </a:solidFill>
              <a:latin typeface="Meiryo UI"/>
              <a:ea typeface="Meiryo UI"/>
              <a:cs typeface="Arial" pitchFamily="34" charset="0"/>
            </a:endParaRPr>
          </a:p>
          <a:p>
            <a:pPr algn="ctr"/>
            <a:r>
              <a:rPr kumimoji="0" lang="ja-JP" altLang="en-US" sz="800" kern="0" dirty="0">
                <a:solidFill>
                  <a:prstClr val="black"/>
                </a:solidFill>
                <a:latin typeface="Meiryo UI"/>
                <a:ea typeface="Meiryo UI"/>
                <a:cs typeface="Arial" pitchFamily="34" charset="0"/>
              </a:rPr>
              <a:t>メール：〇〇〇</a:t>
            </a:r>
            <a:r>
              <a:rPr kumimoji="0" lang="en-US" altLang="ja-JP" sz="800" kern="0" dirty="0">
                <a:solidFill>
                  <a:prstClr val="black"/>
                </a:solidFill>
                <a:latin typeface="Meiryo UI"/>
                <a:ea typeface="Meiryo UI"/>
                <a:cs typeface="Arial" pitchFamily="34" charset="0"/>
              </a:rPr>
              <a:t>@XXX.co.jp</a:t>
            </a:r>
          </a:p>
        </p:txBody>
      </p:sp>
      <p:cxnSp>
        <p:nvCxnSpPr>
          <p:cNvPr id="81" name="直線矢印コネクタ 80">
            <a:extLst>
              <a:ext uri="{FF2B5EF4-FFF2-40B4-BE49-F238E27FC236}">
                <a16:creationId xmlns:a16="http://schemas.microsoft.com/office/drawing/2014/main" id="{AA325EB3-4CAB-4715-87F4-E772FD4919A1}"/>
              </a:ext>
            </a:extLst>
          </p:cNvPr>
          <p:cNvCxnSpPr>
            <a:cxnSpLocks/>
          </p:cNvCxnSpPr>
          <p:nvPr/>
        </p:nvCxnSpPr>
        <p:spPr>
          <a:xfrm flipH="1">
            <a:off x="1827494" y="3907451"/>
            <a:ext cx="5739159" cy="17897"/>
          </a:xfrm>
          <a:prstGeom prst="straightConnector1">
            <a:avLst/>
          </a:prstGeom>
          <a:noFill/>
          <a:ln w="19050" cap="flat" cmpd="sng" algn="ctr">
            <a:solidFill>
              <a:sysClr val="window" lastClr="FFFFFF">
                <a:lumMod val="65000"/>
              </a:sysClr>
            </a:solidFill>
            <a:prstDash val="sysDash"/>
            <a:miter lim="800000"/>
            <a:tailEnd type="triangle"/>
          </a:ln>
          <a:effectLst/>
        </p:spPr>
      </p:cxnSp>
      <p:sp>
        <p:nvSpPr>
          <p:cNvPr id="38" name="正方形/長方形 37">
            <a:extLst>
              <a:ext uri="{FF2B5EF4-FFF2-40B4-BE49-F238E27FC236}">
                <a16:creationId xmlns:a16="http://schemas.microsoft.com/office/drawing/2014/main" id="{A4F0E096-319F-4F5E-B50A-E6D3328B8612}"/>
              </a:ext>
            </a:extLst>
          </p:cNvPr>
          <p:cNvSpPr/>
          <p:nvPr/>
        </p:nvSpPr>
        <p:spPr>
          <a:xfrm>
            <a:off x="3398159" y="3649759"/>
            <a:ext cx="1927046" cy="574406"/>
          </a:xfrm>
          <a:prstGeom prst="rect">
            <a:avLst/>
          </a:prstGeom>
          <a:solidFill>
            <a:schemeClr val="bg2"/>
          </a:solidFill>
          <a:ln w="19050" cap="flat" cmpd="sng" algn="ctr">
            <a:solidFill>
              <a:sysClr val="window" lastClr="FFFFFF">
                <a:lumMod val="65000"/>
              </a:sysClr>
            </a:solidFill>
            <a:prstDash val="solid"/>
            <a:miter lim="800000"/>
          </a:ln>
          <a:effectLst/>
        </p:spPr>
        <p:txBody>
          <a:bodyPr wrap="none" lIns="0" tIns="36000" rIns="0" bIns="36000" rtlCol="0" anchor="ctr"/>
          <a:lstStyle/>
          <a:p>
            <a:pPr algn="ctr"/>
            <a:r>
              <a:rPr lang="en-US" altLang="ja-JP" sz="800" b="1" dirty="0">
                <a:latin typeface="Meiryo UI" panose="020B0604030504040204" pitchFamily="50" charset="-128"/>
                <a:ea typeface="Meiryo UI" panose="020B0604030504040204" pitchFamily="50" charset="-128"/>
              </a:rPr>
              <a:t>【</a:t>
            </a:r>
            <a:r>
              <a:rPr lang="ja-JP" altLang="en-US" sz="800" b="1" dirty="0">
                <a:latin typeface="Meiryo UI" panose="020B0604030504040204" pitchFamily="50" charset="-128"/>
                <a:ea typeface="Meiryo UI" panose="020B0604030504040204" pitchFamily="50" charset="-128"/>
              </a:rPr>
              <a:t>管理者</a:t>
            </a:r>
            <a:r>
              <a:rPr lang="en-US" altLang="ja-JP" sz="800" b="1" dirty="0">
                <a:latin typeface="Meiryo UI" panose="020B0604030504040204" pitchFamily="50" charset="-128"/>
                <a:ea typeface="Meiryo UI" panose="020B0604030504040204" pitchFamily="50" charset="-128"/>
              </a:rPr>
              <a:t>】</a:t>
            </a:r>
          </a:p>
          <a:p>
            <a:pPr algn="ctr"/>
            <a:r>
              <a:rPr lang="ja-JP" altLang="en-US" sz="800" dirty="0">
                <a:latin typeface="Meiryo UI" panose="020B0604030504040204" pitchFamily="50" charset="-128"/>
                <a:ea typeface="Meiryo UI" panose="020B0604030504040204" pitchFamily="50" charset="-128"/>
              </a:rPr>
              <a:t>宛先：〇〇〇</a:t>
            </a:r>
            <a:r>
              <a:rPr lang="en-US" altLang="ja-JP" sz="800" dirty="0">
                <a:latin typeface="Meiryo UI" panose="020B0604030504040204" pitchFamily="50" charset="-128"/>
                <a:ea typeface="Meiryo UI" panose="020B0604030504040204" pitchFamily="50" charset="-128"/>
              </a:rPr>
              <a:t>@XXX.co.jp</a:t>
            </a:r>
          </a:p>
          <a:p>
            <a:pPr algn="ctr"/>
            <a:r>
              <a:rPr lang="ja-JP" altLang="en-US" sz="800" dirty="0">
                <a:latin typeface="Meiryo UI" panose="020B0604030504040204" pitchFamily="50" charset="-128"/>
                <a:ea typeface="Meiryo UI" panose="020B0604030504040204" pitchFamily="50" charset="-128"/>
              </a:rPr>
              <a:t>ユーザ</a:t>
            </a:r>
            <a:r>
              <a:rPr lang="en-US" altLang="ja-JP" sz="800" dirty="0">
                <a:latin typeface="Meiryo UI" panose="020B0604030504040204" pitchFamily="50" charset="-128"/>
                <a:ea typeface="Meiryo UI" panose="020B0604030504040204" pitchFamily="50" charset="-128"/>
              </a:rPr>
              <a:t>ID</a:t>
            </a:r>
            <a:r>
              <a:rPr lang="ja-JP" altLang="en-US" sz="800" dirty="0">
                <a:latin typeface="Meiryo UI" panose="020B0604030504040204" pitchFamily="50" charset="-128"/>
                <a:ea typeface="Meiryo UI" panose="020B0604030504040204" pitchFamily="50" charset="-128"/>
              </a:rPr>
              <a:t>：</a:t>
            </a:r>
            <a:r>
              <a:rPr lang="en-US" altLang="ja-JP" sz="800" dirty="0">
                <a:latin typeface="Meiryo UI" panose="020B0604030504040204" pitchFamily="50" charset="-128"/>
                <a:ea typeface="Meiryo UI" panose="020B0604030504040204" pitchFamily="50" charset="-128"/>
              </a:rPr>
              <a:t>A0000001</a:t>
            </a:r>
          </a:p>
          <a:p>
            <a:pPr algn="ctr"/>
            <a:r>
              <a:rPr lang="ja-JP" altLang="en-US" sz="800" dirty="0">
                <a:latin typeface="Meiryo UI" panose="020B0604030504040204" pitchFamily="50" charset="-128"/>
                <a:ea typeface="Meiryo UI" panose="020B0604030504040204" pitchFamily="50" charset="-128"/>
              </a:rPr>
              <a:t>仮パスワード：</a:t>
            </a:r>
            <a:r>
              <a:rPr lang="en-US" altLang="ja-JP" sz="800" dirty="0">
                <a:latin typeface="Meiryo UI" panose="020B0604030504040204" pitchFamily="50" charset="-128"/>
                <a:ea typeface="Meiryo UI" panose="020B0604030504040204" pitchFamily="50" charset="-128"/>
              </a:rPr>
              <a:t>XXXXXXX(</a:t>
            </a:r>
            <a:r>
              <a:rPr lang="ja-JP" altLang="en-US" sz="800" dirty="0">
                <a:latin typeface="Meiryo UI" panose="020B0604030504040204" pitchFamily="50" charset="-128"/>
                <a:ea typeface="Meiryo UI" panose="020B0604030504040204" pitchFamily="50" charset="-128"/>
              </a:rPr>
              <a:t>有効期限あり</a:t>
            </a:r>
            <a:r>
              <a:rPr lang="en-US" altLang="ja-JP" sz="800" dirty="0">
                <a:latin typeface="Meiryo UI" panose="020B0604030504040204" pitchFamily="50" charset="-128"/>
                <a:ea typeface="Meiryo UI" panose="020B0604030504040204" pitchFamily="50" charset="-128"/>
              </a:rPr>
              <a:t>)</a:t>
            </a:r>
          </a:p>
        </p:txBody>
      </p:sp>
      <p:cxnSp>
        <p:nvCxnSpPr>
          <p:cNvPr id="98" name="直線矢印コネクタ 97">
            <a:extLst>
              <a:ext uri="{FF2B5EF4-FFF2-40B4-BE49-F238E27FC236}">
                <a16:creationId xmlns:a16="http://schemas.microsoft.com/office/drawing/2014/main" id="{8E6216AA-722F-4ABD-8B22-302ED9A83DAF}"/>
              </a:ext>
            </a:extLst>
          </p:cNvPr>
          <p:cNvCxnSpPr>
            <a:cxnSpLocks/>
          </p:cNvCxnSpPr>
          <p:nvPr/>
        </p:nvCxnSpPr>
        <p:spPr>
          <a:xfrm flipH="1" flipV="1">
            <a:off x="1769250" y="4281800"/>
            <a:ext cx="1714574" cy="695194"/>
          </a:xfrm>
          <a:prstGeom prst="straightConnector1">
            <a:avLst/>
          </a:prstGeom>
          <a:noFill/>
          <a:ln w="19050" cap="flat" cmpd="sng" algn="ctr">
            <a:solidFill>
              <a:sysClr val="window" lastClr="FFFFFF">
                <a:lumMod val="65000"/>
              </a:sysClr>
            </a:solidFill>
            <a:prstDash val="sysDash"/>
            <a:miter lim="800000"/>
            <a:tailEnd type="none"/>
          </a:ln>
          <a:effectLst/>
        </p:spPr>
      </p:cxnSp>
      <p:sp>
        <p:nvSpPr>
          <p:cNvPr id="113" name="正方形/長方形 112">
            <a:extLst>
              <a:ext uri="{FF2B5EF4-FFF2-40B4-BE49-F238E27FC236}">
                <a16:creationId xmlns:a16="http://schemas.microsoft.com/office/drawing/2014/main" id="{41BFA045-31B5-4D87-B8F5-B8E0686F886E}"/>
              </a:ext>
            </a:extLst>
          </p:cNvPr>
          <p:cNvSpPr/>
          <p:nvPr/>
        </p:nvSpPr>
        <p:spPr>
          <a:xfrm>
            <a:off x="3209482" y="6120067"/>
            <a:ext cx="1927047" cy="610261"/>
          </a:xfrm>
          <a:prstGeom prst="rect">
            <a:avLst/>
          </a:prstGeom>
          <a:solidFill>
            <a:srgbClr val="ACCBF9">
              <a:alpha val="38824"/>
            </a:srgbClr>
          </a:solidFill>
          <a:ln w="19050" cap="flat" cmpd="sng" algn="ctr">
            <a:solidFill>
              <a:sysClr val="window" lastClr="FFFFFF">
                <a:lumMod val="65000"/>
              </a:sysClr>
            </a:solidFill>
            <a:prstDash val="solid"/>
            <a:miter lim="800000"/>
          </a:ln>
          <a:effectLst/>
        </p:spPr>
        <p:txBody>
          <a:bodyPr wrap="none" lIns="0" tIns="36000" rIns="0" bIns="36000" rtlCol="0" anchor="ctr"/>
          <a:lstStyle/>
          <a:p>
            <a:pPr algn="ctr"/>
            <a:r>
              <a:rPr kumimoji="0" lang="en-US" altLang="ja-JP" sz="900" b="1" kern="0" dirty="0">
                <a:latin typeface="Meiryo UI"/>
                <a:ea typeface="Meiryo UI"/>
                <a:cs typeface="Arial" pitchFamily="34" charset="0"/>
              </a:rPr>
              <a:t>【</a:t>
            </a:r>
            <a:r>
              <a:rPr kumimoji="0" lang="ja-JP" altLang="en-US" sz="900" b="1" kern="0" dirty="0">
                <a:latin typeface="Meiryo UI"/>
                <a:ea typeface="Meiryo UI"/>
                <a:cs typeface="Arial" pitchFamily="34" charset="0"/>
              </a:rPr>
              <a:t>ユーザ</a:t>
            </a:r>
            <a:r>
              <a:rPr kumimoji="0" lang="en-US" altLang="ja-JP" sz="900" b="1" kern="0" dirty="0">
                <a:latin typeface="Meiryo UI"/>
                <a:ea typeface="Meiryo UI"/>
                <a:cs typeface="Arial" pitchFamily="34" charset="0"/>
              </a:rPr>
              <a:t>2】</a:t>
            </a:r>
          </a:p>
          <a:p>
            <a:pPr algn="ctr"/>
            <a:r>
              <a:rPr kumimoji="0" lang="ja-JP" altLang="en-US" sz="800" kern="0" dirty="0">
                <a:latin typeface="Meiryo UI"/>
                <a:ea typeface="Meiryo UI"/>
                <a:cs typeface="Arial" pitchFamily="34" charset="0"/>
              </a:rPr>
              <a:t>宛先：△△△</a:t>
            </a:r>
            <a:r>
              <a:rPr kumimoji="0" lang="en-US" altLang="ja-JP" sz="800" kern="0" dirty="0">
                <a:latin typeface="Meiryo UI"/>
                <a:ea typeface="Meiryo UI"/>
                <a:cs typeface="Arial" pitchFamily="34" charset="0"/>
              </a:rPr>
              <a:t>@XXX.co.jp</a:t>
            </a:r>
          </a:p>
          <a:p>
            <a:pPr algn="ctr"/>
            <a:r>
              <a:rPr kumimoji="0" lang="ja-JP" altLang="en-US" sz="800" kern="0" dirty="0">
                <a:latin typeface="Meiryo UI"/>
                <a:ea typeface="Meiryo UI"/>
                <a:cs typeface="Arial" pitchFamily="34" charset="0"/>
              </a:rPr>
              <a:t>ユーザ</a:t>
            </a:r>
            <a:r>
              <a:rPr kumimoji="0" lang="en-US" altLang="ja-JP" sz="800" kern="0" dirty="0">
                <a:latin typeface="Meiryo UI"/>
                <a:ea typeface="Meiryo UI"/>
                <a:cs typeface="Arial" pitchFamily="34" charset="0"/>
              </a:rPr>
              <a:t>ID</a:t>
            </a:r>
            <a:r>
              <a:rPr kumimoji="0" lang="ja-JP" altLang="en-US" sz="800" kern="0" dirty="0">
                <a:latin typeface="Meiryo UI"/>
                <a:ea typeface="Meiryo UI"/>
                <a:cs typeface="Arial" pitchFamily="34" charset="0"/>
              </a:rPr>
              <a:t>：</a:t>
            </a:r>
            <a:r>
              <a:rPr kumimoji="0" lang="en-US" altLang="ja-JP" sz="800" kern="0" dirty="0">
                <a:latin typeface="Meiryo UI"/>
                <a:ea typeface="Meiryo UI"/>
                <a:cs typeface="Arial" pitchFamily="34" charset="0"/>
              </a:rPr>
              <a:t>A0000003</a:t>
            </a:r>
          </a:p>
          <a:p>
            <a:pPr algn="ctr"/>
            <a:r>
              <a:rPr kumimoji="0" lang="ja-JP" altLang="en-US" sz="800" kern="0" dirty="0">
                <a:latin typeface="Meiryo UI"/>
                <a:ea typeface="Meiryo UI"/>
                <a:cs typeface="Arial" pitchFamily="34" charset="0"/>
              </a:rPr>
              <a:t>仮パスワード：</a:t>
            </a:r>
            <a:r>
              <a:rPr kumimoji="0" lang="en-US" altLang="ja-JP" sz="800" kern="0" dirty="0">
                <a:latin typeface="Meiryo UI"/>
                <a:ea typeface="Meiryo UI"/>
                <a:cs typeface="Arial" pitchFamily="34" charset="0"/>
              </a:rPr>
              <a:t>XXXXXXX(</a:t>
            </a:r>
            <a:r>
              <a:rPr kumimoji="0" lang="ja-JP" altLang="en-US" sz="800" kern="0" dirty="0">
                <a:latin typeface="Meiryo UI"/>
                <a:ea typeface="Meiryo UI"/>
                <a:cs typeface="Arial" pitchFamily="34" charset="0"/>
              </a:rPr>
              <a:t>有効期限あり</a:t>
            </a:r>
            <a:r>
              <a:rPr kumimoji="0" lang="en-US" altLang="ja-JP" sz="800" kern="0" dirty="0">
                <a:latin typeface="Meiryo UI"/>
                <a:ea typeface="Meiryo UI"/>
                <a:cs typeface="Arial" pitchFamily="34" charset="0"/>
              </a:rPr>
              <a:t>)</a:t>
            </a:r>
          </a:p>
        </p:txBody>
      </p:sp>
      <p:sp>
        <p:nvSpPr>
          <p:cNvPr id="30" name="角丸四角形 106">
            <a:extLst>
              <a:ext uri="{FF2B5EF4-FFF2-40B4-BE49-F238E27FC236}">
                <a16:creationId xmlns:a16="http://schemas.microsoft.com/office/drawing/2014/main" id="{91BC8489-1465-4D52-8CD4-0990B0E5F494}"/>
              </a:ext>
            </a:extLst>
          </p:cNvPr>
          <p:cNvSpPr>
            <a:spLocks/>
          </p:cNvSpPr>
          <p:nvPr/>
        </p:nvSpPr>
        <p:spPr>
          <a:xfrm>
            <a:off x="2033200" y="3152438"/>
            <a:ext cx="1657473" cy="241085"/>
          </a:xfrm>
          <a:prstGeom prst="roundRect">
            <a:avLst>
              <a:gd name="adj" fmla="val 8738"/>
            </a:avLst>
          </a:prstGeom>
          <a:solidFill>
            <a:schemeClr val="bg1"/>
          </a:solidFill>
          <a:ln>
            <a:solidFill>
              <a:schemeClr val="bg1">
                <a:lumMod val="65000"/>
              </a:schemeClr>
            </a:solidFill>
          </a:ln>
        </p:spPr>
        <p:txBody>
          <a:bodyPr wrap="square" lIns="0" tIns="33231" rIns="0" bIns="33231" rtlCol="0" anchor="ctr">
            <a:noAutofit/>
          </a:bodyPr>
          <a:lstStyle/>
          <a:p>
            <a:pPr algn="ctr" defTabSz="844083">
              <a:defRPr/>
            </a:pPr>
            <a:r>
              <a:rPr lang="en-US" altLang="ja-JP"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01:ID</a:t>
            </a:r>
            <a:r>
              <a:rPr lang="ja-JP" altLang="en-US"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・仮パスワード申請</a:t>
            </a:r>
            <a:endParaRPr lang="en-US" altLang="ja-JP" sz="8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9" name="角丸四角形 106">
            <a:extLst>
              <a:ext uri="{FF2B5EF4-FFF2-40B4-BE49-F238E27FC236}">
                <a16:creationId xmlns:a16="http://schemas.microsoft.com/office/drawing/2014/main" id="{0AA518E2-8C4C-4C5E-8018-F0458C548A14}"/>
              </a:ext>
            </a:extLst>
          </p:cNvPr>
          <p:cNvSpPr>
            <a:spLocks/>
          </p:cNvSpPr>
          <p:nvPr/>
        </p:nvSpPr>
        <p:spPr>
          <a:xfrm>
            <a:off x="5522682" y="3804804"/>
            <a:ext cx="1657473" cy="241085"/>
          </a:xfrm>
          <a:prstGeom prst="roundRect">
            <a:avLst>
              <a:gd name="adj" fmla="val 8738"/>
            </a:avLst>
          </a:prstGeom>
          <a:solidFill>
            <a:schemeClr val="bg1"/>
          </a:solidFill>
          <a:ln>
            <a:solidFill>
              <a:schemeClr val="bg1">
                <a:lumMod val="65000"/>
              </a:schemeClr>
            </a:solidFill>
          </a:ln>
        </p:spPr>
        <p:txBody>
          <a:bodyPr wrap="square" lIns="0" tIns="33231" rIns="0" bIns="33231" rtlCol="0" anchor="ctr">
            <a:noAutofit/>
          </a:bodyPr>
          <a:lstStyle/>
          <a:p>
            <a:pPr algn="ctr" defTabSz="844083">
              <a:defRPr/>
            </a:pPr>
            <a:r>
              <a:rPr lang="en-US" altLang="ja-JP"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02:ID</a:t>
            </a:r>
            <a:r>
              <a:rPr lang="ja-JP" altLang="en-US"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・仮パスワード発行</a:t>
            </a:r>
            <a:endParaRPr lang="en-US" altLang="ja-JP" sz="8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4" name="角丸四角形 106">
            <a:extLst>
              <a:ext uri="{FF2B5EF4-FFF2-40B4-BE49-F238E27FC236}">
                <a16:creationId xmlns:a16="http://schemas.microsoft.com/office/drawing/2014/main" id="{D836EA67-60A8-4A07-A3E8-93B838C0D7E2}"/>
              </a:ext>
            </a:extLst>
          </p:cNvPr>
          <p:cNvSpPr>
            <a:spLocks/>
          </p:cNvSpPr>
          <p:nvPr/>
        </p:nvSpPr>
        <p:spPr>
          <a:xfrm>
            <a:off x="2783761" y="4738094"/>
            <a:ext cx="1867581" cy="384672"/>
          </a:xfrm>
          <a:prstGeom prst="roundRect">
            <a:avLst>
              <a:gd name="adj" fmla="val 8738"/>
            </a:avLst>
          </a:prstGeom>
          <a:solidFill>
            <a:schemeClr val="bg1"/>
          </a:solidFill>
          <a:ln>
            <a:solidFill>
              <a:schemeClr val="bg1">
                <a:lumMod val="65000"/>
              </a:schemeClr>
            </a:solidFill>
          </a:ln>
        </p:spPr>
        <p:txBody>
          <a:bodyPr wrap="square" lIns="0" tIns="33231" rIns="0" bIns="33231" rtlCol="0" anchor="ctr">
            <a:noAutofit/>
          </a:bodyPr>
          <a:lstStyle/>
          <a:p>
            <a:pPr defTabSz="844083">
              <a:defRPr/>
            </a:pPr>
            <a:r>
              <a:rPr lang="ja-JP" altLang="en-US"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03:ID</a:t>
            </a:r>
            <a:r>
              <a:rPr lang="ja-JP" altLang="en-US"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・仮パスワード受領</a:t>
            </a:r>
            <a:endParaRPr lang="en-US" altLang="ja-JP"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a:p>
            <a:pPr defTabSz="844083">
              <a:defRPr/>
            </a:pPr>
            <a:r>
              <a:rPr lang="ja-JP" altLang="en-US"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04:</a:t>
            </a:r>
            <a:r>
              <a:rPr lang="ja-JP" altLang="en-US"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事業者・ユーザ情報登録申請</a:t>
            </a:r>
            <a:endParaRPr lang="en-US" altLang="ja-JP" sz="8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7" name="角丸四角形 106">
            <a:extLst>
              <a:ext uri="{FF2B5EF4-FFF2-40B4-BE49-F238E27FC236}">
                <a16:creationId xmlns:a16="http://schemas.microsoft.com/office/drawing/2014/main" id="{3C3CEAF8-A55B-4866-B6FA-E42AF04DA969}"/>
              </a:ext>
            </a:extLst>
          </p:cNvPr>
          <p:cNvSpPr>
            <a:spLocks/>
          </p:cNvSpPr>
          <p:nvPr/>
        </p:nvSpPr>
        <p:spPr>
          <a:xfrm>
            <a:off x="4018440" y="5578904"/>
            <a:ext cx="1745908" cy="463275"/>
          </a:xfrm>
          <a:prstGeom prst="roundRect">
            <a:avLst>
              <a:gd name="adj" fmla="val 8738"/>
            </a:avLst>
          </a:prstGeom>
          <a:solidFill>
            <a:schemeClr val="bg1"/>
          </a:solidFill>
          <a:ln>
            <a:solidFill>
              <a:schemeClr val="bg1">
                <a:lumMod val="65000"/>
              </a:schemeClr>
            </a:solidFill>
          </a:ln>
        </p:spPr>
        <p:txBody>
          <a:bodyPr wrap="square" lIns="0" tIns="33231" rIns="0" bIns="33231" rtlCol="0" anchor="ctr">
            <a:noAutofit/>
          </a:bodyPr>
          <a:lstStyle/>
          <a:p>
            <a:pPr algn="ctr" defTabSz="844083">
              <a:defRPr/>
            </a:pPr>
            <a:r>
              <a:rPr lang="en-US" altLang="ja-JP"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10:</a:t>
            </a:r>
            <a:r>
              <a:rPr lang="zh-TW" altLang="en-US"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事業者情報審査合格通知</a:t>
            </a:r>
            <a:endParaRPr lang="en-US" altLang="ja-JP"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a:p>
            <a:pPr algn="ctr" defTabSz="844083">
              <a:defRPr/>
            </a:pPr>
            <a:r>
              <a:rPr lang="en-US" altLang="ja-JP"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ユーザ</a:t>
            </a:r>
            <a:r>
              <a:rPr lang="en-US" altLang="ja-JP"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ID</a:t>
            </a:r>
            <a:r>
              <a:rPr lang="ja-JP" altLang="en-US"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・仮パスワード発行</a:t>
            </a:r>
            <a:r>
              <a:rPr lang="en-US" altLang="ja-JP"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4" name="テキスト ボックス 63">
            <a:extLst>
              <a:ext uri="{FF2B5EF4-FFF2-40B4-BE49-F238E27FC236}">
                <a16:creationId xmlns:a16="http://schemas.microsoft.com/office/drawing/2014/main" id="{365C8531-0265-488A-8A1C-DC9CFFE69E06}"/>
              </a:ext>
            </a:extLst>
          </p:cNvPr>
          <p:cNvSpPr txBox="1"/>
          <p:nvPr/>
        </p:nvSpPr>
        <p:spPr>
          <a:xfrm>
            <a:off x="1641173" y="2829595"/>
            <a:ext cx="492443" cy="461665"/>
          </a:xfrm>
          <a:prstGeom prst="rect">
            <a:avLst/>
          </a:prstGeom>
          <a:noFill/>
        </p:spPr>
        <p:txBody>
          <a:bodyPr wrap="none" rtlCol="0">
            <a:spAutoFit/>
          </a:bodyPr>
          <a:lstStyle/>
          <a:p>
            <a:r>
              <a:rPr kumimoji="1" lang="ja-JP" altLang="en-US" sz="2400" dirty="0">
                <a:latin typeface="Meiryo UI" panose="020B0604030504040204" pitchFamily="50" charset="-128"/>
                <a:ea typeface="Meiryo UI" panose="020B0604030504040204" pitchFamily="50" charset="-128"/>
              </a:rPr>
              <a:t>①</a:t>
            </a:r>
          </a:p>
        </p:txBody>
      </p:sp>
      <p:sp>
        <p:nvSpPr>
          <p:cNvPr id="73" name="テキスト ボックス 72">
            <a:extLst>
              <a:ext uri="{FF2B5EF4-FFF2-40B4-BE49-F238E27FC236}">
                <a16:creationId xmlns:a16="http://schemas.microsoft.com/office/drawing/2014/main" id="{1EDC42AA-A906-4093-A216-D7B0C4B02FFC}"/>
              </a:ext>
            </a:extLst>
          </p:cNvPr>
          <p:cNvSpPr txBox="1"/>
          <p:nvPr/>
        </p:nvSpPr>
        <p:spPr>
          <a:xfrm>
            <a:off x="2783761" y="4308729"/>
            <a:ext cx="492443" cy="461665"/>
          </a:xfrm>
          <a:prstGeom prst="rect">
            <a:avLst/>
          </a:prstGeom>
          <a:noFill/>
        </p:spPr>
        <p:txBody>
          <a:bodyPr wrap="none" rtlCol="0">
            <a:spAutoFit/>
          </a:bodyPr>
          <a:lstStyle/>
          <a:p>
            <a:r>
              <a:rPr kumimoji="1" lang="ja-JP" altLang="en-US" sz="2400" dirty="0">
                <a:latin typeface="Meiryo UI" panose="020B0604030504040204" pitchFamily="50" charset="-128"/>
                <a:ea typeface="Meiryo UI" panose="020B0604030504040204" pitchFamily="50" charset="-128"/>
              </a:rPr>
              <a:t>②</a:t>
            </a:r>
          </a:p>
        </p:txBody>
      </p:sp>
      <p:sp>
        <p:nvSpPr>
          <p:cNvPr id="74" name="テキスト ボックス 73">
            <a:extLst>
              <a:ext uri="{FF2B5EF4-FFF2-40B4-BE49-F238E27FC236}">
                <a16:creationId xmlns:a16="http://schemas.microsoft.com/office/drawing/2014/main" id="{10613FFF-D340-4FBE-AA75-B3F4B0FB4158}"/>
              </a:ext>
            </a:extLst>
          </p:cNvPr>
          <p:cNvSpPr txBox="1"/>
          <p:nvPr/>
        </p:nvSpPr>
        <p:spPr>
          <a:xfrm>
            <a:off x="3305107" y="5354980"/>
            <a:ext cx="492443" cy="461665"/>
          </a:xfrm>
          <a:prstGeom prst="rect">
            <a:avLst/>
          </a:prstGeom>
          <a:noFill/>
        </p:spPr>
        <p:txBody>
          <a:bodyPr wrap="none" rtlCol="0">
            <a:spAutoFit/>
          </a:bodyPr>
          <a:lstStyle/>
          <a:p>
            <a:r>
              <a:rPr kumimoji="1" lang="ja-JP" altLang="en-US" sz="2400" dirty="0">
                <a:latin typeface="Meiryo UI" panose="020B0604030504040204" pitchFamily="50" charset="-128"/>
                <a:ea typeface="Meiryo UI" panose="020B0604030504040204" pitchFamily="50" charset="-128"/>
              </a:rPr>
              <a:t>④</a:t>
            </a:r>
          </a:p>
        </p:txBody>
      </p:sp>
      <p:grpSp>
        <p:nvGrpSpPr>
          <p:cNvPr id="48" name="グループ化 47">
            <a:extLst>
              <a:ext uri="{FF2B5EF4-FFF2-40B4-BE49-F238E27FC236}">
                <a16:creationId xmlns:a16="http://schemas.microsoft.com/office/drawing/2014/main" id="{FFFB2B7D-24DD-440B-8CB7-79D5151DC5AB}"/>
              </a:ext>
            </a:extLst>
          </p:cNvPr>
          <p:cNvGrpSpPr/>
          <p:nvPr/>
        </p:nvGrpSpPr>
        <p:grpSpPr>
          <a:xfrm>
            <a:off x="9254688" y="4733991"/>
            <a:ext cx="303265" cy="790406"/>
            <a:chOff x="664719" y="5783577"/>
            <a:chExt cx="177210" cy="438222"/>
          </a:xfrm>
        </p:grpSpPr>
        <p:sp>
          <p:nvSpPr>
            <p:cNvPr id="51" name="フローチャート: 結合子 50">
              <a:extLst>
                <a:ext uri="{FF2B5EF4-FFF2-40B4-BE49-F238E27FC236}">
                  <a16:creationId xmlns:a16="http://schemas.microsoft.com/office/drawing/2014/main" id="{44966194-5FB5-4991-AA4A-95D3CDA19DFA}"/>
                </a:ext>
              </a:extLst>
            </p:cNvPr>
            <p:cNvSpPr/>
            <p:nvPr/>
          </p:nvSpPr>
          <p:spPr>
            <a:xfrm>
              <a:off x="664719" y="5783577"/>
              <a:ext cx="177210" cy="156804"/>
            </a:xfrm>
            <a:prstGeom prst="flowChartConnector">
              <a:avLst/>
            </a:prstGeom>
            <a:solidFill>
              <a:schemeClr val="bg1">
                <a:lumMod val="85000"/>
              </a:schemeClr>
            </a:solidFill>
            <a:ln w="19050" cap="flat" cmpd="sng" algn="ctr">
              <a:solidFill>
                <a:sysClr val="window" lastClr="FFFFFF">
                  <a:lumMod val="65000"/>
                </a:sysClr>
              </a:solidFill>
              <a:prstDash val="solid"/>
              <a:miter lim="800000"/>
            </a:ln>
            <a:effectLst/>
          </p:spPr>
          <p:txBody>
            <a:bodyPr wrap="none" lIns="0" tIns="36000" rIns="0" bIns="36000" rtlCol="0" anchor="ctr"/>
            <a:lstStyle/>
            <a:p>
              <a:pPr algn="ctr"/>
              <a:endParaRPr lang="ja-JP" altLang="en-US" sz="800" dirty="0">
                <a:latin typeface="Meiryo UI" panose="020B0604030504040204" pitchFamily="50" charset="-128"/>
                <a:ea typeface="Meiryo UI" panose="020B0604030504040204" pitchFamily="50" charset="-128"/>
              </a:endParaRPr>
            </a:p>
          </p:txBody>
        </p:sp>
        <p:sp>
          <p:nvSpPr>
            <p:cNvPr id="56" name="フローチャート: 抜出し 55">
              <a:extLst>
                <a:ext uri="{FF2B5EF4-FFF2-40B4-BE49-F238E27FC236}">
                  <a16:creationId xmlns:a16="http://schemas.microsoft.com/office/drawing/2014/main" id="{1B872939-1674-47C6-AC44-E934FD29DFDC}"/>
                </a:ext>
              </a:extLst>
            </p:cNvPr>
            <p:cNvSpPr/>
            <p:nvPr/>
          </p:nvSpPr>
          <p:spPr>
            <a:xfrm>
              <a:off x="664719" y="5962181"/>
              <a:ext cx="177210" cy="259618"/>
            </a:xfrm>
            <a:prstGeom prst="flowChartExtract">
              <a:avLst/>
            </a:prstGeom>
            <a:solidFill>
              <a:schemeClr val="bg1">
                <a:lumMod val="85000"/>
              </a:schemeClr>
            </a:solidFill>
            <a:ln w="19050" cap="flat" cmpd="sng" algn="ctr">
              <a:solidFill>
                <a:sysClr val="window" lastClr="FFFFFF">
                  <a:lumMod val="65000"/>
                </a:sysClr>
              </a:solidFill>
              <a:prstDash val="solid"/>
              <a:miter lim="800000"/>
            </a:ln>
            <a:effectLst/>
          </p:spPr>
          <p:txBody>
            <a:bodyPr wrap="none" lIns="0" tIns="36000" rIns="0" bIns="36000" rtlCol="0" anchor="ctr"/>
            <a:lstStyle/>
            <a:p>
              <a:pPr algn="ctr"/>
              <a:endParaRPr lang="ja-JP" altLang="en-US" sz="800" dirty="0">
                <a:latin typeface="Meiryo UI" panose="020B0604030504040204" pitchFamily="50" charset="-128"/>
                <a:ea typeface="Meiryo UI" panose="020B0604030504040204" pitchFamily="50" charset="-128"/>
              </a:endParaRPr>
            </a:p>
          </p:txBody>
        </p:sp>
      </p:grpSp>
      <p:sp>
        <p:nvSpPr>
          <p:cNvPr id="57" name="正方形/長方形 56">
            <a:extLst>
              <a:ext uri="{FF2B5EF4-FFF2-40B4-BE49-F238E27FC236}">
                <a16:creationId xmlns:a16="http://schemas.microsoft.com/office/drawing/2014/main" id="{8D1C6180-AB03-4799-93C8-7003C4C6F103}"/>
              </a:ext>
            </a:extLst>
          </p:cNvPr>
          <p:cNvSpPr/>
          <p:nvPr/>
        </p:nvSpPr>
        <p:spPr>
          <a:xfrm>
            <a:off x="8883555" y="5517785"/>
            <a:ext cx="1045530" cy="282822"/>
          </a:xfrm>
          <a:prstGeom prst="rect">
            <a:avLst/>
          </a:prstGeom>
          <a:noFill/>
          <a:ln w="19050" cap="flat" cmpd="sng" algn="ctr">
            <a:noFill/>
            <a:prstDash val="solid"/>
            <a:miter lim="800000"/>
          </a:ln>
          <a:effectLst/>
        </p:spPr>
        <p:txBody>
          <a:bodyPr wrap="none" lIns="0" tIns="36000" rIns="0" bIns="36000" rtlCol="0" anchor="ctr"/>
          <a:lstStyle/>
          <a:p>
            <a:pPr algn="ctr"/>
            <a:r>
              <a:rPr kumimoji="0" lang="ja-JP" altLang="en-US" sz="800" kern="0" dirty="0">
                <a:solidFill>
                  <a:prstClr val="black"/>
                </a:solidFill>
                <a:latin typeface="Meiryo UI"/>
                <a:ea typeface="Meiryo UI"/>
                <a:cs typeface="Arial" pitchFamily="34" charset="0"/>
              </a:rPr>
              <a:t>広域機関</a:t>
            </a:r>
            <a:endParaRPr kumimoji="0" lang="en-US" altLang="ja-JP" sz="800" kern="0" dirty="0">
              <a:solidFill>
                <a:prstClr val="black"/>
              </a:solidFill>
              <a:latin typeface="Meiryo UI"/>
              <a:ea typeface="Meiryo UI"/>
              <a:cs typeface="Arial" pitchFamily="34" charset="0"/>
            </a:endParaRPr>
          </a:p>
          <a:p>
            <a:pPr algn="ctr"/>
            <a:r>
              <a:rPr kumimoji="0" lang="ja-JP" altLang="en-US" sz="800" kern="0" dirty="0">
                <a:solidFill>
                  <a:prstClr val="black"/>
                </a:solidFill>
                <a:latin typeface="Meiryo UI"/>
                <a:ea typeface="Meiryo UI"/>
                <a:cs typeface="Arial" pitchFamily="34" charset="0"/>
              </a:rPr>
              <a:t>審査者</a:t>
            </a:r>
            <a:endParaRPr kumimoji="0" lang="en-US" altLang="ja-JP" sz="800" kern="0" dirty="0">
              <a:solidFill>
                <a:prstClr val="black"/>
              </a:solidFill>
              <a:latin typeface="Meiryo UI"/>
              <a:ea typeface="Meiryo UI"/>
              <a:cs typeface="Arial" pitchFamily="34" charset="0"/>
            </a:endParaRPr>
          </a:p>
        </p:txBody>
      </p:sp>
      <p:sp>
        <p:nvSpPr>
          <p:cNvPr id="59" name="テキスト ボックス 58">
            <a:extLst>
              <a:ext uri="{FF2B5EF4-FFF2-40B4-BE49-F238E27FC236}">
                <a16:creationId xmlns:a16="http://schemas.microsoft.com/office/drawing/2014/main" id="{C85AACDA-E626-4018-9786-4453EAC4367E}"/>
              </a:ext>
            </a:extLst>
          </p:cNvPr>
          <p:cNvSpPr txBox="1"/>
          <p:nvPr/>
        </p:nvSpPr>
        <p:spPr>
          <a:xfrm>
            <a:off x="8752818" y="5491813"/>
            <a:ext cx="492443" cy="461665"/>
          </a:xfrm>
          <a:prstGeom prst="rect">
            <a:avLst/>
          </a:prstGeom>
          <a:noFill/>
        </p:spPr>
        <p:txBody>
          <a:bodyPr wrap="none" rtlCol="0">
            <a:spAutoFit/>
          </a:bodyPr>
          <a:lstStyle/>
          <a:p>
            <a:r>
              <a:rPr kumimoji="1" lang="ja-JP" altLang="en-US" sz="2400" dirty="0">
                <a:latin typeface="Meiryo UI" panose="020B0604030504040204" pitchFamily="50" charset="-128"/>
                <a:ea typeface="Meiryo UI" panose="020B0604030504040204" pitchFamily="50" charset="-128"/>
              </a:rPr>
              <a:t>③</a:t>
            </a:r>
          </a:p>
        </p:txBody>
      </p:sp>
      <p:cxnSp>
        <p:nvCxnSpPr>
          <p:cNvPr id="65" name="直線矢印コネクタ 64">
            <a:extLst>
              <a:ext uri="{FF2B5EF4-FFF2-40B4-BE49-F238E27FC236}">
                <a16:creationId xmlns:a16="http://schemas.microsoft.com/office/drawing/2014/main" id="{F1EC092D-18F2-4837-813D-BAF992B3D935}"/>
              </a:ext>
            </a:extLst>
          </p:cNvPr>
          <p:cNvCxnSpPr>
            <a:cxnSpLocks/>
          </p:cNvCxnSpPr>
          <p:nvPr/>
        </p:nvCxnSpPr>
        <p:spPr>
          <a:xfrm flipH="1">
            <a:off x="8769863" y="5490218"/>
            <a:ext cx="338311" cy="0"/>
          </a:xfrm>
          <a:prstGeom prst="straightConnector1">
            <a:avLst/>
          </a:prstGeom>
          <a:noFill/>
          <a:ln w="19050" cap="flat" cmpd="sng" algn="ctr">
            <a:solidFill>
              <a:sysClr val="window" lastClr="FFFFFF">
                <a:lumMod val="65000"/>
              </a:sysClr>
            </a:solidFill>
            <a:prstDash val="sysDash"/>
            <a:miter lim="800000"/>
            <a:tailEnd type="triangle"/>
          </a:ln>
          <a:effectLst/>
        </p:spPr>
      </p:cxnSp>
      <p:sp>
        <p:nvSpPr>
          <p:cNvPr id="75" name="テキスト ボックス 74">
            <a:extLst>
              <a:ext uri="{FF2B5EF4-FFF2-40B4-BE49-F238E27FC236}">
                <a16:creationId xmlns:a16="http://schemas.microsoft.com/office/drawing/2014/main" id="{772D8F56-3DDB-443B-B3F9-784BF7B71D30}"/>
              </a:ext>
            </a:extLst>
          </p:cNvPr>
          <p:cNvSpPr txBox="1"/>
          <p:nvPr/>
        </p:nvSpPr>
        <p:spPr>
          <a:xfrm>
            <a:off x="8652127" y="4961716"/>
            <a:ext cx="643126" cy="461665"/>
          </a:xfrm>
          <a:prstGeom prst="rect">
            <a:avLst/>
          </a:prstGeom>
          <a:noFill/>
        </p:spPr>
        <p:txBody>
          <a:bodyPr wrap="none" rtlCol="0">
            <a:spAutoFit/>
          </a:bodyPr>
          <a:lstStyle/>
          <a:p>
            <a:pPr algn="ctr"/>
            <a:r>
              <a:rPr kumimoji="1" lang="ja-JP" altLang="en-US" sz="1200" b="1" dirty="0">
                <a:latin typeface="Meiryo UI" panose="020B0604030504040204" pitchFamily="50" charset="-128"/>
                <a:ea typeface="Meiryo UI" panose="020B0604030504040204" pitchFamily="50" charset="-128"/>
              </a:rPr>
              <a:t>審査</a:t>
            </a:r>
            <a:endParaRPr kumimoji="1" lang="en-US" altLang="ja-JP" sz="1200" b="1" dirty="0">
              <a:latin typeface="Meiryo UI" panose="020B0604030504040204" pitchFamily="50" charset="-128"/>
              <a:ea typeface="Meiryo UI" panose="020B0604030504040204" pitchFamily="50" charset="-128"/>
            </a:endParaRPr>
          </a:p>
          <a:p>
            <a:pPr algn="ctr"/>
            <a:r>
              <a:rPr lang="en-US" altLang="ja-JP" sz="1200" b="1" dirty="0">
                <a:latin typeface="Meiryo UI" panose="020B0604030504040204" pitchFamily="50" charset="-128"/>
                <a:ea typeface="Meiryo UI" panose="020B0604030504040204" pitchFamily="50" charset="-128"/>
              </a:rPr>
              <a:t>(</a:t>
            </a:r>
            <a:r>
              <a:rPr lang="ja-JP" altLang="en-US" sz="1200" b="1" dirty="0">
                <a:latin typeface="Meiryo UI" panose="020B0604030504040204" pitchFamily="50" charset="-128"/>
                <a:ea typeface="Meiryo UI" panose="020B0604030504040204" pitchFamily="50" charset="-128"/>
              </a:rPr>
              <a:t>合格</a:t>
            </a:r>
            <a:r>
              <a:rPr lang="en-US" altLang="ja-JP" sz="1200" b="1" dirty="0">
                <a:latin typeface="Meiryo UI" panose="020B0604030504040204" pitchFamily="50" charset="-128"/>
                <a:ea typeface="Meiryo UI" panose="020B0604030504040204" pitchFamily="50" charset="-128"/>
              </a:rPr>
              <a:t>)</a:t>
            </a:r>
            <a:endParaRPr kumimoji="1" lang="ja-JP" altLang="en-US" sz="1200" b="1"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2236531256"/>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9" name="表 2">
            <a:extLst>
              <a:ext uri="{FF2B5EF4-FFF2-40B4-BE49-F238E27FC236}">
                <a16:creationId xmlns:a16="http://schemas.microsoft.com/office/drawing/2014/main" id="{B97F33D4-A8E4-4F35-BC77-94108E25024B}"/>
              </a:ext>
            </a:extLst>
          </p:cNvPr>
          <p:cNvGraphicFramePr>
            <a:graphicFrameLocks noGrp="1"/>
          </p:cNvGraphicFramePr>
          <p:nvPr>
            <p:extLst>
              <p:ext uri="{D42A27DB-BD31-4B8C-83A1-F6EECF244321}">
                <p14:modId xmlns:p14="http://schemas.microsoft.com/office/powerpoint/2010/main" val="2605235188"/>
              </p:ext>
            </p:extLst>
          </p:nvPr>
        </p:nvGraphicFramePr>
        <p:xfrm>
          <a:off x="154640" y="1108211"/>
          <a:ext cx="9511433" cy="5691893"/>
        </p:xfrm>
        <a:graphic>
          <a:graphicData uri="http://schemas.openxmlformats.org/drawingml/2006/table">
            <a:tbl>
              <a:tblPr firstRow="1" bandRow="1">
                <a:tableStyleId>{2D5ABB26-0587-4C30-8999-92F81FD0307C}</a:tableStyleId>
              </a:tblPr>
              <a:tblGrid>
                <a:gridCol w="367433">
                  <a:extLst>
                    <a:ext uri="{9D8B030D-6E8A-4147-A177-3AD203B41FA5}">
                      <a16:colId xmlns:a16="http://schemas.microsoft.com/office/drawing/2014/main" val="358073148"/>
                    </a:ext>
                  </a:extLst>
                </a:gridCol>
                <a:gridCol w="692468">
                  <a:extLst>
                    <a:ext uri="{9D8B030D-6E8A-4147-A177-3AD203B41FA5}">
                      <a16:colId xmlns:a16="http://schemas.microsoft.com/office/drawing/2014/main" val="3311309282"/>
                    </a:ext>
                  </a:extLst>
                </a:gridCol>
                <a:gridCol w="6477731">
                  <a:extLst>
                    <a:ext uri="{9D8B030D-6E8A-4147-A177-3AD203B41FA5}">
                      <a16:colId xmlns:a16="http://schemas.microsoft.com/office/drawing/2014/main" val="1235158156"/>
                    </a:ext>
                  </a:extLst>
                </a:gridCol>
                <a:gridCol w="1055802">
                  <a:extLst>
                    <a:ext uri="{9D8B030D-6E8A-4147-A177-3AD203B41FA5}">
                      <a16:colId xmlns:a16="http://schemas.microsoft.com/office/drawing/2014/main" val="256449129"/>
                    </a:ext>
                  </a:extLst>
                </a:gridCol>
                <a:gridCol w="917999">
                  <a:extLst>
                    <a:ext uri="{9D8B030D-6E8A-4147-A177-3AD203B41FA5}">
                      <a16:colId xmlns:a16="http://schemas.microsoft.com/office/drawing/2014/main" val="869005639"/>
                    </a:ext>
                  </a:extLst>
                </a:gridCol>
              </a:tblGrid>
              <a:tr h="266672">
                <a:tc gridSpan="2">
                  <a:txBody>
                    <a:bodyPr/>
                    <a:lstStyle/>
                    <a:p>
                      <a:pPr algn="l"/>
                      <a:r>
                        <a:rPr kumimoji="1" lang="ja-JP" altLang="en-US" sz="1200" b="0" dirty="0">
                          <a:latin typeface="Meiryo UI" panose="020B0604030504040204" pitchFamily="50" charset="-128"/>
                          <a:ea typeface="Meiryo UI" panose="020B0604030504040204" pitchFamily="50" charset="-128"/>
                        </a:rPr>
                        <a:t>業務</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lang="ja-JP" altLang="en-US" sz="1200" dirty="0">
                          <a:latin typeface="Meiryo UI" panose="020B0604030504040204" pitchFamily="50" charset="-128"/>
                          <a:ea typeface="Meiryo UI" panose="020B0604030504040204" pitchFamily="50" charset="-128"/>
                          <a:cs typeface="Arial" panose="020B0604020202020204" pitchFamily="34" charset="0"/>
                        </a:rPr>
                        <a:t>マスタ情報管理 </a:t>
                      </a:r>
                      <a:r>
                        <a:rPr lang="en-US" altLang="ja-JP" sz="1200" dirty="0">
                          <a:latin typeface="Meiryo UI" panose="020B0604030504040204" pitchFamily="50" charset="-128"/>
                          <a:ea typeface="Meiryo UI" panose="020B0604030504040204" pitchFamily="50" charset="-128"/>
                          <a:cs typeface="Arial" panose="020B0604020202020204" pitchFamily="34" charset="0"/>
                        </a:rPr>
                        <a:t>– </a:t>
                      </a:r>
                      <a:r>
                        <a:rPr lang="ja-JP" altLang="en-US" sz="1200" dirty="0">
                          <a:latin typeface="Meiryo UI" panose="020B0604030504040204" pitchFamily="50" charset="-128"/>
                          <a:ea typeface="Meiryo UI" panose="020B0604030504040204" pitchFamily="50" charset="-128"/>
                          <a:cs typeface="Arial" panose="020B0604020202020204" pitchFamily="34" charset="0"/>
                        </a:rPr>
                        <a:t>一時調達契約情報</a:t>
                      </a:r>
                      <a:endParaRPr lang="zh-TW" altLang="en-US" sz="1200" dirty="0">
                        <a:latin typeface="Meiryo UI" panose="020B0604030504040204" pitchFamily="50" charset="-128"/>
                        <a:ea typeface="Meiryo UI" panose="020B0604030504040204" pitchFamily="50" charset="-128"/>
                        <a:cs typeface="Arial" panose="020B0604020202020204" pitchFamily="34" charset="0"/>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1200" b="0" dirty="0">
                          <a:latin typeface="Meiryo UI" panose="020B0604030504040204" pitchFamily="50" charset="-128"/>
                          <a:ea typeface="Meiryo UI" panose="020B0604030504040204" pitchFamily="50" charset="-128"/>
                        </a:rPr>
                        <a:t>業務コード</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200" b="0" dirty="0">
                          <a:latin typeface="Meiryo UI" panose="020B0604030504040204" pitchFamily="50" charset="-128"/>
                          <a:ea typeface="Meiryo UI" panose="020B0604030504040204" pitchFamily="50" charset="-128"/>
                        </a:rPr>
                        <a:t>CMN003</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266672">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solidFill>
                            <a:schemeClr val="tx1"/>
                          </a:solidFill>
                          <a:latin typeface="Meiryo UI" panose="020B0604030504040204" pitchFamily="50" charset="-128"/>
                          <a:ea typeface="Meiryo UI" panose="020B0604030504040204" pitchFamily="50" charset="-128"/>
                        </a:rPr>
                        <a:t>業務内容</a:t>
                      </a:r>
                      <a:endParaRPr kumimoji="1" lang="en-US" altLang="ja-JP" sz="1200" b="0"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zh-TW" altLang="en-US" sz="1200" b="0" dirty="0">
                          <a:solidFill>
                            <a:schemeClr val="tx1"/>
                          </a:solidFill>
                          <a:latin typeface="Meiryo UI" panose="020B0604030504040204" pitchFamily="50" charset="-128"/>
                          <a:ea typeface="Meiryo UI" panose="020B0604030504040204" pitchFamily="50" charset="-128"/>
                        </a:rPr>
                        <a:t>一時調達契約</a:t>
                      </a:r>
                      <a:r>
                        <a:rPr kumimoji="1" lang="ja-JP" altLang="en-US" sz="1200" b="0" dirty="0">
                          <a:solidFill>
                            <a:schemeClr val="tx1"/>
                          </a:solidFill>
                          <a:latin typeface="Meiryo UI" panose="020B0604030504040204" pitchFamily="50" charset="-128"/>
                          <a:ea typeface="Meiryo UI" panose="020B0604030504040204" pitchFamily="50" charset="-128"/>
                        </a:rPr>
                        <a:t>に移行した認定設備の契約開始日および終了日を登録し、</a:t>
                      </a:r>
                      <a:r>
                        <a:rPr kumimoji="1" lang="en-US" altLang="ja-JP" sz="1200" b="0" dirty="0">
                          <a:solidFill>
                            <a:schemeClr val="tx1"/>
                          </a:solidFill>
                          <a:latin typeface="Meiryo UI" panose="020B0604030504040204" pitchFamily="50" charset="-128"/>
                          <a:ea typeface="Meiryo UI" panose="020B0604030504040204" pitchFamily="50" charset="-128"/>
                        </a:rPr>
                        <a:t>FIP</a:t>
                      </a:r>
                      <a:r>
                        <a:rPr kumimoji="1" lang="ja-JP" altLang="en-US" sz="1200" b="0" dirty="0">
                          <a:solidFill>
                            <a:schemeClr val="tx1"/>
                          </a:solidFill>
                          <a:latin typeface="Meiryo UI" panose="020B0604030504040204" pitchFamily="50" charset="-128"/>
                          <a:ea typeface="Meiryo UI" panose="020B0604030504040204" pitchFamily="50" charset="-128"/>
                        </a:rPr>
                        <a:t>交付金の算定を停止・再開する。</a:t>
                      </a:r>
                      <a:endParaRPr kumimoji="1" lang="en-US" altLang="ja-JP" sz="1200" b="0" strike="sngStrike"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868788017"/>
                  </a:ext>
                </a:extLst>
              </a:tr>
              <a:tr h="266672">
                <a:tc gridSpan="2">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業務タイミング</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3">
                  <a:txBody>
                    <a:bodyPr/>
                    <a:lstStyle/>
                    <a:p>
                      <a:pPr marL="0" indent="0" algn="l">
                        <a:buFont typeface="Arial" panose="020B0604020202020204" pitchFamily="34" charset="0"/>
                        <a:buNone/>
                      </a:pPr>
                      <a:r>
                        <a:rPr kumimoji="1" lang="ja-JP" altLang="en-US" sz="1200" b="0" dirty="0">
                          <a:solidFill>
                            <a:schemeClr val="tx1"/>
                          </a:solidFill>
                          <a:latin typeface="Meiryo UI" panose="020B0604030504040204" pitchFamily="50" charset="-128"/>
                          <a:ea typeface="Meiryo UI" panose="020B0604030504040204" pitchFamily="50" charset="-128"/>
                        </a:rPr>
                        <a:t>月次</a:t>
                      </a:r>
                      <a:endParaRPr kumimoji="1" lang="en-US" altLang="ja-JP"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100085752"/>
                  </a:ext>
                </a:extLst>
              </a:tr>
              <a:tr h="266672">
                <a:tc gridSpan="2">
                  <a:txBody>
                    <a:bodyPr/>
                    <a:lstStyle/>
                    <a:p>
                      <a:pPr marL="0" indent="0" algn="l">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関連アクター</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広域機関、認定事業者</a:t>
                      </a:r>
                      <a:endParaRPr kumimoji="1" lang="en-US" altLang="ja-JP" sz="1200" b="0" strike="sngStrike" dirty="0">
                        <a:solidFill>
                          <a:srgbClr val="FF0000"/>
                        </a:solidFill>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747063371"/>
                  </a:ext>
                </a:extLst>
              </a:tr>
              <a:tr h="894799">
                <a:tc gridSpan="2">
                  <a:txBody>
                    <a:bodyPr/>
                    <a:lstStyle/>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送配電網</a:t>
                      </a:r>
                      <a:endParaRPr kumimoji="1" lang="en-US" altLang="ja-JP" sz="1200" b="0" dirty="0">
                        <a:latin typeface="Meiryo UI" panose="020B0604030504040204" pitchFamily="50" charset="-128"/>
                        <a:ea typeface="Meiryo UI" panose="020B0604030504040204" pitchFamily="50" charset="-128"/>
                      </a:endParaRPr>
                    </a:p>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協議会</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indent="0" algn="ctr">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441048751"/>
                  </a:ext>
                </a:extLst>
              </a:tr>
              <a:tr h="894799">
                <a:tc rowSpan="2">
                  <a:txBody>
                    <a:bodyPr/>
                    <a:lstStyle/>
                    <a:p>
                      <a:pPr marL="0" indent="0" algn="ctr">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確認者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lumMod val="95000"/>
                      </a:schemeClr>
                    </a:solidFill>
                  </a:tcPr>
                </a:tc>
                <a:tc gridSpan="3">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776034627"/>
                  </a:ext>
                </a:extLst>
              </a:tr>
              <a:tr h="1492643">
                <a:tc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作業者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603231057"/>
                  </a:ext>
                </a:extLst>
              </a:tr>
              <a:tr h="1312372">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システム</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85711036"/>
                  </a:ext>
                </a:extLst>
              </a:tr>
            </a:tbl>
          </a:graphicData>
        </a:graphic>
      </p:graphicFrame>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ja-JP" altLang="en-US" dirty="0">
                <a:latin typeface="Meiryo UI" panose="020B0604030504040204" pitchFamily="50" charset="-128"/>
                <a:ea typeface="Meiryo UI" panose="020B0604030504040204" pitchFamily="50" charset="-128"/>
              </a:rPr>
              <a:t>業務フロー</a:t>
            </a:r>
            <a:br>
              <a:rPr lang="en-US" altLang="ja-JP" dirty="0">
                <a:latin typeface="Meiryo UI" panose="020B0604030504040204" pitchFamily="50" charset="-128"/>
                <a:ea typeface="Meiryo UI" panose="020B0604030504040204" pitchFamily="50" charset="-128"/>
              </a:rPr>
            </a:br>
            <a:r>
              <a:rPr lang="ja-JP" altLang="en-US" dirty="0">
                <a:latin typeface="Meiryo UI" panose="020B0604030504040204" pitchFamily="50" charset="-128"/>
                <a:ea typeface="Meiryo UI" panose="020B0604030504040204" pitchFamily="50" charset="-128"/>
              </a:rPr>
              <a:t>事前準備：マスタ情報管理 </a:t>
            </a:r>
            <a:r>
              <a:rPr lang="en-US" altLang="ja-JP"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 一時調達契約情報</a:t>
            </a:r>
            <a:endParaRPr kumimoji="1" lang="ja-JP" altLang="en-US" strike="sngStrike" dirty="0">
              <a:solidFill>
                <a:srgbClr val="FF0000"/>
              </a:solidFill>
              <a:latin typeface="Meiryo UI" panose="020B0604030504040204" pitchFamily="50" charset="-128"/>
              <a:ea typeface="Meiryo UI" panose="020B0604030504040204" pitchFamily="50" charset="-128"/>
            </a:endParaRPr>
          </a:p>
        </p:txBody>
      </p:sp>
      <p:grpSp>
        <p:nvGrpSpPr>
          <p:cNvPr id="76" name="グループ化 75">
            <a:extLst>
              <a:ext uri="{FF2B5EF4-FFF2-40B4-BE49-F238E27FC236}">
                <a16:creationId xmlns:a16="http://schemas.microsoft.com/office/drawing/2014/main" id="{C9F00114-B061-4792-9724-F83AFCBF714A}"/>
              </a:ext>
            </a:extLst>
          </p:cNvPr>
          <p:cNvGrpSpPr/>
          <p:nvPr/>
        </p:nvGrpSpPr>
        <p:grpSpPr>
          <a:xfrm>
            <a:off x="5989186" y="822685"/>
            <a:ext cx="3842712" cy="205890"/>
            <a:chOff x="6068600" y="822685"/>
            <a:chExt cx="3510050" cy="205890"/>
          </a:xfrm>
        </p:grpSpPr>
        <p:sp>
          <p:nvSpPr>
            <p:cNvPr id="77" name="正方形/長方形 76">
              <a:extLst>
                <a:ext uri="{FF2B5EF4-FFF2-40B4-BE49-F238E27FC236}">
                  <a16:creationId xmlns:a16="http://schemas.microsoft.com/office/drawing/2014/main" id="{500B1C3C-B15D-47EB-85A3-C3009601ABC0}"/>
                </a:ext>
              </a:extLst>
            </p:cNvPr>
            <p:cNvSpPr/>
            <p:nvPr/>
          </p:nvSpPr>
          <p:spPr>
            <a:xfrm>
              <a:off x="6506504" y="822685"/>
              <a:ext cx="1254159"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再エネ業務統合システム</a:t>
              </a:r>
            </a:p>
          </p:txBody>
        </p:sp>
        <p:sp>
          <p:nvSpPr>
            <p:cNvPr id="78" name="正方形/長方形 77">
              <a:extLst>
                <a:ext uri="{FF2B5EF4-FFF2-40B4-BE49-F238E27FC236}">
                  <a16:creationId xmlns:a16="http://schemas.microsoft.com/office/drawing/2014/main" id="{B53CF723-5138-4314-81CE-0BCD5EC57208}"/>
                </a:ext>
              </a:extLst>
            </p:cNvPr>
            <p:cNvSpPr/>
            <p:nvPr/>
          </p:nvSpPr>
          <p:spPr>
            <a:xfrm>
              <a:off x="6369354" y="853531"/>
              <a:ext cx="166154" cy="132923"/>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79" name="正方形/長方形 78">
              <a:extLst>
                <a:ext uri="{FF2B5EF4-FFF2-40B4-BE49-F238E27FC236}">
                  <a16:creationId xmlns:a16="http://schemas.microsoft.com/office/drawing/2014/main" id="{B17CD629-EB31-4B0F-ADCE-70102DEA6B42}"/>
                </a:ext>
              </a:extLst>
            </p:cNvPr>
            <p:cNvSpPr/>
            <p:nvPr/>
          </p:nvSpPr>
          <p:spPr>
            <a:xfrm>
              <a:off x="7488525" y="853531"/>
              <a:ext cx="166154" cy="132923"/>
            </a:xfrm>
            <a:prstGeom prst="rect">
              <a:avLst/>
            </a:prstGeom>
            <a:noFill/>
            <a:ln w="38100" cap="flat" cmpd="thickThin"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80" name="正方形/長方形 79">
              <a:extLst>
                <a:ext uri="{FF2B5EF4-FFF2-40B4-BE49-F238E27FC236}">
                  <a16:creationId xmlns:a16="http://schemas.microsoft.com/office/drawing/2014/main" id="{F15083F4-B3F9-4B3E-91B5-6A235BF72089}"/>
                </a:ext>
              </a:extLst>
            </p:cNvPr>
            <p:cNvSpPr/>
            <p:nvPr/>
          </p:nvSpPr>
          <p:spPr>
            <a:xfrm>
              <a:off x="7645826" y="822685"/>
              <a:ext cx="1125542"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zh-TW" altLang="en-US" sz="738" kern="0" dirty="0">
                  <a:latin typeface="Meiryo UI"/>
                  <a:ea typeface="Meiryo UI"/>
                  <a:cs typeface="Arial" pitchFamily="34" charset="0"/>
                </a:rPr>
                <a:t>業務詳細仕様</a:t>
              </a:r>
              <a:r>
                <a:rPr kumimoji="0" lang="ja-JP" altLang="en-US" sz="738" kern="0" dirty="0">
                  <a:latin typeface="Meiryo UI"/>
                  <a:ea typeface="Meiryo UI"/>
                  <a:cs typeface="Arial" pitchFamily="34" charset="0"/>
                </a:rPr>
                <a:t>の対象</a:t>
              </a:r>
            </a:p>
          </p:txBody>
        </p:sp>
        <p:sp>
          <p:nvSpPr>
            <p:cNvPr id="81" name="正方形/長方形 80">
              <a:extLst>
                <a:ext uri="{FF2B5EF4-FFF2-40B4-BE49-F238E27FC236}">
                  <a16:creationId xmlns:a16="http://schemas.microsoft.com/office/drawing/2014/main" id="{088A8043-1439-4B51-B952-AC8A74545FEA}"/>
                </a:ext>
              </a:extLst>
            </p:cNvPr>
            <p:cNvSpPr/>
            <p:nvPr/>
          </p:nvSpPr>
          <p:spPr>
            <a:xfrm>
              <a:off x="6068600" y="822685"/>
              <a:ext cx="299077" cy="198871"/>
            </a:xfrm>
            <a:prstGeom prst="rect">
              <a:avLst/>
            </a:prstGeom>
            <a:noFill/>
          </p:spPr>
          <p:txBody>
            <a:bodyPr wrap="none">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r>
                <a:rPr kumimoji="0" lang="ja-JP" altLang="en-US" sz="738" kern="0" dirty="0">
                  <a:latin typeface="Meiryo UI"/>
                  <a:ea typeface="Meiryo UI"/>
                  <a:cs typeface="Arial" pitchFamily="34" charset="0"/>
                </a:rPr>
                <a:t>凡例</a:t>
              </a:r>
            </a:p>
          </p:txBody>
        </p:sp>
        <p:sp>
          <p:nvSpPr>
            <p:cNvPr id="82" name="フローチャート: 定義済み処理 81">
              <a:extLst>
                <a:ext uri="{FF2B5EF4-FFF2-40B4-BE49-F238E27FC236}">
                  <a16:creationId xmlns:a16="http://schemas.microsoft.com/office/drawing/2014/main" id="{AF93B2D9-F8FE-4D4D-B5F0-F16205E1CD0C}"/>
                </a:ext>
              </a:extLst>
            </p:cNvPr>
            <p:cNvSpPr/>
            <p:nvPr/>
          </p:nvSpPr>
          <p:spPr>
            <a:xfrm>
              <a:off x="8579834" y="853531"/>
              <a:ext cx="237359" cy="144000"/>
            </a:xfrm>
            <a:prstGeom prst="flowChartPredefinedProcess">
              <a:avLst/>
            </a:prstGeom>
            <a:noFill/>
            <a:ln w="19050" cap="flat" cmpd="sng" algn="ctr">
              <a:solidFill>
                <a:sysClr val="window" lastClr="FFFFFF">
                  <a:lumMod val="65000"/>
                </a:sysClr>
              </a:solidFill>
              <a:prstDash val="solid"/>
              <a:miter lim="800000"/>
            </a:ln>
            <a:effectLst/>
          </p:spPr>
          <p:txBody>
            <a:bodyPr wrap="none" lIns="0" tIns="33231" rIns="0" bIns="33231" rtlCol="0" anchor="ctr"/>
            <a:lstStyle/>
            <a:p>
              <a:pPr algn="ctr"/>
              <a:endParaRPr kumimoji="0" lang="ja-JP" altLang="en-US" sz="800" kern="0" dirty="0">
                <a:latin typeface="Meiryo UI" panose="020B0604030504040204" pitchFamily="50" charset="-128"/>
                <a:ea typeface="Meiryo UI" panose="020B0604030504040204" pitchFamily="50" charset="-128"/>
                <a:cs typeface="Arial" pitchFamily="34" charset="0"/>
              </a:endParaRPr>
            </a:p>
          </p:txBody>
        </p:sp>
        <p:sp>
          <p:nvSpPr>
            <p:cNvPr id="83" name="正方形/長方形 82">
              <a:extLst>
                <a:ext uri="{FF2B5EF4-FFF2-40B4-BE49-F238E27FC236}">
                  <a16:creationId xmlns:a16="http://schemas.microsoft.com/office/drawing/2014/main" id="{3FA3E078-2F47-487B-946B-092D3DFFE5A8}"/>
                </a:ext>
              </a:extLst>
            </p:cNvPr>
            <p:cNvSpPr/>
            <p:nvPr/>
          </p:nvSpPr>
          <p:spPr>
            <a:xfrm>
              <a:off x="8795264" y="822685"/>
              <a:ext cx="783386"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他業務プロセス</a:t>
              </a:r>
            </a:p>
          </p:txBody>
        </p:sp>
      </p:grpSp>
      <p:cxnSp>
        <p:nvCxnSpPr>
          <p:cNvPr id="132" name="直線矢印コネクタ 131">
            <a:extLst>
              <a:ext uri="{FF2B5EF4-FFF2-40B4-BE49-F238E27FC236}">
                <a16:creationId xmlns:a16="http://schemas.microsoft.com/office/drawing/2014/main" id="{1F948A7B-873C-4964-8B1D-52B242D92D5A}"/>
              </a:ext>
            </a:extLst>
          </p:cNvPr>
          <p:cNvCxnSpPr>
            <a:cxnSpLocks/>
            <a:stCxn id="62" idx="6"/>
            <a:endCxn id="86" idx="1"/>
          </p:cNvCxnSpPr>
          <p:nvPr/>
        </p:nvCxnSpPr>
        <p:spPr>
          <a:xfrm>
            <a:off x="2616454" y="2756817"/>
            <a:ext cx="549519" cy="3400"/>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85" name="グループ化 84">
            <a:extLst>
              <a:ext uri="{FF2B5EF4-FFF2-40B4-BE49-F238E27FC236}">
                <a16:creationId xmlns:a16="http://schemas.microsoft.com/office/drawing/2014/main" id="{2096EAC2-2B46-4B78-B7D3-B5CA74F79739}"/>
              </a:ext>
            </a:extLst>
          </p:cNvPr>
          <p:cNvGrpSpPr/>
          <p:nvPr/>
        </p:nvGrpSpPr>
        <p:grpSpPr>
          <a:xfrm>
            <a:off x="3165973" y="2371190"/>
            <a:ext cx="734400" cy="612227"/>
            <a:chOff x="2491032" y="3449261"/>
            <a:chExt cx="734400" cy="612227"/>
          </a:xfrm>
        </p:grpSpPr>
        <p:sp>
          <p:nvSpPr>
            <p:cNvPr id="86" name="正方形/長方形 85">
              <a:extLst>
                <a:ext uri="{FF2B5EF4-FFF2-40B4-BE49-F238E27FC236}">
                  <a16:creationId xmlns:a16="http://schemas.microsoft.com/office/drawing/2014/main" id="{2C8641EB-F3A6-467F-93CD-606DBE2876F6}"/>
                </a:ext>
              </a:extLst>
            </p:cNvPr>
            <p:cNvSpPr/>
            <p:nvPr/>
          </p:nvSpPr>
          <p:spPr>
            <a:xfrm>
              <a:off x="2491032" y="3615088"/>
              <a:ext cx="734400" cy="446400"/>
            </a:xfrm>
            <a:prstGeom prst="rect">
              <a:avLst/>
            </a:prstGeom>
            <a:no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一時調達契約</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対象設備連絡</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87" name="テキスト ボックス 86">
              <a:extLst>
                <a:ext uri="{FF2B5EF4-FFF2-40B4-BE49-F238E27FC236}">
                  <a16:creationId xmlns:a16="http://schemas.microsoft.com/office/drawing/2014/main" id="{150E8C7D-1AD5-4939-86FA-3DB035813DCE}"/>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01</a:t>
              </a:r>
              <a:endParaRPr lang="ja-JP" altLang="en-US" sz="800" dirty="0">
                <a:latin typeface="Meiryo UI" panose="020B0604030504040204" pitchFamily="50" charset="-128"/>
                <a:ea typeface="Meiryo UI" panose="020B0604030504040204" pitchFamily="50" charset="-128"/>
              </a:endParaRPr>
            </a:p>
          </p:txBody>
        </p:sp>
      </p:grpSp>
      <p:grpSp>
        <p:nvGrpSpPr>
          <p:cNvPr id="96" name="グループ化 95">
            <a:extLst>
              <a:ext uri="{FF2B5EF4-FFF2-40B4-BE49-F238E27FC236}">
                <a16:creationId xmlns:a16="http://schemas.microsoft.com/office/drawing/2014/main" id="{57BA0B66-B6FF-42F4-82AE-7A1C9BB4CA68}"/>
              </a:ext>
            </a:extLst>
          </p:cNvPr>
          <p:cNvGrpSpPr/>
          <p:nvPr/>
        </p:nvGrpSpPr>
        <p:grpSpPr>
          <a:xfrm>
            <a:off x="4568008" y="6003236"/>
            <a:ext cx="254269" cy="450827"/>
            <a:chOff x="2515451" y="5897715"/>
            <a:chExt cx="254269" cy="450827"/>
          </a:xfrm>
        </p:grpSpPr>
        <p:sp>
          <p:nvSpPr>
            <p:cNvPr id="97" name="Freeform 266">
              <a:extLst>
                <a:ext uri="{FF2B5EF4-FFF2-40B4-BE49-F238E27FC236}">
                  <a16:creationId xmlns:a16="http://schemas.microsoft.com/office/drawing/2014/main" id="{BBB8A6C5-BE2A-439B-B034-50E606E9DE01}"/>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98" name="正方形/長方形 36">
              <a:extLst>
                <a:ext uri="{FF2B5EF4-FFF2-40B4-BE49-F238E27FC236}">
                  <a16:creationId xmlns:a16="http://schemas.microsoft.com/office/drawing/2014/main" id="{2663EE50-552A-4882-BD4D-1321808FA6F8}"/>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99" name="正方形/長方形 98">
            <a:extLst>
              <a:ext uri="{FF2B5EF4-FFF2-40B4-BE49-F238E27FC236}">
                <a16:creationId xmlns:a16="http://schemas.microsoft.com/office/drawing/2014/main" id="{9B85AB76-E137-4109-AE14-2A9105112B94}"/>
              </a:ext>
            </a:extLst>
          </p:cNvPr>
          <p:cNvSpPr/>
          <p:nvPr/>
        </p:nvSpPr>
        <p:spPr>
          <a:xfrm>
            <a:off x="4623142" y="6375655"/>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100" name="直線矢印コネクタ 99">
            <a:extLst>
              <a:ext uri="{FF2B5EF4-FFF2-40B4-BE49-F238E27FC236}">
                <a16:creationId xmlns:a16="http://schemas.microsoft.com/office/drawing/2014/main" id="{AB0FE3B2-4CE4-42ED-9AC1-C1C57429F0FB}"/>
              </a:ext>
            </a:extLst>
          </p:cNvPr>
          <p:cNvCxnSpPr>
            <a:cxnSpLocks/>
            <a:stCxn id="88" idx="2"/>
            <a:endCxn id="98" idx="0"/>
          </p:cNvCxnSpPr>
          <p:nvPr/>
        </p:nvCxnSpPr>
        <p:spPr>
          <a:xfrm flipH="1">
            <a:off x="4695143" y="5209704"/>
            <a:ext cx="2414" cy="797335"/>
          </a:xfrm>
          <a:prstGeom prst="straightConnector1">
            <a:avLst/>
          </a:prstGeom>
          <a:noFill/>
          <a:ln w="6350" cap="flat" cmpd="sng" algn="ctr">
            <a:solidFill>
              <a:sysClr val="window" lastClr="FFFFFF">
                <a:lumMod val="65000"/>
              </a:sysClr>
            </a:solidFill>
            <a:prstDash val="dash"/>
            <a:miter lim="800000"/>
            <a:tailEnd type="triangle"/>
          </a:ln>
          <a:effectLst/>
        </p:spPr>
      </p:cxnSp>
      <p:sp>
        <p:nvSpPr>
          <p:cNvPr id="146" name="ひし形 110">
            <a:extLst>
              <a:ext uri="{FF2B5EF4-FFF2-40B4-BE49-F238E27FC236}">
                <a16:creationId xmlns:a16="http://schemas.microsoft.com/office/drawing/2014/main" id="{2B32FBB1-0C02-4051-A11F-9E088161A33B}"/>
              </a:ext>
            </a:extLst>
          </p:cNvPr>
          <p:cNvSpPr>
            <a:spLocks/>
          </p:cNvSpPr>
          <p:nvPr/>
        </p:nvSpPr>
        <p:spPr>
          <a:xfrm>
            <a:off x="7282744" y="3508904"/>
            <a:ext cx="473336" cy="332308"/>
          </a:xfrm>
          <a:prstGeom prst="diamond">
            <a:avLst/>
          </a:prstGeom>
          <a:noFill/>
          <a:ln w="12700" cap="flat" cmpd="sng" algn="ctr">
            <a:solidFill>
              <a:sysClr val="window" lastClr="FFFFFF">
                <a:lumMod val="50000"/>
              </a:sysClr>
            </a:solidFill>
            <a:prstDash val="solid"/>
            <a:miter lim="800000"/>
          </a:ln>
          <a:effectLst/>
        </p:spPr>
        <p:txBody>
          <a:bodyPr wrap="none" lIns="0" tIns="0" rIns="0" bIns="0" rtlCol="0" anchor="ctr"/>
          <a:lstStyle/>
          <a:p>
            <a:pPr algn="ctr">
              <a:defRPr/>
            </a:pPr>
            <a:r>
              <a:rPr kumimoji="0" lang="ja-JP" altLang="en-US" sz="800" kern="0" dirty="0">
                <a:latin typeface="Meiryo UI" panose="020B0604030504040204" pitchFamily="50" charset="-128"/>
                <a:ea typeface="Meiryo UI" panose="020B0604030504040204" pitchFamily="50" charset="-128"/>
              </a:rPr>
              <a:t>確認</a:t>
            </a:r>
            <a:endParaRPr kumimoji="0" lang="en-US" altLang="ja-JP" sz="800" kern="0" dirty="0">
              <a:latin typeface="Meiryo UI" panose="020B0604030504040204" pitchFamily="50" charset="-128"/>
              <a:ea typeface="Meiryo UI" panose="020B0604030504040204" pitchFamily="50" charset="-128"/>
            </a:endParaRPr>
          </a:p>
          <a:p>
            <a:pPr algn="ctr">
              <a:defRPr/>
            </a:pPr>
            <a:r>
              <a:rPr kumimoji="0" lang="ja-JP" altLang="en-US" sz="800" kern="0" dirty="0">
                <a:latin typeface="Meiryo UI" panose="020B0604030504040204" pitchFamily="50" charset="-128"/>
                <a:ea typeface="Meiryo UI" panose="020B0604030504040204" pitchFamily="50" charset="-128"/>
              </a:rPr>
              <a:t>結果</a:t>
            </a:r>
            <a:endParaRPr kumimoji="0" lang="en-US" altLang="ja-JP" sz="800" kern="0" dirty="0">
              <a:latin typeface="Meiryo UI" panose="020B0604030504040204" pitchFamily="50" charset="-128"/>
              <a:ea typeface="Meiryo UI" panose="020B0604030504040204" pitchFamily="50" charset="-128"/>
            </a:endParaRPr>
          </a:p>
        </p:txBody>
      </p:sp>
      <p:sp>
        <p:nvSpPr>
          <p:cNvPr id="147" name="正方形/長方形 146">
            <a:extLst>
              <a:ext uri="{FF2B5EF4-FFF2-40B4-BE49-F238E27FC236}">
                <a16:creationId xmlns:a16="http://schemas.microsoft.com/office/drawing/2014/main" id="{A1B1298E-00CF-4059-B52D-15E445AEB8D4}"/>
              </a:ext>
            </a:extLst>
          </p:cNvPr>
          <p:cNvSpPr/>
          <p:nvPr/>
        </p:nvSpPr>
        <p:spPr>
          <a:xfrm>
            <a:off x="7116408" y="2985137"/>
            <a:ext cx="473335"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却下</a:t>
            </a:r>
          </a:p>
        </p:txBody>
      </p:sp>
      <p:sp>
        <p:nvSpPr>
          <p:cNvPr id="148" name="正方形/長方形 147">
            <a:extLst>
              <a:ext uri="{FF2B5EF4-FFF2-40B4-BE49-F238E27FC236}">
                <a16:creationId xmlns:a16="http://schemas.microsoft.com/office/drawing/2014/main" id="{A9C7F210-4C37-4C86-8017-99C0057EDEEF}"/>
              </a:ext>
            </a:extLst>
          </p:cNvPr>
          <p:cNvSpPr/>
          <p:nvPr/>
        </p:nvSpPr>
        <p:spPr>
          <a:xfrm>
            <a:off x="7723578" y="3434969"/>
            <a:ext cx="473335"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承認</a:t>
            </a:r>
          </a:p>
        </p:txBody>
      </p:sp>
      <p:sp>
        <p:nvSpPr>
          <p:cNvPr id="4" name="正方形/長方形 3">
            <a:extLst>
              <a:ext uri="{FF2B5EF4-FFF2-40B4-BE49-F238E27FC236}">
                <a16:creationId xmlns:a16="http://schemas.microsoft.com/office/drawing/2014/main" id="{883BE993-8752-4723-9DB5-F866D1A6609E}"/>
              </a:ext>
            </a:extLst>
          </p:cNvPr>
          <p:cNvSpPr/>
          <p:nvPr/>
        </p:nvSpPr>
        <p:spPr>
          <a:xfrm>
            <a:off x="5242605" y="4448822"/>
            <a:ext cx="238590" cy="210264"/>
          </a:xfrm>
          <a:prstGeom prst="rect">
            <a:avLst/>
          </a:prstGeom>
          <a:noFill/>
          <a:ln w="19050" cap="flat" cmpd="sng" algn="ctr">
            <a:noFill/>
            <a:prstDash val="solid"/>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cxnSp>
        <p:nvCxnSpPr>
          <p:cNvPr id="105" name="直線矢印コネクタ 104">
            <a:extLst>
              <a:ext uri="{FF2B5EF4-FFF2-40B4-BE49-F238E27FC236}">
                <a16:creationId xmlns:a16="http://schemas.microsoft.com/office/drawing/2014/main" id="{74B8A7CA-8506-4F7F-9F66-D5CE57AC8558}"/>
              </a:ext>
            </a:extLst>
          </p:cNvPr>
          <p:cNvCxnSpPr>
            <a:cxnSpLocks/>
            <a:stCxn id="146" idx="3"/>
            <a:endCxn id="60" idx="2"/>
          </p:cNvCxnSpPr>
          <p:nvPr/>
        </p:nvCxnSpPr>
        <p:spPr>
          <a:xfrm flipV="1">
            <a:off x="7756080" y="3668009"/>
            <a:ext cx="919772" cy="7049"/>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6" name="正方形/長方形 5">
            <a:extLst>
              <a:ext uri="{FF2B5EF4-FFF2-40B4-BE49-F238E27FC236}">
                <a16:creationId xmlns:a16="http://schemas.microsoft.com/office/drawing/2014/main" id="{DEDA7543-6E30-4B31-A83C-382C2775251B}"/>
              </a:ext>
            </a:extLst>
          </p:cNvPr>
          <p:cNvSpPr/>
          <p:nvPr/>
        </p:nvSpPr>
        <p:spPr>
          <a:xfrm>
            <a:off x="4003478" y="4491972"/>
            <a:ext cx="238590" cy="167114"/>
          </a:xfrm>
          <a:prstGeom prst="rect">
            <a:avLst/>
          </a:prstGeom>
          <a:noFill/>
          <a:ln w="19050" cap="flat" cmpd="sng" algn="ctr">
            <a:noFill/>
            <a:prstDash val="solid"/>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cxnSp>
        <p:nvCxnSpPr>
          <p:cNvPr id="75" name="コネクタ: カギ線 74">
            <a:extLst>
              <a:ext uri="{FF2B5EF4-FFF2-40B4-BE49-F238E27FC236}">
                <a16:creationId xmlns:a16="http://schemas.microsoft.com/office/drawing/2014/main" id="{4AB3CB20-4922-4C9E-B4B7-78FACF79C706}"/>
              </a:ext>
            </a:extLst>
          </p:cNvPr>
          <p:cNvCxnSpPr>
            <a:cxnSpLocks/>
            <a:stCxn id="88" idx="3"/>
            <a:endCxn id="106" idx="1"/>
          </p:cNvCxnSpPr>
          <p:nvPr/>
        </p:nvCxnSpPr>
        <p:spPr>
          <a:xfrm flipV="1">
            <a:off x="5064757" y="3673623"/>
            <a:ext cx="838591" cy="1312881"/>
          </a:xfrm>
          <a:prstGeom prst="bentConnector3">
            <a:avLst>
              <a:gd name="adj1" fmla="val 50000"/>
            </a:avLst>
          </a:prstGeom>
          <a:ln>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70" name="直線矢印コネクタ 69">
            <a:extLst>
              <a:ext uri="{FF2B5EF4-FFF2-40B4-BE49-F238E27FC236}">
                <a16:creationId xmlns:a16="http://schemas.microsoft.com/office/drawing/2014/main" id="{53530876-8366-4351-8CBC-4692503586A3}"/>
              </a:ext>
            </a:extLst>
          </p:cNvPr>
          <p:cNvCxnSpPr>
            <a:cxnSpLocks/>
            <a:stCxn id="106" idx="3"/>
            <a:endCxn id="146" idx="1"/>
          </p:cNvCxnSpPr>
          <p:nvPr/>
        </p:nvCxnSpPr>
        <p:spPr>
          <a:xfrm>
            <a:off x="6637748" y="3673623"/>
            <a:ext cx="644996" cy="1435"/>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71" name="直線矢印コネクタ 70">
            <a:extLst>
              <a:ext uri="{FF2B5EF4-FFF2-40B4-BE49-F238E27FC236}">
                <a16:creationId xmlns:a16="http://schemas.microsoft.com/office/drawing/2014/main" id="{F7B63AE9-938A-4315-990D-CDB0DAA88A6A}"/>
              </a:ext>
            </a:extLst>
          </p:cNvPr>
          <p:cNvCxnSpPr>
            <a:cxnSpLocks/>
            <a:stCxn id="109" idx="3"/>
            <a:endCxn id="88" idx="1"/>
          </p:cNvCxnSpPr>
          <p:nvPr/>
        </p:nvCxnSpPr>
        <p:spPr>
          <a:xfrm flipV="1">
            <a:off x="3894953" y="4986504"/>
            <a:ext cx="435404" cy="439"/>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69" name="直線矢印コネクタ 68">
            <a:extLst>
              <a:ext uri="{FF2B5EF4-FFF2-40B4-BE49-F238E27FC236}">
                <a16:creationId xmlns:a16="http://schemas.microsoft.com/office/drawing/2014/main" id="{B9CADFD2-1593-4CE9-BEE9-A27DDB44233F}"/>
              </a:ext>
            </a:extLst>
          </p:cNvPr>
          <p:cNvCxnSpPr>
            <a:cxnSpLocks/>
            <a:stCxn id="101" idx="0"/>
            <a:endCxn id="106" idx="2"/>
          </p:cNvCxnSpPr>
          <p:nvPr/>
        </p:nvCxnSpPr>
        <p:spPr>
          <a:xfrm flipH="1" flipV="1">
            <a:off x="6270548" y="3896823"/>
            <a:ext cx="19532" cy="2070508"/>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73" name="グループ化 72">
            <a:extLst>
              <a:ext uri="{FF2B5EF4-FFF2-40B4-BE49-F238E27FC236}">
                <a16:creationId xmlns:a16="http://schemas.microsoft.com/office/drawing/2014/main" id="{59C2EB47-88DF-4D40-82C8-CB221BCFA59C}"/>
              </a:ext>
            </a:extLst>
          </p:cNvPr>
          <p:cNvGrpSpPr/>
          <p:nvPr/>
        </p:nvGrpSpPr>
        <p:grpSpPr>
          <a:xfrm>
            <a:off x="6162945" y="5963528"/>
            <a:ext cx="254269" cy="450827"/>
            <a:chOff x="2515451" y="5897715"/>
            <a:chExt cx="254269" cy="450827"/>
          </a:xfrm>
        </p:grpSpPr>
        <p:sp>
          <p:nvSpPr>
            <p:cNvPr id="91" name="Freeform 266">
              <a:extLst>
                <a:ext uri="{FF2B5EF4-FFF2-40B4-BE49-F238E27FC236}">
                  <a16:creationId xmlns:a16="http://schemas.microsoft.com/office/drawing/2014/main" id="{314F1D5F-E425-4BF1-A175-FBA04957F0D8}"/>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01" name="正方形/長方形 36">
              <a:extLst>
                <a:ext uri="{FF2B5EF4-FFF2-40B4-BE49-F238E27FC236}">
                  <a16:creationId xmlns:a16="http://schemas.microsoft.com/office/drawing/2014/main" id="{3443926E-EA86-45E1-A6EB-FD77CF2DBF27}"/>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02" name="正方形/長方形 101">
            <a:extLst>
              <a:ext uri="{FF2B5EF4-FFF2-40B4-BE49-F238E27FC236}">
                <a16:creationId xmlns:a16="http://schemas.microsoft.com/office/drawing/2014/main" id="{3CDEC8CA-B1FC-491D-8D59-DD7F012B737C}"/>
              </a:ext>
            </a:extLst>
          </p:cNvPr>
          <p:cNvSpPr/>
          <p:nvPr/>
        </p:nvSpPr>
        <p:spPr>
          <a:xfrm>
            <a:off x="6245377" y="6335947"/>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sp>
        <p:nvSpPr>
          <p:cNvPr id="60" name="ドーナツ 24">
            <a:extLst>
              <a:ext uri="{FF2B5EF4-FFF2-40B4-BE49-F238E27FC236}">
                <a16:creationId xmlns:a16="http://schemas.microsoft.com/office/drawing/2014/main" id="{20325EA6-124A-448B-91D1-DEB6C93B33C5}"/>
              </a:ext>
            </a:extLst>
          </p:cNvPr>
          <p:cNvSpPr/>
          <p:nvPr/>
        </p:nvSpPr>
        <p:spPr bwMode="auto">
          <a:xfrm>
            <a:off x="8675852" y="3484721"/>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END</a:t>
            </a:r>
            <a:endParaRPr kumimoji="0" lang="ja-JP" altLang="en-US" sz="700" kern="0" dirty="0">
              <a:latin typeface="Meiryo UI"/>
              <a:ea typeface="Meiryo UI"/>
              <a:cs typeface="Tahoma" pitchFamily="34" charset="0"/>
            </a:endParaRPr>
          </a:p>
        </p:txBody>
      </p:sp>
      <p:sp>
        <p:nvSpPr>
          <p:cNvPr id="62" name="ドーナツ 24">
            <a:extLst>
              <a:ext uri="{FF2B5EF4-FFF2-40B4-BE49-F238E27FC236}">
                <a16:creationId xmlns:a16="http://schemas.microsoft.com/office/drawing/2014/main" id="{DC82196C-9243-4A3B-B983-D6D5B4D1F41B}"/>
              </a:ext>
            </a:extLst>
          </p:cNvPr>
          <p:cNvSpPr/>
          <p:nvPr/>
        </p:nvSpPr>
        <p:spPr bwMode="auto">
          <a:xfrm>
            <a:off x="2227723" y="2573529"/>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START</a:t>
            </a:r>
            <a:endParaRPr kumimoji="0" lang="ja-JP" altLang="en-US" sz="700" kern="0" dirty="0">
              <a:latin typeface="Meiryo UI"/>
              <a:ea typeface="Meiryo UI"/>
              <a:cs typeface="Tahoma" pitchFamily="34" charset="0"/>
            </a:endParaRPr>
          </a:p>
        </p:txBody>
      </p:sp>
      <p:grpSp>
        <p:nvGrpSpPr>
          <p:cNvPr id="74" name="グループ化 73">
            <a:extLst>
              <a:ext uri="{FF2B5EF4-FFF2-40B4-BE49-F238E27FC236}">
                <a16:creationId xmlns:a16="http://schemas.microsoft.com/office/drawing/2014/main" id="{86DF4432-1BFB-44DE-8755-12DC06E80410}"/>
              </a:ext>
            </a:extLst>
          </p:cNvPr>
          <p:cNvGrpSpPr/>
          <p:nvPr/>
        </p:nvGrpSpPr>
        <p:grpSpPr>
          <a:xfrm>
            <a:off x="4330357" y="4597477"/>
            <a:ext cx="734400" cy="612227"/>
            <a:chOff x="3320370" y="3449261"/>
            <a:chExt cx="734400" cy="612227"/>
          </a:xfrm>
          <a:noFill/>
        </p:grpSpPr>
        <p:sp>
          <p:nvSpPr>
            <p:cNvPr id="88" name="正方形/長方形 87">
              <a:extLst>
                <a:ext uri="{FF2B5EF4-FFF2-40B4-BE49-F238E27FC236}">
                  <a16:creationId xmlns:a16="http://schemas.microsoft.com/office/drawing/2014/main" id="{6EA8DE08-E4A3-4C7E-AB5A-2F8777BCF616}"/>
                </a:ext>
              </a:extLst>
            </p:cNvPr>
            <p:cNvSpPr/>
            <p:nvPr/>
          </p:nvSpPr>
          <p:spPr>
            <a:xfrm>
              <a:off x="3320370" y="3615088"/>
              <a:ext cx="734400"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33231" rIns="0" bIns="33231"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一時調達契約</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対象設備登録・</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確認依頼</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90" name="テキスト ボックス 89">
              <a:extLst>
                <a:ext uri="{FF2B5EF4-FFF2-40B4-BE49-F238E27FC236}">
                  <a16:creationId xmlns:a16="http://schemas.microsoft.com/office/drawing/2014/main" id="{3313D2F6-F178-4825-886C-68DDC7EC537E}"/>
                </a:ext>
              </a:extLst>
            </p:cNvPr>
            <p:cNvSpPr txBox="1"/>
            <p:nvPr/>
          </p:nvSpPr>
          <p:spPr>
            <a:xfrm>
              <a:off x="3320370" y="3449261"/>
              <a:ext cx="268887" cy="181380"/>
            </a:xfrm>
            <a:prstGeom prst="rect">
              <a:avLst/>
            </a:prstGeom>
            <a:grp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03</a:t>
              </a:r>
              <a:endParaRPr lang="ja-JP" altLang="en-US" sz="800" dirty="0">
                <a:latin typeface="Meiryo UI" panose="020B0604030504040204" pitchFamily="50" charset="-128"/>
                <a:ea typeface="Meiryo UI" panose="020B0604030504040204" pitchFamily="50" charset="-128"/>
              </a:endParaRPr>
            </a:p>
          </p:txBody>
        </p:sp>
      </p:grpSp>
      <p:cxnSp>
        <p:nvCxnSpPr>
          <p:cNvPr id="103" name="直線矢印コネクタ 102">
            <a:extLst>
              <a:ext uri="{FF2B5EF4-FFF2-40B4-BE49-F238E27FC236}">
                <a16:creationId xmlns:a16="http://schemas.microsoft.com/office/drawing/2014/main" id="{9C89A8AC-B667-4516-BDFB-3DF74F1B8CDE}"/>
              </a:ext>
            </a:extLst>
          </p:cNvPr>
          <p:cNvCxnSpPr>
            <a:cxnSpLocks/>
            <a:stCxn id="86" idx="2"/>
            <a:endCxn id="109" idx="0"/>
          </p:cNvCxnSpPr>
          <p:nvPr/>
        </p:nvCxnSpPr>
        <p:spPr>
          <a:xfrm flipH="1">
            <a:off x="3527753" y="2983417"/>
            <a:ext cx="5420" cy="1780326"/>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104" name="グループ化 103">
            <a:extLst>
              <a:ext uri="{FF2B5EF4-FFF2-40B4-BE49-F238E27FC236}">
                <a16:creationId xmlns:a16="http://schemas.microsoft.com/office/drawing/2014/main" id="{2C477EF1-29DC-45DA-90DC-3E02A0679F32}"/>
              </a:ext>
            </a:extLst>
          </p:cNvPr>
          <p:cNvGrpSpPr/>
          <p:nvPr/>
        </p:nvGrpSpPr>
        <p:grpSpPr>
          <a:xfrm>
            <a:off x="5903348" y="3284596"/>
            <a:ext cx="734400" cy="612227"/>
            <a:chOff x="3320370" y="3449261"/>
            <a:chExt cx="734400" cy="612227"/>
          </a:xfrm>
          <a:noFill/>
        </p:grpSpPr>
        <p:sp>
          <p:nvSpPr>
            <p:cNvPr id="106" name="正方形/長方形 105">
              <a:extLst>
                <a:ext uri="{FF2B5EF4-FFF2-40B4-BE49-F238E27FC236}">
                  <a16:creationId xmlns:a16="http://schemas.microsoft.com/office/drawing/2014/main" id="{A3575F06-3036-433E-A1DA-2CCE1F1FD092}"/>
                </a:ext>
              </a:extLst>
            </p:cNvPr>
            <p:cNvSpPr/>
            <p:nvPr/>
          </p:nvSpPr>
          <p:spPr>
            <a:xfrm>
              <a:off x="3320370"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一時調達契約</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対象設備登録</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確認</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107" name="テキスト ボックス 106">
              <a:extLst>
                <a:ext uri="{FF2B5EF4-FFF2-40B4-BE49-F238E27FC236}">
                  <a16:creationId xmlns:a16="http://schemas.microsoft.com/office/drawing/2014/main" id="{012ABF6E-767F-48D4-A451-84D4883D00F1}"/>
                </a:ext>
              </a:extLst>
            </p:cNvPr>
            <p:cNvSpPr txBox="1"/>
            <p:nvPr/>
          </p:nvSpPr>
          <p:spPr>
            <a:xfrm>
              <a:off x="3320370" y="3449261"/>
              <a:ext cx="268887" cy="181380"/>
            </a:xfrm>
            <a:prstGeom prst="rect">
              <a:avLst/>
            </a:prstGeom>
            <a:grp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04</a:t>
              </a:r>
              <a:endParaRPr lang="ja-JP" altLang="en-US" sz="800" dirty="0">
                <a:latin typeface="Meiryo UI" panose="020B0604030504040204" pitchFamily="50" charset="-128"/>
                <a:ea typeface="Meiryo UI" panose="020B0604030504040204" pitchFamily="50" charset="-128"/>
              </a:endParaRPr>
            </a:p>
          </p:txBody>
        </p:sp>
      </p:grpSp>
      <p:grpSp>
        <p:nvGrpSpPr>
          <p:cNvPr id="108" name="グループ化 107">
            <a:extLst>
              <a:ext uri="{FF2B5EF4-FFF2-40B4-BE49-F238E27FC236}">
                <a16:creationId xmlns:a16="http://schemas.microsoft.com/office/drawing/2014/main" id="{1F23BF70-F5BE-4DB8-BDD4-7236516490F8}"/>
              </a:ext>
            </a:extLst>
          </p:cNvPr>
          <p:cNvGrpSpPr/>
          <p:nvPr/>
        </p:nvGrpSpPr>
        <p:grpSpPr>
          <a:xfrm>
            <a:off x="3160553" y="4597916"/>
            <a:ext cx="734400" cy="612227"/>
            <a:chOff x="3320370" y="3449261"/>
            <a:chExt cx="734400" cy="612227"/>
          </a:xfrm>
          <a:noFill/>
        </p:grpSpPr>
        <p:sp>
          <p:nvSpPr>
            <p:cNvPr id="109" name="正方形/長方形 108">
              <a:extLst>
                <a:ext uri="{FF2B5EF4-FFF2-40B4-BE49-F238E27FC236}">
                  <a16:creationId xmlns:a16="http://schemas.microsoft.com/office/drawing/2014/main" id="{40EA7DBF-6FA2-447D-8D47-F71C8EE4010A}"/>
                </a:ext>
              </a:extLst>
            </p:cNvPr>
            <p:cNvSpPr/>
            <p:nvPr/>
          </p:nvSpPr>
          <p:spPr>
            <a:xfrm>
              <a:off x="3320370"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一時調達契約</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対象設備確認</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110" name="テキスト ボックス 109">
              <a:extLst>
                <a:ext uri="{FF2B5EF4-FFF2-40B4-BE49-F238E27FC236}">
                  <a16:creationId xmlns:a16="http://schemas.microsoft.com/office/drawing/2014/main" id="{DD6DEA6D-628C-4867-88DB-8689DFC1D914}"/>
                </a:ext>
              </a:extLst>
            </p:cNvPr>
            <p:cNvSpPr txBox="1"/>
            <p:nvPr/>
          </p:nvSpPr>
          <p:spPr>
            <a:xfrm>
              <a:off x="3320370" y="3449261"/>
              <a:ext cx="268887" cy="181380"/>
            </a:xfrm>
            <a:prstGeom prst="rect">
              <a:avLst/>
            </a:prstGeom>
            <a:grp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02</a:t>
              </a:r>
              <a:endParaRPr lang="ja-JP" altLang="en-US" sz="800" dirty="0">
                <a:latin typeface="Meiryo UI" panose="020B0604030504040204" pitchFamily="50" charset="-128"/>
                <a:ea typeface="Meiryo UI" panose="020B0604030504040204" pitchFamily="50" charset="-128"/>
              </a:endParaRPr>
            </a:p>
          </p:txBody>
        </p:sp>
      </p:grpSp>
      <p:cxnSp>
        <p:nvCxnSpPr>
          <p:cNvPr id="111" name="コネクタ: カギ線 110">
            <a:extLst>
              <a:ext uri="{FF2B5EF4-FFF2-40B4-BE49-F238E27FC236}">
                <a16:creationId xmlns:a16="http://schemas.microsoft.com/office/drawing/2014/main" id="{2996E957-D931-4E53-AA75-9E5A5A7447C3}"/>
              </a:ext>
            </a:extLst>
          </p:cNvPr>
          <p:cNvCxnSpPr>
            <a:cxnSpLocks/>
            <a:stCxn id="146" idx="0"/>
            <a:endCxn id="88" idx="0"/>
          </p:cNvCxnSpPr>
          <p:nvPr/>
        </p:nvCxnSpPr>
        <p:spPr>
          <a:xfrm rot="16200000" flipH="1" flipV="1">
            <a:off x="5481285" y="2725176"/>
            <a:ext cx="1254400" cy="2821855"/>
          </a:xfrm>
          <a:prstGeom prst="bentConnector3">
            <a:avLst>
              <a:gd name="adj1" fmla="val -18224"/>
            </a:avLst>
          </a:prstGeom>
          <a:ln>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8" name="直線矢印コネクタ 47">
            <a:extLst>
              <a:ext uri="{FF2B5EF4-FFF2-40B4-BE49-F238E27FC236}">
                <a16:creationId xmlns:a16="http://schemas.microsoft.com/office/drawing/2014/main" id="{49F6D2C3-55D5-426D-8770-AEFF6FE92DEC}"/>
              </a:ext>
            </a:extLst>
          </p:cNvPr>
          <p:cNvCxnSpPr>
            <a:cxnSpLocks/>
            <a:stCxn id="51" idx="0"/>
            <a:endCxn id="109" idx="2"/>
          </p:cNvCxnSpPr>
          <p:nvPr/>
        </p:nvCxnSpPr>
        <p:spPr>
          <a:xfrm flipH="1" flipV="1">
            <a:off x="3527753" y="5210143"/>
            <a:ext cx="3833" cy="793093"/>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49" name="グループ化 48">
            <a:extLst>
              <a:ext uri="{FF2B5EF4-FFF2-40B4-BE49-F238E27FC236}">
                <a16:creationId xmlns:a16="http://schemas.microsoft.com/office/drawing/2014/main" id="{D9302D20-0FDD-4FC3-ABB1-B665596C24C5}"/>
              </a:ext>
            </a:extLst>
          </p:cNvPr>
          <p:cNvGrpSpPr/>
          <p:nvPr/>
        </p:nvGrpSpPr>
        <p:grpSpPr>
          <a:xfrm>
            <a:off x="3404451" y="5999433"/>
            <a:ext cx="254269" cy="450827"/>
            <a:chOff x="2515451" y="5897715"/>
            <a:chExt cx="254269" cy="450827"/>
          </a:xfrm>
        </p:grpSpPr>
        <p:sp>
          <p:nvSpPr>
            <p:cNvPr id="50" name="Freeform 266">
              <a:extLst>
                <a:ext uri="{FF2B5EF4-FFF2-40B4-BE49-F238E27FC236}">
                  <a16:creationId xmlns:a16="http://schemas.microsoft.com/office/drawing/2014/main" id="{BAD1D5B5-5324-4A34-8C59-010013EB0312}"/>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51" name="正方形/長方形 36">
              <a:extLst>
                <a:ext uri="{FF2B5EF4-FFF2-40B4-BE49-F238E27FC236}">
                  <a16:creationId xmlns:a16="http://schemas.microsoft.com/office/drawing/2014/main" id="{1697098F-CC9B-4B98-8B19-37DBBE021392}"/>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52" name="正方形/長方形 51">
            <a:extLst>
              <a:ext uri="{FF2B5EF4-FFF2-40B4-BE49-F238E27FC236}">
                <a16:creationId xmlns:a16="http://schemas.microsoft.com/office/drawing/2014/main" id="{FBD60B7B-81FC-4102-BE2B-ED20A46757E9}"/>
              </a:ext>
            </a:extLst>
          </p:cNvPr>
          <p:cNvSpPr/>
          <p:nvPr/>
        </p:nvSpPr>
        <p:spPr>
          <a:xfrm>
            <a:off x="3486883" y="6371852"/>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spTree>
    <p:extLst>
      <p:ext uri="{BB962C8B-B14F-4D97-AF65-F5344CB8AC3E}">
        <p14:creationId xmlns:p14="http://schemas.microsoft.com/office/powerpoint/2010/main" val="3812221806"/>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nvPr>
        </p:nvGraphicFramePr>
        <p:xfrm>
          <a:off x="141614" y="864069"/>
          <a:ext cx="9601200" cy="5762115"/>
        </p:xfrm>
        <a:graphic>
          <a:graphicData uri="http://schemas.openxmlformats.org/drawingml/2006/table">
            <a:tbl>
              <a:tblPr firstRow="1" bandRow="1">
                <a:tableStyleId>{2D5ABB26-0587-4C30-8999-92F81FD0307C}</a:tableStyleId>
              </a:tblPr>
              <a:tblGrid>
                <a:gridCol w="1149668">
                  <a:extLst>
                    <a:ext uri="{9D8B030D-6E8A-4147-A177-3AD203B41FA5}">
                      <a16:colId xmlns:a16="http://schemas.microsoft.com/office/drawing/2014/main" val="358073148"/>
                    </a:ext>
                  </a:extLst>
                </a:gridCol>
                <a:gridCol w="8451532">
                  <a:extLst>
                    <a:ext uri="{9D8B030D-6E8A-4147-A177-3AD203B41FA5}">
                      <a16:colId xmlns:a16="http://schemas.microsoft.com/office/drawing/2014/main" val="1235158156"/>
                    </a:ext>
                  </a:extLst>
                </a:gridCol>
              </a:tblGrid>
              <a:tr h="345299">
                <a:tc>
                  <a:txBody>
                    <a:bodyPr/>
                    <a:lstStyle/>
                    <a:p>
                      <a:pPr algn="l"/>
                      <a:r>
                        <a:rPr kumimoji="1" lang="ja-JP" altLang="en-US" sz="1200" b="0" dirty="0">
                          <a:latin typeface="Meiryo UI" panose="020B0604030504040204" pitchFamily="50" charset="-128"/>
                          <a:ea typeface="Meiryo UI" panose="020B0604030504040204" pitchFamily="50" charset="-128"/>
                        </a:rPr>
                        <a:t>業務プロセス</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a:t>
                      </a:r>
                      <a:r>
                        <a:rPr kumimoji="1" lang="en-US" altLang="ja-JP" sz="1200" b="0" dirty="0">
                          <a:latin typeface="Meiryo UI" panose="020B0604030504040204" pitchFamily="50" charset="-128"/>
                          <a:ea typeface="Meiryo UI" panose="020B0604030504040204" pitchFamily="50" charset="-128"/>
                        </a:rPr>
                        <a:t>03:</a:t>
                      </a:r>
                      <a:r>
                        <a:rPr kumimoji="1" lang="ja-JP" altLang="en-US" sz="1200" b="0" dirty="0">
                          <a:latin typeface="Meiryo UI" panose="020B0604030504040204" pitchFamily="50" charset="-128"/>
                          <a:ea typeface="Meiryo UI" panose="020B0604030504040204" pitchFamily="50" charset="-128"/>
                        </a:rPr>
                        <a:t>一時調達契約対象設備登録・確認依頼」</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264796">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業務詳細仕様</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2081878"/>
                  </a:ext>
                </a:extLst>
              </a:tr>
              <a:tr h="5142496">
                <a:tc gridSpan="2">
                  <a:txBody>
                    <a:bodyPr/>
                    <a:lstStyle/>
                    <a:p>
                      <a:pPr lvl="0">
                        <a:defRPr/>
                      </a:pPr>
                      <a:r>
                        <a:rPr kumimoji="0" lang="ja-JP" altLang="en-US" sz="1100" b="1" u="sng" kern="0" dirty="0">
                          <a:solidFill>
                            <a:srgbClr val="000000">
                              <a:lumMod val="100000"/>
                            </a:srgbClr>
                          </a:solidFill>
                          <a:latin typeface="Meiryo UI"/>
                          <a:ea typeface="Meiryo UI"/>
                        </a:rPr>
                        <a:t>一時調達契約の対象設備に関する登録事項</a:t>
                      </a:r>
                      <a:endParaRPr kumimoji="0" lang="en-US" altLang="ja-JP" sz="1100" b="1" u="sng" kern="0" dirty="0">
                        <a:solidFill>
                          <a:srgbClr val="000000">
                            <a:lumMod val="100000"/>
                          </a:srgbClr>
                        </a:solidFill>
                        <a:latin typeface="Meiryo UI"/>
                        <a:ea typeface="Meiryo UI"/>
                      </a:endParaRPr>
                    </a:p>
                    <a:p>
                      <a:pPr lvl="0">
                        <a:defRPr/>
                      </a:pPr>
                      <a:endParaRPr kumimoji="0" lang="en-US" altLang="ja-JP" sz="1100" b="0" u="none" kern="0" dirty="0">
                        <a:solidFill>
                          <a:srgbClr val="000000">
                            <a:lumMod val="100000"/>
                          </a:srgbClr>
                        </a:solidFill>
                        <a:latin typeface="Meiryo UI"/>
                        <a:ea typeface="Meiryo UI"/>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77678721"/>
                  </a:ext>
                </a:extLst>
              </a:tr>
            </a:tbl>
          </a:graphicData>
        </a:graphic>
      </p:graphicFrame>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zh-TW" altLang="en-US" dirty="0">
                <a:latin typeface="Meiryo UI" panose="020B0604030504040204" pitchFamily="50" charset="-128"/>
                <a:ea typeface="Meiryo UI" panose="020B0604030504040204" pitchFamily="50" charset="-128"/>
              </a:rPr>
              <a:t>業務詳細仕様</a:t>
            </a:r>
            <a:br>
              <a:rPr lang="en-US" altLang="ja-JP" dirty="0">
                <a:latin typeface="Meiryo UI" panose="020B0604030504040204" pitchFamily="50" charset="-128"/>
                <a:ea typeface="Meiryo UI" panose="020B0604030504040204" pitchFamily="50" charset="-128"/>
              </a:rPr>
            </a:br>
            <a:r>
              <a:rPr lang="ja-JP" altLang="en-US" dirty="0">
                <a:latin typeface="Meiryo UI" panose="020B0604030504040204" pitchFamily="50" charset="-128"/>
                <a:ea typeface="Meiryo UI" panose="020B0604030504040204" pitchFamily="50" charset="-128"/>
              </a:rPr>
              <a:t>事前準備：マスタ情報管理 </a:t>
            </a:r>
            <a:r>
              <a:rPr lang="en-US" altLang="ja-JP" dirty="0">
                <a:latin typeface="Meiryo UI" panose="020B0604030504040204" pitchFamily="50" charset="-128"/>
                <a:ea typeface="Meiryo UI" panose="020B0604030504040204" pitchFamily="50" charset="-128"/>
              </a:rPr>
              <a:t>– </a:t>
            </a:r>
            <a:r>
              <a:rPr lang="ja-JP" altLang="en-US" dirty="0">
                <a:latin typeface="Meiryo UI" panose="020B0604030504040204" pitchFamily="50" charset="-128"/>
                <a:ea typeface="Meiryo UI" panose="020B0604030504040204" pitchFamily="50" charset="-128"/>
              </a:rPr>
              <a:t>一時調達契約情報</a:t>
            </a:r>
            <a:endParaRPr kumimoji="1" lang="ja-JP" altLang="en-US" dirty="0">
              <a:latin typeface="Meiryo UI" panose="020B0604030504040204" pitchFamily="50" charset="-128"/>
              <a:ea typeface="Meiryo UI" panose="020B0604030504040204" pitchFamily="50" charset="-128"/>
            </a:endParaRPr>
          </a:p>
        </p:txBody>
      </p:sp>
      <p:sp>
        <p:nvSpPr>
          <p:cNvPr id="6" name="正方形/長方形 5">
            <a:extLst>
              <a:ext uri="{FF2B5EF4-FFF2-40B4-BE49-F238E27FC236}">
                <a16:creationId xmlns:a16="http://schemas.microsoft.com/office/drawing/2014/main" id="{38E7E0F6-C8A0-4D4C-ABD4-437AD191D7E9}"/>
              </a:ext>
            </a:extLst>
          </p:cNvPr>
          <p:cNvSpPr/>
          <p:nvPr/>
        </p:nvSpPr>
        <p:spPr>
          <a:xfrm>
            <a:off x="163186" y="1871912"/>
            <a:ext cx="9579628" cy="415498"/>
          </a:xfrm>
          <a:prstGeom prst="rect">
            <a:avLst/>
          </a:prstGeom>
        </p:spPr>
        <p:txBody>
          <a:bodyPr wrap="square">
            <a:spAutoFit/>
          </a:bodyPr>
          <a:lstStyle/>
          <a:p>
            <a:pPr lvl="0">
              <a:defRPr/>
            </a:pPr>
            <a:r>
              <a:rPr kumimoji="0" lang="ja-JP" altLang="en-US" sz="1050" kern="0" dirty="0">
                <a:latin typeface="Meiryo UI"/>
                <a:ea typeface="Meiryo UI"/>
              </a:rPr>
              <a:t>・該当する認定設備の一時調達契約開始日</a:t>
            </a:r>
            <a:r>
              <a:rPr kumimoji="0" lang="en-US" altLang="ja-JP" sz="1050" kern="0" dirty="0">
                <a:latin typeface="Meiryo UI"/>
                <a:ea typeface="Meiryo UI"/>
              </a:rPr>
              <a:t>(</a:t>
            </a:r>
            <a:r>
              <a:rPr kumimoji="0" lang="ja-JP" altLang="en-US" sz="1050" kern="0" dirty="0">
                <a:latin typeface="Meiryo UI"/>
                <a:ea typeface="Meiryo UI"/>
              </a:rPr>
              <a:t>検針日以外のケースあり</a:t>
            </a:r>
            <a:r>
              <a:rPr kumimoji="0" lang="en-US" altLang="ja-JP" sz="1050" kern="0" dirty="0">
                <a:latin typeface="Meiryo UI"/>
                <a:ea typeface="Meiryo UI"/>
              </a:rPr>
              <a:t>)</a:t>
            </a:r>
            <a:r>
              <a:rPr kumimoji="0" lang="ja-JP" altLang="en-US" sz="1050" kern="0" dirty="0">
                <a:latin typeface="Meiryo UI"/>
                <a:ea typeface="Meiryo UI"/>
              </a:rPr>
              <a:t>および終了日</a:t>
            </a:r>
            <a:r>
              <a:rPr kumimoji="0" lang="en-US" altLang="ja-JP" sz="1050" kern="0" dirty="0">
                <a:latin typeface="Meiryo UI"/>
                <a:ea typeface="Meiryo UI"/>
              </a:rPr>
              <a:t>(</a:t>
            </a:r>
            <a:r>
              <a:rPr kumimoji="0" lang="ja-JP" altLang="en-US" sz="1050" kern="0" dirty="0">
                <a:latin typeface="Meiryo UI"/>
                <a:ea typeface="Meiryo UI"/>
              </a:rPr>
              <a:t>検針日</a:t>
            </a:r>
            <a:r>
              <a:rPr kumimoji="0" lang="en-US" altLang="ja-JP" sz="1050" kern="0" dirty="0">
                <a:latin typeface="Meiryo UI"/>
                <a:ea typeface="Meiryo UI"/>
              </a:rPr>
              <a:t>)</a:t>
            </a:r>
            <a:r>
              <a:rPr kumimoji="0" lang="ja-JP" altLang="en-US" sz="1050" kern="0" dirty="0" err="1">
                <a:latin typeface="Meiryo UI"/>
                <a:ea typeface="Meiryo UI"/>
              </a:rPr>
              <a:t>を登</a:t>
            </a:r>
            <a:r>
              <a:rPr kumimoji="0" lang="ja-JP" altLang="en-US" sz="1050" kern="0" dirty="0">
                <a:latin typeface="Meiryo UI"/>
                <a:ea typeface="Meiryo UI"/>
              </a:rPr>
              <a:t>録する。</a:t>
            </a:r>
            <a:endParaRPr kumimoji="0" lang="en-US" altLang="ja-JP" sz="1050" kern="0" dirty="0">
              <a:latin typeface="Meiryo UI"/>
              <a:ea typeface="Meiryo UI"/>
            </a:endParaRPr>
          </a:p>
          <a:p>
            <a:pPr lvl="0">
              <a:defRPr/>
            </a:pPr>
            <a:r>
              <a:rPr kumimoji="0" lang="ja-JP" altLang="en-US" sz="1050" kern="0" dirty="0">
                <a:latin typeface="Meiryo UI"/>
                <a:ea typeface="Meiryo UI"/>
              </a:rPr>
              <a:t>・なお、一時調達契約に係る</a:t>
            </a:r>
            <a:r>
              <a:rPr kumimoji="0" lang="en-US" altLang="ja-JP" sz="1050" kern="0" dirty="0">
                <a:latin typeface="Meiryo UI"/>
                <a:ea typeface="Meiryo UI"/>
              </a:rPr>
              <a:t>TSO</a:t>
            </a:r>
            <a:r>
              <a:rPr kumimoji="0" lang="ja-JP" altLang="en-US" sz="1050" kern="0" dirty="0" err="1">
                <a:latin typeface="Meiryo UI"/>
                <a:ea typeface="Meiryo UI"/>
              </a:rPr>
              <a:t>への</a:t>
            </a:r>
            <a:r>
              <a:rPr kumimoji="0" lang="ja-JP" altLang="en-US" sz="1050" kern="0" dirty="0">
                <a:latin typeface="Meiryo UI"/>
                <a:ea typeface="Meiryo UI"/>
              </a:rPr>
              <a:t>交付金は、</a:t>
            </a:r>
            <a:r>
              <a:rPr kumimoji="0" lang="en-US" altLang="ja-JP" sz="1050" kern="0" dirty="0">
                <a:latin typeface="Meiryo UI"/>
                <a:ea typeface="Meiryo UI"/>
              </a:rPr>
              <a:t>FIT</a:t>
            </a:r>
            <a:r>
              <a:rPr kumimoji="0" lang="ja-JP" altLang="en-US" sz="1050" kern="0" dirty="0">
                <a:latin typeface="Meiryo UI"/>
                <a:ea typeface="Meiryo UI"/>
              </a:rPr>
              <a:t>納付金・交付金システムで算定・交付するため、再エネ業務統合システムでは算定対象外とする。</a:t>
            </a:r>
          </a:p>
        </p:txBody>
      </p:sp>
    </p:spTree>
    <p:extLst>
      <p:ext uri="{BB962C8B-B14F-4D97-AF65-F5344CB8AC3E}">
        <p14:creationId xmlns:p14="http://schemas.microsoft.com/office/powerpoint/2010/main" val="1321144344"/>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ja-JP" altLang="en-US" dirty="0">
                <a:latin typeface="Meiryo UI" panose="020B0604030504040204" pitchFamily="50" charset="-128"/>
                <a:ea typeface="Meiryo UI" panose="020B0604030504040204" pitchFamily="50" charset="-128"/>
              </a:rPr>
              <a:t>業務フロー</a:t>
            </a:r>
            <a:br>
              <a:rPr lang="en-US" altLang="ja-JP" dirty="0">
                <a:latin typeface="Meiryo UI" panose="020B0604030504040204" pitchFamily="50" charset="-128"/>
                <a:ea typeface="Meiryo UI" panose="020B0604030504040204" pitchFamily="50" charset="-128"/>
              </a:rPr>
            </a:br>
            <a:r>
              <a:rPr lang="ja-JP" altLang="en-US" dirty="0">
                <a:latin typeface="Meiryo UI" panose="020B0604030504040204" pitchFamily="50" charset="-128"/>
                <a:ea typeface="Meiryo UI" panose="020B0604030504040204" pitchFamily="50" charset="-128"/>
              </a:rPr>
              <a:t>事前準備：算定諸元管理 </a:t>
            </a:r>
            <a:r>
              <a:rPr lang="en-US" altLang="ja-JP" dirty="0">
                <a:latin typeface="Meiryo UI" panose="020B0604030504040204" pitchFamily="50" charset="-128"/>
                <a:ea typeface="Meiryo UI" panose="020B0604030504040204" pitchFamily="50" charset="-128"/>
                <a:cs typeface="Arial" panose="020B0604020202020204" pitchFamily="34" charset="0"/>
              </a:rPr>
              <a:t>– </a:t>
            </a:r>
            <a:r>
              <a:rPr lang="ja-JP" altLang="en-US" dirty="0">
                <a:latin typeface="Meiryo UI" panose="020B0604030504040204" pitchFamily="50" charset="-128"/>
                <a:ea typeface="Meiryo UI" panose="020B0604030504040204" pitchFamily="50" charset="-128"/>
              </a:rPr>
              <a:t>バランシングコスト</a:t>
            </a:r>
            <a:endParaRPr kumimoji="1" lang="ja-JP" altLang="en-US" dirty="0">
              <a:latin typeface="Meiryo UI" panose="020B0604030504040204" pitchFamily="50" charset="-128"/>
              <a:ea typeface="Meiryo UI" panose="020B0604030504040204" pitchFamily="50" charset="-128"/>
            </a:endParaRPr>
          </a:p>
        </p:txBody>
      </p:sp>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2265875644"/>
              </p:ext>
            </p:extLst>
          </p:nvPr>
        </p:nvGraphicFramePr>
        <p:xfrm>
          <a:off x="141614" y="1118597"/>
          <a:ext cx="9511433" cy="5678129"/>
        </p:xfrm>
        <a:graphic>
          <a:graphicData uri="http://schemas.openxmlformats.org/drawingml/2006/table">
            <a:tbl>
              <a:tblPr firstRow="1" bandRow="1">
                <a:tableStyleId>{2D5ABB26-0587-4C30-8999-92F81FD0307C}</a:tableStyleId>
              </a:tblPr>
              <a:tblGrid>
                <a:gridCol w="367433">
                  <a:extLst>
                    <a:ext uri="{9D8B030D-6E8A-4147-A177-3AD203B41FA5}">
                      <a16:colId xmlns:a16="http://schemas.microsoft.com/office/drawing/2014/main" val="358073148"/>
                    </a:ext>
                  </a:extLst>
                </a:gridCol>
                <a:gridCol w="692468">
                  <a:extLst>
                    <a:ext uri="{9D8B030D-6E8A-4147-A177-3AD203B41FA5}">
                      <a16:colId xmlns:a16="http://schemas.microsoft.com/office/drawing/2014/main" val="3311309282"/>
                    </a:ext>
                  </a:extLst>
                </a:gridCol>
                <a:gridCol w="6377636">
                  <a:extLst>
                    <a:ext uri="{9D8B030D-6E8A-4147-A177-3AD203B41FA5}">
                      <a16:colId xmlns:a16="http://schemas.microsoft.com/office/drawing/2014/main" val="1235158156"/>
                    </a:ext>
                  </a:extLst>
                </a:gridCol>
                <a:gridCol w="1084082">
                  <a:extLst>
                    <a:ext uri="{9D8B030D-6E8A-4147-A177-3AD203B41FA5}">
                      <a16:colId xmlns:a16="http://schemas.microsoft.com/office/drawing/2014/main" val="2107820620"/>
                    </a:ext>
                  </a:extLst>
                </a:gridCol>
                <a:gridCol w="989814">
                  <a:extLst>
                    <a:ext uri="{9D8B030D-6E8A-4147-A177-3AD203B41FA5}">
                      <a16:colId xmlns:a16="http://schemas.microsoft.com/office/drawing/2014/main" val="2019607348"/>
                    </a:ext>
                  </a:extLst>
                </a:gridCol>
              </a:tblGrid>
              <a:tr h="0">
                <a:tc gridSpan="2">
                  <a:txBody>
                    <a:bodyPr/>
                    <a:lstStyle/>
                    <a:p>
                      <a:pPr algn="l"/>
                      <a:r>
                        <a:rPr kumimoji="1" lang="ja-JP" altLang="en-US" sz="1200" b="0" dirty="0">
                          <a:latin typeface="Meiryo UI" panose="020B0604030504040204" pitchFamily="50" charset="-128"/>
                          <a:ea typeface="Meiryo UI" panose="020B0604030504040204" pitchFamily="50" charset="-128"/>
                        </a:rPr>
                        <a:t>業務</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lang="ja-JP" altLang="en-US" sz="1200" dirty="0">
                          <a:latin typeface="Meiryo UI" panose="020B0604030504040204" pitchFamily="50" charset="-128"/>
                          <a:ea typeface="Meiryo UI" panose="020B0604030504040204" pitchFamily="50" charset="-128"/>
                        </a:rPr>
                        <a:t>算定諸元管理 </a:t>
                      </a:r>
                      <a:r>
                        <a:rPr lang="en-US" altLang="ja-JP" sz="1200" dirty="0">
                          <a:latin typeface="Arial" panose="020B0604020202020204" pitchFamily="34" charset="0"/>
                          <a:ea typeface="Meiryo UI" panose="020B0604030504040204" pitchFamily="50" charset="-128"/>
                          <a:cs typeface="Arial" panose="020B0604020202020204" pitchFamily="34" charset="0"/>
                        </a:rPr>
                        <a:t>– </a:t>
                      </a:r>
                      <a:r>
                        <a:rPr kumimoji="1" lang="ja-JP" altLang="en-US" sz="1200" b="0" dirty="0">
                          <a:latin typeface="Meiryo UI" panose="020B0604030504040204" pitchFamily="50" charset="-128"/>
                          <a:ea typeface="Meiryo UI" panose="020B0604030504040204" pitchFamily="50" charset="-128"/>
                        </a:rPr>
                        <a:t>バランシングコスト</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1200" b="0" dirty="0">
                          <a:latin typeface="Meiryo UI" panose="020B0604030504040204" pitchFamily="50" charset="-128"/>
                          <a:ea typeface="Meiryo UI" panose="020B0604030504040204" pitchFamily="50" charset="-128"/>
                        </a:rPr>
                        <a:t>業務コード</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200" b="0" dirty="0">
                          <a:latin typeface="Meiryo UI" panose="020B0604030504040204" pitchFamily="50" charset="-128"/>
                          <a:ea typeface="Meiryo UI" panose="020B0604030504040204" pitchFamily="50" charset="-128"/>
                        </a:rPr>
                        <a:t>CMN030</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0">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業務内容</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広域機関が、経済産業省が発表するバランシングコストをシステムに登録する。また、登録したデータを変更・照会する。</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868788017"/>
                  </a:ext>
                </a:extLst>
              </a:tr>
              <a:tr h="0">
                <a:tc gridSpan="2">
                  <a:txBody>
                    <a:bodyPr/>
                    <a:lstStyle/>
                    <a:p>
                      <a:pPr marL="0" indent="0" algn="l">
                        <a:buFont typeface="Arial" panose="020B0604020202020204" pitchFamily="34" charset="0"/>
                        <a:buNone/>
                      </a:pPr>
                      <a:r>
                        <a:rPr kumimoji="1" lang="ja-JP" altLang="en-US" sz="1200" b="0">
                          <a:latin typeface="Meiryo UI" panose="020B0604030504040204" pitchFamily="50" charset="-128"/>
                          <a:ea typeface="Meiryo UI" panose="020B0604030504040204" pitchFamily="50" charset="-128"/>
                        </a:rPr>
                        <a:t>業務タイミング</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3">
                  <a:txBody>
                    <a:bodyPr/>
                    <a:lstStyle/>
                    <a:p>
                      <a:pPr marL="0" indent="0" algn="l">
                        <a:buFont typeface="Arial" panose="020B0604020202020204" pitchFamily="34" charset="0"/>
                        <a:buNone/>
                      </a:pPr>
                      <a:r>
                        <a:rPr kumimoji="1" lang="ja-JP" altLang="en-US" sz="1200" b="0" dirty="0">
                          <a:solidFill>
                            <a:schemeClr val="tx1"/>
                          </a:solidFill>
                          <a:latin typeface="Meiryo UI" panose="020B0604030504040204" pitchFamily="50" charset="-128"/>
                          <a:ea typeface="Meiryo UI" panose="020B0604030504040204" pitchFamily="50" charset="-128"/>
                        </a:rPr>
                        <a:t>年次</a:t>
                      </a:r>
                      <a:endParaRPr kumimoji="1" lang="en-US" altLang="ja-JP" sz="1000" b="0"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46641634"/>
                  </a:ext>
                </a:extLst>
              </a:tr>
              <a:tr h="0">
                <a:tc gridSpan="2">
                  <a:txBody>
                    <a:bodyPr/>
                    <a:lstStyle/>
                    <a:p>
                      <a:pPr marL="0" indent="0" algn="l">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関連アクター</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広域機関、経済産業省</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747063371"/>
                  </a:ext>
                </a:extLst>
              </a:tr>
              <a:tr h="1149492">
                <a:tc gridSpan="2">
                  <a:txBody>
                    <a:bodyPr/>
                    <a:lstStyle/>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経済産業省</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indent="0" algn="ctr">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marL="0" indent="0" algn="ctr">
                        <a:buFont typeface="Arial" panose="020B0604020202020204" pitchFamily="34" charset="0"/>
                        <a:buNone/>
                      </a:pP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登録</a:t>
                      </a:r>
                      <a:r>
                        <a:rPr kumimoji="1" lang="en-US" altLang="ja-JP" sz="1200" b="0" dirty="0">
                          <a:latin typeface="Meiryo UI" panose="020B0604030504040204" pitchFamily="50" charset="-128"/>
                          <a:ea typeface="Meiryo UI" panose="020B0604030504040204" pitchFamily="50" charset="-128"/>
                        </a:rPr>
                        <a:t>】</a:t>
                      </a: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nchor="ctr"/>
                </a:tc>
                <a:tc hMerge="1">
                  <a:txBody>
                    <a:bodyPr/>
                    <a:lstStyle/>
                    <a:p>
                      <a:endParaRPr kumimoji="1" lang="ja-JP" altLang="en-US"/>
                    </a:p>
                  </a:txBody>
                  <a:tcPr/>
                </a:tc>
                <a:extLst>
                  <a:ext uri="{0D108BD9-81ED-4DB2-BD59-A6C34878D82A}">
                    <a16:rowId xmlns:a16="http://schemas.microsoft.com/office/drawing/2014/main" val="1155863407"/>
                  </a:ext>
                </a:extLst>
              </a:tr>
              <a:tr h="1069943">
                <a:tc rowSpan="2">
                  <a:txBody>
                    <a:bodyPr/>
                    <a:lstStyle/>
                    <a:p>
                      <a:pPr marL="0" indent="0" algn="ctr">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確認者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lumMod val="95000"/>
                      </a:schemeClr>
                    </a:solidFill>
                  </a:tcPr>
                </a:tc>
                <a:tc gridSpan="3">
                  <a:txBody>
                    <a:bodyPr/>
                    <a:lstStyle/>
                    <a:p>
                      <a:pPr marL="0" indent="0" algn="ctr">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776034627"/>
                  </a:ext>
                </a:extLst>
              </a:tr>
              <a:tr h="1069943">
                <a:tc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作業者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marL="0" indent="0" algn="ctr">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603231057"/>
                  </a:ext>
                </a:extLst>
              </a:tr>
              <a:tr h="1291471">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システム</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indent="0" algn="ctr">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5629721"/>
                  </a:ext>
                </a:extLst>
              </a:tr>
            </a:tbl>
          </a:graphicData>
        </a:graphic>
      </p:graphicFrame>
      <p:sp>
        <p:nvSpPr>
          <p:cNvPr id="48" name="ドーナツ 24">
            <a:extLst>
              <a:ext uri="{FF2B5EF4-FFF2-40B4-BE49-F238E27FC236}">
                <a16:creationId xmlns:a16="http://schemas.microsoft.com/office/drawing/2014/main" id="{447080D6-6FFF-476D-8EB0-A8C1C17C2613}"/>
              </a:ext>
            </a:extLst>
          </p:cNvPr>
          <p:cNvSpPr/>
          <p:nvPr/>
        </p:nvSpPr>
        <p:spPr bwMode="auto">
          <a:xfrm>
            <a:off x="1579888" y="2731814"/>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START</a:t>
            </a:r>
            <a:endParaRPr kumimoji="0" lang="ja-JP" altLang="en-US" sz="700" kern="0" dirty="0">
              <a:latin typeface="Meiryo UI"/>
              <a:ea typeface="Meiryo UI"/>
              <a:cs typeface="Tahoma" pitchFamily="34" charset="0"/>
            </a:endParaRPr>
          </a:p>
        </p:txBody>
      </p:sp>
      <p:cxnSp>
        <p:nvCxnSpPr>
          <p:cNvPr id="49" name="直線矢印コネクタ 48">
            <a:extLst>
              <a:ext uri="{FF2B5EF4-FFF2-40B4-BE49-F238E27FC236}">
                <a16:creationId xmlns:a16="http://schemas.microsoft.com/office/drawing/2014/main" id="{4BB01EEC-0648-4BA0-AF5F-5A9313B9D745}"/>
              </a:ext>
            </a:extLst>
          </p:cNvPr>
          <p:cNvCxnSpPr>
            <a:cxnSpLocks/>
            <a:stCxn id="48" idx="6"/>
            <a:endCxn id="53" idx="1"/>
          </p:cNvCxnSpPr>
          <p:nvPr/>
        </p:nvCxnSpPr>
        <p:spPr>
          <a:xfrm flipV="1">
            <a:off x="1968619" y="2915085"/>
            <a:ext cx="270790" cy="17"/>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52" name="グループ化 51">
            <a:extLst>
              <a:ext uri="{FF2B5EF4-FFF2-40B4-BE49-F238E27FC236}">
                <a16:creationId xmlns:a16="http://schemas.microsoft.com/office/drawing/2014/main" id="{67D702AB-F429-43D6-9850-AA710E89E795}"/>
              </a:ext>
            </a:extLst>
          </p:cNvPr>
          <p:cNvGrpSpPr/>
          <p:nvPr/>
        </p:nvGrpSpPr>
        <p:grpSpPr>
          <a:xfrm>
            <a:off x="2239409" y="2526058"/>
            <a:ext cx="734400" cy="612227"/>
            <a:chOff x="2491032" y="3449261"/>
            <a:chExt cx="734400" cy="612227"/>
          </a:xfrm>
        </p:grpSpPr>
        <p:sp>
          <p:nvSpPr>
            <p:cNvPr id="53" name="正方形/長方形 52">
              <a:extLst>
                <a:ext uri="{FF2B5EF4-FFF2-40B4-BE49-F238E27FC236}">
                  <a16:creationId xmlns:a16="http://schemas.microsoft.com/office/drawing/2014/main" id="{6A5529EC-6829-46B7-9948-BB237A7EB179}"/>
                </a:ext>
              </a:extLst>
            </p:cNvPr>
            <p:cNvSpPr/>
            <p:nvPr/>
          </p:nvSpPr>
          <p:spPr>
            <a:xfrm>
              <a:off x="2491032" y="3615088"/>
              <a:ext cx="734400" cy="446400"/>
            </a:xfrm>
            <a:prstGeom prst="rect">
              <a:avLst/>
            </a:prstGeom>
            <a:solidFill>
              <a:schemeClr val="bg1"/>
            </a:solid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バランシングコスト</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公表</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54" name="テキスト ボックス 53">
              <a:extLst>
                <a:ext uri="{FF2B5EF4-FFF2-40B4-BE49-F238E27FC236}">
                  <a16:creationId xmlns:a16="http://schemas.microsoft.com/office/drawing/2014/main" id="{2440931F-706D-4D33-A93D-F14F16199538}"/>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01</a:t>
              </a:r>
              <a:endParaRPr lang="ja-JP" altLang="en-US" sz="800" dirty="0">
                <a:latin typeface="Meiryo UI" panose="020B0604030504040204" pitchFamily="50" charset="-128"/>
                <a:ea typeface="Meiryo UI" panose="020B0604030504040204" pitchFamily="50" charset="-128"/>
              </a:endParaRPr>
            </a:p>
          </p:txBody>
        </p:sp>
      </p:grpSp>
      <p:cxnSp>
        <p:nvCxnSpPr>
          <p:cNvPr id="63" name="直線矢印コネクタ 62">
            <a:extLst>
              <a:ext uri="{FF2B5EF4-FFF2-40B4-BE49-F238E27FC236}">
                <a16:creationId xmlns:a16="http://schemas.microsoft.com/office/drawing/2014/main" id="{F98E28F5-C526-4F3B-9439-DA14A6A723B8}"/>
              </a:ext>
            </a:extLst>
          </p:cNvPr>
          <p:cNvCxnSpPr>
            <a:cxnSpLocks/>
            <a:stCxn id="71" idx="2"/>
            <a:endCxn id="66" idx="0"/>
          </p:cNvCxnSpPr>
          <p:nvPr/>
        </p:nvCxnSpPr>
        <p:spPr>
          <a:xfrm>
            <a:off x="2606609" y="5139751"/>
            <a:ext cx="1" cy="853498"/>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64" name="グループ化 63">
            <a:extLst>
              <a:ext uri="{FF2B5EF4-FFF2-40B4-BE49-F238E27FC236}">
                <a16:creationId xmlns:a16="http://schemas.microsoft.com/office/drawing/2014/main" id="{2B56F11E-AFD6-4222-B3F8-E030BB8E47B0}"/>
              </a:ext>
            </a:extLst>
          </p:cNvPr>
          <p:cNvGrpSpPr/>
          <p:nvPr/>
        </p:nvGrpSpPr>
        <p:grpSpPr>
          <a:xfrm>
            <a:off x="2479475" y="5989446"/>
            <a:ext cx="254269" cy="450827"/>
            <a:chOff x="2515451" y="5897715"/>
            <a:chExt cx="254269" cy="450827"/>
          </a:xfrm>
        </p:grpSpPr>
        <p:sp>
          <p:nvSpPr>
            <p:cNvPr id="65" name="Freeform 266">
              <a:extLst>
                <a:ext uri="{FF2B5EF4-FFF2-40B4-BE49-F238E27FC236}">
                  <a16:creationId xmlns:a16="http://schemas.microsoft.com/office/drawing/2014/main" id="{BF339DD0-B6DB-4B5D-9EBB-6EF58725B2C7}"/>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66" name="正方形/長方形 36">
              <a:extLst>
                <a:ext uri="{FF2B5EF4-FFF2-40B4-BE49-F238E27FC236}">
                  <a16:creationId xmlns:a16="http://schemas.microsoft.com/office/drawing/2014/main" id="{6FE0234B-A6DB-470E-8916-D89DEAF1D8C4}"/>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67" name="正方形/長方形 66">
            <a:extLst>
              <a:ext uri="{FF2B5EF4-FFF2-40B4-BE49-F238E27FC236}">
                <a16:creationId xmlns:a16="http://schemas.microsoft.com/office/drawing/2014/main" id="{F8E38879-B176-4E18-BB00-7C7E525FD526}"/>
              </a:ext>
            </a:extLst>
          </p:cNvPr>
          <p:cNvSpPr/>
          <p:nvPr/>
        </p:nvSpPr>
        <p:spPr>
          <a:xfrm>
            <a:off x="2534609" y="6361865"/>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69" name="直線矢印コネクタ 68">
            <a:extLst>
              <a:ext uri="{FF2B5EF4-FFF2-40B4-BE49-F238E27FC236}">
                <a16:creationId xmlns:a16="http://schemas.microsoft.com/office/drawing/2014/main" id="{370551A2-F980-48C3-AD4E-455B316A4970}"/>
              </a:ext>
            </a:extLst>
          </p:cNvPr>
          <p:cNvCxnSpPr>
            <a:cxnSpLocks/>
            <a:stCxn id="53" idx="2"/>
            <a:endCxn id="71" idx="0"/>
          </p:cNvCxnSpPr>
          <p:nvPr/>
        </p:nvCxnSpPr>
        <p:spPr>
          <a:xfrm>
            <a:off x="2606609" y="3138285"/>
            <a:ext cx="0" cy="1555066"/>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70" name="グループ化 69">
            <a:extLst>
              <a:ext uri="{FF2B5EF4-FFF2-40B4-BE49-F238E27FC236}">
                <a16:creationId xmlns:a16="http://schemas.microsoft.com/office/drawing/2014/main" id="{429EE173-07E2-421D-B755-6C8CA3F270E8}"/>
              </a:ext>
            </a:extLst>
          </p:cNvPr>
          <p:cNvGrpSpPr/>
          <p:nvPr/>
        </p:nvGrpSpPr>
        <p:grpSpPr>
          <a:xfrm>
            <a:off x="2239409" y="4527524"/>
            <a:ext cx="734400" cy="612227"/>
            <a:chOff x="2491032" y="3449261"/>
            <a:chExt cx="734400" cy="612227"/>
          </a:xfrm>
        </p:grpSpPr>
        <p:sp>
          <p:nvSpPr>
            <p:cNvPr id="71" name="正方形/長方形 70">
              <a:extLst>
                <a:ext uri="{FF2B5EF4-FFF2-40B4-BE49-F238E27FC236}">
                  <a16:creationId xmlns:a16="http://schemas.microsoft.com/office/drawing/2014/main" id="{8F318E5A-E222-4812-BDA3-6B86ADE3DF37}"/>
                </a:ext>
              </a:extLst>
            </p:cNvPr>
            <p:cNvSpPr/>
            <p:nvPr/>
          </p:nvSpPr>
          <p:spPr>
            <a:xfrm>
              <a:off x="2491032"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バランシングコスト</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登録</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72" name="テキスト ボックス 71">
              <a:extLst>
                <a:ext uri="{FF2B5EF4-FFF2-40B4-BE49-F238E27FC236}">
                  <a16:creationId xmlns:a16="http://schemas.microsoft.com/office/drawing/2014/main" id="{797F26F4-2E78-4DC9-9672-0FE19D0EB1D7}"/>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02</a:t>
              </a:r>
              <a:endParaRPr lang="ja-JP" altLang="en-US" sz="800" dirty="0">
                <a:latin typeface="Meiryo UI" panose="020B0604030504040204" pitchFamily="50" charset="-128"/>
                <a:ea typeface="Meiryo UI" panose="020B0604030504040204" pitchFamily="50" charset="-128"/>
              </a:endParaRPr>
            </a:p>
          </p:txBody>
        </p:sp>
      </p:grpSp>
      <p:grpSp>
        <p:nvGrpSpPr>
          <p:cNvPr id="55" name="グループ化 54">
            <a:extLst>
              <a:ext uri="{FF2B5EF4-FFF2-40B4-BE49-F238E27FC236}">
                <a16:creationId xmlns:a16="http://schemas.microsoft.com/office/drawing/2014/main" id="{E5BEECBB-520C-499A-8E03-44BE5D68AE5E}"/>
              </a:ext>
            </a:extLst>
          </p:cNvPr>
          <p:cNvGrpSpPr/>
          <p:nvPr/>
        </p:nvGrpSpPr>
        <p:grpSpPr>
          <a:xfrm>
            <a:off x="5989186" y="822685"/>
            <a:ext cx="3842712" cy="205890"/>
            <a:chOff x="6068600" y="822685"/>
            <a:chExt cx="3510050" cy="205890"/>
          </a:xfrm>
        </p:grpSpPr>
        <p:sp>
          <p:nvSpPr>
            <p:cNvPr id="56" name="正方形/長方形 55">
              <a:extLst>
                <a:ext uri="{FF2B5EF4-FFF2-40B4-BE49-F238E27FC236}">
                  <a16:creationId xmlns:a16="http://schemas.microsoft.com/office/drawing/2014/main" id="{AA48CD42-F4FF-48B9-B467-41B71EB11230}"/>
                </a:ext>
              </a:extLst>
            </p:cNvPr>
            <p:cNvSpPr/>
            <p:nvPr/>
          </p:nvSpPr>
          <p:spPr>
            <a:xfrm>
              <a:off x="6506504" y="822685"/>
              <a:ext cx="1254159"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再エネ業務統合システム</a:t>
              </a:r>
            </a:p>
          </p:txBody>
        </p:sp>
        <p:sp>
          <p:nvSpPr>
            <p:cNvPr id="57" name="正方形/長方形 56">
              <a:extLst>
                <a:ext uri="{FF2B5EF4-FFF2-40B4-BE49-F238E27FC236}">
                  <a16:creationId xmlns:a16="http://schemas.microsoft.com/office/drawing/2014/main" id="{7A1F7D93-9B56-4B1D-874D-3BFBF207924B}"/>
                </a:ext>
              </a:extLst>
            </p:cNvPr>
            <p:cNvSpPr/>
            <p:nvPr/>
          </p:nvSpPr>
          <p:spPr>
            <a:xfrm>
              <a:off x="6369354" y="853531"/>
              <a:ext cx="166154" cy="132923"/>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58" name="正方形/長方形 57">
              <a:extLst>
                <a:ext uri="{FF2B5EF4-FFF2-40B4-BE49-F238E27FC236}">
                  <a16:creationId xmlns:a16="http://schemas.microsoft.com/office/drawing/2014/main" id="{B2145FE8-2887-46E8-81B5-0BCC200323E5}"/>
                </a:ext>
              </a:extLst>
            </p:cNvPr>
            <p:cNvSpPr/>
            <p:nvPr/>
          </p:nvSpPr>
          <p:spPr>
            <a:xfrm>
              <a:off x="7488525" y="853531"/>
              <a:ext cx="166154" cy="132923"/>
            </a:xfrm>
            <a:prstGeom prst="rect">
              <a:avLst/>
            </a:prstGeom>
            <a:noFill/>
            <a:ln w="38100" cap="flat" cmpd="thickThin"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59" name="正方形/長方形 58">
              <a:extLst>
                <a:ext uri="{FF2B5EF4-FFF2-40B4-BE49-F238E27FC236}">
                  <a16:creationId xmlns:a16="http://schemas.microsoft.com/office/drawing/2014/main" id="{1BC80CE2-FD43-4E78-B32E-A8BF1F58FB6F}"/>
                </a:ext>
              </a:extLst>
            </p:cNvPr>
            <p:cNvSpPr/>
            <p:nvPr/>
          </p:nvSpPr>
          <p:spPr>
            <a:xfrm>
              <a:off x="7645826" y="822685"/>
              <a:ext cx="1125542"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zh-TW" altLang="en-US" sz="738" kern="0" dirty="0">
                  <a:latin typeface="Meiryo UI"/>
                  <a:ea typeface="Meiryo UI"/>
                  <a:cs typeface="Arial" pitchFamily="34" charset="0"/>
                </a:rPr>
                <a:t>業務詳細仕様</a:t>
              </a:r>
              <a:r>
                <a:rPr kumimoji="0" lang="ja-JP" altLang="en-US" sz="738" kern="0" dirty="0">
                  <a:latin typeface="Meiryo UI"/>
                  <a:ea typeface="Meiryo UI"/>
                  <a:cs typeface="Arial" pitchFamily="34" charset="0"/>
                </a:rPr>
                <a:t>の対象</a:t>
              </a:r>
            </a:p>
          </p:txBody>
        </p:sp>
        <p:sp>
          <p:nvSpPr>
            <p:cNvPr id="60" name="正方形/長方形 59">
              <a:extLst>
                <a:ext uri="{FF2B5EF4-FFF2-40B4-BE49-F238E27FC236}">
                  <a16:creationId xmlns:a16="http://schemas.microsoft.com/office/drawing/2014/main" id="{62E4C3B1-1587-4F64-9AB4-0AC98DAB66A0}"/>
                </a:ext>
              </a:extLst>
            </p:cNvPr>
            <p:cNvSpPr/>
            <p:nvPr/>
          </p:nvSpPr>
          <p:spPr>
            <a:xfrm>
              <a:off x="6068600" y="822685"/>
              <a:ext cx="299077" cy="198871"/>
            </a:xfrm>
            <a:prstGeom prst="rect">
              <a:avLst/>
            </a:prstGeom>
            <a:noFill/>
          </p:spPr>
          <p:txBody>
            <a:bodyPr wrap="none">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r>
                <a:rPr kumimoji="0" lang="ja-JP" altLang="en-US" sz="738" kern="0" dirty="0">
                  <a:latin typeface="Meiryo UI"/>
                  <a:ea typeface="Meiryo UI"/>
                  <a:cs typeface="Arial" pitchFamily="34" charset="0"/>
                </a:rPr>
                <a:t>凡例</a:t>
              </a:r>
            </a:p>
          </p:txBody>
        </p:sp>
        <p:sp>
          <p:nvSpPr>
            <p:cNvPr id="61" name="フローチャート: 定義済み処理 60">
              <a:extLst>
                <a:ext uri="{FF2B5EF4-FFF2-40B4-BE49-F238E27FC236}">
                  <a16:creationId xmlns:a16="http://schemas.microsoft.com/office/drawing/2014/main" id="{718E68E6-DB00-45FC-9DB7-DB441949AC56}"/>
                </a:ext>
              </a:extLst>
            </p:cNvPr>
            <p:cNvSpPr/>
            <p:nvPr/>
          </p:nvSpPr>
          <p:spPr>
            <a:xfrm>
              <a:off x="8579834" y="853531"/>
              <a:ext cx="237359" cy="144000"/>
            </a:xfrm>
            <a:prstGeom prst="flowChartPredefinedProcess">
              <a:avLst/>
            </a:prstGeom>
            <a:noFill/>
            <a:ln w="19050" cap="flat" cmpd="sng" algn="ctr">
              <a:solidFill>
                <a:sysClr val="window" lastClr="FFFFFF">
                  <a:lumMod val="65000"/>
                </a:sysClr>
              </a:solidFill>
              <a:prstDash val="solid"/>
              <a:miter lim="800000"/>
            </a:ln>
            <a:effectLst/>
          </p:spPr>
          <p:txBody>
            <a:bodyPr wrap="none" lIns="0" tIns="33231" rIns="0" bIns="33231" rtlCol="0" anchor="ctr"/>
            <a:lstStyle/>
            <a:p>
              <a:pPr algn="ctr"/>
              <a:endParaRPr kumimoji="0" lang="ja-JP" altLang="en-US" sz="800" kern="0" dirty="0">
                <a:latin typeface="Meiryo UI" panose="020B0604030504040204" pitchFamily="50" charset="-128"/>
                <a:ea typeface="Meiryo UI" panose="020B0604030504040204" pitchFamily="50" charset="-128"/>
                <a:cs typeface="Arial" pitchFamily="34" charset="0"/>
              </a:endParaRPr>
            </a:p>
          </p:txBody>
        </p:sp>
        <p:sp>
          <p:nvSpPr>
            <p:cNvPr id="62" name="正方形/長方形 61">
              <a:extLst>
                <a:ext uri="{FF2B5EF4-FFF2-40B4-BE49-F238E27FC236}">
                  <a16:creationId xmlns:a16="http://schemas.microsoft.com/office/drawing/2014/main" id="{E0950771-1ED1-45AC-9152-9C28F65BBA33}"/>
                </a:ext>
              </a:extLst>
            </p:cNvPr>
            <p:cNvSpPr/>
            <p:nvPr/>
          </p:nvSpPr>
          <p:spPr>
            <a:xfrm>
              <a:off x="8795264" y="822685"/>
              <a:ext cx="783386"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他業務プロセス</a:t>
              </a:r>
            </a:p>
          </p:txBody>
        </p:sp>
      </p:grpSp>
      <p:sp>
        <p:nvSpPr>
          <p:cNvPr id="98" name="ドーナツ 24">
            <a:extLst>
              <a:ext uri="{FF2B5EF4-FFF2-40B4-BE49-F238E27FC236}">
                <a16:creationId xmlns:a16="http://schemas.microsoft.com/office/drawing/2014/main" id="{49DADE13-806F-49B7-98D0-4CBB5DC46BD2}"/>
              </a:ext>
            </a:extLst>
          </p:cNvPr>
          <p:cNvSpPr/>
          <p:nvPr/>
        </p:nvSpPr>
        <p:spPr bwMode="auto">
          <a:xfrm>
            <a:off x="6429063" y="3640128"/>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END</a:t>
            </a:r>
          </a:p>
        </p:txBody>
      </p:sp>
      <p:grpSp>
        <p:nvGrpSpPr>
          <p:cNvPr id="99" name="グループ化 98">
            <a:extLst>
              <a:ext uri="{FF2B5EF4-FFF2-40B4-BE49-F238E27FC236}">
                <a16:creationId xmlns:a16="http://schemas.microsoft.com/office/drawing/2014/main" id="{50BD3655-91ED-4ADC-B04F-5CC5B27B9EFC}"/>
              </a:ext>
            </a:extLst>
          </p:cNvPr>
          <p:cNvGrpSpPr/>
          <p:nvPr/>
        </p:nvGrpSpPr>
        <p:grpSpPr>
          <a:xfrm>
            <a:off x="4509883" y="3429000"/>
            <a:ext cx="734400" cy="612227"/>
            <a:chOff x="3320370" y="3449261"/>
            <a:chExt cx="734400" cy="612227"/>
          </a:xfrm>
          <a:noFill/>
        </p:grpSpPr>
        <p:sp>
          <p:nvSpPr>
            <p:cNvPr id="102" name="正方形/長方形 101">
              <a:extLst>
                <a:ext uri="{FF2B5EF4-FFF2-40B4-BE49-F238E27FC236}">
                  <a16:creationId xmlns:a16="http://schemas.microsoft.com/office/drawing/2014/main" id="{FBD5105B-C2D4-466D-B22E-70A9C1758B63}"/>
                </a:ext>
              </a:extLst>
            </p:cNvPr>
            <p:cNvSpPr/>
            <p:nvPr/>
          </p:nvSpPr>
          <p:spPr>
            <a:xfrm>
              <a:off x="3320370"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lang="ja-JP" altLang="en-US" sz="800">
                  <a:latin typeface="Meiryo UI" panose="020B0604030504040204" pitchFamily="50" charset="-128"/>
                  <a:ea typeface="Meiryo UI" panose="020B0604030504040204" pitchFamily="50" charset="-128"/>
                  <a:cs typeface="Arial" pitchFamily="34" charset="0"/>
                </a:rPr>
                <a:t>バランシングコスト</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a:latin typeface="Meiryo UI" panose="020B0604030504040204" pitchFamily="50" charset="-128"/>
                  <a:ea typeface="Meiryo UI" panose="020B0604030504040204" pitchFamily="50" charset="-128"/>
                  <a:cs typeface="Arial" pitchFamily="34" charset="0"/>
                </a:rPr>
                <a:t>の確認</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103" name="テキスト ボックス 102">
              <a:extLst>
                <a:ext uri="{FF2B5EF4-FFF2-40B4-BE49-F238E27FC236}">
                  <a16:creationId xmlns:a16="http://schemas.microsoft.com/office/drawing/2014/main" id="{DEA5703E-E8CA-468F-8EF0-318D9E94F2EC}"/>
                </a:ext>
              </a:extLst>
            </p:cNvPr>
            <p:cNvSpPr txBox="1"/>
            <p:nvPr/>
          </p:nvSpPr>
          <p:spPr>
            <a:xfrm>
              <a:off x="3320370" y="3449261"/>
              <a:ext cx="268887" cy="181380"/>
            </a:xfrm>
            <a:prstGeom prst="rect">
              <a:avLst/>
            </a:prstGeom>
            <a:grp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05</a:t>
              </a:r>
              <a:endParaRPr lang="ja-JP" altLang="en-US" sz="800" dirty="0">
                <a:latin typeface="Meiryo UI" panose="020B0604030504040204" pitchFamily="50" charset="-128"/>
                <a:ea typeface="Meiryo UI" panose="020B0604030504040204" pitchFamily="50" charset="-128"/>
              </a:endParaRPr>
            </a:p>
          </p:txBody>
        </p:sp>
      </p:grpSp>
      <p:sp>
        <p:nvSpPr>
          <p:cNvPr id="105" name="ひし形 110">
            <a:extLst>
              <a:ext uri="{FF2B5EF4-FFF2-40B4-BE49-F238E27FC236}">
                <a16:creationId xmlns:a16="http://schemas.microsoft.com/office/drawing/2014/main" id="{1B099291-94FE-4CC3-B542-BEE7778FBDAE}"/>
              </a:ext>
            </a:extLst>
          </p:cNvPr>
          <p:cNvSpPr>
            <a:spLocks/>
          </p:cNvSpPr>
          <p:nvPr/>
        </p:nvSpPr>
        <p:spPr>
          <a:xfrm>
            <a:off x="5595301" y="3652719"/>
            <a:ext cx="473336" cy="332308"/>
          </a:xfrm>
          <a:prstGeom prst="diamond">
            <a:avLst/>
          </a:prstGeom>
          <a:noFill/>
          <a:ln w="12700" cap="flat" cmpd="sng" algn="ctr">
            <a:solidFill>
              <a:sysClr val="window" lastClr="FFFFFF">
                <a:lumMod val="50000"/>
              </a:sysClr>
            </a:solidFill>
            <a:prstDash val="solid"/>
            <a:miter lim="800000"/>
          </a:ln>
          <a:effectLst/>
        </p:spPr>
        <p:txBody>
          <a:bodyPr wrap="none" lIns="0" tIns="0" rIns="0" bIns="0" rtlCol="0" anchor="ctr"/>
          <a:lstStyle/>
          <a:p>
            <a:pPr algn="ctr">
              <a:defRPr/>
            </a:pPr>
            <a:r>
              <a:rPr kumimoji="0" lang="ja-JP" altLang="en-US" sz="800" kern="0" dirty="0">
                <a:latin typeface="Meiryo UI" panose="020B0604030504040204" pitchFamily="50" charset="-128"/>
                <a:ea typeface="Meiryo UI" panose="020B0604030504040204" pitchFamily="50" charset="-128"/>
              </a:rPr>
              <a:t>確認</a:t>
            </a:r>
            <a:endParaRPr kumimoji="0" lang="en-US" altLang="ja-JP" sz="800" kern="0" dirty="0">
              <a:latin typeface="Meiryo UI" panose="020B0604030504040204" pitchFamily="50" charset="-128"/>
              <a:ea typeface="Meiryo UI" panose="020B0604030504040204" pitchFamily="50" charset="-128"/>
            </a:endParaRPr>
          </a:p>
          <a:p>
            <a:pPr algn="ctr">
              <a:defRPr/>
            </a:pPr>
            <a:r>
              <a:rPr kumimoji="0" lang="ja-JP" altLang="en-US" sz="800" kern="0" dirty="0">
                <a:latin typeface="Meiryo UI" panose="020B0604030504040204" pitchFamily="50" charset="-128"/>
                <a:ea typeface="Meiryo UI" panose="020B0604030504040204" pitchFamily="50" charset="-128"/>
              </a:rPr>
              <a:t>結果</a:t>
            </a:r>
            <a:endParaRPr kumimoji="0" lang="en-US" altLang="ja-JP" sz="800" kern="0" dirty="0">
              <a:latin typeface="Meiryo UI" panose="020B0604030504040204" pitchFamily="50" charset="-128"/>
              <a:ea typeface="Meiryo UI" panose="020B0604030504040204" pitchFamily="50" charset="-128"/>
            </a:endParaRPr>
          </a:p>
        </p:txBody>
      </p:sp>
      <p:sp>
        <p:nvSpPr>
          <p:cNvPr id="106" name="正方形/長方形 105">
            <a:extLst>
              <a:ext uri="{FF2B5EF4-FFF2-40B4-BE49-F238E27FC236}">
                <a16:creationId xmlns:a16="http://schemas.microsoft.com/office/drawing/2014/main" id="{FF36C267-B382-49EB-8E08-EB9FE2D07419}"/>
              </a:ext>
            </a:extLst>
          </p:cNvPr>
          <p:cNvSpPr/>
          <p:nvPr/>
        </p:nvSpPr>
        <p:spPr>
          <a:xfrm>
            <a:off x="5765589" y="3384635"/>
            <a:ext cx="473335"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却下</a:t>
            </a:r>
          </a:p>
        </p:txBody>
      </p:sp>
      <p:sp>
        <p:nvSpPr>
          <p:cNvPr id="107" name="正方形/長方形 106">
            <a:extLst>
              <a:ext uri="{FF2B5EF4-FFF2-40B4-BE49-F238E27FC236}">
                <a16:creationId xmlns:a16="http://schemas.microsoft.com/office/drawing/2014/main" id="{B381ADF2-5C13-4DE8-A848-EE9DD07AB65E}"/>
              </a:ext>
            </a:extLst>
          </p:cNvPr>
          <p:cNvSpPr/>
          <p:nvPr/>
        </p:nvSpPr>
        <p:spPr>
          <a:xfrm>
            <a:off x="5981535" y="3929945"/>
            <a:ext cx="473335"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承認</a:t>
            </a:r>
          </a:p>
        </p:txBody>
      </p:sp>
      <p:cxnSp>
        <p:nvCxnSpPr>
          <p:cNvPr id="123" name="直線矢印コネクタ 122">
            <a:extLst>
              <a:ext uri="{FF2B5EF4-FFF2-40B4-BE49-F238E27FC236}">
                <a16:creationId xmlns:a16="http://schemas.microsoft.com/office/drawing/2014/main" id="{CD0182B7-3DF9-4FC1-8E6F-89DE0D645713}"/>
              </a:ext>
            </a:extLst>
          </p:cNvPr>
          <p:cNvCxnSpPr>
            <a:cxnSpLocks/>
            <a:stCxn id="105" idx="3"/>
            <a:endCxn id="98" idx="2"/>
          </p:cNvCxnSpPr>
          <p:nvPr/>
        </p:nvCxnSpPr>
        <p:spPr>
          <a:xfrm>
            <a:off x="6068637" y="3818873"/>
            <a:ext cx="360426" cy="4543"/>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125" name="コネクタ: カギ線 124">
            <a:extLst>
              <a:ext uri="{FF2B5EF4-FFF2-40B4-BE49-F238E27FC236}">
                <a16:creationId xmlns:a16="http://schemas.microsoft.com/office/drawing/2014/main" id="{9E29D39E-1A1A-44B1-BB82-B473F2519919}"/>
              </a:ext>
            </a:extLst>
          </p:cNvPr>
          <p:cNvCxnSpPr>
            <a:cxnSpLocks/>
            <a:stCxn id="105" idx="0"/>
          </p:cNvCxnSpPr>
          <p:nvPr/>
        </p:nvCxnSpPr>
        <p:spPr>
          <a:xfrm rot="16200000" flipH="1" flipV="1">
            <a:off x="3821860" y="2683241"/>
            <a:ext cx="1040632" cy="2979587"/>
          </a:xfrm>
          <a:prstGeom prst="bentConnector4">
            <a:avLst>
              <a:gd name="adj1" fmla="val -21967"/>
              <a:gd name="adj2" fmla="val 100233"/>
            </a:avLst>
          </a:prstGeom>
          <a:ln>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74" name="直線矢印コネクタ 73">
            <a:extLst>
              <a:ext uri="{FF2B5EF4-FFF2-40B4-BE49-F238E27FC236}">
                <a16:creationId xmlns:a16="http://schemas.microsoft.com/office/drawing/2014/main" id="{39659504-3C42-405D-A211-AE9F90FEA2FD}"/>
              </a:ext>
            </a:extLst>
          </p:cNvPr>
          <p:cNvCxnSpPr>
            <a:cxnSpLocks/>
            <a:stCxn id="102" idx="3"/>
            <a:endCxn id="105" idx="1"/>
          </p:cNvCxnSpPr>
          <p:nvPr/>
        </p:nvCxnSpPr>
        <p:spPr>
          <a:xfrm>
            <a:off x="5244283" y="3818027"/>
            <a:ext cx="351018" cy="846"/>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39" name="グループ化 38">
            <a:extLst>
              <a:ext uri="{FF2B5EF4-FFF2-40B4-BE49-F238E27FC236}">
                <a16:creationId xmlns:a16="http://schemas.microsoft.com/office/drawing/2014/main" id="{68ECE333-AA0F-4560-87FB-E80112BA00F6}"/>
              </a:ext>
            </a:extLst>
          </p:cNvPr>
          <p:cNvGrpSpPr/>
          <p:nvPr/>
        </p:nvGrpSpPr>
        <p:grpSpPr>
          <a:xfrm>
            <a:off x="3363979" y="4527524"/>
            <a:ext cx="734400" cy="612227"/>
            <a:chOff x="3320370" y="3449261"/>
            <a:chExt cx="734400" cy="612227"/>
          </a:xfrm>
          <a:noFill/>
        </p:grpSpPr>
        <p:sp>
          <p:nvSpPr>
            <p:cNvPr id="40" name="正方形/長方形 39">
              <a:extLst>
                <a:ext uri="{FF2B5EF4-FFF2-40B4-BE49-F238E27FC236}">
                  <a16:creationId xmlns:a16="http://schemas.microsoft.com/office/drawing/2014/main" id="{D4FD2DE1-B38D-441D-960D-DEA038C8DD82}"/>
                </a:ext>
              </a:extLst>
            </p:cNvPr>
            <p:cNvSpPr/>
            <p:nvPr/>
          </p:nvSpPr>
          <p:spPr>
            <a:xfrm>
              <a:off x="3320370"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バランシングコスト</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の結果確認・</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確認依頼</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41" name="テキスト ボックス 40">
              <a:extLst>
                <a:ext uri="{FF2B5EF4-FFF2-40B4-BE49-F238E27FC236}">
                  <a16:creationId xmlns:a16="http://schemas.microsoft.com/office/drawing/2014/main" id="{C86B18C2-4117-48E0-A8AB-1DA8F8F77099}"/>
                </a:ext>
              </a:extLst>
            </p:cNvPr>
            <p:cNvSpPr txBox="1"/>
            <p:nvPr/>
          </p:nvSpPr>
          <p:spPr>
            <a:xfrm>
              <a:off x="3320370" y="3449261"/>
              <a:ext cx="268887" cy="181380"/>
            </a:xfrm>
            <a:prstGeom prst="rect">
              <a:avLst/>
            </a:prstGeom>
            <a:grp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03</a:t>
              </a:r>
              <a:endParaRPr lang="ja-JP" altLang="en-US" sz="800" dirty="0">
                <a:latin typeface="Meiryo UI" panose="020B0604030504040204" pitchFamily="50" charset="-128"/>
                <a:ea typeface="Meiryo UI" panose="020B0604030504040204" pitchFamily="50" charset="-128"/>
              </a:endParaRPr>
            </a:p>
          </p:txBody>
        </p:sp>
      </p:grpSp>
      <p:grpSp>
        <p:nvGrpSpPr>
          <p:cNvPr id="42" name="グループ化 41">
            <a:extLst>
              <a:ext uri="{FF2B5EF4-FFF2-40B4-BE49-F238E27FC236}">
                <a16:creationId xmlns:a16="http://schemas.microsoft.com/office/drawing/2014/main" id="{40C95508-222E-42B8-8124-54D271C09850}"/>
              </a:ext>
            </a:extLst>
          </p:cNvPr>
          <p:cNvGrpSpPr/>
          <p:nvPr/>
        </p:nvGrpSpPr>
        <p:grpSpPr>
          <a:xfrm>
            <a:off x="3363979" y="3429000"/>
            <a:ext cx="734400" cy="612227"/>
            <a:chOff x="3320370" y="3449261"/>
            <a:chExt cx="734400" cy="612227"/>
          </a:xfrm>
          <a:noFill/>
        </p:grpSpPr>
        <p:sp>
          <p:nvSpPr>
            <p:cNvPr id="43" name="正方形/長方形 42">
              <a:extLst>
                <a:ext uri="{FF2B5EF4-FFF2-40B4-BE49-F238E27FC236}">
                  <a16:creationId xmlns:a16="http://schemas.microsoft.com/office/drawing/2014/main" id="{CEF4B4BB-1CE0-4754-B8A4-7A5AFFEEF580}"/>
                </a:ext>
              </a:extLst>
            </p:cNvPr>
            <p:cNvSpPr/>
            <p:nvPr/>
          </p:nvSpPr>
          <p:spPr>
            <a:xfrm>
              <a:off x="3320370" y="3615088"/>
              <a:ext cx="734400" cy="446400"/>
            </a:xfrm>
            <a:prstGeom prst="rect">
              <a:avLst/>
            </a:prstGeom>
            <a:grp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バランシングコスト</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の結果確認依頼</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の受領</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44" name="テキスト ボックス 43">
              <a:extLst>
                <a:ext uri="{FF2B5EF4-FFF2-40B4-BE49-F238E27FC236}">
                  <a16:creationId xmlns:a16="http://schemas.microsoft.com/office/drawing/2014/main" id="{63B14DB9-22D5-4A84-A4A2-B90E6699FFF2}"/>
                </a:ext>
              </a:extLst>
            </p:cNvPr>
            <p:cNvSpPr txBox="1"/>
            <p:nvPr/>
          </p:nvSpPr>
          <p:spPr>
            <a:xfrm>
              <a:off x="3320370" y="3449261"/>
              <a:ext cx="268887" cy="181380"/>
            </a:xfrm>
            <a:prstGeom prst="rect">
              <a:avLst/>
            </a:prstGeom>
            <a:grp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04</a:t>
              </a:r>
            </a:p>
          </p:txBody>
        </p:sp>
      </p:grpSp>
      <p:sp>
        <p:nvSpPr>
          <p:cNvPr id="45" name="正方形/長方形 36">
            <a:extLst>
              <a:ext uri="{FF2B5EF4-FFF2-40B4-BE49-F238E27FC236}">
                <a16:creationId xmlns:a16="http://schemas.microsoft.com/office/drawing/2014/main" id="{1EB48A21-3597-4312-83E9-82DA5D34FFCF}"/>
              </a:ext>
            </a:extLst>
          </p:cNvPr>
          <p:cNvSpPr/>
          <p:nvPr/>
        </p:nvSpPr>
        <p:spPr>
          <a:xfrm>
            <a:off x="3575983" y="634954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sp>
        <p:nvSpPr>
          <p:cNvPr id="46" name="正方形/長方形 45">
            <a:extLst>
              <a:ext uri="{FF2B5EF4-FFF2-40B4-BE49-F238E27FC236}">
                <a16:creationId xmlns:a16="http://schemas.microsoft.com/office/drawing/2014/main" id="{696E1FC0-CFDF-4DFF-8AC3-E54DCD0F184C}"/>
              </a:ext>
            </a:extLst>
          </p:cNvPr>
          <p:cNvSpPr/>
          <p:nvPr/>
        </p:nvSpPr>
        <p:spPr>
          <a:xfrm>
            <a:off x="3663797" y="6349548"/>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47" name="直線矢印コネクタ 46">
            <a:extLst>
              <a:ext uri="{FF2B5EF4-FFF2-40B4-BE49-F238E27FC236}">
                <a16:creationId xmlns:a16="http://schemas.microsoft.com/office/drawing/2014/main" id="{8942AB94-1BE7-41CA-BF47-5492FB488291}"/>
              </a:ext>
            </a:extLst>
          </p:cNvPr>
          <p:cNvCxnSpPr>
            <a:cxnSpLocks/>
            <a:endCxn id="40" idx="2"/>
          </p:cNvCxnSpPr>
          <p:nvPr/>
        </p:nvCxnSpPr>
        <p:spPr>
          <a:xfrm flipH="1" flipV="1">
            <a:off x="3731179" y="5139751"/>
            <a:ext cx="0" cy="828000"/>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50" name="グループ化 49">
            <a:extLst>
              <a:ext uri="{FF2B5EF4-FFF2-40B4-BE49-F238E27FC236}">
                <a16:creationId xmlns:a16="http://schemas.microsoft.com/office/drawing/2014/main" id="{CD79A9EC-0919-46AC-A5ED-D674EC1BFF4E}"/>
              </a:ext>
            </a:extLst>
          </p:cNvPr>
          <p:cNvGrpSpPr/>
          <p:nvPr/>
        </p:nvGrpSpPr>
        <p:grpSpPr>
          <a:xfrm>
            <a:off x="3608663" y="5974218"/>
            <a:ext cx="254269" cy="450827"/>
            <a:chOff x="2515451" y="5897715"/>
            <a:chExt cx="254269" cy="450827"/>
          </a:xfrm>
        </p:grpSpPr>
        <p:sp>
          <p:nvSpPr>
            <p:cNvPr id="51" name="Freeform 266">
              <a:extLst>
                <a:ext uri="{FF2B5EF4-FFF2-40B4-BE49-F238E27FC236}">
                  <a16:creationId xmlns:a16="http://schemas.microsoft.com/office/drawing/2014/main" id="{149DAB30-DF03-480A-B740-7A60E87E64AF}"/>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68" name="正方形/長方形 36">
              <a:extLst>
                <a:ext uri="{FF2B5EF4-FFF2-40B4-BE49-F238E27FC236}">
                  <a16:creationId xmlns:a16="http://schemas.microsoft.com/office/drawing/2014/main" id="{BBE4BB11-0383-497A-84C6-F7C43995753C}"/>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cxnSp>
        <p:nvCxnSpPr>
          <p:cNvPr id="75" name="直線矢印コネクタ 74">
            <a:extLst>
              <a:ext uri="{FF2B5EF4-FFF2-40B4-BE49-F238E27FC236}">
                <a16:creationId xmlns:a16="http://schemas.microsoft.com/office/drawing/2014/main" id="{450EE206-4181-4603-9A5B-6876F2AB6AC2}"/>
              </a:ext>
            </a:extLst>
          </p:cNvPr>
          <p:cNvCxnSpPr>
            <a:cxnSpLocks/>
            <a:stCxn id="40" idx="0"/>
            <a:endCxn id="43" idx="2"/>
          </p:cNvCxnSpPr>
          <p:nvPr/>
        </p:nvCxnSpPr>
        <p:spPr>
          <a:xfrm flipV="1">
            <a:off x="3731179" y="4041227"/>
            <a:ext cx="0" cy="652124"/>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77" name="直線矢印コネクタ 76">
            <a:extLst>
              <a:ext uri="{FF2B5EF4-FFF2-40B4-BE49-F238E27FC236}">
                <a16:creationId xmlns:a16="http://schemas.microsoft.com/office/drawing/2014/main" id="{B8B1CBD0-FF4F-42E0-8F07-721ED78F273C}"/>
              </a:ext>
            </a:extLst>
          </p:cNvPr>
          <p:cNvCxnSpPr>
            <a:cxnSpLocks/>
            <a:stCxn id="43" idx="3"/>
            <a:endCxn id="102" idx="1"/>
          </p:cNvCxnSpPr>
          <p:nvPr/>
        </p:nvCxnSpPr>
        <p:spPr>
          <a:xfrm>
            <a:off x="4098379" y="3818027"/>
            <a:ext cx="411504" cy="0"/>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78" name="直線矢印コネクタ 77">
            <a:extLst>
              <a:ext uri="{FF2B5EF4-FFF2-40B4-BE49-F238E27FC236}">
                <a16:creationId xmlns:a16="http://schemas.microsoft.com/office/drawing/2014/main" id="{0CC4639C-C332-4C2D-9857-445C298B7B8E}"/>
              </a:ext>
            </a:extLst>
          </p:cNvPr>
          <p:cNvCxnSpPr>
            <a:cxnSpLocks/>
            <a:stCxn id="71" idx="3"/>
            <a:endCxn id="40" idx="1"/>
          </p:cNvCxnSpPr>
          <p:nvPr/>
        </p:nvCxnSpPr>
        <p:spPr>
          <a:xfrm>
            <a:off x="2973809" y="4916551"/>
            <a:ext cx="390170" cy="0"/>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79" name="正方形/長方形 78">
            <a:extLst>
              <a:ext uri="{FF2B5EF4-FFF2-40B4-BE49-F238E27FC236}">
                <a16:creationId xmlns:a16="http://schemas.microsoft.com/office/drawing/2014/main" id="{7E06E57E-07BC-4DA4-99CF-C64A9ED69CC5}"/>
              </a:ext>
            </a:extLst>
          </p:cNvPr>
          <p:cNvSpPr/>
          <p:nvPr/>
        </p:nvSpPr>
        <p:spPr>
          <a:xfrm>
            <a:off x="4802639" y="6358896"/>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80" name="直線矢印コネクタ 79">
            <a:extLst>
              <a:ext uri="{FF2B5EF4-FFF2-40B4-BE49-F238E27FC236}">
                <a16:creationId xmlns:a16="http://schemas.microsoft.com/office/drawing/2014/main" id="{0B05DCCB-6723-425E-BF3B-CA06930AB62D}"/>
              </a:ext>
            </a:extLst>
          </p:cNvPr>
          <p:cNvCxnSpPr>
            <a:cxnSpLocks/>
          </p:cNvCxnSpPr>
          <p:nvPr/>
        </p:nvCxnSpPr>
        <p:spPr>
          <a:xfrm flipV="1">
            <a:off x="4874639" y="4041227"/>
            <a:ext cx="0" cy="1926524"/>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81" name="グループ化 80">
            <a:extLst>
              <a:ext uri="{FF2B5EF4-FFF2-40B4-BE49-F238E27FC236}">
                <a16:creationId xmlns:a16="http://schemas.microsoft.com/office/drawing/2014/main" id="{6858E3BA-0C31-4F59-98D7-BDA97BB48431}"/>
              </a:ext>
            </a:extLst>
          </p:cNvPr>
          <p:cNvGrpSpPr/>
          <p:nvPr/>
        </p:nvGrpSpPr>
        <p:grpSpPr>
          <a:xfrm>
            <a:off x="4747505" y="5983566"/>
            <a:ext cx="254269" cy="450827"/>
            <a:chOff x="2515451" y="5897715"/>
            <a:chExt cx="254269" cy="450827"/>
          </a:xfrm>
        </p:grpSpPr>
        <p:sp>
          <p:nvSpPr>
            <p:cNvPr id="82" name="Freeform 266">
              <a:extLst>
                <a:ext uri="{FF2B5EF4-FFF2-40B4-BE49-F238E27FC236}">
                  <a16:creationId xmlns:a16="http://schemas.microsoft.com/office/drawing/2014/main" id="{ED94BA2A-5AE8-4E0C-A3FF-D8F96088D1A4}"/>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83" name="正方形/長方形 36">
              <a:extLst>
                <a:ext uri="{FF2B5EF4-FFF2-40B4-BE49-F238E27FC236}">
                  <a16:creationId xmlns:a16="http://schemas.microsoft.com/office/drawing/2014/main" id="{926B0371-9D29-43C9-A236-C3E5D809A4CD}"/>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Tree>
    <p:extLst>
      <p:ext uri="{BB962C8B-B14F-4D97-AF65-F5344CB8AC3E}">
        <p14:creationId xmlns:p14="http://schemas.microsoft.com/office/powerpoint/2010/main" val="2289992336"/>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ja-JP" altLang="en-US" dirty="0">
                <a:latin typeface="Meiryo UI" panose="020B0604030504040204" pitchFamily="50" charset="-128"/>
                <a:ea typeface="Meiryo UI" panose="020B0604030504040204" pitchFamily="50" charset="-128"/>
              </a:rPr>
              <a:t>業務フロー</a:t>
            </a:r>
            <a:br>
              <a:rPr lang="en-US" altLang="ja-JP" dirty="0">
                <a:latin typeface="Meiryo UI" panose="020B0604030504040204" pitchFamily="50" charset="-128"/>
                <a:ea typeface="Meiryo UI" panose="020B0604030504040204" pitchFamily="50" charset="-128"/>
              </a:rPr>
            </a:br>
            <a:r>
              <a:rPr lang="ja-JP" altLang="en-US" dirty="0">
                <a:latin typeface="Meiryo UI" panose="020B0604030504040204" pitchFamily="50" charset="-128"/>
                <a:ea typeface="Meiryo UI" panose="020B0604030504040204" pitchFamily="50" charset="-128"/>
              </a:rPr>
              <a:t>事前準備：算定諸元管理 </a:t>
            </a:r>
            <a:r>
              <a:rPr lang="en-US" altLang="ja-JP" dirty="0">
                <a:latin typeface="Meiryo UI" panose="020B0604030504040204" pitchFamily="50" charset="-128"/>
                <a:ea typeface="Meiryo UI" panose="020B0604030504040204" pitchFamily="50" charset="-128"/>
                <a:cs typeface="Arial" panose="020B0604020202020204" pitchFamily="34" charset="0"/>
              </a:rPr>
              <a:t>– </a:t>
            </a:r>
            <a:r>
              <a:rPr lang="ja-JP" altLang="en-US" dirty="0">
                <a:latin typeface="Meiryo UI" panose="020B0604030504040204" pitchFamily="50" charset="-128"/>
                <a:ea typeface="Meiryo UI" panose="020B0604030504040204" pitchFamily="50" charset="-128"/>
              </a:rPr>
              <a:t>バランシングコスト</a:t>
            </a:r>
            <a:endParaRPr kumimoji="1" lang="ja-JP" altLang="en-US" dirty="0">
              <a:latin typeface="Meiryo UI" panose="020B0604030504040204" pitchFamily="50" charset="-128"/>
              <a:ea typeface="Meiryo UI" panose="020B0604030504040204" pitchFamily="50" charset="-128"/>
            </a:endParaRPr>
          </a:p>
        </p:txBody>
      </p:sp>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1288036323"/>
              </p:ext>
            </p:extLst>
          </p:nvPr>
        </p:nvGraphicFramePr>
        <p:xfrm>
          <a:off x="141614" y="1118597"/>
          <a:ext cx="9511433" cy="5678129"/>
        </p:xfrm>
        <a:graphic>
          <a:graphicData uri="http://schemas.openxmlformats.org/drawingml/2006/table">
            <a:tbl>
              <a:tblPr firstRow="1" bandRow="1">
                <a:tableStyleId>{2D5ABB26-0587-4C30-8999-92F81FD0307C}</a:tableStyleId>
              </a:tblPr>
              <a:tblGrid>
                <a:gridCol w="367433">
                  <a:extLst>
                    <a:ext uri="{9D8B030D-6E8A-4147-A177-3AD203B41FA5}">
                      <a16:colId xmlns:a16="http://schemas.microsoft.com/office/drawing/2014/main" val="358073148"/>
                    </a:ext>
                  </a:extLst>
                </a:gridCol>
                <a:gridCol w="692468">
                  <a:extLst>
                    <a:ext uri="{9D8B030D-6E8A-4147-A177-3AD203B41FA5}">
                      <a16:colId xmlns:a16="http://schemas.microsoft.com/office/drawing/2014/main" val="3311309282"/>
                    </a:ext>
                  </a:extLst>
                </a:gridCol>
                <a:gridCol w="5634355">
                  <a:extLst>
                    <a:ext uri="{9D8B030D-6E8A-4147-A177-3AD203B41FA5}">
                      <a16:colId xmlns:a16="http://schemas.microsoft.com/office/drawing/2014/main" val="1235158156"/>
                    </a:ext>
                  </a:extLst>
                </a:gridCol>
                <a:gridCol w="743281">
                  <a:extLst>
                    <a:ext uri="{9D8B030D-6E8A-4147-A177-3AD203B41FA5}">
                      <a16:colId xmlns:a16="http://schemas.microsoft.com/office/drawing/2014/main" val="1569325774"/>
                    </a:ext>
                  </a:extLst>
                </a:gridCol>
                <a:gridCol w="1084082">
                  <a:extLst>
                    <a:ext uri="{9D8B030D-6E8A-4147-A177-3AD203B41FA5}">
                      <a16:colId xmlns:a16="http://schemas.microsoft.com/office/drawing/2014/main" val="2107820620"/>
                    </a:ext>
                  </a:extLst>
                </a:gridCol>
                <a:gridCol w="989814">
                  <a:extLst>
                    <a:ext uri="{9D8B030D-6E8A-4147-A177-3AD203B41FA5}">
                      <a16:colId xmlns:a16="http://schemas.microsoft.com/office/drawing/2014/main" val="2019607348"/>
                    </a:ext>
                  </a:extLst>
                </a:gridCol>
              </a:tblGrid>
              <a:tr h="0">
                <a:tc gridSpan="2">
                  <a:txBody>
                    <a:bodyPr/>
                    <a:lstStyle/>
                    <a:p>
                      <a:pPr algn="l"/>
                      <a:r>
                        <a:rPr kumimoji="1" lang="ja-JP" altLang="en-US" sz="1200" b="0" dirty="0">
                          <a:latin typeface="Meiryo UI" panose="020B0604030504040204" pitchFamily="50" charset="-128"/>
                          <a:ea typeface="Meiryo UI" panose="020B0604030504040204" pitchFamily="50" charset="-128"/>
                        </a:rPr>
                        <a:t>業務</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2">
                  <a:txBody>
                    <a:bodyPr/>
                    <a:lstStyle/>
                    <a:p>
                      <a:pPr algn="l"/>
                      <a:r>
                        <a:rPr lang="ja-JP" altLang="en-US" sz="1200" dirty="0">
                          <a:latin typeface="Meiryo UI" panose="020B0604030504040204" pitchFamily="50" charset="-128"/>
                          <a:ea typeface="Meiryo UI" panose="020B0604030504040204" pitchFamily="50" charset="-128"/>
                        </a:rPr>
                        <a:t>算定諸元管理 </a:t>
                      </a:r>
                      <a:r>
                        <a:rPr lang="en-US" altLang="ja-JP" sz="1200" dirty="0">
                          <a:latin typeface="Arial" panose="020B0604020202020204" pitchFamily="34" charset="0"/>
                          <a:ea typeface="Meiryo UI" panose="020B0604030504040204" pitchFamily="50" charset="-128"/>
                          <a:cs typeface="Arial" panose="020B0604020202020204" pitchFamily="34" charset="0"/>
                        </a:rPr>
                        <a:t>– </a:t>
                      </a:r>
                      <a:r>
                        <a:rPr kumimoji="1" lang="ja-JP" altLang="en-US" sz="1200" b="0" dirty="0">
                          <a:latin typeface="Meiryo UI" panose="020B0604030504040204" pitchFamily="50" charset="-128"/>
                          <a:ea typeface="Meiryo UI" panose="020B0604030504040204" pitchFamily="50" charset="-128"/>
                        </a:rPr>
                        <a:t>バランシングコスト</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ctr"/>
                      <a:r>
                        <a:rPr kumimoji="1" lang="ja-JP" altLang="en-US" sz="1200" b="0" dirty="0">
                          <a:latin typeface="Meiryo UI" panose="020B0604030504040204" pitchFamily="50" charset="-128"/>
                          <a:ea typeface="Meiryo UI" panose="020B0604030504040204" pitchFamily="50" charset="-128"/>
                        </a:rPr>
                        <a:t>業務コード</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200" b="0" dirty="0">
                          <a:latin typeface="Meiryo UI" panose="020B0604030504040204" pitchFamily="50" charset="-128"/>
                          <a:ea typeface="Meiryo UI" panose="020B0604030504040204" pitchFamily="50" charset="-128"/>
                        </a:rPr>
                        <a:t>CMN030</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0">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業務内容</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4">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広域機関が、経済産業省が発表するバランシングコストをシステムに登録する。また、登録したデータを変更・照会する。</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868788017"/>
                  </a:ext>
                </a:extLst>
              </a:tr>
              <a:tr h="0">
                <a:tc gridSpan="2">
                  <a:txBody>
                    <a:bodyPr/>
                    <a:lstStyle/>
                    <a:p>
                      <a:pPr marL="0" indent="0" algn="l">
                        <a:buFont typeface="Arial" panose="020B0604020202020204" pitchFamily="34" charset="0"/>
                        <a:buNone/>
                      </a:pPr>
                      <a:r>
                        <a:rPr kumimoji="1" lang="ja-JP" altLang="en-US" sz="1200" b="0">
                          <a:latin typeface="Meiryo UI" panose="020B0604030504040204" pitchFamily="50" charset="-128"/>
                          <a:ea typeface="Meiryo UI" panose="020B0604030504040204" pitchFamily="50" charset="-128"/>
                        </a:rPr>
                        <a:t>業務タイミング</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4">
                  <a:txBody>
                    <a:bodyPr/>
                    <a:lstStyle/>
                    <a:p>
                      <a:pPr marL="0" indent="0" algn="l">
                        <a:buFont typeface="Arial" panose="020B0604020202020204" pitchFamily="34" charset="0"/>
                        <a:buNone/>
                      </a:pPr>
                      <a:r>
                        <a:rPr kumimoji="1" lang="ja-JP" altLang="en-US" sz="1200" b="0" dirty="0">
                          <a:solidFill>
                            <a:schemeClr val="tx1"/>
                          </a:solidFill>
                          <a:latin typeface="Meiryo UI" panose="020B0604030504040204" pitchFamily="50" charset="-128"/>
                          <a:ea typeface="Meiryo UI" panose="020B0604030504040204" pitchFamily="50" charset="-128"/>
                        </a:rPr>
                        <a:t>年次</a:t>
                      </a:r>
                      <a:endParaRPr kumimoji="1" lang="en-US" altLang="ja-JP" sz="1000" b="0"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46641634"/>
                  </a:ext>
                </a:extLst>
              </a:tr>
              <a:tr h="0">
                <a:tc gridSpan="2">
                  <a:txBody>
                    <a:bodyPr/>
                    <a:lstStyle/>
                    <a:p>
                      <a:pPr marL="0" indent="0" algn="l">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関連アクター</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4">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広域機関、経済産業省</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747063371"/>
                  </a:ext>
                </a:extLst>
              </a:tr>
              <a:tr h="1149492">
                <a:tc gridSpan="2">
                  <a:txBody>
                    <a:bodyPr/>
                    <a:lstStyle/>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経済産業省</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indent="0" algn="ctr">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ctr" defTabSz="68578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変更</a:t>
                      </a:r>
                      <a:r>
                        <a:rPr kumimoji="1" lang="en-US" altLang="ja-JP" sz="1200" b="0" dirty="0">
                          <a:latin typeface="Meiryo UI" panose="020B0604030504040204" pitchFamily="50" charset="-128"/>
                          <a:ea typeface="Meiryo UI" panose="020B0604030504040204" pitchFamily="50" charset="-128"/>
                        </a:rPr>
                        <a:t>】</a:t>
                      </a: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ctr" defTabSz="68578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照会</a:t>
                      </a:r>
                      <a:r>
                        <a:rPr kumimoji="1" lang="en-US" altLang="ja-JP" sz="1200" b="0" dirty="0">
                          <a:latin typeface="Meiryo UI" panose="020B0604030504040204" pitchFamily="50" charset="-128"/>
                          <a:ea typeface="Meiryo UI" panose="020B0604030504040204" pitchFamily="50" charset="-128"/>
                        </a:rPr>
                        <a:t>】</a:t>
                      </a: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nchor="ctr"/>
                </a:tc>
                <a:tc hMerge="1">
                  <a:txBody>
                    <a:bodyPr/>
                    <a:lstStyle/>
                    <a:p>
                      <a:endParaRPr kumimoji="1" lang="ja-JP" altLang="en-US"/>
                    </a:p>
                  </a:txBody>
                  <a:tcPr/>
                </a:tc>
                <a:extLst>
                  <a:ext uri="{0D108BD9-81ED-4DB2-BD59-A6C34878D82A}">
                    <a16:rowId xmlns:a16="http://schemas.microsoft.com/office/drawing/2014/main" val="1155863407"/>
                  </a:ext>
                </a:extLst>
              </a:tr>
              <a:tr h="1069943">
                <a:tc rowSpan="2">
                  <a:txBody>
                    <a:bodyPr/>
                    <a:lstStyle/>
                    <a:p>
                      <a:pPr marL="0" indent="0" algn="ctr">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確認者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lumMod val="95000"/>
                      </a:schemeClr>
                    </a:solidFill>
                  </a:tcPr>
                </a:tc>
                <a:tc>
                  <a:txBody>
                    <a:bodyPr/>
                    <a:lstStyle/>
                    <a:p>
                      <a:pPr marL="0" marR="0" lvl="0" indent="0" algn="ctr" defTabSz="685783"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tc rowSpan="2" gridSpan="3">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rowSpan="2" hMerge="1">
                  <a:txBody>
                    <a:bodyPr/>
                    <a:lstStyle/>
                    <a:p>
                      <a:endParaRPr kumimoji="1" lang="ja-JP" altLang="en-US"/>
                    </a:p>
                  </a:txBody>
                  <a:tcPr/>
                </a:tc>
                <a:tc rowSpan="2" hMerge="1">
                  <a:txBody>
                    <a:bodyPr/>
                    <a:lstStyle/>
                    <a:p>
                      <a:endParaRPr kumimoji="1" lang="ja-JP" altLang="en-US"/>
                    </a:p>
                  </a:txBody>
                  <a:tcPr/>
                </a:tc>
                <a:extLst>
                  <a:ext uri="{0D108BD9-81ED-4DB2-BD59-A6C34878D82A}">
                    <a16:rowId xmlns:a16="http://schemas.microsoft.com/office/drawing/2014/main" val="3776034627"/>
                  </a:ext>
                </a:extLst>
              </a:tr>
              <a:tr h="1069943">
                <a:tc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作業者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ctr" defTabSz="685783"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gridSpan="3"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hMerge="1" vMerge="1">
                  <a:txBody>
                    <a:bodyPr/>
                    <a:lstStyle/>
                    <a:p>
                      <a:endParaRPr kumimoji="1" lang="ja-JP" altLang="en-US"/>
                    </a:p>
                  </a:txBody>
                  <a:tcPr/>
                </a:tc>
                <a:tc hMerge="1" vMerge="1">
                  <a:txBody>
                    <a:bodyPr/>
                    <a:lstStyle/>
                    <a:p>
                      <a:endParaRPr kumimoji="1" lang="ja-JP" altLang="en-US"/>
                    </a:p>
                  </a:txBody>
                  <a:tcPr/>
                </a:tc>
                <a:extLst>
                  <a:ext uri="{0D108BD9-81ED-4DB2-BD59-A6C34878D82A}">
                    <a16:rowId xmlns:a16="http://schemas.microsoft.com/office/drawing/2014/main" val="603231057"/>
                  </a:ext>
                </a:extLst>
              </a:tr>
              <a:tr h="1291471">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システム</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685783"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5629721"/>
                  </a:ext>
                </a:extLst>
              </a:tr>
            </a:tbl>
          </a:graphicData>
        </a:graphic>
      </p:graphicFrame>
      <p:sp>
        <p:nvSpPr>
          <p:cNvPr id="73" name="ドーナツ 24">
            <a:extLst>
              <a:ext uri="{FF2B5EF4-FFF2-40B4-BE49-F238E27FC236}">
                <a16:creationId xmlns:a16="http://schemas.microsoft.com/office/drawing/2014/main" id="{179A4535-E924-4472-9EB5-644C993343D0}"/>
              </a:ext>
            </a:extLst>
          </p:cNvPr>
          <p:cNvSpPr/>
          <p:nvPr/>
        </p:nvSpPr>
        <p:spPr bwMode="auto">
          <a:xfrm>
            <a:off x="7264675" y="4296259"/>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START</a:t>
            </a:r>
            <a:endParaRPr kumimoji="0" lang="ja-JP" altLang="en-US" sz="700" kern="0" dirty="0">
              <a:latin typeface="Meiryo UI"/>
              <a:ea typeface="Meiryo UI"/>
              <a:cs typeface="Tahoma" pitchFamily="34" charset="0"/>
            </a:endParaRPr>
          </a:p>
        </p:txBody>
      </p:sp>
      <p:cxnSp>
        <p:nvCxnSpPr>
          <p:cNvPr id="74" name="直線矢印コネクタ 73">
            <a:extLst>
              <a:ext uri="{FF2B5EF4-FFF2-40B4-BE49-F238E27FC236}">
                <a16:creationId xmlns:a16="http://schemas.microsoft.com/office/drawing/2014/main" id="{E2EBAA4D-D660-4ECC-A533-62B6A6FD4DF3}"/>
              </a:ext>
            </a:extLst>
          </p:cNvPr>
          <p:cNvCxnSpPr>
            <a:cxnSpLocks/>
            <a:stCxn id="78" idx="3"/>
            <a:endCxn id="75" idx="2"/>
          </p:cNvCxnSpPr>
          <p:nvPr/>
        </p:nvCxnSpPr>
        <p:spPr>
          <a:xfrm>
            <a:off x="8634142" y="4482361"/>
            <a:ext cx="246335" cy="48"/>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75" name="ドーナツ 24">
            <a:extLst>
              <a:ext uri="{FF2B5EF4-FFF2-40B4-BE49-F238E27FC236}">
                <a16:creationId xmlns:a16="http://schemas.microsoft.com/office/drawing/2014/main" id="{D056C070-CD2B-4B1F-B322-86497B188CA5}"/>
              </a:ext>
            </a:extLst>
          </p:cNvPr>
          <p:cNvSpPr/>
          <p:nvPr/>
        </p:nvSpPr>
        <p:spPr bwMode="auto">
          <a:xfrm>
            <a:off x="8880477" y="4299121"/>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END</a:t>
            </a:r>
          </a:p>
        </p:txBody>
      </p:sp>
      <p:cxnSp>
        <p:nvCxnSpPr>
          <p:cNvPr id="76" name="直線矢印コネクタ 75">
            <a:extLst>
              <a:ext uri="{FF2B5EF4-FFF2-40B4-BE49-F238E27FC236}">
                <a16:creationId xmlns:a16="http://schemas.microsoft.com/office/drawing/2014/main" id="{EE5BD88F-1639-4C06-8E0F-5B433CC4659C}"/>
              </a:ext>
            </a:extLst>
          </p:cNvPr>
          <p:cNvCxnSpPr>
            <a:cxnSpLocks/>
            <a:stCxn id="73" idx="6"/>
            <a:endCxn id="78" idx="1"/>
          </p:cNvCxnSpPr>
          <p:nvPr/>
        </p:nvCxnSpPr>
        <p:spPr>
          <a:xfrm>
            <a:off x="7653406" y="4479547"/>
            <a:ext cx="246336" cy="2814"/>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77" name="グループ化 76">
            <a:extLst>
              <a:ext uri="{FF2B5EF4-FFF2-40B4-BE49-F238E27FC236}">
                <a16:creationId xmlns:a16="http://schemas.microsoft.com/office/drawing/2014/main" id="{55A4B50A-D204-4E63-80CC-981604F487AD}"/>
              </a:ext>
            </a:extLst>
          </p:cNvPr>
          <p:cNvGrpSpPr/>
          <p:nvPr/>
        </p:nvGrpSpPr>
        <p:grpSpPr>
          <a:xfrm>
            <a:off x="7899742" y="4093334"/>
            <a:ext cx="734400" cy="612227"/>
            <a:chOff x="2491032" y="3449261"/>
            <a:chExt cx="734400" cy="612227"/>
          </a:xfrm>
        </p:grpSpPr>
        <p:sp>
          <p:nvSpPr>
            <p:cNvPr id="78" name="正方形/長方形 77">
              <a:extLst>
                <a:ext uri="{FF2B5EF4-FFF2-40B4-BE49-F238E27FC236}">
                  <a16:creationId xmlns:a16="http://schemas.microsoft.com/office/drawing/2014/main" id="{81C6EE4A-17BC-43B7-ADC6-361B94DE6929}"/>
                </a:ext>
              </a:extLst>
            </p:cNvPr>
            <p:cNvSpPr/>
            <p:nvPr/>
          </p:nvSpPr>
          <p:spPr>
            <a:xfrm>
              <a:off x="2491032"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バランシングコスト</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照会</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79" name="テキスト ボックス 78">
              <a:extLst>
                <a:ext uri="{FF2B5EF4-FFF2-40B4-BE49-F238E27FC236}">
                  <a16:creationId xmlns:a16="http://schemas.microsoft.com/office/drawing/2014/main" id="{735FCD95-4CE1-4C28-8B7F-B88078CD50A0}"/>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01</a:t>
              </a:r>
              <a:endParaRPr lang="ja-JP" altLang="en-US" sz="800" dirty="0">
                <a:latin typeface="Meiryo UI" panose="020B0604030504040204" pitchFamily="50" charset="-128"/>
                <a:ea typeface="Meiryo UI" panose="020B0604030504040204" pitchFamily="50" charset="-128"/>
              </a:endParaRPr>
            </a:p>
          </p:txBody>
        </p:sp>
      </p:grpSp>
      <p:cxnSp>
        <p:nvCxnSpPr>
          <p:cNvPr id="80" name="直線矢印コネクタ 79">
            <a:extLst>
              <a:ext uri="{FF2B5EF4-FFF2-40B4-BE49-F238E27FC236}">
                <a16:creationId xmlns:a16="http://schemas.microsoft.com/office/drawing/2014/main" id="{8E4FBC42-74B3-4A9C-81C5-22CB9BC3A4A7}"/>
              </a:ext>
            </a:extLst>
          </p:cNvPr>
          <p:cNvCxnSpPr>
            <a:cxnSpLocks/>
            <a:stCxn id="83" idx="0"/>
            <a:endCxn id="78" idx="2"/>
          </p:cNvCxnSpPr>
          <p:nvPr/>
        </p:nvCxnSpPr>
        <p:spPr>
          <a:xfrm flipV="1">
            <a:off x="8264419" y="4705561"/>
            <a:ext cx="2523" cy="1287688"/>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81" name="グループ化 80">
            <a:extLst>
              <a:ext uri="{FF2B5EF4-FFF2-40B4-BE49-F238E27FC236}">
                <a16:creationId xmlns:a16="http://schemas.microsoft.com/office/drawing/2014/main" id="{303E64FF-4A93-49FA-9640-D0F5780B7F89}"/>
              </a:ext>
            </a:extLst>
          </p:cNvPr>
          <p:cNvGrpSpPr/>
          <p:nvPr/>
        </p:nvGrpSpPr>
        <p:grpSpPr>
          <a:xfrm>
            <a:off x="8137284" y="5989446"/>
            <a:ext cx="254269" cy="450827"/>
            <a:chOff x="2515451" y="5897715"/>
            <a:chExt cx="254269" cy="450827"/>
          </a:xfrm>
        </p:grpSpPr>
        <p:sp>
          <p:nvSpPr>
            <p:cNvPr id="82" name="Freeform 266">
              <a:extLst>
                <a:ext uri="{FF2B5EF4-FFF2-40B4-BE49-F238E27FC236}">
                  <a16:creationId xmlns:a16="http://schemas.microsoft.com/office/drawing/2014/main" id="{8FD1CA66-4F06-49F2-966F-9544BC7CC98A}"/>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83" name="正方形/長方形 36">
              <a:extLst>
                <a:ext uri="{FF2B5EF4-FFF2-40B4-BE49-F238E27FC236}">
                  <a16:creationId xmlns:a16="http://schemas.microsoft.com/office/drawing/2014/main" id="{DAC889F8-D694-4728-AB28-09AE2BADA1D8}"/>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84" name="正方形/長方形 83">
            <a:extLst>
              <a:ext uri="{FF2B5EF4-FFF2-40B4-BE49-F238E27FC236}">
                <a16:creationId xmlns:a16="http://schemas.microsoft.com/office/drawing/2014/main" id="{28EA1455-A7B1-4E6C-9310-716662AF446D}"/>
              </a:ext>
            </a:extLst>
          </p:cNvPr>
          <p:cNvSpPr/>
          <p:nvPr/>
        </p:nvSpPr>
        <p:spPr>
          <a:xfrm>
            <a:off x="8192418" y="6361865"/>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sp>
        <p:nvSpPr>
          <p:cNvPr id="85" name="ドーナツ 24">
            <a:extLst>
              <a:ext uri="{FF2B5EF4-FFF2-40B4-BE49-F238E27FC236}">
                <a16:creationId xmlns:a16="http://schemas.microsoft.com/office/drawing/2014/main" id="{91210D16-409E-4774-B0C6-5C6841E1A652}"/>
              </a:ext>
            </a:extLst>
          </p:cNvPr>
          <p:cNvSpPr/>
          <p:nvPr/>
        </p:nvSpPr>
        <p:spPr bwMode="auto">
          <a:xfrm>
            <a:off x="1320354" y="4801592"/>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START</a:t>
            </a:r>
            <a:endParaRPr kumimoji="0" lang="ja-JP" altLang="en-US" sz="700" kern="0" dirty="0">
              <a:latin typeface="Meiryo UI"/>
              <a:ea typeface="Meiryo UI"/>
              <a:cs typeface="Tahoma" pitchFamily="34" charset="0"/>
            </a:endParaRPr>
          </a:p>
        </p:txBody>
      </p:sp>
      <p:cxnSp>
        <p:nvCxnSpPr>
          <p:cNvPr id="88" name="直線矢印コネクタ 87">
            <a:extLst>
              <a:ext uri="{FF2B5EF4-FFF2-40B4-BE49-F238E27FC236}">
                <a16:creationId xmlns:a16="http://schemas.microsoft.com/office/drawing/2014/main" id="{9468BBA9-92B4-4ED1-8386-0C71B1D553DE}"/>
              </a:ext>
            </a:extLst>
          </p:cNvPr>
          <p:cNvCxnSpPr>
            <a:cxnSpLocks/>
            <a:stCxn id="85" idx="6"/>
            <a:endCxn id="90" idx="1"/>
          </p:cNvCxnSpPr>
          <p:nvPr/>
        </p:nvCxnSpPr>
        <p:spPr>
          <a:xfrm>
            <a:off x="1709085" y="4984880"/>
            <a:ext cx="246336" cy="2814"/>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89" name="グループ化 88">
            <a:extLst>
              <a:ext uri="{FF2B5EF4-FFF2-40B4-BE49-F238E27FC236}">
                <a16:creationId xmlns:a16="http://schemas.microsoft.com/office/drawing/2014/main" id="{111D1AAC-3F10-44B3-81C8-6EA15436CFB9}"/>
              </a:ext>
            </a:extLst>
          </p:cNvPr>
          <p:cNvGrpSpPr/>
          <p:nvPr/>
        </p:nvGrpSpPr>
        <p:grpSpPr>
          <a:xfrm>
            <a:off x="1955421" y="4598667"/>
            <a:ext cx="734400" cy="612227"/>
            <a:chOff x="2491032" y="3449261"/>
            <a:chExt cx="734400" cy="612227"/>
          </a:xfrm>
        </p:grpSpPr>
        <p:sp>
          <p:nvSpPr>
            <p:cNvPr id="90" name="正方形/長方形 89">
              <a:extLst>
                <a:ext uri="{FF2B5EF4-FFF2-40B4-BE49-F238E27FC236}">
                  <a16:creationId xmlns:a16="http://schemas.microsoft.com/office/drawing/2014/main" id="{87FAC839-C59A-46FB-B78F-558CD0C21D66}"/>
                </a:ext>
              </a:extLst>
            </p:cNvPr>
            <p:cNvSpPr/>
            <p:nvPr/>
          </p:nvSpPr>
          <p:spPr>
            <a:xfrm>
              <a:off x="2491032"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バランシングコスト</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変更に係る登録</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91" name="テキスト ボックス 90">
              <a:extLst>
                <a:ext uri="{FF2B5EF4-FFF2-40B4-BE49-F238E27FC236}">
                  <a16:creationId xmlns:a16="http://schemas.microsoft.com/office/drawing/2014/main" id="{B4EF62A1-D261-43A3-8F9B-E93F842B1DA1}"/>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01</a:t>
              </a:r>
              <a:endParaRPr lang="ja-JP" altLang="en-US" sz="800" dirty="0">
                <a:latin typeface="Meiryo UI" panose="020B0604030504040204" pitchFamily="50" charset="-128"/>
                <a:ea typeface="Meiryo UI" panose="020B0604030504040204" pitchFamily="50" charset="-128"/>
              </a:endParaRPr>
            </a:p>
          </p:txBody>
        </p:sp>
      </p:grpSp>
      <p:cxnSp>
        <p:nvCxnSpPr>
          <p:cNvPr id="92" name="直線矢印コネクタ 91">
            <a:extLst>
              <a:ext uri="{FF2B5EF4-FFF2-40B4-BE49-F238E27FC236}">
                <a16:creationId xmlns:a16="http://schemas.microsoft.com/office/drawing/2014/main" id="{FFDFD20C-9A83-4E17-AD92-E8EEB4D18194}"/>
              </a:ext>
            </a:extLst>
          </p:cNvPr>
          <p:cNvCxnSpPr>
            <a:cxnSpLocks/>
            <a:stCxn id="90" idx="2"/>
            <a:endCxn id="95" idx="0"/>
          </p:cNvCxnSpPr>
          <p:nvPr/>
        </p:nvCxnSpPr>
        <p:spPr>
          <a:xfrm>
            <a:off x="2322621" y="5210894"/>
            <a:ext cx="2915" cy="782355"/>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93" name="グループ化 92">
            <a:extLst>
              <a:ext uri="{FF2B5EF4-FFF2-40B4-BE49-F238E27FC236}">
                <a16:creationId xmlns:a16="http://schemas.microsoft.com/office/drawing/2014/main" id="{264FC10D-6BC9-47E6-B88F-8971B4E84EDE}"/>
              </a:ext>
            </a:extLst>
          </p:cNvPr>
          <p:cNvGrpSpPr/>
          <p:nvPr/>
        </p:nvGrpSpPr>
        <p:grpSpPr>
          <a:xfrm>
            <a:off x="2198401" y="5989446"/>
            <a:ext cx="254269" cy="450827"/>
            <a:chOff x="2515451" y="5897715"/>
            <a:chExt cx="254269" cy="450827"/>
          </a:xfrm>
        </p:grpSpPr>
        <p:sp>
          <p:nvSpPr>
            <p:cNvPr id="94" name="Freeform 266">
              <a:extLst>
                <a:ext uri="{FF2B5EF4-FFF2-40B4-BE49-F238E27FC236}">
                  <a16:creationId xmlns:a16="http://schemas.microsoft.com/office/drawing/2014/main" id="{8E0F019D-0F13-4C59-B446-8BABF7CE8273}"/>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95" name="正方形/長方形 36">
              <a:extLst>
                <a:ext uri="{FF2B5EF4-FFF2-40B4-BE49-F238E27FC236}">
                  <a16:creationId xmlns:a16="http://schemas.microsoft.com/office/drawing/2014/main" id="{7CE5083D-BF3F-42F8-A3D4-A5D7DEE29022}"/>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96" name="正方形/長方形 95">
            <a:extLst>
              <a:ext uri="{FF2B5EF4-FFF2-40B4-BE49-F238E27FC236}">
                <a16:creationId xmlns:a16="http://schemas.microsoft.com/office/drawing/2014/main" id="{9633A341-F1F9-4F36-BDF0-2BB8084B9D15}"/>
              </a:ext>
            </a:extLst>
          </p:cNvPr>
          <p:cNvSpPr/>
          <p:nvPr/>
        </p:nvSpPr>
        <p:spPr>
          <a:xfrm>
            <a:off x="2253535" y="6361865"/>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grpSp>
        <p:nvGrpSpPr>
          <p:cNvPr id="55" name="グループ化 54">
            <a:extLst>
              <a:ext uri="{FF2B5EF4-FFF2-40B4-BE49-F238E27FC236}">
                <a16:creationId xmlns:a16="http://schemas.microsoft.com/office/drawing/2014/main" id="{E5BEECBB-520C-499A-8E03-44BE5D68AE5E}"/>
              </a:ext>
            </a:extLst>
          </p:cNvPr>
          <p:cNvGrpSpPr/>
          <p:nvPr/>
        </p:nvGrpSpPr>
        <p:grpSpPr>
          <a:xfrm>
            <a:off x="5989186" y="822685"/>
            <a:ext cx="3842712" cy="205890"/>
            <a:chOff x="6068600" y="822685"/>
            <a:chExt cx="3510050" cy="205890"/>
          </a:xfrm>
        </p:grpSpPr>
        <p:sp>
          <p:nvSpPr>
            <p:cNvPr id="56" name="正方形/長方形 55">
              <a:extLst>
                <a:ext uri="{FF2B5EF4-FFF2-40B4-BE49-F238E27FC236}">
                  <a16:creationId xmlns:a16="http://schemas.microsoft.com/office/drawing/2014/main" id="{AA48CD42-F4FF-48B9-B467-41B71EB11230}"/>
                </a:ext>
              </a:extLst>
            </p:cNvPr>
            <p:cNvSpPr/>
            <p:nvPr/>
          </p:nvSpPr>
          <p:spPr>
            <a:xfrm>
              <a:off x="6506504" y="822685"/>
              <a:ext cx="1254159"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再エネ業務統合システム</a:t>
              </a:r>
            </a:p>
          </p:txBody>
        </p:sp>
        <p:sp>
          <p:nvSpPr>
            <p:cNvPr id="57" name="正方形/長方形 56">
              <a:extLst>
                <a:ext uri="{FF2B5EF4-FFF2-40B4-BE49-F238E27FC236}">
                  <a16:creationId xmlns:a16="http://schemas.microsoft.com/office/drawing/2014/main" id="{7A1F7D93-9B56-4B1D-874D-3BFBF207924B}"/>
                </a:ext>
              </a:extLst>
            </p:cNvPr>
            <p:cNvSpPr/>
            <p:nvPr/>
          </p:nvSpPr>
          <p:spPr>
            <a:xfrm>
              <a:off x="6369354" y="853531"/>
              <a:ext cx="166154" cy="132923"/>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58" name="正方形/長方形 57">
              <a:extLst>
                <a:ext uri="{FF2B5EF4-FFF2-40B4-BE49-F238E27FC236}">
                  <a16:creationId xmlns:a16="http://schemas.microsoft.com/office/drawing/2014/main" id="{B2145FE8-2887-46E8-81B5-0BCC200323E5}"/>
                </a:ext>
              </a:extLst>
            </p:cNvPr>
            <p:cNvSpPr/>
            <p:nvPr/>
          </p:nvSpPr>
          <p:spPr>
            <a:xfrm>
              <a:off x="7488525" y="853531"/>
              <a:ext cx="166154" cy="132923"/>
            </a:xfrm>
            <a:prstGeom prst="rect">
              <a:avLst/>
            </a:prstGeom>
            <a:noFill/>
            <a:ln w="38100" cap="flat" cmpd="thickThin"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59" name="正方形/長方形 58">
              <a:extLst>
                <a:ext uri="{FF2B5EF4-FFF2-40B4-BE49-F238E27FC236}">
                  <a16:creationId xmlns:a16="http://schemas.microsoft.com/office/drawing/2014/main" id="{1BC80CE2-FD43-4E78-B32E-A8BF1F58FB6F}"/>
                </a:ext>
              </a:extLst>
            </p:cNvPr>
            <p:cNvSpPr/>
            <p:nvPr/>
          </p:nvSpPr>
          <p:spPr>
            <a:xfrm>
              <a:off x="7645826" y="822685"/>
              <a:ext cx="1125542"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zh-TW" altLang="en-US" sz="738" kern="0" dirty="0">
                  <a:latin typeface="Meiryo UI"/>
                  <a:ea typeface="Meiryo UI"/>
                  <a:cs typeface="Arial" pitchFamily="34" charset="0"/>
                </a:rPr>
                <a:t>業務詳細仕様</a:t>
              </a:r>
              <a:r>
                <a:rPr kumimoji="0" lang="ja-JP" altLang="en-US" sz="738" kern="0" dirty="0">
                  <a:latin typeface="Meiryo UI"/>
                  <a:ea typeface="Meiryo UI"/>
                  <a:cs typeface="Arial" pitchFamily="34" charset="0"/>
                </a:rPr>
                <a:t>の対象</a:t>
              </a:r>
            </a:p>
          </p:txBody>
        </p:sp>
        <p:sp>
          <p:nvSpPr>
            <p:cNvPr id="60" name="正方形/長方形 59">
              <a:extLst>
                <a:ext uri="{FF2B5EF4-FFF2-40B4-BE49-F238E27FC236}">
                  <a16:creationId xmlns:a16="http://schemas.microsoft.com/office/drawing/2014/main" id="{62E4C3B1-1587-4F64-9AB4-0AC98DAB66A0}"/>
                </a:ext>
              </a:extLst>
            </p:cNvPr>
            <p:cNvSpPr/>
            <p:nvPr/>
          </p:nvSpPr>
          <p:spPr>
            <a:xfrm>
              <a:off x="6068600" y="822685"/>
              <a:ext cx="299077" cy="198871"/>
            </a:xfrm>
            <a:prstGeom prst="rect">
              <a:avLst/>
            </a:prstGeom>
            <a:noFill/>
          </p:spPr>
          <p:txBody>
            <a:bodyPr wrap="none">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r>
                <a:rPr kumimoji="0" lang="ja-JP" altLang="en-US" sz="738" kern="0" dirty="0">
                  <a:latin typeface="Meiryo UI"/>
                  <a:ea typeface="Meiryo UI"/>
                  <a:cs typeface="Arial" pitchFamily="34" charset="0"/>
                </a:rPr>
                <a:t>凡例</a:t>
              </a:r>
            </a:p>
          </p:txBody>
        </p:sp>
        <p:sp>
          <p:nvSpPr>
            <p:cNvPr id="61" name="フローチャート: 定義済み処理 60">
              <a:extLst>
                <a:ext uri="{FF2B5EF4-FFF2-40B4-BE49-F238E27FC236}">
                  <a16:creationId xmlns:a16="http://schemas.microsoft.com/office/drawing/2014/main" id="{718E68E6-DB00-45FC-9DB7-DB441949AC56}"/>
                </a:ext>
              </a:extLst>
            </p:cNvPr>
            <p:cNvSpPr/>
            <p:nvPr/>
          </p:nvSpPr>
          <p:spPr>
            <a:xfrm>
              <a:off x="8579834" y="853531"/>
              <a:ext cx="237359" cy="144000"/>
            </a:xfrm>
            <a:prstGeom prst="flowChartPredefinedProcess">
              <a:avLst/>
            </a:prstGeom>
            <a:noFill/>
            <a:ln w="19050" cap="flat" cmpd="sng" algn="ctr">
              <a:solidFill>
                <a:sysClr val="window" lastClr="FFFFFF">
                  <a:lumMod val="65000"/>
                </a:sysClr>
              </a:solidFill>
              <a:prstDash val="solid"/>
              <a:miter lim="800000"/>
            </a:ln>
            <a:effectLst/>
          </p:spPr>
          <p:txBody>
            <a:bodyPr wrap="none" lIns="0" tIns="33231" rIns="0" bIns="33231" rtlCol="0" anchor="ctr"/>
            <a:lstStyle/>
            <a:p>
              <a:pPr algn="ctr"/>
              <a:endParaRPr kumimoji="0" lang="ja-JP" altLang="en-US" sz="800" kern="0" dirty="0">
                <a:latin typeface="Meiryo UI" panose="020B0604030504040204" pitchFamily="50" charset="-128"/>
                <a:ea typeface="Meiryo UI" panose="020B0604030504040204" pitchFamily="50" charset="-128"/>
                <a:cs typeface="Arial" pitchFamily="34" charset="0"/>
              </a:endParaRPr>
            </a:p>
          </p:txBody>
        </p:sp>
        <p:sp>
          <p:nvSpPr>
            <p:cNvPr id="62" name="正方形/長方形 61">
              <a:extLst>
                <a:ext uri="{FF2B5EF4-FFF2-40B4-BE49-F238E27FC236}">
                  <a16:creationId xmlns:a16="http://schemas.microsoft.com/office/drawing/2014/main" id="{E0950771-1ED1-45AC-9152-9C28F65BBA33}"/>
                </a:ext>
              </a:extLst>
            </p:cNvPr>
            <p:cNvSpPr/>
            <p:nvPr/>
          </p:nvSpPr>
          <p:spPr>
            <a:xfrm>
              <a:off x="8795264" y="822685"/>
              <a:ext cx="783386"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他業務プロセス</a:t>
              </a:r>
            </a:p>
          </p:txBody>
        </p:sp>
      </p:grpSp>
      <p:sp>
        <p:nvSpPr>
          <p:cNvPr id="98" name="ドーナツ 24">
            <a:extLst>
              <a:ext uri="{FF2B5EF4-FFF2-40B4-BE49-F238E27FC236}">
                <a16:creationId xmlns:a16="http://schemas.microsoft.com/office/drawing/2014/main" id="{7A0737A4-1ACC-421E-B1B4-FFA6252E16C9}"/>
              </a:ext>
            </a:extLst>
          </p:cNvPr>
          <p:cNvSpPr/>
          <p:nvPr/>
        </p:nvSpPr>
        <p:spPr bwMode="auto">
          <a:xfrm>
            <a:off x="6235665" y="3688256"/>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END</a:t>
            </a:r>
          </a:p>
        </p:txBody>
      </p:sp>
      <p:grpSp>
        <p:nvGrpSpPr>
          <p:cNvPr id="99" name="グループ化 98">
            <a:extLst>
              <a:ext uri="{FF2B5EF4-FFF2-40B4-BE49-F238E27FC236}">
                <a16:creationId xmlns:a16="http://schemas.microsoft.com/office/drawing/2014/main" id="{54EE2B5E-DCA2-4184-9CBE-F2CE66DE1D17}"/>
              </a:ext>
            </a:extLst>
          </p:cNvPr>
          <p:cNvGrpSpPr/>
          <p:nvPr/>
        </p:nvGrpSpPr>
        <p:grpSpPr>
          <a:xfrm>
            <a:off x="4357425" y="3477128"/>
            <a:ext cx="734400" cy="612227"/>
            <a:chOff x="3320370" y="3449261"/>
            <a:chExt cx="734400" cy="612227"/>
          </a:xfrm>
          <a:noFill/>
        </p:grpSpPr>
        <p:sp>
          <p:nvSpPr>
            <p:cNvPr id="100" name="正方形/長方形 99">
              <a:extLst>
                <a:ext uri="{FF2B5EF4-FFF2-40B4-BE49-F238E27FC236}">
                  <a16:creationId xmlns:a16="http://schemas.microsoft.com/office/drawing/2014/main" id="{8F95FD90-9799-4E07-B800-BC538DA4E312}"/>
                </a:ext>
              </a:extLst>
            </p:cNvPr>
            <p:cNvSpPr/>
            <p:nvPr/>
          </p:nvSpPr>
          <p:spPr>
            <a:xfrm>
              <a:off x="3320370"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lang="ja-JP" altLang="en-US" sz="800">
                  <a:latin typeface="Meiryo UI" panose="020B0604030504040204" pitchFamily="50" charset="-128"/>
                  <a:ea typeface="Meiryo UI" panose="020B0604030504040204" pitchFamily="50" charset="-128"/>
                  <a:cs typeface="Arial" pitchFamily="34" charset="0"/>
                </a:rPr>
                <a:t>バランシングコスト</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変更</a:t>
              </a:r>
              <a:r>
                <a:rPr lang="ja-JP" altLang="en-US" sz="800">
                  <a:latin typeface="Meiryo UI" panose="020B0604030504040204" pitchFamily="50" charset="-128"/>
                  <a:ea typeface="Meiryo UI" panose="020B0604030504040204" pitchFamily="50" charset="-128"/>
                  <a:cs typeface="Arial" pitchFamily="34" charset="0"/>
                </a:rPr>
                <a:t>の確認</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101" name="テキスト ボックス 100">
              <a:extLst>
                <a:ext uri="{FF2B5EF4-FFF2-40B4-BE49-F238E27FC236}">
                  <a16:creationId xmlns:a16="http://schemas.microsoft.com/office/drawing/2014/main" id="{4405A3AB-0B4F-4D62-9DF8-BEACF94A9881}"/>
                </a:ext>
              </a:extLst>
            </p:cNvPr>
            <p:cNvSpPr txBox="1"/>
            <p:nvPr/>
          </p:nvSpPr>
          <p:spPr>
            <a:xfrm>
              <a:off x="3320370" y="3449261"/>
              <a:ext cx="268887" cy="181380"/>
            </a:xfrm>
            <a:prstGeom prst="rect">
              <a:avLst/>
            </a:prstGeom>
            <a:grp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04</a:t>
              </a:r>
              <a:endParaRPr lang="ja-JP" altLang="en-US" sz="800" dirty="0">
                <a:latin typeface="Meiryo UI" panose="020B0604030504040204" pitchFamily="50" charset="-128"/>
                <a:ea typeface="Meiryo UI" panose="020B0604030504040204" pitchFamily="50" charset="-128"/>
              </a:endParaRPr>
            </a:p>
          </p:txBody>
        </p:sp>
      </p:grpSp>
      <p:sp>
        <p:nvSpPr>
          <p:cNvPr id="103" name="ひし形 110">
            <a:extLst>
              <a:ext uri="{FF2B5EF4-FFF2-40B4-BE49-F238E27FC236}">
                <a16:creationId xmlns:a16="http://schemas.microsoft.com/office/drawing/2014/main" id="{0919F5A1-7957-43EF-9596-96255CA73649}"/>
              </a:ext>
            </a:extLst>
          </p:cNvPr>
          <p:cNvSpPr>
            <a:spLocks/>
          </p:cNvSpPr>
          <p:nvPr/>
        </p:nvSpPr>
        <p:spPr>
          <a:xfrm>
            <a:off x="5401903" y="3700847"/>
            <a:ext cx="473336" cy="332308"/>
          </a:xfrm>
          <a:prstGeom prst="diamond">
            <a:avLst/>
          </a:prstGeom>
          <a:noFill/>
          <a:ln w="12700" cap="flat" cmpd="sng" algn="ctr">
            <a:solidFill>
              <a:sysClr val="window" lastClr="FFFFFF">
                <a:lumMod val="50000"/>
              </a:sysClr>
            </a:solidFill>
            <a:prstDash val="solid"/>
            <a:miter lim="800000"/>
          </a:ln>
          <a:effectLst/>
        </p:spPr>
        <p:txBody>
          <a:bodyPr wrap="none" lIns="0" tIns="0" rIns="0" bIns="0" rtlCol="0" anchor="ctr"/>
          <a:lstStyle/>
          <a:p>
            <a:pPr algn="ctr">
              <a:defRPr/>
            </a:pPr>
            <a:r>
              <a:rPr kumimoji="0" lang="ja-JP" altLang="en-US" sz="800" kern="0" dirty="0">
                <a:latin typeface="Meiryo UI" panose="020B0604030504040204" pitchFamily="50" charset="-128"/>
                <a:ea typeface="Meiryo UI" panose="020B0604030504040204" pitchFamily="50" charset="-128"/>
              </a:rPr>
              <a:t>確認</a:t>
            </a:r>
            <a:endParaRPr kumimoji="0" lang="en-US" altLang="ja-JP" sz="800" kern="0" dirty="0">
              <a:latin typeface="Meiryo UI" panose="020B0604030504040204" pitchFamily="50" charset="-128"/>
              <a:ea typeface="Meiryo UI" panose="020B0604030504040204" pitchFamily="50" charset="-128"/>
            </a:endParaRPr>
          </a:p>
          <a:p>
            <a:pPr algn="ctr">
              <a:defRPr/>
            </a:pPr>
            <a:r>
              <a:rPr kumimoji="0" lang="ja-JP" altLang="en-US" sz="800" kern="0" dirty="0">
                <a:latin typeface="Meiryo UI" panose="020B0604030504040204" pitchFamily="50" charset="-128"/>
                <a:ea typeface="Meiryo UI" panose="020B0604030504040204" pitchFamily="50" charset="-128"/>
              </a:rPr>
              <a:t>結果</a:t>
            </a:r>
            <a:endParaRPr kumimoji="0" lang="en-US" altLang="ja-JP" sz="800" kern="0" dirty="0">
              <a:latin typeface="Meiryo UI" panose="020B0604030504040204" pitchFamily="50" charset="-128"/>
              <a:ea typeface="Meiryo UI" panose="020B0604030504040204" pitchFamily="50" charset="-128"/>
            </a:endParaRPr>
          </a:p>
        </p:txBody>
      </p:sp>
      <p:sp>
        <p:nvSpPr>
          <p:cNvPr id="104" name="正方形/長方形 103">
            <a:extLst>
              <a:ext uri="{FF2B5EF4-FFF2-40B4-BE49-F238E27FC236}">
                <a16:creationId xmlns:a16="http://schemas.microsoft.com/office/drawing/2014/main" id="{BD10AF88-F59B-4467-82E1-EC373B0D2387}"/>
              </a:ext>
            </a:extLst>
          </p:cNvPr>
          <p:cNvSpPr/>
          <p:nvPr/>
        </p:nvSpPr>
        <p:spPr>
          <a:xfrm>
            <a:off x="5572191" y="3384635"/>
            <a:ext cx="473335"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却下</a:t>
            </a:r>
          </a:p>
        </p:txBody>
      </p:sp>
      <p:sp>
        <p:nvSpPr>
          <p:cNvPr id="105" name="正方形/長方形 104">
            <a:extLst>
              <a:ext uri="{FF2B5EF4-FFF2-40B4-BE49-F238E27FC236}">
                <a16:creationId xmlns:a16="http://schemas.microsoft.com/office/drawing/2014/main" id="{27B5EB86-C6D1-4748-8A8E-6F92D187030E}"/>
              </a:ext>
            </a:extLst>
          </p:cNvPr>
          <p:cNvSpPr/>
          <p:nvPr/>
        </p:nvSpPr>
        <p:spPr>
          <a:xfrm>
            <a:off x="5788137" y="3978073"/>
            <a:ext cx="473335"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承認</a:t>
            </a:r>
          </a:p>
        </p:txBody>
      </p:sp>
      <p:cxnSp>
        <p:nvCxnSpPr>
          <p:cNvPr id="106" name="直線矢印コネクタ 105">
            <a:extLst>
              <a:ext uri="{FF2B5EF4-FFF2-40B4-BE49-F238E27FC236}">
                <a16:creationId xmlns:a16="http://schemas.microsoft.com/office/drawing/2014/main" id="{4E09406F-748F-4457-954A-24164DA4748B}"/>
              </a:ext>
            </a:extLst>
          </p:cNvPr>
          <p:cNvCxnSpPr>
            <a:cxnSpLocks/>
            <a:stCxn id="100" idx="3"/>
            <a:endCxn id="103" idx="1"/>
          </p:cNvCxnSpPr>
          <p:nvPr/>
        </p:nvCxnSpPr>
        <p:spPr>
          <a:xfrm>
            <a:off x="5091825" y="3866155"/>
            <a:ext cx="310078" cy="846"/>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121" name="直線矢印コネクタ 120">
            <a:extLst>
              <a:ext uri="{FF2B5EF4-FFF2-40B4-BE49-F238E27FC236}">
                <a16:creationId xmlns:a16="http://schemas.microsoft.com/office/drawing/2014/main" id="{1A1E67DE-4661-4690-B287-3D06C02A3825}"/>
              </a:ext>
            </a:extLst>
          </p:cNvPr>
          <p:cNvCxnSpPr>
            <a:cxnSpLocks/>
            <a:stCxn id="103" idx="3"/>
            <a:endCxn id="98" idx="2"/>
          </p:cNvCxnSpPr>
          <p:nvPr/>
        </p:nvCxnSpPr>
        <p:spPr>
          <a:xfrm>
            <a:off x="5875239" y="3867001"/>
            <a:ext cx="360426" cy="4543"/>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123" name="コネクタ: カギ線 122">
            <a:extLst>
              <a:ext uri="{FF2B5EF4-FFF2-40B4-BE49-F238E27FC236}">
                <a16:creationId xmlns:a16="http://schemas.microsoft.com/office/drawing/2014/main" id="{5BEC5E65-8850-4D2F-B43C-C48060C79690}"/>
              </a:ext>
            </a:extLst>
          </p:cNvPr>
          <p:cNvCxnSpPr>
            <a:cxnSpLocks/>
            <a:stCxn id="103" idx="0"/>
            <a:endCxn id="90" idx="0"/>
          </p:cNvCxnSpPr>
          <p:nvPr/>
        </p:nvCxnSpPr>
        <p:spPr>
          <a:xfrm rot="16200000" flipH="1" flipV="1">
            <a:off x="3448772" y="2574695"/>
            <a:ext cx="1063647" cy="3315950"/>
          </a:xfrm>
          <a:prstGeom prst="bentConnector3">
            <a:avLst>
              <a:gd name="adj1" fmla="val -21492"/>
            </a:avLst>
          </a:prstGeom>
          <a:ln>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grpSp>
        <p:nvGrpSpPr>
          <p:cNvPr id="47" name="グループ化 46">
            <a:extLst>
              <a:ext uri="{FF2B5EF4-FFF2-40B4-BE49-F238E27FC236}">
                <a16:creationId xmlns:a16="http://schemas.microsoft.com/office/drawing/2014/main" id="{037AB3FC-2ED6-4BC9-8612-2C81EC56205C}"/>
              </a:ext>
            </a:extLst>
          </p:cNvPr>
          <p:cNvGrpSpPr/>
          <p:nvPr/>
        </p:nvGrpSpPr>
        <p:grpSpPr>
          <a:xfrm>
            <a:off x="3091265" y="4598667"/>
            <a:ext cx="734400" cy="612227"/>
            <a:chOff x="3320370" y="3449261"/>
            <a:chExt cx="734400" cy="612227"/>
          </a:xfrm>
          <a:noFill/>
        </p:grpSpPr>
        <p:sp>
          <p:nvSpPr>
            <p:cNvPr id="48" name="正方形/長方形 47">
              <a:extLst>
                <a:ext uri="{FF2B5EF4-FFF2-40B4-BE49-F238E27FC236}">
                  <a16:creationId xmlns:a16="http://schemas.microsoft.com/office/drawing/2014/main" id="{5EBAB34E-EFA2-4856-8BC1-8E4D251D944A}"/>
                </a:ext>
              </a:extLst>
            </p:cNvPr>
            <p:cNvSpPr/>
            <p:nvPr/>
          </p:nvSpPr>
          <p:spPr>
            <a:xfrm>
              <a:off x="3320370"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バランシングコスト</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の結果確認・</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確認依頼</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49" name="テキスト ボックス 48">
              <a:extLst>
                <a:ext uri="{FF2B5EF4-FFF2-40B4-BE49-F238E27FC236}">
                  <a16:creationId xmlns:a16="http://schemas.microsoft.com/office/drawing/2014/main" id="{7962F7CC-5709-4353-83B0-30F360850044}"/>
                </a:ext>
              </a:extLst>
            </p:cNvPr>
            <p:cNvSpPr txBox="1"/>
            <p:nvPr/>
          </p:nvSpPr>
          <p:spPr>
            <a:xfrm>
              <a:off x="3320370" y="3449261"/>
              <a:ext cx="268887" cy="181380"/>
            </a:xfrm>
            <a:prstGeom prst="rect">
              <a:avLst/>
            </a:prstGeom>
            <a:grp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02</a:t>
              </a:r>
              <a:endParaRPr lang="ja-JP" altLang="en-US" sz="800" dirty="0">
                <a:latin typeface="Meiryo UI" panose="020B0604030504040204" pitchFamily="50" charset="-128"/>
                <a:ea typeface="Meiryo UI" panose="020B0604030504040204" pitchFamily="50" charset="-128"/>
              </a:endParaRPr>
            </a:p>
          </p:txBody>
        </p:sp>
      </p:grpSp>
      <p:grpSp>
        <p:nvGrpSpPr>
          <p:cNvPr id="50" name="グループ化 49">
            <a:extLst>
              <a:ext uri="{FF2B5EF4-FFF2-40B4-BE49-F238E27FC236}">
                <a16:creationId xmlns:a16="http://schemas.microsoft.com/office/drawing/2014/main" id="{9338A1B6-DB74-4CE5-9BCE-A029AE75A50B}"/>
              </a:ext>
            </a:extLst>
          </p:cNvPr>
          <p:cNvGrpSpPr/>
          <p:nvPr/>
        </p:nvGrpSpPr>
        <p:grpSpPr>
          <a:xfrm>
            <a:off x="3091265" y="3477128"/>
            <a:ext cx="734400" cy="612227"/>
            <a:chOff x="3320370" y="3449261"/>
            <a:chExt cx="734400" cy="612227"/>
          </a:xfrm>
          <a:noFill/>
        </p:grpSpPr>
        <p:sp>
          <p:nvSpPr>
            <p:cNvPr id="51" name="正方形/長方形 50">
              <a:extLst>
                <a:ext uri="{FF2B5EF4-FFF2-40B4-BE49-F238E27FC236}">
                  <a16:creationId xmlns:a16="http://schemas.microsoft.com/office/drawing/2014/main" id="{80A4004E-A5F7-4E6A-B85E-92E6B23141D2}"/>
                </a:ext>
              </a:extLst>
            </p:cNvPr>
            <p:cNvSpPr/>
            <p:nvPr/>
          </p:nvSpPr>
          <p:spPr>
            <a:xfrm>
              <a:off x="3320370" y="3615088"/>
              <a:ext cx="734400" cy="446400"/>
            </a:xfrm>
            <a:prstGeom prst="rect">
              <a:avLst/>
            </a:prstGeom>
            <a:grp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バランシングコスト</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の結果確認依頼</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の受領</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52" name="テキスト ボックス 51">
              <a:extLst>
                <a:ext uri="{FF2B5EF4-FFF2-40B4-BE49-F238E27FC236}">
                  <a16:creationId xmlns:a16="http://schemas.microsoft.com/office/drawing/2014/main" id="{6B914BDA-EFA6-44D0-AA35-1D28174F2A53}"/>
                </a:ext>
              </a:extLst>
            </p:cNvPr>
            <p:cNvSpPr txBox="1"/>
            <p:nvPr/>
          </p:nvSpPr>
          <p:spPr>
            <a:xfrm>
              <a:off x="3320370" y="3449261"/>
              <a:ext cx="268887" cy="181380"/>
            </a:xfrm>
            <a:prstGeom prst="rect">
              <a:avLst/>
            </a:prstGeom>
            <a:grp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03</a:t>
              </a:r>
            </a:p>
          </p:txBody>
        </p:sp>
      </p:grpSp>
      <p:sp>
        <p:nvSpPr>
          <p:cNvPr id="53" name="正方形/長方形 36">
            <a:extLst>
              <a:ext uri="{FF2B5EF4-FFF2-40B4-BE49-F238E27FC236}">
                <a16:creationId xmlns:a16="http://schemas.microsoft.com/office/drawing/2014/main" id="{AA0976BE-CC81-4CA4-A199-BD5F9E3BEC1B}"/>
              </a:ext>
            </a:extLst>
          </p:cNvPr>
          <p:cNvSpPr/>
          <p:nvPr/>
        </p:nvSpPr>
        <p:spPr>
          <a:xfrm>
            <a:off x="3303269" y="6360559"/>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sp>
        <p:nvSpPr>
          <p:cNvPr id="54" name="正方形/長方形 53">
            <a:extLst>
              <a:ext uri="{FF2B5EF4-FFF2-40B4-BE49-F238E27FC236}">
                <a16:creationId xmlns:a16="http://schemas.microsoft.com/office/drawing/2014/main" id="{77758BA5-24FC-4904-84B1-DCE34D634D78}"/>
              </a:ext>
            </a:extLst>
          </p:cNvPr>
          <p:cNvSpPr/>
          <p:nvPr/>
        </p:nvSpPr>
        <p:spPr>
          <a:xfrm>
            <a:off x="3391083" y="6360559"/>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63" name="直線矢印コネクタ 62">
            <a:extLst>
              <a:ext uri="{FF2B5EF4-FFF2-40B4-BE49-F238E27FC236}">
                <a16:creationId xmlns:a16="http://schemas.microsoft.com/office/drawing/2014/main" id="{64B3D80F-50BB-4402-AE78-B2495269BC01}"/>
              </a:ext>
            </a:extLst>
          </p:cNvPr>
          <p:cNvCxnSpPr>
            <a:cxnSpLocks/>
          </p:cNvCxnSpPr>
          <p:nvPr/>
        </p:nvCxnSpPr>
        <p:spPr>
          <a:xfrm flipH="1" flipV="1">
            <a:off x="3458465" y="5242978"/>
            <a:ext cx="0" cy="756000"/>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65" name="グループ化 64">
            <a:extLst>
              <a:ext uri="{FF2B5EF4-FFF2-40B4-BE49-F238E27FC236}">
                <a16:creationId xmlns:a16="http://schemas.microsoft.com/office/drawing/2014/main" id="{26F96723-355A-4EDB-8589-B41E9D67D409}"/>
              </a:ext>
            </a:extLst>
          </p:cNvPr>
          <p:cNvGrpSpPr/>
          <p:nvPr/>
        </p:nvGrpSpPr>
        <p:grpSpPr>
          <a:xfrm>
            <a:off x="3335949" y="5985229"/>
            <a:ext cx="254269" cy="450827"/>
            <a:chOff x="2515451" y="5897715"/>
            <a:chExt cx="254269" cy="450827"/>
          </a:xfrm>
        </p:grpSpPr>
        <p:sp>
          <p:nvSpPr>
            <p:cNvPr id="67" name="Freeform 266">
              <a:extLst>
                <a:ext uri="{FF2B5EF4-FFF2-40B4-BE49-F238E27FC236}">
                  <a16:creationId xmlns:a16="http://schemas.microsoft.com/office/drawing/2014/main" id="{E7864DCD-9177-4AC5-B3F0-14249530254A}"/>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68" name="正方形/長方形 36">
              <a:extLst>
                <a:ext uri="{FF2B5EF4-FFF2-40B4-BE49-F238E27FC236}">
                  <a16:creationId xmlns:a16="http://schemas.microsoft.com/office/drawing/2014/main" id="{2627F662-CFFF-4C73-AB7A-89189DA8D7CF}"/>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cxnSp>
        <p:nvCxnSpPr>
          <p:cNvPr id="69" name="直線矢印コネクタ 68">
            <a:extLst>
              <a:ext uri="{FF2B5EF4-FFF2-40B4-BE49-F238E27FC236}">
                <a16:creationId xmlns:a16="http://schemas.microsoft.com/office/drawing/2014/main" id="{520294A3-3254-4386-83AF-6DB6F10C2852}"/>
              </a:ext>
            </a:extLst>
          </p:cNvPr>
          <p:cNvCxnSpPr>
            <a:cxnSpLocks/>
            <a:stCxn id="48" idx="0"/>
            <a:endCxn id="51" idx="2"/>
          </p:cNvCxnSpPr>
          <p:nvPr/>
        </p:nvCxnSpPr>
        <p:spPr>
          <a:xfrm flipV="1">
            <a:off x="3458465" y="4089355"/>
            <a:ext cx="0" cy="675139"/>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70" name="直線矢印コネクタ 69">
            <a:extLst>
              <a:ext uri="{FF2B5EF4-FFF2-40B4-BE49-F238E27FC236}">
                <a16:creationId xmlns:a16="http://schemas.microsoft.com/office/drawing/2014/main" id="{6FEBC452-9D33-4BB4-A6D2-C1B658193991}"/>
              </a:ext>
            </a:extLst>
          </p:cNvPr>
          <p:cNvCxnSpPr>
            <a:cxnSpLocks/>
            <a:stCxn id="51" idx="3"/>
            <a:endCxn id="100" idx="1"/>
          </p:cNvCxnSpPr>
          <p:nvPr/>
        </p:nvCxnSpPr>
        <p:spPr>
          <a:xfrm>
            <a:off x="3825665" y="3866155"/>
            <a:ext cx="531760" cy="0"/>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71" name="直線矢印コネクタ 70">
            <a:extLst>
              <a:ext uri="{FF2B5EF4-FFF2-40B4-BE49-F238E27FC236}">
                <a16:creationId xmlns:a16="http://schemas.microsoft.com/office/drawing/2014/main" id="{AA99CC84-9EBF-430B-8D31-623B379451DC}"/>
              </a:ext>
            </a:extLst>
          </p:cNvPr>
          <p:cNvCxnSpPr>
            <a:cxnSpLocks/>
            <a:stCxn id="90" idx="3"/>
            <a:endCxn id="48" idx="1"/>
          </p:cNvCxnSpPr>
          <p:nvPr/>
        </p:nvCxnSpPr>
        <p:spPr>
          <a:xfrm>
            <a:off x="2689821" y="4987694"/>
            <a:ext cx="401444" cy="0"/>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72" name="正方形/長方形 71">
            <a:extLst>
              <a:ext uri="{FF2B5EF4-FFF2-40B4-BE49-F238E27FC236}">
                <a16:creationId xmlns:a16="http://schemas.microsoft.com/office/drawing/2014/main" id="{8305FEDA-FCA2-40AE-BEEA-1D8C10826313}"/>
              </a:ext>
            </a:extLst>
          </p:cNvPr>
          <p:cNvSpPr/>
          <p:nvPr/>
        </p:nvSpPr>
        <p:spPr>
          <a:xfrm>
            <a:off x="4670542" y="6371723"/>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86" name="直線矢印コネクタ 85">
            <a:extLst>
              <a:ext uri="{FF2B5EF4-FFF2-40B4-BE49-F238E27FC236}">
                <a16:creationId xmlns:a16="http://schemas.microsoft.com/office/drawing/2014/main" id="{9EE9414F-0B97-4DB1-B1CE-E03EFE750DDB}"/>
              </a:ext>
            </a:extLst>
          </p:cNvPr>
          <p:cNvCxnSpPr>
            <a:cxnSpLocks/>
          </p:cNvCxnSpPr>
          <p:nvPr/>
        </p:nvCxnSpPr>
        <p:spPr>
          <a:xfrm flipV="1">
            <a:off x="4742542" y="4089355"/>
            <a:ext cx="0" cy="1903894"/>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87" name="グループ化 86">
            <a:extLst>
              <a:ext uri="{FF2B5EF4-FFF2-40B4-BE49-F238E27FC236}">
                <a16:creationId xmlns:a16="http://schemas.microsoft.com/office/drawing/2014/main" id="{E1CB817A-434D-4639-94AA-359B817B9E48}"/>
              </a:ext>
            </a:extLst>
          </p:cNvPr>
          <p:cNvGrpSpPr/>
          <p:nvPr/>
        </p:nvGrpSpPr>
        <p:grpSpPr>
          <a:xfrm>
            <a:off x="4615408" y="5996393"/>
            <a:ext cx="254269" cy="450827"/>
            <a:chOff x="2515451" y="5897715"/>
            <a:chExt cx="254269" cy="450827"/>
          </a:xfrm>
        </p:grpSpPr>
        <p:sp>
          <p:nvSpPr>
            <p:cNvPr id="97" name="Freeform 266">
              <a:extLst>
                <a:ext uri="{FF2B5EF4-FFF2-40B4-BE49-F238E27FC236}">
                  <a16:creationId xmlns:a16="http://schemas.microsoft.com/office/drawing/2014/main" id="{E44F6920-A053-4262-A5FF-095862612D58}"/>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02" name="正方形/長方形 36">
              <a:extLst>
                <a:ext uri="{FF2B5EF4-FFF2-40B4-BE49-F238E27FC236}">
                  <a16:creationId xmlns:a16="http://schemas.microsoft.com/office/drawing/2014/main" id="{A6D62666-BE4B-4EF6-92E1-572AB504B12C}"/>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Tree>
    <p:extLst>
      <p:ext uri="{BB962C8B-B14F-4D97-AF65-F5344CB8AC3E}">
        <p14:creationId xmlns:p14="http://schemas.microsoft.com/office/powerpoint/2010/main" val="2320054825"/>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zh-TW" altLang="en-US" dirty="0">
                <a:latin typeface="Meiryo UI" panose="020B0604030504040204" pitchFamily="50" charset="-128"/>
                <a:ea typeface="Meiryo UI" panose="020B0604030504040204" pitchFamily="50" charset="-128"/>
              </a:rPr>
              <a:t>業務詳細仕様</a:t>
            </a:r>
            <a:br>
              <a:rPr lang="en-US" altLang="ja-JP" dirty="0">
                <a:latin typeface="Meiryo UI" panose="020B0604030504040204" pitchFamily="50" charset="-128"/>
                <a:ea typeface="Meiryo UI" panose="020B0604030504040204" pitchFamily="50" charset="-128"/>
              </a:rPr>
            </a:br>
            <a:r>
              <a:rPr lang="ja-JP" altLang="en-US" dirty="0">
                <a:latin typeface="Meiryo UI" panose="020B0604030504040204" pitchFamily="50" charset="-128"/>
                <a:ea typeface="Meiryo UI" panose="020B0604030504040204" pitchFamily="50" charset="-128"/>
              </a:rPr>
              <a:t>事前準備：算定諸元管理 </a:t>
            </a:r>
            <a:r>
              <a:rPr lang="en-US" altLang="ja-JP" dirty="0">
                <a:latin typeface="Meiryo UI" panose="020B0604030504040204" pitchFamily="50" charset="-128"/>
                <a:ea typeface="Meiryo UI" panose="020B0604030504040204" pitchFamily="50" charset="-128"/>
                <a:cs typeface="Arial" panose="020B0604020202020204" pitchFamily="34" charset="0"/>
              </a:rPr>
              <a:t>– </a:t>
            </a:r>
            <a:r>
              <a:rPr lang="ja-JP" altLang="en-US" dirty="0">
                <a:latin typeface="Meiryo UI" panose="020B0604030504040204" pitchFamily="50" charset="-128"/>
                <a:ea typeface="Meiryo UI" panose="020B0604030504040204" pitchFamily="50" charset="-128"/>
                <a:cs typeface="Arial" panose="020B0604020202020204" pitchFamily="34" charset="0"/>
              </a:rPr>
              <a:t>バランシングコスト</a:t>
            </a:r>
            <a:endParaRPr kumimoji="1" lang="ja-JP" altLang="en-US" dirty="0">
              <a:latin typeface="Meiryo UI" panose="020B0604030504040204" pitchFamily="50" charset="-128"/>
              <a:ea typeface="Meiryo UI" panose="020B0604030504040204" pitchFamily="50" charset="-128"/>
            </a:endParaRPr>
          </a:p>
        </p:txBody>
      </p:sp>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nvGraphicFramePr>
        <p:xfrm>
          <a:off x="141614" y="864069"/>
          <a:ext cx="9601200" cy="5835114"/>
        </p:xfrm>
        <a:graphic>
          <a:graphicData uri="http://schemas.openxmlformats.org/drawingml/2006/table">
            <a:tbl>
              <a:tblPr firstRow="1" bandRow="1">
                <a:tableStyleId>{2D5ABB26-0587-4C30-8999-92F81FD0307C}</a:tableStyleId>
              </a:tblPr>
              <a:tblGrid>
                <a:gridCol w="1149668">
                  <a:extLst>
                    <a:ext uri="{9D8B030D-6E8A-4147-A177-3AD203B41FA5}">
                      <a16:colId xmlns:a16="http://schemas.microsoft.com/office/drawing/2014/main" val="358073148"/>
                    </a:ext>
                  </a:extLst>
                </a:gridCol>
                <a:gridCol w="8451532">
                  <a:extLst>
                    <a:ext uri="{9D8B030D-6E8A-4147-A177-3AD203B41FA5}">
                      <a16:colId xmlns:a16="http://schemas.microsoft.com/office/drawing/2014/main" val="1235158156"/>
                    </a:ext>
                  </a:extLst>
                </a:gridCol>
              </a:tblGrid>
              <a:tr h="0">
                <a:tc>
                  <a:txBody>
                    <a:bodyPr/>
                    <a:lstStyle/>
                    <a:p>
                      <a:pPr algn="l"/>
                      <a:r>
                        <a:rPr kumimoji="1" lang="ja-JP" altLang="en-US" sz="1200" b="0" dirty="0">
                          <a:latin typeface="Meiryo UI" panose="020B0604030504040204" pitchFamily="50" charset="-128"/>
                          <a:ea typeface="Meiryo UI" panose="020B0604030504040204" pitchFamily="50" charset="-128"/>
                        </a:rPr>
                        <a:t>業務プロセス</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登録</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a:t>
                      </a:r>
                      <a:r>
                        <a:rPr kumimoji="1" lang="en-US" altLang="ja-JP" sz="1200" b="0" dirty="0">
                          <a:latin typeface="Meiryo UI" panose="020B0604030504040204" pitchFamily="50" charset="-128"/>
                          <a:ea typeface="Meiryo UI" panose="020B0604030504040204" pitchFamily="50" charset="-128"/>
                        </a:rPr>
                        <a:t>01:</a:t>
                      </a:r>
                      <a:r>
                        <a:rPr kumimoji="1" lang="ja-JP" altLang="en-US" sz="1200" b="0" dirty="0">
                          <a:latin typeface="Meiryo UI" panose="020B0604030504040204" pitchFamily="50" charset="-128"/>
                          <a:ea typeface="Meiryo UI" panose="020B0604030504040204" pitchFamily="50" charset="-128"/>
                        </a:rPr>
                        <a:t>バランシングコスト</a:t>
                      </a:r>
                      <a:r>
                        <a:rPr kumimoji="1" lang="zh-TW" altLang="en-US" sz="1200" b="0" dirty="0">
                          <a:latin typeface="Meiryo UI" panose="020B0604030504040204" pitchFamily="50" charset="-128"/>
                          <a:ea typeface="Meiryo UI" panose="020B0604030504040204" pitchFamily="50" charset="-128"/>
                        </a:rPr>
                        <a:t>公表</a:t>
                      </a:r>
                      <a:r>
                        <a:rPr kumimoji="1" lang="ja-JP" altLang="en-US" sz="1200" b="0" dirty="0">
                          <a:latin typeface="Meiryo UI" panose="020B0604030504040204" pitchFamily="50" charset="-128"/>
                          <a:ea typeface="Meiryo UI" panose="020B0604030504040204" pitchFamily="50" charset="-128"/>
                        </a:rPr>
                        <a:t>」</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264973">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業務詳細仕様</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2081878"/>
                  </a:ext>
                </a:extLst>
              </a:tr>
              <a:tr h="5286474">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b="1" u="sng" dirty="0">
                          <a:latin typeface="Meiryo UI" panose="020B0604030504040204" pitchFamily="50" charset="-128"/>
                          <a:ea typeface="Meiryo UI" panose="020B0604030504040204" pitchFamily="50" charset="-128"/>
                        </a:rPr>
                        <a:t>バランシングコストの公表内容</a:t>
                      </a:r>
                      <a:endParaRPr kumimoji="1" lang="en-US" altLang="ja-JP" sz="1100" b="1" u="sng" dirty="0">
                        <a:latin typeface="Meiryo UI" panose="020B0604030504040204" pitchFamily="50" charset="-128"/>
                        <a:ea typeface="Meiryo UI" panose="020B0604030504040204" pitchFamily="50" charset="-128"/>
                      </a:endParaRPr>
                    </a:p>
                    <a:p>
                      <a:pPr marL="0" marR="0" lvl="0" indent="0" algn="l" defTabSz="685783"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en-US" altLang="ja-JP" sz="1100" kern="0" dirty="0">
                        <a:solidFill>
                          <a:prstClr val="black"/>
                        </a:solidFill>
                        <a:latin typeface="Meiryo UI"/>
                        <a:ea typeface="Meiryo UI"/>
                        <a:cs typeface="Arial" pitchFamily="34" charset="0"/>
                      </a:endParaRPr>
                    </a:p>
                    <a:p>
                      <a:pPr marL="0" marR="0" lvl="0" indent="0" algn="l" defTabSz="685783"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1100" dirty="0">
                          <a:latin typeface="Meiryo UI" panose="020B0604030504040204" pitchFamily="50" charset="-128"/>
                          <a:ea typeface="Meiryo UI" panose="020B0604030504040204" pitchFamily="50" charset="-128"/>
                        </a:rPr>
                        <a:t>＜自然変動電源</a:t>
                      </a:r>
                      <a:r>
                        <a:rPr lang="en-US" altLang="ja-JP" sz="1100" dirty="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太陽光・風力</a:t>
                      </a:r>
                      <a:r>
                        <a:rPr lang="en-US" altLang="ja-JP" sz="1100" dirty="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a:t>
                      </a:r>
                      <a:endParaRPr lang="en-US" altLang="ja-JP" sz="1100" dirty="0">
                        <a:latin typeface="Meiryo UI" panose="020B0604030504040204" pitchFamily="50" charset="-128"/>
                        <a:ea typeface="Meiryo UI" panose="020B0604030504040204" pitchFamily="50" charset="-128"/>
                      </a:endParaRPr>
                    </a:p>
                    <a:p>
                      <a:pPr marL="0" marR="0" lvl="0" indent="0" algn="l" defTabSz="685783"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1100" dirty="0">
                          <a:latin typeface="Meiryo UI" panose="020B0604030504040204" pitchFamily="50" charset="-128"/>
                          <a:ea typeface="Meiryo UI" panose="020B0604030504040204" pitchFamily="50" charset="-128"/>
                        </a:rPr>
                        <a:t>　　・ 事業者の声や諸外国の例に倣い、経過措置として一定の配慮を行う。 </a:t>
                      </a:r>
                      <a:r>
                        <a:rPr lang="en-US" altLang="ja-JP" sz="1100" dirty="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下図のとおり</a:t>
                      </a:r>
                      <a:r>
                        <a:rPr lang="en-US" altLang="ja-JP" sz="1100" dirty="0">
                          <a:latin typeface="Meiryo UI" panose="020B0604030504040204" pitchFamily="50" charset="-128"/>
                          <a:ea typeface="Meiryo UI" panose="020B0604030504040204" pitchFamily="50" charset="-128"/>
                        </a:rPr>
                        <a:t>)</a:t>
                      </a:r>
                    </a:p>
                    <a:p>
                      <a:pPr marL="0" marR="0" lvl="0" indent="0" algn="l" defTabSz="685783"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1100" dirty="0">
                          <a:latin typeface="Meiryo UI" panose="020B0604030504040204" pitchFamily="50" charset="-128"/>
                          <a:ea typeface="Meiryo UI" panose="020B0604030504040204" pitchFamily="50" charset="-128"/>
                        </a:rPr>
                        <a:t>　　・ </a:t>
                      </a:r>
                      <a:r>
                        <a:rPr kumimoji="0" lang="ja-JP" altLang="en-US" sz="1100" kern="0" dirty="0">
                          <a:solidFill>
                            <a:prstClr val="black"/>
                          </a:solidFill>
                          <a:latin typeface="Meiryo UI"/>
                          <a:ea typeface="Meiryo UI"/>
                          <a:cs typeface="Arial" pitchFamily="34" charset="0"/>
                        </a:rPr>
                        <a:t>バランシングコストは、</a:t>
                      </a:r>
                      <a:r>
                        <a:rPr kumimoji="0" lang="en-US" altLang="ja-JP" sz="1100" kern="0" dirty="0">
                          <a:solidFill>
                            <a:prstClr val="black"/>
                          </a:solidFill>
                          <a:latin typeface="Meiryo UI"/>
                          <a:ea typeface="Meiryo UI"/>
                          <a:cs typeface="Arial" pitchFamily="34" charset="0"/>
                        </a:rPr>
                        <a:t>2022</a:t>
                      </a:r>
                      <a:r>
                        <a:rPr kumimoji="0" lang="ja-JP" altLang="en-US" sz="1100" kern="0" dirty="0">
                          <a:solidFill>
                            <a:prstClr val="black"/>
                          </a:solidFill>
                          <a:latin typeface="Meiryo UI"/>
                          <a:ea typeface="Meiryo UI"/>
                          <a:cs typeface="Arial" pitchFamily="34" charset="0"/>
                        </a:rPr>
                        <a:t>年度</a:t>
                      </a:r>
                      <a:r>
                        <a:rPr kumimoji="0" lang="en-US" altLang="ja-JP" sz="1100" kern="0" dirty="0">
                          <a:solidFill>
                            <a:prstClr val="black"/>
                          </a:solidFill>
                          <a:latin typeface="Meiryo UI"/>
                          <a:ea typeface="Meiryo UI"/>
                          <a:cs typeface="Arial" pitchFamily="34" charset="0"/>
                        </a:rPr>
                        <a:t>:1.0</a:t>
                      </a:r>
                      <a:r>
                        <a:rPr kumimoji="0" lang="ja-JP" altLang="en-US" sz="1100" kern="0" dirty="0">
                          <a:solidFill>
                            <a:prstClr val="black"/>
                          </a:solidFill>
                          <a:latin typeface="Meiryo UI"/>
                          <a:ea typeface="Meiryo UI"/>
                          <a:cs typeface="Arial" pitchFamily="34" charset="0"/>
                        </a:rPr>
                        <a:t>円</a:t>
                      </a:r>
                      <a:r>
                        <a:rPr kumimoji="0" lang="en-US" altLang="ja-JP" sz="1100" kern="0" dirty="0">
                          <a:solidFill>
                            <a:prstClr val="black"/>
                          </a:solidFill>
                          <a:latin typeface="Meiryo UI"/>
                          <a:ea typeface="Meiryo UI"/>
                          <a:cs typeface="Arial" pitchFamily="34" charset="0"/>
                        </a:rPr>
                        <a:t>/kWh</a:t>
                      </a:r>
                      <a:r>
                        <a:rPr kumimoji="0" lang="ja-JP" altLang="en-US" sz="1100" kern="0" dirty="0">
                          <a:solidFill>
                            <a:prstClr val="black"/>
                          </a:solidFill>
                          <a:latin typeface="Meiryo UI"/>
                          <a:ea typeface="Meiryo UI"/>
                          <a:cs typeface="Arial" pitchFamily="34" charset="0"/>
                        </a:rPr>
                        <a:t>とし、その後は緩やかに</a:t>
                      </a:r>
                      <a:r>
                        <a:rPr kumimoji="0" lang="en-US" altLang="ja-JP" sz="1100" kern="0" dirty="0">
                          <a:solidFill>
                            <a:prstClr val="black"/>
                          </a:solidFill>
                          <a:latin typeface="Meiryo UI"/>
                          <a:ea typeface="Meiryo UI"/>
                          <a:cs typeface="Arial" pitchFamily="34" charset="0"/>
                        </a:rPr>
                        <a:t>0.05</a:t>
                      </a:r>
                      <a:r>
                        <a:rPr kumimoji="0" lang="ja-JP" altLang="en-US" sz="1100" kern="0" dirty="0">
                          <a:solidFill>
                            <a:prstClr val="black"/>
                          </a:solidFill>
                          <a:latin typeface="Meiryo UI"/>
                          <a:ea typeface="Meiryo UI"/>
                          <a:cs typeface="Arial" pitchFamily="34" charset="0"/>
                        </a:rPr>
                        <a:t>円</a:t>
                      </a:r>
                      <a:r>
                        <a:rPr kumimoji="0" lang="en-US" altLang="ja-JP" sz="1100" kern="0" dirty="0">
                          <a:solidFill>
                            <a:prstClr val="black"/>
                          </a:solidFill>
                          <a:latin typeface="Meiryo UI"/>
                          <a:ea typeface="Meiryo UI"/>
                          <a:cs typeface="Arial" pitchFamily="34" charset="0"/>
                        </a:rPr>
                        <a:t>/kWh</a:t>
                      </a:r>
                      <a:r>
                        <a:rPr kumimoji="0" lang="ja-JP" altLang="en-US" sz="1100" kern="0" dirty="0" err="1">
                          <a:solidFill>
                            <a:prstClr val="black"/>
                          </a:solidFill>
                          <a:latin typeface="Meiryo UI"/>
                          <a:ea typeface="Meiryo UI"/>
                          <a:cs typeface="Arial" pitchFamily="34" charset="0"/>
                        </a:rPr>
                        <a:t>ずつ</a:t>
                      </a:r>
                      <a:r>
                        <a:rPr kumimoji="0" lang="ja-JP" altLang="en-US" sz="1100" kern="0" dirty="0">
                          <a:solidFill>
                            <a:prstClr val="black"/>
                          </a:solidFill>
                          <a:latin typeface="Meiryo UI"/>
                          <a:ea typeface="Meiryo UI"/>
                          <a:cs typeface="Arial" pitchFamily="34" charset="0"/>
                        </a:rPr>
                        <a:t>低減、</a:t>
                      </a:r>
                      <a:r>
                        <a:rPr kumimoji="0" lang="en-US" altLang="ja-JP" sz="1100" kern="0" dirty="0">
                          <a:solidFill>
                            <a:prstClr val="black"/>
                          </a:solidFill>
                          <a:latin typeface="Meiryo UI"/>
                          <a:ea typeface="Meiryo UI"/>
                          <a:cs typeface="Arial" pitchFamily="34" charset="0"/>
                        </a:rPr>
                        <a:t>4</a:t>
                      </a:r>
                      <a:r>
                        <a:rPr kumimoji="0" lang="ja-JP" altLang="en-US" sz="1100" kern="0" dirty="0">
                          <a:solidFill>
                            <a:prstClr val="black"/>
                          </a:solidFill>
                          <a:latin typeface="Meiryo UI"/>
                          <a:ea typeface="Meiryo UI"/>
                          <a:cs typeface="Arial" pitchFamily="34" charset="0"/>
                        </a:rPr>
                        <a:t>年目以降は</a:t>
                      </a:r>
                      <a:r>
                        <a:rPr kumimoji="0" lang="en-US" altLang="ja-JP" sz="1100" kern="0" dirty="0">
                          <a:solidFill>
                            <a:prstClr val="black"/>
                          </a:solidFill>
                          <a:latin typeface="Meiryo UI"/>
                          <a:ea typeface="Meiryo UI"/>
                          <a:cs typeface="Arial" pitchFamily="34" charset="0"/>
                        </a:rPr>
                        <a:t>0.1</a:t>
                      </a:r>
                      <a:r>
                        <a:rPr kumimoji="0" lang="ja-JP" altLang="en-US" sz="1100" kern="0" dirty="0">
                          <a:solidFill>
                            <a:prstClr val="black"/>
                          </a:solidFill>
                          <a:latin typeface="Meiryo UI"/>
                          <a:ea typeface="Meiryo UI"/>
                          <a:cs typeface="Arial" pitchFamily="34" charset="0"/>
                        </a:rPr>
                        <a:t>円</a:t>
                      </a:r>
                      <a:r>
                        <a:rPr kumimoji="0" lang="en-US" altLang="ja-JP" sz="1100" kern="0" dirty="0">
                          <a:solidFill>
                            <a:prstClr val="black"/>
                          </a:solidFill>
                          <a:latin typeface="Meiryo UI"/>
                          <a:ea typeface="Meiryo UI"/>
                          <a:cs typeface="Arial" pitchFamily="34" charset="0"/>
                        </a:rPr>
                        <a:t>/kWh</a:t>
                      </a:r>
                      <a:r>
                        <a:rPr kumimoji="0" lang="ja-JP" altLang="en-US" sz="1100" kern="0" dirty="0" err="1">
                          <a:solidFill>
                            <a:prstClr val="black"/>
                          </a:solidFill>
                          <a:latin typeface="Meiryo UI"/>
                          <a:ea typeface="Meiryo UI"/>
                          <a:cs typeface="Arial" pitchFamily="34" charset="0"/>
                        </a:rPr>
                        <a:t>ずつ低</a:t>
                      </a:r>
                      <a:r>
                        <a:rPr kumimoji="0" lang="ja-JP" altLang="en-US" sz="1100" kern="0" dirty="0">
                          <a:solidFill>
                            <a:prstClr val="black"/>
                          </a:solidFill>
                          <a:latin typeface="Meiryo UI"/>
                          <a:ea typeface="Meiryo UI"/>
                          <a:cs typeface="Arial" pitchFamily="34" charset="0"/>
                        </a:rPr>
                        <a:t>減させることで、</a:t>
                      </a:r>
                      <a:endParaRPr kumimoji="0" lang="en-US" altLang="ja-JP" sz="1100" kern="0" dirty="0">
                        <a:solidFill>
                          <a:prstClr val="black"/>
                        </a:solidFill>
                        <a:latin typeface="Meiryo UI"/>
                        <a:ea typeface="Meiryo UI"/>
                        <a:cs typeface="Arial" pitchFamily="34" charset="0"/>
                      </a:endParaRPr>
                    </a:p>
                    <a:p>
                      <a:pPr marL="0" marR="0" lvl="0" indent="0" algn="l" defTabSz="685783"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ja-JP" altLang="en-US" sz="1100" kern="0" dirty="0">
                          <a:solidFill>
                            <a:prstClr val="black"/>
                          </a:solidFill>
                          <a:latin typeface="Meiryo UI"/>
                          <a:ea typeface="Meiryo UI"/>
                          <a:cs typeface="Arial" pitchFamily="34" charset="0"/>
                        </a:rPr>
                        <a:t>　　　「バランシングコスト目安＝</a:t>
                      </a:r>
                      <a:r>
                        <a:rPr kumimoji="0" lang="en-US" altLang="ja-JP" sz="1100" kern="0" dirty="0">
                          <a:solidFill>
                            <a:prstClr val="black"/>
                          </a:solidFill>
                          <a:latin typeface="Meiryo UI"/>
                          <a:ea typeface="Meiryo UI"/>
                          <a:cs typeface="Arial" pitchFamily="34" charset="0"/>
                        </a:rPr>
                        <a:t>FIT</a:t>
                      </a:r>
                      <a:r>
                        <a:rPr kumimoji="0" lang="ja-JP" altLang="en-US" sz="1100" kern="0" dirty="0">
                          <a:solidFill>
                            <a:prstClr val="black"/>
                          </a:solidFill>
                          <a:latin typeface="Meiryo UI"/>
                          <a:ea typeface="Meiryo UI"/>
                          <a:cs typeface="Arial" pitchFamily="34" charset="0"/>
                        </a:rPr>
                        <a:t>インバランスリスク料と同額」を目指す。</a:t>
                      </a:r>
                      <a:endParaRPr kumimoji="0" lang="en-US" altLang="ja-JP" sz="1100" kern="0" dirty="0">
                        <a:solidFill>
                          <a:prstClr val="black"/>
                        </a:solidFill>
                        <a:latin typeface="Meiryo UI"/>
                        <a:ea typeface="Meiryo UI"/>
                        <a:cs typeface="Arial" pitchFamily="34" charset="0"/>
                      </a:endParaRPr>
                    </a:p>
                    <a:p>
                      <a:pPr marL="0" marR="0" lvl="0" indent="0" algn="l" defTabSz="685783"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altLang="ja-JP" sz="1100" dirty="0">
                        <a:latin typeface="Meiryo UI" panose="020B0604030504040204" pitchFamily="50" charset="-128"/>
                        <a:ea typeface="Meiryo UI" panose="020B0604030504040204" pitchFamily="50" charset="-128"/>
                      </a:endParaRPr>
                    </a:p>
                    <a:p>
                      <a:pPr marL="0" marR="0" lvl="0" indent="0" algn="l" defTabSz="685783"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altLang="ja-JP" sz="1100" dirty="0">
                        <a:latin typeface="Meiryo UI" panose="020B0604030504040204" pitchFamily="50" charset="-128"/>
                        <a:ea typeface="Meiryo UI" panose="020B0604030504040204" pitchFamily="50" charset="-128"/>
                      </a:endParaRPr>
                    </a:p>
                    <a:p>
                      <a:pPr marL="0" marR="0" lvl="0" indent="0" algn="l" defTabSz="685783"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altLang="ja-JP" sz="1100" dirty="0">
                        <a:latin typeface="Meiryo UI" panose="020B0604030504040204" pitchFamily="50" charset="-128"/>
                        <a:ea typeface="Meiryo UI" panose="020B0604030504040204" pitchFamily="50" charset="-128"/>
                      </a:endParaRPr>
                    </a:p>
                    <a:p>
                      <a:pPr marL="0" marR="0" lvl="0" indent="0" algn="l" defTabSz="685783"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altLang="ja-JP" sz="1100" dirty="0">
                        <a:latin typeface="Meiryo UI" panose="020B0604030504040204" pitchFamily="50" charset="-128"/>
                        <a:ea typeface="Meiryo UI" panose="020B0604030504040204" pitchFamily="50" charset="-128"/>
                      </a:endParaRPr>
                    </a:p>
                    <a:p>
                      <a:pPr marL="0" marR="0" lvl="0" indent="0" algn="l" defTabSz="685783"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altLang="ja-JP" sz="1100" dirty="0">
                        <a:latin typeface="Meiryo UI" panose="020B0604030504040204" pitchFamily="50" charset="-128"/>
                        <a:ea typeface="Meiryo UI" panose="020B0604030504040204" pitchFamily="50" charset="-128"/>
                      </a:endParaRPr>
                    </a:p>
                    <a:p>
                      <a:pPr marL="0" marR="0" lvl="0" indent="0" algn="l" defTabSz="685783"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altLang="ja-JP" sz="1100" dirty="0">
                        <a:latin typeface="Meiryo UI" panose="020B0604030504040204" pitchFamily="50" charset="-128"/>
                        <a:ea typeface="Meiryo UI" panose="020B0604030504040204" pitchFamily="50" charset="-128"/>
                      </a:endParaRPr>
                    </a:p>
                    <a:p>
                      <a:pPr marL="0" marR="0" lvl="0" indent="0" algn="l" defTabSz="685783"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altLang="ja-JP" sz="1100" dirty="0">
                        <a:latin typeface="Meiryo UI" panose="020B0604030504040204" pitchFamily="50" charset="-128"/>
                        <a:ea typeface="Meiryo UI" panose="020B0604030504040204" pitchFamily="50" charset="-128"/>
                      </a:endParaRPr>
                    </a:p>
                    <a:p>
                      <a:pPr marL="0" marR="0" lvl="0" indent="0" algn="l" defTabSz="685783"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altLang="ja-JP" sz="1100" dirty="0">
                        <a:latin typeface="Meiryo UI" panose="020B0604030504040204" pitchFamily="50" charset="-128"/>
                        <a:ea typeface="Meiryo UI" panose="020B0604030504040204" pitchFamily="50" charset="-128"/>
                      </a:endParaRPr>
                    </a:p>
                    <a:p>
                      <a:pPr marL="0" marR="0" lvl="0" indent="0" algn="l" defTabSz="685783"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altLang="ja-JP" sz="1100" dirty="0">
                        <a:latin typeface="Meiryo UI" panose="020B0604030504040204" pitchFamily="50" charset="-128"/>
                        <a:ea typeface="Meiryo UI" panose="020B0604030504040204" pitchFamily="50" charset="-128"/>
                      </a:endParaRPr>
                    </a:p>
                    <a:p>
                      <a:pPr marL="0" marR="0" lvl="0" indent="0" algn="l" defTabSz="685783"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altLang="ja-JP" sz="1100" dirty="0">
                        <a:latin typeface="Meiryo UI" panose="020B0604030504040204" pitchFamily="50" charset="-128"/>
                        <a:ea typeface="Meiryo UI" panose="020B0604030504040204" pitchFamily="50" charset="-128"/>
                      </a:endParaRPr>
                    </a:p>
                    <a:p>
                      <a:pPr marL="0" marR="0" lvl="0" indent="0" algn="l" defTabSz="685783"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altLang="ja-JP" sz="1100" dirty="0">
                        <a:latin typeface="Meiryo UI" panose="020B0604030504040204" pitchFamily="50" charset="-128"/>
                        <a:ea typeface="Meiryo UI" panose="020B0604030504040204" pitchFamily="50" charset="-128"/>
                      </a:endParaRPr>
                    </a:p>
                    <a:p>
                      <a:pPr marL="0" marR="0" lvl="0" indent="0" algn="l" defTabSz="685783"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altLang="ja-JP" sz="1100" dirty="0">
                        <a:latin typeface="Meiryo UI" panose="020B0604030504040204" pitchFamily="50" charset="-128"/>
                        <a:ea typeface="Meiryo UI" panose="020B0604030504040204" pitchFamily="50" charset="-128"/>
                      </a:endParaRPr>
                    </a:p>
                    <a:p>
                      <a:pPr marL="0" marR="0" lvl="0" indent="0" algn="l" defTabSz="685783"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altLang="ja-JP" sz="1100" dirty="0">
                        <a:latin typeface="Meiryo UI" panose="020B0604030504040204" pitchFamily="50" charset="-128"/>
                        <a:ea typeface="Meiryo UI" panose="020B0604030504040204" pitchFamily="50" charset="-128"/>
                      </a:endParaRPr>
                    </a:p>
                    <a:p>
                      <a:pPr marL="0" marR="0" lvl="0" indent="0" algn="l" defTabSz="685783"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altLang="ja-JP" sz="1100" dirty="0">
                        <a:latin typeface="Meiryo UI" panose="020B0604030504040204" pitchFamily="50" charset="-128"/>
                        <a:ea typeface="Meiryo UI" panose="020B0604030504040204" pitchFamily="50" charset="-128"/>
                      </a:endParaRPr>
                    </a:p>
                    <a:p>
                      <a:pPr marL="0" marR="0" lvl="0" indent="0" algn="l" defTabSz="685783"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altLang="ja-JP" sz="1100" dirty="0">
                        <a:latin typeface="Meiryo UI" panose="020B0604030504040204" pitchFamily="50" charset="-128"/>
                        <a:ea typeface="Meiryo UI" panose="020B0604030504040204" pitchFamily="50" charset="-128"/>
                      </a:endParaRPr>
                    </a:p>
                    <a:p>
                      <a:pPr marL="0" marR="0" lvl="0" indent="0" algn="l" defTabSz="685783"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1100" dirty="0">
                          <a:latin typeface="Meiryo UI" panose="020B0604030504040204" pitchFamily="50" charset="-128"/>
                          <a:ea typeface="Meiryo UI" panose="020B0604030504040204" pitchFamily="50" charset="-128"/>
                        </a:rPr>
                        <a:t>＜非自然変動電源</a:t>
                      </a:r>
                      <a:r>
                        <a:rPr lang="en-US" altLang="ja-JP" sz="1100" dirty="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水力・地熱・バイオマス</a:t>
                      </a:r>
                      <a:r>
                        <a:rPr lang="en-US" altLang="ja-JP" sz="1100" dirty="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a:t>
                      </a:r>
                      <a:endParaRPr lang="en-US" altLang="ja-JP" sz="1100" dirty="0">
                        <a:latin typeface="Meiryo UI" panose="020B0604030504040204" pitchFamily="50" charset="-128"/>
                        <a:ea typeface="Meiryo UI" panose="020B0604030504040204" pitchFamily="50" charset="-128"/>
                      </a:endParaRPr>
                    </a:p>
                    <a:p>
                      <a:pPr marL="0" marR="0" lvl="0" indent="0" algn="l" defTabSz="685783"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1100" dirty="0">
                          <a:latin typeface="Meiryo UI" panose="020B0604030504040204" pitchFamily="50" charset="-128"/>
                          <a:ea typeface="Meiryo UI" panose="020B0604030504040204" pitchFamily="50" charset="-128"/>
                        </a:rPr>
                        <a:t>　　・ 「バランシングコスト目安</a:t>
                      </a:r>
                      <a:r>
                        <a:rPr lang="en-US" altLang="ja-JP" sz="1100" dirty="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a:t>
                      </a:r>
                      <a:r>
                        <a:rPr lang="en-US" altLang="ja-JP" sz="1100" dirty="0">
                          <a:latin typeface="Meiryo UI" panose="020B0604030504040204" pitchFamily="50" charset="-128"/>
                          <a:ea typeface="Meiryo UI" panose="020B0604030504040204" pitchFamily="50" charset="-128"/>
                        </a:rPr>
                        <a:t>FIT</a:t>
                      </a:r>
                      <a:r>
                        <a:rPr lang="ja-JP" altLang="en-US" sz="1100" dirty="0">
                          <a:latin typeface="Meiryo UI" panose="020B0604030504040204" pitchFamily="50" charset="-128"/>
                          <a:ea typeface="Meiryo UI" panose="020B0604030504040204" pitchFamily="50" charset="-128"/>
                        </a:rPr>
                        <a:t>インバランスリスク料</a:t>
                      </a:r>
                      <a:r>
                        <a:rPr lang="en-US" altLang="ja-JP" sz="1100" dirty="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」で統一する。</a:t>
                      </a:r>
                      <a:endParaRPr kumimoji="0" lang="en-US" altLang="ja-JP" sz="1100" kern="0" dirty="0">
                        <a:solidFill>
                          <a:prstClr val="black"/>
                        </a:solidFill>
                        <a:latin typeface="Meiryo UI"/>
                        <a:ea typeface="Meiryo UI"/>
                        <a:cs typeface="Arial" pitchFamily="34" charset="0"/>
                      </a:endParaRPr>
                    </a:p>
                    <a:p>
                      <a:pPr marL="0" marR="0" lvl="0" indent="0" algn="l" defTabSz="685783"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1100" dirty="0">
                          <a:latin typeface="Meiryo UI" panose="020B0604030504040204" pitchFamily="50" charset="-128"/>
                          <a:ea typeface="Meiryo UI" panose="020B0604030504040204" pitchFamily="50" charset="-128"/>
                        </a:rPr>
                        <a:t>　　・ </a:t>
                      </a:r>
                      <a:r>
                        <a:rPr lang="en-US" altLang="ja-JP" sz="1100" dirty="0">
                          <a:latin typeface="Meiryo UI" panose="020B0604030504040204" pitchFamily="50" charset="-128"/>
                          <a:ea typeface="Meiryo UI" panose="020B0604030504040204" pitchFamily="50" charset="-128"/>
                        </a:rPr>
                        <a:t>FIT</a:t>
                      </a:r>
                      <a:r>
                        <a:rPr lang="ja-JP" altLang="en-US" sz="1100" dirty="0">
                          <a:latin typeface="Meiryo UI" panose="020B0604030504040204" pitchFamily="50" charset="-128"/>
                          <a:ea typeface="Meiryo UI" panose="020B0604030504040204" pitchFamily="50" charset="-128"/>
                        </a:rPr>
                        <a:t>インバランスリスク料</a:t>
                      </a:r>
                      <a:r>
                        <a:rPr lang="en-US" altLang="ja-JP" sz="1100" dirty="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電源種別・月度単位</a:t>
                      </a:r>
                      <a:r>
                        <a:rPr lang="en-US" altLang="ja-JP" sz="1100" dirty="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を</a:t>
                      </a:r>
                      <a:r>
                        <a:rPr lang="en-US" altLang="ja-JP" sz="1100" dirty="0">
                          <a:latin typeface="Meiryo UI" panose="020B0604030504040204" pitchFamily="50" charset="-128"/>
                          <a:ea typeface="Meiryo UI" panose="020B0604030504040204" pitchFamily="50" charset="-128"/>
                        </a:rPr>
                        <a:t>FIT</a:t>
                      </a:r>
                      <a:r>
                        <a:rPr lang="ja-JP" altLang="en-US" sz="1100" dirty="0">
                          <a:latin typeface="Meiryo UI" panose="020B0604030504040204" pitchFamily="50" charset="-128"/>
                          <a:ea typeface="Meiryo UI" panose="020B0604030504040204" pitchFamily="50" charset="-128"/>
                        </a:rPr>
                        <a:t>納付金・交付金システムで確認し、再エネ業務統合システムに登録する。</a:t>
                      </a: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100" b="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77678721"/>
                  </a:ext>
                </a:extLst>
              </a:tr>
            </a:tbl>
          </a:graphicData>
        </a:graphic>
      </p:graphicFrame>
      <p:sp>
        <p:nvSpPr>
          <p:cNvPr id="10" name="テキスト ボックス 9">
            <a:extLst>
              <a:ext uri="{FF2B5EF4-FFF2-40B4-BE49-F238E27FC236}">
                <a16:creationId xmlns:a16="http://schemas.microsoft.com/office/drawing/2014/main" id="{5686B8F9-8F0B-4FAF-B85F-0500307DBA95}"/>
              </a:ext>
            </a:extLst>
          </p:cNvPr>
          <p:cNvSpPr txBox="1"/>
          <p:nvPr/>
        </p:nvSpPr>
        <p:spPr>
          <a:xfrm>
            <a:off x="163186" y="2616063"/>
            <a:ext cx="5791970" cy="246221"/>
          </a:xfrm>
          <a:prstGeom prst="rect">
            <a:avLst/>
          </a:prstGeom>
          <a:noFill/>
        </p:spPr>
        <p:txBody>
          <a:bodyPr wrap="none" rtlCol="0">
            <a:spAutoFit/>
          </a:bodyPr>
          <a:lstStyle/>
          <a:p>
            <a:r>
              <a:rPr kumimoji="0" lang="ja-JP" altLang="en-US" sz="1000" kern="0" dirty="0">
                <a:solidFill>
                  <a:prstClr val="black"/>
                </a:solidFill>
                <a:latin typeface="Meiryo UI"/>
                <a:ea typeface="Meiryo UI"/>
                <a:cs typeface="Arial" pitchFamily="34" charset="0"/>
              </a:rPr>
              <a:t>（参考）経済産業省 資源エネルギー庁「</a:t>
            </a:r>
            <a:r>
              <a:rPr kumimoji="0" lang="en-US" altLang="ja-JP" sz="1000" kern="0" dirty="0">
                <a:solidFill>
                  <a:prstClr val="black"/>
                </a:solidFill>
                <a:latin typeface="Meiryo UI"/>
                <a:ea typeface="Meiryo UI"/>
                <a:cs typeface="Arial" pitchFamily="34" charset="0"/>
              </a:rPr>
              <a:t>FIP</a:t>
            </a:r>
            <a:r>
              <a:rPr kumimoji="0" lang="ja-JP" altLang="en-US" sz="1000" kern="0" dirty="0">
                <a:solidFill>
                  <a:prstClr val="black"/>
                </a:solidFill>
                <a:latin typeface="Meiryo UI"/>
                <a:ea typeface="Meiryo UI"/>
                <a:cs typeface="Arial" pitchFamily="34" charset="0"/>
              </a:rPr>
              <a:t>制度の詳細設計とアグリゲーションビジネスの更なる活性化」抜粋</a:t>
            </a:r>
            <a:endParaRPr lang="en-US" altLang="ja-JP" sz="1000" dirty="0">
              <a:latin typeface="Meiryo UI" panose="020B0604030504040204" pitchFamily="50" charset="-128"/>
              <a:ea typeface="Meiryo UI" panose="020B0604030504040204" pitchFamily="50" charset="-128"/>
            </a:endParaRPr>
          </a:p>
        </p:txBody>
      </p:sp>
      <p:pic>
        <p:nvPicPr>
          <p:cNvPr id="7" name="図 6">
            <a:extLst>
              <a:ext uri="{FF2B5EF4-FFF2-40B4-BE49-F238E27FC236}">
                <a16:creationId xmlns:a16="http://schemas.microsoft.com/office/drawing/2014/main" id="{1B9809EB-F846-4FA4-9A27-84CA8B5B3D53}"/>
              </a:ext>
            </a:extLst>
          </p:cNvPr>
          <p:cNvPicPr>
            <a:picLocks noChangeAspect="1"/>
          </p:cNvPicPr>
          <p:nvPr/>
        </p:nvPicPr>
        <p:blipFill>
          <a:blip r:embed="rId2"/>
          <a:stretch>
            <a:fillRect/>
          </a:stretch>
        </p:blipFill>
        <p:spPr>
          <a:xfrm>
            <a:off x="369363" y="2862284"/>
            <a:ext cx="6667346" cy="1695431"/>
          </a:xfrm>
          <a:prstGeom prst="rect">
            <a:avLst/>
          </a:prstGeom>
        </p:spPr>
      </p:pic>
    </p:spTree>
    <p:extLst>
      <p:ext uri="{BB962C8B-B14F-4D97-AF65-F5344CB8AC3E}">
        <p14:creationId xmlns:p14="http://schemas.microsoft.com/office/powerpoint/2010/main" val="2350730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dirty="0">
                <a:latin typeface="Meiryo UI" panose="020B0604030504040204" pitchFamily="50" charset="-128"/>
                <a:ea typeface="Meiryo UI" panose="020B0604030504040204" pitchFamily="50" charset="-128"/>
              </a:rPr>
              <a:t>業務フローの凡例</a:t>
            </a:r>
            <a:endParaRPr kumimoji="1" lang="ja-JP" altLang="en-US" dirty="0">
              <a:latin typeface="Meiryo UI" panose="020B0604030504040204" pitchFamily="50" charset="-128"/>
              <a:ea typeface="Meiryo UI" panose="020B0604030504040204" pitchFamily="50" charset="-128"/>
            </a:endParaRPr>
          </a:p>
        </p:txBody>
      </p:sp>
      <p:sp>
        <p:nvSpPr>
          <p:cNvPr id="3" name="コンテンツ プレースホルダー 2"/>
          <p:cNvSpPr>
            <a:spLocks noGrp="1"/>
          </p:cNvSpPr>
          <p:nvPr>
            <p:ph idx="1"/>
          </p:nvPr>
        </p:nvSpPr>
        <p:spPr>
          <a:xfrm>
            <a:off x="189378" y="895603"/>
            <a:ext cx="9501748" cy="372168"/>
          </a:xfrm>
          <a:ln>
            <a:solidFill>
              <a:schemeClr val="bg2">
                <a:lumMod val="90000"/>
              </a:schemeClr>
            </a:solidFill>
          </a:ln>
        </p:spPr>
        <p:txBody>
          <a:bodyPr/>
          <a:lstStyle/>
          <a:p>
            <a:r>
              <a:rPr lang="ja-JP" altLang="en-US" dirty="0">
                <a:latin typeface="Meiryo UI" panose="020B0604030504040204" pitchFamily="50" charset="-128"/>
                <a:ea typeface="Meiryo UI" panose="020B0604030504040204" pitchFamily="50" charset="-128"/>
              </a:rPr>
              <a:t>業務フローは、以下の凡例を用いて作成</a:t>
            </a:r>
            <a:r>
              <a:rPr lang="ja-JP" altLang="en-US" dirty="0"/>
              <a:t>し</a:t>
            </a:r>
            <a:r>
              <a:rPr lang="ja-JP" altLang="en-US" dirty="0">
                <a:latin typeface="Meiryo UI" panose="020B0604030504040204" pitchFamily="50" charset="-128"/>
                <a:ea typeface="Meiryo UI" panose="020B0604030504040204" pitchFamily="50" charset="-128"/>
              </a:rPr>
              <a:t>ている。</a:t>
            </a:r>
          </a:p>
        </p:txBody>
      </p:sp>
      <p:sp>
        <p:nvSpPr>
          <p:cNvPr id="60" name="正方形/長方形 59"/>
          <p:cNvSpPr/>
          <p:nvPr/>
        </p:nvSpPr>
        <p:spPr>
          <a:xfrm>
            <a:off x="330227" y="1488894"/>
            <a:ext cx="1478290" cy="276999"/>
          </a:xfrm>
          <a:prstGeom prst="rect">
            <a:avLst/>
          </a:prstGeom>
        </p:spPr>
        <p:txBody>
          <a:bodyPr wrap="none">
            <a:spAutoFit/>
          </a:bodyPr>
          <a:lstStyle/>
          <a:p>
            <a:r>
              <a:rPr lang="en-US" altLang="ja-JP" sz="1200" b="1" dirty="0">
                <a:latin typeface="Meiryo UI" panose="020B0604030504040204" pitchFamily="50" charset="-128"/>
                <a:ea typeface="Meiryo UI" panose="020B0604030504040204" pitchFamily="50" charset="-128"/>
              </a:rPr>
              <a:t>【</a:t>
            </a:r>
            <a:r>
              <a:rPr lang="ja-JP" altLang="en-US" sz="1200" b="1" dirty="0">
                <a:latin typeface="Meiryo UI" panose="020B0604030504040204" pitchFamily="50" charset="-128"/>
                <a:ea typeface="Meiryo UI" panose="020B0604030504040204" pitchFamily="50" charset="-128"/>
              </a:rPr>
              <a:t>業務フローの凡例</a:t>
            </a:r>
            <a:r>
              <a:rPr lang="en-US" altLang="ja-JP" sz="1200" b="1" dirty="0">
                <a:latin typeface="Meiryo UI" panose="020B0604030504040204" pitchFamily="50" charset="-128"/>
                <a:ea typeface="Meiryo UI" panose="020B0604030504040204" pitchFamily="50" charset="-128"/>
              </a:rPr>
              <a:t>】</a:t>
            </a:r>
            <a:endParaRPr lang="ja-JP" altLang="en-US" sz="1200" b="1" dirty="0"/>
          </a:p>
        </p:txBody>
      </p:sp>
      <p:graphicFrame>
        <p:nvGraphicFramePr>
          <p:cNvPr id="4" name="表 3">
            <a:extLst>
              <a:ext uri="{FF2B5EF4-FFF2-40B4-BE49-F238E27FC236}">
                <a16:creationId xmlns:a16="http://schemas.microsoft.com/office/drawing/2014/main" id="{0FC3BAB2-9087-4ADC-ACA4-663E181E75E4}"/>
              </a:ext>
            </a:extLst>
          </p:cNvPr>
          <p:cNvGraphicFramePr>
            <a:graphicFrameLocks noGrp="1"/>
          </p:cNvGraphicFramePr>
          <p:nvPr/>
        </p:nvGraphicFramePr>
        <p:xfrm>
          <a:off x="520390" y="1765893"/>
          <a:ext cx="4419862" cy="4795380"/>
        </p:xfrm>
        <a:graphic>
          <a:graphicData uri="http://schemas.openxmlformats.org/drawingml/2006/table">
            <a:tbl>
              <a:tblPr firstRow="1" bandRow="1">
                <a:tableStyleId>{2D5ABB26-0587-4C30-8999-92F81FD0307C}</a:tableStyleId>
              </a:tblPr>
              <a:tblGrid>
                <a:gridCol w="1100667">
                  <a:extLst>
                    <a:ext uri="{9D8B030D-6E8A-4147-A177-3AD203B41FA5}">
                      <a16:colId xmlns:a16="http://schemas.microsoft.com/office/drawing/2014/main" val="3437215314"/>
                    </a:ext>
                  </a:extLst>
                </a:gridCol>
                <a:gridCol w="1100667">
                  <a:extLst>
                    <a:ext uri="{9D8B030D-6E8A-4147-A177-3AD203B41FA5}">
                      <a16:colId xmlns:a16="http://schemas.microsoft.com/office/drawing/2014/main" val="1643997209"/>
                    </a:ext>
                  </a:extLst>
                </a:gridCol>
                <a:gridCol w="2218528">
                  <a:extLst>
                    <a:ext uri="{9D8B030D-6E8A-4147-A177-3AD203B41FA5}">
                      <a16:colId xmlns:a16="http://schemas.microsoft.com/office/drawing/2014/main" val="2383967548"/>
                    </a:ext>
                  </a:extLst>
                </a:gridCol>
              </a:tblGrid>
              <a:tr h="0">
                <a:tc>
                  <a:txBody>
                    <a:bodyPr/>
                    <a:lstStyle/>
                    <a:p>
                      <a:pPr algn="ctr"/>
                      <a:r>
                        <a:rPr kumimoji="1" lang="ja-JP" altLang="en-US" sz="1100" dirty="0">
                          <a:latin typeface="Meiryo UI" panose="020B0604030504040204" pitchFamily="50" charset="-128"/>
                          <a:ea typeface="Meiryo UI" panose="020B0604030504040204" pitchFamily="50" charset="-128"/>
                        </a:rPr>
                        <a:t>オブジェクト</a:t>
                      </a: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1100" dirty="0">
                          <a:latin typeface="Meiryo UI" panose="020B0604030504040204" pitchFamily="50" charset="-128"/>
                          <a:ea typeface="Meiryo UI" panose="020B0604030504040204" pitchFamily="50" charset="-128"/>
                        </a:rPr>
                        <a:t>オブジェクト名</a:t>
                      </a: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1100" dirty="0">
                          <a:latin typeface="Meiryo UI" panose="020B0604030504040204" pitchFamily="50" charset="-128"/>
                          <a:ea typeface="Meiryo UI" panose="020B0604030504040204" pitchFamily="50" charset="-128"/>
                        </a:rPr>
                        <a:t>説明</a:t>
                      </a: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4028842794"/>
                  </a:ext>
                </a:extLst>
              </a:tr>
              <a:tr h="756050">
                <a:tc>
                  <a:txBody>
                    <a:bodyPr/>
                    <a:lstStyle/>
                    <a:p>
                      <a:pPr algn="ctr"/>
                      <a:endParaRPr kumimoji="1" lang="ja-JP" altLang="en-US" sz="1100" dirty="0">
                        <a:latin typeface="Meiryo UI" panose="020B0604030504040204" pitchFamily="50" charset="-128"/>
                        <a:ea typeface="Meiryo UI" panose="020B0604030504040204" pitchFamily="50" charset="-128"/>
                      </a:endParaRP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tcPr>
                </a:tc>
                <a:tc>
                  <a:txBody>
                    <a:bodyPr/>
                    <a:lstStyle/>
                    <a:p>
                      <a:pPr algn="ctr"/>
                      <a:r>
                        <a:rPr lang="en-US" altLang="ja-JP" sz="1100" dirty="0">
                          <a:solidFill>
                            <a:schemeClr val="tx1"/>
                          </a:solidFill>
                          <a:latin typeface="Meiryo UI" panose="020B0604030504040204" pitchFamily="50" charset="-128"/>
                          <a:ea typeface="Meiryo UI" panose="020B0604030504040204" pitchFamily="50" charset="-128"/>
                          <a:cs typeface="Meiryo UI" pitchFamily="50" charset="-128"/>
                        </a:rPr>
                        <a:t>START</a:t>
                      </a:r>
                      <a:r>
                        <a:rPr lang="ja-JP" altLang="en-US" sz="1100" dirty="0">
                          <a:solidFill>
                            <a:schemeClr val="tx1"/>
                          </a:solidFill>
                          <a:latin typeface="Meiryo UI" panose="020B0604030504040204" pitchFamily="50" charset="-128"/>
                          <a:ea typeface="Meiryo UI" panose="020B0604030504040204" pitchFamily="50" charset="-128"/>
                          <a:cs typeface="Meiryo UI" pitchFamily="50" charset="-128"/>
                        </a:rPr>
                        <a:t>記号</a:t>
                      </a:r>
                      <a:endParaRPr kumimoji="1" lang="ja-JP" altLang="en-US" sz="1100" dirty="0">
                        <a:latin typeface="Meiryo UI" panose="020B0604030504040204" pitchFamily="50" charset="-128"/>
                        <a:ea typeface="Meiryo UI" panose="020B0604030504040204" pitchFamily="50" charset="-128"/>
                      </a:endParaRP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tcPr>
                </a:tc>
                <a:tc>
                  <a:txBody>
                    <a:bodyPr/>
                    <a:lstStyle/>
                    <a:p>
                      <a:pPr algn="l"/>
                      <a:r>
                        <a:rPr lang="ja-JP" altLang="en-US" sz="1100" dirty="0">
                          <a:solidFill>
                            <a:schemeClr val="tx1"/>
                          </a:solidFill>
                          <a:latin typeface="Meiryo UI" panose="020B0604030504040204" pitchFamily="50" charset="-128"/>
                          <a:ea typeface="Meiryo UI" panose="020B0604030504040204" pitchFamily="50" charset="-128"/>
                          <a:cs typeface="Meiryo UI" pitchFamily="50" charset="-128"/>
                        </a:rPr>
                        <a:t>業務フローの開始</a:t>
                      </a:r>
                      <a:endParaRPr kumimoji="1" lang="ja-JP" altLang="en-US" sz="1100" dirty="0">
                        <a:latin typeface="Meiryo UI" panose="020B0604030504040204" pitchFamily="50" charset="-128"/>
                        <a:ea typeface="Meiryo UI" panose="020B0604030504040204" pitchFamily="50" charset="-128"/>
                      </a:endParaRP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1755556067"/>
                  </a:ext>
                </a:extLst>
              </a:tr>
              <a:tr h="756050">
                <a:tc>
                  <a:txBody>
                    <a:bodyPr/>
                    <a:lstStyle/>
                    <a:p>
                      <a:pPr algn="ctr"/>
                      <a:endParaRPr kumimoji="1" lang="ja-JP" altLang="en-US" sz="1100" dirty="0">
                        <a:latin typeface="Meiryo UI" panose="020B0604030504040204" pitchFamily="50" charset="-128"/>
                        <a:ea typeface="Meiryo UI" panose="020B0604030504040204" pitchFamily="50" charset="-128"/>
                      </a:endParaRP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tcPr>
                </a:tc>
                <a:tc>
                  <a:txBody>
                    <a:bodyPr/>
                    <a:lstStyle/>
                    <a:p>
                      <a:pPr algn="ctr"/>
                      <a:r>
                        <a:rPr lang="en-US" altLang="ja-JP" sz="1100" dirty="0">
                          <a:solidFill>
                            <a:schemeClr val="tx1"/>
                          </a:solidFill>
                          <a:latin typeface="Meiryo UI" panose="020B0604030504040204" pitchFamily="50" charset="-128"/>
                          <a:ea typeface="Meiryo UI" panose="020B0604030504040204" pitchFamily="50" charset="-128"/>
                          <a:cs typeface="Meiryo UI" pitchFamily="50" charset="-128"/>
                        </a:rPr>
                        <a:t>END</a:t>
                      </a:r>
                      <a:r>
                        <a:rPr lang="ja-JP" altLang="en-US" sz="1100" dirty="0">
                          <a:solidFill>
                            <a:schemeClr val="tx1"/>
                          </a:solidFill>
                          <a:latin typeface="Meiryo UI" panose="020B0604030504040204" pitchFamily="50" charset="-128"/>
                          <a:ea typeface="Meiryo UI" panose="020B0604030504040204" pitchFamily="50" charset="-128"/>
                          <a:cs typeface="Meiryo UI" pitchFamily="50" charset="-128"/>
                        </a:rPr>
                        <a:t>記号</a:t>
                      </a:r>
                      <a:endParaRPr kumimoji="1" lang="ja-JP" altLang="en-US" sz="1100" dirty="0">
                        <a:latin typeface="Meiryo UI" panose="020B0604030504040204" pitchFamily="50" charset="-128"/>
                        <a:ea typeface="Meiryo UI" panose="020B0604030504040204" pitchFamily="50" charset="-128"/>
                      </a:endParaRP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tcPr>
                </a:tc>
                <a:tc>
                  <a:txBody>
                    <a:bodyPr/>
                    <a:lstStyle/>
                    <a:p>
                      <a:pPr algn="l"/>
                      <a:r>
                        <a:rPr lang="ja-JP" altLang="en-US" sz="1100" dirty="0">
                          <a:solidFill>
                            <a:schemeClr val="tx1"/>
                          </a:solidFill>
                          <a:latin typeface="Meiryo UI" panose="020B0604030504040204" pitchFamily="50" charset="-128"/>
                          <a:ea typeface="Meiryo UI" panose="020B0604030504040204" pitchFamily="50" charset="-128"/>
                          <a:cs typeface="Meiryo UI" pitchFamily="50" charset="-128"/>
                        </a:rPr>
                        <a:t>業務フロー</a:t>
                      </a:r>
                      <a:r>
                        <a:rPr lang="ja-JP" altLang="en-US" sz="1100" dirty="0">
                          <a:solidFill>
                            <a:schemeClr val="tx1"/>
                          </a:solidFill>
                          <a:latin typeface="Meiryo UI" panose="020B0604030504040204" pitchFamily="50" charset="-128"/>
                          <a:ea typeface="Meiryo UI" panose="020B0604030504040204" pitchFamily="50" charset="-128"/>
                        </a:rPr>
                        <a:t>の終了</a:t>
                      </a:r>
                      <a:endParaRPr kumimoji="1" lang="ja-JP" altLang="en-US" sz="1100" dirty="0">
                        <a:latin typeface="Meiryo UI" panose="020B0604030504040204" pitchFamily="50" charset="-128"/>
                        <a:ea typeface="Meiryo UI" panose="020B0604030504040204" pitchFamily="50" charset="-128"/>
                      </a:endParaRP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910016975"/>
                  </a:ext>
                </a:extLst>
              </a:tr>
              <a:tr h="756050">
                <a:tc>
                  <a:txBody>
                    <a:bodyPr/>
                    <a:lstStyle/>
                    <a:p>
                      <a:pPr algn="ctr"/>
                      <a:endParaRPr kumimoji="1" lang="ja-JP" altLang="en-US" sz="1100" dirty="0">
                        <a:latin typeface="Meiryo UI" panose="020B0604030504040204" pitchFamily="50" charset="-128"/>
                        <a:ea typeface="Meiryo UI" panose="020B0604030504040204" pitchFamily="50" charset="-128"/>
                      </a:endParaRP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tcPr>
                </a:tc>
                <a:tc>
                  <a:txBody>
                    <a:bodyPr/>
                    <a:lstStyle/>
                    <a:p>
                      <a:pPr algn="ctr"/>
                      <a:r>
                        <a:rPr lang="ja-JP" altLang="en-US"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業務プロセス</a:t>
                      </a:r>
                      <a:endParaRPr kumimoji="1" lang="ja-JP" altLang="en-US" sz="1100" dirty="0">
                        <a:latin typeface="Meiryo UI" panose="020B0604030504040204" pitchFamily="50" charset="-128"/>
                        <a:ea typeface="Meiryo UI" panose="020B0604030504040204" pitchFamily="50" charset="-128"/>
                      </a:endParaRP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tcPr>
                </a:tc>
                <a:tc>
                  <a:txBody>
                    <a:bodyPr/>
                    <a:lstStyle/>
                    <a:p>
                      <a:pPr algn="l"/>
                      <a:r>
                        <a:rPr lang="ja-JP" altLang="en-US" sz="1100" dirty="0">
                          <a:solidFill>
                            <a:schemeClr val="tx1"/>
                          </a:solidFill>
                          <a:latin typeface="Meiryo UI" panose="020B0604030504040204" pitchFamily="50" charset="-128"/>
                          <a:ea typeface="Meiryo UI" panose="020B0604030504040204" pitchFamily="50" charset="-128"/>
                        </a:rPr>
                        <a:t>業務フローにおいて実施する業務を表現</a:t>
                      </a:r>
                      <a:endParaRPr kumimoji="1" lang="ja-JP" altLang="en-US" sz="1100" dirty="0">
                        <a:latin typeface="Meiryo UI" panose="020B0604030504040204" pitchFamily="50" charset="-128"/>
                        <a:ea typeface="Meiryo UI" panose="020B0604030504040204" pitchFamily="50" charset="-128"/>
                      </a:endParaRP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2754379234"/>
                  </a:ext>
                </a:extLst>
              </a:tr>
              <a:tr h="756050">
                <a:tc>
                  <a:txBody>
                    <a:bodyPr/>
                    <a:lstStyle/>
                    <a:p>
                      <a:pPr algn="ctr"/>
                      <a:endParaRPr kumimoji="1" lang="ja-JP" altLang="en-US" sz="1100" dirty="0">
                        <a:latin typeface="Meiryo UI" panose="020B0604030504040204" pitchFamily="50" charset="-128"/>
                        <a:ea typeface="Meiryo UI" panose="020B0604030504040204" pitchFamily="50" charset="-128"/>
                      </a:endParaRP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tcPr>
                </a:tc>
                <a:tc>
                  <a:txBody>
                    <a:bodyPr/>
                    <a:lstStyle/>
                    <a:p>
                      <a:pPr algn="ctr"/>
                      <a:r>
                        <a:rPr lang="ja-JP" altLang="en-US"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郵送</a:t>
                      </a:r>
                      <a:endParaRPr kumimoji="1" lang="ja-JP" altLang="en-US" sz="1100" dirty="0">
                        <a:latin typeface="Meiryo UI" panose="020B0604030504040204" pitchFamily="50" charset="-128"/>
                        <a:ea typeface="Meiryo UI" panose="020B0604030504040204" pitchFamily="50" charset="-128"/>
                      </a:endParaRP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tcPr>
                </a:tc>
                <a:tc>
                  <a:txBody>
                    <a:bodyPr/>
                    <a:lstStyle/>
                    <a:p>
                      <a:pPr algn="l"/>
                      <a:r>
                        <a:rPr lang="ja-JP" altLang="en-US" sz="1100" dirty="0">
                          <a:solidFill>
                            <a:schemeClr val="tx1"/>
                          </a:solidFill>
                          <a:latin typeface="Meiryo UI" panose="020B0604030504040204" pitchFamily="50" charset="-128"/>
                          <a:ea typeface="Meiryo UI" panose="020B0604030504040204" pitchFamily="50" charset="-128"/>
                        </a:rPr>
                        <a:t>業務プロセスにおける書類の郵送を表現</a:t>
                      </a:r>
                      <a:endParaRPr kumimoji="1" lang="ja-JP" altLang="en-US" sz="1100" dirty="0">
                        <a:latin typeface="Meiryo UI" panose="020B0604030504040204" pitchFamily="50" charset="-128"/>
                        <a:ea typeface="Meiryo UI" panose="020B0604030504040204" pitchFamily="50" charset="-128"/>
                      </a:endParaRP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294322835"/>
                  </a:ext>
                </a:extLst>
              </a:tr>
              <a:tr h="756050">
                <a:tc>
                  <a:txBody>
                    <a:bodyPr/>
                    <a:lstStyle/>
                    <a:p>
                      <a:pPr algn="ctr"/>
                      <a:endParaRPr kumimoji="1" lang="ja-JP" altLang="en-US" sz="1100" dirty="0">
                        <a:latin typeface="Meiryo UI" panose="020B0604030504040204" pitchFamily="50" charset="-128"/>
                        <a:ea typeface="Meiryo UI" panose="020B0604030504040204" pitchFamily="50" charset="-128"/>
                      </a:endParaRP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lang="ja-JP" altLang="en-US" sz="1100" dirty="0">
                          <a:solidFill>
                            <a:schemeClr val="tx1"/>
                          </a:solidFill>
                          <a:latin typeface="Meiryo UI" panose="020B0604030504040204" pitchFamily="50" charset="-128"/>
                          <a:ea typeface="Meiryo UI" panose="020B0604030504040204" pitchFamily="50" charset="-128"/>
                          <a:cs typeface="Meiryo UI" pitchFamily="50" charset="-128"/>
                        </a:rPr>
                        <a:t>プロセス接続</a:t>
                      </a:r>
                      <a:br>
                        <a:rPr lang="en-US" altLang="ja-JP" sz="1100" dirty="0">
                          <a:solidFill>
                            <a:schemeClr val="tx1"/>
                          </a:solidFill>
                          <a:latin typeface="Meiryo UI" panose="020B0604030504040204" pitchFamily="50" charset="-128"/>
                          <a:ea typeface="Meiryo UI" panose="020B0604030504040204" pitchFamily="50" charset="-128"/>
                          <a:cs typeface="Meiryo UI" pitchFamily="50" charset="-128"/>
                        </a:rPr>
                      </a:br>
                      <a:r>
                        <a:rPr lang="en-US" altLang="ja-JP" sz="1100" dirty="0">
                          <a:solidFill>
                            <a:schemeClr val="tx1"/>
                          </a:solidFill>
                          <a:latin typeface="Meiryo UI" panose="020B0604030504040204" pitchFamily="50" charset="-128"/>
                          <a:ea typeface="Meiryo UI" panose="020B0604030504040204" pitchFamily="50" charset="-128"/>
                          <a:cs typeface="Meiryo UI" pitchFamily="50" charset="-128"/>
                        </a:rPr>
                        <a:t>(</a:t>
                      </a:r>
                      <a:r>
                        <a:rPr lang="ja-JP" altLang="en-US" sz="1100" dirty="0">
                          <a:solidFill>
                            <a:schemeClr val="tx1"/>
                          </a:solidFill>
                          <a:latin typeface="Meiryo UI" panose="020B0604030504040204" pitchFamily="50" charset="-128"/>
                          <a:ea typeface="Meiryo UI" panose="020B0604030504040204" pitchFamily="50" charset="-128"/>
                          <a:cs typeface="Meiryo UI" pitchFamily="50" charset="-128"/>
                        </a:rPr>
                        <a:t>実線</a:t>
                      </a:r>
                      <a:r>
                        <a:rPr lang="en-US" altLang="ja-JP" sz="1100" dirty="0">
                          <a:solidFill>
                            <a:schemeClr val="tx1"/>
                          </a:solidFill>
                          <a:latin typeface="Meiryo UI" panose="020B0604030504040204" pitchFamily="50" charset="-128"/>
                          <a:ea typeface="Meiryo UI" panose="020B0604030504040204" pitchFamily="50" charset="-128"/>
                          <a:cs typeface="Meiryo UI" pitchFamily="50" charset="-128"/>
                        </a:rPr>
                        <a:t>)</a:t>
                      </a:r>
                      <a:endParaRPr kumimoji="1" lang="ja-JP" altLang="en-US" sz="1100" dirty="0">
                        <a:latin typeface="Meiryo UI" panose="020B0604030504040204" pitchFamily="50" charset="-128"/>
                        <a:ea typeface="Meiryo UI" panose="020B0604030504040204" pitchFamily="50" charset="-128"/>
                      </a:endParaRP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lang="ja-JP" altLang="en-US" sz="1100" dirty="0">
                          <a:solidFill>
                            <a:schemeClr val="tx1"/>
                          </a:solidFill>
                          <a:latin typeface="Meiryo UI" panose="020B0604030504040204" pitchFamily="50" charset="-128"/>
                          <a:ea typeface="Meiryo UI" panose="020B0604030504040204" pitchFamily="50" charset="-128"/>
                        </a:rPr>
                        <a:t>業務プロセス間の接続</a:t>
                      </a:r>
                      <a:endParaRPr kumimoji="1" lang="ja-JP" altLang="en-US" sz="1100" dirty="0">
                        <a:latin typeface="Meiryo UI" panose="020B0604030504040204" pitchFamily="50" charset="-128"/>
                        <a:ea typeface="Meiryo UI" panose="020B0604030504040204" pitchFamily="50" charset="-128"/>
                      </a:endParaRP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808780967"/>
                  </a:ext>
                </a:extLst>
              </a:tr>
              <a:tr h="756050">
                <a:tc>
                  <a:txBody>
                    <a:bodyPr/>
                    <a:lstStyle/>
                    <a:p>
                      <a:pPr algn="ctr"/>
                      <a:endParaRPr kumimoji="1" lang="ja-JP" altLang="en-US" sz="1100" dirty="0">
                        <a:latin typeface="Meiryo UI" panose="020B0604030504040204" pitchFamily="50" charset="-128"/>
                        <a:ea typeface="Meiryo UI" panose="020B0604030504040204" pitchFamily="50" charset="-128"/>
                      </a:endParaRP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tcPr>
                </a:tc>
                <a:tc>
                  <a:txBody>
                    <a:bodyPr/>
                    <a:lstStyle/>
                    <a:p>
                      <a:pPr algn="ctr"/>
                      <a:r>
                        <a:rPr lang="ja-JP" altLang="en-US"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システム接続</a:t>
                      </a:r>
                      <a:br>
                        <a:rPr lang="ja-JP" altLang="en-US"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br>
                      <a:r>
                        <a:rPr lang="en-US" altLang="ja-JP"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点線</a:t>
                      </a:r>
                      <a:r>
                        <a:rPr lang="en-US" altLang="ja-JP"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100" dirty="0">
                        <a:latin typeface="Meiryo UI" panose="020B0604030504040204" pitchFamily="50" charset="-128"/>
                        <a:ea typeface="Meiryo UI" panose="020B0604030504040204" pitchFamily="50" charset="-128"/>
                      </a:endParaRP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tcPr>
                </a:tc>
                <a:tc>
                  <a:txBody>
                    <a:bodyPr/>
                    <a:lstStyle/>
                    <a:p>
                      <a:pPr algn="l"/>
                      <a:r>
                        <a:rPr lang="ja-JP" altLang="en-US" sz="1100" dirty="0">
                          <a:solidFill>
                            <a:schemeClr val="tx1"/>
                          </a:solidFill>
                          <a:latin typeface="Meiryo UI" panose="020B0604030504040204" pitchFamily="50" charset="-128"/>
                          <a:ea typeface="Meiryo UI" panose="020B0604030504040204" pitchFamily="50" charset="-128"/>
                        </a:rPr>
                        <a:t>業務プロセスとシステムの接続</a:t>
                      </a:r>
                      <a:endParaRPr kumimoji="1" lang="ja-JP" altLang="en-US" sz="1100" dirty="0">
                        <a:latin typeface="Meiryo UI" panose="020B0604030504040204" pitchFamily="50" charset="-128"/>
                        <a:ea typeface="Meiryo UI" panose="020B0604030504040204" pitchFamily="50" charset="-128"/>
                      </a:endParaRP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826696997"/>
                  </a:ext>
                </a:extLst>
              </a:tr>
            </a:tbl>
          </a:graphicData>
        </a:graphic>
      </p:graphicFrame>
      <p:graphicFrame>
        <p:nvGraphicFramePr>
          <p:cNvPr id="69" name="表 68">
            <a:extLst>
              <a:ext uri="{FF2B5EF4-FFF2-40B4-BE49-F238E27FC236}">
                <a16:creationId xmlns:a16="http://schemas.microsoft.com/office/drawing/2014/main" id="{BC41E1F2-240C-442E-BE93-1679B924856E}"/>
              </a:ext>
            </a:extLst>
          </p:cNvPr>
          <p:cNvGraphicFramePr>
            <a:graphicFrameLocks noGrp="1"/>
          </p:cNvGraphicFramePr>
          <p:nvPr>
            <p:extLst>
              <p:ext uri="{D42A27DB-BD31-4B8C-83A1-F6EECF244321}">
                <p14:modId xmlns:p14="http://schemas.microsoft.com/office/powerpoint/2010/main" val="2794641135"/>
              </p:ext>
            </p:extLst>
          </p:nvPr>
        </p:nvGraphicFramePr>
        <p:xfrm>
          <a:off x="5035829" y="1768974"/>
          <a:ext cx="4419862" cy="4795380"/>
        </p:xfrm>
        <a:graphic>
          <a:graphicData uri="http://schemas.openxmlformats.org/drawingml/2006/table">
            <a:tbl>
              <a:tblPr firstRow="1" bandRow="1">
                <a:tableStyleId>{2D5ABB26-0587-4C30-8999-92F81FD0307C}</a:tableStyleId>
              </a:tblPr>
              <a:tblGrid>
                <a:gridCol w="1100667">
                  <a:extLst>
                    <a:ext uri="{9D8B030D-6E8A-4147-A177-3AD203B41FA5}">
                      <a16:colId xmlns:a16="http://schemas.microsoft.com/office/drawing/2014/main" val="3437215314"/>
                    </a:ext>
                  </a:extLst>
                </a:gridCol>
                <a:gridCol w="1100667">
                  <a:extLst>
                    <a:ext uri="{9D8B030D-6E8A-4147-A177-3AD203B41FA5}">
                      <a16:colId xmlns:a16="http://schemas.microsoft.com/office/drawing/2014/main" val="1643997209"/>
                    </a:ext>
                  </a:extLst>
                </a:gridCol>
                <a:gridCol w="2218528">
                  <a:extLst>
                    <a:ext uri="{9D8B030D-6E8A-4147-A177-3AD203B41FA5}">
                      <a16:colId xmlns:a16="http://schemas.microsoft.com/office/drawing/2014/main" val="2383967548"/>
                    </a:ext>
                  </a:extLst>
                </a:gridCol>
              </a:tblGrid>
              <a:tr h="0">
                <a:tc>
                  <a:txBody>
                    <a:bodyPr/>
                    <a:lstStyle/>
                    <a:p>
                      <a:pPr algn="ctr"/>
                      <a:r>
                        <a:rPr kumimoji="1" lang="ja-JP" altLang="en-US" sz="1100" dirty="0">
                          <a:latin typeface="Meiryo UI" panose="020B0604030504040204" pitchFamily="50" charset="-128"/>
                          <a:ea typeface="Meiryo UI" panose="020B0604030504040204" pitchFamily="50" charset="-128"/>
                        </a:rPr>
                        <a:t>オブジェクト</a:t>
                      </a: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1100" dirty="0">
                          <a:latin typeface="Meiryo UI" panose="020B0604030504040204" pitchFamily="50" charset="-128"/>
                          <a:ea typeface="Meiryo UI" panose="020B0604030504040204" pitchFamily="50" charset="-128"/>
                        </a:rPr>
                        <a:t>オブジェクト名</a:t>
                      </a: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1100" dirty="0">
                          <a:latin typeface="Meiryo UI" panose="020B0604030504040204" pitchFamily="50" charset="-128"/>
                          <a:ea typeface="Meiryo UI" panose="020B0604030504040204" pitchFamily="50" charset="-128"/>
                        </a:rPr>
                        <a:t>説明</a:t>
                      </a: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4028842794"/>
                  </a:ext>
                </a:extLst>
              </a:tr>
              <a:tr h="756050">
                <a:tc>
                  <a:txBody>
                    <a:bodyPr/>
                    <a:lstStyle/>
                    <a:p>
                      <a:pPr algn="ctr"/>
                      <a:endParaRPr kumimoji="1" lang="ja-JP" altLang="en-US" sz="1100" dirty="0">
                        <a:latin typeface="Meiryo UI" panose="020B0604030504040204" pitchFamily="50" charset="-128"/>
                        <a:ea typeface="Meiryo UI" panose="020B0604030504040204" pitchFamily="50" charset="-128"/>
                      </a:endParaRP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tcPr>
                </a:tc>
                <a:tc>
                  <a:txBody>
                    <a:bodyPr/>
                    <a:lstStyle/>
                    <a:p>
                      <a:pPr algn="ctr"/>
                      <a:r>
                        <a:rPr lang="ja-JP" altLang="en-US" sz="1100" dirty="0">
                          <a:solidFill>
                            <a:schemeClr val="tx1"/>
                          </a:solidFill>
                          <a:latin typeface="Meiryo UI" panose="020B0604030504040204" pitchFamily="50" charset="-128"/>
                          <a:ea typeface="Meiryo UI" panose="020B0604030504040204" pitchFamily="50" charset="-128"/>
                          <a:cs typeface="Meiryo UI" pitchFamily="50" charset="-128"/>
                        </a:rPr>
                        <a:t>判定</a:t>
                      </a:r>
                      <a:r>
                        <a:rPr lang="en-US" altLang="ja-JP" sz="1100" dirty="0">
                          <a:solidFill>
                            <a:schemeClr val="tx1"/>
                          </a:solidFill>
                          <a:latin typeface="Meiryo UI" panose="020B0604030504040204" pitchFamily="50" charset="-128"/>
                          <a:ea typeface="Meiryo UI" panose="020B0604030504040204" pitchFamily="50" charset="-128"/>
                          <a:cs typeface="Meiryo UI" pitchFamily="50" charset="-128"/>
                        </a:rPr>
                        <a:t>/</a:t>
                      </a:r>
                      <a:r>
                        <a:rPr lang="ja-JP" altLang="en-US" sz="1100" dirty="0">
                          <a:solidFill>
                            <a:schemeClr val="tx1"/>
                          </a:solidFill>
                          <a:latin typeface="Meiryo UI" panose="020B0604030504040204" pitchFamily="50" charset="-128"/>
                          <a:ea typeface="Meiryo UI" panose="020B0604030504040204" pitchFamily="50" charset="-128"/>
                          <a:cs typeface="Meiryo UI" pitchFamily="50" charset="-128"/>
                        </a:rPr>
                        <a:t>分岐</a:t>
                      </a:r>
                      <a:endParaRPr kumimoji="1" lang="ja-JP" altLang="en-US" sz="1100" dirty="0">
                        <a:latin typeface="Meiryo UI" panose="020B0604030504040204" pitchFamily="50" charset="-128"/>
                        <a:ea typeface="Meiryo UI" panose="020B0604030504040204" pitchFamily="50" charset="-128"/>
                      </a:endParaRP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tcPr>
                </a:tc>
                <a:tc>
                  <a:txBody>
                    <a:bodyPr/>
                    <a:lstStyle/>
                    <a:p>
                      <a:pPr algn="l"/>
                      <a:r>
                        <a:rPr lang="ja-JP" altLang="en-US" sz="1100" dirty="0">
                          <a:solidFill>
                            <a:schemeClr val="tx1"/>
                          </a:solidFill>
                          <a:latin typeface="Meiryo UI" panose="020B0604030504040204" pitchFamily="50" charset="-128"/>
                          <a:ea typeface="Meiryo UI" panose="020B0604030504040204" pitchFamily="50" charset="-128"/>
                        </a:rPr>
                        <a:t>業務プロセス間で分岐</a:t>
                      </a:r>
                      <a:r>
                        <a:rPr lang="en-US" altLang="ja-JP" sz="1100" dirty="0">
                          <a:solidFill>
                            <a:schemeClr val="tx1"/>
                          </a:solidFill>
                          <a:latin typeface="Meiryo UI" panose="020B0604030504040204" pitchFamily="50" charset="-128"/>
                          <a:ea typeface="Meiryo UI" panose="020B0604030504040204" pitchFamily="50" charset="-128"/>
                        </a:rPr>
                        <a:t>/</a:t>
                      </a:r>
                      <a:r>
                        <a:rPr lang="ja-JP" altLang="en-US" sz="1100" dirty="0">
                          <a:solidFill>
                            <a:schemeClr val="tx1"/>
                          </a:solidFill>
                          <a:latin typeface="Meiryo UI" panose="020B0604030504040204" pitchFamily="50" charset="-128"/>
                          <a:ea typeface="Meiryo UI" panose="020B0604030504040204" pitchFamily="50" charset="-128"/>
                        </a:rPr>
                        <a:t>判断が発生する場合に使用</a:t>
                      </a:r>
                      <a:endParaRPr kumimoji="1" lang="ja-JP" altLang="en-US" sz="1100" dirty="0">
                        <a:latin typeface="Meiryo UI" panose="020B0604030504040204" pitchFamily="50" charset="-128"/>
                        <a:ea typeface="Meiryo UI" panose="020B0604030504040204" pitchFamily="50" charset="-128"/>
                      </a:endParaRP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1755556067"/>
                  </a:ext>
                </a:extLst>
              </a:tr>
              <a:tr h="756050">
                <a:tc>
                  <a:txBody>
                    <a:bodyPr/>
                    <a:lstStyle/>
                    <a:p>
                      <a:pPr algn="ctr"/>
                      <a:endParaRPr kumimoji="1" lang="ja-JP" altLang="en-US" sz="1100" dirty="0">
                        <a:latin typeface="Meiryo UI" panose="020B0604030504040204" pitchFamily="50" charset="-128"/>
                        <a:ea typeface="Meiryo UI" panose="020B0604030504040204" pitchFamily="50" charset="-128"/>
                      </a:endParaRP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tcPr>
                </a:tc>
                <a:tc>
                  <a:txBody>
                    <a:bodyPr/>
                    <a:lstStyle/>
                    <a:p>
                      <a:pPr algn="ctr"/>
                      <a:r>
                        <a:rPr lang="ja-JP" altLang="en-US"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接続プロセス</a:t>
                      </a:r>
                      <a:endParaRPr kumimoji="1" lang="ja-JP" altLang="en-US" sz="1100" dirty="0">
                        <a:latin typeface="Meiryo UI" panose="020B0604030504040204" pitchFamily="50" charset="-128"/>
                        <a:ea typeface="Meiryo UI" panose="020B0604030504040204" pitchFamily="50" charset="-128"/>
                      </a:endParaRP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tcPr>
                </a:tc>
                <a:tc>
                  <a:txBody>
                    <a:bodyPr/>
                    <a:lstStyle/>
                    <a:p>
                      <a:pPr algn="l"/>
                      <a:r>
                        <a:rPr lang="ja-JP" altLang="en-US" sz="1100" dirty="0">
                          <a:solidFill>
                            <a:schemeClr val="tx1"/>
                          </a:solidFill>
                          <a:latin typeface="Meiryo UI" panose="020B0604030504040204" pitchFamily="50" charset="-128"/>
                          <a:ea typeface="Meiryo UI" panose="020B0604030504040204" pitchFamily="50" charset="-128"/>
                        </a:rPr>
                        <a:t>位置が離れている他プロセスとの接続に使用</a:t>
                      </a:r>
                      <a:endParaRPr kumimoji="1" lang="ja-JP" altLang="en-US" sz="1100" dirty="0">
                        <a:latin typeface="Meiryo UI" panose="020B0604030504040204" pitchFamily="50" charset="-128"/>
                        <a:ea typeface="Meiryo UI" panose="020B0604030504040204" pitchFamily="50" charset="-128"/>
                      </a:endParaRP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910016975"/>
                  </a:ext>
                </a:extLst>
              </a:tr>
              <a:tr h="756050">
                <a:tc>
                  <a:txBody>
                    <a:bodyPr/>
                    <a:lstStyle/>
                    <a:p>
                      <a:pPr algn="ctr"/>
                      <a:endParaRPr kumimoji="1" lang="ja-JP" altLang="en-US" sz="1100" dirty="0">
                        <a:latin typeface="Meiryo UI" panose="020B0604030504040204" pitchFamily="50" charset="-128"/>
                        <a:ea typeface="Meiryo UI" panose="020B0604030504040204" pitchFamily="50" charset="-128"/>
                      </a:endParaRP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tcPr>
                </a:tc>
                <a:tc>
                  <a:txBody>
                    <a:bodyPr/>
                    <a:lstStyle/>
                    <a:p>
                      <a:pPr algn="ctr"/>
                      <a:r>
                        <a:rPr lang="ja-JP" altLang="en-US"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システム</a:t>
                      </a:r>
                      <a:endParaRPr kumimoji="1" lang="ja-JP" altLang="en-US" sz="1100" dirty="0">
                        <a:latin typeface="Meiryo UI" panose="020B0604030504040204" pitchFamily="50" charset="-128"/>
                        <a:ea typeface="Meiryo UI" panose="020B0604030504040204" pitchFamily="50" charset="-128"/>
                      </a:endParaRP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lang="ja-JP" altLang="en-US" sz="1100" dirty="0">
                          <a:solidFill>
                            <a:schemeClr val="tx1"/>
                          </a:solidFill>
                          <a:latin typeface="Meiryo UI" panose="020B0604030504040204" pitchFamily="50" charset="-128"/>
                          <a:ea typeface="Meiryo UI" panose="020B0604030504040204" pitchFamily="50" charset="-128"/>
                        </a:rPr>
                        <a:t>システムやツールを表現</a:t>
                      </a: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2754379234"/>
                  </a:ext>
                </a:extLst>
              </a:tr>
              <a:tr h="756050">
                <a:tc>
                  <a:txBody>
                    <a:bodyPr/>
                    <a:lstStyle/>
                    <a:p>
                      <a:pPr algn="ctr"/>
                      <a:endParaRPr kumimoji="1" lang="ja-JP" altLang="en-US" sz="1100" dirty="0">
                        <a:latin typeface="Meiryo UI" panose="020B0604030504040204" pitchFamily="50" charset="-128"/>
                        <a:ea typeface="Meiryo UI" panose="020B0604030504040204" pitchFamily="50" charset="-128"/>
                      </a:endParaRP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tcPr>
                </a:tc>
                <a:tc>
                  <a:txBody>
                    <a:bodyPr/>
                    <a:lstStyle/>
                    <a:p>
                      <a:pPr algn="ctr"/>
                      <a:r>
                        <a:rPr lang="ja-JP" altLang="en-US"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業務仕様書の対象範囲</a:t>
                      </a:r>
                      <a:endParaRPr kumimoji="1" lang="ja-JP" altLang="en-US" sz="1100" dirty="0">
                        <a:latin typeface="Meiryo UI" panose="020B0604030504040204" pitchFamily="50" charset="-128"/>
                        <a:ea typeface="Meiryo UI" panose="020B0604030504040204" pitchFamily="50" charset="-128"/>
                      </a:endParaRP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tcPr>
                </a:tc>
                <a:tc>
                  <a:txBody>
                    <a:bodyPr/>
                    <a:lstStyle/>
                    <a:p>
                      <a:pPr algn="l"/>
                      <a:r>
                        <a:rPr lang="ja-JP" altLang="en-US" sz="1100" dirty="0">
                          <a:solidFill>
                            <a:schemeClr val="tx1"/>
                          </a:solidFill>
                          <a:latin typeface="Meiryo UI" panose="020B0604030504040204" pitchFamily="50" charset="-128"/>
                          <a:ea typeface="Meiryo UI" panose="020B0604030504040204" pitchFamily="50" charset="-128"/>
                        </a:rPr>
                        <a:t>業務詳細仕様の対象となる業務プロセスに使用</a:t>
                      </a:r>
                      <a:endParaRPr kumimoji="1" lang="ja-JP" altLang="en-US" sz="1100" dirty="0">
                        <a:latin typeface="Meiryo UI" panose="020B0604030504040204" pitchFamily="50" charset="-128"/>
                        <a:ea typeface="Meiryo UI" panose="020B0604030504040204" pitchFamily="50" charset="-128"/>
                      </a:endParaRP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294322835"/>
                  </a:ext>
                </a:extLst>
              </a:tr>
              <a:tr h="756050">
                <a:tc>
                  <a:txBody>
                    <a:bodyPr/>
                    <a:lstStyle/>
                    <a:p>
                      <a:pPr algn="ctr"/>
                      <a:endParaRPr kumimoji="1" lang="ja-JP" altLang="en-US" sz="1100" dirty="0">
                        <a:latin typeface="Meiryo UI" panose="020B0604030504040204" pitchFamily="50" charset="-128"/>
                        <a:ea typeface="Meiryo UI" panose="020B0604030504040204" pitchFamily="50" charset="-128"/>
                      </a:endParaRP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tcPr>
                </a:tc>
                <a:tc>
                  <a:txBody>
                    <a:bodyPr/>
                    <a:lstStyle/>
                    <a:p>
                      <a:pPr algn="ctr"/>
                      <a:r>
                        <a:rPr lang="ja-JP" altLang="en-US"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再エネ業務統合</a:t>
                      </a:r>
                      <a:endParaRPr lang="en-US" altLang="ja-JP"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100" dirty="0">
                          <a:solidFill>
                            <a:schemeClr val="tx1"/>
                          </a:solidFill>
                          <a:latin typeface="Meiryo UI" panose="020B0604030504040204" pitchFamily="50" charset="-128"/>
                          <a:ea typeface="Meiryo UI" panose="020B0604030504040204" pitchFamily="50" charset="-128"/>
                        </a:rPr>
                        <a:t>システム</a:t>
                      </a:r>
                      <a:endParaRPr kumimoji="1" lang="ja-JP" altLang="en-US" sz="1100" dirty="0">
                        <a:latin typeface="Meiryo UI" panose="020B0604030504040204" pitchFamily="50" charset="-128"/>
                        <a:ea typeface="Meiryo UI" panose="020B0604030504040204" pitchFamily="50" charset="-128"/>
                      </a:endParaRP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lang="ja-JP" altLang="en-US"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再エネ業務統合システム</a:t>
                      </a:r>
                      <a:r>
                        <a:rPr lang="ja-JP" altLang="en-US" sz="1100" dirty="0">
                          <a:solidFill>
                            <a:schemeClr val="tx1"/>
                          </a:solidFill>
                          <a:latin typeface="Meiryo UI" panose="020B0604030504040204" pitchFamily="50" charset="-128"/>
                          <a:ea typeface="Meiryo UI" panose="020B0604030504040204" pitchFamily="50" charset="-128"/>
                        </a:rPr>
                        <a:t>を利用する業務プロセスに使用</a:t>
                      </a:r>
                      <a:endParaRPr kumimoji="1" lang="ja-JP" altLang="en-US" sz="1100" dirty="0">
                        <a:latin typeface="Meiryo UI" panose="020B0604030504040204" pitchFamily="50" charset="-128"/>
                        <a:ea typeface="Meiryo UI" panose="020B0604030504040204" pitchFamily="50" charset="-128"/>
                      </a:endParaRP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808780967"/>
                  </a:ext>
                </a:extLst>
              </a:tr>
              <a:tr h="756050">
                <a:tc>
                  <a:txBody>
                    <a:bodyPr/>
                    <a:lstStyle/>
                    <a:p>
                      <a:pPr algn="ctr"/>
                      <a:endParaRPr kumimoji="1" lang="ja-JP" altLang="en-US" sz="1100" dirty="0">
                        <a:latin typeface="Meiryo UI" panose="020B0604030504040204" pitchFamily="50" charset="-128"/>
                        <a:ea typeface="Meiryo UI" panose="020B0604030504040204" pitchFamily="50" charset="-128"/>
                      </a:endParaRP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tcPr>
                </a:tc>
                <a:tc>
                  <a:txBody>
                    <a:bodyPr/>
                    <a:lstStyle/>
                    <a:p>
                      <a:pPr algn="ctr"/>
                      <a:r>
                        <a:rPr kumimoji="1" lang="ja-JP" altLang="en-US" sz="1100" dirty="0">
                          <a:latin typeface="Meiryo UI" panose="020B0604030504040204" pitchFamily="50" charset="-128"/>
                          <a:ea typeface="Meiryo UI" panose="020B0604030504040204" pitchFamily="50" charset="-128"/>
                        </a:rPr>
                        <a:t>他業務プロセス</a:t>
                      </a: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tcPr>
                </a:tc>
                <a:tc>
                  <a:txBody>
                    <a:bodyPr/>
                    <a:lstStyle/>
                    <a:p>
                      <a:pPr algn="l"/>
                      <a:r>
                        <a:rPr kumimoji="1" lang="ja-JP" altLang="en-US" sz="1100" dirty="0">
                          <a:latin typeface="Meiryo UI" panose="020B0604030504040204" pitchFamily="50" charset="-128"/>
                          <a:ea typeface="Meiryo UI" panose="020B0604030504040204" pitchFamily="50" charset="-128"/>
                        </a:rPr>
                        <a:t>他業務のプロセスを表現</a:t>
                      </a: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826696997"/>
                  </a:ext>
                </a:extLst>
              </a:tr>
            </a:tbl>
          </a:graphicData>
        </a:graphic>
      </p:graphicFrame>
      <p:sp>
        <p:nvSpPr>
          <p:cNvPr id="73" name="ドーナツ 24">
            <a:extLst>
              <a:ext uri="{FF2B5EF4-FFF2-40B4-BE49-F238E27FC236}">
                <a16:creationId xmlns:a16="http://schemas.microsoft.com/office/drawing/2014/main" id="{609D4851-A4AD-4E73-8D32-DFA4B7973442}"/>
              </a:ext>
            </a:extLst>
          </p:cNvPr>
          <p:cNvSpPr/>
          <p:nvPr/>
        </p:nvSpPr>
        <p:spPr bwMode="auto">
          <a:xfrm>
            <a:off x="802829" y="2123043"/>
            <a:ext cx="533085" cy="501766"/>
          </a:xfrm>
          <a:prstGeom prst="donut">
            <a:avLst>
              <a:gd name="adj" fmla="val 9067"/>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r>
              <a:rPr lang="en-US" altLang="ja-JP" sz="1000" dirty="0">
                <a:effectLst/>
                <a:latin typeface="Meiryo UI" panose="020B0604030504040204" pitchFamily="50" charset="-128"/>
                <a:ea typeface="Meiryo UI" panose="020B0604030504040204" pitchFamily="50" charset="-128"/>
                <a:cs typeface="Tahoma" pitchFamily="34" charset="0"/>
              </a:rPr>
              <a:t>START</a:t>
            </a:r>
            <a:endParaRPr lang="ja-JP" altLang="en-US" sz="1000" dirty="0">
              <a:effectLst/>
              <a:latin typeface="Meiryo UI" panose="020B0604030504040204" pitchFamily="50" charset="-128"/>
              <a:ea typeface="Meiryo UI" panose="020B0604030504040204" pitchFamily="50" charset="-128"/>
              <a:cs typeface="Tahoma" pitchFamily="34" charset="0"/>
            </a:endParaRPr>
          </a:p>
        </p:txBody>
      </p:sp>
      <p:sp>
        <p:nvSpPr>
          <p:cNvPr id="77" name="正方形/長方形 36">
            <a:extLst>
              <a:ext uri="{FF2B5EF4-FFF2-40B4-BE49-F238E27FC236}">
                <a16:creationId xmlns:a16="http://schemas.microsoft.com/office/drawing/2014/main" id="{BA89BD4F-5E17-4B3C-B286-C7A120EBDEB5}"/>
              </a:ext>
            </a:extLst>
          </p:cNvPr>
          <p:cNvSpPr/>
          <p:nvPr/>
        </p:nvSpPr>
        <p:spPr>
          <a:xfrm>
            <a:off x="799866" y="3754438"/>
            <a:ext cx="536048" cy="38576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0" tIns="36000" rIns="0" bIns="36000" rtlCol="0" anchor="ctr"/>
          <a:lstStyle/>
          <a:p>
            <a:pPr algn="ctr"/>
            <a:r>
              <a:rPr kumimoji="1" lang="ja-JP" altLang="en-US" sz="1100" dirty="0">
                <a:solidFill>
                  <a:schemeClr val="tx1"/>
                </a:solidFill>
                <a:latin typeface="Meiryo UI" panose="020B0604030504040204" pitchFamily="50" charset="-128"/>
                <a:ea typeface="Meiryo UI" panose="020B0604030504040204" pitchFamily="50" charset="-128"/>
                <a:cs typeface="Arial" pitchFamily="34" charset="0"/>
              </a:rPr>
              <a:t>プロセス</a:t>
            </a:r>
            <a:endParaRPr kumimoji="1" lang="en-US" altLang="zh-TW" sz="1100" dirty="0">
              <a:solidFill>
                <a:schemeClr val="tx1"/>
              </a:solidFill>
              <a:latin typeface="Meiryo UI" panose="020B0604030504040204" pitchFamily="50" charset="-128"/>
              <a:ea typeface="Meiryo UI" panose="020B0604030504040204" pitchFamily="50" charset="-128"/>
              <a:cs typeface="Arial" pitchFamily="34" charset="0"/>
            </a:endParaRPr>
          </a:p>
        </p:txBody>
      </p:sp>
      <p:grpSp>
        <p:nvGrpSpPr>
          <p:cNvPr id="79" name="グループ化 78">
            <a:extLst>
              <a:ext uri="{FF2B5EF4-FFF2-40B4-BE49-F238E27FC236}">
                <a16:creationId xmlns:a16="http://schemas.microsoft.com/office/drawing/2014/main" id="{1A4C89F8-AD15-4B12-9BF1-AA6DAC2161C4}"/>
              </a:ext>
            </a:extLst>
          </p:cNvPr>
          <p:cNvGrpSpPr/>
          <p:nvPr/>
        </p:nvGrpSpPr>
        <p:grpSpPr>
          <a:xfrm>
            <a:off x="904525" y="4475635"/>
            <a:ext cx="288000" cy="216000"/>
            <a:chOff x="2026071" y="2770416"/>
            <a:chExt cx="742841" cy="381000"/>
          </a:xfrm>
          <a:solidFill>
            <a:schemeClr val="bg1"/>
          </a:solidFill>
        </p:grpSpPr>
        <p:sp>
          <p:nvSpPr>
            <p:cNvPr id="81" name="正方形/長方形 80">
              <a:extLst>
                <a:ext uri="{FF2B5EF4-FFF2-40B4-BE49-F238E27FC236}">
                  <a16:creationId xmlns:a16="http://schemas.microsoft.com/office/drawing/2014/main" id="{C19C0F55-C79B-43AB-A5FC-F08D56CC7888}"/>
                </a:ext>
              </a:extLst>
            </p:cNvPr>
            <p:cNvSpPr/>
            <p:nvPr/>
          </p:nvSpPr>
          <p:spPr>
            <a:xfrm>
              <a:off x="2026071" y="2770416"/>
              <a:ext cx="742841" cy="381000"/>
            </a:xfrm>
            <a:prstGeom prst="rect">
              <a:avLst/>
            </a:prstGeom>
            <a:grp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54610" tIns="54610" rIns="54610" bIns="54610" rtlCol="0" anchor="ctr"/>
            <a:lstStyle/>
            <a:p>
              <a:endParaRPr lang="ja-JP" altLang="en-US" sz="1500" dirty="0">
                <a:solidFill>
                  <a:srgbClr val="000000"/>
                </a:solidFill>
                <a:latin typeface="Meiryo UI" panose="020B0604030504040204" pitchFamily="50" charset="-128"/>
                <a:ea typeface="Meiryo UI" panose="020B0604030504040204" pitchFamily="50" charset="-128"/>
              </a:endParaRPr>
            </a:p>
          </p:txBody>
        </p:sp>
        <p:sp>
          <p:nvSpPr>
            <p:cNvPr id="82" name="二等辺三角形 81">
              <a:extLst>
                <a:ext uri="{FF2B5EF4-FFF2-40B4-BE49-F238E27FC236}">
                  <a16:creationId xmlns:a16="http://schemas.microsoft.com/office/drawing/2014/main" id="{6F1C7465-6D63-43F7-90F7-5CE8BD46E265}"/>
                </a:ext>
              </a:extLst>
            </p:cNvPr>
            <p:cNvSpPr/>
            <p:nvPr/>
          </p:nvSpPr>
          <p:spPr>
            <a:xfrm flipV="1">
              <a:off x="2081049" y="2770416"/>
              <a:ext cx="653495" cy="190500"/>
            </a:xfrm>
            <a:prstGeom prst="triangle">
              <a:avLst/>
            </a:prstGeom>
            <a:grp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54610" tIns="54610" rIns="54610" bIns="54610" rtlCol="0" anchor="ctr"/>
            <a:lstStyle/>
            <a:p>
              <a:endParaRPr lang="ja-JP" altLang="en-US" sz="1500" dirty="0">
                <a:solidFill>
                  <a:srgbClr val="000000"/>
                </a:solidFill>
                <a:latin typeface="Meiryo UI" panose="020B0604030504040204" pitchFamily="50" charset="-128"/>
                <a:ea typeface="Meiryo UI" panose="020B0604030504040204" pitchFamily="50" charset="-128"/>
              </a:endParaRPr>
            </a:p>
          </p:txBody>
        </p:sp>
      </p:grpSp>
      <p:sp>
        <p:nvSpPr>
          <p:cNvPr id="83" name="正方形/長方形 82">
            <a:extLst>
              <a:ext uri="{FF2B5EF4-FFF2-40B4-BE49-F238E27FC236}">
                <a16:creationId xmlns:a16="http://schemas.microsoft.com/office/drawing/2014/main" id="{5BFD3DDF-E473-42F1-A1A0-ACA4FB2F96B8}"/>
              </a:ext>
            </a:extLst>
          </p:cNvPr>
          <p:cNvSpPr/>
          <p:nvPr/>
        </p:nvSpPr>
        <p:spPr>
          <a:xfrm>
            <a:off x="767814" y="4729414"/>
            <a:ext cx="503343" cy="261610"/>
          </a:xfrm>
          <a:prstGeom prst="rect">
            <a:avLst/>
          </a:prstGeom>
        </p:spPr>
        <p:txBody>
          <a:bodyPr wrap="none">
            <a:spAutoFit/>
          </a:bodyPr>
          <a:lstStyle/>
          <a:p>
            <a:pPr marL="36000" algn="ctr">
              <a:defRPr/>
            </a:pPr>
            <a:r>
              <a:rPr lang="ja-JP" altLang="en-US" sz="11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郵送</a:t>
            </a:r>
          </a:p>
        </p:txBody>
      </p:sp>
      <p:cxnSp>
        <p:nvCxnSpPr>
          <p:cNvPr id="84" name="直線矢印コネクタ 83">
            <a:extLst>
              <a:ext uri="{FF2B5EF4-FFF2-40B4-BE49-F238E27FC236}">
                <a16:creationId xmlns:a16="http://schemas.microsoft.com/office/drawing/2014/main" id="{E450BECA-5D37-41AD-BC57-DBC70311091F}"/>
              </a:ext>
            </a:extLst>
          </p:cNvPr>
          <p:cNvCxnSpPr/>
          <p:nvPr/>
        </p:nvCxnSpPr>
        <p:spPr>
          <a:xfrm rot="5400000" flipV="1">
            <a:off x="1078598" y="5878305"/>
            <a:ext cx="0" cy="648000"/>
          </a:xfrm>
          <a:prstGeom prst="straightConnector1">
            <a:avLst/>
          </a:prstGeom>
          <a:ln>
            <a:solidFill>
              <a:schemeClr val="bg1">
                <a:lumMod val="65000"/>
              </a:schemeClr>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85" name="ドーナツ 24">
            <a:extLst>
              <a:ext uri="{FF2B5EF4-FFF2-40B4-BE49-F238E27FC236}">
                <a16:creationId xmlns:a16="http://schemas.microsoft.com/office/drawing/2014/main" id="{0482A584-E8FB-4148-A1CE-E1BC0E210BAC}"/>
              </a:ext>
            </a:extLst>
          </p:cNvPr>
          <p:cNvSpPr/>
          <p:nvPr/>
        </p:nvSpPr>
        <p:spPr bwMode="auto">
          <a:xfrm>
            <a:off x="812056" y="2898976"/>
            <a:ext cx="533085" cy="501766"/>
          </a:xfrm>
          <a:prstGeom prst="donut">
            <a:avLst>
              <a:gd name="adj" fmla="val 9067"/>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r>
              <a:rPr lang="en-US" altLang="ja-JP" sz="1000" dirty="0">
                <a:effectLst/>
                <a:latin typeface="Meiryo UI" panose="020B0604030504040204" pitchFamily="50" charset="-128"/>
                <a:ea typeface="Meiryo UI" panose="020B0604030504040204" pitchFamily="50" charset="-128"/>
                <a:cs typeface="Tahoma" pitchFamily="34" charset="0"/>
              </a:rPr>
              <a:t>END</a:t>
            </a:r>
            <a:endParaRPr lang="ja-JP" altLang="en-US" sz="1000" dirty="0">
              <a:effectLst/>
              <a:latin typeface="Meiryo UI" panose="020B0604030504040204" pitchFamily="50" charset="-128"/>
              <a:ea typeface="Meiryo UI" panose="020B0604030504040204" pitchFamily="50" charset="-128"/>
              <a:cs typeface="Tahoma" pitchFamily="34" charset="0"/>
            </a:endParaRPr>
          </a:p>
        </p:txBody>
      </p:sp>
      <p:cxnSp>
        <p:nvCxnSpPr>
          <p:cNvPr id="86" name="カギ線コネクタ 107">
            <a:extLst>
              <a:ext uri="{FF2B5EF4-FFF2-40B4-BE49-F238E27FC236}">
                <a16:creationId xmlns:a16="http://schemas.microsoft.com/office/drawing/2014/main" id="{D2B4003A-94C8-4D69-A522-82C3277B08F6}"/>
              </a:ext>
            </a:extLst>
          </p:cNvPr>
          <p:cNvCxnSpPr>
            <a:cxnSpLocks/>
          </p:cNvCxnSpPr>
          <p:nvPr/>
        </p:nvCxnSpPr>
        <p:spPr>
          <a:xfrm>
            <a:off x="754598" y="5436295"/>
            <a:ext cx="634784" cy="0"/>
          </a:xfrm>
          <a:prstGeom prst="straightConnector1">
            <a:avLst/>
          </a:prstGeom>
          <a:ln>
            <a:solidFill>
              <a:srgbClr val="747678"/>
            </a:solidFill>
            <a:tailEnd type="triangle"/>
          </a:ln>
        </p:spPr>
        <p:style>
          <a:lnRef idx="1">
            <a:schemeClr val="accent1"/>
          </a:lnRef>
          <a:fillRef idx="0">
            <a:schemeClr val="accent1"/>
          </a:fillRef>
          <a:effectRef idx="0">
            <a:schemeClr val="accent1"/>
          </a:effectRef>
          <a:fontRef idx="minor">
            <a:schemeClr val="tx1"/>
          </a:fontRef>
        </p:style>
      </p:cxnSp>
      <p:sp>
        <p:nvSpPr>
          <p:cNvPr id="87" name="ひし形 110">
            <a:extLst>
              <a:ext uri="{FF2B5EF4-FFF2-40B4-BE49-F238E27FC236}">
                <a16:creationId xmlns:a16="http://schemas.microsoft.com/office/drawing/2014/main" id="{3CC561A6-EB64-4569-95E4-383280103822}"/>
              </a:ext>
            </a:extLst>
          </p:cNvPr>
          <p:cNvSpPr/>
          <p:nvPr/>
        </p:nvSpPr>
        <p:spPr>
          <a:xfrm>
            <a:off x="5327065" y="2097447"/>
            <a:ext cx="468000" cy="468000"/>
          </a:xfrm>
          <a:prstGeom prst="diamond">
            <a:avLst/>
          </a:pr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r>
              <a:rPr kumimoji="1" lang="en-US" altLang="ja-JP" sz="1000" dirty="0">
                <a:solidFill>
                  <a:schemeClr val="tx1"/>
                </a:solidFill>
                <a:latin typeface="Meiryo UI" panose="020B0604030504040204" pitchFamily="50" charset="-128"/>
                <a:ea typeface="Meiryo UI" panose="020B0604030504040204" pitchFamily="50" charset="-128"/>
              </a:rPr>
              <a:t>XX</a:t>
            </a:r>
          </a:p>
          <a:p>
            <a:pPr algn="ctr"/>
            <a:r>
              <a:rPr kumimoji="1" lang="ja-JP" altLang="en-US" sz="1000" dirty="0">
                <a:solidFill>
                  <a:schemeClr val="tx1"/>
                </a:solidFill>
                <a:latin typeface="Meiryo UI" panose="020B0604030504040204" pitchFamily="50" charset="-128"/>
                <a:ea typeface="Meiryo UI" panose="020B0604030504040204" pitchFamily="50" charset="-128"/>
              </a:rPr>
              <a:t>有</a:t>
            </a:r>
            <a:r>
              <a:rPr kumimoji="1" lang="en-US" altLang="ja-JP" sz="1000" dirty="0">
                <a:solidFill>
                  <a:schemeClr val="tx1"/>
                </a:solidFill>
                <a:latin typeface="Meiryo UI" panose="020B0604030504040204" pitchFamily="50" charset="-128"/>
                <a:ea typeface="Meiryo UI" panose="020B0604030504040204" pitchFamily="50" charset="-128"/>
              </a:rPr>
              <a:t>/</a:t>
            </a:r>
            <a:r>
              <a:rPr kumimoji="1" lang="ja-JP" altLang="en-US" sz="1000" dirty="0">
                <a:solidFill>
                  <a:schemeClr val="tx1"/>
                </a:solidFill>
                <a:latin typeface="Meiryo UI" panose="020B0604030504040204" pitchFamily="50" charset="-128"/>
                <a:ea typeface="Meiryo UI" panose="020B0604030504040204" pitchFamily="50" charset="-128"/>
              </a:rPr>
              <a:t>無</a:t>
            </a:r>
          </a:p>
        </p:txBody>
      </p:sp>
      <p:cxnSp>
        <p:nvCxnSpPr>
          <p:cNvPr id="88" name="カギ線コネクタ 114">
            <a:extLst>
              <a:ext uri="{FF2B5EF4-FFF2-40B4-BE49-F238E27FC236}">
                <a16:creationId xmlns:a16="http://schemas.microsoft.com/office/drawing/2014/main" id="{DD2CD642-6E0C-4931-8067-D39C49EB1893}"/>
              </a:ext>
            </a:extLst>
          </p:cNvPr>
          <p:cNvCxnSpPr>
            <a:cxnSpLocks/>
          </p:cNvCxnSpPr>
          <p:nvPr/>
        </p:nvCxnSpPr>
        <p:spPr>
          <a:xfrm flipV="1">
            <a:off x="5798959" y="2332189"/>
            <a:ext cx="214612" cy="493"/>
          </a:xfrm>
          <a:prstGeom prst="straightConnector1">
            <a:avLst/>
          </a:prstGeom>
          <a:ln>
            <a:solidFill>
              <a:srgbClr val="747678"/>
            </a:solidFill>
            <a:tailEnd type="triangle"/>
          </a:ln>
        </p:spPr>
        <p:style>
          <a:lnRef idx="1">
            <a:schemeClr val="accent1"/>
          </a:lnRef>
          <a:fillRef idx="0">
            <a:schemeClr val="accent1"/>
          </a:fillRef>
          <a:effectRef idx="0">
            <a:schemeClr val="accent1"/>
          </a:effectRef>
          <a:fontRef idx="minor">
            <a:schemeClr val="tx1"/>
          </a:fontRef>
        </p:style>
      </p:cxnSp>
      <p:cxnSp>
        <p:nvCxnSpPr>
          <p:cNvPr id="91" name="カギ線コネクタ 115">
            <a:extLst>
              <a:ext uri="{FF2B5EF4-FFF2-40B4-BE49-F238E27FC236}">
                <a16:creationId xmlns:a16="http://schemas.microsoft.com/office/drawing/2014/main" id="{143C522E-216D-48C7-BF1F-3ECCCF4EEF66}"/>
              </a:ext>
            </a:extLst>
          </p:cNvPr>
          <p:cNvCxnSpPr>
            <a:cxnSpLocks/>
            <a:stCxn id="87" idx="2"/>
          </p:cNvCxnSpPr>
          <p:nvPr/>
        </p:nvCxnSpPr>
        <p:spPr>
          <a:xfrm rot="16200000" flipH="1">
            <a:off x="5733727" y="2392785"/>
            <a:ext cx="107185" cy="452508"/>
          </a:xfrm>
          <a:prstGeom prst="bentConnector2">
            <a:avLst/>
          </a:prstGeom>
          <a:ln>
            <a:solidFill>
              <a:srgbClr val="747678"/>
            </a:solidFill>
            <a:tailEnd type="triangle"/>
          </a:ln>
        </p:spPr>
        <p:style>
          <a:lnRef idx="1">
            <a:schemeClr val="accent1"/>
          </a:lnRef>
          <a:fillRef idx="0">
            <a:schemeClr val="accent1"/>
          </a:fillRef>
          <a:effectRef idx="0">
            <a:schemeClr val="accent1"/>
          </a:effectRef>
          <a:fontRef idx="minor">
            <a:schemeClr val="tx1"/>
          </a:fontRef>
        </p:style>
      </p:cxnSp>
      <p:cxnSp>
        <p:nvCxnSpPr>
          <p:cNvPr id="137" name="カギ線コネクタ 115">
            <a:extLst>
              <a:ext uri="{FF2B5EF4-FFF2-40B4-BE49-F238E27FC236}">
                <a16:creationId xmlns:a16="http://schemas.microsoft.com/office/drawing/2014/main" id="{7946BF33-6ADD-43C6-9451-4428431F7CA6}"/>
              </a:ext>
            </a:extLst>
          </p:cNvPr>
          <p:cNvCxnSpPr>
            <a:cxnSpLocks/>
          </p:cNvCxnSpPr>
          <p:nvPr/>
        </p:nvCxnSpPr>
        <p:spPr>
          <a:xfrm flipV="1">
            <a:off x="5108559" y="2332189"/>
            <a:ext cx="233592" cy="491"/>
          </a:xfrm>
          <a:prstGeom prst="straightConnector1">
            <a:avLst/>
          </a:prstGeom>
          <a:ln>
            <a:solidFill>
              <a:srgbClr val="747678"/>
            </a:solidFill>
            <a:tailEnd type="triangle"/>
          </a:ln>
        </p:spPr>
        <p:style>
          <a:lnRef idx="1">
            <a:schemeClr val="accent1"/>
          </a:lnRef>
          <a:fillRef idx="0">
            <a:schemeClr val="accent1"/>
          </a:fillRef>
          <a:effectRef idx="0">
            <a:schemeClr val="accent1"/>
          </a:effectRef>
          <a:fontRef idx="minor">
            <a:schemeClr val="tx1"/>
          </a:fontRef>
        </p:style>
      </p:cxnSp>
      <p:sp>
        <p:nvSpPr>
          <p:cNvPr id="138" name="正方形/長方形 124">
            <a:extLst>
              <a:ext uri="{FF2B5EF4-FFF2-40B4-BE49-F238E27FC236}">
                <a16:creationId xmlns:a16="http://schemas.microsoft.com/office/drawing/2014/main" id="{43BE8D60-E322-4F6E-81AC-015DCE7EC728}"/>
              </a:ext>
            </a:extLst>
          </p:cNvPr>
          <p:cNvSpPr/>
          <p:nvPr/>
        </p:nvSpPr>
        <p:spPr>
          <a:xfrm>
            <a:off x="5706067" y="2105374"/>
            <a:ext cx="249431" cy="246221"/>
          </a:xfrm>
          <a:prstGeom prst="rect">
            <a:avLst/>
          </a:prstGeom>
        </p:spPr>
        <p:txBody>
          <a:bodyPr wrap="square">
            <a:spAutoFit/>
          </a:bodyPr>
          <a:lstStyle/>
          <a:p>
            <a:r>
              <a:rPr lang="ja-JP" altLang="en-US" sz="1000" dirty="0">
                <a:latin typeface="Meiryo UI" panose="020B0604030504040204" pitchFamily="50" charset="-128"/>
                <a:ea typeface="Meiryo UI" panose="020B0604030504040204" pitchFamily="50" charset="-128"/>
                <a:cs typeface="Arial" pitchFamily="34" charset="0"/>
              </a:rPr>
              <a:t>有</a:t>
            </a:r>
          </a:p>
        </p:txBody>
      </p:sp>
      <p:sp>
        <p:nvSpPr>
          <p:cNvPr id="139" name="正方形/長方形 125">
            <a:extLst>
              <a:ext uri="{FF2B5EF4-FFF2-40B4-BE49-F238E27FC236}">
                <a16:creationId xmlns:a16="http://schemas.microsoft.com/office/drawing/2014/main" id="{08B3ACA7-AF20-4B00-BFCB-B9042FDAACCB}"/>
              </a:ext>
            </a:extLst>
          </p:cNvPr>
          <p:cNvSpPr/>
          <p:nvPr/>
        </p:nvSpPr>
        <p:spPr>
          <a:xfrm>
            <a:off x="5706067" y="2441797"/>
            <a:ext cx="249431" cy="246221"/>
          </a:xfrm>
          <a:prstGeom prst="rect">
            <a:avLst/>
          </a:prstGeom>
        </p:spPr>
        <p:txBody>
          <a:bodyPr wrap="square">
            <a:spAutoFit/>
          </a:bodyPr>
          <a:lstStyle/>
          <a:p>
            <a:r>
              <a:rPr lang="ja-JP" altLang="en-US" sz="1000" dirty="0">
                <a:latin typeface="Meiryo UI" panose="020B0604030504040204" pitchFamily="50" charset="-128"/>
                <a:ea typeface="Meiryo UI" panose="020B0604030504040204" pitchFamily="50" charset="-128"/>
                <a:cs typeface="Arial" pitchFamily="34" charset="0"/>
              </a:rPr>
              <a:t>無</a:t>
            </a:r>
          </a:p>
        </p:txBody>
      </p:sp>
      <p:sp>
        <p:nvSpPr>
          <p:cNvPr id="140" name="フローチャート : 他ページ結合子 135">
            <a:extLst>
              <a:ext uri="{FF2B5EF4-FFF2-40B4-BE49-F238E27FC236}">
                <a16:creationId xmlns:a16="http://schemas.microsoft.com/office/drawing/2014/main" id="{F43DF404-3F9F-4B54-AA92-1137F15D8B4D}"/>
              </a:ext>
            </a:extLst>
          </p:cNvPr>
          <p:cNvSpPr/>
          <p:nvPr/>
        </p:nvSpPr>
        <p:spPr>
          <a:xfrm>
            <a:off x="5380093" y="2968067"/>
            <a:ext cx="360000" cy="360000"/>
          </a:xfrm>
          <a:prstGeom prst="flowChartOffpageConnector">
            <a:avLst/>
          </a:prstGeom>
          <a:solidFill>
            <a:srgbClr val="E5F2F4"/>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lIns="36000" rIns="36000" rtlCol="0" anchor="ctr"/>
          <a:lstStyle/>
          <a:p>
            <a:pPr algn="ctr"/>
            <a:r>
              <a:rPr kumimoji="1" lang="en-US" altLang="ja-JP" sz="1100" dirty="0">
                <a:solidFill>
                  <a:schemeClr val="tx1"/>
                </a:solidFill>
                <a:latin typeface="Meiryo UI" panose="020B0604030504040204" pitchFamily="50" charset="-128"/>
                <a:ea typeface="Meiryo UI" panose="020B0604030504040204" pitchFamily="50" charset="-128"/>
                <a:cs typeface="Arial" pitchFamily="34" charset="0"/>
              </a:rPr>
              <a:t>1</a:t>
            </a:r>
            <a:endParaRPr kumimoji="1" lang="ja-JP" altLang="en-US" sz="1100" dirty="0">
              <a:solidFill>
                <a:schemeClr val="tx1"/>
              </a:solidFill>
              <a:latin typeface="Meiryo UI" panose="020B0604030504040204" pitchFamily="50" charset="-128"/>
              <a:ea typeface="Meiryo UI" panose="020B0604030504040204" pitchFamily="50" charset="-128"/>
              <a:cs typeface="Arial" pitchFamily="34" charset="0"/>
            </a:endParaRPr>
          </a:p>
        </p:txBody>
      </p:sp>
      <p:sp>
        <p:nvSpPr>
          <p:cNvPr id="141" name="Freeform 266">
            <a:extLst>
              <a:ext uri="{FF2B5EF4-FFF2-40B4-BE49-F238E27FC236}">
                <a16:creationId xmlns:a16="http://schemas.microsoft.com/office/drawing/2014/main" id="{35182D00-7361-401A-B7A3-D343220BFC9D}"/>
              </a:ext>
            </a:extLst>
          </p:cNvPr>
          <p:cNvSpPr>
            <a:spLocks noEditPoints="1"/>
          </p:cNvSpPr>
          <p:nvPr/>
        </p:nvSpPr>
        <p:spPr bwMode="auto">
          <a:xfrm>
            <a:off x="5443578" y="3714854"/>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ja-JP" altLang="en-US" dirty="0">
              <a:solidFill>
                <a:srgbClr val="000000"/>
              </a:solidFill>
            </a:endParaRPr>
          </a:p>
        </p:txBody>
      </p:sp>
      <p:sp>
        <p:nvSpPr>
          <p:cNvPr id="142" name="正方形/長方形 36">
            <a:extLst>
              <a:ext uri="{FF2B5EF4-FFF2-40B4-BE49-F238E27FC236}">
                <a16:creationId xmlns:a16="http://schemas.microsoft.com/office/drawing/2014/main" id="{4F2D0255-C439-4330-97F6-9528027263A9}"/>
              </a:ext>
            </a:extLst>
          </p:cNvPr>
          <p:cNvSpPr/>
          <p:nvPr/>
        </p:nvSpPr>
        <p:spPr>
          <a:xfrm>
            <a:off x="5333693" y="4533094"/>
            <a:ext cx="468000" cy="216000"/>
          </a:xfrm>
          <a:prstGeom prst="rect">
            <a:avLst/>
          </a:prstGeom>
          <a:noFill/>
          <a:ln w="38100" cmpd="thickThi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lIns="0" tIns="36000" rIns="0" bIns="36000" rtlCol="0" anchor="ctr"/>
          <a:lstStyle/>
          <a:p>
            <a:pPr algn="ctr"/>
            <a:endParaRPr lang="ja-JP" altLang="en-US" sz="800" dirty="0">
              <a:solidFill>
                <a:srgbClr val="000000"/>
              </a:solidFill>
              <a:latin typeface="Meiryo UI"/>
              <a:cs typeface="Arial" pitchFamily="34" charset="0"/>
            </a:endParaRPr>
          </a:p>
        </p:txBody>
      </p:sp>
      <p:sp>
        <p:nvSpPr>
          <p:cNvPr id="143" name="正方形/長方形 142">
            <a:extLst>
              <a:ext uri="{FF2B5EF4-FFF2-40B4-BE49-F238E27FC236}">
                <a16:creationId xmlns:a16="http://schemas.microsoft.com/office/drawing/2014/main" id="{BEE1F0F6-0334-4FCE-B86D-2EA2BF080FB6}"/>
              </a:ext>
            </a:extLst>
          </p:cNvPr>
          <p:cNvSpPr/>
          <p:nvPr/>
        </p:nvSpPr>
        <p:spPr>
          <a:xfrm>
            <a:off x="5331319" y="5318804"/>
            <a:ext cx="468000" cy="216000"/>
          </a:xfrm>
          <a:prstGeom prst="rect">
            <a:avLst/>
          </a:prstGeom>
          <a:solidFill>
            <a:srgbClr val="E5EAF3"/>
          </a:solid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lIns="0" tIns="36000" rIns="0" bIns="36000" rtlCol="0" anchor="ctr"/>
          <a:lstStyle/>
          <a:p>
            <a:pPr algn="ctr"/>
            <a:endParaRPr lang="ja-JP" altLang="en-US" sz="800" dirty="0">
              <a:solidFill>
                <a:srgbClr val="000000"/>
              </a:solidFill>
              <a:latin typeface="Meiryo UI"/>
              <a:cs typeface="Arial" pitchFamily="34" charset="0"/>
            </a:endParaRPr>
          </a:p>
        </p:txBody>
      </p:sp>
      <p:sp>
        <p:nvSpPr>
          <p:cNvPr id="144" name="フローチャート: 定義済み処理 143">
            <a:extLst>
              <a:ext uri="{FF2B5EF4-FFF2-40B4-BE49-F238E27FC236}">
                <a16:creationId xmlns:a16="http://schemas.microsoft.com/office/drawing/2014/main" id="{5605D28B-F684-43B7-A3E2-86973AE2EB68}"/>
              </a:ext>
            </a:extLst>
          </p:cNvPr>
          <p:cNvSpPr/>
          <p:nvPr/>
        </p:nvSpPr>
        <p:spPr>
          <a:xfrm>
            <a:off x="5326093" y="6036007"/>
            <a:ext cx="468000" cy="264743"/>
          </a:xfrm>
          <a:prstGeom prst="flowChartPredefinedProcess">
            <a:avLst/>
          </a:prstGeom>
          <a:noFill/>
          <a:ln w="19050" cap="flat" cmpd="sng" algn="ctr">
            <a:solidFill>
              <a:sysClr val="window" lastClr="FFFFFF">
                <a:lumMod val="65000"/>
              </a:sysClr>
            </a:solidFill>
            <a:prstDash val="solid"/>
            <a:miter lim="800000"/>
          </a:ln>
          <a:effectLst/>
        </p:spPr>
        <p:txBody>
          <a:bodyPr wrap="none" lIns="0" tIns="33231" rIns="0" bIns="33231" rtlCol="0" anchor="ctr"/>
          <a:lstStyle/>
          <a:p>
            <a:pPr algn="ctr"/>
            <a:endParaRPr kumimoji="0" lang="ja-JP" altLang="en-US" sz="800" kern="0" dirty="0">
              <a:latin typeface="Meiryo UI" panose="020B0604030504040204" pitchFamily="50" charset="-128"/>
              <a:ea typeface="Meiryo UI" panose="020B0604030504040204" pitchFamily="50" charset="-128"/>
              <a:cs typeface="Arial" pitchFamily="34" charset="0"/>
            </a:endParaRPr>
          </a:p>
        </p:txBody>
      </p:sp>
    </p:spTree>
    <p:extLst>
      <p:ext uri="{BB962C8B-B14F-4D97-AF65-F5344CB8AC3E}">
        <p14:creationId xmlns:p14="http://schemas.microsoft.com/office/powerpoint/2010/main" val="268521912"/>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ja-JP" altLang="en-US" dirty="0">
                <a:latin typeface="Meiryo UI" panose="020B0604030504040204" pitchFamily="50" charset="-128"/>
                <a:ea typeface="Meiryo UI" panose="020B0604030504040204" pitchFamily="50" charset="-128"/>
              </a:rPr>
              <a:t>業務フロー</a:t>
            </a:r>
            <a:br>
              <a:rPr lang="en-US" altLang="ja-JP" dirty="0">
                <a:latin typeface="Meiryo UI" panose="020B0604030504040204" pitchFamily="50" charset="-128"/>
                <a:ea typeface="Meiryo UI" panose="020B0604030504040204" pitchFamily="50" charset="-128"/>
              </a:rPr>
            </a:br>
            <a:r>
              <a:rPr lang="ja-JP" altLang="en-US" dirty="0">
                <a:latin typeface="Meiryo UI" panose="020B0604030504040204" pitchFamily="50" charset="-128"/>
                <a:ea typeface="Meiryo UI" panose="020B0604030504040204" pitchFamily="50" charset="-128"/>
              </a:rPr>
              <a:t>事前準備：算定諸元管理 </a:t>
            </a:r>
            <a:r>
              <a:rPr lang="en-US" altLang="ja-JP" dirty="0">
                <a:latin typeface="Meiryo UI" panose="020B0604030504040204" pitchFamily="50" charset="-128"/>
                <a:ea typeface="Meiryo UI" panose="020B0604030504040204" pitchFamily="50" charset="-128"/>
                <a:cs typeface="Arial" panose="020B0604020202020204" pitchFamily="34" charset="0"/>
              </a:rPr>
              <a:t>– </a:t>
            </a:r>
            <a:r>
              <a:rPr lang="ja-JP" altLang="en-US" dirty="0">
                <a:latin typeface="Meiryo UI" panose="020B0604030504040204" pitchFamily="50" charset="-128"/>
                <a:ea typeface="Meiryo UI" panose="020B0604030504040204" pitchFamily="50" charset="-128"/>
                <a:cs typeface="Arial" panose="020B0604020202020204" pitchFamily="34" charset="0"/>
              </a:rPr>
              <a:t>インバランスリスク単価</a:t>
            </a:r>
            <a:endParaRPr kumimoji="1" lang="ja-JP" altLang="en-US" dirty="0">
              <a:latin typeface="Meiryo UI" panose="020B0604030504040204" pitchFamily="50" charset="-128"/>
              <a:ea typeface="Meiryo UI" panose="020B0604030504040204" pitchFamily="50" charset="-128"/>
            </a:endParaRPr>
          </a:p>
        </p:txBody>
      </p:sp>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4064488576"/>
              </p:ext>
            </p:extLst>
          </p:nvPr>
        </p:nvGraphicFramePr>
        <p:xfrm>
          <a:off x="141614" y="1118597"/>
          <a:ext cx="9511433" cy="5656804"/>
        </p:xfrm>
        <a:graphic>
          <a:graphicData uri="http://schemas.openxmlformats.org/drawingml/2006/table">
            <a:tbl>
              <a:tblPr firstRow="1" bandRow="1">
                <a:tableStyleId>{2D5ABB26-0587-4C30-8999-92F81FD0307C}</a:tableStyleId>
              </a:tblPr>
              <a:tblGrid>
                <a:gridCol w="367433">
                  <a:extLst>
                    <a:ext uri="{9D8B030D-6E8A-4147-A177-3AD203B41FA5}">
                      <a16:colId xmlns:a16="http://schemas.microsoft.com/office/drawing/2014/main" val="358073148"/>
                    </a:ext>
                  </a:extLst>
                </a:gridCol>
                <a:gridCol w="692468">
                  <a:extLst>
                    <a:ext uri="{9D8B030D-6E8A-4147-A177-3AD203B41FA5}">
                      <a16:colId xmlns:a16="http://schemas.microsoft.com/office/drawing/2014/main" val="3311309282"/>
                    </a:ext>
                  </a:extLst>
                </a:gridCol>
                <a:gridCol w="6377636">
                  <a:extLst>
                    <a:ext uri="{9D8B030D-6E8A-4147-A177-3AD203B41FA5}">
                      <a16:colId xmlns:a16="http://schemas.microsoft.com/office/drawing/2014/main" val="1235158156"/>
                    </a:ext>
                  </a:extLst>
                </a:gridCol>
                <a:gridCol w="1084082">
                  <a:extLst>
                    <a:ext uri="{9D8B030D-6E8A-4147-A177-3AD203B41FA5}">
                      <a16:colId xmlns:a16="http://schemas.microsoft.com/office/drawing/2014/main" val="2107820620"/>
                    </a:ext>
                  </a:extLst>
                </a:gridCol>
                <a:gridCol w="989814">
                  <a:extLst>
                    <a:ext uri="{9D8B030D-6E8A-4147-A177-3AD203B41FA5}">
                      <a16:colId xmlns:a16="http://schemas.microsoft.com/office/drawing/2014/main" val="2019607348"/>
                    </a:ext>
                  </a:extLst>
                </a:gridCol>
              </a:tblGrid>
              <a:tr h="335272">
                <a:tc gridSpan="2">
                  <a:txBody>
                    <a:bodyPr/>
                    <a:lstStyle/>
                    <a:p>
                      <a:pPr algn="l"/>
                      <a:r>
                        <a:rPr kumimoji="1" lang="ja-JP" altLang="en-US" sz="1200" b="0" dirty="0">
                          <a:latin typeface="Meiryo UI" panose="020B0604030504040204" pitchFamily="50" charset="-128"/>
                          <a:ea typeface="Meiryo UI" panose="020B0604030504040204" pitchFamily="50" charset="-128"/>
                        </a:rPr>
                        <a:t>業務</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lang="ja-JP" altLang="en-US" sz="1200" dirty="0">
                          <a:latin typeface="Meiryo UI" panose="020B0604030504040204" pitchFamily="50" charset="-128"/>
                          <a:ea typeface="Meiryo UI" panose="020B0604030504040204" pitchFamily="50" charset="-128"/>
                        </a:rPr>
                        <a:t>算定諸元管理 </a:t>
                      </a:r>
                      <a:r>
                        <a:rPr lang="en-US" altLang="ja-JP" sz="1200" dirty="0">
                          <a:latin typeface="Arial" panose="020B0604020202020204" pitchFamily="34" charset="0"/>
                          <a:ea typeface="Meiryo UI" panose="020B0604030504040204" pitchFamily="50" charset="-128"/>
                          <a:cs typeface="Arial" panose="020B0604020202020204" pitchFamily="34" charset="0"/>
                        </a:rPr>
                        <a:t>– </a:t>
                      </a:r>
                      <a:r>
                        <a:rPr kumimoji="1" lang="ja-JP" altLang="en-US" sz="1200" b="0" dirty="0">
                          <a:latin typeface="Meiryo UI" panose="020B0604030504040204" pitchFamily="50" charset="-128"/>
                          <a:ea typeface="Meiryo UI" panose="020B0604030504040204" pitchFamily="50" charset="-128"/>
                          <a:cs typeface="Arial" panose="020B0604020202020204" pitchFamily="34" charset="0"/>
                        </a:rPr>
                        <a:t>インバランスリスク単価</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1200" b="0" dirty="0">
                          <a:latin typeface="Meiryo UI" panose="020B0604030504040204" pitchFamily="50" charset="-128"/>
                          <a:ea typeface="Meiryo UI" panose="020B0604030504040204" pitchFamily="50" charset="-128"/>
                        </a:rPr>
                        <a:t>業務コード</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200" b="0" dirty="0">
                          <a:latin typeface="Meiryo UI" panose="020B0604030504040204" pitchFamily="50" charset="-128"/>
                          <a:ea typeface="Meiryo UI" panose="020B0604030504040204" pitchFamily="50" charset="-128"/>
                        </a:rPr>
                        <a:t>CMN031</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451308">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業務内容</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広域機関が、</a:t>
                      </a:r>
                      <a:r>
                        <a:rPr kumimoji="1" lang="en-US" altLang="ja-JP" sz="1200" b="0" dirty="0">
                          <a:latin typeface="Meiryo UI" panose="020B0604030504040204" pitchFamily="50" charset="-128"/>
                          <a:ea typeface="Meiryo UI" panose="020B0604030504040204" pitchFamily="50" charset="-128"/>
                        </a:rPr>
                        <a:t>FIT</a:t>
                      </a:r>
                      <a:r>
                        <a:rPr kumimoji="1" lang="ja-JP" altLang="en-US" sz="1200" b="0" dirty="0">
                          <a:latin typeface="Meiryo UI" panose="020B0604030504040204" pitchFamily="50" charset="-128"/>
                          <a:ea typeface="Meiryo UI" panose="020B0604030504040204" pitchFamily="50" charset="-128"/>
                        </a:rPr>
                        <a:t>納付金・交付金システムからインバランスリスク単価を抽出し、システムに登録する。システムは、認定設備毎にインバランスリスク料を算定する。また、広域機関は登録したデータを照会する。</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868788017"/>
                  </a:ext>
                </a:extLst>
              </a:tr>
              <a:tr h="335272">
                <a:tc gridSpan="2">
                  <a:txBody>
                    <a:bodyPr/>
                    <a:lstStyle/>
                    <a:p>
                      <a:pPr marL="0" indent="0" algn="l">
                        <a:buFont typeface="Arial" panose="020B0604020202020204" pitchFamily="34" charset="0"/>
                        <a:buNone/>
                      </a:pPr>
                      <a:r>
                        <a:rPr kumimoji="1" lang="ja-JP" altLang="en-US" sz="1200" b="0">
                          <a:latin typeface="Meiryo UI" panose="020B0604030504040204" pitchFamily="50" charset="-128"/>
                          <a:ea typeface="Meiryo UI" panose="020B0604030504040204" pitchFamily="50" charset="-128"/>
                        </a:rPr>
                        <a:t>業務タイミング</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3">
                  <a:txBody>
                    <a:bodyPr/>
                    <a:lstStyle/>
                    <a:p>
                      <a:pPr marL="0" indent="0" algn="l">
                        <a:buFont typeface="Arial" panose="020B0604020202020204" pitchFamily="34" charset="0"/>
                        <a:buNone/>
                      </a:pPr>
                      <a:r>
                        <a:rPr kumimoji="1" lang="ja-JP" altLang="en-US" sz="1200" b="0" dirty="0">
                          <a:solidFill>
                            <a:schemeClr val="tx1"/>
                          </a:solidFill>
                          <a:latin typeface="Meiryo UI" panose="020B0604030504040204" pitchFamily="50" charset="-128"/>
                          <a:ea typeface="Meiryo UI" panose="020B0604030504040204" pitchFamily="50" charset="-128"/>
                        </a:rPr>
                        <a:t>月次</a:t>
                      </a:r>
                      <a:endParaRPr kumimoji="1" lang="en-US" altLang="ja-JP" sz="1000" b="0"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46641634"/>
                  </a:ext>
                </a:extLst>
              </a:tr>
              <a:tr h="335272">
                <a:tc gridSpan="2">
                  <a:txBody>
                    <a:bodyPr/>
                    <a:lstStyle/>
                    <a:p>
                      <a:pPr marL="0" indent="0" algn="l">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関連アクター</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747063371"/>
                  </a:ext>
                </a:extLst>
              </a:tr>
              <a:tr h="1307679">
                <a:tc rowSpan="2">
                  <a:txBody>
                    <a:bodyPr/>
                    <a:lstStyle/>
                    <a:p>
                      <a:pPr marL="0" indent="0" algn="ctr">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確認者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lumMod val="95000"/>
                      </a:schemeClr>
                    </a:solidFill>
                  </a:tcPr>
                </a:tc>
                <a:tc gridSpan="3">
                  <a:txBody>
                    <a:bodyPr/>
                    <a:lstStyle/>
                    <a:p>
                      <a:pPr marL="0" indent="0" algn="ctr">
                        <a:buFont typeface="Arial" panose="020B0604020202020204" pitchFamily="34" charset="0"/>
                        <a:buNone/>
                      </a:pP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登録</a:t>
                      </a:r>
                      <a:r>
                        <a:rPr kumimoji="1" lang="en-US" altLang="ja-JP" sz="1200" b="0" dirty="0">
                          <a:latin typeface="Meiryo UI" panose="020B0604030504040204" pitchFamily="50" charset="-128"/>
                          <a:ea typeface="Meiryo UI" panose="020B0604030504040204" pitchFamily="50" charset="-128"/>
                        </a:rPr>
                        <a:t>】</a:t>
                      </a:r>
                    </a:p>
                    <a:p>
                      <a:pPr marL="0" indent="0" algn="ctr">
                        <a:buFont typeface="Arial" panose="020B0604020202020204" pitchFamily="34" charset="0"/>
                        <a:buNone/>
                      </a:pPr>
                      <a:r>
                        <a:rPr kumimoji="1" lang="en-US" altLang="ja-JP" sz="900" b="0" dirty="0">
                          <a:latin typeface="Meiryo UI" panose="020B0604030504040204" pitchFamily="50" charset="-128"/>
                          <a:ea typeface="Meiryo UI" panose="020B0604030504040204" pitchFamily="50" charset="-128"/>
                        </a:rPr>
                        <a:t>※</a:t>
                      </a:r>
                      <a:r>
                        <a:rPr kumimoji="1" lang="ja-JP" altLang="en-US" sz="900" b="0" dirty="0">
                          <a:latin typeface="Meiryo UI" panose="020B0604030504040204" pitchFamily="50" charset="-128"/>
                          <a:ea typeface="Meiryo UI" panose="020B0604030504040204" pitchFamily="50" charset="-128"/>
                        </a:rPr>
                        <a:t>変更時は上書き登録のみ許可</a:t>
                      </a:r>
                    </a:p>
                    <a:p>
                      <a:pPr marL="0" indent="0" algn="ctr">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776034627"/>
                  </a:ext>
                </a:extLst>
              </a:tr>
              <a:tr h="1307679">
                <a:tc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作業者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marL="0" indent="0" algn="ctr">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603231057"/>
                  </a:ext>
                </a:extLst>
              </a:tr>
              <a:tr h="1578430">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システム</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indent="0" algn="ctr">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5629721"/>
                  </a:ext>
                </a:extLst>
              </a:tr>
            </a:tbl>
          </a:graphicData>
        </a:graphic>
      </p:graphicFrame>
      <p:sp>
        <p:nvSpPr>
          <p:cNvPr id="48" name="ドーナツ 24">
            <a:extLst>
              <a:ext uri="{FF2B5EF4-FFF2-40B4-BE49-F238E27FC236}">
                <a16:creationId xmlns:a16="http://schemas.microsoft.com/office/drawing/2014/main" id="{447080D6-6FFF-476D-8EB0-A8C1C17C2613}"/>
              </a:ext>
            </a:extLst>
          </p:cNvPr>
          <p:cNvSpPr/>
          <p:nvPr/>
        </p:nvSpPr>
        <p:spPr bwMode="auto">
          <a:xfrm>
            <a:off x="1505009" y="4349805"/>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START</a:t>
            </a:r>
            <a:endParaRPr kumimoji="0" lang="ja-JP" altLang="en-US" sz="700" kern="0" dirty="0">
              <a:latin typeface="Meiryo UI"/>
              <a:ea typeface="Meiryo UI"/>
              <a:cs typeface="Tahoma" pitchFamily="34" charset="0"/>
            </a:endParaRPr>
          </a:p>
        </p:txBody>
      </p:sp>
      <p:cxnSp>
        <p:nvCxnSpPr>
          <p:cNvPr id="49" name="直線矢印コネクタ 48">
            <a:extLst>
              <a:ext uri="{FF2B5EF4-FFF2-40B4-BE49-F238E27FC236}">
                <a16:creationId xmlns:a16="http://schemas.microsoft.com/office/drawing/2014/main" id="{4BB01EEC-0648-4BA0-AF5F-5A9313B9D745}"/>
              </a:ext>
            </a:extLst>
          </p:cNvPr>
          <p:cNvCxnSpPr>
            <a:cxnSpLocks/>
            <a:stCxn id="48" idx="6"/>
            <a:endCxn id="71" idx="1"/>
          </p:cNvCxnSpPr>
          <p:nvPr/>
        </p:nvCxnSpPr>
        <p:spPr>
          <a:xfrm>
            <a:off x="1893740" y="4533093"/>
            <a:ext cx="558320" cy="0"/>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63" name="直線矢印コネクタ 62">
            <a:extLst>
              <a:ext uri="{FF2B5EF4-FFF2-40B4-BE49-F238E27FC236}">
                <a16:creationId xmlns:a16="http://schemas.microsoft.com/office/drawing/2014/main" id="{F98E28F5-C526-4F3B-9439-DA14A6A723B8}"/>
              </a:ext>
            </a:extLst>
          </p:cNvPr>
          <p:cNvCxnSpPr>
            <a:cxnSpLocks/>
            <a:stCxn id="66" idx="0"/>
            <a:endCxn id="71" idx="2"/>
          </p:cNvCxnSpPr>
          <p:nvPr/>
        </p:nvCxnSpPr>
        <p:spPr>
          <a:xfrm flipH="1" flipV="1">
            <a:off x="2819260" y="4756293"/>
            <a:ext cx="1" cy="1368681"/>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64" name="グループ化 63">
            <a:extLst>
              <a:ext uri="{FF2B5EF4-FFF2-40B4-BE49-F238E27FC236}">
                <a16:creationId xmlns:a16="http://schemas.microsoft.com/office/drawing/2014/main" id="{2B56F11E-AFD6-4222-B3F8-E030BB8E47B0}"/>
              </a:ext>
            </a:extLst>
          </p:cNvPr>
          <p:cNvGrpSpPr/>
          <p:nvPr/>
        </p:nvGrpSpPr>
        <p:grpSpPr>
          <a:xfrm>
            <a:off x="2692126" y="6121171"/>
            <a:ext cx="254269" cy="450827"/>
            <a:chOff x="2515451" y="5897715"/>
            <a:chExt cx="254269" cy="450827"/>
          </a:xfrm>
        </p:grpSpPr>
        <p:sp>
          <p:nvSpPr>
            <p:cNvPr id="65" name="Freeform 266">
              <a:extLst>
                <a:ext uri="{FF2B5EF4-FFF2-40B4-BE49-F238E27FC236}">
                  <a16:creationId xmlns:a16="http://schemas.microsoft.com/office/drawing/2014/main" id="{BF339DD0-B6DB-4B5D-9EBB-6EF58725B2C7}"/>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66" name="正方形/長方形 36">
              <a:extLst>
                <a:ext uri="{FF2B5EF4-FFF2-40B4-BE49-F238E27FC236}">
                  <a16:creationId xmlns:a16="http://schemas.microsoft.com/office/drawing/2014/main" id="{6FE0234B-A6DB-470E-8916-D89DEAF1D8C4}"/>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67" name="正方形/長方形 66">
            <a:extLst>
              <a:ext uri="{FF2B5EF4-FFF2-40B4-BE49-F238E27FC236}">
                <a16:creationId xmlns:a16="http://schemas.microsoft.com/office/drawing/2014/main" id="{F8E38879-B176-4E18-BB00-7C7E525FD526}"/>
              </a:ext>
            </a:extLst>
          </p:cNvPr>
          <p:cNvSpPr/>
          <p:nvPr/>
        </p:nvSpPr>
        <p:spPr>
          <a:xfrm>
            <a:off x="2747260" y="6501970"/>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en-US" altLang="ja-JP" sz="800" kern="0" dirty="0">
                <a:latin typeface="Meiryo UI"/>
                <a:ea typeface="Meiryo UI"/>
                <a:cs typeface="Arial" pitchFamily="34" charset="0"/>
              </a:rPr>
              <a:t>FIT</a:t>
            </a:r>
            <a:r>
              <a:rPr kumimoji="0" lang="ja-JP" altLang="en-US" sz="800" kern="0" dirty="0">
                <a:latin typeface="Meiryo UI"/>
                <a:ea typeface="Meiryo UI"/>
                <a:cs typeface="Arial" pitchFamily="34" charset="0"/>
              </a:rPr>
              <a:t>納付金・交付金</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システム</a:t>
            </a:r>
            <a:endParaRPr kumimoji="0" lang="en-US" altLang="ja-JP" sz="800" kern="0" dirty="0">
              <a:latin typeface="Meiryo UI"/>
              <a:ea typeface="Meiryo UI"/>
              <a:cs typeface="Arial" pitchFamily="34" charset="0"/>
            </a:endParaRPr>
          </a:p>
        </p:txBody>
      </p:sp>
      <p:grpSp>
        <p:nvGrpSpPr>
          <p:cNvPr id="70" name="グループ化 69">
            <a:extLst>
              <a:ext uri="{FF2B5EF4-FFF2-40B4-BE49-F238E27FC236}">
                <a16:creationId xmlns:a16="http://schemas.microsoft.com/office/drawing/2014/main" id="{429EE173-07E2-421D-B755-6C8CA3F270E8}"/>
              </a:ext>
            </a:extLst>
          </p:cNvPr>
          <p:cNvGrpSpPr/>
          <p:nvPr/>
        </p:nvGrpSpPr>
        <p:grpSpPr>
          <a:xfrm>
            <a:off x="2452060" y="4144066"/>
            <a:ext cx="734400" cy="612227"/>
            <a:chOff x="2491032" y="3449261"/>
            <a:chExt cx="734400" cy="612227"/>
          </a:xfrm>
        </p:grpSpPr>
        <p:sp>
          <p:nvSpPr>
            <p:cNvPr id="71" name="正方形/長方形 70">
              <a:extLst>
                <a:ext uri="{FF2B5EF4-FFF2-40B4-BE49-F238E27FC236}">
                  <a16:creationId xmlns:a16="http://schemas.microsoft.com/office/drawing/2014/main" id="{8F318E5A-E222-4812-BDA3-6B86ADE3DF37}"/>
                </a:ext>
              </a:extLst>
            </p:cNvPr>
            <p:cNvSpPr/>
            <p:nvPr/>
          </p:nvSpPr>
          <p:spPr>
            <a:xfrm>
              <a:off x="2491032" y="3615088"/>
              <a:ext cx="734400" cy="446400"/>
            </a:xfrm>
            <a:prstGeom prst="rect">
              <a:avLst/>
            </a:prstGeom>
            <a:grp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インバランスリスク単価</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en-US" altLang="ja-JP" sz="800" dirty="0">
                  <a:latin typeface="Meiryo UI" panose="020B0604030504040204" pitchFamily="50" charset="-128"/>
                  <a:ea typeface="Meiryo UI" panose="020B0604030504040204" pitchFamily="50" charset="-128"/>
                  <a:cs typeface="Arial" pitchFamily="34" charset="0"/>
                </a:rPr>
                <a:t>(30</a:t>
              </a:r>
              <a:r>
                <a:rPr lang="ja-JP" altLang="en-US" sz="800" dirty="0">
                  <a:latin typeface="Meiryo UI" panose="020B0604030504040204" pitchFamily="50" charset="-128"/>
                  <a:ea typeface="Meiryo UI" panose="020B0604030504040204" pitchFamily="50" charset="-128"/>
                  <a:cs typeface="Arial" pitchFamily="34" charset="0"/>
                </a:rPr>
                <a:t>分コマ</a:t>
              </a:r>
              <a:r>
                <a:rPr lang="en-US" altLang="ja-JP" sz="800" dirty="0">
                  <a:latin typeface="Meiryo UI" panose="020B0604030504040204" pitchFamily="50" charset="-128"/>
                  <a:ea typeface="Meiryo UI" panose="020B0604030504040204" pitchFamily="50" charset="-128"/>
                  <a:cs typeface="Arial" pitchFamily="34" charset="0"/>
                </a:rPr>
                <a:t>)</a:t>
              </a:r>
              <a:r>
                <a:rPr lang="ja-JP" altLang="en-US" sz="800" dirty="0">
                  <a:latin typeface="Meiryo UI" panose="020B0604030504040204" pitchFamily="50" charset="-128"/>
                  <a:ea typeface="Meiryo UI" panose="020B0604030504040204" pitchFamily="50" charset="-128"/>
                  <a:cs typeface="Arial" pitchFamily="34" charset="0"/>
                </a:rPr>
                <a:t>抽出</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72" name="テキスト ボックス 71">
              <a:extLst>
                <a:ext uri="{FF2B5EF4-FFF2-40B4-BE49-F238E27FC236}">
                  <a16:creationId xmlns:a16="http://schemas.microsoft.com/office/drawing/2014/main" id="{797F26F4-2E78-4DC9-9672-0FE19D0EB1D7}"/>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01</a:t>
              </a:r>
              <a:endParaRPr lang="ja-JP" altLang="en-US" sz="800" dirty="0">
                <a:latin typeface="Meiryo UI" panose="020B0604030504040204" pitchFamily="50" charset="-128"/>
                <a:ea typeface="Meiryo UI" panose="020B0604030504040204" pitchFamily="50" charset="-128"/>
              </a:endParaRPr>
            </a:p>
          </p:txBody>
        </p:sp>
      </p:grpSp>
      <p:grpSp>
        <p:nvGrpSpPr>
          <p:cNvPr id="55" name="グループ化 54">
            <a:extLst>
              <a:ext uri="{FF2B5EF4-FFF2-40B4-BE49-F238E27FC236}">
                <a16:creationId xmlns:a16="http://schemas.microsoft.com/office/drawing/2014/main" id="{E5BEECBB-520C-499A-8E03-44BE5D68AE5E}"/>
              </a:ext>
            </a:extLst>
          </p:cNvPr>
          <p:cNvGrpSpPr/>
          <p:nvPr/>
        </p:nvGrpSpPr>
        <p:grpSpPr>
          <a:xfrm>
            <a:off x="5989186" y="822685"/>
            <a:ext cx="3842712" cy="205890"/>
            <a:chOff x="6068600" y="822685"/>
            <a:chExt cx="3510050" cy="205890"/>
          </a:xfrm>
        </p:grpSpPr>
        <p:sp>
          <p:nvSpPr>
            <p:cNvPr id="56" name="正方形/長方形 55">
              <a:extLst>
                <a:ext uri="{FF2B5EF4-FFF2-40B4-BE49-F238E27FC236}">
                  <a16:creationId xmlns:a16="http://schemas.microsoft.com/office/drawing/2014/main" id="{AA48CD42-F4FF-48B9-B467-41B71EB11230}"/>
                </a:ext>
              </a:extLst>
            </p:cNvPr>
            <p:cNvSpPr/>
            <p:nvPr/>
          </p:nvSpPr>
          <p:spPr>
            <a:xfrm>
              <a:off x="6506504" y="822685"/>
              <a:ext cx="1254159"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再エネ業務統合システム</a:t>
              </a:r>
            </a:p>
          </p:txBody>
        </p:sp>
        <p:sp>
          <p:nvSpPr>
            <p:cNvPr id="57" name="正方形/長方形 56">
              <a:extLst>
                <a:ext uri="{FF2B5EF4-FFF2-40B4-BE49-F238E27FC236}">
                  <a16:creationId xmlns:a16="http://schemas.microsoft.com/office/drawing/2014/main" id="{7A1F7D93-9B56-4B1D-874D-3BFBF207924B}"/>
                </a:ext>
              </a:extLst>
            </p:cNvPr>
            <p:cNvSpPr/>
            <p:nvPr/>
          </p:nvSpPr>
          <p:spPr>
            <a:xfrm>
              <a:off x="6369354" y="853531"/>
              <a:ext cx="166154" cy="132923"/>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58" name="正方形/長方形 57">
              <a:extLst>
                <a:ext uri="{FF2B5EF4-FFF2-40B4-BE49-F238E27FC236}">
                  <a16:creationId xmlns:a16="http://schemas.microsoft.com/office/drawing/2014/main" id="{B2145FE8-2887-46E8-81B5-0BCC200323E5}"/>
                </a:ext>
              </a:extLst>
            </p:cNvPr>
            <p:cNvSpPr/>
            <p:nvPr/>
          </p:nvSpPr>
          <p:spPr>
            <a:xfrm>
              <a:off x="7488525" y="853531"/>
              <a:ext cx="166154" cy="132923"/>
            </a:xfrm>
            <a:prstGeom prst="rect">
              <a:avLst/>
            </a:prstGeom>
            <a:noFill/>
            <a:ln w="38100" cap="flat" cmpd="thickThin"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59" name="正方形/長方形 58">
              <a:extLst>
                <a:ext uri="{FF2B5EF4-FFF2-40B4-BE49-F238E27FC236}">
                  <a16:creationId xmlns:a16="http://schemas.microsoft.com/office/drawing/2014/main" id="{1BC80CE2-FD43-4E78-B32E-A8BF1F58FB6F}"/>
                </a:ext>
              </a:extLst>
            </p:cNvPr>
            <p:cNvSpPr/>
            <p:nvPr/>
          </p:nvSpPr>
          <p:spPr>
            <a:xfrm>
              <a:off x="7645826" y="822685"/>
              <a:ext cx="1125542"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zh-TW" altLang="en-US" sz="738" kern="0" dirty="0">
                  <a:latin typeface="Meiryo UI"/>
                  <a:ea typeface="Meiryo UI"/>
                  <a:cs typeface="Arial" pitchFamily="34" charset="0"/>
                </a:rPr>
                <a:t>業務詳細仕様</a:t>
              </a:r>
              <a:r>
                <a:rPr kumimoji="0" lang="ja-JP" altLang="en-US" sz="738" kern="0" dirty="0">
                  <a:latin typeface="Meiryo UI"/>
                  <a:ea typeface="Meiryo UI"/>
                  <a:cs typeface="Arial" pitchFamily="34" charset="0"/>
                </a:rPr>
                <a:t>の対象</a:t>
              </a:r>
            </a:p>
          </p:txBody>
        </p:sp>
        <p:sp>
          <p:nvSpPr>
            <p:cNvPr id="60" name="正方形/長方形 59">
              <a:extLst>
                <a:ext uri="{FF2B5EF4-FFF2-40B4-BE49-F238E27FC236}">
                  <a16:creationId xmlns:a16="http://schemas.microsoft.com/office/drawing/2014/main" id="{62E4C3B1-1587-4F64-9AB4-0AC98DAB66A0}"/>
                </a:ext>
              </a:extLst>
            </p:cNvPr>
            <p:cNvSpPr/>
            <p:nvPr/>
          </p:nvSpPr>
          <p:spPr>
            <a:xfrm>
              <a:off x="6068600" y="822685"/>
              <a:ext cx="299077" cy="198871"/>
            </a:xfrm>
            <a:prstGeom prst="rect">
              <a:avLst/>
            </a:prstGeom>
            <a:noFill/>
          </p:spPr>
          <p:txBody>
            <a:bodyPr wrap="none">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r>
                <a:rPr kumimoji="0" lang="ja-JP" altLang="en-US" sz="738" kern="0" dirty="0">
                  <a:latin typeface="Meiryo UI"/>
                  <a:ea typeface="Meiryo UI"/>
                  <a:cs typeface="Arial" pitchFamily="34" charset="0"/>
                </a:rPr>
                <a:t>凡例</a:t>
              </a:r>
            </a:p>
          </p:txBody>
        </p:sp>
        <p:sp>
          <p:nvSpPr>
            <p:cNvPr id="61" name="フローチャート: 定義済み処理 60">
              <a:extLst>
                <a:ext uri="{FF2B5EF4-FFF2-40B4-BE49-F238E27FC236}">
                  <a16:creationId xmlns:a16="http://schemas.microsoft.com/office/drawing/2014/main" id="{718E68E6-DB00-45FC-9DB7-DB441949AC56}"/>
                </a:ext>
              </a:extLst>
            </p:cNvPr>
            <p:cNvSpPr/>
            <p:nvPr/>
          </p:nvSpPr>
          <p:spPr>
            <a:xfrm>
              <a:off x="8579834" y="853531"/>
              <a:ext cx="237359" cy="144000"/>
            </a:xfrm>
            <a:prstGeom prst="flowChartPredefinedProcess">
              <a:avLst/>
            </a:prstGeom>
            <a:noFill/>
            <a:ln w="19050" cap="flat" cmpd="sng" algn="ctr">
              <a:solidFill>
                <a:sysClr val="window" lastClr="FFFFFF">
                  <a:lumMod val="65000"/>
                </a:sysClr>
              </a:solidFill>
              <a:prstDash val="solid"/>
              <a:miter lim="800000"/>
            </a:ln>
            <a:effectLst/>
          </p:spPr>
          <p:txBody>
            <a:bodyPr wrap="none" lIns="0" tIns="33231" rIns="0" bIns="33231" rtlCol="0" anchor="ctr"/>
            <a:lstStyle/>
            <a:p>
              <a:pPr algn="ctr"/>
              <a:endParaRPr kumimoji="0" lang="ja-JP" altLang="en-US" sz="800" kern="0" dirty="0">
                <a:latin typeface="Meiryo UI" panose="020B0604030504040204" pitchFamily="50" charset="-128"/>
                <a:ea typeface="Meiryo UI" panose="020B0604030504040204" pitchFamily="50" charset="-128"/>
                <a:cs typeface="Arial" pitchFamily="34" charset="0"/>
              </a:endParaRPr>
            </a:p>
          </p:txBody>
        </p:sp>
        <p:sp>
          <p:nvSpPr>
            <p:cNvPr id="62" name="正方形/長方形 61">
              <a:extLst>
                <a:ext uri="{FF2B5EF4-FFF2-40B4-BE49-F238E27FC236}">
                  <a16:creationId xmlns:a16="http://schemas.microsoft.com/office/drawing/2014/main" id="{E0950771-1ED1-45AC-9152-9C28F65BBA33}"/>
                </a:ext>
              </a:extLst>
            </p:cNvPr>
            <p:cNvSpPr/>
            <p:nvPr/>
          </p:nvSpPr>
          <p:spPr>
            <a:xfrm>
              <a:off x="8795264" y="822685"/>
              <a:ext cx="783386"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他業務プロセス</a:t>
              </a:r>
            </a:p>
          </p:txBody>
        </p:sp>
      </p:grpSp>
      <p:sp>
        <p:nvSpPr>
          <p:cNvPr id="98" name="ドーナツ 24">
            <a:extLst>
              <a:ext uri="{FF2B5EF4-FFF2-40B4-BE49-F238E27FC236}">
                <a16:creationId xmlns:a16="http://schemas.microsoft.com/office/drawing/2014/main" id="{49DADE13-806F-49B7-98D0-4CBB5DC46BD2}"/>
              </a:ext>
            </a:extLst>
          </p:cNvPr>
          <p:cNvSpPr/>
          <p:nvPr/>
        </p:nvSpPr>
        <p:spPr bwMode="auto">
          <a:xfrm>
            <a:off x="8906163" y="3256670"/>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END</a:t>
            </a:r>
          </a:p>
        </p:txBody>
      </p:sp>
      <p:grpSp>
        <p:nvGrpSpPr>
          <p:cNvPr id="99" name="グループ化 98">
            <a:extLst>
              <a:ext uri="{FF2B5EF4-FFF2-40B4-BE49-F238E27FC236}">
                <a16:creationId xmlns:a16="http://schemas.microsoft.com/office/drawing/2014/main" id="{50BD3655-91ED-4ADC-B04F-5CC5B27B9EFC}"/>
              </a:ext>
            </a:extLst>
          </p:cNvPr>
          <p:cNvGrpSpPr/>
          <p:nvPr/>
        </p:nvGrpSpPr>
        <p:grpSpPr>
          <a:xfrm>
            <a:off x="6986983" y="3045542"/>
            <a:ext cx="734400" cy="612227"/>
            <a:chOff x="3320370" y="3449261"/>
            <a:chExt cx="734400" cy="612227"/>
          </a:xfrm>
          <a:noFill/>
        </p:grpSpPr>
        <p:sp>
          <p:nvSpPr>
            <p:cNvPr id="102" name="正方形/長方形 101">
              <a:extLst>
                <a:ext uri="{FF2B5EF4-FFF2-40B4-BE49-F238E27FC236}">
                  <a16:creationId xmlns:a16="http://schemas.microsoft.com/office/drawing/2014/main" id="{FBD5105B-C2D4-466D-B22E-70A9C1758B63}"/>
                </a:ext>
              </a:extLst>
            </p:cNvPr>
            <p:cNvSpPr/>
            <p:nvPr/>
          </p:nvSpPr>
          <p:spPr>
            <a:xfrm>
              <a:off x="3320370"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インバランスリスク料</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の確認</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103" name="テキスト ボックス 102">
              <a:extLst>
                <a:ext uri="{FF2B5EF4-FFF2-40B4-BE49-F238E27FC236}">
                  <a16:creationId xmlns:a16="http://schemas.microsoft.com/office/drawing/2014/main" id="{DEA5703E-E8CA-468F-8EF0-318D9E94F2EC}"/>
                </a:ext>
              </a:extLst>
            </p:cNvPr>
            <p:cNvSpPr txBox="1"/>
            <p:nvPr/>
          </p:nvSpPr>
          <p:spPr>
            <a:xfrm>
              <a:off x="3320370" y="3449261"/>
              <a:ext cx="268887" cy="181380"/>
            </a:xfrm>
            <a:prstGeom prst="rect">
              <a:avLst/>
            </a:prstGeom>
            <a:grp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06</a:t>
              </a:r>
              <a:endParaRPr lang="ja-JP" altLang="en-US" sz="800" dirty="0">
                <a:latin typeface="Meiryo UI" panose="020B0604030504040204" pitchFamily="50" charset="-128"/>
                <a:ea typeface="Meiryo UI" panose="020B0604030504040204" pitchFamily="50" charset="-128"/>
              </a:endParaRPr>
            </a:p>
          </p:txBody>
        </p:sp>
      </p:grpSp>
      <p:sp>
        <p:nvSpPr>
          <p:cNvPr id="105" name="ひし形 110">
            <a:extLst>
              <a:ext uri="{FF2B5EF4-FFF2-40B4-BE49-F238E27FC236}">
                <a16:creationId xmlns:a16="http://schemas.microsoft.com/office/drawing/2014/main" id="{1B099291-94FE-4CC3-B542-BEE7778FBDAE}"/>
              </a:ext>
            </a:extLst>
          </p:cNvPr>
          <p:cNvSpPr>
            <a:spLocks/>
          </p:cNvSpPr>
          <p:nvPr/>
        </p:nvSpPr>
        <p:spPr>
          <a:xfrm>
            <a:off x="8072401" y="3269261"/>
            <a:ext cx="473336" cy="332308"/>
          </a:xfrm>
          <a:prstGeom prst="diamond">
            <a:avLst/>
          </a:prstGeom>
          <a:noFill/>
          <a:ln w="12700" cap="flat" cmpd="sng" algn="ctr">
            <a:solidFill>
              <a:sysClr val="window" lastClr="FFFFFF">
                <a:lumMod val="50000"/>
              </a:sysClr>
            </a:solidFill>
            <a:prstDash val="solid"/>
            <a:miter lim="800000"/>
          </a:ln>
          <a:effectLst/>
        </p:spPr>
        <p:txBody>
          <a:bodyPr wrap="none" lIns="0" tIns="0" rIns="0" bIns="0" rtlCol="0" anchor="ctr"/>
          <a:lstStyle/>
          <a:p>
            <a:pPr algn="ctr">
              <a:defRPr/>
            </a:pPr>
            <a:r>
              <a:rPr kumimoji="0" lang="ja-JP" altLang="en-US" sz="800" kern="0" dirty="0">
                <a:latin typeface="Meiryo UI" panose="020B0604030504040204" pitchFamily="50" charset="-128"/>
                <a:ea typeface="Meiryo UI" panose="020B0604030504040204" pitchFamily="50" charset="-128"/>
              </a:rPr>
              <a:t>確認</a:t>
            </a:r>
            <a:endParaRPr kumimoji="0" lang="en-US" altLang="ja-JP" sz="800" kern="0" dirty="0">
              <a:latin typeface="Meiryo UI" panose="020B0604030504040204" pitchFamily="50" charset="-128"/>
              <a:ea typeface="Meiryo UI" panose="020B0604030504040204" pitchFamily="50" charset="-128"/>
            </a:endParaRPr>
          </a:p>
          <a:p>
            <a:pPr algn="ctr">
              <a:defRPr/>
            </a:pPr>
            <a:r>
              <a:rPr kumimoji="0" lang="ja-JP" altLang="en-US" sz="800" kern="0" dirty="0">
                <a:latin typeface="Meiryo UI" panose="020B0604030504040204" pitchFamily="50" charset="-128"/>
                <a:ea typeface="Meiryo UI" panose="020B0604030504040204" pitchFamily="50" charset="-128"/>
              </a:rPr>
              <a:t>結果</a:t>
            </a:r>
            <a:endParaRPr kumimoji="0" lang="en-US" altLang="ja-JP" sz="800" kern="0" dirty="0">
              <a:latin typeface="Meiryo UI" panose="020B0604030504040204" pitchFamily="50" charset="-128"/>
              <a:ea typeface="Meiryo UI" panose="020B0604030504040204" pitchFamily="50" charset="-128"/>
            </a:endParaRPr>
          </a:p>
        </p:txBody>
      </p:sp>
      <p:sp>
        <p:nvSpPr>
          <p:cNvPr id="106" name="正方形/長方形 105">
            <a:extLst>
              <a:ext uri="{FF2B5EF4-FFF2-40B4-BE49-F238E27FC236}">
                <a16:creationId xmlns:a16="http://schemas.microsoft.com/office/drawing/2014/main" id="{FF36C267-B382-49EB-8E08-EB9FE2D07419}"/>
              </a:ext>
            </a:extLst>
          </p:cNvPr>
          <p:cNvSpPr/>
          <p:nvPr/>
        </p:nvSpPr>
        <p:spPr>
          <a:xfrm>
            <a:off x="8243966" y="3071516"/>
            <a:ext cx="473335"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却下</a:t>
            </a:r>
          </a:p>
        </p:txBody>
      </p:sp>
      <p:sp>
        <p:nvSpPr>
          <p:cNvPr id="107" name="正方形/長方形 106">
            <a:extLst>
              <a:ext uri="{FF2B5EF4-FFF2-40B4-BE49-F238E27FC236}">
                <a16:creationId xmlns:a16="http://schemas.microsoft.com/office/drawing/2014/main" id="{B381ADF2-5C13-4DE8-A848-EE9DD07AB65E}"/>
              </a:ext>
            </a:extLst>
          </p:cNvPr>
          <p:cNvSpPr/>
          <p:nvPr/>
        </p:nvSpPr>
        <p:spPr>
          <a:xfrm>
            <a:off x="8407464" y="3493847"/>
            <a:ext cx="473335"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承認</a:t>
            </a:r>
          </a:p>
        </p:txBody>
      </p:sp>
      <p:cxnSp>
        <p:nvCxnSpPr>
          <p:cNvPr id="123" name="直線矢印コネクタ 122">
            <a:extLst>
              <a:ext uri="{FF2B5EF4-FFF2-40B4-BE49-F238E27FC236}">
                <a16:creationId xmlns:a16="http://schemas.microsoft.com/office/drawing/2014/main" id="{CD0182B7-3DF9-4FC1-8E6F-89DE0D645713}"/>
              </a:ext>
            </a:extLst>
          </p:cNvPr>
          <p:cNvCxnSpPr>
            <a:cxnSpLocks/>
            <a:stCxn id="105" idx="3"/>
            <a:endCxn id="98" idx="2"/>
          </p:cNvCxnSpPr>
          <p:nvPr/>
        </p:nvCxnSpPr>
        <p:spPr>
          <a:xfrm>
            <a:off x="8545737" y="3435415"/>
            <a:ext cx="360426" cy="4543"/>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125" name="コネクタ: カギ線 124">
            <a:extLst>
              <a:ext uri="{FF2B5EF4-FFF2-40B4-BE49-F238E27FC236}">
                <a16:creationId xmlns:a16="http://schemas.microsoft.com/office/drawing/2014/main" id="{9E29D39E-1A1A-44B1-BB82-B473F2519919}"/>
              </a:ext>
            </a:extLst>
          </p:cNvPr>
          <p:cNvCxnSpPr>
            <a:cxnSpLocks/>
            <a:stCxn id="105" idx="0"/>
            <a:endCxn id="71" idx="0"/>
          </p:cNvCxnSpPr>
          <p:nvPr/>
        </p:nvCxnSpPr>
        <p:spPr>
          <a:xfrm rot="16200000" flipH="1" flipV="1">
            <a:off x="5043849" y="1044672"/>
            <a:ext cx="1040632" cy="5489809"/>
          </a:xfrm>
          <a:prstGeom prst="bentConnector3">
            <a:avLst>
              <a:gd name="adj1" fmla="val -21967"/>
            </a:avLst>
          </a:prstGeom>
          <a:ln>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74" name="直線矢印コネクタ 73">
            <a:extLst>
              <a:ext uri="{FF2B5EF4-FFF2-40B4-BE49-F238E27FC236}">
                <a16:creationId xmlns:a16="http://schemas.microsoft.com/office/drawing/2014/main" id="{39659504-3C42-405D-A211-AE9F90FEA2FD}"/>
              </a:ext>
            </a:extLst>
          </p:cNvPr>
          <p:cNvCxnSpPr>
            <a:cxnSpLocks/>
            <a:stCxn id="102" idx="3"/>
            <a:endCxn id="105" idx="1"/>
          </p:cNvCxnSpPr>
          <p:nvPr/>
        </p:nvCxnSpPr>
        <p:spPr>
          <a:xfrm>
            <a:off x="7721383" y="3434569"/>
            <a:ext cx="351018" cy="846"/>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39" name="グループ化 38">
            <a:extLst>
              <a:ext uri="{FF2B5EF4-FFF2-40B4-BE49-F238E27FC236}">
                <a16:creationId xmlns:a16="http://schemas.microsoft.com/office/drawing/2014/main" id="{68ECE333-AA0F-4560-87FB-E80112BA00F6}"/>
              </a:ext>
            </a:extLst>
          </p:cNvPr>
          <p:cNvGrpSpPr/>
          <p:nvPr/>
        </p:nvGrpSpPr>
        <p:grpSpPr>
          <a:xfrm>
            <a:off x="5841079" y="4144066"/>
            <a:ext cx="734400" cy="612227"/>
            <a:chOff x="3320370" y="3449261"/>
            <a:chExt cx="734400" cy="612227"/>
          </a:xfrm>
          <a:noFill/>
        </p:grpSpPr>
        <p:sp>
          <p:nvSpPr>
            <p:cNvPr id="40" name="正方形/長方形 39">
              <a:extLst>
                <a:ext uri="{FF2B5EF4-FFF2-40B4-BE49-F238E27FC236}">
                  <a16:creationId xmlns:a16="http://schemas.microsoft.com/office/drawing/2014/main" id="{D4FD2DE1-B38D-441D-960D-DEA038C8DD82}"/>
                </a:ext>
              </a:extLst>
            </p:cNvPr>
            <p:cNvSpPr/>
            <p:nvPr/>
          </p:nvSpPr>
          <p:spPr>
            <a:xfrm>
              <a:off x="3320370"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インバランスリスク料の</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結果確認・</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確認依頼</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41" name="テキスト ボックス 40">
              <a:extLst>
                <a:ext uri="{FF2B5EF4-FFF2-40B4-BE49-F238E27FC236}">
                  <a16:creationId xmlns:a16="http://schemas.microsoft.com/office/drawing/2014/main" id="{C86B18C2-4117-48E0-A8AB-1DA8F8F77099}"/>
                </a:ext>
              </a:extLst>
            </p:cNvPr>
            <p:cNvSpPr txBox="1"/>
            <p:nvPr/>
          </p:nvSpPr>
          <p:spPr>
            <a:xfrm>
              <a:off x="3320370" y="3449261"/>
              <a:ext cx="268887" cy="181380"/>
            </a:xfrm>
            <a:prstGeom prst="rect">
              <a:avLst/>
            </a:prstGeom>
            <a:grp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04</a:t>
              </a:r>
              <a:endParaRPr lang="ja-JP" altLang="en-US" sz="800" dirty="0">
                <a:latin typeface="Meiryo UI" panose="020B0604030504040204" pitchFamily="50" charset="-128"/>
                <a:ea typeface="Meiryo UI" panose="020B0604030504040204" pitchFamily="50" charset="-128"/>
              </a:endParaRPr>
            </a:p>
          </p:txBody>
        </p:sp>
      </p:grpSp>
      <p:grpSp>
        <p:nvGrpSpPr>
          <p:cNvPr id="42" name="グループ化 41">
            <a:extLst>
              <a:ext uri="{FF2B5EF4-FFF2-40B4-BE49-F238E27FC236}">
                <a16:creationId xmlns:a16="http://schemas.microsoft.com/office/drawing/2014/main" id="{40C95508-222E-42B8-8124-54D271C09850}"/>
              </a:ext>
            </a:extLst>
          </p:cNvPr>
          <p:cNvGrpSpPr/>
          <p:nvPr/>
        </p:nvGrpSpPr>
        <p:grpSpPr>
          <a:xfrm>
            <a:off x="5841079" y="3045542"/>
            <a:ext cx="734400" cy="612227"/>
            <a:chOff x="3320370" y="3449261"/>
            <a:chExt cx="734400" cy="612227"/>
          </a:xfrm>
          <a:noFill/>
        </p:grpSpPr>
        <p:sp>
          <p:nvSpPr>
            <p:cNvPr id="43" name="正方形/長方形 42">
              <a:extLst>
                <a:ext uri="{FF2B5EF4-FFF2-40B4-BE49-F238E27FC236}">
                  <a16:creationId xmlns:a16="http://schemas.microsoft.com/office/drawing/2014/main" id="{CEF4B4BB-1CE0-4754-B8A4-7A5AFFEEF580}"/>
                </a:ext>
              </a:extLst>
            </p:cNvPr>
            <p:cNvSpPr/>
            <p:nvPr/>
          </p:nvSpPr>
          <p:spPr>
            <a:xfrm>
              <a:off x="3320370" y="3615088"/>
              <a:ext cx="734400" cy="446400"/>
            </a:xfrm>
            <a:prstGeom prst="rect">
              <a:avLst/>
            </a:prstGeom>
            <a:grp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インバランスリスク料の</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結果確認</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依頼の受領</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44" name="テキスト ボックス 43">
              <a:extLst>
                <a:ext uri="{FF2B5EF4-FFF2-40B4-BE49-F238E27FC236}">
                  <a16:creationId xmlns:a16="http://schemas.microsoft.com/office/drawing/2014/main" id="{63B14DB9-22D5-4A84-A4A2-B90E6699FFF2}"/>
                </a:ext>
              </a:extLst>
            </p:cNvPr>
            <p:cNvSpPr txBox="1"/>
            <p:nvPr/>
          </p:nvSpPr>
          <p:spPr>
            <a:xfrm>
              <a:off x="3320370" y="3449261"/>
              <a:ext cx="268887" cy="181380"/>
            </a:xfrm>
            <a:prstGeom prst="rect">
              <a:avLst/>
            </a:prstGeom>
            <a:grp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05</a:t>
              </a:r>
            </a:p>
          </p:txBody>
        </p:sp>
      </p:grpSp>
      <p:sp>
        <p:nvSpPr>
          <p:cNvPr id="46" name="正方形/長方形 45">
            <a:extLst>
              <a:ext uri="{FF2B5EF4-FFF2-40B4-BE49-F238E27FC236}">
                <a16:creationId xmlns:a16="http://schemas.microsoft.com/office/drawing/2014/main" id="{696E1FC0-CFDF-4DFF-8AC3-E54DCD0F184C}"/>
              </a:ext>
            </a:extLst>
          </p:cNvPr>
          <p:cNvSpPr/>
          <p:nvPr/>
        </p:nvSpPr>
        <p:spPr>
          <a:xfrm>
            <a:off x="6140897" y="6489447"/>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47" name="直線矢印コネクタ 46">
            <a:extLst>
              <a:ext uri="{FF2B5EF4-FFF2-40B4-BE49-F238E27FC236}">
                <a16:creationId xmlns:a16="http://schemas.microsoft.com/office/drawing/2014/main" id="{8942AB94-1BE7-41CA-BF47-5492FB488291}"/>
              </a:ext>
            </a:extLst>
          </p:cNvPr>
          <p:cNvCxnSpPr>
            <a:cxnSpLocks/>
            <a:stCxn id="89" idx="0"/>
            <a:endCxn id="40" idx="2"/>
          </p:cNvCxnSpPr>
          <p:nvPr/>
        </p:nvCxnSpPr>
        <p:spPr>
          <a:xfrm flipH="1" flipV="1">
            <a:off x="6208279" y="4756293"/>
            <a:ext cx="7144" cy="1354125"/>
          </a:xfrm>
          <a:prstGeom prst="straightConnector1">
            <a:avLst/>
          </a:prstGeom>
          <a:noFill/>
          <a:ln w="6350" cap="flat" cmpd="sng" algn="ctr">
            <a:solidFill>
              <a:sysClr val="window" lastClr="FFFFFF">
                <a:lumMod val="65000"/>
              </a:sysClr>
            </a:solidFill>
            <a:prstDash val="dash"/>
            <a:miter lim="800000"/>
            <a:tailEnd type="triangle"/>
          </a:ln>
          <a:effectLst/>
        </p:spPr>
      </p:cxnSp>
      <p:cxnSp>
        <p:nvCxnSpPr>
          <p:cNvPr id="75" name="直線矢印コネクタ 74">
            <a:extLst>
              <a:ext uri="{FF2B5EF4-FFF2-40B4-BE49-F238E27FC236}">
                <a16:creationId xmlns:a16="http://schemas.microsoft.com/office/drawing/2014/main" id="{450EE206-4181-4603-9A5B-6876F2AB6AC2}"/>
              </a:ext>
            </a:extLst>
          </p:cNvPr>
          <p:cNvCxnSpPr>
            <a:cxnSpLocks/>
            <a:stCxn id="40" idx="0"/>
            <a:endCxn id="43" idx="2"/>
          </p:cNvCxnSpPr>
          <p:nvPr/>
        </p:nvCxnSpPr>
        <p:spPr>
          <a:xfrm flipV="1">
            <a:off x="6208279" y="3657769"/>
            <a:ext cx="0" cy="652124"/>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77" name="直線矢印コネクタ 76">
            <a:extLst>
              <a:ext uri="{FF2B5EF4-FFF2-40B4-BE49-F238E27FC236}">
                <a16:creationId xmlns:a16="http://schemas.microsoft.com/office/drawing/2014/main" id="{B8B1CBD0-FF4F-42E0-8F07-721ED78F273C}"/>
              </a:ext>
            </a:extLst>
          </p:cNvPr>
          <p:cNvCxnSpPr>
            <a:cxnSpLocks/>
            <a:stCxn id="43" idx="3"/>
            <a:endCxn id="102" idx="1"/>
          </p:cNvCxnSpPr>
          <p:nvPr/>
        </p:nvCxnSpPr>
        <p:spPr>
          <a:xfrm>
            <a:off x="6575479" y="3434569"/>
            <a:ext cx="411504" cy="0"/>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79" name="正方形/長方形 78">
            <a:extLst>
              <a:ext uri="{FF2B5EF4-FFF2-40B4-BE49-F238E27FC236}">
                <a16:creationId xmlns:a16="http://schemas.microsoft.com/office/drawing/2014/main" id="{7E06E57E-07BC-4DA4-99CF-C64A9ED69CC5}"/>
              </a:ext>
            </a:extLst>
          </p:cNvPr>
          <p:cNvSpPr/>
          <p:nvPr/>
        </p:nvSpPr>
        <p:spPr>
          <a:xfrm>
            <a:off x="7279739" y="6495708"/>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80" name="直線矢印コネクタ 79">
            <a:extLst>
              <a:ext uri="{FF2B5EF4-FFF2-40B4-BE49-F238E27FC236}">
                <a16:creationId xmlns:a16="http://schemas.microsoft.com/office/drawing/2014/main" id="{0B05DCCB-6723-425E-BF3B-CA06930AB62D}"/>
              </a:ext>
            </a:extLst>
          </p:cNvPr>
          <p:cNvCxnSpPr>
            <a:cxnSpLocks/>
            <a:stCxn id="97" idx="0"/>
            <a:endCxn id="102" idx="2"/>
          </p:cNvCxnSpPr>
          <p:nvPr/>
        </p:nvCxnSpPr>
        <p:spPr>
          <a:xfrm flipH="1" flipV="1">
            <a:off x="7354183" y="3657769"/>
            <a:ext cx="6586" cy="2481760"/>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73" name="グループ化 72">
            <a:extLst>
              <a:ext uri="{FF2B5EF4-FFF2-40B4-BE49-F238E27FC236}">
                <a16:creationId xmlns:a16="http://schemas.microsoft.com/office/drawing/2014/main" id="{D6DE94BC-E4D6-444D-A327-11FBC1EDA644}"/>
              </a:ext>
            </a:extLst>
          </p:cNvPr>
          <p:cNvGrpSpPr/>
          <p:nvPr/>
        </p:nvGrpSpPr>
        <p:grpSpPr>
          <a:xfrm>
            <a:off x="3455347" y="4144066"/>
            <a:ext cx="734400" cy="612227"/>
            <a:chOff x="2491032" y="3449261"/>
            <a:chExt cx="734400" cy="612227"/>
          </a:xfrm>
        </p:grpSpPr>
        <p:sp>
          <p:nvSpPr>
            <p:cNvPr id="76" name="正方形/長方形 75">
              <a:extLst>
                <a:ext uri="{FF2B5EF4-FFF2-40B4-BE49-F238E27FC236}">
                  <a16:creationId xmlns:a16="http://schemas.microsoft.com/office/drawing/2014/main" id="{49F8EDFD-7FE2-4DA1-9B11-D7CD330E45E0}"/>
                </a:ext>
              </a:extLst>
            </p:cNvPr>
            <p:cNvSpPr/>
            <p:nvPr/>
          </p:nvSpPr>
          <p:spPr>
            <a:xfrm>
              <a:off x="2491032"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インバランスリスク単価</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en-US" altLang="ja-JP" sz="800" kern="0" dirty="0">
                  <a:latin typeface="Meiryo UI" panose="020B0604030504040204" pitchFamily="50" charset="-128"/>
                  <a:ea typeface="Meiryo UI" panose="020B0604030504040204" pitchFamily="50" charset="-128"/>
                  <a:cs typeface="Arial" pitchFamily="34" charset="0"/>
                </a:rPr>
                <a:t>(30</a:t>
              </a:r>
              <a:r>
                <a:rPr kumimoji="0" lang="ja-JP" altLang="en-US" sz="800" kern="0" dirty="0">
                  <a:latin typeface="Meiryo UI" panose="020B0604030504040204" pitchFamily="50" charset="-128"/>
                  <a:ea typeface="Meiryo UI" panose="020B0604030504040204" pitchFamily="50" charset="-128"/>
                  <a:cs typeface="Arial" pitchFamily="34" charset="0"/>
                </a:rPr>
                <a:t>分コマ</a:t>
              </a:r>
              <a:r>
                <a:rPr kumimoji="0" lang="en-US" altLang="ja-JP" sz="800" kern="0" dirty="0">
                  <a:latin typeface="Meiryo UI" panose="020B0604030504040204" pitchFamily="50" charset="-128"/>
                  <a:ea typeface="Meiryo UI" panose="020B0604030504040204" pitchFamily="50" charset="-128"/>
                  <a:cs typeface="Arial" pitchFamily="34" charset="0"/>
                </a:rPr>
                <a:t>)</a:t>
              </a:r>
              <a:r>
                <a:rPr kumimoji="0" lang="ja-JP" altLang="en-US" sz="800" kern="0" dirty="0">
                  <a:latin typeface="Meiryo UI" panose="020B0604030504040204" pitchFamily="50" charset="-128"/>
                  <a:ea typeface="Meiryo UI" panose="020B0604030504040204" pitchFamily="50" charset="-128"/>
                  <a:cs typeface="Arial" pitchFamily="34" charset="0"/>
                </a:rPr>
                <a:t>登録</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84" name="テキスト ボックス 83">
              <a:extLst>
                <a:ext uri="{FF2B5EF4-FFF2-40B4-BE49-F238E27FC236}">
                  <a16:creationId xmlns:a16="http://schemas.microsoft.com/office/drawing/2014/main" id="{3C4A1021-A42A-4D65-897B-7898F2BB255C}"/>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02</a:t>
              </a:r>
              <a:endParaRPr lang="ja-JP" altLang="en-US" sz="800" dirty="0">
                <a:latin typeface="Meiryo UI" panose="020B0604030504040204" pitchFamily="50" charset="-128"/>
                <a:ea typeface="Meiryo UI" panose="020B0604030504040204" pitchFamily="50" charset="-128"/>
              </a:endParaRPr>
            </a:p>
          </p:txBody>
        </p:sp>
      </p:grpSp>
      <p:sp>
        <p:nvSpPr>
          <p:cNvPr id="91" name="正方形/長方形 90">
            <a:extLst>
              <a:ext uri="{FF2B5EF4-FFF2-40B4-BE49-F238E27FC236}">
                <a16:creationId xmlns:a16="http://schemas.microsoft.com/office/drawing/2014/main" id="{83D242D6-78DF-44B3-8958-B4420C653BC6}"/>
              </a:ext>
            </a:extLst>
          </p:cNvPr>
          <p:cNvSpPr/>
          <p:nvPr/>
        </p:nvSpPr>
        <p:spPr>
          <a:xfrm>
            <a:off x="3751848" y="6483186"/>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92" name="直線矢印コネクタ 91">
            <a:extLst>
              <a:ext uri="{FF2B5EF4-FFF2-40B4-BE49-F238E27FC236}">
                <a16:creationId xmlns:a16="http://schemas.microsoft.com/office/drawing/2014/main" id="{71C33F8C-C189-4D77-B29E-BE19B74165C9}"/>
              </a:ext>
            </a:extLst>
          </p:cNvPr>
          <p:cNvCxnSpPr>
            <a:cxnSpLocks/>
            <a:stCxn id="76" idx="2"/>
            <a:endCxn id="86" idx="0"/>
          </p:cNvCxnSpPr>
          <p:nvPr/>
        </p:nvCxnSpPr>
        <p:spPr>
          <a:xfrm flipH="1">
            <a:off x="3817542" y="4756293"/>
            <a:ext cx="5005" cy="1339569"/>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69" name="グループ化 68">
            <a:extLst>
              <a:ext uri="{FF2B5EF4-FFF2-40B4-BE49-F238E27FC236}">
                <a16:creationId xmlns:a16="http://schemas.microsoft.com/office/drawing/2014/main" id="{BE0A37E9-0B91-4D1D-B0A6-1FF5B320B82B}"/>
              </a:ext>
            </a:extLst>
          </p:cNvPr>
          <p:cNvGrpSpPr/>
          <p:nvPr/>
        </p:nvGrpSpPr>
        <p:grpSpPr>
          <a:xfrm>
            <a:off x="3690407" y="6092059"/>
            <a:ext cx="254269" cy="450827"/>
            <a:chOff x="2515451" y="5897715"/>
            <a:chExt cx="254269" cy="450827"/>
          </a:xfrm>
        </p:grpSpPr>
        <p:sp>
          <p:nvSpPr>
            <p:cNvPr id="85" name="Freeform 266">
              <a:extLst>
                <a:ext uri="{FF2B5EF4-FFF2-40B4-BE49-F238E27FC236}">
                  <a16:creationId xmlns:a16="http://schemas.microsoft.com/office/drawing/2014/main" id="{CE3284FD-E4DD-4F88-9B62-85C03B2F70F6}"/>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86" name="正方形/長方形 36">
              <a:extLst>
                <a:ext uri="{FF2B5EF4-FFF2-40B4-BE49-F238E27FC236}">
                  <a16:creationId xmlns:a16="http://schemas.microsoft.com/office/drawing/2014/main" id="{3B596B9C-0698-4A1A-91AD-F755D9D27295}"/>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grpSp>
        <p:nvGrpSpPr>
          <p:cNvPr id="87" name="グループ化 86">
            <a:extLst>
              <a:ext uri="{FF2B5EF4-FFF2-40B4-BE49-F238E27FC236}">
                <a16:creationId xmlns:a16="http://schemas.microsoft.com/office/drawing/2014/main" id="{215603C1-2704-4B08-AC32-02B7408EC880}"/>
              </a:ext>
            </a:extLst>
          </p:cNvPr>
          <p:cNvGrpSpPr/>
          <p:nvPr/>
        </p:nvGrpSpPr>
        <p:grpSpPr>
          <a:xfrm>
            <a:off x="6088288" y="6106615"/>
            <a:ext cx="254269" cy="450827"/>
            <a:chOff x="2515451" y="5897715"/>
            <a:chExt cx="254269" cy="450827"/>
          </a:xfrm>
        </p:grpSpPr>
        <p:sp>
          <p:nvSpPr>
            <p:cNvPr id="88" name="Freeform 266">
              <a:extLst>
                <a:ext uri="{FF2B5EF4-FFF2-40B4-BE49-F238E27FC236}">
                  <a16:creationId xmlns:a16="http://schemas.microsoft.com/office/drawing/2014/main" id="{3AC90E45-4D8D-4A6C-AF02-1496B4D3D4D2}"/>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89" name="正方形/長方形 36">
              <a:extLst>
                <a:ext uri="{FF2B5EF4-FFF2-40B4-BE49-F238E27FC236}">
                  <a16:creationId xmlns:a16="http://schemas.microsoft.com/office/drawing/2014/main" id="{24B7D040-AD2E-4DE2-AA3C-596AFA8539F1}"/>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grpSp>
        <p:nvGrpSpPr>
          <p:cNvPr id="90" name="グループ化 89">
            <a:extLst>
              <a:ext uri="{FF2B5EF4-FFF2-40B4-BE49-F238E27FC236}">
                <a16:creationId xmlns:a16="http://schemas.microsoft.com/office/drawing/2014/main" id="{28A93FF9-ABAC-4922-BA62-71B9FD61CC1B}"/>
              </a:ext>
            </a:extLst>
          </p:cNvPr>
          <p:cNvGrpSpPr/>
          <p:nvPr/>
        </p:nvGrpSpPr>
        <p:grpSpPr>
          <a:xfrm>
            <a:off x="7233634" y="6135726"/>
            <a:ext cx="254269" cy="450827"/>
            <a:chOff x="2515451" y="5897715"/>
            <a:chExt cx="254269" cy="450827"/>
          </a:xfrm>
        </p:grpSpPr>
        <p:sp>
          <p:nvSpPr>
            <p:cNvPr id="96" name="Freeform 266">
              <a:extLst>
                <a:ext uri="{FF2B5EF4-FFF2-40B4-BE49-F238E27FC236}">
                  <a16:creationId xmlns:a16="http://schemas.microsoft.com/office/drawing/2014/main" id="{3D09248B-56EA-4206-A42E-D563725B0290}"/>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97" name="正方形/長方形 36">
              <a:extLst>
                <a:ext uri="{FF2B5EF4-FFF2-40B4-BE49-F238E27FC236}">
                  <a16:creationId xmlns:a16="http://schemas.microsoft.com/office/drawing/2014/main" id="{152A305D-BFBF-4E69-A9A7-C7C1B07487FA}"/>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grpSp>
        <p:nvGrpSpPr>
          <p:cNvPr id="68" name="グループ化 67">
            <a:extLst>
              <a:ext uri="{FF2B5EF4-FFF2-40B4-BE49-F238E27FC236}">
                <a16:creationId xmlns:a16="http://schemas.microsoft.com/office/drawing/2014/main" id="{F0E64280-D519-47AC-A97D-3033CA48935C}"/>
              </a:ext>
            </a:extLst>
          </p:cNvPr>
          <p:cNvGrpSpPr/>
          <p:nvPr/>
        </p:nvGrpSpPr>
        <p:grpSpPr>
          <a:xfrm>
            <a:off x="4661728" y="5216529"/>
            <a:ext cx="734400" cy="612227"/>
            <a:chOff x="2491032" y="3449261"/>
            <a:chExt cx="734400" cy="612227"/>
          </a:xfrm>
        </p:grpSpPr>
        <p:sp>
          <p:nvSpPr>
            <p:cNvPr id="81" name="正方形/長方形 80">
              <a:extLst>
                <a:ext uri="{FF2B5EF4-FFF2-40B4-BE49-F238E27FC236}">
                  <a16:creationId xmlns:a16="http://schemas.microsoft.com/office/drawing/2014/main" id="{89644533-8B62-47EC-9261-0921F0670537}"/>
                </a:ext>
              </a:extLst>
            </p:cNvPr>
            <p:cNvSpPr/>
            <p:nvPr/>
          </p:nvSpPr>
          <p:spPr>
            <a:xfrm>
              <a:off x="2491032"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インバランスリスク料</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en-US" altLang="ja-JP" sz="800" dirty="0">
                  <a:latin typeface="Meiryo UI" panose="020B0604030504040204" pitchFamily="50" charset="-128"/>
                  <a:ea typeface="Meiryo UI" panose="020B0604030504040204" pitchFamily="50" charset="-128"/>
                  <a:cs typeface="Arial" pitchFamily="34" charset="0"/>
                </a:rPr>
                <a:t>(</a:t>
              </a:r>
              <a:r>
                <a:rPr lang="ja-JP" altLang="en-US" sz="800" dirty="0">
                  <a:latin typeface="Meiryo UI" panose="020B0604030504040204" pitchFamily="50" charset="-128"/>
                  <a:ea typeface="Meiryo UI" panose="020B0604030504040204" pitchFamily="50" charset="-128"/>
                  <a:cs typeface="Arial" pitchFamily="34" charset="0"/>
                </a:rPr>
                <a:t>当月度</a:t>
              </a:r>
              <a:r>
                <a:rPr lang="en-US" altLang="ja-JP" sz="800" dirty="0">
                  <a:latin typeface="Meiryo UI" panose="020B0604030504040204" pitchFamily="50" charset="-128"/>
                  <a:ea typeface="Meiryo UI" panose="020B0604030504040204" pitchFamily="50" charset="-128"/>
                  <a:cs typeface="Arial" pitchFamily="34" charset="0"/>
                </a:rPr>
                <a:t>)</a:t>
              </a:r>
            </a:p>
            <a:p>
              <a:pPr algn="ctr"/>
              <a:r>
                <a:rPr lang="ja-JP" altLang="en-US" sz="800" dirty="0">
                  <a:latin typeface="Meiryo UI" panose="020B0604030504040204" pitchFamily="50" charset="-128"/>
                  <a:ea typeface="Meiryo UI" panose="020B0604030504040204" pitchFamily="50" charset="-128"/>
                  <a:cs typeface="Arial" pitchFamily="34" charset="0"/>
                </a:rPr>
                <a:t>算定</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82" name="テキスト ボックス 81">
              <a:extLst>
                <a:ext uri="{FF2B5EF4-FFF2-40B4-BE49-F238E27FC236}">
                  <a16:creationId xmlns:a16="http://schemas.microsoft.com/office/drawing/2014/main" id="{36B6C653-9904-4649-9AA7-B8B09B9A2B5E}"/>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03</a:t>
              </a:r>
              <a:endParaRPr lang="ja-JP" altLang="en-US" sz="800" dirty="0">
                <a:latin typeface="Meiryo UI" panose="020B0604030504040204" pitchFamily="50" charset="-128"/>
                <a:ea typeface="Meiryo UI" panose="020B0604030504040204" pitchFamily="50" charset="-128"/>
              </a:endParaRPr>
            </a:p>
          </p:txBody>
        </p:sp>
      </p:grpSp>
      <p:cxnSp>
        <p:nvCxnSpPr>
          <p:cNvPr id="83" name="コネクタ: カギ線 82">
            <a:extLst>
              <a:ext uri="{FF2B5EF4-FFF2-40B4-BE49-F238E27FC236}">
                <a16:creationId xmlns:a16="http://schemas.microsoft.com/office/drawing/2014/main" id="{AD1C1DE8-D043-4D5E-8415-67E0AC23435D}"/>
              </a:ext>
            </a:extLst>
          </p:cNvPr>
          <p:cNvCxnSpPr>
            <a:cxnSpLocks/>
            <a:stCxn id="76" idx="3"/>
            <a:endCxn id="81" idx="1"/>
          </p:cNvCxnSpPr>
          <p:nvPr/>
        </p:nvCxnSpPr>
        <p:spPr>
          <a:xfrm>
            <a:off x="4189747" y="4533093"/>
            <a:ext cx="471981" cy="1072463"/>
          </a:xfrm>
          <a:prstGeom prst="bentConnector3">
            <a:avLst>
              <a:gd name="adj1" fmla="val 50000"/>
            </a:avLst>
          </a:prstGeom>
          <a:ln>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93" name="直線矢印コネクタ 92">
            <a:extLst>
              <a:ext uri="{FF2B5EF4-FFF2-40B4-BE49-F238E27FC236}">
                <a16:creationId xmlns:a16="http://schemas.microsoft.com/office/drawing/2014/main" id="{34B32B75-B699-4DD5-B15C-C682DE823F2A}"/>
              </a:ext>
            </a:extLst>
          </p:cNvPr>
          <p:cNvCxnSpPr>
            <a:cxnSpLocks/>
            <a:stCxn id="81" idx="2"/>
            <a:endCxn id="100" idx="0"/>
          </p:cNvCxnSpPr>
          <p:nvPr/>
        </p:nvCxnSpPr>
        <p:spPr>
          <a:xfrm>
            <a:off x="5028928" y="5828756"/>
            <a:ext cx="236" cy="261936"/>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94" name="グループ化 93">
            <a:extLst>
              <a:ext uri="{FF2B5EF4-FFF2-40B4-BE49-F238E27FC236}">
                <a16:creationId xmlns:a16="http://schemas.microsoft.com/office/drawing/2014/main" id="{F13AD0BB-0C4C-4A20-A531-802EAD221489}"/>
              </a:ext>
            </a:extLst>
          </p:cNvPr>
          <p:cNvGrpSpPr/>
          <p:nvPr/>
        </p:nvGrpSpPr>
        <p:grpSpPr>
          <a:xfrm>
            <a:off x="4902029" y="6086889"/>
            <a:ext cx="254269" cy="450827"/>
            <a:chOff x="2515451" y="5897715"/>
            <a:chExt cx="254269" cy="450827"/>
          </a:xfrm>
        </p:grpSpPr>
        <p:sp>
          <p:nvSpPr>
            <p:cNvPr id="95" name="Freeform 266">
              <a:extLst>
                <a:ext uri="{FF2B5EF4-FFF2-40B4-BE49-F238E27FC236}">
                  <a16:creationId xmlns:a16="http://schemas.microsoft.com/office/drawing/2014/main" id="{A95A0279-4FEB-4841-B98E-D248D0EA910F}"/>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00" name="正方形/長方形 36">
              <a:extLst>
                <a:ext uri="{FF2B5EF4-FFF2-40B4-BE49-F238E27FC236}">
                  <a16:creationId xmlns:a16="http://schemas.microsoft.com/office/drawing/2014/main" id="{D8A39741-BE6D-4B4B-A3BA-DF6A8243AA7B}"/>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01" name="正方形/長方形 100">
            <a:extLst>
              <a:ext uri="{FF2B5EF4-FFF2-40B4-BE49-F238E27FC236}">
                <a16:creationId xmlns:a16="http://schemas.microsoft.com/office/drawing/2014/main" id="{9572BCA8-41D3-4289-B807-CE22AAF2B5DE}"/>
              </a:ext>
            </a:extLst>
          </p:cNvPr>
          <p:cNvSpPr/>
          <p:nvPr/>
        </p:nvSpPr>
        <p:spPr>
          <a:xfrm>
            <a:off x="4957163" y="6459308"/>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104" name="コネクタ: カギ線 103">
            <a:extLst>
              <a:ext uri="{FF2B5EF4-FFF2-40B4-BE49-F238E27FC236}">
                <a16:creationId xmlns:a16="http://schemas.microsoft.com/office/drawing/2014/main" id="{72F9EBB9-66FD-4A97-8E6C-9C481B52A5C4}"/>
              </a:ext>
            </a:extLst>
          </p:cNvPr>
          <p:cNvCxnSpPr>
            <a:cxnSpLocks/>
            <a:stCxn id="81" idx="0"/>
            <a:endCxn id="40" idx="1"/>
          </p:cNvCxnSpPr>
          <p:nvPr/>
        </p:nvCxnSpPr>
        <p:spPr>
          <a:xfrm rot="5400000" flipH="1" flipV="1">
            <a:off x="5010372" y="4551650"/>
            <a:ext cx="849263" cy="812151"/>
          </a:xfrm>
          <a:prstGeom prst="bentConnector2">
            <a:avLst/>
          </a:prstGeom>
          <a:ln>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8" name="直線矢印コネクタ 107">
            <a:extLst>
              <a:ext uri="{FF2B5EF4-FFF2-40B4-BE49-F238E27FC236}">
                <a16:creationId xmlns:a16="http://schemas.microsoft.com/office/drawing/2014/main" id="{DCB24B96-6BCF-46BC-9DF0-7A819C50D2A5}"/>
              </a:ext>
            </a:extLst>
          </p:cNvPr>
          <p:cNvCxnSpPr>
            <a:cxnSpLocks/>
            <a:stCxn id="71" idx="3"/>
            <a:endCxn id="76" idx="1"/>
          </p:cNvCxnSpPr>
          <p:nvPr/>
        </p:nvCxnSpPr>
        <p:spPr>
          <a:xfrm>
            <a:off x="3186460" y="4533093"/>
            <a:ext cx="268887" cy="0"/>
          </a:xfrm>
          <a:prstGeom prst="straightConnector1">
            <a:avLst/>
          </a:prstGeom>
          <a:noFill/>
          <a:ln w="6350" cap="flat" cmpd="sng" algn="ctr">
            <a:solidFill>
              <a:sysClr val="window" lastClr="FFFFFF">
                <a:lumMod val="65000"/>
              </a:sysClr>
            </a:solidFill>
            <a:prstDash val="solid"/>
            <a:miter lim="800000"/>
            <a:tailEnd type="triangle"/>
          </a:ln>
          <a:effectLst/>
        </p:spPr>
      </p:cxnSp>
    </p:spTree>
    <p:extLst>
      <p:ext uri="{BB962C8B-B14F-4D97-AF65-F5344CB8AC3E}">
        <p14:creationId xmlns:p14="http://schemas.microsoft.com/office/powerpoint/2010/main" val="224075464"/>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ja-JP" altLang="en-US" dirty="0">
                <a:latin typeface="Meiryo UI" panose="020B0604030504040204" pitchFamily="50" charset="-128"/>
                <a:ea typeface="Meiryo UI" panose="020B0604030504040204" pitchFamily="50" charset="-128"/>
              </a:rPr>
              <a:t>業務フロー</a:t>
            </a:r>
            <a:br>
              <a:rPr lang="en-US" altLang="ja-JP" dirty="0">
                <a:latin typeface="Meiryo UI" panose="020B0604030504040204" pitchFamily="50" charset="-128"/>
                <a:ea typeface="Meiryo UI" panose="020B0604030504040204" pitchFamily="50" charset="-128"/>
              </a:rPr>
            </a:br>
            <a:r>
              <a:rPr lang="ja-JP" altLang="en-US" dirty="0">
                <a:latin typeface="Meiryo UI" panose="020B0604030504040204" pitchFamily="50" charset="-128"/>
                <a:ea typeface="Meiryo UI" panose="020B0604030504040204" pitchFamily="50" charset="-128"/>
              </a:rPr>
              <a:t>事前準備：算定諸元管理 </a:t>
            </a:r>
            <a:r>
              <a:rPr lang="en-US" altLang="ja-JP" dirty="0">
                <a:latin typeface="Meiryo UI" panose="020B0604030504040204" pitchFamily="50" charset="-128"/>
                <a:ea typeface="Meiryo UI" panose="020B0604030504040204" pitchFamily="50" charset="-128"/>
                <a:cs typeface="Arial" panose="020B0604020202020204" pitchFamily="34" charset="0"/>
              </a:rPr>
              <a:t>– </a:t>
            </a:r>
            <a:r>
              <a:rPr lang="ja-JP" altLang="en-US" dirty="0">
                <a:latin typeface="Meiryo UI" panose="020B0604030504040204" pitchFamily="50" charset="-128"/>
                <a:ea typeface="Meiryo UI" panose="020B0604030504040204" pitchFamily="50" charset="-128"/>
                <a:cs typeface="Arial" panose="020B0604020202020204" pitchFamily="34" charset="0"/>
              </a:rPr>
              <a:t>インバランスリスク単価</a:t>
            </a:r>
            <a:endParaRPr kumimoji="1" lang="ja-JP" altLang="en-US" dirty="0">
              <a:latin typeface="Meiryo UI" panose="020B0604030504040204" pitchFamily="50" charset="-128"/>
              <a:ea typeface="Meiryo UI" panose="020B0604030504040204" pitchFamily="50" charset="-128"/>
            </a:endParaRPr>
          </a:p>
        </p:txBody>
      </p:sp>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534065420"/>
              </p:ext>
            </p:extLst>
          </p:nvPr>
        </p:nvGraphicFramePr>
        <p:xfrm>
          <a:off x="141614" y="1118597"/>
          <a:ext cx="9511433" cy="5654200"/>
        </p:xfrm>
        <a:graphic>
          <a:graphicData uri="http://schemas.openxmlformats.org/drawingml/2006/table">
            <a:tbl>
              <a:tblPr firstRow="1" bandRow="1">
                <a:tableStyleId>{2D5ABB26-0587-4C30-8999-92F81FD0307C}</a:tableStyleId>
              </a:tblPr>
              <a:tblGrid>
                <a:gridCol w="367433">
                  <a:extLst>
                    <a:ext uri="{9D8B030D-6E8A-4147-A177-3AD203B41FA5}">
                      <a16:colId xmlns:a16="http://schemas.microsoft.com/office/drawing/2014/main" val="358073148"/>
                    </a:ext>
                  </a:extLst>
                </a:gridCol>
                <a:gridCol w="692468">
                  <a:extLst>
                    <a:ext uri="{9D8B030D-6E8A-4147-A177-3AD203B41FA5}">
                      <a16:colId xmlns:a16="http://schemas.microsoft.com/office/drawing/2014/main" val="3311309282"/>
                    </a:ext>
                  </a:extLst>
                </a:gridCol>
                <a:gridCol w="5634355">
                  <a:extLst>
                    <a:ext uri="{9D8B030D-6E8A-4147-A177-3AD203B41FA5}">
                      <a16:colId xmlns:a16="http://schemas.microsoft.com/office/drawing/2014/main" val="1235158156"/>
                    </a:ext>
                  </a:extLst>
                </a:gridCol>
                <a:gridCol w="743281">
                  <a:extLst>
                    <a:ext uri="{9D8B030D-6E8A-4147-A177-3AD203B41FA5}">
                      <a16:colId xmlns:a16="http://schemas.microsoft.com/office/drawing/2014/main" val="1569325774"/>
                    </a:ext>
                  </a:extLst>
                </a:gridCol>
                <a:gridCol w="1084082">
                  <a:extLst>
                    <a:ext uri="{9D8B030D-6E8A-4147-A177-3AD203B41FA5}">
                      <a16:colId xmlns:a16="http://schemas.microsoft.com/office/drawing/2014/main" val="2107820620"/>
                    </a:ext>
                  </a:extLst>
                </a:gridCol>
                <a:gridCol w="989814">
                  <a:extLst>
                    <a:ext uri="{9D8B030D-6E8A-4147-A177-3AD203B41FA5}">
                      <a16:colId xmlns:a16="http://schemas.microsoft.com/office/drawing/2014/main" val="2019607348"/>
                    </a:ext>
                  </a:extLst>
                </a:gridCol>
              </a:tblGrid>
              <a:tr h="329206">
                <a:tc gridSpan="2">
                  <a:txBody>
                    <a:bodyPr/>
                    <a:lstStyle/>
                    <a:p>
                      <a:pPr algn="l"/>
                      <a:r>
                        <a:rPr kumimoji="1" lang="ja-JP" altLang="en-US" sz="1200" b="0" dirty="0">
                          <a:latin typeface="Meiryo UI" panose="020B0604030504040204" pitchFamily="50" charset="-128"/>
                          <a:ea typeface="Meiryo UI" panose="020B0604030504040204" pitchFamily="50" charset="-128"/>
                        </a:rPr>
                        <a:t>業務</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2">
                  <a:txBody>
                    <a:bodyPr/>
                    <a:lstStyle/>
                    <a:p>
                      <a:pPr algn="l"/>
                      <a:r>
                        <a:rPr lang="ja-JP" altLang="en-US" sz="1200" dirty="0">
                          <a:latin typeface="Meiryo UI" panose="020B0604030504040204" pitchFamily="50" charset="-128"/>
                          <a:ea typeface="Meiryo UI" panose="020B0604030504040204" pitchFamily="50" charset="-128"/>
                        </a:rPr>
                        <a:t>算定諸元管理 </a:t>
                      </a:r>
                      <a:r>
                        <a:rPr lang="en-US" altLang="ja-JP" sz="1200" dirty="0">
                          <a:latin typeface="Arial" panose="020B0604020202020204" pitchFamily="34" charset="0"/>
                          <a:ea typeface="Meiryo UI" panose="020B0604030504040204" pitchFamily="50" charset="-128"/>
                          <a:cs typeface="Arial" panose="020B0604020202020204" pitchFamily="34" charset="0"/>
                        </a:rPr>
                        <a:t>– </a:t>
                      </a:r>
                      <a:r>
                        <a:rPr lang="ja-JP" altLang="en-US" sz="1200" dirty="0">
                          <a:latin typeface="Arial" panose="020B0604020202020204" pitchFamily="34" charset="0"/>
                          <a:ea typeface="Meiryo UI" panose="020B0604030504040204" pitchFamily="50" charset="-128"/>
                          <a:cs typeface="Arial" panose="020B0604020202020204" pitchFamily="34" charset="0"/>
                        </a:rPr>
                        <a:t>インバランスリスク単価</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ctr"/>
                      <a:r>
                        <a:rPr kumimoji="1" lang="ja-JP" altLang="en-US" sz="1200" b="0" dirty="0">
                          <a:latin typeface="Meiryo UI" panose="020B0604030504040204" pitchFamily="50" charset="-128"/>
                          <a:ea typeface="Meiryo UI" panose="020B0604030504040204" pitchFamily="50" charset="-128"/>
                        </a:rPr>
                        <a:t>業務コード</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200" b="0" dirty="0">
                          <a:latin typeface="Meiryo UI" panose="020B0604030504040204" pitchFamily="50" charset="-128"/>
                          <a:ea typeface="Meiryo UI" panose="020B0604030504040204" pitchFamily="50" charset="-128"/>
                        </a:rPr>
                        <a:t>CMN031</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548677">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業務内容</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4">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広域機関が、</a:t>
                      </a:r>
                      <a:r>
                        <a:rPr kumimoji="1" lang="en-US" altLang="ja-JP" sz="1200" b="0" dirty="0">
                          <a:latin typeface="Meiryo UI" panose="020B0604030504040204" pitchFamily="50" charset="-128"/>
                          <a:ea typeface="Meiryo UI" panose="020B0604030504040204" pitchFamily="50" charset="-128"/>
                        </a:rPr>
                        <a:t>FIT</a:t>
                      </a:r>
                      <a:r>
                        <a:rPr kumimoji="1" lang="ja-JP" altLang="en-US" sz="1200" b="0" dirty="0">
                          <a:latin typeface="Meiryo UI" panose="020B0604030504040204" pitchFamily="50" charset="-128"/>
                          <a:ea typeface="Meiryo UI" panose="020B0604030504040204" pitchFamily="50" charset="-128"/>
                        </a:rPr>
                        <a:t>納付金・交付金システムからインバランスリスク単価を抽出し、システムに登録する。システムは、認定設備毎にインバランスリスク料を算定する。また、広域機関は登録したデータを照会する。</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868788017"/>
                  </a:ext>
                </a:extLst>
              </a:tr>
              <a:tr h="329206">
                <a:tc gridSpan="2">
                  <a:txBody>
                    <a:bodyPr/>
                    <a:lstStyle/>
                    <a:p>
                      <a:pPr marL="0" indent="0" algn="l">
                        <a:buFont typeface="Arial" panose="020B0604020202020204" pitchFamily="34" charset="0"/>
                        <a:buNone/>
                      </a:pPr>
                      <a:r>
                        <a:rPr kumimoji="1" lang="ja-JP" altLang="en-US" sz="1200" b="0">
                          <a:latin typeface="Meiryo UI" panose="020B0604030504040204" pitchFamily="50" charset="-128"/>
                          <a:ea typeface="Meiryo UI" panose="020B0604030504040204" pitchFamily="50" charset="-128"/>
                        </a:rPr>
                        <a:t>業務タイミング</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4">
                  <a:txBody>
                    <a:bodyPr/>
                    <a:lstStyle/>
                    <a:p>
                      <a:pPr marL="0" indent="0" algn="l">
                        <a:buFont typeface="Arial" panose="020B0604020202020204" pitchFamily="34" charset="0"/>
                        <a:buNone/>
                      </a:pPr>
                      <a:r>
                        <a:rPr kumimoji="1" lang="ja-JP" altLang="en-US" sz="1200" b="0" dirty="0">
                          <a:solidFill>
                            <a:schemeClr val="tx1"/>
                          </a:solidFill>
                          <a:latin typeface="Meiryo UI" panose="020B0604030504040204" pitchFamily="50" charset="-128"/>
                          <a:ea typeface="Meiryo UI" panose="020B0604030504040204" pitchFamily="50" charset="-128"/>
                        </a:rPr>
                        <a:t>月次</a:t>
                      </a:r>
                      <a:endParaRPr kumimoji="1" lang="en-US" altLang="ja-JP" sz="1000" b="0"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46641634"/>
                  </a:ext>
                </a:extLst>
              </a:tr>
              <a:tr h="329206">
                <a:tc gridSpan="2">
                  <a:txBody>
                    <a:bodyPr/>
                    <a:lstStyle/>
                    <a:p>
                      <a:pPr marL="0" indent="0" algn="l">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関連アクター</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4">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747063371"/>
                  </a:ext>
                </a:extLst>
              </a:tr>
              <a:tr h="1284018">
                <a:tc rowSpan="2">
                  <a:txBody>
                    <a:bodyPr/>
                    <a:lstStyle/>
                    <a:p>
                      <a:pPr marL="0" indent="0" algn="ctr">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確認者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lumMod val="95000"/>
                      </a:schemeClr>
                    </a:solidFill>
                  </a:tcPr>
                </a:tc>
                <a:tc>
                  <a:txBody>
                    <a:bodyPr/>
                    <a:lstStyle/>
                    <a:p>
                      <a:pPr marL="0" marR="0" lvl="0" indent="0" algn="ctr" defTabSz="68578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変更</a:t>
                      </a:r>
                      <a:r>
                        <a:rPr kumimoji="1" lang="en-US" altLang="ja-JP" sz="1200" b="0" dirty="0">
                          <a:latin typeface="Meiryo UI" panose="020B0604030504040204" pitchFamily="50" charset="-128"/>
                          <a:ea typeface="Meiryo UI" panose="020B0604030504040204" pitchFamily="50" charset="-128"/>
                        </a:rPr>
                        <a:t>】</a:t>
                      </a:r>
                    </a:p>
                    <a:p>
                      <a:pPr marL="0" marR="0" lvl="0" indent="0" algn="ctr" defTabSz="68578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900" b="0" dirty="0">
                          <a:latin typeface="Meiryo UI" panose="020B0604030504040204" pitchFamily="50" charset="-128"/>
                          <a:ea typeface="Meiryo UI" panose="020B0604030504040204" pitchFamily="50" charset="-128"/>
                        </a:rPr>
                        <a:t>※</a:t>
                      </a:r>
                      <a:r>
                        <a:rPr kumimoji="1" lang="ja-JP" altLang="en-US" sz="900" b="0" dirty="0">
                          <a:latin typeface="Meiryo UI" panose="020B0604030504040204" pitchFamily="50" charset="-128"/>
                          <a:ea typeface="Meiryo UI" panose="020B0604030504040204" pitchFamily="50" charset="-128"/>
                        </a:rPr>
                        <a:t>交付金通知後は合計値のみ変更可能</a:t>
                      </a:r>
                    </a:p>
                    <a:p>
                      <a:pPr marL="0" marR="0" lvl="0" indent="0" algn="ctr" defTabSz="685783"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tc rowSpan="2" gridSpan="3">
                  <a:txBody>
                    <a:bodyPr/>
                    <a:lstStyle/>
                    <a:p>
                      <a:pPr marL="0" indent="0" algn="ctr">
                        <a:buFont typeface="Arial" panose="020B0604020202020204" pitchFamily="34" charset="0"/>
                        <a:buNone/>
                      </a:pP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照会</a:t>
                      </a:r>
                      <a:r>
                        <a:rPr kumimoji="1" lang="en-US" altLang="ja-JP" sz="1200" b="0" dirty="0">
                          <a:latin typeface="Meiryo UI" panose="020B0604030504040204" pitchFamily="50" charset="-128"/>
                          <a:ea typeface="Meiryo UI" panose="020B0604030504040204" pitchFamily="50" charset="-128"/>
                        </a:rPr>
                        <a:t>】</a:t>
                      </a: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rowSpan="2" hMerge="1">
                  <a:txBody>
                    <a:bodyPr/>
                    <a:lstStyle/>
                    <a:p>
                      <a:endParaRPr kumimoji="1" lang="ja-JP" altLang="en-US"/>
                    </a:p>
                  </a:txBody>
                  <a:tcPr/>
                </a:tc>
                <a:tc rowSpan="2" hMerge="1">
                  <a:txBody>
                    <a:bodyPr/>
                    <a:lstStyle/>
                    <a:p>
                      <a:endParaRPr kumimoji="1" lang="ja-JP" altLang="en-US"/>
                    </a:p>
                  </a:txBody>
                  <a:tcPr/>
                </a:tc>
                <a:extLst>
                  <a:ext uri="{0D108BD9-81ED-4DB2-BD59-A6C34878D82A}">
                    <a16:rowId xmlns:a16="http://schemas.microsoft.com/office/drawing/2014/main" val="3776034627"/>
                  </a:ext>
                </a:extLst>
              </a:tr>
              <a:tr h="1284018">
                <a:tc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作業者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ctr" defTabSz="685783"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gridSpan="3"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hMerge="1" vMerge="1">
                  <a:txBody>
                    <a:bodyPr/>
                    <a:lstStyle/>
                    <a:p>
                      <a:endParaRPr kumimoji="1" lang="ja-JP" altLang="en-US"/>
                    </a:p>
                  </a:txBody>
                  <a:tcPr/>
                </a:tc>
                <a:tc hMerge="1" vMerge="1">
                  <a:txBody>
                    <a:bodyPr/>
                    <a:lstStyle/>
                    <a:p>
                      <a:endParaRPr kumimoji="1" lang="ja-JP" altLang="en-US"/>
                    </a:p>
                  </a:txBody>
                  <a:tcPr/>
                </a:tc>
                <a:extLst>
                  <a:ext uri="{0D108BD9-81ED-4DB2-BD59-A6C34878D82A}">
                    <a16:rowId xmlns:a16="http://schemas.microsoft.com/office/drawing/2014/main" val="603231057"/>
                  </a:ext>
                </a:extLst>
              </a:tr>
              <a:tr h="1549869">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システム</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685783"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5629721"/>
                  </a:ext>
                </a:extLst>
              </a:tr>
            </a:tbl>
          </a:graphicData>
        </a:graphic>
      </p:graphicFrame>
      <p:sp>
        <p:nvSpPr>
          <p:cNvPr id="73" name="ドーナツ 24">
            <a:extLst>
              <a:ext uri="{FF2B5EF4-FFF2-40B4-BE49-F238E27FC236}">
                <a16:creationId xmlns:a16="http://schemas.microsoft.com/office/drawing/2014/main" id="{179A4535-E924-4472-9EB5-644C993343D0}"/>
              </a:ext>
            </a:extLst>
          </p:cNvPr>
          <p:cNvSpPr/>
          <p:nvPr/>
        </p:nvSpPr>
        <p:spPr bwMode="auto">
          <a:xfrm>
            <a:off x="7264675" y="4296259"/>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START</a:t>
            </a:r>
            <a:endParaRPr kumimoji="0" lang="ja-JP" altLang="en-US" sz="700" kern="0" dirty="0">
              <a:latin typeface="Meiryo UI"/>
              <a:ea typeface="Meiryo UI"/>
              <a:cs typeface="Tahoma" pitchFamily="34" charset="0"/>
            </a:endParaRPr>
          </a:p>
        </p:txBody>
      </p:sp>
      <p:cxnSp>
        <p:nvCxnSpPr>
          <p:cNvPr id="74" name="直線矢印コネクタ 73">
            <a:extLst>
              <a:ext uri="{FF2B5EF4-FFF2-40B4-BE49-F238E27FC236}">
                <a16:creationId xmlns:a16="http://schemas.microsoft.com/office/drawing/2014/main" id="{E2EBAA4D-D660-4ECC-A533-62B6A6FD4DF3}"/>
              </a:ext>
            </a:extLst>
          </p:cNvPr>
          <p:cNvCxnSpPr>
            <a:cxnSpLocks/>
            <a:stCxn id="78" idx="3"/>
            <a:endCxn id="75" idx="2"/>
          </p:cNvCxnSpPr>
          <p:nvPr/>
        </p:nvCxnSpPr>
        <p:spPr>
          <a:xfrm>
            <a:off x="8634142" y="4482361"/>
            <a:ext cx="246335" cy="48"/>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75" name="ドーナツ 24">
            <a:extLst>
              <a:ext uri="{FF2B5EF4-FFF2-40B4-BE49-F238E27FC236}">
                <a16:creationId xmlns:a16="http://schemas.microsoft.com/office/drawing/2014/main" id="{D056C070-CD2B-4B1F-B322-86497B188CA5}"/>
              </a:ext>
            </a:extLst>
          </p:cNvPr>
          <p:cNvSpPr/>
          <p:nvPr/>
        </p:nvSpPr>
        <p:spPr bwMode="auto">
          <a:xfrm>
            <a:off x="8880477" y="4299121"/>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END</a:t>
            </a:r>
          </a:p>
        </p:txBody>
      </p:sp>
      <p:cxnSp>
        <p:nvCxnSpPr>
          <p:cNvPr id="76" name="直線矢印コネクタ 75">
            <a:extLst>
              <a:ext uri="{FF2B5EF4-FFF2-40B4-BE49-F238E27FC236}">
                <a16:creationId xmlns:a16="http://schemas.microsoft.com/office/drawing/2014/main" id="{EE5BD88F-1639-4C06-8E0F-5B433CC4659C}"/>
              </a:ext>
            </a:extLst>
          </p:cNvPr>
          <p:cNvCxnSpPr>
            <a:cxnSpLocks/>
            <a:stCxn id="73" idx="6"/>
            <a:endCxn id="78" idx="1"/>
          </p:cNvCxnSpPr>
          <p:nvPr/>
        </p:nvCxnSpPr>
        <p:spPr>
          <a:xfrm>
            <a:off x="7653406" y="4479547"/>
            <a:ext cx="246336" cy="2814"/>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77" name="グループ化 76">
            <a:extLst>
              <a:ext uri="{FF2B5EF4-FFF2-40B4-BE49-F238E27FC236}">
                <a16:creationId xmlns:a16="http://schemas.microsoft.com/office/drawing/2014/main" id="{55A4B50A-D204-4E63-80CC-981604F487AD}"/>
              </a:ext>
            </a:extLst>
          </p:cNvPr>
          <p:cNvGrpSpPr/>
          <p:nvPr/>
        </p:nvGrpSpPr>
        <p:grpSpPr>
          <a:xfrm>
            <a:off x="7899742" y="4093334"/>
            <a:ext cx="734400" cy="612227"/>
            <a:chOff x="2491032" y="3449261"/>
            <a:chExt cx="734400" cy="612227"/>
          </a:xfrm>
        </p:grpSpPr>
        <p:sp>
          <p:nvSpPr>
            <p:cNvPr id="78" name="正方形/長方形 77">
              <a:extLst>
                <a:ext uri="{FF2B5EF4-FFF2-40B4-BE49-F238E27FC236}">
                  <a16:creationId xmlns:a16="http://schemas.microsoft.com/office/drawing/2014/main" id="{81C6EE4A-17BC-43B7-ADC6-361B94DE6929}"/>
                </a:ext>
              </a:extLst>
            </p:cNvPr>
            <p:cNvSpPr/>
            <p:nvPr/>
          </p:nvSpPr>
          <p:spPr>
            <a:xfrm>
              <a:off x="2491032"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インバランスリスク料</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照会</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79" name="テキスト ボックス 78">
              <a:extLst>
                <a:ext uri="{FF2B5EF4-FFF2-40B4-BE49-F238E27FC236}">
                  <a16:creationId xmlns:a16="http://schemas.microsoft.com/office/drawing/2014/main" id="{735FCD95-4CE1-4C28-8B7F-B88078CD50A0}"/>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01</a:t>
              </a:r>
              <a:endParaRPr lang="ja-JP" altLang="en-US" sz="800" dirty="0">
                <a:latin typeface="Meiryo UI" panose="020B0604030504040204" pitchFamily="50" charset="-128"/>
                <a:ea typeface="Meiryo UI" panose="020B0604030504040204" pitchFamily="50" charset="-128"/>
              </a:endParaRPr>
            </a:p>
          </p:txBody>
        </p:sp>
      </p:grpSp>
      <p:cxnSp>
        <p:nvCxnSpPr>
          <p:cNvPr id="80" name="直線矢印コネクタ 79">
            <a:extLst>
              <a:ext uri="{FF2B5EF4-FFF2-40B4-BE49-F238E27FC236}">
                <a16:creationId xmlns:a16="http://schemas.microsoft.com/office/drawing/2014/main" id="{8E4FBC42-74B3-4A9C-81C5-22CB9BC3A4A7}"/>
              </a:ext>
            </a:extLst>
          </p:cNvPr>
          <p:cNvCxnSpPr>
            <a:cxnSpLocks/>
            <a:stCxn id="83" idx="0"/>
            <a:endCxn id="78" idx="2"/>
          </p:cNvCxnSpPr>
          <p:nvPr/>
        </p:nvCxnSpPr>
        <p:spPr>
          <a:xfrm flipV="1">
            <a:off x="8264419" y="4705561"/>
            <a:ext cx="2523" cy="1398299"/>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81" name="グループ化 80">
            <a:extLst>
              <a:ext uri="{FF2B5EF4-FFF2-40B4-BE49-F238E27FC236}">
                <a16:creationId xmlns:a16="http://schemas.microsoft.com/office/drawing/2014/main" id="{303E64FF-4A93-49FA-9640-D0F5780B7F89}"/>
              </a:ext>
            </a:extLst>
          </p:cNvPr>
          <p:cNvGrpSpPr/>
          <p:nvPr/>
        </p:nvGrpSpPr>
        <p:grpSpPr>
          <a:xfrm>
            <a:off x="8137284" y="6100057"/>
            <a:ext cx="254269" cy="450827"/>
            <a:chOff x="2515451" y="5897715"/>
            <a:chExt cx="254269" cy="450827"/>
          </a:xfrm>
        </p:grpSpPr>
        <p:sp>
          <p:nvSpPr>
            <p:cNvPr id="82" name="Freeform 266">
              <a:extLst>
                <a:ext uri="{FF2B5EF4-FFF2-40B4-BE49-F238E27FC236}">
                  <a16:creationId xmlns:a16="http://schemas.microsoft.com/office/drawing/2014/main" id="{8FD1CA66-4F06-49F2-966F-9544BC7CC98A}"/>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83" name="正方形/長方形 36">
              <a:extLst>
                <a:ext uri="{FF2B5EF4-FFF2-40B4-BE49-F238E27FC236}">
                  <a16:creationId xmlns:a16="http://schemas.microsoft.com/office/drawing/2014/main" id="{DAC889F8-D694-4728-AB28-09AE2BADA1D8}"/>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84" name="正方形/長方形 83">
            <a:extLst>
              <a:ext uri="{FF2B5EF4-FFF2-40B4-BE49-F238E27FC236}">
                <a16:creationId xmlns:a16="http://schemas.microsoft.com/office/drawing/2014/main" id="{28EA1455-A7B1-4E6C-9310-716662AF446D}"/>
              </a:ext>
            </a:extLst>
          </p:cNvPr>
          <p:cNvSpPr/>
          <p:nvPr/>
        </p:nvSpPr>
        <p:spPr>
          <a:xfrm>
            <a:off x="8192418" y="6472476"/>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grpSp>
        <p:nvGrpSpPr>
          <p:cNvPr id="55" name="グループ化 54">
            <a:extLst>
              <a:ext uri="{FF2B5EF4-FFF2-40B4-BE49-F238E27FC236}">
                <a16:creationId xmlns:a16="http://schemas.microsoft.com/office/drawing/2014/main" id="{E5BEECBB-520C-499A-8E03-44BE5D68AE5E}"/>
              </a:ext>
            </a:extLst>
          </p:cNvPr>
          <p:cNvGrpSpPr/>
          <p:nvPr/>
        </p:nvGrpSpPr>
        <p:grpSpPr>
          <a:xfrm>
            <a:off x="5989186" y="822685"/>
            <a:ext cx="3842712" cy="205890"/>
            <a:chOff x="6068600" y="822685"/>
            <a:chExt cx="3510050" cy="205890"/>
          </a:xfrm>
        </p:grpSpPr>
        <p:sp>
          <p:nvSpPr>
            <p:cNvPr id="56" name="正方形/長方形 55">
              <a:extLst>
                <a:ext uri="{FF2B5EF4-FFF2-40B4-BE49-F238E27FC236}">
                  <a16:creationId xmlns:a16="http://schemas.microsoft.com/office/drawing/2014/main" id="{AA48CD42-F4FF-48B9-B467-41B71EB11230}"/>
                </a:ext>
              </a:extLst>
            </p:cNvPr>
            <p:cNvSpPr/>
            <p:nvPr/>
          </p:nvSpPr>
          <p:spPr>
            <a:xfrm>
              <a:off x="6506504" y="822685"/>
              <a:ext cx="1254159"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再エネ業務統合システム</a:t>
              </a:r>
            </a:p>
          </p:txBody>
        </p:sp>
        <p:sp>
          <p:nvSpPr>
            <p:cNvPr id="57" name="正方形/長方形 56">
              <a:extLst>
                <a:ext uri="{FF2B5EF4-FFF2-40B4-BE49-F238E27FC236}">
                  <a16:creationId xmlns:a16="http://schemas.microsoft.com/office/drawing/2014/main" id="{7A1F7D93-9B56-4B1D-874D-3BFBF207924B}"/>
                </a:ext>
              </a:extLst>
            </p:cNvPr>
            <p:cNvSpPr/>
            <p:nvPr/>
          </p:nvSpPr>
          <p:spPr>
            <a:xfrm>
              <a:off x="6369354" y="853531"/>
              <a:ext cx="166154" cy="132923"/>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58" name="正方形/長方形 57">
              <a:extLst>
                <a:ext uri="{FF2B5EF4-FFF2-40B4-BE49-F238E27FC236}">
                  <a16:creationId xmlns:a16="http://schemas.microsoft.com/office/drawing/2014/main" id="{B2145FE8-2887-46E8-81B5-0BCC200323E5}"/>
                </a:ext>
              </a:extLst>
            </p:cNvPr>
            <p:cNvSpPr/>
            <p:nvPr/>
          </p:nvSpPr>
          <p:spPr>
            <a:xfrm>
              <a:off x="7488525" y="853531"/>
              <a:ext cx="166154" cy="132923"/>
            </a:xfrm>
            <a:prstGeom prst="rect">
              <a:avLst/>
            </a:prstGeom>
            <a:noFill/>
            <a:ln w="38100" cap="flat" cmpd="thickThin"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59" name="正方形/長方形 58">
              <a:extLst>
                <a:ext uri="{FF2B5EF4-FFF2-40B4-BE49-F238E27FC236}">
                  <a16:creationId xmlns:a16="http://schemas.microsoft.com/office/drawing/2014/main" id="{1BC80CE2-FD43-4E78-B32E-A8BF1F58FB6F}"/>
                </a:ext>
              </a:extLst>
            </p:cNvPr>
            <p:cNvSpPr/>
            <p:nvPr/>
          </p:nvSpPr>
          <p:spPr>
            <a:xfrm>
              <a:off x="7645826" y="822685"/>
              <a:ext cx="1125542"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zh-TW" altLang="en-US" sz="738" kern="0" dirty="0">
                  <a:latin typeface="Meiryo UI"/>
                  <a:ea typeface="Meiryo UI"/>
                  <a:cs typeface="Arial" pitchFamily="34" charset="0"/>
                </a:rPr>
                <a:t>業務詳細仕様</a:t>
              </a:r>
              <a:r>
                <a:rPr kumimoji="0" lang="ja-JP" altLang="en-US" sz="738" kern="0" dirty="0">
                  <a:latin typeface="Meiryo UI"/>
                  <a:ea typeface="Meiryo UI"/>
                  <a:cs typeface="Arial" pitchFamily="34" charset="0"/>
                </a:rPr>
                <a:t>の対象</a:t>
              </a:r>
            </a:p>
          </p:txBody>
        </p:sp>
        <p:sp>
          <p:nvSpPr>
            <p:cNvPr id="60" name="正方形/長方形 59">
              <a:extLst>
                <a:ext uri="{FF2B5EF4-FFF2-40B4-BE49-F238E27FC236}">
                  <a16:creationId xmlns:a16="http://schemas.microsoft.com/office/drawing/2014/main" id="{62E4C3B1-1587-4F64-9AB4-0AC98DAB66A0}"/>
                </a:ext>
              </a:extLst>
            </p:cNvPr>
            <p:cNvSpPr/>
            <p:nvPr/>
          </p:nvSpPr>
          <p:spPr>
            <a:xfrm>
              <a:off x="6068600" y="822685"/>
              <a:ext cx="299077" cy="198871"/>
            </a:xfrm>
            <a:prstGeom prst="rect">
              <a:avLst/>
            </a:prstGeom>
            <a:noFill/>
          </p:spPr>
          <p:txBody>
            <a:bodyPr wrap="none">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r>
                <a:rPr kumimoji="0" lang="ja-JP" altLang="en-US" sz="738" kern="0" dirty="0">
                  <a:latin typeface="Meiryo UI"/>
                  <a:ea typeface="Meiryo UI"/>
                  <a:cs typeface="Arial" pitchFamily="34" charset="0"/>
                </a:rPr>
                <a:t>凡例</a:t>
              </a:r>
            </a:p>
          </p:txBody>
        </p:sp>
        <p:sp>
          <p:nvSpPr>
            <p:cNvPr id="61" name="フローチャート: 定義済み処理 60">
              <a:extLst>
                <a:ext uri="{FF2B5EF4-FFF2-40B4-BE49-F238E27FC236}">
                  <a16:creationId xmlns:a16="http://schemas.microsoft.com/office/drawing/2014/main" id="{718E68E6-DB00-45FC-9DB7-DB441949AC56}"/>
                </a:ext>
              </a:extLst>
            </p:cNvPr>
            <p:cNvSpPr/>
            <p:nvPr/>
          </p:nvSpPr>
          <p:spPr>
            <a:xfrm>
              <a:off x="8579834" y="853531"/>
              <a:ext cx="237359" cy="144000"/>
            </a:xfrm>
            <a:prstGeom prst="flowChartPredefinedProcess">
              <a:avLst/>
            </a:prstGeom>
            <a:noFill/>
            <a:ln w="19050" cap="flat" cmpd="sng" algn="ctr">
              <a:solidFill>
                <a:sysClr val="window" lastClr="FFFFFF">
                  <a:lumMod val="65000"/>
                </a:sysClr>
              </a:solidFill>
              <a:prstDash val="solid"/>
              <a:miter lim="800000"/>
            </a:ln>
            <a:effectLst/>
          </p:spPr>
          <p:txBody>
            <a:bodyPr wrap="none" lIns="0" tIns="33231" rIns="0" bIns="33231" rtlCol="0" anchor="ctr"/>
            <a:lstStyle/>
            <a:p>
              <a:pPr algn="ctr"/>
              <a:endParaRPr kumimoji="0" lang="ja-JP" altLang="en-US" sz="800" kern="0" dirty="0">
                <a:latin typeface="Meiryo UI" panose="020B0604030504040204" pitchFamily="50" charset="-128"/>
                <a:ea typeface="Meiryo UI" panose="020B0604030504040204" pitchFamily="50" charset="-128"/>
                <a:cs typeface="Arial" pitchFamily="34" charset="0"/>
              </a:endParaRPr>
            </a:p>
          </p:txBody>
        </p:sp>
        <p:sp>
          <p:nvSpPr>
            <p:cNvPr id="62" name="正方形/長方形 61">
              <a:extLst>
                <a:ext uri="{FF2B5EF4-FFF2-40B4-BE49-F238E27FC236}">
                  <a16:creationId xmlns:a16="http://schemas.microsoft.com/office/drawing/2014/main" id="{E0950771-1ED1-45AC-9152-9C28F65BBA33}"/>
                </a:ext>
              </a:extLst>
            </p:cNvPr>
            <p:cNvSpPr/>
            <p:nvPr/>
          </p:nvSpPr>
          <p:spPr>
            <a:xfrm>
              <a:off x="8795264" y="822685"/>
              <a:ext cx="783386"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他業務プロセス</a:t>
              </a:r>
            </a:p>
          </p:txBody>
        </p:sp>
      </p:grpSp>
      <p:sp>
        <p:nvSpPr>
          <p:cNvPr id="127" name="ドーナツ 24">
            <a:extLst>
              <a:ext uri="{FF2B5EF4-FFF2-40B4-BE49-F238E27FC236}">
                <a16:creationId xmlns:a16="http://schemas.microsoft.com/office/drawing/2014/main" id="{67607735-2ABC-468C-8BD6-C7ADE0D804B8}"/>
              </a:ext>
            </a:extLst>
          </p:cNvPr>
          <p:cNvSpPr/>
          <p:nvPr/>
        </p:nvSpPr>
        <p:spPr bwMode="auto">
          <a:xfrm>
            <a:off x="6432261" y="3286037"/>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END</a:t>
            </a:r>
          </a:p>
        </p:txBody>
      </p:sp>
      <p:grpSp>
        <p:nvGrpSpPr>
          <p:cNvPr id="128" name="グループ化 127">
            <a:extLst>
              <a:ext uri="{FF2B5EF4-FFF2-40B4-BE49-F238E27FC236}">
                <a16:creationId xmlns:a16="http://schemas.microsoft.com/office/drawing/2014/main" id="{CE2D7764-DC2C-42A8-9542-EC2B5ECBA78B}"/>
              </a:ext>
            </a:extLst>
          </p:cNvPr>
          <p:cNvGrpSpPr/>
          <p:nvPr/>
        </p:nvGrpSpPr>
        <p:grpSpPr>
          <a:xfrm>
            <a:off x="4513081" y="3074909"/>
            <a:ext cx="734400" cy="612227"/>
            <a:chOff x="3320370" y="3449261"/>
            <a:chExt cx="734400" cy="612227"/>
          </a:xfrm>
          <a:noFill/>
        </p:grpSpPr>
        <p:sp>
          <p:nvSpPr>
            <p:cNvPr id="129" name="正方形/長方形 128">
              <a:extLst>
                <a:ext uri="{FF2B5EF4-FFF2-40B4-BE49-F238E27FC236}">
                  <a16:creationId xmlns:a16="http://schemas.microsoft.com/office/drawing/2014/main" id="{4FB9BDB3-3511-4D05-A760-6E1A4F142EF9}"/>
                </a:ext>
              </a:extLst>
            </p:cNvPr>
            <p:cNvSpPr/>
            <p:nvPr/>
          </p:nvSpPr>
          <p:spPr>
            <a:xfrm>
              <a:off x="3320370"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インバランスリスク料</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の確認</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130" name="テキスト ボックス 129">
              <a:extLst>
                <a:ext uri="{FF2B5EF4-FFF2-40B4-BE49-F238E27FC236}">
                  <a16:creationId xmlns:a16="http://schemas.microsoft.com/office/drawing/2014/main" id="{2996495E-47FB-45F0-9F56-91B15A73F713}"/>
                </a:ext>
              </a:extLst>
            </p:cNvPr>
            <p:cNvSpPr txBox="1"/>
            <p:nvPr/>
          </p:nvSpPr>
          <p:spPr>
            <a:xfrm>
              <a:off x="3320370" y="3449261"/>
              <a:ext cx="268887" cy="181380"/>
            </a:xfrm>
            <a:prstGeom prst="rect">
              <a:avLst/>
            </a:prstGeom>
            <a:grp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04</a:t>
              </a:r>
              <a:endParaRPr lang="ja-JP" altLang="en-US" sz="800" dirty="0">
                <a:latin typeface="Meiryo UI" panose="020B0604030504040204" pitchFamily="50" charset="-128"/>
                <a:ea typeface="Meiryo UI" panose="020B0604030504040204" pitchFamily="50" charset="-128"/>
              </a:endParaRPr>
            </a:p>
          </p:txBody>
        </p:sp>
      </p:grpSp>
      <p:sp>
        <p:nvSpPr>
          <p:cNvPr id="131" name="ひし形 110">
            <a:extLst>
              <a:ext uri="{FF2B5EF4-FFF2-40B4-BE49-F238E27FC236}">
                <a16:creationId xmlns:a16="http://schemas.microsoft.com/office/drawing/2014/main" id="{D476EE59-3E61-45DE-B19E-E78F15A6B5C7}"/>
              </a:ext>
            </a:extLst>
          </p:cNvPr>
          <p:cNvSpPr>
            <a:spLocks/>
          </p:cNvSpPr>
          <p:nvPr/>
        </p:nvSpPr>
        <p:spPr>
          <a:xfrm>
            <a:off x="5598499" y="3298628"/>
            <a:ext cx="473336" cy="332308"/>
          </a:xfrm>
          <a:prstGeom prst="diamond">
            <a:avLst/>
          </a:prstGeom>
          <a:noFill/>
          <a:ln w="12700" cap="flat" cmpd="sng" algn="ctr">
            <a:solidFill>
              <a:sysClr val="window" lastClr="FFFFFF">
                <a:lumMod val="50000"/>
              </a:sysClr>
            </a:solidFill>
            <a:prstDash val="solid"/>
            <a:miter lim="800000"/>
          </a:ln>
          <a:effectLst/>
        </p:spPr>
        <p:txBody>
          <a:bodyPr wrap="none" lIns="0" tIns="0" rIns="0" bIns="0" rtlCol="0" anchor="ctr"/>
          <a:lstStyle/>
          <a:p>
            <a:pPr algn="ctr">
              <a:defRPr/>
            </a:pPr>
            <a:r>
              <a:rPr kumimoji="0" lang="ja-JP" altLang="en-US" sz="800" kern="0" dirty="0">
                <a:latin typeface="Meiryo UI" panose="020B0604030504040204" pitchFamily="50" charset="-128"/>
                <a:ea typeface="Meiryo UI" panose="020B0604030504040204" pitchFamily="50" charset="-128"/>
              </a:rPr>
              <a:t>確認</a:t>
            </a:r>
            <a:endParaRPr kumimoji="0" lang="en-US" altLang="ja-JP" sz="800" kern="0" dirty="0">
              <a:latin typeface="Meiryo UI" panose="020B0604030504040204" pitchFamily="50" charset="-128"/>
              <a:ea typeface="Meiryo UI" panose="020B0604030504040204" pitchFamily="50" charset="-128"/>
            </a:endParaRPr>
          </a:p>
          <a:p>
            <a:pPr algn="ctr">
              <a:defRPr/>
            </a:pPr>
            <a:r>
              <a:rPr kumimoji="0" lang="ja-JP" altLang="en-US" sz="800" kern="0" dirty="0">
                <a:latin typeface="Meiryo UI" panose="020B0604030504040204" pitchFamily="50" charset="-128"/>
                <a:ea typeface="Meiryo UI" panose="020B0604030504040204" pitchFamily="50" charset="-128"/>
              </a:rPr>
              <a:t>結果</a:t>
            </a:r>
            <a:endParaRPr kumimoji="0" lang="en-US" altLang="ja-JP" sz="800" kern="0" dirty="0">
              <a:latin typeface="Meiryo UI" panose="020B0604030504040204" pitchFamily="50" charset="-128"/>
              <a:ea typeface="Meiryo UI" panose="020B0604030504040204" pitchFamily="50" charset="-128"/>
            </a:endParaRPr>
          </a:p>
        </p:txBody>
      </p:sp>
      <p:sp>
        <p:nvSpPr>
          <p:cNvPr id="132" name="正方形/長方形 131">
            <a:extLst>
              <a:ext uri="{FF2B5EF4-FFF2-40B4-BE49-F238E27FC236}">
                <a16:creationId xmlns:a16="http://schemas.microsoft.com/office/drawing/2014/main" id="{BAB00A6B-D6F3-4990-9CCF-916D30C5A61F}"/>
              </a:ext>
            </a:extLst>
          </p:cNvPr>
          <p:cNvSpPr/>
          <p:nvPr/>
        </p:nvSpPr>
        <p:spPr>
          <a:xfrm>
            <a:off x="5770064" y="3100883"/>
            <a:ext cx="473335"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却下</a:t>
            </a:r>
          </a:p>
        </p:txBody>
      </p:sp>
      <p:sp>
        <p:nvSpPr>
          <p:cNvPr id="133" name="正方形/長方形 132">
            <a:extLst>
              <a:ext uri="{FF2B5EF4-FFF2-40B4-BE49-F238E27FC236}">
                <a16:creationId xmlns:a16="http://schemas.microsoft.com/office/drawing/2014/main" id="{8D8693AA-0E2B-4566-B5AA-CC194B431DC7}"/>
              </a:ext>
            </a:extLst>
          </p:cNvPr>
          <p:cNvSpPr/>
          <p:nvPr/>
        </p:nvSpPr>
        <p:spPr>
          <a:xfrm>
            <a:off x="5933562" y="3523214"/>
            <a:ext cx="473335"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承認</a:t>
            </a:r>
          </a:p>
        </p:txBody>
      </p:sp>
      <p:cxnSp>
        <p:nvCxnSpPr>
          <p:cNvPr id="134" name="直線矢印コネクタ 133">
            <a:extLst>
              <a:ext uri="{FF2B5EF4-FFF2-40B4-BE49-F238E27FC236}">
                <a16:creationId xmlns:a16="http://schemas.microsoft.com/office/drawing/2014/main" id="{0F82FF44-1685-4B61-9A25-88755A31EC01}"/>
              </a:ext>
            </a:extLst>
          </p:cNvPr>
          <p:cNvCxnSpPr>
            <a:cxnSpLocks/>
            <a:stCxn id="129" idx="3"/>
            <a:endCxn id="131" idx="1"/>
          </p:cNvCxnSpPr>
          <p:nvPr/>
        </p:nvCxnSpPr>
        <p:spPr>
          <a:xfrm>
            <a:off x="5247481" y="3463936"/>
            <a:ext cx="351018" cy="846"/>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135" name="グループ化 134">
            <a:extLst>
              <a:ext uri="{FF2B5EF4-FFF2-40B4-BE49-F238E27FC236}">
                <a16:creationId xmlns:a16="http://schemas.microsoft.com/office/drawing/2014/main" id="{F209670F-5703-4403-B215-FEB8F492BA09}"/>
              </a:ext>
            </a:extLst>
          </p:cNvPr>
          <p:cNvGrpSpPr/>
          <p:nvPr/>
        </p:nvGrpSpPr>
        <p:grpSpPr>
          <a:xfrm>
            <a:off x="3367177" y="4173433"/>
            <a:ext cx="734400" cy="612227"/>
            <a:chOff x="3320370" y="3449261"/>
            <a:chExt cx="734400" cy="612227"/>
          </a:xfrm>
          <a:noFill/>
        </p:grpSpPr>
        <p:sp>
          <p:nvSpPr>
            <p:cNvPr id="136" name="正方形/長方形 135">
              <a:extLst>
                <a:ext uri="{FF2B5EF4-FFF2-40B4-BE49-F238E27FC236}">
                  <a16:creationId xmlns:a16="http://schemas.microsoft.com/office/drawing/2014/main" id="{01372558-2994-4073-A642-C7740E698385}"/>
                </a:ext>
              </a:extLst>
            </p:cNvPr>
            <p:cNvSpPr/>
            <p:nvPr/>
          </p:nvSpPr>
          <p:spPr>
            <a:xfrm>
              <a:off x="3320370"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インバランスリスク料の</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結果確認・</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確認依頼</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137" name="テキスト ボックス 136">
              <a:extLst>
                <a:ext uri="{FF2B5EF4-FFF2-40B4-BE49-F238E27FC236}">
                  <a16:creationId xmlns:a16="http://schemas.microsoft.com/office/drawing/2014/main" id="{80E64BD1-BE16-499E-A9D3-A460DE13678E}"/>
                </a:ext>
              </a:extLst>
            </p:cNvPr>
            <p:cNvSpPr txBox="1"/>
            <p:nvPr/>
          </p:nvSpPr>
          <p:spPr>
            <a:xfrm>
              <a:off x="3320370" y="3449261"/>
              <a:ext cx="268887" cy="181380"/>
            </a:xfrm>
            <a:prstGeom prst="rect">
              <a:avLst/>
            </a:prstGeom>
            <a:grp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02</a:t>
              </a:r>
              <a:endParaRPr lang="ja-JP" altLang="en-US" sz="800" dirty="0">
                <a:latin typeface="Meiryo UI" panose="020B0604030504040204" pitchFamily="50" charset="-128"/>
                <a:ea typeface="Meiryo UI" panose="020B0604030504040204" pitchFamily="50" charset="-128"/>
              </a:endParaRPr>
            </a:p>
          </p:txBody>
        </p:sp>
      </p:grpSp>
      <p:grpSp>
        <p:nvGrpSpPr>
          <p:cNvPr id="138" name="グループ化 137">
            <a:extLst>
              <a:ext uri="{FF2B5EF4-FFF2-40B4-BE49-F238E27FC236}">
                <a16:creationId xmlns:a16="http://schemas.microsoft.com/office/drawing/2014/main" id="{7D5872E2-462A-4067-82E1-4CAC1061BB90}"/>
              </a:ext>
            </a:extLst>
          </p:cNvPr>
          <p:cNvGrpSpPr/>
          <p:nvPr/>
        </p:nvGrpSpPr>
        <p:grpSpPr>
          <a:xfrm>
            <a:off x="3367177" y="3074909"/>
            <a:ext cx="734400" cy="612227"/>
            <a:chOff x="3320370" y="3449261"/>
            <a:chExt cx="734400" cy="612227"/>
          </a:xfrm>
          <a:noFill/>
        </p:grpSpPr>
        <p:sp>
          <p:nvSpPr>
            <p:cNvPr id="139" name="正方形/長方形 138">
              <a:extLst>
                <a:ext uri="{FF2B5EF4-FFF2-40B4-BE49-F238E27FC236}">
                  <a16:creationId xmlns:a16="http://schemas.microsoft.com/office/drawing/2014/main" id="{785E26F3-E39B-48D3-AA7A-42B7FB7BBA26}"/>
                </a:ext>
              </a:extLst>
            </p:cNvPr>
            <p:cNvSpPr/>
            <p:nvPr/>
          </p:nvSpPr>
          <p:spPr>
            <a:xfrm>
              <a:off x="3320370" y="3615088"/>
              <a:ext cx="734400" cy="446400"/>
            </a:xfrm>
            <a:prstGeom prst="rect">
              <a:avLst/>
            </a:prstGeom>
            <a:grp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インバランスリスク料の</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結果確認依頼の</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受領</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140" name="テキスト ボックス 139">
              <a:extLst>
                <a:ext uri="{FF2B5EF4-FFF2-40B4-BE49-F238E27FC236}">
                  <a16:creationId xmlns:a16="http://schemas.microsoft.com/office/drawing/2014/main" id="{69CEDC33-920B-4EB5-ACFC-51C453B6AEE6}"/>
                </a:ext>
              </a:extLst>
            </p:cNvPr>
            <p:cNvSpPr txBox="1"/>
            <p:nvPr/>
          </p:nvSpPr>
          <p:spPr>
            <a:xfrm>
              <a:off x="3320370" y="3449261"/>
              <a:ext cx="268887" cy="181380"/>
            </a:xfrm>
            <a:prstGeom prst="rect">
              <a:avLst/>
            </a:prstGeom>
            <a:grp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03</a:t>
              </a:r>
            </a:p>
          </p:txBody>
        </p:sp>
      </p:grpSp>
      <p:sp>
        <p:nvSpPr>
          <p:cNvPr id="141" name="正方形/長方形 140">
            <a:extLst>
              <a:ext uri="{FF2B5EF4-FFF2-40B4-BE49-F238E27FC236}">
                <a16:creationId xmlns:a16="http://schemas.microsoft.com/office/drawing/2014/main" id="{0530E0BB-E244-4D88-A525-1A3A66592188}"/>
              </a:ext>
            </a:extLst>
          </p:cNvPr>
          <p:cNvSpPr/>
          <p:nvPr/>
        </p:nvSpPr>
        <p:spPr>
          <a:xfrm>
            <a:off x="3666995" y="6489317"/>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142" name="直線矢印コネクタ 141">
            <a:extLst>
              <a:ext uri="{FF2B5EF4-FFF2-40B4-BE49-F238E27FC236}">
                <a16:creationId xmlns:a16="http://schemas.microsoft.com/office/drawing/2014/main" id="{8C65B109-1D3B-4C2E-9003-2ED66C7B8EC5}"/>
              </a:ext>
            </a:extLst>
          </p:cNvPr>
          <p:cNvCxnSpPr>
            <a:cxnSpLocks/>
            <a:stCxn id="157" idx="0"/>
            <a:endCxn id="136" idx="2"/>
          </p:cNvCxnSpPr>
          <p:nvPr/>
        </p:nvCxnSpPr>
        <p:spPr>
          <a:xfrm flipH="1" flipV="1">
            <a:off x="3734377" y="4785660"/>
            <a:ext cx="7144" cy="1324628"/>
          </a:xfrm>
          <a:prstGeom prst="straightConnector1">
            <a:avLst/>
          </a:prstGeom>
          <a:noFill/>
          <a:ln w="6350" cap="flat" cmpd="sng" algn="ctr">
            <a:solidFill>
              <a:sysClr val="window" lastClr="FFFFFF">
                <a:lumMod val="65000"/>
              </a:sysClr>
            </a:solidFill>
            <a:prstDash val="dash"/>
            <a:miter lim="800000"/>
            <a:tailEnd type="triangle"/>
          </a:ln>
          <a:effectLst/>
        </p:spPr>
      </p:cxnSp>
      <p:cxnSp>
        <p:nvCxnSpPr>
          <p:cNvPr id="143" name="直線矢印コネクタ 142">
            <a:extLst>
              <a:ext uri="{FF2B5EF4-FFF2-40B4-BE49-F238E27FC236}">
                <a16:creationId xmlns:a16="http://schemas.microsoft.com/office/drawing/2014/main" id="{097EE0E3-0EC8-47C5-8BAD-06DE3BFA1A3C}"/>
              </a:ext>
            </a:extLst>
          </p:cNvPr>
          <p:cNvCxnSpPr>
            <a:cxnSpLocks/>
            <a:stCxn id="136" idx="0"/>
            <a:endCxn id="139" idx="2"/>
          </p:cNvCxnSpPr>
          <p:nvPr/>
        </p:nvCxnSpPr>
        <p:spPr>
          <a:xfrm flipV="1">
            <a:off x="3734377" y="3687136"/>
            <a:ext cx="0" cy="652124"/>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144" name="直線矢印コネクタ 143">
            <a:extLst>
              <a:ext uri="{FF2B5EF4-FFF2-40B4-BE49-F238E27FC236}">
                <a16:creationId xmlns:a16="http://schemas.microsoft.com/office/drawing/2014/main" id="{46457E72-61E0-4AE1-B079-2D6519095E45}"/>
              </a:ext>
            </a:extLst>
          </p:cNvPr>
          <p:cNvCxnSpPr>
            <a:cxnSpLocks/>
            <a:stCxn id="139" idx="3"/>
            <a:endCxn id="129" idx="1"/>
          </p:cNvCxnSpPr>
          <p:nvPr/>
        </p:nvCxnSpPr>
        <p:spPr>
          <a:xfrm>
            <a:off x="4101577" y="3463936"/>
            <a:ext cx="411504" cy="0"/>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145" name="正方形/長方形 144">
            <a:extLst>
              <a:ext uri="{FF2B5EF4-FFF2-40B4-BE49-F238E27FC236}">
                <a16:creationId xmlns:a16="http://schemas.microsoft.com/office/drawing/2014/main" id="{203FEAA9-E980-48D2-A400-912E12B8E219}"/>
              </a:ext>
            </a:extLst>
          </p:cNvPr>
          <p:cNvSpPr/>
          <p:nvPr/>
        </p:nvSpPr>
        <p:spPr>
          <a:xfrm>
            <a:off x="4805837" y="6488204"/>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146" name="直線矢印コネクタ 145">
            <a:extLst>
              <a:ext uri="{FF2B5EF4-FFF2-40B4-BE49-F238E27FC236}">
                <a16:creationId xmlns:a16="http://schemas.microsoft.com/office/drawing/2014/main" id="{82D12612-7203-434B-8DCC-8378BD922DCF}"/>
              </a:ext>
            </a:extLst>
          </p:cNvPr>
          <p:cNvCxnSpPr>
            <a:cxnSpLocks/>
            <a:stCxn id="160" idx="0"/>
            <a:endCxn id="129" idx="2"/>
          </p:cNvCxnSpPr>
          <p:nvPr/>
        </p:nvCxnSpPr>
        <p:spPr>
          <a:xfrm flipH="1" flipV="1">
            <a:off x="4880281" y="3687136"/>
            <a:ext cx="6586" cy="2444889"/>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147" name="グループ化 146">
            <a:extLst>
              <a:ext uri="{FF2B5EF4-FFF2-40B4-BE49-F238E27FC236}">
                <a16:creationId xmlns:a16="http://schemas.microsoft.com/office/drawing/2014/main" id="{135EA853-72F0-4BA1-AF98-C9ADA6635227}"/>
              </a:ext>
            </a:extLst>
          </p:cNvPr>
          <p:cNvGrpSpPr/>
          <p:nvPr/>
        </p:nvGrpSpPr>
        <p:grpSpPr>
          <a:xfrm>
            <a:off x="1903218" y="4173433"/>
            <a:ext cx="734400" cy="612227"/>
            <a:chOff x="2491032" y="3449261"/>
            <a:chExt cx="734400" cy="612227"/>
          </a:xfrm>
        </p:grpSpPr>
        <p:sp>
          <p:nvSpPr>
            <p:cNvPr id="148" name="正方形/長方形 147">
              <a:extLst>
                <a:ext uri="{FF2B5EF4-FFF2-40B4-BE49-F238E27FC236}">
                  <a16:creationId xmlns:a16="http://schemas.microsoft.com/office/drawing/2014/main" id="{E44C4FBB-16D9-4B1A-9F5B-C5859150B2D1}"/>
                </a:ext>
              </a:extLst>
            </p:cNvPr>
            <p:cNvSpPr/>
            <p:nvPr/>
          </p:nvSpPr>
          <p:spPr>
            <a:xfrm>
              <a:off x="2491032"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インバランスリスク料</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変更に係る登録</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149" name="テキスト ボックス 148">
              <a:extLst>
                <a:ext uri="{FF2B5EF4-FFF2-40B4-BE49-F238E27FC236}">
                  <a16:creationId xmlns:a16="http://schemas.microsoft.com/office/drawing/2014/main" id="{D6ABA2FA-492C-47C2-9EC0-E40F9E31B093}"/>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01</a:t>
              </a:r>
              <a:endParaRPr lang="ja-JP" altLang="en-US" sz="800" dirty="0">
                <a:latin typeface="Meiryo UI" panose="020B0604030504040204" pitchFamily="50" charset="-128"/>
                <a:ea typeface="Meiryo UI" panose="020B0604030504040204" pitchFamily="50" charset="-128"/>
              </a:endParaRPr>
            </a:p>
          </p:txBody>
        </p:sp>
      </p:grpSp>
      <p:sp>
        <p:nvSpPr>
          <p:cNvPr id="150" name="正方形/長方形 149">
            <a:extLst>
              <a:ext uri="{FF2B5EF4-FFF2-40B4-BE49-F238E27FC236}">
                <a16:creationId xmlns:a16="http://schemas.microsoft.com/office/drawing/2014/main" id="{2850B976-BEBE-4BE0-BEDB-456F32183F34}"/>
              </a:ext>
            </a:extLst>
          </p:cNvPr>
          <p:cNvSpPr/>
          <p:nvPr/>
        </p:nvSpPr>
        <p:spPr>
          <a:xfrm>
            <a:off x="2199719" y="6490430"/>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151" name="直線矢印コネクタ 150">
            <a:extLst>
              <a:ext uri="{FF2B5EF4-FFF2-40B4-BE49-F238E27FC236}">
                <a16:creationId xmlns:a16="http://schemas.microsoft.com/office/drawing/2014/main" id="{FBC173FC-821C-4729-825F-96957F0F3950}"/>
              </a:ext>
            </a:extLst>
          </p:cNvPr>
          <p:cNvCxnSpPr>
            <a:cxnSpLocks/>
            <a:stCxn id="148" idx="2"/>
            <a:endCxn id="154" idx="0"/>
          </p:cNvCxnSpPr>
          <p:nvPr/>
        </p:nvCxnSpPr>
        <p:spPr>
          <a:xfrm flipH="1">
            <a:off x="2265413" y="4785660"/>
            <a:ext cx="5005" cy="1317446"/>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152" name="グループ化 151">
            <a:extLst>
              <a:ext uri="{FF2B5EF4-FFF2-40B4-BE49-F238E27FC236}">
                <a16:creationId xmlns:a16="http://schemas.microsoft.com/office/drawing/2014/main" id="{EE5CFBC4-455E-455C-84B1-9A743DE7BE6E}"/>
              </a:ext>
            </a:extLst>
          </p:cNvPr>
          <p:cNvGrpSpPr/>
          <p:nvPr/>
        </p:nvGrpSpPr>
        <p:grpSpPr>
          <a:xfrm>
            <a:off x="2138278" y="6099303"/>
            <a:ext cx="254269" cy="450827"/>
            <a:chOff x="2515451" y="5897715"/>
            <a:chExt cx="254269" cy="450827"/>
          </a:xfrm>
        </p:grpSpPr>
        <p:sp>
          <p:nvSpPr>
            <p:cNvPr id="153" name="Freeform 266">
              <a:extLst>
                <a:ext uri="{FF2B5EF4-FFF2-40B4-BE49-F238E27FC236}">
                  <a16:creationId xmlns:a16="http://schemas.microsoft.com/office/drawing/2014/main" id="{B27B0599-A40D-471F-862F-1143A4DE5967}"/>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54" name="正方形/長方形 36">
              <a:extLst>
                <a:ext uri="{FF2B5EF4-FFF2-40B4-BE49-F238E27FC236}">
                  <a16:creationId xmlns:a16="http://schemas.microsoft.com/office/drawing/2014/main" id="{D72DD789-B6C3-44C6-954B-C5F195C683BF}"/>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grpSp>
        <p:nvGrpSpPr>
          <p:cNvPr id="155" name="グループ化 154">
            <a:extLst>
              <a:ext uri="{FF2B5EF4-FFF2-40B4-BE49-F238E27FC236}">
                <a16:creationId xmlns:a16="http://schemas.microsoft.com/office/drawing/2014/main" id="{22CBE3A2-788B-44F6-8A50-96752A69CF74}"/>
              </a:ext>
            </a:extLst>
          </p:cNvPr>
          <p:cNvGrpSpPr/>
          <p:nvPr/>
        </p:nvGrpSpPr>
        <p:grpSpPr>
          <a:xfrm>
            <a:off x="3614386" y="6106485"/>
            <a:ext cx="254269" cy="450827"/>
            <a:chOff x="2515451" y="5897715"/>
            <a:chExt cx="254269" cy="450827"/>
          </a:xfrm>
        </p:grpSpPr>
        <p:sp>
          <p:nvSpPr>
            <p:cNvPr id="156" name="Freeform 266">
              <a:extLst>
                <a:ext uri="{FF2B5EF4-FFF2-40B4-BE49-F238E27FC236}">
                  <a16:creationId xmlns:a16="http://schemas.microsoft.com/office/drawing/2014/main" id="{AA111187-694E-4F88-B0C7-EB762A4AFFF0}"/>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57" name="正方形/長方形 36">
              <a:extLst>
                <a:ext uri="{FF2B5EF4-FFF2-40B4-BE49-F238E27FC236}">
                  <a16:creationId xmlns:a16="http://schemas.microsoft.com/office/drawing/2014/main" id="{8D9711F5-F689-4838-95EE-EA07D93018E4}"/>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grpSp>
        <p:nvGrpSpPr>
          <p:cNvPr id="158" name="グループ化 157">
            <a:extLst>
              <a:ext uri="{FF2B5EF4-FFF2-40B4-BE49-F238E27FC236}">
                <a16:creationId xmlns:a16="http://schemas.microsoft.com/office/drawing/2014/main" id="{7C749D65-299B-4D4C-807A-94E4B0FE1369}"/>
              </a:ext>
            </a:extLst>
          </p:cNvPr>
          <p:cNvGrpSpPr/>
          <p:nvPr/>
        </p:nvGrpSpPr>
        <p:grpSpPr>
          <a:xfrm>
            <a:off x="4759732" y="6128222"/>
            <a:ext cx="254269" cy="450827"/>
            <a:chOff x="2515451" y="5897715"/>
            <a:chExt cx="254269" cy="450827"/>
          </a:xfrm>
        </p:grpSpPr>
        <p:sp>
          <p:nvSpPr>
            <p:cNvPr id="159" name="Freeform 266">
              <a:extLst>
                <a:ext uri="{FF2B5EF4-FFF2-40B4-BE49-F238E27FC236}">
                  <a16:creationId xmlns:a16="http://schemas.microsoft.com/office/drawing/2014/main" id="{19B34E91-16C0-40C7-8CD3-A8757FF99B8B}"/>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60" name="正方形/長方形 36">
              <a:extLst>
                <a:ext uri="{FF2B5EF4-FFF2-40B4-BE49-F238E27FC236}">
                  <a16:creationId xmlns:a16="http://schemas.microsoft.com/office/drawing/2014/main" id="{CEAF0B37-E93F-42CC-8FC5-CBF92CD6C1AC}"/>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cxnSp>
        <p:nvCxnSpPr>
          <p:cNvPr id="161" name="直線矢印コネクタ 160">
            <a:extLst>
              <a:ext uri="{FF2B5EF4-FFF2-40B4-BE49-F238E27FC236}">
                <a16:creationId xmlns:a16="http://schemas.microsoft.com/office/drawing/2014/main" id="{2E06F671-05D7-459A-94F7-C9D1022F4225}"/>
              </a:ext>
            </a:extLst>
          </p:cNvPr>
          <p:cNvCxnSpPr>
            <a:cxnSpLocks/>
            <a:stCxn id="148" idx="3"/>
            <a:endCxn id="136" idx="1"/>
          </p:cNvCxnSpPr>
          <p:nvPr/>
        </p:nvCxnSpPr>
        <p:spPr>
          <a:xfrm>
            <a:off x="2637618" y="4562460"/>
            <a:ext cx="729559" cy="0"/>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162" name="直線矢印コネクタ 161">
            <a:extLst>
              <a:ext uri="{FF2B5EF4-FFF2-40B4-BE49-F238E27FC236}">
                <a16:creationId xmlns:a16="http://schemas.microsoft.com/office/drawing/2014/main" id="{6E0259FD-4196-4243-9C86-1BFD52826D22}"/>
              </a:ext>
            </a:extLst>
          </p:cNvPr>
          <p:cNvCxnSpPr>
            <a:cxnSpLocks/>
            <a:endCxn id="127" idx="2"/>
          </p:cNvCxnSpPr>
          <p:nvPr/>
        </p:nvCxnSpPr>
        <p:spPr>
          <a:xfrm>
            <a:off x="6071835" y="3463936"/>
            <a:ext cx="360426" cy="5389"/>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163" name="コネクタ: カギ線 162">
            <a:extLst>
              <a:ext uri="{FF2B5EF4-FFF2-40B4-BE49-F238E27FC236}">
                <a16:creationId xmlns:a16="http://schemas.microsoft.com/office/drawing/2014/main" id="{A7362D73-927C-45EB-A0B6-8882C328FC4B}"/>
              </a:ext>
            </a:extLst>
          </p:cNvPr>
          <p:cNvCxnSpPr>
            <a:cxnSpLocks/>
            <a:stCxn id="131" idx="0"/>
            <a:endCxn id="148" idx="0"/>
          </p:cNvCxnSpPr>
          <p:nvPr/>
        </p:nvCxnSpPr>
        <p:spPr>
          <a:xfrm rot="16200000" flipH="1" flipV="1">
            <a:off x="3532477" y="2036569"/>
            <a:ext cx="1040632" cy="3564749"/>
          </a:xfrm>
          <a:prstGeom prst="bentConnector3">
            <a:avLst>
              <a:gd name="adj1" fmla="val -21967"/>
            </a:avLst>
          </a:prstGeom>
          <a:ln>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30613294"/>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ja-JP" altLang="en-US" dirty="0">
                <a:latin typeface="Meiryo UI" panose="020B0604030504040204" pitchFamily="50" charset="-128"/>
                <a:ea typeface="Meiryo UI" panose="020B0604030504040204" pitchFamily="50" charset="-128"/>
              </a:rPr>
              <a:t>業務フロー</a:t>
            </a:r>
            <a:br>
              <a:rPr lang="en-US" altLang="ja-JP" dirty="0">
                <a:latin typeface="Meiryo UI" panose="020B0604030504040204" pitchFamily="50" charset="-128"/>
                <a:ea typeface="Meiryo UI" panose="020B0604030504040204" pitchFamily="50" charset="-128"/>
              </a:rPr>
            </a:br>
            <a:r>
              <a:rPr lang="ja-JP" altLang="en-US" dirty="0">
                <a:latin typeface="Meiryo UI" panose="020B0604030504040204" pitchFamily="50" charset="-128"/>
                <a:ea typeface="Meiryo UI" panose="020B0604030504040204" pitchFamily="50" charset="-128"/>
              </a:rPr>
              <a:t>事前準備：算定諸元管理 </a:t>
            </a:r>
            <a:r>
              <a:rPr lang="en-US" altLang="ja-JP" dirty="0">
                <a:latin typeface="Meiryo UI" panose="020B0604030504040204" pitchFamily="50" charset="-128"/>
                <a:ea typeface="Meiryo UI" panose="020B0604030504040204" pitchFamily="50" charset="-128"/>
                <a:cs typeface="Arial" panose="020B0604020202020204" pitchFamily="34" charset="0"/>
              </a:rPr>
              <a:t>– JEPX</a:t>
            </a:r>
            <a:r>
              <a:rPr lang="ja-JP" altLang="en-US" dirty="0">
                <a:latin typeface="Meiryo UI" panose="020B0604030504040204" pitchFamily="50" charset="-128"/>
                <a:ea typeface="Meiryo UI" panose="020B0604030504040204" pitchFamily="50" charset="-128"/>
                <a:cs typeface="Arial" panose="020B0604020202020204" pitchFamily="34" charset="0"/>
              </a:rPr>
              <a:t>スポット・時間前市場価格</a:t>
            </a:r>
            <a:endParaRPr kumimoji="1" lang="ja-JP" altLang="en-US" dirty="0">
              <a:latin typeface="Meiryo UI" panose="020B0604030504040204" pitchFamily="50" charset="-128"/>
              <a:ea typeface="Meiryo UI" panose="020B0604030504040204" pitchFamily="50" charset="-128"/>
            </a:endParaRPr>
          </a:p>
        </p:txBody>
      </p:sp>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2040172943"/>
              </p:ext>
            </p:extLst>
          </p:nvPr>
        </p:nvGraphicFramePr>
        <p:xfrm>
          <a:off x="141614" y="1118597"/>
          <a:ext cx="9511433" cy="5602210"/>
        </p:xfrm>
        <a:graphic>
          <a:graphicData uri="http://schemas.openxmlformats.org/drawingml/2006/table">
            <a:tbl>
              <a:tblPr firstRow="1" bandRow="1">
                <a:tableStyleId>{2D5ABB26-0587-4C30-8999-92F81FD0307C}</a:tableStyleId>
              </a:tblPr>
              <a:tblGrid>
                <a:gridCol w="367433">
                  <a:extLst>
                    <a:ext uri="{9D8B030D-6E8A-4147-A177-3AD203B41FA5}">
                      <a16:colId xmlns:a16="http://schemas.microsoft.com/office/drawing/2014/main" val="358073148"/>
                    </a:ext>
                  </a:extLst>
                </a:gridCol>
                <a:gridCol w="692468">
                  <a:extLst>
                    <a:ext uri="{9D8B030D-6E8A-4147-A177-3AD203B41FA5}">
                      <a16:colId xmlns:a16="http://schemas.microsoft.com/office/drawing/2014/main" val="3311309282"/>
                    </a:ext>
                  </a:extLst>
                </a:gridCol>
                <a:gridCol w="6377636">
                  <a:extLst>
                    <a:ext uri="{9D8B030D-6E8A-4147-A177-3AD203B41FA5}">
                      <a16:colId xmlns:a16="http://schemas.microsoft.com/office/drawing/2014/main" val="1235158156"/>
                    </a:ext>
                  </a:extLst>
                </a:gridCol>
                <a:gridCol w="1084082">
                  <a:extLst>
                    <a:ext uri="{9D8B030D-6E8A-4147-A177-3AD203B41FA5}">
                      <a16:colId xmlns:a16="http://schemas.microsoft.com/office/drawing/2014/main" val="2107820620"/>
                    </a:ext>
                  </a:extLst>
                </a:gridCol>
                <a:gridCol w="989814">
                  <a:extLst>
                    <a:ext uri="{9D8B030D-6E8A-4147-A177-3AD203B41FA5}">
                      <a16:colId xmlns:a16="http://schemas.microsoft.com/office/drawing/2014/main" val="2019607348"/>
                    </a:ext>
                  </a:extLst>
                </a:gridCol>
              </a:tblGrid>
              <a:tr h="0">
                <a:tc gridSpan="2">
                  <a:txBody>
                    <a:bodyPr/>
                    <a:lstStyle/>
                    <a:p>
                      <a:pPr algn="l"/>
                      <a:r>
                        <a:rPr kumimoji="1" lang="ja-JP" altLang="en-US" sz="1200" b="0" dirty="0">
                          <a:latin typeface="Meiryo UI" panose="020B0604030504040204" pitchFamily="50" charset="-128"/>
                          <a:ea typeface="Meiryo UI" panose="020B0604030504040204" pitchFamily="50" charset="-128"/>
                        </a:rPr>
                        <a:t>業務</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lang="ja-JP" altLang="en-US" sz="1200" dirty="0">
                          <a:latin typeface="Meiryo UI" panose="020B0604030504040204" pitchFamily="50" charset="-128"/>
                          <a:ea typeface="Meiryo UI" panose="020B0604030504040204" pitchFamily="50" charset="-128"/>
                        </a:rPr>
                        <a:t>算定諸元管理 </a:t>
                      </a:r>
                      <a:r>
                        <a:rPr lang="en-US" altLang="ja-JP" sz="1200" dirty="0">
                          <a:latin typeface="Arial" panose="020B0604020202020204" pitchFamily="34" charset="0"/>
                          <a:ea typeface="Meiryo UI" panose="020B0604030504040204" pitchFamily="50" charset="-128"/>
                          <a:cs typeface="Arial" panose="020B0604020202020204" pitchFamily="34" charset="0"/>
                        </a:rPr>
                        <a:t>– </a:t>
                      </a:r>
                      <a:r>
                        <a:rPr lang="en-US" altLang="ja-JP" sz="1200" dirty="0">
                          <a:latin typeface="Meiryo UI" panose="020B0604030504040204" pitchFamily="50" charset="-128"/>
                          <a:ea typeface="Meiryo UI" panose="020B0604030504040204" pitchFamily="50" charset="-128"/>
                        </a:rPr>
                        <a:t>JEPX</a:t>
                      </a:r>
                      <a:r>
                        <a:rPr lang="ja-JP" altLang="en-US" sz="1200" dirty="0">
                          <a:latin typeface="Meiryo UI" panose="020B0604030504040204" pitchFamily="50" charset="-128"/>
                          <a:ea typeface="Meiryo UI" panose="020B0604030504040204" pitchFamily="50" charset="-128"/>
                        </a:rPr>
                        <a:t>スポット・時間前市場価格</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1200" b="0" dirty="0">
                          <a:latin typeface="Meiryo UI" panose="020B0604030504040204" pitchFamily="50" charset="-128"/>
                          <a:ea typeface="Meiryo UI" panose="020B0604030504040204" pitchFamily="50" charset="-128"/>
                        </a:rPr>
                        <a:t>業務コード</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200" b="0" dirty="0">
                          <a:latin typeface="Meiryo UI" panose="020B0604030504040204" pitchFamily="50" charset="-128"/>
                          <a:ea typeface="Meiryo UI" panose="020B0604030504040204" pitchFamily="50" charset="-128"/>
                        </a:rPr>
                        <a:t>CMN032</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0">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業務内容</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広域機関が、</a:t>
                      </a:r>
                      <a:r>
                        <a:rPr kumimoji="1" lang="en-US" altLang="ja-JP" sz="1200" b="0" dirty="0">
                          <a:latin typeface="Meiryo UI" panose="020B0604030504040204" pitchFamily="50" charset="-128"/>
                          <a:ea typeface="Meiryo UI" panose="020B0604030504040204" pitchFamily="50" charset="-128"/>
                        </a:rPr>
                        <a:t>JEPX</a:t>
                      </a:r>
                      <a:r>
                        <a:rPr kumimoji="1" lang="ja-JP" altLang="en-US" sz="1200" b="0" dirty="0">
                          <a:latin typeface="Meiryo UI" panose="020B0604030504040204" pitchFamily="50" charset="-128"/>
                          <a:ea typeface="Meiryo UI" panose="020B0604030504040204" pitchFamily="50" charset="-128"/>
                        </a:rPr>
                        <a:t>スポット・時間前市場システムから当月度の市場価格データ</a:t>
                      </a:r>
                      <a:r>
                        <a:rPr kumimoji="1" lang="en-US" altLang="ja-JP" sz="1200" b="0" dirty="0">
                          <a:latin typeface="Meiryo UI" panose="020B0604030504040204" pitchFamily="50" charset="-128"/>
                          <a:ea typeface="Meiryo UI" panose="020B0604030504040204" pitchFamily="50" charset="-128"/>
                        </a:rPr>
                        <a:t>(30</a:t>
                      </a:r>
                      <a:r>
                        <a:rPr kumimoji="1" lang="ja-JP" altLang="en-US" sz="1200" b="0" dirty="0">
                          <a:latin typeface="Meiryo UI" panose="020B0604030504040204" pitchFamily="50" charset="-128"/>
                          <a:ea typeface="Meiryo UI" panose="020B0604030504040204" pitchFamily="50" charset="-128"/>
                        </a:rPr>
                        <a:t>分コマ</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err="1">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各エリアごとの一般送配電事業者の</a:t>
                      </a:r>
                      <a:r>
                        <a:rPr kumimoji="1" lang="en-US" altLang="ja-JP" sz="1200" b="0" dirty="0">
                          <a:latin typeface="Meiryo UI" panose="020B0604030504040204" pitchFamily="50" charset="-128"/>
                          <a:ea typeface="Meiryo UI" panose="020B0604030504040204" pitchFamily="50" charset="-128"/>
                        </a:rPr>
                        <a:t>HP</a:t>
                      </a:r>
                      <a:r>
                        <a:rPr kumimoji="1" lang="ja-JP" altLang="en-US" sz="1200" b="0" dirty="0">
                          <a:latin typeface="Meiryo UI" panose="020B0604030504040204" pitchFamily="50" charset="-128"/>
                          <a:ea typeface="Meiryo UI" panose="020B0604030504040204" pitchFamily="50" charset="-128"/>
                        </a:rPr>
                        <a:t>から供給電力量</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電源種別ごと</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err="1">
                          <a:latin typeface="Meiryo UI" panose="020B0604030504040204" pitchFamily="50" charset="-128"/>
                          <a:ea typeface="Meiryo UI" panose="020B0604030504040204" pitchFamily="50" charset="-128"/>
                        </a:rPr>
                        <a:t>を抽</a:t>
                      </a:r>
                      <a:r>
                        <a:rPr kumimoji="1" lang="ja-JP" altLang="en-US" sz="1200" b="0" dirty="0">
                          <a:latin typeface="Meiryo UI" panose="020B0604030504040204" pitchFamily="50" charset="-128"/>
                          <a:ea typeface="Meiryo UI" panose="020B0604030504040204" pitchFamily="50" charset="-128"/>
                        </a:rPr>
                        <a:t>出し、システムに登録する。システムは</a:t>
                      </a:r>
                      <a:r>
                        <a:rPr kumimoji="1" lang="en-US" altLang="ja-JP" sz="1200" b="0" dirty="0">
                          <a:latin typeface="Meiryo UI" panose="020B0604030504040204" pitchFamily="50" charset="-128"/>
                          <a:ea typeface="Meiryo UI" panose="020B0604030504040204" pitchFamily="50" charset="-128"/>
                        </a:rPr>
                        <a:t>JEPX</a:t>
                      </a:r>
                      <a:r>
                        <a:rPr kumimoji="1" lang="ja-JP" altLang="en-US" sz="1200" b="0" dirty="0">
                          <a:latin typeface="Meiryo UI" panose="020B0604030504040204" pitchFamily="50" charset="-128"/>
                          <a:ea typeface="Meiryo UI" panose="020B0604030504040204" pitchFamily="50" charset="-128"/>
                        </a:rPr>
                        <a:t>市場平均価格を自動算定・登録する。また、広域機関は登録したデータを照会する。</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lnL w="9525" cap="flat" cmpd="sng" algn="ctr">
                      <a:solidFill>
                        <a:schemeClr val="bg1">
                          <a:lumMod val="75000"/>
                        </a:schemeClr>
                      </a:solidFill>
                      <a:prstDash val="solid"/>
                      <a:round/>
                      <a:headEnd type="none" w="med" len="med"/>
                      <a:tailEnd type="none" w="med" len="med"/>
                    </a:lnL>
                    <a:lnT w="9525" cap="flat" cmpd="sng" algn="ctr">
                      <a:solidFill>
                        <a:schemeClr val="bg1">
                          <a:lumMod val="75000"/>
                        </a:schemeClr>
                      </a:solidFill>
                      <a:prstDash val="solid"/>
                      <a:round/>
                      <a:headEnd type="none" w="med" len="med"/>
                      <a:tailEnd type="none" w="med" len="med"/>
                    </a:lnT>
                  </a:tcPr>
                </a:tc>
                <a:tc hMerge="1">
                  <a:txBody>
                    <a:bodyPr/>
                    <a:lstStyle/>
                    <a:p>
                      <a:endParaRPr kumimoji="1" lang="ja-JP" altLang="en-US"/>
                    </a:p>
                  </a:txBody>
                  <a:tcPr/>
                </a:tc>
                <a:extLst>
                  <a:ext uri="{0D108BD9-81ED-4DB2-BD59-A6C34878D82A}">
                    <a16:rowId xmlns:a16="http://schemas.microsoft.com/office/drawing/2014/main" val="3868788017"/>
                  </a:ext>
                </a:extLst>
              </a:tr>
              <a:tr h="0">
                <a:tc gridSpan="2">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業務タイミング</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3">
                  <a:txBody>
                    <a:bodyPr/>
                    <a:lstStyle/>
                    <a:p>
                      <a:pPr marL="0" indent="0" algn="l">
                        <a:buFont typeface="Arial" panose="020B0604020202020204" pitchFamily="34" charset="0"/>
                        <a:buNone/>
                      </a:pPr>
                      <a:r>
                        <a:rPr kumimoji="1" lang="ja-JP" altLang="en-US" sz="1200" b="0" dirty="0">
                          <a:solidFill>
                            <a:schemeClr val="tx1"/>
                          </a:solidFill>
                          <a:latin typeface="Meiryo UI" panose="020B0604030504040204" pitchFamily="50" charset="-128"/>
                          <a:ea typeface="Meiryo UI" panose="020B0604030504040204" pitchFamily="50" charset="-128"/>
                        </a:rPr>
                        <a:t>月次</a:t>
                      </a:r>
                      <a:endParaRPr kumimoji="1" lang="en-US" altLang="ja-JP" sz="1000" b="0"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lnL w="9525" cap="flat" cmpd="sng" algn="ctr">
                      <a:solidFill>
                        <a:schemeClr val="bg1">
                          <a:lumMod val="75000"/>
                        </a:schemeClr>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246641634"/>
                  </a:ext>
                </a:extLst>
              </a:tr>
              <a:tr h="0">
                <a:tc gridSpan="2">
                  <a:txBody>
                    <a:bodyPr/>
                    <a:lstStyle/>
                    <a:p>
                      <a:pPr marL="0" indent="0" algn="l">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関連アクター</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lnL w="9525" cap="flat" cmpd="sng" algn="ctr">
                      <a:solidFill>
                        <a:schemeClr val="bg1">
                          <a:lumMod val="75000"/>
                        </a:schemeClr>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1747063371"/>
                  </a:ext>
                </a:extLst>
              </a:tr>
              <a:tr h="1187585">
                <a:tc rowSpan="2">
                  <a:txBody>
                    <a:bodyPr/>
                    <a:lstStyle/>
                    <a:p>
                      <a:pPr marL="0" indent="0" algn="ctr">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確認者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lumMod val="95000"/>
                      </a:schemeClr>
                    </a:solidFill>
                  </a:tcPr>
                </a:tc>
                <a:tc gridSpan="3">
                  <a:txBody>
                    <a:bodyPr/>
                    <a:lstStyle/>
                    <a:p>
                      <a:pPr marL="0" indent="0" algn="ctr">
                        <a:buFont typeface="Arial" panose="020B0604020202020204" pitchFamily="34" charset="0"/>
                        <a:buNone/>
                      </a:pP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登録</a:t>
                      </a:r>
                      <a:r>
                        <a:rPr kumimoji="1" lang="en-US" altLang="ja-JP" sz="1200" b="0" dirty="0">
                          <a:latin typeface="Meiryo UI" panose="020B0604030504040204" pitchFamily="50" charset="-128"/>
                          <a:ea typeface="Meiryo UI" panose="020B0604030504040204" pitchFamily="50" charset="-128"/>
                        </a:rPr>
                        <a:t>】</a:t>
                      </a:r>
                    </a:p>
                    <a:p>
                      <a:pPr marL="0" indent="0" algn="ctr">
                        <a:buFont typeface="Arial" panose="020B0604020202020204" pitchFamily="34" charset="0"/>
                        <a:buNone/>
                      </a:pPr>
                      <a:r>
                        <a:rPr kumimoji="1" lang="en-US" altLang="ja-JP" sz="900" b="0" dirty="0">
                          <a:latin typeface="Meiryo UI" panose="020B0604030504040204" pitchFamily="50" charset="-128"/>
                          <a:ea typeface="Meiryo UI" panose="020B0604030504040204" pitchFamily="50" charset="-128"/>
                        </a:rPr>
                        <a:t>※</a:t>
                      </a:r>
                      <a:r>
                        <a:rPr kumimoji="1" lang="ja-JP" altLang="en-US" sz="900" b="0" dirty="0">
                          <a:latin typeface="Meiryo UI" panose="020B0604030504040204" pitchFamily="50" charset="-128"/>
                          <a:ea typeface="Meiryo UI" panose="020B0604030504040204" pitchFamily="50" charset="-128"/>
                        </a:rPr>
                        <a:t>変更時は上書き登録のみ許可</a:t>
                      </a:r>
                      <a:endParaRPr kumimoji="1" lang="en-US" altLang="ja-JP" sz="900" b="0" dirty="0">
                        <a:latin typeface="Meiryo UI" panose="020B0604030504040204" pitchFamily="50" charset="-128"/>
                        <a:ea typeface="Meiryo UI" panose="020B0604030504040204" pitchFamily="50" charset="-128"/>
                      </a:endParaRPr>
                    </a:p>
                    <a:p>
                      <a:pPr marL="0" marR="0" lvl="0" indent="0" algn="ctr" defTabSz="685783"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tc hMerge="1">
                  <a:txBody>
                    <a:bodyPr/>
                    <a:lstStyle/>
                    <a:p>
                      <a:endParaRPr kumimoji="1" lang="ja-JP" altLang="en-US"/>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B w="12700" cap="flat" cmpd="sng" algn="ctr">
                      <a:solidFill>
                        <a:schemeClr val="bg1"/>
                      </a:solidFill>
                      <a:prstDash val="solid"/>
                      <a:round/>
                      <a:headEnd type="none" w="med" len="med"/>
                      <a:tailEnd type="none" w="med" len="med"/>
                    </a:lnB>
                    <a:solidFill>
                      <a:schemeClr val="bg1"/>
                    </a:solidFill>
                  </a:tcPr>
                </a:tc>
                <a:tc hMerge="1">
                  <a:txBody>
                    <a:bodyPr/>
                    <a:lstStyle/>
                    <a:p>
                      <a:endParaRPr kumimoji="1" lang="ja-JP" altLang="en-US"/>
                    </a:p>
                  </a:txBody>
                  <a:tcPr/>
                </a:tc>
                <a:extLst>
                  <a:ext uri="{0D108BD9-81ED-4DB2-BD59-A6C34878D82A}">
                    <a16:rowId xmlns:a16="http://schemas.microsoft.com/office/drawing/2014/main" val="3776034627"/>
                  </a:ext>
                </a:extLst>
              </a:tr>
              <a:tr h="1187585">
                <a:tc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作業者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marL="0" marR="0" lvl="0" indent="0" algn="ctr" defTabSz="685783"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extLst>
                  <a:ext uri="{0D108BD9-81ED-4DB2-BD59-A6C34878D82A}">
                    <a16:rowId xmlns:a16="http://schemas.microsoft.com/office/drawing/2014/main" val="603231057"/>
                  </a:ext>
                </a:extLst>
              </a:tr>
              <a:tr h="1764000">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システム</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ctr" defTabSz="685783"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dirty="0"/>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extLst>
                  <a:ext uri="{0D108BD9-81ED-4DB2-BD59-A6C34878D82A}">
                    <a16:rowId xmlns:a16="http://schemas.microsoft.com/office/drawing/2014/main" val="25629721"/>
                  </a:ext>
                </a:extLst>
              </a:tr>
            </a:tbl>
          </a:graphicData>
        </a:graphic>
      </p:graphicFrame>
      <p:sp>
        <p:nvSpPr>
          <p:cNvPr id="80" name="ドーナツ 24">
            <a:extLst>
              <a:ext uri="{FF2B5EF4-FFF2-40B4-BE49-F238E27FC236}">
                <a16:creationId xmlns:a16="http://schemas.microsoft.com/office/drawing/2014/main" id="{EDFF1A98-843F-485D-B8FE-9EA1A5F820E2}"/>
              </a:ext>
            </a:extLst>
          </p:cNvPr>
          <p:cNvSpPr/>
          <p:nvPr/>
        </p:nvSpPr>
        <p:spPr bwMode="auto">
          <a:xfrm>
            <a:off x="1302046" y="4200729"/>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START</a:t>
            </a:r>
            <a:endParaRPr kumimoji="0" lang="ja-JP" altLang="en-US" sz="700" kern="0" dirty="0">
              <a:latin typeface="Meiryo UI"/>
              <a:ea typeface="Meiryo UI"/>
              <a:cs typeface="Tahoma" pitchFamily="34" charset="0"/>
            </a:endParaRPr>
          </a:p>
        </p:txBody>
      </p:sp>
      <p:cxnSp>
        <p:nvCxnSpPr>
          <p:cNvPr id="81" name="直線矢印コネクタ 80">
            <a:extLst>
              <a:ext uri="{FF2B5EF4-FFF2-40B4-BE49-F238E27FC236}">
                <a16:creationId xmlns:a16="http://schemas.microsoft.com/office/drawing/2014/main" id="{FEF12368-E2DA-43BE-AB43-5DF964BA6B4C}"/>
              </a:ext>
            </a:extLst>
          </p:cNvPr>
          <p:cNvCxnSpPr>
            <a:cxnSpLocks/>
            <a:stCxn id="80" idx="6"/>
            <a:endCxn id="89" idx="1"/>
          </p:cNvCxnSpPr>
          <p:nvPr/>
        </p:nvCxnSpPr>
        <p:spPr>
          <a:xfrm flipV="1">
            <a:off x="1690777" y="4384000"/>
            <a:ext cx="272187" cy="17"/>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84" name="グループ化 83">
            <a:extLst>
              <a:ext uri="{FF2B5EF4-FFF2-40B4-BE49-F238E27FC236}">
                <a16:creationId xmlns:a16="http://schemas.microsoft.com/office/drawing/2014/main" id="{3C034373-B726-42B0-B05E-B2359753C588}"/>
              </a:ext>
            </a:extLst>
          </p:cNvPr>
          <p:cNvGrpSpPr/>
          <p:nvPr/>
        </p:nvGrpSpPr>
        <p:grpSpPr>
          <a:xfrm>
            <a:off x="1962964" y="3994973"/>
            <a:ext cx="734400" cy="612227"/>
            <a:chOff x="2491032" y="3449261"/>
            <a:chExt cx="734400" cy="612227"/>
          </a:xfrm>
        </p:grpSpPr>
        <p:sp>
          <p:nvSpPr>
            <p:cNvPr id="89" name="正方形/長方形 88">
              <a:extLst>
                <a:ext uri="{FF2B5EF4-FFF2-40B4-BE49-F238E27FC236}">
                  <a16:creationId xmlns:a16="http://schemas.microsoft.com/office/drawing/2014/main" id="{865CB020-DEC9-4326-83B5-13699DBF3C65}"/>
                </a:ext>
              </a:extLst>
            </p:cNvPr>
            <p:cNvSpPr/>
            <p:nvPr/>
          </p:nvSpPr>
          <p:spPr>
            <a:xfrm>
              <a:off x="2491032" y="3615088"/>
              <a:ext cx="734400" cy="446400"/>
            </a:xfrm>
            <a:prstGeom prst="rect">
              <a:avLst/>
            </a:prstGeom>
            <a:solidFill>
              <a:schemeClr val="bg1"/>
            </a:solid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当月度</a:t>
              </a:r>
              <a:r>
                <a:rPr kumimoji="0" lang="en-US" altLang="ja-JP" sz="800" kern="0" dirty="0">
                  <a:latin typeface="Meiryo UI" panose="020B0604030504040204" pitchFamily="50" charset="-128"/>
                  <a:ea typeface="Meiryo UI" panose="020B0604030504040204" pitchFamily="50" charset="-128"/>
                  <a:cs typeface="Arial" pitchFamily="34" charset="0"/>
                </a:rPr>
                <a:t>JEPX</a:t>
              </a:r>
              <a:r>
                <a:rPr kumimoji="0" lang="ja-JP" altLang="en-US" sz="800" kern="0" dirty="0">
                  <a:latin typeface="Meiryo UI" panose="020B0604030504040204" pitchFamily="50" charset="-128"/>
                  <a:ea typeface="Meiryo UI" panose="020B0604030504040204" pitchFamily="50" charset="-128"/>
                  <a:cs typeface="Arial" pitchFamily="34" charset="0"/>
                </a:rPr>
                <a:t>スポット・</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時間前市場価格</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en-US" altLang="ja-JP" sz="800" kern="0" dirty="0">
                  <a:latin typeface="Meiryo UI" panose="020B0604030504040204" pitchFamily="50" charset="-128"/>
                  <a:ea typeface="Meiryo UI" panose="020B0604030504040204" pitchFamily="50" charset="-128"/>
                  <a:cs typeface="Arial" pitchFamily="34" charset="0"/>
                </a:rPr>
                <a:t>(30</a:t>
              </a:r>
              <a:r>
                <a:rPr kumimoji="0" lang="ja-JP" altLang="en-US" sz="800" kern="0" dirty="0">
                  <a:latin typeface="Meiryo UI" panose="020B0604030504040204" pitchFamily="50" charset="-128"/>
                  <a:ea typeface="Meiryo UI" panose="020B0604030504040204" pitchFamily="50" charset="-128"/>
                  <a:cs typeface="Arial" pitchFamily="34" charset="0"/>
                </a:rPr>
                <a:t>分コマ</a:t>
              </a:r>
              <a:r>
                <a:rPr kumimoji="0" lang="en-US" altLang="ja-JP" sz="800" kern="0" dirty="0">
                  <a:latin typeface="Meiryo UI" panose="020B0604030504040204" pitchFamily="50" charset="-128"/>
                  <a:ea typeface="Meiryo UI" panose="020B0604030504040204" pitchFamily="50" charset="-128"/>
                  <a:cs typeface="Arial" pitchFamily="34" charset="0"/>
                </a:rPr>
                <a:t>)</a:t>
              </a:r>
              <a:r>
                <a:rPr kumimoji="0" lang="ja-JP" altLang="en-US" sz="800" kern="0" dirty="0">
                  <a:latin typeface="Meiryo UI" panose="020B0604030504040204" pitchFamily="50" charset="-128"/>
                  <a:ea typeface="Meiryo UI" panose="020B0604030504040204" pitchFamily="50" charset="-128"/>
                  <a:cs typeface="Arial" pitchFamily="34" charset="0"/>
                </a:rPr>
                <a:t>抽出</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95" name="テキスト ボックス 94">
              <a:extLst>
                <a:ext uri="{FF2B5EF4-FFF2-40B4-BE49-F238E27FC236}">
                  <a16:creationId xmlns:a16="http://schemas.microsoft.com/office/drawing/2014/main" id="{87A96ADF-0F1D-4581-9895-80C8CE9E5FE7}"/>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01</a:t>
              </a:r>
              <a:endParaRPr lang="ja-JP" altLang="en-US" sz="800" dirty="0">
                <a:latin typeface="Meiryo UI" panose="020B0604030504040204" pitchFamily="50" charset="-128"/>
                <a:ea typeface="Meiryo UI" panose="020B0604030504040204" pitchFamily="50" charset="-128"/>
              </a:endParaRPr>
            </a:p>
          </p:txBody>
        </p:sp>
      </p:grpSp>
      <p:cxnSp>
        <p:nvCxnSpPr>
          <p:cNvPr id="96" name="直線矢印コネクタ 95">
            <a:extLst>
              <a:ext uri="{FF2B5EF4-FFF2-40B4-BE49-F238E27FC236}">
                <a16:creationId xmlns:a16="http://schemas.microsoft.com/office/drawing/2014/main" id="{1DC14C31-9D16-46DA-8DEB-1648D73F8003}"/>
              </a:ext>
            </a:extLst>
          </p:cNvPr>
          <p:cNvCxnSpPr>
            <a:cxnSpLocks/>
            <a:stCxn id="99" idx="0"/>
            <a:endCxn id="89" idx="2"/>
          </p:cNvCxnSpPr>
          <p:nvPr/>
        </p:nvCxnSpPr>
        <p:spPr>
          <a:xfrm flipV="1">
            <a:off x="2326244" y="4607200"/>
            <a:ext cx="3920" cy="1325448"/>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97" name="グループ化 96">
            <a:extLst>
              <a:ext uri="{FF2B5EF4-FFF2-40B4-BE49-F238E27FC236}">
                <a16:creationId xmlns:a16="http://schemas.microsoft.com/office/drawing/2014/main" id="{0E50D824-1730-4D17-9C33-1CFD3D473603}"/>
              </a:ext>
            </a:extLst>
          </p:cNvPr>
          <p:cNvGrpSpPr/>
          <p:nvPr/>
        </p:nvGrpSpPr>
        <p:grpSpPr>
          <a:xfrm>
            <a:off x="2199109" y="5928845"/>
            <a:ext cx="254269" cy="450827"/>
            <a:chOff x="2515451" y="5897715"/>
            <a:chExt cx="254269" cy="450827"/>
          </a:xfrm>
        </p:grpSpPr>
        <p:sp>
          <p:nvSpPr>
            <p:cNvPr id="98" name="Freeform 266">
              <a:extLst>
                <a:ext uri="{FF2B5EF4-FFF2-40B4-BE49-F238E27FC236}">
                  <a16:creationId xmlns:a16="http://schemas.microsoft.com/office/drawing/2014/main" id="{8F3A5891-B24A-4ED2-A634-2B76BD1DFBB8}"/>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99" name="正方形/長方形 36">
              <a:extLst>
                <a:ext uri="{FF2B5EF4-FFF2-40B4-BE49-F238E27FC236}">
                  <a16:creationId xmlns:a16="http://schemas.microsoft.com/office/drawing/2014/main" id="{AB8EA976-FCF7-46DE-87DE-2839505B7F4B}"/>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00" name="正方形/長方形 99">
            <a:extLst>
              <a:ext uri="{FF2B5EF4-FFF2-40B4-BE49-F238E27FC236}">
                <a16:creationId xmlns:a16="http://schemas.microsoft.com/office/drawing/2014/main" id="{45FEDEF9-EB5B-419D-8D03-FB6634752AE0}"/>
              </a:ext>
            </a:extLst>
          </p:cNvPr>
          <p:cNvSpPr/>
          <p:nvPr/>
        </p:nvSpPr>
        <p:spPr>
          <a:xfrm>
            <a:off x="2254243" y="6301264"/>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en-US" altLang="ja-JP" sz="800" kern="0" dirty="0">
                <a:latin typeface="Meiryo UI"/>
                <a:ea typeface="Meiryo UI"/>
                <a:cs typeface="Arial" pitchFamily="34" charset="0"/>
              </a:rPr>
              <a:t>【JEPX】</a:t>
            </a:r>
          </a:p>
          <a:p>
            <a:pPr algn="ctr"/>
            <a:r>
              <a:rPr kumimoji="0" lang="ja-JP" altLang="en-US" sz="800" kern="0" dirty="0">
                <a:latin typeface="Meiryo UI"/>
                <a:ea typeface="Meiryo UI"/>
                <a:cs typeface="Arial" pitchFamily="34" charset="0"/>
              </a:rPr>
              <a:t>スポット・</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時間前市場</a:t>
            </a:r>
            <a:endParaRPr kumimoji="0" lang="en-US" altLang="ja-JP" sz="800" kern="0" dirty="0">
              <a:latin typeface="Meiryo UI"/>
              <a:ea typeface="Meiryo UI"/>
              <a:cs typeface="Arial" pitchFamily="34" charset="0"/>
            </a:endParaRPr>
          </a:p>
        </p:txBody>
      </p:sp>
      <p:grpSp>
        <p:nvGrpSpPr>
          <p:cNvPr id="101" name="グループ化 100">
            <a:extLst>
              <a:ext uri="{FF2B5EF4-FFF2-40B4-BE49-F238E27FC236}">
                <a16:creationId xmlns:a16="http://schemas.microsoft.com/office/drawing/2014/main" id="{B9A6DDA1-BAEE-4AAE-9990-3E5DBAE1B98A}"/>
              </a:ext>
            </a:extLst>
          </p:cNvPr>
          <p:cNvGrpSpPr/>
          <p:nvPr/>
        </p:nvGrpSpPr>
        <p:grpSpPr>
          <a:xfrm>
            <a:off x="2969551" y="3992786"/>
            <a:ext cx="734400" cy="612227"/>
            <a:chOff x="2491032" y="3449261"/>
            <a:chExt cx="734400" cy="612227"/>
          </a:xfrm>
        </p:grpSpPr>
        <p:sp>
          <p:nvSpPr>
            <p:cNvPr id="102" name="正方形/長方形 101">
              <a:extLst>
                <a:ext uri="{FF2B5EF4-FFF2-40B4-BE49-F238E27FC236}">
                  <a16:creationId xmlns:a16="http://schemas.microsoft.com/office/drawing/2014/main" id="{59A7E2FE-353E-4D52-87A1-0C40BAE62BB8}"/>
                </a:ext>
              </a:extLst>
            </p:cNvPr>
            <p:cNvSpPr/>
            <p:nvPr/>
          </p:nvSpPr>
          <p:spPr>
            <a:xfrm>
              <a:off x="2491032" y="3615088"/>
              <a:ext cx="734400"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当月度</a:t>
              </a:r>
              <a:r>
                <a:rPr kumimoji="0" lang="en-US" altLang="ja-JP" sz="800" kern="0" dirty="0">
                  <a:latin typeface="Meiryo UI" panose="020B0604030504040204" pitchFamily="50" charset="-128"/>
                  <a:ea typeface="Meiryo UI" panose="020B0604030504040204" pitchFamily="50" charset="-128"/>
                  <a:cs typeface="Arial" pitchFamily="34" charset="0"/>
                </a:rPr>
                <a:t>JEPX</a:t>
              </a:r>
              <a:r>
                <a:rPr kumimoji="0" lang="ja-JP" altLang="en-US" sz="800" kern="0" dirty="0">
                  <a:latin typeface="Meiryo UI" panose="020B0604030504040204" pitchFamily="50" charset="-128"/>
                  <a:ea typeface="Meiryo UI" panose="020B0604030504040204" pitchFamily="50" charset="-128"/>
                  <a:cs typeface="Arial" pitchFamily="34" charset="0"/>
                </a:rPr>
                <a:t>スポット・</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時間前市場価格</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en-US" altLang="ja-JP" sz="800" kern="0" dirty="0">
                  <a:latin typeface="Meiryo UI" panose="020B0604030504040204" pitchFamily="50" charset="-128"/>
                  <a:ea typeface="Meiryo UI" panose="020B0604030504040204" pitchFamily="50" charset="-128"/>
                  <a:cs typeface="Arial" pitchFamily="34" charset="0"/>
                </a:rPr>
                <a:t>(30</a:t>
              </a:r>
              <a:r>
                <a:rPr kumimoji="0" lang="ja-JP" altLang="en-US" sz="800" kern="0" dirty="0">
                  <a:latin typeface="Meiryo UI" panose="020B0604030504040204" pitchFamily="50" charset="-128"/>
                  <a:ea typeface="Meiryo UI" panose="020B0604030504040204" pitchFamily="50" charset="-128"/>
                  <a:cs typeface="Arial" pitchFamily="34" charset="0"/>
                </a:rPr>
                <a:t>分コマ</a:t>
              </a:r>
              <a:r>
                <a:rPr kumimoji="0" lang="en-US" altLang="ja-JP" sz="800" kern="0" dirty="0">
                  <a:latin typeface="Meiryo UI" panose="020B0604030504040204" pitchFamily="50" charset="-128"/>
                  <a:ea typeface="Meiryo UI" panose="020B0604030504040204" pitchFamily="50" charset="-128"/>
                  <a:cs typeface="Arial" pitchFamily="34" charset="0"/>
                </a:rPr>
                <a:t>)</a:t>
              </a:r>
              <a:r>
                <a:rPr kumimoji="0" lang="ja-JP" altLang="en-US" sz="800" kern="0" dirty="0">
                  <a:latin typeface="Meiryo UI" panose="020B0604030504040204" pitchFamily="50" charset="-128"/>
                  <a:ea typeface="Meiryo UI" panose="020B0604030504040204" pitchFamily="50" charset="-128"/>
                  <a:cs typeface="Arial" pitchFamily="34" charset="0"/>
                </a:rPr>
                <a:t>登録</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103" name="テキスト ボックス 102">
              <a:extLst>
                <a:ext uri="{FF2B5EF4-FFF2-40B4-BE49-F238E27FC236}">
                  <a16:creationId xmlns:a16="http://schemas.microsoft.com/office/drawing/2014/main" id="{D365B4CF-8982-495F-BE87-7626DD976491}"/>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02</a:t>
              </a:r>
              <a:endParaRPr lang="ja-JP" altLang="en-US" sz="800" dirty="0">
                <a:latin typeface="Meiryo UI" panose="020B0604030504040204" pitchFamily="50" charset="-128"/>
                <a:ea typeface="Meiryo UI" panose="020B0604030504040204" pitchFamily="50" charset="-128"/>
              </a:endParaRPr>
            </a:p>
          </p:txBody>
        </p:sp>
      </p:grpSp>
      <p:grpSp>
        <p:nvGrpSpPr>
          <p:cNvPr id="105" name="グループ化 104">
            <a:extLst>
              <a:ext uri="{FF2B5EF4-FFF2-40B4-BE49-F238E27FC236}">
                <a16:creationId xmlns:a16="http://schemas.microsoft.com/office/drawing/2014/main" id="{CB41D199-6386-4A3A-AF77-10AF3FE77B72}"/>
              </a:ext>
            </a:extLst>
          </p:cNvPr>
          <p:cNvGrpSpPr/>
          <p:nvPr/>
        </p:nvGrpSpPr>
        <p:grpSpPr>
          <a:xfrm>
            <a:off x="3208171" y="5928845"/>
            <a:ext cx="254269" cy="450827"/>
            <a:chOff x="2515451" y="5897715"/>
            <a:chExt cx="254269" cy="450827"/>
          </a:xfrm>
        </p:grpSpPr>
        <p:sp>
          <p:nvSpPr>
            <p:cNvPr id="106" name="Freeform 266">
              <a:extLst>
                <a:ext uri="{FF2B5EF4-FFF2-40B4-BE49-F238E27FC236}">
                  <a16:creationId xmlns:a16="http://schemas.microsoft.com/office/drawing/2014/main" id="{D38A652F-579E-4699-8C77-D99E029D2F83}"/>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07" name="正方形/長方形 36">
              <a:extLst>
                <a:ext uri="{FF2B5EF4-FFF2-40B4-BE49-F238E27FC236}">
                  <a16:creationId xmlns:a16="http://schemas.microsoft.com/office/drawing/2014/main" id="{CD399358-60A1-4272-ADC7-086F03D5DFBB}"/>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08" name="正方形/長方形 107">
            <a:extLst>
              <a:ext uri="{FF2B5EF4-FFF2-40B4-BE49-F238E27FC236}">
                <a16:creationId xmlns:a16="http://schemas.microsoft.com/office/drawing/2014/main" id="{DACBBD45-3B1F-4B81-AADC-89FD87BAA1DC}"/>
              </a:ext>
            </a:extLst>
          </p:cNvPr>
          <p:cNvSpPr/>
          <p:nvPr/>
        </p:nvSpPr>
        <p:spPr>
          <a:xfrm>
            <a:off x="3263305" y="6301264"/>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109" name="直線矢印コネクタ 108">
            <a:extLst>
              <a:ext uri="{FF2B5EF4-FFF2-40B4-BE49-F238E27FC236}">
                <a16:creationId xmlns:a16="http://schemas.microsoft.com/office/drawing/2014/main" id="{139FAF68-5841-4700-9082-9F14FF211CEB}"/>
              </a:ext>
            </a:extLst>
          </p:cNvPr>
          <p:cNvCxnSpPr>
            <a:cxnSpLocks/>
            <a:stCxn id="89" idx="3"/>
            <a:endCxn id="102" idx="1"/>
          </p:cNvCxnSpPr>
          <p:nvPr/>
        </p:nvCxnSpPr>
        <p:spPr>
          <a:xfrm flipV="1">
            <a:off x="2697364" y="4381813"/>
            <a:ext cx="272187" cy="2187"/>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129" name="直線矢印コネクタ 128">
            <a:extLst>
              <a:ext uri="{FF2B5EF4-FFF2-40B4-BE49-F238E27FC236}">
                <a16:creationId xmlns:a16="http://schemas.microsoft.com/office/drawing/2014/main" id="{8CFC56CA-6AB4-41D4-87DD-7FA6834153FB}"/>
              </a:ext>
            </a:extLst>
          </p:cNvPr>
          <p:cNvCxnSpPr>
            <a:cxnSpLocks/>
            <a:stCxn id="102" idx="2"/>
            <a:endCxn id="107" idx="0"/>
          </p:cNvCxnSpPr>
          <p:nvPr/>
        </p:nvCxnSpPr>
        <p:spPr>
          <a:xfrm flipH="1">
            <a:off x="3335306" y="4605013"/>
            <a:ext cx="1445" cy="1327635"/>
          </a:xfrm>
          <a:prstGeom prst="straightConnector1">
            <a:avLst/>
          </a:prstGeom>
          <a:noFill/>
          <a:ln w="6350" cap="flat" cmpd="sng" algn="ctr">
            <a:solidFill>
              <a:sysClr val="window" lastClr="FFFFFF">
                <a:lumMod val="65000"/>
              </a:sysClr>
            </a:solidFill>
            <a:prstDash val="dash"/>
            <a:miter lim="800000"/>
            <a:tailEnd type="triangle"/>
          </a:ln>
          <a:effectLst/>
        </p:spPr>
      </p:cxnSp>
      <p:cxnSp>
        <p:nvCxnSpPr>
          <p:cNvPr id="49" name="直線矢印コネクタ 48">
            <a:extLst>
              <a:ext uri="{FF2B5EF4-FFF2-40B4-BE49-F238E27FC236}">
                <a16:creationId xmlns:a16="http://schemas.microsoft.com/office/drawing/2014/main" id="{B11ECE50-DEC4-4E0F-B203-C2DBABE2EB0E}"/>
              </a:ext>
            </a:extLst>
          </p:cNvPr>
          <p:cNvCxnSpPr>
            <a:cxnSpLocks/>
            <a:stCxn id="102" idx="3"/>
            <a:endCxn id="51" idx="1"/>
          </p:cNvCxnSpPr>
          <p:nvPr/>
        </p:nvCxnSpPr>
        <p:spPr>
          <a:xfrm flipV="1">
            <a:off x="3703951" y="4380574"/>
            <a:ext cx="272187" cy="1239"/>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50" name="グループ化 49">
            <a:extLst>
              <a:ext uri="{FF2B5EF4-FFF2-40B4-BE49-F238E27FC236}">
                <a16:creationId xmlns:a16="http://schemas.microsoft.com/office/drawing/2014/main" id="{03060178-1FD7-432A-ADC5-7A8CB0FB23A3}"/>
              </a:ext>
            </a:extLst>
          </p:cNvPr>
          <p:cNvGrpSpPr/>
          <p:nvPr/>
        </p:nvGrpSpPr>
        <p:grpSpPr>
          <a:xfrm>
            <a:off x="3976138" y="3991547"/>
            <a:ext cx="854927" cy="612227"/>
            <a:chOff x="2491032" y="3449261"/>
            <a:chExt cx="734400" cy="612227"/>
          </a:xfrm>
        </p:grpSpPr>
        <p:sp>
          <p:nvSpPr>
            <p:cNvPr id="51" name="正方形/長方形 50">
              <a:extLst>
                <a:ext uri="{FF2B5EF4-FFF2-40B4-BE49-F238E27FC236}">
                  <a16:creationId xmlns:a16="http://schemas.microsoft.com/office/drawing/2014/main" id="{E3089209-A71A-410B-B16D-5B5F37916860}"/>
                </a:ext>
              </a:extLst>
            </p:cNvPr>
            <p:cNvSpPr/>
            <p:nvPr/>
          </p:nvSpPr>
          <p:spPr>
            <a:xfrm>
              <a:off x="2491032" y="3615088"/>
              <a:ext cx="734400" cy="446400"/>
            </a:xfrm>
            <a:prstGeom prst="rect">
              <a:avLst/>
            </a:prstGeom>
            <a:solidFill>
              <a:schemeClr val="bg1"/>
            </a:solid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当月度供給電力量</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en-US" altLang="ja-JP" sz="800" kern="0" dirty="0">
                  <a:latin typeface="Meiryo UI" panose="020B0604030504040204" pitchFamily="50" charset="-128"/>
                  <a:ea typeface="Meiryo UI" panose="020B0604030504040204" pitchFamily="50" charset="-128"/>
                  <a:cs typeface="Arial" pitchFamily="34" charset="0"/>
                </a:rPr>
                <a:t>(</a:t>
              </a:r>
              <a:r>
                <a:rPr kumimoji="0" lang="ja-JP" altLang="en-US" sz="800" kern="0" dirty="0">
                  <a:latin typeface="Meiryo UI" panose="020B0604030504040204" pitchFamily="50" charset="-128"/>
                  <a:ea typeface="Meiryo UI" panose="020B0604030504040204" pitchFamily="50" charset="-128"/>
                  <a:cs typeface="Arial" pitchFamily="34" charset="0"/>
                </a:rPr>
                <a:t>電源種別ごと</a:t>
              </a:r>
              <a:r>
                <a:rPr kumimoji="0" lang="en-US" altLang="ja-JP" sz="800" kern="0" dirty="0">
                  <a:latin typeface="Meiryo UI" panose="020B0604030504040204" pitchFamily="50" charset="-128"/>
                  <a:ea typeface="Meiryo UI" panose="020B0604030504040204" pitchFamily="50" charset="-128"/>
                  <a:cs typeface="Arial" pitchFamily="34" charset="0"/>
                </a:rPr>
                <a:t>)</a:t>
              </a:r>
            </a:p>
            <a:p>
              <a:pPr algn="ctr"/>
              <a:r>
                <a:rPr kumimoji="0" lang="ja-JP" altLang="en-US" sz="800" kern="0" dirty="0">
                  <a:latin typeface="Meiryo UI" panose="020B0604030504040204" pitchFamily="50" charset="-128"/>
                  <a:ea typeface="Meiryo UI" panose="020B0604030504040204" pitchFamily="50" charset="-128"/>
                  <a:cs typeface="Arial" pitchFamily="34" charset="0"/>
                </a:rPr>
                <a:t>抽出</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52" name="テキスト ボックス 51">
              <a:extLst>
                <a:ext uri="{FF2B5EF4-FFF2-40B4-BE49-F238E27FC236}">
                  <a16:creationId xmlns:a16="http://schemas.microsoft.com/office/drawing/2014/main" id="{074E3667-852A-4A5E-ABEB-E41E45C1A52E}"/>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03</a:t>
              </a:r>
              <a:endParaRPr lang="ja-JP" altLang="en-US" sz="800" dirty="0">
                <a:latin typeface="Meiryo UI" panose="020B0604030504040204" pitchFamily="50" charset="-128"/>
                <a:ea typeface="Meiryo UI" panose="020B0604030504040204" pitchFamily="50" charset="-128"/>
              </a:endParaRPr>
            </a:p>
          </p:txBody>
        </p:sp>
      </p:grpSp>
      <p:cxnSp>
        <p:nvCxnSpPr>
          <p:cNvPr id="53" name="直線矢印コネクタ 52">
            <a:extLst>
              <a:ext uri="{FF2B5EF4-FFF2-40B4-BE49-F238E27FC236}">
                <a16:creationId xmlns:a16="http://schemas.microsoft.com/office/drawing/2014/main" id="{22EECB80-337E-4890-B58F-64721564EC11}"/>
              </a:ext>
            </a:extLst>
          </p:cNvPr>
          <p:cNvCxnSpPr>
            <a:cxnSpLocks/>
            <a:stCxn id="56" idx="0"/>
            <a:endCxn id="51" idx="2"/>
          </p:cNvCxnSpPr>
          <p:nvPr/>
        </p:nvCxnSpPr>
        <p:spPr>
          <a:xfrm flipV="1">
            <a:off x="4402338" y="4603774"/>
            <a:ext cx="1264" cy="1325448"/>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54" name="グループ化 53">
            <a:extLst>
              <a:ext uri="{FF2B5EF4-FFF2-40B4-BE49-F238E27FC236}">
                <a16:creationId xmlns:a16="http://schemas.microsoft.com/office/drawing/2014/main" id="{722F0314-875B-4A68-AE55-B4F03348A572}"/>
              </a:ext>
            </a:extLst>
          </p:cNvPr>
          <p:cNvGrpSpPr/>
          <p:nvPr/>
        </p:nvGrpSpPr>
        <p:grpSpPr>
          <a:xfrm>
            <a:off x="4275203" y="5925419"/>
            <a:ext cx="254269" cy="450827"/>
            <a:chOff x="2515451" y="5897715"/>
            <a:chExt cx="254269" cy="450827"/>
          </a:xfrm>
        </p:grpSpPr>
        <p:sp>
          <p:nvSpPr>
            <p:cNvPr id="55" name="Freeform 266">
              <a:extLst>
                <a:ext uri="{FF2B5EF4-FFF2-40B4-BE49-F238E27FC236}">
                  <a16:creationId xmlns:a16="http://schemas.microsoft.com/office/drawing/2014/main" id="{2FD6D914-5041-41E8-AB86-5EA4B443C342}"/>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56" name="正方形/長方形 36">
              <a:extLst>
                <a:ext uri="{FF2B5EF4-FFF2-40B4-BE49-F238E27FC236}">
                  <a16:creationId xmlns:a16="http://schemas.microsoft.com/office/drawing/2014/main" id="{CE4A31EE-4351-4DC2-A6D7-171C6A2B7170}"/>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57" name="正方形/長方形 56">
            <a:extLst>
              <a:ext uri="{FF2B5EF4-FFF2-40B4-BE49-F238E27FC236}">
                <a16:creationId xmlns:a16="http://schemas.microsoft.com/office/drawing/2014/main" id="{65166383-13E6-4A86-8335-B2D3FE45D4F6}"/>
              </a:ext>
            </a:extLst>
          </p:cNvPr>
          <p:cNvSpPr/>
          <p:nvPr/>
        </p:nvSpPr>
        <p:spPr>
          <a:xfrm>
            <a:off x="4330337" y="6297838"/>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en-US" altLang="ja-JP" sz="800" kern="0" dirty="0">
                <a:latin typeface="Meiryo UI"/>
                <a:ea typeface="Meiryo UI"/>
                <a:cs typeface="Arial" pitchFamily="34" charset="0"/>
              </a:rPr>
              <a:t>【TSO】</a:t>
            </a:r>
          </a:p>
          <a:p>
            <a:pPr algn="ctr"/>
            <a:r>
              <a:rPr kumimoji="0" lang="ja-JP" altLang="en-US" sz="800" kern="0" dirty="0">
                <a:latin typeface="Meiryo UI"/>
                <a:ea typeface="Meiryo UI"/>
                <a:cs typeface="Arial" pitchFamily="34" charset="0"/>
              </a:rPr>
              <a:t>供給電力量</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公表</a:t>
            </a:r>
            <a:r>
              <a:rPr kumimoji="0" lang="en-US" altLang="ja-JP" sz="800" kern="0" dirty="0">
                <a:latin typeface="Meiryo UI"/>
                <a:ea typeface="Meiryo UI"/>
                <a:cs typeface="Arial" pitchFamily="34" charset="0"/>
              </a:rPr>
              <a:t>HP</a:t>
            </a:r>
          </a:p>
        </p:txBody>
      </p:sp>
      <p:grpSp>
        <p:nvGrpSpPr>
          <p:cNvPr id="58" name="グループ化 57">
            <a:extLst>
              <a:ext uri="{FF2B5EF4-FFF2-40B4-BE49-F238E27FC236}">
                <a16:creationId xmlns:a16="http://schemas.microsoft.com/office/drawing/2014/main" id="{740C0B5E-767C-423F-885C-AA9996312B30}"/>
              </a:ext>
            </a:extLst>
          </p:cNvPr>
          <p:cNvGrpSpPr/>
          <p:nvPr/>
        </p:nvGrpSpPr>
        <p:grpSpPr>
          <a:xfrm>
            <a:off x="5103252" y="3989360"/>
            <a:ext cx="854927" cy="612227"/>
            <a:chOff x="2491032" y="3449261"/>
            <a:chExt cx="734400" cy="612227"/>
          </a:xfrm>
        </p:grpSpPr>
        <p:sp>
          <p:nvSpPr>
            <p:cNvPr id="59" name="正方形/長方形 58">
              <a:extLst>
                <a:ext uri="{FF2B5EF4-FFF2-40B4-BE49-F238E27FC236}">
                  <a16:creationId xmlns:a16="http://schemas.microsoft.com/office/drawing/2014/main" id="{706F399D-7F30-4D2B-BB72-85B102F8527A}"/>
                </a:ext>
              </a:extLst>
            </p:cNvPr>
            <p:cNvSpPr/>
            <p:nvPr/>
          </p:nvSpPr>
          <p:spPr>
            <a:xfrm>
              <a:off x="2491032" y="3615088"/>
              <a:ext cx="734400"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当月度供給電力量</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en-US" altLang="ja-JP" sz="800" kern="0" dirty="0">
                  <a:latin typeface="Meiryo UI" panose="020B0604030504040204" pitchFamily="50" charset="-128"/>
                  <a:ea typeface="Meiryo UI" panose="020B0604030504040204" pitchFamily="50" charset="-128"/>
                  <a:cs typeface="Arial" pitchFamily="34" charset="0"/>
                </a:rPr>
                <a:t>(</a:t>
              </a:r>
              <a:r>
                <a:rPr kumimoji="0" lang="ja-JP" altLang="en-US" sz="800" kern="0" dirty="0">
                  <a:latin typeface="Meiryo UI" panose="020B0604030504040204" pitchFamily="50" charset="-128"/>
                  <a:ea typeface="Meiryo UI" panose="020B0604030504040204" pitchFamily="50" charset="-128"/>
                  <a:cs typeface="Arial" pitchFamily="34" charset="0"/>
                </a:rPr>
                <a:t>電源種別ごと</a:t>
              </a:r>
              <a:r>
                <a:rPr kumimoji="0" lang="en-US" altLang="ja-JP" sz="800" kern="0" dirty="0">
                  <a:latin typeface="Meiryo UI" panose="020B0604030504040204" pitchFamily="50" charset="-128"/>
                  <a:ea typeface="Meiryo UI" panose="020B0604030504040204" pitchFamily="50" charset="-128"/>
                  <a:cs typeface="Arial" pitchFamily="34" charset="0"/>
                </a:rPr>
                <a:t>)</a:t>
              </a:r>
            </a:p>
            <a:p>
              <a:pPr algn="ctr"/>
              <a:r>
                <a:rPr kumimoji="0" lang="ja-JP" altLang="en-US" sz="800" kern="0" dirty="0">
                  <a:latin typeface="Meiryo UI" panose="020B0604030504040204" pitchFamily="50" charset="-128"/>
                  <a:ea typeface="Meiryo UI" panose="020B0604030504040204" pitchFamily="50" charset="-128"/>
                  <a:cs typeface="Arial" pitchFamily="34" charset="0"/>
                </a:rPr>
                <a:t>登録</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60" name="テキスト ボックス 59">
              <a:extLst>
                <a:ext uri="{FF2B5EF4-FFF2-40B4-BE49-F238E27FC236}">
                  <a16:creationId xmlns:a16="http://schemas.microsoft.com/office/drawing/2014/main" id="{D2CC5EBB-16F2-4DB5-A2E0-B42866288A68}"/>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04</a:t>
              </a:r>
              <a:endParaRPr lang="ja-JP" altLang="en-US" sz="800" dirty="0">
                <a:latin typeface="Meiryo UI" panose="020B0604030504040204" pitchFamily="50" charset="-128"/>
                <a:ea typeface="Meiryo UI" panose="020B0604030504040204" pitchFamily="50" charset="-128"/>
              </a:endParaRPr>
            </a:p>
          </p:txBody>
        </p:sp>
      </p:grpSp>
      <p:grpSp>
        <p:nvGrpSpPr>
          <p:cNvPr id="62" name="グループ化 61">
            <a:extLst>
              <a:ext uri="{FF2B5EF4-FFF2-40B4-BE49-F238E27FC236}">
                <a16:creationId xmlns:a16="http://schemas.microsoft.com/office/drawing/2014/main" id="{0BF6DA15-81BB-446B-855F-5042604E30BA}"/>
              </a:ext>
            </a:extLst>
          </p:cNvPr>
          <p:cNvGrpSpPr/>
          <p:nvPr/>
        </p:nvGrpSpPr>
        <p:grpSpPr>
          <a:xfrm>
            <a:off x="5406987" y="5925419"/>
            <a:ext cx="254269" cy="450827"/>
            <a:chOff x="2515451" y="5897715"/>
            <a:chExt cx="254269" cy="450827"/>
          </a:xfrm>
        </p:grpSpPr>
        <p:sp>
          <p:nvSpPr>
            <p:cNvPr id="63" name="Freeform 266">
              <a:extLst>
                <a:ext uri="{FF2B5EF4-FFF2-40B4-BE49-F238E27FC236}">
                  <a16:creationId xmlns:a16="http://schemas.microsoft.com/office/drawing/2014/main" id="{782F792F-3E2E-40C3-AF04-6FAF94D9FF92}"/>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64" name="正方形/長方形 36">
              <a:extLst>
                <a:ext uri="{FF2B5EF4-FFF2-40B4-BE49-F238E27FC236}">
                  <a16:creationId xmlns:a16="http://schemas.microsoft.com/office/drawing/2014/main" id="{67D45EAC-733D-44A4-8CEE-4E1BDDBF6CEE}"/>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65" name="正方形/長方形 64">
            <a:extLst>
              <a:ext uri="{FF2B5EF4-FFF2-40B4-BE49-F238E27FC236}">
                <a16:creationId xmlns:a16="http://schemas.microsoft.com/office/drawing/2014/main" id="{62760E83-44BC-4202-B462-30F1D357020F}"/>
              </a:ext>
            </a:extLst>
          </p:cNvPr>
          <p:cNvSpPr/>
          <p:nvPr/>
        </p:nvSpPr>
        <p:spPr>
          <a:xfrm>
            <a:off x="5462121" y="6297838"/>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66" name="直線矢印コネクタ 65">
            <a:extLst>
              <a:ext uri="{FF2B5EF4-FFF2-40B4-BE49-F238E27FC236}">
                <a16:creationId xmlns:a16="http://schemas.microsoft.com/office/drawing/2014/main" id="{F174D9F1-B855-405B-A6CF-098E3293F115}"/>
              </a:ext>
            </a:extLst>
          </p:cNvPr>
          <p:cNvCxnSpPr>
            <a:cxnSpLocks/>
            <a:stCxn id="51" idx="3"/>
            <a:endCxn id="59" idx="1"/>
          </p:cNvCxnSpPr>
          <p:nvPr/>
        </p:nvCxnSpPr>
        <p:spPr>
          <a:xfrm flipV="1">
            <a:off x="4831065" y="4378387"/>
            <a:ext cx="272187" cy="2187"/>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74" name="矢印: 左右 73">
            <a:extLst>
              <a:ext uri="{FF2B5EF4-FFF2-40B4-BE49-F238E27FC236}">
                <a16:creationId xmlns:a16="http://schemas.microsoft.com/office/drawing/2014/main" id="{C19E2067-EDF1-4EC4-8EC2-DE94D0F4FEF2}"/>
              </a:ext>
            </a:extLst>
          </p:cNvPr>
          <p:cNvSpPr/>
          <p:nvPr/>
        </p:nvSpPr>
        <p:spPr>
          <a:xfrm>
            <a:off x="3864407" y="3247630"/>
            <a:ext cx="2204193" cy="446399"/>
          </a:xfrm>
          <a:prstGeom prst="leftRightArrow">
            <a:avLst>
              <a:gd name="adj1" fmla="val 69954"/>
              <a:gd name="adj2" fmla="val 50000"/>
            </a:avLst>
          </a:prstGeom>
          <a:solidFill>
            <a:schemeClr val="bg1"/>
          </a:solidFill>
          <a:ln w="9525">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000" dirty="0">
                <a:solidFill>
                  <a:schemeClr val="tx1"/>
                </a:solidFill>
                <a:latin typeface="Meiryo UI" panose="020B0604030504040204" pitchFamily="50" charset="-128"/>
                <a:ea typeface="Meiryo UI" panose="020B0604030504040204" pitchFamily="50" charset="-128"/>
              </a:rPr>
              <a:t>TSO</a:t>
            </a:r>
            <a:r>
              <a:rPr lang="ja-JP" altLang="en-US" sz="1000" dirty="0">
                <a:solidFill>
                  <a:schemeClr val="tx1"/>
                </a:solidFill>
                <a:latin typeface="Meiryo UI" panose="020B0604030504040204" pitchFamily="50" charset="-128"/>
                <a:ea typeface="Meiryo UI" panose="020B0604030504040204" pitchFamily="50" charset="-128"/>
              </a:rPr>
              <a:t>公表後可</a:t>
            </a:r>
            <a:endParaRPr lang="en-US" altLang="ja-JP" sz="1000" dirty="0">
              <a:solidFill>
                <a:schemeClr val="tx1"/>
              </a:solidFill>
              <a:latin typeface="Meiryo UI" panose="020B0604030504040204" pitchFamily="50" charset="-128"/>
              <a:ea typeface="Meiryo UI" panose="020B0604030504040204" pitchFamily="50" charset="-128"/>
            </a:endParaRPr>
          </a:p>
          <a:p>
            <a:pPr algn="ctr"/>
            <a:r>
              <a:rPr lang="en-US" altLang="ja-JP" sz="900" dirty="0">
                <a:solidFill>
                  <a:schemeClr val="tx1"/>
                </a:solidFill>
                <a:latin typeface="Meiryo UI" panose="020B0604030504040204" pitchFamily="50" charset="-128"/>
                <a:ea typeface="Meiryo UI" panose="020B0604030504040204" pitchFamily="50" charset="-128"/>
              </a:rPr>
              <a:t>(</a:t>
            </a:r>
            <a:r>
              <a:rPr lang="ja-JP" altLang="en-US" sz="900" dirty="0">
                <a:solidFill>
                  <a:schemeClr val="tx1"/>
                </a:solidFill>
                <a:latin typeface="Meiryo UI" panose="020B0604030504040204" pitchFamily="50" charset="-128"/>
                <a:ea typeface="Meiryo UI" panose="020B0604030504040204" pitchFamily="50" charset="-128"/>
              </a:rPr>
              <a:t>対象月翌月末ごろまで</a:t>
            </a:r>
            <a:r>
              <a:rPr lang="en-US" altLang="ja-JP" sz="900" dirty="0">
                <a:solidFill>
                  <a:schemeClr val="tx1"/>
                </a:solidFill>
                <a:latin typeface="Meiryo UI" panose="020B0604030504040204" pitchFamily="50" charset="-128"/>
                <a:ea typeface="Meiryo UI" panose="020B0604030504040204" pitchFamily="50" charset="-128"/>
              </a:rPr>
              <a:t>)</a:t>
            </a:r>
            <a:endParaRPr kumimoji="1" lang="ja-JP" altLang="en-US" sz="1000" dirty="0">
              <a:solidFill>
                <a:schemeClr val="tx1"/>
              </a:solidFill>
              <a:latin typeface="Meiryo UI" panose="020B0604030504040204" pitchFamily="50" charset="-128"/>
              <a:ea typeface="Meiryo UI" panose="020B0604030504040204" pitchFamily="50" charset="-128"/>
            </a:endParaRPr>
          </a:p>
        </p:txBody>
      </p:sp>
      <p:sp>
        <p:nvSpPr>
          <p:cNvPr id="77" name="正方形/長方形 76">
            <a:extLst>
              <a:ext uri="{FF2B5EF4-FFF2-40B4-BE49-F238E27FC236}">
                <a16:creationId xmlns:a16="http://schemas.microsoft.com/office/drawing/2014/main" id="{AE2CBE1B-EF8C-4B00-8628-621ECD8A143F}"/>
              </a:ext>
            </a:extLst>
          </p:cNvPr>
          <p:cNvSpPr/>
          <p:nvPr/>
        </p:nvSpPr>
        <p:spPr>
          <a:xfrm>
            <a:off x="2082300" y="3837848"/>
            <a:ext cx="1550099" cy="196223"/>
          </a:xfrm>
          <a:prstGeom prst="rect">
            <a:avLst/>
          </a:prstGeom>
          <a:noFill/>
          <a:ln w="19050" cap="flat" cmpd="sng" algn="ctr">
            <a:noFill/>
            <a:prstDash val="solid"/>
            <a:miter lim="800000"/>
          </a:ln>
          <a:effectLst/>
        </p:spPr>
        <p:txBody>
          <a:bodyPr wrap="none" lIns="0" tIns="36000" rIns="0" bIns="36000" rtlCol="0" anchor="ctr"/>
          <a:lstStyle/>
          <a:p>
            <a:pPr algn="ctr"/>
            <a:r>
              <a:rPr kumimoji="0" lang="ja-JP" altLang="en-US" sz="900" kern="0" dirty="0">
                <a:latin typeface="Meiryo UI"/>
                <a:ea typeface="Meiryo UI"/>
                <a:cs typeface="Arial" pitchFamily="34" charset="0"/>
              </a:rPr>
              <a:t>複数エリアを一括で登録可能</a:t>
            </a:r>
            <a:endParaRPr kumimoji="0" lang="en-US" altLang="ja-JP" sz="900" kern="0" dirty="0">
              <a:latin typeface="Meiryo UI"/>
              <a:ea typeface="Meiryo UI"/>
              <a:cs typeface="Arial" pitchFamily="34" charset="0"/>
            </a:endParaRPr>
          </a:p>
        </p:txBody>
      </p:sp>
      <p:sp>
        <p:nvSpPr>
          <p:cNvPr id="78" name="正方形/長方形 77">
            <a:extLst>
              <a:ext uri="{FF2B5EF4-FFF2-40B4-BE49-F238E27FC236}">
                <a16:creationId xmlns:a16="http://schemas.microsoft.com/office/drawing/2014/main" id="{9FD485ED-20F2-4477-B0C0-DF7C8394AD94}"/>
              </a:ext>
            </a:extLst>
          </p:cNvPr>
          <p:cNvSpPr/>
          <p:nvPr/>
        </p:nvSpPr>
        <p:spPr>
          <a:xfrm>
            <a:off x="4171600" y="3828178"/>
            <a:ext cx="1550099" cy="196223"/>
          </a:xfrm>
          <a:prstGeom prst="rect">
            <a:avLst/>
          </a:prstGeom>
          <a:noFill/>
          <a:ln w="19050" cap="flat" cmpd="sng" algn="ctr">
            <a:noFill/>
            <a:prstDash val="solid"/>
            <a:miter lim="800000"/>
          </a:ln>
          <a:effectLst/>
        </p:spPr>
        <p:txBody>
          <a:bodyPr wrap="none" lIns="0" tIns="36000" rIns="0" bIns="36000" rtlCol="0" anchor="ctr"/>
          <a:lstStyle/>
          <a:p>
            <a:pPr algn="ctr"/>
            <a:r>
              <a:rPr kumimoji="0" lang="ja-JP" altLang="en-US" sz="900" kern="0" dirty="0">
                <a:latin typeface="Meiryo UI"/>
                <a:ea typeface="Meiryo UI"/>
                <a:cs typeface="Arial" pitchFamily="34" charset="0"/>
              </a:rPr>
              <a:t>各エリアごとに登録する必要あり</a:t>
            </a:r>
            <a:endParaRPr kumimoji="0" lang="en-US" altLang="ja-JP" sz="900" kern="0" dirty="0">
              <a:latin typeface="Meiryo UI"/>
              <a:ea typeface="Meiryo UI"/>
              <a:cs typeface="Arial" pitchFamily="34" charset="0"/>
            </a:endParaRPr>
          </a:p>
        </p:txBody>
      </p:sp>
      <p:sp>
        <p:nvSpPr>
          <p:cNvPr id="73" name="正方形/長方形 72">
            <a:extLst>
              <a:ext uri="{FF2B5EF4-FFF2-40B4-BE49-F238E27FC236}">
                <a16:creationId xmlns:a16="http://schemas.microsoft.com/office/drawing/2014/main" id="{C0A707EA-A780-46BA-A2A5-25DC5F93E06B}"/>
              </a:ext>
            </a:extLst>
          </p:cNvPr>
          <p:cNvSpPr/>
          <p:nvPr/>
        </p:nvSpPr>
        <p:spPr>
          <a:xfrm>
            <a:off x="8054760" y="2071785"/>
            <a:ext cx="1550099" cy="196223"/>
          </a:xfrm>
          <a:prstGeom prst="rect">
            <a:avLst/>
          </a:prstGeom>
          <a:noFill/>
          <a:ln w="19050" cap="flat" cmpd="sng" algn="ctr">
            <a:noFill/>
            <a:prstDash val="solid"/>
            <a:miter lim="800000"/>
          </a:ln>
          <a:effectLst/>
        </p:spPr>
        <p:txBody>
          <a:bodyPr wrap="none" lIns="0" tIns="36000" rIns="0" bIns="36000" rtlCol="0" anchor="ctr"/>
          <a:lstStyle/>
          <a:p>
            <a:pPr algn="ctr"/>
            <a:r>
              <a:rPr kumimoji="0" lang="en-US" altLang="ja-JP" sz="900" kern="0" dirty="0">
                <a:latin typeface="Meiryo UI"/>
                <a:ea typeface="Meiryo UI"/>
                <a:cs typeface="Arial" pitchFamily="34" charset="0"/>
              </a:rPr>
              <a:t>※1 TSO</a:t>
            </a:r>
            <a:r>
              <a:rPr kumimoji="0" lang="ja-JP" altLang="en-US" sz="900" kern="0" dirty="0">
                <a:latin typeface="Meiryo UI"/>
                <a:ea typeface="Meiryo UI"/>
                <a:cs typeface="Arial" pitchFamily="34" charset="0"/>
              </a:rPr>
              <a:t>の供給電力量公表後</a:t>
            </a:r>
            <a:endParaRPr kumimoji="0" lang="en-US" altLang="ja-JP" sz="900" kern="0" dirty="0">
              <a:latin typeface="Meiryo UI"/>
              <a:ea typeface="Meiryo UI"/>
              <a:cs typeface="Arial" pitchFamily="34" charset="0"/>
            </a:endParaRPr>
          </a:p>
        </p:txBody>
      </p:sp>
      <p:grpSp>
        <p:nvGrpSpPr>
          <p:cNvPr id="75" name="グループ化 74">
            <a:extLst>
              <a:ext uri="{FF2B5EF4-FFF2-40B4-BE49-F238E27FC236}">
                <a16:creationId xmlns:a16="http://schemas.microsoft.com/office/drawing/2014/main" id="{89EBBE27-C223-4E58-AE90-DB07F22903E0}"/>
              </a:ext>
            </a:extLst>
          </p:cNvPr>
          <p:cNvGrpSpPr/>
          <p:nvPr/>
        </p:nvGrpSpPr>
        <p:grpSpPr>
          <a:xfrm>
            <a:off x="5989186" y="822685"/>
            <a:ext cx="3842712" cy="205890"/>
            <a:chOff x="6068600" y="822685"/>
            <a:chExt cx="3510050" cy="205890"/>
          </a:xfrm>
        </p:grpSpPr>
        <p:sp>
          <p:nvSpPr>
            <p:cNvPr id="76" name="正方形/長方形 75">
              <a:extLst>
                <a:ext uri="{FF2B5EF4-FFF2-40B4-BE49-F238E27FC236}">
                  <a16:creationId xmlns:a16="http://schemas.microsoft.com/office/drawing/2014/main" id="{EB1E123F-8C32-418A-88D8-9FE5B5F7E113}"/>
                </a:ext>
              </a:extLst>
            </p:cNvPr>
            <p:cNvSpPr/>
            <p:nvPr/>
          </p:nvSpPr>
          <p:spPr>
            <a:xfrm>
              <a:off x="6506504" y="822685"/>
              <a:ext cx="1254159"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再エネ業務統合システム</a:t>
              </a:r>
            </a:p>
          </p:txBody>
        </p:sp>
        <p:sp>
          <p:nvSpPr>
            <p:cNvPr id="79" name="正方形/長方形 78">
              <a:extLst>
                <a:ext uri="{FF2B5EF4-FFF2-40B4-BE49-F238E27FC236}">
                  <a16:creationId xmlns:a16="http://schemas.microsoft.com/office/drawing/2014/main" id="{9DCA49D8-F514-4C59-9DA2-6F9237451731}"/>
                </a:ext>
              </a:extLst>
            </p:cNvPr>
            <p:cNvSpPr/>
            <p:nvPr/>
          </p:nvSpPr>
          <p:spPr>
            <a:xfrm>
              <a:off x="6369354" y="853531"/>
              <a:ext cx="166154" cy="132923"/>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85" name="正方形/長方形 84">
              <a:extLst>
                <a:ext uri="{FF2B5EF4-FFF2-40B4-BE49-F238E27FC236}">
                  <a16:creationId xmlns:a16="http://schemas.microsoft.com/office/drawing/2014/main" id="{57ABEF43-0AF6-4B5E-9641-9D19CEF3E8EA}"/>
                </a:ext>
              </a:extLst>
            </p:cNvPr>
            <p:cNvSpPr/>
            <p:nvPr/>
          </p:nvSpPr>
          <p:spPr>
            <a:xfrm>
              <a:off x="7488525" y="853531"/>
              <a:ext cx="166154" cy="132923"/>
            </a:xfrm>
            <a:prstGeom prst="rect">
              <a:avLst/>
            </a:prstGeom>
            <a:noFill/>
            <a:ln w="38100" cap="flat" cmpd="thickThin"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86" name="正方形/長方形 85">
              <a:extLst>
                <a:ext uri="{FF2B5EF4-FFF2-40B4-BE49-F238E27FC236}">
                  <a16:creationId xmlns:a16="http://schemas.microsoft.com/office/drawing/2014/main" id="{03806603-34B4-4429-B8EC-DDF1397263FD}"/>
                </a:ext>
              </a:extLst>
            </p:cNvPr>
            <p:cNvSpPr/>
            <p:nvPr/>
          </p:nvSpPr>
          <p:spPr>
            <a:xfrm>
              <a:off x="7645826" y="822685"/>
              <a:ext cx="1125542"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zh-TW" altLang="en-US" sz="738" kern="0" dirty="0">
                  <a:latin typeface="Meiryo UI"/>
                  <a:ea typeface="Meiryo UI"/>
                  <a:cs typeface="Arial" pitchFamily="34" charset="0"/>
                </a:rPr>
                <a:t>業務詳細仕様</a:t>
              </a:r>
              <a:r>
                <a:rPr kumimoji="0" lang="ja-JP" altLang="en-US" sz="738" kern="0" dirty="0">
                  <a:latin typeface="Meiryo UI"/>
                  <a:ea typeface="Meiryo UI"/>
                  <a:cs typeface="Arial" pitchFamily="34" charset="0"/>
                </a:rPr>
                <a:t>の対象</a:t>
              </a:r>
            </a:p>
          </p:txBody>
        </p:sp>
        <p:sp>
          <p:nvSpPr>
            <p:cNvPr id="87" name="正方形/長方形 86">
              <a:extLst>
                <a:ext uri="{FF2B5EF4-FFF2-40B4-BE49-F238E27FC236}">
                  <a16:creationId xmlns:a16="http://schemas.microsoft.com/office/drawing/2014/main" id="{C58DB27E-57E9-4381-B063-CA3F0197F74D}"/>
                </a:ext>
              </a:extLst>
            </p:cNvPr>
            <p:cNvSpPr/>
            <p:nvPr/>
          </p:nvSpPr>
          <p:spPr>
            <a:xfrm>
              <a:off x="6068600" y="822685"/>
              <a:ext cx="299077" cy="198871"/>
            </a:xfrm>
            <a:prstGeom prst="rect">
              <a:avLst/>
            </a:prstGeom>
            <a:noFill/>
          </p:spPr>
          <p:txBody>
            <a:bodyPr wrap="none">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r>
                <a:rPr kumimoji="0" lang="ja-JP" altLang="en-US" sz="738" kern="0" dirty="0">
                  <a:latin typeface="Meiryo UI"/>
                  <a:ea typeface="Meiryo UI"/>
                  <a:cs typeface="Arial" pitchFamily="34" charset="0"/>
                </a:rPr>
                <a:t>凡例</a:t>
              </a:r>
            </a:p>
          </p:txBody>
        </p:sp>
        <p:sp>
          <p:nvSpPr>
            <p:cNvPr id="88" name="フローチャート: 定義済み処理 87">
              <a:extLst>
                <a:ext uri="{FF2B5EF4-FFF2-40B4-BE49-F238E27FC236}">
                  <a16:creationId xmlns:a16="http://schemas.microsoft.com/office/drawing/2014/main" id="{F5F01A9C-0CCB-4DE5-9F84-4FABDB175AA6}"/>
                </a:ext>
              </a:extLst>
            </p:cNvPr>
            <p:cNvSpPr/>
            <p:nvPr/>
          </p:nvSpPr>
          <p:spPr>
            <a:xfrm>
              <a:off x="8579834" y="853531"/>
              <a:ext cx="237359" cy="144000"/>
            </a:xfrm>
            <a:prstGeom prst="flowChartPredefinedProcess">
              <a:avLst/>
            </a:prstGeom>
            <a:noFill/>
            <a:ln w="19050" cap="flat" cmpd="sng" algn="ctr">
              <a:solidFill>
                <a:sysClr val="window" lastClr="FFFFFF">
                  <a:lumMod val="65000"/>
                </a:sysClr>
              </a:solidFill>
              <a:prstDash val="solid"/>
              <a:miter lim="800000"/>
            </a:ln>
            <a:effectLst/>
          </p:spPr>
          <p:txBody>
            <a:bodyPr wrap="none" lIns="0" tIns="33231" rIns="0" bIns="33231" rtlCol="0" anchor="ctr"/>
            <a:lstStyle/>
            <a:p>
              <a:pPr algn="ctr"/>
              <a:endParaRPr kumimoji="0" lang="ja-JP" altLang="en-US" sz="800" kern="0" dirty="0">
                <a:latin typeface="Meiryo UI" panose="020B0604030504040204" pitchFamily="50" charset="-128"/>
                <a:ea typeface="Meiryo UI" panose="020B0604030504040204" pitchFamily="50" charset="-128"/>
                <a:cs typeface="Arial" pitchFamily="34" charset="0"/>
              </a:endParaRPr>
            </a:p>
          </p:txBody>
        </p:sp>
        <p:sp>
          <p:nvSpPr>
            <p:cNvPr id="90" name="正方形/長方形 89">
              <a:extLst>
                <a:ext uri="{FF2B5EF4-FFF2-40B4-BE49-F238E27FC236}">
                  <a16:creationId xmlns:a16="http://schemas.microsoft.com/office/drawing/2014/main" id="{5BDE4F4E-E991-482D-910C-E905B5FD3402}"/>
                </a:ext>
              </a:extLst>
            </p:cNvPr>
            <p:cNvSpPr/>
            <p:nvPr/>
          </p:nvSpPr>
          <p:spPr>
            <a:xfrm>
              <a:off x="8795264" y="822685"/>
              <a:ext cx="783386"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他業務プロセス</a:t>
              </a:r>
            </a:p>
          </p:txBody>
        </p:sp>
      </p:grpSp>
      <p:sp>
        <p:nvSpPr>
          <p:cNvPr id="93" name="ドーナツ 24">
            <a:extLst>
              <a:ext uri="{FF2B5EF4-FFF2-40B4-BE49-F238E27FC236}">
                <a16:creationId xmlns:a16="http://schemas.microsoft.com/office/drawing/2014/main" id="{E5783D4E-E7A5-4EFB-A15B-FE3F2540CF74}"/>
              </a:ext>
            </a:extLst>
          </p:cNvPr>
          <p:cNvSpPr/>
          <p:nvPr/>
        </p:nvSpPr>
        <p:spPr bwMode="auto">
          <a:xfrm>
            <a:off x="9193212" y="3152644"/>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END</a:t>
            </a:r>
          </a:p>
        </p:txBody>
      </p:sp>
      <p:grpSp>
        <p:nvGrpSpPr>
          <p:cNvPr id="94" name="グループ化 93">
            <a:extLst>
              <a:ext uri="{FF2B5EF4-FFF2-40B4-BE49-F238E27FC236}">
                <a16:creationId xmlns:a16="http://schemas.microsoft.com/office/drawing/2014/main" id="{47E88646-8E39-4217-9B27-EFE377FB549D}"/>
              </a:ext>
            </a:extLst>
          </p:cNvPr>
          <p:cNvGrpSpPr/>
          <p:nvPr/>
        </p:nvGrpSpPr>
        <p:grpSpPr>
          <a:xfrm>
            <a:off x="7314972" y="2941516"/>
            <a:ext cx="734400" cy="612227"/>
            <a:chOff x="3320370" y="3449261"/>
            <a:chExt cx="734400" cy="612227"/>
          </a:xfrm>
        </p:grpSpPr>
        <p:sp>
          <p:nvSpPr>
            <p:cNvPr id="111" name="正方形/長方形 110">
              <a:extLst>
                <a:ext uri="{FF2B5EF4-FFF2-40B4-BE49-F238E27FC236}">
                  <a16:creationId xmlns:a16="http://schemas.microsoft.com/office/drawing/2014/main" id="{5D4E688B-DAA0-44CC-8397-B15822E7EBB3}"/>
                </a:ext>
              </a:extLst>
            </p:cNvPr>
            <p:cNvSpPr/>
            <p:nvPr/>
          </p:nvSpPr>
          <p:spPr>
            <a:xfrm>
              <a:off x="3320370"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lang="ja-JP" altLang="en-US" sz="800">
                  <a:latin typeface="Meiryo UI" panose="020B0604030504040204" pitchFamily="50" charset="-128"/>
                  <a:ea typeface="Meiryo UI" panose="020B0604030504040204" pitchFamily="50" charset="-128"/>
                  <a:cs typeface="Arial" pitchFamily="34" charset="0"/>
                </a:rPr>
                <a:t>当月度</a:t>
              </a:r>
              <a:r>
                <a:rPr lang="en-US" altLang="ja-JP" sz="800" dirty="0">
                  <a:latin typeface="Meiryo UI" panose="020B0604030504040204" pitchFamily="50" charset="-128"/>
                  <a:ea typeface="Meiryo UI" panose="020B0604030504040204" pitchFamily="50" charset="-128"/>
                  <a:cs typeface="Arial" pitchFamily="34" charset="0"/>
                </a:rPr>
                <a:t>JEPX</a:t>
              </a:r>
              <a:r>
                <a:rPr lang="ja-JP" altLang="en-US" sz="800">
                  <a:latin typeface="Meiryo UI" panose="020B0604030504040204" pitchFamily="50" charset="-128"/>
                  <a:ea typeface="Meiryo UI" panose="020B0604030504040204" pitchFamily="50" charset="-128"/>
                  <a:cs typeface="Arial" pitchFamily="34" charset="0"/>
                </a:rPr>
                <a:t>スポット・</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時間前</a:t>
              </a:r>
              <a:r>
                <a:rPr lang="ja-JP" altLang="en-US" sz="800">
                  <a:latin typeface="Meiryo UI" panose="020B0604030504040204" pitchFamily="50" charset="-128"/>
                  <a:ea typeface="Meiryo UI" panose="020B0604030504040204" pitchFamily="50" charset="-128"/>
                  <a:cs typeface="Arial" pitchFamily="34" charset="0"/>
                </a:rPr>
                <a:t>市場価格</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a:latin typeface="Meiryo UI" panose="020B0604030504040204" pitchFamily="50" charset="-128"/>
                  <a:ea typeface="Meiryo UI" panose="020B0604030504040204" pitchFamily="50" charset="-128"/>
                  <a:cs typeface="Arial" pitchFamily="34" charset="0"/>
                </a:rPr>
                <a:t>の確認</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125" name="テキスト ボックス 124">
              <a:extLst>
                <a:ext uri="{FF2B5EF4-FFF2-40B4-BE49-F238E27FC236}">
                  <a16:creationId xmlns:a16="http://schemas.microsoft.com/office/drawing/2014/main" id="{09A4DF86-BDD4-44C4-B45E-D8E458409520}"/>
                </a:ext>
              </a:extLst>
            </p:cNvPr>
            <p:cNvSpPr txBox="1"/>
            <p:nvPr/>
          </p:nvSpPr>
          <p:spPr>
            <a:xfrm>
              <a:off x="3320370"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08</a:t>
              </a:r>
              <a:endParaRPr lang="ja-JP" altLang="en-US" sz="800" dirty="0">
                <a:latin typeface="Meiryo UI" panose="020B0604030504040204" pitchFamily="50" charset="-128"/>
                <a:ea typeface="Meiryo UI" panose="020B0604030504040204" pitchFamily="50" charset="-128"/>
              </a:endParaRPr>
            </a:p>
          </p:txBody>
        </p:sp>
      </p:grpSp>
      <p:cxnSp>
        <p:nvCxnSpPr>
          <p:cNvPr id="126" name="直線矢印コネクタ 125">
            <a:extLst>
              <a:ext uri="{FF2B5EF4-FFF2-40B4-BE49-F238E27FC236}">
                <a16:creationId xmlns:a16="http://schemas.microsoft.com/office/drawing/2014/main" id="{450BE111-DF2E-4DB4-82EE-C9042CC024EE}"/>
              </a:ext>
            </a:extLst>
          </p:cNvPr>
          <p:cNvCxnSpPr>
            <a:cxnSpLocks/>
            <a:stCxn id="111" idx="3"/>
            <a:endCxn id="127" idx="1"/>
          </p:cNvCxnSpPr>
          <p:nvPr/>
        </p:nvCxnSpPr>
        <p:spPr>
          <a:xfrm>
            <a:off x="8049372" y="3330543"/>
            <a:ext cx="310078" cy="846"/>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127" name="ひし形 110">
            <a:extLst>
              <a:ext uri="{FF2B5EF4-FFF2-40B4-BE49-F238E27FC236}">
                <a16:creationId xmlns:a16="http://schemas.microsoft.com/office/drawing/2014/main" id="{D4762344-26A9-4B01-8E5D-0F0F2B7F5143}"/>
              </a:ext>
            </a:extLst>
          </p:cNvPr>
          <p:cNvSpPr>
            <a:spLocks/>
          </p:cNvSpPr>
          <p:nvPr/>
        </p:nvSpPr>
        <p:spPr>
          <a:xfrm>
            <a:off x="8359450" y="3165235"/>
            <a:ext cx="473336" cy="332308"/>
          </a:xfrm>
          <a:prstGeom prst="diamond">
            <a:avLst/>
          </a:prstGeom>
          <a:noFill/>
          <a:ln w="12700" cap="flat" cmpd="sng" algn="ctr">
            <a:solidFill>
              <a:sysClr val="window" lastClr="FFFFFF">
                <a:lumMod val="50000"/>
              </a:sysClr>
            </a:solidFill>
            <a:prstDash val="solid"/>
            <a:miter lim="800000"/>
          </a:ln>
          <a:effectLst/>
        </p:spPr>
        <p:txBody>
          <a:bodyPr wrap="none" lIns="0" tIns="0" rIns="0" bIns="0" rtlCol="0" anchor="ctr"/>
          <a:lstStyle/>
          <a:p>
            <a:pPr algn="ctr">
              <a:defRPr/>
            </a:pPr>
            <a:r>
              <a:rPr kumimoji="0" lang="ja-JP" altLang="en-US" sz="800" kern="0" dirty="0">
                <a:latin typeface="Meiryo UI" panose="020B0604030504040204" pitchFamily="50" charset="-128"/>
                <a:ea typeface="Meiryo UI" panose="020B0604030504040204" pitchFamily="50" charset="-128"/>
              </a:rPr>
              <a:t>確認</a:t>
            </a:r>
            <a:endParaRPr kumimoji="0" lang="en-US" altLang="ja-JP" sz="800" kern="0" dirty="0">
              <a:latin typeface="Meiryo UI" panose="020B0604030504040204" pitchFamily="50" charset="-128"/>
              <a:ea typeface="Meiryo UI" panose="020B0604030504040204" pitchFamily="50" charset="-128"/>
            </a:endParaRPr>
          </a:p>
          <a:p>
            <a:pPr algn="ctr">
              <a:defRPr/>
            </a:pPr>
            <a:r>
              <a:rPr kumimoji="0" lang="ja-JP" altLang="en-US" sz="800" kern="0" dirty="0">
                <a:latin typeface="Meiryo UI" panose="020B0604030504040204" pitchFamily="50" charset="-128"/>
                <a:ea typeface="Meiryo UI" panose="020B0604030504040204" pitchFamily="50" charset="-128"/>
              </a:rPr>
              <a:t>結果</a:t>
            </a:r>
            <a:endParaRPr kumimoji="0" lang="en-US" altLang="ja-JP" sz="800" kern="0" dirty="0">
              <a:latin typeface="Meiryo UI" panose="020B0604030504040204" pitchFamily="50" charset="-128"/>
              <a:ea typeface="Meiryo UI" panose="020B0604030504040204" pitchFamily="50" charset="-128"/>
            </a:endParaRPr>
          </a:p>
        </p:txBody>
      </p:sp>
      <p:sp>
        <p:nvSpPr>
          <p:cNvPr id="128" name="正方形/長方形 127">
            <a:extLst>
              <a:ext uri="{FF2B5EF4-FFF2-40B4-BE49-F238E27FC236}">
                <a16:creationId xmlns:a16="http://schemas.microsoft.com/office/drawing/2014/main" id="{0EF7FAA9-10F3-4122-98CA-BF22511349F7}"/>
              </a:ext>
            </a:extLst>
          </p:cNvPr>
          <p:cNvSpPr/>
          <p:nvPr/>
        </p:nvSpPr>
        <p:spPr>
          <a:xfrm>
            <a:off x="8529738" y="2897151"/>
            <a:ext cx="473335"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却下</a:t>
            </a:r>
          </a:p>
        </p:txBody>
      </p:sp>
      <p:sp>
        <p:nvSpPr>
          <p:cNvPr id="130" name="正方形/長方形 129">
            <a:extLst>
              <a:ext uri="{FF2B5EF4-FFF2-40B4-BE49-F238E27FC236}">
                <a16:creationId xmlns:a16="http://schemas.microsoft.com/office/drawing/2014/main" id="{C4601F17-A675-4AFB-98F7-F351A3FA53C8}"/>
              </a:ext>
            </a:extLst>
          </p:cNvPr>
          <p:cNvSpPr/>
          <p:nvPr/>
        </p:nvSpPr>
        <p:spPr>
          <a:xfrm>
            <a:off x="8745684" y="3442461"/>
            <a:ext cx="473335"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承認</a:t>
            </a:r>
          </a:p>
        </p:txBody>
      </p:sp>
      <p:cxnSp>
        <p:nvCxnSpPr>
          <p:cNvPr id="145" name="直線矢印コネクタ 144">
            <a:extLst>
              <a:ext uri="{FF2B5EF4-FFF2-40B4-BE49-F238E27FC236}">
                <a16:creationId xmlns:a16="http://schemas.microsoft.com/office/drawing/2014/main" id="{83409E25-05FB-4B92-BAFA-7E8A7F0BAE04}"/>
              </a:ext>
            </a:extLst>
          </p:cNvPr>
          <p:cNvCxnSpPr>
            <a:cxnSpLocks/>
            <a:stCxn id="127" idx="3"/>
            <a:endCxn id="93" idx="2"/>
          </p:cNvCxnSpPr>
          <p:nvPr/>
        </p:nvCxnSpPr>
        <p:spPr>
          <a:xfrm>
            <a:off x="8832786" y="3331389"/>
            <a:ext cx="360426" cy="4543"/>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147" name="直線矢印コネクタ 146">
            <a:extLst>
              <a:ext uri="{FF2B5EF4-FFF2-40B4-BE49-F238E27FC236}">
                <a16:creationId xmlns:a16="http://schemas.microsoft.com/office/drawing/2014/main" id="{C88BD55E-5BE3-4848-B28A-54BB04E0FF93}"/>
              </a:ext>
            </a:extLst>
          </p:cNvPr>
          <p:cNvCxnSpPr>
            <a:cxnSpLocks/>
            <a:stCxn id="154" idx="2"/>
            <a:endCxn id="64" idx="0"/>
          </p:cNvCxnSpPr>
          <p:nvPr/>
        </p:nvCxnSpPr>
        <p:spPr>
          <a:xfrm>
            <a:off x="5530715" y="5595463"/>
            <a:ext cx="3407" cy="333759"/>
          </a:xfrm>
          <a:prstGeom prst="straightConnector1">
            <a:avLst/>
          </a:prstGeom>
          <a:noFill/>
          <a:ln w="6350" cap="flat" cmpd="sng" algn="ctr">
            <a:solidFill>
              <a:sysClr val="window" lastClr="FFFFFF">
                <a:lumMod val="65000"/>
              </a:sysClr>
            </a:solidFill>
            <a:prstDash val="dash"/>
            <a:miter lim="800000"/>
            <a:tailEnd type="triangle"/>
          </a:ln>
          <a:effectLst/>
        </p:spPr>
      </p:cxnSp>
      <p:cxnSp>
        <p:nvCxnSpPr>
          <p:cNvPr id="149" name="コネクタ: カギ線 148">
            <a:extLst>
              <a:ext uri="{FF2B5EF4-FFF2-40B4-BE49-F238E27FC236}">
                <a16:creationId xmlns:a16="http://schemas.microsoft.com/office/drawing/2014/main" id="{9EC1900C-D2F6-4991-91EE-21A35467B23E}"/>
              </a:ext>
            </a:extLst>
          </p:cNvPr>
          <p:cNvCxnSpPr>
            <a:cxnSpLocks/>
            <a:stCxn id="127" idx="0"/>
            <a:endCxn id="89" idx="0"/>
          </p:cNvCxnSpPr>
          <p:nvPr/>
        </p:nvCxnSpPr>
        <p:spPr>
          <a:xfrm rot="16200000" flipH="1" flipV="1">
            <a:off x="4965358" y="530040"/>
            <a:ext cx="995565" cy="6265954"/>
          </a:xfrm>
          <a:prstGeom prst="bentConnector3">
            <a:avLst>
              <a:gd name="adj1" fmla="val -22962"/>
            </a:avLst>
          </a:prstGeom>
          <a:ln>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72" name="矢印: 左右 71">
            <a:extLst>
              <a:ext uri="{FF2B5EF4-FFF2-40B4-BE49-F238E27FC236}">
                <a16:creationId xmlns:a16="http://schemas.microsoft.com/office/drawing/2014/main" id="{96C57E8B-2264-49F8-9EEC-97FE8E19E4D4}"/>
              </a:ext>
            </a:extLst>
          </p:cNvPr>
          <p:cNvSpPr/>
          <p:nvPr/>
        </p:nvSpPr>
        <p:spPr>
          <a:xfrm>
            <a:off x="1913442" y="3247630"/>
            <a:ext cx="1887816" cy="446399"/>
          </a:xfrm>
          <a:prstGeom prst="leftRightArrow">
            <a:avLst>
              <a:gd name="adj1" fmla="val 69954"/>
              <a:gd name="adj2" fmla="val 50000"/>
            </a:avLst>
          </a:prstGeom>
          <a:solidFill>
            <a:schemeClr val="bg1"/>
          </a:solidFill>
          <a:ln w="9525">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000" dirty="0">
                <a:solidFill>
                  <a:schemeClr val="tx1"/>
                </a:solidFill>
                <a:latin typeface="Meiryo UI" panose="020B0604030504040204" pitchFamily="50" charset="-128"/>
                <a:ea typeface="Meiryo UI" panose="020B0604030504040204" pitchFamily="50" charset="-128"/>
              </a:rPr>
              <a:t>対象月翌月の</a:t>
            </a:r>
            <a:r>
              <a:rPr lang="en-US" altLang="ja-JP" sz="1000" dirty="0">
                <a:solidFill>
                  <a:schemeClr val="tx1"/>
                </a:solidFill>
                <a:latin typeface="Meiryo UI" panose="020B0604030504040204" pitchFamily="50" charset="-128"/>
                <a:ea typeface="Meiryo UI" panose="020B0604030504040204" pitchFamily="50" charset="-128"/>
              </a:rPr>
              <a:t>1</a:t>
            </a:r>
            <a:r>
              <a:rPr lang="ja-JP" altLang="en-US" sz="1000" dirty="0">
                <a:solidFill>
                  <a:schemeClr val="tx1"/>
                </a:solidFill>
                <a:latin typeface="Meiryo UI" panose="020B0604030504040204" pitchFamily="50" charset="-128"/>
                <a:ea typeface="Meiryo UI" panose="020B0604030504040204" pitchFamily="50" charset="-128"/>
              </a:rPr>
              <a:t>日以降可</a:t>
            </a:r>
            <a:endParaRPr kumimoji="1" lang="ja-JP" altLang="en-US" sz="1000" dirty="0">
              <a:solidFill>
                <a:schemeClr val="tx1"/>
              </a:solidFill>
              <a:latin typeface="Meiryo UI" panose="020B0604030504040204" pitchFamily="50" charset="-128"/>
              <a:ea typeface="Meiryo UI" panose="020B0604030504040204" pitchFamily="50" charset="-128"/>
            </a:endParaRPr>
          </a:p>
        </p:txBody>
      </p:sp>
      <p:grpSp>
        <p:nvGrpSpPr>
          <p:cNvPr id="153" name="グループ化 152">
            <a:extLst>
              <a:ext uri="{FF2B5EF4-FFF2-40B4-BE49-F238E27FC236}">
                <a16:creationId xmlns:a16="http://schemas.microsoft.com/office/drawing/2014/main" id="{537B7C6B-B9DA-43A1-96B2-0808B537B268}"/>
              </a:ext>
            </a:extLst>
          </p:cNvPr>
          <p:cNvGrpSpPr/>
          <p:nvPr/>
        </p:nvGrpSpPr>
        <p:grpSpPr>
          <a:xfrm>
            <a:off x="5163515" y="4983236"/>
            <a:ext cx="734400" cy="612227"/>
            <a:chOff x="2491032" y="3449261"/>
            <a:chExt cx="734400" cy="612227"/>
          </a:xfrm>
        </p:grpSpPr>
        <p:sp>
          <p:nvSpPr>
            <p:cNvPr id="154" name="正方形/長方形 153">
              <a:extLst>
                <a:ext uri="{FF2B5EF4-FFF2-40B4-BE49-F238E27FC236}">
                  <a16:creationId xmlns:a16="http://schemas.microsoft.com/office/drawing/2014/main" id="{783AC80B-D1CE-43D6-9B22-3D22ABB94C54}"/>
                </a:ext>
              </a:extLst>
            </p:cNvPr>
            <p:cNvSpPr/>
            <p:nvPr/>
          </p:nvSpPr>
          <p:spPr>
            <a:xfrm>
              <a:off x="2491032" y="3615088"/>
              <a:ext cx="734400"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当月度</a:t>
              </a:r>
              <a:r>
                <a:rPr kumimoji="0" lang="en-US" altLang="ja-JP" sz="800" kern="0" dirty="0">
                  <a:latin typeface="Meiryo UI" panose="020B0604030504040204" pitchFamily="50" charset="-128"/>
                  <a:ea typeface="Meiryo UI" panose="020B0604030504040204" pitchFamily="50" charset="-128"/>
                  <a:cs typeface="Arial" pitchFamily="34" charset="0"/>
                </a:rPr>
                <a:t>JEPX</a:t>
              </a:r>
              <a:r>
                <a:rPr kumimoji="0" lang="ja-JP" altLang="en-US" sz="800" kern="0" dirty="0">
                  <a:latin typeface="Meiryo UI" panose="020B0604030504040204" pitchFamily="50" charset="-128"/>
                  <a:ea typeface="Meiryo UI" panose="020B0604030504040204" pitchFamily="50" charset="-128"/>
                  <a:cs typeface="Arial" pitchFamily="34" charset="0"/>
                </a:rPr>
                <a:t>スポット・</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時間前市場価格</a:t>
              </a:r>
            </a:p>
            <a:p>
              <a:pPr algn="ctr"/>
              <a:r>
                <a:rPr kumimoji="0" lang="ja-JP" altLang="en-US" sz="800" kern="0" dirty="0">
                  <a:latin typeface="Meiryo UI" panose="020B0604030504040204" pitchFamily="50" charset="-128"/>
                  <a:ea typeface="Meiryo UI" panose="020B0604030504040204" pitchFamily="50" charset="-128"/>
                  <a:cs typeface="Arial" pitchFamily="34" charset="0"/>
                </a:rPr>
                <a:t>算定</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155" name="テキスト ボックス 154">
              <a:extLst>
                <a:ext uri="{FF2B5EF4-FFF2-40B4-BE49-F238E27FC236}">
                  <a16:creationId xmlns:a16="http://schemas.microsoft.com/office/drawing/2014/main" id="{16F716FB-B745-4EA7-98AC-B9D1D401E5EF}"/>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05</a:t>
              </a:r>
              <a:endParaRPr lang="ja-JP" altLang="en-US" sz="800" dirty="0">
                <a:latin typeface="Meiryo UI" panose="020B0604030504040204" pitchFamily="50" charset="-128"/>
                <a:ea typeface="Meiryo UI" panose="020B0604030504040204" pitchFamily="50" charset="-128"/>
              </a:endParaRPr>
            </a:p>
          </p:txBody>
        </p:sp>
      </p:grpSp>
      <p:cxnSp>
        <p:nvCxnSpPr>
          <p:cNvPr id="156" name="直線矢印コネクタ 155">
            <a:extLst>
              <a:ext uri="{FF2B5EF4-FFF2-40B4-BE49-F238E27FC236}">
                <a16:creationId xmlns:a16="http://schemas.microsoft.com/office/drawing/2014/main" id="{8DE87420-89BB-4329-B7B0-4B1E859C70D3}"/>
              </a:ext>
            </a:extLst>
          </p:cNvPr>
          <p:cNvCxnSpPr>
            <a:cxnSpLocks/>
            <a:stCxn id="59" idx="2"/>
            <a:endCxn id="154" idx="0"/>
          </p:cNvCxnSpPr>
          <p:nvPr/>
        </p:nvCxnSpPr>
        <p:spPr>
          <a:xfrm flipH="1">
            <a:off x="5530715" y="4601587"/>
            <a:ext cx="1" cy="547476"/>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71" name="グループ化 70">
            <a:extLst>
              <a:ext uri="{FF2B5EF4-FFF2-40B4-BE49-F238E27FC236}">
                <a16:creationId xmlns:a16="http://schemas.microsoft.com/office/drawing/2014/main" id="{5DFB1E94-3669-4465-B06B-E8F5D3FA7F26}"/>
              </a:ext>
            </a:extLst>
          </p:cNvPr>
          <p:cNvGrpSpPr/>
          <p:nvPr/>
        </p:nvGrpSpPr>
        <p:grpSpPr>
          <a:xfrm>
            <a:off x="6300378" y="3989360"/>
            <a:ext cx="734400" cy="612227"/>
            <a:chOff x="3320370" y="3449261"/>
            <a:chExt cx="734400" cy="612227"/>
          </a:xfrm>
          <a:noFill/>
        </p:grpSpPr>
        <p:sp>
          <p:nvSpPr>
            <p:cNvPr id="82" name="正方形/長方形 81">
              <a:extLst>
                <a:ext uri="{FF2B5EF4-FFF2-40B4-BE49-F238E27FC236}">
                  <a16:creationId xmlns:a16="http://schemas.microsoft.com/office/drawing/2014/main" id="{921F3FEA-BB99-4FCA-A86D-63082FF3E2A2}"/>
                </a:ext>
              </a:extLst>
            </p:cNvPr>
            <p:cNvSpPr/>
            <p:nvPr/>
          </p:nvSpPr>
          <p:spPr>
            <a:xfrm>
              <a:off x="3320370"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当月度</a:t>
              </a:r>
              <a:r>
                <a:rPr kumimoji="0" lang="en-US" altLang="ja-JP" sz="800" kern="0" dirty="0">
                  <a:latin typeface="Meiryo UI" panose="020B0604030504040204" pitchFamily="50" charset="-128"/>
                  <a:ea typeface="Meiryo UI" panose="020B0604030504040204" pitchFamily="50" charset="-128"/>
                  <a:cs typeface="Arial" pitchFamily="34" charset="0"/>
                </a:rPr>
                <a:t>JEPX</a:t>
              </a:r>
              <a:r>
                <a:rPr kumimoji="0" lang="ja-JP" altLang="en-US" sz="800" kern="0" dirty="0">
                  <a:latin typeface="Meiryo UI" panose="020B0604030504040204" pitchFamily="50" charset="-128"/>
                  <a:ea typeface="Meiryo UI" panose="020B0604030504040204" pitchFamily="50" charset="-128"/>
                  <a:cs typeface="Arial" pitchFamily="34" charset="0"/>
                </a:rPr>
                <a:t>スポット・</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時間前市場価格</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の結果確認・</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確認依頼</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83" name="テキスト ボックス 82">
              <a:extLst>
                <a:ext uri="{FF2B5EF4-FFF2-40B4-BE49-F238E27FC236}">
                  <a16:creationId xmlns:a16="http://schemas.microsoft.com/office/drawing/2014/main" id="{0D980A87-A57C-41BE-8C59-5D4F98477AB3}"/>
                </a:ext>
              </a:extLst>
            </p:cNvPr>
            <p:cNvSpPr txBox="1"/>
            <p:nvPr/>
          </p:nvSpPr>
          <p:spPr>
            <a:xfrm>
              <a:off x="3320370" y="3449261"/>
              <a:ext cx="268887" cy="181380"/>
            </a:xfrm>
            <a:prstGeom prst="rect">
              <a:avLst/>
            </a:prstGeom>
            <a:grp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06</a:t>
              </a:r>
              <a:endParaRPr lang="ja-JP" altLang="en-US" sz="800" dirty="0">
                <a:latin typeface="Meiryo UI" panose="020B0604030504040204" pitchFamily="50" charset="-128"/>
                <a:ea typeface="Meiryo UI" panose="020B0604030504040204" pitchFamily="50" charset="-128"/>
              </a:endParaRPr>
            </a:p>
          </p:txBody>
        </p:sp>
      </p:grpSp>
      <p:grpSp>
        <p:nvGrpSpPr>
          <p:cNvPr id="91" name="グループ化 90">
            <a:extLst>
              <a:ext uri="{FF2B5EF4-FFF2-40B4-BE49-F238E27FC236}">
                <a16:creationId xmlns:a16="http://schemas.microsoft.com/office/drawing/2014/main" id="{3D17600D-EEAD-4B14-BCFC-6B2C9A3AEB8F}"/>
              </a:ext>
            </a:extLst>
          </p:cNvPr>
          <p:cNvGrpSpPr/>
          <p:nvPr/>
        </p:nvGrpSpPr>
        <p:grpSpPr>
          <a:xfrm>
            <a:off x="6300378" y="2936392"/>
            <a:ext cx="734400" cy="612227"/>
            <a:chOff x="3320370" y="3449261"/>
            <a:chExt cx="734400" cy="612227"/>
          </a:xfrm>
          <a:noFill/>
        </p:grpSpPr>
        <p:sp>
          <p:nvSpPr>
            <p:cNvPr id="110" name="正方形/長方形 109">
              <a:extLst>
                <a:ext uri="{FF2B5EF4-FFF2-40B4-BE49-F238E27FC236}">
                  <a16:creationId xmlns:a16="http://schemas.microsoft.com/office/drawing/2014/main" id="{A60CDB23-0AD0-4D44-A21B-CB04231D7F77}"/>
                </a:ext>
              </a:extLst>
            </p:cNvPr>
            <p:cNvSpPr/>
            <p:nvPr/>
          </p:nvSpPr>
          <p:spPr>
            <a:xfrm>
              <a:off x="3320370" y="3615088"/>
              <a:ext cx="734400" cy="446400"/>
            </a:xfrm>
            <a:prstGeom prst="rect">
              <a:avLst/>
            </a:prstGeom>
            <a:grp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当月度</a:t>
              </a:r>
              <a:r>
                <a:rPr kumimoji="0" lang="en-US" altLang="ja-JP" sz="800" kern="0" dirty="0">
                  <a:latin typeface="Meiryo UI" panose="020B0604030504040204" pitchFamily="50" charset="-128"/>
                  <a:ea typeface="Meiryo UI" panose="020B0604030504040204" pitchFamily="50" charset="-128"/>
                  <a:cs typeface="Arial" pitchFamily="34" charset="0"/>
                </a:rPr>
                <a:t>JEPX</a:t>
              </a:r>
              <a:r>
                <a:rPr kumimoji="0" lang="ja-JP" altLang="en-US" sz="800" kern="0" dirty="0">
                  <a:latin typeface="Meiryo UI" panose="020B0604030504040204" pitchFamily="50" charset="-128"/>
                  <a:ea typeface="Meiryo UI" panose="020B0604030504040204" pitchFamily="50" charset="-128"/>
                  <a:cs typeface="Arial" pitchFamily="34" charset="0"/>
                </a:rPr>
                <a:t>スポット・</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時間前市場価格</a:t>
              </a:r>
            </a:p>
            <a:p>
              <a:pPr algn="ctr"/>
              <a:r>
                <a:rPr lang="ja-JP" altLang="en-US" sz="800" dirty="0">
                  <a:latin typeface="Meiryo UI" panose="020B0604030504040204" pitchFamily="50" charset="-128"/>
                  <a:ea typeface="Meiryo UI" panose="020B0604030504040204" pitchFamily="50" charset="-128"/>
                  <a:cs typeface="Arial" pitchFamily="34" charset="0"/>
                </a:rPr>
                <a:t>の結果確認依頼</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の受領</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112" name="テキスト ボックス 111">
              <a:extLst>
                <a:ext uri="{FF2B5EF4-FFF2-40B4-BE49-F238E27FC236}">
                  <a16:creationId xmlns:a16="http://schemas.microsoft.com/office/drawing/2014/main" id="{3C0973BB-11B4-4308-9239-4D41E6C4D300}"/>
                </a:ext>
              </a:extLst>
            </p:cNvPr>
            <p:cNvSpPr txBox="1"/>
            <p:nvPr/>
          </p:nvSpPr>
          <p:spPr>
            <a:xfrm>
              <a:off x="3320370" y="3449261"/>
              <a:ext cx="268887" cy="181380"/>
            </a:xfrm>
            <a:prstGeom prst="rect">
              <a:avLst/>
            </a:prstGeom>
            <a:grp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07</a:t>
              </a:r>
            </a:p>
          </p:txBody>
        </p:sp>
      </p:grpSp>
      <p:sp>
        <p:nvSpPr>
          <p:cNvPr id="113" name="正方形/長方形 36">
            <a:extLst>
              <a:ext uri="{FF2B5EF4-FFF2-40B4-BE49-F238E27FC236}">
                <a16:creationId xmlns:a16="http://schemas.microsoft.com/office/drawing/2014/main" id="{5FEEBA41-64EE-4500-9235-1F40170D09A8}"/>
              </a:ext>
            </a:extLst>
          </p:cNvPr>
          <p:cNvSpPr/>
          <p:nvPr/>
        </p:nvSpPr>
        <p:spPr>
          <a:xfrm>
            <a:off x="6512382" y="6290072"/>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sp>
        <p:nvSpPr>
          <p:cNvPr id="114" name="正方形/長方形 113">
            <a:extLst>
              <a:ext uri="{FF2B5EF4-FFF2-40B4-BE49-F238E27FC236}">
                <a16:creationId xmlns:a16="http://schemas.microsoft.com/office/drawing/2014/main" id="{67A00463-19C2-4720-B950-129028D2FD47}"/>
              </a:ext>
            </a:extLst>
          </p:cNvPr>
          <p:cNvSpPr/>
          <p:nvPr/>
        </p:nvSpPr>
        <p:spPr>
          <a:xfrm>
            <a:off x="6600196" y="6290072"/>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115" name="直線矢印コネクタ 114">
            <a:extLst>
              <a:ext uri="{FF2B5EF4-FFF2-40B4-BE49-F238E27FC236}">
                <a16:creationId xmlns:a16="http://schemas.microsoft.com/office/drawing/2014/main" id="{6E99E73B-F498-4545-8DE2-68D118E3B60B}"/>
              </a:ext>
            </a:extLst>
          </p:cNvPr>
          <p:cNvCxnSpPr>
            <a:cxnSpLocks/>
            <a:endCxn id="82" idx="2"/>
          </p:cNvCxnSpPr>
          <p:nvPr/>
        </p:nvCxnSpPr>
        <p:spPr>
          <a:xfrm flipV="1">
            <a:off x="6667578" y="4601587"/>
            <a:ext cx="0" cy="1306690"/>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116" name="グループ化 115">
            <a:extLst>
              <a:ext uri="{FF2B5EF4-FFF2-40B4-BE49-F238E27FC236}">
                <a16:creationId xmlns:a16="http://schemas.microsoft.com/office/drawing/2014/main" id="{97F50B15-BF2F-4C38-93E8-858F1E472DE8}"/>
              </a:ext>
            </a:extLst>
          </p:cNvPr>
          <p:cNvGrpSpPr/>
          <p:nvPr/>
        </p:nvGrpSpPr>
        <p:grpSpPr>
          <a:xfrm>
            <a:off x="6545062" y="5914742"/>
            <a:ext cx="254269" cy="450827"/>
            <a:chOff x="2515451" y="5897715"/>
            <a:chExt cx="254269" cy="450827"/>
          </a:xfrm>
        </p:grpSpPr>
        <p:sp>
          <p:nvSpPr>
            <p:cNvPr id="117" name="Freeform 266">
              <a:extLst>
                <a:ext uri="{FF2B5EF4-FFF2-40B4-BE49-F238E27FC236}">
                  <a16:creationId xmlns:a16="http://schemas.microsoft.com/office/drawing/2014/main" id="{03420411-F3C6-45F0-9C12-E98E9EDA541B}"/>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19" name="正方形/長方形 36">
              <a:extLst>
                <a:ext uri="{FF2B5EF4-FFF2-40B4-BE49-F238E27FC236}">
                  <a16:creationId xmlns:a16="http://schemas.microsoft.com/office/drawing/2014/main" id="{C5CF5DDC-AAD6-4E4A-AC84-46F6E21D167F}"/>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cxnSp>
        <p:nvCxnSpPr>
          <p:cNvPr id="120" name="直線矢印コネクタ 119">
            <a:extLst>
              <a:ext uri="{FF2B5EF4-FFF2-40B4-BE49-F238E27FC236}">
                <a16:creationId xmlns:a16="http://schemas.microsoft.com/office/drawing/2014/main" id="{8CB8D0CB-D1E5-4A91-A64D-21851F1BF061}"/>
              </a:ext>
            </a:extLst>
          </p:cNvPr>
          <p:cNvCxnSpPr>
            <a:cxnSpLocks/>
            <a:stCxn id="82" idx="0"/>
            <a:endCxn id="110" idx="2"/>
          </p:cNvCxnSpPr>
          <p:nvPr/>
        </p:nvCxnSpPr>
        <p:spPr>
          <a:xfrm flipV="1">
            <a:off x="6667578" y="3548619"/>
            <a:ext cx="0" cy="606568"/>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121" name="直線矢印コネクタ 120">
            <a:extLst>
              <a:ext uri="{FF2B5EF4-FFF2-40B4-BE49-F238E27FC236}">
                <a16:creationId xmlns:a16="http://schemas.microsoft.com/office/drawing/2014/main" id="{E18563B6-8139-43C3-BA58-E4D763F1B585}"/>
              </a:ext>
            </a:extLst>
          </p:cNvPr>
          <p:cNvCxnSpPr>
            <a:cxnSpLocks/>
            <a:stCxn id="110" idx="3"/>
            <a:endCxn id="111" idx="1"/>
          </p:cNvCxnSpPr>
          <p:nvPr/>
        </p:nvCxnSpPr>
        <p:spPr>
          <a:xfrm>
            <a:off x="7034778" y="3325419"/>
            <a:ext cx="280194" cy="5124"/>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124" name="コネクタ: カギ線 123">
            <a:extLst>
              <a:ext uri="{FF2B5EF4-FFF2-40B4-BE49-F238E27FC236}">
                <a16:creationId xmlns:a16="http://schemas.microsoft.com/office/drawing/2014/main" id="{620A3EEA-1AFE-4F21-B0B0-F73F3404846A}"/>
              </a:ext>
            </a:extLst>
          </p:cNvPr>
          <p:cNvCxnSpPr>
            <a:cxnSpLocks/>
            <a:stCxn id="154" idx="3"/>
            <a:endCxn id="82" idx="1"/>
          </p:cNvCxnSpPr>
          <p:nvPr/>
        </p:nvCxnSpPr>
        <p:spPr>
          <a:xfrm flipV="1">
            <a:off x="5897915" y="4378387"/>
            <a:ext cx="402463" cy="993876"/>
          </a:xfrm>
          <a:prstGeom prst="bentConnector3">
            <a:avLst>
              <a:gd name="adj1" fmla="val 50000"/>
            </a:avLst>
          </a:prstGeom>
          <a:ln>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22" name="正方形/長方形 36">
            <a:extLst>
              <a:ext uri="{FF2B5EF4-FFF2-40B4-BE49-F238E27FC236}">
                <a16:creationId xmlns:a16="http://schemas.microsoft.com/office/drawing/2014/main" id="{77E0FB41-D382-404E-BC0B-47E5B0FB80BF}"/>
              </a:ext>
            </a:extLst>
          </p:cNvPr>
          <p:cNvSpPr/>
          <p:nvPr/>
        </p:nvSpPr>
        <p:spPr>
          <a:xfrm>
            <a:off x="7560696" y="6290072"/>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sp>
        <p:nvSpPr>
          <p:cNvPr id="123" name="正方形/長方形 122">
            <a:extLst>
              <a:ext uri="{FF2B5EF4-FFF2-40B4-BE49-F238E27FC236}">
                <a16:creationId xmlns:a16="http://schemas.microsoft.com/office/drawing/2014/main" id="{435A74ED-4BFD-4BA8-84DD-0656FCC1EBBD}"/>
              </a:ext>
            </a:extLst>
          </p:cNvPr>
          <p:cNvSpPr/>
          <p:nvPr/>
        </p:nvSpPr>
        <p:spPr>
          <a:xfrm>
            <a:off x="7648510" y="6290072"/>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131" name="直線矢印コネクタ 130">
            <a:extLst>
              <a:ext uri="{FF2B5EF4-FFF2-40B4-BE49-F238E27FC236}">
                <a16:creationId xmlns:a16="http://schemas.microsoft.com/office/drawing/2014/main" id="{4BE2DBA4-131E-4994-BA47-CF28453FF28D}"/>
              </a:ext>
            </a:extLst>
          </p:cNvPr>
          <p:cNvCxnSpPr>
            <a:cxnSpLocks/>
            <a:endCxn id="111" idx="2"/>
          </p:cNvCxnSpPr>
          <p:nvPr/>
        </p:nvCxnSpPr>
        <p:spPr>
          <a:xfrm flipH="1" flipV="1">
            <a:off x="7682172" y="3553743"/>
            <a:ext cx="33720" cy="2354534"/>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132" name="グループ化 131">
            <a:extLst>
              <a:ext uri="{FF2B5EF4-FFF2-40B4-BE49-F238E27FC236}">
                <a16:creationId xmlns:a16="http://schemas.microsoft.com/office/drawing/2014/main" id="{E79ECE65-E1A3-432C-8184-B26556C40C2F}"/>
              </a:ext>
            </a:extLst>
          </p:cNvPr>
          <p:cNvGrpSpPr/>
          <p:nvPr/>
        </p:nvGrpSpPr>
        <p:grpSpPr>
          <a:xfrm>
            <a:off x="7593376" y="5914742"/>
            <a:ext cx="254269" cy="450827"/>
            <a:chOff x="2515451" y="5897715"/>
            <a:chExt cx="254269" cy="450827"/>
          </a:xfrm>
        </p:grpSpPr>
        <p:sp>
          <p:nvSpPr>
            <p:cNvPr id="133" name="Freeform 266">
              <a:extLst>
                <a:ext uri="{FF2B5EF4-FFF2-40B4-BE49-F238E27FC236}">
                  <a16:creationId xmlns:a16="http://schemas.microsoft.com/office/drawing/2014/main" id="{D950A7E0-C169-48B3-9A10-ACA036B4F866}"/>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34" name="正方形/長方形 36">
              <a:extLst>
                <a:ext uri="{FF2B5EF4-FFF2-40B4-BE49-F238E27FC236}">
                  <a16:creationId xmlns:a16="http://schemas.microsoft.com/office/drawing/2014/main" id="{C2A305DF-A936-48E6-9308-399305CD570C}"/>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Tree>
    <p:extLst>
      <p:ext uri="{BB962C8B-B14F-4D97-AF65-F5344CB8AC3E}">
        <p14:creationId xmlns:p14="http://schemas.microsoft.com/office/powerpoint/2010/main" val="1692106358"/>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ja-JP" altLang="en-US" dirty="0">
                <a:latin typeface="Meiryo UI" panose="020B0604030504040204" pitchFamily="50" charset="-128"/>
                <a:ea typeface="Meiryo UI" panose="020B0604030504040204" pitchFamily="50" charset="-128"/>
              </a:rPr>
              <a:t>業務フロー</a:t>
            </a:r>
            <a:br>
              <a:rPr lang="en-US" altLang="ja-JP" dirty="0">
                <a:latin typeface="Meiryo UI" panose="020B0604030504040204" pitchFamily="50" charset="-128"/>
                <a:ea typeface="Meiryo UI" panose="020B0604030504040204" pitchFamily="50" charset="-128"/>
              </a:rPr>
            </a:br>
            <a:r>
              <a:rPr lang="ja-JP" altLang="en-US" dirty="0">
                <a:latin typeface="Meiryo UI" panose="020B0604030504040204" pitchFamily="50" charset="-128"/>
                <a:ea typeface="Meiryo UI" panose="020B0604030504040204" pitchFamily="50" charset="-128"/>
              </a:rPr>
              <a:t>事前準備：算定諸元管理 </a:t>
            </a:r>
            <a:r>
              <a:rPr lang="en-US" altLang="ja-JP" dirty="0">
                <a:latin typeface="Meiryo UI" panose="020B0604030504040204" pitchFamily="50" charset="-128"/>
                <a:ea typeface="Meiryo UI" panose="020B0604030504040204" pitchFamily="50" charset="-128"/>
                <a:cs typeface="Arial" panose="020B0604020202020204" pitchFamily="34" charset="0"/>
              </a:rPr>
              <a:t>– JEPX</a:t>
            </a:r>
            <a:r>
              <a:rPr lang="ja-JP" altLang="en-US" dirty="0">
                <a:latin typeface="Meiryo UI" panose="020B0604030504040204" pitchFamily="50" charset="-128"/>
                <a:ea typeface="Meiryo UI" panose="020B0604030504040204" pitchFamily="50" charset="-128"/>
                <a:cs typeface="Arial" panose="020B0604020202020204" pitchFamily="34" charset="0"/>
              </a:rPr>
              <a:t>スポット・時間前市場価格</a:t>
            </a:r>
            <a:endParaRPr kumimoji="1" lang="ja-JP" altLang="en-US" dirty="0">
              <a:latin typeface="Meiryo UI" panose="020B0604030504040204" pitchFamily="50" charset="-128"/>
              <a:ea typeface="Meiryo UI" panose="020B0604030504040204" pitchFamily="50" charset="-128"/>
            </a:endParaRPr>
          </a:p>
        </p:txBody>
      </p:sp>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3346640979"/>
              </p:ext>
            </p:extLst>
          </p:nvPr>
        </p:nvGraphicFramePr>
        <p:xfrm>
          <a:off x="141614" y="1118597"/>
          <a:ext cx="9511433" cy="5602210"/>
        </p:xfrm>
        <a:graphic>
          <a:graphicData uri="http://schemas.openxmlformats.org/drawingml/2006/table">
            <a:tbl>
              <a:tblPr firstRow="1" bandRow="1">
                <a:tableStyleId>{2D5ABB26-0587-4C30-8999-92F81FD0307C}</a:tableStyleId>
              </a:tblPr>
              <a:tblGrid>
                <a:gridCol w="367433">
                  <a:extLst>
                    <a:ext uri="{9D8B030D-6E8A-4147-A177-3AD203B41FA5}">
                      <a16:colId xmlns:a16="http://schemas.microsoft.com/office/drawing/2014/main" val="358073148"/>
                    </a:ext>
                  </a:extLst>
                </a:gridCol>
                <a:gridCol w="692468">
                  <a:extLst>
                    <a:ext uri="{9D8B030D-6E8A-4147-A177-3AD203B41FA5}">
                      <a16:colId xmlns:a16="http://schemas.microsoft.com/office/drawing/2014/main" val="3311309282"/>
                    </a:ext>
                  </a:extLst>
                </a:gridCol>
                <a:gridCol w="6377636">
                  <a:extLst>
                    <a:ext uri="{9D8B030D-6E8A-4147-A177-3AD203B41FA5}">
                      <a16:colId xmlns:a16="http://schemas.microsoft.com/office/drawing/2014/main" val="1235158156"/>
                    </a:ext>
                  </a:extLst>
                </a:gridCol>
                <a:gridCol w="1084082">
                  <a:extLst>
                    <a:ext uri="{9D8B030D-6E8A-4147-A177-3AD203B41FA5}">
                      <a16:colId xmlns:a16="http://schemas.microsoft.com/office/drawing/2014/main" val="2107820620"/>
                    </a:ext>
                  </a:extLst>
                </a:gridCol>
                <a:gridCol w="989814">
                  <a:extLst>
                    <a:ext uri="{9D8B030D-6E8A-4147-A177-3AD203B41FA5}">
                      <a16:colId xmlns:a16="http://schemas.microsoft.com/office/drawing/2014/main" val="2019607348"/>
                    </a:ext>
                  </a:extLst>
                </a:gridCol>
              </a:tblGrid>
              <a:tr h="0">
                <a:tc gridSpan="2">
                  <a:txBody>
                    <a:bodyPr/>
                    <a:lstStyle/>
                    <a:p>
                      <a:pPr algn="l"/>
                      <a:r>
                        <a:rPr kumimoji="1" lang="ja-JP" altLang="en-US" sz="1200" b="0" dirty="0">
                          <a:latin typeface="Meiryo UI" panose="020B0604030504040204" pitchFamily="50" charset="-128"/>
                          <a:ea typeface="Meiryo UI" panose="020B0604030504040204" pitchFamily="50" charset="-128"/>
                        </a:rPr>
                        <a:t>業務</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lang="ja-JP" altLang="en-US" sz="1200" dirty="0">
                          <a:latin typeface="Meiryo UI" panose="020B0604030504040204" pitchFamily="50" charset="-128"/>
                          <a:ea typeface="Meiryo UI" panose="020B0604030504040204" pitchFamily="50" charset="-128"/>
                        </a:rPr>
                        <a:t>算定諸元管理 </a:t>
                      </a:r>
                      <a:r>
                        <a:rPr lang="en-US" altLang="ja-JP" sz="1200" dirty="0">
                          <a:latin typeface="Arial" panose="020B0604020202020204" pitchFamily="34" charset="0"/>
                          <a:ea typeface="Meiryo UI" panose="020B0604030504040204" pitchFamily="50" charset="-128"/>
                          <a:cs typeface="Arial" panose="020B0604020202020204" pitchFamily="34" charset="0"/>
                        </a:rPr>
                        <a:t>– </a:t>
                      </a:r>
                      <a:r>
                        <a:rPr lang="en-US" altLang="ja-JP" sz="1200" dirty="0">
                          <a:latin typeface="Meiryo UI" panose="020B0604030504040204" pitchFamily="50" charset="-128"/>
                          <a:ea typeface="Meiryo UI" panose="020B0604030504040204" pitchFamily="50" charset="-128"/>
                        </a:rPr>
                        <a:t>JEPX</a:t>
                      </a:r>
                      <a:r>
                        <a:rPr lang="ja-JP" altLang="en-US" sz="1200" dirty="0">
                          <a:latin typeface="Meiryo UI" panose="020B0604030504040204" pitchFamily="50" charset="-128"/>
                          <a:ea typeface="Meiryo UI" panose="020B0604030504040204" pitchFamily="50" charset="-128"/>
                        </a:rPr>
                        <a:t>スポット・時間前市場価格</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1200" b="0" dirty="0">
                          <a:latin typeface="Meiryo UI" panose="020B0604030504040204" pitchFamily="50" charset="-128"/>
                          <a:ea typeface="Meiryo UI" panose="020B0604030504040204" pitchFamily="50" charset="-128"/>
                        </a:rPr>
                        <a:t>業務コード</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200" b="0" dirty="0">
                          <a:latin typeface="Meiryo UI" panose="020B0604030504040204" pitchFamily="50" charset="-128"/>
                          <a:ea typeface="Meiryo UI" panose="020B0604030504040204" pitchFamily="50" charset="-128"/>
                        </a:rPr>
                        <a:t>CMN032</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0">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業務内容</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広域機関が、</a:t>
                      </a:r>
                      <a:r>
                        <a:rPr kumimoji="1" lang="en-US" altLang="ja-JP" sz="1200" b="0" dirty="0">
                          <a:latin typeface="Meiryo UI" panose="020B0604030504040204" pitchFamily="50" charset="-128"/>
                          <a:ea typeface="Meiryo UI" panose="020B0604030504040204" pitchFamily="50" charset="-128"/>
                        </a:rPr>
                        <a:t>JEPX</a:t>
                      </a:r>
                      <a:r>
                        <a:rPr kumimoji="1" lang="ja-JP" altLang="en-US" sz="1200" b="0" dirty="0">
                          <a:latin typeface="Meiryo UI" panose="020B0604030504040204" pitchFamily="50" charset="-128"/>
                          <a:ea typeface="Meiryo UI" panose="020B0604030504040204" pitchFamily="50" charset="-128"/>
                        </a:rPr>
                        <a:t>スポット・時間前市場システムから当月度の市場価格データ</a:t>
                      </a:r>
                      <a:r>
                        <a:rPr kumimoji="1" lang="en-US" altLang="ja-JP" sz="1200" b="0" dirty="0">
                          <a:latin typeface="Meiryo UI" panose="020B0604030504040204" pitchFamily="50" charset="-128"/>
                          <a:ea typeface="Meiryo UI" panose="020B0604030504040204" pitchFamily="50" charset="-128"/>
                        </a:rPr>
                        <a:t>(30</a:t>
                      </a:r>
                      <a:r>
                        <a:rPr kumimoji="1" lang="ja-JP" altLang="en-US" sz="1200" b="0" dirty="0">
                          <a:latin typeface="Meiryo UI" panose="020B0604030504040204" pitchFamily="50" charset="-128"/>
                          <a:ea typeface="Meiryo UI" panose="020B0604030504040204" pitchFamily="50" charset="-128"/>
                        </a:rPr>
                        <a:t>分コマ</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err="1">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各エリアごとの一般送配電事業者の</a:t>
                      </a:r>
                      <a:r>
                        <a:rPr kumimoji="1" lang="en-US" altLang="ja-JP" sz="1200" b="0" dirty="0">
                          <a:latin typeface="Meiryo UI" panose="020B0604030504040204" pitchFamily="50" charset="-128"/>
                          <a:ea typeface="Meiryo UI" panose="020B0604030504040204" pitchFamily="50" charset="-128"/>
                        </a:rPr>
                        <a:t>HP</a:t>
                      </a:r>
                      <a:r>
                        <a:rPr kumimoji="1" lang="ja-JP" altLang="en-US" sz="1200" b="0" dirty="0">
                          <a:latin typeface="Meiryo UI" panose="020B0604030504040204" pitchFamily="50" charset="-128"/>
                          <a:ea typeface="Meiryo UI" panose="020B0604030504040204" pitchFamily="50" charset="-128"/>
                        </a:rPr>
                        <a:t>から供給電力量</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電源種別ごと</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err="1">
                          <a:latin typeface="Meiryo UI" panose="020B0604030504040204" pitchFamily="50" charset="-128"/>
                          <a:ea typeface="Meiryo UI" panose="020B0604030504040204" pitchFamily="50" charset="-128"/>
                        </a:rPr>
                        <a:t>を抽</a:t>
                      </a:r>
                      <a:r>
                        <a:rPr kumimoji="1" lang="ja-JP" altLang="en-US" sz="1200" b="0" dirty="0">
                          <a:latin typeface="Meiryo UI" panose="020B0604030504040204" pitchFamily="50" charset="-128"/>
                          <a:ea typeface="Meiryo UI" panose="020B0604030504040204" pitchFamily="50" charset="-128"/>
                        </a:rPr>
                        <a:t>出し、システムに登録する。システムは</a:t>
                      </a:r>
                      <a:r>
                        <a:rPr kumimoji="1" lang="en-US" altLang="ja-JP" sz="1200" b="0" dirty="0">
                          <a:latin typeface="Meiryo UI" panose="020B0604030504040204" pitchFamily="50" charset="-128"/>
                          <a:ea typeface="Meiryo UI" panose="020B0604030504040204" pitchFamily="50" charset="-128"/>
                        </a:rPr>
                        <a:t>JEPX</a:t>
                      </a:r>
                      <a:r>
                        <a:rPr kumimoji="1" lang="ja-JP" altLang="en-US" sz="1200" b="0" dirty="0">
                          <a:latin typeface="Meiryo UI" panose="020B0604030504040204" pitchFamily="50" charset="-128"/>
                          <a:ea typeface="Meiryo UI" panose="020B0604030504040204" pitchFamily="50" charset="-128"/>
                        </a:rPr>
                        <a:t>市場平均価格を自動算定・登録する。また、広域機関は登録したデータを照会する。</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lnL w="9525" cap="flat" cmpd="sng" algn="ctr">
                      <a:solidFill>
                        <a:schemeClr val="bg1">
                          <a:lumMod val="75000"/>
                        </a:schemeClr>
                      </a:solidFill>
                      <a:prstDash val="solid"/>
                      <a:round/>
                      <a:headEnd type="none" w="med" len="med"/>
                      <a:tailEnd type="none" w="med" len="med"/>
                    </a:lnL>
                    <a:lnT w="9525" cap="flat" cmpd="sng" algn="ctr">
                      <a:solidFill>
                        <a:schemeClr val="bg1">
                          <a:lumMod val="75000"/>
                        </a:schemeClr>
                      </a:solidFill>
                      <a:prstDash val="solid"/>
                      <a:round/>
                      <a:headEnd type="none" w="med" len="med"/>
                      <a:tailEnd type="none" w="med" len="med"/>
                    </a:lnT>
                  </a:tcPr>
                </a:tc>
                <a:tc hMerge="1">
                  <a:txBody>
                    <a:bodyPr/>
                    <a:lstStyle/>
                    <a:p>
                      <a:endParaRPr kumimoji="1" lang="ja-JP" altLang="en-US"/>
                    </a:p>
                  </a:txBody>
                  <a:tcPr/>
                </a:tc>
                <a:extLst>
                  <a:ext uri="{0D108BD9-81ED-4DB2-BD59-A6C34878D82A}">
                    <a16:rowId xmlns:a16="http://schemas.microsoft.com/office/drawing/2014/main" val="3868788017"/>
                  </a:ext>
                </a:extLst>
              </a:tr>
              <a:tr h="0">
                <a:tc gridSpan="2">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業務タイミング</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3">
                  <a:txBody>
                    <a:bodyPr/>
                    <a:lstStyle/>
                    <a:p>
                      <a:pPr marL="0" indent="0" algn="l">
                        <a:buFont typeface="Arial" panose="020B0604020202020204" pitchFamily="34" charset="0"/>
                        <a:buNone/>
                      </a:pPr>
                      <a:r>
                        <a:rPr kumimoji="1" lang="ja-JP" altLang="en-US" sz="1200" b="0" dirty="0">
                          <a:solidFill>
                            <a:schemeClr val="tx1"/>
                          </a:solidFill>
                          <a:latin typeface="Meiryo UI" panose="020B0604030504040204" pitchFamily="50" charset="-128"/>
                          <a:ea typeface="Meiryo UI" panose="020B0604030504040204" pitchFamily="50" charset="-128"/>
                        </a:rPr>
                        <a:t>月次</a:t>
                      </a:r>
                      <a:endParaRPr kumimoji="1" lang="en-US" altLang="ja-JP" sz="1000" b="0"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lnL w="9525" cap="flat" cmpd="sng" algn="ctr">
                      <a:solidFill>
                        <a:schemeClr val="bg1">
                          <a:lumMod val="75000"/>
                        </a:schemeClr>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246641634"/>
                  </a:ext>
                </a:extLst>
              </a:tr>
              <a:tr h="0">
                <a:tc gridSpan="2">
                  <a:txBody>
                    <a:bodyPr/>
                    <a:lstStyle/>
                    <a:p>
                      <a:pPr marL="0" indent="0" algn="l">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関連アクター</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lnL w="9525" cap="flat" cmpd="sng" algn="ctr">
                      <a:solidFill>
                        <a:schemeClr val="bg1">
                          <a:lumMod val="75000"/>
                        </a:schemeClr>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1747063371"/>
                  </a:ext>
                </a:extLst>
              </a:tr>
              <a:tr h="1187585">
                <a:tc rowSpan="2">
                  <a:txBody>
                    <a:bodyPr/>
                    <a:lstStyle/>
                    <a:p>
                      <a:pPr marL="0" indent="0" algn="ctr">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確認者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lumMod val="95000"/>
                      </a:schemeClr>
                    </a:solidFill>
                  </a:tcPr>
                </a:tc>
                <a:tc rowSpan="2" gridSpan="3">
                  <a:txBody>
                    <a:bodyPr/>
                    <a:lstStyle/>
                    <a:p>
                      <a:pPr marL="0" marR="0" lvl="0" indent="0" algn="ctr" defTabSz="68578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照会</a:t>
                      </a:r>
                      <a:r>
                        <a:rPr kumimoji="1" lang="en-US" altLang="ja-JP" sz="1200" b="0" dirty="0">
                          <a:latin typeface="Meiryo UI" panose="020B0604030504040204" pitchFamily="50" charset="-128"/>
                          <a:ea typeface="Meiryo UI" panose="020B0604030504040204" pitchFamily="50" charset="-128"/>
                        </a:rPr>
                        <a:t>】</a:t>
                      </a: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rowSpan="2" hMerge="1">
                  <a:txBody>
                    <a:bodyPr/>
                    <a:lstStyle/>
                    <a:p>
                      <a:endParaRPr kumimoji="1" lang="ja-JP" altLang="en-US"/>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B w="12700" cap="flat" cmpd="sng" algn="ctr">
                      <a:solidFill>
                        <a:schemeClr val="bg1"/>
                      </a:solidFill>
                      <a:prstDash val="solid"/>
                      <a:round/>
                      <a:headEnd type="none" w="med" len="med"/>
                      <a:tailEnd type="none" w="med" len="med"/>
                    </a:lnB>
                    <a:solidFill>
                      <a:schemeClr val="bg1"/>
                    </a:solidFill>
                  </a:tcPr>
                </a:tc>
                <a:tc rowSpan="2" hMerge="1">
                  <a:txBody>
                    <a:bodyPr/>
                    <a:lstStyle/>
                    <a:p>
                      <a:endParaRPr kumimoji="1" lang="ja-JP" altLang="en-US"/>
                    </a:p>
                  </a:txBody>
                  <a:tcPr/>
                </a:tc>
                <a:extLst>
                  <a:ext uri="{0D108BD9-81ED-4DB2-BD59-A6C34878D82A}">
                    <a16:rowId xmlns:a16="http://schemas.microsoft.com/office/drawing/2014/main" val="3776034627"/>
                  </a:ext>
                </a:extLst>
              </a:tr>
              <a:tr h="1187585">
                <a:tc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作業者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95000"/>
                      </a:schemeClr>
                    </a:solidFill>
                  </a:tcPr>
                </a:tc>
                <a:tc gridSpan="3"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vMerge="1">
                  <a:txBody>
                    <a:bodyPr/>
                    <a:lstStyle/>
                    <a:p>
                      <a:endParaRPr kumimoji="1" lang="ja-JP" altLang="en-US"/>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vMerge="1">
                  <a:txBody>
                    <a:bodyPr/>
                    <a:lstStyle/>
                    <a:p>
                      <a:endParaRPr kumimoji="1" lang="ja-JP" altLang="en-US"/>
                    </a:p>
                  </a:txBody>
                  <a:tcPr/>
                </a:tc>
                <a:extLst>
                  <a:ext uri="{0D108BD9-81ED-4DB2-BD59-A6C34878D82A}">
                    <a16:rowId xmlns:a16="http://schemas.microsoft.com/office/drawing/2014/main" val="603231057"/>
                  </a:ext>
                </a:extLst>
              </a:tr>
              <a:tr h="1764000">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システム</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ctr" defTabSz="685783"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dirty="0"/>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extLst>
                  <a:ext uri="{0D108BD9-81ED-4DB2-BD59-A6C34878D82A}">
                    <a16:rowId xmlns:a16="http://schemas.microsoft.com/office/drawing/2014/main" val="25629721"/>
                  </a:ext>
                </a:extLst>
              </a:tr>
            </a:tbl>
          </a:graphicData>
        </a:graphic>
      </p:graphicFrame>
      <p:sp>
        <p:nvSpPr>
          <p:cNvPr id="112" name="ドーナツ 24">
            <a:extLst>
              <a:ext uri="{FF2B5EF4-FFF2-40B4-BE49-F238E27FC236}">
                <a16:creationId xmlns:a16="http://schemas.microsoft.com/office/drawing/2014/main" id="{0E55B083-A255-40B5-8EB9-5423F8BFF955}"/>
              </a:ext>
            </a:extLst>
          </p:cNvPr>
          <p:cNvSpPr/>
          <p:nvPr/>
        </p:nvSpPr>
        <p:spPr bwMode="auto">
          <a:xfrm>
            <a:off x="4425322" y="3822114"/>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START</a:t>
            </a:r>
            <a:endParaRPr kumimoji="0" lang="ja-JP" altLang="en-US" sz="700" kern="0" dirty="0">
              <a:latin typeface="Meiryo UI"/>
              <a:ea typeface="Meiryo UI"/>
              <a:cs typeface="Tahoma" pitchFamily="34" charset="0"/>
            </a:endParaRPr>
          </a:p>
        </p:txBody>
      </p:sp>
      <p:cxnSp>
        <p:nvCxnSpPr>
          <p:cNvPr id="113" name="直線矢印コネクタ 112">
            <a:extLst>
              <a:ext uri="{FF2B5EF4-FFF2-40B4-BE49-F238E27FC236}">
                <a16:creationId xmlns:a16="http://schemas.microsoft.com/office/drawing/2014/main" id="{F85FDB68-7200-44F8-9BF5-FC270E5AC0D3}"/>
              </a:ext>
            </a:extLst>
          </p:cNvPr>
          <p:cNvCxnSpPr>
            <a:cxnSpLocks/>
            <a:stCxn id="117" idx="3"/>
            <a:endCxn id="114" idx="2"/>
          </p:cNvCxnSpPr>
          <p:nvPr/>
        </p:nvCxnSpPr>
        <p:spPr>
          <a:xfrm>
            <a:off x="5794789" y="4008216"/>
            <a:ext cx="246335" cy="48"/>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114" name="ドーナツ 24">
            <a:extLst>
              <a:ext uri="{FF2B5EF4-FFF2-40B4-BE49-F238E27FC236}">
                <a16:creationId xmlns:a16="http://schemas.microsoft.com/office/drawing/2014/main" id="{5B20B140-4A1E-4329-AC6F-B9F6C8CCE6D4}"/>
              </a:ext>
            </a:extLst>
          </p:cNvPr>
          <p:cNvSpPr/>
          <p:nvPr/>
        </p:nvSpPr>
        <p:spPr bwMode="auto">
          <a:xfrm>
            <a:off x="6041124" y="3824976"/>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END</a:t>
            </a:r>
          </a:p>
        </p:txBody>
      </p:sp>
      <p:cxnSp>
        <p:nvCxnSpPr>
          <p:cNvPr id="115" name="直線矢印コネクタ 114">
            <a:extLst>
              <a:ext uri="{FF2B5EF4-FFF2-40B4-BE49-F238E27FC236}">
                <a16:creationId xmlns:a16="http://schemas.microsoft.com/office/drawing/2014/main" id="{D3681686-4312-45D9-ABE8-7DE25F94F1CE}"/>
              </a:ext>
            </a:extLst>
          </p:cNvPr>
          <p:cNvCxnSpPr>
            <a:cxnSpLocks/>
            <a:stCxn id="112" idx="6"/>
            <a:endCxn id="117" idx="1"/>
          </p:cNvCxnSpPr>
          <p:nvPr/>
        </p:nvCxnSpPr>
        <p:spPr>
          <a:xfrm>
            <a:off x="4814053" y="4005402"/>
            <a:ext cx="246336" cy="2814"/>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116" name="グループ化 115">
            <a:extLst>
              <a:ext uri="{FF2B5EF4-FFF2-40B4-BE49-F238E27FC236}">
                <a16:creationId xmlns:a16="http://schemas.microsoft.com/office/drawing/2014/main" id="{4AB36B11-9835-452B-9A5E-CD3BB56F351C}"/>
              </a:ext>
            </a:extLst>
          </p:cNvPr>
          <p:cNvGrpSpPr/>
          <p:nvPr/>
        </p:nvGrpSpPr>
        <p:grpSpPr>
          <a:xfrm>
            <a:off x="5060389" y="3619189"/>
            <a:ext cx="734400" cy="612227"/>
            <a:chOff x="2491032" y="3449261"/>
            <a:chExt cx="734400" cy="612227"/>
          </a:xfrm>
        </p:grpSpPr>
        <p:sp>
          <p:nvSpPr>
            <p:cNvPr id="117" name="正方形/長方形 116">
              <a:extLst>
                <a:ext uri="{FF2B5EF4-FFF2-40B4-BE49-F238E27FC236}">
                  <a16:creationId xmlns:a16="http://schemas.microsoft.com/office/drawing/2014/main" id="{B8A3EC27-FB66-47EA-8EE9-D3C219A35046}"/>
                </a:ext>
              </a:extLst>
            </p:cNvPr>
            <p:cNvSpPr/>
            <p:nvPr/>
          </p:nvSpPr>
          <p:spPr>
            <a:xfrm>
              <a:off x="2491032"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en-US" altLang="ja-JP" sz="800" kern="0" dirty="0">
                  <a:latin typeface="Meiryo UI" panose="020B0604030504040204" pitchFamily="50" charset="-128"/>
                  <a:ea typeface="Meiryo UI" panose="020B0604030504040204" pitchFamily="50" charset="-128"/>
                  <a:cs typeface="Arial" pitchFamily="34" charset="0"/>
                </a:rPr>
                <a:t>JEPX</a:t>
              </a:r>
              <a:r>
                <a:rPr kumimoji="0" lang="ja-JP" altLang="en-US" sz="800" kern="0" dirty="0">
                  <a:latin typeface="Meiryo UI" panose="020B0604030504040204" pitchFamily="50" charset="-128"/>
                  <a:ea typeface="Meiryo UI" panose="020B0604030504040204" pitchFamily="50" charset="-128"/>
                  <a:cs typeface="Arial" pitchFamily="34" charset="0"/>
                </a:rPr>
                <a:t>スポット・</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時間前市場価格</a:t>
              </a:r>
            </a:p>
            <a:p>
              <a:pPr algn="ctr"/>
              <a:r>
                <a:rPr kumimoji="0" lang="ja-JP" altLang="en-US" sz="800" kern="0" dirty="0">
                  <a:latin typeface="Meiryo UI" panose="020B0604030504040204" pitchFamily="50" charset="-128"/>
                  <a:ea typeface="Meiryo UI" panose="020B0604030504040204" pitchFamily="50" charset="-128"/>
                  <a:cs typeface="Arial" pitchFamily="34" charset="0"/>
                </a:rPr>
                <a:t>照会</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119" name="テキスト ボックス 118">
              <a:extLst>
                <a:ext uri="{FF2B5EF4-FFF2-40B4-BE49-F238E27FC236}">
                  <a16:creationId xmlns:a16="http://schemas.microsoft.com/office/drawing/2014/main" id="{BE1CDDB2-0454-4DF6-8058-FA928995CB5C}"/>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01</a:t>
              </a:r>
              <a:endParaRPr lang="ja-JP" altLang="en-US" sz="800" dirty="0">
                <a:latin typeface="Meiryo UI" panose="020B0604030504040204" pitchFamily="50" charset="-128"/>
                <a:ea typeface="Meiryo UI" panose="020B0604030504040204" pitchFamily="50" charset="-128"/>
              </a:endParaRPr>
            </a:p>
          </p:txBody>
        </p:sp>
      </p:grpSp>
      <p:cxnSp>
        <p:nvCxnSpPr>
          <p:cNvPr id="120" name="直線矢印コネクタ 119">
            <a:extLst>
              <a:ext uri="{FF2B5EF4-FFF2-40B4-BE49-F238E27FC236}">
                <a16:creationId xmlns:a16="http://schemas.microsoft.com/office/drawing/2014/main" id="{63C75483-0B40-4984-8336-D68BF50D7BC1}"/>
              </a:ext>
            </a:extLst>
          </p:cNvPr>
          <p:cNvCxnSpPr>
            <a:cxnSpLocks/>
            <a:stCxn id="123" idx="0"/>
            <a:endCxn id="117" idx="2"/>
          </p:cNvCxnSpPr>
          <p:nvPr/>
        </p:nvCxnSpPr>
        <p:spPr>
          <a:xfrm flipV="1">
            <a:off x="5425066" y="4231416"/>
            <a:ext cx="2523" cy="1701232"/>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121" name="グループ化 120">
            <a:extLst>
              <a:ext uri="{FF2B5EF4-FFF2-40B4-BE49-F238E27FC236}">
                <a16:creationId xmlns:a16="http://schemas.microsoft.com/office/drawing/2014/main" id="{14386642-7351-4888-8913-86C9C795DF73}"/>
              </a:ext>
            </a:extLst>
          </p:cNvPr>
          <p:cNvGrpSpPr/>
          <p:nvPr/>
        </p:nvGrpSpPr>
        <p:grpSpPr>
          <a:xfrm>
            <a:off x="5297931" y="5928845"/>
            <a:ext cx="254269" cy="450827"/>
            <a:chOff x="2515451" y="5897715"/>
            <a:chExt cx="254269" cy="450827"/>
          </a:xfrm>
        </p:grpSpPr>
        <p:sp>
          <p:nvSpPr>
            <p:cNvPr id="122" name="Freeform 266">
              <a:extLst>
                <a:ext uri="{FF2B5EF4-FFF2-40B4-BE49-F238E27FC236}">
                  <a16:creationId xmlns:a16="http://schemas.microsoft.com/office/drawing/2014/main" id="{F238C7E3-FD93-4B46-8151-62CC2B407E3E}"/>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23" name="正方形/長方形 36">
              <a:extLst>
                <a:ext uri="{FF2B5EF4-FFF2-40B4-BE49-F238E27FC236}">
                  <a16:creationId xmlns:a16="http://schemas.microsoft.com/office/drawing/2014/main" id="{26FEE38F-6B7E-486F-85F6-39869CFF392E}"/>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24" name="正方形/長方形 123">
            <a:extLst>
              <a:ext uri="{FF2B5EF4-FFF2-40B4-BE49-F238E27FC236}">
                <a16:creationId xmlns:a16="http://schemas.microsoft.com/office/drawing/2014/main" id="{6E41B752-3C8C-4772-ACA8-886460D3A9FA}"/>
              </a:ext>
            </a:extLst>
          </p:cNvPr>
          <p:cNvSpPr/>
          <p:nvPr/>
        </p:nvSpPr>
        <p:spPr>
          <a:xfrm>
            <a:off x="5353065" y="6301264"/>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sp>
        <p:nvSpPr>
          <p:cNvPr id="73" name="正方形/長方形 72">
            <a:extLst>
              <a:ext uri="{FF2B5EF4-FFF2-40B4-BE49-F238E27FC236}">
                <a16:creationId xmlns:a16="http://schemas.microsoft.com/office/drawing/2014/main" id="{C0A707EA-A780-46BA-A2A5-25DC5F93E06B}"/>
              </a:ext>
            </a:extLst>
          </p:cNvPr>
          <p:cNvSpPr/>
          <p:nvPr/>
        </p:nvSpPr>
        <p:spPr>
          <a:xfrm>
            <a:off x="8054760" y="2071785"/>
            <a:ext cx="1550099" cy="196223"/>
          </a:xfrm>
          <a:prstGeom prst="rect">
            <a:avLst/>
          </a:prstGeom>
          <a:noFill/>
          <a:ln w="19050" cap="flat" cmpd="sng" algn="ctr">
            <a:noFill/>
            <a:prstDash val="solid"/>
            <a:miter lim="800000"/>
          </a:ln>
          <a:effectLst/>
        </p:spPr>
        <p:txBody>
          <a:bodyPr wrap="none" lIns="0" tIns="36000" rIns="0" bIns="36000" rtlCol="0" anchor="ctr"/>
          <a:lstStyle/>
          <a:p>
            <a:pPr algn="ctr"/>
            <a:r>
              <a:rPr kumimoji="0" lang="en-US" altLang="ja-JP" sz="900" kern="0" dirty="0">
                <a:latin typeface="Meiryo UI"/>
                <a:ea typeface="Meiryo UI"/>
                <a:cs typeface="Arial" pitchFamily="34" charset="0"/>
              </a:rPr>
              <a:t>※1 TSO</a:t>
            </a:r>
            <a:r>
              <a:rPr kumimoji="0" lang="ja-JP" altLang="en-US" sz="900" kern="0" dirty="0">
                <a:latin typeface="Meiryo UI"/>
                <a:ea typeface="Meiryo UI"/>
                <a:cs typeface="Arial" pitchFamily="34" charset="0"/>
              </a:rPr>
              <a:t>の供給電力量公表後</a:t>
            </a:r>
            <a:endParaRPr kumimoji="0" lang="en-US" altLang="ja-JP" sz="900" kern="0" dirty="0">
              <a:latin typeface="Meiryo UI"/>
              <a:ea typeface="Meiryo UI"/>
              <a:cs typeface="Arial" pitchFamily="34" charset="0"/>
            </a:endParaRPr>
          </a:p>
        </p:txBody>
      </p:sp>
      <p:grpSp>
        <p:nvGrpSpPr>
          <p:cNvPr id="75" name="グループ化 74">
            <a:extLst>
              <a:ext uri="{FF2B5EF4-FFF2-40B4-BE49-F238E27FC236}">
                <a16:creationId xmlns:a16="http://schemas.microsoft.com/office/drawing/2014/main" id="{89EBBE27-C223-4E58-AE90-DB07F22903E0}"/>
              </a:ext>
            </a:extLst>
          </p:cNvPr>
          <p:cNvGrpSpPr/>
          <p:nvPr/>
        </p:nvGrpSpPr>
        <p:grpSpPr>
          <a:xfrm>
            <a:off x="5989186" y="822685"/>
            <a:ext cx="3842712" cy="205890"/>
            <a:chOff x="6068600" y="822685"/>
            <a:chExt cx="3510050" cy="205890"/>
          </a:xfrm>
        </p:grpSpPr>
        <p:sp>
          <p:nvSpPr>
            <p:cNvPr id="76" name="正方形/長方形 75">
              <a:extLst>
                <a:ext uri="{FF2B5EF4-FFF2-40B4-BE49-F238E27FC236}">
                  <a16:creationId xmlns:a16="http://schemas.microsoft.com/office/drawing/2014/main" id="{EB1E123F-8C32-418A-88D8-9FE5B5F7E113}"/>
                </a:ext>
              </a:extLst>
            </p:cNvPr>
            <p:cNvSpPr/>
            <p:nvPr/>
          </p:nvSpPr>
          <p:spPr>
            <a:xfrm>
              <a:off x="6506504" y="822685"/>
              <a:ext cx="1254159"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再エネ業務統合システム</a:t>
              </a:r>
            </a:p>
          </p:txBody>
        </p:sp>
        <p:sp>
          <p:nvSpPr>
            <p:cNvPr id="79" name="正方形/長方形 78">
              <a:extLst>
                <a:ext uri="{FF2B5EF4-FFF2-40B4-BE49-F238E27FC236}">
                  <a16:creationId xmlns:a16="http://schemas.microsoft.com/office/drawing/2014/main" id="{9DCA49D8-F514-4C59-9DA2-6F9237451731}"/>
                </a:ext>
              </a:extLst>
            </p:cNvPr>
            <p:cNvSpPr/>
            <p:nvPr/>
          </p:nvSpPr>
          <p:spPr>
            <a:xfrm>
              <a:off x="6369354" y="853531"/>
              <a:ext cx="166154" cy="132923"/>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85" name="正方形/長方形 84">
              <a:extLst>
                <a:ext uri="{FF2B5EF4-FFF2-40B4-BE49-F238E27FC236}">
                  <a16:creationId xmlns:a16="http://schemas.microsoft.com/office/drawing/2014/main" id="{57ABEF43-0AF6-4B5E-9641-9D19CEF3E8EA}"/>
                </a:ext>
              </a:extLst>
            </p:cNvPr>
            <p:cNvSpPr/>
            <p:nvPr/>
          </p:nvSpPr>
          <p:spPr>
            <a:xfrm>
              <a:off x="7488525" y="853531"/>
              <a:ext cx="166154" cy="132923"/>
            </a:xfrm>
            <a:prstGeom prst="rect">
              <a:avLst/>
            </a:prstGeom>
            <a:noFill/>
            <a:ln w="38100" cap="flat" cmpd="thickThin"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86" name="正方形/長方形 85">
              <a:extLst>
                <a:ext uri="{FF2B5EF4-FFF2-40B4-BE49-F238E27FC236}">
                  <a16:creationId xmlns:a16="http://schemas.microsoft.com/office/drawing/2014/main" id="{03806603-34B4-4429-B8EC-DDF1397263FD}"/>
                </a:ext>
              </a:extLst>
            </p:cNvPr>
            <p:cNvSpPr/>
            <p:nvPr/>
          </p:nvSpPr>
          <p:spPr>
            <a:xfrm>
              <a:off x="7645826" y="822685"/>
              <a:ext cx="1125542"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zh-TW" altLang="en-US" sz="738" kern="0" dirty="0">
                  <a:latin typeface="Meiryo UI"/>
                  <a:ea typeface="Meiryo UI"/>
                  <a:cs typeface="Arial" pitchFamily="34" charset="0"/>
                </a:rPr>
                <a:t>業務詳細仕様</a:t>
              </a:r>
              <a:r>
                <a:rPr kumimoji="0" lang="ja-JP" altLang="en-US" sz="738" kern="0" dirty="0">
                  <a:latin typeface="Meiryo UI"/>
                  <a:ea typeface="Meiryo UI"/>
                  <a:cs typeface="Arial" pitchFamily="34" charset="0"/>
                </a:rPr>
                <a:t>の対象</a:t>
              </a:r>
            </a:p>
          </p:txBody>
        </p:sp>
        <p:sp>
          <p:nvSpPr>
            <p:cNvPr id="87" name="正方形/長方形 86">
              <a:extLst>
                <a:ext uri="{FF2B5EF4-FFF2-40B4-BE49-F238E27FC236}">
                  <a16:creationId xmlns:a16="http://schemas.microsoft.com/office/drawing/2014/main" id="{C58DB27E-57E9-4381-B063-CA3F0197F74D}"/>
                </a:ext>
              </a:extLst>
            </p:cNvPr>
            <p:cNvSpPr/>
            <p:nvPr/>
          </p:nvSpPr>
          <p:spPr>
            <a:xfrm>
              <a:off x="6068600" y="822685"/>
              <a:ext cx="299077" cy="198871"/>
            </a:xfrm>
            <a:prstGeom prst="rect">
              <a:avLst/>
            </a:prstGeom>
            <a:noFill/>
          </p:spPr>
          <p:txBody>
            <a:bodyPr wrap="none">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r>
                <a:rPr kumimoji="0" lang="ja-JP" altLang="en-US" sz="738" kern="0" dirty="0">
                  <a:latin typeface="Meiryo UI"/>
                  <a:ea typeface="Meiryo UI"/>
                  <a:cs typeface="Arial" pitchFamily="34" charset="0"/>
                </a:rPr>
                <a:t>凡例</a:t>
              </a:r>
            </a:p>
          </p:txBody>
        </p:sp>
        <p:sp>
          <p:nvSpPr>
            <p:cNvPr id="88" name="フローチャート: 定義済み処理 87">
              <a:extLst>
                <a:ext uri="{FF2B5EF4-FFF2-40B4-BE49-F238E27FC236}">
                  <a16:creationId xmlns:a16="http://schemas.microsoft.com/office/drawing/2014/main" id="{F5F01A9C-0CCB-4DE5-9F84-4FABDB175AA6}"/>
                </a:ext>
              </a:extLst>
            </p:cNvPr>
            <p:cNvSpPr/>
            <p:nvPr/>
          </p:nvSpPr>
          <p:spPr>
            <a:xfrm>
              <a:off x="8579834" y="853531"/>
              <a:ext cx="237359" cy="144000"/>
            </a:xfrm>
            <a:prstGeom prst="flowChartPredefinedProcess">
              <a:avLst/>
            </a:prstGeom>
            <a:noFill/>
            <a:ln w="19050" cap="flat" cmpd="sng" algn="ctr">
              <a:solidFill>
                <a:sysClr val="window" lastClr="FFFFFF">
                  <a:lumMod val="65000"/>
                </a:sysClr>
              </a:solidFill>
              <a:prstDash val="solid"/>
              <a:miter lim="800000"/>
            </a:ln>
            <a:effectLst/>
          </p:spPr>
          <p:txBody>
            <a:bodyPr wrap="none" lIns="0" tIns="33231" rIns="0" bIns="33231" rtlCol="0" anchor="ctr"/>
            <a:lstStyle/>
            <a:p>
              <a:pPr algn="ctr"/>
              <a:endParaRPr kumimoji="0" lang="ja-JP" altLang="en-US" sz="800" kern="0" dirty="0">
                <a:latin typeface="Meiryo UI" panose="020B0604030504040204" pitchFamily="50" charset="-128"/>
                <a:ea typeface="Meiryo UI" panose="020B0604030504040204" pitchFamily="50" charset="-128"/>
                <a:cs typeface="Arial" pitchFamily="34" charset="0"/>
              </a:endParaRPr>
            </a:p>
          </p:txBody>
        </p:sp>
        <p:sp>
          <p:nvSpPr>
            <p:cNvPr id="90" name="正方形/長方形 89">
              <a:extLst>
                <a:ext uri="{FF2B5EF4-FFF2-40B4-BE49-F238E27FC236}">
                  <a16:creationId xmlns:a16="http://schemas.microsoft.com/office/drawing/2014/main" id="{5BDE4F4E-E991-482D-910C-E905B5FD3402}"/>
                </a:ext>
              </a:extLst>
            </p:cNvPr>
            <p:cNvSpPr/>
            <p:nvPr/>
          </p:nvSpPr>
          <p:spPr>
            <a:xfrm>
              <a:off x="8795264" y="822685"/>
              <a:ext cx="783386"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他業務プロセス</a:t>
              </a:r>
            </a:p>
          </p:txBody>
        </p:sp>
      </p:grpSp>
    </p:spTree>
    <p:extLst>
      <p:ext uri="{BB962C8B-B14F-4D97-AF65-F5344CB8AC3E}">
        <p14:creationId xmlns:p14="http://schemas.microsoft.com/office/powerpoint/2010/main" val="3166667561"/>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2652891064"/>
              </p:ext>
            </p:extLst>
          </p:nvPr>
        </p:nvGraphicFramePr>
        <p:xfrm>
          <a:off x="73006" y="864069"/>
          <a:ext cx="9769493" cy="5943600"/>
        </p:xfrm>
        <a:graphic>
          <a:graphicData uri="http://schemas.openxmlformats.org/drawingml/2006/table">
            <a:tbl>
              <a:tblPr firstRow="1" bandRow="1">
                <a:tableStyleId>{2D5ABB26-0587-4C30-8999-92F81FD0307C}</a:tableStyleId>
              </a:tblPr>
              <a:tblGrid>
                <a:gridCol w="1169819">
                  <a:extLst>
                    <a:ext uri="{9D8B030D-6E8A-4147-A177-3AD203B41FA5}">
                      <a16:colId xmlns:a16="http://schemas.microsoft.com/office/drawing/2014/main" val="358073148"/>
                    </a:ext>
                  </a:extLst>
                </a:gridCol>
                <a:gridCol w="8599674">
                  <a:extLst>
                    <a:ext uri="{9D8B030D-6E8A-4147-A177-3AD203B41FA5}">
                      <a16:colId xmlns:a16="http://schemas.microsoft.com/office/drawing/2014/main" val="1235158156"/>
                    </a:ext>
                  </a:extLst>
                </a:gridCol>
              </a:tblGrid>
              <a:tr h="455076">
                <a:tc>
                  <a:txBody>
                    <a:bodyPr/>
                    <a:lstStyle/>
                    <a:p>
                      <a:pPr algn="l"/>
                      <a:r>
                        <a:rPr kumimoji="1" lang="ja-JP" altLang="en-US" sz="1200" b="0" dirty="0">
                          <a:latin typeface="Meiryo UI" panose="020B0604030504040204" pitchFamily="50" charset="-128"/>
                          <a:ea typeface="Meiryo UI" panose="020B0604030504040204" pitchFamily="50" charset="-128"/>
                        </a:rPr>
                        <a:t>業務プロセス</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登録</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a:t>
                      </a:r>
                      <a:r>
                        <a:rPr kumimoji="1" lang="en-US" altLang="ja-JP" sz="1200" b="0" dirty="0">
                          <a:latin typeface="Meiryo UI" panose="020B0604030504040204" pitchFamily="50" charset="-128"/>
                          <a:ea typeface="Meiryo UI" panose="020B0604030504040204" pitchFamily="50" charset="-128"/>
                        </a:rPr>
                        <a:t>01:</a:t>
                      </a:r>
                      <a:r>
                        <a:rPr kumimoji="1" lang="ja-JP" altLang="en-US" sz="1200" b="0" dirty="0">
                          <a:latin typeface="Meiryo UI" panose="020B0604030504040204" pitchFamily="50" charset="-128"/>
                          <a:ea typeface="Meiryo UI" panose="020B0604030504040204" pitchFamily="50" charset="-128"/>
                        </a:rPr>
                        <a:t>当月度</a:t>
                      </a:r>
                      <a:r>
                        <a:rPr kumimoji="1" lang="en-US" altLang="ja-JP" sz="1200" b="0" dirty="0">
                          <a:latin typeface="Meiryo UI" panose="020B0604030504040204" pitchFamily="50" charset="-128"/>
                          <a:ea typeface="Meiryo UI" panose="020B0604030504040204" pitchFamily="50" charset="-128"/>
                        </a:rPr>
                        <a:t>JEPX</a:t>
                      </a:r>
                      <a:r>
                        <a:rPr kumimoji="1" lang="ja-JP" altLang="en-US" sz="1200" b="0" dirty="0">
                          <a:latin typeface="Meiryo UI" panose="020B0604030504040204" pitchFamily="50" charset="-128"/>
                          <a:ea typeface="Meiryo UI" panose="020B0604030504040204" pitchFamily="50" charset="-128"/>
                        </a:rPr>
                        <a:t>スポット・時間前市場価格</a:t>
                      </a:r>
                      <a:r>
                        <a:rPr kumimoji="1" lang="en-US" altLang="ja-JP" sz="1200" b="0" dirty="0">
                          <a:latin typeface="Meiryo UI" panose="020B0604030504040204" pitchFamily="50" charset="-128"/>
                          <a:ea typeface="Meiryo UI" panose="020B0604030504040204" pitchFamily="50" charset="-128"/>
                        </a:rPr>
                        <a:t>(30</a:t>
                      </a:r>
                      <a:r>
                        <a:rPr kumimoji="1" lang="ja-JP" altLang="en-US" sz="1200" b="0" dirty="0">
                          <a:latin typeface="Meiryo UI" panose="020B0604030504040204" pitchFamily="50" charset="-128"/>
                          <a:ea typeface="Meiryo UI" panose="020B0604030504040204" pitchFamily="50" charset="-128"/>
                        </a:rPr>
                        <a:t>分コマごと</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抽出」「</a:t>
                      </a:r>
                      <a:r>
                        <a:rPr kumimoji="1" lang="en-US" altLang="ja-JP" sz="1200" b="0" dirty="0">
                          <a:latin typeface="Meiryo UI" panose="020B0604030504040204" pitchFamily="50" charset="-128"/>
                          <a:ea typeface="Meiryo UI" panose="020B0604030504040204" pitchFamily="50" charset="-128"/>
                        </a:rPr>
                        <a:t>02:</a:t>
                      </a:r>
                      <a:r>
                        <a:rPr kumimoji="1" lang="ja-JP" altLang="en-US" sz="1200" b="0" dirty="0">
                          <a:latin typeface="Meiryo UI" panose="020B0604030504040204" pitchFamily="50" charset="-128"/>
                          <a:ea typeface="Meiryo UI" panose="020B0604030504040204" pitchFamily="50" charset="-128"/>
                        </a:rPr>
                        <a:t>当月度</a:t>
                      </a:r>
                      <a:r>
                        <a:rPr kumimoji="1" lang="en-US" altLang="ja-JP" sz="1200" b="0" dirty="0">
                          <a:latin typeface="Meiryo UI" panose="020B0604030504040204" pitchFamily="50" charset="-128"/>
                          <a:ea typeface="Meiryo UI" panose="020B0604030504040204" pitchFamily="50" charset="-128"/>
                        </a:rPr>
                        <a:t>JEPX</a:t>
                      </a:r>
                      <a:r>
                        <a:rPr kumimoji="1" lang="ja-JP" altLang="en-US" sz="1200" b="0" dirty="0">
                          <a:latin typeface="Meiryo UI" panose="020B0604030504040204" pitchFamily="50" charset="-128"/>
                          <a:ea typeface="Meiryo UI" panose="020B0604030504040204" pitchFamily="50" charset="-128"/>
                        </a:rPr>
                        <a:t>スポット・時間前市場価格</a:t>
                      </a:r>
                      <a:r>
                        <a:rPr kumimoji="1" lang="en-US" altLang="ja-JP" sz="1200" b="0" dirty="0">
                          <a:latin typeface="Meiryo UI" panose="020B0604030504040204" pitchFamily="50" charset="-128"/>
                          <a:ea typeface="Meiryo UI" panose="020B0604030504040204" pitchFamily="50" charset="-128"/>
                        </a:rPr>
                        <a:t>(30</a:t>
                      </a:r>
                      <a:r>
                        <a:rPr kumimoji="1" lang="ja-JP" altLang="en-US" sz="1200" b="0" dirty="0">
                          <a:latin typeface="Meiryo UI" panose="020B0604030504040204" pitchFamily="50" charset="-128"/>
                          <a:ea typeface="Meiryo UI" panose="020B0604030504040204" pitchFamily="50" charset="-128"/>
                        </a:rPr>
                        <a:t>分コマごと</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登録」「</a:t>
                      </a:r>
                      <a:r>
                        <a:rPr kumimoji="1" lang="en-US" altLang="ja-JP" sz="1200" b="0" dirty="0">
                          <a:latin typeface="Meiryo UI" panose="020B0604030504040204" pitchFamily="50" charset="-128"/>
                          <a:ea typeface="Meiryo UI" panose="020B0604030504040204" pitchFamily="50" charset="-128"/>
                        </a:rPr>
                        <a:t>03:</a:t>
                      </a:r>
                      <a:r>
                        <a:rPr kumimoji="1" lang="ja-JP" altLang="en-US" sz="1200" b="0" dirty="0">
                          <a:latin typeface="Meiryo UI" panose="020B0604030504040204" pitchFamily="50" charset="-128"/>
                          <a:ea typeface="Meiryo UI" panose="020B0604030504040204" pitchFamily="50" charset="-128"/>
                        </a:rPr>
                        <a:t>当月度供給電力量</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電源種別ごと</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抽出」「</a:t>
                      </a:r>
                      <a:r>
                        <a:rPr kumimoji="1" lang="en-US" altLang="ja-JP" sz="1200" b="0" dirty="0">
                          <a:latin typeface="Meiryo UI" panose="020B0604030504040204" pitchFamily="50" charset="-128"/>
                          <a:ea typeface="Meiryo UI" panose="020B0604030504040204" pitchFamily="50" charset="-128"/>
                        </a:rPr>
                        <a:t>04:</a:t>
                      </a:r>
                      <a:r>
                        <a:rPr kumimoji="1" lang="ja-JP" altLang="en-US" sz="1200" b="0" dirty="0">
                          <a:latin typeface="Meiryo UI" panose="020B0604030504040204" pitchFamily="50" charset="-128"/>
                          <a:ea typeface="Meiryo UI" panose="020B0604030504040204" pitchFamily="50" charset="-128"/>
                        </a:rPr>
                        <a:t>当月度供給電力量</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電源種別ごと</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登録」「</a:t>
                      </a:r>
                      <a:r>
                        <a:rPr kumimoji="1" lang="en-US" altLang="ja-JP" sz="1200" b="0" dirty="0">
                          <a:latin typeface="Meiryo UI" panose="020B0604030504040204" pitchFamily="50" charset="-128"/>
                          <a:ea typeface="Meiryo UI" panose="020B0604030504040204" pitchFamily="50" charset="-128"/>
                        </a:rPr>
                        <a:t>05:JEPX</a:t>
                      </a:r>
                      <a:r>
                        <a:rPr kumimoji="1" lang="ja-JP" altLang="en-US" sz="1200" b="0" dirty="0">
                          <a:latin typeface="Meiryo UI" panose="020B0604030504040204" pitchFamily="50" charset="-128"/>
                          <a:ea typeface="Meiryo UI" panose="020B0604030504040204" pitchFamily="50" charset="-128"/>
                        </a:rPr>
                        <a:t>平均市場価格算定」</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273046">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業務詳細仕様</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2081878"/>
                  </a:ext>
                </a:extLst>
              </a:tr>
              <a:tr h="5183260">
                <a:tc gridSpan="2">
                  <a:txBody>
                    <a:bodyPr/>
                    <a:lstStyle/>
                    <a:p>
                      <a:pPr lvl="0">
                        <a:defRPr/>
                      </a:pPr>
                      <a:r>
                        <a:rPr kumimoji="0" lang="en-US" altLang="ja-JP" sz="1200" b="1" u="sng" kern="0" dirty="0">
                          <a:solidFill>
                            <a:srgbClr val="000000">
                              <a:lumMod val="100000"/>
                            </a:srgbClr>
                          </a:solidFill>
                          <a:latin typeface="Meiryo UI"/>
                          <a:ea typeface="Meiryo UI"/>
                        </a:rPr>
                        <a:t>JEPX</a:t>
                      </a:r>
                      <a:r>
                        <a:rPr kumimoji="0" lang="ja-JP" altLang="en-US" sz="1200" b="1" u="sng" kern="0" dirty="0">
                          <a:solidFill>
                            <a:srgbClr val="000000">
                              <a:lumMod val="100000"/>
                            </a:srgbClr>
                          </a:solidFill>
                          <a:latin typeface="Meiryo UI"/>
                          <a:ea typeface="Meiryo UI"/>
                        </a:rPr>
                        <a:t>スポット・時間前</a:t>
                      </a:r>
                      <a:r>
                        <a:rPr kumimoji="0" lang="zh-TW" altLang="en-US" sz="1200" b="1" u="sng" kern="0" dirty="0">
                          <a:solidFill>
                            <a:srgbClr val="000000">
                              <a:lumMod val="100000"/>
                            </a:srgbClr>
                          </a:solidFill>
                          <a:latin typeface="Meiryo UI"/>
                          <a:ea typeface="Meiryo UI"/>
                        </a:rPr>
                        <a:t>市場価格</a:t>
                      </a:r>
                      <a:r>
                        <a:rPr kumimoji="0" lang="ja-JP" altLang="en-US" sz="1200" b="1" u="sng" kern="0" dirty="0">
                          <a:solidFill>
                            <a:srgbClr val="000000">
                              <a:lumMod val="100000"/>
                            </a:srgbClr>
                          </a:solidFill>
                          <a:latin typeface="Meiryo UI"/>
                          <a:ea typeface="Meiryo UI"/>
                        </a:rPr>
                        <a:t>の算定方法</a:t>
                      </a:r>
                      <a:r>
                        <a:rPr kumimoji="0" lang="en-US" altLang="ja-JP" sz="1200" b="1" u="sng" kern="0" dirty="0">
                          <a:solidFill>
                            <a:srgbClr val="000000">
                              <a:lumMod val="100000"/>
                            </a:srgbClr>
                          </a:solidFill>
                          <a:latin typeface="Meiryo UI"/>
                          <a:ea typeface="Meiryo UI"/>
                        </a:rPr>
                        <a:t>(1/2)</a:t>
                      </a:r>
                    </a:p>
                    <a:p>
                      <a:pPr marL="0" lvl="0" indent="0">
                        <a:buFont typeface="Arial" panose="020B0604020202020204" pitchFamily="34" charset="0"/>
                        <a:buNone/>
                        <a:defRPr/>
                      </a:pPr>
                      <a:r>
                        <a:rPr kumimoji="0" lang="ja-JP" altLang="en-US" sz="1200" b="0" u="none" kern="0" dirty="0">
                          <a:solidFill>
                            <a:srgbClr val="000000">
                              <a:lumMod val="100000"/>
                            </a:srgbClr>
                          </a:solidFill>
                          <a:latin typeface="Meiryo UI"/>
                          <a:ea typeface="Meiryo UI"/>
                        </a:rPr>
                        <a:t>各</a:t>
                      </a:r>
                      <a:r>
                        <a:rPr kumimoji="0" lang="en-US" altLang="ja-JP" sz="1200" b="0" u="none" kern="0" dirty="0">
                          <a:solidFill>
                            <a:srgbClr val="000000">
                              <a:lumMod val="100000"/>
                            </a:srgbClr>
                          </a:solidFill>
                          <a:latin typeface="Meiryo UI"/>
                          <a:ea typeface="Meiryo UI"/>
                        </a:rPr>
                        <a:t>30</a:t>
                      </a:r>
                      <a:r>
                        <a:rPr kumimoji="0" lang="ja-JP" altLang="en-US" sz="1200" b="0" u="none" kern="0" dirty="0">
                          <a:solidFill>
                            <a:srgbClr val="000000">
                              <a:lumMod val="100000"/>
                            </a:srgbClr>
                          </a:solidFill>
                          <a:latin typeface="Meiryo UI"/>
                          <a:ea typeface="Meiryo UI"/>
                        </a:rPr>
                        <a:t>分コマのスポット市場と時間前市場の価格をエリア別に加重平均</a:t>
                      </a:r>
                      <a:r>
                        <a:rPr kumimoji="0" lang="en-US" altLang="ja-JP" sz="1200" b="0" u="none" kern="0" dirty="0">
                          <a:solidFill>
                            <a:srgbClr val="000000">
                              <a:lumMod val="100000"/>
                            </a:srgbClr>
                          </a:solidFill>
                          <a:latin typeface="Meiryo UI"/>
                          <a:ea typeface="Meiryo UI"/>
                        </a:rPr>
                        <a:t>(※1)</a:t>
                      </a:r>
                      <a:r>
                        <a:rPr kumimoji="0" lang="ja-JP" altLang="en-US" sz="1200" b="0" u="none" kern="0" dirty="0">
                          <a:solidFill>
                            <a:srgbClr val="000000">
                              <a:lumMod val="100000"/>
                            </a:srgbClr>
                          </a:solidFill>
                          <a:latin typeface="Meiryo UI"/>
                          <a:ea typeface="Meiryo UI"/>
                        </a:rPr>
                        <a:t>する。</a:t>
                      </a:r>
                      <a:endParaRPr kumimoji="0" lang="en-US" altLang="ja-JP" sz="1200" b="0" u="none" kern="0" dirty="0">
                        <a:solidFill>
                          <a:srgbClr val="000000">
                            <a:lumMod val="100000"/>
                          </a:srgbClr>
                        </a:solidFill>
                        <a:latin typeface="Meiryo UI"/>
                        <a:ea typeface="Meiryo UI"/>
                      </a:endParaRPr>
                    </a:p>
                    <a:p>
                      <a:pPr marL="0" lvl="0" indent="0">
                        <a:buFont typeface="Arial" panose="020B0604020202020204" pitchFamily="34" charset="0"/>
                        <a:buNone/>
                        <a:defRPr/>
                      </a:pPr>
                      <a:r>
                        <a:rPr kumimoji="0" lang="en-US" altLang="ja-JP" sz="1200" b="0" u="none" kern="0" dirty="0">
                          <a:solidFill>
                            <a:srgbClr val="000000">
                              <a:lumMod val="100000"/>
                            </a:srgbClr>
                          </a:solidFill>
                          <a:latin typeface="Meiryo UI"/>
                          <a:ea typeface="Meiryo UI"/>
                        </a:rPr>
                        <a:t>※1 </a:t>
                      </a:r>
                      <a:r>
                        <a:rPr kumimoji="0" lang="ja-JP" altLang="en-US" sz="1200" b="0" u="none" kern="0" dirty="0">
                          <a:solidFill>
                            <a:srgbClr val="000000">
                              <a:lumMod val="100000"/>
                            </a:srgbClr>
                          </a:solidFill>
                          <a:latin typeface="Meiryo UI"/>
                          <a:ea typeface="Meiryo UI"/>
                        </a:rPr>
                        <a:t>自然変動電源は加重平均だが、非自然変動電源は単純平均とする。</a:t>
                      </a:r>
                      <a:endParaRPr kumimoji="0" lang="en-US" altLang="ja-JP" sz="1200" b="0" u="none" kern="0" dirty="0">
                        <a:solidFill>
                          <a:srgbClr val="000000">
                            <a:lumMod val="100000"/>
                          </a:srgbClr>
                        </a:solidFill>
                        <a:latin typeface="Meiryo UI"/>
                        <a:ea typeface="Meiryo UI"/>
                      </a:endParaRPr>
                    </a:p>
                    <a:p>
                      <a:pPr lvl="0">
                        <a:defRPr/>
                      </a:pPr>
                      <a:r>
                        <a:rPr kumimoji="0" lang="en-US" altLang="ja-JP" sz="1200" b="0" u="none" kern="0" dirty="0">
                          <a:solidFill>
                            <a:srgbClr val="000000">
                              <a:lumMod val="100000"/>
                            </a:srgbClr>
                          </a:solidFill>
                          <a:latin typeface="Meiryo UI"/>
                          <a:ea typeface="Meiryo UI"/>
                        </a:rPr>
                        <a:t>【</a:t>
                      </a:r>
                      <a:r>
                        <a:rPr kumimoji="0" lang="ja-JP" altLang="en-US" sz="1200" b="0" u="none" kern="0" dirty="0">
                          <a:solidFill>
                            <a:srgbClr val="000000">
                              <a:lumMod val="100000"/>
                            </a:srgbClr>
                          </a:solidFill>
                          <a:latin typeface="Meiryo UI"/>
                          <a:ea typeface="Meiryo UI"/>
                        </a:rPr>
                        <a:t>算定式</a:t>
                      </a:r>
                      <a:r>
                        <a:rPr kumimoji="0" lang="en-US" altLang="ja-JP" sz="1200" b="0" u="none" kern="0" dirty="0">
                          <a:solidFill>
                            <a:srgbClr val="000000">
                              <a:lumMod val="100000"/>
                            </a:srgbClr>
                          </a:solidFill>
                          <a:latin typeface="Meiryo UI"/>
                          <a:ea typeface="Meiryo UI"/>
                        </a:rPr>
                        <a:t>】</a:t>
                      </a:r>
                    </a:p>
                    <a:p>
                      <a:pPr lvl="0">
                        <a:defRPr/>
                      </a:pPr>
                      <a:endParaRPr kumimoji="0" lang="en-US" altLang="ja-JP" sz="1200" b="0" u="none" kern="0" dirty="0">
                        <a:solidFill>
                          <a:srgbClr val="000000">
                            <a:lumMod val="100000"/>
                          </a:srgbClr>
                        </a:solidFill>
                        <a:latin typeface="Meiryo UI"/>
                        <a:ea typeface="Meiryo UI"/>
                      </a:endParaRPr>
                    </a:p>
                    <a:p>
                      <a:pPr lvl="0">
                        <a:defRPr/>
                      </a:pPr>
                      <a:endParaRPr kumimoji="0" lang="en-US" altLang="ja-JP" sz="1200" b="0" u="none" kern="0" dirty="0">
                        <a:solidFill>
                          <a:srgbClr val="000000">
                            <a:lumMod val="100000"/>
                          </a:srgbClr>
                        </a:solidFill>
                        <a:latin typeface="Meiryo UI"/>
                        <a:ea typeface="Meiryo UI"/>
                      </a:endParaRPr>
                    </a:p>
                    <a:p>
                      <a:pPr lvl="0">
                        <a:defRPr/>
                      </a:pPr>
                      <a:endParaRPr kumimoji="0" lang="en-US" altLang="ja-JP" sz="1200" b="0" u="none" kern="0" dirty="0">
                        <a:solidFill>
                          <a:srgbClr val="000000">
                            <a:lumMod val="100000"/>
                          </a:srgbClr>
                        </a:solidFill>
                        <a:latin typeface="Meiryo UI"/>
                        <a:ea typeface="Meiryo UI"/>
                      </a:endParaRPr>
                    </a:p>
                    <a:p>
                      <a:pPr lvl="0">
                        <a:defRPr/>
                      </a:pPr>
                      <a:endParaRPr kumimoji="0" lang="en-US" altLang="ja-JP" sz="1200" b="0" u="none" kern="0" dirty="0">
                        <a:solidFill>
                          <a:srgbClr val="000000">
                            <a:lumMod val="100000"/>
                          </a:srgbClr>
                        </a:solidFill>
                        <a:latin typeface="Meiryo UI"/>
                        <a:ea typeface="Meiryo UI"/>
                      </a:endParaRPr>
                    </a:p>
                    <a:p>
                      <a:pPr lvl="0">
                        <a:defRPr/>
                      </a:pPr>
                      <a:endParaRPr kumimoji="0" lang="en-US" altLang="ja-JP" sz="1200" b="0" u="none" kern="0" dirty="0">
                        <a:solidFill>
                          <a:srgbClr val="000000">
                            <a:lumMod val="100000"/>
                          </a:srgbClr>
                        </a:solidFill>
                        <a:latin typeface="Meiryo UI"/>
                        <a:ea typeface="Meiryo UI"/>
                      </a:endParaRPr>
                    </a:p>
                    <a:p>
                      <a:pPr lvl="0">
                        <a:defRPr/>
                      </a:pPr>
                      <a:endParaRPr kumimoji="0" lang="en-US" altLang="ja-JP" sz="1200" b="0" u="none" kern="0" dirty="0">
                        <a:solidFill>
                          <a:srgbClr val="000000">
                            <a:lumMod val="100000"/>
                          </a:srgbClr>
                        </a:solidFill>
                        <a:latin typeface="Meiryo UI"/>
                        <a:ea typeface="Meiryo UI"/>
                      </a:endParaRPr>
                    </a:p>
                    <a:p>
                      <a:pPr lvl="0">
                        <a:defRPr/>
                      </a:pPr>
                      <a:endParaRPr kumimoji="0" lang="en-US" altLang="ja-JP" sz="1200" b="0" u="none" kern="0" dirty="0">
                        <a:solidFill>
                          <a:srgbClr val="000000">
                            <a:lumMod val="100000"/>
                          </a:srgbClr>
                        </a:solidFill>
                        <a:latin typeface="Meiryo UI"/>
                        <a:ea typeface="Meiryo UI"/>
                      </a:endParaRPr>
                    </a:p>
                    <a:p>
                      <a:pPr lvl="0">
                        <a:defRPr/>
                      </a:pPr>
                      <a:endParaRPr kumimoji="0" lang="en-US" altLang="ja-JP" sz="1200" b="0" u="none" kern="0" dirty="0">
                        <a:solidFill>
                          <a:srgbClr val="000000">
                            <a:lumMod val="100000"/>
                          </a:srgbClr>
                        </a:solidFill>
                        <a:latin typeface="Meiryo UI"/>
                        <a:ea typeface="Meiryo UI"/>
                      </a:endParaRPr>
                    </a:p>
                    <a:p>
                      <a:pPr lvl="0">
                        <a:defRPr/>
                      </a:pPr>
                      <a:endParaRPr kumimoji="0" lang="en-US" altLang="ja-JP" sz="1200" b="0" u="none" kern="0" dirty="0">
                        <a:solidFill>
                          <a:srgbClr val="000000">
                            <a:lumMod val="100000"/>
                          </a:srgbClr>
                        </a:solidFill>
                        <a:latin typeface="Meiryo UI"/>
                        <a:ea typeface="Meiryo UI"/>
                      </a:endParaRPr>
                    </a:p>
                    <a:p>
                      <a:pPr lvl="0">
                        <a:defRPr/>
                      </a:pPr>
                      <a:endParaRPr kumimoji="0" lang="en-US" altLang="ja-JP" sz="1200" b="0" u="none" kern="0" dirty="0">
                        <a:solidFill>
                          <a:srgbClr val="000000">
                            <a:lumMod val="100000"/>
                          </a:srgbClr>
                        </a:solidFill>
                        <a:latin typeface="Meiryo UI"/>
                        <a:ea typeface="Meiryo UI"/>
                      </a:endParaRPr>
                    </a:p>
                    <a:p>
                      <a:pPr lvl="0">
                        <a:defRPr/>
                      </a:pPr>
                      <a:endParaRPr kumimoji="0" lang="en-US" altLang="ja-JP" sz="1200" b="0" u="none" kern="0" dirty="0">
                        <a:solidFill>
                          <a:srgbClr val="000000">
                            <a:lumMod val="100000"/>
                          </a:srgbClr>
                        </a:solidFill>
                        <a:latin typeface="Meiryo UI"/>
                        <a:ea typeface="Meiryo UI"/>
                      </a:endParaRPr>
                    </a:p>
                    <a:p>
                      <a:pPr lvl="0">
                        <a:defRPr/>
                      </a:pPr>
                      <a:endParaRPr kumimoji="0" lang="en-US" altLang="ja-JP" sz="1200" b="0" u="none" kern="0" dirty="0">
                        <a:solidFill>
                          <a:srgbClr val="000000">
                            <a:lumMod val="100000"/>
                          </a:srgbClr>
                        </a:solidFill>
                        <a:latin typeface="Meiryo UI"/>
                        <a:ea typeface="Meiryo UI"/>
                      </a:endParaRPr>
                    </a:p>
                    <a:p>
                      <a:pPr lvl="0">
                        <a:defRPr/>
                      </a:pPr>
                      <a:endParaRPr kumimoji="0" lang="en-US" altLang="ja-JP" sz="1200" b="0" u="none" kern="0" dirty="0">
                        <a:solidFill>
                          <a:srgbClr val="000000">
                            <a:lumMod val="100000"/>
                          </a:srgbClr>
                        </a:solidFill>
                        <a:latin typeface="Meiryo UI"/>
                        <a:ea typeface="Meiryo UI"/>
                      </a:endParaRPr>
                    </a:p>
                    <a:p>
                      <a:pPr lvl="0">
                        <a:defRPr/>
                      </a:pPr>
                      <a:endParaRPr kumimoji="0" lang="en-US" altLang="ja-JP" sz="1200" b="0" u="none" kern="0" dirty="0">
                        <a:solidFill>
                          <a:srgbClr val="000000">
                            <a:lumMod val="100000"/>
                          </a:srgbClr>
                        </a:solidFill>
                        <a:latin typeface="Meiryo UI"/>
                        <a:ea typeface="Meiryo UI"/>
                      </a:endParaRPr>
                    </a:p>
                    <a:p>
                      <a:pPr lvl="0">
                        <a:defRPr/>
                      </a:pPr>
                      <a:endParaRPr kumimoji="0" lang="en-US" altLang="ja-JP" sz="1200" b="0" u="none" kern="0" dirty="0">
                        <a:solidFill>
                          <a:srgbClr val="000000">
                            <a:lumMod val="100000"/>
                          </a:srgbClr>
                        </a:solidFill>
                        <a:latin typeface="Meiryo UI"/>
                        <a:ea typeface="Meiryo UI"/>
                      </a:endParaRPr>
                    </a:p>
                    <a:p>
                      <a:pPr lvl="0">
                        <a:defRPr/>
                      </a:pPr>
                      <a:endParaRPr kumimoji="0" lang="en-US" altLang="ja-JP" sz="1200" b="0" u="none" kern="0" dirty="0">
                        <a:solidFill>
                          <a:srgbClr val="000000">
                            <a:lumMod val="100000"/>
                          </a:srgbClr>
                        </a:solidFill>
                        <a:latin typeface="Meiryo UI"/>
                        <a:ea typeface="Meiryo UI"/>
                      </a:endParaRPr>
                    </a:p>
                    <a:p>
                      <a:pPr lvl="0">
                        <a:defRPr/>
                      </a:pPr>
                      <a:endParaRPr kumimoji="0" lang="en-US" altLang="ja-JP" sz="1200" b="0" u="none" kern="0" dirty="0">
                        <a:solidFill>
                          <a:srgbClr val="000000">
                            <a:lumMod val="100000"/>
                          </a:srgbClr>
                        </a:solidFill>
                        <a:latin typeface="Meiryo UI"/>
                        <a:ea typeface="Meiryo UI"/>
                      </a:endParaRPr>
                    </a:p>
                    <a:p>
                      <a:pPr lvl="0">
                        <a:defRPr/>
                      </a:pPr>
                      <a:endParaRPr kumimoji="0" lang="en-US" altLang="ja-JP" sz="1200" b="0" u="none" kern="0" dirty="0">
                        <a:solidFill>
                          <a:srgbClr val="000000">
                            <a:lumMod val="100000"/>
                          </a:srgbClr>
                        </a:solidFill>
                        <a:latin typeface="Meiryo UI"/>
                        <a:ea typeface="Meiryo UI"/>
                      </a:endParaRPr>
                    </a:p>
                    <a:p>
                      <a:pPr lvl="0">
                        <a:defRPr/>
                      </a:pPr>
                      <a:endParaRPr kumimoji="0" lang="en-US" altLang="ja-JP" sz="1200" b="0" u="none" kern="0" dirty="0">
                        <a:solidFill>
                          <a:srgbClr val="000000">
                            <a:lumMod val="100000"/>
                          </a:srgbClr>
                        </a:solidFill>
                        <a:latin typeface="Meiryo UI"/>
                        <a:ea typeface="Meiryo UI"/>
                      </a:endParaRPr>
                    </a:p>
                    <a:p>
                      <a:pPr lvl="0">
                        <a:defRPr/>
                      </a:pPr>
                      <a:endParaRPr kumimoji="0" lang="en-US" altLang="ja-JP" sz="1200" b="0" u="none" kern="0" dirty="0">
                        <a:solidFill>
                          <a:srgbClr val="000000">
                            <a:lumMod val="100000"/>
                          </a:srgbClr>
                        </a:solidFill>
                        <a:latin typeface="Meiryo UI"/>
                        <a:ea typeface="Meiryo UI"/>
                      </a:endParaRPr>
                    </a:p>
                    <a:p>
                      <a:pPr lvl="0">
                        <a:defRPr/>
                      </a:pPr>
                      <a:endParaRPr kumimoji="0" lang="en-US" altLang="ja-JP" sz="1200" b="0" u="none" kern="0" dirty="0">
                        <a:solidFill>
                          <a:srgbClr val="000000">
                            <a:lumMod val="100000"/>
                          </a:srgbClr>
                        </a:solidFill>
                        <a:latin typeface="Meiryo UI"/>
                        <a:ea typeface="Meiryo UI"/>
                      </a:endParaRPr>
                    </a:p>
                    <a:p>
                      <a:pPr lvl="0">
                        <a:defRPr/>
                      </a:pPr>
                      <a:endParaRPr kumimoji="0" lang="en-US" altLang="ja-JP" sz="1200" b="0" u="none" kern="0" dirty="0">
                        <a:solidFill>
                          <a:srgbClr val="000000">
                            <a:lumMod val="100000"/>
                          </a:srgbClr>
                        </a:solidFill>
                        <a:latin typeface="Meiryo UI"/>
                        <a:ea typeface="Meiryo UI"/>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latin typeface="Meiryo UI" panose="020B0604030504040204" pitchFamily="50" charset="-128"/>
                          <a:ea typeface="Meiryo UI" panose="020B0604030504040204" pitchFamily="50" charset="-128"/>
                        </a:rPr>
                        <a:t>※2 </a:t>
                      </a:r>
                      <a:r>
                        <a:rPr kumimoji="1" lang="ja-JP" altLang="en-US" sz="1200" b="0" dirty="0">
                          <a:latin typeface="Meiryo UI" panose="020B0604030504040204" pitchFamily="50" charset="-128"/>
                          <a:ea typeface="Meiryo UI" panose="020B0604030504040204" pitchFamily="50" charset="-128"/>
                        </a:rPr>
                        <a:t>沖縄を除く９エリアはエリア別のスポット市場・時間前市場の加重平均価格、沖縄エリアはシステムプライス。</a:t>
                      </a: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77678721"/>
                  </a:ext>
                </a:extLst>
              </a:tr>
            </a:tbl>
          </a:graphicData>
        </a:graphic>
      </p:graphicFrame>
      <p:pic>
        <p:nvPicPr>
          <p:cNvPr id="26" name="図 25">
            <a:extLst>
              <a:ext uri="{FF2B5EF4-FFF2-40B4-BE49-F238E27FC236}">
                <a16:creationId xmlns:a16="http://schemas.microsoft.com/office/drawing/2014/main" id="{A21A4F93-CA23-40A7-A4C9-8FF9FC8B31C5}"/>
              </a:ext>
            </a:extLst>
          </p:cNvPr>
          <p:cNvPicPr>
            <a:picLocks noChangeAspect="1"/>
          </p:cNvPicPr>
          <p:nvPr/>
        </p:nvPicPr>
        <p:blipFill>
          <a:blip r:embed="rId3"/>
          <a:stretch>
            <a:fillRect/>
          </a:stretch>
        </p:blipFill>
        <p:spPr>
          <a:xfrm>
            <a:off x="231778" y="4425248"/>
            <a:ext cx="3591844" cy="1966396"/>
          </a:xfrm>
          <a:prstGeom prst="rect">
            <a:avLst/>
          </a:prstGeom>
        </p:spPr>
      </p:pic>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zh-TW" altLang="en-US" dirty="0">
                <a:latin typeface="Meiryo UI" panose="020B0604030504040204" pitchFamily="50" charset="-128"/>
                <a:ea typeface="Meiryo UI" panose="020B0604030504040204" pitchFamily="50" charset="-128"/>
              </a:rPr>
              <a:t>業務詳細仕様</a:t>
            </a:r>
            <a:br>
              <a:rPr lang="en-US" altLang="ja-JP" dirty="0">
                <a:latin typeface="Meiryo UI" panose="020B0604030504040204" pitchFamily="50" charset="-128"/>
                <a:ea typeface="Meiryo UI" panose="020B0604030504040204" pitchFamily="50" charset="-128"/>
              </a:rPr>
            </a:br>
            <a:r>
              <a:rPr lang="ja-JP" altLang="en-US" dirty="0">
                <a:latin typeface="Meiryo UI" panose="020B0604030504040204" pitchFamily="50" charset="-128"/>
                <a:ea typeface="Meiryo UI" panose="020B0604030504040204" pitchFamily="50" charset="-128"/>
              </a:rPr>
              <a:t>事前準備：算定諸元管理 </a:t>
            </a:r>
            <a:r>
              <a:rPr lang="en-US" altLang="ja-JP" dirty="0">
                <a:latin typeface="Meiryo UI" panose="020B0604030504040204" pitchFamily="50" charset="-128"/>
                <a:ea typeface="Meiryo UI" panose="020B0604030504040204" pitchFamily="50" charset="-128"/>
                <a:cs typeface="Arial" panose="020B0604020202020204" pitchFamily="34" charset="0"/>
              </a:rPr>
              <a:t>– JEPX</a:t>
            </a:r>
            <a:r>
              <a:rPr lang="ja-JP" altLang="en-US" dirty="0">
                <a:latin typeface="Meiryo UI" panose="020B0604030504040204" pitchFamily="50" charset="-128"/>
                <a:ea typeface="Meiryo UI" panose="020B0604030504040204" pitchFamily="50" charset="-128"/>
                <a:cs typeface="Arial" panose="020B0604020202020204" pitchFamily="34" charset="0"/>
              </a:rPr>
              <a:t>スポット・時間前市場価格</a:t>
            </a:r>
            <a:endParaRPr kumimoji="1" lang="ja-JP" altLang="en-US" dirty="0">
              <a:latin typeface="Meiryo UI" panose="020B0604030504040204" pitchFamily="50" charset="-128"/>
              <a:ea typeface="Meiryo UI" panose="020B0604030504040204" pitchFamily="50" charset="-128"/>
            </a:endParaRPr>
          </a:p>
        </p:txBody>
      </p:sp>
      <p:sp>
        <p:nvSpPr>
          <p:cNvPr id="7" name="テキスト ボックス 6">
            <a:extLst>
              <a:ext uri="{FF2B5EF4-FFF2-40B4-BE49-F238E27FC236}">
                <a16:creationId xmlns:a16="http://schemas.microsoft.com/office/drawing/2014/main" id="{06F5824B-17AB-482E-B621-9773CB90534F}"/>
              </a:ext>
            </a:extLst>
          </p:cNvPr>
          <p:cNvSpPr txBox="1"/>
          <p:nvPr/>
        </p:nvSpPr>
        <p:spPr>
          <a:xfrm>
            <a:off x="117067" y="2335735"/>
            <a:ext cx="9845965" cy="1862048"/>
          </a:xfrm>
          <a:prstGeom prst="rect">
            <a:avLst/>
          </a:prstGeom>
          <a:noFill/>
        </p:spPr>
        <p:txBody>
          <a:bodyPr wrap="none" rtlCol="0">
            <a:spAutoFit/>
          </a:bodyPr>
          <a:lstStyle/>
          <a:p>
            <a:r>
              <a:rPr lang="en-US" altLang="ja-JP" dirty="0">
                <a:latin typeface="Meiryo UI" panose="020B0604030504040204" pitchFamily="50" charset="-128"/>
                <a:ea typeface="Meiryo UI" panose="020B0604030504040204" pitchFamily="50" charset="-128"/>
              </a:rPr>
              <a:t>JEPX</a:t>
            </a:r>
            <a:r>
              <a:rPr lang="ja-JP" altLang="en-US" dirty="0">
                <a:latin typeface="Meiryo UI" panose="020B0604030504040204" pitchFamily="50" charset="-128"/>
                <a:ea typeface="Meiryo UI" panose="020B0604030504040204" pitchFamily="50" charset="-128"/>
              </a:rPr>
              <a:t>スポット・時間前市場価格</a:t>
            </a:r>
            <a:r>
              <a:rPr kumimoji="1" lang="en-US" altLang="ja-JP" dirty="0">
                <a:latin typeface="Meiryo UI" panose="020B0604030504040204" pitchFamily="50" charset="-128"/>
                <a:ea typeface="Meiryo UI" panose="020B0604030504040204" pitchFamily="50" charset="-128"/>
              </a:rPr>
              <a:t>(</a:t>
            </a:r>
            <a:r>
              <a:rPr kumimoji="1" lang="ja-JP" altLang="en-US" dirty="0">
                <a:latin typeface="Meiryo UI" panose="020B0604030504040204" pitchFamily="50" charset="-128"/>
                <a:ea typeface="Meiryo UI" panose="020B0604030504040204" pitchFamily="50" charset="-128"/>
              </a:rPr>
              <a:t>円</a:t>
            </a:r>
            <a:r>
              <a:rPr kumimoji="1" lang="en-US" altLang="ja-JP" dirty="0">
                <a:latin typeface="Meiryo UI" panose="020B0604030504040204" pitchFamily="50" charset="-128"/>
                <a:ea typeface="Meiryo UI" panose="020B0604030504040204" pitchFamily="50" charset="-128"/>
              </a:rPr>
              <a:t>/kWh)</a:t>
            </a:r>
          </a:p>
          <a:p>
            <a:r>
              <a:rPr kumimoji="1" lang="ja-JP" altLang="en-US" dirty="0">
                <a:latin typeface="Meiryo UI" panose="020B0604030504040204" pitchFamily="50" charset="-128"/>
                <a:ea typeface="Meiryo UI" panose="020B0604030504040204" pitchFamily="50" charset="-128"/>
              </a:rPr>
              <a:t>　＝　</a:t>
            </a:r>
            <a:r>
              <a:rPr kumimoji="1" lang="ja-JP" altLang="en-US" dirty="0">
                <a:highlight>
                  <a:srgbClr val="FEFFCC"/>
                </a:highlight>
                <a:latin typeface="Meiryo UI" panose="020B0604030504040204" pitchFamily="50" charset="-128"/>
                <a:ea typeface="Meiryo UI" panose="020B0604030504040204" pitchFamily="50" charset="-128"/>
              </a:rPr>
              <a:t>各コマ単価</a:t>
            </a:r>
            <a:r>
              <a:rPr kumimoji="1" lang="en-US" altLang="ja-JP" dirty="0">
                <a:highlight>
                  <a:srgbClr val="FEFFCC"/>
                </a:highlight>
                <a:latin typeface="Meiryo UI" panose="020B0604030504040204" pitchFamily="50" charset="-128"/>
                <a:ea typeface="Meiryo UI" panose="020B0604030504040204" pitchFamily="50" charset="-128"/>
              </a:rPr>
              <a:t>(</a:t>
            </a:r>
            <a:r>
              <a:rPr kumimoji="1" lang="ja-JP" altLang="en-US" dirty="0">
                <a:highlight>
                  <a:srgbClr val="FEFFCC"/>
                </a:highlight>
                <a:latin typeface="Meiryo UI" panose="020B0604030504040204" pitchFamily="50" charset="-128"/>
                <a:ea typeface="Meiryo UI" panose="020B0604030504040204" pitchFamily="50" charset="-128"/>
              </a:rPr>
              <a:t>エリア別</a:t>
            </a:r>
            <a:r>
              <a:rPr kumimoji="1" lang="en-US" altLang="ja-JP" dirty="0">
                <a:highlight>
                  <a:srgbClr val="FEFFCC"/>
                </a:highlight>
                <a:latin typeface="Meiryo UI" panose="020B0604030504040204" pitchFamily="50" charset="-128"/>
                <a:ea typeface="Meiryo UI" panose="020B0604030504040204" pitchFamily="50" charset="-128"/>
              </a:rPr>
              <a:t>)</a:t>
            </a:r>
            <a:r>
              <a:rPr kumimoji="1" lang="ja-JP" altLang="en-US" dirty="0">
                <a:latin typeface="Meiryo UI" panose="020B0604030504040204" pitchFamily="50" charset="-128"/>
                <a:ea typeface="Meiryo UI" panose="020B0604030504040204" pitchFamily="50" charset="-128"/>
              </a:rPr>
              <a:t>　　</a:t>
            </a:r>
            <a:r>
              <a:rPr kumimoji="1" lang="en-US" altLang="ja-JP" dirty="0">
                <a:latin typeface="Meiryo UI" panose="020B0604030504040204" pitchFamily="50" charset="-128"/>
                <a:ea typeface="Meiryo UI" panose="020B0604030504040204" pitchFamily="50" charset="-128"/>
              </a:rPr>
              <a:t>×</a:t>
            </a:r>
            <a:r>
              <a:rPr kumimoji="1" lang="ja-JP" altLang="en-US" dirty="0">
                <a:latin typeface="Meiryo UI" panose="020B0604030504040204" pitchFamily="50" charset="-128"/>
                <a:ea typeface="Meiryo UI" panose="020B0604030504040204" pitchFamily="50" charset="-128"/>
              </a:rPr>
              <a:t>　　</a:t>
            </a:r>
            <a:r>
              <a:rPr kumimoji="1" lang="ja-JP" altLang="en-US" dirty="0">
                <a:highlight>
                  <a:srgbClr val="DFECEF"/>
                </a:highlight>
                <a:latin typeface="Meiryo UI" panose="020B0604030504040204" pitchFamily="50" charset="-128"/>
                <a:ea typeface="Meiryo UI" panose="020B0604030504040204" pitchFamily="50" charset="-128"/>
              </a:rPr>
              <a:t>自然変動電源の発電特性を踏まえた加重平均</a:t>
            </a:r>
            <a:endParaRPr kumimoji="1" lang="en-US" altLang="ja-JP" dirty="0">
              <a:highlight>
                <a:srgbClr val="DFECEF"/>
              </a:highlight>
              <a:latin typeface="Meiryo UI" panose="020B0604030504040204" pitchFamily="50" charset="-128"/>
              <a:ea typeface="Meiryo UI" panose="020B0604030504040204" pitchFamily="50" charset="-128"/>
            </a:endParaRPr>
          </a:p>
          <a:p>
            <a:endParaRPr lang="en-US" altLang="ja-JP" dirty="0">
              <a:latin typeface="Meiryo UI" panose="020B0604030504040204" pitchFamily="50" charset="-128"/>
              <a:ea typeface="Meiryo UI" panose="020B0604030504040204" pitchFamily="50" charset="-128"/>
            </a:endParaRPr>
          </a:p>
          <a:p>
            <a:endParaRPr lang="en-US" altLang="ja-JP" dirty="0">
              <a:latin typeface="Meiryo UI" panose="020B0604030504040204" pitchFamily="50" charset="-128"/>
              <a:ea typeface="Meiryo UI" panose="020B0604030504040204" pitchFamily="50" charset="-128"/>
            </a:endParaRPr>
          </a:p>
          <a:p>
            <a:endParaRPr lang="en-US" altLang="ja-JP" sz="700" dirty="0">
              <a:latin typeface="Meiryo UI" panose="020B0604030504040204" pitchFamily="50" charset="-128"/>
              <a:ea typeface="Meiryo UI" panose="020B0604030504040204" pitchFamily="50" charset="-128"/>
            </a:endParaRPr>
          </a:p>
          <a:p>
            <a:endParaRPr lang="en-US" altLang="ja-JP" sz="1200" dirty="0">
              <a:latin typeface="Meiryo UI" panose="020B0604030504040204" pitchFamily="50" charset="-128"/>
              <a:ea typeface="Meiryo UI" panose="020B0604030504040204" pitchFamily="50" charset="-128"/>
            </a:endParaRPr>
          </a:p>
          <a:p>
            <a:r>
              <a:rPr lang="ja-JP" altLang="en-US" sz="1200" dirty="0">
                <a:latin typeface="Meiryo UI" panose="020B0604030504040204" pitchFamily="50" charset="-128"/>
                <a:ea typeface="Meiryo UI" panose="020B0604030504040204" pitchFamily="50" charset="-128"/>
              </a:rPr>
              <a:t>自然変動電源の場合　　 ➢　月間</a:t>
            </a:r>
            <a:r>
              <a:rPr lang="en-US" altLang="ja-JP" sz="1200" dirty="0">
                <a:latin typeface="Meiryo UI" panose="020B0604030504040204" pitchFamily="50" charset="-128"/>
                <a:ea typeface="Meiryo UI" panose="020B0604030504040204" pitchFamily="50" charset="-128"/>
              </a:rPr>
              <a:t>SUM(</a:t>
            </a:r>
            <a:r>
              <a:rPr lang="ja-JP" altLang="en-US" sz="1200" dirty="0">
                <a:latin typeface="Meiryo UI" panose="020B0604030504040204" pitchFamily="50" charset="-128"/>
                <a:ea typeface="Meiryo UI" panose="020B0604030504040204" pitchFamily="50" charset="-128"/>
              </a:rPr>
              <a:t>エリア別の</a:t>
            </a:r>
            <a:r>
              <a:rPr lang="en-US" altLang="ja-JP" sz="1200" dirty="0">
                <a:latin typeface="Meiryo UI" panose="020B0604030504040204" pitchFamily="50" charset="-128"/>
                <a:ea typeface="Meiryo UI" panose="020B0604030504040204" pitchFamily="50" charset="-128"/>
              </a:rPr>
              <a:t>FIP</a:t>
            </a:r>
            <a:r>
              <a:rPr lang="ja-JP" altLang="en-US" sz="1200" dirty="0">
                <a:latin typeface="Meiryo UI" panose="020B0604030504040204" pitchFamily="50" charset="-128"/>
                <a:ea typeface="Meiryo UI" panose="020B0604030504040204" pitchFamily="50" charset="-128"/>
              </a:rPr>
              <a:t>参照価格</a:t>
            </a:r>
            <a:r>
              <a:rPr lang="en-US" altLang="ja-JP" sz="1200" dirty="0">
                <a:latin typeface="Meiryo UI" panose="020B0604030504040204" pitchFamily="50" charset="-128"/>
                <a:ea typeface="Meiryo UI" panose="020B0604030504040204" pitchFamily="50" charset="-128"/>
              </a:rPr>
              <a:t>(</a:t>
            </a:r>
            <a:r>
              <a:rPr lang="ja-JP" altLang="en-US" sz="1200" dirty="0">
                <a:latin typeface="Meiryo UI" panose="020B0604030504040204" pitchFamily="50" charset="-128"/>
                <a:ea typeface="Meiryo UI" panose="020B0604030504040204" pitchFamily="50" charset="-128"/>
              </a:rPr>
              <a:t>卸電力取引市場分</a:t>
            </a:r>
            <a:r>
              <a:rPr lang="en-US" altLang="ja-JP" sz="1200" dirty="0">
                <a:latin typeface="Meiryo UI" panose="020B0604030504040204" pitchFamily="50" charset="-128"/>
                <a:ea typeface="Meiryo UI" panose="020B0604030504040204" pitchFamily="50" charset="-128"/>
              </a:rPr>
              <a:t>)(</a:t>
            </a:r>
            <a:r>
              <a:rPr lang="ja-JP" altLang="en-US" sz="1200" dirty="0">
                <a:latin typeface="Meiryo UI" panose="020B0604030504040204" pitchFamily="50" charset="-128"/>
                <a:ea typeface="Meiryo UI" panose="020B0604030504040204" pitchFamily="50" charset="-128"/>
              </a:rPr>
              <a:t>円</a:t>
            </a:r>
            <a:r>
              <a:rPr lang="en-US" altLang="ja-JP" sz="1200" dirty="0">
                <a:latin typeface="Meiryo UI" panose="020B0604030504040204" pitchFamily="50" charset="-128"/>
                <a:ea typeface="Meiryo UI" panose="020B0604030504040204" pitchFamily="50" charset="-128"/>
              </a:rPr>
              <a:t>/kWh)×</a:t>
            </a:r>
            <a:r>
              <a:rPr lang="ja-JP" altLang="en-US" sz="1200" dirty="0">
                <a:latin typeface="Meiryo UI" panose="020B0604030504040204" pitchFamily="50" charset="-128"/>
                <a:ea typeface="Meiryo UI" panose="020B0604030504040204" pitchFamily="50" charset="-128"/>
              </a:rPr>
              <a:t>供給電力量</a:t>
            </a:r>
            <a:r>
              <a:rPr lang="en-US" altLang="ja-JP" sz="1200" dirty="0">
                <a:latin typeface="Meiryo UI" panose="020B0604030504040204" pitchFamily="50" charset="-128"/>
                <a:ea typeface="Meiryo UI" panose="020B0604030504040204" pitchFamily="50" charset="-128"/>
              </a:rPr>
              <a:t>(kWh))÷</a:t>
            </a:r>
            <a:r>
              <a:rPr lang="ja-JP" altLang="en-US" sz="1200" dirty="0">
                <a:latin typeface="Meiryo UI" panose="020B0604030504040204" pitchFamily="50" charset="-128"/>
                <a:ea typeface="Meiryo UI" panose="020B0604030504040204" pitchFamily="50" charset="-128"/>
              </a:rPr>
              <a:t>月間</a:t>
            </a:r>
            <a:r>
              <a:rPr lang="en-US" altLang="ja-JP" sz="1200" dirty="0">
                <a:latin typeface="Meiryo UI" panose="020B0604030504040204" pitchFamily="50" charset="-128"/>
                <a:ea typeface="Meiryo UI" panose="020B0604030504040204" pitchFamily="50" charset="-128"/>
              </a:rPr>
              <a:t>SUM(</a:t>
            </a:r>
            <a:r>
              <a:rPr lang="ja-JP" altLang="en-US" sz="1200" dirty="0">
                <a:latin typeface="Meiryo UI" panose="020B0604030504040204" pitchFamily="50" charset="-128"/>
                <a:ea typeface="Meiryo UI" panose="020B0604030504040204" pitchFamily="50" charset="-128"/>
              </a:rPr>
              <a:t>供給電力量</a:t>
            </a:r>
            <a:r>
              <a:rPr lang="en-US" altLang="ja-JP" sz="1200" dirty="0">
                <a:latin typeface="Meiryo UI" panose="020B0604030504040204" pitchFamily="50" charset="-128"/>
                <a:ea typeface="Meiryo UI" panose="020B0604030504040204" pitchFamily="50" charset="-128"/>
              </a:rPr>
              <a:t>(kWh))</a:t>
            </a:r>
            <a:endParaRPr lang="en-US" altLang="ja-JP" sz="1400" dirty="0">
              <a:latin typeface="Meiryo UI" panose="020B0604030504040204" pitchFamily="50" charset="-128"/>
              <a:ea typeface="Meiryo UI" panose="020B0604030504040204" pitchFamily="50" charset="-128"/>
            </a:endParaRPr>
          </a:p>
          <a:p>
            <a:r>
              <a:rPr kumimoji="1" lang="ja-JP" altLang="en-US" sz="1200" dirty="0">
                <a:latin typeface="Meiryo UI" panose="020B0604030504040204" pitchFamily="50" charset="-128"/>
                <a:ea typeface="Meiryo UI" panose="020B0604030504040204" pitchFamily="50" charset="-128"/>
              </a:rPr>
              <a:t>非自然変動電源の場合　➢　</a:t>
            </a:r>
            <a:r>
              <a:rPr lang="ja-JP" altLang="en-US" sz="1200" dirty="0">
                <a:latin typeface="Meiryo UI" panose="020B0604030504040204" pitchFamily="50" charset="-128"/>
                <a:ea typeface="Meiryo UI" panose="020B0604030504040204" pitchFamily="50" charset="-128"/>
              </a:rPr>
              <a:t>月間</a:t>
            </a:r>
            <a:r>
              <a:rPr lang="en-US" altLang="ja-JP" sz="1200" dirty="0">
                <a:latin typeface="Meiryo UI" panose="020B0604030504040204" pitchFamily="50" charset="-128"/>
                <a:ea typeface="Meiryo UI" panose="020B0604030504040204" pitchFamily="50" charset="-128"/>
              </a:rPr>
              <a:t>SUM(</a:t>
            </a:r>
            <a:r>
              <a:rPr lang="ja-JP" altLang="en-US" sz="1200" dirty="0">
                <a:latin typeface="Meiryo UI" panose="020B0604030504040204" pitchFamily="50" charset="-128"/>
                <a:ea typeface="Meiryo UI" panose="020B0604030504040204" pitchFamily="50" charset="-128"/>
              </a:rPr>
              <a:t>エリア別の</a:t>
            </a:r>
            <a:r>
              <a:rPr lang="en-US" altLang="zh-TW" sz="1200" dirty="0">
                <a:latin typeface="Meiryo UI" panose="020B0604030504040204" pitchFamily="50" charset="-128"/>
                <a:ea typeface="Meiryo UI" panose="020B0604030504040204" pitchFamily="50" charset="-128"/>
              </a:rPr>
              <a:t>FIP</a:t>
            </a:r>
            <a:r>
              <a:rPr lang="zh-TW" altLang="en-US" sz="1200" dirty="0">
                <a:latin typeface="Meiryo UI" panose="020B0604030504040204" pitchFamily="50" charset="-128"/>
                <a:ea typeface="Meiryo UI" panose="020B0604030504040204" pitchFamily="50" charset="-128"/>
              </a:rPr>
              <a:t>参照価格</a:t>
            </a:r>
            <a:r>
              <a:rPr lang="en-US" altLang="zh-TW" sz="1200" dirty="0">
                <a:latin typeface="Meiryo UI" panose="020B0604030504040204" pitchFamily="50" charset="-128"/>
                <a:ea typeface="Meiryo UI" panose="020B0604030504040204" pitchFamily="50" charset="-128"/>
              </a:rPr>
              <a:t>(</a:t>
            </a:r>
            <a:r>
              <a:rPr lang="zh-TW" altLang="en-US" sz="1200" dirty="0">
                <a:latin typeface="Meiryo UI" panose="020B0604030504040204" pitchFamily="50" charset="-128"/>
                <a:ea typeface="Meiryo UI" panose="020B0604030504040204" pitchFamily="50" charset="-128"/>
              </a:rPr>
              <a:t>卸電力取引市場分</a:t>
            </a:r>
            <a:r>
              <a:rPr lang="en-US" altLang="zh-TW" sz="1200" dirty="0">
                <a:latin typeface="Meiryo UI" panose="020B0604030504040204" pitchFamily="50" charset="-128"/>
                <a:ea typeface="Meiryo UI" panose="020B0604030504040204" pitchFamily="50" charset="-128"/>
              </a:rPr>
              <a:t>)</a:t>
            </a:r>
            <a:r>
              <a:rPr lang="en-US" altLang="ja-JP" sz="1200" dirty="0">
                <a:latin typeface="Meiryo UI" panose="020B0604030504040204" pitchFamily="50" charset="-128"/>
                <a:ea typeface="Meiryo UI" panose="020B0604030504040204" pitchFamily="50" charset="-128"/>
              </a:rPr>
              <a:t>(</a:t>
            </a:r>
            <a:r>
              <a:rPr lang="ja-JP" altLang="en-US" sz="1200" dirty="0">
                <a:latin typeface="Meiryo UI" panose="020B0604030504040204" pitchFamily="50" charset="-128"/>
                <a:ea typeface="Meiryo UI" panose="020B0604030504040204" pitchFamily="50" charset="-128"/>
              </a:rPr>
              <a:t>円</a:t>
            </a:r>
            <a:r>
              <a:rPr lang="en-US" altLang="ja-JP" sz="1200" dirty="0">
                <a:latin typeface="Meiryo UI" panose="020B0604030504040204" pitchFamily="50" charset="-128"/>
                <a:ea typeface="Meiryo UI" panose="020B0604030504040204" pitchFamily="50" charset="-128"/>
              </a:rPr>
              <a:t>/kWh))÷</a:t>
            </a:r>
            <a:r>
              <a:rPr lang="ja-JP" altLang="en-US" sz="1200" dirty="0">
                <a:latin typeface="Meiryo UI" panose="020B0604030504040204" pitchFamily="50" charset="-128"/>
                <a:ea typeface="Meiryo UI" panose="020B0604030504040204" pitchFamily="50" charset="-128"/>
              </a:rPr>
              <a:t>月間コマ数</a:t>
            </a:r>
            <a:r>
              <a:rPr lang="en-US" altLang="ja-JP" sz="1200" dirty="0">
                <a:latin typeface="Meiryo UI" panose="020B0604030504040204" pitchFamily="50" charset="-128"/>
                <a:ea typeface="Meiryo UI" panose="020B0604030504040204" pitchFamily="50" charset="-128"/>
              </a:rPr>
              <a:t>(</a:t>
            </a:r>
            <a:r>
              <a:rPr lang="ja-JP" altLang="en-US" sz="1200" dirty="0">
                <a:latin typeface="Meiryo UI" panose="020B0604030504040204" pitchFamily="50" charset="-128"/>
                <a:ea typeface="Meiryo UI" panose="020B0604030504040204" pitchFamily="50" charset="-128"/>
              </a:rPr>
              <a:t>コマ</a:t>
            </a:r>
            <a:r>
              <a:rPr lang="en-US" altLang="ja-JP" sz="1200" dirty="0">
                <a:latin typeface="Meiryo UI" panose="020B0604030504040204" pitchFamily="50" charset="-128"/>
                <a:ea typeface="Meiryo UI" panose="020B0604030504040204" pitchFamily="50" charset="-128"/>
              </a:rPr>
              <a:t>)</a:t>
            </a:r>
            <a:endParaRPr kumimoji="1" lang="ja-JP" altLang="en-US" dirty="0">
              <a:latin typeface="Meiryo UI" panose="020B0604030504040204" pitchFamily="50" charset="-128"/>
              <a:ea typeface="Meiryo UI" panose="020B0604030504040204" pitchFamily="50" charset="-128"/>
            </a:endParaRPr>
          </a:p>
        </p:txBody>
      </p:sp>
      <p:graphicFrame>
        <p:nvGraphicFramePr>
          <p:cNvPr id="8" name="表 7">
            <a:extLst>
              <a:ext uri="{FF2B5EF4-FFF2-40B4-BE49-F238E27FC236}">
                <a16:creationId xmlns:a16="http://schemas.microsoft.com/office/drawing/2014/main" id="{6EAA17A9-805A-4491-A76C-D762689A6E76}"/>
              </a:ext>
            </a:extLst>
          </p:cNvPr>
          <p:cNvGraphicFramePr>
            <a:graphicFrameLocks noGrp="1"/>
          </p:cNvGraphicFramePr>
          <p:nvPr>
            <p:extLst>
              <p:ext uri="{D42A27DB-BD31-4B8C-83A1-F6EECF244321}">
                <p14:modId xmlns:p14="http://schemas.microsoft.com/office/powerpoint/2010/main" val="453165002"/>
              </p:ext>
            </p:extLst>
          </p:nvPr>
        </p:nvGraphicFramePr>
        <p:xfrm>
          <a:off x="511130" y="3020674"/>
          <a:ext cx="2559327" cy="437760"/>
        </p:xfrm>
        <a:graphic>
          <a:graphicData uri="http://schemas.openxmlformats.org/drawingml/2006/table">
            <a:tbl>
              <a:tblPr firstRow="1" bandRow="1">
                <a:tableStyleId>{2D5ABB26-0587-4C30-8999-92F81FD0307C}</a:tableStyleId>
              </a:tblPr>
              <a:tblGrid>
                <a:gridCol w="2532663">
                  <a:extLst>
                    <a:ext uri="{9D8B030D-6E8A-4147-A177-3AD203B41FA5}">
                      <a16:colId xmlns:a16="http://schemas.microsoft.com/office/drawing/2014/main" val="4259021198"/>
                    </a:ext>
                  </a:extLst>
                </a:gridCol>
                <a:gridCol w="26664">
                  <a:extLst>
                    <a:ext uri="{9D8B030D-6E8A-4147-A177-3AD203B41FA5}">
                      <a16:colId xmlns:a16="http://schemas.microsoft.com/office/drawing/2014/main" val="3826190185"/>
                    </a:ext>
                  </a:extLst>
                </a:gridCol>
              </a:tblGrid>
              <a:tr h="381597">
                <a:tc>
                  <a:txBody>
                    <a:bodyPr/>
                    <a:lstStyle/>
                    <a:p>
                      <a:pPr algn="ctr"/>
                      <a:r>
                        <a:rPr kumimoji="0" lang="ja-JP" altLang="en-US" sz="1200" b="0" u="sng" kern="0" dirty="0">
                          <a:solidFill>
                            <a:srgbClr val="000000">
                              <a:lumMod val="100000"/>
                            </a:srgbClr>
                          </a:solidFill>
                          <a:highlight>
                            <a:srgbClr val="FEFFCC"/>
                          </a:highlight>
                          <a:latin typeface="Meiryo UI"/>
                          <a:ea typeface="Meiryo UI"/>
                        </a:rPr>
                        <a:t>各</a:t>
                      </a:r>
                      <a:r>
                        <a:rPr kumimoji="0" lang="en-US" altLang="ja-JP" sz="1200" b="0" u="sng" kern="0" dirty="0">
                          <a:solidFill>
                            <a:srgbClr val="000000">
                              <a:lumMod val="100000"/>
                            </a:srgbClr>
                          </a:solidFill>
                          <a:highlight>
                            <a:srgbClr val="FEFFCC"/>
                          </a:highlight>
                          <a:latin typeface="Meiryo UI"/>
                          <a:ea typeface="Meiryo UI"/>
                        </a:rPr>
                        <a:t>30</a:t>
                      </a:r>
                      <a:r>
                        <a:rPr kumimoji="0" lang="ja-JP" altLang="en-US" sz="1200" b="0" u="sng" kern="0" dirty="0">
                          <a:solidFill>
                            <a:srgbClr val="000000">
                              <a:lumMod val="100000"/>
                            </a:srgbClr>
                          </a:solidFill>
                          <a:highlight>
                            <a:srgbClr val="FEFFCC"/>
                          </a:highlight>
                          <a:latin typeface="Meiryo UI"/>
                          <a:ea typeface="Meiryo UI"/>
                        </a:rPr>
                        <a:t>分コマの価格を加重平均</a:t>
                      </a:r>
                      <a:endParaRPr kumimoji="0" lang="en-US" altLang="ja-JP" sz="1200" b="0" u="sng" kern="0" dirty="0">
                        <a:solidFill>
                          <a:srgbClr val="000000">
                            <a:lumMod val="100000"/>
                          </a:srgbClr>
                        </a:solidFill>
                        <a:highlight>
                          <a:srgbClr val="FEFFCC"/>
                        </a:highlight>
                        <a:latin typeface="Meiryo UI"/>
                        <a:ea typeface="Meiryo UI"/>
                      </a:endParaRPr>
                    </a:p>
                    <a:p>
                      <a:pPr algn="ctr"/>
                      <a:r>
                        <a:rPr kumimoji="0" lang="ja-JP" altLang="en-US" sz="1200" b="0" u="none" kern="0" dirty="0">
                          <a:solidFill>
                            <a:srgbClr val="000000">
                              <a:lumMod val="100000"/>
                            </a:srgbClr>
                          </a:solidFill>
                          <a:latin typeface="Meiryo UI"/>
                          <a:ea typeface="Meiryo UI"/>
                        </a:rPr>
                        <a:t>スポット市場価格 </a:t>
                      </a:r>
                      <a:r>
                        <a:rPr kumimoji="0" lang="en-US" altLang="ja-JP" sz="1200" b="0" u="none" kern="0" dirty="0">
                          <a:solidFill>
                            <a:srgbClr val="000000">
                              <a:lumMod val="100000"/>
                            </a:srgbClr>
                          </a:solidFill>
                          <a:latin typeface="Meiryo UI"/>
                          <a:ea typeface="Meiryo UI"/>
                        </a:rPr>
                        <a:t>×</a:t>
                      </a:r>
                      <a:r>
                        <a:rPr kumimoji="0" lang="ja-JP" altLang="en-US" sz="1200" b="0" u="none" kern="0" dirty="0">
                          <a:solidFill>
                            <a:srgbClr val="000000">
                              <a:lumMod val="100000"/>
                            </a:srgbClr>
                          </a:solidFill>
                          <a:latin typeface="Meiryo UI"/>
                          <a:ea typeface="Meiryo UI"/>
                        </a:rPr>
                        <a:t> 時間前市場価格</a:t>
                      </a:r>
                      <a:endParaRPr kumimoji="0" lang="en-US" altLang="ja-JP" sz="1200" b="0" u="none" kern="0" dirty="0">
                        <a:solidFill>
                          <a:srgbClr val="000000">
                            <a:lumMod val="100000"/>
                          </a:srgbClr>
                        </a:solidFill>
                        <a:latin typeface="Meiryo UI"/>
                        <a:ea typeface="Meiryo UI"/>
                      </a:endParaRPr>
                    </a:p>
                  </a:txBody>
                  <a:tcPr marL="36000" marR="36000" marT="36000" marB="36000" anchor="ctr">
                    <a:lnL w="9525" cap="flat" cmpd="sng" algn="ctr">
                      <a:solidFill>
                        <a:schemeClr val="tx1">
                          <a:lumMod val="50000"/>
                          <a:lumOff val="50000"/>
                        </a:schemeClr>
                      </a:solidFill>
                      <a:prstDash val="solid"/>
                      <a:round/>
                      <a:headEnd type="none" w="med" len="med"/>
                      <a:tailEnd type="none" w="med" len="med"/>
                    </a:lnL>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tcPr>
                </a:tc>
                <a:tc>
                  <a:txBody>
                    <a:bodyPr/>
                    <a:lstStyle/>
                    <a:p>
                      <a:endParaRPr kumimoji="1" lang="ja-JP" altLang="en-US" sz="1050" dirty="0">
                        <a:latin typeface="Meiryo UI" panose="020B0604030504040204" pitchFamily="50" charset="-128"/>
                        <a:ea typeface="Meiryo UI" panose="020B0604030504040204" pitchFamily="50" charset="-128"/>
                      </a:endParaRPr>
                    </a:p>
                  </a:txBody>
                  <a:tcPr marL="0" marR="0" marT="36000" marB="36000">
                    <a:lnR w="9525" cap="flat" cmpd="sng" algn="ctr">
                      <a:solidFill>
                        <a:schemeClr val="tx1">
                          <a:lumMod val="50000"/>
                          <a:lumOff val="50000"/>
                        </a:schemeClr>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4123645538"/>
                  </a:ext>
                </a:extLst>
              </a:tr>
            </a:tbl>
          </a:graphicData>
        </a:graphic>
      </p:graphicFrame>
      <p:sp>
        <p:nvSpPr>
          <p:cNvPr id="9" name="矢印: 上 8">
            <a:extLst>
              <a:ext uri="{FF2B5EF4-FFF2-40B4-BE49-F238E27FC236}">
                <a16:creationId xmlns:a16="http://schemas.microsoft.com/office/drawing/2014/main" id="{821ADE90-8874-481C-BB38-7E310C5BEBCF}"/>
              </a:ext>
            </a:extLst>
          </p:cNvPr>
          <p:cNvSpPr/>
          <p:nvPr/>
        </p:nvSpPr>
        <p:spPr>
          <a:xfrm rot="10800000">
            <a:off x="3955828" y="3370232"/>
            <a:ext cx="706875" cy="273205"/>
          </a:xfrm>
          <a:prstGeom prst="upArrow">
            <a:avLst/>
          </a:prstGeom>
          <a:solidFill>
            <a:schemeClr val="tx1">
              <a:lumMod val="50000"/>
              <a:lumOff val="50000"/>
            </a:schemeClr>
          </a:solidFill>
          <a:ln w="19050" cap="flat" cmpd="sng" algn="ctr">
            <a:noFill/>
            <a:prstDash val="solid"/>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sp>
        <p:nvSpPr>
          <p:cNvPr id="11" name="正方形/長方形 10">
            <a:extLst>
              <a:ext uri="{FF2B5EF4-FFF2-40B4-BE49-F238E27FC236}">
                <a16:creationId xmlns:a16="http://schemas.microsoft.com/office/drawing/2014/main" id="{E60862EA-CAEC-4710-AD2F-4C472CF448C3}"/>
              </a:ext>
            </a:extLst>
          </p:cNvPr>
          <p:cNvSpPr/>
          <p:nvPr/>
        </p:nvSpPr>
        <p:spPr>
          <a:xfrm>
            <a:off x="4309266" y="2991312"/>
            <a:ext cx="2773679" cy="289057"/>
          </a:xfrm>
          <a:prstGeom prst="rect">
            <a:avLst/>
          </a:prstGeom>
          <a:noFill/>
          <a:ln w="19050" cap="flat" cmpd="sng" algn="ctr">
            <a:noFill/>
            <a:prstDash val="solid"/>
            <a:miter lim="800000"/>
          </a:ln>
          <a:effectLst/>
        </p:spPr>
        <p:txBody>
          <a:bodyPr wrap="none" lIns="0" tIns="36000" rIns="0" bIns="36000" rtlCol="0" anchor="ctr"/>
          <a:lstStyle/>
          <a:p>
            <a:pPr algn="ctr"/>
            <a:r>
              <a:rPr kumimoji="0" lang="en-US" altLang="ja-JP" sz="1600" kern="0" dirty="0">
                <a:highlight>
                  <a:srgbClr val="DFECEF"/>
                </a:highlight>
                <a:latin typeface="Meiryo UI"/>
                <a:ea typeface="Meiryo UI"/>
                <a:cs typeface="Arial" pitchFamily="34" charset="0"/>
              </a:rPr>
              <a:t>(</a:t>
            </a:r>
            <a:r>
              <a:rPr kumimoji="0" lang="ja-JP" altLang="en-US" sz="1600" kern="0" dirty="0">
                <a:highlight>
                  <a:srgbClr val="DFECEF"/>
                </a:highlight>
                <a:latin typeface="Meiryo UI"/>
                <a:ea typeface="Meiryo UI"/>
                <a:cs typeface="Arial" pitchFamily="34" charset="0"/>
              </a:rPr>
              <a:t>非自然変動電源は単純平均</a:t>
            </a:r>
            <a:r>
              <a:rPr kumimoji="0" lang="en-US" altLang="ja-JP" sz="1600" kern="0" dirty="0">
                <a:highlight>
                  <a:srgbClr val="DFECEF"/>
                </a:highlight>
                <a:latin typeface="Meiryo UI"/>
                <a:ea typeface="Meiryo UI"/>
                <a:cs typeface="Arial" pitchFamily="34" charset="0"/>
              </a:rPr>
              <a:t>)</a:t>
            </a:r>
          </a:p>
        </p:txBody>
      </p:sp>
      <p:sp>
        <p:nvSpPr>
          <p:cNvPr id="13" name="正方形/長方形 12">
            <a:extLst>
              <a:ext uri="{FF2B5EF4-FFF2-40B4-BE49-F238E27FC236}">
                <a16:creationId xmlns:a16="http://schemas.microsoft.com/office/drawing/2014/main" id="{D01EC171-BBEA-4CBD-BC25-683578499A1B}"/>
              </a:ext>
            </a:extLst>
          </p:cNvPr>
          <p:cNvSpPr/>
          <p:nvPr/>
        </p:nvSpPr>
        <p:spPr>
          <a:xfrm>
            <a:off x="123825" y="4306470"/>
            <a:ext cx="1270685" cy="133746"/>
          </a:xfrm>
          <a:prstGeom prst="rect">
            <a:avLst/>
          </a:prstGeom>
          <a:noFill/>
          <a:ln w="19050" cap="flat" cmpd="sng" algn="ctr">
            <a:noFill/>
            <a:prstDash val="solid"/>
            <a:miter lim="800000"/>
          </a:ln>
          <a:effectLst/>
        </p:spPr>
        <p:txBody>
          <a:bodyPr wrap="none" lIns="0" tIns="36000" rIns="0" bIns="36000" rtlCol="0" anchor="ctr"/>
          <a:lstStyle/>
          <a:p>
            <a:pPr algn="ctr"/>
            <a:r>
              <a:rPr kumimoji="0" lang="en-US" altLang="ja-JP" sz="1000" kern="0" dirty="0">
                <a:latin typeface="Meiryo UI"/>
                <a:ea typeface="Meiryo UI"/>
                <a:cs typeface="Arial" pitchFamily="34" charset="0"/>
              </a:rPr>
              <a:t>[JEPX</a:t>
            </a:r>
            <a:r>
              <a:rPr kumimoji="0" lang="ja-JP" altLang="en-US" sz="1000" kern="0" dirty="0">
                <a:latin typeface="Meiryo UI"/>
                <a:ea typeface="Meiryo UI"/>
                <a:cs typeface="Arial" pitchFamily="34" charset="0"/>
              </a:rPr>
              <a:t>のホームページ</a:t>
            </a:r>
            <a:r>
              <a:rPr kumimoji="0" lang="en-US" altLang="ja-JP" sz="1000" kern="0" dirty="0">
                <a:latin typeface="Meiryo UI"/>
                <a:ea typeface="Meiryo UI"/>
                <a:cs typeface="Arial" pitchFamily="34" charset="0"/>
              </a:rPr>
              <a:t>]</a:t>
            </a:r>
          </a:p>
        </p:txBody>
      </p:sp>
      <p:sp>
        <p:nvSpPr>
          <p:cNvPr id="14" name="四角形: 角を丸くする 13">
            <a:extLst>
              <a:ext uri="{FF2B5EF4-FFF2-40B4-BE49-F238E27FC236}">
                <a16:creationId xmlns:a16="http://schemas.microsoft.com/office/drawing/2014/main" id="{BBC8177F-AB14-4AF4-BA01-D2769D5CA623}"/>
              </a:ext>
            </a:extLst>
          </p:cNvPr>
          <p:cNvSpPr/>
          <p:nvPr/>
        </p:nvSpPr>
        <p:spPr>
          <a:xfrm>
            <a:off x="956556" y="5806335"/>
            <a:ext cx="956577" cy="219730"/>
          </a:xfrm>
          <a:prstGeom prst="roundRect">
            <a:avLst>
              <a:gd name="adj" fmla="val 16943"/>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5" name="直線矢印コネクタ 14">
            <a:extLst>
              <a:ext uri="{FF2B5EF4-FFF2-40B4-BE49-F238E27FC236}">
                <a16:creationId xmlns:a16="http://schemas.microsoft.com/office/drawing/2014/main" id="{CEAF9498-AB3F-4D36-A333-376A16AE5E15}"/>
              </a:ext>
            </a:extLst>
          </p:cNvPr>
          <p:cNvCxnSpPr>
            <a:cxnSpLocks/>
            <a:stCxn id="14" idx="3"/>
            <a:endCxn id="33" idx="1"/>
          </p:cNvCxnSpPr>
          <p:nvPr/>
        </p:nvCxnSpPr>
        <p:spPr>
          <a:xfrm flipV="1">
            <a:off x="1913133" y="5773208"/>
            <a:ext cx="409744" cy="142992"/>
          </a:xfrm>
          <a:prstGeom prst="straightConnector1">
            <a:avLst/>
          </a:prstGeom>
          <a:noFill/>
          <a:ln w="6350" cap="flat" cmpd="sng" algn="ctr">
            <a:solidFill>
              <a:sysClr val="window" lastClr="FFFFFF">
                <a:lumMod val="65000"/>
              </a:sysClr>
            </a:solidFill>
            <a:prstDash val="dash"/>
            <a:miter lim="800000"/>
            <a:tailEnd type="triangle"/>
          </a:ln>
          <a:effectLst/>
        </p:spPr>
      </p:cxnSp>
      <p:sp>
        <p:nvSpPr>
          <p:cNvPr id="23" name="正方形/長方形 22">
            <a:extLst>
              <a:ext uri="{FF2B5EF4-FFF2-40B4-BE49-F238E27FC236}">
                <a16:creationId xmlns:a16="http://schemas.microsoft.com/office/drawing/2014/main" id="{E7E95854-4B3B-49C2-8049-38A06BA47ED6}"/>
              </a:ext>
            </a:extLst>
          </p:cNvPr>
          <p:cNvSpPr/>
          <p:nvPr/>
        </p:nvSpPr>
        <p:spPr>
          <a:xfrm>
            <a:off x="2939550" y="4418358"/>
            <a:ext cx="2210018" cy="684704"/>
          </a:xfrm>
          <a:prstGeom prst="rect">
            <a:avLst/>
          </a:prstGeom>
          <a:solidFill>
            <a:schemeClr val="bg1"/>
          </a:solidFill>
          <a:ln w="19050" cap="flat" cmpd="sng" algn="ctr">
            <a:noFill/>
            <a:prstDash val="solid"/>
            <a:miter lim="800000"/>
          </a:ln>
          <a:effectLst/>
        </p:spPr>
        <p:txBody>
          <a:bodyPr wrap="none" lIns="0" tIns="36000" rIns="0" bIns="36000" rtlCol="0" anchor="ctr"/>
          <a:lstStyle/>
          <a:p>
            <a:r>
              <a:rPr kumimoji="0" lang="en-US" altLang="ja-JP" sz="1000" kern="0" dirty="0">
                <a:highlight>
                  <a:srgbClr val="FEFFCC"/>
                </a:highlight>
                <a:latin typeface="Meiryo UI"/>
                <a:ea typeface="Meiryo UI"/>
                <a:cs typeface="Arial" pitchFamily="34" charset="0"/>
              </a:rPr>
              <a:t>&lt;</a:t>
            </a:r>
            <a:r>
              <a:rPr kumimoji="0" lang="ja-JP" altLang="en-US" sz="1000" kern="0" dirty="0">
                <a:highlight>
                  <a:srgbClr val="FEFFCC"/>
                </a:highlight>
                <a:latin typeface="Meiryo UI"/>
                <a:ea typeface="Meiryo UI"/>
                <a:cs typeface="Arial" pitchFamily="34" charset="0"/>
              </a:rPr>
              <a:t>東京エリアの場合</a:t>
            </a:r>
            <a:r>
              <a:rPr kumimoji="0" lang="en-US" altLang="ja-JP" sz="1000" kern="0" dirty="0">
                <a:highlight>
                  <a:srgbClr val="FEFFCC"/>
                </a:highlight>
                <a:latin typeface="Meiryo UI"/>
                <a:ea typeface="Meiryo UI"/>
                <a:cs typeface="Arial" pitchFamily="34" charset="0"/>
              </a:rPr>
              <a:t>(※2)&gt;</a:t>
            </a:r>
          </a:p>
          <a:p>
            <a:r>
              <a:rPr kumimoji="0" lang="ja-JP" altLang="en-US" sz="1000" kern="0" dirty="0">
                <a:highlight>
                  <a:srgbClr val="FEFFCC"/>
                </a:highlight>
                <a:latin typeface="Meiryo UI"/>
                <a:ea typeface="Meiryo UI"/>
                <a:cs typeface="Arial" pitchFamily="34" charset="0"/>
              </a:rPr>
              <a:t>「</a:t>
            </a:r>
            <a:r>
              <a:rPr kumimoji="0" lang="en-US" altLang="ja-JP" sz="1000" kern="0" dirty="0">
                <a:highlight>
                  <a:srgbClr val="FEFFCC"/>
                </a:highlight>
                <a:latin typeface="Meiryo UI"/>
                <a:ea typeface="Meiryo UI"/>
                <a:cs typeface="Arial" pitchFamily="34" charset="0"/>
              </a:rPr>
              <a:t>FIP</a:t>
            </a:r>
            <a:r>
              <a:rPr kumimoji="0" lang="ja-JP" altLang="en-US" sz="1000" kern="0" dirty="0">
                <a:highlight>
                  <a:srgbClr val="FEFFCC"/>
                </a:highlight>
                <a:latin typeface="Meiryo UI"/>
                <a:ea typeface="Meiryo UI"/>
                <a:cs typeface="Arial" pitchFamily="34" charset="0"/>
              </a:rPr>
              <a:t>参照価格</a:t>
            </a:r>
            <a:r>
              <a:rPr kumimoji="0" lang="en-US" altLang="ja-JP" sz="1000" kern="0" dirty="0">
                <a:highlight>
                  <a:srgbClr val="FEFFCC"/>
                </a:highlight>
                <a:latin typeface="Meiryo UI"/>
                <a:ea typeface="Meiryo UI"/>
                <a:cs typeface="Arial" pitchFamily="34" charset="0"/>
              </a:rPr>
              <a:t>(</a:t>
            </a:r>
            <a:r>
              <a:rPr kumimoji="0" lang="ja-JP" altLang="en-US" sz="1000" kern="0" dirty="0">
                <a:highlight>
                  <a:srgbClr val="FEFFCC"/>
                </a:highlight>
                <a:latin typeface="Meiryo UI"/>
                <a:ea typeface="Meiryo UI"/>
                <a:cs typeface="Arial" pitchFamily="34" charset="0"/>
              </a:rPr>
              <a:t>卸電力取引市場分</a:t>
            </a:r>
            <a:r>
              <a:rPr kumimoji="0" lang="en-US" altLang="ja-JP" sz="1000" kern="0" dirty="0">
                <a:highlight>
                  <a:srgbClr val="FEFFCC"/>
                </a:highlight>
                <a:latin typeface="Meiryo UI"/>
                <a:ea typeface="Meiryo UI"/>
                <a:cs typeface="Arial" pitchFamily="34" charset="0"/>
              </a:rPr>
              <a:t>)</a:t>
            </a:r>
            <a:r>
              <a:rPr kumimoji="0" lang="ja-JP" altLang="en-US" sz="1000" kern="0" dirty="0">
                <a:highlight>
                  <a:srgbClr val="FEFFCC"/>
                </a:highlight>
                <a:latin typeface="Meiryo UI"/>
                <a:ea typeface="Meiryo UI"/>
                <a:cs typeface="Arial" pitchFamily="34" charset="0"/>
              </a:rPr>
              <a:t>東京」が</a:t>
            </a:r>
            <a:endParaRPr kumimoji="0" lang="en-US" altLang="ja-JP" sz="1000" kern="0" dirty="0">
              <a:highlight>
                <a:srgbClr val="FEFFCC"/>
              </a:highlight>
              <a:latin typeface="Meiryo UI"/>
              <a:ea typeface="Meiryo UI"/>
              <a:cs typeface="Arial" pitchFamily="34" charset="0"/>
            </a:endParaRPr>
          </a:p>
          <a:p>
            <a:r>
              <a:rPr kumimoji="0" lang="ja-JP" altLang="en-US" sz="1000" kern="0" dirty="0">
                <a:highlight>
                  <a:srgbClr val="FEFFCC"/>
                </a:highlight>
                <a:latin typeface="Meiryo UI"/>
                <a:ea typeface="Meiryo UI"/>
                <a:cs typeface="Arial" pitchFamily="34" charset="0"/>
              </a:rPr>
              <a:t>スポット市場と時間前市場の加重平均値</a:t>
            </a:r>
            <a:endParaRPr kumimoji="0" lang="en-US" altLang="ja-JP" sz="1000" kern="0" dirty="0">
              <a:highlight>
                <a:srgbClr val="FEFFCC"/>
              </a:highlight>
              <a:latin typeface="Meiryo UI"/>
              <a:ea typeface="Meiryo UI"/>
              <a:cs typeface="Arial" pitchFamily="34" charset="0"/>
            </a:endParaRPr>
          </a:p>
          <a:p>
            <a:pPr algn="ctr"/>
            <a:r>
              <a:rPr kumimoji="0" lang="ja-JP" altLang="en-US" sz="1000" kern="0" dirty="0">
                <a:latin typeface="Meiryo UI"/>
                <a:ea typeface="Meiryo UI"/>
                <a:cs typeface="Arial" pitchFamily="34" charset="0"/>
              </a:rPr>
              <a:t>⇩</a:t>
            </a:r>
            <a:endParaRPr kumimoji="0" lang="en-US" altLang="ja-JP" sz="1000" kern="0" dirty="0">
              <a:latin typeface="Meiryo UI"/>
              <a:ea typeface="Meiryo UI"/>
              <a:cs typeface="Arial" pitchFamily="34" charset="0"/>
            </a:endParaRPr>
          </a:p>
        </p:txBody>
      </p:sp>
      <p:pic>
        <p:nvPicPr>
          <p:cNvPr id="24" name="図 23">
            <a:extLst>
              <a:ext uri="{FF2B5EF4-FFF2-40B4-BE49-F238E27FC236}">
                <a16:creationId xmlns:a16="http://schemas.microsoft.com/office/drawing/2014/main" id="{FF186B77-4D4C-4057-BB7F-28DA835519FD}"/>
              </a:ext>
            </a:extLst>
          </p:cNvPr>
          <p:cNvPicPr>
            <a:picLocks noChangeAspect="1"/>
          </p:cNvPicPr>
          <p:nvPr/>
        </p:nvPicPr>
        <p:blipFill>
          <a:blip r:embed="rId4"/>
          <a:stretch>
            <a:fillRect/>
          </a:stretch>
        </p:blipFill>
        <p:spPr>
          <a:xfrm>
            <a:off x="5387168" y="4482580"/>
            <a:ext cx="3465144" cy="1275107"/>
          </a:xfrm>
          <a:prstGeom prst="rect">
            <a:avLst/>
          </a:prstGeom>
          <a:ln w="6350">
            <a:solidFill>
              <a:schemeClr val="tx1">
                <a:lumMod val="50000"/>
                <a:lumOff val="50000"/>
              </a:schemeClr>
            </a:solidFill>
          </a:ln>
        </p:spPr>
      </p:pic>
      <p:sp>
        <p:nvSpPr>
          <p:cNvPr id="43" name="正方形/長方形 42">
            <a:extLst>
              <a:ext uri="{FF2B5EF4-FFF2-40B4-BE49-F238E27FC236}">
                <a16:creationId xmlns:a16="http://schemas.microsoft.com/office/drawing/2014/main" id="{E56B7A66-85BA-4040-ACE5-5693D00AE7DB}"/>
              </a:ext>
            </a:extLst>
          </p:cNvPr>
          <p:cNvSpPr/>
          <p:nvPr/>
        </p:nvSpPr>
        <p:spPr>
          <a:xfrm>
            <a:off x="5336103" y="4315897"/>
            <a:ext cx="1270685" cy="133746"/>
          </a:xfrm>
          <a:prstGeom prst="rect">
            <a:avLst/>
          </a:prstGeom>
          <a:noFill/>
          <a:ln w="19050" cap="flat" cmpd="sng" algn="ctr">
            <a:noFill/>
            <a:prstDash val="solid"/>
            <a:miter lim="800000"/>
          </a:ln>
          <a:effectLst/>
        </p:spPr>
        <p:txBody>
          <a:bodyPr wrap="none" lIns="0" tIns="36000" rIns="0" bIns="36000" rtlCol="0" anchor="ctr"/>
          <a:lstStyle/>
          <a:p>
            <a:pPr algn="ctr"/>
            <a:r>
              <a:rPr kumimoji="0" lang="en-US" altLang="ja-JP" sz="1000" kern="0" dirty="0">
                <a:latin typeface="Meiryo UI"/>
                <a:ea typeface="Meiryo UI"/>
                <a:cs typeface="Arial" pitchFamily="34" charset="0"/>
              </a:rPr>
              <a:t>[</a:t>
            </a:r>
            <a:r>
              <a:rPr kumimoji="0" lang="ja-JP" altLang="en-US" sz="1000" kern="0" dirty="0">
                <a:latin typeface="Meiryo UI"/>
                <a:ea typeface="Meiryo UI"/>
                <a:cs typeface="Arial" pitchFamily="34" charset="0"/>
              </a:rPr>
              <a:t>東電</a:t>
            </a:r>
            <a:r>
              <a:rPr kumimoji="0" lang="en-US" altLang="ja-JP" sz="1000" kern="0" dirty="0">
                <a:latin typeface="Meiryo UI"/>
                <a:ea typeface="Meiryo UI"/>
                <a:cs typeface="Arial" pitchFamily="34" charset="0"/>
              </a:rPr>
              <a:t>PG</a:t>
            </a:r>
            <a:r>
              <a:rPr kumimoji="0" lang="ja-JP" altLang="en-US" sz="1000" kern="0" dirty="0">
                <a:latin typeface="Meiryo UI"/>
                <a:ea typeface="Meiryo UI"/>
                <a:cs typeface="Arial" pitchFamily="34" charset="0"/>
              </a:rPr>
              <a:t>のホームページ</a:t>
            </a:r>
            <a:r>
              <a:rPr kumimoji="0" lang="en-US" altLang="ja-JP" sz="1000" kern="0" dirty="0">
                <a:latin typeface="Meiryo UI"/>
                <a:ea typeface="Meiryo UI"/>
                <a:cs typeface="Arial" pitchFamily="34" charset="0"/>
              </a:rPr>
              <a:t>]</a:t>
            </a:r>
          </a:p>
        </p:txBody>
      </p:sp>
      <p:sp>
        <p:nvSpPr>
          <p:cNvPr id="45" name="四角形: 角を丸くする 44">
            <a:extLst>
              <a:ext uri="{FF2B5EF4-FFF2-40B4-BE49-F238E27FC236}">
                <a16:creationId xmlns:a16="http://schemas.microsoft.com/office/drawing/2014/main" id="{139A9705-9FBA-49AE-8F28-B114DDBA8957}"/>
              </a:ext>
            </a:extLst>
          </p:cNvPr>
          <p:cNvSpPr/>
          <p:nvPr/>
        </p:nvSpPr>
        <p:spPr>
          <a:xfrm>
            <a:off x="5514734" y="5056393"/>
            <a:ext cx="956577" cy="219730"/>
          </a:xfrm>
          <a:prstGeom prst="roundRect">
            <a:avLst>
              <a:gd name="adj" fmla="val 16943"/>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46" name="直線矢印コネクタ 45">
            <a:extLst>
              <a:ext uri="{FF2B5EF4-FFF2-40B4-BE49-F238E27FC236}">
                <a16:creationId xmlns:a16="http://schemas.microsoft.com/office/drawing/2014/main" id="{D2D6537B-196A-4F7B-86BD-E4FD2E4B74CC}"/>
              </a:ext>
            </a:extLst>
          </p:cNvPr>
          <p:cNvCxnSpPr>
            <a:cxnSpLocks/>
            <a:stCxn id="45" idx="2"/>
            <a:endCxn id="53" idx="1"/>
          </p:cNvCxnSpPr>
          <p:nvPr/>
        </p:nvCxnSpPr>
        <p:spPr>
          <a:xfrm rot="16200000" flipH="1">
            <a:off x="6312950" y="4956196"/>
            <a:ext cx="106660" cy="746514"/>
          </a:xfrm>
          <a:prstGeom prst="bentConnector2">
            <a:avLst/>
          </a:prstGeom>
          <a:noFill/>
          <a:ln w="6350" cap="flat" cmpd="sng" algn="ctr">
            <a:solidFill>
              <a:sysClr val="window" lastClr="FFFFFF">
                <a:lumMod val="65000"/>
              </a:sysClr>
            </a:solidFill>
            <a:prstDash val="dash"/>
            <a:miter lim="800000"/>
            <a:tailEnd type="triangle"/>
          </a:ln>
          <a:effectLst/>
        </p:spPr>
      </p:cxnSp>
      <p:sp>
        <p:nvSpPr>
          <p:cNvPr id="52" name="正方形/長方形 51">
            <a:extLst>
              <a:ext uri="{FF2B5EF4-FFF2-40B4-BE49-F238E27FC236}">
                <a16:creationId xmlns:a16="http://schemas.microsoft.com/office/drawing/2014/main" id="{FD5805BD-4FB4-47E9-BEC3-2E3F3E7D5473}"/>
              </a:ext>
            </a:extLst>
          </p:cNvPr>
          <p:cNvSpPr/>
          <p:nvPr/>
        </p:nvSpPr>
        <p:spPr>
          <a:xfrm>
            <a:off x="6435510" y="5813072"/>
            <a:ext cx="3325094" cy="794939"/>
          </a:xfrm>
          <a:prstGeom prst="rect">
            <a:avLst/>
          </a:prstGeom>
          <a:noFill/>
          <a:ln w="19050" cap="flat" cmpd="sng" algn="ctr">
            <a:noFill/>
            <a:prstDash val="solid"/>
            <a:miter lim="800000"/>
          </a:ln>
          <a:effectLst/>
        </p:spPr>
        <p:txBody>
          <a:bodyPr wrap="none" lIns="0" tIns="36000" rIns="0" bIns="36000" rtlCol="0" anchor="ctr"/>
          <a:lstStyle/>
          <a:p>
            <a:pPr algn="ctr"/>
            <a:r>
              <a:rPr kumimoji="0" lang="ja-JP" altLang="en-US" sz="1000" kern="0" dirty="0">
                <a:latin typeface="Meiryo UI"/>
                <a:ea typeface="Meiryo UI"/>
                <a:cs typeface="Arial" pitchFamily="34" charset="0"/>
              </a:rPr>
              <a:t>⇧</a:t>
            </a:r>
            <a:endParaRPr kumimoji="0" lang="en-US" altLang="ja-JP" sz="1000" kern="0" dirty="0">
              <a:latin typeface="Meiryo UI"/>
              <a:ea typeface="Meiryo UI"/>
              <a:cs typeface="Arial" pitchFamily="34" charset="0"/>
            </a:endParaRPr>
          </a:p>
          <a:p>
            <a:pPr algn="ctr"/>
            <a:r>
              <a:rPr kumimoji="0" lang="ja-JP" altLang="en-US" sz="1000" kern="0" dirty="0">
                <a:highlight>
                  <a:srgbClr val="DFECEF"/>
                </a:highlight>
                <a:latin typeface="Meiryo UI"/>
                <a:ea typeface="Meiryo UI"/>
                <a:cs typeface="Arial" pitchFamily="34" charset="0"/>
              </a:rPr>
              <a:t>この値を用いて平均値を算定</a:t>
            </a:r>
            <a:endParaRPr kumimoji="0" lang="en-US" altLang="ja-JP" sz="1000" kern="0" dirty="0">
              <a:highlight>
                <a:srgbClr val="DFECEF"/>
              </a:highlight>
              <a:latin typeface="Meiryo UI"/>
              <a:ea typeface="Meiryo UI"/>
              <a:cs typeface="Arial" pitchFamily="34" charset="0"/>
            </a:endParaRPr>
          </a:p>
          <a:p>
            <a:r>
              <a:rPr kumimoji="0" lang="ja-JP" altLang="en-US" sz="1000" kern="0" dirty="0">
                <a:highlight>
                  <a:srgbClr val="DFECEF"/>
                </a:highlight>
                <a:latin typeface="Meiryo UI"/>
                <a:ea typeface="Meiryo UI"/>
                <a:cs typeface="Arial" pitchFamily="34" charset="0"/>
              </a:rPr>
              <a:t>➢自然変動電源</a:t>
            </a:r>
            <a:r>
              <a:rPr kumimoji="0" lang="en-US" altLang="ja-JP" sz="1000" kern="0" dirty="0">
                <a:highlight>
                  <a:srgbClr val="DFECEF"/>
                </a:highlight>
                <a:latin typeface="Meiryo UI"/>
                <a:ea typeface="Meiryo UI"/>
                <a:cs typeface="Arial" pitchFamily="34" charset="0"/>
              </a:rPr>
              <a:t>(</a:t>
            </a:r>
            <a:r>
              <a:rPr kumimoji="0" lang="ja-JP" altLang="en-US" sz="1000" kern="0" dirty="0">
                <a:highlight>
                  <a:srgbClr val="DFECEF"/>
                </a:highlight>
                <a:latin typeface="Meiryo UI"/>
                <a:ea typeface="Meiryo UI"/>
                <a:cs typeface="Arial" pitchFamily="34" charset="0"/>
              </a:rPr>
              <a:t>太陽光・風力</a:t>
            </a:r>
            <a:r>
              <a:rPr kumimoji="0" lang="en-US" altLang="ja-JP" sz="1000" kern="0" dirty="0">
                <a:highlight>
                  <a:srgbClr val="DFECEF"/>
                </a:highlight>
                <a:latin typeface="Meiryo UI"/>
                <a:ea typeface="Meiryo UI"/>
                <a:cs typeface="Arial" pitchFamily="34" charset="0"/>
              </a:rPr>
              <a:t>)</a:t>
            </a:r>
            <a:r>
              <a:rPr kumimoji="0" lang="ja-JP" altLang="en-US" sz="1000" kern="0" dirty="0">
                <a:highlight>
                  <a:srgbClr val="DFECEF"/>
                </a:highlight>
                <a:latin typeface="Meiryo UI"/>
                <a:ea typeface="Meiryo UI"/>
                <a:cs typeface="Arial" pitchFamily="34" charset="0"/>
              </a:rPr>
              <a:t>の場合は</a:t>
            </a:r>
            <a:r>
              <a:rPr kumimoji="0" lang="ja-JP" altLang="en-US" sz="1000" u="sng" kern="0" dirty="0">
                <a:highlight>
                  <a:srgbClr val="DFECEF"/>
                </a:highlight>
                <a:latin typeface="Meiryo UI"/>
                <a:ea typeface="Meiryo UI"/>
                <a:cs typeface="Arial" pitchFamily="34" charset="0"/>
              </a:rPr>
              <a:t>加重平均</a:t>
            </a:r>
            <a:endParaRPr kumimoji="0" lang="en-US" altLang="ja-JP" sz="1000" u="sng" kern="0" dirty="0">
              <a:highlight>
                <a:srgbClr val="DFECEF"/>
              </a:highlight>
              <a:latin typeface="Meiryo UI"/>
              <a:ea typeface="Meiryo UI"/>
              <a:cs typeface="Arial" pitchFamily="34" charset="0"/>
            </a:endParaRPr>
          </a:p>
          <a:p>
            <a:r>
              <a:rPr kumimoji="0" lang="ja-JP" altLang="en-US" sz="1000" kern="0" dirty="0">
                <a:highlight>
                  <a:srgbClr val="DFECEF"/>
                </a:highlight>
                <a:latin typeface="Meiryo UI"/>
                <a:ea typeface="Meiryo UI"/>
                <a:cs typeface="Arial" pitchFamily="34" charset="0"/>
              </a:rPr>
              <a:t>➢非自然変動電源</a:t>
            </a:r>
            <a:r>
              <a:rPr kumimoji="0" lang="en-US" altLang="ja-JP" sz="1000" kern="0" dirty="0">
                <a:highlight>
                  <a:srgbClr val="DFECEF"/>
                </a:highlight>
                <a:latin typeface="Meiryo UI"/>
                <a:ea typeface="Meiryo UI"/>
                <a:cs typeface="Arial" pitchFamily="34" charset="0"/>
              </a:rPr>
              <a:t>(</a:t>
            </a:r>
            <a:r>
              <a:rPr kumimoji="0" lang="ja-JP" altLang="en-US" sz="1000" kern="0" dirty="0">
                <a:highlight>
                  <a:srgbClr val="DFECEF"/>
                </a:highlight>
                <a:latin typeface="Meiryo UI"/>
                <a:ea typeface="Meiryo UI"/>
                <a:cs typeface="Arial" pitchFamily="34" charset="0"/>
              </a:rPr>
              <a:t>水力・地熱・バイオマス</a:t>
            </a:r>
            <a:r>
              <a:rPr kumimoji="0" lang="en-US" altLang="ja-JP" sz="1000" kern="0" dirty="0">
                <a:highlight>
                  <a:srgbClr val="DFECEF"/>
                </a:highlight>
                <a:latin typeface="Meiryo UI"/>
                <a:ea typeface="Meiryo UI"/>
                <a:cs typeface="Arial" pitchFamily="34" charset="0"/>
              </a:rPr>
              <a:t>)</a:t>
            </a:r>
            <a:r>
              <a:rPr kumimoji="0" lang="ja-JP" altLang="en-US" sz="1000" kern="0" dirty="0">
                <a:highlight>
                  <a:srgbClr val="DFECEF"/>
                </a:highlight>
                <a:latin typeface="Meiryo UI"/>
                <a:ea typeface="Meiryo UI"/>
                <a:cs typeface="Arial" pitchFamily="34" charset="0"/>
              </a:rPr>
              <a:t>の場合は</a:t>
            </a:r>
            <a:r>
              <a:rPr kumimoji="0" lang="ja-JP" altLang="en-US" sz="1000" u="sng" kern="0" dirty="0">
                <a:highlight>
                  <a:srgbClr val="DFECEF"/>
                </a:highlight>
                <a:latin typeface="Meiryo UI"/>
                <a:ea typeface="Meiryo UI"/>
                <a:cs typeface="Arial" pitchFamily="34" charset="0"/>
              </a:rPr>
              <a:t>単純平均</a:t>
            </a:r>
            <a:endParaRPr kumimoji="0" lang="en-US" altLang="ja-JP" sz="1000" u="sng" kern="0" dirty="0">
              <a:highlight>
                <a:srgbClr val="DFECEF"/>
              </a:highlight>
              <a:latin typeface="Meiryo UI"/>
              <a:ea typeface="Meiryo UI"/>
              <a:cs typeface="Arial" pitchFamily="34" charset="0"/>
            </a:endParaRPr>
          </a:p>
        </p:txBody>
      </p:sp>
      <p:pic>
        <p:nvPicPr>
          <p:cNvPr id="53" name="図 52">
            <a:extLst>
              <a:ext uri="{FF2B5EF4-FFF2-40B4-BE49-F238E27FC236}">
                <a16:creationId xmlns:a16="http://schemas.microsoft.com/office/drawing/2014/main" id="{94175221-8D12-484A-8950-133FFA956223}"/>
              </a:ext>
            </a:extLst>
          </p:cNvPr>
          <p:cNvPicPr>
            <a:picLocks noChangeAspect="1"/>
          </p:cNvPicPr>
          <p:nvPr/>
        </p:nvPicPr>
        <p:blipFill>
          <a:blip r:embed="rId5"/>
          <a:stretch>
            <a:fillRect/>
          </a:stretch>
        </p:blipFill>
        <p:spPr>
          <a:xfrm>
            <a:off x="6739537" y="4875544"/>
            <a:ext cx="2692633" cy="1014478"/>
          </a:xfrm>
          <a:prstGeom prst="rect">
            <a:avLst/>
          </a:prstGeom>
          <a:solidFill>
            <a:schemeClr val="bg1"/>
          </a:solidFill>
          <a:effectLst>
            <a:outerShdw blurRad="63500" sx="102000" sy="102000" algn="ctr" rotWithShape="0">
              <a:prstClr val="black">
                <a:alpha val="40000"/>
              </a:prstClr>
            </a:outerShdw>
          </a:effectLst>
        </p:spPr>
      </p:pic>
      <p:sp>
        <p:nvSpPr>
          <p:cNvPr id="28" name="正方形/長方形 27">
            <a:extLst>
              <a:ext uri="{FF2B5EF4-FFF2-40B4-BE49-F238E27FC236}">
                <a16:creationId xmlns:a16="http://schemas.microsoft.com/office/drawing/2014/main" id="{BF123E64-8996-46DE-B765-CC100DBF099C}"/>
              </a:ext>
            </a:extLst>
          </p:cNvPr>
          <p:cNvSpPr/>
          <p:nvPr/>
        </p:nvSpPr>
        <p:spPr>
          <a:xfrm>
            <a:off x="4851771" y="3390547"/>
            <a:ext cx="892409" cy="195965"/>
          </a:xfrm>
          <a:prstGeom prst="rect">
            <a:avLst/>
          </a:prstGeom>
          <a:noFill/>
          <a:ln w="19050" cap="flat" cmpd="sng" algn="ctr">
            <a:noFill/>
            <a:prstDash val="solid"/>
            <a:miter lim="800000"/>
          </a:ln>
          <a:effectLst/>
        </p:spPr>
        <p:txBody>
          <a:bodyPr wrap="none" lIns="0" tIns="36000" rIns="0" bIns="36000" rtlCol="0" anchor="ctr"/>
          <a:lstStyle/>
          <a:p>
            <a:r>
              <a:rPr kumimoji="0" lang="en-US" altLang="ja-JP" sz="1000" kern="0" dirty="0">
                <a:latin typeface="Meiryo UI"/>
                <a:ea typeface="Meiryo UI"/>
                <a:cs typeface="Arial" pitchFamily="34" charset="0"/>
              </a:rPr>
              <a:t>(</a:t>
            </a:r>
            <a:r>
              <a:rPr kumimoji="0" lang="ja-JP" altLang="en-US" sz="1000" kern="0" dirty="0">
                <a:latin typeface="Meiryo UI"/>
                <a:ea typeface="Meiryo UI"/>
                <a:cs typeface="Arial" pitchFamily="34" charset="0"/>
              </a:rPr>
              <a:t>言い換えると</a:t>
            </a:r>
            <a:r>
              <a:rPr kumimoji="0" lang="en-US" altLang="ja-JP" sz="1000" kern="0" dirty="0">
                <a:latin typeface="Meiryo UI"/>
                <a:ea typeface="Meiryo UI"/>
                <a:cs typeface="Arial" pitchFamily="34" charset="0"/>
              </a:rPr>
              <a:t>)</a:t>
            </a:r>
          </a:p>
        </p:txBody>
      </p:sp>
      <p:sp>
        <p:nvSpPr>
          <p:cNvPr id="22" name="正方形/長方形 21">
            <a:extLst>
              <a:ext uri="{FF2B5EF4-FFF2-40B4-BE49-F238E27FC236}">
                <a16:creationId xmlns:a16="http://schemas.microsoft.com/office/drawing/2014/main" id="{14E75D7D-D600-4585-B47F-601B3171B8E5}"/>
              </a:ext>
            </a:extLst>
          </p:cNvPr>
          <p:cNvSpPr/>
          <p:nvPr/>
        </p:nvSpPr>
        <p:spPr>
          <a:xfrm>
            <a:off x="7789665" y="4012134"/>
            <a:ext cx="2125294" cy="142228"/>
          </a:xfrm>
          <a:prstGeom prst="rect">
            <a:avLst/>
          </a:prstGeom>
          <a:noFill/>
          <a:ln w="19050" cap="flat" cmpd="sng" algn="ctr">
            <a:noFill/>
            <a:prstDash val="solid"/>
            <a:miter lim="800000"/>
          </a:ln>
          <a:effectLst/>
        </p:spPr>
        <p:txBody>
          <a:bodyPr wrap="none" lIns="0" tIns="36000" rIns="0" bIns="36000" rtlCol="0" anchor="ctr"/>
          <a:lstStyle/>
          <a:p>
            <a:r>
              <a:rPr kumimoji="0" lang="ja-JP" altLang="en-US" sz="1000" kern="0" dirty="0">
                <a:latin typeface="Meiryo UI"/>
                <a:ea typeface="Meiryo UI"/>
                <a:cs typeface="Arial" pitchFamily="34" charset="0"/>
              </a:rPr>
              <a:t>➢具体的な算定イメージは次頁参照</a:t>
            </a:r>
            <a:endParaRPr kumimoji="0" lang="en-US" altLang="ja-JP" sz="1000" kern="0" dirty="0">
              <a:latin typeface="Meiryo UI"/>
              <a:ea typeface="Meiryo UI"/>
              <a:cs typeface="Arial" pitchFamily="34" charset="0"/>
            </a:endParaRPr>
          </a:p>
        </p:txBody>
      </p:sp>
      <p:pic>
        <p:nvPicPr>
          <p:cNvPr id="33" name="図 32">
            <a:extLst>
              <a:ext uri="{FF2B5EF4-FFF2-40B4-BE49-F238E27FC236}">
                <a16:creationId xmlns:a16="http://schemas.microsoft.com/office/drawing/2014/main" id="{C56FE800-3329-401A-846A-8B1EE2AD4FCF}"/>
              </a:ext>
            </a:extLst>
          </p:cNvPr>
          <p:cNvPicPr>
            <a:picLocks noChangeAspect="1"/>
          </p:cNvPicPr>
          <p:nvPr/>
        </p:nvPicPr>
        <p:blipFill>
          <a:blip r:embed="rId6"/>
          <a:stretch>
            <a:fillRect/>
          </a:stretch>
        </p:blipFill>
        <p:spPr>
          <a:xfrm>
            <a:off x="2322877" y="5077846"/>
            <a:ext cx="2581529" cy="1390723"/>
          </a:xfrm>
          <a:prstGeom prst="rect">
            <a:avLst/>
          </a:prstGeom>
          <a:solidFill>
            <a:schemeClr val="bg1"/>
          </a:solidFill>
          <a:effectLst>
            <a:outerShdw blurRad="63500" sx="102000" sy="102000" algn="ctr" rotWithShape="0">
              <a:prstClr val="black">
                <a:alpha val="40000"/>
              </a:prstClr>
            </a:outerShdw>
          </a:effectLst>
        </p:spPr>
      </p:pic>
      <p:sp>
        <p:nvSpPr>
          <p:cNvPr id="25" name="四角形: 角を丸くする 24">
            <a:extLst>
              <a:ext uri="{FF2B5EF4-FFF2-40B4-BE49-F238E27FC236}">
                <a16:creationId xmlns:a16="http://schemas.microsoft.com/office/drawing/2014/main" id="{97D1EE77-AB6A-4F7B-B015-B33E8A472A21}"/>
              </a:ext>
            </a:extLst>
          </p:cNvPr>
          <p:cNvSpPr/>
          <p:nvPr/>
        </p:nvSpPr>
        <p:spPr>
          <a:xfrm>
            <a:off x="4004232" y="5077845"/>
            <a:ext cx="900174" cy="1377412"/>
          </a:xfrm>
          <a:prstGeom prst="roundRect">
            <a:avLst>
              <a:gd name="adj" fmla="val 0"/>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1899176864"/>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2381365262"/>
              </p:ext>
            </p:extLst>
          </p:nvPr>
        </p:nvGraphicFramePr>
        <p:xfrm>
          <a:off x="78114" y="864069"/>
          <a:ext cx="9750068" cy="5876096"/>
        </p:xfrm>
        <a:graphic>
          <a:graphicData uri="http://schemas.openxmlformats.org/drawingml/2006/table">
            <a:tbl>
              <a:tblPr firstRow="1" bandRow="1">
                <a:tableStyleId>{2D5ABB26-0587-4C30-8999-92F81FD0307C}</a:tableStyleId>
              </a:tblPr>
              <a:tblGrid>
                <a:gridCol w="1149668">
                  <a:extLst>
                    <a:ext uri="{9D8B030D-6E8A-4147-A177-3AD203B41FA5}">
                      <a16:colId xmlns:a16="http://schemas.microsoft.com/office/drawing/2014/main" val="358073148"/>
                    </a:ext>
                  </a:extLst>
                </a:gridCol>
                <a:gridCol w="8600400">
                  <a:extLst>
                    <a:ext uri="{9D8B030D-6E8A-4147-A177-3AD203B41FA5}">
                      <a16:colId xmlns:a16="http://schemas.microsoft.com/office/drawing/2014/main" val="1235158156"/>
                    </a:ext>
                  </a:extLst>
                </a:gridCol>
              </a:tblGrid>
              <a:tr h="0">
                <a:tc>
                  <a:txBody>
                    <a:bodyPr/>
                    <a:lstStyle/>
                    <a:p>
                      <a:pPr algn="l"/>
                      <a:r>
                        <a:rPr kumimoji="1" lang="ja-JP" altLang="en-US" sz="1200" b="0" dirty="0">
                          <a:latin typeface="Meiryo UI" panose="020B0604030504040204" pitchFamily="50" charset="-128"/>
                          <a:ea typeface="Meiryo UI" panose="020B0604030504040204" pitchFamily="50" charset="-128"/>
                        </a:rPr>
                        <a:t>業務プロセス</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登録</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a:t>
                      </a:r>
                      <a:r>
                        <a:rPr kumimoji="1" lang="en-US" altLang="ja-JP" sz="1200" b="0" dirty="0">
                          <a:latin typeface="Meiryo UI" panose="020B0604030504040204" pitchFamily="50" charset="-128"/>
                          <a:ea typeface="Meiryo UI" panose="020B0604030504040204" pitchFamily="50" charset="-128"/>
                        </a:rPr>
                        <a:t>01:</a:t>
                      </a:r>
                      <a:r>
                        <a:rPr kumimoji="1" lang="ja-JP" altLang="en-US" sz="1200" b="0" dirty="0">
                          <a:latin typeface="Meiryo UI" panose="020B0604030504040204" pitchFamily="50" charset="-128"/>
                          <a:ea typeface="Meiryo UI" panose="020B0604030504040204" pitchFamily="50" charset="-128"/>
                        </a:rPr>
                        <a:t>当月度</a:t>
                      </a:r>
                      <a:r>
                        <a:rPr kumimoji="1" lang="en-US" altLang="ja-JP" sz="1200" b="0" dirty="0">
                          <a:latin typeface="Meiryo UI" panose="020B0604030504040204" pitchFamily="50" charset="-128"/>
                          <a:ea typeface="Meiryo UI" panose="020B0604030504040204" pitchFamily="50" charset="-128"/>
                        </a:rPr>
                        <a:t>JEPX</a:t>
                      </a:r>
                      <a:r>
                        <a:rPr kumimoji="1" lang="ja-JP" altLang="en-US" sz="1200" b="0" dirty="0">
                          <a:latin typeface="Meiryo UI" panose="020B0604030504040204" pitchFamily="50" charset="-128"/>
                          <a:ea typeface="Meiryo UI" panose="020B0604030504040204" pitchFamily="50" charset="-128"/>
                        </a:rPr>
                        <a:t>スポット・時間前市場価格</a:t>
                      </a:r>
                      <a:r>
                        <a:rPr kumimoji="1" lang="en-US" altLang="ja-JP" sz="1200" b="0" dirty="0">
                          <a:latin typeface="Meiryo UI" panose="020B0604030504040204" pitchFamily="50" charset="-128"/>
                          <a:ea typeface="Meiryo UI" panose="020B0604030504040204" pitchFamily="50" charset="-128"/>
                        </a:rPr>
                        <a:t>(30</a:t>
                      </a:r>
                      <a:r>
                        <a:rPr kumimoji="1" lang="ja-JP" altLang="en-US" sz="1200" b="0" dirty="0">
                          <a:latin typeface="Meiryo UI" panose="020B0604030504040204" pitchFamily="50" charset="-128"/>
                          <a:ea typeface="Meiryo UI" panose="020B0604030504040204" pitchFamily="50" charset="-128"/>
                        </a:rPr>
                        <a:t>分コマごと</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抽出」「</a:t>
                      </a:r>
                      <a:r>
                        <a:rPr kumimoji="1" lang="en-US" altLang="ja-JP" sz="1200" b="0" dirty="0">
                          <a:latin typeface="Meiryo UI" panose="020B0604030504040204" pitchFamily="50" charset="-128"/>
                          <a:ea typeface="Meiryo UI" panose="020B0604030504040204" pitchFamily="50" charset="-128"/>
                        </a:rPr>
                        <a:t>02:</a:t>
                      </a:r>
                      <a:r>
                        <a:rPr kumimoji="1" lang="ja-JP" altLang="en-US" sz="1200" b="0" dirty="0">
                          <a:latin typeface="Meiryo UI" panose="020B0604030504040204" pitchFamily="50" charset="-128"/>
                          <a:ea typeface="Meiryo UI" panose="020B0604030504040204" pitchFamily="50" charset="-128"/>
                        </a:rPr>
                        <a:t>当月度</a:t>
                      </a:r>
                      <a:r>
                        <a:rPr kumimoji="1" lang="en-US" altLang="ja-JP" sz="1200" b="0" dirty="0">
                          <a:latin typeface="Meiryo UI" panose="020B0604030504040204" pitchFamily="50" charset="-128"/>
                          <a:ea typeface="Meiryo UI" panose="020B0604030504040204" pitchFamily="50" charset="-128"/>
                        </a:rPr>
                        <a:t>JEPX</a:t>
                      </a:r>
                      <a:r>
                        <a:rPr kumimoji="1" lang="ja-JP" altLang="en-US" sz="1200" b="0" dirty="0">
                          <a:latin typeface="Meiryo UI" panose="020B0604030504040204" pitchFamily="50" charset="-128"/>
                          <a:ea typeface="Meiryo UI" panose="020B0604030504040204" pitchFamily="50" charset="-128"/>
                        </a:rPr>
                        <a:t>スポット・時間前市場価格</a:t>
                      </a:r>
                      <a:r>
                        <a:rPr kumimoji="1" lang="en-US" altLang="ja-JP" sz="1200" b="0" dirty="0">
                          <a:latin typeface="Meiryo UI" panose="020B0604030504040204" pitchFamily="50" charset="-128"/>
                          <a:ea typeface="Meiryo UI" panose="020B0604030504040204" pitchFamily="50" charset="-128"/>
                        </a:rPr>
                        <a:t>(30</a:t>
                      </a:r>
                      <a:r>
                        <a:rPr kumimoji="1" lang="ja-JP" altLang="en-US" sz="1200" b="0" dirty="0">
                          <a:latin typeface="Meiryo UI" panose="020B0604030504040204" pitchFamily="50" charset="-128"/>
                          <a:ea typeface="Meiryo UI" panose="020B0604030504040204" pitchFamily="50" charset="-128"/>
                        </a:rPr>
                        <a:t>分コマごと</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登録」「</a:t>
                      </a:r>
                      <a:r>
                        <a:rPr kumimoji="1" lang="en-US" altLang="ja-JP" sz="1200" b="0" dirty="0">
                          <a:latin typeface="Meiryo UI" panose="020B0604030504040204" pitchFamily="50" charset="-128"/>
                          <a:ea typeface="Meiryo UI" panose="020B0604030504040204" pitchFamily="50" charset="-128"/>
                        </a:rPr>
                        <a:t>03:</a:t>
                      </a:r>
                      <a:r>
                        <a:rPr kumimoji="1" lang="ja-JP" altLang="en-US" sz="1200" b="0" dirty="0">
                          <a:latin typeface="Meiryo UI" panose="020B0604030504040204" pitchFamily="50" charset="-128"/>
                          <a:ea typeface="Meiryo UI" panose="020B0604030504040204" pitchFamily="50" charset="-128"/>
                        </a:rPr>
                        <a:t>当月度供給電力量</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電源種別ごと</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抽出」「</a:t>
                      </a:r>
                      <a:r>
                        <a:rPr kumimoji="1" lang="en-US" altLang="ja-JP" sz="1200" b="0" dirty="0">
                          <a:latin typeface="Meiryo UI" panose="020B0604030504040204" pitchFamily="50" charset="-128"/>
                          <a:ea typeface="Meiryo UI" panose="020B0604030504040204" pitchFamily="50" charset="-128"/>
                        </a:rPr>
                        <a:t>04:</a:t>
                      </a:r>
                      <a:r>
                        <a:rPr kumimoji="1" lang="ja-JP" altLang="en-US" sz="1200" b="0" dirty="0">
                          <a:latin typeface="Meiryo UI" panose="020B0604030504040204" pitchFamily="50" charset="-128"/>
                          <a:ea typeface="Meiryo UI" panose="020B0604030504040204" pitchFamily="50" charset="-128"/>
                        </a:rPr>
                        <a:t>当月度供給電力量</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電源種別ごと</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登録」「</a:t>
                      </a:r>
                      <a:r>
                        <a:rPr kumimoji="1" lang="en-US" altLang="ja-JP" sz="1200" b="0" dirty="0">
                          <a:latin typeface="Meiryo UI" panose="020B0604030504040204" pitchFamily="50" charset="-128"/>
                          <a:ea typeface="Meiryo UI" panose="020B0604030504040204" pitchFamily="50" charset="-128"/>
                        </a:rPr>
                        <a:t>05:JEPX</a:t>
                      </a:r>
                      <a:r>
                        <a:rPr kumimoji="1" lang="ja-JP" altLang="en-US" sz="1200" b="0" dirty="0">
                          <a:latin typeface="Meiryo UI" panose="020B0604030504040204" pitchFamily="50" charset="-128"/>
                          <a:ea typeface="Meiryo UI" panose="020B0604030504040204" pitchFamily="50" charset="-128"/>
                        </a:rPr>
                        <a:t>平均市場価格算定」</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268169">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業務詳細仕様</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2081878"/>
                  </a:ext>
                </a:extLst>
              </a:tr>
              <a:tr h="5144576">
                <a:tc gridSpan="2">
                  <a:txBody>
                    <a:bodyPr/>
                    <a:lstStyle/>
                    <a:p>
                      <a:pPr lvl="0">
                        <a:defRPr/>
                      </a:pPr>
                      <a:r>
                        <a:rPr kumimoji="0" lang="en-US" altLang="ja-JP" sz="1200" b="1" u="sng" kern="0" dirty="0">
                          <a:solidFill>
                            <a:srgbClr val="000000">
                              <a:lumMod val="100000"/>
                            </a:srgbClr>
                          </a:solidFill>
                          <a:latin typeface="Meiryo UI"/>
                          <a:ea typeface="Meiryo UI"/>
                        </a:rPr>
                        <a:t>JEPX</a:t>
                      </a:r>
                      <a:r>
                        <a:rPr kumimoji="0" lang="ja-JP" altLang="en-US" sz="1200" b="1" u="sng" kern="0" dirty="0">
                          <a:solidFill>
                            <a:srgbClr val="000000">
                              <a:lumMod val="100000"/>
                            </a:srgbClr>
                          </a:solidFill>
                          <a:latin typeface="Meiryo UI"/>
                          <a:ea typeface="Meiryo UI"/>
                        </a:rPr>
                        <a:t>スポット・時間前</a:t>
                      </a:r>
                      <a:r>
                        <a:rPr kumimoji="0" lang="zh-TW" altLang="en-US" sz="1200" b="1" u="sng" kern="0" dirty="0">
                          <a:solidFill>
                            <a:srgbClr val="000000">
                              <a:lumMod val="100000"/>
                            </a:srgbClr>
                          </a:solidFill>
                          <a:latin typeface="Meiryo UI"/>
                          <a:ea typeface="Meiryo UI"/>
                        </a:rPr>
                        <a:t>市場価格</a:t>
                      </a:r>
                      <a:r>
                        <a:rPr kumimoji="0" lang="ja-JP" altLang="en-US" sz="1200" b="1" u="sng" kern="0" dirty="0">
                          <a:solidFill>
                            <a:srgbClr val="000000">
                              <a:lumMod val="100000"/>
                            </a:srgbClr>
                          </a:solidFill>
                          <a:latin typeface="Meiryo UI"/>
                          <a:ea typeface="Meiryo UI"/>
                        </a:rPr>
                        <a:t>の算定方法</a:t>
                      </a:r>
                      <a:r>
                        <a:rPr kumimoji="0" lang="en-US" altLang="ja-JP" sz="1200" b="1" u="sng" kern="0" dirty="0">
                          <a:solidFill>
                            <a:srgbClr val="000000">
                              <a:lumMod val="100000"/>
                            </a:srgbClr>
                          </a:solidFill>
                          <a:latin typeface="Meiryo UI"/>
                          <a:ea typeface="Meiryo UI"/>
                        </a:rPr>
                        <a:t>(2/2)</a:t>
                      </a:r>
                    </a:p>
                    <a:p>
                      <a:pPr marL="171450" lvl="0" indent="-171450">
                        <a:buFont typeface="Arial" panose="020B0604020202020204" pitchFamily="34" charset="0"/>
                        <a:buChar char="•"/>
                        <a:defRPr/>
                      </a:pPr>
                      <a:endParaRPr kumimoji="0" lang="en-US" altLang="ja-JP" sz="1200" b="0" u="none" kern="0" dirty="0">
                        <a:solidFill>
                          <a:srgbClr val="000000">
                            <a:lumMod val="100000"/>
                          </a:srgbClr>
                        </a:solidFill>
                        <a:latin typeface="Meiryo UI"/>
                        <a:ea typeface="Meiryo UI"/>
                      </a:endParaRPr>
                    </a:p>
                    <a:p>
                      <a:pPr lvl="0">
                        <a:defRPr/>
                      </a:pPr>
                      <a:r>
                        <a:rPr kumimoji="0" lang="en-US" altLang="ja-JP" sz="1200" b="0" u="none" kern="0" dirty="0">
                          <a:solidFill>
                            <a:srgbClr val="000000">
                              <a:lumMod val="100000"/>
                            </a:srgbClr>
                          </a:solidFill>
                          <a:latin typeface="Meiryo UI"/>
                          <a:ea typeface="Meiryo UI"/>
                        </a:rPr>
                        <a:t>【</a:t>
                      </a:r>
                      <a:r>
                        <a:rPr kumimoji="0" lang="ja-JP" altLang="en-US" sz="1200" b="0" u="none" kern="0" dirty="0">
                          <a:solidFill>
                            <a:srgbClr val="000000">
                              <a:lumMod val="100000"/>
                            </a:srgbClr>
                          </a:solidFill>
                          <a:latin typeface="Meiryo UI"/>
                          <a:ea typeface="Meiryo UI"/>
                        </a:rPr>
                        <a:t>具体的な算定イメージ</a:t>
                      </a:r>
                      <a:r>
                        <a:rPr kumimoji="0" lang="en-US" altLang="ja-JP" sz="1200" b="0" u="none" kern="0" dirty="0">
                          <a:solidFill>
                            <a:srgbClr val="000000">
                              <a:lumMod val="100000"/>
                            </a:srgbClr>
                          </a:solidFill>
                          <a:latin typeface="Meiryo UI"/>
                          <a:ea typeface="Meiryo UI"/>
                        </a:rPr>
                        <a:t>(</a:t>
                      </a:r>
                      <a:r>
                        <a:rPr kumimoji="0" lang="ja-JP" altLang="en-US" sz="1200" b="0" u="none" kern="0" dirty="0">
                          <a:solidFill>
                            <a:srgbClr val="000000">
                              <a:lumMod val="100000"/>
                            </a:srgbClr>
                          </a:solidFill>
                          <a:latin typeface="Meiryo UI"/>
                          <a:ea typeface="Meiryo UI"/>
                        </a:rPr>
                        <a:t>東京エリアの場合</a:t>
                      </a:r>
                      <a:r>
                        <a:rPr kumimoji="0" lang="en-US" altLang="ja-JP" sz="1200" b="0" u="none" kern="0" dirty="0">
                          <a:solidFill>
                            <a:srgbClr val="000000">
                              <a:lumMod val="100000"/>
                            </a:srgbClr>
                          </a:solidFill>
                          <a:latin typeface="Meiryo UI"/>
                          <a:ea typeface="Meiryo UI"/>
                        </a:rPr>
                        <a:t>)】</a:t>
                      </a:r>
                    </a:p>
                    <a:p>
                      <a:pPr lvl="0">
                        <a:defRPr/>
                      </a:pPr>
                      <a:endParaRPr kumimoji="0" lang="en-US" altLang="ja-JP" sz="1200" b="0" u="none" kern="0" dirty="0">
                        <a:solidFill>
                          <a:srgbClr val="000000">
                            <a:lumMod val="100000"/>
                          </a:srgbClr>
                        </a:solidFill>
                        <a:latin typeface="Meiryo UI"/>
                        <a:ea typeface="Meiryo UI"/>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77678721"/>
                  </a:ext>
                </a:extLst>
              </a:tr>
            </a:tbl>
          </a:graphicData>
        </a:graphic>
      </p:graphicFrame>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zh-TW" altLang="en-US" dirty="0">
                <a:latin typeface="Meiryo UI" panose="020B0604030504040204" pitchFamily="50" charset="-128"/>
                <a:ea typeface="Meiryo UI" panose="020B0604030504040204" pitchFamily="50" charset="-128"/>
              </a:rPr>
              <a:t>業務詳細仕様</a:t>
            </a:r>
            <a:br>
              <a:rPr lang="en-US" altLang="ja-JP" dirty="0">
                <a:latin typeface="Meiryo UI" panose="020B0604030504040204" pitchFamily="50" charset="-128"/>
                <a:ea typeface="Meiryo UI" panose="020B0604030504040204" pitchFamily="50" charset="-128"/>
              </a:rPr>
            </a:br>
            <a:r>
              <a:rPr lang="ja-JP" altLang="en-US" dirty="0">
                <a:latin typeface="Meiryo UI" panose="020B0604030504040204" pitchFamily="50" charset="-128"/>
                <a:ea typeface="Meiryo UI" panose="020B0604030504040204" pitchFamily="50" charset="-128"/>
              </a:rPr>
              <a:t>事前準備：算定諸元管理 </a:t>
            </a:r>
            <a:r>
              <a:rPr lang="en-US" altLang="ja-JP" dirty="0">
                <a:latin typeface="Meiryo UI" panose="020B0604030504040204" pitchFamily="50" charset="-128"/>
                <a:ea typeface="Meiryo UI" panose="020B0604030504040204" pitchFamily="50" charset="-128"/>
                <a:cs typeface="Arial" panose="020B0604020202020204" pitchFamily="34" charset="0"/>
              </a:rPr>
              <a:t>– JEPX</a:t>
            </a:r>
            <a:r>
              <a:rPr lang="ja-JP" altLang="en-US" dirty="0">
                <a:latin typeface="Meiryo UI" panose="020B0604030504040204" pitchFamily="50" charset="-128"/>
                <a:ea typeface="Meiryo UI" panose="020B0604030504040204" pitchFamily="50" charset="-128"/>
                <a:cs typeface="Arial" panose="020B0604020202020204" pitchFamily="34" charset="0"/>
              </a:rPr>
              <a:t>スポット・時間前</a:t>
            </a:r>
            <a:r>
              <a:rPr lang="ja-JP" altLang="en-US" dirty="0">
                <a:latin typeface="Meiryo UI" panose="020B0604030504040204" pitchFamily="50" charset="-128"/>
                <a:ea typeface="Meiryo UI" panose="020B0604030504040204" pitchFamily="50" charset="-128"/>
              </a:rPr>
              <a:t>市場価格</a:t>
            </a:r>
            <a:endParaRPr kumimoji="1" lang="ja-JP" altLang="en-US" dirty="0">
              <a:latin typeface="Meiryo UI" panose="020B0604030504040204" pitchFamily="50" charset="-128"/>
              <a:ea typeface="Meiryo UI" panose="020B0604030504040204" pitchFamily="50" charset="-128"/>
            </a:endParaRPr>
          </a:p>
        </p:txBody>
      </p:sp>
      <p:graphicFrame>
        <p:nvGraphicFramePr>
          <p:cNvPr id="21" name="表 20">
            <a:extLst>
              <a:ext uri="{FF2B5EF4-FFF2-40B4-BE49-F238E27FC236}">
                <a16:creationId xmlns:a16="http://schemas.microsoft.com/office/drawing/2014/main" id="{A805CF0F-CAA5-46EF-9DA8-C53A61E4ADE2}"/>
              </a:ext>
            </a:extLst>
          </p:cNvPr>
          <p:cNvGraphicFramePr>
            <a:graphicFrameLocks noGrp="1"/>
          </p:cNvGraphicFramePr>
          <p:nvPr>
            <p:extLst>
              <p:ext uri="{D42A27DB-BD31-4B8C-83A1-F6EECF244321}">
                <p14:modId xmlns:p14="http://schemas.microsoft.com/office/powerpoint/2010/main" val="3034055533"/>
              </p:ext>
            </p:extLst>
          </p:nvPr>
        </p:nvGraphicFramePr>
        <p:xfrm>
          <a:off x="1149329" y="2282220"/>
          <a:ext cx="7005550" cy="2880419"/>
        </p:xfrm>
        <a:graphic>
          <a:graphicData uri="http://schemas.openxmlformats.org/drawingml/2006/table">
            <a:tbl>
              <a:tblPr firstRow="1" bandRow="1">
                <a:tableStyleId>{2D5ABB26-0587-4C30-8999-92F81FD0307C}</a:tableStyleId>
              </a:tblPr>
              <a:tblGrid>
                <a:gridCol w="748787">
                  <a:extLst>
                    <a:ext uri="{9D8B030D-6E8A-4147-A177-3AD203B41FA5}">
                      <a16:colId xmlns:a16="http://schemas.microsoft.com/office/drawing/2014/main" val="3418483926"/>
                    </a:ext>
                  </a:extLst>
                </a:gridCol>
                <a:gridCol w="372550">
                  <a:extLst>
                    <a:ext uri="{9D8B030D-6E8A-4147-A177-3AD203B41FA5}">
                      <a16:colId xmlns:a16="http://schemas.microsoft.com/office/drawing/2014/main" val="1383577639"/>
                    </a:ext>
                  </a:extLst>
                </a:gridCol>
                <a:gridCol w="840863">
                  <a:extLst>
                    <a:ext uri="{9D8B030D-6E8A-4147-A177-3AD203B41FA5}">
                      <a16:colId xmlns:a16="http://schemas.microsoft.com/office/drawing/2014/main" val="2723065059"/>
                    </a:ext>
                  </a:extLst>
                </a:gridCol>
                <a:gridCol w="332863">
                  <a:extLst>
                    <a:ext uri="{9D8B030D-6E8A-4147-A177-3AD203B41FA5}">
                      <a16:colId xmlns:a16="http://schemas.microsoft.com/office/drawing/2014/main" val="1665607787"/>
                    </a:ext>
                  </a:extLst>
                </a:gridCol>
                <a:gridCol w="332863">
                  <a:extLst>
                    <a:ext uri="{9D8B030D-6E8A-4147-A177-3AD203B41FA5}">
                      <a16:colId xmlns:a16="http://schemas.microsoft.com/office/drawing/2014/main" val="2939671816"/>
                    </a:ext>
                  </a:extLst>
                </a:gridCol>
                <a:gridCol w="459863">
                  <a:extLst>
                    <a:ext uri="{9D8B030D-6E8A-4147-A177-3AD203B41FA5}">
                      <a16:colId xmlns:a16="http://schemas.microsoft.com/office/drawing/2014/main" val="2954712687"/>
                    </a:ext>
                  </a:extLst>
                </a:gridCol>
                <a:gridCol w="459863">
                  <a:extLst>
                    <a:ext uri="{9D8B030D-6E8A-4147-A177-3AD203B41FA5}">
                      <a16:colId xmlns:a16="http://schemas.microsoft.com/office/drawing/2014/main" val="1912732010"/>
                    </a:ext>
                  </a:extLst>
                </a:gridCol>
                <a:gridCol w="332863">
                  <a:extLst>
                    <a:ext uri="{9D8B030D-6E8A-4147-A177-3AD203B41FA5}">
                      <a16:colId xmlns:a16="http://schemas.microsoft.com/office/drawing/2014/main" val="181666111"/>
                    </a:ext>
                  </a:extLst>
                </a:gridCol>
                <a:gridCol w="769024">
                  <a:extLst>
                    <a:ext uri="{9D8B030D-6E8A-4147-A177-3AD203B41FA5}">
                      <a16:colId xmlns:a16="http://schemas.microsoft.com/office/drawing/2014/main" val="2590828296"/>
                    </a:ext>
                  </a:extLst>
                </a:gridCol>
                <a:gridCol w="769024">
                  <a:extLst>
                    <a:ext uri="{9D8B030D-6E8A-4147-A177-3AD203B41FA5}">
                      <a16:colId xmlns:a16="http://schemas.microsoft.com/office/drawing/2014/main" val="397720071"/>
                    </a:ext>
                  </a:extLst>
                </a:gridCol>
                <a:gridCol w="769024">
                  <a:extLst>
                    <a:ext uri="{9D8B030D-6E8A-4147-A177-3AD203B41FA5}">
                      <a16:colId xmlns:a16="http://schemas.microsoft.com/office/drawing/2014/main" val="2805238427"/>
                    </a:ext>
                  </a:extLst>
                </a:gridCol>
                <a:gridCol w="817963">
                  <a:extLst>
                    <a:ext uri="{9D8B030D-6E8A-4147-A177-3AD203B41FA5}">
                      <a16:colId xmlns:a16="http://schemas.microsoft.com/office/drawing/2014/main" val="2731961151"/>
                    </a:ext>
                  </a:extLst>
                </a:gridCol>
              </a:tblGrid>
              <a:tr h="231360">
                <a:tc rowSpan="2" gridSpan="3">
                  <a:txBody>
                    <a:bodyPr/>
                    <a:lstStyle/>
                    <a:p>
                      <a:pPr algn="ctr"/>
                      <a:r>
                        <a:rPr kumimoji="0" lang="en-US" altLang="ja-JP" sz="1000" kern="0" dirty="0">
                          <a:latin typeface="Meiryo UI"/>
                          <a:ea typeface="Meiryo UI"/>
                          <a:cs typeface="Arial" pitchFamily="34" charset="0"/>
                        </a:rPr>
                        <a:t>JEPX</a:t>
                      </a:r>
                      <a:r>
                        <a:rPr kumimoji="0" lang="ja-JP" altLang="en-US" sz="1000" kern="0" dirty="0">
                          <a:latin typeface="Meiryo UI"/>
                          <a:ea typeface="Meiryo UI"/>
                          <a:cs typeface="Arial" pitchFamily="34" charset="0"/>
                        </a:rPr>
                        <a:t>のホームページから抽出した</a:t>
                      </a:r>
                      <a:endParaRPr kumimoji="0" lang="en-US" altLang="ja-JP" sz="1000" kern="0" dirty="0">
                        <a:latin typeface="Meiryo UI"/>
                        <a:ea typeface="Meiryo UI"/>
                        <a:cs typeface="Arial" pitchFamily="34" charset="0"/>
                      </a:endParaRPr>
                    </a:p>
                    <a:p>
                      <a:pPr algn="ctr"/>
                      <a:r>
                        <a:rPr kumimoji="0" lang="ja-JP" altLang="en-US" sz="1000" kern="0" dirty="0">
                          <a:latin typeface="Meiryo UI"/>
                          <a:ea typeface="Meiryo UI"/>
                          <a:cs typeface="Arial" pitchFamily="34" charset="0"/>
                        </a:rPr>
                        <a:t>市場価格データ</a:t>
                      </a:r>
                      <a:r>
                        <a:rPr kumimoji="0" lang="en-US" altLang="ja-JP" sz="1000" kern="0" dirty="0">
                          <a:latin typeface="Meiryo UI"/>
                          <a:ea typeface="Meiryo UI"/>
                          <a:cs typeface="Arial" pitchFamily="34" charset="0"/>
                        </a:rPr>
                        <a:t>(</a:t>
                      </a:r>
                      <a:r>
                        <a:rPr kumimoji="0" lang="ja-JP" altLang="en-US" sz="1000" kern="0" dirty="0">
                          <a:latin typeface="Meiryo UI"/>
                          <a:ea typeface="Meiryo UI"/>
                          <a:cs typeface="Arial" pitchFamily="34" charset="0"/>
                        </a:rPr>
                        <a:t>円</a:t>
                      </a:r>
                      <a:r>
                        <a:rPr kumimoji="0" lang="en-US" altLang="ja-JP" sz="1000" kern="0" dirty="0">
                          <a:latin typeface="Meiryo UI"/>
                          <a:ea typeface="Meiryo UI"/>
                          <a:cs typeface="Arial" pitchFamily="34" charset="0"/>
                        </a:rPr>
                        <a:t>/kWh)</a:t>
                      </a:r>
                      <a:endParaRPr lang="ja-JP" altLang="en-US" sz="100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rowSpan="2" hMerge="1">
                  <a:txBody>
                    <a:bodyPr/>
                    <a:lstStyle/>
                    <a:p>
                      <a:pPr algn="ctr"/>
                      <a:endParaRPr lang="ja-JP" altLang="en-US" sz="100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rowSpan="2" hMerge="1">
                  <a:txBody>
                    <a:bodyPr/>
                    <a:lstStyle/>
                    <a:p>
                      <a:pPr algn="ct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rowSpan="2" gridSpan="5">
                  <a:txBody>
                    <a:bodyPr/>
                    <a:lstStyle/>
                    <a:p>
                      <a:pPr algn="ctr"/>
                      <a:r>
                        <a:rPr lang="ja-JP" altLang="en-US" sz="1000" dirty="0">
                          <a:latin typeface="Meiryo UI" panose="020B0604030504040204" pitchFamily="50" charset="-128"/>
                          <a:ea typeface="Meiryo UI" panose="020B0604030504040204" pitchFamily="50" charset="-128"/>
                        </a:rPr>
                        <a:t>一般送配電事業者</a:t>
                      </a:r>
                      <a:r>
                        <a:rPr lang="en-US" altLang="ja-JP" sz="1000" dirty="0">
                          <a:latin typeface="Meiryo UI" panose="020B0604030504040204" pitchFamily="50" charset="-128"/>
                          <a:ea typeface="Meiryo UI" panose="020B0604030504040204" pitchFamily="50" charset="-128"/>
                        </a:rPr>
                        <a:t>(</a:t>
                      </a:r>
                      <a:r>
                        <a:rPr lang="ja-JP" altLang="en-US" sz="1000" dirty="0">
                          <a:latin typeface="Meiryo UI" panose="020B0604030504040204" pitchFamily="50" charset="-128"/>
                          <a:ea typeface="Meiryo UI" panose="020B0604030504040204" pitchFamily="50" charset="-128"/>
                        </a:rPr>
                        <a:t>東電</a:t>
                      </a:r>
                      <a:r>
                        <a:rPr lang="en-US" altLang="ja-JP" sz="1000" dirty="0">
                          <a:latin typeface="Meiryo UI" panose="020B0604030504040204" pitchFamily="50" charset="-128"/>
                          <a:ea typeface="Meiryo UI" panose="020B0604030504040204" pitchFamily="50" charset="-128"/>
                        </a:rPr>
                        <a:t>PG)</a:t>
                      </a:r>
                      <a:r>
                        <a:rPr lang="ja-JP" altLang="en-US" sz="1000" dirty="0">
                          <a:latin typeface="Meiryo UI" panose="020B0604030504040204" pitchFamily="50" charset="-128"/>
                          <a:ea typeface="Meiryo UI" panose="020B0604030504040204" pitchFamily="50" charset="-128"/>
                        </a:rPr>
                        <a:t>の</a:t>
                      </a:r>
                      <a:endParaRPr lang="en-US" altLang="ja-JP" sz="1000" dirty="0">
                        <a:latin typeface="Meiryo UI" panose="020B0604030504040204" pitchFamily="50" charset="-128"/>
                        <a:ea typeface="Meiryo UI" panose="020B0604030504040204" pitchFamily="50" charset="-128"/>
                      </a:endParaRPr>
                    </a:p>
                    <a:p>
                      <a:pPr algn="ctr"/>
                      <a:r>
                        <a:rPr lang="ja-JP" altLang="en-US" sz="1000" dirty="0">
                          <a:latin typeface="Meiryo UI" panose="020B0604030504040204" pitchFamily="50" charset="-128"/>
                          <a:ea typeface="Meiryo UI" panose="020B0604030504040204" pitchFamily="50" charset="-128"/>
                        </a:rPr>
                        <a:t>供給電力量データ</a:t>
                      </a:r>
                      <a:r>
                        <a:rPr kumimoji="0" lang="en-US" altLang="ja-JP" sz="1000" kern="0" dirty="0">
                          <a:latin typeface="Meiryo UI"/>
                          <a:ea typeface="Meiryo UI"/>
                          <a:cs typeface="Arial" pitchFamily="34" charset="0"/>
                        </a:rPr>
                        <a:t>(kWh)</a:t>
                      </a:r>
                      <a:endParaRPr lang="ja-JP" altLang="en-US" sz="100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rowSpan="2" hMerge="1">
                  <a:txBody>
                    <a:bodyPr/>
                    <a:lstStyle/>
                    <a:p>
                      <a:endParaRPr kumimoji="1" lang="ja-JP" altLang="en-US"/>
                    </a:p>
                  </a:txBody>
                  <a:tcPr/>
                </a:tc>
                <a:tc rowSpan="2" hMerge="1">
                  <a:txBody>
                    <a:bodyPr/>
                    <a:lstStyle/>
                    <a:p>
                      <a:endParaRPr kumimoji="1" lang="ja-JP" altLang="en-US"/>
                    </a:p>
                  </a:txBody>
                  <a:tcPr/>
                </a:tc>
                <a:tc rowSpan="2" hMerge="1">
                  <a:txBody>
                    <a:bodyPr/>
                    <a:lstStyle/>
                    <a:p>
                      <a:endParaRPr kumimoji="1" lang="ja-JP" altLang="en-US"/>
                    </a:p>
                  </a:txBody>
                  <a:tcPr/>
                </a:tc>
                <a:tc rowSpan="2" hMerge="1">
                  <a:txBody>
                    <a:bodyPr/>
                    <a:lstStyle/>
                    <a:p>
                      <a:endParaRPr kumimoji="1" lang="ja-JP" altLang="en-US"/>
                    </a:p>
                  </a:txBody>
                  <a:tcPr/>
                </a:tc>
                <a:tc gridSpan="4">
                  <a:txBody>
                    <a:bodyPr/>
                    <a:lstStyle/>
                    <a:p>
                      <a:pPr algn="ctr"/>
                      <a:r>
                        <a:rPr lang="en-US" altLang="ja-JP" sz="1000" dirty="0">
                          <a:latin typeface="Meiryo UI" panose="020B0604030504040204" pitchFamily="50" charset="-128"/>
                          <a:ea typeface="Meiryo UI" panose="020B0604030504040204" pitchFamily="50" charset="-128"/>
                        </a:rPr>
                        <a:t>JEPX</a:t>
                      </a:r>
                      <a:r>
                        <a:rPr lang="ja-JP" altLang="en-US" sz="1000" dirty="0">
                          <a:latin typeface="Meiryo UI" panose="020B0604030504040204" pitchFamily="50" charset="-128"/>
                          <a:ea typeface="Meiryo UI" panose="020B0604030504040204" pitchFamily="50" charset="-128"/>
                        </a:rPr>
                        <a:t>スポット・時間前市場価格</a:t>
                      </a:r>
                      <a:r>
                        <a:rPr lang="en-US" altLang="ja-JP" sz="1000" dirty="0">
                          <a:latin typeface="Meiryo UI" panose="020B0604030504040204" pitchFamily="50" charset="-128"/>
                          <a:ea typeface="Meiryo UI" panose="020B0604030504040204" pitchFamily="50" charset="-128"/>
                        </a:rPr>
                        <a:t>(</a:t>
                      </a:r>
                      <a:r>
                        <a:rPr lang="ja-JP" altLang="en-US" sz="1000" dirty="0">
                          <a:latin typeface="Meiryo UI" panose="020B0604030504040204" pitchFamily="50" charset="-128"/>
                          <a:ea typeface="Meiryo UI" panose="020B0604030504040204" pitchFamily="50" charset="-128"/>
                        </a:rPr>
                        <a:t>円</a:t>
                      </a:r>
                      <a:r>
                        <a:rPr lang="en-US" altLang="ja-JP" sz="1000" dirty="0">
                          <a:latin typeface="Meiryo UI" panose="020B0604030504040204" pitchFamily="50" charset="-128"/>
                          <a:ea typeface="Meiryo UI" panose="020B0604030504040204" pitchFamily="50" charset="-128"/>
                        </a:rPr>
                        <a:t>/kWh)</a:t>
                      </a: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hMerge="1">
                  <a:txBody>
                    <a:bodyPr/>
                    <a:lstStyle/>
                    <a:p>
                      <a:pPr algn="l"/>
                      <a:endParaRPr lang="en-US" altLang="ja-JP" sz="80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lnL w="9525" cap="flat" cmpd="sng" algn="ctr">
                      <a:solidFill>
                        <a:schemeClr val="bg1">
                          <a:lumMod val="85000"/>
                        </a:schemeClr>
                      </a:solidFill>
                      <a:prstDash val="solid"/>
                      <a:round/>
                      <a:headEnd type="none" w="med" len="med"/>
                      <a:tailEnd type="none" w="med" len="med"/>
                    </a:lnL>
                  </a:tcPr>
                </a:tc>
                <a:extLst>
                  <a:ext uri="{0D108BD9-81ED-4DB2-BD59-A6C34878D82A}">
                    <a16:rowId xmlns:a16="http://schemas.microsoft.com/office/drawing/2014/main" val="1314263780"/>
                  </a:ext>
                </a:extLst>
              </a:tr>
              <a:tr h="0">
                <a:tc gridSpan="3" vMerge="1">
                  <a:txBody>
                    <a:bodyPr/>
                    <a:lstStyle/>
                    <a:p>
                      <a:endParaRPr kumimoji="1" lang="ja-JP" altLang="en-US"/>
                    </a:p>
                  </a:txBody>
                  <a:tcPr/>
                </a:tc>
                <a:tc hMerge="1" vMerge="1">
                  <a:txBody>
                    <a:bodyPr/>
                    <a:lstStyle/>
                    <a:p>
                      <a:endParaRPr kumimoji="1" lang="ja-JP" altLang="en-US"/>
                    </a:p>
                  </a:txBody>
                  <a:tcPr/>
                </a:tc>
                <a:tc hMerge="1" vMerge="1">
                  <a:txBody>
                    <a:bodyPr/>
                    <a:lstStyle/>
                    <a:p>
                      <a:endParaRPr kumimoji="1" lang="ja-JP" altLang="en-US"/>
                    </a:p>
                  </a:txBody>
                  <a:tcPr/>
                </a:tc>
                <a:tc gridSpan="5" vMerge="1">
                  <a:txBody>
                    <a:bodyPr/>
                    <a:lstStyle/>
                    <a:p>
                      <a:endParaRPr kumimoji="1" lang="ja-JP" altLang="en-US"/>
                    </a:p>
                  </a:txBody>
                  <a:tcPr/>
                </a:tc>
                <a:tc hMerge="1" vMerge="1">
                  <a:txBody>
                    <a:bodyPr/>
                    <a:lstStyle/>
                    <a:p>
                      <a:endParaRPr kumimoji="1" lang="ja-JP" altLang="en-US"/>
                    </a:p>
                  </a:txBody>
                  <a:tcPr/>
                </a:tc>
                <a:tc hMerge="1" vMerge="1">
                  <a:txBody>
                    <a:bodyPr/>
                    <a:lstStyle/>
                    <a:p>
                      <a:endParaRPr kumimoji="1" lang="ja-JP" altLang="en-US"/>
                    </a:p>
                  </a:txBody>
                  <a:tcPr/>
                </a:tc>
                <a:tc hMerge="1" vMerge="1">
                  <a:txBody>
                    <a:bodyPr/>
                    <a:lstStyle/>
                    <a:p>
                      <a:endParaRPr kumimoji="1" lang="ja-JP" altLang="en-US"/>
                    </a:p>
                  </a:txBody>
                  <a:tcPr/>
                </a:tc>
                <a:tc hMerge="1" vMerge="1">
                  <a:txBody>
                    <a:bodyPr/>
                    <a:lstStyle/>
                    <a:p>
                      <a:endParaRPr kumimoji="1" lang="ja-JP" altLang="en-US"/>
                    </a:p>
                  </a:txBody>
                  <a:tcPr/>
                </a:tc>
                <a:tc gridSpan="2">
                  <a:txBody>
                    <a:bodyPr/>
                    <a:lstStyle/>
                    <a:p>
                      <a:pPr algn="ctr"/>
                      <a:r>
                        <a:rPr lang="ja-JP" altLang="en-US" sz="1000" dirty="0">
                          <a:latin typeface="Meiryo UI" panose="020B0604030504040204" pitchFamily="50" charset="-128"/>
                          <a:ea typeface="Meiryo UI" panose="020B0604030504040204" pitchFamily="50" charset="-128"/>
                        </a:rPr>
                        <a:t>自然変動電源</a:t>
                      </a:r>
                      <a:r>
                        <a:rPr lang="en-US" altLang="ja-JP" sz="1000" dirty="0">
                          <a:latin typeface="Meiryo UI" panose="020B0604030504040204" pitchFamily="50" charset="-128"/>
                          <a:ea typeface="Meiryo UI" panose="020B0604030504040204" pitchFamily="50" charset="-128"/>
                        </a:rPr>
                        <a:t>(</a:t>
                      </a:r>
                      <a:r>
                        <a:rPr lang="ja-JP" altLang="en-US" sz="1000" dirty="0">
                          <a:latin typeface="Meiryo UI" panose="020B0604030504040204" pitchFamily="50" charset="-128"/>
                          <a:ea typeface="Meiryo UI" panose="020B0604030504040204" pitchFamily="50" charset="-128"/>
                        </a:rPr>
                        <a:t>加重平均</a:t>
                      </a:r>
                      <a:r>
                        <a:rPr lang="en-US" altLang="ja-JP" sz="1000" dirty="0">
                          <a:latin typeface="Meiryo UI" panose="020B0604030504040204" pitchFamily="50" charset="-128"/>
                          <a:ea typeface="Meiryo UI" panose="020B0604030504040204" pitchFamily="50" charset="-128"/>
                        </a:rPr>
                        <a:t>)</a:t>
                      </a: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FFCC66"/>
                    </a:solidFill>
                  </a:tcPr>
                </a:tc>
                <a:tc hMerge="1">
                  <a:txBody>
                    <a:bodyPr/>
                    <a:lstStyle/>
                    <a:p>
                      <a:endParaRPr kumimoji="1" lang="ja-JP" altLang="en-US"/>
                    </a:p>
                  </a:txBody>
                  <a:tcPr/>
                </a:tc>
                <a:tc gridSpan="2">
                  <a:txBody>
                    <a:bodyPr/>
                    <a:lstStyle/>
                    <a:p>
                      <a:pPr algn="ctr"/>
                      <a:r>
                        <a:rPr lang="ja-JP" altLang="en-US" sz="1000" dirty="0">
                          <a:latin typeface="Meiryo UI" panose="020B0604030504040204" pitchFamily="50" charset="-128"/>
                          <a:ea typeface="Meiryo UI" panose="020B0604030504040204" pitchFamily="50" charset="-128"/>
                        </a:rPr>
                        <a:t>非自然変動電源</a:t>
                      </a:r>
                      <a:r>
                        <a:rPr lang="en-US" altLang="ja-JP" sz="1000" dirty="0">
                          <a:latin typeface="Meiryo UI" panose="020B0604030504040204" pitchFamily="50" charset="-128"/>
                          <a:ea typeface="Meiryo UI" panose="020B0604030504040204" pitchFamily="50" charset="-128"/>
                        </a:rPr>
                        <a:t>(</a:t>
                      </a:r>
                      <a:r>
                        <a:rPr lang="ja-JP" altLang="en-US" sz="1000" dirty="0">
                          <a:latin typeface="Meiryo UI" panose="020B0604030504040204" pitchFamily="50" charset="-128"/>
                          <a:ea typeface="Meiryo UI" panose="020B0604030504040204" pitchFamily="50" charset="-128"/>
                        </a:rPr>
                        <a:t>単純平均</a:t>
                      </a:r>
                      <a:r>
                        <a:rPr lang="en-US" altLang="ja-JP" sz="1000" dirty="0">
                          <a:latin typeface="Meiryo UI" panose="020B0604030504040204" pitchFamily="50" charset="-128"/>
                          <a:ea typeface="Meiryo UI" panose="020B0604030504040204" pitchFamily="50" charset="-128"/>
                        </a:rPr>
                        <a:t>)</a:t>
                      </a: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solidFill>
                      <a:schemeClr val="accent3">
                        <a:lumMod val="20000"/>
                        <a:lumOff val="80000"/>
                      </a:schemeClr>
                    </a:solidFill>
                  </a:tcPr>
                </a:tc>
                <a:tc hMerge="1">
                  <a:txBody>
                    <a:bodyPr/>
                    <a:lstStyle/>
                    <a:p>
                      <a:endParaRPr kumimoji="1" lang="ja-JP" altLang="en-US"/>
                    </a:p>
                  </a:txBody>
                  <a:tcPr/>
                </a:tc>
                <a:extLst>
                  <a:ext uri="{0D108BD9-81ED-4DB2-BD59-A6C34878D82A}">
                    <a16:rowId xmlns:a16="http://schemas.microsoft.com/office/drawing/2014/main" val="57233232"/>
                  </a:ext>
                </a:extLst>
              </a:tr>
              <a:tr h="0">
                <a:tc gridSpan="3">
                  <a:txBody>
                    <a:bodyPr/>
                    <a:lstStyle/>
                    <a:p>
                      <a:pPr algn="ctr"/>
                      <a:r>
                        <a:rPr lang="ja-JP" altLang="en-US" sz="1000" dirty="0">
                          <a:latin typeface="Meiryo UI" panose="020B0604030504040204" pitchFamily="50" charset="-128"/>
                          <a:ea typeface="Meiryo UI" panose="020B0604030504040204" pitchFamily="50" charset="-128"/>
                        </a:rPr>
                        <a:t>①</a:t>
                      </a: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hMerge="1">
                  <a:txBody>
                    <a:bodyPr/>
                    <a:lstStyle/>
                    <a:p>
                      <a:pPr algn="ctr"/>
                      <a:endParaRPr lang="ja-JP" altLang="en-US" sz="100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gridSpan="5">
                  <a:txBody>
                    <a:bodyPr/>
                    <a:lstStyle/>
                    <a:p>
                      <a:pPr algn="ctr"/>
                      <a:r>
                        <a:rPr kumimoji="1" lang="ja-JP" altLang="en-US" sz="1000" b="0" dirty="0">
                          <a:latin typeface="Meiryo UI" panose="020B0604030504040204" pitchFamily="50" charset="-128"/>
                          <a:ea typeface="Meiryo UI" panose="020B0604030504040204" pitchFamily="50" charset="-128"/>
                        </a:rPr>
                        <a:t>②</a:t>
                      </a:r>
                      <a:r>
                        <a:rPr kumimoji="1" lang="en-US" altLang="ja-JP" sz="1000" b="0" dirty="0">
                          <a:latin typeface="Meiryo UI" panose="020B0604030504040204" pitchFamily="50" charset="-128"/>
                          <a:ea typeface="Meiryo UI" panose="020B0604030504040204" pitchFamily="50" charset="-128"/>
                        </a:rPr>
                        <a:t>※1</a:t>
                      </a: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gridSpan="2">
                  <a:txBody>
                    <a:bodyPr/>
                    <a:lstStyle/>
                    <a:p>
                      <a:pPr algn="ctr"/>
                      <a:r>
                        <a:rPr kumimoji="1" lang="ja-JP" altLang="en-US" sz="1000" b="0" dirty="0">
                          <a:latin typeface="Meiryo UI" panose="020B0604030504040204" pitchFamily="50" charset="-128"/>
                          <a:ea typeface="Meiryo UI" panose="020B0604030504040204" pitchFamily="50" charset="-128"/>
                        </a:rPr>
                        <a:t>太陽光</a:t>
                      </a:r>
                    </a:p>
                  </a:txBody>
                  <a:tcPr marL="18000" marR="18000" marT="18000" marB="18000" anchor="ctr">
                    <a:lnL w="9525" cap="flat" cmpd="sng" algn="ctr">
                      <a:solidFill>
                        <a:schemeClr val="bg1">
                          <a:lumMod val="8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FFCC66"/>
                    </a:solidFill>
                  </a:tcPr>
                </a:tc>
                <a:tc hMerge="1">
                  <a:txBody>
                    <a:bodyPr/>
                    <a:lstStyle/>
                    <a:p>
                      <a:endParaRPr kumimoji="1" lang="ja-JP" altLang="en-US"/>
                    </a:p>
                  </a:txBody>
                  <a:tcPr/>
                </a:tc>
                <a:tc gridSpan="2">
                  <a:txBody>
                    <a:bodyPr/>
                    <a:lstStyle/>
                    <a:p>
                      <a:pPr algn="ctr"/>
                      <a:r>
                        <a:rPr kumimoji="1" lang="ja-JP" altLang="en-US" sz="1000" b="0" dirty="0">
                          <a:latin typeface="Meiryo UI" panose="020B0604030504040204" pitchFamily="50" charset="-128"/>
                          <a:ea typeface="Meiryo UI" panose="020B0604030504040204" pitchFamily="50" charset="-128"/>
                        </a:rPr>
                        <a:t>水力</a:t>
                      </a:r>
                    </a:p>
                  </a:txBody>
                  <a:tcPr marL="18000" marR="18000" marT="18000" marB="18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solidFill>
                      <a:schemeClr val="accent3">
                        <a:lumMod val="20000"/>
                        <a:lumOff val="80000"/>
                      </a:schemeClr>
                    </a:solidFill>
                  </a:tcPr>
                </a:tc>
                <a:tc hMerge="1">
                  <a:txBody>
                    <a:bodyPr/>
                    <a:lstStyle/>
                    <a:p>
                      <a:endParaRPr kumimoji="1" lang="ja-JP" altLang="en-US"/>
                    </a:p>
                  </a:txBody>
                  <a:tcPr>
                    <a:lnL w="9525" cap="flat" cmpd="sng" algn="ctr">
                      <a:solidFill>
                        <a:schemeClr val="bg1">
                          <a:lumMod val="85000"/>
                        </a:schemeClr>
                      </a:solidFill>
                      <a:prstDash val="solid"/>
                      <a:round/>
                      <a:headEnd type="none" w="med" len="med"/>
                      <a:tailEnd type="none" w="med" len="med"/>
                    </a:lnL>
                  </a:tcPr>
                </a:tc>
                <a:extLst>
                  <a:ext uri="{0D108BD9-81ED-4DB2-BD59-A6C34878D82A}">
                    <a16:rowId xmlns:a16="http://schemas.microsoft.com/office/drawing/2014/main" val="1703855385"/>
                  </a:ext>
                </a:extLst>
              </a:tr>
              <a:tr h="0">
                <a:tc>
                  <a:txBody>
                    <a:bodyPr/>
                    <a:lstStyle/>
                    <a:p>
                      <a:pPr algn="ctr"/>
                      <a:r>
                        <a:rPr lang="ja-JP" altLang="en-US" sz="1000" dirty="0">
                          <a:latin typeface="Meiryo UI" panose="020B0604030504040204" pitchFamily="50" charset="-128"/>
                          <a:ea typeface="Meiryo UI" panose="020B0604030504040204" pitchFamily="50" charset="-128"/>
                        </a:rPr>
                        <a:t>年月日</a:t>
                      </a: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lang="ja-JP" altLang="en-US" sz="1000" dirty="0">
                          <a:latin typeface="Meiryo UI" panose="020B0604030504040204" pitchFamily="50" charset="-128"/>
                          <a:ea typeface="Meiryo UI" panose="020B0604030504040204" pitchFamily="50" charset="-128"/>
                        </a:rPr>
                        <a:t>時刻</a:t>
                      </a:r>
                      <a:endParaRPr lang="en-US" altLang="ja-JP" sz="1000" dirty="0">
                        <a:latin typeface="Meiryo UI" panose="020B0604030504040204" pitchFamily="50" charset="-128"/>
                        <a:ea typeface="Meiryo UI" panose="020B0604030504040204" pitchFamily="50" charset="-128"/>
                      </a:endParaRPr>
                    </a:p>
                    <a:p>
                      <a:pPr algn="ctr"/>
                      <a:r>
                        <a:rPr lang="en-US" altLang="ja-JP" sz="1000" dirty="0">
                          <a:latin typeface="Meiryo UI" panose="020B0604030504040204" pitchFamily="50" charset="-128"/>
                          <a:ea typeface="Meiryo UI" panose="020B0604030504040204" pitchFamily="50" charset="-128"/>
                        </a:rPr>
                        <a:t>(</a:t>
                      </a:r>
                      <a:r>
                        <a:rPr lang="ja-JP" altLang="en-US" sz="1000" dirty="0">
                          <a:latin typeface="Meiryo UI" panose="020B0604030504040204" pitchFamily="50" charset="-128"/>
                          <a:ea typeface="Meiryo UI" panose="020B0604030504040204" pitchFamily="50" charset="-128"/>
                        </a:rPr>
                        <a:t>コマ</a:t>
                      </a:r>
                      <a:r>
                        <a:rPr lang="en-US" altLang="ja-JP" sz="1000" dirty="0">
                          <a:latin typeface="Meiryo UI" panose="020B0604030504040204" pitchFamily="50" charset="-128"/>
                          <a:ea typeface="Meiryo UI" panose="020B0604030504040204" pitchFamily="50" charset="-128"/>
                        </a:rPr>
                        <a:t>)</a:t>
                      </a:r>
                      <a:endParaRPr lang="ja-JP" altLang="en-US" sz="100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kumimoji="1" lang="en-US" altLang="zh-TW" sz="1000" b="0" dirty="0">
                          <a:latin typeface="Meiryo UI" panose="020B0604030504040204" pitchFamily="50" charset="-128"/>
                          <a:ea typeface="Meiryo UI" panose="020B0604030504040204" pitchFamily="50" charset="-128"/>
                        </a:rPr>
                        <a:t>FIP</a:t>
                      </a:r>
                      <a:r>
                        <a:rPr kumimoji="1" lang="zh-TW" altLang="en-US" sz="1000" b="0" dirty="0">
                          <a:latin typeface="Meiryo UI" panose="020B0604030504040204" pitchFamily="50" charset="-128"/>
                          <a:ea typeface="Meiryo UI" panose="020B0604030504040204" pitchFamily="50" charset="-128"/>
                        </a:rPr>
                        <a:t>参照価格</a:t>
                      </a:r>
                      <a:r>
                        <a:rPr kumimoji="1" lang="en-US" altLang="zh-TW" sz="1000" b="0" dirty="0">
                          <a:latin typeface="Meiryo UI" panose="020B0604030504040204" pitchFamily="50" charset="-128"/>
                          <a:ea typeface="Meiryo UI" panose="020B0604030504040204" pitchFamily="50" charset="-128"/>
                        </a:rPr>
                        <a:t>(</a:t>
                      </a:r>
                      <a:r>
                        <a:rPr kumimoji="1" lang="zh-TW" altLang="en-US" sz="1000" b="0" dirty="0">
                          <a:latin typeface="Meiryo UI" panose="020B0604030504040204" pitchFamily="50" charset="-128"/>
                          <a:ea typeface="Meiryo UI" panose="020B0604030504040204" pitchFamily="50" charset="-128"/>
                        </a:rPr>
                        <a:t>卸電力取引市場分</a:t>
                      </a:r>
                      <a:r>
                        <a:rPr kumimoji="1" lang="en-US" altLang="zh-TW" sz="1000" b="0" dirty="0">
                          <a:latin typeface="Meiryo UI" panose="020B0604030504040204" pitchFamily="50" charset="-128"/>
                          <a:ea typeface="Meiryo UI" panose="020B0604030504040204" pitchFamily="50" charset="-128"/>
                        </a:rPr>
                        <a:t>)</a:t>
                      </a:r>
                      <a:r>
                        <a:rPr kumimoji="1" lang="zh-TW" altLang="en-US" sz="1000" b="0" dirty="0">
                          <a:latin typeface="Meiryo UI" panose="020B0604030504040204" pitchFamily="50" charset="-128"/>
                          <a:ea typeface="Meiryo UI" panose="020B0604030504040204" pitchFamily="50" charset="-128"/>
                        </a:rPr>
                        <a:t>東京</a:t>
                      </a: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1000" b="0" dirty="0">
                          <a:latin typeface="Meiryo UI" panose="020B0604030504040204" pitchFamily="50" charset="-128"/>
                          <a:ea typeface="Meiryo UI" panose="020B0604030504040204" pitchFamily="50" charset="-128"/>
                        </a:rPr>
                        <a:t>水力</a:t>
                      </a: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1000" b="0" dirty="0">
                          <a:latin typeface="Meiryo UI" panose="020B0604030504040204" pitchFamily="50" charset="-128"/>
                          <a:ea typeface="Meiryo UI" panose="020B0604030504040204" pitchFamily="50" charset="-128"/>
                        </a:rPr>
                        <a:t>地熱</a:t>
                      </a: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1000" b="0" dirty="0">
                          <a:latin typeface="Meiryo UI" panose="020B0604030504040204" pitchFamily="50" charset="-128"/>
                          <a:ea typeface="Meiryo UI" panose="020B0604030504040204" pitchFamily="50" charset="-128"/>
                        </a:rPr>
                        <a:t>ﾊﾞｲｵﾏｽ</a:t>
                      </a: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1000" b="0" dirty="0">
                          <a:latin typeface="Meiryo UI" panose="020B0604030504040204" pitchFamily="50" charset="-128"/>
                          <a:ea typeface="Meiryo UI" panose="020B0604030504040204" pitchFamily="50" charset="-128"/>
                        </a:rPr>
                        <a:t>太陽光</a:t>
                      </a: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1000" b="0" dirty="0">
                          <a:latin typeface="Meiryo UI" panose="020B0604030504040204" pitchFamily="50" charset="-128"/>
                          <a:ea typeface="Meiryo UI" panose="020B0604030504040204" pitchFamily="50" charset="-128"/>
                        </a:rPr>
                        <a:t>風力</a:t>
                      </a: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1000" b="0" dirty="0">
                          <a:latin typeface="Meiryo UI" panose="020B0604030504040204" pitchFamily="50" charset="-128"/>
                          <a:ea typeface="Meiryo UI" panose="020B0604030504040204" pitchFamily="50" charset="-128"/>
                        </a:rPr>
                        <a:t>月間</a:t>
                      </a: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FFCC66"/>
                    </a:solidFill>
                  </a:tcPr>
                </a:tc>
                <a:tc>
                  <a:txBody>
                    <a:bodyPr/>
                    <a:lstStyle/>
                    <a:p>
                      <a:pPr algn="ctr"/>
                      <a:r>
                        <a:rPr kumimoji="1" lang="ja-JP" altLang="en-US" sz="1000" b="0" dirty="0">
                          <a:latin typeface="Meiryo UI" panose="020B0604030504040204" pitchFamily="50" charset="-128"/>
                          <a:ea typeface="Meiryo UI" panose="020B0604030504040204" pitchFamily="50" charset="-128"/>
                        </a:rPr>
                        <a:t>年間</a:t>
                      </a: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FFCC66"/>
                    </a:solidFill>
                  </a:tcPr>
                </a:tc>
                <a:tc>
                  <a:txBody>
                    <a:bodyPr/>
                    <a:lstStyle/>
                    <a:p>
                      <a:pPr algn="ctr"/>
                      <a:r>
                        <a:rPr kumimoji="1" lang="ja-JP" altLang="en-US" sz="1000" b="0" dirty="0">
                          <a:latin typeface="Meiryo UI" panose="020B0604030504040204" pitchFamily="50" charset="-128"/>
                          <a:ea typeface="Meiryo UI" panose="020B0604030504040204" pitchFamily="50" charset="-128"/>
                        </a:rPr>
                        <a:t>月間</a:t>
                      </a:r>
                    </a:p>
                  </a:txBody>
                  <a:tcPr marL="18000" marR="18000" marT="18000" marB="18000" anchor="ctr">
                    <a:lnL w="9525" cap="flat" cmpd="sng" algn="ctr">
                      <a:solidFill>
                        <a:schemeClr val="bg1">
                          <a:lumMod val="8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accent3">
                        <a:lumMod val="20000"/>
                        <a:lumOff val="80000"/>
                      </a:schemeClr>
                    </a:solidFill>
                  </a:tcPr>
                </a:tc>
                <a:tc>
                  <a:txBody>
                    <a:bodyPr/>
                    <a:lstStyle/>
                    <a:p>
                      <a:pPr algn="ctr"/>
                      <a:r>
                        <a:rPr kumimoji="1" lang="ja-JP" altLang="en-US" sz="1000" b="0" dirty="0">
                          <a:latin typeface="Meiryo UI" panose="020B0604030504040204" pitchFamily="50" charset="-128"/>
                          <a:ea typeface="Meiryo UI" panose="020B0604030504040204" pitchFamily="50" charset="-128"/>
                        </a:rPr>
                        <a:t>年間</a:t>
                      </a:r>
                    </a:p>
                  </a:txBody>
                  <a:tcPr marL="18000" marR="18000" marT="18000" marB="18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2757096203"/>
                  </a:ext>
                </a:extLst>
              </a:tr>
              <a:tr h="0">
                <a:tc>
                  <a:txBody>
                    <a:bodyPr/>
                    <a:lstStyle/>
                    <a:p>
                      <a:pPr algn="ctr"/>
                      <a:r>
                        <a:rPr kumimoji="1" lang="en-US" altLang="ja-JP" sz="1000" b="0" dirty="0">
                          <a:latin typeface="Meiryo UI" panose="020B0604030504040204" pitchFamily="50" charset="-128"/>
                          <a:ea typeface="Meiryo UI" panose="020B0604030504040204" pitchFamily="50" charset="-128"/>
                        </a:rPr>
                        <a:t>2022/4/1</a:t>
                      </a: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000" b="0" dirty="0">
                          <a:latin typeface="Meiryo UI" panose="020B0604030504040204" pitchFamily="50" charset="-128"/>
                          <a:ea typeface="Meiryo UI" panose="020B0604030504040204" pitchFamily="50" charset="-128"/>
                        </a:rPr>
                        <a:t>1</a:t>
                      </a: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5.0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10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5</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1</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rowSpan="8">
                  <a:txBody>
                    <a:bodyPr/>
                    <a:lstStyle/>
                    <a:p>
                      <a:pPr algn="ctr"/>
                      <a:r>
                        <a:rPr kumimoji="1" lang="ja-JP" altLang="en-US" sz="1000" b="0" dirty="0">
                          <a:solidFill>
                            <a:schemeClr val="tx1"/>
                          </a:solidFill>
                          <a:latin typeface="Meiryo UI" panose="020B0604030504040204" pitchFamily="50" charset="-128"/>
                          <a:ea typeface="Meiryo UI" panose="020B0604030504040204" pitchFamily="50" charset="-128"/>
                        </a:rPr>
                        <a:t>①</a:t>
                      </a:r>
                      <a:r>
                        <a:rPr kumimoji="1" lang="en-US" altLang="ja-JP" sz="1000" b="0" dirty="0">
                          <a:solidFill>
                            <a:schemeClr val="tx1"/>
                          </a:solidFill>
                          <a:latin typeface="Meiryo UI" panose="020B0604030504040204" pitchFamily="50" charset="-128"/>
                          <a:ea typeface="Meiryo UI" panose="020B0604030504040204" pitchFamily="50" charset="-128"/>
                        </a:rPr>
                        <a:t>×</a:t>
                      </a:r>
                      <a:r>
                        <a:rPr kumimoji="1" lang="ja-JP" altLang="en-US" sz="1000" b="0" dirty="0">
                          <a:solidFill>
                            <a:schemeClr val="tx1"/>
                          </a:solidFill>
                          <a:latin typeface="Meiryo UI" panose="020B0604030504040204" pitchFamily="50" charset="-128"/>
                          <a:ea typeface="Meiryo UI" panose="020B0604030504040204" pitchFamily="50" charset="-128"/>
                        </a:rPr>
                        <a:t>②</a:t>
                      </a:r>
                      <a:endParaRPr kumimoji="1" lang="en-US" altLang="ja-JP" sz="1000" b="0" dirty="0">
                        <a:solidFill>
                          <a:schemeClr val="tx1"/>
                        </a:solidFill>
                        <a:latin typeface="Meiryo UI" panose="020B0604030504040204" pitchFamily="50" charset="-128"/>
                        <a:ea typeface="Meiryo UI" panose="020B0604030504040204" pitchFamily="50" charset="-128"/>
                      </a:endParaRPr>
                    </a:p>
                    <a:p>
                      <a:pPr algn="ctr"/>
                      <a:r>
                        <a:rPr kumimoji="1" lang="en-US" altLang="ja-JP" sz="1000" b="0" dirty="0">
                          <a:solidFill>
                            <a:schemeClr val="tx1"/>
                          </a:solidFill>
                          <a:latin typeface="Meiryo UI" panose="020B0604030504040204" pitchFamily="50" charset="-128"/>
                          <a:ea typeface="Meiryo UI" panose="020B0604030504040204" pitchFamily="50" charset="-128"/>
                        </a:rPr>
                        <a:t>(</a:t>
                      </a:r>
                      <a:r>
                        <a:rPr kumimoji="1" lang="ja-JP" altLang="en-US" sz="1000" b="0" dirty="0">
                          <a:solidFill>
                            <a:schemeClr val="tx1"/>
                          </a:solidFill>
                          <a:latin typeface="Meiryo UI" panose="020B0604030504040204" pitchFamily="50" charset="-128"/>
                          <a:ea typeface="Meiryo UI" panose="020B0604030504040204" pitchFamily="50" charset="-128"/>
                        </a:rPr>
                        <a:t>月間合計</a:t>
                      </a:r>
                      <a:r>
                        <a:rPr kumimoji="1" lang="en-US" altLang="ja-JP" sz="1000" b="0" dirty="0">
                          <a:solidFill>
                            <a:schemeClr val="tx1"/>
                          </a:solidFill>
                          <a:latin typeface="Meiryo UI" panose="020B0604030504040204" pitchFamily="50" charset="-128"/>
                          <a:ea typeface="Meiryo UI" panose="020B0604030504040204" pitchFamily="50" charset="-128"/>
                        </a:rPr>
                        <a:t>)</a:t>
                      </a:r>
                    </a:p>
                    <a:p>
                      <a:pPr algn="ctr"/>
                      <a:r>
                        <a:rPr kumimoji="1" lang="en-US" altLang="ja-JP" sz="1000" b="0" dirty="0">
                          <a:solidFill>
                            <a:schemeClr val="tx1"/>
                          </a:solidFill>
                          <a:latin typeface="Meiryo UI" panose="020B0604030504040204" pitchFamily="50" charset="-128"/>
                          <a:ea typeface="Meiryo UI" panose="020B0604030504040204" pitchFamily="50" charset="-128"/>
                        </a:rPr>
                        <a:t>÷</a:t>
                      </a:r>
                    </a:p>
                    <a:p>
                      <a:pPr algn="ctr"/>
                      <a:r>
                        <a:rPr kumimoji="1" lang="ja-JP" altLang="en-US" sz="1000" b="0" dirty="0">
                          <a:solidFill>
                            <a:schemeClr val="tx1"/>
                          </a:solidFill>
                          <a:latin typeface="Meiryo UI" panose="020B0604030504040204" pitchFamily="50" charset="-128"/>
                          <a:ea typeface="Meiryo UI" panose="020B0604030504040204" pitchFamily="50" charset="-128"/>
                        </a:rPr>
                        <a:t>②</a:t>
                      </a:r>
                      <a:endParaRPr kumimoji="1" lang="en-US" altLang="ja-JP" sz="1000" b="0" dirty="0">
                        <a:solidFill>
                          <a:schemeClr val="tx1"/>
                        </a:solidFill>
                        <a:latin typeface="Meiryo UI" panose="020B0604030504040204" pitchFamily="50" charset="-128"/>
                        <a:ea typeface="Meiryo UI" panose="020B0604030504040204" pitchFamily="50" charset="-128"/>
                      </a:endParaRPr>
                    </a:p>
                    <a:p>
                      <a:pPr algn="ctr"/>
                      <a:r>
                        <a:rPr kumimoji="1" lang="en-US" altLang="ja-JP" sz="1000" b="0" dirty="0">
                          <a:solidFill>
                            <a:schemeClr val="tx1"/>
                          </a:solidFill>
                          <a:latin typeface="Meiryo UI" panose="020B0604030504040204" pitchFamily="50" charset="-128"/>
                          <a:ea typeface="Meiryo UI" panose="020B0604030504040204" pitchFamily="50" charset="-128"/>
                        </a:rPr>
                        <a:t>(</a:t>
                      </a:r>
                      <a:r>
                        <a:rPr kumimoji="1" lang="ja-JP" altLang="en-US" sz="1000" b="0" dirty="0">
                          <a:solidFill>
                            <a:schemeClr val="tx1"/>
                          </a:solidFill>
                          <a:latin typeface="Meiryo UI" panose="020B0604030504040204" pitchFamily="50" charset="-128"/>
                          <a:ea typeface="Meiryo UI" panose="020B0604030504040204" pitchFamily="50" charset="-128"/>
                        </a:rPr>
                        <a:t>月間合計</a:t>
                      </a:r>
                      <a:r>
                        <a:rPr kumimoji="1" lang="en-US" altLang="ja-JP" sz="1000" b="0" dirty="0">
                          <a:solidFill>
                            <a:schemeClr val="tx1"/>
                          </a:solidFill>
                          <a:latin typeface="Meiryo UI" panose="020B0604030504040204" pitchFamily="50" charset="-128"/>
                          <a:ea typeface="Meiryo UI" panose="020B0604030504040204" pitchFamily="50" charset="-128"/>
                        </a:rPr>
                        <a:t>)</a:t>
                      </a: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rowSpan="10">
                  <a:txBody>
                    <a:bodyPr/>
                    <a:lstStyle/>
                    <a:p>
                      <a:pPr algn="ctr"/>
                      <a:r>
                        <a:rPr kumimoji="1" lang="ja-JP" altLang="en-US" sz="1000" b="0" dirty="0">
                          <a:solidFill>
                            <a:schemeClr val="tx1"/>
                          </a:solidFill>
                          <a:latin typeface="Meiryo UI" panose="020B0604030504040204" pitchFamily="50" charset="-128"/>
                          <a:ea typeface="Meiryo UI" panose="020B0604030504040204" pitchFamily="50" charset="-128"/>
                        </a:rPr>
                        <a:t>①</a:t>
                      </a:r>
                      <a:r>
                        <a:rPr kumimoji="1" lang="en-US" altLang="ja-JP" sz="1000" b="0" dirty="0">
                          <a:solidFill>
                            <a:schemeClr val="tx1"/>
                          </a:solidFill>
                          <a:latin typeface="Meiryo UI" panose="020B0604030504040204" pitchFamily="50" charset="-128"/>
                          <a:ea typeface="Meiryo UI" panose="020B0604030504040204" pitchFamily="50" charset="-128"/>
                        </a:rPr>
                        <a:t>×</a:t>
                      </a:r>
                      <a:r>
                        <a:rPr kumimoji="1" lang="ja-JP" altLang="en-US" sz="1000" b="0" dirty="0">
                          <a:solidFill>
                            <a:schemeClr val="tx1"/>
                          </a:solidFill>
                          <a:latin typeface="Meiryo UI" panose="020B0604030504040204" pitchFamily="50" charset="-128"/>
                          <a:ea typeface="Meiryo UI" panose="020B0604030504040204" pitchFamily="50" charset="-128"/>
                        </a:rPr>
                        <a:t>②</a:t>
                      </a:r>
                      <a:endParaRPr kumimoji="1" lang="en-US" altLang="ja-JP" sz="1000" b="0" dirty="0">
                        <a:solidFill>
                          <a:schemeClr val="tx1"/>
                        </a:solidFill>
                        <a:latin typeface="Meiryo UI" panose="020B0604030504040204" pitchFamily="50" charset="-128"/>
                        <a:ea typeface="Meiryo UI" panose="020B0604030504040204" pitchFamily="50" charset="-128"/>
                      </a:endParaRPr>
                    </a:p>
                    <a:p>
                      <a:pPr algn="ctr"/>
                      <a:r>
                        <a:rPr kumimoji="1" lang="en-US" altLang="ja-JP" sz="1000" b="0" dirty="0">
                          <a:solidFill>
                            <a:schemeClr val="tx1"/>
                          </a:solidFill>
                          <a:latin typeface="Meiryo UI" panose="020B0604030504040204" pitchFamily="50" charset="-128"/>
                          <a:ea typeface="Meiryo UI" panose="020B0604030504040204" pitchFamily="50" charset="-128"/>
                        </a:rPr>
                        <a:t>(</a:t>
                      </a:r>
                      <a:r>
                        <a:rPr kumimoji="1" lang="ja-JP" altLang="en-US" sz="1000" b="0" dirty="0">
                          <a:solidFill>
                            <a:schemeClr val="tx1"/>
                          </a:solidFill>
                          <a:latin typeface="Meiryo UI" panose="020B0604030504040204" pitchFamily="50" charset="-128"/>
                          <a:ea typeface="Meiryo UI" panose="020B0604030504040204" pitchFamily="50" charset="-128"/>
                        </a:rPr>
                        <a:t>年間合計</a:t>
                      </a:r>
                      <a:r>
                        <a:rPr kumimoji="1" lang="en-US" altLang="ja-JP" sz="1000" b="0" dirty="0">
                          <a:solidFill>
                            <a:schemeClr val="tx1"/>
                          </a:solidFill>
                          <a:latin typeface="Meiryo UI" panose="020B0604030504040204" pitchFamily="50" charset="-128"/>
                          <a:ea typeface="Meiryo UI" panose="020B0604030504040204" pitchFamily="50" charset="-128"/>
                        </a:rPr>
                        <a:t>)</a:t>
                      </a:r>
                    </a:p>
                    <a:p>
                      <a:pPr algn="ctr"/>
                      <a:r>
                        <a:rPr kumimoji="1" lang="en-US" altLang="ja-JP" sz="1000" b="0" dirty="0">
                          <a:solidFill>
                            <a:schemeClr val="tx1"/>
                          </a:solidFill>
                          <a:latin typeface="Meiryo UI" panose="020B0604030504040204" pitchFamily="50" charset="-128"/>
                          <a:ea typeface="Meiryo UI" panose="020B0604030504040204" pitchFamily="50" charset="-128"/>
                        </a:rPr>
                        <a:t>÷</a:t>
                      </a:r>
                    </a:p>
                    <a:p>
                      <a:pPr algn="ctr"/>
                      <a:r>
                        <a:rPr kumimoji="1" lang="ja-JP" altLang="en-US" sz="1000" b="0" dirty="0">
                          <a:solidFill>
                            <a:schemeClr val="tx1"/>
                          </a:solidFill>
                          <a:latin typeface="Meiryo UI" panose="020B0604030504040204" pitchFamily="50" charset="-128"/>
                          <a:ea typeface="Meiryo UI" panose="020B0604030504040204" pitchFamily="50" charset="-128"/>
                        </a:rPr>
                        <a:t>②</a:t>
                      </a:r>
                      <a:endParaRPr kumimoji="1" lang="en-US" altLang="ja-JP" sz="1000" b="0" dirty="0">
                        <a:solidFill>
                          <a:schemeClr val="tx1"/>
                        </a:solidFill>
                        <a:latin typeface="Meiryo UI" panose="020B0604030504040204" pitchFamily="50" charset="-128"/>
                        <a:ea typeface="Meiryo UI" panose="020B0604030504040204" pitchFamily="50" charset="-128"/>
                      </a:endParaRPr>
                    </a:p>
                    <a:p>
                      <a:pPr algn="ctr"/>
                      <a:r>
                        <a:rPr kumimoji="1" lang="en-US" altLang="ja-JP" sz="1000" b="0" dirty="0">
                          <a:solidFill>
                            <a:schemeClr val="tx1"/>
                          </a:solidFill>
                          <a:latin typeface="Meiryo UI" panose="020B0604030504040204" pitchFamily="50" charset="-128"/>
                          <a:ea typeface="Meiryo UI" panose="020B0604030504040204" pitchFamily="50" charset="-128"/>
                        </a:rPr>
                        <a:t>(</a:t>
                      </a:r>
                      <a:r>
                        <a:rPr kumimoji="1" lang="ja-JP" altLang="en-US" sz="1000" b="0" dirty="0">
                          <a:solidFill>
                            <a:schemeClr val="tx1"/>
                          </a:solidFill>
                          <a:latin typeface="Meiryo UI" panose="020B0604030504040204" pitchFamily="50" charset="-128"/>
                          <a:ea typeface="Meiryo UI" panose="020B0604030504040204" pitchFamily="50" charset="-128"/>
                        </a:rPr>
                        <a:t>年間合計</a:t>
                      </a:r>
                      <a:r>
                        <a:rPr kumimoji="1" lang="en-US" altLang="ja-JP" sz="1000" b="0" dirty="0">
                          <a:solidFill>
                            <a:schemeClr val="tx1"/>
                          </a:solidFill>
                          <a:latin typeface="Meiryo UI" panose="020B0604030504040204" pitchFamily="50" charset="-128"/>
                          <a:ea typeface="Meiryo UI" panose="020B0604030504040204" pitchFamily="50" charset="-128"/>
                        </a:rPr>
                        <a:t>)</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rowSpan="8">
                  <a:txBody>
                    <a:bodyPr/>
                    <a:lstStyle/>
                    <a:p>
                      <a:pPr algn="ctr"/>
                      <a:r>
                        <a:rPr kumimoji="1" lang="ja-JP" altLang="en-US" sz="1000" b="0" dirty="0">
                          <a:solidFill>
                            <a:schemeClr val="tx1"/>
                          </a:solidFill>
                          <a:latin typeface="Meiryo UI" panose="020B0604030504040204" pitchFamily="50" charset="-128"/>
                          <a:ea typeface="Meiryo UI" panose="020B0604030504040204" pitchFamily="50" charset="-128"/>
                        </a:rPr>
                        <a:t>①</a:t>
                      </a:r>
                      <a:endParaRPr kumimoji="1" lang="en-US" altLang="ja-JP" sz="1000" b="0" dirty="0">
                        <a:solidFill>
                          <a:schemeClr val="tx1"/>
                        </a:solidFill>
                        <a:latin typeface="Meiryo UI" panose="020B0604030504040204" pitchFamily="50" charset="-128"/>
                        <a:ea typeface="Meiryo UI" panose="020B0604030504040204" pitchFamily="50" charset="-128"/>
                      </a:endParaRPr>
                    </a:p>
                    <a:p>
                      <a:pPr algn="ctr"/>
                      <a:r>
                        <a:rPr kumimoji="1" lang="en-US" altLang="ja-JP" sz="1000" b="0" dirty="0">
                          <a:solidFill>
                            <a:schemeClr val="tx1"/>
                          </a:solidFill>
                          <a:latin typeface="Meiryo UI" panose="020B0604030504040204" pitchFamily="50" charset="-128"/>
                          <a:ea typeface="Meiryo UI" panose="020B0604030504040204" pitchFamily="50" charset="-128"/>
                        </a:rPr>
                        <a:t>(</a:t>
                      </a:r>
                      <a:r>
                        <a:rPr kumimoji="1" lang="ja-JP" altLang="en-US" sz="1000" b="0" dirty="0">
                          <a:solidFill>
                            <a:schemeClr val="tx1"/>
                          </a:solidFill>
                          <a:latin typeface="Meiryo UI" panose="020B0604030504040204" pitchFamily="50" charset="-128"/>
                          <a:ea typeface="Meiryo UI" panose="020B0604030504040204" pitchFamily="50" charset="-128"/>
                        </a:rPr>
                        <a:t>月間合計</a:t>
                      </a:r>
                      <a:r>
                        <a:rPr kumimoji="1" lang="en-US" altLang="ja-JP" sz="1000" b="0" dirty="0">
                          <a:solidFill>
                            <a:schemeClr val="tx1"/>
                          </a:solidFill>
                          <a:latin typeface="Meiryo UI" panose="020B0604030504040204" pitchFamily="50" charset="-128"/>
                          <a:ea typeface="Meiryo UI" panose="020B0604030504040204" pitchFamily="50" charset="-128"/>
                        </a:rPr>
                        <a:t>)</a:t>
                      </a:r>
                    </a:p>
                    <a:p>
                      <a:pPr algn="ctr"/>
                      <a:r>
                        <a:rPr kumimoji="1" lang="en-US" altLang="ja-JP" sz="1000" b="0" dirty="0">
                          <a:solidFill>
                            <a:schemeClr val="tx1"/>
                          </a:solidFill>
                          <a:latin typeface="Meiryo UI" panose="020B0604030504040204" pitchFamily="50" charset="-128"/>
                          <a:ea typeface="Meiryo UI" panose="020B0604030504040204" pitchFamily="50" charset="-128"/>
                        </a:rPr>
                        <a:t>÷</a:t>
                      </a:r>
                    </a:p>
                    <a:p>
                      <a:pPr algn="ctr"/>
                      <a:r>
                        <a:rPr kumimoji="1" lang="ja-JP" altLang="en-US" sz="1000" b="0" dirty="0">
                          <a:solidFill>
                            <a:schemeClr val="tx1"/>
                          </a:solidFill>
                          <a:latin typeface="Meiryo UI" panose="020B0604030504040204" pitchFamily="50" charset="-128"/>
                          <a:ea typeface="Meiryo UI" panose="020B0604030504040204" pitchFamily="50" charset="-128"/>
                        </a:rPr>
                        <a:t>月間コマ数</a:t>
                      </a:r>
                      <a:endParaRPr kumimoji="1" lang="en-US" altLang="ja-JP"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rowSpan="10">
                  <a:txBody>
                    <a:bodyPr/>
                    <a:lstStyle/>
                    <a:p>
                      <a:pPr algn="ctr"/>
                      <a:r>
                        <a:rPr kumimoji="1" lang="ja-JP" altLang="en-US" sz="1000" b="0" dirty="0">
                          <a:solidFill>
                            <a:schemeClr val="tx1"/>
                          </a:solidFill>
                          <a:latin typeface="Meiryo UI" panose="020B0604030504040204" pitchFamily="50" charset="-128"/>
                          <a:ea typeface="Meiryo UI" panose="020B0604030504040204" pitchFamily="50" charset="-128"/>
                        </a:rPr>
                        <a:t>①</a:t>
                      </a:r>
                      <a:endParaRPr kumimoji="1" lang="en-US" altLang="ja-JP" sz="1000" b="0" dirty="0">
                        <a:solidFill>
                          <a:schemeClr val="tx1"/>
                        </a:solidFill>
                        <a:latin typeface="Meiryo UI" panose="020B0604030504040204" pitchFamily="50" charset="-128"/>
                        <a:ea typeface="Meiryo UI" panose="020B0604030504040204" pitchFamily="50" charset="-128"/>
                      </a:endParaRPr>
                    </a:p>
                    <a:p>
                      <a:pPr algn="ctr"/>
                      <a:r>
                        <a:rPr kumimoji="1" lang="en-US" altLang="ja-JP" sz="1000" b="0" dirty="0">
                          <a:solidFill>
                            <a:schemeClr val="tx1"/>
                          </a:solidFill>
                          <a:latin typeface="Meiryo UI" panose="020B0604030504040204" pitchFamily="50" charset="-128"/>
                          <a:ea typeface="Meiryo UI" panose="020B0604030504040204" pitchFamily="50" charset="-128"/>
                        </a:rPr>
                        <a:t>(</a:t>
                      </a:r>
                      <a:r>
                        <a:rPr kumimoji="1" lang="ja-JP" altLang="en-US" sz="1000" b="0" dirty="0">
                          <a:solidFill>
                            <a:schemeClr val="tx1"/>
                          </a:solidFill>
                          <a:latin typeface="Meiryo UI" panose="020B0604030504040204" pitchFamily="50" charset="-128"/>
                          <a:ea typeface="Meiryo UI" panose="020B0604030504040204" pitchFamily="50" charset="-128"/>
                        </a:rPr>
                        <a:t>年間合計</a:t>
                      </a:r>
                      <a:r>
                        <a:rPr kumimoji="1" lang="en-US" altLang="ja-JP" sz="1000" b="0" dirty="0">
                          <a:solidFill>
                            <a:schemeClr val="tx1"/>
                          </a:solidFill>
                          <a:latin typeface="Meiryo UI" panose="020B0604030504040204" pitchFamily="50" charset="-128"/>
                          <a:ea typeface="Meiryo UI" panose="020B0604030504040204" pitchFamily="50" charset="-128"/>
                        </a:rPr>
                        <a:t>)</a:t>
                      </a:r>
                    </a:p>
                    <a:p>
                      <a:pPr algn="ctr"/>
                      <a:r>
                        <a:rPr kumimoji="1" lang="en-US" altLang="ja-JP" sz="1000" b="0" dirty="0">
                          <a:solidFill>
                            <a:schemeClr val="tx1"/>
                          </a:solidFill>
                          <a:latin typeface="Meiryo UI" panose="020B0604030504040204" pitchFamily="50" charset="-128"/>
                          <a:ea typeface="Meiryo UI" panose="020B0604030504040204" pitchFamily="50" charset="-128"/>
                        </a:rPr>
                        <a:t>÷</a:t>
                      </a:r>
                    </a:p>
                    <a:p>
                      <a:pPr algn="ctr"/>
                      <a:r>
                        <a:rPr kumimoji="1" lang="ja-JP" altLang="en-US" sz="1000" b="0" dirty="0">
                          <a:solidFill>
                            <a:schemeClr val="tx1"/>
                          </a:solidFill>
                          <a:latin typeface="Meiryo UI" panose="020B0604030504040204" pitchFamily="50" charset="-128"/>
                          <a:ea typeface="Meiryo UI" panose="020B0604030504040204" pitchFamily="50" charset="-128"/>
                        </a:rPr>
                        <a:t>年間コマ数</a:t>
                      </a: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54772399"/>
                  </a:ext>
                </a:extLst>
              </a:tr>
              <a:tr h="0">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2022/4/1</a:t>
                      </a: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000" b="0" dirty="0">
                          <a:latin typeface="Meiryo UI" panose="020B0604030504040204" pitchFamily="50" charset="-128"/>
                          <a:ea typeface="Meiryo UI" panose="020B0604030504040204" pitchFamily="50" charset="-128"/>
                        </a:rPr>
                        <a:t>2</a:t>
                      </a: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10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5</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1</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vMerge="1">
                  <a:txBody>
                    <a:bodyPr/>
                    <a:lstStyle/>
                    <a:p>
                      <a:pPr algn="ct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vMerge="1">
                  <a:txBody>
                    <a:bodyPr/>
                    <a:lstStyle/>
                    <a:p>
                      <a:endParaRPr kumimoji="1" lang="ja-JP" altLang="en-US"/>
                    </a:p>
                  </a:txBody>
                  <a:tcPr/>
                </a:tc>
                <a:tc vMerge="1">
                  <a:txBody>
                    <a:bodyPr/>
                    <a:lstStyle/>
                    <a:p>
                      <a:pPr algn="ct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vMerge="1">
                  <a:txBody>
                    <a:bodyPr/>
                    <a:lstStyle/>
                    <a:p>
                      <a:endParaRPr kumimoji="1" lang="ja-JP" altLang="en-US"/>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856444150"/>
                  </a:ext>
                </a:extLst>
              </a:tr>
              <a:tr h="0">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2022/4/1</a:t>
                      </a: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000" b="0" dirty="0">
                          <a:latin typeface="Meiryo UI" panose="020B0604030504040204" pitchFamily="50" charset="-128"/>
                          <a:ea typeface="Meiryo UI" panose="020B0604030504040204" pitchFamily="50" charset="-128"/>
                        </a:rPr>
                        <a:t>3</a:t>
                      </a: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10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5</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1</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vMerge="1">
                  <a:txBody>
                    <a:bodyPr/>
                    <a:lstStyle/>
                    <a:p>
                      <a:pPr algn="ct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vMerge="1">
                  <a:txBody>
                    <a:bodyPr/>
                    <a:lstStyle/>
                    <a:p>
                      <a:endParaRPr kumimoji="1" lang="ja-JP" altLang="en-US"/>
                    </a:p>
                  </a:txBody>
                  <a:tcPr/>
                </a:tc>
                <a:tc vMerge="1">
                  <a:txBody>
                    <a:bodyPr/>
                    <a:lstStyle/>
                    <a:p>
                      <a:pPr algn="ct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vMerge="1">
                  <a:txBody>
                    <a:bodyPr/>
                    <a:lstStyle/>
                    <a:p>
                      <a:endParaRPr kumimoji="1" lang="ja-JP" altLang="en-US"/>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84529833"/>
                  </a:ext>
                </a:extLst>
              </a:tr>
              <a:tr h="0">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2022/4/1</a:t>
                      </a: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000" b="0" dirty="0">
                          <a:latin typeface="Meiryo UI" panose="020B0604030504040204" pitchFamily="50" charset="-128"/>
                          <a:ea typeface="Meiryo UI" panose="020B0604030504040204" pitchFamily="50" charset="-128"/>
                        </a:rPr>
                        <a:t>4</a:t>
                      </a: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10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5</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1</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vMerge="1">
                  <a:txBody>
                    <a:bodyPr/>
                    <a:lstStyle/>
                    <a:p>
                      <a:pPr algn="ct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vMerge="1">
                  <a:txBody>
                    <a:bodyPr/>
                    <a:lstStyle/>
                    <a:p>
                      <a:endParaRPr kumimoji="1" lang="ja-JP" altLang="en-US"/>
                    </a:p>
                  </a:txBody>
                  <a:tcPr/>
                </a:tc>
                <a:tc vMerge="1">
                  <a:txBody>
                    <a:bodyPr/>
                    <a:lstStyle/>
                    <a:p>
                      <a:pPr algn="ct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vMerge="1">
                  <a:txBody>
                    <a:bodyPr/>
                    <a:lstStyle/>
                    <a:p>
                      <a:endParaRPr kumimoji="1" lang="ja-JP" altLang="en-US"/>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446270517"/>
                  </a:ext>
                </a:extLst>
              </a:tr>
              <a:tr h="114945">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2022/4/1</a:t>
                      </a: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000" b="0" dirty="0">
                          <a:latin typeface="Meiryo UI" panose="020B0604030504040204" pitchFamily="50" charset="-128"/>
                          <a:ea typeface="Meiryo UI" panose="020B0604030504040204" pitchFamily="50" charset="-128"/>
                        </a:rPr>
                        <a:t>5</a:t>
                      </a: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10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5</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1</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vMerge="1">
                  <a:txBody>
                    <a:bodyPr/>
                    <a:lstStyle/>
                    <a:p>
                      <a:pPr algn="ct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vMerge="1">
                  <a:txBody>
                    <a:bodyPr/>
                    <a:lstStyle/>
                    <a:p>
                      <a:endParaRPr kumimoji="1" lang="ja-JP" altLang="en-US"/>
                    </a:p>
                  </a:txBody>
                  <a:tcPr/>
                </a:tc>
                <a:tc vMerge="1">
                  <a:txBody>
                    <a:bodyPr/>
                    <a:lstStyle/>
                    <a:p>
                      <a:pPr algn="ct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vMerge="1">
                  <a:txBody>
                    <a:bodyPr/>
                    <a:lstStyle/>
                    <a:p>
                      <a:endParaRPr kumimoji="1" lang="ja-JP" altLang="en-US"/>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333676555"/>
                  </a:ext>
                </a:extLst>
              </a:tr>
              <a:tr h="114945">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2022/4/1</a:t>
                      </a: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000" b="0" dirty="0">
                          <a:latin typeface="Meiryo UI" panose="020B0604030504040204" pitchFamily="50" charset="-128"/>
                          <a:ea typeface="Meiryo UI" panose="020B0604030504040204" pitchFamily="50" charset="-128"/>
                        </a:rPr>
                        <a:t>6</a:t>
                      </a: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10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5</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1</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vMerge="1">
                  <a:txBody>
                    <a:bodyPr/>
                    <a:lstStyle/>
                    <a:p>
                      <a:pPr algn="ct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vMerge="1">
                  <a:txBody>
                    <a:bodyPr/>
                    <a:lstStyle/>
                    <a:p>
                      <a:endParaRPr kumimoji="1" lang="ja-JP" altLang="en-US"/>
                    </a:p>
                  </a:txBody>
                  <a:tcPr/>
                </a:tc>
                <a:tc vMerge="1">
                  <a:txBody>
                    <a:bodyPr/>
                    <a:lstStyle/>
                    <a:p>
                      <a:pPr algn="ct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vMerge="1">
                  <a:txBody>
                    <a:bodyPr/>
                    <a:lstStyle/>
                    <a:p>
                      <a:endParaRPr kumimoji="1" lang="ja-JP" altLang="en-US"/>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4345547"/>
                  </a:ext>
                </a:extLst>
              </a:tr>
              <a:tr h="133689">
                <a:tc>
                  <a:txBody>
                    <a:bodyPr/>
                    <a:lstStyle/>
                    <a:p>
                      <a:pPr algn="ctr"/>
                      <a:r>
                        <a:rPr kumimoji="1" lang="en-US" altLang="ja-JP" sz="1000" b="0" dirty="0">
                          <a:latin typeface="Meiryo UI" panose="020B0604030504040204" pitchFamily="50" charset="-128"/>
                          <a:ea typeface="Meiryo UI" panose="020B0604030504040204" pitchFamily="50" charset="-128"/>
                        </a:rPr>
                        <a:t>…</a:t>
                      </a: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vert="eaVert"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txBody>
                  <a:tcPr marL="18000" marR="18000" marT="18000" marB="18000" vert="eaVert"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txBody>
                  <a:tcPr marL="18000" marR="18000" marT="18000" marB="18000" vert="eaVert"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txBody>
                  <a:tcPr marL="18000" marR="18000" marT="18000" marB="18000" vert="eaVert"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txBody>
                  <a:tcPr marL="18000" marR="18000" marT="18000" marB="18000" vert="eaVert"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txBody>
                  <a:tcPr marL="18000" marR="18000" marT="18000" marB="18000" vert="eaVert"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txBody>
                  <a:tcPr marL="18000" marR="18000" marT="18000" marB="18000" vert="eaVert"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txBody>
                  <a:tcPr marL="18000" marR="18000" marT="18000" marB="18000" vert="eaVert"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vMerge="1">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txBody>
                  <a:tcPr marL="18000" marR="18000" marT="18000" marB="18000" vert="eaVert"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vMerge="1">
                  <a:txBody>
                    <a:bodyPr/>
                    <a:lstStyle/>
                    <a:p>
                      <a:endParaRPr kumimoji="1" lang="ja-JP" altLang="en-US"/>
                    </a:p>
                  </a:txBody>
                  <a:tcPr>
                    <a:lnL w="9525" cap="flat" cmpd="sng" algn="ctr">
                      <a:solidFill>
                        <a:schemeClr val="bg1">
                          <a:lumMod val="85000"/>
                        </a:schemeClr>
                      </a:solidFill>
                      <a:prstDash val="solid"/>
                      <a:round/>
                      <a:headEnd type="none" w="med" len="med"/>
                      <a:tailEnd type="none" w="med" len="med"/>
                    </a:lnL>
                    <a:lnT w="9525" cap="flat" cmpd="sng" algn="ctr">
                      <a:solidFill>
                        <a:schemeClr val="bg1">
                          <a:lumMod val="85000"/>
                        </a:schemeClr>
                      </a:solidFill>
                      <a:prstDash val="solid"/>
                      <a:round/>
                      <a:headEnd type="none" w="med" len="med"/>
                      <a:tailEnd type="none" w="med" len="med"/>
                    </a:lnT>
                  </a:tcPr>
                </a:tc>
                <a:tc vMerge="1">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txBody>
                  <a:tcPr marL="18000" marR="18000" marT="18000" marB="18000" vert="eaVert" anchor="ctr">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vMerge="1">
                  <a:txBody>
                    <a:bodyPr/>
                    <a:lstStyle/>
                    <a:p>
                      <a:endParaRPr kumimoji="1" lang="ja-JP" altLang="en-US"/>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69080627"/>
                  </a:ext>
                </a:extLst>
              </a:tr>
              <a:tr h="114945">
                <a:tc>
                  <a:txBody>
                    <a:bodyPr/>
                    <a:lstStyle/>
                    <a:p>
                      <a:pPr algn="ctr"/>
                      <a:r>
                        <a:rPr kumimoji="1" lang="en-US" altLang="ja-JP" sz="1000" b="0" dirty="0">
                          <a:latin typeface="Meiryo UI" panose="020B0604030504040204" pitchFamily="50" charset="-128"/>
                          <a:ea typeface="Meiryo UI" panose="020B0604030504040204" pitchFamily="50" charset="-128"/>
                        </a:rPr>
                        <a:t>2022/4/30</a:t>
                      </a: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000" b="0" dirty="0">
                          <a:latin typeface="Meiryo UI" panose="020B0604030504040204" pitchFamily="50" charset="-128"/>
                          <a:ea typeface="Meiryo UI" panose="020B0604030504040204" pitchFamily="50" charset="-128"/>
                        </a:rPr>
                        <a:t>48</a:t>
                      </a: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10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5</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1</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vMerge="1">
                  <a:txBody>
                    <a:bodyPr/>
                    <a:lstStyle/>
                    <a:p>
                      <a:pPr algn="ct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vMerge="1">
                  <a:txBody>
                    <a:bodyPr/>
                    <a:lstStyle/>
                    <a:p>
                      <a:endParaRPr kumimoji="1" lang="ja-JP" altLang="en-US"/>
                    </a:p>
                  </a:txBody>
                  <a:tcPr/>
                </a:tc>
                <a:tc vMerge="1">
                  <a:txBody>
                    <a:bodyPr/>
                    <a:lstStyle/>
                    <a:p>
                      <a:pPr algn="ct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vMerge="1">
                  <a:txBody>
                    <a:bodyPr/>
                    <a:lstStyle/>
                    <a:p>
                      <a:endParaRPr kumimoji="1" lang="ja-JP" altLang="en-US"/>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62147867"/>
                  </a:ext>
                </a:extLst>
              </a:tr>
              <a:tr h="138170">
                <a:tc>
                  <a:txBody>
                    <a:bodyPr/>
                    <a:lstStyle/>
                    <a:p>
                      <a:pPr algn="ctr"/>
                      <a:r>
                        <a:rPr kumimoji="1" lang="en-US" altLang="ja-JP" sz="1000" b="0" dirty="0">
                          <a:latin typeface="Meiryo UI" panose="020B0604030504040204" pitchFamily="50" charset="-128"/>
                          <a:ea typeface="Meiryo UI" panose="020B0604030504040204" pitchFamily="50" charset="-128"/>
                        </a:rPr>
                        <a:t>…</a:t>
                      </a: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vert="eaVert"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txBody>
                  <a:tcPr marL="18000" marR="18000" marT="18000" marB="18000" vert="eaVert"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txBody>
                  <a:tcPr marL="18000" marR="18000" marT="18000" marB="18000" vert="eaVert"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txBody>
                  <a:tcPr marL="18000" marR="18000" marT="18000" marB="18000" vert="eaVert"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txBody>
                  <a:tcPr marL="18000" marR="18000" marT="18000" marB="18000" vert="eaVert"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txBody>
                  <a:tcPr marL="18000" marR="18000" marT="18000" marB="18000" vert="eaVert"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txBody>
                  <a:tcPr marL="18000" marR="18000" marT="18000" marB="18000" vert="eaVert"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txBody>
                  <a:tcPr marL="18000" marR="18000" marT="18000" marB="18000" vert="eaVert"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txBody>
                  <a:tcPr marL="18000" marR="18000" marT="18000" marB="18000" vert="eaVert"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vMerge="1">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txBody>
                  <a:tcPr marL="18000" marR="18000" marT="18000" marB="18000" vert="eaVert"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txBody>
                  <a:tcPr marL="18000" marR="18000" marT="18000" marB="18000" vert="eaVert"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vMerge="1">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txBody>
                  <a:tcPr marL="18000" marR="18000" marT="18000" marB="18000" vert="eaVert"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34223524"/>
                  </a:ext>
                </a:extLst>
              </a:tr>
              <a:tr h="122969">
                <a:tc>
                  <a:txBody>
                    <a:bodyPr/>
                    <a:lstStyle/>
                    <a:p>
                      <a:pPr algn="ctr"/>
                      <a:r>
                        <a:rPr kumimoji="1" lang="en-US" altLang="ja-JP" sz="1000" b="0" dirty="0">
                          <a:latin typeface="Meiryo UI" panose="020B0604030504040204" pitchFamily="50" charset="-128"/>
                          <a:ea typeface="Meiryo UI" panose="020B0604030504040204" pitchFamily="50" charset="-128"/>
                        </a:rPr>
                        <a:t>2023/3/31</a:t>
                      </a: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000" b="0" dirty="0">
                          <a:latin typeface="Meiryo UI" panose="020B0604030504040204" pitchFamily="50" charset="-128"/>
                          <a:ea typeface="Meiryo UI" panose="020B0604030504040204" pitchFamily="50" charset="-128"/>
                        </a:rPr>
                        <a:t>48</a:t>
                      </a: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5.0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10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5</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1</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txBody>
                  <a:tcPr marL="18000" marR="18000" marT="18000" marB="18000" vert="eaVert"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vMerge="1">
                  <a:txBody>
                    <a:bodyPr/>
                    <a:lstStyle/>
                    <a:p>
                      <a:pPr algn="ct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txBody>
                  <a:tcPr marL="18000" marR="18000" marT="18000" marB="18000" vert="eaVert"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vMerge="1">
                  <a:txBody>
                    <a:bodyPr/>
                    <a:lstStyle/>
                    <a:p>
                      <a:pPr algn="ct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243663821"/>
                  </a:ext>
                </a:extLst>
              </a:tr>
            </a:tbl>
          </a:graphicData>
        </a:graphic>
      </p:graphicFrame>
      <p:graphicFrame>
        <p:nvGraphicFramePr>
          <p:cNvPr id="28" name="表 27">
            <a:extLst>
              <a:ext uri="{FF2B5EF4-FFF2-40B4-BE49-F238E27FC236}">
                <a16:creationId xmlns:a16="http://schemas.microsoft.com/office/drawing/2014/main" id="{25637AA4-AC43-4101-818F-F5C1EF9868A2}"/>
              </a:ext>
            </a:extLst>
          </p:cNvPr>
          <p:cNvGraphicFramePr>
            <a:graphicFrameLocks noGrp="1"/>
          </p:cNvGraphicFramePr>
          <p:nvPr/>
        </p:nvGraphicFramePr>
        <p:xfrm>
          <a:off x="531067" y="5841250"/>
          <a:ext cx="4214183" cy="775680"/>
        </p:xfrm>
        <a:graphic>
          <a:graphicData uri="http://schemas.openxmlformats.org/drawingml/2006/table">
            <a:tbl>
              <a:tblPr>
                <a:tableStyleId>{5C22544A-7EE6-4342-B048-85BDC9FD1C3A}</a:tableStyleId>
              </a:tblPr>
              <a:tblGrid>
                <a:gridCol w="716525">
                  <a:extLst>
                    <a:ext uri="{9D8B030D-6E8A-4147-A177-3AD203B41FA5}">
                      <a16:colId xmlns:a16="http://schemas.microsoft.com/office/drawing/2014/main" val="2168571002"/>
                    </a:ext>
                  </a:extLst>
                </a:gridCol>
                <a:gridCol w="276787">
                  <a:extLst>
                    <a:ext uri="{9D8B030D-6E8A-4147-A177-3AD203B41FA5}">
                      <a16:colId xmlns:a16="http://schemas.microsoft.com/office/drawing/2014/main" val="3109857164"/>
                    </a:ext>
                  </a:extLst>
                </a:gridCol>
                <a:gridCol w="276787">
                  <a:extLst>
                    <a:ext uri="{9D8B030D-6E8A-4147-A177-3AD203B41FA5}">
                      <a16:colId xmlns:a16="http://schemas.microsoft.com/office/drawing/2014/main" val="3278851093"/>
                    </a:ext>
                  </a:extLst>
                </a:gridCol>
                <a:gridCol w="276787">
                  <a:extLst>
                    <a:ext uri="{9D8B030D-6E8A-4147-A177-3AD203B41FA5}">
                      <a16:colId xmlns:a16="http://schemas.microsoft.com/office/drawing/2014/main" val="1506333303"/>
                    </a:ext>
                  </a:extLst>
                </a:gridCol>
                <a:gridCol w="276787">
                  <a:extLst>
                    <a:ext uri="{9D8B030D-6E8A-4147-A177-3AD203B41FA5}">
                      <a16:colId xmlns:a16="http://schemas.microsoft.com/office/drawing/2014/main" val="2440575518"/>
                    </a:ext>
                  </a:extLst>
                </a:gridCol>
                <a:gridCol w="276787">
                  <a:extLst>
                    <a:ext uri="{9D8B030D-6E8A-4147-A177-3AD203B41FA5}">
                      <a16:colId xmlns:a16="http://schemas.microsoft.com/office/drawing/2014/main" val="3360197135"/>
                    </a:ext>
                  </a:extLst>
                </a:gridCol>
                <a:gridCol w="276787">
                  <a:extLst>
                    <a:ext uri="{9D8B030D-6E8A-4147-A177-3AD203B41FA5}">
                      <a16:colId xmlns:a16="http://schemas.microsoft.com/office/drawing/2014/main" val="464618531"/>
                    </a:ext>
                  </a:extLst>
                </a:gridCol>
                <a:gridCol w="335525">
                  <a:extLst>
                    <a:ext uri="{9D8B030D-6E8A-4147-A177-3AD203B41FA5}">
                      <a16:colId xmlns:a16="http://schemas.microsoft.com/office/drawing/2014/main" val="2548395918"/>
                    </a:ext>
                  </a:extLst>
                </a:gridCol>
                <a:gridCol w="335525">
                  <a:extLst>
                    <a:ext uri="{9D8B030D-6E8A-4147-A177-3AD203B41FA5}">
                      <a16:colId xmlns:a16="http://schemas.microsoft.com/office/drawing/2014/main" val="935172474"/>
                    </a:ext>
                  </a:extLst>
                </a:gridCol>
                <a:gridCol w="335525">
                  <a:extLst>
                    <a:ext uri="{9D8B030D-6E8A-4147-A177-3AD203B41FA5}">
                      <a16:colId xmlns:a16="http://schemas.microsoft.com/office/drawing/2014/main" val="3566798447"/>
                    </a:ext>
                  </a:extLst>
                </a:gridCol>
                <a:gridCol w="276787">
                  <a:extLst>
                    <a:ext uri="{9D8B030D-6E8A-4147-A177-3AD203B41FA5}">
                      <a16:colId xmlns:a16="http://schemas.microsoft.com/office/drawing/2014/main" val="3521357150"/>
                    </a:ext>
                  </a:extLst>
                </a:gridCol>
                <a:gridCol w="276787">
                  <a:extLst>
                    <a:ext uri="{9D8B030D-6E8A-4147-A177-3AD203B41FA5}">
                      <a16:colId xmlns:a16="http://schemas.microsoft.com/office/drawing/2014/main" val="3410517897"/>
                    </a:ext>
                  </a:extLst>
                </a:gridCol>
                <a:gridCol w="276787">
                  <a:extLst>
                    <a:ext uri="{9D8B030D-6E8A-4147-A177-3AD203B41FA5}">
                      <a16:colId xmlns:a16="http://schemas.microsoft.com/office/drawing/2014/main" val="3673631079"/>
                    </a:ext>
                  </a:extLst>
                </a:gridCol>
              </a:tblGrid>
              <a:tr h="143821">
                <a:tc gridSpan="13">
                  <a:txBody>
                    <a:bodyPr/>
                    <a:lstStyle/>
                    <a:p>
                      <a:pPr algn="ctr"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東京・太陽光</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FCC66"/>
                    </a:solidFill>
                  </a:tcPr>
                </a:tc>
                <a:tc hMerge="1">
                  <a:txBody>
                    <a:bodyPr/>
                    <a:lstStyle/>
                    <a:p>
                      <a:pPr algn="ctr"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algn="ctr"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algn="ctr"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algn="ctr"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algn="ctr"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algn="ctr"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algn="ctr"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algn="ctr"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algn="ctr"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algn="ctr"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algn="ctr"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algn="ctr"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536680522"/>
                  </a:ext>
                </a:extLst>
              </a:tr>
              <a:tr h="143821">
                <a:tc>
                  <a:txBody>
                    <a:bodyPr/>
                    <a:lstStyle/>
                    <a:p>
                      <a:pPr algn="ctr"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月</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800" b="0" u="none" strike="noStrike" dirty="0">
                          <a:solidFill>
                            <a:schemeClr val="tx1"/>
                          </a:solidFill>
                          <a:effectLst/>
                          <a:latin typeface="Meiryo UI" panose="020B0604030504040204" pitchFamily="50" charset="-128"/>
                          <a:ea typeface="Meiryo UI" panose="020B0604030504040204" pitchFamily="50" charset="-128"/>
                        </a:rPr>
                        <a:t>4</a:t>
                      </a:r>
                      <a:r>
                        <a:rPr lang="ja-JP" altLang="en-US" sz="800" b="0" u="none" strike="noStrike" dirty="0">
                          <a:solidFill>
                            <a:schemeClr val="tx1"/>
                          </a:solidFill>
                          <a:effectLst/>
                          <a:latin typeface="Meiryo UI" panose="020B0604030504040204" pitchFamily="50" charset="-128"/>
                          <a:ea typeface="Meiryo UI" panose="020B0604030504040204" pitchFamily="50" charset="-128"/>
                        </a:rPr>
                        <a:t>月</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800" b="0" u="none" strike="noStrike" dirty="0">
                          <a:solidFill>
                            <a:schemeClr val="tx1"/>
                          </a:solidFill>
                          <a:effectLst/>
                          <a:latin typeface="Meiryo UI" panose="020B0604030504040204" pitchFamily="50" charset="-128"/>
                          <a:ea typeface="Meiryo UI" panose="020B0604030504040204" pitchFamily="50" charset="-128"/>
                        </a:rPr>
                        <a:t>5</a:t>
                      </a:r>
                      <a:r>
                        <a:rPr lang="ja-JP" altLang="en-US" sz="800" b="0" u="none" strike="noStrike" dirty="0">
                          <a:solidFill>
                            <a:schemeClr val="tx1"/>
                          </a:solidFill>
                          <a:effectLst/>
                          <a:latin typeface="Meiryo UI" panose="020B0604030504040204" pitchFamily="50" charset="-128"/>
                          <a:ea typeface="Meiryo UI" panose="020B0604030504040204" pitchFamily="50" charset="-128"/>
                        </a:rPr>
                        <a:t>月</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800" b="0" u="none" strike="noStrike" dirty="0">
                          <a:solidFill>
                            <a:schemeClr val="tx1"/>
                          </a:solidFill>
                          <a:effectLst/>
                          <a:latin typeface="Meiryo UI" panose="020B0604030504040204" pitchFamily="50" charset="-128"/>
                          <a:ea typeface="Meiryo UI" panose="020B0604030504040204" pitchFamily="50" charset="-128"/>
                        </a:rPr>
                        <a:t>6</a:t>
                      </a:r>
                      <a:r>
                        <a:rPr lang="ja-JP" altLang="en-US" sz="800" b="0" u="none" strike="noStrike" dirty="0">
                          <a:solidFill>
                            <a:schemeClr val="tx1"/>
                          </a:solidFill>
                          <a:effectLst/>
                          <a:latin typeface="Meiryo UI" panose="020B0604030504040204" pitchFamily="50" charset="-128"/>
                          <a:ea typeface="Meiryo UI" panose="020B0604030504040204" pitchFamily="50" charset="-128"/>
                        </a:rPr>
                        <a:t>月</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800" b="0" u="none" strike="noStrike" dirty="0">
                          <a:solidFill>
                            <a:schemeClr val="tx1"/>
                          </a:solidFill>
                          <a:effectLst/>
                          <a:latin typeface="Meiryo UI" panose="020B0604030504040204" pitchFamily="50" charset="-128"/>
                          <a:ea typeface="Meiryo UI" panose="020B0604030504040204" pitchFamily="50" charset="-128"/>
                        </a:rPr>
                        <a:t>7</a:t>
                      </a:r>
                      <a:r>
                        <a:rPr lang="ja-JP" altLang="en-US" sz="800" b="0" u="none" strike="noStrike" dirty="0">
                          <a:solidFill>
                            <a:schemeClr val="tx1"/>
                          </a:solidFill>
                          <a:effectLst/>
                          <a:latin typeface="Meiryo UI" panose="020B0604030504040204" pitchFamily="50" charset="-128"/>
                          <a:ea typeface="Meiryo UI" panose="020B0604030504040204" pitchFamily="50" charset="-128"/>
                        </a:rPr>
                        <a:t>月</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800" b="0" u="none" strike="noStrike" dirty="0">
                          <a:solidFill>
                            <a:schemeClr val="tx1"/>
                          </a:solidFill>
                          <a:effectLst/>
                          <a:latin typeface="Meiryo UI" panose="020B0604030504040204" pitchFamily="50" charset="-128"/>
                          <a:ea typeface="Meiryo UI" panose="020B0604030504040204" pitchFamily="50" charset="-128"/>
                        </a:rPr>
                        <a:t>8</a:t>
                      </a:r>
                      <a:r>
                        <a:rPr lang="ja-JP" altLang="en-US" sz="800" b="0" u="none" strike="noStrike" dirty="0">
                          <a:solidFill>
                            <a:schemeClr val="tx1"/>
                          </a:solidFill>
                          <a:effectLst/>
                          <a:latin typeface="Meiryo UI" panose="020B0604030504040204" pitchFamily="50" charset="-128"/>
                          <a:ea typeface="Meiryo UI" panose="020B0604030504040204" pitchFamily="50" charset="-128"/>
                        </a:rPr>
                        <a:t>月</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800" b="0" u="none" strike="noStrike" dirty="0">
                          <a:solidFill>
                            <a:schemeClr val="tx1"/>
                          </a:solidFill>
                          <a:effectLst/>
                          <a:latin typeface="Meiryo UI" panose="020B0604030504040204" pitchFamily="50" charset="-128"/>
                          <a:ea typeface="Meiryo UI" panose="020B0604030504040204" pitchFamily="50" charset="-128"/>
                        </a:rPr>
                        <a:t>9</a:t>
                      </a:r>
                      <a:r>
                        <a:rPr lang="ja-JP" altLang="en-US" sz="800" b="0" u="none" strike="noStrike" dirty="0">
                          <a:solidFill>
                            <a:schemeClr val="tx1"/>
                          </a:solidFill>
                          <a:effectLst/>
                          <a:latin typeface="Meiryo UI" panose="020B0604030504040204" pitchFamily="50" charset="-128"/>
                          <a:ea typeface="Meiryo UI" panose="020B0604030504040204" pitchFamily="50" charset="-128"/>
                        </a:rPr>
                        <a:t>月</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800" b="0" u="none" strike="noStrike" dirty="0">
                          <a:solidFill>
                            <a:schemeClr val="tx1"/>
                          </a:solidFill>
                          <a:effectLst/>
                          <a:latin typeface="Meiryo UI" panose="020B0604030504040204" pitchFamily="50" charset="-128"/>
                          <a:ea typeface="Meiryo UI" panose="020B0604030504040204" pitchFamily="50" charset="-128"/>
                        </a:rPr>
                        <a:t>10</a:t>
                      </a:r>
                      <a:r>
                        <a:rPr lang="ja-JP" altLang="en-US" sz="800" b="0" u="none" strike="noStrike" dirty="0">
                          <a:solidFill>
                            <a:schemeClr val="tx1"/>
                          </a:solidFill>
                          <a:effectLst/>
                          <a:latin typeface="Meiryo UI" panose="020B0604030504040204" pitchFamily="50" charset="-128"/>
                          <a:ea typeface="Meiryo UI" panose="020B0604030504040204" pitchFamily="50" charset="-128"/>
                        </a:rPr>
                        <a:t>月</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800" b="0" u="none" strike="noStrike" dirty="0">
                          <a:solidFill>
                            <a:schemeClr val="tx1"/>
                          </a:solidFill>
                          <a:effectLst/>
                          <a:latin typeface="Meiryo UI" panose="020B0604030504040204" pitchFamily="50" charset="-128"/>
                          <a:ea typeface="Meiryo UI" panose="020B0604030504040204" pitchFamily="50" charset="-128"/>
                        </a:rPr>
                        <a:t>11</a:t>
                      </a:r>
                      <a:r>
                        <a:rPr lang="ja-JP" altLang="en-US" sz="800" b="0" u="none" strike="noStrike" dirty="0">
                          <a:solidFill>
                            <a:schemeClr val="tx1"/>
                          </a:solidFill>
                          <a:effectLst/>
                          <a:latin typeface="Meiryo UI" panose="020B0604030504040204" pitchFamily="50" charset="-128"/>
                          <a:ea typeface="Meiryo UI" panose="020B0604030504040204" pitchFamily="50" charset="-128"/>
                        </a:rPr>
                        <a:t>月</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800" b="0" u="none" strike="noStrike" dirty="0">
                          <a:solidFill>
                            <a:schemeClr val="tx1"/>
                          </a:solidFill>
                          <a:effectLst/>
                          <a:latin typeface="Meiryo UI" panose="020B0604030504040204" pitchFamily="50" charset="-128"/>
                          <a:ea typeface="Meiryo UI" panose="020B0604030504040204" pitchFamily="50" charset="-128"/>
                        </a:rPr>
                        <a:t>12</a:t>
                      </a:r>
                      <a:r>
                        <a:rPr lang="ja-JP" altLang="en-US" sz="800" b="0" u="none" strike="noStrike" dirty="0">
                          <a:solidFill>
                            <a:schemeClr val="tx1"/>
                          </a:solidFill>
                          <a:effectLst/>
                          <a:latin typeface="Meiryo UI" panose="020B0604030504040204" pitchFamily="50" charset="-128"/>
                          <a:ea typeface="Meiryo UI" panose="020B0604030504040204" pitchFamily="50" charset="-128"/>
                        </a:rPr>
                        <a:t>月</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800" b="0" u="none" strike="noStrike" dirty="0">
                          <a:solidFill>
                            <a:schemeClr val="tx1"/>
                          </a:solidFill>
                          <a:effectLst/>
                          <a:latin typeface="Meiryo UI" panose="020B0604030504040204" pitchFamily="50" charset="-128"/>
                          <a:ea typeface="Meiryo UI" panose="020B0604030504040204" pitchFamily="50" charset="-128"/>
                        </a:rPr>
                        <a:t>1</a:t>
                      </a:r>
                      <a:r>
                        <a:rPr lang="ja-JP" altLang="en-US" sz="800" b="0" u="none" strike="noStrike" dirty="0">
                          <a:solidFill>
                            <a:schemeClr val="tx1"/>
                          </a:solidFill>
                          <a:effectLst/>
                          <a:latin typeface="Meiryo UI" panose="020B0604030504040204" pitchFamily="50" charset="-128"/>
                          <a:ea typeface="Meiryo UI" panose="020B0604030504040204" pitchFamily="50" charset="-128"/>
                        </a:rPr>
                        <a:t>月</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800" b="0" u="none" strike="noStrike" dirty="0">
                          <a:solidFill>
                            <a:schemeClr val="tx1"/>
                          </a:solidFill>
                          <a:effectLst/>
                          <a:latin typeface="Meiryo UI" panose="020B0604030504040204" pitchFamily="50" charset="-128"/>
                          <a:ea typeface="Meiryo UI" panose="020B0604030504040204" pitchFamily="50" charset="-128"/>
                        </a:rPr>
                        <a:t>2</a:t>
                      </a:r>
                      <a:r>
                        <a:rPr lang="ja-JP" altLang="en-US" sz="800" b="0" u="none" strike="noStrike" dirty="0">
                          <a:solidFill>
                            <a:schemeClr val="tx1"/>
                          </a:solidFill>
                          <a:effectLst/>
                          <a:latin typeface="Meiryo UI" panose="020B0604030504040204" pitchFamily="50" charset="-128"/>
                          <a:ea typeface="Meiryo UI" panose="020B0604030504040204" pitchFamily="50" charset="-128"/>
                        </a:rPr>
                        <a:t>月</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800" b="0" u="none" strike="noStrike" dirty="0">
                          <a:solidFill>
                            <a:schemeClr val="tx1"/>
                          </a:solidFill>
                          <a:effectLst/>
                          <a:latin typeface="Meiryo UI" panose="020B0604030504040204" pitchFamily="50" charset="-128"/>
                          <a:ea typeface="Meiryo UI" panose="020B0604030504040204" pitchFamily="50" charset="-128"/>
                        </a:rPr>
                        <a:t>3</a:t>
                      </a:r>
                      <a:r>
                        <a:rPr lang="ja-JP" altLang="en-US" sz="800" b="0" u="none" strike="noStrike" dirty="0">
                          <a:solidFill>
                            <a:schemeClr val="tx1"/>
                          </a:solidFill>
                          <a:effectLst/>
                          <a:latin typeface="Meiryo UI" panose="020B0604030504040204" pitchFamily="50" charset="-128"/>
                          <a:ea typeface="Meiryo UI" panose="020B0604030504040204" pitchFamily="50" charset="-128"/>
                        </a:rPr>
                        <a:t>月</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500328474"/>
                  </a:ext>
                </a:extLst>
              </a:tr>
              <a:tr h="143821">
                <a:tc>
                  <a:txBody>
                    <a:bodyPr/>
                    <a:lstStyle/>
                    <a:p>
                      <a:pPr algn="ctr"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年間平均価格</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12">
                  <a:txBody>
                    <a:bodyPr/>
                    <a:lstStyle/>
                    <a:p>
                      <a:pPr algn="ctr" fontAlgn="ctr"/>
                      <a:r>
                        <a:rPr lang="en-US" altLang="ja-JP" sz="800" b="0" i="0" u="none" strike="noStrike" dirty="0">
                          <a:solidFill>
                            <a:schemeClr val="tx1"/>
                          </a:solidFill>
                          <a:effectLst/>
                          <a:latin typeface="Meiryo UI" panose="020B0604030504040204" pitchFamily="50" charset="-128"/>
                          <a:ea typeface="Meiryo UI" panose="020B0604030504040204" pitchFamily="50" charset="-128"/>
                        </a:rPr>
                        <a:t>X</a:t>
                      </a: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円</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algn="ctr"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tc>
                <a:tc hMerge="1">
                  <a:txBody>
                    <a:bodyPr/>
                    <a:lstStyle/>
                    <a:p>
                      <a:pPr algn="ctr"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tc>
                <a:tc hMerge="1">
                  <a:txBody>
                    <a:bodyPr/>
                    <a:lstStyle/>
                    <a:p>
                      <a:pPr algn="ctr"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tc>
                <a:tc hMerge="1">
                  <a:txBody>
                    <a:bodyPr/>
                    <a:lstStyle/>
                    <a:p>
                      <a:pPr algn="ctr"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tc>
                <a:tc hMerge="1">
                  <a:txBody>
                    <a:bodyPr/>
                    <a:lstStyle/>
                    <a:p>
                      <a:pPr algn="ctr"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solidFill>
                      <a:srgbClr val="FFC000"/>
                    </a:solidFill>
                  </a:tcPr>
                </a:tc>
                <a:tc hMerge="1">
                  <a:txBody>
                    <a:bodyPr/>
                    <a:lstStyle/>
                    <a:p>
                      <a:pPr algn="ctr"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tc>
                <a:tc hMerge="1">
                  <a:txBody>
                    <a:bodyPr/>
                    <a:lstStyle/>
                    <a:p>
                      <a:pPr algn="ctr"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tc>
                <a:tc hMerge="1">
                  <a:txBody>
                    <a:bodyPr/>
                    <a:lstStyle/>
                    <a:p>
                      <a:pPr algn="ctr"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tc>
                <a:tc hMerge="1">
                  <a:txBody>
                    <a:bodyPr/>
                    <a:lstStyle/>
                    <a:p>
                      <a:pPr algn="ctr"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tc>
                <a:tc hMerge="1">
                  <a:txBody>
                    <a:bodyPr/>
                    <a:lstStyle/>
                    <a:p>
                      <a:pPr algn="ctr"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tc>
                <a:tc hMerge="1">
                  <a:txBody>
                    <a:bodyPr/>
                    <a:lstStyle/>
                    <a:p>
                      <a:pPr algn="ctr"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tc>
                <a:extLst>
                  <a:ext uri="{0D108BD9-81ED-4DB2-BD59-A6C34878D82A}">
                    <a16:rowId xmlns:a16="http://schemas.microsoft.com/office/drawing/2014/main" val="4086311702"/>
                  </a:ext>
                </a:extLst>
              </a:tr>
              <a:tr h="143821">
                <a:tc>
                  <a:txBody>
                    <a:bodyPr/>
                    <a:lstStyle/>
                    <a:p>
                      <a:pPr algn="ctr"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月間平均価格</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800" b="0" u="none" strike="noStrike" dirty="0">
                          <a:solidFill>
                            <a:schemeClr val="tx1"/>
                          </a:solidFill>
                          <a:effectLst/>
                          <a:latin typeface="Meiryo UI" panose="020B0604030504040204" pitchFamily="50" charset="-128"/>
                          <a:ea typeface="Meiryo UI" panose="020B0604030504040204" pitchFamily="50" charset="-128"/>
                        </a:rPr>
                        <a:t>X</a:t>
                      </a:r>
                      <a:r>
                        <a:rPr lang="ja-JP" altLang="en-US" sz="800" b="0" u="none" strike="noStrike" dirty="0">
                          <a:solidFill>
                            <a:schemeClr val="tx1"/>
                          </a:solidFill>
                          <a:effectLst/>
                          <a:latin typeface="Meiryo UI" panose="020B0604030504040204" pitchFamily="50" charset="-128"/>
                          <a:ea typeface="Meiryo UI" panose="020B0604030504040204" pitchFamily="50" charset="-128"/>
                        </a:rPr>
                        <a:t>円</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X</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円</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X</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円</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X</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円</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X</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円</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X</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円</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X</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円</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X</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円</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X</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円</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X</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円</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X</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円</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X</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円</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181197598"/>
                  </a:ext>
                </a:extLst>
              </a:tr>
            </a:tbl>
          </a:graphicData>
        </a:graphic>
      </p:graphicFrame>
      <p:sp>
        <p:nvSpPr>
          <p:cNvPr id="3" name="正方形/長方形 2">
            <a:extLst>
              <a:ext uri="{FF2B5EF4-FFF2-40B4-BE49-F238E27FC236}">
                <a16:creationId xmlns:a16="http://schemas.microsoft.com/office/drawing/2014/main" id="{04C56F38-4252-492D-9DE5-8E877A7EBFBD}"/>
              </a:ext>
            </a:extLst>
          </p:cNvPr>
          <p:cNvSpPr/>
          <p:nvPr/>
        </p:nvSpPr>
        <p:spPr>
          <a:xfrm>
            <a:off x="5028155" y="3392994"/>
            <a:ext cx="734418" cy="1442957"/>
          </a:xfrm>
          <a:prstGeom prst="rect">
            <a:avLst/>
          </a:prstGeom>
          <a:noFill/>
          <a:ln w="25400" cap="flat" cmpd="sng" algn="ctr">
            <a:solidFill>
              <a:srgbClr val="FFC000"/>
            </a:solidFill>
            <a:prstDash val="sysDot"/>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sp>
        <p:nvSpPr>
          <p:cNvPr id="29" name="正方形/長方形 28">
            <a:extLst>
              <a:ext uri="{FF2B5EF4-FFF2-40B4-BE49-F238E27FC236}">
                <a16:creationId xmlns:a16="http://schemas.microsoft.com/office/drawing/2014/main" id="{9BA42453-0AB2-4580-AEF2-3CD69231B3BE}"/>
              </a:ext>
            </a:extLst>
          </p:cNvPr>
          <p:cNvSpPr/>
          <p:nvPr/>
        </p:nvSpPr>
        <p:spPr>
          <a:xfrm>
            <a:off x="5818519" y="3392994"/>
            <a:ext cx="734418" cy="1781014"/>
          </a:xfrm>
          <a:prstGeom prst="rect">
            <a:avLst/>
          </a:prstGeom>
          <a:noFill/>
          <a:ln w="25400" cap="flat" cmpd="sng" algn="ctr">
            <a:solidFill>
              <a:srgbClr val="FFC000"/>
            </a:solidFill>
            <a:prstDash val="solid"/>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sp>
        <p:nvSpPr>
          <p:cNvPr id="30" name="正方形/長方形 29">
            <a:extLst>
              <a:ext uri="{FF2B5EF4-FFF2-40B4-BE49-F238E27FC236}">
                <a16:creationId xmlns:a16="http://schemas.microsoft.com/office/drawing/2014/main" id="{91F79707-68AD-497B-B547-AC7FC727DBE8}"/>
              </a:ext>
            </a:extLst>
          </p:cNvPr>
          <p:cNvSpPr/>
          <p:nvPr/>
        </p:nvSpPr>
        <p:spPr>
          <a:xfrm>
            <a:off x="1240296" y="6241702"/>
            <a:ext cx="3504954" cy="184574"/>
          </a:xfrm>
          <a:prstGeom prst="rect">
            <a:avLst/>
          </a:prstGeom>
          <a:noFill/>
          <a:ln w="25400" cap="flat" cmpd="sng" algn="ctr">
            <a:solidFill>
              <a:srgbClr val="FFC000"/>
            </a:solidFill>
            <a:prstDash val="solid"/>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sp>
        <p:nvSpPr>
          <p:cNvPr id="31" name="正方形/長方形 30">
            <a:extLst>
              <a:ext uri="{FF2B5EF4-FFF2-40B4-BE49-F238E27FC236}">
                <a16:creationId xmlns:a16="http://schemas.microsoft.com/office/drawing/2014/main" id="{6AAD9328-C221-419A-9C32-0B4F6CBED6DA}"/>
              </a:ext>
            </a:extLst>
          </p:cNvPr>
          <p:cNvSpPr/>
          <p:nvPr/>
        </p:nvSpPr>
        <p:spPr>
          <a:xfrm>
            <a:off x="1240296" y="6439400"/>
            <a:ext cx="286547" cy="184574"/>
          </a:xfrm>
          <a:prstGeom prst="rect">
            <a:avLst/>
          </a:prstGeom>
          <a:noFill/>
          <a:ln w="25400" cap="flat" cmpd="sng" algn="ctr">
            <a:solidFill>
              <a:srgbClr val="FFC000"/>
            </a:solidFill>
            <a:prstDash val="sysDot"/>
            <a:miter lim="800000"/>
          </a:ln>
          <a:effectLst/>
        </p:spPr>
        <p:txBody>
          <a:bodyPr rot="0" spcFirstLastPara="0" vertOverflow="overflow" horzOverflow="overflow" vert="horz" wrap="none" lIns="0" tIns="36000" rIns="0" bIns="36000" numCol="1" spcCol="0" rtlCol="0" fromWordArt="0" anchor="ctr" anchorCtr="0" forceAA="0" compatLnSpc="1">
            <a:prstTxWarp prst="textNoShape">
              <a:avLst/>
            </a:prstTxWarp>
            <a:noAutofit/>
          </a:bodyPr>
          <a:lstStyle/>
          <a:p>
            <a:pPr algn="ctr"/>
            <a:endParaRPr kumimoji="0" lang="ja-JP" altLang="en-US" sz="800" kern="0" dirty="0">
              <a:solidFill>
                <a:prstClr val="black"/>
              </a:solidFill>
              <a:latin typeface="Meiryo UI"/>
              <a:ea typeface="Meiryo UI"/>
              <a:cs typeface="Arial" pitchFamily="34" charset="0"/>
            </a:endParaRPr>
          </a:p>
        </p:txBody>
      </p:sp>
      <p:sp>
        <p:nvSpPr>
          <p:cNvPr id="33" name="正方形/長方形 32">
            <a:extLst>
              <a:ext uri="{FF2B5EF4-FFF2-40B4-BE49-F238E27FC236}">
                <a16:creationId xmlns:a16="http://schemas.microsoft.com/office/drawing/2014/main" id="{9A55DC3D-254F-4F36-ACF1-5BCEA904C410}"/>
              </a:ext>
            </a:extLst>
          </p:cNvPr>
          <p:cNvSpPr/>
          <p:nvPr/>
        </p:nvSpPr>
        <p:spPr>
          <a:xfrm>
            <a:off x="6586054" y="3392994"/>
            <a:ext cx="734418" cy="1442957"/>
          </a:xfrm>
          <a:prstGeom prst="rect">
            <a:avLst/>
          </a:prstGeom>
          <a:noFill/>
          <a:ln w="25400" cap="flat" cmpd="sng" algn="ctr">
            <a:solidFill>
              <a:schemeClr val="accent3">
                <a:lumMod val="40000"/>
                <a:lumOff val="60000"/>
              </a:schemeClr>
            </a:solidFill>
            <a:prstDash val="sysDot"/>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sp>
        <p:nvSpPr>
          <p:cNvPr id="34" name="正方形/長方形 33">
            <a:extLst>
              <a:ext uri="{FF2B5EF4-FFF2-40B4-BE49-F238E27FC236}">
                <a16:creationId xmlns:a16="http://schemas.microsoft.com/office/drawing/2014/main" id="{7B115118-F145-4F50-B749-E0AD7D2C1A5C}"/>
              </a:ext>
            </a:extLst>
          </p:cNvPr>
          <p:cNvSpPr/>
          <p:nvPr/>
        </p:nvSpPr>
        <p:spPr>
          <a:xfrm>
            <a:off x="7354336" y="3392994"/>
            <a:ext cx="790364" cy="1781014"/>
          </a:xfrm>
          <a:prstGeom prst="rect">
            <a:avLst/>
          </a:prstGeom>
          <a:noFill/>
          <a:ln w="25400" cap="flat" cmpd="sng" algn="ctr">
            <a:solidFill>
              <a:schemeClr val="accent3">
                <a:lumMod val="40000"/>
                <a:lumOff val="60000"/>
              </a:schemeClr>
            </a:solidFill>
            <a:prstDash val="solid"/>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sp>
        <p:nvSpPr>
          <p:cNvPr id="41" name="正方形/長方形 40">
            <a:extLst>
              <a:ext uri="{FF2B5EF4-FFF2-40B4-BE49-F238E27FC236}">
                <a16:creationId xmlns:a16="http://schemas.microsoft.com/office/drawing/2014/main" id="{E1F55B50-B0D3-43CA-80FD-F68F189C2A77}"/>
              </a:ext>
            </a:extLst>
          </p:cNvPr>
          <p:cNvSpPr/>
          <p:nvPr/>
        </p:nvSpPr>
        <p:spPr>
          <a:xfrm>
            <a:off x="3768887" y="5572344"/>
            <a:ext cx="2395098" cy="184573"/>
          </a:xfrm>
          <a:prstGeom prst="rect">
            <a:avLst/>
          </a:prstGeom>
          <a:noFill/>
          <a:ln w="19050" cap="flat" cmpd="sng" algn="ctr">
            <a:noFill/>
            <a:prstDash val="solid"/>
            <a:miter lim="800000"/>
          </a:ln>
          <a:effectLst/>
        </p:spPr>
        <p:txBody>
          <a:bodyPr wrap="none" lIns="0" tIns="36000" rIns="0" bIns="36000" rtlCol="0" anchor="ctr"/>
          <a:lstStyle/>
          <a:p>
            <a:pPr algn="ctr"/>
            <a:r>
              <a:rPr kumimoji="0" lang="en-US" altLang="ja-JP" sz="1200" u="sng" kern="0" dirty="0">
                <a:latin typeface="Meiryo UI"/>
                <a:ea typeface="Meiryo UI"/>
                <a:cs typeface="Arial" pitchFamily="34" charset="0"/>
              </a:rPr>
              <a:t>JEPX</a:t>
            </a:r>
            <a:r>
              <a:rPr kumimoji="0" lang="ja-JP" altLang="en-US" sz="1200" u="sng" kern="0" dirty="0">
                <a:latin typeface="Meiryo UI"/>
                <a:ea typeface="Meiryo UI"/>
                <a:cs typeface="Arial" pitchFamily="34" charset="0"/>
              </a:rPr>
              <a:t>スポット・時間前市場価格</a:t>
            </a:r>
            <a:r>
              <a:rPr kumimoji="0" lang="en-US" altLang="ja-JP" sz="1200" u="sng" kern="0" dirty="0">
                <a:latin typeface="Meiryo UI"/>
                <a:ea typeface="Meiryo UI"/>
                <a:cs typeface="Arial" pitchFamily="34" charset="0"/>
              </a:rPr>
              <a:t>(</a:t>
            </a:r>
            <a:r>
              <a:rPr kumimoji="0" lang="ja-JP" altLang="en-US" sz="1200" u="sng" kern="0" dirty="0">
                <a:latin typeface="Meiryo UI"/>
                <a:ea typeface="Meiryo UI"/>
                <a:cs typeface="Arial" pitchFamily="34" charset="0"/>
              </a:rPr>
              <a:t>円</a:t>
            </a:r>
            <a:r>
              <a:rPr kumimoji="0" lang="en-US" altLang="ja-JP" sz="1200" u="sng" kern="0" dirty="0">
                <a:latin typeface="Meiryo UI"/>
                <a:ea typeface="Meiryo UI"/>
                <a:cs typeface="Arial" pitchFamily="34" charset="0"/>
              </a:rPr>
              <a:t>/kWh)</a:t>
            </a:r>
          </a:p>
        </p:txBody>
      </p:sp>
      <p:sp>
        <p:nvSpPr>
          <p:cNvPr id="42" name="正方形/長方形 41">
            <a:extLst>
              <a:ext uri="{FF2B5EF4-FFF2-40B4-BE49-F238E27FC236}">
                <a16:creationId xmlns:a16="http://schemas.microsoft.com/office/drawing/2014/main" id="{414FA791-B4B4-4763-AADA-A0ECB8A0D4D2}"/>
              </a:ext>
            </a:extLst>
          </p:cNvPr>
          <p:cNvSpPr/>
          <p:nvPr/>
        </p:nvSpPr>
        <p:spPr>
          <a:xfrm>
            <a:off x="6693885" y="5462261"/>
            <a:ext cx="3097373" cy="338056"/>
          </a:xfrm>
          <a:prstGeom prst="rect">
            <a:avLst/>
          </a:prstGeom>
          <a:noFill/>
          <a:ln w="19050" cap="flat" cmpd="sng" algn="ctr">
            <a:noFill/>
            <a:prstDash val="solid"/>
            <a:miter lim="800000"/>
          </a:ln>
          <a:effectLst/>
        </p:spPr>
        <p:txBody>
          <a:bodyPr wrap="none" lIns="0" tIns="36000" rIns="0" bIns="36000" rtlCol="0" anchor="ctr"/>
          <a:lstStyle/>
          <a:p>
            <a:r>
              <a:rPr kumimoji="0" lang="en-US" altLang="ja-JP" sz="1050" kern="0" dirty="0">
                <a:latin typeface="Meiryo UI"/>
                <a:ea typeface="Meiryo UI"/>
                <a:cs typeface="Arial" pitchFamily="34" charset="0"/>
              </a:rPr>
              <a:t>※</a:t>
            </a:r>
            <a:r>
              <a:rPr kumimoji="0" lang="ja-JP" altLang="en-US" sz="1050" kern="0" dirty="0">
                <a:latin typeface="Meiryo UI"/>
                <a:ea typeface="Meiryo UI"/>
                <a:cs typeface="Arial" pitchFamily="34" charset="0"/>
              </a:rPr>
              <a:t>下記の</a:t>
            </a:r>
            <a:r>
              <a:rPr kumimoji="0" lang="en-US" altLang="ja-JP" sz="1050" kern="0" dirty="0">
                <a:latin typeface="Meiryo UI"/>
                <a:ea typeface="Meiryo UI"/>
                <a:cs typeface="Arial" pitchFamily="34" charset="0"/>
              </a:rPr>
              <a:t>JEPX</a:t>
            </a:r>
            <a:r>
              <a:rPr kumimoji="0" lang="ja-JP" altLang="en-US" sz="1050" kern="0" dirty="0">
                <a:latin typeface="Meiryo UI"/>
                <a:ea typeface="Meiryo UI"/>
                <a:cs typeface="Arial" pitchFamily="34" charset="0"/>
              </a:rPr>
              <a:t>スポット・時間前市場価格のデータを</a:t>
            </a:r>
            <a:endParaRPr kumimoji="0" lang="en-US" altLang="ja-JP" sz="1050" kern="0" dirty="0">
              <a:latin typeface="Meiryo UI"/>
              <a:ea typeface="Meiryo UI"/>
              <a:cs typeface="Arial" pitchFamily="34" charset="0"/>
            </a:endParaRPr>
          </a:p>
          <a:p>
            <a:r>
              <a:rPr kumimoji="0" lang="ja-JP" altLang="en-US" sz="1050" kern="0" dirty="0">
                <a:latin typeface="Meiryo UI"/>
                <a:ea typeface="Meiryo UI"/>
                <a:cs typeface="Arial" pitchFamily="34" charset="0"/>
              </a:rPr>
              <a:t>　</a:t>
            </a:r>
            <a:r>
              <a:rPr kumimoji="0" lang="en-US" altLang="ja-JP" sz="1050" kern="0" dirty="0">
                <a:latin typeface="Meiryo UI"/>
                <a:ea typeface="Meiryo UI"/>
                <a:cs typeface="Arial" pitchFamily="34" charset="0"/>
              </a:rPr>
              <a:t>10</a:t>
            </a:r>
            <a:r>
              <a:rPr kumimoji="0" lang="ja-JP" altLang="en-US" sz="1050" kern="0" dirty="0">
                <a:latin typeface="Meiryo UI"/>
                <a:ea typeface="Meiryo UI"/>
                <a:cs typeface="Arial" pitchFamily="34" charset="0"/>
              </a:rPr>
              <a:t>エリア</a:t>
            </a:r>
            <a:r>
              <a:rPr kumimoji="0" lang="en-US" altLang="ja-JP" sz="1050" kern="0" dirty="0">
                <a:latin typeface="Meiryo UI"/>
                <a:ea typeface="Meiryo UI"/>
                <a:cs typeface="Arial" pitchFamily="34" charset="0"/>
              </a:rPr>
              <a:t>×5</a:t>
            </a:r>
            <a:r>
              <a:rPr kumimoji="0" lang="ja-JP" altLang="en-US" sz="1050" kern="0" dirty="0">
                <a:latin typeface="Meiryo UI"/>
                <a:ea typeface="Meiryo UI"/>
                <a:cs typeface="Arial" pitchFamily="34" charset="0"/>
              </a:rPr>
              <a:t>電源種別＝</a:t>
            </a:r>
            <a:r>
              <a:rPr kumimoji="0" lang="en-US" altLang="ja-JP" sz="1050" kern="0" dirty="0">
                <a:latin typeface="Meiryo UI"/>
                <a:ea typeface="Meiryo UI"/>
                <a:cs typeface="Arial" pitchFamily="34" charset="0"/>
              </a:rPr>
              <a:t>50</a:t>
            </a:r>
            <a:r>
              <a:rPr kumimoji="0" lang="ja-JP" altLang="en-US" sz="1050" kern="0" dirty="0">
                <a:latin typeface="Meiryo UI"/>
                <a:ea typeface="Meiryo UI"/>
                <a:cs typeface="Arial" pitchFamily="34" charset="0"/>
              </a:rPr>
              <a:t>パターン作成することになる</a:t>
            </a:r>
            <a:endParaRPr kumimoji="0" lang="en-US" altLang="ja-JP" sz="1050" kern="0" dirty="0">
              <a:latin typeface="Meiryo UI"/>
              <a:ea typeface="Meiryo UI"/>
              <a:cs typeface="Arial" pitchFamily="34" charset="0"/>
            </a:endParaRPr>
          </a:p>
        </p:txBody>
      </p:sp>
      <p:sp>
        <p:nvSpPr>
          <p:cNvPr id="44" name="正方形/長方形 43">
            <a:extLst>
              <a:ext uri="{FF2B5EF4-FFF2-40B4-BE49-F238E27FC236}">
                <a16:creationId xmlns:a16="http://schemas.microsoft.com/office/drawing/2014/main" id="{93B6C303-48AA-4E30-822F-A11F993DAFD3}"/>
              </a:ext>
            </a:extLst>
          </p:cNvPr>
          <p:cNvSpPr/>
          <p:nvPr/>
        </p:nvSpPr>
        <p:spPr>
          <a:xfrm>
            <a:off x="1135453" y="5189572"/>
            <a:ext cx="5330554" cy="242817"/>
          </a:xfrm>
          <a:prstGeom prst="rect">
            <a:avLst/>
          </a:prstGeom>
          <a:noFill/>
          <a:ln w="19050" cap="flat" cmpd="sng" algn="ctr">
            <a:noFill/>
            <a:prstDash val="solid"/>
            <a:miter lim="800000"/>
          </a:ln>
          <a:effectLst/>
        </p:spPr>
        <p:txBody>
          <a:bodyPr wrap="none" lIns="0" tIns="36000" rIns="0" bIns="36000" rtlCol="0" anchor="ctr"/>
          <a:lstStyle/>
          <a:p>
            <a:r>
              <a:rPr kumimoji="0" lang="en-US" altLang="ja-JP" sz="1000" kern="0" dirty="0">
                <a:latin typeface="Meiryo UI"/>
                <a:ea typeface="Meiryo UI"/>
                <a:cs typeface="Arial" pitchFamily="34" charset="0"/>
              </a:rPr>
              <a:t>※1 </a:t>
            </a:r>
            <a:r>
              <a:rPr kumimoji="0" lang="ja-JP" altLang="en-US" sz="1000" kern="0" dirty="0">
                <a:latin typeface="Meiryo UI"/>
                <a:ea typeface="Meiryo UI"/>
                <a:cs typeface="Arial" pitchFamily="34" charset="0"/>
              </a:rPr>
              <a:t>一般送配電事業者の公表値が</a:t>
            </a:r>
            <a:r>
              <a:rPr kumimoji="0" lang="en-US" altLang="ja-JP" sz="1000" kern="0" dirty="0">
                <a:latin typeface="Meiryo UI"/>
                <a:ea typeface="Meiryo UI"/>
                <a:cs typeface="Arial" pitchFamily="34" charset="0"/>
              </a:rPr>
              <a:t>1</a:t>
            </a:r>
            <a:r>
              <a:rPr kumimoji="0" lang="ja-JP" altLang="en-US" sz="1000" kern="0" dirty="0">
                <a:latin typeface="Meiryo UI"/>
                <a:ea typeface="Meiryo UI"/>
                <a:cs typeface="Arial" pitchFamily="34" charset="0"/>
              </a:rPr>
              <a:t>時間単位の場合は、登録時に</a:t>
            </a:r>
            <a:r>
              <a:rPr kumimoji="0" lang="en-US" altLang="ja-JP" sz="1000" kern="0" dirty="0">
                <a:latin typeface="Meiryo UI"/>
                <a:ea typeface="Meiryo UI"/>
                <a:cs typeface="Arial" pitchFamily="34" charset="0"/>
              </a:rPr>
              <a:t>30</a:t>
            </a:r>
            <a:r>
              <a:rPr kumimoji="0" lang="ja-JP" altLang="en-US" sz="1000" kern="0" dirty="0">
                <a:latin typeface="Meiryo UI"/>
                <a:ea typeface="Meiryo UI"/>
                <a:cs typeface="Arial" pitchFamily="34" charset="0"/>
              </a:rPr>
              <a:t>分コマに換算する必要がある。</a:t>
            </a:r>
            <a:endParaRPr kumimoji="0" lang="en-US" altLang="ja-JP" sz="1000" kern="0" dirty="0">
              <a:latin typeface="Meiryo UI"/>
              <a:ea typeface="Meiryo UI"/>
              <a:cs typeface="Arial" pitchFamily="34" charset="0"/>
            </a:endParaRPr>
          </a:p>
        </p:txBody>
      </p:sp>
      <p:sp>
        <p:nvSpPr>
          <p:cNvPr id="4" name="左中かっこ 3">
            <a:extLst>
              <a:ext uri="{FF2B5EF4-FFF2-40B4-BE49-F238E27FC236}">
                <a16:creationId xmlns:a16="http://schemas.microsoft.com/office/drawing/2014/main" id="{F8DD2B9B-91CE-4B74-BC52-A1BE1D5E29A6}"/>
              </a:ext>
            </a:extLst>
          </p:cNvPr>
          <p:cNvSpPr/>
          <p:nvPr/>
        </p:nvSpPr>
        <p:spPr>
          <a:xfrm>
            <a:off x="982094" y="3377331"/>
            <a:ext cx="133371" cy="1442958"/>
          </a:xfrm>
          <a:prstGeom prst="leftBrace">
            <a:avLst/>
          </a:prstGeom>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a:p>
        </p:txBody>
      </p:sp>
      <p:sp>
        <p:nvSpPr>
          <p:cNvPr id="47" name="正方形/長方形 46">
            <a:extLst>
              <a:ext uri="{FF2B5EF4-FFF2-40B4-BE49-F238E27FC236}">
                <a16:creationId xmlns:a16="http://schemas.microsoft.com/office/drawing/2014/main" id="{C202EE15-FD78-4B60-BE13-1607050A8673}"/>
              </a:ext>
            </a:extLst>
          </p:cNvPr>
          <p:cNvSpPr/>
          <p:nvPr/>
        </p:nvSpPr>
        <p:spPr>
          <a:xfrm>
            <a:off x="676522" y="3997005"/>
            <a:ext cx="302036" cy="205172"/>
          </a:xfrm>
          <a:prstGeom prst="rect">
            <a:avLst/>
          </a:prstGeom>
          <a:noFill/>
          <a:ln w="19050" cap="flat" cmpd="sng" algn="ctr">
            <a:noFill/>
            <a:prstDash val="solid"/>
            <a:miter lim="800000"/>
          </a:ln>
          <a:effectLst/>
        </p:spPr>
        <p:txBody>
          <a:bodyPr wrap="none" lIns="0" tIns="36000" rIns="0" bIns="36000" rtlCol="0" anchor="ctr"/>
          <a:lstStyle/>
          <a:p>
            <a:r>
              <a:rPr kumimoji="0" lang="ja-JP" altLang="en-US" sz="1000" kern="0" dirty="0">
                <a:latin typeface="Meiryo UI"/>
                <a:ea typeface="Meiryo UI"/>
                <a:cs typeface="Arial" pitchFamily="34" charset="0"/>
              </a:rPr>
              <a:t>月間</a:t>
            </a:r>
            <a:endParaRPr kumimoji="0" lang="en-US" altLang="ja-JP" sz="1000" kern="0" dirty="0">
              <a:latin typeface="Meiryo UI"/>
              <a:ea typeface="Meiryo UI"/>
              <a:cs typeface="Arial" pitchFamily="34" charset="0"/>
            </a:endParaRPr>
          </a:p>
        </p:txBody>
      </p:sp>
      <p:sp>
        <p:nvSpPr>
          <p:cNvPr id="48" name="左中かっこ 47">
            <a:extLst>
              <a:ext uri="{FF2B5EF4-FFF2-40B4-BE49-F238E27FC236}">
                <a16:creationId xmlns:a16="http://schemas.microsoft.com/office/drawing/2014/main" id="{D36CFF33-F594-4FA6-8D40-9FD8867AE4D6}"/>
              </a:ext>
            </a:extLst>
          </p:cNvPr>
          <p:cNvSpPr/>
          <p:nvPr/>
        </p:nvSpPr>
        <p:spPr>
          <a:xfrm>
            <a:off x="534802" y="3377331"/>
            <a:ext cx="152218" cy="1781013"/>
          </a:xfrm>
          <a:prstGeom prst="leftBrace">
            <a:avLst/>
          </a:prstGeom>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a:p>
        </p:txBody>
      </p:sp>
      <p:sp>
        <p:nvSpPr>
          <p:cNvPr id="49" name="正方形/長方形 48">
            <a:extLst>
              <a:ext uri="{FF2B5EF4-FFF2-40B4-BE49-F238E27FC236}">
                <a16:creationId xmlns:a16="http://schemas.microsoft.com/office/drawing/2014/main" id="{86C5457A-CBFB-4304-A6B8-7A51771C6EA9}"/>
              </a:ext>
            </a:extLst>
          </p:cNvPr>
          <p:cNvSpPr/>
          <p:nvPr/>
        </p:nvSpPr>
        <p:spPr>
          <a:xfrm>
            <a:off x="229031" y="4162664"/>
            <a:ext cx="302036" cy="210345"/>
          </a:xfrm>
          <a:prstGeom prst="rect">
            <a:avLst/>
          </a:prstGeom>
          <a:noFill/>
          <a:ln w="19050" cap="flat" cmpd="sng" algn="ctr">
            <a:noFill/>
            <a:prstDash val="solid"/>
            <a:miter lim="800000"/>
          </a:ln>
          <a:effectLst/>
        </p:spPr>
        <p:txBody>
          <a:bodyPr wrap="none" lIns="0" tIns="36000" rIns="0" bIns="36000" rtlCol="0" anchor="ctr"/>
          <a:lstStyle/>
          <a:p>
            <a:r>
              <a:rPr kumimoji="0" lang="ja-JP" altLang="en-US" sz="1000" kern="0" dirty="0">
                <a:latin typeface="Meiryo UI"/>
                <a:ea typeface="Meiryo UI"/>
                <a:cs typeface="Arial" pitchFamily="34" charset="0"/>
              </a:rPr>
              <a:t>年間</a:t>
            </a:r>
            <a:endParaRPr kumimoji="0" lang="en-US" altLang="ja-JP" sz="1000" kern="0" dirty="0">
              <a:latin typeface="Meiryo UI"/>
              <a:ea typeface="Meiryo UI"/>
              <a:cs typeface="Arial" pitchFamily="34" charset="0"/>
            </a:endParaRPr>
          </a:p>
        </p:txBody>
      </p:sp>
      <p:sp>
        <p:nvSpPr>
          <p:cNvPr id="23" name="正方形/長方形 22">
            <a:extLst>
              <a:ext uri="{FF2B5EF4-FFF2-40B4-BE49-F238E27FC236}">
                <a16:creationId xmlns:a16="http://schemas.microsoft.com/office/drawing/2014/main" id="{7135C557-866B-40DB-A50D-4713695F8765}"/>
              </a:ext>
            </a:extLst>
          </p:cNvPr>
          <p:cNvSpPr/>
          <p:nvPr/>
        </p:nvSpPr>
        <p:spPr>
          <a:xfrm>
            <a:off x="8459515" y="3289955"/>
            <a:ext cx="529166" cy="203350"/>
          </a:xfrm>
          <a:prstGeom prst="rect">
            <a:avLst/>
          </a:prstGeom>
          <a:noFill/>
          <a:ln w="25400" cap="flat" cmpd="sng" algn="ctr">
            <a:solidFill>
              <a:srgbClr val="FFC000"/>
            </a:solidFill>
            <a:prstDash val="solid"/>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sp>
        <p:nvSpPr>
          <p:cNvPr id="24" name="正方形/長方形 23">
            <a:extLst>
              <a:ext uri="{FF2B5EF4-FFF2-40B4-BE49-F238E27FC236}">
                <a16:creationId xmlns:a16="http://schemas.microsoft.com/office/drawing/2014/main" id="{9FCB5F43-1226-4F23-8263-6717E1C5F61E}"/>
              </a:ext>
            </a:extLst>
          </p:cNvPr>
          <p:cNvSpPr/>
          <p:nvPr/>
        </p:nvSpPr>
        <p:spPr>
          <a:xfrm>
            <a:off x="9059979" y="3289955"/>
            <a:ext cx="529166" cy="198823"/>
          </a:xfrm>
          <a:prstGeom prst="rect">
            <a:avLst/>
          </a:prstGeom>
          <a:noFill/>
          <a:ln w="25400" cap="flat" cmpd="sng" algn="ctr">
            <a:solidFill>
              <a:schemeClr val="accent3">
                <a:lumMod val="40000"/>
                <a:lumOff val="60000"/>
              </a:schemeClr>
            </a:solidFill>
            <a:prstDash val="solid"/>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sp>
        <p:nvSpPr>
          <p:cNvPr id="25" name="正方形/長方形 24">
            <a:extLst>
              <a:ext uri="{FF2B5EF4-FFF2-40B4-BE49-F238E27FC236}">
                <a16:creationId xmlns:a16="http://schemas.microsoft.com/office/drawing/2014/main" id="{0F570765-5492-452A-9253-64800FD0A896}"/>
              </a:ext>
            </a:extLst>
          </p:cNvPr>
          <p:cNvSpPr/>
          <p:nvPr/>
        </p:nvSpPr>
        <p:spPr>
          <a:xfrm>
            <a:off x="8757652" y="3532448"/>
            <a:ext cx="617156" cy="216843"/>
          </a:xfrm>
          <a:prstGeom prst="rect">
            <a:avLst/>
          </a:prstGeom>
          <a:noFill/>
          <a:ln w="19050" cap="flat" cmpd="sng" algn="ctr">
            <a:noFill/>
            <a:prstDash val="solid"/>
            <a:miter lim="800000"/>
          </a:ln>
          <a:effectLst/>
        </p:spPr>
        <p:txBody>
          <a:bodyPr wrap="none" lIns="0" tIns="36000" rIns="0" bIns="36000" rtlCol="0" anchor="ctr"/>
          <a:lstStyle/>
          <a:p>
            <a:pPr algn="ctr"/>
            <a:r>
              <a:rPr kumimoji="0" lang="ja-JP" altLang="en-US" sz="900" kern="0" dirty="0">
                <a:latin typeface="Meiryo UI"/>
                <a:ea typeface="Meiryo UI"/>
                <a:cs typeface="Arial" pitchFamily="34" charset="0"/>
              </a:rPr>
              <a:t>年次処理</a:t>
            </a:r>
            <a:endParaRPr kumimoji="0" lang="en-US" altLang="ja-JP" sz="900" kern="0" dirty="0">
              <a:latin typeface="Meiryo UI"/>
              <a:ea typeface="Meiryo UI"/>
              <a:cs typeface="Arial" pitchFamily="34" charset="0"/>
            </a:endParaRPr>
          </a:p>
        </p:txBody>
      </p:sp>
      <p:sp>
        <p:nvSpPr>
          <p:cNvPr id="26" name="正方形/長方形 25">
            <a:extLst>
              <a:ext uri="{FF2B5EF4-FFF2-40B4-BE49-F238E27FC236}">
                <a16:creationId xmlns:a16="http://schemas.microsoft.com/office/drawing/2014/main" id="{16FD7DCD-19CC-4A9E-AC54-E38C639E8A93}"/>
              </a:ext>
            </a:extLst>
          </p:cNvPr>
          <p:cNvSpPr/>
          <p:nvPr/>
        </p:nvSpPr>
        <p:spPr>
          <a:xfrm>
            <a:off x="8472572" y="3881291"/>
            <a:ext cx="516109" cy="198823"/>
          </a:xfrm>
          <a:prstGeom prst="rect">
            <a:avLst/>
          </a:prstGeom>
          <a:noFill/>
          <a:ln w="25400" cap="flat" cmpd="sng" algn="ctr">
            <a:solidFill>
              <a:srgbClr val="FFC000"/>
            </a:solidFill>
            <a:prstDash val="sysDot"/>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sp>
        <p:nvSpPr>
          <p:cNvPr id="32" name="正方形/長方形 31">
            <a:extLst>
              <a:ext uri="{FF2B5EF4-FFF2-40B4-BE49-F238E27FC236}">
                <a16:creationId xmlns:a16="http://schemas.microsoft.com/office/drawing/2014/main" id="{3F74B5FF-BC24-4ACC-8FA4-87004C5813CA}"/>
              </a:ext>
            </a:extLst>
          </p:cNvPr>
          <p:cNvSpPr/>
          <p:nvPr/>
        </p:nvSpPr>
        <p:spPr>
          <a:xfrm>
            <a:off x="9073036" y="3881291"/>
            <a:ext cx="516109" cy="198823"/>
          </a:xfrm>
          <a:prstGeom prst="rect">
            <a:avLst/>
          </a:prstGeom>
          <a:noFill/>
          <a:ln w="25400" cap="flat" cmpd="sng" algn="ctr">
            <a:solidFill>
              <a:schemeClr val="accent3">
                <a:lumMod val="40000"/>
                <a:lumOff val="60000"/>
              </a:schemeClr>
            </a:solidFill>
            <a:prstDash val="sysDot"/>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sp>
        <p:nvSpPr>
          <p:cNvPr id="35" name="正方形/長方形 34">
            <a:extLst>
              <a:ext uri="{FF2B5EF4-FFF2-40B4-BE49-F238E27FC236}">
                <a16:creationId xmlns:a16="http://schemas.microsoft.com/office/drawing/2014/main" id="{44EDBB2B-F8C9-4AFF-8B2F-7B8C18A9D9B0}"/>
              </a:ext>
            </a:extLst>
          </p:cNvPr>
          <p:cNvSpPr/>
          <p:nvPr/>
        </p:nvSpPr>
        <p:spPr>
          <a:xfrm>
            <a:off x="8394220" y="4154354"/>
            <a:ext cx="1309346" cy="240750"/>
          </a:xfrm>
          <a:prstGeom prst="rect">
            <a:avLst/>
          </a:prstGeom>
          <a:noFill/>
          <a:ln w="19050" cap="flat" cmpd="sng" algn="ctr">
            <a:noFill/>
            <a:prstDash val="solid"/>
            <a:miter lim="800000"/>
          </a:ln>
          <a:effectLst/>
        </p:spPr>
        <p:txBody>
          <a:bodyPr wrap="none" lIns="0" tIns="36000" rIns="0" bIns="36000" rtlCol="0" anchor="ctr"/>
          <a:lstStyle/>
          <a:p>
            <a:pPr algn="ctr"/>
            <a:r>
              <a:rPr kumimoji="0" lang="ja-JP" altLang="en-US" sz="900" kern="0" dirty="0">
                <a:latin typeface="Meiryo UI"/>
                <a:ea typeface="Meiryo UI"/>
                <a:cs typeface="Arial" pitchFamily="34" charset="0"/>
              </a:rPr>
              <a:t>月次処理</a:t>
            </a:r>
            <a:endParaRPr kumimoji="0" lang="en-US" altLang="ja-JP" sz="900" kern="0" dirty="0">
              <a:latin typeface="Meiryo UI"/>
              <a:ea typeface="Meiryo UI"/>
              <a:cs typeface="Arial" pitchFamily="34" charset="0"/>
            </a:endParaRPr>
          </a:p>
          <a:p>
            <a:pPr algn="ctr"/>
            <a:r>
              <a:rPr kumimoji="0" lang="en-US" altLang="ja-JP" sz="900" kern="0" dirty="0">
                <a:latin typeface="Meiryo UI"/>
                <a:ea typeface="Meiryo UI"/>
                <a:cs typeface="Arial" pitchFamily="34" charset="0"/>
              </a:rPr>
              <a:t>(</a:t>
            </a:r>
            <a:r>
              <a:rPr kumimoji="0" lang="ja-JP" altLang="en-US" sz="900" kern="0" dirty="0">
                <a:latin typeface="Meiryo UI"/>
                <a:ea typeface="Meiryo UI"/>
                <a:cs typeface="Arial" pitchFamily="34" charset="0"/>
              </a:rPr>
              <a:t>①②が出揃った後に処理</a:t>
            </a:r>
            <a:r>
              <a:rPr kumimoji="0" lang="en-US" altLang="ja-JP" sz="900" kern="0" dirty="0">
                <a:latin typeface="Meiryo UI"/>
                <a:ea typeface="Meiryo UI"/>
                <a:cs typeface="Arial" pitchFamily="34" charset="0"/>
              </a:rPr>
              <a:t>)</a:t>
            </a:r>
          </a:p>
        </p:txBody>
      </p:sp>
      <p:graphicFrame>
        <p:nvGraphicFramePr>
          <p:cNvPr id="36" name="表 35">
            <a:extLst>
              <a:ext uri="{FF2B5EF4-FFF2-40B4-BE49-F238E27FC236}">
                <a16:creationId xmlns:a16="http://schemas.microsoft.com/office/drawing/2014/main" id="{96067B45-9D4E-4619-AB6E-4606D2E7E904}"/>
              </a:ext>
            </a:extLst>
          </p:cNvPr>
          <p:cNvGraphicFramePr>
            <a:graphicFrameLocks noGrp="1"/>
          </p:cNvGraphicFramePr>
          <p:nvPr/>
        </p:nvGraphicFramePr>
        <p:xfrm>
          <a:off x="4963036" y="5843716"/>
          <a:ext cx="4214183" cy="775680"/>
        </p:xfrm>
        <a:graphic>
          <a:graphicData uri="http://schemas.openxmlformats.org/drawingml/2006/table">
            <a:tbl>
              <a:tblPr>
                <a:tableStyleId>{5C22544A-7EE6-4342-B048-85BDC9FD1C3A}</a:tableStyleId>
              </a:tblPr>
              <a:tblGrid>
                <a:gridCol w="716525">
                  <a:extLst>
                    <a:ext uri="{9D8B030D-6E8A-4147-A177-3AD203B41FA5}">
                      <a16:colId xmlns:a16="http://schemas.microsoft.com/office/drawing/2014/main" val="2168571002"/>
                    </a:ext>
                  </a:extLst>
                </a:gridCol>
                <a:gridCol w="276787">
                  <a:extLst>
                    <a:ext uri="{9D8B030D-6E8A-4147-A177-3AD203B41FA5}">
                      <a16:colId xmlns:a16="http://schemas.microsoft.com/office/drawing/2014/main" val="3109857164"/>
                    </a:ext>
                  </a:extLst>
                </a:gridCol>
                <a:gridCol w="276787">
                  <a:extLst>
                    <a:ext uri="{9D8B030D-6E8A-4147-A177-3AD203B41FA5}">
                      <a16:colId xmlns:a16="http://schemas.microsoft.com/office/drawing/2014/main" val="3278851093"/>
                    </a:ext>
                  </a:extLst>
                </a:gridCol>
                <a:gridCol w="276787">
                  <a:extLst>
                    <a:ext uri="{9D8B030D-6E8A-4147-A177-3AD203B41FA5}">
                      <a16:colId xmlns:a16="http://schemas.microsoft.com/office/drawing/2014/main" val="1506333303"/>
                    </a:ext>
                  </a:extLst>
                </a:gridCol>
                <a:gridCol w="276787">
                  <a:extLst>
                    <a:ext uri="{9D8B030D-6E8A-4147-A177-3AD203B41FA5}">
                      <a16:colId xmlns:a16="http://schemas.microsoft.com/office/drawing/2014/main" val="2440575518"/>
                    </a:ext>
                  </a:extLst>
                </a:gridCol>
                <a:gridCol w="276787">
                  <a:extLst>
                    <a:ext uri="{9D8B030D-6E8A-4147-A177-3AD203B41FA5}">
                      <a16:colId xmlns:a16="http://schemas.microsoft.com/office/drawing/2014/main" val="3360197135"/>
                    </a:ext>
                  </a:extLst>
                </a:gridCol>
                <a:gridCol w="276787">
                  <a:extLst>
                    <a:ext uri="{9D8B030D-6E8A-4147-A177-3AD203B41FA5}">
                      <a16:colId xmlns:a16="http://schemas.microsoft.com/office/drawing/2014/main" val="464618531"/>
                    </a:ext>
                  </a:extLst>
                </a:gridCol>
                <a:gridCol w="335525">
                  <a:extLst>
                    <a:ext uri="{9D8B030D-6E8A-4147-A177-3AD203B41FA5}">
                      <a16:colId xmlns:a16="http://schemas.microsoft.com/office/drawing/2014/main" val="2548395918"/>
                    </a:ext>
                  </a:extLst>
                </a:gridCol>
                <a:gridCol w="335525">
                  <a:extLst>
                    <a:ext uri="{9D8B030D-6E8A-4147-A177-3AD203B41FA5}">
                      <a16:colId xmlns:a16="http://schemas.microsoft.com/office/drawing/2014/main" val="935172474"/>
                    </a:ext>
                  </a:extLst>
                </a:gridCol>
                <a:gridCol w="335525">
                  <a:extLst>
                    <a:ext uri="{9D8B030D-6E8A-4147-A177-3AD203B41FA5}">
                      <a16:colId xmlns:a16="http://schemas.microsoft.com/office/drawing/2014/main" val="3566798447"/>
                    </a:ext>
                  </a:extLst>
                </a:gridCol>
                <a:gridCol w="276787">
                  <a:extLst>
                    <a:ext uri="{9D8B030D-6E8A-4147-A177-3AD203B41FA5}">
                      <a16:colId xmlns:a16="http://schemas.microsoft.com/office/drawing/2014/main" val="3521357150"/>
                    </a:ext>
                  </a:extLst>
                </a:gridCol>
                <a:gridCol w="276787">
                  <a:extLst>
                    <a:ext uri="{9D8B030D-6E8A-4147-A177-3AD203B41FA5}">
                      <a16:colId xmlns:a16="http://schemas.microsoft.com/office/drawing/2014/main" val="3410517897"/>
                    </a:ext>
                  </a:extLst>
                </a:gridCol>
                <a:gridCol w="276787">
                  <a:extLst>
                    <a:ext uri="{9D8B030D-6E8A-4147-A177-3AD203B41FA5}">
                      <a16:colId xmlns:a16="http://schemas.microsoft.com/office/drawing/2014/main" val="3673631079"/>
                    </a:ext>
                  </a:extLst>
                </a:gridCol>
              </a:tblGrid>
              <a:tr h="143821">
                <a:tc gridSpan="13">
                  <a:txBody>
                    <a:bodyPr/>
                    <a:lstStyle/>
                    <a:p>
                      <a:pPr algn="ctr"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東京・水力</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3">
                        <a:lumMod val="20000"/>
                        <a:lumOff val="80000"/>
                      </a:schemeClr>
                    </a:solidFill>
                  </a:tcPr>
                </a:tc>
                <a:tc hMerge="1">
                  <a:txBody>
                    <a:bodyPr/>
                    <a:lstStyle/>
                    <a:p>
                      <a:pPr algn="ctr"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algn="ctr"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algn="ctr"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algn="ctr"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algn="ctr"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algn="ctr"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algn="ctr"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algn="ctr"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algn="ctr"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algn="ctr"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algn="ctr"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algn="ctr"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536680522"/>
                  </a:ext>
                </a:extLst>
              </a:tr>
              <a:tr h="143821">
                <a:tc>
                  <a:txBody>
                    <a:bodyPr/>
                    <a:lstStyle/>
                    <a:p>
                      <a:pPr algn="ctr"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月</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800" b="0" u="none" strike="noStrike" dirty="0">
                          <a:solidFill>
                            <a:schemeClr val="tx1"/>
                          </a:solidFill>
                          <a:effectLst/>
                          <a:latin typeface="Meiryo UI" panose="020B0604030504040204" pitchFamily="50" charset="-128"/>
                          <a:ea typeface="Meiryo UI" panose="020B0604030504040204" pitchFamily="50" charset="-128"/>
                        </a:rPr>
                        <a:t>4</a:t>
                      </a:r>
                      <a:r>
                        <a:rPr lang="ja-JP" altLang="en-US" sz="800" b="0" u="none" strike="noStrike" dirty="0">
                          <a:solidFill>
                            <a:schemeClr val="tx1"/>
                          </a:solidFill>
                          <a:effectLst/>
                          <a:latin typeface="Meiryo UI" panose="020B0604030504040204" pitchFamily="50" charset="-128"/>
                          <a:ea typeface="Meiryo UI" panose="020B0604030504040204" pitchFamily="50" charset="-128"/>
                        </a:rPr>
                        <a:t>月</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800" b="0" u="none" strike="noStrike" dirty="0">
                          <a:solidFill>
                            <a:schemeClr val="tx1"/>
                          </a:solidFill>
                          <a:effectLst/>
                          <a:latin typeface="Meiryo UI" panose="020B0604030504040204" pitchFamily="50" charset="-128"/>
                          <a:ea typeface="Meiryo UI" panose="020B0604030504040204" pitchFamily="50" charset="-128"/>
                        </a:rPr>
                        <a:t>5</a:t>
                      </a:r>
                      <a:r>
                        <a:rPr lang="ja-JP" altLang="en-US" sz="800" b="0" u="none" strike="noStrike" dirty="0">
                          <a:solidFill>
                            <a:schemeClr val="tx1"/>
                          </a:solidFill>
                          <a:effectLst/>
                          <a:latin typeface="Meiryo UI" panose="020B0604030504040204" pitchFamily="50" charset="-128"/>
                          <a:ea typeface="Meiryo UI" panose="020B0604030504040204" pitchFamily="50" charset="-128"/>
                        </a:rPr>
                        <a:t>月</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800" b="0" u="none" strike="noStrike" dirty="0">
                          <a:solidFill>
                            <a:schemeClr val="tx1"/>
                          </a:solidFill>
                          <a:effectLst/>
                          <a:latin typeface="Meiryo UI" panose="020B0604030504040204" pitchFamily="50" charset="-128"/>
                          <a:ea typeface="Meiryo UI" panose="020B0604030504040204" pitchFamily="50" charset="-128"/>
                        </a:rPr>
                        <a:t>6</a:t>
                      </a:r>
                      <a:r>
                        <a:rPr lang="ja-JP" altLang="en-US" sz="800" b="0" u="none" strike="noStrike" dirty="0">
                          <a:solidFill>
                            <a:schemeClr val="tx1"/>
                          </a:solidFill>
                          <a:effectLst/>
                          <a:latin typeface="Meiryo UI" panose="020B0604030504040204" pitchFamily="50" charset="-128"/>
                          <a:ea typeface="Meiryo UI" panose="020B0604030504040204" pitchFamily="50" charset="-128"/>
                        </a:rPr>
                        <a:t>月</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800" b="0" u="none" strike="noStrike" dirty="0">
                          <a:solidFill>
                            <a:schemeClr val="tx1"/>
                          </a:solidFill>
                          <a:effectLst/>
                          <a:latin typeface="Meiryo UI" panose="020B0604030504040204" pitchFamily="50" charset="-128"/>
                          <a:ea typeface="Meiryo UI" panose="020B0604030504040204" pitchFamily="50" charset="-128"/>
                        </a:rPr>
                        <a:t>7</a:t>
                      </a:r>
                      <a:r>
                        <a:rPr lang="ja-JP" altLang="en-US" sz="800" b="0" u="none" strike="noStrike" dirty="0">
                          <a:solidFill>
                            <a:schemeClr val="tx1"/>
                          </a:solidFill>
                          <a:effectLst/>
                          <a:latin typeface="Meiryo UI" panose="020B0604030504040204" pitchFamily="50" charset="-128"/>
                          <a:ea typeface="Meiryo UI" panose="020B0604030504040204" pitchFamily="50" charset="-128"/>
                        </a:rPr>
                        <a:t>月</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800" b="0" u="none" strike="noStrike" dirty="0">
                          <a:solidFill>
                            <a:schemeClr val="tx1"/>
                          </a:solidFill>
                          <a:effectLst/>
                          <a:latin typeface="Meiryo UI" panose="020B0604030504040204" pitchFamily="50" charset="-128"/>
                          <a:ea typeface="Meiryo UI" panose="020B0604030504040204" pitchFamily="50" charset="-128"/>
                        </a:rPr>
                        <a:t>8</a:t>
                      </a:r>
                      <a:r>
                        <a:rPr lang="ja-JP" altLang="en-US" sz="800" b="0" u="none" strike="noStrike" dirty="0">
                          <a:solidFill>
                            <a:schemeClr val="tx1"/>
                          </a:solidFill>
                          <a:effectLst/>
                          <a:latin typeface="Meiryo UI" panose="020B0604030504040204" pitchFamily="50" charset="-128"/>
                          <a:ea typeface="Meiryo UI" panose="020B0604030504040204" pitchFamily="50" charset="-128"/>
                        </a:rPr>
                        <a:t>月</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800" b="0" u="none" strike="noStrike" dirty="0">
                          <a:solidFill>
                            <a:schemeClr val="tx1"/>
                          </a:solidFill>
                          <a:effectLst/>
                          <a:latin typeface="Meiryo UI" panose="020B0604030504040204" pitchFamily="50" charset="-128"/>
                          <a:ea typeface="Meiryo UI" panose="020B0604030504040204" pitchFamily="50" charset="-128"/>
                        </a:rPr>
                        <a:t>9</a:t>
                      </a:r>
                      <a:r>
                        <a:rPr lang="ja-JP" altLang="en-US" sz="800" b="0" u="none" strike="noStrike" dirty="0">
                          <a:solidFill>
                            <a:schemeClr val="tx1"/>
                          </a:solidFill>
                          <a:effectLst/>
                          <a:latin typeface="Meiryo UI" panose="020B0604030504040204" pitchFamily="50" charset="-128"/>
                          <a:ea typeface="Meiryo UI" panose="020B0604030504040204" pitchFamily="50" charset="-128"/>
                        </a:rPr>
                        <a:t>月</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800" b="0" u="none" strike="noStrike" dirty="0">
                          <a:solidFill>
                            <a:schemeClr val="tx1"/>
                          </a:solidFill>
                          <a:effectLst/>
                          <a:latin typeface="Meiryo UI" panose="020B0604030504040204" pitchFamily="50" charset="-128"/>
                          <a:ea typeface="Meiryo UI" panose="020B0604030504040204" pitchFamily="50" charset="-128"/>
                        </a:rPr>
                        <a:t>10</a:t>
                      </a:r>
                      <a:r>
                        <a:rPr lang="ja-JP" altLang="en-US" sz="800" b="0" u="none" strike="noStrike" dirty="0">
                          <a:solidFill>
                            <a:schemeClr val="tx1"/>
                          </a:solidFill>
                          <a:effectLst/>
                          <a:latin typeface="Meiryo UI" panose="020B0604030504040204" pitchFamily="50" charset="-128"/>
                          <a:ea typeface="Meiryo UI" panose="020B0604030504040204" pitchFamily="50" charset="-128"/>
                        </a:rPr>
                        <a:t>月</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800" b="0" u="none" strike="noStrike" dirty="0">
                          <a:solidFill>
                            <a:schemeClr val="tx1"/>
                          </a:solidFill>
                          <a:effectLst/>
                          <a:latin typeface="Meiryo UI" panose="020B0604030504040204" pitchFamily="50" charset="-128"/>
                          <a:ea typeface="Meiryo UI" panose="020B0604030504040204" pitchFamily="50" charset="-128"/>
                        </a:rPr>
                        <a:t>11</a:t>
                      </a:r>
                      <a:r>
                        <a:rPr lang="ja-JP" altLang="en-US" sz="800" b="0" u="none" strike="noStrike" dirty="0">
                          <a:solidFill>
                            <a:schemeClr val="tx1"/>
                          </a:solidFill>
                          <a:effectLst/>
                          <a:latin typeface="Meiryo UI" panose="020B0604030504040204" pitchFamily="50" charset="-128"/>
                          <a:ea typeface="Meiryo UI" panose="020B0604030504040204" pitchFamily="50" charset="-128"/>
                        </a:rPr>
                        <a:t>月</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800" b="0" u="none" strike="noStrike" dirty="0">
                          <a:solidFill>
                            <a:schemeClr val="tx1"/>
                          </a:solidFill>
                          <a:effectLst/>
                          <a:latin typeface="Meiryo UI" panose="020B0604030504040204" pitchFamily="50" charset="-128"/>
                          <a:ea typeface="Meiryo UI" panose="020B0604030504040204" pitchFamily="50" charset="-128"/>
                        </a:rPr>
                        <a:t>12</a:t>
                      </a:r>
                      <a:r>
                        <a:rPr lang="ja-JP" altLang="en-US" sz="800" b="0" u="none" strike="noStrike" dirty="0">
                          <a:solidFill>
                            <a:schemeClr val="tx1"/>
                          </a:solidFill>
                          <a:effectLst/>
                          <a:latin typeface="Meiryo UI" panose="020B0604030504040204" pitchFamily="50" charset="-128"/>
                          <a:ea typeface="Meiryo UI" panose="020B0604030504040204" pitchFamily="50" charset="-128"/>
                        </a:rPr>
                        <a:t>月</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800" b="0" u="none" strike="noStrike" dirty="0">
                          <a:solidFill>
                            <a:schemeClr val="tx1"/>
                          </a:solidFill>
                          <a:effectLst/>
                          <a:latin typeface="Meiryo UI" panose="020B0604030504040204" pitchFamily="50" charset="-128"/>
                          <a:ea typeface="Meiryo UI" panose="020B0604030504040204" pitchFamily="50" charset="-128"/>
                        </a:rPr>
                        <a:t>1</a:t>
                      </a:r>
                      <a:r>
                        <a:rPr lang="ja-JP" altLang="en-US" sz="800" b="0" u="none" strike="noStrike" dirty="0">
                          <a:solidFill>
                            <a:schemeClr val="tx1"/>
                          </a:solidFill>
                          <a:effectLst/>
                          <a:latin typeface="Meiryo UI" panose="020B0604030504040204" pitchFamily="50" charset="-128"/>
                          <a:ea typeface="Meiryo UI" panose="020B0604030504040204" pitchFamily="50" charset="-128"/>
                        </a:rPr>
                        <a:t>月</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800" b="0" u="none" strike="noStrike" dirty="0">
                          <a:solidFill>
                            <a:schemeClr val="tx1"/>
                          </a:solidFill>
                          <a:effectLst/>
                          <a:latin typeface="Meiryo UI" panose="020B0604030504040204" pitchFamily="50" charset="-128"/>
                          <a:ea typeface="Meiryo UI" panose="020B0604030504040204" pitchFamily="50" charset="-128"/>
                        </a:rPr>
                        <a:t>2</a:t>
                      </a:r>
                      <a:r>
                        <a:rPr lang="ja-JP" altLang="en-US" sz="800" b="0" u="none" strike="noStrike" dirty="0">
                          <a:solidFill>
                            <a:schemeClr val="tx1"/>
                          </a:solidFill>
                          <a:effectLst/>
                          <a:latin typeface="Meiryo UI" panose="020B0604030504040204" pitchFamily="50" charset="-128"/>
                          <a:ea typeface="Meiryo UI" panose="020B0604030504040204" pitchFamily="50" charset="-128"/>
                        </a:rPr>
                        <a:t>月</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800" b="0" u="none" strike="noStrike" dirty="0">
                          <a:solidFill>
                            <a:schemeClr val="tx1"/>
                          </a:solidFill>
                          <a:effectLst/>
                          <a:latin typeface="Meiryo UI" panose="020B0604030504040204" pitchFamily="50" charset="-128"/>
                          <a:ea typeface="Meiryo UI" panose="020B0604030504040204" pitchFamily="50" charset="-128"/>
                        </a:rPr>
                        <a:t>3</a:t>
                      </a:r>
                      <a:r>
                        <a:rPr lang="ja-JP" altLang="en-US" sz="800" b="0" u="none" strike="noStrike" dirty="0">
                          <a:solidFill>
                            <a:schemeClr val="tx1"/>
                          </a:solidFill>
                          <a:effectLst/>
                          <a:latin typeface="Meiryo UI" panose="020B0604030504040204" pitchFamily="50" charset="-128"/>
                          <a:ea typeface="Meiryo UI" panose="020B0604030504040204" pitchFamily="50" charset="-128"/>
                        </a:rPr>
                        <a:t>月</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500328474"/>
                  </a:ext>
                </a:extLst>
              </a:tr>
              <a:tr h="143821">
                <a:tc>
                  <a:txBody>
                    <a:bodyPr/>
                    <a:lstStyle/>
                    <a:p>
                      <a:pPr algn="ctr"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年間平均価格</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12">
                  <a:txBody>
                    <a:bodyPr/>
                    <a:lstStyle/>
                    <a:p>
                      <a:pPr algn="ctr" fontAlgn="ctr"/>
                      <a:r>
                        <a:rPr lang="en-US" altLang="ja-JP" sz="800" b="0" i="0" u="none" strike="noStrike" dirty="0">
                          <a:solidFill>
                            <a:schemeClr val="tx1"/>
                          </a:solidFill>
                          <a:effectLst/>
                          <a:latin typeface="Meiryo UI" panose="020B0604030504040204" pitchFamily="50" charset="-128"/>
                          <a:ea typeface="Meiryo UI" panose="020B0604030504040204" pitchFamily="50" charset="-128"/>
                        </a:rPr>
                        <a:t>X</a:t>
                      </a: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円</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algn="ctr"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tc>
                <a:tc hMerge="1">
                  <a:txBody>
                    <a:bodyPr/>
                    <a:lstStyle/>
                    <a:p>
                      <a:pPr algn="ctr"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tc>
                <a:tc hMerge="1">
                  <a:txBody>
                    <a:bodyPr/>
                    <a:lstStyle/>
                    <a:p>
                      <a:pPr algn="ctr"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tc>
                <a:tc hMerge="1">
                  <a:txBody>
                    <a:bodyPr/>
                    <a:lstStyle/>
                    <a:p>
                      <a:pPr algn="ctr"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tc>
                <a:tc hMerge="1">
                  <a:txBody>
                    <a:bodyPr/>
                    <a:lstStyle/>
                    <a:p>
                      <a:pPr algn="ctr"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solidFill>
                      <a:srgbClr val="FFC000"/>
                    </a:solidFill>
                  </a:tcPr>
                </a:tc>
                <a:tc hMerge="1">
                  <a:txBody>
                    <a:bodyPr/>
                    <a:lstStyle/>
                    <a:p>
                      <a:pPr algn="ctr"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tc>
                <a:tc hMerge="1">
                  <a:txBody>
                    <a:bodyPr/>
                    <a:lstStyle/>
                    <a:p>
                      <a:pPr algn="ctr"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tc>
                <a:tc hMerge="1">
                  <a:txBody>
                    <a:bodyPr/>
                    <a:lstStyle/>
                    <a:p>
                      <a:pPr algn="ctr"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tc>
                <a:tc hMerge="1">
                  <a:txBody>
                    <a:bodyPr/>
                    <a:lstStyle/>
                    <a:p>
                      <a:pPr algn="ctr"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tc>
                <a:tc hMerge="1">
                  <a:txBody>
                    <a:bodyPr/>
                    <a:lstStyle/>
                    <a:p>
                      <a:pPr algn="ctr"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tc>
                <a:tc hMerge="1">
                  <a:txBody>
                    <a:bodyPr/>
                    <a:lstStyle/>
                    <a:p>
                      <a:pPr algn="ctr"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tc>
                <a:extLst>
                  <a:ext uri="{0D108BD9-81ED-4DB2-BD59-A6C34878D82A}">
                    <a16:rowId xmlns:a16="http://schemas.microsoft.com/office/drawing/2014/main" val="4086311702"/>
                  </a:ext>
                </a:extLst>
              </a:tr>
              <a:tr h="143821">
                <a:tc>
                  <a:txBody>
                    <a:bodyPr/>
                    <a:lstStyle/>
                    <a:p>
                      <a:pPr algn="ctr"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月間平均価格</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800" b="0" u="none" strike="noStrike" dirty="0">
                          <a:solidFill>
                            <a:schemeClr val="tx1"/>
                          </a:solidFill>
                          <a:effectLst/>
                          <a:latin typeface="Meiryo UI" panose="020B0604030504040204" pitchFamily="50" charset="-128"/>
                          <a:ea typeface="Meiryo UI" panose="020B0604030504040204" pitchFamily="50" charset="-128"/>
                        </a:rPr>
                        <a:t>X</a:t>
                      </a:r>
                      <a:r>
                        <a:rPr lang="ja-JP" altLang="en-US" sz="800" b="0" u="none" strike="noStrike" dirty="0">
                          <a:solidFill>
                            <a:schemeClr val="tx1"/>
                          </a:solidFill>
                          <a:effectLst/>
                          <a:latin typeface="Meiryo UI" panose="020B0604030504040204" pitchFamily="50" charset="-128"/>
                          <a:ea typeface="Meiryo UI" panose="020B0604030504040204" pitchFamily="50" charset="-128"/>
                        </a:rPr>
                        <a:t>円</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X</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円</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X</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円</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X</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円</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X</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円</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X</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円</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X</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円</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X</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円</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X</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円</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X</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円</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X</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円</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X</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円</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181197598"/>
                  </a:ext>
                </a:extLst>
              </a:tr>
            </a:tbl>
          </a:graphicData>
        </a:graphic>
      </p:graphicFrame>
      <p:sp>
        <p:nvSpPr>
          <p:cNvPr id="38" name="正方形/長方形 37">
            <a:extLst>
              <a:ext uri="{FF2B5EF4-FFF2-40B4-BE49-F238E27FC236}">
                <a16:creationId xmlns:a16="http://schemas.microsoft.com/office/drawing/2014/main" id="{D7544CF5-B399-4EB9-B4D3-4222DC257871}"/>
              </a:ext>
            </a:extLst>
          </p:cNvPr>
          <p:cNvSpPr/>
          <p:nvPr/>
        </p:nvSpPr>
        <p:spPr>
          <a:xfrm>
            <a:off x="5680298" y="6230656"/>
            <a:ext cx="3496921" cy="184573"/>
          </a:xfrm>
          <a:prstGeom prst="rect">
            <a:avLst/>
          </a:prstGeom>
          <a:noFill/>
          <a:ln w="25400" cap="flat" cmpd="sng" algn="ctr">
            <a:solidFill>
              <a:schemeClr val="accent3">
                <a:lumMod val="40000"/>
                <a:lumOff val="60000"/>
              </a:schemeClr>
            </a:solidFill>
            <a:prstDash val="solid"/>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sp>
        <p:nvSpPr>
          <p:cNvPr id="39" name="正方形/長方形 38">
            <a:extLst>
              <a:ext uri="{FF2B5EF4-FFF2-40B4-BE49-F238E27FC236}">
                <a16:creationId xmlns:a16="http://schemas.microsoft.com/office/drawing/2014/main" id="{979DEB90-8333-4AF7-97E5-FED8725A9158}"/>
              </a:ext>
            </a:extLst>
          </p:cNvPr>
          <p:cNvSpPr/>
          <p:nvPr/>
        </p:nvSpPr>
        <p:spPr>
          <a:xfrm>
            <a:off x="5680298" y="6432583"/>
            <a:ext cx="266700" cy="184573"/>
          </a:xfrm>
          <a:prstGeom prst="rect">
            <a:avLst/>
          </a:prstGeom>
          <a:noFill/>
          <a:ln w="25400" cap="flat" cmpd="sng" algn="ctr">
            <a:solidFill>
              <a:schemeClr val="accent3">
                <a:lumMod val="40000"/>
                <a:lumOff val="60000"/>
              </a:schemeClr>
            </a:solidFill>
            <a:prstDash val="sysDot"/>
            <a:miter lim="800000"/>
          </a:ln>
          <a:effectLst/>
        </p:spPr>
        <p:txBody>
          <a:bodyPr rot="0" spcFirstLastPara="0" vertOverflow="overflow" horzOverflow="overflow" vert="horz" wrap="none" lIns="0" tIns="36000" rIns="0" bIns="36000" numCol="1" spcCol="0" rtlCol="0" fromWordArt="0" anchor="ctr" anchorCtr="0" forceAA="0" compatLnSpc="1">
            <a:prstTxWarp prst="textNoShape">
              <a:avLst/>
            </a:prstTxWarp>
            <a:noAutofit/>
          </a:bodyPr>
          <a:lstStyle/>
          <a:p>
            <a:pPr algn="ctr"/>
            <a:endParaRPr kumimoji="0" lang="ja-JP" altLang="en-US" sz="800" kern="0" dirty="0">
              <a:solidFill>
                <a:prstClr val="black"/>
              </a:solidFill>
              <a:latin typeface="Meiryo UI"/>
              <a:ea typeface="Meiryo UI"/>
              <a:cs typeface="Arial" pitchFamily="34" charset="0"/>
            </a:endParaRPr>
          </a:p>
        </p:txBody>
      </p:sp>
    </p:spTree>
    <p:extLst>
      <p:ext uri="{BB962C8B-B14F-4D97-AF65-F5344CB8AC3E}">
        <p14:creationId xmlns:p14="http://schemas.microsoft.com/office/powerpoint/2010/main" val="3119927613"/>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ja-JP" altLang="en-US" dirty="0">
                <a:latin typeface="Meiryo UI" panose="020B0604030504040204" pitchFamily="50" charset="-128"/>
                <a:ea typeface="Meiryo UI" panose="020B0604030504040204" pitchFamily="50" charset="-128"/>
              </a:rPr>
              <a:t>業務フロー</a:t>
            </a:r>
            <a:br>
              <a:rPr lang="en-US" altLang="ja-JP" dirty="0">
                <a:latin typeface="Meiryo UI" panose="020B0604030504040204" pitchFamily="50" charset="-128"/>
                <a:ea typeface="Meiryo UI" panose="020B0604030504040204" pitchFamily="50" charset="-128"/>
              </a:rPr>
            </a:br>
            <a:r>
              <a:rPr lang="ja-JP" altLang="en-US" dirty="0">
                <a:latin typeface="Meiryo UI" panose="020B0604030504040204" pitchFamily="50" charset="-128"/>
                <a:ea typeface="Meiryo UI" panose="020B0604030504040204" pitchFamily="50" charset="-128"/>
              </a:rPr>
              <a:t>事前準備：</a:t>
            </a:r>
            <a:r>
              <a:rPr lang="zh-TW" altLang="en-US" dirty="0">
                <a:latin typeface="Meiryo UI" panose="020B0604030504040204" pitchFamily="50" charset="-128"/>
                <a:ea typeface="Meiryo UI" panose="020B0604030504040204" pitchFamily="50" charset="-128"/>
              </a:rPr>
              <a:t>算定諸元管理 </a:t>
            </a:r>
            <a:r>
              <a:rPr lang="en-US" altLang="zh-TW" dirty="0">
                <a:latin typeface="Meiryo UI" panose="020B0604030504040204" pitchFamily="50" charset="-128"/>
                <a:ea typeface="Meiryo UI" panose="020B0604030504040204" pitchFamily="50" charset="-128"/>
              </a:rPr>
              <a:t>– JEPX</a:t>
            </a:r>
            <a:r>
              <a:rPr lang="zh-TW" altLang="en-US" dirty="0">
                <a:latin typeface="Meiryo UI" panose="020B0604030504040204" pitchFamily="50" charset="-128"/>
                <a:ea typeface="Meiryo UI" panose="020B0604030504040204" pitchFamily="50" charset="-128"/>
              </a:rPr>
              <a:t>非化石価値取引市場価格</a:t>
            </a:r>
            <a:endParaRPr kumimoji="1" lang="ja-JP" altLang="en-US" dirty="0">
              <a:latin typeface="Meiryo UI" panose="020B0604030504040204" pitchFamily="50" charset="-128"/>
              <a:ea typeface="Meiryo UI" panose="020B0604030504040204" pitchFamily="50" charset="-128"/>
            </a:endParaRPr>
          </a:p>
        </p:txBody>
      </p:sp>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1472292007"/>
              </p:ext>
            </p:extLst>
          </p:nvPr>
        </p:nvGraphicFramePr>
        <p:xfrm>
          <a:off x="141614" y="1118597"/>
          <a:ext cx="9511433" cy="5615502"/>
        </p:xfrm>
        <a:graphic>
          <a:graphicData uri="http://schemas.openxmlformats.org/drawingml/2006/table">
            <a:tbl>
              <a:tblPr firstRow="1" bandRow="1">
                <a:tableStyleId>{2D5ABB26-0587-4C30-8999-92F81FD0307C}</a:tableStyleId>
              </a:tblPr>
              <a:tblGrid>
                <a:gridCol w="367433">
                  <a:extLst>
                    <a:ext uri="{9D8B030D-6E8A-4147-A177-3AD203B41FA5}">
                      <a16:colId xmlns:a16="http://schemas.microsoft.com/office/drawing/2014/main" val="358073148"/>
                    </a:ext>
                  </a:extLst>
                </a:gridCol>
                <a:gridCol w="692468">
                  <a:extLst>
                    <a:ext uri="{9D8B030D-6E8A-4147-A177-3AD203B41FA5}">
                      <a16:colId xmlns:a16="http://schemas.microsoft.com/office/drawing/2014/main" val="3311309282"/>
                    </a:ext>
                  </a:extLst>
                </a:gridCol>
                <a:gridCol w="6377636">
                  <a:extLst>
                    <a:ext uri="{9D8B030D-6E8A-4147-A177-3AD203B41FA5}">
                      <a16:colId xmlns:a16="http://schemas.microsoft.com/office/drawing/2014/main" val="1235158156"/>
                    </a:ext>
                  </a:extLst>
                </a:gridCol>
                <a:gridCol w="1084082">
                  <a:extLst>
                    <a:ext uri="{9D8B030D-6E8A-4147-A177-3AD203B41FA5}">
                      <a16:colId xmlns:a16="http://schemas.microsoft.com/office/drawing/2014/main" val="2107820620"/>
                    </a:ext>
                  </a:extLst>
                </a:gridCol>
                <a:gridCol w="989814">
                  <a:extLst>
                    <a:ext uri="{9D8B030D-6E8A-4147-A177-3AD203B41FA5}">
                      <a16:colId xmlns:a16="http://schemas.microsoft.com/office/drawing/2014/main" val="2019607348"/>
                    </a:ext>
                  </a:extLst>
                </a:gridCol>
              </a:tblGrid>
              <a:tr h="312214">
                <a:tc gridSpan="2">
                  <a:txBody>
                    <a:bodyPr/>
                    <a:lstStyle/>
                    <a:p>
                      <a:pPr algn="l"/>
                      <a:r>
                        <a:rPr kumimoji="1" lang="ja-JP" altLang="en-US" sz="1200" b="0" dirty="0">
                          <a:latin typeface="Meiryo UI" panose="020B0604030504040204" pitchFamily="50" charset="-128"/>
                          <a:ea typeface="Meiryo UI" panose="020B0604030504040204" pitchFamily="50" charset="-128"/>
                        </a:rPr>
                        <a:t>業務</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lang="ja-JP" altLang="en-US" sz="1200" dirty="0">
                          <a:latin typeface="Meiryo UI" panose="020B0604030504040204" pitchFamily="50" charset="-128"/>
                          <a:ea typeface="Meiryo UI" panose="020B0604030504040204" pitchFamily="50" charset="-128"/>
                        </a:rPr>
                        <a:t>算定諸元管理 </a:t>
                      </a:r>
                      <a:r>
                        <a:rPr lang="en-US" altLang="ja-JP" sz="1200" dirty="0">
                          <a:latin typeface="Arial" panose="020B0604020202020204" pitchFamily="34" charset="0"/>
                          <a:ea typeface="Meiryo UI" panose="020B0604030504040204" pitchFamily="50" charset="-128"/>
                          <a:cs typeface="Arial" panose="020B0604020202020204" pitchFamily="34" charset="0"/>
                        </a:rPr>
                        <a:t>– JEPX</a:t>
                      </a:r>
                      <a:r>
                        <a:rPr kumimoji="1" lang="ja-JP" altLang="en-US" sz="1200" b="0" dirty="0">
                          <a:latin typeface="Meiryo UI" panose="020B0604030504040204" pitchFamily="50" charset="-128"/>
                          <a:ea typeface="Meiryo UI" panose="020B0604030504040204" pitchFamily="50" charset="-128"/>
                        </a:rPr>
                        <a:t>非化石価値取引市場価格</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1200" b="0" dirty="0">
                          <a:latin typeface="Meiryo UI" panose="020B0604030504040204" pitchFamily="50" charset="-128"/>
                          <a:ea typeface="Meiryo UI" panose="020B0604030504040204" pitchFamily="50" charset="-128"/>
                        </a:rPr>
                        <a:t>業務コード</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200" b="0" dirty="0">
                          <a:latin typeface="Meiryo UI" panose="020B0604030504040204" pitchFamily="50" charset="-128"/>
                          <a:ea typeface="Meiryo UI" panose="020B0604030504040204" pitchFamily="50" charset="-128"/>
                        </a:rPr>
                        <a:t>CMN033</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553136">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業務内容</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広域機関が</a:t>
                      </a:r>
                      <a:r>
                        <a:rPr kumimoji="1" lang="en-US" altLang="ja-JP" sz="1200" b="0" dirty="0">
                          <a:latin typeface="Meiryo UI" panose="020B0604030504040204" pitchFamily="50" charset="-128"/>
                          <a:ea typeface="Meiryo UI" panose="020B0604030504040204" pitchFamily="50" charset="-128"/>
                        </a:rPr>
                        <a:t>JEPX</a:t>
                      </a:r>
                      <a:r>
                        <a:rPr kumimoji="1" lang="ja-JP" altLang="en-US" sz="1200" b="0" dirty="0">
                          <a:latin typeface="Meiryo UI" panose="020B0604030504040204" pitchFamily="50" charset="-128"/>
                          <a:ea typeface="Meiryo UI" panose="020B0604030504040204" pitchFamily="50" charset="-128"/>
                        </a:rPr>
                        <a:t>非化石価値取引市場システムから前年の価格</a:t>
                      </a:r>
                      <a:r>
                        <a:rPr kumimoji="1" lang="en-US" altLang="ja-JP" sz="1200" b="0" dirty="0">
                          <a:latin typeface="Meiryo UI" panose="020B0604030504040204" pitchFamily="50" charset="-128"/>
                          <a:ea typeface="Meiryo UI" panose="020B0604030504040204" pitchFamily="50" charset="-128"/>
                        </a:rPr>
                        <a:t>(※1)</a:t>
                      </a:r>
                      <a:r>
                        <a:rPr kumimoji="1" lang="ja-JP" altLang="en-US" sz="1200" b="0" dirty="0">
                          <a:latin typeface="Meiryo UI" panose="020B0604030504040204" pitchFamily="50" charset="-128"/>
                          <a:ea typeface="Meiryo UI" panose="020B0604030504040204" pitchFamily="50" charset="-128"/>
                        </a:rPr>
                        <a:t>を確認し、システムに登録する。</a:t>
                      </a: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また、登録したデータを変更・照会する。</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lnL w="9525" cap="flat" cmpd="sng" algn="ctr">
                      <a:solidFill>
                        <a:schemeClr val="bg1">
                          <a:lumMod val="75000"/>
                        </a:schemeClr>
                      </a:solidFill>
                      <a:prstDash val="solid"/>
                      <a:round/>
                      <a:headEnd type="none" w="med" len="med"/>
                      <a:tailEnd type="none" w="med" len="med"/>
                    </a:lnL>
                    <a:lnT w="9525" cap="flat" cmpd="sng" algn="ctr">
                      <a:solidFill>
                        <a:schemeClr val="bg1">
                          <a:lumMod val="75000"/>
                        </a:schemeClr>
                      </a:solidFill>
                      <a:prstDash val="solid"/>
                      <a:round/>
                      <a:headEnd type="none" w="med" len="med"/>
                      <a:tailEnd type="none" w="med" len="med"/>
                    </a:lnT>
                  </a:tcPr>
                </a:tc>
                <a:tc hMerge="1">
                  <a:txBody>
                    <a:bodyPr/>
                    <a:lstStyle/>
                    <a:p>
                      <a:endParaRPr kumimoji="1" lang="ja-JP" altLang="en-US"/>
                    </a:p>
                  </a:txBody>
                  <a:tcPr/>
                </a:tc>
                <a:extLst>
                  <a:ext uri="{0D108BD9-81ED-4DB2-BD59-A6C34878D82A}">
                    <a16:rowId xmlns:a16="http://schemas.microsoft.com/office/drawing/2014/main" val="3868788017"/>
                  </a:ext>
                </a:extLst>
              </a:tr>
              <a:tr h="312214">
                <a:tc gridSpan="2">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業務タイミング</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3">
                  <a:txBody>
                    <a:bodyPr/>
                    <a:lstStyle/>
                    <a:p>
                      <a:pPr marL="0" indent="0" algn="l">
                        <a:buFont typeface="Arial" panose="020B0604020202020204" pitchFamily="34" charset="0"/>
                        <a:buNone/>
                      </a:pPr>
                      <a:r>
                        <a:rPr kumimoji="1" lang="ja-JP" altLang="en-US" sz="1200" b="0" dirty="0">
                          <a:solidFill>
                            <a:schemeClr val="tx1"/>
                          </a:solidFill>
                          <a:latin typeface="Meiryo UI" panose="020B0604030504040204" pitchFamily="50" charset="-128"/>
                          <a:ea typeface="Meiryo UI" panose="020B0604030504040204" pitchFamily="50" charset="-128"/>
                        </a:rPr>
                        <a:t>月次</a:t>
                      </a:r>
                      <a:endParaRPr kumimoji="1" lang="en-US" altLang="ja-JP" sz="1000" b="0"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lnL w="9525" cap="flat" cmpd="sng" algn="ctr">
                      <a:solidFill>
                        <a:schemeClr val="bg1">
                          <a:lumMod val="75000"/>
                        </a:schemeClr>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246641634"/>
                  </a:ext>
                </a:extLst>
              </a:tr>
              <a:tr h="312214">
                <a:tc gridSpan="2">
                  <a:txBody>
                    <a:bodyPr/>
                    <a:lstStyle/>
                    <a:p>
                      <a:pPr marL="0" indent="0" algn="l">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関連アクター</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lnL w="9525" cap="flat" cmpd="sng" algn="ctr">
                      <a:solidFill>
                        <a:schemeClr val="bg1">
                          <a:lumMod val="75000"/>
                        </a:schemeClr>
                      </a:solidFill>
                      <a:prstDash val="solid"/>
                      <a:round/>
                      <a:headEnd type="none" w="med" len="med"/>
                      <a:tailEnd type="none" w="med" len="med"/>
                    </a:lnL>
                  </a:tcPr>
                </a:tc>
                <a:tc hMerge="1">
                  <a:txBody>
                    <a:bodyPr/>
                    <a:lstStyle/>
                    <a:p>
                      <a:endParaRPr kumimoji="1" lang="ja-JP" altLang="en-US" dirty="0"/>
                    </a:p>
                  </a:txBody>
                  <a:tcPr/>
                </a:tc>
                <a:extLst>
                  <a:ext uri="{0D108BD9-81ED-4DB2-BD59-A6C34878D82A}">
                    <a16:rowId xmlns:a16="http://schemas.microsoft.com/office/drawing/2014/main" val="1747063371"/>
                  </a:ext>
                </a:extLst>
              </a:tr>
              <a:tr h="1351638">
                <a:tc rowSpan="2">
                  <a:txBody>
                    <a:bodyPr/>
                    <a:lstStyle/>
                    <a:p>
                      <a:pPr marL="0" indent="0" algn="ctr">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確認者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lumMod val="95000"/>
                      </a:schemeClr>
                    </a:solidFill>
                  </a:tcPr>
                </a:tc>
                <a:tc gridSpan="3">
                  <a:txBody>
                    <a:bodyPr/>
                    <a:lstStyle/>
                    <a:p>
                      <a:pPr marL="0" indent="0" algn="ctr">
                        <a:buFont typeface="Arial" panose="020B0604020202020204" pitchFamily="34" charset="0"/>
                        <a:buNone/>
                      </a:pP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登録</a:t>
                      </a:r>
                      <a:r>
                        <a:rPr kumimoji="1" lang="en-US" altLang="ja-JP" sz="1200" b="0" dirty="0">
                          <a:latin typeface="Meiryo UI" panose="020B0604030504040204" pitchFamily="50" charset="-128"/>
                          <a:ea typeface="Meiryo UI" panose="020B0604030504040204" pitchFamily="50" charset="-128"/>
                        </a:rPr>
                        <a:t>】</a:t>
                      </a: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tc hMerge="1">
                  <a:txBody>
                    <a:bodyPr/>
                    <a:lstStyle/>
                    <a:p>
                      <a:endParaRPr kumimoji="1" lang="ja-JP" altLang="en-US"/>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B w="12700" cap="flat" cmpd="sng" algn="ctr">
                      <a:solidFill>
                        <a:schemeClr val="bg1"/>
                      </a:solidFill>
                      <a:prstDash val="solid"/>
                      <a:round/>
                      <a:headEnd type="none" w="med" len="med"/>
                      <a:tailEnd type="none" w="med" len="med"/>
                    </a:lnB>
                    <a:solidFill>
                      <a:schemeClr val="bg1"/>
                    </a:solidFill>
                  </a:tcPr>
                </a:tc>
                <a:tc hMerge="1">
                  <a:txBody>
                    <a:bodyPr/>
                    <a:lstStyle/>
                    <a:p>
                      <a:endParaRPr kumimoji="1" lang="ja-JP" altLang="en-US"/>
                    </a:p>
                  </a:txBody>
                  <a:tcPr/>
                </a:tc>
                <a:extLst>
                  <a:ext uri="{0D108BD9-81ED-4DB2-BD59-A6C34878D82A}">
                    <a16:rowId xmlns:a16="http://schemas.microsoft.com/office/drawing/2014/main" val="3776034627"/>
                  </a:ext>
                </a:extLst>
              </a:tr>
              <a:tr h="1351638">
                <a:tc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作業者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marL="0" marR="0" lvl="0" indent="0" algn="ctr" defTabSz="685783"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extLst>
                  <a:ext uri="{0D108BD9-81ED-4DB2-BD59-A6C34878D82A}">
                    <a16:rowId xmlns:a16="http://schemas.microsoft.com/office/drawing/2014/main" val="603231057"/>
                  </a:ext>
                </a:extLst>
              </a:tr>
              <a:tr h="1422448">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システム</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ctr" defTabSz="685783"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dirty="0"/>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extLst>
                  <a:ext uri="{0D108BD9-81ED-4DB2-BD59-A6C34878D82A}">
                    <a16:rowId xmlns:a16="http://schemas.microsoft.com/office/drawing/2014/main" val="25629721"/>
                  </a:ext>
                </a:extLst>
              </a:tr>
            </a:tbl>
          </a:graphicData>
        </a:graphic>
      </p:graphicFrame>
      <p:sp>
        <p:nvSpPr>
          <p:cNvPr id="80" name="ドーナツ 24">
            <a:extLst>
              <a:ext uri="{FF2B5EF4-FFF2-40B4-BE49-F238E27FC236}">
                <a16:creationId xmlns:a16="http://schemas.microsoft.com/office/drawing/2014/main" id="{8285684E-E51D-404D-9B85-382D0EA47A68}"/>
              </a:ext>
            </a:extLst>
          </p:cNvPr>
          <p:cNvSpPr/>
          <p:nvPr/>
        </p:nvSpPr>
        <p:spPr bwMode="auto">
          <a:xfrm>
            <a:off x="1358040" y="4455830"/>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START</a:t>
            </a:r>
            <a:endParaRPr kumimoji="0" lang="ja-JP" altLang="en-US" sz="700" kern="0" dirty="0">
              <a:latin typeface="Meiryo UI"/>
              <a:ea typeface="Meiryo UI"/>
              <a:cs typeface="Tahoma" pitchFamily="34" charset="0"/>
            </a:endParaRPr>
          </a:p>
        </p:txBody>
      </p:sp>
      <p:cxnSp>
        <p:nvCxnSpPr>
          <p:cNvPr id="81" name="直線矢印コネクタ 80">
            <a:extLst>
              <a:ext uri="{FF2B5EF4-FFF2-40B4-BE49-F238E27FC236}">
                <a16:creationId xmlns:a16="http://schemas.microsoft.com/office/drawing/2014/main" id="{5B629028-FAD6-4D8A-A6AD-C0C2E3B9DAF6}"/>
              </a:ext>
            </a:extLst>
          </p:cNvPr>
          <p:cNvCxnSpPr>
            <a:cxnSpLocks/>
            <a:stCxn id="80" idx="6"/>
            <a:endCxn id="89" idx="1"/>
          </p:cNvCxnSpPr>
          <p:nvPr/>
        </p:nvCxnSpPr>
        <p:spPr>
          <a:xfrm flipV="1">
            <a:off x="1746771" y="4639101"/>
            <a:ext cx="270790" cy="17"/>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84" name="グループ化 83">
            <a:extLst>
              <a:ext uri="{FF2B5EF4-FFF2-40B4-BE49-F238E27FC236}">
                <a16:creationId xmlns:a16="http://schemas.microsoft.com/office/drawing/2014/main" id="{AFFB3928-0345-47CA-837D-B337C913FCEE}"/>
              </a:ext>
            </a:extLst>
          </p:cNvPr>
          <p:cNvGrpSpPr/>
          <p:nvPr/>
        </p:nvGrpSpPr>
        <p:grpSpPr>
          <a:xfrm>
            <a:off x="2017561" y="4250074"/>
            <a:ext cx="734400" cy="612227"/>
            <a:chOff x="2491032" y="3449261"/>
            <a:chExt cx="734400" cy="612227"/>
          </a:xfrm>
        </p:grpSpPr>
        <p:sp>
          <p:nvSpPr>
            <p:cNvPr id="89" name="正方形/長方形 88">
              <a:extLst>
                <a:ext uri="{FF2B5EF4-FFF2-40B4-BE49-F238E27FC236}">
                  <a16:creationId xmlns:a16="http://schemas.microsoft.com/office/drawing/2014/main" id="{EA6A20AB-438E-409F-BC85-690F4FA111B0}"/>
                </a:ext>
              </a:extLst>
            </p:cNvPr>
            <p:cNvSpPr/>
            <p:nvPr/>
          </p:nvSpPr>
          <p:spPr>
            <a:xfrm>
              <a:off x="2491032" y="3615088"/>
              <a:ext cx="734400" cy="446400"/>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非化石市場価格</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確認</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95" name="テキスト ボックス 94">
              <a:extLst>
                <a:ext uri="{FF2B5EF4-FFF2-40B4-BE49-F238E27FC236}">
                  <a16:creationId xmlns:a16="http://schemas.microsoft.com/office/drawing/2014/main" id="{DB091913-5410-461F-9E16-C5F394063085}"/>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01</a:t>
              </a:r>
              <a:endParaRPr lang="ja-JP" altLang="en-US" sz="800" dirty="0">
                <a:latin typeface="Meiryo UI" panose="020B0604030504040204" pitchFamily="50" charset="-128"/>
                <a:ea typeface="Meiryo UI" panose="020B0604030504040204" pitchFamily="50" charset="-128"/>
              </a:endParaRPr>
            </a:p>
          </p:txBody>
        </p:sp>
      </p:grpSp>
      <p:cxnSp>
        <p:nvCxnSpPr>
          <p:cNvPr id="96" name="直線矢印コネクタ 95">
            <a:extLst>
              <a:ext uri="{FF2B5EF4-FFF2-40B4-BE49-F238E27FC236}">
                <a16:creationId xmlns:a16="http://schemas.microsoft.com/office/drawing/2014/main" id="{74072C0F-F7B4-48B5-B84F-4443EAAAFF2D}"/>
              </a:ext>
            </a:extLst>
          </p:cNvPr>
          <p:cNvCxnSpPr>
            <a:cxnSpLocks/>
            <a:stCxn id="99" idx="0"/>
            <a:endCxn id="89" idx="2"/>
          </p:cNvCxnSpPr>
          <p:nvPr/>
        </p:nvCxnSpPr>
        <p:spPr>
          <a:xfrm flipV="1">
            <a:off x="2382238" y="4862301"/>
            <a:ext cx="2523" cy="993665"/>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97" name="グループ化 96">
            <a:extLst>
              <a:ext uri="{FF2B5EF4-FFF2-40B4-BE49-F238E27FC236}">
                <a16:creationId xmlns:a16="http://schemas.microsoft.com/office/drawing/2014/main" id="{8CF8F17E-2479-43AC-AC44-4412BA128A0C}"/>
              </a:ext>
            </a:extLst>
          </p:cNvPr>
          <p:cNvGrpSpPr/>
          <p:nvPr/>
        </p:nvGrpSpPr>
        <p:grpSpPr>
          <a:xfrm>
            <a:off x="2255103" y="5852163"/>
            <a:ext cx="254269" cy="450827"/>
            <a:chOff x="2515451" y="5897715"/>
            <a:chExt cx="254269" cy="450827"/>
          </a:xfrm>
        </p:grpSpPr>
        <p:sp>
          <p:nvSpPr>
            <p:cNvPr id="98" name="Freeform 266">
              <a:extLst>
                <a:ext uri="{FF2B5EF4-FFF2-40B4-BE49-F238E27FC236}">
                  <a16:creationId xmlns:a16="http://schemas.microsoft.com/office/drawing/2014/main" id="{FA04FF18-8845-40F5-9C55-813D58156462}"/>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99" name="正方形/長方形 36">
              <a:extLst>
                <a:ext uri="{FF2B5EF4-FFF2-40B4-BE49-F238E27FC236}">
                  <a16:creationId xmlns:a16="http://schemas.microsoft.com/office/drawing/2014/main" id="{47AE274E-2991-43F0-8108-4BF6D45D11E1}"/>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00" name="正方形/長方形 99">
            <a:extLst>
              <a:ext uri="{FF2B5EF4-FFF2-40B4-BE49-F238E27FC236}">
                <a16:creationId xmlns:a16="http://schemas.microsoft.com/office/drawing/2014/main" id="{F8B9762A-DA5C-4902-B050-41CA558F8C0A}"/>
              </a:ext>
            </a:extLst>
          </p:cNvPr>
          <p:cNvSpPr/>
          <p:nvPr/>
        </p:nvSpPr>
        <p:spPr>
          <a:xfrm>
            <a:off x="2310237" y="6224582"/>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en-US" altLang="ja-JP" sz="800" kern="0" dirty="0">
                <a:latin typeface="Meiryo UI"/>
                <a:ea typeface="Meiryo UI"/>
                <a:cs typeface="Arial" pitchFamily="34" charset="0"/>
              </a:rPr>
              <a:t>【JEPX】</a:t>
            </a:r>
          </a:p>
          <a:p>
            <a:pPr algn="ctr"/>
            <a:r>
              <a:rPr kumimoji="0" lang="ja-JP" altLang="en-US" sz="800" kern="0" dirty="0">
                <a:latin typeface="Meiryo UI"/>
                <a:ea typeface="Meiryo UI"/>
                <a:cs typeface="Arial" pitchFamily="34" charset="0"/>
              </a:rPr>
              <a:t>非化石価値</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取引市場</a:t>
            </a:r>
            <a:endParaRPr kumimoji="0" lang="en-US" altLang="ja-JP" sz="800" kern="0" dirty="0">
              <a:latin typeface="Meiryo UI"/>
              <a:ea typeface="Meiryo UI"/>
              <a:cs typeface="Arial" pitchFamily="34" charset="0"/>
            </a:endParaRPr>
          </a:p>
        </p:txBody>
      </p:sp>
      <p:grpSp>
        <p:nvGrpSpPr>
          <p:cNvPr id="101" name="グループ化 100">
            <a:extLst>
              <a:ext uri="{FF2B5EF4-FFF2-40B4-BE49-F238E27FC236}">
                <a16:creationId xmlns:a16="http://schemas.microsoft.com/office/drawing/2014/main" id="{87EACDAE-89B1-4E8C-AD0C-059ED0ED7BC0}"/>
              </a:ext>
            </a:extLst>
          </p:cNvPr>
          <p:cNvGrpSpPr/>
          <p:nvPr/>
        </p:nvGrpSpPr>
        <p:grpSpPr>
          <a:xfrm>
            <a:off x="3022751" y="4247887"/>
            <a:ext cx="734400" cy="612227"/>
            <a:chOff x="2491032" y="3449261"/>
            <a:chExt cx="734400" cy="612227"/>
          </a:xfrm>
        </p:grpSpPr>
        <p:sp>
          <p:nvSpPr>
            <p:cNvPr id="102" name="正方形/長方形 101">
              <a:extLst>
                <a:ext uri="{FF2B5EF4-FFF2-40B4-BE49-F238E27FC236}">
                  <a16:creationId xmlns:a16="http://schemas.microsoft.com/office/drawing/2014/main" id="{6522B7FD-726D-42E6-BF76-01155277B5C0}"/>
                </a:ext>
              </a:extLst>
            </p:cNvPr>
            <p:cNvSpPr/>
            <p:nvPr/>
          </p:nvSpPr>
          <p:spPr>
            <a:xfrm>
              <a:off x="2491032"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非化石市場価格</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登録</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103" name="テキスト ボックス 102">
              <a:extLst>
                <a:ext uri="{FF2B5EF4-FFF2-40B4-BE49-F238E27FC236}">
                  <a16:creationId xmlns:a16="http://schemas.microsoft.com/office/drawing/2014/main" id="{328E43AB-023F-46C8-BD1A-E1168DB4E2EE}"/>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02</a:t>
              </a:r>
              <a:endParaRPr lang="ja-JP" altLang="en-US" sz="800" dirty="0">
                <a:latin typeface="Meiryo UI" panose="020B0604030504040204" pitchFamily="50" charset="-128"/>
                <a:ea typeface="Meiryo UI" panose="020B0604030504040204" pitchFamily="50" charset="-128"/>
              </a:endParaRPr>
            </a:p>
          </p:txBody>
        </p:sp>
      </p:grpSp>
      <p:cxnSp>
        <p:nvCxnSpPr>
          <p:cNvPr id="104" name="直線矢印コネクタ 103">
            <a:extLst>
              <a:ext uri="{FF2B5EF4-FFF2-40B4-BE49-F238E27FC236}">
                <a16:creationId xmlns:a16="http://schemas.microsoft.com/office/drawing/2014/main" id="{841C5484-D94A-4C86-977F-34DC79C6D314}"/>
              </a:ext>
            </a:extLst>
          </p:cNvPr>
          <p:cNvCxnSpPr>
            <a:cxnSpLocks/>
            <a:stCxn id="102" idx="2"/>
            <a:endCxn id="107" idx="0"/>
          </p:cNvCxnSpPr>
          <p:nvPr/>
        </p:nvCxnSpPr>
        <p:spPr>
          <a:xfrm>
            <a:off x="3389951" y="4860114"/>
            <a:ext cx="1349" cy="1021686"/>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105" name="グループ化 104">
            <a:extLst>
              <a:ext uri="{FF2B5EF4-FFF2-40B4-BE49-F238E27FC236}">
                <a16:creationId xmlns:a16="http://schemas.microsoft.com/office/drawing/2014/main" id="{73F08BCB-E677-459A-8D27-EC13860F56DF}"/>
              </a:ext>
            </a:extLst>
          </p:cNvPr>
          <p:cNvGrpSpPr/>
          <p:nvPr/>
        </p:nvGrpSpPr>
        <p:grpSpPr>
          <a:xfrm>
            <a:off x="3264165" y="5877997"/>
            <a:ext cx="254269" cy="450827"/>
            <a:chOff x="2515451" y="5897715"/>
            <a:chExt cx="254269" cy="450827"/>
          </a:xfrm>
        </p:grpSpPr>
        <p:sp>
          <p:nvSpPr>
            <p:cNvPr id="106" name="Freeform 266">
              <a:extLst>
                <a:ext uri="{FF2B5EF4-FFF2-40B4-BE49-F238E27FC236}">
                  <a16:creationId xmlns:a16="http://schemas.microsoft.com/office/drawing/2014/main" id="{E6268C6F-6E56-4477-A68F-8C14EC6A7960}"/>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07" name="正方形/長方形 36">
              <a:extLst>
                <a:ext uri="{FF2B5EF4-FFF2-40B4-BE49-F238E27FC236}">
                  <a16:creationId xmlns:a16="http://schemas.microsoft.com/office/drawing/2014/main" id="{6FCB87CC-B00B-4642-8FC3-9D9A4CE92902}"/>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08" name="正方形/長方形 107">
            <a:extLst>
              <a:ext uri="{FF2B5EF4-FFF2-40B4-BE49-F238E27FC236}">
                <a16:creationId xmlns:a16="http://schemas.microsoft.com/office/drawing/2014/main" id="{D3333139-E4D7-4A40-8017-658F007094BB}"/>
              </a:ext>
            </a:extLst>
          </p:cNvPr>
          <p:cNvSpPr/>
          <p:nvPr/>
        </p:nvSpPr>
        <p:spPr>
          <a:xfrm>
            <a:off x="3319299" y="6250416"/>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109" name="直線矢印コネクタ 108">
            <a:extLst>
              <a:ext uri="{FF2B5EF4-FFF2-40B4-BE49-F238E27FC236}">
                <a16:creationId xmlns:a16="http://schemas.microsoft.com/office/drawing/2014/main" id="{414D4D22-BA40-4AC2-8316-B316A369C0D2}"/>
              </a:ext>
            </a:extLst>
          </p:cNvPr>
          <p:cNvCxnSpPr>
            <a:cxnSpLocks/>
            <a:stCxn id="89" idx="3"/>
            <a:endCxn id="102" idx="1"/>
          </p:cNvCxnSpPr>
          <p:nvPr/>
        </p:nvCxnSpPr>
        <p:spPr>
          <a:xfrm flipV="1">
            <a:off x="2751961" y="4636914"/>
            <a:ext cx="270790" cy="2187"/>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59" name="グループ化 58">
            <a:extLst>
              <a:ext uri="{FF2B5EF4-FFF2-40B4-BE49-F238E27FC236}">
                <a16:creationId xmlns:a16="http://schemas.microsoft.com/office/drawing/2014/main" id="{AF0E78A7-F963-449F-826F-ED89CE855106}"/>
              </a:ext>
            </a:extLst>
          </p:cNvPr>
          <p:cNvGrpSpPr/>
          <p:nvPr/>
        </p:nvGrpSpPr>
        <p:grpSpPr>
          <a:xfrm>
            <a:off x="5989186" y="822685"/>
            <a:ext cx="3842712" cy="205890"/>
            <a:chOff x="6068600" y="822685"/>
            <a:chExt cx="3510050" cy="205890"/>
          </a:xfrm>
        </p:grpSpPr>
        <p:sp>
          <p:nvSpPr>
            <p:cNvPr id="60" name="正方形/長方形 59">
              <a:extLst>
                <a:ext uri="{FF2B5EF4-FFF2-40B4-BE49-F238E27FC236}">
                  <a16:creationId xmlns:a16="http://schemas.microsoft.com/office/drawing/2014/main" id="{5EDCF912-0BF9-4291-8102-4DBBF73E1903}"/>
                </a:ext>
              </a:extLst>
            </p:cNvPr>
            <p:cNvSpPr/>
            <p:nvPr/>
          </p:nvSpPr>
          <p:spPr>
            <a:xfrm>
              <a:off x="6506504" y="822685"/>
              <a:ext cx="1254159"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再エネ業務統合システム</a:t>
              </a:r>
            </a:p>
          </p:txBody>
        </p:sp>
        <p:sp>
          <p:nvSpPr>
            <p:cNvPr id="61" name="正方形/長方形 60">
              <a:extLst>
                <a:ext uri="{FF2B5EF4-FFF2-40B4-BE49-F238E27FC236}">
                  <a16:creationId xmlns:a16="http://schemas.microsoft.com/office/drawing/2014/main" id="{517DDAEA-75B3-420B-A585-72891DB58785}"/>
                </a:ext>
              </a:extLst>
            </p:cNvPr>
            <p:cNvSpPr/>
            <p:nvPr/>
          </p:nvSpPr>
          <p:spPr>
            <a:xfrm>
              <a:off x="6369354" y="853531"/>
              <a:ext cx="166154" cy="132923"/>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62" name="正方形/長方形 61">
              <a:extLst>
                <a:ext uri="{FF2B5EF4-FFF2-40B4-BE49-F238E27FC236}">
                  <a16:creationId xmlns:a16="http://schemas.microsoft.com/office/drawing/2014/main" id="{2A149B41-4A0F-49D8-B6FD-53557569CB77}"/>
                </a:ext>
              </a:extLst>
            </p:cNvPr>
            <p:cNvSpPr/>
            <p:nvPr/>
          </p:nvSpPr>
          <p:spPr>
            <a:xfrm>
              <a:off x="7488525" y="853531"/>
              <a:ext cx="166154" cy="132923"/>
            </a:xfrm>
            <a:prstGeom prst="rect">
              <a:avLst/>
            </a:prstGeom>
            <a:noFill/>
            <a:ln w="38100" cap="flat" cmpd="thickThin"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63" name="正方形/長方形 62">
              <a:extLst>
                <a:ext uri="{FF2B5EF4-FFF2-40B4-BE49-F238E27FC236}">
                  <a16:creationId xmlns:a16="http://schemas.microsoft.com/office/drawing/2014/main" id="{638EBE3B-F890-4BAD-965F-33C8A7A2DFF5}"/>
                </a:ext>
              </a:extLst>
            </p:cNvPr>
            <p:cNvSpPr/>
            <p:nvPr/>
          </p:nvSpPr>
          <p:spPr>
            <a:xfrm>
              <a:off x="7645826" y="822685"/>
              <a:ext cx="1125542"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zh-TW" altLang="en-US" sz="738" kern="0" dirty="0">
                  <a:latin typeface="Meiryo UI"/>
                  <a:ea typeface="Meiryo UI"/>
                  <a:cs typeface="Arial" pitchFamily="34" charset="0"/>
                </a:rPr>
                <a:t>業務詳細仕様</a:t>
              </a:r>
              <a:r>
                <a:rPr kumimoji="0" lang="ja-JP" altLang="en-US" sz="738" kern="0" dirty="0">
                  <a:latin typeface="Meiryo UI"/>
                  <a:ea typeface="Meiryo UI"/>
                  <a:cs typeface="Arial" pitchFamily="34" charset="0"/>
                </a:rPr>
                <a:t>の対象</a:t>
              </a:r>
            </a:p>
          </p:txBody>
        </p:sp>
        <p:sp>
          <p:nvSpPr>
            <p:cNvPr id="64" name="正方形/長方形 63">
              <a:extLst>
                <a:ext uri="{FF2B5EF4-FFF2-40B4-BE49-F238E27FC236}">
                  <a16:creationId xmlns:a16="http://schemas.microsoft.com/office/drawing/2014/main" id="{05423599-63AB-47D6-B54A-EBACB4EDF98A}"/>
                </a:ext>
              </a:extLst>
            </p:cNvPr>
            <p:cNvSpPr/>
            <p:nvPr/>
          </p:nvSpPr>
          <p:spPr>
            <a:xfrm>
              <a:off x="6068600" y="822685"/>
              <a:ext cx="299077" cy="198871"/>
            </a:xfrm>
            <a:prstGeom prst="rect">
              <a:avLst/>
            </a:prstGeom>
            <a:noFill/>
          </p:spPr>
          <p:txBody>
            <a:bodyPr wrap="none">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r>
                <a:rPr kumimoji="0" lang="ja-JP" altLang="en-US" sz="738" kern="0" dirty="0">
                  <a:latin typeface="Meiryo UI"/>
                  <a:ea typeface="Meiryo UI"/>
                  <a:cs typeface="Arial" pitchFamily="34" charset="0"/>
                </a:rPr>
                <a:t>凡例</a:t>
              </a:r>
            </a:p>
          </p:txBody>
        </p:sp>
        <p:sp>
          <p:nvSpPr>
            <p:cNvPr id="65" name="フローチャート: 定義済み処理 64">
              <a:extLst>
                <a:ext uri="{FF2B5EF4-FFF2-40B4-BE49-F238E27FC236}">
                  <a16:creationId xmlns:a16="http://schemas.microsoft.com/office/drawing/2014/main" id="{C1DE21BC-6EDD-497A-ACA2-4502113C10DD}"/>
                </a:ext>
              </a:extLst>
            </p:cNvPr>
            <p:cNvSpPr/>
            <p:nvPr/>
          </p:nvSpPr>
          <p:spPr>
            <a:xfrm>
              <a:off x="8579834" y="853531"/>
              <a:ext cx="237359" cy="144000"/>
            </a:xfrm>
            <a:prstGeom prst="flowChartPredefinedProcess">
              <a:avLst/>
            </a:prstGeom>
            <a:noFill/>
            <a:ln w="19050" cap="flat" cmpd="sng" algn="ctr">
              <a:solidFill>
                <a:sysClr val="window" lastClr="FFFFFF">
                  <a:lumMod val="65000"/>
                </a:sysClr>
              </a:solidFill>
              <a:prstDash val="solid"/>
              <a:miter lim="800000"/>
            </a:ln>
            <a:effectLst/>
          </p:spPr>
          <p:txBody>
            <a:bodyPr wrap="none" lIns="0" tIns="33231" rIns="0" bIns="33231" rtlCol="0" anchor="ctr"/>
            <a:lstStyle/>
            <a:p>
              <a:pPr algn="ctr"/>
              <a:endParaRPr kumimoji="0" lang="ja-JP" altLang="en-US" sz="800" kern="0" dirty="0">
                <a:latin typeface="Meiryo UI" panose="020B0604030504040204" pitchFamily="50" charset="-128"/>
                <a:ea typeface="Meiryo UI" panose="020B0604030504040204" pitchFamily="50" charset="-128"/>
                <a:cs typeface="Arial" pitchFamily="34" charset="0"/>
              </a:endParaRPr>
            </a:p>
          </p:txBody>
        </p:sp>
        <p:sp>
          <p:nvSpPr>
            <p:cNvPr id="66" name="正方形/長方形 65">
              <a:extLst>
                <a:ext uri="{FF2B5EF4-FFF2-40B4-BE49-F238E27FC236}">
                  <a16:creationId xmlns:a16="http://schemas.microsoft.com/office/drawing/2014/main" id="{5BCC95E2-FE88-4F83-AB6F-4EA35FE30EC1}"/>
                </a:ext>
              </a:extLst>
            </p:cNvPr>
            <p:cNvSpPr/>
            <p:nvPr/>
          </p:nvSpPr>
          <p:spPr>
            <a:xfrm>
              <a:off x="8795264" y="822685"/>
              <a:ext cx="783386"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他業務プロセス</a:t>
              </a:r>
            </a:p>
          </p:txBody>
        </p:sp>
      </p:grpSp>
      <p:sp>
        <p:nvSpPr>
          <p:cNvPr id="68" name="ドーナツ 24">
            <a:extLst>
              <a:ext uri="{FF2B5EF4-FFF2-40B4-BE49-F238E27FC236}">
                <a16:creationId xmlns:a16="http://schemas.microsoft.com/office/drawing/2014/main" id="{7C0F16E5-678C-4096-90EA-32875EBA2466}"/>
              </a:ext>
            </a:extLst>
          </p:cNvPr>
          <p:cNvSpPr/>
          <p:nvPr/>
        </p:nvSpPr>
        <p:spPr bwMode="auto">
          <a:xfrm>
            <a:off x="7031783" y="3206177"/>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END</a:t>
            </a:r>
          </a:p>
        </p:txBody>
      </p:sp>
      <p:grpSp>
        <p:nvGrpSpPr>
          <p:cNvPr id="69" name="グループ化 68">
            <a:extLst>
              <a:ext uri="{FF2B5EF4-FFF2-40B4-BE49-F238E27FC236}">
                <a16:creationId xmlns:a16="http://schemas.microsoft.com/office/drawing/2014/main" id="{BA32B692-3087-45EF-9F99-1566124C2BCB}"/>
              </a:ext>
            </a:extLst>
          </p:cNvPr>
          <p:cNvGrpSpPr/>
          <p:nvPr/>
        </p:nvGrpSpPr>
        <p:grpSpPr>
          <a:xfrm>
            <a:off x="5194492" y="2995049"/>
            <a:ext cx="734400" cy="612227"/>
            <a:chOff x="3320370" y="3449261"/>
            <a:chExt cx="734400" cy="612227"/>
          </a:xfrm>
          <a:noFill/>
        </p:grpSpPr>
        <p:sp>
          <p:nvSpPr>
            <p:cNvPr id="73" name="正方形/長方形 72">
              <a:extLst>
                <a:ext uri="{FF2B5EF4-FFF2-40B4-BE49-F238E27FC236}">
                  <a16:creationId xmlns:a16="http://schemas.microsoft.com/office/drawing/2014/main" id="{D379E72D-B54C-4130-9565-C8692967D8FF}"/>
                </a:ext>
              </a:extLst>
            </p:cNvPr>
            <p:cNvSpPr/>
            <p:nvPr/>
          </p:nvSpPr>
          <p:spPr>
            <a:xfrm>
              <a:off x="3320370"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非化石</a:t>
              </a:r>
              <a:r>
                <a:rPr lang="ja-JP" altLang="en-US" sz="800">
                  <a:latin typeface="Meiryo UI" panose="020B0604030504040204" pitchFamily="50" charset="-128"/>
                  <a:ea typeface="Meiryo UI" panose="020B0604030504040204" pitchFamily="50" charset="-128"/>
                  <a:cs typeface="Arial" pitchFamily="34" charset="0"/>
                </a:rPr>
                <a:t>市場価格</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a:latin typeface="Meiryo UI" panose="020B0604030504040204" pitchFamily="50" charset="-128"/>
                  <a:ea typeface="Meiryo UI" panose="020B0604030504040204" pitchFamily="50" charset="-128"/>
                  <a:cs typeface="Arial" pitchFamily="34" charset="0"/>
                </a:rPr>
                <a:t>の確認</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74" name="テキスト ボックス 73">
              <a:extLst>
                <a:ext uri="{FF2B5EF4-FFF2-40B4-BE49-F238E27FC236}">
                  <a16:creationId xmlns:a16="http://schemas.microsoft.com/office/drawing/2014/main" id="{815AD59B-2446-44DD-A05B-4A199754845F}"/>
                </a:ext>
              </a:extLst>
            </p:cNvPr>
            <p:cNvSpPr txBox="1"/>
            <p:nvPr/>
          </p:nvSpPr>
          <p:spPr>
            <a:xfrm>
              <a:off x="3320370" y="3449261"/>
              <a:ext cx="268887" cy="181380"/>
            </a:xfrm>
            <a:prstGeom prst="rect">
              <a:avLst/>
            </a:prstGeom>
            <a:grp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05</a:t>
              </a:r>
              <a:endParaRPr lang="ja-JP" altLang="en-US" sz="800" dirty="0">
                <a:latin typeface="Meiryo UI" panose="020B0604030504040204" pitchFamily="50" charset="-128"/>
                <a:ea typeface="Meiryo UI" panose="020B0604030504040204" pitchFamily="50" charset="-128"/>
              </a:endParaRPr>
            </a:p>
          </p:txBody>
        </p:sp>
      </p:grpSp>
      <p:cxnSp>
        <p:nvCxnSpPr>
          <p:cNvPr id="75" name="直線矢印コネクタ 74">
            <a:extLst>
              <a:ext uri="{FF2B5EF4-FFF2-40B4-BE49-F238E27FC236}">
                <a16:creationId xmlns:a16="http://schemas.microsoft.com/office/drawing/2014/main" id="{79128620-F567-43D4-A9C1-59693C3CFF0F}"/>
              </a:ext>
            </a:extLst>
          </p:cNvPr>
          <p:cNvCxnSpPr>
            <a:cxnSpLocks/>
            <a:stCxn id="73" idx="3"/>
            <a:endCxn id="76" idx="1"/>
          </p:cNvCxnSpPr>
          <p:nvPr/>
        </p:nvCxnSpPr>
        <p:spPr>
          <a:xfrm>
            <a:off x="5928892" y="3384076"/>
            <a:ext cx="269129" cy="846"/>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76" name="ひし形 110">
            <a:extLst>
              <a:ext uri="{FF2B5EF4-FFF2-40B4-BE49-F238E27FC236}">
                <a16:creationId xmlns:a16="http://schemas.microsoft.com/office/drawing/2014/main" id="{587D03ED-C9D1-44D2-9431-1BD132B38591}"/>
              </a:ext>
            </a:extLst>
          </p:cNvPr>
          <p:cNvSpPr>
            <a:spLocks/>
          </p:cNvSpPr>
          <p:nvPr/>
        </p:nvSpPr>
        <p:spPr>
          <a:xfrm>
            <a:off x="6198021" y="3218768"/>
            <a:ext cx="473336" cy="332308"/>
          </a:xfrm>
          <a:prstGeom prst="diamond">
            <a:avLst/>
          </a:prstGeom>
          <a:noFill/>
          <a:ln w="12700" cap="flat" cmpd="sng" algn="ctr">
            <a:solidFill>
              <a:sysClr val="window" lastClr="FFFFFF">
                <a:lumMod val="50000"/>
              </a:sysClr>
            </a:solidFill>
            <a:prstDash val="solid"/>
            <a:miter lim="800000"/>
          </a:ln>
          <a:effectLst/>
        </p:spPr>
        <p:txBody>
          <a:bodyPr wrap="none" lIns="0" tIns="0" rIns="0" bIns="0" rtlCol="0" anchor="ctr"/>
          <a:lstStyle/>
          <a:p>
            <a:pPr algn="ctr">
              <a:defRPr/>
            </a:pPr>
            <a:r>
              <a:rPr kumimoji="0" lang="ja-JP" altLang="en-US" sz="800" kern="0" dirty="0">
                <a:latin typeface="Meiryo UI" panose="020B0604030504040204" pitchFamily="50" charset="-128"/>
                <a:ea typeface="Meiryo UI" panose="020B0604030504040204" pitchFamily="50" charset="-128"/>
              </a:rPr>
              <a:t>確認</a:t>
            </a:r>
            <a:endParaRPr kumimoji="0" lang="en-US" altLang="ja-JP" sz="800" kern="0" dirty="0">
              <a:latin typeface="Meiryo UI" panose="020B0604030504040204" pitchFamily="50" charset="-128"/>
              <a:ea typeface="Meiryo UI" panose="020B0604030504040204" pitchFamily="50" charset="-128"/>
            </a:endParaRPr>
          </a:p>
          <a:p>
            <a:pPr algn="ctr">
              <a:defRPr/>
            </a:pPr>
            <a:r>
              <a:rPr kumimoji="0" lang="ja-JP" altLang="en-US" sz="800" kern="0" dirty="0">
                <a:latin typeface="Meiryo UI" panose="020B0604030504040204" pitchFamily="50" charset="-128"/>
                <a:ea typeface="Meiryo UI" panose="020B0604030504040204" pitchFamily="50" charset="-128"/>
              </a:rPr>
              <a:t>結果</a:t>
            </a:r>
            <a:endParaRPr kumimoji="0" lang="en-US" altLang="ja-JP" sz="800" kern="0" dirty="0">
              <a:latin typeface="Meiryo UI" panose="020B0604030504040204" pitchFamily="50" charset="-128"/>
              <a:ea typeface="Meiryo UI" panose="020B0604030504040204" pitchFamily="50" charset="-128"/>
            </a:endParaRPr>
          </a:p>
        </p:txBody>
      </p:sp>
      <p:sp>
        <p:nvSpPr>
          <p:cNvPr id="77" name="正方形/長方形 76">
            <a:extLst>
              <a:ext uri="{FF2B5EF4-FFF2-40B4-BE49-F238E27FC236}">
                <a16:creationId xmlns:a16="http://schemas.microsoft.com/office/drawing/2014/main" id="{8B7CDF86-3751-4A3B-94E1-7A1E96A2DECC}"/>
              </a:ext>
            </a:extLst>
          </p:cNvPr>
          <p:cNvSpPr/>
          <p:nvPr/>
        </p:nvSpPr>
        <p:spPr>
          <a:xfrm>
            <a:off x="6368309" y="2950684"/>
            <a:ext cx="473335"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却下</a:t>
            </a:r>
          </a:p>
        </p:txBody>
      </p:sp>
      <p:sp>
        <p:nvSpPr>
          <p:cNvPr id="78" name="正方形/長方形 77">
            <a:extLst>
              <a:ext uri="{FF2B5EF4-FFF2-40B4-BE49-F238E27FC236}">
                <a16:creationId xmlns:a16="http://schemas.microsoft.com/office/drawing/2014/main" id="{3C296BCA-CFBA-4470-A093-E0B9B6AB0906}"/>
              </a:ext>
            </a:extLst>
          </p:cNvPr>
          <p:cNvSpPr/>
          <p:nvPr/>
        </p:nvSpPr>
        <p:spPr>
          <a:xfrm>
            <a:off x="6584255" y="3495994"/>
            <a:ext cx="473335"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承認</a:t>
            </a:r>
          </a:p>
        </p:txBody>
      </p:sp>
      <p:cxnSp>
        <p:nvCxnSpPr>
          <p:cNvPr id="134" name="直線矢印コネクタ 133">
            <a:extLst>
              <a:ext uri="{FF2B5EF4-FFF2-40B4-BE49-F238E27FC236}">
                <a16:creationId xmlns:a16="http://schemas.microsoft.com/office/drawing/2014/main" id="{1BFEDFD2-B1FD-42BA-9374-2549086AD5DB}"/>
              </a:ext>
            </a:extLst>
          </p:cNvPr>
          <p:cNvCxnSpPr>
            <a:cxnSpLocks/>
            <a:stCxn id="76" idx="3"/>
            <a:endCxn id="68" idx="2"/>
          </p:cNvCxnSpPr>
          <p:nvPr/>
        </p:nvCxnSpPr>
        <p:spPr>
          <a:xfrm>
            <a:off x="6671357" y="3384922"/>
            <a:ext cx="360426" cy="4543"/>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136" name="直線矢印コネクタ 206">
            <a:extLst>
              <a:ext uri="{FF2B5EF4-FFF2-40B4-BE49-F238E27FC236}">
                <a16:creationId xmlns:a16="http://schemas.microsoft.com/office/drawing/2014/main" id="{56D471D5-6F3E-4B55-ACBA-E0FCC6ACFF38}"/>
              </a:ext>
            </a:extLst>
          </p:cNvPr>
          <p:cNvCxnSpPr>
            <a:cxnSpLocks/>
            <a:stCxn id="76" idx="0"/>
            <a:endCxn id="89" idx="0"/>
          </p:cNvCxnSpPr>
          <p:nvPr/>
        </p:nvCxnSpPr>
        <p:spPr>
          <a:xfrm rot="16200000" flipH="1" flipV="1">
            <a:off x="3811158" y="1792370"/>
            <a:ext cx="1197133" cy="4049928"/>
          </a:xfrm>
          <a:prstGeom prst="bentConnector3">
            <a:avLst>
              <a:gd name="adj1" fmla="val -23656"/>
            </a:avLst>
          </a:prstGeom>
          <a:noFill/>
          <a:ln w="6350" cap="flat" cmpd="sng" algn="ctr">
            <a:solidFill>
              <a:sysClr val="window" lastClr="FFFFFF">
                <a:lumMod val="65000"/>
              </a:sysClr>
            </a:solidFill>
            <a:prstDash val="solid"/>
            <a:miter lim="800000"/>
            <a:tailEnd type="triangle"/>
          </a:ln>
          <a:effectLst/>
        </p:spPr>
      </p:cxnSp>
      <p:grpSp>
        <p:nvGrpSpPr>
          <p:cNvPr id="45" name="グループ化 44">
            <a:extLst>
              <a:ext uri="{FF2B5EF4-FFF2-40B4-BE49-F238E27FC236}">
                <a16:creationId xmlns:a16="http://schemas.microsoft.com/office/drawing/2014/main" id="{DF044093-DA40-43A0-A1E4-1B83981776AE}"/>
              </a:ext>
            </a:extLst>
          </p:cNvPr>
          <p:cNvGrpSpPr/>
          <p:nvPr/>
        </p:nvGrpSpPr>
        <p:grpSpPr>
          <a:xfrm>
            <a:off x="4051474" y="4247887"/>
            <a:ext cx="734400" cy="612227"/>
            <a:chOff x="3320370" y="3449261"/>
            <a:chExt cx="734400" cy="612227"/>
          </a:xfrm>
          <a:noFill/>
        </p:grpSpPr>
        <p:sp>
          <p:nvSpPr>
            <p:cNvPr id="46" name="正方形/長方形 45">
              <a:extLst>
                <a:ext uri="{FF2B5EF4-FFF2-40B4-BE49-F238E27FC236}">
                  <a16:creationId xmlns:a16="http://schemas.microsoft.com/office/drawing/2014/main" id="{405FB4D5-E0CF-4A37-88F4-9C8E9B3897EA}"/>
                </a:ext>
              </a:extLst>
            </p:cNvPr>
            <p:cNvSpPr/>
            <p:nvPr/>
          </p:nvSpPr>
          <p:spPr>
            <a:xfrm>
              <a:off x="3320370"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非化石市場価格</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の結果確認・</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確認依頼</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47" name="テキスト ボックス 46">
              <a:extLst>
                <a:ext uri="{FF2B5EF4-FFF2-40B4-BE49-F238E27FC236}">
                  <a16:creationId xmlns:a16="http://schemas.microsoft.com/office/drawing/2014/main" id="{BFE4912E-AD56-4EDC-B874-B26F524EA629}"/>
                </a:ext>
              </a:extLst>
            </p:cNvPr>
            <p:cNvSpPr txBox="1"/>
            <p:nvPr/>
          </p:nvSpPr>
          <p:spPr>
            <a:xfrm>
              <a:off x="3320370" y="3449261"/>
              <a:ext cx="268887" cy="181380"/>
            </a:xfrm>
            <a:prstGeom prst="rect">
              <a:avLst/>
            </a:prstGeom>
            <a:grp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03</a:t>
              </a:r>
              <a:endParaRPr lang="ja-JP" altLang="en-US" sz="800" dirty="0">
                <a:latin typeface="Meiryo UI" panose="020B0604030504040204" pitchFamily="50" charset="-128"/>
                <a:ea typeface="Meiryo UI" panose="020B0604030504040204" pitchFamily="50" charset="-128"/>
              </a:endParaRPr>
            </a:p>
          </p:txBody>
        </p:sp>
      </p:grpSp>
      <p:grpSp>
        <p:nvGrpSpPr>
          <p:cNvPr id="48" name="グループ化 47">
            <a:extLst>
              <a:ext uri="{FF2B5EF4-FFF2-40B4-BE49-F238E27FC236}">
                <a16:creationId xmlns:a16="http://schemas.microsoft.com/office/drawing/2014/main" id="{4AED0BFC-A0BA-476A-8F36-C973E3982562}"/>
              </a:ext>
            </a:extLst>
          </p:cNvPr>
          <p:cNvGrpSpPr/>
          <p:nvPr/>
        </p:nvGrpSpPr>
        <p:grpSpPr>
          <a:xfrm>
            <a:off x="4051474" y="2995049"/>
            <a:ext cx="734400" cy="612227"/>
            <a:chOff x="3320370" y="3449261"/>
            <a:chExt cx="734400" cy="612227"/>
          </a:xfrm>
          <a:noFill/>
        </p:grpSpPr>
        <p:sp>
          <p:nvSpPr>
            <p:cNvPr id="49" name="正方形/長方形 48">
              <a:extLst>
                <a:ext uri="{FF2B5EF4-FFF2-40B4-BE49-F238E27FC236}">
                  <a16:creationId xmlns:a16="http://schemas.microsoft.com/office/drawing/2014/main" id="{E5CB7C02-E2F8-403D-8978-C5D02C5B1F82}"/>
                </a:ext>
              </a:extLst>
            </p:cNvPr>
            <p:cNvSpPr/>
            <p:nvPr/>
          </p:nvSpPr>
          <p:spPr>
            <a:xfrm>
              <a:off x="3320370" y="3615088"/>
              <a:ext cx="734400" cy="446400"/>
            </a:xfrm>
            <a:prstGeom prst="rect">
              <a:avLst/>
            </a:prstGeom>
            <a:grp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非化石市場価格</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の結果確認依頼</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の受領</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50" name="テキスト ボックス 49">
              <a:extLst>
                <a:ext uri="{FF2B5EF4-FFF2-40B4-BE49-F238E27FC236}">
                  <a16:creationId xmlns:a16="http://schemas.microsoft.com/office/drawing/2014/main" id="{4229ED5D-B00B-42EA-AA7A-D35B95D90740}"/>
                </a:ext>
              </a:extLst>
            </p:cNvPr>
            <p:cNvSpPr txBox="1"/>
            <p:nvPr/>
          </p:nvSpPr>
          <p:spPr>
            <a:xfrm>
              <a:off x="3320370" y="3449261"/>
              <a:ext cx="268887" cy="181380"/>
            </a:xfrm>
            <a:prstGeom prst="rect">
              <a:avLst/>
            </a:prstGeom>
            <a:grp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04</a:t>
              </a:r>
            </a:p>
          </p:txBody>
        </p:sp>
      </p:grpSp>
      <p:sp>
        <p:nvSpPr>
          <p:cNvPr id="51" name="正方形/長方形 36">
            <a:extLst>
              <a:ext uri="{FF2B5EF4-FFF2-40B4-BE49-F238E27FC236}">
                <a16:creationId xmlns:a16="http://schemas.microsoft.com/office/drawing/2014/main" id="{5187FF96-532F-43DD-8EF4-F7E522C92773}"/>
              </a:ext>
            </a:extLst>
          </p:cNvPr>
          <p:cNvSpPr/>
          <p:nvPr/>
        </p:nvSpPr>
        <p:spPr>
          <a:xfrm>
            <a:off x="4263478" y="6276431"/>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sp>
        <p:nvSpPr>
          <p:cNvPr id="52" name="正方形/長方形 51">
            <a:extLst>
              <a:ext uri="{FF2B5EF4-FFF2-40B4-BE49-F238E27FC236}">
                <a16:creationId xmlns:a16="http://schemas.microsoft.com/office/drawing/2014/main" id="{77DBEBCD-2F51-4B90-BC60-AE8E887B8092}"/>
              </a:ext>
            </a:extLst>
          </p:cNvPr>
          <p:cNvSpPr/>
          <p:nvPr/>
        </p:nvSpPr>
        <p:spPr>
          <a:xfrm>
            <a:off x="4351292" y="6276431"/>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53" name="直線矢印コネクタ 52">
            <a:extLst>
              <a:ext uri="{FF2B5EF4-FFF2-40B4-BE49-F238E27FC236}">
                <a16:creationId xmlns:a16="http://schemas.microsoft.com/office/drawing/2014/main" id="{C5655924-2077-44A9-A4AE-F77766C3313C}"/>
              </a:ext>
            </a:extLst>
          </p:cNvPr>
          <p:cNvCxnSpPr>
            <a:cxnSpLocks/>
            <a:endCxn id="46" idx="2"/>
          </p:cNvCxnSpPr>
          <p:nvPr/>
        </p:nvCxnSpPr>
        <p:spPr>
          <a:xfrm flipV="1">
            <a:off x="4418674" y="4860113"/>
            <a:ext cx="0" cy="1008000"/>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54" name="グループ化 53">
            <a:extLst>
              <a:ext uri="{FF2B5EF4-FFF2-40B4-BE49-F238E27FC236}">
                <a16:creationId xmlns:a16="http://schemas.microsoft.com/office/drawing/2014/main" id="{5EFD7D94-4310-467A-8035-CD84E08F726A}"/>
              </a:ext>
            </a:extLst>
          </p:cNvPr>
          <p:cNvGrpSpPr/>
          <p:nvPr/>
        </p:nvGrpSpPr>
        <p:grpSpPr>
          <a:xfrm>
            <a:off x="4296158" y="5901101"/>
            <a:ext cx="254269" cy="450827"/>
            <a:chOff x="2515451" y="5897715"/>
            <a:chExt cx="254269" cy="450827"/>
          </a:xfrm>
        </p:grpSpPr>
        <p:sp>
          <p:nvSpPr>
            <p:cNvPr id="55" name="Freeform 266">
              <a:extLst>
                <a:ext uri="{FF2B5EF4-FFF2-40B4-BE49-F238E27FC236}">
                  <a16:creationId xmlns:a16="http://schemas.microsoft.com/office/drawing/2014/main" id="{C0491B65-5ADE-4B08-BA7B-53D20493E8F3}"/>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56" name="正方形/長方形 36">
              <a:extLst>
                <a:ext uri="{FF2B5EF4-FFF2-40B4-BE49-F238E27FC236}">
                  <a16:creationId xmlns:a16="http://schemas.microsoft.com/office/drawing/2014/main" id="{348720CC-4708-4A65-B985-C5B2C95F0711}"/>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cxnSp>
        <p:nvCxnSpPr>
          <p:cNvPr id="70" name="直線矢印コネクタ 69">
            <a:extLst>
              <a:ext uri="{FF2B5EF4-FFF2-40B4-BE49-F238E27FC236}">
                <a16:creationId xmlns:a16="http://schemas.microsoft.com/office/drawing/2014/main" id="{2F99437D-D3EA-4C76-AF4E-F5687CF1FD5D}"/>
              </a:ext>
            </a:extLst>
          </p:cNvPr>
          <p:cNvCxnSpPr>
            <a:cxnSpLocks/>
            <a:stCxn id="46" idx="0"/>
            <a:endCxn id="49" idx="2"/>
          </p:cNvCxnSpPr>
          <p:nvPr/>
        </p:nvCxnSpPr>
        <p:spPr>
          <a:xfrm flipV="1">
            <a:off x="4418674" y="3607276"/>
            <a:ext cx="0" cy="806438"/>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71" name="直線矢印コネクタ 70">
            <a:extLst>
              <a:ext uri="{FF2B5EF4-FFF2-40B4-BE49-F238E27FC236}">
                <a16:creationId xmlns:a16="http://schemas.microsoft.com/office/drawing/2014/main" id="{72C547A3-C621-47F0-9324-4CF0F785A5D7}"/>
              </a:ext>
            </a:extLst>
          </p:cNvPr>
          <p:cNvCxnSpPr>
            <a:cxnSpLocks/>
            <a:stCxn id="49" idx="3"/>
            <a:endCxn id="73" idx="1"/>
          </p:cNvCxnSpPr>
          <p:nvPr/>
        </p:nvCxnSpPr>
        <p:spPr>
          <a:xfrm>
            <a:off x="4785874" y="3384076"/>
            <a:ext cx="408618" cy="0"/>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72" name="直線矢印コネクタ 71">
            <a:extLst>
              <a:ext uri="{FF2B5EF4-FFF2-40B4-BE49-F238E27FC236}">
                <a16:creationId xmlns:a16="http://schemas.microsoft.com/office/drawing/2014/main" id="{0BE1A39F-8988-403A-AD20-65CCCCD6CCB5}"/>
              </a:ext>
            </a:extLst>
          </p:cNvPr>
          <p:cNvCxnSpPr>
            <a:cxnSpLocks/>
            <a:stCxn id="102" idx="3"/>
            <a:endCxn id="46" idx="1"/>
          </p:cNvCxnSpPr>
          <p:nvPr/>
        </p:nvCxnSpPr>
        <p:spPr>
          <a:xfrm>
            <a:off x="3757151" y="4636914"/>
            <a:ext cx="294323" cy="0"/>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87" name="正方形/長方形 36">
            <a:extLst>
              <a:ext uri="{FF2B5EF4-FFF2-40B4-BE49-F238E27FC236}">
                <a16:creationId xmlns:a16="http://schemas.microsoft.com/office/drawing/2014/main" id="{315D003B-9ED5-4349-B44F-916D257E3079}"/>
              </a:ext>
            </a:extLst>
          </p:cNvPr>
          <p:cNvSpPr/>
          <p:nvPr/>
        </p:nvSpPr>
        <p:spPr>
          <a:xfrm>
            <a:off x="5421196" y="6276431"/>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sp>
        <p:nvSpPr>
          <p:cNvPr id="88" name="正方形/長方形 87">
            <a:extLst>
              <a:ext uri="{FF2B5EF4-FFF2-40B4-BE49-F238E27FC236}">
                <a16:creationId xmlns:a16="http://schemas.microsoft.com/office/drawing/2014/main" id="{5971F84C-05DE-4275-BB56-0737215D71F5}"/>
              </a:ext>
            </a:extLst>
          </p:cNvPr>
          <p:cNvSpPr/>
          <p:nvPr/>
        </p:nvSpPr>
        <p:spPr>
          <a:xfrm>
            <a:off x="5509010" y="6276431"/>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90" name="直線矢印コネクタ 89">
            <a:extLst>
              <a:ext uri="{FF2B5EF4-FFF2-40B4-BE49-F238E27FC236}">
                <a16:creationId xmlns:a16="http://schemas.microsoft.com/office/drawing/2014/main" id="{01FC7C76-59CA-4396-BD1B-9F4ECC84D789}"/>
              </a:ext>
            </a:extLst>
          </p:cNvPr>
          <p:cNvCxnSpPr>
            <a:cxnSpLocks/>
            <a:endCxn id="73" idx="2"/>
          </p:cNvCxnSpPr>
          <p:nvPr/>
        </p:nvCxnSpPr>
        <p:spPr>
          <a:xfrm flipH="1" flipV="1">
            <a:off x="5561692" y="3607276"/>
            <a:ext cx="14700" cy="2260838"/>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91" name="グループ化 90">
            <a:extLst>
              <a:ext uri="{FF2B5EF4-FFF2-40B4-BE49-F238E27FC236}">
                <a16:creationId xmlns:a16="http://schemas.microsoft.com/office/drawing/2014/main" id="{86396C96-8FB6-4524-A97C-0D55F3D4297C}"/>
              </a:ext>
            </a:extLst>
          </p:cNvPr>
          <p:cNvGrpSpPr/>
          <p:nvPr/>
        </p:nvGrpSpPr>
        <p:grpSpPr>
          <a:xfrm>
            <a:off x="5453876" y="5901101"/>
            <a:ext cx="254269" cy="450827"/>
            <a:chOff x="2515451" y="5897715"/>
            <a:chExt cx="254269" cy="450827"/>
          </a:xfrm>
        </p:grpSpPr>
        <p:sp>
          <p:nvSpPr>
            <p:cNvPr id="92" name="Freeform 266">
              <a:extLst>
                <a:ext uri="{FF2B5EF4-FFF2-40B4-BE49-F238E27FC236}">
                  <a16:creationId xmlns:a16="http://schemas.microsoft.com/office/drawing/2014/main" id="{46AFF92E-DB35-4DB1-ACE4-0AE763D923B2}"/>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93" name="正方形/長方形 36">
              <a:extLst>
                <a:ext uri="{FF2B5EF4-FFF2-40B4-BE49-F238E27FC236}">
                  <a16:creationId xmlns:a16="http://schemas.microsoft.com/office/drawing/2014/main" id="{747585DB-62B7-4430-B8EA-E76E26C1B240}"/>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67" name="正方形/長方形 66">
            <a:extLst>
              <a:ext uri="{FF2B5EF4-FFF2-40B4-BE49-F238E27FC236}">
                <a16:creationId xmlns:a16="http://schemas.microsoft.com/office/drawing/2014/main" id="{A8F6D97C-0637-44D5-9D1F-B749BC1E072E}"/>
              </a:ext>
            </a:extLst>
          </p:cNvPr>
          <p:cNvSpPr/>
          <p:nvPr/>
        </p:nvSpPr>
        <p:spPr>
          <a:xfrm>
            <a:off x="4681268" y="1711210"/>
            <a:ext cx="4839800" cy="212295"/>
          </a:xfrm>
          <a:prstGeom prst="rect">
            <a:avLst/>
          </a:prstGeom>
          <a:noFill/>
          <a:ln w="19050" cap="flat" cmpd="sng" algn="ctr">
            <a:noFill/>
            <a:prstDash val="solid"/>
            <a:miter lim="800000"/>
          </a:ln>
          <a:effectLst/>
        </p:spPr>
        <p:txBody>
          <a:bodyPr wrap="none" lIns="0" tIns="36000" rIns="0" bIns="36000" rtlCol="0" anchor="ctr"/>
          <a:lstStyle/>
          <a:p>
            <a:pPr algn="ctr"/>
            <a:r>
              <a:rPr kumimoji="0" lang="en-US" altLang="ja-JP" sz="900" kern="0" dirty="0">
                <a:latin typeface="Meiryo UI"/>
                <a:ea typeface="Meiryo UI"/>
                <a:cs typeface="Arial" pitchFamily="34" charset="0"/>
              </a:rPr>
              <a:t>※1 FIP</a:t>
            </a:r>
            <a:r>
              <a:rPr lang="ja-JP" altLang="en-US" sz="900" dirty="0">
                <a:latin typeface="Meiryo UI" panose="020B0604030504040204" pitchFamily="50" charset="-128"/>
                <a:ea typeface="Meiryo UI" panose="020B0604030504040204" pitchFamily="50" charset="-128"/>
              </a:rPr>
              <a:t>交付金算定時点</a:t>
            </a:r>
            <a:r>
              <a:rPr lang="en-US" altLang="ja-JP" sz="900" dirty="0">
                <a:latin typeface="Meiryo UI" panose="020B0604030504040204" pitchFamily="50" charset="-128"/>
                <a:ea typeface="Meiryo UI" panose="020B0604030504040204" pitchFamily="50" charset="-128"/>
              </a:rPr>
              <a:t>(</a:t>
            </a:r>
            <a:r>
              <a:rPr lang="ja-JP" altLang="en-US" sz="900" dirty="0">
                <a:latin typeface="Meiryo UI" panose="020B0604030504040204" pitchFamily="50" charset="-128"/>
                <a:ea typeface="Meiryo UI" panose="020B0604030504040204" pitchFamily="50" charset="-128"/>
              </a:rPr>
              <a:t>対象月</a:t>
            </a:r>
            <a:r>
              <a:rPr lang="en-US" altLang="ja-JP" sz="900" dirty="0">
                <a:latin typeface="Meiryo UI" panose="020B0604030504040204" pitchFamily="50" charset="-128"/>
                <a:ea typeface="Meiryo UI" panose="020B0604030504040204" pitchFamily="50" charset="-128"/>
              </a:rPr>
              <a:t>+2</a:t>
            </a:r>
            <a:r>
              <a:rPr lang="ja-JP" altLang="en-US" sz="900" dirty="0">
                <a:latin typeface="Meiryo UI" panose="020B0604030504040204" pitchFamily="50" charset="-128"/>
                <a:ea typeface="Meiryo UI" panose="020B0604030504040204" pitchFamily="50" charset="-128"/>
              </a:rPr>
              <a:t>ヶ月</a:t>
            </a:r>
            <a:r>
              <a:rPr lang="en-US" altLang="ja-JP" sz="900" dirty="0">
                <a:latin typeface="Meiryo UI" panose="020B0604030504040204" pitchFamily="50" charset="-128"/>
                <a:ea typeface="Meiryo UI" panose="020B0604030504040204" pitchFamily="50" charset="-128"/>
              </a:rPr>
              <a:t>)</a:t>
            </a:r>
            <a:r>
              <a:rPr lang="ja-JP" altLang="en-US" sz="900" dirty="0">
                <a:latin typeface="Meiryo UI" panose="020B0604030504040204" pitchFamily="50" charset="-128"/>
                <a:ea typeface="Meiryo UI" panose="020B0604030504040204" pitchFamily="50" charset="-128"/>
              </a:rPr>
              <a:t>から直近</a:t>
            </a:r>
            <a:r>
              <a:rPr lang="en-US" altLang="ja-JP" sz="900" dirty="0">
                <a:latin typeface="Meiryo UI" panose="020B0604030504040204" pitchFamily="50" charset="-128"/>
                <a:ea typeface="Meiryo UI" panose="020B0604030504040204" pitchFamily="50" charset="-128"/>
              </a:rPr>
              <a:t>1</a:t>
            </a:r>
            <a:r>
              <a:rPr lang="ja-JP" altLang="en-US" sz="900" dirty="0">
                <a:latin typeface="Meiryo UI" panose="020B0604030504040204" pitchFamily="50" charset="-128"/>
                <a:ea typeface="Meiryo UI" panose="020B0604030504040204" pitchFamily="50" charset="-128"/>
              </a:rPr>
              <a:t>年分</a:t>
            </a:r>
            <a:r>
              <a:rPr lang="en-US" altLang="ja-JP" sz="900" dirty="0">
                <a:latin typeface="Meiryo UI" panose="020B0604030504040204" pitchFamily="50" charset="-128"/>
                <a:ea typeface="Meiryo UI" panose="020B0604030504040204" pitchFamily="50" charset="-128"/>
              </a:rPr>
              <a:t>(</a:t>
            </a:r>
            <a:r>
              <a:rPr lang="ja-JP" altLang="en-US" sz="900" dirty="0">
                <a:latin typeface="Meiryo UI" panose="020B0604030504040204" pitchFamily="50" charset="-128"/>
                <a:ea typeface="Meiryo UI" panose="020B0604030504040204" pitchFamily="50" charset="-128"/>
              </a:rPr>
              <a:t>対象月</a:t>
            </a:r>
            <a:r>
              <a:rPr lang="en-US" altLang="ja-JP" sz="900" dirty="0">
                <a:latin typeface="Meiryo UI" panose="020B0604030504040204" pitchFamily="50" charset="-128"/>
                <a:ea typeface="Meiryo UI" panose="020B0604030504040204" pitchFamily="50" charset="-128"/>
              </a:rPr>
              <a:t>+1</a:t>
            </a:r>
            <a:r>
              <a:rPr lang="ja-JP" altLang="en-US" sz="900" dirty="0">
                <a:latin typeface="Meiryo UI" panose="020B0604030504040204" pitchFamily="50" charset="-128"/>
                <a:ea typeface="Meiryo UI" panose="020B0604030504040204" pitchFamily="50" charset="-128"/>
              </a:rPr>
              <a:t>ヶ月までの</a:t>
            </a:r>
            <a:r>
              <a:rPr lang="en-US" altLang="ja-JP" sz="900" dirty="0">
                <a:latin typeface="Meiryo UI" panose="020B0604030504040204" pitchFamily="50" charset="-128"/>
                <a:ea typeface="Meiryo UI" panose="020B0604030504040204" pitchFamily="50" charset="-128"/>
              </a:rPr>
              <a:t>12</a:t>
            </a:r>
            <a:r>
              <a:rPr lang="ja-JP" altLang="en-US" sz="900" dirty="0">
                <a:latin typeface="Meiryo UI" panose="020B0604030504040204" pitchFamily="50" charset="-128"/>
                <a:ea typeface="Meiryo UI" panose="020B0604030504040204" pitchFamily="50" charset="-128"/>
              </a:rPr>
              <a:t>ヶ月分</a:t>
            </a:r>
            <a:r>
              <a:rPr lang="en-US" altLang="ja-JP" sz="900" dirty="0">
                <a:latin typeface="Meiryo UI" panose="020B0604030504040204" pitchFamily="50" charset="-128"/>
                <a:ea typeface="Meiryo UI" panose="020B0604030504040204" pitchFamily="50" charset="-128"/>
              </a:rPr>
              <a:t>)</a:t>
            </a:r>
            <a:r>
              <a:rPr lang="ja-JP" altLang="en-US" sz="900" dirty="0">
                <a:latin typeface="Meiryo UI" panose="020B0604030504040204" pitchFamily="50" charset="-128"/>
                <a:ea typeface="Meiryo UI" panose="020B0604030504040204" pitchFamily="50" charset="-128"/>
              </a:rPr>
              <a:t>の価格が必要</a:t>
            </a:r>
            <a:endParaRPr kumimoji="0" lang="en-US" altLang="ja-JP" sz="900" kern="0" dirty="0">
              <a:latin typeface="Meiryo UI"/>
              <a:ea typeface="Meiryo UI"/>
              <a:cs typeface="Arial" pitchFamily="34" charset="0"/>
            </a:endParaRPr>
          </a:p>
        </p:txBody>
      </p:sp>
    </p:spTree>
    <p:extLst>
      <p:ext uri="{BB962C8B-B14F-4D97-AF65-F5344CB8AC3E}">
        <p14:creationId xmlns:p14="http://schemas.microsoft.com/office/powerpoint/2010/main" val="2851872995"/>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ja-JP" altLang="en-US" dirty="0">
                <a:latin typeface="Meiryo UI" panose="020B0604030504040204" pitchFamily="50" charset="-128"/>
                <a:ea typeface="Meiryo UI" panose="020B0604030504040204" pitchFamily="50" charset="-128"/>
              </a:rPr>
              <a:t>業務フロー</a:t>
            </a:r>
            <a:br>
              <a:rPr lang="en-US" altLang="ja-JP" dirty="0">
                <a:latin typeface="Meiryo UI" panose="020B0604030504040204" pitchFamily="50" charset="-128"/>
                <a:ea typeface="Meiryo UI" panose="020B0604030504040204" pitchFamily="50" charset="-128"/>
              </a:rPr>
            </a:br>
            <a:r>
              <a:rPr lang="ja-JP" altLang="en-US" dirty="0">
                <a:latin typeface="Meiryo UI" panose="020B0604030504040204" pitchFamily="50" charset="-128"/>
                <a:ea typeface="Meiryo UI" panose="020B0604030504040204" pitchFamily="50" charset="-128"/>
              </a:rPr>
              <a:t>事前準備：</a:t>
            </a:r>
            <a:r>
              <a:rPr lang="zh-TW" altLang="en-US" dirty="0">
                <a:latin typeface="Meiryo UI" panose="020B0604030504040204" pitchFamily="50" charset="-128"/>
                <a:ea typeface="Meiryo UI" panose="020B0604030504040204" pitchFamily="50" charset="-128"/>
              </a:rPr>
              <a:t>算定諸元管理 </a:t>
            </a:r>
            <a:r>
              <a:rPr lang="en-US" altLang="zh-TW" dirty="0">
                <a:latin typeface="Meiryo UI" panose="020B0604030504040204" pitchFamily="50" charset="-128"/>
                <a:ea typeface="Meiryo UI" panose="020B0604030504040204" pitchFamily="50" charset="-128"/>
              </a:rPr>
              <a:t>– JEPX</a:t>
            </a:r>
            <a:r>
              <a:rPr lang="zh-TW" altLang="en-US" dirty="0">
                <a:latin typeface="Meiryo UI" panose="020B0604030504040204" pitchFamily="50" charset="-128"/>
                <a:ea typeface="Meiryo UI" panose="020B0604030504040204" pitchFamily="50" charset="-128"/>
              </a:rPr>
              <a:t>非化石価値取引市場価格</a:t>
            </a:r>
            <a:endParaRPr kumimoji="1" lang="ja-JP" altLang="en-US" dirty="0">
              <a:latin typeface="Meiryo UI" panose="020B0604030504040204" pitchFamily="50" charset="-128"/>
              <a:ea typeface="Meiryo UI" panose="020B0604030504040204" pitchFamily="50" charset="-128"/>
            </a:endParaRPr>
          </a:p>
        </p:txBody>
      </p:sp>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2201991823"/>
              </p:ext>
            </p:extLst>
          </p:nvPr>
        </p:nvGraphicFramePr>
        <p:xfrm>
          <a:off x="141614" y="1118597"/>
          <a:ext cx="9511433" cy="5473273"/>
        </p:xfrm>
        <a:graphic>
          <a:graphicData uri="http://schemas.openxmlformats.org/drawingml/2006/table">
            <a:tbl>
              <a:tblPr firstRow="1" bandRow="1">
                <a:tableStyleId>{2D5ABB26-0587-4C30-8999-92F81FD0307C}</a:tableStyleId>
              </a:tblPr>
              <a:tblGrid>
                <a:gridCol w="367433">
                  <a:extLst>
                    <a:ext uri="{9D8B030D-6E8A-4147-A177-3AD203B41FA5}">
                      <a16:colId xmlns:a16="http://schemas.microsoft.com/office/drawing/2014/main" val="358073148"/>
                    </a:ext>
                  </a:extLst>
                </a:gridCol>
                <a:gridCol w="692468">
                  <a:extLst>
                    <a:ext uri="{9D8B030D-6E8A-4147-A177-3AD203B41FA5}">
                      <a16:colId xmlns:a16="http://schemas.microsoft.com/office/drawing/2014/main" val="3311309282"/>
                    </a:ext>
                  </a:extLst>
                </a:gridCol>
                <a:gridCol w="6215285">
                  <a:extLst>
                    <a:ext uri="{9D8B030D-6E8A-4147-A177-3AD203B41FA5}">
                      <a16:colId xmlns:a16="http://schemas.microsoft.com/office/drawing/2014/main" val="1235158156"/>
                    </a:ext>
                  </a:extLst>
                </a:gridCol>
                <a:gridCol w="162351">
                  <a:extLst>
                    <a:ext uri="{9D8B030D-6E8A-4147-A177-3AD203B41FA5}">
                      <a16:colId xmlns:a16="http://schemas.microsoft.com/office/drawing/2014/main" val="2288686761"/>
                    </a:ext>
                  </a:extLst>
                </a:gridCol>
                <a:gridCol w="1084082">
                  <a:extLst>
                    <a:ext uri="{9D8B030D-6E8A-4147-A177-3AD203B41FA5}">
                      <a16:colId xmlns:a16="http://schemas.microsoft.com/office/drawing/2014/main" val="2107820620"/>
                    </a:ext>
                  </a:extLst>
                </a:gridCol>
                <a:gridCol w="989814">
                  <a:extLst>
                    <a:ext uri="{9D8B030D-6E8A-4147-A177-3AD203B41FA5}">
                      <a16:colId xmlns:a16="http://schemas.microsoft.com/office/drawing/2014/main" val="2019607348"/>
                    </a:ext>
                  </a:extLst>
                </a:gridCol>
              </a:tblGrid>
              <a:tr h="304307">
                <a:tc gridSpan="2">
                  <a:txBody>
                    <a:bodyPr/>
                    <a:lstStyle/>
                    <a:p>
                      <a:pPr algn="l"/>
                      <a:r>
                        <a:rPr kumimoji="1" lang="ja-JP" altLang="en-US" sz="1200" b="0" dirty="0">
                          <a:latin typeface="Meiryo UI" panose="020B0604030504040204" pitchFamily="50" charset="-128"/>
                          <a:ea typeface="Meiryo UI" panose="020B0604030504040204" pitchFamily="50" charset="-128"/>
                        </a:rPr>
                        <a:t>業務</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2">
                  <a:txBody>
                    <a:bodyPr/>
                    <a:lstStyle/>
                    <a:p>
                      <a:pPr algn="l"/>
                      <a:r>
                        <a:rPr lang="ja-JP" altLang="en-US" sz="1200" dirty="0">
                          <a:latin typeface="Meiryo UI" panose="020B0604030504040204" pitchFamily="50" charset="-128"/>
                          <a:ea typeface="Meiryo UI" panose="020B0604030504040204" pitchFamily="50" charset="-128"/>
                        </a:rPr>
                        <a:t>算定諸元管理 </a:t>
                      </a:r>
                      <a:r>
                        <a:rPr lang="en-US" altLang="ja-JP" sz="1200" dirty="0">
                          <a:latin typeface="Arial" panose="020B0604020202020204" pitchFamily="34" charset="0"/>
                          <a:ea typeface="Meiryo UI" panose="020B0604030504040204" pitchFamily="50" charset="-128"/>
                          <a:cs typeface="Arial" panose="020B0604020202020204" pitchFamily="34" charset="0"/>
                        </a:rPr>
                        <a:t>– JEPX</a:t>
                      </a:r>
                      <a:r>
                        <a:rPr kumimoji="1" lang="ja-JP" altLang="en-US" sz="1200" b="0" dirty="0">
                          <a:latin typeface="Meiryo UI" panose="020B0604030504040204" pitchFamily="50" charset="-128"/>
                          <a:ea typeface="Meiryo UI" panose="020B0604030504040204" pitchFamily="50" charset="-128"/>
                        </a:rPr>
                        <a:t>非化石価値取引市場価格</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algn="l"/>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1200" b="0" dirty="0">
                          <a:latin typeface="Meiryo UI" panose="020B0604030504040204" pitchFamily="50" charset="-128"/>
                          <a:ea typeface="Meiryo UI" panose="020B0604030504040204" pitchFamily="50" charset="-128"/>
                        </a:rPr>
                        <a:t>業務コード</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200" b="0" dirty="0">
                          <a:latin typeface="Meiryo UI" panose="020B0604030504040204" pitchFamily="50" charset="-128"/>
                          <a:ea typeface="Meiryo UI" panose="020B0604030504040204" pitchFamily="50" charset="-128"/>
                        </a:rPr>
                        <a:t>CMN033</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539126">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業務内容</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4">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広域機関が</a:t>
                      </a:r>
                      <a:r>
                        <a:rPr kumimoji="1" lang="en-US" altLang="ja-JP" sz="1200" b="0" dirty="0">
                          <a:latin typeface="Meiryo UI" panose="020B0604030504040204" pitchFamily="50" charset="-128"/>
                          <a:ea typeface="Meiryo UI" panose="020B0604030504040204" pitchFamily="50" charset="-128"/>
                        </a:rPr>
                        <a:t>JEPX</a:t>
                      </a:r>
                      <a:r>
                        <a:rPr kumimoji="1" lang="ja-JP" altLang="en-US" sz="1200" b="0" dirty="0">
                          <a:latin typeface="Meiryo UI" panose="020B0604030504040204" pitchFamily="50" charset="-128"/>
                          <a:ea typeface="Meiryo UI" panose="020B0604030504040204" pitchFamily="50" charset="-128"/>
                        </a:rPr>
                        <a:t>非化石価値取引市場システムから前年の価格</a:t>
                      </a:r>
                      <a:r>
                        <a:rPr kumimoji="1" lang="en-US" altLang="ja-JP" sz="1200" b="0" dirty="0">
                          <a:latin typeface="Meiryo UI" panose="020B0604030504040204" pitchFamily="50" charset="-128"/>
                          <a:ea typeface="Meiryo UI" panose="020B0604030504040204" pitchFamily="50" charset="-128"/>
                        </a:rPr>
                        <a:t>(※1)</a:t>
                      </a:r>
                      <a:r>
                        <a:rPr kumimoji="1" lang="ja-JP" altLang="en-US" sz="1200" b="0" dirty="0">
                          <a:latin typeface="Meiryo UI" panose="020B0604030504040204" pitchFamily="50" charset="-128"/>
                          <a:ea typeface="Meiryo UI" panose="020B0604030504040204" pitchFamily="50" charset="-128"/>
                        </a:rPr>
                        <a:t>を確認し、システムに登録する。</a:t>
                      </a: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また、登録したデータを変更・照会する。</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lnL w="9525" cap="flat" cmpd="sng" algn="ctr">
                      <a:solidFill>
                        <a:schemeClr val="bg1">
                          <a:lumMod val="75000"/>
                        </a:schemeClr>
                      </a:solidFill>
                      <a:prstDash val="solid"/>
                      <a:round/>
                      <a:headEnd type="none" w="med" len="med"/>
                      <a:tailEnd type="none" w="med" len="med"/>
                    </a:lnL>
                    <a:lnT w="9525" cap="flat" cmpd="sng" algn="ctr">
                      <a:solidFill>
                        <a:schemeClr val="bg1">
                          <a:lumMod val="75000"/>
                        </a:schemeClr>
                      </a:solidFill>
                      <a:prstDash val="solid"/>
                      <a:round/>
                      <a:headEnd type="none" w="med" len="med"/>
                      <a:tailEnd type="none" w="med" len="med"/>
                    </a:lnT>
                  </a:tcPr>
                </a:tc>
                <a:tc hMerge="1">
                  <a:txBody>
                    <a:bodyPr/>
                    <a:lstStyle/>
                    <a:p>
                      <a:endParaRPr kumimoji="1" lang="ja-JP" altLang="en-US"/>
                    </a:p>
                  </a:txBody>
                  <a:tcPr/>
                </a:tc>
                <a:extLst>
                  <a:ext uri="{0D108BD9-81ED-4DB2-BD59-A6C34878D82A}">
                    <a16:rowId xmlns:a16="http://schemas.microsoft.com/office/drawing/2014/main" val="3868788017"/>
                  </a:ext>
                </a:extLst>
              </a:tr>
              <a:tr h="304307">
                <a:tc gridSpan="2">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業務タイミング</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4">
                  <a:txBody>
                    <a:bodyPr/>
                    <a:lstStyle/>
                    <a:p>
                      <a:pPr marL="0" indent="0" algn="l">
                        <a:buFont typeface="Arial" panose="020B0604020202020204" pitchFamily="34" charset="0"/>
                        <a:buNone/>
                      </a:pPr>
                      <a:r>
                        <a:rPr kumimoji="1" lang="ja-JP" altLang="en-US" sz="1200" b="0" dirty="0">
                          <a:solidFill>
                            <a:schemeClr val="tx1"/>
                          </a:solidFill>
                          <a:latin typeface="Meiryo UI" panose="020B0604030504040204" pitchFamily="50" charset="-128"/>
                          <a:ea typeface="Meiryo UI" panose="020B0604030504040204" pitchFamily="50" charset="-128"/>
                        </a:rPr>
                        <a:t>月次</a:t>
                      </a:r>
                      <a:endParaRPr kumimoji="1" lang="en-US" altLang="ja-JP" sz="1000" b="0"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lnL w="9525" cap="flat" cmpd="sng" algn="ctr">
                      <a:solidFill>
                        <a:schemeClr val="bg1">
                          <a:lumMod val="75000"/>
                        </a:schemeClr>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246641634"/>
                  </a:ext>
                </a:extLst>
              </a:tr>
              <a:tr h="304307">
                <a:tc gridSpan="2">
                  <a:txBody>
                    <a:bodyPr/>
                    <a:lstStyle/>
                    <a:p>
                      <a:pPr marL="0" indent="0" algn="l">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関連アクター</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4">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lnL w="9525" cap="flat" cmpd="sng" algn="ctr">
                      <a:solidFill>
                        <a:schemeClr val="bg1">
                          <a:lumMod val="75000"/>
                        </a:schemeClr>
                      </a:solidFill>
                      <a:prstDash val="solid"/>
                      <a:round/>
                      <a:headEnd type="none" w="med" len="med"/>
                      <a:tailEnd type="none" w="med" len="med"/>
                    </a:lnL>
                  </a:tcPr>
                </a:tc>
                <a:tc hMerge="1">
                  <a:txBody>
                    <a:bodyPr/>
                    <a:lstStyle/>
                    <a:p>
                      <a:endParaRPr kumimoji="1" lang="ja-JP" altLang="en-US" dirty="0"/>
                    </a:p>
                  </a:txBody>
                  <a:tcPr/>
                </a:tc>
                <a:extLst>
                  <a:ext uri="{0D108BD9-81ED-4DB2-BD59-A6C34878D82A}">
                    <a16:rowId xmlns:a16="http://schemas.microsoft.com/office/drawing/2014/main" val="1747063371"/>
                  </a:ext>
                </a:extLst>
              </a:tr>
              <a:tr h="1317403">
                <a:tc rowSpan="2">
                  <a:txBody>
                    <a:bodyPr/>
                    <a:lstStyle/>
                    <a:p>
                      <a:pPr marL="0" indent="0" algn="ctr">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確認者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lumMod val="95000"/>
                      </a:schemeClr>
                    </a:solidFill>
                  </a:tcPr>
                </a:tc>
                <a:tc>
                  <a:txBody>
                    <a:bodyPr/>
                    <a:lstStyle/>
                    <a:p>
                      <a:pPr marL="0" marR="0" lvl="0" indent="0" algn="ctr" defTabSz="68578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変更</a:t>
                      </a:r>
                      <a:r>
                        <a:rPr kumimoji="1" lang="en-US" altLang="ja-JP" sz="1200" b="0" dirty="0">
                          <a:latin typeface="Meiryo UI" panose="020B0604030504040204" pitchFamily="50" charset="-128"/>
                          <a:ea typeface="Meiryo UI" panose="020B0604030504040204" pitchFamily="50" charset="-128"/>
                        </a:rPr>
                        <a:t>】</a:t>
                      </a: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tc gridSpan="3">
                  <a:txBody>
                    <a:bodyPr/>
                    <a:lstStyle/>
                    <a:p>
                      <a:pPr marL="0" marR="0" lvl="0" indent="0" algn="ctr" defTabSz="68578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照会</a:t>
                      </a:r>
                      <a:r>
                        <a:rPr kumimoji="1" lang="en-US" altLang="ja-JP" sz="1200" b="0" dirty="0">
                          <a:latin typeface="Meiryo UI" panose="020B0604030504040204" pitchFamily="50" charset="-128"/>
                          <a:ea typeface="Meiryo UI" panose="020B0604030504040204" pitchFamily="50" charset="-128"/>
                        </a:rPr>
                        <a:t>】</a:t>
                      </a: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solidFill>
                  </a:tcPr>
                </a:tc>
                <a:tc hMerge="1">
                  <a:txBody>
                    <a:bodyPr/>
                    <a:lstStyle/>
                    <a:p>
                      <a:endParaRPr kumimoji="1" lang="ja-JP" altLang="en-US"/>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B w="12700" cap="flat" cmpd="sng" algn="ctr">
                      <a:solidFill>
                        <a:schemeClr val="bg1"/>
                      </a:solidFill>
                      <a:prstDash val="solid"/>
                      <a:round/>
                      <a:headEnd type="none" w="med" len="med"/>
                      <a:tailEnd type="none" w="med" len="med"/>
                    </a:lnB>
                    <a:solidFill>
                      <a:schemeClr val="bg1"/>
                    </a:solidFill>
                  </a:tcPr>
                </a:tc>
                <a:tc hMerge="1">
                  <a:txBody>
                    <a:bodyPr/>
                    <a:lstStyle/>
                    <a:p>
                      <a:endParaRPr kumimoji="1" lang="ja-JP" altLang="en-US"/>
                    </a:p>
                  </a:txBody>
                  <a:tcPr/>
                </a:tc>
                <a:extLst>
                  <a:ext uri="{0D108BD9-81ED-4DB2-BD59-A6C34878D82A}">
                    <a16:rowId xmlns:a16="http://schemas.microsoft.com/office/drawing/2014/main" val="3776034627"/>
                  </a:ext>
                </a:extLst>
              </a:tr>
              <a:tr h="1317403">
                <a:tc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作業者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ctr" defTabSz="685783"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extLst>
                  <a:ext uri="{0D108BD9-81ED-4DB2-BD59-A6C34878D82A}">
                    <a16:rowId xmlns:a16="http://schemas.microsoft.com/office/drawing/2014/main" val="603231057"/>
                  </a:ext>
                </a:extLst>
              </a:tr>
              <a:tr h="1386420">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システム</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685783"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dirty="0"/>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extLst>
                  <a:ext uri="{0D108BD9-81ED-4DB2-BD59-A6C34878D82A}">
                    <a16:rowId xmlns:a16="http://schemas.microsoft.com/office/drawing/2014/main" val="25629721"/>
                  </a:ext>
                </a:extLst>
              </a:tr>
            </a:tbl>
          </a:graphicData>
        </a:graphic>
      </p:graphicFrame>
      <p:sp>
        <p:nvSpPr>
          <p:cNvPr id="112" name="ドーナツ 24">
            <a:extLst>
              <a:ext uri="{FF2B5EF4-FFF2-40B4-BE49-F238E27FC236}">
                <a16:creationId xmlns:a16="http://schemas.microsoft.com/office/drawing/2014/main" id="{A63FA014-1EF1-47C1-A574-CFE531C6AB9D}"/>
              </a:ext>
            </a:extLst>
          </p:cNvPr>
          <p:cNvSpPr/>
          <p:nvPr/>
        </p:nvSpPr>
        <p:spPr bwMode="auto">
          <a:xfrm>
            <a:off x="7540612" y="3672882"/>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START</a:t>
            </a:r>
            <a:endParaRPr kumimoji="0" lang="ja-JP" altLang="en-US" sz="700" kern="0" dirty="0">
              <a:latin typeface="Meiryo UI"/>
              <a:ea typeface="Meiryo UI"/>
              <a:cs typeface="Tahoma" pitchFamily="34" charset="0"/>
            </a:endParaRPr>
          </a:p>
        </p:txBody>
      </p:sp>
      <p:cxnSp>
        <p:nvCxnSpPr>
          <p:cNvPr id="113" name="直線矢印コネクタ 112">
            <a:extLst>
              <a:ext uri="{FF2B5EF4-FFF2-40B4-BE49-F238E27FC236}">
                <a16:creationId xmlns:a16="http://schemas.microsoft.com/office/drawing/2014/main" id="{76EB7CCF-AAEC-4D38-A105-39CB4AA99DD0}"/>
              </a:ext>
            </a:extLst>
          </p:cNvPr>
          <p:cNvCxnSpPr>
            <a:cxnSpLocks/>
            <a:stCxn id="117" idx="3"/>
            <a:endCxn id="114" idx="2"/>
          </p:cNvCxnSpPr>
          <p:nvPr/>
        </p:nvCxnSpPr>
        <p:spPr>
          <a:xfrm>
            <a:off x="8910079" y="3858984"/>
            <a:ext cx="246335" cy="48"/>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114" name="ドーナツ 24">
            <a:extLst>
              <a:ext uri="{FF2B5EF4-FFF2-40B4-BE49-F238E27FC236}">
                <a16:creationId xmlns:a16="http://schemas.microsoft.com/office/drawing/2014/main" id="{79BA4E52-BB85-4DC4-B710-1C07ED261836}"/>
              </a:ext>
            </a:extLst>
          </p:cNvPr>
          <p:cNvSpPr/>
          <p:nvPr/>
        </p:nvSpPr>
        <p:spPr bwMode="auto">
          <a:xfrm>
            <a:off x="9156414" y="3675744"/>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END</a:t>
            </a:r>
          </a:p>
        </p:txBody>
      </p:sp>
      <p:cxnSp>
        <p:nvCxnSpPr>
          <p:cNvPr id="115" name="直線矢印コネクタ 114">
            <a:extLst>
              <a:ext uri="{FF2B5EF4-FFF2-40B4-BE49-F238E27FC236}">
                <a16:creationId xmlns:a16="http://schemas.microsoft.com/office/drawing/2014/main" id="{D0BB8310-FAE4-4821-A9C2-DF4AB0651544}"/>
              </a:ext>
            </a:extLst>
          </p:cNvPr>
          <p:cNvCxnSpPr>
            <a:cxnSpLocks/>
            <a:stCxn id="112" idx="6"/>
            <a:endCxn id="117" idx="1"/>
          </p:cNvCxnSpPr>
          <p:nvPr/>
        </p:nvCxnSpPr>
        <p:spPr>
          <a:xfrm>
            <a:off x="7929343" y="3856170"/>
            <a:ext cx="246336" cy="2814"/>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116" name="グループ化 115">
            <a:extLst>
              <a:ext uri="{FF2B5EF4-FFF2-40B4-BE49-F238E27FC236}">
                <a16:creationId xmlns:a16="http://schemas.microsoft.com/office/drawing/2014/main" id="{291C77DF-07D0-42DF-9D39-095C56F64733}"/>
              </a:ext>
            </a:extLst>
          </p:cNvPr>
          <p:cNvGrpSpPr/>
          <p:nvPr/>
        </p:nvGrpSpPr>
        <p:grpSpPr>
          <a:xfrm>
            <a:off x="8175679" y="3469957"/>
            <a:ext cx="734400" cy="612227"/>
            <a:chOff x="2491032" y="3449261"/>
            <a:chExt cx="734400" cy="612227"/>
          </a:xfrm>
        </p:grpSpPr>
        <p:sp>
          <p:nvSpPr>
            <p:cNvPr id="117" name="正方形/長方形 116">
              <a:extLst>
                <a:ext uri="{FF2B5EF4-FFF2-40B4-BE49-F238E27FC236}">
                  <a16:creationId xmlns:a16="http://schemas.microsoft.com/office/drawing/2014/main" id="{66B125BE-8EC3-4C80-ACE9-1FAD287F2405}"/>
                </a:ext>
              </a:extLst>
            </p:cNvPr>
            <p:cNvSpPr/>
            <p:nvPr/>
          </p:nvSpPr>
          <p:spPr>
            <a:xfrm>
              <a:off x="2491032"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非化石市場価格</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照会</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119" name="テキスト ボックス 118">
              <a:extLst>
                <a:ext uri="{FF2B5EF4-FFF2-40B4-BE49-F238E27FC236}">
                  <a16:creationId xmlns:a16="http://schemas.microsoft.com/office/drawing/2014/main" id="{C3FA093F-6DDD-4D4F-9631-65A6F830D975}"/>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01</a:t>
              </a:r>
              <a:endParaRPr lang="ja-JP" altLang="en-US" sz="800" dirty="0">
                <a:latin typeface="Meiryo UI" panose="020B0604030504040204" pitchFamily="50" charset="-128"/>
                <a:ea typeface="Meiryo UI" panose="020B0604030504040204" pitchFamily="50" charset="-128"/>
              </a:endParaRPr>
            </a:p>
          </p:txBody>
        </p:sp>
      </p:grpSp>
      <p:cxnSp>
        <p:nvCxnSpPr>
          <p:cNvPr id="120" name="直線矢印コネクタ 119">
            <a:extLst>
              <a:ext uri="{FF2B5EF4-FFF2-40B4-BE49-F238E27FC236}">
                <a16:creationId xmlns:a16="http://schemas.microsoft.com/office/drawing/2014/main" id="{3B2B608C-448D-46D0-9A09-9FFEEAAEF2B2}"/>
              </a:ext>
            </a:extLst>
          </p:cNvPr>
          <p:cNvCxnSpPr>
            <a:cxnSpLocks/>
            <a:stCxn id="123" idx="0"/>
            <a:endCxn id="117" idx="2"/>
          </p:cNvCxnSpPr>
          <p:nvPr/>
        </p:nvCxnSpPr>
        <p:spPr>
          <a:xfrm flipV="1">
            <a:off x="8540356" y="4082184"/>
            <a:ext cx="2523" cy="1696840"/>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121" name="グループ化 120">
            <a:extLst>
              <a:ext uri="{FF2B5EF4-FFF2-40B4-BE49-F238E27FC236}">
                <a16:creationId xmlns:a16="http://schemas.microsoft.com/office/drawing/2014/main" id="{09DFD0EA-5707-4B91-B9BA-7749B98344C2}"/>
              </a:ext>
            </a:extLst>
          </p:cNvPr>
          <p:cNvGrpSpPr/>
          <p:nvPr/>
        </p:nvGrpSpPr>
        <p:grpSpPr>
          <a:xfrm>
            <a:off x="8413221" y="5775221"/>
            <a:ext cx="254269" cy="450827"/>
            <a:chOff x="2515451" y="5897715"/>
            <a:chExt cx="254269" cy="450827"/>
          </a:xfrm>
        </p:grpSpPr>
        <p:sp>
          <p:nvSpPr>
            <p:cNvPr id="122" name="Freeform 266">
              <a:extLst>
                <a:ext uri="{FF2B5EF4-FFF2-40B4-BE49-F238E27FC236}">
                  <a16:creationId xmlns:a16="http://schemas.microsoft.com/office/drawing/2014/main" id="{22D29D72-F0B1-4C43-AE18-8B39AFE49352}"/>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23" name="正方形/長方形 36">
              <a:extLst>
                <a:ext uri="{FF2B5EF4-FFF2-40B4-BE49-F238E27FC236}">
                  <a16:creationId xmlns:a16="http://schemas.microsoft.com/office/drawing/2014/main" id="{533C3C59-D2E0-4069-87E4-482DFAE2B1B1}"/>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24" name="正方形/長方形 123">
            <a:extLst>
              <a:ext uri="{FF2B5EF4-FFF2-40B4-BE49-F238E27FC236}">
                <a16:creationId xmlns:a16="http://schemas.microsoft.com/office/drawing/2014/main" id="{AB37D08D-3288-4E4C-B298-E06099304E75}"/>
              </a:ext>
            </a:extLst>
          </p:cNvPr>
          <p:cNvSpPr/>
          <p:nvPr/>
        </p:nvSpPr>
        <p:spPr>
          <a:xfrm>
            <a:off x="8468355" y="6147640"/>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sp>
        <p:nvSpPr>
          <p:cNvPr id="125" name="ドーナツ 24">
            <a:extLst>
              <a:ext uri="{FF2B5EF4-FFF2-40B4-BE49-F238E27FC236}">
                <a16:creationId xmlns:a16="http://schemas.microsoft.com/office/drawing/2014/main" id="{81636F2F-5A4C-48EA-A21A-48864B77C2FB}"/>
              </a:ext>
            </a:extLst>
          </p:cNvPr>
          <p:cNvSpPr/>
          <p:nvPr/>
        </p:nvSpPr>
        <p:spPr bwMode="auto">
          <a:xfrm>
            <a:off x="1291944" y="4396210"/>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START</a:t>
            </a:r>
            <a:endParaRPr kumimoji="0" lang="ja-JP" altLang="en-US" sz="700" kern="0" dirty="0">
              <a:latin typeface="Meiryo UI"/>
              <a:ea typeface="Meiryo UI"/>
              <a:cs typeface="Tahoma" pitchFamily="34" charset="0"/>
            </a:endParaRPr>
          </a:p>
        </p:txBody>
      </p:sp>
      <p:cxnSp>
        <p:nvCxnSpPr>
          <p:cNvPr id="129" name="直線矢印コネクタ 128">
            <a:extLst>
              <a:ext uri="{FF2B5EF4-FFF2-40B4-BE49-F238E27FC236}">
                <a16:creationId xmlns:a16="http://schemas.microsoft.com/office/drawing/2014/main" id="{CB0FDA76-12AB-4588-AEF5-2F6FF9B86D50}"/>
              </a:ext>
            </a:extLst>
          </p:cNvPr>
          <p:cNvCxnSpPr>
            <a:cxnSpLocks/>
            <a:stCxn id="125" idx="6"/>
            <a:endCxn id="131" idx="1"/>
          </p:cNvCxnSpPr>
          <p:nvPr/>
        </p:nvCxnSpPr>
        <p:spPr>
          <a:xfrm>
            <a:off x="1680675" y="4579498"/>
            <a:ext cx="246336" cy="2814"/>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130" name="グループ化 129">
            <a:extLst>
              <a:ext uri="{FF2B5EF4-FFF2-40B4-BE49-F238E27FC236}">
                <a16:creationId xmlns:a16="http://schemas.microsoft.com/office/drawing/2014/main" id="{04F2A51C-F2AE-4BC2-8C72-42A3EBC32BC4}"/>
              </a:ext>
            </a:extLst>
          </p:cNvPr>
          <p:cNvGrpSpPr/>
          <p:nvPr/>
        </p:nvGrpSpPr>
        <p:grpSpPr>
          <a:xfrm>
            <a:off x="1927011" y="4193285"/>
            <a:ext cx="734400" cy="612227"/>
            <a:chOff x="2491032" y="3449261"/>
            <a:chExt cx="734400" cy="612227"/>
          </a:xfrm>
        </p:grpSpPr>
        <p:sp>
          <p:nvSpPr>
            <p:cNvPr id="131" name="正方形/長方形 130">
              <a:extLst>
                <a:ext uri="{FF2B5EF4-FFF2-40B4-BE49-F238E27FC236}">
                  <a16:creationId xmlns:a16="http://schemas.microsoft.com/office/drawing/2014/main" id="{CA89BB89-E4BA-48A8-AB77-9D4BA355D8D6}"/>
                </a:ext>
              </a:extLst>
            </p:cNvPr>
            <p:cNvSpPr/>
            <p:nvPr/>
          </p:nvSpPr>
          <p:spPr>
            <a:xfrm>
              <a:off x="2491032"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非化石市場価格</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変更に係る登録</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132" name="テキスト ボックス 131">
              <a:extLst>
                <a:ext uri="{FF2B5EF4-FFF2-40B4-BE49-F238E27FC236}">
                  <a16:creationId xmlns:a16="http://schemas.microsoft.com/office/drawing/2014/main" id="{5C195CF2-5F0B-4312-A423-45AA67F5D370}"/>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01</a:t>
              </a:r>
              <a:endParaRPr lang="ja-JP" altLang="en-US" sz="800" dirty="0">
                <a:latin typeface="Meiryo UI" panose="020B0604030504040204" pitchFamily="50" charset="-128"/>
                <a:ea typeface="Meiryo UI" panose="020B0604030504040204" pitchFamily="50" charset="-128"/>
              </a:endParaRPr>
            </a:p>
          </p:txBody>
        </p:sp>
      </p:grpSp>
      <p:cxnSp>
        <p:nvCxnSpPr>
          <p:cNvPr id="138" name="直線矢印コネクタ 137">
            <a:extLst>
              <a:ext uri="{FF2B5EF4-FFF2-40B4-BE49-F238E27FC236}">
                <a16:creationId xmlns:a16="http://schemas.microsoft.com/office/drawing/2014/main" id="{B4C9E20B-9165-4CD4-B898-C55025E8F496}"/>
              </a:ext>
            </a:extLst>
          </p:cNvPr>
          <p:cNvCxnSpPr>
            <a:cxnSpLocks/>
            <a:stCxn id="131" idx="2"/>
            <a:endCxn id="141" idx="0"/>
          </p:cNvCxnSpPr>
          <p:nvPr/>
        </p:nvCxnSpPr>
        <p:spPr>
          <a:xfrm>
            <a:off x="2294211" y="4805512"/>
            <a:ext cx="2915" cy="844264"/>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139" name="グループ化 138">
            <a:extLst>
              <a:ext uri="{FF2B5EF4-FFF2-40B4-BE49-F238E27FC236}">
                <a16:creationId xmlns:a16="http://schemas.microsoft.com/office/drawing/2014/main" id="{ABC01791-6E39-416B-825F-A8873BF1B7DB}"/>
              </a:ext>
            </a:extLst>
          </p:cNvPr>
          <p:cNvGrpSpPr/>
          <p:nvPr/>
        </p:nvGrpSpPr>
        <p:grpSpPr>
          <a:xfrm>
            <a:off x="2169991" y="5645973"/>
            <a:ext cx="254269" cy="450827"/>
            <a:chOff x="2515451" y="5897715"/>
            <a:chExt cx="254269" cy="450827"/>
          </a:xfrm>
        </p:grpSpPr>
        <p:sp>
          <p:nvSpPr>
            <p:cNvPr id="140" name="Freeform 266">
              <a:extLst>
                <a:ext uri="{FF2B5EF4-FFF2-40B4-BE49-F238E27FC236}">
                  <a16:creationId xmlns:a16="http://schemas.microsoft.com/office/drawing/2014/main" id="{3FE7850A-3F99-435B-AD89-E831242AA954}"/>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41" name="正方形/長方形 36">
              <a:extLst>
                <a:ext uri="{FF2B5EF4-FFF2-40B4-BE49-F238E27FC236}">
                  <a16:creationId xmlns:a16="http://schemas.microsoft.com/office/drawing/2014/main" id="{F91DA3E3-9C87-4B15-8AC2-7439666638C7}"/>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42" name="正方形/長方形 141">
            <a:extLst>
              <a:ext uri="{FF2B5EF4-FFF2-40B4-BE49-F238E27FC236}">
                <a16:creationId xmlns:a16="http://schemas.microsoft.com/office/drawing/2014/main" id="{2E6ECD5E-429E-4CC5-943B-71CF401E1A5B}"/>
              </a:ext>
            </a:extLst>
          </p:cNvPr>
          <p:cNvSpPr/>
          <p:nvPr/>
        </p:nvSpPr>
        <p:spPr>
          <a:xfrm>
            <a:off x="2225125" y="6018392"/>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grpSp>
        <p:nvGrpSpPr>
          <p:cNvPr id="59" name="グループ化 58">
            <a:extLst>
              <a:ext uri="{FF2B5EF4-FFF2-40B4-BE49-F238E27FC236}">
                <a16:creationId xmlns:a16="http://schemas.microsoft.com/office/drawing/2014/main" id="{AF0E78A7-F963-449F-826F-ED89CE855106}"/>
              </a:ext>
            </a:extLst>
          </p:cNvPr>
          <p:cNvGrpSpPr/>
          <p:nvPr/>
        </p:nvGrpSpPr>
        <p:grpSpPr>
          <a:xfrm>
            <a:off x="5989186" y="822685"/>
            <a:ext cx="3842712" cy="205890"/>
            <a:chOff x="6068600" y="822685"/>
            <a:chExt cx="3510050" cy="205890"/>
          </a:xfrm>
        </p:grpSpPr>
        <p:sp>
          <p:nvSpPr>
            <p:cNvPr id="60" name="正方形/長方形 59">
              <a:extLst>
                <a:ext uri="{FF2B5EF4-FFF2-40B4-BE49-F238E27FC236}">
                  <a16:creationId xmlns:a16="http://schemas.microsoft.com/office/drawing/2014/main" id="{5EDCF912-0BF9-4291-8102-4DBBF73E1903}"/>
                </a:ext>
              </a:extLst>
            </p:cNvPr>
            <p:cNvSpPr/>
            <p:nvPr/>
          </p:nvSpPr>
          <p:spPr>
            <a:xfrm>
              <a:off x="6506504" y="822685"/>
              <a:ext cx="1254159"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再エネ業務統合システム</a:t>
              </a:r>
            </a:p>
          </p:txBody>
        </p:sp>
        <p:sp>
          <p:nvSpPr>
            <p:cNvPr id="61" name="正方形/長方形 60">
              <a:extLst>
                <a:ext uri="{FF2B5EF4-FFF2-40B4-BE49-F238E27FC236}">
                  <a16:creationId xmlns:a16="http://schemas.microsoft.com/office/drawing/2014/main" id="{517DDAEA-75B3-420B-A585-72891DB58785}"/>
                </a:ext>
              </a:extLst>
            </p:cNvPr>
            <p:cNvSpPr/>
            <p:nvPr/>
          </p:nvSpPr>
          <p:spPr>
            <a:xfrm>
              <a:off x="6369354" y="853531"/>
              <a:ext cx="166154" cy="132923"/>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62" name="正方形/長方形 61">
              <a:extLst>
                <a:ext uri="{FF2B5EF4-FFF2-40B4-BE49-F238E27FC236}">
                  <a16:creationId xmlns:a16="http://schemas.microsoft.com/office/drawing/2014/main" id="{2A149B41-4A0F-49D8-B6FD-53557569CB77}"/>
                </a:ext>
              </a:extLst>
            </p:cNvPr>
            <p:cNvSpPr/>
            <p:nvPr/>
          </p:nvSpPr>
          <p:spPr>
            <a:xfrm>
              <a:off x="7488525" y="853531"/>
              <a:ext cx="166154" cy="132923"/>
            </a:xfrm>
            <a:prstGeom prst="rect">
              <a:avLst/>
            </a:prstGeom>
            <a:noFill/>
            <a:ln w="38100" cap="flat" cmpd="thickThin"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63" name="正方形/長方形 62">
              <a:extLst>
                <a:ext uri="{FF2B5EF4-FFF2-40B4-BE49-F238E27FC236}">
                  <a16:creationId xmlns:a16="http://schemas.microsoft.com/office/drawing/2014/main" id="{638EBE3B-F890-4BAD-965F-33C8A7A2DFF5}"/>
                </a:ext>
              </a:extLst>
            </p:cNvPr>
            <p:cNvSpPr/>
            <p:nvPr/>
          </p:nvSpPr>
          <p:spPr>
            <a:xfrm>
              <a:off x="7645826" y="822685"/>
              <a:ext cx="1125542"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zh-TW" altLang="en-US" sz="738" kern="0" dirty="0">
                  <a:latin typeface="Meiryo UI"/>
                  <a:ea typeface="Meiryo UI"/>
                  <a:cs typeface="Arial" pitchFamily="34" charset="0"/>
                </a:rPr>
                <a:t>業務詳細仕様</a:t>
              </a:r>
              <a:r>
                <a:rPr kumimoji="0" lang="ja-JP" altLang="en-US" sz="738" kern="0" dirty="0">
                  <a:latin typeface="Meiryo UI"/>
                  <a:ea typeface="Meiryo UI"/>
                  <a:cs typeface="Arial" pitchFamily="34" charset="0"/>
                </a:rPr>
                <a:t>の対象</a:t>
              </a:r>
            </a:p>
          </p:txBody>
        </p:sp>
        <p:sp>
          <p:nvSpPr>
            <p:cNvPr id="64" name="正方形/長方形 63">
              <a:extLst>
                <a:ext uri="{FF2B5EF4-FFF2-40B4-BE49-F238E27FC236}">
                  <a16:creationId xmlns:a16="http://schemas.microsoft.com/office/drawing/2014/main" id="{05423599-63AB-47D6-B54A-EBACB4EDF98A}"/>
                </a:ext>
              </a:extLst>
            </p:cNvPr>
            <p:cNvSpPr/>
            <p:nvPr/>
          </p:nvSpPr>
          <p:spPr>
            <a:xfrm>
              <a:off x="6068600" y="822685"/>
              <a:ext cx="299077" cy="198871"/>
            </a:xfrm>
            <a:prstGeom prst="rect">
              <a:avLst/>
            </a:prstGeom>
            <a:noFill/>
          </p:spPr>
          <p:txBody>
            <a:bodyPr wrap="none">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r>
                <a:rPr kumimoji="0" lang="ja-JP" altLang="en-US" sz="738" kern="0" dirty="0">
                  <a:latin typeface="Meiryo UI"/>
                  <a:ea typeface="Meiryo UI"/>
                  <a:cs typeface="Arial" pitchFamily="34" charset="0"/>
                </a:rPr>
                <a:t>凡例</a:t>
              </a:r>
            </a:p>
          </p:txBody>
        </p:sp>
        <p:sp>
          <p:nvSpPr>
            <p:cNvPr id="65" name="フローチャート: 定義済み処理 64">
              <a:extLst>
                <a:ext uri="{FF2B5EF4-FFF2-40B4-BE49-F238E27FC236}">
                  <a16:creationId xmlns:a16="http://schemas.microsoft.com/office/drawing/2014/main" id="{C1DE21BC-6EDD-497A-ACA2-4502113C10DD}"/>
                </a:ext>
              </a:extLst>
            </p:cNvPr>
            <p:cNvSpPr/>
            <p:nvPr/>
          </p:nvSpPr>
          <p:spPr>
            <a:xfrm>
              <a:off x="8579834" y="853531"/>
              <a:ext cx="237359" cy="144000"/>
            </a:xfrm>
            <a:prstGeom prst="flowChartPredefinedProcess">
              <a:avLst/>
            </a:prstGeom>
            <a:noFill/>
            <a:ln w="19050" cap="flat" cmpd="sng" algn="ctr">
              <a:solidFill>
                <a:sysClr val="window" lastClr="FFFFFF">
                  <a:lumMod val="65000"/>
                </a:sysClr>
              </a:solidFill>
              <a:prstDash val="solid"/>
              <a:miter lim="800000"/>
            </a:ln>
            <a:effectLst/>
          </p:spPr>
          <p:txBody>
            <a:bodyPr wrap="none" lIns="0" tIns="33231" rIns="0" bIns="33231" rtlCol="0" anchor="ctr"/>
            <a:lstStyle/>
            <a:p>
              <a:pPr algn="ctr"/>
              <a:endParaRPr kumimoji="0" lang="ja-JP" altLang="en-US" sz="800" kern="0" dirty="0">
                <a:latin typeface="Meiryo UI" panose="020B0604030504040204" pitchFamily="50" charset="-128"/>
                <a:ea typeface="Meiryo UI" panose="020B0604030504040204" pitchFamily="50" charset="-128"/>
                <a:cs typeface="Arial" pitchFamily="34" charset="0"/>
              </a:endParaRPr>
            </a:p>
          </p:txBody>
        </p:sp>
        <p:sp>
          <p:nvSpPr>
            <p:cNvPr id="66" name="正方形/長方形 65">
              <a:extLst>
                <a:ext uri="{FF2B5EF4-FFF2-40B4-BE49-F238E27FC236}">
                  <a16:creationId xmlns:a16="http://schemas.microsoft.com/office/drawing/2014/main" id="{5BCC95E2-FE88-4F83-AB6F-4EA35FE30EC1}"/>
                </a:ext>
              </a:extLst>
            </p:cNvPr>
            <p:cNvSpPr/>
            <p:nvPr/>
          </p:nvSpPr>
          <p:spPr>
            <a:xfrm>
              <a:off x="8795264" y="822685"/>
              <a:ext cx="783386"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他業務プロセス</a:t>
              </a:r>
            </a:p>
          </p:txBody>
        </p:sp>
      </p:grpSp>
      <p:sp>
        <p:nvSpPr>
          <p:cNvPr id="68" name="ドーナツ 24">
            <a:extLst>
              <a:ext uri="{FF2B5EF4-FFF2-40B4-BE49-F238E27FC236}">
                <a16:creationId xmlns:a16="http://schemas.microsoft.com/office/drawing/2014/main" id="{3E62DA3B-2317-439C-97A0-3986C4931532}"/>
              </a:ext>
            </a:extLst>
          </p:cNvPr>
          <p:cNvSpPr/>
          <p:nvPr/>
        </p:nvSpPr>
        <p:spPr bwMode="auto">
          <a:xfrm>
            <a:off x="6175176" y="3212743"/>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END</a:t>
            </a:r>
          </a:p>
        </p:txBody>
      </p:sp>
      <p:grpSp>
        <p:nvGrpSpPr>
          <p:cNvPr id="69" name="グループ化 68">
            <a:extLst>
              <a:ext uri="{FF2B5EF4-FFF2-40B4-BE49-F238E27FC236}">
                <a16:creationId xmlns:a16="http://schemas.microsoft.com/office/drawing/2014/main" id="{077B81EF-746B-429B-B2DC-A08738FC730D}"/>
              </a:ext>
            </a:extLst>
          </p:cNvPr>
          <p:cNvGrpSpPr/>
          <p:nvPr/>
        </p:nvGrpSpPr>
        <p:grpSpPr>
          <a:xfrm>
            <a:off x="4296943" y="3001615"/>
            <a:ext cx="734400" cy="612227"/>
            <a:chOff x="3320370" y="3449261"/>
            <a:chExt cx="734400" cy="612227"/>
          </a:xfrm>
          <a:noFill/>
        </p:grpSpPr>
        <p:sp>
          <p:nvSpPr>
            <p:cNvPr id="70" name="正方形/長方形 69">
              <a:extLst>
                <a:ext uri="{FF2B5EF4-FFF2-40B4-BE49-F238E27FC236}">
                  <a16:creationId xmlns:a16="http://schemas.microsoft.com/office/drawing/2014/main" id="{DD5F0C6D-31B2-4AE8-83E0-2AA4FD73BD6E}"/>
                </a:ext>
              </a:extLst>
            </p:cNvPr>
            <p:cNvSpPr/>
            <p:nvPr/>
          </p:nvSpPr>
          <p:spPr>
            <a:xfrm>
              <a:off x="3320370"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非化石市場価格</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変更の確認</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72" name="テキスト ボックス 71">
              <a:extLst>
                <a:ext uri="{FF2B5EF4-FFF2-40B4-BE49-F238E27FC236}">
                  <a16:creationId xmlns:a16="http://schemas.microsoft.com/office/drawing/2014/main" id="{BA0AD85E-B06C-46A5-92B2-9EE5546D8BE5}"/>
                </a:ext>
              </a:extLst>
            </p:cNvPr>
            <p:cNvSpPr txBox="1"/>
            <p:nvPr/>
          </p:nvSpPr>
          <p:spPr>
            <a:xfrm>
              <a:off x="3320370" y="3449261"/>
              <a:ext cx="268887" cy="181380"/>
            </a:xfrm>
            <a:prstGeom prst="rect">
              <a:avLst/>
            </a:prstGeom>
            <a:grp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04</a:t>
              </a:r>
              <a:endParaRPr lang="ja-JP" altLang="en-US" sz="800" dirty="0">
                <a:latin typeface="Meiryo UI" panose="020B0604030504040204" pitchFamily="50" charset="-128"/>
                <a:ea typeface="Meiryo UI" panose="020B0604030504040204" pitchFamily="50" charset="-128"/>
              </a:endParaRPr>
            </a:p>
          </p:txBody>
        </p:sp>
      </p:grpSp>
      <p:cxnSp>
        <p:nvCxnSpPr>
          <p:cNvPr id="73" name="直線矢印コネクタ 72">
            <a:extLst>
              <a:ext uri="{FF2B5EF4-FFF2-40B4-BE49-F238E27FC236}">
                <a16:creationId xmlns:a16="http://schemas.microsoft.com/office/drawing/2014/main" id="{5D050BD9-D1F0-4BC8-B261-B81B5EB46684}"/>
              </a:ext>
            </a:extLst>
          </p:cNvPr>
          <p:cNvCxnSpPr>
            <a:cxnSpLocks/>
            <a:stCxn id="70" idx="3"/>
            <a:endCxn id="74" idx="1"/>
          </p:cNvCxnSpPr>
          <p:nvPr/>
        </p:nvCxnSpPr>
        <p:spPr>
          <a:xfrm>
            <a:off x="5031343" y="3390642"/>
            <a:ext cx="310071" cy="846"/>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74" name="ひし形 110">
            <a:extLst>
              <a:ext uri="{FF2B5EF4-FFF2-40B4-BE49-F238E27FC236}">
                <a16:creationId xmlns:a16="http://schemas.microsoft.com/office/drawing/2014/main" id="{06B1C869-4F51-4540-8769-D971148A4C9B}"/>
              </a:ext>
            </a:extLst>
          </p:cNvPr>
          <p:cNvSpPr>
            <a:spLocks/>
          </p:cNvSpPr>
          <p:nvPr/>
        </p:nvSpPr>
        <p:spPr>
          <a:xfrm>
            <a:off x="5341414" y="3225334"/>
            <a:ext cx="473336" cy="332308"/>
          </a:xfrm>
          <a:prstGeom prst="diamond">
            <a:avLst/>
          </a:prstGeom>
          <a:noFill/>
          <a:ln w="12700" cap="flat" cmpd="sng" algn="ctr">
            <a:solidFill>
              <a:sysClr val="window" lastClr="FFFFFF">
                <a:lumMod val="50000"/>
              </a:sysClr>
            </a:solidFill>
            <a:prstDash val="solid"/>
            <a:miter lim="800000"/>
          </a:ln>
          <a:effectLst/>
        </p:spPr>
        <p:txBody>
          <a:bodyPr wrap="none" lIns="0" tIns="0" rIns="0" bIns="0" rtlCol="0" anchor="ctr"/>
          <a:lstStyle/>
          <a:p>
            <a:pPr algn="ctr">
              <a:defRPr/>
            </a:pPr>
            <a:r>
              <a:rPr kumimoji="0" lang="ja-JP" altLang="en-US" sz="800" kern="0" dirty="0">
                <a:latin typeface="Meiryo UI" panose="020B0604030504040204" pitchFamily="50" charset="-128"/>
                <a:ea typeface="Meiryo UI" panose="020B0604030504040204" pitchFamily="50" charset="-128"/>
              </a:rPr>
              <a:t>確認</a:t>
            </a:r>
            <a:endParaRPr kumimoji="0" lang="en-US" altLang="ja-JP" sz="800" kern="0" dirty="0">
              <a:latin typeface="Meiryo UI" panose="020B0604030504040204" pitchFamily="50" charset="-128"/>
              <a:ea typeface="Meiryo UI" panose="020B0604030504040204" pitchFamily="50" charset="-128"/>
            </a:endParaRPr>
          </a:p>
          <a:p>
            <a:pPr algn="ctr">
              <a:defRPr/>
            </a:pPr>
            <a:r>
              <a:rPr kumimoji="0" lang="ja-JP" altLang="en-US" sz="800" kern="0" dirty="0">
                <a:latin typeface="Meiryo UI" panose="020B0604030504040204" pitchFamily="50" charset="-128"/>
                <a:ea typeface="Meiryo UI" panose="020B0604030504040204" pitchFamily="50" charset="-128"/>
              </a:rPr>
              <a:t>結果</a:t>
            </a:r>
            <a:endParaRPr kumimoji="0" lang="en-US" altLang="ja-JP" sz="800" kern="0" dirty="0">
              <a:latin typeface="Meiryo UI" panose="020B0604030504040204" pitchFamily="50" charset="-128"/>
              <a:ea typeface="Meiryo UI" panose="020B0604030504040204" pitchFamily="50" charset="-128"/>
            </a:endParaRPr>
          </a:p>
        </p:txBody>
      </p:sp>
      <p:sp>
        <p:nvSpPr>
          <p:cNvPr id="75" name="正方形/長方形 74">
            <a:extLst>
              <a:ext uri="{FF2B5EF4-FFF2-40B4-BE49-F238E27FC236}">
                <a16:creationId xmlns:a16="http://schemas.microsoft.com/office/drawing/2014/main" id="{746C8F3E-5F12-4F98-9419-48AA755F66F3}"/>
              </a:ext>
            </a:extLst>
          </p:cNvPr>
          <p:cNvSpPr/>
          <p:nvPr/>
        </p:nvSpPr>
        <p:spPr>
          <a:xfrm>
            <a:off x="5511702" y="2991010"/>
            <a:ext cx="473335"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却下</a:t>
            </a:r>
          </a:p>
        </p:txBody>
      </p:sp>
      <p:sp>
        <p:nvSpPr>
          <p:cNvPr id="76" name="正方形/長方形 75">
            <a:extLst>
              <a:ext uri="{FF2B5EF4-FFF2-40B4-BE49-F238E27FC236}">
                <a16:creationId xmlns:a16="http://schemas.microsoft.com/office/drawing/2014/main" id="{BDEB2D10-9911-4E24-8870-99117694E69F}"/>
              </a:ext>
            </a:extLst>
          </p:cNvPr>
          <p:cNvSpPr/>
          <p:nvPr/>
        </p:nvSpPr>
        <p:spPr>
          <a:xfrm>
            <a:off x="5727648" y="3502560"/>
            <a:ext cx="473335"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承認</a:t>
            </a:r>
          </a:p>
        </p:txBody>
      </p:sp>
      <p:cxnSp>
        <p:nvCxnSpPr>
          <p:cNvPr id="128" name="直線矢印コネクタ 127">
            <a:extLst>
              <a:ext uri="{FF2B5EF4-FFF2-40B4-BE49-F238E27FC236}">
                <a16:creationId xmlns:a16="http://schemas.microsoft.com/office/drawing/2014/main" id="{47D9759B-E3BA-4D78-AF18-FE3792DD2FF0}"/>
              </a:ext>
            </a:extLst>
          </p:cNvPr>
          <p:cNvCxnSpPr>
            <a:cxnSpLocks/>
            <a:stCxn id="74" idx="3"/>
            <a:endCxn id="68" idx="2"/>
          </p:cNvCxnSpPr>
          <p:nvPr/>
        </p:nvCxnSpPr>
        <p:spPr>
          <a:xfrm>
            <a:off x="5814750" y="3391488"/>
            <a:ext cx="360426" cy="4543"/>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133" name="直線矢印コネクタ 206">
            <a:extLst>
              <a:ext uri="{FF2B5EF4-FFF2-40B4-BE49-F238E27FC236}">
                <a16:creationId xmlns:a16="http://schemas.microsoft.com/office/drawing/2014/main" id="{D0826059-E9EF-4920-97A0-820F45149411}"/>
              </a:ext>
            </a:extLst>
          </p:cNvPr>
          <p:cNvCxnSpPr>
            <a:cxnSpLocks/>
            <a:stCxn id="74" idx="0"/>
            <a:endCxn id="131" idx="0"/>
          </p:cNvCxnSpPr>
          <p:nvPr/>
        </p:nvCxnSpPr>
        <p:spPr>
          <a:xfrm rot="16200000" flipH="1" flipV="1">
            <a:off x="3369258" y="2150287"/>
            <a:ext cx="1133778" cy="3283871"/>
          </a:xfrm>
          <a:prstGeom prst="bentConnector3">
            <a:avLst>
              <a:gd name="adj1" fmla="val -34312"/>
            </a:avLst>
          </a:prstGeom>
          <a:noFill/>
          <a:ln w="6350" cap="flat" cmpd="sng" algn="ctr">
            <a:solidFill>
              <a:sysClr val="window" lastClr="FFFFFF">
                <a:lumMod val="65000"/>
              </a:sysClr>
            </a:solidFill>
            <a:prstDash val="solid"/>
            <a:miter lim="800000"/>
            <a:tailEnd type="triangle"/>
          </a:ln>
          <a:effectLst/>
        </p:spPr>
      </p:cxnSp>
      <p:grpSp>
        <p:nvGrpSpPr>
          <p:cNvPr id="48" name="グループ化 47">
            <a:extLst>
              <a:ext uri="{FF2B5EF4-FFF2-40B4-BE49-F238E27FC236}">
                <a16:creationId xmlns:a16="http://schemas.microsoft.com/office/drawing/2014/main" id="{68B1B017-81A9-4EA4-AB65-C7992B3DDD74}"/>
              </a:ext>
            </a:extLst>
          </p:cNvPr>
          <p:cNvGrpSpPr/>
          <p:nvPr/>
        </p:nvGrpSpPr>
        <p:grpSpPr>
          <a:xfrm>
            <a:off x="3088950" y="4193285"/>
            <a:ext cx="734400" cy="612227"/>
            <a:chOff x="3320370" y="3449261"/>
            <a:chExt cx="734400" cy="612227"/>
          </a:xfrm>
          <a:noFill/>
        </p:grpSpPr>
        <p:sp>
          <p:nvSpPr>
            <p:cNvPr id="49" name="正方形/長方形 48">
              <a:extLst>
                <a:ext uri="{FF2B5EF4-FFF2-40B4-BE49-F238E27FC236}">
                  <a16:creationId xmlns:a16="http://schemas.microsoft.com/office/drawing/2014/main" id="{FE6B87B2-6E45-4D20-AA2E-0206DCE3CA8B}"/>
                </a:ext>
              </a:extLst>
            </p:cNvPr>
            <p:cNvSpPr/>
            <p:nvPr/>
          </p:nvSpPr>
          <p:spPr>
            <a:xfrm>
              <a:off x="3320370"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非化石市場価格</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の結果確認・</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確認依頼</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50" name="テキスト ボックス 49">
              <a:extLst>
                <a:ext uri="{FF2B5EF4-FFF2-40B4-BE49-F238E27FC236}">
                  <a16:creationId xmlns:a16="http://schemas.microsoft.com/office/drawing/2014/main" id="{D13F837A-EB47-4071-A8B4-A73DE5D5D5A1}"/>
                </a:ext>
              </a:extLst>
            </p:cNvPr>
            <p:cNvSpPr txBox="1"/>
            <p:nvPr/>
          </p:nvSpPr>
          <p:spPr>
            <a:xfrm>
              <a:off x="3320370" y="3449261"/>
              <a:ext cx="268887" cy="181380"/>
            </a:xfrm>
            <a:prstGeom prst="rect">
              <a:avLst/>
            </a:prstGeom>
            <a:grp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02</a:t>
              </a:r>
              <a:endParaRPr lang="ja-JP" altLang="en-US" sz="800" dirty="0">
                <a:latin typeface="Meiryo UI" panose="020B0604030504040204" pitchFamily="50" charset="-128"/>
                <a:ea typeface="Meiryo UI" panose="020B0604030504040204" pitchFamily="50" charset="-128"/>
              </a:endParaRPr>
            </a:p>
          </p:txBody>
        </p:sp>
      </p:grpSp>
      <p:grpSp>
        <p:nvGrpSpPr>
          <p:cNvPr id="51" name="グループ化 50">
            <a:extLst>
              <a:ext uri="{FF2B5EF4-FFF2-40B4-BE49-F238E27FC236}">
                <a16:creationId xmlns:a16="http://schemas.microsoft.com/office/drawing/2014/main" id="{64F0FE93-DCD8-485C-8A32-B522961BE556}"/>
              </a:ext>
            </a:extLst>
          </p:cNvPr>
          <p:cNvGrpSpPr/>
          <p:nvPr/>
        </p:nvGrpSpPr>
        <p:grpSpPr>
          <a:xfrm>
            <a:off x="3088950" y="2995049"/>
            <a:ext cx="734400" cy="612227"/>
            <a:chOff x="3320370" y="3449261"/>
            <a:chExt cx="734400" cy="612227"/>
          </a:xfrm>
          <a:noFill/>
        </p:grpSpPr>
        <p:sp>
          <p:nvSpPr>
            <p:cNvPr id="52" name="正方形/長方形 51">
              <a:extLst>
                <a:ext uri="{FF2B5EF4-FFF2-40B4-BE49-F238E27FC236}">
                  <a16:creationId xmlns:a16="http://schemas.microsoft.com/office/drawing/2014/main" id="{7CF6058D-8E58-4125-B9A9-C42CA27B2014}"/>
                </a:ext>
              </a:extLst>
            </p:cNvPr>
            <p:cNvSpPr/>
            <p:nvPr/>
          </p:nvSpPr>
          <p:spPr>
            <a:xfrm>
              <a:off x="3320370" y="3615088"/>
              <a:ext cx="734400" cy="446400"/>
            </a:xfrm>
            <a:prstGeom prst="rect">
              <a:avLst/>
            </a:prstGeom>
            <a:grp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非化石市場価格</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の結果確認依頼</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の受領</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53" name="テキスト ボックス 52">
              <a:extLst>
                <a:ext uri="{FF2B5EF4-FFF2-40B4-BE49-F238E27FC236}">
                  <a16:creationId xmlns:a16="http://schemas.microsoft.com/office/drawing/2014/main" id="{BA901261-E393-41AB-A2E0-B68AE622C08A}"/>
                </a:ext>
              </a:extLst>
            </p:cNvPr>
            <p:cNvSpPr txBox="1"/>
            <p:nvPr/>
          </p:nvSpPr>
          <p:spPr>
            <a:xfrm>
              <a:off x="3320370" y="3449261"/>
              <a:ext cx="268887" cy="181380"/>
            </a:xfrm>
            <a:prstGeom prst="rect">
              <a:avLst/>
            </a:prstGeom>
            <a:grp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03</a:t>
              </a:r>
            </a:p>
          </p:txBody>
        </p:sp>
      </p:grpSp>
      <p:sp>
        <p:nvSpPr>
          <p:cNvPr id="54" name="正方形/長方形 36">
            <a:extLst>
              <a:ext uri="{FF2B5EF4-FFF2-40B4-BE49-F238E27FC236}">
                <a16:creationId xmlns:a16="http://schemas.microsoft.com/office/drawing/2014/main" id="{3CCC6449-144E-4E58-9093-FF305E159ECF}"/>
              </a:ext>
            </a:extLst>
          </p:cNvPr>
          <p:cNvSpPr/>
          <p:nvPr/>
        </p:nvSpPr>
        <p:spPr>
          <a:xfrm>
            <a:off x="3300954" y="6027474"/>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sp>
        <p:nvSpPr>
          <p:cNvPr id="55" name="正方形/長方形 54">
            <a:extLst>
              <a:ext uri="{FF2B5EF4-FFF2-40B4-BE49-F238E27FC236}">
                <a16:creationId xmlns:a16="http://schemas.microsoft.com/office/drawing/2014/main" id="{EC5466DF-AE03-43F6-8BD5-E7462A2D5C61}"/>
              </a:ext>
            </a:extLst>
          </p:cNvPr>
          <p:cNvSpPr/>
          <p:nvPr/>
        </p:nvSpPr>
        <p:spPr>
          <a:xfrm>
            <a:off x="3388768" y="6027474"/>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56" name="直線矢印コネクタ 55">
            <a:extLst>
              <a:ext uri="{FF2B5EF4-FFF2-40B4-BE49-F238E27FC236}">
                <a16:creationId xmlns:a16="http://schemas.microsoft.com/office/drawing/2014/main" id="{F65CE7CE-B69A-4AE6-B9BC-4E78A38B4774}"/>
              </a:ext>
            </a:extLst>
          </p:cNvPr>
          <p:cNvCxnSpPr>
            <a:cxnSpLocks/>
            <a:stCxn id="78" idx="0"/>
            <a:endCxn id="49" idx="2"/>
          </p:cNvCxnSpPr>
          <p:nvPr/>
        </p:nvCxnSpPr>
        <p:spPr>
          <a:xfrm flipH="1" flipV="1">
            <a:off x="3456150" y="4805512"/>
            <a:ext cx="4619" cy="850435"/>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58" name="グループ化 57">
            <a:extLst>
              <a:ext uri="{FF2B5EF4-FFF2-40B4-BE49-F238E27FC236}">
                <a16:creationId xmlns:a16="http://schemas.microsoft.com/office/drawing/2014/main" id="{5E6EDF21-39F5-483F-8E0A-3D8BA9D323E5}"/>
              </a:ext>
            </a:extLst>
          </p:cNvPr>
          <p:cNvGrpSpPr/>
          <p:nvPr/>
        </p:nvGrpSpPr>
        <p:grpSpPr>
          <a:xfrm>
            <a:off x="3333634" y="5652144"/>
            <a:ext cx="254269" cy="450827"/>
            <a:chOff x="2515451" y="5897715"/>
            <a:chExt cx="254269" cy="450827"/>
          </a:xfrm>
        </p:grpSpPr>
        <p:sp>
          <p:nvSpPr>
            <p:cNvPr id="77" name="Freeform 266">
              <a:extLst>
                <a:ext uri="{FF2B5EF4-FFF2-40B4-BE49-F238E27FC236}">
                  <a16:creationId xmlns:a16="http://schemas.microsoft.com/office/drawing/2014/main" id="{0E06A751-D0F3-4B57-A3B2-388BD572B8FE}"/>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78" name="正方形/長方形 36">
              <a:extLst>
                <a:ext uri="{FF2B5EF4-FFF2-40B4-BE49-F238E27FC236}">
                  <a16:creationId xmlns:a16="http://schemas.microsoft.com/office/drawing/2014/main" id="{1D911092-5890-4984-8A60-67CEE86FF93A}"/>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cxnSp>
        <p:nvCxnSpPr>
          <p:cNvPr id="79" name="直線矢印コネクタ 78">
            <a:extLst>
              <a:ext uri="{FF2B5EF4-FFF2-40B4-BE49-F238E27FC236}">
                <a16:creationId xmlns:a16="http://schemas.microsoft.com/office/drawing/2014/main" id="{74BC5AAF-E766-431E-B956-8915307B1F91}"/>
              </a:ext>
            </a:extLst>
          </p:cNvPr>
          <p:cNvCxnSpPr>
            <a:cxnSpLocks/>
            <a:stCxn id="49" idx="0"/>
            <a:endCxn id="52" idx="2"/>
          </p:cNvCxnSpPr>
          <p:nvPr/>
        </p:nvCxnSpPr>
        <p:spPr>
          <a:xfrm flipV="1">
            <a:off x="3456150" y="3607276"/>
            <a:ext cx="0" cy="751836"/>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80" name="直線矢印コネクタ 79">
            <a:extLst>
              <a:ext uri="{FF2B5EF4-FFF2-40B4-BE49-F238E27FC236}">
                <a16:creationId xmlns:a16="http://schemas.microsoft.com/office/drawing/2014/main" id="{5B9C49FC-6B80-4081-9DF1-449533C79F8C}"/>
              </a:ext>
            </a:extLst>
          </p:cNvPr>
          <p:cNvCxnSpPr>
            <a:cxnSpLocks/>
            <a:stCxn id="52" idx="3"/>
            <a:endCxn id="70" idx="1"/>
          </p:cNvCxnSpPr>
          <p:nvPr/>
        </p:nvCxnSpPr>
        <p:spPr>
          <a:xfrm>
            <a:off x="3823350" y="3384076"/>
            <a:ext cx="473593" cy="6566"/>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81" name="直線矢印コネクタ 80">
            <a:extLst>
              <a:ext uri="{FF2B5EF4-FFF2-40B4-BE49-F238E27FC236}">
                <a16:creationId xmlns:a16="http://schemas.microsoft.com/office/drawing/2014/main" id="{2A83AFE8-3E54-4A58-8159-30E0A0D3284F}"/>
              </a:ext>
            </a:extLst>
          </p:cNvPr>
          <p:cNvCxnSpPr>
            <a:cxnSpLocks/>
            <a:stCxn id="131" idx="3"/>
            <a:endCxn id="49" idx="1"/>
          </p:cNvCxnSpPr>
          <p:nvPr/>
        </p:nvCxnSpPr>
        <p:spPr>
          <a:xfrm>
            <a:off x="2661411" y="4582312"/>
            <a:ext cx="427539" cy="0"/>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82" name="正方形/長方形 36">
            <a:extLst>
              <a:ext uri="{FF2B5EF4-FFF2-40B4-BE49-F238E27FC236}">
                <a16:creationId xmlns:a16="http://schemas.microsoft.com/office/drawing/2014/main" id="{D3BB0A4C-DE33-45AB-89B2-61CDD508A877}"/>
              </a:ext>
            </a:extLst>
          </p:cNvPr>
          <p:cNvSpPr/>
          <p:nvPr/>
        </p:nvSpPr>
        <p:spPr>
          <a:xfrm>
            <a:off x="4499453" y="6027474"/>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sp>
        <p:nvSpPr>
          <p:cNvPr id="83" name="正方形/長方形 82">
            <a:extLst>
              <a:ext uri="{FF2B5EF4-FFF2-40B4-BE49-F238E27FC236}">
                <a16:creationId xmlns:a16="http://schemas.microsoft.com/office/drawing/2014/main" id="{E3288B42-A4ED-4082-8F25-1DDAE55AF55F}"/>
              </a:ext>
            </a:extLst>
          </p:cNvPr>
          <p:cNvSpPr/>
          <p:nvPr/>
        </p:nvSpPr>
        <p:spPr>
          <a:xfrm>
            <a:off x="4587267" y="6027474"/>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84" name="直線矢印コネクタ 83">
            <a:extLst>
              <a:ext uri="{FF2B5EF4-FFF2-40B4-BE49-F238E27FC236}">
                <a16:creationId xmlns:a16="http://schemas.microsoft.com/office/drawing/2014/main" id="{4780A5ED-41DD-4E3A-8482-31116CAFFF8A}"/>
              </a:ext>
            </a:extLst>
          </p:cNvPr>
          <p:cNvCxnSpPr>
            <a:cxnSpLocks/>
            <a:stCxn id="87" idx="0"/>
            <a:endCxn id="70" idx="2"/>
          </p:cNvCxnSpPr>
          <p:nvPr/>
        </p:nvCxnSpPr>
        <p:spPr>
          <a:xfrm flipV="1">
            <a:off x="4659268" y="3613842"/>
            <a:ext cx="4875" cy="2042105"/>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85" name="グループ化 84">
            <a:extLst>
              <a:ext uri="{FF2B5EF4-FFF2-40B4-BE49-F238E27FC236}">
                <a16:creationId xmlns:a16="http://schemas.microsoft.com/office/drawing/2014/main" id="{6437AE71-5DCD-431C-ABD5-16D2BE945BFD}"/>
              </a:ext>
            </a:extLst>
          </p:cNvPr>
          <p:cNvGrpSpPr/>
          <p:nvPr/>
        </p:nvGrpSpPr>
        <p:grpSpPr>
          <a:xfrm>
            <a:off x="4532133" y="5652144"/>
            <a:ext cx="254269" cy="450827"/>
            <a:chOff x="2515451" y="5897715"/>
            <a:chExt cx="254269" cy="450827"/>
          </a:xfrm>
        </p:grpSpPr>
        <p:sp>
          <p:nvSpPr>
            <p:cNvPr id="86" name="Freeform 266">
              <a:extLst>
                <a:ext uri="{FF2B5EF4-FFF2-40B4-BE49-F238E27FC236}">
                  <a16:creationId xmlns:a16="http://schemas.microsoft.com/office/drawing/2014/main" id="{44163DBA-76CA-424F-859F-93258BB2EC5D}"/>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87" name="正方形/長方形 36">
              <a:extLst>
                <a:ext uri="{FF2B5EF4-FFF2-40B4-BE49-F238E27FC236}">
                  <a16:creationId xmlns:a16="http://schemas.microsoft.com/office/drawing/2014/main" id="{6ADE9076-139E-4DD8-95A1-F05574BFA0DD}"/>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67" name="正方形/長方形 66">
            <a:extLst>
              <a:ext uri="{FF2B5EF4-FFF2-40B4-BE49-F238E27FC236}">
                <a16:creationId xmlns:a16="http://schemas.microsoft.com/office/drawing/2014/main" id="{E4CB2C0F-FD79-4730-92CD-B5236CEAA596}"/>
              </a:ext>
            </a:extLst>
          </p:cNvPr>
          <p:cNvSpPr/>
          <p:nvPr/>
        </p:nvSpPr>
        <p:spPr>
          <a:xfrm>
            <a:off x="4681268" y="1711210"/>
            <a:ext cx="4839800" cy="212295"/>
          </a:xfrm>
          <a:prstGeom prst="rect">
            <a:avLst/>
          </a:prstGeom>
          <a:noFill/>
          <a:ln w="19050" cap="flat" cmpd="sng" algn="ctr">
            <a:noFill/>
            <a:prstDash val="solid"/>
            <a:miter lim="800000"/>
          </a:ln>
          <a:effectLst/>
        </p:spPr>
        <p:txBody>
          <a:bodyPr wrap="none" lIns="0" tIns="36000" rIns="0" bIns="36000" rtlCol="0" anchor="ctr"/>
          <a:lstStyle/>
          <a:p>
            <a:pPr algn="ctr"/>
            <a:r>
              <a:rPr kumimoji="0" lang="en-US" altLang="ja-JP" sz="900" kern="0" dirty="0">
                <a:latin typeface="Meiryo UI"/>
                <a:ea typeface="Meiryo UI"/>
                <a:cs typeface="Arial" pitchFamily="34" charset="0"/>
              </a:rPr>
              <a:t>※1 FIP</a:t>
            </a:r>
            <a:r>
              <a:rPr lang="ja-JP" altLang="en-US" sz="900" dirty="0">
                <a:latin typeface="Meiryo UI" panose="020B0604030504040204" pitchFamily="50" charset="-128"/>
                <a:ea typeface="Meiryo UI" panose="020B0604030504040204" pitchFamily="50" charset="-128"/>
              </a:rPr>
              <a:t>交付金算定時点</a:t>
            </a:r>
            <a:r>
              <a:rPr lang="en-US" altLang="ja-JP" sz="900" dirty="0">
                <a:latin typeface="Meiryo UI" panose="020B0604030504040204" pitchFamily="50" charset="-128"/>
                <a:ea typeface="Meiryo UI" panose="020B0604030504040204" pitchFamily="50" charset="-128"/>
              </a:rPr>
              <a:t>(</a:t>
            </a:r>
            <a:r>
              <a:rPr lang="ja-JP" altLang="en-US" sz="900" dirty="0">
                <a:latin typeface="Meiryo UI" panose="020B0604030504040204" pitchFamily="50" charset="-128"/>
                <a:ea typeface="Meiryo UI" panose="020B0604030504040204" pitchFamily="50" charset="-128"/>
              </a:rPr>
              <a:t>対象月</a:t>
            </a:r>
            <a:r>
              <a:rPr lang="en-US" altLang="ja-JP" sz="900" dirty="0">
                <a:latin typeface="Meiryo UI" panose="020B0604030504040204" pitchFamily="50" charset="-128"/>
                <a:ea typeface="Meiryo UI" panose="020B0604030504040204" pitchFamily="50" charset="-128"/>
              </a:rPr>
              <a:t>+2</a:t>
            </a:r>
            <a:r>
              <a:rPr lang="ja-JP" altLang="en-US" sz="900" dirty="0">
                <a:latin typeface="Meiryo UI" panose="020B0604030504040204" pitchFamily="50" charset="-128"/>
                <a:ea typeface="Meiryo UI" panose="020B0604030504040204" pitchFamily="50" charset="-128"/>
              </a:rPr>
              <a:t>ヶ月</a:t>
            </a:r>
            <a:r>
              <a:rPr lang="en-US" altLang="ja-JP" sz="900" dirty="0">
                <a:latin typeface="Meiryo UI" panose="020B0604030504040204" pitchFamily="50" charset="-128"/>
                <a:ea typeface="Meiryo UI" panose="020B0604030504040204" pitchFamily="50" charset="-128"/>
              </a:rPr>
              <a:t>)</a:t>
            </a:r>
            <a:r>
              <a:rPr lang="ja-JP" altLang="en-US" sz="900" dirty="0">
                <a:latin typeface="Meiryo UI" panose="020B0604030504040204" pitchFamily="50" charset="-128"/>
                <a:ea typeface="Meiryo UI" panose="020B0604030504040204" pitchFamily="50" charset="-128"/>
              </a:rPr>
              <a:t>から直近</a:t>
            </a:r>
            <a:r>
              <a:rPr lang="en-US" altLang="ja-JP" sz="900" dirty="0">
                <a:latin typeface="Meiryo UI" panose="020B0604030504040204" pitchFamily="50" charset="-128"/>
                <a:ea typeface="Meiryo UI" panose="020B0604030504040204" pitchFamily="50" charset="-128"/>
              </a:rPr>
              <a:t>1</a:t>
            </a:r>
            <a:r>
              <a:rPr lang="ja-JP" altLang="en-US" sz="900" dirty="0">
                <a:latin typeface="Meiryo UI" panose="020B0604030504040204" pitchFamily="50" charset="-128"/>
                <a:ea typeface="Meiryo UI" panose="020B0604030504040204" pitchFamily="50" charset="-128"/>
              </a:rPr>
              <a:t>年分</a:t>
            </a:r>
            <a:r>
              <a:rPr lang="en-US" altLang="ja-JP" sz="900" dirty="0">
                <a:latin typeface="Meiryo UI" panose="020B0604030504040204" pitchFamily="50" charset="-128"/>
                <a:ea typeface="Meiryo UI" panose="020B0604030504040204" pitchFamily="50" charset="-128"/>
              </a:rPr>
              <a:t>(</a:t>
            </a:r>
            <a:r>
              <a:rPr lang="ja-JP" altLang="en-US" sz="900" dirty="0">
                <a:latin typeface="Meiryo UI" panose="020B0604030504040204" pitchFamily="50" charset="-128"/>
                <a:ea typeface="Meiryo UI" panose="020B0604030504040204" pitchFamily="50" charset="-128"/>
              </a:rPr>
              <a:t>対象月</a:t>
            </a:r>
            <a:r>
              <a:rPr lang="en-US" altLang="ja-JP" sz="900" dirty="0">
                <a:latin typeface="Meiryo UI" panose="020B0604030504040204" pitchFamily="50" charset="-128"/>
                <a:ea typeface="Meiryo UI" panose="020B0604030504040204" pitchFamily="50" charset="-128"/>
              </a:rPr>
              <a:t>+1</a:t>
            </a:r>
            <a:r>
              <a:rPr lang="ja-JP" altLang="en-US" sz="900" dirty="0">
                <a:latin typeface="Meiryo UI" panose="020B0604030504040204" pitchFamily="50" charset="-128"/>
                <a:ea typeface="Meiryo UI" panose="020B0604030504040204" pitchFamily="50" charset="-128"/>
              </a:rPr>
              <a:t>ヶ月までの</a:t>
            </a:r>
            <a:r>
              <a:rPr lang="en-US" altLang="ja-JP" sz="900" dirty="0">
                <a:latin typeface="Meiryo UI" panose="020B0604030504040204" pitchFamily="50" charset="-128"/>
                <a:ea typeface="Meiryo UI" panose="020B0604030504040204" pitchFamily="50" charset="-128"/>
              </a:rPr>
              <a:t>12</a:t>
            </a:r>
            <a:r>
              <a:rPr lang="ja-JP" altLang="en-US" sz="900" dirty="0">
                <a:latin typeface="Meiryo UI" panose="020B0604030504040204" pitchFamily="50" charset="-128"/>
                <a:ea typeface="Meiryo UI" panose="020B0604030504040204" pitchFamily="50" charset="-128"/>
              </a:rPr>
              <a:t>ヶ月分</a:t>
            </a:r>
            <a:r>
              <a:rPr lang="en-US" altLang="ja-JP" sz="900" dirty="0">
                <a:latin typeface="Meiryo UI" panose="020B0604030504040204" pitchFamily="50" charset="-128"/>
                <a:ea typeface="Meiryo UI" panose="020B0604030504040204" pitchFamily="50" charset="-128"/>
              </a:rPr>
              <a:t>)</a:t>
            </a:r>
            <a:r>
              <a:rPr lang="ja-JP" altLang="en-US" sz="900" dirty="0">
                <a:latin typeface="Meiryo UI" panose="020B0604030504040204" pitchFamily="50" charset="-128"/>
                <a:ea typeface="Meiryo UI" panose="020B0604030504040204" pitchFamily="50" charset="-128"/>
              </a:rPr>
              <a:t>の価格が必要</a:t>
            </a:r>
            <a:endParaRPr kumimoji="0" lang="en-US" altLang="ja-JP" sz="900" kern="0" dirty="0">
              <a:latin typeface="Meiryo UI"/>
              <a:ea typeface="Meiryo UI"/>
              <a:cs typeface="Arial" pitchFamily="34" charset="0"/>
            </a:endParaRPr>
          </a:p>
        </p:txBody>
      </p:sp>
    </p:spTree>
    <p:extLst>
      <p:ext uri="{BB962C8B-B14F-4D97-AF65-F5344CB8AC3E}">
        <p14:creationId xmlns:p14="http://schemas.microsoft.com/office/powerpoint/2010/main" val="2846070913"/>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2627399224"/>
              </p:ext>
            </p:extLst>
          </p:nvPr>
        </p:nvGraphicFramePr>
        <p:xfrm>
          <a:off x="141614" y="1216091"/>
          <a:ext cx="9556430" cy="5598595"/>
        </p:xfrm>
        <a:graphic>
          <a:graphicData uri="http://schemas.openxmlformats.org/drawingml/2006/table">
            <a:tbl>
              <a:tblPr firstRow="1" bandRow="1">
                <a:tableStyleId>{2D5ABB26-0587-4C30-8999-92F81FD0307C}</a:tableStyleId>
              </a:tblPr>
              <a:tblGrid>
                <a:gridCol w="367433">
                  <a:extLst>
                    <a:ext uri="{9D8B030D-6E8A-4147-A177-3AD203B41FA5}">
                      <a16:colId xmlns:a16="http://schemas.microsoft.com/office/drawing/2014/main" val="358073148"/>
                    </a:ext>
                  </a:extLst>
                </a:gridCol>
                <a:gridCol w="692468">
                  <a:extLst>
                    <a:ext uri="{9D8B030D-6E8A-4147-A177-3AD203B41FA5}">
                      <a16:colId xmlns:a16="http://schemas.microsoft.com/office/drawing/2014/main" val="3311309282"/>
                    </a:ext>
                  </a:extLst>
                </a:gridCol>
                <a:gridCol w="6422633">
                  <a:extLst>
                    <a:ext uri="{9D8B030D-6E8A-4147-A177-3AD203B41FA5}">
                      <a16:colId xmlns:a16="http://schemas.microsoft.com/office/drawing/2014/main" val="1235158156"/>
                    </a:ext>
                  </a:extLst>
                </a:gridCol>
                <a:gridCol w="1084082">
                  <a:extLst>
                    <a:ext uri="{9D8B030D-6E8A-4147-A177-3AD203B41FA5}">
                      <a16:colId xmlns:a16="http://schemas.microsoft.com/office/drawing/2014/main" val="2107820620"/>
                    </a:ext>
                  </a:extLst>
                </a:gridCol>
                <a:gridCol w="989814">
                  <a:extLst>
                    <a:ext uri="{9D8B030D-6E8A-4147-A177-3AD203B41FA5}">
                      <a16:colId xmlns:a16="http://schemas.microsoft.com/office/drawing/2014/main" val="2019607348"/>
                    </a:ext>
                  </a:extLst>
                </a:gridCol>
              </a:tblGrid>
              <a:tr h="266458">
                <a:tc gridSpan="2">
                  <a:txBody>
                    <a:bodyPr/>
                    <a:lstStyle/>
                    <a:p>
                      <a:pPr algn="l"/>
                      <a:r>
                        <a:rPr kumimoji="1" lang="ja-JP" altLang="en-US" sz="1200" b="0" dirty="0">
                          <a:latin typeface="Meiryo UI" panose="020B0604030504040204" pitchFamily="50" charset="-128"/>
                          <a:ea typeface="Meiryo UI" panose="020B0604030504040204" pitchFamily="50" charset="-128"/>
                        </a:rPr>
                        <a:t>業務</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lang="ja-JP" altLang="en-US" sz="1200" dirty="0">
                          <a:latin typeface="Meiryo UI" panose="020B0604030504040204" pitchFamily="50" charset="-128"/>
                          <a:ea typeface="Meiryo UI" panose="020B0604030504040204" pitchFamily="50" charset="-128"/>
                        </a:rPr>
                        <a:t>算定諸元管理 </a:t>
                      </a:r>
                      <a:r>
                        <a:rPr lang="en-US" altLang="ja-JP" sz="1200" dirty="0">
                          <a:latin typeface="Arial" panose="020B0604020202020204" pitchFamily="34" charset="0"/>
                          <a:ea typeface="Meiryo UI" panose="020B0604030504040204" pitchFamily="50" charset="-128"/>
                          <a:cs typeface="Arial" panose="020B0604020202020204" pitchFamily="34" charset="0"/>
                        </a:rPr>
                        <a:t>– </a:t>
                      </a:r>
                      <a:r>
                        <a:rPr lang="ja-JP" altLang="en-US" sz="1200" dirty="0">
                          <a:latin typeface="Arial" panose="020B0604020202020204" pitchFamily="34" charset="0"/>
                          <a:ea typeface="Meiryo UI" panose="020B0604030504040204" pitchFamily="50" charset="-128"/>
                          <a:cs typeface="Arial" panose="020B0604020202020204" pitchFamily="34" charset="0"/>
                        </a:rPr>
                        <a:t>供給電力量</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1200" b="0" dirty="0">
                          <a:latin typeface="Meiryo UI" panose="020B0604030504040204" pitchFamily="50" charset="-128"/>
                          <a:ea typeface="Meiryo UI" panose="020B0604030504040204" pitchFamily="50" charset="-128"/>
                        </a:rPr>
                        <a:t>業務コード</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200" b="0" dirty="0">
                          <a:latin typeface="Meiryo UI" panose="020B0604030504040204" pitchFamily="50" charset="-128"/>
                          <a:ea typeface="Meiryo UI" panose="020B0604030504040204" pitchFamily="50" charset="-128"/>
                        </a:rPr>
                        <a:t>CMN034</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465553">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業務内容</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各一般送配電事業者は広域機関に供給電力量を通知し、広域機関は当該データをシステムに登録する。また、１つの受電地点特定番号に複数設備紐づいている場合は、認定事業者が供給電力量の実績を通知し、広域機関がシステム登録する。</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lnT w="9525" cap="flat" cmpd="sng" algn="ctr">
                      <a:solidFill>
                        <a:schemeClr val="bg1">
                          <a:lumMod val="75000"/>
                        </a:schemeClr>
                      </a:solidFill>
                      <a:prstDash val="solid"/>
                      <a:round/>
                      <a:headEnd type="none" w="med" len="med"/>
                      <a:tailEnd type="none" w="med" len="med"/>
                    </a:lnT>
                  </a:tcPr>
                </a:tc>
                <a:tc hMerge="1">
                  <a:txBody>
                    <a:bodyPr/>
                    <a:lstStyle/>
                    <a:p>
                      <a:endParaRPr kumimoji="1" lang="ja-JP" altLang="en-US"/>
                    </a:p>
                  </a:txBody>
                  <a:tcPr/>
                </a:tc>
                <a:extLst>
                  <a:ext uri="{0D108BD9-81ED-4DB2-BD59-A6C34878D82A}">
                    <a16:rowId xmlns:a16="http://schemas.microsoft.com/office/drawing/2014/main" val="3868788017"/>
                  </a:ext>
                </a:extLst>
              </a:tr>
              <a:tr h="266458">
                <a:tc gridSpan="2">
                  <a:txBody>
                    <a:bodyPr/>
                    <a:lstStyle/>
                    <a:p>
                      <a:pPr marL="0" indent="0" algn="l">
                        <a:buFont typeface="Arial" panose="020B0604020202020204" pitchFamily="34" charset="0"/>
                        <a:buNone/>
                      </a:pPr>
                      <a:r>
                        <a:rPr kumimoji="1" lang="ja-JP" altLang="en-US" sz="1200" b="0">
                          <a:latin typeface="Meiryo UI" panose="020B0604030504040204" pitchFamily="50" charset="-128"/>
                          <a:ea typeface="Meiryo UI" panose="020B0604030504040204" pitchFamily="50" charset="-128"/>
                        </a:rPr>
                        <a:t>業務タイミング</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3">
                  <a:txBody>
                    <a:bodyPr/>
                    <a:lstStyle/>
                    <a:p>
                      <a:pPr marL="0" indent="0" algn="l">
                        <a:buFont typeface="Arial" panose="020B0604020202020204" pitchFamily="34" charset="0"/>
                        <a:buNone/>
                      </a:pPr>
                      <a:r>
                        <a:rPr kumimoji="1" lang="ja-JP" altLang="en-US" sz="1200" b="0" dirty="0">
                          <a:solidFill>
                            <a:schemeClr val="tx1"/>
                          </a:solidFill>
                          <a:latin typeface="Meiryo UI" panose="020B0604030504040204" pitchFamily="50" charset="-128"/>
                          <a:ea typeface="Meiryo UI" panose="020B0604030504040204" pitchFamily="50" charset="-128"/>
                        </a:rPr>
                        <a:t>月次</a:t>
                      </a:r>
                      <a:endParaRPr kumimoji="1" lang="en-US" altLang="ja-JP" sz="1000" b="0"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46641634"/>
                  </a:ext>
                </a:extLst>
              </a:tr>
              <a:tr h="266458">
                <a:tc gridSpan="2">
                  <a:txBody>
                    <a:bodyPr/>
                    <a:lstStyle/>
                    <a:p>
                      <a:pPr marL="0" indent="0" algn="l">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関連アクター</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広域機関、経済産業省</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747063371"/>
                  </a:ext>
                </a:extLst>
              </a:tr>
              <a:tr h="588633">
                <a:tc rowSpan="2">
                  <a:txBody>
                    <a:bodyPr/>
                    <a:lstStyle/>
                    <a:p>
                      <a:pPr marL="0" indent="0" algn="ctr">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確認者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lumMod val="95000"/>
                      </a:schemeClr>
                    </a:solidFill>
                  </a:tcPr>
                </a:tc>
                <a:tc gridSpan="3">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　　　　　</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登録</a:t>
                      </a:r>
                      <a:r>
                        <a:rPr kumimoji="1" lang="en-US" altLang="ja-JP" sz="1200" b="0" dirty="0">
                          <a:latin typeface="Meiryo UI" panose="020B0604030504040204" pitchFamily="50" charset="-128"/>
                          <a:ea typeface="Meiryo UI" panose="020B0604030504040204" pitchFamily="50" charset="-128"/>
                        </a:rPr>
                        <a:t>】</a:t>
                      </a:r>
                    </a:p>
                    <a:p>
                      <a:pPr marL="0" indent="0" algn="l">
                        <a:buFont typeface="Arial" panose="020B0604020202020204" pitchFamily="34" charset="0"/>
                        <a:buNone/>
                      </a:pPr>
                      <a:r>
                        <a:rPr kumimoji="1" lang="en-US" altLang="ja-JP" sz="900" b="0" dirty="0">
                          <a:latin typeface="Meiryo UI" panose="020B0604030504040204" pitchFamily="50" charset="-128"/>
                          <a:ea typeface="Meiryo UI" panose="020B0604030504040204" pitchFamily="50" charset="-128"/>
                        </a:rPr>
                        <a:t>※</a:t>
                      </a:r>
                      <a:r>
                        <a:rPr kumimoji="1" lang="ja-JP" altLang="en-US" sz="900" b="0" dirty="0">
                          <a:latin typeface="Meiryo UI" panose="020B0604030504040204" pitchFamily="50" charset="-128"/>
                          <a:ea typeface="Meiryo UI" panose="020B0604030504040204" pitchFamily="50" charset="-128"/>
                        </a:rPr>
                        <a:t>変更時は上書き登録み許可</a:t>
                      </a: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776034627"/>
                  </a:ext>
                </a:extLst>
              </a:tr>
              <a:tr h="1252520">
                <a:tc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作業者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marL="0" indent="0" algn="ctr">
                        <a:buFont typeface="Arial" panose="020B0604020202020204" pitchFamily="34" charset="0"/>
                        <a:buNone/>
                      </a:pPr>
                      <a:endParaRPr kumimoji="1" lang="ja-JP" altLang="en-US" sz="900" b="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603231057"/>
                  </a:ext>
                </a:extLst>
              </a:tr>
              <a:tr h="685119">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認定事業者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3">
                  <a:txBody>
                    <a:bodyPr/>
                    <a:lstStyle/>
                    <a:p>
                      <a:pPr marL="0" indent="0" algn="ctr">
                        <a:buFont typeface="Arial" panose="020B0604020202020204" pitchFamily="34" charset="0"/>
                        <a:buNone/>
                      </a:pPr>
                      <a:endParaRPr kumimoji="1" lang="ja-JP" altLang="en-US" sz="900" b="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553301250"/>
                  </a:ext>
                </a:extLst>
              </a:tr>
              <a:tr h="715014">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一般送配電事業者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3">
                  <a:txBody>
                    <a:bodyPr/>
                    <a:lstStyle/>
                    <a:p>
                      <a:pPr marL="0" indent="0" algn="ctr">
                        <a:buFont typeface="Arial" panose="020B0604020202020204" pitchFamily="34" charset="0"/>
                        <a:buNone/>
                      </a:pPr>
                      <a:endParaRPr kumimoji="1" lang="ja-JP" altLang="en-US" sz="900" b="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166832620"/>
                  </a:ext>
                </a:extLst>
              </a:tr>
              <a:tr h="1068796">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システム</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indent="0" algn="ctr">
                        <a:buFont typeface="Arial" panose="020B0604020202020204" pitchFamily="34" charset="0"/>
                        <a:buNone/>
                      </a:pPr>
                      <a:endParaRPr kumimoji="1" lang="ja-JP" altLang="en-US" sz="900" b="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dirty="0"/>
                    </a:p>
                  </a:txBody>
                  <a:tcPr/>
                </a:tc>
                <a:tc hMerge="1">
                  <a:txBody>
                    <a:bodyPr/>
                    <a:lstStyle/>
                    <a:p>
                      <a:endParaRPr kumimoji="1" lang="ja-JP" altLang="en-US"/>
                    </a:p>
                  </a:txBody>
                  <a:tcPr/>
                </a:tc>
                <a:extLst>
                  <a:ext uri="{0D108BD9-81ED-4DB2-BD59-A6C34878D82A}">
                    <a16:rowId xmlns:a16="http://schemas.microsoft.com/office/drawing/2014/main" val="25629721"/>
                  </a:ext>
                </a:extLst>
              </a:tr>
            </a:tbl>
          </a:graphicData>
        </a:graphic>
      </p:graphicFrame>
      <p:cxnSp>
        <p:nvCxnSpPr>
          <p:cNvPr id="92" name="直線矢印コネクタ 91">
            <a:extLst>
              <a:ext uri="{FF2B5EF4-FFF2-40B4-BE49-F238E27FC236}">
                <a16:creationId xmlns:a16="http://schemas.microsoft.com/office/drawing/2014/main" id="{BAB3B2B8-9E59-4048-A2D4-9BDFBB5B65F5}"/>
              </a:ext>
            </a:extLst>
          </p:cNvPr>
          <p:cNvCxnSpPr>
            <a:cxnSpLocks/>
          </p:cNvCxnSpPr>
          <p:nvPr/>
        </p:nvCxnSpPr>
        <p:spPr>
          <a:xfrm flipV="1">
            <a:off x="3836882" y="4278947"/>
            <a:ext cx="1999" cy="1618088"/>
          </a:xfrm>
          <a:prstGeom prst="straightConnector1">
            <a:avLst/>
          </a:prstGeom>
          <a:noFill/>
          <a:ln w="6350" cap="flat" cmpd="sng" algn="ctr">
            <a:solidFill>
              <a:sysClr val="window" lastClr="FFFFFF">
                <a:lumMod val="65000"/>
              </a:sysClr>
            </a:solidFill>
            <a:prstDash val="dash"/>
            <a:miter lim="800000"/>
            <a:tailEnd type="triangle"/>
          </a:ln>
          <a:effectLst/>
        </p:spPr>
      </p:cxnSp>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ja-JP" altLang="en-US" dirty="0">
                <a:latin typeface="Meiryo UI" panose="020B0604030504040204" pitchFamily="50" charset="-128"/>
                <a:ea typeface="Meiryo UI" panose="020B0604030504040204" pitchFamily="50" charset="-128"/>
              </a:rPr>
              <a:t>業務フー</a:t>
            </a:r>
            <a:br>
              <a:rPr lang="en-US" altLang="ja-JP" dirty="0">
                <a:latin typeface="Meiryo UI" panose="020B0604030504040204" pitchFamily="50" charset="-128"/>
                <a:ea typeface="Meiryo UI" panose="020B0604030504040204" pitchFamily="50" charset="-128"/>
              </a:rPr>
            </a:br>
            <a:r>
              <a:rPr lang="ja-JP" altLang="en-US" dirty="0">
                <a:latin typeface="Meiryo UI" panose="020B0604030504040204" pitchFamily="50" charset="-128"/>
                <a:ea typeface="Meiryo UI" panose="020B0604030504040204" pitchFamily="50" charset="-128"/>
              </a:rPr>
              <a:t>事前準備：算定諸元管理 </a:t>
            </a:r>
            <a:r>
              <a:rPr lang="en-US" altLang="ja-JP" dirty="0">
                <a:latin typeface="Meiryo UI" panose="020B0604030504040204" pitchFamily="50" charset="-128"/>
                <a:ea typeface="Meiryo UI" panose="020B0604030504040204" pitchFamily="50" charset="-128"/>
                <a:cs typeface="Arial" panose="020B0604020202020204" pitchFamily="34" charset="0"/>
              </a:rPr>
              <a:t>– </a:t>
            </a:r>
            <a:r>
              <a:rPr lang="ja-JP" altLang="en-US" dirty="0">
                <a:latin typeface="Meiryo UI" panose="020B0604030504040204" pitchFamily="50" charset="-128"/>
                <a:ea typeface="Meiryo UI" panose="020B0604030504040204" pitchFamily="50" charset="-128"/>
                <a:cs typeface="Arial" panose="020B0604020202020204" pitchFamily="34" charset="0"/>
              </a:rPr>
              <a:t>供給電力量</a:t>
            </a:r>
            <a:endParaRPr kumimoji="1" lang="ja-JP" altLang="en-US" dirty="0">
              <a:latin typeface="Meiryo UI" panose="020B0604030504040204" pitchFamily="50" charset="-128"/>
              <a:ea typeface="Meiryo UI" panose="020B0604030504040204" pitchFamily="50" charset="-128"/>
            </a:endParaRPr>
          </a:p>
        </p:txBody>
      </p:sp>
      <p:cxnSp>
        <p:nvCxnSpPr>
          <p:cNvPr id="55" name="直線矢印コネクタ 206">
            <a:extLst>
              <a:ext uri="{FF2B5EF4-FFF2-40B4-BE49-F238E27FC236}">
                <a16:creationId xmlns:a16="http://schemas.microsoft.com/office/drawing/2014/main" id="{1C6693F8-85AD-4848-880E-8C1744111D79}"/>
              </a:ext>
            </a:extLst>
          </p:cNvPr>
          <p:cNvCxnSpPr>
            <a:cxnSpLocks/>
            <a:stCxn id="128" idx="0"/>
            <a:endCxn id="100" idx="1"/>
          </p:cNvCxnSpPr>
          <p:nvPr/>
        </p:nvCxnSpPr>
        <p:spPr>
          <a:xfrm rot="5400000" flipH="1" flipV="1">
            <a:off x="2710084" y="4468968"/>
            <a:ext cx="1105149" cy="278084"/>
          </a:xfrm>
          <a:prstGeom prst="bentConnector2">
            <a:avLst/>
          </a:prstGeom>
          <a:noFill/>
          <a:ln w="6350" cap="flat" cmpd="sng" algn="ctr">
            <a:solidFill>
              <a:sysClr val="window" lastClr="FFFFFF">
                <a:lumMod val="65000"/>
              </a:sysClr>
            </a:solidFill>
            <a:prstDash val="solid"/>
            <a:miter lim="800000"/>
            <a:tailEnd type="triangle"/>
          </a:ln>
          <a:effectLst/>
        </p:spPr>
      </p:cxnSp>
      <p:grpSp>
        <p:nvGrpSpPr>
          <p:cNvPr id="62" name="グループ化 61">
            <a:extLst>
              <a:ext uri="{FF2B5EF4-FFF2-40B4-BE49-F238E27FC236}">
                <a16:creationId xmlns:a16="http://schemas.microsoft.com/office/drawing/2014/main" id="{22B7128D-9912-449E-B032-9B6391A4E25C}"/>
              </a:ext>
            </a:extLst>
          </p:cNvPr>
          <p:cNvGrpSpPr/>
          <p:nvPr/>
        </p:nvGrpSpPr>
        <p:grpSpPr>
          <a:xfrm>
            <a:off x="3398711" y="4324382"/>
            <a:ext cx="734661" cy="612050"/>
            <a:chOff x="5425250" y="4690090"/>
            <a:chExt cx="734661" cy="612050"/>
          </a:xfrm>
        </p:grpSpPr>
        <p:sp>
          <p:nvSpPr>
            <p:cNvPr id="68" name="テキスト ボックス 67">
              <a:extLst>
                <a:ext uri="{FF2B5EF4-FFF2-40B4-BE49-F238E27FC236}">
                  <a16:creationId xmlns:a16="http://schemas.microsoft.com/office/drawing/2014/main" id="{419611A6-3AF9-4D95-8F8A-2A90F62950DC}"/>
                </a:ext>
              </a:extLst>
            </p:cNvPr>
            <p:cNvSpPr txBox="1"/>
            <p:nvPr/>
          </p:nvSpPr>
          <p:spPr>
            <a:xfrm>
              <a:off x="5425250" y="4690090"/>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07</a:t>
              </a:r>
              <a:endParaRPr lang="ja-JP" altLang="en-US" sz="800" dirty="0">
                <a:latin typeface="Meiryo UI" panose="020B0604030504040204" pitchFamily="50" charset="-128"/>
                <a:ea typeface="Meiryo UI" panose="020B0604030504040204" pitchFamily="50" charset="-128"/>
              </a:endParaRPr>
            </a:p>
          </p:txBody>
        </p:sp>
        <p:sp>
          <p:nvSpPr>
            <p:cNvPr id="97" name="正方形/長方形 36">
              <a:extLst>
                <a:ext uri="{FF2B5EF4-FFF2-40B4-BE49-F238E27FC236}">
                  <a16:creationId xmlns:a16="http://schemas.microsoft.com/office/drawing/2014/main" id="{78EED229-0FDF-469D-9464-9F0CEEE47E2B}"/>
                </a:ext>
              </a:extLst>
            </p:cNvPr>
            <p:cNvSpPr/>
            <p:nvPr/>
          </p:nvSpPr>
          <p:spPr>
            <a:xfrm>
              <a:off x="5425250" y="4855116"/>
              <a:ext cx="734661" cy="447024"/>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en-US" altLang="ja-JP" sz="800" kern="0" dirty="0">
                  <a:latin typeface="Meiryo UI" panose="020B0604030504040204" pitchFamily="50" charset="-128"/>
                  <a:ea typeface="Meiryo UI" panose="020B0604030504040204" pitchFamily="50" charset="-128"/>
                  <a:cs typeface="Arial" pitchFamily="34" charset="0"/>
                </a:rPr>
                <a:t>[TSO]</a:t>
              </a:r>
            </a:p>
            <a:p>
              <a:pPr algn="ctr"/>
              <a:r>
                <a:rPr kumimoji="0" lang="ja-JP" altLang="en-US" sz="800" kern="0" dirty="0">
                  <a:latin typeface="Meiryo UI" panose="020B0604030504040204" pitchFamily="50" charset="-128"/>
                  <a:ea typeface="Meiryo UI" panose="020B0604030504040204" pitchFamily="50" charset="-128"/>
                  <a:cs typeface="Arial" pitchFamily="34" charset="0"/>
                </a:rPr>
                <a:t>供給電力量</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en-US" altLang="ja-JP" sz="800" kern="0" dirty="0">
                  <a:latin typeface="Meiryo UI" panose="020B0604030504040204" pitchFamily="50" charset="-128"/>
                  <a:ea typeface="Meiryo UI" panose="020B0604030504040204" pitchFamily="50" charset="-128"/>
                  <a:cs typeface="Arial" pitchFamily="34" charset="0"/>
                </a:rPr>
                <a:t>(</a:t>
              </a:r>
              <a:r>
                <a:rPr kumimoji="0" lang="ja-JP" altLang="en-US" sz="800" kern="0" dirty="0">
                  <a:latin typeface="Meiryo UI" panose="020B0604030504040204" pitchFamily="50" charset="-128"/>
                  <a:ea typeface="Meiryo UI" panose="020B0604030504040204" pitchFamily="50" charset="-128"/>
                  <a:cs typeface="Arial" pitchFamily="34" charset="0"/>
                </a:rPr>
                <a:t>設備・</a:t>
              </a:r>
              <a:r>
                <a:rPr kumimoji="0" lang="en-US" altLang="ja-JP" sz="800" kern="0" dirty="0">
                  <a:latin typeface="Meiryo UI" panose="020B0604030504040204" pitchFamily="50" charset="-128"/>
                  <a:ea typeface="Meiryo UI" panose="020B0604030504040204" pitchFamily="50" charset="-128"/>
                  <a:cs typeface="Arial" pitchFamily="34" charset="0"/>
                </a:rPr>
                <a:t>30</a:t>
              </a:r>
              <a:r>
                <a:rPr kumimoji="0" lang="ja-JP" altLang="en-US" sz="800" kern="0" dirty="0">
                  <a:latin typeface="Meiryo UI" panose="020B0604030504040204" pitchFamily="50" charset="-128"/>
                  <a:ea typeface="Meiryo UI" panose="020B0604030504040204" pitchFamily="50" charset="-128"/>
                  <a:cs typeface="Arial" pitchFamily="34" charset="0"/>
                </a:rPr>
                <a:t>分コマ</a:t>
              </a:r>
              <a:r>
                <a:rPr kumimoji="0" lang="en-US" altLang="ja-JP" sz="800" kern="0" dirty="0">
                  <a:latin typeface="Meiryo UI" panose="020B0604030504040204" pitchFamily="50" charset="-128"/>
                  <a:ea typeface="Meiryo UI" panose="020B0604030504040204" pitchFamily="50" charset="-128"/>
                  <a:cs typeface="Arial" pitchFamily="34" charset="0"/>
                </a:rPr>
                <a:t>)</a:t>
              </a:r>
            </a:p>
            <a:p>
              <a:pPr algn="ctr"/>
              <a:r>
                <a:rPr kumimoji="0" lang="ja-JP" altLang="en-US" sz="800" kern="0" dirty="0">
                  <a:latin typeface="Meiryo UI" panose="020B0604030504040204" pitchFamily="50" charset="-128"/>
                  <a:ea typeface="Meiryo UI" panose="020B0604030504040204" pitchFamily="50" charset="-128"/>
                  <a:cs typeface="Arial" pitchFamily="34" charset="0"/>
                </a:rPr>
                <a:t>取得</a:t>
              </a:r>
            </a:p>
          </p:txBody>
        </p:sp>
      </p:grpSp>
      <p:grpSp>
        <p:nvGrpSpPr>
          <p:cNvPr id="98" name="グループ化 97">
            <a:extLst>
              <a:ext uri="{FF2B5EF4-FFF2-40B4-BE49-F238E27FC236}">
                <a16:creationId xmlns:a16="http://schemas.microsoft.com/office/drawing/2014/main" id="{8C0586DD-A611-4C16-992D-6DEA31C33D44}"/>
              </a:ext>
            </a:extLst>
          </p:cNvPr>
          <p:cNvGrpSpPr/>
          <p:nvPr/>
        </p:nvGrpSpPr>
        <p:grpSpPr>
          <a:xfrm>
            <a:off x="3401700" y="3666897"/>
            <a:ext cx="734661" cy="612050"/>
            <a:chOff x="5425250" y="4690090"/>
            <a:chExt cx="734661" cy="612050"/>
          </a:xfrm>
        </p:grpSpPr>
        <p:sp>
          <p:nvSpPr>
            <p:cNvPr id="99" name="テキスト ボックス 98">
              <a:extLst>
                <a:ext uri="{FF2B5EF4-FFF2-40B4-BE49-F238E27FC236}">
                  <a16:creationId xmlns:a16="http://schemas.microsoft.com/office/drawing/2014/main" id="{CF10302F-48D8-4E79-A09F-AF3579EB29F6}"/>
                </a:ext>
              </a:extLst>
            </p:cNvPr>
            <p:cNvSpPr txBox="1"/>
            <p:nvPr/>
          </p:nvSpPr>
          <p:spPr>
            <a:xfrm>
              <a:off x="5425250" y="4690090"/>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06</a:t>
              </a:r>
              <a:endParaRPr lang="ja-JP" altLang="en-US" sz="800" dirty="0">
                <a:latin typeface="Meiryo UI" panose="020B0604030504040204" pitchFamily="50" charset="-128"/>
                <a:ea typeface="Meiryo UI" panose="020B0604030504040204" pitchFamily="50" charset="-128"/>
              </a:endParaRPr>
            </a:p>
          </p:txBody>
        </p:sp>
        <p:sp>
          <p:nvSpPr>
            <p:cNvPr id="100" name="正方形/長方形 36">
              <a:extLst>
                <a:ext uri="{FF2B5EF4-FFF2-40B4-BE49-F238E27FC236}">
                  <a16:creationId xmlns:a16="http://schemas.microsoft.com/office/drawing/2014/main" id="{FB81C4D4-2D7A-46DA-8B25-D8CD46B554F9}"/>
                </a:ext>
              </a:extLst>
            </p:cNvPr>
            <p:cNvSpPr/>
            <p:nvPr/>
          </p:nvSpPr>
          <p:spPr>
            <a:xfrm>
              <a:off x="5425250" y="4855116"/>
              <a:ext cx="734661" cy="447024"/>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en-US" altLang="ja-JP" sz="800" kern="0" dirty="0">
                  <a:latin typeface="Meiryo UI" panose="020B0604030504040204" pitchFamily="50" charset="-128"/>
                  <a:ea typeface="Meiryo UI" panose="020B0604030504040204" pitchFamily="50" charset="-128"/>
                  <a:cs typeface="Arial" pitchFamily="34" charset="0"/>
                </a:rPr>
                <a:t>[TSO]</a:t>
              </a:r>
            </a:p>
            <a:p>
              <a:pPr algn="ctr"/>
              <a:r>
                <a:rPr kumimoji="0" lang="ja-JP" altLang="en-US" sz="800" kern="0" dirty="0">
                  <a:latin typeface="Meiryo UI" panose="020B0604030504040204" pitchFamily="50" charset="-128"/>
                  <a:ea typeface="Meiryo UI" panose="020B0604030504040204" pitchFamily="50" charset="-128"/>
                  <a:cs typeface="Arial" pitchFamily="34" charset="0"/>
                </a:rPr>
                <a:t>供給電力量</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en-US" altLang="ja-JP" sz="800" kern="0" dirty="0">
                  <a:latin typeface="Meiryo UI" panose="020B0604030504040204" pitchFamily="50" charset="-128"/>
                  <a:ea typeface="Meiryo UI" panose="020B0604030504040204" pitchFamily="50" charset="-128"/>
                  <a:cs typeface="Arial" pitchFamily="34" charset="0"/>
                </a:rPr>
                <a:t>(</a:t>
              </a:r>
              <a:r>
                <a:rPr kumimoji="0" lang="ja-JP" altLang="en-US" sz="800" kern="0" dirty="0">
                  <a:latin typeface="Meiryo UI" panose="020B0604030504040204" pitchFamily="50" charset="-128"/>
                  <a:ea typeface="Meiryo UI" panose="020B0604030504040204" pitchFamily="50" charset="-128"/>
                  <a:cs typeface="Arial" pitchFamily="34" charset="0"/>
                </a:rPr>
                <a:t>設備・</a:t>
              </a:r>
              <a:r>
                <a:rPr kumimoji="0" lang="en-US" altLang="ja-JP" sz="800" kern="0" dirty="0">
                  <a:latin typeface="Meiryo UI" panose="020B0604030504040204" pitchFamily="50" charset="-128"/>
                  <a:ea typeface="Meiryo UI" panose="020B0604030504040204" pitchFamily="50" charset="-128"/>
                  <a:cs typeface="Arial" pitchFamily="34" charset="0"/>
                </a:rPr>
                <a:t>30</a:t>
              </a:r>
              <a:r>
                <a:rPr kumimoji="0" lang="ja-JP" altLang="en-US" sz="800" kern="0" dirty="0">
                  <a:latin typeface="Meiryo UI" panose="020B0604030504040204" pitchFamily="50" charset="-128"/>
                  <a:ea typeface="Meiryo UI" panose="020B0604030504040204" pitchFamily="50" charset="-128"/>
                  <a:cs typeface="Arial" pitchFamily="34" charset="0"/>
                </a:rPr>
                <a:t>分コマ</a:t>
              </a:r>
              <a:r>
                <a:rPr kumimoji="0" lang="en-US" altLang="ja-JP" sz="800" kern="0" dirty="0">
                  <a:latin typeface="Meiryo UI" panose="020B0604030504040204" pitchFamily="50" charset="-128"/>
                  <a:ea typeface="Meiryo UI" panose="020B0604030504040204" pitchFamily="50" charset="-128"/>
                  <a:cs typeface="Arial" pitchFamily="34" charset="0"/>
                </a:rPr>
                <a:t>)</a:t>
              </a:r>
            </a:p>
            <a:p>
              <a:pPr algn="ctr"/>
              <a:r>
                <a:rPr kumimoji="0" lang="ja-JP" altLang="en-US" sz="800" kern="0" dirty="0">
                  <a:latin typeface="Meiryo UI" panose="020B0604030504040204" pitchFamily="50" charset="-128"/>
                  <a:ea typeface="Meiryo UI" panose="020B0604030504040204" pitchFamily="50" charset="-128"/>
                  <a:cs typeface="Arial" pitchFamily="34" charset="0"/>
                </a:rPr>
                <a:t>取得</a:t>
              </a:r>
            </a:p>
          </p:txBody>
        </p:sp>
      </p:grpSp>
      <p:grpSp>
        <p:nvGrpSpPr>
          <p:cNvPr id="101" name="グループ化 100">
            <a:extLst>
              <a:ext uri="{FF2B5EF4-FFF2-40B4-BE49-F238E27FC236}">
                <a16:creationId xmlns:a16="http://schemas.microsoft.com/office/drawing/2014/main" id="{7E135286-B0E0-4BEE-9FDE-EE4B7B82BF49}"/>
              </a:ext>
            </a:extLst>
          </p:cNvPr>
          <p:cNvGrpSpPr/>
          <p:nvPr/>
        </p:nvGrpSpPr>
        <p:grpSpPr>
          <a:xfrm>
            <a:off x="1862888" y="4991446"/>
            <a:ext cx="734400" cy="612227"/>
            <a:chOff x="2491032" y="3449261"/>
            <a:chExt cx="734400" cy="612227"/>
          </a:xfrm>
        </p:grpSpPr>
        <p:sp>
          <p:nvSpPr>
            <p:cNvPr id="102" name="正方形/長方形 101">
              <a:extLst>
                <a:ext uri="{FF2B5EF4-FFF2-40B4-BE49-F238E27FC236}">
                  <a16:creationId xmlns:a16="http://schemas.microsoft.com/office/drawing/2014/main" id="{7D290D45-CF36-4E42-9A14-603BC21E8313}"/>
                </a:ext>
              </a:extLst>
            </p:cNvPr>
            <p:cNvSpPr/>
            <p:nvPr/>
          </p:nvSpPr>
          <p:spPr>
            <a:xfrm>
              <a:off x="2491032" y="3615088"/>
              <a:ext cx="734400" cy="446400"/>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en-US" altLang="ja-JP" sz="800" kern="0" dirty="0">
                  <a:latin typeface="Meiryo UI" panose="020B0604030504040204" pitchFamily="50" charset="-128"/>
                  <a:ea typeface="Meiryo UI" panose="020B0604030504040204" pitchFamily="50" charset="-128"/>
                  <a:cs typeface="Arial" pitchFamily="34" charset="0"/>
                </a:rPr>
                <a:t>[TSO]</a:t>
              </a:r>
            </a:p>
            <a:p>
              <a:pPr algn="ctr"/>
              <a:r>
                <a:rPr kumimoji="0" lang="ja-JP" altLang="en-US" sz="800" kern="0" dirty="0">
                  <a:latin typeface="Meiryo UI" panose="020B0604030504040204" pitchFamily="50" charset="-128"/>
                  <a:ea typeface="Meiryo UI" panose="020B0604030504040204" pitchFamily="50" charset="-128"/>
                  <a:cs typeface="Arial" pitchFamily="34" charset="0"/>
                </a:rPr>
                <a:t>供給電力量</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en-US" altLang="ja-JP" sz="800" kern="0" dirty="0">
                  <a:latin typeface="Meiryo UI" panose="020B0604030504040204" pitchFamily="50" charset="-128"/>
                  <a:ea typeface="Meiryo UI" panose="020B0604030504040204" pitchFamily="50" charset="-128"/>
                  <a:cs typeface="Arial" pitchFamily="34" charset="0"/>
                </a:rPr>
                <a:t>(</a:t>
              </a:r>
              <a:r>
                <a:rPr kumimoji="0" lang="ja-JP" altLang="en-US" sz="800" kern="0" dirty="0">
                  <a:latin typeface="Meiryo UI" panose="020B0604030504040204" pitchFamily="50" charset="-128"/>
                  <a:ea typeface="Meiryo UI" panose="020B0604030504040204" pitchFamily="50" charset="-128"/>
                  <a:cs typeface="Arial" pitchFamily="34" charset="0"/>
                </a:rPr>
                <a:t>設備・</a:t>
              </a:r>
              <a:r>
                <a:rPr kumimoji="0" lang="en-US" altLang="ja-JP" sz="800" kern="0" dirty="0">
                  <a:latin typeface="Meiryo UI" panose="020B0604030504040204" pitchFamily="50" charset="-128"/>
                  <a:ea typeface="Meiryo UI" panose="020B0604030504040204" pitchFamily="50" charset="-128"/>
                  <a:cs typeface="Arial" pitchFamily="34" charset="0"/>
                </a:rPr>
                <a:t>30</a:t>
              </a:r>
              <a:r>
                <a:rPr kumimoji="0" lang="ja-JP" altLang="en-US" sz="800" kern="0" dirty="0">
                  <a:latin typeface="Meiryo UI" panose="020B0604030504040204" pitchFamily="50" charset="-128"/>
                  <a:ea typeface="Meiryo UI" panose="020B0604030504040204" pitchFamily="50" charset="-128"/>
                  <a:cs typeface="Arial" pitchFamily="34" charset="0"/>
                </a:rPr>
                <a:t>分コマ</a:t>
              </a:r>
              <a:r>
                <a:rPr kumimoji="0" lang="en-US" altLang="ja-JP" sz="800" kern="0" dirty="0">
                  <a:latin typeface="Meiryo UI" panose="020B0604030504040204" pitchFamily="50" charset="-128"/>
                  <a:ea typeface="Meiryo UI" panose="020B0604030504040204" pitchFamily="50" charset="-128"/>
                  <a:cs typeface="Arial" pitchFamily="34" charset="0"/>
                </a:rPr>
                <a:t>)</a:t>
              </a:r>
            </a:p>
            <a:p>
              <a:pPr algn="ctr"/>
              <a:r>
                <a:rPr kumimoji="0" lang="ja-JP" altLang="en-US" sz="800" kern="0" dirty="0">
                  <a:latin typeface="Meiryo UI" panose="020B0604030504040204" pitchFamily="50" charset="-128"/>
                  <a:ea typeface="Meiryo UI" panose="020B0604030504040204" pitchFamily="50" charset="-128"/>
                  <a:cs typeface="Arial" pitchFamily="34" charset="0"/>
                </a:rPr>
                <a:t>登録</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103" name="テキスト ボックス 102">
              <a:extLst>
                <a:ext uri="{FF2B5EF4-FFF2-40B4-BE49-F238E27FC236}">
                  <a16:creationId xmlns:a16="http://schemas.microsoft.com/office/drawing/2014/main" id="{E8BC3C7E-63C1-487F-815B-12337E6612CF}"/>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04</a:t>
              </a:r>
              <a:endParaRPr lang="ja-JP" altLang="en-US" sz="800" dirty="0">
                <a:latin typeface="Meiryo UI" panose="020B0604030504040204" pitchFamily="50" charset="-128"/>
                <a:ea typeface="Meiryo UI" panose="020B0604030504040204" pitchFamily="50" charset="-128"/>
              </a:endParaRPr>
            </a:p>
          </p:txBody>
        </p:sp>
      </p:grpSp>
      <p:cxnSp>
        <p:nvCxnSpPr>
          <p:cNvPr id="104" name="直線矢印コネクタ 103">
            <a:extLst>
              <a:ext uri="{FF2B5EF4-FFF2-40B4-BE49-F238E27FC236}">
                <a16:creationId xmlns:a16="http://schemas.microsoft.com/office/drawing/2014/main" id="{6FDBF47A-D001-4329-8A4A-C92353A08BBB}"/>
              </a:ext>
            </a:extLst>
          </p:cNvPr>
          <p:cNvCxnSpPr>
            <a:cxnSpLocks/>
            <a:stCxn id="114" idx="2"/>
            <a:endCxn id="110" idx="0"/>
          </p:cNvCxnSpPr>
          <p:nvPr/>
        </p:nvCxnSpPr>
        <p:spPr>
          <a:xfrm>
            <a:off x="5976787" y="4280084"/>
            <a:ext cx="0" cy="1270263"/>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105" name="グループ化 104">
            <a:extLst>
              <a:ext uri="{FF2B5EF4-FFF2-40B4-BE49-F238E27FC236}">
                <a16:creationId xmlns:a16="http://schemas.microsoft.com/office/drawing/2014/main" id="{91816B79-B069-45C9-92A1-760C5594FA87}"/>
              </a:ext>
            </a:extLst>
          </p:cNvPr>
          <p:cNvGrpSpPr/>
          <p:nvPr/>
        </p:nvGrpSpPr>
        <p:grpSpPr>
          <a:xfrm>
            <a:off x="5857327" y="6145455"/>
            <a:ext cx="254269" cy="450827"/>
            <a:chOff x="2515451" y="5897715"/>
            <a:chExt cx="254269" cy="450827"/>
          </a:xfrm>
        </p:grpSpPr>
        <p:sp>
          <p:nvSpPr>
            <p:cNvPr id="106" name="Freeform 266">
              <a:extLst>
                <a:ext uri="{FF2B5EF4-FFF2-40B4-BE49-F238E27FC236}">
                  <a16:creationId xmlns:a16="http://schemas.microsoft.com/office/drawing/2014/main" id="{CD74491E-A291-47ED-9D55-54B6A324EAAB}"/>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07" name="正方形/長方形 36">
              <a:extLst>
                <a:ext uri="{FF2B5EF4-FFF2-40B4-BE49-F238E27FC236}">
                  <a16:creationId xmlns:a16="http://schemas.microsoft.com/office/drawing/2014/main" id="{B95D5D08-747D-4427-A53E-D47F1F663C8E}"/>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08" name="正方形/長方形 107">
            <a:extLst>
              <a:ext uri="{FF2B5EF4-FFF2-40B4-BE49-F238E27FC236}">
                <a16:creationId xmlns:a16="http://schemas.microsoft.com/office/drawing/2014/main" id="{9D4AD94B-1770-43CB-A895-1A0146F064EA}"/>
              </a:ext>
            </a:extLst>
          </p:cNvPr>
          <p:cNvSpPr/>
          <p:nvPr/>
        </p:nvSpPr>
        <p:spPr>
          <a:xfrm>
            <a:off x="5912461" y="6539138"/>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grpSp>
        <p:nvGrpSpPr>
          <p:cNvPr id="109" name="グループ化 108">
            <a:extLst>
              <a:ext uri="{FF2B5EF4-FFF2-40B4-BE49-F238E27FC236}">
                <a16:creationId xmlns:a16="http://schemas.microsoft.com/office/drawing/2014/main" id="{6ED8B9E1-23EF-4D49-B2C9-5B52F299FD71}"/>
              </a:ext>
            </a:extLst>
          </p:cNvPr>
          <p:cNvGrpSpPr/>
          <p:nvPr/>
        </p:nvGrpSpPr>
        <p:grpSpPr>
          <a:xfrm>
            <a:off x="5609587" y="5384520"/>
            <a:ext cx="734400" cy="612227"/>
            <a:chOff x="2491032" y="3449261"/>
            <a:chExt cx="734400" cy="612227"/>
          </a:xfrm>
        </p:grpSpPr>
        <p:sp>
          <p:nvSpPr>
            <p:cNvPr id="110" name="正方形/長方形 109">
              <a:extLst>
                <a:ext uri="{FF2B5EF4-FFF2-40B4-BE49-F238E27FC236}">
                  <a16:creationId xmlns:a16="http://schemas.microsoft.com/office/drawing/2014/main" id="{005F3B2C-5F6E-46DA-ABA7-28881DEB4183}"/>
                </a:ext>
              </a:extLst>
            </p:cNvPr>
            <p:cNvSpPr/>
            <p:nvPr/>
          </p:nvSpPr>
          <p:spPr>
            <a:xfrm>
              <a:off x="2491032" y="3615088"/>
              <a:ext cx="734400"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供給電力量</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en-US" altLang="ja-JP" sz="800" kern="0" dirty="0">
                  <a:latin typeface="Meiryo UI" panose="020B0604030504040204" pitchFamily="50" charset="-128"/>
                  <a:ea typeface="Meiryo UI" panose="020B0604030504040204" pitchFamily="50" charset="-128"/>
                  <a:cs typeface="Arial" pitchFamily="34" charset="0"/>
                </a:rPr>
                <a:t>(</a:t>
              </a:r>
              <a:r>
                <a:rPr kumimoji="0" lang="ja-JP" altLang="en-US" sz="800" kern="0" dirty="0">
                  <a:latin typeface="Meiryo UI" panose="020B0604030504040204" pitchFamily="50" charset="-128"/>
                  <a:ea typeface="Meiryo UI" panose="020B0604030504040204" pitchFamily="50" charset="-128"/>
                  <a:cs typeface="Arial" pitchFamily="34" charset="0"/>
                </a:rPr>
                <a:t>当月度</a:t>
              </a:r>
              <a:r>
                <a:rPr kumimoji="0" lang="en-US" altLang="ja-JP" sz="800" kern="0" dirty="0">
                  <a:latin typeface="Meiryo UI" panose="020B0604030504040204" pitchFamily="50" charset="-128"/>
                  <a:ea typeface="Meiryo UI" panose="020B0604030504040204" pitchFamily="50" charset="-128"/>
                  <a:cs typeface="Arial" pitchFamily="34" charset="0"/>
                </a:rPr>
                <a:t>)</a:t>
              </a:r>
            </a:p>
            <a:p>
              <a:pPr algn="ctr"/>
              <a:r>
                <a:rPr kumimoji="0" lang="ja-JP" altLang="en-US" sz="800" kern="0" dirty="0">
                  <a:latin typeface="Meiryo UI" panose="020B0604030504040204" pitchFamily="50" charset="-128"/>
                  <a:ea typeface="Meiryo UI" panose="020B0604030504040204" pitchFamily="50" charset="-128"/>
                  <a:cs typeface="Arial" pitchFamily="34" charset="0"/>
                </a:rPr>
                <a:t>算定</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111" name="テキスト ボックス 110">
              <a:extLst>
                <a:ext uri="{FF2B5EF4-FFF2-40B4-BE49-F238E27FC236}">
                  <a16:creationId xmlns:a16="http://schemas.microsoft.com/office/drawing/2014/main" id="{EF524D86-86F0-42AB-BDC4-E3C91E4CFD21}"/>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09</a:t>
              </a:r>
              <a:endParaRPr lang="ja-JP" altLang="en-US" sz="800" dirty="0">
                <a:latin typeface="Meiryo UI" panose="020B0604030504040204" pitchFamily="50" charset="-128"/>
                <a:ea typeface="Meiryo UI" panose="020B0604030504040204" pitchFamily="50" charset="-128"/>
              </a:endParaRPr>
            </a:p>
          </p:txBody>
        </p:sp>
      </p:grpSp>
      <p:cxnSp>
        <p:nvCxnSpPr>
          <p:cNvPr id="112" name="直線矢印コネクタ 111">
            <a:extLst>
              <a:ext uri="{FF2B5EF4-FFF2-40B4-BE49-F238E27FC236}">
                <a16:creationId xmlns:a16="http://schemas.microsoft.com/office/drawing/2014/main" id="{52D29292-2C03-43FC-AADD-7F9073BC2DF8}"/>
              </a:ext>
            </a:extLst>
          </p:cNvPr>
          <p:cNvCxnSpPr>
            <a:cxnSpLocks/>
            <a:stCxn id="100" idx="3"/>
            <a:endCxn id="114" idx="1"/>
          </p:cNvCxnSpPr>
          <p:nvPr/>
        </p:nvCxnSpPr>
        <p:spPr>
          <a:xfrm>
            <a:off x="4136361" y="4055435"/>
            <a:ext cx="1473226" cy="1449"/>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113" name="グループ化 112">
            <a:extLst>
              <a:ext uri="{FF2B5EF4-FFF2-40B4-BE49-F238E27FC236}">
                <a16:creationId xmlns:a16="http://schemas.microsoft.com/office/drawing/2014/main" id="{3B29DBCE-72D8-41C7-A3EC-063117FAC466}"/>
              </a:ext>
            </a:extLst>
          </p:cNvPr>
          <p:cNvGrpSpPr/>
          <p:nvPr/>
        </p:nvGrpSpPr>
        <p:grpSpPr>
          <a:xfrm>
            <a:off x="5609587" y="3667857"/>
            <a:ext cx="734400" cy="612227"/>
            <a:chOff x="2491032" y="3449261"/>
            <a:chExt cx="734400" cy="612227"/>
          </a:xfrm>
        </p:grpSpPr>
        <p:sp>
          <p:nvSpPr>
            <p:cNvPr id="114" name="正方形/長方形 113">
              <a:extLst>
                <a:ext uri="{FF2B5EF4-FFF2-40B4-BE49-F238E27FC236}">
                  <a16:creationId xmlns:a16="http://schemas.microsoft.com/office/drawing/2014/main" id="{735A84B4-8F1A-4E86-9B86-1B0E6CDE4F5C}"/>
                </a:ext>
              </a:extLst>
            </p:cNvPr>
            <p:cNvSpPr/>
            <p:nvPr/>
          </p:nvSpPr>
          <p:spPr>
            <a:xfrm>
              <a:off x="2491032" y="3615088"/>
              <a:ext cx="734400"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kumimoji="0" lang="en-US" altLang="ja-JP" sz="800" kern="0" dirty="0">
                  <a:latin typeface="Meiryo UI" panose="020B0604030504040204" pitchFamily="50" charset="-128"/>
                  <a:ea typeface="Meiryo UI" panose="020B0604030504040204" pitchFamily="50" charset="-128"/>
                  <a:cs typeface="Arial" pitchFamily="34" charset="0"/>
                </a:rPr>
                <a:t>[TSO]</a:t>
              </a:r>
            </a:p>
            <a:p>
              <a:pPr algn="ctr"/>
              <a:r>
                <a:rPr kumimoji="0" lang="ja-JP" altLang="en-US" sz="800" kern="0" dirty="0">
                  <a:latin typeface="Meiryo UI" panose="020B0604030504040204" pitchFamily="50" charset="-128"/>
                  <a:ea typeface="Meiryo UI" panose="020B0604030504040204" pitchFamily="50" charset="-128"/>
                  <a:cs typeface="Arial" pitchFamily="34" charset="0"/>
                </a:rPr>
                <a:t>供給電力量</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en-US" altLang="ja-JP" sz="800" kern="0" dirty="0">
                  <a:latin typeface="Meiryo UI" panose="020B0604030504040204" pitchFamily="50" charset="-128"/>
                  <a:ea typeface="Meiryo UI" panose="020B0604030504040204" pitchFamily="50" charset="-128"/>
                  <a:cs typeface="Arial" pitchFamily="34" charset="0"/>
                </a:rPr>
                <a:t>(</a:t>
              </a:r>
              <a:r>
                <a:rPr kumimoji="0" lang="ja-JP" altLang="en-US" sz="800" kern="0" dirty="0">
                  <a:latin typeface="Meiryo UI" panose="020B0604030504040204" pitchFamily="50" charset="-128"/>
                  <a:ea typeface="Meiryo UI" panose="020B0604030504040204" pitchFamily="50" charset="-128"/>
                  <a:cs typeface="Arial" pitchFamily="34" charset="0"/>
                </a:rPr>
                <a:t>設備・</a:t>
              </a:r>
              <a:r>
                <a:rPr kumimoji="0" lang="en-US" altLang="ja-JP" sz="800" kern="0" dirty="0">
                  <a:latin typeface="Meiryo UI" panose="020B0604030504040204" pitchFamily="50" charset="-128"/>
                  <a:ea typeface="Meiryo UI" panose="020B0604030504040204" pitchFamily="50" charset="-128"/>
                  <a:cs typeface="Arial" pitchFamily="34" charset="0"/>
                </a:rPr>
                <a:t>30</a:t>
              </a:r>
              <a:r>
                <a:rPr kumimoji="0" lang="ja-JP" altLang="en-US" sz="800" kern="0" dirty="0">
                  <a:latin typeface="Meiryo UI" panose="020B0604030504040204" pitchFamily="50" charset="-128"/>
                  <a:ea typeface="Meiryo UI" panose="020B0604030504040204" pitchFamily="50" charset="-128"/>
                  <a:cs typeface="Arial" pitchFamily="34" charset="0"/>
                </a:rPr>
                <a:t>分コマ</a:t>
              </a:r>
              <a:r>
                <a:rPr kumimoji="0" lang="en-US" altLang="ja-JP" sz="800" kern="0" dirty="0">
                  <a:latin typeface="Meiryo UI" panose="020B0604030504040204" pitchFamily="50" charset="-128"/>
                  <a:ea typeface="Meiryo UI" panose="020B0604030504040204" pitchFamily="50" charset="-128"/>
                  <a:cs typeface="Arial" pitchFamily="34" charset="0"/>
                </a:rPr>
                <a:t>)</a:t>
              </a:r>
            </a:p>
            <a:p>
              <a:pPr algn="ctr"/>
              <a:r>
                <a:rPr lang="ja-JP" altLang="en-US" sz="800" dirty="0">
                  <a:latin typeface="Meiryo UI" panose="020B0604030504040204" pitchFamily="50" charset="-128"/>
                  <a:ea typeface="Meiryo UI" panose="020B0604030504040204" pitchFamily="50" charset="-128"/>
                  <a:cs typeface="Arial" pitchFamily="34" charset="0"/>
                </a:rPr>
                <a:t>登録</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115" name="テキスト ボックス 114">
              <a:extLst>
                <a:ext uri="{FF2B5EF4-FFF2-40B4-BE49-F238E27FC236}">
                  <a16:creationId xmlns:a16="http://schemas.microsoft.com/office/drawing/2014/main" id="{451268C4-5913-432E-ACB6-F335F664C7F5}"/>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08</a:t>
              </a:r>
              <a:endParaRPr lang="ja-JP" altLang="en-US" sz="800" dirty="0">
                <a:latin typeface="Meiryo UI" panose="020B0604030504040204" pitchFamily="50" charset="-128"/>
                <a:ea typeface="Meiryo UI" panose="020B0604030504040204" pitchFamily="50" charset="-128"/>
              </a:endParaRPr>
            </a:p>
          </p:txBody>
        </p:sp>
      </p:grpSp>
      <p:sp>
        <p:nvSpPr>
          <p:cNvPr id="117" name="正方形/長方形 116">
            <a:extLst>
              <a:ext uri="{FF2B5EF4-FFF2-40B4-BE49-F238E27FC236}">
                <a16:creationId xmlns:a16="http://schemas.microsoft.com/office/drawing/2014/main" id="{9C30B585-08FF-40D1-A014-047A643A9AD8}"/>
              </a:ext>
            </a:extLst>
          </p:cNvPr>
          <p:cNvSpPr/>
          <p:nvPr/>
        </p:nvSpPr>
        <p:spPr>
          <a:xfrm>
            <a:off x="8886435" y="3093552"/>
            <a:ext cx="933484" cy="514425"/>
          </a:xfrm>
          <a:prstGeom prst="rect">
            <a:avLst/>
          </a:prstGeom>
          <a:noFill/>
          <a:ln w="19050" cap="flat" cmpd="sng" algn="ctr">
            <a:noFill/>
            <a:prstDash val="solid"/>
            <a:miter lim="800000"/>
          </a:ln>
          <a:effectLst/>
        </p:spPr>
        <p:txBody>
          <a:bodyPr wrap="none" lIns="0" tIns="36000" rIns="0" bIns="36000" rtlCol="0" anchor="ctr"/>
          <a:lstStyle/>
          <a:p>
            <a:endParaRPr lang="en-US" altLang="ja-JP" sz="800" dirty="0">
              <a:latin typeface="Meiryo UI" panose="020B0604030504040204" pitchFamily="50" charset="-128"/>
              <a:ea typeface="Meiryo UI" panose="020B0604030504040204" pitchFamily="50" charset="-128"/>
            </a:endParaRPr>
          </a:p>
          <a:p>
            <a:r>
              <a:rPr lang="ja-JP" altLang="en-US" sz="800" dirty="0">
                <a:latin typeface="Meiryo UI" panose="020B0604030504040204" pitchFamily="50" charset="-128"/>
                <a:ea typeface="Meiryo UI" panose="020B0604030504040204" pitchFamily="50" charset="-128"/>
              </a:rPr>
              <a:t>➢</a:t>
            </a:r>
            <a:r>
              <a:rPr lang="en-US" altLang="ja-JP" sz="800" dirty="0">
                <a:latin typeface="Meiryo UI" panose="020B0604030504040204" pitchFamily="50" charset="-128"/>
                <a:ea typeface="Meiryo UI" panose="020B0604030504040204" pitchFamily="50" charset="-128"/>
              </a:rPr>
              <a:t>(FIP001)</a:t>
            </a:r>
          </a:p>
          <a:p>
            <a:r>
              <a:rPr lang="ja-JP" altLang="en-US" sz="800" dirty="0">
                <a:latin typeface="Meiryo UI" panose="020B0604030504040204" pitchFamily="50" charset="-128"/>
                <a:ea typeface="Meiryo UI" panose="020B0604030504040204" pitchFamily="50" charset="-128"/>
              </a:rPr>
              <a:t>　　</a:t>
            </a:r>
            <a:r>
              <a:rPr lang="en-US" altLang="ja-JP" sz="800" dirty="0">
                <a:latin typeface="Meiryo UI" panose="020B0604030504040204" pitchFamily="50" charset="-128"/>
                <a:ea typeface="Meiryo UI" panose="020B0604030504040204" pitchFamily="50" charset="-128"/>
              </a:rPr>
              <a:t>FIP</a:t>
            </a:r>
            <a:r>
              <a:rPr lang="ja-JP" altLang="en-US" sz="800" dirty="0">
                <a:latin typeface="Meiryo UI" panose="020B0604030504040204" pitchFamily="50" charset="-128"/>
                <a:ea typeface="Meiryo UI" panose="020B0604030504040204" pitchFamily="50" charset="-128"/>
              </a:rPr>
              <a:t>交付金算定</a:t>
            </a:r>
            <a:endParaRPr lang="en-US" altLang="ja-JP" sz="800" dirty="0">
              <a:latin typeface="Meiryo UI" panose="020B0604030504040204" pitchFamily="50" charset="-128"/>
              <a:ea typeface="Meiryo UI" panose="020B0604030504040204" pitchFamily="50" charset="-128"/>
            </a:endParaRPr>
          </a:p>
          <a:p>
            <a:endParaRPr lang="en-US" altLang="ja-JP" sz="300" dirty="0">
              <a:latin typeface="Meiryo UI" panose="020B0604030504040204" pitchFamily="50" charset="-128"/>
              <a:ea typeface="Meiryo UI" panose="020B0604030504040204" pitchFamily="50" charset="-128"/>
            </a:endParaRPr>
          </a:p>
          <a:p>
            <a:r>
              <a:rPr lang="ja-JP" altLang="en-US" sz="800" dirty="0">
                <a:latin typeface="Meiryo UI" panose="020B0604030504040204" pitchFamily="50" charset="-128"/>
                <a:ea typeface="Meiryo UI" panose="020B0604030504040204" pitchFamily="50" charset="-128"/>
              </a:rPr>
              <a:t>➢</a:t>
            </a:r>
            <a:r>
              <a:rPr lang="en-US" altLang="ja-JP" sz="800" dirty="0">
                <a:latin typeface="Meiryo UI" panose="020B0604030504040204" pitchFamily="50" charset="-128"/>
                <a:ea typeface="Meiryo UI" panose="020B0604030504040204" pitchFamily="50" charset="-128"/>
              </a:rPr>
              <a:t>(DIS001)</a:t>
            </a:r>
          </a:p>
          <a:p>
            <a:r>
              <a:rPr lang="ja-JP" altLang="en-US" sz="800" dirty="0">
                <a:latin typeface="Meiryo UI" panose="020B0604030504040204" pitchFamily="50" charset="-128"/>
                <a:ea typeface="Meiryo UI" panose="020B0604030504040204" pitchFamily="50" charset="-128"/>
              </a:rPr>
              <a:t>　　積立金算定</a:t>
            </a:r>
            <a:r>
              <a:rPr lang="en-US" altLang="ja-JP" sz="800" dirty="0">
                <a:latin typeface="Meiryo UI" panose="020B0604030504040204" pitchFamily="50" charset="-128"/>
                <a:ea typeface="Meiryo UI" panose="020B0604030504040204" pitchFamily="50" charset="-128"/>
              </a:rPr>
              <a:t>(FIP)</a:t>
            </a:r>
          </a:p>
        </p:txBody>
      </p:sp>
      <p:cxnSp>
        <p:nvCxnSpPr>
          <p:cNvPr id="119" name="直線矢印コネクタ 118">
            <a:extLst>
              <a:ext uri="{FF2B5EF4-FFF2-40B4-BE49-F238E27FC236}">
                <a16:creationId xmlns:a16="http://schemas.microsoft.com/office/drawing/2014/main" id="{9D0179C3-E0F8-44EA-B6EE-95A0FCF5E97D}"/>
              </a:ext>
            </a:extLst>
          </p:cNvPr>
          <p:cNvCxnSpPr>
            <a:cxnSpLocks/>
            <a:stCxn id="56" idx="6"/>
            <a:endCxn id="102" idx="1"/>
          </p:cNvCxnSpPr>
          <p:nvPr/>
        </p:nvCxnSpPr>
        <p:spPr>
          <a:xfrm>
            <a:off x="1627413" y="5031952"/>
            <a:ext cx="235475" cy="348521"/>
          </a:xfrm>
          <a:prstGeom prst="bentConnector3">
            <a:avLst>
              <a:gd name="adj1" fmla="val 50000"/>
            </a:avLst>
          </a:prstGeom>
          <a:noFill/>
          <a:ln w="6350" cap="flat" cmpd="sng" algn="ctr">
            <a:solidFill>
              <a:sysClr val="window" lastClr="FFFFFF">
                <a:lumMod val="65000"/>
              </a:sysClr>
            </a:solidFill>
            <a:prstDash val="solid"/>
            <a:miter lim="800000"/>
            <a:tailEnd type="triangle"/>
          </a:ln>
          <a:effectLst/>
        </p:spPr>
      </p:cxnSp>
      <p:cxnSp>
        <p:nvCxnSpPr>
          <p:cNvPr id="121" name="直線矢印コネクタ 120">
            <a:extLst>
              <a:ext uri="{FF2B5EF4-FFF2-40B4-BE49-F238E27FC236}">
                <a16:creationId xmlns:a16="http://schemas.microsoft.com/office/drawing/2014/main" id="{B595D066-8DEB-4A99-A8C9-1007767FF168}"/>
              </a:ext>
            </a:extLst>
          </p:cNvPr>
          <p:cNvCxnSpPr>
            <a:cxnSpLocks/>
            <a:stCxn id="110" idx="2"/>
            <a:endCxn id="107" idx="0"/>
          </p:cNvCxnSpPr>
          <p:nvPr/>
        </p:nvCxnSpPr>
        <p:spPr>
          <a:xfrm>
            <a:off x="5976787" y="5996747"/>
            <a:ext cx="7675" cy="152511"/>
          </a:xfrm>
          <a:prstGeom prst="straightConnector1">
            <a:avLst/>
          </a:prstGeom>
          <a:noFill/>
          <a:ln w="6350" cap="flat" cmpd="sng" algn="ctr">
            <a:solidFill>
              <a:sysClr val="window" lastClr="FFFFFF">
                <a:lumMod val="65000"/>
              </a:sysClr>
            </a:solidFill>
            <a:prstDash val="dash"/>
            <a:miter lim="800000"/>
            <a:tailEnd type="triangle"/>
          </a:ln>
          <a:effectLst/>
        </p:spPr>
      </p:cxnSp>
      <p:cxnSp>
        <p:nvCxnSpPr>
          <p:cNvPr id="66" name="直線矢印コネクタ 206">
            <a:extLst>
              <a:ext uri="{FF2B5EF4-FFF2-40B4-BE49-F238E27FC236}">
                <a16:creationId xmlns:a16="http://schemas.microsoft.com/office/drawing/2014/main" id="{594A7FB8-7948-4D69-97C0-C773FF0EBC33}"/>
              </a:ext>
            </a:extLst>
          </p:cNvPr>
          <p:cNvCxnSpPr>
            <a:cxnSpLocks/>
            <a:stCxn id="128" idx="0"/>
            <a:endCxn id="97" idx="1"/>
          </p:cNvCxnSpPr>
          <p:nvPr/>
        </p:nvCxnSpPr>
        <p:spPr>
          <a:xfrm rot="5400000" flipH="1" flipV="1">
            <a:off x="3037331" y="4799205"/>
            <a:ext cx="447664" cy="275095"/>
          </a:xfrm>
          <a:prstGeom prst="bentConnector2">
            <a:avLst/>
          </a:prstGeom>
          <a:noFill/>
          <a:ln w="6350" cap="flat" cmpd="sng" algn="ctr">
            <a:solidFill>
              <a:sysClr val="window" lastClr="FFFFFF">
                <a:lumMod val="65000"/>
              </a:sysClr>
            </a:solidFill>
            <a:prstDash val="solid"/>
            <a:miter lim="800000"/>
            <a:tailEnd type="triangle"/>
          </a:ln>
          <a:effectLst/>
        </p:spPr>
      </p:cxnSp>
      <p:grpSp>
        <p:nvGrpSpPr>
          <p:cNvPr id="67" name="グループ化 66">
            <a:extLst>
              <a:ext uri="{FF2B5EF4-FFF2-40B4-BE49-F238E27FC236}">
                <a16:creationId xmlns:a16="http://schemas.microsoft.com/office/drawing/2014/main" id="{6D46FFCF-0E62-4B94-9E8A-54D4316F19B8}"/>
              </a:ext>
            </a:extLst>
          </p:cNvPr>
          <p:cNvGrpSpPr/>
          <p:nvPr/>
        </p:nvGrpSpPr>
        <p:grpSpPr>
          <a:xfrm>
            <a:off x="5989186" y="822685"/>
            <a:ext cx="3842712" cy="205890"/>
            <a:chOff x="6068600" y="822685"/>
            <a:chExt cx="3510050" cy="205890"/>
          </a:xfrm>
        </p:grpSpPr>
        <p:sp>
          <p:nvSpPr>
            <p:cNvPr id="69" name="正方形/長方形 68">
              <a:extLst>
                <a:ext uri="{FF2B5EF4-FFF2-40B4-BE49-F238E27FC236}">
                  <a16:creationId xmlns:a16="http://schemas.microsoft.com/office/drawing/2014/main" id="{A35149CE-B2FA-4EDA-9F03-D7ED80904C91}"/>
                </a:ext>
              </a:extLst>
            </p:cNvPr>
            <p:cNvSpPr/>
            <p:nvPr/>
          </p:nvSpPr>
          <p:spPr>
            <a:xfrm>
              <a:off x="6506504" y="822685"/>
              <a:ext cx="1254159"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再エネ業務統合システム</a:t>
              </a:r>
            </a:p>
          </p:txBody>
        </p:sp>
        <p:sp>
          <p:nvSpPr>
            <p:cNvPr id="70" name="正方形/長方形 69">
              <a:extLst>
                <a:ext uri="{FF2B5EF4-FFF2-40B4-BE49-F238E27FC236}">
                  <a16:creationId xmlns:a16="http://schemas.microsoft.com/office/drawing/2014/main" id="{D199C61B-7379-4AD0-84AD-7259E4760331}"/>
                </a:ext>
              </a:extLst>
            </p:cNvPr>
            <p:cNvSpPr/>
            <p:nvPr/>
          </p:nvSpPr>
          <p:spPr>
            <a:xfrm>
              <a:off x="6369354" y="853531"/>
              <a:ext cx="166154" cy="132923"/>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72" name="正方形/長方形 71">
              <a:extLst>
                <a:ext uri="{FF2B5EF4-FFF2-40B4-BE49-F238E27FC236}">
                  <a16:creationId xmlns:a16="http://schemas.microsoft.com/office/drawing/2014/main" id="{83A59D4C-F9EB-46BD-829D-66941981EF25}"/>
                </a:ext>
              </a:extLst>
            </p:cNvPr>
            <p:cNvSpPr/>
            <p:nvPr/>
          </p:nvSpPr>
          <p:spPr>
            <a:xfrm>
              <a:off x="7488525" y="853531"/>
              <a:ext cx="166154" cy="132923"/>
            </a:xfrm>
            <a:prstGeom prst="rect">
              <a:avLst/>
            </a:prstGeom>
            <a:noFill/>
            <a:ln w="38100" cap="flat" cmpd="thickThin"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120" name="正方形/長方形 119">
              <a:extLst>
                <a:ext uri="{FF2B5EF4-FFF2-40B4-BE49-F238E27FC236}">
                  <a16:creationId xmlns:a16="http://schemas.microsoft.com/office/drawing/2014/main" id="{D6087FCA-B337-45FB-84FE-D471FABB00CD}"/>
                </a:ext>
              </a:extLst>
            </p:cNvPr>
            <p:cNvSpPr/>
            <p:nvPr/>
          </p:nvSpPr>
          <p:spPr>
            <a:xfrm>
              <a:off x="7645826" y="822685"/>
              <a:ext cx="1125542"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zh-TW" altLang="en-US" sz="738" kern="0" dirty="0">
                  <a:latin typeface="Meiryo UI"/>
                  <a:ea typeface="Meiryo UI"/>
                  <a:cs typeface="Arial" pitchFamily="34" charset="0"/>
                </a:rPr>
                <a:t>業務詳細仕様</a:t>
              </a:r>
              <a:r>
                <a:rPr kumimoji="0" lang="ja-JP" altLang="en-US" sz="738" kern="0" dirty="0">
                  <a:latin typeface="Meiryo UI"/>
                  <a:ea typeface="Meiryo UI"/>
                  <a:cs typeface="Arial" pitchFamily="34" charset="0"/>
                </a:rPr>
                <a:t>の対象</a:t>
              </a:r>
            </a:p>
          </p:txBody>
        </p:sp>
        <p:sp>
          <p:nvSpPr>
            <p:cNvPr id="122" name="正方形/長方形 121">
              <a:extLst>
                <a:ext uri="{FF2B5EF4-FFF2-40B4-BE49-F238E27FC236}">
                  <a16:creationId xmlns:a16="http://schemas.microsoft.com/office/drawing/2014/main" id="{6AA113C1-D041-4C18-9434-929514992562}"/>
                </a:ext>
              </a:extLst>
            </p:cNvPr>
            <p:cNvSpPr/>
            <p:nvPr/>
          </p:nvSpPr>
          <p:spPr>
            <a:xfrm>
              <a:off x="6068600" y="822685"/>
              <a:ext cx="299077" cy="198871"/>
            </a:xfrm>
            <a:prstGeom prst="rect">
              <a:avLst/>
            </a:prstGeom>
            <a:noFill/>
          </p:spPr>
          <p:txBody>
            <a:bodyPr wrap="none">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r>
                <a:rPr kumimoji="0" lang="ja-JP" altLang="en-US" sz="738" kern="0" dirty="0">
                  <a:latin typeface="Meiryo UI"/>
                  <a:ea typeface="Meiryo UI"/>
                  <a:cs typeface="Arial" pitchFamily="34" charset="0"/>
                </a:rPr>
                <a:t>凡例</a:t>
              </a:r>
            </a:p>
          </p:txBody>
        </p:sp>
        <p:sp>
          <p:nvSpPr>
            <p:cNvPr id="123" name="フローチャート: 定義済み処理 122">
              <a:extLst>
                <a:ext uri="{FF2B5EF4-FFF2-40B4-BE49-F238E27FC236}">
                  <a16:creationId xmlns:a16="http://schemas.microsoft.com/office/drawing/2014/main" id="{7C378E60-4E5D-40A9-BF07-8F425EB5C3AA}"/>
                </a:ext>
              </a:extLst>
            </p:cNvPr>
            <p:cNvSpPr/>
            <p:nvPr/>
          </p:nvSpPr>
          <p:spPr>
            <a:xfrm>
              <a:off x="8579834" y="853531"/>
              <a:ext cx="237359" cy="144000"/>
            </a:xfrm>
            <a:prstGeom prst="flowChartPredefinedProcess">
              <a:avLst/>
            </a:prstGeom>
            <a:noFill/>
            <a:ln w="19050" cap="flat" cmpd="sng" algn="ctr">
              <a:solidFill>
                <a:sysClr val="window" lastClr="FFFFFF">
                  <a:lumMod val="65000"/>
                </a:sysClr>
              </a:solidFill>
              <a:prstDash val="solid"/>
              <a:miter lim="800000"/>
            </a:ln>
            <a:effectLst/>
          </p:spPr>
          <p:txBody>
            <a:bodyPr wrap="none" lIns="0" tIns="33231" rIns="0" bIns="33231" rtlCol="0" anchor="ctr"/>
            <a:lstStyle/>
            <a:p>
              <a:pPr algn="ctr"/>
              <a:endParaRPr kumimoji="0" lang="ja-JP" altLang="en-US" sz="800" kern="0" dirty="0">
                <a:latin typeface="Meiryo UI" panose="020B0604030504040204" pitchFamily="50" charset="-128"/>
                <a:ea typeface="Meiryo UI" panose="020B0604030504040204" pitchFamily="50" charset="-128"/>
                <a:cs typeface="Arial" pitchFamily="34" charset="0"/>
              </a:endParaRPr>
            </a:p>
          </p:txBody>
        </p:sp>
        <p:sp>
          <p:nvSpPr>
            <p:cNvPr id="124" name="正方形/長方形 123">
              <a:extLst>
                <a:ext uri="{FF2B5EF4-FFF2-40B4-BE49-F238E27FC236}">
                  <a16:creationId xmlns:a16="http://schemas.microsoft.com/office/drawing/2014/main" id="{7D43911E-3485-48DF-AD0C-CF78D8CB183F}"/>
                </a:ext>
              </a:extLst>
            </p:cNvPr>
            <p:cNvSpPr/>
            <p:nvPr/>
          </p:nvSpPr>
          <p:spPr>
            <a:xfrm>
              <a:off x="8795264" y="822685"/>
              <a:ext cx="783386"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他業務プロセス</a:t>
              </a:r>
            </a:p>
          </p:txBody>
        </p:sp>
      </p:grpSp>
      <p:sp>
        <p:nvSpPr>
          <p:cNvPr id="126" name="ドーナツ 24">
            <a:extLst>
              <a:ext uri="{FF2B5EF4-FFF2-40B4-BE49-F238E27FC236}">
                <a16:creationId xmlns:a16="http://schemas.microsoft.com/office/drawing/2014/main" id="{E5DC5A86-697E-49F4-A967-31594AC59120}"/>
              </a:ext>
            </a:extLst>
          </p:cNvPr>
          <p:cNvSpPr/>
          <p:nvPr/>
        </p:nvSpPr>
        <p:spPr bwMode="auto">
          <a:xfrm>
            <a:off x="9129498" y="2621575"/>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END</a:t>
            </a:r>
          </a:p>
        </p:txBody>
      </p:sp>
      <p:grpSp>
        <p:nvGrpSpPr>
          <p:cNvPr id="129" name="グループ化 128">
            <a:extLst>
              <a:ext uri="{FF2B5EF4-FFF2-40B4-BE49-F238E27FC236}">
                <a16:creationId xmlns:a16="http://schemas.microsoft.com/office/drawing/2014/main" id="{56867AFA-3FB9-4724-88B3-D3756572D349}"/>
              </a:ext>
            </a:extLst>
          </p:cNvPr>
          <p:cNvGrpSpPr/>
          <p:nvPr/>
        </p:nvGrpSpPr>
        <p:grpSpPr>
          <a:xfrm>
            <a:off x="7517141" y="2410447"/>
            <a:ext cx="734400" cy="612227"/>
            <a:chOff x="3320370" y="3449261"/>
            <a:chExt cx="734400" cy="612227"/>
          </a:xfrm>
          <a:noFill/>
        </p:grpSpPr>
        <p:sp>
          <p:nvSpPr>
            <p:cNvPr id="130" name="正方形/長方形 129">
              <a:extLst>
                <a:ext uri="{FF2B5EF4-FFF2-40B4-BE49-F238E27FC236}">
                  <a16:creationId xmlns:a16="http://schemas.microsoft.com/office/drawing/2014/main" id="{EA3D2E82-2EC4-4C12-A016-2047C40875A7}"/>
                </a:ext>
              </a:extLst>
            </p:cNvPr>
            <p:cNvSpPr/>
            <p:nvPr/>
          </p:nvSpPr>
          <p:spPr>
            <a:xfrm>
              <a:off x="3320370"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供</a:t>
              </a:r>
              <a:r>
                <a:rPr lang="ja-JP" altLang="en-US" sz="800">
                  <a:latin typeface="Meiryo UI" panose="020B0604030504040204" pitchFamily="50" charset="-128"/>
                  <a:ea typeface="Meiryo UI" panose="020B0604030504040204" pitchFamily="50" charset="-128"/>
                  <a:cs typeface="Arial" pitchFamily="34" charset="0"/>
                </a:rPr>
                <a:t>給電力量</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a:latin typeface="Meiryo UI" panose="020B0604030504040204" pitchFamily="50" charset="-128"/>
                  <a:ea typeface="Meiryo UI" panose="020B0604030504040204" pitchFamily="50" charset="-128"/>
                  <a:cs typeface="Arial" pitchFamily="34" charset="0"/>
                </a:rPr>
                <a:t>の確認</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131" name="テキスト ボックス 130">
              <a:extLst>
                <a:ext uri="{FF2B5EF4-FFF2-40B4-BE49-F238E27FC236}">
                  <a16:creationId xmlns:a16="http://schemas.microsoft.com/office/drawing/2014/main" id="{CFA35BCF-4D33-4853-9F68-30EF9E79952A}"/>
                </a:ext>
              </a:extLst>
            </p:cNvPr>
            <p:cNvSpPr txBox="1"/>
            <p:nvPr/>
          </p:nvSpPr>
          <p:spPr>
            <a:xfrm>
              <a:off x="3320370" y="3449261"/>
              <a:ext cx="268887" cy="181380"/>
            </a:xfrm>
            <a:prstGeom prst="rect">
              <a:avLst/>
            </a:prstGeom>
            <a:grp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12</a:t>
              </a:r>
              <a:endParaRPr lang="ja-JP" altLang="en-US" sz="800" dirty="0">
                <a:latin typeface="Meiryo UI" panose="020B0604030504040204" pitchFamily="50" charset="-128"/>
                <a:ea typeface="Meiryo UI" panose="020B0604030504040204" pitchFamily="50" charset="-128"/>
              </a:endParaRPr>
            </a:p>
          </p:txBody>
        </p:sp>
      </p:grpSp>
      <p:cxnSp>
        <p:nvCxnSpPr>
          <p:cNvPr id="132" name="直線矢印コネクタ 131">
            <a:extLst>
              <a:ext uri="{FF2B5EF4-FFF2-40B4-BE49-F238E27FC236}">
                <a16:creationId xmlns:a16="http://schemas.microsoft.com/office/drawing/2014/main" id="{BCB3B31F-06C3-4204-897B-F87E4CF46E7A}"/>
              </a:ext>
            </a:extLst>
          </p:cNvPr>
          <p:cNvCxnSpPr>
            <a:cxnSpLocks/>
            <a:stCxn id="130" idx="3"/>
            <a:endCxn id="133" idx="1"/>
          </p:cNvCxnSpPr>
          <p:nvPr/>
        </p:nvCxnSpPr>
        <p:spPr>
          <a:xfrm>
            <a:off x="8251541" y="2799474"/>
            <a:ext cx="147559" cy="846"/>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133" name="ひし形 110">
            <a:extLst>
              <a:ext uri="{FF2B5EF4-FFF2-40B4-BE49-F238E27FC236}">
                <a16:creationId xmlns:a16="http://schemas.microsoft.com/office/drawing/2014/main" id="{F00DB560-6936-4408-8118-3D1DFE1ADE52}"/>
              </a:ext>
            </a:extLst>
          </p:cNvPr>
          <p:cNvSpPr>
            <a:spLocks/>
          </p:cNvSpPr>
          <p:nvPr/>
        </p:nvSpPr>
        <p:spPr>
          <a:xfrm>
            <a:off x="8399100" y="2634166"/>
            <a:ext cx="473336" cy="332308"/>
          </a:xfrm>
          <a:prstGeom prst="diamond">
            <a:avLst/>
          </a:prstGeom>
          <a:noFill/>
          <a:ln w="12700" cap="flat" cmpd="sng" algn="ctr">
            <a:solidFill>
              <a:sysClr val="window" lastClr="FFFFFF">
                <a:lumMod val="50000"/>
              </a:sysClr>
            </a:solidFill>
            <a:prstDash val="solid"/>
            <a:miter lim="800000"/>
          </a:ln>
          <a:effectLst/>
        </p:spPr>
        <p:txBody>
          <a:bodyPr wrap="none" lIns="0" tIns="0" rIns="0" bIns="0" rtlCol="0" anchor="ctr"/>
          <a:lstStyle/>
          <a:p>
            <a:pPr algn="ctr">
              <a:defRPr/>
            </a:pPr>
            <a:r>
              <a:rPr kumimoji="0" lang="ja-JP" altLang="en-US" sz="800" kern="0" dirty="0">
                <a:latin typeface="Meiryo UI" panose="020B0604030504040204" pitchFamily="50" charset="-128"/>
                <a:ea typeface="Meiryo UI" panose="020B0604030504040204" pitchFamily="50" charset="-128"/>
              </a:rPr>
              <a:t>確認</a:t>
            </a:r>
            <a:endParaRPr kumimoji="0" lang="en-US" altLang="ja-JP" sz="800" kern="0" dirty="0">
              <a:latin typeface="Meiryo UI" panose="020B0604030504040204" pitchFamily="50" charset="-128"/>
              <a:ea typeface="Meiryo UI" panose="020B0604030504040204" pitchFamily="50" charset="-128"/>
            </a:endParaRPr>
          </a:p>
          <a:p>
            <a:pPr algn="ctr">
              <a:defRPr/>
            </a:pPr>
            <a:r>
              <a:rPr kumimoji="0" lang="ja-JP" altLang="en-US" sz="800" kern="0" dirty="0">
                <a:latin typeface="Meiryo UI" panose="020B0604030504040204" pitchFamily="50" charset="-128"/>
                <a:ea typeface="Meiryo UI" panose="020B0604030504040204" pitchFamily="50" charset="-128"/>
              </a:rPr>
              <a:t>結果</a:t>
            </a:r>
            <a:endParaRPr kumimoji="0" lang="en-US" altLang="ja-JP" sz="800" kern="0" dirty="0">
              <a:latin typeface="Meiryo UI" panose="020B0604030504040204" pitchFamily="50" charset="-128"/>
              <a:ea typeface="Meiryo UI" panose="020B0604030504040204" pitchFamily="50" charset="-128"/>
            </a:endParaRPr>
          </a:p>
        </p:txBody>
      </p:sp>
      <p:sp>
        <p:nvSpPr>
          <p:cNvPr id="134" name="正方形/長方形 133">
            <a:extLst>
              <a:ext uri="{FF2B5EF4-FFF2-40B4-BE49-F238E27FC236}">
                <a16:creationId xmlns:a16="http://schemas.microsoft.com/office/drawing/2014/main" id="{21195D7B-C316-4B9D-8596-1B184FD1ED7C}"/>
              </a:ext>
            </a:extLst>
          </p:cNvPr>
          <p:cNvSpPr/>
          <p:nvPr/>
        </p:nvSpPr>
        <p:spPr>
          <a:xfrm>
            <a:off x="8569388" y="2366082"/>
            <a:ext cx="473335"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却下</a:t>
            </a:r>
          </a:p>
        </p:txBody>
      </p:sp>
      <p:sp>
        <p:nvSpPr>
          <p:cNvPr id="135" name="正方形/長方形 134">
            <a:extLst>
              <a:ext uri="{FF2B5EF4-FFF2-40B4-BE49-F238E27FC236}">
                <a16:creationId xmlns:a16="http://schemas.microsoft.com/office/drawing/2014/main" id="{3FE4631A-F86A-45ED-B3B4-CBF6870E079C}"/>
              </a:ext>
            </a:extLst>
          </p:cNvPr>
          <p:cNvSpPr/>
          <p:nvPr/>
        </p:nvSpPr>
        <p:spPr>
          <a:xfrm>
            <a:off x="8707993" y="2810894"/>
            <a:ext cx="473335"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承認</a:t>
            </a:r>
          </a:p>
        </p:txBody>
      </p:sp>
      <p:cxnSp>
        <p:nvCxnSpPr>
          <p:cNvPr id="150" name="直線矢印コネクタ 149">
            <a:extLst>
              <a:ext uri="{FF2B5EF4-FFF2-40B4-BE49-F238E27FC236}">
                <a16:creationId xmlns:a16="http://schemas.microsoft.com/office/drawing/2014/main" id="{35F09C81-9808-4B4B-A217-3904F93BBE7D}"/>
              </a:ext>
            </a:extLst>
          </p:cNvPr>
          <p:cNvCxnSpPr>
            <a:cxnSpLocks/>
            <a:stCxn id="133" idx="3"/>
            <a:endCxn id="126" idx="2"/>
          </p:cNvCxnSpPr>
          <p:nvPr/>
        </p:nvCxnSpPr>
        <p:spPr>
          <a:xfrm>
            <a:off x="8872436" y="2800320"/>
            <a:ext cx="257062" cy="4543"/>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151" name="直線矢印コネクタ 206">
            <a:extLst>
              <a:ext uri="{FF2B5EF4-FFF2-40B4-BE49-F238E27FC236}">
                <a16:creationId xmlns:a16="http://schemas.microsoft.com/office/drawing/2014/main" id="{4BF76D82-BBB3-471A-BB1D-9BB0956F7E5C}"/>
              </a:ext>
            </a:extLst>
          </p:cNvPr>
          <p:cNvCxnSpPr>
            <a:cxnSpLocks/>
            <a:stCxn id="110" idx="3"/>
            <a:endCxn id="54" idx="1"/>
          </p:cNvCxnSpPr>
          <p:nvPr/>
        </p:nvCxnSpPr>
        <p:spPr>
          <a:xfrm flipV="1">
            <a:off x="6343987" y="4056776"/>
            <a:ext cx="262129" cy="1716771"/>
          </a:xfrm>
          <a:prstGeom prst="bentConnector3">
            <a:avLst>
              <a:gd name="adj1" fmla="val 50000"/>
            </a:avLst>
          </a:prstGeom>
          <a:noFill/>
          <a:ln w="6350" cap="flat" cmpd="sng" algn="ctr">
            <a:solidFill>
              <a:sysClr val="window" lastClr="FFFFFF">
                <a:lumMod val="65000"/>
              </a:sysClr>
            </a:solidFill>
            <a:prstDash val="solid"/>
            <a:miter lim="800000"/>
            <a:tailEnd type="triangle"/>
          </a:ln>
          <a:effectLst/>
        </p:spPr>
      </p:cxnSp>
      <p:cxnSp>
        <p:nvCxnSpPr>
          <p:cNvPr id="152" name="直線矢印コネクタ 206">
            <a:extLst>
              <a:ext uri="{FF2B5EF4-FFF2-40B4-BE49-F238E27FC236}">
                <a16:creationId xmlns:a16="http://schemas.microsoft.com/office/drawing/2014/main" id="{9BE91EB9-51D1-49D4-A7F7-51B37065D30E}"/>
              </a:ext>
            </a:extLst>
          </p:cNvPr>
          <p:cNvCxnSpPr>
            <a:cxnSpLocks/>
            <a:stCxn id="133" idx="0"/>
            <a:endCxn id="114" idx="0"/>
          </p:cNvCxnSpPr>
          <p:nvPr/>
        </p:nvCxnSpPr>
        <p:spPr>
          <a:xfrm rot="16200000" flipH="1" flipV="1">
            <a:off x="6706519" y="1904434"/>
            <a:ext cx="1199518" cy="2658981"/>
          </a:xfrm>
          <a:prstGeom prst="bentConnector3">
            <a:avLst>
              <a:gd name="adj1" fmla="val -19058"/>
            </a:avLst>
          </a:prstGeom>
          <a:noFill/>
          <a:ln w="6350" cap="flat" cmpd="sng" algn="ctr">
            <a:solidFill>
              <a:sysClr val="window" lastClr="FFFFFF">
                <a:lumMod val="65000"/>
              </a:sysClr>
            </a:solidFill>
            <a:prstDash val="solid"/>
            <a:miter lim="800000"/>
            <a:tailEnd type="triangle"/>
          </a:ln>
          <a:effectLst/>
        </p:spPr>
      </p:cxnSp>
      <p:grpSp>
        <p:nvGrpSpPr>
          <p:cNvPr id="53" name="グループ化 52">
            <a:extLst>
              <a:ext uri="{FF2B5EF4-FFF2-40B4-BE49-F238E27FC236}">
                <a16:creationId xmlns:a16="http://schemas.microsoft.com/office/drawing/2014/main" id="{F8BE270A-17F6-45ED-A597-90C244DA31E3}"/>
              </a:ext>
            </a:extLst>
          </p:cNvPr>
          <p:cNvGrpSpPr/>
          <p:nvPr/>
        </p:nvGrpSpPr>
        <p:grpSpPr>
          <a:xfrm>
            <a:off x="6606116" y="3667749"/>
            <a:ext cx="734400" cy="612227"/>
            <a:chOff x="3320370" y="3449261"/>
            <a:chExt cx="734400" cy="612227"/>
          </a:xfrm>
          <a:noFill/>
        </p:grpSpPr>
        <p:sp>
          <p:nvSpPr>
            <p:cNvPr id="54" name="正方形/長方形 53">
              <a:extLst>
                <a:ext uri="{FF2B5EF4-FFF2-40B4-BE49-F238E27FC236}">
                  <a16:creationId xmlns:a16="http://schemas.microsoft.com/office/drawing/2014/main" id="{0FC792E0-1E93-4B87-85AF-FDD0040E9C09}"/>
                </a:ext>
              </a:extLst>
            </p:cNvPr>
            <p:cNvSpPr/>
            <p:nvPr/>
          </p:nvSpPr>
          <p:spPr>
            <a:xfrm>
              <a:off x="3320370"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供給電力量</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の結果確認・</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確認依頼</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57" name="テキスト ボックス 56">
              <a:extLst>
                <a:ext uri="{FF2B5EF4-FFF2-40B4-BE49-F238E27FC236}">
                  <a16:creationId xmlns:a16="http://schemas.microsoft.com/office/drawing/2014/main" id="{8DD58914-5A1B-4BB9-A381-7858900BE266}"/>
                </a:ext>
              </a:extLst>
            </p:cNvPr>
            <p:cNvSpPr txBox="1"/>
            <p:nvPr/>
          </p:nvSpPr>
          <p:spPr>
            <a:xfrm>
              <a:off x="3320370" y="3449261"/>
              <a:ext cx="268887" cy="181380"/>
            </a:xfrm>
            <a:prstGeom prst="rect">
              <a:avLst/>
            </a:prstGeom>
            <a:grp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10</a:t>
              </a:r>
              <a:endParaRPr lang="ja-JP" altLang="en-US" sz="800" dirty="0">
                <a:latin typeface="Meiryo UI" panose="020B0604030504040204" pitchFamily="50" charset="-128"/>
                <a:ea typeface="Meiryo UI" panose="020B0604030504040204" pitchFamily="50" charset="-128"/>
              </a:endParaRPr>
            </a:p>
          </p:txBody>
        </p:sp>
      </p:grpSp>
      <p:grpSp>
        <p:nvGrpSpPr>
          <p:cNvPr id="58" name="グループ化 57">
            <a:extLst>
              <a:ext uri="{FF2B5EF4-FFF2-40B4-BE49-F238E27FC236}">
                <a16:creationId xmlns:a16="http://schemas.microsoft.com/office/drawing/2014/main" id="{EAD4EFD1-9286-4B3B-9DAA-E472429610D8}"/>
              </a:ext>
            </a:extLst>
          </p:cNvPr>
          <p:cNvGrpSpPr/>
          <p:nvPr/>
        </p:nvGrpSpPr>
        <p:grpSpPr>
          <a:xfrm>
            <a:off x="6606116" y="2410447"/>
            <a:ext cx="734400" cy="612227"/>
            <a:chOff x="3320370" y="3449261"/>
            <a:chExt cx="734400" cy="612227"/>
          </a:xfrm>
          <a:noFill/>
        </p:grpSpPr>
        <p:sp>
          <p:nvSpPr>
            <p:cNvPr id="59" name="正方形/長方形 58">
              <a:extLst>
                <a:ext uri="{FF2B5EF4-FFF2-40B4-BE49-F238E27FC236}">
                  <a16:creationId xmlns:a16="http://schemas.microsoft.com/office/drawing/2014/main" id="{B28E35C5-36C1-4B87-A1A8-9338C6B4AAB1}"/>
                </a:ext>
              </a:extLst>
            </p:cNvPr>
            <p:cNvSpPr/>
            <p:nvPr/>
          </p:nvSpPr>
          <p:spPr>
            <a:xfrm>
              <a:off x="3320370" y="3615088"/>
              <a:ext cx="734400" cy="446400"/>
            </a:xfrm>
            <a:prstGeom prst="rect">
              <a:avLst/>
            </a:prstGeom>
            <a:grp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供給電力量</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の結果確認依頼</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の受領</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60" name="テキスト ボックス 59">
              <a:extLst>
                <a:ext uri="{FF2B5EF4-FFF2-40B4-BE49-F238E27FC236}">
                  <a16:creationId xmlns:a16="http://schemas.microsoft.com/office/drawing/2014/main" id="{64A007E5-1AF6-4F77-8056-B1D7CB350CC2}"/>
                </a:ext>
              </a:extLst>
            </p:cNvPr>
            <p:cNvSpPr txBox="1"/>
            <p:nvPr/>
          </p:nvSpPr>
          <p:spPr>
            <a:xfrm>
              <a:off x="3320370" y="3449261"/>
              <a:ext cx="268887" cy="181380"/>
            </a:xfrm>
            <a:prstGeom prst="rect">
              <a:avLst/>
            </a:prstGeom>
            <a:grp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11</a:t>
              </a:r>
            </a:p>
          </p:txBody>
        </p:sp>
      </p:grpSp>
      <p:sp>
        <p:nvSpPr>
          <p:cNvPr id="61" name="正方形/長方形 36">
            <a:extLst>
              <a:ext uri="{FF2B5EF4-FFF2-40B4-BE49-F238E27FC236}">
                <a16:creationId xmlns:a16="http://schemas.microsoft.com/office/drawing/2014/main" id="{81A74BA2-8F90-49BD-A1D2-81A88F8D2FE0}"/>
              </a:ext>
            </a:extLst>
          </p:cNvPr>
          <p:cNvSpPr/>
          <p:nvPr/>
        </p:nvSpPr>
        <p:spPr>
          <a:xfrm>
            <a:off x="6818120" y="6540340"/>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sp>
        <p:nvSpPr>
          <p:cNvPr id="63" name="正方形/長方形 62">
            <a:extLst>
              <a:ext uri="{FF2B5EF4-FFF2-40B4-BE49-F238E27FC236}">
                <a16:creationId xmlns:a16="http://schemas.microsoft.com/office/drawing/2014/main" id="{508C208D-F955-4481-83F6-493F116CC84E}"/>
              </a:ext>
            </a:extLst>
          </p:cNvPr>
          <p:cNvSpPr/>
          <p:nvPr/>
        </p:nvSpPr>
        <p:spPr>
          <a:xfrm>
            <a:off x="6905934" y="6540340"/>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64" name="直線矢印コネクタ 63">
            <a:extLst>
              <a:ext uri="{FF2B5EF4-FFF2-40B4-BE49-F238E27FC236}">
                <a16:creationId xmlns:a16="http://schemas.microsoft.com/office/drawing/2014/main" id="{ADD0F9BE-B12F-4FD4-91BE-1501C080A647}"/>
              </a:ext>
            </a:extLst>
          </p:cNvPr>
          <p:cNvCxnSpPr>
            <a:cxnSpLocks/>
            <a:stCxn id="75" idx="0"/>
            <a:endCxn id="54" idx="2"/>
          </p:cNvCxnSpPr>
          <p:nvPr/>
        </p:nvCxnSpPr>
        <p:spPr>
          <a:xfrm flipH="1" flipV="1">
            <a:off x="6973316" y="4279976"/>
            <a:ext cx="4619" cy="1888837"/>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65" name="グループ化 64">
            <a:extLst>
              <a:ext uri="{FF2B5EF4-FFF2-40B4-BE49-F238E27FC236}">
                <a16:creationId xmlns:a16="http://schemas.microsoft.com/office/drawing/2014/main" id="{533BFD9D-C657-4983-9424-131B496358EC}"/>
              </a:ext>
            </a:extLst>
          </p:cNvPr>
          <p:cNvGrpSpPr/>
          <p:nvPr/>
        </p:nvGrpSpPr>
        <p:grpSpPr>
          <a:xfrm>
            <a:off x="6850800" y="6165010"/>
            <a:ext cx="254269" cy="450827"/>
            <a:chOff x="2515451" y="5897715"/>
            <a:chExt cx="254269" cy="450827"/>
          </a:xfrm>
        </p:grpSpPr>
        <p:sp>
          <p:nvSpPr>
            <p:cNvPr id="74" name="Freeform 266">
              <a:extLst>
                <a:ext uri="{FF2B5EF4-FFF2-40B4-BE49-F238E27FC236}">
                  <a16:creationId xmlns:a16="http://schemas.microsoft.com/office/drawing/2014/main" id="{8C84C082-F819-43B3-A4EF-3F7498AADF92}"/>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75" name="正方形/長方形 36">
              <a:extLst>
                <a:ext uri="{FF2B5EF4-FFF2-40B4-BE49-F238E27FC236}">
                  <a16:creationId xmlns:a16="http://schemas.microsoft.com/office/drawing/2014/main" id="{376CFE33-6604-45E2-BB07-8866D693588B}"/>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cxnSp>
        <p:nvCxnSpPr>
          <p:cNvPr id="76" name="直線矢印コネクタ 75">
            <a:extLst>
              <a:ext uri="{FF2B5EF4-FFF2-40B4-BE49-F238E27FC236}">
                <a16:creationId xmlns:a16="http://schemas.microsoft.com/office/drawing/2014/main" id="{67704D64-F69E-4E85-A3E9-2AA99BDC7907}"/>
              </a:ext>
            </a:extLst>
          </p:cNvPr>
          <p:cNvCxnSpPr>
            <a:cxnSpLocks/>
            <a:stCxn id="54" idx="0"/>
            <a:endCxn id="59" idx="2"/>
          </p:cNvCxnSpPr>
          <p:nvPr/>
        </p:nvCxnSpPr>
        <p:spPr>
          <a:xfrm flipV="1">
            <a:off x="6973316" y="3022674"/>
            <a:ext cx="0" cy="810902"/>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77" name="直線矢印コネクタ 76">
            <a:extLst>
              <a:ext uri="{FF2B5EF4-FFF2-40B4-BE49-F238E27FC236}">
                <a16:creationId xmlns:a16="http://schemas.microsoft.com/office/drawing/2014/main" id="{1712407A-AB58-41F6-9D49-15AA85BBB52E}"/>
              </a:ext>
            </a:extLst>
          </p:cNvPr>
          <p:cNvCxnSpPr>
            <a:cxnSpLocks/>
            <a:stCxn id="59" idx="3"/>
            <a:endCxn id="130" idx="1"/>
          </p:cNvCxnSpPr>
          <p:nvPr/>
        </p:nvCxnSpPr>
        <p:spPr>
          <a:xfrm>
            <a:off x="7340516" y="2799474"/>
            <a:ext cx="176625" cy="0"/>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78" name="正方形/長方形 36">
            <a:extLst>
              <a:ext uri="{FF2B5EF4-FFF2-40B4-BE49-F238E27FC236}">
                <a16:creationId xmlns:a16="http://schemas.microsoft.com/office/drawing/2014/main" id="{AA9A24CC-F8C5-45EC-BB8C-1C4AAA125587}"/>
              </a:ext>
            </a:extLst>
          </p:cNvPr>
          <p:cNvSpPr/>
          <p:nvPr/>
        </p:nvSpPr>
        <p:spPr>
          <a:xfrm>
            <a:off x="7724715" y="6540340"/>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sp>
        <p:nvSpPr>
          <p:cNvPr id="79" name="正方形/長方形 78">
            <a:extLst>
              <a:ext uri="{FF2B5EF4-FFF2-40B4-BE49-F238E27FC236}">
                <a16:creationId xmlns:a16="http://schemas.microsoft.com/office/drawing/2014/main" id="{21789A81-3531-4825-B0F3-52404923DA8F}"/>
              </a:ext>
            </a:extLst>
          </p:cNvPr>
          <p:cNvSpPr/>
          <p:nvPr/>
        </p:nvSpPr>
        <p:spPr>
          <a:xfrm>
            <a:off x="7812529" y="6540340"/>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80" name="直線矢印コネクタ 79">
            <a:extLst>
              <a:ext uri="{FF2B5EF4-FFF2-40B4-BE49-F238E27FC236}">
                <a16:creationId xmlns:a16="http://schemas.microsoft.com/office/drawing/2014/main" id="{364FA8B9-D5CF-4F31-BFD7-FCFC6A1CFD68}"/>
              </a:ext>
            </a:extLst>
          </p:cNvPr>
          <p:cNvCxnSpPr>
            <a:cxnSpLocks/>
            <a:stCxn id="83" idx="0"/>
            <a:endCxn id="130" idx="2"/>
          </p:cNvCxnSpPr>
          <p:nvPr/>
        </p:nvCxnSpPr>
        <p:spPr>
          <a:xfrm flipH="1" flipV="1">
            <a:off x="7884341" y="3022674"/>
            <a:ext cx="189" cy="3146139"/>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81" name="グループ化 80">
            <a:extLst>
              <a:ext uri="{FF2B5EF4-FFF2-40B4-BE49-F238E27FC236}">
                <a16:creationId xmlns:a16="http://schemas.microsoft.com/office/drawing/2014/main" id="{42302DD2-F94B-4B51-AAD5-F26AF320D7A7}"/>
              </a:ext>
            </a:extLst>
          </p:cNvPr>
          <p:cNvGrpSpPr/>
          <p:nvPr/>
        </p:nvGrpSpPr>
        <p:grpSpPr>
          <a:xfrm>
            <a:off x="7757395" y="6165010"/>
            <a:ext cx="254269" cy="450827"/>
            <a:chOff x="2515451" y="5897715"/>
            <a:chExt cx="254269" cy="450827"/>
          </a:xfrm>
        </p:grpSpPr>
        <p:sp>
          <p:nvSpPr>
            <p:cNvPr id="82" name="Freeform 266">
              <a:extLst>
                <a:ext uri="{FF2B5EF4-FFF2-40B4-BE49-F238E27FC236}">
                  <a16:creationId xmlns:a16="http://schemas.microsoft.com/office/drawing/2014/main" id="{4A9B25CC-FF37-4677-A653-1C386F2830E0}"/>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83" name="正方形/長方形 36">
              <a:extLst>
                <a:ext uri="{FF2B5EF4-FFF2-40B4-BE49-F238E27FC236}">
                  <a16:creationId xmlns:a16="http://schemas.microsoft.com/office/drawing/2014/main" id="{A07CA52E-2792-4F32-9B25-2C14FF294850}"/>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grpSp>
        <p:nvGrpSpPr>
          <p:cNvPr id="71" name="グループ化 70">
            <a:extLst>
              <a:ext uri="{FF2B5EF4-FFF2-40B4-BE49-F238E27FC236}">
                <a16:creationId xmlns:a16="http://schemas.microsoft.com/office/drawing/2014/main" id="{0A561D91-E3D5-42E8-A218-E6DEEC4698DF}"/>
              </a:ext>
            </a:extLst>
          </p:cNvPr>
          <p:cNvGrpSpPr/>
          <p:nvPr/>
        </p:nvGrpSpPr>
        <p:grpSpPr>
          <a:xfrm>
            <a:off x="2102434" y="5893232"/>
            <a:ext cx="254269" cy="450827"/>
            <a:chOff x="2515451" y="5897715"/>
            <a:chExt cx="254269" cy="450827"/>
          </a:xfrm>
        </p:grpSpPr>
        <p:sp>
          <p:nvSpPr>
            <p:cNvPr id="73" name="Freeform 266">
              <a:extLst>
                <a:ext uri="{FF2B5EF4-FFF2-40B4-BE49-F238E27FC236}">
                  <a16:creationId xmlns:a16="http://schemas.microsoft.com/office/drawing/2014/main" id="{28BF7A67-DB34-494B-BE65-FC0C009826BD}"/>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84" name="正方形/長方形 36">
              <a:extLst>
                <a:ext uri="{FF2B5EF4-FFF2-40B4-BE49-F238E27FC236}">
                  <a16:creationId xmlns:a16="http://schemas.microsoft.com/office/drawing/2014/main" id="{8B3FAD7B-7015-49F3-BA0C-058E36A5A715}"/>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85" name="正方形/長方形 84">
            <a:extLst>
              <a:ext uri="{FF2B5EF4-FFF2-40B4-BE49-F238E27FC236}">
                <a16:creationId xmlns:a16="http://schemas.microsoft.com/office/drawing/2014/main" id="{7A14EB63-7AE0-41B1-A336-18766694B419}"/>
              </a:ext>
            </a:extLst>
          </p:cNvPr>
          <p:cNvSpPr/>
          <p:nvPr/>
        </p:nvSpPr>
        <p:spPr>
          <a:xfrm>
            <a:off x="2157568" y="6286915"/>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en-US" altLang="ja-JP" sz="800" kern="0" dirty="0">
                <a:latin typeface="Meiryo UI"/>
                <a:ea typeface="Meiryo UI"/>
                <a:cs typeface="Arial" pitchFamily="34" charset="0"/>
              </a:rPr>
              <a:t>【TSO】</a:t>
            </a:r>
          </a:p>
          <a:p>
            <a:pPr algn="ctr"/>
            <a:r>
              <a:rPr kumimoji="0" lang="ja-JP" altLang="en-US" sz="800" kern="0" dirty="0">
                <a:latin typeface="Meiryo UI"/>
                <a:ea typeface="Meiryo UI"/>
                <a:cs typeface="Arial" pitchFamily="34" charset="0"/>
              </a:rPr>
              <a:t>託送関連データ</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提供システム</a:t>
            </a:r>
            <a:endParaRPr kumimoji="0" lang="en-US" altLang="ja-JP" sz="800" kern="0" dirty="0">
              <a:latin typeface="Meiryo UI"/>
              <a:ea typeface="Meiryo UI"/>
              <a:cs typeface="Arial" pitchFamily="34" charset="0"/>
            </a:endParaRPr>
          </a:p>
        </p:txBody>
      </p:sp>
      <p:cxnSp>
        <p:nvCxnSpPr>
          <p:cNvPr id="86" name="直線矢印コネクタ 85">
            <a:extLst>
              <a:ext uri="{FF2B5EF4-FFF2-40B4-BE49-F238E27FC236}">
                <a16:creationId xmlns:a16="http://schemas.microsoft.com/office/drawing/2014/main" id="{76A886A7-26DA-42D4-A11E-D89D66A042C0}"/>
              </a:ext>
            </a:extLst>
          </p:cNvPr>
          <p:cNvCxnSpPr>
            <a:cxnSpLocks/>
            <a:stCxn id="102" idx="2"/>
            <a:endCxn id="84" idx="0"/>
          </p:cNvCxnSpPr>
          <p:nvPr/>
        </p:nvCxnSpPr>
        <p:spPr>
          <a:xfrm flipH="1">
            <a:off x="2229569" y="5603673"/>
            <a:ext cx="519" cy="293362"/>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87" name="グループ化 86">
            <a:extLst>
              <a:ext uri="{FF2B5EF4-FFF2-40B4-BE49-F238E27FC236}">
                <a16:creationId xmlns:a16="http://schemas.microsoft.com/office/drawing/2014/main" id="{1D38A121-BB7E-4499-9970-A303A646FE3A}"/>
              </a:ext>
            </a:extLst>
          </p:cNvPr>
          <p:cNvGrpSpPr/>
          <p:nvPr/>
        </p:nvGrpSpPr>
        <p:grpSpPr>
          <a:xfrm>
            <a:off x="3639897" y="5893232"/>
            <a:ext cx="254269" cy="450827"/>
            <a:chOff x="2515451" y="5897715"/>
            <a:chExt cx="254269" cy="450827"/>
          </a:xfrm>
        </p:grpSpPr>
        <p:sp>
          <p:nvSpPr>
            <p:cNvPr id="88" name="Freeform 266">
              <a:extLst>
                <a:ext uri="{FF2B5EF4-FFF2-40B4-BE49-F238E27FC236}">
                  <a16:creationId xmlns:a16="http://schemas.microsoft.com/office/drawing/2014/main" id="{4E02EF76-A535-4480-ACFE-EDB3EA6C83A3}"/>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89" name="正方形/長方形 36">
              <a:extLst>
                <a:ext uri="{FF2B5EF4-FFF2-40B4-BE49-F238E27FC236}">
                  <a16:creationId xmlns:a16="http://schemas.microsoft.com/office/drawing/2014/main" id="{36A99443-9B87-4A1E-91F9-948252C74F85}"/>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90" name="正方形/長方形 89">
            <a:extLst>
              <a:ext uri="{FF2B5EF4-FFF2-40B4-BE49-F238E27FC236}">
                <a16:creationId xmlns:a16="http://schemas.microsoft.com/office/drawing/2014/main" id="{54ABDA40-7339-441A-9C2B-F46F695F0238}"/>
              </a:ext>
            </a:extLst>
          </p:cNvPr>
          <p:cNvSpPr/>
          <p:nvPr/>
        </p:nvSpPr>
        <p:spPr>
          <a:xfrm>
            <a:off x="3695031" y="6286915"/>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en-US" altLang="ja-JP" sz="800" kern="0" dirty="0">
                <a:latin typeface="Meiryo UI"/>
                <a:ea typeface="Meiryo UI"/>
                <a:cs typeface="Arial" pitchFamily="34" charset="0"/>
              </a:rPr>
              <a:t>【TSO】</a:t>
            </a:r>
          </a:p>
          <a:p>
            <a:pPr algn="ctr"/>
            <a:r>
              <a:rPr kumimoji="0" lang="ja-JP" altLang="en-US" sz="800" kern="0" dirty="0">
                <a:latin typeface="Meiryo UI"/>
                <a:ea typeface="Meiryo UI"/>
                <a:cs typeface="Arial" pitchFamily="34" charset="0"/>
              </a:rPr>
              <a:t>託送関連データ</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提供システム</a:t>
            </a:r>
            <a:endParaRPr kumimoji="0" lang="en-US" altLang="ja-JP" sz="800" kern="0" dirty="0">
              <a:latin typeface="Meiryo UI"/>
              <a:ea typeface="Meiryo UI"/>
              <a:cs typeface="Arial" pitchFamily="34" charset="0"/>
            </a:endParaRPr>
          </a:p>
        </p:txBody>
      </p:sp>
      <p:cxnSp>
        <p:nvCxnSpPr>
          <p:cNvPr id="91" name="直線矢印コネクタ 90">
            <a:extLst>
              <a:ext uri="{FF2B5EF4-FFF2-40B4-BE49-F238E27FC236}">
                <a16:creationId xmlns:a16="http://schemas.microsoft.com/office/drawing/2014/main" id="{FF239315-543C-4C89-82BE-945AC1F08E02}"/>
              </a:ext>
            </a:extLst>
          </p:cNvPr>
          <p:cNvCxnSpPr>
            <a:cxnSpLocks/>
            <a:endCxn id="97" idx="2"/>
          </p:cNvCxnSpPr>
          <p:nvPr/>
        </p:nvCxnSpPr>
        <p:spPr>
          <a:xfrm flipV="1">
            <a:off x="3759703" y="4936432"/>
            <a:ext cx="6339" cy="956800"/>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127" name="グループ化 126">
            <a:extLst>
              <a:ext uri="{FF2B5EF4-FFF2-40B4-BE49-F238E27FC236}">
                <a16:creationId xmlns:a16="http://schemas.microsoft.com/office/drawing/2014/main" id="{FF781C2A-F7C9-4041-9C7C-4E57478A1769}"/>
              </a:ext>
            </a:extLst>
          </p:cNvPr>
          <p:cNvGrpSpPr/>
          <p:nvPr/>
        </p:nvGrpSpPr>
        <p:grpSpPr>
          <a:xfrm>
            <a:off x="2756416" y="4994757"/>
            <a:ext cx="734400" cy="612227"/>
            <a:chOff x="2491032" y="3449261"/>
            <a:chExt cx="734400" cy="612227"/>
          </a:xfrm>
        </p:grpSpPr>
        <p:sp>
          <p:nvSpPr>
            <p:cNvPr id="128" name="正方形/長方形 127">
              <a:extLst>
                <a:ext uri="{FF2B5EF4-FFF2-40B4-BE49-F238E27FC236}">
                  <a16:creationId xmlns:a16="http://schemas.microsoft.com/office/drawing/2014/main" id="{BD62ACBC-6780-4461-A902-3895187CEB5A}"/>
                </a:ext>
              </a:extLst>
            </p:cNvPr>
            <p:cNvSpPr/>
            <p:nvPr/>
          </p:nvSpPr>
          <p:spPr>
            <a:xfrm>
              <a:off x="2491032" y="3615088"/>
              <a:ext cx="734400" cy="446400"/>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en-US" altLang="ja-JP" sz="800" kern="0" dirty="0">
                  <a:latin typeface="Meiryo UI" panose="020B0604030504040204" pitchFamily="50" charset="-128"/>
                  <a:ea typeface="Meiryo UI" panose="020B0604030504040204" pitchFamily="50" charset="-128"/>
                  <a:cs typeface="Arial" pitchFamily="34" charset="0"/>
                </a:rPr>
                <a:t>[TSO]</a:t>
              </a:r>
            </a:p>
            <a:p>
              <a:pPr algn="ctr"/>
              <a:r>
                <a:rPr kumimoji="0" lang="ja-JP" altLang="en-US" sz="800" kern="0" dirty="0">
                  <a:latin typeface="Meiryo UI" panose="020B0604030504040204" pitchFamily="50" charset="-128"/>
                  <a:ea typeface="Meiryo UI" panose="020B0604030504040204" pitchFamily="50" charset="-128"/>
                  <a:cs typeface="Arial" pitchFamily="34" charset="0"/>
                </a:rPr>
                <a:t>供給電力量</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en-US" altLang="ja-JP" sz="800" kern="0" dirty="0">
                  <a:latin typeface="Meiryo UI" panose="020B0604030504040204" pitchFamily="50" charset="-128"/>
                  <a:ea typeface="Meiryo UI" panose="020B0604030504040204" pitchFamily="50" charset="-128"/>
                  <a:cs typeface="Arial" pitchFamily="34" charset="0"/>
                </a:rPr>
                <a:t>(</a:t>
              </a:r>
              <a:r>
                <a:rPr kumimoji="0" lang="ja-JP" altLang="en-US" sz="800" kern="0" dirty="0">
                  <a:latin typeface="Meiryo UI" panose="020B0604030504040204" pitchFamily="50" charset="-128"/>
                  <a:ea typeface="Meiryo UI" panose="020B0604030504040204" pitchFamily="50" charset="-128"/>
                  <a:cs typeface="Arial" pitchFamily="34" charset="0"/>
                </a:rPr>
                <a:t>設備・</a:t>
              </a:r>
              <a:r>
                <a:rPr kumimoji="0" lang="en-US" altLang="ja-JP" sz="800" kern="0" dirty="0">
                  <a:latin typeface="Meiryo UI" panose="020B0604030504040204" pitchFamily="50" charset="-128"/>
                  <a:ea typeface="Meiryo UI" panose="020B0604030504040204" pitchFamily="50" charset="-128"/>
                  <a:cs typeface="Arial" pitchFamily="34" charset="0"/>
                </a:rPr>
                <a:t>30</a:t>
              </a:r>
              <a:r>
                <a:rPr kumimoji="0" lang="ja-JP" altLang="en-US" sz="800" kern="0" dirty="0">
                  <a:latin typeface="Meiryo UI" panose="020B0604030504040204" pitchFamily="50" charset="-128"/>
                  <a:ea typeface="Meiryo UI" panose="020B0604030504040204" pitchFamily="50" charset="-128"/>
                  <a:cs typeface="Arial" pitchFamily="34" charset="0"/>
                </a:rPr>
                <a:t>分コマ</a:t>
              </a:r>
              <a:r>
                <a:rPr kumimoji="0" lang="en-US" altLang="ja-JP" sz="800" kern="0" dirty="0">
                  <a:latin typeface="Meiryo UI" panose="020B0604030504040204" pitchFamily="50" charset="-128"/>
                  <a:ea typeface="Meiryo UI" panose="020B0604030504040204" pitchFamily="50" charset="-128"/>
                  <a:cs typeface="Arial" pitchFamily="34" charset="0"/>
                </a:rPr>
                <a:t>)</a:t>
              </a:r>
            </a:p>
            <a:p>
              <a:pPr algn="ctr"/>
              <a:r>
                <a:rPr kumimoji="0" lang="ja-JP" altLang="en-US" sz="800" kern="0" dirty="0">
                  <a:latin typeface="Meiryo UI" panose="020B0604030504040204" pitchFamily="50" charset="-128"/>
                  <a:ea typeface="Meiryo UI" panose="020B0604030504040204" pitchFamily="50" charset="-128"/>
                  <a:cs typeface="Arial" pitchFamily="34" charset="0"/>
                </a:rPr>
                <a:t>通知</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136" name="テキスト ボックス 135">
              <a:extLst>
                <a:ext uri="{FF2B5EF4-FFF2-40B4-BE49-F238E27FC236}">
                  <a16:creationId xmlns:a16="http://schemas.microsoft.com/office/drawing/2014/main" id="{3D153827-AAF7-475B-964F-ACDE428F2270}"/>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05</a:t>
              </a:r>
              <a:endParaRPr lang="ja-JP" altLang="en-US" sz="800" dirty="0">
                <a:latin typeface="Meiryo UI" panose="020B0604030504040204" pitchFamily="50" charset="-128"/>
                <a:ea typeface="Meiryo UI" panose="020B0604030504040204" pitchFamily="50" charset="-128"/>
              </a:endParaRPr>
            </a:p>
          </p:txBody>
        </p:sp>
      </p:grpSp>
      <p:cxnSp>
        <p:nvCxnSpPr>
          <p:cNvPr id="137" name="直線矢印コネクタ 136">
            <a:extLst>
              <a:ext uri="{FF2B5EF4-FFF2-40B4-BE49-F238E27FC236}">
                <a16:creationId xmlns:a16="http://schemas.microsoft.com/office/drawing/2014/main" id="{461BE407-7D97-468C-A5FB-61217650750F}"/>
              </a:ext>
            </a:extLst>
          </p:cNvPr>
          <p:cNvCxnSpPr>
            <a:cxnSpLocks/>
            <a:stCxn id="102" idx="3"/>
            <a:endCxn id="128" idx="1"/>
          </p:cNvCxnSpPr>
          <p:nvPr/>
        </p:nvCxnSpPr>
        <p:spPr>
          <a:xfrm>
            <a:off x="2597288" y="5380473"/>
            <a:ext cx="159128" cy="3311"/>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93" name="グループ化 92">
            <a:extLst>
              <a:ext uri="{FF2B5EF4-FFF2-40B4-BE49-F238E27FC236}">
                <a16:creationId xmlns:a16="http://schemas.microsoft.com/office/drawing/2014/main" id="{DFD975C5-2A48-476B-83AE-ADA83C36F933}"/>
              </a:ext>
            </a:extLst>
          </p:cNvPr>
          <p:cNvGrpSpPr/>
          <p:nvPr/>
        </p:nvGrpSpPr>
        <p:grpSpPr>
          <a:xfrm>
            <a:off x="1876408" y="4305879"/>
            <a:ext cx="734400" cy="612227"/>
            <a:chOff x="2491032" y="3449261"/>
            <a:chExt cx="734400" cy="612227"/>
          </a:xfrm>
        </p:grpSpPr>
        <p:sp>
          <p:nvSpPr>
            <p:cNvPr id="94" name="正方形/長方形 93">
              <a:extLst>
                <a:ext uri="{FF2B5EF4-FFF2-40B4-BE49-F238E27FC236}">
                  <a16:creationId xmlns:a16="http://schemas.microsoft.com/office/drawing/2014/main" id="{99396C41-EC31-4615-8EFA-CE46D73ED4D7}"/>
                </a:ext>
              </a:extLst>
            </p:cNvPr>
            <p:cNvSpPr/>
            <p:nvPr/>
          </p:nvSpPr>
          <p:spPr>
            <a:xfrm>
              <a:off x="2491032" y="3615088"/>
              <a:ext cx="734400" cy="446400"/>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en-US" altLang="ja-JP" sz="800" kern="0" dirty="0">
                  <a:latin typeface="Meiryo UI" panose="020B0604030504040204" pitchFamily="50" charset="-128"/>
                  <a:ea typeface="Meiryo UI" panose="020B0604030504040204" pitchFamily="50" charset="-128"/>
                  <a:cs typeface="Arial" pitchFamily="34" charset="0"/>
                </a:rPr>
                <a:t>[</a:t>
              </a:r>
              <a:r>
                <a:rPr kumimoji="0" lang="ja-JP" altLang="en-US" sz="800" kern="0" dirty="0">
                  <a:latin typeface="Meiryo UI" panose="020B0604030504040204" pitchFamily="50" charset="-128"/>
                  <a:ea typeface="Meiryo UI" panose="020B0604030504040204" pitchFamily="50" charset="-128"/>
                  <a:cs typeface="Arial" pitchFamily="34" charset="0"/>
                </a:rPr>
                <a:t>認定事業者</a:t>
              </a:r>
              <a:r>
                <a:rPr kumimoji="0" lang="en-US" altLang="ja-JP" sz="800" kern="0" dirty="0">
                  <a:latin typeface="Meiryo UI" panose="020B0604030504040204" pitchFamily="50" charset="-128"/>
                  <a:ea typeface="Meiryo UI" panose="020B0604030504040204" pitchFamily="50" charset="-128"/>
                  <a:cs typeface="Arial" pitchFamily="34" charset="0"/>
                </a:rPr>
                <a:t>]</a:t>
              </a:r>
            </a:p>
            <a:p>
              <a:pPr algn="ctr"/>
              <a:r>
                <a:rPr kumimoji="0" lang="ja-JP" altLang="en-US" sz="800" kern="0" dirty="0">
                  <a:latin typeface="Meiryo UI" panose="020B0604030504040204" pitchFamily="50" charset="-128"/>
                  <a:ea typeface="Meiryo UI" panose="020B0604030504040204" pitchFamily="50" charset="-128"/>
                  <a:cs typeface="Arial" pitchFamily="34" charset="0"/>
                </a:rPr>
                <a:t>供給電力量</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en-US" altLang="ja-JP" sz="800" kern="0" dirty="0">
                  <a:latin typeface="Meiryo UI" panose="020B0604030504040204" pitchFamily="50" charset="-128"/>
                  <a:ea typeface="Meiryo UI" panose="020B0604030504040204" pitchFamily="50" charset="-128"/>
                  <a:cs typeface="Arial" pitchFamily="34" charset="0"/>
                </a:rPr>
                <a:t>(</a:t>
              </a:r>
              <a:r>
                <a:rPr kumimoji="0" lang="ja-JP" altLang="en-US" sz="800" kern="0" dirty="0">
                  <a:latin typeface="Meiryo UI" panose="020B0604030504040204" pitchFamily="50" charset="-128"/>
                  <a:ea typeface="Meiryo UI" panose="020B0604030504040204" pitchFamily="50" charset="-128"/>
                  <a:cs typeface="Arial" pitchFamily="34" charset="0"/>
                </a:rPr>
                <a:t>設備・</a:t>
              </a:r>
              <a:r>
                <a:rPr kumimoji="0" lang="en-US" altLang="ja-JP" sz="800" kern="0" dirty="0">
                  <a:latin typeface="Meiryo UI" panose="020B0604030504040204" pitchFamily="50" charset="-128"/>
                  <a:ea typeface="Meiryo UI" panose="020B0604030504040204" pitchFamily="50" charset="-128"/>
                  <a:cs typeface="Arial" pitchFamily="34" charset="0"/>
                </a:rPr>
                <a:t>30</a:t>
              </a:r>
              <a:r>
                <a:rPr kumimoji="0" lang="ja-JP" altLang="en-US" sz="800" kern="0" dirty="0">
                  <a:latin typeface="Meiryo UI" panose="020B0604030504040204" pitchFamily="50" charset="-128"/>
                  <a:ea typeface="Meiryo UI" panose="020B0604030504040204" pitchFamily="50" charset="-128"/>
                  <a:cs typeface="Arial" pitchFamily="34" charset="0"/>
                </a:rPr>
                <a:t>分コマ</a:t>
              </a:r>
              <a:r>
                <a:rPr kumimoji="0" lang="en-US" altLang="ja-JP" sz="800" kern="0" dirty="0">
                  <a:latin typeface="Meiryo UI" panose="020B0604030504040204" pitchFamily="50" charset="-128"/>
                  <a:ea typeface="Meiryo UI" panose="020B0604030504040204" pitchFamily="50" charset="-128"/>
                  <a:cs typeface="Arial" pitchFamily="34" charset="0"/>
                </a:rPr>
                <a:t>)</a:t>
              </a:r>
            </a:p>
            <a:p>
              <a:pPr algn="ctr"/>
              <a:r>
                <a:rPr kumimoji="0" lang="ja-JP" altLang="en-US" sz="800" kern="0" dirty="0">
                  <a:latin typeface="Meiryo UI" panose="020B0604030504040204" pitchFamily="50" charset="-128"/>
                  <a:ea typeface="Meiryo UI" panose="020B0604030504040204" pitchFamily="50" charset="-128"/>
                  <a:cs typeface="Arial" pitchFamily="34" charset="0"/>
                </a:rPr>
                <a:t>通知</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95" name="テキスト ボックス 94">
              <a:extLst>
                <a:ext uri="{FF2B5EF4-FFF2-40B4-BE49-F238E27FC236}">
                  <a16:creationId xmlns:a16="http://schemas.microsoft.com/office/drawing/2014/main" id="{248D1DE2-FA1A-4754-A990-2864F5467D32}"/>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01</a:t>
              </a:r>
              <a:endParaRPr lang="ja-JP" altLang="en-US" sz="800" dirty="0">
                <a:latin typeface="Meiryo UI" panose="020B0604030504040204" pitchFamily="50" charset="-128"/>
                <a:ea typeface="Meiryo UI" panose="020B0604030504040204" pitchFamily="50" charset="-128"/>
              </a:endParaRPr>
            </a:p>
          </p:txBody>
        </p:sp>
      </p:grpSp>
      <p:grpSp>
        <p:nvGrpSpPr>
          <p:cNvPr id="96" name="グループ化 95">
            <a:extLst>
              <a:ext uri="{FF2B5EF4-FFF2-40B4-BE49-F238E27FC236}">
                <a16:creationId xmlns:a16="http://schemas.microsoft.com/office/drawing/2014/main" id="{6D15984A-48AA-43B5-84A1-5F8120E9F2AA}"/>
              </a:ext>
            </a:extLst>
          </p:cNvPr>
          <p:cNvGrpSpPr/>
          <p:nvPr/>
        </p:nvGrpSpPr>
        <p:grpSpPr>
          <a:xfrm>
            <a:off x="3794311" y="3024746"/>
            <a:ext cx="734400" cy="612227"/>
            <a:chOff x="2491032" y="3449261"/>
            <a:chExt cx="734400" cy="612227"/>
          </a:xfrm>
        </p:grpSpPr>
        <p:sp>
          <p:nvSpPr>
            <p:cNvPr id="116" name="正方形/長方形 115">
              <a:extLst>
                <a:ext uri="{FF2B5EF4-FFF2-40B4-BE49-F238E27FC236}">
                  <a16:creationId xmlns:a16="http://schemas.microsoft.com/office/drawing/2014/main" id="{A42A9003-FBDC-4E7D-864C-AC03CB715781}"/>
                </a:ext>
              </a:extLst>
            </p:cNvPr>
            <p:cNvSpPr/>
            <p:nvPr/>
          </p:nvSpPr>
          <p:spPr>
            <a:xfrm>
              <a:off x="2491032" y="3615088"/>
              <a:ext cx="734400" cy="446400"/>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en-US" altLang="ja-JP" sz="800" kern="0" dirty="0">
                  <a:latin typeface="Meiryo UI" panose="020B0604030504040204" pitchFamily="50" charset="-128"/>
                  <a:ea typeface="Meiryo UI" panose="020B0604030504040204" pitchFamily="50" charset="-128"/>
                  <a:cs typeface="Arial" pitchFamily="34" charset="0"/>
                </a:rPr>
                <a:t>[</a:t>
              </a:r>
              <a:r>
                <a:rPr kumimoji="0" lang="ja-JP" altLang="en-US" sz="800" kern="0" dirty="0">
                  <a:latin typeface="Meiryo UI" panose="020B0604030504040204" pitchFamily="50" charset="-128"/>
                  <a:ea typeface="Meiryo UI" panose="020B0604030504040204" pitchFamily="50" charset="-128"/>
                  <a:cs typeface="Arial" pitchFamily="34" charset="0"/>
                </a:rPr>
                <a:t>認定事業者</a:t>
              </a:r>
              <a:r>
                <a:rPr kumimoji="0" lang="en-US" altLang="ja-JP" sz="800" kern="0" dirty="0">
                  <a:latin typeface="Meiryo UI" panose="020B0604030504040204" pitchFamily="50" charset="-128"/>
                  <a:ea typeface="Meiryo UI" panose="020B0604030504040204" pitchFamily="50" charset="-128"/>
                  <a:cs typeface="Arial" pitchFamily="34" charset="0"/>
                </a:rPr>
                <a:t>]</a:t>
              </a:r>
            </a:p>
            <a:p>
              <a:pPr algn="ctr"/>
              <a:r>
                <a:rPr kumimoji="0" lang="ja-JP" altLang="en-US" sz="800" kern="0" dirty="0">
                  <a:latin typeface="Meiryo UI" panose="020B0604030504040204" pitchFamily="50" charset="-128"/>
                  <a:ea typeface="Meiryo UI" panose="020B0604030504040204" pitchFamily="50" charset="-128"/>
                  <a:cs typeface="Arial" pitchFamily="34" charset="0"/>
                </a:rPr>
                <a:t>供給電力量</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en-US" altLang="ja-JP" sz="800" kern="0" dirty="0">
                  <a:latin typeface="Meiryo UI" panose="020B0604030504040204" pitchFamily="50" charset="-128"/>
                  <a:ea typeface="Meiryo UI" panose="020B0604030504040204" pitchFamily="50" charset="-128"/>
                  <a:cs typeface="Arial" pitchFamily="34" charset="0"/>
                </a:rPr>
                <a:t>(</a:t>
              </a:r>
              <a:r>
                <a:rPr kumimoji="0" lang="ja-JP" altLang="en-US" sz="800" kern="0" dirty="0">
                  <a:latin typeface="Meiryo UI" panose="020B0604030504040204" pitchFamily="50" charset="-128"/>
                  <a:ea typeface="Meiryo UI" panose="020B0604030504040204" pitchFamily="50" charset="-128"/>
                  <a:cs typeface="Arial" pitchFamily="34" charset="0"/>
                </a:rPr>
                <a:t>設備・</a:t>
              </a:r>
              <a:r>
                <a:rPr kumimoji="0" lang="en-US" altLang="ja-JP" sz="800" kern="0" dirty="0">
                  <a:latin typeface="Meiryo UI" panose="020B0604030504040204" pitchFamily="50" charset="-128"/>
                  <a:ea typeface="Meiryo UI" panose="020B0604030504040204" pitchFamily="50" charset="-128"/>
                  <a:cs typeface="Arial" pitchFamily="34" charset="0"/>
                </a:rPr>
                <a:t>30</a:t>
              </a:r>
              <a:r>
                <a:rPr kumimoji="0" lang="ja-JP" altLang="en-US" sz="800" kern="0" dirty="0">
                  <a:latin typeface="Meiryo UI" panose="020B0604030504040204" pitchFamily="50" charset="-128"/>
                  <a:ea typeface="Meiryo UI" panose="020B0604030504040204" pitchFamily="50" charset="-128"/>
                  <a:cs typeface="Arial" pitchFamily="34" charset="0"/>
                </a:rPr>
                <a:t>分コマ</a:t>
              </a:r>
              <a:r>
                <a:rPr kumimoji="0" lang="en-US" altLang="ja-JP" sz="800" kern="0" dirty="0">
                  <a:latin typeface="Meiryo UI" panose="020B0604030504040204" pitchFamily="50" charset="-128"/>
                  <a:ea typeface="Meiryo UI" panose="020B0604030504040204" pitchFamily="50" charset="-128"/>
                  <a:cs typeface="Arial" pitchFamily="34" charset="0"/>
                </a:rPr>
                <a:t>)</a:t>
              </a:r>
            </a:p>
            <a:p>
              <a:pPr algn="ctr"/>
              <a:r>
                <a:rPr kumimoji="0" lang="ja-JP" altLang="en-US" sz="800" kern="0" dirty="0">
                  <a:latin typeface="Meiryo UI" panose="020B0604030504040204" pitchFamily="50" charset="-128"/>
                  <a:ea typeface="Meiryo UI" panose="020B0604030504040204" pitchFamily="50" charset="-128"/>
                  <a:cs typeface="Arial" pitchFamily="34" charset="0"/>
                </a:rPr>
                <a:t>受領</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125" name="テキスト ボックス 124">
              <a:extLst>
                <a:ext uri="{FF2B5EF4-FFF2-40B4-BE49-F238E27FC236}">
                  <a16:creationId xmlns:a16="http://schemas.microsoft.com/office/drawing/2014/main" id="{3E852133-DCE8-4722-BA78-9137971F685A}"/>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02</a:t>
              </a:r>
              <a:endParaRPr lang="ja-JP" altLang="en-US" sz="800" dirty="0">
                <a:latin typeface="Meiryo UI" panose="020B0604030504040204" pitchFamily="50" charset="-128"/>
                <a:ea typeface="Meiryo UI" panose="020B0604030504040204" pitchFamily="50" charset="-128"/>
              </a:endParaRPr>
            </a:p>
          </p:txBody>
        </p:sp>
      </p:grpSp>
      <p:grpSp>
        <p:nvGrpSpPr>
          <p:cNvPr id="141" name="グループ化 140">
            <a:extLst>
              <a:ext uri="{FF2B5EF4-FFF2-40B4-BE49-F238E27FC236}">
                <a16:creationId xmlns:a16="http://schemas.microsoft.com/office/drawing/2014/main" id="{EB98E855-2C6F-4252-AC68-114B2D52A352}"/>
              </a:ext>
            </a:extLst>
          </p:cNvPr>
          <p:cNvGrpSpPr/>
          <p:nvPr/>
        </p:nvGrpSpPr>
        <p:grpSpPr>
          <a:xfrm>
            <a:off x="4692527" y="3030446"/>
            <a:ext cx="734400" cy="612227"/>
            <a:chOff x="2491032" y="3449261"/>
            <a:chExt cx="734400" cy="612227"/>
          </a:xfrm>
        </p:grpSpPr>
        <p:sp>
          <p:nvSpPr>
            <p:cNvPr id="142" name="正方形/長方形 141">
              <a:extLst>
                <a:ext uri="{FF2B5EF4-FFF2-40B4-BE49-F238E27FC236}">
                  <a16:creationId xmlns:a16="http://schemas.microsoft.com/office/drawing/2014/main" id="{E4D305B4-EFEB-42CD-9F2E-89BD615955D2}"/>
                </a:ext>
              </a:extLst>
            </p:cNvPr>
            <p:cNvSpPr/>
            <p:nvPr/>
          </p:nvSpPr>
          <p:spPr>
            <a:xfrm>
              <a:off x="2491032" y="3615088"/>
              <a:ext cx="734400"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kumimoji="0" lang="en-US" altLang="ja-JP" sz="800" kern="0" dirty="0">
                  <a:latin typeface="Meiryo UI" panose="020B0604030504040204" pitchFamily="50" charset="-128"/>
                  <a:ea typeface="Meiryo UI" panose="020B0604030504040204" pitchFamily="50" charset="-128"/>
                  <a:cs typeface="Arial" pitchFamily="34" charset="0"/>
                </a:rPr>
                <a:t>[</a:t>
              </a:r>
              <a:r>
                <a:rPr kumimoji="0" lang="ja-JP" altLang="en-US" sz="800" kern="0" dirty="0">
                  <a:latin typeface="Meiryo UI" panose="020B0604030504040204" pitchFamily="50" charset="-128"/>
                  <a:ea typeface="Meiryo UI" panose="020B0604030504040204" pitchFamily="50" charset="-128"/>
                  <a:cs typeface="Arial" pitchFamily="34" charset="0"/>
                </a:rPr>
                <a:t>認定事業者</a:t>
              </a:r>
              <a:r>
                <a:rPr kumimoji="0" lang="en-US" altLang="ja-JP" sz="800" kern="0" dirty="0">
                  <a:latin typeface="Meiryo UI" panose="020B0604030504040204" pitchFamily="50" charset="-128"/>
                  <a:ea typeface="Meiryo UI" panose="020B0604030504040204" pitchFamily="50" charset="-128"/>
                  <a:cs typeface="Arial" pitchFamily="34" charset="0"/>
                </a:rPr>
                <a:t>]</a:t>
              </a:r>
            </a:p>
            <a:p>
              <a:pPr algn="ctr"/>
              <a:r>
                <a:rPr kumimoji="0" lang="ja-JP" altLang="en-US" sz="800" kern="0" dirty="0">
                  <a:latin typeface="Meiryo UI" panose="020B0604030504040204" pitchFamily="50" charset="-128"/>
                  <a:ea typeface="Meiryo UI" panose="020B0604030504040204" pitchFamily="50" charset="-128"/>
                  <a:cs typeface="Arial" pitchFamily="34" charset="0"/>
                </a:rPr>
                <a:t>供給電力量</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en-US" altLang="ja-JP" sz="800" kern="0" dirty="0">
                  <a:latin typeface="Meiryo UI" panose="020B0604030504040204" pitchFamily="50" charset="-128"/>
                  <a:ea typeface="Meiryo UI" panose="020B0604030504040204" pitchFamily="50" charset="-128"/>
                  <a:cs typeface="Arial" pitchFamily="34" charset="0"/>
                </a:rPr>
                <a:t>(</a:t>
              </a:r>
              <a:r>
                <a:rPr kumimoji="0" lang="ja-JP" altLang="en-US" sz="800" kern="0" dirty="0">
                  <a:latin typeface="Meiryo UI" panose="020B0604030504040204" pitchFamily="50" charset="-128"/>
                  <a:ea typeface="Meiryo UI" panose="020B0604030504040204" pitchFamily="50" charset="-128"/>
                  <a:cs typeface="Arial" pitchFamily="34" charset="0"/>
                </a:rPr>
                <a:t>設備・</a:t>
              </a:r>
              <a:r>
                <a:rPr kumimoji="0" lang="en-US" altLang="ja-JP" sz="800" kern="0" dirty="0">
                  <a:latin typeface="Meiryo UI" panose="020B0604030504040204" pitchFamily="50" charset="-128"/>
                  <a:ea typeface="Meiryo UI" panose="020B0604030504040204" pitchFamily="50" charset="-128"/>
                  <a:cs typeface="Arial" pitchFamily="34" charset="0"/>
                </a:rPr>
                <a:t>30</a:t>
              </a:r>
              <a:r>
                <a:rPr kumimoji="0" lang="ja-JP" altLang="en-US" sz="800" kern="0" dirty="0">
                  <a:latin typeface="Meiryo UI" panose="020B0604030504040204" pitchFamily="50" charset="-128"/>
                  <a:ea typeface="Meiryo UI" panose="020B0604030504040204" pitchFamily="50" charset="-128"/>
                  <a:cs typeface="Arial" pitchFamily="34" charset="0"/>
                </a:rPr>
                <a:t>分コマ</a:t>
              </a:r>
              <a:r>
                <a:rPr kumimoji="0" lang="en-US" altLang="ja-JP" sz="800" kern="0" dirty="0">
                  <a:latin typeface="Meiryo UI" panose="020B0604030504040204" pitchFamily="50" charset="-128"/>
                  <a:ea typeface="Meiryo UI" panose="020B0604030504040204" pitchFamily="50" charset="-128"/>
                  <a:cs typeface="Arial" pitchFamily="34" charset="0"/>
                </a:rPr>
                <a:t>)</a:t>
              </a:r>
            </a:p>
            <a:p>
              <a:pPr algn="ctr"/>
              <a:r>
                <a:rPr lang="ja-JP" altLang="en-US" sz="800" dirty="0">
                  <a:latin typeface="Meiryo UI" panose="020B0604030504040204" pitchFamily="50" charset="-128"/>
                  <a:ea typeface="Meiryo UI" panose="020B0604030504040204" pitchFamily="50" charset="-128"/>
                  <a:cs typeface="Arial" pitchFamily="34" charset="0"/>
                </a:rPr>
                <a:t>登録</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143" name="テキスト ボックス 142">
              <a:extLst>
                <a:ext uri="{FF2B5EF4-FFF2-40B4-BE49-F238E27FC236}">
                  <a16:creationId xmlns:a16="http://schemas.microsoft.com/office/drawing/2014/main" id="{F17E38C8-2A24-4A62-8E3A-28DE32C742DE}"/>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03</a:t>
              </a:r>
              <a:endParaRPr lang="ja-JP" altLang="en-US" sz="800" dirty="0">
                <a:latin typeface="Meiryo UI" panose="020B0604030504040204" pitchFamily="50" charset="-128"/>
                <a:ea typeface="Meiryo UI" panose="020B0604030504040204" pitchFamily="50" charset="-128"/>
              </a:endParaRPr>
            </a:p>
          </p:txBody>
        </p:sp>
      </p:grpSp>
      <p:sp>
        <p:nvSpPr>
          <p:cNvPr id="56" name="ドーナツ 24">
            <a:extLst>
              <a:ext uri="{FF2B5EF4-FFF2-40B4-BE49-F238E27FC236}">
                <a16:creationId xmlns:a16="http://schemas.microsoft.com/office/drawing/2014/main" id="{78BBBD08-1A08-4080-A810-A136E7779E39}"/>
              </a:ext>
            </a:extLst>
          </p:cNvPr>
          <p:cNvSpPr/>
          <p:nvPr/>
        </p:nvSpPr>
        <p:spPr bwMode="auto">
          <a:xfrm>
            <a:off x="1238682" y="4848664"/>
            <a:ext cx="388731" cy="366576"/>
          </a:xfrm>
          <a:prstGeom prst="donut">
            <a:avLst>
              <a:gd name="adj" fmla="val 9067"/>
            </a:avLst>
          </a:prstGeom>
          <a:solidFill>
            <a:schemeClr val="bg1"/>
          </a:solidFill>
          <a:ln w="9525" cap="flat" cmpd="sng" algn="ctr">
            <a:solidFill>
              <a:srgbClr val="000000"/>
            </a:solidFill>
            <a:prstDash val="solid"/>
            <a:round/>
            <a:headEnd type="none" w="med" len="med"/>
            <a:tailEnd type="none" w="med" len="med"/>
          </a:ln>
          <a:effectLs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START</a:t>
            </a:r>
            <a:endParaRPr kumimoji="0" lang="ja-JP" altLang="en-US" sz="700" kern="0" dirty="0">
              <a:latin typeface="Meiryo UI"/>
              <a:ea typeface="Meiryo UI"/>
              <a:cs typeface="Tahoma" pitchFamily="34" charset="0"/>
            </a:endParaRPr>
          </a:p>
        </p:txBody>
      </p:sp>
      <p:cxnSp>
        <p:nvCxnSpPr>
          <p:cNvPr id="144" name="直線矢印コネクタ 118">
            <a:extLst>
              <a:ext uri="{FF2B5EF4-FFF2-40B4-BE49-F238E27FC236}">
                <a16:creationId xmlns:a16="http://schemas.microsoft.com/office/drawing/2014/main" id="{44C0E0F9-BC13-496C-A679-50A5C975EC76}"/>
              </a:ext>
            </a:extLst>
          </p:cNvPr>
          <p:cNvCxnSpPr>
            <a:cxnSpLocks/>
            <a:stCxn id="56" idx="6"/>
            <a:endCxn id="94" idx="1"/>
          </p:cNvCxnSpPr>
          <p:nvPr/>
        </p:nvCxnSpPr>
        <p:spPr>
          <a:xfrm flipV="1">
            <a:off x="1627413" y="4694906"/>
            <a:ext cx="248995" cy="337046"/>
          </a:xfrm>
          <a:prstGeom prst="bentConnector3">
            <a:avLst>
              <a:gd name="adj1" fmla="val 50000"/>
            </a:avLst>
          </a:prstGeom>
          <a:noFill/>
          <a:ln w="6350" cap="flat" cmpd="sng" algn="ctr">
            <a:solidFill>
              <a:sysClr val="window" lastClr="FFFFFF">
                <a:lumMod val="65000"/>
              </a:sysClr>
            </a:solidFill>
            <a:prstDash val="solid"/>
            <a:miter lim="800000"/>
            <a:tailEnd type="triangle"/>
          </a:ln>
          <a:effectLst/>
        </p:spPr>
      </p:cxnSp>
      <p:cxnSp>
        <p:nvCxnSpPr>
          <p:cNvPr id="145" name="直線矢印コネクタ 118">
            <a:extLst>
              <a:ext uri="{FF2B5EF4-FFF2-40B4-BE49-F238E27FC236}">
                <a16:creationId xmlns:a16="http://schemas.microsoft.com/office/drawing/2014/main" id="{BC71A820-4353-4CA7-BBB3-B8C0BB2CB59B}"/>
              </a:ext>
            </a:extLst>
          </p:cNvPr>
          <p:cNvCxnSpPr>
            <a:cxnSpLocks/>
            <a:stCxn id="94" idx="3"/>
            <a:endCxn id="116" idx="1"/>
          </p:cNvCxnSpPr>
          <p:nvPr/>
        </p:nvCxnSpPr>
        <p:spPr>
          <a:xfrm flipV="1">
            <a:off x="2610808" y="3413773"/>
            <a:ext cx="1183503" cy="1281133"/>
          </a:xfrm>
          <a:prstGeom prst="bentConnector3">
            <a:avLst>
              <a:gd name="adj1" fmla="val 17469"/>
            </a:avLst>
          </a:prstGeom>
          <a:noFill/>
          <a:ln w="6350" cap="flat" cmpd="sng" algn="ctr">
            <a:solidFill>
              <a:sysClr val="window" lastClr="FFFFFF">
                <a:lumMod val="65000"/>
              </a:sysClr>
            </a:solidFill>
            <a:prstDash val="solid"/>
            <a:miter lim="800000"/>
            <a:tailEnd type="triangle"/>
          </a:ln>
          <a:effectLst/>
        </p:spPr>
      </p:cxnSp>
      <p:cxnSp>
        <p:nvCxnSpPr>
          <p:cNvPr id="146" name="直線矢印コネクタ 145">
            <a:extLst>
              <a:ext uri="{FF2B5EF4-FFF2-40B4-BE49-F238E27FC236}">
                <a16:creationId xmlns:a16="http://schemas.microsoft.com/office/drawing/2014/main" id="{CB79B10A-1E7C-4E34-9FE0-C97E172035F5}"/>
              </a:ext>
            </a:extLst>
          </p:cNvPr>
          <p:cNvCxnSpPr>
            <a:cxnSpLocks/>
            <a:stCxn id="116" idx="3"/>
            <a:endCxn id="142" idx="1"/>
          </p:cNvCxnSpPr>
          <p:nvPr/>
        </p:nvCxnSpPr>
        <p:spPr>
          <a:xfrm>
            <a:off x="4528711" y="3413773"/>
            <a:ext cx="163816" cy="5700"/>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148" name="正方形/長方形 147">
            <a:extLst>
              <a:ext uri="{FF2B5EF4-FFF2-40B4-BE49-F238E27FC236}">
                <a16:creationId xmlns:a16="http://schemas.microsoft.com/office/drawing/2014/main" id="{D8DC904D-1FAE-4F37-BA3B-1FD852ADDCAF}"/>
              </a:ext>
            </a:extLst>
          </p:cNvPr>
          <p:cNvSpPr/>
          <p:nvPr/>
        </p:nvSpPr>
        <p:spPr>
          <a:xfrm>
            <a:off x="1418376" y="4078213"/>
            <a:ext cx="1206188" cy="215510"/>
          </a:xfrm>
          <a:prstGeom prst="rect">
            <a:avLst/>
          </a:prstGeom>
          <a:noFill/>
          <a:ln w="19050" cap="flat" cmpd="sng" algn="ctr">
            <a:noFill/>
            <a:prstDash val="solid"/>
            <a:miter lim="800000"/>
          </a:ln>
          <a:effectLst/>
        </p:spPr>
        <p:txBody>
          <a:bodyPr wrap="none" lIns="0" tIns="36000" rIns="0" bIns="36000" rtlCol="0" anchor="ctr"/>
          <a:lstStyle/>
          <a:p>
            <a:r>
              <a:rPr lang="ja-JP" altLang="en-US" sz="800" dirty="0">
                <a:latin typeface="Meiryo UI" panose="020B0604030504040204" pitchFamily="50" charset="-128"/>
                <a:ea typeface="Meiryo UI" panose="020B0604030504040204" pitchFamily="50" charset="-128"/>
              </a:rPr>
              <a:t>受電地点特定番号</a:t>
            </a:r>
            <a:r>
              <a:rPr lang="en-US" altLang="ja-JP" sz="800" dirty="0">
                <a:latin typeface="Meiryo UI" panose="020B0604030504040204" pitchFamily="50" charset="-128"/>
                <a:ea typeface="Meiryo UI" panose="020B0604030504040204" pitchFamily="50" charset="-128"/>
              </a:rPr>
              <a:t>:</a:t>
            </a:r>
            <a:r>
              <a:rPr lang="ja-JP" altLang="en-US" sz="800" dirty="0">
                <a:latin typeface="Meiryo UI" panose="020B0604030504040204" pitchFamily="50" charset="-128"/>
                <a:ea typeface="Meiryo UI" panose="020B0604030504040204" pitchFamily="50" charset="-128"/>
              </a:rPr>
              <a:t>設備</a:t>
            </a:r>
            <a:endParaRPr lang="en-US" altLang="ja-JP" sz="800" dirty="0">
              <a:latin typeface="Meiryo UI" panose="020B0604030504040204" pitchFamily="50" charset="-128"/>
              <a:ea typeface="Meiryo UI" panose="020B0604030504040204" pitchFamily="50" charset="-128"/>
            </a:endParaRPr>
          </a:p>
          <a:p>
            <a:r>
              <a:rPr lang="ja-JP" altLang="en-US" sz="800" dirty="0">
                <a:latin typeface="Meiryo UI" panose="020B0604030504040204" pitchFamily="50" charset="-128"/>
                <a:ea typeface="Meiryo UI" panose="020B0604030504040204" pitchFamily="50" charset="-128"/>
              </a:rPr>
              <a:t>＝</a:t>
            </a:r>
            <a:r>
              <a:rPr lang="en-US" altLang="ja-JP" sz="800" dirty="0">
                <a:latin typeface="Meiryo UI" panose="020B0604030504040204" pitchFamily="50" charset="-128"/>
                <a:ea typeface="Meiryo UI" panose="020B0604030504040204" pitchFamily="50" charset="-128"/>
              </a:rPr>
              <a:t>1:N</a:t>
            </a:r>
            <a:r>
              <a:rPr lang="ja-JP" altLang="en-US" sz="800" dirty="0">
                <a:latin typeface="Meiryo UI" panose="020B0604030504040204" pitchFamily="50" charset="-128"/>
                <a:ea typeface="Meiryo UI" panose="020B0604030504040204" pitchFamily="50" charset="-128"/>
              </a:rPr>
              <a:t>の場合</a:t>
            </a:r>
            <a:endParaRPr lang="en-US" altLang="ja-JP" sz="800" dirty="0">
              <a:latin typeface="Meiryo UI" panose="020B0604030504040204" pitchFamily="50" charset="-128"/>
              <a:ea typeface="Meiryo UI" panose="020B0604030504040204" pitchFamily="50" charset="-128"/>
            </a:endParaRPr>
          </a:p>
        </p:txBody>
      </p:sp>
      <p:cxnSp>
        <p:nvCxnSpPr>
          <p:cNvPr id="149" name="直線矢印コネクタ 148">
            <a:extLst>
              <a:ext uri="{FF2B5EF4-FFF2-40B4-BE49-F238E27FC236}">
                <a16:creationId xmlns:a16="http://schemas.microsoft.com/office/drawing/2014/main" id="{D7375DFC-1E71-479D-98A2-2C95F5A227AD}"/>
              </a:ext>
            </a:extLst>
          </p:cNvPr>
          <p:cNvCxnSpPr>
            <a:cxnSpLocks/>
            <a:stCxn id="142" idx="2"/>
            <a:endCxn id="110" idx="1"/>
          </p:cNvCxnSpPr>
          <p:nvPr/>
        </p:nvCxnSpPr>
        <p:spPr>
          <a:xfrm rot="16200000" flipH="1">
            <a:off x="4269220" y="4433180"/>
            <a:ext cx="2130874" cy="549860"/>
          </a:xfrm>
          <a:prstGeom prst="bentConnector2">
            <a:avLst/>
          </a:prstGeom>
          <a:noFill/>
          <a:ln w="6350" cap="flat" cmpd="sng" algn="ctr">
            <a:solidFill>
              <a:sysClr val="window" lastClr="FFFFFF">
                <a:lumMod val="65000"/>
              </a:sysClr>
            </a:solidFill>
            <a:prstDash val="dash"/>
            <a:miter lim="800000"/>
            <a:tailEnd type="triangle"/>
          </a:ln>
          <a:effectLst/>
        </p:spPr>
      </p:cxnSp>
      <p:cxnSp>
        <p:nvCxnSpPr>
          <p:cNvPr id="153" name="直線矢印コネクタ 206">
            <a:extLst>
              <a:ext uri="{FF2B5EF4-FFF2-40B4-BE49-F238E27FC236}">
                <a16:creationId xmlns:a16="http://schemas.microsoft.com/office/drawing/2014/main" id="{9102B331-1815-4DB8-BC71-6EDD24613EFD}"/>
              </a:ext>
            </a:extLst>
          </p:cNvPr>
          <p:cNvCxnSpPr>
            <a:cxnSpLocks/>
            <a:stCxn id="133" idx="0"/>
            <a:endCxn id="142" idx="0"/>
          </p:cNvCxnSpPr>
          <p:nvPr/>
        </p:nvCxnSpPr>
        <p:spPr>
          <a:xfrm rot="16200000" flipH="1" flipV="1">
            <a:off x="6566694" y="1127198"/>
            <a:ext cx="562107" cy="3576041"/>
          </a:xfrm>
          <a:prstGeom prst="bentConnector3">
            <a:avLst>
              <a:gd name="adj1" fmla="val -40668"/>
            </a:avLst>
          </a:prstGeom>
          <a:noFill/>
          <a:ln w="6350" cap="flat" cmpd="sng" algn="ctr">
            <a:solidFill>
              <a:sysClr val="window" lastClr="FFFFFF">
                <a:lumMod val="65000"/>
              </a:sysClr>
            </a:solidFill>
            <a:prstDash val="solid"/>
            <a:miter lim="800000"/>
            <a:tailEnd type="triangle"/>
          </a:ln>
          <a:effectLst/>
        </p:spPr>
      </p:cxnSp>
    </p:spTree>
    <p:extLst>
      <p:ext uri="{BB962C8B-B14F-4D97-AF65-F5344CB8AC3E}">
        <p14:creationId xmlns:p14="http://schemas.microsoft.com/office/powerpoint/2010/main" val="3636183943"/>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ja-JP" altLang="en-US" dirty="0">
                <a:latin typeface="Meiryo UI" panose="020B0604030504040204" pitchFamily="50" charset="-128"/>
                <a:ea typeface="Meiryo UI" panose="020B0604030504040204" pitchFamily="50" charset="-128"/>
              </a:rPr>
              <a:t>業務フロー</a:t>
            </a:r>
            <a:br>
              <a:rPr lang="en-US" altLang="ja-JP" dirty="0">
                <a:latin typeface="Meiryo UI" panose="020B0604030504040204" pitchFamily="50" charset="-128"/>
                <a:ea typeface="Meiryo UI" panose="020B0604030504040204" pitchFamily="50" charset="-128"/>
              </a:rPr>
            </a:br>
            <a:r>
              <a:rPr lang="ja-JP" altLang="en-US" dirty="0">
                <a:latin typeface="Meiryo UI" panose="020B0604030504040204" pitchFamily="50" charset="-128"/>
                <a:ea typeface="Meiryo UI" panose="020B0604030504040204" pitchFamily="50" charset="-128"/>
              </a:rPr>
              <a:t>事前準備：算定諸元管理 </a:t>
            </a:r>
            <a:r>
              <a:rPr lang="en-US" altLang="ja-JP" dirty="0">
                <a:latin typeface="Meiryo UI" panose="020B0604030504040204" pitchFamily="50" charset="-128"/>
                <a:ea typeface="Meiryo UI" panose="020B0604030504040204" pitchFamily="50" charset="-128"/>
                <a:cs typeface="Arial" panose="020B0604020202020204" pitchFamily="34" charset="0"/>
              </a:rPr>
              <a:t>– </a:t>
            </a:r>
            <a:r>
              <a:rPr lang="ja-JP" altLang="en-US" dirty="0">
                <a:latin typeface="Meiryo UI" panose="020B0604030504040204" pitchFamily="50" charset="-128"/>
                <a:ea typeface="Meiryo UI" panose="020B0604030504040204" pitchFamily="50" charset="-128"/>
                <a:cs typeface="Arial" panose="020B0604020202020204" pitchFamily="34" charset="0"/>
              </a:rPr>
              <a:t>供給電力量</a:t>
            </a:r>
            <a:endParaRPr kumimoji="1" lang="ja-JP" altLang="en-US" dirty="0">
              <a:latin typeface="Meiryo UI" panose="020B0604030504040204" pitchFamily="50" charset="-128"/>
              <a:ea typeface="Meiryo UI" panose="020B0604030504040204" pitchFamily="50" charset="-128"/>
            </a:endParaRPr>
          </a:p>
        </p:txBody>
      </p:sp>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2774510043"/>
              </p:ext>
            </p:extLst>
          </p:nvPr>
        </p:nvGraphicFramePr>
        <p:xfrm>
          <a:off x="141614" y="1216091"/>
          <a:ext cx="9556430" cy="5559403"/>
        </p:xfrm>
        <a:graphic>
          <a:graphicData uri="http://schemas.openxmlformats.org/drawingml/2006/table">
            <a:tbl>
              <a:tblPr firstRow="1" bandRow="1">
                <a:tableStyleId>{2D5ABB26-0587-4C30-8999-92F81FD0307C}</a:tableStyleId>
              </a:tblPr>
              <a:tblGrid>
                <a:gridCol w="367433">
                  <a:extLst>
                    <a:ext uri="{9D8B030D-6E8A-4147-A177-3AD203B41FA5}">
                      <a16:colId xmlns:a16="http://schemas.microsoft.com/office/drawing/2014/main" val="358073148"/>
                    </a:ext>
                  </a:extLst>
                </a:gridCol>
                <a:gridCol w="692468">
                  <a:extLst>
                    <a:ext uri="{9D8B030D-6E8A-4147-A177-3AD203B41FA5}">
                      <a16:colId xmlns:a16="http://schemas.microsoft.com/office/drawing/2014/main" val="3311309282"/>
                    </a:ext>
                  </a:extLst>
                </a:gridCol>
                <a:gridCol w="6214353">
                  <a:extLst>
                    <a:ext uri="{9D8B030D-6E8A-4147-A177-3AD203B41FA5}">
                      <a16:colId xmlns:a16="http://schemas.microsoft.com/office/drawing/2014/main" val="1235158156"/>
                    </a:ext>
                  </a:extLst>
                </a:gridCol>
                <a:gridCol w="208280">
                  <a:extLst>
                    <a:ext uri="{9D8B030D-6E8A-4147-A177-3AD203B41FA5}">
                      <a16:colId xmlns:a16="http://schemas.microsoft.com/office/drawing/2014/main" val="1569325774"/>
                    </a:ext>
                  </a:extLst>
                </a:gridCol>
                <a:gridCol w="1084082">
                  <a:extLst>
                    <a:ext uri="{9D8B030D-6E8A-4147-A177-3AD203B41FA5}">
                      <a16:colId xmlns:a16="http://schemas.microsoft.com/office/drawing/2014/main" val="2107820620"/>
                    </a:ext>
                  </a:extLst>
                </a:gridCol>
                <a:gridCol w="989814">
                  <a:extLst>
                    <a:ext uri="{9D8B030D-6E8A-4147-A177-3AD203B41FA5}">
                      <a16:colId xmlns:a16="http://schemas.microsoft.com/office/drawing/2014/main" val="2019607348"/>
                    </a:ext>
                  </a:extLst>
                </a:gridCol>
              </a:tblGrid>
              <a:tr h="265450">
                <a:tc gridSpan="2">
                  <a:txBody>
                    <a:bodyPr/>
                    <a:lstStyle/>
                    <a:p>
                      <a:pPr algn="l"/>
                      <a:r>
                        <a:rPr kumimoji="1" lang="ja-JP" altLang="en-US" sz="1200" b="0" dirty="0">
                          <a:latin typeface="Meiryo UI" panose="020B0604030504040204" pitchFamily="50" charset="-128"/>
                          <a:ea typeface="Meiryo UI" panose="020B0604030504040204" pitchFamily="50" charset="-128"/>
                        </a:rPr>
                        <a:t>業務</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2">
                  <a:txBody>
                    <a:bodyPr/>
                    <a:lstStyle/>
                    <a:p>
                      <a:pPr algn="l"/>
                      <a:r>
                        <a:rPr lang="ja-JP" altLang="en-US" sz="1200" dirty="0">
                          <a:latin typeface="Meiryo UI" panose="020B0604030504040204" pitchFamily="50" charset="-128"/>
                          <a:ea typeface="Meiryo UI" panose="020B0604030504040204" pitchFamily="50" charset="-128"/>
                        </a:rPr>
                        <a:t>算定諸元管理 </a:t>
                      </a:r>
                      <a:r>
                        <a:rPr lang="en-US" altLang="ja-JP" sz="1200" dirty="0">
                          <a:latin typeface="Arial" panose="020B0604020202020204" pitchFamily="34" charset="0"/>
                          <a:ea typeface="Meiryo UI" panose="020B0604030504040204" pitchFamily="50" charset="-128"/>
                          <a:cs typeface="Arial" panose="020B0604020202020204" pitchFamily="34" charset="0"/>
                        </a:rPr>
                        <a:t>– </a:t>
                      </a:r>
                      <a:r>
                        <a:rPr lang="ja-JP" altLang="en-US" sz="1200" dirty="0">
                          <a:latin typeface="Arial" panose="020B0604020202020204" pitchFamily="34" charset="0"/>
                          <a:ea typeface="Meiryo UI" panose="020B0604030504040204" pitchFamily="50" charset="-128"/>
                          <a:cs typeface="Arial" panose="020B0604020202020204" pitchFamily="34" charset="0"/>
                        </a:rPr>
                        <a:t>供給電力量</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ctr"/>
                      <a:r>
                        <a:rPr kumimoji="1" lang="ja-JP" altLang="en-US" sz="1200" b="0" dirty="0">
                          <a:latin typeface="Meiryo UI" panose="020B0604030504040204" pitchFamily="50" charset="-128"/>
                          <a:ea typeface="Meiryo UI" panose="020B0604030504040204" pitchFamily="50" charset="-128"/>
                        </a:rPr>
                        <a:t>業務コード</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200" b="0" dirty="0">
                          <a:latin typeface="Meiryo UI" panose="020B0604030504040204" pitchFamily="50" charset="-128"/>
                          <a:ea typeface="Meiryo UI" panose="020B0604030504040204" pitchFamily="50" charset="-128"/>
                        </a:rPr>
                        <a:t>CMN034</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442417">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業務内容</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4">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各一般送配電事業者は広域機関に供給電力量を通知し、広域機関は当該データをシステムに登録する。また、１つの受電地点特定番号に複数設備紐づいている場合は、認定事業者が供給電力量の実績を通知し、広域機関がシステム登録する。</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lnT w="9525" cap="flat" cmpd="sng" algn="ctr">
                      <a:solidFill>
                        <a:schemeClr val="bg1">
                          <a:lumMod val="75000"/>
                        </a:schemeClr>
                      </a:solidFill>
                      <a:prstDash val="solid"/>
                      <a:round/>
                      <a:headEnd type="none" w="med" len="med"/>
                      <a:tailEnd type="none" w="med" len="med"/>
                    </a:lnT>
                  </a:tcPr>
                </a:tc>
                <a:tc hMerge="1">
                  <a:txBody>
                    <a:bodyPr/>
                    <a:lstStyle/>
                    <a:p>
                      <a:endParaRPr kumimoji="1" lang="ja-JP" altLang="en-US"/>
                    </a:p>
                  </a:txBody>
                  <a:tcPr/>
                </a:tc>
                <a:extLst>
                  <a:ext uri="{0D108BD9-81ED-4DB2-BD59-A6C34878D82A}">
                    <a16:rowId xmlns:a16="http://schemas.microsoft.com/office/drawing/2014/main" val="3868788017"/>
                  </a:ext>
                </a:extLst>
              </a:tr>
              <a:tr h="265450">
                <a:tc gridSpan="2">
                  <a:txBody>
                    <a:bodyPr/>
                    <a:lstStyle/>
                    <a:p>
                      <a:pPr marL="0" indent="0" algn="l">
                        <a:buFont typeface="Arial" panose="020B0604020202020204" pitchFamily="34" charset="0"/>
                        <a:buNone/>
                      </a:pPr>
                      <a:r>
                        <a:rPr kumimoji="1" lang="ja-JP" altLang="en-US" sz="1200" b="0">
                          <a:latin typeface="Meiryo UI" panose="020B0604030504040204" pitchFamily="50" charset="-128"/>
                          <a:ea typeface="Meiryo UI" panose="020B0604030504040204" pitchFamily="50" charset="-128"/>
                        </a:rPr>
                        <a:t>業務タイミング</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4">
                  <a:txBody>
                    <a:bodyPr/>
                    <a:lstStyle/>
                    <a:p>
                      <a:pPr marL="0" indent="0" algn="l">
                        <a:buFont typeface="Arial" panose="020B0604020202020204" pitchFamily="34" charset="0"/>
                        <a:buNone/>
                      </a:pPr>
                      <a:r>
                        <a:rPr kumimoji="1" lang="ja-JP" altLang="en-US" sz="1200" b="0" dirty="0">
                          <a:solidFill>
                            <a:schemeClr val="tx1"/>
                          </a:solidFill>
                          <a:latin typeface="Meiryo UI" panose="020B0604030504040204" pitchFamily="50" charset="-128"/>
                          <a:ea typeface="Meiryo UI" panose="020B0604030504040204" pitchFamily="50" charset="-128"/>
                        </a:rPr>
                        <a:t>月次</a:t>
                      </a:r>
                      <a:endParaRPr kumimoji="1" lang="en-US" altLang="ja-JP" sz="1000" b="0"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46641634"/>
                  </a:ext>
                </a:extLst>
              </a:tr>
              <a:tr h="265450">
                <a:tc gridSpan="2">
                  <a:txBody>
                    <a:bodyPr/>
                    <a:lstStyle/>
                    <a:p>
                      <a:pPr marL="0" indent="0" algn="l">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関連アクター</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4">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広域機関、経済産業省</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747063371"/>
                  </a:ext>
                </a:extLst>
              </a:tr>
              <a:tr h="1018145">
                <a:tc rowSpan="2">
                  <a:txBody>
                    <a:bodyPr/>
                    <a:lstStyle/>
                    <a:p>
                      <a:pPr marL="0" indent="0" algn="ctr">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確認者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lumMod val="95000"/>
                      </a:schemeClr>
                    </a:solidFill>
                  </a:tcPr>
                </a:tc>
                <a:tc>
                  <a:txBody>
                    <a:bodyPr/>
                    <a:lstStyle/>
                    <a:p>
                      <a:pPr marL="0" indent="0" algn="ctr">
                        <a:buFont typeface="Arial" panose="020B0604020202020204" pitchFamily="34" charset="0"/>
                        <a:buNone/>
                      </a:pP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変更</a:t>
                      </a:r>
                      <a:r>
                        <a:rPr kumimoji="1" lang="en-US" altLang="ja-JP" sz="1200" b="0" dirty="0">
                          <a:latin typeface="Meiryo UI" panose="020B0604030504040204" pitchFamily="50" charset="-128"/>
                          <a:ea typeface="Meiryo UI" panose="020B0604030504040204" pitchFamily="50" charset="-128"/>
                        </a:rPr>
                        <a:t>】</a:t>
                      </a:r>
                    </a:p>
                    <a:p>
                      <a:pPr marL="0" indent="0" algn="ctr">
                        <a:buFont typeface="Arial" panose="020B0604020202020204" pitchFamily="34" charset="0"/>
                        <a:buNone/>
                      </a:pPr>
                      <a:r>
                        <a:rPr kumimoji="1" lang="en-US" altLang="ja-JP" sz="900" b="0" dirty="0">
                          <a:latin typeface="Meiryo UI" panose="020B0604030504040204" pitchFamily="50" charset="-128"/>
                          <a:ea typeface="Meiryo UI" panose="020B0604030504040204" pitchFamily="50" charset="-128"/>
                        </a:rPr>
                        <a:t>※</a:t>
                      </a:r>
                      <a:r>
                        <a:rPr kumimoji="1" lang="ja-JP" altLang="en-US" sz="900" b="0" dirty="0">
                          <a:latin typeface="Meiryo UI" panose="020B0604030504040204" pitchFamily="50" charset="-128"/>
                          <a:ea typeface="Meiryo UI" panose="020B0604030504040204" pitchFamily="50" charset="-128"/>
                        </a:rPr>
                        <a:t>交付金通知後は合計値のみ変更可能</a:t>
                      </a:r>
                      <a:endParaRPr kumimoji="1" lang="en-US" altLang="ja-JP" sz="900" b="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tc rowSpan="2" gridSpan="3">
                  <a:txBody>
                    <a:bodyPr/>
                    <a:lstStyle/>
                    <a:p>
                      <a:pPr marL="0" indent="0" algn="ctr">
                        <a:buFont typeface="Arial" panose="020B0604020202020204" pitchFamily="34" charset="0"/>
                        <a:buNone/>
                      </a:pP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照会</a:t>
                      </a:r>
                      <a:r>
                        <a:rPr kumimoji="1" lang="en-US" altLang="ja-JP" sz="1200" b="0" dirty="0">
                          <a:latin typeface="Meiryo UI" panose="020B0604030504040204" pitchFamily="50" charset="-128"/>
                          <a:ea typeface="Meiryo UI" panose="020B0604030504040204" pitchFamily="50" charset="-128"/>
                        </a:rPr>
                        <a:t>】</a:t>
                      </a: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rowSpan="2" hMerge="1">
                  <a:txBody>
                    <a:bodyPr/>
                    <a:lstStyle/>
                    <a:p>
                      <a:endParaRPr kumimoji="1" lang="ja-JP" altLang="en-US"/>
                    </a:p>
                  </a:txBody>
                  <a:tcPr/>
                </a:tc>
                <a:tc rowSpan="2" hMerge="1">
                  <a:txBody>
                    <a:bodyPr/>
                    <a:lstStyle/>
                    <a:p>
                      <a:endParaRPr kumimoji="1" lang="ja-JP" altLang="en-US"/>
                    </a:p>
                  </a:txBody>
                  <a:tcPr/>
                </a:tc>
                <a:extLst>
                  <a:ext uri="{0D108BD9-81ED-4DB2-BD59-A6C34878D82A}">
                    <a16:rowId xmlns:a16="http://schemas.microsoft.com/office/drawing/2014/main" val="3776034627"/>
                  </a:ext>
                </a:extLst>
              </a:tr>
              <a:tr h="1071556">
                <a:tc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作業者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indent="0" algn="ctr">
                        <a:buFont typeface="Arial" panose="020B0604020202020204" pitchFamily="34" charset="0"/>
                        <a:buNone/>
                      </a:pPr>
                      <a:endParaRPr kumimoji="1" lang="en-US" altLang="ja-JP" sz="900" b="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gridSpan="3"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vMerge="1">
                  <a:txBody>
                    <a:bodyPr/>
                    <a:lstStyle/>
                    <a:p>
                      <a:endParaRPr kumimoji="1" lang="ja-JP" altLang="en-US"/>
                    </a:p>
                  </a:txBody>
                  <a:tcPr/>
                </a:tc>
                <a:tc hMerge="1" vMerge="1">
                  <a:txBody>
                    <a:bodyPr/>
                    <a:lstStyle/>
                    <a:p>
                      <a:endParaRPr kumimoji="1" lang="ja-JP" altLang="en-US"/>
                    </a:p>
                  </a:txBody>
                  <a:tcPr/>
                </a:tc>
                <a:extLst>
                  <a:ext uri="{0D108BD9-81ED-4DB2-BD59-A6C34878D82A}">
                    <a16:rowId xmlns:a16="http://schemas.microsoft.com/office/drawing/2014/main" val="603231057"/>
                  </a:ext>
                </a:extLst>
              </a:tr>
              <a:tr h="898041">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一般送配電事業者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a:txBody>
                    <a:bodyPr/>
                    <a:lstStyle/>
                    <a:p>
                      <a:pPr marL="0" indent="0" algn="ctr">
                        <a:buFont typeface="Arial" panose="020B0604020202020204" pitchFamily="34" charset="0"/>
                        <a:buNone/>
                      </a:pPr>
                      <a:endParaRPr kumimoji="1" lang="en-US" altLang="ja-JP" sz="900" b="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322362768"/>
                  </a:ext>
                </a:extLst>
              </a:tr>
              <a:tr h="1291501">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システム</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indent="0" algn="ctr">
                        <a:buFont typeface="Arial" panose="020B0604020202020204" pitchFamily="34" charset="0"/>
                        <a:buNone/>
                      </a:pPr>
                      <a:endParaRPr kumimoji="1" lang="en-US" altLang="ja-JP" sz="900" b="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dirty="0"/>
                    </a:p>
                  </a:txBody>
                  <a:tcPr/>
                </a:tc>
                <a:tc hMerge="1">
                  <a:txBody>
                    <a:bodyPr/>
                    <a:lstStyle/>
                    <a:p>
                      <a:endParaRPr kumimoji="1" lang="ja-JP" altLang="en-US"/>
                    </a:p>
                  </a:txBody>
                  <a:tcPr/>
                </a:tc>
                <a:extLst>
                  <a:ext uri="{0D108BD9-81ED-4DB2-BD59-A6C34878D82A}">
                    <a16:rowId xmlns:a16="http://schemas.microsoft.com/office/drawing/2014/main" val="25629721"/>
                  </a:ext>
                </a:extLst>
              </a:tr>
            </a:tbl>
          </a:graphicData>
        </a:graphic>
      </p:graphicFrame>
      <p:sp>
        <p:nvSpPr>
          <p:cNvPr id="73" name="ドーナツ 24">
            <a:extLst>
              <a:ext uri="{FF2B5EF4-FFF2-40B4-BE49-F238E27FC236}">
                <a16:creationId xmlns:a16="http://schemas.microsoft.com/office/drawing/2014/main" id="{179A4535-E924-4472-9EB5-644C993343D0}"/>
              </a:ext>
            </a:extLst>
          </p:cNvPr>
          <p:cNvSpPr/>
          <p:nvPr/>
        </p:nvSpPr>
        <p:spPr bwMode="auto">
          <a:xfrm>
            <a:off x="7507956" y="3265495"/>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START</a:t>
            </a:r>
            <a:endParaRPr kumimoji="0" lang="ja-JP" altLang="en-US" sz="700" kern="0" dirty="0">
              <a:latin typeface="Meiryo UI"/>
              <a:ea typeface="Meiryo UI"/>
              <a:cs typeface="Tahoma" pitchFamily="34" charset="0"/>
            </a:endParaRPr>
          </a:p>
        </p:txBody>
      </p:sp>
      <p:cxnSp>
        <p:nvCxnSpPr>
          <p:cNvPr id="74" name="直線矢印コネクタ 73">
            <a:extLst>
              <a:ext uri="{FF2B5EF4-FFF2-40B4-BE49-F238E27FC236}">
                <a16:creationId xmlns:a16="http://schemas.microsoft.com/office/drawing/2014/main" id="{E2EBAA4D-D660-4ECC-A533-62B6A6FD4DF3}"/>
              </a:ext>
            </a:extLst>
          </p:cNvPr>
          <p:cNvCxnSpPr>
            <a:cxnSpLocks/>
            <a:stCxn id="78" idx="3"/>
            <a:endCxn id="75" idx="2"/>
          </p:cNvCxnSpPr>
          <p:nvPr/>
        </p:nvCxnSpPr>
        <p:spPr>
          <a:xfrm>
            <a:off x="8877422" y="3451092"/>
            <a:ext cx="246336" cy="553"/>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75" name="ドーナツ 24">
            <a:extLst>
              <a:ext uri="{FF2B5EF4-FFF2-40B4-BE49-F238E27FC236}">
                <a16:creationId xmlns:a16="http://schemas.microsoft.com/office/drawing/2014/main" id="{D056C070-CD2B-4B1F-B322-86497B188CA5}"/>
              </a:ext>
            </a:extLst>
          </p:cNvPr>
          <p:cNvSpPr/>
          <p:nvPr/>
        </p:nvSpPr>
        <p:spPr bwMode="auto">
          <a:xfrm>
            <a:off x="9123758" y="3268357"/>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END</a:t>
            </a:r>
          </a:p>
        </p:txBody>
      </p:sp>
      <p:cxnSp>
        <p:nvCxnSpPr>
          <p:cNvPr id="76" name="直線矢印コネクタ 75">
            <a:extLst>
              <a:ext uri="{FF2B5EF4-FFF2-40B4-BE49-F238E27FC236}">
                <a16:creationId xmlns:a16="http://schemas.microsoft.com/office/drawing/2014/main" id="{EE5BD88F-1639-4C06-8E0F-5B433CC4659C}"/>
              </a:ext>
            </a:extLst>
          </p:cNvPr>
          <p:cNvCxnSpPr>
            <a:cxnSpLocks/>
            <a:stCxn id="73" idx="6"/>
            <a:endCxn id="78" idx="1"/>
          </p:cNvCxnSpPr>
          <p:nvPr/>
        </p:nvCxnSpPr>
        <p:spPr>
          <a:xfrm>
            <a:off x="7896687" y="3448783"/>
            <a:ext cx="246335" cy="2309"/>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77" name="グループ化 76">
            <a:extLst>
              <a:ext uri="{FF2B5EF4-FFF2-40B4-BE49-F238E27FC236}">
                <a16:creationId xmlns:a16="http://schemas.microsoft.com/office/drawing/2014/main" id="{55A4B50A-D204-4E63-80CC-981604F487AD}"/>
              </a:ext>
            </a:extLst>
          </p:cNvPr>
          <p:cNvGrpSpPr/>
          <p:nvPr/>
        </p:nvGrpSpPr>
        <p:grpSpPr>
          <a:xfrm>
            <a:off x="8143022" y="3062065"/>
            <a:ext cx="734400" cy="612227"/>
            <a:chOff x="2491032" y="3449261"/>
            <a:chExt cx="734400" cy="612227"/>
          </a:xfrm>
        </p:grpSpPr>
        <p:sp>
          <p:nvSpPr>
            <p:cNvPr id="78" name="正方形/長方形 77">
              <a:extLst>
                <a:ext uri="{FF2B5EF4-FFF2-40B4-BE49-F238E27FC236}">
                  <a16:creationId xmlns:a16="http://schemas.microsoft.com/office/drawing/2014/main" id="{81C6EE4A-17BC-43B7-ADC6-361B94DE6929}"/>
                </a:ext>
              </a:extLst>
            </p:cNvPr>
            <p:cNvSpPr/>
            <p:nvPr/>
          </p:nvSpPr>
          <p:spPr>
            <a:xfrm>
              <a:off x="2491032"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供給電力量</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照会</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79" name="テキスト ボックス 78">
              <a:extLst>
                <a:ext uri="{FF2B5EF4-FFF2-40B4-BE49-F238E27FC236}">
                  <a16:creationId xmlns:a16="http://schemas.microsoft.com/office/drawing/2014/main" id="{735FCD95-4CE1-4C28-8B7F-B88078CD50A0}"/>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01</a:t>
              </a:r>
              <a:endParaRPr lang="ja-JP" altLang="en-US" sz="800" dirty="0">
                <a:latin typeface="Meiryo UI" panose="020B0604030504040204" pitchFamily="50" charset="-128"/>
                <a:ea typeface="Meiryo UI" panose="020B0604030504040204" pitchFamily="50" charset="-128"/>
              </a:endParaRPr>
            </a:p>
          </p:txBody>
        </p:sp>
      </p:grpSp>
      <p:cxnSp>
        <p:nvCxnSpPr>
          <p:cNvPr id="80" name="直線矢印コネクタ 79">
            <a:extLst>
              <a:ext uri="{FF2B5EF4-FFF2-40B4-BE49-F238E27FC236}">
                <a16:creationId xmlns:a16="http://schemas.microsoft.com/office/drawing/2014/main" id="{8E4FBC42-74B3-4A9C-81C5-22CB9BC3A4A7}"/>
              </a:ext>
            </a:extLst>
          </p:cNvPr>
          <p:cNvCxnSpPr>
            <a:cxnSpLocks/>
            <a:stCxn id="83" idx="0"/>
            <a:endCxn id="78" idx="2"/>
          </p:cNvCxnSpPr>
          <p:nvPr/>
        </p:nvCxnSpPr>
        <p:spPr>
          <a:xfrm flipV="1">
            <a:off x="8507700" y="3674292"/>
            <a:ext cx="2522" cy="2190469"/>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81" name="グループ化 80">
            <a:extLst>
              <a:ext uri="{FF2B5EF4-FFF2-40B4-BE49-F238E27FC236}">
                <a16:creationId xmlns:a16="http://schemas.microsoft.com/office/drawing/2014/main" id="{303E64FF-4A93-49FA-9640-D0F5780B7F89}"/>
              </a:ext>
            </a:extLst>
          </p:cNvPr>
          <p:cNvGrpSpPr/>
          <p:nvPr/>
        </p:nvGrpSpPr>
        <p:grpSpPr>
          <a:xfrm>
            <a:off x="8380565" y="5860958"/>
            <a:ext cx="254269" cy="450827"/>
            <a:chOff x="2515451" y="5897715"/>
            <a:chExt cx="254269" cy="450827"/>
          </a:xfrm>
        </p:grpSpPr>
        <p:sp>
          <p:nvSpPr>
            <p:cNvPr id="82" name="Freeform 266">
              <a:extLst>
                <a:ext uri="{FF2B5EF4-FFF2-40B4-BE49-F238E27FC236}">
                  <a16:creationId xmlns:a16="http://schemas.microsoft.com/office/drawing/2014/main" id="{8FD1CA66-4F06-49F2-966F-9544BC7CC98A}"/>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83" name="正方形/長方形 36">
              <a:extLst>
                <a:ext uri="{FF2B5EF4-FFF2-40B4-BE49-F238E27FC236}">
                  <a16:creationId xmlns:a16="http://schemas.microsoft.com/office/drawing/2014/main" id="{DAC889F8-D694-4728-AB28-09AE2BADA1D8}"/>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84" name="正方形/長方形 83">
            <a:extLst>
              <a:ext uri="{FF2B5EF4-FFF2-40B4-BE49-F238E27FC236}">
                <a16:creationId xmlns:a16="http://schemas.microsoft.com/office/drawing/2014/main" id="{28EA1455-A7B1-4E6C-9310-716662AF446D}"/>
              </a:ext>
            </a:extLst>
          </p:cNvPr>
          <p:cNvSpPr/>
          <p:nvPr/>
        </p:nvSpPr>
        <p:spPr>
          <a:xfrm>
            <a:off x="8435699" y="6233377"/>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sp>
        <p:nvSpPr>
          <p:cNvPr id="85" name="ドーナツ 24">
            <a:extLst>
              <a:ext uri="{FF2B5EF4-FFF2-40B4-BE49-F238E27FC236}">
                <a16:creationId xmlns:a16="http://schemas.microsoft.com/office/drawing/2014/main" id="{91210D16-409E-4774-B0C6-5C6841E1A652}"/>
              </a:ext>
            </a:extLst>
          </p:cNvPr>
          <p:cNvSpPr/>
          <p:nvPr/>
        </p:nvSpPr>
        <p:spPr bwMode="auto">
          <a:xfrm>
            <a:off x="1279767" y="3821931"/>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START</a:t>
            </a:r>
            <a:endParaRPr kumimoji="0" lang="ja-JP" altLang="en-US" sz="700" kern="0" dirty="0">
              <a:latin typeface="Meiryo UI"/>
              <a:ea typeface="Meiryo UI"/>
              <a:cs typeface="Tahoma" pitchFamily="34" charset="0"/>
            </a:endParaRPr>
          </a:p>
        </p:txBody>
      </p:sp>
      <p:cxnSp>
        <p:nvCxnSpPr>
          <p:cNvPr id="88" name="直線矢印コネクタ 87">
            <a:extLst>
              <a:ext uri="{FF2B5EF4-FFF2-40B4-BE49-F238E27FC236}">
                <a16:creationId xmlns:a16="http://schemas.microsoft.com/office/drawing/2014/main" id="{9468BBA9-92B4-4ED1-8386-0C71B1D553DE}"/>
              </a:ext>
            </a:extLst>
          </p:cNvPr>
          <p:cNvCxnSpPr>
            <a:cxnSpLocks/>
            <a:stCxn id="85" idx="6"/>
            <a:endCxn id="90" idx="1"/>
          </p:cNvCxnSpPr>
          <p:nvPr/>
        </p:nvCxnSpPr>
        <p:spPr>
          <a:xfrm>
            <a:off x="1668498" y="4005219"/>
            <a:ext cx="246336" cy="2814"/>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89" name="グループ化 88">
            <a:extLst>
              <a:ext uri="{FF2B5EF4-FFF2-40B4-BE49-F238E27FC236}">
                <a16:creationId xmlns:a16="http://schemas.microsoft.com/office/drawing/2014/main" id="{111D1AAC-3F10-44B3-81C8-6EA15436CFB9}"/>
              </a:ext>
            </a:extLst>
          </p:cNvPr>
          <p:cNvGrpSpPr/>
          <p:nvPr/>
        </p:nvGrpSpPr>
        <p:grpSpPr>
          <a:xfrm>
            <a:off x="1914834" y="3619006"/>
            <a:ext cx="734400" cy="612227"/>
            <a:chOff x="2491032" y="3449261"/>
            <a:chExt cx="734400" cy="612227"/>
          </a:xfrm>
        </p:grpSpPr>
        <p:sp>
          <p:nvSpPr>
            <p:cNvPr id="90" name="正方形/長方形 89">
              <a:extLst>
                <a:ext uri="{FF2B5EF4-FFF2-40B4-BE49-F238E27FC236}">
                  <a16:creationId xmlns:a16="http://schemas.microsoft.com/office/drawing/2014/main" id="{87FAC839-C59A-46FB-B78F-558CD0C21D66}"/>
                </a:ext>
              </a:extLst>
            </p:cNvPr>
            <p:cNvSpPr/>
            <p:nvPr/>
          </p:nvSpPr>
          <p:spPr>
            <a:xfrm>
              <a:off x="2491032"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供給電力量</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変更に係る登録</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91" name="テキスト ボックス 90">
              <a:extLst>
                <a:ext uri="{FF2B5EF4-FFF2-40B4-BE49-F238E27FC236}">
                  <a16:creationId xmlns:a16="http://schemas.microsoft.com/office/drawing/2014/main" id="{B4EF62A1-D261-43A3-8F9B-E93F842B1DA1}"/>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01</a:t>
              </a:r>
              <a:endParaRPr lang="ja-JP" altLang="en-US" sz="800" dirty="0">
                <a:latin typeface="Meiryo UI" panose="020B0604030504040204" pitchFamily="50" charset="-128"/>
                <a:ea typeface="Meiryo UI" panose="020B0604030504040204" pitchFamily="50" charset="-128"/>
              </a:endParaRPr>
            </a:p>
          </p:txBody>
        </p:sp>
      </p:grpSp>
      <p:cxnSp>
        <p:nvCxnSpPr>
          <p:cNvPr id="92" name="直線矢印コネクタ 91">
            <a:extLst>
              <a:ext uri="{FF2B5EF4-FFF2-40B4-BE49-F238E27FC236}">
                <a16:creationId xmlns:a16="http://schemas.microsoft.com/office/drawing/2014/main" id="{FFDFD20C-9A83-4E17-AD92-E8EEB4D18194}"/>
              </a:ext>
            </a:extLst>
          </p:cNvPr>
          <p:cNvCxnSpPr>
            <a:cxnSpLocks/>
            <a:stCxn id="90" idx="2"/>
            <a:endCxn id="95" idx="0"/>
          </p:cNvCxnSpPr>
          <p:nvPr/>
        </p:nvCxnSpPr>
        <p:spPr>
          <a:xfrm>
            <a:off x="2282034" y="4231233"/>
            <a:ext cx="2915" cy="1616750"/>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93" name="グループ化 92">
            <a:extLst>
              <a:ext uri="{FF2B5EF4-FFF2-40B4-BE49-F238E27FC236}">
                <a16:creationId xmlns:a16="http://schemas.microsoft.com/office/drawing/2014/main" id="{264FC10D-6BC9-47E6-B88F-8971B4E84EDE}"/>
              </a:ext>
            </a:extLst>
          </p:cNvPr>
          <p:cNvGrpSpPr/>
          <p:nvPr/>
        </p:nvGrpSpPr>
        <p:grpSpPr>
          <a:xfrm>
            <a:off x="2157814" y="5844180"/>
            <a:ext cx="254269" cy="450827"/>
            <a:chOff x="2515451" y="5897715"/>
            <a:chExt cx="254269" cy="450827"/>
          </a:xfrm>
        </p:grpSpPr>
        <p:sp>
          <p:nvSpPr>
            <p:cNvPr id="94" name="Freeform 266">
              <a:extLst>
                <a:ext uri="{FF2B5EF4-FFF2-40B4-BE49-F238E27FC236}">
                  <a16:creationId xmlns:a16="http://schemas.microsoft.com/office/drawing/2014/main" id="{8E0F019D-0F13-4C59-B446-8BABF7CE8273}"/>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95" name="正方形/長方形 36">
              <a:extLst>
                <a:ext uri="{FF2B5EF4-FFF2-40B4-BE49-F238E27FC236}">
                  <a16:creationId xmlns:a16="http://schemas.microsoft.com/office/drawing/2014/main" id="{7CE5083D-BF3F-42F8-A3D4-A5D7DEE29022}"/>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96" name="正方形/長方形 95">
            <a:extLst>
              <a:ext uri="{FF2B5EF4-FFF2-40B4-BE49-F238E27FC236}">
                <a16:creationId xmlns:a16="http://schemas.microsoft.com/office/drawing/2014/main" id="{9633A341-F1F9-4F36-BDF0-2BB8084B9D15}"/>
              </a:ext>
            </a:extLst>
          </p:cNvPr>
          <p:cNvSpPr/>
          <p:nvPr/>
        </p:nvSpPr>
        <p:spPr>
          <a:xfrm>
            <a:off x="2212948" y="6216599"/>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grpSp>
        <p:nvGrpSpPr>
          <p:cNvPr id="67" name="グループ化 66">
            <a:extLst>
              <a:ext uri="{FF2B5EF4-FFF2-40B4-BE49-F238E27FC236}">
                <a16:creationId xmlns:a16="http://schemas.microsoft.com/office/drawing/2014/main" id="{6D46FFCF-0E62-4B94-9E8A-54D4316F19B8}"/>
              </a:ext>
            </a:extLst>
          </p:cNvPr>
          <p:cNvGrpSpPr/>
          <p:nvPr/>
        </p:nvGrpSpPr>
        <p:grpSpPr>
          <a:xfrm>
            <a:off x="5989186" y="822685"/>
            <a:ext cx="3842712" cy="205890"/>
            <a:chOff x="6068600" y="822685"/>
            <a:chExt cx="3510050" cy="205890"/>
          </a:xfrm>
        </p:grpSpPr>
        <p:sp>
          <p:nvSpPr>
            <p:cNvPr id="69" name="正方形/長方形 68">
              <a:extLst>
                <a:ext uri="{FF2B5EF4-FFF2-40B4-BE49-F238E27FC236}">
                  <a16:creationId xmlns:a16="http://schemas.microsoft.com/office/drawing/2014/main" id="{A35149CE-B2FA-4EDA-9F03-D7ED80904C91}"/>
                </a:ext>
              </a:extLst>
            </p:cNvPr>
            <p:cNvSpPr/>
            <p:nvPr/>
          </p:nvSpPr>
          <p:spPr>
            <a:xfrm>
              <a:off x="6506504" y="822685"/>
              <a:ext cx="1254159"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再エネ業務統合システム</a:t>
              </a:r>
            </a:p>
          </p:txBody>
        </p:sp>
        <p:sp>
          <p:nvSpPr>
            <p:cNvPr id="70" name="正方形/長方形 69">
              <a:extLst>
                <a:ext uri="{FF2B5EF4-FFF2-40B4-BE49-F238E27FC236}">
                  <a16:creationId xmlns:a16="http://schemas.microsoft.com/office/drawing/2014/main" id="{D199C61B-7379-4AD0-84AD-7259E4760331}"/>
                </a:ext>
              </a:extLst>
            </p:cNvPr>
            <p:cNvSpPr/>
            <p:nvPr/>
          </p:nvSpPr>
          <p:spPr>
            <a:xfrm>
              <a:off x="6369354" y="853531"/>
              <a:ext cx="166154" cy="132923"/>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72" name="正方形/長方形 71">
              <a:extLst>
                <a:ext uri="{FF2B5EF4-FFF2-40B4-BE49-F238E27FC236}">
                  <a16:creationId xmlns:a16="http://schemas.microsoft.com/office/drawing/2014/main" id="{83A59D4C-F9EB-46BD-829D-66941981EF25}"/>
                </a:ext>
              </a:extLst>
            </p:cNvPr>
            <p:cNvSpPr/>
            <p:nvPr/>
          </p:nvSpPr>
          <p:spPr>
            <a:xfrm>
              <a:off x="7488525" y="853531"/>
              <a:ext cx="166154" cy="132923"/>
            </a:xfrm>
            <a:prstGeom prst="rect">
              <a:avLst/>
            </a:prstGeom>
            <a:noFill/>
            <a:ln w="38100" cap="flat" cmpd="thickThin"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120" name="正方形/長方形 119">
              <a:extLst>
                <a:ext uri="{FF2B5EF4-FFF2-40B4-BE49-F238E27FC236}">
                  <a16:creationId xmlns:a16="http://schemas.microsoft.com/office/drawing/2014/main" id="{D6087FCA-B337-45FB-84FE-D471FABB00CD}"/>
                </a:ext>
              </a:extLst>
            </p:cNvPr>
            <p:cNvSpPr/>
            <p:nvPr/>
          </p:nvSpPr>
          <p:spPr>
            <a:xfrm>
              <a:off x="7645826" y="822685"/>
              <a:ext cx="1125542"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zh-TW" altLang="en-US" sz="738" kern="0" dirty="0">
                  <a:latin typeface="Meiryo UI"/>
                  <a:ea typeface="Meiryo UI"/>
                  <a:cs typeface="Arial" pitchFamily="34" charset="0"/>
                </a:rPr>
                <a:t>業務詳細仕様</a:t>
              </a:r>
              <a:r>
                <a:rPr kumimoji="0" lang="ja-JP" altLang="en-US" sz="738" kern="0" dirty="0">
                  <a:latin typeface="Meiryo UI"/>
                  <a:ea typeface="Meiryo UI"/>
                  <a:cs typeface="Arial" pitchFamily="34" charset="0"/>
                </a:rPr>
                <a:t>の対象</a:t>
              </a:r>
            </a:p>
          </p:txBody>
        </p:sp>
        <p:sp>
          <p:nvSpPr>
            <p:cNvPr id="122" name="正方形/長方形 121">
              <a:extLst>
                <a:ext uri="{FF2B5EF4-FFF2-40B4-BE49-F238E27FC236}">
                  <a16:creationId xmlns:a16="http://schemas.microsoft.com/office/drawing/2014/main" id="{6AA113C1-D041-4C18-9434-929514992562}"/>
                </a:ext>
              </a:extLst>
            </p:cNvPr>
            <p:cNvSpPr/>
            <p:nvPr/>
          </p:nvSpPr>
          <p:spPr>
            <a:xfrm>
              <a:off x="6068600" y="822685"/>
              <a:ext cx="299077" cy="198871"/>
            </a:xfrm>
            <a:prstGeom prst="rect">
              <a:avLst/>
            </a:prstGeom>
            <a:noFill/>
          </p:spPr>
          <p:txBody>
            <a:bodyPr wrap="none">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r>
                <a:rPr kumimoji="0" lang="ja-JP" altLang="en-US" sz="738" kern="0" dirty="0">
                  <a:latin typeface="Meiryo UI"/>
                  <a:ea typeface="Meiryo UI"/>
                  <a:cs typeface="Arial" pitchFamily="34" charset="0"/>
                </a:rPr>
                <a:t>凡例</a:t>
              </a:r>
            </a:p>
          </p:txBody>
        </p:sp>
        <p:sp>
          <p:nvSpPr>
            <p:cNvPr id="123" name="フローチャート: 定義済み処理 122">
              <a:extLst>
                <a:ext uri="{FF2B5EF4-FFF2-40B4-BE49-F238E27FC236}">
                  <a16:creationId xmlns:a16="http://schemas.microsoft.com/office/drawing/2014/main" id="{7C378E60-4E5D-40A9-BF07-8F425EB5C3AA}"/>
                </a:ext>
              </a:extLst>
            </p:cNvPr>
            <p:cNvSpPr/>
            <p:nvPr/>
          </p:nvSpPr>
          <p:spPr>
            <a:xfrm>
              <a:off x="8579834" y="853531"/>
              <a:ext cx="237359" cy="144000"/>
            </a:xfrm>
            <a:prstGeom prst="flowChartPredefinedProcess">
              <a:avLst/>
            </a:prstGeom>
            <a:noFill/>
            <a:ln w="19050" cap="flat" cmpd="sng" algn="ctr">
              <a:solidFill>
                <a:sysClr val="window" lastClr="FFFFFF">
                  <a:lumMod val="65000"/>
                </a:sysClr>
              </a:solidFill>
              <a:prstDash val="solid"/>
              <a:miter lim="800000"/>
            </a:ln>
            <a:effectLst/>
          </p:spPr>
          <p:txBody>
            <a:bodyPr wrap="none" lIns="0" tIns="33231" rIns="0" bIns="33231" rtlCol="0" anchor="ctr"/>
            <a:lstStyle/>
            <a:p>
              <a:pPr algn="ctr"/>
              <a:endParaRPr kumimoji="0" lang="ja-JP" altLang="en-US" sz="800" kern="0" dirty="0">
                <a:latin typeface="Meiryo UI" panose="020B0604030504040204" pitchFamily="50" charset="-128"/>
                <a:ea typeface="Meiryo UI" panose="020B0604030504040204" pitchFamily="50" charset="-128"/>
                <a:cs typeface="Arial" pitchFamily="34" charset="0"/>
              </a:endParaRPr>
            </a:p>
          </p:txBody>
        </p:sp>
        <p:sp>
          <p:nvSpPr>
            <p:cNvPr id="124" name="正方形/長方形 123">
              <a:extLst>
                <a:ext uri="{FF2B5EF4-FFF2-40B4-BE49-F238E27FC236}">
                  <a16:creationId xmlns:a16="http://schemas.microsoft.com/office/drawing/2014/main" id="{7D43911E-3485-48DF-AD0C-CF78D8CB183F}"/>
                </a:ext>
              </a:extLst>
            </p:cNvPr>
            <p:cNvSpPr/>
            <p:nvPr/>
          </p:nvSpPr>
          <p:spPr>
            <a:xfrm>
              <a:off x="8795264" y="822685"/>
              <a:ext cx="783386"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他業務プロセス</a:t>
              </a:r>
            </a:p>
          </p:txBody>
        </p:sp>
      </p:grpSp>
      <p:sp>
        <p:nvSpPr>
          <p:cNvPr id="125" name="ドーナツ 24">
            <a:extLst>
              <a:ext uri="{FF2B5EF4-FFF2-40B4-BE49-F238E27FC236}">
                <a16:creationId xmlns:a16="http://schemas.microsoft.com/office/drawing/2014/main" id="{B87A5704-2D5F-499E-AC4D-69A020048F0E}"/>
              </a:ext>
            </a:extLst>
          </p:cNvPr>
          <p:cNvSpPr/>
          <p:nvPr/>
        </p:nvSpPr>
        <p:spPr bwMode="auto">
          <a:xfrm>
            <a:off x="6017157" y="3062615"/>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END</a:t>
            </a:r>
          </a:p>
        </p:txBody>
      </p:sp>
      <p:grpSp>
        <p:nvGrpSpPr>
          <p:cNvPr id="126" name="グループ化 125">
            <a:extLst>
              <a:ext uri="{FF2B5EF4-FFF2-40B4-BE49-F238E27FC236}">
                <a16:creationId xmlns:a16="http://schemas.microsoft.com/office/drawing/2014/main" id="{C399947B-B7A9-4968-A67D-561F67FA53BD}"/>
              </a:ext>
            </a:extLst>
          </p:cNvPr>
          <p:cNvGrpSpPr/>
          <p:nvPr/>
        </p:nvGrpSpPr>
        <p:grpSpPr>
          <a:xfrm>
            <a:off x="4152565" y="2851487"/>
            <a:ext cx="734400" cy="612227"/>
            <a:chOff x="3320370" y="3449261"/>
            <a:chExt cx="734400" cy="612227"/>
          </a:xfrm>
        </p:grpSpPr>
        <p:sp>
          <p:nvSpPr>
            <p:cNvPr id="127" name="正方形/長方形 126">
              <a:extLst>
                <a:ext uri="{FF2B5EF4-FFF2-40B4-BE49-F238E27FC236}">
                  <a16:creationId xmlns:a16="http://schemas.microsoft.com/office/drawing/2014/main" id="{F4C9A8B9-1480-44E9-A297-6491228E78CF}"/>
                </a:ext>
              </a:extLst>
            </p:cNvPr>
            <p:cNvSpPr/>
            <p:nvPr/>
          </p:nvSpPr>
          <p:spPr>
            <a:xfrm>
              <a:off x="3320370"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供</a:t>
              </a:r>
              <a:r>
                <a:rPr lang="ja-JP" altLang="en-US" sz="800">
                  <a:latin typeface="Meiryo UI" panose="020B0604030504040204" pitchFamily="50" charset="-128"/>
                  <a:ea typeface="Meiryo UI" panose="020B0604030504040204" pitchFamily="50" charset="-128"/>
                  <a:cs typeface="Arial" pitchFamily="34" charset="0"/>
                </a:rPr>
                <a:t>給電力量</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変更</a:t>
              </a:r>
              <a:r>
                <a:rPr lang="ja-JP" altLang="en-US" sz="800">
                  <a:latin typeface="Meiryo UI" panose="020B0604030504040204" pitchFamily="50" charset="-128"/>
                  <a:ea typeface="Meiryo UI" panose="020B0604030504040204" pitchFamily="50" charset="-128"/>
                  <a:cs typeface="Arial" pitchFamily="34" charset="0"/>
                </a:rPr>
                <a:t>の確認</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128" name="テキスト ボックス 127">
              <a:extLst>
                <a:ext uri="{FF2B5EF4-FFF2-40B4-BE49-F238E27FC236}">
                  <a16:creationId xmlns:a16="http://schemas.microsoft.com/office/drawing/2014/main" id="{4BCFED59-72FE-48A2-9C75-D006C8210268}"/>
                </a:ext>
              </a:extLst>
            </p:cNvPr>
            <p:cNvSpPr txBox="1"/>
            <p:nvPr/>
          </p:nvSpPr>
          <p:spPr>
            <a:xfrm>
              <a:off x="3320370"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04</a:t>
              </a:r>
              <a:endParaRPr lang="ja-JP" altLang="en-US" sz="800" dirty="0">
                <a:latin typeface="Meiryo UI" panose="020B0604030504040204" pitchFamily="50" charset="-128"/>
                <a:ea typeface="Meiryo UI" panose="020B0604030504040204" pitchFamily="50" charset="-128"/>
              </a:endParaRPr>
            </a:p>
          </p:txBody>
        </p:sp>
      </p:grpSp>
      <p:cxnSp>
        <p:nvCxnSpPr>
          <p:cNvPr id="129" name="直線矢印コネクタ 128">
            <a:extLst>
              <a:ext uri="{FF2B5EF4-FFF2-40B4-BE49-F238E27FC236}">
                <a16:creationId xmlns:a16="http://schemas.microsoft.com/office/drawing/2014/main" id="{0E5BBBA7-9238-4181-BBB5-3CF346D7B778}"/>
              </a:ext>
            </a:extLst>
          </p:cNvPr>
          <p:cNvCxnSpPr>
            <a:cxnSpLocks/>
            <a:stCxn id="127" idx="3"/>
            <a:endCxn id="130" idx="1"/>
          </p:cNvCxnSpPr>
          <p:nvPr/>
        </p:nvCxnSpPr>
        <p:spPr>
          <a:xfrm>
            <a:off x="4886965" y="3240514"/>
            <a:ext cx="296430" cy="846"/>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130" name="ひし形 110">
            <a:extLst>
              <a:ext uri="{FF2B5EF4-FFF2-40B4-BE49-F238E27FC236}">
                <a16:creationId xmlns:a16="http://schemas.microsoft.com/office/drawing/2014/main" id="{73FA53C4-27F4-43A7-BB24-A54D5F9EBDAC}"/>
              </a:ext>
            </a:extLst>
          </p:cNvPr>
          <p:cNvSpPr>
            <a:spLocks/>
          </p:cNvSpPr>
          <p:nvPr/>
        </p:nvSpPr>
        <p:spPr>
          <a:xfrm>
            <a:off x="5183395" y="3075206"/>
            <a:ext cx="473336" cy="332308"/>
          </a:xfrm>
          <a:prstGeom prst="diamond">
            <a:avLst/>
          </a:prstGeom>
          <a:noFill/>
          <a:ln w="12700" cap="flat" cmpd="sng" algn="ctr">
            <a:solidFill>
              <a:sysClr val="window" lastClr="FFFFFF">
                <a:lumMod val="50000"/>
              </a:sysClr>
            </a:solidFill>
            <a:prstDash val="solid"/>
            <a:miter lim="800000"/>
          </a:ln>
          <a:effectLst/>
        </p:spPr>
        <p:txBody>
          <a:bodyPr wrap="none" lIns="0" tIns="0" rIns="0" bIns="0" rtlCol="0" anchor="ctr"/>
          <a:lstStyle/>
          <a:p>
            <a:pPr algn="ctr">
              <a:defRPr/>
            </a:pPr>
            <a:r>
              <a:rPr kumimoji="0" lang="ja-JP" altLang="en-US" sz="800" kern="0" dirty="0">
                <a:latin typeface="Meiryo UI" panose="020B0604030504040204" pitchFamily="50" charset="-128"/>
                <a:ea typeface="Meiryo UI" panose="020B0604030504040204" pitchFamily="50" charset="-128"/>
              </a:rPr>
              <a:t>確認</a:t>
            </a:r>
            <a:endParaRPr kumimoji="0" lang="en-US" altLang="ja-JP" sz="800" kern="0" dirty="0">
              <a:latin typeface="Meiryo UI" panose="020B0604030504040204" pitchFamily="50" charset="-128"/>
              <a:ea typeface="Meiryo UI" panose="020B0604030504040204" pitchFamily="50" charset="-128"/>
            </a:endParaRPr>
          </a:p>
          <a:p>
            <a:pPr algn="ctr">
              <a:defRPr/>
            </a:pPr>
            <a:r>
              <a:rPr kumimoji="0" lang="ja-JP" altLang="en-US" sz="800" kern="0" dirty="0">
                <a:latin typeface="Meiryo UI" panose="020B0604030504040204" pitchFamily="50" charset="-128"/>
                <a:ea typeface="Meiryo UI" panose="020B0604030504040204" pitchFamily="50" charset="-128"/>
              </a:rPr>
              <a:t>結果</a:t>
            </a:r>
            <a:endParaRPr kumimoji="0" lang="en-US" altLang="ja-JP" sz="800" kern="0" dirty="0">
              <a:latin typeface="Meiryo UI" panose="020B0604030504040204" pitchFamily="50" charset="-128"/>
              <a:ea typeface="Meiryo UI" panose="020B0604030504040204" pitchFamily="50" charset="-128"/>
            </a:endParaRPr>
          </a:p>
        </p:txBody>
      </p:sp>
      <p:sp>
        <p:nvSpPr>
          <p:cNvPr id="131" name="正方形/長方形 130">
            <a:extLst>
              <a:ext uri="{FF2B5EF4-FFF2-40B4-BE49-F238E27FC236}">
                <a16:creationId xmlns:a16="http://schemas.microsoft.com/office/drawing/2014/main" id="{059D71EF-FEFD-4710-9112-34FF543796D2}"/>
              </a:ext>
            </a:extLst>
          </p:cNvPr>
          <p:cNvSpPr/>
          <p:nvPr/>
        </p:nvSpPr>
        <p:spPr>
          <a:xfrm>
            <a:off x="5353683" y="2840882"/>
            <a:ext cx="473335"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却下</a:t>
            </a:r>
          </a:p>
        </p:txBody>
      </p:sp>
      <p:sp>
        <p:nvSpPr>
          <p:cNvPr id="132" name="正方形/長方形 131">
            <a:extLst>
              <a:ext uri="{FF2B5EF4-FFF2-40B4-BE49-F238E27FC236}">
                <a16:creationId xmlns:a16="http://schemas.microsoft.com/office/drawing/2014/main" id="{BBB82F55-B27D-49AB-9DB4-13F98DEDA830}"/>
              </a:ext>
            </a:extLst>
          </p:cNvPr>
          <p:cNvSpPr/>
          <p:nvPr/>
        </p:nvSpPr>
        <p:spPr>
          <a:xfrm>
            <a:off x="5569629" y="3352432"/>
            <a:ext cx="473335"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承認</a:t>
            </a:r>
          </a:p>
        </p:txBody>
      </p:sp>
      <p:cxnSp>
        <p:nvCxnSpPr>
          <p:cNvPr id="147" name="直線矢印コネクタ 146">
            <a:extLst>
              <a:ext uri="{FF2B5EF4-FFF2-40B4-BE49-F238E27FC236}">
                <a16:creationId xmlns:a16="http://schemas.microsoft.com/office/drawing/2014/main" id="{FEBF5ABF-8198-4553-A9D6-C2FCDB5ECDED}"/>
              </a:ext>
            </a:extLst>
          </p:cNvPr>
          <p:cNvCxnSpPr>
            <a:cxnSpLocks/>
            <a:stCxn id="130" idx="3"/>
            <a:endCxn id="125" idx="2"/>
          </p:cNvCxnSpPr>
          <p:nvPr/>
        </p:nvCxnSpPr>
        <p:spPr>
          <a:xfrm>
            <a:off x="5656731" y="3241360"/>
            <a:ext cx="360426" cy="4543"/>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149" name="カギ線コネクタ 27">
            <a:extLst>
              <a:ext uri="{FF2B5EF4-FFF2-40B4-BE49-F238E27FC236}">
                <a16:creationId xmlns:a16="http://schemas.microsoft.com/office/drawing/2014/main" id="{E5CA0985-072D-42DA-B55A-38D742B93E4F}"/>
              </a:ext>
            </a:extLst>
          </p:cNvPr>
          <p:cNvCxnSpPr>
            <a:cxnSpLocks/>
            <a:stCxn id="130" idx="0"/>
            <a:endCxn id="90" idx="0"/>
          </p:cNvCxnSpPr>
          <p:nvPr/>
        </p:nvCxnSpPr>
        <p:spPr>
          <a:xfrm rot="16200000" flipH="1" flipV="1">
            <a:off x="3496235" y="1861004"/>
            <a:ext cx="709627" cy="3138029"/>
          </a:xfrm>
          <a:prstGeom prst="bentConnector3">
            <a:avLst>
              <a:gd name="adj1" fmla="val -29557"/>
            </a:avLst>
          </a:prstGeom>
          <a:noFill/>
          <a:ln w="6350" cap="flat" cmpd="sng" algn="ctr">
            <a:solidFill>
              <a:sysClr val="window" lastClr="FFFFFF">
                <a:lumMod val="65000"/>
              </a:sysClr>
            </a:solidFill>
            <a:prstDash val="solid"/>
            <a:miter lim="800000"/>
            <a:tailEnd type="triangle"/>
          </a:ln>
          <a:effectLst/>
        </p:spPr>
      </p:cxnSp>
      <p:grpSp>
        <p:nvGrpSpPr>
          <p:cNvPr id="47" name="グループ化 46">
            <a:extLst>
              <a:ext uri="{FF2B5EF4-FFF2-40B4-BE49-F238E27FC236}">
                <a16:creationId xmlns:a16="http://schemas.microsoft.com/office/drawing/2014/main" id="{0CC1EF05-D18E-4268-A456-D00A6C98ABD9}"/>
              </a:ext>
            </a:extLst>
          </p:cNvPr>
          <p:cNvGrpSpPr/>
          <p:nvPr/>
        </p:nvGrpSpPr>
        <p:grpSpPr>
          <a:xfrm>
            <a:off x="3022342" y="3619006"/>
            <a:ext cx="734400" cy="612227"/>
            <a:chOff x="3320370" y="3449261"/>
            <a:chExt cx="734400" cy="612227"/>
          </a:xfrm>
          <a:noFill/>
        </p:grpSpPr>
        <p:sp>
          <p:nvSpPr>
            <p:cNvPr id="48" name="正方形/長方形 47">
              <a:extLst>
                <a:ext uri="{FF2B5EF4-FFF2-40B4-BE49-F238E27FC236}">
                  <a16:creationId xmlns:a16="http://schemas.microsoft.com/office/drawing/2014/main" id="{BDC36E36-6E8C-411D-BF4A-C48C8A71B615}"/>
                </a:ext>
              </a:extLst>
            </p:cNvPr>
            <p:cNvSpPr/>
            <p:nvPr/>
          </p:nvSpPr>
          <p:spPr>
            <a:xfrm>
              <a:off x="3320370"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供給電力量</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の結果確認・</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確認依頼</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49" name="テキスト ボックス 48">
              <a:extLst>
                <a:ext uri="{FF2B5EF4-FFF2-40B4-BE49-F238E27FC236}">
                  <a16:creationId xmlns:a16="http://schemas.microsoft.com/office/drawing/2014/main" id="{5E21BFFF-E83C-4598-9E47-B002BD3E0C38}"/>
                </a:ext>
              </a:extLst>
            </p:cNvPr>
            <p:cNvSpPr txBox="1"/>
            <p:nvPr/>
          </p:nvSpPr>
          <p:spPr>
            <a:xfrm>
              <a:off x="3320370" y="3449261"/>
              <a:ext cx="268887" cy="181380"/>
            </a:xfrm>
            <a:prstGeom prst="rect">
              <a:avLst/>
            </a:prstGeom>
            <a:grp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02</a:t>
              </a:r>
              <a:endParaRPr lang="ja-JP" altLang="en-US" sz="800" dirty="0">
                <a:latin typeface="Meiryo UI" panose="020B0604030504040204" pitchFamily="50" charset="-128"/>
                <a:ea typeface="Meiryo UI" panose="020B0604030504040204" pitchFamily="50" charset="-128"/>
              </a:endParaRPr>
            </a:p>
          </p:txBody>
        </p:sp>
      </p:grpSp>
      <p:grpSp>
        <p:nvGrpSpPr>
          <p:cNvPr id="50" name="グループ化 49">
            <a:extLst>
              <a:ext uri="{FF2B5EF4-FFF2-40B4-BE49-F238E27FC236}">
                <a16:creationId xmlns:a16="http://schemas.microsoft.com/office/drawing/2014/main" id="{A882CC21-F78E-4DFF-857F-C8A998EC7941}"/>
              </a:ext>
            </a:extLst>
          </p:cNvPr>
          <p:cNvGrpSpPr/>
          <p:nvPr/>
        </p:nvGrpSpPr>
        <p:grpSpPr>
          <a:xfrm>
            <a:off x="3022342" y="2851487"/>
            <a:ext cx="734400" cy="612227"/>
            <a:chOff x="3320370" y="3449261"/>
            <a:chExt cx="734400" cy="612227"/>
          </a:xfrm>
          <a:noFill/>
        </p:grpSpPr>
        <p:sp>
          <p:nvSpPr>
            <p:cNvPr id="51" name="正方形/長方形 50">
              <a:extLst>
                <a:ext uri="{FF2B5EF4-FFF2-40B4-BE49-F238E27FC236}">
                  <a16:creationId xmlns:a16="http://schemas.microsoft.com/office/drawing/2014/main" id="{33449355-D42E-492C-8E74-9BF05D5D83A6}"/>
                </a:ext>
              </a:extLst>
            </p:cNvPr>
            <p:cNvSpPr/>
            <p:nvPr/>
          </p:nvSpPr>
          <p:spPr>
            <a:xfrm>
              <a:off x="3320370" y="3615088"/>
              <a:ext cx="734400" cy="446400"/>
            </a:xfrm>
            <a:prstGeom prst="rect">
              <a:avLst/>
            </a:prstGeom>
            <a:grp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供給電力量</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の結果確認依頼</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の受領</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52" name="テキスト ボックス 51">
              <a:extLst>
                <a:ext uri="{FF2B5EF4-FFF2-40B4-BE49-F238E27FC236}">
                  <a16:creationId xmlns:a16="http://schemas.microsoft.com/office/drawing/2014/main" id="{73638C6A-E0D8-4FD0-A6D8-2341AADC964F}"/>
                </a:ext>
              </a:extLst>
            </p:cNvPr>
            <p:cNvSpPr txBox="1"/>
            <p:nvPr/>
          </p:nvSpPr>
          <p:spPr>
            <a:xfrm>
              <a:off x="3320370" y="3449261"/>
              <a:ext cx="268887" cy="181380"/>
            </a:xfrm>
            <a:prstGeom prst="rect">
              <a:avLst/>
            </a:prstGeom>
            <a:grp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03</a:t>
              </a:r>
            </a:p>
          </p:txBody>
        </p:sp>
      </p:grpSp>
      <p:sp>
        <p:nvSpPr>
          <p:cNvPr id="53" name="正方形/長方形 36">
            <a:extLst>
              <a:ext uri="{FF2B5EF4-FFF2-40B4-BE49-F238E27FC236}">
                <a16:creationId xmlns:a16="http://schemas.microsoft.com/office/drawing/2014/main" id="{74DBCDE3-F792-458A-9191-A4EBEEE1B2DF}"/>
              </a:ext>
            </a:extLst>
          </p:cNvPr>
          <p:cNvSpPr/>
          <p:nvPr/>
        </p:nvSpPr>
        <p:spPr>
          <a:xfrm>
            <a:off x="3234346" y="6217093"/>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sp>
        <p:nvSpPr>
          <p:cNvPr id="54" name="正方形/長方形 53">
            <a:extLst>
              <a:ext uri="{FF2B5EF4-FFF2-40B4-BE49-F238E27FC236}">
                <a16:creationId xmlns:a16="http://schemas.microsoft.com/office/drawing/2014/main" id="{FE23DBA7-A6B7-49C3-A170-25EEC647F5A2}"/>
              </a:ext>
            </a:extLst>
          </p:cNvPr>
          <p:cNvSpPr/>
          <p:nvPr/>
        </p:nvSpPr>
        <p:spPr>
          <a:xfrm>
            <a:off x="3322160" y="6217093"/>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55" name="直線矢印コネクタ 54">
            <a:extLst>
              <a:ext uri="{FF2B5EF4-FFF2-40B4-BE49-F238E27FC236}">
                <a16:creationId xmlns:a16="http://schemas.microsoft.com/office/drawing/2014/main" id="{090684E5-F442-43F8-BE14-B50B060512E0}"/>
              </a:ext>
            </a:extLst>
          </p:cNvPr>
          <p:cNvCxnSpPr>
            <a:cxnSpLocks/>
            <a:endCxn id="48" idx="2"/>
          </p:cNvCxnSpPr>
          <p:nvPr/>
        </p:nvCxnSpPr>
        <p:spPr>
          <a:xfrm flipV="1">
            <a:off x="3389542" y="4231233"/>
            <a:ext cx="0" cy="1620000"/>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56" name="グループ化 55">
            <a:extLst>
              <a:ext uri="{FF2B5EF4-FFF2-40B4-BE49-F238E27FC236}">
                <a16:creationId xmlns:a16="http://schemas.microsoft.com/office/drawing/2014/main" id="{5C3BFE3D-4A27-4E6C-BE55-9F8A44854247}"/>
              </a:ext>
            </a:extLst>
          </p:cNvPr>
          <p:cNvGrpSpPr/>
          <p:nvPr/>
        </p:nvGrpSpPr>
        <p:grpSpPr>
          <a:xfrm>
            <a:off x="3267026" y="5841763"/>
            <a:ext cx="254269" cy="450827"/>
            <a:chOff x="2515451" y="5897715"/>
            <a:chExt cx="254269" cy="450827"/>
          </a:xfrm>
        </p:grpSpPr>
        <p:sp>
          <p:nvSpPr>
            <p:cNvPr id="57" name="Freeform 266">
              <a:extLst>
                <a:ext uri="{FF2B5EF4-FFF2-40B4-BE49-F238E27FC236}">
                  <a16:creationId xmlns:a16="http://schemas.microsoft.com/office/drawing/2014/main" id="{DA4406BC-BAB7-41FE-9207-95BA79800CB2}"/>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58" name="正方形/長方形 36">
              <a:extLst>
                <a:ext uri="{FF2B5EF4-FFF2-40B4-BE49-F238E27FC236}">
                  <a16:creationId xmlns:a16="http://schemas.microsoft.com/office/drawing/2014/main" id="{60D16E69-E8B6-47A0-A1D1-CD3B6A2E4282}"/>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cxnSp>
        <p:nvCxnSpPr>
          <p:cNvPr id="59" name="直線矢印コネクタ 58">
            <a:extLst>
              <a:ext uri="{FF2B5EF4-FFF2-40B4-BE49-F238E27FC236}">
                <a16:creationId xmlns:a16="http://schemas.microsoft.com/office/drawing/2014/main" id="{9CCB87FB-17EA-4CFE-B80A-AC63A98B87C9}"/>
              </a:ext>
            </a:extLst>
          </p:cNvPr>
          <p:cNvCxnSpPr>
            <a:cxnSpLocks/>
            <a:stCxn id="48" idx="0"/>
            <a:endCxn id="51" idx="2"/>
          </p:cNvCxnSpPr>
          <p:nvPr/>
        </p:nvCxnSpPr>
        <p:spPr>
          <a:xfrm flipV="1">
            <a:off x="3389542" y="3463714"/>
            <a:ext cx="0" cy="321119"/>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60" name="直線矢印コネクタ 59">
            <a:extLst>
              <a:ext uri="{FF2B5EF4-FFF2-40B4-BE49-F238E27FC236}">
                <a16:creationId xmlns:a16="http://schemas.microsoft.com/office/drawing/2014/main" id="{05248ED6-DB84-4950-8411-D0E1ED36D601}"/>
              </a:ext>
            </a:extLst>
          </p:cNvPr>
          <p:cNvCxnSpPr>
            <a:cxnSpLocks/>
            <a:stCxn id="51" idx="3"/>
            <a:endCxn id="127" idx="1"/>
          </p:cNvCxnSpPr>
          <p:nvPr/>
        </p:nvCxnSpPr>
        <p:spPr>
          <a:xfrm>
            <a:off x="3756742" y="3240514"/>
            <a:ext cx="395823" cy="0"/>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62" name="直線矢印コネクタ 61">
            <a:extLst>
              <a:ext uri="{FF2B5EF4-FFF2-40B4-BE49-F238E27FC236}">
                <a16:creationId xmlns:a16="http://schemas.microsoft.com/office/drawing/2014/main" id="{C19CC53A-B44C-4AA1-A84A-DBF8E44F21BB}"/>
              </a:ext>
            </a:extLst>
          </p:cNvPr>
          <p:cNvCxnSpPr>
            <a:cxnSpLocks/>
            <a:stCxn id="90" idx="3"/>
            <a:endCxn id="48" idx="1"/>
          </p:cNvCxnSpPr>
          <p:nvPr/>
        </p:nvCxnSpPr>
        <p:spPr>
          <a:xfrm>
            <a:off x="2649234" y="4008033"/>
            <a:ext cx="373108" cy="0"/>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64" name="正方形/長方形 36">
            <a:extLst>
              <a:ext uri="{FF2B5EF4-FFF2-40B4-BE49-F238E27FC236}">
                <a16:creationId xmlns:a16="http://schemas.microsoft.com/office/drawing/2014/main" id="{BF6225AC-1A06-4928-964C-FC396EDA24BC}"/>
              </a:ext>
            </a:extLst>
          </p:cNvPr>
          <p:cNvSpPr/>
          <p:nvPr/>
        </p:nvSpPr>
        <p:spPr>
          <a:xfrm>
            <a:off x="4338940" y="6217093"/>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sp>
        <p:nvSpPr>
          <p:cNvPr id="65" name="正方形/長方形 64">
            <a:extLst>
              <a:ext uri="{FF2B5EF4-FFF2-40B4-BE49-F238E27FC236}">
                <a16:creationId xmlns:a16="http://schemas.microsoft.com/office/drawing/2014/main" id="{EBEBE585-5423-4A3D-BD1F-30EC962EC63E}"/>
              </a:ext>
            </a:extLst>
          </p:cNvPr>
          <p:cNvSpPr/>
          <p:nvPr/>
        </p:nvSpPr>
        <p:spPr>
          <a:xfrm>
            <a:off x="4426754" y="6217093"/>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66" name="直線矢印コネクタ 65">
            <a:extLst>
              <a:ext uri="{FF2B5EF4-FFF2-40B4-BE49-F238E27FC236}">
                <a16:creationId xmlns:a16="http://schemas.microsoft.com/office/drawing/2014/main" id="{FED606AA-005A-4773-B194-98638FB16C94}"/>
              </a:ext>
            </a:extLst>
          </p:cNvPr>
          <p:cNvCxnSpPr>
            <a:cxnSpLocks/>
          </p:cNvCxnSpPr>
          <p:nvPr/>
        </p:nvCxnSpPr>
        <p:spPr>
          <a:xfrm flipV="1">
            <a:off x="4494136" y="3463714"/>
            <a:ext cx="0" cy="2387519"/>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68" name="グループ化 67">
            <a:extLst>
              <a:ext uri="{FF2B5EF4-FFF2-40B4-BE49-F238E27FC236}">
                <a16:creationId xmlns:a16="http://schemas.microsoft.com/office/drawing/2014/main" id="{B19A97CB-8D7F-4443-9CCD-BE06B915FE89}"/>
              </a:ext>
            </a:extLst>
          </p:cNvPr>
          <p:cNvGrpSpPr/>
          <p:nvPr/>
        </p:nvGrpSpPr>
        <p:grpSpPr>
          <a:xfrm>
            <a:off x="4371620" y="5841763"/>
            <a:ext cx="254269" cy="450827"/>
            <a:chOff x="2515451" y="5897715"/>
            <a:chExt cx="254269" cy="450827"/>
          </a:xfrm>
        </p:grpSpPr>
        <p:sp>
          <p:nvSpPr>
            <p:cNvPr id="71" name="Freeform 266">
              <a:extLst>
                <a:ext uri="{FF2B5EF4-FFF2-40B4-BE49-F238E27FC236}">
                  <a16:creationId xmlns:a16="http://schemas.microsoft.com/office/drawing/2014/main" id="{E5144914-25B5-4A34-97AF-0D93B4E50B6E}"/>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86" name="正方形/長方形 36">
              <a:extLst>
                <a:ext uri="{FF2B5EF4-FFF2-40B4-BE49-F238E27FC236}">
                  <a16:creationId xmlns:a16="http://schemas.microsoft.com/office/drawing/2014/main" id="{96292985-7A63-4295-A258-A90A181E8B06}"/>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Tree>
    <p:extLst>
      <p:ext uri="{BB962C8B-B14F-4D97-AF65-F5344CB8AC3E}">
        <p14:creationId xmlns:p14="http://schemas.microsoft.com/office/powerpoint/2010/main" val="252228059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dirty="0">
                <a:latin typeface="Meiryo UI" panose="020B0604030504040204" pitchFamily="50" charset="-128"/>
                <a:ea typeface="Meiryo UI" panose="020B0604030504040204" pitchFamily="50" charset="-128"/>
              </a:rPr>
              <a:t>業務コードの体系</a:t>
            </a:r>
            <a:r>
              <a:rPr lang="en-US" altLang="ja-JP" dirty="0">
                <a:latin typeface="Meiryo UI" panose="020B0604030504040204" pitchFamily="50" charset="-128"/>
                <a:ea typeface="Meiryo UI" panose="020B0604030504040204" pitchFamily="50" charset="-128"/>
              </a:rPr>
              <a:t>(1/3)</a:t>
            </a:r>
            <a:endParaRPr kumimoji="1" lang="ja-JP" altLang="en-US" dirty="0">
              <a:latin typeface="Meiryo UI" panose="020B0604030504040204" pitchFamily="50" charset="-128"/>
              <a:ea typeface="Meiryo UI" panose="020B0604030504040204" pitchFamily="50" charset="-128"/>
            </a:endParaRPr>
          </a:p>
        </p:txBody>
      </p:sp>
      <p:sp>
        <p:nvSpPr>
          <p:cNvPr id="3" name="コンテンツ プレースホルダー 2"/>
          <p:cNvSpPr>
            <a:spLocks noGrp="1"/>
          </p:cNvSpPr>
          <p:nvPr>
            <p:ph idx="1"/>
          </p:nvPr>
        </p:nvSpPr>
        <p:spPr>
          <a:xfrm>
            <a:off x="189378" y="895602"/>
            <a:ext cx="9501748" cy="432000"/>
          </a:xfrm>
          <a:ln>
            <a:solidFill>
              <a:schemeClr val="bg2">
                <a:lumMod val="90000"/>
              </a:schemeClr>
            </a:solidFill>
          </a:ln>
        </p:spPr>
        <p:txBody>
          <a:bodyPr vert="horz" lIns="91440" tIns="45720" rIns="91440" bIns="45720" rtlCol="0" anchor="ctr">
            <a:noAutofit/>
          </a:bodyPr>
          <a:lstStyle/>
          <a:p>
            <a:r>
              <a:rPr lang="ja-JP" altLang="en-US" dirty="0"/>
              <a:t>以下の採番ルールに従い、業務コードを付与している。</a:t>
            </a:r>
          </a:p>
        </p:txBody>
      </p:sp>
      <p:sp>
        <p:nvSpPr>
          <p:cNvPr id="4" name="正方形/長方形 3"/>
          <p:cNvSpPr/>
          <p:nvPr/>
        </p:nvSpPr>
        <p:spPr>
          <a:xfrm>
            <a:off x="902300" y="1680249"/>
            <a:ext cx="3649379" cy="304410"/>
          </a:xfrm>
          <a:prstGeom prst="rect">
            <a:avLst/>
          </a:prstGeom>
          <a:solidFill>
            <a:sysClr val="window" lastClr="FFFFFF">
              <a:lumMod val="95000"/>
            </a:sysClr>
          </a:solidFill>
          <a:ln w="12700" cap="flat" cmpd="sng" algn="ctr">
            <a:noFill/>
            <a:prstDash val="solid"/>
            <a:miter lim="800000"/>
          </a:ln>
          <a:effectLst/>
        </p:spPr>
        <p:txBody>
          <a:bodyPr lIns="54610" tIns="54610" rIns="54610" bIns="5461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rPr>
              <a:t>業務コードのコード体系</a:t>
            </a:r>
          </a:p>
        </p:txBody>
      </p:sp>
      <p:sp>
        <p:nvSpPr>
          <p:cNvPr id="5" name="正方形/長方形 4"/>
          <p:cNvSpPr/>
          <p:nvPr/>
        </p:nvSpPr>
        <p:spPr>
          <a:xfrm>
            <a:off x="914492" y="2080753"/>
            <a:ext cx="514544" cy="351262"/>
          </a:xfrm>
          <a:prstGeom prst="rect">
            <a:avLst/>
          </a:prstGeom>
          <a:noFill/>
          <a:ln w="12700" cap="flat" cmpd="sng" algn="ctr">
            <a:solidFill>
              <a:sysClr val="window" lastClr="FFFFFF">
                <a:lumMod val="75000"/>
              </a:sysClr>
            </a:solidFill>
            <a:prstDash val="solid"/>
            <a:miter lim="800000"/>
          </a:ln>
          <a:effectLst/>
        </p:spPr>
        <p:txBody>
          <a:bodyPr lIns="54610" tIns="54610" rIns="54610" bIns="5461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rPr>
              <a:t>F</a:t>
            </a:r>
          </a:p>
        </p:txBody>
      </p:sp>
      <p:sp>
        <p:nvSpPr>
          <p:cNvPr id="6" name="正方形/長方形 5"/>
          <p:cNvSpPr/>
          <p:nvPr/>
        </p:nvSpPr>
        <p:spPr>
          <a:xfrm>
            <a:off x="1539021" y="2080753"/>
            <a:ext cx="514544" cy="351262"/>
          </a:xfrm>
          <a:prstGeom prst="rect">
            <a:avLst/>
          </a:prstGeom>
          <a:noFill/>
          <a:ln w="12700" cap="flat" cmpd="sng" algn="ctr">
            <a:solidFill>
              <a:sysClr val="window" lastClr="FFFFFF">
                <a:lumMod val="75000"/>
              </a:sysClr>
            </a:solidFill>
            <a:prstDash val="solid"/>
            <a:miter lim="800000"/>
          </a:ln>
          <a:effectLst/>
        </p:spPr>
        <p:txBody>
          <a:bodyPr lIns="54610" tIns="54610" rIns="54610" bIns="5461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sz="1200" kern="0" dirty="0">
                <a:solidFill>
                  <a:srgbClr val="000000"/>
                </a:solidFill>
                <a:latin typeface="Meiryo UI" panose="020B0604030504040204" pitchFamily="50" charset="-128"/>
                <a:ea typeface="Meiryo UI" panose="020B0604030504040204" pitchFamily="50" charset="-128"/>
              </a:rPr>
              <a:t>I</a:t>
            </a:r>
            <a:endParaRPr kumimoji="0"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endParaRPr>
          </a:p>
        </p:txBody>
      </p:sp>
      <p:sp>
        <p:nvSpPr>
          <p:cNvPr id="7" name="正方形/長方形 6"/>
          <p:cNvSpPr/>
          <p:nvPr/>
        </p:nvSpPr>
        <p:spPr>
          <a:xfrm>
            <a:off x="2163550" y="2080753"/>
            <a:ext cx="514544" cy="351262"/>
          </a:xfrm>
          <a:prstGeom prst="rect">
            <a:avLst/>
          </a:prstGeom>
          <a:noFill/>
          <a:ln w="12700" cap="flat" cmpd="sng" algn="ctr">
            <a:solidFill>
              <a:sysClr val="window" lastClr="FFFFFF">
                <a:lumMod val="75000"/>
              </a:sysClr>
            </a:solidFill>
            <a:prstDash val="solid"/>
            <a:miter lim="800000"/>
          </a:ln>
          <a:effectLst/>
        </p:spPr>
        <p:txBody>
          <a:bodyPr lIns="54610" tIns="54610" rIns="54610" bIns="5461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rPr>
              <a:t>P</a:t>
            </a:r>
          </a:p>
        </p:txBody>
      </p:sp>
      <p:sp>
        <p:nvSpPr>
          <p:cNvPr id="8" name="正方形/長方形 7"/>
          <p:cNvSpPr/>
          <p:nvPr/>
        </p:nvSpPr>
        <p:spPr>
          <a:xfrm>
            <a:off x="2788079" y="2080753"/>
            <a:ext cx="514544" cy="351262"/>
          </a:xfrm>
          <a:prstGeom prst="rect">
            <a:avLst/>
          </a:prstGeom>
          <a:noFill/>
          <a:ln w="12700" cap="flat" cmpd="sng" algn="ctr">
            <a:solidFill>
              <a:sysClr val="window" lastClr="FFFFFF">
                <a:lumMod val="75000"/>
              </a:sysClr>
            </a:solidFill>
            <a:prstDash val="solid"/>
            <a:miter lim="800000"/>
          </a:ln>
          <a:effectLst/>
        </p:spPr>
        <p:txBody>
          <a:bodyPr lIns="54610" tIns="54610" rIns="54610" bIns="5461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rPr>
              <a:t>1</a:t>
            </a:r>
          </a:p>
        </p:txBody>
      </p:sp>
      <p:sp>
        <p:nvSpPr>
          <p:cNvPr id="9" name="正方形/長方形 8"/>
          <p:cNvSpPr/>
          <p:nvPr/>
        </p:nvSpPr>
        <p:spPr>
          <a:xfrm>
            <a:off x="3412608" y="2080753"/>
            <a:ext cx="514544" cy="351262"/>
          </a:xfrm>
          <a:prstGeom prst="rect">
            <a:avLst/>
          </a:prstGeom>
          <a:noFill/>
          <a:ln w="12700" cap="flat" cmpd="sng" algn="ctr">
            <a:solidFill>
              <a:sysClr val="window" lastClr="FFFFFF">
                <a:lumMod val="75000"/>
              </a:sysClr>
            </a:solidFill>
            <a:prstDash val="solid"/>
            <a:miter lim="800000"/>
          </a:ln>
          <a:effectLst/>
        </p:spPr>
        <p:txBody>
          <a:bodyPr lIns="54610" tIns="54610" rIns="54610" bIns="5461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sz="1200" kern="0" dirty="0">
                <a:solidFill>
                  <a:srgbClr val="000000"/>
                </a:solidFill>
                <a:latin typeface="Meiryo UI" panose="020B0604030504040204" pitchFamily="50" charset="-128"/>
                <a:ea typeface="Meiryo UI" panose="020B0604030504040204" pitchFamily="50" charset="-128"/>
              </a:rPr>
              <a:t>0</a:t>
            </a:r>
            <a:endParaRPr kumimoji="0"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endParaRPr>
          </a:p>
        </p:txBody>
      </p:sp>
      <p:cxnSp>
        <p:nvCxnSpPr>
          <p:cNvPr id="12" name="直線コネクタ 11"/>
          <p:cNvCxnSpPr>
            <a:cxnSpLocks/>
          </p:cNvCxnSpPr>
          <p:nvPr/>
        </p:nvCxnSpPr>
        <p:spPr>
          <a:xfrm>
            <a:off x="902300" y="2530430"/>
            <a:ext cx="1775794" cy="0"/>
          </a:xfrm>
          <a:prstGeom prst="line">
            <a:avLst/>
          </a:prstGeom>
          <a:noFill/>
          <a:ln w="19050" cap="flat" cmpd="sng" algn="ctr">
            <a:solidFill>
              <a:sysClr val="window" lastClr="FFFFFF">
                <a:lumMod val="65000"/>
              </a:sysClr>
            </a:solidFill>
            <a:prstDash val="solid"/>
            <a:miter lim="800000"/>
          </a:ln>
          <a:effectLst/>
        </p:spPr>
      </p:cxnSp>
      <p:cxnSp>
        <p:nvCxnSpPr>
          <p:cNvPr id="13" name="直線コネクタ 12"/>
          <p:cNvCxnSpPr>
            <a:cxnSpLocks/>
          </p:cNvCxnSpPr>
          <p:nvPr/>
        </p:nvCxnSpPr>
        <p:spPr>
          <a:xfrm>
            <a:off x="2788079" y="2530430"/>
            <a:ext cx="1763600" cy="0"/>
          </a:xfrm>
          <a:prstGeom prst="line">
            <a:avLst/>
          </a:prstGeom>
          <a:noFill/>
          <a:ln w="19050" cap="flat" cmpd="sng" algn="ctr">
            <a:solidFill>
              <a:sysClr val="window" lastClr="FFFFFF">
                <a:lumMod val="65000"/>
              </a:sysClr>
            </a:solidFill>
            <a:prstDash val="solid"/>
            <a:miter lim="800000"/>
          </a:ln>
          <a:effectLst/>
        </p:spPr>
      </p:cxnSp>
      <p:cxnSp>
        <p:nvCxnSpPr>
          <p:cNvPr id="19" name="カギ線コネクタ 18"/>
          <p:cNvCxnSpPr>
            <a:cxnSpLocks/>
          </p:cNvCxnSpPr>
          <p:nvPr/>
        </p:nvCxnSpPr>
        <p:spPr>
          <a:xfrm rot="10800000">
            <a:off x="3669882" y="2588562"/>
            <a:ext cx="3181769" cy="224811"/>
          </a:xfrm>
          <a:prstGeom prst="bentConnector3">
            <a:avLst>
              <a:gd name="adj1" fmla="val 99894"/>
            </a:avLst>
          </a:prstGeom>
          <a:noFill/>
          <a:ln w="6350" cap="flat" cmpd="sng" algn="ctr">
            <a:solidFill>
              <a:sysClr val="window" lastClr="FFFFFF">
                <a:lumMod val="65000"/>
              </a:sysClr>
            </a:solidFill>
            <a:prstDash val="solid"/>
            <a:miter lim="800000"/>
            <a:tailEnd type="triangle"/>
          </a:ln>
          <a:effectLst/>
        </p:spPr>
      </p:cxnSp>
      <p:sp>
        <p:nvSpPr>
          <p:cNvPr id="20" name="テキスト ボックス 19"/>
          <p:cNvSpPr txBox="1"/>
          <p:nvPr/>
        </p:nvSpPr>
        <p:spPr>
          <a:xfrm>
            <a:off x="6937986" y="2360783"/>
            <a:ext cx="2625113" cy="859810"/>
          </a:xfrm>
          <a:prstGeom prst="rect">
            <a:avLst/>
          </a:prstGeom>
          <a:noFill/>
        </p:spPr>
        <p:txBody>
          <a:bodyPr wrap="square" lIns="54610" tIns="54610" rIns="54610" bIns="54610" rtlCol="0" anchor="ctr" anchorCtr="0">
            <a:noAutofit/>
          </a:bodyPr>
          <a:lstStyle/>
          <a:p>
            <a:pPr>
              <a:lnSpc>
                <a:spcPts val="900"/>
              </a:lnSpc>
              <a:spcAft>
                <a:spcPts val="600"/>
              </a:spcAft>
            </a:pPr>
            <a:r>
              <a:rPr lang="ja-JP" altLang="en-US" sz="1200" b="1" dirty="0">
                <a:solidFill>
                  <a:srgbClr val="000000"/>
                </a:solidFill>
                <a:latin typeface="Meiryo UI" panose="020B0604030504040204" pitchFamily="50" charset="-128"/>
                <a:ea typeface="Meiryo UI" panose="020B0604030504040204" pitchFamily="50" charset="-128"/>
              </a:rPr>
              <a:t>業務：数字</a:t>
            </a:r>
            <a:r>
              <a:rPr lang="en-US" altLang="ja-JP" sz="1200" b="1" dirty="0">
                <a:solidFill>
                  <a:srgbClr val="000000"/>
                </a:solidFill>
                <a:latin typeface="Meiryo UI" panose="020B0604030504040204" pitchFamily="50" charset="-128"/>
                <a:ea typeface="Meiryo UI" panose="020B0604030504040204" pitchFamily="50" charset="-128"/>
              </a:rPr>
              <a:t>3</a:t>
            </a:r>
            <a:r>
              <a:rPr lang="ja-JP" altLang="en-US" sz="1200" b="1" dirty="0">
                <a:solidFill>
                  <a:srgbClr val="000000"/>
                </a:solidFill>
                <a:latin typeface="Meiryo UI" panose="020B0604030504040204" pitchFamily="50" charset="-128"/>
                <a:ea typeface="Meiryo UI" panose="020B0604030504040204" pitchFamily="50" charset="-128"/>
              </a:rPr>
              <a:t>桁</a:t>
            </a:r>
            <a:endParaRPr lang="en-US" altLang="ja-JP" sz="1200" b="1" dirty="0">
              <a:solidFill>
                <a:srgbClr val="000000"/>
              </a:solidFill>
              <a:latin typeface="Meiryo UI" panose="020B0604030504040204" pitchFamily="50" charset="-128"/>
              <a:ea typeface="Meiryo UI" panose="020B0604030504040204" pitchFamily="50" charset="-128"/>
            </a:endParaRPr>
          </a:p>
          <a:p>
            <a:pPr>
              <a:lnSpc>
                <a:spcPts val="900"/>
              </a:lnSpc>
              <a:spcAft>
                <a:spcPts val="600"/>
              </a:spcAft>
            </a:pPr>
            <a:r>
              <a:rPr lang="ja-JP" altLang="en-US" sz="1050" dirty="0">
                <a:solidFill>
                  <a:srgbClr val="000000"/>
                </a:solidFill>
                <a:latin typeface="Meiryo UI" panose="020B0604030504040204" pitchFamily="50" charset="-128"/>
                <a:ea typeface="Meiryo UI" panose="020B0604030504040204" pitchFamily="50" charset="-128"/>
              </a:rPr>
              <a:t>　➢</a:t>
            </a:r>
            <a:r>
              <a:rPr lang="en-US" altLang="ja-JP" sz="1050" dirty="0">
                <a:solidFill>
                  <a:srgbClr val="000000"/>
                </a:solidFill>
                <a:latin typeface="Meiryo UI" panose="020B0604030504040204" pitchFamily="50" charset="-128"/>
                <a:ea typeface="Meiryo UI" panose="020B0604030504040204" pitchFamily="50" charset="-128"/>
              </a:rPr>
              <a:t>1</a:t>
            </a:r>
            <a:r>
              <a:rPr lang="ja-JP" altLang="en-US" sz="1050" dirty="0">
                <a:solidFill>
                  <a:srgbClr val="000000"/>
                </a:solidFill>
                <a:latin typeface="Meiryo UI" panose="020B0604030504040204" pitchFamily="50" charset="-128"/>
                <a:ea typeface="Meiryo UI" panose="020B0604030504040204" pitchFamily="50" charset="-128"/>
              </a:rPr>
              <a:t>桁目　 ：業務分類</a:t>
            </a:r>
            <a:endParaRPr lang="en-US" altLang="ja-JP" sz="1050" dirty="0">
              <a:solidFill>
                <a:srgbClr val="000000"/>
              </a:solidFill>
              <a:latin typeface="Meiryo UI" panose="020B0604030504040204" pitchFamily="50" charset="-128"/>
              <a:ea typeface="Meiryo UI" panose="020B0604030504040204" pitchFamily="50" charset="-128"/>
            </a:endParaRPr>
          </a:p>
          <a:p>
            <a:pPr>
              <a:lnSpc>
                <a:spcPts val="900"/>
              </a:lnSpc>
              <a:spcAft>
                <a:spcPts val="600"/>
              </a:spcAft>
            </a:pPr>
            <a:r>
              <a:rPr lang="ja-JP" altLang="en-US" sz="1050" dirty="0">
                <a:solidFill>
                  <a:srgbClr val="000000"/>
                </a:solidFill>
                <a:latin typeface="Meiryo UI" panose="020B0604030504040204" pitchFamily="50" charset="-128"/>
                <a:ea typeface="Meiryo UI" panose="020B0604030504040204" pitchFamily="50" charset="-128"/>
              </a:rPr>
              <a:t>　➢</a:t>
            </a:r>
            <a:r>
              <a:rPr lang="en-US" altLang="ja-JP" sz="1050" dirty="0">
                <a:solidFill>
                  <a:srgbClr val="000000"/>
                </a:solidFill>
                <a:latin typeface="Meiryo UI" panose="020B0604030504040204" pitchFamily="50" charset="-128"/>
                <a:ea typeface="Meiryo UI" panose="020B0604030504040204" pitchFamily="50" charset="-128"/>
              </a:rPr>
              <a:t>2,3</a:t>
            </a:r>
            <a:r>
              <a:rPr lang="ja-JP" altLang="en-US" sz="1050" dirty="0">
                <a:solidFill>
                  <a:srgbClr val="000000"/>
                </a:solidFill>
                <a:latin typeface="Meiryo UI" panose="020B0604030504040204" pitchFamily="50" charset="-128"/>
                <a:ea typeface="Meiryo UI" panose="020B0604030504040204" pitchFamily="50" charset="-128"/>
              </a:rPr>
              <a:t>桁目：連番</a:t>
            </a:r>
          </a:p>
        </p:txBody>
      </p:sp>
      <p:cxnSp>
        <p:nvCxnSpPr>
          <p:cNvPr id="23" name="カギ線コネクタ 22"/>
          <p:cNvCxnSpPr>
            <a:cxnSpLocks/>
          </p:cNvCxnSpPr>
          <p:nvPr/>
        </p:nvCxnSpPr>
        <p:spPr>
          <a:xfrm rot="10800000">
            <a:off x="1696723" y="2589699"/>
            <a:ext cx="5154929" cy="858674"/>
          </a:xfrm>
          <a:prstGeom prst="bentConnector3">
            <a:avLst>
              <a:gd name="adj1" fmla="val 100012"/>
            </a:avLst>
          </a:prstGeom>
          <a:noFill/>
          <a:ln w="6350" cap="flat" cmpd="sng" algn="ctr">
            <a:solidFill>
              <a:sysClr val="window" lastClr="FFFFFF">
                <a:lumMod val="65000"/>
              </a:sysClr>
            </a:solidFill>
            <a:prstDash val="solid"/>
            <a:miter lim="800000"/>
            <a:tailEnd type="triangle"/>
          </a:ln>
          <a:effectLst/>
        </p:spPr>
      </p:cxnSp>
      <p:sp>
        <p:nvSpPr>
          <p:cNvPr id="24" name="テキスト ボックス 23"/>
          <p:cNvSpPr txBox="1"/>
          <p:nvPr/>
        </p:nvSpPr>
        <p:spPr>
          <a:xfrm>
            <a:off x="6937986" y="3199020"/>
            <a:ext cx="2849481" cy="944827"/>
          </a:xfrm>
          <a:prstGeom prst="rect">
            <a:avLst/>
          </a:prstGeom>
          <a:noFill/>
        </p:spPr>
        <p:txBody>
          <a:bodyPr wrap="square" lIns="54610" tIns="54610" rIns="54610" bIns="54610" rtlCol="0" anchor="ctr" anchorCtr="0">
            <a:noAutofit/>
          </a:bodyPr>
          <a:lstStyle/>
          <a:p>
            <a:pPr>
              <a:lnSpc>
                <a:spcPts val="900"/>
              </a:lnSpc>
              <a:spcAft>
                <a:spcPts val="600"/>
              </a:spcAft>
            </a:pPr>
            <a:r>
              <a:rPr lang="ja-JP" altLang="en-US" sz="1200" b="1" dirty="0">
                <a:solidFill>
                  <a:srgbClr val="000000"/>
                </a:solidFill>
                <a:latin typeface="Meiryo UI" panose="020B0604030504040204" pitchFamily="50" charset="-128"/>
                <a:ea typeface="Meiryo UI" panose="020B0604030504040204" pitchFamily="50" charset="-128"/>
              </a:rPr>
              <a:t>業務分類：英字</a:t>
            </a:r>
            <a:r>
              <a:rPr lang="en-US" altLang="ja-JP" sz="1200" b="1" dirty="0">
                <a:solidFill>
                  <a:srgbClr val="000000"/>
                </a:solidFill>
                <a:latin typeface="Meiryo UI" panose="020B0604030504040204" pitchFamily="50" charset="-128"/>
                <a:ea typeface="Meiryo UI" panose="020B0604030504040204" pitchFamily="50" charset="-128"/>
              </a:rPr>
              <a:t>3</a:t>
            </a:r>
            <a:r>
              <a:rPr lang="ja-JP" altLang="en-US" sz="1200" b="1" dirty="0">
                <a:solidFill>
                  <a:srgbClr val="000000"/>
                </a:solidFill>
                <a:latin typeface="Meiryo UI" panose="020B0604030504040204" pitchFamily="50" charset="-128"/>
                <a:ea typeface="Meiryo UI" panose="020B0604030504040204" pitchFamily="50" charset="-128"/>
              </a:rPr>
              <a:t>桁</a:t>
            </a:r>
            <a:endParaRPr lang="en-US" altLang="ja-JP" sz="1200" b="1" dirty="0">
              <a:solidFill>
                <a:srgbClr val="000000"/>
              </a:solidFill>
              <a:latin typeface="Meiryo UI" panose="020B0604030504040204" pitchFamily="50" charset="-128"/>
              <a:ea typeface="Meiryo UI" panose="020B0604030504040204" pitchFamily="50" charset="-128"/>
            </a:endParaRPr>
          </a:p>
          <a:p>
            <a:pPr>
              <a:lnSpc>
                <a:spcPts val="900"/>
              </a:lnSpc>
              <a:spcAft>
                <a:spcPts val="600"/>
              </a:spcAft>
            </a:pPr>
            <a:r>
              <a:rPr lang="ja-JP" altLang="en-US" sz="1050" dirty="0">
                <a:solidFill>
                  <a:srgbClr val="000000"/>
                </a:solidFill>
                <a:latin typeface="Meiryo UI" panose="020B0604030504040204" pitchFamily="50" charset="-128"/>
                <a:ea typeface="Meiryo UI" panose="020B0604030504040204" pitchFamily="50" charset="-128"/>
              </a:rPr>
              <a:t>　➢</a:t>
            </a:r>
            <a:r>
              <a:rPr lang="en-US" altLang="ja-JP" sz="1050" dirty="0">
                <a:solidFill>
                  <a:srgbClr val="000000"/>
                </a:solidFill>
                <a:latin typeface="Meiryo UI" panose="020B0604030504040204" pitchFamily="50" charset="-128"/>
                <a:ea typeface="Meiryo UI" panose="020B0604030504040204" pitchFamily="50" charset="-128"/>
              </a:rPr>
              <a:t>FIP(Feed-In-Premium)</a:t>
            </a:r>
            <a:r>
              <a:rPr lang="ja-JP" altLang="en-US" sz="1050" dirty="0">
                <a:solidFill>
                  <a:srgbClr val="000000"/>
                </a:solidFill>
                <a:latin typeface="Meiryo UI" panose="020B0604030504040204" pitchFamily="50" charset="-128"/>
                <a:ea typeface="Meiryo UI" panose="020B0604030504040204" pitchFamily="50" charset="-128"/>
              </a:rPr>
              <a:t>：</a:t>
            </a:r>
            <a:r>
              <a:rPr lang="en-US" altLang="ja-JP" sz="1050" dirty="0">
                <a:solidFill>
                  <a:srgbClr val="000000"/>
                </a:solidFill>
                <a:latin typeface="Meiryo UI" panose="020B0604030504040204" pitchFamily="50" charset="-128"/>
                <a:ea typeface="Meiryo UI" panose="020B0604030504040204" pitchFamily="50" charset="-128"/>
              </a:rPr>
              <a:t>FIP</a:t>
            </a:r>
            <a:r>
              <a:rPr lang="ja-JP" altLang="en-US" sz="1050" dirty="0">
                <a:solidFill>
                  <a:srgbClr val="000000"/>
                </a:solidFill>
                <a:latin typeface="Meiryo UI" panose="020B0604030504040204" pitchFamily="50" charset="-128"/>
                <a:ea typeface="Meiryo UI" panose="020B0604030504040204" pitchFamily="50" charset="-128"/>
              </a:rPr>
              <a:t>交付</a:t>
            </a:r>
            <a:endParaRPr lang="en-US" altLang="ja-JP" sz="1050" dirty="0">
              <a:solidFill>
                <a:srgbClr val="000000"/>
              </a:solidFill>
              <a:latin typeface="Meiryo UI" panose="020B0604030504040204" pitchFamily="50" charset="-128"/>
              <a:ea typeface="Meiryo UI" panose="020B0604030504040204" pitchFamily="50" charset="-128"/>
            </a:endParaRPr>
          </a:p>
          <a:p>
            <a:pPr>
              <a:lnSpc>
                <a:spcPts val="900"/>
              </a:lnSpc>
              <a:spcAft>
                <a:spcPts val="600"/>
              </a:spcAft>
            </a:pPr>
            <a:r>
              <a:rPr lang="ja-JP" altLang="en-US" sz="1050" dirty="0">
                <a:solidFill>
                  <a:srgbClr val="000000"/>
                </a:solidFill>
                <a:latin typeface="Meiryo UI" panose="020B0604030504040204" pitchFamily="50" charset="-128"/>
                <a:ea typeface="Meiryo UI" panose="020B0604030504040204" pitchFamily="50" charset="-128"/>
              </a:rPr>
              <a:t>　➢</a:t>
            </a:r>
            <a:r>
              <a:rPr lang="en-US" altLang="ja-JP" sz="1050" dirty="0">
                <a:solidFill>
                  <a:srgbClr val="000000"/>
                </a:solidFill>
                <a:latin typeface="Meiryo UI" panose="020B0604030504040204" pitchFamily="50" charset="-128"/>
                <a:ea typeface="Meiryo UI" panose="020B0604030504040204" pitchFamily="50" charset="-128"/>
              </a:rPr>
              <a:t>DIS(disposal)</a:t>
            </a:r>
            <a:r>
              <a:rPr lang="ja-JP" altLang="en-US" sz="1050" dirty="0">
                <a:solidFill>
                  <a:srgbClr val="000000"/>
                </a:solidFill>
                <a:latin typeface="Meiryo UI" panose="020B0604030504040204" pitchFamily="50" charset="-128"/>
                <a:ea typeface="Meiryo UI" panose="020B0604030504040204" pitchFamily="50" charset="-128"/>
              </a:rPr>
              <a:t>：廃棄等費用積立</a:t>
            </a:r>
            <a:endParaRPr lang="en-US" altLang="ja-JP" sz="1050" dirty="0">
              <a:solidFill>
                <a:srgbClr val="000000"/>
              </a:solidFill>
              <a:latin typeface="Meiryo UI" panose="020B0604030504040204" pitchFamily="50" charset="-128"/>
              <a:ea typeface="Meiryo UI" panose="020B0604030504040204" pitchFamily="50" charset="-128"/>
            </a:endParaRPr>
          </a:p>
          <a:p>
            <a:pPr>
              <a:lnSpc>
                <a:spcPts val="900"/>
              </a:lnSpc>
              <a:spcAft>
                <a:spcPts val="600"/>
              </a:spcAft>
            </a:pPr>
            <a:r>
              <a:rPr lang="ja-JP" altLang="en-US" sz="1050" dirty="0">
                <a:solidFill>
                  <a:srgbClr val="000000"/>
                </a:solidFill>
                <a:latin typeface="Meiryo UI" panose="020B0604030504040204" pitchFamily="50" charset="-128"/>
                <a:ea typeface="Meiryo UI" panose="020B0604030504040204" pitchFamily="50" charset="-128"/>
              </a:rPr>
              <a:t>　➢</a:t>
            </a:r>
            <a:r>
              <a:rPr lang="en-US" altLang="ja-JP" sz="1050" dirty="0">
                <a:solidFill>
                  <a:srgbClr val="000000"/>
                </a:solidFill>
                <a:latin typeface="Meiryo UI" panose="020B0604030504040204" pitchFamily="50" charset="-128"/>
                <a:ea typeface="Meiryo UI" panose="020B0604030504040204" pitchFamily="50" charset="-128"/>
              </a:rPr>
              <a:t>ACC(accounting)</a:t>
            </a:r>
            <a:r>
              <a:rPr lang="ja-JP" altLang="en-US" sz="1050" dirty="0">
                <a:solidFill>
                  <a:srgbClr val="000000"/>
                </a:solidFill>
                <a:latin typeface="Meiryo UI" panose="020B0604030504040204" pitchFamily="50" charset="-128"/>
                <a:ea typeface="Meiryo UI" panose="020B0604030504040204" pitchFamily="50" charset="-128"/>
              </a:rPr>
              <a:t>：会計支援</a:t>
            </a:r>
            <a:endParaRPr lang="en-US" altLang="ja-JP" sz="1050" dirty="0">
              <a:solidFill>
                <a:srgbClr val="000000"/>
              </a:solidFill>
              <a:latin typeface="Meiryo UI" panose="020B0604030504040204" pitchFamily="50" charset="-128"/>
              <a:ea typeface="Meiryo UI" panose="020B0604030504040204" pitchFamily="50" charset="-128"/>
            </a:endParaRPr>
          </a:p>
          <a:p>
            <a:pPr>
              <a:lnSpc>
                <a:spcPts val="900"/>
              </a:lnSpc>
              <a:spcAft>
                <a:spcPts val="600"/>
              </a:spcAft>
            </a:pPr>
            <a:r>
              <a:rPr lang="ja-JP" altLang="en-US" sz="1050" dirty="0">
                <a:solidFill>
                  <a:srgbClr val="000000"/>
                </a:solidFill>
                <a:latin typeface="Meiryo UI" panose="020B0604030504040204" pitchFamily="50" charset="-128"/>
                <a:ea typeface="Meiryo UI" panose="020B0604030504040204" pitchFamily="50" charset="-128"/>
              </a:rPr>
              <a:t>　➢</a:t>
            </a:r>
            <a:r>
              <a:rPr lang="en-US" altLang="ja-JP" sz="1050" dirty="0">
                <a:solidFill>
                  <a:srgbClr val="000000"/>
                </a:solidFill>
                <a:latin typeface="Meiryo UI" panose="020B0604030504040204" pitchFamily="50" charset="-128"/>
                <a:ea typeface="Meiryo UI" panose="020B0604030504040204" pitchFamily="50" charset="-128"/>
              </a:rPr>
              <a:t>CMN(common)</a:t>
            </a:r>
            <a:r>
              <a:rPr lang="ja-JP" altLang="en-US" sz="1050" dirty="0">
                <a:solidFill>
                  <a:srgbClr val="000000"/>
                </a:solidFill>
                <a:latin typeface="Meiryo UI" panose="020B0604030504040204" pitchFamily="50" charset="-128"/>
                <a:ea typeface="Meiryo UI" panose="020B0604030504040204" pitchFamily="50" charset="-128"/>
              </a:rPr>
              <a:t>：共通</a:t>
            </a:r>
          </a:p>
        </p:txBody>
      </p:sp>
      <p:sp>
        <p:nvSpPr>
          <p:cNvPr id="39" name="正方形/長方形 38">
            <a:extLst>
              <a:ext uri="{FF2B5EF4-FFF2-40B4-BE49-F238E27FC236}">
                <a16:creationId xmlns:a16="http://schemas.microsoft.com/office/drawing/2014/main" id="{0DC1A461-D378-4011-AC5E-7DC03C165C23}"/>
              </a:ext>
            </a:extLst>
          </p:cNvPr>
          <p:cNvSpPr/>
          <p:nvPr/>
        </p:nvSpPr>
        <p:spPr>
          <a:xfrm>
            <a:off x="4037135" y="2080753"/>
            <a:ext cx="514544" cy="351262"/>
          </a:xfrm>
          <a:prstGeom prst="rect">
            <a:avLst/>
          </a:prstGeom>
          <a:noFill/>
          <a:ln w="12700" cap="flat" cmpd="sng" algn="ctr">
            <a:solidFill>
              <a:sysClr val="window" lastClr="FFFFFF">
                <a:lumMod val="75000"/>
              </a:sysClr>
            </a:solidFill>
            <a:prstDash val="solid"/>
            <a:miter lim="800000"/>
          </a:ln>
          <a:effectLst/>
        </p:spPr>
        <p:txBody>
          <a:bodyPr lIns="54610" tIns="54610" rIns="54610" bIns="5461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sz="1200" kern="0" dirty="0">
                <a:solidFill>
                  <a:srgbClr val="000000"/>
                </a:solidFill>
                <a:latin typeface="Meiryo UI" panose="020B0604030504040204" pitchFamily="50" charset="-128"/>
                <a:ea typeface="Meiryo UI" panose="020B0604030504040204" pitchFamily="50" charset="-128"/>
              </a:rPr>
              <a:t>0</a:t>
            </a:r>
            <a:endParaRPr kumimoji="0"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1481237675"/>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1932266666"/>
              </p:ext>
            </p:extLst>
          </p:nvPr>
        </p:nvGraphicFramePr>
        <p:xfrm>
          <a:off x="141614" y="864069"/>
          <a:ext cx="9709396" cy="5876096"/>
        </p:xfrm>
        <a:graphic>
          <a:graphicData uri="http://schemas.openxmlformats.org/drawingml/2006/table">
            <a:tbl>
              <a:tblPr firstRow="1" bandRow="1">
                <a:tableStyleId>{2D5ABB26-0587-4C30-8999-92F81FD0307C}</a:tableStyleId>
              </a:tblPr>
              <a:tblGrid>
                <a:gridCol w="961322">
                  <a:extLst>
                    <a:ext uri="{9D8B030D-6E8A-4147-A177-3AD203B41FA5}">
                      <a16:colId xmlns:a16="http://schemas.microsoft.com/office/drawing/2014/main" val="358073148"/>
                    </a:ext>
                  </a:extLst>
                </a:gridCol>
                <a:gridCol w="8748074">
                  <a:extLst>
                    <a:ext uri="{9D8B030D-6E8A-4147-A177-3AD203B41FA5}">
                      <a16:colId xmlns:a16="http://schemas.microsoft.com/office/drawing/2014/main" val="1235158156"/>
                    </a:ext>
                  </a:extLst>
                </a:gridCol>
              </a:tblGrid>
              <a:tr h="0">
                <a:tc>
                  <a:txBody>
                    <a:bodyPr/>
                    <a:lstStyle/>
                    <a:p>
                      <a:pPr algn="l"/>
                      <a:r>
                        <a:rPr kumimoji="1" lang="ja-JP" altLang="en-US" sz="1200" b="0" dirty="0">
                          <a:latin typeface="Meiryo UI" panose="020B0604030504040204" pitchFamily="50" charset="-128"/>
                          <a:ea typeface="Meiryo UI" panose="020B0604030504040204" pitchFamily="50" charset="-128"/>
                        </a:rPr>
                        <a:t>業務プロセス</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a:t>
                      </a:r>
                      <a:r>
                        <a:rPr kumimoji="1" lang="en-US" altLang="ja-JP" sz="1200" b="0" dirty="0">
                          <a:latin typeface="Meiryo UI" panose="020B0604030504040204" pitchFamily="50" charset="-128"/>
                          <a:ea typeface="Meiryo UI" panose="020B0604030504040204" pitchFamily="50" charset="-128"/>
                        </a:rPr>
                        <a:t>03:[</a:t>
                      </a:r>
                      <a:r>
                        <a:rPr kumimoji="1" lang="ja-JP" altLang="en-US" sz="1200" b="0" dirty="0">
                          <a:latin typeface="Meiryo UI" panose="020B0604030504040204" pitchFamily="50" charset="-128"/>
                          <a:ea typeface="Meiryo UI" panose="020B0604030504040204" pitchFamily="50" charset="-128"/>
                        </a:rPr>
                        <a:t>認定事業者</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供給電力量</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設備・</a:t>
                      </a:r>
                      <a:r>
                        <a:rPr kumimoji="1" lang="en-US" altLang="ja-JP" sz="1200" b="0" dirty="0">
                          <a:latin typeface="Meiryo UI" panose="020B0604030504040204" pitchFamily="50" charset="-128"/>
                          <a:ea typeface="Meiryo UI" panose="020B0604030504040204" pitchFamily="50" charset="-128"/>
                        </a:rPr>
                        <a:t>30</a:t>
                      </a:r>
                      <a:r>
                        <a:rPr kumimoji="1" lang="ja-JP" altLang="en-US" sz="1200" b="0" dirty="0">
                          <a:latin typeface="Meiryo UI" panose="020B0604030504040204" pitchFamily="50" charset="-128"/>
                          <a:ea typeface="Meiryo UI" panose="020B0604030504040204" pitchFamily="50" charset="-128"/>
                        </a:rPr>
                        <a:t>分コマ</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登録」「</a:t>
                      </a:r>
                      <a:r>
                        <a:rPr kumimoji="1" lang="en-US" altLang="ja-JP" sz="1200" b="0" dirty="0">
                          <a:latin typeface="Meiryo UI" panose="020B0604030504040204" pitchFamily="50" charset="-128"/>
                          <a:ea typeface="Meiryo UI" panose="020B0604030504040204" pitchFamily="50" charset="-128"/>
                        </a:rPr>
                        <a:t>08:[TSO]</a:t>
                      </a:r>
                      <a:r>
                        <a:rPr kumimoji="1" lang="ja-JP" altLang="en-US" sz="1200" b="0" dirty="0">
                          <a:latin typeface="Meiryo UI" panose="020B0604030504040204" pitchFamily="50" charset="-128"/>
                          <a:ea typeface="Meiryo UI" panose="020B0604030504040204" pitchFamily="50" charset="-128"/>
                        </a:rPr>
                        <a:t>供給電力量</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設備・</a:t>
                      </a:r>
                      <a:r>
                        <a:rPr kumimoji="1" lang="en-US" altLang="ja-JP" sz="1200" b="0" dirty="0">
                          <a:latin typeface="Meiryo UI" panose="020B0604030504040204" pitchFamily="50" charset="-128"/>
                          <a:ea typeface="Meiryo UI" panose="020B0604030504040204" pitchFamily="50" charset="-128"/>
                        </a:rPr>
                        <a:t>30</a:t>
                      </a:r>
                      <a:r>
                        <a:rPr kumimoji="1" lang="ja-JP" altLang="en-US" sz="1200" b="0" dirty="0">
                          <a:latin typeface="Meiryo UI" panose="020B0604030504040204" pitchFamily="50" charset="-128"/>
                          <a:ea typeface="Meiryo UI" panose="020B0604030504040204" pitchFamily="50" charset="-128"/>
                        </a:rPr>
                        <a:t>分コマ</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登録」「</a:t>
                      </a:r>
                      <a:r>
                        <a:rPr kumimoji="1" lang="en-US" altLang="ja-JP" sz="1200" b="0" dirty="0">
                          <a:latin typeface="Meiryo UI" panose="020B0604030504040204" pitchFamily="50" charset="-128"/>
                          <a:ea typeface="Meiryo UI" panose="020B0604030504040204" pitchFamily="50" charset="-128"/>
                        </a:rPr>
                        <a:t>09:</a:t>
                      </a:r>
                      <a:r>
                        <a:rPr kumimoji="1" lang="zh-TW" altLang="en-US" sz="1200" b="0" dirty="0">
                          <a:latin typeface="Meiryo UI" panose="020B0604030504040204" pitchFamily="50" charset="-128"/>
                          <a:ea typeface="Meiryo UI" panose="020B0604030504040204" pitchFamily="50" charset="-128"/>
                        </a:rPr>
                        <a:t>供給電力量</a:t>
                      </a:r>
                      <a:r>
                        <a:rPr kumimoji="1" lang="en-US" altLang="zh-TW" sz="1200" b="0" dirty="0">
                          <a:latin typeface="Meiryo UI" panose="020B0604030504040204" pitchFamily="50" charset="-128"/>
                          <a:ea typeface="Meiryo UI" panose="020B0604030504040204" pitchFamily="50" charset="-128"/>
                        </a:rPr>
                        <a:t>(</a:t>
                      </a:r>
                      <a:r>
                        <a:rPr kumimoji="1" lang="zh-TW" altLang="en-US" sz="1200" b="0" dirty="0">
                          <a:latin typeface="Meiryo UI" panose="020B0604030504040204" pitchFamily="50" charset="-128"/>
                          <a:ea typeface="Meiryo UI" panose="020B0604030504040204" pitchFamily="50" charset="-128"/>
                        </a:rPr>
                        <a:t>当月度</a:t>
                      </a:r>
                      <a:r>
                        <a:rPr kumimoji="1" lang="en-US" altLang="zh-TW" sz="1200" b="0" dirty="0">
                          <a:latin typeface="Meiryo UI" panose="020B0604030504040204" pitchFamily="50" charset="-128"/>
                          <a:ea typeface="Meiryo UI" panose="020B0604030504040204" pitchFamily="50" charset="-128"/>
                        </a:rPr>
                        <a:t>)</a:t>
                      </a:r>
                      <a:r>
                        <a:rPr kumimoji="1" lang="zh-TW" altLang="en-US" sz="1200" b="0" dirty="0">
                          <a:latin typeface="Meiryo UI" panose="020B0604030504040204" pitchFamily="50" charset="-128"/>
                          <a:ea typeface="Meiryo UI" panose="020B0604030504040204" pitchFamily="50" charset="-128"/>
                        </a:rPr>
                        <a:t>算定</a:t>
                      </a:r>
                      <a:r>
                        <a:rPr kumimoji="1" lang="ja-JP" altLang="en-US" sz="1200" b="0" dirty="0">
                          <a:latin typeface="Meiryo UI" panose="020B0604030504040204" pitchFamily="50" charset="-128"/>
                          <a:ea typeface="Meiryo UI" panose="020B0604030504040204" pitchFamily="50" charset="-128"/>
                        </a:rPr>
                        <a:t>」</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0">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業務詳細仕様</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2081878"/>
                  </a:ext>
                </a:extLst>
              </a:tr>
              <a:tr h="5327456">
                <a:tc gridSpan="2">
                  <a:txBody>
                    <a:bodyPr/>
                    <a:lstStyle/>
                    <a:p>
                      <a:pPr lvl="0">
                        <a:defRPr/>
                      </a:pPr>
                      <a:r>
                        <a:rPr kumimoji="0" lang="ja-JP" altLang="en-US" sz="1100" b="1" u="sng" kern="0" dirty="0">
                          <a:solidFill>
                            <a:srgbClr val="000000">
                              <a:lumMod val="100000"/>
                            </a:srgbClr>
                          </a:solidFill>
                          <a:latin typeface="Meiryo UI"/>
                          <a:ea typeface="Meiryo UI"/>
                        </a:rPr>
                        <a:t>供給電力量の算定方法</a:t>
                      </a:r>
                      <a:r>
                        <a:rPr kumimoji="0" lang="en-US" altLang="ja-JP" sz="1100" b="1" u="sng" kern="0" dirty="0">
                          <a:solidFill>
                            <a:srgbClr val="000000">
                              <a:lumMod val="100000"/>
                            </a:srgbClr>
                          </a:solidFill>
                          <a:latin typeface="Meiryo UI"/>
                          <a:ea typeface="Meiryo UI"/>
                        </a:rPr>
                        <a:t>(1/3)</a:t>
                      </a:r>
                    </a:p>
                    <a:p>
                      <a:pPr lvl="0">
                        <a:defRPr/>
                      </a:pPr>
                      <a:endParaRPr kumimoji="0" lang="en-US" altLang="ja-JP" sz="1100" b="0" u="none" kern="0" dirty="0">
                        <a:solidFill>
                          <a:srgbClr val="000000">
                            <a:lumMod val="100000"/>
                          </a:srgbClr>
                        </a:solidFill>
                        <a:latin typeface="Meiryo UI"/>
                        <a:ea typeface="Meiryo UI"/>
                      </a:endParaRPr>
                    </a:p>
                    <a:p>
                      <a:pPr lvl="0">
                        <a:defRPr/>
                      </a:pPr>
                      <a:r>
                        <a:rPr kumimoji="0" lang="en-US" altLang="ja-JP" sz="1100" b="0" u="none" kern="0" dirty="0">
                          <a:solidFill>
                            <a:srgbClr val="000000">
                              <a:lumMod val="100000"/>
                            </a:srgbClr>
                          </a:solidFill>
                          <a:latin typeface="Meiryo UI"/>
                          <a:ea typeface="Meiryo UI"/>
                        </a:rPr>
                        <a:t>【</a:t>
                      </a:r>
                      <a:r>
                        <a:rPr kumimoji="1" lang="ja-JP" altLang="en-US" sz="1100" dirty="0">
                          <a:latin typeface="Meiryo UI" panose="020B0604030504040204" pitchFamily="50" charset="-128"/>
                          <a:ea typeface="Meiryo UI" panose="020B0604030504040204" pitchFamily="50" charset="-128"/>
                        </a:rPr>
                        <a:t>当月検針データの確定イメージ</a:t>
                      </a:r>
                      <a:r>
                        <a:rPr kumimoji="0" lang="en-US" altLang="ja-JP" sz="1100" b="0" u="none" kern="0" dirty="0">
                          <a:solidFill>
                            <a:srgbClr val="000000">
                              <a:lumMod val="100000"/>
                            </a:srgbClr>
                          </a:solidFill>
                          <a:latin typeface="Meiryo UI"/>
                          <a:ea typeface="Meiryo UI"/>
                        </a:rPr>
                        <a:t>】</a:t>
                      </a:r>
                    </a:p>
                    <a:p>
                      <a:pPr marL="171450" lvl="0" indent="-171450">
                        <a:buFont typeface="Arial" panose="020B0604020202020204" pitchFamily="34" charset="0"/>
                        <a:buChar char="•"/>
                        <a:defRPr/>
                      </a:pPr>
                      <a:r>
                        <a:rPr kumimoji="0" lang="ja-JP" altLang="en-US" sz="1100" b="0" u="none" kern="0" dirty="0">
                          <a:solidFill>
                            <a:srgbClr val="000000">
                              <a:lumMod val="100000"/>
                            </a:srgbClr>
                          </a:solidFill>
                          <a:latin typeface="Meiryo UI"/>
                          <a:ea typeface="Meiryo UI"/>
                        </a:rPr>
                        <a:t>各エリアの一般送配電事業者は当月分の検針データがすべて確定した後に、広域機関に対して供給電力量</a:t>
                      </a:r>
                      <a:r>
                        <a:rPr kumimoji="0" lang="en-US" altLang="ja-JP" sz="1100" b="0" u="none" kern="0" dirty="0">
                          <a:solidFill>
                            <a:srgbClr val="000000">
                              <a:lumMod val="100000"/>
                            </a:srgbClr>
                          </a:solidFill>
                          <a:latin typeface="Meiryo UI"/>
                          <a:ea typeface="Meiryo UI"/>
                        </a:rPr>
                        <a:t>(kWh)</a:t>
                      </a:r>
                      <a:r>
                        <a:rPr kumimoji="0" lang="ja-JP" altLang="en-US" sz="1100" b="0" u="none" kern="0" dirty="0">
                          <a:solidFill>
                            <a:srgbClr val="000000">
                              <a:lumMod val="100000"/>
                            </a:srgbClr>
                          </a:solidFill>
                          <a:latin typeface="Meiryo UI"/>
                          <a:ea typeface="Meiryo UI"/>
                        </a:rPr>
                        <a:t>の実績を連絡する。</a:t>
                      </a:r>
                      <a:endParaRPr kumimoji="0" lang="en-US" altLang="ja-JP" sz="1100" b="0" u="none" kern="0" dirty="0">
                        <a:solidFill>
                          <a:srgbClr val="000000">
                            <a:lumMod val="100000"/>
                          </a:srgbClr>
                        </a:solidFill>
                        <a:latin typeface="Meiryo UI"/>
                        <a:ea typeface="Meiryo UI"/>
                      </a:endParaRPr>
                    </a:p>
                    <a:p>
                      <a:pPr marL="171450" lvl="0" indent="-171450">
                        <a:buFont typeface="Arial" panose="020B0604020202020204" pitchFamily="34" charset="0"/>
                        <a:buChar char="•"/>
                        <a:defRPr/>
                      </a:pPr>
                      <a:r>
                        <a:rPr kumimoji="0" lang="ja-JP" altLang="en-US" sz="1100" b="0" u="none" kern="0" dirty="0">
                          <a:solidFill>
                            <a:srgbClr val="000000">
                              <a:lumMod val="100000"/>
                            </a:srgbClr>
                          </a:solidFill>
                          <a:latin typeface="Meiryo UI"/>
                          <a:ea typeface="Meiryo UI"/>
                        </a:rPr>
                        <a:t>ただし、参照価格を導出するための卸電力市場の価格は暦の値を使用する。</a:t>
                      </a:r>
                      <a:endParaRPr kumimoji="0" lang="en-US" altLang="ja-JP" sz="1100" b="0" u="none" kern="0" dirty="0">
                        <a:solidFill>
                          <a:srgbClr val="000000">
                            <a:lumMod val="100000"/>
                          </a:srgbClr>
                        </a:solidFill>
                        <a:latin typeface="Meiryo UI"/>
                        <a:ea typeface="Meiryo UI"/>
                      </a:endParaRPr>
                    </a:p>
                    <a:p>
                      <a:pPr lvl="0">
                        <a:defRPr/>
                      </a:pPr>
                      <a:endParaRPr kumimoji="0" lang="en-US" altLang="ja-JP" sz="1100" b="0" u="none" kern="0" dirty="0">
                        <a:solidFill>
                          <a:srgbClr val="000000">
                            <a:lumMod val="100000"/>
                          </a:srgbClr>
                        </a:solidFill>
                        <a:latin typeface="Meiryo UI"/>
                        <a:ea typeface="Meiryo UI"/>
                      </a:endParaRPr>
                    </a:p>
                    <a:p>
                      <a:pPr lvl="0">
                        <a:defRPr/>
                      </a:pPr>
                      <a:endParaRPr kumimoji="0" lang="en-US" altLang="ja-JP" sz="1100" b="0" u="none" kern="0" dirty="0">
                        <a:solidFill>
                          <a:srgbClr val="000000">
                            <a:lumMod val="100000"/>
                          </a:srgbClr>
                        </a:solidFill>
                        <a:latin typeface="Meiryo UI"/>
                        <a:ea typeface="Meiryo UI"/>
                      </a:endParaRPr>
                    </a:p>
                    <a:p>
                      <a:pPr lvl="0">
                        <a:defRPr/>
                      </a:pPr>
                      <a:endParaRPr kumimoji="0" lang="en-US" altLang="ja-JP" sz="1100" b="0" u="none" kern="0" dirty="0">
                        <a:solidFill>
                          <a:srgbClr val="000000">
                            <a:lumMod val="100000"/>
                          </a:srgbClr>
                        </a:solidFill>
                        <a:latin typeface="Meiryo UI"/>
                        <a:ea typeface="Meiryo UI"/>
                      </a:endParaRPr>
                    </a:p>
                    <a:p>
                      <a:pPr lvl="0">
                        <a:defRPr/>
                      </a:pPr>
                      <a:endParaRPr kumimoji="0" lang="en-US" altLang="ja-JP" sz="1100" b="0" u="none" kern="0" dirty="0">
                        <a:solidFill>
                          <a:srgbClr val="000000">
                            <a:lumMod val="100000"/>
                          </a:srgbClr>
                        </a:solidFill>
                        <a:latin typeface="Meiryo UI"/>
                        <a:ea typeface="Meiryo UI"/>
                      </a:endParaRPr>
                    </a:p>
                    <a:p>
                      <a:pPr lvl="0">
                        <a:defRPr/>
                      </a:pPr>
                      <a:endParaRPr kumimoji="0" lang="en-US" altLang="ja-JP" sz="1100" b="0" u="none" kern="0" dirty="0">
                        <a:solidFill>
                          <a:srgbClr val="000000">
                            <a:lumMod val="100000"/>
                          </a:srgbClr>
                        </a:solidFill>
                        <a:latin typeface="Meiryo UI"/>
                        <a:ea typeface="Meiryo UI"/>
                      </a:endParaRPr>
                    </a:p>
                    <a:p>
                      <a:pPr lvl="0">
                        <a:defRPr/>
                      </a:pPr>
                      <a:endParaRPr kumimoji="0" lang="en-US" altLang="ja-JP" sz="1100" b="0" u="none" kern="0" dirty="0">
                        <a:solidFill>
                          <a:srgbClr val="000000">
                            <a:lumMod val="100000"/>
                          </a:srgbClr>
                        </a:solidFill>
                        <a:latin typeface="Meiryo UI"/>
                        <a:ea typeface="Meiryo UI"/>
                      </a:endParaRPr>
                    </a:p>
                    <a:p>
                      <a:pPr lvl="0">
                        <a:defRPr/>
                      </a:pPr>
                      <a:endParaRPr kumimoji="0" lang="en-US" altLang="ja-JP" sz="1100" b="0" u="none" kern="0" dirty="0">
                        <a:solidFill>
                          <a:srgbClr val="000000">
                            <a:lumMod val="100000"/>
                          </a:srgbClr>
                        </a:solidFill>
                        <a:latin typeface="Meiryo UI"/>
                        <a:ea typeface="Meiryo UI"/>
                      </a:endParaRPr>
                    </a:p>
                    <a:p>
                      <a:pPr lvl="0">
                        <a:defRPr/>
                      </a:pPr>
                      <a:endParaRPr kumimoji="0" lang="en-US" altLang="ja-JP" sz="1100" b="0" u="none" kern="0" dirty="0">
                        <a:solidFill>
                          <a:srgbClr val="000000">
                            <a:lumMod val="100000"/>
                          </a:srgbClr>
                        </a:solidFill>
                        <a:latin typeface="Meiryo UI"/>
                        <a:ea typeface="Meiryo UI"/>
                      </a:endParaRPr>
                    </a:p>
                    <a:p>
                      <a:pPr lvl="0">
                        <a:defRPr/>
                      </a:pPr>
                      <a:endParaRPr kumimoji="0" lang="en-US" altLang="ja-JP" sz="1100" b="0" u="none" kern="0" dirty="0">
                        <a:solidFill>
                          <a:srgbClr val="000000">
                            <a:lumMod val="100000"/>
                          </a:srgbClr>
                        </a:solidFill>
                        <a:latin typeface="Meiryo UI"/>
                        <a:ea typeface="Meiryo UI"/>
                      </a:endParaRPr>
                    </a:p>
                    <a:p>
                      <a:pPr lvl="0">
                        <a:defRPr/>
                      </a:pPr>
                      <a:endParaRPr kumimoji="0" lang="en-US" altLang="ja-JP" sz="1100" b="0" u="none" kern="0" dirty="0">
                        <a:solidFill>
                          <a:srgbClr val="000000">
                            <a:lumMod val="100000"/>
                          </a:srgbClr>
                        </a:solidFill>
                        <a:latin typeface="Meiryo UI"/>
                        <a:ea typeface="Meiryo UI"/>
                      </a:endParaRPr>
                    </a:p>
                    <a:p>
                      <a:pPr lvl="0">
                        <a:defRPr/>
                      </a:pPr>
                      <a:endParaRPr kumimoji="0" lang="en-US" altLang="ja-JP" sz="1100" b="0" u="none" kern="0" dirty="0">
                        <a:solidFill>
                          <a:srgbClr val="000000">
                            <a:lumMod val="100000"/>
                          </a:srgbClr>
                        </a:solidFill>
                        <a:latin typeface="Meiryo UI"/>
                        <a:ea typeface="Meiryo UI"/>
                      </a:endParaRPr>
                    </a:p>
                    <a:p>
                      <a:pPr lvl="0">
                        <a:defRPr/>
                      </a:pPr>
                      <a:endParaRPr kumimoji="0" lang="en-US" altLang="ja-JP" sz="1100" b="0" u="none" kern="0" dirty="0">
                        <a:solidFill>
                          <a:srgbClr val="000000">
                            <a:lumMod val="100000"/>
                          </a:srgbClr>
                        </a:solidFill>
                        <a:latin typeface="Meiryo UI"/>
                        <a:ea typeface="Meiryo UI"/>
                      </a:endParaRPr>
                    </a:p>
                    <a:p>
                      <a:pPr lvl="0">
                        <a:defRPr/>
                      </a:pPr>
                      <a:r>
                        <a:rPr kumimoji="0" lang="ja-JP" altLang="en-US" sz="1100" b="0" u="none" kern="0" dirty="0">
                          <a:solidFill>
                            <a:srgbClr val="000000">
                              <a:lumMod val="100000"/>
                            </a:srgbClr>
                          </a:solidFill>
                          <a:latin typeface="Meiryo UI"/>
                          <a:ea typeface="Meiryo UI"/>
                        </a:rPr>
                        <a:t>また、</a:t>
                      </a:r>
                      <a:r>
                        <a:rPr kumimoji="0" lang="en-US" altLang="ja-JP" sz="1100" b="0" u="none" kern="0" dirty="0">
                          <a:solidFill>
                            <a:srgbClr val="000000">
                              <a:lumMod val="100000"/>
                            </a:srgbClr>
                          </a:solidFill>
                          <a:latin typeface="Meiryo UI"/>
                          <a:ea typeface="Meiryo UI"/>
                        </a:rPr>
                        <a:t>FIT</a:t>
                      </a:r>
                      <a:r>
                        <a:rPr kumimoji="0" lang="ja-JP" altLang="en-US" sz="1100" b="0" u="none" kern="0" dirty="0">
                          <a:solidFill>
                            <a:srgbClr val="000000">
                              <a:lumMod val="100000"/>
                            </a:srgbClr>
                          </a:solidFill>
                          <a:latin typeface="Meiryo UI"/>
                          <a:ea typeface="Meiryo UI"/>
                        </a:rPr>
                        <a:t>から</a:t>
                      </a:r>
                      <a:r>
                        <a:rPr kumimoji="0" lang="en-US" altLang="ja-JP" sz="1100" b="0" u="none" kern="0" dirty="0">
                          <a:solidFill>
                            <a:srgbClr val="000000">
                              <a:lumMod val="100000"/>
                            </a:srgbClr>
                          </a:solidFill>
                          <a:latin typeface="Meiryo UI"/>
                          <a:ea typeface="Meiryo UI"/>
                        </a:rPr>
                        <a:t>FIP</a:t>
                      </a:r>
                      <a:r>
                        <a:rPr kumimoji="0" lang="ja-JP" altLang="en-US" sz="1100" b="0" u="none" kern="0" dirty="0">
                          <a:solidFill>
                            <a:srgbClr val="000000">
                              <a:lumMod val="100000"/>
                            </a:srgbClr>
                          </a:solidFill>
                          <a:latin typeface="Meiryo UI"/>
                          <a:ea typeface="Meiryo UI"/>
                        </a:rPr>
                        <a:t>へ移行した場合、過渡期における検針月と算定処理の考え方は以下のとおり。</a:t>
                      </a:r>
                      <a:endParaRPr kumimoji="0" lang="en-US" altLang="ja-JP" sz="1100" b="0" u="none" kern="0" dirty="0">
                        <a:solidFill>
                          <a:srgbClr val="000000">
                            <a:lumMod val="100000"/>
                          </a:srgbClr>
                        </a:solidFill>
                        <a:latin typeface="Meiryo UI"/>
                        <a:ea typeface="Meiryo UI"/>
                      </a:endParaRPr>
                    </a:p>
                    <a:p>
                      <a:pPr marL="0" lvl="0" indent="0">
                        <a:buFont typeface="Arial" panose="020B0604020202020204" pitchFamily="34" charset="0"/>
                        <a:buNone/>
                        <a:defRPr/>
                      </a:pPr>
                      <a:r>
                        <a:rPr kumimoji="0" lang="ja-JP" altLang="en-US" sz="1100" b="0" u="none" kern="0" dirty="0">
                          <a:solidFill>
                            <a:srgbClr val="000000">
                              <a:lumMod val="100000"/>
                            </a:srgbClr>
                          </a:solidFill>
                          <a:latin typeface="Meiryo UI"/>
                          <a:ea typeface="Meiryo UI"/>
                        </a:rPr>
                        <a:t>　➢ </a:t>
                      </a:r>
                      <a:r>
                        <a:rPr kumimoji="0" lang="en-US" altLang="ja-JP" sz="1100" b="0" u="none" kern="0" dirty="0">
                          <a:solidFill>
                            <a:srgbClr val="000000">
                              <a:lumMod val="100000"/>
                            </a:srgbClr>
                          </a:solidFill>
                          <a:latin typeface="Meiryo UI"/>
                          <a:ea typeface="Meiryo UI"/>
                        </a:rPr>
                        <a:t>FIT</a:t>
                      </a:r>
                      <a:r>
                        <a:rPr kumimoji="0" lang="ja-JP" altLang="en-US" sz="1100" b="0" u="none" kern="0" dirty="0">
                          <a:solidFill>
                            <a:srgbClr val="000000">
                              <a:lumMod val="100000"/>
                            </a:srgbClr>
                          </a:solidFill>
                          <a:latin typeface="Meiryo UI"/>
                          <a:ea typeface="Meiryo UI"/>
                        </a:rPr>
                        <a:t>→</a:t>
                      </a:r>
                      <a:r>
                        <a:rPr kumimoji="0" lang="en-US" altLang="ja-JP" sz="1100" b="0" u="none" kern="0" dirty="0">
                          <a:solidFill>
                            <a:srgbClr val="000000">
                              <a:lumMod val="100000"/>
                            </a:srgbClr>
                          </a:solidFill>
                          <a:latin typeface="Meiryo UI"/>
                          <a:ea typeface="Meiryo UI"/>
                        </a:rPr>
                        <a:t>FIP</a:t>
                      </a:r>
                      <a:r>
                        <a:rPr kumimoji="0" lang="ja-JP" altLang="en-US" sz="1100" b="0" u="none" kern="0" dirty="0">
                          <a:solidFill>
                            <a:srgbClr val="000000">
                              <a:lumMod val="100000"/>
                            </a:srgbClr>
                          </a:solidFill>
                          <a:latin typeface="Meiryo UI"/>
                          <a:ea typeface="Meiryo UI"/>
                        </a:rPr>
                        <a:t>切替時点で検針中のデータはすべて</a:t>
                      </a:r>
                      <a:r>
                        <a:rPr kumimoji="0" lang="en-US" altLang="ja-JP" sz="1100" b="0" u="none" kern="0" dirty="0">
                          <a:solidFill>
                            <a:srgbClr val="000000">
                              <a:lumMod val="100000"/>
                            </a:srgbClr>
                          </a:solidFill>
                          <a:latin typeface="Meiryo UI"/>
                          <a:ea typeface="Meiryo UI"/>
                        </a:rPr>
                        <a:t>FIT</a:t>
                      </a:r>
                      <a:r>
                        <a:rPr kumimoji="0" lang="ja-JP" altLang="en-US" sz="1100" b="0" u="none" kern="0" dirty="0">
                          <a:solidFill>
                            <a:srgbClr val="000000">
                              <a:lumMod val="100000"/>
                            </a:srgbClr>
                          </a:solidFill>
                          <a:latin typeface="Meiryo UI"/>
                          <a:ea typeface="Meiryo UI"/>
                        </a:rPr>
                        <a:t>算定諸元として処理</a:t>
                      </a:r>
                      <a:r>
                        <a:rPr kumimoji="0" lang="en-US" altLang="ja-JP" sz="1100" b="0" u="none" kern="0" dirty="0">
                          <a:solidFill>
                            <a:srgbClr val="000000">
                              <a:lumMod val="100000"/>
                            </a:srgbClr>
                          </a:solidFill>
                          <a:latin typeface="Meiryo UI"/>
                          <a:ea typeface="Meiryo UI"/>
                        </a:rPr>
                        <a:t>(FIT</a:t>
                      </a:r>
                      <a:r>
                        <a:rPr kumimoji="0" lang="ja-JP" altLang="en-US" sz="1100" b="0" u="none" kern="0" dirty="0">
                          <a:solidFill>
                            <a:srgbClr val="000000">
                              <a:lumMod val="100000"/>
                            </a:srgbClr>
                          </a:solidFill>
                          <a:latin typeface="Meiryo UI"/>
                          <a:ea typeface="Meiryo UI"/>
                        </a:rPr>
                        <a:t>最終月</a:t>
                      </a:r>
                      <a:r>
                        <a:rPr kumimoji="0" lang="en-US" altLang="ja-JP" sz="1100" b="0" u="none" kern="0" dirty="0">
                          <a:solidFill>
                            <a:srgbClr val="000000">
                              <a:lumMod val="100000"/>
                            </a:srgbClr>
                          </a:solidFill>
                          <a:latin typeface="Meiryo UI"/>
                          <a:ea typeface="Meiryo UI"/>
                        </a:rPr>
                        <a:t>)</a:t>
                      </a:r>
                      <a:r>
                        <a:rPr kumimoji="0" lang="ja-JP" altLang="en-US" sz="1100" b="0" u="none" kern="0" dirty="0">
                          <a:solidFill>
                            <a:srgbClr val="000000">
                              <a:lumMod val="100000"/>
                            </a:srgbClr>
                          </a:solidFill>
                          <a:latin typeface="Meiryo UI"/>
                          <a:ea typeface="Meiryo UI"/>
                        </a:rPr>
                        <a:t>し、</a:t>
                      </a:r>
                      <a:r>
                        <a:rPr kumimoji="0" lang="en-US" altLang="ja-JP" sz="1100" b="0" u="none" kern="0" dirty="0">
                          <a:solidFill>
                            <a:srgbClr val="000000">
                              <a:lumMod val="100000"/>
                            </a:srgbClr>
                          </a:solidFill>
                          <a:latin typeface="Meiryo UI"/>
                          <a:ea typeface="Meiryo UI"/>
                        </a:rPr>
                        <a:t>FIP</a:t>
                      </a:r>
                      <a:r>
                        <a:rPr kumimoji="0" lang="ja-JP" altLang="en-US" sz="1100" b="0" u="none" kern="0" dirty="0">
                          <a:solidFill>
                            <a:srgbClr val="000000">
                              <a:lumMod val="100000"/>
                            </a:srgbClr>
                          </a:solidFill>
                          <a:latin typeface="Meiryo UI"/>
                          <a:ea typeface="Meiryo UI"/>
                        </a:rPr>
                        <a:t>初回算定は翌検針月のデータを使用する。</a:t>
                      </a:r>
                      <a:endParaRPr kumimoji="0" lang="en-US" altLang="ja-JP" sz="1100" b="0" u="none" kern="0" dirty="0">
                        <a:solidFill>
                          <a:srgbClr val="000000">
                            <a:lumMod val="100000"/>
                          </a:srgbClr>
                        </a:solidFill>
                        <a:latin typeface="Meiryo UI"/>
                        <a:ea typeface="Meiryo UI"/>
                      </a:endParaRPr>
                    </a:p>
                    <a:p>
                      <a:pPr marL="0" lvl="0" indent="0">
                        <a:buFont typeface="Arial" panose="020B0604020202020204" pitchFamily="34" charset="0"/>
                        <a:buNone/>
                        <a:defRPr/>
                      </a:pPr>
                      <a:r>
                        <a:rPr kumimoji="0" lang="ja-JP" altLang="en-US" sz="1100" b="0" u="none" kern="0" dirty="0">
                          <a:solidFill>
                            <a:srgbClr val="000000">
                              <a:lumMod val="100000"/>
                            </a:srgbClr>
                          </a:solidFill>
                          <a:latin typeface="Meiryo UI"/>
                          <a:ea typeface="Meiryo UI"/>
                        </a:rPr>
                        <a:t>　　（ひと月分の算定処理に複数の検針月データは混在しない）</a:t>
                      </a:r>
                      <a:endParaRPr kumimoji="0" lang="en-US" altLang="ja-JP" sz="1100" b="0" u="none" kern="0" dirty="0">
                        <a:solidFill>
                          <a:srgbClr val="000000">
                            <a:lumMod val="100000"/>
                          </a:srgbClr>
                        </a:solidFill>
                        <a:latin typeface="Meiryo UI"/>
                        <a:ea typeface="Meiryo UI"/>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77678721"/>
                  </a:ext>
                </a:extLst>
              </a:tr>
            </a:tbl>
          </a:graphicData>
        </a:graphic>
      </p:graphicFrame>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zh-TW" altLang="en-US" dirty="0">
                <a:latin typeface="Meiryo UI" panose="020B0604030504040204" pitchFamily="50" charset="-128"/>
                <a:ea typeface="Meiryo UI" panose="020B0604030504040204" pitchFamily="50" charset="-128"/>
              </a:rPr>
              <a:t>業務詳細仕様</a:t>
            </a:r>
            <a:br>
              <a:rPr lang="en-US" altLang="ja-JP" dirty="0">
                <a:latin typeface="Meiryo UI" panose="020B0604030504040204" pitchFamily="50" charset="-128"/>
                <a:ea typeface="Meiryo UI" panose="020B0604030504040204" pitchFamily="50" charset="-128"/>
              </a:rPr>
            </a:br>
            <a:r>
              <a:rPr lang="ja-JP" altLang="en-US" dirty="0">
                <a:latin typeface="Meiryo UI" panose="020B0604030504040204" pitchFamily="50" charset="-128"/>
                <a:ea typeface="Meiryo UI" panose="020B0604030504040204" pitchFamily="50" charset="-128"/>
              </a:rPr>
              <a:t>事前準備：</a:t>
            </a:r>
            <a:r>
              <a:rPr lang="zh-TW" altLang="en-US" dirty="0">
                <a:latin typeface="Meiryo UI" panose="020B0604030504040204" pitchFamily="50" charset="-128"/>
                <a:ea typeface="Meiryo UI" panose="020B0604030504040204" pitchFamily="50" charset="-128"/>
              </a:rPr>
              <a:t>算定諸元管理 </a:t>
            </a:r>
            <a:r>
              <a:rPr lang="en-US" altLang="zh-TW" dirty="0">
                <a:latin typeface="Meiryo UI" panose="020B0604030504040204" pitchFamily="50" charset="-128"/>
                <a:ea typeface="Meiryo UI" panose="020B0604030504040204" pitchFamily="50" charset="-128"/>
              </a:rPr>
              <a:t>– </a:t>
            </a:r>
            <a:r>
              <a:rPr lang="zh-TW" altLang="en-US" dirty="0">
                <a:latin typeface="Meiryo UI" panose="020B0604030504040204" pitchFamily="50" charset="-128"/>
                <a:ea typeface="Meiryo UI" panose="020B0604030504040204" pitchFamily="50" charset="-128"/>
              </a:rPr>
              <a:t>供給電力量</a:t>
            </a:r>
            <a:endParaRPr kumimoji="1" lang="ja-JP" altLang="en-US" dirty="0">
              <a:latin typeface="Meiryo UI" panose="020B0604030504040204" pitchFamily="50" charset="-128"/>
              <a:ea typeface="Meiryo UI" panose="020B0604030504040204" pitchFamily="50" charset="-128"/>
            </a:endParaRPr>
          </a:p>
        </p:txBody>
      </p:sp>
      <p:graphicFrame>
        <p:nvGraphicFramePr>
          <p:cNvPr id="3" name="表 2">
            <a:extLst>
              <a:ext uri="{FF2B5EF4-FFF2-40B4-BE49-F238E27FC236}">
                <a16:creationId xmlns:a16="http://schemas.microsoft.com/office/drawing/2014/main" id="{8D6AFD31-DA21-4178-83CC-8653F8ABB18A}"/>
              </a:ext>
            </a:extLst>
          </p:cNvPr>
          <p:cNvGraphicFramePr>
            <a:graphicFrameLocks noGrp="1"/>
          </p:cNvGraphicFramePr>
          <p:nvPr>
            <p:extLst>
              <p:ext uri="{D42A27DB-BD31-4B8C-83A1-F6EECF244321}">
                <p14:modId xmlns:p14="http://schemas.microsoft.com/office/powerpoint/2010/main" val="866517464"/>
              </p:ext>
            </p:extLst>
          </p:nvPr>
        </p:nvGraphicFramePr>
        <p:xfrm>
          <a:off x="387340" y="2453093"/>
          <a:ext cx="7579783" cy="1318800"/>
        </p:xfrm>
        <a:graphic>
          <a:graphicData uri="http://schemas.openxmlformats.org/drawingml/2006/table">
            <a:tbl>
              <a:tblPr firstRow="1" bandRow="1">
                <a:tableStyleId>{2D5ABB26-0587-4C30-8999-92F81FD0307C}</a:tableStyleId>
              </a:tblPr>
              <a:tblGrid>
                <a:gridCol w="510127">
                  <a:extLst>
                    <a:ext uri="{9D8B030D-6E8A-4147-A177-3AD203B41FA5}">
                      <a16:colId xmlns:a16="http://schemas.microsoft.com/office/drawing/2014/main" val="3418483926"/>
                    </a:ext>
                  </a:extLst>
                </a:gridCol>
                <a:gridCol w="294569">
                  <a:extLst>
                    <a:ext uri="{9D8B030D-6E8A-4147-A177-3AD203B41FA5}">
                      <a16:colId xmlns:a16="http://schemas.microsoft.com/office/drawing/2014/main" val="2723065059"/>
                    </a:ext>
                  </a:extLst>
                </a:gridCol>
                <a:gridCol w="294569">
                  <a:extLst>
                    <a:ext uri="{9D8B030D-6E8A-4147-A177-3AD203B41FA5}">
                      <a16:colId xmlns:a16="http://schemas.microsoft.com/office/drawing/2014/main" val="460080118"/>
                    </a:ext>
                  </a:extLst>
                </a:gridCol>
                <a:gridCol w="294569">
                  <a:extLst>
                    <a:ext uri="{9D8B030D-6E8A-4147-A177-3AD203B41FA5}">
                      <a16:colId xmlns:a16="http://schemas.microsoft.com/office/drawing/2014/main" val="4153371196"/>
                    </a:ext>
                  </a:extLst>
                </a:gridCol>
                <a:gridCol w="294569">
                  <a:extLst>
                    <a:ext uri="{9D8B030D-6E8A-4147-A177-3AD203B41FA5}">
                      <a16:colId xmlns:a16="http://schemas.microsoft.com/office/drawing/2014/main" val="2892213136"/>
                    </a:ext>
                  </a:extLst>
                </a:gridCol>
                <a:gridCol w="294569">
                  <a:extLst>
                    <a:ext uri="{9D8B030D-6E8A-4147-A177-3AD203B41FA5}">
                      <a16:colId xmlns:a16="http://schemas.microsoft.com/office/drawing/2014/main" val="3312594943"/>
                    </a:ext>
                  </a:extLst>
                </a:gridCol>
                <a:gridCol w="294569">
                  <a:extLst>
                    <a:ext uri="{9D8B030D-6E8A-4147-A177-3AD203B41FA5}">
                      <a16:colId xmlns:a16="http://schemas.microsoft.com/office/drawing/2014/main" val="301803830"/>
                    </a:ext>
                  </a:extLst>
                </a:gridCol>
                <a:gridCol w="294569">
                  <a:extLst>
                    <a:ext uri="{9D8B030D-6E8A-4147-A177-3AD203B41FA5}">
                      <a16:colId xmlns:a16="http://schemas.microsoft.com/office/drawing/2014/main" val="749948652"/>
                    </a:ext>
                  </a:extLst>
                </a:gridCol>
                <a:gridCol w="294569">
                  <a:extLst>
                    <a:ext uri="{9D8B030D-6E8A-4147-A177-3AD203B41FA5}">
                      <a16:colId xmlns:a16="http://schemas.microsoft.com/office/drawing/2014/main" val="4165783003"/>
                    </a:ext>
                  </a:extLst>
                </a:gridCol>
                <a:gridCol w="294569">
                  <a:extLst>
                    <a:ext uri="{9D8B030D-6E8A-4147-A177-3AD203B41FA5}">
                      <a16:colId xmlns:a16="http://schemas.microsoft.com/office/drawing/2014/main" val="599299627"/>
                    </a:ext>
                  </a:extLst>
                </a:gridCol>
                <a:gridCol w="294569">
                  <a:extLst>
                    <a:ext uri="{9D8B030D-6E8A-4147-A177-3AD203B41FA5}">
                      <a16:colId xmlns:a16="http://schemas.microsoft.com/office/drawing/2014/main" val="2969254059"/>
                    </a:ext>
                  </a:extLst>
                </a:gridCol>
                <a:gridCol w="294569">
                  <a:extLst>
                    <a:ext uri="{9D8B030D-6E8A-4147-A177-3AD203B41FA5}">
                      <a16:colId xmlns:a16="http://schemas.microsoft.com/office/drawing/2014/main" val="4262353851"/>
                    </a:ext>
                  </a:extLst>
                </a:gridCol>
                <a:gridCol w="294569">
                  <a:extLst>
                    <a:ext uri="{9D8B030D-6E8A-4147-A177-3AD203B41FA5}">
                      <a16:colId xmlns:a16="http://schemas.microsoft.com/office/drawing/2014/main" val="1650232002"/>
                    </a:ext>
                  </a:extLst>
                </a:gridCol>
                <a:gridCol w="294569">
                  <a:extLst>
                    <a:ext uri="{9D8B030D-6E8A-4147-A177-3AD203B41FA5}">
                      <a16:colId xmlns:a16="http://schemas.microsoft.com/office/drawing/2014/main" val="3934998015"/>
                    </a:ext>
                  </a:extLst>
                </a:gridCol>
                <a:gridCol w="294569">
                  <a:extLst>
                    <a:ext uri="{9D8B030D-6E8A-4147-A177-3AD203B41FA5}">
                      <a16:colId xmlns:a16="http://schemas.microsoft.com/office/drawing/2014/main" val="763509849"/>
                    </a:ext>
                  </a:extLst>
                </a:gridCol>
                <a:gridCol w="294569">
                  <a:extLst>
                    <a:ext uri="{9D8B030D-6E8A-4147-A177-3AD203B41FA5}">
                      <a16:colId xmlns:a16="http://schemas.microsoft.com/office/drawing/2014/main" val="1726509569"/>
                    </a:ext>
                  </a:extLst>
                </a:gridCol>
                <a:gridCol w="294569">
                  <a:extLst>
                    <a:ext uri="{9D8B030D-6E8A-4147-A177-3AD203B41FA5}">
                      <a16:colId xmlns:a16="http://schemas.microsoft.com/office/drawing/2014/main" val="1803055550"/>
                    </a:ext>
                  </a:extLst>
                </a:gridCol>
                <a:gridCol w="294569">
                  <a:extLst>
                    <a:ext uri="{9D8B030D-6E8A-4147-A177-3AD203B41FA5}">
                      <a16:colId xmlns:a16="http://schemas.microsoft.com/office/drawing/2014/main" val="462324463"/>
                    </a:ext>
                  </a:extLst>
                </a:gridCol>
                <a:gridCol w="294569">
                  <a:extLst>
                    <a:ext uri="{9D8B030D-6E8A-4147-A177-3AD203B41FA5}">
                      <a16:colId xmlns:a16="http://schemas.microsoft.com/office/drawing/2014/main" val="1314797311"/>
                    </a:ext>
                  </a:extLst>
                </a:gridCol>
                <a:gridCol w="294569">
                  <a:extLst>
                    <a:ext uri="{9D8B030D-6E8A-4147-A177-3AD203B41FA5}">
                      <a16:colId xmlns:a16="http://schemas.microsoft.com/office/drawing/2014/main" val="2784746248"/>
                    </a:ext>
                  </a:extLst>
                </a:gridCol>
                <a:gridCol w="294569">
                  <a:extLst>
                    <a:ext uri="{9D8B030D-6E8A-4147-A177-3AD203B41FA5}">
                      <a16:colId xmlns:a16="http://schemas.microsoft.com/office/drawing/2014/main" val="2240065893"/>
                    </a:ext>
                  </a:extLst>
                </a:gridCol>
                <a:gridCol w="294569">
                  <a:extLst>
                    <a:ext uri="{9D8B030D-6E8A-4147-A177-3AD203B41FA5}">
                      <a16:colId xmlns:a16="http://schemas.microsoft.com/office/drawing/2014/main" val="2137516576"/>
                    </a:ext>
                  </a:extLst>
                </a:gridCol>
                <a:gridCol w="294569">
                  <a:extLst>
                    <a:ext uri="{9D8B030D-6E8A-4147-A177-3AD203B41FA5}">
                      <a16:colId xmlns:a16="http://schemas.microsoft.com/office/drawing/2014/main" val="849168058"/>
                    </a:ext>
                  </a:extLst>
                </a:gridCol>
                <a:gridCol w="294569">
                  <a:extLst>
                    <a:ext uri="{9D8B030D-6E8A-4147-A177-3AD203B41FA5}">
                      <a16:colId xmlns:a16="http://schemas.microsoft.com/office/drawing/2014/main" val="2096802310"/>
                    </a:ext>
                  </a:extLst>
                </a:gridCol>
                <a:gridCol w="294569">
                  <a:extLst>
                    <a:ext uri="{9D8B030D-6E8A-4147-A177-3AD203B41FA5}">
                      <a16:colId xmlns:a16="http://schemas.microsoft.com/office/drawing/2014/main" val="4276609335"/>
                    </a:ext>
                  </a:extLst>
                </a:gridCol>
              </a:tblGrid>
              <a:tr h="0">
                <a:tc>
                  <a:txBody>
                    <a:bodyPr/>
                    <a:lstStyle/>
                    <a:p>
                      <a:pPr algn="ctr"/>
                      <a:r>
                        <a:rPr kumimoji="1" lang="ja-JP" altLang="en-US" sz="1000" b="0" dirty="0">
                          <a:latin typeface="Meiryo UI" panose="020B0604030504040204" pitchFamily="50" charset="-128"/>
                          <a:ea typeface="Meiryo UI" panose="020B0604030504040204" pitchFamily="50" charset="-128"/>
                        </a:rPr>
                        <a:t>月</a:t>
                      </a: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10">
                  <a:txBody>
                    <a:bodyPr/>
                    <a:lstStyle/>
                    <a:p>
                      <a:pPr algn="ctr"/>
                      <a:r>
                        <a:rPr kumimoji="1" lang="en-US" altLang="ja-JP" sz="1000" b="0" dirty="0">
                          <a:latin typeface="Meiryo UI" panose="020B0604030504040204" pitchFamily="50" charset="-128"/>
                          <a:ea typeface="Meiryo UI" panose="020B0604030504040204" pitchFamily="50" charset="-128"/>
                        </a:rPr>
                        <a:t>4</a:t>
                      </a:r>
                      <a:r>
                        <a:rPr kumimoji="1" lang="ja-JP" altLang="en-US" sz="1000" b="0" dirty="0">
                          <a:latin typeface="Meiryo UI" panose="020B0604030504040204" pitchFamily="50" charset="-128"/>
                          <a:ea typeface="Meiryo UI" panose="020B0604030504040204" pitchFamily="50" charset="-128"/>
                        </a:rPr>
                        <a:t>月</a:t>
                      </a: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000" b="0" dirty="0">
                        <a:latin typeface="Meiryo UI" panose="020B0604030504040204" pitchFamily="50" charset="-128"/>
                        <a:ea typeface="Meiryo UI" panose="020B0604030504040204" pitchFamily="50" charset="-128"/>
                      </a:endParaRPr>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000" b="0" dirty="0">
                        <a:latin typeface="Meiryo UI" panose="020B0604030504040204" pitchFamily="50" charset="-128"/>
                        <a:ea typeface="Meiryo UI" panose="020B0604030504040204" pitchFamily="50" charset="-128"/>
                      </a:endParaRPr>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000" b="0" dirty="0">
                        <a:latin typeface="Meiryo UI" panose="020B0604030504040204" pitchFamily="50" charset="-128"/>
                        <a:ea typeface="Meiryo UI" panose="020B0604030504040204" pitchFamily="50" charset="-128"/>
                      </a:endParaRPr>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000" b="0" dirty="0">
                        <a:latin typeface="Meiryo UI" panose="020B0604030504040204" pitchFamily="50" charset="-128"/>
                        <a:ea typeface="Meiryo UI" panose="020B0604030504040204" pitchFamily="50" charset="-128"/>
                      </a:endParaRPr>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000" b="0" dirty="0">
                        <a:latin typeface="Meiryo UI" panose="020B0604030504040204" pitchFamily="50" charset="-128"/>
                        <a:ea typeface="Meiryo UI" panose="020B0604030504040204" pitchFamily="50" charset="-128"/>
                      </a:endParaRPr>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000" b="0" dirty="0">
                        <a:latin typeface="Meiryo UI" panose="020B0604030504040204" pitchFamily="50" charset="-128"/>
                        <a:ea typeface="Meiryo UI" panose="020B0604030504040204" pitchFamily="50" charset="-128"/>
                      </a:endParaRPr>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000" b="0" dirty="0">
                        <a:latin typeface="Meiryo UI" panose="020B0604030504040204" pitchFamily="50" charset="-128"/>
                        <a:ea typeface="Meiryo UI" panose="020B0604030504040204" pitchFamily="50" charset="-128"/>
                      </a:endParaRPr>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000" b="0" dirty="0">
                        <a:latin typeface="Meiryo UI" panose="020B0604030504040204" pitchFamily="50" charset="-128"/>
                        <a:ea typeface="Meiryo UI" panose="020B0604030504040204" pitchFamily="50" charset="-128"/>
                      </a:endParaRPr>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000" b="0" dirty="0">
                        <a:latin typeface="Meiryo UI" panose="020B0604030504040204" pitchFamily="50" charset="-128"/>
                        <a:ea typeface="Meiryo UI" panose="020B0604030504040204" pitchFamily="50" charset="-128"/>
                      </a:endParaRPr>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10">
                  <a:txBody>
                    <a:bodyPr/>
                    <a:lstStyle/>
                    <a:p>
                      <a:pPr algn="ctr"/>
                      <a:r>
                        <a:rPr kumimoji="1" lang="en-US" altLang="ja-JP" sz="1000" b="0" dirty="0">
                          <a:latin typeface="Meiryo UI" panose="020B0604030504040204" pitchFamily="50" charset="-128"/>
                          <a:ea typeface="Meiryo UI" panose="020B0604030504040204" pitchFamily="50" charset="-128"/>
                        </a:rPr>
                        <a:t>5</a:t>
                      </a:r>
                      <a:r>
                        <a:rPr kumimoji="1" lang="ja-JP" altLang="en-US" sz="1000" b="0" dirty="0">
                          <a:latin typeface="Meiryo UI" panose="020B0604030504040204" pitchFamily="50" charset="-128"/>
                          <a:ea typeface="Meiryo UI" panose="020B0604030504040204" pitchFamily="50" charset="-128"/>
                        </a:rPr>
                        <a:t>月</a:t>
                      </a: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000" b="0" dirty="0">
                        <a:latin typeface="Meiryo UI" panose="020B0604030504040204" pitchFamily="50" charset="-128"/>
                        <a:ea typeface="Meiryo UI" panose="020B0604030504040204" pitchFamily="50" charset="-128"/>
                      </a:endParaRPr>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000" b="0" dirty="0">
                        <a:latin typeface="Meiryo UI" panose="020B0604030504040204" pitchFamily="50" charset="-128"/>
                        <a:ea typeface="Meiryo UI" panose="020B0604030504040204" pitchFamily="50" charset="-128"/>
                      </a:endParaRPr>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000" b="0" dirty="0">
                        <a:latin typeface="Meiryo UI" panose="020B0604030504040204" pitchFamily="50" charset="-128"/>
                        <a:ea typeface="Meiryo UI" panose="020B0604030504040204" pitchFamily="50" charset="-128"/>
                      </a:endParaRPr>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000" b="0" dirty="0">
                        <a:latin typeface="Meiryo UI" panose="020B0604030504040204" pitchFamily="50" charset="-128"/>
                        <a:ea typeface="Meiryo UI" panose="020B0604030504040204" pitchFamily="50" charset="-128"/>
                      </a:endParaRPr>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lnL w="9525" cap="flat" cmpd="sng" algn="ctr">
                      <a:solidFill>
                        <a:schemeClr val="bg1">
                          <a:lumMod val="75000"/>
                        </a:schemeClr>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4">
                  <a:txBody>
                    <a:bodyPr/>
                    <a:lstStyle/>
                    <a:p>
                      <a:pPr algn="ctr"/>
                      <a:r>
                        <a:rPr kumimoji="1" lang="en-US" altLang="ja-JP" sz="1000" b="0" dirty="0">
                          <a:latin typeface="Meiryo UI" panose="020B0604030504040204" pitchFamily="50" charset="-128"/>
                          <a:ea typeface="Meiryo UI" panose="020B0604030504040204" pitchFamily="50" charset="-128"/>
                        </a:rPr>
                        <a:t>6</a:t>
                      </a:r>
                      <a:r>
                        <a:rPr kumimoji="1" lang="ja-JP" altLang="en-US" sz="1000" b="0" dirty="0">
                          <a:latin typeface="Meiryo UI" panose="020B0604030504040204" pitchFamily="50" charset="-128"/>
                          <a:ea typeface="Meiryo UI" panose="020B0604030504040204" pitchFamily="50" charset="-128"/>
                        </a:rPr>
                        <a:t>月</a:t>
                      </a:r>
                      <a:endParaRPr kumimoji="1" lang="ja-JP" altLang="en-US" dirty="0"/>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711450856"/>
                  </a:ext>
                </a:extLst>
              </a:tr>
              <a:tr h="0">
                <a:tc>
                  <a:txBody>
                    <a:bodyPr/>
                    <a:lstStyle/>
                    <a:p>
                      <a:pPr algn="ctr"/>
                      <a:r>
                        <a:rPr lang="ja-JP" altLang="en-US" sz="1000" dirty="0">
                          <a:latin typeface="Meiryo UI" panose="020B0604030504040204" pitchFamily="50" charset="-128"/>
                          <a:ea typeface="Meiryo UI" panose="020B0604030504040204" pitchFamily="50" charset="-128"/>
                        </a:rPr>
                        <a:t>日</a:t>
                      </a: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000" b="0" dirty="0">
                          <a:latin typeface="Meiryo UI" panose="020B0604030504040204" pitchFamily="50" charset="-128"/>
                          <a:ea typeface="Meiryo UI" panose="020B0604030504040204" pitchFamily="50" charset="-128"/>
                        </a:rPr>
                        <a:t>1</a:t>
                      </a: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9050" cap="flat" cmpd="sng" algn="ctr">
                      <a:solidFill>
                        <a:srgbClr val="C00000"/>
                      </a:solidFill>
                      <a:prstDash val="solid"/>
                      <a:round/>
                      <a:headEnd type="none" w="med" len="med"/>
                      <a:tailEnd type="none" w="med" len="med"/>
                    </a:lnB>
                    <a:solidFill>
                      <a:schemeClr val="bg1">
                        <a:lumMod val="95000"/>
                      </a:schemeClr>
                    </a:solidFill>
                  </a:tcPr>
                </a:tc>
                <a:tc>
                  <a:txBody>
                    <a:bodyPr/>
                    <a:lstStyle/>
                    <a:p>
                      <a:pPr algn="ctr"/>
                      <a:r>
                        <a:rPr kumimoji="1" lang="en-US" altLang="ja-JP" sz="1000" b="0" dirty="0">
                          <a:latin typeface="Meiryo UI" panose="020B0604030504040204" pitchFamily="50" charset="-128"/>
                          <a:ea typeface="Meiryo UI" panose="020B0604030504040204" pitchFamily="50" charset="-128"/>
                        </a:rPr>
                        <a:t>…</a:t>
                      </a: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9050" cap="flat" cmpd="sng" algn="ctr">
                      <a:solidFill>
                        <a:srgbClr val="C00000"/>
                      </a:solidFill>
                      <a:prstDash val="solid"/>
                      <a:round/>
                      <a:headEnd type="none" w="med" len="med"/>
                      <a:tailEnd type="none" w="med" len="med"/>
                    </a:lnB>
                    <a:solidFill>
                      <a:schemeClr val="bg1">
                        <a:lumMod val="95000"/>
                      </a:schemeClr>
                    </a:solidFill>
                  </a:tcPr>
                </a:tc>
                <a:tc>
                  <a:txBody>
                    <a:bodyPr/>
                    <a:lstStyle/>
                    <a:p>
                      <a:pPr algn="ctr"/>
                      <a:r>
                        <a:rPr kumimoji="1" lang="en-US" altLang="ja-JP" sz="1000" b="0" dirty="0">
                          <a:latin typeface="Meiryo UI" panose="020B0604030504040204" pitchFamily="50" charset="-128"/>
                          <a:ea typeface="Meiryo UI" panose="020B0604030504040204" pitchFamily="50" charset="-128"/>
                        </a:rPr>
                        <a:t>…</a:t>
                      </a: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9050" cap="flat" cmpd="sng" algn="ctr">
                      <a:solidFill>
                        <a:srgbClr val="C00000"/>
                      </a:solidFill>
                      <a:prstDash val="solid"/>
                      <a:round/>
                      <a:headEnd type="none" w="med" len="med"/>
                      <a:tailEnd type="none" w="med" len="med"/>
                    </a:lnB>
                    <a:solidFill>
                      <a:schemeClr val="bg1">
                        <a:lumMod val="95000"/>
                      </a:schemeClr>
                    </a:solidFill>
                  </a:tcPr>
                </a:tc>
                <a:tc>
                  <a:txBody>
                    <a:bodyPr/>
                    <a:lstStyle/>
                    <a:p>
                      <a:pPr algn="ctr"/>
                      <a:r>
                        <a:rPr kumimoji="1" lang="en-US" altLang="ja-JP" sz="1000" b="0" dirty="0">
                          <a:latin typeface="Meiryo UI" panose="020B0604030504040204" pitchFamily="50" charset="-128"/>
                          <a:ea typeface="Meiryo UI" panose="020B0604030504040204" pitchFamily="50" charset="-128"/>
                        </a:rPr>
                        <a:t>…</a:t>
                      </a: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9050" cap="flat" cmpd="sng" algn="ctr">
                      <a:solidFill>
                        <a:srgbClr val="C00000"/>
                      </a:solidFill>
                      <a:prstDash val="solid"/>
                      <a:round/>
                      <a:headEnd type="none" w="med" len="med"/>
                      <a:tailEnd type="none" w="med" len="med"/>
                    </a:lnB>
                    <a:solidFill>
                      <a:schemeClr val="bg1">
                        <a:lumMod val="95000"/>
                      </a:schemeClr>
                    </a:solidFill>
                  </a:tcPr>
                </a:tc>
                <a:tc>
                  <a:txBody>
                    <a:bodyPr/>
                    <a:lstStyle/>
                    <a:p>
                      <a:pPr algn="ctr"/>
                      <a:r>
                        <a:rPr kumimoji="1" lang="en-US" altLang="ja-JP" sz="1000" b="0" dirty="0">
                          <a:latin typeface="Meiryo UI" panose="020B0604030504040204" pitchFamily="50" charset="-128"/>
                          <a:ea typeface="Meiryo UI" panose="020B0604030504040204" pitchFamily="50" charset="-128"/>
                        </a:rPr>
                        <a:t>…</a:t>
                      </a: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9050" cap="flat" cmpd="sng" algn="ctr">
                      <a:solidFill>
                        <a:srgbClr val="C00000"/>
                      </a:solidFill>
                      <a:prstDash val="solid"/>
                      <a:round/>
                      <a:headEnd type="none" w="med" len="med"/>
                      <a:tailEnd type="none" w="med" len="med"/>
                    </a:lnB>
                    <a:solidFill>
                      <a:schemeClr val="bg1">
                        <a:lumMod val="95000"/>
                      </a:schemeClr>
                    </a:solidFill>
                  </a:tcPr>
                </a:tc>
                <a:tc>
                  <a:txBody>
                    <a:bodyPr/>
                    <a:lstStyle/>
                    <a:p>
                      <a:pPr algn="ct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9050" cap="flat" cmpd="sng" algn="ctr">
                      <a:solidFill>
                        <a:srgbClr val="C00000"/>
                      </a:solidFill>
                      <a:prstDash val="solid"/>
                      <a:round/>
                      <a:headEnd type="none" w="med" len="med"/>
                      <a:tailEnd type="none" w="med" len="med"/>
                    </a:lnB>
                    <a:solidFill>
                      <a:schemeClr val="bg1">
                        <a:lumMod val="95000"/>
                      </a:schemeClr>
                    </a:solidFill>
                  </a:tcPr>
                </a:tc>
                <a:tc>
                  <a:txBody>
                    <a:bodyPr/>
                    <a:lstStyle/>
                    <a:p>
                      <a:pPr algn="ctr"/>
                      <a:r>
                        <a:rPr kumimoji="1" lang="en-US" altLang="ja-JP" sz="1000" b="0" dirty="0">
                          <a:latin typeface="Meiryo UI" panose="020B0604030504040204" pitchFamily="50" charset="-128"/>
                          <a:ea typeface="Meiryo UI" panose="020B0604030504040204" pitchFamily="50" charset="-128"/>
                        </a:rPr>
                        <a:t>…</a:t>
                      </a: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9050" cap="flat" cmpd="sng" algn="ctr">
                      <a:solidFill>
                        <a:srgbClr val="C00000"/>
                      </a:solidFill>
                      <a:prstDash val="solid"/>
                      <a:round/>
                      <a:headEnd type="none" w="med" len="med"/>
                      <a:tailEnd type="none" w="med" len="med"/>
                    </a:lnB>
                    <a:solidFill>
                      <a:schemeClr val="bg1">
                        <a:lumMod val="95000"/>
                      </a:schemeClr>
                    </a:solidFill>
                  </a:tcPr>
                </a:tc>
                <a:tc>
                  <a:txBody>
                    <a:bodyPr/>
                    <a:lstStyle/>
                    <a:p>
                      <a:pPr algn="ctr"/>
                      <a:r>
                        <a:rPr kumimoji="1" lang="en-US" altLang="ja-JP" sz="1000" b="0" dirty="0">
                          <a:latin typeface="Meiryo UI" panose="020B0604030504040204" pitchFamily="50" charset="-128"/>
                          <a:ea typeface="Meiryo UI" panose="020B0604030504040204" pitchFamily="50" charset="-128"/>
                        </a:rPr>
                        <a:t>…</a:t>
                      </a: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9050" cap="flat" cmpd="sng" algn="ctr">
                      <a:solidFill>
                        <a:srgbClr val="C00000"/>
                      </a:solidFill>
                      <a:prstDash val="solid"/>
                      <a:round/>
                      <a:headEnd type="none" w="med" len="med"/>
                      <a:tailEnd type="none" w="med" len="med"/>
                    </a:lnB>
                    <a:solidFill>
                      <a:schemeClr val="bg1">
                        <a:lumMod val="95000"/>
                      </a:schemeClr>
                    </a:solidFill>
                  </a:tcPr>
                </a:tc>
                <a:tc>
                  <a:txBody>
                    <a:bodyPr/>
                    <a:lstStyle/>
                    <a:p>
                      <a:pPr algn="ctr"/>
                      <a:r>
                        <a:rPr kumimoji="1" lang="en-US" altLang="ja-JP" sz="1000" b="0" dirty="0">
                          <a:latin typeface="Meiryo UI" panose="020B0604030504040204" pitchFamily="50" charset="-128"/>
                          <a:ea typeface="Meiryo UI" panose="020B0604030504040204" pitchFamily="50" charset="-128"/>
                        </a:rPr>
                        <a:t>…</a:t>
                      </a: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9050" cap="flat" cmpd="sng" algn="ctr">
                      <a:solidFill>
                        <a:srgbClr val="C00000"/>
                      </a:solidFill>
                      <a:prstDash val="solid"/>
                      <a:round/>
                      <a:headEnd type="none" w="med" len="med"/>
                      <a:tailEnd type="none" w="med" len="med"/>
                    </a:lnB>
                    <a:solidFill>
                      <a:schemeClr val="bg1">
                        <a:lumMod val="95000"/>
                      </a:schemeClr>
                    </a:solidFill>
                  </a:tcPr>
                </a:tc>
                <a:tc>
                  <a:txBody>
                    <a:bodyPr/>
                    <a:lstStyle/>
                    <a:p>
                      <a:pPr algn="ctr"/>
                      <a:r>
                        <a:rPr kumimoji="1" lang="en-US" altLang="ja-JP" sz="1000" b="0" dirty="0">
                          <a:latin typeface="Meiryo UI" panose="020B0604030504040204" pitchFamily="50" charset="-128"/>
                          <a:ea typeface="Meiryo UI" panose="020B0604030504040204" pitchFamily="50" charset="-128"/>
                        </a:rPr>
                        <a:t>30</a:t>
                      </a: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9050" cap="flat" cmpd="sng" algn="ctr">
                      <a:solidFill>
                        <a:srgbClr val="C00000"/>
                      </a:solidFill>
                      <a:prstDash val="solid"/>
                      <a:round/>
                      <a:headEnd type="none" w="med" len="med"/>
                      <a:tailEnd type="none" w="med" len="med"/>
                    </a:lnB>
                    <a:solidFill>
                      <a:schemeClr val="bg1">
                        <a:lumMod val="95000"/>
                      </a:schemeClr>
                    </a:solidFill>
                  </a:tcPr>
                </a:tc>
                <a:tc>
                  <a:txBody>
                    <a:bodyPr/>
                    <a:lstStyle/>
                    <a:p>
                      <a:pPr algn="ctr"/>
                      <a:r>
                        <a:rPr kumimoji="1" lang="en-US" altLang="ja-JP" sz="1000" b="0" dirty="0">
                          <a:latin typeface="Meiryo UI" panose="020B0604030504040204" pitchFamily="50" charset="-128"/>
                          <a:ea typeface="Meiryo UI" panose="020B0604030504040204" pitchFamily="50" charset="-128"/>
                        </a:rPr>
                        <a:t>1</a:t>
                      </a: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000" b="0" dirty="0">
                          <a:latin typeface="Meiryo UI" panose="020B0604030504040204" pitchFamily="50" charset="-128"/>
                          <a:ea typeface="Meiryo UI" panose="020B0604030504040204" pitchFamily="50" charset="-128"/>
                        </a:rPr>
                        <a:t>…</a:t>
                      </a: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000" b="0" dirty="0">
                          <a:latin typeface="Meiryo UI" panose="020B0604030504040204" pitchFamily="50" charset="-128"/>
                          <a:ea typeface="Meiryo UI" panose="020B0604030504040204" pitchFamily="50" charset="-128"/>
                        </a:rPr>
                        <a:t>…</a:t>
                      </a: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000" b="0" dirty="0">
                          <a:latin typeface="Meiryo UI" panose="020B0604030504040204" pitchFamily="50" charset="-128"/>
                          <a:ea typeface="Meiryo UI" panose="020B0604030504040204" pitchFamily="50" charset="-128"/>
                        </a:rPr>
                        <a:t>…</a:t>
                      </a: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000" b="0" dirty="0">
                          <a:latin typeface="Meiryo UI" panose="020B0604030504040204" pitchFamily="50" charset="-128"/>
                          <a:ea typeface="Meiryo UI" panose="020B0604030504040204" pitchFamily="50" charset="-128"/>
                        </a:rPr>
                        <a:t>…</a:t>
                      </a: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000" b="0" dirty="0">
                          <a:latin typeface="Meiryo UI" panose="020B0604030504040204" pitchFamily="50" charset="-128"/>
                          <a:ea typeface="Meiryo UI" panose="020B0604030504040204" pitchFamily="50" charset="-128"/>
                        </a:rPr>
                        <a:t>…</a:t>
                      </a: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000" b="0" dirty="0">
                          <a:latin typeface="Meiryo UI" panose="020B0604030504040204" pitchFamily="50" charset="-128"/>
                          <a:ea typeface="Meiryo UI" panose="020B0604030504040204" pitchFamily="50" charset="-128"/>
                        </a:rPr>
                        <a:t>31</a:t>
                      </a: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000" b="0" dirty="0">
                          <a:latin typeface="Meiryo UI" panose="020B0604030504040204" pitchFamily="50" charset="-128"/>
                          <a:ea typeface="Meiryo UI" panose="020B0604030504040204" pitchFamily="50" charset="-128"/>
                        </a:rPr>
                        <a:t>1</a:t>
                      </a: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000" b="0" dirty="0">
                          <a:latin typeface="Meiryo UI" panose="020B0604030504040204" pitchFamily="50" charset="-128"/>
                          <a:ea typeface="Meiryo UI" panose="020B0604030504040204" pitchFamily="50" charset="-128"/>
                        </a:rPr>
                        <a:t>…</a:t>
                      </a: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000" b="0" dirty="0">
                          <a:latin typeface="Meiryo UI" panose="020B0604030504040204" pitchFamily="50" charset="-128"/>
                          <a:ea typeface="Meiryo UI" panose="020B0604030504040204" pitchFamily="50" charset="-128"/>
                        </a:rPr>
                        <a:t>…</a:t>
                      </a: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000" b="0" dirty="0">
                          <a:latin typeface="Meiryo UI" panose="020B0604030504040204" pitchFamily="50" charset="-128"/>
                          <a:ea typeface="Meiryo UI" panose="020B0604030504040204" pitchFamily="50" charset="-128"/>
                        </a:rPr>
                        <a:t>…</a:t>
                      </a: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757096203"/>
                  </a:ext>
                </a:extLst>
              </a:tr>
              <a:tr h="0">
                <a:tc>
                  <a:txBody>
                    <a:bodyPr/>
                    <a:lstStyle/>
                    <a:p>
                      <a:pPr algn="ctr"/>
                      <a:r>
                        <a:rPr kumimoji="1" lang="ja-JP" altLang="en-US" sz="1000" b="0" dirty="0">
                          <a:latin typeface="Meiryo UI" panose="020B0604030504040204" pitchFamily="50" charset="-128"/>
                          <a:ea typeface="Meiryo UI" panose="020B0604030504040204" pitchFamily="50" charset="-128"/>
                        </a:rPr>
                        <a:t>発電</a:t>
                      </a:r>
                      <a:r>
                        <a:rPr kumimoji="1" lang="en-US" altLang="ja-JP" sz="1000" b="0" dirty="0">
                          <a:latin typeface="Meiryo UI" panose="020B0604030504040204" pitchFamily="50" charset="-128"/>
                          <a:ea typeface="Meiryo UI" panose="020B0604030504040204" pitchFamily="50" charset="-128"/>
                        </a:rPr>
                        <a:t>A</a:t>
                      </a: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19050" cap="flat" cmpd="sng" algn="ctr">
                      <a:solidFill>
                        <a:srgbClr val="C00000"/>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000" b="0" dirty="0">
                          <a:solidFill>
                            <a:srgbClr val="C00000"/>
                          </a:solidFill>
                          <a:latin typeface="Meiryo UI" panose="020B0604030504040204" pitchFamily="50" charset="-128"/>
                          <a:ea typeface="Meiryo UI" panose="020B0604030504040204" pitchFamily="50" charset="-128"/>
                        </a:rPr>
                        <a:t>10</a:t>
                      </a: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19050" cap="flat" cmpd="sng" algn="ctr">
                      <a:solidFill>
                        <a:srgbClr val="C00000"/>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9050" cap="flat" cmpd="sng" algn="ctr">
                      <a:solidFill>
                        <a:srgbClr val="C00000"/>
                      </a:solidFill>
                      <a:prstDash val="solid"/>
                      <a:round/>
                      <a:headEnd type="none" w="med" len="med"/>
                      <a:tailEnd type="none" w="med" len="med"/>
                    </a:lnT>
                    <a:lnB w="19050" cap="flat" cmpd="sng" algn="ctr">
                      <a:solidFill>
                        <a:srgbClr val="C00000"/>
                      </a:solidFill>
                      <a:prstDash val="solid"/>
                      <a:round/>
                      <a:headEnd type="none" w="med" len="med"/>
                      <a:tailEnd type="none" w="med" len="med"/>
                    </a:lnB>
                    <a:solidFill>
                      <a:srgbClr val="FFCCCC"/>
                    </a:solidFill>
                  </a:tcPr>
                </a:tc>
                <a:tc>
                  <a:txBody>
                    <a:bodyPr/>
                    <a:lstStyle/>
                    <a:p>
                      <a:pPr algn="ctr"/>
                      <a:r>
                        <a:rPr kumimoji="1" lang="en-US" altLang="ja-JP" sz="1000" b="0" dirty="0">
                          <a:solidFill>
                            <a:srgbClr val="C00000"/>
                          </a:solidFill>
                          <a:latin typeface="Meiryo UI" panose="020B0604030504040204" pitchFamily="50" charset="-128"/>
                          <a:ea typeface="Meiryo UI" panose="020B0604030504040204" pitchFamily="50" charset="-128"/>
                        </a:rPr>
                        <a:t>10</a:t>
                      </a: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9050" cap="flat" cmpd="sng" algn="ctr">
                      <a:solidFill>
                        <a:srgbClr val="C00000"/>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FCCCC"/>
                    </a:solidFill>
                  </a:tcPr>
                </a:tc>
                <a:tc>
                  <a:txBody>
                    <a:bodyPr/>
                    <a:lstStyle/>
                    <a:p>
                      <a:pPr algn="ctr"/>
                      <a:r>
                        <a:rPr kumimoji="1" lang="en-US" altLang="ja-JP" sz="1000" b="0" dirty="0">
                          <a:solidFill>
                            <a:srgbClr val="C00000"/>
                          </a:solidFill>
                          <a:latin typeface="Meiryo UI" panose="020B0604030504040204" pitchFamily="50" charset="-128"/>
                          <a:ea typeface="Meiryo UI" panose="020B0604030504040204" pitchFamily="50" charset="-128"/>
                        </a:rPr>
                        <a:t>10</a:t>
                      </a: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9050" cap="flat" cmpd="sng" algn="ctr">
                      <a:solidFill>
                        <a:srgbClr val="C00000"/>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FCCCC"/>
                    </a:solidFill>
                  </a:tcPr>
                </a:tc>
                <a:tc>
                  <a:txBody>
                    <a:bodyPr/>
                    <a:lstStyle/>
                    <a:p>
                      <a:pPr algn="ctr"/>
                      <a:r>
                        <a:rPr kumimoji="1" lang="en-US" altLang="ja-JP" sz="1000" b="0" dirty="0">
                          <a:solidFill>
                            <a:srgbClr val="C00000"/>
                          </a:solidFill>
                          <a:latin typeface="Meiryo UI" panose="020B0604030504040204" pitchFamily="50" charset="-128"/>
                          <a:ea typeface="Meiryo UI" panose="020B0604030504040204" pitchFamily="50" charset="-128"/>
                        </a:rPr>
                        <a:t>10</a:t>
                      </a: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9050" cap="flat" cmpd="sng" algn="ctr">
                      <a:solidFill>
                        <a:srgbClr val="C00000"/>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FCCCC"/>
                    </a:solidFill>
                  </a:tcPr>
                </a:tc>
                <a:tc>
                  <a:txBody>
                    <a:bodyPr/>
                    <a:lstStyle/>
                    <a:p>
                      <a:pPr algn="ctr"/>
                      <a:r>
                        <a:rPr kumimoji="1" lang="en-US" altLang="ja-JP" sz="1000" b="0" dirty="0">
                          <a:solidFill>
                            <a:srgbClr val="C00000"/>
                          </a:solidFill>
                          <a:latin typeface="Meiryo UI" panose="020B0604030504040204" pitchFamily="50" charset="-128"/>
                          <a:ea typeface="Meiryo UI" panose="020B0604030504040204" pitchFamily="50" charset="-128"/>
                        </a:rPr>
                        <a:t>10</a:t>
                      </a: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9050" cap="flat" cmpd="sng" algn="ctr">
                      <a:solidFill>
                        <a:srgbClr val="C00000"/>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FCCCC"/>
                    </a:solidFill>
                  </a:tcPr>
                </a:tc>
                <a:tc>
                  <a:txBody>
                    <a:bodyPr/>
                    <a:lstStyle/>
                    <a:p>
                      <a:pPr algn="ct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9050" cap="flat" cmpd="sng" algn="ctr">
                      <a:solidFill>
                        <a:srgbClr val="C00000"/>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FCCCC"/>
                    </a:solidFill>
                  </a:tcPr>
                </a:tc>
                <a:tc>
                  <a:txBody>
                    <a:bodyPr/>
                    <a:lstStyle/>
                    <a:p>
                      <a:pPr algn="ctr"/>
                      <a:r>
                        <a:rPr kumimoji="1" lang="en-US" altLang="ja-JP" sz="1000" b="0" dirty="0">
                          <a:solidFill>
                            <a:srgbClr val="C00000"/>
                          </a:solidFill>
                          <a:latin typeface="Meiryo UI" panose="020B0604030504040204" pitchFamily="50" charset="-128"/>
                          <a:ea typeface="Meiryo UI" panose="020B0604030504040204" pitchFamily="50" charset="-128"/>
                        </a:rPr>
                        <a:t>10</a:t>
                      </a: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9050" cap="flat" cmpd="sng" algn="ctr">
                      <a:solidFill>
                        <a:srgbClr val="C00000"/>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FCCCC"/>
                    </a:solidFill>
                  </a:tcPr>
                </a:tc>
                <a:tc>
                  <a:txBody>
                    <a:bodyPr/>
                    <a:lstStyle/>
                    <a:p>
                      <a:pPr algn="ctr"/>
                      <a:r>
                        <a:rPr kumimoji="1" lang="en-US" altLang="ja-JP" sz="1000" b="0" dirty="0">
                          <a:solidFill>
                            <a:srgbClr val="C00000"/>
                          </a:solidFill>
                          <a:latin typeface="Meiryo UI" panose="020B0604030504040204" pitchFamily="50" charset="-128"/>
                          <a:ea typeface="Meiryo UI" panose="020B0604030504040204" pitchFamily="50" charset="-128"/>
                        </a:rPr>
                        <a:t>10</a:t>
                      </a: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9050" cap="flat" cmpd="sng" algn="ctr">
                      <a:solidFill>
                        <a:srgbClr val="C00000"/>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FCCCC"/>
                    </a:solidFill>
                  </a:tcPr>
                </a:tc>
                <a:tc>
                  <a:txBody>
                    <a:bodyPr/>
                    <a:lstStyle/>
                    <a:p>
                      <a:pPr algn="ctr"/>
                      <a:r>
                        <a:rPr kumimoji="1" lang="en-US" altLang="ja-JP" sz="1000" b="0" dirty="0">
                          <a:solidFill>
                            <a:srgbClr val="C00000"/>
                          </a:solidFill>
                          <a:latin typeface="Meiryo UI" panose="020B0604030504040204" pitchFamily="50" charset="-128"/>
                          <a:ea typeface="Meiryo UI" panose="020B0604030504040204" pitchFamily="50" charset="-128"/>
                        </a:rPr>
                        <a:t>10</a:t>
                      </a: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9050" cap="flat" cmpd="sng" algn="ctr">
                      <a:solidFill>
                        <a:srgbClr val="C00000"/>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FCCCC"/>
                    </a:solidFill>
                  </a:tcPr>
                </a:tc>
                <a:tc>
                  <a:txBody>
                    <a:bodyPr/>
                    <a:lstStyle/>
                    <a:p>
                      <a:pPr algn="ctr"/>
                      <a:r>
                        <a:rPr kumimoji="1" lang="en-US" altLang="ja-JP" sz="1000" b="0" dirty="0">
                          <a:solidFill>
                            <a:srgbClr val="C00000"/>
                          </a:solidFill>
                          <a:latin typeface="Meiryo UI" panose="020B0604030504040204" pitchFamily="50" charset="-128"/>
                          <a:ea typeface="Meiryo UI" panose="020B0604030504040204" pitchFamily="50" charset="-128"/>
                        </a:rPr>
                        <a:t>10</a:t>
                      </a: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19050" cap="flat" cmpd="sng" algn="ctr">
                      <a:solidFill>
                        <a:srgbClr val="C00000"/>
                      </a:solidFill>
                      <a:prstDash val="solid"/>
                      <a:round/>
                      <a:headEnd type="none" w="med" len="med"/>
                      <a:tailEnd type="none" w="med" len="med"/>
                    </a:lnR>
                    <a:lnT w="19050" cap="flat" cmpd="sng" algn="ctr">
                      <a:solidFill>
                        <a:srgbClr val="C00000"/>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FCCCC"/>
                    </a:solidFill>
                  </a:tcPr>
                </a:tc>
                <a:tc>
                  <a:txBody>
                    <a:bodyPr/>
                    <a:lstStyle/>
                    <a:p>
                      <a:pPr algn="ctr"/>
                      <a:r>
                        <a:rPr kumimoji="1" lang="en-US" altLang="ja-JP" sz="1000" b="0" dirty="0">
                          <a:solidFill>
                            <a:schemeClr val="bg2">
                              <a:lumMod val="50000"/>
                            </a:schemeClr>
                          </a:solidFill>
                          <a:latin typeface="Meiryo UI" panose="020B0604030504040204" pitchFamily="50" charset="-128"/>
                          <a:ea typeface="Meiryo UI" panose="020B0604030504040204" pitchFamily="50" charset="-128"/>
                        </a:rPr>
                        <a:t>10</a:t>
                      </a:r>
                      <a:endParaRPr kumimoji="1" lang="ja-JP" altLang="en-US" sz="1000" b="0" dirty="0">
                        <a:solidFill>
                          <a:schemeClr val="bg2">
                            <a:lumMod val="50000"/>
                          </a:schemeClr>
                        </a:solidFill>
                        <a:latin typeface="Meiryo UI" panose="020B0604030504040204" pitchFamily="50" charset="-128"/>
                        <a:ea typeface="Meiryo UI" panose="020B0604030504040204" pitchFamily="50" charset="-128"/>
                      </a:endParaRPr>
                    </a:p>
                  </a:txBody>
                  <a:tcPr marL="18000" marR="18000" marT="18000" marB="18000" anchor="ctr">
                    <a:lnL w="19050" cap="flat" cmpd="sng" algn="ctr">
                      <a:solidFill>
                        <a:srgbClr val="C00000"/>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9050" cap="flat" cmpd="sng" algn="ctr">
                      <a:solidFill>
                        <a:srgbClr val="C00000"/>
                      </a:solidFill>
                      <a:prstDash val="solid"/>
                      <a:round/>
                      <a:headEnd type="none" w="med" len="med"/>
                      <a:tailEnd type="none" w="med" len="med"/>
                    </a:lnB>
                    <a:solidFill>
                      <a:schemeClr val="accent3">
                        <a:lumMod val="20000"/>
                        <a:lumOff val="80000"/>
                      </a:schemeClr>
                    </a:solidFill>
                  </a:tcPr>
                </a:tc>
                <a:tc>
                  <a:txBody>
                    <a:bodyPr/>
                    <a:lstStyle/>
                    <a:p>
                      <a:pPr algn="ctr"/>
                      <a:r>
                        <a:rPr kumimoji="1" lang="en-US" altLang="ja-JP" sz="1000" b="0" dirty="0">
                          <a:solidFill>
                            <a:schemeClr val="bg2">
                              <a:lumMod val="50000"/>
                            </a:schemeClr>
                          </a:solidFill>
                          <a:latin typeface="Meiryo UI" panose="020B0604030504040204" pitchFamily="50" charset="-128"/>
                          <a:ea typeface="Meiryo UI" panose="020B0604030504040204" pitchFamily="50" charset="-128"/>
                        </a:rPr>
                        <a:t>10</a:t>
                      </a:r>
                      <a:endParaRPr kumimoji="1" lang="ja-JP" altLang="en-US" sz="1000" b="0" dirty="0">
                        <a:solidFill>
                          <a:schemeClr val="bg2">
                            <a:lumMod val="50000"/>
                          </a:schemeClr>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3">
                        <a:lumMod val="20000"/>
                        <a:lumOff val="80000"/>
                      </a:schemeClr>
                    </a:solidFill>
                  </a:tcPr>
                </a:tc>
                <a:tc>
                  <a:txBody>
                    <a:bodyPr/>
                    <a:lstStyle/>
                    <a:p>
                      <a:pPr algn="ctr"/>
                      <a:r>
                        <a:rPr kumimoji="1" lang="en-US" altLang="ja-JP" sz="1000" b="0" dirty="0">
                          <a:solidFill>
                            <a:schemeClr val="bg2">
                              <a:lumMod val="50000"/>
                            </a:schemeClr>
                          </a:solidFill>
                          <a:latin typeface="Meiryo UI" panose="020B0604030504040204" pitchFamily="50" charset="-128"/>
                          <a:ea typeface="Meiryo UI" panose="020B0604030504040204" pitchFamily="50" charset="-128"/>
                        </a:rPr>
                        <a:t>10</a:t>
                      </a:r>
                      <a:endParaRPr kumimoji="1" lang="ja-JP" altLang="en-US" sz="1000" b="0" dirty="0">
                        <a:solidFill>
                          <a:schemeClr val="bg2">
                            <a:lumMod val="50000"/>
                          </a:schemeClr>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3">
                        <a:lumMod val="20000"/>
                        <a:lumOff val="80000"/>
                      </a:schemeClr>
                    </a:solidFill>
                  </a:tcPr>
                </a:tc>
                <a:tc>
                  <a:txBody>
                    <a:bodyPr/>
                    <a:lstStyle/>
                    <a:p>
                      <a:pPr algn="ctr"/>
                      <a:r>
                        <a:rPr kumimoji="1" lang="en-US" altLang="ja-JP" sz="1000" b="0" dirty="0">
                          <a:solidFill>
                            <a:schemeClr val="bg2">
                              <a:lumMod val="50000"/>
                            </a:schemeClr>
                          </a:solidFill>
                          <a:latin typeface="Meiryo UI" panose="020B0604030504040204" pitchFamily="50" charset="-128"/>
                          <a:ea typeface="Meiryo UI" panose="020B0604030504040204" pitchFamily="50" charset="-128"/>
                        </a:rPr>
                        <a:t>10</a:t>
                      </a:r>
                      <a:endParaRPr kumimoji="1" lang="ja-JP" altLang="en-US" sz="1000" b="0" dirty="0">
                        <a:solidFill>
                          <a:schemeClr val="bg2">
                            <a:lumMod val="50000"/>
                          </a:schemeClr>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3">
                        <a:lumMod val="20000"/>
                        <a:lumOff val="80000"/>
                      </a:schemeClr>
                    </a:solidFill>
                  </a:tcPr>
                </a:tc>
                <a:tc>
                  <a:txBody>
                    <a:bodyPr/>
                    <a:lstStyle/>
                    <a:p>
                      <a:pPr algn="ctr"/>
                      <a:r>
                        <a:rPr kumimoji="1" lang="en-US" altLang="ja-JP" sz="1000" b="0" dirty="0">
                          <a:solidFill>
                            <a:schemeClr val="bg2">
                              <a:lumMod val="50000"/>
                            </a:schemeClr>
                          </a:solidFill>
                          <a:latin typeface="Meiryo UI" panose="020B0604030504040204" pitchFamily="50" charset="-128"/>
                          <a:ea typeface="Meiryo UI" panose="020B0604030504040204" pitchFamily="50" charset="-128"/>
                        </a:rPr>
                        <a:t>10</a:t>
                      </a:r>
                      <a:endParaRPr kumimoji="1" lang="ja-JP" altLang="en-US" sz="1000" b="0" dirty="0">
                        <a:solidFill>
                          <a:schemeClr val="bg2">
                            <a:lumMod val="50000"/>
                          </a:schemeClr>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3">
                        <a:lumMod val="20000"/>
                        <a:lumOff val="80000"/>
                      </a:schemeClr>
                    </a:solidFill>
                  </a:tcPr>
                </a:tc>
                <a:tc>
                  <a:txBody>
                    <a:bodyPr/>
                    <a:lstStyle/>
                    <a:p>
                      <a:pPr algn="ctr"/>
                      <a:endParaRPr kumimoji="1" lang="ja-JP" altLang="en-US" sz="1000" b="0" dirty="0">
                        <a:solidFill>
                          <a:schemeClr val="bg2">
                            <a:lumMod val="50000"/>
                          </a:schemeClr>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3">
                        <a:lumMod val="20000"/>
                        <a:lumOff val="80000"/>
                      </a:schemeClr>
                    </a:solidFill>
                  </a:tcPr>
                </a:tc>
                <a:tc>
                  <a:txBody>
                    <a:bodyPr/>
                    <a:lstStyle/>
                    <a:p>
                      <a:pPr algn="ctr"/>
                      <a:r>
                        <a:rPr kumimoji="1" lang="en-US" altLang="ja-JP" sz="1000" b="0" dirty="0">
                          <a:solidFill>
                            <a:schemeClr val="bg2">
                              <a:lumMod val="50000"/>
                            </a:schemeClr>
                          </a:solidFill>
                          <a:latin typeface="Meiryo UI" panose="020B0604030504040204" pitchFamily="50" charset="-128"/>
                          <a:ea typeface="Meiryo UI" panose="020B0604030504040204" pitchFamily="50" charset="-128"/>
                        </a:rPr>
                        <a:t>10</a:t>
                      </a:r>
                      <a:endParaRPr kumimoji="1" lang="ja-JP" altLang="en-US" sz="1000" b="0" dirty="0">
                        <a:solidFill>
                          <a:schemeClr val="bg2">
                            <a:lumMod val="50000"/>
                          </a:schemeClr>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3">
                        <a:lumMod val="20000"/>
                        <a:lumOff val="80000"/>
                      </a:schemeClr>
                    </a:solidFill>
                  </a:tcPr>
                </a:tc>
                <a:tc>
                  <a:txBody>
                    <a:bodyPr/>
                    <a:lstStyle/>
                    <a:p>
                      <a:pPr algn="ctr"/>
                      <a:r>
                        <a:rPr kumimoji="1" lang="en-US" altLang="ja-JP" sz="1000" b="0" dirty="0">
                          <a:solidFill>
                            <a:schemeClr val="bg2">
                              <a:lumMod val="50000"/>
                            </a:schemeClr>
                          </a:solidFill>
                          <a:latin typeface="Meiryo UI" panose="020B0604030504040204" pitchFamily="50" charset="-128"/>
                          <a:ea typeface="Meiryo UI" panose="020B0604030504040204" pitchFamily="50" charset="-128"/>
                        </a:rPr>
                        <a:t>10</a:t>
                      </a:r>
                      <a:endParaRPr kumimoji="1" lang="ja-JP" altLang="en-US" sz="1000" b="0" dirty="0">
                        <a:solidFill>
                          <a:schemeClr val="bg2">
                            <a:lumMod val="50000"/>
                          </a:schemeClr>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3">
                        <a:lumMod val="20000"/>
                        <a:lumOff val="80000"/>
                      </a:schemeClr>
                    </a:solidFill>
                  </a:tcPr>
                </a:tc>
                <a:tc>
                  <a:txBody>
                    <a:bodyPr/>
                    <a:lstStyle/>
                    <a:p>
                      <a:pPr algn="ctr"/>
                      <a:r>
                        <a:rPr kumimoji="1" lang="en-US" altLang="ja-JP" sz="1000" b="0" dirty="0">
                          <a:solidFill>
                            <a:schemeClr val="bg2">
                              <a:lumMod val="50000"/>
                            </a:schemeClr>
                          </a:solidFill>
                          <a:latin typeface="Meiryo UI" panose="020B0604030504040204" pitchFamily="50" charset="-128"/>
                          <a:ea typeface="Meiryo UI" panose="020B0604030504040204" pitchFamily="50" charset="-128"/>
                        </a:rPr>
                        <a:t>10</a:t>
                      </a:r>
                      <a:endParaRPr kumimoji="1" lang="ja-JP" altLang="en-US" sz="1000" b="0" dirty="0">
                        <a:solidFill>
                          <a:schemeClr val="bg2">
                            <a:lumMod val="50000"/>
                          </a:schemeClr>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3">
                        <a:lumMod val="20000"/>
                        <a:lumOff val="80000"/>
                      </a:schemeClr>
                    </a:solidFill>
                  </a:tcPr>
                </a:tc>
                <a:tc>
                  <a:txBody>
                    <a:bodyPr/>
                    <a:lstStyle/>
                    <a:p>
                      <a:pPr algn="ctr"/>
                      <a:r>
                        <a:rPr kumimoji="1" lang="en-US" altLang="ja-JP" sz="1000" b="0" dirty="0">
                          <a:solidFill>
                            <a:schemeClr val="bg2">
                              <a:lumMod val="50000"/>
                            </a:schemeClr>
                          </a:solidFill>
                          <a:latin typeface="Meiryo UI" panose="020B0604030504040204" pitchFamily="50" charset="-128"/>
                          <a:ea typeface="Meiryo UI" panose="020B0604030504040204" pitchFamily="50" charset="-128"/>
                        </a:rPr>
                        <a:t>10</a:t>
                      </a:r>
                      <a:endParaRPr kumimoji="1" lang="ja-JP" altLang="en-US" sz="1000" b="0" dirty="0">
                        <a:solidFill>
                          <a:schemeClr val="bg2">
                            <a:lumMod val="50000"/>
                          </a:schemeClr>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3">
                        <a:lumMod val="20000"/>
                        <a:lumOff val="80000"/>
                      </a:schemeClr>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10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rPr>
                        <a:t>10</a:t>
                      </a:r>
                      <a:endParaRPr kumimoji="1" lang="ja-JP" altLang="en-US" sz="10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rPr>
                        <a:t>10</a:t>
                      </a:r>
                      <a:endParaRPr kumimoji="1" lang="ja-JP" altLang="en-US" sz="10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rPr>
                        <a:t>10</a:t>
                      </a:r>
                      <a:endParaRPr kumimoji="1" lang="ja-JP" altLang="en-US" sz="10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54772399"/>
                  </a:ext>
                </a:extLst>
              </a:tr>
              <a:tr h="0">
                <a:tc>
                  <a:txBody>
                    <a:bodyPr/>
                    <a:lstStyle/>
                    <a:p>
                      <a:pPr algn="ctr"/>
                      <a:r>
                        <a:rPr kumimoji="1" lang="ja-JP" altLang="en-US" sz="1000" b="0" dirty="0">
                          <a:latin typeface="Meiryo UI" panose="020B0604030504040204" pitchFamily="50" charset="-128"/>
                          <a:ea typeface="Meiryo UI" panose="020B0604030504040204" pitchFamily="50" charset="-128"/>
                        </a:rPr>
                        <a:t>発電</a:t>
                      </a:r>
                      <a:r>
                        <a:rPr kumimoji="1" lang="en-US" altLang="ja-JP" sz="1000" b="0" dirty="0">
                          <a:latin typeface="Meiryo UI" panose="020B0604030504040204" pitchFamily="50" charset="-128"/>
                          <a:ea typeface="Meiryo UI" panose="020B0604030504040204" pitchFamily="50" charset="-128"/>
                        </a:rPr>
                        <a:t>B</a:t>
                      </a: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10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19050" cap="flat" cmpd="sng" algn="ctr">
                      <a:solidFill>
                        <a:srgbClr val="C00000"/>
                      </a:solidFill>
                      <a:prstDash val="solid"/>
                      <a:round/>
                      <a:headEnd type="none" w="med" len="med"/>
                      <a:tailEnd type="none" w="med" len="med"/>
                    </a:lnR>
                    <a:lnT w="19050" cap="flat" cmpd="sng" algn="ctr">
                      <a:solidFill>
                        <a:srgbClr val="C00000"/>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rgbClr val="C00000"/>
                          </a:solidFill>
                          <a:latin typeface="Meiryo UI" panose="020B0604030504040204" pitchFamily="50" charset="-128"/>
                          <a:ea typeface="Meiryo UI" panose="020B0604030504040204" pitchFamily="50" charset="-128"/>
                        </a:rPr>
                        <a:t>10</a:t>
                      </a: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19050" cap="flat" cmpd="sng" algn="ctr">
                      <a:solidFill>
                        <a:srgbClr val="C00000"/>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9050" cap="flat" cmpd="sng" algn="ctr">
                      <a:solidFill>
                        <a:srgbClr val="C00000"/>
                      </a:solidFill>
                      <a:prstDash val="solid"/>
                      <a:round/>
                      <a:headEnd type="none" w="med" len="med"/>
                      <a:tailEnd type="none" w="med" len="med"/>
                    </a:lnB>
                    <a:solidFill>
                      <a:srgbClr val="FFCCCC"/>
                    </a:solidFill>
                  </a:tcPr>
                </a:tc>
                <a:tc>
                  <a:txBody>
                    <a:bodyPr/>
                    <a:lstStyle/>
                    <a:p>
                      <a:pPr algn="ctr"/>
                      <a:r>
                        <a:rPr kumimoji="1" lang="en-US" altLang="ja-JP" sz="1000" b="0" dirty="0">
                          <a:solidFill>
                            <a:srgbClr val="C00000"/>
                          </a:solidFill>
                          <a:latin typeface="Meiryo UI" panose="020B0604030504040204" pitchFamily="50" charset="-128"/>
                          <a:ea typeface="Meiryo UI" panose="020B0604030504040204" pitchFamily="50" charset="-128"/>
                        </a:rPr>
                        <a:t>10</a:t>
                      </a: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FCCCC"/>
                    </a:solidFill>
                  </a:tcPr>
                </a:tc>
                <a:tc>
                  <a:txBody>
                    <a:bodyPr/>
                    <a:lstStyle/>
                    <a:p>
                      <a:pPr algn="ctr"/>
                      <a:r>
                        <a:rPr kumimoji="1" lang="en-US" altLang="ja-JP" sz="1000" b="0" dirty="0">
                          <a:solidFill>
                            <a:srgbClr val="C00000"/>
                          </a:solidFill>
                          <a:latin typeface="Meiryo UI" panose="020B0604030504040204" pitchFamily="50" charset="-128"/>
                          <a:ea typeface="Meiryo UI" panose="020B0604030504040204" pitchFamily="50" charset="-128"/>
                        </a:rPr>
                        <a:t>10</a:t>
                      </a: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FCCCC"/>
                    </a:solidFill>
                  </a:tcPr>
                </a:tc>
                <a:tc>
                  <a:txBody>
                    <a:bodyPr/>
                    <a:lstStyle/>
                    <a:p>
                      <a:pPr algn="ctr"/>
                      <a:r>
                        <a:rPr kumimoji="1" lang="en-US" altLang="ja-JP" sz="1000" b="0" dirty="0">
                          <a:solidFill>
                            <a:srgbClr val="C00000"/>
                          </a:solidFill>
                          <a:latin typeface="Meiryo UI" panose="020B0604030504040204" pitchFamily="50" charset="-128"/>
                          <a:ea typeface="Meiryo UI" panose="020B0604030504040204" pitchFamily="50" charset="-128"/>
                        </a:rPr>
                        <a:t>10</a:t>
                      </a: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FCCCC"/>
                    </a:solidFill>
                  </a:tcPr>
                </a:tc>
                <a:tc>
                  <a:txBody>
                    <a:bodyPr/>
                    <a:lstStyle/>
                    <a:p>
                      <a:pPr algn="ct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FCCCC"/>
                    </a:solidFill>
                  </a:tcPr>
                </a:tc>
                <a:tc>
                  <a:txBody>
                    <a:bodyPr/>
                    <a:lstStyle/>
                    <a:p>
                      <a:pPr algn="ctr"/>
                      <a:r>
                        <a:rPr kumimoji="1" lang="en-US" altLang="ja-JP" sz="1000" b="0" dirty="0">
                          <a:solidFill>
                            <a:srgbClr val="C00000"/>
                          </a:solidFill>
                          <a:latin typeface="Meiryo UI" panose="020B0604030504040204" pitchFamily="50" charset="-128"/>
                          <a:ea typeface="Meiryo UI" panose="020B0604030504040204" pitchFamily="50" charset="-128"/>
                        </a:rPr>
                        <a:t>10</a:t>
                      </a: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FCCCC"/>
                    </a:solidFill>
                  </a:tcPr>
                </a:tc>
                <a:tc>
                  <a:txBody>
                    <a:bodyPr/>
                    <a:lstStyle/>
                    <a:p>
                      <a:pPr algn="ctr"/>
                      <a:r>
                        <a:rPr kumimoji="1" lang="en-US" altLang="ja-JP" sz="1000" b="0" dirty="0">
                          <a:solidFill>
                            <a:srgbClr val="C00000"/>
                          </a:solidFill>
                          <a:latin typeface="Meiryo UI" panose="020B0604030504040204" pitchFamily="50" charset="-128"/>
                          <a:ea typeface="Meiryo UI" panose="020B0604030504040204" pitchFamily="50" charset="-128"/>
                        </a:rPr>
                        <a:t>10</a:t>
                      </a: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FCCCC"/>
                    </a:solidFill>
                  </a:tcPr>
                </a:tc>
                <a:tc>
                  <a:txBody>
                    <a:bodyPr/>
                    <a:lstStyle/>
                    <a:p>
                      <a:pPr algn="ctr"/>
                      <a:r>
                        <a:rPr kumimoji="1" lang="en-US" altLang="ja-JP" sz="1000" b="0" dirty="0">
                          <a:solidFill>
                            <a:srgbClr val="C00000"/>
                          </a:solidFill>
                          <a:latin typeface="Meiryo UI" panose="020B0604030504040204" pitchFamily="50" charset="-128"/>
                          <a:ea typeface="Meiryo UI" panose="020B0604030504040204" pitchFamily="50" charset="-128"/>
                        </a:rPr>
                        <a:t>10</a:t>
                      </a: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FCCCC"/>
                    </a:solidFill>
                  </a:tcPr>
                </a:tc>
                <a:tc>
                  <a:txBody>
                    <a:bodyPr/>
                    <a:lstStyle/>
                    <a:p>
                      <a:pPr algn="ctr"/>
                      <a:r>
                        <a:rPr kumimoji="1" lang="en-US" altLang="ja-JP" sz="1000" b="0" dirty="0">
                          <a:solidFill>
                            <a:srgbClr val="C00000"/>
                          </a:solidFill>
                          <a:latin typeface="Meiryo UI" panose="020B0604030504040204" pitchFamily="50" charset="-128"/>
                          <a:ea typeface="Meiryo UI" panose="020B0604030504040204" pitchFamily="50" charset="-128"/>
                        </a:rPr>
                        <a:t>10</a:t>
                      </a: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19050" cap="flat" cmpd="sng" algn="ctr">
                      <a:solidFill>
                        <a:srgbClr val="C00000"/>
                      </a:solidFill>
                      <a:prstDash val="sysDash"/>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FCCCC"/>
                    </a:solidFill>
                  </a:tcPr>
                </a:tc>
                <a:tc>
                  <a:txBody>
                    <a:bodyPr/>
                    <a:lstStyle/>
                    <a:p>
                      <a:pPr algn="ctr"/>
                      <a:r>
                        <a:rPr kumimoji="1" lang="en-US" altLang="ja-JP" sz="1000" b="0" dirty="0">
                          <a:solidFill>
                            <a:srgbClr val="C00000"/>
                          </a:solidFill>
                          <a:latin typeface="Meiryo UI" panose="020B0604030504040204" pitchFamily="50" charset="-128"/>
                          <a:ea typeface="Meiryo UI" panose="020B0604030504040204" pitchFamily="50" charset="-128"/>
                        </a:rPr>
                        <a:t>10</a:t>
                      </a: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19050" cap="flat" cmpd="sng" algn="ctr">
                      <a:solidFill>
                        <a:srgbClr val="C00000"/>
                      </a:solidFill>
                      <a:prstDash val="sysDash"/>
                      <a:round/>
                      <a:headEnd type="none" w="med" len="med"/>
                      <a:tailEnd type="none" w="med" len="med"/>
                    </a:lnL>
                    <a:lnR w="19050" cap="flat" cmpd="sng" algn="ctr">
                      <a:solidFill>
                        <a:srgbClr val="C00000"/>
                      </a:solidFill>
                      <a:prstDash val="solid"/>
                      <a:round/>
                      <a:headEnd type="none" w="med" len="med"/>
                      <a:tailEnd type="none" w="med" len="med"/>
                    </a:lnR>
                    <a:lnT w="19050" cap="flat" cmpd="sng" algn="ctr">
                      <a:solidFill>
                        <a:srgbClr val="C00000"/>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F9999"/>
                    </a:solidFill>
                  </a:tcPr>
                </a:tc>
                <a:tc>
                  <a:txBody>
                    <a:bodyPr/>
                    <a:lstStyle/>
                    <a:p>
                      <a:pPr algn="ctr"/>
                      <a:r>
                        <a:rPr kumimoji="1" lang="en-US" altLang="ja-JP" sz="1000" b="0" dirty="0">
                          <a:solidFill>
                            <a:schemeClr val="bg2">
                              <a:lumMod val="50000"/>
                            </a:schemeClr>
                          </a:solidFill>
                          <a:latin typeface="Meiryo UI" panose="020B0604030504040204" pitchFamily="50" charset="-128"/>
                          <a:ea typeface="Meiryo UI" panose="020B0604030504040204" pitchFamily="50" charset="-128"/>
                        </a:rPr>
                        <a:t>10</a:t>
                      </a:r>
                      <a:endParaRPr kumimoji="1" lang="ja-JP" altLang="en-US" sz="1000" b="0" dirty="0">
                        <a:solidFill>
                          <a:schemeClr val="bg2">
                            <a:lumMod val="50000"/>
                          </a:schemeClr>
                        </a:solidFill>
                        <a:latin typeface="Meiryo UI" panose="020B0604030504040204" pitchFamily="50" charset="-128"/>
                        <a:ea typeface="Meiryo UI" panose="020B0604030504040204" pitchFamily="50" charset="-128"/>
                      </a:endParaRPr>
                    </a:p>
                  </a:txBody>
                  <a:tcPr marL="18000" marR="18000" marT="18000" marB="18000" anchor="ctr">
                    <a:lnL w="19050" cap="flat" cmpd="sng" algn="ctr">
                      <a:solidFill>
                        <a:srgbClr val="C00000"/>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9050" cap="flat" cmpd="sng" algn="ctr">
                      <a:solidFill>
                        <a:srgbClr val="C00000"/>
                      </a:solidFill>
                      <a:prstDash val="solid"/>
                      <a:round/>
                      <a:headEnd type="none" w="med" len="med"/>
                      <a:tailEnd type="none" w="med" len="med"/>
                    </a:lnB>
                    <a:solidFill>
                      <a:schemeClr val="accent3">
                        <a:lumMod val="20000"/>
                        <a:lumOff val="80000"/>
                      </a:schemeClr>
                    </a:solidFill>
                  </a:tcPr>
                </a:tc>
                <a:tc>
                  <a:txBody>
                    <a:bodyPr/>
                    <a:lstStyle/>
                    <a:p>
                      <a:pPr algn="ctr"/>
                      <a:r>
                        <a:rPr kumimoji="1" lang="en-US" altLang="ja-JP" sz="1000" b="0" dirty="0">
                          <a:solidFill>
                            <a:schemeClr val="bg2">
                              <a:lumMod val="50000"/>
                            </a:schemeClr>
                          </a:solidFill>
                          <a:latin typeface="Meiryo UI" panose="020B0604030504040204" pitchFamily="50" charset="-128"/>
                          <a:ea typeface="Meiryo UI" panose="020B0604030504040204" pitchFamily="50" charset="-128"/>
                        </a:rPr>
                        <a:t>10</a:t>
                      </a:r>
                      <a:endParaRPr kumimoji="1" lang="ja-JP" altLang="en-US" sz="1000" b="0" dirty="0">
                        <a:solidFill>
                          <a:schemeClr val="bg2">
                            <a:lumMod val="50000"/>
                          </a:schemeClr>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3">
                        <a:lumMod val="20000"/>
                        <a:lumOff val="80000"/>
                      </a:schemeClr>
                    </a:solidFill>
                  </a:tcPr>
                </a:tc>
                <a:tc>
                  <a:txBody>
                    <a:bodyPr/>
                    <a:lstStyle/>
                    <a:p>
                      <a:pPr algn="ctr"/>
                      <a:r>
                        <a:rPr kumimoji="1" lang="en-US" altLang="ja-JP" sz="1000" b="0" dirty="0">
                          <a:solidFill>
                            <a:schemeClr val="bg2">
                              <a:lumMod val="50000"/>
                            </a:schemeClr>
                          </a:solidFill>
                          <a:latin typeface="Meiryo UI" panose="020B0604030504040204" pitchFamily="50" charset="-128"/>
                          <a:ea typeface="Meiryo UI" panose="020B0604030504040204" pitchFamily="50" charset="-128"/>
                        </a:rPr>
                        <a:t>10</a:t>
                      </a:r>
                      <a:endParaRPr kumimoji="1" lang="ja-JP" altLang="en-US" sz="1000" b="0" dirty="0">
                        <a:solidFill>
                          <a:schemeClr val="bg2">
                            <a:lumMod val="50000"/>
                          </a:schemeClr>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3">
                        <a:lumMod val="20000"/>
                        <a:lumOff val="80000"/>
                      </a:schemeClr>
                    </a:solidFill>
                  </a:tcPr>
                </a:tc>
                <a:tc>
                  <a:txBody>
                    <a:bodyPr/>
                    <a:lstStyle/>
                    <a:p>
                      <a:pPr algn="ctr"/>
                      <a:r>
                        <a:rPr kumimoji="1" lang="en-US" altLang="ja-JP" sz="1000" b="0" dirty="0">
                          <a:solidFill>
                            <a:schemeClr val="bg2">
                              <a:lumMod val="50000"/>
                            </a:schemeClr>
                          </a:solidFill>
                          <a:latin typeface="Meiryo UI" panose="020B0604030504040204" pitchFamily="50" charset="-128"/>
                          <a:ea typeface="Meiryo UI" panose="020B0604030504040204" pitchFamily="50" charset="-128"/>
                        </a:rPr>
                        <a:t>10</a:t>
                      </a:r>
                      <a:endParaRPr kumimoji="1" lang="ja-JP" altLang="en-US" sz="1000" b="0" dirty="0">
                        <a:solidFill>
                          <a:schemeClr val="bg2">
                            <a:lumMod val="50000"/>
                          </a:schemeClr>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3">
                        <a:lumMod val="20000"/>
                        <a:lumOff val="80000"/>
                      </a:schemeClr>
                    </a:solidFill>
                  </a:tcPr>
                </a:tc>
                <a:tc>
                  <a:txBody>
                    <a:bodyPr/>
                    <a:lstStyle/>
                    <a:p>
                      <a:pPr algn="ctr"/>
                      <a:endParaRPr kumimoji="1" lang="ja-JP" altLang="en-US" sz="1000" b="0" dirty="0">
                        <a:solidFill>
                          <a:schemeClr val="bg2">
                            <a:lumMod val="50000"/>
                          </a:schemeClr>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3">
                        <a:lumMod val="20000"/>
                        <a:lumOff val="80000"/>
                      </a:schemeClr>
                    </a:solidFill>
                  </a:tcPr>
                </a:tc>
                <a:tc>
                  <a:txBody>
                    <a:bodyPr/>
                    <a:lstStyle/>
                    <a:p>
                      <a:pPr algn="ctr"/>
                      <a:r>
                        <a:rPr kumimoji="1" lang="en-US" altLang="ja-JP" sz="1000" b="0" dirty="0">
                          <a:solidFill>
                            <a:schemeClr val="bg2">
                              <a:lumMod val="50000"/>
                            </a:schemeClr>
                          </a:solidFill>
                          <a:latin typeface="Meiryo UI" panose="020B0604030504040204" pitchFamily="50" charset="-128"/>
                          <a:ea typeface="Meiryo UI" panose="020B0604030504040204" pitchFamily="50" charset="-128"/>
                        </a:rPr>
                        <a:t>10</a:t>
                      </a:r>
                      <a:endParaRPr kumimoji="1" lang="ja-JP" altLang="en-US" sz="1000" b="0" dirty="0">
                        <a:solidFill>
                          <a:schemeClr val="bg2">
                            <a:lumMod val="50000"/>
                          </a:schemeClr>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3">
                        <a:lumMod val="20000"/>
                        <a:lumOff val="80000"/>
                      </a:schemeClr>
                    </a:solidFill>
                  </a:tcPr>
                </a:tc>
                <a:tc>
                  <a:txBody>
                    <a:bodyPr/>
                    <a:lstStyle/>
                    <a:p>
                      <a:pPr algn="ctr"/>
                      <a:r>
                        <a:rPr kumimoji="1" lang="en-US" altLang="ja-JP" sz="1000" b="0" dirty="0">
                          <a:solidFill>
                            <a:schemeClr val="bg2">
                              <a:lumMod val="50000"/>
                            </a:schemeClr>
                          </a:solidFill>
                          <a:latin typeface="Meiryo UI" panose="020B0604030504040204" pitchFamily="50" charset="-128"/>
                          <a:ea typeface="Meiryo UI" panose="020B0604030504040204" pitchFamily="50" charset="-128"/>
                        </a:rPr>
                        <a:t>10</a:t>
                      </a:r>
                      <a:endParaRPr kumimoji="1" lang="ja-JP" altLang="en-US" sz="1000" b="0" dirty="0">
                        <a:solidFill>
                          <a:schemeClr val="bg2">
                            <a:lumMod val="50000"/>
                          </a:schemeClr>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3">
                        <a:lumMod val="20000"/>
                        <a:lumOff val="80000"/>
                      </a:schemeClr>
                    </a:solidFill>
                  </a:tcPr>
                </a:tc>
                <a:tc>
                  <a:txBody>
                    <a:bodyPr/>
                    <a:lstStyle/>
                    <a:p>
                      <a:pPr algn="ctr"/>
                      <a:r>
                        <a:rPr kumimoji="1" lang="en-US" altLang="ja-JP" sz="1000" b="0" dirty="0">
                          <a:solidFill>
                            <a:schemeClr val="bg2">
                              <a:lumMod val="50000"/>
                            </a:schemeClr>
                          </a:solidFill>
                          <a:latin typeface="Meiryo UI" panose="020B0604030504040204" pitchFamily="50" charset="-128"/>
                          <a:ea typeface="Meiryo UI" panose="020B0604030504040204" pitchFamily="50" charset="-128"/>
                        </a:rPr>
                        <a:t>10</a:t>
                      </a:r>
                      <a:endParaRPr kumimoji="1" lang="ja-JP" altLang="en-US" sz="1000" b="0" dirty="0">
                        <a:solidFill>
                          <a:schemeClr val="bg2">
                            <a:lumMod val="50000"/>
                          </a:schemeClr>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3">
                        <a:lumMod val="20000"/>
                        <a:lumOff val="80000"/>
                      </a:schemeClr>
                    </a:solidFill>
                  </a:tcPr>
                </a:tc>
                <a:tc>
                  <a:txBody>
                    <a:bodyPr/>
                    <a:lstStyle/>
                    <a:p>
                      <a:pPr algn="ctr"/>
                      <a:r>
                        <a:rPr kumimoji="1" lang="en-US" altLang="ja-JP" sz="1000" b="0" dirty="0">
                          <a:solidFill>
                            <a:schemeClr val="bg2">
                              <a:lumMod val="50000"/>
                            </a:schemeClr>
                          </a:solidFill>
                          <a:latin typeface="Meiryo UI" panose="020B0604030504040204" pitchFamily="50" charset="-128"/>
                          <a:ea typeface="Meiryo UI" panose="020B0604030504040204" pitchFamily="50" charset="-128"/>
                        </a:rPr>
                        <a:t>10</a:t>
                      </a:r>
                      <a:endParaRPr kumimoji="1" lang="ja-JP" altLang="en-US" sz="1000" b="0" dirty="0">
                        <a:solidFill>
                          <a:schemeClr val="bg2">
                            <a:lumMod val="50000"/>
                          </a:schemeClr>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3">
                        <a:lumMod val="20000"/>
                        <a:lumOff val="80000"/>
                      </a:schemeClr>
                    </a:solidFill>
                  </a:tcPr>
                </a:tc>
                <a:tc>
                  <a:txBody>
                    <a:bodyPr/>
                    <a:lstStyle/>
                    <a:p>
                      <a:pPr algn="ctr"/>
                      <a:r>
                        <a:rPr kumimoji="1" lang="en-US" altLang="ja-JP" sz="1000" b="0" dirty="0">
                          <a:solidFill>
                            <a:schemeClr val="bg2">
                              <a:lumMod val="50000"/>
                            </a:schemeClr>
                          </a:solidFill>
                          <a:latin typeface="Meiryo UI" panose="020B0604030504040204" pitchFamily="50" charset="-128"/>
                          <a:ea typeface="Meiryo UI" panose="020B0604030504040204" pitchFamily="50" charset="-128"/>
                        </a:rPr>
                        <a:t>10</a:t>
                      </a:r>
                      <a:endParaRPr kumimoji="1" lang="ja-JP" altLang="en-US" sz="1000" b="0" dirty="0">
                        <a:solidFill>
                          <a:schemeClr val="bg2">
                            <a:lumMod val="50000"/>
                          </a:schemeClr>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3">
                        <a:lumMod val="20000"/>
                        <a:lumOff val="80000"/>
                      </a:schemeClr>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rPr>
                        <a:t>10</a:t>
                      </a:r>
                      <a:endParaRPr kumimoji="1" lang="ja-JP" altLang="en-US" sz="10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rPr>
                        <a:t>10</a:t>
                      </a:r>
                      <a:endParaRPr kumimoji="1" lang="ja-JP" altLang="en-US" sz="10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rPr>
                        <a:t>10</a:t>
                      </a:r>
                      <a:endParaRPr kumimoji="1" lang="ja-JP" altLang="en-US" sz="10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856444150"/>
                  </a:ext>
                </a:extLst>
              </a:tr>
              <a:tr h="0">
                <a:tc>
                  <a:txBody>
                    <a:bodyPr/>
                    <a:lstStyle/>
                    <a:p>
                      <a:pPr algn="ctr"/>
                      <a:r>
                        <a:rPr kumimoji="1" lang="ja-JP" altLang="en-US" sz="1000" b="0" dirty="0">
                          <a:latin typeface="Meiryo UI" panose="020B0604030504040204" pitchFamily="50" charset="-128"/>
                          <a:ea typeface="Meiryo UI" panose="020B0604030504040204" pitchFamily="50" charset="-128"/>
                        </a:rPr>
                        <a:t>発電</a:t>
                      </a:r>
                      <a:r>
                        <a:rPr kumimoji="1" lang="en-US" altLang="ja-JP" sz="1000" b="0" dirty="0">
                          <a:latin typeface="Meiryo UI" panose="020B0604030504040204" pitchFamily="50" charset="-128"/>
                          <a:ea typeface="Meiryo UI" panose="020B0604030504040204" pitchFamily="50" charset="-128"/>
                        </a:rPr>
                        <a:t>C</a:t>
                      </a: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0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10</a:t>
                      </a: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19050" cap="flat" cmpd="sng" algn="ctr">
                      <a:solidFill>
                        <a:srgbClr val="C00000"/>
                      </a:solidFill>
                      <a:prstDash val="solid"/>
                      <a:round/>
                      <a:headEnd type="none" w="med" len="med"/>
                      <a:tailEnd type="none" w="med" len="med"/>
                    </a:lnR>
                    <a:lnT w="19050" cap="flat" cmpd="sng" algn="ctr">
                      <a:solidFill>
                        <a:srgbClr val="C00000"/>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rgbClr val="C00000"/>
                          </a:solidFill>
                          <a:latin typeface="Meiryo UI" panose="020B0604030504040204" pitchFamily="50" charset="-128"/>
                          <a:ea typeface="Meiryo UI" panose="020B0604030504040204" pitchFamily="50" charset="-128"/>
                        </a:rPr>
                        <a:t>10</a:t>
                      </a: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19050" cap="flat" cmpd="sng" algn="ctr">
                      <a:solidFill>
                        <a:srgbClr val="C00000"/>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9050" cap="flat" cmpd="sng" algn="ctr">
                      <a:solidFill>
                        <a:srgbClr val="C00000"/>
                      </a:solidFill>
                      <a:prstDash val="solid"/>
                      <a:round/>
                      <a:headEnd type="none" w="med" len="med"/>
                      <a:tailEnd type="none" w="med" len="med"/>
                    </a:lnB>
                    <a:solidFill>
                      <a:srgbClr val="FFCCCC"/>
                    </a:solidFill>
                  </a:tcPr>
                </a:tc>
                <a:tc>
                  <a:txBody>
                    <a:bodyPr/>
                    <a:lstStyle/>
                    <a:p>
                      <a:pPr algn="ctr"/>
                      <a:r>
                        <a:rPr kumimoji="1" lang="en-US" altLang="ja-JP" sz="1000" b="0" dirty="0">
                          <a:solidFill>
                            <a:srgbClr val="C00000"/>
                          </a:solidFill>
                          <a:latin typeface="Meiryo UI" panose="020B0604030504040204" pitchFamily="50" charset="-128"/>
                          <a:ea typeface="Meiryo UI" panose="020B0604030504040204" pitchFamily="50" charset="-128"/>
                        </a:rPr>
                        <a:t>10</a:t>
                      </a: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FCCCC"/>
                    </a:solidFill>
                  </a:tcPr>
                </a:tc>
                <a:tc>
                  <a:txBody>
                    <a:bodyPr/>
                    <a:lstStyle/>
                    <a:p>
                      <a:pPr algn="ctr"/>
                      <a:r>
                        <a:rPr kumimoji="1" lang="en-US" altLang="ja-JP" sz="1000" b="0" dirty="0">
                          <a:solidFill>
                            <a:srgbClr val="C00000"/>
                          </a:solidFill>
                          <a:latin typeface="Meiryo UI" panose="020B0604030504040204" pitchFamily="50" charset="-128"/>
                          <a:ea typeface="Meiryo UI" panose="020B0604030504040204" pitchFamily="50" charset="-128"/>
                        </a:rPr>
                        <a:t>10</a:t>
                      </a: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FCCCC"/>
                    </a:solidFill>
                  </a:tcPr>
                </a:tc>
                <a:tc>
                  <a:txBody>
                    <a:bodyPr/>
                    <a:lstStyle/>
                    <a:p>
                      <a:pPr algn="ct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FCCCC"/>
                    </a:solidFill>
                  </a:tcPr>
                </a:tc>
                <a:tc>
                  <a:txBody>
                    <a:bodyPr/>
                    <a:lstStyle/>
                    <a:p>
                      <a:pPr algn="ctr"/>
                      <a:r>
                        <a:rPr kumimoji="1" lang="en-US" altLang="ja-JP" sz="1000" b="0" dirty="0">
                          <a:solidFill>
                            <a:srgbClr val="C00000"/>
                          </a:solidFill>
                          <a:latin typeface="Meiryo UI" panose="020B0604030504040204" pitchFamily="50" charset="-128"/>
                          <a:ea typeface="Meiryo UI" panose="020B0604030504040204" pitchFamily="50" charset="-128"/>
                        </a:rPr>
                        <a:t>10</a:t>
                      </a: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FCCCC"/>
                    </a:solidFill>
                  </a:tcPr>
                </a:tc>
                <a:tc>
                  <a:txBody>
                    <a:bodyPr/>
                    <a:lstStyle/>
                    <a:p>
                      <a:pPr algn="ctr"/>
                      <a:r>
                        <a:rPr kumimoji="1" lang="en-US" altLang="ja-JP" sz="1000" b="0" dirty="0">
                          <a:solidFill>
                            <a:srgbClr val="C00000"/>
                          </a:solidFill>
                          <a:latin typeface="Meiryo UI" panose="020B0604030504040204" pitchFamily="50" charset="-128"/>
                          <a:ea typeface="Meiryo UI" panose="020B0604030504040204" pitchFamily="50" charset="-128"/>
                        </a:rPr>
                        <a:t>10</a:t>
                      </a: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FCCCC"/>
                    </a:solidFill>
                  </a:tcPr>
                </a:tc>
                <a:tc>
                  <a:txBody>
                    <a:bodyPr/>
                    <a:lstStyle/>
                    <a:p>
                      <a:pPr algn="ctr"/>
                      <a:r>
                        <a:rPr kumimoji="1" lang="en-US" altLang="ja-JP" sz="1000" b="0" dirty="0">
                          <a:solidFill>
                            <a:srgbClr val="C00000"/>
                          </a:solidFill>
                          <a:latin typeface="Meiryo UI" panose="020B0604030504040204" pitchFamily="50" charset="-128"/>
                          <a:ea typeface="Meiryo UI" panose="020B0604030504040204" pitchFamily="50" charset="-128"/>
                        </a:rPr>
                        <a:t>10</a:t>
                      </a: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FCCCC"/>
                    </a:solidFill>
                  </a:tcPr>
                </a:tc>
                <a:tc>
                  <a:txBody>
                    <a:bodyPr/>
                    <a:lstStyle/>
                    <a:p>
                      <a:pPr algn="ctr"/>
                      <a:r>
                        <a:rPr kumimoji="1" lang="en-US" altLang="ja-JP" sz="1000" b="0" dirty="0">
                          <a:solidFill>
                            <a:srgbClr val="C00000"/>
                          </a:solidFill>
                          <a:latin typeface="Meiryo UI" panose="020B0604030504040204" pitchFamily="50" charset="-128"/>
                          <a:ea typeface="Meiryo UI" panose="020B0604030504040204" pitchFamily="50" charset="-128"/>
                        </a:rPr>
                        <a:t>10</a:t>
                      </a: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19050" cap="flat" cmpd="sng" algn="ctr">
                      <a:solidFill>
                        <a:srgbClr val="C00000"/>
                      </a:solidFill>
                      <a:prstDash val="sysDash"/>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FCCCC"/>
                    </a:solidFill>
                  </a:tcPr>
                </a:tc>
                <a:tc>
                  <a:txBody>
                    <a:bodyPr/>
                    <a:lstStyle/>
                    <a:p>
                      <a:pPr algn="ctr"/>
                      <a:r>
                        <a:rPr kumimoji="1" lang="en-US" altLang="ja-JP" sz="1000" b="0" dirty="0">
                          <a:solidFill>
                            <a:srgbClr val="C00000"/>
                          </a:solidFill>
                          <a:latin typeface="Meiryo UI" panose="020B0604030504040204" pitchFamily="50" charset="-128"/>
                          <a:ea typeface="Meiryo UI" panose="020B0604030504040204" pitchFamily="50" charset="-128"/>
                        </a:rPr>
                        <a:t>10</a:t>
                      </a: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19050" cap="flat" cmpd="sng" algn="ctr">
                      <a:solidFill>
                        <a:srgbClr val="C00000"/>
                      </a:solidFill>
                      <a:prstDash val="sysDash"/>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F9999"/>
                    </a:solidFill>
                  </a:tcPr>
                </a:tc>
                <a:tc>
                  <a:txBody>
                    <a:bodyPr/>
                    <a:lstStyle/>
                    <a:p>
                      <a:pPr algn="ctr"/>
                      <a:r>
                        <a:rPr kumimoji="1" lang="en-US" altLang="ja-JP" sz="1000" b="0" dirty="0">
                          <a:solidFill>
                            <a:srgbClr val="C00000"/>
                          </a:solidFill>
                          <a:latin typeface="Meiryo UI" panose="020B0604030504040204" pitchFamily="50" charset="-128"/>
                          <a:ea typeface="Meiryo UI" panose="020B0604030504040204" pitchFamily="50" charset="-128"/>
                        </a:rPr>
                        <a:t>10</a:t>
                      </a: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19050" cap="flat" cmpd="sng" algn="ctr">
                      <a:solidFill>
                        <a:srgbClr val="C00000"/>
                      </a:solidFill>
                      <a:prstDash val="solid"/>
                      <a:round/>
                      <a:headEnd type="none" w="med" len="med"/>
                      <a:tailEnd type="none" w="med" len="med"/>
                    </a:lnR>
                    <a:lnT w="19050" cap="flat" cmpd="sng" algn="ctr">
                      <a:solidFill>
                        <a:srgbClr val="C00000"/>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F9999"/>
                    </a:solidFill>
                  </a:tcPr>
                </a:tc>
                <a:tc>
                  <a:txBody>
                    <a:bodyPr/>
                    <a:lstStyle/>
                    <a:p>
                      <a:pPr algn="ctr"/>
                      <a:r>
                        <a:rPr kumimoji="1" lang="en-US" altLang="ja-JP" sz="1000" b="0" dirty="0">
                          <a:solidFill>
                            <a:schemeClr val="bg2">
                              <a:lumMod val="50000"/>
                            </a:schemeClr>
                          </a:solidFill>
                          <a:latin typeface="Meiryo UI" panose="020B0604030504040204" pitchFamily="50" charset="-128"/>
                          <a:ea typeface="Meiryo UI" panose="020B0604030504040204" pitchFamily="50" charset="-128"/>
                        </a:rPr>
                        <a:t>10</a:t>
                      </a:r>
                      <a:endParaRPr kumimoji="1" lang="ja-JP" altLang="en-US" sz="1000" b="0" dirty="0">
                        <a:solidFill>
                          <a:schemeClr val="bg2">
                            <a:lumMod val="50000"/>
                          </a:schemeClr>
                        </a:solidFill>
                        <a:latin typeface="Meiryo UI" panose="020B0604030504040204" pitchFamily="50" charset="-128"/>
                        <a:ea typeface="Meiryo UI" panose="020B0604030504040204" pitchFamily="50" charset="-128"/>
                      </a:endParaRPr>
                    </a:p>
                  </a:txBody>
                  <a:tcPr marL="18000" marR="18000" marT="18000" marB="18000" anchor="ctr">
                    <a:lnL w="19050" cap="flat" cmpd="sng" algn="ctr">
                      <a:solidFill>
                        <a:srgbClr val="C00000"/>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9050" cap="flat" cmpd="sng" algn="ctr">
                      <a:solidFill>
                        <a:srgbClr val="C00000"/>
                      </a:solidFill>
                      <a:prstDash val="solid"/>
                      <a:round/>
                      <a:headEnd type="none" w="med" len="med"/>
                      <a:tailEnd type="none" w="med" len="med"/>
                    </a:lnB>
                    <a:solidFill>
                      <a:schemeClr val="accent3">
                        <a:lumMod val="20000"/>
                        <a:lumOff val="80000"/>
                      </a:schemeClr>
                    </a:solidFill>
                  </a:tcPr>
                </a:tc>
                <a:tc>
                  <a:txBody>
                    <a:bodyPr/>
                    <a:lstStyle/>
                    <a:p>
                      <a:pPr algn="ctr"/>
                      <a:r>
                        <a:rPr kumimoji="1" lang="en-US" altLang="ja-JP" sz="1000" b="0" dirty="0">
                          <a:solidFill>
                            <a:schemeClr val="bg2">
                              <a:lumMod val="50000"/>
                            </a:schemeClr>
                          </a:solidFill>
                          <a:latin typeface="Meiryo UI" panose="020B0604030504040204" pitchFamily="50" charset="-128"/>
                          <a:ea typeface="Meiryo UI" panose="020B0604030504040204" pitchFamily="50" charset="-128"/>
                        </a:rPr>
                        <a:t>10</a:t>
                      </a:r>
                      <a:endParaRPr kumimoji="1" lang="ja-JP" altLang="en-US" sz="1000" b="0" dirty="0">
                        <a:solidFill>
                          <a:schemeClr val="bg2">
                            <a:lumMod val="50000"/>
                          </a:schemeClr>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3">
                        <a:lumMod val="20000"/>
                        <a:lumOff val="80000"/>
                      </a:schemeClr>
                    </a:solidFill>
                  </a:tcPr>
                </a:tc>
                <a:tc>
                  <a:txBody>
                    <a:bodyPr/>
                    <a:lstStyle/>
                    <a:p>
                      <a:pPr algn="ctr"/>
                      <a:r>
                        <a:rPr kumimoji="1" lang="en-US" altLang="ja-JP" sz="1000" b="0" dirty="0">
                          <a:solidFill>
                            <a:schemeClr val="bg2">
                              <a:lumMod val="50000"/>
                            </a:schemeClr>
                          </a:solidFill>
                          <a:latin typeface="Meiryo UI" panose="020B0604030504040204" pitchFamily="50" charset="-128"/>
                          <a:ea typeface="Meiryo UI" panose="020B0604030504040204" pitchFamily="50" charset="-128"/>
                        </a:rPr>
                        <a:t>10</a:t>
                      </a:r>
                      <a:endParaRPr kumimoji="1" lang="ja-JP" altLang="en-US" sz="1000" b="0" dirty="0">
                        <a:solidFill>
                          <a:schemeClr val="bg2">
                            <a:lumMod val="50000"/>
                          </a:schemeClr>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3">
                        <a:lumMod val="20000"/>
                        <a:lumOff val="80000"/>
                      </a:schemeClr>
                    </a:solidFill>
                  </a:tcPr>
                </a:tc>
                <a:tc>
                  <a:txBody>
                    <a:bodyPr/>
                    <a:lstStyle/>
                    <a:p>
                      <a:pPr algn="ctr"/>
                      <a:endParaRPr kumimoji="1" lang="ja-JP" altLang="en-US" sz="1000" b="0" dirty="0">
                        <a:solidFill>
                          <a:schemeClr val="bg2">
                            <a:lumMod val="50000"/>
                          </a:schemeClr>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3">
                        <a:lumMod val="20000"/>
                        <a:lumOff val="80000"/>
                      </a:schemeClr>
                    </a:solidFill>
                  </a:tcPr>
                </a:tc>
                <a:tc>
                  <a:txBody>
                    <a:bodyPr/>
                    <a:lstStyle/>
                    <a:p>
                      <a:pPr algn="ctr"/>
                      <a:r>
                        <a:rPr kumimoji="1" lang="en-US" altLang="ja-JP" sz="1000" b="0" dirty="0">
                          <a:solidFill>
                            <a:schemeClr val="bg2">
                              <a:lumMod val="50000"/>
                            </a:schemeClr>
                          </a:solidFill>
                          <a:latin typeface="Meiryo UI" panose="020B0604030504040204" pitchFamily="50" charset="-128"/>
                          <a:ea typeface="Meiryo UI" panose="020B0604030504040204" pitchFamily="50" charset="-128"/>
                        </a:rPr>
                        <a:t>10</a:t>
                      </a:r>
                      <a:endParaRPr kumimoji="1" lang="ja-JP" altLang="en-US" sz="1000" b="0" dirty="0">
                        <a:solidFill>
                          <a:schemeClr val="bg2">
                            <a:lumMod val="50000"/>
                          </a:schemeClr>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3">
                        <a:lumMod val="20000"/>
                        <a:lumOff val="80000"/>
                      </a:schemeClr>
                    </a:solidFill>
                  </a:tcPr>
                </a:tc>
                <a:tc>
                  <a:txBody>
                    <a:bodyPr/>
                    <a:lstStyle/>
                    <a:p>
                      <a:pPr algn="ctr"/>
                      <a:r>
                        <a:rPr kumimoji="1" lang="en-US" altLang="ja-JP" sz="1000" b="0" dirty="0">
                          <a:solidFill>
                            <a:schemeClr val="bg2">
                              <a:lumMod val="50000"/>
                            </a:schemeClr>
                          </a:solidFill>
                          <a:latin typeface="Meiryo UI" panose="020B0604030504040204" pitchFamily="50" charset="-128"/>
                          <a:ea typeface="Meiryo UI" panose="020B0604030504040204" pitchFamily="50" charset="-128"/>
                        </a:rPr>
                        <a:t>10</a:t>
                      </a:r>
                      <a:endParaRPr kumimoji="1" lang="ja-JP" altLang="en-US" sz="1000" b="0" dirty="0">
                        <a:solidFill>
                          <a:schemeClr val="bg2">
                            <a:lumMod val="50000"/>
                          </a:schemeClr>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3">
                        <a:lumMod val="20000"/>
                        <a:lumOff val="80000"/>
                      </a:schemeClr>
                    </a:solidFill>
                  </a:tcPr>
                </a:tc>
                <a:tc>
                  <a:txBody>
                    <a:bodyPr/>
                    <a:lstStyle/>
                    <a:p>
                      <a:pPr algn="ctr"/>
                      <a:r>
                        <a:rPr kumimoji="1" lang="en-US" altLang="ja-JP" sz="1000" b="0" dirty="0">
                          <a:solidFill>
                            <a:schemeClr val="bg2">
                              <a:lumMod val="50000"/>
                            </a:schemeClr>
                          </a:solidFill>
                          <a:latin typeface="Meiryo UI" panose="020B0604030504040204" pitchFamily="50" charset="-128"/>
                          <a:ea typeface="Meiryo UI" panose="020B0604030504040204" pitchFamily="50" charset="-128"/>
                        </a:rPr>
                        <a:t>10</a:t>
                      </a:r>
                      <a:endParaRPr kumimoji="1" lang="ja-JP" altLang="en-US" sz="1000" b="0" dirty="0">
                        <a:solidFill>
                          <a:schemeClr val="bg2">
                            <a:lumMod val="50000"/>
                          </a:schemeClr>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3">
                        <a:lumMod val="20000"/>
                        <a:lumOff val="80000"/>
                      </a:schemeClr>
                    </a:solidFill>
                  </a:tcPr>
                </a:tc>
                <a:tc>
                  <a:txBody>
                    <a:bodyPr/>
                    <a:lstStyle/>
                    <a:p>
                      <a:pPr algn="ctr"/>
                      <a:r>
                        <a:rPr kumimoji="1" lang="en-US" altLang="ja-JP" sz="1000" b="0" dirty="0">
                          <a:solidFill>
                            <a:schemeClr val="bg2">
                              <a:lumMod val="50000"/>
                            </a:schemeClr>
                          </a:solidFill>
                          <a:latin typeface="Meiryo UI" panose="020B0604030504040204" pitchFamily="50" charset="-128"/>
                          <a:ea typeface="Meiryo UI" panose="020B0604030504040204" pitchFamily="50" charset="-128"/>
                        </a:rPr>
                        <a:t>10</a:t>
                      </a:r>
                      <a:endParaRPr kumimoji="1" lang="ja-JP" altLang="en-US" sz="1000" b="0" dirty="0">
                        <a:solidFill>
                          <a:schemeClr val="bg2">
                            <a:lumMod val="50000"/>
                          </a:schemeClr>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3">
                        <a:lumMod val="20000"/>
                        <a:lumOff val="80000"/>
                      </a:schemeClr>
                    </a:solidFill>
                  </a:tcPr>
                </a:tc>
                <a:tc>
                  <a:txBody>
                    <a:bodyPr/>
                    <a:lstStyle/>
                    <a:p>
                      <a:pPr algn="ctr"/>
                      <a:r>
                        <a:rPr kumimoji="1" lang="en-US" altLang="ja-JP" sz="1000" b="0" dirty="0">
                          <a:solidFill>
                            <a:schemeClr val="bg2">
                              <a:lumMod val="50000"/>
                            </a:schemeClr>
                          </a:solidFill>
                          <a:latin typeface="Meiryo UI" panose="020B0604030504040204" pitchFamily="50" charset="-128"/>
                          <a:ea typeface="Meiryo UI" panose="020B0604030504040204" pitchFamily="50" charset="-128"/>
                        </a:rPr>
                        <a:t>10</a:t>
                      </a:r>
                      <a:endParaRPr kumimoji="1" lang="ja-JP" altLang="en-US" sz="1000" b="0" dirty="0">
                        <a:solidFill>
                          <a:schemeClr val="bg2">
                            <a:lumMod val="50000"/>
                          </a:schemeClr>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3">
                        <a:lumMod val="20000"/>
                        <a:lumOff val="80000"/>
                      </a:schemeClr>
                    </a:solidFill>
                  </a:tcPr>
                </a:tc>
                <a:tc>
                  <a:txBody>
                    <a:bodyPr/>
                    <a:lstStyle/>
                    <a:p>
                      <a:pPr algn="ctr"/>
                      <a:r>
                        <a:rPr kumimoji="1" lang="en-US" altLang="ja-JP" sz="1000" b="0" dirty="0">
                          <a:solidFill>
                            <a:schemeClr val="bg2">
                              <a:lumMod val="50000"/>
                            </a:schemeClr>
                          </a:solidFill>
                          <a:latin typeface="Meiryo UI" panose="020B0604030504040204" pitchFamily="50" charset="-128"/>
                          <a:ea typeface="Meiryo UI" panose="020B0604030504040204" pitchFamily="50" charset="-128"/>
                        </a:rPr>
                        <a:t>10</a:t>
                      </a:r>
                      <a:endParaRPr kumimoji="1" lang="ja-JP" altLang="en-US" sz="1000" b="0" dirty="0">
                        <a:solidFill>
                          <a:schemeClr val="bg2">
                            <a:lumMod val="50000"/>
                          </a:schemeClr>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3">
                        <a:lumMod val="20000"/>
                        <a:lumOff val="80000"/>
                      </a:schemeClr>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rPr>
                        <a:t>10</a:t>
                      </a:r>
                      <a:endParaRPr kumimoji="1" lang="ja-JP" altLang="en-US" sz="10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rPr>
                        <a:t>10</a:t>
                      </a:r>
                      <a:endParaRPr kumimoji="1" lang="ja-JP" altLang="en-US" sz="10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84529833"/>
                  </a:ext>
                </a:extLst>
              </a:tr>
              <a:tr h="0">
                <a:tc>
                  <a:txBody>
                    <a:bodyPr/>
                    <a:lstStyle/>
                    <a:p>
                      <a:pPr algn="ctr"/>
                      <a:r>
                        <a:rPr kumimoji="1" lang="ja-JP" altLang="en-US" sz="1000" b="0" dirty="0">
                          <a:latin typeface="Meiryo UI" panose="020B0604030504040204" pitchFamily="50" charset="-128"/>
                          <a:ea typeface="Meiryo UI" panose="020B0604030504040204" pitchFamily="50" charset="-128"/>
                        </a:rPr>
                        <a:t>発電</a:t>
                      </a:r>
                      <a:r>
                        <a:rPr kumimoji="1" lang="en-US" altLang="ja-JP" sz="1000" b="0" dirty="0">
                          <a:latin typeface="Meiryo UI" panose="020B0604030504040204" pitchFamily="50" charset="-128"/>
                          <a:ea typeface="Meiryo UI" panose="020B0604030504040204" pitchFamily="50" charset="-128"/>
                        </a:rPr>
                        <a:t>D</a:t>
                      </a: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0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10</a:t>
                      </a: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en-US" altLang="ja-JP" sz="10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10</a:t>
                      </a: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19050" cap="flat" cmpd="sng" algn="ctr">
                      <a:solidFill>
                        <a:srgbClr val="C00000"/>
                      </a:solidFill>
                      <a:prstDash val="solid"/>
                      <a:round/>
                      <a:headEnd type="none" w="med" len="med"/>
                      <a:tailEnd type="none" w="med" len="med"/>
                    </a:lnR>
                    <a:lnT w="19050" cap="flat" cmpd="sng" algn="ctr">
                      <a:solidFill>
                        <a:srgbClr val="C00000"/>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rgbClr val="C00000"/>
                          </a:solidFill>
                          <a:latin typeface="Meiryo UI" panose="020B0604030504040204" pitchFamily="50" charset="-128"/>
                          <a:ea typeface="Meiryo UI" panose="020B0604030504040204" pitchFamily="50" charset="-128"/>
                        </a:rPr>
                        <a:t>10</a:t>
                      </a: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19050" cap="flat" cmpd="sng" algn="ctr">
                      <a:solidFill>
                        <a:srgbClr val="C00000"/>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9050" cap="flat" cmpd="sng" algn="ctr">
                      <a:solidFill>
                        <a:srgbClr val="C00000"/>
                      </a:solidFill>
                      <a:prstDash val="solid"/>
                      <a:round/>
                      <a:headEnd type="none" w="med" len="med"/>
                      <a:tailEnd type="none" w="med" len="med"/>
                    </a:lnB>
                    <a:solidFill>
                      <a:srgbClr val="FFCCCC"/>
                    </a:solidFill>
                  </a:tcPr>
                </a:tc>
                <a:tc>
                  <a:txBody>
                    <a:bodyPr/>
                    <a:lstStyle/>
                    <a:p>
                      <a:pPr algn="ctr"/>
                      <a:r>
                        <a:rPr kumimoji="1" lang="en-US" altLang="ja-JP" sz="1000" b="0" dirty="0">
                          <a:solidFill>
                            <a:srgbClr val="C00000"/>
                          </a:solidFill>
                          <a:latin typeface="Meiryo UI" panose="020B0604030504040204" pitchFamily="50" charset="-128"/>
                          <a:ea typeface="Meiryo UI" panose="020B0604030504040204" pitchFamily="50" charset="-128"/>
                        </a:rPr>
                        <a:t>10</a:t>
                      </a: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FCCCC"/>
                    </a:solidFill>
                  </a:tcPr>
                </a:tc>
                <a:tc>
                  <a:txBody>
                    <a:bodyPr/>
                    <a:lstStyle/>
                    <a:p>
                      <a:pPr algn="ct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FCCCC"/>
                    </a:solidFill>
                  </a:tcPr>
                </a:tc>
                <a:tc>
                  <a:txBody>
                    <a:bodyPr/>
                    <a:lstStyle/>
                    <a:p>
                      <a:pPr algn="ctr"/>
                      <a:r>
                        <a:rPr kumimoji="1" lang="en-US" altLang="ja-JP" sz="1000" b="0" dirty="0">
                          <a:solidFill>
                            <a:srgbClr val="C00000"/>
                          </a:solidFill>
                          <a:latin typeface="Meiryo UI" panose="020B0604030504040204" pitchFamily="50" charset="-128"/>
                          <a:ea typeface="Meiryo UI" panose="020B0604030504040204" pitchFamily="50" charset="-128"/>
                        </a:rPr>
                        <a:t>10</a:t>
                      </a: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FCCCC"/>
                    </a:solidFill>
                  </a:tcPr>
                </a:tc>
                <a:tc>
                  <a:txBody>
                    <a:bodyPr/>
                    <a:lstStyle/>
                    <a:p>
                      <a:pPr algn="ctr"/>
                      <a:r>
                        <a:rPr kumimoji="1" lang="en-US" altLang="ja-JP" sz="1000" b="0" dirty="0">
                          <a:solidFill>
                            <a:srgbClr val="C00000"/>
                          </a:solidFill>
                          <a:latin typeface="Meiryo UI" panose="020B0604030504040204" pitchFamily="50" charset="-128"/>
                          <a:ea typeface="Meiryo UI" panose="020B0604030504040204" pitchFamily="50" charset="-128"/>
                        </a:rPr>
                        <a:t>10</a:t>
                      </a: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FCCCC"/>
                    </a:solidFill>
                  </a:tcPr>
                </a:tc>
                <a:tc>
                  <a:txBody>
                    <a:bodyPr/>
                    <a:lstStyle/>
                    <a:p>
                      <a:pPr algn="ctr"/>
                      <a:r>
                        <a:rPr kumimoji="1" lang="en-US" altLang="ja-JP" sz="1000" b="0" dirty="0">
                          <a:solidFill>
                            <a:srgbClr val="C00000"/>
                          </a:solidFill>
                          <a:latin typeface="Meiryo UI" panose="020B0604030504040204" pitchFamily="50" charset="-128"/>
                          <a:ea typeface="Meiryo UI" panose="020B0604030504040204" pitchFamily="50" charset="-128"/>
                        </a:rPr>
                        <a:t>10</a:t>
                      </a: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FCCCC"/>
                    </a:solidFill>
                  </a:tcPr>
                </a:tc>
                <a:tc>
                  <a:txBody>
                    <a:bodyPr/>
                    <a:lstStyle/>
                    <a:p>
                      <a:pPr algn="ctr"/>
                      <a:r>
                        <a:rPr kumimoji="1" lang="en-US" altLang="ja-JP" sz="1000" b="0" dirty="0">
                          <a:solidFill>
                            <a:srgbClr val="C00000"/>
                          </a:solidFill>
                          <a:latin typeface="Meiryo UI" panose="020B0604030504040204" pitchFamily="50" charset="-128"/>
                          <a:ea typeface="Meiryo UI" panose="020B0604030504040204" pitchFamily="50" charset="-128"/>
                        </a:rPr>
                        <a:t>10</a:t>
                      </a: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19050" cap="flat" cmpd="sng" algn="ctr">
                      <a:solidFill>
                        <a:srgbClr val="C00000"/>
                      </a:solidFill>
                      <a:prstDash val="sysDash"/>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FCCCC"/>
                    </a:solidFill>
                  </a:tcPr>
                </a:tc>
                <a:tc>
                  <a:txBody>
                    <a:bodyPr/>
                    <a:lstStyle/>
                    <a:p>
                      <a:pPr algn="ctr"/>
                      <a:r>
                        <a:rPr kumimoji="1" lang="en-US" altLang="ja-JP" sz="1000" b="0" dirty="0">
                          <a:solidFill>
                            <a:srgbClr val="C00000"/>
                          </a:solidFill>
                          <a:latin typeface="Meiryo UI" panose="020B0604030504040204" pitchFamily="50" charset="-128"/>
                          <a:ea typeface="Meiryo UI" panose="020B0604030504040204" pitchFamily="50" charset="-128"/>
                        </a:rPr>
                        <a:t>10</a:t>
                      </a: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19050" cap="flat" cmpd="sng" algn="ctr">
                      <a:solidFill>
                        <a:srgbClr val="C00000"/>
                      </a:solidFill>
                      <a:prstDash val="sysDash"/>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F9999"/>
                    </a:solidFill>
                  </a:tcPr>
                </a:tc>
                <a:tc>
                  <a:txBody>
                    <a:bodyPr/>
                    <a:lstStyle/>
                    <a:p>
                      <a:pPr algn="ctr"/>
                      <a:r>
                        <a:rPr kumimoji="1" lang="en-US" altLang="ja-JP" sz="1000" b="0" dirty="0">
                          <a:solidFill>
                            <a:srgbClr val="C00000"/>
                          </a:solidFill>
                          <a:latin typeface="Meiryo UI" panose="020B0604030504040204" pitchFamily="50" charset="-128"/>
                          <a:ea typeface="Meiryo UI" panose="020B0604030504040204" pitchFamily="50" charset="-128"/>
                        </a:rPr>
                        <a:t>10</a:t>
                      </a: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F9999"/>
                    </a:solidFill>
                  </a:tcPr>
                </a:tc>
                <a:tc>
                  <a:txBody>
                    <a:bodyPr/>
                    <a:lstStyle/>
                    <a:p>
                      <a:pPr algn="ctr"/>
                      <a:r>
                        <a:rPr kumimoji="1" lang="en-US" altLang="ja-JP" sz="1000" b="0" dirty="0">
                          <a:solidFill>
                            <a:srgbClr val="C00000"/>
                          </a:solidFill>
                          <a:latin typeface="Meiryo UI" panose="020B0604030504040204" pitchFamily="50" charset="-128"/>
                          <a:ea typeface="Meiryo UI" panose="020B0604030504040204" pitchFamily="50" charset="-128"/>
                        </a:rPr>
                        <a:t>10</a:t>
                      </a: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19050" cap="flat" cmpd="sng" algn="ctr">
                      <a:solidFill>
                        <a:srgbClr val="C00000"/>
                      </a:solidFill>
                      <a:prstDash val="solid"/>
                      <a:round/>
                      <a:headEnd type="none" w="med" len="med"/>
                      <a:tailEnd type="none" w="med" len="med"/>
                    </a:lnR>
                    <a:lnT w="19050" cap="flat" cmpd="sng" algn="ctr">
                      <a:solidFill>
                        <a:srgbClr val="C00000"/>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F9999"/>
                    </a:solidFill>
                  </a:tcPr>
                </a:tc>
                <a:tc>
                  <a:txBody>
                    <a:bodyPr/>
                    <a:lstStyle/>
                    <a:p>
                      <a:pPr algn="ctr"/>
                      <a:r>
                        <a:rPr kumimoji="1" lang="en-US" altLang="ja-JP" sz="1000" b="0" dirty="0">
                          <a:solidFill>
                            <a:schemeClr val="bg2">
                              <a:lumMod val="50000"/>
                            </a:schemeClr>
                          </a:solidFill>
                          <a:latin typeface="Meiryo UI" panose="020B0604030504040204" pitchFamily="50" charset="-128"/>
                          <a:ea typeface="Meiryo UI" panose="020B0604030504040204" pitchFamily="50" charset="-128"/>
                        </a:rPr>
                        <a:t>10</a:t>
                      </a:r>
                      <a:endParaRPr kumimoji="1" lang="ja-JP" altLang="en-US" sz="1000" b="0" dirty="0">
                        <a:solidFill>
                          <a:schemeClr val="bg2">
                            <a:lumMod val="50000"/>
                          </a:schemeClr>
                        </a:solidFill>
                        <a:latin typeface="Meiryo UI" panose="020B0604030504040204" pitchFamily="50" charset="-128"/>
                        <a:ea typeface="Meiryo UI" panose="020B0604030504040204" pitchFamily="50" charset="-128"/>
                      </a:endParaRPr>
                    </a:p>
                  </a:txBody>
                  <a:tcPr marL="18000" marR="18000" marT="18000" marB="18000" anchor="ctr">
                    <a:lnL w="19050" cap="flat" cmpd="sng" algn="ctr">
                      <a:solidFill>
                        <a:srgbClr val="C00000"/>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9050" cap="flat" cmpd="sng" algn="ctr">
                      <a:solidFill>
                        <a:srgbClr val="C00000"/>
                      </a:solidFill>
                      <a:prstDash val="solid"/>
                      <a:round/>
                      <a:headEnd type="none" w="med" len="med"/>
                      <a:tailEnd type="none" w="med" len="med"/>
                    </a:lnB>
                    <a:solidFill>
                      <a:schemeClr val="accent3">
                        <a:lumMod val="20000"/>
                        <a:lumOff val="80000"/>
                      </a:schemeClr>
                    </a:solidFill>
                  </a:tcPr>
                </a:tc>
                <a:tc>
                  <a:txBody>
                    <a:bodyPr/>
                    <a:lstStyle/>
                    <a:p>
                      <a:pPr algn="ctr"/>
                      <a:r>
                        <a:rPr kumimoji="1" lang="en-US" altLang="ja-JP" sz="1000" b="0" dirty="0">
                          <a:solidFill>
                            <a:schemeClr val="bg2">
                              <a:lumMod val="50000"/>
                            </a:schemeClr>
                          </a:solidFill>
                          <a:latin typeface="Meiryo UI" panose="020B0604030504040204" pitchFamily="50" charset="-128"/>
                          <a:ea typeface="Meiryo UI" panose="020B0604030504040204" pitchFamily="50" charset="-128"/>
                        </a:rPr>
                        <a:t>10</a:t>
                      </a:r>
                      <a:endParaRPr kumimoji="1" lang="ja-JP" altLang="en-US" sz="1000" b="0" dirty="0">
                        <a:solidFill>
                          <a:schemeClr val="bg2">
                            <a:lumMod val="50000"/>
                          </a:schemeClr>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3">
                        <a:lumMod val="20000"/>
                        <a:lumOff val="80000"/>
                      </a:schemeClr>
                    </a:solidFill>
                  </a:tcPr>
                </a:tc>
                <a:tc>
                  <a:txBody>
                    <a:bodyPr/>
                    <a:lstStyle/>
                    <a:p>
                      <a:pPr algn="ctr"/>
                      <a:endParaRPr kumimoji="1" lang="ja-JP" altLang="en-US" sz="1000" b="0" dirty="0">
                        <a:solidFill>
                          <a:schemeClr val="bg2">
                            <a:lumMod val="50000"/>
                          </a:schemeClr>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3">
                        <a:lumMod val="20000"/>
                        <a:lumOff val="80000"/>
                      </a:schemeClr>
                    </a:solidFill>
                  </a:tcPr>
                </a:tc>
                <a:tc>
                  <a:txBody>
                    <a:bodyPr/>
                    <a:lstStyle/>
                    <a:p>
                      <a:pPr algn="ctr"/>
                      <a:r>
                        <a:rPr kumimoji="1" lang="en-US" altLang="ja-JP" sz="1000" b="0" dirty="0">
                          <a:solidFill>
                            <a:schemeClr val="bg2">
                              <a:lumMod val="50000"/>
                            </a:schemeClr>
                          </a:solidFill>
                          <a:latin typeface="Meiryo UI" panose="020B0604030504040204" pitchFamily="50" charset="-128"/>
                          <a:ea typeface="Meiryo UI" panose="020B0604030504040204" pitchFamily="50" charset="-128"/>
                        </a:rPr>
                        <a:t>10</a:t>
                      </a:r>
                      <a:endParaRPr kumimoji="1" lang="ja-JP" altLang="en-US" sz="1000" b="0" dirty="0">
                        <a:solidFill>
                          <a:schemeClr val="bg2">
                            <a:lumMod val="50000"/>
                          </a:schemeClr>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3">
                        <a:lumMod val="20000"/>
                        <a:lumOff val="80000"/>
                      </a:schemeClr>
                    </a:solidFill>
                  </a:tcPr>
                </a:tc>
                <a:tc>
                  <a:txBody>
                    <a:bodyPr/>
                    <a:lstStyle/>
                    <a:p>
                      <a:pPr algn="ctr"/>
                      <a:r>
                        <a:rPr kumimoji="1" lang="en-US" altLang="ja-JP" sz="1000" b="0" dirty="0">
                          <a:solidFill>
                            <a:schemeClr val="bg2">
                              <a:lumMod val="50000"/>
                            </a:schemeClr>
                          </a:solidFill>
                          <a:latin typeface="Meiryo UI" panose="020B0604030504040204" pitchFamily="50" charset="-128"/>
                          <a:ea typeface="Meiryo UI" panose="020B0604030504040204" pitchFamily="50" charset="-128"/>
                        </a:rPr>
                        <a:t>10</a:t>
                      </a:r>
                      <a:endParaRPr kumimoji="1" lang="ja-JP" altLang="en-US" sz="1000" b="0" dirty="0">
                        <a:solidFill>
                          <a:schemeClr val="bg2">
                            <a:lumMod val="50000"/>
                          </a:schemeClr>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3">
                        <a:lumMod val="20000"/>
                        <a:lumOff val="80000"/>
                      </a:schemeClr>
                    </a:solidFill>
                  </a:tcPr>
                </a:tc>
                <a:tc>
                  <a:txBody>
                    <a:bodyPr/>
                    <a:lstStyle/>
                    <a:p>
                      <a:pPr algn="ctr"/>
                      <a:r>
                        <a:rPr kumimoji="1" lang="en-US" altLang="ja-JP" sz="1000" b="0" dirty="0">
                          <a:solidFill>
                            <a:schemeClr val="bg2">
                              <a:lumMod val="50000"/>
                            </a:schemeClr>
                          </a:solidFill>
                          <a:latin typeface="Meiryo UI" panose="020B0604030504040204" pitchFamily="50" charset="-128"/>
                          <a:ea typeface="Meiryo UI" panose="020B0604030504040204" pitchFamily="50" charset="-128"/>
                        </a:rPr>
                        <a:t>10</a:t>
                      </a:r>
                      <a:endParaRPr kumimoji="1" lang="ja-JP" altLang="en-US" sz="1000" b="0" dirty="0">
                        <a:solidFill>
                          <a:schemeClr val="bg2">
                            <a:lumMod val="50000"/>
                          </a:schemeClr>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3">
                        <a:lumMod val="20000"/>
                        <a:lumOff val="80000"/>
                      </a:schemeClr>
                    </a:solidFill>
                  </a:tcPr>
                </a:tc>
                <a:tc>
                  <a:txBody>
                    <a:bodyPr/>
                    <a:lstStyle/>
                    <a:p>
                      <a:pPr algn="ctr"/>
                      <a:r>
                        <a:rPr kumimoji="1" lang="en-US" altLang="ja-JP" sz="1000" b="0" dirty="0">
                          <a:solidFill>
                            <a:schemeClr val="bg2">
                              <a:lumMod val="50000"/>
                            </a:schemeClr>
                          </a:solidFill>
                          <a:latin typeface="Meiryo UI" panose="020B0604030504040204" pitchFamily="50" charset="-128"/>
                          <a:ea typeface="Meiryo UI" panose="020B0604030504040204" pitchFamily="50" charset="-128"/>
                        </a:rPr>
                        <a:t>10</a:t>
                      </a:r>
                      <a:endParaRPr kumimoji="1" lang="ja-JP" altLang="en-US" sz="1000" b="0" dirty="0">
                        <a:solidFill>
                          <a:schemeClr val="bg2">
                            <a:lumMod val="50000"/>
                          </a:schemeClr>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3">
                        <a:lumMod val="20000"/>
                        <a:lumOff val="80000"/>
                      </a:schemeClr>
                    </a:solidFill>
                  </a:tcPr>
                </a:tc>
                <a:tc>
                  <a:txBody>
                    <a:bodyPr/>
                    <a:lstStyle/>
                    <a:p>
                      <a:pPr algn="ctr"/>
                      <a:r>
                        <a:rPr kumimoji="1" lang="en-US" altLang="ja-JP" sz="1000" b="0" dirty="0">
                          <a:solidFill>
                            <a:schemeClr val="bg2">
                              <a:lumMod val="50000"/>
                            </a:schemeClr>
                          </a:solidFill>
                          <a:latin typeface="Meiryo UI" panose="020B0604030504040204" pitchFamily="50" charset="-128"/>
                          <a:ea typeface="Meiryo UI" panose="020B0604030504040204" pitchFamily="50" charset="-128"/>
                        </a:rPr>
                        <a:t>10</a:t>
                      </a:r>
                      <a:endParaRPr kumimoji="1" lang="ja-JP" altLang="en-US" sz="1000" b="0" dirty="0">
                        <a:solidFill>
                          <a:schemeClr val="bg2">
                            <a:lumMod val="50000"/>
                          </a:schemeClr>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3">
                        <a:lumMod val="20000"/>
                        <a:lumOff val="80000"/>
                      </a:schemeClr>
                    </a:solidFill>
                  </a:tcPr>
                </a:tc>
                <a:tc>
                  <a:txBody>
                    <a:bodyPr/>
                    <a:lstStyle/>
                    <a:p>
                      <a:pPr algn="ctr"/>
                      <a:r>
                        <a:rPr kumimoji="1" lang="en-US" altLang="ja-JP" sz="1000" b="0" dirty="0">
                          <a:solidFill>
                            <a:schemeClr val="bg2">
                              <a:lumMod val="50000"/>
                            </a:schemeClr>
                          </a:solidFill>
                          <a:latin typeface="Meiryo UI" panose="020B0604030504040204" pitchFamily="50" charset="-128"/>
                          <a:ea typeface="Meiryo UI" panose="020B0604030504040204" pitchFamily="50" charset="-128"/>
                        </a:rPr>
                        <a:t>10</a:t>
                      </a:r>
                      <a:endParaRPr kumimoji="1" lang="ja-JP" altLang="en-US" sz="1000" b="0" dirty="0">
                        <a:solidFill>
                          <a:schemeClr val="bg2">
                            <a:lumMod val="50000"/>
                          </a:schemeClr>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3">
                        <a:lumMod val="20000"/>
                        <a:lumOff val="80000"/>
                      </a:schemeClr>
                    </a:solidFill>
                  </a:tcPr>
                </a:tc>
                <a:tc>
                  <a:txBody>
                    <a:bodyPr/>
                    <a:lstStyle/>
                    <a:p>
                      <a:pPr algn="ctr"/>
                      <a:r>
                        <a:rPr kumimoji="1" lang="en-US" altLang="ja-JP" sz="1000" b="0" dirty="0">
                          <a:solidFill>
                            <a:schemeClr val="bg2">
                              <a:lumMod val="50000"/>
                            </a:schemeClr>
                          </a:solidFill>
                          <a:latin typeface="Meiryo UI" panose="020B0604030504040204" pitchFamily="50" charset="-128"/>
                          <a:ea typeface="Meiryo UI" panose="020B0604030504040204" pitchFamily="50" charset="-128"/>
                        </a:rPr>
                        <a:t>10</a:t>
                      </a:r>
                      <a:endParaRPr kumimoji="1" lang="ja-JP" altLang="en-US" sz="1000" b="0" dirty="0">
                        <a:solidFill>
                          <a:schemeClr val="bg2">
                            <a:lumMod val="50000"/>
                          </a:schemeClr>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3">
                        <a:lumMod val="20000"/>
                        <a:lumOff val="80000"/>
                      </a:schemeClr>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10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243663821"/>
                  </a:ext>
                </a:extLst>
              </a:tr>
              <a:tr h="0">
                <a:tc>
                  <a:txBody>
                    <a:bodyPr/>
                    <a:lstStyle/>
                    <a:p>
                      <a:pPr algn="ctr"/>
                      <a:r>
                        <a:rPr kumimoji="1" lang="ja-JP" altLang="en-US" sz="1000" b="0" dirty="0">
                          <a:latin typeface="Meiryo UI" panose="020B0604030504040204" pitchFamily="50" charset="-128"/>
                          <a:ea typeface="Meiryo UI" panose="020B0604030504040204" pitchFamily="50" charset="-128"/>
                        </a:rPr>
                        <a:t>発電</a:t>
                      </a:r>
                      <a:r>
                        <a:rPr kumimoji="1" lang="en-US" altLang="ja-JP" sz="1000" b="0" dirty="0">
                          <a:latin typeface="Meiryo UI" panose="020B0604030504040204" pitchFamily="50" charset="-128"/>
                          <a:ea typeface="Meiryo UI" panose="020B0604030504040204" pitchFamily="50" charset="-128"/>
                        </a:rPr>
                        <a:t>E</a:t>
                      </a: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10</a:t>
                      </a: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19050" cap="flat" cmpd="sng" algn="ctr">
                      <a:solidFill>
                        <a:srgbClr val="C00000"/>
                      </a:solidFill>
                      <a:prstDash val="solid"/>
                      <a:round/>
                      <a:headEnd type="none" w="med" len="med"/>
                      <a:tailEnd type="none" w="med" len="med"/>
                    </a:lnR>
                    <a:lnT w="19050" cap="flat" cmpd="sng" algn="ctr">
                      <a:solidFill>
                        <a:srgbClr val="C00000"/>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rgbClr val="C00000"/>
                          </a:solidFill>
                          <a:latin typeface="Meiryo UI" panose="020B0604030504040204" pitchFamily="50" charset="-128"/>
                          <a:ea typeface="Meiryo UI" panose="020B0604030504040204" pitchFamily="50" charset="-128"/>
                        </a:rPr>
                        <a:t>10</a:t>
                      </a: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19050" cap="flat" cmpd="sng" algn="ctr">
                      <a:solidFill>
                        <a:srgbClr val="C00000"/>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9050" cap="flat" cmpd="sng" algn="ctr">
                      <a:solidFill>
                        <a:srgbClr val="C00000"/>
                      </a:solidFill>
                      <a:prstDash val="solid"/>
                      <a:round/>
                      <a:headEnd type="none" w="med" len="med"/>
                      <a:tailEnd type="none" w="med" len="med"/>
                    </a:lnB>
                    <a:solidFill>
                      <a:srgbClr val="FFCCCC"/>
                    </a:solidFill>
                  </a:tcPr>
                </a:tc>
                <a:tc>
                  <a:txBody>
                    <a:bodyPr/>
                    <a:lstStyle/>
                    <a:p>
                      <a:pPr algn="ct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9050" cap="flat" cmpd="sng" algn="ctr">
                      <a:solidFill>
                        <a:srgbClr val="C00000"/>
                      </a:solidFill>
                      <a:prstDash val="solid"/>
                      <a:round/>
                      <a:headEnd type="none" w="med" len="med"/>
                      <a:tailEnd type="none" w="med" len="med"/>
                    </a:lnB>
                    <a:solidFill>
                      <a:srgbClr val="FFCCCC"/>
                    </a:solidFill>
                  </a:tcPr>
                </a:tc>
                <a:tc>
                  <a:txBody>
                    <a:bodyPr/>
                    <a:lstStyle/>
                    <a:p>
                      <a:pPr algn="ctr"/>
                      <a:r>
                        <a:rPr kumimoji="1" lang="en-US" altLang="ja-JP" sz="1000" b="0" dirty="0">
                          <a:solidFill>
                            <a:srgbClr val="C00000"/>
                          </a:solidFill>
                          <a:latin typeface="Meiryo UI" panose="020B0604030504040204" pitchFamily="50" charset="-128"/>
                          <a:ea typeface="Meiryo UI" panose="020B0604030504040204" pitchFamily="50" charset="-128"/>
                        </a:rPr>
                        <a:t>10</a:t>
                      </a: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9050" cap="flat" cmpd="sng" algn="ctr">
                      <a:solidFill>
                        <a:srgbClr val="C00000"/>
                      </a:solidFill>
                      <a:prstDash val="solid"/>
                      <a:round/>
                      <a:headEnd type="none" w="med" len="med"/>
                      <a:tailEnd type="none" w="med" len="med"/>
                    </a:lnB>
                    <a:solidFill>
                      <a:srgbClr val="FFCCCC"/>
                    </a:solidFill>
                  </a:tcPr>
                </a:tc>
                <a:tc>
                  <a:txBody>
                    <a:bodyPr/>
                    <a:lstStyle/>
                    <a:p>
                      <a:pPr algn="ctr"/>
                      <a:r>
                        <a:rPr kumimoji="1" lang="en-US" altLang="ja-JP" sz="1000" b="0" dirty="0">
                          <a:solidFill>
                            <a:srgbClr val="C00000"/>
                          </a:solidFill>
                          <a:latin typeface="Meiryo UI" panose="020B0604030504040204" pitchFamily="50" charset="-128"/>
                          <a:ea typeface="Meiryo UI" panose="020B0604030504040204" pitchFamily="50" charset="-128"/>
                        </a:rPr>
                        <a:t>10</a:t>
                      </a: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9050" cap="flat" cmpd="sng" algn="ctr">
                      <a:solidFill>
                        <a:srgbClr val="C00000"/>
                      </a:solidFill>
                      <a:prstDash val="solid"/>
                      <a:round/>
                      <a:headEnd type="none" w="med" len="med"/>
                      <a:tailEnd type="none" w="med" len="med"/>
                    </a:lnB>
                    <a:solidFill>
                      <a:srgbClr val="FFCCCC"/>
                    </a:solidFill>
                  </a:tcPr>
                </a:tc>
                <a:tc>
                  <a:txBody>
                    <a:bodyPr/>
                    <a:lstStyle/>
                    <a:p>
                      <a:pPr algn="ctr"/>
                      <a:r>
                        <a:rPr kumimoji="1" lang="en-US" altLang="ja-JP" sz="1000" b="0" dirty="0">
                          <a:solidFill>
                            <a:srgbClr val="C00000"/>
                          </a:solidFill>
                          <a:latin typeface="Meiryo UI" panose="020B0604030504040204" pitchFamily="50" charset="-128"/>
                          <a:ea typeface="Meiryo UI" panose="020B0604030504040204" pitchFamily="50" charset="-128"/>
                        </a:rPr>
                        <a:t>10</a:t>
                      </a: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9050" cap="flat" cmpd="sng" algn="ctr">
                      <a:solidFill>
                        <a:srgbClr val="C00000"/>
                      </a:solidFill>
                      <a:prstDash val="solid"/>
                      <a:round/>
                      <a:headEnd type="none" w="med" len="med"/>
                      <a:tailEnd type="none" w="med" len="med"/>
                    </a:lnB>
                    <a:solidFill>
                      <a:srgbClr val="FFCCCC"/>
                    </a:solidFill>
                  </a:tcPr>
                </a:tc>
                <a:tc>
                  <a:txBody>
                    <a:bodyPr/>
                    <a:lstStyle/>
                    <a:p>
                      <a:pPr algn="ctr"/>
                      <a:r>
                        <a:rPr kumimoji="1" lang="en-US" altLang="ja-JP" sz="1000" b="0" dirty="0">
                          <a:solidFill>
                            <a:srgbClr val="C00000"/>
                          </a:solidFill>
                          <a:latin typeface="Meiryo UI" panose="020B0604030504040204" pitchFamily="50" charset="-128"/>
                          <a:ea typeface="Meiryo UI" panose="020B0604030504040204" pitchFamily="50" charset="-128"/>
                        </a:rPr>
                        <a:t>10</a:t>
                      </a: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19050" cap="flat" cmpd="sng" algn="ctr">
                      <a:solidFill>
                        <a:srgbClr val="C00000"/>
                      </a:solidFill>
                      <a:prstDash val="sysDash"/>
                      <a:round/>
                      <a:headEnd type="none" w="med" len="med"/>
                      <a:tailEnd type="none" w="med" len="med"/>
                    </a:lnR>
                    <a:lnT w="9525" cap="flat" cmpd="sng" algn="ctr">
                      <a:solidFill>
                        <a:schemeClr val="bg1">
                          <a:lumMod val="75000"/>
                        </a:schemeClr>
                      </a:solidFill>
                      <a:prstDash val="solid"/>
                      <a:round/>
                      <a:headEnd type="none" w="med" len="med"/>
                      <a:tailEnd type="none" w="med" len="med"/>
                    </a:lnT>
                    <a:lnB w="19050" cap="flat" cmpd="sng" algn="ctr">
                      <a:solidFill>
                        <a:srgbClr val="C00000"/>
                      </a:solidFill>
                      <a:prstDash val="solid"/>
                      <a:round/>
                      <a:headEnd type="none" w="med" len="med"/>
                      <a:tailEnd type="none" w="med" len="med"/>
                    </a:lnB>
                    <a:solidFill>
                      <a:srgbClr val="FFCCCC"/>
                    </a:solidFill>
                  </a:tcPr>
                </a:tc>
                <a:tc>
                  <a:txBody>
                    <a:bodyPr/>
                    <a:lstStyle/>
                    <a:p>
                      <a:pPr algn="ctr"/>
                      <a:r>
                        <a:rPr kumimoji="1" lang="en-US" altLang="ja-JP" sz="1000" b="0" dirty="0">
                          <a:solidFill>
                            <a:srgbClr val="C00000"/>
                          </a:solidFill>
                          <a:latin typeface="Meiryo UI" panose="020B0604030504040204" pitchFamily="50" charset="-128"/>
                          <a:ea typeface="Meiryo UI" panose="020B0604030504040204" pitchFamily="50" charset="-128"/>
                        </a:rPr>
                        <a:t>10</a:t>
                      </a: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19050" cap="flat" cmpd="sng" algn="ctr">
                      <a:solidFill>
                        <a:srgbClr val="C00000"/>
                      </a:solidFill>
                      <a:prstDash val="sysDash"/>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9050" cap="flat" cmpd="sng" algn="ctr">
                      <a:solidFill>
                        <a:srgbClr val="C00000"/>
                      </a:solidFill>
                      <a:prstDash val="solid"/>
                      <a:round/>
                      <a:headEnd type="none" w="med" len="med"/>
                      <a:tailEnd type="none" w="med" len="med"/>
                    </a:lnB>
                    <a:solidFill>
                      <a:srgbClr val="FF9999"/>
                    </a:solidFill>
                  </a:tcPr>
                </a:tc>
                <a:tc>
                  <a:txBody>
                    <a:bodyPr/>
                    <a:lstStyle/>
                    <a:p>
                      <a:pPr algn="ctr"/>
                      <a:r>
                        <a:rPr kumimoji="1" lang="en-US" altLang="ja-JP" sz="1000" b="0" dirty="0">
                          <a:solidFill>
                            <a:srgbClr val="C00000"/>
                          </a:solidFill>
                          <a:latin typeface="Meiryo UI" panose="020B0604030504040204" pitchFamily="50" charset="-128"/>
                          <a:ea typeface="Meiryo UI" panose="020B0604030504040204" pitchFamily="50" charset="-128"/>
                        </a:rPr>
                        <a:t>10</a:t>
                      </a: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9050" cap="flat" cmpd="sng" algn="ctr">
                      <a:solidFill>
                        <a:srgbClr val="C00000"/>
                      </a:solidFill>
                      <a:prstDash val="solid"/>
                      <a:round/>
                      <a:headEnd type="none" w="med" len="med"/>
                      <a:tailEnd type="none" w="med" len="med"/>
                    </a:lnB>
                    <a:solidFill>
                      <a:srgbClr val="FF9999"/>
                    </a:solidFill>
                  </a:tcPr>
                </a:tc>
                <a:tc>
                  <a:txBody>
                    <a:bodyPr/>
                    <a:lstStyle/>
                    <a:p>
                      <a:pPr algn="ctr"/>
                      <a:r>
                        <a:rPr kumimoji="1" lang="en-US" altLang="ja-JP" sz="1000" b="0" dirty="0">
                          <a:solidFill>
                            <a:srgbClr val="C00000"/>
                          </a:solidFill>
                          <a:latin typeface="Meiryo UI" panose="020B0604030504040204" pitchFamily="50" charset="-128"/>
                          <a:ea typeface="Meiryo UI" panose="020B0604030504040204" pitchFamily="50" charset="-128"/>
                        </a:rPr>
                        <a:t>10</a:t>
                      </a: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9050" cap="flat" cmpd="sng" algn="ctr">
                      <a:solidFill>
                        <a:srgbClr val="C00000"/>
                      </a:solidFill>
                      <a:prstDash val="solid"/>
                      <a:round/>
                      <a:headEnd type="none" w="med" len="med"/>
                      <a:tailEnd type="none" w="med" len="med"/>
                    </a:lnB>
                    <a:solidFill>
                      <a:srgbClr val="FF9999"/>
                    </a:solidFill>
                  </a:tcPr>
                </a:tc>
                <a:tc>
                  <a:txBody>
                    <a:bodyPr/>
                    <a:lstStyle/>
                    <a:p>
                      <a:pPr algn="ctr"/>
                      <a:r>
                        <a:rPr kumimoji="1" lang="en-US" altLang="ja-JP" sz="1000" b="0" dirty="0">
                          <a:solidFill>
                            <a:srgbClr val="C00000"/>
                          </a:solidFill>
                          <a:latin typeface="Meiryo UI" panose="020B0604030504040204" pitchFamily="50" charset="-128"/>
                          <a:ea typeface="Meiryo UI" panose="020B0604030504040204" pitchFamily="50" charset="-128"/>
                        </a:rPr>
                        <a:t>10</a:t>
                      </a: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19050" cap="flat" cmpd="sng" algn="ctr">
                      <a:solidFill>
                        <a:srgbClr val="C00000"/>
                      </a:solidFill>
                      <a:prstDash val="solid"/>
                      <a:round/>
                      <a:headEnd type="none" w="med" len="med"/>
                      <a:tailEnd type="none" w="med" len="med"/>
                    </a:lnR>
                    <a:lnT w="19050" cap="flat" cmpd="sng" algn="ctr">
                      <a:solidFill>
                        <a:srgbClr val="C00000"/>
                      </a:solidFill>
                      <a:prstDash val="solid"/>
                      <a:round/>
                      <a:headEnd type="none" w="med" len="med"/>
                      <a:tailEnd type="none" w="med" len="med"/>
                    </a:lnT>
                    <a:lnB w="19050" cap="flat" cmpd="sng" algn="ctr">
                      <a:solidFill>
                        <a:srgbClr val="C00000"/>
                      </a:solidFill>
                      <a:prstDash val="solid"/>
                      <a:round/>
                      <a:headEnd type="none" w="med" len="med"/>
                      <a:tailEnd type="none" w="med" len="med"/>
                    </a:lnB>
                    <a:solidFill>
                      <a:srgbClr val="FF9999"/>
                    </a:solidFill>
                  </a:tcPr>
                </a:tc>
                <a:tc>
                  <a:txBody>
                    <a:bodyPr/>
                    <a:lstStyle/>
                    <a:p>
                      <a:pPr algn="ctr"/>
                      <a:r>
                        <a:rPr kumimoji="1" lang="en-US" altLang="ja-JP" sz="1000" b="0" dirty="0">
                          <a:solidFill>
                            <a:schemeClr val="bg2">
                              <a:lumMod val="50000"/>
                            </a:schemeClr>
                          </a:solidFill>
                          <a:latin typeface="Meiryo UI" panose="020B0604030504040204" pitchFamily="50" charset="-128"/>
                          <a:ea typeface="Meiryo UI" panose="020B0604030504040204" pitchFamily="50" charset="-128"/>
                        </a:rPr>
                        <a:t>10</a:t>
                      </a:r>
                      <a:endParaRPr kumimoji="1" lang="ja-JP" altLang="en-US" sz="1000" b="0" dirty="0">
                        <a:solidFill>
                          <a:schemeClr val="bg2">
                            <a:lumMod val="50000"/>
                          </a:schemeClr>
                        </a:solidFill>
                        <a:latin typeface="Meiryo UI" panose="020B0604030504040204" pitchFamily="50" charset="-128"/>
                        <a:ea typeface="Meiryo UI" panose="020B0604030504040204" pitchFamily="50" charset="-128"/>
                      </a:endParaRPr>
                    </a:p>
                  </a:txBody>
                  <a:tcPr marL="18000" marR="18000" marT="18000" marB="18000" anchor="ctr">
                    <a:lnL w="19050" cap="flat" cmpd="sng" algn="ctr">
                      <a:solidFill>
                        <a:srgbClr val="C00000"/>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3">
                        <a:lumMod val="20000"/>
                        <a:lumOff val="80000"/>
                      </a:schemeClr>
                    </a:solidFill>
                  </a:tcPr>
                </a:tc>
                <a:tc>
                  <a:txBody>
                    <a:bodyPr/>
                    <a:lstStyle/>
                    <a:p>
                      <a:pPr algn="ctr"/>
                      <a:endParaRPr kumimoji="1" lang="ja-JP" altLang="en-US" sz="1000" b="0" dirty="0">
                        <a:solidFill>
                          <a:schemeClr val="bg2">
                            <a:lumMod val="50000"/>
                          </a:schemeClr>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3">
                        <a:lumMod val="20000"/>
                        <a:lumOff val="80000"/>
                      </a:schemeClr>
                    </a:solidFill>
                  </a:tcPr>
                </a:tc>
                <a:tc>
                  <a:txBody>
                    <a:bodyPr/>
                    <a:lstStyle/>
                    <a:p>
                      <a:pPr algn="ctr"/>
                      <a:r>
                        <a:rPr kumimoji="1" lang="en-US" altLang="ja-JP" sz="1000" b="0" dirty="0">
                          <a:solidFill>
                            <a:schemeClr val="bg2">
                              <a:lumMod val="50000"/>
                            </a:schemeClr>
                          </a:solidFill>
                          <a:latin typeface="Meiryo UI" panose="020B0604030504040204" pitchFamily="50" charset="-128"/>
                          <a:ea typeface="Meiryo UI" panose="020B0604030504040204" pitchFamily="50" charset="-128"/>
                        </a:rPr>
                        <a:t>10</a:t>
                      </a:r>
                      <a:endParaRPr kumimoji="1" lang="ja-JP" altLang="en-US" sz="1000" b="0" dirty="0">
                        <a:solidFill>
                          <a:schemeClr val="bg2">
                            <a:lumMod val="50000"/>
                          </a:schemeClr>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3">
                        <a:lumMod val="20000"/>
                        <a:lumOff val="80000"/>
                      </a:schemeClr>
                    </a:solidFill>
                  </a:tcPr>
                </a:tc>
                <a:tc>
                  <a:txBody>
                    <a:bodyPr/>
                    <a:lstStyle/>
                    <a:p>
                      <a:pPr algn="ctr"/>
                      <a:r>
                        <a:rPr kumimoji="1" lang="en-US" altLang="ja-JP" sz="1000" b="0" dirty="0">
                          <a:solidFill>
                            <a:schemeClr val="bg2">
                              <a:lumMod val="50000"/>
                            </a:schemeClr>
                          </a:solidFill>
                          <a:latin typeface="Meiryo UI" panose="020B0604030504040204" pitchFamily="50" charset="-128"/>
                          <a:ea typeface="Meiryo UI" panose="020B0604030504040204" pitchFamily="50" charset="-128"/>
                        </a:rPr>
                        <a:t>10</a:t>
                      </a:r>
                      <a:endParaRPr kumimoji="1" lang="ja-JP" altLang="en-US" sz="1000" b="0" dirty="0">
                        <a:solidFill>
                          <a:schemeClr val="bg2">
                            <a:lumMod val="50000"/>
                          </a:schemeClr>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3">
                        <a:lumMod val="20000"/>
                        <a:lumOff val="80000"/>
                      </a:schemeClr>
                    </a:solidFill>
                  </a:tcPr>
                </a:tc>
                <a:tc>
                  <a:txBody>
                    <a:bodyPr/>
                    <a:lstStyle/>
                    <a:p>
                      <a:pPr algn="ctr"/>
                      <a:r>
                        <a:rPr kumimoji="1" lang="en-US" altLang="ja-JP" sz="1000" b="0" dirty="0">
                          <a:solidFill>
                            <a:schemeClr val="bg2">
                              <a:lumMod val="50000"/>
                            </a:schemeClr>
                          </a:solidFill>
                          <a:latin typeface="Meiryo UI" panose="020B0604030504040204" pitchFamily="50" charset="-128"/>
                          <a:ea typeface="Meiryo UI" panose="020B0604030504040204" pitchFamily="50" charset="-128"/>
                        </a:rPr>
                        <a:t>10</a:t>
                      </a:r>
                      <a:endParaRPr kumimoji="1" lang="ja-JP" altLang="en-US" sz="1000" b="0" dirty="0">
                        <a:solidFill>
                          <a:schemeClr val="bg2">
                            <a:lumMod val="50000"/>
                          </a:schemeClr>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3">
                        <a:lumMod val="20000"/>
                        <a:lumOff val="80000"/>
                      </a:schemeClr>
                    </a:solidFill>
                  </a:tcPr>
                </a:tc>
                <a:tc>
                  <a:txBody>
                    <a:bodyPr/>
                    <a:lstStyle/>
                    <a:p>
                      <a:pPr algn="ctr"/>
                      <a:r>
                        <a:rPr kumimoji="1" lang="en-US" altLang="ja-JP" sz="1000" b="0" dirty="0">
                          <a:solidFill>
                            <a:schemeClr val="bg2">
                              <a:lumMod val="50000"/>
                            </a:schemeClr>
                          </a:solidFill>
                          <a:latin typeface="Meiryo UI" panose="020B0604030504040204" pitchFamily="50" charset="-128"/>
                          <a:ea typeface="Meiryo UI" panose="020B0604030504040204" pitchFamily="50" charset="-128"/>
                        </a:rPr>
                        <a:t>10</a:t>
                      </a:r>
                      <a:endParaRPr kumimoji="1" lang="ja-JP" altLang="en-US" sz="1000" b="0" dirty="0">
                        <a:solidFill>
                          <a:schemeClr val="bg2">
                            <a:lumMod val="50000"/>
                          </a:schemeClr>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3">
                        <a:lumMod val="20000"/>
                        <a:lumOff val="80000"/>
                      </a:schemeClr>
                    </a:solidFill>
                  </a:tcPr>
                </a:tc>
                <a:tc>
                  <a:txBody>
                    <a:bodyPr/>
                    <a:lstStyle/>
                    <a:p>
                      <a:pPr algn="ctr"/>
                      <a:r>
                        <a:rPr kumimoji="1" lang="en-US" altLang="ja-JP" sz="1000" b="0" dirty="0">
                          <a:solidFill>
                            <a:schemeClr val="bg2">
                              <a:lumMod val="50000"/>
                            </a:schemeClr>
                          </a:solidFill>
                          <a:latin typeface="Meiryo UI" panose="020B0604030504040204" pitchFamily="50" charset="-128"/>
                          <a:ea typeface="Meiryo UI" panose="020B0604030504040204" pitchFamily="50" charset="-128"/>
                        </a:rPr>
                        <a:t>10</a:t>
                      </a:r>
                      <a:endParaRPr kumimoji="1" lang="ja-JP" altLang="en-US" sz="1000" b="0" dirty="0">
                        <a:solidFill>
                          <a:schemeClr val="bg2">
                            <a:lumMod val="50000"/>
                          </a:schemeClr>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3">
                        <a:lumMod val="20000"/>
                        <a:lumOff val="80000"/>
                      </a:schemeClr>
                    </a:solidFill>
                  </a:tcPr>
                </a:tc>
                <a:tc>
                  <a:txBody>
                    <a:bodyPr/>
                    <a:lstStyle/>
                    <a:p>
                      <a:pPr algn="ctr"/>
                      <a:r>
                        <a:rPr kumimoji="1" lang="en-US" altLang="ja-JP" sz="1000" b="0" dirty="0">
                          <a:solidFill>
                            <a:schemeClr val="bg2">
                              <a:lumMod val="50000"/>
                            </a:schemeClr>
                          </a:solidFill>
                          <a:latin typeface="Meiryo UI" panose="020B0604030504040204" pitchFamily="50" charset="-128"/>
                          <a:ea typeface="Meiryo UI" panose="020B0604030504040204" pitchFamily="50" charset="-128"/>
                        </a:rPr>
                        <a:t>10</a:t>
                      </a:r>
                      <a:endParaRPr kumimoji="1" lang="ja-JP" altLang="en-US" sz="1000" b="0" dirty="0">
                        <a:solidFill>
                          <a:schemeClr val="bg2">
                            <a:lumMod val="50000"/>
                          </a:schemeClr>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3">
                        <a:lumMod val="20000"/>
                        <a:lumOff val="80000"/>
                      </a:schemeClr>
                    </a:solidFill>
                  </a:tcPr>
                </a:tc>
                <a:tc>
                  <a:txBody>
                    <a:bodyPr/>
                    <a:lstStyle/>
                    <a:p>
                      <a:pPr algn="ctr"/>
                      <a:r>
                        <a:rPr kumimoji="1" lang="en-US" altLang="ja-JP" sz="1000" b="0" dirty="0">
                          <a:solidFill>
                            <a:schemeClr val="bg2">
                              <a:lumMod val="50000"/>
                            </a:schemeClr>
                          </a:solidFill>
                          <a:latin typeface="Meiryo UI" panose="020B0604030504040204" pitchFamily="50" charset="-128"/>
                          <a:ea typeface="Meiryo UI" panose="020B0604030504040204" pitchFamily="50" charset="-128"/>
                        </a:rPr>
                        <a:t>10</a:t>
                      </a:r>
                      <a:endParaRPr kumimoji="1" lang="ja-JP" altLang="en-US" sz="1000" b="0" dirty="0">
                        <a:solidFill>
                          <a:schemeClr val="bg2">
                            <a:lumMod val="50000"/>
                          </a:schemeClr>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3">
                        <a:lumMod val="20000"/>
                        <a:lumOff val="80000"/>
                      </a:schemeClr>
                    </a:solidFill>
                  </a:tcPr>
                </a:tc>
                <a:tc>
                  <a:txBody>
                    <a:bodyPr/>
                    <a:lstStyle/>
                    <a:p>
                      <a:pPr algn="ctr"/>
                      <a:r>
                        <a:rPr kumimoji="1" lang="en-US" altLang="ja-JP" sz="1000" b="0" dirty="0">
                          <a:solidFill>
                            <a:schemeClr val="bg2">
                              <a:lumMod val="50000"/>
                            </a:schemeClr>
                          </a:solidFill>
                          <a:latin typeface="Meiryo UI" panose="020B0604030504040204" pitchFamily="50" charset="-128"/>
                          <a:ea typeface="Meiryo UI" panose="020B0604030504040204" pitchFamily="50" charset="-128"/>
                        </a:rPr>
                        <a:t>10</a:t>
                      </a:r>
                      <a:endParaRPr kumimoji="1" lang="ja-JP" altLang="en-US" sz="1000" b="0" dirty="0">
                        <a:solidFill>
                          <a:schemeClr val="bg2">
                            <a:lumMod val="50000"/>
                          </a:schemeClr>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71814667"/>
                  </a:ext>
                </a:extLst>
              </a:tr>
            </a:tbl>
          </a:graphicData>
        </a:graphic>
      </p:graphicFrame>
      <p:grpSp>
        <p:nvGrpSpPr>
          <p:cNvPr id="164" name="グループ化 163">
            <a:extLst>
              <a:ext uri="{FF2B5EF4-FFF2-40B4-BE49-F238E27FC236}">
                <a16:creationId xmlns:a16="http://schemas.microsoft.com/office/drawing/2014/main" id="{07CC6AAD-73D7-468C-8116-E0513022DAD4}"/>
              </a:ext>
            </a:extLst>
          </p:cNvPr>
          <p:cNvGrpSpPr/>
          <p:nvPr/>
        </p:nvGrpSpPr>
        <p:grpSpPr>
          <a:xfrm>
            <a:off x="2469901" y="2671973"/>
            <a:ext cx="114731" cy="1084740"/>
            <a:chOff x="5580099" y="3926298"/>
            <a:chExt cx="103504" cy="1570798"/>
          </a:xfrm>
        </p:grpSpPr>
        <p:sp>
          <p:nvSpPr>
            <p:cNvPr id="162" name="フリーフォーム: 図形 161">
              <a:extLst>
                <a:ext uri="{FF2B5EF4-FFF2-40B4-BE49-F238E27FC236}">
                  <a16:creationId xmlns:a16="http://schemas.microsoft.com/office/drawing/2014/main" id="{61015BB7-AEA1-4C18-8398-2DECB916A690}"/>
                </a:ext>
              </a:extLst>
            </p:cNvPr>
            <p:cNvSpPr/>
            <p:nvPr/>
          </p:nvSpPr>
          <p:spPr>
            <a:xfrm rot="5400000">
              <a:off x="4870312" y="4682186"/>
              <a:ext cx="1569179" cy="57403"/>
            </a:xfrm>
            <a:custGeom>
              <a:avLst/>
              <a:gdLst>
                <a:gd name="connsiteX0" fmla="*/ 0 w 4243551"/>
                <a:gd name="connsiteY0" fmla="*/ 192692 h 192692"/>
                <a:gd name="connsiteX1" fmla="*/ 389758 w 4243551"/>
                <a:gd name="connsiteY1" fmla="*/ 4382 h 192692"/>
                <a:gd name="connsiteX2" fmla="*/ 775138 w 4243551"/>
                <a:gd name="connsiteY2" fmla="*/ 188313 h 192692"/>
                <a:gd name="connsiteX3" fmla="*/ 1160517 w 4243551"/>
                <a:gd name="connsiteY3" fmla="*/ 2 h 192692"/>
                <a:gd name="connsiteX4" fmla="*/ 1537138 w 4243551"/>
                <a:gd name="connsiteY4" fmla="*/ 183933 h 192692"/>
                <a:gd name="connsiteX5" fmla="*/ 1922517 w 4243551"/>
                <a:gd name="connsiteY5" fmla="*/ 4382 h 192692"/>
                <a:gd name="connsiteX6" fmla="*/ 2312275 w 4243551"/>
                <a:gd name="connsiteY6" fmla="*/ 183933 h 192692"/>
                <a:gd name="connsiteX7" fmla="*/ 2697655 w 4243551"/>
                <a:gd name="connsiteY7" fmla="*/ 2 h 192692"/>
                <a:gd name="connsiteX8" fmla="*/ 3083034 w 4243551"/>
                <a:gd name="connsiteY8" fmla="*/ 188313 h 192692"/>
                <a:gd name="connsiteX9" fmla="*/ 3468413 w 4243551"/>
                <a:gd name="connsiteY9" fmla="*/ 4382 h 192692"/>
                <a:gd name="connsiteX10" fmla="*/ 3853793 w 4243551"/>
                <a:gd name="connsiteY10" fmla="*/ 188313 h 192692"/>
                <a:gd name="connsiteX11" fmla="*/ 4243551 w 4243551"/>
                <a:gd name="connsiteY11" fmla="*/ 2 h 192692"/>
                <a:gd name="connsiteX12" fmla="*/ 4243551 w 4243551"/>
                <a:gd name="connsiteY12" fmla="*/ 2 h 192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43551" h="192692">
                  <a:moveTo>
                    <a:pt x="0" y="192692"/>
                  </a:moveTo>
                  <a:cubicBezTo>
                    <a:pt x="130284" y="98902"/>
                    <a:pt x="260568" y="5112"/>
                    <a:pt x="389758" y="4382"/>
                  </a:cubicBezTo>
                  <a:cubicBezTo>
                    <a:pt x="518948" y="3652"/>
                    <a:pt x="646678" y="189043"/>
                    <a:pt x="775138" y="188313"/>
                  </a:cubicBezTo>
                  <a:cubicBezTo>
                    <a:pt x="903598" y="187583"/>
                    <a:pt x="1033517" y="732"/>
                    <a:pt x="1160517" y="2"/>
                  </a:cubicBezTo>
                  <a:cubicBezTo>
                    <a:pt x="1287517" y="-728"/>
                    <a:pt x="1410138" y="183203"/>
                    <a:pt x="1537138" y="183933"/>
                  </a:cubicBezTo>
                  <a:cubicBezTo>
                    <a:pt x="1664138" y="184663"/>
                    <a:pt x="1793328" y="4382"/>
                    <a:pt x="1922517" y="4382"/>
                  </a:cubicBezTo>
                  <a:cubicBezTo>
                    <a:pt x="2051706" y="4382"/>
                    <a:pt x="2183085" y="184663"/>
                    <a:pt x="2312275" y="183933"/>
                  </a:cubicBezTo>
                  <a:cubicBezTo>
                    <a:pt x="2441465" y="183203"/>
                    <a:pt x="2569195" y="-728"/>
                    <a:pt x="2697655" y="2"/>
                  </a:cubicBezTo>
                  <a:cubicBezTo>
                    <a:pt x="2826115" y="732"/>
                    <a:pt x="2954574" y="187583"/>
                    <a:pt x="3083034" y="188313"/>
                  </a:cubicBezTo>
                  <a:cubicBezTo>
                    <a:pt x="3211494" y="189043"/>
                    <a:pt x="3339953" y="4382"/>
                    <a:pt x="3468413" y="4382"/>
                  </a:cubicBezTo>
                  <a:cubicBezTo>
                    <a:pt x="3596873" y="4382"/>
                    <a:pt x="3724603" y="189043"/>
                    <a:pt x="3853793" y="188313"/>
                  </a:cubicBezTo>
                  <a:cubicBezTo>
                    <a:pt x="3982983" y="187583"/>
                    <a:pt x="4243551" y="2"/>
                    <a:pt x="4243551" y="2"/>
                  </a:cubicBezTo>
                  <a:lnTo>
                    <a:pt x="4243551" y="2"/>
                  </a:lnTo>
                </a:path>
              </a:pathLst>
            </a:custGeom>
          </p:spPr>
          <p:style>
            <a:lnRef idx="1">
              <a:schemeClr val="dk1"/>
            </a:lnRef>
            <a:fillRef idx="0">
              <a:schemeClr val="dk1"/>
            </a:fillRef>
            <a:effectRef idx="0">
              <a:schemeClr val="dk1"/>
            </a:effectRef>
            <a:fontRef idx="minor">
              <a:schemeClr val="tx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l"/>
              <a:endParaRPr kumimoji="1" lang="ja-JP" altLang="en-US" sz="1100"/>
            </a:p>
          </p:txBody>
        </p:sp>
        <p:sp>
          <p:nvSpPr>
            <p:cNvPr id="163" name="フリーフォーム: 図形 162">
              <a:extLst>
                <a:ext uri="{FF2B5EF4-FFF2-40B4-BE49-F238E27FC236}">
                  <a16:creationId xmlns:a16="http://schemas.microsoft.com/office/drawing/2014/main" id="{3BBBDD3D-18C4-4700-85BD-D76458976B72}"/>
                </a:ext>
              </a:extLst>
            </p:cNvPr>
            <p:cNvSpPr/>
            <p:nvPr/>
          </p:nvSpPr>
          <p:spPr>
            <a:xfrm rot="5400000">
              <a:off x="4824211" y="4683805"/>
              <a:ext cx="1569179" cy="57403"/>
            </a:xfrm>
            <a:custGeom>
              <a:avLst/>
              <a:gdLst>
                <a:gd name="connsiteX0" fmla="*/ 0 w 4243551"/>
                <a:gd name="connsiteY0" fmla="*/ 192692 h 192692"/>
                <a:gd name="connsiteX1" fmla="*/ 389758 w 4243551"/>
                <a:gd name="connsiteY1" fmla="*/ 4382 h 192692"/>
                <a:gd name="connsiteX2" fmla="*/ 775138 w 4243551"/>
                <a:gd name="connsiteY2" fmla="*/ 188313 h 192692"/>
                <a:gd name="connsiteX3" fmla="*/ 1160517 w 4243551"/>
                <a:gd name="connsiteY3" fmla="*/ 2 h 192692"/>
                <a:gd name="connsiteX4" fmla="*/ 1537138 w 4243551"/>
                <a:gd name="connsiteY4" fmla="*/ 183933 h 192692"/>
                <a:gd name="connsiteX5" fmla="*/ 1922517 w 4243551"/>
                <a:gd name="connsiteY5" fmla="*/ 4382 h 192692"/>
                <a:gd name="connsiteX6" fmla="*/ 2312275 w 4243551"/>
                <a:gd name="connsiteY6" fmla="*/ 183933 h 192692"/>
                <a:gd name="connsiteX7" fmla="*/ 2697655 w 4243551"/>
                <a:gd name="connsiteY7" fmla="*/ 2 h 192692"/>
                <a:gd name="connsiteX8" fmla="*/ 3083034 w 4243551"/>
                <a:gd name="connsiteY8" fmla="*/ 188313 h 192692"/>
                <a:gd name="connsiteX9" fmla="*/ 3468413 w 4243551"/>
                <a:gd name="connsiteY9" fmla="*/ 4382 h 192692"/>
                <a:gd name="connsiteX10" fmla="*/ 3853793 w 4243551"/>
                <a:gd name="connsiteY10" fmla="*/ 188313 h 192692"/>
                <a:gd name="connsiteX11" fmla="*/ 4243551 w 4243551"/>
                <a:gd name="connsiteY11" fmla="*/ 2 h 192692"/>
                <a:gd name="connsiteX12" fmla="*/ 4243551 w 4243551"/>
                <a:gd name="connsiteY12" fmla="*/ 2 h 192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43551" h="192692">
                  <a:moveTo>
                    <a:pt x="0" y="192692"/>
                  </a:moveTo>
                  <a:cubicBezTo>
                    <a:pt x="130284" y="98902"/>
                    <a:pt x="260568" y="5112"/>
                    <a:pt x="389758" y="4382"/>
                  </a:cubicBezTo>
                  <a:cubicBezTo>
                    <a:pt x="518948" y="3652"/>
                    <a:pt x="646678" y="189043"/>
                    <a:pt x="775138" y="188313"/>
                  </a:cubicBezTo>
                  <a:cubicBezTo>
                    <a:pt x="903598" y="187583"/>
                    <a:pt x="1033517" y="732"/>
                    <a:pt x="1160517" y="2"/>
                  </a:cubicBezTo>
                  <a:cubicBezTo>
                    <a:pt x="1287517" y="-728"/>
                    <a:pt x="1410138" y="183203"/>
                    <a:pt x="1537138" y="183933"/>
                  </a:cubicBezTo>
                  <a:cubicBezTo>
                    <a:pt x="1664138" y="184663"/>
                    <a:pt x="1793328" y="4382"/>
                    <a:pt x="1922517" y="4382"/>
                  </a:cubicBezTo>
                  <a:cubicBezTo>
                    <a:pt x="2051706" y="4382"/>
                    <a:pt x="2183085" y="184663"/>
                    <a:pt x="2312275" y="183933"/>
                  </a:cubicBezTo>
                  <a:cubicBezTo>
                    <a:pt x="2441465" y="183203"/>
                    <a:pt x="2569195" y="-728"/>
                    <a:pt x="2697655" y="2"/>
                  </a:cubicBezTo>
                  <a:cubicBezTo>
                    <a:pt x="2826115" y="732"/>
                    <a:pt x="2954574" y="187583"/>
                    <a:pt x="3083034" y="188313"/>
                  </a:cubicBezTo>
                  <a:cubicBezTo>
                    <a:pt x="3211494" y="189043"/>
                    <a:pt x="3339953" y="4382"/>
                    <a:pt x="3468413" y="4382"/>
                  </a:cubicBezTo>
                  <a:cubicBezTo>
                    <a:pt x="3596873" y="4382"/>
                    <a:pt x="3724603" y="189043"/>
                    <a:pt x="3853793" y="188313"/>
                  </a:cubicBezTo>
                  <a:cubicBezTo>
                    <a:pt x="3982983" y="187583"/>
                    <a:pt x="4243551" y="2"/>
                    <a:pt x="4243551" y="2"/>
                  </a:cubicBezTo>
                  <a:lnTo>
                    <a:pt x="4243551" y="2"/>
                  </a:lnTo>
                </a:path>
              </a:pathLst>
            </a:custGeom>
          </p:spPr>
          <p:style>
            <a:lnRef idx="1">
              <a:schemeClr val="dk1"/>
            </a:lnRef>
            <a:fillRef idx="0">
              <a:schemeClr val="dk1"/>
            </a:fillRef>
            <a:effectRef idx="0">
              <a:schemeClr val="dk1"/>
            </a:effectRef>
            <a:fontRef idx="minor">
              <a:schemeClr val="tx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l"/>
              <a:endParaRPr kumimoji="1" lang="ja-JP" altLang="en-US" sz="1100"/>
            </a:p>
          </p:txBody>
        </p:sp>
      </p:grpSp>
      <p:grpSp>
        <p:nvGrpSpPr>
          <p:cNvPr id="166" name="グループ化 165">
            <a:extLst>
              <a:ext uri="{FF2B5EF4-FFF2-40B4-BE49-F238E27FC236}">
                <a16:creationId xmlns:a16="http://schemas.microsoft.com/office/drawing/2014/main" id="{D5A765C2-FDA4-4090-90F5-E35FA0768418}"/>
              </a:ext>
            </a:extLst>
          </p:cNvPr>
          <p:cNvGrpSpPr/>
          <p:nvPr/>
        </p:nvGrpSpPr>
        <p:grpSpPr>
          <a:xfrm>
            <a:off x="5416305" y="2687154"/>
            <a:ext cx="114731" cy="1084740"/>
            <a:chOff x="5580099" y="3926298"/>
            <a:chExt cx="103504" cy="1570798"/>
          </a:xfrm>
        </p:grpSpPr>
        <p:sp>
          <p:nvSpPr>
            <p:cNvPr id="167" name="フリーフォーム: 図形 166">
              <a:extLst>
                <a:ext uri="{FF2B5EF4-FFF2-40B4-BE49-F238E27FC236}">
                  <a16:creationId xmlns:a16="http://schemas.microsoft.com/office/drawing/2014/main" id="{8A9B82D5-116B-40C3-A02A-5CC5C7CE3DA6}"/>
                </a:ext>
              </a:extLst>
            </p:cNvPr>
            <p:cNvSpPr/>
            <p:nvPr/>
          </p:nvSpPr>
          <p:spPr>
            <a:xfrm rot="5400000">
              <a:off x="4870312" y="4682186"/>
              <a:ext cx="1569179" cy="57403"/>
            </a:xfrm>
            <a:custGeom>
              <a:avLst/>
              <a:gdLst>
                <a:gd name="connsiteX0" fmla="*/ 0 w 4243551"/>
                <a:gd name="connsiteY0" fmla="*/ 192692 h 192692"/>
                <a:gd name="connsiteX1" fmla="*/ 389758 w 4243551"/>
                <a:gd name="connsiteY1" fmla="*/ 4382 h 192692"/>
                <a:gd name="connsiteX2" fmla="*/ 775138 w 4243551"/>
                <a:gd name="connsiteY2" fmla="*/ 188313 h 192692"/>
                <a:gd name="connsiteX3" fmla="*/ 1160517 w 4243551"/>
                <a:gd name="connsiteY3" fmla="*/ 2 h 192692"/>
                <a:gd name="connsiteX4" fmla="*/ 1537138 w 4243551"/>
                <a:gd name="connsiteY4" fmla="*/ 183933 h 192692"/>
                <a:gd name="connsiteX5" fmla="*/ 1922517 w 4243551"/>
                <a:gd name="connsiteY5" fmla="*/ 4382 h 192692"/>
                <a:gd name="connsiteX6" fmla="*/ 2312275 w 4243551"/>
                <a:gd name="connsiteY6" fmla="*/ 183933 h 192692"/>
                <a:gd name="connsiteX7" fmla="*/ 2697655 w 4243551"/>
                <a:gd name="connsiteY7" fmla="*/ 2 h 192692"/>
                <a:gd name="connsiteX8" fmla="*/ 3083034 w 4243551"/>
                <a:gd name="connsiteY8" fmla="*/ 188313 h 192692"/>
                <a:gd name="connsiteX9" fmla="*/ 3468413 w 4243551"/>
                <a:gd name="connsiteY9" fmla="*/ 4382 h 192692"/>
                <a:gd name="connsiteX10" fmla="*/ 3853793 w 4243551"/>
                <a:gd name="connsiteY10" fmla="*/ 188313 h 192692"/>
                <a:gd name="connsiteX11" fmla="*/ 4243551 w 4243551"/>
                <a:gd name="connsiteY11" fmla="*/ 2 h 192692"/>
                <a:gd name="connsiteX12" fmla="*/ 4243551 w 4243551"/>
                <a:gd name="connsiteY12" fmla="*/ 2 h 192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43551" h="192692">
                  <a:moveTo>
                    <a:pt x="0" y="192692"/>
                  </a:moveTo>
                  <a:cubicBezTo>
                    <a:pt x="130284" y="98902"/>
                    <a:pt x="260568" y="5112"/>
                    <a:pt x="389758" y="4382"/>
                  </a:cubicBezTo>
                  <a:cubicBezTo>
                    <a:pt x="518948" y="3652"/>
                    <a:pt x="646678" y="189043"/>
                    <a:pt x="775138" y="188313"/>
                  </a:cubicBezTo>
                  <a:cubicBezTo>
                    <a:pt x="903598" y="187583"/>
                    <a:pt x="1033517" y="732"/>
                    <a:pt x="1160517" y="2"/>
                  </a:cubicBezTo>
                  <a:cubicBezTo>
                    <a:pt x="1287517" y="-728"/>
                    <a:pt x="1410138" y="183203"/>
                    <a:pt x="1537138" y="183933"/>
                  </a:cubicBezTo>
                  <a:cubicBezTo>
                    <a:pt x="1664138" y="184663"/>
                    <a:pt x="1793328" y="4382"/>
                    <a:pt x="1922517" y="4382"/>
                  </a:cubicBezTo>
                  <a:cubicBezTo>
                    <a:pt x="2051706" y="4382"/>
                    <a:pt x="2183085" y="184663"/>
                    <a:pt x="2312275" y="183933"/>
                  </a:cubicBezTo>
                  <a:cubicBezTo>
                    <a:pt x="2441465" y="183203"/>
                    <a:pt x="2569195" y="-728"/>
                    <a:pt x="2697655" y="2"/>
                  </a:cubicBezTo>
                  <a:cubicBezTo>
                    <a:pt x="2826115" y="732"/>
                    <a:pt x="2954574" y="187583"/>
                    <a:pt x="3083034" y="188313"/>
                  </a:cubicBezTo>
                  <a:cubicBezTo>
                    <a:pt x="3211494" y="189043"/>
                    <a:pt x="3339953" y="4382"/>
                    <a:pt x="3468413" y="4382"/>
                  </a:cubicBezTo>
                  <a:cubicBezTo>
                    <a:pt x="3596873" y="4382"/>
                    <a:pt x="3724603" y="189043"/>
                    <a:pt x="3853793" y="188313"/>
                  </a:cubicBezTo>
                  <a:cubicBezTo>
                    <a:pt x="3982983" y="187583"/>
                    <a:pt x="4243551" y="2"/>
                    <a:pt x="4243551" y="2"/>
                  </a:cubicBezTo>
                  <a:lnTo>
                    <a:pt x="4243551" y="2"/>
                  </a:lnTo>
                </a:path>
              </a:pathLst>
            </a:custGeom>
          </p:spPr>
          <p:style>
            <a:lnRef idx="1">
              <a:schemeClr val="dk1"/>
            </a:lnRef>
            <a:fillRef idx="0">
              <a:schemeClr val="dk1"/>
            </a:fillRef>
            <a:effectRef idx="0">
              <a:schemeClr val="dk1"/>
            </a:effectRef>
            <a:fontRef idx="minor">
              <a:schemeClr val="tx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l"/>
              <a:endParaRPr kumimoji="1" lang="ja-JP" altLang="en-US" sz="1100"/>
            </a:p>
          </p:txBody>
        </p:sp>
        <p:sp>
          <p:nvSpPr>
            <p:cNvPr id="168" name="フリーフォーム: 図形 167">
              <a:extLst>
                <a:ext uri="{FF2B5EF4-FFF2-40B4-BE49-F238E27FC236}">
                  <a16:creationId xmlns:a16="http://schemas.microsoft.com/office/drawing/2014/main" id="{223992A5-8B16-4AEC-9258-ECBD3F4A9845}"/>
                </a:ext>
              </a:extLst>
            </p:cNvPr>
            <p:cNvSpPr/>
            <p:nvPr/>
          </p:nvSpPr>
          <p:spPr>
            <a:xfrm rot="5400000">
              <a:off x="4824211" y="4683805"/>
              <a:ext cx="1569179" cy="57403"/>
            </a:xfrm>
            <a:custGeom>
              <a:avLst/>
              <a:gdLst>
                <a:gd name="connsiteX0" fmla="*/ 0 w 4243551"/>
                <a:gd name="connsiteY0" fmla="*/ 192692 h 192692"/>
                <a:gd name="connsiteX1" fmla="*/ 389758 w 4243551"/>
                <a:gd name="connsiteY1" fmla="*/ 4382 h 192692"/>
                <a:gd name="connsiteX2" fmla="*/ 775138 w 4243551"/>
                <a:gd name="connsiteY2" fmla="*/ 188313 h 192692"/>
                <a:gd name="connsiteX3" fmla="*/ 1160517 w 4243551"/>
                <a:gd name="connsiteY3" fmla="*/ 2 h 192692"/>
                <a:gd name="connsiteX4" fmla="*/ 1537138 w 4243551"/>
                <a:gd name="connsiteY4" fmla="*/ 183933 h 192692"/>
                <a:gd name="connsiteX5" fmla="*/ 1922517 w 4243551"/>
                <a:gd name="connsiteY5" fmla="*/ 4382 h 192692"/>
                <a:gd name="connsiteX6" fmla="*/ 2312275 w 4243551"/>
                <a:gd name="connsiteY6" fmla="*/ 183933 h 192692"/>
                <a:gd name="connsiteX7" fmla="*/ 2697655 w 4243551"/>
                <a:gd name="connsiteY7" fmla="*/ 2 h 192692"/>
                <a:gd name="connsiteX8" fmla="*/ 3083034 w 4243551"/>
                <a:gd name="connsiteY8" fmla="*/ 188313 h 192692"/>
                <a:gd name="connsiteX9" fmla="*/ 3468413 w 4243551"/>
                <a:gd name="connsiteY9" fmla="*/ 4382 h 192692"/>
                <a:gd name="connsiteX10" fmla="*/ 3853793 w 4243551"/>
                <a:gd name="connsiteY10" fmla="*/ 188313 h 192692"/>
                <a:gd name="connsiteX11" fmla="*/ 4243551 w 4243551"/>
                <a:gd name="connsiteY11" fmla="*/ 2 h 192692"/>
                <a:gd name="connsiteX12" fmla="*/ 4243551 w 4243551"/>
                <a:gd name="connsiteY12" fmla="*/ 2 h 192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43551" h="192692">
                  <a:moveTo>
                    <a:pt x="0" y="192692"/>
                  </a:moveTo>
                  <a:cubicBezTo>
                    <a:pt x="130284" y="98902"/>
                    <a:pt x="260568" y="5112"/>
                    <a:pt x="389758" y="4382"/>
                  </a:cubicBezTo>
                  <a:cubicBezTo>
                    <a:pt x="518948" y="3652"/>
                    <a:pt x="646678" y="189043"/>
                    <a:pt x="775138" y="188313"/>
                  </a:cubicBezTo>
                  <a:cubicBezTo>
                    <a:pt x="903598" y="187583"/>
                    <a:pt x="1033517" y="732"/>
                    <a:pt x="1160517" y="2"/>
                  </a:cubicBezTo>
                  <a:cubicBezTo>
                    <a:pt x="1287517" y="-728"/>
                    <a:pt x="1410138" y="183203"/>
                    <a:pt x="1537138" y="183933"/>
                  </a:cubicBezTo>
                  <a:cubicBezTo>
                    <a:pt x="1664138" y="184663"/>
                    <a:pt x="1793328" y="4382"/>
                    <a:pt x="1922517" y="4382"/>
                  </a:cubicBezTo>
                  <a:cubicBezTo>
                    <a:pt x="2051706" y="4382"/>
                    <a:pt x="2183085" y="184663"/>
                    <a:pt x="2312275" y="183933"/>
                  </a:cubicBezTo>
                  <a:cubicBezTo>
                    <a:pt x="2441465" y="183203"/>
                    <a:pt x="2569195" y="-728"/>
                    <a:pt x="2697655" y="2"/>
                  </a:cubicBezTo>
                  <a:cubicBezTo>
                    <a:pt x="2826115" y="732"/>
                    <a:pt x="2954574" y="187583"/>
                    <a:pt x="3083034" y="188313"/>
                  </a:cubicBezTo>
                  <a:cubicBezTo>
                    <a:pt x="3211494" y="189043"/>
                    <a:pt x="3339953" y="4382"/>
                    <a:pt x="3468413" y="4382"/>
                  </a:cubicBezTo>
                  <a:cubicBezTo>
                    <a:pt x="3596873" y="4382"/>
                    <a:pt x="3724603" y="189043"/>
                    <a:pt x="3853793" y="188313"/>
                  </a:cubicBezTo>
                  <a:cubicBezTo>
                    <a:pt x="3982983" y="187583"/>
                    <a:pt x="4243551" y="2"/>
                    <a:pt x="4243551" y="2"/>
                  </a:cubicBezTo>
                  <a:lnTo>
                    <a:pt x="4243551" y="2"/>
                  </a:lnTo>
                </a:path>
              </a:pathLst>
            </a:custGeom>
          </p:spPr>
          <p:style>
            <a:lnRef idx="1">
              <a:schemeClr val="dk1"/>
            </a:lnRef>
            <a:fillRef idx="0">
              <a:schemeClr val="dk1"/>
            </a:fillRef>
            <a:effectRef idx="0">
              <a:schemeClr val="dk1"/>
            </a:effectRef>
            <a:fontRef idx="minor">
              <a:schemeClr val="tx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l"/>
              <a:endParaRPr kumimoji="1" lang="ja-JP" altLang="en-US" sz="1100"/>
            </a:p>
          </p:txBody>
        </p:sp>
      </p:grpSp>
      <p:sp>
        <p:nvSpPr>
          <p:cNvPr id="170" name="矢印: 左右 169">
            <a:extLst>
              <a:ext uri="{FF2B5EF4-FFF2-40B4-BE49-F238E27FC236}">
                <a16:creationId xmlns:a16="http://schemas.microsoft.com/office/drawing/2014/main" id="{79C24D28-38E5-4082-B057-2C64FB12B045}"/>
              </a:ext>
            </a:extLst>
          </p:cNvPr>
          <p:cNvSpPr/>
          <p:nvPr/>
        </p:nvSpPr>
        <p:spPr>
          <a:xfrm>
            <a:off x="880532" y="3796289"/>
            <a:ext cx="4131735" cy="263949"/>
          </a:xfrm>
          <a:prstGeom prst="leftRightArrow">
            <a:avLst>
              <a:gd name="adj1" fmla="val 68464"/>
              <a:gd name="adj2" fmla="val 60771"/>
            </a:avLst>
          </a:prstGeom>
          <a:gradFill flip="none" rotWithShape="1">
            <a:gsLst>
              <a:gs pos="0">
                <a:srgbClr val="FFCCCC"/>
              </a:gs>
              <a:gs pos="85000">
                <a:srgbClr val="FF9999"/>
              </a:gs>
            </a:gsLst>
            <a:lin ang="0" scaled="0"/>
            <a:tileRect/>
          </a:gradFill>
          <a:ln>
            <a:noFill/>
          </a:ln>
        </p:spPr>
        <p:txBody>
          <a:bodyPr wrap="square" lIns="36000" tIns="36000" rIns="36000" bIns="36000" rtlCol="0" anchor="ctr">
            <a:noAutofit/>
          </a:bodyPr>
          <a:lstStyle/>
          <a:p>
            <a:pPr algn="ctr"/>
            <a:r>
              <a:rPr lang="en-US" altLang="ja-JP" sz="1100" dirty="0">
                <a:solidFill>
                  <a:srgbClr val="C00000"/>
                </a:solidFill>
                <a:latin typeface="Meiryo UI" panose="020B0604030504040204" pitchFamily="50" charset="-128"/>
                <a:ea typeface="Meiryo UI" panose="020B0604030504040204" pitchFamily="50" charset="-128"/>
              </a:rPr>
              <a:t>4</a:t>
            </a:r>
            <a:r>
              <a:rPr lang="ja-JP" altLang="en-US" sz="1100" dirty="0">
                <a:solidFill>
                  <a:srgbClr val="C00000"/>
                </a:solidFill>
                <a:latin typeface="Meiryo UI" panose="020B0604030504040204" pitchFamily="50" charset="-128"/>
                <a:ea typeface="Meiryo UI" panose="020B0604030504040204" pitchFamily="50" charset="-128"/>
              </a:rPr>
              <a:t>月分の交付金算定諸元</a:t>
            </a:r>
            <a:r>
              <a:rPr lang="en-US" altLang="ja-JP" sz="1100" dirty="0">
                <a:solidFill>
                  <a:srgbClr val="C00000"/>
                </a:solidFill>
                <a:latin typeface="Meiryo UI" panose="020B0604030504040204" pitchFamily="50" charset="-128"/>
                <a:ea typeface="Meiryo UI" panose="020B0604030504040204" pitchFamily="50" charset="-128"/>
              </a:rPr>
              <a:t>(</a:t>
            </a:r>
            <a:r>
              <a:rPr lang="ja-JP" altLang="en-US" sz="1100" dirty="0">
                <a:solidFill>
                  <a:srgbClr val="C00000"/>
                </a:solidFill>
                <a:latin typeface="Meiryo UI" panose="020B0604030504040204" pitchFamily="50" charset="-128"/>
                <a:ea typeface="Meiryo UI" panose="020B0604030504040204" pitchFamily="50" charset="-128"/>
              </a:rPr>
              <a:t>供給電力量</a:t>
            </a:r>
            <a:r>
              <a:rPr lang="en-US" altLang="ja-JP" sz="1100" dirty="0">
                <a:solidFill>
                  <a:srgbClr val="C00000"/>
                </a:solidFill>
                <a:latin typeface="Meiryo UI" panose="020B0604030504040204" pitchFamily="50" charset="-128"/>
                <a:ea typeface="Meiryo UI" panose="020B0604030504040204" pitchFamily="50" charset="-128"/>
              </a:rPr>
              <a:t>)</a:t>
            </a:r>
            <a:r>
              <a:rPr lang="ja-JP" altLang="en-US" sz="1100" dirty="0">
                <a:solidFill>
                  <a:srgbClr val="C00000"/>
                </a:solidFill>
                <a:latin typeface="Meiryo UI" panose="020B0604030504040204" pitchFamily="50" charset="-128"/>
                <a:ea typeface="Meiryo UI" panose="020B0604030504040204" pitchFamily="50" charset="-128"/>
              </a:rPr>
              <a:t>として使用</a:t>
            </a:r>
          </a:p>
        </p:txBody>
      </p:sp>
      <p:sp>
        <p:nvSpPr>
          <p:cNvPr id="171" name="矢印: 左右 170">
            <a:extLst>
              <a:ext uri="{FF2B5EF4-FFF2-40B4-BE49-F238E27FC236}">
                <a16:creationId xmlns:a16="http://schemas.microsoft.com/office/drawing/2014/main" id="{E18E1D03-06F5-4FDA-BD88-F622C3219B96}"/>
              </a:ext>
            </a:extLst>
          </p:cNvPr>
          <p:cNvSpPr/>
          <p:nvPr/>
        </p:nvSpPr>
        <p:spPr>
          <a:xfrm>
            <a:off x="3856760" y="2573585"/>
            <a:ext cx="4131735" cy="263949"/>
          </a:xfrm>
          <a:prstGeom prst="leftRightArrow">
            <a:avLst>
              <a:gd name="adj1" fmla="val 68464"/>
              <a:gd name="adj2" fmla="val 60771"/>
            </a:avLst>
          </a:prstGeom>
          <a:solidFill>
            <a:schemeClr val="accent3">
              <a:lumMod val="20000"/>
              <a:lumOff val="80000"/>
            </a:schemeClr>
          </a:solidFill>
        </p:spPr>
        <p:txBody>
          <a:bodyPr wrap="square" lIns="36000" tIns="36000" rIns="36000" bIns="36000" rtlCol="0" anchor="ctr">
            <a:noAutofit/>
          </a:bodyPr>
          <a:lstStyle/>
          <a:p>
            <a:pPr algn="ctr"/>
            <a:r>
              <a:rPr lang="en-US" altLang="ja-JP" sz="1100" dirty="0">
                <a:solidFill>
                  <a:schemeClr val="bg2">
                    <a:lumMod val="50000"/>
                  </a:schemeClr>
                </a:solidFill>
                <a:latin typeface="Meiryo UI" panose="020B0604030504040204" pitchFamily="50" charset="-128"/>
                <a:ea typeface="Meiryo UI" panose="020B0604030504040204" pitchFamily="50" charset="-128"/>
              </a:rPr>
              <a:t>5</a:t>
            </a:r>
            <a:r>
              <a:rPr lang="ja-JP" altLang="en-US" sz="1100" dirty="0">
                <a:solidFill>
                  <a:schemeClr val="bg2">
                    <a:lumMod val="50000"/>
                  </a:schemeClr>
                </a:solidFill>
                <a:latin typeface="Meiryo UI" panose="020B0604030504040204" pitchFamily="50" charset="-128"/>
                <a:ea typeface="Meiryo UI" panose="020B0604030504040204" pitchFamily="50" charset="-128"/>
              </a:rPr>
              <a:t>月分の交付金算定諸元</a:t>
            </a:r>
            <a:r>
              <a:rPr lang="en-US" altLang="ja-JP" sz="1100" dirty="0">
                <a:solidFill>
                  <a:schemeClr val="bg2">
                    <a:lumMod val="50000"/>
                  </a:schemeClr>
                </a:solidFill>
                <a:latin typeface="Meiryo UI" panose="020B0604030504040204" pitchFamily="50" charset="-128"/>
                <a:ea typeface="Meiryo UI" panose="020B0604030504040204" pitchFamily="50" charset="-128"/>
              </a:rPr>
              <a:t>(</a:t>
            </a:r>
            <a:r>
              <a:rPr lang="ja-JP" altLang="en-US" sz="1100" dirty="0">
                <a:solidFill>
                  <a:schemeClr val="bg2">
                    <a:lumMod val="50000"/>
                  </a:schemeClr>
                </a:solidFill>
                <a:latin typeface="Meiryo UI" panose="020B0604030504040204" pitchFamily="50" charset="-128"/>
                <a:ea typeface="Meiryo UI" panose="020B0604030504040204" pitchFamily="50" charset="-128"/>
              </a:rPr>
              <a:t>供給電力量</a:t>
            </a:r>
            <a:r>
              <a:rPr lang="en-US" altLang="ja-JP" sz="1100" dirty="0">
                <a:solidFill>
                  <a:schemeClr val="bg2">
                    <a:lumMod val="50000"/>
                  </a:schemeClr>
                </a:solidFill>
                <a:latin typeface="Meiryo UI" panose="020B0604030504040204" pitchFamily="50" charset="-128"/>
                <a:ea typeface="Meiryo UI" panose="020B0604030504040204" pitchFamily="50" charset="-128"/>
              </a:rPr>
              <a:t>)</a:t>
            </a:r>
            <a:r>
              <a:rPr lang="ja-JP" altLang="en-US" sz="1100" dirty="0">
                <a:solidFill>
                  <a:schemeClr val="bg2">
                    <a:lumMod val="50000"/>
                  </a:schemeClr>
                </a:solidFill>
                <a:latin typeface="Meiryo UI" panose="020B0604030504040204" pitchFamily="50" charset="-128"/>
                <a:ea typeface="Meiryo UI" panose="020B0604030504040204" pitchFamily="50" charset="-128"/>
              </a:rPr>
              <a:t>として使用</a:t>
            </a:r>
          </a:p>
        </p:txBody>
      </p:sp>
      <p:sp>
        <p:nvSpPr>
          <p:cNvPr id="203" name="四角形: 角を丸くする 202">
            <a:extLst>
              <a:ext uri="{FF2B5EF4-FFF2-40B4-BE49-F238E27FC236}">
                <a16:creationId xmlns:a16="http://schemas.microsoft.com/office/drawing/2014/main" id="{7CF692D6-7B65-4466-9BD5-0F7E7ED80B6F}"/>
              </a:ext>
            </a:extLst>
          </p:cNvPr>
          <p:cNvSpPr/>
          <p:nvPr/>
        </p:nvSpPr>
        <p:spPr>
          <a:xfrm>
            <a:off x="880532" y="4076225"/>
            <a:ext cx="2952751" cy="160350"/>
          </a:xfrm>
          <a:prstGeom prst="roundRect">
            <a:avLst>
              <a:gd name="adj" fmla="val 6624"/>
            </a:avLst>
          </a:prstGeom>
          <a:solidFill>
            <a:srgbClr val="FFCCCC"/>
          </a:solidFill>
        </p:spPr>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a:r>
              <a:rPr lang="en-US" altLang="ja-JP" sz="900" dirty="0">
                <a:solidFill>
                  <a:srgbClr val="C00000"/>
                </a:solidFill>
                <a:latin typeface="Meiryo UI" panose="020B0604030504040204" pitchFamily="50" charset="-128"/>
                <a:ea typeface="Meiryo UI" panose="020B0604030504040204" pitchFamily="50" charset="-128"/>
              </a:rPr>
              <a:t>4</a:t>
            </a:r>
            <a:r>
              <a:rPr lang="ja-JP" altLang="en-US" sz="900" dirty="0">
                <a:solidFill>
                  <a:srgbClr val="C00000"/>
                </a:solidFill>
                <a:latin typeface="Meiryo UI" panose="020B0604030504040204" pitchFamily="50" charset="-128"/>
                <a:ea typeface="Meiryo UI" panose="020B0604030504040204" pitchFamily="50" charset="-128"/>
              </a:rPr>
              <a:t>月の市場価格を使用</a:t>
            </a:r>
          </a:p>
        </p:txBody>
      </p:sp>
      <p:sp>
        <p:nvSpPr>
          <p:cNvPr id="205" name="四角形: 角を丸くする 204">
            <a:extLst>
              <a:ext uri="{FF2B5EF4-FFF2-40B4-BE49-F238E27FC236}">
                <a16:creationId xmlns:a16="http://schemas.microsoft.com/office/drawing/2014/main" id="{E46E8B78-C7E7-41EF-9CF6-16033DC36EA3}"/>
              </a:ext>
            </a:extLst>
          </p:cNvPr>
          <p:cNvSpPr/>
          <p:nvPr/>
        </p:nvSpPr>
        <p:spPr>
          <a:xfrm>
            <a:off x="3856760" y="4075965"/>
            <a:ext cx="1180907" cy="160350"/>
          </a:xfrm>
          <a:prstGeom prst="roundRect">
            <a:avLst>
              <a:gd name="adj" fmla="val 6624"/>
            </a:avLst>
          </a:prstGeom>
          <a:solidFill>
            <a:srgbClr val="FF9999"/>
          </a:solidFill>
        </p:spPr>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a:r>
              <a:rPr lang="en-US" altLang="ja-JP" sz="900" dirty="0">
                <a:solidFill>
                  <a:srgbClr val="C00000"/>
                </a:solidFill>
                <a:latin typeface="Meiryo UI" panose="020B0604030504040204" pitchFamily="50" charset="-128"/>
                <a:ea typeface="Meiryo UI" panose="020B0604030504040204" pitchFamily="50" charset="-128"/>
              </a:rPr>
              <a:t>5</a:t>
            </a:r>
            <a:r>
              <a:rPr lang="ja-JP" altLang="en-US" sz="900" dirty="0">
                <a:solidFill>
                  <a:srgbClr val="C00000"/>
                </a:solidFill>
                <a:latin typeface="Meiryo UI" panose="020B0604030504040204" pitchFamily="50" charset="-128"/>
                <a:ea typeface="Meiryo UI" panose="020B0604030504040204" pitchFamily="50" charset="-128"/>
              </a:rPr>
              <a:t>月の市場価格を使用</a:t>
            </a:r>
          </a:p>
        </p:txBody>
      </p:sp>
      <p:sp>
        <p:nvSpPr>
          <p:cNvPr id="206" name="四角形: 角を丸くする 205">
            <a:extLst>
              <a:ext uri="{FF2B5EF4-FFF2-40B4-BE49-F238E27FC236}">
                <a16:creationId xmlns:a16="http://schemas.microsoft.com/office/drawing/2014/main" id="{3C8E9234-4C55-4088-A831-461C6003B2DD}"/>
              </a:ext>
            </a:extLst>
          </p:cNvPr>
          <p:cNvSpPr/>
          <p:nvPr/>
        </p:nvSpPr>
        <p:spPr>
          <a:xfrm>
            <a:off x="5012267" y="4049655"/>
            <a:ext cx="2421598" cy="185551"/>
          </a:xfrm>
          <a:prstGeom prst="roundRect">
            <a:avLst>
              <a:gd name="adj" fmla="val 6624"/>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000" dirty="0">
                <a:solidFill>
                  <a:schemeClr val="tx1"/>
                </a:solidFill>
                <a:latin typeface="Meiryo UI" panose="020B0604030504040204" pitchFamily="50" charset="-128"/>
                <a:ea typeface="Meiryo UI" panose="020B0604030504040204" pitchFamily="50" charset="-128"/>
              </a:rPr>
              <a:t>←</a:t>
            </a:r>
            <a:r>
              <a:rPr kumimoji="1" lang="ja-JP" altLang="en-US" sz="1000" dirty="0">
                <a:solidFill>
                  <a:schemeClr val="tx1"/>
                </a:solidFill>
                <a:latin typeface="Meiryo UI" panose="020B0604030504040204" pitchFamily="50" charset="-128"/>
                <a:ea typeface="Meiryo UI" panose="020B0604030504040204" pitchFamily="50" charset="-128"/>
              </a:rPr>
              <a:t> 参照価格は暦の市場価格を使用する</a:t>
            </a:r>
            <a:endParaRPr kumimoji="1" lang="ja-JP" altLang="en-US" sz="1100" dirty="0">
              <a:solidFill>
                <a:schemeClr val="tx1"/>
              </a:solidFill>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2746977515"/>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1457386456"/>
              </p:ext>
            </p:extLst>
          </p:nvPr>
        </p:nvGraphicFramePr>
        <p:xfrm>
          <a:off x="141614" y="864069"/>
          <a:ext cx="9652835" cy="5866669"/>
        </p:xfrm>
        <a:graphic>
          <a:graphicData uri="http://schemas.openxmlformats.org/drawingml/2006/table">
            <a:tbl>
              <a:tblPr firstRow="1" bandRow="1">
                <a:tableStyleId>{2D5ABB26-0587-4C30-8999-92F81FD0307C}</a:tableStyleId>
              </a:tblPr>
              <a:tblGrid>
                <a:gridCol w="961322">
                  <a:extLst>
                    <a:ext uri="{9D8B030D-6E8A-4147-A177-3AD203B41FA5}">
                      <a16:colId xmlns:a16="http://schemas.microsoft.com/office/drawing/2014/main" val="358073148"/>
                    </a:ext>
                  </a:extLst>
                </a:gridCol>
                <a:gridCol w="8691513">
                  <a:extLst>
                    <a:ext uri="{9D8B030D-6E8A-4147-A177-3AD203B41FA5}">
                      <a16:colId xmlns:a16="http://schemas.microsoft.com/office/drawing/2014/main" val="1235158156"/>
                    </a:ext>
                  </a:extLst>
                </a:gridCol>
              </a:tblGrid>
              <a:tr h="0">
                <a:tc>
                  <a:txBody>
                    <a:bodyPr/>
                    <a:lstStyle/>
                    <a:p>
                      <a:pPr algn="l"/>
                      <a:r>
                        <a:rPr kumimoji="1" lang="ja-JP" altLang="en-US" sz="1200" b="0" dirty="0">
                          <a:latin typeface="Meiryo UI" panose="020B0604030504040204" pitchFamily="50" charset="-128"/>
                          <a:ea typeface="Meiryo UI" panose="020B0604030504040204" pitchFamily="50" charset="-128"/>
                        </a:rPr>
                        <a:t>業務プロセス</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a:t>
                      </a:r>
                      <a:r>
                        <a:rPr kumimoji="1" lang="en-US" altLang="ja-JP" sz="1200" b="0" dirty="0">
                          <a:latin typeface="Meiryo UI" panose="020B0604030504040204" pitchFamily="50" charset="-128"/>
                          <a:ea typeface="Meiryo UI" panose="020B0604030504040204" pitchFamily="50" charset="-128"/>
                        </a:rPr>
                        <a:t>03:[</a:t>
                      </a:r>
                      <a:r>
                        <a:rPr kumimoji="1" lang="ja-JP" altLang="en-US" sz="1200" b="0" dirty="0">
                          <a:latin typeface="Meiryo UI" panose="020B0604030504040204" pitchFamily="50" charset="-128"/>
                          <a:ea typeface="Meiryo UI" panose="020B0604030504040204" pitchFamily="50" charset="-128"/>
                        </a:rPr>
                        <a:t>認定事業者</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供給電力量</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設備・</a:t>
                      </a:r>
                      <a:r>
                        <a:rPr kumimoji="1" lang="en-US" altLang="ja-JP" sz="1200" b="0" dirty="0">
                          <a:latin typeface="Meiryo UI" panose="020B0604030504040204" pitchFamily="50" charset="-128"/>
                          <a:ea typeface="Meiryo UI" panose="020B0604030504040204" pitchFamily="50" charset="-128"/>
                        </a:rPr>
                        <a:t>30</a:t>
                      </a:r>
                      <a:r>
                        <a:rPr kumimoji="1" lang="ja-JP" altLang="en-US" sz="1200" b="0" dirty="0">
                          <a:latin typeface="Meiryo UI" panose="020B0604030504040204" pitchFamily="50" charset="-128"/>
                          <a:ea typeface="Meiryo UI" panose="020B0604030504040204" pitchFamily="50" charset="-128"/>
                        </a:rPr>
                        <a:t>分コマ</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登録」「</a:t>
                      </a:r>
                      <a:r>
                        <a:rPr kumimoji="1" lang="en-US" altLang="ja-JP" sz="1200" b="0" dirty="0">
                          <a:latin typeface="Meiryo UI" panose="020B0604030504040204" pitchFamily="50" charset="-128"/>
                          <a:ea typeface="Meiryo UI" panose="020B0604030504040204" pitchFamily="50" charset="-128"/>
                        </a:rPr>
                        <a:t>08:[TSO]</a:t>
                      </a:r>
                      <a:r>
                        <a:rPr kumimoji="1" lang="ja-JP" altLang="en-US" sz="1200" b="0" dirty="0">
                          <a:latin typeface="Meiryo UI" panose="020B0604030504040204" pitchFamily="50" charset="-128"/>
                          <a:ea typeface="Meiryo UI" panose="020B0604030504040204" pitchFamily="50" charset="-128"/>
                        </a:rPr>
                        <a:t>供給電力量</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設備・</a:t>
                      </a:r>
                      <a:r>
                        <a:rPr kumimoji="1" lang="en-US" altLang="ja-JP" sz="1200" b="0" dirty="0">
                          <a:latin typeface="Meiryo UI" panose="020B0604030504040204" pitchFamily="50" charset="-128"/>
                          <a:ea typeface="Meiryo UI" panose="020B0604030504040204" pitchFamily="50" charset="-128"/>
                        </a:rPr>
                        <a:t>30</a:t>
                      </a:r>
                      <a:r>
                        <a:rPr kumimoji="1" lang="ja-JP" altLang="en-US" sz="1200" b="0" dirty="0">
                          <a:latin typeface="Meiryo UI" panose="020B0604030504040204" pitchFamily="50" charset="-128"/>
                          <a:ea typeface="Meiryo UI" panose="020B0604030504040204" pitchFamily="50" charset="-128"/>
                        </a:rPr>
                        <a:t>分コマ</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登録」「</a:t>
                      </a:r>
                      <a:r>
                        <a:rPr kumimoji="1" lang="en-US" altLang="ja-JP" sz="1200" b="0" dirty="0">
                          <a:latin typeface="Meiryo UI" panose="020B0604030504040204" pitchFamily="50" charset="-128"/>
                          <a:ea typeface="Meiryo UI" panose="020B0604030504040204" pitchFamily="50" charset="-128"/>
                        </a:rPr>
                        <a:t>09:</a:t>
                      </a:r>
                      <a:r>
                        <a:rPr kumimoji="1" lang="zh-TW" altLang="en-US" sz="1200" b="0" dirty="0">
                          <a:latin typeface="Meiryo UI" panose="020B0604030504040204" pitchFamily="50" charset="-128"/>
                          <a:ea typeface="Meiryo UI" panose="020B0604030504040204" pitchFamily="50" charset="-128"/>
                        </a:rPr>
                        <a:t>供給電力量</a:t>
                      </a:r>
                      <a:r>
                        <a:rPr kumimoji="1" lang="en-US" altLang="zh-TW" sz="1200" b="0" dirty="0">
                          <a:latin typeface="Meiryo UI" panose="020B0604030504040204" pitchFamily="50" charset="-128"/>
                          <a:ea typeface="Meiryo UI" panose="020B0604030504040204" pitchFamily="50" charset="-128"/>
                        </a:rPr>
                        <a:t>(</a:t>
                      </a:r>
                      <a:r>
                        <a:rPr kumimoji="1" lang="zh-TW" altLang="en-US" sz="1200" b="0" dirty="0">
                          <a:latin typeface="Meiryo UI" panose="020B0604030504040204" pitchFamily="50" charset="-128"/>
                          <a:ea typeface="Meiryo UI" panose="020B0604030504040204" pitchFamily="50" charset="-128"/>
                        </a:rPr>
                        <a:t>当月度</a:t>
                      </a:r>
                      <a:r>
                        <a:rPr kumimoji="1" lang="en-US" altLang="zh-TW" sz="1200" b="0" dirty="0">
                          <a:latin typeface="Meiryo UI" panose="020B0604030504040204" pitchFamily="50" charset="-128"/>
                          <a:ea typeface="Meiryo UI" panose="020B0604030504040204" pitchFamily="50" charset="-128"/>
                        </a:rPr>
                        <a:t>)</a:t>
                      </a:r>
                      <a:r>
                        <a:rPr kumimoji="1" lang="zh-TW" altLang="en-US" sz="1200" b="0" dirty="0">
                          <a:latin typeface="Meiryo UI" panose="020B0604030504040204" pitchFamily="50" charset="-128"/>
                          <a:ea typeface="Meiryo UI" panose="020B0604030504040204" pitchFamily="50" charset="-128"/>
                        </a:rPr>
                        <a:t>算定</a:t>
                      </a:r>
                      <a:r>
                        <a:rPr kumimoji="1" lang="ja-JP" altLang="en-US" sz="1200" b="0" dirty="0">
                          <a:latin typeface="Meiryo UI" panose="020B0604030504040204" pitchFamily="50" charset="-128"/>
                          <a:ea typeface="Meiryo UI" panose="020B0604030504040204" pitchFamily="50" charset="-128"/>
                        </a:rPr>
                        <a:t>」</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0">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業務詳細仕様</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2081878"/>
                  </a:ext>
                </a:extLst>
              </a:tr>
              <a:tr h="5318029">
                <a:tc gridSpan="2">
                  <a:txBody>
                    <a:bodyPr/>
                    <a:lstStyle/>
                    <a:p>
                      <a:pPr lvl="0">
                        <a:defRPr/>
                      </a:pPr>
                      <a:r>
                        <a:rPr kumimoji="0" lang="ja-JP" altLang="en-US" sz="1100" b="1" u="sng" kern="0" dirty="0">
                          <a:solidFill>
                            <a:srgbClr val="000000">
                              <a:lumMod val="100000"/>
                            </a:srgbClr>
                          </a:solidFill>
                          <a:latin typeface="Meiryo UI"/>
                          <a:ea typeface="Meiryo UI"/>
                        </a:rPr>
                        <a:t>供給電力量の算定方法</a:t>
                      </a:r>
                      <a:r>
                        <a:rPr kumimoji="0" lang="en-US" altLang="ja-JP" sz="1100" b="1" u="sng" kern="0" dirty="0">
                          <a:solidFill>
                            <a:srgbClr val="000000">
                              <a:lumMod val="100000"/>
                            </a:srgbClr>
                          </a:solidFill>
                          <a:latin typeface="Meiryo UI"/>
                          <a:ea typeface="Meiryo UI"/>
                        </a:rPr>
                        <a:t>(2/3)</a:t>
                      </a:r>
                    </a:p>
                    <a:p>
                      <a:pPr lvl="0">
                        <a:defRPr/>
                      </a:pPr>
                      <a:endParaRPr kumimoji="0" lang="en-US" altLang="ja-JP" sz="1100" b="0" u="none" kern="0" dirty="0">
                        <a:solidFill>
                          <a:srgbClr val="000000">
                            <a:lumMod val="100000"/>
                          </a:srgbClr>
                        </a:solidFill>
                        <a:latin typeface="Meiryo UI"/>
                        <a:ea typeface="Meiryo UI"/>
                      </a:endParaRPr>
                    </a:p>
                    <a:p>
                      <a:pPr lvl="0">
                        <a:defRPr/>
                      </a:pPr>
                      <a:r>
                        <a:rPr kumimoji="0" lang="en-US" altLang="ja-JP" sz="1100" b="0" u="none" kern="0" dirty="0">
                          <a:solidFill>
                            <a:srgbClr val="000000">
                              <a:lumMod val="100000"/>
                            </a:srgbClr>
                          </a:solidFill>
                          <a:latin typeface="Meiryo UI"/>
                          <a:ea typeface="Meiryo UI"/>
                        </a:rPr>
                        <a:t>【FIT</a:t>
                      </a:r>
                      <a:r>
                        <a:rPr kumimoji="0" lang="ja-JP" altLang="en-US" sz="1100" b="0" u="none" kern="0" dirty="0">
                          <a:solidFill>
                            <a:srgbClr val="000000">
                              <a:lumMod val="100000"/>
                            </a:srgbClr>
                          </a:solidFill>
                          <a:latin typeface="Meiryo UI"/>
                          <a:ea typeface="Meiryo UI"/>
                        </a:rPr>
                        <a:t>から</a:t>
                      </a:r>
                      <a:r>
                        <a:rPr kumimoji="0" lang="en-US" altLang="ja-JP" sz="1100" b="0" u="none" kern="0" dirty="0">
                          <a:solidFill>
                            <a:srgbClr val="000000">
                              <a:lumMod val="100000"/>
                            </a:srgbClr>
                          </a:solidFill>
                          <a:latin typeface="Meiryo UI"/>
                          <a:ea typeface="Meiryo UI"/>
                        </a:rPr>
                        <a:t>FIP</a:t>
                      </a:r>
                      <a:r>
                        <a:rPr kumimoji="0" lang="ja-JP" altLang="en-US" sz="1100" b="0" u="none" kern="0" dirty="0">
                          <a:solidFill>
                            <a:srgbClr val="000000">
                              <a:lumMod val="100000"/>
                            </a:srgbClr>
                          </a:solidFill>
                          <a:latin typeface="Meiryo UI"/>
                          <a:ea typeface="Meiryo UI"/>
                        </a:rPr>
                        <a:t>へ移行した場合の検針月と算定処理</a:t>
                      </a:r>
                      <a:r>
                        <a:rPr kumimoji="0" lang="en-US" altLang="ja-JP" sz="1100" b="0" u="none" kern="0" dirty="0">
                          <a:solidFill>
                            <a:srgbClr val="000000">
                              <a:lumMod val="100000"/>
                            </a:srgbClr>
                          </a:solidFill>
                          <a:latin typeface="Meiryo UI"/>
                          <a:ea typeface="Meiryo UI"/>
                        </a:rPr>
                        <a:t>】</a:t>
                      </a:r>
                    </a:p>
                    <a:p>
                      <a:pPr marL="171450" lvl="0" indent="-171450">
                        <a:buFont typeface="Arial" panose="020B0604020202020204" pitchFamily="34" charset="0"/>
                        <a:buChar char="•"/>
                        <a:defRPr/>
                      </a:pPr>
                      <a:r>
                        <a:rPr kumimoji="0" lang="ja-JP" altLang="en-US" sz="1100" b="0" u="none" kern="0" dirty="0">
                          <a:solidFill>
                            <a:srgbClr val="000000">
                              <a:lumMod val="100000"/>
                            </a:srgbClr>
                          </a:solidFill>
                          <a:latin typeface="Meiryo UI"/>
                          <a:ea typeface="Meiryo UI"/>
                        </a:rPr>
                        <a:t> </a:t>
                      </a:r>
                      <a:r>
                        <a:rPr kumimoji="0" lang="en-US" altLang="ja-JP" sz="1100" b="0" u="none" kern="0" dirty="0">
                          <a:solidFill>
                            <a:srgbClr val="000000">
                              <a:lumMod val="100000"/>
                            </a:srgbClr>
                          </a:solidFill>
                          <a:latin typeface="Meiryo UI"/>
                          <a:ea typeface="Meiryo UI"/>
                        </a:rPr>
                        <a:t>FIT→FIP</a:t>
                      </a:r>
                      <a:r>
                        <a:rPr kumimoji="0" lang="ja-JP" altLang="en-US" sz="1100" b="0" u="none" kern="0" dirty="0">
                          <a:solidFill>
                            <a:srgbClr val="000000">
                              <a:lumMod val="100000"/>
                            </a:srgbClr>
                          </a:solidFill>
                          <a:latin typeface="Meiryo UI"/>
                          <a:ea typeface="Meiryo UI"/>
                        </a:rPr>
                        <a:t>切替時点で検針中のデータはすべて</a:t>
                      </a:r>
                      <a:r>
                        <a:rPr kumimoji="0" lang="en-US" altLang="ja-JP" sz="1100" b="0" u="none" kern="0" dirty="0">
                          <a:solidFill>
                            <a:srgbClr val="000000">
                              <a:lumMod val="100000"/>
                            </a:srgbClr>
                          </a:solidFill>
                          <a:latin typeface="Meiryo UI"/>
                          <a:ea typeface="Meiryo UI"/>
                        </a:rPr>
                        <a:t>FIT</a:t>
                      </a:r>
                      <a:r>
                        <a:rPr kumimoji="0" lang="ja-JP" altLang="en-US" sz="1100" b="0" u="none" kern="0" dirty="0">
                          <a:solidFill>
                            <a:srgbClr val="000000">
                              <a:lumMod val="100000"/>
                            </a:srgbClr>
                          </a:solidFill>
                          <a:latin typeface="Meiryo UI"/>
                          <a:ea typeface="Meiryo UI"/>
                        </a:rPr>
                        <a:t>算定諸元として処理</a:t>
                      </a:r>
                      <a:r>
                        <a:rPr kumimoji="0" lang="en-US" altLang="ja-JP" sz="1100" b="0" u="none" kern="0" dirty="0">
                          <a:solidFill>
                            <a:srgbClr val="000000">
                              <a:lumMod val="100000"/>
                            </a:srgbClr>
                          </a:solidFill>
                          <a:latin typeface="Meiryo UI"/>
                          <a:ea typeface="Meiryo UI"/>
                        </a:rPr>
                        <a:t>(FIT</a:t>
                      </a:r>
                      <a:r>
                        <a:rPr kumimoji="0" lang="ja-JP" altLang="en-US" sz="1100" b="0" u="none" kern="0" dirty="0">
                          <a:solidFill>
                            <a:srgbClr val="000000">
                              <a:lumMod val="100000"/>
                            </a:srgbClr>
                          </a:solidFill>
                          <a:latin typeface="Meiryo UI"/>
                          <a:ea typeface="Meiryo UI"/>
                        </a:rPr>
                        <a:t>最終月</a:t>
                      </a:r>
                      <a:r>
                        <a:rPr kumimoji="0" lang="en-US" altLang="ja-JP" sz="1100" b="0" u="none" kern="0" dirty="0">
                          <a:solidFill>
                            <a:srgbClr val="000000">
                              <a:lumMod val="100000"/>
                            </a:srgbClr>
                          </a:solidFill>
                          <a:latin typeface="Meiryo UI"/>
                          <a:ea typeface="Meiryo UI"/>
                        </a:rPr>
                        <a:t>)</a:t>
                      </a:r>
                      <a:r>
                        <a:rPr kumimoji="0" lang="ja-JP" altLang="en-US" sz="1100" b="0" u="none" kern="0" dirty="0">
                          <a:solidFill>
                            <a:srgbClr val="000000">
                              <a:lumMod val="100000"/>
                            </a:srgbClr>
                          </a:solidFill>
                          <a:latin typeface="Meiryo UI"/>
                          <a:ea typeface="Meiryo UI"/>
                        </a:rPr>
                        <a:t>し、</a:t>
                      </a:r>
                      <a:r>
                        <a:rPr kumimoji="0" lang="en-US" altLang="ja-JP" sz="1100" b="0" u="none" kern="0" dirty="0">
                          <a:solidFill>
                            <a:srgbClr val="000000">
                              <a:lumMod val="100000"/>
                            </a:srgbClr>
                          </a:solidFill>
                          <a:latin typeface="Meiryo UI"/>
                          <a:ea typeface="Meiryo UI"/>
                        </a:rPr>
                        <a:t>FIP</a:t>
                      </a:r>
                      <a:r>
                        <a:rPr kumimoji="0" lang="ja-JP" altLang="en-US" sz="1100" b="0" u="none" kern="0" dirty="0">
                          <a:solidFill>
                            <a:srgbClr val="000000">
                              <a:lumMod val="100000"/>
                            </a:srgbClr>
                          </a:solidFill>
                          <a:latin typeface="Meiryo UI"/>
                          <a:ea typeface="Meiryo UI"/>
                        </a:rPr>
                        <a:t>初回算定は翌検針月のデータを使用する。</a:t>
                      </a:r>
                    </a:p>
                    <a:p>
                      <a:pPr lvl="0">
                        <a:defRPr/>
                      </a:pPr>
                      <a:r>
                        <a:rPr kumimoji="0" lang="ja-JP" altLang="en-US" sz="1100" b="0" u="none" kern="0" dirty="0">
                          <a:solidFill>
                            <a:srgbClr val="000000">
                              <a:lumMod val="100000"/>
                            </a:srgbClr>
                          </a:solidFill>
                          <a:latin typeface="Meiryo UI"/>
                          <a:ea typeface="Meiryo UI"/>
                        </a:rPr>
                        <a:t>　　（ひと月分の算定処理に複数の検針月データは混在しない）</a:t>
                      </a:r>
                    </a:p>
                    <a:p>
                      <a:pPr lvl="0">
                        <a:defRPr/>
                      </a:pPr>
                      <a:endParaRPr kumimoji="0" lang="en-US" altLang="ja-JP" sz="1100" b="0" u="none" kern="0" dirty="0">
                        <a:solidFill>
                          <a:srgbClr val="000000">
                            <a:lumMod val="100000"/>
                          </a:srgbClr>
                        </a:solidFill>
                        <a:latin typeface="Meiryo UI"/>
                        <a:ea typeface="Meiryo UI"/>
                      </a:endParaRPr>
                    </a:p>
                    <a:p>
                      <a:pPr lvl="0">
                        <a:defRPr/>
                      </a:pPr>
                      <a:endParaRPr kumimoji="0" lang="en-US" altLang="ja-JP" sz="1100" b="0" u="none" kern="0" dirty="0">
                        <a:solidFill>
                          <a:srgbClr val="000000">
                            <a:lumMod val="100000"/>
                          </a:srgbClr>
                        </a:solidFill>
                        <a:latin typeface="Meiryo UI"/>
                        <a:ea typeface="Meiryo UI"/>
                      </a:endParaRPr>
                    </a:p>
                    <a:p>
                      <a:pPr lvl="0">
                        <a:defRPr/>
                      </a:pPr>
                      <a:endParaRPr kumimoji="0" lang="en-US" altLang="ja-JP" sz="1100" b="0" u="none" kern="0" dirty="0">
                        <a:solidFill>
                          <a:srgbClr val="000000">
                            <a:lumMod val="100000"/>
                          </a:srgbClr>
                        </a:solidFill>
                        <a:latin typeface="Meiryo UI"/>
                        <a:ea typeface="Meiryo UI"/>
                      </a:endParaRPr>
                    </a:p>
                    <a:p>
                      <a:pPr lvl="0">
                        <a:defRPr/>
                      </a:pPr>
                      <a:endParaRPr kumimoji="0" lang="en-US" altLang="ja-JP" sz="1100" b="0" u="none" kern="0" dirty="0">
                        <a:solidFill>
                          <a:srgbClr val="000000">
                            <a:lumMod val="100000"/>
                          </a:srgbClr>
                        </a:solidFill>
                        <a:latin typeface="Meiryo UI"/>
                        <a:ea typeface="Meiryo UI"/>
                      </a:endParaRPr>
                    </a:p>
                    <a:p>
                      <a:pPr lvl="0">
                        <a:defRPr/>
                      </a:pPr>
                      <a:endParaRPr kumimoji="0" lang="en-US" altLang="ja-JP" sz="1100" b="0" u="none" kern="0" dirty="0">
                        <a:solidFill>
                          <a:srgbClr val="000000">
                            <a:lumMod val="100000"/>
                          </a:srgbClr>
                        </a:solidFill>
                        <a:latin typeface="Meiryo UI"/>
                        <a:ea typeface="Meiryo UI"/>
                      </a:endParaRPr>
                    </a:p>
                    <a:p>
                      <a:pPr lvl="0">
                        <a:defRPr/>
                      </a:pPr>
                      <a:endParaRPr kumimoji="0" lang="en-US" altLang="ja-JP" sz="1100" b="0" u="none" kern="0" dirty="0">
                        <a:solidFill>
                          <a:srgbClr val="000000">
                            <a:lumMod val="100000"/>
                          </a:srgbClr>
                        </a:solidFill>
                        <a:latin typeface="Meiryo UI"/>
                        <a:ea typeface="Meiryo UI"/>
                      </a:endParaRPr>
                    </a:p>
                    <a:p>
                      <a:pPr lvl="0">
                        <a:defRPr/>
                      </a:pPr>
                      <a:endParaRPr kumimoji="0" lang="en-US" altLang="ja-JP" sz="1100" b="0" u="none" kern="0" dirty="0">
                        <a:solidFill>
                          <a:srgbClr val="000000">
                            <a:lumMod val="100000"/>
                          </a:srgbClr>
                        </a:solidFill>
                        <a:latin typeface="Meiryo UI"/>
                        <a:ea typeface="Meiryo UI"/>
                      </a:endParaRPr>
                    </a:p>
                    <a:p>
                      <a:pPr lvl="0">
                        <a:defRPr/>
                      </a:pPr>
                      <a:endParaRPr kumimoji="0" lang="en-US" altLang="ja-JP" sz="1100" b="0" u="none" kern="0" dirty="0">
                        <a:solidFill>
                          <a:srgbClr val="000000">
                            <a:lumMod val="100000"/>
                          </a:srgbClr>
                        </a:solidFill>
                        <a:latin typeface="Meiryo UI"/>
                        <a:ea typeface="Meiryo UI"/>
                      </a:endParaRPr>
                    </a:p>
                    <a:p>
                      <a:pPr lvl="0">
                        <a:defRPr/>
                      </a:pPr>
                      <a:endParaRPr kumimoji="0" lang="en-US" altLang="ja-JP" sz="1100" b="0" u="none" kern="0" dirty="0">
                        <a:solidFill>
                          <a:srgbClr val="000000">
                            <a:lumMod val="100000"/>
                          </a:srgbClr>
                        </a:solidFill>
                        <a:latin typeface="Meiryo UI"/>
                        <a:ea typeface="Meiryo UI"/>
                      </a:endParaRPr>
                    </a:p>
                    <a:p>
                      <a:pPr lvl="0">
                        <a:defRPr/>
                      </a:pPr>
                      <a:endParaRPr kumimoji="0" lang="en-US" altLang="ja-JP" sz="1100" b="0" u="none" kern="0" dirty="0">
                        <a:solidFill>
                          <a:srgbClr val="000000">
                            <a:lumMod val="100000"/>
                          </a:srgbClr>
                        </a:solidFill>
                        <a:latin typeface="Meiryo UI"/>
                        <a:ea typeface="Meiryo UI"/>
                      </a:endParaRPr>
                    </a:p>
                    <a:p>
                      <a:pPr lvl="0">
                        <a:defRPr/>
                      </a:pPr>
                      <a:endParaRPr kumimoji="0" lang="en-US" altLang="ja-JP" sz="1100" b="0" u="none" kern="0" dirty="0">
                        <a:solidFill>
                          <a:srgbClr val="000000">
                            <a:lumMod val="100000"/>
                          </a:srgbClr>
                        </a:solidFill>
                        <a:latin typeface="Meiryo UI"/>
                        <a:ea typeface="Meiryo UI"/>
                      </a:endParaRPr>
                    </a:p>
                    <a:p>
                      <a:pPr lvl="0">
                        <a:defRPr/>
                      </a:pPr>
                      <a:endParaRPr kumimoji="0" lang="en-US" altLang="ja-JP" sz="1100" b="0" u="none" kern="0" dirty="0">
                        <a:solidFill>
                          <a:srgbClr val="000000">
                            <a:lumMod val="100000"/>
                          </a:srgbClr>
                        </a:solidFill>
                        <a:latin typeface="Meiryo UI"/>
                        <a:ea typeface="Meiryo UI"/>
                      </a:endParaRPr>
                    </a:p>
                    <a:p>
                      <a:pPr lvl="0">
                        <a:defRPr/>
                      </a:pPr>
                      <a:r>
                        <a:rPr kumimoji="0" lang="en-US" altLang="ja-JP" sz="1100" b="0" u="none" kern="0" dirty="0">
                          <a:solidFill>
                            <a:srgbClr val="000000">
                              <a:lumMod val="100000"/>
                            </a:srgbClr>
                          </a:solidFill>
                          <a:latin typeface="Meiryo UI" panose="020B0604030504040204" pitchFamily="50" charset="-128"/>
                          <a:ea typeface="Meiryo UI" panose="020B0604030504040204" pitchFamily="50" charset="-128"/>
                        </a:rPr>
                        <a:t>【</a:t>
                      </a:r>
                      <a:r>
                        <a:rPr kumimoji="1" lang="en-US" altLang="ja-JP" sz="1100" b="0" u="none" kern="0" dirty="0">
                          <a:solidFill>
                            <a:srgbClr val="000000">
                              <a:lumMod val="100000"/>
                            </a:srgbClr>
                          </a:solidFill>
                          <a:latin typeface="Meiryo UI" panose="020B0604030504040204" pitchFamily="50" charset="-128"/>
                          <a:ea typeface="Meiryo UI" panose="020B0604030504040204" pitchFamily="50" charset="-128"/>
                        </a:rPr>
                        <a:t>FIP</a:t>
                      </a:r>
                      <a:r>
                        <a:rPr kumimoji="1" lang="ja-JP" altLang="en-US" sz="1100" b="0" u="none" kern="0" dirty="0">
                          <a:solidFill>
                            <a:srgbClr val="000000">
                              <a:lumMod val="100000"/>
                            </a:srgbClr>
                          </a:solidFill>
                          <a:latin typeface="Meiryo UI" panose="020B0604030504040204" pitchFamily="50" charset="-128"/>
                          <a:ea typeface="Meiryo UI" panose="020B0604030504040204" pitchFamily="50" charset="-128"/>
                        </a:rPr>
                        <a:t>認定設備が一時調達契約に移行した場合の算定月と算定処理</a:t>
                      </a:r>
                      <a:r>
                        <a:rPr kumimoji="0" lang="en-US" altLang="ja-JP" sz="1100" b="0" u="none" kern="0" dirty="0">
                          <a:solidFill>
                            <a:srgbClr val="000000">
                              <a:lumMod val="100000"/>
                            </a:srgbClr>
                          </a:solidFill>
                          <a:latin typeface="Meiryo UI" panose="020B0604030504040204" pitchFamily="50" charset="-128"/>
                          <a:ea typeface="Meiryo UI" panose="020B0604030504040204" pitchFamily="50" charset="-128"/>
                        </a:rPr>
                        <a:t>】</a:t>
                      </a:r>
                    </a:p>
                    <a:p>
                      <a:pPr marL="171450" lvl="0" indent="-171450">
                        <a:buFont typeface="Arial" panose="020B0604020202020204" pitchFamily="34" charset="0"/>
                        <a:buChar char="•"/>
                        <a:defRPr/>
                      </a:pPr>
                      <a:r>
                        <a:rPr kumimoji="0" lang="ja-JP" altLang="en-US" sz="1100" b="0" u="none" kern="0" dirty="0">
                          <a:solidFill>
                            <a:srgbClr val="000000">
                              <a:lumMod val="100000"/>
                            </a:srgbClr>
                          </a:solidFill>
                          <a:latin typeface="Meiryo UI" panose="020B0604030504040204" pitchFamily="50" charset="-128"/>
                          <a:ea typeface="Meiryo UI" panose="020B0604030504040204" pitchFamily="50" charset="-128"/>
                        </a:rPr>
                        <a:t>該当設備の</a:t>
                      </a:r>
                      <a:r>
                        <a:rPr kumimoji="0" lang="ja-JP" altLang="en-US" sz="1100" b="0" u="sng" kern="0" dirty="0">
                          <a:solidFill>
                            <a:srgbClr val="000000">
                              <a:lumMod val="100000"/>
                            </a:srgbClr>
                          </a:solidFill>
                          <a:latin typeface="Meiryo UI" panose="020B0604030504040204" pitchFamily="50" charset="-128"/>
                          <a:ea typeface="Meiryo UI" panose="020B0604030504040204" pitchFamily="50" charset="-128"/>
                        </a:rPr>
                        <a:t>一時調達契約開始日は検針日以外のケースがある</a:t>
                      </a:r>
                      <a:r>
                        <a:rPr kumimoji="0" lang="ja-JP" altLang="en-US" sz="1100" b="0" u="none" kern="0" dirty="0">
                          <a:solidFill>
                            <a:srgbClr val="000000">
                              <a:lumMod val="100000"/>
                            </a:srgbClr>
                          </a:solidFill>
                          <a:latin typeface="Meiryo UI" panose="020B0604030504040204" pitchFamily="50" charset="-128"/>
                          <a:ea typeface="Meiryo UI" panose="020B0604030504040204" pitchFamily="50" charset="-128"/>
                        </a:rPr>
                        <a:t>が、</a:t>
                      </a:r>
                      <a:r>
                        <a:rPr kumimoji="0" lang="ja-JP" altLang="en-US" sz="1100" b="0" u="sng" kern="0" dirty="0">
                          <a:solidFill>
                            <a:srgbClr val="000000">
                              <a:lumMod val="100000"/>
                            </a:srgbClr>
                          </a:solidFill>
                          <a:latin typeface="Meiryo UI" panose="020B0604030504040204" pitchFamily="50" charset="-128"/>
                          <a:ea typeface="Meiryo UI" panose="020B0604030504040204" pitchFamily="50" charset="-128"/>
                        </a:rPr>
                        <a:t>契約終了日は検針日</a:t>
                      </a:r>
                      <a:r>
                        <a:rPr kumimoji="0" lang="ja-JP" altLang="en-US" sz="1100" b="0" u="none" kern="0" dirty="0">
                          <a:solidFill>
                            <a:srgbClr val="000000">
                              <a:lumMod val="100000"/>
                            </a:srgbClr>
                          </a:solidFill>
                          <a:latin typeface="Meiryo UI" panose="020B0604030504040204" pitchFamily="50" charset="-128"/>
                          <a:ea typeface="Meiryo UI" panose="020B0604030504040204" pitchFamily="50" charset="-128"/>
                        </a:rPr>
                        <a:t>となる。</a:t>
                      </a:r>
                      <a:endParaRPr kumimoji="0" lang="en-US" altLang="ja-JP" sz="1100" b="0" u="none" kern="0" dirty="0">
                        <a:solidFill>
                          <a:srgbClr val="000000">
                            <a:lumMod val="100000"/>
                          </a:srgbClr>
                        </a:solidFill>
                        <a:latin typeface="Meiryo UI" panose="020B0604030504040204" pitchFamily="50" charset="-128"/>
                        <a:ea typeface="Meiryo UI" panose="020B0604030504040204" pitchFamily="50" charset="-128"/>
                      </a:endParaRPr>
                    </a:p>
                    <a:p>
                      <a:pPr marL="0" lvl="0" indent="0">
                        <a:buFont typeface="Arial" panose="020B0604020202020204" pitchFamily="34" charset="0"/>
                        <a:buNone/>
                        <a:defRPr/>
                      </a:pPr>
                      <a:r>
                        <a:rPr kumimoji="0" lang="ja-JP" altLang="en-US" sz="1100" b="0" u="none" kern="0" dirty="0">
                          <a:solidFill>
                            <a:srgbClr val="000000">
                              <a:lumMod val="100000"/>
                            </a:srgbClr>
                          </a:solidFill>
                          <a:latin typeface="Meiryo UI" panose="020B0604030504040204" pitchFamily="50" charset="-128"/>
                          <a:ea typeface="Meiryo UI" panose="020B0604030504040204" pitchFamily="50" charset="-128"/>
                        </a:rPr>
                        <a:t>　　従って一時調達契約を開始した月は、一時調達契約開始日を境に２つの検針データを用いて通常の</a:t>
                      </a:r>
                      <a:r>
                        <a:rPr kumimoji="0" lang="en-US" altLang="ja-JP" sz="1100" b="0" u="none" kern="0" dirty="0">
                          <a:solidFill>
                            <a:srgbClr val="000000">
                              <a:lumMod val="100000"/>
                            </a:srgbClr>
                          </a:solidFill>
                          <a:latin typeface="Meiryo UI" panose="020B0604030504040204" pitchFamily="50" charset="-128"/>
                          <a:ea typeface="Meiryo UI" panose="020B0604030504040204" pitchFamily="50" charset="-128"/>
                        </a:rPr>
                        <a:t>FIP</a:t>
                      </a:r>
                      <a:r>
                        <a:rPr kumimoji="0" lang="ja-JP" altLang="en-US" sz="1100" b="0" u="none" kern="0" dirty="0">
                          <a:solidFill>
                            <a:srgbClr val="000000">
                              <a:lumMod val="100000"/>
                            </a:srgbClr>
                          </a:solidFill>
                          <a:latin typeface="Meiryo UI" panose="020B0604030504040204" pitchFamily="50" charset="-128"/>
                          <a:ea typeface="Meiryo UI" panose="020B0604030504040204" pitchFamily="50" charset="-128"/>
                        </a:rPr>
                        <a:t>交付金と一時調達契約に基づく</a:t>
                      </a:r>
                      <a:r>
                        <a:rPr kumimoji="0" lang="en-US" altLang="ja-JP" sz="1100" b="0" u="none" kern="0" dirty="0">
                          <a:solidFill>
                            <a:srgbClr val="000000">
                              <a:lumMod val="100000"/>
                            </a:srgbClr>
                          </a:solidFill>
                          <a:latin typeface="Meiryo UI" panose="020B0604030504040204" pitchFamily="50" charset="-128"/>
                          <a:ea typeface="Meiryo UI" panose="020B0604030504040204" pitchFamily="50" charset="-128"/>
                        </a:rPr>
                        <a:t>TSO</a:t>
                      </a:r>
                      <a:r>
                        <a:rPr kumimoji="0" lang="ja-JP" altLang="en-US" sz="1100" b="0" u="none" kern="0" dirty="0" err="1">
                          <a:solidFill>
                            <a:srgbClr val="000000">
                              <a:lumMod val="100000"/>
                            </a:srgbClr>
                          </a:solidFill>
                          <a:latin typeface="Meiryo UI" panose="020B0604030504040204" pitchFamily="50" charset="-128"/>
                          <a:ea typeface="Meiryo UI" panose="020B0604030504040204" pitchFamily="50" charset="-128"/>
                        </a:rPr>
                        <a:t>への</a:t>
                      </a:r>
                      <a:r>
                        <a:rPr kumimoji="0" lang="ja-JP" altLang="en-US" sz="1100" b="0" u="none" kern="0" dirty="0">
                          <a:solidFill>
                            <a:srgbClr val="000000">
                              <a:lumMod val="100000"/>
                            </a:srgbClr>
                          </a:solidFill>
                          <a:latin typeface="Meiryo UI" panose="020B0604030504040204" pitchFamily="50" charset="-128"/>
                          <a:ea typeface="Meiryo UI" panose="020B0604030504040204" pitchFamily="50" charset="-128"/>
                        </a:rPr>
                        <a:t>交付金算定処理</a:t>
                      </a:r>
                      <a:endParaRPr kumimoji="0" lang="en-US" altLang="ja-JP" sz="1100" b="0" u="none" kern="0" dirty="0">
                        <a:solidFill>
                          <a:srgbClr val="000000">
                            <a:lumMod val="100000"/>
                          </a:srgbClr>
                        </a:solidFill>
                        <a:latin typeface="Meiryo UI" panose="020B0604030504040204" pitchFamily="50" charset="-128"/>
                        <a:ea typeface="Meiryo UI" panose="020B0604030504040204" pitchFamily="50" charset="-128"/>
                      </a:endParaRPr>
                    </a:p>
                    <a:p>
                      <a:pPr marL="0" lvl="0" indent="0">
                        <a:buFont typeface="Arial" panose="020B0604020202020204" pitchFamily="34" charset="0"/>
                        <a:buNone/>
                        <a:defRPr/>
                      </a:pPr>
                      <a:r>
                        <a:rPr kumimoji="0" lang="ja-JP" altLang="en-US" sz="1100" b="0" u="none" kern="0" dirty="0">
                          <a:solidFill>
                            <a:srgbClr val="000000">
                              <a:lumMod val="100000"/>
                            </a:srgbClr>
                          </a:solidFill>
                          <a:latin typeface="Meiryo UI" panose="020B0604030504040204" pitchFamily="50" charset="-128"/>
                          <a:ea typeface="Meiryo UI" panose="020B0604030504040204" pitchFamily="50" charset="-128"/>
                        </a:rPr>
                        <a:t>　　</a:t>
                      </a:r>
                      <a:r>
                        <a:rPr kumimoji="0" lang="en-US" altLang="ja-JP" sz="1100" b="0" u="none" kern="0" dirty="0">
                          <a:solidFill>
                            <a:srgbClr val="000000">
                              <a:lumMod val="100000"/>
                            </a:srgbClr>
                          </a:solidFill>
                          <a:latin typeface="Meiryo UI" panose="020B0604030504040204" pitchFamily="50" charset="-128"/>
                          <a:ea typeface="Meiryo UI" panose="020B0604030504040204" pitchFamily="50" charset="-128"/>
                        </a:rPr>
                        <a:t>(FIT</a:t>
                      </a:r>
                      <a:r>
                        <a:rPr kumimoji="0" lang="ja-JP" altLang="en-US" sz="1100" b="0" u="none" kern="0" dirty="0">
                          <a:solidFill>
                            <a:srgbClr val="000000">
                              <a:lumMod val="100000"/>
                            </a:srgbClr>
                          </a:solidFill>
                          <a:latin typeface="Meiryo UI" panose="020B0604030504040204" pitchFamily="50" charset="-128"/>
                          <a:ea typeface="Meiryo UI" panose="020B0604030504040204" pitchFamily="50" charset="-128"/>
                        </a:rPr>
                        <a:t>納付金・交付金システム</a:t>
                      </a:r>
                      <a:r>
                        <a:rPr kumimoji="0" lang="en-US" altLang="ja-JP" sz="1100" b="0" u="none" kern="0" dirty="0">
                          <a:solidFill>
                            <a:srgbClr val="000000">
                              <a:lumMod val="100000"/>
                            </a:srgbClr>
                          </a:solidFill>
                          <a:latin typeface="Meiryo UI" panose="020B0604030504040204" pitchFamily="50" charset="-128"/>
                          <a:ea typeface="Meiryo UI" panose="020B0604030504040204" pitchFamily="50" charset="-128"/>
                        </a:rPr>
                        <a:t>)</a:t>
                      </a:r>
                      <a:r>
                        <a:rPr kumimoji="0" lang="ja-JP" altLang="en-US" sz="1100" b="0" u="none" kern="0" dirty="0">
                          <a:solidFill>
                            <a:srgbClr val="000000">
                              <a:lumMod val="100000"/>
                            </a:srgbClr>
                          </a:solidFill>
                          <a:latin typeface="Meiryo UI" panose="020B0604030504040204" pitchFamily="50" charset="-128"/>
                          <a:ea typeface="Meiryo UI" panose="020B0604030504040204" pitchFamily="50" charset="-128"/>
                        </a:rPr>
                        <a:t>を行う。</a:t>
                      </a:r>
                      <a:endParaRPr kumimoji="0" lang="en-US" altLang="ja-JP" sz="1100" b="0" u="none" kern="0" dirty="0">
                        <a:solidFill>
                          <a:srgbClr val="000000">
                            <a:lumMod val="100000"/>
                          </a:srgbClr>
                        </a:solidFill>
                        <a:latin typeface="Meiryo UI"/>
                        <a:ea typeface="Meiryo UI"/>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77678721"/>
                  </a:ext>
                </a:extLst>
              </a:tr>
            </a:tbl>
          </a:graphicData>
        </a:graphic>
      </p:graphicFrame>
      <p:cxnSp>
        <p:nvCxnSpPr>
          <p:cNvPr id="64" name="直線コネクタ 63">
            <a:extLst>
              <a:ext uri="{FF2B5EF4-FFF2-40B4-BE49-F238E27FC236}">
                <a16:creationId xmlns:a16="http://schemas.microsoft.com/office/drawing/2014/main" id="{A1E1F593-1AD2-4B3C-9577-B849CEFFBEEF}"/>
              </a:ext>
            </a:extLst>
          </p:cNvPr>
          <p:cNvCxnSpPr>
            <a:cxnSpLocks/>
          </p:cNvCxnSpPr>
          <p:nvPr/>
        </p:nvCxnSpPr>
        <p:spPr>
          <a:xfrm>
            <a:off x="4312625" y="5503310"/>
            <a:ext cx="0" cy="1170984"/>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zh-TW" altLang="en-US" dirty="0">
                <a:latin typeface="Meiryo UI" panose="020B0604030504040204" pitchFamily="50" charset="-128"/>
                <a:ea typeface="Meiryo UI" panose="020B0604030504040204" pitchFamily="50" charset="-128"/>
              </a:rPr>
              <a:t>業務詳細仕様</a:t>
            </a:r>
            <a:br>
              <a:rPr lang="en-US" altLang="ja-JP" dirty="0">
                <a:latin typeface="Meiryo UI" panose="020B0604030504040204" pitchFamily="50" charset="-128"/>
                <a:ea typeface="Meiryo UI" panose="020B0604030504040204" pitchFamily="50" charset="-128"/>
              </a:rPr>
            </a:br>
            <a:r>
              <a:rPr lang="ja-JP" altLang="en-US" dirty="0">
                <a:latin typeface="Meiryo UI" panose="020B0604030504040204" pitchFamily="50" charset="-128"/>
                <a:ea typeface="Meiryo UI" panose="020B0604030504040204" pitchFamily="50" charset="-128"/>
              </a:rPr>
              <a:t>事前準備：</a:t>
            </a:r>
            <a:r>
              <a:rPr lang="zh-TW" altLang="en-US" dirty="0">
                <a:latin typeface="Meiryo UI" panose="020B0604030504040204" pitchFamily="50" charset="-128"/>
                <a:ea typeface="Meiryo UI" panose="020B0604030504040204" pitchFamily="50" charset="-128"/>
              </a:rPr>
              <a:t>算定諸元管理 </a:t>
            </a:r>
            <a:r>
              <a:rPr lang="en-US" altLang="zh-TW" dirty="0">
                <a:latin typeface="Meiryo UI" panose="020B0604030504040204" pitchFamily="50" charset="-128"/>
                <a:ea typeface="Meiryo UI" panose="020B0604030504040204" pitchFamily="50" charset="-128"/>
              </a:rPr>
              <a:t>– </a:t>
            </a:r>
            <a:r>
              <a:rPr lang="zh-TW" altLang="en-US" dirty="0">
                <a:latin typeface="Meiryo UI" panose="020B0604030504040204" pitchFamily="50" charset="-128"/>
                <a:ea typeface="Meiryo UI" panose="020B0604030504040204" pitchFamily="50" charset="-128"/>
              </a:rPr>
              <a:t>供給電力量</a:t>
            </a:r>
            <a:endParaRPr kumimoji="1" lang="ja-JP" altLang="en-US" dirty="0">
              <a:latin typeface="Meiryo UI" panose="020B0604030504040204" pitchFamily="50" charset="-128"/>
              <a:ea typeface="Meiryo UI" panose="020B0604030504040204" pitchFamily="50" charset="-128"/>
            </a:endParaRPr>
          </a:p>
        </p:txBody>
      </p:sp>
      <p:cxnSp>
        <p:nvCxnSpPr>
          <p:cNvPr id="37" name="直線コネクタ 36">
            <a:extLst>
              <a:ext uri="{FF2B5EF4-FFF2-40B4-BE49-F238E27FC236}">
                <a16:creationId xmlns:a16="http://schemas.microsoft.com/office/drawing/2014/main" id="{181C69F9-002B-4F80-90D4-490A5B4C66ED}"/>
              </a:ext>
            </a:extLst>
          </p:cNvPr>
          <p:cNvCxnSpPr>
            <a:cxnSpLocks/>
          </p:cNvCxnSpPr>
          <p:nvPr/>
        </p:nvCxnSpPr>
        <p:spPr>
          <a:xfrm>
            <a:off x="468767" y="5481101"/>
            <a:ext cx="432101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直線コネクタ 37">
            <a:extLst>
              <a:ext uri="{FF2B5EF4-FFF2-40B4-BE49-F238E27FC236}">
                <a16:creationId xmlns:a16="http://schemas.microsoft.com/office/drawing/2014/main" id="{FFE11A0B-5109-476C-8E97-3271313A49FE}"/>
              </a:ext>
            </a:extLst>
          </p:cNvPr>
          <p:cNvCxnSpPr>
            <a:cxnSpLocks/>
          </p:cNvCxnSpPr>
          <p:nvPr/>
        </p:nvCxnSpPr>
        <p:spPr>
          <a:xfrm>
            <a:off x="468767" y="5402558"/>
            <a:ext cx="0" cy="14204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テキスト ボックス 40">
            <a:extLst>
              <a:ext uri="{FF2B5EF4-FFF2-40B4-BE49-F238E27FC236}">
                <a16:creationId xmlns:a16="http://schemas.microsoft.com/office/drawing/2014/main" id="{99F84242-83FD-4256-94DD-B017D0AFA433}"/>
              </a:ext>
            </a:extLst>
          </p:cNvPr>
          <p:cNvSpPr txBox="1"/>
          <p:nvPr/>
        </p:nvSpPr>
        <p:spPr>
          <a:xfrm>
            <a:off x="1205403" y="5065876"/>
            <a:ext cx="393056" cy="246221"/>
          </a:xfrm>
          <a:prstGeom prst="rect">
            <a:avLst/>
          </a:prstGeom>
          <a:noFill/>
        </p:spPr>
        <p:txBody>
          <a:bodyPr wrap="none" lIns="36000" tIns="36000" rIns="36000" bIns="36000" rtlCol="0" anchor="ctr">
            <a:noAutofit/>
          </a:bodyPr>
          <a:lstStyle/>
          <a:p>
            <a:pPr algn="ctr"/>
            <a:r>
              <a:rPr kumimoji="1" lang="en-US" altLang="ja-JP" sz="1050" dirty="0">
                <a:latin typeface="Meiryo UI" panose="020B0604030504040204" pitchFamily="50" charset="-128"/>
                <a:ea typeface="Meiryo UI" panose="020B0604030504040204" pitchFamily="50" charset="-128"/>
              </a:rPr>
              <a:t>4</a:t>
            </a:r>
            <a:r>
              <a:rPr kumimoji="1" lang="ja-JP" altLang="en-US" sz="1050" dirty="0">
                <a:latin typeface="Meiryo UI" panose="020B0604030504040204" pitchFamily="50" charset="-128"/>
                <a:ea typeface="Meiryo UI" panose="020B0604030504040204" pitchFamily="50" charset="-128"/>
              </a:rPr>
              <a:t>月</a:t>
            </a:r>
          </a:p>
        </p:txBody>
      </p:sp>
      <p:sp>
        <p:nvSpPr>
          <p:cNvPr id="42" name="テキスト ボックス 41">
            <a:extLst>
              <a:ext uri="{FF2B5EF4-FFF2-40B4-BE49-F238E27FC236}">
                <a16:creationId xmlns:a16="http://schemas.microsoft.com/office/drawing/2014/main" id="{843E5F28-44E8-4D65-BE27-E31C4D64E894}"/>
              </a:ext>
            </a:extLst>
          </p:cNvPr>
          <p:cNvSpPr txBox="1"/>
          <p:nvPr/>
        </p:nvSpPr>
        <p:spPr>
          <a:xfrm>
            <a:off x="3178521" y="5065876"/>
            <a:ext cx="393056" cy="246221"/>
          </a:xfrm>
          <a:prstGeom prst="rect">
            <a:avLst/>
          </a:prstGeom>
          <a:noFill/>
        </p:spPr>
        <p:txBody>
          <a:bodyPr wrap="none" lIns="36000" tIns="36000" rIns="36000" bIns="36000" rtlCol="0" anchor="ctr">
            <a:noAutofit/>
          </a:bodyPr>
          <a:lstStyle/>
          <a:p>
            <a:pPr algn="ctr"/>
            <a:r>
              <a:rPr lang="en-US" altLang="ja-JP" sz="1050" dirty="0">
                <a:latin typeface="Meiryo UI" panose="020B0604030504040204" pitchFamily="50" charset="-128"/>
                <a:ea typeface="Meiryo UI" panose="020B0604030504040204" pitchFamily="50" charset="-128"/>
              </a:rPr>
              <a:t>5</a:t>
            </a:r>
            <a:r>
              <a:rPr kumimoji="1" lang="ja-JP" altLang="en-US" sz="1050" dirty="0">
                <a:latin typeface="Meiryo UI" panose="020B0604030504040204" pitchFamily="50" charset="-128"/>
                <a:ea typeface="Meiryo UI" panose="020B0604030504040204" pitchFamily="50" charset="-128"/>
              </a:rPr>
              <a:t>月</a:t>
            </a:r>
          </a:p>
        </p:txBody>
      </p:sp>
      <p:sp>
        <p:nvSpPr>
          <p:cNvPr id="43" name="テキスト ボックス 42">
            <a:extLst>
              <a:ext uri="{FF2B5EF4-FFF2-40B4-BE49-F238E27FC236}">
                <a16:creationId xmlns:a16="http://schemas.microsoft.com/office/drawing/2014/main" id="{472D6A6E-4685-40E1-817F-EE37E408F2B7}"/>
              </a:ext>
            </a:extLst>
          </p:cNvPr>
          <p:cNvSpPr txBox="1"/>
          <p:nvPr/>
        </p:nvSpPr>
        <p:spPr>
          <a:xfrm>
            <a:off x="763666" y="5298931"/>
            <a:ext cx="473206" cy="158478"/>
          </a:xfrm>
          <a:prstGeom prst="rect">
            <a:avLst/>
          </a:prstGeom>
          <a:noFill/>
        </p:spPr>
        <p:txBody>
          <a:bodyPr wrap="none" lIns="36000" tIns="36000" rIns="36000" bIns="36000" rtlCol="0" anchor="ctr">
            <a:noAutofit/>
          </a:bodyPr>
          <a:lstStyle/>
          <a:p>
            <a:pPr algn="ctr"/>
            <a:r>
              <a:rPr lang="en-US" altLang="ja-JP" sz="900" dirty="0">
                <a:latin typeface="Meiryo UI" panose="020B0604030504040204" pitchFamily="50" charset="-128"/>
                <a:ea typeface="Meiryo UI" panose="020B0604030504040204" pitchFamily="50" charset="-128"/>
              </a:rPr>
              <a:t>10</a:t>
            </a:r>
            <a:r>
              <a:rPr lang="ja-JP" altLang="en-US" sz="900" dirty="0">
                <a:latin typeface="Meiryo UI" panose="020B0604030504040204" pitchFamily="50" charset="-128"/>
                <a:ea typeface="Meiryo UI" panose="020B0604030504040204" pitchFamily="50" charset="-128"/>
              </a:rPr>
              <a:t>日</a:t>
            </a:r>
            <a:endParaRPr kumimoji="1" lang="ja-JP" altLang="en-US" sz="900" dirty="0">
              <a:latin typeface="Meiryo UI" panose="020B0604030504040204" pitchFamily="50" charset="-128"/>
              <a:ea typeface="Meiryo UI" panose="020B0604030504040204" pitchFamily="50" charset="-128"/>
            </a:endParaRPr>
          </a:p>
        </p:txBody>
      </p:sp>
      <p:cxnSp>
        <p:nvCxnSpPr>
          <p:cNvPr id="44" name="直線コネクタ 43">
            <a:extLst>
              <a:ext uri="{FF2B5EF4-FFF2-40B4-BE49-F238E27FC236}">
                <a16:creationId xmlns:a16="http://schemas.microsoft.com/office/drawing/2014/main" id="{2505278C-B573-4E51-A7FB-77501D6AD0D0}"/>
              </a:ext>
            </a:extLst>
          </p:cNvPr>
          <p:cNvCxnSpPr>
            <a:cxnSpLocks/>
          </p:cNvCxnSpPr>
          <p:nvPr/>
        </p:nvCxnSpPr>
        <p:spPr>
          <a:xfrm>
            <a:off x="971268" y="5481101"/>
            <a:ext cx="8182" cy="1170984"/>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45" name="テキスト ボックス 44">
            <a:extLst>
              <a:ext uri="{FF2B5EF4-FFF2-40B4-BE49-F238E27FC236}">
                <a16:creationId xmlns:a16="http://schemas.microsoft.com/office/drawing/2014/main" id="{1587A036-F4E2-402B-B48C-288BBD1EEB9A}"/>
              </a:ext>
            </a:extLst>
          </p:cNvPr>
          <p:cNvSpPr txBox="1"/>
          <p:nvPr/>
        </p:nvSpPr>
        <p:spPr>
          <a:xfrm>
            <a:off x="2783023" y="5298931"/>
            <a:ext cx="393056" cy="158478"/>
          </a:xfrm>
          <a:prstGeom prst="rect">
            <a:avLst/>
          </a:prstGeom>
          <a:noFill/>
        </p:spPr>
        <p:txBody>
          <a:bodyPr wrap="none" lIns="36000" tIns="36000" rIns="36000" bIns="36000" rtlCol="0" anchor="ctr">
            <a:noAutofit/>
          </a:bodyPr>
          <a:lstStyle/>
          <a:p>
            <a:pPr algn="ctr"/>
            <a:r>
              <a:rPr lang="en-US" altLang="ja-JP" sz="900" dirty="0">
                <a:latin typeface="Meiryo UI" panose="020B0604030504040204" pitchFamily="50" charset="-128"/>
                <a:ea typeface="Meiryo UI" panose="020B0604030504040204" pitchFamily="50" charset="-128"/>
              </a:rPr>
              <a:t>9</a:t>
            </a:r>
            <a:r>
              <a:rPr lang="ja-JP" altLang="en-US" sz="900" dirty="0">
                <a:latin typeface="Meiryo UI" panose="020B0604030504040204" pitchFamily="50" charset="-128"/>
                <a:ea typeface="Meiryo UI" panose="020B0604030504040204" pitchFamily="50" charset="-128"/>
              </a:rPr>
              <a:t>日</a:t>
            </a:r>
            <a:endParaRPr kumimoji="1" lang="ja-JP" altLang="en-US" sz="900" dirty="0">
              <a:latin typeface="Meiryo UI" panose="020B0604030504040204" pitchFamily="50" charset="-128"/>
              <a:ea typeface="Meiryo UI" panose="020B0604030504040204" pitchFamily="50" charset="-128"/>
            </a:endParaRPr>
          </a:p>
        </p:txBody>
      </p:sp>
      <p:cxnSp>
        <p:nvCxnSpPr>
          <p:cNvPr id="46" name="直線コネクタ 45">
            <a:extLst>
              <a:ext uri="{FF2B5EF4-FFF2-40B4-BE49-F238E27FC236}">
                <a16:creationId xmlns:a16="http://schemas.microsoft.com/office/drawing/2014/main" id="{4106944F-5342-49D9-99DA-8E26881ED1E7}"/>
              </a:ext>
            </a:extLst>
          </p:cNvPr>
          <p:cNvCxnSpPr>
            <a:cxnSpLocks/>
          </p:cNvCxnSpPr>
          <p:nvPr/>
        </p:nvCxnSpPr>
        <p:spPr>
          <a:xfrm flipH="1">
            <a:off x="2988831" y="5481101"/>
            <a:ext cx="8272" cy="1170984"/>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7" name="直線コネクタ 46">
            <a:extLst>
              <a:ext uri="{FF2B5EF4-FFF2-40B4-BE49-F238E27FC236}">
                <a16:creationId xmlns:a16="http://schemas.microsoft.com/office/drawing/2014/main" id="{65610D9C-59D8-44B5-B269-149FF52E77AF}"/>
              </a:ext>
            </a:extLst>
          </p:cNvPr>
          <p:cNvCxnSpPr>
            <a:cxnSpLocks/>
          </p:cNvCxnSpPr>
          <p:nvPr/>
        </p:nvCxnSpPr>
        <p:spPr>
          <a:xfrm>
            <a:off x="2255921" y="5481101"/>
            <a:ext cx="0" cy="1170984"/>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48" name="矢印: 左右 47">
            <a:extLst>
              <a:ext uri="{FF2B5EF4-FFF2-40B4-BE49-F238E27FC236}">
                <a16:creationId xmlns:a16="http://schemas.microsoft.com/office/drawing/2014/main" id="{10AA9048-90B9-4E4E-AB4D-FAB4EA7A946C}"/>
              </a:ext>
            </a:extLst>
          </p:cNvPr>
          <p:cNvSpPr/>
          <p:nvPr/>
        </p:nvSpPr>
        <p:spPr>
          <a:xfrm>
            <a:off x="989487" y="6398223"/>
            <a:ext cx="1272174" cy="263681"/>
          </a:xfrm>
          <a:prstGeom prst="leftRightArrow">
            <a:avLst>
              <a:gd name="adj1" fmla="val 69954"/>
              <a:gd name="adj2" fmla="val 50000"/>
            </a:avLst>
          </a:prstGeom>
          <a:solidFill>
            <a:schemeClr val="bg1"/>
          </a:solidFill>
          <a:ln w="9525">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000" dirty="0">
                <a:solidFill>
                  <a:schemeClr val="tx1"/>
                </a:solidFill>
                <a:latin typeface="Meiryo UI" panose="020B0604030504040204" pitchFamily="50" charset="-128"/>
                <a:ea typeface="Meiryo UI" panose="020B0604030504040204" pitchFamily="50" charset="-128"/>
              </a:rPr>
              <a:t>FIP</a:t>
            </a:r>
            <a:r>
              <a:rPr lang="ja-JP" altLang="en-US" sz="1000" dirty="0">
                <a:solidFill>
                  <a:schemeClr val="tx1"/>
                </a:solidFill>
                <a:latin typeface="Meiryo UI" panose="020B0604030504040204" pitchFamily="50" charset="-128"/>
                <a:ea typeface="Meiryo UI" panose="020B0604030504040204" pitchFamily="50" charset="-128"/>
              </a:rPr>
              <a:t>算定処理</a:t>
            </a:r>
            <a:endParaRPr kumimoji="1" lang="ja-JP" altLang="en-US" sz="1000" dirty="0">
              <a:solidFill>
                <a:schemeClr val="tx1"/>
              </a:solidFill>
              <a:latin typeface="Meiryo UI" panose="020B0604030504040204" pitchFamily="50" charset="-128"/>
              <a:ea typeface="Meiryo UI" panose="020B0604030504040204" pitchFamily="50" charset="-128"/>
            </a:endParaRPr>
          </a:p>
        </p:txBody>
      </p:sp>
      <p:sp>
        <p:nvSpPr>
          <p:cNvPr id="51" name="正方形/長方形 50">
            <a:extLst>
              <a:ext uri="{FF2B5EF4-FFF2-40B4-BE49-F238E27FC236}">
                <a16:creationId xmlns:a16="http://schemas.microsoft.com/office/drawing/2014/main" id="{14D66743-D768-478A-8E3D-796F03473F1C}"/>
              </a:ext>
            </a:extLst>
          </p:cNvPr>
          <p:cNvSpPr/>
          <p:nvPr/>
        </p:nvSpPr>
        <p:spPr>
          <a:xfrm>
            <a:off x="979449" y="5762295"/>
            <a:ext cx="1283845" cy="182781"/>
          </a:xfrm>
          <a:prstGeom prst="rect">
            <a:avLst/>
          </a:prstGeom>
          <a:solidFill>
            <a:srgbClr val="FFCCCC"/>
          </a:solidFill>
        </p:spPr>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a:r>
              <a:rPr lang="en-US" altLang="ja-JP" sz="1100" dirty="0">
                <a:solidFill>
                  <a:srgbClr val="C00000"/>
                </a:solidFill>
                <a:latin typeface="Meiryo UI" panose="020B0604030504040204" pitchFamily="50" charset="-128"/>
                <a:ea typeface="Meiryo UI" panose="020B0604030504040204" pitchFamily="50" charset="-128"/>
              </a:rPr>
              <a:t>4</a:t>
            </a:r>
            <a:r>
              <a:rPr lang="ja-JP" altLang="en-US" sz="1100" dirty="0">
                <a:solidFill>
                  <a:srgbClr val="C00000"/>
                </a:solidFill>
                <a:latin typeface="Meiryo UI" panose="020B0604030504040204" pitchFamily="50" charset="-128"/>
                <a:ea typeface="Meiryo UI" panose="020B0604030504040204" pitchFamily="50" charset="-128"/>
              </a:rPr>
              <a:t>月検針データ①</a:t>
            </a:r>
          </a:p>
        </p:txBody>
      </p:sp>
      <p:sp>
        <p:nvSpPr>
          <p:cNvPr id="52" name="矢印: 左右 51">
            <a:extLst>
              <a:ext uri="{FF2B5EF4-FFF2-40B4-BE49-F238E27FC236}">
                <a16:creationId xmlns:a16="http://schemas.microsoft.com/office/drawing/2014/main" id="{75B8763E-DAD4-4A4C-8663-962F561CF0E4}"/>
              </a:ext>
            </a:extLst>
          </p:cNvPr>
          <p:cNvSpPr/>
          <p:nvPr/>
        </p:nvSpPr>
        <p:spPr>
          <a:xfrm>
            <a:off x="2263294" y="6398223"/>
            <a:ext cx="2600546" cy="263681"/>
          </a:xfrm>
          <a:prstGeom prst="leftRightArrow">
            <a:avLst>
              <a:gd name="adj1" fmla="val 69954"/>
              <a:gd name="adj2" fmla="val 50000"/>
            </a:avLst>
          </a:prstGeom>
          <a:solidFill>
            <a:schemeClr val="bg1"/>
          </a:solidFill>
          <a:ln w="9525">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000" dirty="0">
                <a:solidFill>
                  <a:schemeClr val="tx1"/>
                </a:solidFill>
                <a:latin typeface="Meiryo UI" panose="020B0604030504040204" pitchFamily="50" charset="-128"/>
                <a:ea typeface="Meiryo UI" panose="020B0604030504040204" pitchFamily="50" charset="-128"/>
              </a:rPr>
              <a:t>一時調達</a:t>
            </a:r>
          </a:p>
        </p:txBody>
      </p:sp>
      <p:sp>
        <p:nvSpPr>
          <p:cNvPr id="53" name="正方形/長方形 52">
            <a:extLst>
              <a:ext uri="{FF2B5EF4-FFF2-40B4-BE49-F238E27FC236}">
                <a16:creationId xmlns:a16="http://schemas.microsoft.com/office/drawing/2014/main" id="{399E8900-A023-4A5A-AECA-AE68171CF87F}"/>
              </a:ext>
            </a:extLst>
          </p:cNvPr>
          <p:cNvSpPr/>
          <p:nvPr/>
        </p:nvSpPr>
        <p:spPr>
          <a:xfrm>
            <a:off x="2997103" y="6172372"/>
            <a:ext cx="1869272" cy="184615"/>
          </a:xfrm>
          <a:prstGeom prst="rect">
            <a:avLst/>
          </a:prstGeom>
          <a:solidFill>
            <a:schemeClr val="accent3">
              <a:lumMod val="20000"/>
              <a:lumOff val="80000"/>
            </a:schemeClr>
          </a:solidFill>
        </p:spPr>
        <p:txBody>
          <a:bodyPr wrap="square" lIns="36000" tIns="36000" rIns="36000" bIns="36000" rtlCol="0" anchor="ctr">
            <a:noAutofit/>
          </a:bodyPr>
          <a:lstStyle/>
          <a:p>
            <a:pPr algn="ctr"/>
            <a:r>
              <a:rPr lang="en-US" altLang="ja-JP" sz="1100" dirty="0">
                <a:solidFill>
                  <a:schemeClr val="bg2">
                    <a:lumMod val="50000"/>
                  </a:schemeClr>
                </a:solidFill>
                <a:latin typeface="Meiryo UI" panose="020B0604030504040204" pitchFamily="50" charset="-128"/>
                <a:ea typeface="Meiryo UI" panose="020B0604030504040204" pitchFamily="50" charset="-128"/>
              </a:rPr>
              <a:t>5</a:t>
            </a:r>
            <a:r>
              <a:rPr lang="ja-JP" altLang="en-US" sz="1100" dirty="0">
                <a:solidFill>
                  <a:schemeClr val="bg2">
                    <a:lumMod val="50000"/>
                  </a:schemeClr>
                </a:solidFill>
                <a:latin typeface="Meiryo UI" panose="020B0604030504040204" pitchFamily="50" charset="-128"/>
                <a:ea typeface="Meiryo UI" panose="020B0604030504040204" pitchFamily="50" charset="-128"/>
              </a:rPr>
              <a:t>月検針データ</a:t>
            </a:r>
          </a:p>
        </p:txBody>
      </p:sp>
      <p:sp>
        <p:nvSpPr>
          <p:cNvPr id="55" name="テキスト ボックス 54">
            <a:extLst>
              <a:ext uri="{FF2B5EF4-FFF2-40B4-BE49-F238E27FC236}">
                <a16:creationId xmlns:a16="http://schemas.microsoft.com/office/drawing/2014/main" id="{5D7B63D3-56A8-4037-9F48-2B36619DAFEF}"/>
              </a:ext>
            </a:extLst>
          </p:cNvPr>
          <p:cNvSpPr txBox="1"/>
          <p:nvPr/>
        </p:nvSpPr>
        <p:spPr>
          <a:xfrm>
            <a:off x="4490094" y="5073765"/>
            <a:ext cx="393056" cy="246221"/>
          </a:xfrm>
          <a:prstGeom prst="rect">
            <a:avLst/>
          </a:prstGeom>
          <a:noFill/>
        </p:spPr>
        <p:txBody>
          <a:bodyPr wrap="none" lIns="36000" tIns="36000" rIns="36000" bIns="36000" rtlCol="0" anchor="ctr">
            <a:noAutofit/>
          </a:bodyPr>
          <a:lstStyle/>
          <a:p>
            <a:pPr algn="ctr"/>
            <a:r>
              <a:rPr kumimoji="1" lang="en-US" altLang="ja-JP" sz="1050" dirty="0">
                <a:latin typeface="Meiryo UI" panose="020B0604030504040204" pitchFamily="50" charset="-128"/>
                <a:ea typeface="Meiryo UI" panose="020B0604030504040204" pitchFamily="50" charset="-128"/>
              </a:rPr>
              <a:t>6</a:t>
            </a:r>
            <a:r>
              <a:rPr kumimoji="1" lang="ja-JP" altLang="en-US" sz="1050" dirty="0">
                <a:latin typeface="Meiryo UI" panose="020B0604030504040204" pitchFamily="50" charset="-128"/>
                <a:ea typeface="Meiryo UI" panose="020B0604030504040204" pitchFamily="50" charset="-128"/>
              </a:rPr>
              <a:t>月</a:t>
            </a:r>
          </a:p>
        </p:txBody>
      </p:sp>
      <p:cxnSp>
        <p:nvCxnSpPr>
          <p:cNvPr id="60" name="直線コネクタ 59">
            <a:extLst>
              <a:ext uri="{FF2B5EF4-FFF2-40B4-BE49-F238E27FC236}">
                <a16:creationId xmlns:a16="http://schemas.microsoft.com/office/drawing/2014/main" id="{140D7CDA-0BAE-415D-ABA2-D2A715EFFB22}"/>
              </a:ext>
            </a:extLst>
          </p:cNvPr>
          <p:cNvCxnSpPr>
            <a:cxnSpLocks/>
          </p:cNvCxnSpPr>
          <p:nvPr/>
        </p:nvCxnSpPr>
        <p:spPr>
          <a:xfrm>
            <a:off x="2255921" y="5410079"/>
            <a:ext cx="0" cy="14204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直線コネクタ 60">
            <a:extLst>
              <a:ext uri="{FF2B5EF4-FFF2-40B4-BE49-F238E27FC236}">
                <a16:creationId xmlns:a16="http://schemas.microsoft.com/office/drawing/2014/main" id="{F0555D6A-3CB0-4255-A49D-6A102CE54831}"/>
              </a:ext>
            </a:extLst>
          </p:cNvPr>
          <p:cNvCxnSpPr>
            <a:cxnSpLocks/>
          </p:cNvCxnSpPr>
          <p:nvPr/>
        </p:nvCxnSpPr>
        <p:spPr>
          <a:xfrm>
            <a:off x="4312625" y="5414315"/>
            <a:ext cx="0" cy="14204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62" name="テキスト ボックス 61">
            <a:extLst>
              <a:ext uri="{FF2B5EF4-FFF2-40B4-BE49-F238E27FC236}">
                <a16:creationId xmlns:a16="http://schemas.microsoft.com/office/drawing/2014/main" id="{EF585DCC-CF84-4B6E-9EC1-D3DC43D1731C}"/>
              </a:ext>
            </a:extLst>
          </p:cNvPr>
          <p:cNvSpPr txBox="1"/>
          <p:nvPr/>
        </p:nvSpPr>
        <p:spPr>
          <a:xfrm>
            <a:off x="2150379" y="5565014"/>
            <a:ext cx="393056" cy="158478"/>
          </a:xfrm>
          <a:prstGeom prst="rect">
            <a:avLst/>
          </a:prstGeom>
          <a:noFill/>
        </p:spPr>
        <p:txBody>
          <a:bodyPr wrap="none" lIns="36000" tIns="36000" rIns="36000" bIns="36000" rtlCol="0" anchor="ctr">
            <a:noAutofit/>
          </a:bodyPr>
          <a:lstStyle/>
          <a:p>
            <a:r>
              <a:rPr lang="ja-JP" altLang="en-US" sz="1100" dirty="0">
                <a:latin typeface="Meiryo UI" panose="020B0604030504040204" pitchFamily="50" charset="-128"/>
                <a:ea typeface="Meiryo UI" panose="020B0604030504040204" pitchFamily="50" charset="-128"/>
              </a:rPr>
              <a:t>▼</a:t>
            </a:r>
            <a:r>
              <a:rPr lang="en-US" altLang="ja-JP" sz="1100" dirty="0">
                <a:latin typeface="Meiryo UI" panose="020B0604030504040204" pitchFamily="50" charset="-128"/>
                <a:ea typeface="Meiryo UI" panose="020B0604030504040204" pitchFamily="50" charset="-128"/>
              </a:rPr>
              <a:t>5/1(FIP</a:t>
            </a:r>
            <a:r>
              <a:rPr lang="ja-JP" altLang="en-US" sz="1100" dirty="0">
                <a:latin typeface="Meiryo UI" panose="020B0604030504040204" pitchFamily="50" charset="-128"/>
                <a:ea typeface="Meiryo UI" panose="020B0604030504040204" pitchFamily="50" charset="-128"/>
              </a:rPr>
              <a:t>→一時調達へ切替</a:t>
            </a:r>
            <a:r>
              <a:rPr lang="en-US" altLang="ja-JP" sz="1100" dirty="0">
                <a:latin typeface="Meiryo UI" panose="020B0604030504040204" pitchFamily="50" charset="-128"/>
                <a:ea typeface="Meiryo UI" panose="020B0604030504040204" pitchFamily="50" charset="-128"/>
              </a:rPr>
              <a:t>)</a:t>
            </a:r>
            <a:endParaRPr kumimoji="1" lang="ja-JP" altLang="en-US" sz="1100" dirty="0">
              <a:latin typeface="Meiryo UI" panose="020B0604030504040204" pitchFamily="50" charset="-128"/>
              <a:ea typeface="Meiryo UI" panose="020B0604030504040204" pitchFamily="50" charset="-128"/>
            </a:endParaRPr>
          </a:p>
        </p:txBody>
      </p:sp>
      <p:sp>
        <p:nvSpPr>
          <p:cNvPr id="49" name="正方形/長方形 48">
            <a:extLst>
              <a:ext uri="{FF2B5EF4-FFF2-40B4-BE49-F238E27FC236}">
                <a16:creationId xmlns:a16="http://schemas.microsoft.com/office/drawing/2014/main" id="{98D4BEF1-7AF8-4C25-A021-F9BA4E237F25}"/>
              </a:ext>
            </a:extLst>
          </p:cNvPr>
          <p:cNvSpPr/>
          <p:nvPr/>
        </p:nvSpPr>
        <p:spPr>
          <a:xfrm>
            <a:off x="2247027" y="5967026"/>
            <a:ext cx="740172" cy="182781"/>
          </a:xfrm>
          <a:prstGeom prst="rect">
            <a:avLst/>
          </a:prstGeom>
          <a:solidFill>
            <a:srgbClr val="FFCCCC"/>
          </a:solidFill>
        </p:spPr>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a:r>
              <a:rPr lang="en-US" altLang="ja-JP" sz="1100" dirty="0">
                <a:solidFill>
                  <a:srgbClr val="C00000"/>
                </a:solidFill>
                <a:latin typeface="Meiryo UI" panose="020B0604030504040204" pitchFamily="50" charset="-128"/>
                <a:ea typeface="Meiryo UI" panose="020B0604030504040204" pitchFamily="50" charset="-128"/>
              </a:rPr>
              <a:t>4</a:t>
            </a:r>
            <a:r>
              <a:rPr lang="ja-JP" altLang="en-US" sz="1100" dirty="0">
                <a:solidFill>
                  <a:srgbClr val="C00000"/>
                </a:solidFill>
                <a:latin typeface="Meiryo UI" panose="020B0604030504040204" pitchFamily="50" charset="-128"/>
                <a:ea typeface="Meiryo UI" panose="020B0604030504040204" pitchFamily="50" charset="-128"/>
              </a:rPr>
              <a:t>月検針データ②</a:t>
            </a:r>
          </a:p>
        </p:txBody>
      </p:sp>
      <p:cxnSp>
        <p:nvCxnSpPr>
          <p:cNvPr id="24" name="直線コネクタ 23">
            <a:extLst>
              <a:ext uri="{FF2B5EF4-FFF2-40B4-BE49-F238E27FC236}">
                <a16:creationId xmlns:a16="http://schemas.microsoft.com/office/drawing/2014/main" id="{E60738CD-7927-4FA8-9344-F36B3CFAA8EA}"/>
              </a:ext>
            </a:extLst>
          </p:cNvPr>
          <p:cNvCxnSpPr>
            <a:cxnSpLocks/>
          </p:cNvCxnSpPr>
          <p:nvPr/>
        </p:nvCxnSpPr>
        <p:spPr>
          <a:xfrm>
            <a:off x="483608" y="3002726"/>
            <a:ext cx="432101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直線コネクタ 24">
            <a:extLst>
              <a:ext uri="{FF2B5EF4-FFF2-40B4-BE49-F238E27FC236}">
                <a16:creationId xmlns:a16="http://schemas.microsoft.com/office/drawing/2014/main" id="{FA102D50-ABBD-4572-A26B-21667CEFA1ED}"/>
              </a:ext>
            </a:extLst>
          </p:cNvPr>
          <p:cNvCxnSpPr>
            <a:cxnSpLocks/>
          </p:cNvCxnSpPr>
          <p:nvPr/>
        </p:nvCxnSpPr>
        <p:spPr>
          <a:xfrm>
            <a:off x="483608" y="2924183"/>
            <a:ext cx="0" cy="14204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テキスト ボックス 25">
            <a:extLst>
              <a:ext uri="{FF2B5EF4-FFF2-40B4-BE49-F238E27FC236}">
                <a16:creationId xmlns:a16="http://schemas.microsoft.com/office/drawing/2014/main" id="{0AA5C007-38B0-49A5-8A4B-B482594F51B5}"/>
              </a:ext>
            </a:extLst>
          </p:cNvPr>
          <p:cNvSpPr txBox="1"/>
          <p:nvPr/>
        </p:nvSpPr>
        <p:spPr>
          <a:xfrm>
            <a:off x="1220244" y="2587501"/>
            <a:ext cx="393056" cy="246221"/>
          </a:xfrm>
          <a:prstGeom prst="rect">
            <a:avLst/>
          </a:prstGeom>
          <a:noFill/>
        </p:spPr>
        <p:txBody>
          <a:bodyPr wrap="none" lIns="36000" tIns="36000" rIns="36000" bIns="36000" rtlCol="0" anchor="ctr">
            <a:noAutofit/>
          </a:bodyPr>
          <a:lstStyle/>
          <a:p>
            <a:pPr algn="ctr"/>
            <a:r>
              <a:rPr kumimoji="1" lang="en-US" altLang="ja-JP" sz="1050" dirty="0">
                <a:latin typeface="Meiryo UI" panose="020B0604030504040204" pitchFamily="50" charset="-128"/>
                <a:ea typeface="Meiryo UI" panose="020B0604030504040204" pitchFamily="50" charset="-128"/>
              </a:rPr>
              <a:t>4</a:t>
            </a:r>
            <a:r>
              <a:rPr kumimoji="1" lang="ja-JP" altLang="en-US" sz="1050" dirty="0">
                <a:latin typeface="Meiryo UI" panose="020B0604030504040204" pitchFamily="50" charset="-128"/>
                <a:ea typeface="Meiryo UI" panose="020B0604030504040204" pitchFamily="50" charset="-128"/>
              </a:rPr>
              <a:t>月</a:t>
            </a:r>
          </a:p>
        </p:txBody>
      </p:sp>
      <p:sp>
        <p:nvSpPr>
          <p:cNvPr id="27" name="テキスト ボックス 26">
            <a:extLst>
              <a:ext uri="{FF2B5EF4-FFF2-40B4-BE49-F238E27FC236}">
                <a16:creationId xmlns:a16="http://schemas.microsoft.com/office/drawing/2014/main" id="{EBA8CCFF-A79E-4F4E-A5DF-8E39B93AE069}"/>
              </a:ext>
            </a:extLst>
          </p:cNvPr>
          <p:cNvSpPr txBox="1"/>
          <p:nvPr/>
        </p:nvSpPr>
        <p:spPr>
          <a:xfrm>
            <a:off x="3089678" y="2595390"/>
            <a:ext cx="393056" cy="246221"/>
          </a:xfrm>
          <a:prstGeom prst="rect">
            <a:avLst/>
          </a:prstGeom>
          <a:noFill/>
        </p:spPr>
        <p:txBody>
          <a:bodyPr wrap="none" lIns="36000" tIns="36000" rIns="36000" bIns="36000" rtlCol="0" anchor="ctr">
            <a:noAutofit/>
          </a:bodyPr>
          <a:lstStyle/>
          <a:p>
            <a:pPr algn="ctr"/>
            <a:r>
              <a:rPr lang="en-US" altLang="ja-JP" sz="1050" dirty="0">
                <a:latin typeface="Meiryo UI" panose="020B0604030504040204" pitchFamily="50" charset="-128"/>
                <a:ea typeface="Meiryo UI" panose="020B0604030504040204" pitchFamily="50" charset="-128"/>
              </a:rPr>
              <a:t>5</a:t>
            </a:r>
            <a:r>
              <a:rPr kumimoji="1" lang="ja-JP" altLang="en-US" sz="1050" dirty="0">
                <a:latin typeface="Meiryo UI" panose="020B0604030504040204" pitchFamily="50" charset="-128"/>
                <a:ea typeface="Meiryo UI" panose="020B0604030504040204" pitchFamily="50" charset="-128"/>
              </a:rPr>
              <a:t>月</a:t>
            </a:r>
          </a:p>
        </p:txBody>
      </p:sp>
      <p:sp>
        <p:nvSpPr>
          <p:cNvPr id="28" name="テキスト ボックス 27">
            <a:extLst>
              <a:ext uri="{FF2B5EF4-FFF2-40B4-BE49-F238E27FC236}">
                <a16:creationId xmlns:a16="http://schemas.microsoft.com/office/drawing/2014/main" id="{3A7209AF-7EB1-4C64-B6AB-CEF72CF34713}"/>
              </a:ext>
            </a:extLst>
          </p:cNvPr>
          <p:cNvSpPr txBox="1"/>
          <p:nvPr/>
        </p:nvSpPr>
        <p:spPr>
          <a:xfrm>
            <a:off x="918616" y="2820556"/>
            <a:ext cx="473206" cy="158478"/>
          </a:xfrm>
          <a:prstGeom prst="rect">
            <a:avLst/>
          </a:prstGeom>
          <a:noFill/>
        </p:spPr>
        <p:txBody>
          <a:bodyPr wrap="none" lIns="36000" tIns="36000" rIns="36000" bIns="36000" rtlCol="0" anchor="ctr">
            <a:noAutofit/>
          </a:bodyPr>
          <a:lstStyle/>
          <a:p>
            <a:pPr algn="ctr"/>
            <a:r>
              <a:rPr lang="en-US" altLang="ja-JP" sz="900" dirty="0">
                <a:latin typeface="Meiryo UI" panose="020B0604030504040204" pitchFamily="50" charset="-128"/>
                <a:ea typeface="Meiryo UI" panose="020B0604030504040204" pitchFamily="50" charset="-128"/>
              </a:rPr>
              <a:t>10</a:t>
            </a:r>
            <a:r>
              <a:rPr lang="ja-JP" altLang="en-US" sz="900" dirty="0">
                <a:latin typeface="Meiryo UI" panose="020B0604030504040204" pitchFamily="50" charset="-128"/>
                <a:ea typeface="Meiryo UI" panose="020B0604030504040204" pitchFamily="50" charset="-128"/>
              </a:rPr>
              <a:t>日</a:t>
            </a:r>
            <a:endParaRPr kumimoji="1" lang="ja-JP" altLang="en-US" sz="900" dirty="0">
              <a:latin typeface="Meiryo UI" panose="020B0604030504040204" pitchFamily="50" charset="-128"/>
              <a:ea typeface="Meiryo UI" panose="020B0604030504040204" pitchFamily="50" charset="-128"/>
            </a:endParaRPr>
          </a:p>
        </p:txBody>
      </p:sp>
      <p:cxnSp>
        <p:nvCxnSpPr>
          <p:cNvPr id="29" name="直線コネクタ 28">
            <a:extLst>
              <a:ext uri="{FF2B5EF4-FFF2-40B4-BE49-F238E27FC236}">
                <a16:creationId xmlns:a16="http://schemas.microsoft.com/office/drawing/2014/main" id="{A6C1DDF1-D93D-4B38-9020-C46C3519D0A0}"/>
              </a:ext>
            </a:extLst>
          </p:cNvPr>
          <p:cNvCxnSpPr>
            <a:cxnSpLocks/>
          </p:cNvCxnSpPr>
          <p:nvPr/>
        </p:nvCxnSpPr>
        <p:spPr>
          <a:xfrm>
            <a:off x="1126218" y="3002726"/>
            <a:ext cx="8182" cy="1170984"/>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0" name="テキスト ボックス 29">
            <a:extLst>
              <a:ext uri="{FF2B5EF4-FFF2-40B4-BE49-F238E27FC236}">
                <a16:creationId xmlns:a16="http://schemas.microsoft.com/office/drawing/2014/main" id="{D7161EC3-67A8-4203-B097-E094DA662B36}"/>
              </a:ext>
            </a:extLst>
          </p:cNvPr>
          <p:cNvSpPr txBox="1"/>
          <p:nvPr/>
        </p:nvSpPr>
        <p:spPr>
          <a:xfrm>
            <a:off x="2797864" y="2820556"/>
            <a:ext cx="393056" cy="158478"/>
          </a:xfrm>
          <a:prstGeom prst="rect">
            <a:avLst/>
          </a:prstGeom>
          <a:noFill/>
        </p:spPr>
        <p:txBody>
          <a:bodyPr wrap="none" lIns="36000" tIns="36000" rIns="36000" bIns="36000" rtlCol="0" anchor="ctr">
            <a:noAutofit/>
          </a:bodyPr>
          <a:lstStyle/>
          <a:p>
            <a:pPr algn="ctr"/>
            <a:r>
              <a:rPr lang="en-US" altLang="ja-JP" sz="900" dirty="0">
                <a:latin typeface="Meiryo UI" panose="020B0604030504040204" pitchFamily="50" charset="-128"/>
                <a:ea typeface="Meiryo UI" panose="020B0604030504040204" pitchFamily="50" charset="-128"/>
              </a:rPr>
              <a:t>9</a:t>
            </a:r>
            <a:r>
              <a:rPr lang="ja-JP" altLang="en-US" sz="900" dirty="0">
                <a:latin typeface="Meiryo UI" panose="020B0604030504040204" pitchFamily="50" charset="-128"/>
                <a:ea typeface="Meiryo UI" panose="020B0604030504040204" pitchFamily="50" charset="-128"/>
              </a:rPr>
              <a:t>日</a:t>
            </a:r>
            <a:endParaRPr kumimoji="1" lang="ja-JP" altLang="en-US" sz="900" dirty="0">
              <a:latin typeface="Meiryo UI" panose="020B0604030504040204" pitchFamily="50" charset="-128"/>
              <a:ea typeface="Meiryo UI" panose="020B0604030504040204" pitchFamily="50" charset="-128"/>
            </a:endParaRPr>
          </a:p>
        </p:txBody>
      </p:sp>
      <p:cxnSp>
        <p:nvCxnSpPr>
          <p:cNvPr id="31" name="直線コネクタ 30">
            <a:extLst>
              <a:ext uri="{FF2B5EF4-FFF2-40B4-BE49-F238E27FC236}">
                <a16:creationId xmlns:a16="http://schemas.microsoft.com/office/drawing/2014/main" id="{72260D1B-8690-4F9E-9577-22B5D09F1229}"/>
              </a:ext>
            </a:extLst>
          </p:cNvPr>
          <p:cNvCxnSpPr>
            <a:cxnSpLocks/>
          </p:cNvCxnSpPr>
          <p:nvPr/>
        </p:nvCxnSpPr>
        <p:spPr>
          <a:xfrm flipH="1">
            <a:off x="3003672" y="3002726"/>
            <a:ext cx="8272" cy="1170984"/>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2" name="直線コネクタ 31">
            <a:extLst>
              <a:ext uri="{FF2B5EF4-FFF2-40B4-BE49-F238E27FC236}">
                <a16:creationId xmlns:a16="http://schemas.microsoft.com/office/drawing/2014/main" id="{50DFCC70-342B-47FC-9AA1-D04D32E52233}"/>
              </a:ext>
            </a:extLst>
          </p:cNvPr>
          <p:cNvCxnSpPr>
            <a:cxnSpLocks/>
          </p:cNvCxnSpPr>
          <p:nvPr/>
        </p:nvCxnSpPr>
        <p:spPr>
          <a:xfrm>
            <a:off x="2418244" y="3002726"/>
            <a:ext cx="0" cy="1170984"/>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3" name="矢印: 左右 32">
            <a:extLst>
              <a:ext uri="{FF2B5EF4-FFF2-40B4-BE49-F238E27FC236}">
                <a16:creationId xmlns:a16="http://schemas.microsoft.com/office/drawing/2014/main" id="{386A251C-12C3-4F4B-AF19-4FE2632F7F1B}"/>
              </a:ext>
            </a:extLst>
          </p:cNvPr>
          <p:cNvSpPr/>
          <p:nvPr/>
        </p:nvSpPr>
        <p:spPr>
          <a:xfrm>
            <a:off x="1144437" y="3919848"/>
            <a:ext cx="1850170" cy="263681"/>
          </a:xfrm>
          <a:prstGeom prst="leftRightArrow">
            <a:avLst>
              <a:gd name="adj1" fmla="val 69954"/>
              <a:gd name="adj2" fmla="val 50000"/>
            </a:avLst>
          </a:prstGeom>
          <a:solidFill>
            <a:schemeClr val="bg1"/>
          </a:solidFill>
          <a:ln w="9525">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000" dirty="0">
                <a:solidFill>
                  <a:schemeClr val="tx1"/>
                </a:solidFill>
                <a:latin typeface="Meiryo UI" panose="020B0604030504040204" pitchFamily="50" charset="-128"/>
                <a:ea typeface="Meiryo UI" panose="020B0604030504040204" pitchFamily="50" charset="-128"/>
              </a:rPr>
              <a:t>FIT</a:t>
            </a:r>
            <a:r>
              <a:rPr lang="ja-JP" altLang="en-US" sz="1000" dirty="0">
                <a:solidFill>
                  <a:schemeClr val="tx1"/>
                </a:solidFill>
                <a:latin typeface="Meiryo UI" panose="020B0604030504040204" pitchFamily="50" charset="-128"/>
                <a:ea typeface="Meiryo UI" panose="020B0604030504040204" pitchFamily="50" charset="-128"/>
              </a:rPr>
              <a:t>算定処理</a:t>
            </a:r>
            <a:endParaRPr kumimoji="1" lang="ja-JP" altLang="en-US" sz="1000" dirty="0">
              <a:solidFill>
                <a:schemeClr val="tx1"/>
              </a:solidFill>
              <a:latin typeface="Meiryo UI" panose="020B0604030504040204" pitchFamily="50" charset="-128"/>
              <a:ea typeface="Meiryo UI" panose="020B0604030504040204" pitchFamily="50" charset="-128"/>
            </a:endParaRPr>
          </a:p>
        </p:txBody>
      </p:sp>
      <p:sp>
        <p:nvSpPr>
          <p:cNvPr id="34" name="正方形/長方形 33">
            <a:extLst>
              <a:ext uri="{FF2B5EF4-FFF2-40B4-BE49-F238E27FC236}">
                <a16:creationId xmlns:a16="http://schemas.microsoft.com/office/drawing/2014/main" id="{C151DA95-6E3F-4171-A9D2-1F64FC228F71}"/>
              </a:ext>
            </a:extLst>
          </p:cNvPr>
          <p:cNvSpPr/>
          <p:nvPr/>
        </p:nvSpPr>
        <p:spPr>
          <a:xfrm>
            <a:off x="1134399" y="3283920"/>
            <a:ext cx="1869272" cy="182781"/>
          </a:xfrm>
          <a:prstGeom prst="rect">
            <a:avLst/>
          </a:prstGeom>
          <a:solidFill>
            <a:srgbClr val="FFCCCC"/>
          </a:solidFill>
        </p:spPr>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a:r>
              <a:rPr lang="en-US" altLang="ja-JP" sz="1100" dirty="0">
                <a:solidFill>
                  <a:srgbClr val="C00000"/>
                </a:solidFill>
                <a:latin typeface="Meiryo UI" panose="020B0604030504040204" pitchFamily="50" charset="-128"/>
                <a:ea typeface="Meiryo UI" panose="020B0604030504040204" pitchFamily="50" charset="-128"/>
              </a:rPr>
              <a:t>4</a:t>
            </a:r>
            <a:r>
              <a:rPr lang="ja-JP" altLang="en-US" sz="1100" dirty="0">
                <a:solidFill>
                  <a:srgbClr val="C00000"/>
                </a:solidFill>
                <a:latin typeface="Meiryo UI" panose="020B0604030504040204" pitchFamily="50" charset="-128"/>
                <a:ea typeface="Meiryo UI" panose="020B0604030504040204" pitchFamily="50" charset="-128"/>
              </a:rPr>
              <a:t>月検針データ</a:t>
            </a:r>
          </a:p>
        </p:txBody>
      </p:sp>
      <p:sp>
        <p:nvSpPr>
          <p:cNvPr id="35" name="矢印: 左右 34">
            <a:extLst>
              <a:ext uri="{FF2B5EF4-FFF2-40B4-BE49-F238E27FC236}">
                <a16:creationId xmlns:a16="http://schemas.microsoft.com/office/drawing/2014/main" id="{EC8CD05C-C9BB-41FF-A378-4832A1FEB5E6}"/>
              </a:ext>
            </a:extLst>
          </p:cNvPr>
          <p:cNvSpPr/>
          <p:nvPr/>
        </p:nvSpPr>
        <p:spPr>
          <a:xfrm>
            <a:off x="2998366" y="3919848"/>
            <a:ext cx="1869270" cy="263681"/>
          </a:xfrm>
          <a:prstGeom prst="leftRightArrow">
            <a:avLst>
              <a:gd name="adj1" fmla="val 69954"/>
              <a:gd name="adj2" fmla="val 50000"/>
            </a:avLst>
          </a:prstGeom>
          <a:solidFill>
            <a:schemeClr val="bg1"/>
          </a:solidFill>
          <a:ln w="9525">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000" dirty="0">
                <a:solidFill>
                  <a:schemeClr val="tx1"/>
                </a:solidFill>
                <a:latin typeface="Meiryo UI" panose="020B0604030504040204" pitchFamily="50" charset="-128"/>
                <a:ea typeface="Meiryo UI" panose="020B0604030504040204" pitchFamily="50" charset="-128"/>
              </a:rPr>
              <a:t>FIP</a:t>
            </a:r>
            <a:r>
              <a:rPr lang="ja-JP" altLang="en-US" sz="1000" dirty="0">
                <a:solidFill>
                  <a:schemeClr val="tx1"/>
                </a:solidFill>
                <a:latin typeface="Meiryo UI" panose="020B0604030504040204" pitchFamily="50" charset="-128"/>
                <a:ea typeface="Meiryo UI" panose="020B0604030504040204" pitchFamily="50" charset="-128"/>
              </a:rPr>
              <a:t>算定処理</a:t>
            </a:r>
            <a:endParaRPr kumimoji="1" lang="ja-JP" altLang="en-US" sz="1000" dirty="0">
              <a:solidFill>
                <a:schemeClr val="tx1"/>
              </a:solidFill>
              <a:latin typeface="Meiryo UI" panose="020B0604030504040204" pitchFamily="50" charset="-128"/>
              <a:ea typeface="Meiryo UI" panose="020B0604030504040204" pitchFamily="50" charset="-128"/>
            </a:endParaRPr>
          </a:p>
        </p:txBody>
      </p:sp>
      <p:sp>
        <p:nvSpPr>
          <p:cNvPr id="39" name="正方形/長方形 38">
            <a:extLst>
              <a:ext uri="{FF2B5EF4-FFF2-40B4-BE49-F238E27FC236}">
                <a16:creationId xmlns:a16="http://schemas.microsoft.com/office/drawing/2014/main" id="{241C7DFA-5BCA-4A88-9637-5B01C53D3EB9}"/>
              </a:ext>
            </a:extLst>
          </p:cNvPr>
          <p:cNvSpPr/>
          <p:nvPr/>
        </p:nvSpPr>
        <p:spPr>
          <a:xfrm>
            <a:off x="3011944" y="3693997"/>
            <a:ext cx="1869272" cy="184615"/>
          </a:xfrm>
          <a:prstGeom prst="rect">
            <a:avLst/>
          </a:prstGeom>
          <a:solidFill>
            <a:schemeClr val="accent3">
              <a:lumMod val="20000"/>
              <a:lumOff val="80000"/>
            </a:schemeClr>
          </a:solidFill>
        </p:spPr>
        <p:txBody>
          <a:bodyPr wrap="square" lIns="36000" tIns="36000" rIns="36000" bIns="36000" rtlCol="0" anchor="ctr">
            <a:noAutofit/>
          </a:bodyPr>
          <a:lstStyle/>
          <a:p>
            <a:pPr algn="ctr"/>
            <a:r>
              <a:rPr lang="en-US" altLang="ja-JP" sz="1100" dirty="0">
                <a:solidFill>
                  <a:schemeClr val="bg2">
                    <a:lumMod val="50000"/>
                  </a:schemeClr>
                </a:solidFill>
                <a:latin typeface="Meiryo UI" panose="020B0604030504040204" pitchFamily="50" charset="-128"/>
                <a:ea typeface="Meiryo UI" panose="020B0604030504040204" pitchFamily="50" charset="-128"/>
              </a:rPr>
              <a:t>5</a:t>
            </a:r>
            <a:r>
              <a:rPr lang="ja-JP" altLang="en-US" sz="1100" dirty="0">
                <a:solidFill>
                  <a:schemeClr val="bg2">
                    <a:lumMod val="50000"/>
                  </a:schemeClr>
                </a:solidFill>
                <a:latin typeface="Meiryo UI" panose="020B0604030504040204" pitchFamily="50" charset="-128"/>
                <a:ea typeface="Meiryo UI" panose="020B0604030504040204" pitchFamily="50" charset="-128"/>
              </a:rPr>
              <a:t>月検針データ</a:t>
            </a:r>
          </a:p>
        </p:txBody>
      </p:sp>
      <p:sp>
        <p:nvSpPr>
          <p:cNvPr id="50" name="正方形/長方形 49">
            <a:extLst>
              <a:ext uri="{FF2B5EF4-FFF2-40B4-BE49-F238E27FC236}">
                <a16:creationId xmlns:a16="http://schemas.microsoft.com/office/drawing/2014/main" id="{A8BBE5AE-015D-4C44-B2BF-68A26E971B12}"/>
              </a:ext>
            </a:extLst>
          </p:cNvPr>
          <p:cNvSpPr/>
          <p:nvPr/>
        </p:nvSpPr>
        <p:spPr>
          <a:xfrm>
            <a:off x="2405337" y="3481280"/>
            <a:ext cx="600843" cy="181105"/>
          </a:xfrm>
          <a:prstGeom prst="rect">
            <a:avLst/>
          </a:prstGeom>
          <a:solidFill>
            <a:schemeClr val="bg1">
              <a:lumMod val="75000"/>
            </a:schemeClr>
          </a:solidFill>
          <a:ln w="9525">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000" dirty="0">
                <a:solidFill>
                  <a:schemeClr val="tx1"/>
                </a:solidFill>
                <a:latin typeface="Meiryo UI" panose="020B0604030504040204" pitchFamily="50" charset="-128"/>
                <a:ea typeface="Meiryo UI" panose="020B0604030504040204" pitchFamily="50" charset="-128"/>
              </a:rPr>
              <a:t>過渡期</a:t>
            </a:r>
          </a:p>
        </p:txBody>
      </p:sp>
      <p:sp>
        <p:nvSpPr>
          <p:cNvPr id="54" name="テキスト ボックス 53">
            <a:extLst>
              <a:ext uri="{FF2B5EF4-FFF2-40B4-BE49-F238E27FC236}">
                <a16:creationId xmlns:a16="http://schemas.microsoft.com/office/drawing/2014/main" id="{A3C4D0E9-193F-4E25-B583-9768355A39F9}"/>
              </a:ext>
            </a:extLst>
          </p:cNvPr>
          <p:cNvSpPr txBox="1"/>
          <p:nvPr/>
        </p:nvSpPr>
        <p:spPr>
          <a:xfrm>
            <a:off x="4504935" y="2595390"/>
            <a:ext cx="393056" cy="246221"/>
          </a:xfrm>
          <a:prstGeom prst="rect">
            <a:avLst/>
          </a:prstGeom>
          <a:noFill/>
        </p:spPr>
        <p:txBody>
          <a:bodyPr wrap="none" lIns="36000" tIns="36000" rIns="36000" bIns="36000" rtlCol="0" anchor="ctr">
            <a:noAutofit/>
          </a:bodyPr>
          <a:lstStyle/>
          <a:p>
            <a:pPr algn="ctr"/>
            <a:r>
              <a:rPr kumimoji="1" lang="en-US" altLang="ja-JP" sz="1050" dirty="0">
                <a:latin typeface="Meiryo UI" panose="020B0604030504040204" pitchFamily="50" charset="-128"/>
                <a:ea typeface="Meiryo UI" panose="020B0604030504040204" pitchFamily="50" charset="-128"/>
              </a:rPr>
              <a:t>6</a:t>
            </a:r>
            <a:r>
              <a:rPr kumimoji="1" lang="ja-JP" altLang="en-US" sz="1050" dirty="0">
                <a:latin typeface="Meiryo UI" panose="020B0604030504040204" pitchFamily="50" charset="-128"/>
                <a:ea typeface="Meiryo UI" panose="020B0604030504040204" pitchFamily="50" charset="-128"/>
              </a:rPr>
              <a:t>月</a:t>
            </a:r>
          </a:p>
        </p:txBody>
      </p:sp>
      <p:cxnSp>
        <p:nvCxnSpPr>
          <p:cNvPr id="56" name="直線コネクタ 55">
            <a:extLst>
              <a:ext uri="{FF2B5EF4-FFF2-40B4-BE49-F238E27FC236}">
                <a16:creationId xmlns:a16="http://schemas.microsoft.com/office/drawing/2014/main" id="{5DF1786C-3AF5-4EC2-BCAC-ED53D261C14B}"/>
              </a:ext>
            </a:extLst>
          </p:cNvPr>
          <p:cNvCxnSpPr>
            <a:cxnSpLocks/>
          </p:cNvCxnSpPr>
          <p:nvPr/>
        </p:nvCxnSpPr>
        <p:spPr>
          <a:xfrm>
            <a:off x="2418244" y="2931704"/>
            <a:ext cx="0" cy="14204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直線コネクタ 56">
            <a:extLst>
              <a:ext uri="{FF2B5EF4-FFF2-40B4-BE49-F238E27FC236}">
                <a16:creationId xmlns:a16="http://schemas.microsoft.com/office/drawing/2014/main" id="{BEB19AC0-C29C-4121-8AB8-30F12607E5AF}"/>
              </a:ext>
            </a:extLst>
          </p:cNvPr>
          <p:cNvCxnSpPr>
            <a:cxnSpLocks/>
          </p:cNvCxnSpPr>
          <p:nvPr/>
        </p:nvCxnSpPr>
        <p:spPr>
          <a:xfrm>
            <a:off x="4327466" y="2935940"/>
            <a:ext cx="0" cy="14204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テキスト ボックス 57">
            <a:extLst>
              <a:ext uri="{FF2B5EF4-FFF2-40B4-BE49-F238E27FC236}">
                <a16:creationId xmlns:a16="http://schemas.microsoft.com/office/drawing/2014/main" id="{F728913B-4914-45C2-93D5-01379AB4EB62}"/>
              </a:ext>
            </a:extLst>
          </p:cNvPr>
          <p:cNvSpPr txBox="1"/>
          <p:nvPr/>
        </p:nvSpPr>
        <p:spPr>
          <a:xfrm>
            <a:off x="2319609" y="3073521"/>
            <a:ext cx="393056" cy="158478"/>
          </a:xfrm>
          <a:prstGeom prst="rect">
            <a:avLst/>
          </a:prstGeom>
          <a:noFill/>
        </p:spPr>
        <p:txBody>
          <a:bodyPr wrap="none" lIns="36000" tIns="36000" rIns="36000" bIns="36000" rtlCol="0" anchor="ctr">
            <a:noAutofit/>
          </a:bodyPr>
          <a:lstStyle/>
          <a:p>
            <a:r>
              <a:rPr lang="ja-JP" altLang="en-US" sz="1100" dirty="0">
                <a:latin typeface="Meiryo UI" panose="020B0604030504040204" pitchFamily="50" charset="-128"/>
                <a:ea typeface="Meiryo UI" panose="020B0604030504040204" pitchFamily="50" charset="-128"/>
              </a:rPr>
              <a:t>▼</a:t>
            </a:r>
            <a:r>
              <a:rPr lang="en-US" altLang="ja-JP" sz="1100" dirty="0">
                <a:latin typeface="Meiryo UI" panose="020B0604030504040204" pitchFamily="50" charset="-128"/>
                <a:ea typeface="Meiryo UI" panose="020B0604030504040204" pitchFamily="50" charset="-128"/>
              </a:rPr>
              <a:t>5/1(FIT</a:t>
            </a:r>
            <a:r>
              <a:rPr lang="ja-JP" altLang="en-US" sz="1100" dirty="0">
                <a:latin typeface="Meiryo UI" panose="020B0604030504040204" pitchFamily="50" charset="-128"/>
                <a:ea typeface="Meiryo UI" panose="020B0604030504040204" pitchFamily="50" charset="-128"/>
              </a:rPr>
              <a:t>→</a:t>
            </a:r>
            <a:r>
              <a:rPr lang="en-US" altLang="ja-JP" sz="1100" dirty="0">
                <a:latin typeface="Meiryo UI" panose="020B0604030504040204" pitchFamily="50" charset="-128"/>
                <a:ea typeface="Meiryo UI" panose="020B0604030504040204" pitchFamily="50" charset="-128"/>
              </a:rPr>
              <a:t>FIP</a:t>
            </a:r>
            <a:r>
              <a:rPr lang="ja-JP" altLang="en-US" sz="1100" dirty="0">
                <a:latin typeface="Meiryo UI" panose="020B0604030504040204" pitchFamily="50" charset="-128"/>
                <a:ea typeface="Meiryo UI" panose="020B0604030504040204" pitchFamily="50" charset="-128"/>
              </a:rPr>
              <a:t>へ切替</a:t>
            </a:r>
            <a:r>
              <a:rPr lang="en-US" altLang="ja-JP" sz="1100" dirty="0">
                <a:latin typeface="Meiryo UI" panose="020B0604030504040204" pitchFamily="50" charset="-128"/>
                <a:ea typeface="Meiryo UI" panose="020B0604030504040204" pitchFamily="50" charset="-128"/>
              </a:rPr>
              <a:t>)</a:t>
            </a:r>
            <a:endParaRPr kumimoji="1" lang="ja-JP" altLang="en-US" sz="1100" dirty="0">
              <a:latin typeface="Meiryo UI" panose="020B0604030504040204" pitchFamily="50" charset="-128"/>
              <a:ea typeface="Meiryo UI" panose="020B0604030504040204" pitchFamily="50" charset="-128"/>
            </a:endParaRPr>
          </a:p>
        </p:txBody>
      </p:sp>
      <p:sp>
        <p:nvSpPr>
          <p:cNvPr id="59" name="テキスト ボックス 58">
            <a:extLst>
              <a:ext uri="{FF2B5EF4-FFF2-40B4-BE49-F238E27FC236}">
                <a16:creationId xmlns:a16="http://schemas.microsoft.com/office/drawing/2014/main" id="{C7D9770C-4481-46BD-AAEB-62A2A43FCBE6}"/>
              </a:ext>
            </a:extLst>
          </p:cNvPr>
          <p:cNvSpPr txBox="1"/>
          <p:nvPr/>
        </p:nvSpPr>
        <p:spPr>
          <a:xfrm>
            <a:off x="5202428" y="2208974"/>
            <a:ext cx="4561958" cy="864547"/>
          </a:xfrm>
          <a:prstGeom prst="rect">
            <a:avLst/>
          </a:prstGeom>
          <a:solidFill>
            <a:schemeClr val="bg1"/>
          </a:solidFill>
          <a:ln>
            <a:solidFill>
              <a:schemeClr val="bg1">
                <a:lumMod val="65000"/>
              </a:schemeClr>
            </a:solidFill>
          </a:ln>
        </p:spPr>
        <p:txBody>
          <a:bodyPr wrap="square" lIns="90000" tIns="46800" rIns="90000" bIns="46800" rtlCol="0" anchor="ctr">
            <a:noAutofit/>
          </a:bodyPr>
          <a:lstStyle/>
          <a:p>
            <a:pPr lvl="0">
              <a:defRPr/>
            </a:pPr>
            <a:r>
              <a:rPr kumimoji="0" lang="en-US" altLang="ja-JP" sz="900" kern="0" dirty="0">
                <a:solidFill>
                  <a:srgbClr val="000000">
                    <a:lumMod val="100000"/>
                  </a:srgbClr>
                </a:solidFill>
                <a:latin typeface="Meiryo UI"/>
                <a:ea typeface="Meiryo UI"/>
              </a:rPr>
              <a:t>[</a:t>
            </a:r>
            <a:r>
              <a:rPr kumimoji="0" lang="ja-JP" altLang="en-US" sz="900" kern="0" dirty="0">
                <a:solidFill>
                  <a:srgbClr val="000000">
                    <a:lumMod val="100000"/>
                  </a:srgbClr>
                </a:solidFill>
                <a:latin typeface="Meiryo UI"/>
                <a:ea typeface="Meiryo UI"/>
              </a:rPr>
              <a:t>理由</a:t>
            </a:r>
            <a:r>
              <a:rPr kumimoji="0" lang="en-US" altLang="ja-JP" sz="900" kern="0" dirty="0">
                <a:solidFill>
                  <a:srgbClr val="000000">
                    <a:lumMod val="100000"/>
                  </a:srgbClr>
                </a:solidFill>
                <a:latin typeface="Meiryo UI"/>
                <a:ea typeface="Meiryo UI"/>
              </a:rPr>
              <a:t>]</a:t>
            </a:r>
          </a:p>
          <a:p>
            <a:pPr lvl="0">
              <a:defRPr/>
            </a:pPr>
            <a:r>
              <a:rPr kumimoji="0" lang="ja-JP" altLang="en-US" sz="900" kern="0" dirty="0">
                <a:solidFill>
                  <a:srgbClr val="000000">
                    <a:lumMod val="100000"/>
                  </a:srgbClr>
                </a:solidFill>
                <a:latin typeface="Meiryo UI"/>
                <a:ea typeface="Meiryo UI"/>
              </a:rPr>
              <a:t> ✔ </a:t>
            </a:r>
            <a:r>
              <a:rPr kumimoji="0" lang="en-US" altLang="ja-JP" sz="900" kern="0" dirty="0">
                <a:solidFill>
                  <a:srgbClr val="000000">
                    <a:lumMod val="100000"/>
                  </a:srgbClr>
                </a:solidFill>
                <a:latin typeface="Meiryo UI"/>
                <a:ea typeface="Meiryo UI"/>
              </a:rPr>
              <a:t>FIT</a:t>
            </a:r>
            <a:r>
              <a:rPr kumimoji="0" lang="ja-JP" altLang="en-US" sz="900" kern="0" dirty="0">
                <a:solidFill>
                  <a:srgbClr val="000000">
                    <a:lumMod val="100000"/>
                  </a:srgbClr>
                </a:solidFill>
                <a:latin typeface="Meiryo UI"/>
                <a:ea typeface="Meiryo UI"/>
              </a:rPr>
              <a:t>・</a:t>
            </a:r>
            <a:r>
              <a:rPr kumimoji="0" lang="en-US" altLang="ja-JP" sz="900" kern="0" dirty="0">
                <a:solidFill>
                  <a:srgbClr val="000000">
                    <a:lumMod val="100000"/>
                  </a:srgbClr>
                </a:solidFill>
                <a:latin typeface="Meiryo UI"/>
                <a:ea typeface="Meiryo UI"/>
              </a:rPr>
              <a:t>FIP</a:t>
            </a:r>
            <a:r>
              <a:rPr kumimoji="0" lang="ja-JP" altLang="en-US" sz="900" kern="0" dirty="0">
                <a:solidFill>
                  <a:srgbClr val="000000">
                    <a:lumMod val="100000"/>
                  </a:srgbClr>
                </a:solidFill>
                <a:latin typeface="Meiryo UI"/>
                <a:ea typeface="Meiryo UI"/>
              </a:rPr>
              <a:t>ともに、検針日データにより交付金を算定することから、</a:t>
            </a:r>
            <a:endParaRPr kumimoji="0" lang="en-US" altLang="ja-JP" sz="900" kern="0" dirty="0">
              <a:solidFill>
                <a:srgbClr val="000000">
                  <a:lumMod val="100000"/>
                </a:srgbClr>
              </a:solidFill>
              <a:latin typeface="Meiryo UI"/>
              <a:ea typeface="Meiryo UI"/>
            </a:endParaRPr>
          </a:p>
          <a:p>
            <a:pPr lvl="0">
              <a:defRPr/>
            </a:pPr>
            <a:r>
              <a:rPr kumimoji="0" lang="ja-JP" altLang="en-US" sz="900" kern="0" dirty="0">
                <a:solidFill>
                  <a:srgbClr val="000000">
                    <a:lumMod val="100000"/>
                  </a:srgbClr>
                </a:solidFill>
                <a:latin typeface="Meiryo UI"/>
                <a:ea typeface="Meiryo UI"/>
              </a:rPr>
              <a:t>　　検針日を切替の境界とするのが申請側・算定側ともにわかりやすい。</a:t>
            </a:r>
          </a:p>
          <a:p>
            <a:pPr lvl="0">
              <a:defRPr/>
            </a:pPr>
            <a:r>
              <a:rPr kumimoji="0" lang="ja-JP" altLang="en-US" sz="900" kern="0" dirty="0">
                <a:solidFill>
                  <a:srgbClr val="000000">
                    <a:lumMod val="100000"/>
                  </a:srgbClr>
                </a:solidFill>
                <a:latin typeface="Meiryo UI"/>
                <a:ea typeface="Meiryo UI"/>
              </a:rPr>
              <a:t> ✔ 切替タイミングの相違はひと月内に限られるため、プレミアムの影響は僅少と想定される。</a:t>
            </a:r>
          </a:p>
          <a:p>
            <a:pPr lvl="0">
              <a:defRPr/>
            </a:pPr>
            <a:r>
              <a:rPr kumimoji="0" lang="ja-JP" altLang="en-US" sz="900" kern="0" dirty="0">
                <a:solidFill>
                  <a:srgbClr val="000000">
                    <a:lumMod val="100000"/>
                  </a:srgbClr>
                </a:solidFill>
                <a:latin typeface="Meiryo UI"/>
                <a:ea typeface="Meiryo UI"/>
              </a:rPr>
              <a:t> ✔ </a:t>
            </a:r>
            <a:r>
              <a:rPr kumimoji="0" lang="zh-TW" altLang="en-US" sz="900" kern="0" dirty="0">
                <a:solidFill>
                  <a:srgbClr val="000000">
                    <a:lumMod val="100000"/>
                  </a:srgbClr>
                </a:solidFill>
                <a:latin typeface="Meiryo UI"/>
                <a:ea typeface="Meiryo UI"/>
              </a:rPr>
              <a:t>廃棄等費用積立</a:t>
            </a:r>
            <a:r>
              <a:rPr kumimoji="0" lang="ja-JP" altLang="en-US" sz="900" kern="0" dirty="0">
                <a:solidFill>
                  <a:srgbClr val="000000">
                    <a:lumMod val="100000"/>
                  </a:srgbClr>
                </a:solidFill>
                <a:latin typeface="Meiryo UI"/>
                <a:ea typeface="Meiryo UI"/>
              </a:rPr>
              <a:t>の内部と外部切替についても、ガイドラインで検針日で切替と定められている。</a:t>
            </a:r>
            <a:endParaRPr kumimoji="1" lang="ja-JP" altLang="en-US" sz="900" dirty="0">
              <a:latin typeface="Meiryo UI" panose="020B0604030504040204" pitchFamily="50" charset="-128"/>
              <a:ea typeface="Meiryo UI" panose="020B0604030504040204" pitchFamily="50" charset="-128"/>
            </a:endParaRPr>
          </a:p>
        </p:txBody>
      </p:sp>
      <p:sp>
        <p:nvSpPr>
          <p:cNvPr id="63" name="四角形: 角を丸くする 62">
            <a:extLst>
              <a:ext uri="{FF2B5EF4-FFF2-40B4-BE49-F238E27FC236}">
                <a16:creationId xmlns:a16="http://schemas.microsoft.com/office/drawing/2014/main" id="{C41BFB01-CF7C-4D86-BEA2-1AA78702ACC3}"/>
              </a:ext>
            </a:extLst>
          </p:cNvPr>
          <p:cNvSpPr/>
          <p:nvPr/>
        </p:nvSpPr>
        <p:spPr>
          <a:xfrm>
            <a:off x="3013577" y="3479677"/>
            <a:ext cx="3495171" cy="182708"/>
          </a:xfrm>
          <a:prstGeom prst="roundRect">
            <a:avLst>
              <a:gd name="adj" fmla="val 6624"/>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000" dirty="0">
                <a:solidFill>
                  <a:schemeClr val="tx1"/>
                </a:solidFill>
                <a:latin typeface="Meiryo UI" panose="020B0604030504040204" pitchFamily="50" charset="-128"/>
                <a:ea typeface="Meiryo UI" panose="020B0604030504040204" pitchFamily="50" charset="-128"/>
              </a:rPr>
              <a:t>← </a:t>
            </a:r>
            <a:r>
              <a:rPr lang="en-US" altLang="ja-JP" sz="1000" dirty="0">
                <a:solidFill>
                  <a:schemeClr val="tx1"/>
                </a:solidFill>
                <a:latin typeface="Meiryo UI" panose="020B0604030504040204" pitchFamily="50" charset="-128"/>
                <a:ea typeface="Meiryo UI" panose="020B0604030504040204" pitchFamily="50" charset="-128"/>
              </a:rPr>
              <a:t>FIP</a:t>
            </a:r>
            <a:r>
              <a:rPr lang="ja-JP" altLang="en-US" sz="1000" dirty="0">
                <a:solidFill>
                  <a:schemeClr val="tx1"/>
                </a:solidFill>
                <a:latin typeface="Meiryo UI" panose="020B0604030504040204" pitchFamily="50" charset="-128"/>
                <a:ea typeface="Meiryo UI" panose="020B0604030504040204" pitchFamily="50" charset="-128"/>
              </a:rPr>
              <a:t>認定後だが、</a:t>
            </a:r>
            <a:r>
              <a:rPr kumimoji="1" lang="ja-JP" altLang="en-US" sz="1000" dirty="0">
                <a:solidFill>
                  <a:schemeClr val="tx1"/>
                </a:solidFill>
                <a:latin typeface="Meiryo UI" panose="020B0604030504040204" pitchFamily="50" charset="-128"/>
                <a:ea typeface="Meiryo UI" panose="020B0604030504040204" pitchFamily="50" charset="-128"/>
              </a:rPr>
              <a:t>交付金は</a:t>
            </a:r>
            <a:r>
              <a:rPr kumimoji="1" lang="en-US" altLang="ja-JP" sz="1000" dirty="0">
                <a:solidFill>
                  <a:schemeClr val="tx1"/>
                </a:solidFill>
                <a:latin typeface="Meiryo UI" panose="020B0604030504040204" pitchFamily="50" charset="-128"/>
                <a:ea typeface="Meiryo UI" panose="020B0604030504040204" pitchFamily="50" charset="-128"/>
              </a:rPr>
              <a:t>FIT</a:t>
            </a:r>
            <a:r>
              <a:rPr kumimoji="1" lang="ja-JP" altLang="en-US" sz="1000" dirty="0">
                <a:solidFill>
                  <a:schemeClr val="tx1"/>
                </a:solidFill>
                <a:latin typeface="Meiryo UI" panose="020B0604030504040204" pitchFamily="50" charset="-128"/>
                <a:ea typeface="Meiryo UI" panose="020B0604030504040204" pitchFamily="50" charset="-128"/>
              </a:rPr>
              <a:t>として処理する</a:t>
            </a:r>
            <a:r>
              <a:rPr kumimoji="1" lang="en-US" altLang="ja-JP" sz="1000" dirty="0">
                <a:solidFill>
                  <a:schemeClr val="tx1"/>
                </a:solidFill>
                <a:latin typeface="Meiryo UI" panose="020B0604030504040204" pitchFamily="50" charset="-128"/>
                <a:ea typeface="Meiryo UI" panose="020B0604030504040204" pitchFamily="50" charset="-128"/>
              </a:rPr>
              <a:t>(</a:t>
            </a:r>
            <a:r>
              <a:rPr kumimoji="1" lang="ja-JP" altLang="en-US" sz="1000" dirty="0">
                <a:solidFill>
                  <a:schemeClr val="tx1"/>
                </a:solidFill>
                <a:latin typeface="Meiryo UI" panose="020B0604030504040204" pitchFamily="50" charset="-128"/>
                <a:ea typeface="Meiryo UI" panose="020B0604030504040204" pitchFamily="50" charset="-128"/>
              </a:rPr>
              <a:t>最終月</a:t>
            </a:r>
            <a:r>
              <a:rPr kumimoji="1" lang="en-US" altLang="ja-JP" sz="1000" dirty="0">
                <a:solidFill>
                  <a:schemeClr val="tx1"/>
                </a:solidFill>
                <a:latin typeface="Meiryo UI" panose="020B0604030504040204" pitchFamily="50" charset="-128"/>
                <a:ea typeface="Meiryo UI" panose="020B0604030504040204" pitchFamily="50" charset="-128"/>
              </a:rPr>
              <a:t>)</a:t>
            </a:r>
            <a:endParaRPr kumimoji="1" lang="ja-JP" altLang="en-US" sz="1100" dirty="0">
              <a:solidFill>
                <a:schemeClr val="tx1"/>
              </a:solidFill>
              <a:latin typeface="Meiryo UI" panose="020B0604030504040204" pitchFamily="50" charset="-128"/>
              <a:ea typeface="Meiryo UI" panose="020B0604030504040204" pitchFamily="50" charset="-128"/>
            </a:endParaRPr>
          </a:p>
        </p:txBody>
      </p:sp>
      <p:sp>
        <p:nvSpPr>
          <p:cNvPr id="65" name="テキスト ボックス 64">
            <a:extLst>
              <a:ext uri="{FF2B5EF4-FFF2-40B4-BE49-F238E27FC236}">
                <a16:creationId xmlns:a16="http://schemas.microsoft.com/office/drawing/2014/main" id="{2AF5FDA4-5C55-4C8B-9EF3-C47CB9F3A7C6}"/>
              </a:ext>
            </a:extLst>
          </p:cNvPr>
          <p:cNvSpPr txBox="1"/>
          <p:nvPr/>
        </p:nvSpPr>
        <p:spPr>
          <a:xfrm>
            <a:off x="4207779" y="5565014"/>
            <a:ext cx="393056" cy="158478"/>
          </a:xfrm>
          <a:prstGeom prst="rect">
            <a:avLst/>
          </a:prstGeom>
          <a:noFill/>
        </p:spPr>
        <p:txBody>
          <a:bodyPr wrap="none" lIns="36000" tIns="36000" rIns="36000" bIns="36000" rtlCol="0" anchor="ctr">
            <a:noAutofit/>
          </a:bodyPr>
          <a:lstStyle/>
          <a:p>
            <a:r>
              <a:rPr lang="ja-JP" altLang="en-US" sz="1100" dirty="0">
                <a:latin typeface="Meiryo UI" panose="020B0604030504040204" pitchFamily="50" charset="-128"/>
                <a:ea typeface="Meiryo UI" panose="020B0604030504040204" pitchFamily="50" charset="-128"/>
              </a:rPr>
              <a:t>▼</a:t>
            </a:r>
            <a:r>
              <a:rPr lang="en-US" altLang="ja-JP" sz="1100" dirty="0">
                <a:latin typeface="Meiryo UI" panose="020B0604030504040204" pitchFamily="50" charset="-128"/>
                <a:ea typeface="Meiryo UI" panose="020B0604030504040204" pitchFamily="50" charset="-128"/>
              </a:rPr>
              <a:t>6/1(</a:t>
            </a:r>
            <a:r>
              <a:rPr lang="ja-JP" altLang="en-US" sz="1100" dirty="0">
                <a:latin typeface="Meiryo UI" panose="020B0604030504040204" pitchFamily="50" charset="-128"/>
                <a:ea typeface="Meiryo UI" panose="020B0604030504040204" pitchFamily="50" charset="-128"/>
              </a:rPr>
              <a:t>一時調達→</a:t>
            </a:r>
            <a:r>
              <a:rPr lang="en-US" altLang="ja-JP" sz="1100" dirty="0">
                <a:latin typeface="Meiryo UI" panose="020B0604030504040204" pitchFamily="50" charset="-128"/>
                <a:ea typeface="Meiryo UI" panose="020B0604030504040204" pitchFamily="50" charset="-128"/>
              </a:rPr>
              <a:t>FIP</a:t>
            </a:r>
            <a:r>
              <a:rPr lang="ja-JP" altLang="en-US" sz="1100" dirty="0">
                <a:latin typeface="Meiryo UI" panose="020B0604030504040204" pitchFamily="50" charset="-128"/>
                <a:ea typeface="Meiryo UI" panose="020B0604030504040204" pitchFamily="50" charset="-128"/>
              </a:rPr>
              <a:t>へ切替</a:t>
            </a:r>
            <a:r>
              <a:rPr lang="en-US" altLang="ja-JP" sz="1100" dirty="0">
                <a:latin typeface="Meiryo UI" panose="020B0604030504040204" pitchFamily="50" charset="-128"/>
                <a:ea typeface="Meiryo UI" panose="020B0604030504040204" pitchFamily="50" charset="-128"/>
              </a:rPr>
              <a:t>)</a:t>
            </a:r>
            <a:endParaRPr kumimoji="1" lang="ja-JP" altLang="en-US" sz="1100"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4101422258"/>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2008113408"/>
              </p:ext>
            </p:extLst>
          </p:nvPr>
        </p:nvGraphicFramePr>
        <p:xfrm>
          <a:off x="141614" y="864069"/>
          <a:ext cx="9681116" cy="5926198"/>
        </p:xfrm>
        <a:graphic>
          <a:graphicData uri="http://schemas.openxmlformats.org/drawingml/2006/table">
            <a:tbl>
              <a:tblPr firstRow="1" bandRow="1">
                <a:tableStyleId>{2D5ABB26-0587-4C30-8999-92F81FD0307C}</a:tableStyleId>
              </a:tblPr>
              <a:tblGrid>
                <a:gridCol w="989602">
                  <a:extLst>
                    <a:ext uri="{9D8B030D-6E8A-4147-A177-3AD203B41FA5}">
                      <a16:colId xmlns:a16="http://schemas.microsoft.com/office/drawing/2014/main" val="358073148"/>
                    </a:ext>
                  </a:extLst>
                </a:gridCol>
                <a:gridCol w="8691514">
                  <a:extLst>
                    <a:ext uri="{9D8B030D-6E8A-4147-A177-3AD203B41FA5}">
                      <a16:colId xmlns:a16="http://schemas.microsoft.com/office/drawing/2014/main" val="1235158156"/>
                    </a:ext>
                  </a:extLst>
                </a:gridCol>
              </a:tblGrid>
              <a:tr h="0">
                <a:tc>
                  <a:txBody>
                    <a:bodyPr/>
                    <a:lstStyle/>
                    <a:p>
                      <a:pPr algn="l"/>
                      <a:r>
                        <a:rPr kumimoji="1" lang="ja-JP" altLang="en-US" sz="1200" b="0" dirty="0">
                          <a:latin typeface="Meiryo UI" panose="020B0604030504040204" pitchFamily="50" charset="-128"/>
                          <a:ea typeface="Meiryo UI" panose="020B0604030504040204" pitchFamily="50" charset="-128"/>
                        </a:rPr>
                        <a:t>業務プロセス</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a:t>
                      </a:r>
                      <a:r>
                        <a:rPr kumimoji="1" lang="en-US" altLang="ja-JP" sz="1200" b="0" dirty="0">
                          <a:latin typeface="Meiryo UI" panose="020B0604030504040204" pitchFamily="50" charset="-128"/>
                          <a:ea typeface="Meiryo UI" panose="020B0604030504040204" pitchFamily="50" charset="-128"/>
                        </a:rPr>
                        <a:t>03:[</a:t>
                      </a:r>
                      <a:r>
                        <a:rPr kumimoji="1" lang="ja-JP" altLang="en-US" sz="1200" b="0" dirty="0">
                          <a:latin typeface="Meiryo UI" panose="020B0604030504040204" pitchFamily="50" charset="-128"/>
                          <a:ea typeface="Meiryo UI" panose="020B0604030504040204" pitchFamily="50" charset="-128"/>
                        </a:rPr>
                        <a:t>認定事業者</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供給電力量</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設備・</a:t>
                      </a:r>
                      <a:r>
                        <a:rPr kumimoji="1" lang="en-US" altLang="ja-JP" sz="1200" b="0" dirty="0">
                          <a:latin typeface="Meiryo UI" panose="020B0604030504040204" pitchFamily="50" charset="-128"/>
                          <a:ea typeface="Meiryo UI" panose="020B0604030504040204" pitchFamily="50" charset="-128"/>
                        </a:rPr>
                        <a:t>30</a:t>
                      </a:r>
                      <a:r>
                        <a:rPr kumimoji="1" lang="ja-JP" altLang="en-US" sz="1200" b="0" dirty="0">
                          <a:latin typeface="Meiryo UI" panose="020B0604030504040204" pitchFamily="50" charset="-128"/>
                          <a:ea typeface="Meiryo UI" panose="020B0604030504040204" pitchFamily="50" charset="-128"/>
                        </a:rPr>
                        <a:t>分コマ</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登録」「</a:t>
                      </a:r>
                      <a:r>
                        <a:rPr kumimoji="1" lang="en-US" altLang="ja-JP" sz="1200" b="0" dirty="0">
                          <a:latin typeface="Meiryo UI" panose="020B0604030504040204" pitchFamily="50" charset="-128"/>
                          <a:ea typeface="Meiryo UI" panose="020B0604030504040204" pitchFamily="50" charset="-128"/>
                        </a:rPr>
                        <a:t>08:[TSO]</a:t>
                      </a:r>
                      <a:r>
                        <a:rPr kumimoji="1" lang="ja-JP" altLang="en-US" sz="1200" b="0" dirty="0">
                          <a:latin typeface="Meiryo UI" panose="020B0604030504040204" pitchFamily="50" charset="-128"/>
                          <a:ea typeface="Meiryo UI" panose="020B0604030504040204" pitchFamily="50" charset="-128"/>
                        </a:rPr>
                        <a:t>供給電力量</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設備・</a:t>
                      </a:r>
                      <a:r>
                        <a:rPr kumimoji="1" lang="en-US" altLang="ja-JP" sz="1200" b="0" dirty="0">
                          <a:latin typeface="Meiryo UI" panose="020B0604030504040204" pitchFamily="50" charset="-128"/>
                          <a:ea typeface="Meiryo UI" panose="020B0604030504040204" pitchFamily="50" charset="-128"/>
                        </a:rPr>
                        <a:t>30</a:t>
                      </a:r>
                      <a:r>
                        <a:rPr kumimoji="1" lang="ja-JP" altLang="en-US" sz="1200" b="0" dirty="0">
                          <a:latin typeface="Meiryo UI" panose="020B0604030504040204" pitchFamily="50" charset="-128"/>
                          <a:ea typeface="Meiryo UI" panose="020B0604030504040204" pitchFamily="50" charset="-128"/>
                        </a:rPr>
                        <a:t>分コマ</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登録」「</a:t>
                      </a:r>
                      <a:r>
                        <a:rPr kumimoji="1" lang="en-US" altLang="ja-JP" sz="1200" b="0" dirty="0">
                          <a:latin typeface="Meiryo UI" panose="020B0604030504040204" pitchFamily="50" charset="-128"/>
                          <a:ea typeface="Meiryo UI" panose="020B0604030504040204" pitchFamily="50" charset="-128"/>
                        </a:rPr>
                        <a:t>09:</a:t>
                      </a:r>
                      <a:r>
                        <a:rPr kumimoji="1" lang="zh-TW" altLang="en-US" sz="1200" b="0" dirty="0">
                          <a:latin typeface="Meiryo UI" panose="020B0604030504040204" pitchFamily="50" charset="-128"/>
                          <a:ea typeface="Meiryo UI" panose="020B0604030504040204" pitchFamily="50" charset="-128"/>
                        </a:rPr>
                        <a:t>供給電力量</a:t>
                      </a:r>
                      <a:r>
                        <a:rPr kumimoji="1" lang="en-US" altLang="zh-TW" sz="1200" b="0" dirty="0">
                          <a:latin typeface="Meiryo UI" panose="020B0604030504040204" pitchFamily="50" charset="-128"/>
                          <a:ea typeface="Meiryo UI" panose="020B0604030504040204" pitchFamily="50" charset="-128"/>
                        </a:rPr>
                        <a:t>(</a:t>
                      </a:r>
                      <a:r>
                        <a:rPr kumimoji="1" lang="zh-TW" altLang="en-US" sz="1200" b="0" dirty="0">
                          <a:latin typeface="Meiryo UI" panose="020B0604030504040204" pitchFamily="50" charset="-128"/>
                          <a:ea typeface="Meiryo UI" panose="020B0604030504040204" pitchFamily="50" charset="-128"/>
                        </a:rPr>
                        <a:t>当月度</a:t>
                      </a:r>
                      <a:r>
                        <a:rPr kumimoji="1" lang="en-US" altLang="zh-TW" sz="1200" b="0" dirty="0">
                          <a:latin typeface="Meiryo UI" panose="020B0604030504040204" pitchFamily="50" charset="-128"/>
                          <a:ea typeface="Meiryo UI" panose="020B0604030504040204" pitchFamily="50" charset="-128"/>
                        </a:rPr>
                        <a:t>)</a:t>
                      </a:r>
                      <a:r>
                        <a:rPr kumimoji="1" lang="zh-TW" altLang="en-US" sz="1200" b="0" dirty="0">
                          <a:latin typeface="Meiryo UI" panose="020B0604030504040204" pitchFamily="50" charset="-128"/>
                          <a:ea typeface="Meiryo UI" panose="020B0604030504040204" pitchFamily="50" charset="-128"/>
                        </a:rPr>
                        <a:t>算定</a:t>
                      </a:r>
                      <a:r>
                        <a:rPr kumimoji="1" lang="ja-JP" altLang="en-US" sz="1200" b="0" dirty="0">
                          <a:latin typeface="Meiryo UI" panose="020B0604030504040204" pitchFamily="50" charset="-128"/>
                          <a:ea typeface="Meiryo UI" panose="020B0604030504040204" pitchFamily="50" charset="-128"/>
                        </a:rPr>
                        <a:t>」</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0">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業務詳細仕様</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2081878"/>
                  </a:ext>
                </a:extLst>
              </a:tr>
              <a:tr h="5377558">
                <a:tc gridSpan="2">
                  <a:txBody>
                    <a:bodyPr/>
                    <a:lstStyle/>
                    <a:p>
                      <a:pPr lvl="0">
                        <a:defRPr/>
                      </a:pPr>
                      <a:r>
                        <a:rPr kumimoji="0" lang="ja-JP" altLang="en-US" sz="1100" b="1" u="sng" kern="0" dirty="0">
                          <a:solidFill>
                            <a:srgbClr val="000000">
                              <a:lumMod val="100000"/>
                            </a:srgbClr>
                          </a:solidFill>
                          <a:latin typeface="Meiryo UI"/>
                          <a:ea typeface="Meiryo UI"/>
                        </a:rPr>
                        <a:t>供給電力量の算定方法</a:t>
                      </a:r>
                      <a:r>
                        <a:rPr kumimoji="0" lang="en-US" altLang="ja-JP" sz="1100" b="1" u="sng" kern="0" dirty="0">
                          <a:solidFill>
                            <a:srgbClr val="000000">
                              <a:lumMod val="100000"/>
                            </a:srgbClr>
                          </a:solidFill>
                          <a:latin typeface="Meiryo UI"/>
                          <a:ea typeface="Meiryo UI"/>
                        </a:rPr>
                        <a:t>(3/3)</a:t>
                      </a:r>
                    </a:p>
                    <a:p>
                      <a:pPr lvl="0">
                        <a:defRPr/>
                      </a:pPr>
                      <a:endParaRPr kumimoji="0" lang="en-US" altLang="ja-JP" sz="1100" b="0" u="none" kern="0" dirty="0">
                        <a:solidFill>
                          <a:srgbClr val="000000">
                            <a:lumMod val="100000"/>
                          </a:srgbClr>
                        </a:solidFill>
                        <a:latin typeface="Meiryo UI"/>
                        <a:ea typeface="Meiryo UI"/>
                      </a:endParaRPr>
                    </a:p>
                    <a:p>
                      <a:pPr lvl="0">
                        <a:defRPr/>
                      </a:pPr>
                      <a:r>
                        <a:rPr kumimoji="0" lang="en-US" altLang="ja-JP" sz="1100" b="0" u="none" kern="0" dirty="0">
                          <a:solidFill>
                            <a:srgbClr val="000000">
                              <a:lumMod val="100000"/>
                            </a:srgbClr>
                          </a:solidFill>
                          <a:latin typeface="Meiryo UI"/>
                          <a:ea typeface="Meiryo UI"/>
                        </a:rPr>
                        <a:t>【FIP</a:t>
                      </a:r>
                      <a:r>
                        <a:rPr kumimoji="0" lang="ja-JP" altLang="en-US" sz="1100" b="0" u="none" kern="0" dirty="0">
                          <a:solidFill>
                            <a:srgbClr val="000000">
                              <a:lumMod val="100000"/>
                            </a:srgbClr>
                          </a:solidFill>
                          <a:latin typeface="Meiryo UI"/>
                          <a:ea typeface="Meiryo UI"/>
                        </a:rPr>
                        <a:t>電源の特定方法と供給電力量の算定イメージ</a:t>
                      </a:r>
                      <a:r>
                        <a:rPr kumimoji="0" lang="en-US" altLang="ja-JP" sz="1100" b="0" u="none" kern="0" dirty="0">
                          <a:solidFill>
                            <a:srgbClr val="000000">
                              <a:lumMod val="100000"/>
                            </a:srgbClr>
                          </a:solidFill>
                          <a:latin typeface="Meiryo UI"/>
                          <a:ea typeface="Meiryo UI"/>
                        </a:rPr>
                        <a:t>】</a:t>
                      </a:r>
                    </a:p>
                    <a:p>
                      <a:pPr marL="171450" lvl="0" indent="-171450">
                        <a:buFont typeface="Arial" panose="020B0604020202020204" pitchFamily="34" charset="0"/>
                        <a:buChar char="•"/>
                        <a:defRPr/>
                      </a:pPr>
                      <a:r>
                        <a:rPr kumimoji="0" lang="ja-JP" altLang="en-US" sz="1100" b="0" u="none" kern="0" dirty="0">
                          <a:solidFill>
                            <a:srgbClr val="000000">
                              <a:lumMod val="100000"/>
                            </a:srgbClr>
                          </a:solidFill>
                          <a:latin typeface="Meiryo UI"/>
                          <a:ea typeface="Meiryo UI"/>
                        </a:rPr>
                        <a:t>認定事業者ごとの供給電力量を導出するために、一般送配電事業者が提供する「供給電力量</a:t>
                      </a:r>
                      <a:r>
                        <a:rPr kumimoji="0" lang="en-US" altLang="ja-JP" sz="1100" b="0" u="none" kern="0" dirty="0">
                          <a:solidFill>
                            <a:srgbClr val="000000">
                              <a:lumMod val="100000"/>
                            </a:srgbClr>
                          </a:solidFill>
                          <a:latin typeface="Meiryo UI"/>
                          <a:ea typeface="Meiryo UI"/>
                        </a:rPr>
                        <a:t>(</a:t>
                      </a:r>
                      <a:r>
                        <a:rPr kumimoji="0" lang="ja-JP" altLang="en-US" sz="1100" b="0" u="none" kern="0" dirty="0">
                          <a:solidFill>
                            <a:srgbClr val="000000">
                              <a:lumMod val="100000"/>
                            </a:srgbClr>
                          </a:solidFill>
                          <a:latin typeface="Meiryo UI"/>
                          <a:ea typeface="Meiryo UI"/>
                        </a:rPr>
                        <a:t>設備・</a:t>
                      </a:r>
                      <a:r>
                        <a:rPr kumimoji="0" lang="en-US" altLang="ja-JP" sz="1100" b="0" u="none" kern="0" dirty="0">
                          <a:solidFill>
                            <a:srgbClr val="000000">
                              <a:lumMod val="100000"/>
                            </a:srgbClr>
                          </a:solidFill>
                          <a:latin typeface="Meiryo UI"/>
                          <a:ea typeface="Meiryo UI"/>
                        </a:rPr>
                        <a:t>30</a:t>
                      </a:r>
                      <a:r>
                        <a:rPr kumimoji="0" lang="ja-JP" altLang="en-US" sz="1100" b="0" u="none" kern="0" dirty="0">
                          <a:solidFill>
                            <a:srgbClr val="000000">
                              <a:lumMod val="100000"/>
                            </a:srgbClr>
                          </a:solidFill>
                          <a:latin typeface="Meiryo UI"/>
                          <a:ea typeface="Meiryo UI"/>
                        </a:rPr>
                        <a:t>分コマ</a:t>
                      </a:r>
                      <a:r>
                        <a:rPr kumimoji="0" lang="en-US" altLang="ja-JP" sz="1100" b="0" u="none" kern="0" dirty="0">
                          <a:solidFill>
                            <a:srgbClr val="000000">
                              <a:lumMod val="100000"/>
                            </a:srgbClr>
                          </a:solidFill>
                          <a:latin typeface="Meiryo UI"/>
                          <a:ea typeface="Meiryo UI"/>
                        </a:rPr>
                        <a:t>)</a:t>
                      </a:r>
                      <a:r>
                        <a:rPr kumimoji="0" lang="ja-JP" altLang="en-US" sz="1100" b="0" u="none" kern="0" dirty="0">
                          <a:solidFill>
                            <a:srgbClr val="000000">
                              <a:lumMod val="100000"/>
                            </a:srgbClr>
                          </a:solidFill>
                          <a:latin typeface="Meiryo UI"/>
                          <a:ea typeface="Meiryo UI"/>
                        </a:rPr>
                        <a:t>」と経済産業省が管理する「</a:t>
                      </a:r>
                      <a:r>
                        <a:rPr kumimoji="0" lang="en-US" altLang="ja-JP" sz="1100" b="0" u="none" kern="0" dirty="0">
                          <a:solidFill>
                            <a:srgbClr val="000000">
                              <a:lumMod val="100000"/>
                            </a:srgbClr>
                          </a:solidFill>
                          <a:latin typeface="Meiryo UI"/>
                          <a:ea typeface="Meiryo UI"/>
                        </a:rPr>
                        <a:t>FIP</a:t>
                      </a:r>
                      <a:r>
                        <a:rPr kumimoji="0" lang="ja-JP" altLang="en-US" sz="1100" b="0" u="none" kern="0" dirty="0">
                          <a:solidFill>
                            <a:srgbClr val="000000">
                              <a:lumMod val="100000"/>
                            </a:srgbClr>
                          </a:solidFill>
                          <a:latin typeface="Meiryo UI"/>
                          <a:ea typeface="Meiryo UI"/>
                        </a:rPr>
                        <a:t>認定情報」を紐づける。</a:t>
                      </a:r>
                      <a:endParaRPr kumimoji="0" lang="en-US" altLang="ja-JP" sz="1100" b="0" u="none" kern="0" dirty="0">
                        <a:solidFill>
                          <a:srgbClr val="000000">
                            <a:lumMod val="100000"/>
                          </a:srgbClr>
                        </a:solidFill>
                        <a:latin typeface="Meiryo UI"/>
                        <a:ea typeface="Meiryo UI"/>
                      </a:endParaRPr>
                    </a:p>
                    <a:p>
                      <a:pPr marL="171450" lvl="0" indent="-171450">
                        <a:buFont typeface="Arial" panose="020B0604020202020204" pitchFamily="34" charset="0"/>
                        <a:buChar char="•"/>
                        <a:defRPr/>
                      </a:pPr>
                      <a:endParaRPr kumimoji="0" lang="en-US" altLang="ja-JP" sz="200" b="0" u="none" kern="0" dirty="0">
                        <a:solidFill>
                          <a:schemeClr val="tx1"/>
                        </a:solidFill>
                        <a:latin typeface="Meiryo UI"/>
                        <a:ea typeface="Meiryo UI"/>
                      </a:endParaRPr>
                    </a:p>
                    <a:p>
                      <a:pPr marL="171450" lvl="0" indent="-171450">
                        <a:buFont typeface="Arial" panose="020B0604020202020204" pitchFamily="34" charset="0"/>
                        <a:buChar char="•"/>
                        <a:defRPr/>
                      </a:pPr>
                      <a:r>
                        <a:rPr kumimoji="0" lang="ja-JP" altLang="en-US" sz="1100" b="0" u="none" kern="0" dirty="0">
                          <a:solidFill>
                            <a:schemeClr val="tx1"/>
                          </a:solidFill>
                          <a:latin typeface="Meiryo UI"/>
                          <a:ea typeface="Meiryo UI"/>
                        </a:rPr>
                        <a:t>そのため、認定事業者は</a:t>
                      </a:r>
                      <a:r>
                        <a:rPr kumimoji="0" lang="en-US" altLang="ja-JP" sz="1100" b="0" u="none" kern="0" dirty="0">
                          <a:solidFill>
                            <a:schemeClr val="tx1"/>
                          </a:solidFill>
                          <a:latin typeface="Meiryo UI"/>
                          <a:ea typeface="Meiryo UI"/>
                        </a:rPr>
                        <a:t>(CMN002</a:t>
                      </a:r>
                      <a:r>
                        <a:rPr kumimoji="0" lang="en-US" altLang="ja-JP" sz="1100" b="0" u="none" kern="0" dirty="0">
                          <a:solidFill>
                            <a:srgbClr val="000000">
                              <a:lumMod val="100000"/>
                            </a:srgbClr>
                          </a:solidFill>
                          <a:latin typeface="Meiryo UI"/>
                          <a:ea typeface="Meiryo UI"/>
                        </a:rPr>
                        <a:t>)</a:t>
                      </a:r>
                      <a:r>
                        <a:rPr kumimoji="0" lang="ja-JP" altLang="en-US" sz="1100" b="0" u="none" kern="0" dirty="0">
                          <a:solidFill>
                            <a:schemeClr val="tx1"/>
                          </a:solidFill>
                          <a:latin typeface="Meiryo UI"/>
                          <a:ea typeface="Meiryo UI"/>
                        </a:rPr>
                        <a:t>事</a:t>
                      </a:r>
                      <a:r>
                        <a:rPr kumimoji="1" lang="ja-JP" altLang="en-US" sz="1100" b="0" kern="1200" dirty="0">
                          <a:solidFill>
                            <a:schemeClr val="tx1"/>
                          </a:solidFill>
                          <a:latin typeface="Meiryo UI" panose="020B0604030504040204" pitchFamily="50" charset="-128"/>
                          <a:ea typeface="Meiryo UI" panose="020B0604030504040204" pitchFamily="50" charset="-128"/>
                          <a:cs typeface="+mn-cs"/>
                        </a:rPr>
                        <a:t>業者</a:t>
                      </a:r>
                      <a:r>
                        <a:rPr kumimoji="0" lang="ja-JP" altLang="en-US" sz="1100" b="0" u="none" kern="0" dirty="0">
                          <a:solidFill>
                            <a:srgbClr val="000000">
                              <a:lumMod val="100000"/>
                            </a:srgbClr>
                          </a:solidFill>
                          <a:latin typeface="Meiryo UI"/>
                          <a:ea typeface="Meiryo UI"/>
                        </a:rPr>
                        <a:t>情報登録時に広域機関に対して、</a:t>
                      </a:r>
                      <a:r>
                        <a:rPr kumimoji="0" lang="ja-JP" altLang="en-US" sz="1100" b="0" u="none" kern="0" dirty="0">
                          <a:solidFill>
                            <a:schemeClr val="bg1"/>
                          </a:solidFill>
                          <a:highlight>
                            <a:srgbClr val="427B85"/>
                          </a:highlight>
                          <a:latin typeface="Meiryo UI"/>
                          <a:ea typeface="Meiryo UI"/>
                        </a:rPr>
                        <a:t>「設備</a:t>
                      </a:r>
                      <a:r>
                        <a:rPr kumimoji="0" lang="en-US" altLang="ja-JP" sz="1100" b="0" u="none" kern="0" dirty="0">
                          <a:solidFill>
                            <a:schemeClr val="bg1"/>
                          </a:solidFill>
                          <a:highlight>
                            <a:srgbClr val="427B85"/>
                          </a:highlight>
                          <a:latin typeface="Meiryo UI"/>
                          <a:ea typeface="Meiryo UI"/>
                        </a:rPr>
                        <a:t>ID(※1)</a:t>
                      </a:r>
                      <a:r>
                        <a:rPr kumimoji="0" lang="ja-JP" altLang="en-US" sz="1100" b="0" u="none" kern="0" dirty="0">
                          <a:solidFill>
                            <a:schemeClr val="bg1"/>
                          </a:solidFill>
                          <a:highlight>
                            <a:srgbClr val="427B85"/>
                          </a:highlight>
                          <a:latin typeface="Meiryo UI"/>
                          <a:ea typeface="Meiryo UI"/>
                        </a:rPr>
                        <a:t>」</a:t>
                      </a:r>
                      <a:r>
                        <a:rPr kumimoji="0" lang="ja-JP" altLang="en-US" sz="1100" b="0" u="none" kern="0" dirty="0">
                          <a:solidFill>
                            <a:schemeClr val="tx1"/>
                          </a:solidFill>
                          <a:latin typeface="Meiryo UI"/>
                          <a:ea typeface="Meiryo UI"/>
                        </a:rPr>
                        <a:t>、</a:t>
                      </a:r>
                      <a:r>
                        <a:rPr kumimoji="0" lang="ja-JP" altLang="en-US" sz="1100" b="0" u="none" kern="0" dirty="0">
                          <a:solidFill>
                            <a:schemeClr val="bg1"/>
                          </a:solidFill>
                          <a:highlight>
                            <a:srgbClr val="CD6600"/>
                          </a:highlight>
                          <a:latin typeface="Meiryo UI"/>
                          <a:ea typeface="Meiryo UI"/>
                        </a:rPr>
                        <a:t>「受電地点特定番号</a:t>
                      </a:r>
                      <a:r>
                        <a:rPr kumimoji="0" lang="en-US" altLang="ja-JP" sz="1100" b="0" u="none" kern="0" dirty="0">
                          <a:solidFill>
                            <a:schemeClr val="bg1"/>
                          </a:solidFill>
                          <a:highlight>
                            <a:srgbClr val="CD6600"/>
                          </a:highlight>
                          <a:latin typeface="Meiryo UI"/>
                          <a:ea typeface="Meiryo UI"/>
                        </a:rPr>
                        <a:t>(※2)</a:t>
                      </a:r>
                      <a:r>
                        <a:rPr kumimoji="0" lang="ja-JP" altLang="en-US" sz="1100" b="0" u="none" kern="0" dirty="0">
                          <a:solidFill>
                            <a:schemeClr val="bg1"/>
                          </a:solidFill>
                          <a:highlight>
                            <a:srgbClr val="CD6600"/>
                          </a:highlight>
                          <a:latin typeface="Meiryo UI"/>
                          <a:ea typeface="Meiryo UI"/>
                        </a:rPr>
                        <a:t>」</a:t>
                      </a:r>
                      <a:r>
                        <a:rPr kumimoji="0" lang="ja-JP" altLang="en-US" sz="1100" b="0" u="none" kern="0" dirty="0">
                          <a:solidFill>
                            <a:srgbClr val="000000">
                              <a:lumMod val="100000"/>
                            </a:srgbClr>
                          </a:solidFill>
                          <a:latin typeface="Meiryo UI"/>
                          <a:ea typeface="Meiryo UI"/>
                        </a:rPr>
                        <a:t>を合わせて登録する必要がある。</a:t>
                      </a:r>
                      <a:endParaRPr kumimoji="0" lang="en-US" altLang="ja-JP" sz="1100" b="0" u="none" kern="0" dirty="0">
                        <a:solidFill>
                          <a:srgbClr val="000000">
                            <a:lumMod val="100000"/>
                          </a:srgbClr>
                        </a:solidFill>
                        <a:latin typeface="Meiryo UI"/>
                        <a:ea typeface="Meiryo UI"/>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77678721"/>
                  </a:ext>
                </a:extLst>
              </a:tr>
            </a:tbl>
          </a:graphicData>
        </a:graphic>
      </p:graphicFrame>
      <p:sp>
        <p:nvSpPr>
          <p:cNvPr id="76" name="正方形/長方形 75" descr="ｍ">
            <a:extLst>
              <a:ext uri="{FF2B5EF4-FFF2-40B4-BE49-F238E27FC236}">
                <a16:creationId xmlns:a16="http://schemas.microsoft.com/office/drawing/2014/main" id="{86B40BD6-5088-4C92-B192-904B07E9C047}"/>
              </a:ext>
            </a:extLst>
          </p:cNvPr>
          <p:cNvSpPr>
            <a:spLocks/>
          </p:cNvSpPr>
          <p:nvPr/>
        </p:nvSpPr>
        <p:spPr>
          <a:xfrm>
            <a:off x="3675888" y="2444084"/>
            <a:ext cx="5997500" cy="3573195"/>
          </a:xfrm>
          <a:prstGeom prst="rect">
            <a:avLst/>
          </a:prstGeom>
          <a:noFill/>
          <a:ln w="6350" cap="flat" cmpd="sng" algn="ctr">
            <a:solidFill>
              <a:schemeClr val="tx1"/>
            </a:solidFill>
            <a:prstDash val="solid"/>
            <a:miter lim="800000"/>
          </a:ln>
          <a:effectLst/>
        </p:spPr>
        <p:txBody>
          <a:bodyPr wrap="none" lIns="50409" tIns="50409" rIns="50409" bIns="50409" rtlCol="0" anchor="t"/>
          <a:lstStyle/>
          <a:p>
            <a:pPr algn="ctr" defTabSz="844083">
              <a:defRPr/>
            </a:pPr>
            <a:r>
              <a:rPr lang="ja-JP" altLang="en-US" sz="1050" b="1" dirty="0">
                <a:latin typeface="Meiryo UI" panose="020B0604030504040204" pitchFamily="50" charset="-128"/>
                <a:ea typeface="Meiryo UI" panose="020B0604030504040204" pitchFamily="50" charset="-128"/>
              </a:rPr>
              <a:t>受電地点特定番号：設備＝「１：１」「１：</a:t>
            </a:r>
            <a:r>
              <a:rPr lang="en-US" altLang="ja-JP" sz="1050" b="1" dirty="0">
                <a:latin typeface="Meiryo UI" panose="020B0604030504040204" pitchFamily="50" charset="-128"/>
                <a:ea typeface="Meiryo UI" panose="020B0604030504040204" pitchFamily="50" charset="-128"/>
              </a:rPr>
              <a:t>N</a:t>
            </a:r>
            <a:r>
              <a:rPr lang="ja-JP" altLang="en-US" sz="1050" b="1" dirty="0">
                <a:latin typeface="Meiryo UI" panose="020B0604030504040204" pitchFamily="50" charset="-128"/>
                <a:ea typeface="Meiryo UI" panose="020B0604030504040204" pitchFamily="50" charset="-128"/>
              </a:rPr>
              <a:t>」の算定方法の考え方</a:t>
            </a:r>
            <a:endParaRPr kumimoji="0" lang="en-US" altLang="ja-JP" sz="1050" b="1" kern="0" dirty="0">
              <a:solidFill>
                <a:srgbClr val="000000"/>
              </a:solidFill>
              <a:latin typeface="Meiryo UI" panose="020B0604030504040204" pitchFamily="50" charset="-128"/>
              <a:ea typeface="Meiryo UI" panose="020B0604030504040204" pitchFamily="50" charset="-128"/>
            </a:endParaRPr>
          </a:p>
        </p:txBody>
      </p:sp>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zh-TW" altLang="en-US" dirty="0">
                <a:latin typeface="Meiryo UI" panose="020B0604030504040204" pitchFamily="50" charset="-128"/>
                <a:ea typeface="Meiryo UI" panose="020B0604030504040204" pitchFamily="50" charset="-128"/>
              </a:rPr>
              <a:t>業務詳細仕様</a:t>
            </a:r>
            <a:br>
              <a:rPr lang="en-US" altLang="ja-JP" dirty="0">
                <a:latin typeface="Meiryo UI" panose="020B0604030504040204" pitchFamily="50" charset="-128"/>
                <a:ea typeface="Meiryo UI" panose="020B0604030504040204" pitchFamily="50" charset="-128"/>
              </a:rPr>
            </a:br>
            <a:r>
              <a:rPr lang="ja-JP" altLang="en-US" dirty="0">
                <a:latin typeface="Meiryo UI" panose="020B0604030504040204" pitchFamily="50" charset="-128"/>
                <a:ea typeface="Meiryo UI" panose="020B0604030504040204" pitchFamily="50" charset="-128"/>
              </a:rPr>
              <a:t>事前準備：</a:t>
            </a:r>
            <a:r>
              <a:rPr lang="zh-TW" altLang="en-US" dirty="0">
                <a:latin typeface="Meiryo UI" panose="020B0604030504040204" pitchFamily="50" charset="-128"/>
                <a:ea typeface="Meiryo UI" panose="020B0604030504040204" pitchFamily="50" charset="-128"/>
              </a:rPr>
              <a:t>算定諸元管理 </a:t>
            </a:r>
            <a:r>
              <a:rPr lang="en-US" altLang="zh-TW" dirty="0">
                <a:latin typeface="Meiryo UI" panose="020B0604030504040204" pitchFamily="50" charset="-128"/>
                <a:ea typeface="Meiryo UI" panose="020B0604030504040204" pitchFamily="50" charset="-128"/>
              </a:rPr>
              <a:t>– </a:t>
            </a:r>
            <a:r>
              <a:rPr lang="zh-TW" altLang="en-US" dirty="0">
                <a:latin typeface="Meiryo UI" panose="020B0604030504040204" pitchFamily="50" charset="-128"/>
                <a:ea typeface="Meiryo UI" panose="020B0604030504040204" pitchFamily="50" charset="-128"/>
              </a:rPr>
              <a:t>供給電力量</a:t>
            </a:r>
            <a:endParaRPr kumimoji="1" lang="ja-JP" altLang="en-US" dirty="0">
              <a:latin typeface="Meiryo UI" panose="020B0604030504040204" pitchFamily="50" charset="-128"/>
              <a:ea typeface="Meiryo UI" panose="020B0604030504040204" pitchFamily="50" charset="-128"/>
            </a:endParaRPr>
          </a:p>
        </p:txBody>
      </p:sp>
      <p:sp>
        <p:nvSpPr>
          <p:cNvPr id="172" name="四角形: 角を丸くする 171">
            <a:extLst>
              <a:ext uri="{FF2B5EF4-FFF2-40B4-BE49-F238E27FC236}">
                <a16:creationId xmlns:a16="http://schemas.microsoft.com/office/drawing/2014/main" id="{BDC985A1-9A9D-4A0D-A6F6-81AE81D144D2}"/>
              </a:ext>
            </a:extLst>
          </p:cNvPr>
          <p:cNvSpPr/>
          <p:nvPr/>
        </p:nvSpPr>
        <p:spPr>
          <a:xfrm>
            <a:off x="841143" y="4273602"/>
            <a:ext cx="2308095" cy="374291"/>
          </a:xfrm>
          <a:prstGeom prst="roundRect">
            <a:avLst>
              <a:gd name="adj" fmla="val 6624"/>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000" dirty="0">
                <a:solidFill>
                  <a:schemeClr val="tx1"/>
                </a:solidFill>
                <a:latin typeface="Meiryo UI" panose="020B0604030504040204" pitchFamily="50" charset="-128"/>
                <a:ea typeface="Meiryo UI" panose="020B0604030504040204" pitchFamily="50" charset="-128"/>
              </a:rPr>
              <a:t>＜一般送配電事業者＞</a:t>
            </a:r>
            <a:endParaRPr kumimoji="1" lang="en-US" altLang="ja-JP" sz="1000" dirty="0">
              <a:solidFill>
                <a:schemeClr val="tx1"/>
              </a:solidFill>
              <a:latin typeface="Meiryo UI" panose="020B0604030504040204" pitchFamily="50" charset="-128"/>
              <a:ea typeface="Meiryo UI" panose="020B0604030504040204" pitchFamily="50" charset="-128"/>
            </a:endParaRPr>
          </a:p>
          <a:p>
            <a:pPr algn="ctr"/>
            <a:r>
              <a:rPr lang="ja-JP" altLang="en-US" sz="1000" u="sng" dirty="0">
                <a:solidFill>
                  <a:schemeClr val="tx1"/>
                </a:solidFill>
                <a:latin typeface="Meiryo UI" panose="020B0604030504040204" pitchFamily="50" charset="-128"/>
                <a:ea typeface="Meiryo UI" panose="020B0604030504040204" pitchFamily="50" charset="-128"/>
              </a:rPr>
              <a:t>供給電力量</a:t>
            </a:r>
            <a:r>
              <a:rPr lang="en-US" altLang="ja-JP" sz="1000" u="sng" dirty="0">
                <a:solidFill>
                  <a:schemeClr val="tx1"/>
                </a:solidFill>
                <a:latin typeface="Meiryo UI" panose="020B0604030504040204" pitchFamily="50" charset="-128"/>
                <a:ea typeface="Meiryo UI" panose="020B0604030504040204" pitchFamily="50" charset="-128"/>
              </a:rPr>
              <a:t>(</a:t>
            </a:r>
            <a:r>
              <a:rPr lang="ja-JP" altLang="en-US" sz="1000" u="sng" dirty="0">
                <a:solidFill>
                  <a:schemeClr val="tx1"/>
                </a:solidFill>
                <a:latin typeface="Meiryo UI" panose="020B0604030504040204" pitchFamily="50" charset="-128"/>
                <a:ea typeface="Meiryo UI" panose="020B0604030504040204" pitchFamily="50" charset="-128"/>
              </a:rPr>
              <a:t>設備・</a:t>
            </a:r>
            <a:r>
              <a:rPr lang="en-US" altLang="ja-JP" sz="1000" u="sng" dirty="0">
                <a:solidFill>
                  <a:schemeClr val="tx1"/>
                </a:solidFill>
                <a:latin typeface="Meiryo UI" panose="020B0604030504040204" pitchFamily="50" charset="-128"/>
                <a:ea typeface="Meiryo UI" panose="020B0604030504040204" pitchFamily="50" charset="-128"/>
              </a:rPr>
              <a:t>30</a:t>
            </a:r>
            <a:r>
              <a:rPr lang="ja-JP" altLang="en-US" sz="1000" u="sng" dirty="0">
                <a:solidFill>
                  <a:schemeClr val="tx1"/>
                </a:solidFill>
                <a:latin typeface="Meiryo UI" panose="020B0604030504040204" pitchFamily="50" charset="-128"/>
                <a:ea typeface="Meiryo UI" panose="020B0604030504040204" pitchFamily="50" charset="-128"/>
              </a:rPr>
              <a:t>分コマ</a:t>
            </a:r>
            <a:r>
              <a:rPr lang="en-US" altLang="ja-JP" sz="1000" u="sng" dirty="0">
                <a:solidFill>
                  <a:schemeClr val="tx1"/>
                </a:solidFill>
                <a:latin typeface="Meiryo UI" panose="020B0604030504040204" pitchFamily="50" charset="-128"/>
                <a:ea typeface="Meiryo UI" panose="020B0604030504040204" pitchFamily="50" charset="-128"/>
              </a:rPr>
              <a:t>)※3</a:t>
            </a:r>
            <a:endParaRPr kumimoji="1" lang="ja-JP" altLang="en-US" sz="1000" u="sng" dirty="0">
              <a:solidFill>
                <a:schemeClr val="tx1"/>
              </a:solidFill>
              <a:latin typeface="Meiryo UI" panose="020B0604030504040204" pitchFamily="50" charset="-128"/>
              <a:ea typeface="Meiryo UI" panose="020B0604030504040204" pitchFamily="50" charset="-128"/>
            </a:endParaRPr>
          </a:p>
        </p:txBody>
      </p:sp>
      <p:graphicFrame>
        <p:nvGraphicFramePr>
          <p:cNvPr id="173" name="表 172">
            <a:extLst>
              <a:ext uri="{FF2B5EF4-FFF2-40B4-BE49-F238E27FC236}">
                <a16:creationId xmlns:a16="http://schemas.microsoft.com/office/drawing/2014/main" id="{10C1DDAC-625A-41B0-9E45-06EBA23ECF72}"/>
              </a:ext>
            </a:extLst>
          </p:cNvPr>
          <p:cNvGraphicFramePr>
            <a:graphicFrameLocks noGrp="1"/>
          </p:cNvGraphicFramePr>
          <p:nvPr/>
        </p:nvGraphicFramePr>
        <p:xfrm>
          <a:off x="522188" y="4674047"/>
          <a:ext cx="2594979" cy="942000"/>
        </p:xfrm>
        <a:graphic>
          <a:graphicData uri="http://schemas.openxmlformats.org/drawingml/2006/table">
            <a:tbl>
              <a:tblPr firstRow="1" bandRow="1">
                <a:tableStyleId>{2D5ABB26-0587-4C30-8999-92F81FD0307C}</a:tableStyleId>
              </a:tblPr>
              <a:tblGrid>
                <a:gridCol w="622862">
                  <a:extLst>
                    <a:ext uri="{9D8B030D-6E8A-4147-A177-3AD203B41FA5}">
                      <a16:colId xmlns:a16="http://schemas.microsoft.com/office/drawing/2014/main" val="3418483926"/>
                    </a:ext>
                  </a:extLst>
                </a:gridCol>
                <a:gridCol w="568888">
                  <a:extLst>
                    <a:ext uri="{9D8B030D-6E8A-4147-A177-3AD203B41FA5}">
                      <a16:colId xmlns:a16="http://schemas.microsoft.com/office/drawing/2014/main" val="2723065059"/>
                    </a:ext>
                  </a:extLst>
                </a:gridCol>
                <a:gridCol w="467743">
                  <a:extLst>
                    <a:ext uri="{9D8B030D-6E8A-4147-A177-3AD203B41FA5}">
                      <a16:colId xmlns:a16="http://schemas.microsoft.com/office/drawing/2014/main" val="460080118"/>
                    </a:ext>
                  </a:extLst>
                </a:gridCol>
                <a:gridCol w="467743">
                  <a:extLst>
                    <a:ext uri="{9D8B030D-6E8A-4147-A177-3AD203B41FA5}">
                      <a16:colId xmlns:a16="http://schemas.microsoft.com/office/drawing/2014/main" val="2138180376"/>
                    </a:ext>
                  </a:extLst>
                </a:gridCol>
                <a:gridCol w="467743">
                  <a:extLst>
                    <a:ext uri="{9D8B030D-6E8A-4147-A177-3AD203B41FA5}">
                      <a16:colId xmlns:a16="http://schemas.microsoft.com/office/drawing/2014/main" val="887510911"/>
                    </a:ext>
                  </a:extLst>
                </a:gridCol>
              </a:tblGrid>
              <a:tr h="0">
                <a:tc rowSpan="2">
                  <a:txBody>
                    <a:bodyPr/>
                    <a:lstStyle/>
                    <a:p>
                      <a:pPr algn="ctr"/>
                      <a:r>
                        <a:rPr kumimoji="1" lang="ja-JP" altLang="en-US" sz="1000" b="0" dirty="0">
                          <a:solidFill>
                            <a:schemeClr val="bg1"/>
                          </a:solidFill>
                          <a:latin typeface="Meiryo UI" panose="020B0604030504040204" pitchFamily="50" charset="-128"/>
                          <a:ea typeface="Meiryo UI" panose="020B0604030504040204" pitchFamily="50" charset="-128"/>
                        </a:rPr>
                        <a:t>受電地点</a:t>
                      </a:r>
                      <a:endParaRPr kumimoji="1" lang="en-US" altLang="ja-JP" sz="1000" b="0" dirty="0">
                        <a:solidFill>
                          <a:schemeClr val="bg1"/>
                        </a:solidFill>
                        <a:latin typeface="Meiryo UI" panose="020B0604030504040204" pitchFamily="50" charset="-128"/>
                        <a:ea typeface="Meiryo UI" panose="020B0604030504040204" pitchFamily="50" charset="-128"/>
                      </a:endParaRPr>
                    </a:p>
                    <a:p>
                      <a:pPr algn="ctr"/>
                      <a:r>
                        <a:rPr kumimoji="1" lang="ja-JP" altLang="en-US" sz="1000" b="0" dirty="0">
                          <a:solidFill>
                            <a:schemeClr val="bg1"/>
                          </a:solidFill>
                          <a:latin typeface="Meiryo UI" panose="020B0604030504040204" pitchFamily="50" charset="-128"/>
                          <a:ea typeface="Meiryo UI" panose="020B0604030504040204" pitchFamily="50" charset="-128"/>
                        </a:rPr>
                        <a:t>特定番号</a:t>
                      </a:r>
                      <a:endParaRPr kumimoji="1" lang="en-US" altLang="ja-JP" sz="1000" b="0" dirty="0">
                        <a:solidFill>
                          <a:schemeClr val="bg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CC6600"/>
                    </a:solidFill>
                  </a:tcPr>
                </a:tc>
                <a:tc rowSpan="2">
                  <a:txBody>
                    <a:bodyPr/>
                    <a:lstStyle/>
                    <a:p>
                      <a:pPr algn="ctr"/>
                      <a:r>
                        <a:rPr kumimoji="1" lang="ja-JP" altLang="en-US" sz="1000" b="0" dirty="0">
                          <a:solidFill>
                            <a:schemeClr val="tx1"/>
                          </a:solidFill>
                          <a:latin typeface="Meiryo UI" panose="020B0604030504040204" pitchFamily="50" charset="-128"/>
                          <a:ea typeface="Meiryo UI" panose="020B0604030504040204" pitchFamily="50" charset="-128"/>
                        </a:rPr>
                        <a:t>対象</a:t>
                      </a:r>
                      <a:endParaRPr kumimoji="1" lang="en-US" altLang="ja-JP" sz="1000" b="0" dirty="0">
                        <a:solidFill>
                          <a:schemeClr val="tx1"/>
                        </a:solidFill>
                        <a:latin typeface="Meiryo UI" panose="020B0604030504040204" pitchFamily="50" charset="-128"/>
                        <a:ea typeface="Meiryo UI" panose="020B0604030504040204" pitchFamily="50" charset="-128"/>
                      </a:endParaRPr>
                    </a:p>
                    <a:p>
                      <a:pPr algn="ctr"/>
                      <a:r>
                        <a:rPr kumimoji="1" lang="ja-JP" altLang="en-US" sz="1000" b="0" dirty="0">
                          <a:solidFill>
                            <a:schemeClr val="tx1"/>
                          </a:solidFill>
                          <a:latin typeface="Meiryo UI" panose="020B0604030504040204" pitchFamily="50" charset="-128"/>
                          <a:ea typeface="Meiryo UI" panose="020B0604030504040204" pitchFamily="50" charset="-128"/>
                        </a:rPr>
                        <a:t>年月</a:t>
                      </a: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algn="ctr"/>
                      <a:r>
                        <a:rPr kumimoji="1" lang="ja-JP" altLang="en-US" sz="1000" b="0" dirty="0">
                          <a:solidFill>
                            <a:schemeClr val="tx1"/>
                          </a:solidFill>
                          <a:latin typeface="Meiryo UI" panose="020B0604030504040204" pitchFamily="50" charset="-128"/>
                          <a:ea typeface="Meiryo UI" panose="020B0604030504040204" pitchFamily="50" charset="-128"/>
                        </a:rPr>
                        <a:t>供給電力量</a:t>
                      </a:r>
                      <a:r>
                        <a:rPr kumimoji="1" lang="en-US" altLang="ja-JP" sz="1000" b="0" dirty="0">
                          <a:solidFill>
                            <a:schemeClr val="tx1"/>
                          </a:solidFill>
                          <a:latin typeface="Meiryo UI" panose="020B0604030504040204" pitchFamily="50" charset="-128"/>
                          <a:ea typeface="Meiryo UI" panose="020B0604030504040204" pitchFamily="50" charset="-128"/>
                        </a:rPr>
                        <a:t>(30</a:t>
                      </a:r>
                      <a:r>
                        <a:rPr kumimoji="1" lang="ja-JP" altLang="en-US" sz="1000" b="0" dirty="0">
                          <a:solidFill>
                            <a:schemeClr val="tx1"/>
                          </a:solidFill>
                          <a:latin typeface="Meiryo UI" panose="020B0604030504040204" pitchFamily="50" charset="-128"/>
                          <a:ea typeface="Meiryo UI" panose="020B0604030504040204" pitchFamily="50" charset="-128"/>
                        </a:rPr>
                        <a:t>分コマ</a:t>
                      </a:r>
                      <a:r>
                        <a:rPr kumimoji="1" lang="en-US" altLang="ja-JP" sz="1000" b="0" dirty="0">
                          <a:solidFill>
                            <a:schemeClr val="tx1"/>
                          </a:solidFill>
                          <a:latin typeface="Meiryo UI" panose="020B0604030504040204" pitchFamily="50" charset="-128"/>
                          <a:ea typeface="Meiryo UI" panose="020B0604030504040204" pitchFamily="50" charset="-128"/>
                        </a:rPr>
                        <a:t>)</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3032533737"/>
                  </a:ext>
                </a:extLst>
              </a:tr>
              <a:tr h="0">
                <a:tc vMerge="1">
                  <a:txBody>
                    <a:bodyPr/>
                    <a:lstStyle/>
                    <a:p>
                      <a:pPr algn="ctr"/>
                      <a:endParaRPr kumimoji="1" lang="ja-JP" altLang="en-US" sz="1000" b="0" dirty="0">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vMerge="1">
                  <a:txBody>
                    <a:bodyPr/>
                    <a:lstStyle/>
                    <a:p>
                      <a:pPr algn="ct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1</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1488</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554772399"/>
                  </a:ext>
                </a:extLst>
              </a:tr>
              <a:tr h="0">
                <a:tc>
                  <a:txBody>
                    <a:bodyPr/>
                    <a:lstStyle/>
                    <a:p>
                      <a:pPr algn="ctr"/>
                      <a:r>
                        <a:rPr kumimoji="1" lang="en-US" altLang="ja-JP" sz="1000" b="0" dirty="0">
                          <a:latin typeface="Meiryo UI" panose="020B0604030504040204" pitchFamily="50" charset="-128"/>
                          <a:ea typeface="Meiryo UI" panose="020B0604030504040204" pitchFamily="50" charset="-128"/>
                        </a:rPr>
                        <a:t>11111</a:t>
                      </a: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FFFCC"/>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2022/9</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1.0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1.0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856444150"/>
                  </a:ext>
                </a:extLst>
              </a:tr>
              <a:tr h="0">
                <a:tc>
                  <a:txBody>
                    <a:bodyPr/>
                    <a:lstStyle/>
                    <a:p>
                      <a:pPr algn="ctr"/>
                      <a:r>
                        <a:rPr kumimoji="1" lang="en-US" altLang="ja-JP" sz="1000" b="0" dirty="0">
                          <a:latin typeface="Meiryo UI" panose="020B0604030504040204" pitchFamily="50" charset="-128"/>
                          <a:ea typeface="Meiryo UI" panose="020B0604030504040204" pitchFamily="50" charset="-128"/>
                        </a:rPr>
                        <a:t>22222</a:t>
                      </a: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FFFCC"/>
                    </a:solidFill>
                  </a:tcPr>
                </a:tc>
                <a:tc>
                  <a:txBody>
                    <a:bodyPr/>
                    <a:lstStyle/>
                    <a:p>
                      <a:pPr algn="ctr"/>
                      <a:r>
                        <a:rPr kumimoji="1" lang="en-US" altLang="ja-JP" sz="10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2022/9</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1.0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1.0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84529833"/>
                  </a:ext>
                </a:extLst>
              </a:tr>
              <a:tr h="0">
                <a:tc>
                  <a:txBody>
                    <a:bodyPr/>
                    <a:lstStyle/>
                    <a:p>
                      <a:pPr algn="ctr"/>
                      <a:r>
                        <a:rPr kumimoji="1" lang="en-US" altLang="ja-JP" sz="1000" b="0" dirty="0">
                          <a:latin typeface="Meiryo UI" panose="020B0604030504040204" pitchFamily="50" charset="-128"/>
                          <a:ea typeface="Meiryo UI" panose="020B0604030504040204" pitchFamily="50" charset="-128"/>
                        </a:rPr>
                        <a:t>33333</a:t>
                      </a:r>
                    </a:p>
                  </a:txBody>
                  <a:tcPr marL="18000" marR="18000" marT="18000" marB="18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FFF99"/>
                    </a:solidFill>
                  </a:tcPr>
                </a:tc>
                <a:tc>
                  <a:txBody>
                    <a:bodyPr/>
                    <a:lstStyle/>
                    <a:p>
                      <a:pPr algn="ct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2022/9</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1.0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1.0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71814667"/>
                  </a:ext>
                </a:extLst>
              </a:tr>
            </a:tbl>
          </a:graphicData>
        </a:graphic>
      </p:graphicFrame>
      <p:sp>
        <p:nvSpPr>
          <p:cNvPr id="175" name="四角形: 角を丸くする 174">
            <a:extLst>
              <a:ext uri="{FF2B5EF4-FFF2-40B4-BE49-F238E27FC236}">
                <a16:creationId xmlns:a16="http://schemas.microsoft.com/office/drawing/2014/main" id="{A0807DD1-2ED4-46CD-8D99-F0DEFECEBD82}"/>
              </a:ext>
            </a:extLst>
          </p:cNvPr>
          <p:cNvSpPr/>
          <p:nvPr/>
        </p:nvSpPr>
        <p:spPr>
          <a:xfrm>
            <a:off x="322412" y="2468000"/>
            <a:ext cx="1232368" cy="374291"/>
          </a:xfrm>
          <a:prstGeom prst="roundRect">
            <a:avLst>
              <a:gd name="adj" fmla="val 6624"/>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000" dirty="0">
                <a:solidFill>
                  <a:schemeClr val="tx1"/>
                </a:solidFill>
                <a:latin typeface="Meiryo UI" panose="020B0604030504040204" pitchFamily="50" charset="-128"/>
                <a:ea typeface="Meiryo UI" panose="020B0604030504040204" pitchFamily="50" charset="-128"/>
              </a:rPr>
              <a:t>＜経済産業省＞</a:t>
            </a:r>
            <a:endParaRPr kumimoji="1" lang="en-US" altLang="ja-JP" sz="1000" dirty="0">
              <a:solidFill>
                <a:schemeClr val="tx1"/>
              </a:solidFill>
              <a:latin typeface="Meiryo UI" panose="020B0604030504040204" pitchFamily="50" charset="-128"/>
              <a:ea typeface="Meiryo UI" panose="020B0604030504040204" pitchFamily="50" charset="-128"/>
            </a:endParaRPr>
          </a:p>
          <a:p>
            <a:pPr algn="ctr"/>
            <a:r>
              <a:rPr lang="en-US" altLang="ja-JP" sz="1000" u="sng" dirty="0">
                <a:solidFill>
                  <a:schemeClr val="tx1"/>
                </a:solidFill>
                <a:latin typeface="Meiryo UI" panose="020B0604030504040204" pitchFamily="50" charset="-128"/>
                <a:ea typeface="Meiryo UI" panose="020B0604030504040204" pitchFamily="50" charset="-128"/>
              </a:rPr>
              <a:t>FIP</a:t>
            </a:r>
            <a:r>
              <a:rPr lang="ja-JP" altLang="en-US" sz="1000" u="sng" dirty="0">
                <a:solidFill>
                  <a:schemeClr val="tx1"/>
                </a:solidFill>
                <a:latin typeface="Meiryo UI" panose="020B0604030504040204" pitchFamily="50" charset="-128"/>
                <a:ea typeface="Meiryo UI" panose="020B0604030504040204" pitchFamily="50" charset="-128"/>
              </a:rPr>
              <a:t>認定情報</a:t>
            </a:r>
            <a:endParaRPr kumimoji="1" lang="ja-JP" altLang="en-US" sz="1000" u="sng" dirty="0">
              <a:solidFill>
                <a:schemeClr val="tx1"/>
              </a:solidFill>
              <a:latin typeface="Meiryo UI" panose="020B0604030504040204" pitchFamily="50" charset="-128"/>
              <a:ea typeface="Meiryo UI" panose="020B0604030504040204" pitchFamily="50" charset="-128"/>
            </a:endParaRPr>
          </a:p>
        </p:txBody>
      </p:sp>
      <p:graphicFrame>
        <p:nvGraphicFramePr>
          <p:cNvPr id="176" name="表 175">
            <a:extLst>
              <a:ext uri="{FF2B5EF4-FFF2-40B4-BE49-F238E27FC236}">
                <a16:creationId xmlns:a16="http://schemas.microsoft.com/office/drawing/2014/main" id="{D4A0440D-7315-4B58-9D18-9589848AD178}"/>
              </a:ext>
            </a:extLst>
          </p:cNvPr>
          <p:cNvGraphicFramePr>
            <a:graphicFrameLocks noGrp="1"/>
          </p:cNvGraphicFramePr>
          <p:nvPr/>
        </p:nvGraphicFramePr>
        <p:xfrm>
          <a:off x="457624" y="2868445"/>
          <a:ext cx="976876" cy="942000"/>
        </p:xfrm>
        <a:graphic>
          <a:graphicData uri="http://schemas.openxmlformats.org/drawingml/2006/table">
            <a:tbl>
              <a:tblPr firstRow="1" bandRow="1">
                <a:tableStyleId>{2D5ABB26-0587-4C30-8999-92F81FD0307C}</a:tableStyleId>
              </a:tblPr>
              <a:tblGrid>
                <a:gridCol w="459863">
                  <a:extLst>
                    <a:ext uri="{9D8B030D-6E8A-4147-A177-3AD203B41FA5}">
                      <a16:colId xmlns:a16="http://schemas.microsoft.com/office/drawing/2014/main" val="2799152996"/>
                    </a:ext>
                  </a:extLst>
                </a:gridCol>
                <a:gridCol w="517013">
                  <a:extLst>
                    <a:ext uri="{9D8B030D-6E8A-4147-A177-3AD203B41FA5}">
                      <a16:colId xmlns:a16="http://schemas.microsoft.com/office/drawing/2014/main" val="3418483926"/>
                    </a:ext>
                  </a:extLst>
                </a:gridCol>
              </a:tblGrid>
              <a:tr h="0">
                <a:tc>
                  <a:txBody>
                    <a:bodyPr/>
                    <a:lstStyle/>
                    <a:p>
                      <a:pPr algn="ctr"/>
                      <a:r>
                        <a:rPr kumimoji="1" lang="ja-JP" altLang="en-US" sz="1000" b="0" dirty="0">
                          <a:solidFill>
                            <a:schemeClr val="tx1"/>
                          </a:solidFill>
                          <a:latin typeface="Meiryo UI" panose="020B0604030504040204" pitchFamily="50" charset="-128"/>
                          <a:ea typeface="Meiryo UI" panose="020B0604030504040204" pitchFamily="50" charset="-128"/>
                        </a:rPr>
                        <a:t>事業者</a:t>
                      </a: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1000" b="0" dirty="0">
                          <a:solidFill>
                            <a:schemeClr val="bg1"/>
                          </a:solidFill>
                          <a:latin typeface="Meiryo UI" panose="020B0604030504040204" pitchFamily="50" charset="-128"/>
                          <a:ea typeface="Meiryo UI" panose="020B0604030504040204" pitchFamily="50" charset="-128"/>
                        </a:rPr>
                        <a:t>設備</a:t>
                      </a:r>
                      <a:r>
                        <a:rPr kumimoji="1" lang="en-US" altLang="ja-JP" sz="1000" b="0" dirty="0">
                          <a:solidFill>
                            <a:schemeClr val="bg1"/>
                          </a:solidFill>
                          <a:latin typeface="Meiryo UI" panose="020B0604030504040204" pitchFamily="50" charset="-128"/>
                          <a:ea typeface="Meiryo UI" panose="020B0604030504040204" pitchFamily="50" charset="-128"/>
                        </a:rPr>
                        <a:t>ID</a:t>
                      </a:r>
                      <a:endParaRPr kumimoji="1" lang="ja-JP" altLang="en-US" sz="1000" b="0" dirty="0">
                        <a:solidFill>
                          <a:schemeClr val="bg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5">
                        <a:lumMod val="75000"/>
                      </a:schemeClr>
                    </a:solidFill>
                  </a:tcPr>
                </a:tc>
                <a:extLst>
                  <a:ext uri="{0D108BD9-81ED-4DB2-BD59-A6C34878D82A}">
                    <a16:rowId xmlns:a16="http://schemas.microsoft.com/office/drawing/2014/main" val="3032533737"/>
                  </a:ext>
                </a:extLst>
              </a:tr>
              <a:tr h="0">
                <a:tc rowSpan="2">
                  <a:txBody>
                    <a:bodyPr/>
                    <a:lstStyle/>
                    <a:p>
                      <a:pPr algn="ctr"/>
                      <a:r>
                        <a:rPr kumimoji="1" lang="en-US" altLang="ja-JP" sz="1000" b="0" dirty="0">
                          <a:latin typeface="Meiryo UI" panose="020B0604030504040204" pitchFamily="50" charset="-128"/>
                          <a:ea typeface="Meiryo UI" panose="020B0604030504040204" pitchFamily="50" charset="-128"/>
                        </a:rPr>
                        <a:t>A</a:t>
                      </a:r>
                      <a:r>
                        <a:rPr kumimoji="1" lang="ja-JP" altLang="en-US" sz="1000" b="0" dirty="0">
                          <a:latin typeface="Meiryo UI" panose="020B0604030504040204" pitchFamily="50" charset="-128"/>
                          <a:ea typeface="Meiryo UI" panose="020B0604030504040204" pitchFamily="50" charset="-128"/>
                        </a:rPr>
                        <a:t>社</a:t>
                      </a: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en-US" altLang="ja-JP" sz="1000" b="0" dirty="0">
                          <a:latin typeface="Meiryo UI" panose="020B0604030504040204" pitchFamily="50" charset="-128"/>
                          <a:ea typeface="Meiryo UI" panose="020B0604030504040204" pitchFamily="50" charset="-128"/>
                        </a:rPr>
                        <a:t>FIP001</a:t>
                      </a: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2856444150"/>
                  </a:ext>
                </a:extLst>
              </a:tr>
              <a:tr h="0">
                <a:tc vMerge="1">
                  <a:txBody>
                    <a:bodyPr/>
                    <a:lstStyle/>
                    <a:p>
                      <a:pPr algn="ct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en-US" altLang="ja-JP" sz="1000" b="0" dirty="0">
                          <a:latin typeface="Meiryo UI" panose="020B0604030504040204" pitchFamily="50" charset="-128"/>
                          <a:ea typeface="Meiryo UI" panose="020B0604030504040204" pitchFamily="50" charset="-128"/>
                        </a:rPr>
                        <a:t>FIP002</a:t>
                      </a: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984529833"/>
                  </a:ext>
                </a:extLst>
              </a:tr>
              <a:tr h="0">
                <a:tc rowSpan="2">
                  <a:txBody>
                    <a:bodyPr/>
                    <a:lstStyle/>
                    <a:p>
                      <a:pPr algn="ctr"/>
                      <a:r>
                        <a:rPr kumimoji="1" lang="en-US" altLang="ja-JP" sz="1000" b="0" dirty="0">
                          <a:latin typeface="Meiryo UI" panose="020B0604030504040204" pitchFamily="50" charset="-128"/>
                          <a:ea typeface="Meiryo UI" panose="020B0604030504040204" pitchFamily="50" charset="-128"/>
                        </a:rPr>
                        <a:t>B</a:t>
                      </a:r>
                      <a:r>
                        <a:rPr kumimoji="1" lang="ja-JP" altLang="en-US" sz="1000" b="0" dirty="0">
                          <a:latin typeface="Meiryo UI" panose="020B0604030504040204" pitchFamily="50" charset="-128"/>
                          <a:ea typeface="Meiryo UI" panose="020B0604030504040204" pitchFamily="50" charset="-128"/>
                        </a:rPr>
                        <a:t>社</a:t>
                      </a:r>
                      <a:endParaRPr kumimoji="1" lang="en-US" altLang="ja-JP" sz="1000" b="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en-US" altLang="ja-JP" sz="1000" b="0" dirty="0">
                          <a:latin typeface="Meiryo UI" panose="020B0604030504040204" pitchFamily="50" charset="-128"/>
                          <a:ea typeface="Meiryo UI" panose="020B0604030504040204" pitchFamily="50" charset="-128"/>
                        </a:rPr>
                        <a:t>FIP003</a:t>
                      </a:r>
                    </a:p>
                  </a:txBody>
                  <a:tcPr marL="18000" marR="18000" marT="18000" marB="18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71814667"/>
                  </a:ext>
                </a:extLst>
              </a:tr>
              <a:tr h="94200">
                <a:tc vMerge="1">
                  <a:txBody>
                    <a:bodyPr/>
                    <a:lstStyle/>
                    <a:p>
                      <a:pPr algn="ctr"/>
                      <a:endParaRPr kumimoji="1" lang="en-US" altLang="ja-JP" sz="1000" b="0" dirty="0">
                        <a:latin typeface="Meiryo UI" panose="020B0604030504040204" pitchFamily="50" charset="-128"/>
                        <a:ea typeface="Meiryo UI" panose="020B0604030504040204" pitchFamily="50" charset="-128"/>
                      </a:endParaRPr>
                    </a:p>
                  </a:txBody>
                  <a:tcPr marL="18000" marR="18000" marT="18000" marB="18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en-US" altLang="ja-JP" sz="1000" b="0" dirty="0">
                          <a:latin typeface="Meiryo UI" panose="020B0604030504040204" pitchFamily="50" charset="-128"/>
                          <a:ea typeface="Meiryo UI" panose="020B0604030504040204" pitchFamily="50" charset="-128"/>
                        </a:rPr>
                        <a:t>FIP004</a:t>
                      </a:r>
                    </a:p>
                  </a:txBody>
                  <a:tcPr marL="18000" marR="18000" marT="18000" marB="18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3352741628"/>
                  </a:ext>
                </a:extLst>
              </a:tr>
            </a:tbl>
          </a:graphicData>
        </a:graphic>
      </p:graphicFrame>
      <p:graphicFrame>
        <p:nvGraphicFramePr>
          <p:cNvPr id="179" name="表 178">
            <a:extLst>
              <a:ext uri="{FF2B5EF4-FFF2-40B4-BE49-F238E27FC236}">
                <a16:creationId xmlns:a16="http://schemas.microsoft.com/office/drawing/2014/main" id="{9292CAF1-EF50-46D7-8775-E7780C09BB87}"/>
              </a:ext>
            </a:extLst>
          </p:cNvPr>
          <p:cNvGraphicFramePr>
            <a:graphicFrameLocks noGrp="1"/>
          </p:cNvGraphicFramePr>
          <p:nvPr/>
        </p:nvGraphicFramePr>
        <p:xfrm>
          <a:off x="1012258" y="5373825"/>
          <a:ext cx="2421598" cy="1094400"/>
        </p:xfrm>
        <a:graphic>
          <a:graphicData uri="http://schemas.openxmlformats.org/drawingml/2006/table">
            <a:tbl>
              <a:tblPr firstRow="1" bandRow="1">
                <a:effectLst>
                  <a:outerShdw blurRad="50800" dist="38100" dir="13500000" algn="br" rotWithShape="0">
                    <a:prstClr val="black">
                      <a:alpha val="40000"/>
                    </a:prstClr>
                  </a:outerShdw>
                </a:effectLst>
                <a:tableStyleId>{2D5ABB26-0587-4C30-8999-92F81FD0307C}</a:tableStyleId>
              </a:tblPr>
              <a:tblGrid>
                <a:gridCol w="495862">
                  <a:extLst>
                    <a:ext uri="{9D8B030D-6E8A-4147-A177-3AD203B41FA5}">
                      <a16:colId xmlns:a16="http://schemas.microsoft.com/office/drawing/2014/main" val="3418483926"/>
                    </a:ext>
                  </a:extLst>
                </a:gridCol>
                <a:gridCol w="553012">
                  <a:extLst>
                    <a:ext uri="{9D8B030D-6E8A-4147-A177-3AD203B41FA5}">
                      <a16:colId xmlns:a16="http://schemas.microsoft.com/office/drawing/2014/main" val="2723065059"/>
                    </a:ext>
                  </a:extLst>
                </a:gridCol>
                <a:gridCol w="622862">
                  <a:extLst>
                    <a:ext uri="{9D8B030D-6E8A-4147-A177-3AD203B41FA5}">
                      <a16:colId xmlns:a16="http://schemas.microsoft.com/office/drawing/2014/main" val="2343279064"/>
                    </a:ext>
                  </a:extLst>
                </a:gridCol>
                <a:gridCol w="749862">
                  <a:extLst>
                    <a:ext uri="{9D8B030D-6E8A-4147-A177-3AD203B41FA5}">
                      <a16:colId xmlns:a16="http://schemas.microsoft.com/office/drawing/2014/main" val="4274980982"/>
                    </a:ext>
                  </a:extLst>
                </a:gridCol>
              </a:tblGrid>
              <a:tr h="334448">
                <a:tc>
                  <a:txBody>
                    <a:bodyPr/>
                    <a:lstStyle/>
                    <a:p>
                      <a:pPr algn="ctr"/>
                      <a:r>
                        <a:rPr kumimoji="1" lang="ja-JP" altLang="en-US" sz="1000" b="0" dirty="0">
                          <a:latin typeface="Meiryo UI" panose="020B0604030504040204" pitchFamily="50" charset="-128"/>
                          <a:ea typeface="Meiryo UI" panose="020B0604030504040204" pitchFamily="50" charset="-128"/>
                        </a:rPr>
                        <a:t>事業者</a:t>
                      </a: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1000" b="0" dirty="0">
                          <a:solidFill>
                            <a:schemeClr val="bg1"/>
                          </a:solidFill>
                          <a:latin typeface="Meiryo UI" panose="020B0604030504040204" pitchFamily="50" charset="-128"/>
                          <a:ea typeface="Meiryo UI" panose="020B0604030504040204" pitchFamily="50" charset="-128"/>
                        </a:rPr>
                        <a:t>設備</a:t>
                      </a:r>
                      <a:r>
                        <a:rPr kumimoji="1" lang="en-US" altLang="ja-JP" sz="1000" b="0" dirty="0">
                          <a:solidFill>
                            <a:schemeClr val="bg1"/>
                          </a:solidFill>
                          <a:latin typeface="Meiryo UI" panose="020B0604030504040204" pitchFamily="50" charset="-128"/>
                          <a:ea typeface="Meiryo UI" panose="020B0604030504040204" pitchFamily="50" charset="-128"/>
                        </a:rPr>
                        <a:t>ID</a:t>
                      </a:r>
                      <a:endParaRPr kumimoji="1" lang="ja-JP" altLang="en-US" sz="1000" b="0" dirty="0">
                        <a:solidFill>
                          <a:schemeClr val="bg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5">
                        <a:lumMod val="75000"/>
                      </a:schemeClr>
                    </a:solidFill>
                  </a:tcPr>
                </a:tc>
                <a:tc>
                  <a:txBody>
                    <a:bodyPr/>
                    <a:lstStyle/>
                    <a:p>
                      <a:pPr algn="ctr"/>
                      <a:r>
                        <a:rPr kumimoji="1" lang="ja-JP" altLang="en-US" sz="1000" b="0" dirty="0">
                          <a:solidFill>
                            <a:schemeClr val="bg1"/>
                          </a:solidFill>
                          <a:latin typeface="Meiryo UI" panose="020B0604030504040204" pitchFamily="50" charset="-128"/>
                          <a:ea typeface="Meiryo UI" panose="020B0604030504040204" pitchFamily="50" charset="-128"/>
                        </a:rPr>
                        <a:t>受電地点</a:t>
                      </a:r>
                      <a:endParaRPr kumimoji="1" lang="en-US" altLang="ja-JP" sz="1000" b="0" dirty="0">
                        <a:solidFill>
                          <a:schemeClr val="bg1"/>
                        </a:solidFill>
                        <a:latin typeface="Meiryo UI" panose="020B0604030504040204" pitchFamily="50" charset="-128"/>
                        <a:ea typeface="Meiryo UI" panose="020B0604030504040204" pitchFamily="50" charset="-128"/>
                      </a:endParaRPr>
                    </a:p>
                    <a:p>
                      <a:pPr algn="ctr"/>
                      <a:r>
                        <a:rPr kumimoji="1" lang="ja-JP" altLang="en-US" sz="1000" b="0" dirty="0">
                          <a:solidFill>
                            <a:schemeClr val="bg1"/>
                          </a:solidFill>
                          <a:latin typeface="Meiryo UI" panose="020B0604030504040204" pitchFamily="50" charset="-128"/>
                          <a:ea typeface="Meiryo UI" panose="020B0604030504040204" pitchFamily="50" charset="-128"/>
                        </a:rPr>
                        <a:t>特定番号</a:t>
                      </a: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CC6600"/>
                    </a:solidFill>
                  </a:tcPr>
                </a:tc>
                <a:tc>
                  <a:txBody>
                    <a:bodyPr/>
                    <a:lstStyle/>
                    <a:p>
                      <a:pPr algn="ctr"/>
                      <a:r>
                        <a:rPr kumimoji="1" lang="ja-JP" altLang="en-US" sz="1000" b="0" dirty="0">
                          <a:solidFill>
                            <a:schemeClr val="tx1"/>
                          </a:solidFill>
                          <a:latin typeface="Meiryo UI" panose="020B0604030504040204" pitchFamily="50" charset="-128"/>
                          <a:ea typeface="Meiryo UI" panose="020B0604030504040204" pitchFamily="50" charset="-128"/>
                        </a:rPr>
                        <a:t>供給電力量</a:t>
                      </a:r>
                      <a:endParaRPr kumimoji="1" lang="en-US" altLang="ja-JP"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3032533737"/>
                  </a:ext>
                </a:extLst>
              </a:tr>
              <a:tr h="109946">
                <a:tc rowSpan="2">
                  <a:txBody>
                    <a:bodyPr/>
                    <a:lstStyle/>
                    <a:p>
                      <a:pPr algn="ctr"/>
                      <a:r>
                        <a:rPr kumimoji="1" lang="en-US" altLang="ja-JP" sz="1000" b="0" dirty="0">
                          <a:latin typeface="Meiryo UI" panose="020B0604030504040204" pitchFamily="50" charset="-128"/>
                          <a:ea typeface="Meiryo UI" panose="020B0604030504040204" pitchFamily="50" charset="-128"/>
                        </a:rPr>
                        <a:t>A</a:t>
                      </a:r>
                      <a:r>
                        <a:rPr kumimoji="1" lang="ja-JP" altLang="en-US" sz="1000" b="0" dirty="0">
                          <a:latin typeface="Meiryo UI" panose="020B0604030504040204" pitchFamily="50" charset="-128"/>
                          <a:ea typeface="Meiryo UI" panose="020B0604030504040204" pitchFamily="50" charset="-128"/>
                        </a:rPr>
                        <a:t>社</a:t>
                      </a: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FIP001</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5">
                        <a:lumMod val="20000"/>
                        <a:lumOff val="80000"/>
                      </a:schemeClr>
                    </a:solidFill>
                  </a:tcPr>
                </a:tc>
                <a:tc>
                  <a:txBody>
                    <a:bodyPr/>
                    <a:lstStyle/>
                    <a:p>
                      <a:pPr algn="ctr"/>
                      <a:r>
                        <a:rPr kumimoji="1" lang="en-US" altLang="ja-JP" sz="1000" b="0" dirty="0">
                          <a:latin typeface="Meiryo UI" panose="020B0604030504040204" pitchFamily="50" charset="-128"/>
                          <a:ea typeface="Meiryo UI" panose="020B0604030504040204" pitchFamily="50" charset="-128"/>
                        </a:rPr>
                        <a:t>11111</a:t>
                      </a: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FFFCC"/>
                    </a:solidFill>
                  </a:tcPr>
                </a:tc>
                <a:tc>
                  <a:txBody>
                    <a:bodyPr/>
                    <a:lstStyle/>
                    <a:p>
                      <a:pPr algn="ctr"/>
                      <a:r>
                        <a:rPr kumimoji="1" lang="en-US" altLang="ja-JP" sz="1000" b="0" dirty="0">
                          <a:latin typeface="Meiryo UI" panose="020B0604030504040204" pitchFamily="50" charset="-128"/>
                          <a:ea typeface="Meiryo UI" panose="020B0604030504040204" pitchFamily="50" charset="-128"/>
                        </a:rPr>
                        <a:t>100</a:t>
                      </a: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856444150"/>
                  </a:ext>
                </a:extLst>
              </a:tr>
              <a:tr h="109946">
                <a:tc vMerge="1">
                  <a:txBody>
                    <a:bodyPr/>
                    <a:lstStyle/>
                    <a:p>
                      <a:pPr algn="ctr"/>
                      <a:endParaRPr kumimoji="1" lang="ja-JP" altLang="en-US" sz="1000" b="0" dirty="0">
                        <a:latin typeface="Meiryo UI" panose="020B0604030504040204" pitchFamily="50" charset="-128"/>
                        <a:ea typeface="Meiryo UI" panose="020B0604030504040204" pitchFamily="50" charset="-128"/>
                      </a:endParaRPr>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FIP002</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5">
                        <a:lumMod val="20000"/>
                        <a:lumOff val="80000"/>
                      </a:schemeClr>
                    </a:solidFill>
                  </a:tcPr>
                </a:tc>
                <a:tc>
                  <a:txBody>
                    <a:bodyPr/>
                    <a:lstStyle/>
                    <a:p>
                      <a:pPr algn="ctr"/>
                      <a:r>
                        <a:rPr kumimoji="1" lang="en-US" altLang="ja-JP" sz="1000" b="0" dirty="0">
                          <a:latin typeface="Meiryo UI" panose="020B0604030504040204" pitchFamily="50" charset="-128"/>
                          <a:ea typeface="Meiryo UI" panose="020B0604030504040204" pitchFamily="50" charset="-128"/>
                        </a:rPr>
                        <a:t>22222</a:t>
                      </a: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FFFCC"/>
                    </a:solidFill>
                  </a:tcPr>
                </a:tc>
                <a:tc>
                  <a:txBody>
                    <a:bodyPr/>
                    <a:lstStyle/>
                    <a:p>
                      <a:pPr algn="ctr"/>
                      <a:r>
                        <a:rPr kumimoji="1" lang="en-US" altLang="ja-JP" sz="1000" b="0" dirty="0">
                          <a:latin typeface="Meiryo UI" panose="020B0604030504040204" pitchFamily="50" charset="-128"/>
                          <a:ea typeface="Meiryo UI" panose="020B0604030504040204" pitchFamily="50" charset="-128"/>
                        </a:rPr>
                        <a:t>100</a:t>
                      </a: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84529833"/>
                  </a:ext>
                </a:extLst>
              </a:tr>
              <a:tr h="109946">
                <a:tc rowSpan="2">
                  <a:txBody>
                    <a:bodyPr/>
                    <a:lstStyle/>
                    <a:p>
                      <a:pPr algn="ctr"/>
                      <a:r>
                        <a:rPr kumimoji="1" lang="en-US" altLang="ja-JP" sz="1000" b="0" dirty="0">
                          <a:latin typeface="Meiryo UI" panose="020B0604030504040204" pitchFamily="50" charset="-128"/>
                          <a:ea typeface="Meiryo UI" panose="020B0604030504040204" pitchFamily="50" charset="-128"/>
                        </a:rPr>
                        <a:t>B</a:t>
                      </a:r>
                      <a:r>
                        <a:rPr kumimoji="1" lang="ja-JP" altLang="en-US" sz="1000" b="0" dirty="0">
                          <a:latin typeface="Meiryo UI" panose="020B0604030504040204" pitchFamily="50" charset="-128"/>
                          <a:ea typeface="Meiryo UI" panose="020B0604030504040204" pitchFamily="50" charset="-128"/>
                        </a:rPr>
                        <a:t>社</a:t>
                      </a:r>
                      <a:endParaRPr kumimoji="1" lang="en-US" altLang="ja-JP" sz="1000" b="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FIP003</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en-US" altLang="ja-JP" sz="1000" b="0" dirty="0">
                          <a:latin typeface="Meiryo UI" panose="020B0604030504040204" pitchFamily="50" charset="-128"/>
                          <a:ea typeface="Meiryo UI" panose="020B0604030504040204" pitchFamily="50" charset="-128"/>
                        </a:rPr>
                        <a:t>33333</a:t>
                      </a:r>
                    </a:p>
                  </a:txBody>
                  <a:tcPr marL="18000" marR="18000" marT="18000" marB="18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FFF99"/>
                    </a:solidFill>
                  </a:tcPr>
                </a:tc>
                <a:tc>
                  <a:txBody>
                    <a:bodyPr/>
                    <a:lstStyle/>
                    <a:p>
                      <a:pPr algn="ctr"/>
                      <a:r>
                        <a:rPr kumimoji="1" lang="en-US" altLang="ja-JP" sz="1000" b="0" dirty="0">
                          <a:latin typeface="Meiryo UI" panose="020B0604030504040204" pitchFamily="50" charset="-128"/>
                          <a:ea typeface="Meiryo UI" panose="020B0604030504040204" pitchFamily="50" charset="-128"/>
                        </a:rPr>
                        <a:t>30</a:t>
                      </a:r>
                    </a:p>
                  </a:txBody>
                  <a:tcPr marL="18000" marR="18000" marT="18000" marB="18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71814667"/>
                  </a:ext>
                </a:extLst>
              </a:tr>
              <a:tr h="109946">
                <a:tc vMerge="1">
                  <a:txBody>
                    <a:bodyPr/>
                    <a:lstStyle/>
                    <a:p>
                      <a:pPr algn="ctr"/>
                      <a:endParaRPr kumimoji="1" lang="en-US" altLang="ja-JP" sz="1000" b="0" dirty="0">
                        <a:latin typeface="Meiryo UI" panose="020B0604030504040204" pitchFamily="50" charset="-128"/>
                        <a:ea typeface="Meiryo UI" panose="020B0604030504040204" pitchFamily="50" charset="-128"/>
                      </a:endParaRPr>
                    </a:p>
                  </a:txBody>
                  <a:tcPr marL="18000" marR="18000" marT="18000" marB="18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FIP004</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en-US" altLang="ja-JP" sz="1000" b="0" dirty="0">
                          <a:latin typeface="Meiryo UI" panose="020B0604030504040204" pitchFamily="50" charset="-128"/>
                          <a:ea typeface="Meiryo UI" panose="020B0604030504040204" pitchFamily="50" charset="-128"/>
                        </a:rPr>
                        <a:t>33333</a:t>
                      </a:r>
                    </a:p>
                  </a:txBody>
                  <a:tcPr marL="18000" marR="18000" marT="18000" marB="18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FFF99"/>
                    </a:solidFill>
                  </a:tcPr>
                </a:tc>
                <a:tc>
                  <a:txBody>
                    <a:bodyPr/>
                    <a:lstStyle/>
                    <a:p>
                      <a:pPr algn="ctr"/>
                      <a:r>
                        <a:rPr kumimoji="1" lang="en-US" altLang="ja-JP" sz="1000" b="0" dirty="0">
                          <a:latin typeface="Meiryo UI" panose="020B0604030504040204" pitchFamily="50" charset="-128"/>
                          <a:ea typeface="Meiryo UI" panose="020B0604030504040204" pitchFamily="50" charset="-128"/>
                        </a:rPr>
                        <a:t>40</a:t>
                      </a:r>
                    </a:p>
                  </a:txBody>
                  <a:tcPr marL="18000" marR="18000" marT="18000" marB="18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696796449"/>
                  </a:ext>
                </a:extLst>
              </a:tr>
            </a:tbl>
          </a:graphicData>
        </a:graphic>
      </p:graphicFrame>
      <p:sp>
        <p:nvSpPr>
          <p:cNvPr id="180" name="四角形: 角を丸くする 179">
            <a:extLst>
              <a:ext uri="{FF2B5EF4-FFF2-40B4-BE49-F238E27FC236}">
                <a16:creationId xmlns:a16="http://schemas.microsoft.com/office/drawing/2014/main" id="{E636850E-778C-48BF-840E-0418150728FD}"/>
              </a:ext>
            </a:extLst>
          </p:cNvPr>
          <p:cNvSpPr/>
          <p:nvPr/>
        </p:nvSpPr>
        <p:spPr>
          <a:xfrm>
            <a:off x="1895193" y="2467195"/>
            <a:ext cx="1510495" cy="319311"/>
          </a:xfrm>
          <a:prstGeom prst="roundRect">
            <a:avLst>
              <a:gd name="adj" fmla="val 6624"/>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000" dirty="0">
                <a:solidFill>
                  <a:schemeClr val="tx1"/>
                </a:solidFill>
                <a:latin typeface="Meiryo UI" panose="020B0604030504040204" pitchFamily="50" charset="-128"/>
                <a:ea typeface="Meiryo UI" panose="020B0604030504040204" pitchFamily="50" charset="-128"/>
              </a:rPr>
              <a:t>＜認定事業者＞</a:t>
            </a:r>
            <a:endParaRPr kumimoji="1" lang="en-US" altLang="ja-JP" sz="1000" dirty="0">
              <a:solidFill>
                <a:schemeClr val="tx1"/>
              </a:solidFill>
              <a:latin typeface="Meiryo UI" panose="020B0604030504040204" pitchFamily="50" charset="-128"/>
              <a:ea typeface="Meiryo UI" panose="020B0604030504040204" pitchFamily="50" charset="-128"/>
            </a:endParaRPr>
          </a:p>
          <a:p>
            <a:pPr algn="ctr"/>
            <a:r>
              <a:rPr lang="ja-JP" altLang="en-US" sz="1000" u="sng" dirty="0">
                <a:solidFill>
                  <a:schemeClr val="tx1"/>
                </a:solidFill>
                <a:latin typeface="Meiryo UI" panose="020B0604030504040204" pitchFamily="50" charset="-128"/>
                <a:ea typeface="Meiryo UI" panose="020B0604030504040204" pitchFamily="50" charset="-128"/>
              </a:rPr>
              <a:t>事業者</a:t>
            </a:r>
            <a:r>
              <a:rPr kumimoji="1" lang="ja-JP" altLang="en-US" sz="1000" u="sng" dirty="0">
                <a:solidFill>
                  <a:schemeClr val="tx1"/>
                </a:solidFill>
                <a:latin typeface="Meiryo UI" panose="020B0604030504040204" pitchFamily="50" charset="-128"/>
                <a:ea typeface="Meiryo UI" panose="020B0604030504040204" pitchFamily="50" charset="-128"/>
              </a:rPr>
              <a:t>にて申請登録</a:t>
            </a:r>
          </a:p>
        </p:txBody>
      </p:sp>
      <p:graphicFrame>
        <p:nvGraphicFramePr>
          <p:cNvPr id="182" name="表 181">
            <a:extLst>
              <a:ext uri="{FF2B5EF4-FFF2-40B4-BE49-F238E27FC236}">
                <a16:creationId xmlns:a16="http://schemas.microsoft.com/office/drawing/2014/main" id="{4D44228D-7399-4D96-9074-88BA6C8DF7A6}"/>
              </a:ext>
            </a:extLst>
          </p:cNvPr>
          <p:cNvGraphicFramePr>
            <a:graphicFrameLocks noGrp="1"/>
          </p:cNvGraphicFramePr>
          <p:nvPr/>
        </p:nvGraphicFramePr>
        <p:xfrm>
          <a:off x="1860803" y="2819686"/>
          <a:ext cx="1563739" cy="1246800"/>
        </p:xfrm>
        <a:graphic>
          <a:graphicData uri="http://schemas.openxmlformats.org/drawingml/2006/table">
            <a:tbl>
              <a:tblPr firstRow="1" bandRow="1">
                <a:tableStyleId>{2D5ABB26-0587-4C30-8999-92F81FD0307C}</a:tableStyleId>
              </a:tblPr>
              <a:tblGrid>
                <a:gridCol w="459863">
                  <a:extLst>
                    <a:ext uri="{9D8B030D-6E8A-4147-A177-3AD203B41FA5}">
                      <a16:colId xmlns:a16="http://schemas.microsoft.com/office/drawing/2014/main" val="2815976032"/>
                    </a:ext>
                  </a:extLst>
                </a:gridCol>
                <a:gridCol w="517013">
                  <a:extLst>
                    <a:ext uri="{9D8B030D-6E8A-4147-A177-3AD203B41FA5}">
                      <a16:colId xmlns:a16="http://schemas.microsoft.com/office/drawing/2014/main" val="2723065059"/>
                    </a:ext>
                  </a:extLst>
                </a:gridCol>
                <a:gridCol w="586863">
                  <a:extLst>
                    <a:ext uri="{9D8B030D-6E8A-4147-A177-3AD203B41FA5}">
                      <a16:colId xmlns:a16="http://schemas.microsoft.com/office/drawing/2014/main" val="2343279064"/>
                    </a:ext>
                  </a:extLst>
                </a:gridCol>
              </a:tblGrid>
              <a:tr h="334448">
                <a:tc>
                  <a:txBody>
                    <a:bodyPr/>
                    <a:lstStyle/>
                    <a:p>
                      <a:pPr algn="ctr"/>
                      <a:r>
                        <a:rPr kumimoji="1" lang="ja-JP" altLang="en-US" sz="1000" b="0" dirty="0">
                          <a:solidFill>
                            <a:schemeClr val="tx1"/>
                          </a:solidFill>
                          <a:latin typeface="Meiryo UI" panose="020B0604030504040204" pitchFamily="50" charset="-128"/>
                          <a:ea typeface="Meiryo UI" panose="020B0604030504040204" pitchFamily="50" charset="-128"/>
                        </a:rPr>
                        <a:t>事業者</a:t>
                      </a: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1000" b="0" dirty="0">
                          <a:solidFill>
                            <a:schemeClr val="bg1"/>
                          </a:solidFill>
                          <a:latin typeface="Meiryo UI" panose="020B0604030504040204" pitchFamily="50" charset="-128"/>
                          <a:ea typeface="Meiryo UI" panose="020B0604030504040204" pitchFamily="50" charset="-128"/>
                        </a:rPr>
                        <a:t>設備</a:t>
                      </a:r>
                      <a:r>
                        <a:rPr kumimoji="1" lang="en-US" altLang="ja-JP" sz="1000" b="0" dirty="0">
                          <a:solidFill>
                            <a:schemeClr val="bg1"/>
                          </a:solidFill>
                          <a:latin typeface="Meiryo UI" panose="020B0604030504040204" pitchFamily="50" charset="-128"/>
                          <a:ea typeface="Meiryo UI" panose="020B0604030504040204" pitchFamily="50" charset="-128"/>
                        </a:rPr>
                        <a:t>ID</a:t>
                      </a:r>
                    </a:p>
                    <a:p>
                      <a:pPr algn="ctr"/>
                      <a:r>
                        <a:rPr kumimoji="1" lang="en-US" altLang="ja-JP" sz="1000" b="0" dirty="0">
                          <a:solidFill>
                            <a:schemeClr val="bg1"/>
                          </a:solidFill>
                          <a:latin typeface="Meiryo UI" panose="020B0604030504040204" pitchFamily="50" charset="-128"/>
                          <a:ea typeface="Meiryo UI" panose="020B0604030504040204" pitchFamily="50" charset="-128"/>
                        </a:rPr>
                        <a:t>(※1)</a:t>
                      </a:r>
                      <a:endParaRPr kumimoji="1" lang="ja-JP" altLang="en-US" sz="1000" b="0" dirty="0">
                        <a:solidFill>
                          <a:schemeClr val="bg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5">
                        <a:lumMod val="75000"/>
                      </a:schemeClr>
                    </a:solidFill>
                  </a:tcPr>
                </a:tc>
                <a:tc>
                  <a:txBody>
                    <a:bodyPr/>
                    <a:lstStyle/>
                    <a:p>
                      <a:pPr algn="ctr"/>
                      <a:r>
                        <a:rPr kumimoji="1" lang="ja-JP" altLang="en-US" sz="1000" b="0" dirty="0">
                          <a:solidFill>
                            <a:schemeClr val="bg1"/>
                          </a:solidFill>
                          <a:latin typeface="Meiryo UI" panose="020B0604030504040204" pitchFamily="50" charset="-128"/>
                          <a:ea typeface="Meiryo UI" panose="020B0604030504040204" pitchFamily="50" charset="-128"/>
                        </a:rPr>
                        <a:t>受電地点</a:t>
                      </a:r>
                      <a:endParaRPr kumimoji="1" lang="en-US" altLang="ja-JP" sz="1000" b="0" dirty="0">
                        <a:solidFill>
                          <a:schemeClr val="bg1"/>
                        </a:solidFill>
                        <a:latin typeface="Meiryo UI" panose="020B0604030504040204" pitchFamily="50" charset="-128"/>
                        <a:ea typeface="Meiryo UI" panose="020B0604030504040204" pitchFamily="50" charset="-128"/>
                      </a:endParaRPr>
                    </a:p>
                    <a:p>
                      <a:pPr algn="ctr"/>
                      <a:r>
                        <a:rPr kumimoji="1" lang="ja-JP" altLang="en-US" sz="1000" b="0" dirty="0">
                          <a:solidFill>
                            <a:schemeClr val="bg1"/>
                          </a:solidFill>
                          <a:latin typeface="Meiryo UI" panose="020B0604030504040204" pitchFamily="50" charset="-128"/>
                          <a:ea typeface="Meiryo UI" panose="020B0604030504040204" pitchFamily="50" charset="-128"/>
                        </a:rPr>
                        <a:t>特定番号</a:t>
                      </a:r>
                      <a:endParaRPr kumimoji="1" lang="en-US" altLang="ja-JP" sz="1000" b="0" dirty="0">
                        <a:solidFill>
                          <a:schemeClr val="bg1"/>
                        </a:solidFill>
                        <a:latin typeface="Meiryo UI" panose="020B0604030504040204" pitchFamily="50" charset="-128"/>
                        <a:ea typeface="Meiryo UI" panose="020B0604030504040204" pitchFamily="50" charset="-128"/>
                      </a:endParaRPr>
                    </a:p>
                    <a:p>
                      <a:pPr algn="ctr"/>
                      <a:r>
                        <a:rPr kumimoji="1" lang="en-US" altLang="ja-JP" sz="1000" b="0" dirty="0">
                          <a:solidFill>
                            <a:schemeClr val="bg1"/>
                          </a:solidFill>
                          <a:latin typeface="Meiryo UI" panose="020B0604030504040204" pitchFamily="50" charset="-128"/>
                          <a:ea typeface="Meiryo UI" panose="020B0604030504040204" pitchFamily="50" charset="-128"/>
                        </a:rPr>
                        <a:t>(※2)</a:t>
                      </a:r>
                      <a:endParaRPr kumimoji="1" lang="ja-JP" altLang="en-US" sz="1000" b="0" dirty="0">
                        <a:solidFill>
                          <a:schemeClr val="bg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CC6600"/>
                    </a:solidFill>
                  </a:tcPr>
                </a:tc>
                <a:extLst>
                  <a:ext uri="{0D108BD9-81ED-4DB2-BD59-A6C34878D82A}">
                    <a16:rowId xmlns:a16="http://schemas.microsoft.com/office/drawing/2014/main" val="3032533737"/>
                  </a:ext>
                </a:extLst>
              </a:tr>
              <a:tr h="109946">
                <a:tc rowSpan="2">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A</a:t>
                      </a:r>
                      <a:r>
                        <a:rPr kumimoji="1" lang="ja-JP" altLang="en-US" sz="1000" b="0" dirty="0">
                          <a:solidFill>
                            <a:schemeClr val="tx1"/>
                          </a:solidFill>
                          <a:latin typeface="Meiryo UI" panose="020B0604030504040204" pitchFamily="50" charset="-128"/>
                          <a:ea typeface="Meiryo UI" panose="020B0604030504040204" pitchFamily="50" charset="-128"/>
                        </a:rPr>
                        <a:t>社</a:t>
                      </a: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FIP001</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5">
                        <a:lumMod val="20000"/>
                        <a:lumOff val="80000"/>
                      </a:schemeClr>
                    </a:solidFill>
                  </a:tcPr>
                </a:tc>
                <a:tc>
                  <a:txBody>
                    <a:bodyPr/>
                    <a:lstStyle/>
                    <a:p>
                      <a:pPr algn="ctr"/>
                      <a:r>
                        <a:rPr kumimoji="1" lang="en-US" altLang="ja-JP" sz="1000" b="0" dirty="0">
                          <a:latin typeface="Meiryo UI" panose="020B0604030504040204" pitchFamily="50" charset="-128"/>
                          <a:ea typeface="Meiryo UI" panose="020B0604030504040204" pitchFamily="50" charset="-128"/>
                        </a:rPr>
                        <a:t>11111</a:t>
                      </a: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FFFCC"/>
                    </a:solidFill>
                  </a:tcPr>
                </a:tc>
                <a:extLst>
                  <a:ext uri="{0D108BD9-81ED-4DB2-BD59-A6C34878D82A}">
                    <a16:rowId xmlns:a16="http://schemas.microsoft.com/office/drawing/2014/main" val="2856444150"/>
                  </a:ext>
                </a:extLst>
              </a:tr>
              <a:tr h="109946">
                <a:tc vMerge="1">
                  <a:txBody>
                    <a:bodyPr/>
                    <a:lstStyle/>
                    <a:p>
                      <a:pPr algn="ct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FIP002</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5">
                        <a:lumMod val="20000"/>
                        <a:lumOff val="80000"/>
                      </a:schemeClr>
                    </a:solidFill>
                  </a:tcPr>
                </a:tc>
                <a:tc>
                  <a:txBody>
                    <a:bodyPr/>
                    <a:lstStyle/>
                    <a:p>
                      <a:pPr algn="ctr"/>
                      <a:r>
                        <a:rPr kumimoji="1" lang="en-US" altLang="ja-JP" sz="1000" b="0" dirty="0">
                          <a:latin typeface="Meiryo UI" panose="020B0604030504040204" pitchFamily="50" charset="-128"/>
                          <a:ea typeface="Meiryo UI" panose="020B0604030504040204" pitchFamily="50" charset="-128"/>
                        </a:rPr>
                        <a:t>22222</a:t>
                      </a: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FFFCC"/>
                    </a:solidFill>
                  </a:tcPr>
                </a:tc>
                <a:extLst>
                  <a:ext uri="{0D108BD9-81ED-4DB2-BD59-A6C34878D82A}">
                    <a16:rowId xmlns:a16="http://schemas.microsoft.com/office/drawing/2014/main" val="1984529833"/>
                  </a:ext>
                </a:extLst>
              </a:tr>
              <a:tr h="109946">
                <a:tc rowSpan="2">
                  <a:txBody>
                    <a:bodyPr/>
                    <a:lstStyle/>
                    <a:p>
                      <a:pPr algn="ctr"/>
                      <a:r>
                        <a:rPr kumimoji="1" lang="en-US" altLang="ja-JP" sz="1000" b="0" dirty="0">
                          <a:latin typeface="Meiryo UI" panose="020B0604030504040204" pitchFamily="50" charset="-128"/>
                          <a:ea typeface="Meiryo UI" panose="020B0604030504040204" pitchFamily="50" charset="-128"/>
                        </a:rPr>
                        <a:t>B</a:t>
                      </a:r>
                      <a:r>
                        <a:rPr kumimoji="1" lang="ja-JP" altLang="en-US" sz="1000" b="0" dirty="0">
                          <a:latin typeface="Meiryo UI" panose="020B0604030504040204" pitchFamily="50" charset="-128"/>
                          <a:ea typeface="Meiryo UI" panose="020B0604030504040204" pitchFamily="50" charset="-128"/>
                        </a:rPr>
                        <a:t>社</a:t>
                      </a:r>
                      <a:endParaRPr kumimoji="1" lang="en-US" altLang="ja-JP" sz="1000" b="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en-US" altLang="ja-JP" sz="1000" b="0" dirty="0">
                          <a:latin typeface="Meiryo UI" panose="020B0604030504040204" pitchFamily="50" charset="-128"/>
                          <a:ea typeface="Meiryo UI" panose="020B0604030504040204" pitchFamily="50" charset="-128"/>
                        </a:rPr>
                        <a:t>FIP003</a:t>
                      </a:r>
                    </a:p>
                  </a:txBody>
                  <a:tcPr marL="18000" marR="18000" marT="18000" marB="18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en-US" altLang="ja-JP" sz="1000" b="0" dirty="0">
                          <a:latin typeface="Meiryo UI" panose="020B0604030504040204" pitchFamily="50" charset="-128"/>
                          <a:ea typeface="Meiryo UI" panose="020B0604030504040204" pitchFamily="50" charset="-128"/>
                        </a:rPr>
                        <a:t>33333</a:t>
                      </a: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FFF99"/>
                    </a:solidFill>
                  </a:tcPr>
                </a:tc>
                <a:extLst>
                  <a:ext uri="{0D108BD9-81ED-4DB2-BD59-A6C34878D82A}">
                    <a16:rowId xmlns:a16="http://schemas.microsoft.com/office/drawing/2014/main" val="1545470753"/>
                  </a:ext>
                </a:extLst>
              </a:tr>
              <a:tr h="109946">
                <a:tc vMerge="1">
                  <a:txBody>
                    <a:bodyPr/>
                    <a:lstStyle/>
                    <a:p>
                      <a:pPr algn="ctr"/>
                      <a:endParaRPr kumimoji="1" lang="en-US" altLang="ja-JP" sz="1000" b="0" dirty="0">
                        <a:latin typeface="Meiryo UI" panose="020B0604030504040204" pitchFamily="50" charset="-128"/>
                        <a:ea typeface="Meiryo UI" panose="020B0604030504040204" pitchFamily="50" charset="-128"/>
                      </a:endParaRPr>
                    </a:p>
                  </a:txBody>
                  <a:tcPr marL="18000" marR="18000" marT="18000" marB="18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en-US" altLang="ja-JP" sz="1000" b="0" dirty="0">
                          <a:latin typeface="Meiryo UI" panose="020B0604030504040204" pitchFamily="50" charset="-128"/>
                          <a:ea typeface="Meiryo UI" panose="020B0604030504040204" pitchFamily="50" charset="-128"/>
                        </a:rPr>
                        <a:t>FIP004</a:t>
                      </a:r>
                    </a:p>
                  </a:txBody>
                  <a:tcPr marL="18000" marR="18000" marT="18000" marB="18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en-US" altLang="ja-JP" sz="1000" b="0" dirty="0">
                          <a:latin typeface="Meiryo UI" panose="020B0604030504040204" pitchFamily="50" charset="-128"/>
                          <a:ea typeface="Meiryo UI" panose="020B0604030504040204" pitchFamily="50" charset="-128"/>
                        </a:rPr>
                        <a:t>33333</a:t>
                      </a: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FFF99"/>
                    </a:solidFill>
                  </a:tcPr>
                </a:tc>
                <a:extLst>
                  <a:ext uri="{0D108BD9-81ED-4DB2-BD59-A6C34878D82A}">
                    <a16:rowId xmlns:a16="http://schemas.microsoft.com/office/drawing/2014/main" val="1972422313"/>
                  </a:ext>
                </a:extLst>
              </a:tr>
            </a:tbl>
          </a:graphicData>
        </a:graphic>
      </p:graphicFrame>
      <p:sp>
        <p:nvSpPr>
          <p:cNvPr id="184" name="四角形: 角を丸くする 183">
            <a:extLst>
              <a:ext uri="{FF2B5EF4-FFF2-40B4-BE49-F238E27FC236}">
                <a16:creationId xmlns:a16="http://schemas.microsoft.com/office/drawing/2014/main" id="{6CDEBA8B-31B4-4A10-8798-5B50A7245D4F}"/>
              </a:ext>
            </a:extLst>
          </p:cNvPr>
          <p:cNvSpPr/>
          <p:nvPr/>
        </p:nvSpPr>
        <p:spPr>
          <a:xfrm>
            <a:off x="6099528" y="6059858"/>
            <a:ext cx="3554610" cy="623201"/>
          </a:xfrm>
          <a:prstGeom prst="roundRect">
            <a:avLst>
              <a:gd name="adj" fmla="val 6624"/>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en-US" altLang="ja-JP" sz="1000" dirty="0">
                <a:solidFill>
                  <a:schemeClr val="tx1"/>
                </a:solidFill>
                <a:latin typeface="Meiryo UI" panose="020B0604030504040204" pitchFamily="50" charset="-128"/>
                <a:ea typeface="Meiryo UI" panose="020B0604030504040204" pitchFamily="50" charset="-128"/>
              </a:rPr>
              <a:t>※1</a:t>
            </a:r>
            <a:r>
              <a:rPr lang="ja-JP" altLang="en-US" sz="1000" dirty="0">
                <a:solidFill>
                  <a:schemeClr val="tx1"/>
                </a:solidFill>
                <a:latin typeface="Meiryo UI" panose="020B0604030504040204" pitchFamily="50" charset="-128"/>
                <a:ea typeface="Meiryo UI" panose="020B0604030504040204" pitchFamily="50" charset="-128"/>
              </a:rPr>
              <a:t> 経済産業省からの認可連絡時に設備</a:t>
            </a:r>
            <a:r>
              <a:rPr lang="en-US" altLang="ja-JP" sz="1000" dirty="0">
                <a:solidFill>
                  <a:schemeClr val="tx1"/>
                </a:solidFill>
                <a:latin typeface="Meiryo UI" panose="020B0604030504040204" pitchFamily="50" charset="-128"/>
                <a:ea typeface="Meiryo UI" panose="020B0604030504040204" pitchFamily="50" charset="-128"/>
              </a:rPr>
              <a:t>ID</a:t>
            </a:r>
            <a:r>
              <a:rPr lang="ja-JP" altLang="en-US" sz="1000" dirty="0">
                <a:solidFill>
                  <a:schemeClr val="tx1"/>
                </a:solidFill>
                <a:latin typeface="Meiryo UI" panose="020B0604030504040204" pitchFamily="50" charset="-128"/>
                <a:ea typeface="Meiryo UI" panose="020B0604030504040204" pitchFamily="50" charset="-128"/>
              </a:rPr>
              <a:t>を通達</a:t>
            </a:r>
            <a:endParaRPr lang="en-US" altLang="ja-JP" sz="1000" dirty="0">
              <a:solidFill>
                <a:schemeClr val="tx1"/>
              </a:solidFill>
              <a:latin typeface="Meiryo UI" panose="020B0604030504040204" pitchFamily="50" charset="-128"/>
              <a:ea typeface="Meiryo UI" panose="020B0604030504040204" pitchFamily="50" charset="-128"/>
            </a:endParaRPr>
          </a:p>
          <a:p>
            <a:r>
              <a:rPr kumimoji="1" lang="en-US" altLang="ja-JP" sz="1000" dirty="0">
                <a:solidFill>
                  <a:schemeClr val="tx1"/>
                </a:solidFill>
                <a:latin typeface="Meiryo UI" panose="020B0604030504040204" pitchFamily="50" charset="-128"/>
                <a:ea typeface="Meiryo UI" panose="020B0604030504040204" pitchFamily="50" charset="-128"/>
              </a:rPr>
              <a:t>※2 </a:t>
            </a:r>
            <a:r>
              <a:rPr kumimoji="1" lang="ja-JP" altLang="en-US" sz="1000" dirty="0">
                <a:solidFill>
                  <a:schemeClr val="tx1"/>
                </a:solidFill>
                <a:latin typeface="Meiryo UI" panose="020B0604030504040204" pitchFamily="50" charset="-128"/>
                <a:ea typeface="Meiryo UI" panose="020B0604030504040204" pitchFamily="50" charset="-128"/>
              </a:rPr>
              <a:t>発電量調整供給契約時に受電地点特定番号を通達</a:t>
            </a:r>
            <a:endParaRPr kumimoji="1" lang="en-US" altLang="ja-JP" sz="1000" dirty="0">
              <a:solidFill>
                <a:schemeClr val="tx1"/>
              </a:solidFill>
              <a:latin typeface="Meiryo UI" panose="020B0604030504040204" pitchFamily="50" charset="-128"/>
              <a:ea typeface="Meiryo UI" panose="020B0604030504040204" pitchFamily="50" charset="-128"/>
            </a:endParaRPr>
          </a:p>
          <a:p>
            <a:r>
              <a:rPr kumimoji="1" lang="en-US" altLang="ja-JP" sz="1000" dirty="0">
                <a:solidFill>
                  <a:schemeClr val="tx1"/>
                </a:solidFill>
                <a:latin typeface="Meiryo UI" panose="020B0604030504040204" pitchFamily="50" charset="-128"/>
                <a:ea typeface="Meiryo UI" panose="020B0604030504040204" pitchFamily="50" charset="-128"/>
              </a:rPr>
              <a:t>※3 </a:t>
            </a:r>
            <a:r>
              <a:rPr lang="en-US" altLang="ja-JP" sz="1000" dirty="0">
                <a:solidFill>
                  <a:schemeClr val="tx1"/>
                </a:solidFill>
                <a:latin typeface="Meiryo UI" panose="020B0604030504040204" pitchFamily="50" charset="-128"/>
                <a:ea typeface="Meiryo UI" panose="020B0604030504040204" pitchFamily="50" charset="-128"/>
              </a:rPr>
              <a:t>FIP</a:t>
            </a:r>
            <a:r>
              <a:rPr lang="ja-JP" altLang="en-US" sz="1000" dirty="0">
                <a:solidFill>
                  <a:schemeClr val="tx1"/>
                </a:solidFill>
                <a:latin typeface="Meiryo UI" panose="020B0604030504040204" pitchFamily="50" charset="-128"/>
                <a:ea typeface="Meiryo UI" panose="020B0604030504040204" pitchFamily="50" charset="-128"/>
              </a:rPr>
              <a:t>電源以外の電源を含む供給電力量を広域機関に連絡</a:t>
            </a:r>
            <a:endParaRPr kumimoji="1" lang="en-US" altLang="ja-JP" sz="1000" dirty="0">
              <a:solidFill>
                <a:schemeClr val="tx1"/>
              </a:solidFill>
              <a:latin typeface="Meiryo UI" panose="020B0604030504040204" pitchFamily="50" charset="-128"/>
              <a:ea typeface="Meiryo UI" panose="020B0604030504040204" pitchFamily="50" charset="-128"/>
            </a:endParaRPr>
          </a:p>
        </p:txBody>
      </p:sp>
      <p:sp>
        <p:nvSpPr>
          <p:cNvPr id="186" name="矢印: 上 185">
            <a:extLst>
              <a:ext uri="{FF2B5EF4-FFF2-40B4-BE49-F238E27FC236}">
                <a16:creationId xmlns:a16="http://schemas.microsoft.com/office/drawing/2014/main" id="{131BA8EC-A48E-41E6-B7A4-3C07704C50B2}"/>
              </a:ext>
            </a:extLst>
          </p:cNvPr>
          <p:cNvSpPr/>
          <p:nvPr/>
        </p:nvSpPr>
        <p:spPr>
          <a:xfrm rot="5400000">
            <a:off x="1534307" y="3187983"/>
            <a:ext cx="263950" cy="209572"/>
          </a:xfrm>
          <a:prstGeom prst="upArrow">
            <a:avLst/>
          </a:prstGeom>
          <a:solidFill>
            <a:schemeClr val="tx1">
              <a:lumMod val="50000"/>
              <a:lumOff val="50000"/>
            </a:schemeClr>
          </a:solidFill>
          <a:ln w="19050" cap="flat" cmpd="sng" algn="ctr">
            <a:noFill/>
            <a:prstDash val="solid"/>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sp>
        <p:nvSpPr>
          <p:cNvPr id="187" name="四角形: 角を丸くする 186">
            <a:extLst>
              <a:ext uri="{FF2B5EF4-FFF2-40B4-BE49-F238E27FC236}">
                <a16:creationId xmlns:a16="http://schemas.microsoft.com/office/drawing/2014/main" id="{1F9EB412-B601-4B52-97BA-7BFECE4B4A80}"/>
              </a:ext>
            </a:extLst>
          </p:cNvPr>
          <p:cNvSpPr/>
          <p:nvPr/>
        </p:nvSpPr>
        <p:spPr>
          <a:xfrm>
            <a:off x="1396400" y="3477544"/>
            <a:ext cx="527346" cy="288544"/>
          </a:xfrm>
          <a:prstGeom prst="roundRect">
            <a:avLst>
              <a:gd name="adj" fmla="val 6624"/>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000" dirty="0">
                <a:solidFill>
                  <a:schemeClr val="tx1"/>
                </a:solidFill>
                <a:latin typeface="Meiryo UI" panose="020B0604030504040204" pitchFamily="50" charset="-128"/>
                <a:ea typeface="Meiryo UI" panose="020B0604030504040204" pitchFamily="50" charset="-128"/>
              </a:rPr>
              <a:t>認可</a:t>
            </a:r>
            <a:endParaRPr kumimoji="1" lang="en-US" altLang="ja-JP" sz="1000" dirty="0">
              <a:solidFill>
                <a:schemeClr val="tx1"/>
              </a:solidFill>
              <a:latin typeface="Meiryo UI" panose="020B0604030504040204" pitchFamily="50" charset="-128"/>
              <a:ea typeface="Meiryo UI" panose="020B0604030504040204" pitchFamily="50" charset="-128"/>
            </a:endParaRPr>
          </a:p>
          <a:p>
            <a:pPr algn="ctr"/>
            <a:r>
              <a:rPr kumimoji="1" lang="en-US" altLang="ja-JP" sz="1000" dirty="0">
                <a:solidFill>
                  <a:schemeClr val="tx1"/>
                </a:solidFill>
                <a:latin typeface="Meiryo UI" panose="020B0604030504040204" pitchFamily="50" charset="-128"/>
                <a:ea typeface="Meiryo UI" panose="020B0604030504040204" pitchFamily="50" charset="-128"/>
              </a:rPr>
              <a:t>(※1)</a:t>
            </a:r>
            <a:endParaRPr kumimoji="1" lang="ja-JP" altLang="en-US" sz="1100" dirty="0">
              <a:solidFill>
                <a:schemeClr val="tx1"/>
              </a:solidFill>
              <a:latin typeface="Meiryo UI" panose="020B0604030504040204" pitchFamily="50" charset="-128"/>
              <a:ea typeface="Meiryo UI" panose="020B0604030504040204" pitchFamily="50" charset="-128"/>
            </a:endParaRPr>
          </a:p>
        </p:txBody>
      </p:sp>
      <p:sp>
        <p:nvSpPr>
          <p:cNvPr id="188" name="矢印: 左右 187">
            <a:extLst>
              <a:ext uri="{FF2B5EF4-FFF2-40B4-BE49-F238E27FC236}">
                <a16:creationId xmlns:a16="http://schemas.microsoft.com/office/drawing/2014/main" id="{9BE129E9-EE0F-459B-8983-6F955AF0925F}"/>
              </a:ext>
            </a:extLst>
          </p:cNvPr>
          <p:cNvSpPr/>
          <p:nvPr/>
        </p:nvSpPr>
        <p:spPr>
          <a:xfrm rot="5400000">
            <a:off x="2029368" y="4085037"/>
            <a:ext cx="177664" cy="246021"/>
          </a:xfrm>
          <a:prstGeom prst="leftRightArrow">
            <a:avLst>
              <a:gd name="adj1" fmla="val 55350"/>
              <a:gd name="adj2" fmla="val 33952"/>
            </a:avLst>
          </a:prstGeom>
          <a:solidFill>
            <a:schemeClr val="tx1">
              <a:lumMod val="50000"/>
              <a:lumOff val="50000"/>
            </a:schemeClr>
          </a:solidFill>
          <a:ln w="19050" cap="flat" cmpd="sng" algn="ctr">
            <a:noFill/>
            <a:prstDash val="solid"/>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sp>
        <p:nvSpPr>
          <p:cNvPr id="189" name="四角形: 角を丸くする 188">
            <a:extLst>
              <a:ext uri="{FF2B5EF4-FFF2-40B4-BE49-F238E27FC236}">
                <a16:creationId xmlns:a16="http://schemas.microsoft.com/office/drawing/2014/main" id="{E832B7B7-0544-4FA1-AF72-2E66F51C7B94}"/>
              </a:ext>
            </a:extLst>
          </p:cNvPr>
          <p:cNvSpPr/>
          <p:nvPr/>
        </p:nvSpPr>
        <p:spPr>
          <a:xfrm>
            <a:off x="2232014" y="4067410"/>
            <a:ext cx="1058659" cy="259825"/>
          </a:xfrm>
          <a:prstGeom prst="roundRect">
            <a:avLst>
              <a:gd name="adj" fmla="val 6624"/>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000" dirty="0">
                <a:solidFill>
                  <a:schemeClr val="tx1"/>
                </a:solidFill>
                <a:latin typeface="Meiryo UI" panose="020B0604030504040204" pitchFamily="50" charset="-128"/>
                <a:ea typeface="Meiryo UI" panose="020B0604030504040204" pitchFamily="50" charset="-128"/>
              </a:rPr>
              <a:t>発調</a:t>
            </a:r>
            <a:r>
              <a:rPr kumimoji="1" lang="ja-JP" altLang="en-US" sz="1000" dirty="0">
                <a:solidFill>
                  <a:schemeClr val="tx1"/>
                </a:solidFill>
                <a:latin typeface="Meiryo UI" panose="020B0604030504040204" pitchFamily="50" charset="-128"/>
                <a:ea typeface="Meiryo UI" panose="020B0604030504040204" pitchFamily="50" charset="-128"/>
              </a:rPr>
              <a:t>契約</a:t>
            </a:r>
            <a:r>
              <a:rPr kumimoji="1" lang="en-US" altLang="ja-JP" sz="1000" dirty="0">
                <a:solidFill>
                  <a:schemeClr val="tx1"/>
                </a:solidFill>
                <a:latin typeface="Meiryo UI" panose="020B0604030504040204" pitchFamily="50" charset="-128"/>
                <a:ea typeface="Meiryo UI" panose="020B0604030504040204" pitchFamily="50" charset="-128"/>
              </a:rPr>
              <a:t>(※2)</a:t>
            </a:r>
            <a:endParaRPr kumimoji="1" lang="ja-JP" altLang="en-US" sz="1100" dirty="0">
              <a:solidFill>
                <a:schemeClr val="tx1"/>
              </a:solidFill>
              <a:latin typeface="Meiryo UI" panose="020B0604030504040204" pitchFamily="50" charset="-128"/>
              <a:ea typeface="Meiryo UI" panose="020B0604030504040204" pitchFamily="50" charset="-128"/>
            </a:endParaRPr>
          </a:p>
        </p:txBody>
      </p:sp>
      <p:sp>
        <p:nvSpPr>
          <p:cNvPr id="192" name="正方形/長方形 191">
            <a:extLst>
              <a:ext uri="{FF2B5EF4-FFF2-40B4-BE49-F238E27FC236}">
                <a16:creationId xmlns:a16="http://schemas.microsoft.com/office/drawing/2014/main" id="{A333C795-B413-47E3-B8A3-6973E556F968}"/>
              </a:ext>
            </a:extLst>
          </p:cNvPr>
          <p:cNvSpPr/>
          <p:nvPr/>
        </p:nvSpPr>
        <p:spPr>
          <a:xfrm>
            <a:off x="1719958" y="5042228"/>
            <a:ext cx="1368011" cy="210379"/>
          </a:xfrm>
          <a:prstGeom prst="rect">
            <a:avLst/>
          </a:prstGeom>
          <a:noFill/>
          <a:ln w="19050" cap="flat" cmpd="sng" algn="ctr">
            <a:solidFill>
              <a:srgbClr val="FF0000"/>
            </a:solidFill>
            <a:prstDash val="dash"/>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sp>
        <p:nvSpPr>
          <p:cNvPr id="193" name="正方形/長方形 192">
            <a:extLst>
              <a:ext uri="{FF2B5EF4-FFF2-40B4-BE49-F238E27FC236}">
                <a16:creationId xmlns:a16="http://schemas.microsoft.com/office/drawing/2014/main" id="{4ADACD11-3090-4DA2-A0C4-C408890AA646}"/>
              </a:ext>
            </a:extLst>
          </p:cNvPr>
          <p:cNvSpPr/>
          <p:nvPr/>
        </p:nvSpPr>
        <p:spPr>
          <a:xfrm>
            <a:off x="2684108" y="5714325"/>
            <a:ext cx="721580" cy="206700"/>
          </a:xfrm>
          <a:prstGeom prst="rect">
            <a:avLst/>
          </a:prstGeom>
          <a:noFill/>
          <a:ln w="19050" cap="flat" cmpd="sng" algn="ctr">
            <a:solidFill>
              <a:srgbClr val="FF0000"/>
            </a:solidFill>
            <a:prstDash val="dash"/>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cxnSp>
        <p:nvCxnSpPr>
          <p:cNvPr id="195" name="コネクタ: カギ線 194">
            <a:extLst>
              <a:ext uri="{FF2B5EF4-FFF2-40B4-BE49-F238E27FC236}">
                <a16:creationId xmlns:a16="http://schemas.microsoft.com/office/drawing/2014/main" id="{AEC5DDA2-0ABA-44AA-BFC1-8FB94ADB8B6D}"/>
              </a:ext>
            </a:extLst>
          </p:cNvPr>
          <p:cNvCxnSpPr>
            <a:cxnSpLocks/>
            <a:stCxn id="192" idx="3"/>
          </p:cNvCxnSpPr>
          <p:nvPr/>
        </p:nvCxnSpPr>
        <p:spPr>
          <a:xfrm>
            <a:off x="3087969" y="5147418"/>
            <a:ext cx="152415" cy="528407"/>
          </a:xfrm>
          <a:prstGeom prst="bentConnector2">
            <a:avLst/>
          </a:prstGeom>
          <a:ln w="19050">
            <a:solidFill>
              <a:srgbClr val="FF0000"/>
            </a:solidFill>
            <a:prstDash val="solid"/>
            <a:tailEnd type="arrow"/>
          </a:ln>
        </p:spPr>
        <p:style>
          <a:lnRef idx="1">
            <a:schemeClr val="accent1"/>
          </a:lnRef>
          <a:fillRef idx="0">
            <a:schemeClr val="accent1"/>
          </a:fillRef>
          <a:effectRef idx="0">
            <a:schemeClr val="accent1"/>
          </a:effectRef>
          <a:fontRef idx="minor">
            <a:schemeClr val="tx1"/>
          </a:fontRef>
        </p:style>
      </p:cxnSp>
      <p:sp>
        <p:nvSpPr>
          <p:cNvPr id="25" name="正方形/長方形 24" descr="ｍ">
            <a:extLst>
              <a:ext uri="{FF2B5EF4-FFF2-40B4-BE49-F238E27FC236}">
                <a16:creationId xmlns:a16="http://schemas.microsoft.com/office/drawing/2014/main" id="{41D7ADE0-76DA-4649-9214-B43D4F0DF59B}"/>
              </a:ext>
            </a:extLst>
          </p:cNvPr>
          <p:cNvSpPr>
            <a:spLocks/>
          </p:cNvSpPr>
          <p:nvPr/>
        </p:nvSpPr>
        <p:spPr>
          <a:xfrm>
            <a:off x="3785146" y="3526719"/>
            <a:ext cx="1303257" cy="372608"/>
          </a:xfrm>
          <a:prstGeom prst="rect">
            <a:avLst/>
          </a:prstGeom>
          <a:solidFill>
            <a:srgbClr val="FFFFCC"/>
          </a:solidFill>
          <a:ln w="6350" cap="flat" cmpd="sng" algn="ctr">
            <a:solidFill>
              <a:sysClr val="window" lastClr="FFFFFF">
                <a:lumMod val="75000"/>
              </a:sysClr>
            </a:solidFill>
            <a:prstDash val="solid"/>
            <a:miter lim="800000"/>
          </a:ln>
          <a:effectLst/>
        </p:spPr>
        <p:txBody>
          <a:bodyPr wrap="none" lIns="50409" tIns="50409" rIns="50409" bIns="50409" rtlCol="0" anchor="ctr"/>
          <a:lstStyle/>
          <a:p>
            <a:pPr algn="ctr" defTabSz="844083">
              <a:defRPr/>
            </a:pPr>
            <a:r>
              <a:rPr kumimoji="0" lang="ja-JP" altLang="en-US" sz="1000" kern="0" dirty="0">
                <a:solidFill>
                  <a:srgbClr val="000000"/>
                </a:solidFill>
                <a:latin typeface="Meiryo UI" panose="020B0604030504040204" pitchFamily="50" charset="-128"/>
                <a:ea typeface="Meiryo UI" panose="020B0604030504040204" pitchFamily="50" charset="-128"/>
              </a:rPr>
              <a:t>受電地点特定番号</a:t>
            </a:r>
            <a:endParaRPr kumimoji="0" lang="en-US" altLang="ja-JP" sz="1000" kern="0" dirty="0">
              <a:solidFill>
                <a:srgbClr val="000000"/>
              </a:solidFill>
              <a:latin typeface="Meiryo UI" panose="020B0604030504040204" pitchFamily="50" charset="-128"/>
              <a:ea typeface="Meiryo UI" panose="020B0604030504040204" pitchFamily="50" charset="-128"/>
            </a:endParaRPr>
          </a:p>
          <a:p>
            <a:pPr algn="ctr" defTabSz="844083">
              <a:defRPr/>
            </a:pPr>
            <a:r>
              <a:rPr kumimoji="0" lang="en-US" altLang="ja-JP" sz="1000" kern="0" dirty="0">
                <a:solidFill>
                  <a:srgbClr val="000000"/>
                </a:solidFill>
                <a:latin typeface="Meiryo UI" panose="020B0604030504040204" pitchFamily="50" charset="-128"/>
                <a:ea typeface="Meiryo UI" panose="020B0604030504040204" pitchFamily="50" charset="-128"/>
              </a:rPr>
              <a:t>11111</a:t>
            </a:r>
          </a:p>
        </p:txBody>
      </p:sp>
      <p:sp>
        <p:nvSpPr>
          <p:cNvPr id="26" name="正方形/長方形 25" descr="ｍ">
            <a:extLst>
              <a:ext uri="{FF2B5EF4-FFF2-40B4-BE49-F238E27FC236}">
                <a16:creationId xmlns:a16="http://schemas.microsoft.com/office/drawing/2014/main" id="{EFC5E3DD-8169-4206-B33F-B8DBE6573E11}"/>
              </a:ext>
            </a:extLst>
          </p:cNvPr>
          <p:cNvSpPr>
            <a:spLocks/>
          </p:cNvSpPr>
          <p:nvPr/>
        </p:nvSpPr>
        <p:spPr>
          <a:xfrm>
            <a:off x="5279603" y="3519693"/>
            <a:ext cx="1303257" cy="372608"/>
          </a:xfrm>
          <a:prstGeom prst="rect">
            <a:avLst/>
          </a:prstGeom>
          <a:solidFill>
            <a:srgbClr val="FFFFCC"/>
          </a:solidFill>
          <a:ln w="6350" cap="flat" cmpd="sng" algn="ctr">
            <a:solidFill>
              <a:sysClr val="window" lastClr="FFFFFF">
                <a:lumMod val="75000"/>
              </a:sysClr>
            </a:solidFill>
            <a:prstDash val="solid"/>
            <a:miter lim="800000"/>
          </a:ln>
          <a:effectLst/>
        </p:spPr>
        <p:txBody>
          <a:bodyPr wrap="none" lIns="50409" tIns="50409" rIns="50409" bIns="50409" rtlCol="0" anchor="ctr"/>
          <a:lstStyle/>
          <a:p>
            <a:pPr algn="ctr" defTabSz="844083">
              <a:defRPr/>
            </a:pPr>
            <a:r>
              <a:rPr kumimoji="0" lang="ja-JP" altLang="en-US" sz="1000" kern="0" dirty="0">
                <a:solidFill>
                  <a:srgbClr val="000000"/>
                </a:solidFill>
                <a:latin typeface="Meiryo UI" panose="020B0604030504040204" pitchFamily="50" charset="-128"/>
                <a:ea typeface="Meiryo UI" panose="020B0604030504040204" pitchFamily="50" charset="-128"/>
              </a:rPr>
              <a:t>受電地点特定番号</a:t>
            </a:r>
            <a:endParaRPr kumimoji="0" lang="en-US" altLang="ja-JP" sz="1000" kern="0" dirty="0">
              <a:solidFill>
                <a:srgbClr val="000000"/>
              </a:solidFill>
              <a:latin typeface="Meiryo UI" panose="020B0604030504040204" pitchFamily="50" charset="-128"/>
              <a:ea typeface="Meiryo UI" panose="020B0604030504040204" pitchFamily="50" charset="-128"/>
            </a:endParaRPr>
          </a:p>
          <a:p>
            <a:pPr algn="ctr" defTabSz="844083">
              <a:defRPr/>
            </a:pPr>
            <a:r>
              <a:rPr kumimoji="0" lang="en-US" altLang="ja-JP" sz="1000" kern="0" dirty="0">
                <a:solidFill>
                  <a:srgbClr val="000000"/>
                </a:solidFill>
                <a:latin typeface="Meiryo UI" panose="020B0604030504040204" pitchFamily="50" charset="-128"/>
                <a:ea typeface="Meiryo UI" panose="020B0604030504040204" pitchFamily="50" charset="-128"/>
              </a:rPr>
              <a:t>22222</a:t>
            </a:r>
          </a:p>
        </p:txBody>
      </p:sp>
      <p:sp>
        <p:nvSpPr>
          <p:cNvPr id="27" name="正方形/長方形 26" descr="ｍ">
            <a:extLst>
              <a:ext uri="{FF2B5EF4-FFF2-40B4-BE49-F238E27FC236}">
                <a16:creationId xmlns:a16="http://schemas.microsoft.com/office/drawing/2014/main" id="{E2F01DEB-598F-40DF-B7C5-E005AEADADDA}"/>
              </a:ext>
            </a:extLst>
          </p:cNvPr>
          <p:cNvSpPr>
            <a:spLocks/>
          </p:cNvSpPr>
          <p:nvPr/>
        </p:nvSpPr>
        <p:spPr>
          <a:xfrm>
            <a:off x="7406691" y="3520449"/>
            <a:ext cx="1303257" cy="372608"/>
          </a:xfrm>
          <a:prstGeom prst="rect">
            <a:avLst/>
          </a:prstGeom>
          <a:solidFill>
            <a:srgbClr val="FFFF99"/>
          </a:solidFill>
          <a:ln w="6350" cap="flat" cmpd="sng" algn="ctr">
            <a:solidFill>
              <a:sysClr val="window" lastClr="FFFFFF">
                <a:lumMod val="75000"/>
              </a:sysClr>
            </a:solidFill>
            <a:prstDash val="solid"/>
            <a:miter lim="800000"/>
          </a:ln>
          <a:effectLst/>
        </p:spPr>
        <p:txBody>
          <a:bodyPr wrap="none" lIns="50409" tIns="50409" rIns="50409" bIns="50409" rtlCol="0" anchor="ctr"/>
          <a:lstStyle/>
          <a:p>
            <a:pPr algn="ctr" defTabSz="844083">
              <a:defRPr/>
            </a:pPr>
            <a:r>
              <a:rPr kumimoji="0" lang="ja-JP" altLang="en-US" sz="1000" kern="0" dirty="0">
                <a:solidFill>
                  <a:srgbClr val="000000"/>
                </a:solidFill>
                <a:latin typeface="Meiryo UI" panose="020B0604030504040204" pitchFamily="50" charset="-128"/>
                <a:ea typeface="Meiryo UI" panose="020B0604030504040204" pitchFamily="50" charset="-128"/>
              </a:rPr>
              <a:t>受電地点特定番号</a:t>
            </a:r>
            <a:endParaRPr kumimoji="0" lang="en-US" altLang="ja-JP" sz="1000" kern="0" dirty="0">
              <a:solidFill>
                <a:srgbClr val="000000"/>
              </a:solidFill>
              <a:latin typeface="Meiryo UI" panose="020B0604030504040204" pitchFamily="50" charset="-128"/>
              <a:ea typeface="Meiryo UI" panose="020B0604030504040204" pitchFamily="50" charset="-128"/>
            </a:endParaRPr>
          </a:p>
          <a:p>
            <a:pPr algn="ctr" defTabSz="844083">
              <a:defRPr/>
            </a:pPr>
            <a:r>
              <a:rPr kumimoji="0" lang="en-US" altLang="ja-JP" sz="1000" kern="0" dirty="0">
                <a:solidFill>
                  <a:srgbClr val="000000"/>
                </a:solidFill>
                <a:latin typeface="Meiryo UI" panose="020B0604030504040204" pitchFamily="50" charset="-128"/>
                <a:ea typeface="Meiryo UI" panose="020B0604030504040204" pitchFamily="50" charset="-128"/>
              </a:rPr>
              <a:t>33333</a:t>
            </a:r>
          </a:p>
        </p:txBody>
      </p:sp>
      <p:cxnSp>
        <p:nvCxnSpPr>
          <p:cNvPr id="4" name="直線コネクタ 3">
            <a:extLst>
              <a:ext uri="{FF2B5EF4-FFF2-40B4-BE49-F238E27FC236}">
                <a16:creationId xmlns:a16="http://schemas.microsoft.com/office/drawing/2014/main" id="{43884930-3422-45A7-8763-C71D14A568EE}"/>
              </a:ext>
            </a:extLst>
          </p:cNvPr>
          <p:cNvCxnSpPr>
            <a:cxnSpLocks/>
            <a:endCxn id="36" idx="0"/>
          </p:cNvCxnSpPr>
          <p:nvPr/>
        </p:nvCxnSpPr>
        <p:spPr>
          <a:xfrm>
            <a:off x="4436774" y="3899327"/>
            <a:ext cx="0" cy="213468"/>
          </a:xfrm>
          <a:prstGeom prst="line">
            <a:avLst/>
          </a:prstGeom>
          <a:solidFill>
            <a:sysClr val="window" lastClr="FFFFFF"/>
          </a:solidFill>
          <a:ln w="6350" cap="flat" cmpd="sng" algn="ctr">
            <a:solidFill>
              <a:sysClr val="window" lastClr="FFFFFF">
                <a:lumMod val="75000"/>
              </a:sysClr>
            </a:solidFill>
            <a:prstDash val="solid"/>
            <a:miter lim="800000"/>
          </a:ln>
          <a:effectLst/>
        </p:spPr>
      </p:cxnSp>
      <p:sp>
        <p:nvSpPr>
          <p:cNvPr id="36" name="正方形/長方形 35">
            <a:extLst>
              <a:ext uri="{FF2B5EF4-FFF2-40B4-BE49-F238E27FC236}">
                <a16:creationId xmlns:a16="http://schemas.microsoft.com/office/drawing/2014/main" id="{D55D5A09-D1D5-40BF-8735-CDA524BBDA97}"/>
              </a:ext>
            </a:extLst>
          </p:cNvPr>
          <p:cNvSpPr>
            <a:spLocks/>
          </p:cNvSpPr>
          <p:nvPr/>
        </p:nvSpPr>
        <p:spPr>
          <a:xfrm>
            <a:off x="4140413" y="4112795"/>
            <a:ext cx="592722" cy="319310"/>
          </a:xfrm>
          <a:prstGeom prst="rect">
            <a:avLst/>
          </a:prstGeom>
          <a:solidFill>
            <a:schemeClr val="accent5">
              <a:lumMod val="20000"/>
              <a:lumOff val="80000"/>
            </a:schemeClr>
          </a:solidFill>
          <a:ln w="6350" cap="flat" cmpd="sng" algn="ctr">
            <a:solidFill>
              <a:schemeClr val="bg1">
                <a:lumMod val="75000"/>
              </a:schemeClr>
            </a:solidFill>
            <a:prstDash val="solid"/>
            <a:miter lim="800000"/>
          </a:ln>
          <a:effectLst/>
        </p:spPr>
        <p:txBody>
          <a:bodyPr wrap="square" lIns="50409" tIns="50409" rIns="50409" bIns="50409" rtlCol="0" anchor="ctr"/>
          <a:lstStyle/>
          <a:p>
            <a:pPr lvl="0" algn="ctr">
              <a:defRPr/>
            </a:pPr>
            <a:r>
              <a:rPr kumimoji="0" lang="ja-JP" altLang="en-US" sz="1020" kern="0" dirty="0">
                <a:latin typeface="Meiryo UI" panose="020B0604030504040204" pitchFamily="50" charset="-128"/>
                <a:ea typeface="Meiryo UI" panose="020B0604030504040204" pitchFamily="50" charset="-128"/>
              </a:rPr>
              <a:t>設備</a:t>
            </a:r>
            <a:endParaRPr kumimoji="0" lang="en-US" altLang="ja-JP" sz="1020" kern="0" dirty="0">
              <a:latin typeface="Meiryo UI" panose="020B0604030504040204" pitchFamily="50" charset="-128"/>
              <a:ea typeface="Meiryo UI" panose="020B0604030504040204" pitchFamily="50" charset="-128"/>
            </a:endParaRPr>
          </a:p>
          <a:p>
            <a:pPr lvl="0" algn="ctr">
              <a:defRPr/>
            </a:pPr>
            <a:r>
              <a:rPr kumimoji="0" lang="en-US" altLang="ja-JP" sz="1020" kern="0" dirty="0">
                <a:latin typeface="Meiryo UI" panose="020B0604030504040204" pitchFamily="50" charset="-128"/>
                <a:ea typeface="Meiryo UI" panose="020B0604030504040204" pitchFamily="50" charset="-128"/>
              </a:rPr>
              <a:t>FIP001</a:t>
            </a:r>
          </a:p>
        </p:txBody>
      </p:sp>
      <p:cxnSp>
        <p:nvCxnSpPr>
          <p:cNvPr id="38" name="直線コネクタ 37">
            <a:extLst>
              <a:ext uri="{FF2B5EF4-FFF2-40B4-BE49-F238E27FC236}">
                <a16:creationId xmlns:a16="http://schemas.microsoft.com/office/drawing/2014/main" id="{41562342-411F-4016-8312-5FC06FE954F4}"/>
              </a:ext>
            </a:extLst>
          </p:cNvPr>
          <p:cNvCxnSpPr>
            <a:cxnSpLocks/>
            <a:stCxn id="26" idx="2"/>
            <a:endCxn id="39" idx="0"/>
          </p:cNvCxnSpPr>
          <p:nvPr/>
        </p:nvCxnSpPr>
        <p:spPr>
          <a:xfrm flipH="1">
            <a:off x="5928284" y="3892301"/>
            <a:ext cx="2948" cy="217542"/>
          </a:xfrm>
          <a:prstGeom prst="line">
            <a:avLst/>
          </a:prstGeom>
          <a:solidFill>
            <a:sysClr val="window" lastClr="FFFFFF"/>
          </a:solidFill>
          <a:ln w="6350" cap="flat" cmpd="sng" algn="ctr">
            <a:solidFill>
              <a:sysClr val="window" lastClr="FFFFFF">
                <a:lumMod val="75000"/>
              </a:sysClr>
            </a:solidFill>
            <a:prstDash val="solid"/>
            <a:miter lim="800000"/>
          </a:ln>
          <a:effectLst/>
        </p:spPr>
      </p:cxnSp>
      <p:sp>
        <p:nvSpPr>
          <p:cNvPr id="39" name="正方形/長方形 38">
            <a:extLst>
              <a:ext uri="{FF2B5EF4-FFF2-40B4-BE49-F238E27FC236}">
                <a16:creationId xmlns:a16="http://schemas.microsoft.com/office/drawing/2014/main" id="{BE8F2360-87FA-4F08-987E-1BFB6A506967}"/>
              </a:ext>
            </a:extLst>
          </p:cNvPr>
          <p:cNvSpPr>
            <a:spLocks/>
          </p:cNvSpPr>
          <p:nvPr/>
        </p:nvSpPr>
        <p:spPr>
          <a:xfrm>
            <a:off x="5631923" y="4109843"/>
            <a:ext cx="592722" cy="319310"/>
          </a:xfrm>
          <a:prstGeom prst="rect">
            <a:avLst/>
          </a:prstGeom>
          <a:solidFill>
            <a:schemeClr val="accent5">
              <a:lumMod val="20000"/>
              <a:lumOff val="80000"/>
            </a:schemeClr>
          </a:solidFill>
          <a:ln w="6350" cap="flat" cmpd="sng" algn="ctr">
            <a:solidFill>
              <a:schemeClr val="bg1">
                <a:lumMod val="75000"/>
              </a:schemeClr>
            </a:solidFill>
            <a:prstDash val="solid"/>
            <a:miter lim="800000"/>
          </a:ln>
          <a:effectLst/>
        </p:spPr>
        <p:txBody>
          <a:bodyPr wrap="square" lIns="50409" tIns="50409" rIns="50409" bIns="50409" rtlCol="0" anchor="ctr"/>
          <a:lstStyle/>
          <a:p>
            <a:pPr lvl="0" algn="ctr">
              <a:defRPr/>
            </a:pPr>
            <a:r>
              <a:rPr kumimoji="0" lang="ja-JP" altLang="en-US" sz="1020" kern="0" dirty="0">
                <a:latin typeface="Meiryo UI" panose="020B0604030504040204" pitchFamily="50" charset="-128"/>
                <a:ea typeface="Meiryo UI" panose="020B0604030504040204" pitchFamily="50" charset="-128"/>
              </a:rPr>
              <a:t>設備</a:t>
            </a:r>
            <a:endParaRPr kumimoji="0" lang="en-US" altLang="ja-JP" sz="1020" kern="0" dirty="0">
              <a:latin typeface="Meiryo UI" panose="020B0604030504040204" pitchFamily="50" charset="-128"/>
              <a:ea typeface="Meiryo UI" panose="020B0604030504040204" pitchFamily="50" charset="-128"/>
            </a:endParaRPr>
          </a:p>
          <a:p>
            <a:pPr lvl="0" algn="ctr">
              <a:defRPr/>
            </a:pPr>
            <a:r>
              <a:rPr kumimoji="0" lang="en-US" altLang="ja-JP" sz="1020" kern="0" dirty="0">
                <a:latin typeface="Meiryo UI" panose="020B0604030504040204" pitchFamily="50" charset="-128"/>
                <a:ea typeface="Meiryo UI" panose="020B0604030504040204" pitchFamily="50" charset="-128"/>
              </a:rPr>
              <a:t>FIP002</a:t>
            </a:r>
          </a:p>
        </p:txBody>
      </p:sp>
      <p:cxnSp>
        <p:nvCxnSpPr>
          <p:cNvPr id="41" name="直線コネクタ 40">
            <a:extLst>
              <a:ext uri="{FF2B5EF4-FFF2-40B4-BE49-F238E27FC236}">
                <a16:creationId xmlns:a16="http://schemas.microsoft.com/office/drawing/2014/main" id="{06CE0F08-BF95-4245-8DC7-E024270B7E81}"/>
              </a:ext>
            </a:extLst>
          </p:cNvPr>
          <p:cNvCxnSpPr>
            <a:cxnSpLocks/>
            <a:stCxn id="27" idx="2"/>
            <a:endCxn id="42" idx="0"/>
          </p:cNvCxnSpPr>
          <p:nvPr/>
        </p:nvCxnSpPr>
        <p:spPr>
          <a:xfrm flipH="1">
            <a:off x="7393691" y="3893057"/>
            <a:ext cx="664629" cy="212954"/>
          </a:xfrm>
          <a:prstGeom prst="line">
            <a:avLst/>
          </a:prstGeom>
          <a:solidFill>
            <a:sysClr val="window" lastClr="FFFFFF"/>
          </a:solidFill>
          <a:ln w="6350" cap="flat" cmpd="sng" algn="ctr">
            <a:solidFill>
              <a:sysClr val="window" lastClr="FFFFFF">
                <a:lumMod val="75000"/>
              </a:sysClr>
            </a:solidFill>
            <a:prstDash val="solid"/>
            <a:miter lim="800000"/>
          </a:ln>
          <a:effectLst/>
        </p:spPr>
      </p:cxnSp>
      <p:sp>
        <p:nvSpPr>
          <p:cNvPr id="42" name="正方形/長方形 41">
            <a:extLst>
              <a:ext uri="{FF2B5EF4-FFF2-40B4-BE49-F238E27FC236}">
                <a16:creationId xmlns:a16="http://schemas.microsoft.com/office/drawing/2014/main" id="{E8B85C69-CDA9-4340-AA91-8FC7B1CF916D}"/>
              </a:ext>
            </a:extLst>
          </p:cNvPr>
          <p:cNvSpPr>
            <a:spLocks/>
          </p:cNvSpPr>
          <p:nvPr/>
        </p:nvSpPr>
        <p:spPr>
          <a:xfrm>
            <a:off x="7097330" y="4106011"/>
            <a:ext cx="592722" cy="319310"/>
          </a:xfrm>
          <a:prstGeom prst="rect">
            <a:avLst/>
          </a:prstGeom>
          <a:solidFill>
            <a:schemeClr val="accent5">
              <a:lumMod val="20000"/>
              <a:lumOff val="80000"/>
            </a:schemeClr>
          </a:solidFill>
          <a:ln w="6350" cap="flat" cmpd="sng" algn="ctr">
            <a:solidFill>
              <a:schemeClr val="bg1">
                <a:lumMod val="75000"/>
              </a:schemeClr>
            </a:solidFill>
            <a:prstDash val="solid"/>
            <a:miter lim="800000"/>
          </a:ln>
          <a:effectLst/>
        </p:spPr>
        <p:txBody>
          <a:bodyPr wrap="square" lIns="50409" tIns="50409" rIns="50409" bIns="50409" rtlCol="0" anchor="ctr"/>
          <a:lstStyle/>
          <a:p>
            <a:pPr lvl="0" algn="ctr">
              <a:defRPr/>
            </a:pPr>
            <a:r>
              <a:rPr kumimoji="0" lang="ja-JP" altLang="en-US" sz="1020" kern="0" dirty="0">
                <a:latin typeface="Meiryo UI" panose="020B0604030504040204" pitchFamily="50" charset="-128"/>
                <a:ea typeface="Meiryo UI" panose="020B0604030504040204" pitchFamily="50" charset="-128"/>
              </a:rPr>
              <a:t>設備</a:t>
            </a:r>
            <a:endParaRPr kumimoji="0" lang="en-US" altLang="ja-JP" sz="1020" kern="0" dirty="0">
              <a:latin typeface="Meiryo UI" panose="020B0604030504040204" pitchFamily="50" charset="-128"/>
              <a:ea typeface="Meiryo UI" panose="020B0604030504040204" pitchFamily="50" charset="-128"/>
            </a:endParaRPr>
          </a:p>
          <a:p>
            <a:pPr lvl="0" algn="ctr">
              <a:defRPr/>
            </a:pPr>
            <a:r>
              <a:rPr kumimoji="0" lang="en-US" altLang="ja-JP" sz="1020" kern="0" dirty="0">
                <a:latin typeface="Meiryo UI" panose="020B0604030504040204" pitchFamily="50" charset="-128"/>
                <a:ea typeface="Meiryo UI" panose="020B0604030504040204" pitchFamily="50" charset="-128"/>
              </a:rPr>
              <a:t>FIP003</a:t>
            </a:r>
          </a:p>
        </p:txBody>
      </p:sp>
      <p:sp>
        <p:nvSpPr>
          <p:cNvPr id="43" name="正方形/長方形 42">
            <a:extLst>
              <a:ext uri="{FF2B5EF4-FFF2-40B4-BE49-F238E27FC236}">
                <a16:creationId xmlns:a16="http://schemas.microsoft.com/office/drawing/2014/main" id="{A04B9951-0376-4760-B322-0693302B1821}"/>
              </a:ext>
            </a:extLst>
          </p:cNvPr>
          <p:cNvSpPr>
            <a:spLocks/>
          </p:cNvSpPr>
          <p:nvPr/>
        </p:nvSpPr>
        <p:spPr>
          <a:xfrm>
            <a:off x="8430854" y="4106011"/>
            <a:ext cx="623816" cy="319310"/>
          </a:xfrm>
          <a:prstGeom prst="rect">
            <a:avLst/>
          </a:prstGeom>
          <a:solidFill>
            <a:schemeClr val="bg1">
              <a:lumMod val="85000"/>
            </a:schemeClr>
          </a:solidFill>
          <a:ln w="6350" cap="flat" cmpd="sng" algn="ctr">
            <a:solidFill>
              <a:schemeClr val="bg1">
                <a:lumMod val="75000"/>
              </a:schemeClr>
            </a:solidFill>
            <a:prstDash val="solid"/>
            <a:miter lim="800000"/>
          </a:ln>
          <a:effectLst/>
        </p:spPr>
        <p:txBody>
          <a:bodyPr wrap="square" lIns="50409" tIns="50409" rIns="50409" bIns="50409" rtlCol="0" anchor="ctr"/>
          <a:lstStyle/>
          <a:p>
            <a:pPr lvl="0" algn="ctr">
              <a:defRPr/>
            </a:pPr>
            <a:r>
              <a:rPr kumimoji="0" lang="ja-JP" altLang="en-US" sz="1020" kern="0" dirty="0">
                <a:latin typeface="Meiryo UI" panose="020B0604030504040204" pitchFamily="50" charset="-128"/>
                <a:ea typeface="Meiryo UI" panose="020B0604030504040204" pitchFamily="50" charset="-128"/>
              </a:rPr>
              <a:t>設備</a:t>
            </a:r>
            <a:endParaRPr kumimoji="0" lang="en-US" altLang="ja-JP" sz="1020" kern="0" dirty="0">
              <a:latin typeface="Meiryo UI" panose="020B0604030504040204" pitchFamily="50" charset="-128"/>
              <a:ea typeface="Meiryo UI" panose="020B0604030504040204" pitchFamily="50" charset="-128"/>
            </a:endParaRPr>
          </a:p>
          <a:p>
            <a:pPr lvl="0" algn="ctr">
              <a:defRPr/>
            </a:pPr>
            <a:r>
              <a:rPr kumimoji="0" lang="ja-JP" altLang="en-US" sz="1020" kern="0" dirty="0">
                <a:latin typeface="Meiryo UI" panose="020B0604030504040204" pitchFamily="50" charset="-128"/>
                <a:ea typeface="Meiryo UI" panose="020B0604030504040204" pitchFamily="50" charset="-128"/>
              </a:rPr>
              <a:t>一般電源</a:t>
            </a:r>
            <a:endParaRPr kumimoji="0" lang="en-US" altLang="ja-JP" sz="1020" kern="0" dirty="0">
              <a:latin typeface="Meiryo UI" panose="020B0604030504040204" pitchFamily="50" charset="-128"/>
              <a:ea typeface="Meiryo UI" panose="020B0604030504040204" pitchFamily="50" charset="-128"/>
            </a:endParaRPr>
          </a:p>
        </p:txBody>
      </p:sp>
      <p:cxnSp>
        <p:nvCxnSpPr>
          <p:cNvPr id="45" name="直線コネクタ 44">
            <a:extLst>
              <a:ext uri="{FF2B5EF4-FFF2-40B4-BE49-F238E27FC236}">
                <a16:creationId xmlns:a16="http://schemas.microsoft.com/office/drawing/2014/main" id="{B494A7ED-E9C5-4012-9E8E-1C99BB655E0C}"/>
              </a:ext>
            </a:extLst>
          </p:cNvPr>
          <p:cNvCxnSpPr>
            <a:cxnSpLocks/>
            <a:stCxn id="27" idx="2"/>
            <a:endCxn id="46" idx="0"/>
          </p:cNvCxnSpPr>
          <p:nvPr/>
        </p:nvCxnSpPr>
        <p:spPr>
          <a:xfrm>
            <a:off x="8058320" y="3893057"/>
            <a:ext cx="5609" cy="218333"/>
          </a:xfrm>
          <a:prstGeom prst="line">
            <a:avLst/>
          </a:prstGeom>
          <a:solidFill>
            <a:sysClr val="window" lastClr="FFFFFF"/>
          </a:solidFill>
          <a:ln w="6350" cap="flat" cmpd="sng" algn="ctr">
            <a:solidFill>
              <a:sysClr val="window" lastClr="FFFFFF">
                <a:lumMod val="75000"/>
              </a:sysClr>
            </a:solidFill>
            <a:prstDash val="solid"/>
            <a:miter lim="800000"/>
          </a:ln>
          <a:effectLst/>
        </p:spPr>
      </p:cxnSp>
      <p:sp>
        <p:nvSpPr>
          <p:cNvPr id="46" name="正方形/長方形 45">
            <a:extLst>
              <a:ext uri="{FF2B5EF4-FFF2-40B4-BE49-F238E27FC236}">
                <a16:creationId xmlns:a16="http://schemas.microsoft.com/office/drawing/2014/main" id="{7967B57B-4473-436F-89A1-41E3E1E59E64}"/>
              </a:ext>
            </a:extLst>
          </p:cNvPr>
          <p:cNvSpPr>
            <a:spLocks/>
          </p:cNvSpPr>
          <p:nvPr/>
        </p:nvSpPr>
        <p:spPr>
          <a:xfrm>
            <a:off x="7767568" y="4111390"/>
            <a:ext cx="592722" cy="319310"/>
          </a:xfrm>
          <a:prstGeom prst="rect">
            <a:avLst/>
          </a:prstGeom>
          <a:solidFill>
            <a:schemeClr val="accent5">
              <a:lumMod val="20000"/>
              <a:lumOff val="80000"/>
            </a:schemeClr>
          </a:solidFill>
          <a:ln w="6350" cap="flat" cmpd="sng" algn="ctr">
            <a:solidFill>
              <a:schemeClr val="bg1">
                <a:lumMod val="75000"/>
              </a:schemeClr>
            </a:solidFill>
            <a:prstDash val="solid"/>
            <a:miter lim="800000"/>
          </a:ln>
          <a:effectLst/>
        </p:spPr>
        <p:txBody>
          <a:bodyPr wrap="square" lIns="50409" tIns="50409" rIns="50409" bIns="50409" rtlCol="0" anchor="ctr"/>
          <a:lstStyle/>
          <a:p>
            <a:pPr lvl="0" algn="ctr">
              <a:defRPr/>
            </a:pPr>
            <a:r>
              <a:rPr kumimoji="0" lang="ja-JP" altLang="en-US" sz="1020" kern="0" dirty="0">
                <a:latin typeface="Meiryo UI" panose="020B0604030504040204" pitchFamily="50" charset="-128"/>
                <a:ea typeface="Meiryo UI" panose="020B0604030504040204" pitchFamily="50" charset="-128"/>
              </a:rPr>
              <a:t>設備</a:t>
            </a:r>
            <a:endParaRPr kumimoji="0" lang="en-US" altLang="ja-JP" sz="1020" kern="0" dirty="0">
              <a:latin typeface="Meiryo UI" panose="020B0604030504040204" pitchFamily="50" charset="-128"/>
              <a:ea typeface="Meiryo UI" panose="020B0604030504040204" pitchFamily="50" charset="-128"/>
            </a:endParaRPr>
          </a:p>
          <a:p>
            <a:pPr lvl="0" algn="ctr">
              <a:defRPr/>
            </a:pPr>
            <a:r>
              <a:rPr kumimoji="0" lang="en-US" altLang="ja-JP" sz="1020" kern="0" dirty="0">
                <a:latin typeface="Meiryo UI" panose="020B0604030504040204" pitchFamily="50" charset="-128"/>
                <a:ea typeface="Meiryo UI" panose="020B0604030504040204" pitchFamily="50" charset="-128"/>
              </a:rPr>
              <a:t>FIP004</a:t>
            </a:r>
          </a:p>
        </p:txBody>
      </p:sp>
      <p:cxnSp>
        <p:nvCxnSpPr>
          <p:cNvPr id="49" name="直線コネクタ 48">
            <a:extLst>
              <a:ext uri="{FF2B5EF4-FFF2-40B4-BE49-F238E27FC236}">
                <a16:creationId xmlns:a16="http://schemas.microsoft.com/office/drawing/2014/main" id="{B4BE267A-34D1-49D7-8816-DFDB5E92D0A4}"/>
              </a:ext>
            </a:extLst>
          </p:cNvPr>
          <p:cNvCxnSpPr>
            <a:cxnSpLocks/>
            <a:stCxn id="27" idx="2"/>
            <a:endCxn id="43" idx="0"/>
          </p:cNvCxnSpPr>
          <p:nvPr/>
        </p:nvCxnSpPr>
        <p:spPr>
          <a:xfrm>
            <a:off x="8058320" y="3893057"/>
            <a:ext cx="684442" cy="212954"/>
          </a:xfrm>
          <a:prstGeom prst="line">
            <a:avLst/>
          </a:prstGeom>
          <a:solidFill>
            <a:sysClr val="window" lastClr="FFFFFF"/>
          </a:solidFill>
          <a:ln w="6350" cap="flat" cmpd="sng" algn="ctr">
            <a:solidFill>
              <a:sysClr val="window" lastClr="FFFFFF">
                <a:lumMod val="75000"/>
              </a:sysClr>
            </a:solidFill>
            <a:prstDash val="solid"/>
            <a:miter lim="800000"/>
          </a:ln>
          <a:effectLst/>
        </p:spPr>
      </p:cxnSp>
      <p:sp>
        <p:nvSpPr>
          <p:cNvPr id="55" name="正方形/長方形 54" descr="ｍ">
            <a:extLst>
              <a:ext uri="{FF2B5EF4-FFF2-40B4-BE49-F238E27FC236}">
                <a16:creationId xmlns:a16="http://schemas.microsoft.com/office/drawing/2014/main" id="{D4F1CAB9-22D1-45FA-977B-E84AE1CAB996}"/>
              </a:ext>
            </a:extLst>
          </p:cNvPr>
          <p:cNvSpPr>
            <a:spLocks/>
          </p:cNvSpPr>
          <p:nvPr/>
        </p:nvSpPr>
        <p:spPr>
          <a:xfrm>
            <a:off x="3785145" y="2705448"/>
            <a:ext cx="2797715" cy="738963"/>
          </a:xfrm>
          <a:prstGeom prst="rect">
            <a:avLst/>
          </a:prstGeom>
          <a:solidFill>
            <a:schemeClr val="bg1"/>
          </a:solidFill>
          <a:ln w="6350" cap="flat" cmpd="sng" algn="ctr">
            <a:solidFill>
              <a:sysClr val="window" lastClr="FFFFFF">
                <a:lumMod val="75000"/>
              </a:sysClr>
            </a:solidFill>
            <a:prstDash val="solid"/>
            <a:miter lim="800000"/>
          </a:ln>
          <a:effectLst/>
        </p:spPr>
        <p:txBody>
          <a:bodyPr wrap="none" lIns="50409" tIns="50409" rIns="50409" bIns="50409" rtlCol="0" anchor="ctr"/>
          <a:lstStyle/>
          <a:p>
            <a:pPr algn="ctr" defTabSz="844083">
              <a:defRPr/>
            </a:pPr>
            <a:r>
              <a:rPr kumimoji="0" lang="en-US" altLang="ja-JP" sz="1050" kern="0" dirty="0">
                <a:solidFill>
                  <a:srgbClr val="000000"/>
                </a:solidFill>
                <a:latin typeface="Meiryo UI" panose="020B0604030504040204" pitchFamily="50" charset="-128"/>
                <a:ea typeface="Meiryo UI" panose="020B0604030504040204" pitchFamily="50" charset="-128"/>
              </a:rPr>
              <a:t>【A</a:t>
            </a:r>
            <a:r>
              <a:rPr kumimoji="0" lang="ja-JP" altLang="en-US" sz="1050" kern="0" dirty="0">
                <a:solidFill>
                  <a:srgbClr val="000000"/>
                </a:solidFill>
                <a:latin typeface="Meiryo UI" panose="020B0604030504040204" pitchFamily="50" charset="-128"/>
                <a:ea typeface="Meiryo UI" panose="020B0604030504040204" pitchFamily="50" charset="-128"/>
              </a:rPr>
              <a:t>社</a:t>
            </a:r>
            <a:r>
              <a:rPr kumimoji="0" lang="en-US" altLang="ja-JP" sz="1050" kern="0" dirty="0">
                <a:solidFill>
                  <a:srgbClr val="000000"/>
                </a:solidFill>
                <a:latin typeface="Meiryo UI" panose="020B0604030504040204" pitchFamily="50" charset="-128"/>
                <a:ea typeface="Meiryo UI" panose="020B0604030504040204" pitchFamily="50" charset="-128"/>
              </a:rPr>
              <a:t>】</a:t>
            </a:r>
          </a:p>
          <a:p>
            <a:pPr algn="ctr" defTabSz="844083">
              <a:defRPr/>
            </a:pPr>
            <a:r>
              <a:rPr kumimoji="0" lang="ja-JP" altLang="en-US" sz="1050" kern="0" dirty="0">
                <a:solidFill>
                  <a:srgbClr val="000000"/>
                </a:solidFill>
                <a:latin typeface="Meiryo UI" panose="020B0604030504040204" pitchFamily="50" charset="-128"/>
                <a:ea typeface="Meiryo UI" panose="020B0604030504040204" pitchFamily="50" charset="-128"/>
              </a:rPr>
              <a:t>再エネ設備を２つ保有しており、</a:t>
            </a:r>
            <a:endParaRPr kumimoji="0" lang="en-US" altLang="ja-JP" sz="1050" kern="0" dirty="0">
              <a:solidFill>
                <a:srgbClr val="000000"/>
              </a:solidFill>
              <a:latin typeface="Meiryo UI" panose="020B0604030504040204" pitchFamily="50" charset="-128"/>
              <a:ea typeface="Meiryo UI" panose="020B0604030504040204" pitchFamily="50" charset="-128"/>
            </a:endParaRPr>
          </a:p>
          <a:p>
            <a:pPr algn="ctr" defTabSz="844083">
              <a:defRPr/>
            </a:pPr>
            <a:r>
              <a:rPr kumimoji="0" lang="ja-JP" altLang="en-US" sz="1050" kern="0" dirty="0">
                <a:solidFill>
                  <a:srgbClr val="000000"/>
                </a:solidFill>
                <a:latin typeface="Meiryo UI" panose="020B0604030504040204" pitchFamily="50" charset="-128"/>
                <a:ea typeface="Meiryo UI" panose="020B0604030504040204" pitchFamily="50" charset="-128"/>
              </a:rPr>
              <a:t>それぞれ受電地点特定番号が異なる</a:t>
            </a:r>
            <a:endParaRPr kumimoji="0" lang="en-US" altLang="ja-JP" sz="1050" kern="0" dirty="0">
              <a:solidFill>
                <a:srgbClr val="000000"/>
              </a:solidFill>
              <a:latin typeface="Meiryo UI" panose="020B0604030504040204" pitchFamily="50" charset="-128"/>
              <a:ea typeface="Meiryo UI" panose="020B0604030504040204" pitchFamily="50" charset="-128"/>
            </a:endParaRPr>
          </a:p>
          <a:p>
            <a:pPr algn="ctr" defTabSz="844083">
              <a:defRPr/>
            </a:pPr>
            <a:r>
              <a:rPr kumimoji="0" lang="en-US" altLang="ja-JP" sz="1050" kern="0" dirty="0">
                <a:solidFill>
                  <a:srgbClr val="000000"/>
                </a:solidFill>
                <a:latin typeface="Meiryo UI" panose="020B0604030504040204" pitchFamily="50" charset="-128"/>
                <a:ea typeface="Meiryo UI" panose="020B0604030504040204" pitchFamily="50" charset="-128"/>
              </a:rPr>
              <a:t>(</a:t>
            </a:r>
            <a:r>
              <a:rPr kumimoji="0" lang="ja-JP" altLang="en-US" sz="1050" kern="0" dirty="0">
                <a:solidFill>
                  <a:srgbClr val="000000"/>
                </a:solidFill>
                <a:latin typeface="Meiryo UI" panose="020B0604030504040204" pitchFamily="50" charset="-128"/>
                <a:ea typeface="Meiryo UI" panose="020B0604030504040204" pitchFamily="50" charset="-128"/>
              </a:rPr>
              <a:t>受電地点特定番号：設備＝１：１</a:t>
            </a:r>
            <a:r>
              <a:rPr kumimoji="0" lang="en-US" altLang="ja-JP" sz="1050" kern="0" dirty="0">
                <a:solidFill>
                  <a:srgbClr val="000000"/>
                </a:solidFill>
                <a:latin typeface="Meiryo UI" panose="020B0604030504040204" pitchFamily="50" charset="-128"/>
                <a:ea typeface="Meiryo UI" panose="020B0604030504040204" pitchFamily="50" charset="-128"/>
              </a:rPr>
              <a:t>)</a:t>
            </a:r>
          </a:p>
        </p:txBody>
      </p:sp>
      <p:sp>
        <p:nvSpPr>
          <p:cNvPr id="56" name="正方形/長方形 55" descr="ｍ">
            <a:extLst>
              <a:ext uri="{FF2B5EF4-FFF2-40B4-BE49-F238E27FC236}">
                <a16:creationId xmlns:a16="http://schemas.microsoft.com/office/drawing/2014/main" id="{C13EC84D-C29B-47F5-B4E0-8DA85FFB7AC4}"/>
              </a:ext>
            </a:extLst>
          </p:cNvPr>
          <p:cNvSpPr>
            <a:spLocks/>
          </p:cNvSpPr>
          <p:nvPr/>
        </p:nvSpPr>
        <p:spPr>
          <a:xfrm>
            <a:off x="6738942" y="2705448"/>
            <a:ext cx="2797715" cy="738963"/>
          </a:xfrm>
          <a:prstGeom prst="rect">
            <a:avLst/>
          </a:prstGeom>
          <a:solidFill>
            <a:schemeClr val="bg1"/>
          </a:solidFill>
          <a:ln w="6350" cap="flat" cmpd="sng" algn="ctr">
            <a:solidFill>
              <a:sysClr val="window" lastClr="FFFFFF">
                <a:lumMod val="75000"/>
              </a:sysClr>
            </a:solidFill>
            <a:prstDash val="solid"/>
            <a:miter lim="800000"/>
          </a:ln>
          <a:effectLst/>
        </p:spPr>
        <p:txBody>
          <a:bodyPr wrap="none" lIns="50409" tIns="50409" rIns="50409" bIns="50409" rtlCol="0" anchor="ctr"/>
          <a:lstStyle/>
          <a:p>
            <a:pPr algn="ctr" defTabSz="844083">
              <a:defRPr/>
            </a:pPr>
            <a:r>
              <a:rPr kumimoji="0" lang="en-US" altLang="ja-JP" sz="1050" kern="0" dirty="0">
                <a:solidFill>
                  <a:srgbClr val="000000"/>
                </a:solidFill>
                <a:latin typeface="Meiryo UI" panose="020B0604030504040204" pitchFamily="50" charset="-128"/>
                <a:ea typeface="Meiryo UI" panose="020B0604030504040204" pitchFamily="50" charset="-128"/>
              </a:rPr>
              <a:t>【B</a:t>
            </a:r>
            <a:r>
              <a:rPr kumimoji="0" lang="ja-JP" altLang="en-US" sz="1050" kern="0" dirty="0">
                <a:solidFill>
                  <a:srgbClr val="000000"/>
                </a:solidFill>
                <a:latin typeface="Meiryo UI" panose="020B0604030504040204" pitchFamily="50" charset="-128"/>
                <a:ea typeface="Meiryo UI" panose="020B0604030504040204" pitchFamily="50" charset="-128"/>
              </a:rPr>
              <a:t>社</a:t>
            </a:r>
            <a:r>
              <a:rPr kumimoji="0" lang="en-US" altLang="ja-JP" sz="1050" kern="0" dirty="0">
                <a:solidFill>
                  <a:srgbClr val="000000"/>
                </a:solidFill>
                <a:latin typeface="Meiryo UI" panose="020B0604030504040204" pitchFamily="50" charset="-128"/>
                <a:ea typeface="Meiryo UI" panose="020B0604030504040204" pitchFamily="50" charset="-128"/>
              </a:rPr>
              <a:t>】</a:t>
            </a:r>
          </a:p>
          <a:p>
            <a:pPr algn="ctr" defTabSz="844083">
              <a:defRPr/>
            </a:pPr>
            <a:r>
              <a:rPr kumimoji="0" lang="ja-JP" altLang="en-US" sz="1050" kern="0" dirty="0">
                <a:solidFill>
                  <a:srgbClr val="000000"/>
                </a:solidFill>
                <a:latin typeface="Meiryo UI" panose="020B0604030504040204" pitchFamily="50" charset="-128"/>
                <a:ea typeface="Meiryo UI" panose="020B0604030504040204" pitchFamily="50" charset="-128"/>
              </a:rPr>
              <a:t>再エネ設備を２つ保有しており、</a:t>
            </a:r>
            <a:endParaRPr kumimoji="0" lang="en-US" altLang="ja-JP" sz="1050" kern="0" dirty="0">
              <a:solidFill>
                <a:srgbClr val="000000"/>
              </a:solidFill>
              <a:latin typeface="Meiryo UI" panose="020B0604030504040204" pitchFamily="50" charset="-128"/>
              <a:ea typeface="Meiryo UI" panose="020B0604030504040204" pitchFamily="50" charset="-128"/>
            </a:endParaRPr>
          </a:p>
          <a:p>
            <a:pPr algn="ctr" defTabSz="844083">
              <a:defRPr/>
            </a:pPr>
            <a:r>
              <a:rPr kumimoji="0" lang="ja-JP" altLang="en-US" sz="1050" kern="0" dirty="0">
                <a:solidFill>
                  <a:srgbClr val="000000"/>
                </a:solidFill>
                <a:latin typeface="Meiryo UI" panose="020B0604030504040204" pitchFamily="50" charset="-128"/>
                <a:ea typeface="Meiryo UI" panose="020B0604030504040204" pitchFamily="50" charset="-128"/>
              </a:rPr>
              <a:t>１つの受電地点特定番号に複数紐づく</a:t>
            </a:r>
            <a:endParaRPr kumimoji="0" lang="en-US" altLang="ja-JP" sz="1050" kern="0" dirty="0">
              <a:solidFill>
                <a:srgbClr val="000000"/>
              </a:solidFill>
              <a:latin typeface="Meiryo UI" panose="020B0604030504040204" pitchFamily="50" charset="-128"/>
              <a:ea typeface="Meiryo UI" panose="020B0604030504040204" pitchFamily="50" charset="-128"/>
            </a:endParaRPr>
          </a:p>
          <a:p>
            <a:pPr algn="ctr" defTabSz="844083">
              <a:defRPr/>
            </a:pPr>
            <a:r>
              <a:rPr kumimoji="0" lang="en-US" altLang="ja-JP" sz="1050" kern="0" dirty="0">
                <a:solidFill>
                  <a:srgbClr val="000000"/>
                </a:solidFill>
                <a:latin typeface="Meiryo UI" panose="020B0604030504040204" pitchFamily="50" charset="-128"/>
                <a:ea typeface="Meiryo UI" panose="020B0604030504040204" pitchFamily="50" charset="-128"/>
              </a:rPr>
              <a:t>(</a:t>
            </a:r>
            <a:r>
              <a:rPr kumimoji="0" lang="ja-JP" altLang="en-US" sz="1050" kern="0" dirty="0">
                <a:solidFill>
                  <a:srgbClr val="000000"/>
                </a:solidFill>
                <a:latin typeface="Meiryo UI" panose="020B0604030504040204" pitchFamily="50" charset="-128"/>
                <a:ea typeface="Meiryo UI" panose="020B0604030504040204" pitchFamily="50" charset="-128"/>
              </a:rPr>
              <a:t>受電地点特定番号：設備＝１：Ｎ</a:t>
            </a:r>
            <a:r>
              <a:rPr kumimoji="0" lang="en-US" altLang="ja-JP" sz="1050" kern="0" dirty="0">
                <a:solidFill>
                  <a:srgbClr val="000000"/>
                </a:solidFill>
                <a:latin typeface="Meiryo UI" panose="020B0604030504040204" pitchFamily="50" charset="-128"/>
                <a:ea typeface="Meiryo UI" panose="020B0604030504040204" pitchFamily="50" charset="-128"/>
              </a:rPr>
              <a:t>)</a:t>
            </a:r>
          </a:p>
        </p:txBody>
      </p:sp>
      <p:sp>
        <p:nvSpPr>
          <p:cNvPr id="18" name="二等辺三角形 17">
            <a:extLst>
              <a:ext uri="{FF2B5EF4-FFF2-40B4-BE49-F238E27FC236}">
                <a16:creationId xmlns:a16="http://schemas.microsoft.com/office/drawing/2014/main" id="{1347E416-5C9E-492B-8316-5DBD69AC16C2}"/>
              </a:ext>
            </a:extLst>
          </p:cNvPr>
          <p:cNvSpPr/>
          <p:nvPr/>
        </p:nvSpPr>
        <p:spPr>
          <a:xfrm rot="10800000">
            <a:off x="4357865" y="4664120"/>
            <a:ext cx="1440516" cy="164854"/>
          </a:xfrm>
          <a:prstGeom prst="triangle">
            <a:avLst/>
          </a:prstGeom>
          <a:solidFill>
            <a:schemeClr val="tx1">
              <a:lumMod val="50000"/>
              <a:lumOff val="50000"/>
            </a:schemeClr>
          </a:solidFill>
          <a:ln w="19050" cap="flat" cmpd="sng" algn="ctr">
            <a:noFill/>
            <a:prstDash val="solid"/>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sp>
        <p:nvSpPr>
          <p:cNvPr id="58" name="四角形: 角を丸くする 57">
            <a:extLst>
              <a:ext uri="{FF2B5EF4-FFF2-40B4-BE49-F238E27FC236}">
                <a16:creationId xmlns:a16="http://schemas.microsoft.com/office/drawing/2014/main" id="{50F04CBA-B1EB-44B5-BD4C-5ACE1A81C4CC}"/>
              </a:ext>
            </a:extLst>
          </p:cNvPr>
          <p:cNvSpPr/>
          <p:nvPr/>
        </p:nvSpPr>
        <p:spPr>
          <a:xfrm>
            <a:off x="3679266" y="4896676"/>
            <a:ext cx="2797715" cy="521717"/>
          </a:xfrm>
          <a:prstGeom prst="roundRect">
            <a:avLst>
              <a:gd name="adj" fmla="val 6624"/>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dirty="0">
                <a:solidFill>
                  <a:schemeClr val="tx1"/>
                </a:solidFill>
                <a:latin typeface="Meiryo UI" panose="020B0604030504040204" pitchFamily="50" charset="-128"/>
                <a:ea typeface="Meiryo UI" panose="020B0604030504040204" pitchFamily="50" charset="-128"/>
              </a:rPr>
              <a:t>一般送配電事業者が通知する</a:t>
            </a:r>
            <a:endParaRPr kumimoji="1" lang="en-US" altLang="ja-JP" sz="1200" dirty="0">
              <a:solidFill>
                <a:schemeClr val="tx1"/>
              </a:solidFill>
              <a:latin typeface="Meiryo UI" panose="020B0604030504040204" pitchFamily="50" charset="-128"/>
              <a:ea typeface="Meiryo UI" panose="020B0604030504040204" pitchFamily="50" charset="-128"/>
            </a:endParaRPr>
          </a:p>
          <a:p>
            <a:pPr algn="ctr"/>
            <a:r>
              <a:rPr kumimoji="1" lang="ja-JP" altLang="en-US" sz="1200" dirty="0">
                <a:solidFill>
                  <a:schemeClr val="tx1"/>
                </a:solidFill>
                <a:latin typeface="Meiryo UI" panose="020B0604030504040204" pitchFamily="50" charset="-128"/>
                <a:ea typeface="Meiryo UI" panose="020B0604030504040204" pitchFamily="50" charset="-128"/>
              </a:rPr>
              <a:t>受電地点特定番号ごとの</a:t>
            </a:r>
            <a:endParaRPr kumimoji="1" lang="en-US" altLang="ja-JP" sz="1200" dirty="0">
              <a:solidFill>
                <a:schemeClr val="tx1"/>
              </a:solidFill>
              <a:latin typeface="Meiryo UI" panose="020B0604030504040204" pitchFamily="50" charset="-128"/>
              <a:ea typeface="Meiryo UI" panose="020B0604030504040204" pitchFamily="50" charset="-128"/>
            </a:endParaRPr>
          </a:p>
          <a:p>
            <a:pPr algn="ctr"/>
            <a:r>
              <a:rPr kumimoji="1" lang="ja-JP" altLang="en-US" sz="1200" dirty="0">
                <a:solidFill>
                  <a:schemeClr val="tx1"/>
                </a:solidFill>
                <a:latin typeface="Meiryo UI" panose="020B0604030504040204" pitchFamily="50" charset="-128"/>
                <a:ea typeface="Meiryo UI" panose="020B0604030504040204" pitchFamily="50" charset="-128"/>
              </a:rPr>
              <a:t>供給電力量を</a:t>
            </a:r>
            <a:r>
              <a:rPr kumimoji="1" lang="ja-JP" altLang="en-US" sz="1200" b="1" u="sng" dirty="0">
                <a:solidFill>
                  <a:schemeClr val="tx1"/>
                </a:solidFill>
                <a:latin typeface="Meiryo UI" panose="020B0604030504040204" pitchFamily="50" charset="-128"/>
                <a:ea typeface="Meiryo UI" panose="020B0604030504040204" pitchFamily="50" charset="-128"/>
              </a:rPr>
              <a:t>そのまま算定に使用</a:t>
            </a:r>
            <a:endParaRPr kumimoji="1" lang="en-US" altLang="ja-JP" sz="1200" b="1" u="sng" dirty="0">
              <a:solidFill>
                <a:schemeClr val="tx1"/>
              </a:solidFill>
              <a:latin typeface="Meiryo UI" panose="020B0604030504040204" pitchFamily="50" charset="-128"/>
              <a:ea typeface="Meiryo UI" panose="020B0604030504040204" pitchFamily="50" charset="-128"/>
            </a:endParaRPr>
          </a:p>
        </p:txBody>
      </p:sp>
      <p:sp>
        <p:nvSpPr>
          <p:cNvPr id="59" name="二等辺三角形 58">
            <a:extLst>
              <a:ext uri="{FF2B5EF4-FFF2-40B4-BE49-F238E27FC236}">
                <a16:creationId xmlns:a16="http://schemas.microsoft.com/office/drawing/2014/main" id="{274B65C1-372C-4D48-8758-153C92086D3C}"/>
              </a:ext>
            </a:extLst>
          </p:cNvPr>
          <p:cNvSpPr/>
          <p:nvPr/>
        </p:nvSpPr>
        <p:spPr>
          <a:xfrm rot="10800000">
            <a:off x="7283055" y="4664120"/>
            <a:ext cx="1440516" cy="164854"/>
          </a:xfrm>
          <a:prstGeom prst="triangle">
            <a:avLst/>
          </a:prstGeom>
          <a:solidFill>
            <a:schemeClr val="tx1">
              <a:lumMod val="50000"/>
              <a:lumOff val="50000"/>
            </a:schemeClr>
          </a:solidFill>
          <a:ln w="19050" cap="flat" cmpd="sng" algn="ctr">
            <a:noFill/>
            <a:prstDash val="solid"/>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sp>
        <p:nvSpPr>
          <p:cNvPr id="60" name="四角形: 角を丸くする 59">
            <a:extLst>
              <a:ext uri="{FF2B5EF4-FFF2-40B4-BE49-F238E27FC236}">
                <a16:creationId xmlns:a16="http://schemas.microsoft.com/office/drawing/2014/main" id="{F0A9233E-A2CA-49C3-BA8B-BACBB612ADBC}"/>
              </a:ext>
            </a:extLst>
          </p:cNvPr>
          <p:cNvSpPr/>
          <p:nvPr/>
        </p:nvSpPr>
        <p:spPr>
          <a:xfrm>
            <a:off x="6343048" y="4896676"/>
            <a:ext cx="3330340" cy="521717"/>
          </a:xfrm>
          <a:prstGeom prst="roundRect">
            <a:avLst>
              <a:gd name="adj" fmla="val 6624"/>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dirty="0">
                <a:solidFill>
                  <a:schemeClr val="tx1"/>
                </a:solidFill>
                <a:latin typeface="Meiryo UI" panose="020B0604030504040204" pitchFamily="50" charset="-128"/>
                <a:ea typeface="Meiryo UI" panose="020B0604030504040204" pitchFamily="50" charset="-128"/>
              </a:rPr>
              <a:t>一般送配電事業者が通知する</a:t>
            </a:r>
            <a:endParaRPr kumimoji="1" lang="en-US" altLang="ja-JP" sz="1200" dirty="0">
              <a:solidFill>
                <a:schemeClr val="tx1"/>
              </a:solidFill>
              <a:latin typeface="Meiryo UI" panose="020B0604030504040204" pitchFamily="50" charset="-128"/>
              <a:ea typeface="Meiryo UI" panose="020B0604030504040204" pitchFamily="50" charset="-128"/>
            </a:endParaRPr>
          </a:p>
          <a:p>
            <a:pPr algn="ctr"/>
            <a:r>
              <a:rPr kumimoji="1" lang="ja-JP" altLang="en-US" sz="1200" dirty="0">
                <a:solidFill>
                  <a:schemeClr val="tx1"/>
                </a:solidFill>
                <a:latin typeface="Meiryo UI" panose="020B0604030504040204" pitchFamily="50" charset="-128"/>
                <a:ea typeface="Meiryo UI" panose="020B0604030504040204" pitchFamily="50" charset="-128"/>
              </a:rPr>
              <a:t>受電地点特定番号ごとの供給電力量をベースに</a:t>
            </a:r>
            <a:endParaRPr kumimoji="1" lang="en-US" altLang="ja-JP" sz="1200" dirty="0">
              <a:solidFill>
                <a:schemeClr val="tx1"/>
              </a:solidFill>
              <a:latin typeface="Meiryo UI" panose="020B0604030504040204" pitchFamily="50" charset="-128"/>
              <a:ea typeface="Meiryo UI" panose="020B0604030504040204" pitchFamily="50" charset="-128"/>
            </a:endParaRPr>
          </a:p>
          <a:p>
            <a:pPr algn="ctr"/>
            <a:r>
              <a:rPr kumimoji="1" lang="ja-JP" altLang="en-US" sz="1200" b="1" u="sng" dirty="0">
                <a:solidFill>
                  <a:schemeClr val="tx1"/>
                </a:solidFill>
                <a:latin typeface="Meiryo UI" panose="020B0604030504040204" pitchFamily="50" charset="-128"/>
                <a:ea typeface="Meiryo UI" panose="020B0604030504040204" pitchFamily="50" charset="-128"/>
              </a:rPr>
              <a:t>認定事業者が通知</a:t>
            </a:r>
            <a:r>
              <a:rPr lang="ja-JP" altLang="en-US" sz="1200" b="1" u="sng" dirty="0">
                <a:solidFill>
                  <a:schemeClr val="tx1"/>
                </a:solidFill>
                <a:latin typeface="Meiryo UI" panose="020B0604030504040204" pitchFamily="50" charset="-128"/>
                <a:ea typeface="Meiryo UI" panose="020B0604030504040204" pitchFamily="50" charset="-128"/>
              </a:rPr>
              <a:t>する</a:t>
            </a:r>
            <a:r>
              <a:rPr kumimoji="1" lang="ja-JP" altLang="en-US" sz="1200" b="1" u="sng" dirty="0">
                <a:solidFill>
                  <a:schemeClr val="tx1"/>
                </a:solidFill>
                <a:latin typeface="Meiryo UI" panose="020B0604030504040204" pitchFamily="50" charset="-128"/>
                <a:ea typeface="Meiryo UI" panose="020B0604030504040204" pitchFamily="50" charset="-128"/>
              </a:rPr>
              <a:t>供給電力量の比率で案分</a:t>
            </a:r>
            <a:endParaRPr kumimoji="1" lang="en-US" altLang="ja-JP" sz="1200" dirty="0">
              <a:solidFill>
                <a:schemeClr val="tx1"/>
              </a:solidFill>
              <a:latin typeface="Meiryo UI" panose="020B0604030504040204" pitchFamily="50" charset="-128"/>
              <a:ea typeface="Meiryo UI" panose="020B0604030504040204" pitchFamily="50" charset="-128"/>
            </a:endParaRPr>
          </a:p>
        </p:txBody>
      </p:sp>
      <p:sp>
        <p:nvSpPr>
          <p:cNvPr id="61" name="四角形: 角を丸くする 60">
            <a:extLst>
              <a:ext uri="{FF2B5EF4-FFF2-40B4-BE49-F238E27FC236}">
                <a16:creationId xmlns:a16="http://schemas.microsoft.com/office/drawing/2014/main" id="{6C868193-AC7C-4C75-B87D-C22AFE7896E6}"/>
              </a:ext>
            </a:extLst>
          </p:cNvPr>
          <p:cNvSpPr/>
          <p:nvPr/>
        </p:nvSpPr>
        <p:spPr>
          <a:xfrm>
            <a:off x="4443826" y="3842152"/>
            <a:ext cx="742760" cy="141785"/>
          </a:xfrm>
          <a:prstGeom prst="roundRect">
            <a:avLst>
              <a:gd name="adj" fmla="val 6624"/>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kumimoji="1" lang="en-US" altLang="ja-JP" sz="1200" b="1" dirty="0">
                <a:solidFill>
                  <a:schemeClr val="tx1"/>
                </a:solidFill>
                <a:latin typeface="Meiryo UI" panose="020B0604030504040204" pitchFamily="50" charset="-128"/>
                <a:ea typeface="Meiryo UI" panose="020B0604030504040204" pitchFamily="50" charset="-128"/>
              </a:rPr>
              <a:t>100kWh</a:t>
            </a:r>
          </a:p>
        </p:txBody>
      </p:sp>
      <p:sp>
        <p:nvSpPr>
          <p:cNvPr id="62" name="四角形: 角を丸くする 61">
            <a:extLst>
              <a:ext uri="{FF2B5EF4-FFF2-40B4-BE49-F238E27FC236}">
                <a16:creationId xmlns:a16="http://schemas.microsoft.com/office/drawing/2014/main" id="{627213CA-C68E-4AF4-A682-7CF66B2192EE}"/>
              </a:ext>
            </a:extLst>
          </p:cNvPr>
          <p:cNvSpPr/>
          <p:nvPr/>
        </p:nvSpPr>
        <p:spPr>
          <a:xfrm>
            <a:off x="5940601" y="3842152"/>
            <a:ext cx="742760" cy="141785"/>
          </a:xfrm>
          <a:prstGeom prst="roundRect">
            <a:avLst>
              <a:gd name="adj" fmla="val 6624"/>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kumimoji="1" lang="en-US" altLang="ja-JP" sz="1200" b="1" dirty="0">
                <a:solidFill>
                  <a:schemeClr val="tx1"/>
                </a:solidFill>
                <a:latin typeface="Meiryo UI" panose="020B0604030504040204" pitchFamily="50" charset="-128"/>
                <a:ea typeface="Meiryo UI" panose="020B0604030504040204" pitchFamily="50" charset="-128"/>
              </a:rPr>
              <a:t>100kWh</a:t>
            </a:r>
          </a:p>
        </p:txBody>
      </p:sp>
      <p:sp>
        <p:nvSpPr>
          <p:cNvPr id="63" name="四角形: 角を丸くする 62">
            <a:extLst>
              <a:ext uri="{FF2B5EF4-FFF2-40B4-BE49-F238E27FC236}">
                <a16:creationId xmlns:a16="http://schemas.microsoft.com/office/drawing/2014/main" id="{D4E546A4-0360-4317-ADC5-10B93D5FC452}"/>
              </a:ext>
            </a:extLst>
          </p:cNvPr>
          <p:cNvSpPr/>
          <p:nvPr/>
        </p:nvSpPr>
        <p:spPr>
          <a:xfrm>
            <a:off x="8015878" y="3842152"/>
            <a:ext cx="742760" cy="141785"/>
          </a:xfrm>
          <a:prstGeom prst="roundRect">
            <a:avLst>
              <a:gd name="adj" fmla="val 6624"/>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kumimoji="1" lang="en-US" altLang="ja-JP" sz="1200" b="1" dirty="0">
                <a:solidFill>
                  <a:schemeClr val="tx1"/>
                </a:solidFill>
                <a:latin typeface="Meiryo UI" panose="020B0604030504040204" pitchFamily="50" charset="-128"/>
                <a:ea typeface="Meiryo UI" panose="020B0604030504040204" pitchFamily="50" charset="-128"/>
              </a:rPr>
              <a:t>100kWh</a:t>
            </a:r>
          </a:p>
        </p:txBody>
      </p:sp>
      <p:sp>
        <p:nvSpPr>
          <p:cNvPr id="64" name="四角形: 角を丸くする 63">
            <a:extLst>
              <a:ext uri="{FF2B5EF4-FFF2-40B4-BE49-F238E27FC236}">
                <a16:creationId xmlns:a16="http://schemas.microsoft.com/office/drawing/2014/main" id="{1CA4DFDA-BD34-4050-9858-4E914D7040B6}"/>
              </a:ext>
            </a:extLst>
          </p:cNvPr>
          <p:cNvSpPr/>
          <p:nvPr/>
        </p:nvSpPr>
        <p:spPr>
          <a:xfrm>
            <a:off x="6893796" y="4353354"/>
            <a:ext cx="977110" cy="319310"/>
          </a:xfrm>
          <a:prstGeom prst="roundRect">
            <a:avLst>
              <a:gd name="adj" fmla="val 6624"/>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050" b="1" dirty="0">
                <a:solidFill>
                  <a:schemeClr val="tx1"/>
                </a:solidFill>
                <a:latin typeface="Meiryo UI" panose="020B0604030504040204" pitchFamily="50" charset="-128"/>
                <a:ea typeface="Meiryo UI" panose="020B0604030504040204" pitchFamily="50" charset="-128"/>
              </a:rPr>
              <a:t>30kWh</a:t>
            </a:r>
          </a:p>
        </p:txBody>
      </p:sp>
      <p:sp>
        <p:nvSpPr>
          <p:cNvPr id="65" name="四角形: 角を丸くする 64">
            <a:extLst>
              <a:ext uri="{FF2B5EF4-FFF2-40B4-BE49-F238E27FC236}">
                <a16:creationId xmlns:a16="http://schemas.microsoft.com/office/drawing/2014/main" id="{CD2AEA21-7AB4-4450-85B8-54FEB92B5A35}"/>
              </a:ext>
            </a:extLst>
          </p:cNvPr>
          <p:cNvSpPr/>
          <p:nvPr/>
        </p:nvSpPr>
        <p:spPr>
          <a:xfrm>
            <a:off x="7570294" y="4353354"/>
            <a:ext cx="977110" cy="319310"/>
          </a:xfrm>
          <a:prstGeom prst="roundRect">
            <a:avLst>
              <a:gd name="adj" fmla="val 6624"/>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050" b="1" dirty="0">
                <a:solidFill>
                  <a:schemeClr val="tx1"/>
                </a:solidFill>
                <a:latin typeface="Meiryo UI" panose="020B0604030504040204" pitchFamily="50" charset="-128"/>
                <a:ea typeface="Meiryo UI" panose="020B0604030504040204" pitchFamily="50" charset="-128"/>
              </a:rPr>
              <a:t>4</a:t>
            </a:r>
            <a:r>
              <a:rPr kumimoji="1" lang="en-US" altLang="ja-JP" sz="1050" b="1" dirty="0">
                <a:solidFill>
                  <a:schemeClr val="tx1"/>
                </a:solidFill>
                <a:latin typeface="Meiryo UI" panose="020B0604030504040204" pitchFamily="50" charset="-128"/>
                <a:ea typeface="Meiryo UI" panose="020B0604030504040204" pitchFamily="50" charset="-128"/>
              </a:rPr>
              <a:t>0kWh</a:t>
            </a:r>
          </a:p>
        </p:txBody>
      </p:sp>
      <p:sp>
        <p:nvSpPr>
          <p:cNvPr id="66" name="四角形: 角を丸くする 65">
            <a:extLst>
              <a:ext uri="{FF2B5EF4-FFF2-40B4-BE49-F238E27FC236}">
                <a16:creationId xmlns:a16="http://schemas.microsoft.com/office/drawing/2014/main" id="{4B4DDBC6-E7DB-428D-A123-82A5AD4B452E}"/>
              </a:ext>
            </a:extLst>
          </p:cNvPr>
          <p:cNvSpPr/>
          <p:nvPr/>
        </p:nvSpPr>
        <p:spPr>
          <a:xfrm>
            <a:off x="8266660" y="4353354"/>
            <a:ext cx="977110" cy="319310"/>
          </a:xfrm>
          <a:prstGeom prst="roundRect">
            <a:avLst>
              <a:gd name="adj" fmla="val 6624"/>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050" b="1" dirty="0">
                <a:solidFill>
                  <a:schemeClr val="tx1"/>
                </a:solidFill>
                <a:latin typeface="Meiryo UI" panose="020B0604030504040204" pitchFamily="50" charset="-128"/>
                <a:ea typeface="Meiryo UI" panose="020B0604030504040204" pitchFamily="50" charset="-128"/>
              </a:rPr>
              <a:t>30kWh</a:t>
            </a:r>
          </a:p>
        </p:txBody>
      </p:sp>
      <p:sp>
        <p:nvSpPr>
          <p:cNvPr id="67" name="正方形/長方形 66" descr="ｍ">
            <a:extLst>
              <a:ext uri="{FF2B5EF4-FFF2-40B4-BE49-F238E27FC236}">
                <a16:creationId xmlns:a16="http://schemas.microsoft.com/office/drawing/2014/main" id="{BC84B4AA-A9C5-4200-964B-0CD33C00602F}"/>
              </a:ext>
            </a:extLst>
          </p:cNvPr>
          <p:cNvSpPr>
            <a:spLocks/>
          </p:cNvSpPr>
          <p:nvPr/>
        </p:nvSpPr>
        <p:spPr>
          <a:xfrm>
            <a:off x="4086425" y="5573110"/>
            <a:ext cx="1983396" cy="363070"/>
          </a:xfrm>
          <a:prstGeom prst="rect">
            <a:avLst/>
          </a:prstGeom>
          <a:solidFill>
            <a:schemeClr val="bg1"/>
          </a:solidFill>
          <a:ln w="6350" cap="flat" cmpd="sng" algn="ctr">
            <a:solidFill>
              <a:sysClr val="window" lastClr="FFFFFF">
                <a:lumMod val="75000"/>
              </a:sysClr>
            </a:solidFill>
            <a:prstDash val="solid"/>
            <a:miter lim="800000"/>
          </a:ln>
          <a:effectLst/>
        </p:spPr>
        <p:txBody>
          <a:bodyPr wrap="none" lIns="50409" tIns="50409" rIns="50409" bIns="50409" rtlCol="0" anchor="ctr"/>
          <a:lstStyle/>
          <a:p>
            <a:pPr algn="ctr" defTabSz="844083">
              <a:defRPr/>
            </a:pPr>
            <a:r>
              <a:rPr kumimoji="0" lang="en-US" altLang="ja-JP" sz="1050" kern="0" dirty="0">
                <a:latin typeface="Meiryo UI" panose="020B0604030504040204" pitchFamily="50" charset="-128"/>
                <a:ea typeface="Meiryo UI" panose="020B0604030504040204" pitchFamily="50" charset="-128"/>
              </a:rPr>
              <a:t>FIP001</a:t>
            </a:r>
            <a:r>
              <a:rPr kumimoji="0" lang="ja-JP" altLang="en-US" sz="1050" kern="0" dirty="0">
                <a:latin typeface="Meiryo UI" panose="020B0604030504040204" pitchFamily="50" charset="-128"/>
                <a:ea typeface="Meiryo UI" panose="020B0604030504040204" pitchFamily="50" charset="-128"/>
              </a:rPr>
              <a:t>　➢　</a:t>
            </a:r>
            <a:r>
              <a:rPr kumimoji="0" lang="en-US" altLang="ja-JP" sz="1050" b="1" kern="0" dirty="0">
                <a:solidFill>
                  <a:schemeClr val="bg2">
                    <a:lumMod val="50000"/>
                  </a:schemeClr>
                </a:solidFill>
                <a:latin typeface="Meiryo UI" panose="020B0604030504040204" pitchFamily="50" charset="-128"/>
                <a:ea typeface="Meiryo UI" panose="020B0604030504040204" pitchFamily="50" charset="-128"/>
              </a:rPr>
              <a:t>100kWh</a:t>
            </a:r>
          </a:p>
          <a:p>
            <a:pPr algn="ctr" defTabSz="844083">
              <a:defRPr/>
            </a:pPr>
            <a:r>
              <a:rPr kumimoji="0" lang="en-US" altLang="ja-JP" sz="1050" kern="0" dirty="0">
                <a:latin typeface="Meiryo UI" panose="020B0604030504040204" pitchFamily="50" charset="-128"/>
                <a:ea typeface="Meiryo UI" panose="020B0604030504040204" pitchFamily="50" charset="-128"/>
              </a:rPr>
              <a:t>FIP002</a:t>
            </a:r>
            <a:r>
              <a:rPr kumimoji="0" lang="ja-JP" altLang="en-US" sz="1050" kern="0" dirty="0">
                <a:latin typeface="Meiryo UI" panose="020B0604030504040204" pitchFamily="50" charset="-128"/>
                <a:ea typeface="Meiryo UI" panose="020B0604030504040204" pitchFamily="50" charset="-128"/>
              </a:rPr>
              <a:t>　➢　</a:t>
            </a:r>
            <a:r>
              <a:rPr kumimoji="0" lang="en-US" altLang="ja-JP" sz="1050" b="1" kern="0" dirty="0">
                <a:solidFill>
                  <a:schemeClr val="bg2">
                    <a:lumMod val="50000"/>
                  </a:schemeClr>
                </a:solidFill>
                <a:latin typeface="Meiryo UI" panose="020B0604030504040204" pitchFamily="50" charset="-128"/>
                <a:ea typeface="Meiryo UI" panose="020B0604030504040204" pitchFamily="50" charset="-128"/>
              </a:rPr>
              <a:t>100kWh</a:t>
            </a:r>
          </a:p>
        </p:txBody>
      </p:sp>
      <p:sp>
        <p:nvSpPr>
          <p:cNvPr id="68" name="正方形/長方形 67" descr="ｍ">
            <a:extLst>
              <a:ext uri="{FF2B5EF4-FFF2-40B4-BE49-F238E27FC236}">
                <a16:creationId xmlns:a16="http://schemas.microsoft.com/office/drawing/2014/main" id="{0708A43A-CA61-4D8D-A9C6-0DD8CC662A2A}"/>
              </a:ext>
            </a:extLst>
          </p:cNvPr>
          <p:cNvSpPr>
            <a:spLocks/>
          </p:cNvSpPr>
          <p:nvPr/>
        </p:nvSpPr>
        <p:spPr>
          <a:xfrm>
            <a:off x="6822126" y="5573110"/>
            <a:ext cx="1983396" cy="363070"/>
          </a:xfrm>
          <a:prstGeom prst="rect">
            <a:avLst/>
          </a:prstGeom>
          <a:solidFill>
            <a:schemeClr val="bg1"/>
          </a:solidFill>
          <a:ln w="6350" cap="flat" cmpd="sng" algn="ctr">
            <a:solidFill>
              <a:sysClr val="window" lastClr="FFFFFF">
                <a:lumMod val="75000"/>
              </a:sysClr>
            </a:solidFill>
            <a:prstDash val="solid"/>
            <a:miter lim="800000"/>
          </a:ln>
          <a:effectLst/>
        </p:spPr>
        <p:txBody>
          <a:bodyPr wrap="none" lIns="50409" tIns="50409" rIns="50409" bIns="50409" rtlCol="0" anchor="ctr"/>
          <a:lstStyle/>
          <a:p>
            <a:pPr algn="ctr" defTabSz="844083">
              <a:defRPr/>
            </a:pPr>
            <a:r>
              <a:rPr kumimoji="0" lang="en-US" altLang="ja-JP" sz="1050" kern="0" dirty="0">
                <a:latin typeface="Meiryo UI" panose="020B0604030504040204" pitchFamily="50" charset="-128"/>
                <a:ea typeface="Meiryo UI" panose="020B0604030504040204" pitchFamily="50" charset="-128"/>
              </a:rPr>
              <a:t>FIP003</a:t>
            </a:r>
            <a:r>
              <a:rPr kumimoji="0" lang="ja-JP" altLang="en-US" sz="1050" kern="0" dirty="0">
                <a:latin typeface="Meiryo UI" panose="020B0604030504040204" pitchFamily="50" charset="-128"/>
                <a:ea typeface="Meiryo UI" panose="020B0604030504040204" pitchFamily="50" charset="-128"/>
              </a:rPr>
              <a:t>　➢　</a:t>
            </a:r>
            <a:r>
              <a:rPr kumimoji="0" lang="en-US" altLang="ja-JP" sz="1050" b="1" kern="0" dirty="0">
                <a:solidFill>
                  <a:schemeClr val="bg2">
                    <a:lumMod val="50000"/>
                  </a:schemeClr>
                </a:solidFill>
                <a:latin typeface="Meiryo UI" panose="020B0604030504040204" pitchFamily="50" charset="-128"/>
                <a:ea typeface="Meiryo UI" panose="020B0604030504040204" pitchFamily="50" charset="-128"/>
              </a:rPr>
              <a:t>30kWh</a:t>
            </a:r>
          </a:p>
          <a:p>
            <a:pPr algn="ctr" defTabSz="844083">
              <a:defRPr/>
            </a:pPr>
            <a:r>
              <a:rPr kumimoji="0" lang="en-US" altLang="ja-JP" sz="1050" kern="0" dirty="0">
                <a:latin typeface="Meiryo UI" panose="020B0604030504040204" pitchFamily="50" charset="-128"/>
                <a:ea typeface="Meiryo UI" panose="020B0604030504040204" pitchFamily="50" charset="-128"/>
              </a:rPr>
              <a:t>FIP004</a:t>
            </a:r>
            <a:r>
              <a:rPr kumimoji="0" lang="ja-JP" altLang="en-US" sz="1050" kern="0" dirty="0">
                <a:latin typeface="Meiryo UI" panose="020B0604030504040204" pitchFamily="50" charset="-128"/>
                <a:ea typeface="Meiryo UI" panose="020B0604030504040204" pitchFamily="50" charset="-128"/>
              </a:rPr>
              <a:t>　➢　</a:t>
            </a:r>
            <a:r>
              <a:rPr kumimoji="0" lang="en-US" altLang="ja-JP" sz="1050" b="1" kern="0" dirty="0">
                <a:solidFill>
                  <a:schemeClr val="bg2">
                    <a:lumMod val="50000"/>
                  </a:schemeClr>
                </a:solidFill>
                <a:latin typeface="Meiryo UI" panose="020B0604030504040204" pitchFamily="50" charset="-128"/>
                <a:ea typeface="Meiryo UI" panose="020B0604030504040204" pitchFamily="50" charset="-128"/>
              </a:rPr>
              <a:t>40kWh</a:t>
            </a:r>
          </a:p>
        </p:txBody>
      </p:sp>
      <p:sp>
        <p:nvSpPr>
          <p:cNvPr id="37" name="吹き出し: 角を丸めた四角形 36">
            <a:extLst>
              <a:ext uri="{FF2B5EF4-FFF2-40B4-BE49-F238E27FC236}">
                <a16:creationId xmlns:a16="http://schemas.microsoft.com/office/drawing/2014/main" id="{ADB853BE-7558-4904-858B-57F24FFCAAEB}"/>
              </a:ext>
            </a:extLst>
          </p:cNvPr>
          <p:cNvSpPr/>
          <p:nvPr/>
        </p:nvSpPr>
        <p:spPr>
          <a:xfrm>
            <a:off x="3472195" y="6097245"/>
            <a:ext cx="2412531" cy="645453"/>
          </a:xfrm>
          <a:prstGeom prst="wedgeRoundRectCallout">
            <a:avLst>
              <a:gd name="adj1" fmla="val -55942"/>
              <a:gd name="adj2" fmla="val -40395"/>
              <a:gd name="adj3" fmla="val 16667"/>
            </a:avLst>
          </a:prstGeom>
          <a:solidFill>
            <a:schemeClr val="accent3">
              <a:lumMod val="20000"/>
              <a:lumOff val="80000"/>
            </a:schemeClr>
          </a:solidFill>
          <a:ln w="6350" cap="flat" cmpd="sng" algn="ctr">
            <a:solidFill>
              <a:sysClr val="window" lastClr="FFFFFF">
                <a:lumMod val="75000"/>
              </a:sysClr>
            </a:solidFill>
            <a:prstDash val="solid"/>
            <a:miter lim="800000"/>
          </a:ln>
          <a:effectLst/>
        </p:spPr>
        <p:txBody>
          <a:bodyPr wrap="none" lIns="50409" tIns="50409" rIns="50409" bIns="50409" rtlCol="0" anchor="ctr"/>
          <a:lstStyle/>
          <a:p>
            <a:pPr algn="ctr" defTabSz="844083"/>
            <a:r>
              <a:rPr kumimoji="0" lang="ja-JP" altLang="en-US" sz="1000" kern="0" dirty="0">
                <a:solidFill>
                  <a:srgbClr val="000000"/>
                </a:solidFill>
                <a:latin typeface="Meiryo UI" panose="020B0604030504040204" pitchFamily="50" charset="-128"/>
                <a:ea typeface="Meiryo UI" panose="020B0604030504040204" pitchFamily="50" charset="-128"/>
              </a:rPr>
              <a:t>＜広域機関＞</a:t>
            </a:r>
            <a:endParaRPr kumimoji="0" lang="en-US" altLang="ja-JP" sz="1000" kern="0" dirty="0">
              <a:solidFill>
                <a:srgbClr val="000000"/>
              </a:solidFill>
              <a:latin typeface="Meiryo UI" panose="020B0604030504040204" pitchFamily="50" charset="-128"/>
              <a:ea typeface="Meiryo UI" panose="020B0604030504040204" pitchFamily="50" charset="-128"/>
            </a:endParaRPr>
          </a:p>
          <a:p>
            <a:pPr algn="ctr" defTabSz="844083"/>
            <a:r>
              <a:rPr kumimoji="0" lang="ja-JP" altLang="en-US" sz="1000" u="sng" kern="0" dirty="0">
                <a:solidFill>
                  <a:srgbClr val="000000"/>
                </a:solidFill>
                <a:latin typeface="Meiryo UI" panose="020B0604030504040204" pitchFamily="50" charset="-128"/>
                <a:ea typeface="Meiryo UI" panose="020B0604030504040204" pitchFamily="50" charset="-128"/>
              </a:rPr>
              <a:t>設備ごとの電力供給量を算定</a:t>
            </a:r>
            <a:endParaRPr kumimoji="0" lang="en-US" altLang="ja-JP" sz="1000" u="sng" kern="0" dirty="0">
              <a:solidFill>
                <a:srgbClr val="000000"/>
              </a:solidFill>
              <a:latin typeface="Meiryo UI" panose="020B0604030504040204" pitchFamily="50" charset="-128"/>
              <a:ea typeface="Meiryo UI" panose="020B0604030504040204" pitchFamily="50" charset="-128"/>
            </a:endParaRPr>
          </a:p>
          <a:p>
            <a:pPr defTabSz="844083"/>
            <a:r>
              <a:rPr kumimoji="0" lang="ja-JP" altLang="en-US" sz="1000" kern="0" dirty="0">
                <a:solidFill>
                  <a:srgbClr val="000000"/>
                </a:solidFill>
                <a:latin typeface="Meiryo UI" panose="020B0604030504040204" pitchFamily="50" charset="-128"/>
                <a:ea typeface="Meiryo UI" panose="020B0604030504040204" pitchFamily="50" charset="-128"/>
              </a:rPr>
              <a:t>✔ </a:t>
            </a:r>
            <a:r>
              <a:rPr kumimoji="0" lang="en-US" altLang="ja-JP" sz="1000" kern="0" dirty="0">
                <a:solidFill>
                  <a:srgbClr val="000000"/>
                </a:solidFill>
                <a:latin typeface="Meiryo UI" panose="020B0604030504040204" pitchFamily="50" charset="-128"/>
                <a:ea typeface="Meiryo UI" panose="020B0604030504040204" pitchFamily="50" charset="-128"/>
              </a:rPr>
              <a:t>0.01</a:t>
            </a:r>
            <a:r>
              <a:rPr kumimoji="0" lang="ja-JP" altLang="en-US" sz="1000" kern="0" dirty="0">
                <a:solidFill>
                  <a:srgbClr val="000000"/>
                </a:solidFill>
                <a:latin typeface="Meiryo UI" panose="020B0604030504040204" pitchFamily="50" charset="-128"/>
                <a:ea typeface="Meiryo UI" panose="020B0604030504040204" pitchFamily="50" charset="-128"/>
              </a:rPr>
              <a:t>円</a:t>
            </a:r>
            <a:r>
              <a:rPr kumimoji="0" lang="en-US" altLang="ja-JP" sz="1000" kern="0" dirty="0">
                <a:solidFill>
                  <a:srgbClr val="000000"/>
                </a:solidFill>
                <a:latin typeface="Meiryo UI" panose="020B0604030504040204" pitchFamily="50" charset="-128"/>
                <a:ea typeface="Meiryo UI" panose="020B0604030504040204" pitchFamily="50" charset="-128"/>
              </a:rPr>
              <a:t>/kWh</a:t>
            </a:r>
            <a:r>
              <a:rPr kumimoji="0" lang="ja-JP" altLang="en-US" sz="1000" kern="0" dirty="0">
                <a:solidFill>
                  <a:srgbClr val="000000"/>
                </a:solidFill>
                <a:latin typeface="Meiryo UI" panose="020B0604030504040204" pitchFamily="50" charset="-128"/>
                <a:ea typeface="Meiryo UI" panose="020B0604030504040204" pitchFamily="50" charset="-128"/>
              </a:rPr>
              <a:t>コマは除いて合計する</a:t>
            </a:r>
            <a:endParaRPr kumimoji="0" lang="en-US" altLang="ja-JP" sz="1000" kern="0" dirty="0">
              <a:solidFill>
                <a:srgbClr val="000000"/>
              </a:solidFill>
              <a:latin typeface="Meiryo UI" panose="020B0604030504040204" pitchFamily="50" charset="-128"/>
              <a:ea typeface="Meiryo UI" panose="020B0604030504040204" pitchFamily="50" charset="-128"/>
            </a:endParaRPr>
          </a:p>
          <a:p>
            <a:pPr defTabSz="844083"/>
            <a:r>
              <a:rPr kumimoji="0" lang="ja-JP" altLang="en-US" sz="1000" kern="0" dirty="0">
                <a:solidFill>
                  <a:srgbClr val="000000"/>
                </a:solidFill>
                <a:latin typeface="Meiryo UI" panose="020B0604030504040204" pitchFamily="50" charset="-128"/>
                <a:ea typeface="Meiryo UI" panose="020B0604030504040204" pitchFamily="50" charset="-128"/>
              </a:rPr>
              <a:t>✔ 検針日が月を跨ぐ場合は各月ごとに算定</a:t>
            </a:r>
            <a:endParaRPr kumimoji="0" lang="en-US" altLang="ja-JP" sz="1000" kern="0" dirty="0">
              <a:solidFill>
                <a:srgbClr val="000000"/>
              </a:solidFill>
              <a:latin typeface="Meiryo UI" panose="020B0604030504040204" pitchFamily="50" charset="-128"/>
              <a:ea typeface="Meiryo UI" panose="020B0604030504040204" pitchFamily="50" charset="-128"/>
            </a:endParaRPr>
          </a:p>
        </p:txBody>
      </p:sp>
      <p:sp>
        <p:nvSpPr>
          <p:cNvPr id="50" name="四角形: 角を丸くする 49">
            <a:extLst>
              <a:ext uri="{FF2B5EF4-FFF2-40B4-BE49-F238E27FC236}">
                <a16:creationId xmlns:a16="http://schemas.microsoft.com/office/drawing/2014/main" id="{6969BCFC-979F-4586-8663-AC50811623A5}"/>
              </a:ext>
            </a:extLst>
          </p:cNvPr>
          <p:cNvSpPr/>
          <p:nvPr/>
        </p:nvSpPr>
        <p:spPr>
          <a:xfrm>
            <a:off x="8799933" y="5476413"/>
            <a:ext cx="964453" cy="271230"/>
          </a:xfrm>
          <a:prstGeom prst="roundRect">
            <a:avLst>
              <a:gd name="adj" fmla="val 6624"/>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en-US" altLang="ja-JP" sz="1000" b="1" dirty="0">
                <a:solidFill>
                  <a:schemeClr val="tx1"/>
                </a:solidFill>
                <a:latin typeface="Meiryo UI" panose="020B0604030504040204" pitchFamily="50" charset="-128"/>
                <a:ea typeface="Meiryo UI" panose="020B0604030504040204" pitchFamily="50" charset="-128"/>
              </a:rPr>
              <a:t>※</a:t>
            </a:r>
            <a:r>
              <a:rPr kumimoji="1" lang="ja-JP" altLang="en-US" sz="1000" b="1" dirty="0">
                <a:solidFill>
                  <a:schemeClr val="tx1"/>
                </a:solidFill>
                <a:latin typeface="Meiryo UI" panose="020B0604030504040204" pitchFamily="50" charset="-128"/>
                <a:ea typeface="Meiryo UI" panose="020B0604030504040204" pitchFamily="50" charset="-128"/>
              </a:rPr>
              <a:t>コマ単位に</a:t>
            </a:r>
            <a:endParaRPr kumimoji="1" lang="en-US" altLang="ja-JP" sz="1000" b="1" dirty="0">
              <a:solidFill>
                <a:schemeClr val="tx1"/>
              </a:solidFill>
              <a:latin typeface="Meiryo UI" panose="020B0604030504040204" pitchFamily="50" charset="-128"/>
              <a:ea typeface="Meiryo UI" panose="020B0604030504040204" pitchFamily="50" charset="-128"/>
            </a:endParaRPr>
          </a:p>
          <a:p>
            <a:r>
              <a:rPr lang="ja-JP" altLang="en-US" sz="1000" b="1" dirty="0">
                <a:solidFill>
                  <a:schemeClr val="tx1"/>
                </a:solidFill>
                <a:latin typeface="Meiryo UI" panose="020B0604030504040204" pitchFamily="50" charset="-128"/>
                <a:ea typeface="Meiryo UI" panose="020B0604030504040204" pitchFamily="50" charset="-128"/>
              </a:rPr>
              <a:t>　</a:t>
            </a:r>
            <a:r>
              <a:rPr kumimoji="1" lang="ja-JP" altLang="en-US" sz="1000" b="1" dirty="0">
                <a:solidFill>
                  <a:schemeClr val="tx1"/>
                </a:solidFill>
                <a:latin typeface="Meiryo UI" panose="020B0604030504040204" pitchFamily="50" charset="-128"/>
                <a:ea typeface="Meiryo UI" panose="020B0604030504040204" pitchFamily="50" charset="-128"/>
              </a:rPr>
              <a:t>案分が必要</a:t>
            </a:r>
            <a:endParaRPr kumimoji="1" lang="en-US" altLang="ja-JP" sz="1000" b="1" dirty="0">
              <a:solidFill>
                <a:schemeClr val="tx1"/>
              </a:solidFill>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4103651565"/>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ja-JP" altLang="en-US" dirty="0">
                <a:latin typeface="Meiryo UI" panose="020B0604030504040204" pitchFamily="50" charset="-128"/>
                <a:ea typeface="Meiryo UI" panose="020B0604030504040204" pitchFamily="50" charset="-128"/>
              </a:rPr>
              <a:t>業務フロー</a:t>
            </a:r>
            <a:br>
              <a:rPr lang="en-US" altLang="ja-JP" dirty="0">
                <a:latin typeface="Meiryo UI" panose="020B0604030504040204" pitchFamily="50" charset="-128"/>
                <a:ea typeface="Meiryo UI" panose="020B0604030504040204" pitchFamily="50" charset="-128"/>
              </a:rPr>
            </a:br>
            <a:r>
              <a:rPr lang="ja-JP" altLang="en-US" dirty="0">
                <a:latin typeface="Meiryo UI" panose="020B0604030504040204" pitchFamily="50" charset="-128"/>
                <a:ea typeface="Meiryo UI" panose="020B0604030504040204" pitchFamily="50" charset="-128"/>
              </a:rPr>
              <a:t>事前準備：ユーザ情報管理 </a:t>
            </a:r>
            <a:r>
              <a:rPr lang="en-US" altLang="ja-JP" dirty="0">
                <a:latin typeface="Meiryo UI" panose="020B0604030504040204" pitchFamily="50" charset="-128"/>
                <a:ea typeface="Meiryo UI" panose="020B0604030504040204" pitchFamily="50" charset="-128"/>
                <a:cs typeface="Arial" panose="020B0604020202020204" pitchFamily="34" charset="0"/>
              </a:rPr>
              <a:t>– </a:t>
            </a:r>
            <a:r>
              <a:rPr lang="ja-JP" altLang="en-US" dirty="0">
                <a:latin typeface="Meiryo UI" panose="020B0604030504040204" pitchFamily="50" charset="-128"/>
                <a:ea typeface="Meiryo UI" panose="020B0604030504040204" pitchFamily="50" charset="-128"/>
                <a:cs typeface="Arial" panose="020B0604020202020204" pitchFamily="34" charset="0"/>
              </a:rPr>
              <a:t>ユーザ</a:t>
            </a:r>
            <a:r>
              <a:rPr lang="en-US" altLang="ja-JP" dirty="0">
                <a:latin typeface="Meiryo UI" panose="020B0604030504040204" pitchFamily="50" charset="-128"/>
                <a:ea typeface="Meiryo UI" panose="020B0604030504040204" pitchFamily="50" charset="-128"/>
                <a:cs typeface="Arial" panose="020B0604020202020204" pitchFamily="34" charset="0"/>
              </a:rPr>
              <a:t>ID</a:t>
            </a:r>
            <a:r>
              <a:rPr lang="ja-JP" altLang="en-US" dirty="0">
                <a:latin typeface="Meiryo UI" panose="020B0604030504040204" pitchFamily="50" charset="-128"/>
                <a:ea typeface="Meiryo UI" panose="020B0604030504040204" pitchFamily="50" charset="-128"/>
                <a:cs typeface="Arial" panose="020B0604020202020204" pitchFamily="34" charset="0"/>
              </a:rPr>
              <a:t>再通知</a:t>
            </a:r>
            <a:endParaRPr kumimoji="1" lang="ja-JP" altLang="en-US" dirty="0">
              <a:latin typeface="Meiryo UI" panose="020B0604030504040204" pitchFamily="50" charset="-128"/>
              <a:ea typeface="Meiryo UI" panose="020B0604030504040204" pitchFamily="50" charset="-128"/>
            </a:endParaRPr>
          </a:p>
        </p:txBody>
      </p:sp>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2275497220"/>
              </p:ext>
            </p:extLst>
          </p:nvPr>
        </p:nvGraphicFramePr>
        <p:xfrm>
          <a:off x="141614" y="1118597"/>
          <a:ext cx="9511433" cy="5698156"/>
        </p:xfrm>
        <a:graphic>
          <a:graphicData uri="http://schemas.openxmlformats.org/drawingml/2006/table">
            <a:tbl>
              <a:tblPr firstRow="1" bandRow="1">
                <a:tableStyleId>{2D5ABB26-0587-4C30-8999-92F81FD0307C}</a:tableStyleId>
              </a:tblPr>
              <a:tblGrid>
                <a:gridCol w="367433">
                  <a:extLst>
                    <a:ext uri="{9D8B030D-6E8A-4147-A177-3AD203B41FA5}">
                      <a16:colId xmlns:a16="http://schemas.microsoft.com/office/drawing/2014/main" val="358073148"/>
                    </a:ext>
                  </a:extLst>
                </a:gridCol>
                <a:gridCol w="692468">
                  <a:extLst>
                    <a:ext uri="{9D8B030D-6E8A-4147-A177-3AD203B41FA5}">
                      <a16:colId xmlns:a16="http://schemas.microsoft.com/office/drawing/2014/main" val="3311309282"/>
                    </a:ext>
                  </a:extLst>
                </a:gridCol>
                <a:gridCol w="6377636">
                  <a:extLst>
                    <a:ext uri="{9D8B030D-6E8A-4147-A177-3AD203B41FA5}">
                      <a16:colId xmlns:a16="http://schemas.microsoft.com/office/drawing/2014/main" val="1235158156"/>
                    </a:ext>
                  </a:extLst>
                </a:gridCol>
                <a:gridCol w="1084082">
                  <a:extLst>
                    <a:ext uri="{9D8B030D-6E8A-4147-A177-3AD203B41FA5}">
                      <a16:colId xmlns:a16="http://schemas.microsoft.com/office/drawing/2014/main" val="2107820620"/>
                    </a:ext>
                  </a:extLst>
                </a:gridCol>
                <a:gridCol w="989814">
                  <a:extLst>
                    <a:ext uri="{9D8B030D-6E8A-4147-A177-3AD203B41FA5}">
                      <a16:colId xmlns:a16="http://schemas.microsoft.com/office/drawing/2014/main" val="2019607348"/>
                    </a:ext>
                  </a:extLst>
                </a:gridCol>
              </a:tblGrid>
              <a:tr h="301656">
                <a:tc gridSpan="2">
                  <a:txBody>
                    <a:bodyPr/>
                    <a:lstStyle/>
                    <a:p>
                      <a:pPr algn="l"/>
                      <a:r>
                        <a:rPr kumimoji="1" lang="ja-JP" altLang="en-US" sz="1200" b="0" dirty="0">
                          <a:latin typeface="Meiryo UI" panose="020B0604030504040204" pitchFamily="50" charset="-128"/>
                          <a:ea typeface="Meiryo UI" panose="020B0604030504040204" pitchFamily="50" charset="-128"/>
                        </a:rPr>
                        <a:t>業務</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lang="ja-JP" altLang="en-US" sz="1200" dirty="0">
                          <a:latin typeface="Meiryo UI" panose="020B0604030504040204" pitchFamily="50" charset="-128"/>
                          <a:ea typeface="Meiryo UI" panose="020B0604030504040204" pitchFamily="50" charset="-128"/>
                        </a:rPr>
                        <a:t>ユーザ情報管理 </a:t>
                      </a:r>
                      <a:r>
                        <a:rPr lang="en-US" altLang="ja-JP" sz="1200" dirty="0">
                          <a:latin typeface="Arial" panose="020B0604020202020204" pitchFamily="34" charset="0"/>
                          <a:ea typeface="Meiryo UI" panose="020B0604030504040204" pitchFamily="50" charset="-128"/>
                          <a:cs typeface="Arial" panose="020B0604020202020204" pitchFamily="34" charset="0"/>
                        </a:rPr>
                        <a:t>– </a:t>
                      </a:r>
                      <a:r>
                        <a:rPr kumimoji="1" lang="ja-JP" altLang="en-US" sz="1200" b="0" dirty="0">
                          <a:latin typeface="Meiryo UI" panose="020B0604030504040204" pitchFamily="50" charset="-128"/>
                          <a:ea typeface="Meiryo UI" panose="020B0604030504040204" pitchFamily="50" charset="-128"/>
                          <a:cs typeface="Arial" panose="020B0604020202020204" pitchFamily="34" charset="0"/>
                        </a:rPr>
                        <a:t>ユーザ</a:t>
                      </a:r>
                      <a:r>
                        <a:rPr kumimoji="1" lang="en-US" altLang="ja-JP" sz="1200" b="0" dirty="0">
                          <a:latin typeface="Meiryo UI" panose="020B0604030504040204" pitchFamily="50" charset="-128"/>
                          <a:ea typeface="Meiryo UI" panose="020B0604030504040204" pitchFamily="50" charset="-128"/>
                          <a:cs typeface="Arial" panose="020B0604020202020204" pitchFamily="34" charset="0"/>
                        </a:rPr>
                        <a:t>ID</a:t>
                      </a:r>
                      <a:r>
                        <a:rPr kumimoji="1" lang="ja-JP" altLang="en-US" sz="1200" b="0" dirty="0">
                          <a:latin typeface="Meiryo UI" panose="020B0604030504040204" pitchFamily="50" charset="-128"/>
                          <a:ea typeface="Meiryo UI" panose="020B0604030504040204" pitchFamily="50" charset="-128"/>
                          <a:cs typeface="Arial" panose="020B0604020202020204" pitchFamily="34" charset="0"/>
                        </a:rPr>
                        <a:t>再通知</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1200" b="0" dirty="0">
                          <a:latin typeface="Meiryo UI" panose="020B0604030504040204" pitchFamily="50" charset="-128"/>
                          <a:ea typeface="Meiryo UI" panose="020B0604030504040204" pitchFamily="50" charset="-128"/>
                        </a:rPr>
                        <a:t>業務コード</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200" b="0" dirty="0">
                          <a:latin typeface="Meiryo UI" panose="020B0604030504040204" pitchFamily="50" charset="-128"/>
                          <a:ea typeface="Meiryo UI" panose="020B0604030504040204" pitchFamily="50" charset="-128"/>
                        </a:rPr>
                        <a:t>CMN081</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301656">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業務内容</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認定事業者がユーザ</a:t>
                      </a:r>
                      <a:r>
                        <a:rPr kumimoji="1" lang="en-US" altLang="ja-JP" sz="1200" b="0" dirty="0">
                          <a:latin typeface="Meiryo UI" panose="020B0604030504040204" pitchFamily="50" charset="-128"/>
                          <a:ea typeface="Meiryo UI" panose="020B0604030504040204" pitchFamily="50" charset="-128"/>
                        </a:rPr>
                        <a:t>ID</a:t>
                      </a:r>
                      <a:r>
                        <a:rPr kumimoji="1" lang="ja-JP" altLang="en-US" sz="1200" b="0" dirty="0">
                          <a:latin typeface="Meiryo UI" panose="020B0604030504040204" pitchFamily="50" charset="-128"/>
                          <a:ea typeface="Meiryo UI" panose="020B0604030504040204" pitchFamily="50" charset="-128"/>
                        </a:rPr>
                        <a:t>を失念した場合、システムが再通知する。</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868788017"/>
                  </a:ext>
                </a:extLst>
              </a:tr>
              <a:tr h="301656">
                <a:tc gridSpan="2">
                  <a:txBody>
                    <a:bodyPr/>
                    <a:lstStyle/>
                    <a:p>
                      <a:pPr marL="0" indent="0" algn="l">
                        <a:buFont typeface="Arial" panose="020B0604020202020204" pitchFamily="34" charset="0"/>
                        <a:buNone/>
                      </a:pPr>
                      <a:r>
                        <a:rPr kumimoji="1" lang="ja-JP" altLang="en-US" sz="1200" b="0">
                          <a:latin typeface="Meiryo UI" panose="020B0604030504040204" pitchFamily="50" charset="-128"/>
                          <a:ea typeface="Meiryo UI" panose="020B0604030504040204" pitchFamily="50" charset="-128"/>
                        </a:rPr>
                        <a:t>業務タイミング</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3">
                  <a:txBody>
                    <a:bodyPr/>
                    <a:lstStyle/>
                    <a:p>
                      <a:pPr marL="0" indent="0" algn="l">
                        <a:buFont typeface="Arial" panose="020B0604020202020204" pitchFamily="34" charset="0"/>
                        <a:buNone/>
                      </a:pPr>
                      <a:r>
                        <a:rPr kumimoji="1" lang="ja-JP" altLang="en-US" sz="1200" b="0" dirty="0">
                          <a:solidFill>
                            <a:schemeClr val="tx1"/>
                          </a:solidFill>
                          <a:latin typeface="Meiryo UI" panose="020B0604030504040204" pitchFamily="50" charset="-128"/>
                          <a:ea typeface="Meiryo UI" panose="020B0604030504040204" pitchFamily="50" charset="-128"/>
                        </a:rPr>
                        <a:t>随時</a:t>
                      </a:r>
                      <a:endParaRPr kumimoji="1" lang="en-US" altLang="ja-JP" sz="1000" b="0"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46641634"/>
                  </a:ext>
                </a:extLst>
              </a:tr>
              <a:tr h="316963">
                <a:tc gridSpan="2">
                  <a:txBody>
                    <a:bodyPr/>
                    <a:lstStyle/>
                    <a:p>
                      <a:pPr marL="0" indent="0" algn="l">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関連アクター</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広域機関、認定事業者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747063371"/>
                  </a:ext>
                </a:extLst>
              </a:tr>
              <a:tr h="864000">
                <a:tc rowSpan="2">
                  <a:txBody>
                    <a:bodyPr/>
                    <a:lstStyle/>
                    <a:p>
                      <a:pPr marL="0" indent="0" algn="ctr">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確認者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lumMod val="95000"/>
                      </a:schemeClr>
                    </a:solidFill>
                  </a:tcPr>
                </a:tc>
                <a:tc gridSpan="3">
                  <a:txBody>
                    <a:bodyPr/>
                    <a:lstStyle/>
                    <a:p>
                      <a:pPr marL="0" indent="0" algn="ctr">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776034627"/>
                  </a:ext>
                </a:extLst>
              </a:tr>
              <a:tr h="864000">
                <a:tc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作業者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603231057"/>
                  </a:ext>
                </a:extLst>
              </a:tr>
              <a:tr h="912225">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認定事業者</a:t>
                      </a:r>
                      <a:endParaRPr kumimoji="1" lang="en-US" altLang="ja-JP" sz="1200" b="0" dirty="0">
                        <a:latin typeface="Meiryo UI" panose="020B0604030504040204" pitchFamily="50" charset="-128"/>
                        <a:ea typeface="Meiryo UI" panose="020B0604030504040204" pitchFamily="50" charset="-128"/>
                      </a:endParaRPr>
                    </a:p>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ユーザ</a:t>
                      </a:r>
                      <a:r>
                        <a:rPr kumimoji="1" lang="en-US" altLang="ja-JP" sz="1200" b="0" dirty="0">
                          <a:latin typeface="Meiryo UI" panose="020B0604030504040204" pitchFamily="50" charset="-128"/>
                          <a:ea typeface="Meiryo UI" panose="020B0604030504040204" pitchFamily="50" charset="-128"/>
                        </a:rPr>
                        <a:t>)</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704928895"/>
                  </a:ext>
                </a:extLst>
              </a:tr>
              <a:tr h="1836000">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システム</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5629721"/>
                  </a:ext>
                </a:extLst>
              </a:tr>
            </a:tbl>
          </a:graphicData>
        </a:graphic>
      </p:graphicFrame>
      <p:cxnSp>
        <p:nvCxnSpPr>
          <p:cNvPr id="80" name="直線矢印コネクタ 79">
            <a:extLst>
              <a:ext uri="{FF2B5EF4-FFF2-40B4-BE49-F238E27FC236}">
                <a16:creationId xmlns:a16="http://schemas.microsoft.com/office/drawing/2014/main" id="{8E4FBC42-74B3-4A9C-81C5-22CB9BC3A4A7}"/>
              </a:ext>
            </a:extLst>
          </p:cNvPr>
          <p:cNvCxnSpPr>
            <a:cxnSpLocks/>
            <a:stCxn id="106" idx="2"/>
            <a:endCxn id="83" idx="0"/>
          </p:cNvCxnSpPr>
          <p:nvPr/>
        </p:nvCxnSpPr>
        <p:spPr>
          <a:xfrm>
            <a:off x="4847523" y="5577005"/>
            <a:ext cx="0" cy="488465"/>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81" name="グループ化 80">
            <a:extLst>
              <a:ext uri="{FF2B5EF4-FFF2-40B4-BE49-F238E27FC236}">
                <a16:creationId xmlns:a16="http://schemas.microsoft.com/office/drawing/2014/main" id="{303E64FF-4A93-49FA-9640-D0F5780B7F89}"/>
              </a:ext>
            </a:extLst>
          </p:cNvPr>
          <p:cNvGrpSpPr/>
          <p:nvPr/>
        </p:nvGrpSpPr>
        <p:grpSpPr>
          <a:xfrm>
            <a:off x="4736524" y="6061667"/>
            <a:ext cx="254269" cy="450827"/>
            <a:chOff x="2515451" y="5897715"/>
            <a:chExt cx="254269" cy="450827"/>
          </a:xfrm>
        </p:grpSpPr>
        <p:sp>
          <p:nvSpPr>
            <p:cNvPr id="82" name="Freeform 266">
              <a:extLst>
                <a:ext uri="{FF2B5EF4-FFF2-40B4-BE49-F238E27FC236}">
                  <a16:creationId xmlns:a16="http://schemas.microsoft.com/office/drawing/2014/main" id="{8FD1CA66-4F06-49F2-966F-9544BC7CC98A}"/>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83" name="正方形/長方形 36">
              <a:extLst>
                <a:ext uri="{FF2B5EF4-FFF2-40B4-BE49-F238E27FC236}">
                  <a16:creationId xmlns:a16="http://schemas.microsoft.com/office/drawing/2014/main" id="{DAC889F8-D694-4728-AB28-09AE2BADA1D8}"/>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84" name="正方形/長方形 83">
            <a:extLst>
              <a:ext uri="{FF2B5EF4-FFF2-40B4-BE49-F238E27FC236}">
                <a16:creationId xmlns:a16="http://schemas.microsoft.com/office/drawing/2014/main" id="{28EA1455-A7B1-4E6C-9310-716662AF446D}"/>
              </a:ext>
            </a:extLst>
          </p:cNvPr>
          <p:cNvSpPr/>
          <p:nvPr/>
        </p:nvSpPr>
        <p:spPr>
          <a:xfrm>
            <a:off x="4791658" y="6434086"/>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sp>
        <p:nvSpPr>
          <p:cNvPr id="60" name="ドーナツ 24">
            <a:extLst>
              <a:ext uri="{FF2B5EF4-FFF2-40B4-BE49-F238E27FC236}">
                <a16:creationId xmlns:a16="http://schemas.microsoft.com/office/drawing/2014/main" id="{6E1A86BE-4DB1-429D-B3EC-499CCB68D1CC}"/>
              </a:ext>
            </a:extLst>
          </p:cNvPr>
          <p:cNvSpPr/>
          <p:nvPr/>
        </p:nvSpPr>
        <p:spPr bwMode="auto">
          <a:xfrm>
            <a:off x="2706582" y="4356654"/>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START</a:t>
            </a:r>
            <a:endParaRPr kumimoji="0" lang="ja-JP" altLang="en-US" sz="700" kern="0" dirty="0">
              <a:latin typeface="Meiryo UI"/>
              <a:ea typeface="Meiryo UI"/>
              <a:cs typeface="Tahoma" pitchFamily="34" charset="0"/>
            </a:endParaRPr>
          </a:p>
        </p:txBody>
      </p:sp>
      <p:cxnSp>
        <p:nvCxnSpPr>
          <p:cNvPr id="61" name="直線矢印コネクタ 60">
            <a:extLst>
              <a:ext uri="{FF2B5EF4-FFF2-40B4-BE49-F238E27FC236}">
                <a16:creationId xmlns:a16="http://schemas.microsoft.com/office/drawing/2014/main" id="{C8B35F02-E587-4680-B7EF-056C3B6E474D}"/>
              </a:ext>
            </a:extLst>
          </p:cNvPr>
          <p:cNvCxnSpPr>
            <a:cxnSpLocks/>
            <a:stCxn id="60" idx="6"/>
            <a:endCxn id="68" idx="1"/>
          </p:cNvCxnSpPr>
          <p:nvPr/>
        </p:nvCxnSpPr>
        <p:spPr>
          <a:xfrm>
            <a:off x="3095313" y="4539942"/>
            <a:ext cx="243292" cy="255"/>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62" name="グループ化 61">
            <a:extLst>
              <a:ext uri="{FF2B5EF4-FFF2-40B4-BE49-F238E27FC236}">
                <a16:creationId xmlns:a16="http://schemas.microsoft.com/office/drawing/2014/main" id="{3AFB7D28-3167-428F-ACA8-C46F0BAEDC4E}"/>
              </a:ext>
            </a:extLst>
          </p:cNvPr>
          <p:cNvGrpSpPr/>
          <p:nvPr/>
        </p:nvGrpSpPr>
        <p:grpSpPr>
          <a:xfrm>
            <a:off x="3338605" y="4151170"/>
            <a:ext cx="734400" cy="612227"/>
            <a:chOff x="2491032" y="3449261"/>
            <a:chExt cx="734400" cy="612227"/>
          </a:xfrm>
        </p:grpSpPr>
        <p:sp>
          <p:nvSpPr>
            <p:cNvPr id="68" name="正方形/長方形 67">
              <a:extLst>
                <a:ext uri="{FF2B5EF4-FFF2-40B4-BE49-F238E27FC236}">
                  <a16:creationId xmlns:a16="http://schemas.microsoft.com/office/drawing/2014/main" id="{2FE6F990-C708-4607-B284-0110C4AAED23}"/>
                </a:ext>
              </a:extLst>
            </p:cNvPr>
            <p:cNvSpPr/>
            <p:nvPr/>
          </p:nvSpPr>
          <p:spPr>
            <a:xfrm>
              <a:off x="2491032"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0675" rIns="0" bIns="30675" rtlCol="0" anchor="ctr"/>
            <a:lstStyle/>
            <a:p>
              <a:pPr algn="ctr"/>
              <a:r>
                <a:rPr kumimoji="0" lang="en-US" altLang="ja-JP" sz="800" kern="0" dirty="0">
                  <a:latin typeface="Meiryo UI" panose="020B0604030504040204" pitchFamily="50" charset="-128"/>
                  <a:ea typeface="Meiryo UI" panose="020B0604030504040204" pitchFamily="50" charset="-128"/>
                  <a:cs typeface="Arial" pitchFamily="34" charset="0"/>
                </a:rPr>
                <a:t>ID</a:t>
              </a:r>
            </a:p>
            <a:p>
              <a:pPr algn="ctr"/>
              <a:r>
                <a:rPr kumimoji="0" lang="ja-JP" altLang="en-US" sz="800" kern="0" dirty="0">
                  <a:latin typeface="Meiryo UI" panose="020B0604030504040204" pitchFamily="50" charset="-128"/>
                  <a:ea typeface="Meiryo UI" panose="020B0604030504040204" pitchFamily="50" charset="-128"/>
                  <a:cs typeface="Arial" pitchFamily="34" charset="0"/>
                </a:rPr>
                <a:t>再通知依頼</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97" name="テキスト ボックス 96">
              <a:extLst>
                <a:ext uri="{FF2B5EF4-FFF2-40B4-BE49-F238E27FC236}">
                  <a16:creationId xmlns:a16="http://schemas.microsoft.com/office/drawing/2014/main" id="{38F49391-D99E-4AC9-8D63-CC8F7858A70B}"/>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01</a:t>
              </a:r>
              <a:endParaRPr lang="ja-JP" altLang="en-US" sz="800" dirty="0">
                <a:latin typeface="Meiryo UI" panose="020B0604030504040204" pitchFamily="50" charset="-128"/>
                <a:ea typeface="Meiryo UI" panose="020B0604030504040204" pitchFamily="50" charset="-128"/>
              </a:endParaRPr>
            </a:p>
          </p:txBody>
        </p:sp>
      </p:grpSp>
      <p:cxnSp>
        <p:nvCxnSpPr>
          <p:cNvPr id="98" name="直線矢印コネクタ 97">
            <a:extLst>
              <a:ext uri="{FF2B5EF4-FFF2-40B4-BE49-F238E27FC236}">
                <a16:creationId xmlns:a16="http://schemas.microsoft.com/office/drawing/2014/main" id="{1ED1F047-096E-4980-AB9F-02FC12AE066F}"/>
              </a:ext>
            </a:extLst>
          </p:cNvPr>
          <p:cNvCxnSpPr>
            <a:cxnSpLocks/>
            <a:stCxn id="68" idx="2"/>
            <a:endCxn id="101" idx="0"/>
          </p:cNvCxnSpPr>
          <p:nvPr/>
        </p:nvCxnSpPr>
        <p:spPr>
          <a:xfrm flipH="1">
            <a:off x="3702661" y="4763397"/>
            <a:ext cx="3144" cy="1302073"/>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99" name="グループ化 98">
            <a:extLst>
              <a:ext uri="{FF2B5EF4-FFF2-40B4-BE49-F238E27FC236}">
                <a16:creationId xmlns:a16="http://schemas.microsoft.com/office/drawing/2014/main" id="{82297458-5115-419F-8BA5-3FF6BE8D4B14}"/>
              </a:ext>
            </a:extLst>
          </p:cNvPr>
          <p:cNvGrpSpPr/>
          <p:nvPr/>
        </p:nvGrpSpPr>
        <p:grpSpPr>
          <a:xfrm>
            <a:off x="3575526" y="6061667"/>
            <a:ext cx="254269" cy="450827"/>
            <a:chOff x="2515451" y="5897715"/>
            <a:chExt cx="254269" cy="450827"/>
          </a:xfrm>
        </p:grpSpPr>
        <p:sp>
          <p:nvSpPr>
            <p:cNvPr id="100" name="Freeform 266">
              <a:extLst>
                <a:ext uri="{FF2B5EF4-FFF2-40B4-BE49-F238E27FC236}">
                  <a16:creationId xmlns:a16="http://schemas.microsoft.com/office/drawing/2014/main" id="{E57708A2-C4CA-46D5-9051-9BD3107A170B}"/>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01" name="正方形/長方形 36">
              <a:extLst>
                <a:ext uri="{FF2B5EF4-FFF2-40B4-BE49-F238E27FC236}">
                  <a16:creationId xmlns:a16="http://schemas.microsoft.com/office/drawing/2014/main" id="{9C8ABDE8-4CD0-44CD-BC1D-D8442C05A81B}"/>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02" name="正方形/長方形 101">
            <a:extLst>
              <a:ext uri="{FF2B5EF4-FFF2-40B4-BE49-F238E27FC236}">
                <a16:creationId xmlns:a16="http://schemas.microsoft.com/office/drawing/2014/main" id="{26151CD0-2F97-4711-9C3D-340F67A20041}"/>
              </a:ext>
            </a:extLst>
          </p:cNvPr>
          <p:cNvSpPr/>
          <p:nvPr/>
        </p:nvSpPr>
        <p:spPr>
          <a:xfrm>
            <a:off x="3630660" y="6434086"/>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103" name="直線矢印コネクタ 102">
            <a:extLst>
              <a:ext uri="{FF2B5EF4-FFF2-40B4-BE49-F238E27FC236}">
                <a16:creationId xmlns:a16="http://schemas.microsoft.com/office/drawing/2014/main" id="{5C81F721-F36B-4D30-ADF2-B932E40E1716}"/>
              </a:ext>
            </a:extLst>
          </p:cNvPr>
          <p:cNvCxnSpPr>
            <a:cxnSpLocks/>
            <a:stCxn id="114" idx="3"/>
            <a:endCxn id="104" idx="2"/>
          </p:cNvCxnSpPr>
          <p:nvPr/>
        </p:nvCxnSpPr>
        <p:spPr>
          <a:xfrm>
            <a:off x="7247662" y="4561585"/>
            <a:ext cx="255882" cy="0"/>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104" name="ドーナツ 24">
            <a:extLst>
              <a:ext uri="{FF2B5EF4-FFF2-40B4-BE49-F238E27FC236}">
                <a16:creationId xmlns:a16="http://schemas.microsoft.com/office/drawing/2014/main" id="{CE9BEF9B-C84A-4C8D-A265-5E3BDF482136}"/>
              </a:ext>
            </a:extLst>
          </p:cNvPr>
          <p:cNvSpPr/>
          <p:nvPr/>
        </p:nvSpPr>
        <p:spPr bwMode="auto">
          <a:xfrm>
            <a:off x="7503544" y="4378297"/>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END</a:t>
            </a:r>
            <a:endParaRPr kumimoji="0" lang="ja-JP" altLang="en-US" sz="700" kern="0" dirty="0">
              <a:latin typeface="Meiryo UI"/>
              <a:ea typeface="Meiryo UI"/>
              <a:cs typeface="Tahoma" pitchFamily="34" charset="0"/>
            </a:endParaRPr>
          </a:p>
        </p:txBody>
      </p:sp>
      <p:grpSp>
        <p:nvGrpSpPr>
          <p:cNvPr id="105" name="グループ化 104">
            <a:extLst>
              <a:ext uri="{FF2B5EF4-FFF2-40B4-BE49-F238E27FC236}">
                <a16:creationId xmlns:a16="http://schemas.microsoft.com/office/drawing/2014/main" id="{7A2A7947-CAE4-40E2-8464-EDE70AB9AAD3}"/>
              </a:ext>
            </a:extLst>
          </p:cNvPr>
          <p:cNvGrpSpPr/>
          <p:nvPr/>
        </p:nvGrpSpPr>
        <p:grpSpPr>
          <a:xfrm>
            <a:off x="4480323" y="4964778"/>
            <a:ext cx="734400" cy="612227"/>
            <a:chOff x="2491032" y="3449261"/>
            <a:chExt cx="734400" cy="612227"/>
          </a:xfrm>
        </p:grpSpPr>
        <p:sp>
          <p:nvSpPr>
            <p:cNvPr id="106" name="正方形/長方形 105">
              <a:extLst>
                <a:ext uri="{FF2B5EF4-FFF2-40B4-BE49-F238E27FC236}">
                  <a16:creationId xmlns:a16="http://schemas.microsoft.com/office/drawing/2014/main" id="{14B12753-2BE4-433C-BDE1-29C02A1FB94F}"/>
                </a:ext>
              </a:extLst>
            </p:cNvPr>
            <p:cNvSpPr/>
            <p:nvPr/>
          </p:nvSpPr>
          <p:spPr>
            <a:xfrm>
              <a:off x="2491032"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0675" rIns="0" bIns="30675" rtlCol="0" anchor="ctr"/>
            <a:lstStyle/>
            <a:p>
              <a:pPr algn="ctr"/>
              <a:r>
                <a:rPr kumimoji="0" lang="en-US" altLang="ja-JP" sz="800" kern="0" dirty="0">
                  <a:latin typeface="Meiryo UI" panose="020B0604030504040204" pitchFamily="50" charset="-128"/>
                  <a:ea typeface="Meiryo UI" panose="020B0604030504040204" pitchFamily="50" charset="-128"/>
                  <a:cs typeface="Arial" pitchFamily="34" charset="0"/>
                </a:rPr>
                <a:t>ID</a:t>
              </a:r>
              <a:r>
                <a:rPr kumimoji="0" lang="ja-JP" altLang="en-US" sz="800" kern="0" dirty="0">
                  <a:latin typeface="Meiryo UI" panose="020B0604030504040204" pitchFamily="50" charset="-128"/>
                  <a:ea typeface="Meiryo UI" panose="020B0604030504040204" pitchFamily="50" charset="-128"/>
                  <a:cs typeface="Arial" pitchFamily="34" charset="0"/>
                </a:rPr>
                <a:t>再通知・</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仮パスワード</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発行</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107" name="テキスト ボックス 106">
              <a:extLst>
                <a:ext uri="{FF2B5EF4-FFF2-40B4-BE49-F238E27FC236}">
                  <a16:creationId xmlns:a16="http://schemas.microsoft.com/office/drawing/2014/main" id="{6BA20AC5-DF78-4A93-B874-9998FB136BFE}"/>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a:latin typeface="Meiryo UI" panose="020B0604030504040204" pitchFamily="50" charset="-128"/>
                  <a:ea typeface="Meiryo UI" panose="020B0604030504040204" pitchFamily="50" charset="-128"/>
                </a:rPr>
                <a:t>02</a:t>
              </a:r>
              <a:endParaRPr lang="ja-JP" altLang="en-US" sz="800" dirty="0">
                <a:latin typeface="Meiryo UI" panose="020B0604030504040204" pitchFamily="50" charset="-128"/>
                <a:ea typeface="Meiryo UI" panose="020B0604030504040204" pitchFamily="50" charset="-128"/>
              </a:endParaRPr>
            </a:p>
          </p:txBody>
        </p:sp>
      </p:grpSp>
      <p:cxnSp>
        <p:nvCxnSpPr>
          <p:cNvPr id="108" name="カギ線コネクタ 27">
            <a:extLst>
              <a:ext uri="{FF2B5EF4-FFF2-40B4-BE49-F238E27FC236}">
                <a16:creationId xmlns:a16="http://schemas.microsoft.com/office/drawing/2014/main" id="{AEE1485E-FACA-498A-A4D3-E6ED7AFDCC49}"/>
              </a:ext>
            </a:extLst>
          </p:cNvPr>
          <p:cNvCxnSpPr>
            <a:cxnSpLocks/>
            <a:stCxn id="68" idx="3"/>
            <a:endCxn id="106" idx="1"/>
          </p:cNvCxnSpPr>
          <p:nvPr/>
        </p:nvCxnSpPr>
        <p:spPr>
          <a:xfrm>
            <a:off x="4073005" y="4540197"/>
            <a:ext cx="407318" cy="813608"/>
          </a:xfrm>
          <a:prstGeom prst="bentConnector3">
            <a:avLst>
              <a:gd name="adj1" fmla="val 42911"/>
            </a:avLst>
          </a:prstGeom>
          <a:noFill/>
          <a:ln w="6350" cap="flat" cmpd="sng" algn="ctr">
            <a:solidFill>
              <a:sysClr val="window" lastClr="FFFFFF">
                <a:lumMod val="65000"/>
              </a:sysClr>
            </a:solidFill>
            <a:prstDash val="solid"/>
            <a:miter lim="800000"/>
            <a:tailEnd type="triangle"/>
          </a:ln>
          <a:effectLst/>
        </p:spPr>
      </p:cxnSp>
      <p:grpSp>
        <p:nvGrpSpPr>
          <p:cNvPr id="109" name="グループ化 108">
            <a:extLst>
              <a:ext uri="{FF2B5EF4-FFF2-40B4-BE49-F238E27FC236}">
                <a16:creationId xmlns:a16="http://schemas.microsoft.com/office/drawing/2014/main" id="{AECABB42-C7C8-496E-A9CB-DBEAA0E74F46}"/>
              </a:ext>
            </a:extLst>
          </p:cNvPr>
          <p:cNvGrpSpPr/>
          <p:nvPr/>
        </p:nvGrpSpPr>
        <p:grpSpPr>
          <a:xfrm>
            <a:off x="5546292" y="4172450"/>
            <a:ext cx="734400" cy="612227"/>
            <a:chOff x="2491032" y="3449261"/>
            <a:chExt cx="734400" cy="612227"/>
          </a:xfrm>
        </p:grpSpPr>
        <p:sp>
          <p:nvSpPr>
            <p:cNvPr id="110" name="正方形/長方形 109">
              <a:extLst>
                <a:ext uri="{FF2B5EF4-FFF2-40B4-BE49-F238E27FC236}">
                  <a16:creationId xmlns:a16="http://schemas.microsoft.com/office/drawing/2014/main" id="{A60908F3-8E18-4C90-ACC2-7C60A3775B14}"/>
                </a:ext>
              </a:extLst>
            </p:cNvPr>
            <p:cNvSpPr/>
            <p:nvPr/>
          </p:nvSpPr>
          <p:spPr>
            <a:xfrm>
              <a:off x="2491032" y="3615088"/>
              <a:ext cx="734400" cy="446400"/>
            </a:xfrm>
            <a:prstGeom prst="rect">
              <a:avLst/>
            </a:prstGeom>
            <a:noFill/>
            <a:ln w="19050" cap="flat" cmpd="sng" algn="ctr">
              <a:solidFill>
                <a:sysClr val="window" lastClr="FFFFFF">
                  <a:lumMod val="65000"/>
                </a:sysClr>
              </a:solidFill>
              <a:prstDash val="solid"/>
              <a:miter lim="800000"/>
            </a:ln>
            <a:effectLst/>
          </p:spPr>
          <p:txBody>
            <a:bodyPr wrap="none" lIns="0" tIns="30675" rIns="0" bIns="30675" rtlCol="0" anchor="ctr"/>
            <a:lstStyle/>
            <a:p>
              <a:pPr algn="ctr"/>
              <a:r>
                <a:rPr kumimoji="0" lang="en-US" altLang="ja-JP" sz="800" kern="0" dirty="0">
                  <a:latin typeface="Meiryo UI" panose="020B0604030504040204" pitchFamily="50" charset="-128"/>
                  <a:ea typeface="Meiryo UI" panose="020B0604030504040204" pitchFamily="50" charset="-128"/>
                  <a:cs typeface="Arial" pitchFamily="34" charset="0"/>
                </a:rPr>
                <a:t>ID</a:t>
              </a:r>
              <a:r>
                <a:rPr kumimoji="0" lang="ja-JP" altLang="en-US" sz="800" kern="0" dirty="0">
                  <a:latin typeface="Meiryo UI" panose="020B0604030504040204" pitchFamily="50" charset="-128"/>
                  <a:ea typeface="Meiryo UI" panose="020B0604030504040204" pitchFamily="50" charset="-128"/>
                  <a:cs typeface="Arial" pitchFamily="34" charset="0"/>
                </a:rPr>
                <a:t>再通知・</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仮パスワード</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受領</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111" name="テキスト ボックス 110">
              <a:extLst>
                <a:ext uri="{FF2B5EF4-FFF2-40B4-BE49-F238E27FC236}">
                  <a16:creationId xmlns:a16="http://schemas.microsoft.com/office/drawing/2014/main" id="{83F217FC-4A69-4661-8140-918E2382B4D8}"/>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03</a:t>
              </a:r>
              <a:endParaRPr lang="ja-JP" altLang="en-US" sz="800" dirty="0">
                <a:latin typeface="Meiryo UI" panose="020B0604030504040204" pitchFamily="50" charset="-128"/>
                <a:ea typeface="Meiryo UI" panose="020B0604030504040204" pitchFamily="50" charset="-128"/>
              </a:endParaRPr>
            </a:p>
          </p:txBody>
        </p:sp>
      </p:grpSp>
      <p:cxnSp>
        <p:nvCxnSpPr>
          <p:cNvPr id="112" name="カギ線コネクタ 27">
            <a:extLst>
              <a:ext uri="{FF2B5EF4-FFF2-40B4-BE49-F238E27FC236}">
                <a16:creationId xmlns:a16="http://schemas.microsoft.com/office/drawing/2014/main" id="{A8E398BF-FE4B-4F2C-9C6E-A5F31D69B847}"/>
              </a:ext>
            </a:extLst>
          </p:cNvPr>
          <p:cNvCxnSpPr>
            <a:cxnSpLocks/>
            <a:stCxn id="106" idx="3"/>
            <a:endCxn id="110" idx="1"/>
          </p:cNvCxnSpPr>
          <p:nvPr/>
        </p:nvCxnSpPr>
        <p:spPr>
          <a:xfrm flipV="1">
            <a:off x="5214723" y="4561477"/>
            <a:ext cx="331569" cy="792328"/>
          </a:xfrm>
          <a:prstGeom prst="bentConnector3">
            <a:avLst>
              <a:gd name="adj1" fmla="val 41291"/>
            </a:avLst>
          </a:prstGeom>
          <a:noFill/>
          <a:ln w="6350" cap="flat" cmpd="sng" algn="ctr">
            <a:solidFill>
              <a:sysClr val="window" lastClr="FFFFFF">
                <a:lumMod val="65000"/>
              </a:sysClr>
            </a:solidFill>
            <a:prstDash val="solid"/>
            <a:miter lim="800000"/>
            <a:tailEnd type="triangle"/>
          </a:ln>
          <a:effectLst/>
        </p:spPr>
      </p:cxnSp>
      <p:grpSp>
        <p:nvGrpSpPr>
          <p:cNvPr id="113" name="グループ化 112">
            <a:extLst>
              <a:ext uri="{FF2B5EF4-FFF2-40B4-BE49-F238E27FC236}">
                <a16:creationId xmlns:a16="http://schemas.microsoft.com/office/drawing/2014/main" id="{0E99AB7B-D06B-49F8-827A-36E915C36DB2}"/>
              </a:ext>
            </a:extLst>
          </p:cNvPr>
          <p:cNvGrpSpPr/>
          <p:nvPr/>
        </p:nvGrpSpPr>
        <p:grpSpPr>
          <a:xfrm>
            <a:off x="6513262" y="4172558"/>
            <a:ext cx="734400" cy="612227"/>
            <a:chOff x="2491032" y="3449261"/>
            <a:chExt cx="734400" cy="612227"/>
          </a:xfrm>
        </p:grpSpPr>
        <p:sp>
          <p:nvSpPr>
            <p:cNvPr id="114" name="正方形/長方形 113">
              <a:extLst>
                <a:ext uri="{FF2B5EF4-FFF2-40B4-BE49-F238E27FC236}">
                  <a16:creationId xmlns:a16="http://schemas.microsoft.com/office/drawing/2014/main" id="{B3174DE0-05D5-4F9D-8922-C18A88F4900A}"/>
                </a:ext>
              </a:extLst>
            </p:cNvPr>
            <p:cNvSpPr/>
            <p:nvPr/>
          </p:nvSpPr>
          <p:spPr>
            <a:xfrm>
              <a:off x="2491032"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新パスワード登録</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115" name="テキスト ボックス 114">
              <a:extLst>
                <a:ext uri="{FF2B5EF4-FFF2-40B4-BE49-F238E27FC236}">
                  <a16:creationId xmlns:a16="http://schemas.microsoft.com/office/drawing/2014/main" id="{5F986182-D2B9-4C5D-9F0F-BF31FC2BD12B}"/>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04</a:t>
              </a:r>
              <a:endParaRPr lang="ja-JP" altLang="en-US" sz="800" dirty="0">
                <a:latin typeface="Meiryo UI" panose="020B0604030504040204" pitchFamily="50" charset="-128"/>
                <a:ea typeface="Meiryo UI" panose="020B0604030504040204" pitchFamily="50" charset="-128"/>
              </a:endParaRPr>
            </a:p>
          </p:txBody>
        </p:sp>
      </p:grpSp>
      <p:cxnSp>
        <p:nvCxnSpPr>
          <p:cNvPr id="116" name="直線矢印コネクタ 115">
            <a:extLst>
              <a:ext uri="{FF2B5EF4-FFF2-40B4-BE49-F238E27FC236}">
                <a16:creationId xmlns:a16="http://schemas.microsoft.com/office/drawing/2014/main" id="{175FF540-0F70-4217-A0FD-AAD8021024C6}"/>
              </a:ext>
            </a:extLst>
          </p:cNvPr>
          <p:cNvCxnSpPr>
            <a:cxnSpLocks/>
            <a:stCxn id="110" idx="3"/>
            <a:endCxn id="114" idx="1"/>
          </p:cNvCxnSpPr>
          <p:nvPr/>
        </p:nvCxnSpPr>
        <p:spPr>
          <a:xfrm>
            <a:off x="6280692" y="4561477"/>
            <a:ext cx="232570" cy="108"/>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117" name="直線矢印コネクタ 116">
            <a:extLst>
              <a:ext uri="{FF2B5EF4-FFF2-40B4-BE49-F238E27FC236}">
                <a16:creationId xmlns:a16="http://schemas.microsoft.com/office/drawing/2014/main" id="{8D4A62E1-4227-43B0-9A7B-1B74531D15CF}"/>
              </a:ext>
            </a:extLst>
          </p:cNvPr>
          <p:cNvCxnSpPr>
            <a:cxnSpLocks/>
            <a:stCxn id="121" idx="0"/>
            <a:endCxn id="110" idx="2"/>
          </p:cNvCxnSpPr>
          <p:nvPr/>
        </p:nvCxnSpPr>
        <p:spPr>
          <a:xfrm flipH="1" flipV="1">
            <a:off x="5913492" y="4784677"/>
            <a:ext cx="3053" cy="1280793"/>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119" name="グループ化 118">
            <a:extLst>
              <a:ext uri="{FF2B5EF4-FFF2-40B4-BE49-F238E27FC236}">
                <a16:creationId xmlns:a16="http://schemas.microsoft.com/office/drawing/2014/main" id="{FCCE1382-4A2F-4CE0-BC8F-33F63E4551AF}"/>
              </a:ext>
            </a:extLst>
          </p:cNvPr>
          <p:cNvGrpSpPr/>
          <p:nvPr/>
        </p:nvGrpSpPr>
        <p:grpSpPr>
          <a:xfrm>
            <a:off x="5789410" y="6061667"/>
            <a:ext cx="254269" cy="450827"/>
            <a:chOff x="2515451" y="5897715"/>
            <a:chExt cx="254269" cy="450827"/>
          </a:xfrm>
        </p:grpSpPr>
        <p:sp>
          <p:nvSpPr>
            <p:cNvPr id="120" name="Freeform 266">
              <a:extLst>
                <a:ext uri="{FF2B5EF4-FFF2-40B4-BE49-F238E27FC236}">
                  <a16:creationId xmlns:a16="http://schemas.microsoft.com/office/drawing/2014/main" id="{D27FFF13-B42D-4668-8FAD-9CDB03842144}"/>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21" name="正方形/長方形 36">
              <a:extLst>
                <a:ext uri="{FF2B5EF4-FFF2-40B4-BE49-F238E27FC236}">
                  <a16:creationId xmlns:a16="http://schemas.microsoft.com/office/drawing/2014/main" id="{42475DD6-01A5-48A7-81C4-C408A3904D28}"/>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22" name="正方形/長方形 121">
            <a:extLst>
              <a:ext uri="{FF2B5EF4-FFF2-40B4-BE49-F238E27FC236}">
                <a16:creationId xmlns:a16="http://schemas.microsoft.com/office/drawing/2014/main" id="{FDF07F69-21B2-4071-A335-E9694822C3AE}"/>
              </a:ext>
            </a:extLst>
          </p:cNvPr>
          <p:cNvSpPr/>
          <p:nvPr/>
        </p:nvSpPr>
        <p:spPr>
          <a:xfrm>
            <a:off x="5837431" y="6434086"/>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123" name="直線矢印コネクタ 122">
            <a:extLst>
              <a:ext uri="{FF2B5EF4-FFF2-40B4-BE49-F238E27FC236}">
                <a16:creationId xmlns:a16="http://schemas.microsoft.com/office/drawing/2014/main" id="{F2FD05DE-3600-4F55-82C2-95194317CD78}"/>
              </a:ext>
            </a:extLst>
          </p:cNvPr>
          <p:cNvCxnSpPr>
            <a:cxnSpLocks/>
            <a:stCxn id="114" idx="2"/>
            <a:endCxn id="126" idx="0"/>
          </p:cNvCxnSpPr>
          <p:nvPr/>
        </p:nvCxnSpPr>
        <p:spPr>
          <a:xfrm>
            <a:off x="6880462" y="4784785"/>
            <a:ext cx="7633" cy="1280685"/>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124" name="グループ化 123">
            <a:extLst>
              <a:ext uri="{FF2B5EF4-FFF2-40B4-BE49-F238E27FC236}">
                <a16:creationId xmlns:a16="http://schemas.microsoft.com/office/drawing/2014/main" id="{A0121468-3498-4AE4-ACB2-85448D9F3220}"/>
              </a:ext>
            </a:extLst>
          </p:cNvPr>
          <p:cNvGrpSpPr/>
          <p:nvPr/>
        </p:nvGrpSpPr>
        <p:grpSpPr>
          <a:xfrm>
            <a:off x="6760960" y="6061667"/>
            <a:ext cx="254269" cy="450827"/>
            <a:chOff x="2515451" y="5897715"/>
            <a:chExt cx="254269" cy="450827"/>
          </a:xfrm>
        </p:grpSpPr>
        <p:sp>
          <p:nvSpPr>
            <p:cNvPr id="125" name="Freeform 266">
              <a:extLst>
                <a:ext uri="{FF2B5EF4-FFF2-40B4-BE49-F238E27FC236}">
                  <a16:creationId xmlns:a16="http://schemas.microsoft.com/office/drawing/2014/main" id="{05A0EDE3-E32F-46B0-904C-E56A9C5CFF2E}"/>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26" name="正方形/長方形 36">
              <a:extLst>
                <a:ext uri="{FF2B5EF4-FFF2-40B4-BE49-F238E27FC236}">
                  <a16:creationId xmlns:a16="http://schemas.microsoft.com/office/drawing/2014/main" id="{C9F2F594-717F-4771-A5F6-68CA07686ECC}"/>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27" name="正方形/長方形 126">
            <a:extLst>
              <a:ext uri="{FF2B5EF4-FFF2-40B4-BE49-F238E27FC236}">
                <a16:creationId xmlns:a16="http://schemas.microsoft.com/office/drawing/2014/main" id="{E9FB50AA-A931-4D5F-A8EA-7476BBFF6C38}"/>
              </a:ext>
            </a:extLst>
          </p:cNvPr>
          <p:cNvSpPr/>
          <p:nvPr/>
        </p:nvSpPr>
        <p:spPr>
          <a:xfrm>
            <a:off x="6821681" y="6434086"/>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grpSp>
        <p:nvGrpSpPr>
          <p:cNvPr id="51" name="グループ化 50">
            <a:extLst>
              <a:ext uri="{FF2B5EF4-FFF2-40B4-BE49-F238E27FC236}">
                <a16:creationId xmlns:a16="http://schemas.microsoft.com/office/drawing/2014/main" id="{E0465B29-3995-47F2-928E-41DDCE35DAEF}"/>
              </a:ext>
            </a:extLst>
          </p:cNvPr>
          <p:cNvGrpSpPr/>
          <p:nvPr/>
        </p:nvGrpSpPr>
        <p:grpSpPr>
          <a:xfrm>
            <a:off x="5989186" y="822685"/>
            <a:ext cx="3842712" cy="205890"/>
            <a:chOff x="6068600" y="822685"/>
            <a:chExt cx="3510050" cy="205890"/>
          </a:xfrm>
        </p:grpSpPr>
        <p:sp>
          <p:nvSpPr>
            <p:cNvPr id="52" name="正方形/長方形 51">
              <a:extLst>
                <a:ext uri="{FF2B5EF4-FFF2-40B4-BE49-F238E27FC236}">
                  <a16:creationId xmlns:a16="http://schemas.microsoft.com/office/drawing/2014/main" id="{A731925C-1712-4382-A4B7-CD131EFE34B3}"/>
                </a:ext>
              </a:extLst>
            </p:cNvPr>
            <p:cNvSpPr/>
            <p:nvPr/>
          </p:nvSpPr>
          <p:spPr>
            <a:xfrm>
              <a:off x="6506504" y="822685"/>
              <a:ext cx="1254159"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再エネ業務統合システム</a:t>
              </a:r>
            </a:p>
          </p:txBody>
        </p:sp>
        <p:sp>
          <p:nvSpPr>
            <p:cNvPr id="53" name="正方形/長方形 52">
              <a:extLst>
                <a:ext uri="{FF2B5EF4-FFF2-40B4-BE49-F238E27FC236}">
                  <a16:creationId xmlns:a16="http://schemas.microsoft.com/office/drawing/2014/main" id="{76EFCB8F-C151-4125-8CE8-CBC8964B9562}"/>
                </a:ext>
              </a:extLst>
            </p:cNvPr>
            <p:cNvSpPr/>
            <p:nvPr/>
          </p:nvSpPr>
          <p:spPr>
            <a:xfrm>
              <a:off x="6369354" y="853531"/>
              <a:ext cx="166154" cy="132923"/>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54" name="正方形/長方形 53">
              <a:extLst>
                <a:ext uri="{FF2B5EF4-FFF2-40B4-BE49-F238E27FC236}">
                  <a16:creationId xmlns:a16="http://schemas.microsoft.com/office/drawing/2014/main" id="{C1A060C4-6815-40A5-A82F-FC3D2F3450D1}"/>
                </a:ext>
              </a:extLst>
            </p:cNvPr>
            <p:cNvSpPr/>
            <p:nvPr/>
          </p:nvSpPr>
          <p:spPr>
            <a:xfrm>
              <a:off x="7488525" y="853531"/>
              <a:ext cx="166154" cy="132923"/>
            </a:xfrm>
            <a:prstGeom prst="rect">
              <a:avLst/>
            </a:prstGeom>
            <a:noFill/>
            <a:ln w="38100" cap="flat" cmpd="thickThin"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55" name="正方形/長方形 54">
              <a:extLst>
                <a:ext uri="{FF2B5EF4-FFF2-40B4-BE49-F238E27FC236}">
                  <a16:creationId xmlns:a16="http://schemas.microsoft.com/office/drawing/2014/main" id="{455890E2-AC90-48EE-B6A4-DE175272B59B}"/>
                </a:ext>
              </a:extLst>
            </p:cNvPr>
            <p:cNvSpPr/>
            <p:nvPr/>
          </p:nvSpPr>
          <p:spPr>
            <a:xfrm>
              <a:off x="7645826" y="822685"/>
              <a:ext cx="1125542"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zh-TW" altLang="en-US" sz="738" kern="0" dirty="0">
                  <a:latin typeface="Meiryo UI"/>
                  <a:ea typeface="Meiryo UI"/>
                  <a:cs typeface="Arial" pitchFamily="34" charset="0"/>
                </a:rPr>
                <a:t>業務詳細仕様</a:t>
              </a:r>
              <a:r>
                <a:rPr kumimoji="0" lang="ja-JP" altLang="en-US" sz="738" kern="0" dirty="0">
                  <a:latin typeface="Meiryo UI"/>
                  <a:ea typeface="Meiryo UI"/>
                  <a:cs typeface="Arial" pitchFamily="34" charset="0"/>
                </a:rPr>
                <a:t>の対象</a:t>
              </a:r>
            </a:p>
          </p:txBody>
        </p:sp>
        <p:sp>
          <p:nvSpPr>
            <p:cNvPr id="56" name="正方形/長方形 55">
              <a:extLst>
                <a:ext uri="{FF2B5EF4-FFF2-40B4-BE49-F238E27FC236}">
                  <a16:creationId xmlns:a16="http://schemas.microsoft.com/office/drawing/2014/main" id="{20050545-40B5-49C4-98F7-73B4EEACD723}"/>
                </a:ext>
              </a:extLst>
            </p:cNvPr>
            <p:cNvSpPr/>
            <p:nvPr/>
          </p:nvSpPr>
          <p:spPr>
            <a:xfrm>
              <a:off x="6068600" y="822685"/>
              <a:ext cx="299077" cy="198871"/>
            </a:xfrm>
            <a:prstGeom prst="rect">
              <a:avLst/>
            </a:prstGeom>
            <a:noFill/>
          </p:spPr>
          <p:txBody>
            <a:bodyPr wrap="none">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r>
                <a:rPr kumimoji="0" lang="ja-JP" altLang="en-US" sz="738" kern="0" dirty="0">
                  <a:latin typeface="Meiryo UI"/>
                  <a:ea typeface="Meiryo UI"/>
                  <a:cs typeface="Arial" pitchFamily="34" charset="0"/>
                </a:rPr>
                <a:t>凡例</a:t>
              </a:r>
            </a:p>
          </p:txBody>
        </p:sp>
        <p:sp>
          <p:nvSpPr>
            <p:cNvPr id="57" name="フローチャート: 定義済み処理 56">
              <a:extLst>
                <a:ext uri="{FF2B5EF4-FFF2-40B4-BE49-F238E27FC236}">
                  <a16:creationId xmlns:a16="http://schemas.microsoft.com/office/drawing/2014/main" id="{80E6036D-33B0-438D-BD8A-31B4A63E7227}"/>
                </a:ext>
              </a:extLst>
            </p:cNvPr>
            <p:cNvSpPr/>
            <p:nvPr/>
          </p:nvSpPr>
          <p:spPr>
            <a:xfrm>
              <a:off x="8579834" y="853531"/>
              <a:ext cx="237359" cy="144000"/>
            </a:xfrm>
            <a:prstGeom prst="flowChartPredefinedProcess">
              <a:avLst/>
            </a:prstGeom>
            <a:noFill/>
            <a:ln w="19050" cap="flat" cmpd="sng" algn="ctr">
              <a:solidFill>
                <a:sysClr val="window" lastClr="FFFFFF">
                  <a:lumMod val="65000"/>
                </a:sysClr>
              </a:solidFill>
              <a:prstDash val="solid"/>
              <a:miter lim="800000"/>
            </a:ln>
            <a:effectLst/>
          </p:spPr>
          <p:txBody>
            <a:bodyPr wrap="none" lIns="0" tIns="33231" rIns="0" bIns="33231" rtlCol="0" anchor="ctr"/>
            <a:lstStyle/>
            <a:p>
              <a:pPr algn="ctr"/>
              <a:endParaRPr kumimoji="0" lang="ja-JP" altLang="en-US" sz="800" kern="0" dirty="0">
                <a:latin typeface="Meiryo UI" panose="020B0604030504040204" pitchFamily="50" charset="-128"/>
                <a:ea typeface="Meiryo UI" panose="020B0604030504040204" pitchFamily="50" charset="-128"/>
                <a:cs typeface="Arial" pitchFamily="34" charset="0"/>
              </a:endParaRPr>
            </a:p>
          </p:txBody>
        </p:sp>
        <p:sp>
          <p:nvSpPr>
            <p:cNvPr id="58" name="正方形/長方形 57">
              <a:extLst>
                <a:ext uri="{FF2B5EF4-FFF2-40B4-BE49-F238E27FC236}">
                  <a16:creationId xmlns:a16="http://schemas.microsoft.com/office/drawing/2014/main" id="{AF7B6338-B5B0-4A0C-B7F4-DA406FE3E29B}"/>
                </a:ext>
              </a:extLst>
            </p:cNvPr>
            <p:cNvSpPr/>
            <p:nvPr/>
          </p:nvSpPr>
          <p:spPr>
            <a:xfrm>
              <a:off x="8795264" y="822685"/>
              <a:ext cx="783386"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他業務プロセス</a:t>
              </a:r>
            </a:p>
          </p:txBody>
        </p:sp>
      </p:grpSp>
    </p:spTree>
    <p:extLst>
      <p:ext uri="{BB962C8B-B14F-4D97-AF65-F5344CB8AC3E}">
        <p14:creationId xmlns:p14="http://schemas.microsoft.com/office/powerpoint/2010/main" val="3556305572"/>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ja-JP" altLang="en-US" dirty="0">
                <a:latin typeface="Meiryo UI" panose="020B0604030504040204" pitchFamily="50" charset="-128"/>
                <a:ea typeface="Meiryo UI" panose="020B0604030504040204" pitchFamily="50" charset="-128"/>
              </a:rPr>
              <a:t>業務フロー</a:t>
            </a:r>
            <a:br>
              <a:rPr lang="en-US" altLang="ja-JP" dirty="0">
                <a:latin typeface="Meiryo UI" panose="020B0604030504040204" pitchFamily="50" charset="-128"/>
                <a:ea typeface="Meiryo UI" panose="020B0604030504040204" pitchFamily="50" charset="-128"/>
              </a:rPr>
            </a:br>
            <a:r>
              <a:rPr lang="ja-JP" altLang="en-US" dirty="0">
                <a:latin typeface="Meiryo UI" panose="020B0604030504040204" pitchFamily="50" charset="-128"/>
                <a:ea typeface="Meiryo UI" panose="020B0604030504040204" pitchFamily="50" charset="-128"/>
              </a:rPr>
              <a:t>事前準備：ユーザ情報管理 </a:t>
            </a:r>
            <a:r>
              <a:rPr lang="en-US" altLang="ja-JP" dirty="0">
                <a:latin typeface="Meiryo UI" panose="020B0604030504040204" pitchFamily="50" charset="-128"/>
                <a:ea typeface="Meiryo UI" panose="020B0604030504040204" pitchFamily="50" charset="-128"/>
                <a:cs typeface="Arial" panose="020B0604020202020204" pitchFamily="34" charset="0"/>
              </a:rPr>
              <a:t>– </a:t>
            </a:r>
            <a:r>
              <a:rPr lang="ja-JP" altLang="en-US" dirty="0">
                <a:latin typeface="Meiryo UI" panose="020B0604030504040204" pitchFamily="50" charset="-128"/>
                <a:ea typeface="Meiryo UI" panose="020B0604030504040204" pitchFamily="50" charset="-128"/>
                <a:cs typeface="Arial" panose="020B0604020202020204" pitchFamily="34" charset="0"/>
              </a:rPr>
              <a:t>パスワード変更・再発行</a:t>
            </a:r>
            <a:endParaRPr kumimoji="1" lang="ja-JP" altLang="en-US" dirty="0">
              <a:latin typeface="Meiryo UI" panose="020B0604030504040204" pitchFamily="50" charset="-128"/>
              <a:ea typeface="Meiryo UI" panose="020B0604030504040204" pitchFamily="50" charset="-128"/>
            </a:endParaRPr>
          </a:p>
        </p:txBody>
      </p:sp>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769798135"/>
              </p:ext>
            </p:extLst>
          </p:nvPr>
        </p:nvGraphicFramePr>
        <p:xfrm>
          <a:off x="141614" y="1118597"/>
          <a:ext cx="9511433" cy="5682849"/>
        </p:xfrm>
        <a:graphic>
          <a:graphicData uri="http://schemas.openxmlformats.org/drawingml/2006/table">
            <a:tbl>
              <a:tblPr firstRow="1" bandRow="1">
                <a:tableStyleId>{2D5ABB26-0587-4C30-8999-92F81FD0307C}</a:tableStyleId>
              </a:tblPr>
              <a:tblGrid>
                <a:gridCol w="367433">
                  <a:extLst>
                    <a:ext uri="{9D8B030D-6E8A-4147-A177-3AD203B41FA5}">
                      <a16:colId xmlns:a16="http://schemas.microsoft.com/office/drawing/2014/main" val="358073148"/>
                    </a:ext>
                  </a:extLst>
                </a:gridCol>
                <a:gridCol w="692468">
                  <a:extLst>
                    <a:ext uri="{9D8B030D-6E8A-4147-A177-3AD203B41FA5}">
                      <a16:colId xmlns:a16="http://schemas.microsoft.com/office/drawing/2014/main" val="3311309282"/>
                    </a:ext>
                  </a:extLst>
                </a:gridCol>
                <a:gridCol w="2767235">
                  <a:extLst>
                    <a:ext uri="{9D8B030D-6E8A-4147-A177-3AD203B41FA5}">
                      <a16:colId xmlns:a16="http://schemas.microsoft.com/office/drawing/2014/main" val="1235158156"/>
                    </a:ext>
                  </a:extLst>
                </a:gridCol>
                <a:gridCol w="3610401">
                  <a:extLst>
                    <a:ext uri="{9D8B030D-6E8A-4147-A177-3AD203B41FA5}">
                      <a16:colId xmlns:a16="http://schemas.microsoft.com/office/drawing/2014/main" val="2302444295"/>
                    </a:ext>
                  </a:extLst>
                </a:gridCol>
                <a:gridCol w="1084082">
                  <a:extLst>
                    <a:ext uri="{9D8B030D-6E8A-4147-A177-3AD203B41FA5}">
                      <a16:colId xmlns:a16="http://schemas.microsoft.com/office/drawing/2014/main" val="2107820620"/>
                    </a:ext>
                  </a:extLst>
                </a:gridCol>
                <a:gridCol w="989814">
                  <a:extLst>
                    <a:ext uri="{9D8B030D-6E8A-4147-A177-3AD203B41FA5}">
                      <a16:colId xmlns:a16="http://schemas.microsoft.com/office/drawing/2014/main" val="2019607348"/>
                    </a:ext>
                  </a:extLst>
                </a:gridCol>
              </a:tblGrid>
              <a:tr h="301656">
                <a:tc gridSpan="2">
                  <a:txBody>
                    <a:bodyPr/>
                    <a:lstStyle/>
                    <a:p>
                      <a:pPr algn="l"/>
                      <a:r>
                        <a:rPr kumimoji="1" lang="ja-JP" altLang="en-US" sz="1200" b="0" dirty="0">
                          <a:latin typeface="Meiryo UI" panose="020B0604030504040204" pitchFamily="50" charset="-128"/>
                          <a:ea typeface="Meiryo UI" panose="020B0604030504040204" pitchFamily="50" charset="-128"/>
                        </a:rPr>
                        <a:t>業務</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2">
                  <a:txBody>
                    <a:bodyPr/>
                    <a:lstStyle/>
                    <a:p>
                      <a:pPr algn="l"/>
                      <a:r>
                        <a:rPr lang="ja-JP" altLang="en-US" sz="1200" dirty="0">
                          <a:latin typeface="Meiryo UI" panose="020B0604030504040204" pitchFamily="50" charset="-128"/>
                          <a:ea typeface="Meiryo UI" panose="020B0604030504040204" pitchFamily="50" charset="-128"/>
                        </a:rPr>
                        <a:t>ユーザ情報管理 </a:t>
                      </a:r>
                      <a:r>
                        <a:rPr lang="en-US" altLang="ja-JP" sz="1200" dirty="0">
                          <a:latin typeface="Arial" panose="020B0604020202020204" pitchFamily="34" charset="0"/>
                          <a:ea typeface="Meiryo UI" panose="020B0604030504040204" pitchFamily="50" charset="-128"/>
                          <a:cs typeface="Arial" panose="020B0604020202020204" pitchFamily="34" charset="0"/>
                        </a:rPr>
                        <a:t>– </a:t>
                      </a:r>
                      <a:r>
                        <a:rPr kumimoji="1" lang="ja-JP" altLang="en-US" sz="1200" b="0" dirty="0">
                          <a:latin typeface="Meiryo UI" panose="020B0604030504040204" pitchFamily="50" charset="-128"/>
                          <a:ea typeface="Meiryo UI" panose="020B0604030504040204" pitchFamily="50" charset="-128"/>
                          <a:cs typeface="Arial" panose="020B0604020202020204" pitchFamily="34" charset="0"/>
                        </a:rPr>
                        <a:t>パスワード変更・再発行</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ctr"/>
                      <a:r>
                        <a:rPr kumimoji="1" lang="ja-JP" altLang="en-US" sz="1200" b="0" dirty="0">
                          <a:latin typeface="Meiryo UI" panose="020B0604030504040204" pitchFamily="50" charset="-128"/>
                          <a:ea typeface="Meiryo UI" panose="020B0604030504040204" pitchFamily="50" charset="-128"/>
                        </a:rPr>
                        <a:t>業務コード</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200" b="0" dirty="0">
                          <a:latin typeface="Meiryo UI" panose="020B0604030504040204" pitchFamily="50" charset="-128"/>
                          <a:ea typeface="Meiryo UI" panose="020B0604030504040204" pitchFamily="50" charset="-128"/>
                        </a:rPr>
                        <a:t>CMN082</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301656">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業務内容</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4">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認定事業者は、自らのパスワードを変更する。パスワードを失念した場合、システムが再発行する。</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868788017"/>
                  </a:ext>
                </a:extLst>
              </a:tr>
              <a:tr h="301656">
                <a:tc gridSpan="2">
                  <a:txBody>
                    <a:bodyPr/>
                    <a:lstStyle/>
                    <a:p>
                      <a:pPr marL="0" indent="0" algn="l">
                        <a:buFont typeface="Arial" panose="020B0604020202020204" pitchFamily="34" charset="0"/>
                        <a:buNone/>
                      </a:pPr>
                      <a:r>
                        <a:rPr kumimoji="1" lang="ja-JP" altLang="en-US" sz="1200" b="0">
                          <a:latin typeface="Meiryo UI" panose="020B0604030504040204" pitchFamily="50" charset="-128"/>
                          <a:ea typeface="Meiryo UI" panose="020B0604030504040204" pitchFamily="50" charset="-128"/>
                        </a:rPr>
                        <a:t>業務タイミング</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4">
                  <a:txBody>
                    <a:bodyPr/>
                    <a:lstStyle/>
                    <a:p>
                      <a:pPr marL="0" indent="0" algn="l">
                        <a:buFont typeface="Arial" panose="020B0604020202020204" pitchFamily="34" charset="0"/>
                        <a:buNone/>
                      </a:pPr>
                      <a:r>
                        <a:rPr kumimoji="1" lang="ja-JP" altLang="en-US" sz="1200" b="0" dirty="0">
                          <a:solidFill>
                            <a:schemeClr val="tx1"/>
                          </a:solidFill>
                          <a:latin typeface="Meiryo UI" panose="020B0604030504040204" pitchFamily="50" charset="-128"/>
                          <a:ea typeface="Meiryo UI" panose="020B0604030504040204" pitchFamily="50" charset="-128"/>
                        </a:rPr>
                        <a:t>随時</a:t>
                      </a:r>
                      <a:endParaRPr kumimoji="1" lang="en-US" altLang="ja-JP" sz="1000" b="0"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46641634"/>
                  </a:ext>
                </a:extLst>
              </a:tr>
              <a:tr h="301656">
                <a:tc gridSpan="2">
                  <a:txBody>
                    <a:bodyPr/>
                    <a:lstStyle/>
                    <a:p>
                      <a:pPr marL="0" indent="0" algn="l">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関連アクター</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4">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広域機関、認定事業者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747063371"/>
                  </a:ext>
                </a:extLst>
              </a:tr>
              <a:tr h="864000">
                <a:tc rowSpan="2">
                  <a:txBody>
                    <a:bodyPr/>
                    <a:lstStyle/>
                    <a:p>
                      <a:pPr marL="0" indent="0" algn="ctr">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確認者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lumMod val="95000"/>
                      </a:schemeClr>
                    </a:solidFill>
                  </a:tcPr>
                </a:tc>
                <a:tc>
                  <a:txBody>
                    <a:bodyPr/>
                    <a:lstStyle/>
                    <a:p>
                      <a:pPr marL="0" indent="0" algn="ctr">
                        <a:buFont typeface="Arial" panose="020B0604020202020204" pitchFamily="34" charset="0"/>
                        <a:buNone/>
                      </a:pP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変更</a:t>
                      </a:r>
                      <a:r>
                        <a:rPr kumimoji="1" lang="en-US" altLang="ja-JP" sz="1200" b="0" dirty="0">
                          <a:latin typeface="Meiryo UI" panose="020B0604030504040204" pitchFamily="50" charset="-128"/>
                          <a:ea typeface="Meiryo UI" panose="020B0604030504040204" pitchFamily="50" charset="-128"/>
                        </a:rPr>
                        <a:t>】</a:t>
                      </a: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solidFill>
                  </a:tcPr>
                </a:tc>
                <a:tc gridSpan="3">
                  <a:txBody>
                    <a:bodyPr/>
                    <a:lstStyle/>
                    <a:p>
                      <a:pPr marL="0" indent="0" algn="ctr">
                        <a:buFont typeface="Arial" panose="020B0604020202020204" pitchFamily="34" charset="0"/>
                        <a:buNone/>
                      </a:pP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再発行</a:t>
                      </a:r>
                      <a:r>
                        <a:rPr kumimoji="1" lang="en-US" altLang="ja-JP" sz="1200" b="0" dirty="0">
                          <a:latin typeface="Meiryo UI" panose="020B0604030504040204" pitchFamily="50" charset="-128"/>
                          <a:ea typeface="Meiryo UI" panose="020B0604030504040204" pitchFamily="50" charset="-128"/>
                        </a:rPr>
                        <a:t>】</a:t>
                      </a: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776034627"/>
                  </a:ext>
                </a:extLst>
              </a:tr>
              <a:tr h="864000">
                <a:tc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作業者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603231057"/>
                  </a:ext>
                </a:extLst>
              </a:tr>
              <a:tr h="912225">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認定事業者</a:t>
                      </a:r>
                      <a:endParaRPr kumimoji="1" lang="en-US" altLang="ja-JP" sz="1200" b="0" dirty="0">
                        <a:latin typeface="Meiryo UI" panose="020B0604030504040204" pitchFamily="50" charset="-128"/>
                        <a:ea typeface="Meiryo UI" panose="020B0604030504040204" pitchFamily="50" charset="-128"/>
                      </a:endParaRPr>
                    </a:p>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ユーザ</a:t>
                      </a:r>
                      <a:r>
                        <a:rPr kumimoji="1" lang="en-US" altLang="ja-JP" sz="1200" b="0" dirty="0">
                          <a:latin typeface="Meiryo UI" panose="020B0604030504040204" pitchFamily="50" charset="-128"/>
                          <a:ea typeface="Meiryo UI" panose="020B0604030504040204" pitchFamily="50" charset="-128"/>
                        </a:rPr>
                        <a:t>)</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704928895"/>
                  </a:ext>
                </a:extLst>
              </a:tr>
              <a:tr h="1836000">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システム</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5629721"/>
                  </a:ext>
                </a:extLst>
              </a:tr>
            </a:tbl>
          </a:graphicData>
        </a:graphic>
      </p:graphicFrame>
      <p:sp>
        <p:nvSpPr>
          <p:cNvPr id="48" name="ドーナツ 24">
            <a:extLst>
              <a:ext uri="{FF2B5EF4-FFF2-40B4-BE49-F238E27FC236}">
                <a16:creationId xmlns:a16="http://schemas.microsoft.com/office/drawing/2014/main" id="{447080D6-6FFF-476D-8EB0-A8C1C17C2613}"/>
              </a:ext>
            </a:extLst>
          </p:cNvPr>
          <p:cNvSpPr/>
          <p:nvPr/>
        </p:nvSpPr>
        <p:spPr bwMode="auto">
          <a:xfrm>
            <a:off x="1562094" y="4378264"/>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START</a:t>
            </a:r>
            <a:endParaRPr kumimoji="0" lang="ja-JP" altLang="en-US" sz="700" kern="0" dirty="0">
              <a:latin typeface="Meiryo UI"/>
              <a:ea typeface="Meiryo UI"/>
              <a:cs typeface="Tahoma" pitchFamily="34" charset="0"/>
            </a:endParaRPr>
          </a:p>
        </p:txBody>
      </p:sp>
      <p:cxnSp>
        <p:nvCxnSpPr>
          <p:cNvPr id="49" name="直線矢印コネクタ 48">
            <a:extLst>
              <a:ext uri="{FF2B5EF4-FFF2-40B4-BE49-F238E27FC236}">
                <a16:creationId xmlns:a16="http://schemas.microsoft.com/office/drawing/2014/main" id="{4BB01EEC-0648-4BA0-AF5F-5A9313B9D745}"/>
              </a:ext>
            </a:extLst>
          </p:cNvPr>
          <p:cNvCxnSpPr>
            <a:cxnSpLocks/>
            <a:stCxn id="48" idx="6"/>
            <a:endCxn id="53" idx="1"/>
          </p:cNvCxnSpPr>
          <p:nvPr/>
        </p:nvCxnSpPr>
        <p:spPr>
          <a:xfrm flipV="1">
            <a:off x="1950825" y="4561477"/>
            <a:ext cx="230429" cy="75"/>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52" name="グループ化 51">
            <a:extLst>
              <a:ext uri="{FF2B5EF4-FFF2-40B4-BE49-F238E27FC236}">
                <a16:creationId xmlns:a16="http://schemas.microsoft.com/office/drawing/2014/main" id="{67D702AB-F429-43D6-9850-AA710E89E795}"/>
              </a:ext>
            </a:extLst>
          </p:cNvPr>
          <p:cNvGrpSpPr/>
          <p:nvPr/>
        </p:nvGrpSpPr>
        <p:grpSpPr>
          <a:xfrm>
            <a:off x="2181254" y="4172450"/>
            <a:ext cx="734400" cy="612227"/>
            <a:chOff x="2491032" y="3449261"/>
            <a:chExt cx="734400" cy="612227"/>
          </a:xfrm>
        </p:grpSpPr>
        <p:sp>
          <p:nvSpPr>
            <p:cNvPr id="53" name="正方形/長方形 52">
              <a:extLst>
                <a:ext uri="{FF2B5EF4-FFF2-40B4-BE49-F238E27FC236}">
                  <a16:creationId xmlns:a16="http://schemas.microsoft.com/office/drawing/2014/main" id="{6A5529EC-6829-46B7-9948-BB237A7EB179}"/>
                </a:ext>
              </a:extLst>
            </p:cNvPr>
            <p:cNvSpPr/>
            <p:nvPr/>
          </p:nvSpPr>
          <p:spPr>
            <a:xfrm>
              <a:off x="2491032" y="3615088"/>
              <a:ext cx="734400"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パスワード変更</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54" name="テキスト ボックス 53">
              <a:extLst>
                <a:ext uri="{FF2B5EF4-FFF2-40B4-BE49-F238E27FC236}">
                  <a16:creationId xmlns:a16="http://schemas.microsoft.com/office/drawing/2014/main" id="{2440931F-706D-4D33-A93D-F14F16199538}"/>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01</a:t>
              </a:r>
              <a:endParaRPr lang="ja-JP" altLang="en-US" sz="800" dirty="0">
                <a:latin typeface="Meiryo UI" panose="020B0604030504040204" pitchFamily="50" charset="-128"/>
                <a:ea typeface="Meiryo UI" panose="020B0604030504040204" pitchFamily="50" charset="-128"/>
              </a:endParaRPr>
            </a:p>
          </p:txBody>
        </p:sp>
      </p:grpSp>
      <p:cxnSp>
        <p:nvCxnSpPr>
          <p:cNvPr id="63" name="直線矢印コネクタ 62">
            <a:extLst>
              <a:ext uri="{FF2B5EF4-FFF2-40B4-BE49-F238E27FC236}">
                <a16:creationId xmlns:a16="http://schemas.microsoft.com/office/drawing/2014/main" id="{F98E28F5-C526-4F3B-9439-DA14A6A723B8}"/>
              </a:ext>
            </a:extLst>
          </p:cNvPr>
          <p:cNvCxnSpPr>
            <a:cxnSpLocks/>
            <a:stCxn id="53" idx="2"/>
            <a:endCxn id="66" idx="0"/>
          </p:cNvCxnSpPr>
          <p:nvPr/>
        </p:nvCxnSpPr>
        <p:spPr>
          <a:xfrm>
            <a:off x="2548454" y="4784677"/>
            <a:ext cx="1821" cy="1165289"/>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64" name="グループ化 63">
            <a:extLst>
              <a:ext uri="{FF2B5EF4-FFF2-40B4-BE49-F238E27FC236}">
                <a16:creationId xmlns:a16="http://schemas.microsoft.com/office/drawing/2014/main" id="{2B56F11E-AFD6-4222-B3F8-E030BB8E47B0}"/>
              </a:ext>
            </a:extLst>
          </p:cNvPr>
          <p:cNvGrpSpPr/>
          <p:nvPr/>
        </p:nvGrpSpPr>
        <p:grpSpPr>
          <a:xfrm>
            <a:off x="2423140" y="5946163"/>
            <a:ext cx="254269" cy="450827"/>
            <a:chOff x="2515451" y="5897715"/>
            <a:chExt cx="254269" cy="450827"/>
          </a:xfrm>
        </p:grpSpPr>
        <p:sp>
          <p:nvSpPr>
            <p:cNvPr id="65" name="Freeform 266">
              <a:extLst>
                <a:ext uri="{FF2B5EF4-FFF2-40B4-BE49-F238E27FC236}">
                  <a16:creationId xmlns:a16="http://schemas.microsoft.com/office/drawing/2014/main" id="{BF339DD0-B6DB-4B5D-9EBB-6EF58725B2C7}"/>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66" name="正方形/長方形 36">
              <a:extLst>
                <a:ext uri="{FF2B5EF4-FFF2-40B4-BE49-F238E27FC236}">
                  <a16:creationId xmlns:a16="http://schemas.microsoft.com/office/drawing/2014/main" id="{6FE0234B-A6DB-470E-8916-D89DEAF1D8C4}"/>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67" name="正方形/長方形 66">
            <a:extLst>
              <a:ext uri="{FF2B5EF4-FFF2-40B4-BE49-F238E27FC236}">
                <a16:creationId xmlns:a16="http://schemas.microsoft.com/office/drawing/2014/main" id="{F8E38879-B176-4E18-BB00-7C7E525FD526}"/>
              </a:ext>
            </a:extLst>
          </p:cNvPr>
          <p:cNvSpPr/>
          <p:nvPr/>
        </p:nvSpPr>
        <p:spPr>
          <a:xfrm>
            <a:off x="2478274" y="6318582"/>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80" name="直線矢印コネクタ 79">
            <a:extLst>
              <a:ext uri="{FF2B5EF4-FFF2-40B4-BE49-F238E27FC236}">
                <a16:creationId xmlns:a16="http://schemas.microsoft.com/office/drawing/2014/main" id="{8E4FBC42-74B3-4A9C-81C5-22CB9BC3A4A7}"/>
              </a:ext>
            </a:extLst>
          </p:cNvPr>
          <p:cNvCxnSpPr>
            <a:cxnSpLocks/>
            <a:stCxn id="106" idx="2"/>
            <a:endCxn id="83" idx="0"/>
          </p:cNvCxnSpPr>
          <p:nvPr/>
        </p:nvCxnSpPr>
        <p:spPr>
          <a:xfrm flipH="1">
            <a:off x="6337731" y="5577005"/>
            <a:ext cx="3114" cy="372961"/>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81" name="グループ化 80">
            <a:extLst>
              <a:ext uri="{FF2B5EF4-FFF2-40B4-BE49-F238E27FC236}">
                <a16:creationId xmlns:a16="http://schemas.microsoft.com/office/drawing/2014/main" id="{303E64FF-4A93-49FA-9640-D0F5780B7F89}"/>
              </a:ext>
            </a:extLst>
          </p:cNvPr>
          <p:cNvGrpSpPr/>
          <p:nvPr/>
        </p:nvGrpSpPr>
        <p:grpSpPr>
          <a:xfrm>
            <a:off x="6210596" y="5946163"/>
            <a:ext cx="254269" cy="450827"/>
            <a:chOff x="2515451" y="5897715"/>
            <a:chExt cx="254269" cy="450827"/>
          </a:xfrm>
        </p:grpSpPr>
        <p:sp>
          <p:nvSpPr>
            <p:cNvPr id="82" name="Freeform 266">
              <a:extLst>
                <a:ext uri="{FF2B5EF4-FFF2-40B4-BE49-F238E27FC236}">
                  <a16:creationId xmlns:a16="http://schemas.microsoft.com/office/drawing/2014/main" id="{8FD1CA66-4F06-49F2-966F-9544BC7CC98A}"/>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83" name="正方形/長方形 36">
              <a:extLst>
                <a:ext uri="{FF2B5EF4-FFF2-40B4-BE49-F238E27FC236}">
                  <a16:creationId xmlns:a16="http://schemas.microsoft.com/office/drawing/2014/main" id="{DAC889F8-D694-4728-AB28-09AE2BADA1D8}"/>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84" name="正方形/長方形 83">
            <a:extLst>
              <a:ext uri="{FF2B5EF4-FFF2-40B4-BE49-F238E27FC236}">
                <a16:creationId xmlns:a16="http://schemas.microsoft.com/office/drawing/2014/main" id="{28EA1455-A7B1-4E6C-9310-716662AF446D}"/>
              </a:ext>
            </a:extLst>
          </p:cNvPr>
          <p:cNvSpPr/>
          <p:nvPr/>
        </p:nvSpPr>
        <p:spPr>
          <a:xfrm>
            <a:off x="6265730" y="6318582"/>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55" name="直線矢印コネクタ 54">
            <a:extLst>
              <a:ext uri="{FF2B5EF4-FFF2-40B4-BE49-F238E27FC236}">
                <a16:creationId xmlns:a16="http://schemas.microsoft.com/office/drawing/2014/main" id="{104E4782-CDDD-452C-A30D-BBB853CEA481}"/>
              </a:ext>
            </a:extLst>
          </p:cNvPr>
          <p:cNvCxnSpPr>
            <a:cxnSpLocks/>
            <a:stCxn id="53" idx="3"/>
            <a:endCxn id="56" idx="2"/>
          </p:cNvCxnSpPr>
          <p:nvPr/>
        </p:nvCxnSpPr>
        <p:spPr>
          <a:xfrm flipV="1">
            <a:off x="2915654" y="4561222"/>
            <a:ext cx="258261" cy="255"/>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56" name="ドーナツ 24">
            <a:extLst>
              <a:ext uri="{FF2B5EF4-FFF2-40B4-BE49-F238E27FC236}">
                <a16:creationId xmlns:a16="http://schemas.microsoft.com/office/drawing/2014/main" id="{F394DA78-CEB8-447C-9748-C2FA54DFD898}"/>
              </a:ext>
            </a:extLst>
          </p:cNvPr>
          <p:cNvSpPr/>
          <p:nvPr/>
        </p:nvSpPr>
        <p:spPr bwMode="auto">
          <a:xfrm>
            <a:off x="3173915" y="4377934"/>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END</a:t>
            </a:r>
            <a:endParaRPr kumimoji="0" lang="ja-JP" altLang="en-US" sz="700" kern="0" dirty="0">
              <a:latin typeface="Meiryo UI"/>
              <a:ea typeface="Meiryo UI"/>
              <a:cs typeface="Tahoma" pitchFamily="34" charset="0"/>
            </a:endParaRPr>
          </a:p>
        </p:txBody>
      </p:sp>
      <p:sp>
        <p:nvSpPr>
          <p:cNvPr id="60" name="ドーナツ 24">
            <a:extLst>
              <a:ext uri="{FF2B5EF4-FFF2-40B4-BE49-F238E27FC236}">
                <a16:creationId xmlns:a16="http://schemas.microsoft.com/office/drawing/2014/main" id="{6E1A86BE-4DB1-429D-B3EC-499CCB68D1CC}"/>
              </a:ext>
            </a:extLst>
          </p:cNvPr>
          <p:cNvSpPr/>
          <p:nvPr/>
        </p:nvSpPr>
        <p:spPr bwMode="auto">
          <a:xfrm>
            <a:off x="4199904" y="4356654"/>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START</a:t>
            </a:r>
            <a:endParaRPr kumimoji="0" lang="ja-JP" altLang="en-US" sz="700" kern="0" dirty="0">
              <a:latin typeface="Meiryo UI"/>
              <a:ea typeface="Meiryo UI"/>
              <a:cs typeface="Tahoma" pitchFamily="34" charset="0"/>
            </a:endParaRPr>
          </a:p>
        </p:txBody>
      </p:sp>
      <p:cxnSp>
        <p:nvCxnSpPr>
          <p:cNvPr id="61" name="直線矢印コネクタ 60">
            <a:extLst>
              <a:ext uri="{FF2B5EF4-FFF2-40B4-BE49-F238E27FC236}">
                <a16:creationId xmlns:a16="http://schemas.microsoft.com/office/drawing/2014/main" id="{C8B35F02-E587-4680-B7EF-056C3B6E474D}"/>
              </a:ext>
            </a:extLst>
          </p:cNvPr>
          <p:cNvCxnSpPr>
            <a:cxnSpLocks/>
            <a:stCxn id="60" idx="6"/>
            <a:endCxn id="68" idx="1"/>
          </p:cNvCxnSpPr>
          <p:nvPr/>
        </p:nvCxnSpPr>
        <p:spPr>
          <a:xfrm>
            <a:off x="4588635" y="4539942"/>
            <a:ext cx="243292" cy="255"/>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62" name="グループ化 61">
            <a:extLst>
              <a:ext uri="{FF2B5EF4-FFF2-40B4-BE49-F238E27FC236}">
                <a16:creationId xmlns:a16="http://schemas.microsoft.com/office/drawing/2014/main" id="{3AFB7D28-3167-428F-ACA8-C46F0BAEDC4E}"/>
              </a:ext>
            </a:extLst>
          </p:cNvPr>
          <p:cNvGrpSpPr/>
          <p:nvPr/>
        </p:nvGrpSpPr>
        <p:grpSpPr>
          <a:xfrm>
            <a:off x="4831927" y="4151170"/>
            <a:ext cx="734400" cy="612227"/>
            <a:chOff x="2491032" y="3449261"/>
            <a:chExt cx="734400" cy="612227"/>
          </a:xfrm>
        </p:grpSpPr>
        <p:sp>
          <p:nvSpPr>
            <p:cNvPr id="68" name="正方形/長方形 67">
              <a:extLst>
                <a:ext uri="{FF2B5EF4-FFF2-40B4-BE49-F238E27FC236}">
                  <a16:creationId xmlns:a16="http://schemas.microsoft.com/office/drawing/2014/main" id="{2FE6F990-C708-4607-B284-0110C4AAED23}"/>
                </a:ext>
              </a:extLst>
            </p:cNvPr>
            <p:cNvSpPr/>
            <p:nvPr/>
          </p:nvSpPr>
          <p:spPr>
            <a:xfrm>
              <a:off x="2491032" y="3615088"/>
              <a:ext cx="734400"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パスワード</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再発行依頼</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97" name="テキスト ボックス 96">
              <a:extLst>
                <a:ext uri="{FF2B5EF4-FFF2-40B4-BE49-F238E27FC236}">
                  <a16:creationId xmlns:a16="http://schemas.microsoft.com/office/drawing/2014/main" id="{38F49391-D99E-4AC9-8D63-CC8F7858A70B}"/>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01</a:t>
              </a:r>
              <a:endParaRPr lang="ja-JP" altLang="en-US" sz="800" dirty="0">
                <a:latin typeface="Meiryo UI" panose="020B0604030504040204" pitchFamily="50" charset="-128"/>
                <a:ea typeface="Meiryo UI" panose="020B0604030504040204" pitchFamily="50" charset="-128"/>
              </a:endParaRPr>
            </a:p>
          </p:txBody>
        </p:sp>
      </p:grpSp>
      <p:cxnSp>
        <p:nvCxnSpPr>
          <p:cNvPr id="98" name="直線矢印コネクタ 97">
            <a:extLst>
              <a:ext uri="{FF2B5EF4-FFF2-40B4-BE49-F238E27FC236}">
                <a16:creationId xmlns:a16="http://schemas.microsoft.com/office/drawing/2014/main" id="{1ED1F047-096E-4980-AB9F-02FC12AE066F}"/>
              </a:ext>
            </a:extLst>
          </p:cNvPr>
          <p:cNvCxnSpPr>
            <a:cxnSpLocks/>
            <a:stCxn id="68" idx="2"/>
            <a:endCxn id="101" idx="0"/>
          </p:cNvCxnSpPr>
          <p:nvPr/>
        </p:nvCxnSpPr>
        <p:spPr>
          <a:xfrm flipH="1">
            <a:off x="5195983" y="4763397"/>
            <a:ext cx="3144" cy="1186569"/>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99" name="グループ化 98">
            <a:extLst>
              <a:ext uri="{FF2B5EF4-FFF2-40B4-BE49-F238E27FC236}">
                <a16:creationId xmlns:a16="http://schemas.microsoft.com/office/drawing/2014/main" id="{82297458-5115-419F-8BA5-3FF6BE8D4B14}"/>
              </a:ext>
            </a:extLst>
          </p:cNvPr>
          <p:cNvGrpSpPr/>
          <p:nvPr/>
        </p:nvGrpSpPr>
        <p:grpSpPr>
          <a:xfrm>
            <a:off x="5068848" y="5946163"/>
            <a:ext cx="254269" cy="450827"/>
            <a:chOff x="2515451" y="5897715"/>
            <a:chExt cx="254269" cy="450827"/>
          </a:xfrm>
        </p:grpSpPr>
        <p:sp>
          <p:nvSpPr>
            <p:cNvPr id="100" name="Freeform 266">
              <a:extLst>
                <a:ext uri="{FF2B5EF4-FFF2-40B4-BE49-F238E27FC236}">
                  <a16:creationId xmlns:a16="http://schemas.microsoft.com/office/drawing/2014/main" id="{E57708A2-C4CA-46D5-9051-9BD3107A170B}"/>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01" name="正方形/長方形 36">
              <a:extLst>
                <a:ext uri="{FF2B5EF4-FFF2-40B4-BE49-F238E27FC236}">
                  <a16:creationId xmlns:a16="http://schemas.microsoft.com/office/drawing/2014/main" id="{9C8ABDE8-4CD0-44CD-BC1D-D8442C05A81B}"/>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02" name="正方形/長方形 101">
            <a:extLst>
              <a:ext uri="{FF2B5EF4-FFF2-40B4-BE49-F238E27FC236}">
                <a16:creationId xmlns:a16="http://schemas.microsoft.com/office/drawing/2014/main" id="{26151CD0-2F97-4711-9C3D-340F67A20041}"/>
              </a:ext>
            </a:extLst>
          </p:cNvPr>
          <p:cNvSpPr/>
          <p:nvPr/>
        </p:nvSpPr>
        <p:spPr>
          <a:xfrm>
            <a:off x="5123982" y="6318582"/>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103" name="直線矢印コネクタ 102">
            <a:extLst>
              <a:ext uri="{FF2B5EF4-FFF2-40B4-BE49-F238E27FC236}">
                <a16:creationId xmlns:a16="http://schemas.microsoft.com/office/drawing/2014/main" id="{5C81F721-F36B-4D30-ADF2-B932E40E1716}"/>
              </a:ext>
            </a:extLst>
          </p:cNvPr>
          <p:cNvCxnSpPr>
            <a:cxnSpLocks/>
            <a:stCxn id="114" idx="3"/>
            <a:endCxn id="104" idx="2"/>
          </p:cNvCxnSpPr>
          <p:nvPr/>
        </p:nvCxnSpPr>
        <p:spPr>
          <a:xfrm>
            <a:off x="8767879" y="4561585"/>
            <a:ext cx="239603" cy="0"/>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104" name="ドーナツ 24">
            <a:extLst>
              <a:ext uri="{FF2B5EF4-FFF2-40B4-BE49-F238E27FC236}">
                <a16:creationId xmlns:a16="http://schemas.microsoft.com/office/drawing/2014/main" id="{CE9BEF9B-C84A-4C8D-A265-5E3BDF482136}"/>
              </a:ext>
            </a:extLst>
          </p:cNvPr>
          <p:cNvSpPr/>
          <p:nvPr/>
        </p:nvSpPr>
        <p:spPr bwMode="auto">
          <a:xfrm>
            <a:off x="9007482" y="4378297"/>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END</a:t>
            </a:r>
            <a:endParaRPr kumimoji="0" lang="ja-JP" altLang="en-US" sz="700" kern="0" dirty="0">
              <a:latin typeface="Meiryo UI"/>
              <a:ea typeface="Meiryo UI"/>
              <a:cs typeface="Tahoma" pitchFamily="34" charset="0"/>
            </a:endParaRPr>
          </a:p>
        </p:txBody>
      </p:sp>
      <p:grpSp>
        <p:nvGrpSpPr>
          <p:cNvPr id="105" name="グループ化 104">
            <a:extLst>
              <a:ext uri="{FF2B5EF4-FFF2-40B4-BE49-F238E27FC236}">
                <a16:creationId xmlns:a16="http://schemas.microsoft.com/office/drawing/2014/main" id="{7A2A7947-CAE4-40E2-8464-EDE70AB9AAD3}"/>
              </a:ext>
            </a:extLst>
          </p:cNvPr>
          <p:cNvGrpSpPr/>
          <p:nvPr/>
        </p:nvGrpSpPr>
        <p:grpSpPr>
          <a:xfrm>
            <a:off x="5973645" y="4964778"/>
            <a:ext cx="734400" cy="612227"/>
            <a:chOff x="2491032" y="3449261"/>
            <a:chExt cx="734400" cy="612227"/>
          </a:xfrm>
        </p:grpSpPr>
        <p:sp>
          <p:nvSpPr>
            <p:cNvPr id="106" name="正方形/長方形 105">
              <a:extLst>
                <a:ext uri="{FF2B5EF4-FFF2-40B4-BE49-F238E27FC236}">
                  <a16:creationId xmlns:a16="http://schemas.microsoft.com/office/drawing/2014/main" id="{14B12753-2BE4-433C-BDE1-29C02A1FB94F}"/>
                </a:ext>
              </a:extLst>
            </p:cNvPr>
            <p:cNvSpPr/>
            <p:nvPr/>
          </p:nvSpPr>
          <p:spPr>
            <a:xfrm>
              <a:off x="2491032" y="3615088"/>
              <a:ext cx="734400"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仮パスワード</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発行</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107" name="テキスト ボックス 106">
              <a:extLst>
                <a:ext uri="{FF2B5EF4-FFF2-40B4-BE49-F238E27FC236}">
                  <a16:creationId xmlns:a16="http://schemas.microsoft.com/office/drawing/2014/main" id="{6BA20AC5-DF78-4A93-B874-9998FB136BFE}"/>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a:latin typeface="Meiryo UI" panose="020B0604030504040204" pitchFamily="50" charset="-128"/>
                  <a:ea typeface="Meiryo UI" panose="020B0604030504040204" pitchFamily="50" charset="-128"/>
                </a:rPr>
                <a:t>02</a:t>
              </a:r>
              <a:endParaRPr lang="ja-JP" altLang="en-US" sz="800" dirty="0">
                <a:latin typeface="Meiryo UI" panose="020B0604030504040204" pitchFamily="50" charset="-128"/>
                <a:ea typeface="Meiryo UI" panose="020B0604030504040204" pitchFamily="50" charset="-128"/>
              </a:endParaRPr>
            </a:p>
          </p:txBody>
        </p:sp>
      </p:grpSp>
      <p:cxnSp>
        <p:nvCxnSpPr>
          <p:cNvPr id="108" name="カギ線コネクタ 27">
            <a:extLst>
              <a:ext uri="{FF2B5EF4-FFF2-40B4-BE49-F238E27FC236}">
                <a16:creationId xmlns:a16="http://schemas.microsoft.com/office/drawing/2014/main" id="{AEE1485E-FACA-498A-A4D3-E6ED7AFDCC49}"/>
              </a:ext>
            </a:extLst>
          </p:cNvPr>
          <p:cNvCxnSpPr>
            <a:cxnSpLocks/>
            <a:stCxn id="68" idx="3"/>
            <a:endCxn id="106" idx="1"/>
          </p:cNvCxnSpPr>
          <p:nvPr/>
        </p:nvCxnSpPr>
        <p:spPr>
          <a:xfrm>
            <a:off x="5566327" y="4540197"/>
            <a:ext cx="407318" cy="813608"/>
          </a:xfrm>
          <a:prstGeom prst="bentConnector3">
            <a:avLst>
              <a:gd name="adj1" fmla="val 40742"/>
            </a:avLst>
          </a:prstGeom>
          <a:noFill/>
          <a:ln w="6350" cap="flat" cmpd="sng" algn="ctr">
            <a:solidFill>
              <a:sysClr val="window" lastClr="FFFFFF">
                <a:lumMod val="65000"/>
              </a:sysClr>
            </a:solidFill>
            <a:prstDash val="solid"/>
            <a:miter lim="800000"/>
            <a:tailEnd type="triangle"/>
          </a:ln>
          <a:effectLst/>
        </p:spPr>
      </p:cxnSp>
      <p:grpSp>
        <p:nvGrpSpPr>
          <p:cNvPr id="109" name="グループ化 108">
            <a:extLst>
              <a:ext uri="{FF2B5EF4-FFF2-40B4-BE49-F238E27FC236}">
                <a16:creationId xmlns:a16="http://schemas.microsoft.com/office/drawing/2014/main" id="{AECABB42-C7C8-496E-A9CB-DBEAA0E74F46}"/>
              </a:ext>
            </a:extLst>
          </p:cNvPr>
          <p:cNvGrpSpPr/>
          <p:nvPr/>
        </p:nvGrpSpPr>
        <p:grpSpPr>
          <a:xfrm>
            <a:off x="7066509" y="4172450"/>
            <a:ext cx="734400" cy="612227"/>
            <a:chOff x="2491032" y="3449261"/>
            <a:chExt cx="734400" cy="612227"/>
          </a:xfrm>
        </p:grpSpPr>
        <p:sp>
          <p:nvSpPr>
            <p:cNvPr id="110" name="正方形/長方形 109">
              <a:extLst>
                <a:ext uri="{FF2B5EF4-FFF2-40B4-BE49-F238E27FC236}">
                  <a16:creationId xmlns:a16="http://schemas.microsoft.com/office/drawing/2014/main" id="{A60908F3-8E18-4C90-ACC2-7C60A3775B14}"/>
                </a:ext>
              </a:extLst>
            </p:cNvPr>
            <p:cNvSpPr/>
            <p:nvPr/>
          </p:nvSpPr>
          <p:spPr>
            <a:xfrm>
              <a:off x="2491032" y="3615088"/>
              <a:ext cx="734400" cy="446400"/>
            </a:xfrm>
            <a:prstGeom prst="rect">
              <a:avLst/>
            </a:prstGeom>
            <a:no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仮パスワード</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受領</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111" name="テキスト ボックス 110">
              <a:extLst>
                <a:ext uri="{FF2B5EF4-FFF2-40B4-BE49-F238E27FC236}">
                  <a16:creationId xmlns:a16="http://schemas.microsoft.com/office/drawing/2014/main" id="{83F217FC-4A69-4661-8140-918E2382B4D8}"/>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03</a:t>
              </a:r>
              <a:endParaRPr lang="ja-JP" altLang="en-US" sz="800" dirty="0">
                <a:latin typeface="Meiryo UI" panose="020B0604030504040204" pitchFamily="50" charset="-128"/>
                <a:ea typeface="Meiryo UI" panose="020B0604030504040204" pitchFamily="50" charset="-128"/>
              </a:endParaRPr>
            </a:p>
          </p:txBody>
        </p:sp>
      </p:grpSp>
      <p:cxnSp>
        <p:nvCxnSpPr>
          <p:cNvPr id="112" name="カギ線コネクタ 27">
            <a:extLst>
              <a:ext uri="{FF2B5EF4-FFF2-40B4-BE49-F238E27FC236}">
                <a16:creationId xmlns:a16="http://schemas.microsoft.com/office/drawing/2014/main" id="{A8E398BF-FE4B-4F2C-9C6E-A5F31D69B847}"/>
              </a:ext>
            </a:extLst>
          </p:cNvPr>
          <p:cNvCxnSpPr>
            <a:cxnSpLocks/>
            <a:stCxn id="106" idx="3"/>
            <a:endCxn id="110" idx="1"/>
          </p:cNvCxnSpPr>
          <p:nvPr/>
        </p:nvCxnSpPr>
        <p:spPr>
          <a:xfrm flipV="1">
            <a:off x="6708045" y="4561477"/>
            <a:ext cx="358464" cy="792328"/>
          </a:xfrm>
          <a:prstGeom prst="bentConnector3">
            <a:avLst>
              <a:gd name="adj1" fmla="val 42111"/>
            </a:avLst>
          </a:prstGeom>
          <a:noFill/>
          <a:ln w="6350" cap="flat" cmpd="sng" algn="ctr">
            <a:solidFill>
              <a:sysClr val="window" lastClr="FFFFFF">
                <a:lumMod val="65000"/>
              </a:sysClr>
            </a:solidFill>
            <a:prstDash val="solid"/>
            <a:miter lim="800000"/>
            <a:tailEnd type="triangle"/>
          </a:ln>
          <a:effectLst/>
        </p:spPr>
      </p:cxnSp>
      <p:grpSp>
        <p:nvGrpSpPr>
          <p:cNvPr id="113" name="グループ化 112">
            <a:extLst>
              <a:ext uri="{FF2B5EF4-FFF2-40B4-BE49-F238E27FC236}">
                <a16:creationId xmlns:a16="http://schemas.microsoft.com/office/drawing/2014/main" id="{0E99AB7B-D06B-49F8-827A-36E915C36DB2}"/>
              </a:ext>
            </a:extLst>
          </p:cNvPr>
          <p:cNvGrpSpPr/>
          <p:nvPr/>
        </p:nvGrpSpPr>
        <p:grpSpPr>
          <a:xfrm>
            <a:off x="8033479" y="4172558"/>
            <a:ext cx="734400" cy="612227"/>
            <a:chOff x="2491032" y="3449261"/>
            <a:chExt cx="734400" cy="612227"/>
          </a:xfrm>
        </p:grpSpPr>
        <p:sp>
          <p:nvSpPr>
            <p:cNvPr id="114" name="正方形/長方形 113">
              <a:extLst>
                <a:ext uri="{FF2B5EF4-FFF2-40B4-BE49-F238E27FC236}">
                  <a16:creationId xmlns:a16="http://schemas.microsoft.com/office/drawing/2014/main" id="{B3174DE0-05D5-4F9D-8922-C18A88F4900A}"/>
                </a:ext>
              </a:extLst>
            </p:cNvPr>
            <p:cNvSpPr/>
            <p:nvPr/>
          </p:nvSpPr>
          <p:spPr>
            <a:xfrm>
              <a:off x="2491032" y="3615088"/>
              <a:ext cx="734400"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新パスワード登録</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115" name="テキスト ボックス 114">
              <a:extLst>
                <a:ext uri="{FF2B5EF4-FFF2-40B4-BE49-F238E27FC236}">
                  <a16:creationId xmlns:a16="http://schemas.microsoft.com/office/drawing/2014/main" id="{5F986182-D2B9-4C5D-9F0F-BF31FC2BD12B}"/>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04</a:t>
              </a:r>
              <a:endParaRPr lang="ja-JP" altLang="en-US" sz="800" dirty="0">
                <a:latin typeface="Meiryo UI" panose="020B0604030504040204" pitchFamily="50" charset="-128"/>
                <a:ea typeface="Meiryo UI" panose="020B0604030504040204" pitchFamily="50" charset="-128"/>
              </a:endParaRPr>
            </a:p>
          </p:txBody>
        </p:sp>
      </p:grpSp>
      <p:cxnSp>
        <p:nvCxnSpPr>
          <p:cNvPr id="116" name="直線矢印コネクタ 115">
            <a:extLst>
              <a:ext uri="{FF2B5EF4-FFF2-40B4-BE49-F238E27FC236}">
                <a16:creationId xmlns:a16="http://schemas.microsoft.com/office/drawing/2014/main" id="{175FF540-0F70-4217-A0FD-AAD8021024C6}"/>
              </a:ext>
            </a:extLst>
          </p:cNvPr>
          <p:cNvCxnSpPr>
            <a:cxnSpLocks/>
            <a:stCxn id="110" idx="3"/>
            <a:endCxn id="114" idx="1"/>
          </p:cNvCxnSpPr>
          <p:nvPr/>
        </p:nvCxnSpPr>
        <p:spPr>
          <a:xfrm>
            <a:off x="7800909" y="4561477"/>
            <a:ext cx="232570" cy="108"/>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117" name="直線矢印コネクタ 116">
            <a:extLst>
              <a:ext uri="{FF2B5EF4-FFF2-40B4-BE49-F238E27FC236}">
                <a16:creationId xmlns:a16="http://schemas.microsoft.com/office/drawing/2014/main" id="{8D4A62E1-4227-43B0-9A7B-1B74531D15CF}"/>
              </a:ext>
            </a:extLst>
          </p:cNvPr>
          <p:cNvCxnSpPr>
            <a:cxnSpLocks/>
            <a:stCxn id="121" idx="0"/>
            <a:endCxn id="110" idx="2"/>
          </p:cNvCxnSpPr>
          <p:nvPr/>
        </p:nvCxnSpPr>
        <p:spPr>
          <a:xfrm flipH="1" flipV="1">
            <a:off x="7433709" y="4784677"/>
            <a:ext cx="3053" cy="1165289"/>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119" name="グループ化 118">
            <a:extLst>
              <a:ext uri="{FF2B5EF4-FFF2-40B4-BE49-F238E27FC236}">
                <a16:creationId xmlns:a16="http://schemas.microsoft.com/office/drawing/2014/main" id="{FCCE1382-4A2F-4CE0-BC8F-33F63E4551AF}"/>
              </a:ext>
            </a:extLst>
          </p:cNvPr>
          <p:cNvGrpSpPr/>
          <p:nvPr/>
        </p:nvGrpSpPr>
        <p:grpSpPr>
          <a:xfrm>
            <a:off x="7309627" y="5946163"/>
            <a:ext cx="254269" cy="450827"/>
            <a:chOff x="2515451" y="5897715"/>
            <a:chExt cx="254269" cy="450827"/>
          </a:xfrm>
        </p:grpSpPr>
        <p:sp>
          <p:nvSpPr>
            <p:cNvPr id="120" name="Freeform 266">
              <a:extLst>
                <a:ext uri="{FF2B5EF4-FFF2-40B4-BE49-F238E27FC236}">
                  <a16:creationId xmlns:a16="http://schemas.microsoft.com/office/drawing/2014/main" id="{D27FFF13-B42D-4668-8FAD-9CDB03842144}"/>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21" name="正方形/長方形 36">
              <a:extLst>
                <a:ext uri="{FF2B5EF4-FFF2-40B4-BE49-F238E27FC236}">
                  <a16:creationId xmlns:a16="http://schemas.microsoft.com/office/drawing/2014/main" id="{42475DD6-01A5-48A7-81C4-C408A3904D28}"/>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22" name="正方形/長方形 121">
            <a:extLst>
              <a:ext uri="{FF2B5EF4-FFF2-40B4-BE49-F238E27FC236}">
                <a16:creationId xmlns:a16="http://schemas.microsoft.com/office/drawing/2014/main" id="{FDF07F69-21B2-4071-A335-E9694822C3AE}"/>
              </a:ext>
            </a:extLst>
          </p:cNvPr>
          <p:cNvSpPr/>
          <p:nvPr/>
        </p:nvSpPr>
        <p:spPr>
          <a:xfrm>
            <a:off x="7357648" y="6318582"/>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123" name="直線矢印コネクタ 122">
            <a:extLst>
              <a:ext uri="{FF2B5EF4-FFF2-40B4-BE49-F238E27FC236}">
                <a16:creationId xmlns:a16="http://schemas.microsoft.com/office/drawing/2014/main" id="{F2FD05DE-3600-4F55-82C2-95194317CD78}"/>
              </a:ext>
            </a:extLst>
          </p:cNvPr>
          <p:cNvCxnSpPr>
            <a:cxnSpLocks/>
            <a:stCxn id="114" idx="2"/>
            <a:endCxn id="126" idx="0"/>
          </p:cNvCxnSpPr>
          <p:nvPr/>
        </p:nvCxnSpPr>
        <p:spPr>
          <a:xfrm>
            <a:off x="8400679" y="4784785"/>
            <a:ext cx="7633" cy="1165181"/>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124" name="グループ化 123">
            <a:extLst>
              <a:ext uri="{FF2B5EF4-FFF2-40B4-BE49-F238E27FC236}">
                <a16:creationId xmlns:a16="http://schemas.microsoft.com/office/drawing/2014/main" id="{A0121468-3498-4AE4-ACB2-85448D9F3220}"/>
              </a:ext>
            </a:extLst>
          </p:cNvPr>
          <p:cNvGrpSpPr/>
          <p:nvPr/>
        </p:nvGrpSpPr>
        <p:grpSpPr>
          <a:xfrm>
            <a:off x="8281177" y="5946163"/>
            <a:ext cx="254269" cy="450827"/>
            <a:chOff x="2515451" y="5897715"/>
            <a:chExt cx="254269" cy="450827"/>
          </a:xfrm>
        </p:grpSpPr>
        <p:sp>
          <p:nvSpPr>
            <p:cNvPr id="125" name="Freeform 266">
              <a:extLst>
                <a:ext uri="{FF2B5EF4-FFF2-40B4-BE49-F238E27FC236}">
                  <a16:creationId xmlns:a16="http://schemas.microsoft.com/office/drawing/2014/main" id="{05A0EDE3-E32F-46B0-904C-E56A9C5CFF2E}"/>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26" name="正方形/長方形 36">
              <a:extLst>
                <a:ext uri="{FF2B5EF4-FFF2-40B4-BE49-F238E27FC236}">
                  <a16:creationId xmlns:a16="http://schemas.microsoft.com/office/drawing/2014/main" id="{C9F2F594-717F-4771-A5F6-68CA07686ECC}"/>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27" name="正方形/長方形 126">
            <a:extLst>
              <a:ext uri="{FF2B5EF4-FFF2-40B4-BE49-F238E27FC236}">
                <a16:creationId xmlns:a16="http://schemas.microsoft.com/office/drawing/2014/main" id="{E9FB50AA-A931-4D5F-A8EA-7476BBFF6C38}"/>
              </a:ext>
            </a:extLst>
          </p:cNvPr>
          <p:cNvSpPr/>
          <p:nvPr/>
        </p:nvSpPr>
        <p:spPr>
          <a:xfrm>
            <a:off x="8341898" y="6318582"/>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grpSp>
        <p:nvGrpSpPr>
          <p:cNvPr id="69" name="グループ化 68">
            <a:extLst>
              <a:ext uri="{FF2B5EF4-FFF2-40B4-BE49-F238E27FC236}">
                <a16:creationId xmlns:a16="http://schemas.microsoft.com/office/drawing/2014/main" id="{83F7B5DE-DC3C-4A03-8F8A-87E5AD54FB15}"/>
              </a:ext>
            </a:extLst>
          </p:cNvPr>
          <p:cNvGrpSpPr/>
          <p:nvPr/>
        </p:nvGrpSpPr>
        <p:grpSpPr>
          <a:xfrm>
            <a:off x="5989186" y="822685"/>
            <a:ext cx="3842712" cy="205890"/>
            <a:chOff x="6068600" y="822685"/>
            <a:chExt cx="3510050" cy="205890"/>
          </a:xfrm>
        </p:grpSpPr>
        <p:sp>
          <p:nvSpPr>
            <p:cNvPr id="70" name="正方形/長方形 69">
              <a:extLst>
                <a:ext uri="{FF2B5EF4-FFF2-40B4-BE49-F238E27FC236}">
                  <a16:creationId xmlns:a16="http://schemas.microsoft.com/office/drawing/2014/main" id="{6E6C53B4-5EED-4FC6-ADE9-51AC6C21FD69}"/>
                </a:ext>
              </a:extLst>
            </p:cNvPr>
            <p:cNvSpPr/>
            <p:nvPr/>
          </p:nvSpPr>
          <p:spPr>
            <a:xfrm>
              <a:off x="6506504" y="822685"/>
              <a:ext cx="1254159"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再エネ業務統合システム</a:t>
              </a:r>
            </a:p>
          </p:txBody>
        </p:sp>
        <p:sp>
          <p:nvSpPr>
            <p:cNvPr id="71" name="正方形/長方形 70">
              <a:extLst>
                <a:ext uri="{FF2B5EF4-FFF2-40B4-BE49-F238E27FC236}">
                  <a16:creationId xmlns:a16="http://schemas.microsoft.com/office/drawing/2014/main" id="{514EE561-26DD-4E29-AB33-CE94715ED66A}"/>
                </a:ext>
              </a:extLst>
            </p:cNvPr>
            <p:cNvSpPr/>
            <p:nvPr/>
          </p:nvSpPr>
          <p:spPr>
            <a:xfrm>
              <a:off x="6369354" y="853531"/>
              <a:ext cx="166154" cy="132923"/>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72" name="正方形/長方形 71">
              <a:extLst>
                <a:ext uri="{FF2B5EF4-FFF2-40B4-BE49-F238E27FC236}">
                  <a16:creationId xmlns:a16="http://schemas.microsoft.com/office/drawing/2014/main" id="{2F2E3CBA-490C-4740-A20F-A8196BC7D08D}"/>
                </a:ext>
              </a:extLst>
            </p:cNvPr>
            <p:cNvSpPr/>
            <p:nvPr/>
          </p:nvSpPr>
          <p:spPr>
            <a:xfrm>
              <a:off x="7488525" y="853531"/>
              <a:ext cx="166154" cy="132923"/>
            </a:xfrm>
            <a:prstGeom prst="rect">
              <a:avLst/>
            </a:prstGeom>
            <a:noFill/>
            <a:ln w="38100" cap="flat" cmpd="thickThin"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73" name="正方形/長方形 72">
              <a:extLst>
                <a:ext uri="{FF2B5EF4-FFF2-40B4-BE49-F238E27FC236}">
                  <a16:creationId xmlns:a16="http://schemas.microsoft.com/office/drawing/2014/main" id="{64D03890-56BA-4AE8-BF0B-0B76457E33CF}"/>
                </a:ext>
              </a:extLst>
            </p:cNvPr>
            <p:cNvSpPr/>
            <p:nvPr/>
          </p:nvSpPr>
          <p:spPr>
            <a:xfrm>
              <a:off x="7645826" y="822685"/>
              <a:ext cx="1125542"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zh-TW" altLang="en-US" sz="738" kern="0" dirty="0">
                  <a:latin typeface="Meiryo UI"/>
                  <a:ea typeface="Meiryo UI"/>
                  <a:cs typeface="Arial" pitchFamily="34" charset="0"/>
                </a:rPr>
                <a:t>業務詳細仕様</a:t>
              </a:r>
              <a:r>
                <a:rPr kumimoji="0" lang="ja-JP" altLang="en-US" sz="738" kern="0" dirty="0">
                  <a:latin typeface="Meiryo UI"/>
                  <a:ea typeface="Meiryo UI"/>
                  <a:cs typeface="Arial" pitchFamily="34" charset="0"/>
                </a:rPr>
                <a:t>の対象</a:t>
              </a:r>
            </a:p>
          </p:txBody>
        </p:sp>
        <p:sp>
          <p:nvSpPr>
            <p:cNvPr id="74" name="正方形/長方形 73">
              <a:extLst>
                <a:ext uri="{FF2B5EF4-FFF2-40B4-BE49-F238E27FC236}">
                  <a16:creationId xmlns:a16="http://schemas.microsoft.com/office/drawing/2014/main" id="{6A294D14-0A9B-4E7B-8522-AF003381F53A}"/>
                </a:ext>
              </a:extLst>
            </p:cNvPr>
            <p:cNvSpPr/>
            <p:nvPr/>
          </p:nvSpPr>
          <p:spPr>
            <a:xfrm>
              <a:off x="6068600" y="822685"/>
              <a:ext cx="299077" cy="198871"/>
            </a:xfrm>
            <a:prstGeom prst="rect">
              <a:avLst/>
            </a:prstGeom>
            <a:noFill/>
          </p:spPr>
          <p:txBody>
            <a:bodyPr wrap="none">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r>
                <a:rPr kumimoji="0" lang="ja-JP" altLang="en-US" sz="738" kern="0" dirty="0">
                  <a:latin typeface="Meiryo UI"/>
                  <a:ea typeface="Meiryo UI"/>
                  <a:cs typeface="Arial" pitchFamily="34" charset="0"/>
                </a:rPr>
                <a:t>凡例</a:t>
              </a:r>
            </a:p>
          </p:txBody>
        </p:sp>
        <p:sp>
          <p:nvSpPr>
            <p:cNvPr id="75" name="フローチャート: 定義済み処理 74">
              <a:extLst>
                <a:ext uri="{FF2B5EF4-FFF2-40B4-BE49-F238E27FC236}">
                  <a16:creationId xmlns:a16="http://schemas.microsoft.com/office/drawing/2014/main" id="{C97EF4FE-52A8-4CFE-9C59-BB513A8F14F0}"/>
                </a:ext>
              </a:extLst>
            </p:cNvPr>
            <p:cNvSpPr/>
            <p:nvPr/>
          </p:nvSpPr>
          <p:spPr>
            <a:xfrm>
              <a:off x="8579834" y="853531"/>
              <a:ext cx="237359" cy="144000"/>
            </a:xfrm>
            <a:prstGeom prst="flowChartPredefinedProcess">
              <a:avLst/>
            </a:prstGeom>
            <a:noFill/>
            <a:ln w="19050" cap="flat" cmpd="sng" algn="ctr">
              <a:solidFill>
                <a:sysClr val="window" lastClr="FFFFFF">
                  <a:lumMod val="65000"/>
                </a:sysClr>
              </a:solidFill>
              <a:prstDash val="solid"/>
              <a:miter lim="800000"/>
            </a:ln>
            <a:effectLst/>
          </p:spPr>
          <p:txBody>
            <a:bodyPr wrap="none" lIns="0" tIns="33231" rIns="0" bIns="33231" rtlCol="0" anchor="ctr"/>
            <a:lstStyle/>
            <a:p>
              <a:pPr algn="ctr"/>
              <a:endParaRPr kumimoji="0" lang="ja-JP" altLang="en-US" sz="800" kern="0" dirty="0">
                <a:latin typeface="Meiryo UI" panose="020B0604030504040204" pitchFamily="50" charset="-128"/>
                <a:ea typeface="Meiryo UI" panose="020B0604030504040204" pitchFamily="50" charset="-128"/>
                <a:cs typeface="Arial" pitchFamily="34" charset="0"/>
              </a:endParaRPr>
            </a:p>
          </p:txBody>
        </p:sp>
        <p:sp>
          <p:nvSpPr>
            <p:cNvPr id="76" name="正方形/長方形 75">
              <a:extLst>
                <a:ext uri="{FF2B5EF4-FFF2-40B4-BE49-F238E27FC236}">
                  <a16:creationId xmlns:a16="http://schemas.microsoft.com/office/drawing/2014/main" id="{B32AF48C-DBEB-43ED-8C81-D5F7A830EC9E}"/>
                </a:ext>
              </a:extLst>
            </p:cNvPr>
            <p:cNvSpPr/>
            <p:nvPr/>
          </p:nvSpPr>
          <p:spPr>
            <a:xfrm>
              <a:off x="8795264" y="822685"/>
              <a:ext cx="783386"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他業務プロセス</a:t>
              </a:r>
            </a:p>
          </p:txBody>
        </p:sp>
      </p:grpSp>
    </p:spTree>
    <p:extLst>
      <p:ext uri="{BB962C8B-B14F-4D97-AF65-F5344CB8AC3E}">
        <p14:creationId xmlns:p14="http://schemas.microsoft.com/office/powerpoint/2010/main" val="3071804662"/>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zh-TW" altLang="en-US" dirty="0">
                <a:latin typeface="Meiryo UI" panose="020B0604030504040204" pitchFamily="50" charset="-128"/>
                <a:ea typeface="Meiryo UI" panose="020B0604030504040204" pitchFamily="50" charset="-128"/>
              </a:rPr>
              <a:t>業務詳細仕様</a:t>
            </a:r>
            <a:br>
              <a:rPr lang="en-US" altLang="ja-JP" dirty="0">
                <a:latin typeface="Meiryo UI" panose="020B0604030504040204" pitchFamily="50" charset="-128"/>
                <a:ea typeface="Meiryo UI" panose="020B0604030504040204" pitchFamily="50" charset="-128"/>
              </a:rPr>
            </a:br>
            <a:r>
              <a:rPr lang="ja-JP" altLang="en-US" dirty="0">
                <a:latin typeface="Meiryo UI" panose="020B0604030504040204" pitchFamily="50" charset="-128"/>
                <a:ea typeface="Meiryo UI" panose="020B0604030504040204" pitchFamily="50" charset="-128"/>
              </a:rPr>
              <a:t>事前準備：ユーザ情報管理 </a:t>
            </a:r>
            <a:r>
              <a:rPr lang="en-US" altLang="ja-JP" dirty="0">
                <a:latin typeface="Meiryo UI" panose="020B0604030504040204" pitchFamily="50" charset="-128"/>
                <a:ea typeface="Meiryo UI" panose="020B0604030504040204" pitchFamily="50" charset="-128"/>
              </a:rPr>
              <a:t>– </a:t>
            </a:r>
            <a:r>
              <a:rPr lang="ja-JP" altLang="en-US" dirty="0">
                <a:latin typeface="Meiryo UI" panose="020B0604030504040204" pitchFamily="50" charset="-128"/>
                <a:ea typeface="Meiryo UI" panose="020B0604030504040204" pitchFamily="50" charset="-128"/>
              </a:rPr>
              <a:t>パスワード変更・再発行</a:t>
            </a:r>
            <a:endParaRPr kumimoji="1" lang="ja-JP" altLang="en-US" dirty="0">
              <a:latin typeface="Meiryo UI" panose="020B0604030504040204" pitchFamily="50" charset="-128"/>
              <a:ea typeface="Meiryo UI" panose="020B0604030504040204" pitchFamily="50" charset="-128"/>
            </a:endParaRPr>
          </a:p>
        </p:txBody>
      </p:sp>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33444314"/>
              </p:ext>
            </p:extLst>
          </p:nvPr>
        </p:nvGraphicFramePr>
        <p:xfrm>
          <a:off x="141614" y="864069"/>
          <a:ext cx="9601200" cy="5884334"/>
        </p:xfrm>
        <a:graphic>
          <a:graphicData uri="http://schemas.openxmlformats.org/drawingml/2006/table">
            <a:tbl>
              <a:tblPr firstRow="1" bandRow="1">
                <a:tableStyleId>{2D5ABB26-0587-4C30-8999-92F81FD0307C}</a:tableStyleId>
              </a:tblPr>
              <a:tblGrid>
                <a:gridCol w="1149668">
                  <a:extLst>
                    <a:ext uri="{9D8B030D-6E8A-4147-A177-3AD203B41FA5}">
                      <a16:colId xmlns:a16="http://schemas.microsoft.com/office/drawing/2014/main" val="358073148"/>
                    </a:ext>
                  </a:extLst>
                </a:gridCol>
                <a:gridCol w="8451532">
                  <a:extLst>
                    <a:ext uri="{9D8B030D-6E8A-4147-A177-3AD203B41FA5}">
                      <a16:colId xmlns:a16="http://schemas.microsoft.com/office/drawing/2014/main" val="1235158156"/>
                    </a:ext>
                  </a:extLst>
                </a:gridCol>
              </a:tblGrid>
              <a:tr h="446160">
                <a:tc>
                  <a:txBody>
                    <a:bodyPr/>
                    <a:lstStyle/>
                    <a:p>
                      <a:pPr algn="l"/>
                      <a:r>
                        <a:rPr kumimoji="1" lang="ja-JP" altLang="en-US" sz="1200" b="0" dirty="0">
                          <a:latin typeface="Meiryo UI" panose="020B0604030504040204" pitchFamily="50" charset="-128"/>
                          <a:ea typeface="Meiryo UI" panose="020B0604030504040204" pitchFamily="50" charset="-128"/>
                        </a:rPr>
                        <a:t>業務プロセス</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変更</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a:t>
                      </a:r>
                      <a:r>
                        <a:rPr kumimoji="1" lang="en-US" altLang="ja-JP" sz="1200" b="0" dirty="0">
                          <a:latin typeface="Meiryo UI" panose="020B0604030504040204" pitchFamily="50" charset="-128"/>
                          <a:ea typeface="Meiryo UI" panose="020B0604030504040204" pitchFamily="50" charset="-128"/>
                        </a:rPr>
                        <a:t>01:</a:t>
                      </a:r>
                      <a:r>
                        <a:rPr kumimoji="1" lang="ja-JP" altLang="en-US" sz="1200" b="0" dirty="0">
                          <a:latin typeface="Meiryo UI" panose="020B0604030504040204" pitchFamily="50" charset="-128"/>
                          <a:ea typeface="Meiryo UI" panose="020B0604030504040204" pitchFamily="50" charset="-128"/>
                        </a:rPr>
                        <a:t>パスワード変更」</a:t>
                      </a:r>
                      <a:endParaRPr kumimoji="1" lang="en-US" altLang="ja-JP" sz="1200" b="0"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再発行</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a:t>
                      </a:r>
                      <a:r>
                        <a:rPr kumimoji="1" lang="en-US" altLang="ja-JP" sz="1200" b="0" dirty="0">
                          <a:latin typeface="Meiryo UI" panose="020B0604030504040204" pitchFamily="50" charset="-128"/>
                          <a:ea typeface="Meiryo UI" panose="020B0604030504040204" pitchFamily="50" charset="-128"/>
                        </a:rPr>
                        <a:t>01:</a:t>
                      </a:r>
                      <a:r>
                        <a:rPr kumimoji="1" lang="ja-JP" altLang="en-US" sz="1200" b="0" dirty="0">
                          <a:latin typeface="Meiryo UI" panose="020B0604030504040204" pitchFamily="50" charset="-128"/>
                          <a:ea typeface="Meiryo UI" panose="020B0604030504040204" pitchFamily="50" charset="-128"/>
                        </a:rPr>
                        <a:t>パスワード再発行依頼」「</a:t>
                      </a:r>
                      <a:r>
                        <a:rPr kumimoji="1" lang="en-US" altLang="ja-JP" sz="1200" b="0" dirty="0">
                          <a:latin typeface="Meiryo UI" panose="020B0604030504040204" pitchFamily="50" charset="-128"/>
                          <a:ea typeface="Meiryo UI" panose="020B0604030504040204" pitchFamily="50" charset="-128"/>
                        </a:rPr>
                        <a:t>02:</a:t>
                      </a:r>
                      <a:r>
                        <a:rPr kumimoji="1" lang="ja-JP" altLang="en-US" sz="1200" b="0" dirty="0">
                          <a:latin typeface="Meiryo UI" panose="020B0604030504040204" pitchFamily="50" charset="-128"/>
                          <a:ea typeface="Meiryo UI" panose="020B0604030504040204" pitchFamily="50" charset="-128"/>
                        </a:rPr>
                        <a:t>仮パスワード発行」「</a:t>
                      </a:r>
                      <a:r>
                        <a:rPr kumimoji="1" lang="en-US" altLang="ja-JP" sz="1200" b="0" dirty="0">
                          <a:latin typeface="Meiryo UI" panose="020B0604030504040204" pitchFamily="50" charset="-128"/>
                          <a:ea typeface="Meiryo UI" panose="020B0604030504040204" pitchFamily="50" charset="-128"/>
                        </a:rPr>
                        <a:t>03:</a:t>
                      </a:r>
                      <a:r>
                        <a:rPr kumimoji="1" lang="ja-JP" altLang="en-US" sz="1200" b="0" dirty="0">
                          <a:latin typeface="Meiryo UI" panose="020B0604030504040204" pitchFamily="50" charset="-128"/>
                          <a:ea typeface="Meiryo UI" panose="020B0604030504040204" pitchFamily="50" charset="-128"/>
                        </a:rPr>
                        <a:t>仮パスワード受領」「</a:t>
                      </a:r>
                      <a:r>
                        <a:rPr kumimoji="1" lang="en-US" altLang="ja-JP" sz="1200" b="0" dirty="0">
                          <a:latin typeface="Meiryo UI" panose="020B0604030504040204" pitchFamily="50" charset="-128"/>
                          <a:ea typeface="Meiryo UI" panose="020B0604030504040204" pitchFamily="50" charset="-128"/>
                        </a:rPr>
                        <a:t>04:</a:t>
                      </a:r>
                      <a:r>
                        <a:rPr kumimoji="1" lang="ja-JP" altLang="en-US" sz="1200" b="0" dirty="0">
                          <a:latin typeface="Meiryo UI" panose="020B0604030504040204" pitchFamily="50" charset="-128"/>
                          <a:ea typeface="Meiryo UI" panose="020B0604030504040204" pitchFamily="50" charset="-128"/>
                        </a:rPr>
                        <a:t>新パスワード登録」</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267696">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業務詳細仕様</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2081878"/>
                  </a:ext>
                </a:extLst>
              </a:tr>
              <a:tr h="5152814">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b="1" u="sng" dirty="0">
                          <a:latin typeface="Meiryo UI" panose="020B0604030504040204" pitchFamily="50" charset="-128"/>
                          <a:ea typeface="Meiryo UI" panose="020B0604030504040204" pitchFamily="50" charset="-128"/>
                        </a:rPr>
                        <a:t>パスワード設定ルール</a:t>
                      </a:r>
                      <a:endParaRPr kumimoji="1" lang="en-US" altLang="ja-JP" sz="1200" b="1" u="sng" dirty="0">
                        <a:latin typeface="Meiryo UI" panose="020B0604030504040204" pitchFamily="50" charset="-128"/>
                        <a:ea typeface="Meiryo UI" panose="020B0604030504040204" pitchFamily="50" charset="-128"/>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p>
                      <a:pPr lvl="0">
                        <a:defRPr/>
                      </a:pPr>
                      <a:r>
                        <a:rPr kumimoji="1" lang="en-US" altLang="ja-JP" sz="1100" b="0" dirty="0">
                          <a:latin typeface="Meiryo UI" panose="020B0604030504040204" pitchFamily="50" charset="-128"/>
                          <a:ea typeface="Meiryo UI" panose="020B0604030504040204" pitchFamily="50" charset="-128"/>
                        </a:rPr>
                        <a:t>【</a:t>
                      </a:r>
                      <a:r>
                        <a:rPr kumimoji="1" lang="ja-JP" altLang="en-US" sz="1100" b="0" dirty="0">
                          <a:latin typeface="Meiryo UI" panose="020B0604030504040204" pitchFamily="50" charset="-128"/>
                          <a:ea typeface="Meiryo UI" panose="020B0604030504040204" pitchFamily="50" charset="-128"/>
                        </a:rPr>
                        <a:t>設定可能なパスワードの条件</a:t>
                      </a:r>
                      <a:r>
                        <a:rPr kumimoji="1" lang="en-US" altLang="ja-JP" sz="1100" b="0" dirty="0">
                          <a:latin typeface="Meiryo UI" panose="020B0604030504040204" pitchFamily="50" charset="-128"/>
                          <a:ea typeface="Meiryo UI" panose="020B0604030504040204" pitchFamily="50" charset="-128"/>
                        </a:rPr>
                        <a:t>】</a:t>
                      </a:r>
                      <a:endParaRPr kumimoji="0" lang="en-US" altLang="ja-JP" sz="1100" b="0" u="none" kern="0" dirty="0">
                        <a:solidFill>
                          <a:srgbClr val="000000">
                            <a:lumMod val="100000"/>
                          </a:srgbClr>
                        </a:solidFill>
                        <a:latin typeface="Meiryo UI"/>
                        <a:ea typeface="Meiryo UI"/>
                      </a:endParaRPr>
                    </a:p>
                    <a:p>
                      <a:pPr marL="171450" lvl="0" indent="-171450">
                        <a:buFont typeface="Arial" panose="020B0604020202020204" pitchFamily="34" charset="0"/>
                        <a:buChar char="•"/>
                        <a:defRPr/>
                      </a:pPr>
                      <a:r>
                        <a:rPr kumimoji="1" lang="ja-JP" altLang="en-US" sz="1100" b="0" dirty="0">
                          <a:latin typeface="Meiryo UI" panose="020B0604030504040204" pitchFamily="50" charset="-128"/>
                          <a:ea typeface="Meiryo UI" panose="020B0604030504040204" pitchFamily="50" charset="-128"/>
                        </a:rPr>
                        <a:t>英字</a:t>
                      </a:r>
                      <a:r>
                        <a:rPr kumimoji="1" lang="en-US" altLang="ja-JP" sz="1100" b="0" dirty="0">
                          <a:latin typeface="Meiryo UI" panose="020B0604030504040204" pitchFamily="50" charset="-128"/>
                          <a:ea typeface="Meiryo UI" panose="020B0604030504040204" pitchFamily="50" charset="-128"/>
                        </a:rPr>
                        <a:t>(</a:t>
                      </a:r>
                      <a:r>
                        <a:rPr kumimoji="1" lang="ja-JP" altLang="en-US" sz="1100" b="0" dirty="0">
                          <a:latin typeface="Meiryo UI" panose="020B0604030504040204" pitchFamily="50" charset="-128"/>
                          <a:ea typeface="Meiryo UI" panose="020B0604030504040204" pitchFamily="50" charset="-128"/>
                        </a:rPr>
                        <a:t>大文字・小文字</a:t>
                      </a:r>
                      <a:r>
                        <a:rPr kumimoji="1" lang="en-US" altLang="ja-JP" sz="1100" b="0" dirty="0">
                          <a:latin typeface="Meiryo UI" panose="020B0604030504040204" pitchFamily="50" charset="-128"/>
                          <a:ea typeface="Meiryo UI" panose="020B0604030504040204" pitchFamily="50" charset="-128"/>
                        </a:rPr>
                        <a:t>)</a:t>
                      </a:r>
                      <a:r>
                        <a:rPr kumimoji="1" lang="ja-JP" altLang="en-US" sz="1100" b="0" dirty="0" err="1">
                          <a:latin typeface="Meiryo UI" panose="020B0604030504040204" pitchFamily="50" charset="-128"/>
                          <a:ea typeface="Meiryo UI" panose="020B0604030504040204" pitchFamily="50" charset="-128"/>
                        </a:rPr>
                        <a:t>、</a:t>
                      </a:r>
                      <a:r>
                        <a:rPr kumimoji="1" lang="ja-JP" altLang="en-US" sz="1100" b="0" dirty="0">
                          <a:latin typeface="Meiryo UI" panose="020B0604030504040204" pitchFamily="50" charset="-128"/>
                          <a:ea typeface="Meiryo UI" panose="020B0604030504040204" pitchFamily="50" charset="-128"/>
                        </a:rPr>
                        <a:t>数字、特殊文字を全て含む、</a:t>
                      </a:r>
                      <a:r>
                        <a:rPr kumimoji="1" lang="en-US" altLang="ja-JP" sz="1100" b="0" dirty="0">
                          <a:latin typeface="Meiryo UI" panose="020B0604030504040204" pitchFamily="50" charset="-128"/>
                          <a:ea typeface="Meiryo UI" panose="020B0604030504040204" pitchFamily="50" charset="-128"/>
                        </a:rPr>
                        <a:t>12</a:t>
                      </a:r>
                      <a:r>
                        <a:rPr kumimoji="1" lang="ja-JP" altLang="en-US" sz="1100" b="0" dirty="0">
                          <a:latin typeface="Meiryo UI" panose="020B0604030504040204" pitchFamily="50" charset="-128"/>
                          <a:ea typeface="Meiryo UI" panose="020B0604030504040204" pitchFamily="50" charset="-128"/>
                        </a:rPr>
                        <a:t>文字以上。</a:t>
                      </a:r>
                      <a:endParaRPr kumimoji="1" lang="en-US" altLang="ja-JP" sz="1100" b="0" dirty="0">
                        <a:latin typeface="Meiryo UI" panose="020B0604030504040204" pitchFamily="50" charset="-128"/>
                        <a:ea typeface="Meiryo UI" panose="020B0604030504040204" pitchFamily="50" charset="-128"/>
                      </a:endParaRPr>
                    </a:p>
                    <a:p>
                      <a:pPr marL="171450" lvl="0" indent="-171450">
                        <a:buFont typeface="Arial" panose="020B0604020202020204" pitchFamily="34" charset="0"/>
                        <a:buChar char="•"/>
                        <a:defRPr/>
                      </a:pPr>
                      <a:r>
                        <a:rPr kumimoji="1" lang="ja-JP" altLang="en-US" sz="1100" b="0" dirty="0">
                          <a:latin typeface="Meiryo UI" panose="020B0604030504040204" pitchFamily="50" charset="-128"/>
                          <a:ea typeface="Meiryo UI" panose="020B0604030504040204" pitchFamily="50" charset="-128"/>
                        </a:rPr>
                        <a:t>５回間違えた場合、当該ユーザ</a:t>
                      </a:r>
                      <a:r>
                        <a:rPr kumimoji="1" lang="en-US" altLang="ja-JP" sz="1100" b="0" dirty="0">
                          <a:latin typeface="Meiryo UI" panose="020B0604030504040204" pitchFamily="50" charset="-128"/>
                          <a:ea typeface="Meiryo UI" panose="020B0604030504040204" pitchFamily="50" charset="-128"/>
                        </a:rPr>
                        <a:t>ID</a:t>
                      </a:r>
                      <a:r>
                        <a:rPr kumimoji="1" lang="ja-JP" altLang="en-US" sz="1100" b="0" dirty="0">
                          <a:latin typeface="Meiryo UI" panose="020B0604030504040204" pitchFamily="50" charset="-128"/>
                          <a:ea typeface="Meiryo UI" panose="020B0604030504040204" pitchFamily="50" charset="-128"/>
                        </a:rPr>
                        <a:t>をロックする。</a:t>
                      </a:r>
                      <a:endParaRPr kumimoji="1" lang="en-US" altLang="ja-JP" sz="1100" b="0" dirty="0">
                        <a:latin typeface="Meiryo UI" panose="020B0604030504040204" pitchFamily="50" charset="-128"/>
                        <a:ea typeface="Meiryo UI" panose="020B0604030504040204" pitchFamily="50" charset="-128"/>
                      </a:endParaRPr>
                    </a:p>
                    <a:p>
                      <a:pPr marL="0" lvl="0" indent="0">
                        <a:buFont typeface="Arial" panose="020B0604020202020204" pitchFamily="34" charset="0"/>
                        <a:buNone/>
                        <a:defRPr/>
                      </a:pPr>
                      <a:endParaRPr kumimoji="1" lang="en-US" altLang="ja-JP" sz="1100" b="0" dirty="0">
                        <a:latin typeface="Meiryo UI" panose="020B0604030504040204" pitchFamily="50" charset="-128"/>
                        <a:ea typeface="Meiryo UI" panose="020B0604030504040204" pitchFamily="50" charset="-128"/>
                      </a:endParaRPr>
                    </a:p>
                    <a:p>
                      <a:pPr marL="0" lvl="0" indent="0">
                        <a:buFont typeface="Arial" panose="020B0604020202020204" pitchFamily="34" charset="0"/>
                        <a:buNone/>
                        <a:defRPr/>
                      </a:pPr>
                      <a:r>
                        <a:rPr kumimoji="1" lang="ja-JP" altLang="en-US" sz="1100" b="0" dirty="0">
                          <a:latin typeface="Meiryo UI" panose="020B0604030504040204" pitchFamily="50" charset="-128"/>
                          <a:ea typeface="Meiryo UI" panose="020B0604030504040204" pitchFamily="50" charset="-128"/>
                        </a:rPr>
                        <a:t>　　例：</a:t>
                      </a:r>
                      <a:endParaRPr kumimoji="1" lang="en-US" altLang="ja-JP" sz="1100" b="0" dirty="0">
                        <a:latin typeface="Meiryo UI" panose="020B0604030504040204" pitchFamily="50" charset="-128"/>
                        <a:ea typeface="Meiryo UI" panose="020B0604030504040204" pitchFamily="50" charset="-128"/>
                      </a:endParaRPr>
                    </a:p>
                    <a:p>
                      <a:pPr marL="0" lvl="0" indent="0">
                        <a:buFont typeface="Arial" panose="020B0604020202020204" pitchFamily="34" charset="0"/>
                        <a:buNone/>
                        <a:defRPr/>
                      </a:pPr>
                      <a:endParaRPr kumimoji="1" lang="en-US" altLang="ja-JP" sz="1100" b="0" dirty="0">
                        <a:latin typeface="Meiryo UI" panose="020B0604030504040204" pitchFamily="50" charset="-128"/>
                        <a:ea typeface="Meiryo UI" panose="020B0604030504040204" pitchFamily="50" charset="-128"/>
                      </a:endParaRPr>
                    </a:p>
                    <a:p>
                      <a:pPr marL="0" lvl="0" indent="0">
                        <a:buFont typeface="Arial" panose="020B0604020202020204" pitchFamily="34" charset="0"/>
                        <a:buNone/>
                        <a:defRPr/>
                      </a:pPr>
                      <a:endParaRPr kumimoji="1" lang="en-US" altLang="ja-JP" sz="1100" b="0" dirty="0">
                        <a:latin typeface="Meiryo UI" panose="020B0604030504040204" pitchFamily="50" charset="-128"/>
                        <a:ea typeface="Meiryo UI" panose="020B0604030504040204" pitchFamily="50" charset="-128"/>
                      </a:endParaRPr>
                    </a:p>
                    <a:p>
                      <a:pPr marL="0" lvl="0" indent="0">
                        <a:buFont typeface="Arial" panose="020B0604020202020204" pitchFamily="34" charset="0"/>
                        <a:buNone/>
                        <a:defRPr/>
                      </a:pPr>
                      <a:endParaRPr kumimoji="1" lang="en-US" altLang="ja-JP" sz="1100" b="0" dirty="0">
                        <a:latin typeface="Meiryo UI" panose="020B0604030504040204" pitchFamily="50" charset="-128"/>
                        <a:ea typeface="Meiryo UI" panose="020B0604030504040204" pitchFamily="50" charset="-128"/>
                      </a:endParaRPr>
                    </a:p>
                    <a:p>
                      <a:pPr marL="0" lvl="0" indent="0">
                        <a:buFont typeface="Arial" panose="020B0604020202020204" pitchFamily="34" charset="0"/>
                        <a:buNone/>
                        <a:defRPr/>
                      </a:pPr>
                      <a:endParaRPr kumimoji="1" lang="en-US" altLang="ja-JP" sz="1100" b="0" dirty="0">
                        <a:latin typeface="Meiryo UI" panose="020B0604030504040204" pitchFamily="50" charset="-128"/>
                        <a:ea typeface="Meiryo UI" panose="020B0604030504040204" pitchFamily="50" charset="-128"/>
                      </a:endParaRPr>
                    </a:p>
                    <a:p>
                      <a:pPr marL="0" lvl="0" indent="0">
                        <a:buFont typeface="Arial" panose="020B0604020202020204" pitchFamily="34" charset="0"/>
                        <a:buNone/>
                        <a:defRPr/>
                      </a:pPr>
                      <a:endParaRPr kumimoji="1" lang="en-US" altLang="ja-JP" sz="1100" b="0" dirty="0">
                        <a:latin typeface="Meiryo UI" panose="020B0604030504040204" pitchFamily="50" charset="-128"/>
                        <a:ea typeface="Meiryo UI" panose="020B0604030504040204" pitchFamily="50" charset="-128"/>
                      </a:endParaRPr>
                    </a:p>
                    <a:p>
                      <a:pPr marL="0" lvl="0" indent="0">
                        <a:buFont typeface="Arial" panose="020B0604020202020204" pitchFamily="34" charset="0"/>
                        <a:buNone/>
                        <a:defRPr/>
                      </a:pPr>
                      <a:r>
                        <a:rPr kumimoji="1" lang="en-US" altLang="ja-JP" sz="1100" b="0" dirty="0">
                          <a:latin typeface="Meiryo UI" panose="020B0604030504040204" pitchFamily="50" charset="-128"/>
                          <a:ea typeface="Meiryo UI" panose="020B0604030504040204" pitchFamily="50" charset="-128"/>
                        </a:rPr>
                        <a:t>【</a:t>
                      </a:r>
                      <a:r>
                        <a:rPr kumimoji="1" lang="ja-JP" altLang="en-US" sz="1100" b="0" dirty="0">
                          <a:latin typeface="Meiryo UI" panose="020B0604030504040204" pitchFamily="50" charset="-128"/>
                          <a:ea typeface="Meiryo UI" panose="020B0604030504040204" pitchFamily="50" charset="-128"/>
                        </a:rPr>
                        <a:t>パスワードの再発行</a:t>
                      </a:r>
                      <a:r>
                        <a:rPr kumimoji="1" lang="en-US" altLang="ja-JP" sz="1100" b="0" dirty="0">
                          <a:latin typeface="Meiryo UI" panose="020B0604030504040204" pitchFamily="50" charset="-128"/>
                          <a:ea typeface="Meiryo UI" panose="020B0604030504040204" pitchFamily="50" charset="-128"/>
                        </a:rPr>
                        <a:t>】</a:t>
                      </a:r>
                    </a:p>
                    <a:p>
                      <a:pPr marL="171450" lvl="0" indent="-171450">
                        <a:buFont typeface="Arial" panose="020B0604020202020204" pitchFamily="34" charset="0"/>
                        <a:buChar char="•"/>
                        <a:defRPr/>
                      </a:pPr>
                      <a:r>
                        <a:rPr kumimoji="1" lang="ja-JP" altLang="en-US" sz="1100" b="0" dirty="0">
                          <a:latin typeface="Meiryo UI" panose="020B0604030504040204" pitchFamily="50" charset="-128"/>
                          <a:ea typeface="Meiryo UI" panose="020B0604030504040204" pitchFamily="50" charset="-128"/>
                        </a:rPr>
                        <a:t>ユーザ</a:t>
                      </a:r>
                      <a:r>
                        <a:rPr kumimoji="1" lang="en-US" altLang="ja-JP" sz="1100" b="0" dirty="0">
                          <a:latin typeface="Meiryo UI" panose="020B0604030504040204" pitchFamily="50" charset="-128"/>
                          <a:ea typeface="Meiryo UI" panose="020B0604030504040204" pitchFamily="50" charset="-128"/>
                        </a:rPr>
                        <a:t>ID</a:t>
                      </a:r>
                      <a:r>
                        <a:rPr kumimoji="1" lang="ja-JP" altLang="en-US" sz="1100" b="0" dirty="0">
                          <a:latin typeface="Meiryo UI" panose="020B0604030504040204" pitchFamily="50" charset="-128"/>
                          <a:ea typeface="Meiryo UI" panose="020B0604030504040204" pitchFamily="50" charset="-128"/>
                        </a:rPr>
                        <a:t>および登録済メールアドレスをシステムに入力し送信ボタンを押す。</a:t>
                      </a:r>
                      <a:endParaRPr kumimoji="1" lang="en-US" altLang="ja-JP" sz="1100" b="0" dirty="0">
                        <a:latin typeface="Meiryo UI" panose="020B0604030504040204" pitchFamily="50" charset="-128"/>
                        <a:ea typeface="Meiryo UI" panose="020B0604030504040204" pitchFamily="50" charset="-128"/>
                      </a:endParaRPr>
                    </a:p>
                    <a:p>
                      <a:pPr marL="171450" lvl="0" indent="-171450">
                        <a:buFont typeface="Arial" panose="020B0604020202020204" pitchFamily="34" charset="0"/>
                        <a:buChar char="•"/>
                        <a:defRPr/>
                      </a:pPr>
                      <a:r>
                        <a:rPr kumimoji="1" lang="ja-JP" altLang="en-US" sz="1100" b="0" dirty="0">
                          <a:latin typeface="Meiryo UI" panose="020B0604030504040204" pitchFamily="50" charset="-128"/>
                          <a:ea typeface="Meiryo UI" panose="020B0604030504040204" pitchFamily="50" charset="-128"/>
                        </a:rPr>
                        <a:t>登録済メールアドレス宛に仮パスワード</a:t>
                      </a:r>
                      <a:r>
                        <a:rPr kumimoji="1" lang="en-US" altLang="ja-JP" sz="1100" b="0" dirty="0">
                          <a:latin typeface="Meiryo UI" panose="020B0604030504040204" pitchFamily="50" charset="-128"/>
                          <a:ea typeface="Meiryo UI" panose="020B0604030504040204" pitchFamily="50" charset="-128"/>
                        </a:rPr>
                        <a:t>(</a:t>
                      </a:r>
                      <a:r>
                        <a:rPr kumimoji="1" lang="ja-JP" altLang="en-US" sz="1100" b="0" dirty="0">
                          <a:latin typeface="Meiryo UI" panose="020B0604030504040204" pitchFamily="50" charset="-128"/>
                          <a:ea typeface="Meiryo UI" panose="020B0604030504040204" pitchFamily="50" charset="-128"/>
                        </a:rPr>
                        <a:t>有効期限あり</a:t>
                      </a:r>
                      <a:r>
                        <a:rPr kumimoji="1" lang="en-US" altLang="ja-JP" sz="1100" b="0" dirty="0">
                          <a:latin typeface="Meiryo UI" panose="020B0604030504040204" pitchFamily="50" charset="-128"/>
                          <a:ea typeface="Meiryo UI" panose="020B0604030504040204" pitchFamily="50" charset="-128"/>
                        </a:rPr>
                        <a:t>)</a:t>
                      </a:r>
                      <a:r>
                        <a:rPr kumimoji="1" lang="ja-JP" altLang="en-US" sz="1100" b="0" dirty="0">
                          <a:latin typeface="Meiryo UI" panose="020B0604030504040204" pitchFamily="50" charset="-128"/>
                          <a:ea typeface="Meiryo UI" panose="020B0604030504040204" pitchFamily="50" charset="-128"/>
                        </a:rPr>
                        <a:t>が送信される。</a:t>
                      </a:r>
                      <a:endParaRPr kumimoji="1" lang="en-US" altLang="ja-JP" sz="1100" b="0" dirty="0">
                        <a:latin typeface="Meiryo UI" panose="020B0604030504040204" pitchFamily="50" charset="-128"/>
                        <a:ea typeface="Meiryo UI" panose="020B0604030504040204" pitchFamily="50" charset="-128"/>
                      </a:endParaRPr>
                    </a:p>
                    <a:p>
                      <a:pPr marL="171450" lvl="0" indent="-171450">
                        <a:buFont typeface="Arial" panose="020B0604020202020204" pitchFamily="34" charset="0"/>
                        <a:buChar char="•"/>
                        <a:defRPr/>
                      </a:pPr>
                      <a:r>
                        <a:rPr kumimoji="1" lang="ja-JP" altLang="en-US" sz="1100" b="0" dirty="0">
                          <a:latin typeface="Meiryo UI" panose="020B0604030504040204" pitchFamily="50" charset="-128"/>
                          <a:ea typeface="Meiryo UI" panose="020B0604030504040204" pitchFamily="50" charset="-128"/>
                        </a:rPr>
                        <a:t>ユーザ</a:t>
                      </a:r>
                      <a:r>
                        <a:rPr kumimoji="1" lang="en-US" altLang="ja-JP" sz="1100" b="0" dirty="0">
                          <a:latin typeface="Meiryo UI" panose="020B0604030504040204" pitchFamily="50" charset="-128"/>
                          <a:ea typeface="Meiryo UI" panose="020B0604030504040204" pitchFamily="50" charset="-128"/>
                        </a:rPr>
                        <a:t>ID</a:t>
                      </a:r>
                      <a:r>
                        <a:rPr kumimoji="1" lang="ja-JP" altLang="en-US" sz="1100" b="0" dirty="0">
                          <a:latin typeface="Meiryo UI" panose="020B0604030504040204" pitchFamily="50" charset="-128"/>
                          <a:ea typeface="Meiryo UI" panose="020B0604030504040204" pitchFamily="50" charset="-128"/>
                        </a:rPr>
                        <a:t>と仮パスワードでシステムにログインし、新しいパスワードを登録する。</a:t>
                      </a:r>
                      <a:endParaRPr kumimoji="1" lang="en-US" altLang="ja-JP" sz="1100" b="0" dirty="0">
                        <a:latin typeface="Meiryo UI" panose="020B0604030504040204" pitchFamily="50" charset="-128"/>
                        <a:ea typeface="Meiryo UI" panose="020B0604030504040204" pitchFamily="50" charset="-128"/>
                      </a:endParaRPr>
                    </a:p>
                    <a:p>
                      <a:pPr marL="0" lvl="0" indent="0">
                        <a:buFont typeface="Arial" panose="020B0604020202020204" pitchFamily="34" charset="0"/>
                        <a:buNone/>
                        <a:defRPr/>
                      </a:pPr>
                      <a:endParaRPr kumimoji="1" lang="en-US" altLang="ja-JP" sz="1100" b="0" dirty="0">
                        <a:latin typeface="Meiryo UI" panose="020B0604030504040204" pitchFamily="50" charset="-128"/>
                        <a:ea typeface="Meiryo UI" panose="020B0604030504040204" pitchFamily="50" charset="-128"/>
                      </a:endParaRPr>
                    </a:p>
                    <a:p>
                      <a:pPr marL="0" lvl="0" indent="0">
                        <a:buFont typeface="Arial" panose="020B0604020202020204" pitchFamily="34" charset="0"/>
                        <a:buNone/>
                        <a:defRPr/>
                      </a:pPr>
                      <a:endParaRPr kumimoji="1" lang="en-US" altLang="ja-JP" sz="1100" b="0" dirty="0">
                        <a:latin typeface="Meiryo UI" panose="020B0604030504040204" pitchFamily="50" charset="-128"/>
                        <a:ea typeface="Meiryo UI" panose="020B0604030504040204" pitchFamily="50" charset="-128"/>
                      </a:endParaRPr>
                    </a:p>
                    <a:p>
                      <a:pPr marL="0" lvl="0" indent="0">
                        <a:buFont typeface="Arial" panose="020B0604020202020204" pitchFamily="34" charset="0"/>
                        <a:buNone/>
                        <a:defRPr/>
                      </a:pPr>
                      <a:endParaRPr kumimoji="1" lang="en-US" altLang="ja-JP" sz="1100" b="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77678721"/>
                  </a:ext>
                </a:extLst>
              </a:tr>
            </a:tbl>
          </a:graphicData>
        </a:graphic>
      </p:graphicFrame>
      <p:graphicFrame>
        <p:nvGraphicFramePr>
          <p:cNvPr id="4" name="表 3">
            <a:extLst>
              <a:ext uri="{FF2B5EF4-FFF2-40B4-BE49-F238E27FC236}">
                <a16:creationId xmlns:a16="http://schemas.microsoft.com/office/drawing/2014/main" id="{69DD726B-A4C3-497F-93BB-69CCB9BA270B}"/>
              </a:ext>
            </a:extLst>
          </p:cNvPr>
          <p:cNvGraphicFramePr>
            <a:graphicFrameLocks noGrp="1"/>
          </p:cNvGraphicFramePr>
          <p:nvPr/>
        </p:nvGraphicFramePr>
        <p:xfrm>
          <a:off x="815262" y="2607254"/>
          <a:ext cx="3370848" cy="357964"/>
        </p:xfrm>
        <a:graphic>
          <a:graphicData uri="http://schemas.openxmlformats.org/drawingml/2006/table">
            <a:tbl>
              <a:tblPr/>
              <a:tblGrid>
                <a:gridCol w="280904">
                  <a:extLst>
                    <a:ext uri="{9D8B030D-6E8A-4147-A177-3AD203B41FA5}">
                      <a16:colId xmlns:a16="http://schemas.microsoft.com/office/drawing/2014/main" val="2292801989"/>
                    </a:ext>
                  </a:extLst>
                </a:gridCol>
                <a:gridCol w="280904">
                  <a:extLst>
                    <a:ext uri="{9D8B030D-6E8A-4147-A177-3AD203B41FA5}">
                      <a16:colId xmlns:a16="http://schemas.microsoft.com/office/drawing/2014/main" val="896038359"/>
                    </a:ext>
                  </a:extLst>
                </a:gridCol>
                <a:gridCol w="280904">
                  <a:extLst>
                    <a:ext uri="{9D8B030D-6E8A-4147-A177-3AD203B41FA5}">
                      <a16:colId xmlns:a16="http://schemas.microsoft.com/office/drawing/2014/main" val="639034742"/>
                    </a:ext>
                  </a:extLst>
                </a:gridCol>
                <a:gridCol w="280904">
                  <a:extLst>
                    <a:ext uri="{9D8B030D-6E8A-4147-A177-3AD203B41FA5}">
                      <a16:colId xmlns:a16="http://schemas.microsoft.com/office/drawing/2014/main" val="2418619450"/>
                    </a:ext>
                  </a:extLst>
                </a:gridCol>
                <a:gridCol w="280904">
                  <a:extLst>
                    <a:ext uri="{9D8B030D-6E8A-4147-A177-3AD203B41FA5}">
                      <a16:colId xmlns:a16="http://schemas.microsoft.com/office/drawing/2014/main" val="703826909"/>
                    </a:ext>
                  </a:extLst>
                </a:gridCol>
                <a:gridCol w="280904">
                  <a:extLst>
                    <a:ext uri="{9D8B030D-6E8A-4147-A177-3AD203B41FA5}">
                      <a16:colId xmlns:a16="http://schemas.microsoft.com/office/drawing/2014/main" val="2275645214"/>
                    </a:ext>
                  </a:extLst>
                </a:gridCol>
                <a:gridCol w="280904">
                  <a:extLst>
                    <a:ext uri="{9D8B030D-6E8A-4147-A177-3AD203B41FA5}">
                      <a16:colId xmlns:a16="http://schemas.microsoft.com/office/drawing/2014/main" val="1513159516"/>
                    </a:ext>
                  </a:extLst>
                </a:gridCol>
                <a:gridCol w="280904">
                  <a:extLst>
                    <a:ext uri="{9D8B030D-6E8A-4147-A177-3AD203B41FA5}">
                      <a16:colId xmlns:a16="http://schemas.microsoft.com/office/drawing/2014/main" val="2003506990"/>
                    </a:ext>
                  </a:extLst>
                </a:gridCol>
                <a:gridCol w="280904">
                  <a:extLst>
                    <a:ext uri="{9D8B030D-6E8A-4147-A177-3AD203B41FA5}">
                      <a16:colId xmlns:a16="http://schemas.microsoft.com/office/drawing/2014/main" val="502106947"/>
                    </a:ext>
                  </a:extLst>
                </a:gridCol>
                <a:gridCol w="280904">
                  <a:extLst>
                    <a:ext uri="{9D8B030D-6E8A-4147-A177-3AD203B41FA5}">
                      <a16:colId xmlns:a16="http://schemas.microsoft.com/office/drawing/2014/main" val="883431238"/>
                    </a:ext>
                  </a:extLst>
                </a:gridCol>
                <a:gridCol w="280904">
                  <a:extLst>
                    <a:ext uri="{9D8B030D-6E8A-4147-A177-3AD203B41FA5}">
                      <a16:colId xmlns:a16="http://schemas.microsoft.com/office/drawing/2014/main" val="3369314840"/>
                    </a:ext>
                  </a:extLst>
                </a:gridCol>
                <a:gridCol w="280904">
                  <a:extLst>
                    <a:ext uri="{9D8B030D-6E8A-4147-A177-3AD203B41FA5}">
                      <a16:colId xmlns:a16="http://schemas.microsoft.com/office/drawing/2014/main" val="2859272926"/>
                    </a:ext>
                  </a:extLst>
                </a:gridCol>
              </a:tblGrid>
              <a:tr h="357964">
                <a:tc>
                  <a:txBody>
                    <a:bodyPr/>
                    <a:lstStyle/>
                    <a:p>
                      <a:pPr algn="ctr" fontAlgn="ctr"/>
                      <a:r>
                        <a:rPr lang="en-US" sz="1100" b="0" i="0" u="none" strike="noStrike" dirty="0">
                          <a:solidFill>
                            <a:srgbClr val="000000"/>
                          </a:solidFill>
                          <a:effectLst/>
                          <a:latin typeface="Meiryo UI" panose="020B0604030504040204" pitchFamily="50" charset="-128"/>
                          <a:ea typeface="Meiryo UI" panose="020B0604030504040204" pitchFamily="50" charset="-128"/>
                        </a:rPr>
                        <a:t>O</a:t>
                      </a:r>
                    </a:p>
                  </a:txBody>
                  <a:tcPr marL="36000" marR="36000" marT="36000" marB="36000" anchor="ctr">
                    <a:lnL w="6350" cap="flat" cmpd="sng" algn="ctr">
                      <a:solidFill>
                        <a:schemeClr val="tx1"/>
                      </a:solidFill>
                      <a:prstDash val="solid"/>
                      <a:round/>
                      <a:headEnd type="none" w="med" len="med"/>
                      <a:tailEnd type="none" w="med" len="med"/>
                    </a:lnL>
                    <a:lnR w="6350" cap="flat" cmpd="sng" algn="ctr">
                      <a:solidFill>
                        <a:srgbClr val="000000"/>
                      </a:solidFill>
                      <a:prstDash val="dash"/>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1100" b="0" i="0" u="none" strike="noStrike" dirty="0">
                          <a:solidFill>
                            <a:srgbClr val="000000"/>
                          </a:solidFill>
                          <a:effectLst/>
                          <a:latin typeface="Meiryo UI" panose="020B0604030504040204" pitchFamily="50" charset="-128"/>
                          <a:ea typeface="Meiryo UI" panose="020B0604030504040204" pitchFamily="50" charset="-128"/>
                        </a:rPr>
                        <a:t>c</a:t>
                      </a:r>
                    </a:p>
                  </a:txBody>
                  <a:tcPr marL="36000" marR="36000" marT="36000" marB="36000" anchor="ctr">
                    <a:lnL w="6350" cap="flat" cmpd="sng" algn="ctr">
                      <a:solidFill>
                        <a:srgbClr val="000000"/>
                      </a:solidFill>
                      <a:prstDash val="dash"/>
                      <a:round/>
                      <a:headEnd type="none" w="med" len="med"/>
                      <a:tailEnd type="none" w="med" len="med"/>
                    </a:lnL>
                    <a:lnR w="6350" cap="flat" cmpd="sng" algn="ctr">
                      <a:solidFill>
                        <a:srgbClr val="000000"/>
                      </a:solidFill>
                      <a:prstDash val="dash"/>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1100" b="0" i="0" u="none" strike="noStrike" dirty="0">
                          <a:solidFill>
                            <a:srgbClr val="000000"/>
                          </a:solidFill>
                          <a:effectLst/>
                          <a:latin typeface="Meiryo UI" panose="020B0604030504040204" pitchFamily="50" charset="-128"/>
                          <a:ea typeface="Meiryo UI" panose="020B0604030504040204" pitchFamily="50" charset="-128"/>
                        </a:rPr>
                        <a:t>c</a:t>
                      </a:r>
                    </a:p>
                  </a:txBody>
                  <a:tcPr marL="36000" marR="36000" marT="36000" marB="36000" anchor="ctr">
                    <a:lnL w="6350" cap="flat" cmpd="sng" algn="ctr">
                      <a:solidFill>
                        <a:srgbClr val="000000"/>
                      </a:solidFill>
                      <a:prstDash val="dash"/>
                      <a:round/>
                      <a:headEnd type="none" w="med" len="med"/>
                      <a:tailEnd type="none" w="med" len="med"/>
                    </a:lnL>
                    <a:lnR w="6350" cap="flat" cmpd="sng" algn="ctr">
                      <a:solidFill>
                        <a:srgbClr val="000000"/>
                      </a:solidFill>
                      <a:prstDash val="dash"/>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1100" b="0" i="0" u="none" strike="noStrike" dirty="0">
                          <a:solidFill>
                            <a:srgbClr val="000000"/>
                          </a:solidFill>
                          <a:effectLst/>
                          <a:latin typeface="Meiryo UI" panose="020B0604030504040204" pitchFamily="50" charset="-128"/>
                          <a:ea typeface="Meiryo UI" panose="020B0604030504040204" pitchFamily="50" charset="-128"/>
                        </a:rPr>
                        <a:t>t</a:t>
                      </a:r>
                    </a:p>
                  </a:txBody>
                  <a:tcPr marL="36000" marR="36000" marT="36000" marB="36000" anchor="ctr">
                    <a:lnL w="6350" cap="flat" cmpd="sng" algn="ctr">
                      <a:solidFill>
                        <a:srgbClr val="000000"/>
                      </a:solidFill>
                      <a:prstDash val="dash"/>
                      <a:round/>
                      <a:headEnd type="none" w="med" len="med"/>
                      <a:tailEnd type="none" w="med" len="med"/>
                    </a:lnL>
                    <a:lnR w="6350" cap="flat" cmpd="sng" algn="ctr">
                      <a:solidFill>
                        <a:srgbClr val="000000"/>
                      </a:solidFill>
                      <a:prstDash val="dash"/>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1100" b="0" i="0" u="none" strike="noStrike" dirty="0">
                          <a:solidFill>
                            <a:srgbClr val="000000"/>
                          </a:solidFill>
                          <a:effectLst/>
                          <a:latin typeface="Meiryo UI" panose="020B0604030504040204" pitchFamily="50" charset="-128"/>
                          <a:ea typeface="Meiryo UI" panose="020B0604030504040204" pitchFamily="50" charset="-128"/>
                        </a:rPr>
                        <a:t>0</a:t>
                      </a:r>
                    </a:p>
                  </a:txBody>
                  <a:tcPr marL="36000" marR="36000" marT="36000" marB="36000" anchor="ctr">
                    <a:lnL w="6350" cap="flat" cmpd="sng" algn="ctr">
                      <a:solidFill>
                        <a:srgbClr val="000000"/>
                      </a:solidFill>
                      <a:prstDash val="dash"/>
                      <a:round/>
                      <a:headEnd type="none" w="med" len="med"/>
                      <a:tailEnd type="none" w="med" len="med"/>
                    </a:lnL>
                    <a:lnR w="6350" cap="flat" cmpd="sng" algn="ctr">
                      <a:solidFill>
                        <a:srgbClr val="000000"/>
                      </a:solidFill>
                      <a:prstDash val="dash"/>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1100" b="0" i="0" u="none" strike="noStrike" dirty="0">
                          <a:solidFill>
                            <a:srgbClr val="000000"/>
                          </a:solidFill>
                          <a:effectLst/>
                          <a:latin typeface="Meiryo UI" panose="020B0604030504040204" pitchFamily="50" charset="-128"/>
                          <a:ea typeface="Meiryo UI" panose="020B0604030504040204" pitchFamily="50" charset="-128"/>
                        </a:rPr>
                        <a:t>!</a:t>
                      </a:r>
                    </a:p>
                  </a:txBody>
                  <a:tcPr marL="36000" marR="36000" marT="36000" marB="36000" anchor="ctr">
                    <a:lnL w="6350" cap="flat" cmpd="sng" algn="ctr">
                      <a:solidFill>
                        <a:srgbClr val="000000"/>
                      </a:solidFill>
                      <a:prstDash val="dash"/>
                      <a:round/>
                      <a:headEnd type="none" w="med" len="med"/>
                      <a:tailEnd type="none" w="med" len="med"/>
                    </a:lnL>
                    <a:lnR w="6350" cap="flat" cmpd="sng" algn="ctr">
                      <a:solidFill>
                        <a:srgbClr val="000000"/>
                      </a:solidFill>
                      <a:prstDash val="dash"/>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1100" b="0" i="0" u="none" strike="noStrike" dirty="0">
                          <a:solidFill>
                            <a:srgbClr val="000000"/>
                          </a:solidFill>
                          <a:effectLst/>
                          <a:latin typeface="Meiryo UI" panose="020B0604030504040204" pitchFamily="50" charset="-128"/>
                          <a:ea typeface="Meiryo UI" panose="020B0604030504040204" pitchFamily="50" charset="-128"/>
                        </a:rPr>
                        <a:t>0</a:t>
                      </a:r>
                    </a:p>
                  </a:txBody>
                  <a:tcPr marL="36000" marR="36000" marT="36000" marB="36000" anchor="ctr">
                    <a:lnL w="6350" cap="flat" cmpd="sng" algn="ctr">
                      <a:solidFill>
                        <a:srgbClr val="000000"/>
                      </a:solidFill>
                      <a:prstDash val="dash"/>
                      <a:round/>
                      <a:headEnd type="none" w="med" len="med"/>
                      <a:tailEnd type="none" w="med" len="med"/>
                    </a:lnL>
                    <a:lnR w="6350" cap="flat" cmpd="sng" algn="ctr">
                      <a:solidFill>
                        <a:srgbClr val="000000"/>
                      </a:solidFill>
                      <a:prstDash val="dash"/>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1100" b="0" i="0" u="none" strike="noStrike" dirty="0">
                          <a:solidFill>
                            <a:srgbClr val="000000"/>
                          </a:solidFill>
                          <a:effectLst/>
                          <a:latin typeface="Meiryo UI" panose="020B0604030504040204" pitchFamily="50" charset="-128"/>
                          <a:ea typeface="Meiryo UI" panose="020B0604030504040204" pitchFamily="50" charset="-128"/>
                        </a:rPr>
                        <a:t>1</a:t>
                      </a:r>
                    </a:p>
                  </a:txBody>
                  <a:tcPr marL="36000" marR="36000" marT="36000" marB="36000" anchor="ctr">
                    <a:lnL w="6350" cap="flat" cmpd="sng" algn="ctr">
                      <a:solidFill>
                        <a:srgbClr val="000000"/>
                      </a:solidFill>
                      <a:prstDash val="dash"/>
                      <a:round/>
                      <a:headEnd type="none" w="med" len="med"/>
                      <a:tailEnd type="none" w="med" len="med"/>
                    </a:lnL>
                    <a:lnR w="6350" cap="flat" cmpd="sng" algn="ctr">
                      <a:solidFill>
                        <a:srgbClr val="000000"/>
                      </a:solidFill>
                      <a:prstDash val="dash"/>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1100" b="0" i="0" u="none" strike="noStrike" dirty="0">
                          <a:solidFill>
                            <a:srgbClr val="000000"/>
                          </a:solidFill>
                          <a:effectLst/>
                          <a:latin typeface="Meiryo UI" panose="020B0604030504040204" pitchFamily="50" charset="-128"/>
                          <a:ea typeface="Meiryo UI" panose="020B0604030504040204" pitchFamily="50" charset="-128"/>
                        </a:rPr>
                        <a:t>0</a:t>
                      </a:r>
                    </a:p>
                  </a:txBody>
                  <a:tcPr marL="36000" marR="36000" marT="36000" marB="36000" anchor="ctr">
                    <a:lnL w="6350" cap="flat" cmpd="sng" algn="ctr">
                      <a:solidFill>
                        <a:srgbClr val="000000"/>
                      </a:solidFill>
                      <a:prstDash val="dash"/>
                      <a:round/>
                      <a:headEnd type="none" w="med" len="med"/>
                      <a:tailEnd type="none" w="med" len="med"/>
                    </a:lnL>
                    <a:lnR w="6350" cap="flat" cmpd="sng" algn="ctr">
                      <a:solidFill>
                        <a:srgbClr val="000000"/>
                      </a:solidFill>
                      <a:prstDash val="dash"/>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1100" b="0" i="0" u="none" strike="noStrike" dirty="0">
                          <a:solidFill>
                            <a:srgbClr val="000000"/>
                          </a:solidFill>
                          <a:effectLst/>
                          <a:latin typeface="Meiryo UI" panose="020B0604030504040204" pitchFamily="50" charset="-128"/>
                          <a:ea typeface="Meiryo UI" panose="020B0604030504040204" pitchFamily="50" charset="-128"/>
                        </a:rPr>
                        <a:t>4</a:t>
                      </a:r>
                    </a:p>
                  </a:txBody>
                  <a:tcPr marL="36000" marR="36000" marT="36000" marB="36000" anchor="ctr">
                    <a:lnL w="6350" cap="flat" cmpd="sng" algn="ctr">
                      <a:solidFill>
                        <a:srgbClr val="000000"/>
                      </a:solidFill>
                      <a:prstDash val="dash"/>
                      <a:round/>
                      <a:headEnd type="none" w="med" len="med"/>
                      <a:tailEnd type="none" w="med" len="med"/>
                    </a:lnL>
                    <a:lnR w="6350" cap="flat" cmpd="sng" algn="ctr">
                      <a:solidFill>
                        <a:srgbClr val="000000"/>
                      </a:solidFill>
                      <a:prstDash val="dash"/>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1100" b="0" i="0" u="none" strike="noStrike" dirty="0">
                          <a:solidFill>
                            <a:srgbClr val="000000"/>
                          </a:solidFill>
                          <a:effectLst/>
                          <a:latin typeface="Meiryo UI" panose="020B0604030504040204" pitchFamily="50" charset="-128"/>
                          <a:ea typeface="Meiryo UI" panose="020B0604030504040204" pitchFamily="50" charset="-128"/>
                        </a:rPr>
                        <a:t>2</a:t>
                      </a:r>
                    </a:p>
                  </a:txBody>
                  <a:tcPr marL="36000" marR="36000" marT="36000" marB="36000" anchor="ctr">
                    <a:lnL w="6350" cap="flat" cmpd="sng" algn="ctr">
                      <a:solidFill>
                        <a:srgbClr val="000000"/>
                      </a:solidFill>
                      <a:prstDash val="dash"/>
                      <a:round/>
                      <a:headEnd type="none" w="med" len="med"/>
                      <a:tailEnd type="none" w="med" len="med"/>
                    </a:lnL>
                    <a:lnR w="6350" cap="flat" cmpd="sng" algn="ctr">
                      <a:solidFill>
                        <a:srgbClr val="000000"/>
                      </a:solidFill>
                      <a:prstDash val="dash"/>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1100" b="0" i="0" u="none" strike="noStrike" dirty="0">
                          <a:solidFill>
                            <a:srgbClr val="000000"/>
                          </a:solidFill>
                          <a:effectLst/>
                          <a:latin typeface="Meiryo UI" panose="020B0604030504040204" pitchFamily="50" charset="-128"/>
                          <a:ea typeface="Meiryo UI" panose="020B0604030504040204" pitchFamily="50" charset="-128"/>
                        </a:rPr>
                        <a:t>2</a:t>
                      </a:r>
                    </a:p>
                  </a:txBody>
                  <a:tcPr marL="36000" marR="36000" marT="36000" marB="36000" anchor="ctr">
                    <a:lnL w="6350" cap="flat" cmpd="sng" algn="ctr">
                      <a:solidFill>
                        <a:srgbClr val="000000"/>
                      </a:solidFill>
                      <a:prstDash val="dash"/>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224742575"/>
                  </a:ext>
                </a:extLst>
              </a:tr>
            </a:tbl>
          </a:graphicData>
        </a:graphic>
      </p:graphicFrame>
      <p:sp>
        <p:nvSpPr>
          <p:cNvPr id="5" name="左中かっこ 4">
            <a:extLst>
              <a:ext uri="{FF2B5EF4-FFF2-40B4-BE49-F238E27FC236}">
                <a16:creationId xmlns:a16="http://schemas.microsoft.com/office/drawing/2014/main" id="{D64460D1-07F8-4D4A-99FB-ABE66F35D39A}"/>
              </a:ext>
            </a:extLst>
          </p:cNvPr>
          <p:cNvSpPr/>
          <p:nvPr/>
        </p:nvSpPr>
        <p:spPr>
          <a:xfrm rot="16200000">
            <a:off x="1450128" y="2712381"/>
            <a:ext cx="149141" cy="809538"/>
          </a:xfrm>
          <a:prstGeom prst="lef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9" name="左中かっこ 8">
            <a:extLst>
              <a:ext uri="{FF2B5EF4-FFF2-40B4-BE49-F238E27FC236}">
                <a16:creationId xmlns:a16="http://schemas.microsoft.com/office/drawing/2014/main" id="{678663ED-9748-421E-ACDE-8403DF839207}"/>
              </a:ext>
            </a:extLst>
          </p:cNvPr>
          <p:cNvSpPr/>
          <p:nvPr/>
        </p:nvSpPr>
        <p:spPr>
          <a:xfrm rot="16200000">
            <a:off x="905543" y="3050498"/>
            <a:ext cx="149143" cy="137023"/>
          </a:xfrm>
          <a:prstGeom prst="lef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0" name="左中かっこ 9">
            <a:extLst>
              <a:ext uri="{FF2B5EF4-FFF2-40B4-BE49-F238E27FC236}">
                <a16:creationId xmlns:a16="http://schemas.microsoft.com/office/drawing/2014/main" id="{D378DFE4-0DFC-421F-9953-D2018F6F15E8}"/>
              </a:ext>
            </a:extLst>
          </p:cNvPr>
          <p:cNvSpPr/>
          <p:nvPr/>
        </p:nvSpPr>
        <p:spPr>
          <a:xfrm rot="16200000">
            <a:off x="2004104" y="3048638"/>
            <a:ext cx="149143" cy="137024"/>
          </a:xfrm>
          <a:prstGeom prst="lef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1" name="左中かっこ 10">
            <a:extLst>
              <a:ext uri="{FF2B5EF4-FFF2-40B4-BE49-F238E27FC236}">
                <a16:creationId xmlns:a16="http://schemas.microsoft.com/office/drawing/2014/main" id="{CF4E75FC-83F6-479A-92FA-F78AEA5B8494}"/>
              </a:ext>
            </a:extLst>
          </p:cNvPr>
          <p:cNvSpPr/>
          <p:nvPr/>
        </p:nvSpPr>
        <p:spPr>
          <a:xfrm rot="16200000">
            <a:off x="2288936" y="3049351"/>
            <a:ext cx="149143" cy="137024"/>
          </a:xfrm>
          <a:prstGeom prst="lef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2" name="左中かっこ 11">
            <a:extLst>
              <a:ext uri="{FF2B5EF4-FFF2-40B4-BE49-F238E27FC236}">
                <a16:creationId xmlns:a16="http://schemas.microsoft.com/office/drawing/2014/main" id="{8D31123C-0257-4638-B5C8-1092142BE125}"/>
              </a:ext>
            </a:extLst>
          </p:cNvPr>
          <p:cNvSpPr/>
          <p:nvPr/>
        </p:nvSpPr>
        <p:spPr>
          <a:xfrm rot="16200000">
            <a:off x="3300010" y="2305619"/>
            <a:ext cx="149142" cy="1623062"/>
          </a:xfrm>
          <a:prstGeom prst="lef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8" name="正方形/長方形 7">
            <a:extLst>
              <a:ext uri="{FF2B5EF4-FFF2-40B4-BE49-F238E27FC236}">
                <a16:creationId xmlns:a16="http://schemas.microsoft.com/office/drawing/2014/main" id="{7C6D41E2-D125-4C0B-962D-18357D9962A7}"/>
              </a:ext>
            </a:extLst>
          </p:cNvPr>
          <p:cNvSpPr/>
          <p:nvPr/>
        </p:nvSpPr>
        <p:spPr>
          <a:xfrm>
            <a:off x="720055" y="3227138"/>
            <a:ext cx="520118" cy="243281"/>
          </a:xfrm>
          <a:prstGeom prst="rect">
            <a:avLst/>
          </a:prstGeom>
          <a:noFill/>
          <a:ln w="19050" cap="flat" cmpd="sng" algn="ctr">
            <a:noFill/>
            <a:prstDash val="solid"/>
            <a:miter lim="800000"/>
          </a:ln>
          <a:effectLst/>
        </p:spPr>
        <p:txBody>
          <a:bodyPr wrap="none" lIns="0" tIns="36000" rIns="0" bIns="36000" rtlCol="0" anchor="ctr"/>
          <a:lstStyle/>
          <a:p>
            <a:pPr algn="ctr"/>
            <a:r>
              <a:rPr kumimoji="0" lang="ja-JP" altLang="en-US" sz="800" kern="0" dirty="0">
                <a:solidFill>
                  <a:prstClr val="black"/>
                </a:solidFill>
                <a:latin typeface="Meiryo UI"/>
                <a:ea typeface="Meiryo UI"/>
                <a:cs typeface="Arial" pitchFamily="34" charset="0"/>
              </a:rPr>
              <a:t>大文字</a:t>
            </a:r>
          </a:p>
        </p:txBody>
      </p:sp>
      <p:sp>
        <p:nvSpPr>
          <p:cNvPr id="14" name="正方形/長方形 13">
            <a:extLst>
              <a:ext uri="{FF2B5EF4-FFF2-40B4-BE49-F238E27FC236}">
                <a16:creationId xmlns:a16="http://schemas.microsoft.com/office/drawing/2014/main" id="{DBB70C8D-4EC7-4881-A2DA-7E75BA937E03}"/>
              </a:ext>
            </a:extLst>
          </p:cNvPr>
          <p:cNvSpPr/>
          <p:nvPr/>
        </p:nvSpPr>
        <p:spPr>
          <a:xfrm>
            <a:off x="1264639" y="3227138"/>
            <a:ext cx="520118" cy="243281"/>
          </a:xfrm>
          <a:prstGeom prst="rect">
            <a:avLst/>
          </a:prstGeom>
          <a:noFill/>
          <a:ln w="19050" cap="flat" cmpd="sng" algn="ctr">
            <a:noFill/>
            <a:prstDash val="solid"/>
            <a:miter lim="800000"/>
          </a:ln>
          <a:effectLst/>
        </p:spPr>
        <p:txBody>
          <a:bodyPr wrap="none" lIns="0" tIns="36000" rIns="0" bIns="36000" rtlCol="0" anchor="ctr"/>
          <a:lstStyle/>
          <a:p>
            <a:pPr algn="ctr"/>
            <a:r>
              <a:rPr kumimoji="0" lang="ja-JP" altLang="en-US" sz="800" kern="0" dirty="0">
                <a:solidFill>
                  <a:prstClr val="black"/>
                </a:solidFill>
                <a:latin typeface="Meiryo UI"/>
                <a:ea typeface="Meiryo UI"/>
                <a:cs typeface="Arial" pitchFamily="34" charset="0"/>
              </a:rPr>
              <a:t>小文字</a:t>
            </a:r>
          </a:p>
        </p:txBody>
      </p:sp>
      <p:sp>
        <p:nvSpPr>
          <p:cNvPr id="15" name="正方形/長方形 14">
            <a:extLst>
              <a:ext uri="{FF2B5EF4-FFF2-40B4-BE49-F238E27FC236}">
                <a16:creationId xmlns:a16="http://schemas.microsoft.com/office/drawing/2014/main" id="{5B230F79-EEB8-4DE0-9625-2AF52BD7E369}"/>
              </a:ext>
            </a:extLst>
          </p:cNvPr>
          <p:cNvSpPr/>
          <p:nvPr/>
        </p:nvSpPr>
        <p:spPr>
          <a:xfrm>
            <a:off x="2145302" y="3227136"/>
            <a:ext cx="520118" cy="243281"/>
          </a:xfrm>
          <a:prstGeom prst="rect">
            <a:avLst/>
          </a:prstGeom>
          <a:noFill/>
          <a:ln w="19050" cap="flat" cmpd="sng" algn="ctr">
            <a:noFill/>
            <a:prstDash val="solid"/>
            <a:miter lim="800000"/>
          </a:ln>
          <a:effectLst/>
        </p:spPr>
        <p:txBody>
          <a:bodyPr wrap="none" lIns="0" tIns="36000" rIns="0" bIns="36000" rtlCol="0" anchor="ctr"/>
          <a:lstStyle/>
          <a:p>
            <a:pPr algn="ctr"/>
            <a:r>
              <a:rPr kumimoji="0" lang="ja-JP" altLang="en-US" sz="800" kern="0" dirty="0">
                <a:solidFill>
                  <a:prstClr val="black"/>
                </a:solidFill>
                <a:latin typeface="Meiryo UI"/>
                <a:ea typeface="Meiryo UI"/>
                <a:cs typeface="Arial" pitchFamily="34" charset="0"/>
              </a:rPr>
              <a:t>特殊文字</a:t>
            </a:r>
          </a:p>
        </p:txBody>
      </p:sp>
      <p:sp>
        <p:nvSpPr>
          <p:cNvPr id="16" name="正方形/長方形 15">
            <a:extLst>
              <a:ext uri="{FF2B5EF4-FFF2-40B4-BE49-F238E27FC236}">
                <a16:creationId xmlns:a16="http://schemas.microsoft.com/office/drawing/2014/main" id="{A054B9F5-37B3-48F0-A880-7D2A5BB2B12A}"/>
              </a:ext>
            </a:extLst>
          </p:cNvPr>
          <p:cNvSpPr/>
          <p:nvPr/>
        </p:nvSpPr>
        <p:spPr>
          <a:xfrm>
            <a:off x="3114522" y="3235525"/>
            <a:ext cx="520118" cy="243281"/>
          </a:xfrm>
          <a:prstGeom prst="rect">
            <a:avLst/>
          </a:prstGeom>
          <a:noFill/>
          <a:ln w="19050" cap="flat" cmpd="sng" algn="ctr">
            <a:noFill/>
            <a:prstDash val="solid"/>
            <a:miter lim="800000"/>
          </a:ln>
          <a:effectLst/>
        </p:spPr>
        <p:txBody>
          <a:bodyPr wrap="none" lIns="0" tIns="36000" rIns="0" bIns="36000" rtlCol="0" anchor="ctr"/>
          <a:lstStyle/>
          <a:p>
            <a:pPr algn="ctr"/>
            <a:r>
              <a:rPr kumimoji="0" lang="ja-JP" altLang="en-US" sz="800" kern="0" dirty="0">
                <a:solidFill>
                  <a:prstClr val="black"/>
                </a:solidFill>
                <a:latin typeface="Meiryo UI"/>
                <a:ea typeface="Meiryo UI"/>
                <a:cs typeface="Arial" pitchFamily="34" charset="0"/>
              </a:rPr>
              <a:t>数字</a:t>
            </a:r>
          </a:p>
        </p:txBody>
      </p:sp>
      <p:sp>
        <p:nvSpPr>
          <p:cNvPr id="17" name="正方形/長方形 16">
            <a:extLst>
              <a:ext uri="{FF2B5EF4-FFF2-40B4-BE49-F238E27FC236}">
                <a16:creationId xmlns:a16="http://schemas.microsoft.com/office/drawing/2014/main" id="{398ABB96-B202-4263-A1F2-FCDE37F35A0A}"/>
              </a:ext>
            </a:extLst>
          </p:cNvPr>
          <p:cNvSpPr/>
          <p:nvPr/>
        </p:nvSpPr>
        <p:spPr>
          <a:xfrm>
            <a:off x="1818222" y="3227137"/>
            <a:ext cx="520118" cy="243281"/>
          </a:xfrm>
          <a:prstGeom prst="rect">
            <a:avLst/>
          </a:prstGeom>
          <a:noFill/>
          <a:ln w="19050" cap="flat" cmpd="sng" algn="ctr">
            <a:noFill/>
            <a:prstDash val="solid"/>
            <a:miter lim="800000"/>
          </a:ln>
          <a:effectLst/>
        </p:spPr>
        <p:txBody>
          <a:bodyPr wrap="none" lIns="0" tIns="36000" rIns="0" bIns="36000" rtlCol="0" anchor="ctr"/>
          <a:lstStyle/>
          <a:p>
            <a:pPr algn="ctr"/>
            <a:r>
              <a:rPr kumimoji="0" lang="ja-JP" altLang="en-US" sz="800" kern="0" dirty="0">
                <a:solidFill>
                  <a:prstClr val="black"/>
                </a:solidFill>
                <a:latin typeface="Meiryo UI"/>
                <a:ea typeface="Meiryo UI"/>
                <a:cs typeface="Arial" pitchFamily="34" charset="0"/>
              </a:rPr>
              <a:t>数字</a:t>
            </a:r>
          </a:p>
        </p:txBody>
      </p:sp>
    </p:spTree>
    <p:extLst>
      <p:ext uri="{BB962C8B-B14F-4D97-AF65-F5344CB8AC3E}">
        <p14:creationId xmlns:p14="http://schemas.microsoft.com/office/powerpoint/2010/main" val="983068170"/>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a:extLst>
              <a:ext uri="{FF2B5EF4-FFF2-40B4-BE49-F238E27FC236}">
                <a16:creationId xmlns:a16="http://schemas.microsoft.com/office/drawing/2014/main" id="{EC8DC8B2-9091-4965-B90F-0AC8234DC015}"/>
              </a:ext>
            </a:extLst>
          </p:cNvPr>
          <p:cNvSpPr/>
          <p:nvPr/>
        </p:nvSpPr>
        <p:spPr>
          <a:xfrm>
            <a:off x="1471931" y="2363771"/>
            <a:ext cx="7257795" cy="1065229"/>
          </a:xfrm>
          <a:prstGeom prst="rect">
            <a:avLst/>
          </a:prstGeom>
          <a:ln/>
        </p:spPr>
        <p:style>
          <a:lnRef idx="2">
            <a:schemeClr val="dk1"/>
          </a:lnRef>
          <a:fillRef idx="1">
            <a:schemeClr val="lt1"/>
          </a:fillRef>
          <a:effectRef idx="0">
            <a:schemeClr val="dk1"/>
          </a:effectRef>
          <a:fontRef idx="minor">
            <a:schemeClr val="dk1"/>
          </a:fontRef>
        </p:style>
        <p:txBody>
          <a:bodyPr wrap="none" lIns="0" tIns="36000" rIns="0" bIns="36000" rtlCol="0" anchor="ctr"/>
          <a:lstStyle/>
          <a:p>
            <a:pPr algn="ctr"/>
            <a:r>
              <a:rPr kumimoji="0" lang="ja-JP" altLang="en-US" sz="2400" kern="0" dirty="0">
                <a:solidFill>
                  <a:prstClr val="black"/>
                </a:solidFill>
                <a:latin typeface="Meiryo UI"/>
                <a:ea typeface="Meiryo UI"/>
                <a:cs typeface="Arial" pitchFamily="34" charset="0"/>
              </a:rPr>
              <a:t>第２章　</a:t>
            </a:r>
            <a:r>
              <a:rPr kumimoji="0" lang="en-US" altLang="ja-JP" sz="2400" kern="0" dirty="0">
                <a:solidFill>
                  <a:prstClr val="black"/>
                </a:solidFill>
                <a:latin typeface="Meiryo UI"/>
                <a:ea typeface="Meiryo UI"/>
                <a:cs typeface="Arial" pitchFamily="34" charset="0"/>
              </a:rPr>
              <a:t>FIP</a:t>
            </a:r>
            <a:endParaRPr kumimoji="0" lang="ja-JP" altLang="en-US" sz="2400" kern="0" dirty="0">
              <a:solidFill>
                <a:prstClr val="black"/>
              </a:solidFill>
              <a:latin typeface="Meiryo UI"/>
              <a:ea typeface="Meiryo UI"/>
              <a:cs typeface="Arial" pitchFamily="34" charset="0"/>
            </a:endParaRPr>
          </a:p>
        </p:txBody>
      </p:sp>
      <p:graphicFrame>
        <p:nvGraphicFramePr>
          <p:cNvPr id="5" name="表 2">
            <a:extLst>
              <a:ext uri="{FF2B5EF4-FFF2-40B4-BE49-F238E27FC236}">
                <a16:creationId xmlns:a16="http://schemas.microsoft.com/office/drawing/2014/main" id="{CE486E43-29C6-4326-BE88-653250C7B0DC}"/>
              </a:ext>
            </a:extLst>
          </p:cNvPr>
          <p:cNvGraphicFramePr>
            <a:graphicFrameLocks noGrp="1"/>
          </p:cNvGraphicFramePr>
          <p:nvPr>
            <p:extLst>
              <p:ext uri="{D42A27DB-BD31-4B8C-83A1-F6EECF244321}">
                <p14:modId xmlns:p14="http://schemas.microsoft.com/office/powerpoint/2010/main" val="3931300373"/>
              </p:ext>
            </p:extLst>
          </p:nvPr>
        </p:nvGraphicFramePr>
        <p:xfrm>
          <a:off x="2609933" y="3874577"/>
          <a:ext cx="4686132" cy="1034000"/>
        </p:xfrm>
        <a:graphic>
          <a:graphicData uri="http://schemas.openxmlformats.org/drawingml/2006/table">
            <a:tbl>
              <a:tblPr firstRow="1" bandRow="1">
                <a:tableStyleId>{2D5ABB26-0587-4C30-8999-92F81FD0307C}</a:tableStyleId>
              </a:tblPr>
              <a:tblGrid>
                <a:gridCol w="2959392">
                  <a:extLst>
                    <a:ext uri="{9D8B030D-6E8A-4147-A177-3AD203B41FA5}">
                      <a16:colId xmlns:a16="http://schemas.microsoft.com/office/drawing/2014/main" val="888853896"/>
                    </a:ext>
                  </a:extLst>
                </a:gridCol>
                <a:gridCol w="863370">
                  <a:extLst>
                    <a:ext uri="{9D8B030D-6E8A-4147-A177-3AD203B41FA5}">
                      <a16:colId xmlns:a16="http://schemas.microsoft.com/office/drawing/2014/main" val="2725923629"/>
                    </a:ext>
                  </a:extLst>
                </a:gridCol>
                <a:gridCol w="863370">
                  <a:extLst>
                    <a:ext uri="{9D8B030D-6E8A-4147-A177-3AD203B41FA5}">
                      <a16:colId xmlns:a16="http://schemas.microsoft.com/office/drawing/2014/main" val="2171459410"/>
                    </a:ext>
                  </a:extLst>
                </a:gridCol>
              </a:tblGrid>
              <a:tr h="249069">
                <a:tc>
                  <a:txBody>
                    <a:bodyPr/>
                    <a:lstStyle/>
                    <a:p>
                      <a:pPr algn="ctr"/>
                      <a:r>
                        <a:rPr kumimoji="1" lang="ja-JP" altLang="en-US" sz="1200" dirty="0">
                          <a:latin typeface="Meiryo UI" panose="020B0604030504040204" pitchFamily="50" charset="-128"/>
                          <a:ea typeface="Meiryo UI" panose="020B0604030504040204" pitchFamily="50" charset="-128"/>
                        </a:rPr>
                        <a:t>業務</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1200" b="0" dirty="0">
                          <a:latin typeface="Meiryo UI" panose="020B0604030504040204" pitchFamily="50" charset="-128"/>
                          <a:ea typeface="Meiryo UI" panose="020B0604030504040204" pitchFamily="50" charset="-128"/>
                        </a:rPr>
                        <a:t>業務</a:t>
                      </a:r>
                      <a:endParaRPr kumimoji="1" lang="en-US" altLang="ja-JP" sz="1200" b="0" dirty="0">
                        <a:latin typeface="Meiryo UI" panose="020B0604030504040204" pitchFamily="50" charset="-128"/>
                        <a:ea typeface="Meiryo UI" panose="020B0604030504040204" pitchFamily="50" charset="-128"/>
                      </a:endParaRPr>
                    </a:p>
                    <a:p>
                      <a:pPr algn="ctr"/>
                      <a:r>
                        <a:rPr kumimoji="1" lang="ja-JP" altLang="en-US" sz="1200" b="0" dirty="0">
                          <a:latin typeface="Meiryo UI" panose="020B0604030504040204" pitchFamily="50" charset="-128"/>
                          <a:ea typeface="Meiryo UI" panose="020B0604030504040204" pitchFamily="50" charset="-128"/>
                        </a:rPr>
                        <a:t>タイミング</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1200" b="0" dirty="0">
                          <a:latin typeface="Meiryo UI" panose="020B0604030504040204" pitchFamily="50" charset="-128"/>
                          <a:ea typeface="Meiryo UI" panose="020B0604030504040204" pitchFamily="50" charset="-128"/>
                        </a:rPr>
                        <a:t>業務</a:t>
                      </a:r>
                      <a:br>
                        <a:rPr kumimoji="1" lang="en-US" altLang="ja-JP" sz="1200" b="0" dirty="0">
                          <a:latin typeface="Meiryo UI" panose="020B0604030504040204" pitchFamily="50" charset="-128"/>
                          <a:ea typeface="Meiryo UI" panose="020B0604030504040204" pitchFamily="50" charset="-128"/>
                        </a:rPr>
                      </a:br>
                      <a:r>
                        <a:rPr kumimoji="1" lang="ja-JP" altLang="en-US" sz="1200" b="0" dirty="0">
                          <a:latin typeface="Meiryo UI" panose="020B0604030504040204" pitchFamily="50" charset="-128"/>
                          <a:ea typeface="Meiryo UI" panose="020B0604030504040204" pitchFamily="50" charset="-128"/>
                        </a:rPr>
                        <a:t>コード</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782928316"/>
                  </a:ext>
                </a:extLst>
              </a:tr>
              <a:tr h="288400">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latin typeface="Meiryo UI" panose="020B0604030504040204" pitchFamily="50" charset="-128"/>
                          <a:ea typeface="Meiryo UI" panose="020B0604030504040204" pitchFamily="50" charset="-128"/>
                        </a:rPr>
                        <a:t>FIP</a:t>
                      </a:r>
                      <a:r>
                        <a:rPr kumimoji="1" lang="ja-JP" altLang="en-US" sz="1200" b="0" dirty="0">
                          <a:latin typeface="Meiryo UI" panose="020B0604030504040204" pitchFamily="50" charset="-128"/>
                          <a:ea typeface="Meiryo UI" panose="020B0604030504040204" pitchFamily="50" charset="-128"/>
                        </a:rPr>
                        <a:t>交付金算定</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月次</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latin typeface="Meiryo UI" panose="020B0604030504040204" pitchFamily="50" charset="-128"/>
                          <a:ea typeface="Meiryo UI" panose="020B0604030504040204" pitchFamily="50" charset="-128"/>
                        </a:rPr>
                        <a:t>FIP001</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68788017"/>
                  </a:ext>
                </a:extLst>
              </a:tr>
              <a:tr h="288400">
                <a:tc>
                  <a:txBody>
                    <a:bodyPr/>
                    <a:lstStyle/>
                    <a:p>
                      <a:pPr marL="0" indent="0" algn="l">
                        <a:buFont typeface="Arial" panose="020B0604020202020204" pitchFamily="34" charset="0"/>
                        <a:buNone/>
                      </a:pPr>
                      <a:r>
                        <a:rPr kumimoji="1" lang="en-US" altLang="ja-JP" sz="1200" b="0" dirty="0">
                          <a:latin typeface="Meiryo UI" panose="020B0604030504040204" pitchFamily="50" charset="-128"/>
                          <a:ea typeface="Meiryo UI" panose="020B0604030504040204" pitchFamily="50" charset="-128"/>
                        </a:rPr>
                        <a:t>FIP</a:t>
                      </a:r>
                      <a:r>
                        <a:rPr kumimoji="1" lang="ja-JP" altLang="en-US" sz="1200" b="0" dirty="0">
                          <a:latin typeface="Meiryo UI" panose="020B0604030504040204" pitchFamily="50" charset="-128"/>
                          <a:ea typeface="Meiryo UI" panose="020B0604030504040204" pitchFamily="50" charset="-128"/>
                        </a:rPr>
                        <a:t>交付金算定結果確認</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随時</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indent="0" algn="ctr">
                        <a:buFont typeface="Arial" panose="020B0604020202020204" pitchFamily="34" charset="0"/>
                        <a:buNone/>
                      </a:pPr>
                      <a:r>
                        <a:rPr kumimoji="1" lang="en-US" altLang="ja-JP" sz="1200" b="0" dirty="0">
                          <a:latin typeface="Meiryo UI" panose="020B0604030504040204" pitchFamily="50" charset="-128"/>
                          <a:ea typeface="Meiryo UI" panose="020B0604030504040204" pitchFamily="50" charset="-128"/>
                        </a:rPr>
                        <a:t>FIP002</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88531786"/>
                  </a:ext>
                </a:extLst>
              </a:tr>
            </a:tbl>
          </a:graphicData>
        </a:graphic>
      </p:graphicFrame>
    </p:spTree>
    <p:extLst>
      <p:ext uri="{BB962C8B-B14F-4D97-AF65-F5344CB8AC3E}">
        <p14:creationId xmlns:p14="http://schemas.microsoft.com/office/powerpoint/2010/main" val="2665349980"/>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1959108536"/>
              </p:ext>
            </p:extLst>
          </p:nvPr>
        </p:nvGraphicFramePr>
        <p:xfrm>
          <a:off x="154640" y="1108210"/>
          <a:ext cx="9511433" cy="5569506"/>
        </p:xfrm>
        <a:graphic>
          <a:graphicData uri="http://schemas.openxmlformats.org/drawingml/2006/table">
            <a:tbl>
              <a:tblPr firstRow="1" bandRow="1">
                <a:tableStyleId>{2D5ABB26-0587-4C30-8999-92F81FD0307C}</a:tableStyleId>
              </a:tblPr>
              <a:tblGrid>
                <a:gridCol w="367433">
                  <a:extLst>
                    <a:ext uri="{9D8B030D-6E8A-4147-A177-3AD203B41FA5}">
                      <a16:colId xmlns:a16="http://schemas.microsoft.com/office/drawing/2014/main" val="358073148"/>
                    </a:ext>
                  </a:extLst>
                </a:gridCol>
                <a:gridCol w="692468">
                  <a:extLst>
                    <a:ext uri="{9D8B030D-6E8A-4147-A177-3AD203B41FA5}">
                      <a16:colId xmlns:a16="http://schemas.microsoft.com/office/drawing/2014/main" val="3311309282"/>
                    </a:ext>
                  </a:extLst>
                </a:gridCol>
                <a:gridCol w="6754708">
                  <a:extLst>
                    <a:ext uri="{9D8B030D-6E8A-4147-A177-3AD203B41FA5}">
                      <a16:colId xmlns:a16="http://schemas.microsoft.com/office/drawing/2014/main" val="1235158156"/>
                    </a:ext>
                  </a:extLst>
                </a:gridCol>
                <a:gridCol w="952107">
                  <a:extLst>
                    <a:ext uri="{9D8B030D-6E8A-4147-A177-3AD203B41FA5}">
                      <a16:colId xmlns:a16="http://schemas.microsoft.com/office/drawing/2014/main" val="256449129"/>
                    </a:ext>
                  </a:extLst>
                </a:gridCol>
                <a:gridCol w="744717">
                  <a:extLst>
                    <a:ext uri="{9D8B030D-6E8A-4147-A177-3AD203B41FA5}">
                      <a16:colId xmlns:a16="http://schemas.microsoft.com/office/drawing/2014/main" val="869005639"/>
                    </a:ext>
                  </a:extLst>
                </a:gridCol>
              </a:tblGrid>
              <a:tr h="275981">
                <a:tc gridSpan="2">
                  <a:txBody>
                    <a:bodyPr/>
                    <a:lstStyle/>
                    <a:p>
                      <a:pPr algn="l"/>
                      <a:r>
                        <a:rPr kumimoji="1" lang="ja-JP" altLang="en-US" sz="1200" b="0" dirty="0">
                          <a:latin typeface="Meiryo UI" panose="020B0604030504040204" pitchFamily="50" charset="-128"/>
                          <a:ea typeface="Meiryo UI" panose="020B0604030504040204" pitchFamily="50" charset="-128"/>
                        </a:rPr>
                        <a:t>業務</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lang="en-US" altLang="ja-JP" sz="1200" dirty="0">
                          <a:latin typeface="Meiryo UI" panose="020B0604030504040204" pitchFamily="50" charset="-128"/>
                          <a:ea typeface="Meiryo UI" panose="020B0604030504040204" pitchFamily="50" charset="-128"/>
                          <a:cs typeface="Arial" panose="020B0604020202020204" pitchFamily="34" charset="0"/>
                        </a:rPr>
                        <a:t>FIP</a:t>
                      </a:r>
                      <a:r>
                        <a:rPr lang="ja-JP" altLang="en-US" sz="1200" dirty="0">
                          <a:latin typeface="Meiryo UI" panose="020B0604030504040204" pitchFamily="50" charset="-128"/>
                          <a:ea typeface="Meiryo UI" panose="020B0604030504040204" pitchFamily="50" charset="-128"/>
                          <a:cs typeface="Arial" panose="020B0604020202020204" pitchFamily="34" charset="0"/>
                        </a:rPr>
                        <a:t> </a:t>
                      </a:r>
                      <a:r>
                        <a:rPr lang="en-US" altLang="ja-JP" sz="1200" dirty="0">
                          <a:latin typeface="Meiryo UI" panose="020B0604030504040204" pitchFamily="50" charset="-128"/>
                          <a:ea typeface="Meiryo UI" panose="020B0604030504040204" pitchFamily="50" charset="-128"/>
                          <a:cs typeface="Arial" panose="020B0604020202020204" pitchFamily="34" charset="0"/>
                        </a:rPr>
                        <a:t>– FIP</a:t>
                      </a:r>
                      <a:r>
                        <a:rPr lang="ja-JP" altLang="en-US" sz="1200" dirty="0">
                          <a:latin typeface="Meiryo UI" panose="020B0604030504040204" pitchFamily="50" charset="-128"/>
                          <a:ea typeface="Meiryo UI" panose="020B0604030504040204" pitchFamily="50" charset="-128"/>
                          <a:cs typeface="Arial" panose="020B0604020202020204" pitchFamily="34" charset="0"/>
                        </a:rPr>
                        <a:t>交付金算定</a:t>
                      </a:r>
                      <a:endParaRPr kumimoji="1" lang="ja-JP" altLang="en-US" sz="1200" b="0" strike="sngStrike" dirty="0">
                        <a:solidFill>
                          <a:srgbClr val="FF0000"/>
                        </a:solidFill>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1200" b="0" dirty="0">
                          <a:latin typeface="Meiryo UI" panose="020B0604030504040204" pitchFamily="50" charset="-128"/>
                          <a:ea typeface="Meiryo UI" panose="020B0604030504040204" pitchFamily="50" charset="-128"/>
                        </a:rPr>
                        <a:t>業務コード</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200" b="0" dirty="0">
                          <a:latin typeface="Meiryo UI" panose="020B0604030504040204" pitchFamily="50" charset="-128"/>
                          <a:ea typeface="Meiryo UI" panose="020B0604030504040204" pitchFamily="50" charset="-128"/>
                        </a:rPr>
                        <a:t>FIP001</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275981">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solidFill>
                            <a:schemeClr val="tx1"/>
                          </a:solidFill>
                          <a:latin typeface="Meiryo UI" panose="020B0604030504040204" pitchFamily="50" charset="-128"/>
                          <a:ea typeface="Meiryo UI" panose="020B0604030504040204" pitchFamily="50" charset="-128"/>
                        </a:rPr>
                        <a:t>業務内容</a:t>
                      </a:r>
                      <a:endParaRPr kumimoji="1" lang="en-US" altLang="ja-JP" sz="1200" b="0"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solidFill>
                            <a:schemeClr val="tx1"/>
                          </a:solidFill>
                          <a:latin typeface="Meiryo UI" panose="020B0604030504040204" pitchFamily="50" charset="-128"/>
                          <a:ea typeface="Meiryo UI" panose="020B0604030504040204" pitchFamily="50" charset="-128"/>
                        </a:rPr>
                        <a:t>広域機関が</a:t>
                      </a:r>
                      <a:r>
                        <a:rPr kumimoji="1" lang="en-US" altLang="ja-JP" sz="1200" b="0" dirty="0">
                          <a:solidFill>
                            <a:schemeClr val="tx1"/>
                          </a:solidFill>
                          <a:latin typeface="Meiryo UI" panose="020B0604030504040204" pitchFamily="50" charset="-128"/>
                          <a:ea typeface="Meiryo UI" panose="020B0604030504040204" pitchFamily="50" charset="-128"/>
                        </a:rPr>
                        <a:t>FIP</a:t>
                      </a:r>
                      <a:r>
                        <a:rPr kumimoji="1" lang="ja-JP" altLang="en-US" sz="1200" b="0" dirty="0">
                          <a:solidFill>
                            <a:schemeClr val="tx1"/>
                          </a:solidFill>
                          <a:latin typeface="Meiryo UI" panose="020B0604030504040204" pitchFamily="50" charset="-128"/>
                          <a:ea typeface="Meiryo UI" panose="020B0604030504040204" pitchFamily="50" charset="-128"/>
                        </a:rPr>
                        <a:t>交付金を算定する。</a:t>
                      </a:r>
                      <a:endParaRPr kumimoji="1" lang="en-US" altLang="ja-JP" sz="1200" b="0" strike="sngStrike"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868788017"/>
                  </a:ext>
                </a:extLst>
              </a:tr>
              <a:tr h="275981">
                <a:tc gridSpan="2">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業務タイミング</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3">
                  <a:txBody>
                    <a:bodyPr/>
                    <a:lstStyle/>
                    <a:p>
                      <a:pPr marL="0" indent="0" algn="l">
                        <a:buFont typeface="Arial" panose="020B0604020202020204" pitchFamily="34" charset="0"/>
                        <a:buNone/>
                      </a:pPr>
                      <a:r>
                        <a:rPr kumimoji="1" lang="ja-JP" altLang="en-US" sz="1200" b="0" dirty="0">
                          <a:solidFill>
                            <a:schemeClr val="tx1"/>
                          </a:solidFill>
                          <a:latin typeface="Meiryo UI" panose="020B0604030504040204" pitchFamily="50" charset="-128"/>
                          <a:ea typeface="Meiryo UI" panose="020B0604030504040204" pitchFamily="50" charset="-128"/>
                        </a:rPr>
                        <a:t>月次</a:t>
                      </a:r>
                      <a:endParaRPr kumimoji="1" lang="en-US" altLang="ja-JP" sz="1200" b="0"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100085752"/>
                  </a:ext>
                </a:extLst>
              </a:tr>
              <a:tr h="275981">
                <a:tc gridSpan="2">
                  <a:txBody>
                    <a:bodyPr/>
                    <a:lstStyle/>
                    <a:p>
                      <a:pPr marL="0" indent="0" algn="l">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関連アクター</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広域機関、認定事業者</a:t>
                      </a:r>
                      <a:endParaRPr kumimoji="1" lang="en-US" altLang="ja-JP" sz="1200" b="0" strike="sngStrike" dirty="0">
                        <a:solidFill>
                          <a:srgbClr val="FF0000"/>
                        </a:solidFill>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747063371"/>
                  </a:ext>
                </a:extLst>
              </a:tr>
              <a:tr h="1080000">
                <a:tc rowSpan="2">
                  <a:txBody>
                    <a:bodyPr/>
                    <a:lstStyle/>
                    <a:p>
                      <a:pPr marL="0" indent="0" algn="ctr">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確認者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lumMod val="95000"/>
                      </a:schemeClr>
                    </a:solidFill>
                  </a:tcPr>
                </a:tc>
                <a:tc gridSpan="3">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776034627"/>
                  </a:ext>
                </a:extLst>
              </a:tr>
              <a:tr h="1801582">
                <a:tc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作業者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603231057"/>
                  </a:ext>
                </a:extLst>
              </a:tr>
              <a:tr h="1584000">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システム</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85711036"/>
                  </a:ext>
                </a:extLst>
              </a:tr>
            </a:tbl>
          </a:graphicData>
        </a:graphic>
      </p:graphicFrame>
      <p:sp>
        <p:nvSpPr>
          <p:cNvPr id="137" name="正方形/長方形 136">
            <a:extLst>
              <a:ext uri="{FF2B5EF4-FFF2-40B4-BE49-F238E27FC236}">
                <a16:creationId xmlns:a16="http://schemas.microsoft.com/office/drawing/2014/main" id="{B452EBEC-54E9-4A53-862A-774432DBE1F3}"/>
              </a:ext>
            </a:extLst>
          </p:cNvPr>
          <p:cNvSpPr/>
          <p:nvPr/>
        </p:nvSpPr>
        <p:spPr>
          <a:xfrm>
            <a:off x="1702785" y="3022144"/>
            <a:ext cx="4496582" cy="957026"/>
          </a:xfrm>
          <a:prstGeom prst="rect">
            <a:avLst/>
          </a:prstGeom>
          <a:solidFill>
            <a:schemeClr val="bg1">
              <a:lumMod val="75000"/>
              <a:alpha val="20000"/>
            </a:schemeClr>
          </a:solidFill>
          <a:ln w="19050" cap="flat" cmpd="sng" algn="ctr">
            <a:noFill/>
            <a:prstDash val="solid"/>
            <a:miter lim="800000"/>
          </a:ln>
          <a:effectLst/>
        </p:spPr>
        <p:txBody>
          <a:bodyPr wrap="none" lIns="0" tIns="36000" rIns="0" bIns="36000" rtlCol="0" anchor="t"/>
          <a:lstStyle/>
          <a:p>
            <a:pPr algn="ctr"/>
            <a:endParaRPr kumimoji="0" lang="ja-JP" altLang="en-US" sz="1000" kern="0" dirty="0">
              <a:solidFill>
                <a:prstClr val="black"/>
              </a:solidFill>
              <a:latin typeface="Meiryo UI"/>
              <a:ea typeface="Meiryo UI"/>
              <a:cs typeface="Arial" pitchFamily="34" charset="0"/>
            </a:endParaRPr>
          </a:p>
        </p:txBody>
      </p:sp>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ja-JP" altLang="en-US" dirty="0">
                <a:latin typeface="Meiryo UI" panose="020B0604030504040204" pitchFamily="50" charset="-128"/>
                <a:ea typeface="Meiryo UI" panose="020B0604030504040204" pitchFamily="50" charset="-128"/>
              </a:rPr>
              <a:t>業務フロー</a:t>
            </a:r>
            <a:br>
              <a:rPr lang="en-US" altLang="ja-JP" dirty="0">
                <a:latin typeface="Meiryo UI" panose="020B0604030504040204" pitchFamily="50" charset="-128"/>
                <a:ea typeface="Meiryo UI" panose="020B0604030504040204" pitchFamily="50" charset="-128"/>
              </a:rPr>
            </a:br>
            <a:r>
              <a:rPr lang="en-US" altLang="ja-JP" dirty="0">
                <a:latin typeface="Meiryo UI" panose="020B0604030504040204" pitchFamily="50" charset="-128"/>
                <a:ea typeface="Meiryo UI" panose="020B0604030504040204" pitchFamily="50" charset="-128"/>
              </a:rPr>
              <a:t>FIP</a:t>
            </a:r>
            <a:r>
              <a:rPr lang="ja-JP" altLang="en-US" dirty="0">
                <a:latin typeface="Meiryo UI" panose="020B0604030504040204" pitchFamily="50" charset="-128"/>
                <a:ea typeface="Meiryo UI" panose="020B0604030504040204" pitchFamily="50" charset="-128"/>
              </a:rPr>
              <a:t>：</a:t>
            </a:r>
            <a:r>
              <a:rPr lang="en-US" altLang="ja-JP" dirty="0">
                <a:latin typeface="Meiryo UI" panose="020B0604030504040204" pitchFamily="50" charset="-128"/>
                <a:ea typeface="Meiryo UI" panose="020B0604030504040204" pitchFamily="50" charset="-128"/>
              </a:rPr>
              <a:t>FIP</a:t>
            </a:r>
            <a:r>
              <a:rPr lang="ja-JP" altLang="en-US" dirty="0">
                <a:latin typeface="Meiryo UI" panose="020B0604030504040204" pitchFamily="50" charset="-128"/>
                <a:ea typeface="Meiryo UI" panose="020B0604030504040204" pitchFamily="50" charset="-128"/>
              </a:rPr>
              <a:t>交付金</a:t>
            </a:r>
            <a:r>
              <a:rPr lang="ja-JP" altLang="en-US" dirty="0">
                <a:latin typeface="Meiryo UI" panose="020B0604030504040204" pitchFamily="50" charset="-128"/>
                <a:ea typeface="Meiryo UI" panose="020B0604030504040204" pitchFamily="50" charset="-128"/>
                <a:cs typeface="Arial" panose="020B0604020202020204" pitchFamily="34" charset="0"/>
              </a:rPr>
              <a:t>算定</a:t>
            </a:r>
            <a:endParaRPr kumimoji="1" lang="ja-JP" altLang="en-US" strike="sngStrike" dirty="0">
              <a:solidFill>
                <a:srgbClr val="FF0000"/>
              </a:solidFill>
              <a:latin typeface="Meiryo UI" panose="020B0604030504040204" pitchFamily="50" charset="-128"/>
              <a:ea typeface="Meiryo UI" panose="020B0604030504040204" pitchFamily="50" charset="-128"/>
            </a:endParaRPr>
          </a:p>
        </p:txBody>
      </p:sp>
      <p:grpSp>
        <p:nvGrpSpPr>
          <p:cNvPr id="76" name="グループ化 75">
            <a:extLst>
              <a:ext uri="{FF2B5EF4-FFF2-40B4-BE49-F238E27FC236}">
                <a16:creationId xmlns:a16="http://schemas.microsoft.com/office/drawing/2014/main" id="{C9F00114-B061-4792-9724-F83AFCBF714A}"/>
              </a:ext>
            </a:extLst>
          </p:cNvPr>
          <p:cNvGrpSpPr/>
          <p:nvPr/>
        </p:nvGrpSpPr>
        <p:grpSpPr>
          <a:xfrm>
            <a:off x="5989186" y="822685"/>
            <a:ext cx="3842712" cy="205890"/>
            <a:chOff x="6068600" y="822685"/>
            <a:chExt cx="3510050" cy="205890"/>
          </a:xfrm>
        </p:grpSpPr>
        <p:sp>
          <p:nvSpPr>
            <p:cNvPr id="77" name="正方形/長方形 76">
              <a:extLst>
                <a:ext uri="{FF2B5EF4-FFF2-40B4-BE49-F238E27FC236}">
                  <a16:creationId xmlns:a16="http://schemas.microsoft.com/office/drawing/2014/main" id="{500B1C3C-B15D-47EB-85A3-C3009601ABC0}"/>
                </a:ext>
              </a:extLst>
            </p:cNvPr>
            <p:cNvSpPr/>
            <p:nvPr/>
          </p:nvSpPr>
          <p:spPr>
            <a:xfrm>
              <a:off x="6506504" y="822685"/>
              <a:ext cx="1254159"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再エネ業務統合システム</a:t>
              </a:r>
            </a:p>
          </p:txBody>
        </p:sp>
        <p:sp>
          <p:nvSpPr>
            <p:cNvPr id="78" name="正方形/長方形 77">
              <a:extLst>
                <a:ext uri="{FF2B5EF4-FFF2-40B4-BE49-F238E27FC236}">
                  <a16:creationId xmlns:a16="http://schemas.microsoft.com/office/drawing/2014/main" id="{B53CF723-5138-4314-81CE-0BCD5EC57208}"/>
                </a:ext>
              </a:extLst>
            </p:cNvPr>
            <p:cNvSpPr/>
            <p:nvPr/>
          </p:nvSpPr>
          <p:spPr>
            <a:xfrm>
              <a:off x="6369354" y="853531"/>
              <a:ext cx="166154" cy="132923"/>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79" name="正方形/長方形 78">
              <a:extLst>
                <a:ext uri="{FF2B5EF4-FFF2-40B4-BE49-F238E27FC236}">
                  <a16:creationId xmlns:a16="http://schemas.microsoft.com/office/drawing/2014/main" id="{B17CD629-EB31-4B0F-ADCE-70102DEA6B42}"/>
                </a:ext>
              </a:extLst>
            </p:cNvPr>
            <p:cNvSpPr/>
            <p:nvPr/>
          </p:nvSpPr>
          <p:spPr>
            <a:xfrm>
              <a:off x="7488525" y="853531"/>
              <a:ext cx="166154" cy="132923"/>
            </a:xfrm>
            <a:prstGeom prst="rect">
              <a:avLst/>
            </a:prstGeom>
            <a:noFill/>
            <a:ln w="38100" cap="flat" cmpd="thickThin"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80" name="正方形/長方形 79">
              <a:extLst>
                <a:ext uri="{FF2B5EF4-FFF2-40B4-BE49-F238E27FC236}">
                  <a16:creationId xmlns:a16="http://schemas.microsoft.com/office/drawing/2014/main" id="{F15083F4-B3F9-4B3E-91B5-6A235BF72089}"/>
                </a:ext>
              </a:extLst>
            </p:cNvPr>
            <p:cNvSpPr/>
            <p:nvPr/>
          </p:nvSpPr>
          <p:spPr>
            <a:xfrm>
              <a:off x="7645826" y="822685"/>
              <a:ext cx="1125542"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zh-TW" altLang="en-US" sz="738" kern="0" dirty="0">
                  <a:latin typeface="Meiryo UI"/>
                  <a:ea typeface="Meiryo UI"/>
                  <a:cs typeface="Arial" pitchFamily="34" charset="0"/>
                </a:rPr>
                <a:t>業務詳細仕様</a:t>
              </a:r>
              <a:r>
                <a:rPr kumimoji="0" lang="ja-JP" altLang="en-US" sz="738" kern="0" dirty="0">
                  <a:latin typeface="Meiryo UI"/>
                  <a:ea typeface="Meiryo UI"/>
                  <a:cs typeface="Arial" pitchFamily="34" charset="0"/>
                </a:rPr>
                <a:t>の対象</a:t>
              </a:r>
            </a:p>
          </p:txBody>
        </p:sp>
        <p:sp>
          <p:nvSpPr>
            <p:cNvPr id="81" name="正方形/長方形 80">
              <a:extLst>
                <a:ext uri="{FF2B5EF4-FFF2-40B4-BE49-F238E27FC236}">
                  <a16:creationId xmlns:a16="http://schemas.microsoft.com/office/drawing/2014/main" id="{088A8043-1439-4B51-B952-AC8A74545FEA}"/>
                </a:ext>
              </a:extLst>
            </p:cNvPr>
            <p:cNvSpPr/>
            <p:nvPr/>
          </p:nvSpPr>
          <p:spPr>
            <a:xfrm>
              <a:off x="6068600" y="822685"/>
              <a:ext cx="299077" cy="198871"/>
            </a:xfrm>
            <a:prstGeom prst="rect">
              <a:avLst/>
            </a:prstGeom>
            <a:noFill/>
          </p:spPr>
          <p:txBody>
            <a:bodyPr wrap="none">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r>
                <a:rPr kumimoji="0" lang="ja-JP" altLang="en-US" sz="738" kern="0" dirty="0">
                  <a:latin typeface="Meiryo UI"/>
                  <a:ea typeface="Meiryo UI"/>
                  <a:cs typeface="Arial" pitchFamily="34" charset="0"/>
                </a:rPr>
                <a:t>凡例</a:t>
              </a:r>
            </a:p>
          </p:txBody>
        </p:sp>
        <p:sp>
          <p:nvSpPr>
            <p:cNvPr id="82" name="フローチャート: 定義済み処理 81">
              <a:extLst>
                <a:ext uri="{FF2B5EF4-FFF2-40B4-BE49-F238E27FC236}">
                  <a16:creationId xmlns:a16="http://schemas.microsoft.com/office/drawing/2014/main" id="{AF93B2D9-F8FE-4D4D-B5F0-F16205E1CD0C}"/>
                </a:ext>
              </a:extLst>
            </p:cNvPr>
            <p:cNvSpPr/>
            <p:nvPr/>
          </p:nvSpPr>
          <p:spPr>
            <a:xfrm>
              <a:off x="8579834" y="853531"/>
              <a:ext cx="237359" cy="144000"/>
            </a:xfrm>
            <a:prstGeom prst="flowChartPredefinedProcess">
              <a:avLst/>
            </a:prstGeom>
            <a:noFill/>
            <a:ln w="19050" cap="flat" cmpd="sng" algn="ctr">
              <a:solidFill>
                <a:sysClr val="window" lastClr="FFFFFF">
                  <a:lumMod val="65000"/>
                </a:sysClr>
              </a:solidFill>
              <a:prstDash val="solid"/>
              <a:miter lim="800000"/>
            </a:ln>
            <a:effectLst/>
          </p:spPr>
          <p:txBody>
            <a:bodyPr wrap="none" lIns="0" tIns="33231" rIns="0" bIns="33231" rtlCol="0" anchor="ctr"/>
            <a:lstStyle/>
            <a:p>
              <a:pPr algn="ctr"/>
              <a:endParaRPr kumimoji="0" lang="ja-JP" altLang="en-US" sz="800" kern="0" dirty="0">
                <a:latin typeface="Meiryo UI" panose="020B0604030504040204" pitchFamily="50" charset="-128"/>
                <a:ea typeface="Meiryo UI" panose="020B0604030504040204" pitchFamily="50" charset="-128"/>
                <a:cs typeface="Arial" pitchFamily="34" charset="0"/>
              </a:endParaRPr>
            </a:p>
          </p:txBody>
        </p:sp>
        <p:sp>
          <p:nvSpPr>
            <p:cNvPr id="83" name="正方形/長方形 82">
              <a:extLst>
                <a:ext uri="{FF2B5EF4-FFF2-40B4-BE49-F238E27FC236}">
                  <a16:creationId xmlns:a16="http://schemas.microsoft.com/office/drawing/2014/main" id="{3FA3E078-2F47-487B-946B-092D3DFFE5A8}"/>
                </a:ext>
              </a:extLst>
            </p:cNvPr>
            <p:cNvSpPr/>
            <p:nvPr/>
          </p:nvSpPr>
          <p:spPr>
            <a:xfrm>
              <a:off x="8795264" y="822685"/>
              <a:ext cx="783386"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他業務プロセス</a:t>
              </a:r>
            </a:p>
          </p:txBody>
        </p:sp>
      </p:grpSp>
      <p:sp>
        <p:nvSpPr>
          <p:cNvPr id="62" name="ドーナツ 24">
            <a:extLst>
              <a:ext uri="{FF2B5EF4-FFF2-40B4-BE49-F238E27FC236}">
                <a16:creationId xmlns:a16="http://schemas.microsoft.com/office/drawing/2014/main" id="{2328CE9B-9257-4E50-9618-2B4505A1F291}"/>
              </a:ext>
            </a:extLst>
          </p:cNvPr>
          <p:cNvSpPr/>
          <p:nvPr/>
        </p:nvSpPr>
        <p:spPr bwMode="auto">
          <a:xfrm>
            <a:off x="1283322" y="4260953"/>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START</a:t>
            </a:r>
            <a:endParaRPr kumimoji="0" lang="ja-JP" altLang="en-US" sz="700" kern="0" dirty="0">
              <a:latin typeface="Meiryo UI"/>
              <a:ea typeface="Meiryo UI"/>
              <a:cs typeface="Tahoma" pitchFamily="34" charset="0"/>
            </a:endParaRPr>
          </a:p>
        </p:txBody>
      </p:sp>
      <p:cxnSp>
        <p:nvCxnSpPr>
          <p:cNvPr id="63" name="直線矢印コネクタ 62">
            <a:extLst>
              <a:ext uri="{FF2B5EF4-FFF2-40B4-BE49-F238E27FC236}">
                <a16:creationId xmlns:a16="http://schemas.microsoft.com/office/drawing/2014/main" id="{DC1213BA-00A7-415D-974B-CA1F21A0C9AD}"/>
              </a:ext>
            </a:extLst>
          </p:cNvPr>
          <p:cNvCxnSpPr>
            <a:cxnSpLocks/>
            <a:stCxn id="62" idx="6"/>
            <a:endCxn id="75" idx="1"/>
          </p:cNvCxnSpPr>
          <p:nvPr/>
        </p:nvCxnSpPr>
        <p:spPr>
          <a:xfrm flipV="1">
            <a:off x="1672053" y="4441526"/>
            <a:ext cx="161480" cy="2715"/>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69" name="直線矢印コネクタ 68">
            <a:extLst>
              <a:ext uri="{FF2B5EF4-FFF2-40B4-BE49-F238E27FC236}">
                <a16:creationId xmlns:a16="http://schemas.microsoft.com/office/drawing/2014/main" id="{AB1ED038-1C1F-4267-B243-470F00A8A493}"/>
              </a:ext>
            </a:extLst>
          </p:cNvPr>
          <p:cNvCxnSpPr>
            <a:cxnSpLocks/>
            <a:stCxn id="72" idx="0"/>
            <a:endCxn id="75" idx="2"/>
          </p:cNvCxnSpPr>
          <p:nvPr/>
        </p:nvCxnSpPr>
        <p:spPr>
          <a:xfrm flipH="1" flipV="1">
            <a:off x="2200733" y="4664726"/>
            <a:ext cx="2591" cy="1175896"/>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70" name="グループ化 69">
            <a:extLst>
              <a:ext uri="{FF2B5EF4-FFF2-40B4-BE49-F238E27FC236}">
                <a16:creationId xmlns:a16="http://schemas.microsoft.com/office/drawing/2014/main" id="{A0833CC9-DA1E-4410-A865-EF6B7AC7B36D}"/>
              </a:ext>
            </a:extLst>
          </p:cNvPr>
          <p:cNvGrpSpPr/>
          <p:nvPr/>
        </p:nvGrpSpPr>
        <p:grpSpPr>
          <a:xfrm>
            <a:off x="2076189" y="5836819"/>
            <a:ext cx="254269" cy="450827"/>
            <a:chOff x="2515451" y="5897715"/>
            <a:chExt cx="254269" cy="450827"/>
          </a:xfrm>
        </p:grpSpPr>
        <p:sp>
          <p:nvSpPr>
            <p:cNvPr id="71" name="Freeform 266">
              <a:extLst>
                <a:ext uri="{FF2B5EF4-FFF2-40B4-BE49-F238E27FC236}">
                  <a16:creationId xmlns:a16="http://schemas.microsoft.com/office/drawing/2014/main" id="{790A0DE2-4251-464D-9040-D48C9DB62AEA}"/>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72" name="正方形/長方形 36">
              <a:extLst>
                <a:ext uri="{FF2B5EF4-FFF2-40B4-BE49-F238E27FC236}">
                  <a16:creationId xmlns:a16="http://schemas.microsoft.com/office/drawing/2014/main" id="{2EF5C71A-81AA-4128-8B93-86650315F6E9}"/>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73" name="正方形/長方形 72">
            <a:extLst>
              <a:ext uri="{FF2B5EF4-FFF2-40B4-BE49-F238E27FC236}">
                <a16:creationId xmlns:a16="http://schemas.microsoft.com/office/drawing/2014/main" id="{E5B9B107-95EB-4D51-97E2-4140F7A486D9}"/>
              </a:ext>
            </a:extLst>
          </p:cNvPr>
          <p:cNvSpPr/>
          <p:nvPr/>
        </p:nvSpPr>
        <p:spPr>
          <a:xfrm>
            <a:off x="2144971" y="6209238"/>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grpSp>
        <p:nvGrpSpPr>
          <p:cNvPr id="94" name="グループ化 93">
            <a:extLst>
              <a:ext uri="{FF2B5EF4-FFF2-40B4-BE49-F238E27FC236}">
                <a16:creationId xmlns:a16="http://schemas.microsoft.com/office/drawing/2014/main" id="{24071091-7AA4-4834-8665-36820CDE892C}"/>
              </a:ext>
            </a:extLst>
          </p:cNvPr>
          <p:cNvGrpSpPr/>
          <p:nvPr/>
        </p:nvGrpSpPr>
        <p:grpSpPr>
          <a:xfrm>
            <a:off x="3828405" y="5836819"/>
            <a:ext cx="254269" cy="450827"/>
            <a:chOff x="2515451" y="5897715"/>
            <a:chExt cx="254269" cy="450827"/>
          </a:xfrm>
        </p:grpSpPr>
        <p:sp>
          <p:nvSpPr>
            <p:cNvPr id="95" name="Freeform 266">
              <a:extLst>
                <a:ext uri="{FF2B5EF4-FFF2-40B4-BE49-F238E27FC236}">
                  <a16:creationId xmlns:a16="http://schemas.microsoft.com/office/drawing/2014/main" id="{2A188083-56E3-40DA-862F-BF2E0772A58B}"/>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96" name="正方形/長方形 36">
              <a:extLst>
                <a:ext uri="{FF2B5EF4-FFF2-40B4-BE49-F238E27FC236}">
                  <a16:creationId xmlns:a16="http://schemas.microsoft.com/office/drawing/2014/main" id="{F7E81E4D-0F68-4314-B0A0-D82F2C579B86}"/>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00" name="正方形/長方形 99">
            <a:extLst>
              <a:ext uri="{FF2B5EF4-FFF2-40B4-BE49-F238E27FC236}">
                <a16:creationId xmlns:a16="http://schemas.microsoft.com/office/drawing/2014/main" id="{0BB915D8-5936-4A06-AB36-38CE24084079}"/>
              </a:ext>
            </a:extLst>
          </p:cNvPr>
          <p:cNvSpPr/>
          <p:nvPr/>
        </p:nvSpPr>
        <p:spPr>
          <a:xfrm>
            <a:off x="3883539" y="6209238"/>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101" name="直線矢印コネクタ 100">
            <a:extLst>
              <a:ext uri="{FF2B5EF4-FFF2-40B4-BE49-F238E27FC236}">
                <a16:creationId xmlns:a16="http://schemas.microsoft.com/office/drawing/2014/main" id="{D51F1131-631B-4FE2-B8AC-E26D850E00E3}"/>
              </a:ext>
            </a:extLst>
          </p:cNvPr>
          <p:cNvCxnSpPr>
            <a:cxnSpLocks/>
            <a:stCxn id="96" idx="0"/>
            <a:endCxn id="86" idx="2"/>
          </p:cNvCxnSpPr>
          <p:nvPr/>
        </p:nvCxnSpPr>
        <p:spPr>
          <a:xfrm flipH="1" flipV="1">
            <a:off x="3937319" y="4664726"/>
            <a:ext cx="18221" cy="1175896"/>
          </a:xfrm>
          <a:prstGeom prst="straightConnector1">
            <a:avLst/>
          </a:prstGeom>
          <a:noFill/>
          <a:ln w="6350" cap="flat" cmpd="sng" algn="ctr">
            <a:solidFill>
              <a:sysClr val="window" lastClr="FFFFFF">
                <a:lumMod val="65000"/>
              </a:sysClr>
            </a:solidFill>
            <a:prstDash val="dash"/>
            <a:miter lim="800000"/>
            <a:tailEnd type="triangle"/>
          </a:ln>
          <a:effectLst/>
        </p:spPr>
      </p:cxnSp>
      <p:cxnSp>
        <p:nvCxnSpPr>
          <p:cNvPr id="112" name="直線矢印コネクタ 111">
            <a:extLst>
              <a:ext uri="{FF2B5EF4-FFF2-40B4-BE49-F238E27FC236}">
                <a16:creationId xmlns:a16="http://schemas.microsoft.com/office/drawing/2014/main" id="{531DE610-C79C-4785-BA4D-5D2B16437685}"/>
              </a:ext>
            </a:extLst>
          </p:cNvPr>
          <p:cNvCxnSpPr>
            <a:cxnSpLocks/>
            <a:stCxn id="115" idx="0"/>
            <a:endCxn id="89" idx="2"/>
          </p:cNvCxnSpPr>
          <p:nvPr/>
        </p:nvCxnSpPr>
        <p:spPr>
          <a:xfrm flipV="1">
            <a:off x="4798082" y="4664726"/>
            <a:ext cx="4047" cy="1175896"/>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113" name="グループ化 112">
            <a:extLst>
              <a:ext uri="{FF2B5EF4-FFF2-40B4-BE49-F238E27FC236}">
                <a16:creationId xmlns:a16="http://schemas.microsoft.com/office/drawing/2014/main" id="{28DA1124-F804-421C-A317-DCCB4E0B4565}"/>
              </a:ext>
            </a:extLst>
          </p:cNvPr>
          <p:cNvGrpSpPr/>
          <p:nvPr/>
        </p:nvGrpSpPr>
        <p:grpSpPr>
          <a:xfrm>
            <a:off x="4670947" y="5836819"/>
            <a:ext cx="254269" cy="450827"/>
            <a:chOff x="2515451" y="5897715"/>
            <a:chExt cx="254269" cy="450827"/>
          </a:xfrm>
        </p:grpSpPr>
        <p:sp>
          <p:nvSpPr>
            <p:cNvPr id="114" name="Freeform 266">
              <a:extLst>
                <a:ext uri="{FF2B5EF4-FFF2-40B4-BE49-F238E27FC236}">
                  <a16:creationId xmlns:a16="http://schemas.microsoft.com/office/drawing/2014/main" id="{A6C7951E-CFC8-437B-841A-9103A8242EA6}"/>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dirty="0">
                <a:latin typeface="Arial"/>
                <a:ea typeface="Meiryo UI"/>
              </a:endParaRPr>
            </a:p>
          </p:txBody>
        </p:sp>
        <p:sp>
          <p:nvSpPr>
            <p:cNvPr id="115" name="正方形/長方形 36">
              <a:extLst>
                <a:ext uri="{FF2B5EF4-FFF2-40B4-BE49-F238E27FC236}">
                  <a16:creationId xmlns:a16="http://schemas.microsoft.com/office/drawing/2014/main" id="{15809C82-6AAD-4FA8-A7DF-4C4177ED447A}"/>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16" name="正方形/長方形 115">
            <a:extLst>
              <a:ext uri="{FF2B5EF4-FFF2-40B4-BE49-F238E27FC236}">
                <a16:creationId xmlns:a16="http://schemas.microsoft.com/office/drawing/2014/main" id="{3BB31009-C2DE-4270-B4D7-B1F10DDD20B8}"/>
              </a:ext>
            </a:extLst>
          </p:cNvPr>
          <p:cNvSpPr/>
          <p:nvPr/>
        </p:nvSpPr>
        <p:spPr>
          <a:xfrm>
            <a:off x="4726081" y="6209238"/>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132" name="直線矢印コネクタ 131">
            <a:extLst>
              <a:ext uri="{FF2B5EF4-FFF2-40B4-BE49-F238E27FC236}">
                <a16:creationId xmlns:a16="http://schemas.microsoft.com/office/drawing/2014/main" id="{1F948A7B-873C-4964-8B1D-52B242D92D5A}"/>
              </a:ext>
            </a:extLst>
          </p:cNvPr>
          <p:cNvCxnSpPr>
            <a:cxnSpLocks/>
            <a:stCxn id="89" idx="3"/>
            <a:endCxn id="66" idx="1"/>
          </p:cNvCxnSpPr>
          <p:nvPr/>
        </p:nvCxnSpPr>
        <p:spPr>
          <a:xfrm flipV="1">
            <a:off x="5169329" y="4439426"/>
            <a:ext cx="128990" cy="2100"/>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145" name="直線矢印コネクタ 144">
            <a:extLst>
              <a:ext uri="{FF2B5EF4-FFF2-40B4-BE49-F238E27FC236}">
                <a16:creationId xmlns:a16="http://schemas.microsoft.com/office/drawing/2014/main" id="{4E28B763-A490-4709-A056-FCBBBAC5605D}"/>
              </a:ext>
            </a:extLst>
          </p:cNvPr>
          <p:cNvCxnSpPr>
            <a:cxnSpLocks/>
            <a:stCxn id="148" idx="0"/>
            <a:endCxn id="66" idx="2"/>
          </p:cNvCxnSpPr>
          <p:nvPr/>
        </p:nvCxnSpPr>
        <p:spPr>
          <a:xfrm flipH="1" flipV="1">
            <a:off x="5665519" y="4662626"/>
            <a:ext cx="1229" cy="1177996"/>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146" name="グループ化 145">
            <a:extLst>
              <a:ext uri="{FF2B5EF4-FFF2-40B4-BE49-F238E27FC236}">
                <a16:creationId xmlns:a16="http://schemas.microsoft.com/office/drawing/2014/main" id="{15B92E10-D9F9-4E76-8B56-B90E5B23E280}"/>
              </a:ext>
            </a:extLst>
          </p:cNvPr>
          <p:cNvGrpSpPr/>
          <p:nvPr/>
        </p:nvGrpSpPr>
        <p:grpSpPr>
          <a:xfrm>
            <a:off x="5539613" y="5836819"/>
            <a:ext cx="254269" cy="450827"/>
            <a:chOff x="2515451" y="5897715"/>
            <a:chExt cx="254269" cy="450827"/>
          </a:xfrm>
        </p:grpSpPr>
        <p:sp>
          <p:nvSpPr>
            <p:cNvPr id="147" name="Freeform 266">
              <a:extLst>
                <a:ext uri="{FF2B5EF4-FFF2-40B4-BE49-F238E27FC236}">
                  <a16:creationId xmlns:a16="http://schemas.microsoft.com/office/drawing/2014/main" id="{5EF62042-0D34-4F7D-912B-9ABD16C0C265}"/>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dirty="0">
                <a:latin typeface="Arial"/>
                <a:ea typeface="Meiryo UI"/>
              </a:endParaRPr>
            </a:p>
          </p:txBody>
        </p:sp>
        <p:sp>
          <p:nvSpPr>
            <p:cNvPr id="148" name="正方形/長方形 36">
              <a:extLst>
                <a:ext uri="{FF2B5EF4-FFF2-40B4-BE49-F238E27FC236}">
                  <a16:creationId xmlns:a16="http://schemas.microsoft.com/office/drawing/2014/main" id="{EA2ADC6B-7108-488B-B859-BF9B017918EA}"/>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49" name="正方形/長方形 148">
            <a:extLst>
              <a:ext uri="{FF2B5EF4-FFF2-40B4-BE49-F238E27FC236}">
                <a16:creationId xmlns:a16="http://schemas.microsoft.com/office/drawing/2014/main" id="{D2105282-4951-41CD-8EAC-A9A5643C339A}"/>
              </a:ext>
            </a:extLst>
          </p:cNvPr>
          <p:cNvSpPr/>
          <p:nvPr/>
        </p:nvSpPr>
        <p:spPr>
          <a:xfrm>
            <a:off x="5607447" y="6209238"/>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grpSp>
        <p:nvGrpSpPr>
          <p:cNvPr id="65" name="グループ化 64">
            <a:extLst>
              <a:ext uri="{FF2B5EF4-FFF2-40B4-BE49-F238E27FC236}">
                <a16:creationId xmlns:a16="http://schemas.microsoft.com/office/drawing/2014/main" id="{2AC030F2-56DC-4C61-A82A-112E9C511EA7}"/>
              </a:ext>
            </a:extLst>
          </p:cNvPr>
          <p:cNvGrpSpPr/>
          <p:nvPr/>
        </p:nvGrpSpPr>
        <p:grpSpPr>
          <a:xfrm>
            <a:off x="5298319" y="4050399"/>
            <a:ext cx="734400" cy="612227"/>
            <a:chOff x="2491032" y="3449261"/>
            <a:chExt cx="734400" cy="612227"/>
          </a:xfrm>
        </p:grpSpPr>
        <p:sp>
          <p:nvSpPr>
            <p:cNvPr id="66" name="正方形/長方形 65">
              <a:extLst>
                <a:ext uri="{FF2B5EF4-FFF2-40B4-BE49-F238E27FC236}">
                  <a16:creationId xmlns:a16="http://schemas.microsoft.com/office/drawing/2014/main" id="{06C473E9-0B75-43EB-98D0-DF6776F1F041}"/>
                </a:ext>
              </a:extLst>
            </p:cNvPr>
            <p:cNvSpPr/>
            <p:nvPr/>
          </p:nvSpPr>
          <p:spPr>
            <a:xfrm>
              <a:off x="2491032" y="3615088"/>
              <a:ext cx="734400"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供給電力量</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の登録確認</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67" name="テキスト ボックス 66">
              <a:extLst>
                <a:ext uri="{FF2B5EF4-FFF2-40B4-BE49-F238E27FC236}">
                  <a16:creationId xmlns:a16="http://schemas.microsoft.com/office/drawing/2014/main" id="{0064EB9C-1DB1-4E97-BDE6-B8AEB8D4154F}"/>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05</a:t>
              </a:r>
              <a:endParaRPr lang="ja-JP" altLang="en-US" sz="800" dirty="0">
                <a:latin typeface="Meiryo UI" panose="020B0604030504040204" pitchFamily="50" charset="-128"/>
                <a:ea typeface="Meiryo UI" panose="020B0604030504040204" pitchFamily="50" charset="-128"/>
              </a:endParaRPr>
            </a:p>
          </p:txBody>
        </p:sp>
      </p:grpSp>
      <p:grpSp>
        <p:nvGrpSpPr>
          <p:cNvPr id="74" name="グループ化 73">
            <a:extLst>
              <a:ext uri="{FF2B5EF4-FFF2-40B4-BE49-F238E27FC236}">
                <a16:creationId xmlns:a16="http://schemas.microsoft.com/office/drawing/2014/main" id="{AD928FE2-8AC0-4540-B234-A12EC5ED642D}"/>
              </a:ext>
            </a:extLst>
          </p:cNvPr>
          <p:cNvGrpSpPr/>
          <p:nvPr/>
        </p:nvGrpSpPr>
        <p:grpSpPr>
          <a:xfrm>
            <a:off x="1833533" y="4052499"/>
            <a:ext cx="734400" cy="612227"/>
            <a:chOff x="2491032" y="3449261"/>
            <a:chExt cx="734400" cy="612227"/>
          </a:xfrm>
        </p:grpSpPr>
        <p:sp>
          <p:nvSpPr>
            <p:cNvPr id="75" name="正方形/長方形 74">
              <a:extLst>
                <a:ext uri="{FF2B5EF4-FFF2-40B4-BE49-F238E27FC236}">
                  <a16:creationId xmlns:a16="http://schemas.microsoft.com/office/drawing/2014/main" id="{EB89172D-2959-4DAD-A2CD-88A685D0D926}"/>
                </a:ext>
              </a:extLst>
            </p:cNvPr>
            <p:cNvSpPr/>
            <p:nvPr/>
          </p:nvSpPr>
          <p:spPr>
            <a:xfrm>
              <a:off x="2491032"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事業計画認定情報</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の登録確認</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84" name="テキスト ボックス 83">
              <a:extLst>
                <a:ext uri="{FF2B5EF4-FFF2-40B4-BE49-F238E27FC236}">
                  <a16:creationId xmlns:a16="http://schemas.microsoft.com/office/drawing/2014/main" id="{3DD88600-8D98-4CB4-BD18-E5C15F6160F4}"/>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01</a:t>
              </a:r>
              <a:endParaRPr lang="ja-JP" altLang="en-US" sz="800" dirty="0">
                <a:latin typeface="Meiryo UI" panose="020B0604030504040204" pitchFamily="50" charset="-128"/>
                <a:ea typeface="Meiryo UI" panose="020B0604030504040204" pitchFamily="50" charset="-128"/>
              </a:endParaRPr>
            </a:p>
          </p:txBody>
        </p:sp>
      </p:grpSp>
      <p:grpSp>
        <p:nvGrpSpPr>
          <p:cNvPr id="85" name="グループ化 84">
            <a:extLst>
              <a:ext uri="{FF2B5EF4-FFF2-40B4-BE49-F238E27FC236}">
                <a16:creationId xmlns:a16="http://schemas.microsoft.com/office/drawing/2014/main" id="{A1A80ACC-F959-4416-A138-8045C6E5E098}"/>
              </a:ext>
            </a:extLst>
          </p:cNvPr>
          <p:cNvGrpSpPr/>
          <p:nvPr/>
        </p:nvGrpSpPr>
        <p:grpSpPr>
          <a:xfrm>
            <a:off x="3570119" y="4052499"/>
            <a:ext cx="734400" cy="612227"/>
            <a:chOff x="2491032" y="3449261"/>
            <a:chExt cx="734400" cy="612227"/>
          </a:xfrm>
        </p:grpSpPr>
        <p:sp>
          <p:nvSpPr>
            <p:cNvPr id="86" name="正方形/長方形 85">
              <a:extLst>
                <a:ext uri="{FF2B5EF4-FFF2-40B4-BE49-F238E27FC236}">
                  <a16:creationId xmlns:a16="http://schemas.microsoft.com/office/drawing/2014/main" id="{02B92200-52B2-45B3-8E6E-026B8DC67F95}"/>
                </a:ext>
              </a:extLst>
            </p:cNvPr>
            <p:cNvSpPr/>
            <p:nvPr/>
          </p:nvSpPr>
          <p:spPr>
            <a:xfrm>
              <a:off x="2491032" y="3615088"/>
              <a:ext cx="734400"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33231" rIns="0" bIns="33231" rtlCol="0" anchor="ctr"/>
            <a:lstStyle/>
            <a:p>
              <a:pPr algn="ctr"/>
              <a:r>
                <a:rPr kumimoji="0" lang="en-US" altLang="ja-JP" sz="800" kern="0" dirty="0">
                  <a:latin typeface="Meiryo UI" panose="020B0604030504040204" pitchFamily="50" charset="-128"/>
                  <a:ea typeface="Meiryo UI" panose="020B0604030504040204" pitchFamily="50" charset="-128"/>
                  <a:cs typeface="Arial" pitchFamily="34" charset="0"/>
                </a:rPr>
                <a:t>JEPX</a:t>
              </a:r>
              <a:r>
                <a:rPr kumimoji="0" lang="ja-JP" altLang="en-US" sz="800" kern="0" dirty="0">
                  <a:latin typeface="Meiryo UI" panose="020B0604030504040204" pitchFamily="50" charset="-128"/>
                  <a:ea typeface="Meiryo UI" panose="020B0604030504040204" pitchFamily="50" charset="-128"/>
                  <a:cs typeface="Arial" pitchFamily="34" charset="0"/>
                </a:rPr>
                <a:t>スポット・</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時間前・市場価格</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［当月度</a:t>
              </a:r>
              <a:r>
                <a:rPr kumimoji="0" lang="en-US" altLang="ja-JP" sz="800" kern="0" dirty="0">
                  <a:latin typeface="Meiryo UI" panose="020B0604030504040204" pitchFamily="50" charset="-128"/>
                  <a:ea typeface="Meiryo UI" panose="020B0604030504040204" pitchFamily="50" charset="-128"/>
                  <a:cs typeface="Arial" pitchFamily="34" charset="0"/>
                </a:rPr>
                <a:t>]</a:t>
              </a:r>
              <a:r>
                <a:rPr kumimoji="0" lang="ja-JP" altLang="en-US" sz="800" kern="0" dirty="0">
                  <a:latin typeface="Meiryo UI" panose="020B0604030504040204" pitchFamily="50" charset="-128"/>
                  <a:ea typeface="Meiryo UI" panose="020B0604030504040204" pitchFamily="50" charset="-128"/>
                  <a:cs typeface="Arial" pitchFamily="34" charset="0"/>
                </a:rPr>
                <a:t>の</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登録確認</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87" name="テキスト ボックス 86">
              <a:extLst>
                <a:ext uri="{FF2B5EF4-FFF2-40B4-BE49-F238E27FC236}">
                  <a16:creationId xmlns:a16="http://schemas.microsoft.com/office/drawing/2014/main" id="{F52C62B3-DAFF-4B91-99BB-3781521E436F}"/>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03</a:t>
              </a:r>
              <a:endParaRPr lang="ja-JP" altLang="en-US" sz="800" dirty="0">
                <a:latin typeface="Meiryo UI" panose="020B0604030504040204" pitchFamily="50" charset="-128"/>
                <a:ea typeface="Meiryo UI" panose="020B0604030504040204" pitchFamily="50" charset="-128"/>
              </a:endParaRPr>
            </a:p>
          </p:txBody>
        </p:sp>
      </p:grpSp>
      <p:grpSp>
        <p:nvGrpSpPr>
          <p:cNvPr id="88" name="グループ化 87">
            <a:extLst>
              <a:ext uri="{FF2B5EF4-FFF2-40B4-BE49-F238E27FC236}">
                <a16:creationId xmlns:a16="http://schemas.microsoft.com/office/drawing/2014/main" id="{86E79365-4E16-4D64-A41A-9DE6856973A1}"/>
              </a:ext>
            </a:extLst>
          </p:cNvPr>
          <p:cNvGrpSpPr/>
          <p:nvPr/>
        </p:nvGrpSpPr>
        <p:grpSpPr>
          <a:xfrm>
            <a:off x="4434929" y="4052499"/>
            <a:ext cx="734400" cy="612227"/>
            <a:chOff x="2491032" y="3449261"/>
            <a:chExt cx="734400" cy="612227"/>
          </a:xfrm>
        </p:grpSpPr>
        <p:sp>
          <p:nvSpPr>
            <p:cNvPr id="89" name="正方形/長方形 88">
              <a:extLst>
                <a:ext uri="{FF2B5EF4-FFF2-40B4-BE49-F238E27FC236}">
                  <a16:creationId xmlns:a16="http://schemas.microsoft.com/office/drawing/2014/main" id="{54585031-61E7-4015-8C2E-26666CE6DFEB}"/>
                </a:ext>
              </a:extLst>
            </p:cNvPr>
            <p:cNvSpPr/>
            <p:nvPr/>
          </p:nvSpPr>
          <p:spPr>
            <a:xfrm>
              <a:off x="2491032" y="3615088"/>
              <a:ext cx="734400"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33231" rIns="0" bIns="33231" rtlCol="0" anchor="ctr"/>
            <a:lstStyle/>
            <a:p>
              <a:pPr algn="ctr"/>
              <a:r>
                <a:rPr kumimoji="0" lang="en-US" altLang="ja-JP" sz="800" kern="0" dirty="0">
                  <a:latin typeface="Meiryo UI" panose="020B0604030504040204" pitchFamily="50" charset="-128"/>
                  <a:ea typeface="Meiryo UI" panose="020B0604030504040204" pitchFamily="50" charset="-128"/>
                  <a:cs typeface="Arial" pitchFamily="34" charset="0"/>
                </a:rPr>
                <a:t>JEPX</a:t>
              </a:r>
              <a:r>
                <a:rPr kumimoji="0" lang="ja-JP" altLang="en-US" sz="800" kern="0" dirty="0">
                  <a:latin typeface="Meiryo UI" panose="020B0604030504040204" pitchFamily="50" charset="-128"/>
                  <a:ea typeface="Meiryo UI" panose="020B0604030504040204" pitchFamily="50" charset="-128"/>
                  <a:cs typeface="Arial" pitchFamily="34" charset="0"/>
                </a:rPr>
                <a:t>非化石価値</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取引市場価格の</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登録確認</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90" name="テキスト ボックス 89">
              <a:extLst>
                <a:ext uri="{FF2B5EF4-FFF2-40B4-BE49-F238E27FC236}">
                  <a16:creationId xmlns:a16="http://schemas.microsoft.com/office/drawing/2014/main" id="{CDB8F272-2FED-4BC9-AA55-4032A2588EBB}"/>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04</a:t>
              </a:r>
              <a:endParaRPr lang="ja-JP" altLang="en-US" sz="800" dirty="0">
                <a:latin typeface="Meiryo UI" panose="020B0604030504040204" pitchFamily="50" charset="-128"/>
                <a:ea typeface="Meiryo UI" panose="020B0604030504040204" pitchFamily="50" charset="-128"/>
              </a:endParaRPr>
            </a:p>
          </p:txBody>
        </p:sp>
      </p:grpSp>
      <p:cxnSp>
        <p:nvCxnSpPr>
          <p:cNvPr id="98" name="直線矢印コネクタ 97">
            <a:extLst>
              <a:ext uri="{FF2B5EF4-FFF2-40B4-BE49-F238E27FC236}">
                <a16:creationId xmlns:a16="http://schemas.microsoft.com/office/drawing/2014/main" id="{55706D07-9750-49FE-8A84-36E9EF8D019A}"/>
              </a:ext>
            </a:extLst>
          </p:cNvPr>
          <p:cNvCxnSpPr>
            <a:cxnSpLocks/>
            <a:stCxn id="75" idx="3"/>
            <a:endCxn id="162" idx="1"/>
          </p:cNvCxnSpPr>
          <p:nvPr/>
        </p:nvCxnSpPr>
        <p:spPr>
          <a:xfrm flipV="1">
            <a:off x="2567933" y="4430901"/>
            <a:ext cx="140385" cy="10625"/>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99" name="直線矢印コネクタ 98">
            <a:extLst>
              <a:ext uri="{FF2B5EF4-FFF2-40B4-BE49-F238E27FC236}">
                <a16:creationId xmlns:a16="http://schemas.microsoft.com/office/drawing/2014/main" id="{62E19659-240D-4ABD-91F5-0F9842D0AC9C}"/>
              </a:ext>
            </a:extLst>
          </p:cNvPr>
          <p:cNvCxnSpPr>
            <a:cxnSpLocks/>
            <a:stCxn id="86" idx="3"/>
            <a:endCxn id="89" idx="1"/>
          </p:cNvCxnSpPr>
          <p:nvPr/>
        </p:nvCxnSpPr>
        <p:spPr>
          <a:xfrm>
            <a:off x="4304519" y="4441526"/>
            <a:ext cx="130410" cy="0"/>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109" name="グループ化 108">
            <a:extLst>
              <a:ext uri="{FF2B5EF4-FFF2-40B4-BE49-F238E27FC236}">
                <a16:creationId xmlns:a16="http://schemas.microsoft.com/office/drawing/2014/main" id="{EC75E192-D878-4C61-B2BE-F2CE4937A4B6}"/>
              </a:ext>
            </a:extLst>
          </p:cNvPr>
          <p:cNvGrpSpPr/>
          <p:nvPr/>
        </p:nvGrpSpPr>
        <p:grpSpPr>
          <a:xfrm>
            <a:off x="8445269" y="3380935"/>
            <a:ext cx="734400" cy="612227"/>
            <a:chOff x="2491032" y="3449261"/>
            <a:chExt cx="734400" cy="612227"/>
          </a:xfrm>
        </p:grpSpPr>
        <p:sp>
          <p:nvSpPr>
            <p:cNvPr id="110" name="正方形/長方形 109">
              <a:extLst>
                <a:ext uri="{FF2B5EF4-FFF2-40B4-BE49-F238E27FC236}">
                  <a16:creationId xmlns:a16="http://schemas.microsoft.com/office/drawing/2014/main" id="{06C8F107-E929-42BC-8FC1-5448196A08F9}"/>
                </a:ext>
              </a:extLst>
            </p:cNvPr>
            <p:cNvSpPr/>
            <p:nvPr/>
          </p:nvSpPr>
          <p:spPr>
            <a:xfrm>
              <a:off x="2491032"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異議対象設備の</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交付金算定保留</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111" name="テキスト ボックス 110">
              <a:extLst>
                <a:ext uri="{FF2B5EF4-FFF2-40B4-BE49-F238E27FC236}">
                  <a16:creationId xmlns:a16="http://schemas.microsoft.com/office/drawing/2014/main" id="{C37E35B5-2183-407C-89F3-BB66F78CEE35}"/>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13</a:t>
              </a:r>
              <a:endParaRPr lang="ja-JP" altLang="en-US" sz="800" dirty="0">
                <a:latin typeface="Meiryo UI" panose="020B0604030504040204" pitchFamily="50" charset="-128"/>
                <a:ea typeface="Meiryo UI" panose="020B0604030504040204" pitchFamily="50" charset="-128"/>
              </a:endParaRPr>
            </a:p>
          </p:txBody>
        </p:sp>
      </p:grpSp>
      <p:cxnSp>
        <p:nvCxnSpPr>
          <p:cNvPr id="117" name="直線矢印コネクタ 116">
            <a:extLst>
              <a:ext uri="{FF2B5EF4-FFF2-40B4-BE49-F238E27FC236}">
                <a16:creationId xmlns:a16="http://schemas.microsoft.com/office/drawing/2014/main" id="{591ED7F0-0A53-4190-8FED-D07A296E2FDD}"/>
              </a:ext>
            </a:extLst>
          </p:cNvPr>
          <p:cNvCxnSpPr>
            <a:cxnSpLocks/>
            <a:stCxn id="105" idx="3"/>
            <a:endCxn id="152" idx="1"/>
          </p:cNvCxnSpPr>
          <p:nvPr/>
        </p:nvCxnSpPr>
        <p:spPr>
          <a:xfrm>
            <a:off x="6646145" y="4434506"/>
            <a:ext cx="169702" cy="4920"/>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120" name="ひし形 110">
            <a:extLst>
              <a:ext uri="{FF2B5EF4-FFF2-40B4-BE49-F238E27FC236}">
                <a16:creationId xmlns:a16="http://schemas.microsoft.com/office/drawing/2014/main" id="{1247AAB9-F7F2-4A52-98D3-4F0E1C51860F}"/>
              </a:ext>
            </a:extLst>
          </p:cNvPr>
          <p:cNvSpPr>
            <a:spLocks/>
          </p:cNvSpPr>
          <p:nvPr/>
        </p:nvSpPr>
        <p:spPr>
          <a:xfrm>
            <a:off x="8612468" y="4277744"/>
            <a:ext cx="473336" cy="332308"/>
          </a:xfrm>
          <a:prstGeom prst="diamond">
            <a:avLst/>
          </a:prstGeom>
          <a:noFill/>
          <a:ln w="12700" cap="flat" cmpd="sng" algn="ctr">
            <a:solidFill>
              <a:sysClr val="window" lastClr="FFFFFF">
                <a:lumMod val="50000"/>
              </a:sysClr>
            </a:solidFill>
            <a:prstDash val="solid"/>
            <a:miter lim="800000"/>
          </a:ln>
          <a:effectLst/>
        </p:spPr>
        <p:txBody>
          <a:bodyPr wrap="none" lIns="0" tIns="0" rIns="0" bIns="0" rtlCol="0" anchor="ctr"/>
          <a:lstStyle/>
          <a:p>
            <a:pPr algn="ctr">
              <a:defRPr/>
            </a:pPr>
            <a:r>
              <a:rPr kumimoji="0" lang="ja-JP" altLang="en-US" sz="800" kern="0" dirty="0">
                <a:latin typeface="Meiryo UI" panose="020B0604030504040204" pitchFamily="50" charset="-128"/>
                <a:ea typeface="Meiryo UI" panose="020B0604030504040204" pitchFamily="50" charset="-128"/>
              </a:rPr>
              <a:t>イレギュラーケース</a:t>
            </a:r>
            <a:endParaRPr kumimoji="0" lang="en-US" altLang="ja-JP" sz="800" kern="0" dirty="0">
              <a:latin typeface="Meiryo UI" panose="020B0604030504040204" pitchFamily="50" charset="-128"/>
              <a:ea typeface="Meiryo UI" panose="020B0604030504040204" pitchFamily="50" charset="-128"/>
            </a:endParaRPr>
          </a:p>
          <a:p>
            <a:pPr algn="ctr">
              <a:defRPr/>
            </a:pPr>
            <a:r>
              <a:rPr kumimoji="0" lang="ja-JP" altLang="en-US" sz="800" kern="0" dirty="0">
                <a:latin typeface="Meiryo UI" panose="020B0604030504040204" pitchFamily="50" charset="-128"/>
                <a:ea typeface="Meiryo UI" panose="020B0604030504040204" pitchFamily="50" charset="-128"/>
              </a:rPr>
              <a:t>の有無</a:t>
            </a:r>
            <a:endParaRPr kumimoji="0" lang="en-US" altLang="ja-JP" sz="800" kern="0" dirty="0">
              <a:latin typeface="Meiryo UI" panose="020B0604030504040204" pitchFamily="50" charset="-128"/>
              <a:ea typeface="Meiryo UI" panose="020B0604030504040204" pitchFamily="50" charset="-128"/>
            </a:endParaRPr>
          </a:p>
        </p:txBody>
      </p:sp>
      <p:cxnSp>
        <p:nvCxnSpPr>
          <p:cNvPr id="121" name="直線矢印コネクタ 120">
            <a:extLst>
              <a:ext uri="{FF2B5EF4-FFF2-40B4-BE49-F238E27FC236}">
                <a16:creationId xmlns:a16="http://schemas.microsoft.com/office/drawing/2014/main" id="{3DB533C0-2856-4888-8A2B-33388F082181}"/>
              </a:ext>
            </a:extLst>
          </p:cNvPr>
          <p:cNvCxnSpPr>
            <a:cxnSpLocks/>
            <a:stCxn id="102" idx="3"/>
            <a:endCxn id="120" idx="1"/>
          </p:cNvCxnSpPr>
          <p:nvPr/>
        </p:nvCxnSpPr>
        <p:spPr>
          <a:xfrm>
            <a:off x="8418334" y="4440762"/>
            <a:ext cx="194134" cy="3136"/>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14" name="コネクタ: カギ線 13">
            <a:extLst>
              <a:ext uri="{FF2B5EF4-FFF2-40B4-BE49-F238E27FC236}">
                <a16:creationId xmlns:a16="http://schemas.microsoft.com/office/drawing/2014/main" id="{110D2981-0C94-45FA-AC63-44AB5868B0E4}"/>
              </a:ext>
            </a:extLst>
          </p:cNvPr>
          <p:cNvCxnSpPr>
            <a:cxnSpLocks/>
            <a:stCxn id="120" idx="0"/>
            <a:endCxn id="110" idx="2"/>
          </p:cNvCxnSpPr>
          <p:nvPr/>
        </p:nvCxnSpPr>
        <p:spPr>
          <a:xfrm rot="16200000" flipV="1">
            <a:off x="8688512" y="4117119"/>
            <a:ext cx="284582" cy="36667"/>
          </a:xfrm>
          <a:prstGeom prst="bentConnector3">
            <a:avLst>
              <a:gd name="adj1" fmla="val 50000"/>
            </a:avLst>
          </a:prstGeom>
          <a:ln>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22" name="正方形/長方形 121">
            <a:extLst>
              <a:ext uri="{FF2B5EF4-FFF2-40B4-BE49-F238E27FC236}">
                <a16:creationId xmlns:a16="http://schemas.microsoft.com/office/drawing/2014/main" id="{8E409D78-E40C-49B3-B864-8544EA9F5E13}"/>
              </a:ext>
            </a:extLst>
          </p:cNvPr>
          <p:cNvSpPr/>
          <p:nvPr/>
        </p:nvSpPr>
        <p:spPr>
          <a:xfrm>
            <a:off x="8446892" y="4115480"/>
            <a:ext cx="473335"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有</a:t>
            </a:r>
          </a:p>
        </p:txBody>
      </p:sp>
      <p:sp>
        <p:nvSpPr>
          <p:cNvPr id="123" name="フローチャート : 他ページ結合子 135">
            <a:extLst>
              <a:ext uri="{FF2B5EF4-FFF2-40B4-BE49-F238E27FC236}">
                <a16:creationId xmlns:a16="http://schemas.microsoft.com/office/drawing/2014/main" id="{716468B4-C432-4D87-851A-FB3C8CBB4BFD}"/>
              </a:ext>
            </a:extLst>
          </p:cNvPr>
          <p:cNvSpPr/>
          <p:nvPr/>
        </p:nvSpPr>
        <p:spPr>
          <a:xfrm>
            <a:off x="9382275" y="4313840"/>
            <a:ext cx="227443" cy="277809"/>
          </a:xfrm>
          <a:prstGeom prst="flowChartOffpageConnector">
            <a:avLst/>
          </a:prstGeom>
          <a:solidFill>
            <a:srgbClr val="E5F2F4"/>
          </a:solidFill>
          <a:ln w="12700" cap="flat" cmpd="sng" algn="ctr">
            <a:solidFill>
              <a:sysClr val="window" lastClr="FFFFFF">
                <a:lumMod val="50000"/>
              </a:sysClr>
            </a:solidFill>
            <a:prstDash val="solid"/>
            <a:miter lim="800000"/>
          </a:ln>
          <a:effectLst/>
        </p:spPr>
        <p:txBody>
          <a:bodyPr wrap="none" lIns="36000" rIns="36000" rtlCol="0" anchor="ctr"/>
          <a:lstStyle/>
          <a:p>
            <a:pPr algn="ctr">
              <a:defRPr/>
            </a:pPr>
            <a:r>
              <a:rPr kumimoji="0" lang="ja-JP" altLang="en-US" sz="800" kern="0" dirty="0">
                <a:latin typeface="Meiryo UI"/>
                <a:ea typeface="Meiryo UI"/>
                <a:cs typeface="Arial" pitchFamily="34" charset="0"/>
              </a:rPr>
              <a:t>１</a:t>
            </a:r>
          </a:p>
        </p:txBody>
      </p:sp>
      <p:cxnSp>
        <p:nvCxnSpPr>
          <p:cNvPr id="124" name="直線矢印コネクタ 123">
            <a:extLst>
              <a:ext uri="{FF2B5EF4-FFF2-40B4-BE49-F238E27FC236}">
                <a16:creationId xmlns:a16="http://schemas.microsoft.com/office/drawing/2014/main" id="{C8E73770-E40D-4731-855B-5DAE485E03DA}"/>
              </a:ext>
            </a:extLst>
          </p:cNvPr>
          <p:cNvCxnSpPr>
            <a:cxnSpLocks/>
            <a:stCxn id="120" idx="3"/>
            <a:endCxn id="123" idx="1"/>
          </p:cNvCxnSpPr>
          <p:nvPr/>
        </p:nvCxnSpPr>
        <p:spPr>
          <a:xfrm>
            <a:off x="9085804" y="4443898"/>
            <a:ext cx="296471" cy="8847"/>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125" name="正方形/長方形 124">
            <a:extLst>
              <a:ext uri="{FF2B5EF4-FFF2-40B4-BE49-F238E27FC236}">
                <a16:creationId xmlns:a16="http://schemas.microsoft.com/office/drawing/2014/main" id="{19D6A5E1-C79F-4BC9-B71A-C4902380894D}"/>
              </a:ext>
            </a:extLst>
          </p:cNvPr>
          <p:cNvSpPr/>
          <p:nvPr/>
        </p:nvSpPr>
        <p:spPr>
          <a:xfrm>
            <a:off x="8992784" y="4476789"/>
            <a:ext cx="473335"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無</a:t>
            </a:r>
          </a:p>
        </p:txBody>
      </p:sp>
      <p:grpSp>
        <p:nvGrpSpPr>
          <p:cNvPr id="97" name="グループ化 96">
            <a:extLst>
              <a:ext uri="{FF2B5EF4-FFF2-40B4-BE49-F238E27FC236}">
                <a16:creationId xmlns:a16="http://schemas.microsoft.com/office/drawing/2014/main" id="{DBECD0CF-7954-43D4-8EE5-3E75CC161669}"/>
              </a:ext>
            </a:extLst>
          </p:cNvPr>
          <p:cNvGrpSpPr/>
          <p:nvPr/>
        </p:nvGrpSpPr>
        <p:grpSpPr>
          <a:xfrm>
            <a:off x="7683934" y="4051735"/>
            <a:ext cx="734400" cy="612227"/>
            <a:chOff x="2491032" y="3449261"/>
            <a:chExt cx="734400" cy="612227"/>
          </a:xfrm>
        </p:grpSpPr>
        <p:sp>
          <p:nvSpPr>
            <p:cNvPr id="102" name="正方形/長方形 101">
              <a:extLst>
                <a:ext uri="{FF2B5EF4-FFF2-40B4-BE49-F238E27FC236}">
                  <a16:creationId xmlns:a16="http://schemas.microsoft.com/office/drawing/2014/main" id="{42A1A071-073A-49C0-A70F-3AFAB4B62852}"/>
                </a:ext>
              </a:extLst>
            </p:cNvPr>
            <p:cNvSpPr/>
            <p:nvPr/>
          </p:nvSpPr>
          <p:spPr>
            <a:xfrm>
              <a:off x="2491032" y="3615088"/>
              <a:ext cx="734400" cy="446400"/>
            </a:xfrm>
            <a:prstGeom prst="rect">
              <a:avLst/>
            </a:prstGeom>
            <a:solidFill>
              <a:schemeClr val="bg1"/>
            </a:solid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イレギュラーケース</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発生有無の確認</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（供給電力量</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への異議等）</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103" name="テキスト ボックス 102">
              <a:extLst>
                <a:ext uri="{FF2B5EF4-FFF2-40B4-BE49-F238E27FC236}">
                  <a16:creationId xmlns:a16="http://schemas.microsoft.com/office/drawing/2014/main" id="{D53E6BBC-83AF-4DC1-B54A-50A9F427EB60}"/>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12</a:t>
              </a:r>
              <a:endParaRPr lang="ja-JP" altLang="en-US" sz="800" dirty="0">
                <a:latin typeface="Meiryo UI" panose="020B0604030504040204" pitchFamily="50" charset="-128"/>
                <a:ea typeface="Meiryo UI" panose="020B0604030504040204" pitchFamily="50" charset="-128"/>
              </a:endParaRPr>
            </a:p>
          </p:txBody>
        </p:sp>
      </p:grpSp>
      <p:sp>
        <p:nvSpPr>
          <p:cNvPr id="16" name="正方形/長方形 15">
            <a:extLst>
              <a:ext uri="{FF2B5EF4-FFF2-40B4-BE49-F238E27FC236}">
                <a16:creationId xmlns:a16="http://schemas.microsoft.com/office/drawing/2014/main" id="{F4E438B7-F401-4CF9-B914-F062200370F0}"/>
              </a:ext>
            </a:extLst>
          </p:cNvPr>
          <p:cNvSpPr/>
          <p:nvPr/>
        </p:nvSpPr>
        <p:spPr>
          <a:xfrm>
            <a:off x="1833533" y="4480906"/>
            <a:ext cx="238195" cy="187623"/>
          </a:xfrm>
          <a:prstGeom prst="rect">
            <a:avLst/>
          </a:prstGeom>
          <a:noFill/>
          <a:ln w="19050" cap="flat" cmpd="sng" algn="ctr">
            <a:noFill/>
            <a:prstDash val="solid"/>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sp>
        <p:nvSpPr>
          <p:cNvPr id="105" name="ひし形 110">
            <a:extLst>
              <a:ext uri="{FF2B5EF4-FFF2-40B4-BE49-F238E27FC236}">
                <a16:creationId xmlns:a16="http://schemas.microsoft.com/office/drawing/2014/main" id="{34BADF33-F140-459D-AA0B-8C06BCD44556}"/>
              </a:ext>
            </a:extLst>
          </p:cNvPr>
          <p:cNvSpPr>
            <a:spLocks/>
          </p:cNvSpPr>
          <p:nvPr/>
        </p:nvSpPr>
        <p:spPr>
          <a:xfrm>
            <a:off x="6172809" y="4268352"/>
            <a:ext cx="473336" cy="332308"/>
          </a:xfrm>
          <a:prstGeom prst="diamond">
            <a:avLst/>
          </a:prstGeom>
          <a:noFill/>
          <a:ln w="12700" cap="flat" cmpd="sng" algn="ctr">
            <a:solidFill>
              <a:sysClr val="window" lastClr="FFFFFF">
                <a:lumMod val="50000"/>
              </a:sysClr>
            </a:solidFill>
            <a:prstDash val="solid"/>
            <a:miter lim="800000"/>
          </a:ln>
          <a:effectLst/>
        </p:spPr>
        <p:txBody>
          <a:bodyPr wrap="none" lIns="0" tIns="0" rIns="0" bIns="0" rtlCol="0" anchor="ctr"/>
          <a:lstStyle/>
          <a:p>
            <a:pPr algn="ctr">
              <a:defRPr/>
            </a:pPr>
            <a:r>
              <a:rPr kumimoji="0" lang="ja-JP" altLang="en-US" sz="800" kern="0" dirty="0">
                <a:latin typeface="Meiryo UI" panose="020B0604030504040204" pitchFamily="50" charset="-128"/>
                <a:ea typeface="Meiryo UI" panose="020B0604030504040204" pitchFamily="50" charset="-128"/>
              </a:rPr>
              <a:t>データ</a:t>
            </a:r>
            <a:br>
              <a:rPr kumimoji="0" lang="en-US" altLang="ja-JP" sz="800" kern="0" dirty="0">
                <a:latin typeface="Meiryo UI" panose="020B0604030504040204" pitchFamily="50" charset="-128"/>
                <a:ea typeface="Meiryo UI" panose="020B0604030504040204" pitchFamily="50" charset="-128"/>
              </a:rPr>
            </a:br>
            <a:r>
              <a:rPr kumimoji="0" lang="ja-JP" altLang="en-US" sz="800" kern="0" dirty="0">
                <a:latin typeface="Meiryo UI" panose="020B0604030504040204" pitchFamily="50" charset="-128"/>
                <a:ea typeface="Meiryo UI" panose="020B0604030504040204" pitchFamily="50" charset="-128"/>
              </a:rPr>
              <a:t>登録漏れ</a:t>
            </a:r>
            <a:endParaRPr kumimoji="0" lang="en-US" altLang="ja-JP" sz="800" kern="0" dirty="0">
              <a:latin typeface="Meiryo UI" panose="020B0604030504040204" pitchFamily="50" charset="-128"/>
              <a:ea typeface="Meiryo UI" panose="020B0604030504040204" pitchFamily="50" charset="-128"/>
            </a:endParaRPr>
          </a:p>
          <a:p>
            <a:pPr algn="ctr">
              <a:defRPr/>
            </a:pPr>
            <a:r>
              <a:rPr kumimoji="0" lang="ja-JP" altLang="en-US" sz="800" kern="0" dirty="0">
                <a:latin typeface="Meiryo UI" panose="020B0604030504040204" pitchFamily="50" charset="-128"/>
                <a:ea typeface="Meiryo UI" panose="020B0604030504040204" pitchFamily="50" charset="-128"/>
              </a:rPr>
              <a:t>有無</a:t>
            </a:r>
            <a:endParaRPr kumimoji="0" lang="en-US" altLang="ja-JP" sz="800" kern="0" dirty="0">
              <a:latin typeface="Meiryo UI" panose="020B0604030504040204" pitchFamily="50" charset="-128"/>
              <a:ea typeface="Meiryo UI" panose="020B0604030504040204" pitchFamily="50" charset="-128"/>
            </a:endParaRPr>
          </a:p>
        </p:txBody>
      </p:sp>
      <p:cxnSp>
        <p:nvCxnSpPr>
          <p:cNvPr id="106" name="直線矢印コネクタ 105">
            <a:extLst>
              <a:ext uri="{FF2B5EF4-FFF2-40B4-BE49-F238E27FC236}">
                <a16:creationId xmlns:a16="http://schemas.microsoft.com/office/drawing/2014/main" id="{9E6B5925-5B66-4F53-BD84-FF6736E388BD}"/>
              </a:ext>
            </a:extLst>
          </p:cNvPr>
          <p:cNvCxnSpPr>
            <a:cxnSpLocks/>
            <a:stCxn id="66" idx="3"/>
            <a:endCxn id="105" idx="1"/>
          </p:cNvCxnSpPr>
          <p:nvPr/>
        </p:nvCxnSpPr>
        <p:spPr>
          <a:xfrm flipV="1">
            <a:off x="6032719" y="4434506"/>
            <a:ext cx="140090" cy="4920"/>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126" name="正方形/長方形 125">
            <a:extLst>
              <a:ext uri="{FF2B5EF4-FFF2-40B4-BE49-F238E27FC236}">
                <a16:creationId xmlns:a16="http://schemas.microsoft.com/office/drawing/2014/main" id="{211FDDAC-7D30-484A-9DCE-455ED7D56077}"/>
              </a:ext>
            </a:extLst>
          </p:cNvPr>
          <p:cNvSpPr/>
          <p:nvPr/>
        </p:nvSpPr>
        <p:spPr>
          <a:xfrm>
            <a:off x="6291144" y="3999746"/>
            <a:ext cx="473335"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有</a:t>
            </a:r>
          </a:p>
        </p:txBody>
      </p:sp>
      <p:sp>
        <p:nvSpPr>
          <p:cNvPr id="127" name="正方形/長方形 126">
            <a:extLst>
              <a:ext uri="{FF2B5EF4-FFF2-40B4-BE49-F238E27FC236}">
                <a16:creationId xmlns:a16="http://schemas.microsoft.com/office/drawing/2014/main" id="{BF0F1BAF-291D-405E-B62A-D3C78E1B1B24}"/>
              </a:ext>
            </a:extLst>
          </p:cNvPr>
          <p:cNvSpPr/>
          <p:nvPr/>
        </p:nvSpPr>
        <p:spPr>
          <a:xfrm>
            <a:off x="6536127" y="4453460"/>
            <a:ext cx="372072"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無</a:t>
            </a:r>
          </a:p>
        </p:txBody>
      </p:sp>
      <p:cxnSp>
        <p:nvCxnSpPr>
          <p:cNvPr id="107" name="コネクタ: カギ線 106">
            <a:extLst>
              <a:ext uri="{FF2B5EF4-FFF2-40B4-BE49-F238E27FC236}">
                <a16:creationId xmlns:a16="http://schemas.microsoft.com/office/drawing/2014/main" id="{B1DF3240-533B-4F07-AE11-655A071D9B92}"/>
              </a:ext>
            </a:extLst>
          </p:cNvPr>
          <p:cNvCxnSpPr>
            <a:cxnSpLocks/>
            <a:stCxn id="110" idx="3"/>
            <a:endCxn id="123" idx="1"/>
          </p:cNvCxnSpPr>
          <p:nvPr/>
        </p:nvCxnSpPr>
        <p:spPr>
          <a:xfrm>
            <a:off x="9179669" y="3769962"/>
            <a:ext cx="202606" cy="682783"/>
          </a:xfrm>
          <a:prstGeom prst="bentConnector3">
            <a:avLst>
              <a:gd name="adj1" fmla="val 45249"/>
            </a:avLst>
          </a:prstGeom>
          <a:ln>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30" name="直線矢印コネクタ 129">
            <a:extLst>
              <a:ext uri="{FF2B5EF4-FFF2-40B4-BE49-F238E27FC236}">
                <a16:creationId xmlns:a16="http://schemas.microsoft.com/office/drawing/2014/main" id="{57DAC049-2C1E-47CB-B577-1A5AF26E1193}"/>
              </a:ext>
            </a:extLst>
          </p:cNvPr>
          <p:cNvCxnSpPr>
            <a:cxnSpLocks/>
          </p:cNvCxnSpPr>
          <p:nvPr/>
        </p:nvCxnSpPr>
        <p:spPr>
          <a:xfrm rot="16200000" flipV="1">
            <a:off x="3700762" y="1529987"/>
            <a:ext cx="767695" cy="4706692"/>
          </a:xfrm>
          <a:prstGeom prst="bentConnector4">
            <a:avLst>
              <a:gd name="adj1" fmla="val 18834"/>
              <a:gd name="adj2" fmla="val 104857"/>
            </a:avLst>
          </a:prstGeom>
          <a:noFill/>
          <a:ln w="6350" cap="flat" cmpd="sng" algn="ctr">
            <a:solidFill>
              <a:sysClr val="window" lastClr="FFFFFF">
                <a:lumMod val="65000"/>
              </a:sysClr>
            </a:solidFill>
            <a:prstDash val="solid"/>
            <a:miter lim="800000"/>
            <a:tailEnd type="triangle"/>
          </a:ln>
          <a:effectLst/>
        </p:spPr>
      </p:cxnSp>
      <p:grpSp>
        <p:nvGrpSpPr>
          <p:cNvPr id="91" name="グループ化 90">
            <a:extLst>
              <a:ext uri="{FF2B5EF4-FFF2-40B4-BE49-F238E27FC236}">
                <a16:creationId xmlns:a16="http://schemas.microsoft.com/office/drawing/2014/main" id="{0732AA88-C2BB-4228-ACAF-D4C2DE342888}"/>
              </a:ext>
            </a:extLst>
          </p:cNvPr>
          <p:cNvGrpSpPr/>
          <p:nvPr/>
        </p:nvGrpSpPr>
        <p:grpSpPr>
          <a:xfrm>
            <a:off x="5286896" y="3279683"/>
            <a:ext cx="795386" cy="609705"/>
            <a:chOff x="3609005" y="3307460"/>
            <a:chExt cx="1082024" cy="609705"/>
          </a:xfrm>
        </p:grpSpPr>
        <p:sp>
          <p:nvSpPr>
            <p:cNvPr id="92" name="フローチャート: 定義済み処理 91">
              <a:extLst>
                <a:ext uri="{FF2B5EF4-FFF2-40B4-BE49-F238E27FC236}">
                  <a16:creationId xmlns:a16="http://schemas.microsoft.com/office/drawing/2014/main" id="{B23BF894-A20B-4E6F-8A1A-FCB25C11EE49}"/>
                </a:ext>
              </a:extLst>
            </p:cNvPr>
            <p:cNvSpPr/>
            <p:nvPr/>
          </p:nvSpPr>
          <p:spPr>
            <a:xfrm>
              <a:off x="3609623" y="3469790"/>
              <a:ext cx="1081406" cy="447375"/>
            </a:xfrm>
            <a:prstGeom prst="flowChartPredefinedProcess">
              <a:avLst/>
            </a:prstGeom>
            <a:solidFill>
              <a:schemeClr val="bg1"/>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算定諸元管理</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en-US" altLang="ja-JP" sz="800" kern="0" dirty="0">
                  <a:latin typeface="Meiryo UI" panose="020B0604030504040204" pitchFamily="50" charset="-128"/>
                  <a:ea typeface="Meiryo UI" panose="020B0604030504040204" pitchFamily="50" charset="-128"/>
                  <a:cs typeface="Arial" pitchFamily="34" charset="0"/>
                </a:rPr>
                <a:t>(</a:t>
              </a:r>
              <a:r>
                <a:rPr kumimoji="0" lang="zh-TW" altLang="en-US" sz="800" kern="0" dirty="0">
                  <a:latin typeface="Meiryo UI" panose="020B0604030504040204" pitchFamily="50" charset="-128"/>
                  <a:ea typeface="Meiryo UI" panose="020B0604030504040204" pitchFamily="50" charset="-128"/>
                  <a:cs typeface="Arial" pitchFamily="34" charset="0"/>
                </a:rPr>
                <a:t>供給</a:t>
              </a:r>
              <a:r>
                <a:rPr kumimoji="0" lang="ja-JP" altLang="en-US" sz="800" kern="0" dirty="0">
                  <a:latin typeface="Meiryo UI" panose="020B0604030504040204" pitchFamily="50" charset="-128"/>
                  <a:ea typeface="Meiryo UI" panose="020B0604030504040204" pitchFamily="50" charset="-128"/>
                  <a:cs typeface="Arial" pitchFamily="34" charset="0"/>
                </a:rPr>
                <a:t>電力量</a:t>
              </a:r>
              <a:r>
                <a:rPr kumimoji="0" lang="en-US" altLang="ja-JP" sz="800" kern="0" dirty="0">
                  <a:latin typeface="Meiryo UI" panose="020B0604030504040204" pitchFamily="50" charset="-128"/>
                  <a:ea typeface="Meiryo UI" panose="020B0604030504040204" pitchFamily="50" charset="-128"/>
                  <a:cs typeface="Arial" pitchFamily="34" charset="0"/>
                </a:rPr>
                <a:t>)</a:t>
              </a:r>
            </a:p>
          </p:txBody>
        </p:sp>
        <p:sp>
          <p:nvSpPr>
            <p:cNvPr id="93" name="テキスト ボックス 92">
              <a:extLst>
                <a:ext uri="{FF2B5EF4-FFF2-40B4-BE49-F238E27FC236}">
                  <a16:creationId xmlns:a16="http://schemas.microsoft.com/office/drawing/2014/main" id="{FF41C981-AE39-4FBB-89B8-7BF5709BEF22}"/>
                </a:ext>
              </a:extLst>
            </p:cNvPr>
            <p:cNvSpPr txBox="1"/>
            <p:nvPr/>
          </p:nvSpPr>
          <p:spPr>
            <a:xfrm>
              <a:off x="3609005" y="3307460"/>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10</a:t>
              </a:r>
              <a:endParaRPr lang="ja-JP" altLang="en-US" sz="800" dirty="0">
                <a:latin typeface="Meiryo UI" panose="020B0604030504040204" pitchFamily="50" charset="-128"/>
                <a:ea typeface="Meiryo UI" panose="020B0604030504040204" pitchFamily="50" charset="-128"/>
              </a:endParaRPr>
            </a:p>
          </p:txBody>
        </p:sp>
      </p:grpSp>
      <p:grpSp>
        <p:nvGrpSpPr>
          <p:cNvPr id="104" name="グループ化 103">
            <a:extLst>
              <a:ext uri="{FF2B5EF4-FFF2-40B4-BE49-F238E27FC236}">
                <a16:creationId xmlns:a16="http://schemas.microsoft.com/office/drawing/2014/main" id="{F9CB7E70-9172-4CA6-B67E-50EDB17399A6}"/>
              </a:ext>
            </a:extLst>
          </p:cNvPr>
          <p:cNvGrpSpPr/>
          <p:nvPr/>
        </p:nvGrpSpPr>
        <p:grpSpPr>
          <a:xfrm>
            <a:off x="1817973" y="3279683"/>
            <a:ext cx="734400" cy="609705"/>
            <a:chOff x="3609005" y="3307460"/>
            <a:chExt cx="1082024" cy="609705"/>
          </a:xfrm>
        </p:grpSpPr>
        <p:sp>
          <p:nvSpPr>
            <p:cNvPr id="108" name="フローチャート: 定義済み処理 107">
              <a:extLst>
                <a:ext uri="{FF2B5EF4-FFF2-40B4-BE49-F238E27FC236}">
                  <a16:creationId xmlns:a16="http://schemas.microsoft.com/office/drawing/2014/main" id="{242F03E6-23C5-4B4D-AC3C-9698080A025F}"/>
                </a:ext>
              </a:extLst>
            </p:cNvPr>
            <p:cNvSpPr/>
            <p:nvPr/>
          </p:nvSpPr>
          <p:spPr>
            <a:xfrm>
              <a:off x="3609623" y="3469790"/>
              <a:ext cx="1081406" cy="447375"/>
            </a:xfrm>
            <a:prstGeom prst="flowChartPredefinedProcess">
              <a:avLst/>
            </a:prstGeom>
            <a:solidFill>
              <a:schemeClr val="bg1"/>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マスタ情報管理</a:t>
              </a:r>
            </a:p>
            <a:p>
              <a:pPr algn="ctr"/>
              <a:r>
                <a:rPr kumimoji="0" lang="en-US" altLang="ja-JP" sz="800" kern="0" dirty="0">
                  <a:latin typeface="Meiryo UI" panose="020B0604030504040204" pitchFamily="50" charset="-128"/>
                  <a:ea typeface="Meiryo UI" panose="020B0604030504040204" pitchFamily="50" charset="-128"/>
                  <a:cs typeface="Arial" pitchFamily="34" charset="0"/>
                </a:rPr>
                <a:t>(</a:t>
              </a:r>
              <a:r>
                <a:rPr kumimoji="0" lang="ja-JP" altLang="en-US" sz="800" kern="0" dirty="0">
                  <a:latin typeface="Meiryo UI" panose="020B0604030504040204" pitchFamily="50" charset="-128"/>
                  <a:ea typeface="Meiryo UI" panose="020B0604030504040204" pitchFamily="50" charset="-128"/>
                  <a:cs typeface="Arial" pitchFamily="34" charset="0"/>
                </a:rPr>
                <a:t>事業計画認定情報</a:t>
              </a:r>
              <a:r>
                <a:rPr kumimoji="0" lang="en-US" altLang="ja-JP" sz="800" kern="0" dirty="0">
                  <a:latin typeface="Meiryo UI" panose="020B0604030504040204" pitchFamily="50" charset="-128"/>
                  <a:ea typeface="Meiryo UI" panose="020B0604030504040204" pitchFamily="50" charset="-128"/>
                  <a:cs typeface="Arial" pitchFamily="34" charset="0"/>
                </a:rPr>
                <a:t>)</a:t>
              </a:r>
            </a:p>
          </p:txBody>
        </p:sp>
        <p:sp>
          <p:nvSpPr>
            <p:cNvPr id="119" name="テキスト ボックス 118">
              <a:extLst>
                <a:ext uri="{FF2B5EF4-FFF2-40B4-BE49-F238E27FC236}">
                  <a16:creationId xmlns:a16="http://schemas.microsoft.com/office/drawing/2014/main" id="{A5F9C1BC-11AB-42C0-8EAD-F2C2A5C4F053}"/>
                </a:ext>
              </a:extLst>
            </p:cNvPr>
            <p:cNvSpPr txBox="1"/>
            <p:nvPr/>
          </p:nvSpPr>
          <p:spPr>
            <a:xfrm>
              <a:off x="3609005" y="3307460"/>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06</a:t>
              </a:r>
              <a:endParaRPr lang="ja-JP" altLang="en-US" sz="800" dirty="0">
                <a:latin typeface="Meiryo UI" panose="020B0604030504040204" pitchFamily="50" charset="-128"/>
                <a:ea typeface="Meiryo UI" panose="020B0604030504040204" pitchFamily="50" charset="-128"/>
              </a:endParaRPr>
            </a:p>
          </p:txBody>
        </p:sp>
      </p:grpSp>
      <p:grpSp>
        <p:nvGrpSpPr>
          <p:cNvPr id="128" name="グループ化 127">
            <a:extLst>
              <a:ext uri="{FF2B5EF4-FFF2-40B4-BE49-F238E27FC236}">
                <a16:creationId xmlns:a16="http://schemas.microsoft.com/office/drawing/2014/main" id="{6FAC28A1-6580-4220-9C73-AAF9401E78D3}"/>
              </a:ext>
            </a:extLst>
          </p:cNvPr>
          <p:cNvGrpSpPr/>
          <p:nvPr/>
        </p:nvGrpSpPr>
        <p:grpSpPr>
          <a:xfrm>
            <a:off x="3508231" y="3279683"/>
            <a:ext cx="796296" cy="609705"/>
            <a:chOff x="3609005" y="3307460"/>
            <a:chExt cx="1082024" cy="609705"/>
          </a:xfrm>
        </p:grpSpPr>
        <p:sp>
          <p:nvSpPr>
            <p:cNvPr id="131" name="フローチャート: 定義済み処理 130">
              <a:extLst>
                <a:ext uri="{FF2B5EF4-FFF2-40B4-BE49-F238E27FC236}">
                  <a16:creationId xmlns:a16="http://schemas.microsoft.com/office/drawing/2014/main" id="{851A5C11-0851-4B8F-9B9D-94D83980A6A2}"/>
                </a:ext>
              </a:extLst>
            </p:cNvPr>
            <p:cNvSpPr/>
            <p:nvPr/>
          </p:nvSpPr>
          <p:spPr>
            <a:xfrm>
              <a:off x="3609623" y="3469790"/>
              <a:ext cx="1081406" cy="447375"/>
            </a:xfrm>
            <a:prstGeom prst="flowChartPredefinedProcess">
              <a:avLst/>
            </a:prstGeom>
            <a:solidFill>
              <a:schemeClr val="bg1"/>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算定諸元管理</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en-US" altLang="ja-JP" sz="800" kern="0" dirty="0">
                  <a:latin typeface="Meiryo UI" panose="020B0604030504040204" pitchFamily="50" charset="-128"/>
                  <a:ea typeface="Meiryo UI" panose="020B0604030504040204" pitchFamily="50" charset="-128"/>
                  <a:cs typeface="Arial" pitchFamily="34" charset="0"/>
                </a:rPr>
                <a:t>(JEPX</a:t>
              </a:r>
              <a:r>
                <a:rPr kumimoji="0" lang="ja-JP" altLang="en-US" sz="800" kern="0" dirty="0">
                  <a:latin typeface="Meiryo UI" panose="020B0604030504040204" pitchFamily="50" charset="-128"/>
                  <a:ea typeface="Meiryo UI" panose="020B0604030504040204" pitchFamily="50" charset="-128"/>
                  <a:cs typeface="Arial" pitchFamily="34" charset="0"/>
                </a:rPr>
                <a:t>スポット・時間前</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市場価格</a:t>
              </a:r>
              <a:r>
                <a:rPr kumimoji="0" lang="en-US" altLang="ja-JP" sz="800" kern="0" dirty="0">
                  <a:latin typeface="Meiryo UI" panose="020B0604030504040204" pitchFamily="50" charset="-128"/>
                  <a:ea typeface="Meiryo UI" panose="020B0604030504040204" pitchFamily="50" charset="-128"/>
                  <a:cs typeface="Arial" pitchFamily="34" charset="0"/>
                </a:rPr>
                <a:t>[</a:t>
              </a:r>
              <a:r>
                <a:rPr kumimoji="0" lang="ja-JP" altLang="en-US" sz="800" kern="0" dirty="0">
                  <a:latin typeface="Meiryo UI" panose="020B0604030504040204" pitchFamily="50" charset="-128"/>
                  <a:ea typeface="Meiryo UI" panose="020B0604030504040204" pitchFamily="50" charset="-128"/>
                  <a:cs typeface="Arial" pitchFamily="34" charset="0"/>
                </a:rPr>
                <a:t>当月度</a:t>
              </a:r>
              <a:r>
                <a:rPr kumimoji="0" lang="en-US" altLang="ja-JP" sz="800" kern="0" dirty="0">
                  <a:latin typeface="Meiryo UI" panose="020B0604030504040204" pitchFamily="50" charset="-128"/>
                  <a:ea typeface="Meiryo UI" panose="020B0604030504040204" pitchFamily="50" charset="-128"/>
                  <a:cs typeface="Arial" pitchFamily="34" charset="0"/>
                </a:rPr>
                <a:t>])</a:t>
              </a:r>
            </a:p>
          </p:txBody>
        </p:sp>
        <p:sp>
          <p:nvSpPr>
            <p:cNvPr id="133" name="テキスト ボックス 132">
              <a:extLst>
                <a:ext uri="{FF2B5EF4-FFF2-40B4-BE49-F238E27FC236}">
                  <a16:creationId xmlns:a16="http://schemas.microsoft.com/office/drawing/2014/main" id="{B8BCB52E-5343-4D5F-B5BF-EFA4457404FC}"/>
                </a:ext>
              </a:extLst>
            </p:cNvPr>
            <p:cNvSpPr txBox="1"/>
            <p:nvPr/>
          </p:nvSpPr>
          <p:spPr>
            <a:xfrm>
              <a:off x="3609005" y="3307460"/>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08</a:t>
              </a:r>
              <a:endParaRPr lang="ja-JP" altLang="en-US" sz="800" dirty="0">
                <a:latin typeface="Meiryo UI" panose="020B0604030504040204" pitchFamily="50" charset="-128"/>
                <a:ea typeface="Meiryo UI" panose="020B0604030504040204" pitchFamily="50" charset="-128"/>
              </a:endParaRPr>
            </a:p>
          </p:txBody>
        </p:sp>
      </p:grpSp>
      <p:grpSp>
        <p:nvGrpSpPr>
          <p:cNvPr id="134" name="グループ化 133">
            <a:extLst>
              <a:ext uri="{FF2B5EF4-FFF2-40B4-BE49-F238E27FC236}">
                <a16:creationId xmlns:a16="http://schemas.microsoft.com/office/drawing/2014/main" id="{038661E8-B0A3-4130-9E0F-81DF96EAB0BC}"/>
              </a:ext>
            </a:extLst>
          </p:cNvPr>
          <p:cNvGrpSpPr/>
          <p:nvPr/>
        </p:nvGrpSpPr>
        <p:grpSpPr>
          <a:xfrm>
            <a:off x="4397513" y="3279683"/>
            <a:ext cx="795841" cy="609705"/>
            <a:chOff x="3609005" y="3307460"/>
            <a:chExt cx="1082024" cy="609705"/>
          </a:xfrm>
        </p:grpSpPr>
        <p:sp>
          <p:nvSpPr>
            <p:cNvPr id="135" name="フローチャート: 定義済み処理 134">
              <a:extLst>
                <a:ext uri="{FF2B5EF4-FFF2-40B4-BE49-F238E27FC236}">
                  <a16:creationId xmlns:a16="http://schemas.microsoft.com/office/drawing/2014/main" id="{ECAF22E0-D736-43AD-9BB2-262B8F773D09}"/>
                </a:ext>
              </a:extLst>
            </p:cNvPr>
            <p:cNvSpPr/>
            <p:nvPr/>
          </p:nvSpPr>
          <p:spPr>
            <a:xfrm>
              <a:off x="3609623" y="3469790"/>
              <a:ext cx="1081406" cy="447375"/>
            </a:xfrm>
            <a:prstGeom prst="flowChartPredefinedProcess">
              <a:avLst/>
            </a:prstGeom>
            <a:solidFill>
              <a:schemeClr val="bg1"/>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zh-TW" altLang="en-US" sz="800" kern="0" dirty="0">
                  <a:latin typeface="Meiryo UI" panose="020B0604030504040204" pitchFamily="50" charset="-128"/>
                  <a:ea typeface="Meiryo UI" panose="020B0604030504040204" pitchFamily="50" charset="-128"/>
                  <a:cs typeface="Arial" pitchFamily="34" charset="0"/>
                </a:rPr>
                <a:t>算定諸元管理</a:t>
              </a:r>
            </a:p>
            <a:p>
              <a:pPr algn="ctr"/>
              <a:r>
                <a:rPr kumimoji="0" lang="en-US" altLang="zh-TW" sz="800" kern="0" dirty="0">
                  <a:latin typeface="Meiryo UI" panose="020B0604030504040204" pitchFamily="50" charset="-128"/>
                  <a:ea typeface="Meiryo UI" panose="020B0604030504040204" pitchFamily="50" charset="-128"/>
                  <a:cs typeface="Arial" pitchFamily="34" charset="0"/>
                </a:rPr>
                <a:t>(JEPX</a:t>
              </a:r>
              <a:r>
                <a:rPr kumimoji="0" lang="zh-TW" altLang="en-US" sz="800" kern="0" dirty="0">
                  <a:latin typeface="Meiryo UI" panose="020B0604030504040204" pitchFamily="50" charset="-128"/>
                  <a:ea typeface="Meiryo UI" panose="020B0604030504040204" pitchFamily="50" charset="-128"/>
                  <a:cs typeface="Arial" pitchFamily="34" charset="0"/>
                </a:rPr>
                <a:t>非化石価値</a:t>
              </a:r>
            </a:p>
            <a:p>
              <a:pPr algn="ctr"/>
              <a:r>
                <a:rPr kumimoji="0" lang="zh-TW" altLang="en-US" sz="800" kern="0" dirty="0">
                  <a:latin typeface="Meiryo UI" panose="020B0604030504040204" pitchFamily="50" charset="-128"/>
                  <a:ea typeface="Meiryo UI" panose="020B0604030504040204" pitchFamily="50" charset="-128"/>
                  <a:cs typeface="Arial" pitchFamily="34" charset="0"/>
                </a:rPr>
                <a:t>取引市場価格</a:t>
              </a:r>
              <a:r>
                <a:rPr kumimoji="0" lang="en-US" altLang="zh-TW" sz="800" kern="0" dirty="0">
                  <a:latin typeface="Meiryo UI" panose="020B0604030504040204" pitchFamily="50" charset="-128"/>
                  <a:ea typeface="Meiryo UI" panose="020B0604030504040204" pitchFamily="50" charset="-128"/>
                  <a:cs typeface="Arial" pitchFamily="34" charset="0"/>
                </a:rPr>
                <a:t>)</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136" name="テキスト ボックス 135">
              <a:extLst>
                <a:ext uri="{FF2B5EF4-FFF2-40B4-BE49-F238E27FC236}">
                  <a16:creationId xmlns:a16="http://schemas.microsoft.com/office/drawing/2014/main" id="{B5DAD48D-3CB7-43DB-AF8C-6D9C1AC5DBD6}"/>
                </a:ext>
              </a:extLst>
            </p:cNvPr>
            <p:cNvSpPr txBox="1"/>
            <p:nvPr/>
          </p:nvSpPr>
          <p:spPr>
            <a:xfrm>
              <a:off x="3609005" y="3307460"/>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09</a:t>
              </a:r>
              <a:endParaRPr lang="ja-JP" altLang="en-US" sz="800" dirty="0">
                <a:latin typeface="Meiryo UI" panose="020B0604030504040204" pitchFamily="50" charset="-128"/>
                <a:ea typeface="Meiryo UI" panose="020B0604030504040204" pitchFamily="50" charset="-128"/>
              </a:endParaRPr>
            </a:p>
          </p:txBody>
        </p:sp>
      </p:grpSp>
      <p:cxnSp>
        <p:nvCxnSpPr>
          <p:cNvPr id="138" name="直線矢印コネクタ 137">
            <a:extLst>
              <a:ext uri="{FF2B5EF4-FFF2-40B4-BE49-F238E27FC236}">
                <a16:creationId xmlns:a16="http://schemas.microsoft.com/office/drawing/2014/main" id="{5992E9AF-DB08-40C1-A136-14AE60C6EF16}"/>
              </a:ext>
            </a:extLst>
          </p:cNvPr>
          <p:cNvCxnSpPr>
            <a:cxnSpLocks/>
            <a:stCxn id="137" idx="3"/>
            <a:endCxn id="102" idx="0"/>
          </p:cNvCxnSpPr>
          <p:nvPr/>
        </p:nvCxnSpPr>
        <p:spPr>
          <a:xfrm>
            <a:off x="6199367" y="3500657"/>
            <a:ext cx="1851767" cy="716905"/>
          </a:xfrm>
          <a:prstGeom prst="bentConnector2">
            <a:avLst/>
          </a:prstGeom>
          <a:noFill/>
          <a:ln w="6350" cap="flat" cmpd="sng" algn="ctr">
            <a:solidFill>
              <a:sysClr val="window" lastClr="FFFFFF">
                <a:lumMod val="65000"/>
              </a:sysClr>
            </a:solidFill>
            <a:prstDash val="solid"/>
            <a:miter lim="800000"/>
            <a:tailEnd type="triangle"/>
          </a:ln>
          <a:effectLst/>
        </p:spPr>
      </p:cxnSp>
      <p:sp>
        <p:nvSpPr>
          <p:cNvPr id="139" name="正方形/長方形 138">
            <a:extLst>
              <a:ext uri="{FF2B5EF4-FFF2-40B4-BE49-F238E27FC236}">
                <a16:creationId xmlns:a16="http://schemas.microsoft.com/office/drawing/2014/main" id="{48C2FFD2-2116-4DFD-8D29-2E67477D3882}"/>
              </a:ext>
            </a:extLst>
          </p:cNvPr>
          <p:cNvSpPr/>
          <p:nvPr/>
        </p:nvSpPr>
        <p:spPr>
          <a:xfrm>
            <a:off x="2852763" y="3061051"/>
            <a:ext cx="1907084" cy="215444"/>
          </a:xfrm>
          <a:prstGeom prst="rect">
            <a:avLst/>
          </a:prstGeom>
        </p:spPr>
        <p:txBody>
          <a:bodyPr wrap="square">
            <a:spAutoFit/>
          </a:bodyPr>
          <a:lstStyle/>
          <a:p>
            <a:r>
              <a:rPr lang="ja-JP" altLang="en-US" sz="800" dirty="0">
                <a:latin typeface="Meiryo UI" panose="020B0604030504040204" pitchFamily="50" charset="-128"/>
                <a:ea typeface="Meiryo UI" panose="020B0604030504040204" pitchFamily="50" charset="-128"/>
                <a:cs typeface="Arial" pitchFamily="34" charset="0"/>
              </a:rPr>
              <a:t>登録漏れのあった該当データを登録する</a:t>
            </a:r>
          </a:p>
        </p:txBody>
      </p:sp>
      <p:cxnSp>
        <p:nvCxnSpPr>
          <p:cNvPr id="141" name="直線矢印コネクタ 140">
            <a:extLst>
              <a:ext uri="{FF2B5EF4-FFF2-40B4-BE49-F238E27FC236}">
                <a16:creationId xmlns:a16="http://schemas.microsoft.com/office/drawing/2014/main" id="{A8D448A8-38FB-42C2-9FCB-D53683E88687}"/>
              </a:ext>
            </a:extLst>
          </p:cNvPr>
          <p:cNvCxnSpPr>
            <a:cxnSpLocks/>
            <a:endCxn id="144" idx="0"/>
          </p:cNvCxnSpPr>
          <p:nvPr/>
        </p:nvCxnSpPr>
        <p:spPr>
          <a:xfrm flipH="1">
            <a:off x="9035117" y="3993162"/>
            <a:ext cx="11267" cy="1892983"/>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142" name="グループ化 141">
            <a:extLst>
              <a:ext uri="{FF2B5EF4-FFF2-40B4-BE49-F238E27FC236}">
                <a16:creationId xmlns:a16="http://schemas.microsoft.com/office/drawing/2014/main" id="{F7981955-D972-4DA5-BEED-795C31575A9A}"/>
              </a:ext>
            </a:extLst>
          </p:cNvPr>
          <p:cNvGrpSpPr/>
          <p:nvPr/>
        </p:nvGrpSpPr>
        <p:grpSpPr>
          <a:xfrm>
            <a:off x="8907982" y="5882342"/>
            <a:ext cx="254269" cy="450827"/>
            <a:chOff x="2515451" y="5897715"/>
            <a:chExt cx="254269" cy="450827"/>
          </a:xfrm>
        </p:grpSpPr>
        <p:sp>
          <p:nvSpPr>
            <p:cNvPr id="143" name="Freeform 266">
              <a:extLst>
                <a:ext uri="{FF2B5EF4-FFF2-40B4-BE49-F238E27FC236}">
                  <a16:creationId xmlns:a16="http://schemas.microsoft.com/office/drawing/2014/main" id="{0CDF80B2-DBFC-4074-A3CF-955071351429}"/>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dirty="0">
                <a:latin typeface="Arial"/>
                <a:ea typeface="Meiryo UI"/>
              </a:endParaRPr>
            </a:p>
          </p:txBody>
        </p:sp>
        <p:sp>
          <p:nvSpPr>
            <p:cNvPr id="144" name="正方形/長方形 36">
              <a:extLst>
                <a:ext uri="{FF2B5EF4-FFF2-40B4-BE49-F238E27FC236}">
                  <a16:creationId xmlns:a16="http://schemas.microsoft.com/office/drawing/2014/main" id="{BCE0A7A1-5BD0-44CB-A723-7854344E0357}"/>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50" name="正方形/長方形 149">
            <a:extLst>
              <a:ext uri="{FF2B5EF4-FFF2-40B4-BE49-F238E27FC236}">
                <a16:creationId xmlns:a16="http://schemas.microsoft.com/office/drawing/2014/main" id="{45192CDC-0C83-415E-B45C-BBF8D185A140}"/>
              </a:ext>
            </a:extLst>
          </p:cNvPr>
          <p:cNvSpPr/>
          <p:nvPr/>
        </p:nvSpPr>
        <p:spPr>
          <a:xfrm>
            <a:off x="8975816" y="6254761"/>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grpSp>
        <p:nvGrpSpPr>
          <p:cNvPr id="151" name="グループ化 150">
            <a:extLst>
              <a:ext uri="{FF2B5EF4-FFF2-40B4-BE49-F238E27FC236}">
                <a16:creationId xmlns:a16="http://schemas.microsoft.com/office/drawing/2014/main" id="{50A8C090-9C4D-438A-9556-771066D6FC0A}"/>
              </a:ext>
            </a:extLst>
          </p:cNvPr>
          <p:cNvGrpSpPr/>
          <p:nvPr/>
        </p:nvGrpSpPr>
        <p:grpSpPr>
          <a:xfrm>
            <a:off x="6815847" y="4050399"/>
            <a:ext cx="734400" cy="612227"/>
            <a:chOff x="2491032" y="3449261"/>
            <a:chExt cx="734400" cy="612227"/>
          </a:xfrm>
        </p:grpSpPr>
        <p:sp>
          <p:nvSpPr>
            <p:cNvPr id="152" name="正方形/長方形 151">
              <a:extLst>
                <a:ext uri="{FF2B5EF4-FFF2-40B4-BE49-F238E27FC236}">
                  <a16:creationId xmlns:a16="http://schemas.microsoft.com/office/drawing/2014/main" id="{43B58C8D-6C6A-44B7-B727-48E90AAE3E2B}"/>
                </a:ext>
              </a:extLst>
            </p:cNvPr>
            <p:cNvSpPr/>
            <p:nvPr/>
          </p:nvSpPr>
          <p:spPr>
            <a:xfrm>
              <a:off x="2491032"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当月度算定対象</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設備一覧作成</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153" name="テキスト ボックス 152">
              <a:extLst>
                <a:ext uri="{FF2B5EF4-FFF2-40B4-BE49-F238E27FC236}">
                  <a16:creationId xmlns:a16="http://schemas.microsoft.com/office/drawing/2014/main" id="{6F103BEB-A20F-49BE-AF54-4E4200B07FBE}"/>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11</a:t>
              </a:r>
              <a:endParaRPr lang="ja-JP" altLang="en-US" sz="800" dirty="0">
                <a:latin typeface="Meiryo UI" panose="020B0604030504040204" pitchFamily="50" charset="-128"/>
                <a:ea typeface="Meiryo UI" panose="020B0604030504040204" pitchFamily="50" charset="-128"/>
              </a:endParaRPr>
            </a:p>
          </p:txBody>
        </p:sp>
      </p:grpSp>
      <p:cxnSp>
        <p:nvCxnSpPr>
          <p:cNvPr id="154" name="直線矢印コネクタ 153">
            <a:extLst>
              <a:ext uri="{FF2B5EF4-FFF2-40B4-BE49-F238E27FC236}">
                <a16:creationId xmlns:a16="http://schemas.microsoft.com/office/drawing/2014/main" id="{6468ED84-18AA-4381-B79C-FC0A3176A649}"/>
              </a:ext>
            </a:extLst>
          </p:cNvPr>
          <p:cNvCxnSpPr>
            <a:cxnSpLocks/>
            <a:stCxn id="152" idx="2"/>
            <a:endCxn id="157" idx="0"/>
          </p:cNvCxnSpPr>
          <p:nvPr/>
        </p:nvCxnSpPr>
        <p:spPr>
          <a:xfrm>
            <a:off x="7183047" y="4662626"/>
            <a:ext cx="4322" cy="1174193"/>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155" name="グループ化 154">
            <a:extLst>
              <a:ext uri="{FF2B5EF4-FFF2-40B4-BE49-F238E27FC236}">
                <a16:creationId xmlns:a16="http://schemas.microsoft.com/office/drawing/2014/main" id="{FB519D32-FF65-465C-846B-BE4FD9A0B394}"/>
              </a:ext>
            </a:extLst>
          </p:cNvPr>
          <p:cNvGrpSpPr/>
          <p:nvPr/>
        </p:nvGrpSpPr>
        <p:grpSpPr>
          <a:xfrm>
            <a:off x="7060234" y="5833016"/>
            <a:ext cx="254269" cy="450827"/>
            <a:chOff x="2515451" y="5897715"/>
            <a:chExt cx="254269" cy="450827"/>
          </a:xfrm>
        </p:grpSpPr>
        <p:sp>
          <p:nvSpPr>
            <p:cNvPr id="156" name="Freeform 266">
              <a:extLst>
                <a:ext uri="{FF2B5EF4-FFF2-40B4-BE49-F238E27FC236}">
                  <a16:creationId xmlns:a16="http://schemas.microsoft.com/office/drawing/2014/main" id="{A01CDC96-26A5-475F-8395-698C9F30BB71}"/>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dirty="0">
                <a:latin typeface="Arial"/>
                <a:ea typeface="Meiryo UI"/>
              </a:endParaRPr>
            </a:p>
          </p:txBody>
        </p:sp>
        <p:sp>
          <p:nvSpPr>
            <p:cNvPr id="157" name="正方形/長方形 36">
              <a:extLst>
                <a:ext uri="{FF2B5EF4-FFF2-40B4-BE49-F238E27FC236}">
                  <a16:creationId xmlns:a16="http://schemas.microsoft.com/office/drawing/2014/main" id="{309BF49E-DB3D-4A78-86DC-7710EE534666}"/>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58" name="正方形/長方形 157">
            <a:extLst>
              <a:ext uri="{FF2B5EF4-FFF2-40B4-BE49-F238E27FC236}">
                <a16:creationId xmlns:a16="http://schemas.microsoft.com/office/drawing/2014/main" id="{C9100EED-61C8-4377-87CD-479A3C976A43}"/>
              </a:ext>
            </a:extLst>
          </p:cNvPr>
          <p:cNvSpPr/>
          <p:nvPr/>
        </p:nvSpPr>
        <p:spPr>
          <a:xfrm>
            <a:off x="7128068" y="6205435"/>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159" name="直線矢印コネクタ 158">
            <a:extLst>
              <a:ext uri="{FF2B5EF4-FFF2-40B4-BE49-F238E27FC236}">
                <a16:creationId xmlns:a16="http://schemas.microsoft.com/office/drawing/2014/main" id="{EDF02B0F-5343-4B94-BC0F-9EBB8191DFF7}"/>
              </a:ext>
            </a:extLst>
          </p:cNvPr>
          <p:cNvCxnSpPr>
            <a:cxnSpLocks/>
            <a:stCxn id="152" idx="3"/>
            <a:endCxn id="102" idx="1"/>
          </p:cNvCxnSpPr>
          <p:nvPr/>
        </p:nvCxnSpPr>
        <p:spPr>
          <a:xfrm>
            <a:off x="7550247" y="4439426"/>
            <a:ext cx="133687" cy="1336"/>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129" name="グループ化 128">
            <a:extLst>
              <a:ext uri="{FF2B5EF4-FFF2-40B4-BE49-F238E27FC236}">
                <a16:creationId xmlns:a16="http://schemas.microsoft.com/office/drawing/2014/main" id="{0C42FEC0-8E4A-469D-933D-8E308D9A44A0}"/>
              </a:ext>
            </a:extLst>
          </p:cNvPr>
          <p:cNvGrpSpPr/>
          <p:nvPr/>
        </p:nvGrpSpPr>
        <p:grpSpPr>
          <a:xfrm>
            <a:off x="2630272" y="3283258"/>
            <a:ext cx="795386" cy="609705"/>
            <a:chOff x="3609005" y="3307460"/>
            <a:chExt cx="1082024" cy="609705"/>
          </a:xfrm>
        </p:grpSpPr>
        <p:sp>
          <p:nvSpPr>
            <p:cNvPr id="140" name="フローチャート: 定義済み処理 139">
              <a:extLst>
                <a:ext uri="{FF2B5EF4-FFF2-40B4-BE49-F238E27FC236}">
                  <a16:creationId xmlns:a16="http://schemas.microsoft.com/office/drawing/2014/main" id="{45E9C4E1-BC8C-4545-9BF4-7C26FDAE47BD}"/>
                </a:ext>
              </a:extLst>
            </p:cNvPr>
            <p:cNvSpPr/>
            <p:nvPr/>
          </p:nvSpPr>
          <p:spPr>
            <a:xfrm>
              <a:off x="3609623" y="3469790"/>
              <a:ext cx="1081406" cy="447375"/>
            </a:xfrm>
            <a:prstGeom prst="flowChartPredefinedProcess">
              <a:avLst/>
            </a:prstGeom>
            <a:solidFill>
              <a:schemeClr val="bg1"/>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算定諸元管理</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en-US" altLang="ja-JP" sz="800" kern="0" dirty="0">
                  <a:latin typeface="Meiryo UI" panose="020B0604030504040204" pitchFamily="50" charset="-128"/>
                  <a:ea typeface="Meiryo UI" panose="020B0604030504040204" pitchFamily="50" charset="-128"/>
                  <a:cs typeface="Arial" pitchFamily="34" charset="0"/>
                </a:rPr>
                <a:t>(</a:t>
              </a:r>
              <a:r>
                <a:rPr kumimoji="0" lang="ja-JP" altLang="en-US" sz="800" kern="0" dirty="0">
                  <a:latin typeface="Meiryo UI" panose="020B0604030504040204" pitchFamily="50" charset="-128"/>
                  <a:ea typeface="Meiryo UI" panose="020B0604030504040204" pitchFamily="50" charset="-128"/>
                  <a:cs typeface="Arial" pitchFamily="34" charset="0"/>
                </a:rPr>
                <a:t>ｲﾝﾊﾞﾗﾝｽﾘｽｸ単価</a:t>
              </a:r>
              <a:r>
                <a:rPr kumimoji="0" lang="en-US" altLang="ja-JP" sz="800" kern="0" dirty="0">
                  <a:latin typeface="Meiryo UI" panose="020B0604030504040204" pitchFamily="50" charset="-128"/>
                  <a:ea typeface="Meiryo UI" panose="020B0604030504040204" pitchFamily="50" charset="-128"/>
                  <a:cs typeface="Arial" pitchFamily="34" charset="0"/>
                </a:rPr>
                <a:t>)</a:t>
              </a:r>
            </a:p>
          </p:txBody>
        </p:sp>
        <p:sp>
          <p:nvSpPr>
            <p:cNvPr id="160" name="テキスト ボックス 159">
              <a:extLst>
                <a:ext uri="{FF2B5EF4-FFF2-40B4-BE49-F238E27FC236}">
                  <a16:creationId xmlns:a16="http://schemas.microsoft.com/office/drawing/2014/main" id="{65604F8D-8509-432C-93B3-18F14C9CC0F4}"/>
                </a:ext>
              </a:extLst>
            </p:cNvPr>
            <p:cNvSpPr txBox="1"/>
            <p:nvPr/>
          </p:nvSpPr>
          <p:spPr>
            <a:xfrm>
              <a:off x="3609005" y="3307460"/>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07</a:t>
              </a:r>
              <a:endParaRPr lang="ja-JP" altLang="en-US" sz="800" dirty="0">
                <a:latin typeface="Meiryo UI" panose="020B0604030504040204" pitchFamily="50" charset="-128"/>
                <a:ea typeface="Meiryo UI" panose="020B0604030504040204" pitchFamily="50" charset="-128"/>
              </a:endParaRPr>
            </a:p>
          </p:txBody>
        </p:sp>
      </p:grpSp>
      <p:grpSp>
        <p:nvGrpSpPr>
          <p:cNvPr id="161" name="グループ化 160">
            <a:extLst>
              <a:ext uri="{FF2B5EF4-FFF2-40B4-BE49-F238E27FC236}">
                <a16:creationId xmlns:a16="http://schemas.microsoft.com/office/drawing/2014/main" id="{A7025B60-E351-4442-8F7A-45C04A2BAA74}"/>
              </a:ext>
            </a:extLst>
          </p:cNvPr>
          <p:cNvGrpSpPr/>
          <p:nvPr/>
        </p:nvGrpSpPr>
        <p:grpSpPr>
          <a:xfrm>
            <a:off x="2708318" y="4041874"/>
            <a:ext cx="734400" cy="612227"/>
            <a:chOff x="2491032" y="3449261"/>
            <a:chExt cx="734400" cy="612227"/>
          </a:xfrm>
        </p:grpSpPr>
        <p:sp>
          <p:nvSpPr>
            <p:cNvPr id="162" name="正方形/長方形 161">
              <a:extLst>
                <a:ext uri="{FF2B5EF4-FFF2-40B4-BE49-F238E27FC236}">
                  <a16:creationId xmlns:a16="http://schemas.microsoft.com/office/drawing/2014/main" id="{82D50BDE-3123-4857-9FB2-ED4E553DA840}"/>
                </a:ext>
              </a:extLst>
            </p:cNvPr>
            <p:cNvSpPr/>
            <p:nvPr/>
          </p:nvSpPr>
          <p:spPr>
            <a:xfrm>
              <a:off x="2491032" y="3615088"/>
              <a:ext cx="734400"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ｲﾝﾊﾞﾗﾝｽﾘｽｸ料の</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登録確認</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163" name="テキスト ボックス 162">
              <a:extLst>
                <a:ext uri="{FF2B5EF4-FFF2-40B4-BE49-F238E27FC236}">
                  <a16:creationId xmlns:a16="http://schemas.microsoft.com/office/drawing/2014/main" id="{050E292F-9B23-4F01-BC38-81FFC9767591}"/>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02</a:t>
              </a:r>
              <a:endParaRPr lang="ja-JP" altLang="en-US" sz="800" dirty="0">
                <a:latin typeface="Meiryo UI" panose="020B0604030504040204" pitchFamily="50" charset="-128"/>
                <a:ea typeface="Meiryo UI" panose="020B0604030504040204" pitchFamily="50" charset="-128"/>
              </a:endParaRPr>
            </a:p>
          </p:txBody>
        </p:sp>
      </p:grpSp>
      <p:cxnSp>
        <p:nvCxnSpPr>
          <p:cNvPr id="164" name="直線矢印コネクタ 163">
            <a:extLst>
              <a:ext uri="{FF2B5EF4-FFF2-40B4-BE49-F238E27FC236}">
                <a16:creationId xmlns:a16="http://schemas.microsoft.com/office/drawing/2014/main" id="{4045D1D1-F8E1-4757-A3BB-676885B72227}"/>
              </a:ext>
            </a:extLst>
          </p:cNvPr>
          <p:cNvCxnSpPr>
            <a:cxnSpLocks/>
            <a:stCxn id="162" idx="3"/>
            <a:endCxn id="86" idx="1"/>
          </p:cNvCxnSpPr>
          <p:nvPr/>
        </p:nvCxnSpPr>
        <p:spPr>
          <a:xfrm>
            <a:off x="3442718" y="4430901"/>
            <a:ext cx="127401" cy="10625"/>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165" name="グループ化 164">
            <a:extLst>
              <a:ext uri="{FF2B5EF4-FFF2-40B4-BE49-F238E27FC236}">
                <a16:creationId xmlns:a16="http://schemas.microsoft.com/office/drawing/2014/main" id="{C34933B4-7590-45FB-AD3B-BB31E0D752EE}"/>
              </a:ext>
            </a:extLst>
          </p:cNvPr>
          <p:cNvGrpSpPr/>
          <p:nvPr/>
        </p:nvGrpSpPr>
        <p:grpSpPr>
          <a:xfrm>
            <a:off x="2952566" y="5854477"/>
            <a:ext cx="254269" cy="450827"/>
            <a:chOff x="2515451" y="5897715"/>
            <a:chExt cx="254269" cy="450827"/>
          </a:xfrm>
        </p:grpSpPr>
        <p:sp>
          <p:nvSpPr>
            <p:cNvPr id="166" name="Freeform 266">
              <a:extLst>
                <a:ext uri="{FF2B5EF4-FFF2-40B4-BE49-F238E27FC236}">
                  <a16:creationId xmlns:a16="http://schemas.microsoft.com/office/drawing/2014/main" id="{BEE8F7DE-6A81-42AF-A982-3525DC91F2F3}"/>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67" name="正方形/長方形 36">
              <a:extLst>
                <a:ext uri="{FF2B5EF4-FFF2-40B4-BE49-F238E27FC236}">
                  <a16:creationId xmlns:a16="http://schemas.microsoft.com/office/drawing/2014/main" id="{4AA75D58-C70C-44DB-8202-AC34FE863D08}"/>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68" name="正方形/長方形 167">
            <a:extLst>
              <a:ext uri="{FF2B5EF4-FFF2-40B4-BE49-F238E27FC236}">
                <a16:creationId xmlns:a16="http://schemas.microsoft.com/office/drawing/2014/main" id="{0C057B3E-B67C-45DA-B097-2E31D5669761}"/>
              </a:ext>
            </a:extLst>
          </p:cNvPr>
          <p:cNvSpPr/>
          <p:nvPr/>
        </p:nvSpPr>
        <p:spPr>
          <a:xfrm>
            <a:off x="3007700" y="6226896"/>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169" name="直線矢印コネクタ 168">
            <a:extLst>
              <a:ext uri="{FF2B5EF4-FFF2-40B4-BE49-F238E27FC236}">
                <a16:creationId xmlns:a16="http://schemas.microsoft.com/office/drawing/2014/main" id="{73B179DE-D959-4623-9791-97C5D6EAAE56}"/>
              </a:ext>
            </a:extLst>
          </p:cNvPr>
          <p:cNvCxnSpPr>
            <a:cxnSpLocks/>
            <a:stCxn id="167" idx="0"/>
            <a:endCxn id="162" idx="2"/>
          </p:cNvCxnSpPr>
          <p:nvPr/>
        </p:nvCxnSpPr>
        <p:spPr>
          <a:xfrm flipH="1" flipV="1">
            <a:off x="3075518" y="4654101"/>
            <a:ext cx="4183" cy="1204179"/>
          </a:xfrm>
          <a:prstGeom prst="straightConnector1">
            <a:avLst/>
          </a:prstGeom>
          <a:noFill/>
          <a:ln w="6350" cap="flat" cmpd="sng" algn="ctr">
            <a:solidFill>
              <a:sysClr val="window" lastClr="FFFFFF">
                <a:lumMod val="65000"/>
              </a:sysClr>
            </a:solidFill>
            <a:prstDash val="dash"/>
            <a:miter lim="800000"/>
            <a:tailEnd type="triangle"/>
          </a:ln>
          <a:effectLst/>
        </p:spPr>
      </p:cxnSp>
    </p:spTree>
    <p:extLst>
      <p:ext uri="{BB962C8B-B14F-4D97-AF65-F5344CB8AC3E}">
        <p14:creationId xmlns:p14="http://schemas.microsoft.com/office/powerpoint/2010/main" val="2385463632"/>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9" name="表 2">
            <a:extLst>
              <a:ext uri="{FF2B5EF4-FFF2-40B4-BE49-F238E27FC236}">
                <a16:creationId xmlns:a16="http://schemas.microsoft.com/office/drawing/2014/main" id="{B97F33D4-A8E4-4F35-BC77-94108E25024B}"/>
              </a:ext>
            </a:extLst>
          </p:cNvPr>
          <p:cNvGraphicFramePr>
            <a:graphicFrameLocks noGrp="1"/>
          </p:cNvGraphicFramePr>
          <p:nvPr>
            <p:extLst>
              <p:ext uri="{D42A27DB-BD31-4B8C-83A1-F6EECF244321}">
                <p14:modId xmlns:p14="http://schemas.microsoft.com/office/powerpoint/2010/main" val="44646553"/>
              </p:ext>
            </p:extLst>
          </p:nvPr>
        </p:nvGraphicFramePr>
        <p:xfrm>
          <a:off x="154640" y="1108210"/>
          <a:ext cx="9511433" cy="5569506"/>
        </p:xfrm>
        <a:graphic>
          <a:graphicData uri="http://schemas.openxmlformats.org/drawingml/2006/table">
            <a:tbl>
              <a:tblPr firstRow="1" bandRow="1">
                <a:tableStyleId>{2D5ABB26-0587-4C30-8999-92F81FD0307C}</a:tableStyleId>
              </a:tblPr>
              <a:tblGrid>
                <a:gridCol w="367433">
                  <a:extLst>
                    <a:ext uri="{9D8B030D-6E8A-4147-A177-3AD203B41FA5}">
                      <a16:colId xmlns:a16="http://schemas.microsoft.com/office/drawing/2014/main" val="358073148"/>
                    </a:ext>
                  </a:extLst>
                </a:gridCol>
                <a:gridCol w="692468">
                  <a:extLst>
                    <a:ext uri="{9D8B030D-6E8A-4147-A177-3AD203B41FA5}">
                      <a16:colId xmlns:a16="http://schemas.microsoft.com/office/drawing/2014/main" val="3311309282"/>
                    </a:ext>
                  </a:extLst>
                </a:gridCol>
                <a:gridCol w="6754708">
                  <a:extLst>
                    <a:ext uri="{9D8B030D-6E8A-4147-A177-3AD203B41FA5}">
                      <a16:colId xmlns:a16="http://schemas.microsoft.com/office/drawing/2014/main" val="1235158156"/>
                    </a:ext>
                  </a:extLst>
                </a:gridCol>
                <a:gridCol w="952107">
                  <a:extLst>
                    <a:ext uri="{9D8B030D-6E8A-4147-A177-3AD203B41FA5}">
                      <a16:colId xmlns:a16="http://schemas.microsoft.com/office/drawing/2014/main" val="256449129"/>
                    </a:ext>
                  </a:extLst>
                </a:gridCol>
                <a:gridCol w="744717">
                  <a:extLst>
                    <a:ext uri="{9D8B030D-6E8A-4147-A177-3AD203B41FA5}">
                      <a16:colId xmlns:a16="http://schemas.microsoft.com/office/drawing/2014/main" val="869005639"/>
                    </a:ext>
                  </a:extLst>
                </a:gridCol>
              </a:tblGrid>
              <a:tr h="275981">
                <a:tc gridSpan="2">
                  <a:txBody>
                    <a:bodyPr/>
                    <a:lstStyle/>
                    <a:p>
                      <a:pPr algn="l"/>
                      <a:r>
                        <a:rPr kumimoji="1" lang="ja-JP" altLang="en-US" sz="1200" b="0" dirty="0">
                          <a:latin typeface="Meiryo UI" panose="020B0604030504040204" pitchFamily="50" charset="-128"/>
                          <a:ea typeface="Meiryo UI" panose="020B0604030504040204" pitchFamily="50" charset="-128"/>
                        </a:rPr>
                        <a:t>業務</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lang="en-US" altLang="ja-JP" sz="1200" dirty="0">
                          <a:latin typeface="Meiryo UI" panose="020B0604030504040204" pitchFamily="50" charset="-128"/>
                          <a:ea typeface="Meiryo UI" panose="020B0604030504040204" pitchFamily="50" charset="-128"/>
                          <a:cs typeface="Arial" panose="020B0604020202020204" pitchFamily="34" charset="0"/>
                        </a:rPr>
                        <a:t>FIP</a:t>
                      </a:r>
                      <a:r>
                        <a:rPr lang="ja-JP" altLang="en-US" sz="1200" dirty="0">
                          <a:latin typeface="Meiryo UI" panose="020B0604030504040204" pitchFamily="50" charset="-128"/>
                          <a:ea typeface="Meiryo UI" panose="020B0604030504040204" pitchFamily="50" charset="-128"/>
                          <a:cs typeface="Arial" panose="020B0604020202020204" pitchFamily="34" charset="0"/>
                        </a:rPr>
                        <a:t> </a:t>
                      </a:r>
                      <a:r>
                        <a:rPr lang="en-US" altLang="ja-JP" sz="1200" dirty="0">
                          <a:latin typeface="Meiryo UI" panose="020B0604030504040204" pitchFamily="50" charset="-128"/>
                          <a:ea typeface="Meiryo UI" panose="020B0604030504040204" pitchFamily="50" charset="-128"/>
                          <a:cs typeface="Arial" panose="020B0604020202020204" pitchFamily="34" charset="0"/>
                        </a:rPr>
                        <a:t>– FIP</a:t>
                      </a:r>
                      <a:r>
                        <a:rPr lang="ja-JP" altLang="en-US" sz="1200" dirty="0">
                          <a:latin typeface="Meiryo UI" panose="020B0604030504040204" pitchFamily="50" charset="-128"/>
                          <a:ea typeface="Meiryo UI" panose="020B0604030504040204" pitchFamily="50" charset="-128"/>
                          <a:cs typeface="Arial" panose="020B0604020202020204" pitchFamily="34" charset="0"/>
                        </a:rPr>
                        <a:t>交付金算定</a:t>
                      </a:r>
                      <a:endParaRPr kumimoji="1" lang="ja-JP" altLang="en-US" sz="1200" b="0" strike="sngStrike" dirty="0">
                        <a:solidFill>
                          <a:srgbClr val="FF0000"/>
                        </a:solidFill>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1200" b="0" dirty="0">
                          <a:latin typeface="Meiryo UI" panose="020B0604030504040204" pitchFamily="50" charset="-128"/>
                          <a:ea typeface="Meiryo UI" panose="020B0604030504040204" pitchFamily="50" charset="-128"/>
                        </a:rPr>
                        <a:t>業務コード</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200" b="0" dirty="0">
                          <a:latin typeface="Meiryo UI" panose="020B0604030504040204" pitchFamily="50" charset="-128"/>
                          <a:ea typeface="Meiryo UI" panose="020B0604030504040204" pitchFamily="50" charset="-128"/>
                        </a:rPr>
                        <a:t>FIP001</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275981">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solidFill>
                            <a:schemeClr val="tx1"/>
                          </a:solidFill>
                          <a:latin typeface="Meiryo UI" panose="020B0604030504040204" pitchFamily="50" charset="-128"/>
                          <a:ea typeface="Meiryo UI" panose="020B0604030504040204" pitchFamily="50" charset="-128"/>
                        </a:rPr>
                        <a:t>業務内容</a:t>
                      </a:r>
                      <a:endParaRPr kumimoji="1" lang="en-US" altLang="ja-JP" sz="1200" b="0"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solidFill>
                            <a:schemeClr val="tx1"/>
                          </a:solidFill>
                          <a:latin typeface="Meiryo UI" panose="020B0604030504040204" pitchFamily="50" charset="-128"/>
                          <a:ea typeface="Meiryo UI" panose="020B0604030504040204" pitchFamily="50" charset="-128"/>
                        </a:rPr>
                        <a:t>広域機関が</a:t>
                      </a:r>
                      <a:r>
                        <a:rPr kumimoji="1" lang="en-US" altLang="ja-JP" sz="1200" b="0" dirty="0">
                          <a:solidFill>
                            <a:schemeClr val="tx1"/>
                          </a:solidFill>
                          <a:latin typeface="Meiryo UI" panose="020B0604030504040204" pitchFamily="50" charset="-128"/>
                          <a:ea typeface="Meiryo UI" panose="020B0604030504040204" pitchFamily="50" charset="-128"/>
                        </a:rPr>
                        <a:t>FIP</a:t>
                      </a:r>
                      <a:r>
                        <a:rPr kumimoji="1" lang="ja-JP" altLang="en-US" sz="1200" b="0" dirty="0">
                          <a:solidFill>
                            <a:schemeClr val="tx1"/>
                          </a:solidFill>
                          <a:latin typeface="Meiryo UI" panose="020B0604030504040204" pitchFamily="50" charset="-128"/>
                          <a:ea typeface="Meiryo UI" panose="020B0604030504040204" pitchFamily="50" charset="-128"/>
                        </a:rPr>
                        <a:t>交付金を算定する。</a:t>
                      </a:r>
                      <a:endParaRPr kumimoji="1" lang="en-US" altLang="ja-JP" sz="1200" b="0" strike="sngStrike"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868788017"/>
                  </a:ext>
                </a:extLst>
              </a:tr>
              <a:tr h="275981">
                <a:tc gridSpan="2">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業務タイミング</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3">
                  <a:txBody>
                    <a:bodyPr/>
                    <a:lstStyle/>
                    <a:p>
                      <a:pPr marL="0" indent="0" algn="l">
                        <a:buFont typeface="Arial" panose="020B0604020202020204" pitchFamily="34" charset="0"/>
                        <a:buNone/>
                      </a:pPr>
                      <a:r>
                        <a:rPr kumimoji="1" lang="ja-JP" altLang="en-US" sz="1200" b="0" dirty="0">
                          <a:solidFill>
                            <a:schemeClr val="tx1"/>
                          </a:solidFill>
                          <a:latin typeface="Meiryo UI" panose="020B0604030504040204" pitchFamily="50" charset="-128"/>
                          <a:ea typeface="Meiryo UI" panose="020B0604030504040204" pitchFamily="50" charset="-128"/>
                        </a:rPr>
                        <a:t>月次</a:t>
                      </a:r>
                      <a:endParaRPr kumimoji="1" lang="en-US" altLang="ja-JP"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100085752"/>
                  </a:ext>
                </a:extLst>
              </a:tr>
              <a:tr h="275981">
                <a:tc gridSpan="2">
                  <a:txBody>
                    <a:bodyPr/>
                    <a:lstStyle/>
                    <a:p>
                      <a:pPr marL="0" indent="0" algn="l">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関連アクター</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広域機関、認定事業者</a:t>
                      </a:r>
                      <a:endParaRPr kumimoji="1" lang="en-US" altLang="ja-JP" sz="1200" b="0" strike="sngStrike" dirty="0">
                        <a:solidFill>
                          <a:srgbClr val="FF0000"/>
                        </a:solidFill>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747063371"/>
                  </a:ext>
                </a:extLst>
              </a:tr>
              <a:tr h="1080000">
                <a:tc rowSpan="2">
                  <a:txBody>
                    <a:bodyPr/>
                    <a:lstStyle/>
                    <a:p>
                      <a:pPr marL="0" indent="0" algn="ctr">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確認者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lumMod val="95000"/>
                      </a:schemeClr>
                    </a:solidFill>
                  </a:tcPr>
                </a:tc>
                <a:tc gridSpan="3">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776034627"/>
                  </a:ext>
                </a:extLst>
              </a:tr>
              <a:tr h="1801582">
                <a:tc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作業者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603231057"/>
                  </a:ext>
                </a:extLst>
              </a:tr>
              <a:tr h="1584000">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システム</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85711036"/>
                  </a:ext>
                </a:extLst>
              </a:tr>
            </a:tbl>
          </a:graphicData>
        </a:graphic>
      </p:graphicFrame>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ja-JP" altLang="en-US" dirty="0">
                <a:latin typeface="Meiryo UI" panose="020B0604030504040204" pitchFamily="50" charset="-128"/>
                <a:ea typeface="Meiryo UI" panose="020B0604030504040204" pitchFamily="50" charset="-128"/>
              </a:rPr>
              <a:t>業務フロー</a:t>
            </a:r>
            <a:br>
              <a:rPr lang="en-US" altLang="ja-JP" dirty="0">
                <a:latin typeface="Meiryo UI" panose="020B0604030504040204" pitchFamily="50" charset="-128"/>
                <a:ea typeface="Meiryo UI" panose="020B0604030504040204" pitchFamily="50" charset="-128"/>
              </a:rPr>
            </a:br>
            <a:r>
              <a:rPr lang="en-US" altLang="ja-JP" dirty="0">
                <a:latin typeface="Meiryo UI" panose="020B0604030504040204" pitchFamily="50" charset="-128"/>
                <a:ea typeface="Meiryo UI" panose="020B0604030504040204" pitchFamily="50" charset="-128"/>
              </a:rPr>
              <a:t>FIP</a:t>
            </a:r>
            <a:r>
              <a:rPr lang="ja-JP" altLang="en-US" dirty="0">
                <a:latin typeface="Meiryo UI" panose="020B0604030504040204" pitchFamily="50" charset="-128"/>
                <a:ea typeface="Meiryo UI" panose="020B0604030504040204" pitchFamily="50" charset="-128"/>
              </a:rPr>
              <a:t>：</a:t>
            </a:r>
            <a:r>
              <a:rPr lang="en-US" altLang="ja-JP" dirty="0">
                <a:latin typeface="Meiryo UI" panose="020B0604030504040204" pitchFamily="50" charset="-128"/>
                <a:ea typeface="Meiryo UI" panose="020B0604030504040204" pitchFamily="50" charset="-128"/>
              </a:rPr>
              <a:t>FIP</a:t>
            </a:r>
            <a:r>
              <a:rPr lang="ja-JP" altLang="en-US" dirty="0">
                <a:latin typeface="Meiryo UI" panose="020B0604030504040204" pitchFamily="50" charset="-128"/>
                <a:ea typeface="Meiryo UI" panose="020B0604030504040204" pitchFamily="50" charset="-128"/>
              </a:rPr>
              <a:t>交付金</a:t>
            </a:r>
            <a:r>
              <a:rPr lang="ja-JP" altLang="en-US" dirty="0">
                <a:latin typeface="Meiryo UI" panose="020B0604030504040204" pitchFamily="50" charset="-128"/>
                <a:ea typeface="Meiryo UI" panose="020B0604030504040204" pitchFamily="50" charset="-128"/>
                <a:cs typeface="Arial" panose="020B0604020202020204" pitchFamily="34" charset="0"/>
              </a:rPr>
              <a:t>算定</a:t>
            </a:r>
            <a:endParaRPr kumimoji="1" lang="ja-JP" altLang="en-US" strike="sngStrike" dirty="0">
              <a:solidFill>
                <a:srgbClr val="FF0000"/>
              </a:solidFill>
              <a:latin typeface="Meiryo UI" panose="020B0604030504040204" pitchFamily="50" charset="-128"/>
              <a:ea typeface="Meiryo UI" panose="020B0604030504040204" pitchFamily="50" charset="-128"/>
            </a:endParaRPr>
          </a:p>
        </p:txBody>
      </p:sp>
      <p:grpSp>
        <p:nvGrpSpPr>
          <p:cNvPr id="76" name="グループ化 75">
            <a:extLst>
              <a:ext uri="{FF2B5EF4-FFF2-40B4-BE49-F238E27FC236}">
                <a16:creationId xmlns:a16="http://schemas.microsoft.com/office/drawing/2014/main" id="{C9F00114-B061-4792-9724-F83AFCBF714A}"/>
              </a:ext>
            </a:extLst>
          </p:cNvPr>
          <p:cNvGrpSpPr/>
          <p:nvPr/>
        </p:nvGrpSpPr>
        <p:grpSpPr>
          <a:xfrm>
            <a:off x="5989186" y="822685"/>
            <a:ext cx="3842712" cy="205890"/>
            <a:chOff x="6068600" y="822685"/>
            <a:chExt cx="3510050" cy="205890"/>
          </a:xfrm>
        </p:grpSpPr>
        <p:sp>
          <p:nvSpPr>
            <p:cNvPr id="77" name="正方形/長方形 76">
              <a:extLst>
                <a:ext uri="{FF2B5EF4-FFF2-40B4-BE49-F238E27FC236}">
                  <a16:creationId xmlns:a16="http://schemas.microsoft.com/office/drawing/2014/main" id="{500B1C3C-B15D-47EB-85A3-C3009601ABC0}"/>
                </a:ext>
              </a:extLst>
            </p:cNvPr>
            <p:cNvSpPr/>
            <p:nvPr/>
          </p:nvSpPr>
          <p:spPr>
            <a:xfrm>
              <a:off x="6506504" y="822685"/>
              <a:ext cx="1254159"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再エネ業務統合システム</a:t>
              </a:r>
            </a:p>
          </p:txBody>
        </p:sp>
        <p:sp>
          <p:nvSpPr>
            <p:cNvPr id="78" name="正方形/長方形 77">
              <a:extLst>
                <a:ext uri="{FF2B5EF4-FFF2-40B4-BE49-F238E27FC236}">
                  <a16:creationId xmlns:a16="http://schemas.microsoft.com/office/drawing/2014/main" id="{B53CF723-5138-4314-81CE-0BCD5EC57208}"/>
                </a:ext>
              </a:extLst>
            </p:cNvPr>
            <p:cNvSpPr/>
            <p:nvPr/>
          </p:nvSpPr>
          <p:spPr>
            <a:xfrm>
              <a:off x="6369354" y="853531"/>
              <a:ext cx="166154" cy="132923"/>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79" name="正方形/長方形 78">
              <a:extLst>
                <a:ext uri="{FF2B5EF4-FFF2-40B4-BE49-F238E27FC236}">
                  <a16:creationId xmlns:a16="http://schemas.microsoft.com/office/drawing/2014/main" id="{B17CD629-EB31-4B0F-ADCE-70102DEA6B42}"/>
                </a:ext>
              </a:extLst>
            </p:cNvPr>
            <p:cNvSpPr/>
            <p:nvPr/>
          </p:nvSpPr>
          <p:spPr>
            <a:xfrm>
              <a:off x="7488525" y="853531"/>
              <a:ext cx="166154" cy="132923"/>
            </a:xfrm>
            <a:prstGeom prst="rect">
              <a:avLst/>
            </a:prstGeom>
            <a:noFill/>
            <a:ln w="38100" cap="flat" cmpd="thickThin"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80" name="正方形/長方形 79">
              <a:extLst>
                <a:ext uri="{FF2B5EF4-FFF2-40B4-BE49-F238E27FC236}">
                  <a16:creationId xmlns:a16="http://schemas.microsoft.com/office/drawing/2014/main" id="{F15083F4-B3F9-4B3E-91B5-6A235BF72089}"/>
                </a:ext>
              </a:extLst>
            </p:cNvPr>
            <p:cNvSpPr/>
            <p:nvPr/>
          </p:nvSpPr>
          <p:spPr>
            <a:xfrm>
              <a:off x="7645826" y="822685"/>
              <a:ext cx="1125542"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zh-TW" altLang="en-US" sz="738" kern="0" dirty="0">
                  <a:latin typeface="Meiryo UI"/>
                  <a:ea typeface="Meiryo UI"/>
                  <a:cs typeface="Arial" pitchFamily="34" charset="0"/>
                </a:rPr>
                <a:t>業務詳細仕様</a:t>
              </a:r>
              <a:r>
                <a:rPr kumimoji="0" lang="ja-JP" altLang="en-US" sz="738" kern="0" dirty="0">
                  <a:latin typeface="Meiryo UI"/>
                  <a:ea typeface="Meiryo UI"/>
                  <a:cs typeface="Arial" pitchFamily="34" charset="0"/>
                </a:rPr>
                <a:t>の対象</a:t>
              </a:r>
            </a:p>
          </p:txBody>
        </p:sp>
        <p:sp>
          <p:nvSpPr>
            <p:cNvPr id="81" name="正方形/長方形 80">
              <a:extLst>
                <a:ext uri="{FF2B5EF4-FFF2-40B4-BE49-F238E27FC236}">
                  <a16:creationId xmlns:a16="http://schemas.microsoft.com/office/drawing/2014/main" id="{088A8043-1439-4B51-B952-AC8A74545FEA}"/>
                </a:ext>
              </a:extLst>
            </p:cNvPr>
            <p:cNvSpPr/>
            <p:nvPr/>
          </p:nvSpPr>
          <p:spPr>
            <a:xfrm>
              <a:off x="6068600" y="822685"/>
              <a:ext cx="299077" cy="198871"/>
            </a:xfrm>
            <a:prstGeom prst="rect">
              <a:avLst/>
            </a:prstGeom>
            <a:noFill/>
          </p:spPr>
          <p:txBody>
            <a:bodyPr wrap="none">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r>
                <a:rPr kumimoji="0" lang="ja-JP" altLang="en-US" sz="738" kern="0" dirty="0">
                  <a:latin typeface="Meiryo UI"/>
                  <a:ea typeface="Meiryo UI"/>
                  <a:cs typeface="Arial" pitchFamily="34" charset="0"/>
                </a:rPr>
                <a:t>凡例</a:t>
              </a:r>
            </a:p>
          </p:txBody>
        </p:sp>
        <p:sp>
          <p:nvSpPr>
            <p:cNvPr id="82" name="フローチャート: 定義済み処理 81">
              <a:extLst>
                <a:ext uri="{FF2B5EF4-FFF2-40B4-BE49-F238E27FC236}">
                  <a16:creationId xmlns:a16="http://schemas.microsoft.com/office/drawing/2014/main" id="{AF93B2D9-F8FE-4D4D-B5F0-F16205E1CD0C}"/>
                </a:ext>
              </a:extLst>
            </p:cNvPr>
            <p:cNvSpPr/>
            <p:nvPr/>
          </p:nvSpPr>
          <p:spPr>
            <a:xfrm>
              <a:off x="8579834" y="853531"/>
              <a:ext cx="237359" cy="144000"/>
            </a:xfrm>
            <a:prstGeom prst="flowChartPredefinedProcess">
              <a:avLst/>
            </a:prstGeom>
            <a:noFill/>
            <a:ln w="19050" cap="flat" cmpd="sng" algn="ctr">
              <a:solidFill>
                <a:sysClr val="window" lastClr="FFFFFF">
                  <a:lumMod val="65000"/>
                </a:sysClr>
              </a:solidFill>
              <a:prstDash val="solid"/>
              <a:miter lim="800000"/>
            </a:ln>
            <a:effectLst/>
          </p:spPr>
          <p:txBody>
            <a:bodyPr wrap="none" lIns="0" tIns="33231" rIns="0" bIns="33231" rtlCol="0" anchor="ctr"/>
            <a:lstStyle/>
            <a:p>
              <a:pPr algn="ctr"/>
              <a:endParaRPr kumimoji="0" lang="ja-JP" altLang="en-US" sz="800" kern="0" dirty="0">
                <a:latin typeface="Meiryo UI" panose="020B0604030504040204" pitchFamily="50" charset="-128"/>
                <a:ea typeface="Meiryo UI" panose="020B0604030504040204" pitchFamily="50" charset="-128"/>
                <a:cs typeface="Arial" pitchFamily="34" charset="0"/>
              </a:endParaRPr>
            </a:p>
          </p:txBody>
        </p:sp>
        <p:sp>
          <p:nvSpPr>
            <p:cNvPr id="83" name="正方形/長方形 82">
              <a:extLst>
                <a:ext uri="{FF2B5EF4-FFF2-40B4-BE49-F238E27FC236}">
                  <a16:creationId xmlns:a16="http://schemas.microsoft.com/office/drawing/2014/main" id="{3FA3E078-2F47-487B-946B-092D3DFFE5A8}"/>
                </a:ext>
              </a:extLst>
            </p:cNvPr>
            <p:cNvSpPr/>
            <p:nvPr/>
          </p:nvSpPr>
          <p:spPr>
            <a:xfrm>
              <a:off x="8795264" y="822685"/>
              <a:ext cx="783386"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他業務プロセス</a:t>
              </a:r>
            </a:p>
          </p:txBody>
        </p:sp>
      </p:grpSp>
      <p:sp>
        <p:nvSpPr>
          <p:cNvPr id="131" name="フローチャート : 他ページ結合子 135">
            <a:extLst>
              <a:ext uri="{FF2B5EF4-FFF2-40B4-BE49-F238E27FC236}">
                <a16:creationId xmlns:a16="http://schemas.microsoft.com/office/drawing/2014/main" id="{65921800-B4C8-4DC5-AC53-4A355EC35781}"/>
              </a:ext>
            </a:extLst>
          </p:cNvPr>
          <p:cNvSpPr/>
          <p:nvPr/>
        </p:nvSpPr>
        <p:spPr>
          <a:xfrm>
            <a:off x="2463698" y="3801707"/>
            <a:ext cx="268714" cy="334230"/>
          </a:xfrm>
          <a:prstGeom prst="flowChartOffpageConnector">
            <a:avLst/>
          </a:prstGeom>
          <a:solidFill>
            <a:srgbClr val="E5F2F4"/>
          </a:solidFill>
          <a:ln w="12700" cap="flat" cmpd="sng" algn="ctr">
            <a:solidFill>
              <a:sysClr val="window" lastClr="FFFFFF">
                <a:lumMod val="50000"/>
              </a:sysClr>
            </a:solidFill>
            <a:prstDash val="solid"/>
            <a:miter lim="800000"/>
          </a:ln>
          <a:effectLst/>
        </p:spPr>
        <p:txBody>
          <a:bodyPr wrap="none" lIns="36000" rIns="36000" rtlCol="0" anchor="ctr"/>
          <a:lstStyle/>
          <a:p>
            <a:pPr algn="ctr">
              <a:defRPr/>
            </a:pPr>
            <a:r>
              <a:rPr kumimoji="0" lang="en-US" altLang="ja-JP" sz="800" kern="0" dirty="0">
                <a:latin typeface="Meiryo UI"/>
                <a:ea typeface="Meiryo UI"/>
                <a:cs typeface="Arial" pitchFamily="34" charset="0"/>
              </a:rPr>
              <a:t>1</a:t>
            </a:r>
            <a:endParaRPr kumimoji="0" lang="ja-JP" altLang="en-US" sz="800" kern="0" dirty="0">
              <a:latin typeface="Meiryo UI"/>
              <a:ea typeface="Meiryo UI"/>
              <a:cs typeface="Arial" pitchFamily="34" charset="0"/>
            </a:endParaRPr>
          </a:p>
        </p:txBody>
      </p:sp>
      <p:cxnSp>
        <p:nvCxnSpPr>
          <p:cNvPr id="132" name="直線矢印コネクタ 131">
            <a:extLst>
              <a:ext uri="{FF2B5EF4-FFF2-40B4-BE49-F238E27FC236}">
                <a16:creationId xmlns:a16="http://schemas.microsoft.com/office/drawing/2014/main" id="{1F948A7B-873C-4964-8B1D-52B242D92D5A}"/>
              </a:ext>
            </a:extLst>
          </p:cNvPr>
          <p:cNvCxnSpPr>
            <a:cxnSpLocks/>
            <a:stCxn id="131" idx="3"/>
            <a:endCxn id="86" idx="1"/>
          </p:cNvCxnSpPr>
          <p:nvPr/>
        </p:nvCxnSpPr>
        <p:spPr>
          <a:xfrm flipV="1">
            <a:off x="2732412" y="3963335"/>
            <a:ext cx="564629" cy="5487"/>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85" name="グループ化 84">
            <a:extLst>
              <a:ext uri="{FF2B5EF4-FFF2-40B4-BE49-F238E27FC236}">
                <a16:creationId xmlns:a16="http://schemas.microsoft.com/office/drawing/2014/main" id="{2096EAC2-2B46-4B78-B7D3-B5CA74F79739}"/>
              </a:ext>
            </a:extLst>
          </p:cNvPr>
          <p:cNvGrpSpPr/>
          <p:nvPr/>
        </p:nvGrpSpPr>
        <p:grpSpPr>
          <a:xfrm>
            <a:off x="3297041" y="3574308"/>
            <a:ext cx="734400" cy="612227"/>
            <a:chOff x="2491032" y="3449261"/>
            <a:chExt cx="734400" cy="612227"/>
          </a:xfrm>
        </p:grpSpPr>
        <p:sp>
          <p:nvSpPr>
            <p:cNvPr id="86" name="正方形/長方形 85">
              <a:extLst>
                <a:ext uri="{FF2B5EF4-FFF2-40B4-BE49-F238E27FC236}">
                  <a16:creationId xmlns:a16="http://schemas.microsoft.com/office/drawing/2014/main" id="{2C8641EB-F3A6-467F-93CD-606DBE2876F6}"/>
                </a:ext>
              </a:extLst>
            </p:cNvPr>
            <p:cNvSpPr/>
            <p:nvPr/>
          </p:nvSpPr>
          <p:spPr>
            <a:xfrm>
              <a:off x="2491032"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交付金算定</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指示</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87" name="テキスト ボックス 86">
              <a:extLst>
                <a:ext uri="{FF2B5EF4-FFF2-40B4-BE49-F238E27FC236}">
                  <a16:creationId xmlns:a16="http://schemas.microsoft.com/office/drawing/2014/main" id="{150E8C7D-1AD5-4939-86FA-3DB035813DCE}"/>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14</a:t>
              </a:r>
              <a:endParaRPr lang="ja-JP" altLang="en-US" sz="800" dirty="0">
                <a:latin typeface="Meiryo UI" panose="020B0604030504040204" pitchFamily="50" charset="-128"/>
                <a:ea typeface="Meiryo UI" panose="020B0604030504040204" pitchFamily="50" charset="-128"/>
              </a:endParaRPr>
            </a:p>
          </p:txBody>
        </p:sp>
      </p:grpSp>
      <p:grpSp>
        <p:nvGrpSpPr>
          <p:cNvPr id="92" name="グループ化 91">
            <a:extLst>
              <a:ext uri="{FF2B5EF4-FFF2-40B4-BE49-F238E27FC236}">
                <a16:creationId xmlns:a16="http://schemas.microsoft.com/office/drawing/2014/main" id="{23BA79FB-C032-4368-93B3-DAD38E96CA7C}"/>
              </a:ext>
            </a:extLst>
          </p:cNvPr>
          <p:cNvGrpSpPr/>
          <p:nvPr/>
        </p:nvGrpSpPr>
        <p:grpSpPr>
          <a:xfrm>
            <a:off x="3296464" y="5125777"/>
            <a:ext cx="734400" cy="612227"/>
            <a:chOff x="2491032" y="3449261"/>
            <a:chExt cx="734400" cy="612227"/>
          </a:xfrm>
        </p:grpSpPr>
        <p:sp>
          <p:nvSpPr>
            <p:cNvPr id="93" name="正方形/長方形 92">
              <a:extLst>
                <a:ext uri="{FF2B5EF4-FFF2-40B4-BE49-F238E27FC236}">
                  <a16:creationId xmlns:a16="http://schemas.microsoft.com/office/drawing/2014/main" id="{7CD3A2C4-DF0D-4B07-A07B-17CBB8851874}"/>
                </a:ext>
              </a:extLst>
            </p:cNvPr>
            <p:cNvSpPr/>
            <p:nvPr/>
          </p:nvSpPr>
          <p:spPr>
            <a:xfrm>
              <a:off x="2491032" y="3615088"/>
              <a:ext cx="734400"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交付金算定</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94" name="テキスト ボックス 93">
              <a:extLst>
                <a:ext uri="{FF2B5EF4-FFF2-40B4-BE49-F238E27FC236}">
                  <a16:creationId xmlns:a16="http://schemas.microsoft.com/office/drawing/2014/main" id="{12673F13-5864-45FC-8B56-E343368A12BB}"/>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15</a:t>
              </a:r>
              <a:endParaRPr lang="ja-JP" altLang="en-US" sz="800" dirty="0">
                <a:latin typeface="Meiryo UI" panose="020B0604030504040204" pitchFamily="50" charset="-128"/>
                <a:ea typeface="Meiryo UI" panose="020B0604030504040204" pitchFamily="50" charset="-128"/>
              </a:endParaRPr>
            </a:p>
          </p:txBody>
        </p:sp>
      </p:grpSp>
      <p:cxnSp>
        <p:nvCxnSpPr>
          <p:cNvPr id="95" name="直線矢印コネクタ 94">
            <a:extLst>
              <a:ext uri="{FF2B5EF4-FFF2-40B4-BE49-F238E27FC236}">
                <a16:creationId xmlns:a16="http://schemas.microsoft.com/office/drawing/2014/main" id="{9936B950-1636-44A3-9F9D-771A4048B694}"/>
              </a:ext>
            </a:extLst>
          </p:cNvPr>
          <p:cNvCxnSpPr>
            <a:cxnSpLocks/>
            <a:stCxn id="86" idx="2"/>
            <a:endCxn id="93" idx="0"/>
          </p:cNvCxnSpPr>
          <p:nvPr/>
        </p:nvCxnSpPr>
        <p:spPr>
          <a:xfrm flipH="1">
            <a:off x="3663664" y="4186535"/>
            <a:ext cx="577" cy="1105069"/>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96" name="グループ化 95">
            <a:extLst>
              <a:ext uri="{FF2B5EF4-FFF2-40B4-BE49-F238E27FC236}">
                <a16:creationId xmlns:a16="http://schemas.microsoft.com/office/drawing/2014/main" id="{57BA0B66-B6FF-42F4-82AE-7A1C9BB4CA68}"/>
              </a:ext>
            </a:extLst>
          </p:cNvPr>
          <p:cNvGrpSpPr/>
          <p:nvPr/>
        </p:nvGrpSpPr>
        <p:grpSpPr>
          <a:xfrm>
            <a:off x="3536529" y="5918393"/>
            <a:ext cx="254269" cy="450827"/>
            <a:chOff x="2515451" y="5897715"/>
            <a:chExt cx="254269" cy="450827"/>
          </a:xfrm>
        </p:grpSpPr>
        <p:sp>
          <p:nvSpPr>
            <p:cNvPr id="97" name="Freeform 266">
              <a:extLst>
                <a:ext uri="{FF2B5EF4-FFF2-40B4-BE49-F238E27FC236}">
                  <a16:creationId xmlns:a16="http://schemas.microsoft.com/office/drawing/2014/main" id="{BBB8A6C5-BE2A-439B-B034-50E606E9DE01}"/>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98" name="正方形/長方形 36">
              <a:extLst>
                <a:ext uri="{FF2B5EF4-FFF2-40B4-BE49-F238E27FC236}">
                  <a16:creationId xmlns:a16="http://schemas.microsoft.com/office/drawing/2014/main" id="{2663EE50-552A-4882-BD4D-1321808FA6F8}"/>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99" name="正方形/長方形 98">
            <a:extLst>
              <a:ext uri="{FF2B5EF4-FFF2-40B4-BE49-F238E27FC236}">
                <a16:creationId xmlns:a16="http://schemas.microsoft.com/office/drawing/2014/main" id="{9B85AB76-E137-4109-AE14-2A9105112B94}"/>
              </a:ext>
            </a:extLst>
          </p:cNvPr>
          <p:cNvSpPr/>
          <p:nvPr/>
        </p:nvSpPr>
        <p:spPr>
          <a:xfrm>
            <a:off x="3591663" y="6290812"/>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100" name="直線矢印コネクタ 99">
            <a:extLst>
              <a:ext uri="{FF2B5EF4-FFF2-40B4-BE49-F238E27FC236}">
                <a16:creationId xmlns:a16="http://schemas.microsoft.com/office/drawing/2014/main" id="{AB0FE3B2-4CE4-42ED-9AC1-C1C57429F0FB}"/>
              </a:ext>
            </a:extLst>
          </p:cNvPr>
          <p:cNvCxnSpPr>
            <a:cxnSpLocks/>
            <a:stCxn id="93" idx="2"/>
            <a:endCxn id="98" idx="0"/>
          </p:cNvCxnSpPr>
          <p:nvPr/>
        </p:nvCxnSpPr>
        <p:spPr>
          <a:xfrm>
            <a:off x="3663664" y="5738004"/>
            <a:ext cx="0" cy="184192"/>
          </a:xfrm>
          <a:prstGeom prst="straightConnector1">
            <a:avLst/>
          </a:prstGeom>
          <a:noFill/>
          <a:ln w="6350" cap="flat" cmpd="sng" algn="ctr">
            <a:solidFill>
              <a:sysClr val="window" lastClr="FFFFFF">
                <a:lumMod val="65000"/>
              </a:sysClr>
            </a:solidFill>
            <a:prstDash val="dash"/>
            <a:miter lim="800000"/>
            <a:tailEnd type="triangle"/>
          </a:ln>
          <a:effectLst/>
        </p:spPr>
      </p:cxnSp>
      <p:sp>
        <p:nvSpPr>
          <p:cNvPr id="146" name="ひし形 110">
            <a:extLst>
              <a:ext uri="{FF2B5EF4-FFF2-40B4-BE49-F238E27FC236}">
                <a16:creationId xmlns:a16="http://schemas.microsoft.com/office/drawing/2014/main" id="{2B32FBB1-0C02-4051-A11F-9E088161A33B}"/>
              </a:ext>
            </a:extLst>
          </p:cNvPr>
          <p:cNvSpPr>
            <a:spLocks/>
          </p:cNvSpPr>
          <p:nvPr/>
        </p:nvSpPr>
        <p:spPr>
          <a:xfrm>
            <a:off x="6302515" y="2567033"/>
            <a:ext cx="473336" cy="332308"/>
          </a:xfrm>
          <a:prstGeom prst="diamond">
            <a:avLst/>
          </a:prstGeom>
          <a:noFill/>
          <a:ln w="12700" cap="flat" cmpd="sng" algn="ctr">
            <a:solidFill>
              <a:sysClr val="window" lastClr="FFFFFF">
                <a:lumMod val="50000"/>
              </a:sysClr>
            </a:solidFill>
            <a:prstDash val="solid"/>
            <a:miter lim="800000"/>
          </a:ln>
          <a:effectLst/>
        </p:spPr>
        <p:txBody>
          <a:bodyPr wrap="none" lIns="0" tIns="0" rIns="0" bIns="0" rtlCol="0" anchor="ctr"/>
          <a:lstStyle/>
          <a:p>
            <a:pPr algn="ctr">
              <a:defRPr/>
            </a:pPr>
            <a:r>
              <a:rPr kumimoji="0" lang="ja-JP" altLang="en-US" sz="800" kern="0" dirty="0">
                <a:latin typeface="Meiryo UI" panose="020B0604030504040204" pitchFamily="50" charset="-128"/>
                <a:ea typeface="Meiryo UI" panose="020B0604030504040204" pitchFamily="50" charset="-128"/>
              </a:rPr>
              <a:t>確認</a:t>
            </a:r>
            <a:endParaRPr kumimoji="0" lang="en-US" altLang="ja-JP" sz="800" kern="0" dirty="0">
              <a:latin typeface="Meiryo UI" panose="020B0604030504040204" pitchFamily="50" charset="-128"/>
              <a:ea typeface="Meiryo UI" panose="020B0604030504040204" pitchFamily="50" charset="-128"/>
            </a:endParaRPr>
          </a:p>
          <a:p>
            <a:pPr algn="ctr">
              <a:defRPr/>
            </a:pPr>
            <a:r>
              <a:rPr kumimoji="0" lang="ja-JP" altLang="en-US" sz="800" kern="0" dirty="0">
                <a:latin typeface="Meiryo UI" panose="020B0604030504040204" pitchFamily="50" charset="-128"/>
                <a:ea typeface="Meiryo UI" panose="020B0604030504040204" pitchFamily="50" charset="-128"/>
              </a:rPr>
              <a:t>結果</a:t>
            </a:r>
            <a:endParaRPr kumimoji="0" lang="en-US" altLang="ja-JP" sz="800" kern="0" dirty="0">
              <a:latin typeface="Meiryo UI" panose="020B0604030504040204" pitchFamily="50" charset="-128"/>
              <a:ea typeface="Meiryo UI" panose="020B0604030504040204" pitchFamily="50" charset="-128"/>
            </a:endParaRPr>
          </a:p>
        </p:txBody>
      </p:sp>
      <p:sp>
        <p:nvSpPr>
          <p:cNvPr id="147" name="正方形/長方形 146">
            <a:extLst>
              <a:ext uri="{FF2B5EF4-FFF2-40B4-BE49-F238E27FC236}">
                <a16:creationId xmlns:a16="http://schemas.microsoft.com/office/drawing/2014/main" id="{A1B1298E-00CF-4059-B52D-15E445AEB8D4}"/>
              </a:ext>
            </a:extLst>
          </p:cNvPr>
          <p:cNvSpPr/>
          <p:nvPr/>
        </p:nvSpPr>
        <p:spPr>
          <a:xfrm>
            <a:off x="6465225" y="2380416"/>
            <a:ext cx="473335"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却下</a:t>
            </a:r>
          </a:p>
        </p:txBody>
      </p:sp>
      <p:sp>
        <p:nvSpPr>
          <p:cNvPr id="148" name="正方形/長方形 147">
            <a:extLst>
              <a:ext uri="{FF2B5EF4-FFF2-40B4-BE49-F238E27FC236}">
                <a16:creationId xmlns:a16="http://schemas.microsoft.com/office/drawing/2014/main" id="{A9C7F210-4C37-4C86-8017-99C0057EDEEF}"/>
              </a:ext>
            </a:extLst>
          </p:cNvPr>
          <p:cNvSpPr/>
          <p:nvPr/>
        </p:nvSpPr>
        <p:spPr>
          <a:xfrm>
            <a:off x="6631626" y="2747540"/>
            <a:ext cx="473335"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承認</a:t>
            </a:r>
          </a:p>
        </p:txBody>
      </p:sp>
      <p:cxnSp>
        <p:nvCxnSpPr>
          <p:cNvPr id="156" name="直線矢印コネクタ 155">
            <a:extLst>
              <a:ext uri="{FF2B5EF4-FFF2-40B4-BE49-F238E27FC236}">
                <a16:creationId xmlns:a16="http://schemas.microsoft.com/office/drawing/2014/main" id="{7FF97527-D12A-494A-9EE3-ECEF3344CED9}"/>
              </a:ext>
            </a:extLst>
          </p:cNvPr>
          <p:cNvCxnSpPr>
            <a:cxnSpLocks/>
            <a:stCxn id="220" idx="3"/>
            <a:endCxn id="146" idx="1"/>
          </p:cNvCxnSpPr>
          <p:nvPr/>
        </p:nvCxnSpPr>
        <p:spPr>
          <a:xfrm flipV="1">
            <a:off x="6055056" y="2733187"/>
            <a:ext cx="247459" cy="1054"/>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219" name="グループ化 218">
            <a:extLst>
              <a:ext uri="{FF2B5EF4-FFF2-40B4-BE49-F238E27FC236}">
                <a16:creationId xmlns:a16="http://schemas.microsoft.com/office/drawing/2014/main" id="{E54EC269-1DF1-4964-8BAB-A4AA225F80CA}"/>
              </a:ext>
            </a:extLst>
          </p:cNvPr>
          <p:cNvGrpSpPr/>
          <p:nvPr/>
        </p:nvGrpSpPr>
        <p:grpSpPr>
          <a:xfrm>
            <a:off x="5320656" y="2345214"/>
            <a:ext cx="734400" cy="612227"/>
            <a:chOff x="3320370" y="3449261"/>
            <a:chExt cx="734400" cy="612227"/>
          </a:xfrm>
        </p:grpSpPr>
        <p:sp>
          <p:nvSpPr>
            <p:cNvPr id="220" name="正方形/長方形 219">
              <a:extLst>
                <a:ext uri="{FF2B5EF4-FFF2-40B4-BE49-F238E27FC236}">
                  <a16:creationId xmlns:a16="http://schemas.microsoft.com/office/drawing/2014/main" id="{DBE96170-208B-4A3F-ABA7-04CD7D0223DF}"/>
                </a:ext>
              </a:extLst>
            </p:cNvPr>
            <p:cNvSpPr/>
            <p:nvPr/>
          </p:nvSpPr>
          <p:spPr>
            <a:xfrm>
              <a:off x="3320370"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交付金算定額</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の確認</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221" name="テキスト ボックス 220">
              <a:extLst>
                <a:ext uri="{FF2B5EF4-FFF2-40B4-BE49-F238E27FC236}">
                  <a16:creationId xmlns:a16="http://schemas.microsoft.com/office/drawing/2014/main" id="{CDE13C94-FDA6-45B9-99ED-1D04BFB6F026}"/>
                </a:ext>
              </a:extLst>
            </p:cNvPr>
            <p:cNvSpPr txBox="1"/>
            <p:nvPr/>
          </p:nvSpPr>
          <p:spPr>
            <a:xfrm>
              <a:off x="3320370"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18</a:t>
              </a:r>
              <a:endParaRPr lang="ja-JP" altLang="en-US" sz="800" dirty="0">
                <a:latin typeface="Meiryo UI" panose="020B0604030504040204" pitchFamily="50" charset="-128"/>
                <a:ea typeface="Meiryo UI" panose="020B0604030504040204" pitchFamily="50" charset="-128"/>
              </a:endParaRPr>
            </a:p>
          </p:txBody>
        </p:sp>
      </p:grpSp>
      <p:sp>
        <p:nvSpPr>
          <p:cNvPr id="4" name="正方形/長方形 3">
            <a:extLst>
              <a:ext uri="{FF2B5EF4-FFF2-40B4-BE49-F238E27FC236}">
                <a16:creationId xmlns:a16="http://schemas.microsoft.com/office/drawing/2014/main" id="{883BE993-8752-4723-9DB5-F866D1A6609E}"/>
              </a:ext>
            </a:extLst>
          </p:cNvPr>
          <p:cNvSpPr/>
          <p:nvPr/>
        </p:nvSpPr>
        <p:spPr>
          <a:xfrm>
            <a:off x="3790798" y="4363979"/>
            <a:ext cx="238590" cy="210264"/>
          </a:xfrm>
          <a:prstGeom prst="rect">
            <a:avLst/>
          </a:prstGeom>
          <a:noFill/>
          <a:ln w="19050" cap="flat" cmpd="sng" algn="ctr">
            <a:noFill/>
            <a:prstDash val="solid"/>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cxnSp>
        <p:nvCxnSpPr>
          <p:cNvPr id="105" name="直線矢印コネクタ 104">
            <a:extLst>
              <a:ext uri="{FF2B5EF4-FFF2-40B4-BE49-F238E27FC236}">
                <a16:creationId xmlns:a16="http://schemas.microsoft.com/office/drawing/2014/main" id="{74B8A7CA-8506-4F7F-9F66-D5CE57AC8558}"/>
              </a:ext>
            </a:extLst>
          </p:cNvPr>
          <p:cNvCxnSpPr>
            <a:cxnSpLocks/>
            <a:stCxn id="146" idx="3"/>
            <a:endCxn id="60" idx="2"/>
          </p:cNvCxnSpPr>
          <p:nvPr/>
        </p:nvCxnSpPr>
        <p:spPr>
          <a:xfrm flipV="1">
            <a:off x="6775851" y="2729820"/>
            <a:ext cx="376269" cy="3367"/>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6" name="正方形/長方形 5">
            <a:extLst>
              <a:ext uri="{FF2B5EF4-FFF2-40B4-BE49-F238E27FC236}">
                <a16:creationId xmlns:a16="http://schemas.microsoft.com/office/drawing/2014/main" id="{DEDA7543-6E30-4B31-A83C-382C2775251B}"/>
              </a:ext>
            </a:extLst>
          </p:cNvPr>
          <p:cNvSpPr/>
          <p:nvPr/>
        </p:nvSpPr>
        <p:spPr>
          <a:xfrm>
            <a:off x="3296464" y="4407129"/>
            <a:ext cx="238590" cy="167114"/>
          </a:xfrm>
          <a:prstGeom prst="rect">
            <a:avLst/>
          </a:prstGeom>
          <a:noFill/>
          <a:ln w="19050" cap="flat" cmpd="sng" algn="ctr">
            <a:noFill/>
            <a:prstDash val="solid"/>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sp>
        <p:nvSpPr>
          <p:cNvPr id="84" name="正方形/長方形 83">
            <a:extLst>
              <a:ext uri="{FF2B5EF4-FFF2-40B4-BE49-F238E27FC236}">
                <a16:creationId xmlns:a16="http://schemas.microsoft.com/office/drawing/2014/main" id="{B17D589A-08A9-4853-A55F-02EF1485180A}"/>
              </a:ext>
            </a:extLst>
          </p:cNvPr>
          <p:cNvSpPr/>
          <p:nvPr/>
        </p:nvSpPr>
        <p:spPr>
          <a:xfrm>
            <a:off x="7064241" y="2911176"/>
            <a:ext cx="1303227" cy="338554"/>
          </a:xfrm>
          <a:prstGeom prst="rect">
            <a:avLst/>
          </a:prstGeom>
        </p:spPr>
        <p:txBody>
          <a:bodyPr wrap="square">
            <a:spAutoFit/>
          </a:bodyPr>
          <a:lstStyle/>
          <a:p>
            <a:pPr marL="99695" indent="-99695" algn="ctr"/>
            <a:r>
              <a:rPr kumimoji="0" lang="ja-JP" altLang="en-US" sz="800" kern="0" dirty="0">
                <a:latin typeface="Meiryo UI"/>
                <a:ea typeface="Meiryo UI"/>
                <a:cs typeface="Arial" pitchFamily="34" charset="0"/>
              </a:rPr>
              <a:t>➢</a:t>
            </a:r>
            <a:r>
              <a:rPr kumimoji="0" lang="en-US" altLang="ja-JP" sz="800" kern="0" dirty="0">
                <a:latin typeface="Meiryo UI"/>
                <a:ea typeface="Meiryo UI"/>
                <a:cs typeface="Arial" pitchFamily="34" charset="0"/>
              </a:rPr>
              <a:t>(ACC100</a:t>
            </a:r>
            <a:r>
              <a:rPr kumimoji="0" lang="en-US" altLang="ja-JP" sz="800" kern="0" dirty="0">
                <a:solidFill>
                  <a:prstClr val="black"/>
                </a:solidFill>
                <a:latin typeface="Meiryo UI"/>
                <a:ea typeface="Meiryo UI"/>
                <a:cs typeface="Arial" pitchFamily="34" charset="0"/>
              </a:rPr>
              <a:t>)</a:t>
            </a:r>
            <a:r>
              <a:rPr lang="ja-JP" altLang="en-US" sz="800" dirty="0">
                <a:latin typeface="Meiryo UI" panose="020B0604030504040204" pitchFamily="50" charset="-128"/>
                <a:ea typeface="Meiryo UI" panose="020B0604030504040204" pitchFamily="50" charset="-128"/>
                <a:cs typeface="Arial" panose="020B0604020202020204" pitchFamily="34" charset="0"/>
              </a:rPr>
              <a:t>支払通知</a:t>
            </a:r>
            <a:endParaRPr lang="en-US" altLang="ja-JP" sz="800" dirty="0">
              <a:latin typeface="Meiryo UI" panose="020B0604030504040204" pitchFamily="50" charset="-128"/>
              <a:ea typeface="Meiryo UI" panose="020B0604030504040204" pitchFamily="50" charset="-128"/>
              <a:cs typeface="Arial" panose="020B0604020202020204" pitchFamily="34" charset="0"/>
            </a:endParaRPr>
          </a:p>
          <a:p>
            <a:pPr marL="99695" indent="-99695" algn="ctr"/>
            <a:r>
              <a:rPr lang="ja-JP" altLang="en-US" sz="800" dirty="0">
                <a:latin typeface="Meiryo UI" panose="020B0604030504040204" pitchFamily="50" charset="-128"/>
                <a:ea typeface="Meiryo UI" panose="020B0604030504040204" pitchFamily="50" charset="-128"/>
                <a:cs typeface="Arial" panose="020B0604020202020204" pitchFamily="34" charset="0"/>
              </a:rPr>
              <a:t>（</a:t>
            </a:r>
            <a:r>
              <a:rPr lang="en-US" altLang="ja-JP" sz="800" dirty="0">
                <a:latin typeface="Meiryo UI" panose="020B0604030504040204" pitchFamily="50" charset="-128"/>
                <a:ea typeface="Meiryo UI" panose="020B0604030504040204" pitchFamily="50" charset="-128"/>
                <a:cs typeface="Arial" panose="020B0604020202020204" pitchFamily="34" charset="0"/>
              </a:rPr>
              <a:t>FIP</a:t>
            </a:r>
            <a:r>
              <a:rPr lang="ja-JP" altLang="en-US" sz="800" dirty="0">
                <a:latin typeface="Meiryo UI" panose="020B0604030504040204" pitchFamily="50" charset="-128"/>
                <a:ea typeface="Meiryo UI" panose="020B0604030504040204" pitchFamily="50" charset="-128"/>
                <a:cs typeface="Arial" panose="020B0604020202020204" pitchFamily="34" charset="0"/>
              </a:rPr>
              <a:t>交付金・積立金）</a:t>
            </a:r>
            <a:endParaRPr lang="en-US" altLang="ja-JP" sz="800" dirty="0">
              <a:latin typeface="Meiryo UI" panose="020B0604030504040204" pitchFamily="50" charset="-128"/>
              <a:ea typeface="Meiryo UI" panose="020B0604030504040204" pitchFamily="50" charset="-128"/>
              <a:cs typeface="Arial" panose="020B0604020202020204" pitchFamily="34" charset="0"/>
            </a:endParaRPr>
          </a:p>
        </p:txBody>
      </p:sp>
      <p:cxnSp>
        <p:nvCxnSpPr>
          <p:cNvPr id="127" name="直線矢印コネクタ 126">
            <a:extLst>
              <a:ext uri="{FF2B5EF4-FFF2-40B4-BE49-F238E27FC236}">
                <a16:creationId xmlns:a16="http://schemas.microsoft.com/office/drawing/2014/main" id="{D1B7DB89-3310-4E70-A90F-29ECDCBDDA33}"/>
              </a:ext>
            </a:extLst>
          </p:cNvPr>
          <p:cNvCxnSpPr>
            <a:cxnSpLocks/>
          </p:cNvCxnSpPr>
          <p:nvPr/>
        </p:nvCxnSpPr>
        <p:spPr>
          <a:xfrm flipV="1">
            <a:off x="5706812" y="2973020"/>
            <a:ext cx="0" cy="2929125"/>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128" name="グループ化 127">
            <a:extLst>
              <a:ext uri="{FF2B5EF4-FFF2-40B4-BE49-F238E27FC236}">
                <a16:creationId xmlns:a16="http://schemas.microsoft.com/office/drawing/2014/main" id="{445676B1-1A93-4396-80CB-37DA89ECDFD9}"/>
              </a:ext>
            </a:extLst>
          </p:cNvPr>
          <p:cNvGrpSpPr/>
          <p:nvPr/>
        </p:nvGrpSpPr>
        <p:grpSpPr>
          <a:xfrm>
            <a:off x="5584397" y="5921466"/>
            <a:ext cx="254269" cy="450827"/>
            <a:chOff x="2515451" y="5897715"/>
            <a:chExt cx="254269" cy="450827"/>
          </a:xfrm>
        </p:grpSpPr>
        <p:sp>
          <p:nvSpPr>
            <p:cNvPr id="129" name="Freeform 266">
              <a:extLst>
                <a:ext uri="{FF2B5EF4-FFF2-40B4-BE49-F238E27FC236}">
                  <a16:creationId xmlns:a16="http://schemas.microsoft.com/office/drawing/2014/main" id="{9B5EA79F-8AF6-4932-9DCE-F76268F86F99}"/>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30" name="正方形/長方形 36">
              <a:extLst>
                <a:ext uri="{FF2B5EF4-FFF2-40B4-BE49-F238E27FC236}">
                  <a16:creationId xmlns:a16="http://schemas.microsoft.com/office/drawing/2014/main" id="{CC1B6885-7CF2-49AB-BBC7-276FCA3CE0A0}"/>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33" name="正方形/長方形 132">
            <a:extLst>
              <a:ext uri="{FF2B5EF4-FFF2-40B4-BE49-F238E27FC236}">
                <a16:creationId xmlns:a16="http://schemas.microsoft.com/office/drawing/2014/main" id="{9593BC44-DC27-46B5-A054-A243448D99C1}"/>
              </a:ext>
            </a:extLst>
          </p:cNvPr>
          <p:cNvSpPr/>
          <p:nvPr/>
        </p:nvSpPr>
        <p:spPr>
          <a:xfrm>
            <a:off x="5666829" y="6293885"/>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75" name="コネクタ: カギ線 74">
            <a:extLst>
              <a:ext uri="{FF2B5EF4-FFF2-40B4-BE49-F238E27FC236}">
                <a16:creationId xmlns:a16="http://schemas.microsoft.com/office/drawing/2014/main" id="{4AB3CB20-4922-4C9E-B4B7-78FACF79C706}"/>
              </a:ext>
            </a:extLst>
          </p:cNvPr>
          <p:cNvCxnSpPr>
            <a:cxnSpLocks/>
            <a:stCxn id="146" idx="0"/>
            <a:endCxn id="86" idx="0"/>
          </p:cNvCxnSpPr>
          <p:nvPr/>
        </p:nvCxnSpPr>
        <p:spPr>
          <a:xfrm rot="16200000" flipH="1" flipV="1">
            <a:off x="4515161" y="1716113"/>
            <a:ext cx="1173102" cy="2874942"/>
          </a:xfrm>
          <a:prstGeom prst="bentConnector3">
            <a:avLst>
              <a:gd name="adj1" fmla="val -19487"/>
            </a:avLst>
          </a:prstGeom>
          <a:ln>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grpSp>
        <p:nvGrpSpPr>
          <p:cNvPr id="59" name="グループ化 58">
            <a:extLst>
              <a:ext uri="{FF2B5EF4-FFF2-40B4-BE49-F238E27FC236}">
                <a16:creationId xmlns:a16="http://schemas.microsoft.com/office/drawing/2014/main" id="{818E49BE-03FF-4C7C-AB9C-942E359B4DB6}"/>
              </a:ext>
            </a:extLst>
          </p:cNvPr>
          <p:cNvGrpSpPr/>
          <p:nvPr/>
        </p:nvGrpSpPr>
        <p:grpSpPr>
          <a:xfrm>
            <a:off x="4285946" y="3574308"/>
            <a:ext cx="734400" cy="612227"/>
            <a:chOff x="3320370" y="3449261"/>
            <a:chExt cx="734400" cy="612227"/>
          </a:xfrm>
          <a:noFill/>
        </p:grpSpPr>
        <p:sp>
          <p:nvSpPr>
            <p:cNvPr id="64" name="正方形/長方形 63">
              <a:extLst>
                <a:ext uri="{FF2B5EF4-FFF2-40B4-BE49-F238E27FC236}">
                  <a16:creationId xmlns:a16="http://schemas.microsoft.com/office/drawing/2014/main" id="{EBFA6A0C-BC58-4A18-8067-A32EFF427BFD}"/>
                </a:ext>
              </a:extLst>
            </p:cNvPr>
            <p:cNvSpPr/>
            <p:nvPr/>
          </p:nvSpPr>
          <p:spPr>
            <a:xfrm>
              <a:off x="3320370"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交付金算定額</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の結果確認・</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確認依頼</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65" name="テキスト ボックス 64">
              <a:extLst>
                <a:ext uri="{FF2B5EF4-FFF2-40B4-BE49-F238E27FC236}">
                  <a16:creationId xmlns:a16="http://schemas.microsoft.com/office/drawing/2014/main" id="{41263B29-AD9F-483F-A117-D9702E0797CA}"/>
                </a:ext>
              </a:extLst>
            </p:cNvPr>
            <p:cNvSpPr txBox="1"/>
            <p:nvPr/>
          </p:nvSpPr>
          <p:spPr>
            <a:xfrm>
              <a:off x="3320370" y="3449261"/>
              <a:ext cx="268887" cy="181380"/>
            </a:xfrm>
            <a:prstGeom prst="rect">
              <a:avLst/>
            </a:prstGeom>
            <a:grp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16</a:t>
              </a:r>
              <a:endParaRPr lang="ja-JP" altLang="en-US" sz="800" dirty="0">
                <a:latin typeface="Meiryo UI" panose="020B0604030504040204" pitchFamily="50" charset="-128"/>
                <a:ea typeface="Meiryo UI" panose="020B0604030504040204" pitchFamily="50" charset="-128"/>
              </a:endParaRPr>
            </a:p>
          </p:txBody>
        </p:sp>
      </p:grpSp>
      <p:grpSp>
        <p:nvGrpSpPr>
          <p:cNvPr id="66" name="グループ化 65">
            <a:extLst>
              <a:ext uri="{FF2B5EF4-FFF2-40B4-BE49-F238E27FC236}">
                <a16:creationId xmlns:a16="http://schemas.microsoft.com/office/drawing/2014/main" id="{BCA021CF-64E6-49D8-AAA9-5EFB033526B5}"/>
              </a:ext>
            </a:extLst>
          </p:cNvPr>
          <p:cNvGrpSpPr/>
          <p:nvPr/>
        </p:nvGrpSpPr>
        <p:grpSpPr>
          <a:xfrm>
            <a:off x="4285946" y="2344200"/>
            <a:ext cx="734400" cy="612227"/>
            <a:chOff x="3320370" y="3449261"/>
            <a:chExt cx="734400" cy="612227"/>
          </a:xfrm>
          <a:noFill/>
        </p:grpSpPr>
        <p:sp>
          <p:nvSpPr>
            <p:cNvPr id="67" name="正方形/長方形 66">
              <a:extLst>
                <a:ext uri="{FF2B5EF4-FFF2-40B4-BE49-F238E27FC236}">
                  <a16:creationId xmlns:a16="http://schemas.microsoft.com/office/drawing/2014/main" id="{D22B2287-9277-4ACB-8538-73F95332E52C}"/>
                </a:ext>
              </a:extLst>
            </p:cNvPr>
            <p:cNvSpPr/>
            <p:nvPr/>
          </p:nvSpPr>
          <p:spPr>
            <a:xfrm>
              <a:off x="3320370" y="3615088"/>
              <a:ext cx="734400" cy="446400"/>
            </a:xfrm>
            <a:prstGeom prst="rect">
              <a:avLst/>
            </a:prstGeom>
            <a:grp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交付金算定額</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の結果確認依頼</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の受領</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68" name="テキスト ボックス 67">
              <a:extLst>
                <a:ext uri="{FF2B5EF4-FFF2-40B4-BE49-F238E27FC236}">
                  <a16:creationId xmlns:a16="http://schemas.microsoft.com/office/drawing/2014/main" id="{00CE1FA5-36C8-49E4-B432-296E55777015}"/>
                </a:ext>
              </a:extLst>
            </p:cNvPr>
            <p:cNvSpPr txBox="1"/>
            <p:nvPr/>
          </p:nvSpPr>
          <p:spPr>
            <a:xfrm>
              <a:off x="3320370" y="3449261"/>
              <a:ext cx="268887" cy="181380"/>
            </a:xfrm>
            <a:prstGeom prst="rect">
              <a:avLst/>
            </a:prstGeom>
            <a:grp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17</a:t>
              </a:r>
            </a:p>
          </p:txBody>
        </p:sp>
      </p:grpSp>
      <p:cxnSp>
        <p:nvCxnSpPr>
          <p:cNvPr id="70" name="直線矢印コネクタ 69">
            <a:extLst>
              <a:ext uri="{FF2B5EF4-FFF2-40B4-BE49-F238E27FC236}">
                <a16:creationId xmlns:a16="http://schemas.microsoft.com/office/drawing/2014/main" id="{53530876-8366-4351-8CBC-4692503586A3}"/>
              </a:ext>
            </a:extLst>
          </p:cNvPr>
          <p:cNvCxnSpPr>
            <a:cxnSpLocks/>
            <a:stCxn id="64" idx="0"/>
            <a:endCxn id="67" idx="2"/>
          </p:cNvCxnSpPr>
          <p:nvPr/>
        </p:nvCxnSpPr>
        <p:spPr>
          <a:xfrm flipV="1">
            <a:off x="4653146" y="2956427"/>
            <a:ext cx="0" cy="783708"/>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71" name="直線矢印コネクタ 70">
            <a:extLst>
              <a:ext uri="{FF2B5EF4-FFF2-40B4-BE49-F238E27FC236}">
                <a16:creationId xmlns:a16="http://schemas.microsoft.com/office/drawing/2014/main" id="{F7B63AE9-938A-4315-990D-CDB0DAA88A6A}"/>
              </a:ext>
            </a:extLst>
          </p:cNvPr>
          <p:cNvCxnSpPr>
            <a:cxnSpLocks/>
            <a:stCxn id="67" idx="3"/>
            <a:endCxn id="220" idx="1"/>
          </p:cNvCxnSpPr>
          <p:nvPr/>
        </p:nvCxnSpPr>
        <p:spPr>
          <a:xfrm>
            <a:off x="5020346" y="2733227"/>
            <a:ext cx="300310" cy="1014"/>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72" name="直線矢印コネクタ 334">
            <a:extLst>
              <a:ext uri="{FF2B5EF4-FFF2-40B4-BE49-F238E27FC236}">
                <a16:creationId xmlns:a16="http://schemas.microsoft.com/office/drawing/2014/main" id="{455817E1-7085-4B02-AF92-DE9B43048663}"/>
              </a:ext>
            </a:extLst>
          </p:cNvPr>
          <p:cNvCxnSpPr>
            <a:cxnSpLocks/>
            <a:stCxn id="93" idx="3"/>
            <a:endCxn id="64" idx="2"/>
          </p:cNvCxnSpPr>
          <p:nvPr/>
        </p:nvCxnSpPr>
        <p:spPr>
          <a:xfrm flipV="1">
            <a:off x="4030864" y="4186535"/>
            <a:ext cx="622282" cy="1328269"/>
          </a:xfrm>
          <a:prstGeom prst="bentConnector2">
            <a:avLst/>
          </a:prstGeom>
          <a:noFill/>
          <a:ln w="6350" cap="flat" cmpd="sng" algn="ctr">
            <a:solidFill>
              <a:sysClr val="window" lastClr="FFFFFF">
                <a:lumMod val="65000"/>
              </a:sysClr>
            </a:solidFill>
            <a:prstDash val="solid"/>
            <a:miter lim="800000"/>
            <a:tailEnd type="triangle"/>
          </a:ln>
          <a:effectLst/>
        </p:spPr>
      </p:cxnSp>
      <p:cxnSp>
        <p:nvCxnSpPr>
          <p:cNvPr id="69" name="直線矢印コネクタ 68">
            <a:extLst>
              <a:ext uri="{FF2B5EF4-FFF2-40B4-BE49-F238E27FC236}">
                <a16:creationId xmlns:a16="http://schemas.microsoft.com/office/drawing/2014/main" id="{B9CADFD2-1593-4CE9-BEE9-A27DDB44233F}"/>
              </a:ext>
            </a:extLst>
          </p:cNvPr>
          <p:cNvCxnSpPr>
            <a:cxnSpLocks/>
          </p:cNvCxnSpPr>
          <p:nvPr/>
        </p:nvCxnSpPr>
        <p:spPr>
          <a:xfrm flipV="1">
            <a:off x="4790092" y="4186535"/>
            <a:ext cx="0" cy="1656000"/>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73" name="グループ化 72">
            <a:extLst>
              <a:ext uri="{FF2B5EF4-FFF2-40B4-BE49-F238E27FC236}">
                <a16:creationId xmlns:a16="http://schemas.microsoft.com/office/drawing/2014/main" id="{59C2EB47-88DF-4D40-82C8-CB221BCFA59C}"/>
              </a:ext>
            </a:extLst>
          </p:cNvPr>
          <p:cNvGrpSpPr/>
          <p:nvPr/>
        </p:nvGrpSpPr>
        <p:grpSpPr>
          <a:xfrm>
            <a:off x="4659520" y="5878685"/>
            <a:ext cx="254269" cy="450827"/>
            <a:chOff x="2515451" y="5897715"/>
            <a:chExt cx="254269" cy="450827"/>
          </a:xfrm>
        </p:grpSpPr>
        <p:sp>
          <p:nvSpPr>
            <p:cNvPr id="91" name="Freeform 266">
              <a:extLst>
                <a:ext uri="{FF2B5EF4-FFF2-40B4-BE49-F238E27FC236}">
                  <a16:creationId xmlns:a16="http://schemas.microsoft.com/office/drawing/2014/main" id="{314F1D5F-E425-4BF1-A175-FBA04957F0D8}"/>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01" name="正方形/長方形 36">
              <a:extLst>
                <a:ext uri="{FF2B5EF4-FFF2-40B4-BE49-F238E27FC236}">
                  <a16:creationId xmlns:a16="http://schemas.microsoft.com/office/drawing/2014/main" id="{3443926E-EA86-45E1-A6EB-FD77CF2DBF27}"/>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02" name="正方形/長方形 101">
            <a:extLst>
              <a:ext uri="{FF2B5EF4-FFF2-40B4-BE49-F238E27FC236}">
                <a16:creationId xmlns:a16="http://schemas.microsoft.com/office/drawing/2014/main" id="{3CDEC8CA-B1FC-491D-8D59-DD7F012B737C}"/>
              </a:ext>
            </a:extLst>
          </p:cNvPr>
          <p:cNvSpPr/>
          <p:nvPr/>
        </p:nvSpPr>
        <p:spPr>
          <a:xfrm>
            <a:off x="4741952" y="6251104"/>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sp>
        <p:nvSpPr>
          <p:cNvPr id="60" name="ドーナツ 24">
            <a:extLst>
              <a:ext uri="{FF2B5EF4-FFF2-40B4-BE49-F238E27FC236}">
                <a16:creationId xmlns:a16="http://schemas.microsoft.com/office/drawing/2014/main" id="{20325EA6-124A-448B-91D1-DEB6C93B33C5}"/>
              </a:ext>
            </a:extLst>
          </p:cNvPr>
          <p:cNvSpPr/>
          <p:nvPr/>
        </p:nvSpPr>
        <p:spPr bwMode="auto">
          <a:xfrm>
            <a:off x="7152120" y="2546532"/>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END</a:t>
            </a:r>
            <a:endParaRPr kumimoji="0" lang="ja-JP" altLang="en-US" sz="700" kern="0" dirty="0">
              <a:latin typeface="Meiryo UI"/>
              <a:ea typeface="Meiryo UI"/>
              <a:cs typeface="Tahoma" pitchFamily="34" charset="0"/>
            </a:endParaRPr>
          </a:p>
        </p:txBody>
      </p:sp>
    </p:spTree>
    <p:extLst>
      <p:ext uri="{BB962C8B-B14F-4D97-AF65-F5344CB8AC3E}">
        <p14:creationId xmlns:p14="http://schemas.microsoft.com/office/powerpoint/2010/main" val="295910154"/>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2435923419"/>
              </p:ext>
            </p:extLst>
          </p:nvPr>
        </p:nvGraphicFramePr>
        <p:xfrm>
          <a:off x="141614" y="864069"/>
          <a:ext cx="9601200" cy="5862796"/>
        </p:xfrm>
        <a:graphic>
          <a:graphicData uri="http://schemas.openxmlformats.org/drawingml/2006/table">
            <a:tbl>
              <a:tblPr firstRow="1" bandRow="1">
                <a:tableStyleId>{2D5ABB26-0587-4C30-8999-92F81FD0307C}</a:tableStyleId>
              </a:tblPr>
              <a:tblGrid>
                <a:gridCol w="1149668">
                  <a:extLst>
                    <a:ext uri="{9D8B030D-6E8A-4147-A177-3AD203B41FA5}">
                      <a16:colId xmlns:a16="http://schemas.microsoft.com/office/drawing/2014/main" val="358073148"/>
                    </a:ext>
                  </a:extLst>
                </a:gridCol>
                <a:gridCol w="8451532">
                  <a:extLst>
                    <a:ext uri="{9D8B030D-6E8A-4147-A177-3AD203B41FA5}">
                      <a16:colId xmlns:a16="http://schemas.microsoft.com/office/drawing/2014/main" val="1235158156"/>
                    </a:ext>
                  </a:extLst>
                </a:gridCol>
              </a:tblGrid>
              <a:tr h="460358">
                <a:tc>
                  <a:txBody>
                    <a:bodyPr/>
                    <a:lstStyle/>
                    <a:p>
                      <a:pPr algn="l"/>
                      <a:r>
                        <a:rPr kumimoji="1" lang="ja-JP" altLang="en-US" sz="1200" b="0" dirty="0">
                          <a:latin typeface="Meiryo UI" panose="020B0604030504040204" pitchFamily="50" charset="-128"/>
                          <a:ea typeface="Meiryo UI" panose="020B0604030504040204" pitchFamily="50" charset="-128"/>
                        </a:rPr>
                        <a:t>業務プロセス</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a:t>
                      </a:r>
                      <a:r>
                        <a:rPr kumimoji="1" lang="en-US" altLang="ja-JP" sz="1200" b="0" dirty="0">
                          <a:latin typeface="Meiryo UI" panose="020B0604030504040204" pitchFamily="50" charset="-128"/>
                          <a:ea typeface="Meiryo UI" panose="020B0604030504040204" pitchFamily="50" charset="-128"/>
                        </a:rPr>
                        <a:t>02:</a:t>
                      </a:r>
                      <a:r>
                        <a:rPr kumimoji="1" lang="ja-JP" altLang="en-US" sz="1200" b="0" dirty="0">
                          <a:latin typeface="Meiryo UI" panose="020B0604030504040204" pitchFamily="50" charset="-128"/>
                          <a:ea typeface="Meiryo UI" panose="020B0604030504040204" pitchFamily="50" charset="-128"/>
                        </a:rPr>
                        <a:t>インバランスリスク単価の登録確認」「</a:t>
                      </a:r>
                      <a:r>
                        <a:rPr kumimoji="1" lang="en-US" altLang="ja-JP" sz="1200" b="0" dirty="0">
                          <a:latin typeface="Meiryo UI" panose="020B0604030504040204" pitchFamily="50" charset="-128"/>
                          <a:ea typeface="Meiryo UI" panose="020B0604030504040204" pitchFamily="50" charset="-128"/>
                        </a:rPr>
                        <a:t>03:JEPX</a:t>
                      </a:r>
                      <a:r>
                        <a:rPr kumimoji="1" lang="ja-JP" altLang="en-US" sz="1200" b="0" dirty="0">
                          <a:latin typeface="Meiryo UI" panose="020B0604030504040204" pitchFamily="50" charset="-128"/>
                          <a:ea typeface="Meiryo UI" panose="020B0604030504040204" pitchFamily="50" charset="-128"/>
                        </a:rPr>
                        <a:t>スポット・時間前市場価格</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当月度</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の登録確認」「</a:t>
                      </a:r>
                      <a:r>
                        <a:rPr kumimoji="1" lang="en-US" altLang="ja-JP" sz="1200" b="0" dirty="0">
                          <a:latin typeface="Meiryo UI" panose="020B0604030504040204" pitchFamily="50" charset="-128"/>
                          <a:ea typeface="Meiryo UI" panose="020B0604030504040204" pitchFamily="50" charset="-128"/>
                        </a:rPr>
                        <a:t>04:JEPX</a:t>
                      </a:r>
                      <a:r>
                        <a:rPr kumimoji="1" lang="ja-JP" altLang="en-US" sz="1200" b="0" dirty="0">
                          <a:latin typeface="Meiryo UI" panose="020B0604030504040204" pitchFamily="50" charset="-128"/>
                          <a:ea typeface="Meiryo UI" panose="020B0604030504040204" pitchFamily="50" charset="-128"/>
                        </a:rPr>
                        <a:t>非化石価値取引市場価格の登録確認」「</a:t>
                      </a:r>
                      <a:r>
                        <a:rPr kumimoji="1" lang="en-US" altLang="ja-JP" sz="1200" b="0" dirty="0">
                          <a:latin typeface="Meiryo UI" panose="020B0604030504040204" pitchFamily="50" charset="-128"/>
                          <a:ea typeface="Meiryo UI" panose="020B0604030504040204" pitchFamily="50" charset="-128"/>
                        </a:rPr>
                        <a:t>05:</a:t>
                      </a:r>
                      <a:r>
                        <a:rPr kumimoji="1" lang="ja-JP" altLang="en-US" sz="1200" b="0" dirty="0">
                          <a:latin typeface="Meiryo UI" panose="020B0604030504040204" pitchFamily="50" charset="-128"/>
                          <a:ea typeface="Meiryo UI" panose="020B0604030504040204" pitchFamily="50" charset="-128"/>
                        </a:rPr>
                        <a:t>供給電力量の登録確認」「</a:t>
                      </a:r>
                      <a:r>
                        <a:rPr kumimoji="1" lang="en-US" altLang="ja-JP" sz="1200" b="0" dirty="0">
                          <a:latin typeface="Meiryo UI" panose="020B0604030504040204" pitchFamily="50" charset="-128"/>
                          <a:ea typeface="Meiryo UI" panose="020B0604030504040204" pitchFamily="50" charset="-128"/>
                        </a:rPr>
                        <a:t>15:</a:t>
                      </a:r>
                      <a:r>
                        <a:rPr kumimoji="1" lang="ja-JP" altLang="en-US" sz="1200" b="0" dirty="0">
                          <a:latin typeface="Meiryo UI" panose="020B0604030504040204" pitchFamily="50" charset="-128"/>
                          <a:ea typeface="Meiryo UI" panose="020B0604030504040204" pitchFamily="50" charset="-128"/>
                        </a:rPr>
                        <a:t>交付金算定」</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276215">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業務詳細仕様</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2081878"/>
                  </a:ext>
                </a:extLst>
              </a:tr>
              <a:tr h="5126223">
                <a:tc gridSpan="2">
                  <a:txBody>
                    <a:bodyPr/>
                    <a:lstStyle/>
                    <a:p>
                      <a:pPr lvl="0">
                        <a:defRPr/>
                      </a:pPr>
                      <a:r>
                        <a:rPr kumimoji="0" lang="en-US" altLang="ja-JP" sz="1100" b="1" u="sng" kern="0" dirty="0">
                          <a:solidFill>
                            <a:srgbClr val="000000">
                              <a:lumMod val="100000"/>
                            </a:srgbClr>
                          </a:solidFill>
                          <a:latin typeface="Meiryo UI"/>
                          <a:ea typeface="Meiryo UI"/>
                        </a:rPr>
                        <a:t>FIP</a:t>
                      </a:r>
                      <a:r>
                        <a:rPr kumimoji="0" lang="ja-JP" altLang="en-US" sz="1100" b="1" u="sng" kern="0" dirty="0">
                          <a:solidFill>
                            <a:srgbClr val="000000">
                              <a:lumMod val="100000"/>
                            </a:srgbClr>
                          </a:solidFill>
                          <a:latin typeface="Meiryo UI"/>
                          <a:ea typeface="Meiryo UI"/>
                        </a:rPr>
                        <a:t>交付金の算定方法</a:t>
                      </a:r>
                      <a:r>
                        <a:rPr kumimoji="0" lang="en-US" altLang="ja-JP" sz="1100" b="1" u="sng" kern="0" dirty="0">
                          <a:solidFill>
                            <a:srgbClr val="000000">
                              <a:lumMod val="100000"/>
                            </a:srgbClr>
                          </a:solidFill>
                          <a:latin typeface="Meiryo UI"/>
                          <a:ea typeface="Meiryo UI"/>
                        </a:rPr>
                        <a:t>(1/4)</a:t>
                      </a:r>
                    </a:p>
                    <a:p>
                      <a:pPr lvl="0">
                        <a:defRPr/>
                      </a:pPr>
                      <a:endParaRPr kumimoji="0" lang="en-US" altLang="ja-JP" sz="1100" b="0" u="none" kern="0" dirty="0">
                        <a:solidFill>
                          <a:srgbClr val="000000">
                            <a:lumMod val="100000"/>
                          </a:srgbClr>
                        </a:solidFill>
                        <a:latin typeface="Meiryo UI"/>
                        <a:ea typeface="Meiryo UI"/>
                      </a:endParaRPr>
                    </a:p>
                    <a:p>
                      <a:pPr lvl="0">
                        <a:defRPr/>
                      </a:pPr>
                      <a:r>
                        <a:rPr kumimoji="0" lang="en-US" altLang="ja-JP" sz="1100" b="0" u="none" kern="0" dirty="0">
                          <a:solidFill>
                            <a:srgbClr val="000000">
                              <a:lumMod val="100000"/>
                            </a:srgbClr>
                          </a:solidFill>
                          <a:latin typeface="Meiryo UI"/>
                          <a:ea typeface="Meiryo UI"/>
                        </a:rPr>
                        <a:t>【FIP</a:t>
                      </a:r>
                      <a:r>
                        <a:rPr kumimoji="0" lang="ja-JP" altLang="en-US" sz="1100" b="0" u="none" kern="0" dirty="0">
                          <a:solidFill>
                            <a:srgbClr val="000000">
                              <a:lumMod val="100000"/>
                            </a:srgbClr>
                          </a:solidFill>
                          <a:latin typeface="Meiryo UI"/>
                          <a:ea typeface="Meiryo UI"/>
                        </a:rPr>
                        <a:t>交付金算定式</a:t>
                      </a:r>
                      <a:r>
                        <a:rPr kumimoji="0" lang="en-US" altLang="ja-JP" sz="1100" b="0" u="none" kern="0" dirty="0">
                          <a:solidFill>
                            <a:srgbClr val="000000">
                              <a:lumMod val="100000"/>
                            </a:srgbClr>
                          </a:solidFill>
                          <a:latin typeface="Meiryo UI"/>
                          <a:ea typeface="Meiryo UI"/>
                        </a:rPr>
                        <a:t>】</a:t>
                      </a: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77678721"/>
                  </a:ext>
                </a:extLst>
              </a:tr>
            </a:tbl>
          </a:graphicData>
        </a:graphic>
      </p:graphicFrame>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zh-TW" altLang="en-US" dirty="0">
                <a:latin typeface="Meiryo UI" panose="020B0604030504040204" pitchFamily="50" charset="-128"/>
                <a:ea typeface="Meiryo UI" panose="020B0604030504040204" pitchFamily="50" charset="-128"/>
              </a:rPr>
              <a:t>業務詳細仕様</a:t>
            </a:r>
            <a:br>
              <a:rPr lang="en-US" altLang="ja-JP" dirty="0">
                <a:latin typeface="Meiryo UI" panose="020B0604030504040204" pitchFamily="50" charset="-128"/>
                <a:ea typeface="Meiryo UI" panose="020B0604030504040204" pitchFamily="50" charset="-128"/>
              </a:rPr>
            </a:br>
            <a:r>
              <a:rPr lang="en-US" altLang="ja-JP" dirty="0">
                <a:latin typeface="Meiryo UI" panose="020B0604030504040204" pitchFamily="50" charset="-128"/>
                <a:ea typeface="Meiryo UI" panose="020B0604030504040204" pitchFamily="50" charset="-128"/>
              </a:rPr>
              <a:t>FIP</a:t>
            </a:r>
            <a:r>
              <a:rPr lang="ja-JP" altLang="en-US" dirty="0">
                <a:latin typeface="Meiryo UI" panose="020B0604030504040204" pitchFamily="50" charset="-128"/>
                <a:ea typeface="Meiryo UI" panose="020B0604030504040204" pitchFamily="50" charset="-128"/>
              </a:rPr>
              <a:t>：</a:t>
            </a:r>
            <a:r>
              <a:rPr lang="en-US" altLang="ja-JP" dirty="0">
                <a:latin typeface="Meiryo UI" panose="020B0604030504040204" pitchFamily="50" charset="-128"/>
                <a:ea typeface="Meiryo UI" panose="020B0604030504040204" pitchFamily="50" charset="-128"/>
              </a:rPr>
              <a:t>FIP</a:t>
            </a:r>
            <a:r>
              <a:rPr lang="ja-JP" altLang="en-US" dirty="0">
                <a:latin typeface="Meiryo UI" panose="020B0604030504040204" pitchFamily="50" charset="-128"/>
                <a:ea typeface="Meiryo UI" panose="020B0604030504040204" pitchFamily="50" charset="-128"/>
              </a:rPr>
              <a:t>交付金算定</a:t>
            </a:r>
            <a:endParaRPr kumimoji="1" lang="ja-JP" altLang="en-US" dirty="0">
              <a:latin typeface="Meiryo UI" panose="020B0604030504040204" pitchFamily="50" charset="-128"/>
              <a:ea typeface="Meiryo UI" panose="020B0604030504040204" pitchFamily="50" charset="-128"/>
            </a:endParaRPr>
          </a:p>
        </p:txBody>
      </p:sp>
      <p:graphicFrame>
        <p:nvGraphicFramePr>
          <p:cNvPr id="5" name="表 4">
            <a:extLst>
              <a:ext uri="{FF2B5EF4-FFF2-40B4-BE49-F238E27FC236}">
                <a16:creationId xmlns:a16="http://schemas.microsoft.com/office/drawing/2014/main" id="{2B218C31-4DD6-4F64-9F93-66DC2D84C7C4}"/>
              </a:ext>
            </a:extLst>
          </p:cNvPr>
          <p:cNvGraphicFramePr>
            <a:graphicFrameLocks noGrp="1"/>
          </p:cNvGraphicFramePr>
          <p:nvPr/>
        </p:nvGraphicFramePr>
        <p:xfrm>
          <a:off x="277296" y="2698248"/>
          <a:ext cx="9244114" cy="464040"/>
        </p:xfrm>
        <a:graphic>
          <a:graphicData uri="http://schemas.openxmlformats.org/drawingml/2006/table">
            <a:tbl>
              <a:tblPr firstRow="1" bandRow="1">
                <a:tableStyleId>{2D5ABB26-0587-4C30-8999-92F81FD0307C}</a:tableStyleId>
              </a:tblPr>
              <a:tblGrid>
                <a:gridCol w="5153588">
                  <a:extLst>
                    <a:ext uri="{9D8B030D-6E8A-4147-A177-3AD203B41FA5}">
                      <a16:colId xmlns:a16="http://schemas.microsoft.com/office/drawing/2014/main" val="4259021198"/>
                    </a:ext>
                  </a:extLst>
                </a:gridCol>
                <a:gridCol w="275200">
                  <a:extLst>
                    <a:ext uri="{9D8B030D-6E8A-4147-A177-3AD203B41FA5}">
                      <a16:colId xmlns:a16="http://schemas.microsoft.com/office/drawing/2014/main" val="1705804057"/>
                    </a:ext>
                  </a:extLst>
                </a:gridCol>
                <a:gridCol w="3769288">
                  <a:extLst>
                    <a:ext uri="{9D8B030D-6E8A-4147-A177-3AD203B41FA5}">
                      <a16:colId xmlns:a16="http://schemas.microsoft.com/office/drawing/2014/main" val="203214660"/>
                    </a:ext>
                  </a:extLst>
                </a:gridCol>
                <a:gridCol w="46038">
                  <a:extLst>
                    <a:ext uri="{9D8B030D-6E8A-4147-A177-3AD203B41FA5}">
                      <a16:colId xmlns:a16="http://schemas.microsoft.com/office/drawing/2014/main" val="3826190185"/>
                    </a:ext>
                  </a:extLst>
                </a:gridCol>
              </a:tblGrid>
              <a:tr h="0">
                <a:tc rowSpan="2">
                  <a:txBody>
                    <a:bodyPr/>
                    <a:lstStyle/>
                    <a:p>
                      <a:pPr algn="ctr"/>
                      <a:r>
                        <a:rPr kumimoji="0" lang="ja-JP" altLang="en-US" sz="1200" b="0" u="none" kern="0" dirty="0">
                          <a:solidFill>
                            <a:srgbClr val="000000">
                              <a:lumMod val="100000"/>
                            </a:srgbClr>
                          </a:solidFill>
                          <a:latin typeface="Meiryo UI"/>
                          <a:ea typeface="Meiryo UI"/>
                        </a:rPr>
                        <a:t>調整前プレミアム単価</a:t>
                      </a:r>
                      <a:endParaRPr kumimoji="0" lang="en-US" altLang="ja-JP" sz="1200" b="0" u="none" kern="0" dirty="0">
                        <a:solidFill>
                          <a:srgbClr val="000000">
                            <a:lumMod val="100000"/>
                          </a:srgbClr>
                        </a:solidFill>
                        <a:latin typeface="Meiryo UI"/>
                        <a:ea typeface="Meiryo UI"/>
                      </a:endParaRPr>
                    </a:p>
                    <a:p>
                      <a:r>
                        <a:rPr kumimoji="0" lang="en-US" altLang="ja-JP" sz="1000" b="0" u="none" kern="0" dirty="0">
                          <a:solidFill>
                            <a:srgbClr val="000000">
                              <a:lumMod val="100000"/>
                            </a:srgbClr>
                          </a:solidFill>
                          <a:latin typeface="Meiryo UI"/>
                          <a:ea typeface="Meiryo UI"/>
                        </a:rPr>
                        <a:t>{</a:t>
                      </a:r>
                      <a:r>
                        <a:rPr kumimoji="0" lang="ja-JP" altLang="en-US" sz="1000" b="0" u="none" kern="0" dirty="0">
                          <a:solidFill>
                            <a:srgbClr val="000000">
                              <a:lumMod val="100000"/>
                            </a:srgbClr>
                          </a:solidFill>
                          <a:latin typeface="Meiryo UI"/>
                          <a:ea typeface="Meiryo UI"/>
                        </a:rPr>
                        <a:t>基準価格－参照価格</a:t>
                      </a:r>
                      <a:r>
                        <a:rPr kumimoji="0" lang="en-US" altLang="ja-JP" sz="1000" b="0" u="none" kern="0" dirty="0">
                          <a:solidFill>
                            <a:srgbClr val="000000">
                              <a:lumMod val="100000"/>
                            </a:srgbClr>
                          </a:solidFill>
                          <a:latin typeface="Meiryo UI"/>
                          <a:ea typeface="Meiryo UI"/>
                        </a:rPr>
                        <a:t>(</a:t>
                      </a:r>
                      <a:r>
                        <a:rPr kumimoji="0" lang="ja-JP" altLang="en-US" sz="1000" b="0" u="none" kern="0" dirty="0">
                          <a:solidFill>
                            <a:srgbClr val="000000">
                              <a:lumMod val="100000"/>
                            </a:srgbClr>
                          </a:solidFill>
                          <a:latin typeface="Meiryo UI"/>
                          <a:ea typeface="Meiryo UI"/>
                        </a:rPr>
                        <a:t>卸電力取引市場の参照価格＋非化石価値相当額－バランシングコスト</a:t>
                      </a:r>
                      <a:r>
                        <a:rPr kumimoji="0" lang="en-US" altLang="ja-JP" sz="1000" b="0" u="none" kern="0" dirty="0">
                          <a:solidFill>
                            <a:srgbClr val="000000">
                              <a:lumMod val="100000"/>
                            </a:srgbClr>
                          </a:solidFill>
                          <a:latin typeface="Meiryo UI"/>
                          <a:ea typeface="Meiryo UI"/>
                        </a:rPr>
                        <a:t>)}</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lumMod val="50000"/>
                          <a:lumOff val="50000"/>
                        </a:schemeClr>
                      </a:solidFill>
                      <a:prstDash val="solid"/>
                      <a:round/>
                      <a:headEnd type="none" w="med" len="med"/>
                      <a:tailEnd type="none" w="med" len="med"/>
                    </a:lnL>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tcPr>
                </a:tc>
                <a:tc rowSpan="2">
                  <a:txBody>
                    <a:bodyPr/>
                    <a:lstStyle/>
                    <a:p>
                      <a:pPr algn="ctr"/>
                      <a:r>
                        <a:rPr kumimoji="1" lang="en-US" altLang="ja-JP" sz="1400" dirty="0">
                          <a:latin typeface="Meiryo UI" panose="020B0604030504040204" pitchFamily="50" charset="-128"/>
                          <a:ea typeface="Meiryo UI" panose="020B0604030504040204" pitchFamily="50" charset="-128"/>
                        </a:rPr>
                        <a:t>×</a:t>
                      </a:r>
                      <a:endParaRPr kumimoji="1" lang="ja-JP" altLang="en-US" sz="1400" dirty="0">
                        <a:latin typeface="Meiryo UI" panose="020B0604030504040204" pitchFamily="50" charset="-128"/>
                        <a:ea typeface="Meiryo UI" panose="020B0604030504040204" pitchFamily="50" charset="-128"/>
                      </a:endParaRPr>
                    </a:p>
                  </a:txBody>
                  <a:tcPr marL="36000" marR="36000" marT="36000" marB="36000" anchor="ct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tcPr>
                </a:tc>
                <a:tc>
                  <a:txBody>
                    <a:bodyPr/>
                    <a:lstStyle/>
                    <a:p>
                      <a:r>
                        <a:rPr kumimoji="1" lang="ja-JP" altLang="en-US" sz="1050" dirty="0">
                          <a:latin typeface="Meiryo UI" panose="020B0604030504040204" pitchFamily="50" charset="-128"/>
                          <a:ea typeface="Meiryo UI" panose="020B0604030504040204" pitchFamily="50" charset="-128"/>
                        </a:rPr>
                        <a:t>エリア・電源種別ごとの当月電気供給量</a:t>
                      </a:r>
                      <a:r>
                        <a:rPr kumimoji="1" lang="en-US" altLang="ja-JP" sz="1050" dirty="0">
                          <a:latin typeface="Meiryo UI" panose="020B0604030504040204" pitchFamily="50" charset="-128"/>
                          <a:ea typeface="Meiryo UI" panose="020B0604030504040204" pitchFamily="50" charset="-128"/>
                        </a:rPr>
                        <a:t>(0.01</a:t>
                      </a:r>
                      <a:r>
                        <a:rPr kumimoji="1" lang="ja-JP" altLang="en-US" sz="1050" dirty="0">
                          <a:latin typeface="Meiryo UI" panose="020B0604030504040204" pitchFamily="50" charset="-128"/>
                          <a:ea typeface="Meiryo UI" panose="020B0604030504040204" pitchFamily="50" charset="-128"/>
                        </a:rPr>
                        <a:t>円</a:t>
                      </a:r>
                      <a:r>
                        <a:rPr kumimoji="1" lang="en-US" altLang="ja-JP" sz="1050" dirty="0">
                          <a:latin typeface="Meiryo UI" panose="020B0604030504040204" pitchFamily="50" charset="-128"/>
                          <a:ea typeface="Meiryo UI" panose="020B0604030504040204" pitchFamily="50" charset="-128"/>
                        </a:rPr>
                        <a:t>/kWh</a:t>
                      </a:r>
                      <a:r>
                        <a:rPr kumimoji="1" lang="ja-JP" altLang="en-US" sz="1050" dirty="0">
                          <a:latin typeface="Meiryo UI" panose="020B0604030504040204" pitchFamily="50" charset="-128"/>
                          <a:ea typeface="Meiryo UI" panose="020B0604030504040204" pitchFamily="50" charset="-128"/>
                        </a:rPr>
                        <a:t>コマ含む</a:t>
                      </a:r>
                      <a:r>
                        <a:rPr kumimoji="1" lang="en-US" altLang="ja-JP" sz="1050" dirty="0">
                          <a:latin typeface="Meiryo UI" panose="020B0604030504040204" pitchFamily="50" charset="-128"/>
                          <a:ea typeface="Meiryo UI" panose="020B0604030504040204" pitchFamily="50" charset="-128"/>
                        </a:rPr>
                        <a:t>)</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lnT w="9525" cap="flat" cmpd="sng" algn="ctr">
                      <a:solidFill>
                        <a:schemeClr val="tx1">
                          <a:lumMod val="50000"/>
                          <a:lumOff val="50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rowSpan="2">
                  <a:txBody>
                    <a:bodyPr/>
                    <a:lstStyle/>
                    <a:p>
                      <a:endParaRPr kumimoji="1" lang="ja-JP" altLang="en-US" sz="1050" dirty="0">
                        <a:latin typeface="Meiryo UI" panose="020B0604030504040204" pitchFamily="50" charset="-128"/>
                        <a:ea typeface="Meiryo UI" panose="020B0604030504040204" pitchFamily="50" charset="-128"/>
                      </a:endParaRPr>
                    </a:p>
                  </a:txBody>
                  <a:tcPr marL="0" marR="0" marT="36000" marB="36000">
                    <a:lnR w="9525" cap="flat" cmpd="sng" algn="ctr">
                      <a:solidFill>
                        <a:schemeClr val="tx1">
                          <a:lumMod val="50000"/>
                          <a:lumOff val="50000"/>
                        </a:schemeClr>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4123645538"/>
                  </a:ext>
                </a:extLst>
              </a:tr>
              <a:tr h="0">
                <a:tc vMerge="1">
                  <a:txBody>
                    <a:bodyPr/>
                    <a:lstStyle/>
                    <a:p>
                      <a:endParaRPr kumimoji="1" lang="ja-JP" altLang="en-US" sz="1100" dirty="0">
                        <a:latin typeface="Meiryo UI" panose="020B0604030504040204" pitchFamily="50" charset="-128"/>
                        <a:ea typeface="Meiryo UI" panose="020B0604030504040204" pitchFamily="50" charset="-128"/>
                      </a:endParaRPr>
                    </a:p>
                  </a:txBody>
                  <a:tcPr/>
                </a:tc>
                <a:tc vMerge="1">
                  <a:txBody>
                    <a:bodyPr/>
                    <a:lstStyle/>
                    <a:p>
                      <a:endParaRPr kumimoji="1" lang="ja-JP" altLang="en-US"/>
                    </a:p>
                  </a:txBody>
                  <a:tcPr/>
                </a:tc>
                <a:tc>
                  <a:txBody>
                    <a:bodyPr/>
                    <a:lstStyle/>
                    <a:p>
                      <a:r>
                        <a:rPr kumimoji="1" lang="ja-JP" altLang="en-US" sz="1050" dirty="0">
                          <a:latin typeface="Meiryo UI" panose="020B0604030504040204" pitchFamily="50" charset="-128"/>
                          <a:ea typeface="Meiryo UI" panose="020B0604030504040204" pitchFamily="50" charset="-128"/>
                        </a:rPr>
                        <a:t>エリア・電源種別ごとの当月電気供給量</a:t>
                      </a:r>
                      <a:r>
                        <a:rPr kumimoji="1" lang="en-US" altLang="ja-JP" sz="1050" dirty="0">
                          <a:latin typeface="Meiryo UI" panose="020B0604030504040204" pitchFamily="50" charset="-128"/>
                          <a:ea typeface="Meiryo UI" panose="020B0604030504040204" pitchFamily="50" charset="-128"/>
                        </a:rPr>
                        <a:t>(0.01</a:t>
                      </a:r>
                      <a:r>
                        <a:rPr kumimoji="1" lang="ja-JP" altLang="en-US" sz="1050" dirty="0">
                          <a:latin typeface="Meiryo UI" panose="020B0604030504040204" pitchFamily="50" charset="-128"/>
                          <a:ea typeface="Meiryo UI" panose="020B0604030504040204" pitchFamily="50" charset="-128"/>
                        </a:rPr>
                        <a:t>円</a:t>
                      </a:r>
                      <a:r>
                        <a:rPr kumimoji="1" lang="en-US" altLang="ja-JP" sz="1050" dirty="0">
                          <a:latin typeface="Meiryo UI" panose="020B0604030504040204" pitchFamily="50" charset="-128"/>
                          <a:ea typeface="Meiryo UI" panose="020B0604030504040204" pitchFamily="50" charset="-128"/>
                        </a:rPr>
                        <a:t>/kWh</a:t>
                      </a:r>
                      <a:r>
                        <a:rPr kumimoji="1" lang="ja-JP" altLang="en-US" sz="1050" dirty="0">
                          <a:latin typeface="Meiryo UI" panose="020B0604030504040204" pitchFamily="50" charset="-128"/>
                          <a:ea typeface="Meiryo UI" panose="020B0604030504040204" pitchFamily="50" charset="-128"/>
                        </a:rPr>
                        <a:t>コマ含まない</a:t>
                      </a:r>
                      <a:r>
                        <a:rPr kumimoji="1" lang="en-US" altLang="ja-JP" sz="1050" dirty="0">
                          <a:latin typeface="Meiryo UI" panose="020B0604030504040204" pitchFamily="50" charset="-128"/>
                          <a:ea typeface="Meiryo UI" panose="020B0604030504040204" pitchFamily="50" charset="-128"/>
                        </a:rPr>
                        <a:t>)</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lnT w="6350" cap="flat" cmpd="sng" algn="ctr">
                      <a:solidFill>
                        <a:schemeClr val="tx1"/>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tcPr>
                </a:tc>
                <a:tc vMerge="1">
                  <a:txBody>
                    <a:bodyPr/>
                    <a:lstStyle/>
                    <a:p>
                      <a:endParaRPr kumimoji="1" lang="ja-JP" altLang="en-US" sz="1050" dirty="0">
                        <a:latin typeface="Meiryo UI" panose="020B0604030504040204" pitchFamily="50" charset="-128"/>
                        <a:ea typeface="Meiryo UI" panose="020B0604030504040204" pitchFamily="50" charset="-128"/>
                      </a:endParaRPr>
                    </a:p>
                  </a:txBody>
                  <a:tcPr marL="0" marR="0" marT="36000" marB="36000">
                    <a:lnR w="9525" cap="flat" cmpd="sng" algn="ctr">
                      <a:solidFill>
                        <a:schemeClr val="bg1">
                          <a:lumMod val="75000"/>
                        </a:schemeClr>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3752854792"/>
                  </a:ext>
                </a:extLst>
              </a:tr>
            </a:tbl>
          </a:graphicData>
        </a:graphic>
      </p:graphicFrame>
      <p:sp>
        <p:nvSpPr>
          <p:cNvPr id="48" name="正方形/長方形 47">
            <a:extLst>
              <a:ext uri="{FF2B5EF4-FFF2-40B4-BE49-F238E27FC236}">
                <a16:creationId xmlns:a16="http://schemas.microsoft.com/office/drawing/2014/main" id="{4EE1B80A-71D6-4EBF-8711-31780B3A2594}"/>
              </a:ext>
            </a:extLst>
          </p:cNvPr>
          <p:cNvSpPr/>
          <p:nvPr/>
        </p:nvSpPr>
        <p:spPr>
          <a:xfrm>
            <a:off x="277296" y="3637662"/>
            <a:ext cx="5628753" cy="230832"/>
          </a:xfrm>
          <a:prstGeom prst="rect">
            <a:avLst/>
          </a:prstGeom>
        </p:spPr>
        <p:txBody>
          <a:bodyPr wrap="square">
            <a:spAutoFit/>
          </a:bodyPr>
          <a:lstStyle/>
          <a:p>
            <a:r>
              <a:rPr kumimoji="0" lang="ja-JP" altLang="en-US" sz="900" kern="0" dirty="0">
                <a:solidFill>
                  <a:prstClr val="black"/>
                </a:solidFill>
                <a:latin typeface="Meiryo UI"/>
                <a:ea typeface="Meiryo UI"/>
                <a:cs typeface="Arial" pitchFamily="34" charset="0"/>
              </a:rPr>
              <a:t>（参考）経済産業省 資源エネルギー庁「</a:t>
            </a:r>
            <a:r>
              <a:rPr kumimoji="0" lang="en-US" altLang="ja-JP" sz="900" kern="0" dirty="0">
                <a:solidFill>
                  <a:prstClr val="black"/>
                </a:solidFill>
                <a:latin typeface="Meiryo UI"/>
                <a:ea typeface="Meiryo UI"/>
                <a:cs typeface="Arial" pitchFamily="34" charset="0"/>
              </a:rPr>
              <a:t>FIP</a:t>
            </a:r>
            <a:r>
              <a:rPr kumimoji="0" lang="ja-JP" altLang="en-US" sz="900" kern="0" dirty="0">
                <a:solidFill>
                  <a:prstClr val="black"/>
                </a:solidFill>
                <a:latin typeface="Meiryo UI"/>
                <a:ea typeface="Meiryo UI"/>
                <a:cs typeface="Arial" pitchFamily="34" charset="0"/>
              </a:rPr>
              <a:t>制度の詳細設計とアグリゲーションビジネスの更なる活性化」抜粋</a:t>
            </a:r>
            <a:endParaRPr lang="ja-JP" altLang="en-US" sz="900" dirty="0">
              <a:latin typeface="Meiryo UI" panose="020B0604030504040204" pitchFamily="50" charset="-128"/>
              <a:ea typeface="Meiryo UI" panose="020B0604030504040204" pitchFamily="50" charset="-128"/>
              <a:cs typeface="Arial" pitchFamily="34" charset="0"/>
            </a:endParaRPr>
          </a:p>
        </p:txBody>
      </p:sp>
      <p:sp>
        <p:nvSpPr>
          <p:cNvPr id="8" name="テキスト ボックス 7">
            <a:extLst>
              <a:ext uri="{FF2B5EF4-FFF2-40B4-BE49-F238E27FC236}">
                <a16:creationId xmlns:a16="http://schemas.microsoft.com/office/drawing/2014/main" id="{F2D6201E-58B8-4FC9-AE7B-D916FFA22C3D}"/>
              </a:ext>
            </a:extLst>
          </p:cNvPr>
          <p:cNvSpPr txBox="1"/>
          <p:nvPr/>
        </p:nvSpPr>
        <p:spPr>
          <a:xfrm>
            <a:off x="189815" y="2129814"/>
            <a:ext cx="7994496" cy="369332"/>
          </a:xfrm>
          <a:prstGeom prst="rect">
            <a:avLst/>
          </a:prstGeom>
          <a:noFill/>
        </p:spPr>
        <p:txBody>
          <a:bodyPr wrap="none" rtlCol="0">
            <a:spAutoFit/>
          </a:bodyPr>
          <a:lstStyle/>
          <a:p>
            <a:r>
              <a:rPr kumimoji="1" lang="en-US" altLang="ja-JP" dirty="0">
                <a:latin typeface="Meiryo UI" panose="020B0604030504040204" pitchFamily="50" charset="-128"/>
                <a:ea typeface="Meiryo UI" panose="020B0604030504040204" pitchFamily="50" charset="-128"/>
              </a:rPr>
              <a:t>FIP</a:t>
            </a:r>
            <a:r>
              <a:rPr kumimoji="1" lang="ja-JP" altLang="en-US" dirty="0">
                <a:latin typeface="Meiryo UI" panose="020B0604030504040204" pitchFamily="50" charset="-128"/>
                <a:ea typeface="Meiryo UI" panose="020B0604030504040204" pitchFamily="50" charset="-128"/>
              </a:rPr>
              <a:t>交付金</a:t>
            </a:r>
            <a:r>
              <a:rPr kumimoji="1" lang="en-US" altLang="ja-JP" dirty="0">
                <a:latin typeface="Meiryo UI" panose="020B0604030504040204" pitchFamily="50" charset="-128"/>
                <a:ea typeface="Meiryo UI" panose="020B0604030504040204" pitchFamily="50" charset="-128"/>
              </a:rPr>
              <a:t>(</a:t>
            </a:r>
            <a:r>
              <a:rPr kumimoji="1" lang="ja-JP" altLang="en-US" dirty="0">
                <a:latin typeface="Meiryo UI" panose="020B0604030504040204" pitchFamily="50" charset="-128"/>
                <a:ea typeface="Meiryo UI" panose="020B0604030504040204" pitchFamily="50" charset="-128"/>
              </a:rPr>
              <a:t>円</a:t>
            </a:r>
            <a:r>
              <a:rPr kumimoji="1" lang="en-US" altLang="ja-JP" dirty="0">
                <a:latin typeface="Meiryo UI" panose="020B0604030504040204" pitchFamily="50" charset="-128"/>
                <a:ea typeface="Meiryo UI" panose="020B0604030504040204" pitchFamily="50" charset="-128"/>
              </a:rPr>
              <a:t>)</a:t>
            </a:r>
            <a:r>
              <a:rPr kumimoji="1" lang="ja-JP" altLang="en-US" dirty="0">
                <a:latin typeface="Meiryo UI" panose="020B0604030504040204" pitchFamily="50" charset="-128"/>
                <a:ea typeface="Meiryo UI" panose="020B0604030504040204" pitchFamily="50" charset="-128"/>
              </a:rPr>
              <a:t>　＝　</a:t>
            </a:r>
            <a:r>
              <a:rPr kumimoji="1" lang="ja-JP" altLang="en-US" u="sng" dirty="0">
                <a:latin typeface="Meiryo UI" panose="020B0604030504040204" pitchFamily="50" charset="-128"/>
                <a:ea typeface="Meiryo UI" panose="020B0604030504040204" pitchFamily="50" charset="-128"/>
              </a:rPr>
              <a:t>調整後プレミアム単価</a:t>
            </a:r>
            <a:r>
              <a:rPr kumimoji="1" lang="en-US" altLang="ja-JP" u="sng" dirty="0">
                <a:latin typeface="Meiryo UI" panose="020B0604030504040204" pitchFamily="50" charset="-128"/>
                <a:ea typeface="Meiryo UI" panose="020B0604030504040204" pitchFamily="50" charset="-128"/>
              </a:rPr>
              <a:t>(</a:t>
            </a:r>
            <a:r>
              <a:rPr kumimoji="1" lang="ja-JP" altLang="en-US" u="sng" dirty="0">
                <a:latin typeface="Meiryo UI" panose="020B0604030504040204" pitchFamily="50" charset="-128"/>
                <a:ea typeface="Meiryo UI" panose="020B0604030504040204" pitchFamily="50" charset="-128"/>
              </a:rPr>
              <a:t>円</a:t>
            </a:r>
            <a:r>
              <a:rPr kumimoji="1" lang="en-US" altLang="ja-JP" u="sng" dirty="0">
                <a:latin typeface="Meiryo UI" panose="020B0604030504040204" pitchFamily="50" charset="-128"/>
                <a:ea typeface="Meiryo UI" panose="020B0604030504040204" pitchFamily="50" charset="-128"/>
              </a:rPr>
              <a:t>/kWh)</a:t>
            </a:r>
            <a:r>
              <a:rPr kumimoji="1" lang="ja-JP" altLang="en-US" dirty="0">
                <a:latin typeface="Meiryo UI" panose="020B0604030504040204" pitchFamily="50" charset="-128"/>
                <a:ea typeface="Meiryo UI" panose="020B0604030504040204" pitchFamily="50" charset="-128"/>
              </a:rPr>
              <a:t>　</a:t>
            </a:r>
            <a:r>
              <a:rPr kumimoji="1" lang="en-US" altLang="ja-JP" dirty="0">
                <a:latin typeface="Meiryo UI" panose="020B0604030504040204" pitchFamily="50" charset="-128"/>
                <a:ea typeface="Meiryo UI" panose="020B0604030504040204" pitchFamily="50" charset="-128"/>
              </a:rPr>
              <a:t>×</a:t>
            </a:r>
            <a:r>
              <a:rPr kumimoji="1" lang="ja-JP" altLang="en-US" dirty="0">
                <a:latin typeface="Meiryo UI" panose="020B0604030504040204" pitchFamily="50" charset="-128"/>
                <a:ea typeface="Meiryo UI" panose="020B0604030504040204" pitchFamily="50" charset="-128"/>
              </a:rPr>
              <a:t>　供給電力量</a:t>
            </a:r>
            <a:r>
              <a:rPr kumimoji="1" lang="en-US" altLang="ja-JP" dirty="0">
                <a:latin typeface="Meiryo UI" panose="020B0604030504040204" pitchFamily="50" charset="-128"/>
                <a:ea typeface="Meiryo UI" panose="020B0604030504040204" pitchFamily="50" charset="-128"/>
              </a:rPr>
              <a:t>(kWh)</a:t>
            </a:r>
            <a:r>
              <a:rPr kumimoji="1" lang="en-US" altLang="ja-JP" sz="1200" dirty="0">
                <a:latin typeface="Meiryo UI" panose="020B0604030504040204" pitchFamily="50" charset="-128"/>
                <a:ea typeface="Meiryo UI" panose="020B0604030504040204" pitchFamily="50" charset="-128"/>
              </a:rPr>
              <a:t>※1</a:t>
            </a:r>
            <a:endParaRPr kumimoji="1" lang="ja-JP" altLang="en-US" dirty="0">
              <a:latin typeface="Meiryo UI" panose="020B0604030504040204" pitchFamily="50" charset="-128"/>
              <a:ea typeface="Meiryo UI" panose="020B0604030504040204" pitchFamily="50" charset="-128"/>
            </a:endParaRPr>
          </a:p>
        </p:txBody>
      </p:sp>
      <p:sp>
        <p:nvSpPr>
          <p:cNvPr id="9" name="矢印: 上 8">
            <a:extLst>
              <a:ext uri="{FF2B5EF4-FFF2-40B4-BE49-F238E27FC236}">
                <a16:creationId xmlns:a16="http://schemas.microsoft.com/office/drawing/2014/main" id="{8DB6E763-E901-4A60-AF80-51ECC03EBED7}"/>
              </a:ext>
            </a:extLst>
          </p:cNvPr>
          <p:cNvSpPr/>
          <p:nvPr/>
        </p:nvSpPr>
        <p:spPr>
          <a:xfrm>
            <a:off x="3233395" y="2492697"/>
            <a:ext cx="263950" cy="209572"/>
          </a:xfrm>
          <a:prstGeom prst="upArrow">
            <a:avLst/>
          </a:prstGeom>
          <a:solidFill>
            <a:schemeClr val="tx1">
              <a:lumMod val="50000"/>
              <a:lumOff val="50000"/>
            </a:schemeClr>
          </a:solidFill>
          <a:ln w="19050" cap="flat" cmpd="sng" algn="ctr">
            <a:noFill/>
            <a:prstDash val="solid"/>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grpSp>
        <p:nvGrpSpPr>
          <p:cNvPr id="4" name="グループ化 3">
            <a:extLst>
              <a:ext uri="{FF2B5EF4-FFF2-40B4-BE49-F238E27FC236}">
                <a16:creationId xmlns:a16="http://schemas.microsoft.com/office/drawing/2014/main" id="{78E9BCE7-63DC-4B47-817F-95D3BF8AFF10}"/>
              </a:ext>
            </a:extLst>
          </p:cNvPr>
          <p:cNvGrpSpPr/>
          <p:nvPr/>
        </p:nvGrpSpPr>
        <p:grpSpPr>
          <a:xfrm>
            <a:off x="383787" y="3888751"/>
            <a:ext cx="6874852" cy="2776000"/>
            <a:chOff x="383786" y="3841619"/>
            <a:chExt cx="7176511" cy="2791461"/>
          </a:xfrm>
        </p:grpSpPr>
        <p:pic>
          <p:nvPicPr>
            <p:cNvPr id="3" name="図 2">
              <a:extLst>
                <a:ext uri="{FF2B5EF4-FFF2-40B4-BE49-F238E27FC236}">
                  <a16:creationId xmlns:a16="http://schemas.microsoft.com/office/drawing/2014/main" id="{DAAFD0E9-5CA8-4C2D-BC72-7FC1E88D17B5}"/>
                </a:ext>
              </a:extLst>
            </p:cNvPr>
            <p:cNvPicPr>
              <a:picLocks noChangeAspect="1"/>
            </p:cNvPicPr>
            <p:nvPr/>
          </p:nvPicPr>
          <p:blipFill>
            <a:blip r:embed="rId2"/>
            <a:stretch>
              <a:fillRect/>
            </a:stretch>
          </p:blipFill>
          <p:spPr>
            <a:xfrm>
              <a:off x="383786" y="3841619"/>
              <a:ext cx="7176511" cy="2790254"/>
            </a:xfrm>
            <a:prstGeom prst="rect">
              <a:avLst/>
            </a:prstGeom>
          </p:spPr>
        </p:pic>
        <p:sp>
          <p:nvSpPr>
            <p:cNvPr id="12" name="正方形/長方形 11">
              <a:extLst>
                <a:ext uri="{FF2B5EF4-FFF2-40B4-BE49-F238E27FC236}">
                  <a16:creationId xmlns:a16="http://schemas.microsoft.com/office/drawing/2014/main" id="{C6FAC2F6-C4F3-4798-B2ED-63EE6408A092}"/>
                </a:ext>
              </a:extLst>
            </p:cNvPr>
            <p:cNvSpPr/>
            <p:nvPr/>
          </p:nvSpPr>
          <p:spPr>
            <a:xfrm>
              <a:off x="7332008" y="6377166"/>
              <a:ext cx="228289" cy="255914"/>
            </a:xfrm>
            <a:prstGeom prst="rect">
              <a:avLst/>
            </a:prstGeom>
            <a:solidFill>
              <a:schemeClr val="bg1"/>
            </a:solidFill>
            <a:ln w="19050" cap="flat" cmpd="sng" algn="ctr">
              <a:noFill/>
              <a:prstDash val="solid"/>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grpSp>
      <p:sp>
        <p:nvSpPr>
          <p:cNvPr id="13" name="正方形/長方形 12">
            <a:extLst>
              <a:ext uri="{FF2B5EF4-FFF2-40B4-BE49-F238E27FC236}">
                <a16:creationId xmlns:a16="http://schemas.microsoft.com/office/drawing/2014/main" id="{0B0AAD5B-ACC8-4292-B79F-C3BBB6E81C31}"/>
              </a:ext>
            </a:extLst>
          </p:cNvPr>
          <p:cNvSpPr/>
          <p:nvPr/>
        </p:nvSpPr>
        <p:spPr>
          <a:xfrm>
            <a:off x="5567388" y="2445201"/>
            <a:ext cx="4279358" cy="230832"/>
          </a:xfrm>
          <a:prstGeom prst="rect">
            <a:avLst/>
          </a:prstGeom>
        </p:spPr>
        <p:txBody>
          <a:bodyPr wrap="square">
            <a:spAutoFit/>
          </a:bodyPr>
          <a:lstStyle/>
          <a:p>
            <a:r>
              <a:rPr kumimoji="0" lang="en-US" altLang="ja-JP" sz="900" kern="0" dirty="0">
                <a:solidFill>
                  <a:prstClr val="black"/>
                </a:solidFill>
                <a:latin typeface="Meiryo UI"/>
                <a:ea typeface="Meiryo UI"/>
                <a:cs typeface="Arial" pitchFamily="34" charset="0"/>
              </a:rPr>
              <a:t>※1 </a:t>
            </a:r>
            <a:r>
              <a:rPr kumimoji="0" lang="ja-JP" altLang="en-US" sz="900" kern="0" dirty="0">
                <a:solidFill>
                  <a:prstClr val="black"/>
                </a:solidFill>
                <a:latin typeface="Meiryo UI"/>
                <a:ea typeface="Meiryo UI"/>
                <a:cs typeface="Arial" pitchFamily="34" charset="0"/>
              </a:rPr>
              <a:t>当月度</a:t>
            </a:r>
            <a:r>
              <a:rPr kumimoji="0" lang="en-US" altLang="ja-JP" sz="900" kern="0" dirty="0">
                <a:solidFill>
                  <a:prstClr val="black"/>
                </a:solidFill>
                <a:latin typeface="Meiryo UI"/>
                <a:ea typeface="Meiryo UI"/>
                <a:cs typeface="Arial" pitchFamily="34" charset="0"/>
              </a:rPr>
              <a:t>(</a:t>
            </a:r>
            <a:r>
              <a:rPr kumimoji="0" lang="ja-JP" altLang="en-US" sz="900" kern="0" dirty="0">
                <a:solidFill>
                  <a:prstClr val="black"/>
                </a:solidFill>
                <a:latin typeface="Meiryo UI"/>
                <a:ea typeface="Meiryo UI"/>
                <a:cs typeface="Arial" pitchFamily="34" charset="0"/>
              </a:rPr>
              <a:t>検針月度</a:t>
            </a:r>
            <a:r>
              <a:rPr kumimoji="0" lang="en-US" altLang="ja-JP" sz="900" kern="0" dirty="0">
                <a:solidFill>
                  <a:prstClr val="black"/>
                </a:solidFill>
                <a:latin typeface="Meiryo UI"/>
                <a:ea typeface="Meiryo UI"/>
                <a:cs typeface="Arial" pitchFamily="34" charset="0"/>
              </a:rPr>
              <a:t>)</a:t>
            </a:r>
            <a:r>
              <a:rPr kumimoji="0" lang="ja-JP" altLang="en-US" sz="900" kern="0" dirty="0">
                <a:solidFill>
                  <a:prstClr val="black"/>
                </a:solidFill>
                <a:latin typeface="Meiryo UI"/>
                <a:ea typeface="Meiryo UI"/>
                <a:cs typeface="Arial" pitchFamily="34" charset="0"/>
              </a:rPr>
              <a:t>の対象設備の電気供給量のうち</a:t>
            </a:r>
            <a:r>
              <a:rPr kumimoji="0" lang="en-US" altLang="ja-JP" sz="900" kern="0" dirty="0">
                <a:solidFill>
                  <a:prstClr val="black"/>
                </a:solidFill>
                <a:latin typeface="Meiryo UI"/>
                <a:ea typeface="Meiryo UI"/>
                <a:cs typeface="Arial" pitchFamily="34" charset="0"/>
              </a:rPr>
              <a:t>0.01</a:t>
            </a:r>
            <a:r>
              <a:rPr kumimoji="0" lang="ja-JP" altLang="en-US" sz="900" kern="0" dirty="0">
                <a:solidFill>
                  <a:prstClr val="black"/>
                </a:solidFill>
                <a:latin typeface="Meiryo UI"/>
                <a:ea typeface="Meiryo UI"/>
                <a:cs typeface="Arial" pitchFamily="34" charset="0"/>
              </a:rPr>
              <a:t>円</a:t>
            </a:r>
            <a:r>
              <a:rPr kumimoji="0" lang="en-US" altLang="ja-JP" sz="900" kern="0" dirty="0">
                <a:solidFill>
                  <a:prstClr val="black"/>
                </a:solidFill>
                <a:latin typeface="Meiryo UI"/>
                <a:ea typeface="Meiryo UI"/>
                <a:cs typeface="Arial" pitchFamily="34" charset="0"/>
              </a:rPr>
              <a:t>/kWh</a:t>
            </a:r>
            <a:r>
              <a:rPr kumimoji="0" lang="ja-JP" altLang="en-US" sz="900" kern="0" dirty="0">
                <a:solidFill>
                  <a:prstClr val="black"/>
                </a:solidFill>
                <a:latin typeface="Meiryo UI"/>
                <a:ea typeface="Meiryo UI"/>
                <a:cs typeface="Arial" pitchFamily="34" charset="0"/>
              </a:rPr>
              <a:t>コマを除いた実績</a:t>
            </a:r>
            <a:endParaRPr lang="ja-JP" altLang="en-US" sz="900" dirty="0">
              <a:latin typeface="Meiryo UI" panose="020B0604030504040204" pitchFamily="50" charset="-128"/>
              <a:ea typeface="Meiryo UI" panose="020B0604030504040204" pitchFamily="50" charset="-128"/>
              <a:cs typeface="Arial" pitchFamily="34" charset="0"/>
            </a:endParaRPr>
          </a:p>
        </p:txBody>
      </p:sp>
    </p:spTree>
    <p:extLst>
      <p:ext uri="{BB962C8B-B14F-4D97-AF65-F5344CB8AC3E}">
        <p14:creationId xmlns:p14="http://schemas.microsoft.com/office/powerpoint/2010/main" val="247201960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dirty="0">
                <a:latin typeface="Meiryo UI" panose="020B0604030504040204" pitchFamily="50" charset="-128"/>
                <a:ea typeface="Meiryo UI" panose="020B0604030504040204" pitchFamily="50" charset="-128"/>
              </a:rPr>
              <a:t>業務コードの体系</a:t>
            </a:r>
            <a:r>
              <a:rPr lang="en-US" altLang="ja-JP" dirty="0">
                <a:latin typeface="Meiryo UI" panose="020B0604030504040204" pitchFamily="50" charset="-128"/>
                <a:ea typeface="Meiryo UI" panose="020B0604030504040204" pitchFamily="50" charset="-128"/>
              </a:rPr>
              <a:t>(2/3)</a:t>
            </a:r>
            <a:endParaRPr kumimoji="1" lang="ja-JP" altLang="en-US" dirty="0">
              <a:latin typeface="Meiryo UI" panose="020B0604030504040204" pitchFamily="50" charset="-128"/>
              <a:ea typeface="Meiryo UI" panose="020B0604030504040204" pitchFamily="50" charset="-128"/>
            </a:endParaRPr>
          </a:p>
        </p:txBody>
      </p:sp>
      <p:sp>
        <p:nvSpPr>
          <p:cNvPr id="6" name="テキスト ボックス 5">
            <a:extLst>
              <a:ext uri="{FF2B5EF4-FFF2-40B4-BE49-F238E27FC236}">
                <a16:creationId xmlns:a16="http://schemas.microsoft.com/office/drawing/2014/main" id="{2A42AAB5-7BC0-4C1C-9B78-B7755AAA8E43}"/>
              </a:ext>
            </a:extLst>
          </p:cNvPr>
          <p:cNvSpPr txBox="1"/>
          <p:nvPr/>
        </p:nvSpPr>
        <p:spPr>
          <a:xfrm>
            <a:off x="37708" y="1844487"/>
            <a:ext cx="1107996" cy="276999"/>
          </a:xfrm>
          <a:prstGeom prst="rect">
            <a:avLst/>
          </a:prstGeom>
          <a:noFill/>
        </p:spPr>
        <p:txBody>
          <a:bodyPr wrap="none" rtlCol="0">
            <a:spAutoFit/>
          </a:bodyPr>
          <a:lstStyle/>
          <a:p>
            <a:r>
              <a:rPr kumimoji="1" lang="ja-JP" altLang="en-US" sz="1200" dirty="0">
                <a:latin typeface="Meiryo UI" panose="020B0604030504040204" pitchFamily="50" charset="-128"/>
                <a:ea typeface="Meiryo UI" panose="020B0604030504040204" pitchFamily="50" charset="-128"/>
              </a:rPr>
              <a:t>＜</a:t>
            </a:r>
            <a:r>
              <a:rPr lang="ja-JP" altLang="en-US" sz="1200" dirty="0">
                <a:latin typeface="Meiryo UI" panose="020B0604030504040204" pitchFamily="50" charset="-128"/>
                <a:ea typeface="Meiryo UI" panose="020B0604030504040204" pitchFamily="50" charset="-128"/>
              </a:rPr>
              <a:t>事前準備</a:t>
            </a:r>
            <a:r>
              <a:rPr kumimoji="1" lang="ja-JP" altLang="en-US" sz="1200" dirty="0">
                <a:latin typeface="Meiryo UI" panose="020B0604030504040204" pitchFamily="50" charset="-128"/>
                <a:ea typeface="Meiryo UI" panose="020B0604030504040204" pitchFamily="50" charset="-128"/>
              </a:rPr>
              <a:t>＞</a:t>
            </a:r>
          </a:p>
        </p:txBody>
      </p:sp>
      <p:graphicFrame>
        <p:nvGraphicFramePr>
          <p:cNvPr id="7" name="表 2">
            <a:extLst>
              <a:ext uri="{FF2B5EF4-FFF2-40B4-BE49-F238E27FC236}">
                <a16:creationId xmlns:a16="http://schemas.microsoft.com/office/drawing/2014/main" id="{4F7A3749-E279-4DB6-A34B-016264BF0A40}"/>
              </a:ext>
            </a:extLst>
          </p:cNvPr>
          <p:cNvGraphicFramePr>
            <a:graphicFrameLocks noGrp="1"/>
          </p:cNvGraphicFramePr>
          <p:nvPr>
            <p:extLst>
              <p:ext uri="{D42A27DB-BD31-4B8C-83A1-F6EECF244321}">
                <p14:modId xmlns:p14="http://schemas.microsoft.com/office/powerpoint/2010/main" val="353487430"/>
              </p:ext>
            </p:extLst>
          </p:nvPr>
        </p:nvGraphicFramePr>
        <p:xfrm>
          <a:off x="142047" y="2121485"/>
          <a:ext cx="4740839" cy="3342262"/>
        </p:xfrm>
        <a:graphic>
          <a:graphicData uri="http://schemas.openxmlformats.org/drawingml/2006/table">
            <a:tbl>
              <a:tblPr firstRow="1" bandRow="1">
                <a:tableStyleId>{2D5ABB26-0587-4C30-8999-92F81FD0307C}</a:tableStyleId>
              </a:tblPr>
              <a:tblGrid>
                <a:gridCol w="1332373">
                  <a:extLst>
                    <a:ext uri="{9D8B030D-6E8A-4147-A177-3AD203B41FA5}">
                      <a16:colId xmlns:a16="http://schemas.microsoft.com/office/drawing/2014/main" val="703171409"/>
                    </a:ext>
                  </a:extLst>
                </a:gridCol>
                <a:gridCol w="2348842">
                  <a:extLst>
                    <a:ext uri="{9D8B030D-6E8A-4147-A177-3AD203B41FA5}">
                      <a16:colId xmlns:a16="http://schemas.microsoft.com/office/drawing/2014/main" val="1134431063"/>
                    </a:ext>
                  </a:extLst>
                </a:gridCol>
                <a:gridCol w="1059624">
                  <a:extLst>
                    <a:ext uri="{9D8B030D-6E8A-4147-A177-3AD203B41FA5}">
                      <a16:colId xmlns:a16="http://schemas.microsoft.com/office/drawing/2014/main" val="2171459410"/>
                    </a:ext>
                  </a:extLst>
                </a:gridCol>
              </a:tblGrid>
              <a:tr h="303842">
                <a:tc gridSpan="2">
                  <a:txBody>
                    <a:bodyPr/>
                    <a:lstStyle/>
                    <a:p>
                      <a:pPr algn="ctr"/>
                      <a:r>
                        <a:rPr kumimoji="1" lang="ja-JP" altLang="en-US" sz="1200" b="0" dirty="0">
                          <a:latin typeface="Meiryo UI" panose="020B0604030504040204" pitchFamily="50" charset="-128"/>
                          <a:ea typeface="Meiryo UI" panose="020B0604030504040204" pitchFamily="50" charset="-128"/>
                        </a:rPr>
                        <a:t>業務</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1200" b="0" dirty="0">
                          <a:latin typeface="Meiryo UI" panose="020B0604030504040204" pitchFamily="50" charset="-128"/>
                          <a:ea typeface="Meiryo UI" panose="020B0604030504040204" pitchFamily="50" charset="-128"/>
                        </a:rPr>
                        <a:t>業務コード</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782928316"/>
                  </a:ext>
                </a:extLst>
              </a:tr>
              <a:tr h="303842">
                <a:tc rowSpan="3">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マスタ情報管理</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marL="0" indent="0" algn="l">
                        <a:buFont typeface="Arial" panose="020B0604020202020204" pitchFamily="34" charset="0"/>
                        <a:buNone/>
                      </a:pPr>
                      <a:r>
                        <a:rPr kumimoji="1" lang="zh-TW" altLang="en-US" sz="1200" b="0" dirty="0">
                          <a:latin typeface="Meiryo UI" panose="020B0604030504040204" pitchFamily="50" charset="-128"/>
                          <a:ea typeface="Meiryo UI" panose="020B0604030504040204" pitchFamily="50" charset="-128"/>
                        </a:rPr>
                        <a:t>事業計画認定情報</a:t>
                      </a:r>
                      <a:endParaRPr kumimoji="1" lang="en-US" altLang="ja-JP" sz="1200" b="0" dirty="0">
                        <a:solidFill>
                          <a:srgbClr val="FF0000"/>
                        </a:solidFill>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indent="0" algn="ctr">
                        <a:buFont typeface="Arial" panose="020B0604020202020204" pitchFamily="34" charset="0"/>
                        <a:buNone/>
                      </a:pPr>
                      <a:r>
                        <a:rPr kumimoji="1" lang="en-US" altLang="ja-JP" sz="1200" b="0" dirty="0">
                          <a:latin typeface="Meiryo UI" panose="020B0604030504040204" pitchFamily="50" charset="-128"/>
                          <a:ea typeface="Meiryo UI" panose="020B0604030504040204" pitchFamily="50" charset="-128"/>
                        </a:rPr>
                        <a:t>CMN001</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43272786"/>
                  </a:ext>
                </a:extLst>
              </a:tr>
              <a:tr h="303842">
                <a:tc vMerge="1">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事業者情報</a:t>
                      </a:r>
                      <a:endParaRPr kumimoji="1" lang="en-US" altLang="ja-JP" sz="1200" b="0" kern="1200" dirty="0">
                        <a:solidFill>
                          <a:srgbClr val="FF0000"/>
                        </a:solidFill>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indent="0" algn="ctr">
                        <a:buFont typeface="Arial" panose="020B0604020202020204" pitchFamily="34" charset="0"/>
                        <a:buNone/>
                      </a:pPr>
                      <a:r>
                        <a:rPr kumimoji="1" lang="en-US" altLang="ja-JP" sz="1200" b="0" dirty="0">
                          <a:latin typeface="Meiryo UI" panose="020B0604030504040204" pitchFamily="50" charset="-128"/>
                          <a:ea typeface="Meiryo UI" panose="020B0604030504040204" pitchFamily="50" charset="-128"/>
                        </a:rPr>
                        <a:t>CMN002</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355008"/>
                  </a:ext>
                </a:extLst>
              </a:tr>
              <a:tr h="303842">
                <a:tc vMerge="1">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r>
                        <a:rPr kumimoji="1" lang="ja-JP" altLang="en-US" sz="1200" b="0" kern="1200" dirty="0">
                          <a:solidFill>
                            <a:schemeClr val="tx1"/>
                          </a:solidFill>
                          <a:latin typeface="Meiryo UI" panose="020B0604030504040204" pitchFamily="50" charset="-128"/>
                          <a:ea typeface="Meiryo UI" panose="020B0604030504040204" pitchFamily="50" charset="-128"/>
                          <a:cs typeface="+mn-cs"/>
                        </a:rPr>
                        <a:t>一時調達契約情報</a:t>
                      </a:r>
                      <a:endParaRPr kumimoji="1" lang="en-US" altLang="ja-JP" sz="1200" b="0" kern="1200" dirty="0">
                        <a:solidFill>
                          <a:schemeClr val="tx1"/>
                        </a:solidFill>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en-US" altLang="ja-JP" sz="1200" dirty="0">
                          <a:solidFill>
                            <a:schemeClr val="tx1"/>
                          </a:solidFill>
                          <a:latin typeface="Meiryo UI" panose="020B0604030504040204" pitchFamily="50" charset="-128"/>
                          <a:ea typeface="Meiryo UI" panose="020B0604030504040204" pitchFamily="50" charset="-128"/>
                        </a:rPr>
                        <a:t>CMN003</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805916551"/>
                  </a:ext>
                </a:extLst>
              </a:tr>
              <a:tr h="303842">
                <a:tc rowSpan="5">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算定諸元管理</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バランシングコスト</a:t>
                      </a:r>
                      <a:endParaRPr kumimoji="1" lang="en-US" altLang="ja-JP" sz="1200" b="0" kern="1200" dirty="0">
                        <a:solidFill>
                          <a:srgbClr val="FF0000"/>
                        </a:solidFill>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CMN030</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537097712"/>
                  </a:ext>
                </a:extLst>
              </a:tr>
              <a:tr h="303842">
                <a:tc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indent="0" algn="l">
                        <a:buFont typeface="Arial" panose="020B0604020202020204" pitchFamily="34" charset="0"/>
                        <a:buNone/>
                      </a:pPr>
                      <a:r>
                        <a:rPr kumimoji="1" lang="ja-JP" altLang="en-US" sz="1200" b="0" kern="1200" dirty="0">
                          <a:solidFill>
                            <a:schemeClr val="tx1"/>
                          </a:solidFill>
                          <a:latin typeface="Meiryo UI" panose="020B0604030504040204" pitchFamily="50" charset="-128"/>
                          <a:ea typeface="Meiryo UI" panose="020B0604030504040204" pitchFamily="50" charset="-128"/>
                          <a:cs typeface="+mn-cs"/>
                        </a:rPr>
                        <a:t>インバランスリスク単価</a:t>
                      </a:r>
                      <a:endParaRPr kumimoji="1" lang="en-US" altLang="ja-JP" sz="1200" b="0" kern="1200" dirty="0">
                        <a:solidFill>
                          <a:schemeClr val="tx1"/>
                        </a:solidFill>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CMN031</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46171465"/>
                  </a:ext>
                </a:extLst>
              </a:tr>
              <a:tr h="303842">
                <a:tc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indent="0" algn="l">
                        <a:buFont typeface="Arial" panose="020B0604020202020204" pitchFamily="34" charset="0"/>
                        <a:buNone/>
                      </a:pPr>
                      <a:r>
                        <a:rPr kumimoji="1" lang="en-US" altLang="ja-JP" sz="1200" b="0" dirty="0">
                          <a:latin typeface="Meiryo UI" panose="020B0604030504040204" pitchFamily="50" charset="-128"/>
                          <a:ea typeface="Meiryo UI" panose="020B0604030504040204" pitchFamily="50" charset="-128"/>
                        </a:rPr>
                        <a:t>JEPX</a:t>
                      </a:r>
                      <a:r>
                        <a:rPr kumimoji="1" lang="ja-JP" altLang="en-US" sz="1200" b="0" dirty="0">
                          <a:latin typeface="Meiryo UI" panose="020B0604030504040204" pitchFamily="50" charset="-128"/>
                          <a:ea typeface="Meiryo UI" panose="020B0604030504040204" pitchFamily="50" charset="-128"/>
                        </a:rPr>
                        <a:t>スポット・時間前市場価格</a:t>
                      </a:r>
                      <a:endParaRPr kumimoji="1" lang="en-US" altLang="ja-JP" sz="1200" b="0" kern="1200" dirty="0">
                        <a:solidFill>
                          <a:srgbClr val="FF0000"/>
                        </a:solidFill>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CMN032</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076439934"/>
                  </a:ext>
                </a:extLst>
              </a:tr>
              <a:tr h="303842">
                <a:tc vMerge="1">
                  <a:txBody>
                    <a:bodyPr/>
                    <a:lstStyle/>
                    <a:p>
                      <a:endParaRPr kumimoji="1" lang="ja-JP" altLang="en-US"/>
                    </a:p>
                  </a:txBody>
                  <a:tcPr/>
                </a:tc>
                <a:tc>
                  <a:txBody>
                    <a:bodyPr/>
                    <a:lstStyle/>
                    <a:p>
                      <a:r>
                        <a:rPr kumimoji="1" lang="en-US" altLang="ja-JP" sz="1200" b="0" dirty="0">
                          <a:latin typeface="Meiryo UI" panose="020B0604030504040204" pitchFamily="50" charset="-128"/>
                          <a:ea typeface="Meiryo UI" panose="020B0604030504040204" pitchFamily="50" charset="-128"/>
                        </a:rPr>
                        <a:t>JEPX</a:t>
                      </a:r>
                      <a:r>
                        <a:rPr kumimoji="1" lang="ja-JP" altLang="en-US" sz="1200" b="0" dirty="0">
                          <a:latin typeface="Meiryo UI" panose="020B0604030504040204" pitchFamily="50" charset="-128"/>
                          <a:ea typeface="Meiryo UI" panose="020B0604030504040204" pitchFamily="50" charset="-128"/>
                        </a:rPr>
                        <a:t>非化石価値取引市場価格</a:t>
                      </a:r>
                      <a:endParaRPr kumimoji="1" lang="ja-JP" altLang="en-US" sz="1200" b="0" kern="1200" dirty="0">
                        <a:solidFill>
                          <a:srgbClr val="FF0000"/>
                        </a:solidFill>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CMN033</a:t>
                      </a:r>
                      <a:endParaRPr kumimoji="1" lang="ja-JP" altLang="en-US" sz="12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982608534"/>
                  </a:ext>
                </a:extLst>
              </a:tr>
              <a:tr h="303842">
                <a:tc vMerge="1">
                  <a:txBody>
                    <a:bodyPr/>
                    <a:lstStyle/>
                    <a:p>
                      <a:endParaRPr kumimoji="1" lang="ja-JP" altLang="en-US"/>
                    </a:p>
                  </a:txBody>
                  <a:tcPr>
                    <a:lnT w="9525" cap="flat" cmpd="sng" algn="ctr">
                      <a:solidFill>
                        <a:schemeClr val="bg1">
                          <a:lumMod val="75000"/>
                        </a:schemeClr>
                      </a:solidFill>
                      <a:prstDash val="solid"/>
                      <a:round/>
                      <a:headEnd type="none" w="med" len="med"/>
                      <a:tailEnd type="none" w="med" len="med"/>
                    </a:lnT>
                  </a:tcPr>
                </a:tc>
                <a:tc>
                  <a:txBody>
                    <a:bodyPr/>
                    <a:lstStyle/>
                    <a:p>
                      <a:r>
                        <a:rPr lang="ja-JP" altLang="en-US" sz="1200" dirty="0">
                          <a:latin typeface="Meiryo UI" panose="020B0604030504040204" pitchFamily="50" charset="-128"/>
                          <a:ea typeface="Meiryo UI" panose="020B0604030504040204" pitchFamily="50" charset="-128"/>
                        </a:rPr>
                        <a:t>供給電力量</a:t>
                      </a:r>
                      <a:endParaRPr kumimoji="1" lang="en-US" altLang="ja-JP" sz="1200" b="0" kern="1200" dirty="0">
                        <a:solidFill>
                          <a:srgbClr val="FF0000"/>
                        </a:solidFill>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en-US" altLang="ja-JP" sz="1200" dirty="0">
                          <a:latin typeface="Meiryo UI" panose="020B0604030504040204" pitchFamily="50" charset="-128"/>
                          <a:ea typeface="Meiryo UI" panose="020B0604030504040204" pitchFamily="50" charset="-128"/>
                        </a:rPr>
                        <a:t>CMN034</a:t>
                      </a:r>
                      <a:endParaRPr kumimoji="1" lang="ja-JP" altLang="en-US" sz="12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652348642"/>
                  </a:ext>
                </a:extLst>
              </a:tr>
              <a:tr h="303842">
                <a:tc row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ユーザ情報管理</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ユーザ</a:t>
                      </a:r>
                      <a:r>
                        <a:rPr kumimoji="1" lang="en-US" altLang="ja-JP" sz="1200" b="0" dirty="0">
                          <a:latin typeface="Meiryo UI" panose="020B0604030504040204" pitchFamily="50" charset="-128"/>
                          <a:ea typeface="Meiryo UI" panose="020B0604030504040204" pitchFamily="50" charset="-128"/>
                        </a:rPr>
                        <a:t>ID</a:t>
                      </a:r>
                      <a:r>
                        <a:rPr kumimoji="1" lang="ja-JP" altLang="en-US" sz="1200" b="0" dirty="0">
                          <a:latin typeface="Meiryo UI" panose="020B0604030504040204" pitchFamily="50" charset="-128"/>
                          <a:ea typeface="Meiryo UI" panose="020B0604030504040204" pitchFamily="50" charset="-128"/>
                        </a:rPr>
                        <a:t>再通知</a:t>
                      </a:r>
                      <a:endParaRPr kumimoji="1" lang="en-US" altLang="ja-JP" sz="1200" b="0" kern="1200" dirty="0">
                        <a:solidFill>
                          <a:srgbClr val="FF0000"/>
                        </a:solidFill>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CMN081</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8294466"/>
                  </a:ext>
                </a:extLst>
              </a:tr>
              <a:tr h="303842">
                <a:tc vMerge="1">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パスワード変更・再発行</a:t>
                      </a:r>
                      <a:endParaRPr kumimoji="1" lang="en-US" altLang="ja-JP" sz="1200" b="0" kern="1200" dirty="0">
                        <a:solidFill>
                          <a:srgbClr val="FF0000"/>
                        </a:solidFill>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CMN082</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0975102"/>
                  </a:ext>
                </a:extLst>
              </a:tr>
            </a:tbl>
          </a:graphicData>
        </a:graphic>
      </p:graphicFrame>
      <p:sp>
        <p:nvSpPr>
          <p:cNvPr id="8" name="テキスト ボックス 7">
            <a:extLst>
              <a:ext uri="{FF2B5EF4-FFF2-40B4-BE49-F238E27FC236}">
                <a16:creationId xmlns:a16="http://schemas.microsoft.com/office/drawing/2014/main" id="{2D4A9F0C-EBC0-423F-AA83-4573B2953F3C}"/>
              </a:ext>
            </a:extLst>
          </p:cNvPr>
          <p:cNvSpPr txBox="1"/>
          <p:nvPr/>
        </p:nvSpPr>
        <p:spPr>
          <a:xfrm>
            <a:off x="4896439" y="1835022"/>
            <a:ext cx="734496" cy="276999"/>
          </a:xfrm>
          <a:prstGeom prst="rect">
            <a:avLst/>
          </a:prstGeom>
          <a:noFill/>
        </p:spPr>
        <p:txBody>
          <a:bodyPr wrap="none" rtlCol="0">
            <a:spAutoFit/>
          </a:bodyPr>
          <a:lstStyle/>
          <a:p>
            <a:r>
              <a:rPr kumimoji="1" lang="ja-JP" altLang="en-US" sz="1200" dirty="0">
                <a:latin typeface="Meiryo UI" panose="020B0604030504040204" pitchFamily="50" charset="-128"/>
                <a:ea typeface="Meiryo UI" panose="020B0604030504040204" pitchFamily="50" charset="-128"/>
              </a:rPr>
              <a:t>＜</a:t>
            </a:r>
            <a:r>
              <a:rPr kumimoji="1" lang="en-US" altLang="ja-JP" sz="1200" dirty="0">
                <a:latin typeface="Meiryo UI" panose="020B0604030504040204" pitchFamily="50" charset="-128"/>
                <a:ea typeface="Meiryo UI" panose="020B0604030504040204" pitchFamily="50" charset="-128"/>
              </a:rPr>
              <a:t>FIP</a:t>
            </a:r>
            <a:r>
              <a:rPr kumimoji="1" lang="ja-JP" altLang="en-US" sz="1200" dirty="0">
                <a:latin typeface="Meiryo UI" panose="020B0604030504040204" pitchFamily="50" charset="-128"/>
                <a:ea typeface="Meiryo UI" panose="020B0604030504040204" pitchFamily="50" charset="-128"/>
              </a:rPr>
              <a:t>＞</a:t>
            </a:r>
          </a:p>
        </p:txBody>
      </p:sp>
      <p:graphicFrame>
        <p:nvGraphicFramePr>
          <p:cNvPr id="9" name="表 2">
            <a:extLst>
              <a:ext uri="{FF2B5EF4-FFF2-40B4-BE49-F238E27FC236}">
                <a16:creationId xmlns:a16="http://schemas.microsoft.com/office/drawing/2014/main" id="{21FCB158-05E7-4C7F-BDE4-C4141E74850D}"/>
              </a:ext>
            </a:extLst>
          </p:cNvPr>
          <p:cNvGraphicFramePr>
            <a:graphicFrameLocks noGrp="1"/>
          </p:cNvGraphicFramePr>
          <p:nvPr>
            <p:extLst>
              <p:ext uri="{D42A27DB-BD31-4B8C-83A1-F6EECF244321}">
                <p14:modId xmlns:p14="http://schemas.microsoft.com/office/powerpoint/2010/main" val="3980059297"/>
              </p:ext>
            </p:extLst>
          </p:nvPr>
        </p:nvGraphicFramePr>
        <p:xfrm>
          <a:off x="5000778" y="2126174"/>
          <a:ext cx="4810954" cy="822960"/>
        </p:xfrm>
        <a:graphic>
          <a:graphicData uri="http://schemas.openxmlformats.org/drawingml/2006/table">
            <a:tbl>
              <a:tblPr firstRow="1" bandRow="1">
                <a:tableStyleId>{2D5ABB26-0587-4C30-8999-92F81FD0307C}</a:tableStyleId>
              </a:tblPr>
              <a:tblGrid>
                <a:gridCol w="3732173">
                  <a:extLst>
                    <a:ext uri="{9D8B030D-6E8A-4147-A177-3AD203B41FA5}">
                      <a16:colId xmlns:a16="http://schemas.microsoft.com/office/drawing/2014/main" val="703171409"/>
                    </a:ext>
                  </a:extLst>
                </a:gridCol>
                <a:gridCol w="1078781">
                  <a:extLst>
                    <a:ext uri="{9D8B030D-6E8A-4147-A177-3AD203B41FA5}">
                      <a16:colId xmlns:a16="http://schemas.microsoft.com/office/drawing/2014/main" val="2171459410"/>
                    </a:ext>
                  </a:extLst>
                </a:gridCol>
              </a:tblGrid>
              <a:tr h="0">
                <a:tc>
                  <a:txBody>
                    <a:bodyPr/>
                    <a:lstStyle/>
                    <a:p>
                      <a:pPr algn="ctr"/>
                      <a:r>
                        <a:rPr kumimoji="1" lang="ja-JP" altLang="en-US" sz="1200" b="0" dirty="0">
                          <a:latin typeface="Meiryo UI" panose="020B0604030504040204" pitchFamily="50" charset="-128"/>
                          <a:ea typeface="Meiryo UI" panose="020B0604030504040204" pitchFamily="50" charset="-128"/>
                        </a:rPr>
                        <a:t>業務</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1200" b="0" dirty="0">
                          <a:latin typeface="Meiryo UI" panose="020B0604030504040204" pitchFamily="50" charset="-128"/>
                          <a:ea typeface="Meiryo UI" panose="020B0604030504040204" pitchFamily="50" charset="-128"/>
                        </a:rPr>
                        <a:t>業務コード</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782928316"/>
                  </a:ext>
                </a:extLst>
              </a:tr>
              <a:tr h="0">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latin typeface="Meiryo UI" panose="020B0604030504040204" pitchFamily="50" charset="-128"/>
                          <a:ea typeface="Meiryo UI" panose="020B0604030504040204" pitchFamily="50" charset="-128"/>
                        </a:rPr>
                        <a:t>FIP</a:t>
                      </a:r>
                      <a:r>
                        <a:rPr kumimoji="1" lang="ja-JP" altLang="en-US" sz="1200" b="0" dirty="0">
                          <a:latin typeface="Meiryo UI" panose="020B0604030504040204" pitchFamily="50" charset="-128"/>
                          <a:ea typeface="Meiryo UI" panose="020B0604030504040204" pitchFamily="50" charset="-128"/>
                        </a:rPr>
                        <a:t>交付金算定</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latin typeface="Meiryo UI" panose="020B0604030504040204" pitchFamily="50" charset="-128"/>
                          <a:ea typeface="Meiryo UI" panose="020B0604030504040204" pitchFamily="50" charset="-128"/>
                        </a:rPr>
                        <a:t>FIP001</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68788017"/>
                  </a:ext>
                </a:extLst>
              </a:tr>
              <a:tr h="0">
                <a:tc>
                  <a:txBody>
                    <a:bodyPr/>
                    <a:lstStyle/>
                    <a:p>
                      <a:pPr marL="0" indent="0" algn="l">
                        <a:buFont typeface="Arial" panose="020B0604020202020204" pitchFamily="34" charset="0"/>
                        <a:buNone/>
                      </a:pPr>
                      <a:r>
                        <a:rPr kumimoji="1" lang="en-US" altLang="ja-JP" sz="1200" b="0" dirty="0">
                          <a:latin typeface="Meiryo UI" panose="020B0604030504040204" pitchFamily="50" charset="-128"/>
                          <a:ea typeface="Meiryo UI" panose="020B0604030504040204" pitchFamily="50" charset="-128"/>
                        </a:rPr>
                        <a:t>FIP</a:t>
                      </a:r>
                      <a:r>
                        <a:rPr kumimoji="1" lang="ja-JP" altLang="en-US" sz="1200" b="0" dirty="0">
                          <a:latin typeface="Meiryo UI" panose="020B0604030504040204" pitchFamily="50" charset="-128"/>
                          <a:ea typeface="Meiryo UI" panose="020B0604030504040204" pitchFamily="50" charset="-128"/>
                        </a:rPr>
                        <a:t>交付金算定結果確認</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indent="0" algn="ctr">
                        <a:buFont typeface="Arial" panose="020B0604020202020204" pitchFamily="34" charset="0"/>
                        <a:buNone/>
                      </a:pPr>
                      <a:r>
                        <a:rPr kumimoji="1" lang="en-US" altLang="ja-JP" sz="1200" b="0" dirty="0">
                          <a:latin typeface="Meiryo UI" panose="020B0604030504040204" pitchFamily="50" charset="-128"/>
                          <a:ea typeface="Meiryo UI" panose="020B0604030504040204" pitchFamily="50" charset="-128"/>
                        </a:rPr>
                        <a:t>FIP002</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798813688"/>
                  </a:ext>
                </a:extLst>
              </a:tr>
            </a:tbl>
          </a:graphicData>
        </a:graphic>
      </p:graphicFrame>
      <p:graphicFrame>
        <p:nvGraphicFramePr>
          <p:cNvPr id="11" name="表 2">
            <a:extLst>
              <a:ext uri="{FF2B5EF4-FFF2-40B4-BE49-F238E27FC236}">
                <a16:creationId xmlns:a16="http://schemas.microsoft.com/office/drawing/2014/main" id="{16191AA9-5757-49E7-8821-12D3478B3B23}"/>
              </a:ext>
            </a:extLst>
          </p:cNvPr>
          <p:cNvGraphicFramePr>
            <a:graphicFrameLocks noGrp="1"/>
          </p:cNvGraphicFramePr>
          <p:nvPr>
            <p:extLst>
              <p:ext uri="{D42A27DB-BD31-4B8C-83A1-F6EECF244321}">
                <p14:modId xmlns:p14="http://schemas.microsoft.com/office/powerpoint/2010/main" val="1518545217"/>
              </p:ext>
            </p:extLst>
          </p:nvPr>
        </p:nvGraphicFramePr>
        <p:xfrm>
          <a:off x="5006780" y="3298713"/>
          <a:ext cx="4810954" cy="2468880"/>
        </p:xfrm>
        <a:graphic>
          <a:graphicData uri="http://schemas.openxmlformats.org/drawingml/2006/table">
            <a:tbl>
              <a:tblPr firstRow="1" bandRow="1">
                <a:tableStyleId>{2D5ABB26-0587-4C30-8999-92F81FD0307C}</a:tableStyleId>
              </a:tblPr>
              <a:tblGrid>
                <a:gridCol w="1536122">
                  <a:extLst>
                    <a:ext uri="{9D8B030D-6E8A-4147-A177-3AD203B41FA5}">
                      <a16:colId xmlns:a16="http://schemas.microsoft.com/office/drawing/2014/main" val="703171409"/>
                    </a:ext>
                  </a:extLst>
                </a:gridCol>
                <a:gridCol w="2175018">
                  <a:extLst>
                    <a:ext uri="{9D8B030D-6E8A-4147-A177-3AD203B41FA5}">
                      <a16:colId xmlns:a16="http://schemas.microsoft.com/office/drawing/2014/main" val="358073148"/>
                    </a:ext>
                  </a:extLst>
                </a:gridCol>
                <a:gridCol w="1099814">
                  <a:extLst>
                    <a:ext uri="{9D8B030D-6E8A-4147-A177-3AD203B41FA5}">
                      <a16:colId xmlns:a16="http://schemas.microsoft.com/office/drawing/2014/main" val="2171459410"/>
                    </a:ext>
                  </a:extLst>
                </a:gridCol>
              </a:tblGrid>
              <a:tr h="133645">
                <a:tc gridSpan="2">
                  <a:txBody>
                    <a:bodyPr/>
                    <a:lstStyle/>
                    <a:p>
                      <a:pPr algn="ctr"/>
                      <a:r>
                        <a:rPr kumimoji="1" lang="ja-JP" altLang="en-US" sz="1200" b="0" dirty="0">
                          <a:latin typeface="Meiryo UI" panose="020B0604030504040204" pitchFamily="50" charset="-128"/>
                          <a:ea typeface="Meiryo UI" panose="020B0604030504040204" pitchFamily="50" charset="-128"/>
                        </a:rPr>
                        <a:t>業務</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1200" b="0" dirty="0">
                          <a:latin typeface="Meiryo UI" panose="020B0604030504040204" pitchFamily="50" charset="-128"/>
                          <a:ea typeface="Meiryo UI" panose="020B0604030504040204" pitchFamily="50" charset="-128"/>
                        </a:rPr>
                        <a:t>業務コード</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782928316"/>
                  </a:ext>
                </a:extLst>
              </a:tr>
              <a:tr h="133645">
                <a:tc rowSpan="3">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kern="1200" dirty="0">
                          <a:solidFill>
                            <a:schemeClr val="tx1"/>
                          </a:solidFill>
                          <a:latin typeface="Meiryo UI" panose="020B0604030504040204" pitchFamily="50" charset="-128"/>
                          <a:ea typeface="Meiryo UI" panose="020B0604030504040204" pitchFamily="50" charset="-128"/>
                          <a:cs typeface="+mn-cs"/>
                        </a:rPr>
                        <a:t>廃棄等費用積立</a:t>
                      </a:r>
                      <a:endParaRPr kumimoji="1" lang="en-US" altLang="ja-JP" sz="1200" b="0" kern="1200" dirty="0">
                        <a:solidFill>
                          <a:schemeClr val="tx1"/>
                        </a:solidFill>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zh-TW" sz="1200" b="0" dirty="0">
                          <a:latin typeface="Meiryo UI" panose="020B0604030504040204" pitchFamily="50" charset="-128"/>
                          <a:ea typeface="Meiryo UI" panose="020B0604030504040204" pitchFamily="50" charset="-128"/>
                        </a:rPr>
                        <a:t>(FIP) </a:t>
                      </a:r>
                      <a:r>
                        <a:rPr kumimoji="1" lang="zh-TW" altLang="en-US" sz="1200" b="0" dirty="0">
                          <a:latin typeface="Meiryo UI" panose="020B0604030504040204" pitchFamily="50" charset="-128"/>
                          <a:ea typeface="Meiryo UI" panose="020B0604030504040204" pitchFamily="50" charset="-128"/>
                        </a:rPr>
                        <a:t>積立金</a:t>
                      </a:r>
                      <a:r>
                        <a:rPr kumimoji="1" lang="en-US" altLang="ja-JP" sz="1200" b="0" baseline="30000" dirty="0">
                          <a:latin typeface="Meiryo UI" panose="020B0604030504040204" pitchFamily="50" charset="-128"/>
                          <a:ea typeface="Meiryo UI" panose="020B0604030504040204" pitchFamily="50" charset="-128"/>
                        </a:rPr>
                        <a:t>※1 </a:t>
                      </a:r>
                      <a:r>
                        <a:rPr kumimoji="1" lang="zh-TW" altLang="en-US" sz="1200" b="0" dirty="0">
                          <a:latin typeface="Meiryo UI" panose="020B0604030504040204" pitchFamily="50" charset="-128"/>
                          <a:ea typeface="Meiryo UI" panose="020B0604030504040204" pitchFamily="50" charset="-128"/>
                        </a:rPr>
                        <a:t>算定</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latin typeface="Meiryo UI" panose="020B0604030504040204" pitchFamily="50" charset="-128"/>
                          <a:ea typeface="Meiryo UI" panose="020B0604030504040204" pitchFamily="50" charset="-128"/>
                        </a:rPr>
                        <a:t>DIS001</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450448228"/>
                  </a:ext>
                </a:extLst>
              </a:tr>
              <a:tr h="133645">
                <a:tc vMerge="1">
                  <a:txBody>
                    <a:bodyPr/>
                    <a:lstStyle/>
                    <a:p>
                      <a:endParaRPr kumimoji="1" lang="ja-JP" altLang="en-US"/>
                    </a:p>
                  </a:txBody>
                  <a:tcPr>
                    <a:lnT w="9525" cap="flat" cmpd="sng" algn="ctr">
                      <a:solidFill>
                        <a:schemeClr val="bg1">
                          <a:lumMod val="75000"/>
                        </a:schemeClr>
                      </a:solidFill>
                      <a:prstDash val="solid"/>
                      <a:round/>
                      <a:headEnd type="none" w="med" len="med"/>
                      <a:tailEnd type="none" w="med" len="med"/>
                    </a:lnT>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zh-TW" sz="1200" b="0" kern="1200" dirty="0">
                          <a:solidFill>
                            <a:schemeClr val="tx1"/>
                          </a:solidFill>
                          <a:latin typeface="Meiryo UI" panose="020B0604030504040204" pitchFamily="50" charset="-128"/>
                          <a:ea typeface="Meiryo UI" panose="020B0604030504040204" pitchFamily="50" charset="-128"/>
                          <a:cs typeface="+mn-cs"/>
                        </a:rPr>
                        <a:t>(FIT) </a:t>
                      </a:r>
                      <a:r>
                        <a:rPr kumimoji="1" lang="ja-JP" altLang="en-US" sz="1200" b="0" kern="1200" dirty="0">
                          <a:solidFill>
                            <a:schemeClr val="tx1"/>
                          </a:solidFill>
                          <a:latin typeface="Meiryo UI" panose="020B0604030504040204" pitchFamily="50" charset="-128"/>
                          <a:ea typeface="Meiryo UI" panose="020B0604030504040204" pitchFamily="50" charset="-128"/>
                          <a:cs typeface="+mn-cs"/>
                        </a:rPr>
                        <a:t>買取実績・積立金登録</a:t>
                      </a:r>
                      <a:endParaRPr kumimoji="1" lang="zh-TW" altLang="en-US" sz="1200" b="0" kern="1200" dirty="0">
                        <a:solidFill>
                          <a:schemeClr val="tx1"/>
                        </a:solidFill>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kern="1200" dirty="0">
                          <a:solidFill>
                            <a:schemeClr val="tx1"/>
                          </a:solidFill>
                          <a:latin typeface="Meiryo UI" panose="020B0604030504040204" pitchFamily="50" charset="-128"/>
                          <a:ea typeface="Meiryo UI" panose="020B0604030504040204" pitchFamily="50" charset="-128"/>
                          <a:cs typeface="+mn-cs"/>
                        </a:rPr>
                        <a:t>DIS002</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304953725"/>
                  </a:ext>
                </a:extLst>
              </a:tr>
              <a:tr h="133645">
                <a:tc vMerge="1">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kern="1200" dirty="0">
                        <a:solidFill>
                          <a:schemeClr val="tx1"/>
                        </a:solidFill>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kern="1200" dirty="0">
                          <a:solidFill>
                            <a:schemeClr val="tx1"/>
                          </a:solidFill>
                          <a:latin typeface="Meiryo UI" panose="020B0604030504040204" pitchFamily="50" charset="-128"/>
                          <a:ea typeface="Meiryo UI" panose="020B0604030504040204" pitchFamily="50" charset="-128"/>
                          <a:cs typeface="+mn-cs"/>
                        </a:rPr>
                        <a:t>積立金額確認</a:t>
                      </a:r>
                      <a:endParaRPr kumimoji="1" lang="zh-TW" altLang="en-US" sz="1200" b="0" kern="1200" dirty="0">
                        <a:solidFill>
                          <a:schemeClr val="tx1"/>
                        </a:solidFill>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kern="1200" dirty="0">
                          <a:solidFill>
                            <a:schemeClr val="tx1"/>
                          </a:solidFill>
                          <a:latin typeface="Meiryo UI" panose="020B0604030504040204" pitchFamily="50" charset="-128"/>
                          <a:ea typeface="Meiryo UI" panose="020B0604030504040204" pitchFamily="50" charset="-128"/>
                          <a:cs typeface="+mn-cs"/>
                        </a:rPr>
                        <a:t>DIS003</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81450642"/>
                  </a:ext>
                </a:extLst>
              </a:tr>
              <a:tr h="133645">
                <a:tc rowSpan="4">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kern="1200" dirty="0">
                          <a:solidFill>
                            <a:schemeClr val="tx1"/>
                          </a:solidFill>
                          <a:latin typeface="Meiryo UI" panose="020B0604030504040204" pitchFamily="50" charset="-128"/>
                          <a:ea typeface="Meiryo UI" panose="020B0604030504040204" pitchFamily="50" charset="-128"/>
                          <a:cs typeface="+mn-cs"/>
                        </a:rPr>
                        <a:t>廃棄等費用取戻し</a:t>
                      </a:r>
                      <a:endParaRPr kumimoji="1" lang="en-US" altLang="ja-JP" sz="1200" b="0" kern="1200" dirty="0">
                        <a:solidFill>
                          <a:schemeClr val="tx1"/>
                        </a:solidFill>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indent="0" algn="l">
                        <a:buFont typeface="Arial" panose="020B0604020202020204" pitchFamily="34" charset="0"/>
                        <a:buNone/>
                      </a:pPr>
                      <a:r>
                        <a:rPr kumimoji="1" lang="ja-JP" altLang="en-US" sz="1200" b="0" kern="1200" dirty="0">
                          <a:solidFill>
                            <a:schemeClr val="tx1"/>
                          </a:solidFill>
                          <a:latin typeface="Meiryo UI" panose="020B0604030504040204" pitchFamily="50" charset="-128"/>
                          <a:ea typeface="Meiryo UI" panose="020B0604030504040204" pitchFamily="50" charset="-128"/>
                          <a:cs typeface="+mn-cs"/>
                        </a:rPr>
                        <a:t>積立金取戻し申請・審査</a:t>
                      </a:r>
                      <a:endParaRPr kumimoji="1" lang="en-US" altLang="ja-JP" sz="1200" b="0" kern="1200" dirty="0">
                        <a:solidFill>
                          <a:schemeClr val="tx1"/>
                        </a:solidFill>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indent="0" algn="ctr">
                        <a:buFont typeface="Arial" panose="020B0604020202020204" pitchFamily="34" charset="0"/>
                        <a:buNone/>
                      </a:pPr>
                      <a:r>
                        <a:rPr kumimoji="1" lang="en-US" altLang="ja-JP" sz="1200" b="0" dirty="0">
                          <a:latin typeface="Meiryo UI" panose="020B0604030504040204" pitchFamily="50" charset="-128"/>
                          <a:ea typeface="Meiryo UI" panose="020B0604030504040204" pitchFamily="50" charset="-128"/>
                        </a:rPr>
                        <a:t>DIS100</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65465491"/>
                  </a:ext>
                </a:extLst>
              </a:tr>
              <a:tr h="133645">
                <a:tc vMerge="1">
                  <a:txBody>
                    <a:bodyPr/>
                    <a:lstStyle/>
                    <a:p>
                      <a:endParaRPr kumimoji="1" lang="ja-JP" altLang="en-US"/>
                    </a:p>
                  </a:txBody>
                  <a:tcPr/>
                </a:tc>
                <a:tc>
                  <a:txBody>
                    <a:bodyPr/>
                    <a:lstStyle/>
                    <a:p>
                      <a:pPr marL="0" indent="0" algn="l">
                        <a:buFont typeface="Arial" panose="020B0604020202020204" pitchFamily="34" charset="0"/>
                        <a:buNone/>
                      </a:pPr>
                      <a:r>
                        <a:rPr kumimoji="1" lang="ja-JP" altLang="en-US" sz="1200" b="0" kern="1200" dirty="0">
                          <a:solidFill>
                            <a:schemeClr val="tx1"/>
                          </a:solidFill>
                          <a:latin typeface="Meiryo UI" panose="020B0604030504040204" pitchFamily="50" charset="-128"/>
                          <a:ea typeface="Meiryo UI" panose="020B0604030504040204" pitchFamily="50" charset="-128"/>
                          <a:cs typeface="+mn-cs"/>
                        </a:rPr>
                        <a:t>工事完了登録</a:t>
                      </a:r>
                      <a:endParaRPr kumimoji="1" lang="en-US" altLang="ja-JP" sz="1200" b="0" kern="1200" dirty="0">
                        <a:solidFill>
                          <a:schemeClr val="tx1"/>
                        </a:solidFill>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indent="0" algn="ctr">
                        <a:buFont typeface="Arial" panose="020B0604020202020204" pitchFamily="34" charset="0"/>
                        <a:buNone/>
                      </a:pP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DIS101</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017468436"/>
                  </a:ext>
                </a:extLst>
              </a:tr>
              <a:tr h="133645">
                <a:tc vMerge="1">
                  <a:txBody>
                    <a:bodyPr/>
                    <a:lstStyle/>
                    <a:p>
                      <a:endParaRPr kumimoji="1" lang="ja-JP" altLang="en-US"/>
                    </a:p>
                  </a:txBody>
                  <a:tcPr/>
                </a:tc>
                <a:tc>
                  <a:txBody>
                    <a:bodyPr/>
                    <a:lstStyle/>
                    <a:p>
                      <a:pPr marL="0" indent="0" algn="l">
                        <a:buFont typeface="Arial" panose="020B0604020202020204" pitchFamily="34" charset="0"/>
                        <a:buNone/>
                      </a:pPr>
                      <a:r>
                        <a:rPr kumimoji="1" lang="ja-JP" altLang="en-US" sz="1200" b="0" kern="1200" dirty="0">
                          <a:solidFill>
                            <a:schemeClr val="tx1"/>
                          </a:solidFill>
                          <a:latin typeface="Meiryo UI" panose="020B0604030504040204" pitchFamily="50" charset="-128"/>
                          <a:ea typeface="Meiryo UI" panose="020B0604030504040204" pitchFamily="50" charset="-128"/>
                          <a:cs typeface="+mn-cs"/>
                        </a:rPr>
                        <a:t>工事完了未登録対応</a:t>
                      </a:r>
                      <a:endParaRPr kumimoji="1" lang="en-US" altLang="ja-JP" sz="1200" b="0" kern="1200" dirty="0">
                        <a:solidFill>
                          <a:schemeClr val="tx1"/>
                        </a:solidFill>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indent="0" algn="ctr">
                        <a:buFont typeface="Arial" panose="020B0604020202020204" pitchFamily="34" charset="0"/>
                        <a:buNone/>
                      </a:pP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DIS102</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099428234"/>
                  </a:ext>
                </a:extLst>
              </a:tr>
              <a:tr h="133645">
                <a:tc vMerge="1">
                  <a:txBody>
                    <a:bodyPr/>
                    <a:lstStyle/>
                    <a:p>
                      <a:endParaRPr kumimoji="1" lang="ja-JP" altLang="en-US"/>
                    </a:p>
                  </a:txBody>
                  <a:tcPr/>
                </a:tc>
                <a:tc>
                  <a:txBody>
                    <a:bodyPr/>
                    <a:lstStyle/>
                    <a:p>
                      <a:pPr marL="0" indent="0" algn="l">
                        <a:buFont typeface="Arial" panose="020B0604020202020204" pitchFamily="34" charset="0"/>
                        <a:buNone/>
                      </a:pPr>
                      <a:r>
                        <a:rPr kumimoji="1" lang="ja-JP" altLang="en-US" sz="1200" b="0" kern="1200" dirty="0">
                          <a:solidFill>
                            <a:schemeClr val="tx1"/>
                          </a:solidFill>
                          <a:latin typeface="Meiryo UI" panose="020B0604030504040204" pitchFamily="50" charset="-128"/>
                          <a:ea typeface="Meiryo UI" panose="020B0604030504040204" pitchFamily="50" charset="-128"/>
                          <a:cs typeface="+mn-cs"/>
                        </a:rPr>
                        <a:t>取戻し積立金差額積立</a:t>
                      </a:r>
                      <a:endParaRPr kumimoji="1" lang="en-US" altLang="ja-JP" sz="1200" b="0" kern="1200" dirty="0">
                        <a:solidFill>
                          <a:schemeClr val="tx1"/>
                        </a:solidFill>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indent="0" algn="ctr">
                        <a:buFont typeface="Arial" panose="020B0604020202020204" pitchFamily="34" charset="0"/>
                        <a:buNone/>
                      </a:pP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DIS103</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291425306"/>
                  </a:ext>
                </a:extLst>
              </a:tr>
              <a:tr h="133645">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kern="1200" dirty="0">
                          <a:solidFill>
                            <a:schemeClr val="tx1"/>
                          </a:solidFill>
                          <a:latin typeface="Meiryo UI" panose="020B0604030504040204" pitchFamily="50" charset="-128"/>
                          <a:ea typeface="Meiryo UI" panose="020B0604030504040204" pitchFamily="50" charset="-128"/>
                          <a:cs typeface="+mn-cs"/>
                        </a:rPr>
                        <a:t>積立区分変更時対応</a:t>
                      </a:r>
                      <a:endParaRPr kumimoji="1" lang="en-US" altLang="ja-JP" sz="1200" b="0" kern="1200" dirty="0">
                        <a:solidFill>
                          <a:schemeClr val="tx1"/>
                        </a:solidFill>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indent="0" algn="l">
                        <a:buFont typeface="Arial" panose="020B0604020202020204" pitchFamily="34" charset="0"/>
                        <a:buNone/>
                      </a:pPr>
                      <a:endParaRPr kumimoji="1" lang="en-US" altLang="ja-JP" sz="1200" b="0"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indent="0" algn="ctr">
                        <a:buFont typeface="Arial" panose="020B0604020202020204" pitchFamily="34" charset="0"/>
                        <a:buNone/>
                      </a:pPr>
                      <a:r>
                        <a:rPr kumimoji="1" lang="en-US" altLang="ja-JP" sz="1200" b="0" kern="1200" dirty="0">
                          <a:solidFill>
                            <a:schemeClr val="tx1"/>
                          </a:solidFill>
                          <a:latin typeface="Meiryo UI" panose="020B0604030504040204" pitchFamily="50" charset="-128"/>
                          <a:ea typeface="Meiryo UI" panose="020B0604030504040204" pitchFamily="50" charset="-128"/>
                          <a:cs typeface="+mn-cs"/>
                        </a:rPr>
                        <a:t>DIS200</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401581997"/>
                  </a:ext>
                </a:extLst>
              </a:tr>
            </a:tbl>
          </a:graphicData>
        </a:graphic>
      </p:graphicFrame>
      <p:sp>
        <p:nvSpPr>
          <p:cNvPr id="12" name="テキスト ボックス 11">
            <a:extLst>
              <a:ext uri="{FF2B5EF4-FFF2-40B4-BE49-F238E27FC236}">
                <a16:creationId xmlns:a16="http://schemas.microsoft.com/office/drawing/2014/main" id="{A89639B0-52BE-4AAA-BF2C-2BCAB09599DD}"/>
              </a:ext>
            </a:extLst>
          </p:cNvPr>
          <p:cNvSpPr txBox="1"/>
          <p:nvPr/>
        </p:nvSpPr>
        <p:spPr>
          <a:xfrm>
            <a:off x="4889065" y="3021714"/>
            <a:ext cx="1600118" cy="276999"/>
          </a:xfrm>
          <a:prstGeom prst="rect">
            <a:avLst/>
          </a:prstGeom>
          <a:noFill/>
        </p:spPr>
        <p:txBody>
          <a:bodyPr wrap="none" rtlCol="0">
            <a:spAutoFit/>
          </a:bodyPr>
          <a:lstStyle/>
          <a:p>
            <a:r>
              <a:rPr kumimoji="1" lang="ja-JP" altLang="en-US" sz="1200" dirty="0">
                <a:latin typeface="Meiryo UI" panose="020B0604030504040204" pitchFamily="50" charset="-128"/>
                <a:ea typeface="Meiryo UI" panose="020B0604030504040204" pitchFamily="50" charset="-128"/>
              </a:rPr>
              <a:t>＜廃棄等費用積立＞</a:t>
            </a:r>
          </a:p>
        </p:txBody>
      </p:sp>
      <p:sp>
        <p:nvSpPr>
          <p:cNvPr id="13" name="テキスト ボックス 12">
            <a:extLst>
              <a:ext uri="{FF2B5EF4-FFF2-40B4-BE49-F238E27FC236}">
                <a16:creationId xmlns:a16="http://schemas.microsoft.com/office/drawing/2014/main" id="{4197953F-F82E-4867-820D-B72ED6AFBD59}"/>
              </a:ext>
            </a:extLst>
          </p:cNvPr>
          <p:cNvSpPr txBox="1"/>
          <p:nvPr/>
        </p:nvSpPr>
        <p:spPr>
          <a:xfrm>
            <a:off x="5374534" y="6125352"/>
            <a:ext cx="4480666" cy="246221"/>
          </a:xfrm>
          <a:prstGeom prst="rect">
            <a:avLst/>
          </a:prstGeom>
          <a:noFill/>
        </p:spPr>
        <p:txBody>
          <a:bodyPr wrap="square" rtlCol="0">
            <a:spAutoFit/>
          </a:bodyPr>
          <a:lstStyle/>
          <a:p>
            <a:r>
              <a:rPr lang="en-US" altLang="ja-JP" sz="1000" dirty="0">
                <a:latin typeface="Meiryo UI" panose="020B0604030504040204" pitchFamily="50" charset="-128"/>
                <a:ea typeface="Meiryo UI" panose="020B0604030504040204" pitchFamily="50" charset="-128"/>
              </a:rPr>
              <a:t>※1 </a:t>
            </a:r>
            <a:r>
              <a:rPr lang="ja-JP" altLang="en-US" sz="1000" dirty="0">
                <a:latin typeface="Meiryo UI" panose="020B0604030504040204" pitchFamily="50" charset="-128"/>
                <a:ea typeface="Meiryo UI" panose="020B0604030504040204" pitchFamily="50" charset="-128"/>
              </a:rPr>
              <a:t>本資料で言及する</a:t>
            </a:r>
            <a:r>
              <a:rPr lang="en-US" altLang="ja-JP" sz="1000" dirty="0">
                <a:latin typeface="Meiryo UI" panose="020B0604030504040204" pitchFamily="50" charset="-128"/>
                <a:ea typeface="Meiryo UI" panose="020B0604030504040204" pitchFamily="50" charset="-128"/>
              </a:rPr>
              <a:t>”</a:t>
            </a:r>
            <a:r>
              <a:rPr lang="ja-JP" altLang="en-US" sz="1000" dirty="0">
                <a:latin typeface="Meiryo UI" panose="020B0604030504040204" pitchFamily="50" charset="-128"/>
                <a:ea typeface="Meiryo UI" panose="020B0604030504040204" pitchFamily="50" charset="-128"/>
              </a:rPr>
              <a:t>積立金</a:t>
            </a:r>
            <a:r>
              <a:rPr lang="en-US" altLang="ja-JP" sz="1000" dirty="0">
                <a:latin typeface="Meiryo UI" panose="020B0604030504040204" pitchFamily="50" charset="-128"/>
                <a:ea typeface="Meiryo UI" panose="020B0604030504040204" pitchFamily="50" charset="-128"/>
              </a:rPr>
              <a:t>”</a:t>
            </a:r>
            <a:r>
              <a:rPr lang="ja-JP" altLang="en-US" sz="1000" dirty="0">
                <a:latin typeface="Meiryo UI" panose="020B0604030504040204" pitchFamily="50" charset="-128"/>
                <a:ea typeface="Meiryo UI" panose="020B0604030504040204" pitchFamily="50" charset="-128"/>
              </a:rPr>
              <a:t>は、特段の記載がない限り</a:t>
            </a:r>
            <a:r>
              <a:rPr lang="en-US" altLang="ja-JP" sz="1000" dirty="0">
                <a:latin typeface="Meiryo UI" panose="020B0604030504040204" pitchFamily="50" charset="-128"/>
                <a:ea typeface="Meiryo UI" panose="020B0604030504040204" pitchFamily="50" charset="-128"/>
              </a:rPr>
              <a:t>”</a:t>
            </a:r>
            <a:r>
              <a:rPr lang="ja-JP" altLang="en-US" sz="1000" dirty="0">
                <a:latin typeface="Meiryo UI" panose="020B0604030504040204" pitchFamily="50" charset="-128"/>
                <a:ea typeface="Meiryo UI" panose="020B0604030504040204" pitchFamily="50" charset="-128"/>
              </a:rPr>
              <a:t>外部積立金</a:t>
            </a:r>
            <a:r>
              <a:rPr lang="en-US" altLang="ja-JP" sz="1000" dirty="0">
                <a:latin typeface="Meiryo UI" panose="020B0604030504040204" pitchFamily="50" charset="-128"/>
                <a:ea typeface="Meiryo UI" panose="020B0604030504040204" pitchFamily="50" charset="-128"/>
              </a:rPr>
              <a:t>”</a:t>
            </a:r>
            <a:r>
              <a:rPr lang="ja-JP" altLang="en-US" sz="1000" dirty="0">
                <a:latin typeface="Meiryo UI" panose="020B0604030504040204" pitchFamily="50" charset="-128"/>
                <a:ea typeface="Meiryo UI" panose="020B0604030504040204" pitchFamily="50" charset="-128"/>
              </a:rPr>
              <a:t>を指す。</a:t>
            </a:r>
            <a:endParaRPr lang="en-US" altLang="ja-JP" sz="1000"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4162801769"/>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921204517"/>
              </p:ext>
            </p:extLst>
          </p:nvPr>
        </p:nvGraphicFramePr>
        <p:xfrm>
          <a:off x="141614" y="864068"/>
          <a:ext cx="9601200" cy="5975077"/>
        </p:xfrm>
        <a:graphic>
          <a:graphicData uri="http://schemas.openxmlformats.org/drawingml/2006/table">
            <a:tbl>
              <a:tblPr firstRow="1" bandRow="1">
                <a:tableStyleId>{2D5ABB26-0587-4C30-8999-92F81FD0307C}</a:tableStyleId>
              </a:tblPr>
              <a:tblGrid>
                <a:gridCol w="1149668">
                  <a:extLst>
                    <a:ext uri="{9D8B030D-6E8A-4147-A177-3AD203B41FA5}">
                      <a16:colId xmlns:a16="http://schemas.microsoft.com/office/drawing/2014/main" val="358073148"/>
                    </a:ext>
                  </a:extLst>
                </a:gridCol>
                <a:gridCol w="8451532">
                  <a:extLst>
                    <a:ext uri="{9D8B030D-6E8A-4147-A177-3AD203B41FA5}">
                      <a16:colId xmlns:a16="http://schemas.microsoft.com/office/drawing/2014/main" val="1235158156"/>
                    </a:ext>
                  </a:extLst>
                </a:gridCol>
              </a:tblGrid>
              <a:tr h="465066">
                <a:tc>
                  <a:txBody>
                    <a:bodyPr/>
                    <a:lstStyle/>
                    <a:p>
                      <a:pPr algn="l"/>
                      <a:r>
                        <a:rPr kumimoji="1" lang="ja-JP" altLang="en-US" sz="1200" b="0" dirty="0">
                          <a:latin typeface="Meiryo UI" panose="020B0604030504040204" pitchFamily="50" charset="-128"/>
                          <a:ea typeface="Meiryo UI" panose="020B0604030504040204" pitchFamily="50" charset="-128"/>
                        </a:rPr>
                        <a:t>業務プロセス</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a:t>
                      </a:r>
                      <a:r>
                        <a:rPr kumimoji="1" lang="en-US" altLang="ja-JP" sz="1200" b="0" dirty="0">
                          <a:latin typeface="Meiryo UI" panose="020B0604030504040204" pitchFamily="50" charset="-128"/>
                          <a:ea typeface="Meiryo UI" panose="020B0604030504040204" pitchFamily="50" charset="-128"/>
                        </a:rPr>
                        <a:t>02:</a:t>
                      </a:r>
                      <a:r>
                        <a:rPr kumimoji="1" lang="ja-JP" altLang="en-US" sz="1200" b="0" dirty="0">
                          <a:latin typeface="Meiryo UI" panose="020B0604030504040204" pitchFamily="50" charset="-128"/>
                          <a:ea typeface="Meiryo UI" panose="020B0604030504040204" pitchFamily="50" charset="-128"/>
                        </a:rPr>
                        <a:t>インバランスリスク単価の登録確認」「</a:t>
                      </a:r>
                      <a:r>
                        <a:rPr kumimoji="1" lang="en-US" altLang="ja-JP" sz="1200" b="0" dirty="0">
                          <a:latin typeface="Meiryo UI" panose="020B0604030504040204" pitchFamily="50" charset="-128"/>
                          <a:ea typeface="Meiryo UI" panose="020B0604030504040204" pitchFamily="50" charset="-128"/>
                        </a:rPr>
                        <a:t>03:JEPX</a:t>
                      </a:r>
                      <a:r>
                        <a:rPr kumimoji="1" lang="ja-JP" altLang="en-US" sz="1200" b="0" dirty="0">
                          <a:latin typeface="Meiryo UI" panose="020B0604030504040204" pitchFamily="50" charset="-128"/>
                          <a:ea typeface="Meiryo UI" panose="020B0604030504040204" pitchFamily="50" charset="-128"/>
                        </a:rPr>
                        <a:t>スポット・時間前市場価格</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当月度</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の登録確認」「</a:t>
                      </a:r>
                      <a:r>
                        <a:rPr kumimoji="1" lang="en-US" altLang="ja-JP" sz="1200" b="0" dirty="0">
                          <a:latin typeface="Meiryo UI" panose="020B0604030504040204" pitchFamily="50" charset="-128"/>
                          <a:ea typeface="Meiryo UI" panose="020B0604030504040204" pitchFamily="50" charset="-128"/>
                        </a:rPr>
                        <a:t>04:JEPX</a:t>
                      </a:r>
                      <a:r>
                        <a:rPr kumimoji="1" lang="ja-JP" altLang="en-US" sz="1200" b="0" dirty="0">
                          <a:latin typeface="Meiryo UI" panose="020B0604030504040204" pitchFamily="50" charset="-128"/>
                          <a:ea typeface="Meiryo UI" panose="020B0604030504040204" pitchFamily="50" charset="-128"/>
                        </a:rPr>
                        <a:t>非化石価値取引市場価格の登録確認」「</a:t>
                      </a:r>
                      <a:r>
                        <a:rPr kumimoji="1" lang="en-US" altLang="ja-JP" sz="1200" b="0" dirty="0">
                          <a:latin typeface="Meiryo UI" panose="020B0604030504040204" pitchFamily="50" charset="-128"/>
                          <a:ea typeface="Meiryo UI" panose="020B0604030504040204" pitchFamily="50" charset="-128"/>
                        </a:rPr>
                        <a:t>05:</a:t>
                      </a:r>
                      <a:r>
                        <a:rPr kumimoji="1" lang="ja-JP" altLang="en-US" sz="1200" b="0" dirty="0">
                          <a:latin typeface="Meiryo UI" panose="020B0604030504040204" pitchFamily="50" charset="-128"/>
                          <a:ea typeface="Meiryo UI" panose="020B0604030504040204" pitchFamily="50" charset="-128"/>
                        </a:rPr>
                        <a:t>供給電力量の登録確認」「</a:t>
                      </a:r>
                      <a:r>
                        <a:rPr kumimoji="1" lang="en-US" altLang="ja-JP" sz="1200" b="0" dirty="0">
                          <a:latin typeface="Meiryo UI" panose="020B0604030504040204" pitchFamily="50" charset="-128"/>
                          <a:ea typeface="Meiryo UI" panose="020B0604030504040204" pitchFamily="50" charset="-128"/>
                        </a:rPr>
                        <a:t>15:</a:t>
                      </a:r>
                      <a:r>
                        <a:rPr kumimoji="1" lang="ja-JP" altLang="en-US" sz="1200" b="0" dirty="0">
                          <a:latin typeface="Meiryo UI" panose="020B0604030504040204" pitchFamily="50" charset="-128"/>
                          <a:ea typeface="Meiryo UI" panose="020B0604030504040204" pitchFamily="50" charset="-128"/>
                        </a:rPr>
                        <a:t>交付金算定」</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279040">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業務詳細仕様</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2081878"/>
                  </a:ext>
                </a:extLst>
              </a:tr>
              <a:tr h="5230971">
                <a:tc gridSpan="2">
                  <a:txBody>
                    <a:bodyPr/>
                    <a:lstStyle/>
                    <a:p>
                      <a:pPr lvl="0">
                        <a:defRPr/>
                      </a:pPr>
                      <a:r>
                        <a:rPr kumimoji="0" lang="en-US" altLang="ja-JP" sz="1100" b="1" u="sng" kern="0" dirty="0">
                          <a:solidFill>
                            <a:srgbClr val="000000">
                              <a:lumMod val="100000"/>
                            </a:srgbClr>
                          </a:solidFill>
                          <a:latin typeface="Meiryo UI"/>
                          <a:ea typeface="Meiryo UI"/>
                        </a:rPr>
                        <a:t>FIP</a:t>
                      </a:r>
                      <a:r>
                        <a:rPr kumimoji="0" lang="ja-JP" altLang="en-US" sz="1100" b="1" u="sng" kern="0" dirty="0">
                          <a:solidFill>
                            <a:srgbClr val="000000">
                              <a:lumMod val="100000"/>
                            </a:srgbClr>
                          </a:solidFill>
                          <a:latin typeface="Meiryo UI"/>
                          <a:ea typeface="Meiryo UI"/>
                        </a:rPr>
                        <a:t>交付金の算定方法</a:t>
                      </a:r>
                      <a:r>
                        <a:rPr kumimoji="0" lang="en-US" altLang="ja-JP" sz="1100" b="1" u="sng" kern="0" dirty="0">
                          <a:solidFill>
                            <a:srgbClr val="000000">
                              <a:lumMod val="100000"/>
                            </a:srgbClr>
                          </a:solidFill>
                          <a:latin typeface="Meiryo UI"/>
                          <a:ea typeface="Meiryo UI"/>
                        </a:rPr>
                        <a:t>(2/4)</a:t>
                      </a:r>
                    </a:p>
                    <a:p>
                      <a:pPr lvl="0">
                        <a:defRPr/>
                      </a:pPr>
                      <a:endParaRPr kumimoji="0" lang="en-US" altLang="ja-JP" sz="1100" b="0" u="none" kern="0" dirty="0">
                        <a:solidFill>
                          <a:srgbClr val="000000">
                            <a:lumMod val="100000"/>
                          </a:srgbClr>
                        </a:solidFill>
                        <a:latin typeface="Meiryo UI"/>
                        <a:ea typeface="Meiryo UI"/>
                      </a:endParaRPr>
                    </a:p>
                    <a:p>
                      <a:pPr lvl="0">
                        <a:defRPr/>
                      </a:pPr>
                      <a:r>
                        <a:rPr kumimoji="0" lang="en-US" altLang="ja-JP" sz="1100" b="0" u="none" kern="0" dirty="0">
                          <a:solidFill>
                            <a:schemeClr val="tx1"/>
                          </a:solidFill>
                          <a:latin typeface="Meiryo UI"/>
                          <a:ea typeface="Meiryo UI"/>
                        </a:rPr>
                        <a:t>【FIP</a:t>
                      </a:r>
                      <a:r>
                        <a:rPr kumimoji="0" lang="ja-JP" altLang="en-US" sz="1100" b="0" u="none" kern="0" dirty="0">
                          <a:solidFill>
                            <a:schemeClr val="tx1"/>
                          </a:solidFill>
                          <a:latin typeface="Meiryo UI"/>
                          <a:ea typeface="Meiryo UI"/>
                        </a:rPr>
                        <a:t>交付金</a:t>
                      </a:r>
                      <a:r>
                        <a:rPr kumimoji="0" lang="en-US" altLang="ja-JP" sz="1100" b="0" u="none" kern="0" dirty="0">
                          <a:solidFill>
                            <a:schemeClr val="tx1"/>
                          </a:solidFill>
                          <a:latin typeface="Meiryo UI"/>
                          <a:ea typeface="Meiryo UI"/>
                        </a:rPr>
                        <a:t>(</a:t>
                      </a:r>
                      <a:r>
                        <a:rPr kumimoji="0" lang="ja-JP" altLang="en-US" sz="1100" b="0" u="none" kern="0" dirty="0">
                          <a:solidFill>
                            <a:schemeClr val="tx1"/>
                          </a:solidFill>
                          <a:latin typeface="Meiryo UI"/>
                          <a:ea typeface="Meiryo UI"/>
                        </a:rPr>
                        <a:t>自然変動電源</a:t>
                      </a:r>
                      <a:r>
                        <a:rPr kumimoji="0" lang="en-US" altLang="ja-JP" sz="1100" b="0" u="none" kern="0" dirty="0">
                          <a:solidFill>
                            <a:schemeClr val="tx1"/>
                          </a:solidFill>
                          <a:latin typeface="Meiryo UI"/>
                          <a:ea typeface="Meiryo UI"/>
                        </a:rPr>
                        <a:t>)</a:t>
                      </a:r>
                      <a:r>
                        <a:rPr kumimoji="0" lang="ja-JP" altLang="en-US" sz="1100" b="0" u="none" kern="0" dirty="0" err="1">
                          <a:solidFill>
                            <a:schemeClr val="tx1"/>
                          </a:solidFill>
                          <a:latin typeface="Meiryo UI"/>
                          <a:ea typeface="Meiryo UI"/>
                        </a:rPr>
                        <a:t>の算</a:t>
                      </a:r>
                      <a:r>
                        <a:rPr kumimoji="0" lang="ja-JP" altLang="en-US" sz="1100" b="0" u="none" kern="0" dirty="0">
                          <a:solidFill>
                            <a:schemeClr val="tx1"/>
                          </a:solidFill>
                          <a:latin typeface="Meiryo UI"/>
                          <a:ea typeface="Meiryo UI"/>
                        </a:rPr>
                        <a:t>定式</a:t>
                      </a:r>
                      <a:r>
                        <a:rPr kumimoji="0" lang="en-US" altLang="ja-JP" sz="1100" b="0" u="none" kern="0" dirty="0">
                          <a:solidFill>
                            <a:schemeClr val="tx1"/>
                          </a:solidFill>
                          <a:latin typeface="Meiryo UI"/>
                          <a:ea typeface="Meiryo UI"/>
                        </a:rPr>
                        <a:t>】</a:t>
                      </a:r>
                    </a:p>
                    <a:p>
                      <a:pPr lvl="0">
                        <a:defRPr/>
                      </a:pPr>
                      <a:endParaRPr kumimoji="0" lang="en-US" altLang="ja-JP" sz="1100" b="0" u="none" kern="0" dirty="0">
                        <a:solidFill>
                          <a:schemeClr val="tx1"/>
                        </a:solidFill>
                        <a:latin typeface="Meiryo UI"/>
                        <a:ea typeface="Meiryo UI"/>
                      </a:endParaRPr>
                    </a:p>
                    <a:p>
                      <a:pPr lvl="0">
                        <a:defRPr/>
                      </a:pPr>
                      <a:endParaRPr kumimoji="0" lang="en-US" altLang="ja-JP" sz="1100" b="0" u="none" kern="0" dirty="0">
                        <a:solidFill>
                          <a:schemeClr val="tx1"/>
                        </a:solidFill>
                        <a:latin typeface="Meiryo UI"/>
                        <a:ea typeface="Meiryo UI"/>
                      </a:endParaRPr>
                    </a:p>
                    <a:p>
                      <a:pPr lvl="0">
                        <a:defRPr/>
                      </a:pPr>
                      <a:endParaRPr kumimoji="0" lang="en-US" altLang="ja-JP" sz="1100" b="0" u="none" kern="0" dirty="0">
                        <a:solidFill>
                          <a:schemeClr val="tx1"/>
                        </a:solidFill>
                        <a:latin typeface="Meiryo UI"/>
                        <a:ea typeface="Meiryo UI"/>
                      </a:endParaRPr>
                    </a:p>
                    <a:p>
                      <a:pPr lvl="0">
                        <a:defRPr/>
                      </a:pPr>
                      <a:endParaRPr kumimoji="0" lang="en-US" altLang="ja-JP" sz="1100" b="0" u="none" kern="0" dirty="0">
                        <a:solidFill>
                          <a:schemeClr val="tx1"/>
                        </a:solidFill>
                        <a:latin typeface="Meiryo UI"/>
                        <a:ea typeface="Meiryo UI"/>
                      </a:endParaRPr>
                    </a:p>
                    <a:p>
                      <a:pPr lvl="0">
                        <a:defRPr/>
                      </a:pPr>
                      <a:endParaRPr kumimoji="0" lang="en-US" altLang="ja-JP" sz="1100" b="0" u="none" kern="0" dirty="0">
                        <a:solidFill>
                          <a:schemeClr val="tx1"/>
                        </a:solidFill>
                        <a:latin typeface="Meiryo UI"/>
                        <a:ea typeface="Meiryo UI"/>
                      </a:endParaRPr>
                    </a:p>
                    <a:p>
                      <a:pPr lvl="0">
                        <a:defRPr/>
                      </a:pPr>
                      <a:endParaRPr kumimoji="0" lang="en-US" altLang="ja-JP" sz="1100" b="0" u="none" kern="0" dirty="0">
                        <a:solidFill>
                          <a:schemeClr val="tx1"/>
                        </a:solidFill>
                        <a:latin typeface="Meiryo UI"/>
                        <a:ea typeface="Meiryo UI"/>
                      </a:endParaRPr>
                    </a:p>
                    <a:p>
                      <a:pPr lvl="0">
                        <a:defRPr/>
                      </a:pPr>
                      <a:endParaRPr kumimoji="0" lang="en-US" altLang="ja-JP" sz="1100" b="0" u="none" kern="0" dirty="0">
                        <a:solidFill>
                          <a:schemeClr val="tx1"/>
                        </a:solidFill>
                        <a:latin typeface="Meiryo UI"/>
                        <a:ea typeface="Meiryo UI"/>
                      </a:endParaRPr>
                    </a:p>
                    <a:p>
                      <a:pPr lvl="0">
                        <a:defRPr/>
                      </a:pPr>
                      <a:endParaRPr kumimoji="0" lang="en-US" altLang="ja-JP" sz="1100" b="0" u="none" kern="0" dirty="0">
                        <a:solidFill>
                          <a:schemeClr val="tx1"/>
                        </a:solidFill>
                        <a:latin typeface="Meiryo UI"/>
                        <a:ea typeface="Meiryo UI"/>
                      </a:endParaRPr>
                    </a:p>
                    <a:p>
                      <a:pPr lvl="0">
                        <a:defRPr/>
                      </a:pPr>
                      <a:endParaRPr kumimoji="0" lang="en-US" altLang="ja-JP" sz="1100" b="0" u="none" kern="0" dirty="0">
                        <a:solidFill>
                          <a:schemeClr val="tx1"/>
                        </a:solidFill>
                        <a:latin typeface="Meiryo UI"/>
                        <a:ea typeface="Meiryo UI"/>
                      </a:endParaRPr>
                    </a:p>
                    <a:p>
                      <a:pPr lvl="0">
                        <a:defRPr/>
                      </a:pPr>
                      <a:endParaRPr kumimoji="0" lang="en-US" altLang="ja-JP" sz="1100" b="0" u="none" kern="0" dirty="0">
                        <a:solidFill>
                          <a:schemeClr val="tx1"/>
                        </a:solidFill>
                        <a:latin typeface="Meiryo UI"/>
                        <a:ea typeface="Meiryo UI"/>
                      </a:endParaRPr>
                    </a:p>
                    <a:p>
                      <a:pPr lvl="0">
                        <a:defRPr/>
                      </a:pPr>
                      <a:endParaRPr kumimoji="0" lang="en-US" altLang="ja-JP" sz="1050" b="0" u="none" kern="0" dirty="0">
                        <a:solidFill>
                          <a:schemeClr val="tx1"/>
                        </a:solidFill>
                        <a:latin typeface="Meiryo UI"/>
                        <a:ea typeface="Meiryo UI"/>
                      </a:endParaRPr>
                    </a:p>
                    <a:p>
                      <a:pPr lvl="0">
                        <a:defRPr/>
                      </a:pPr>
                      <a:endParaRPr kumimoji="0" lang="en-US" altLang="ja-JP" sz="1100" b="0" u="none" kern="0" dirty="0">
                        <a:solidFill>
                          <a:schemeClr val="tx1"/>
                        </a:solidFill>
                        <a:latin typeface="Meiryo UI"/>
                        <a:ea typeface="Meiryo UI"/>
                      </a:endParaRPr>
                    </a:p>
                    <a:p>
                      <a:pPr lvl="0">
                        <a:defRPr/>
                      </a:pPr>
                      <a:r>
                        <a:rPr kumimoji="0" lang="en-US" altLang="ja-JP" sz="1100" b="0" u="none" kern="0" dirty="0">
                          <a:solidFill>
                            <a:schemeClr val="tx1"/>
                          </a:solidFill>
                          <a:latin typeface="Meiryo UI"/>
                          <a:ea typeface="Meiryo UI"/>
                        </a:rPr>
                        <a:t>【</a:t>
                      </a:r>
                      <a:r>
                        <a:rPr kumimoji="0" lang="ja-JP" altLang="en-US" sz="1100" b="0" u="none" kern="0" dirty="0">
                          <a:solidFill>
                            <a:schemeClr val="tx1"/>
                          </a:solidFill>
                          <a:latin typeface="Meiryo UI"/>
                          <a:ea typeface="Meiryo UI"/>
                        </a:rPr>
                        <a:t>算定イメージ</a:t>
                      </a:r>
                      <a:r>
                        <a:rPr kumimoji="0" lang="en-US" altLang="ja-JP" sz="1100" b="0" u="none" kern="0" dirty="0">
                          <a:solidFill>
                            <a:schemeClr val="tx1"/>
                          </a:solidFill>
                          <a:latin typeface="Meiryo UI"/>
                          <a:ea typeface="Meiryo UI"/>
                        </a:rPr>
                        <a:t>】</a:t>
                      </a: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77678721"/>
                  </a:ext>
                </a:extLst>
              </a:tr>
            </a:tbl>
          </a:graphicData>
        </a:graphic>
      </p:graphicFrame>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zh-TW" altLang="en-US" dirty="0">
                <a:latin typeface="Meiryo UI" panose="020B0604030504040204" pitchFamily="50" charset="-128"/>
                <a:ea typeface="Meiryo UI" panose="020B0604030504040204" pitchFamily="50" charset="-128"/>
              </a:rPr>
              <a:t>業務詳細仕様</a:t>
            </a:r>
            <a:br>
              <a:rPr lang="en-US" altLang="ja-JP" dirty="0">
                <a:latin typeface="Meiryo UI" panose="020B0604030504040204" pitchFamily="50" charset="-128"/>
                <a:ea typeface="Meiryo UI" panose="020B0604030504040204" pitchFamily="50" charset="-128"/>
              </a:rPr>
            </a:br>
            <a:r>
              <a:rPr lang="en-US" altLang="ja-JP" dirty="0">
                <a:latin typeface="Meiryo UI" panose="020B0604030504040204" pitchFamily="50" charset="-128"/>
                <a:ea typeface="Meiryo UI" panose="020B0604030504040204" pitchFamily="50" charset="-128"/>
              </a:rPr>
              <a:t>FIP</a:t>
            </a:r>
            <a:r>
              <a:rPr lang="ja-JP" altLang="en-US" dirty="0">
                <a:latin typeface="Meiryo UI" panose="020B0604030504040204" pitchFamily="50" charset="-128"/>
                <a:ea typeface="Meiryo UI" panose="020B0604030504040204" pitchFamily="50" charset="-128"/>
              </a:rPr>
              <a:t>：</a:t>
            </a:r>
            <a:r>
              <a:rPr lang="en-US" altLang="ja-JP" dirty="0">
                <a:latin typeface="Meiryo UI" panose="020B0604030504040204" pitchFamily="50" charset="-128"/>
                <a:ea typeface="Meiryo UI" panose="020B0604030504040204" pitchFamily="50" charset="-128"/>
              </a:rPr>
              <a:t>FIP</a:t>
            </a:r>
            <a:r>
              <a:rPr lang="ja-JP" altLang="en-US" dirty="0">
                <a:latin typeface="Meiryo UI" panose="020B0604030504040204" pitchFamily="50" charset="-128"/>
                <a:ea typeface="Meiryo UI" panose="020B0604030504040204" pitchFamily="50" charset="-128"/>
              </a:rPr>
              <a:t>交付金算定</a:t>
            </a:r>
            <a:endParaRPr kumimoji="1" lang="ja-JP" altLang="en-US" dirty="0">
              <a:latin typeface="Meiryo UI" panose="020B0604030504040204" pitchFamily="50" charset="-128"/>
              <a:ea typeface="Meiryo UI" panose="020B0604030504040204" pitchFamily="50" charset="-128"/>
            </a:endParaRPr>
          </a:p>
        </p:txBody>
      </p:sp>
      <p:graphicFrame>
        <p:nvGraphicFramePr>
          <p:cNvPr id="5" name="表 4">
            <a:extLst>
              <a:ext uri="{FF2B5EF4-FFF2-40B4-BE49-F238E27FC236}">
                <a16:creationId xmlns:a16="http://schemas.microsoft.com/office/drawing/2014/main" id="{2B218C31-4DD6-4F64-9F93-66DC2D84C7C4}"/>
              </a:ext>
            </a:extLst>
          </p:cNvPr>
          <p:cNvGraphicFramePr>
            <a:graphicFrameLocks noGrp="1"/>
          </p:cNvGraphicFramePr>
          <p:nvPr>
            <p:extLst>
              <p:ext uri="{D42A27DB-BD31-4B8C-83A1-F6EECF244321}">
                <p14:modId xmlns:p14="http://schemas.microsoft.com/office/powerpoint/2010/main" val="3185023369"/>
              </p:ext>
            </p:extLst>
          </p:nvPr>
        </p:nvGraphicFramePr>
        <p:xfrm>
          <a:off x="266365" y="2721192"/>
          <a:ext cx="9244114" cy="464040"/>
        </p:xfrm>
        <a:graphic>
          <a:graphicData uri="http://schemas.openxmlformats.org/drawingml/2006/table">
            <a:tbl>
              <a:tblPr firstRow="1" bandRow="1">
                <a:tableStyleId>{2D5ABB26-0587-4C30-8999-92F81FD0307C}</a:tableStyleId>
              </a:tblPr>
              <a:tblGrid>
                <a:gridCol w="5153588">
                  <a:extLst>
                    <a:ext uri="{9D8B030D-6E8A-4147-A177-3AD203B41FA5}">
                      <a16:colId xmlns:a16="http://schemas.microsoft.com/office/drawing/2014/main" val="4259021198"/>
                    </a:ext>
                  </a:extLst>
                </a:gridCol>
                <a:gridCol w="275200">
                  <a:extLst>
                    <a:ext uri="{9D8B030D-6E8A-4147-A177-3AD203B41FA5}">
                      <a16:colId xmlns:a16="http://schemas.microsoft.com/office/drawing/2014/main" val="1705804057"/>
                    </a:ext>
                  </a:extLst>
                </a:gridCol>
                <a:gridCol w="3769288">
                  <a:extLst>
                    <a:ext uri="{9D8B030D-6E8A-4147-A177-3AD203B41FA5}">
                      <a16:colId xmlns:a16="http://schemas.microsoft.com/office/drawing/2014/main" val="203214660"/>
                    </a:ext>
                  </a:extLst>
                </a:gridCol>
                <a:gridCol w="46038">
                  <a:extLst>
                    <a:ext uri="{9D8B030D-6E8A-4147-A177-3AD203B41FA5}">
                      <a16:colId xmlns:a16="http://schemas.microsoft.com/office/drawing/2014/main" val="3826190185"/>
                    </a:ext>
                  </a:extLst>
                </a:gridCol>
              </a:tblGrid>
              <a:tr h="0">
                <a:tc rowSpan="2">
                  <a:txBody>
                    <a:bodyPr/>
                    <a:lstStyle/>
                    <a:p>
                      <a:pPr algn="ctr"/>
                      <a:r>
                        <a:rPr kumimoji="0" lang="ja-JP" altLang="en-US" sz="1200" b="0" u="none" kern="0" dirty="0">
                          <a:solidFill>
                            <a:srgbClr val="000000">
                              <a:lumMod val="100000"/>
                            </a:srgbClr>
                          </a:solidFill>
                          <a:latin typeface="Meiryo UI"/>
                          <a:ea typeface="Meiryo UI"/>
                        </a:rPr>
                        <a:t>調整前プレミアム単価</a:t>
                      </a:r>
                      <a:endParaRPr kumimoji="0" lang="en-US" altLang="ja-JP" sz="1200" b="0" u="none" kern="0" dirty="0">
                        <a:solidFill>
                          <a:srgbClr val="000000">
                            <a:lumMod val="100000"/>
                          </a:srgbClr>
                        </a:solidFill>
                        <a:latin typeface="Meiryo UI"/>
                        <a:ea typeface="Meiryo UI"/>
                      </a:endParaRPr>
                    </a:p>
                    <a:p>
                      <a:r>
                        <a:rPr kumimoji="0" lang="en-US" altLang="ja-JP" sz="1000" b="0" u="none" kern="0" dirty="0">
                          <a:solidFill>
                            <a:srgbClr val="000000">
                              <a:lumMod val="100000"/>
                            </a:srgbClr>
                          </a:solidFill>
                          <a:latin typeface="Meiryo UI"/>
                          <a:ea typeface="Meiryo UI"/>
                        </a:rPr>
                        <a:t>{</a:t>
                      </a:r>
                      <a:r>
                        <a:rPr kumimoji="0" lang="ja-JP" altLang="en-US" sz="1000" b="0" u="none" kern="0" dirty="0">
                          <a:solidFill>
                            <a:srgbClr val="000000">
                              <a:lumMod val="100000"/>
                            </a:srgbClr>
                          </a:solidFill>
                          <a:highlight>
                            <a:srgbClr val="CCCCFF"/>
                          </a:highlight>
                          <a:latin typeface="Meiryo UI"/>
                          <a:ea typeface="Meiryo UI"/>
                        </a:rPr>
                        <a:t>基準価格</a:t>
                      </a:r>
                      <a:r>
                        <a:rPr kumimoji="0" lang="ja-JP" altLang="en-US" sz="1000" b="0" u="none" kern="0" dirty="0">
                          <a:solidFill>
                            <a:srgbClr val="000000">
                              <a:lumMod val="100000"/>
                            </a:srgbClr>
                          </a:solidFill>
                          <a:latin typeface="Meiryo UI"/>
                          <a:ea typeface="Meiryo UI"/>
                        </a:rPr>
                        <a:t>－参照価格</a:t>
                      </a:r>
                      <a:r>
                        <a:rPr kumimoji="0" lang="en-US" altLang="ja-JP" sz="1000" b="0" u="none" kern="0" dirty="0">
                          <a:solidFill>
                            <a:srgbClr val="000000">
                              <a:lumMod val="100000"/>
                            </a:srgbClr>
                          </a:solidFill>
                          <a:latin typeface="Meiryo UI"/>
                          <a:ea typeface="Meiryo UI"/>
                        </a:rPr>
                        <a:t>(</a:t>
                      </a:r>
                      <a:r>
                        <a:rPr kumimoji="0" lang="ja-JP" altLang="en-US" sz="1000" b="0" u="none" kern="0" dirty="0">
                          <a:solidFill>
                            <a:srgbClr val="000000">
                              <a:lumMod val="100000"/>
                            </a:srgbClr>
                          </a:solidFill>
                          <a:highlight>
                            <a:srgbClr val="D5E5F7"/>
                          </a:highlight>
                          <a:latin typeface="Meiryo UI"/>
                          <a:ea typeface="Meiryo UI"/>
                        </a:rPr>
                        <a:t>卸電力取引市場の参照価格</a:t>
                      </a:r>
                      <a:r>
                        <a:rPr kumimoji="0" lang="ja-JP" altLang="en-US" sz="1000" b="0" u="none" kern="0" dirty="0">
                          <a:solidFill>
                            <a:srgbClr val="000000">
                              <a:lumMod val="100000"/>
                            </a:srgbClr>
                          </a:solidFill>
                          <a:latin typeface="Meiryo UI"/>
                          <a:ea typeface="Meiryo UI"/>
                        </a:rPr>
                        <a:t>＋</a:t>
                      </a:r>
                      <a:r>
                        <a:rPr kumimoji="0" lang="ja-JP" altLang="en-US" sz="1000" b="0" u="none" kern="0" dirty="0">
                          <a:solidFill>
                            <a:srgbClr val="000000">
                              <a:lumMod val="100000"/>
                            </a:srgbClr>
                          </a:solidFill>
                          <a:highlight>
                            <a:srgbClr val="BEDADF"/>
                          </a:highlight>
                          <a:latin typeface="Meiryo UI"/>
                          <a:ea typeface="Meiryo UI"/>
                        </a:rPr>
                        <a:t>非化石価値相当額</a:t>
                      </a:r>
                      <a:r>
                        <a:rPr kumimoji="0" lang="ja-JP" altLang="en-US" sz="1000" b="0" u="none" kern="0" dirty="0">
                          <a:solidFill>
                            <a:srgbClr val="000000">
                              <a:lumMod val="100000"/>
                            </a:srgbClr>
                          </a:solidFill>
                          <a:latin typeface="Meiryo UI"/>
                          <a:ea typeface="Meiryo UI"/>
                        </a:rPr>
                        <a:t>－</a:t>
                      </a:r>
                      <a:r>
                        <a:rPr kumimoji="0" lang="ja-JP" altLang="en-US" sz="1000" b="0" u="none" kern="0" dirty="0">
                          <a:solidFill>
                            <a:srgbClr val="000000">
                              <a:lumMod val="100000"/>
                            </a:srgbClr>
                          </a:solidFill>
                          <a:highlight>
                            <a:srgbClr val="FECCFF"/>
                          </a:highlight>
                          <a:latin typeface="Meiryo UI"/>
                          <a:ea typeface="Meiryo UI"/>
                        </a:rPr>
                        <a:t>バランシングコスト</a:t>
                      </a:r>
                      <a:r>
                        <a:rPr kumimoji="0" lang="en-US" altLang="ja-JP" sz="1000" b="0" u="none" kern="0" dirty="0">
                          <a:solidFill>
                            <a:srgbClr val="000000">
                              <a:lumMod val="100000"/>
                            </a:srgbClr>
                          </a:solidFill>
                          <a:latin typeface="Meiryo UI"/>
                          <a:ea typeface="Meiryo UI"/>
                        </a:rPr>
                        <a:t>)}</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lumMod val="50000"/>
                          <a:lumOff val="50000"/>
                        </a:schemeClr>
                      </a:solidFill>
                      <a:prstDash val="solid"/>
                      <a:round/>
                      <a:headEnd type="none" w="med" len="med"/>
                      <a:tailEnd type="none" w="med" len="med"/>
                    </a:lnL>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tcPr>
                </a:tc>
                <a:tc rowSpan="2">
                  <a:txBody>
                    <a:bodyPr/>
                    <a:lstStyle/>
                    <a:p>
                      <a:pPr algn="ctr"/>
                      <a:r>
                        <a:rPr kumimoji="1" lang="en-US" altLang="ja-JP" sz="1400" dirty="0">
                          <a:latin typeface="Meiryo UI" panose="020B0604030504040204" pitchFamily="50" charset="-128"/>
                          <a:ea typeface="Meiryo UI" panose="020B0604030504040204" pitchFamily="50" charset="-128"/>
                        </a:rPr>
                        <a:t>×</a:t>
                      </a:r>
                      <a:endParaRPr kumimoji="1" lang="ja-JP" altLang="en-US" sz="1400" dirty="0">
                        <a:latin typeface="Meiryo UI" panose="020B0604030504040204" pitchFamily="50" charset="-128"/>
                        <a:ea typeface="Meiryo UI" panose="020B0604030504040204" pitchFamily="50" charset="-128"/>
                      </a:endParaRPr>
                    </a:p>
                  </a:txBody>
                  <a:tcPr marL="36000" marR="36000" marT="36000" marB="36000" anchor="ct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tcPr>
                </a:tc>
                <a:tc>
                  <a:txBody>
                    <a:bodyPr/>
                    <a:lstStyle/>
                    <a:p>
                      <a:r>
                        <a:rPr kumimoji="1" lang="ja-JP" altLang="en-US" sz="1050" dirty="0">
                          <a:latin typeface="Meiryo UI" panose="020B0604030504040204" pitchFamily="50" charset="-128"/>
                          <a:ea typeface="Meiryo UI" panose="020B0604030504040204" pitchFamily="50" charset="-128"/>
                        </a:rPr>
                        <a:t>エリア・電源種別ごとの当月電気供給量</a:t>
                      </a:r>
                      <a:r>
                        <a:rPr kumimoji="1" lang="en-US" altLang="ja-JP" sz="1050" dirty="0">
                          <a:latin typeface="Meiryo UI" panose="020B0604030504040204" pitchFamily="50" charset="-128"/>
                          <a:ea typeface="Meiryo UI" panose="020B0604030504040204" pitchFamily="50" charset="-128"/>
                        </a:rPr>
                        <a:t>(0.01</a:t>
                      </a:r>
                      <a:r>
                        <a:rPr kumimoji="1" lang="ja-JP" altLang="en-US" sz="1050" dirty="0">
                          <a:latin typeface="Meiryo UI" panose="020B0604030504040204" pitchFamily="50" charset="-128"/>
                          <a:ea typeface="Meiryo UI" panose="020B0604030504040204" pitchFamily="50" charset="-128"/>
                        </a:rPr>
                        <a:t>円</a:t>
                      </a:r>
                      <a:r>
                        <a:rPr kumimoji="1" lang="en-US" altLang="ja-JP" sz="1050" dirty="0">
                          <a:latin typeface="Meiryo UI" panose="020B0604030504040204" pitchFamily="50" charset="-128"/>
                          <a:ea typeface="Meiryo UI" panose="020B0604030504040204" pitchFamily="50" charset="-128"/>
                        </a:rPr>
                        <a:t>/kWh</a:t>
                      </a:r>
                      <a:r>
                        <a:rPr kumimoji="1" lang="ja-JP" altLang="en-US" sz="1050" dirty="0">
                          <a:latin typeface="Meiryo UI" panose="020B0604030504040204" pitchFamily="50" charset="-128"/>
                          <a:ea typeface="Meiryo UI" panose="020B0604030504040204" pitchFamily="50" charset="-128"/>
                        </a:rPr>
                        <a:t>コマ含む</a:t>
                      </a:r>
                      <a:r>
                        <a:rPr kumimoji="1" lang="en-US" altLang="ja-JP" sz="1050" dirty="0">
                          <a:latin typeface="Meiryo UI" panose="020B0604030504040204" pitchFamily="50" charset="-128"/>
                          <a:ea typeface="Meiryo UI" panose="020B0604030504040204" pitchFamily="50" charset="-128"/>
                        </a:rPr>
                        <a:t>)</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lnT w="9525" cap="flat" cmpd="sng" algn="ctr">
                      <a:solidFill>
                        <a:schemeClr val="tx1">
                          <a:lumMod val="50000"/>
                          <a:lumOff val="50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rowSpan="2">
                  <a:txBody>
                    <a:bodyPr/>
                    <a:lstStyle/>
                    <a:p>
                      <a:endParaRPr kumimoji="1" lang="ja-JP" altLang="en-US" sz="1050" dirty="0">
                        <a:latin typeface="Meiryo UI" panose="020B0604030504040204" pitchFamily="50" charset="-128"/>
                        <a:ea typeface="Meiryo UI" panose="020B0604030504040204" pitchFamily="50" charset="-128"/>
                      </a:endParaRPr>
                    </a:p>
                  </a:txBody>
                  <a:tcPr marL="0" marR="0" marT="36000" marB="36000">
                    <a:lnR w="9525" cap="flat" cmpd="sng" algn="ctr">
                      <a:solidFill>
                        <a:schemeClr val="tx1">
                          <a:lumMod val="50000"/>
                          <a:lumOff val="50000"/>
                        </a:schemeClr>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4123645538"/>
                  </a:ext>
                </a:extLst>
              </a:tr>
              <a:tr h="0">
                <a:tc vMerge="1">
                  <a:txBody>
                    <a:bodyPr/>
                    <a:lstStyle/>
                    <a:p>
                      <a:endParaRPr kumimoji="1" lang="ja-JP" altLang="en-US" sz="1100" dirty="0">
                        <a:latin typeface="Meiryo UI" panose="020B0604030504040204" pitchFamily="50" charset="-128"/>
                        <a:ea typeface="Meiryo UI" panose="020B0604030504040204" pitchFamily="50" charset="-128"/>
                      </a:endParaRPr>
                    </a:p>
                  </a:txBody>
                  <a:tcPr/>
                </a:tc>
                <a:tc vMerge="1">
                  <a:txBody>
                    <a:bodyPr/>
                    <a:lstStyle/>
                    <a:p>
                      <a:endParaRPr kumimoji="1" lang="ja-JP" altLang="en-US"/>
                    </a:p>
                  </a:txBody>
                  <a:tcPr/>
                </a:tc>
                <a:tc>
                  <a:txBody>
                    <a:bodyPr/>
                    <a:lstStyle/>
                    <a:p>
                      <a:r>
                        <a:rPr kumimoji="1" lang="ja-JP" altLang="en-US" sz="1050" dirty="0">
                          <a:latin typeface="Meiryo UI" panose="020B0604030504040204" pitchFamily="50" charset="-128"/>
                          <a:ea typeface="Meiryo UI" panose="020B0604030504040204" pitchFamily="50" charset="-128"/>
                        </a:rPr>
                        <a:t>エリア・電源種別ごとの当月電気供給量</a:t>
                      </a:r>
                      <a:r>
                        <a:rPr kumimoji="1" lang="en-US" altLang="ja-JP" sz="1050" dirty="0">
                          <a:latin typeface="Meiryo UI" panose="020B0604030504040204" pitchFamily="50" charset="-128"/>
                          <a:ea typeface="Meiryo UI" panose="020B0604030504040204" pitchFamily="50" charset="-128"/>
                        </a:rPr>
                        <a:t>(0.01</a:t>
                      </a:r>
                      <a:r>
                        <a:rPr kumimoji="1" lang="ja-JP" altLang="en-US" sz="1050" dirty="0">
                          <a:latin typeface="Meiryo UI" panose="020B0604030504040204" pitchFamily="50" charset="-128"/>
                          <a:ea typeface="Meiryo UI" panose="020B0604030504040204" pitchFamily="50" charset="-128"/>
                        </a:rPr>
                        <a:t>円</a:t>
                      </a:r>
                      <a:r>
                        <a:rPr kumimoji="1" lang="en-US" altLang="ja-JP" sz="1050" dirty="0">
                          <a:latin typeface="Meiryo UI" panose="020B0604030504040204" pitchFamily="50" charset="-128"/>
                          <a:ea typeface="Meiryo UI" panose="020B0604030504040204" pitchFamily="50" charset="-128"/>
                        </a:rPr>
                        <a:t>/kWh</a:t>
                      </a:r>
                      <a:r>
                        <a:rPr kumimoji="1" lang="ja-JP" altLang="en-US" sz="1050" dirty="0">
                          <a:latin typeface="Meiryo UI" panose="020B0604030504040204" pitchFamily="50" charset="-128"/>
                          <a:ea typeface="Meiryo UI" panose="020B0604030504040204" pitchFamily="50" charset="-128"/>
                        </a:rPr>
                        <a:t>コマ含まない</a:t>
                      </a:r>
                      <a:r>
                        <a:rPr kumimoji="1" lang="en-US" altLang="ja-JP" sz="1050" dirty="0">
                          <a:latin typeface="Meiryo UI" panose="020B0604030504040204" pitchFamily="50" charset="-128"/>
                          <a:ea typeface="Meiryo UI" panose="020B0604030504040204" pitchFamily="50" charset="-128"/>
                        </a:rPr>
                        <a:t>)</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lnT w="6350" cap="flat" cmpd="sng" algn="ctr">
                      <a:solidFill>
                        <a:schemeClr val="tx1"/>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tcPr>
                </a:tc>
                <a:tc vMerge="1">
                  <a:txBody>
                    <a:bodyPr/>
                    <a:lstStyle/>
                    <a:p>
                      <a:endParaRPr kumimoji="1" lang="ja-JP" altLang="en-US" sz="1050" dirty="0">
                        <a:latin typeface="Meiryo UI" panose="020B0604030504040204" pitchFamily="50" charset="-128"/>
                        <a:ea typeface="Meiryo UI" panose="020B0604030504040204" pitchFamily="50" charset="-128"/>
                      </a:endParaRPr>
                    </a:p>
                  </a:txBody>
                  <a:tcPr marL="0" marR="0" marT="36000" marB="36000">
                    <a:lnR w="9525" cap="flat" cmpd="sng" algn="ctr">
                      <a:solidFill>
                        <a:schemeClr val="bg1">
                          <a:lumMod val="75000"/>
                        </a:schemeClr>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3752854792"/>
                  </a:ext>
                </a:extLst>
              </a:tr>
            </a:tbl>
          </a:graphicData>
        </a:graphic>
      </p:graphicFrame>
      <p:graphicFrame>
        <p:nvGraphicFramePr>
          <p:cNvPr id="13" name="表 12">
            <a:extLst>
              <a:ext uri="{FF2B5EF4-FFF2-40B4-BE49-F238E27FC236}">
                <a16:creationId xmlns:a16="http://schemas.microsoft.com/office/drawing/2014/main" id="{187A9AC6-4358-4BE3-876C-7FCFD4B85B9B}"/>
              </a:ext>
            </a:extLst>
          </p:cNvPr>
          <p:cNvGraphicFramePr>
            <a:graphicFrameLocks noGrp="1"/>
          </p:cNvGraphicFramePr>
          <p:nvPr>
            <p:extLst>
              <p:ext uri="{D42A27DB-BD31-4B8C-83A1-F6EECF244321}">
                <p14:modId xmlns:p14="http://schemas.microsoft.com/office/powerpoint/2010/main" val="4278674631"/>
              </p:ext>
            </p:extLst>
          </p:nvPr>
        </p:nvGraphicFramePr>
        <p:xfrm>
          <a:off x="359657" y="5197406"/>
          <a:ext cx="2843654" cy="1457280"/>
        </p:xfrm>
        <a:graphic>
          <a:graphicData uri="http://schemas.openxmlformats.org/drawingml/2006/table">
            <a:tbl>
              <a:tblPr>
                <a:tableStyleId>{5C22544A-7EE6-4342-B048-85BDC9FD1C3A}</a:tableStyleId>
              </a:tblPr>
              <a:tblGrid>
                <a:gridCol w="237100">
                  <a:extLst>
                    <a:ext uri="{9D8B030D-6E8A-4147-A177-3AD203B41FA5}">
                      <a16:colId xmlns:a16="http://schemas.microsoft.com/office/drawing/2014/main" val="578584040"/>
                    </a:ext>
                  </a:extLst>
                </a:gridCol>
                <a:gridCol w="279962">
                  <a:extLst>
                    <a:ext uri="{9D8B030D-6E8A-4147-A177-3AD203B41FA5}">
                      <a16:colId xmlns:a16="http://schemas.microsoft.com/office/drawing/2014/main" val="2468562290"/>
                    </a:ext>
                  </a:extLst>
                </a:gridCol>
                <a:gridCol w="191062">
                  <a:extLst>
                    <a:ext uri="{9D8B030D-6E8A-4147-A177-3AD203B41FA5}">
                      <a16:colId xmlns:a16="http://schemas.microsoft.com/office/drawing/2014/main" val="3109857164"/>
                    </a:ext>
                  </a:extLst>
                </a:gridCol>
                <a:gridCol w="191062">
                  <a:extLst>
                    <a:ext uri="{9D8B030D-6E8A-4147-A177-3AD203B41FA5}">
                      <a16:colId xmlns:a16="http://schemas.microsoft.com/office/drawing/2014/main" val="3278851093"/>
                    </a:ext>
                  </a:extLst>
                </a:gridCol>
                <a:gridCol w="181886">
                  <a:extLst>
                    <a:ext uri="{9D8B030D-6E8A-4147-A177-3AD203B41FA5}">
                      <a16:colId xmlns:a16="http://schemas.microsoft.com/office/drawing/2014/main" val="1506333303"/>
                    </a:ext>
                  </a:extLst>
                </a:gridCol>
                <a:gridCol w="181886">
                  <a:extLst>
                    <a:ext uri="{9D8B030D-6E8A-4147-A177-3AD203B41FA5}">
                      <a16:colId xmlns:a16="http://schemas.microsoft.com/office/drawing/2014/main" val="2440575518"/>
                    </a:ext>
                  </a:extLst>
                </a:gridCol>
                <a:gridCol w="181886">
                  <a:extLst>
                    <a:ext uri="{9D8B030D-6E8A-4147-A177-3AD203B41FA5}">
                      <a16:colId xmlns:a16="http://schemas.microsoft.com/office/drawing/2014/main" val="3360197135"/>
                    </a:ext>
                  </a:extLst>
                </a:gridCol>
                <a:gridCol w="181886">
                  <a:extLst>
                    <a:ext uri="{9D8B030D-6E8A-4147-A177-3AD203B41FA5}">
                      <a16:colId xmlns:a16="http://schemas.microsoft.com/office/drawing/2014/main" val="464618531"/>
                    </a:ext>
                  </a:extLst>
                </a:gridCol>
                <a:gridCol w="213288">
                  <a:extLst>
                    <a:ext uri="{9D8B030D-6E8A-4147-A177-3AD203B41FA5}">
                      <a16:colId xmlns:a16="http://schemas.microsoft.com/office/drawing/2014/main" val="2548395918"/>
                    </a:ext>
                  </a:extLst>
                </a:gridCol>
                <a:gridCol w="213288">
                  <a:extLst>
                    <a:ext uri="{9D8B030D-6E8A-4147-A177-3AD203B41FA5}">
                      <a16:colId xmlns:a16="http://schemas.microsoft.com/office/drawing/2014/main" val="935172474"/>
                    </a:ext>
                  </a:extLst>
                </a:gridCol>
                <a:gridCol w="213288">
                  <a:extLst>
                    <a:ext uri="{9D8B030D-6E8A-4147-A177-3AD203B41FA5}">
                      <a16:colId xmlns:a16="http://schemas.microsoft.com/office/drawing/2014/main" val="3566798447"/>
                    </a:ext>
                  </a:extLst>
                </a:gridCol>
                <a:gridCol w="213288">
                  <a:extLst>
                    <a:ext uri="{9D8B030D-6E8A-4147-A177-3AD203B41FA5}">
                      <a16:colId xmlns:a16="http://schemas.microsoft.com/office/drawing/2014/main" val="3521357150"/>
                    </a:ext>
                  </a:extLst>
                </a:gridCol>
                <a:gridCol w="181886">
                  <a:extLst>
                    <a:ext uri="{9D8B030D-6E8A-4147-A177-3AD203B41FA5}">
                      <a16:colId xmlns:a16="http://schemas.microsoft.com/office/drawing/2014/main" val="3410517897"/>
                    </a:ext>
                  </a:extLst>
                </a:gridCol>
                <a:gridCol w="181886">
                  <a:extLst>
                    <a:ext uri="{9D8B030D-6E8A-4147-A177-3AD203B41FA5}">
                      <a16:colId xmlns:a16="http://schemas.microsoft.com/office/drawing/2014/main" val="3673631079"/>
                    </a:ext>
                  </a:extLst>
                </a:gridCol>
              </a:tblGrid>
              <a:tr h="123713">
                <a:tc gridSpan="2">
                  <a:txBody>
                    <a:bodyPr/>
                    <a:lstStyle/>
                    <a:p>
                      <a:pPr algn="ctr"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月</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solidFill>
                      <a:schemeClr val="bg1">
                        <a:lumMod val="85000"/>
                      </a:schemeClr>
                    </a:solidFill>
                  </a:tcPr>
                </a:tc>
                <a:tc>
                  <a:txBody>
                    <a:bodyPr/>
                    <a:lstStyle/>
                    <a:p>
                      <a:pPr algn="ctr" fontAlgn="ctr"/>
                      <a:r>
                        <a:rPr lang="en-US" altLang="ja-JP" sz="800" u="none" strike="noStrike" dirty="0">
                          <a:effectLst/>
                          <a:latin typeface="Meiryo UI" panose="020B0604030504040204" pitchFamily="50" charset="-128"/>
                          <a:ea typeface="Meiryo UI" panose="020B0604030504040204" pitchFamily="50" charset="-128"/>
                        </a:rPr>
                        <a:t>4</a:t>
                      </a:r>
                    </a:p>
                    <a:p>
                      <a:pPr algn="ctr" fontAlgn="ctr"/>
                      <a:r>
                        <a:rPr lang="ja-JP" altLang="en-US" sz="800" u="none" strike="noStrike" dirty="0">
                          <a:effectLst/>
                          <a:latin typeface="Meiryo UI" panose="020B0604030504040204" pitchFamily="50" charset="-128"/>
                          <a:ea typeface="Meiryo UI" panose="020B0604030504040204" pitchFamily="50" charset="-128"/>
                        </a:rPr>
                        <a:t>月</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800" u="none" strike="noStrike" dirty="0">
                          <a:effectLst/>
                          <a:latin typeface="Meiryo UI" panose="020B0604030504040204" pitchFamily="50" charset="-128"/>
                          <a:ea typeface="Meiryo UI" panose="020B0604030504040204" pitchFamily="50" charset="-128"/>
                        </a:rPr>
                        <a:t>5</a:t>
                      </a:r>
                    </a:p>
                    <a:p>
                      <a:pPr algn="ctr" fontAlgn="ctr"/>
                      <a:r>
                        <a:rPr lang="ja-JP" altLang="en-US" sz="800" u="none" strike="noStrike" dirty="0">
                          <a:effectLst/>
                          <a:latin typeface="Meiryo UI" panose="020B0604030504040204" pitchFamily="50" charset="-128"/>
                          <a:ea typeface="Meiryo UI" panose="020B0604030504040204" pitchFamily="50" charset="-128"/>
                        </a:rPr>
                        <a:t>月</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800" u="none" strike="noStrike" dirty="0">
                          <a:effectLst/>
                          <a:latin typeface="Meiryo UI" panose="020B0604030504040204" pitchFamily="50" charset="-128"/>
                          <a:ea typeface="Meiryo UI" panose="020B0604030504040204" pitchFamily="50" charset="-128"/>
                        </a:rPr>
                        <a:t>6</a:t>
                      </a:r>
                    </a:p>
                    <a:p>
                      <a:pPr algn="ctr" fontAlgn="ctr"/>
                      <a:r>
                        <a:rPr lang="ja-JP" altLang="en-US" sz="800" u="none" strike="noStrike" dirty="0">
                          <a:effectLst/>
                          <a:latin typeface="Meiryo UI" panose="020B0604030504040204" pitchFamily="50" charset="-128"/>
                          <a:ea typeface="Meiryo UI" panose="020B0604030504040204" pitchFamily="50" charset="-128"/>
                        </a:rPr>
                        <a:t>月</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800" u="none" strike="noStrike" dirty="0">
                          <a:effectLst/>
                          <a:latin typeface="Meiryo UI" panose="020B0604030504040204" pitchFamily="50" charset="-128"/>
                          <a:ea typeface="Meiryo UI" panose="020B0604030504040204" pitchFamily="50" charset="-128"/>
                        </a:rPr>
                        <a:t>7</a:t>
                      </a:r>
                    </a:p>
                    <a:p>
                      <a:pPr algn="ctr" fontAlgn="ctr"/>
                      <a:r>
                        <a:rPr lang="ja-JP" altLang="en-US" sz="800" u="none" strike="noStrike" dirty="0">
                          <a:effectLst/>
                          <a:latin typeface="Meiryo UI" panose="020B0604030504040204" pitchFamily="50" charset="-128"/>
                          <a:ea typeface="Meiryo UI" panose="020B0604030504040204" pitchFamily="50" charset="-128"/>
                        </a:rPr>
                        <a:t>月</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800" u="none" strike="noStrike" dirty="0">
                          <a:effectLst/>
                          <a:latin typeface="Meiryo UI" panose="020B0604030504040204" pitchFamily="50" charset="-128"/>
                          <a:ea typeface="Meiryo UI" panose="020B0604030504040204" pitchFamily="50" charset="-128"/>
                        </a:rPr>
                        <a:t>8</a:t>
                      </a:r>
                    </a:p>
                    <a:p>
                      <a:pPr algn="ctr" fontAlgn="ctr"/>
                      <a:r>
                        <a:rPr lang="ja-JP" altLang="en-US" sz="800" u="none" strike="noStrike" dirty="0">
                          <a:effectLst/>
                          <a:latin typeface="Meiryo UI" panose="020B0604030504040204" pitchFamily="50" charset="-128"/>
                          <a:ea typeface="Meiryo UI" panose="020B0604030504040204" pitchFamily="50" charset="-128"/>
                        </a:rPr>
                        <a:t>月</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800" u="none" strike="noStrike" dirty="0">
                          <a:effectLst/>
                          <a:latin typeface="Meiryo UI" panose="020B0604030504040204" pitchFamily="50" charset="-128"/>
                          <a:ea typeface="Meiryo UI" panose="020B0604030504040204" pitchFamily="50" charset="-128"/>
                        </a:rPr>
                        <a:t>9</a:t>
                      </a:r>
                    </a:p>
                    <a:p>
                      <a:pPr algn="ctr" fontAlgn="ctr"/>
                      <a:r>
                        <a:rPr lang="ja-JP" altLang="en-US" sz="800" u="none" strike="noStrike" dirty="0">
                          <a:effectLst/>
                          <a:latin typeface="Meiryo UI" panose="020B0604030504040204" pitchFamily="50" charset="-128"/>
                          <a:ea typeface="Meiryo UI" panose="020B0604030504040204" pitchFamily="50" charset="-128"/>
                        </a:rPr>
                        <a:t>月</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1E60F"/>
                    </a:solidFill>
                  </a:tcPr>
                </a:tc>
                <a:tc>
                  <a:txBody>
                    <a:bodyPr/>
                    <a:lstStyle/>
                    <a:p>
                      <a:pPr algn="ctr" fontAlgn="ctr"/>
                      <a:r>
                        <a:rPr lang="en-US" altLang="ja-JP" sz="800" u="none" strike="noStrike" dirty="0">
                          <a:effectLst/>
                          <a:latin typeface="Meiryo UI" panose="020B0604030504040204" pitchFamily="50" charset="-128"/>
                          <a:ea typeface="Meiryo UI" panose="020B0604030504040204" pitchFamily="50" charset="-128"/>
                        </a:rPr>
                        <a:t>10</a:t>
                      </a:r>
                    </a:p>
                    <a:p>
                      <a:pPr algn="ctr" fontAlgn="ctr"/>
                      <a:r>
                        <a:rPr lang="ja-JP" altLang="en-US" sz="800" u="none" strike="noStrike" dirty="0">
                          <a:effectLst/>
                          <a:latin typeface="Meiryo UI" panose="020B0604030504040204" pitchFamily="50" charset="-128"/>
                          <a:ea typeface="Meiryo UI" panose="020B0604030504040204" pitchFamily="50" charset="-128"/>
                        </a:rPr>
                        <a:t>月</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800" u="none" strike="noStrike" dirty="0">
                          <a:effectLst/>
                          <a:latin typeface="Meiryo UI" panose="020B0604030504040204" pitchFamily="50" charset="-128"/>
                          <a:ea typeface="Meiryo UI" panose="020B0604030504040204" pitchFamily="50" charset="-128"/>
                        </a:rPr>
                        <a:t>11</a:t>
                      </a:r>
                    </a:p>
                    <a:p>
                      <a:pPr algn="ctr" fontAlgn="ctr"/>
                      <a:r>
                        <a:rPr lang="ja-JP" altLang="en-US" sz="800" u="none" strike="noStrike" dirty="0">
                          <a:effectLst/>
                          <a:latin typeface="Meiryo UI" panose="020B0604030504040204" pitchFamily="50" charset="-128"/>
                          <a:ea typeface="Meiryo UI" panose="020B0604030504040204" pitchFamily="50" charset="-128"/>
                        </a:rPr>
                        <a:t>月</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800" u="none" strike="noStrike" dirty="0">
                          <a:effectLst/>
                          <a:latin typeface="Meiryo UI" panose="020B0604030504040204" pitchFamily="50" charset="-128"/>
                          <a:ea typeface="Meiryo UI" panose="020B0604030504040204" pitchFamily="50" charset="-128"/>
                        </a:rPr>
                        <a:t>12</a:t>
                      </a:r>
                    </a:p>
                    <a:p>
                      <a:pPr algn="ctr" fontAlgn="ctr"/>
                      <a:r>
                        <a:rPr lang="ja-JP" altLang="en-US" sz="800" u="none" strike="noStrike" dirty="0">
                          <a:effectLst/>
                          <a:latin typeface="Meiryo UI" panose="020B0604030504040204" pitchFamily="50" charset="-128"/>
                          <a:ea typeface="Meiryo UI" panose="020B0604030504040204" pitchFamily="50" charset="-128"/>
                        </a:rPr>
                        <a:t>月</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800" u="none" strike="noStrike" dirty="0">
                          <a:effectLst/>
                          <a:latin typeface="Meiryo UI" panose="020B0604030504040204" pitchFamily="50" charset="-128"/>
                          <a:ea typeface="Meiryo UI" panose="020B0604030504040204" pitchFamily="50" charset="-128"/>
                        </a:rPr>
                        <a:t>1</a:t>
                      </a:r>
                    </a:p>
                    <a:p>
                      <a:pPr algn="ctr" fontAlgn="ctr"/>
                      <a:r>
                        <a:rPr lang="ja-JP" altLang="en-US" sz="800" u="none" strike="noStrike" dirty="0">
                          <a:effectLst/>
                          <a:latin typeface="Meiryo UI" panose="020B0604030504040204" pitchFamily="50" charset="-128"/>
                          <a:ea typeface="Meiryo UI" panose="020B0604030504040204" pitchFamily="50" charset="-128"/>
                        </a:rPr>
                        <a:t>月</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800" u="none" strike="noStrike" dirty="0">
                          <a:effectLst/>
                          <a:latin typeface="Meiryo UI" panose="020B0604030504040204" pitchFamily="50" charset="-128"/>
                          <a:ea typeface="Meiryo UI" panose="020B0604030504040204" pitchFamily="50" charset="-128"/>
                        </a:rPr>
                        <a:t>2</a:t>
                      </a:r>
                    </a:p>
                    <a:p>
                      <a:pPr algn="ctr" fontAlgn="ctr"/>
                      <a:r>
                        <a:rPr lang="ja-JP" altLang="en-US" sz="800" u="none" strike="noStrike" dirty="0">
                          <a:effectLst/>
                          <a:latin typeface="Meiryo UI" panose="020B0604030504040204" pitchFamily="50" charset="-128"/>
                          <a:ea typeface="Meiryo UI" panose="020B0604030504040204" pitchFamily="50" charset="-128"/>
                        </a:rPr>
                        <a:t>月</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800" u="none" strike="noStrike" dirty="0">
                          <a:effectLst/>
                          <a:latin typeface="Meiryo UI" panose="020B0604030504040204" pitchFamily="50" charset="-128"/>
                          <a:ea typeface="Meiryo UI" panose="020B0604030504040204" pitchFamily="50" charset="-128"/>
                        </a:rPr>
                        <a:t>3</a:t>
                      </a:r>
                    </a:p>
                    <a:p>
                      <a:pPr algn="ctr" fontAlgn="ctr"/>
                      <a:r>
                        <a:rPr lang="ja-JP" altLang="en-US" sz="800" u="none" strike="noStrike" dirty="0">
                          <a:effectLst/>
                          <a:latin typeface="Meiryo UI" panose="020B0604030504040204" pitchFamily="50" charset="-128"/>
                          <a:ea typeface="Meiryo UI" panose="020B0604030504040204" pitchFamily="50" charset="-128"/>
                        </a:rPr>
                        <a:t>月</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500328474"/>
                  </a:ext>
                </a:extLst>
              </a:tr>
              <a:tr h="0">
                <a:tc gridSpan="2">
                  <a:txBody>
                    <a:bodyPr/>
                    <a:lstStyle/>
                    <a:p>
                      <a:pPr algn="ctr" fontAlgn="ct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(1)</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solidFill>
                      <a:schemeClr val="bg1">
                        <a:lumMod val="85000"/>
                      </a:schemeClr>
                    </a:solidFill>
                  </a:tcPr>
                </a:tc>
                <a:tc gridSpan="12">
                  <a:txBody>
                    <a:bodyPr/>
                    <a:lstStyle/>
                    <a:p>
                      <a:pPr algn="ctr" fontAlgn="ctr"/>
                      <a:r>
                        <a:rPr lang="ja-JP" altLang="en-US" sz="800" b="1" i="0" u="none" strike="noStrike" dirty="0">
                          <a:solidFill>
                            <a:srgbClr val="FF0000"/>
                          </a:solidFill>
                          <a:effectLst/>
                          <a:latin typeface="Meiryo UI" panose="020B0604030504040204" pitchFamily="50" charset="-128"/>
                          <a:ea typeface="Meiryo UI" panose="020B0604030504040204" pitchFamily="50" charset="-128"/>
                        </a:rPr>
                        <a:t>６円</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1E60F"/>
                    </a:solidFill>
                  </a:tcPr>
                </a:tc>
                <a:tc hMerge="1">
                  <a:txBody>
                    <a:bodyPr/>
                    <a:lstStyle/>
                    <a:p>
                      <a:pPr algn="ctr"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tc>
                <a:tc hMerge="1">
                  <a:txBody>
                    <a:bodyPr/>
                    <a:lstStyle/>
                    <a:p>
                      <a:pPr algn="ctr"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tc>
                <a:tc hMerge="1">
                  <a:txBody>
                    <a:bodyPr/>
                    <a:lstStyle/>
                    <a:p>
                      <a:pPr algn="ctr"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tc>
                <a:tc hMerge="1">
                  <a:txBody>
                    <a:bodyPr/>
                    <a:lstStyle/>
                    <a:p>
                      <a:pPr algn="ctr"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tc>
                <a:tc hMerge="1">
                  <a:txBody>
                    <a:bodyPr/>
                    <a:lstStyle/>
                    <a:p>
                      <a:pPr algn="ctr"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solidFill>
                      <a:srgbClr val="FFC000"/>
                    </a:solidFill>
                  </a:tcPr>
                </a:tc>
                <a:tc hMerge="1">
                  <a:txBody>
                    <a:bodyPr/>
                    <a:lstStyle/>
                    <a:p>
                      <a:pPr algn="ctr"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tc>
                <a:tc hMerge="1">
                  <a:txBody>
                    <a:bodyPr/>
                    <a:lstStyle/>
                    <a:p>
                      <a:pPr algn="ctr"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tc>
                <a:tc hMerge="1">
                  <a:txBody>
                    <a:bodyPr/>
                    <a:lstStyle/>
                    <a:p>
                      <a:pPr algn="ctr"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tc>
                <a:tc hMerge="1">
                  <a:txBody>
                    <a:bodyPr/>
                    <a:lstStyle/>
                    <a:p>
                      <a:pPr algn="ctr"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tc>
                <a:tc hMerge="1">
                  <a:txBody>
                    <a:bodyPr/>
                    <a:lstStyle/>
                    <a:p>
                      <a:pPr algn="ctr"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tc>
                <a:tc hMerge="1">
                  <a:txBody>
                    <a:bodyPr/>
                    <a:lstStyle/>
                    <a:p>
                      <a:pPr algn="ctr"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tc>
                <a:extLst>
                  <a:ext uri="{0D108BD9-81ED-4DB2-BD59-A6C34878D82A}">
                    <a16:rowId xmlns:a16="http://schemas.microsoft.com/office/drawing/2014/main" val="4086311702"/>
                  </a:ext>
                </a:extLst>
              </a:tr>
              <a:tr h="228600">
                <a:tc rowSpan="3">
                  <a:txBody>
                    <a:bodyPr/>
                    <a:lstStyle/>
                    <a:p>
                      <a:pPr algn="ctr" fontAlgn="ct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(2)</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前年</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fontAlgn="ctr"/>
                      <a:r>
                        <a:rPr lang="en-US" altLang="ja-JP" sz="800" u="none" strike="noStrike" dirty="0">
                          <a:effectLst/>
                          <a:latin typeface="Meiryo UI" panose="020B0604030504040204" pitchFamily="50" charset="-128"/>
                          <a:ea typeface="Meiryo UI" panose="020B0604030504040204" pitchFamily="50" charset="-128"/>
                        </a:rPr>
                        <a:t>5</a:t>
                      </a:r>
                    </a:p>
                    <a:p>
                      <a:pPr algn="ctr" fontAlgn="ctr"/>
                      <a:r>
                        <a:rPr lang="ja-JP" altLang="en-US" sz="800" u="none" strike="noStrike" dirty="0">
                          <a:effectLst/>
                          <a:latin typeface="Meiryo UI" panose="020B0604030504040204" pitchFamily="50" charset="-128"/>
                          <a:ea typeface="Meiryo UI" panose="020B0604030504040204" pitchFamily="50" charset="-128"/>
                        </a:rPr>
                        <a:t>円</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800" u="none" strike="noStrike" dirty="0">
                          <a:effectLst/>
                          <a:latin typeface="Meiryo UI" panose="020B0604030504040204" pitchFamily="50" charset="-128"/>
                          <a:ea typeface="Meiryo UI" panose="020B0604030504040204" pitchFamily="50" charset="-128"/>
                        </a:rPr>
                        <a:t>4</a:t>
                      </a:r>
                    </a:p>
                    <a:p>
                      <a:pPr algn="ctr" fontAlgn="ctr"/>
                      <a:r>
                        <a:rPr lang="ja-JP" altLang="en-US" sz="800" u="none" strike="noStrike" dirty="0">
                          <a:effectLst/>
                          <a:latin typeface="Meiryo UI" panose="020B0604030504040204" pitchFamily="50" charset="-128"/>
                          <a:ea typeface="Meiryo UI" panose="020B0604030504040204" pitchFamily="50" charset="-128"/>
                        </a:rPr>
                        <a:t>円</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800" u="none" strike="noStrike" dirty="0">
                          <a:effectLst/>
                          <a:latin typeface="Meiryo UI" panose="020B0604030504040204" pitchFamily="50" charset="-128"/>
                          <a:ea typeface="Meiryo UI" panose="020B0604030504040204" pitchFamily="50" charset="-128"/>
                        </a:rPr>
                        <a:t>5</a:t>
                      </a:r>
                    </a:p>
                    <a:p>
                      <a:pPr algn="ctr" fontAlgn="ctr"/>
                      <a:r>
                        <a:rPr lang="ja-JP" altLang="en-US" sz="800" u="none" strike="noStrike" dirty="0">
                          <a:effectLst/>
                          <a:latin typeface="Meiryo UI" panose="020B0604030504040204" pitchFamily="50" charset="-128"/>
                          <a:ea typeface="Meiryo UI" panose="020B0604030504040204" pitchFamily="50" charset="-128"/>
                        </a:rPr>
                        <a:t>円</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800" u="none" strike="noStrike" dirty="0">
                          <a:effectLst/>
                          <a:latin typeface="Meiryo UI" panose="020B0604030504040204" pitchFamily="50" charset="-128"/>
                          <a:ea typeface="Meiryo UI" panose="020B0604030504040204" pitchFamily="50" charset="-128"/>
                        </a:rPr>
                        <a:t>6</a:t>
                      </a:r>
                    </a:p>
                    <a:p>
                      <a:pPr algn="ctr" fontAlgn="ctr"/>
                      <a:r>
                        <a:rPr lang="ja-JP" altLang="en-US" sz="800" u="none" strike="noStrike" dirty="0">
                          <a:effectLst/>
                          <a:latin typeface="Meiryo UI" panose="020B0604030504040204" pitchFamily="50" charset="-128"/>
                          <a:ea typeface="Meiryo UI" panose="020B0604030504040204" pitchFamily="50" charset="-128"/>
                        </a:rPr>
                        <a:t>円</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800" u="none" strike="noStrike" dirty="0">
                          <a:effectLst/>
                          <a:latin typeface="Meiryo UI" panose="020B0604030504040204" pitchFamily="50" charset="-128"/>
                          <a:ea typeface="Meiryo UI" panose="020B0604030504040204" pitchFamily="50" charset="-128"/>
                        </a:rPr>
                        <a:t>7</a:t>
                      </a:r>
                    </a:p>
                    <a:p>
                      <a:pPr algn="ctr" fontAlgn="ctr"/>
                      <a:r>
                        <a:rPr lang="ja-JP" altLang="en-US" sz="800" u="none" strike="noStrike" dirty="0">
                          <a:effectLst/>
                          <a:latin typeface="Meiryo UI" panose="020B0604030504040204" pitchFamily="50" charset="-128"/>
                          <a:ea typeface="Meiryo UI" panose="020B0604030504040204" pitchFamily="50" charset="-128"/>
                        </a:rPr>
                        <a:t>円</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800" u="none" strike="noStrike" dirty="0">
                          <a:effectLst/>
                          <a:latin typeface="Meiryo UI" panose="020B0604030504040204" pitchFamily="50" charset="-128"/>
                          <a:ea typeface="Meiryo UI" panose="020B0604030504040204" pitchFamily="50" charset="-128"/>
                        </a:rPr>
                        <a:t>6</a:t>
                      </a:r>
                    </a:p>
                    <a:p>
                      <a:pPr algn="ctr" fontAlgn="ctr"/>
                      <a:r>
                        <a:rPr lang="ja-JP" altLang="en-US" sz="800" u="none" strike="noStrike" dirty="0">
                          <a:effectLst/>
                          <a:latin typeface="Meiryo UI" panose="020B0604030504040204" pitchFamily="50" charset="-128"/>
                          <a:ea typeface="Meiryo UI" panose="020B0604030504040204" pitchFamily="50" charset="-128"/>
                        </a:rPr>
                        <a:t>円</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1E60F"/>
                    </a:solidFill>
                  </a:tcPr>
                </a:tc>
                <a:tc>
                  <a:txBody>
                    <a:bodyPr/>
                    <a:lstStyle/>
                    <a:p>
                      <a:pPr algn="ctr" fontAlgn="ctr"/>
                      <a:r>
                        <a:rPr lang="en-US" altLang="ja-JP" sz="800" u="none" strike="noStrike" dirty="0">
                          <a:effectLst/>
                          <a:latin typeface="Meiryo UI" panose="020B0604030504040204" pitchFamily="50" charset="-128"/>
                          <a:ea typeface="Meiryo UI" panose="020B0604030504040204" pitchFamily="50" charset="-128"/>
                        </a:rPr>
                        <a:t>5</a:t>
                      </a:r>
                    </a:p>
                    <a:p>
                      <a:pPr algn="ctr" fontAlgn="ctr"/>
                      <a:r>
                        <a:rPr lang="ja-JP" altLang="en-US" sz="800" u="none" strike="noStrike" dirty="0">
                          <a:effectLst/>
                          <a:latin typeface="Meiryo UI" panose="020B0604030504040204" pitchFamily="50" charset="-128"/>
                          <a:ea typeface="Meiryo UI" panose="020B0604030504040204" pitchFamily="50" charset="-128"/>
                        </a:rPr>
                        <a:t>円</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800" u="none" strike="noStrike" dirty="0">
                          <a:effectLst/>
                          <a:latin typeface="Meiryo UI" panose="020B0604030504040204" pitchFamily="50" charset="-128"/>
                          <a:ea typeface="Meiryo UI" panose="020B0604030504040204" pitchFamily="50" charset="-128"/>
                        </a:rPr>
                        <a:t>4</a:t>
                      </a:r>
                    </a:p>
                    <a:p>
                      <a:pPr algn="ctr" fontAlgn="ctr"/>
                      <a:r>
                        <a:rPr lang="ja-JP" altLang="en-US" sz="800" u="none" strike="noStrike" dirty="0">
                          <a:effectLst/>
                          <a:latin typeface="Meiryo UI" panose="020B0604030504040204" pitchFamily="50" charset="-128"/>
                          <a:ea typeface="Meiryo UI" panose="020B0604030504040204" pitchFamily="50" charset="-128"/>
                        </a:rPr>
                        <a:t>円</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800" u="none" strike="noStrike" dirty="0">
                          <a:effectLst/>
                          <a:latin typeface="Meiryo UI" panose="020B0604030504040204" pitchFamily="50" charset="-128"/>
                          <a:ea typeface="Meiryo UI" panose="020B0604030504040204" pitchFamily="50" charset="-128"/>
                        </a:rPr>
                        <a:t>7</a:t>
                      </a:r>
                    </a:p>
                    <a:p>
                      <a:pPr algn="ctr" fontAlgn="ctr"/>
                      <a:r>
                        <a:rPr lang="ja-JP" altLang="en-US" sz="800" u="none" strike="noStrike" dirty="0">
                          <a:effectLst/>
                          <a:latin typeface="Meiryo UI" panose="020B0604030504040204" pitchFamily="50" charset="-128"/>
                          <a:ea typeface="Meiryo UI" panose="020B0604030504040204" pitchFamily="50" charset="-128"/>
                        </a:rPr>
                        <a:t>円</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800" u="none" strike="noStrike" dirty="0">
                          <a:effectLst/>
                          <a:latin typeface="Meiryo UI" panose="020B0604030504040204" pitchFamily="50" charset="-128"/>
                          <a:ea typeface="Meiryo UI" panose="020B0604030504040204" pitchFamily="50" charset="-128"/>
                        </a:rPr>
                        <a:t>8</a:t>
                      </a:r>
                    </a:p>
                    <a:p>
                      <a:pPr algn="ctr" fontAlgn="ctr"/>
                      <a:r>
                        <a:rPr lang="ja-JP" altLang="en-US" sz="800" u="none" strike="noStrike" dirty="0">
                          <a:effectLst/>
                          <a:latin typeface="Meiryo UI" panose="020B0604030504040204" pitchFamily="50" charset="-128"/>
                          <a:ea typeface="Meiryo UI" panose="020B0604030504040204" pitchFamily="50" charset="-128"/>
                        </a:rPr>
                        <a:t>円</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800" u="none" strike="noStrike" dirty="0">
                          <a:effectLst/>
                          <a:latin typeface="Meiryo UI" panose="020B0604030504040204" pitchFamily="50" charset="-128"/>
                          <a:ea typeface="Meiryo UI" panose="020B0604030504040204" pitchFamily="50" charset="-128"/>
                        </a:rPr>
                        <a:t>7</a:t>
                      </a:r>
                    </a:p>
                    <a:p>
                      <a:pPr algn="ctr" fontAlgn="ctr"/>
                      <a:r>
                        <a:rPr lang="ja-JP" altLang="en-US" sz="800" u="none" strike="noStrike" dirty="0">
                          <a:effectLst/>
                          <a:latin typeface="Meiryo UI" panose="020B0604030504040204" pitchFamily="50" charset="-128"/>
                          <a:ea typeface="Meiryo UI" panose="020B0604030504040204" pitchFamily="50" charset="-128"/>
                        </a:rPr>
                        <a:t>円</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800" u="none" strike="noStrike" dirty="0">
                          <a:effectLst/>
                          <a:latin typeface="Meiryo UI" panose="020B0604030504040204" pitchFamily="50" charset="-128"/>
                          <a:ea typeface="Meiryo UI" panose="020B0604030504040204" pitchFamily="50" charset="-128"/>
                        </a:rPr>
                        <a:t>5</a:t>
                      </a:r>
                    </a:p>
                    <a:p>
                      <a:pPr algn="ctr" fontAlgn="ctr"/>
                      <a:r>
                        <a:rPr lang="ja-JP" altLang="en-US" sz="800" u="none" strike="noStrike" dirty="0">
                          <a:effectLst/>
                          <a:latin typeface="Meiryo UI" panose="020B0604030504040204" pitchFamily="50" charset="-128"/>
                          <a:ea typeface="Meiryo UI" panose="020B0604030504040204" pitchFamily="50" charset="-128"/>
                        </a:rPr>
                        <a:t>円</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181197598"/>
                  </a:ext>
                </a:extLst>
              </a:tr>
              <a:tr h="228600">
                <a:tc vMerge="1">
                  <a:txBody>
                    <a:bodyPr/>
                    <a:lstStyle/>
                    <a:p>
                      <a:pPr algn="ctr"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solidFill>
                      <a:schemeClr val="bg1">
                        <a:lumMod val="85000"/>
                      </a:schemeClr>
                    </a:solidFill>
                  </a:tcPr>
                </a:tc>
                <a:tc>
                  <a:txBody>
                    <a:bodyPr/>
                    <a:lstStyle/>
                    <a:p>
                      <a:pPr algn="ctr"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当年</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fontAlgn="ctr"/>
                      <a:r>
                        <a:rPr lang="en-US" altLang="ja-JP" sz="800" u="none" strike="noStrike" dirty="0">
                          <a:effectLst/>
                          <a:latin typeface="Meiryo UI" panose="020B0604030504040204" pitchFamily="50" charset="-128"/>
                          <a:ea typeface="Meiryo UI" panose="020B0604030504040204" pitchFamily="50" charset="-128"/>
                        </a:rPr>
                        <a:t>5</a:t>
                      </a:r>
                    </a:p>
                    <a:p>
                      <a:pPr algn="ctr" fontAlgn="ctr"/>
                      <a:r>
                        <a:rPr lang="ja-JP" altLang="en-US" sz="800" u="none" strike="noStrike" dirty="0">
                          <a:effectLst/>
                          <a:latin typeface="Meiryo UI" panose="020B0604030504040204" pitchFamily="50" charset="-128"/>
                          <a:ea typeface="Meiryo UI" panose="020B0604030504040204" pitchFamily="50" charset="-128"/>
                        </a:rPr>
                        <a:t>円</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800" u="none" strike="noStrike" dirty="0">
                          <a:effectLst/>
                          <a:latin typeface="Meiryo UI" panose="020B0604030504040204" pitchFamily="50" charset="-128"/>
                          <a:ea typeface="Meiryo UI" panose="020B0604030504040204" pitchFamily="50" charset="-128"/>
                        </a:rPr>
                        <a:t>4</a:t>
                      </a:r>
                    </a:p>
                    <a:p>
                      <a:pPr algn="ctr" fontAlgn="ctr"/>
                      <a:r>
                        <a:rPr lang="ja-JP" altLang="en-US" sz="800" u="none" strike="noStrike" dirty="0">
                          <a:effectLst/>
                          <a:latin typeface="Meiryo UI" panose="020B0604030504040204" pitchFamily="50" charset="-128"/>
                          <a:ea typeface="Meiryo UI" panose="020B0604030504040204" pitchFamily="50" charset="-128"/>
                        </a:rPr>
                        <a:t>円</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800" u="none" strike="noStrike" dirty="0">
                          <a:solidFill>
                            <a:schemeClr val="tx1"/>
                          </a:solidFill>
                          <a:effectLst/>
                          <a:latin typeface="Meiryo UI" panose="020B0604030504040204" pitchFamily="50" charset="-128"/>
                          <a:ea typeface="Meiryo UI" panose="020B0604030504040204" pitchFamily="50" charset="-128"/>
                        </a:rPr>
                        <a:t>7</a:t>
                      </a:r>
                    </a:p>
                    <a:p>
                      <a:pPr algn="ctr"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円</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800" u="none" strike="noStrike" dirty="0">
                          <a:effectLst/>
                          <a:latin typeface="Meiryo UI" panose="020B0604030504040204" pitchFamily="50" charset="-128"/>
                          <a:ea typeface="Meiryo UI" panose="020B0604030504040204" pitchFamily="50" charset="-128"/>
                        </a:rPr>
                        <a:t>6</a:t>
                      </a:r>
                    </a:p>
                    <a:p>
                      <a:pPr algn="ctr" fontAlgn="ctr"/>
                      <a:r>
                        <a:rPr lang="ja-JP" altLang="en-US" sz="800" u="none" strike="noStrike" dirty="0">
                          <a:effectLst/>
                          <a:latin typeface="Meiryo UI" panose="020B0604030504040204" pitchFamily="50" charset="-128"/>
                          <a:ea typeface="Meiryo UI" panose="020B0604030504040204" pitchFamily="50" charset="-128"/>
                        </a:rPr>
                        <a:t>円</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800" u="none" strike="noStrike" dirty="0">
                          <a:effectLst/>
                          <a:latin typeface="Meiryo UI" panose="020B0604030504040204" pitchFamily="50" charset="-128"/>
                          <a:ea typeface="Meiryo UI" panose="020B0604030504040204" pitchFamily="50" charset="-128"/>
                        </a:rPr>
                        <a:t>7</a:t>
                      </a:r>
                    </a:p>
                    <a:p>
                      <a:pPr algn="ctr" fontAlgn="ctr"/>
                      <a:r>
                        <a:rPr lang="ja-JP" altLang="en-US" sz="800" u="none" strike="noStrike" dirty="0">
                          <a:effectLst/>
                          <a:latin typeface="Meiryo UI" panose="020B0604030504040204" pitchFamily="50" charset="-128"/>
                          <a:ea typeface="Meiryo UI" panose="020B0604030504040204" pitchFamily="50" charset="-128"/>
                        </a:rPr>
                        <a:t>円</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800" u="none" strike="noStrike" dirty="0">
                          <a:solidFill>
                            <a:schemeClr val="tx1"/>
                          </a:solidFill>
                          <a:effectLst/>
                          <a:latin typeface="Meiryo UI" panose="020B0604030504040204" pitchFamily="50" charset="-128"/>
                          <a:ea typeface="Meiryo UI" panose="020B0604030504040204" pitchFamily="50" charset="-128"/>
                        </a:rPr>
                        <a:t>7</a:t>
                      </a:r>
                    </a:p>
                    <a:p>
                      <a:pPr algn="ctr" fontAlgn="ctr"/>
                      <a:r>
                        <a:rPr lang="ja-JP" altLang="en-US" sz="800" u="none" strike="noStrike" dirty="0">
                          <a:solidFill>
                            <a:schemeClr val="tx1"/>
                          </a:solidFill>
                          <a:effectLst/>
                          <a:latin typeface="Meiryo UI" panose="020B0604030504040204" pitchFamily="50" charset="-128"/>
                          <a:ea typeface="Meiryo UI" panose="020B0604030504040204" pitchFamily="50" charset="-128"/>
                        </a:rPr>
                        <a:t>円</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1E60F"/>
                    </a:solidFill>
                  </a:tcPr>
                </a:tc>
                <a:tc>
                  <a:txBody>
                    <a:bodyPr/>
                    <a:lstStyle/>
                    <a:p>
                      <a:pPr algn="ctr" fontAlgn="ct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85000"/>
                      </a:schemeClr>
                    </a:solidFill>
                  </a:tcPr>
                </a:tc>
                <a:tc>
                  <a:txBody>
                    <a:bodyPr/>
                    <a:lstStyle/>
                    <a:p>
                      <a:pPr algn="ctr" fontAlgn="ct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85000"/>
                      </a:schemeClr>
                    </a:solidFill>
                  </a:tcPr>
                </a:tc>
                <a:tc>
                  <a:txBody>
                    <a:bodyPr/>
                    <a:lstStyle/>
                    <a:p>
                      <a:pPr algn="ctr" fontAlgn="ct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85000"/>
                      </a:schemeClr>
                    </a:solidFill>
                  </a:tcPr>
                </a:tc>
                <a:tc>
                  <a:txBody>
                    <a:bodyPr/>
                    <a:lstStyle/>
                    <a:p>
                      <a:pPr algn="ctr" fontAlgn="ct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85000"/>
                      </a:schemeClr>
                    </a:solidFill>
                  </a:tcPr>
                </a:tc>
                <a:tc>
                  <a:txBody>
                    <a:bodyPr/>
                    <a:lstStyle/>
                    <a:p>
                      <a:pPr algn="ctr" fontAlgn="ct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85000"/>
                      </a:schemeClr>
                    </a:solidFill>
                  </a:tcPr>
                </a:tc>
                <a:tc>
                  <a:txBody>
                    <a:bodyPr/>
                    <a:lstStyle/>
                    <a:p>
                      <a:pPr algn="ctr" fontAlgn="ct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684322466"/>
                  </a:ext>
                </a:extLst>
              </a:tr>
              <a:tr h="228600">
                <a:tc vMerge="1">
                  <a:txBody>
                    <a:bodyPr/>
                    <a:lstStyle/>
                    <a:p>
                      <a:pPr algn="ctr" fontAlgn="ctr"/>
                      <a:endParaRPr lang="ja-JP" altLang="en-US" sz="7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solidFill>
                      <a:schemeClr val="bg1">
                        <a:lumMod val="85000"/>
                      </a:schemeClr>
                    </a:solidFill>
                  </a:tcPr>
                </a:tc>
                <a:tc>
                  <a:txBody>
                    <a:bodyPr/>
                    <a:lstStyle/>
                    <a:p>
                      <a:pPr algn="ctr" fontAlgn="ctr"/>
                      <a:r>
                        <a:rPr lang="ja-JP" altLang="en-US" sz="800" b="1" i="0" u="none" strike="noStrike" dirty="0">
                          <a:solidFill>
                            <a:srgbClr val="000000"/>
                          </a:solidFill>
                          <a:effectLst/>
                          <a:latin typeface="Meiryo UI" panose="020B0604030504040204" pitchFamily="50" charset="-128"/>
                          <a:ea typeface="Meiryo UI" panose="020B0604030504040204" pitchFamily="50" charset="-128"/>
                        </a:rPr>
                        <a:t>差</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fontAlgn="ctr"/>
                      <a:r>
                        <a:rPr lang="en-US" altLang="ja-JP" sz="800" b="1" i="0" u="none" strike="noStrike" dirty="0">
                          <a:solidFill>
                            <a:srgbClr val="000000"/>
                          </a:solidFill>
                          <a:effectLst/>
                          <a:latin typeface="Meiryo UI" panose="020B0604030504040204" pitchFamily="50" charset="-128"/>
                          <a:ea typeface="Meiryo UI" panose="020B0604030504040204" pitchFamily="50" charset="-128"/>
                        </a:rPr>
                        <a:t>0</a:t>
                      </a:r>
                    </a:p>
                    <a:p>
                      <a:pPr algn="ctr" fontAlgn="ctr"/>
                      <a:r>
                        <a:rPr lang="ja-JP" altLang="en-US" sz="800" b="1" i="0" u="none" strike="noStrike" dirty="0">
                          <a:solidFill>
                            <a:srgbClr val="000000"/>
                          </a:solidFill>
                          <a:effectLst/>
                          <a:latin typeface="Meiryo UI" panose="020B0604030504040204" pitchFamily="50" charset="-128"/>
                          <a:ea typeface="Meiryo UI" panose="020B0604030504040204" pitchFamily="50" charset="-128"/>
                        </a:rPr>
                        <a:t>円</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914354" rtl="0" eaLnBrk="1" fontAlgn="ctr"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0</a:t>
                      </a:r>
                    </a:p>
                    <a:p>
                      <a:pPr marL="0" marR="0" lvl="0" indent="0" algn="ctr" defTabSz="914354" rtl="0" eaLnBrk="1" fontAlgn="ctr"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円</a:t>
                      </a:r>
                      <a:endParaRPr lang="ja-JP" altLang="en-US" sz="800" b="1"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914354" rtl="0" eaLnBrk="1" fontAlgn="ctr"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rPr>
                        <a:t>2</a:t>
                      </a:r>
                    </a:p>
                    <a:p>
                      <a:pPr marL="0" marR="0" lvl="0" indent="0" algn="ctr" defTabSz="914354" rtl="0" eaLnBrk="1" fontAlgn="ctr"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rPr>
                        <a:t>円</a:t>
                      </a:r>
                      <a:endParaRPr lang="ja-JP" altLang="en-US" sz="800" b="1"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914354" rtl="0" eaLnBrk="1" fontAlgn="ctr"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0</a:t>
                      </a:r>
                    </a:p>
                    <a:p>
                      <a:pPr marL="0" marR="0" lvl="0" indent="0" algn="ctr" defTabSz="914354" rtl="0" eaLnBrk="1" fontAlgn="ctr"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円</a:t>
                      </a:r>
                      <a:endParaRPr lang="ja-JP" altLang="en-US" sz="800" b="1"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914354" rtl="0" eaLnBrk="1" fontAlgn="ctr"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0</a:t>
                      </a:r>
                    </a:p>
                    <a:p>
                      <a:pPr marL="0" marR="0" lvl="0" indent="0" algn="ctr" defTabSz="914354" rtl="0" eaLnBrk="1" fontAlgn="ctr"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円</a:t>
                      </a:r>
                      <a:endParaRPr lang="ja-JP" altLang="en-US" sz="800" b="1"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914354" rtl="0" eaLnBrk="1" fontAlgn="ctr"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1</a:t>
                      </a:r>
                    </a:p>
                    <a:p>
                      <a:pPr marL="0" marR="0" lvl="0" indent="0" algn="ctr" defTabSz="914354" rtl="0" eaLnBrk="1" fontAlgn="ctr"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円</a:t>
                      </a:r>
                      <a:endParaRPr lang="ja-JP" altLang="en-US" sz="800" b="1" i="0" u="none" strike="noStrike" dirty="0">
                        <a:solidFill>
                          <a:srgbClr val="FF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F1E60F"/>
                    </a:solidFill>
                  </a:tcPr>
                </a:tc>
                <a:tc>
                  <a:txBody>
                    <a:bodyPr/>
                    <a:lstStyle/>
                    <a:p>
                      <a:pPr marL="0" marR="0" lvl="0" indent="0" algn="ctr" defTabSz="914354" rtl="0" eaLnBrk="1" fontAlgn="ctr"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a:t>
                      </a:r>
                      <a:endParaRPr lang="ja-JP" altLang="en-US" sz="800" b="1"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85000"/>
                      </a:schemeClr>
                    </a:solidFill>
                  </a:tcPr>
                </a:tc>
                <a:tc>
                  <a:txBody>
                    <a:bodyPr/>
                    <a:lstStyle/>
                    <a:p>
                      <a:pPr marL="0" marR="0" lvl="0" indent="0" algn="ctr" defTabSz="914354" rtl="0" eaLnBrk="1" fontAlgn="ctr"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lang="ja-JP" altLang="en-US" sz="800" b="1"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85000"/>
                      </a:schemeClr>
                    </a:solidFill>
                  </a:tcPr>
                </a:tc>
                <a:tc>
                  <a:txBody>
                    <a:bodyPr/>
                    <a:lstStyle/>
                    <a:p>
                      <a:pPr marL="0" marR="0" lvl="0" indent="0" algn="ctr" defTabSz="914354" rtl="0" eaLnBrk="1" fontAlgn="ctr"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lang="ja-JP" altLang="en-US" sz="800" b="1"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85000"/>
                      </a:schemeClr>
                    </a:solidFill>
                  </a:tcPr>
                </a:tc>
                <a:tc>
                  <a:txBody>
                    <a:bodyPr/>
                    <a:lstStyle/>
                    <a:p>
                      <a:pPr marL="0" marR="0" lvl="0" indent="0" algn="ctr" defTabSz="914354" rtl="0" eaLnBrk="1" fontAlgn="ctr"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lang="ja-JP" altLang="en-US" sz="800" b="1"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85000"/>
                      </a:schemeClr>
                    </a:solidFill>
                  </a:tcPr>
                </a:tc>
                <a:tc>
                  <a:txBody>
                    <a:bodyPr/>
                    <a:lstStyle/>
                    <a:p>
                      <a:pPr marL="0" marR="0" lvl="0" indent="0" algn="ctr" defTabSz="914354" rtl="0" eaLnBrk="1" fontAlgn="ctr"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lang="ja-JP" altLang="en-US" sz="800" b="1"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85000"/>
                      </a:schemeClr>
                    </a:solidFill>
                  </a:tcPr>
                </a:tc>
                <a:tc>
                  <a:txBody>
                    <a:bodyPr/>
                    <a:lstStyle/>
                    <a:p>
                      <a:pPr marL="0" marR="0" lvl="0" indent="0" algn="ctr" defTabSz="914354" rtl="0" eaLnBrk="1" fontAlgn="ctr"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lang="ja-JP" altLang="en-US" sz="800" b="1"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415704988"/>
                  </a:ext>
                </a:extLst>
              </a:tr>
            </a:tbl>
          </a:graphicData>
        </a:graphic>
      </p:graphicFrame>
      <p:sp>
        <p:nvSpPr>
          <p:cNvPr id="14" name="テキスト ボックス 13">
            <a:extLst>
              <a:ext uri="{FF2B5EF4-FFF2-40B4-BE49-F238E27FC236}">
                <a16:creationId xmlns:a16="http://schemas.microsoft.com/office/drawing/2014/main" id="{4021DB8E-D989-4900-B952-070EA9FFAD7D}"/>
              </a:ext>
            </a:extLst>
          </p:cNvPr>
          <p:cNvSpPr txBox="1"/>
          <p:nvPr/>
        </p:nvSpPr>
        <p:spPr>
          <a:xfrm>
            <a:off x="266365" y="4360660"/>
            <a:ext cx="2989029" cy="583423"/>
          </a:xfrm>
          <a:prstGeom prst="rect">
            <a:avLst/>
          </a:prstGeom>
          <a:solidFill>
            <a:srgbClr val="D5E5F7"/>
          </a:solidFill>
        </p:spPr>
        <p:txBody>
          <a:bodyPr wrap="square" lIns="36000" tIns="36000" rIns="36000" bIns="0" rtlCol="0" anchor="ctr">
            <a:noAutofit/>
          </a:bodyPr>
          <a:lstStyle/>
          <a:p>
            <a:pPr algn="ctr"/>
            <a:r>
              <a:rPr lang="en-US" altLang="ja-JP" sz="1050" b="1" dirty="0">
                <a:solidFill>
                  <a:schemeClr val="bg2">
                    <a:lumMod val="50000"/>
                  </a:schemeClr>
                </a:solidFill>
                <a:latin typeface="Meiryo UI" panose="020B0604030504040204" pitchFamily="50" charset="-128"/>
                <a:ea typeface="Meiryo UI" panose="020B0604030504040204" pitchFamily="50" charset="-128"/>
              </a:rPr>
              <a:t>7</a:t>
            </a:r>
            <a:r>
              <a:rPr lang="ja-JP" altLang="en-US" sz="1050" b="1" dirty="0">
                <a:solidFill>
                  <a:schemeClr val="bg2">
                    <a:lumMod val="50000"/>
                  </a:schemeClr>
                </a:solidFill>
                <a:latin typeface="Meiryo UI" panose="020B0604030504040204" pitchFamily="50" charset="-128"/>
                <a:ea typeface="Meiryo UI" panose="020B0604030504040204" pitchFamily="50" charset="-128"/>
              </a:rPr>
              <a:t>円</a:t>
            </a:r>
            <a:r>
              <a:rPr lang="en-US" altLang="ja-JP" sz="1050" b="1" dirty="0">
                <a:solidFill>
                  <a:schemeClr val="bg2">
                    <a:lumMod val="50000"/>
                  </a:schemeClr>
                </a:solidFill>
                <a:latin typeface="Meiryo UI" panose="020B0604030504040204" pitchFamily="50" charset="-128"/>
                <a:ea typeface="Meiryo UI" panose="020B0604030504040204" pitchFamily="50" charset="-128"/>
              </a:rPr>
              <a:t>/kWh</a:t>
            </a:r>
            <a:endParaRPr lang="en-US" altLang="ja-JP" sz="1050" b="1" dirty="0">
              <a:latin typeface="Meiryo UI" panose="020B0604030504040204" pitchFamily="50" charset="-128"/>
              <a:ea typeface="Meiryo UI" panose="020B0604030504040204" pitchFamily="50" charset="-128"/>
            </a:endParaRPr>
          </a:p>
          <a:p>
            <a:pPr algn="ctr"/>
            <a:r>
              <a:rPr lang="ja-JP" altLang="en-US" sz="1050" b="1" dirty="0">
                <a:latin typeface="Meiryo UI" panose="020B0604030504040204" pitchFamily="50" charset="-128"/>
                <a:ea typeface="Meiryo UI" panose="020B0604030504040204" pitchFamily="50" charset="-128"/>
              </a:rPr>
              <a:t>卸電力取引市場の参照価格</a:t>
            </a:r>
            <a:r>
              <a:rPr lang="en-US" altLang="ja-JP" sz="900" dirty="0">
                <a:latin typeface="Meiryo UI" panose="020B0604030504040204" pitchFamily="50" charset="-128"/>
                <a:ea typeface="Meiryo UI" panose="020B0604030504040204" pitchFamily="50" charset="-128"/>
              </a:rPr>
              <a:t>(</a:t>
            </a:r>
            <a:r>
              <a:rPr lang="ja-JP" altLang="en-US" sz="900" dirty="0">
                <a:latin typeface="Meiryo UI" panose="020B0604030504040204" pitchFamily="50" charset="-128"/>
                <a:ea typeface="Meiryo UI" panose="020B0604030504040204" pitchFamily="50" charset="-128"/>
              </a:rPr>
              <a:t>エリア・電源種別ごと</a:t>
            </a:r>
            <a:r>
              <a:rPr lang="en-US" altLang="ja-JP" sz="900" dirty="0">
                <a:latin typeface="Meiryo UI" panose="020B0604030504040204" pitchFamily="50" charset="-128"/>
                <a:ea typeface="Meiryo UI" panose="020B0604030504040204" pitchFamily="50" charset="-128"/>
              </a:rPr>
              <a:t>)</a:t>
            </a:r>
            <a:endParaRPr lang="en-US" altLang="ja-JP" sz="1050" b="1" dirty="0">
              <a:solidFill>
                <a:schemeClr val="bg2">
                  <a:lumMod val="50000"/>
                </a:schemeClr>
              </a:solidFill>
              <a:latin typeface="Meiryo UI" panose="020B0604030504040204" pitchFamily="50" charset="-128"/>
              <a:ea typeface="Meiryo UI" panose="020B0604030504040204" pitchFamily="50" charset="-128"/>
            </a:endParaRPr>
          </a:p>
          <a:p>
            <a:pPr algn="ctr"/>
            <a:r>
              <a:rPr lang="en-US" altLang="ja-JP" sz="1000" dirty="0">
                <a:latin typeface="Meiryo UI" panose="020B0604030504040204" pitchFamily="50" charset="-128"/>
                <a:ea typeface="Meiryo UI" panose="020B0604030504040204" pitchFamily="50" charset="-128"/>
              </a:rPr>
              <a:t>((1)</a:t>
            </a:r>
            <a:r>
              <a:rPr lang="zh-TW" altLang="en-US" sz="1000" dirty="0">
                <a:latin typeface="Meiryo UI" panose="020B0604030504040204" pitchFamily="50" charset="-128"/>
                <a:ea typeface="Meiryo UI" panose="020B0604030504040204" pitchFamily="50" charset="-128"/>
              </a:rPr>
              <a:t>前年度年間平均市場価格＋</a:t>
            </a:r>
            <a:r>
              <a:rPr lang="en-US" altLang="ja-JP" sz="1000" dirty="0">
                <a:latin typeface="Meiryo UI" panose="020B0604030504040204" pitchFamily="50" charset="-128"/>
                <a:ea typeface="Meiryo UI" panose="020B0604030504040204" pitchFamily="50" charset="-128"/>
              </a:rPr>
              <a:t>(2)</a:t>
            </a:r>
            <a:r>
              <a:rPr lang="ja-JP" altLang="en-US" sz="1000" dirty="0">
                <a:latin typeface="Meiryo UI" panose="020B0604030504040204" pitchFamily="50" charset="-128"/>
                <a:ea typeface="Meiryo UI" panose="020B0604030504040204" pitchFamily="50" charset="-128"/>
              </a:rPr>
              <a:t>当月</a:t>
            </a:r>
            <a:r>
              <a:rPr lang="zh-TW" altLang="en-US" sz="1000" dirty="0">
                <a:latin typeface="Meiryo UI" panose="020B0604030504040204" pitchFamily="50" charset="-128"/>
                <a:ea typeface="Meiryo UI" panose="020B0604030504040204" pitchFamily="50" charset="-128"/>
              </a:rPr>
              <a:t>補正価格</a:t>
            </a:r>
            <a:r>
              <a:rPr lang="en-US" altLang="ja-JP" sz="1000" dirty="0">
                <a:latin typeface="Meiryo UI" panose="020B0604030504040204" pitchFamily="50" charset="-128"/>
                <a:ea typeface="Meiryo UI" panose="020B0604030504040204" pitchFamily="50" charset="-128"/>
              </a:rPr>
              <a:t>)</a:t>
            </a:r>
            <a:endParaRPr lang="en-US" altLang="ja-JP" sz="900" dirty="0">
              <a:latin typeface="Meiryo UI" panose="020B0604030504040204" pitchFamily="50" charset="-128"/>
              <a:ea typeface="Meiryo UI" panose="020B0604030504040204" pitchFamily="50" charset="-128"/>
            </a:endParaRPr>
          </a:p>
        </p:txBody>
      </p:sp>
      <p:sp>
        <p:nvSpPr>
          <p:cNvPr id="18" name="テキスト ボックス 17">
            <a:extLst>
              <a:ext uri="{FF2B5EF4-FFF2-40B4-BE49-F238E27FC236}">
                <a16:creationId xmlns:a16="http://schemas.microsoft.com/office/drawing/2014/main" id="{D98E129D-2C54-4EE2-A9FD-88DFB38BD6E0}"/>
              </a:ext>
            </a:extLst>
          </p:cNvPr>
          <p:cNvSpPr txBox="1"/>
          <p:nvPr/>
        </p:nvSpPr>
        <p:spPr>
          <a:xfrm>
            <a:off x="277296" y="3235969"/>
            <a:ext cx="741144" cy="240449"/>
          </a:xfrm>
          <a:prstGeom prst="rect">
            <a:avLst/>
          </a:prstGeom>
          <a:solidFill>
            <a:srgbClr val="CCCCFF"/>
          </a:solidFill>
        </p:spPr>
        <p:txBody>
          <a:bodyPr wrap="square" lIns="0" tIns="0" rIns="0" bIns="0" rtlCol="0" anchor="ctr">
            <a:noAutofit/>
          </a:bodyPr>
          <a:lstStyle/>
          <a:p>
            <a:pPr algn="ctr"/>
            <a:r>
              <a:rPr lang="en-US" altLang="ja-JP" sz="1050" b="1" dirty="0">
                <a:solidFill>
                  <a:schemeClr val="tx2">
                    <a:lumMod val="60000"/>
                    <a:lumOff val="40000"/>
                  </a:schemeClr>
                </a:solidFill>
                <a:latin typeface="Meiryo UI" panose="020B0604030504040204" pitchFamily="50" charset="-128"/>
                <a:ea typeface="Meiryo UI" panose="020B0604030504040204" pitchFamily="50" charset="-128"/>
              </a:rPr>
              <a:t>10</a:t>
            </a:r>
            <a:r>
              <a:rPr lang="ja-JP" altLang="en-US" sz="1050" b="1" dirty="0">
                <a:solidFill>
                  <a:schemeClr val="tx2">
                    <a:lumMod val="60000"/>
                    <a:lumOff val="40000"/>
                  </a:schemeClr>
                </a:solidFill>
                <a:latin typeface="Meiryo UI" panose="020B0604030504040204" pitchFamily="50" charset="-128"/>
                <a:ea typeface="Meiryo UI" panose="020B0604030504040204" pitchFamily="50" charset="-128"/>
              </a:rPr>
              <a:t>円</a:t>
            </a:r>
            <a:r>
              <a:rPr lang="en-US" altLang="ja-JP" sz="1050" b="1" dirty="0">
                <a:solidFill>
                  <a:schemeClr val="tx2">
                    <a:lumMod val="60000"/>
                    <a:lumOff val="40000"/>
                  </a:schemeClr>
                </a:solidFill>
                <a:latin typeface="Meiryo UI" panose="020B0604030504040204" pitchFamily="50" charset="-128"/>
                <a:ea typeface="Meiryo UI" panose="020B0604030504040204" pitchFamily="50" charset="-128"/>
              </a:rPr>
              <a:t>/kWh</a:t>
            </a:r>
            <a:endParaRPr lang="en-US" altLang="ja-JP" sz="900" b="1" dirty="0">
              <a:solidFill>
                <a:schemeClr val="tx2">
                  <a:lumMod val="60000"/>
                  <a:lumOff val="40000"/>
                </a:schemeClr>
              </a:solidFill>
              <a:latin typeface="Meiryo UI" panose="020B0604030504040204" pitchFamily="50" charset="-128"/>
              <a:ea typeface="Meiryo UI" panose="020B0604030504040204" pitchFamily="50" charset="-128"/>
            </a:endParaRPr>
          </a:p>
        </p:txBody>
      </p:sp>
      <p:sp>
        <p:nvSpPr>
          <p:cNvPr id="19" name="テキスト ボックス 18">
            <a:extLst>
              <a:ext uri="{FF2B5EF4-FFF2-40B4-BE49-F238E27FC236}">
                <a16:creationId xmlns:a16="http://schemas.microsoft.com/office/drawing/2014/main" id="{2F4B5924-F068-48D8-B1C3-2F7097468875}"/>
              </a:ext>
            </a:extLst>
          </p:cNvPr>
          <p:cNvSpPr txBox="1"/>
          <p:nvPr/>
        </p:nvSpPr>
        <p:spPr>
          <a:xfrm>
            <a:off x="208742" y="4354392"/>
            <a:ext cx="996747" cy="197934"/>
          </a:xfrm>
          <a:prstGeom prst="rect">
            <a:avLst/>
          </a:prstGeom>
          <a:noFill/>
        </p:spPr>
        <p:txBody>
          <a:bodyPr wrap="square" lIns="36000" tIns="36000" rIns="36000" bIns="0" rtlCol="0" anchor="ctr">
            <a:spAutoFit/>
          </a:bodyPr>
          <a:lstStyle/>
          <a:p>
            <a:pPr algn="ctr"/>
            <a:r>
              <a:rPr lang="ja-JP" altLang="en-US" sz="1050" dirty="0">
                <a:latin typeface="Meiryo UI" panose="020B0604030504040204" pitchFamily="50" charset="-128"/>
                <a:ea typeface="Meiryo UI" panose="020B0604030504040204" pitchFamily="50" charset="-128"/>
              </a:rPr>
              <a:t>＜</a:t>
            </a:r>
            <a:r>
              <a:rPr lang="en-US" altLang="ja-JP" sz="1050" dirty="0">
                <a:latin typeface="Meiryo UI" panose="020B0604030504040204" pitchFamily="50" charset="-128"/>
                <a:ea typeface="Meiryo UI" panose="020B0604030504040204" pitchFamily="50" charset="-128"/>
              </a:rPr>
              <a:t>9</a:t>
            </a:r>
            <a:r>
              <a:rPr lang="ja-JP" altLang="en-US" sz="1050" dirty="0">
                <a:latin typeface="Meiryo UI" panose="020B0604030504040204" pitchFamily="50" charset="-128"/>
                <a:ea typeface="Meiryo UI" panose="020B0604030504040204" pitchFamily="50" charset="-128"/>
              </a:rPr>
              <a:t>月の場合＞</a:t>
            </a:r>
            <a:endParaRPr lang="en-US" altLang="ja-JP" sz="900" b="1" dirty="0">
              <a:latin typeface="Meiryo UI" panose="020B0604030504040204" pitchFamily="50" charset="-128"/>
              <a:ea typeface="Meiryo UI" panose="020B0604030504040204" pitchFamily="50" charset="-128"/>
            </a:endParaRPr>
          </a:p>
        </p:txBody>
      </p:sp>
      <p:sp>
        <p:nvSpPr>
          <p:cNvPr id="20" name="テキスト ボックス 19">
            <a:extLst>
              <a:ext uri="{FF2B5EF4-FFF2-40B4-BE49-F238E27FC236}">
                <a16:creationId xmlns:a16="http://schemas.microsoft.com/office/drawing/2014/main" id="{E3AFD6C8-09F0-4867-8428-15DD3EBAF1DD}"/>
              </a:ext>
            </a:extLst>
          </p:cNvPr>
          <p:cNvSpPr txBox="1"/>
          <p:nvPr/>
        </p:nvSpPr>
        <p:spPr>
          <a:xfrm>
            <a:off x="1007509" y="4999356"/>
            <a:ext cx="1683776" cy="153888"/>
          </a:xfrm>
          <a:prstGeom prst="rect">
            <a:avLst/>
          </a:prstGeom>
          <a:noFill/>
        </p:spPr>
        <p:txBody>
          <a:bodyPr wrap="square" lIns="0" tIns="0" rIns="0" bIns="0" rtlCol="0" anchor="ctr">
            <a:spAutoFit/>
          </a:bodyPr>
          <a:lstStyle/>
          <a:p>
            <a:pPr algn="ctr"/>
            <a:r>
              <a:rPr lang="ja-JP" altLang="en-US" sz="1000" u="sng" dirty="0">
                <a:latin typeface="Meiryo UI" panose="020B0604030504040204" pitchFamily="50" charset="-128"/>
                <a:ea typeface="Meiryo UI" panose="020B0604030504040204" pitchFamily="50" charset="-128"/>
              </a:rPr>
              <a:t>スポット・時間前市場</a:t>
            </a:r>
            <a:r>
              <a:rPr lang="en-US" altLang="ja-JP" sz="1000" u="sng" dirty="0">
                <a:latin typeface="Meiryo UI" panose="020B0604030504040204" pitchFamily="50" charset="-128"/>
                <a:ea typeface="Meiryo UI" panose="020B0604030504040204" pitchFamily="50" charset="-128"/>
              </a:rPr>
              <a:t>(</a:t>
            </a:r>
            <a:r>
              <a:rPr lang="ja-JP" altLang="en-US" sz="1000" u="sng" dirty="0">
                <a:latin typeface="Meiryo UI" panose="020B0604030504040204" pitchFamily="50" charset="-128"/>
                <a:ea typeface="Meiryo UI" panose="020B0604030504040204" pitchFamily="50" charset="-128"/>
              </a:rPr>
              <a:t>平均値</a:t>
            </a:r>
            <a:r>
              <a:rPr lang="en-US" altLang="ja-JP" sz="1000" u="sng" dirty="0">
                <a:latin typeface="Meiryo UI" panose="020B0604030504040204" pitchFamily="50" charset="-128"/>
                <a:ea typeface="Meiryo UI" panose="020B0604030504040204" pitchFamily="50" charset="-128"/>
              </a:rPr>
              <a:t>)</a:t>
            </a:r>
            <a:endParaRPr lang="en-US" altLang="ja-JP" sz="900" u="sng" dirty="0">
              <a:latin typeface="Meiryo UI" panose="020B0604030504040204" pitchFamily="50" charset="-128"/>
              <a:ea typeface="Meiryo UI" panose="020B0604030504040204" pitchFamily="50" charset="-128"/>
            </a:endParaRPr>
          </a:p>
        </p:txBody>
      </p:sp>
      <p:graphicFrame>
        <p:nvGraphicFramePr>
          <p:cNvPr id="21" name="表 20">
            <a:extLst>
              <a:ext uri="{FF2B5EF4-FFF2-40B4-BE49-F238E27FC236}">
                <a16:creationId xmlns:a16="http://schemas.microsoft.com/office/drawing/2014/main" id="{33EEC912-B45D-4BD6-90FE-A274617AFCE8}"/>
              </a:ext>
            </a:extLst>
          </p:cNvPr>
          <p:cNvGraphicFramePr>
            <a:graphicFrameLocks noGrp="1"/>
          </p:cNvGraphicFramePr>
          <p:nvPr>
            <p:extLst>
              <p:ext uri="{D42A27DB-BD31-4B8C-83A1-F6EECF244321}">
                <p14:modId xmlns:p14="http://schemas.microsoft.com/office/powerpoint/2010/main" val="4240354633"/>
              </p:ext>
            </p:extLst>
          </p:nvPr>
        </p:nvGraphicFramePr>
        <p:xfrm>
          <a:off x="3442041" y="5349014"/>
          <a:ext cx="1266751" cy="753600"/>
        </p:xfrm>
        <a:graphic>
          <a:graphicData uri="http://schemas.openxmlformats.org/drawingml/2006/table">
            <a:tbl>
              <a:tblPr>
                <a:tableStyleId>{5C22544A-7EE6-4342-B048-85BDC9FD1C3A}</a:tableStyleId>
              </a:tblPr>
              <a:tblGrid>
                <a:gridCol w="257743">
                  <a:extLst>
                    <a:ext uri="{9D8B030D-6E8A-4147-A177-3AD203B41FA5}">
                      <a16:colId xmlns:a16="http://schemas.microsoft.com/office/drawing/2014/main" val="578584040"/>
                    </a:ext>
                  </a:extLst>
                </a:gridCol>
                <a:gridCol w="207252">
                  <a:extLst>
                    <a:ext uri="{9D8B030D-6E8A-4147-A177-3AD203B41FA5}">
                      <a16:colId xmlns:a16="http://schemas.microsoft.com/office/drawing/2014/main" val="3109857164"/>
                    </a:ext>
                  </a:extLst>
                </a:gridCol>
                <a:gridCol w="207252">
                  <a:extLst>
                    <a:ext uri="{9D8B030D-6E8A-4147-A177-3AD203B41FA5}">
                      <a16:colId xmlns:a16="http://schemas.microsoft.com/office/drawing/2014/main" val="3278851093"/>
                    </a:ext>
                  </a:extLst>
                </a:gridCol>
                <a:gridCol w="207252">
                  <a:extLst>
                    <a:ext uri="{9D8B030D-6E8A-4147-A177-3AD203B41FA5}">
                      <a16:colId xmlns:a16="http://schemas.microsoft.com/office/drawing/2014/main" val="1506333303"/>
                    </a:ext>
                  </a:extLst>
                </a:gridCol>
                <a:gridCol w="207252">
                  <a:extLst>
                    <a:ext uri="{9D8B030D-6E8A-4147-A177-3AD203B41FA5}">
                      <a16:colId xmlns:a16="http://schemas.microsoft.com/office/drawing/2014/main" val="2440575518"/>
                    </a:ext>
                  </a:extLst>
                </a:gridCol>
                <a:gridCol w="180000">
                  <a:extLst>
                    <a:ext uri="{9D8B030D-6E8A-4147-A177-3AD203B41FA5}">
                      <a16:colId xmlns:a16="http://schemas.microsoft.com/office/drawing/2014/main" val="4118186750"/>
                    </a:ext>
                  </a:extLst>
                </a:gridCol>
              </a:tblGrid>
              <a:tr h="123713">
                <a:tc>
                  <a:txBody>
                    <a:bodyPr/>
                    <a:lstStyle/>
                    <a:p>
                      <a:pPr algn="ctr"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直近</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fontAlgn="ctr"/>
                      <a:r>
                        <a:rPr lang="en-US" altLang="ja-JP" sz="800" u="none" strike="noStrike" dirty="0">
                          <a:effectLst/>
                          <a:latin typeface="Meiryo UI" panose="020B0604030504040204" pitchFamily="50" charset="-128"/>
                          <a:ea typeface="Meiryo UI" panose="020B0604030504040204" pitchFamily="50" charset="-128"/>
                        </a:rPr>
                        <a:t>1</a:t>
                      </a:r>
                    </a:p>
                    <a:p>
                      <a:pPr algn="ctr" fontAlgn="ctr"/>
                      <a:r>
                        <a:rPr lang="ja-JP" altLang="en-US" sz="800" u="none" strike="noStrike" dirty="0">
                          <a:effectLst/>
                          <a:latin typeface="Meiryo UI" panose="020B0604030504040204" pitchFamily="50" charset="-128"/>
                          <a:ea typeface="Meiryo UI" panose="020B0604030504040204" pitchFamily="50" charset="-128"/>
                        </a:rPr>
                        <a:t>回</a:t>
                      </a:r>
                      <a:endParaRPr lang="en-US" altLang="ja-JP" sz="800" u="none" strike="noStrike" dirty="0">
                        <a:effectLst/>
                        <a:latin typeface="Meiryo UI" panose="020B0604030504040204" pitchFamily="50" charset="-128"/>
                        <a:ea typeface="Meiryo UI" panose="020B0604030504040204" pitchFamily="50" charset="-128"/>
                      </a:endParaRPr>
                    </a:p>
                    <a:p>
                      <a:pPr algn="ctr"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目</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914354" rtl="0" eaLnBrk="1" fontAlgn="ctr"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a:t>
                      </a:r>
                    </a:p>
                    <a:p>
                      <a:pPr marL="0" marR="0" lvl="0" indent="0" algn="ctr" defTabSz="914354" rtl="0" eaLnBrk="1" fontAlgn="ctr"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回</a:t>
                      </a:r>
                      <a:endPar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354" rtl="0" eaLnBrk="1" fontAlgn="ctr"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目</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914354" rtl="0" eaLnBrk="1" fontAlgn="ctr"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a:t>
                      </a:r>
                    </a:p>
                    <a:p>
                      <a:pPr marL="0" marR="0" lvl="0" indent="0" algn="ctr" defTabSz="914354" rtl="0" eaLnBrk="1" fontAlgn="ctr"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回</a:t>
                      </a:r>
                      <a:endPar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354" rtl="0" eaLnBrk="1" fontAlgn="ctr"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目</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914354" rtl="0" eaLnBrk="1" fontAlgn="ctr"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a:t>
                      </a:r>
                    </a:p>
                    <a:p>
                      <a:pPr marL="0" marR="0" lvl="0" indent="0" algn="ctr" defTabSz="914354" rtl="0" eaLnBrk="1" fontAlgn="ctr"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回</a:t>
                      </a:r>
                      <a:endPar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354" rtl="0" eaLnBrk="1" fontAlgn="ctr"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目</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914354" rtl="0" eaLnBrk="1" fontAlgn="ctr" latinLnBrk="0" hangingPunct="1">
                        <a:lnSpc>
                          <a:spcPct val="100000"/>
                        </a:lnSpc>
                        <a:spcBef>
                          <a:spcPts val="0"/>
                        </a:spcBef>
                        <a:spcAft>
                          <a:spcPts val="0"/>
                        </a:spcAft>
                        <a:buClrTx/>
                        <a:buSzTx/>
                        <a:buFontTx/>
                        <a:buNone/>
                        <a:tabLst/>
                        <a:defRPr/>
                      </a:pP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500328474"/>
                  </a:ext>
                </a:extLst>
              </a:tr>
              <a:tr h="0">
                <a:tc>
                  <a:txBody>
                    <a:bodyPr/>
                    <a:lstStyle/>
                    <a:p>
                      <a:pPr algn="ctr" fontAlgn="ct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(3)</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fontAlgn="ctr"/>
                      <a:r>
                        <a:rPr lang="en-US" altLang="ja-JP" sz="800" u="none" strike="noStrike" dirty="0">
                          <a:effectLst/>
                          <a:latin typeface="Meiryo UI" panose="020B0604030504040204" pitchFamily="50" charset="-128"/>
                          <a:ea typeface="Meiryo UI" panose="020B0604030504040204" pitchFamily="50" charset="-128"/>
                        </a:rPr>
                        <a:t>1</a:t>
                      </a:r>
                    </a:p>
                    <a:p>
                      <a:pPr algn="ctr" fontAlgn="ctr"/>
                      <a:r>
                        <a:rPr lang="ja-JP" altLang="en-US" sz="800" u="none" strike="noStrike" dirty="0">
                          <a:effectLst/>
                          <a:latin typeface="Meiryo UI" panose="020B0604030504040204" pitchFamily="50" charset="-128"/>
                          <a:ea typeface="Meiryo UI" panose="020B0604030504040204" pitchFamily="50" charset="-128"/>
                        </a:rPr>
                        <a:t>円</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800" u="none" strike="noStrike" dirty="0">
                          <a:effectLst/>
                          <a:latin typeface="Meiryo UI" panose="020B0604030504040204" pitchFamily="50" charset="-128"/>
                          <a:ea typeface="Meiryo UI" panose="020B0604030504040204" pitchFamily="50" charset="-128"/>
                        </a:rPr>
                        <a:t>1</a:t>
                      </a:r>
                    </a:p>
                    <a:p>
                      <a:pPr algn="ctr" fontAlgn="ctr"/>
                      <a:r>
                        <a:rPr lang="ja-JP" altLang="en-US" sz="800" u="none" strike="noStrike" dirty="0">
                          <a:effectLst/>
                          <a:latin typeface="Meiryo UI" panose="020B0604030504040204" pitchFamily="50" charset="-128"/>
                          <a:ea typeface="Meiryo UI" panose="020B0604030504040204" pitchFamily="50" charset="-128"/>
                        </a:rPr>
                        <a:t>円</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800" u="none" strike="noStrike" dirty="0">
                          <a:effectLst/>
                          <a:latin typeface="Meiryo UI" panose="020B0604030504040204" pitchFamily="50" charset="-128"/>
                          <a:ea typeface="Meiryo UI" panose="020B0604030504040204" pitchFamily="50" charset="-128"/>
                        </a:rPr>
                        <a:t>1</a:t>
                      </a:r>
                    </a:p>
                    <a:p>
                      <a:pPr algn="ctr" fontAlgn="ctr"/>
                      <a:r>
                        <a:rPr lang="ja-JP" altLang="en-US" sz="800" u="none" strike="noStrike" dirty="0">
                          <a:effectLst/>
                          <a:latin typeface="Meiryo UI" panose="020B0604030504040204" pitchFamily="50" charset="-128"/>
                          <a:ea typeface="Meiryo UI" panose="020B0604030504040204" pitchFamily="50" charset="-128"/>
                        </a:rPr>
                        <a:t>円</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en-US" altLang="ja-JP" sz="800" u="none" strike="noStrike" dirty="0">
                          <a:effectLst/>
                          <a:latin typeface="Meiryo UI" panose="020B0604030504040204" pitchFamily="50" charset="-128"/>
                          <a:ea typeface="Meiryo UI" panose="020B0604030504040204" pitchFamily="50" charset="-128"/>
                        </a:rPr>
                        <a:t>1</a:t>
                      </a:r>
                    </a:p>
                    <a:p>
                      <a:pPr algn="ctr" fontAlgn="ctr"/>
                      <a:r>
                        <a:rPr lang="ja-JP" altLang="en-US" sz="800" u="none" strike="noStrike" dirty="0">
                          <a:effectLst/>
                          <a:latin typeface="Meiryo UI" panose="020B0604030504040204" pitchFamily="50" charset="-128"/>
                          <a:ea typeface="Meiryo UI" panose="020B0604030504040204" pitchFamily="50" charset="-128"/>
                        </a:rPr>
                        <a:t>円</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086311702"/>
                  </a:ext>
                </a:extLst>
              </a:tr>
            </a:tbl>
          </a:graphicData>
        </a:graphic>
      </p:graphicFrame>
      <p:sp>
        <p:nvSpPr>
          <p:cNvPr id="22" name="テキスト ボックス 21">
            <a:extLst>
              <a:ext uri="{FF2B5EF4-FFF2-40B4-BE49-F238E27FC236}">
                <a16:creationId xmlns:a16="http://schemas.microsoft.com/office/drawing/2014/main" id="{A782E69D-1EF0-4F6B-8535-E897D89D1BD1}"/>
              </a:ext>
            </a:extLst>
          </p:cNvPr>
          <p:cNvSpPr txBox="1"/>
          <p:nvPr/>
        </p:nvSpPr>
        <p:spPr>
          <a:xfrm>
            <a:off x="3648022" y="4986870"/>
            <a:ext cx="869139" cy="307777"/>
          </a:xfrm>
          <a:prstGeom prst="rect">
            <a:avLst/>
          </a:prstGeom>
          <a:noFill/>
        </p:spPr>
        <p:txBody>
          <a:bodyPr wrap="square" lIns="0" tIns="0" rIns="0" bIns="0" rtlCol="0" anchor="ctr">
            <a:spAutoFit/>
          </a:bodyPr>
          <a:lstStyle/>
          <a:p>
            <a:pPr algn="ctr"/>
            <a:r>
              <a:rPr lang="ja-JP" altLang="en-US" sz="1000" u="sng" dirty="0">
                <a:latin typeface="Meiryo UI" panose="020B0604030504040204" pitchFamily="50" charset="-128"/>
                <a:ea typeface="Meiryo UI" panose="020B0604030504040204" pitchFamily="50" charset="-128"/>
              </a:rPr>
              <a:t>非化石市場</a:t>
            </a:r>
            <a:endParaRPr lang="en-US" altLang="ja-JP" sz="1000" u="sng" dirty="0">
              <a:latin typeface="Meiryo UI" panose="020B0604030504040204" pitchFamily="50" charset="-128"/>
              <a:ea typeface="Meiryo UI" panose="020B0604030504040204" pitchFamily="50" charset="-128"/>
            </a:endParaRPr>
          </a:p>
          <a:p>
            <a:pPr algn="ctr"/>
            <a:r>
              <a:rPr lang="en-US" altLang="ja-JP" sz="1000" u="sng" dirty="0">
                <a:latin typeface="Meiryo UI" panose="020B0604030504040204" pitchFamily="50" charset="-128"/>
                <a:ea typeface="Meiryo UI" panose="020B0604030504040204" pitchFamily="50" charset="-128"/>
              </a:rPr>
              <a:t>(</a:t>
            </a:r>
            <a:r>
              <a:rPr lang="ja-JP" altLang="en-US" sz="1000" u="sng" dirty="0">
                <a:latin typeface="Meiryo UI" panose="020B0604030504040204" pitchFamily="50" charset="-128"/>
                <a:ea typeface="Meiryo UI" panose="020B0604030504040204" pitchFamily="50" charset="-128"/>
              </a:rPr>
              <a:t>非</a:t>
            </a:r>
            <a:r>
              <a:rPr lang="en-US" altLang="ja-JP" sz="1000" u="sng" dirty="0">
                <a:latin typeface="Meiryo UI" panose="020B0604030504040204" pitchFamily="50" charset="-128"/>
                <a:ea typeface="Meiryo UI" panose="020B0604030504040204" pitchFamily="50" charset="-128"/>
              </a:rPr>
              <a:t>FIT</a:t>
            </a:r>
            <a:r>
              <a:rPr lang="ja-JP" altLang="en-US" sz="1000" u="sng" dirty="0">
                <a:latin typeface="Meiryo UI" panose="020B0604030504040204" pitchFamily="50" charset="-128"/>
                <a:ea typeface="Meiryo UI" panose="020B0604030504040204" pitchFamily="50" charset="-128"/>
              </a:rPr>
              <a:t>再エネ</a:t>
            </a:r>
            <a:r>
              <a:rPr lang="en-US" altLang="ja-JP" sz="1000" u="sng" dirty="0">
                <a:latin typeface="Meiryo UI" panose="020B0604030504040204" pitchFamily="50" charset="-128"/>
                <a:ea typeface="Meiryo UI" panose="020B0604030504040204" pitchFamily="50" charset="-128"/>
              </a:rPr>
              <a:t>)</a:t>
            </a:r>
            <a:endParaRPr lang="en-US" altLang="ja-JP" sz="900" u="sng" dirty="0">
              <a:latin typeface="Meiryo UI" panose="020B0604030504040204" pitchFamily="50" charset="-128"/>
              <a:ea typeface="Meiryo UI" panose="020B0604030504040204" pitchFamily="50" charset="-128"/>
            </a:endParaRPr>
          </a:p>
        </p:txBody>
      </p:sp>
      <p:sp>
        <p:nvSpPr>
          <p:cNvPr id="23" name="テキスト ボックス 22">
            <a:extLst>
              <a:ext uri="{FF2B5EF4-FFF2-40B4-BE49-F238E27FC236}">
                <a16:creationId xmlns:a16="http://schemas.microsoft.com/office/drawing/2014/main" id="{F54E73FD-D3F7-4309-A4B6-0792862F22AD}"/>
              </a:ext>
            </a:extLst>
          </p:cNvPr>
          <p:cNvSpPr txBox="1"/>
          <p:nvPr/>
        </p:nvSpPr>
        <p:spPr>
          <a:xfrm>
            <a:off x="3378715" y="4354393"/>
            <a:ext cx="1381821" cy="557903"/>
          </a:xfrm>
          <a:prstGeom prst="rect">
            <a:avLst/>
          </a:prstGeom>
          <a:solidFill>
            <a:srgbClr val="BEDADF"/>
          </a:solidFill>
        </p:spPr>
        <p:txBody>
          <a:bodyPr wrap="square" lIns="36000" tIns="36000" rIns="36000" bIns="0" rtlCol="0" anchor="ctr">
            <a:noAutofit/>
          </a:bodyPr>
          <a:lstStyle/>
          <a:p>
            <a:pPr algn="ctr"/>
            <a:r>
              <a:rPr lang="en-US" altLang="ja-JP" sz="1050" b="1" dirty="0">
                <a:solidFill>
                  <a:schemeClr val="accent5">
                    <a:lumMod val="75000"/>
                  </a:schemeClr>
                </a:solidFill>
                <a:latin typeface="Meiryo UI" panose="020B0604030504040204" pitchFamily="50" charset="-128"/>
                <a:ea typeface="Meiryo UI" panose="020B0604030504040204" pitchFamily="50" charset="-128"/>
              </a:rPr>
              <a:t>1</a:t>
            </a:r>
            <a:r>
              <a:rPr lang="ja-JP" altLang="en-US" sz="1050" b="1" dirty="0">
                <a:solidFill>
                  <a:schemeClr val="accent5">
                    <a:lumMod val="75000"/>
                  </a:schemeClr>
                </a:solidFill>
                <a:latin typeface="Meiryo UI" panose="020B0604030504040204" pitchFamily="50" charset="-128"/>
                <a:ea typeface="Meiryo UI" panose="020B0604030504040204" pitchFamily="50" charset="-128"/>
              </a:rPr>
              <a:t>円</a:t>
            </a:r>
            <a:r>
              <a:rPr lang="en-US" altLang="ja-JP" sz="1050" b="1" dirty="0">
                <a:solidFill>
                  <a:schemeClr val="accent5">
                    <a:lumMod val="75000"/>
                  </a:schemeClr>
                </a:solidFill>
                <a:latin typeface="Meiryo UI" panose="020B0604030504040204" pitchFamily="50" charset="-128"/>
                <a:ea typeface="Meiryo UI" panose="020B0604030504040204" pitchFamily="50" charset="-128"/>
              </a:rPr>
              <a:t>/kWh</a:t>
            </a:r>
            <a:endParaRPr lang="en-US" altLang="ja-JP" sz="1050" b="1" dirty="0">
              <a:latin typeface="Meiryo UI" panose="020B0604030504040204" pitchFamily="50" charset="-128"/>
              <a:ea typeface="Meiryo UI" panose="020B0604030504040204" pitchFamily="50" charset="-128"/>
            </a:endParaRPr>
          </a:p>
          <a:p>
            <a:pPr algn="ctr"/>
            <a:r>
              <a:rPr lang="ja-JP" altLang="en-US" sz="1050" b="1" dirty="0">
                <a:latin typeface="Meiryo UI" panose="020B0604030504040204" pitchFamily="50" charset="-128"/>
                <a:ea typeface="Meiryo UI" panose="020B0604030504040204" pitchFamily="50" charset="-128"/>
              </a:rPr>
              <a:t>非化石価値相当額</a:t>
            </a:r>
            <a:endParaRPr lang="en-US" altLang="ja-JP" sz="1050" b="1" dirty="0">
              <a:solidFill>
                <a:schemeClr val="accent5">
                  <a:lumMod val="75000"/>
                </a:schemeClr>
              </a:solidFill>
              <a:latin typeface="Meiryo UI" panose="020B0604030504040204" pitchFamily="50" charset="-128"/>
              <a:ea typeface="Meiryo UI" panose="020B0604030504040204" pitchFamily="50" charset="-128"/>
            </a:endParaRPr>
          </a:p>
          <a:p>
            <a:pPr algn="ctr"/>
            <a:r>
              <a:rPr lang="en-US" altLang="ja-JP" sz="900" dirty="0">
                <a:latin typeface="Meiryo UI" panose="020B0604030504040204" pitchFamily="50" charset="-128"/>
                <a:ea typeface="Meiryo UI" panose="020B0604030504040204" pitchFamily="50" charset="-128"/>
              </a:rPr>
              <a:t>※</a:t>
            </a:r>
            <a:r>
              <a:rPr lang="ja-JP" altLang="en-US" sz="900" dirty="0">
                <a:latin typeface="Meiryo UI" panose="020B0604030504040204" pitchFamily="50" charset="-128"/>
                <a:ea typeface="Meiryo UI" panose="020B0604030504040204" pitchFamily="50" charset="-128"/>
              </a:rPr>
              <a:t>直近</a:t>
            </a:r>
            <a:r>
              <a:rPr lang="en-US" altLang="ja-JP" sz="900" dirty="0">
                <a:latin typeface="Meiryo UI" panose="020B0604030504040204" pitchFamily="50" charset="-128"/>
                <a:ea typeface="Meiryo UI" panose="020B0604030504040204" pitchFamily="50" charset="-128"/>
              </a:rPr>
              <a:t>1</a:t>
            </a:r>
            <a:r>
              <a:rPr lang="ja-JP" altLang="en-US" sz="900" dirty="0">
                <a:latin typeface="Meiryo UI" panose="020B0604030504040204" pitchFamily="50" charset="-128"/>
                <a:ea typeface="Meiryo UI" panose="020B0604030504040204" pitchFamily="50" charset="-128"/>
              </a:rPr>
              <a:t>年分</a:t>
            </a:r>
            <a:r>
              <a:rPr lang="en-US" altLang="ja-JP" sz="900" dirty="0">
                <a:latin typeface="Meiryo UI" panose="020B0604030504040204" pitchFamily="50" charset="-128"/>
                <a:ea typeface="Meiryo UI" panose="020B0604030504040204" pitchFamily="50" charset="-128"/>
              </a:rPr>
              <a:t>(3)</a:t>
            </a:r>
            <a:r>
              <a:rPr lang="ja-JP" altLang="en-US" sz="900" dirty="0">
                <a:latin typeface="Meiryo UI" panose="020B0604030504040204" pitchFamily="50" charset="-128"/>
                <a:ea typeface="Meiryo UI" panose="020B0604030504040204" pitchFamily="50" charset="-128"/>
              </a:rPr>
              <a:t>の平均</a:t>
            </a:r>
            <a:endParaRPr lang="en-US" altLang="ja-JP" sz="900" dirty="0">
              <a:latin typeface="Meiryo UI" panose="020B0604030504040204" pitchFamily="50" charset="-128"/>
              <a:ea typeface="Meiryo UI" panose="020B0604030504040204" pitchFamily="50" charset="-128"/>
            </a:endParaRPr>
          </a:p>
        </p:txBody>
      </p:sp>
      <p:sp>
        <p:nvSpPr>
          <p:cNvPr id="3" name="正方形/長方形 2">
            <a:extLst>
              <a:ext uri="{FF2B5EF4-FFF2-40B4-BE49-F238E27FC236}">
                <a16:creationId xmlns:a16="http://schemas.microsoft.com/office/drawing/2014/main" id="{DEFE4372-7BAE-4AAD-9417-5652DB1D4678}"/>
              </a:ext>
            </a:extLst>
          </p:cNvPr>
          <p:cNvSpPr/>
          <p:nvPr/>
        </p:nvSpPr>
        <p:spPr>
          <a:xfrm>
            <a:off x="277296" y="4360660"/>
            <a:ext cx="2978098" cy="2393712"/>
          </a:xfrm>
          <a:prstGeom prst="rect">
            <a:avLst/>
          </a:prstGeom>
          <a:noFill/>
          <a:ln w="19050" cap="flat" cmpd="sng" algn="ctr">
            <a:solidFill>
              <a:srgbClr val="D5E5F7"/>
            </a:solidFill>
            <a:prstDash val="solid"/>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sp>
        <p:nvSpPr>
          <p:cNvPr id="29" name="正方形/長方形 28">
            <a:extLst>
              <a:ext uri="{FF2B5EF4-FFF2-40B4-BE49-F238E27FC236}">
                <a16:creationId xmlns:a16="http://schemas.microsoft.com/office/drawing/2014/main" id="{48B44693-D8DD-4BDF-9F85-040146FB547B}"/>
              </a:ext>
            </a:extLst>
          </p:cNvPr>
          <p:cNvSpPr/>
          <p:nvPr/>
        </p:nvSpPr>
        <p:spPr>
          <a:xfrm>
            <a:off x="3378715" y="4354394"/>
            <a:ext cx="1377385" cy="2390982"/>
          </a:xfrm>
          <a:prstGeom prst="rect">
            <a:avLst/>
          </a:prstGeom>
          <a:noFill/>
          <a:ln w="19050" cap="flat" cmpd="sng" algn="ctr">
            <a:solidFill>
              <a:srgbClr val="BEDADF"/>
            </a:solidFill>
            <a:prstDash val="solid"/>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sp>
        <p:nvSpPr>
          <p:cNvPr id="30" name="テキスト ボックス 29">
            <a:extLst>
              <a:ext uri="{FF2B5EF4-FFF2-40B4-BE49-F238E27FC236}">
                <a16:creationId xmlns:a16="http://schemas.microsoft.com/office/drawing/2014/main" id="{1E328035-6253-493D-AA0B-66B291D81415}"/>
              </a:ext>
            </a:extLst>
          </p:cNvPr>
          <p:cNvSpPr txBox="1"/>
          <p:nvPr/>
        </p:nvSpPr>
        <p:spPr>
          <a:xfrm>
            <a:off x="1937594" y="3238011"/>
            <a:ext cx="741144" cy="249916"/>
          </a:xfrm>
          <a:prstGeom prst="rect">
            <a:avLst/>
          </a:prstGeom>
          <a:solidFill>
            <a:srgbClr val="D5E5F7"/>
          </a:solidFill>
        </p:spPr>
        <p:txBody>
          <a:bodyPr wrap="square" lIns="36000" tIns="36000" rIns="36000" bIns="0" rtlCol="0" anchor="ctr">
            <a:noAutofit/>
          </a:bodyPr>
          <a:lstStyle/>
          <a:p>
            <a:pPr algn="ctr"/>
            <a:r>
              <a:rPr lang="en-US" altLang="ja-JP" sz="1050" b="1" dirty="0">
                <a:solidFill>
                  <a:schemeClr val="bg2">
                    <a:lumMod val="50000"/>
                  </a:schemeClr>
                </a:solidFill>
                <a:latin typeface="Meiryo UI" panose="020B0604030504040204" pitchFamily="50" charset="-128"/>
                <a:ea typeface="Meiryo UI" panose="020B0604030504040204" pitchFamily="50" charset="-128"/>
              </a:rPr>
              <a:t>7</a:t>
            </a:r>
            <a:r>
              <a:rPr lang="ja-JP" altLang="en-US" sz="1050" b="1" dirty="0">
                <a:solidFill>
                  <a:schemeClr val="bg2">
                    <a:lumMod val="50000"/>
                  </a:schemeClr>
                </a:solidFill>
                <a:latin typeface="Meiryo UI" panose="020B0604030504040204" pitchFamily="50" charset="-128"/>
                <a:ea typeface="Meiryo UI" panose="020B0604030504040204" pitchFamily="50" charset="-128"/>
              </a:rPr>
              <a:t>円</a:t>
            </a:r>
            <a:r>
              <a:rPr lang="en-US" altLang="ja-JP" sz="1050" b="1" dirty="0">
                <a:solidFill>
                  <a:schemeClr val="bg2">
                    <a:lumMod val="50000"/>
                  </a:schemeClr>
                </a:solidFill>
                <a:latin typeface="Meiryo UI" panose="020B0604030504040204" pitchFamily="50" charset="-128"/>
                <a:ea typeface="Meiryo UI" panose="020B0604030504040204" pitchFamily="50" charset="-128"/>
              </a:rPr>
              <a:t>/kWh</a:t>
            </a:r>
            <a:endParaRPr lang="en-US" altLang="ja-JP" sz="900" dirty="0">
              <a:latin typeface="Meiryo UI" panose="020B0604030504040204" pitchFamily="50" charset="-128"/>
              <a:ea typeface="Meiryo UI" panose="020B0604030504040204" pitchFamily="50" charset="-128"/>
            </a:endParaRPr>
          </a:p>
        </p:txBody>
      </p:sp>
      <p:sp>
        <p:nvSpPr>
          <p:cNvPr id="32" name="テキスト ボックス 31">
            <a:extLst>
              <a:ext uri="{FF2B5EF4-FFF2-40B4-BE49-F238E27FC236}">
                <a16:creationId xmlns:a16="http://schemas.microsoft.com/office/drawing/2014/main" id="{C85BE7B7-A790-4378-A33F-3CAF556401EB}"/>
              </a:ext>
            </a:extLst>
          </p:cNvPr>
          <p:cNvSpPr txBox="1"/>
          <p:nvPr/>
        </p:nvSpPr>
        <p:spPr>
          <a:xfrm>
            <a:off x="3362445" y="3243065"/>
            <a:ext cx="741144" cy="248761"/>
          </a:xfrm>
          <a:prstGeom prst="rect">
            <a:avLst/>
          </a:prstGeom>
          <a:solidFill>
            <a:srgbClr val="BEDADF"/>
          </a:solidFill>
        </p:spPr>
        <p:txBody>
          <a:bodyPr wrap="square" lIns="36000" tIns="36000" rIns="36000" bIns="0" rtlCol="0" anchor="ctr">
            <a:noAutofit/>
          </a:bodyPr>
          <a:lstStyle/>
          <a:p>
            <a:pPr algn="ctr"/>
            <a:r>
              <a:rPr lang="en-US" altLang="ja-JP" sz="1050" b="1" dirty="0">
                <a:solidFill>
                  <a:schemeClr val="accent5">
                    <a:lumMod val="75000"/>
                  </a:schemeClr>
                </a:solidFill>
                <a:latin typeface="Meiryo UI" panose="020B0604030504040204" pitchFamily="50" charset="-128"/>
                <a:ea typeface="Meiryo UI" panose="020B0604030504040204" pitchFamily="50" charset="-128"/>
              </a:rPr>
              <a:t>1</a:t>
            </a:r>
            <a:r>
              <a:rPr lang="ja-JP" altLang="en-US" sz="1050" b="1" dirty="0">
                <a:solidFill>
                  <a:schemeClr val="accent5">
                    <a:lumMod val="75000"/>
                  </a:schemeClr>
                </a:solidFill>
                <a:latin typeface="Meiryo UI" panose="020B0604030504040204" pitchFamily="50" charset="-128"/>
                <a:ea typeface="Meiryo UI" panose="020B0604030504040204" pitchFamily="50" charset="-128"/>
              </a:rPr>
              <a:t>円</a:t>
            </a:r>
            <a:r>
              <a:rPr lang="en-US" altLang="ja-JP" sz="1050" b="1" dirty="0">
                <a:solidFill>
                  <a:schemeClr val="accent5">
                    <a:lumMod val="75000"/>
                  </a:schemeClr>
                </a:solidFill>
                <a:latin typeface="Meiryo UI" panose="020B0604030504040204" pitchFamily="50" charset="-128"/>
                <a:ea typeface="Meiryo UI" panose="020B0604030504040204" pitchFamily="50" charset="-128"/>
              </a:rPr>
              <a:t>/kWh</a:t>
            </a:r>
            <a:endParaRPr lang="en-US" altLang="ja-JP" sz="900" dirty="0">
              <a:latin typeface="Meiryo UI" panose="020B0604030504040204" pitchFamily="50" charset="-128"/>
              <a:ea typeface="Meiryo UI" panose="020B0604030504040204" pitchFamily="50" charset="-128"/>
            </a:endParaRPr>
          </a:p>
        </p:txBody>
      </p:sp>
      <p:sp>
        <p:nvSpPr>
          <p:cNvPr id="33" name="テキスト ボックス 32">
            <a:extLst>
              <a:ext uri="{FF2B5EF4-FFF2-40B4-BE49-F238E27FC236}">
                <a16:creationId xmlns:a16="http://schemas.microsoft.com/office/drawing/2014/main" id="{1702E799-04A2-45AC-A1CD-92301EE0E909}"/>
              </a:ext>
            </a:extLst>
          </p:cNvPr>
          <p:cNvSpPr txBox="1"/>
          <p:nvPr/>
        </p:nvSpPr>
        <p:spPr>
          <a:xfrm>
            <a:off x="4405989" y="3245396"/>
            <a:ext cx="741144" cy="240449"/>
          </a:xfrm>
          <a:prstGeom prst="rect">
            <a:avLst/>
          </a:prstGeom>
          <a:solidFill>
            <a:srgbClr val="FECCFF"/>
          </a:solidFill>
        </p:spPr>
        <p:txBody>
          <a:bodyPr wrap="square" lIns="0" tIns="0" rIns="0" bIns="0" rtlCol="0" anchor="ctr">
            <a:noAutofit/>
          </a:bodyPr>
          <a:lstStyle/>
          <a:p>
            <a:pPr algn="ctr"/>
            <a:r>
              <a:rPr lang="en-US" altLang="ja-JP" sz="1050" b="1" dirty="0">
                <a:solidFill>
                  <a:srgbClr val="FF66FF"/>
                </a:solidFill>
                <a:latin typeface="Meiryo UI" panose="020B0604030504040204" pitchFamily="50" charset="-128"/>
                <a:ea typeface="Meiryo UI" panose="020B0604030504040204" pitchFamily="50" charset="-128"/>
              </a:rPr>
              <a:t>1</a:t>
            </a:r>
            <a:r>
              <a:rPr lang="ja-JP" altLang="en-US" sz="1050" b="1" dirty="0">
                <a:solidFill>
                  <a:srgbClr val="FF66FF"/>
                </a:solidFill>
                <a:latin typeface="Meiryo UI" panose="020B0604030504040204" pitchFamily="50" charset="-128"/>
                <a:ea typeface="Meiryo UI" panose="020B0604030504040204" pitchFamily="50" charset="-128"/>
              </a:rPr>
              <a:t>円</a:t>
            </a:r>
            <a:r>
              <a:rPr lang="en-US" altLang="ja-JP" sz="1050" b="1" dirty="0">
                <a:solidFill>
                  <a:srgbClr val="FF66FF"/>
                </a:solidFill>
                <a:latin typeface="Meiryo UI" panose="020B0604030504040204" pitchFamily="50" charset="-128"/>
                <a:ea typeface="Meiryo UI" panose="020B0604030504040204" pitchFamily="50" charset="-128"/>
              </a:rPr>
              <a:t>/kWh</a:t>
            </a:r>
            <a:endParaRPr lang="en-US" altLang="ja-JP" sz="900" b="1" dirty="0">
              <a:solidFill>
                <a:srgbClr val="FF66FF"/>
              </a:solidFill>
              <a:latin typeface="Meiryo UI" panose="020B0604030504040204" pitchFamily="50" charset="-128"/>
              <a:ea typeface="Meiryo UI" panose="020B0604030504040204" pitchFamily="50" charset="-128"/>
            </a:endParaRPr>
          </a:p>
        </p:txBody>
      </p:sp>
      <p:sp>
        <p:nvSpPr>
          <p:cNvPr id="35" name="矢印: 上 34">
            <a:extLst>
              <a:ext uri="{FF2B5EF4-FFF2-40B4-BE49-F238E27FC236}">
                <a16:creationId xmlns:a16="http://schemas.microsoft.com/office/drawing/2014/main" id="{8AA9FA74-04AC-445D-B4D4-D79F9864D97E}"/>
              </a:ext>
            </a:extLst>
          </p:cNvPr>
          <p:cNvSpPr/>
          <p:nvPr/>
        </p:nvSpPr>
        <p:spPr>
          <a:xfrm>
            <a:off x="515893" y="3511684"/>
            <a:ext cx="263950" cy="209572"/>
          </a:xfrm>
          <a:prstGeom prst="upArrow">
            <a:avLst/>
          </a:prstGeom>
          <a:solidFill>
            <a:schemeClr val="tx2">
              <a:lumMod val="60000"/>
              <a:lumOff val="40000"/>
            </a:schemeClr>
          </a:solidFill>
        </p:spPr>
        <p:txBody>
          <a:bodyPr wrap="square" lIns="0" tIns="0" rIns="0" bIns="0" rtlCol="0" anchor="ctr">
            <a:noAutofit/>
          </a:bodyPr>
          <a:lstStyle/>
          <a:p>
            <a:pPr algn="ctr"/>
            <a:endParaRPr lang="ja-JP" altLang="en-US" sz="1050" b="1" dirty="0">
              <a:solidFill>
                <a:schemeClr val="tx2">
                  <a:lumMod val="60000"/>
                  <a:lumOff val="40000"/>
                </a:schemeClr>
              </a:solidFill>
              <a:latin typeface="Meiryo UI" panose="020B0604030504040204" pitchFamily="50" charset="-128"/>
              <a:ea typeface="Meiryo UI" panose="020B0604030504040204" pitchFamily="50" charset="-128"/>
            </a:endParaRPr>
          </a:p>
        </p:txBody>
      </p:sp>
      <p:sp>
        <p:nvSpPr>
          <p:cNvPr id="36" name="テキスト ボックス 35">
            <a:extLst>
              <a:ext uri="{FF2B5EF4-FFF2-40B4-BE49-F238E27FC236}">
                <a16:creationId xmlns:a16="http://schemas.microsoft.com/office/drawing/2014/main" id="{CE8DBA41-226B-49C0-AEA4-489291FAAD9D}"/>
              </a:ext>
            </a:extLst>
          </p:cNvPr>
          <p:cNvSpPr txBox="1"/>
          <p:nvPr/>
        </p:nvSpPr>
        <p:spPr>
          <a:xfrm>
            <a:off x="120042" y="3698714"/>
            <a:ext cx="1131005" cy="313350"/>
          </a:xfrm>
          <a:prstGeom prst="rect">
            <a:avLst/>
          </a:prstGeom>
          <a:noFill/>
        </p:spPr>
        <p:txBody>
          <a:bodyPr wrap="square" lIns="36000" tIns="36000" rIns="36000" bIns="0" rtlCol="0" anchor="ctr">
            <a:spAutoFit/>
          </a:bodyPr>
          <a:lstStyle/>
          <a:p>
            <a:pPr algn="ctr"/>
            <a:r>
              <a:rPr lang="ja-JP" altLang="en-US" sz="900" dirty="0">
                <a:latin typeface="Meiryo UI" panose="020B0604030504040204" pitchFamily="50" charset="-128"/>
                <a:ea typeface="Meiryo UI" panose="020B0604030504040204" pitchFamily="50" charset="-128"/>
              </a:rPr>
              <a:t>設備</a:t>
            </a:r>
            <a:r>
              <a:rPr lang="en-US" altLang="ja-JP" sz="900" dirty="0">
                <a:latin typeface="Meiryo UI" panose="020B0604030504040204" pitchFamily="50" charset="-128"/>
                <a:ea typeface="Meiryo UI" panose="020B0604030504040204" pitchFamily="50" charset="-128"/>
              </a:rPr>
              <a:t>ID</a:t>
            </a:r>
            <a:r>
              <a:rPr lang="ja-JP" altLang="en-US" sz="900" dirty="0">
                <a:latin typeface="Meiryo UI" panose="020B0604030504040204" pitchFamily="50" charset="-128"/>
                <a:ea typeface="Meiryo UI" panose="020B0604030504040204" pitchFamily="50" charset="-128"/>
              </a:rPr>
              <a:t>ごとに</a:t>
            </a:r>
            <a:endParaRPr lang="en-US" altLang="ja-JP" sz="900" dirty="0">
              <a:latin typeface="Meiryo UI" panose="020B0604030504040204" pitchFamily="50" charset="-128"/>
              <a:ea typeface="Meiryo UI" panose="020B0604030504040204" pitchFamily="50" charset="-128"/>
            </a:endParaRPr>
          </a:p>
          <a:p>
            <a:pPr algn="ctr"/>
            <a:r>
              <a:rPr lang="ja-JP" altLang="en-US" sz="900" dirty="0">
                <a:latin typeface="Meiryo UI" panose="020B0604030504040204" pitchFamily="50" charset="-128"/>
                <a:ea typeface="Meiryo UI" panose="020B0604030504040204" pitchFamily="50" charset="-128"/>
              </a:rPr>
              <a:t>認定された</a:t>
            </a:r>
            <a:r>
              <a:rPr lang="en-US" altLang="ja-JP" sz="900" dirty="0">
                <a:latin typeface="Meiryo UI" panose="020B0604030504040204" pitchFamily="50" charset="-128"/>
                <a:ea typeface="Meiryo UI" panose="020B0604030504040204" pitchFamily="50" charset="-128"/>
              </a:rPr>
              <a:t>FIP</a:t>
            </a:r>
            <a:r>
              <a:rPr lang="ja-JP" altLang="en-US" sz="900" dirty="0">
                <a:latin typeface="Meiryo UI" panose="020B0604030504040204" pitchFamily="50" charset="-128"/>
                <a:ea typeface="Meiryo UI" panose="020B0604030504040204" pitchFamily="50" charset="-128"/>
              </a:rPr>
              <a:t>単価</a:t>
            </a:r>
            <a:endParaRPr lang="en-US" altLang="ja-JP" sz="900" b="1" dirty="0">
              <a:latin typeface="Meiryo UI" panose="020B0604030504040204" pitchFamily="50" charset="-128"/>
              <a:ea typeface="Meiryo UI" panose="020B0604030504040204" pitchFamily="50" charset="-128"/>
            </a:endParaRPr>
          </a:p>
        </p:txBody>
      </p:sp>
      <p:sp>
        <p:nvSpPr>
          <p:cNvPr id="37" name="矢印: 上 36">
            <a:extLst>
              <a:ext uri="{FF2B5EF4-FFF2-40B4-BE49-F238E27FC236}">
                <a16:creationId xmlns:a16="http://schemas.microsoft.com/office/drawing/2014/main" id="{F8E39481-7913-4A07-BF3D-7A9D0EFD45DA}"/>
              </a:ext>
            </a:extLst>
          </p:cNvPr>
          <p:cNvSpPr/>
          <p:nvPr/>
        </p:nvSpPr>
        <p:spPr>
          <a:xfrm>
            <a:off x="2176191" y="3533805"/>
            <a:ext cx="263950" cy="552837"/>
          </a:xfrm>
          <a:prstGeom prst="upArrow">
            <a:avLst/>
          </a:prstGeom>
          <a:solidFill>
            <a:schemeClr val="bg2">
              <a:lumMod val="50000"/>
            </a:schemeClr>
          </a:solidFill>
          <a:ln w="19050" cap="flat" cmpd="sng" algn="ctr">
            <a:noFill/>
            <a:prstDash val="solid"/>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sp>
        <p:nvSpPr>
          <p:cNvPr id="40" name="テキスト ボックス 39">
            <a:extLst>
              <a:ext uri="{FF2B5EF4-FFF2-40B4-BE49-F238E27FC236}">
                <a16:creationId xmlns:a16="http://schemas.microsoft.com/office/drawing/2014/main" id="{114BF25C-3D39-4111-9209-F5E1A0848F71}"/>
              </a:ext>
            </a:extLst>
          </p:cNvPr>
          <p:cNvSpPr txBox="1"/>
          <p:nvPr/>
        </p:nvSpPr>
        <p:spPr>
          <a:xfrm>
            <a:off x="5154332" y="3543203"/>
            <a:ext cx="4610054" cy="521100"/>
          </a:xfrm>
          <a:prstGeom prst="rect">
            <a:avLst/>
          </a:prstGeom>
          <a:noFill/>
        </p:spPr>
        <p:txBody>
          <a:bodyPr wrap="square" lIns="36000" tIns="36000" rIns="36000" bIns="0" rtlCol="0" anchor="ctr">
            <a:spAutoFit/>
          </a:bodyPr>
          <a:lstStyle>
            <a:defPPr>
              <a:defRPr lang="ja-JP"/>
            </a:defPPr>
            <a:lvl1pPr algn="ctr">
              <a:defRPr sz="1050">
                <a:latin typeface="Meiryo UI" panose="020B0604030504040204" pitchFamily="50" charset="-128"/>
                <a:ea typeface="Meiryo UI" panose="020B0604030504040204" pitchFamily="50" charset="-128"/>
              </a:defRPr>
            </a:lvl1pPr>
          </a:lstStyle>
          <a:p>
            <a:r>
              <a:rPr lang="ja-JP" altLang="en-US" dirty="0"/>
              <a:t>経済産業省にて年度ごとに計画</a:t>
            </a:r>
            <a:endParaRPr lang="en-US" altLang="ja-JP" dirty="0"/>
          </a:p>
          <a:p>
            <a:endParaRPr lang="en-US" altLang="ja-JP" sz="300" dirty="0"/>
          </a:p>
          <a:p>
            <a:pPr algn="l"/>
            <a:r>
              <a:rPr lang="ja-JP" altLang="en-US" sz="900" dirty="0"/>
              <a:t>➢自然変動電源：事業者の声や諸外国の例に倣い、経過措置として一定の配慮を行う </a:t>
            </a:r>
            <a:r>
              <a:rPr lang="en-US" altLang="ja-JP" sz="900" dirty="0"/>
              <a:t>(</a:t>
            </a:r>
            <a:r>
              <a:rPr lang="ja-JP" altLang="en-US" sz="900" dirty="0"/>
              <a:t>下図</a:t>
            </a:r>
            <a:r>
              <a:rPr lang="en-US" altLang="ja-JP" sz="900" dirty="0"/>
              <a:t>)</a:t>
            </a:r>
          </a:p>
          <a:p>
            <a:pPr algn="l"/>
            <a:r>
              <a:rPr lang="ja-JP" altLang="en-US" sz="900" dirty="0"/>
              <a:t>➢非自然変動電源：「バランシングコスト目安</a:t>
            </a:r>
            <a:r>
              <a:rPr lang="en-US" altLang="ja-JP" sz="900" dirty="0"/>
              <a:t>(</a:t>
            </a:r>
            <a:r>
              <a:rPr lang="ja-JP" altLang="en-US" sz="900" dirty="0"/>
              <a:t>＝</a:t>
            </a:r>
            <a:r>
              <a:rPr kumimoji="0" lang="en-US" altLang="ja-JP" sz="900" kern="0" dirty="0">
                <a:solidFill>
                  <a:prstClr val="black"/>
                </a:solidFill>
                <a:latin typeface="Meiryo UI"/>
                <a:ea typeface="Meiryo UI"/>
                <a:cs typeface="Arial" pitchFamily="34" charset="0"/>
              </a:rPr>
              <a:t>FIT</a:t>
            </a:r>
            <a:r>
              <a:rPr kumimoji="0" lang="ja-JP" altLang="en-US" sz="900" kern="0" dirty="0">
                <a:solidFill>
                  <a:prstClr val="black"/>
                </a:solidFill>
                <a:latin typeface="Meiryo UI"/>
                <a:ea typeface="Meiryo UI"/>
                <a:cs typeface="Arial" pitchFamily="34" charset="0"/>
              </a:rPr>
              <a:t>インバランスリスク料</a:t>
            </a:r>
            <a:r>
              <a:rPr lang="en-US" altLang="ja-JP" sz="900" dirty="0"/>
              <a:t>)</a:t>
            </a:r>
            <a:r>
              <a:rPr lang="ja-JP" altLang="en-US" sz="900" dirty="0"/>
              <a:t>」で統一する</a:t>
            </a:r>
            <a:r>
              <a:rPr lang="en-US" altLang="ja-JP" sz="900" dirty="0"/>
              <a:t>(</a:t>
            </a:r>
            <a:r>
              <a:rPr lang="ja-JP" altLang="en-US" sz="900" dirty="0"/>
              <a:t>次頁</a:t>
            </a:r>
            <a:r>
              <a:rPr lang="en-US" altLang="ja-JP" sz="900" dirty="0"/>
              <a:t>)</a:t>
            </a:r>
          </a:p>
        </p:txBody>
      </p:sp>
      <p:sp>
        <p:nvSpPr>
          <p:cNvPr id="27" name="矢印: 上 26">
            <a:extLst>
              <a:ext uri="{FF2B5EF4-FFF2-40B4-BE49-F238E27FC236}">
                <a16:creationId xmlns:a16="http://schemas.microsoft.com/office/drawing/2014/main" id="{EB9B0AA8-CF60-48E3-A732-374A2D4132E5}"/>
              </a:ext>
            </a:extLst>
          </p:cNvPr>
          <p:cNvSpPr/>
          <p:nvPr/>
        </p:nvSpPr>
        <p:spPr>
          <a:xfrm>
            <a:off x="3601042" y="3534741"/>
            <a:ext cx="263950" cy="552837"/>
          </a:xfrm>
          <a:prstGeom prst="upArrow">
            <a:avLst/>
          </a:prstGeom>
          <a:solidFill>
            <a:schemeClr val="accent5">
              <a:lumMod val="75000"/>
            </a:schemeClr>
          </a:solidFill>
          <a:ln w="19050" cap="flat" cmpd="sng" algn="ctr">
            <a:noFill/>
            <a:prstDash val="solid"/>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sp>
        <p:nvSpPr>
          <p:cNvPr id="4" name="矢印: 上向き折線 3">
            <a:extLst>
              <a:ext uri="{FF2B5EF4-FFF2-40B4-BE49-F238E27FC236}">
                <a16:creationId xmlns:a16="http://schemas.microsoft.com/office/drawing/2014/main" id="{9C5353B0-7280-4F29-BE98-E1B760BF0719}"/>
              </a:ext>
            </a:extLst>
          </p:cNvPr>
          <p:cNvSpPr/>
          <p:nvPr/>
        </p:nvSpPr>
        <p:spPr>
          <a:xfrm rot="5400000">
            <a:off x="4717786" y="3622256"/>
            <a:ext cx="399525" cy="363002"/>
          </a:xfrm>
          <a:prstGeom prst="bentUpArrow">
            <a:avLst>
              <a:gd name="adj1" fmla="val 30790"/>
              <a:gd name="adj2" fmla="val 25000"/>
              <a:gd name="adj3" fmla="val 34237"/>
            </a:avLst>
          </a:prstGeom>
          <a:solidFill>
            <a:srgbClr val="FF66FF"/>
          </a:solidFill>
          <a:ln w="19050" cap="flat" cmpd="sng" algn="ctr">
            <a:noFill/>
            <a:prstDash val="solid"/>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sp>
        <p:nvSpPr>
          <p:cNvPr id="34" name="テキスト ボックス 33">
            <a:extLst>
              <a:ext uri="{FF2B5EF4-FFF2-40B4-BE49-F238E27FC236}">
                <a16:creationId xmlns:a16="http://schemas.microsoft.com/office/drawing/2014/main" id="{15EFED16-ADCE-4F3F-948E-7295F058AD63}"/>
              </a:ext>
            </a:extLst>
          </p:cNvPr>
          <p:cNvSpPr txBox="1"/>
          <p:nvPr/>
        </p:nvSpPr>
        <p:spPr>
          <a:xfrm>
            <a:off x="4934300" y="4351562"/>
            <a:ext cx="4709523" cy="522390"/>
          </a:xfrm>
          <a:prstGeom prst="rect">
            <a:avLst/>
          </a:prstGeom>
          <a:solidFill>
            <a:srgbClr val="FECCFF"/>
          </a:solidFill>
        </p:spPr>
        <p:txBody>
          <a:bodyPr wrap="square" lIns="36000" tIns="36000" rIns="36000" bIns="0" rtlCol="0" anchor="ctr">
            <a:noAutofit/>
          </a:bodyPr>
          <a:lstStyle/>
          <a:p>
            <a:pPr algn="ctr"/>
            <a:r>
              <a:rPr lang="en-US" altLang="ja-JP" sz="1050" b="1" dirty="0">
                <a:solidFill>
                  <a:srgbClr val="FF66FF"/>
                </a:solidFill>
                <a:latin typeface="Meiryo UI" panose="020B0604030504040204" pitchFamily="50" charset="-128"/>
                <a:ea typeface="Meiryo UI" panose="020B0604030504040204" pitchFamily="50" charset="-128"/>
              </a:rPr>
              <a:t>1</a:t>
            </a:r>
            <a:r>
              <a:rPr lang="ja-JP" altLang="en-US" sz="1050" b="1" dirty="0">
                <a:solidFill>
                  <a:srgbClr val="FF66FF"/>
                </a:solidFill>
                <a:latin typeface="Meiryo UI" panose="020B0604030504040204" pitchFamily="50" charset="-128"/>
                <a:ea typeface="Meiryo UI" panose="020B0604030504040204" pitchFamily="50" charset="-128"/>
              </a:rPr>
              <a:t>円</a:t>
            </a:r>
            <a:r>
              <a:rPr lang="en-US" altLang="ja-JP" sz="1050" b="1" dirty="0">
                <a:solidFill>
                  <a:srgbClr val="FF66FF"/>
                </a:solidFill>
                <a:latin typeface="Meiryo UI" panose="020B0604030504040204" pitchFamily="50" charset="-128"/>
                <a:ea typeface="Meiryo UI" panose="020B0604030504040204" pitchFamily="50" charset="-128"/>
              </a:rPr>
              <a:t>/kWh</a:t>
            </a:r>
          </a:p>
          <a:p>
            <a:pPr algn="ctr"/>
            <a:r>
              <a:rPr lang="ja-JP" altLang="en-US" sz="1050" b="1" dirty="0">
                <a:latin typeface="Meiryo UI" panose="020B0604030504040204" pitchFamily="50" charset="-128"/>
                <a:ea typeface="Meiryo UI" panose="020B0604030504040204" pitchFamily="50" charset="-128"/>
              </a:rPr>
              <a:t>バランシングコスト</a:t>
            </a:r>
            <a:endParaRPr lang="en-US" altLang="ja-JP" sz="1050" b="1" dirty="0">
              <a:latin typeface="Meiryo UI" panose="020B0604030504040204" pitchFamily="50" charset="-128"/>
              <a:ea typeface="Meiryo UI" panose="020B0604030504040204" pitchFamily="50" charset="-128"/>
            </a:endParaRPr>
          </a:p>
        </p:txBody>
      </p:sp>
      <p:sp>
        <p:nvSpPr>
          <p:cNvPr id="41" name="正方形/長方形 40">
            <a:extLst>
              <a:ext uri="{FF2B5EF4-FFF2-40B4-BE49-F238E27FC236}">
                <a16:creationId xmlns:a16="http://schemas.microsoft.com/office/drawing/2014/main" id="{E8D58637-AE56-41F3-BB49-F8F3938961FD}"/>
              </a:ext>
            </a:extLst>
          </p:cNvPr>
          <p:cNvSpPr/>
          <p:nvPr/>
        </p:nvSpPr>
        <p:spPr>
          <a:xfrm>
            <a:off x="4934300" y="4351562"/>
            <a:ext cx="4694404" cy="2402809"/>
          </a:xfrm>
          <a:prstGeom prst="rect">
            <a:avLst/>
          </a:prstGeom>
          <a:noFill/>
          <a:ln w="19050" cap="flat" cmpd="sng" algn="ctr">
            <a:solidFill>
              <a:srgbClr val="FECCFF"/>
            </a:solidFill>
            <a:prstDash val="solid"/>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pic>
        <p:nvPicPr>
          <p:cNvPr id="26" name="図 25">
            <a:extLst>
              <a:ext uri="{FF2B5EF4-FFF2-40B4-BE49-F238E27FC236}">
                <a16:creationId xmlns:a16="http://schemas.microsoft.com/office/drawing/2014/main" id="{165074F1-10CF-47DC-97A2-290E77A33E4D}"/>
              </a:ext>
            </a:extLst>
          </p:cNvPr>
          <p:cNvPicPr>
            <a:picLocks noChangeAspect="1"/>
          </p:cNvPicPr>
          <p:nvPr/>
        </p:nvPicPr>
        <p:blipFill>
          <a:blip r:embed="rId2"/>
          <a:stretch>
            <a:fillRect/>
          </a:stretch>
        </p:blipFill>
        <p:spPr>
          <a:xfrm>
            <a:off x="5003814" y="5491207"/>
            <a:ext cx="4542529" cy="1155114"/>
          </a:xfrm>
          <a:prstGeom prst="rect">
            <a:avLst/>
          </a:prstGeom>
        </p:spPr>
      </p:pic>
      <p:sp>
        <p:nvSpPr>
          <p:cNvPr id="31" name="正方形/長方形 30">
            <a:extLst>
              <a:ext uri="{FF2B5EF4-FFF2-40B4-BE49-F238E27FC236}">
                <a16:creationId xmlns:a16="http://schemas.microsoft.com/office/drawing/2014/main" id="{EC4831B7-1010-4B67-9AB4-C15C71DD58CF}"/>
              </a:ext>
            </a:extLst>
          </p:cNvPr>
          <p:cNvSpPr/>
          <p:nvPr/>
        </p:nvSpPr>
        <p:spPr>
          <a:xfrm>
            <a:off x="4955915" y="4869236"/>
            <a:ext cx="4672789" cy="569387"/>
          </a:xfrm>
          <a:prstGeom prst="rect">
            <a:avLst/>
          </a:prstGeom>
        </p:spPr>
        <p:txBody>
          <a:bodyPr wrap="square">
            <a:spAutoFit/>
          </a:bodyPr>
          <a:lstStyle/>
          <a:p>
            <a:r>
              <a:rPr kumimoji="0" lang="ja-JP" altLang="en-US" sz="800" kern="0" dirty="0">
                <a:solidFill>
                  <a:prstClr val="black"/>
                </a:solidFill>
                <a:latin typeface="Meiryo UI"/>
                <a:ea typeface="Meiryo UI"/>
                <a:cs typeface="Arial" pitchFamily="34" charset="0"/>
              </a:rPr>
              <a:t>（参考）経済産業省 資源エネルギー庁「</a:t>
            </a:r>
            <a:r>
              <a:rPr kumimoji="0" lang="en-US" altLang="ja-JP" sz="800" kern="0" dirty="0">
                <a:solidFill>
                  <a:prstClr val="black"/>
                </a:solidFill>
                <a:latin typeface="Meiryo UI"/>
                <a:ea typeface="Meiryo UI"/>
                <a:cs typeface="Arial" pitchFamily="34" charset="0"/>
              </a:rPr>
              <a:t>FIP</a:t>
            </a:r>
            <a:r>
              <a:rPr kumimoji="0" lang="ja-JP" altLang="en-US" sz="800" kern="0" dirty="0">
                <a:solidFill>
                  <a:prstClr val="black"/>
                </a:solidFill>
                <a:latin typeface="Meiryo UI"/>
                <a:ea typeface="Meiryo UI"/>
                <a:cs typeface="Arial" pitchFamily="34" charset="0"/>
              </a:rPr>
              <a:t>制度の詳細設計とアグリゲーションビジネスの更なる活性化」抜粋</a:t>
            </a:r>
            <a:endParaRPr kumimoji="0" lang="en-US" altLang="ja-JP" sz="800" kern="0" dirty="0">
              <a:solidFill>
                <a:prstClr val="black"/>
              </a:solidFill>
              <a:latin typeface="Meiryo UI"/>
              <a:ea typeface="Meiryo UI"/>
              <a:cs typeface="Arial" pitchFamily="34" charset="0"/>
            </a:endParaRPr>
          </a:p>
          <a:p>
            <a:endParaRPr kumimoji="0" lang="en-US" altLang="ja-JP" sz="500" kern="0" dirty="0">
              <a:solidFill>
                <a:prstClr val="black"/>
              </a:solidFill>
              <a:latin typeface="Meiryo UI"/>
              <a:ea typeface="Meiryo UI"/>
              <a:cs typeface="Arial" pitchFamily="34" charset="0"/>
            </a:endParaRPr>
          </a:p>
          <a:p>
            <a:r>
              <a:rPr kumimoji="0" lang="ja-JP" altLang="en-US" sz="900" kern="0" dirty="0">
                <a:solidFill>
                  <a:prstClr val="black"/>
                </a:solidFill>
                <a:latin typeface="Meiryo UI"/>
                <a:ea typeface="Meiryo UI"/>
                <a:cs typeface="Arial" pitchFamily="34" charset="0"/>
              </a:rPr>
              <a:t>➢</a:t>
            </a:r>
            <a:r>
              <a:rPr kumimoji="0" lang="en-US" altLang="ja-JP" sz="900" kern="0" dirty="0">
                <a:solidFill>
                  <a:prstClr val="black"/>
                </a:solidFill>
                <a:latin typeface="Meiryo UI"/>
                <a:ea typeface="Meiryo UI"/>
                <a:cs typeface="Arial" pitchFamily="34" charset="0"/>
              </a:rPr>
              <a:t>2022</a:t>
            </a:r>
            <a:r>
              <a:rPr kumimoji="0" lang="ja-JP" altLang="en-US" sz="900" kern="0" dirty="0">
                <a:solidFill>
                  <a:prstClr val="black"/>
                </a:solidFill>
                <a:latin typeface="Meiryo UI"/>
                <a:ea typeface="Meiryo UI"/>
                <a:cs typeface="Arial" pitchFamily="34" charset="0"/>
              </a:rPr>
              <a:t>年度は</a:t>
            </a:r>
            <a:r>
              <a:rPr kumimoji="0" lang="en-US" altLang="ja-JP" sz="900" kern="0" dirty="0">
                <a:solidFill>
                  <a:prstClr val="black"/>
                </a:solidFill>
                <a:latin typeface="Meiryo UI"/>
                <a:ea typeface="Meiryo UI"/>
                <a:cs typeface="Arial" pitchFamily="34" charset="0"/>
              </a:rPr>
              <a:t>1.0</a:t>
            </a:r>
            <a:r>
              <a:rPr kumimoji="0" lang="ja-JP" altLang="en-US" sz="900" kern="0" dirty="0">
                <a:solidFill>
                  <a:prstClr val="black"/>
                </a:solidFill>
                <a:latin typeface="Meiryo UI"/>
                <a:ea typeface="Meiryo UI"/>
                <a:cs typeface="Arial" pitchFamily="34" charset="0"/>
              </a:rPr>
              <a:t>円</a:t>
            </a:r>
            <a:r>
              <a:rPr kumimoji="0" lang="en-US" altLang="ja-JP" sz="900" kern="0" dirty="0">
                <a:solidFill>
                  <a:prstClr val="black"/>
                </a:solidFill>
                <a:latin typeface="Meiryo UI"/>
                <a:ea typeface="Meiryo UI"/>
                <a:cs typeface="Arial" pitchFamily="34" charset="0"/>
              </a:rPr>
              <a:t>/kWh</a:t>
            </a:r>
            <a:r>
              <a:rPr kumimoji="0" lang="ja-JP" altLang="en-US" sz="900" kern="0" dirty="0">
                <a:solidFill>
                  <a:prstClr val="black"/>
                </a:solidFill>
                <a:latin typeface="Meiryo UI"/>
                <a:ea typeface="Meiryo UI"/>
                <a:cs typeface="Arial" pitchFamily="34" charset="0"/>
              </a:rPr>
              <a:t>とし、その後は緩やかに</a:t>
            </a:r>
            <a:r>
              <a:rPr kumimoji="0" lang="en-US" altLang="ja-JP" sz="900" kern="0" dirty="0">
                <a:solidFill>
                  <a:prstClr val="black"/>
                </a:solidFill>
                <a:latin typeface="Meiryo UI"/>
                <a:ea typeface="Meiryo UI"/>
                <a:cs typeface="Arial" pitchFamily="34" charset="0"/>
              </a:rPr>
              <a:t>0.05</a:t>
            </a:r>
            <a:r>
              <a:rPr kumimoji="0" lang="ja-JP" altLang="en-US" sz="900" kern="0" dirty="0">
                <a:solidFill>
                  <a:prstClr val="black"/>
                </a:solidFill>
                <a:latin typeface="Meiryo UI"/>
                <a:ea typeface="Meiryo UI"/>
                <a:cs typeface="Arial" pitchFamily="34" charset="0"/>
              </a:rPr>
              <a:t>円</a:t>
            </a:r>
            <a:r>
              <a:rPr kumimoji="0" lang="en-US" altLang="ja-JP" sz="900" kern="0" dirty="0">
                <a:solidFill>
                  <a:prstClr val="black"/>
                </a:solidFill>
                <a:latin typeface="Meiryo UI"/>
                <a:ea typeface="Meiryo UI"/>
                <a:cs typeface="Arial" pitchFamily="34" charset="0"/>
              </a:rPr>
              <a:t>/kWh</a:t>
            </a:r>
            <a:r>
              <a:rPr kumimoji="0" lang="ja-JP" altLang="en-US" sz="900" kern="0" dirty="0" err="1">
                <a:solidFill>
                  <a:prstClr val="black"/>
                </a:solidFill>
                <a:latin typeface="Meiryo UI"/>
                <a:ea typeface="Meiryo UI"/>
                <a:cs typeface="Arial" pitchFamily="34" charset="0"/>
              </a:rPr>
              <a:t>ずつ</a:t>
            </a:r>
            <a:r>
              <a:rPr kumimoji="0" lang="ja-JP" altLang="en-US" sz="900" kern="0" dirty="0">
                <a:solidFill>
                  <a:prstClr val="black"/>
                </a:solidFill>
                <a:latin typeface="Meiryo UI"/>
                <a:ea typeface="Meiryo UI"/>
                <a:cs typeface="Arial" pitchFamily="34" charset="0"/>
              </a:rPr>
              <a:t>低減、４年目以降は</a:t>
            </a:r>
            <a:r>
              <a:rPr kumimoji="0" lang="en-US" altLang="ja-JP" sz="900" kern="0" dirty="0">
                <a:solidFill>
                  <a:prstClr val="black"/>
                </a:solidFill>
                <a:latin typeface="Meiryo UI"/>
                <a:ea typeface="Meiryo UI"/>
                <a:cs typeface="Arial" pitchFamily="34" charset="0"/>
              </a:rPr>
              <a:t>0.1</a:t>
            </a:r>
            <a:r>
              <a:rPr kumimoji="0" lang="ja-JP" altLang="en-US" sz="900" kern="0" dirty="0">
                <a:solidFill>
                  <a:prstClr val="black"/>
                </a:solidFill>
                <a:latin typeface="Meiryo UI"/>
                <a:ea typeface="Meiryo UI"/>
                <a:cs typeface="Arial" pitchFamily="34" charset="0"/>
              </a:rPr>
              <a:t>円</a:t>
            </a:r>
            <a:r>
              <a:rPr kumimoji="0" lang="en-US" altLang="ja-JP" sz="900" kern="0" dirty="0">
                <a:solidFill>
                  <a:prstClr val="black"/>
                </a:solidFill>
                <a:latin typeface="Meiryo UI"/>
                <a:ea typeface="Meiryo UI"/>
                <a:cs typeface="Arial" pitchFamily="34" charset="0"/>
              </a:rPr>
              <a:t>/kWh</a:t>
            </a:r>
            <a:r>
              <a:rPr kumimoji="0" lang="ja-JP" altLang="en-US" sz="900" kern="0" dirty="0" err="1">
                <a:solidFill>
                  <a:prstClr val="black"/>
                </a:solidFill>
                <a:latin typeface="Meiryo UI"/>
                <a:ea typeface="Meiryo UI"/>
                <a:cs typeface="Arial" pitchFamily="34" charset="0"/>
              </a:rPr>
              <a:t>ずつ低</a:t>
            </a:r>
            <a:r>
              <a:rPr kumimoji="0" lang="ja-JP" altLang="en-US" sz="900" kern="0" dirty="0">
                <a:solidFill>
                  <a:prstClr val="black"/>
                </a:solidFill>
                <a:latin typeface="Meiryo UI"/>
                <a:ea typeface="Meiryo UI"/>
                <a:cs typeface="Arial" pitchFamily="34" charset="0"/>
              </a:rPr>
              <a:t>減させることで、「バランシングコスト目安＝</a:t>
            </a:r>
            <a:r>
              <a:rPr kumimoji="0" lang="en-US" altLang="ja-JP" sz="900" kern="0" dirty="0">
                <a:solidFill>
                  <a:prstClr val="black"/>
                </a:solidFill>
                <a:latin typeface="Meiryo UI"/>
                <a:ea typeface="Meiryo UI"/>
                <a:cs typeface="Arial" pitchFamily="34" charset="0"/>
              </a:rPr>
              <a:t>FIT</a:t>
            </a:r>
            <a:r>
              <a:rPr kumimoji="0" lang="ja-JP" altLang="en-US" sz="900" kern="0" dirty="0">
                <a:solidFill>
                  <a:prstClr val="black"/>
                </a:solidFill>
                <a:latin typeface="Meiryo UI"/>
                <a:ea typeface="Meiryo UI"/>
                <a:cs typeface="Arial" pitchFamily="34" charset="0"/>
              </a:rPr>
              <a:t>インバランスリスク料と同額」を目指す</a:t>
            </a:r>
            <a:endParaRPr lang="ja-JP" altLang="en-US" sz="800" dirty="0">
              <a:latin typeface="Meiryo UI" panose="020B0604030504040204" pitchFamily="50" charset="-128"/>
              <a:ea typeface="Meiryo UI" panose="020B0604030504040204" pitchFamily="50" charset="-128"/>
              <a:cs typeface="Arial" pitchFamily="34" charset="0"/>
            </a:endParaRPr>
          </a:p>
        </p:txBody>
      </p:sp>
      <p:sp>
        <p:nvSpPr>
          <p:cNvPr id="42" name="テキスト ボックス 41">
            <a:extLst>
              <a:ext uri="{FF2B5EF4-FFF2-40B4-BE49-F238E27FC236}">
                <a16:creationId xmlns:a16="http://schemas.microsoft.com/office/drawing/2014/main" id="{5A50A805-A558-467E-84F0-A0B589E8EDAF}"/>
              </a:ext>
            </a:extLst>
          </p:cNvPr>
          <p:cNvSpPr txBox="1"/>
          <p:nvPr/>
        </p:nvSpPr>
        <p:spPr>
          <a:xfrm>
            <a:off x="4899353" y="4313782"/>
            <a:ext cx="2288756" cy="197934"/>
          </a:xfrm>
          <a:prstGeom prst="rect">
            <a:avLst/>
          </a:prstGeom>
          <a:noFill/>
        </p:spPr>
        <p:txBody>
          <a:bodyPr wrap="square" lIns="36000" tIns="36000" rIns="36000" bIns="0" rtlCol="0" anchor="ctr">
            <a:spAutoFit/>
          </a:bodyPr>
          <a:lstStyle/>
          <a:p>
            <a:pPr algn="ctr"/>
            <a:r>
              <a:rPr lang="ja-JP" altLang="en-US" sz="1050" dirty="0">
                <a:latin typeface="Meiryo UI" panose="020B0604030504040204" pitchFamily="50" charset="-128"/>
                <a:ea typeface="Meiryo UI" panose="020B0604030504040204" pitchFamily="50" charset="-128"/>
              </a:rPr>
              <a:t>＜</a:t>
            </a:r>
            <a:r>
              <a:rPr lang="en-US" altLang="ja-JP" sz="1050" dirty="0">
                <a:latin typeface="Meiryo UI" panose="020B0604030504040204" pitchFamily="50" charset="-128"/>
                <a:ea typeface="Meiryo UI" panose="020B0604030504040204" pitchFamily="50" charset="-128"/>
              </a:rPr>
              <a:t>2022</a:t>
            </a:r>
            <a:r>
              <a:rPr lang="ja-JP" altLang="en-US" sz="1050" dirty="0">
                <a:latin typeface="Meiryo UI" panose="020B0604030504040204" pitchFamily="50" charset="-128"/>
                <a:ea typeface="Meiryo UI" panose="020B0604030504040204" pitchFamily="50" charset="-128"/>
              </a:rPr>
              <a:t>年度</a:t>
            </a:r>
            <a:r>
              <a:rPr lang="en-US" altLang="ja-JP" sz="1050" dirty="0">
                <a:latin typeface="Meiryo UI" panose="020B0604030504040204" pitchFamily="50" charset="-128"/>
                <a:ea typeface="Meiryo UI" panose="020B0604030504040204" pitchFamily="50" charset="-128"/>
              </a:rPr>
              <a:t>(</a:t>
            </a:r>
            <a:r>
              <a:rPr lang="ja-JP" altLang="en-US" sz="1050" dirty="0">
                <a:latin typeface="Meiryo UI" panose="020B0604030504040204" pitchFamily="50" charset="-128"/>
                <a:ea typeface="Meiryo UI" panose="020B0604030504040204" pitchFamily="50" charset="-128"/>
              </a:rPr>
              <a:t>自然変動電源</a:t>
            </a:r>
            <a:r>
              <a:rPr lang="en-US" altLang="ja-JP" sz="1050" dirty="0">
                <a:latin typeface="Meiryo UI" panose="020B0604030504040204" pitchFamily="50" charset="-128"/>
                <a:ea typeface="Meiryo UI" panose="020B0604030504040204" pitchFamily="50" charset="-128"/>
              </a:rPr>
              <a:t>)</a:t>
            </a:r>
            <a:r>
              <a:rPr lang="ja-JP" altLang="en-US" sz="1050" dirty="0">
                <a:latin typeface="Meiryo UI" panose="020B0604030504040204" pitchFamily="50" charset="-128"/>
                <a:ea typeface="Meiryo UI" panose="020B0604030504040204" pitchFamily="50" charset="-128"/>
              </a:rPr>
              <a:t>の場合＞</a:t>
            </a:r>
            <a:endParaRPr lang="en-US" altLang="ja-JP" sz="900" b="1" dirty="0">
              <a:latin typeface="Meiryo UI" panose="020B0604030504040204" pitchFamily="50" charset="-128"/>
              <a:ea typeface="Meiryo UI" panose="020B0604030504040204" pitchFamily="50" charset="-128"/>
            </a:endParaRPr>
          </a:p>
        </p:txBody>
      </p:sp>
      <p:sp>
        <p:nvSpPr>
          <p:cNvPr id="43" name="矢印: 上 42">
            <a:extLst>
              <a:ext uri="{FF2B5EF4-FFF2-40B4-BE49-F238E27FC236}">
                <a16:creationId xmlns:a16="http://schemas.microsoft.com/office/drawing/2014/main" id="{223FEF14-22B2-452B-A4B0-18B7F07BC2C3}"/>
              </a:ext>
            </a:extLst>
          </p:cNvPr>
          <p:cNvSpPr/>
          <p:nvPr/>
        </p:nvSpPr>
        <p:spPr>
          <a:xfrm>
            <a:off x="3233395" y="2486347"/>
            <a:ext cx="263950" cy="209572"/>
          </a:xfrm>
          <a:prstGeom prst="upArrow">
            <a:avLst/>
          </a:prstGeom>
          <a:solidFill>
            <a:schemeClr val="tx1">
              <a:lumMod val="50000"/>
              <a:lumOff val="50000"/>
            </a:schemeClr>
          </a:solidFill>
          <a:ln w="19050" cap="flat" cmpd="sng" algn="ctr">
            <a:noFill/>
            <a:prstDash val="solid"/>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sp>
        <p:nvSpPr>
          <p:cNvPr id="39" name="テキスト ボックス 38">
            <a:extLst>
              <a:ext uri="{FF2B5EF4-FFF2-40B4-BE49-F238E27FC236}">
                <a16:creationId xmlns:a16="http://schemas.microsoft.com/office/drawing/2014/main" id="{5947EEC6-82B9-4F67-B8DC-50437C743E7B}"/>
              </a:ext>
            </a:extLst>
          </p:cNvPr>
          <p:cNvSpPr txBox="1"/>
          <p:nvPr/>
        </p:nvSpPr>
        <p:spPr>
          <a:xfrm>
            <a:off x="189815" y="2123464"/>
            <a:ext cx="7994496" cy="369332"/>
          </a:xfrm>
          <a:prstGeom prst="rect">
            <a:avLst/>
          </a:prstGeom>
          <a:noFill/>
        </p:spPr>
        <p:txBody>
          <a:bodyPr wrap="none" rtlCol="0">
            <a:spAutoFit/>
          </a:bodyPr>
          <a:lstStyle/>
          <a:p>
            <a:r>
              <a:rPr kumimoji="1" lang="en-US" altLang="ja-JP" dirty="0">
                <a:latin typeface="Meiryo UI" panose="020B0604030504040204" pitchFamily="50" charset="-128"/>
                <a:ea typeface="Meiryo UI" panose="020B0604030504040204" pitchFamily="50" charset="-128"/>
              </a:rPr>
              <a:t>FIP</a:t>
            </a:r>
            <a:r>
              <a:rPr kumimoji="1" lang="ja-JP" altLang="en-US" dirty="0">
                <a:latin typeface="Meiryo UI" panose="020B0604030504040204" pitchFamily="50" charset="-128"/>
                <a:ea typeface="Meiryo UI" panose="020B0604030504040204" pitchFamily="50" charset="-128"/>
              </a:rPr>
              <a:t>交付金</a:t>
            </a:r>
            <a:r>
              <a:rPr kumimoji="1" lang="en-US" altLang="ja-JP" dirty="0">
                <a:latin typeface="Meiryo UI" panose="020B0604030504040204" pitchFamily="50" charset="-128"/>
                <a:ea typeface="Meiryo UI" panose="020B0604030504040204" pitchFamily="50" charset="-128"/>
              </a:rPr>
              <a:t>(</a:t>
            </a:r>
            <a:r>
              <a:rPr kumimoji="1" lang="ja-JP" altLang="en-US" dirty="0">
                <a:latin typeface="Meiryo UI" panose="020B0604030504040204" pitchFamily="50" charset="-128"/>
                <a:ea typeface="Meiryo UI" panose="020B0604030504040204" pitchFamily="50" charset="-128"/>
              </a:rPr>
              <a:t>円</a:t>
            </a:r>
            <a:r>
              <a:rPr kumimoji="1" lang="en-US" altLang="ja-JP" dirty="0">
                <a:latin typeface="Meiryo UI" panose="020B0604030504040204" pitchFamily="50" charset="-128"/>
                <a:ea typeface="Meiryo UI" panose="020B0604030504040204" pitchFamily="50" charset="-128"/>
              </a:rPr>
              <a:t>)</a:t>
            </a:r>
            <a:r>
              <a:rPr kumimoji="1" lang="ja-JP" altLang="en-US" dirty="0">
                <a:latin typeface="Meiryo UI" panose="020B0604030504040204" pitchFamily="50" charset="-128"/>
                <a:ea typeface="Meiryo UI" panose="020B0604030504040204" pitchFamily="50" charset="-128"/>
              </a:rPr>
              <a:t>　＝　</a:t>
            </a:r>
            <a:r>
              <a:rPr kumimoji="1" lang="ja-JP" altLang="en-US" u="sng" dirty="0">
                <a:latin typeface="Meiryo UI" panose="020B0604030504040204" pitchFamily="50" charset="-128"/>
                <a:ea typeface="Meiryo UI" panose="020B0604030504040204" pitchFamily="50" charset="-128"/>
              </a:rPr>
              <a:t>調整後プレミアム単価</a:t>
            </a:r>
            <a:r>
              <a:rPr kumimoji="1" lang="en-US" altLang="ja-JP" u="sng" dirty="0">
                <a:latin typeface="Meiryo UI" panose="020B0604030504040204" pitchFamily="50" charset="-128"/>
                <a:ea typeface="Meiryo UI" panose="020B0604030504040204" pitchFamily="50" charset="-128"/>
              </a:rPr>
              <a:t>(</a:t>
            </a:r>
            <a:r>
              <a:rPr kumimoji="1" lang="ja-JP" altLang="en-US" u="sng" dirty="0">
                <a:latin typeface="Meiryo UI" panose="020B0604030504040204" pitchFamily="50" charset="-128"/>
                <a:ea typeface="Meiryo UI" panose="020B0604030504040204" pitchFamily="50" charset="-128"/>
              </a:rPr>
              <a:t>円</a:t>
            </a:r>
            <a:r>
              <a:rPr kumimoji="1" lang="en-US" altLang="ja-JP" u="sng" dirty="0">
                <a:latin typeface="Meiryo UI" panose="020B0604030504040204" pitchFamily="50" charset="-128"/>
                <a:ea typeface="Meiryo UI" panose="020B0604030504040204" pitchFamily="50" charset="-128"/>
              </a:rPr>
              <a:t>/kWh)</a:t>
            </a:r>
            <a:r>
              <a:rPr kumimoji="1" lang="ja-JP" altLang="en-US" dirty="0">
                <a:latin typeface="Meiryo UI" panose="020B0604030504040204" pitchFamily="50" charset="-128"/>
                <a:ea typeface="Meiryo UI" panose="020B0604030504040204" pitchFamily="50" charset="-128"/>
              </a:rPr>
              <a:t>　</a:t>
            </a:r>
            <a:r>
              <a:rPr kumimoji="1" lang="en-US" altLang="ja-JP" dirty="0">
                <a:latin typeface="Meiryo UI" panose="020B0604030504040204" pitchFamily="50" charset="-128"/>
                <a:ea typeface="Meiryo UI" panose="020B0604030504040204" pitchFamily="50" charset="-128"/>
              </a:rPr>
              <a:t>×</a:t>
            </a:r>
            <a:r>
              <a:rPr kumimoji="1" lang="ja-JP" altLang="en-US" dirty="0">
                <a:latin typeface="Meiryo UI" panose="020B0604030504040204" pitchFamily="50" charset="-128"/>
                <a:ea typeface="Meiryo UI" panose="020B0604030504040204" pitchFamily="50" charset="-128"/>
              </a:rPr>
              <a:t>　供給電力量</a:t>
            </a:r>
            <a:r>
              <a:rPr kumimoji="1" lang="en-US" altLang="ja-JP" dirty="0">
                <a:latin typeface="Meiryo UI" panose="020B0604030504040204" pitchFamily="50" charset="-128"/>
                <a:ea typeface="Meiryo UI" panose="020B0604030504040204" pitchFamily="50" charset="-128"/>
              </a:rPr>
              <a:t>(kWh)</a:t>
            </a:r>
            <a:r>
              <a:rPr kumimoji="1" lang="en-US" altLang="ja-JP" sz="1200" dirty="0">
                <a:latin typeface="Meiryo UI" panose="020B0604030504040204" pitchFamily="50" charset="-128"/>
                <a:ea typeface="Meiryo UI" panose="020B0604030504040204" pitchFamily="50" charset="-128"/>
              </a:rPr>
              <a:t>※1</a:t>
            </a:r>
            <a:endParaRPr kumimoji="1" lang="ja-JP" altLang="en-US" dirty="0">
              <a:latin typeface="Meiryo UI" panose="020B0604030504040204" pitchFamily="50" charset="-128"/>
              <a:ea typeface="Meiryo UI" panose="020B0604030504040204" pitchFamily="50" charset="-128"/>
            </a:endParaRPr>
          </a:p>
        </p:txBody>
      </p:sp>
      <p:sp>
        <p:nvSpPr>
          <p:cNvPr id="44" name="正方形/長方形 43">
            <a:extLst>
              <a:ext uri="{FF2B5EF4-FFF2-40B4-BE49-F238E27FC236}">
                <a16:creationId xmlns:a16="http://schemas.microsoft.com/office/drawing/2014/main" id="{083BE089-BF26-4E14-A7D6-868EEBA131B6}"/>
              </a:ext>
            </a:extLst>
          </p:cNvPr>
          <p:cNvSpPr/>
          <p:nvPr/>
        </p:nvSpPr>
        <p:spPr>
          <a:xfrm>
            <a:off x="5567388" y="2438851"/>
            <a:ext cx="4279358" cy="230832"/>
          </a:xfrm>
          <a:prstGeom prst="rect">
            <a:avLst/>
          </a:prstGeom>
        </p:spPr>
        <p:txBody>
          <a:bodyPr wrap="square">
            <a:spAutoFit/>
          </a:bodyPr>
          <a:lstStyle/>
          <a:p>
            <a:r>
              <a:rPr kumimoji="0" lang="en-US" altLang="ja-JP" sz="900" kern="0" dirty="0">
                <a:solidFill>
                  <a:prstClr val="black"/>
                </a:solidFill>
                <a:latin typeface="Meiryo UI"/>
                <a:ea typeface="Meiryo UI"/>
                <a:cs typeface="Arial" pitchFamily="34" charset="0"/>
              </a:rPr>
              <a:t>※1 </a:t>
            </a:r>
            <a:r>
              <a:rPr kumimoji="0" lang="ja-JP" altLang="en-US" sz="900" kern="0" dirty="0">
                <a:solidFill>
                  <a:prstClr val="black"/>
                </a:solidFill>
                <a:latin typeface="Meiryo UI"/>
                <a:ea typeface="Meiryo UI"/>
                <a:cs typeface="Arial" pitchFamily="34" charset="0"/>
              </a:rPr>
              <a:t>当月度</a:t>
            </a:r>
            <a:r>
              <a:rPr kumimoji="0" lang="en-US" altLang="ja-JP" sz="900" kern="0" dirty="0">
                <a:solidFill>
                  <a:prstClr val="black"/>
                </a:solidFill>
                <a:latin typeface="Meiryo UI"/>
                <a:ea typeface="Meiryo UI"/>
                <a:cs typeface="Arial" pitchFamily="34" charset="0"/>
              </a:rPr>
              <a:t>(</a:t>
            </a:r>
            <a:r>
              <a:rPr kumimoji="0" lang="ja-JP" altLang="en-US" sz="900" kern="0" dirty="0">
                <a:solidFill>
                  <a:prstClr val="black"/>
                </a:solidFill>
                <a:latin typeface="Meiryo UI"/>
                <a:ea typeface="Meiryo UI"/>
                <a:cs typeface="Arial" pitchFamily="34" charset="0"/>
              </a:rPr>
              <a:t>検針月度</a:t>
            </a:r>
            <a:r>
              <a:rPr kumimoji="0" lang="en-US" altLang="ja-JP" sz="900" kern="0" dirty="0">
                <a:solidFill>
                  <a:prstClr val="black"/>
                </a:solidFill>
                <a:latin typeface="Meiryo UI"/>
                <a:ea typeface="Meiryo UI"/>
                <a:cs typeface="Arial" pitchFamily="34" charset="0"/>
              </a:rPr>
              <a:t>)</a:t>
            </a:r>
            <a:r>
              <a:rPr kumimoji="0" lang="ja-JP" altLang="en-US" sz="900" kern="0" dirty="0">
                <a:solidFill>
                  <a:prstClr val="black"/>
                </a:solidFill>
                <a:latin typeface="Meiryo UI"/>
                <a:ea typeface="Meiryo UI"/>
                <a:cs typeface="Arial" pitchFamily="34" charset="0"/>
              </a:rPr>
              <a:t>の対象設備の電気供給量のうち</a:t>
            </a:r>
            <a:r>
              <a:rPr kumimoji="0" lang="en-US" altLang="ja-JP" sz="900" kern="0" dirty="0">
                <a:solidFill>
                  <a:prstClr val="black"/>
                </a:solidFill>
                <a:latin typeface="Meiryo UI"/>
                <a:ea typeface="Meiryo UI"/>
                <a:cs typeface="Arial" pitchFamily="34" charset="0"/>
              </a:rPr>
              <a:t>0.01</a:t>
            </a:r>
            <a:r>
              <a:rPr kumimoji="0" lang="ja-JP" altLang="en-US" sz="900" kern="0" dirty="0">
                <a:solidFill>
                  <a:prstClr val="black"/>
                </a:solidFill>
                <a:latin typeface="Meiryo UI"/>
                <a:ea typeface="Meiryo UI"/>
                <a:cs typeface="Arial" pitchFamily="34" charset="0"/>
              </a:rPr>
              <a:t>円</a:t>
            </a:r>
            <a:r>
              <a:rPr kumimoji="0" lang="en-US" altLang="ja-JP" sz="900" kern="0" dirty="0">
                <a:solidFill>
                  <a:prstClr val="black"/>
                </a:solidFill>
                <a:latin typeface="Meiryo UI"/>
                <a:ea typeface="Meiryo UI"/>
                <a:cs typeface="Arial" pitchFamily="34" charset="0"/>
              </a:rPr>
              <a:t>/kWh</a:t>
            </a:r>
            <a:r>
              <a:rPr kumimoji="0" lang="ja-JP" altLang="en-US" sz="900" kern="0" dirty="0">
                <a:solidFill>
                  <a:prstClr val="black"/>
                </a:solidFill>
                <a:latin typeface="Meiryo UI"/>
                <a:ea typeface="Meiryo UI"/>
                <a:cs typeface="Arial" pitchFamily="34" charset="0"/>
              </a:rPr>
              <a:t>コマを除いた実績</a:t>
            </a:r>
            <a:endParaRPr lang="ja-JP" altLang="en-US" sz="900" dirty="0">
              <a:latin typeface="Meiryo UI" panose="020B0604030504040204" pitchFamily="50" charset="-128"/>
              <a:ea typeface="Meiryo UI" panose="020B0604030504040204" pitchFamily="50" charset="-128"/>
              <a:cs typeface="Arial" pitchFamily="34" charset="0"/>
            </a:endParaRPr>
          </a:p>
        </p:txBody>
      </p:sp>
    </p:spTree>
    <p:extLst>
      <p:ext uri="{BB962C8B-B14F-4D97-AF65-F5344CB8AC3E}">
        <p14:creationId xmlns:p14="http://schemas.microsoft.com/office/powerpoint/2010/main" val="4144244377"/>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757301132"/>
              </p:ext>
            </p:extLst>
          </p:nvPr>
        </p:nvGraphicFramePr>
        <p:xfrm>
          <a:off x="133663" y="864070"/>
          <a:ext cx="9601200" cy="5919236"/>
        </p:xfrm>
        <a:graphic>
          <a:graphicData uri="http://schemas.openxmlformats.org/drawingml/2006/table">
            <a:tbl>
              <a:tblPr firstRow="1" bandRow="1">
                <a:tableStyleId>{2D5ABB26-0587-4C30-8999-92F81FD0307C}</a:tableStyleId>
              </a:tblPr>
              <a:tblGrid>
                <a:gridCol w="1149668">
                  <a:extLst>
                    <a:ext uri="{9D8B030D-6E8A-4147-A177-3AD203B41FA5}">
                      <a16:colId xmlns:a16="http://schemas.microsoft.com/office/drawing/2014/main" val="358073148"/>
                    </a:ext>
                  </a:extLst>
                </a:gridCol>
                <a:gridCol w="8451532">
                  <a:extLst>
                    <a:ext uri="{9D8B030D-6E8A-4147-A177-3AD203B41FA5}">
                      <a16:colId xmlns:a16="http://schemas.microsoft.com/office/drawing/2014/main" val="1235158156"/>
                    </a:ext>
                  </a:extLst>
                </a:gridCol>
              </a:tblGrid>
              <a:tr h="448506">
                <a:tc>
                  <a:txBody>
                    <a:bodyPr/>
                    <a:lstStyle/>
                    <a:p>
                      <a:pPr algn="l"/>
                      <a:r>
                        <a:rPr kumimoji="1" lang="ja-JP" altLang="en-US" sz="1200" b="0" dirty="0">
                          <a:latin typeface="Meiryo UI" panose="020B0604030504040204" pitchFamily="50" charset="-128"/>
                          <a:ea typeface="Meiryo UI" panose="020B0604030504040204" pitchFamily="50" charset="-128"/>
                        </a:rPr>
                        <a:t>業務プロセス</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a:t>
                      </a:r>
                      <a:r>
                        <a:rPr kumimoji="1" lang="en-US" altLang="ja-JP" sz="1200" b="0" dirty="0">
                          <a:latin typeface="Meiryo UI" panose="020B0604030504040204" pitchFamily="50" charset="-128"/>
                          <a:ea typeface="Meiryo UI" panose="020B0604030504040204" pitchFamily="50" charset="-128"/>
                        </a:rPr>
                        <a:t>02:</a:t>
                      </a:r>
                      <a:r>
                        <a:rPr kumimoji="1" lang="ja-JP" altLang="en-US" sz="1200" b="0" dirty="0">
                          <a:latin typeface="Meiryo UI" panose="020B0604030504040204" pitchFamily="50" charset="-128"/>
                          <a:ea typeface="Meiryo UI" panose="020B0604030504040204" pitchFamily="50" charset="-128"/>
                        </a:rPr>
                        <a:t>インバランスリスク単価の登録確認」「</a:t>
                      </a:r>
                      <a:r>
                        <a:rPr kumimoji="1" lang="en-US" altLang="ja-JP" sz="1200" b="0" dirty="0">
                          <a:latin typeface="Meiryo UI" panose="020B0604030504040204" pitchFamily="50" charset="-128"/>
                          <a:ea typeface="Meiryo UI" panose="020B0604030504040204" pitchFamily="50" charset="-128"/>
                        </a:rPr>
                        <a:t>03:JEPX</a:t>
                      </a:r>
                      <a:r>
                        <a:rPr kumimoji="1" lang="ja-JP" altLang="en-US" sz="1200" b="0" dirty="0">
                          <a:latin typeface="Meiryo UI" panose="020B0604030504040204" pitchFamily="50" charset="-128"/>
                          <a:ea typeface="Meiryo UI" panose="020B0604030504040204" pitchFamily="50" charset="-128"/>
                        </a:rPr>
                        <a:t>スポット・時間前市場価格</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当月度</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の登録確認」「</a:t>
                      </a:r>
                      <a:r>
                        <a:rPr kumimoji="1" lang="en-US" altLang="ja-JP" sz="1200" b="0" dirty="0">
                          <a:latin typeface="Meiryo UI" panose="020B0604030504040204" pitchFamily="50" charset="-128"/>
                          <a:ea typeface="Meiryo UI" panose="020B0604030504040204" pitchFamily="50" charset="-128"/>
                        </a:rPr>
                        <a:t>04:JEPX</a:t>
                      </a:r>
                      <a:r>
                        <a:rPr kumimoji="1" lang="ja-JP" altLang="en-US" sz="1200" b="0" dirty="0">
                          <a:latin typeface="Meiryo UI" panose="020B0604030504040204" pitchFamily="50" charset="-128"/>
                          <a:ea typeface="Meiryo UI" panose="020B0604030504040204" pitchFamily="50" charset="-128"/>
                        </a:rPr>
                        <a:t>非化石価値取引市場価格の登録確認」「</a:t>
                      </a:r>
                      <a:r>
                        <a:rPr kumimoji="1" lang="en-US" altLang="ja-JP" sz="1200" b="0" dirty="0">
                          <a:latin typeface="Meiryo UI" panose="020B0604030504040204" pitchFamily="50" charset="-128"/>
                          <a:ea typeface="Meiryo UI" panose="020B0604030504040204" pitchFamily="50" charset="-128"/>
                        </a:rPr>
                        <a:t>05:</a:t>
                      </a:r>
                      <a:r>
                        <a:rPr kumimoji="1" lang="ja-JP" altLang="en-US" sz="1200" b="0" dirty="0">
                          <a:latin typeface="Meiryo UI" panose="020B0604030504040204" pitchFamily="50" charset="-128"/>
                          <a:ea typeface="Meiryo UI" panose="020B0604030504040204" pitchFamily="50" charset="-128"/>
                        </a:rPr>
                        <a:t>供給電力量の登録確認」「</a:t>
                      </a:r>
                      <a:r>
                        <a:rPr kumimoji="1" lang="en-US" altLang="ja-JP" sz="1200" b="0" dirty="0">
                          <a:latin typeface="Meiryo UI" panose="020B0604030504040204" pitchFamily="50" charset="-128"/>
                          <a:ea typeface="Meiryo UI" panose="020B0604030504040204" pitchFamily="50" charset="-128"/>
                        </a:rPr>
                        <a:t>15:</a:t>
                      </a:r>
                      <a:r>
                        <a:rPr kumimoji="1" lang="ja-JP" altLang="en-US" sz="1200" b="0" dirty="0">
                          <a:latin typeface="Meiryo UI" panose="020B0604030504040204" pitchFamily="50" charset="-128"/>
                          <a:ea typeface="Meiryo UI" panose="020B0604030504040204" pitchFamily="50" charset="-128"/>
                        </a:rPr>
                        <a:t>交付金算定」</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269103">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業務詳細仕様</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2081878"/>
                  </a:ext>
                </a:extLst>
              </a:tr>
              <a:tr h="5187716">
                <a:tc gridSpan="2">
                  <a:txBody>
                    <a:bodyPr/>
                    <a:lstStyle/>
                    <a:p>
                      <a:pPr lvl="0">
                        <a:defRPr/>
                      </a:pPr>
                      <a:r>
                        <a:rPr kumimoji="0" lang="en-US" altLang="ja-JP" sz="1100" b="1" u="sng" kern="0" dirty="0">
                          <a:solidFill>
                            <a:srgbClr val="000000">
                              <a:lumMod val="100000"/>
                            </a:srgbClr>
                          </a:solidFill>
                          <a:latin typeface="Meiryo UI"/>
                          <a:ea typeface="Meiryo UI"/>
                        </a:rPr>
                        <a:t>FIP</a:t>
                      </a:r>
                      <a:r>
                        <a:rPr kumimoji="0" lang="ja-JP" altLang="en-US" sz="1100" b="1" u="sng" kern="0" dirty="0">
                          <a:solidFill>
                            <a:srgbClr val="000000">
                              <a:lumMod val="100000"/>
                            </a:srgbClr>
                          </a:solidFill>
                          <a:latin typeface="Meiryo UI"/>
                          <a:ea typeface="Meiryo UI"/>
                        </a:rPr>
                        <a:t>交付金の算定方法</a:t>
                      </a:r>
                      <a:r>
                        <a:rPr kumimoji="0" lang="en-US" altLang="ja-JP" sz="1100" b="1" u="sng" kern="0" dirty="0">
                          <a:solidFill>
                            <a:srgbClr val="000000">
                              <a:lumMod val="100000"/>
                            </a:srgbClr>
                          </a:solidFill>
                          <a:latin typeface="Meiryo UI"/>
                          <a:ea typeface="Meiryo UI"/>
                        </a:rPr>
                        <a:t>(3/4)</a:t>
                      </a:r>
                    </a:p>
                    <a:p>
                      <a:pPr lvl="0">
                        <a:defRPr/>
                      </a:pPr>
                      <a:endParaRPr kumimoji="0" lang="en-US" altLang="ja-JP" sz="1100" b="0" u="none" kern="0" dirty="0">
                        <a:solidFill>
                          <a:srgbClr val="000000">
                            <a:lumMod val="100000"/>
                          </a:srgbClr>
                        </a:solidFill>
                        <a:latin typeface="Meiryo UI"/>
                        <a:ea typeface="Meiryo UI"/>
                      </a:endParaRPr>
                    </a:p>
                    <a:p>
                      <a:pPr lvl="0">
                        <a:defRPr/>
                      </a:pPr>
                      <a:r>
                        <a:rPr kumimoji="0" lang="en-US" altLang="ja-JP" sz="1100" b="0" u="none" kern="0" dirty="0">
                          <a:solidFill>
                            <a:srgbClr val="000000">
                              <a:lumMod val="100000"/>
                            </a:srgbClr>
                          </a:solidFill>
                          <a:latin typeface="Meiryo UI"/>
                          <a:ea typeface="Meiryo UI"/>
                        </a:rPr>
                        <a:t>【FIP</a:t>
                      </a:r>
                      <a:r>
                        <a:rPr kumimoji="0" lang="ja-JP" altLang="en-US" sz="1100" b="0" u="none" kern="0" dirty="0">
                          <a:solidFill>
                            <a:srgbClr val="000000">
                              <a:lumMod val="100000"/>
                            </a:srgbClr>
                          </a:solidFill>
                          <a:latin typeface="Meiryo UI"/>
                          <a:ea typeface="Meiryo UI"/>
                        </a:rPr>
                        <a:t>交付金</a:t>
                      </a:r>
                      <a:r>
                        <a:rPr kumimoji="0" lang="en-US" altLang="ja-JP" sz="1100" b="0" u="none" kern="0" dirty="0">
                          <a:solidFill>
                            <a:srgbClr val="000000">
                              <a:lumMod val="100000"/>
                            </a:srgbClr>
                          </a:solidFill>
                          <a:latin typeface="Meiryo UI"/>
                          <a:ea typeface="Meiryo UI"/>
                        </a:rPr>
                        <a:t>(</a:t>
                      </a:r>
                      <a:r>
                        <a:rPr kumimoji="0" lang="ja-JP" altLang="en-US" sz="1100" b="0" u="none" kern="0" dirty="0">
                          <a:solidFill>
                            <a:srgbClr val="000000">
                              <a:lumMod val="100000"/>
                            </a:srgbClr>
                          </a:solidFill>
                          <a:latin typeface="Meiryo UI"/>
                          <a:ea typeface="Meiryo UI"/>
                        </a:rPr>
                        <a:t>非自然変動電源</a:t>
                      </a:r>
                      <a:r>
                        <a:rPr kumimoji="0" lang="en-US" altLang="ja-JP" sz="1100" b="0" u="none" kern="0" dirty="0">
                          <a:solidFill>
                            <a:srgbClr val="000000">
                              <a:lumMod val="100000"/>
                            </a:srgbClr>
                          </a:solidFill>
                          <a:latin typeface="Meiryo UI"/>
                          <a:ea typeface="Meiryo UI"/>
                        </a:rPr>
                        <a:t>)</a:t>
                      </a:r>
                      <a:r>
                        <a:rPr kumimoji="0" lang="ja-JP" altLang="en-US" sz="1100" b="0" u="none" kern="0" dirty="0" err="1">
                          <a:solidFill>
                            <a:srgbClr val="000000">
                              <a:lumMod val="100000"/>
                            </a:srgbClr>
                          </a:solidFill>
                          <a:latin typeface="Meiryo UI"/>
                          <a:ea typeface="Meiryo UI"/>
                        </a:rPr>
                        <a:t>の算</a:t>
                      </a:r>
                      <a:r>
                        <a:rPr kumimoji="0" lang="ja-JP" altLang="en-US" sz="1100" b="0" u="none" kern="0" dirty="0">
                          <a:solidFill>
                            <a:srgbClr val="000000">
                              <a:lumMod val="100000"/>
                            </a:srgbClr>
                          </a:solidFill>
                          <a:latin typeface="Meiryo UI"/>
                          <a:ea typeface="Meiryo UI"/>
                        </a:rPr>
                        <a:t>定式</a:t>
                      </a:r>
                      <a:r>
                        <a:rPr kumimoji="0" lang="en-US" altLang="ja-JP" sz="1100" b="0" u="none" kern="0" dirty="0">
                          <a:solidFill>
                            <a:srgbClr val="000000">
                              <a:lumMod val="100000"/>
                            </a:srgbClr>
                          </a:solidFill>
                          <a:latin typeface="Meiryo UI"/>
                          <a:ea typeface="Meiryo UI"/>
                        </a:rPr>
                        <a:t>】</a:t>
                      </a:r>
                    </a:p>
                    <a:p>
                      <a:pPr marL="171450" lvl="0" indent="-171450">
                        <a:buFont typeface="Arial" panose="020B0604020202020204" pitchFamily="34" charset="0"/>
                        <a:buChar char="•"/>
                        <a:defRPr/>
                      </a:pPr>
                      <a:r>
                        <a:rPr kumimoji="0" lang="ja-JP" altLang="en-US" sz="1100" b="0" u="none" kern="0" dirty="0">
                          <a:solidFill>
                            <a:srgbClr val="000000">
                              <a:lumMod val="100000"/>
                            </a:srgbClr>
                          </a:solidFill>
                          <a:latin typeface="Meiryo UI"/>
                          <a:ea typeface="Meiryo UI"/>
                        </a:rPr>
                        <a:t>非自然変動電源</a:t>
                      </a:r>
                      <a:r>
                        <a:rPr kumimoji="0" lang="en-US" altLang="ja-JP" sz="1100" b="0" u="none" kern="0" dirty="0">
                          <a:solidFill>
                            <a:srgbClr val="000000">
                              <a:lumMod val="100000"/>
                            </a:srgbClr>
                          </a:solidFill>
                          <a:latin typeface="Meiryo UI"/>
                          <a:ea typeface="Meiryo UI"/>
                        </a:rPr>
                        <a:t>(</a:t>
                      </a:r>
                      <a:r>
                        <a:rPr kumimoji="0" lang="ja-JP" altLang="en-US" sz="1100" b="0" u="none" kern="0" dirty="0">
                          <a:solidFill>
                            <a:srgbClr val="000000">
                              <a:lumMod val="100000"/>
                            </a:srgbClr>
                          </a:solidFill>
                          <a:latin typeface="Meiryo UI"/>
                          <a:ea typeface="Meiryo UI"/>
                        </a:rPr>
                        <a:t>水力、地熱、バイオマス</a:t>
                      </a:r>
                      <a:r>
                        <a:rPr kumimoji="0" lang="en-US" altLang="ja-JP" sz="1100" b="0" u="none" kern="0" dirty="0">
                          <a:solidFill>
                            <a:srgbClr val="000000">
                              <a:lumMod val="100000"/>
                            </a:srgbClr>
                          </a:solidFill>
                          <a:latin typeface="Meiryo UI"/>
                          <a:ea typeface="Meiryo UI"/>
                        </a:rPr>
                        <a:t>)</a:t>
                      </a:r>
                      <a:r>
                        <a:rPr kumimoji="0" lang="ja-JP" altLang="en-US" sz="1100" b="0" u="none" kern="0" dirty="0">
                          <a:solidFill>
                            <a:srgbClr val="000000">
                              <a:lumMod val="100000"/>
                            </a:srgbClr>
                          </a:solidFill>
                          <a:latin typeface="Meiryo UI"/>
                          <a:ea typeface="Meiryo UI"/>
                        </a:rPr>
                        <a:t>のバランシングコストは、</a:t>
                      </a:r>
                      <a:r>
                        <a:rPr kumimoji="0" lang="ja-JP" altLang="en-US" sz="1100" b="0" u="sng" kern="0" dirty="0">
                          <a:solidFill>
                            <a:srgbClr val="000000">
                              <a:lumMod val="100000"/>
                            </a:srgbClr>
                          </a:solidFill>
                          <a:latin typeface="Meiryo UI"/>
                          <a:ea typeface="Meiryo UI"/>
                        </a:rPr>
                        <a:t>インバランスリスク単価</a:t>
                      </a:r>
                      <a:r>
                        <a:rPr kumimoji="0" lang="en-US" altLang="ja-JP" sz="1100" b="0" u="sng" kern="0" dirty="0">
                          <a:solidFill>
                            <a:srgbClr val="000000">
                              <a:lumMod val="100000"/>
                            </a:srgbClr>
                          </a:solidFill>
                          <a:latin typeface="Meiryo UI"/>
                          <a:ea typeface="Meiryo UI"/>
                        </a:rPr>
                        <a:t>(30</a:t>
                      </a:r>
                      <a:r>
                        <a:rPr kumimoji="0" lang="ja-JP" altLang="en-US" sz="1100" b="0" u="sng" kern="0" dirty="0">
                          <a:solidFill>
                            <a:srgbClr val="000000">
                              <a:lumMod val="100000"/>
                            </a:srgbClr>
                          </a:solidFill>
                          <a:latin typeface="Meiryo UI"/>
                          <a:ea typeface="Meiryo UI"/>
                        </a:rPr>
                        <a:t>分コマ</a:t>
                      </a:r>
                      <a:r>
                        <a:rPr kumimoji="0" lang="en-US" altLang="ja-JP" sz="1100" b="0" u="sng" kern="0" dirty="0">
                          <a:solidFill>
                            <a:srgbClr val="000000">
                              <a:lumMod val="100000"/>
                            </a:srgbClr>
                          </a:solidFill>
                          <a:latin typeface="Meiryo UI"/>
                          <a:ea typeface="Meiryo UI"/>
                        </a:rPr>
                        <a:t>)</a:t>
                      </a:r>
                      <a:r>
                        <a:rPr kumimoji="0" lang="ja-JP" altLang="en-US" sz="1100" b="0" u="sng" kern="0" dirty="0">
                          <a:solidFill>
                            <a:srgbClr val="000000">
                              <a:lumMod val="100000"/>
                            </a:srgbClr>
                          </a:solidFill>
                          <a:latin typeface="Meiryo UI"/>
                          <a:ea typeface="Meiryo UI"/>
                        </a:rPr>
                        <a:t>を用いて算出するため、自然変動電源と算定式が異なる。</a:t>
                      </a:r>
                      <a:endParaRPr kumimoji="0" lang="en-US" altLang="ja-JP" sz="1100" b="0" u="sng" kern="0" dirty="0">
                        <a:solidFill>
                          <a:srgbClr val="000000">
                            <a:lumMod val="100000"/>
                          </a:srgbClr>
                        </a:solidFill>
                        <a:latin typeface="Meiryo UI"/>
                        <a:ea typeface="Meiryo UI"/>
                      </a:endParaRPr>
                    </a:p>
                    <a:p>
                      <a:pPr lvl="0">
                        <a:defRPr/>
                      </a:pPr>
                      <a:endParaRPr kumimoji="0" lang="en-US" altLang="ja-JP" sz="1000" b="1" u="none" kern="0" dirty="0">
                        <a:solidFill>
                          <a:srgbClr val="000000">
                            <a:lumMod val="100000"/>
                          </a:srgbClr>
                        </a:solidFill>
                        <a:latin typeface="Meiryo UI"/>
                        <a:ea typeface="Meiryo UI"/>
                      </a:endParaRPr>
                    </a:p>
                    <a:p>
                      <a:pPr lvl="0">
                        <a:defRPr/>
                      </a:pPr>
                      <a:endParaRPr kumimoji="0" lang="en-US" altLang="ja-JP" sz="1100" b="0" u="none" kern="0" dirty="0">
                        <a:solidFill>
                          <a:srgbClr val="000000">
                            <a:lumMod val="100000"/>
                          </a:srgbClr>
                        </a:solidFill>
                        <a:latin typeface="Meiryo UI"/>
                        <a:ea typeface="Meiryo UI"/>
                      </a:endParaRPr>
                    </a:p>
                    <a:p>
                      <a:pPr lvl="0">
                        <a:defRPr/>
                      </a:pPr>
                      <a:endParaRPr kumimoji="0" lang="en-US" altLang="ja-JP" sz="1100" b="0" u="none" kern="0" dirty="0">
                        <a:solidFill>
                          <a:srgbClr val="000000">
                            <a:lumMod val="100000"/>
                          </a:srgbClr>
                        </a:solidFill>
                        <a:latin typeface="Meiryo UI"/>
                        <a:ea typeface="Meiryo UI"/>
                      </a:endParaRPr>
                    </a:p>
                    <a:p>
                      <a:pPr lvl="0">
                        <a:defRPr/>
                      </a:pPr>
                      <a:endParaRPr kumimoji="0" lang="en-US" altLang="ja-JP" sz="1100" b="0" u="none" kern="0" dirty="0">
                        <a:solidFill>
                          <a:srgbClr val="000000">
                            <a:lumMod val="100000"/>
                          </a:srgbClr>
                        </a:solidFill>
                        <a:latin typeface="Meiryo UI"/>
                        <a:ea typeface="Meiryo UI"/>
                      </a:endParaRPr>
                    </a:p>
                    <a:p>
                      <a:pPr lvl="0">
                        <a:defRPr/>
                      </a:pPr>
                      <a:endParaRPr kumimoji="0" lang="en-US" altLang="ja-JP" sz="1100" b="0" u="none" kern="0" dirty="0">
                        <a:solidFill>
                          <a:srgbClr val="000000">
                            <a:lumMod val="100000"/>
                          </a:srgbClr>
                        </a:solidFill>
                        <a:latin typeface="Meiryo UI"/>
                        <a:ea typeface="Meiryo UI"/>
                      </a:endParaRPr>
                    </a:p>
                    <a:p>
                      <a:pPr lvl="0">
                        <a:defRPr/>
                      </a:pPr>
                      <a:endParaRPr kumimoji="0" lang="en-US" altLang="ja-JP" sz="1100" b="0" u="none" kern="0" dirty="0">
                        <a:solidFill>
                          <a:srgbClr val="000000">
                            <a:lumMod val="100000"/>
                          </a:srgbClr>
                        </a:solidFill>
                        <a:latin typeface="Meiryo UI"/>
                        <a:ea typeface="Meiryo UI"/>
                      </a:endParaRPr>
                    </a:p>
                    <a:p>
                      <a:pPr lvl="0">
                        <a:defRPr/>
                      </a:pPr>
                      <a:endParaRPr kumimoji="0" lang="en-US" altLang="ja-JP" sz="1100" b="0" u="none" kern="0" dirty="0">
                        <a:solidFill>
                          <a:srgbClr val="000000">
                            <a:lumMod val="100000"/>
                          </a:srgbClr>
                        </a:solidFill>
                        <a:latin typeface="Meiryo UI"/>
                        <a:ea typeface="Meiryo UI"/>
                      </a:endParaRPr>
                    </a:p>
                    <a:p>
                      <a:pPr lvl="0">
                        <a:defRPr/>
                      </a:pPr>
                      <a:endParaRPr kumimoji="0" lang="en-US" altLang="ja-JP" sz="1100" b="0" u="none" kern="0" dirty="0">
                        <a:solidFill>
                          <a:srgbClr val="000000">
                            <a:lumMod val="100000"/>
                          </a:srgbClr>
                        </a:solidFill>
                        <a:latin typeface="Meiryo UI"/>
                        <a:ea typeface="Meiryo UI"/>
                      </a:endParaRPr>
                    </a:p>
                    <a:p>
                      <a:pPr lvl="0">
                        <a:defRPr/>
                      </a:pPr>
                      <a:endParaRPr kumimoji="0" lang="en-US" altLang="ja-JP" sz="1100" b="0" u="none" kern="0" dirty="0">
                        <a:solidFill>
                          <a:srgbClr val="000000">
                            <a:lumMod val="100000"/>
                          </a:srgbClr>
                        </a:solidFill>
                        <a:latin typeface="Meiryo UI"/>
                        <a:ea typeface="Meiryo UI"/>
                      </a:endParaRPr>
                    </a:p>
                    <a:p>
                      <a:pPr lvl="0">
                        <a:defRPr/>
                      </a:pPr>
                      <a:endParaRPr kumimoji="0" lang="en-US" altLang="ja-JP" sz="1100" b="0" u="none" kern="0" dirty="0">
                        <a:solidFill>
                          <a:srgbClr val="000000">
                            <a:lumMod val="100000"/>
                          </a:srgbClr>
                        </a:solidFill>
                        <a:latin typeface="Meiryo UI"/>
                        <a:ea typeface="Meiryo UI"/>
                      </a:endParaRPr>
                    </a:p>
                    <a:p>
                      <a:pPr lvl="0">
                        <a:defRPr/>
                      </a:pPr>
                      <a:endParaRPr kumimoji="0" lang="en-US" altLang="ja-JP" sz="1100" b="0" u="none" kern="0" dirty="0">
                        <a:solidFill>
                          <a:srgbClr val="000000">
                            <a:lumMod val="100000"/>
                          </a:srgbClr>
                        </a:solidFill>
                        <a:latin typeface="Meiryo UI"/>
                        <a:ea typeface="Meiryo UI"/>
                      </a:endParaRPr>
                    </a:p>
                    <a:p>
                      <a:pPr lvl="0">
                        <a:defRPr/>
                      </a:pPr>
                      <a:endParaRPr kumimoji="0" lang="en-US" altLang="ja-JP" sz="1100" b="0" u="none" kern="0" dirty="0">
                        <a:solidFill>
                          <a:srgbClr val="000000">
                            <a:lumMod val="100000"/>
                          </a:srgbClr>
                        </a:solidFill>
                        <a:latin typeface="Meiryo UI"/>
                        <a:ea typeface="Meiryo UI"/>
                      </a:endParaRPr>
                    </a:p>
                    <a:p>
                      <a:pPr lvl="0">
                        <a:defRPr/>
                      </a:pPr>
                      <a:endParaRPr kumimoji="0" lang="en-US" altLang="ja-JP" sz="1100" b="0" u="none" kern="0" dirty="0">
                        <a:solidFill>
                          <a:srgbClr val="000000">
                            <a:lumMod val="100000"/>
                          </a:srgbClr>
                        </a:solidFill>
                        <a:latin typeface="Meiryo UI"/>
                        <a:ea typeface="Meiryo UI"/>
                      </a:endParaRPr>
                    </a:p>
                    <a:p>
                      <a:pPr lvl="0">
                        <a:defRPr/>
                      </a:pPr>
                      <a:endParaRPr kumimoji="0" lang="en-US" altLang="ja-JP" sz="1100" b="0" u="none" kern="0" dirty="0">
                        <a:solidFill>
                          <a:srgbClr val="000000">
                            <a:lumMod val="100000"/>
                          </a:srgbClr>
                        </a:solidFill>
                        <a:latin typeface="Meiryo UI"/>
                        <a:ea typeface="Meiryo UI"/>
                      </a:endParaRPr>
                    </a:p>
                    <a:p>
                      <a:pPr lvl="0">
                        <a:defRPr/>
                      </a:pPr>
                      <a:endParaRPr kumimoji="0" lang="en-US" altLang="ja-JP" sz="1100" b="0" u="none" kern="0" dirty="0">
                        <a:solidFill>
                          <a:srgbClr val="000000">
                            <a:lumMod val="100000"/>
                          </a:srgbClr>
                        </a:solidFill>
                        <a:latin typeface="Meiryo UI"/>
                        <a:ea typeface="Meiryo UI"/>
                      </a:endParaRPr>
                    </a:p>
                    <a:p>
                      <a:pPr lvl="0">
                        <a:defRPr/>
                      </a:pPr>
                      <a:r>
                        <a:rPr kumimoji="0" lang="en-US" altLang="ja-JP" sz="1100" b="0" u="none" kern="0" dirty="0">
                          <a:solidFill>
                            <a:srgbClr val="000000">
                              <a:lumMod val="100000"/>
                            </a:srgbClr>
                          </a:solidFill>
                          <a:latin typeface="Meiryo UI"/>
                          <a:ea typeface="Meiryo UI"/>
                        </a:rPr>
                        <a:t>【</a:t>
                      </a:r>
                      <a:r>
                        <a:rPr lang="ja-JP" altLang="en-US" sz="1100" b="0" dirty="0">
                          <a:latin typeface="Meiryo UI" panose="020B0604030504040204" pitchFamily="50" charset="-128"/>
                          <a:ea typeface="Meiryo UI" panose="020B0604030504040204" pitchFamily="50" charset="-128"/>
                        </a:rPr>
                        <a:t>卸電力取引市場の参照価格</a:t>
                      </a:r>
                      <a:r>
                        <a:rPr lang="en-US" altLang="ja-JP" sz="1100" b="0" dirty="0">
                          <a:latin typeface="Meiryo UI" panose="020B0604030504040204" pitchFamily="50" charset="-128"/>
                          <a:ea typeface="Meiryo UI" panose="020B0604030504040204" pitchFamily="50" charset="-128"/>
                        </a:rPr>
                        <a:t>(</a:t>
                      </a:r>
                      <a:r>
                        <a:rPr lang="ja-JP" altLang="en-US" sz="1100" b="0" dirty="0">
                          <a:latin typeface="Meiryo UI" panose="020B0604030504040204" pitchFamily="50" charset="-128"/>
                          <a:ea typeface="Meiryo UI" panose="020B0604030504040204" pitchFamily="50" charset="-128"/>
                        </a:rPr>
                        <a:t>エリア別・電源別</a:t>
                      </a:r>
                      <a:r>
                        <a:rPr lang="en-US" altLang="ja-JP" sz="1100" b="0" dirty="0">
                          <a:latin typeface="Meiryo UI" panose="020B0604030504040204" pitchFamily="50" charset="-128"/>
                          <a:ea typeface="Meiryo UI" panose="020B0604030504040204" pitchFamily="50" charset="-128"/>
                        </a:rPr>
                        <a:t>)</a:t>
                      </a:r>
                      <a:r>
                        <a:rPr lang="ja-JP" altLang="en-US" sz="1100" b="0" dirty="0">
                          <a:latin typeface="Meiryo UI" panose="020B0604030504040204" pitchFamily="50" charset="-128"/>
                          <a:ea typeface="Meiryo UI" panose="020B0604030504040204" pitchFamily="50" charset="-128"/>
                        </a:rPr>
                        <a:t>の導出方法詳細</a:t>
                      </a:r>
                      <a:r>
                        <a:rPr kumimoji="0" lang="en-US" altLang="ja-JP" sz="1100" b="0" u="none" kern="0" dirty="0">
                          <a:solidFill>
                            <a:srgbClr val="000000">
                              <a:lumMod val="100000"/>
                            </a:srgbClr>
                          </a:solidFill>
                          <a:latin typeface="Meiryo UI"/>
                          <a:ea typeface="Meiryo UI"/>
                        </a:rPr>
                        <a:t>】</a:t>
                      </a:r>
                    </a:p>
                    <a:p>
                      <a:pPr lvl="0">
                        <a:defRPr/>
                      </a:pPr>
                      <a:endParaRPr kumimoji="0" lang="en-US" altLang="ja-JP" sz="1100" b="0" u="none" kern="0" dirty="0">
                        <a:solidFill>
                          <a:srgbClr val="000000">
                            <a:lumMod val="100000"/>
                          </a:srgbClr>
                        </a:solidFill>
                        <a:latin typeface="Meiryo UI"/>
                        <a:ea typeface="Meiryo UI"/>
                      </a:endParaRPr>
                    </a:p>
                    <a:p>
                      <a:pPr lvl="0">
                        <a:defRPr/>
                      </a:pPr>
                      <a:r>
                        <a:rPr kumimoji="0" lang="ja-JP" altLang="en-US" sz="1100" b="1" u="none" kern="0" dirty="0">
                          <a:solidFill>
                            <a:srgbClr val="000000">
                              <a:lumMod val="100000"/>
                            </a:srgbClr>
                          </a:solidFill>
                          <a:latin typeface="Meiryo UI"/>
                          <a:ea typeface="Meiryo UI"/>
                        </a:rPr>
                        <a:t>① 前年度年間平均市場価格の確定</a:t>
                      </a:r>
                      <a:r>
                        <a:rPr kumimoji="0" lang="ja-JP" altLang="en-US" sz="1100" b="0" u="none" kern="0" dirty="0">
                          <a:solidFill>
                            <a:srgbClr val="000000">
                              <a:lumMod val="100000"/>
                            </a:srgbClr>
                          </a:solidFill>
                          <a:latin typeface="Meiryo UI"/>
                          <a:ea typeface="Meiryo UI"/>
                        </a:rPr>
                        <a:t>　</a:t>
                      </a:r>
                      <a:r>
                        <a:rPr kumimoji="0" lang="ja-JP" altLang="en-US" sz="1000" b="0" u="none" kern="0" dirty="0">
                          <a:solidFill>
                            <a:srgbClr val="000000">
                              <a:lumMod val="100000"/>
                            </a:srgbClr>
                          </a:solidFill>
                          <a:latin typeface="Meiryo UI"/>
                          <a:ea typeface="Meiryo UI"/>
                        </a:rPr>
                        <a:t>➢詳細は</a:t>
                      </a:r>
                      <a:r>
                        <a:rPr kumimoji="0" lang="en-US" altLang="ja-JP" sz="1000" b="0" u="none" kern="0" dirty="0">
                          <a:solidFill>
                            <a:srgbClr val="000000">
                              <a:lumMod val="100000"/>
                            </a:srgbClr>
                          </a:solidFill>
                          <a:latin typeface="Meiryo UI"/>
                          <a:ea typeface="Meiryo UI"/>
                        </a:rPr>
                        <a:t>(</a:t>
                      </a:r>
                      <a:r>
                        <a:rPr kumimoji="0" lang="en-US" altLang="ja-JP" sz="1000" b="0" u="none" kern="0" dirty="0">
                          <a:solidFill>
                            <a:schemeClr val="tx1"/>
                          </a:solidFill>
                          <a:latin typeface="Meiryo UI"/>
                          <a:ea typeface="Meiryo UI"/>
                        </a:rPr>
                        <a:t>CMN032</a:t>
                      </a:r>
                      <a:r>
                        <a:rPr kumimoji="0" lang="en-US" altLang="ja-JP" sz="1000" b="0" u="none" kern="0" dirty="0">
                          <a:solidFill>
                            <a:srgbClr val="000000">
                              <a:lumMod val="100000"/>
                            </a:srgbClr>
                          </a:solidFill>
                          <a:latin typeface="Meiryo UI"/>
                          <a:ea typeface="Meiryo UI"/>
                        </a:rPr>
                        <a:t>)</a:t>
                      </a:r>
                      <a:r>
                        <a:rPr kumimoji="0" lang="ja-JP" altLang="en-US" sz="1000" b="0" u="none" kern="0" dirty="0">
                          <a:solidFill>
                            <a:srgbClr val="000000">
                              <a:lumMod val="100000"/>
                            </a:srgbClr>
                          </a:solidFill>
                          <a:latin typeface="Meiryo UI"/>
                          <a:ea typeface="Meiryo UI"/>
                        </a:rPr>
                        <a:t>「</a:t>
                      </a:r>
                      <a:r>
                        <a:rPr kumimoji="0" lang="ja-JP" altLang="en-US" sz="1000" b="0" u="none" kern="0" dirty="0">
                          <a:solidFill>
                            <a:srgbClr val="000000">
                              <a:lumMod val="100000"/>
                            </a:srgbClr>
                          </a:solidFill>
                          <a:latin typeface="Meiryo UI" panose="020B0604030504040204" pitchFamily="50" charset="-128"/>
                          <a:ea typeface="Meiryo UI" panose="020B0604030504040204" pitchFamily="50" charset="-128"/>
                        </a:rPr>
                        <a:t>算定諸元</a:t>
                      </a:r>
                      <a:r>
                        <a:rPr lang="ja-JP" altLang="en-US" sz="1000" dirty="0">
                          <a:latin typeface="Meiryo UI" panose="020B0604030504040204" pitchFamily="50" charset="-128"/>
                          <a:ea typeface="Meiryo UI" panose="020B0604030504040204" pitchFamily="50" charset="-128"/>
                        </a:rPr>
                        <a:t>管理</a:t>
                      </a:r>
                      <a:r>
                        <a:rPr lang="en-US" altLang="ja-JP" sz="1000" dirty="0">
                          <a:latin typeface="Meiryo UI" panose="020B0604030504040204" pitchFamily="50" charset="-128"/>
                          <a:ea typeface="Meiryo UI" panose="020B0604030504040204" pitchFamily="50" charset="-128"/>
                        </a:rPr>
                        <a:t>(JEPX</a:t>
                      </a:r>
                      <a:r>
                        <a:rPr lang="ja-JP" altLang="en-US" sz="1000" dirty="0">
                          <a:latin typeface="Meiryo UI" panose="020B0604030504040204" pitchFamily="50" charset="-128"/>
                          <a:ea typeface="Meiryo UI" panose="020B0604030504040204" pitchFamily="50" charset="-128"/>
                        </a:rPr>
                        <a:t>スポット・時間前市場価格</a:t>
                      </a:r>
                      <a:r>
                        <a:rPr lang="en-US" altLang="ja-JP" sz="1000" dirty="0">
                          <a:latin typeface="Meiryo UI" panose="020B0604030504040204" pitchFamily="50" charset="-128"/>
                          <a:ea typeface="Meiryo UI" panose="020B0604030504040204" pitchFamily="50" charset="-128"/>
                        </a:rPr>
                        <a:t>)</a:t>
                      </a:r>
                      <a:r>
                        <a:rPr lang="ja-JP" altLang="en-US" sz="1000" dirty="0">
                          <a:latin typeface="Meiryo UI" panose="020B0604030504040204" pitchFamily="50" charset="-128"/>
                          <a:ea typeface="Meiryo UI" panose="020B0604030504040204" pitchFamily="50" charset="-128"/>
                        </a:rPr>
                        <a:t>」の</a:t>
                      </a:r>
                      <a:r>
                        <a:rPr lang="ja-JP" altLang="en-US" sz="1000" u="sng" dirty="0">
                          <a:latin typeface="Meiryo UI" panose="020B0604030504040204" pitchFamily="50" charset="-128"/>
                          <a:ea typeface="Meiryo UI" panose="020B0604030504040204" pitchFamily="50" charset="-128"/>
                        </a:rPr>
                        <a:t>年次処理</a:t>
                      </a:r>
                      <a:r>
                        <a:rPr lang="ja-JP" altLang="en-US" sz="1000" dirty="0">
                          <a:latin typeface="Meiryo UI" panose="020B0604030504040204" pitchFamily="50" charset="-128"/>
                          <a:ea typeface="Meiryo UI" panose="020B0604030504040204" pitchFamily="50" charset="-128"/>
                        </a:rPr>
                        <a:t>を参照</a:t>
                      </a:r>
                      <a:endParaRPr kumimoji="0" lang="en-US" altLang="ja-JP" sz="1000" b="0" u="none" kern="0" dirty="0">
                        <a:solidFill>
                          <a:srgbClr val="000000">
                            <a:lumMod val="100000"/>
                          </a:srgbClr>
                        </a:solidFill>
                        <a:latin typeface="Meiryo UI"/>
                        <a:ea typeface="Meiryo UI"/>
                      </a:endParaRPr>
                    </a:p>
                    <a:p>
                      <a:pPr marL="0" lvl="0" indent="0">
                        <a:buFont typeface="Arial" panose="020B0604020202020204" pitchFamily="34" charset="0"/>
                        <a:buNone/>
                        <a:defRPr/>
                      </a:pPr>
                      <a:r>
                        <a:rPr kumimoji="0" lang="ja-JP" altLang="en-US" sz="1100" b="0" u="none" kern="0" dirty="0">
                          <a:solidFill>
                            <a:srgbClr val="000000">
                              <a:lumMod val="100000"/>
                            </a:srgbClr>
                          </a:solidFill>
                          <a:latin typeface="Meiryo UI"/>
                          <a:ea typeface="Meiryo UI"/>
                        </a:rPr>
                        <a:t>　　各</a:t>
                      </a:r>
                      <a:r>
                        <a:rPr kumimoji="0" lang="en-US" altLang="ja-JP" sz="1100" b="0" u="none" kern="0" dirty="0">
                          <a:solidFill>
                            <a:srgbClr val="000000">
                              <a:lumMod val="100000"/>
                            </a:srgbClr>
                          </a:solidFill>
                          <a:latin typeface="Meiryo UI"/>
                          <a:ea typeface="Meiryo UI"/>
                        </a:rPr>
                        <a:t>30</a:t>
                      </a:r>
                      <a:r>
                        <a:rPr kumimoji="0" lang="ja-JP" altLang="en-US" sz="1100" b="0" u="none" kern="0" dirty="0">
                          <a:solidFill>
                            <a:srgbClr val="000000">
                              <a:lumMod val="100000"/>
                            </a:srgbClr>
                          </a:solidFill>
                          <a:latin typeface="Meiryo UI"/>
                          <a:ea typeface="Meiryo UI"/>
                        </a:rPr>
                        <a:t>分コマのスポット市場と時間前市場の価格をエリア別</a:t>
                      </a:r>
                      <a:r>
                        <a:rPr kumimoji="0" lang="en-US" altLang="ja-JP" sz="1100" b="0" u="none" kern="0" dirty="0">
                          <a:solidFill>
                            <a:srgbClr val="000000">
                              <a:lumMod val="100000"/>
                            </a:srgbClr>
                          </a:solidFill>
                          <a:latin typeface="Meiryo UI"/>
                          <a:ea typeface="Meiryo UI"/>
                        </a:rPr>
                        <a:t>(※1)</a:t>
                      </a:r>
                      <a:r>
                        <a:rPr kumimoji="0" lang="ja-JP" altLang="en-US" sz="1100" b="0" u="none" kern="0" dirty="0">
                          <a:solidFill>
                            <a:srgbClr val="000000">
                              <a:lumMod val="100000"/>
                            </a:srgbClr>
                          </a:solidFill>
                          <a:latin typeface="Meiryo UI"/>
                          <a:ea typeface="Meiryo UI"/>
                        </a:rPr>
                        <a:t>に加重平均</a:t>
                      </a:r>
                      <a:r>
                        <a:rPr kumimoji="0" lang="en-US" altLang="ja-JP" sz="1100" b="0" u="none" kern="0" dirty="0">
                          <a:solidFill>
                            <a:srgbClr val="000000">
                              <a:lumMod val="100000"/>
                            </a:srgbClr>
                          </a:solidFill>
                          <a:latin typeface="Meiryo UI"/>
                          <a:ea typeface="Meiryo UI"/>
                        </a:rPr>
                        <a:t>(※2)</a:t>
                      </a:r>
                      <a:r>
                        <a:rPr kumimoji="0" lang="ja-JP" altLang="en-US" sz="1100" b="0" u="none" kern="0" dirty="0">
                          <a:solidFill>
                            <a:srgbClr val="000000">
                              <a:lumMod val="100000"/>
                            </a:srgbClr>
                          </a:solidFill>
                          <a:latin typeface="Meiryo UI"/>
                          <a:ea typeface="Meiryo UI"/>
                        </a:rPr>
                        <a:t>する。</a:t>
                      </a:r>
                    </a:p>
                    <a:p>
                      <a:pPr marL="0" lvl="0" indent="0">
                        <a:buFont typeface="Arial" panose="020B0604020202020204" pitchFamily="34" charset="0"/>
                        <a:buNone/>
                        <a:defRPr/>
                      </a:pPr>
                      <a:r>
                        <a:rPr kumimoji="0" lang="en-US" altLang="ja-JP" sz="1100" b="0" u="none" kern="0" dirty="0">
                          <a:solidFill>
                            <a:srgbClr val="000000">
                              <a:lumMod val="100000"/>
                            </a:srgbClr>
                          </a:solidFill>
                          <a:latin typeface="Meiryo UI"/>
                          <a:ea typeface="Meiryo UI"/>
                        </a:rPr>
                        <a:t>    ※1 </a:t>
                      </a:r>
                      <a:r>
                        <a:rPr kumimoji="0" lang="ja-JP" altLang="en-US" sz="1100" b="0" u="none" kern="0" dirty="0">
                          <a:solidFill>
                            <a:srgbClr val="000000">
                              <a:lumMod val="100000"/>
                            </a:srgbClr>
                          </a:solidFill>
                          <a:latin typeface="Meiryo UI"/>
                          <a:ea typeface="Meiryo UI"/>
                        </a:rPr>
                        <a:t>沖縄を除く９エリアはエリア別のスポット市場・時間前市場の加重平均価格、沖縄エリアはシステムプライス。</a:t>
                      </a:r>
                    </a:p>
                    <a:p>
                      <a:pPr marL="0" lvl="0" indent="0">
                        <a:buFont typeface="Arial" panose="020B0604020202020204" pitchFamily="34" charset="0"/>
                        <a:buNone/>
                        <a:defRPr/>
                      </a:pPr>
                      <a:r>
                        <a:rPr kumimoji="0" lang="ja-JP" altLang="en-US" sz="1100" b="0" u="none" kern="0" dirty="0">
                          <a:solidFill>
                            <a:srgbClr val="000000">
                              <a:lumMod val="100000"/>
                            </a:srgbClr>
                          </a:solidFill>
                          <a:latin typeface="Meiryo UI"/>
                          <a:ea typeface="Meiryo UI"/>
                        </a:rPr>
                        <a:t>　　</a:t>
                      </a:r>
                      <a:r>
                        <a:rPr kumimoji="0" lang="en-US" altLang="ja-JP" sz="1100" b="0" u="none" kern="0" dirty="0">
                          <a:solidFill>
                            <a:srgbClr val="000000">
                              <a:lumMod val="100000"/>
                            </a:srgbClr>
                          </a:solidFill>
                          <a:latin typeface="Meiryo UI"/>
                          <a:ea typeface="Meiryo UI"/>
                        </a:rPr>
                        <a:t>※2 </a:t>
                      </a:r>
                      <a:r>
                        <a:rPr kumimoji="0" lang="ja-JP" altLang="en-US" sz="1100" b="0" u="none" kern="0" dirty="0">
                          <a:solidFill>
                            <a:srgbClr val="000000">
                              <a:lumMod val="100000"/>
                            </a:srgbClr>
                          </a:solidFill>
                          <a:latin typeface="Meiryo UI"/>
                          <a:ea typeface="Meiryo UI"/>
                        </a:rPr>
                        <a:t>自然変動電源は加重平均だが、非自然変動電源は単純平均</a:t>
                      </a:r>
                      <a:r>
                        <a:rPr kumimoji="0" lang="en-US" altLang="ja-JP" sz="1100" b="0" u="none" kern="0" dirty="0">
                          <a:solidFill>
                            <a:srgbClr val="000000">
                              <a:lumMod val="100000"/>
                            </a:srgbClr>
                          </a:solidFill>
                          <a:latin typeface="Meiryo UI"/>
                          <a:ea typeface="Meiryo UI"/>
                        </a:rPr>
                        <a:t>(</a:t>
                      </a:r>
                      <a:r>
                        <a:rPr kumimoji="0" lang="ja-JP" altLang="en-US" sz="1100" b="0" u="none" kern="0" dirty="0">
                          <a:solidFill>
                            <a:srgbClr val="000000">
                              <a:lumMod val="100000"/>
                            </a:srgbClr>
                          </a:solidFill>
                          <a:latin typeface="Meiryo UI"/>
                          <a:ea typeface="Meiryo UI"/>
                        </a:rPr>
                        <a:t>電源種別ごとに同一単価</a:t>
                      </a:r>
                      <a:r>
                        <a:rPr kumimoji="0" lang="en-US" altLang="ja-JP" sz="1100" b="0" u="none" kern="0" dirty="0">
                          <a:solidFill>
                            <a:srgbClr val="000000">
                              <a:lumMod val="100000"/>
                            </a:srgbClr>
                          </a:solidFill>
                          <a:latin typeface="Meiryo UI"/>
                          <a:ea typeface="Meiryo UI"/>
                        </a:rPr>
                        <a:t>)</a:t>
                      </a:r>
                      <a:r>
                        <a:rPr kumimoji="0" lang="ja-JP" altLang="en-US" sz="1100" b="0" u="none" kern="0" dirty="0">
                          <a:solidFill>
                            <a:srgbClr val="000000">
                              <a:lumMod val="100000"/>
                            </a:srgbClr>
                          </a:solidFill>
                          <a:latin typeface="Meiryo UI"/>
                          <a:ea typeface="Meiryo UI"/>
                        </a:rPr>
                        <a:t>とする。</a:t>
                      </a:r>
                    </a:p>
                    <a:p>
                      <a:pPr marL="0" lvl="0" indent="0">
                        <a:buFont typeface="Arial" panose="020B0604020202020204" pitchFamily="34" charset="0"/>
                        <a:buNone/>
                        <a:defRPr/>
                      </a:pPr>
                      <a:endParaRPr kumimoji="0" lang="en-US" altLang="ja-JP" sz="1100" b="0" u="none" kern="0" dirty="0">
                        <a:solidFill>
                          <a:srgbClr val="000000">
                            <a:lumMod val="100000"/>
                          </a:srgbClr>
                        </a:solidFill>
                        <a:latin typeface="Meiryo UI"/>
                        <a:ea typeface="Meiryo UI"/>
                      </a:endParaRPr>
                    </a:p>
                    <a:p>
                      <a:pPr lvl="0">
                        <a:defRPr/>
                      </a:pPr>
                      <a:r>
                        <a:rPr kumimoji="0" lang="ja-JP" altLang="en-US" sz="1100" b="1" u="none" kern="0" dirty="0">
                          <a:solidFill>
                            <a:srgbClr val="000000">
                              <a:lumMod val="100000"/>
                            </a:srgbClr>
                          </a:solidFill>
                          <a:latin typeface="Meiryo UI"/>
                          <a:ea typeface="Meiryo UI"/>
                        </a:rPr>
                        <a:t>② 当月補正価格の確定</a:t>
                      </a:r>
                      <a:endParaRPr kumimoji="0" lang="en-US" altLang="ja-JP" sz="1000" b="1" u="none" kern="0" dirty="0">
                        <a:solidFill>
                          <a:srgbClr val="000000">
                            <a:lumMod val="100000"/>
                          </a:srgbClr>
                        </a:solidFill>
                        <a:latin typeface="Meiryo UI"/>
                        <a:ea typeface="Meiryo UI"/>
                      </a:endParaRPr>
                    </a:p>
                    <a:p>
                      <a:pPr marL="171450" lvl="0" indent="-171450">
                        <a:buFont typeface="Arial" panose="020B0604020202020204" pitchFamily="34" charset="0"/>
                        <a:buChar char="•"/>
                        <a:defRPr/>
                      </a:pPr>
                      <a:r>
                        <a:rPr kumimoji="0" lang="ja-JP" altLang="en-US" sz="1100" b="0" u="none" kern="0" dirty="0">
                          <a:solidFill>
                            <a:srgbClr val="000000">
                              <a:lumMod val="100000"/>
                            </a:srgbClr>
                          </a:solidFill>
                          <a:latin typeface="Meiryo UI"/>
                          <a:ea typeface="Meiryo UI"/>
                        </a:rPr>
                        <a:t>当年度当月と前年度同月について、各</a:t>
                      </a:r>
                      <a:r>
                        <a:rPr kumimoji="0" lang="en-US" altLang="ja-JP" sz="1100" b="0" u="none" kern="0" dirty="0">
                          <a:solidFill>
                            <a:srgbClr val="000000">
                              <a:lumMod val="100000"/>
                            </a:srgbClr>
                          </a:solidFill>
                          <a:latin typeface="Meiryo UI"/>
                          <a:ea typeface="Meiryo UI"/>
                        </a:rPr>
                        <a:t>30</a:t>
                      </a:r>
                      <a:r>
                        <a:rPr kumimoji="0" lang="ja-JP" altLang="en-US" sz="1100" b="0" u="none" kern="0" dirty="0">
                          <a:solidFill>
                            <a:srgbClr val="000000">
                              <a:lumMod val="100000"/>
                            </a:srgbClr>
                          </a:solidFill>
                          <a:latin typeface="Meiryo UI"/>
                          <a:ea typeface="Meiryo UI"/>
                        </a:rPr>
                        <a:t>分コマ市場価格を発電特性を踏まえて加重平均</a:t>
                      </a:r>
                      <a:r>
                        <a:rPr kumimoji="0" lang="en-US" altLang="ja-JP" sz="1100" b="0" u="none" kern="0" dirty="0">
                          <a:solidFill>
                            <a:srgbClr val="000000">
                              <a:lumMod val="100000"/>
                            </a:srgbClr>
                          </a:solidFill>
                          <a:latin typeface="Meiryo UI"/>
                          <a:ea typeface="Meiryo UI"/>
                        </a:rPr>
                        <a:t>(</a:t>
                      </a:r>
                      <a:r>
                        <a:rPr kumimoji="0" lang="ja-JP" altLang="en-US" sz="1100" b="0" u="none" kern="0" dirty="0">
                          <a:solidFill>
                            <a:srgbClr val="000000">
                              <a:lumMod val="100000"/>
                            </a:srgbClr>
                          </a:solidFill>
                          <a:latin typeface="Meiryo UI"/>
                          <a:ea typeface="Meiryo UI"/>
                        </a:rPr>
                        <a:t>非自然変動電源は単純平均</a:t>
                      </a:r>
                      <a:r>
                        <a:rPr kumimoji="0" lang="en-US" altLang="ja-JP" sz="1100" b="0" u="none" kern="0" dirty="0">
                          <a:solidFill>
                            <a:srgbClr val="000000">
                              <a:lumMod val="100000"/>
                            </a:srgbClr>
                          </a:solidFill>
                          <a:latin typeface="Meiryo UI"/>
                          <a:ea typeface="Meiryo UI"/>
                        </a:rPr>
                        <a:t>)</a:t>
                      </a:r>
                      <a:r>
                        <a:rPr kumimoji="0" lang="ja-JP" altLang="en-US" sz="1100" b="0" u="none" kern="0" dirty="0">
                          <a:solidFill>
                            <a:srgbClr val="000000">
                              <a:lumMod val="100000"/>
                            </a:srgbClr>
                          </a:solidFill>
                          <a:latin typeface="Meiryo UI"/>
                          <a:ea typeface="Meiryo UI"/>
                        </a:rPr>
                        <a:t>し、その差分を補正する。　</a:t>
                      </a:r>
                      <a:endParaRPr kumimoji="0" lang="en-US" altLang="ja-JP" sz="1100" b="0" u="none" kern="0" dirty="0">
                        <a:solidFill>
                          <a:srgbClr val="000000">
                            <a:lumMod val="100000"/>
                          </a:srgbClr>
                        </a:solidFill>
                        <a:latin typeface="Meiryo UI"/>
                        <a:ea typeface="Meiryo UI"/>
                      </a:endParaRPr>
                    </a:p>
                    <a:p>
                      <a:pPr marL="171450" lvl="0" indent="-171450">
                        <a:buFont typeface="Arial" panose="020B0604020202020204" pitchFamily="34" charset="0"/>
                        <a:buChar char="•"/>
                        <a:defRPr/>
                      </a:pPr>
                      <a:r>
                        <a:rPr kumimoji="0" lang="ja-JP" altLang="en-US" sz="1100" b="0" u="none" kern="0" dirty="0">
                          <a:solidFill>
                            <a:srgbClr val="000000">
                              <a:lumMod val="100000"/>
                            </a:srgbClr>
                          </a:solidFill>
                          <a:latin typeface="Meiryo UI"/>
                          <a:ea typeface="Meiryo UI"/>
                        </a:rPr>
                        <a:t>当年度月間平均市場価格の算定は、前年度の算定方法と同様とする。　</a:t>
                      </a:r>
                      <a:r>
                        <a:rPr kumimoji="0" lang="ja-JP" altLang="en-US" sz="1000" b="0" u="none" kern="0" dirty="0">
                          <a:solidFill>
                            <a:srgbClr val="000000">
                              <a:lumMod val="100000"/>
                            </a:srgbClr>
                          </a:solidFill>
                          <a:latin typeface="Meiryo UI"/>
                          <a:ea typeface="Meiryo UI"/>
                        </a:rPr>
                        <a:t>➢</a:t>
                      </a:r>
                      <a:r>
                        <a:rPr kumimoji="0" lang="en-US" altLang="ja-JP" sz="1000" b="0" u="none" kern="0" dirty="0">
                          <a:solidFill>
                            <a:srgbClr val="000000">
                              <a:lumMod val="100000"/>
                            </a:srgbClr>
                          </a:solidFill>
                          <a:latin typeface="Meiryo UI"/>
                          <a:ea typeface="Meiryo UI"/>
                        </a:rPr>
                        <a:t>(</a:t>
                      </a:r>
                      <a:r>
                        <a:rPr kumimoji="0" lang="en-US" altLang="ja-JP" sz="1000" b="0" u="none" kern="0" dirty="0">
                          <a:solidFill>
                            <a:schemeClr val="tx1"/>
                          </a:solidFill>
                          <a:latin typeface="Meiryo UI"/>
                          <a:ea typeface="Meiryo UI"/>
                        </a:rPr>
                        <a:t>CMN032</a:t>
                      </a:r>
                      <a:r>
                        <a:rPr kumimoji="0" lang="en-US" altLang="ja-JP" sz="1000" b="0" u="none" kern="0" dirty="0">
                          <a:solidFill>
                            <a:srgbClr val="000000">
                              <a:lumMod val="100000"/>
                            </a:srgbClr>
                          </a:solidFill>
                          <a:latin typeface="Meiryo UI"/>
                          <a:ea typeface="Meiryo UI"/>
                        </a:rPr>
                        <a:t>)</a:t>
                      </a:r>
                      <a:r>
                        <a:rPr kumimoji="0" lang="ja-JP" altLang="en-US" sz="1000" b="0" u="none" kern="0" dirty="0">
                          <a:solidFill>
                            <a:srgbClr val="000000">
                              <a:lumMod val="100000"/>
                            </a:srgbClr>
                          </a:solidFill>
                          <a:latin typeface="Meiryo UI"/>
                          <a:ea typeface="Meiryo UI"/>
                        </a:rPr>
                        <a:t>「算定諸元管理</a:t>
                      </a:r>
                      <a:r>
                        <a:rPr kumimoji="0" lang="en-US" altLang="ja-JP" sz="1000" b="0" u="none" kern="0" dirty="0">
                          <a:solidFill>
                            <a:srgbClr val="000000">
                              <a:lumMod val="100000"/>
                            </a:srgbClr>
                          </a:solidFill>
                          <a:latin typeface="Meiryo UI"/>
                          <a:ea typeface="Meiryo UI"/>
                        </a:rPr>
                        <a:t>(JEPX</a:t>
                      </a:r>
                      <a:r>
                        <a:rPr kumimoji="0" lang="ja-JP" altLang="en-US" sz="1000" b="0" u="none" kern="0" dirty="0">
                          <a:solidFill>
                            <a:srgbClr val="000000">
                              <a:lumMod val="100000"/>
                            </a:srgbClr>
                          </a:solidFill>
                          <a:latin typeface="Meiryo UI"/>
                          <a:ea typeface="Meiryo UI"/>
                        </a:rPr>
                        <a:t>スポット・時間前市場価格</a:t>
                      </a:r>
                      <a:r>
                        <a:rPr kumimoji="0" lang="en-US" altLang="ja-JP" sz="1000" b="0" u="none" kern="0" dirty="0">
                          <a:solidFill>
                            <a:srgbClr val="000000">
                              <a:lumMod val="100000"/>
                            </a:srgbClr>
                          </a:solidFill>
                          <a:latin typeface="Meiryo UI"/>
                          <a:ea typeface="Meiryo UI"/>
                        </a:rPr>
                        <a:t>)</a:t>
                      </a:r>
                      <a:r>
                        <a:rPr kumimoji="0" lang="ja-JP" altLang="en-US" sz="1000" b="0" u="none" kern="0" dirty="0">
                          <a:solidFill>
                            <a:srgbClr val="000000">
                              <a:lumMod val="100000"/>
                            </a:srgbClr>
                          </a:solidFill>
                          <a:latin typeface="Meiryo UI"/>
                          <a:ea typeface="Meiryo UI"/>
                        </a:rPr>
                        <a:t>」の</a:t>
                      </a:r>
                      <a:r>
                        <a:rPr kumimoji="0" lang="ja-JP" altLang="en-US" sz="1000" b="0" u="sng" kern="0" dirty="0">
                          <a:solidFill>
                            <a:srgbClr val="000000">
                              <a:lumMod val="100000"/>
                            </a:srgbClr>
                          </a:solidFill>
                          <a:latin typeface="Meiryo UI"/>
                          <a:ea typeface="Meiryo UI"/>
                        </a:rPr>
                        <a:t>月次処理</a:t>
                      </a:r>
                      <a:r>
                        <a:rPr kumimoji="0" lang="ja-JP" altLang="en-US" sz="1000" b="0" u="none" kern="0" dirty="0">
                          <a:solidFill>
                            <a:srgbClr val="000000">
                              <a:lumMod val="100000"/>
                            </a:srgbClr>
                          </a:solidFill>
                          <a:latin typeface="Meiryo UI"/>
                          <a:ea typeface="Meiryo UI"/>
                        </a:rPr>
                        <a:t>を参照</a:t>
                      </a:r>
                      <a:endParaRPr kumimoji="0" lang="en-US" altLang="ja-JP" sz="1100" b="0" u="none" kern="0" dirty="0">
                        <a:solidFill>
                          <a:srgbClr val="000000">
                            <a:lumMod val="100000"/>
                          </a:srgbClr>
                        </a:solidFill>
                        <a:latin typeface="Meiryo UI"/>
                        <a:ea typeface="Meiryo UI"/>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77678721"/>
                  </a:ext>
                </a:extLst>
              </a:tr>
            </a:tbl>
          </a:graphicData>
        </a:graphic>
      </p:graphicFrame>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zh-TW" altLang="en-US" dirty="0">
                <a:latin typeface="Meiryo UI" panose="020B0604030504040204" pitchFamily="50" charset="-128"/>
                <a:ea typeface="Meiryo UI" panose="020B0604030504040204" pitchFamily="50" charset="-128"/>
              </a:rPr>
              <a:t>業務詳細仕様</a:t>
            </a:r>
            <a:br>
              <a:rPr lang="en-US" altLang="ja-JP" dirty="0">
                <a:latin typeface="Meiryo UI" panose="020B0604030504040204" pitchFamily="50" charset="-128"/>
                <a:ea typeface="Meiryo UI" panose="020B0604030504040204" pitchFamily="50" charset="-128"/>
              </a:rPr>
            </a:br>
            <a:r>
              <a:rPr lang="en-US" altLang="ja-JP" dirty="0">
                <a:latin typeface="Meiryo UI" panose="020B0604030504040204" pitchFamily="50" charset="-128"/>
                <a:ea typeface="Meiryo UI" panose="020B0604030504040204" pitchFamily="50" charset="-128"/>
              </a:rPr>
              <a:t>FIP</a:t>
            </a:r>
            <a:r>
              <a:rPr lang="ja-JP" altLang="en-US" dirty="0">
                <a:latin typeface="Meiryo UI" panose="020B0604030504040204" pitchFamily="50" charset="-128"/>
                <a:ea typeface="Meiryo UI" panose="020B0604030504040204" pitchFamily="50" charset="-128"/>
              </a:rPr>
              <a:t>：</a:t>
            </a:r>
            <a:r>
              <a:rPr lang="en-US" altLang="ja-JP" dirty="0">
                <a:latin typeface="Meiryo UI" panose="020B0604030504040204" pitchFamily="50" charset="-128"/>
                <a:ea typeface="Meiryo UI" panose="020B0604030504040204" pitchFamily="50" charset="-128"/>
              </a:rPr>
              <a:t>FIP</a:t>
            </a:r>
            <a:r>
              <a:rPr lang="ja-JP" altLang="en-US" dirty="0">
                <a:latin typeface="Meiryo UI" panose="020B0604030504040204" pitchFamily="50" charset="-128"/>
                <a:ea typeface="Meiryo UI" panose="020B0604030504040204" pitchFamily="50" charset="-128"/>
              </a:rPr>
              <a:t>交付金算定</a:t>
            </a:r>
            <a:endParaRPr kumimoji="1" lang="ja-JP" altLang="en-US" dirty="0">
              <a:latin typeface="Meiryo UI" panose="020B0604030504040204" pitchFamily="50" charset="-128"/>
              <a:ea typeface="Meiryo UI" panose="020B0604030504040204" pitchFamily="50" charset="-128"/>
            </a:endParaRPr>
          </a:p>
        </p:txBody>
      </p:sp>
      <p:graphicFrame>
        <p:nvGraphicFramePr>
          <p:cNvPr id="5" name="表 4">
            <a:extLst>
              <a:ext uri="{FF2B5EF4-FFF2-40B4-BE49-F238E27FC236}">
                <a16:creationId xmlns:a16="http://schemas.microsoft.com/office/drawing/2014/main" id="{E76AAB6D-69A5-4E7B-BA11-2CFCF61DCBC0}"/>
              </a:ext>
            </a:extLst>
          </p:cNvPr>
          <p:cNvGraphicFramePr>
            <a:graphicFrameLocks noGrp="1"/>
          </p:cNvGraphicFramePr>
          <p:nvPr>
            <p:extLst>
              <p:ext uri="{D42A27DB-BD31-4B8C-83A1-F6EECF244321}">
                <p14:modId xmlns:p14="http://schemas.microsoft.com/office/powerpoint/2010/main" val="3155343744"/>
              </p:ext>
            </p:extLst>
          </p:nvPr>
        </p:nvGraphicFramePr>
        <p:xfrm>
          <a:off x="269358" y="3138124"/>
          <a:ext cx="9275819" cy="498745"/>
        </p:xfrm>
        <a:graphic>
          <a:graphicData uri="http://schemas.openxmlformats.org/drawingml/2006/table">
            <a:tbl>
              <a:tblPr firstRow="1" bandRow="1">
                <a:tableStyleId>{2D5ABB26-0587-4C30-8999-92F81FD0307C}</a:tableStyleId>
              </a:tblPr>
              <a:tblGrid>
                <a:gridCol w="5171264">
                  <a:extLst>
                    <a:ext uri="{9D8B030D-6E8A-4147-A177-3AD203B41FA5}">
                      <a16:colId xmlns:a16="http://schemas.microsoft.com/office/drawing/2014/main" val="4259021198"/>
                    </a:ext>
                  </a:extLst>
                </a:gridCol>
                <a:gridCol w="276144">
                  <a:extLst>
                    <a:ext uri="{9D8B030D-6E8A-4147-A177-3AD203B41FA5}">
                      <a16:colId xmlns:a16="http://schemas.microsoft.com/office/drawing/2014/main" val="1705804057"/>
                    </a:ext>
                  </a:extLst>
                </a:gridCol>
                <a:gridCol w="3782216">
                  <a:extLst>
                    <a:ext uri="{9D8B030D-6E8A-4147-A177-3AD203B41FA5}">
                      <a16:colId xmlns:a16="http://schemas.microsoft.com/office/drawing/2014/main" val="203214660"/>
                    </a:ext>
                  </a:extLst>
                </a:gridCol>
                <a:gridCol w="46195">
                  <a:extLst>
                    <a:ext uri="{9D8B030D-6E8A-4147-A177-3AD203B41FA5}">
                      <a16:colId xmlns:a16="http://schemas.microsoft.com/office/drawing/2014/main" val="3826190185"/>
                    </a:ext>
                  </a:extLst>
                </a:gridCol>
              </a:tblGrid>
              <a:tr h="188872">
                <a:tc rowSpan="2">
                  <a:txBody>
                    <a:bodyPr/>
                    <a:lstStyle/>
                    <a:p>
                      <a:pPr algn="ctr"/>
                      <a:r>
                        <a:rPr kumimoji="0" lang="ja-JP" altLang="en-US" sz="1200" b="0" u="none" kern="0" dirty="0">
                          <a:solidFill>
                            <a:srgbClr val="000000">
                              <a:lumMod val="100000"/>
                            </a:srgbClr>
                          </a:solidFill>
                          <a:latin typeface="Meiryo UI"/>
                          <a:ea typeface="Meiryo UI"/>
                        </a:rPr>
                        <a:t>　　　　　調整前プレミアム単価</a:t>
                      </a:r>
                      <a:endParaRPr kumimoji="0" lang="en-US" altLang="ja-JP" sz="1200" b="0" u="none" kern="0" dirty="0">
                        <a:solidFill>
                          <a:srgbClr val="000000">
                            <a:lumMod val="100000"/>
                          </a:srgbClr>
                        </a:solidFill>
                        <a:latin typeface="Meiryo UI"/>
                        <a:ea typeface="Meiryo UI"/>
                      </a:endParaRPr>
                    </a:p>
                    <a:p>
                      <a:r>
                        <a:rPr kumimoji="0" lang="ja-JP" altLang="en-US" sz="1000" b="0" u="none" kern="0" dirty="0">
                          <a:solidFill>
                            <a:srgbClr val="000000">
                              <a:lumMod val="100000"/>
                            </a:srgbClr>
                          </a:solidFill>
                          <a:latin typeface="Meiryo UI"/>
                          <a:ea typeface="Meiryo UI"/>
                        </a:rPr>
                        <a:t>　　　　　　　　　　　　</a:t>
                      </a:r>
                      <a:r>
                        <a:rPr kumimoji="0" lang="en-US" altLang="ja-JP" sz="1000" b="0" u="none" kern="0" dirty="0">
                          <a:solidFill>
                            <a:srgbClr val="000000">
                              <a:lumMod val="100000"/>
                            </a:srgbClr>
                          </a:solidFill>
                          <a:latin typeface="Meiryo UI"/>
                          <a:ea typeface="Meiryo UI"/>
                        </a:rPr>
                        <a:t>{</a:t>
                      </a:r>
                      <a:r>
                        <a:rPr kumimoji="0" lang="ja-JP" altLang="en-US" sz="1000" b="0" u="none" kern="0" dirty="0">
                          <a:solidFill>
                            <a:srgbClr val="000000">
                              <a:lumMod val="100000"/>
                            </a:srgbClr>
                          </a:solidFill>
                          <a:highlight>
                            <a:srgbClr val="CCCCFF"/>
                          </a:highlight>
                          <a:latin typeface="Meiryo UI"/>
                          <a:ea typeface="Meiryo UI"/>
                        </a:rPr>
                        <a:t>基準価格</a:t>
                      </a:r>
                      <a:r>
                        <a:rPr kumimoji="0" lang="ja-JP" altLang="en-US" sz="1000" b="0" u="none" kern="0" dirty="0">
                          <a:solidFill>
                            <a:srgbClr val="000000">
                              <a:lumMod val="100000"/>
                            </a:srgbClr>
                          </a:solidFill>
                          <a:latin typeface="Meiryo UI"/>
                          <a:ea typeface="Meiryo UI"/>
                        </a:rPr>
                        <a:t>－参照価格</a:t>
                      </a:r>
                      <a:r>
                        <a:rPr kumimoji="0" lang="en-US" altLang="ja-JP" sz="1000" b="0" u="none" kern="0" dirty="0">
                          <a:solidFill>
                            <a:srgbClr val="000000">
                              <a:lumMod val="100000"/>
                            </a:srgbClr>
                          </a:solidFill>
                          <a:latin typeface="Meiryo UI"/>
                          <a:ea typeface="Meiryo UI"/>
                        </a:rPr>
                        <a:t>(</a:t>
                      </a:r>
                      <a:r>
                        <a:rPr kumimoji="0" lang="ja-JP" altLang="en-US" sz="1000" b="0" u="none" kern="0" dirty="0">
                          <a:solidFill>
                            <a:srgbClr val="000000">
                              <a:lumMod val="100000"/>
                            </a:srgbClr>
                          </a:solidFill>
                          <a:highlight>
                            <a:srgbClr val="D5E5F7"/>
                          </a:highlight>
                          <a:latin typeface="Meiryo UI"/>
                          <a:ea typeface="Meiryo UI"/>
                        </a:rPr>
                        <a:t>卸電力取引市場の参照価格</a:t>
                      </a:r>
                      <a:r>
                        <a:rPr kumimoji="0" lang="ja-JP" altLang="en-US" sz="1000" b="0" u="none" kern="0" dirty="0">
                          <a:solidFill>
                            <a:srgbClr val="000000">
                              <a:lumMod val="100000"/>
                            </a:srgbClr>
                          </a:solidFill>
                          <a:latin typeface="Meiryo UI"/>
                          <a:ea typeface="Meiryo UI"/>
                        </a:rPr>
                        <a:t>＋</a:t>
                      </a:r>
                      <a:r>
                        <a:rPr kumimoji="0" lang="ja-JP" altLang="en-US" sz="1000" b="0" u="none" kern="0" dirty="0">
                          <a:solidFill>
                            <a:srgbClr val="000000">
                              <a:lumMod val="100000"/>
                            </a:srgbClr>
                          </a:solidFill>
                          <a:highlight>
                            <a:srgbClr val="BEDADF"/>
                          </a:highlight>
                          <a:latin typeface="Meiryo UI"/>
                          <a:ea typeface="Meiryo UI"/>
                        </a:rPr>
                        <a:t>非化石価値相当額</a:t>
                      </a:r>
                      <a:r>
                        <a:rPr kumimoji="0" lang="en-US" altLang="ja-JP" sz="1000" b="0" u="none" kern="0" dirty="0">
                          <a:solidFill>
                            <a:srgbClr val="000000">
                              <a:lumMod val="100000"/>
                            </a:srgbClr>
                          </a:solidFill>
                          <a:latin typeface="Meiryo UI"/>
                          <a:ea typeface="Meiryo UI"/>
                        </a:rPr>
                        <a:t>)}</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lumMod val="50000"/>
                          <a:lumOff val="50000"/>
                        </a:schemeClr>
                      </a:solidFill>
                      <a:prstDash val="solid"/>
                      <a:round/>
                      <a:headEnd type="none" w="med" len="med"/>
                      <a:tailEnd type="none" w="med" len="med"/>
                    </a:lnL>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tcPr>
                </a:tc>
                <a:tc rowSpan="2">
                  <a:txBody>
                    <a:bodyPr/>
                    <a:lstStyle/>
                    <a:p>
                      <a:pPr algn="ctr"/>
                      <a:r>
                        <a:rPr kumimoji="1" lang="en-US" altLang="ja-JP" sz="1400" dirty="0">
                          <a:latin typeface="Meiryo UI" panose="020B0604030504040204" pitchFamily="50" charset="-128"/>
                          <a:ea typeface="Meiryo UI" panose="020B0604030504040204" pitchFamily="50" charset="-128"/>
                        </a:rPr>
                        <a:t>×</a:t>
                      </a:r>
                      <a:endParaRPr kumimoji="1" lang="ja-JP" altLang="en-US" sz="1400" dirty="0">
                        <a:latin typeface="Meiryo UI" panose="020B0604030504040204" pitchFamily="50" charset="-128"/>
                        <a:ea typeface="Meiryo UI" panose="020B0604030504040204" pitchFamily="50" charset="-128"/>
                      </a:endParaRPr>
                    </a:p>
                  </a:txBody>
                  <a:tcPr marL="36000" marR="36000" marT="36000" marB="36000" anchor="ct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tcPr>
                </a:tc>
                <a:tc>
                  <a:txBody>
                    <a:bodyPr/>
                    <a:lstStyle/>
                    <a:p>
                      <a:r>
                        <a:rPr kumimoji="1" lang="ja-JP" altLang="en-US" sz="1050" dirty="0">
                          <a:latin typeface="Meiryo UI" panose="020B0604030504040204" pitchFamily="50" charset="-128"/>
                          <a:ea typeface="Meiryo UI" panose="020B0604030504040204" pitchFamily="50" charset="-128"/>
                        </a:rPr>
                        <a:t>エリア・電源種別ごとの当月電気供給量</a:t>
                      </a:r>
                      <a:r>
                        <a:rPr kumimoji="1" lang="en-US" altLang="ja-JP" sz="1050" dirty="0">
                          <a:latin typeface="Meiryo UI" panose="020B0604030504040204" pitchFamily="50" charset="-128"/>
                          <a:ea typeface="Meiryo UI" panose="020B0604030504040204" pitchFamily="50" charset="-128"/>
                        </a:rPr>
                        <a:t>(0.01</a:t>
                      </a:r>
                      <a:r>
                        <a:rPr kumimoji="1" lang="ja-JP" altLang="en-US" sz="1050" dirty="0">
                          <a:latin typeface="Meiryo UI" panose="020B0604030504040204" pitchFamily="50" charset="-128"/>
                          <a:ea typeface="Meiryo UI" panose="020B0604030504040204" pitchFamily="50" charset="-128"/>
                        </a:rPr>
                        <a:t>円</a:t>
                      </a:r>
                      <a:r>
                        <a:rPr kumimoji="1" lang="en-US" altLang="ja-JP" sz="1050" dirty="0">
                          <a:latin typeface="Meiryo UI" panose="020B0604030504040204" pitchFamily="50" charset="-128"/>
                          <a:ea typeface="Meiryo UI" panose="020B0604030504040204" pitchFamily="50" charset="-128"/>
                        </a:rPr>
                        <a:t>/kWh</a:t>
                      </a:r>
                      <a:r>
                        <a:rPr kumimoji="1" lang="ja-JP" altLang="en-US" sz="1050" dirty="0">
                          <a:latin typeface="Meiryo UI" panose="020B0604030504040204" pitchFamily="50" charset="-128"/>
                          <a:ea typeface="Meiryo UI" panose="020B0604030504040204" pitchFamily="50" charset="-128"/>
                        </a:rPr>
                        <a:t>コマ含む</a:t>
                      </a:r>
                      <a:r>
                        <a:rPr kumimoji="1" lang="en-US" altLang="ja-JP" sz="1050" dirty="0">
                          <a:latin typeface="Meiryo UI" panose="020B0604030504040204" pitchFamily="50" charset="-128"/>
                          <a:ea typeface="Meiryo UI" panose="020B0604030504040204" pitchFamily="50" charset="-128"/>
                        </a:rPr>
                        <a:t>)</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lnT w="9525" cap="flat" cmpd="sng" algn="ctr">
                      <a:solidFill>
                        <a:schemeClr val="tx1">
                          <a:lumMod val="50000"/>
                          <a:lumOff val="50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rowSpan="2">
                  <a:txBody>
                    <a:bodyPr/>
                    <a:lstStyle/>
                    <a:p>
                      <a:endParaRPr kumimoji="1" lang="ja-JP" altLang="en-US" sz="1050" dirty="0">
                        <a:latin typeface="Meiryo UI" panose="020B0604030504040204" pitchFamily="50" charset="-128"/>
                        <a:ea typeface="Meiryo UI" panose="020B0604030504040204" pitchFamily="50" charset="-128"/>
                      </a:endParaRPr>
                    </a:p>
                  </a:txBody>
                  <a:tcPr marL="0" marR="0" marT="36000" marB="36000">
                    <a:lnR w="9525" cap="flat" cmpd="sng" algn="ctr">
                      <a:solidFill>
                        <a:schemeClr val="tx1">
                          <a:lumMod val="50000"/>
                          <a:lumOff val="50000"/>
                        </a:schemeClr>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4123645538"/>
                  </a:ext>
                </a:extLst>
              </a:tr>
              <a:tr h="266725">
                <a:tc vMerge="1">
                  <a:txBody>
                    <a:bodyPr/>
                    <a:lstStyle/>
                    <a:p>
                      <a:endParaRPr kumimoji="1" lang="ja-JP" altLang="en-US" sz="1100" dirty="0">
                        <a:latin typeface="Meiryo UI" panose="020B0604030504040204" pitchFamily="50" charset="-128"/>
                        <a:ea typeface="Meiryo UI" panose="020B0604030504040204" pitchFamily="50" charset="-128"/>
                      </a:endParaRPr>
                    </a:p>
                  </a:txBody>
                  <a:tcPr/>
                </a:tc>
                <a:tc vMerge="1">
                  <a:txBody>
                    <a:bodyPr/>
                    <a:lstStyle/>
                    <a:p>
                      <a:endParaRPr kumimoji="1" lang="ja-JP" altLang="en-US"/>
                    </a:p>
                  </a:txBody>
                  <a:tcPr/>
                </a:tc>
                <a:tc>
                  <a:txBody>
                    <a:bodyPr/>
                    <a:lstStyle/>
                    <a:p>
                      <a:r>
                        <a:rPr kumimoji="1" lang="ja-JP" altLang="en-US" sz="1050" dirty="0">
                          <a:latin typeface="Meiryo UI" panose="020B0604030504040204" pitchFamily="50" charset="-128"/>
                          <a:ea typeface="Meiryo UI" panose="020B0604030504040204" pitchFamily="50" charset="-128"/>
                        </a:rPr>
                        <a:t>エリア・電源種別ごとの当月電気供給量</a:t>
                      </a:r>
                      <a:r>
                        <a:rPr kumimoji="1" lang="en-US" altLang="ja-JP" sz="1050" dirty="0">
                          <a:latin typeface="Meiryo UI" panose="020B0604030504040204" pitchFamily="50" charset="-128"/>
                          <a:ea typeface="Meiryo UI" panose="020B0604030504040204" pitchFamily="50" charset="-128"/>
                        </a:rPr>
                        <a:t>(0.01</a:t>
                      </a:r>
                      <a:r>
                        <a:rPr kumimoji="1" lang="ja-JP" altLang="en-US" sz="1050" dirty="0">
                          <a:latin typeface="Meiryo UI" panose="020B0604030504040204" pitchFamily="50" charset="-128"/>
                          <a:ea typeface="Meiryo UI" panose="020B0604030504040204" pitchFamily="50" charset="-128"/>
                        </a:rPr>
                        <a:t>円</a:t>
                      </a:r>
                      <a:r>
                        <a:rPr kumimoji="1" lang="en-US" altLang="ja-JP" sz="1050" dirty="0">
                          <a:latin typeface="Meiryo UI" panose="020B0604030504040204" pitchFamily="50" charset="-128"/>
                          <a:ea typeface="Meiryo UI" panose="020B0604030504040204" pitchFamily="50" charset="-128"/>
                        </a:rPr>
                        <a:t>/kWh</a:t>
                      </a:r>
                      <a:r>
                        <a:rPr kumimoji="1" lang="ja-JP" altLang="en-US" sz="1050" dirty="0">
                          <a:latin typeface="Meiryo UI" panose="020B0604030504040204" pitchFamily="50" charset="-128"/>
                          <a:ea typeface="Meiryo UI" panose="020B0604030504040204" pitchFamily="50" charset="-128"/>
                        </a:rPr>
                        <a:t>コマ含まない</a:t>
                      </a:r>
                      <a:r>
                        <a:rPr kumimoji="1" lang="en-US" altLang="ja-JP" sz="1050" dirty="0">
                          <a:latin typeface="Meiryo UI" panose="020B0604030504040204" pitchFamily="50" charset="-128"/>
                          <a:ea typeface="Meiryo UI" panose="020B0604030504040204" pitchFamily="50" charset="-128"/>
                        </a:rPr>
                        <a:t>)</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lnT w="6350" cap="flat" cmpd="sng" algn="ctr">
                      <a:solidFill>
                        <a:schemeClr val="tx1"/>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tcPr>
                </a:tc>
                <a:tc vMerge="1">
                  <a:txBody>
                    <a:bodyPr/>
                    <a:lstStyle/>
                    <a:p>
                      <a:endParaRPr kumimoji="1" lang="ja-JP" altLang="en-US" sz="1050" dirty="0">
                        <a:latin typeface="Meiryo UI" panose="020B0604030504040204" pitchFamily="50" charset="-128"/>
                        <a:ea typeface="Meiryo UI" panose="020B0604030504040204" pitchFamily="50" charset="-128"/>
                      </a:endParaRPr>
                    </a:p>
                  </a:txBody>
                  <a:tcPr marL="0" marR="0" marT="36000" marB="36000">
                    <a:lnR w="9525" cap="flat" cmpd="sng" algn="ctr">
                      <a:solidFill>
                        <a:schemeClr val="bg1">
                          <a:lumMod val="75000"/>
                        </a:schemeClr>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3752854792"/>
                  </a:ext>
                </a:extLst>
              </a:tr>
            </a:tbl>
          </a:graphicData>
        </a:graphic>
      </p:graphicFrame>
      <p:sp>
        <p:nvSpPr>
          <p:cNvPr id="6" name="テキスト ボックス 5">
            <a:extLst>
              <a:ext uri="{FF2B5EF4-FFF2-40B4-BE49-F238E27FC236}">
                <a16:creationId xmlns:a16="http://schemas.microsoft.com/office/drawing/2014/main" id="{AE989890-936B-4A6D-B7DC-0781C8EC2051}"/>
              </a:ext>
            </a:extLst>
          </p:cNvPr>
          <p:cNvSpPr txBox="1"/>
          <p:nvPr/>
        </p:nvSpPr>
        <p:spPr>
          <a:xfrm>
            <a:off x="320157" y="2518406"/>
            <a:ext cx="8576387" cy="276999"/>
          </a:xfrm>
          <a:prstGeom prst="rect">
            <a:avLst/>
          </a:prstGeom>
          <a:noFill/>
        </p:spPr>
        <p:txBody>
          <a:bodyPr wrap="none" rtlCol="0">
            <a:spAutoFit/>
          </a:bodyPr>
          <a:lstStyle/>
          <a:p>
            <a:r>
              <a:rPr kumimoji="1" lang="en-US" altLang="ja-JP" sz="1200" dirty="0">
                <a:latin typeface="Meiryo UI" panose="020B0604030504040204" pitchFamily="50" charset="-128"/>
                <a:ea typeface="Meiryo UI" panose="020B0604030504040204" pitchFamily="50" charset="-128"/>
              </a:rPr>
              <a:t>FIP</a:t>
            </a:r>
            <a:r>
              <a:rPr kumimoji="1" lang="ja-JP" altLang="en-US" sz="1200" dirty="0">
                <a:latin typeface="Meiryo UI" panose="020B0604030504040204" pitchFamily="50" charset="-128"/>
                <a:ea typeface="Meiryo UI" panose="020B0604030504040204" pitchFamily="50" charset="-128"/>
              </a:rPr>
              <a:t>交付金</a:t>
            </a:r>
            <a:r>
              <a:rPr kumimoji="1" lang="en-US" altLang="ja-JP" sz="1200" dirty="0">
                <a:latin typeface="Meiryo UI" panose="020B0604030504040204" pitchFamily="50" charset="-128"/>
                <a:ea typeface="Meiryo UI" panose="020B0604030504040204" pitchFamily="50" charset="-128"/>
              </a:rPr>
              <a:t>(</a:t>
            </a:r>
            <a:r>
              <a:rPr kumimoji="1" lang="ja-JP" altLang="en-US" sz="1200" dirty="0">
                <a:latin typeface="Meiryo UI" panose="020B0604030504040204" pitchFamily="50" charset="-128"/>
                <a:ea typeface="Meiryo UI" panose="020B0604030504040204" pitchFamily="50" charset="-128"/>
              </a:rPr>
              <a:t>円</a:t>
            </a:r>
            <a:r>
              <a:rPr kumimoji="1" lang="en-US" altLang="ja-JP" sz="1200" dirty="0">
                <a:latin typeface="Meiryo UI" panose="020B0604030504040204" pitchFamily="50" charset="-128"/>
                <a:ea typeface="Meiryo UI" panose="020B0604030504040204" pitchFamily="50" charset="-128"/>
              </a:rPr>
              <a:t>)</a:t>
            </a:r>
            <a:r>
              <a:rPr kumimoji="1" lang="ja-JP" altLang="en-US" sz="1200" dirty="0">
                <a:latin typeface="Meiryo UI" panose="020B0604030504040204" pitchFamily="50" charset="-128"/>
                <a:ea typeface="Meiryo UI" panose="020B0604030504040204" pitchFamily="50" charset="-128"/>
              </a:rPr>
              <a:t>　＝　① </a:t>
            </a:r>
            <a:r>
              <a:rPr kumimoji="1" lang="ja-JP" altLang="en-US" sz="1200" u="sng" dirty="0">
                <a:latin typeface="Meiryo UI" panose="020B0604030504040204" pitchFamily="50" charset="-128"/>
                <a:ea typeface="Meiryo UI" panose="020B0604030504040204" pitchFamily="50" charset="-128"/>
              </a:rPr>
              <a:t>調整後プレミアム単価</a:t>
            </a:r>
            <a:r>
              <a:rPr kumimoji="1" lang="en-US" altLang="ja-JP" sz="1200" u="sng" dirty="0">
                <a:latin typeface="Meiryo UI" panose="020B0604030504040204" pitchFamily="50" charset="-128"/>
                <a:ea typeface="Meiryo UI" panose="020B0604030504040204" pitchFamily="50" charset="-128"/>
              </a:rPr>
              <a:t>(</a:t>
            </a:r>
            <a:r>
              <a:rPr kumimoji="1" lang="ja-JP" altLang="en-US" sz="1200" u="sng" dirty="0">
                <a:latin typeface="Meiryo UI" panose="020B0604030504040204" pitchFamily="50" charset="-128"/>
                <a:ea typeface="Meiryo UI" panose="020B0604030504040204" pitchFamily="50" charset="-128"/>
              </a:rPr>
              <a:t>円</a:t>
            </a:r>
            <a:r>
              <a:rPr kumimoji="1" lang="en-US" altLang="ja-JP" sz="1200" u="sng" dirty="0">
                <a:latin typeface="Meiryo UI" panose="020B0604030504040204" pitchFamily="50" charset="-128"/>
                <a:ea typeface="Meiryo UI" panose="020B0604030504040204" pitchFamily="50" charset="-128"/>
              </a:rPr>
              <a:t>/kWh)</a:t>
            </a:r>
            <a:r>
              <a:rPr kumimoji="1" lang="ja-JP" altLang="en-US" sz="1200" dirty="0">
                <a:latin typeface="Meiryo UI" panose="020B0604030504040204" pitchFamily="50" charset="-128"/>
                <a:ea typeface="Meiryo UI" panose="020B0604030504040204" pitchFamily="50" charset="-128"/>
              </a:rPr>
              <a:t>　</a:t>
            </a:r>
            <a:r>
              <a:rPr kumimoji="1" lang="en-US" altLang="ja-JP" sz="1200" dirty="0">
                <a:latin typeface="Meiryo UI" panose="020B0604030504040204" pitchFamily="50" charset="-128"/>
                <a:ea typeface="Meiryo UI" panose="020B0604030504040204" pitchFamily="50" charset="-128"/>
              </a:rPr>
              <a:t>×</a:t>
            </a:r>
            <a:r>
              <a:rPr kumimoji="1" lang="ja-JP" altLang="en-US" sz="1200" dirty="0">
                <a:latin typeface="Meiryo UI" panose="020B0604030504040204" pitchFamily="50" charset="-128"/>
                <a:ea typeface="Meiryo UI" panose="020B0604030504040204" pitchFamily="50" charset="-128"/>
              </a:rPr>
              <a:t>　供給電力量</a:t>
            </a:r>
            <a:r>
              <a:rPr kumimoji="1" lang="en-US" altLang="ja-JP" sz="1200" dirty="0">
                <a:latin typeface="Meiryo UI" panose="020B0604030504040204" pitchFamily="50" charset="-128"/>
                <a:ea typeface="Meiryo UI" panose="020B0604030504040204" pitchFamily="50" charset="-128"/>
              </a:rPr>
              <a:t>(kWh)</a:t>
            </a:r>
            <a:r>
              <a:rPr kumimoji="1" lang="en-US" altLang="ja-JP" sz="1000" dirty="0">
                <a:latin typeface="Meiryo UI" panose="020B0604030504040204" pitchFamily="50" charset="-128"/>
                <a:ea typeface="Meiryo UI" panose="020B0604030504040204" pitchFamily="50" charset="-128"/>
              </a:rPr>
              <a:t>※1</a:t>
            </a:r>
            <a:r>
              <a:rPr kumimoji="1" lang="ja-JP" altLang="en-US" sz="1000" dirty="0">
                <a:latin typeface="Meiryo UI" panose="020B0604030504040204" pitchFamily="50" charset="-128"/>
                <a:ea typeface="Meiryo UI" panose="020B0604030504040204" pitchFamily="50" charset="-128"/>
              </a:rPr>
              <a:t>　＋　</a:t>
            </a:r>
            <a:r>
              <a:rPr kumimoji="1" lang="ja-JP" altLang="en-US" sz="1200" dirty="0">
                <a:latin typeface="Meiryo UI" panose="020B0604030504040204" pitchFamily="50" charset="-128"/>
                <a:ea typeface="Meiryo UI" panose="020B0604030504040204" pitchFamily="50" charset="-128"/>
              </a:rPr>
              <a:t>② バランシングコスト</a:t>
            </a:r>
            <a:r>
              <a:rPr kumimoji="1" lang="en-US" altLang="ja-JP" sz="1200" dirty="0">
                <a:latin typeface="Meiryo UI" panose="020B0604030504040204" pitchFamily="50" charset="-128"/>
                <a:ea typeface="Meiryo UI" panose="020B0604030504040204" pitchFamily="50" charset="-128"/>
              </a:rPr>
              <a:t>(</a:t>
            </a:r>
            <a:r>
              <a:rPr kumimoji="1" lang="ja-JP" altLang="en-US" sz="1200" dirty="0">
                <a:latin typeface="Meiryo UI" panose="020B0604030504040204" pitchFamily="50" charset="-128"/>
                <a:ea typeface="Meiryo UI" panose="020B0604030504040204" pitchFamily="50" charset="-128"/>
              </a:rPr>
              <a:t>インバランスリスク料</a:t>
            </a:r>
            <a:r>
              <a:rPr kumimoji="1" lang="en-US" altLang="ja-JP" sz="1200" dirty="0">
                <a:latin typeface="Meiryo UI" panose="020B0604030504040204" pitchFamily="50" charset="-128"/>
                <a:ea typeface="Meiryo UI" panose="020B0604030504040204" pitchFamily="50" charset="-128"/>
              </a:rPr>
              <a:t>)</a:t>
            </a:r>
            <a:endParaRPr kumimoji="1" lang="ja-JP" altLang="en-US" sz="1200" dirty="0">
              <a:latin typeface="Meiryo UI" panose="020B0604030504040204" pitchFamily="50" charset="-128"/>
              <a:ea typeface="Meiryo UI" panose="020B0604030504040204" pitchFamily="50" charset="-128"/>
            </a:endParaRPr>
          </a:p>
        </p:txBody>
      </p:sp>
      <p:sp>
        <p:nvSpPr>
          <p:cNvPr id="7" name="正方形/長方形 6">
            <a:extLst>
              <a:ext uri="{FF2B5EF4-FFF2-40B4-BE49-F238E27FC236}">
                <a16:creationId xmlns:a16="http://schemas.microsoft.com/office/drawing/2014/main" id="{F3CE1565-258C-4B7F-826A-9B5719E9C457}"/>
              </a:ext>
            </a:extLst>
          </p:cNvPr>
          <p:cNvSpPr/>
          <p:nvPr/>
        </p:nvSpPr>
        <p:spPr>
          <a:xfrm>
            <a:off x="5485028" y="2809902"/>
            <a:ext cx="4279358" cy="230832"/>
          </a:xfrm>
          <a:prstGeom prst="rect">
            <a:avLst/>
          </a:prstGeom>
        </p:spPr>
        <p:txBody>
          <a:bodyPr wrap="square">
            <a:spAutoFit/>
          </a:bodyPr>
          <a:lstStyle/>
          <a:p>
            <a:r>
              <a:rPr kumimoji="0" lang="en-US" altLang="ja-JP" sz="900" kern="0" dirty="0">
                <a:solidFill>
                  <a:prstClr val="black"/>
                </a:solidFill>
                <a:latin typeface="Meiryo UI"/>
                <a:ea typeface="Meiryo UI"/>
                <a:cs typeface="Arial" pitchFamily="34" charset="0"/>
              </a:rPr>
              <a:t>※1 </a:t>
            </a:r>
            <a:r>
              <a:rPr kumimoji="0" lang="ja-JP" altLang="en-US" sz="900" kern="0" dirty="0">
                <a:solidFill>
                  <a:prstClr val="black"/>
                </a:solidFill>
                <a:latin typeface="Meiryo UI"/>
                <a:ea typeface="Meiryo UI"/>
                <a:cs typeface="Arial" pitchFamily="34" charset="0"/>
              </a:rPr>
              <a:t>当月度</a:t>
            </a:r>
            <a:r>
              <a:rPr kumimoji="0" lang="en-US" altLang="ja-JP" sz="900" kern="0" dirty="0">
                <a:solidFill>
                  <a:prstClr val="black"/>
                </a:solidFill>
                <a:latin typeface="Meiryo UI"/>
                <a:ea typeface="Meiryo UI"/>
                <a:cs typeface="Arial" pitchFamily="34" charset="0"/>
              </a:rPr>
              <a:t>(</a:t>
            </a:r>
            <a:r>
              <a:rPr kumimoji="0" lang="ja-JP" altLang="en-US" sz="900" kern="0" dirty="0">
                <a:solidFill>
                  <a:prstClr val="black"/>
                </a:solidFill>
                <a:latin typeface="Meiryo UI"/>
                <a:ea typeface="Meiryo UI"/>
                <a:cs typeface="Arial" pitchFamily="34" charset="0"/>
              </a:rPr>
              <a:t>検針月度</a:t>
            </a:r>
            <a:r>
              <a:rPr kumimoji="0" lang="en-US" altLang="ja-JP" sz="900" kern="0" dirty="0">
                <a:solidFill>
                  <a:prstClr val="black"/>
                </a:solidFill>
                <a:latin typeface="Meiryo UI"/>
                <a:ea typeface="Meiryo UI"/>
                <a:cs typeface="Arial" pitchFamily="34" charset="0"/>
              </a:rPr>
              <a:t>)</a:t>
            </a:r>
            <a:r>
              <a:rPr kumimoji="0" lang="ja-JP" altLang="en-US" sz="900" kern="0" dirty="0">
                <a:solidFill>
                  <a:prstClr val="black"/>
                </a:solidFill>
                <a:latin typeface="Meiryo UI"/>
                <a:ea typeface="Meiryo UI"/>
                <a:cs typeface="Arial" pitchFamily="34" charset="0"/>
              </a:rPr>
              <a:t>の対象設備の電気供給量のうち</a:t>
            </a:r>
            <a:r>
              <a:rPr kumimoji="0" lang="en-US" altLang="ja-JP" sz="900" kern="0" dirty="0">
                <a:solidFill>
                  <a:prstClr val="black"/>
                </a:solidFill>
                <a:latin typeface="Meiryo UI"/>
                <a:ea typeface="Meiryo UI"/>
                <a:cs typeface="Arial" pitchFamily="34" charset="0"/>
              </a:rPr>
              <a:t>0.01</a:t>
            </a:r>
            <a:r>
              <a:rPr kumimoji="0" lang="ja-JP" altLang="en-US" sz="900" kern="0" dirty="0">
                <a:solidFill>
                  <a:prstClr val="black"/>
                </a:solidFill>
                <a:latin typeface="Meiryo UI"/>
                <a:ea typeface="Meiryo UI"/>
                <a:cs typeface="Arial" pitchFamily="34" charset="0"/>
              </a:rPr>
              <a:t>円</a:t>
            </a:r>
            <a:r>
              <a:rPr kumimoji="0" lang="en-US" altLang="ja-JP" sz="900" kern="0" dirty="0">
                <a:solidFill>
                  <a:prstClr val="black"/>
                </a:solidFill>
                <a:latin typeface="Meiryo UI"/>
                <a:ea typeface="Meiryo UI"/>
                <a:cs typeface="Arial" pitchFamily="34" charset="0"/>
              </a:rPr>
              <a:t>/kWh</a:t>
            </a:r>
            <a:r>
              <a:rPr kumimoji="0" lang="ja-JP" altLang="en-US" sz="900" kern="0" dirty="0">
                <a:solidFill>
                  <a:prstClr val="black"/>
                </a:solidFill>
                <a:latin typeface="Meiryo UI"/>
                <a:ea typeface="Meiryo UI"/>
                <a:cs typeface="Arial" pitchFamily="34" charset="0"/>
              </a:rPr>
              <a:t>コマを除いた実績</a:t>
            </a:r>
            <a:endParaRPr lang="ja-JP" altLang="en-US" sz="900" dirty="0">
              <a:latin typeface="Meiryo UI" panose="020B0604030504040204" pitchFamily="50" charset="-128"/>
              <a:ea typeface="Meiryo UI" panose="020B0604030504040204" pitchFamily="50" charset="-128"/>
              <a:cs typeface="Arial" pitchFamily="34" charset="0"/>
            </a:endParaRPr>
          </a:p>
        </p:txBody>
      </p:sp>
      <p:sp>
        <p:nvSpPr>
          <p:cNvPr id="8" name="正方形/長方形 7">
            <a:extLst>
              <a:ext uri="{FF2B5EF4-FFF2-40B4-BE49-F238E27FC236}">
                <a16:creationId xmlns:a16="http://schemas.microsoft.com/office/drawing/2014/main" id="{F9681B74-703B-4FBA-9B8E-150486583844}"/>
              </a:ext>
            </a:extLst>
          </p:cNvPr>
          <p:cNvSpPr/>
          <p:nvPr/>
        </p:nvSpPr>
        <p:spPr>
          <a:xfrm>
            <a:off x="555065" y="3246577"/>
            <a:ext cx="564897" cy="261610"/>
          </a:xfrm>
          <a:prstGeom prst="rect">
            <a:avLst/>
          </a:prstGeom>
        </p:spPr>
        <p:txBody>
          <a:bodyPr wrap="square">
            <a:spAutoFit/>
          </a:bodyPr>
          <a:lstStyle/>
          <a:p>
            <a:r>
              <a:rPr kumimoji="0" lang="ja-JP" altLang="en-US" sz="1100" kern="0" dirty="0">
                <a:solidFill>
                  <a:prstClr val="black"/>
                </a:solidFill>
                <a:latin typeface="Meiryo UI"/>
                <a:ea typeface="Meiryo UI"/>
                <a:cs typeface="Arial" pitchFamily="34" charset="0"/>
              </a:rPr>
              <a:t>①＝</a:t>
            </a:r>
            <a:endParaRPr lang="ja-JP" altLang="en-US" sz="1100" dirty="0">
              <a:latin typeface="Meiryo UI" panose="020B0604030504040204" pitchFamily="50" charset="-128"/>
              <a:ea typeface="Meiryo UI" panose="020B0604030504040204" pitchFamily="50" charset="-128"/>
              <a:cs typeface="Arial" pitchFamily="34" charset="0"/>
            </a:endParaRPr>
          </a:p>
        </p:txBody>
      </p:sp>
      <p:sp>
        <p:nvSpPr>
          <p:cNvPr id="10" name="正方形/長方形 9">
            <a:extLst>
              <a:ext uri="{FF2B5EF4-FFF2-40B4-BE49-F238E27FC236}">
                <a16:creationId xmlns:a16="http://schemas.microsoft.com/office/drawing/2014/main" id="{1128FCB5-6D4A-4B9C-A92B-11D44E068B8B}"/>
              </a:ext>
            </a:extLst>
          </p:cNvPr>
          <p:cNvSpPr/>
          <p:nvPr/>
        </p:nvSpPr>
        <p:spPr>
          <a:xfrm>
            <a:off x="555065" y="3863044"/>
            <a:ext cx="564897" cy="261610"/>
          </a:xfrm>
          <a:prstGeom prst="rect">
            <a:avLst/>
          </a:prstGeom>
        </p:spPr>
        <p:txBody>
          <a:bodyPr wrap="square">
            <a:spAutoFit/>
          </a:bodyPr>
          <a:lstStyle/>
          <a:p>
            <a:r>
              <a:rPr kumimoji="0" lang="ja-JP" altLang="en-US" sz="1100" kern="0" dirty="0">
                <a:solidFill>
                  <a:prstClr val="black"/>
                </a:solidFill>
                <a:latin typeface="Meiryo UI"/>
                <a:ea typeface="Meiryo UI"/>
                <a:cs typeface="Arial" pitchFamily="34" charset="0"/>
              </a:rPr>
              <a:t>②＝</a:t>
            </a:r>
            <a:endParaRPr lang="ja-JP" altLang="en-US" sz="1100" dirty="0">
              <a:latin typeface="Meiryo UI" panose="020B0604030504040204" pitchFamily="50" charset="-128"/>
              <a:ea typeface="Meiryo UI" panose="020B0604030504040204" pitchFamily="50" charset="-128"/>
              <a:cs typeface="Arial" pitchFamily="34" charset="0"/>
            </a:endParaRPr>
          </a:p>
        </p:txBody>
      </p:sp>
      <p:sp>
        <p:nvSpPr>
          <p:cNvPr id="3" name="正方形/長方形 2">
            <a:extLst>
              <a:ext uri="{FF2B5EF4-FFF2-40B4-BE49-F238E27FC236}">
                <a16:creationId xmlns:a16="http://schemas.microsoft.com/office/drawing/2014/main" id="{CDEC9A9D-2813-40DA-894A-D251EFBB7596}"/>
              </a:ext>
            </a:extLst>
          </p:cNvPr>
          <p:cNvSpPr/>
          <p:nvPr/>
        </p:nvSpPr>
        <p:spPr>
          <a:xfrm>
            <a:off x="269358" y="3820841"/>
            <a:ext cx="5430894" cy="386260"/>
          </a:xfrm>
          <a:prstGeom prst="rect">
            <a:avLst/>
          </a:prstGeom>
          <a:noFill/>
          <a:ln w="12700" cap="flat" cmpd="sng" algn="ctr">
            <a:solidFill>
              <a:sysClr val="window" lastClr="FFFFFF">
                <a:lumMod val="65000"/>
              </a:sysClr>
            </a:solidFill>
            <a:prstDash val="solid"/>
            <a:miter lim="800000"/>
          </a:ln>
          <a:effectLst/>
        </p:spPr>
        <p:txBody>
          <a:bodyPr wrap="none" lIns="0" tIns="36000" rIns="0" bIns="36000" rtlCol="0" anchor="ctr"/>
          <a:lstStyle/>
          <a:p>
            <a:r>
              <a:rPr kumimoji="0" lang="ja-JP" altLang="en-US" sz="1200" kern="0" dirty="0">
                <a:solidFill>
                  <a:prstClr val="black"/>
                </a:solidFill>
                <a:latin typeface="Meiryo UI"/>
                <a:ea typeface="Meiryo UI"/>
                <a:cs typeface="Arial" pitchFamily="34" charset="0"/>
              </a:rPr>
              <a:t>　　　　　　　　　　インバランスリスク単価</a:t>
            </a:r>
            <a:r>
              <a:rPr kumimoji="0" lang="en-US" altLang="ja-JP" sz="1200" kern="0" dirty="0">
                <a:solidFill>
                  <a:prstClr val="black"/>
                </a:solidFill>
                <a:latin typeface="Meiryo UI"/>
                <a:ea typeface="Meiryo UI"/>
                <a:cs typeface="Arial" pitchFamily="34" charset="0"/>
              </a:rPr>
              <a:t>(30</a:t>
            </a:r>
            <a:r>
              <a:rPr kumimoji="0" lang="ja-JP" altLang="en-US" sz="1200" kern="0" dirty="0">
                <a:solidFill>
                  <a:prstClr val="black"/>
                </a:solidFill>
                <a:latin typeface="Meiryo UI"/>
                <a:ea typeface="Meiryo UI"/>
                <a:cs typeface="Arial" pitchFamily="34" charset="0"/>
              </a:rPr>
              <a:t>分コマ</a:t>
            </a:r>
            <a:r>
              <a:rPr kumimoji="0" lang="en-US" altLang="ja-JP" sz="1200" kern="0" dirty="0">
                <a:solidFill>
                  <a:prstClr val="black"/>
                </a:solidFill>
                <a:latin typeface="Meiryo UI"/>
                <a:ea typeface="Meiryo UI"/>
                <a:cs typeface="Arial" pitchFamily="34" charset="0"/>
              </a:rPr>
              <a:t>)</a:t>
            </a:r>
            <a:r>
              <a:rPr kumimoji="0" lang="ja-JP" altLang="en-US" sz="1200" kern="0" dirty="0">
                <a:solidFill>
                  <a:prstClr val="black"/>
                </a:solidFill>
                <a:latin typeface="Meiryo UI"/>
                <a:ea typeface="Meiryo UI"/>
                <a:cs typeface="Arial" pitchFamily="34" charset="0"/>
              </a:rPr>
              <a:t>　</a:t>
            </a:r>
            <a:r>
              <a:rPr kumimoji="0" lang="en-US" altLang="ja-JP" sz="1200" kern="0" dirty="0">
                <a:solidFill>
                  <a:prstClr val="black"/>
                </a:solidFill>
                <a:latin typeface="Meiryo UI"/>
                <a:ea typeface="Meiryo UI"/>
                <a:cs typeface="Arial" pitchFamily="34" charset="0"/>
              </a:rPr>
              <a:t>×</a:t>
            </a:r>
            <a:r>
              <a:rPr kumimoji="0" lang="ja-JP" altLang="en-US" sz="1200" kern="0" dirty="0">
                <a:solidFill>
                  <a:prstClr val="black"/>
                </a:solidFill>
                <a:latin typeface="Meiryo UI"/>
                <a:ea typeface="Meiryo UI"/>
                <a:cs typeface="Arial" pitchFamily="34" charset="0"/>
              </a:rPr>
              <a:t>　供給電力量</a:t>
            </a:r>
            <a:r>
              <a:rPr kumimoji="0" lang="en-US" altLang="ja-JP" sz="1200" kern="0" dirty="0">
                <a:solidFill>
                  <a:prstClr val="black"/>
                </a:solidFill>
                <a:latin typeface="Meiryo UI"/>
                <a:ea typeface="Meiryo UI"/>
                <a:cs typeface="Arial" pitchFamily="34" charset="0"/>
              </a:rPr>
              <a:t>(30</a:t>
            </a:r>
            <a:r>
              <a:rPr kumimoji="0" lang="ja-JP" altLang="en-US" sz="1200" kern="0" dirty="0">
                <a:solidFill>
                  <a:prstClr val="black"/>
                </a:solidFill>
                <a:latin typeface="Meiryo UI"/>
                <a:ea typeface="Meiryo UI"/>
                <a:cs typeface="Arial" pitchFamily="34" charset="0"/>
              </a:rPr>
              <a:t>分コマ</a:t>
            </a:r>
            <a:r>
              <a:rPr kumimoji="0" lang="en-US" altLang="ja-JP" sz="1200" kern="0" dirty="0">
                <a:solidFill>
                  <a:prstClr val="black"/>
                </a:solidFill>
                <a:latin typeface="Meiryo UI"/>
                <a:ea typeface="Meiryo UI"/>
                <a:cs typeface="Arial" pitchFamily="34" charset="0"/>
              </a:rPr>
              <a:t>(kWh))</a:t>
            </a:r>
            <a:r>
              <a:rPr kumimoji="0" lang="en-US" altLang="ja-JP" sz="900" kern="0" dirty="0">
                <a:solidFill>
                  <a:prstClr val="black"/>
                </a:solidFill>
                <a:latin typeface="Meiryo UI"/>
                <a:ea typeface="Meiryo UI"/>
                <a:cs typeface="Arial" pitchFamily="34" charset="0"/>
              </a:rPr>
              <a:t> </a:t>
            </a:r>
            <a:endParaRPr kumimoji="0" lang="ja-JP" altLang="en-US" sz="900" kern="0" dirty="0">
              <a:solidFill>
                <a:prstClr val="black"/>
              </a:solidFill>
              <a:latin typeface="Meiryo UI"/>
              <a:ea typeface="Meiryo UI"/>
              <a:cs typeface="Arial" pitchFamily="34" charset="0"/>
            </a:endParaRPr>
          </a:p>
        </p:txBody>
      </p:sp>
      <p:cxnSp>
        <p:nvCxnSpPr>
          <p:cNvPr id="16" name="直線矢印コネクタ 15">
            <a:extLst>
              <a:ext uri="{FF2B5EF4-FFF2-40B4-BE49-F238E27FC236}">
                <a16:creationId xmlns:a16="http://schemas.microsoft.com/office/drawing/2014/main" id="{28F2E973-7EA0-4B7E-A65C-6B7AAD97CA59}"/>
              </a:ext>
            </a:extLst>
          </p:cNvPr>
          <p:cNvCxnSpPr>
            <a:cxnSpLocks/>
            <a:endCxn id="3" idx="3"/>
          </p:cNvCxnSpPr>
          <p:nvPr/>
        </p:nvCxnSpPr>
        <p:spPr>
          <a:xfrm flipH="1">
            <a:off x="5700252" y="4013971"/>
            <a:ext cx="508819" cy="0"/>
          </a:xfrm>
          <a:prstGeom prst="straightConnector1">
            <a:avLst/>
          </a:prstGeom>
          <a:noFill/>
          <a:ln w="6350" cap="flat" cmpd="sng" algn="ctr">
            <a:solidFill>
              <a:sysClr val="window" lastClr="FFFFFF">
                <a:lumMod val="65000"/>
              </a:sysClr>
            </a:solidFill>
            <a:prstDash val="dash"/>
            <a:miter lim="800000"/>
            <a:tailEnd type="triangle"/>
          </a:ln>
          <a:effectLst/>
        </p:spPr>
      </p:cxnSp>
      <p:pic>
        <p:nvPicPr>
          <p:cNvPr id="13" name="図 12">
            <a:extLst>
              <a:ext uri="{FF2B5EF4-FFF2-40B4-BE49-F238E27FC236}">
                <a16:creationId xmlns:a16="http://schemas.microsoft.com/office/drawing/2014/main" id="{F494EFB3-7056-41FA-AD81-751EFB3C6018}"/>
              </a:ext>
            </a:extLst>
          </p:cNvPr>
          <p:cNvPicPr>
            <a:picLocks noChangeAspect="1"/>
          </p:cNvPicPr>
          <p:nvPr/>
        </p:nvPicPr>
        <p:blipFill>
          <a:blip r:embed="rId2"/>
          <a:stretch>
            <a:fillRect/>
          </a:stretch>
        </p:blipFill>
        <p:spPr>
          <a:xfrm>
            <a:off x="6180972" y="3827682"/>
            <a:ext cx="3462360" cy="1326218"/>
          </a:xfrm>
          <a:prstGeom prst="rect">
            <a:avLst/>
          </a:prstGeom>
        </p:spPr>
      </p:pic>
      <p:sp>
        <p:nvSpPr>
          <p:cNvPr id="12" name="正方形/長方形 11">
            <a:extLst>
              <a:ext uri="{FF2B5EF4-FFF2-40B4-BE49-F238E27FC236}">
                <a16:creationId xmlns:a16="http://schemas.microsoft.com/office/drawing/2014/main" id="{1E557DBE-C270-499A-AAAF-C3F76AA2991A}"/>
              </a:ext>
            </a:extLst>
          </p:cNvPr>
          <p:cNvSpPr/>
          <p:nvPr/>
        </p:nvSpPr>
        <p:spPr>
          <a:xfrm>
            <a:off x="8649929" y="3820840"/>
            <a:ext cx="993403" cy="1333059"/>
          </a:xfrm>
          <a:prstGeom prst="rect">
            <a:avLst/>
          </a:prstGeom>
          <a:noFill/>
          <a:ln w="19050" cap="flat" cmpd="sng" algn="ctr">
            <a:solidFill>
              <a:srgbClr val="FF0000"/>
            </a:solidFill>
            <a:prstDash val="solid"/>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spTree>
    <p:extLst>
      <p:ext uri="{BB962C8B-B14F-4D97-AF65-F5344CB8AC3E}">
        <p14:creationId xmlns:p14="http://schemas.microsoft.com/office/powerpoint/2010/main" val="2636936359"/>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2960318867"/>
              </p:ext>
            </p:extLst>
          </p:nvPr>
        </p:nvGraphicFramePr>
        <p:xfrm>
          <a:off x="141614" y="864069"/>
          <a:ext cx="9601200" cy="5907383"/>
        </p:xfrm>
        <a:graphic>
          <a:graphicData uri="http://schemas.openxmlformats.org/drawingml/2006/table">
            <a:tbl>
              <a:tblPr firstRow="1" bandRow="1">
                <a:tableStyleId>{2D5ABB26-0587-4C30-8999-92F81FD0307C}</a:tableStyleId>
              </a:tblPr>
              <a:tblGrid>
                <a:gridCol w="1149668">
                  <a:extLst>
                    <a:ext uri="{9D8B030D-6E8A-4147-A177-3AD203B41FA5}">
                      <a16:colId xmlns:a16="http://schemas.microsoft.com/office/drawing/2014/main" val="358073148"/>
                    </a:ext>
                  </a:extLst>
                </a:gridCol>
                <a:gridCol w="8451532">
                  <a:extLst>
                    <a:ext uri="{9D8B030D-6E8A-4147-A177-3AD203B41FA5}">
                      <a16:colId xmlns:a16="http://schemas.microsoft.com/office/drawing/2014/main" val="1235158156"/>
                    </a:ext>
                  </a:extLst>
                </a:gridCol>
              </a:tblGrid>
              <a:tr h="442624">
                <a:tc>
                  <a:txBody>
                    <a:bodyPr/>
                    <a:lstStyle/>
                    <a:p>
                      <a:pPr algn="l"/>
                      <a:r>
                        <a:rPr kumimoji="1" lang="ja-JP" altLang="en-US" sz="1200" b="0" dirty="0">
                          <a:latin typeface="Meiryo UI" panose="020B0604030504040204" pitchFamily="50" charset="-128"/>
                          <a:ea typeface="Meiryo UI" panose="020B0604030504040204" pitchFamily="50" charset="-128"/>
                        </a:rPr>
                        <a:t>業務プロセス</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a:t>
                      </a:r>
                      <a:r>
                        <a:rPr kumimoji="1" lang="en-US" altLang="ja-JP" sz="1200" b="0" dirty="0">
                          <a:latin typeface="Meiryo UI" panose="020B0604030504040204" pitchFamily="50" charset="-128"/>
                          <a:ea typeface="Meiryo UI" panose="020B0604030504040204" pitchFamily="50" charset="-128"/>
                        </a:rPr>
                        <a:t>02:</a:t>
                      </a:r>
                      <a:r>
                        <a:rPr kumimoji="1" lang="ja-JP" altLang="en-US" sz="1200" b="0" dirty="0">
                          <a:latin typeface="Meiryo UI" panose="020B0604030504040204" pitchFamily="50" charset="-128"/>
                          <a:ea typeface="Meiryo UI" panose="020B0604030504040204" pitchFamily="50" charset="-128"/>
                        </a:rPr>
                        <a:t>インバランスリスク単価の登録確認」「</a:t>
                      </a:r>
                      <a:r>
                        <a:rPr kumimoji="1" lang="en-US" altLang="ja-JP" sz="1200" b="0" dirty="0">
                          <a:latin typeface="Meiryo UI" panose="020B0604030504040204" pitchFamily="50" charset="-128"/>
                          <a:ea typeface="Meiryo UI" panose="020B0604030504040204" pitchFamily="50" charset="-128"/>
                        </a:rPr>
                        <a:t>03:JEPX</a:t>
                      </a:r>
                      <a:r>
                        <a:rPr kumimoji="1" lang="ja-JP" altLang="en-US" sz="1200" b="0" dirty="0">
                          <a:latin typeface="Meiryo UI" panose="020B0604030504040204" pitchFamily="50" charset="-128"/>
                          <a:ea typeface="Meiryo UI" panose="020B0604030504040204" pitchFamily="50" charset="-128"/>
                        </a:rPr>
                        <a:t>スポット・時間前市場価格</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当月度</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の登録確認」「</a:t>
                      </a:r>
                      <a:r>
                        <a:rPr kumimoji="1" lang="en-US" altLang="ja-JP" sz="1200" b="0" dirty="0">
                          <a:latin typeface="Meiryo UI" panose="020B0604030504040204" pitchFamily="50" charset="-128"/>
                          <a:ea typeface="Meiryo UI" panose="020B0604030504040204" pitchFamily="50" charset="-128"/>
                        </a:rPr>
                        <a:t>04:JEPX</a:t>
                      </a:r>
                      <a:r>
                        <a:rPr kumimoji="1" lang="ja-JP" altLang="en-US" sz="1200" b="0" dirty="0">
                          <a:latin typeface="Meiryo UI" panose="020B0604030504040204" pitchFamily="50" charset="-128"/>
                          <a:ea typeface="Meiryo UI" panose="020B0604030504040204" pitchFamily="50" charset="-128"/>
                        </a:rPr>
                        <a:t>非化石価値取引市場価格の登録確認」「</a:t>
                      </a:r>
                      <a:r>
                        <a:rPr kumimoji="1" lang="en-US" altLang="ja-JP" sz="1200" b="0" dirty="0">
                          <a:latin typeface="Meiryo UI" panose="020B0604030504040204" pitchFamily="50" charset="-128"/>
                          <a:ea typeface="Meiryo UI" panose="020B0604030504040204" pitchFamily="50" charset="-128"/>
                        </a:rPr>
                        <a:t>05:</a:t>
                      </a:r>
                      <a:r>
                        <a:rPr kumimoji="1" lang="ja-JP" altLang="en-US" sz="1200" b="0" dirty="0">
                          <a:latin typeface="Meiryo UI" panose="020B0604030504040204" pitchFamily="50" charset="-128"/>
                          <a:ea typeface="Meiryo UI" panose="020B0604030504040204" pitchFamily="50" charset="-128"/>
                        </a:rPr>
                        <a:t>供給電力量の登録確認」「</a:t>
                      </a:r>
                      <a:r>
                        <a:rPr kumimoji="1" lang="en-US" altLang="ja-JP" sz="1200" b="0" dirty="0">
                          <a:latin typeface="Meiryo UI" panose="020B0604030504040204" pitchFamily="50" charset="-128"/>
                          <a:ea typeface="Meiryo UI" panose="020B0604030504040204" pitchFamily="50" charset="-128"/>
                        </a:rPr>
                        <a:t>15:</a:t>
                      </a:r>
                      <a:r>
                        <a:rPr kumimoji="1" lang="ja-JP" altLang="en-US" sz="1200" b="0" dirty="0">
                          <a:latin typeface="Meiryo UI" panose="020B0604030504040204" pitchFamily="50" charset="-128"/>
                          <a:ea typeface="Meiryo UI" panose="020B0604030504040204" pitchFamily="50" charset="-128"/>
                        </a:rPr>
                        <a:t>交付金算定」</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265574">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業務詳細仕様</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2081878"/>
                  </a:ext>
                </a:extLst>
              </a:tr>
              <a:tr h="5175863">
                <a:tc gridSpan="2">
                  <a:txBody>
                    <a:bodyPr/>
                    <a:lstStyle/>
                    <a:p>
                      <a:pPr lvl="0">
                        <a:defRPr/>
                      </a:pPr>
                      <a:r>
                        <a:rPr kumimoji="0" lang="en-US" altLang="ja-JP" sz="1050" b="1" u="sng" kern="0" dirty="0">
                          <a:solidFill>
                            <a:srgbClr val="000000">
                              <a:lumMod val="100000"/>
                            </a:srgbClr>
                          </a:solidFill>
                          <a:latin typeface="Meiryo UI"/>
                          <a:ea typeface="Meiryo UI"/>
                        </a:rPr>
                        <a:t>FIP</a:t>
                      </a:r>
                      <a:r>
                        <a:rPr kumimoji="0" lang="ja-JP" altLang="en-US" sz="1050" b="1" u="sng" kern="0" dirty="0">
                          <a:solidFill>
                            <a:srgbClr val="000000">
                              <a:lumMod val="100000"/>
                            </a:srgbClr>
                          </a:solidFill>
                          <a:latin typeface="Meiryo UI"/>
                          <a:ea typeface="Meiryo UI"/>
                        </a:rPr>
                        <a:t>交付金の算定方法</a:t>
                      </a:r>
                      <a:r>
                        <a:rPr kumimoji="0" lang="en-US" altLang="ja-JP" sz="1050" b="1" u="sng" kern="0" dirty="0">
                          <a:solidFill>
                            <a:srgbClr val="000000">
                              <a:lumMod val="100000"/>
                            </a:srgbClr>
                          </a:solidFill>
                          <a:latin typeface="Meiryo UI"/>
                          <a:ea typeface="Meiryo UI"/>
                        </a:rPr>
                        <a:t>(4/4)</a:t>
                      </a:r>
                    </a:p>
                    <a:p>
                      <a:pPr lvl="0">
                        <a:defRPr/>
                      </a:pPr>
                      <a:endParaRPr kumimoji="0" lang="en-US" altLang="ja-JP" sz="400" b="0" u="none" kern="0" dirty="0">
                        <a:solidFill>
                          <a:srgbClr val="000000">
                            <a:lumMod val="100000"/>
                          </a:srgbClr>
                        </a:solidFill>
                        <a:latin typeface="Meiryo UI"/>
                        <a:ea typeface="Meiryo UI"/>
                      </a:endParaRPr>
                    </a:p>
                    <a:p>
                      <a:pPr lvl="0">
                        <a:defRPr/>
                      </a:pPr>
                      <a:r>
                        <a:rPr kumimoji="0" lang="en-US" altLang="ja-JP" sz="1050" b="0" u="none" kern="0" dirty="0">
                          <a:solidFill>
                            <a:srgbClr val="000000">
                              <a:lumMod val="100000"/>
                            </a:srgbClr>
                          </a:solidFill>
                          <a:latin typeface="Meiryo UI"/>
                          <a:ea typeface="Meiryo UI"/>
                        </a:rPr>
                        <a:t>【FIP</a:t>
                      </a:r>
                      <a:r>
                        <a:rPr kumimoji="0" lang="ja-JP" altLang="en-US" sz="1050" b="0" u="none" kern="0" dirty="0">
                          <a:solidFill>
                            <a:srgbClr val="000000">
                              <a:lumMod val="100000"/>
                            </a:srgbClr>
                          </a:solidFill>
                          <a:latin typeface="Meiryo UI"/>
                          <a:ea typeface="Meiryo UI"/>
                        </a:rPr>
                        <a:t>交付金算定要素と算定式</a:t>
                      </a:r>
                      <a:r>
                        <a:rPr kumimoji="0" lang="en-US" altLang="ja-JP" sz="1050" b="0" u="none" kern="0" dirty="0">
                          <a:solidFill>
                            <a:srgbClr val="000000">
                              <a:lumMod val="100000"/>
                            </a:srgbClr>
                          </a:solidFill>
                          <a:latin typeface="Meiryo UI"/>
                          <a:ea typeface="Meiryo UI"/>
                        </a:rPr>
                        <a:t>】</a:t>
                      </a: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77678721"/>
                  </a:ext>
                </a:extLst>
              </a:tr>
            </a:tbl>
          </a:graphicData>
        </a:graphic>
      </p:graphicFrame>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zh-TW" altLang="en-US" dirty="0">
                <a:latin typeface="Meiryo UI" panose="020B0604030504040204" pitchFamily="50" charset="-128"/>
                <a:ea typeface="Meiryo UI" panose="020B0604030504040204" pitchFamily="50" charset="-128"/>
              </a:rPr>
              <a:t>業務詳細仕様</a:t>
            </a:r>
            <a:br>
              <a:rPr lang="en-US" altLang="ja-JP" dirty="0">
                <a:latin typeface="Meiryo UI" panose="020B0604030504040204" pitchFamily="50" charset="-128"/>
                <a:ea typeface="Meiryo UI" panose="020B0604030504040204" pitchFamily="50" charset="-128"/>
              </a:rPr>
            </a:br>
            <a:r>
              <a:rPr lang="en-US" altLang="ja-JP" dirty="0">
                <a:latin typeface="Meiryo UI" panose="020B0604030504040204" pitchFamily="50" charset="-128"/>
                <a:ea typeface="Meiryo UI" panose="020B0604030504040204" pitchFamily="50" charset="-128"/>
              </a:rPr>
              <a:t>FIP</a:t>
            </a:r>
            <a:r>
              <a:rPr lang="ja-JP" altLang="en-US" dirty="0">
                <a:latin typeface="Meiryo UI" panose="020B0604030504040204" pitchFamily="50" charset="-128"/>
                <a:ea typeface="Meiryo UI" panose="020B0604030504040204" pitchFamily="50" charset="-128"/>
              </a:rPr>
              <a:t>：</a:t>
            </a:r>
            <a:r>
              <a:rPr lang="en-US" altLang="ja-JP" dirty="0">
                <a:latin typeface="Meiryo UI" panose="020B0604030504040204" pitchFamily="50" charset="-128"/>
                <a:ea typeface="Meiryo UI" panose="020B0604030504040204" pitchFamily="50" charset="-128"/>
              </a:rPr>
              <a:t>FIP</a:t>
            </a:r>
            <a:r>
              <a:rPr lang="ja-JP" altLang="en-US" dirty="0">
                <a:latin typeface="Meiryo UI" panose="020B0604030504040204" pitchFamily="50" charset="-128"/>
                <a:ea typeface="Meiryo UI" panose="020B0604030504040204" pitchFamily="50" charset="-128"/>
              </a:rPr>
              <a:t>交付金算定</a:t>
            </a:r>
            <a:endParaRPr kumimoji="1" lang="ja-JP" altLang="en-US" dirty="0">
              <a:latin typeface="Meiryo UI" panose="020B0604030504040204" pitchFamily="50" charset="-128"/>
              <a:ea typeface="Meiryo UI" panose="020B0604030504040204" pitchFamily="50" charset="-128"/>
            </a:endParaRPr>
          </a:p>
        </p:txBody>
      </p:sp>
      <p:graphicFrame>
        <p:nvGraphicFramePr>
          <p:cNvPr id="26" name="表 25">
            <a:extLst>
              <a:ext uri="{FF2B5EF4-FFF2-40B4-BE49-F238E27FC236}">
                <a16:creationId xmlns:a16="http://schemas.microsoft.com/office/drawing/2014/main" id="{7B00EFAE-E921-444F-B66F-242B63496E6A}"/>
              </a:ext>
            </a:extLst>
          </p:cNvPr>
          <p:cNvGraphicFramePr>
            <a:graphicFrameLocks noGrp="1"/>
          </p:cNvGraphicFramePr>
          <p:nvPr>
            <p:extLst>
              <p:ext uri="{D42A27DB-BD31-4B8C-83A1-F6EECF244321}">
                <p14:modId xmlns:p14="http://schemas.microsoft.com/office/powerpoint/2010/main" val="3186902652"/>
              </p:ext>
            </p:extLst>
          </p:nvPr>
        </p:nvGraphicFramePr>
        <p:xfrm>
          <a:off x="277998" y="2015443"/>
          <a:ext cx="9356198" cy="4304040"/>
        </p:xfrm>
        <a:graphic>
          <a:graphicData uri="http://schemas.openxmlformats.org/drawingml/2006/table">
            <a:tbl>
              <a:tblPr firstRow="1" bandRow="1">
                <a:tableStyleId>{2D5ABB26-0587-4C30-8999-92F81FD0307C}</a:tableStyleId>
              </a:tblPr>
              <a:tblGrid>
                <a:gridCol w="681600">
                  <a:extLst>
                    <a:ext uri="{9D8B030D-6E8A-4147-A177-3AD203B41FA5}">
                      <a16:colId xmlns:a16="http://schemas.microsoft.com/office/drawing/2014/main" val="3253929150"/>
                    </a:ext>
                  </a:extLst>
                </a:gridCol>
                <a:gridCol w="151980">
                  <a:extLst>
                    <a:ext uri="{9D8B030D-6E8A-4147-A177-3AD203B41FA5}">
                      <a16:colId xmlns:a16="http://schemas.microsoft.com/office/drawing/2014/main" val="2959842301"/>
                    </a:ext>
                  </a:extLst>
                </a:gridCol>
                <a:gridCol w="900675">
                  <a:extLst>
                    <a:ext uri="{9D8B030D-6E8A-4147-A177-3AD203B41FA5}">
                      <a16:colId xmlns:a16="http://schemas.microsoft.com/office/drawing/2014/main" val="1308444959"/>
                    </a:ext>
                  </a:extLst>
                </a:gridCol>
                <a:gridCol w="919725">
                  <a:extLst>
                    <a:ext uri="{9D8B030D-6E8A-4147-A177-3AD203B41FA5}">
                      <a16:colId xmlns:a16="http://schemas.microsoft.com/office/drawing/2014/main" val="2802079196"/>
                    </a:ext>
                  </a:extLst>
                </a:gridCol>
                <a:gridCol w="2465951">
                  <a:extLst>
                    <a:ext uri="{9D8B030D-6E8A-4147-A177-3AD203B41FA5}">
                      <a16:colId xmlns:a16="http://schemas.microsoft.com/office/drawing/2014/main" val="196304002"/>
                    </a:ext>
                  </a:extLst>
                </a:gridCol>
                <a:gridCol w="2132575">
                  <a:extLst>
                    <a:ext uri="{9D8B030D-6E8A-4147-A177-3AD203B41FA5}">
                      <a16:colId xmlns:a16="http://schemas.microsoft.com/office/drawing/2014/main" val="2395753038"/>
                    </a:ext>
                  </a:extLst>
                </a:gridCol>
                <a:gridCol w="2103692">
                  <a:extLst>
                    <a:ext uri="{9D8B030D-6E8A-4147-A177-3AD203B41FA5}">
                      <a16:colId xmlns:a16="http://schemas.microsoft.com/office/drawing/2014/main" val="4116574233"/>
                    </a:ext>
                  </a:extLst>
                </a:gridCol>
              </a:tblGrid>
              <a:tr h="199340">
                <a:tc gridSpan="4">
                  <a:txBody>
                    <a:bodyPr/>
                    <a:lstStyle/>
                    <a:p>
                      <a:pPr algn="ctr"/>
                      <a:r>
                        <a:rPr kumimoji="1" lang="ja-JP" altLang="en-US" sz="900" dirty="0">
                          <a:latin typeface="Meiryo UI" panose="020B0604030504040204" pitchFamily="50" charset="-128"/>
                          <a:ea typeface="Meiryo UI" panose="020B0604030504040204" pitchFamily="50" charset="-128"/>
                        </a:rPr>
                        <a:t>算定項目</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hMerge="1">
                  <a:txBody>
                    <a:bodyPr/>
                    <a:lstStyle/>
                    <a:p>
                      <a:endParaRPr kumimoji="1" lang="ja-JP" altLang="en-US"/>
                    </a:p>
                  </a:txBody>
                  <a:tcPr>
                    <a:lnL w="9525" cap="flat" cmpd="sng" algn="ctr">
                      <a:solidFill>
                        <a:schemeClr val="bg1">
                          <a:lumMod val="75000"/>
                        </a:schemeClr>
                      </a:solidFill>
                      <a:prstDash val="solid"/>
                      <a:round/>
                      <a:headEnd type="none" w="med" len="med"/>
                      <a:tailEnd type="none" w="med" len="med"/>
                    </a:lnL>
                  </a:tcPr>
                </a:tc>
                <a:tc hMerge="1">
                  <a:txBody>
                    <a:bodyPr/>
                    <a:lstStyle/>
                    <a:p>
                      <a:endParaRPr kumimoji="1" lang="ja-JP" altLang="en-US"/>
                    </a:p>
                  </a:txBody>
                  <a:tcPr>
                    <a:lnL w="9525" cap="flat" cmpd="sng" algn="ctr">
                      <a:solidFill>
                        <a:schemeClr val="bg1">
                          <a:lumMod val="75000"/>
                        </a:schemeClr>
                      </a:solidFill>
                      <a:prstDash val="solid"/>
                      <a:round/>
                      <a:headEnd type="none" w="med" len="med"/>
                      <a:tailEnd type="none" w="med" len="med"/>
                    </a:lnL>
                  </a:tcPr>
                </a:tc>
                <a:tc>
                  <a:txBody>
                    <a:bodyPr/>
                    <a:lstStyle/>
                    <a:p>
                      <a:pPr algn="ctr"/>
                      <a:r>
                        <a:rPr kumimoji="1" lang="ja-JP" altLang="en-US" sz="900" dirty="0">
                          <a:latin typeface="Meiryo UI" panose="020B0604030504040204" pitchFamily="50" charset="-128"/>
                          <a:ea typeface="Meiryo UI" panose="020B0604030504040204" pitchFamily="50" charset="-128"/>
                        </a:rPr>
                        <a:t>算定要素</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900" dirty="0">
                          <a:latin typeface="Meiryo UI" panose="020B0604030504040204" pitchFamily="50" charset="-128"/>
                          <a:ea typeface="Meiryo UI" panose="020B0604030504040204" pitchFamily="50" charset="-128"/>
                        </a:rPr>
                        <a:t>算定式 </a:t>
                      </a:r>
                      <a:r>
                        <a:rPr kumimoji="1" lang="en-US" altLang="ja-JP" sz="900" dirty="0">
                          <a:latin typeface="Meiryo UI" panose="020B0604030504040204" pitchFamily="50" charset="-128"/>
                          <a:ea typeface="Meiryo UI" panose="020B0604030504040204" pitchFamily="50" charset="-128"/>
                        </a:rPr>
                        <a:t>※3</a:t>
                      </a:r>
                      <a:endParaRPr kumimoji="1" lang="ja-JP" altLang="en-US" sz="900" dirty="0">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900" dirty="0">
                          <a:latin typeface="Meiryo UI" panose="020B0604030504040204" pitchFamily="50" charset="-128"/>
                          <a:ea typeface="Meiryo UI" panose="020B0604030504040204" pitchFamily="50" charset="-128"/>
                        </a:rPr>
                        <a:t>要素の登録方法</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929096736"/>
                  </a:ext>
                </a:extLst>
              </a:tr>
              <a:tr h="402683">
                <a:tc rowSpan="8">
                  <a:txBody>
                    <a:bodyPr/>
                    <a:lstStyle/>
                    <a:p>
                      <a:pPr algn="ctr"/>
                      <a:r>
                        <a:rPr kumimoji="1" lang="ja-JP" altLang="en-US" sz="800" dirty="0">
                          <a:latin typeface="Meiryo UI" panose="020B0604030504040204" pitchFamily="50" charset="-128"/>
                          <a:ea typeface="Meiryo UI" panose="020B0604030504040204" pitchFamily="50" charset="-128"/>
                        </a:rPr>
                        <a:t>調整前</a:t>
                      </a:r>
                      <a:endParaRPr kumimoji="1" lang="en-US" altLang="ja-JP" sz="800" dirty="0">
                        <a:latin typeface="Meiryo UI" panose="020B0604030504040204" pitchFamily="50" charset="-128"/>
                        <a:ea typeface="Meiryo UI" panose="020B0604030504040204" pitchFamily="50" charset="-128"/>
                      </a:endParaRPr>
                    </a:p>
                    <a:p>
                      <a:pPr algn="ctr"/>
                      <a:r>
                        <a:rPr kumimoji="1" lang="ja-JP" altLang="en-US" sz="800" dirty="0">
                          <a:latin typeface="Meiryo UI" panose="020B0604030504040204" pitchFamily="50" charset="-128"/>
                          <a:ea typeface="Meiryo UI" panose="020B0604030504040204" pitchFamily="50" charset="-128"/>
                        </a:rPr>
                        <a:t>プレミアム単価</a:t>
                      </a:r>
                      <a:endParaRPr kumimoji="1" lang="en-US" altLang="ja-JP" sz="800" dirty="0">
                        <a:latin typeface="Meiryo UI" panose="020B0604030504040204" pitchFamily="50" charset="-128"/>
                        <a:ea typeface="Meiryo UI" panose="020B0604030504040204" pitchFamily="50" charset="-128"/>
                      </a:endParaRPr>
                    </a:p>
                    <a:p>
                      <a:pPr algn="ctr"/>
                      <a:r>
                        <a:rPr kumimoji="1" lang="en-US" altLang="ja-JP" sz="800" dirty="0">
                          <a:latin typeface="Meiryo UI" panose="020B0604030504040204" pitchFamily="50" charset="-128"/>
                          <a:ea typeface="Meiryo UI" panose="020B0604030504040204" pitchFamily="50" charset="-128"/>
                        </a:rPr>
                        <a:t>(</a:t>
                      </a:r>
                      <a:r>
                        <a:rPr kumimoji="1" lang="ja-JP" altLang="en-US" sz="800" dirty="0">
                          <a:latin typeface="Meiryo UI" panose="020B0604030504040204" pitchFamily="50" charset="-128"/>
                          <a:ea typeface="Meiryo UI" panose="020B0604030504040204" pitchFamily="50" charset="-128"/>
                        </a:rPr>
                        <a:t>円</a:t>
                      </a:r>
                      <a:r>
                        <a:rPr kumimoji="1" lang="en-US" altLang="ja-JP" sz="800" dirty="0">
                          <a:latin typeface="Meiryo UI" panose="020B0604030504040204" pitchFamily="50" charset="-128"/>
                          <a:ea typeface="Meiryo UI" panose="020B0604030504040204" pitchFamily="50" charset="-128"/>
                        </a:rPr>
                        <a:t>/kWh)</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algn="ctr"/>
                      <a:r>
                        <a:rPr kumimoji="1" lang="ja-JP" altLang="en-US" sz="800" dirty="0">
                          <a:latin typeface="Meiryo UI" panose="020B0604030504040204" pitchFamily="50" charset="-128"/>
                          <a:ea typeface="Meiryo UI" panose="020B0604030504040204" pitchFamily="50" charset="-128"/>
                        </a:rPr>
                        <a:t>基準価格</a:t>
                      </a:r>
                      <a:r>
                        <a:rPr kumimoji="1" lang="en-US" altLang="ja-JP" sz="800" dirty="0">
                          <a:latin typeface="Meiryo UI" panose="020B0604030504040204" pitchFamily="50" charset="-128"/>
                          <a:ea typeface="Meiryo UI" panose="020B0604030504040204" pitchFamily="50" charset="-128"/>
                        </a:rPr>
                        <a:t>(</a:t>
                      </a:r>
                      <a:r>
                        <a:rPr kumimoji="1" lang="ja-JP" altLang="en-US" sz="800" dirty="0">
                          <a:latin typeface="Meiryo UI" panose="020B0604030504040204" pitchFamily="50" charset="-128"/>
                          <a:ea typeface="Meiryo UI" panose="020B0604030504040204" pitchFamily="50" charset="-128"/>
                        </a:rPr>
                        <a:t>円</a:t>
                      </a:r>
                      <a:r>
                        <a:rPr kumimoji="1" lang="en-US" altLang="ja-JP" sz="800" dirty="0">
                          <a:latin typeface="Meiryo UI" panose="020B0604030504040204" pitchFamily="50" charset="-128"/>
                          <a:ea typeface="Meiryo UI" panose="020B0604030504040204" pitchFamily="50" charset="-128"/>
                        </a:rPr>
                        <a:t>/kWh)</a:t>
                      </a:r>
                      <a:endParaRPr kumimoji="1" lang="ja-JP" altLang="en-US" sz="800" dirty="0"/>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lnL w="9525" cap="flat" cmpd="sng" algn="ctr">
                      <a:solidFill>
                        <a:schemeClr val="bg1">
                          <a:lumMod val="75000"/>
                        </a:schemeClr>
                      </a:solidFill>
                      <a:prstDash val="solid"/>
                      <a:round/>
                      <a:headEnd type="none" w="med" len="med"/>
                      <a:tailEnd type="none" w="med" len="med"/>
                    </a:lnL>
                  </a:tcPr>
                </a:tc>
                <a:tc hMerge="1">
                  <a:txBody>
                    <a:bodyPr/>
                    <a:lstStyle/>
                    <a:p>
                      <a:endParaRPr kumimoji="1" lang="ja-JP" altLang="en-US"/>
                    </a:p>
                  </a:txBody>
                  <a:tcPr>
                    <a:lnL w="9525" cap="flat" cmpd="sng" algn="ctr">
                      <a:solidFill>
                        <a:schemeClr val="bg1">
                          <a:lumMod val="75000"/>
                        </a:schemeClr>
                      </a:solidFill>
                      <a:prstDash val="solid"/>
                      <a:round/>
                      <a:headEnd type="none" w="med" len="med"/>
                      <a:tailEnd type="none" w="med" len="med"/>
                    </a:lnL>
                  </a:tcPr>
                </a:tc>
                <a:tc>
                  <a:txBody>
                    <a:bodyPr/>
                    <a:lstStyle/>
                    <a:p>
                      <a:pPr algn="ctr"/>
                      <a:r>
                        <a:rPr kumimoji="1" lang="ja-JP" altLang="en-US" sz="800" dirty="0">
                          <a:latin typeface="Meiryo UI" panose="020B0604030504040204" pitchFamily="50" charset="-128"/>
                          <a:ea typeface="Meiryo UI" panose="020B0604030504040204" pitchFamily="50" charset="-128"/>
                        </a:rPr>
                        <a:t>－</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800" dirty="0">
                          <a:latin typeface="Meiryo UI" panose="020B0604030504040204" pitchFamily="50" charset="-128"/>
                          <a:ea typeface="Meiryo UI" panose="020B0604030504040204" pitchFamily="50" charset="-128"/>
                        </a:rPr>
                        <a:t>－</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r>
                        <a:rPr kumimoji="1" lang="ja-JP" altLang="en-US" sz="800" dirty="0">
                          <a:latin typeface="Meiryo UI" panose="020B0604030504040204" pitchFamily="50" charset="-128"/>
                          <a:ea typeface="Meiryo UI" panose="020B0604030504040204" pitchFamily="50" charset="-128"/>
                        </a:rPr>
                        <a:t>経済産業省の再エネ事業管理システムから抽出して手動登録</a:t>
                      </a:r>
                      <a:endParaRPr kumimoji="1" lang="en-US" altLang="ja-JP" sz="800" dirty="0">
                        <a:solidFill>
                          <a:schemeClr val="tx1"/>
                        </a:solidFill>
                        <a:latin typeface="Meiryo UI" panose="020B0604030504040204" pitchFamily="50" charset="-128"/>
                        <a:ea typeface="Meiryo UI" panose="020B0604030504040204" pitchFamily="50" charset="-128"/>
                      </a:endParaRPr>
                    </a:p>
                    <a:p>
                      <a:r>
                        <a:rPr kumimoji="1" lang="ja-JP" altLang="en-US" sz="700" dirty="0">
                          <a:solidFill>
                            <a:schemeClr val="tx1"/>
                          </a:solidFill>
                          <a:latin typeface="Meiryo UI" panose="020B0604030504040204" pitchFamily="50" charset="-128"/>
                          <a:ea typeface="Meiryo UI" panose="020B0604030504040204" pitchFamily="50" charset="-128"/>
                        </a:rPr>
                        <a:t>➢</a:t>
                      </a:r>
                      <a:r>
                        <a:rPr kumimoji="1" lang="en-US" altLang="ja-JP" sz="700" dirty="0">
                          <a:solidFill>
                            <a:schemeClr val="tx1"/>
                          </a:solidFill>
                          <a:latin typeface="Meiryo UI" panose="020B0604030504040204" pitchFamily="50" charset="-128"/>
                          <a:ea typeface="Meiryo UI" panose="020B0604030504040204" pitchFamily="50" charset="-128"/>
                        </a:rPr>
                        <a:t>(CMN030</a:t>
                      </a:r>
                      <a:r>
                        <a:rPr kumimoji="1" lang="en-US" altLang="ja-JP" sz="700" dirty="0">
                          <a:latin typeface="Meiryo UI" panose="020B0604030504040204" pitchFamily="50" charset="-128"/>
                          <a:ea typeface="Meiryo UI" panose="020B0604030504040204" pitchFamily="50" charset="-128"/>
                        </a:rPr>
                        <a:t>)</a:t>
                      </a:r>
                      <a:r>
                        <a:rPr kumimoji="1" lang="ja-JP" altLang="en-US" sz="700" dirty="0">
                          <a:latin typeface="Meiryo UI" panose="020B0604030504040204" pitchFamily="50" charset="-128"/>
                          <a:ea typeface="Meiryo UI" panose="020B0604030504040204" pitchFamily="50" charset="-128"/>
                        </a:rPr>
                        <a:t>「算定諸元管理</a:t>
                      </a:r>
                      <a:r>
                        <a:rPr kumimoji="1" lang="en-US" altLang="ja-JP" sz="700" dirty="0">
                          <a:latin typeface="Meiryo UI" panose="020B0604030504040204" pitchFamily="50" charset="-128"/>
                          <a:ea typeface="Meiryo UI" panose="020B0604030504040204" pitchFamily="50" charset="-128"/>
                        </a:rPr>
                        <a:t>(</a:t>
                      </a:r>
                      <a:r>
                        <a:rPr kumimoji="1" lang="ja-JP" altLang="en-US" sz="700" dirty="0">
                          <a:latin typeface="Meiryo UI" panose="020B0604030504040204" pitchFamily="50" charset="-128"/>
                          <a:ea typeface="Meiryo UI" panose="020B0604030504040204" pitchFamily="50" charset="-128"/>
                        </a:rPr>
                        <a:t>基準価格</a:t>
                      </a:r>
                      <a:r>
                        <a:rPr kumimoji="1" lang="en-US" altLang="ja-JP" sz="700" dirty="0">
                          <a:latin typeface="Meiryo UI" panose="020B0604030504040204" pitchFamily="50" charset="-128"/>
                          <a:ea typeface="Meiryo UI" panose="020B0604030504040204" pitchFamily="50" charset="-128"/>
                        </a:rPr>
                        <a:t>)</a:t>
                      </a:r>
                      <a:r>
                        <a:rPr kumimoji="1" lang="ja-JP" altLang="en-US" sz="700" dirty="0">
                          <a:latin typeface="Meiryo UI" panose="020B0604030504040204" pitchFamily="50" charset="-128"/>
                          <a:ea typeface="Meiryo UI" panose="020B0604030504040204" pitchFamily="50" charset="-128"/>
                        </a:rPr>
                        <a:t>」を参照</a:t>
                      </a:r>
                      <a:endParaRPr kumimoji="1" lang="ja-JP" altLang="en-US" sz="800" dirty="0">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790610241"/>
                  </a:ext>
                </a:extLst>
              </a:tr>
              <a:tr h="184816">
                <a:tc vMerge="1">
                  <a:txBody>
                    <a:bodyPr/>
                    <a:lstStyle/>
                    <a:p>
                      <a:endParaRPr kumimoji="1" lang="ja-JP" altLang="en-US"/>
                    </a:p>
                  </a:txBody>
                  <a:tcPr/>
                </a:tc>
                <a:tc gridSpan="3">
                  <a:txBody>
                    <a:bodyPr/>
                    <a:lstStyle/>
                    <a:p>
                      <a:pPr algn="ctr"/>
                      <a:r>
                        <a:rPr kumimoji="1" lang="ja-JP" altLang="en-US" sz="800" dirty="0">
                          <a:latin typeface="Meiryo UI" panose="020B0604030504040204" pitchFamily="50" charset="-128"/>
                          <a:ea typeface="Meiryo UI" panose="020B0604030504040204" pitchFamily="50" charset="-128"/>
                        </a:rPr>
                        <a:t>参照価格</a:t>
                      </a:r>
                      <a:r>
                        <a:rPr kumimoji="1" lang="en-US" altLang="ja-JP" sz="800" dirty="0">
                          <a:latin typeface="Meiryo UI" panose="020B0604030504040204" pitchFamily="50" charset="-128"/>
                          <a:ea typeface="Meiryo UI" panose="020B0604030504040204" pitchFamily="50" charset="-128"/>
                        </a:rPr>
                        <a:t>(</a:t>
                      </a:r>
                      <a:r>
                        <a:rPr kumimoji="1" lang="ja-JP" altLang="en-US" sz="800" dirty="0">
                          <a:latin typeface="Meiryo UI" panose="020B0604030504040204" pitchFamily="50" charset="-128"/>
                          <a:ea typeface="Meiryo UI" panose="020B0604030504040204" pitchFamily="50" charset="-128"/>
                        </a:rPr>
                        <a:t>円</a:t>
                      </a:r>
                      <a:r>
                        <a:rPr kumimoji="1" lang="en-US" altLang="ja-JP" sz="800" dirty="0">
                          <a:latin typeface="Meiryo UI" panose="020B0604030504040204" pitchFamily="50" charset="-128"/>
                          <a:ea typeface="Meiryo UI" panose="020B0604030504040204" pitchFamily="50" charset="-128"/>
                        </a:rPr>
                        <a:t>/kWh)</a:t>
                      </a:r>
                      <a:endParaRPr kumimoji="1" lang="ja-JP" altLang="en-US" sz="800" dirty="0">
                        <a:latin typeface="Meiryo UI" panose="020B0604030504040204" pitchFamily="50" charset="-128"/>
                        <a:ea typeface="Meiryo UI" panose="020B0604030504040204" pitchFamily="50" charset="-128"/>
                      </a:endParaRPr>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solidFill>
                      <a:schemeClr val="bg1"/>
                    </a:solidFill>
                  </a:tcPr>
                </a:tc>
                <a:tc hMerge="1">
                  <a:txBody>
                    <a:bodyPr/>
                    <a:lstStyle/>
                    <a:p>
                      <a:endParaRPr kumimoji="1" lang="ja-JP" altLang="en-US" sz="1100" dirty="0"/>
                    </a:p>
                  </a:txBody>
                  <a:tcPr anchor="ctr">
                    <a:lnL w="9525"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algn="ctr"/>
                      <a:endParaRPr kumimoji="1" lang="ja-JP" altLang="en-US" sz="11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algn="ctr"/>
                      <a:r>
                        <a:rPr kumimoji="1" lang="ja-JP" altLang="en-US" sz="800" dirty="0">
                          <a:latin typeface="Meiryo UI" panose="020B0604030504040204" pitchFamily="50" charset="-128"/>
                          <a:ea typeface="Meiryo UI" panose="020B0604030504040204" pitchFamily="50" charset="-128"/>
                        </a:rPr>
                        <a:t>－</a:t>
                      </a:r>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lnL w="9525" cap="flat" cmpd="sng" algn="ctr">
                      <a:solidFill>
                        <a:schemeClr val="bg1">
                          <a:lumMod val="75000"/>
                        </a:schemeClr>
                      </a:solidFill>
                      <a:prstDash val="solid"/>
                      <a:round/>
                      <a:headEnd type="none" w="med" len="med"/>
                      <a:tailEnd type="none" w="med" len="med"/>
                    </a:lnL>
                    <a:lnT w="9525" cap="flat" cmpd="sng" algn="ctr">
                      <a:solidFill>
                        <a:schemeClr val="bg1">
                          <a:lumMod val="75000"/>
                        </a:schemeClr>
                      </a:solidFill>
                      <a:prstDash val="solid"/>
                      <a:round/>
                      <a:headEnd type="none" w="med" len="med"/>
                      <a:tailEnd type="none" w="med" len="med"/>
                    </a:lnT>
                  </a:tcPr>
                </a:tc>
                <a:tc hMerge="1">
                  <a:txBody>
                    <a:bodyPr/>
                    <a:lstStyle/>
                    <a:p>
                      <a:pPr algn="ctr"/>
                      <a:endParaRPr kumimoji="1" lang="ja-JP" altLang="en-US" sz="900" dirty="0">
                        <a:latin typeface="Meiryo UI" panose="020B0604030504040204" pitchFamily="50" charset="-128"/>
                        <a:ea typeface="Meiryo UI" panose="020B0604030504040204" pitchFamily="50" charset="-128"/>
                      </a:endParaRPr>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455721953"/>
                  </a:ext>
                </a:extLst>
              </a:tr>
              <a:tr h="301012">
                <a:tc vMerge="1">
                  <a:txBody>
                    <a:bodyPr/>
                    <a:lstStyle/>
                    <a:p>
                      <a:pPr algn="ctr"/>
                      <a:endParaRPr kumimoji="1" lang="ja-JP" altLang="en-US" sz="11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rowSpan="6">
                  <a:txBody>
                    <a:bodyPr/>
                    <a:lstStyle/>
                    <a:p>
                      <a:pPr algn="ctr"/>
                      <a:endParaRPr kumimoji="1" lang="ja-JP" altLang="en-US" sz="800" dirty="0">
                        <a:latin typeface="Meiryo UI" panose="020B0604030504040204" pitchFamily="50" charset="-128"/>
                        <a:ea typeface="Meiryo UI" panose="020B0604030504040204" pitchFamily="50" charset="-128"/>
                      </a:endParaRPr>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rowSpan="4">
                  <a:txBody>
                    <a:bodyPr/>
                    <a:lstStyle/>
                    <a:p>
                      <a:pPr algn="ctr"/>
                      <a:r>
                        <a:rPr kumimoji="1" lang="ja-JP" altLang="en-US" sz="800" dirty="0">
                          <a:latin typeface="Meiryo UI" panose="020B0604030504040204" pitchFamily="50" charset="-128"/>
                          <a:ea typeface="Meiryo UI" panose="020B0604030504040204" pitchFamily="50" charset="-128"/>
                        </a:rPr>
                        <a:t>卸電力取引市場の</a:t>
                      </a:r>
                      <a:endParaRPr kumimoji="1" lang="en-US" altLang="ja-JP" sz="800" dirty="0">
                        <a:latin typeface="Meiryo UI" panose="020B0604030504040204" pitchFamily="50" charset="-128"/>
                        <a:ea typeface="Meiryo UI" panose="020B0604030504040204" pitchFamily="50" charset="-128"/>
                      </a:endParaRPr>
                    </a:p>
                    <a:p>
                      <a:pPr algn="ctr"/>
                      <a:r>
                        <a:rPr kumimoji="1" lang="ja-JP" altLang="en-US" sz="800" dirty="0">
                          <a:latin typeface="Meiryo UI" panose="020B0604030504040204" pitchFamily="50" charset="-128"/>
                          <a:ea typeface="Meiryo UI" panose="020B0604030504040204" pitchFamily="50" charset="-128"/>
                        </a:rPr>
                        <a:t>参照価格</a:t>
                      </a:r>
                      <a:endParaRPr kumimoji="1" lang="en-US" altLang="ja-JP" sz="800" dirty="0">
                        <a:latin typeface="Meiryo UI" panose="020B0604030504040204" pitchFamily="50" charset="-128"/>
                        <a:ea typeface="Meiryo UI" panose="020B0604030504040204" pitchFamily="50" charset="-128"/>
                      </a:endParaRPr>
                    </a:p>
                    <a:p>
                      <a:pPr algn="ctr"/>
                      <a:r>
                        <a:rPr kumimoji="1" lang="en-US" altLang="ja-JP" sz="800" dirty="0">
                          <a:latin typeface="Meiryo UI" panose="020B0604030504040204" pitchFamily="50" charset="-128"/>
                          <a:ea typeface="Meiryo UI" panose="020B0604030504040204" pitchFamily="50" charset="-128"/>
                        </a:rPr>
                        <a:t>(</a:t>
                      </a:r>
                      <a:r>
                        <a:rPr kumimoji="1" lang="ja-JP" altLang="en-US" sz="800" dirty="0">
                          <a:latin typeface="Meiryo UI" panose="020B0604030504040204" pitchFamily="50" charset="-128"/>
                          <a:ea typeface="Meiryo UI" panose="020B0604030504040204" pitchFamily="50" charset="-128"/>
                        </a:rPr>
                        <a:t>円</a:t>
                      </a:r>
                      <a:r>
                        <a:rPr kumimoji="1" lang="en-US" altLang="ja-JP" sz="800" dirty="0">
                          <a:latin typeface="Meiryo UI" panose="020B0604030504040204" pitchFamily="50" charset="-128"/>
                          <a:ea typeface="Meiryo UI" panose="020B0604030504040204" pitchFamily="50" charset="-128"/>
                        </a:rPr>
                        <a:t>/kWh)</a:t>
                      </a:r>
                      <a:endParaRPr kumimoji="1" lang="ja-JP" altLang="en-US" sz="800" dirty="0">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rowSpan="2">
                  <a:txBody>
                    <a:bodyPr/>
                    <a:lstStyle/>
                    <a:p>
                      <a:pPr algn="ctr"/>
                      <a:r>
                        <a:rPr kumimoji="1" lang="zh-TW" altLang="en-US" sz="800" dirty="0">
                          <a:latin typeface="Meiryo UI" panose="020B0604030504040204" pitchFamily="50" charset="-128"/>
                          <a:ea typeface="Meiryo UI" panose="020B0604030504040204" pitchFamily="50" charset="-128"/>
                        </a:rPr>
                        <a:t>年間平均市場価格</a:t>
                      </a:r>
                      <a:endParaRPr kumimoji="1" lang="en-US" altLang="zh-TW" sz="800" dirty="0">
                        <a:latin typeface="Meiryo UI" panose="020B0604030504040204" pitchFamily="50" charset="-128"/>
                        <a:ea typeface="Meiryo UI" panose="020B0604030504040204" pitchFamily="50" charset="-128"/>
                      </a:endParaRPr>
                    </a:p>
                    <a:p>
                      <a:pPr algn="ctr"/>
                      <a:r>
                        <a:rPr kumimoji="1" lang="en-US" altLang="ja-JP" sz="800" dirty="0">
                          <a:latin typeface="Meiryo UI" panose="020B0604030504040204" pitchFamily="50" charset="-128"/>
                          <a:ea typeface="Meiryo UI" panose="020B0604030504040204" pitchFamily="50" charset="-128"/>
                        </a:rPr>
                        <a:t>(</a:t>
                      </a:r>
                      <a:r>
                        <a:rPr kumimoji="1" lang="ja-JP" altLang="en-US" sz="800" dirty="0">
                          <a:latin typeface="Meiryo UI" panose="020B0604030504040204" pitchFamily="50" charset="-128"/>
                          <a:ea typeface="Meiryo UI" panose="020B0604030504040204" pitchFamily="50" charset="-128"/>
                        </a:rPr>
                        <a:t>円</a:t>
                      </a:r>
                      <a:r>
                        <a:rPr kumimoji="1" lang="en-US" altLang="ja-JP" sz="800" dirty="0">
                          <a:latin typeface="Meiryo UI" panose="020B0604030504040204" pitchFamily="50" charset="-128"/>
                          <a:ea typeface="Meiryo UI" panose="020B0604030504040204" pitchFamily="50" charset="-128"/>
                        </a:rPr>
                        <a:t>/kWh)</a:t>
                      </a:r>
                      <a:endParaRPr kumimoji="1" lang="ja-JP" altLang="en-US" sz="800" dirty="0">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rowSpan="4">
                  <a:txBody>
                    <a:bodyPr/>
                    <a:lstStyle/>
                    <a:p>
                      <a:pPr marL="0" indent="0">
                        <a:buNone/>
                      </a:pPr>
                      <a:r>
                        <a:rPr kumimoji="1" lang="en-US" altLang="ja-JP" sz="800" dirty="0">
                          <a:solidFill>
                            <a:schemeClr val="tx1"/>
                          </a:solidFill>
                          <a:latin typeface="Meiryo UI" panose="020B0604030504040204" pitchFamily="50" charset="-128"/>
                          <a:ea typeface="Meiryo UI" panose="020B0604030504040204" pitchFamily="50" charset="-128"/>
                        </a:rPr>
                        <a:t>a. 【JEPX】</a:t>
                      </a:r>
                      <a:r>
                        <a:rPr kumimoji="1" lang="ja-JP" altLang="en-US" sz="800" dirty="0">
                          <a:solidFill>
                            <a:schemeClr val="tx1"/>
                          </a:solidFill>
                          <a:latin typeface="Meiryo UI" panose="020B0604030504040204" pitchFamily="50" charset="-128"/>
                          <a:ea typeface="Meiryo UI" panose="020B0604030504040204" pitchFamily="50" charset="-128"/>
                        </a:rPr>
                        <a:t>エリア別の</a:t>
                      </a:r>
                      <a:r>
                        <a:rPr kumimoji="1" lang="en-US" altLang="ja-JP" sz="800" dirty="0">
                          <a:solidFill>
                            <a:schemeClr val="tx1"/>
                          </a:solidFill>
                          <a:latin typeface="Meiryo UI" panose="020B0604030504040204" pitchFamily="50" charset="-128"/>
                          <a:ea typeface="Meiryo UI" panose="020B0604030504040204" pitchFamily="50" charset="-128"/>
                        </a:rPr>
                        <a:t>FIP</a:t>
                      </a:r>
                      <a:r>
                        <a:rPr kumimoji="1" lang="ja-JP" altLang="en-US" sz="800" dirty="0">
                          <a:solidFill>
                            <a:schemeClr val="tx1"/>
                          </a:solidFill>
                          <a:latin typeface="Meiryo UI" panose="020B0604030504040204" pitchFamily="50" charset="-128"/>
                          <a:ea typeface="Meiryo UI" panose="020B0604030504040204" pitchFamily="50" charset="-128"/>
                        </a:rPr>
                        <a:t>参照価格</a:t>
                      </a:r>
                      <a:r>
                        <a:rPr kumimoji="1" lang="en-US" altLang="ja-JP" sz="800" dirty="0">
                          <a:solidFill>
                            <a:schemeClr val="tx1"/>
                          </a:solidFill>
                          <a:latin typeface="Meiryo UI" panose="020B0604030504040204" pitchFamily="50" charset="-128"/>
                          <a:ea typeface="Meiryo UI" panose="020B0604030504040204" pitchFamily="50" charset="-128"/>
                        </a:rPr>
                        <a:t>(</a:t>
                      </a:r>
                      <a:r>
                        <a:rPr kumimoji="1" lang="ja-JP" altLang="en-US" sz="800" dirty="0">
                          <a:solidFill>
                            <a:schemeClr val="tx1"/>
                          </a:solidFill>
                          <a:latin typeface="Meiryo UI" panose="020B0604030504040204" pitchFamily="50" charset="-128"/>
                          <a:ea typeface="Meiryo UI" panose="020B0604030504040204" pitchFamily="50" charset="-128"/>
                        </a:rPr>
                        <a:t>卸電力取引市場</a:t>
                      </a:r>
                      <a:endParaRPr kumimoji="1" lang="en-US" altLang="ja-JP" sz="800" dirty="0">
                        <a:solidFill>
                          <a:schemeClr val="tx1"/>
                        </a:solidFill>
                        <a:latin typeface="Meiryo UI" panose="020B0604030504040204" pitchFamily="50" charset="-128"/>
                        <a:ea typeface="Meiryo UI" panose="020B0604030504040204" pitchFamily="50" charset="-128"/>
                      </a:endParaRPr>
                    </a:p>
                    <a:p>
                      <a:pPr marL="0" indent="0">
                        <a:buNone/>
                      </a:pPr>
                      <a:r>
                        <a:rPr kumimoji="1" lang="ja-JP" altLang="en-US" sz="800" dirty="0">
                          <a:solidFill>
                            <a:schemeClr val="tx1"/>
                          </a:solidFill>
                          <a:latin typeface="Meiryo UI" panose="020B0604030504040204" pitchFamily="50" charset="-128"/>
                          <a:ea typeface="Meiryo UI" panose="020B0604030504040204" pitchFamily="50" charset="-128"/>
                        </a:rPr>
                        <a:t>    分</a:t>
                      </a:r>
                      <a:r>
                        <a:rPr kumimoji="1" lang="en-US" altLang="ja-JP" sz="800" dirty="0">
                          <a:solidFill>
                            <a:schemeClr val="tx1"/>
                          </a:solidFill>
                          <a:latin typeface="Meiryo UI" panose="020B0604030504040204" pitchFamily="50" charset="-128"/>
                          <a:ea typeface="Meiryo UI" panose="020B0604030504040204" pitchFamily="50" charset="-128"/>
                        </a:rPr>
                        <a:t>)(</a:t>
                      </a:r>
                      <a:r>
                        <a:rPr kumimoji="1" lang="ja-JP" altLang="en-US" sz="800" dirty="0">
                          <a:solidFill>
                            <a:schemeClr val="tx1"/>
                          </a:solidFill>
                          <a:latin typeface="Meiryo UI" panose="020B0604030504040204" pitchFamily="50" charset="-128"/>
                          <a:ea typeface="Meiryo UI" panose="020B0604030504040204" pitchFamily="50" charset="-128"/>
                        </a:rPr>
                        <a:t>円</a:t>
                      </a:r>
                      <a:r>
                        <a:rPr kumimoji="1" lang="en-US" altLang="ja-JP" sz="800" dirty="0">
                          <a:solidFill>
                            <a:schemeClr val="tx1"/>
                          </a:solidFill>
                          <a:latin typeface="Meiryo UI" panose="020B0604030504040204" pitchFamily="50" charset="-128"/>
                          <a:ea typeface="Meiryo UI" panose="020B0604030504040204" pitchFamily="50" charset="-128"/>
                        </a:rPr>
                        <a:t>/kWh) ※1</a:t>
                      </a:r>
                      <a:endParaRPr kumimoji="1" lang="en-US" altLang="ja-JP" sz="300" dirty="0">
                        <a:solidFill>
                          <a:schemeClr val="tx1"/>
                        </a:solidFill>
                        <a:latin typeface="Meiryo UI" panose="020B0604030504040204" pitchFamily="50" charset="-128"/>
                        <a:ea typeface="Meiryo UI" panose="020B0604030504040204" pitchFamily="50" charset="-128"/>
                      </a:endParaRPr>
                    </a:p>
                    <a:p>
                      <a:pPr marL="0" indent="0">
                        <a:buNone/>
                      </a:pPr>
                      <a:r>
                        <a:rPr kumimoji="1" lang="en-US" altLang="ja-JP" sz="800" dirty="0">
                          <a:solidFill>
                            <a:schemeClr val="tx1"/>
                          </a:solidFill>
                          <a:latin typeface="Meiryo UI" panose="020B0604030504040204" pitchFamily="50" charset="-128"/>
                          <a:ea typeface="Meiryo UI" panose="020B0604030504040204" pitchFamily="50" charset="-128"/>
                        </a:rPr>
                        <a:t>b. 【TSO】</a:t>
                      </a:r>
                      <a:r>
                        <a:rPr kumimoji="1" lang="ja-JP" altLang="en-US" sz="800" dirty="0">
                          <a:solidFill>
                            <a:schemeClr val="tx1"/>
                          </a:solidFill>
                          <a:latin typeface="Meiryo UI" panose="020B0604030504040204" pitchFamily="50" charset="-128"/>
                          <a:ea typeface="Meiryo UI" panose="020B0604030504040204" pitchFamily="50" charset="-128"/>
                        </a:rPr>
                        <a:t>供給電力量</a:t>
                      </a:r>
                      <a:r>
                        <a:rPr kumimoji="1" lang="en-US" altLang="ja-JP" sz="800" dirty="0">
                          <a:solidFill>
                            <a:schemeClr val="tx1"/>
                          </a:solidFill>
                          <a:latin typeface="Meiryo UI" panose="020B0604030504040204" pitchFamily="50" charset="-128"/>
                          <a:ea typeface="Meiryo UI" panose="020B0604030504040204" pitchFamily="50" charset="-128"/>
                        </a:rPr>
                        <a:t>(</a:t>
                      </a:r>
                      <a:r>
                        <a:rPr kumimoji="1" lang="ja-JP" altLang="en-US" sz="800" dirty="0">
                          <a:solidFill>
                            <a:schemeClr val="tx1"/>
                          </a:solidFill>
                          <a:latin typeface="Meiryo UI" panose="020B0604030504040204" pitchFamily="50" charset="-128"/>
                          <a:ea typeface="Meiryo UI" panose="020B0604030504040204" pitchFamily="50" charset="-128"/>
                        </a:rPr>
                        <a:t>エリア・電源種別ごと</a:t>
                      </a:r>
                      <a:r>
                        <a:rPr kumimoji="1" lang="en-US" altLang="ja-JP" sz="800" dirty="0">
                          <a:solidFill>
                            <a:schemeClr val="tx1"/>
                          </a:solidFill>
                          <a:latin typeface="Meiryo UI" panose="020B0604030504040204" pitchFamily="50" charset="-128"/>
                          <a:ea typeface="Meiryo UI" panose="020B0604030504040204" pitchFamily="50" charset="-128"/>
                        </a:rPr>
                        <a:t>)(kWh) ※2</a:t>
                      </a:r>
                      <a:endParaRPr kumimoji="1" lang="en-US" altLang="ja-JP" sz="300" dirty="0">
                        <a:solidFill>
                          <a:schemeClr val="tx1"/>
                        </a:solidFill>
                        <a:latin typeface="Meiryo UI" panose="020B0604030504040204" pitchFamily="50" charset="-128"/>
                        <a:ea typeface="Meiryo UI" panose="020B0604030504040204" pitchFamily="50" charset="-128"/>
                      </a:endParaRPr>
                    </a:p>
                    <a:p>
                      <a:pPr marL="0" indent="0">
                        <a:buNone/>
                      </a:pPr>
                      <a:r>
                        <a:rPr kumimoji="1" lang="en-US" altLang="ja-JP" sz="800" dirty="0">
                          <a:solidFill>
                            <a:schemeClr val="tx1"/>
                          </a:solidFill>
                          <a:latin typeface="Meiryo UI" panose="020B0604030504040204" pitchFamily="50" charset="-128"/>
                          <a:ea typeface="Meiryo UI" panose="020B0604030504040204" pitchFamily="50" charset="-128"/>
                        </a:rPr>
                        <a:t>c. 【JEPX】</a:t>
                      </a:r>
                      <a:r>
                        <a:rPr kumimoji="1" lang="ja-JP" altLang="en-US" sz="800" dirty="0">
                          <a:solidFill>
                            <a:schemeClr val="tx1"/>
                          </a:solidFill>
                          <a:latin typeface="Meiryo UI" panose="020B0604030504040204" pitchFamily="50" charset="-128"/>
                          <a:ea typeface="Meiryo UI" panose="020B0604030504040204" pitchFamily="50" charset="-128"/>
                        </a:rPr>
                        <a:t>コマ数</a:t>
                      </a:r>
                      <a:r>
                        <a:rPr kumimoji="1" lang="en-US" altLang="ja-JP" sz="800" dirty="0">
                          <a:solidFill>
                            <a:schemeClr val="tx1"/>
                          </a:solidFill>
                          <a:latin typeface="Meiryo UI" panose="020B0604030504040204" pitchFamily="50" charset="-128"/>
                          <a:ea typeface="Meiryo UI" panose="020B0604030504040204" pitchFamily="50" charset="-128"/>
                        </a:rPr>
                        <a:t>(</a:t>
                      </a:r>
                      <a:r>
                        <a:rPr kumimoji="1" lang="ja-JP" altLang="en-US" sz="800" dirty="0">
                          <a:solidFill>
                            <a:schemeClr val="tx1"/>
                          </a:solidFill>
                          <a:latin typeface="Meiryo UI" panose="020B0604030504040204" pitchFamily="50" charset="-128"/>
                          <a:ea typeface="Meiryo UI" panose="020B0604030504040204" pitchFamily="50" charset="-128"/>
                        </a:rPr>
                        <a:t>コマ</a:t>
                      </a:r>
                      <a:r>
                        <a:rPr kumimoji="1" lang="en-US" altLang="ja-JP" sz="800" dirty="0">
                          <a:solidFill>
                            <a:schemeClr val="tx1"/>
                          </a:solidFill>
                          <a:latin typeface="Meiryo UI" panose="020B0604030504040204" pitchFamily="50" charset="-128"/>
                          <a:ea typeface="Meiryo UI" panose="020B0604030504040204" pitchFamily="50" charset="-128"/>
                        </a:rPr>
                        <a:t>)</a:t>
                      </a:r>
                      <a:endParaRPr kumimoji="1" lang="ja-JP" altLang="en-US" sz="80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r>
                        <a:rPr kumimoji="1" lang="en-US" altLang="ja-JP" sz="800" dirty="0">
                          <a:solidFill>
                            <a:schemeClr val="tx1"/>
                          </a:solidFill>
                          <a:latin typeface="Meiryo UI" panose="020B0604030504040204" pitchFamily="50" charset="-128"/>
                          <a:ea typeface="Meiryo UI" panose="020B0604030504040204" pitchFamily="50" charset="-128"/>
                        </a:rPr>
                        <a:t>[</a:t>
                      </a:r>
                      <a:r>
                        <a:rPr kumimoji="1" lang="ja-JP" altLang="en-US" sz="800" dirty="0">
                          <a:solidFill>
                            <a:schemeClr val="tx1"/>
                          </a:solidFill>
                          <a:latin typeface="Meiryo UI" panose="020B0604030504040204" pitchFamily="50" charset="-128"/>
                          <a:ea typeface="Meiryo UI" panose="020B0604030504040204" pitchFamily="50" charset="-128"/>
                        </a:rPr>
                        <a:t>自然変動電源の場合</a:t>
                      </a:r>
                      <a:r>
                        <a:rPr kumimoji="1" lang="en-US" altLang="ja-JP" sz="800" dirty="0">
                          <a:solidFill>
                            <a:schemeClr val="tx1"/>
                          </a:solidFill>
                          <a:latin typeface="Meiryo UI" panose="020B0604030504040204" pitchFamily="50" charset="-128"/>
                          <a:ea typeface="Meiryo UI" panose="020B0604030504040204" pitchFamily="50" charset="-128"/>
                        </a:rPr>
                        <a:t>]</a:t>
                      </a:r>
                    </a:p>
                    <a:p>
                      <a:r>
                        <a:rPr kumimoji="1" lang="en-US" altLang="ja-JP" sz="800" dirty="0">
                          <a:solidFill>
                            <a:schemeClr val="tx1"/>
                          </a:solidFill>
                          <a:latin typeface="Meiryo UI" panose="020B0604030504040204" pitchFamily="50" charset="-128"/>
                          <a:ea typeface="Meiryo UI" panose="020B0604030504040204" pitchFamily="50" charset="-128"/>
                        </a:rPr>
                        <a:t> </a:t>
                      </a:r>
                      <a:r>
                        <a:rPr kumimoji="1" lang="ja-JP" altLang="en-US" sz="800" dirty="0">
                          <a:solidFill>
                            <a:schemeClr val="tx1"/>
                          </a:solidFill>
                          <a:latin typeface="Meiryo UI" panose="020B0604030504040204" pitchFamily="50" charset="-128"/>
                          <a:ea typeface="Meiryo UI" panose="020B0604030504040204" pitchFamily="50" charset="-128"/>
                        </a:rPr>
                        <a:t>年間</a:t>
                      </a:r>
                      <a:r>
                        <a:rPr kumimoji="1" lang="en-US" altLang="ja-JP" sz="800" dirty="0">
                          <a:solidFill>
                            <a:schemeClr val="tx1"/>
                          </a:solidFill>
                          <a:latin typeface="Meiryo UI" panose="020B0604030504040204" pitchFamily="50" charset="-128"/>
                          <a:ea typeface="Meiryo UI" panose="020B0604030504040204" pitchFamily="50" charset="-128"/>
                        </a:rPr>
                        <a:t>SUM(</a:t>
                      </a:r>
                      <a:r>
                        <a:rPr kumimoji="1" lang="en-US" altLang="ja-JP" sz="800" dirty="0" err="1">
                          <a:solidFill>
                            <a:schemeClr val="tx1"/>
                          </a:solidFill>
                          <a:latin typeface="Meiryo UI" panose="020B0604030504040204" pitchFamily="50" charset="-128"/>
                          <a:ea typeface="Meiryo UI" panose="020B0604030504040204" pitchFamily="50" charset="-128"/>
                        </a:rPr>
                        <a:t>a×b</a:t>
                      </a:r>
                      <a:r>
                        <a:rPr kumimoji="1" lang="en-US" altLang="ja-JP" sz="800" dirty="0">
                          <a:solidFill>
                            <a:schemeClr val="tx1"/>
                          </a:solidFill>
                          <a:latin typeface="Meiryo UI" panose="020B0604030504040204" pitchFamily="50" charset="-128"/>
                          <a:ea typeface="Meiryo UI" panose="020B0604030504040204" pitchFamily="50" charset="-128"/>
                        </a:rPr>
                        <a:t>)÷</a:t>
                      </a:r>
                      <a:r>
                        <a:rPr kumimoji="1" lang="ja-JP" altLang="en-US" sz="800" dirty="0">
                          <a:solidFill>
                            <a:schemeClr val="tx1"/>
                          </a:solidFill>
                          <a:latin typeface="Meiryo UI" panose="020B0604030504040204" pitchFamily="50" charset="-128"/>
                          <a:ea typeface="Meiryo UI" panose="020B0604030504040204" pitchFamily="50" charset="-128"/>
                        </a:rPr>
                        <a:t>年間</a:t>
                      </a:r>
                      <a:r>
                        <a:rPr kumimoji="1" lang="en-US" altLang="ja-JP" sz="800" dirty="0">
                          <a:solidFill>
                            <a:schemeClr val="tx1"/>
                          </a:solidFill>
                          <a:latin typeface="Meiryo UI" panose="020B0604030504040204" pitchFamily="50" charset="-128"/>
                          <a:ea typeface="Meiryo UI" panose="020B0604030504040204" pitchFamily="50" charset="-128"/>
                        </a:rPr>
                        <a:t>SUM(b)</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solidFill>
                  </a:tcPr>
                </a:tc>
                <a:tc rowSpan="4">
                  <a:txBody>
                    <a:bodyPr/>
                    <a:lstStyle/>
                    <a:p>
                      <a:r>
                        <a:rPr kumimoji="1" lang="en-US" altLang="ja-JP" sz="800" dirty="0" err="1">
                          <a:latin typeface="Meiryo UI" panose="020B0604030504040204" pitchFamily="50" charset="-128"/>
                          <a:ea typeface="Meiryo UI" panose="020B0604030504040204" pitchFamily="50" charset="-128"/>
                        </a:rPr>
                        <a:t>a,c</a:t>
                      </a:r>
                      <a:r>
                        <a:rPr kumimoji="1" lang="ja-JP" altLang="en-US" sz="800" dirty="0">
                          <a:latin typeface="Meiryo UI" panose="020B0604030504040204" pitchFamily="50" charset="-128"/>
                          <a:ea typeface="Meiryo UI" panose="020B0604030504040204" pitchFamily="50" charset="-128"/>
                        </a:rPr>
                        <a:t>・・・</a:t>
                      </a:r>
                      <a:r>
                        <a:rPr kumimoji="1" lang="en-US" altLang="ja-JP" sz="800" dirty="0">
                          <a:latin typeface="Meiryo UI" panose="020B0604030504040204" pitchFamily="50" charset="-128"/>
                          <a:ea typeface="Meiryo UI" panose="020B0604030504040204" pitchFamily="50" charset="-128"/>
                        </a:rPr>
                        <a:t>JEPX</a:t>
                      </a:r>
                      <a:r>
                        <a:rPr kumimoji="1" lang="ja-JP" altLang="en-US" sz="800" dirty="0">
                          <a:latin typeface="Meiryo UI" panose="020B0604030504040204" pitchFamily="50" charset="-128"/>
                          <a:ea typeface="Meiryo UI" panose="020B0604030504040204" pitchFamily="50" charset="-128"/>
                        </a:rPr>
                        <a:t>の公表</a:t>
                      </a:r>
                      <a:r>
                        <a:rPr kumimoji="1" lang="en-US" altLang="ja-JP" sz="800" dirty="0">
                          <a:latin typeface="Meiryo UI" panose="020B0604030504040204" pitchFamily="50" charset="-128"/>
                          <a:ea typeface="Meiryo UI" panose="020B0604030504040204" pitchFamily="50" charset="-128"/>
                        </a:rPr>
                        <a:t>HP</a:t>
                      </a:r>
                      <a:r>
                        <a:rPr kumimoji="1" lang="ja-JP" altLang="en-US" sz="800" dirty="0">
                          <a:latin typeface="Meiryo UI" panose="020B0604030504040204" pitchFamily="50" charset="-128"/>
                          <a:ea typeface="Meiryo UI" panose="020B0604030504040204" pitchFamily="50" charset="-128"/>
                        </a:rPr>
                        <a:t>から取得して手動登録</a:t>
                      </a:r>
                      <a:endParaRPr kumimoji="1" lang="en-US" altLang="ja-JP" sz="100" dirty="0">
                        <a:latin typeface="Meiryo UI" panose="020B0604030504040204" pitchFamily="50" charset="-128"/>
                        <a:ea typeface="Meiryo UI" panose="020B0604030504040204" pitchFamily="50" charset="-128"/>
                      </a:endParaRPr>
                    </a:p>
                    <a:p>
                      <a:r>
                        <a:rPr kumimoji="1" lang="en-US" altLang="ja-JP" sz="800" dirty="0">
                          <a:latin typeface="Meiryo UI" panose="020B0604030504040204" pitchFamily="50" charset="-128"/>
                          <a:ea typeface="Meiryo UI" panose="020B0604030504040204" pitchFamily="50" charset="-128"/>
                        </a:rPr>
                        <a:t>b</a:t>
                      </a:r>
                      <a:r>
                        <a:rPr kumimoji="1" lang="ja-JP" altLang="en-US" sz="800" dirty="0">
                          <a:latin typeface="Meiryo UI" panose="020B0604030504040204" pitchFamily="50" charset="-128"/>
                          <a:ea typeface="Meiryo UI" panose="020B0604030504040204" pitchFamily="50" charset="-128"/>
                        </a:rPr>
                        <a:t>・・・</a:t>
                      </a:r>
                      <a:r>
                        <a:rPr kumimoji="1" lang="ja-JP" altLang="en-US" sz="800" dirty="0">
                          <a:solidFill>
                            <a:schemeClr val="tx1"/>
                          </a:solidFill>
                          <a:latin typeface="Meiryo UI" panose="020B0604030504040204" pitchFamily="50" charset="-128"/>
                          <a:ea typeface="Meiryo UI" panose="020B0604030504040204" pitchFamily="50" charset="-128"/>
                        </a:rPr>
                        <a:t>各エリアごとに</a:t>
                      </a:r>
                      <a:r>
                        <a:rPr kumimoji="1" lang="en-US" altLang="ja-JP" sz="800" dirty="0">
                          <a:solidFill>
                            <a:schemeClr val="tx1"/>
                          </a:solidFill>
                          <a:latin typeface="Meiryo UI" panose="020B0604030504040204" pitchFamily="50" charset="-128"/>
                          <a:ea typeface="Meiryo UI" panose="020B0604030504040204" pitchFamily="50" charset="-128"/>
                        </a:rPr>
                        <a:t>TSO</a:t>
                      </a:r>
                      <a:r>
                        <a:rPr kumimoji="1" lang="ja-JP" altLang="en-US" sz="800" dirty="0">
                          <a:solidFill>
                            <a:schemeClr val="tx1"/>
                          </a:solidFill>
                          <a:latin typeface="Meiryo UI" panose="020B0604030504040204" pitchFamily="50" charset="-128"/>
                          <a:ea typeface="Meiryo UI" panose="020B0604030504040204" pitchFamily="50" charset="-128"/>
                        </a:rPr>
                        <a:t>の公表</a:t>
                      </a:r>
                      <a:r>
                        <a:rPr kumimoji="1" lang="en-US" altLang="ja-JP" sz="800" dirty="0">
                          <a:solidFill>
                            <a:schemeClr val="tx1"/>
                          </a:solidFill>
                          <a:latin typeface="Meiryo UI" panose="020B0604030504040204" pitchFamily="50" charset="-128"/>
                          <a:ea typeface="Meiryo UI" panose="020B0604030504040204" pitchFamily="50" charset="-128"/>
                        </a:rPr>
                        <a:t>HP</a:t>
                      </a:r>
                      <a:r>
                        <a:rPr kumimoji="1" lang="ja-JP" altLang="en-US" sz="800" dirty="0">
                          <a:solidFill>
                            <a:schemeClr val="tx1"/>
                          </a:solidFill>
                          <a:latin typeface="Meiryo UI" panose="020B0604030504040204" pitchFamily="50" charset="-128"/>
                          <a:ea typeface="Meiryo UI" panose="020B0604030504040204" pitchFamily="50" charset="-128"/>
                        </a:rPr>
                        <a:t>から取得して手動登録</a:t>
                      </a:r>
                      <a:endParaRPr kumimoji="1" lang="en-US" altLang="ja-JP" sz="800" dirty="0">
                        <a:solidFill>
                          <a:schemeClr val="tx1"/>
                        </a:solidFill>
                        <a:latin typeface="Meiryo UI" panose="020B0604030504040204" pitchFamily="50" charset="-128"/>
                        <a:ea typeface="Meiryo UI" panose="020B0604030504040204" pitchFamily="50" charset="-128"/>
                      </a:endParaRPr>
                    </a:p>
                    <a:p>
                      <a:pPr marL="0" marR="0" lvl="0" indent="0" algn="l" defTabSz="685783" rtl="0" eaLnBrk="1" fontAlgn="auto" latinLnBrk="0" hangingPunct="1">
                        <a:lnSpc>
                          <a:spcPct val="100000"/>
                        </a:lnSpc>
                        <a:spcBef>
                          <a:spcPts val="0"/>
                        </a:spcBef>
                        <a:spcAft>
                          <a:spcPts val="0"/>
                        </a:spcAft>
                        <a:buClrTx/>
                        <a:buSzTx/>
                        <a:buFontTx/>
                        <a:buNone/>
                        <a:tabLst/>
                        <a:defRPr/>
                      </a:pPr>
                      <a:r>
                        <a:rPr kumimoji="1" lang="ja-JP" altLang="en-US" sz="700" dirty="0">
                          <a:solidFill>
                            <a:schemeClr val="tx1"/>
                          </a:solidFill>
                          <a:latin typeface="Meiryo UI" panose="020B0604030504040204" pitchFamily="50" charset="-128"/>
                          <a:ea typeface="Meiryo UI" panose="020B0604030504040204" pitchFamily="50" charset="-128"/>
                        </a:rPr>
                        <a:t>➢</a:t>
                      </a:r>
                      <a:r>
                        <a:rPr kumimoji="1" lang="en-US" altLang="ja-JP" sz="700" dirty="0">
                          <a:solidFill>
                            <a:schemeClr val="tx1"/>
                          </a:solidFill>
                          <a:latin typeface="Meiryo UI" panose="020B0604030504040204" pitchFamily="50" charset="-128"/>
                          <a:ea typeface="Meiryo UI" panose="020B0604030504040204" pitchFamily="50" charset="-128"/>
                        </a:rPr>
                        <a:t>(CMN032</a:t>
                      </a:r>
                      <a:r>
                        <a:rPr kumimoji="1" lang="en-US" altLang="ja-JP" sz="700" dirty="0">
                          <a:latin typeface="Meiryo UI" panose="020B0604030504040204" pitchFamily="50" charset="-128"/>
                          <a:ea typeface="Meiryo UI" panose="020B0604030504040204" pitchFamily="50" charset="-128"/>
                        </a:rPr>
                        <a:t>)</a:t>
                      </a:r>
                      <a:r>
                        <a:rPr kumimoji="1" lang="ja-JP" altLang="en-US" sz="700" dirty="0">
                          <a:latin typeface="Meiryo UI" panose="020B0604030504040204" pitchFamily="50" charset="-128"/>
                          <a:ea typeface="Meiryo UI" panose="020B0604030504040204" pitchFamily="50" charset="-128"/>
                        </a:rPr>
                        <a:t>「算定諸元管理</a:t>
                      </a:r>
                      <a:r>
                        <a:rPr kumimoji="1" lang="en-US" altLang="ja-JP" sz="700" dirty="0">
                          <a:latin typeface="Meiryo UI" panose="020B0604030504040204" pitchFamily="50" charset="-128"/>
                          <a:ea typeface="Meiryo UI" panose="020B0604030504040204" pitchFamily="50" charset="-128"/>
                        </a:rPr>
                        <a:t>(JEPX</a:t>
                      </a:r>
                      <a:r>
                        <a:rPr kumimoji="1" lang="ja-JP" altLang="en-US" sz="700" dirty="0">
                          <a:latin typeface="Meiryo UI" panose="020B0604030504040204" pitchFamily="50" charset="-128"/>
                          <a:ea typeface="Meiryo UI" panose="020B0604030504040204" pitchFamily="50" charset="-128"/>
                        </a:rPr>
                        <a:t>スポット・時間前市場価格</a:t>
                      </a:r>
                      <a:r>
                        <a:rPr kumimoji="1" lang="en-US" altLang="ja-JP" sz="700" dirty="0">
                          <a:latin typeface="Meiryo UI" panose="020B0604030504040204" pitchFamily="50" charset="-128"/>
                          <a:ea typeface="Meiryo UI" panose="020B0604030504040204" pitchFamily="50" charset="-128"/>
                        </a:rPr>
                        <a:t>)</a:t>
                      </a:r>
                      <a:r>
                        <a:rPr kumimoji="1" lang="ja-JP" altLang="en-US" sz="700" dirty="0">
                          <a:latin typeface="Meiryo UI" panose="020B0604030504040204" pitchFamily="50" charset="-128"/>
                          <a:ea typeface="Meiryo UI" panose="020B0604030504040204" pitchFamily="50" charset="-128"/>
                        </a:rPr>
                        <a:t>」を参照</a:t>
                      </a:r>
                      <a:endParaRPr kumimoji="1" lang="ja-JP" altLang="en-US" sz="900" dirty="0">
                        <a:latin typeface="Meiryo UI" panose="020B0604030504040204" pitchFamily="50" charset="-128"/>
                        <a:ea typeface="Meiryo UI" panose="020B0604030504040204" pitchFamily="50" charset="-128"/>
                      </a:endParaRPr>
                    </a:p>
                    <a:p>
                      <a:endParaRPr kumimoji="1" lang="ja-JP" altLang="en-US" sz="80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75401111"/>
                  </a:ext>
                </a:extLst>
              </a:tr>
              <a:tr h="301012">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r>
                        <a:rPr kumimoji="1" lang="en-US" altLang="ja-JP" sz="800" dirty="0">
                          <a:solidFill>
                            <a:schemeClr val="tx1"/>
                          </a:solidFill>
                          <a:latin typeface="Meiryo UI" panose="020B0604030504040204" pitchFamily="50" charset="-128"/>
                          <a:ea typeface="Meiryo UI" panose="020B0604030504040204" pitchFamily="50" charset="-128"/>
                        </a:rPr>
                        <a:t>[</a:t>
                      </a:r>
                      <a:r>
                        <a:rPr kumimoji="1" lang="ja-JP" altLang="en-US" sz="800" dirty="0">
                          <a:solidFill>
                            <a:schemeClr val="tx1"/>
                          </a:solidFill>
                          <a:latin typeface="Meiryo UI" panose="020B0604030504040204" pitchFamily="50" charset="-128"/>
                          <a:ea typeface="Meiryo UI" panose="020B0604030504040204" pitchFamily="50" charset="-128"/>
                        </a:rPr>
                        <a:t>非自然変動電源の場合</a:t>
                      </a:r>
                      <a:r>
                        <a:rPr kumimoji="1" lang="en-US" altLang="ja-JP" sz="800" dirty="0">
                          <a:solidFill>
                            <a:schemeClr val="tx1"/>
                          </a:solidFill>
                          <a:latin typeface="Meiryo UI" panose="020B0604030504040204" pitchFamily="50" charset="-128"/>
                          <a:ea typeface="Meiryo UI" panose="020B0604030504040204" pitchFamily="50" charset="-128"/>
                        </a:rPr>
                        <a:t>]</a:t>
                      </a:r>
                    </a:p>
                    <a:p>
                      <a:r>
                        <a:rPr kumimoji="1" lang="en-US" altLang="ja-JP" sz="800" dirty="0">
                          <a:solidFill>
                            <a:schemeClr val="tx1"/>
                          </a:solidFill>
                          <a:latin typeface="Meiryo UI" panose="020B0604030504040204" pitchFamily="50" charset="-128"/>
                          <a:ea typeface="Meiryo UI" panose="020B0604030504040204" pitchFamily="50" charset="-128"/>
                        </a:rPr>
                        <a:t> </a:t>
                      </a:r>
                      <a:r>
                        <a:rPr kumimoji="1" lang="ja-JP" altLang="en-US" sz="800" dirty="0">
                          <a:solidFill>
                            <a:schemeClr val="tx1"/>
                          </a:solidFill>
                          <a:latin typeface="Meiryo UI" panose="020B0604030504040204" pitchFamily="50" charset="-128"/>
                          <a:ea typeface="Meiryo UI" panose="020B0604030504040204" pitchFamily="50" charset="-128"/>
                        </a:rPr>
                        <a:t>年間</a:t>
                      </a:r>
                      <a:r>
                        <a:rPr kumimoji="1" lang="en-US" altLang="ja-JP" sz="800" dirty="0">
                          <a:solidFill>
                            <a:schemeClr val="tx1"/>
                          </a:solidFill>
                          <a:latin typeface="Meiryo UI" panose="020B0604030504040204" pitchFamily="50" charset="-128"/>
                          <a:ea typeface="Meiryo UI" panose="020B0604030504040204" pitchFamily="50" charset="-128"/>
                        </a:rPr>
                        <a:t>SUM(a)÷</a:t>
                      </a:r>
                      <a:r>
                        <a:rPr kumimoji="1" lang="ja-JP" altLang="en-US" sz="800" dirty="0">
                          <a:solidFill>
                            <a:schemeClr val="tx1"/>
                          </a:solidFill>
                          <a:latin typeface="Meiryo UI" panose="020B0604030504040204" pitchFamily="50" charset="-128"/>
                          <a:ea typeface="Meiryo UI" panose="020B0604030504040204" pitchFamily="50" charset="-128"/>
                        </a:rPr>
                        <a:t>年間</a:t>
                      </a:r>
                      <a:r>
                        <a:rPr kumimoji="1" lang="en-US" altLang="ja-JP" sz="800" dirty="0">
                          <a:solidFill>
                            <a:schemeClr val="tx1"/>
                          </a:solidFill>
                          <a:latin typeface="Meiryo UI" panose="020B0604030504040204" pitchFamily="50" charset="-128"/>
                          <a:ea typeface="Meiryo UI" panose="020B0604030504040204" pitchFamily="50" charset="-128"/>
                        </a:rPr>
                        <a:t>SUM(c)</a:t>
                      </a:r>
                      <a:endParaRPr kumimoji="1" lang="ja-JP" altLang="en-US" sz="80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endParaRPr kumimoji="1" lang="ja-JP" altLang="en-US"/>
                    </a:p>
                  </a:txBody>
                  <a:tcPr/>
                </a:tc>
                <a:extLst>
                  <a:ext uri="{0D108BD9-81ED-4DB2-BD59-A6C34878D82A}">
                    <a16:rowId xmlns:a16="http://schemas.microsoft.com/office/drawing/2014/main" val="2943053324"/>
                  </a:ext>
                </a:extLst>
              </a:tr>
              <a:tr h="417208">
                <a:tc vMerge="1">
                  <a:txBody>
                    <a:bodyPr/>
                    <a:lstStyle/>
                    <a:p>
                      <a:endParaRPr kumimoji="1" lang="ja-JP" altLang="en-US"/>
                    </a:p>
                  </a:txBody>
                  <a:tcPr>
                    <a:lnT w="9525" cap="flat" cmpd="sng" algn="ctr">
                      <a:solidFill>
                        <a:schemeClr val="bg1">
                          <a:lumMod val="75000"/>
                        </a:schemeClr>
                      </a:solidFill>
                      <a:prstDash val="solid"/>
                      <a:round/>
                      <a:headEnd type="none" w="med" len="med"/>
                      <a:tailEnd type="none" w="med" len="med"/>
                    </a:lnT>
                  </a:tcPr>
                </a:tc>
                <a:tc vMerge="1">
                  <a:txBody>
                    <a:bodyPr/>
                    <a:lstStyle/>
                    <a:p>
                      <a:endParaRPr kumimoji="1" lang="ja-JP" altLang="en-US"/>
                    </a:p>
                  </a:txBody>
                  <a:tcPr>
                    <a:lnT w="9525" cap="flat" cmpd="sng" algn="ctr">
                      <a:solidFill>
                        <a:schemeClr val="bg1">
                          <a:lumMod val="75000"/>
                        </a:schemeClr>
                      </a:solidFill>
                      <a:prstDash val="solid"/>
                      <a:round/>
                      <a:headEnd type="none" w="med" len="med"/>
                      <a:tailEnd type="none" w="med" len="med"/>
                    </a:lnT>
                  </a:tcPr>
                </a:tc>
                <a:tc vMerge="1">
                  <a:txBody>
                    <a:bodyPr/>
                    <a:lstStyle/>
                    <a:p>
                      <a:endParaRPr kumimoji="1" lang="ja-JP" altLang="en-US"/>
                    </a:p>
                  </a:txBody>
                  <a:tcPr>
                    <a:lnT w="9525" cap="flat" cmpd="sng" algn="ctr">
                      <a:solidFill>
                        <a:schemeClr val="bg1">
                          <a:lumMod val="75000"/>
                        </a:schemeClr>
                      </a:solidFill>
                      <a:prstDash val="solid"/>
                      <a:round/>
                      <a:headEnd type="none" w="med" len="med"/>
                      <a:tailEnd type="none" w="med" len="med"/>
                    </a:lnT>
                  </a:tcPr>
                </a:tc>
                <a:tc rowSpan="2">
                  <a:txBody>
                    <a:bodyPr/>
                    <a:lstStyle/>
                    <a:p>
                      <a:pPr algn="ctr"/>
                      <a:r>
                        <a:rPr lang="zh-TW" altLang="en-US" sz="800" dirty="0">
                          <a:latin typeface="Meiryo UI" panose="020B0604030504040204" pitchFamily="50" charset="-128"/>
                          <a:ea typeface="Meiryo UI" panose="020B0604030504040204" pitchFamily="50" charset="-128"/>
                        </a:rPr>
                        <a:t>月間補正価格</a:t>
                      </a:r>
                      <a:endParaRPr lang="en-US" altLang="zh-TW" sz="800" dirty="0">
                        <a:latin typeface="Meiryo UI" panose="020B0604030504040204" pitchFamily="50" charset="-128"/>
                        <a:ea typeface="Meiryo UI" panose="020B0604030504040204" pitchFamily="50" charset="-128"/>
                      </a:endParaRPr>
                    </a:p>
                    <a:p>
                      <a:pPr algn="ctr"/>
                      <a:r>
                        <a:rPr kumimoji="1" lang="en-US" altLang="ja-JP" sz="800" dirty="0">
                          <a:latin typeface="Meiryo UI" panose="020B0604030504040204" pitchFamily="50" charset="-128"/>
                          <a:ea typeface="Meiryo UI" panose="020B0604030504040204" pitchFamily="50" charset="-128"/>
                        </a:rPr>
                        <a:t>(</a:t>
                      </a:r>
                      <a:r>
                        <a:rPr kumimoji="1" lang="ja-JP" altLang="en-US" sz="800" dirty="0">
                          <a:latin typeface="Meiryo UI" panose="020B0604030504040204" pitchFamily="50" charset="-128"/>
                          <a:ea typeface="Meiryo UI" panose="020B0604030504040204" pitchFamily="50" charset="-128"/>
                        </a:rPr>
                        <a:t>円</a:t>
                      </a:r>
                      <a:r>
                        <a:rPr kumimoji="1" lang="en-US" altLang="ja-JP" sz="800" dirty="0">
                          <a:latin typeface="Meiryo UI" panose="020B0604030504040204" pitchFamily="50" charset="-128"/>
                          <a:ea typeface="Meiryo UI" panose="020B0604030504040204" pitchFamily="50" charset="-128"/>
                        </a:rPr>
                        <a:t>/kWh)</a:t>
                      </a:r>
                      <a:endParaRPr lang="en-US" altLang="zh-TW" sz="800" dirty="0">
                        <a:latin typeface="Meiryo UI" panose="020B0604030504040204" pitchFamily="50" charset="-128"/>
                        <a:ea typeface="Meiryo UI" panose="020B0604030504040204" pitchFamily="50" charset="-128"/>
                      </a:endParaRPr>
                    </a:p>
                    <a:p>
                      <a:pPr algn="ctr"/>
                      <a:r>
                        <a:rPr kumimoji="1" lang="en-US" altLang="ja-JP" sz="700" dirty="0">
                          <a:latin typeface="Meiryo UI" panose="020B0604030504040204" pitchFamily="50" charset="-128"/>
                          <a:ea typeface="Meiryo UI" panose="020B0604030504040204" pitchFamily="50" charset="-128"/>
                        </a:rPr>
                        <a:t>※</a:t>
                      </a:r>
                      <a:r>
                        <a:rPr kumimoji="1" lang="ja-JP" altLang="en-US" sz="700" dirty="0">
                          <a:latin typeface="Meiryo UI" panose="020B0604030504040204" pitchFamily="50" charset="-128"/>
                          <a:ea typeface="Meiryo UI" panose="020B0604030504040204" pitchFamily="50" charset="-128"/>
                        </a:rPr>
                        <a:t>当年度－前年度</a:t>
                      </a:r>
                      <a:endParaRPr kumimoji="1" lang="ja-JP" altLang="en-US" sz="900" dirty="0">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endParaRPr kumimoji="1" lang="ja-JP" altLang="en-US"/>
                    </a:p>
                  </a:txBody>
                  <a:tcPr/>
                </a:tc>
                <a:tc>
                  <a:txBody>
                    <a:bodyPr/>
                    <a:lstStyle/>
                    <a:p>
                      <a:r>
                        <a:rPr kumimoji="1" lang="en-US" altLang="ja-JP" sz="800" dirty="0">
                          <a:solidFill>
                            <a:schemeClr val="tx1"/>
                          </a:solidFill>
                          <a:latin typeface="Meiryo UI" panose="020B0604030504040204" pitchFamily="50" charset="-128"/>
                          <a:ea typeface="Meiryo UI" panose="020B0604030504040204" pitchFamily="50" charset="-128"/>
                        </a:rPr>
                        <a:t>[</a:t>
                      </a:r>
                      <a:r>
                        <a:rPr kumimoji="1" lang="ja-JP" altLang="en-US" sz="800" dirty="0">
                          <a:solidFill>
                            <a:schemeClr val="tx1"/>
                          </a:solidFill>
                          <a:latin typeface="Meiryo UI" panose="020B0604030504040204" pitchFamily="50" charset="-128"/>
                          <a:ea typeface="Meiryo UI" panose="020B0604030504040204" pitchFamily="50" charset="-128"/>
                        </a:rPr>
                        <a:t>自然変動電源の場合</a:t>
                      </a:r>
                      <a:r>
                        <a:rPr kumimoji="1" lang="en-US" altLang="ja-JP" sz="800" dirty="0">
                          <a:solidFill>
                            <a:schemeClr val="tx1"/>
                          </a:solidFill>
                          <a:latin typeface="Meiryo UI" panose="020B0604030504040204" pitchFamily="50" charset="-128"/>
                          <a:ea typeface="Meiryo UI" panose="020B0604030504040204" pitchFamily="50" charset="-128"/>
                        </a:rPr>
                        <a:t>]</a:t>
                      </a:r>
                    </a:p>
                    <a:p>
                      <a:r>
                        <a:rPr kumimoji="1" lang="en-US" altLang="ja-JP" sz="800" dirty="0">
                          <a:solidFill>
                            <a:schemeClr val="tx1"/>
                          </a:solidFill>
                          <a:latin typeface="Meiryo UI" panose="020B0604030504040204" pitchFamily="50" charset="-128"/>
                          <a:ea typeface="Meiryo UI" panose="020B0604030504040204" pitchFamily="50" charset="-128"/>
                        </a:rPr>
                        <a:t> (</a:t>
                      </a:r>
                      <a:r>
                        <a:rPr kumimoji="1" lang="ja-JP" altLang="en-US" sz="800" dirty="0">
                          <a:solidFill>
                            <a:schemeClr val="tx1"/>
                          </a:solidFill>
                          <a:latin typeface="Meiryo UI" panose="020B0604030504040204" pitchFamily="50" charset="-128"/>
                          <a:ea typeface="Meiryo UI" panose="020B0604030504040204" pitchFamily="50" charset="-128"/>
                        </a:rPr>
                        <a:t>当月</a:t>
                      </a:r>
                      <a:r>
                        <a:rPr kumimoji="1" lang="en-US" altLang="ja-JP" sz="800" dirty="0">
                          <a:solidFill>
                            <a:schemeClr val="tx1"/>
                          </a:solidFill>
                          <a:latin typeface="Meiryo UI" panose="020B0604030504040204" pitchFamily="50" charset="-128"/>
                          <a:ea typeface="Meiryo UI" panose="020B0604030504040204" pitchFamily="50" charset="-128"/>
                        </a:rPr>
                        <a:t>SUM(</a:t>
                      </a:r>
                      <a:r>
                        <a:rPr kumimoji="1" lang="en-US" altLang="ja-JP" sz="800" dirty="0" err="1">
                          <a:solidFill>
                            <a:schemeClr val="tx1"/>
                          </a:solidFill>
                          <a:latin typeface="Meiryo UI" panose="020B0604030504040204" pitchFamily="50" charset="-128"/>
                          <a:ea typeface="Meiryo UI" panose="020B0604030504040204" pitchFamily="50" charset="-128"/>
                        </a:rPr>
                        <a:t>a×b</a:t>
                      </a:r>
                      <a:r>
                        <a:rPr kumimoji="1" lang="en-US" altLang="ja-JP" sz="800" dirty="0">
                          <a:solidFill>
                            <a:schemeClr val="tx1"/>
                          </a:solidFill>
                          <a:latin typeface="Meiryo UI" panose="020B0604030504040204" pitchFamily="50" charset="-128"/>
                          <a:ea typeface="Meiryo UI" panose="020B0604030504040204" pitchFamily="50" charset="-128"/>
                        </a:rPr>
                        <a:t>)÷</a:t>
                      </a:r>
                      <a:r>
                        <a:rPr kumimoji="1" lang="ja-JP" altLang="en-US" sz="800" dirty="0">
                          <a:solidFill>
                            <a:schemeClr val="tx1"/>
                          </a:solidFill>
                          <a:latin typeface="Meiryo UI" panose="020B0604030504040204" pitchFamily="50" charset="-128"/>
                          <a:ea typeface="Meiryo UI" panose="020B0604030504040204" pitchFamily="50" charset="-128"/>
                        </a:rPr>
                        <a:t>当月</a:t>
                      </a:r>
                      <a:r>
                        <a:rPr kumimoji="1" lang="en-US" altLang="ja-JP" sz="800" dirty="0">
                          <a:solidFill>
                            <a:schemeClr val="tx1"/>
                          </a:solidFill>
                          <a:latin typeface="Meiryo UI" panose="020B0604030504040204" pitchFamily="50" charset="-128"/>
                          <a:ea typeface="Meiryo UI" panose="020B0604030504040204" pitchFamily="50" charset="-128"/>
                        </a:rPr>
                        <a:t>SUM(b))</a:t>
                      </a:r>
                    </a:p>
                    <a:p>
                      <a:r>
                        <a:rPr kumimoji="1" lang="en-US" altLang="ja-JP" sz="800" dirty="0">
                          <a:solidFill>
                            <a:schemeClr val="tx1"/>
                          </a:solidFill>
                          <a:latin typeface="Meiryo UI" panose="020B0604030504040204" pitchFamily="50" charset="-128"/>
                          <a:ea typeface="Meiryo UI" panose="020B0604030504040204" pitchFamily="50" charset="-128"/>
                        </a:rPr>
                        <a:t> </a:t>
                      </a:r>
                      <a:r>
                        <a:rPr kumimoji="1" lang="ja-JP" altLang="en-US" sz="800" dirty="0">
                          <a:solidFill>
                            <a:schemeClr val="tx1"/>
                          </a:solidFill>
                          <a:latin typeface="Meiryo UI" panose="020B0604030504040204" pitchFamily="50" charset="-128"/>
                          <a:ea typeface="Meiryo UI" panose="020B0604030504040204" pitchFamily="50" charset="-128"/>
                        </a:rPr>
                        <a:t>－</a:t>
                      </a:r>
                      <a:r>
                        <a:rPr kumimoji="1" lang="en-US" altLang="ja-JP" sz="800" dirty="0">
                          <a:solidFill>
                            <a:schemeClr val="tx1"/>
                          </a:solidFill>
                          <a:latin typeface="Meiryo UI" panose="020B0604030504040204" pitchFamily="50" charset="-128"/>
                          <a:ea typeface="Meiryo UI" panose="020B0604030504040204" pitchFamily="50" charset="-128"/>
                        </a:rPr>
                        <a:t>(</a:t>
                      </a:r>
                      <a:r>
                        <a:rPr kumimoji="1" lang="ja-JP" altLang="en-US" sz="800" dirty="0">
                          <a:solidFill>
                            <a:schemeClr val="tx1"/>
                          </a:solidFill>
                          <a:latin typeface="Meiryo UI" panose="020B0604030504040204" pitchFamily="50" charset="-128"/>
                          <a:ea typeface="Meiryo UI" panose="020B0604030504040204" pitchFamily="50" charset="-128"/>
                        </a:rPr>
                        <a:t>前年同月</a:t>
                      </a:r>
                      <a:r>
                        <a:rPr kumimoji="1" lang="en-US" altLang="ja-JP" sz="800" dirty="0">
                          <a:solidFill>
                            <a:schemeClr val="tx1"/>
                          </a:solidFill>
                          <a:latin typeface="Meiryo UI" panose="020B0604030504040204" pitchFamily="50" charset="-128"/>
                          <a:ea typeface="Meiryo UI" panose="020B0604030504040204" pitchFamily="50" charset="-128"/>
                        </a:rPr>
                        <a:t>SUM(</a:t>
                      </a:r>
                      <a:r>
                        <a:rPr kumimoji="1" lang="en-US" altLang="ja-JP" sz="800" dirty="0" err="1">
                          <a:solidFill>
                            <a:schemeClr val="tx1"/>
                          </a:solidFill>
                          <a:latin typeface="Meiryo UI" panose="020B0604030504040204" pitchFamily="50" charset="-128"/>
                          <a:ea typeface="Meiryo UI" panose="020B0604030504040204" pitchFamily="50" charset="-128"/>
                        </a:rPr>
                        <a:t>a×b</a:t>
                      </a:r>
                      <a:r>
                        <a:rPr kumimoji="1" lang="en-US" altLang="ja-JP" sz="800" dirty="0">
                          <a:solidFill>
                            <a:schemeClr val="tx1"/>
                          </a:solidFill>
                          <a:latin typeface="Meiryo UI" panose="020B0604030504040204" pitchFamily="50" charset="-128"/>
                          <a:ea typeface="Meiryo UI" panose="020B0604030504040204" pitchFamily="50" charset="-128"/>
                        </a:rPr>
                        <a:t>)÷</a:t>
                      </a:r>
                      <a:r>
                        <a:rPr kumimoji="1" lang="ja-JP" altLang="en-US" sz="800" dirty="0">
                          <a:solidFill>
                            <a:schemeClr val="tx1"/>
                          </a:solidFill>
                          <a:latin typeface="Meiryo UI" panose="020B0604030504040204" pitchFamily="50" charset="-128"/>
                          <a:ea typeface="Meiryo UI" panose="020B0604030504040204" pitchFamily="50" charset="-128"/>
                        </a:rPr>
                        <a:t>前年同月</a:t>
                      </a:r>
                      <a:r>
                        <a:rPr kumimoji="1" lang="en-US" altLang="ja-JP" sz="800" dirty="0">
                          <a:solidFill>
                            <a:schemeClr val="tx1"/>
                          </a:solidFill>
                          <a:latin typeface="Meiryo UI" panose="020B0604030504040204" pitchFamily="50" charset="-128"/>
                          <a:ea typeface="Meiryo UI" panose="020B0604030504040204" pitchFamily="50" charset="-128"/>
                        </a:rPr>
                        <a:t>SUM(b))</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solidFill>
                  </a:tcPr>
                </a:tc>
                <a:tc vMerge="1">
                  <a:txBody>
                    <a:bodyPr/>
                    <a:lstStyle/>
                    <a:p>
                      <a:endParaRPr kumimoji="1" lang="ja-JP" altLang="en-US" sz="11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41698582"/>
                  </a:ext>
                </a:extLst>
              </a:tr>
              <a:tr h="417208">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r>
                        <a:rPr kumimoji="1" lang="en-US" altLang="ja-JP" sz="800" dirty="0">
                          <a:solidFill>
                            <a:schemeClr val="tx1"/>
                          </a:solidFill>
                          <a:latin typeface="Meiryo UI" panose="020B0604030504040204" pitchFamily="50" charset="-128"/>
                          <a:ea typeface="Meiryo UI" panose="020B0604030504040204" pitchFamily="50" charset="-128"/>
                        </a:rPr>
                        <a:t>[</a:t>
                      </a:r>
                      <a:r>
                        <a:rPr kumimoji="1" lang="ja-JP" altLang="en-US" sz="800" dirty="0">
                          <a:solidFill>
                            <a:schemeClr val="tx1"/>
                          </a:solidFill>
                          <a:latin typeface="Meiryo UI" panose="020B0604030504040204" pitchFamily="50" charset="-128"/>
                          <a:ea typeface="Meiryo UI" panose="020B0604030504040204" pitchFamily="50" charset="-128"/>
                        </a:rPr>
                        <a:t>非自然変動電源の場合</a:t>
                      </a:r>
                      <a:r>
                        <a:rPr kumimoji="1" lang="en-US" altLang="ja-JP" sz="800" dirty="0">
                          <a:solidFill>
                            <a:schemeClr val="tx1"/>
                          </a:solidFill>
                          <a:latin typeface="Meiryo UI" panose="020B0604030504040204" pitchFamily="50" charset="-128"/>
                          <a:ea typeface="Meiryo UI" panose="020B0604030504040204" pitchFamily="50" charset="-128"/>
                        </a:rPr>
                        <a:t>]</a:t>
                      </a:r>
                    </a:p>
                    <a:p>
                      <a:r>
                        <a:rPr kumimoji="1" lang="ja-JP" altLang="en-US" sz="800" dirty="0">
                          <a:solidFill>
                            <a:schemeClr val="tx1"/>
                          </a:solidFill>
                          <a:latin typeface="Meiryo UI" panose="020B0604030504040204" pitchFamily="50" charset="-128"/>
                          <a:ea typeface="Meiryo UI" panose="020B0604030504040204" pitchFamily="50" charset="-128"/>
                        </a:rPr>
                        <a:t> </a:t>
                      </a:r>
                      <a:r>
                        <a:rPr kumimoji="1" lang="en-US" altLang="ja-JP" sz="800" dirty="0">
                          <a:solidFill>
                            <a:schemeClr val="tx1"/>
                          </a:solidFill>
                          <a:latin typeface="Meiryo UI" panose="020B0604030504040204" pitchFamily="50" charset="-128"/>
                          <a:ea typeface="Meiryo UI" panose="020B0604030504040204" pitchFamily="50" charset="-128"/>
                        </a:rPr>
                        <a:t>(</a:t>
                      </a:r>
                      <a:r>
                        <a:rPr kumimoji="1" lang="ja-JP" altLang="en-US" sz="800" dirty="0">
                          <a:solidFill>
                            <a:schemeClr val="tx1"/>
                          </a:solidFill>
                          <a:latin typeface="Meiryo UI" panose="020B0604030504040204" pitchFamily="50" charset="-128"/>
                          <a:ea typeface="Meiryo UI" panose="020B0604030504040204" pitchFamily="50" charset="-128"/>
                        </a:rPr>
                        <a:t>当月</a:t>
                      </a:r>
                      <a:r>
                        <a:rPr kumimoji="1" lang="en-US" altLang="ja-JP" sz="800" dirty="0">
                          <a:solidFill>
                            <a:schemeClr val="tx1"/>
                          </a:solidFill>
                          <a:latin typeface="Meiryo UI" panose="020B0604030504040204" pitchFamily="50" charset="-128"/>
                          <a:ea typeface="Meiryo UI" panose="020B0604030504040204" pitchFamily="50" charset="-128"/>
                        </a:rPr>
                        <a:t>SUM(a)÷</a:t>
                      </a:r>
                      <a:r>
                        <a:rPr kumimoji="1" lang="ja-JP" altLang="en-US" sz="800" dirty="0">
                          <a:solidFill>
                            <a:schemeClr val="tx1"/>
                          </a:solidFill>
                          <a:latin typeface="Meiryo UI" panose="020B0604030504040204" pitchFamily="50" charset="-128"/>
                          <a:ea typeface="Meiryo UI" panose="020B0604030504040204" pitchFamily="50" charset="-128"/>
                        </a:rPr>
                        <a:t>当月</a:t>
                      </a:r>
                      <a:r>
                        <a:rPr kumimoji="1" lang="en-US" altLang="ja-JP" sz="800" dirty="0">
                          <a:solidFill>
                            <a:schemeClr val="tx1"/>
                          </a:solidFill>
                          <a:latin typeface="Meiryo UI" panose="020B0604030504040204" pitchFamily="50" charset="-128"/>
                          <a:ea typeface="Meiryo UI" panose="020B0604030504040204" pitchFamily="50" charset="-128"/>
                        </a:rPr>
                        <a:t>SUM(c))</a:t>
                      </a:r>
                    </a:p>
                    <a:p>
                      <a:r>
                        <a:rPr kumimoji="1" lang="en-US" altLang="ja-JP" sz="800" dirty="0">
                          <a:solidFill>
                            <a:schemeClr val="tx1"/>
                          </a:solidFill>
                          <a:latin typeface="Meiryo UI" panose="020B0604030504040204" pitchFamily="50" charset="-128"/>
                          <a:ea typeface="Meiryo UI" panose="020B0604030504040204" pitchFamily="50" charset="-128"/>
                        </a:rPr>
                        <a:t> </a:t>
                      </a:r>
                      <a:r>
                        <a:rPr kumimoji="1" lang="ja-JP" altLang="en-US" sz="800" dirty="0">
                          <a:solidFill>
                            <a:schemeClr val="tx1"/>
                          </a:solidFill>
                          <a:latin typeface="Meiryo UI" panose="020B0604030504040204" pitchFamily="50" charset="-128"/>
                          <a:ea typeface="Meiryo UI" panose="020B0604030504040204" pitchFamily="50" charset="-128"/>
                        </a:rPr>
                        <a:t>－</a:t>
                      </a:r>
                      <a:r>
                        <a:rPr kumimoji="1" lang="en-US" altLang="ja-JP" sz="800" dirty="0">
                          <a:solidFill>
                            <a:schemeClr val="tx1"/>
                          </a:solidFill>
                          <a:latin typeface="Meiryo UI" panose="020B0604030504040204" pitchFamily="50" charset="-128"/>
                          <a:ea typeface="Meiryo UI" panose="020B0604030504040204" pitchFamily="50" charset="-128"/>
                        </a:rPr>
                        <a:t>(</a:t>
                      </a:r>
                      <a:r>
                        <a:rPr kumimoji="1" lang="ja-JP" altLang="en-US" sz="800" dirty="0">
                          <a:solidFill>
                            <a:schemeClr val="tx1"/>
                          </a:solidFill>
                          <a:latin typeface="Meiryo UI" panose="020B0604030504040204" pitchFamily="50" charset="-128"/>
                          <a:ea typeface="Meiryo UI" panose="020B0604030504040204" pitchFamily="50" charset="-128"/>
                        </a:rPr>
                        <a:t>前年同月</a:t>
                      </a:r>
                      <a:r>
                        <a:rPr kumimoji="1" lang="en-US" altLang="ja-JP" sz="800" dirty="0">
                          <a:solidFill>
                            <a:schemeClr val="tx1"/>
                          </a:solidFill>
                          <a:latin typeface="Meiryo UI" panose="020B0604030504040204" pitchFamily="50" charset="-128"/>
                          <a:ea typeface="Meiryo UI" panose="020B0604030504040204" pitchFamily="50" charset="-128"/>
                        </a:rPr>
                        <a:t>SUM(a)÷</a:t>
                      </a:r>
                      <a:r>
                        <a:rPr kumimoji="1" lang="ja-JP" altLang="en-US" sz="800" dirty="0">
                          <a:solidFill>
                            <a:schemeClr val="tx1"/>
                          </a:solidFill>
                          <a:latin typeface="Meiryo UI" panose="020B0604030504040204" pitchFamily="50" charset="-128"/>
                          <a:ea typeface="Meiryo UI" panose="020B0604030504040204" pitchFamily="50" charset="-128"/>
                        </a:rPr>
                        <a:t>前年同月</a:t>
                      </a:r>
                      <a:r>
                        <a:rPr kumimoji="1" lang="en-US" altLang="ja-JP" sz="800" dirty="0">
                          <a:solidFill>
                            <a:schemeClr val="tx1"/>
                          </a:solidFill>
                          <a:latin typeface="Meiryo UI" panose="020B0604030504040204" pitchFamily="50" charset="-128"/>
                          <a:ea typeface="Meiryo UI" panose="020B0604030504040204" pitchFamily="50" charset="-128"/>
                        </a:rPr>
                        <a:t>SUM(c))</a:t>
                      </a:r>
                      <a:endParaRPr kumimoji="1" lang="ja-JP" altLang="en-US" sz="80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endParaRPr kumimoji="1" lang="ja-JP" altLang="en-US"/>
                    </a:p>
                  </a:txBody>
                  <a:tcPr/>
                </a:tc>
                <a:extLst>
                  <a:ext uri="{0D108BD9-81ED-4DB2-BD59-A6C34878D82A}">
                    <a16:rowId xmlns:a16="http://schemas.microsoft.com/office/drawing/2014/main" val="660095841"/>
                  </a:ext>
                </a:extLst>
              </a:tr>
              <a:tr h="301012">
                <a:tc vMerge="1">
                  <a:txBody>
                    <a:bodyPr/>
                    <a:lstStyle/>
                    <a:p>
                      <a:endParaRPr kumimoji="1" lang="ja-JP" altLang="en-US"/>
                    </a:p>
                  </a:txBody>
                  <a:tcPr>
                    <a:lnT w="9525" cap="flat" cmpd="sng" algn="ctr">
                      <a:solidFill>
                        <a:schemeClr val="bg1">
                          <a:lumMod val="75000"/>
                        </a:schemeClr>
                      </a:solidFill>
                      <a:prstDash val="solid"/>
                      <a:round/>
                      <a:headEnd type="none" w="med" len="med"/>
                      <a:tailEnd type="none" w="med" len="med"/>
                    </a:lnT>
                  </a:tcPr>
                </a:tc>
                <a:tc vMerge="1">
                  <a:txBody>
                    <a:bodyPr/>
                    <a:lstStyle/>
                    <a:p>
                      <a:endParaRPr kumimoji="1" lang="ja-JP" altLang="en-US"/>
                    </a:p>
                  </a:txBody>
                  <a:tcPr>
                    <a:lnT w="9525" cap="flat" cmpd="sng" algn="ctr">
                      <a:solidFill>
                        <a:schemeClr val="bg1">
                          <a:lumMod val="75000"/>
                        </a:schemeClr>
                      </a:solidFill>
                      <a:prstDash val="solid"/>
                      <a:round/>
                      <a:headEnd type="none" w="med" len="med"/>
                      <a:tailEnd type="none" w="med" len="med"/>
                    </a:lnT>
                  </a:tcPr>
                </a:tc>
                <a:tc gridSpan="2">
                  <a:txBody>
                    <a:bodyPr/>
                    <a:lstStyle/>
                    <a:p>
                      <a:r>
                        <a:rPr kumimoji="1" lang="ja-JP" altLang="en-US" sz="800" dirty="0">
                          <a:latin typeface="Meiryo UI" panose="020B0604030504040204" pitchFamily="50" charset="-128"/>
                          <a:ea typeface="Meiryo UI" panose="020B0604030504040204" pitchFamily="50" charset="-128"/>
                        </a:rPr>
                        <a:t>非化石価値相当額</a:t>
                      </a:r>
                      <a:r>
                        <a:rPr kumimoji="1" lang="en-US" altLang="ja-JP" sz="800" dirty="0">
                          <a:latin typeface="Meiryo UI" panose="020B0604030504040204" pitchFamily="50" charset="-128"/>
                          <a:ea typeface="Meiryo UI" panose="020B0604030504040204" pitchFamily="50" charset="-128"/>
                        </a:rPr>
                        <a:t>(</a:t>
                      </a:r>
                      <a:r>
                        <a:rPr kumimoji="1" lang="ja-JP" altLang="en-US" sz="800" dirty="0">
                          <a:latin typeface="Meiryo UI" panose="020B0604030504040204" pitchFamily="50" charset="-128"/>
                          <a:ea typeface="Meiryo UI" panose="020B0604030504040204" pitchFamily="50" charset="-128"/>
                        </a:rPr>
                        <a:t>円</a:t>
                      </a:r>
                      <a:r>
                        <a:rPr kumimoji="1" lang="en-US" altLang="ja-JP" sz="800" dirty="0">
                          <a:latin typeface="Meiryo UI" panose="020B0604030504040204" pitchFamily="50" charset="-128"/>
                          <a:ea typeface="Meiryo UI" panose="020B0604030504040204" pitchFamily="50" charset="-128"/>
                        </a:rPr>
                        <a:t>/kWh)</a:t>
                      </a:r>
                      <a:endParaRPr kumimoji="1" lang="ja-JP" altLang="en-US" sz="1000" dirty="0"/>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lnL w="9525" cap="flat" cmpd="sng" algn="ctr">
                      <a:solidFill>
                        <a:schemeClr val="bg1">
                          <a:lumMod val="75000"/>
                        </a:schemeClr>
                      </a:solidFill>
                      <a:prstDash val="solid"/>
                      <a:round/>
                      <a:headEnd type="none" w="med" len="med"/>
                      <a:tailEnd type="none" w="med" len="med"/>
                    </a:lnL>
                    <a:lnT w="9525" cap="flat" cmpd="sng" algn="ctr">
                      <a:solidFill>
                        <a:schemeClr val="bg1">
                          <a:lumMod val="75000"/>
                        </a:schemeClr>
                      </a:solidFill>
                      <a:prstDash val="solid"/>
                      <a:round/>
                      <a:headEnd type="none" w="med" len="med"/>
                      <a:tailEnd type="none" w="med" len="med"/>
                    </a:lnT>
                  </a:tcPr>
                </a:tc>
                <a:tc>
                  <a:txBody>
                    <a:bodyPr/>
                    <a:lstStyle/>
                    <a:p>
                      <a:r>
                        <a:rPr kumimoji="1" lang="en-US" altLang="ja-JP" sz="800" dirty="0">
                          <a:latin typeface="Meiryo UI" panose="020B0604030504040204" pitchFamily="50" charset="-128"/>
                          <a:ea typeface="Meiryo UI" panose="020B0604030504040204" pitchFamily="50" charset="-128"/>
                        </a:rPr>
                        <a:t>d. </a:t>
                      </a:r>
                      <a:r>
                        <a:rPr kumimoji="1" lang="en-US" altLang="ja-JP" sz="800" dirty="0">
                          <a:solidFill>
                            <a:schemeClr val="tx1"/>
                          </a:solidFill>
                          <a:latin typeface="Meiryo UI" panose="020B0604030504040204" pitchFamily="50" charset="-128"/>
                          <a:ea typeface="Meiryo UI" panose="020B0604030504040204" pitchFamily="50" charset="-128"/>
                        </a:rPr>
                        <a:t>【JEPX】</a:t>
                      </a:r>
                      <a:r>
                        <a:rPr kumimoji="1" lang="ja-JP" altLang="en-US" sz="800" dirty="0">
                          <a:latin typeface="Meiryo UI" panose="020B0604030504040204" pitchFamily="50" charset="-128"/>
                          <a:ea typeface="Meiryo UI" panose="020B0604030504040204" pitchFamily="50" charset="-128"/>
                        </a:rPr>
                        <a:t>約定価格</a:t>
                      </a:r>
                      <a:r>
                        <a:rPr kumimoji="1" lang="en-US" altLang="ja-JP" sz="800" dirty="0">
                          <a:latin typeface="Meiryo UI" panose="020B0604030504040204" pitchFamily="50" charset="-128"/>
                          <a:ea typeface="Meiryo UI" panose="020B0604030504040204" pitchFamily="50" charset="-128"/>
                        </a:rPr>
                        <a:t>(</a:t>
                      </a:r>
                      <a:r>
                        <a:rPr kumimoji="1" lang="ja-JP" altLang="en-US" sz="800" dirty="0">
                          <a:latin typeface="Meiryo UI" panose="020B0604030504040204" pitchFamily="50" charset="-128"/>
                          <a:ea typeface="Meiryo UI" panose="020B0604030504040204" pitchFamily="50" charset="-128"/>
                        </a:rPr>
                        <a:t>円</a:t>
                      </a:r>
                      <a:r>
                        <a:rPr kumimoji="1" lang="en-US" altLang="ja-JP" sz="800" dirty="0">
                          <a:latin typeface="Meiryo UI" panose="020B0604030504040204" pitchFamily="50" charset="-128"/>
                          <a:ea typeface="Meiryo UI" panose="020B0604030504040204" pitchFamily="50" charset="-128"/>
                        </a:rPr>
                        <a:t>/kWh)</a:t>
                      </a:r>
                    </a:p>
                    <a:p>
                      <a:r>
                        <a:rPr kumimoji="1" lang="en-US" altLang="ja-JP" sz="800" dirty="0">
                          <a:latin typeface="Meiryo UI" panose="020B0604030504040204" pitchFamily="50" charset="-128"/>
                          <a:ea typeface="Meiryo UI" panose="020B0604030504040204" pitchFamily="50" charset="-128"/>
                        </a:rPr>
                        <a:t>e. </a:t>
                      </a:r>
                      <a:r>
                        <a:rPr kumimoji="1" lang="en-US" altLang="ja-JP" sz="800" dirty="0">
                          <a:solidFill>
                            <a:schemeClr val="tx1"/>
                          </a:solidFill>
                          <a:latin typeface="Meiryo UI" panose="020B0604030504040204" pitchFamily="50" charset="-128"/>
                          <a:ea typeface="Meiryo UI" panose="020B0604030504040204" pitchFamily="50" charset="-128"/>
                        </a:rPr>
                        <a:t>【JEPX】</a:t>
                      </a:r>
                      <a:r>
                        <a:rPr kumimoji="1" lang="ja-JP" altLang="en-US" sz="800" dirty="0">
                          <a:latin typeface="Meiryo UI" panose="020B0604030504040204" pitchFamily="50" charset="-128"/>
                          <a:ea typeface="Meiryo UI" panose="020B0604030504040204" pitchFamily="50" charset="-128"/>
                        </a:rPr>
                        <a:t>約定量</a:t>
                      </a:r>
                      <a:r>
                        <a:rPr kumimoji="1" lang="en-US" altLang="ja-JP" sz="800" dirty="0">
                          <a:latin typeface="Meiryo UI" panose="020B0604030504040204" pitchFamily="50" charset="-128"/>
                          <a:ea typeface="Meiryo UI" panose="020B0604030504040204" pitchFamily="50" charset="-128"/>
                        </a:rPr>
                        <a:t>(kWh)</a:t>
                      </a:r>
                      <a:endParaRPr kumimoji="1" lang="ja-JP" altLang="en-US" sz="800" dirty="0">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r>
                        <a:rPr kumimoji="1" lang="ja-JP" altLang="en-US" sz="800" dirty="0">
                          <a:latin typeface="Meiryo UI" panose="020B0604030504040204" pitchFamily="50" charset="-128"/>
                          <a:ea typeface="Meiryo UI" panose="020B0604030504040204" pitchFamily="50" charset="-128"/>
                        </a:rPr>
                        <a:t>直近</a:t>
                      </a:r>
                      <a:r>
                        <a:rPr kumimoji="1" lang="en-US" altLang="ja-JP" sz="800" dirty="0">
                          <a:latin typeface="Meiryo UI" panose="020B0604030504040204" pitchFamily="50" charset="-128"/>
                          <a:ea typeface="Meiryo UI" panose="020B0604030504040204" pitchFamily="50" charset="-128"/>
                        </a:rPr>
                        <a:t>1</a:t>
                      </a:r>
                      <a:r>
                        <a:rPr kumimoji="1" lang="ja-JP" altLang="en-US" sz="800" dirty="0">
                          <a:latin typeface="Meiryo UI" panose="020B0604030504040204" pitchFamily="50" charset="-128"/>
                          <a:ea typeface="Meiryo UI" panose="020B0604030504040204" pitchFamily="50" charset="-128"/>
                        </a:rPr>
                        <a:t>年</a:t>
                      </a:r>
                      <a:r>
                        <a:rPr kumimoji="1" lang="en-US" altLang="ja-JP" sz="800" dirty="0">
                          <a:latin typeface="Meiryo UI" panose="020B0604030504040204" pitchFamily="50" charset="-128"/>
                          <a:ea typeface="Meiryo UI" panose="020B0604030504040204" pitchFamily="50" charset="-128"/>
                        </a:rPr>
                        <a:t>SUM(</a:t>
                      </a:r>
                      <a:r>
                        <a:rPr kumimoji="1" lang="en-US" altLang="ja-JP" sz="800" dirty="0" err="1">
                          <a:latin typeface="Meiryo UI" panose="020B0604030504040204" pitchFamily="50" charset="-128"/>
                          <a:ea typeface="Meiryo UI" panose="020B0604030504040204" pitchFamily="50" charset="-128"/>
                        </a:rPr>
                        <a:t>d×e</a:t>
                      </a:r>
                      <a:r>
                        <a:rPr kumimoji="1" lang="en-US" altLang="ja-JP" sz="800" dirty="0">
                          <a:latin typeface="Meiryo UI" panose="020B0604030504040204" pitchFamily="50" charset="-128"/>
                          <a:ea typeface="Meiryo UI" panose="020B0604030504040204" pitchFamily="50" charset="-128"/>
                        </a:rPr>
                        <a:t>)÷</a:t>
                      </a:r>
                      <a:r>
                        <a:rPr kumimoji="1" lang="ja-JP" altLang="en-US" sz="800" dirty="0">
                          <a:latin typeface="Meiryo UI" panose="020B0604030504040204" pitchFamily="50" charset="-128"/>
                          <a:ea typeface="Meiryo UI" panose="020B0604030504040204" pitchFamily="50" charset="-128"/>
                        </a:rPr>
                        <a:t>直近</a:t>
                      </a:r>
                      <a:r>
                        <a:rPr kumimoji="1" lang="en-US" altLang="ja-JP" sz="800" dirty="0">
                          <a:latin typeface="Meiryo UI" panose="020B0604030504040204" pitchFamily="50" charset="-128"/>
                          <a:ea typeface="Meiryo UI" panose="020B0604030504040204" pitchFamily="50" charset="-128"/>
                        </a:rPr>
                        <a:t>1</a:t>
                      </a:r>
                      <a:r>
                        <a:rPr kumimoji="1" lang="ja-JP" altLang="en-US" sz="800" dirty="0">
                          <a:latin typeface="Meiryo UI" panose="020B0604030504040204" pitchFamily="50" charset="-128"/>
                          <a:ea typeface="Meiryo UI" panose="020B0604030504040204" pitchFamily="50" charset="-128"/>
                        </a:rPr>
                        <a:t>年</a:t>
                      </a:r>
                      <a:r>
                        <a:rPr kumimoji="1" lang="en-US" altLang="ja-JP" sz="800" dirty="0">
                          <a:latin typeface="Meiryo UI" panose="020B0604030504040204" pitchFamily="50" charset="-128"/>
                          <a:ea typeface="Meiryo UI" panose="020B0604030504040204" pitchFamily="50" charset="-128"/>
                        </a:rPr>
                        <a:t>SUM(e)</a:t>
                      </a:r>
                      <a:endParaRPr kumimoji="1" lang="ja-JP" altLang="en-US" sz="800" dirty="0">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r>
                        <a:rPr kumimoji="1" lang="en-US" altLang="ja-JP" sz="800" dirty="0" err="1">
                          <a:solidFill>
                            <a:schemeClr val="tx1"/>
                          </a:solidFill>
                          <a:latin typeface="Meiryo UI" panose="020B0604030504040204" pitchFamily="50" charset="-128"/>
                          <a:ea typeface="Meiryo UI" panose="020B0604030504040204" pitchFamily="50" charset="-128"/>
                        </a:rPr>
                        <a:t>d.e</a:t>
                      </a:r>
                      <a:r>
                        <a:rPr kumimoji="1" lang="ja-JP" altLang="en-US" sz="800" dirty="0">
                          <a:solidFill>
                            <a:schemeClr val="tx1"/>
                          </a:solidFill>
                          <a:latin typeface="Meiryo UI" panose="020B0604030504040204" pitchFamily="50" charset="-128"/>
                          <a:ea typeface="Meiryo UI" panose="020B0604030504040204" pitchFamily="50" charset="-128"/>
                        </a:rPr>
                        <a:t>・・・</a:t>
                      </a:r>
                      <a:r>
                        <a:rPr kumimoji="1" lang="en-US" altLang="ja-JP" sz="800" dirty="0">
                          <a:latin typeface="Meiryo UI" panose="020B0604030504040204" pitchFamily="50" charset="-128"/>
                          <a:ea typeface="Meiryo UI" panose="020B0604030504040204" pitchFamily="50" charset="-128"/>
                        </a:rPr>
                        <a:t>JEPX</a:t>
                      </a:r>
                      <a:r>
                        <a:rPr kumimoji="1" lang="ja-JP" altLang="en-US" sz="800" dirty="0">
                          <a:latin typeface="Meiryo UI" panose="020B0604030504040204" pitchFamily="50" charset="-128"/>
                          <a:ea typeface="Meiryo UI" panose="020B0604030504040204" pitchFamily="50" charset="-128"/>
                        </a:rPr>
                        <a:t>の公表</a:t>
                      </a:r>
                      <a:r>
                        <a:rPr kumimoji="1" lang="en-US" altLang="ja-JP" sz="800" dirty="0">
                          <a:latin typeface="Meiryo UI" panose="020B0604030504040204" pitchFamily="50" charset="-128"/>
                          <a:ea typeface="Meiryo UI" panose="020B0604030504040204" pitchFamily="50" charset="-128"/>
                        </a:rPr>
                        <a:t>HP</a:t>
                      </a:r>
                      <a:r>
                        <a:rPr kumimoji="1" lang="ja-JP" altLang="en-US" sz="800" dirty="0">
                          <a:latin typeface="Meiryo UI" panose="020B0604030504040204" pitchFamily="50" charset="-128"/>
                          <a:ea typeface="Meiryo UI" panose="020B0604030504040204" pitchFamily="50" charset="-128"/>
                        </a:rPr>
                        <a:t>から取得して手動登録</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85057934"/>
                  </a:ext>
                </a:extLst>
              </a:tr>
              <a:tr h="388159">
                <a:tc vMerge="1">
                  <a:txBody>
                    <a:bodyPr/>
                    <a:lstStyle/>
                    <a:p>
                      <a:endParaRPr kumimoji="1" lang="ja-JP" altLang="en-US"/>
                    </a:p>
                  </a:txBody>
                  <a:tcPr/>
                </a:tc>
                <a:tc vMerge="1">
                  <a:txBody>
                    <a:bodyPr/>
                    <a:lstStyle/>
                    <a:p>
                      <a:endParaRPr kumimoji="1" lang="ja-JP" altLang="en-US"/>
                    </a:p>
                  </a:txBody>
                  <a:tcPr/>
                </a:tc>
                <a:tc gridSpan="2">
                  <a:txBody>
                    <a:bodyPr/>
                    <a:lstStyle/>
                    <a:p>
                      <a:r>
                        <a:rPr kumimoji="1" lang="ja-JP" altLang="en-US" sz="800" dirty="0">
                          <a:latin typeface="Meiryo UI" panose="020B0604030504040204" pitchFamily="50" charset="-128"/>
                          <a:ea typeface="Meiryo UI" panose="020B0604030504040204" pitchFamily="50" charset="-128"/>
                        </a:rPr>
                        <a:t>バランシングコスト</a:t>
                      </a:r>
                      <a:r>
                        <a:rPr kumimoji="1" lang="en-US" altLang="ja-JP" sz="800" dirty="0">
                          <a:latin typeface="Meiryo UI" panose="020B0604030504040204" pitchFamily="50" charset="-128"/>
                          <a:ea typeface="Meiryo UI" panose="020B0604030504040204" pitchFamily="50" charset="-128"/>
                        </a:rPr>
                        <a:t>(</a:t>
                      </a:r>
                      <a:r>
                        <a:rPr kumimoji="1" lang="ja-JP" altLang="en-US" sz="800" dirty="0">
                          <a:latin typeface="Meiryo UI" panose="020B0604030504040204" pitchFamily="50" charset="-128"/>
                          <a:ea typeface="Meiryo UI" panose="020B0604030504040204" pitchFamily="50" charset="-128"/>
                        </a:rPr>
                        <a:t>円</a:t>
                      </a:r>
                      <a:r>
                        <a:rPr kumimoji="1" lang="en-US" altLang="ja-JP" sz="800" dirty="0">
                          <a:latin typeface="Meiryo UI" panose="020B0604030504040204" pitchFamily="50" charset="-128"/>
                          <a:ea typeface="Meiryo UI" panose="020B0604030504040204" pitchFamily="50" charset="-128"/>
                        </a:rPr>
                        <a:t>/kWh)</a:t>
                      </a:r>
                      <a:endParaRPr kumimoji="1" lang="ja-JP" altLang="en-US" sz="1000" dirty="0"/>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lnL w="9525" cap="flat" cmpd="sng" algn="ctr">
                      <a:solidFill>
                        <a:schemeClr val="bg1">
                          <a:lumMod val="75000"/>
                        </a:schemeClr>
                      </a:solidFill>
                      <a:prstDash val="solid"/>
                      <a:round/>
                      <a:headEnd type="none" w="med" len="med"/>
                      <a:tailEnd type="none" w="med" len="med"/>
                    </a:lnL>
                  </a:tcPr>
                </a:tc>
                <a:tc>
                  <a:txBody>
                    <a:bodyPr/>
                    <a:lstStyle/>
                    <a:p>
                      <a:pPr algn="ctr"/>
                      <a:r>
                        <a:rPr kumimoji="1" lang="ja-JP" altLang="en-US" sz="800" dirty="0">
                          <a:latin typeface="Meiryo UI" panose="020B0604030504040204" pitchFamily="50" charset="-128"/>
                          <a:ea typeface="Meiryo UI" panose="020B0604030504040204" pitchFamily="50" charset="-128"/>
                        </a:rPr>
                        <a:t>－</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800" dirty="0">
                          <a:latin typeface="Meiryo UI" panose="020B0604030504040204" pitchFamily="50" charset="-128"/>
                          <a:ea typeface="Meiryo UI" panose="020B0604030504040204" pitchFamily="50" charset="-128"/>
                        </a:rPr>
                        <a:t>－</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r>
                        <a:rPr kumimoji="1" lang="ja-JP" altLang="en-US" sz="800" dirty="0">
                          <a:latin typeface="Meiryo UI" panose="020B0604030504040204" pitchFamily="50" charset="-128"/>
                          <a:ea typeface="Meiryo UI" panose="020B0604030504040204" pitchFamily="50" charset="-128"/>
                        </a:rPr>
                        <a:t>経済産業省が公表する価格を確認して手動登録</a:t>
                      </a:r>
                      <a:endParaRPr kumimoji="1" lang="en-US" altLang="ja-JP" sz="800" dirty="0">
                        <a:latin typeface="Meiryo UI" panose="020B0604030504040204" pitchFamily="50" charset="-128"/>
                        <a:ea typeface="Meiryo UI" panose="020B0604030504040204" pitchFamily="50" charset="-128"/>
                      </a:endParaRPr>
                    </a:p>
                    <a:p>
                      <a:pPr marL="0" marR="0" lvl="0" indent="0" algn="l" defTabSz="685783" rtl="0" eaLnBrk="1" fontAlgn="auto" latinLnBrk="0" hangingPunct="1">
                        <a:lnSpc>
                          <a:spcPct val="100000"/>
                        </a:lnSpc>
                        <a:spcBef>
                          <a:spcPts val="0"/>
                        </a:spcBef>
                        <a:spcAft>
                          <a:spcPts val="0"/>
                        </a:spcAft>
                        <a:buClrTx/>
                        <a:buSzTx/>
                        <a:buFontTx/>
                        <a:buNone/>
                        <a:tabLst/>
                        <a:defRPr/>
                      </a:pPr>
                      <a:r>
                        <a:rPr kumimoji="1" lang="ja-JP" altLang="en-US" sz="700" dirty="0">
                          <a:solidFill>
                            <a:schemeClr val="tx1"/>
                          </a:solidFill>
                          <a:latin typeface="Meiryo UI" panose="020B0604030504040204" pitchFamily="50" charset="-128"/>
                          <a:ea typeface="Meiryo UI" panose="020B0604030504040204" pitchFamily="50" charset="-128"/>
                        </a:rPr>
                        <a:t>➢</a:t>
                      </a:r>
                      <a:r>
                        <a:rPr kumimoji="1" lang="en-US" altLang="ja-JP" sz="700" dirty="0">
                          <a:solidFill>
                            <a:schemeClr val="tx1"/>
                          </a:solidFill>
                          <a:latin typeface="Meiryo UI" panose="020B0604030504040204" pitchFamily="50" charset="-128"/>
                          <a:ea typeface="Meiryo UI" panose="020B0604030504040204" pitchFamily="50" charset="-128"/>
                        </a:rPr>
                        <a:t>(CMN030</a:t>
                      </a:r>
                      <a:r>
                        <a:rPr kumimoji="1" lang="en-US" altLang="ja-JP" sz="700" dirty="0">
                          <a:latin typeface="Meiryo UI" panose="020B0604030504040204" pitchFamily="50" charset="-128"/>
                          <a:ea typeface="Meiryo UI" panose="020B0604030504040204" pitchFamily="50" charset="-128"/>
                        </a:rPr>
                        <a:t>)</a:t>
                      </a:r>
                      <a:r>
                        <a:rPr kumimoji="1" lang="ja-JP" altLang="en-US" sz="700" dirty="0">
                          <a:latin typeface="Meiryo UI" panose="020B0604030504040204" pitchFamily="50" charset="-128"/>
                          <a:ea typeface="Meiryo UI" panose="020B0604030504040204" pitchFamily="50" charset="-128"/>
                        </a:rPr>
                        <a:t>「算定諸元管理</a:t>
                      </a:r>
                      <a:r>
                        <a:rPr kumimoji="1" lang="en-US" altLang="ja-JP" sz="700" dirty="0">
                          <a:latin typeface="Meiryo UI" panose="020B0604030504040204" pitchFamily="50" charset="-128"/>
                          <a:ea typeface="Meiryo UI" panose="020B0604030504040204" pitchFamily="50" charset="-128"/>
                        </a:rPr>
                        <a:t>(</a:t>
                      </a:r>
                      <a:r>
                        <a:rPr kumimoji="1" lang="ja-JP" altLang="en-US" sz="700" dirty="0">
                          <a:latin typeface="Meiryo UI" panose="020B0604030504040204" pitchFamily="50" charset="-128"/>
                          <a:ea typeface="Meiryo UI" panose="020B0604030504040204" pitchFamily="50" charset="-128"/>
                        </a:rPr>
                        <a:t>バランシングコスト</a:t>
                      </a:r>
                      <a:r>
                        <a:rPr kumimoji="1" lang="en-US" altLang="ja-JP" sz="700" dirty="0">
                          <a:latin typeface="Meiryo UI" panose="020B0604030504040204" pitchFamily="50" charset="-128"/>
                          <a:ea typeface="Meiryo UI" panose="020B0604030504040204" pitchFamily="50" charset="-128"/>
                        </a:rPr>
                        <a:t>)</a:t>
                      </a:r>
                      <a:r>
                        <a:rPr kumimoji="1" lang="ja-JP" altLang="en-US" sz="700" dirty="0">
                          <a:latin typeface="Meiryo UI" panose="020B0604030504040204" pitchFamily="50" charset="-128"/>
                          <a:ea typeface="Meiryo UI" panose="020B0604030504040204" pitchFamily="50" charset="-128"/>
                        </a:rPr>
                        <a:t>」を参照</a:t>
                      </a:r>
                      <a:endParaRPr kumimoji="1" lang="ja-JP" altLang="en-US" sz="800" dirty="0">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195357008"/>
                  </a:ext>
                </a:extLst>
              </a:tr>
              <a:tr h="184816">
                <a:tc rowSpan="2">
                  <a:txBody>
                    <a:bodyPr/>
                    <a:lstStyle/>
                    <a:p>
                      <a:pPr algn="ctr"/>
                      <a:r>
                        <a:rPr kumimoji="1" lang="ja-JP" altLang="en-US" sz="800" dirty="0">
                          <a:latin typeface="Meiryo UI" panose="020B0604030504040204" pitchFamily="50" charset="-128"/>
                          <a:ea typeface="Meiryo UI" panose="020B0604030504040204" pitchFamily="50" charset="-128"/>
                        </a:rPr>
                        <a:t>調整後</a:t>
                      </a:r>
                      <a:endParaRPr kumimoji="1" lang="en-US" altLang="ja-JP" sz="800" dirty="0">
                        <a:latin typeface="Meiryo UI" panose="020B0604030504040204" pitchFamily="50" charset="-128"/>
                        <a:ea typeface="Meiryo UI" panose="020B0604030504040204" pitchFamily="50" charset="-128"/>
                      </a:endParaRPr>
                    </a:p>
                    <a:p>
                      <a:pPr algn="ctr"/>
                      <a:r>
                        <a:rPr kumimoji="1" lang="ja-JP" altLang="en-US" sz="800" dirty="0">
                          <a:latin typeface="Meiryo UI" panose="020B0604030504040204" pitchFamily="50" charset="-128"/>
                          <a:ea typeface="Meiryo UI" panose="020B0604030504040204" pitchFamily="50" charset="-128"/>
                        </a:rPr>
                        <a:t>プレミアム単価</a:t>
                      </a:r>
                      <a:endParaRPr kumimoji="1" lang="en-US" altLang="ja-JP" sz="800" dirty="0">
                        <a:latin typeface="Meiryo UI" panose="020B0604030504040204" pitchFamily="50" charset="-128"/>
                        <a:ea typeface="Meiryo UI" panose="020B0604030504040204" pitchFamily="50" charset="-128"/>
                      </a:endParaRPr>
                    </a:p>
                    <a:p>
                      <a:pPr algn="ctr"/>
                      <a:r>
                        <a:rPr kumimoji="1" lang="en-US" altLang="ja-JP" sz="800" dirty="0">
                          <a:latin typeface="Meiryo UI" panose="020B0604030504040204" pitchFamily="50" charset="-128"/>
                          <a:ea typeface="Meiryo UI" panose="020B0604030504040204" pitchFamily="50" charset="-128"/>
                        </a:rPr>
                        <a:t>(</a:t>
                      </a:r>
                      <a:r>
                        <a:rPr kumimoji="1" lang="ja-JP" altLang="en-US" sz="800" dirty="0">
                          <a:latin typeface="Meiryo UI" panose="020B0604030504040204" pitchFamily="50" charset="-128"/>
                          <a:ea typeface="Meiryo UI" panose="020B0604030504040204" pitchFamily="50" charset="-128"/>
                        </a:rPr>
                        <a:t>円</a:t>
                      </a:r>
                      <a:r>
                        <a:rPr kumimoji="1" lang="en-US" altLang="ja-JP" sz="800" dirty="0">
                          <a:latin typeface="Meiryo UI" panose="020B0604030504040204" pitchFamily="50" charset="-128"/>
                          <a:ea typeface="Meiryo UI" panose="020B0604030504040204" pitchFamily="50" charset="-128"/>
                        </a:rPr>
                        <a:t>/kWh)</a:t>
                      </a:r>
                      <a:endParaRPr kumimoji="1" lang="ja-JP" altLang="en-US" sz="800" dirty="0">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algn="l"/>
                      <a:r>
                        <a:rPr kumimoji="1" lang="ja-JP" altLang="en-US" sz="800" dirty="0">
                          <a:latin typeface="Meiryo UI" panose="020B0604030504040204" pitchFamily="50" charset="-128"/>
                          <a:ea typeface="Meiryo UI" panose="020B0604030504040204" pitchFamily="50" charset="-128"/>
                        </a:rPr>
                        <a:t>供給電力量</a:t>
                      </a:r>
                      <a:r>
                        <a:rPr kumimoji="1" lang="en-US" altLang="ja-JP" sz="700" dirty="0">
                          <a:latin typeface="Meiryo UI" panose="020B0604030504040204" pitchFamily="50" charset="-128"/>
                          <a:ea typeface="Meiryo UI" panose="020B0604030504040204" pitchFamily="50" charset="-128"/>
                        </a:rPr>
                        <a:t>(0.01</a:t>
                      </a:r>
                      <a:r>
                        <a:rPr kumimoji="1" lang="ja-JP" altLang="en-US" sz="700" dirty="0">
                          <a:latin typeface="Meiryo UI" panose="020B0604030504040204" pitchFamily="50" charset="-128"/>
                          <a:ea typeface="Meiryo UI" panose="020B0604030504040204" pitchFamily="50" charset="-128"/>
                        </a:rPr>
                        <a:t>円</a:t>
                      </a:r>
                      <a:r>
                        <a:rPr kumimoji="1" lang="en-US" altLang="ja-JP" sz="700" dirty="0">
                          <a:latin typeface="Meiryo UI" panose="020B0604030504040204" pitchFamily="50" charset="-128"/>
                          <a:ea typeface="Meiryo UI" panose="020B0604030504040204" pitchFamily="50" charset="-128"/>
                        </a:rPr>
                        <a:t>/kWh</a:t>
                      </a:r>
                      <a:r>
                        <a:rPr kumimoji="1" lang="ja-JP" altLang="en-US" sz="700" dirty="0">
                          <a:latin typeface="Meiryo UI" panose="020B0604030504040204" pitchFamily="50" charset="-128"/>
                          <a:ea typeface="Meiryo UI" panose="020B0604030504040204" pitchFamily="50" charset="-128"/>
                        </a:rPr>
                        <a:t>コマ含む</a:t>
                      </a:r>
                      <a:r>
                        <a:rPr kumimoji="1" lang="en-US" altLang="ja-JP" sz="700" dirty="0">
                          <a:latin typeface="Meiryo UI" panose="020B0604030504040204" pitchFamily="50" charset="-128"/>
                          <a:ea typeface="Meiryo UI" panose="020B0604030504040204" pitchFamily="50" charset="-128"/>
                        </a:rPr>
                        <a:t>)</a:t>
                      </a:r>
                      <a:r>
                        <a:rPr kumimoji="1" lang="en-US" altLang="ja-JP" sz="800" dirty="0">
                          <a:latin typeface="Meiryo UI" panose="020B0604030504040204" pitchFamily="50" charset="-128"/>
                          <a:ea typeface="Meiryo UI" panose="020B0604030504040204" pitchFamily="50" charset="-128"/>
                        </a:rPr>
                        <a:t>(kWh)</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lnL w="9525" cap="flat" cmpd="sng" algn="ctr">
                      <a:solidFill>
                        <a:schemeClr val="bg1">
                          <a:lumMod val="75000"/>
                        </a:schemeClr>
                      </a:solidFill>
                      <a:prstDash val="solid"/>
                      <a:round/>
                      <a:headEnd type="none" w="med" len="med"/>
                      <a:tailEnd type="none" w="med" len="med"/>
                    </a:lnL>
                    <a:lnT w="9525" cap="flat" cmpd="sng" algn="ctr">
                      <a:solidFill>
                        <a:schemeClr val="bg1">
                          <a:lumMod val="75000"/>
                        </a:schemeClr>
                      </a:solidFill>
                      <a:prstDash val="solid"/>
                      <a:round/>
                      <a:headEnd type="none" w="med" len="med"/>
                      <a:tailEnd type="none" w="med" len="med"/>
                    </a:lnT>
                  </a:tcPr>
                </a:tc>
                <a:tc hMerge="1">
                  <a:txBody>
                    <a:bodyPr/>
                    <a:lstStyle/>
                    <a:p>
                      <a:endParaRPr kumimoji="1" lang="ja-JP" altLang="en-US"/>
                    </a:p>
                  </a:txBody>
                  <a:tcPr>
                    <a:lnL w="9525" cap="flat" cmpd="sng" algn="ctr">
                      <a:solidFill>
                        <a:schemeClr val="bg1">
                          <a:lumMod val="75000"/>
                        </a:schemeClr>
                      </a:solidFill>
                      <a:prstDash val="solid"/>
                      <a:round/>
                      <a:headEnd type="none" w="med" len="med"/>
                      <a:tailEnd type="none" w="med" len="med"/>
                    </a:lnL>
                  </a:tcPr>
                </a:tc>
                <a:tc rowSpan="2">
                  <a:txBody>
                    <a:bodyPr/>
                    <a:lstStyle/>
                    <a:p>
                      <a:pPr algn="l"/>
                      <a:r>
                        <a:rPr kumimoji="1" lang="en-US" altLang="ja-JP" sz="800" dirty="0">
                          <a:solidFill>
                            <a:schemeClr val="tx1"/>
                          </a:solidFill>
                          <a:latin typeface="Meiryo UI" panose="020B0604030504040204" pitchFamily="50" charset="-128"/>
                          <a:ea typeface="Meiryo UI" panose="020B0604030504040204" pitchFamily="50" charset="-128"/>
                        </a:rPr>
                        <a:t>a. 【JEPX】</a:t>
                      </a:r>
                      <a:r>
                        <a:rPr kumimoji="1" lang="ja-JP" altLang="en-US" sz="800" dirty="0">
                          <a:solidFill>
                            <a:schemeClr val="tx1"/>
                          </a:solidFill>
                          <a:latin typeface="Meiryo UI" panose="020B0604030504040204" pitchFamily="50" charset="-128"/>
                          <a:ea typeface="Meiryo UI" panose="020B0604030504040204" pitchFamily="50" charset="-128"/>
                        </a:rPr>
                        <a:t>エリア別の</a:t>
                      </a:r>
                      <a:r>
                        <a:rPr kumimoji="1" lang="en-US" altLang="ja-JP" sz="800" dirty="0">
                          <a:solidFill>
                            <a:schemeClr val="tx1"/>
                          </a:solidFill>
                          <a:latin typeface="Meiryo UI" panose="020B0604030504040204" pitchFamily="50" charset="-128"/>
                          <a:ea typeface="Meiryo UI" panose="020B0604030504040204" pitchFamily="50" charset="-128"/>
                        </a:rPr>
                        <a:t>FIP</a:t>
                      </a:r>
                      <a:r>
                        <a:rPr kumimoji="1" lang="ja-JP" altLang="en-US" sz="800" dirty="0">
                          <a:solidFill>
                            <a:schemeClr val="tx1"/>
                          </a:solidFill>
                          <a:latin typeface="Meiryo UI" panose="020B0604030504040204" pitchFamily="50" charset="-128"/>
                          <a:ea typeface="Meiryo UI" panose="020B0604030504040204" pitchFamily="50" charset="-128"/>
                        </a:rPr>
                        <a:t>参照価格</a:t>
                      </a:r>
                      <a:r>
                        <a:rPr kumimoji="1" lang="en-US" altLang="ja-JP" sz="800" dirty="0">
                          <a:solidFill>
                            <a:schemeClr val="tx1"/>
                          </a:solidFill>
                          <a:latin typeface="Meiryo UI" panose="020B0604030504040204" pitchFamily="50" charset="-128"/>
                          <a:ea typeface="Meiryo UI" panose="020B0604030504040204" pitchFamily="50" charset="-128"/>
                        </a:rPr>
                        <a:t>(</a:t>
                      </a:r>
                      <a:r>
                        <a:rPr kumimoji="1" lang="ja-JP" altLang="en-US" sz="800" dirty="0">
                          <a:solidFill>
                            <a:schemeClr val="tx1"/>
                          </a:solidFill>
                          <a:latin typeface="Meiryo UI" panose="020B0604030504040204" pitchFamily="50" charset="-128"/>
                          <a:ea typeface="Meiryo UI" panose="020B0604030504040204" pitchFamily="50" charset="-128"/>
                        </a:rPr>
                        <a:t>卸電力取引市場</a:t>
                      </a:r>
                    </a:p>
                    <a:p>
                      <a:pPr algn="l"/>
                      <a:r>
                        <a:rPr kumimoji="1" lang="ja-JP" altLang="en-US" sz="800" dirty="0">
                          <a:solidFill>
                            <a:schemeClr val="tx1"/>
                          </a:solidFill>
                          <a:latin typeface="Meiryo UI" panose="020B0604030504040204" pitchFamily="50" charset="-128"/>
                          <a:ea typeface="Meiryo UI" panose="020B0604030504040204" pitchFamily="50" charset="-128"/>
                        </a:rPr>
                        <a:t>    分</a:t>
                      </a:r>
                      <a:r>
                        <a:rPr kumimoji="1" lang="en-US" altLang="ja-JP" sz="800" dirty="0">
                          <a:solidFill>
                            <a:schemeClr val="tx1"/>
                          </a:solidFill>
                          <a:latin typeface="Meiryo UI" panose="020B0604030504040204" pitchFamily="50" charset="-128"/>
                          <a:ea typeface="Meiryo UI" panose="020B0604030504040204" pitchFamily="50" charset="-128"/>
                        </a:rPr>
                        <a:t>)(</a:t>
                      </a:r>
                      <a:r>
                        <a:rPr kumimoji="1" lang="ja-JP" altLang="en-US" sz="800" dirty="0">
                          <a:solidFill>
                            <a:schemeClr val="tx1"/>
                          </a:solidFill>
                          <a:latin typeface="Meiryo UI" panose="020B0604030504040204" pitchFamily="50" charset="-128"/>
                          <a:ea typeface="Meiryo UI" panose="020B0604030504040204" pitchFamily="50" charset="-128"/>
                        </a:rPr>
                        <a:t>円</a:t>
                      </a:r>
                      <a:r>
                        <a:rPr kumimoji="1" lang="en-US" altLang="ja-JP" sz="800" dirty="0">
                          <a:solidFill>
                            <a:schemeClr val="tx1"/>
                          </a:solidFill>
                          <a:latin typeface="Meiryo UI" panose="020B0604030504040204" pitchFamily="50" charset="-128"/>
                          <a:ea typeface="Meiryo UI" panose="020B0604030504040204" pitchFamily="50" charset="-128"/>
                        </a:rPr>
                        <a:t>/kWh) ※1</a:t>
                      </a:r>
                    </a:p>
                    <a:p>
                      <a:pPr algn="l"/>
                      <a:r>
                        <a:rPr kumimoji="1" lang="en-US" altLang="ja-JP" sz="800" dirty="0">
                          <a:solidFill>
                            <a:schemeClr val="tx1"/>
                          </a:solidFill>
                          <a:latin typeface="Meiryo UI" panose="020B0604030504040204" pitchFamily="50" charset="-128"/>
                          <a:ea typeface="Meiryo UI" panose="020B0604030504040204" pitchFamily="50" charset="-128"/>
                        </a:rPr>
                        <a:t>b. 【TSO】</a:t>
                      </a:r>
                      <a:r>
                        <a:rPr kumimoji="1" lang="ja-JP" altLang="en-US" sz="800" dirty="0">
                          <a:solidFill>
                            <a:schemeClr val="tx1"/>
                          </a:solidFill>
                          <a:latin typeface="Meiryo UI" panose="020B0604030504040204" pitchFamily="50" charset="-128"/>
                          <a:ea typeface="Meiryo UI" panose="020B0604030504040204" pitchFamily="50" charset="-128"/>
                        </a:rPr>
                        <a:t>供給電力量</a:t>
                      </a:r>
                      <a:r>
                        <a:rPr kumimoji="1" lang="en-US" altLang="ja-JP" sz="800" dirty="0">
                          <a:solidFill>
                            <a:schemeClr val="tx1"/>
                          </a:solidFill>
                          <a:latin typeface="Meiryo UI" panose="020B0604030504040204" pitchFamily="50" charset="-128"/>
                          <a:ea typeface="Meiryo UI" panose="020B0604030504040204" pitchFamily="50" charset="-128"/>
                        </a:rPr>
                        <a:t>(</a:t>
                      </a:r>
                      <a:r>
                        <a:rPr kumimoji="1" lang="ja-JP" altLang="en-US" sz="800" dirty="0">
                          <a:solidFill>
                            <a:schemeClr val="tx1"/>
                          </a:solidFill>
                          <a:latin typeface="Meiryo UI" panose="020B0604030504040204" pitchFamily="50" charset="-128"/>
                          <a:ea typeface="Meiryo UI" panose="020B0604030504040204" pitchFamily="50" charset="-128"/>
                        </a:rPr>
                        <a:t>エリア・電源種別ごと</a:t>
                      </a:r>
                      <a:r>
                        <a:rPr kumimoji="1" lang="en-US" altLang="ja-JP" sz="800" dirty="0">
                          <a:solidFill>
                            <a:schemeClr val="tx1"/>
                          </a:solidFill>
                          <a:latin typeface="Meiryo UI" panose="020B0604030504040204" pitchFamily="50" charset="-128"/>
                          <a:ea typeface="Meiryo UI" panose="020B0604030504040204" pitchFamily="50" charset="-128"/>
                        </a:rPr>
                        <a:t>)(kWh) ※2</a:t>
                      </a:r>
                      <a:endParaRPr kumimoji="1" lang="ja-JP" altLang="en-US" sz="800" dirty="0">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800" dirty="0">
                          <a:latin typeface="Meiryo UI" panose="020B0604030504040204" pitchFamily="50" charset="-128"/>
                          <a:ea typeface="Meiryo UI" panose="020B0604030504040204" pitchFamily="50" charset="-128"/>
                        </a:rPr>
                        <a:t>当月</a:t>
                      </a:r>
                      <a:r>
                        <a:rPr kumimoji="1" lang="en-US" altLang="ja-JP" sz="800" dirty="0">
                          <a:latin typeface="Meiryo UI" panose="020B0604030504040204" pitchFamily="50" charset="-128"/>
                          <a:ea typeface="Meiryo UI" panose="020B0604030504040204" pitchFamily="50" charset="-128"/>
                        </a:rPr>
                        <a:t>SUM(b)</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rowSpan="2">
                  <a:txBody>
                    <a:bodyPr/>
                    <a:lstStyle/>
                    <a:p>
                      <a:pPr algn="l"/>
                      <a:r>
                        <a:rPr kumimoji="1" lang="en-US" altLang="ja-JP" sz="800" dirty="0" err="1">
                          <a:latin typeface="Meiryo UI" panose="020B0604030504040204" pitchFamily="50" charset="-128"/>
                          <a:ea typeface="Meiryo UI" panose="020B0604030504040204" pitchFamily="50" charset="-128"/>
                        </a:rPr>
                        <a:t>a.b</a:t>
                      </a:r>
                      <a:r>
                        <a:rPr kumimoji="1" lang="ja-JP" altLang="en-US" sz="800" dirty="0">
                          <a:latin typeface="Meiryo UI" panose="020B0604030504040204" pitchFamily="50" charset="-128"/>
                          <a:ea typeface="Meiryo UI" panose="020B0604030504040204" pitchFamily="50" charset="-128"/>
                        </a:rPr>
                        <a:t>・・・「卸電力取引市場の参照価格</a:t>
                      </a:r>
                      <a:r>
                        <a:rPr kumimoji="1" lang="en-US" altLang="ja-JP" sz="800" dirty="0">
                          <a:latin typeface="Meiryo UI" panose="020B0604030504040204" pitchFamily="50" charset="-128"/>
                          <a:ea typeface="Meiryo UI" panose="020B0604030504040204" pitchFamily="50" charset="-128"/>
                        </a:rPr>
                        <a:t>(</a:t>
                      </a:r>
                      <a:r>
                        <a:rPr kumimoji="1" lang="ja-JP" altLang="en-US" sz="800" dirty="0">
                          <a:latin typeface="Meiryo UI" panose="020B0604030504040204" pitchFamily="50" charset="-128"/>
                          <a:ea typeface="Meiryo UI" panose="020B0604030504040204" pitchFamily="50" charset="-128"/>
                        </a:rPr>
                        <a:t>円</a:t>
                      </a:r>
                      <a:r>
                        <a:rPr kumimoji="1" lang="en-US" altLang="ja-JP" sz="800" dirty="0">
                          <a:latin typeface="Meiryo UI" panose="020B0604030504040204" pitchFamily="50" charset="-128"/>
                          <a:ea typeface="Meiryo UI" panose="020B0604030504040204" pitchFamily="50" charset="-128"/>
                        </a:rPr>
                        <a:t>/kWh)</a:t>
                      </a:r>
                      <a:r>
                        <a:rPr kumimoji="1" lang="ja-JP" altLang="en-US" sz="800" dirty="0">
                          <a:latin typeface="Meiryo UI" panose="020B0604030504040204" pitchFamily="50" charset="-128"/>
                          <a:ea typeface="Meiryo UI" panose="020B0604030504040204" pitchFamily="50" charset="-128"/>
                        </a:rPr>
                        <a:t>」と同様</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123409585"/>
                  </a:ext>
                </a:extLst>
              </a:tr>
              <a:tr h="286487">
                <a:tc vMerge="1">
                  <a:txBody>
                    <a:bodyPr/>
                    <a:lstStyle/>
                    <a:p>
                      <a:endParaRPr kumimoji="1" lang="ja-JP" altLang="en-US"/>
                    </a:p>
                  </a:txBody>
                  <a:tcPr/>
                </a:tc>
                <a:tc gridSpan="3">
                  <a:txBody>
                    <a:bodyPr/>
                    <a:lstStyle/>
                    <a:p>
                      <a:pPr algn="l"/>
                      <a:r>
                        <a:rPr kumimoji="1" lang="ja-JP" altLang="en-US" sz="800" dirty="0">
                          <a:latin typeface="Meiryo UI" panose="020B0604030504040204" pitchFamily="50" charset="-128"/>
                          <a:ea typeface="Meiryo UI" panose="020B0604030504040204" pitchFamily="50" charset="-128"/>
                        </a:rPr>
                        <a:t>供給電力量</a:t>
                      </a:r>
                      <a:r>
                        <a:rPr kumimoji="1" lang="en-US" altLang="ja-JP" sz="700" dirty="0">
                          <a:latin typeface="Meiryo UI" panose="020B0604030504040204" pitchFamily="50" charset="-128"/>
                          <a:ea typeface="Meiryo UI" panose="020B0604030504040204" pitchFamily="50" charset="-128"/>
                        </a:rPr>
                        <a:t>(0.01</a:t>
                      </a:r>
                      <a:r>
                        <a:rPr kumimoji="1" lang="ja-JP" altLang="en-US" sz="700" dirty="0">
                          <a:latin typeface="Meiryo UI" panose="020B0604030504040204" pitchFamily="50" charset="-128"/>
                          <a:ea typeface="Meiryo UI" panose="020B0604030504040204" pitchFamily="50" charset="-128"/>
                        </a:rPr>
                        <a:t>円</a:t>
                      </a:r>
                      <a:r>
                        <a:rPr kumimoji="1" lang="en-US" altLang="ja-JP" sz="700" dirty="0">
                          <a:latin typeface="Meiryo UI" panose="020B0604030504040204" pitchFamily="50" charset="-128"/>
                          <a:ea typeface="Meiryo UI" panose="020B0604030504040204" pitchFamily="50" charset="-128"/>
                        </a:rPr>
                        <a:t>/kWh</a:t>
                      </a:r>
                      <a:r>
                        <a:rPr kumimoji="1" lang="ja-JP" altLang="en-US" sz="700" dirty="0">
                          <a:latin typeface="Meiryo UI" panose="020B0604030504040204" pitchFamily="50" charset="-128"/>
                          <a:ea typeface="Meiryo UI" panose="020B0604030504040204" pitchFamily="50" charset="-128"/>
                        </a:rPr>
                        <a:t>コマ含まない</a:t>
                      </a:r>
                      <a:r>
                        <a:rPr kumimoji="1" lang="en-US" altLang="ja-JP" sz="700" dirty="0">
                          <a:latin typeface="Meiryo UI" panose="020B0604030504040204" pitchFamily="50" charset="-128"/>
                          <a:ea typeface="Meiryo UI" panose="020B0604030504040204" pitchFamily="50" charset="-128"/>
                        </a:rPr>
                        <a:t>)</a:t>
                      </a:r>
                      <a:r>
                        <a:rPr kumimoji="1" lang="en-US" altLang="ja-JP" sz="800" dirty="0">
                          <a:latin typeface="Meiryo UI" panose="020B0604030504040204" pitchFamily="50" charset="-128"/>
                          <a:ea typeface="Meiryo UI" panose="020B0604030504040204" pitchFamily="50" charset="-128"/>
                        </a:rPr>
                        <a:t>(kWh)</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vMerge="1">
                  <a:txBody>
                    <a:bodyPr/>
                    <a:lstStyle/>
                    <a:p>
                      <a:endParaRPr kumimoji="1" lang="ja-JP" altLang="en-US"/>
                    </a:p>
                  </a:txBody>
                  <a:tcPr/>
                </a:tc>
                <a:tc>
                  <a:txBody>
                    <a:bodyPr/>
                    <a:lstStyle/>
                    <a:p>
                      <a:pPr algn="l"/>
                      <a:r>
                        <a:rPr kumimoji="1" lang="ja-JP" altLang="en-US" sz="800" dirty="0">
                          <a:latin typeface="Meiryo UI" panose="020B0604030504040204" pitchFamily="50" charset="-128"/>
                          <a:ea typeface="Meiryo UI" panose="020B0604030504040204" pitchFamily="50" charset="-128"/>
                        </a:rPr>
                        <a:t>当月</a:t>
                      </a:r>
                      <a:r>
                        <a:rPr kumimoji="1" lang="en-US" altLang="ja-JP" sz="800" dirty="0">
                          <a:latin typeface="Meiryo UI" panose="020B0604030504040204" pitchFamily="50" charset="-128"/>
                          <a:ea typeface="Meiryo UI" panose="020B0604030504040204" pitchFamily="50" charset="-128"/>
                        </a:rPr>
                        <a:t>SUM(b)</a:t>
                      </a:r>
                    </a:p>
                    <a:p>
                      <a:pPr marL="0" marR="0" lvl="0" indent="0" algn="l" defTabSz="685783" rtl="0" eaLnBrk="1" fontAlgn="auto" latinLnBrk="0" hangingPunct="1">
                        <a:lnSpc>
                          <a:spcPct val="100000"/>
                        </a:lnSpc>
                        <a:spcBef>
                          <a:spcPts val="0"/>
                        </a:spcBef>
                        <a:spcAft>
                          <a:spcPts val="0"/>
                        </a:spcAft>
                        <a:buClrTx/>
                        <a:buSzTx/>
                        <a:buFontTx/>
                        <a:buNone/>
                        <a:tabLst/>
                        <a:defRPr/>
                      </a:pPr>
                      <a:r>
                        <a:rPr kumimoji="1" lang="en-US" altLang="ja-JP" sz="700" dirty="0">
                          <a:latin typeface="Meiryo UI" panose="020B0604030504040204" pitchFamily="50" charset="-128"/>
                          <a:ea typeface="Meiryo UI" panose="020B0604030504040204" pitchFamily="50" charset="-128"/>
                        </a:rPr>
                        <a:t>※</a:t>
                      </a:r>
                      <a:r>
                        <a:rPr kumimoji="1" lang="ja-JP" altLang="en-US" sz="700" dirty="0">
                          <a:latin typeface="Meiryo UI" panose="020B0604030504040204" pitchFamily="50" charset="-128"/>
                          <a:ea typeface="Meiryo UI" panose="020B0604030504040204" pitchFamily="50" charset="-128"/>
                        </a:rPr>
                        <a:t>ただし、</a:t>
                      </a:r>
                      <a:r>
                        <a:rPr kumimoji="1" lang="en-US" altLang="ja-JP" sz="700" dirty="0">
                          <a:latin typeface="Meiryo UI" panose="020B0604030504040204" pitchFamily="50" charset="-128"/>
                          <a:ea typeface="Meiryo UI" panose="020B0604030504040204" pitchFamily="50" charset="-128"/>
                        </a:rPr>
                        <a:t>a=0.01</a:t>
                      </a:r>
                      <a:r>
                        <a:rPr kumimoji="1" lang="ja-JP" altLang="en-US" sz="700" dirty="0">
                          <a:latin typeface="Meiryo UI" panose="020B0604030504040204" pitchFamily="50" charset="-128"/>
                          <a:ea typeface="Meiryo UI" panose="020B0604030504040204" pitchFamily="50" charset="-128"/>
                        </a:rPr>
                        <a:t>円</a:t>
                      </a:r>
                      <a:r>
                        <a:rPr kumimoji="1" lang="en-US" altLang="ja-JP" sz="700" dirty="0">
                          <a:latin typeface="Meiryo UI" panose="020B0604030504040204" pitchFamily="50" charset="-128"/>
                          <a:ea typeface="Meiryo UI" panose="020B0604030504040204" pitchFamily="50" charset="-128"/>
                        </a:rPr>
                        <a:t>/kWh</a:t>
                      </a:r>
                      <a:r>
                        <a:rPr kumimoji="1" lang="ja-JP" altLang="en-US" sz="700" dirty="0">
                          <a:latin typeface="Meiryo UI" panose="020B0604030504040204" pitchFamily="50" charset="-128"/>
                          <a:ea typeface="Meiryo UI" panose="020B0604030504040204" pitchFamily="50" charset="-128"/>
                        </a:rPr>
                        <a:t>のコマを除く</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endParaRPr kumimoji="1" lang="ja-JP" altLang="en-US"/>
                    </a:p>
                  </a:txBody>
                  <a:tcPr/>
                </a:tc>
                <a:extLst>
                  <a:ext uri="{0D108BD9-81ED-4DB2-BD59-A6C34878D82A}">
                    <a16:rowId xmlns:a16="http://schemas.microsoft.com/office/drawing/2014/main" val="1349036224"/>
                  </a:ext>
                </a:extLst>
              </a:tr>
              <a:tr h="417208">
                <a:tc gridSpan="4">
                  <a:txBody>
                    <a:bodyPr/>
                    <a:lstStyle/>
                    <a:p>
                      <a:pPr algn="ctr"/>
                      <a:r>
                        <a:rPr kumimoji="1" lang="ja-JP" altLang="en-US" sz="800" dirty="0">
                          <a:latin typeface="Meiryo UI" panose="020B0604030504040204" pitchFamily="50" charset="-128"/>
                          <a:ea typeface="Meiryo UI" panose="020B0604030504040204" pitchFamily="50" charset="-128"/>
                        </a:rPr>
                        <a:t>供給電力量</a:t>
                      </a:r>
                      <a:r>
                        <a:rPr kumimoji="1" lang="en-US" altLang="ja-JP" sz="800" dirty="0">
                          <a:latin typeface="Meiryo UI" panose="020B0604030504040204" pitchFamily="50" charset="-128"/>
                          <a:ea typeface="Meiryo UI" panose="020B0604030504040204" pitchFamily="50" charset="-128"/>
                        </a:rPr>
                        <a:t>(kWh)</a:t>
                      </a:r>
                      <a:endParaRPr kumimoji="1" lang="ja-JP" altLang="en-US" sz="800" dirty="0">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1" lang="ja-JP" altLang="en-US" sz="800" dirty="0">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marL="0" indent="0">
                        <a:buNone/>
                      </a:pPr>
                      <a:r>
                        <a:rPr kumimoji="1" lang="en-US" altLang="ja-JP" sz="800" dirty="0">
                          <a:solidFill>
                            <a:schemeClr val="tx1"/>
                          </a:solidFill>
                          <a:latin typeface="Meiryo UI" panose="020B0604030504040204" pitchFamily="50" charset="-128"/>
                          <a:ea typeface="Meiryo UI" panose="020B0604030504040204" pitchFamily="50" charset="-128"/>
                        </a:rPr>
                        <a:t>a. 【JEPX】</a:t>
                      </a:r>
                      <a:r>
                        <a:rPr kumimoji="1" lang="ja-JP" altLang="en-US" sz="800" dirty="0">
                          <a:solidFill>
                            <a:schemeClr val="tx1"/>
                          </a:solidFill>
                          <a:latin typeface="Meiryo UI" panose="020B0604030504040204" pitchFamily="50" charset="-128"/>
                          <a:ea typeface="Meiryo UI" panose="020B0604030504040204" pitchFamily="50" charset="-128"/>
                        </a:rPr>
                        <a:t>エリア別の</a:t>
                      </a:r>
                      <a:r>
                        <a:rPr kumimoji="1" lang="en-US" altLang="ja-JP" sz="800" dirty="0">
                          <a:solidFill>
                            <a:schemeClr val="tx1"/>
                          </a:solidFill>
                          <a:latin typeface="Meiryo UI" panose="020B0604030504040204" pitchFamily="50" charset="-128"/>
                          <a:ea typeface="Meiryo UI" panose="020B0604030504040204" pitchFamily="50" charset="-128"/>
                        </a:rPr>
                        <a:t>FIP</a:t>
                      </a:r>
                      <a:r>
                        <a:rPr kumimoji="1" lang="ja-JP" altLang="en-US" sz="800" dirty="0">
                          <a:solidFill>
                            <a:schemeClr val="tx1"/>
                          </a:solidFill>
                          <a:latin typeface="Meiryo UI" panose="020B0604030504040204" pitchFamily="50" charset="-128"/>
                          <a:ea typeface="Meiryo UI" panose="020B0604030504040204" pitchFamily="50" charset="-128"/>
                        </a:rPr>
                        <a:t>参照価格</a:t>
                      </a:r>
                      <a:r>
                        <a:rPr kumimoji="1" lang="en-US" altLang="ja-JP" sz="800" dirty="0">
                          <a:solidFill>
                            <a:schemeClr val="tx1"/>
                          </a:solidFill>
                          <a:latin typeface="Meiryo UI" panose="020B0604030504040204" pitchFamily="50" charset="-128"/>
                          <a:ea typeface="Meiryo UI" panose="020B0604030504040204" pitchFamily="50" charset="-128"/>
                        </a:rPr>
                        <a:t>(</a:t>
                      </a:r>
                      <a:r>
                        <a:rPr kumimoji="1" lang="ja-JP" altLang="en-US" sz="800" dirty="0">
                          <a:solidFill>
                            <a:schemeClr val="tx1"/>
                          </a:solidFill>
                          <a:latin typeface="Meiryo UI" panose="020B0604030504040204" pitchFamily="50" charset="-128"/>
                          <a:ea typeface="Meiryo UI" panose="020B0604030504040204" pitchFamily="50" charset="-128"/>
                        </a:rPr>
                        <a:t>卸電力取引市場</a:t>
                      </a:r>
                    </a:p>
                    <a:p>
                      <a:pPr marL="0" indent="0">
                        <a:buNone/>
                      </a:pPr>
                      <a:r>
                        <a:rPr kumimoji="1" lang="ja-JP" altLang="en-US" sz="800" dirty="0">
                          <a:solidFill>
                            <a:schemeClr val="tx1"/>
                          </a:solidFill>
                          <a:latin typeface="Meiryo UI" panose="020B0604030504040204" pitchFamily="50" charset="-128"/>
                          <a:ea typeface="Meiryo UI" panose="020B0604030504040204" pitchFamily="50" charset="-128"/>
                        </a:rPr>
                        <a:t>    分</a:t>
                      </a:r>
                      <a:r>
                        <a:rPr kumimoji="1" lang="en-US" altLang="ja-JP" sz="800" dirty="0">
                          <a:solidFill>
                            <a:schemeClr val="tx1"/>
                          </a:solidFill>
                          <a:latin typeface="Meiryo UI" panose="020B0604030504040204" pitchFamily="50" charset="-128"/>
                          <a:ea typeface="Meiryo UI" panose="020B0604030504040204" pitchFamily="50" charset="-128"/>
                        </a:rPr>
                        <a:t>)(</a:t>
                      </a:r>
                      <a:r>
                        <a:rPr kumimoji="1" lang="ja-JP" altLang="en-US" sz="800" dirty="0">
                          <a:solidFill>
                            <a:schemeClr val="tx1"/>
                          </a:solidFill>
                          <a:latin typeface="Meiryo UI" panose="020B0604030504040204" pitchFamily="50" charset="-128"/>
                          <a:ea typeface="Meiryo UI" panose="020B0604030504040204" pitchFamily="50" charset="-128"/>
                        </a:rPr>
                        <a:t>円</a:t>
                      </a:r>
                      <a:r>
                        <a:rPr kumimoji="1" lang="en-US" altLang="ja-JP" sz="800" dirty="0">
                          <a:solidFill>
                            <a:schemeClr val="tx1"/>
                          </a:solidFill>
                          <a:latin typeface="Meiryo UI" panose="020B0604030504040204" pitchFamily="50" charset="-128"/>
                          <a:ea typeface="Meiryo UI" panose="020B0604030504040204" pitchFamily="50" charset="-128"/>
                        </a:rPr>
                        <a:t>/kWh) ※1</a:t>
                      </a:r>
                    </a:p>
                    <a:p>
                      <a:pPr algn="l"/>
                      <a:r>
                        <a:rPr kumimoji="1" lang="en-US" altLang="ja-JP" sz="800" dirty="0">
                          <a:latin typeface="Meiryo UI" panose="020B0604030504040204" pitchFamily="50" charset="-128"/>
                          <a:ea typeface="Meiryo UI" panose="020B0604030504040204" pitchFamily="50" charset="-128"/>
                        </a:rPr>
                        <a:t>f. 【TSO】</a:t>
                      </a:r>
                      <a:r>
                        <a:rPr kumimoji="1" lang="ja-JP" altLang="en-US" sz="800" dirty="0">
                          <a:latin typeface="Meiryo UI" panose="020B0604030504040204" pitchFamily="50" charset="-128"/>
                          <a:ea typeface="Meiryo UI" panose="020B0604030504040204" pitchFamily="50" charset="-128"/>
                        </a:rPr>
                        <a:t>供給電力量</a:t>
                      </a:r>
                      <a:r>
                        <a:rPr kumimoji="1" lang="en-US" altLang="ja-JP" sz="800" dirty="0">
                          <a:latin typeface="Meiryo UI" panose="020B0604030504040204" pitchFamily="50" charset="-128"/>
                          <a:ea typeface="Meiryo UI" panose="020B0604030504040204" pitchFamily="50" charset="-128"/>
                        </a:rPr>
                        <a:t>(</a:t>
                      </a:r>
                      <a:r>
                        <a:rPr kumimoji="1" lang="ja-JP" altLang="en-US" sz="800" dirty="0">
                          <a:latin typeface="Meiryo UI" panose="020B0604030504040204" pitchFamily="50" charset="-128"/>
                          <a:ea typeface="Meiryo UI" panose="020B0604030504040204" pitchFamily="50" charset="-128"/>
                        </a:rPr>
                        <a:t>設備・</a:t>
                      </a:r>
                      <a:r>
                        <a:rPr kumimoji="1" lang="en-US" altLang="ja-JP" sz="800" dirty="0">
                          <a:latin typeface="Meiryo UI" panose="020B0604030504040204" pitchFamily="50" charset="-128"/>
                          <a:ea typeface="Meiryo UI" panose="020B0604030504040204" pitchFamily="50" charset="-128"/>
                        </a:rPr>
                        <a:t>30</a:t>
                      </a:r>
                      <a:r>
                        <a:rPr kumimoji="1" lang="ja-JP" altLang="en-US" sz="800" dirty="0">
                          <a:latin typeface="Meiryo UI" panose="020B0604030504040204" pitchFamily="50" charset="-128"/>
                          <a:ea typeface="Meiryo UI" panose="020B0604030504040204" pitchFamily="50" charset="-128"/>
                        </a:rPr>
                        <a:t>分コマ</a:t>
                      </a:r>
                      <a:r>
                        <a:rPr kumimoji="1" lang="en-US" altLang="ja-JP" sz="800" dirty="0">
                          <a:latin typeface="Meiryo UI" panose="020B0604030504040204" pitchFamily="50" charset="-128"/>
                          <a:ea typeface="Meiryo UI" panose="020B0604030504040204" pitchFamily="50" charset="-128"/>
                        </a:rPr>
                        <a:t>)</a:t>
                      </a:r>
                      <a:endParaRPr kumimoji="1" lang="ja-JP" altLang="en-US" sz="800" dirty="0">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800" dirty="0">
                          <a:latin typeface="Meiryo UI" panose="020B0604030504040204" pitchFamily="50" charset="-128"/>
                          <a:ea typeface="Meiryo UI" panose="020B0604030504040204" pitchFamily="50" charset="-128"/>
                        </a:rPr>
                        <a:t>当月</a:t>
                      </a:r>
                      <a:r>
                        <a:rPr kumimoji="1" lang="en-US" altLang="ja-JP" sz="800" dirty="0">
                          <a:latin typeface="Meiryo UI" panose="020B0604030504040204" pitchFamily="50" charset="-128"/>
                          <a:ea typeface="Meiryo UI" panose="020B0604030504040204" pitchFamily="50" charset="-128"/>
                        </a:rPr>
                        <a:t>SUM(f)</a:t>
                      </a:r>
                    </a:p>
                    <a:p>
                      <a:pPr algn="l"/>
                      <a:r>
                        <a:rPr kumimoji="1" lang="en-US" altLang="ja-JP" sz="700" dirty="0">
                          <a:latin typeface="Meiryo UI" panose="020B0604030504040204" pitchFamily="50" charset="-128"/>
                          <a:ea typeface="Meiryo UI" panose="020B0604030504040204" pitchFamily="50" charset="-128"/>
                        </a:rPr>
                        <a:t>※</a:t>
                      </a:r>
                      <a:r>
                        <a:rPr kumimoji="1" lang="ja-JP" altLang="en-US" sz="700" dirty="0">
                          <a:latin typeface="Meiryo UI" panose="020B0604030504040204" pitchFamily="50" charset="-128"/>
                          <a:ea typeface="Meiryo UI" panose="020B0604030504040204" pitchFamily="50" charset="-128"/>
                        </a:rPr>
                        <a:t>ただし、</a:t>
                      </a:r>
                      <a:r>
                        <a:rPr kumimoji="1" lang="en-US" altLang="ja-JP" sz="700" dirty="0">
                          <a:latin typeface="Meiryo UI" panose="020B0604030504040204" pitchFamily="50" charset="-128"/>
                          <a:ea typeface="Meiryo UI" panose="020B0604030504040204" pitchFamily="50" charset="-128"/>
                        </a:rPr>
                        <a:t>a=0.01</a:t>
                      </a:r>
                      <a:r>
                        <a:rPr kumimoji="1" lang="ja-JP" altLang="en-US" sz="700" dirty="0">
                          <a:latin typeface="Meiryo UI" panose="020B0604030504040204" pitchFamily="50" charset="-128"/>
                          <a:ea typeface="Meiryo UI" panose="020B0604030504040204" pitchFamily="50" charset="-128"/>
                        </a:rPr>
                        <a:t>円</a:t>
                      </a:r>
                      <a:r>
                        <a:rPr kumimoji="1" lang="en-US" altLang="ja-JP" sz="700" dirty="0">
                          <a:latin typeface="Meiryo UI" panose="020B0604030504040204" pitchFamily="50" charset="-128"/>
                          <a:ea typeface="Meiryo UI" panose="020B0604030504040204" pitchFamily="50" charset="-128"/>
                        </a:rPr>
                        <a:t>/kWh</a:t>
                      </a:r>
                      <a:r>
                        <a:rPr kumimoji="1" lang="ja-JP" altLang="en-US" sz="700" dirty="0">
                          <a:latin typeface="Meiryo UI" panose="020B0604030504040204" pitchFamily="50" charset="-128"/>
                          <a:ea typeface="Meiryo UI" panose="020B0604030504040204" pitchFamily="50" charset="-128"/>
                        </a:rPr>
                        <a:t>のコマを除く</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en-US" altLang="ja-JP" sz="800" dirty="0">
                          <a:latin typeface="Meiryo UI" panose="020B0604030504040204" pitchFamily="50" charset="-128"/>
                          <a:ea typeface="Meiryo UI" panose="020B0604030504040204" pitchFamily="50" charset="-128"/>
                        </a:rPr>
                        <a:t>f</a:t>
                      </a:r>
                      <a:r>
                        <a:rPr kumimoji="1" lang="ja-JP" altLang="en-US" sz="800" dirty="0">
                          <a:latin typeface="Meiryo UI" panose="020B0604030504040204" pitchFamily="50" charset="-128"/>
                          <a:ea typeface="Meiryo UI" panose="020B0604030504040204" pitchFamily="50" charset="-128"/>
                        </a:rPr>
                        <a:t>・・・</a:t>
                      </a:r>
                      <a:r>
                        <a:rPr kumimoji="1" lang="en-US" altLang="ja-JP" sz="800" dirty="0">
                          <a:latin typeface="Meiryo UI" panose="020B0604030504040204" pitchFamily="50" charset="-128"/>
                          <a:ea typeface="Meiryo UI" panose="020B0604030504040204" pitchFamily="50" charset="-128"/>
                        </a:rPr>
                        <a:t>TSO</a:t>
                      </a:r>
                      <a:r>
                        <a:rPr kumimoji="1" lang="ja-JP" altLang="en-US" sz="800" dirty="0">
                          <a:latin typeface="Meiryo UI" panose="020B0604030504040204" pitchFamily="50" charset="-128"/>
                          <a:ea typeface="Meiryo UI" panose="020B0604030504040204" pitchFamily="50" charset="-128"/>
                        </a:rPr>
                        <a:t>から検針データを受領して手動登録</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79516128"/>
                  </a:ext>
                </a:extLst>
              </a:tr>
              <a:tr h="312393">
                <a:tc gridSpan="4">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ja-JP" altLang="en-US" sz="800" dirty="0">
                          <a:latin typeface="Meiryo UI" panose="020B0604030504040204" pitchFamily="50" charset="-128"/>
                          <a:ea typeface="Meiryo UI" panose="020B0604030504040204" pitchFamily="50" charset="-128"/>
                        </a:rPr>
                        <a:t>インバランスリスク料</a:t>
                      </a:r>
                      <a:r>
                        <a:rPr kumimoji="1" lang="en-US" altLang="ja-JP" sz="800" dirty="0">
                          <a:latin typeface="Meiryo UI" panose="020B0604030504040204" pitchFamily="50" charset="-128"/>
                          <a:ea typeface="Meiryo UI" panose="020B0604030504040204" pitchFamily="50" charset="-128"/>
                        </a:rPr>
                        <a:t>(</a:t>
                      </a:r>
                      <a:r>
                        <a:rPr kumimoji="1" lang="ja-JP" altLang="en-US" sz="800" dirty="0">
                          <a:latin typeface="Meiryo UI" panose="020B0604030504040204" pitchFamily="50" charset="-128"/>
                          <a:ea typeface="Meiryo UI" panose="020B0604030504040204" pitchFamily="50" charset="-128"/>
                        </a:rPr>
                        <a:t>円</a:t>
                      </a:r>
                      <a:r>
                        <a:rPr kumimoji="1" lang="en-US" altLang="ja-JP" sz="800" dirty="0">
                          <a:latin typeface="Meiryo UI" panose="020B0604030504040204" pitchFamily="50" charset="-128"/>
                          <a:ea typeface="Meiryo UI" panose="020B0604030504040204" pitchFamily="50" charset="-128"/>
                        </a:rPr>
                        <a:t>)</a:t>
                      </a:r>
                    </a:p>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700" dirty="0">
                          <a:latin typeface="Meiryo UI" panose="020B0604030504040204" pitchFamily="50" charset="-128"/>
                          <a:ea typeface="Meiryo UI" panose="020B0604030504040204" pitchFamily="50" charset="-128"/>
                        </a:rPr>
                        <a:t>※</a:t>
                      </a:r>
                      <a:r>
                        <a:rPr kumimoji="1" lang="ja-JP" altLang="en-US" sz="700" dirty="0">
                          <a:latin typeface="Meiryo UI" panose="020B0604030504040204" pitchFamily="50" charset="-128"/>
                          <a:ea typeface="Meiryo UI" panose="020B0604030504040204" pitchFamily="50" charset="-128"/>
                        </a:rPr>
                        <a:t>非自然変動電源のみ</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1" lang="ja-JP" altLang="en-US" sz="700" dirty="0">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a:r>
                        <a:rPr kumimoji="1" lang="en-US" altLang="ja-JP" sz="800" dirty="0">
                          <a:latin typeface="Meiryo UI" panose="020B0604030504040204" pitchFamily="50" charset="-128"/>
                          <a:ea typeface="Meiryo UI" panose="020B0604030504040204" pitchFamily="50" charset="-128"/>
                        </a:rPr>
                        <a:t>f. 【TSO】</a:t>
                      </a:r>
                      <a:r>
                        <a:rPr kumimoji="1" lang="ja-JP" altLang="en-US" sz="800" dirty="0">
                          <a:latin typeface="Meiryo UI" panose="020B0604030504040204" pitchFamily="50" charset="-128"/>
                          <a:ea typeface="Meiryo UI" panose="020B0604030504040204" pitchFamily="50" charset="-128"/>
                        </a:rPr>
                        <a:t>供給電力量</a:t>
                      </a:r>
                      <a:r>
                        <a:rPr kumimoji="1" lang="en-US" altLang="ja-JP" sz="800" dirty="0">
                          <a:latin typeface="Meiryo UI" panose="020B0604030504040204" pitchFamily="50" charset="-128"/>
                          <a:ea typeface="Meiryo UI" panose="020B0604030504040204" pitchFamily="50" charset="-128"/>
                        </a:rPr>
                        <a:t>(</a:t>
                      </a:r>
                      <a:r>
                        <a:rPr kumimoji="1" lang="ja-JP" altLang="en-US" sz="800" dirty="0">
                          <a:latin typeface="Meiryo UI" panose="020B0604030504040204" pitchFamily="50" charset="-128"/>
                          <a:ea typeface="Meiryo UI" panose="020B0604030504040204" pitchFamily="50" charset="-128"/>
                        </a:rPr>
                        <a:t>設備・</a:t>
                      </a:r>
                      <a:r>
                        <a:rPr kumimoji="1" lang="en-US" altLang="ja-JP" sz="800" dirty="0">
                          <a:latin typeface="Meiryo UI" panose="020B0604030504040204" pitchFamily="50" charset="-128"/>
                          <a:ea typeface="Meiryo UI" panose="020B0604030504040204" pitchFamily="50" charset="-128"/>
                        </a:rPr>
                        <a:t>30</a:t>
                      </a:r>
                      <a:r>
                        <a:rPr kumimoji="1" lang="ja-JP" altLang="en-US" sz="800" dirty="0">
                          <a:latin typeface="Meiryo UI" panose="020B0604030504040204" pitchFamily="50" charset="-128"/>
                          <a:ea typeface="Meiryo UI" panose="020B0604030504040204" pitchFamily="50" charset="-128"/>
                        </a:rPr>
                        <a:t>分コマ</a:t>
                      </a:r>
                      <a:r>
                        <a:rPr kumimoji="1" lang="en-US" altLang="ja-JP" sz="800" dirty="0">
                          <a:latin typeface="Meiryo UI" panose="020B0604030504040204" pitchFamily="50" charset="-128"/>
                          <a:ea typeface="Meiryo UI" panose="020B0604030504040204" pitchFamily="50" charset="-128"/>
                        </a:rPr>
                        <a:t>)</a:t>
                      </a:r>
                    </a:p>
                    <a:p>
                      <a:pPr algn="l"/>
                      <a:r>
                        <a:rPr kumimoji="1" lang="en-US" altLang="ja-JP" sz="800" dirty="0">
                          <a:latin typeface="Meiryo UI" panose="020B0604030504040204" pitchFamily="50" charset="-128"/>
                          <a:ea typeface="Meiryo UI" panose="020B0604030504040204" pitchFamily="50" charset="-128"/>
                        </a:rPr>
                        <a:t>g. 【FIT】</a:t>
                      </a:r>
                      <a:r>
                        <a:rPr kumimoji="1" lang="ja-JP" altLang="en-US" sz="800" dirty="0">
                          <a:latin typeface="Meiryo UI" panose="020B0604030504040204" pitchFamily="50" charset="-128"/>
                          <a:ea typeface="Meiryo UI" panose="020B0604030504040204" pitchFamily="50" charset="-128"/>
                        </a:rPr>
                        <a:t>インバランスリスク単価</a:t>
                      </a:r>
                      <a:r>
                        <a:rPr kumimoji="1" lang="en-US" altLang="ja-JP" sz="800" dirty="0">
                          <a:latin typeface="Meiryo UI" panose="020B0604030504040204" pitchFamily="50" charset="-128"/>
                          <a:ea typeface="Meiryo UI" panose="020B0604030504040204" pitchFamily="50" charset="-128"/>
                        </a:rPr>
                        <a:t>(</a:t>
                      </a:r>
                      <a:r>
                        <a:rPr kumimoji="1" lang="ja-JP" altLang="en-US" sz="800" dirty="0">
                          <a:latin typeface="Meiryo UI" panose="020B0604030504040204" pitchFamily="50" charset="-128"/>
                          <a:ea typeface="Meiryo UI" panose="020B0604030504040204" pitchFamily="50" charset="-128"/>
                        </a:rPr>
                        <a:t>円</a:t>
                      </a:r>
                      <a:r>
                        <a:rPr kumimoji="1" lang="en-US" altLang="ja-JP" sz="800" dirty="0">
                          <a:latin typeface="Meiryo UI" panose="020B0604030504040204" pitchFamily="50" charset="-128"/>
                          <a:ea typeface="Meiryo UI" panose="020B0604030504040204" pitchFamily="50" charset="-128"/>
                        </a:rPr>
                        <a:t>/kWh)</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800" dirty="0">
                          <a:latin typeface="Meiryo UI" panose="020B0604030504040204" pitchFamily="50" charset="-128"/>
                          <a:ea typeface="Meiryo UI" panose="020B0604030504040204" pitchFamily="50" charset="-128"/>
                        </a:rPr>
                        <a:t>当月</a:t>
                      </a:r>
                      <a:r>
                        <a:rPr kumimoji="1" lang="en-US" altLang="ja-JP" sz="800" dirty="0">
                          <a:latin typeface="Meiryo UI" panose="020B0604030504040204" pitchFamily="50" charset="-128"/>
                          <a:ea typeface="Meiryo UI" panose="020B0604030504040204" pitchFamily="50" charset="-128"/>
                        </a:rPr>
                        <a:t>SUM(</a:t>
                      </a:r>
                      <a:r>
                        <a:rPr kumimoji="1" lang="en-US" altLang="ja-JP" sz="800" dirty="0" err="1">
                          <a:latin typeface="Meiryo UI" panose="020B0604030504040204" pitchFamily="50" charset="-128"/>
                          <a:ea typeface="Meiryo UI" panose="020B0604030504040204" pitchFamily="50" charset="-128"/>
                        </a:rPr>
                        <a:t>g×f</a:t>
                      </a:r>
                      <a:r>
                        <a:rPr kumimoji="1" lang="en-US" altLang="ja-JP" sz="800" dirty="0">
                          <a:latin typeface="Meiryo UI" panose="020B0604030504040204" pitchFamily="50" charset="-128"/>
                          <a:ea typeface="Meiryo UI" panose="020B0604030504040204" pitchFamily="50" charset="-128"/>
                        </a:rPr>
                        <a:t>)</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en-US" altLang="ja-JP" sz="800" dirty="0">
                          <a:latin typeface="Meiryo UI" panose="020B0604030504040204" pitchFamily="50" charset="-128"/>
                          <a:ea typeface="Meiryo UI" panose="020B0604030504040204" pitchFamily="50" charset="-128"/>
                        </a:rPr>
                        <a:t>f</a:t>
                      </a:r>
                      <a:r>
                        <a:rPr kumimoji="1" lang="ja-JP" altLang="en-US" sz="800" dirty="0">
                          <a:latin typeface="Meiryo UI" panose="020B0604030504040204" pitchFamily="50" charset="-128"/>
                          <a:ea typeface="Meiryo UI" panose="020B0604030504040204" pitchFamily="50" charset="-128"/>
                        </a:rPr>
                        <a:t>・・・</a:t>
                      </a:r>
                      <a:r>
                        <a:rPr kumimoji="1" lang="en-US" altLang="ja-JP" sz="800" dirty="0">
                          <a:latin typeface="Meiryo UI" panose="020B0604030504040204" pitchFamily="50" charset="-128"/>
                          <a:ea typeface="Meiryo UI" panose="020B0604030504040204" pitchFamily="50" charset="-128"/>
                        </a:rPr>
                        <a:t>TSO</a:t>
                      </a:r>
                      <a:r>
                        <a:rPr kumimoji="1" lang="ja-JP" altLang="en-US" sz="800" dirty="0">
                          <a:latin typeface="Meiryo UI" panose="020B0604030504040204" pitchFamily="50" charset="-128"/>
                          <a:ea typeface="Meiryo UI" panose="020B0604030504040204" pitchFamily="50" charset="-128"/>
                        </a:rPr>
                        <a:t>から検針データを受領して手動登録</a:t>
                      </a:r>
                      <a:endParaRPr kumimoji="1" lang="en-US" altLang="ja-JP" sz="800" dirty="0">
                        <a:latin typeface="Meiryo UI" panose="020B0604030504040204" pitchFamily="50" charset="-128"/>
                        <a:ea typeface="Meiryo UI" panose="020B0604030504040204" pitchFamily="50" charset="-128"/>
                      </a:endParaRPr>
                    </a:p>
                    <a:p>
                      <a:pPr algn="l"/>
                      <a:r>
                        <a:rPr kumimoji="1" lang="en-US" altLang="ja-JP" sz="800" dirty="0">
                          <a:latin typeface="Meiryo UI" panose="020B0604030504040204" pitchFamily="50" charset="-128"/>
                          <a:ea typeface="Meiryo UI" panose="020B0604030504040204" pitchFamily="50" charset="-128"/>
                        </a:rPr>
                        <a:t>g</a:t>
                      </a:r>
                      <a:r>
                        <a:rPr kumimoji="1" lang="ja-JP" altLang="en-US" sz="800" dirty="0">
                          <a:latin typeface="Meiryo UI" panose="020B0604030504040204" pitchFamily="50" charset="-128"/>
                          <a:ea typeface="Meiryo UI" panose="020B0604030504040204" pitchFamily="50" charset="-128"/>
                        </a:rPr>
                        <a:t>・・・</a:t>
                      </a:r>
                      <a:r>
                        <a:rPr kumimoji="1" lang="en-US" altLang="ja-JP" sz="800" dirty="0">
                          <a:latin typeface="Meiryo UI" panose="020B0604030504040204" pitchFamily="50" charset="-128"/>
                          <a:ea typeface="Meiryo UI" panose="020B0604030504040204" pitchFamily="50" charset="-128"/>
                        </a:rPr>
                        <a:t>FIT</a:t>
                      </a:r>
                      <a:r>
                        <a:rPr kumimoji="1" lang="ja-JP" altLang="en-US" sz="800" dirty="0">
                          <a:latin typeface="Meiryo UI" panose="020B0604030504040204" pitchFamily="50" charset="-128"/>
                          <a:ea typeface="Meiryo UI" panose="020B0604030504040204" pitchFamily="50" charset="-128"/>
                        </a:rPr>
                        <a:t>納付金・交付金システムから抽出</a:t>
                      </a: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651499365"/>
                  </a:ext>
                </a:extLst>
              </a:tr>
            </a:tbl>
          </a:graphicData>
        </a:graphic>
      </p:graphicFrame>
      <p:sp>
        <p:nvSpPr>
          <p:cNvPr id="7" name="四角形: 角を丸くする 6">
            <a:extLst>
              <a:ext uri="{FF2B5EF4-FFF2-40B4-BE49-F238E27FC236}">
                <a16:creationId xmlns:a16="http://schemas.microsoft.com/office/drawing/2014/main" id="{E6D63F92-487B-410F-A21A-645511F21331}"/>
              </a:ext>
            </a:extLst>
          </p:cNvPr>
          <p:cNvSpPr/>
          <p:nvPr/>
        </p:nvSpPr>
        <p:spPr>
          <a:xfrm>
            <a:off x="191466" y="6279872"/>
            <a:ext cx="9206534" cy="474748"/>
          </a:xfrm>
          <a:prstGeom prst="roundRect">
            <a:avLst>
              <a:gd name="adj" fmla="val 6624"/>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ja-JP" sz="800" dirty="0">
                <a:solidFill>
                  <a:schemeClr val="tx1"/>
                </a:solidFill>
                <a:latin typeface="Meiryo UI" panose="020B0604030504040204" pitchFamily="50" charset="-128"/>
                <a:ea typeface="Meiryo UI" panose="020B0604030504040204" pitchFamily="50" charset="-128"/>
              </a:rPr>
              <a:t>※1</a:t>
            </a:r>
            <a:r>
              <a:rPr lang="ja-JP" altLang="en-US" sz="800" dirty="0">
                <a:solidFill>
                  <a:schemeClr val="tx1"/>
                </a:solidFill>
                <a:latin typeface="Meiryo UI" panose="020B0604030504040204" pitchFamily="50" charset="-128"/>
                <a:ea typeface="Meiryo UI" panose="020B0604030504040204" pitchFamily="50" charset="-128"/>
              </a:rPr>
              <a:t>　スポット市場と時間前市場の加重平均値</a:t>
            </a:r>
            <a:endParaRPr lang="en-US" altLang="ja-JP" sz="800" dirty="0">
              <a:solidFill>
                <a:schemeClr val="tx1"/>
              </a:solidFill>
              <a:latin typeface="Meiryo UI" panose="020B0604030504040204" pitchFamily="50" charset="-128"/>
              <a:ea typeface="Meiryo UI" panose="020B0604030504040204" pitchFamily="50" charset="-128"/>
            </a:endParaRPr>
          </a:p>
          <a:p>
            <a:r>
              <a:rPr kumimoji="1" lang="en-US" altLang="ja-JP" sz="800" dirty="0">
                <a:solidFill>
                  <a:schemeClr val="tx1"/>
                </a:solidFill>
                <a:latin typeface="Meiryo UI" panose="020B0604030504040204" pitchFamily="50" charset="-128"/>
                <a:ea typeface="Meiryo UI" panose="020B0604030504040204" pitchFamily="50" charset="-128"/>
              </a:rPr>
              <a:t>※2</a:t>
            </a:r>
            <a:r>
              <a:rPr kumimoji="1" lang="ja-JP" altLang="en-US" sz="800" dirty="0">
                <a:solidFill>
                  <a:schemeClr val="tx1"/>
                </a:solidFill>
                <a:latin typeface="Meiryo UI" panose="020B0604030504040204" pitchFamily="50" charset="-128"/>
                <a:ea typeface="Meiryo UI" panose="020B0604030504040204" pitchFamily="50" charset="-128"/>
              </a:rPr>
              <a:t>　</a:t>
            </a:r>
            <a:r>
              <a:rPr lang="ja-JP" altLang="en-US" sz="800" dirty="0">
                <a:solidFill>
                  <a:schemeClr val="tx1"/>
                </a:solidFill>
                <a:latin typeface="Meiryo UI" panose="020B0604030504040204" pitchFamily="50" charset="-128"/>
                <a:ea typeface="Meiryo UI" panose="020B0604030504040204" pitchFamily="50" charset="-128"/>
              </a:rPr>
              <a:t>当面</a:t>
            </a:r>
            <a:r>
              <a:rPr lang="en-US" altLang="ja-JP" sz="800" dirty="0">
                <a:solidFill>
                  <a:schemeClr val="tx1"/>
                </a:solidFill>
                <a:latin typeface="Meiryo UI" panose="020B0604030504040204" pitchFamily="50" charset="-128"/>
                <a:ea typeface="Meiryo UI" panose="020B0604030504040204" pitchFamily="50" charset="-128"/>
              </a:rPr>
              <a:t>1</a:t>
            </a:r>
            <a:r>
              <a:rPr lang="ja-JP" altLang="en-US" sz="800" dirty="0">
                <a:solidFill>
                  <a:schemeClr val="tx1"/>
                </a:solidFill>
                <a:latin typeface="Meiryo UI" panose="020B0604030504040204" pitchFamily="50" charset="-128"/>
                <a:ea typeface="Meiryo UI" panose="020B0604030504040204" pitchFamily="50" charset="-128"/>
              </a:rPr>
              <a:t>時間値の公表のため、</a:t>
            </a:r>
            <a:r>
              <a:rPr lang="en-US" altLang="ja-JP" sz="800" dirty="0">
                <a:solidFill>
                  <a:schemeClr val="tx1"/>
                </a:solidFill>
                <a:latin typeface="Meiryo UI" panose="020B0604030504040204" pitchFamily="50" charset="-128"/>
                <a:ea typeface="Meiryo UI" panose="020B0604030504040204" pitchFamily="50" charset="-128"/>
              </a:rPr>
              <a:t>30</a:t>
            </a:r>
            <a:r>
              <a:rPr lang="ja-JP" altLang="en-US" sz="800" dirty="0">
                <a:solidFill>
                  <a:schemeClr val="tx1"/>
                </a:solidFill>
                <a:latin typeface="Meiryo UI" panose="020B0604030504040204" pitchFamily="50" charset="-128"/>
                <a:ea typeface="Meiryo UI" panose="020B0604030504040204" pitchFamily="50" charset="-128"/>
              </a:rPr>
              <a:t>分単位への変換</a:t>
            </a:r>
            <a:r>
              <a:rPr lang="en-US" altLang="ja-JP" sz="800" dirty="0">
                <a:solidFill>
                  <a:schemeClr val="tx1"/>
                </a:solidFill>
                <a:latin typeface="Meiryo UI" panose="020B0604030504040204" pitchFamily="50" charset="-128"/>
                <a:ea typeface="Meiryo UI" panose="020B0604030504040204" pitchFamily="50" charset="-128"/>
              </a:rPr>
              <a:t>(×0.5)</a:t>
            </a:r>
            <a:r>
              <a:rPr lang="ja-JP" altLang="en-US" sz="800" dirty="0">
                <a:solidFill>
                  <a:schemeClr val="tx1"/>
                </a:solidFill>
                <a:latin typeface="Meiryo UI" panose="020B0604030504040204" pitchFamily="50" charset="-128"/>
                <a:ea typeface="Meiryo UI" panose="020B0604030504040204" pitchFamily="50" charset="-128"/>
              </a:rPr>
              <a:t>が必要。ただし、今後</a:t>
            </a:r>
            <a:r>
              <a:rPr lang="en-US" altLang="ja-JP" sz="800" dirty="0">
                <a:solidFill>
                  <a:schemeClr val="tx1"/>
                </a:solidFill>
                <a:latin typeface="Meiryo UI" panose="020B0604030504040204" pitchFamily="50" charset="-128"/>
                <a:ea typeface="Meiryo UI" panose="020B0604030504040204" pitchFamily="50" charset="-128"/>
              </a:rPr>
              <a:t>TSO</a:t>
            </a:r>
            <a:r>
              <a:rPr lang="ja-JP" altLang="en-US" sz="800" dirty="0">
                <a:solidFill>
                  <a:schemeClr val="tx1"/>
                </a:solidFill>
                <a:latin typeface="Meiryo UI" panose="020B0604030504040204" pitchFamily="50" charset="-128"/>
                <a:ea typeface="Meiryo UI" panose="020B0604030504040204" pitchFamily="50" charset="-128"/>
              </a:rPr>
              <a:t>側で</a:t>
            </a:r>
            <a:r>
              <a:rPr lang="en-US" altLang="ja-JP" sz="800" dirty="0">
                <a:solidFill>
                  <a:schemeClr val="tx1"/>
                </a:solidFill>
                <a:latin typeface="Meiryo UI" panose="020B0604030504040204" pitchFamily="50" charset="-128"/>
                <a:ea typeface="Meiryo UI" panose="020B0604030504040204" pitchFamily="50" charset="-128"/>
              </a:rPr>
              <a:t>30</a:t>
            </a:r>
            <a:r>
              <a:rPr lang="ja-JP" altLang="en-US" sz="800" dirty="0">
                <a:solidFill>
                  <a:schemeClr val="tx1"/>
                </a:solidFill>
                <a:latin typeface="Meiryo UI" panose="020B0604030504040204" pitchFamily="50" charset="-128"/>
                <a:ea typeface="Meiryo UI" panose="020B0604030504040204" pitchFamily="50" charset="-128"/>
              </a:rPr>
              <a:t>分単位の公表へ見直す計画あり。</a:t>
            </a:r>
            <a:endParaRPr lang="en-US" altLang="ja-JP" sz="800" dirty="0">
              <a:solidFill>
                <a:schemeClr val="tx1"/>
              </a:solidFill>
              <a:latin typeface="Meiryo UI" panose="020B0604030504040204" pitchFamily="50" charset="-128"/>
              <a:ea typeface="Meiryo UI" panose="020B0604030504040204" pitchFamily="50" charset="-128"/>
            </a:endParaRPr>
          </a:p>
          <a:p>
            <a:r>
              <a:rPr kumimoji="1" lang="en-US" altLang="ja-JP" sz="800" dirty="0">
                <a:solidFill>
                  <a:schemeClr val="tx1"/>
                </a:solidFill>
                <a:latin typeface="Meiryo UI" panose="020B0604030504040204" pitchFamily="50" charset="-128"/>
                <a:ea typeface="Meiryo UI" panose="020B0604030504040204" pitchFamily="50" charset="-128"/>
              </a:rPr>
              <a:t>※3</a:t>
            </a:r>
            <a:r>
              <a:rPr kumimoji="1" lang="ja-JP" altLang="en-US" sz="800" dirty="0">
                <a:solidFill>
                  <a:schemeClr val="tx1"/>
                </a:solidFill>
                <a:latin typeface="Meiryo UI" panose="020B0604030504040204" pitchFamily="50" charset="-128"/>
                <a:ea typeface="Meiryo UI" panose="020B0604030504040204" pitchFamily="50" charset="-128"/>
              </a:rPr>
              <a:t>　各算定項目</a:t>
            </a:r>
            <a:r>
              <a:rPr kumimoji="1" lang="en-US" altLang="ja-JP" sz="800" dirty="0">
                <a:solidFill>
                  <a:schemeClr val="tx1"/>
                </a:solidFill>
                <a:latin typeface="Meiryo UI" panose="020B0604030504040204" pitchFamily="50" charset="-128"/>
                <a:ea typeface="Meiryo UI" panose="020B0604030504040204" pitchFamily="50" charset="-128"/>
              </a:rPr>
              <a:t>(</a:t>
            </a:r>
            <a:r>
              <a:rPr kumimoji="1" lang="ja-JP" altLang="en-US" sz="800" dirty="0">
                <a:solidFill>
                  <a:schemeClr val="tx1"/>
                </a:solidFill>
                <a:latin typeface="Meiryo UI" panose="020B0604030504040204" pitchFamily="50" charset="-128"/>
                <a:ea typeface="Meiryo UI" panose="020B0604030504040204" pitchFamily="50" charset="-128"/>
              </a:rPr>
              <a:t>円</a:t>
            </a:r>
            <a:r>
              <a:rPr kumimoji="1" lang="en-US" altLang="ja-JP" sz="800" dirty="0">
                <a:solidFill>
                  <a:schemeClr val="tx1"/>
                </a:solidFill>
                <a:latin typeface="Meiryo UI" panose="020B0604030504040204" pitchFamily="50" charset="-128"/>
                <a:ea typeface="Meiryo UI" panose="020B0604030504040204" pitchFamily="50" charset="-128"/>
              </a:rPr>
              <a:t>/kWh)</a:t>
            </a:r>
            <a:r>
              <a:rPr lang="ja-JP" altLang="en-US" sz="800" dirty="0">
                <a:solidFill>
                  <a:schemeClr val="tx1"/>
                </a:solidFill>
                <a:latin typeface="Meiryo UI" panose="020B0604030504040204" pitchFamily="50" charset="-128"/>
                <a:ea typeface="Meiryo UI" panose="020B0604030504040204" pitchFamily="50" charset="-128"/>
              </a:rPr>
              <a:t>は</a:t>
            </a:r>
            <a:r>
              <a:rPr kumimoji="1" lang="ja-JP" altLang="en-US" sz="800" dirty="0">
                <a:solidFill>
                  <a:schemeClr val="tx1"/>
                </a:solidFill>
                <a:latin typeface="Meiryo UI" panose="020B0604030504040204" pitchFamily="50" charset="-128"/>
                <a:ea typeface="Meiryo UI" panose="020B0604030504040204" pitchFamily="50" charset="-128"/>
              </a:rPr>
              <a:t>小数点第</a:t>
            </a:r>
            <a:r>
              <a:rPr lang="en-US" altLang="ja-JP" sz="800" dirty="0">
                <a:solidFill>
                  <a:schemeClr val="tx1"/>
                </a:solidFill>
                <a:latin typeface="Meiryo UI" panose="020B0604030504040204" pitchFamily="50" charset="-128"/>
                <a:ea typeface="Meiryo UI" panose="020B0604030504040204" pitchFamily="50" charset="-128"/>
              </a:rPr>
              <a:t>3</a:t>
            </a:r>
            <a:r>
              <a:rPr kumimoji="1" lang="ja-JP" altLang="en-US" sz="800" dirty="0">
                <a:solidFill>
                  <a:schemeClr val="tx1"/>
                </a:solidFill>
                <a:latin typeface="Meiryo UI" panose="020B0604030504040204" pitchFamily="50" charset="-128"/>
                <a:ea typeface="Meiryo UI" panose="020B0604030504040204" pitchFamily="50" charset="-128"/>
              </a:rPr>
              <a:t>位を四捨五入し小数点第</a:t>
            </a:r>
            <a:r>
              <a:rPr kumimoji="1" lang="en-US" altLang="ja-JP" sz="800" dirty="0">
                <a:solidFill>
                  <a:schemeClr val="tx1"/>
                </a:solidFill>
                <a:latin typeface="Meiryo UI" panose="020B0604030504040204" pitchFamily="50" charset="-128"/>
                <a:ea typeface="Meiryo UI" panose="020B0604030504040204" pitchFamily="50" charset="-128"/>
              </a:rPr>
              <a:t>2</a:t>
            </a:r>
            <a:r>
              <a:rPr kumimoji="1" lang="ja-JP" altLang="en-US" sz="800" dirty="0">
                <a:solidFill>
                  <a:schemeClr val="tx1"/>
                </a:solidFill>
                <a:latin typeface="Meiryo UI" panose="020B0604030504040204" pitchFamily="50" charset="-128"/>
                <a:ea typeface="Meiryo UI" panose="020B0604030504040204" pitchFamily="50" charset="-128"/>
              </a:rPr>
              <a:t>位までに</a:t>
            </a:r>
            <a:r>
              <a:rPr lang="ja-JP" altLang="en-US" sz="800" dirty="0">
                <a:solidFill>
                  <a:schemeClr val="tx1"/>
                </a:solidFill>
                <a:latin typeface="Meiryo UI" panose="020B0604030504040204" pitchFamily="50" charset="-128"/>
                <a:ea typeface="Meiryo UI" panose="020B0604030504040204" pitchFamily="50" charset="-128"/>
              </a:rPr>
              <a:t>する。最終的な金額</a:t>
            </a:r>
            <a:r>
              <a:rPr lang="en-US" altLang="ja-JP" sz="800" dirty="0">
                <a:solidFill>
                  <a:schemeClr val="tx1"/>
                </a:solidFill>
                <a:latin typeface="Meiryo UI" panose="020B0604030504040204" pitchFamily="50" charset="-128"/>
                <a:ea typeface="Meiryo UI" panose="020B0604030504040204" pitchFamily="50" charset="-128"/>
              </a:rPr>
              <a:t>(FIP</a:t>
            </a:r>
            <a:r>
              <a:rPr lang="ja-JP" altLang="en-US" sz="800" dirty="0">
                <a:solidFill>
                  <a:schemeClr val="tx1"/>
                </a:solidFill>
                <a:latin typeface="Meiryo UI" panose="020B0604030504040204" pitchFamily="50" charset="-128"/>
                <a:ea typeface="Meiryo UI" panose="020B0604030504040204" pitchFamily="50" charset="-128"/>
              </a:rPr>
              <a:t>交付金、廃棄等費用積立金、廃棄等費用積立金取戻額等</a:t>
            </a:r>
            <a:r>
              <a:rPr lang="en-US" altLang="ja-JP" sz="800" dirty="0">
                <a:solidFill>
                  <a:schemeClr val="tx1"/>
                </a:solidFill>
                <a:latin typeface="Meiryo UI" panose="020B0604030504040204" pitchFamily="50" charset="-128"/>
                <a:ea typeface="Meiryo UI" panose="020B0604030504040204" pitchFamily="50" charset="-128"/>
              </a:rPr>
              <a:t>)</a:t>
            </a:r>
            <a:r>
              <a:rPr lang="ja-JP" altLang="en-US" sz="800" dirty="0">
                <a:solidFill>
                  <a:schemeClr val="tx1"/>
                </a:solidFill>
                <a:latin typeface="Meiryo UI" panose="020B0604030504040204" pitchFamily="50" charset="-128"/>
                <a:ea typeface="Meiryo UI" panose="020B0604030504040204" pitchFamily="50" charset="-128"/>
              </a:rPr>
              <a:t>を計算する段階で、円未満を切り捨てる。</a:t>
            </a:r>
            <a:endParaRPr kumimoji="1" lang="ja-JP" altLang="en-US" sz="1000" dirty="0">
              <a:solidFill>
                <a:schemeClr val="tx1"/>
              </a:solidFill>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2089090700"/>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1253148891"/>
              </p:ext>
            </p:extLst>
          </p:nvPr>
        </p:nvGraphicFramePr>
        <p:xfrm>
          <a:off x="141614" y="864069"/>
          <a:ext cx="9601200" cy="5858143"/>
        </p:xfrm>
        <a:graphic>
          <a:graphicData uri="http://schemas.openxmlformats.org/drawingml/2006/table">
            <a:tbl>
              <a:tblPr firstRow="1" bandRow="1">
                <a:tableStyleId>{2D5ABB26-0587-4C30-8999-92F81FD0307C}</a:tableStyleId>
              </a:tblPr>
              <a:tblGrid>
                <a:gridCol w="1149668">
                  <a:extLst>
                    <a:ext uri="{9D8B030D-6E8A-4147-A177-3AD203B41FA5}">
                      <a16:colId xmlns:a16="http://schemas.microsoft.com/office/drawing/2014/main" val="358073148"/>
                    </a:ext>
                  </a:extLst>
                </a:gridCol>
                <a:gridCol w="8451532">
                  <a:extLst>
                    <a:ext uri="{9D8B030D-6E8A-4147-A177-3AD203B41FA5}">
                      <a16:colId xmlns:a16="http://schemas.microsoft.com/office/drawing/2014/main" val="1235158156"/>
                    </a:ext>
                  </a:extLst>
                </a:gridCol>
              </a:tblGrid>
              <a:tr h="441327">
                <a:tc>
                  <a:txBody>
                    <a:bodyPr/>
                    <a:lstStyle/>
                    <a:p>
                      <a:pPr algn="l"/>
                      <a:r>
                        <a:rPr kumimoji="1" lang="ja-JP" altLang="en-US" sz="1200" b="0" dirty="0">
                          <a:latin typeface="Meiryo UI" panose="020B0604030504040204" pitchFamily="50" charset="-128"/>
                          <a:ea typeface="Meiryo UI" panose="020B0604030504040204" pitchFamily="50" charset="-128"/>
                        </a:rPr>
                        <a:t>業務プロセス</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a:t>
                      </a:r>
                      <a:r>
                        <a:rPr kumimoji="1" lang="en-US" altLang="ja-JP" sz="1200" b="0" dirty="0">
                          <a:latin typeface="Meiryo UI" panose="020B0604030504040204" pitchFamily="50" charset="-128"/>
                          <a:ea typeface="Meiryo UI" panose="020B0604030504040204" pitchFamily="50" charset="-128"/>
                        </a:rPr>
                        <a:t>12:</a:t>
                      </a:r>
                      <a:r>
                        <a:rPr kumimoji="1" lang="ja-JP" altLang="en-US" sz="1200" b="0" dirty="0">
                          <a:latin typeface="Meiryo UI" panose="020B0604030504040204" pitchFamily="50" charset="-128"/>
                          <a:ea typeface="Meiryo UI" panose="020B0604030504040204" pitchFamily="50" charset="-128"/>
                        </a:rPr>
                        <a:t>イレギュラーケース発生有無の確認（</a:t>
                      </a:r>
                      <a:r>
                        <a:rPr kumimoji="1" lang="en-US" altLang="ja-JP" sz="1200" b="0" dirty="0">
                          <a:latin typeface="Meiryo UI" panose="020B0604030504040204" pitchFamily="50" charset="-128"/>
                          <a:ea typeface="Meiryo UI" panose="020B0604030504040204" pitchFamily="50" charset="-128"/>
                        </a:rPr>
                        <a:t>TSO</a:t>
                      </a:r>
                      <a:r>
                        <a:rPr kumimoji="1" lang="ja-JP" altLang="en-US" sz="1200" b="0" dirty="0">
                          <a:latin typeface="Meiryo UI" panose="020B0604030504040204" pitchFamily="50" charset="-128"/>
                          <a:ea typeface="Meiryo UI" panose="020B0604030504040204" pitchFamily="50" charset="-128"/>
                        </a:rPr>
                        <a:t>供給電力量への異議等）」</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264796">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業務詳細仕様</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2081878"/>
                  </a:ext>
                </a:extLst>
              </a:tr>
              <a:tr h="5142496">
                <a:tc gridSpan="2">
                  <a:txBody>
                    <a:bodyPr/>
                    <a:lstStyle/>
                    <a:p>
                      <a:pPr lvl="0">
                        <a:defRPr/>
                      </a:pPr>
                      <a:r>
                        <a:rPr kumimoji="0" lang="ja-JP" altLang="en-US" sz="1100" b="1" u="sng" kern="0" dirty="0">
                          <a:solidFill>
                            <a:srgbClr val="000000">
                              <a:lumMod val="100000"/>
                            </a:srgbClr>
                          </a:solidFill>
                          <a:latin typeface="Meiryo UI"/>
                          <a:ea typeface="Meiryo UI"/>
                        </a:rPr>
                        <a:t>イレギュラーケース発生有無の確認</a:t>
                      </a:r>
                      <a:endParaRPr kumimoji="0" lang="en-US" altLang="ja-JP" sz="1100" b="1" u="sng" kern="0" dirty="0">
                        <a:solidFill>
                          <a:srgbClr val="000000">
                            <a:lumMod val="100000"/>
                          </a:srgbClr>
                        </a:solidFill>
                        <a:latin typeface="Meiryo UI"/>
                        <a:ea typeface="Meiryo UI"/>
                      </a:endParaRPr>
                    </a:p>
                    <a:p>
                      <a:pPr lvl="0">
                        <a:defRPr/>
                      </a:pPr>
                      <a:endParaRPr kumimoji="0" lang="en-US" altLang="ja-JP" sz="1100" b="0" u="none" kern="0" dirty="0">
                        <a:solidFill>
                          <a:srgbClr val="000000">
                            <a:lumMod val="100000"/>
                          </a:srgbClr>
                        </a:solidFill>
                        <a:latin typeface="Meiryo UI"/>
                        <a:ea typeface="Meiryo UI"/>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77678721"/>
                  </a:ext>
                </a:extLst>
              </a:tr>
            </a:tbl>
          </a:graphicData>
        </a:graphic>
      </p:graphicFrame>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zh-TW" altLang="en-US" dirty="0">
                <a:latin typeface="Meiryo UI" panose="020B0604030504040204" pitchFamily="50" charset="-128"/>
                <a:ea typeface="Meiryo UI" panose="020B0604030504040204" pitchFamily="50" charset="-128"/>
              </a:rPr>
              <a:t>業務詳細仕様</a:t>
            </a:r>
            <a:br>
              <a:rPr lang="en-US" altLang="ja-JP" dirty="0">
                <a:latin typeface="Meiryo UI" panose="020B0604030504040204" pitchFamily="50" charset="-128"/>
                <a:ea typeface="Meiryo UI" panose="020B0604030504040204" pitchFamily="50" charset="-128"/>
              </a:rPr>
            </a:br>
            <a:r>
              <a:rPr lang="en-US" altLang="ja-JP" dirty="0">
                <a:latin typeface="Meiryo UI" panose="020B0604030504040204" pitchFamily="50" charset="-128"/>
                <a:ea typeface="Meiryo UI" panose="020B0604030504040204" pitchFamily="50" charset="-128"/>
              </a:rPr>
              <a:t>FIP</a:t>
            </a:r>
            <a:r>
              <a:rPr lang="ja-JP" altLang="en-US" dirty="0">
                <a:latin typeface="Meiryo UI" panose="020B0604030504040204" pitchFamily="50" charset="-128"/>
                <a:ea typeface="Meiryo UI" panose="020B0604030504040204" pitchFamily="50" charset="-128"/>
              </a:rPr>
              <a:t>：</a:t>
            </a:r>
            <a:r>
              <a:rPr lang="en-US" altLang="ja-JP" dirty="0">
                <a:latin typeface="Meiryo UI" panose="020B0604030504040204" pitchFamily="50" charset="-128"/>
                <a:ea typeface="Meiryo UI" panose="020B0604030504040204" pitchFamily="50" charset="-128"/>
              </a:rPr>
              <a:t>FIP</a:t>
            </a:r>
            <a:r>
              <a:rPr lang="ja-JP" altLang="en-US" dirty="0">
                <a:latin typeface="Meiryo UI" panose="020B0604030504040204" pitchFamily="50" charset="-128"/>
                <a:ea typeface="Meiryo UI" panose="020B0604030504040204" pitchFamily="50" charset="-128"/>
              </a:rPr>
              <a:t>交付金算定</a:t>
            </a:r>
            <a:endParaRPr kumimoji="1" lang="ja-JP" altLang="en-US" dirty="0">
              <a:latin typeface="Meiryo UI" panose="020B0604030504040204" pitchFamily="50" charset="-128"/>
              <a:ea typeface="Meiryo UI" panose="020B0604030504040204" pitchFamily="50" charset="-128"/>
            </a:endParaRPr>
          </a:p>
        </p:txBody>
      </p:sp>
      <p:sp>
        <p:nvSpPr>
          <p:cNvPr id="6" name="正方形/長方形 5">
            <a:extLst>
              <a:ext uri="{FF2B5EF4-FFF2-40B4-BE49-F238E27FC236}">
                <a16:creationId xmlns:a16="http://schemas.microsoft.com/office/drawing/2014/main" id="{38E7E0F6-C8A0-4D4C-ABD4-437AD191D7E9}"/>
              </a:ext>
            </a:extLst>
          </p:cNvPr>
          <p:cNvSpPr/>
          <p:nvPr/>
        </p:nvSpPr>
        <p:spPr>
          <a:xfrm>
            <a:off x="163186" y="1987328"/>
            <a:ext cx="9601200" cy="1408078"/>
          </a:xfrm>
          <a:prstGeom prst="rect">
            <a:avLst/>
          </a:prstGeom>
        </p:spPr>
        <p:txBody>
          <a:bodyPr wrap="square">
            <a:spAutoFit/>
          </a:bodyPr>
          <a:lstStyle/>
          <a:p>
            <a:pPr lvl="0">
              <a:defRPr/>
            </a:pPr>
            <a:r>
              <a:rPr kumimoji="0" lang="ja-JP" altLang="en-US" sz="1050" kern="0" dirty="0">
                <a:latin typeface="Meiryo UI"/>
                <a:ea typeface="Meiryo UI"/>
              </a:rPr>
              <a:t>広域機関は</a:t>
            </a:r>
            <a:r>
              <a:rPr kumimoji="0" lang="en-US" altLang="ja-JP" sz="1050" kern="0" dirty="0">
                <a:latin typeface="Meiryo UI"/>
                <a:ea typeface="Meiryo UI"/>
              </a:rPr>
              <a:t>FIP</a:t>
            </a:r>
            <a:r>
              <a:rPr kumimoji="0" lang="ja-JP" altLang="en-US" sz="1050" kern="0" dirty="0">
                <a:latin typeface="Meiryo UI"/>
                <a:ea typeface="Meiryo UI"/>
              </a:rPr>
              <a:t>交付金算定前にイレギュラーケースが発生していないかを確認し、以下のイレギュラーケースが発生していた際に、異議を申立ている該当設備（異議対象設備）に対する</a:t>
            </a:r>
            <a:r>
              <a:rPr kumimoji="0" lang="en-US" altLang="ja-JP" sz="1050" kern="0" dirty="0">
                <a:latin typeface="Meiryo UI"/>
                <a:ea typeface="Meiryo UI"/>
              </a:rPr>
              <a:t>FIP</a:t>
            </a:r>
            <a:r>
              <a:rPr kumimoji="0" lang="ja-JP" altLang="en-US" sz="1050" kern="0" dirty="0">
                <a:latin typeface="Meiryo UI"/>
                <a:ea typeface="Meiryo UI"/>
              </a:rPr>
              <a:t>交付金の算定をいったん保留する。</a:t>
            </a:r>
            <a:endParaRPr kumimoji="0" lang="en-US" altLang="ja-JP" sz="1050" kern="0" dirty="0">
              <a:latin typeface="Meiryo UI"/>
              <a:ea typeface="Meiryo UI"/>
            </a:endParaRPr>
          </a:p>
          <a:p>
            <a:pPr marL="171450" lvl="0" indent="-171450">
              <a:buFont typeface="Wingdings" panose="05000000000000000000" pitchFamily="2" charset="2"/>
              <a:buChar char="Ø"/>
              <a:defRPr/>
            </a:pPr>
            <a:endParaRPr kumimoji="0" lang="en-US" altLang="ja-JP" sz="1050" kern="0" dirty="0">
              <a:latin typeface="Meiryo UI"/>
              <a:ea typeface="Meiryo UI"/>
            </a:endParaRPr>
          </a:p>
          <a:p>
            <a:pPr marL="171450" lvl="0" indent="-171450">
              <a:buFont typeface="Wingdings" panose="05000000000000000000" pitchFamily="2" charset="2"/>
              <a:buChar char="Ø"/>
              <a:defRPr/>
            </a:pPr>
            <a:r>
              <a:rPr kumimoji="0" lang="en-US" altLang="ja-JP" sz="1050" b="1" u="sng" kern="0" dirty="0">
                <a:latin typeface="Meiryo UI"/>
                <a:ea typeface="Meiryo UI"/>
              </a:rPr>
              <a:t>TSO</a:t>
            </a:r>
            <a:r>
              <a:rPr kumimoji="0" lang="ja-JP" altLang="en-US" sz="1050" b="1" u="sng" kern="0" dirty="0">
                <a:latin typeface="Meiryo UI"/>
                <a:ea typeface="Meiryo UI"/>
              </a:rPr>
              <a:t>が通知した供給電力量に認定事業者が異議を唱えた場合の対応</a:t>
            </a:r>
            <a:endParaRPr kumimoji="0" lang="en-US" altLang="ja-JP" sz="1050" kern="0" dirty="0">
              <a:latin typeface="Meiryo UI"/>
              <a:ea typeface="Meiryo UI"/>
            </a:endParaRPr>
          </a:p>
          <a:p>
            <a:pPr lvl="0">
              <a:defRPr/>
            </a:pPr>
            <a:r>
              <a:rPr kumimoji="0" lang="ja-JP" altLang="en-US" sz="1050" b="1" kern="0" dirty="0">
                <a:latin typeface="Meiryo UI"/>
                <a:ea typeface="Meiryo UI"/>
              </a:rPr>
              <a:t>　　</a:t>
            </a:r>
            <a:r>
              <a:rPr kumimoji="0" lang="en-US" altLang="ja-JP" sz="1050" kern="0" dirty="0">
                <a:latin typeface="Meiryo UI"/>
                <a:ea typeface="Meiryo UI"/>
              </a:rPr>
              <a:t>TSO</a:t>
            </a:r>
            <a:r>
              <a:rPr kumimoji="0" lang="ja-JP" altLang="en-US" sz="1050" kern="0" dirty="0">
                <a:latin typeface="Meiryo UI"/>
                <a:ea typeface="Meiryo UI"/>
              </a:rPr>
              <a:t>が認定事業者と供給電力量の確認を行い、再度、広域機関に供給電力量を通知する。</a:t>
            </a:r>
            <a:endParaRPr kumimoji="0" lang="en-US" altLang="ja-JP" sz="1050" kern="0" dirty="0">
              <a:latin typeface="Meiryo UI"/>
              <a:ea typeface="Meiryo UI"/>
            </a:endParaRPr>
          </a:p>
          <a:p>
            <a:pPr lvl="0">
              <a:defRPr/>
            </a:pPr>
            <a:r>
              <a:rPr kumimoji="0" lang="ja-JP" altLang="en-US" sz="1050" b="1" kern="0" dirty="0">
                <a:latin typeface="Meiryo UI"/>
                <a:ea typeface="Meiryo UI"/>
              </a:rPr>
              <a:t>　</a:t>
            </a:r>
            <a:r>
              <a:rPr kumimoji="0" lang="ja-JP" altLang="en-US" sz="1050" kern="0" dirty="0">
                <a:latin typeface="Meiryo UI"/>
                <a:ea typeface="Meiryo UI"/>
              </a:rPr>
              <a:t>　✔ </a:t>
            </a:r>
            <a:r>
              <a:rPr kumimoji="0" lang="en-US" altLang="ja-JP" sz="1050" kern="0" dirty="0">
                <a:latin typeface="Meiryo UI"/>
                <a:ea typeface="Meiryo UI"/>
              </a:rPr>
              <a:t>TSO</a:t>
            </a:r>
            <a:r>
              <a:rPr kumimoji="0" lang="ja-JP" altLang="en-US" sz="1050" kern="0" dirty="0">
                <a:latin typeface="Meiryo UI"/>
                <a:ea typeface="Meiryo UI"/>
              </a:rPr>
              <a:t>が認定事業者から供給電力量の異議を受けた場合、広域機関に対象データ</a:t>
            </a:r>
            <a:r>
              <a:rPr kumimoji="0" lang="en-US" altLang="ja-JP" sz="1050" kern="0" dirty="0">
                <a:latin typeface="Meiryo UI"/>
                <a:ea typeface="Meiryo UI"/>
              </a:rPr>
              <a:t>(</a:t>
            </a:r>
            <a:r>
              <a:rPr kumimoji="0" lang="ja-JP" altLang="en-US" sz="1050" kern="0" dirty="0">
                <a:latin typeface="Meiryo UI"/>
                <a:ea typeface="Meiryo UI"/>
              </a:rPr>
              <a:t>設備</a:t>
            </a:r>
            <a:r>
              <a:rPr kumimoji="0" lang="en-US" altLang="ja-JP" sz="1050" kern="0" dirty="0">
                <a:latin typeface="Meiryo UI"/>
                <a:ea typeface="Meiryo UI"/>
              </a:rPr>
              <a:t>ID</a:t>
            </a:r>
            <a:r>
              <a:rPr kumimoji="0" lang="ja-JP" altLang="en-US" sz="1050" kern="0" dirty="0">
                <a:latin typeface="Meiryo UI"/>
                <a:ea typeface="Meiryo UI"/>
              </a:rPr>
              <a:t>、対象期間</a:t>
            </a:r>
            <a:r>
              <a:rPr kumimoji="0" lang="en-US" altLang="ja-JP" sz="1050" kern="0" dirty="0">
                <a:latin typeface="Meiryo UI"/>
                <a:ea typeface="Meiryo UI"/>
              </a:rPr>
              <a:t>)</a:t>
            </a:r>
            <a:r>
              <a:rPr kumimoji="0" lang="ja-JP" altLang="en-US" sz="1050" kern="0" dirty="0">
                <a:latin typeface="Meiryo UI"/>
                <a:ea typeface="Meiryo UI"/>
              </a:rPr>
              <a:t>を連絡する。</a:t>
            </a:r>
            <a:endParaRPr kumimoji="0" lang="en-US" altLang="ja-JP" sz="1050" kern="0" dirty="0">
              <a:latin typeface="Meiryo UI"/>
              <a:ea typeface="Meiryo UI"/>
            </a:endParaRPr>
          </a:p>
          <a:p>
            <a:pPr lvl="0">
              <a:defRPr/>
            </a:pPr>
            <a:r>
              <a:rPr kumimoji="0" lang="ja-JP" altLang="en-US" sz="1050" kern="0" dirty="0">
                <a:latin typeface="Meiryo UI"/>
                <a:ea typeface="Meiryo UI"/>
              </a:rPr>
              <a:t>　　　　広域機関は、該当設備に関する交付金の算定を保留する。</a:t>
            </a:r>
            <a:endParaRPr kumimoji="0" lang="en-US" altLang="ja-JP" sz="1050" kern="0" dirty="0">
              <a:latin typeface="Meiryo UI"/>
              <a:ea typeface="Meiryo UI"/>
            </a:endParaRPr>
          </a:p>
          <a:p>
            <a:pPr lvl="0">
              <a:defRPr/>
            </a:pPr>
            <a:r>
              <a:rPr kumimoji="0" lang="ja-JP" altLang="en-US" sz="1050" kern="0" dirty="0">
                <a:latin typeface="Meiryo UI"/>
                <a:ea typeface="Meiryo UI"/>
              </a:rPr>
              <a:t>　　✔ </a:t>
            </a:r>
            <a:r>
              <a:rPr kumimoji="0" lang="en-US" altLang="ja-JP" sz="1050" kern="0" dirty="0">
                <a:latin typeface="Meiryo UI"/>
                <a:ea typeface="Meiryo UI"/>
              </a:rPr>
              <a:t>TSO</a:t>
            </a:r>
            <a:r>
              <a:rPr kumimoji="0" lang="ja-JP" altLang="en-US" sz="1050" kern="0" dirty="0">
                <a:latin typeface="Meiryo UI"/>
                <a:ea typeface="Meiryo UI"/>
              </a:rPr>
              <a:t>は認定事業者と供給電力量を確認し、両者で確認後の供給電力量を広域機関に通知する。</a:t>
            </a:r>
          </a:p>
        </p:txBody>
      </p:sp>
    </p:spTree>
    <p:extLst>
      <p:ext uri="{BB962C8B-B14F-4D97-AF65-F5344CB8AC3E}">
        <p14:creationId xmlns:p14="http://schemas.microsoft.com/office/powerpoint/2010/main" val="445699668"/>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2805232089"/>
              </p:ext>
            </p:extLst>
          </p:nvPr>
        </p:nvGraphicFramePr>
        <p:xfrm>
          <a:off x="154640" y="1103467"/>
          <a:ext cx="9511433" cy="5589970"/>
        </p:xfrm>
        <a:graphic>
          <a:graphicData uri="http://schemas.openxmlformats.org/drawingml/2006/table">
            <a:tbl>
              <a:tblPr firstRow="1" bandRow="1">
                <a:tableStyleId>{2D5ABB26-0587-4C30-8999-92F81FD0307C}</a:tableStyleId>
              </a:tblPr>
              <a:tblGrid>
                <a:gridCol w="367433">
                  <a:extLst>
                    <a:ext uri="{9D8B030D-6E8A-4147-A177-3AD203B41FA5}">
                      <a16:colId xmlns:a16="http://schemas.microsoft.com/office/drawing/2014/main" val="358073148"/>
                    </a:ext>
                  </a:extLst>
                </a:gridCol>
                <a:gridCol w="692468">
                  <a:extLst>
                    <a:ext uri="{9D8B030D-6E8A-4147-A177-3AD203B41FA5}">
                      <a16:colId xmlns:a16="http://schemas.microsoft.com/office/drawing/2014/main" val="3311309282"/>
                    </a:ext>
                  </a:extLst>
                </a:gridCol>
                <a:gridCol w="4225766">
                  <a:extLst>
                    <a:ext uri="{9D8B030D-6E8A-4147-A177-3AD203B41FA5}">
                      <a16:colId xmlns:a16="http://schemas.microsoft.com/office/drawing/2014/main" val="1235158156"/>
                    </a:ext>
                  </a:extLst>
                </a:gridCol>
                <a:gridCol w="2528942">
                  <a:extLst>
                    <a:ext uri="{9D8B030D-6E8A-4147-A177-3AD203B41FA5}">
                      <a16:colId xmlns:a16="http://schemas.microsoft.com/office/drawing/2014/main" val="3439720500"/>
                    </a:ext>
                  </a:extLst>
                </a:gridCol>
                <a:gridCol w="952107">
                  <a:extLst>
                    <a:ext uri="{9D8B030D-6E8A-4147-A177-3AD203B41FA5}">
                      <a16:colId xmlns:a16="http://schemas.microsoft.com/office/drawing/2014/main" val="256449129"/>
                    </a:ext>
                  </a:extLst>
                </a:gridCol>
                <a:gridCol w="744717">
                  <a:extLst>
                    <a:ext uri="{9D8B030D-6E8A-4147-A177-3AD203B41FA5}">
                      <a16:colId xmlns:a16="http://schemas.microsoft.com/office/drawing/2014/main" val="869005639"/>
                    </a:ext>
                  </a:extLst>
                </a:gridCol>
              </a:tblGrid>
              <a:tr h="271220">
                <a:tc gridSpan="2">
                  <a:txBody>
                    <a:bodyPr/>
                    <a:lstStyle/>
                    <a:p>
                      <a:pPr algn="l"/>
                      <a:r>
                        <a:rPr kumimoji="1" lang="ja-JP" altLang="en-US" sz="1200" b="0" dirty="0">
                          <a:latin typeface="Meiryo UI" panose="020B0604030504040204" pitchFamily="50" charset="-128"/>
                          <a:ea typeface="Meiryo UI" panose="020B0604030504040204" pitchFamily="50" charset="-128"/>
                        </a:rPr>
                        <a:t>業務</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2">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lang="en-US" altLang="ja-JP" sz="1200" dirty="0">
                          <a:latin typeface="Meiryo UI" panose="020B0604030504040204" pitchFamily="50" charset="-128"/>
                          <a:ea typeface="Meiryo UI" panose="020B0604030504040204" pitchFamily="50" charset="-128"/>
                          <a:cs typeface="Arial" panose="020B0604020202020204" pitchFamily="34" charset="0"/>
                        </a:rPr>
                        <a:t>FIP</a:t>
                      </a:r>
                      <a:r>
                        <a:rPr lang="en-US" altLang="ja-JP" sz="1200" dirty="0">
                          <a:latin typeface="Arial" panose="020B0604020202020204" pitchFamily="34" charset="0"/>
                          <a:ea typeface="Meiryo UI" panose="020B0604030504040204" pitchFamily="50" charset="-128"/>
                          <a:cs typeface="Arial" panose="020B0604020202020204" pitchFamily="34" charset="0"/>
                        </a:rPr>
                        <a:t> – </a:t>
                      </a:r>
                      <a:r>
                        <a:rPr lang="en-US" altLang="ja-JP" sz="1200" dirty="0">
                          <a:latin typeface="Meiryo UI" panose="020B0604030504040204" pitchFamily="50" charset="-128"/>
                          <a:ea typeface="Meiryo UI" panose="020B0604030504040204" pitchFamily="50" charset="-128"/>
                          <a:cs typeface="Arial" panose="020B0604020202020204" pitchFamily="34" charset="0"/>
                        </a:rPr>
                        <a:t>FIP</a:t>
                      </a:r>
                      <a:r>
                        <a:rPr lang="ja-JP" altLang="en-US" sz="1200" dirty="0">
                          <a:latin typeface="Meiryo UI" panose="020B0604030504040204" pitchFamily="50" charset="-128"/>
                          <a:ea typeface="Meiryo UI" panose="020B0604030504040204" pitchFamily="50" charset="-128"/>
                          <a:cs typeface="Arial" panose="020B0604020202020204" pitchFamily="34" charset="0"/>
                        </a:rPr>
                        <a:t>交付金算定結果確認</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ctr"/>
                      <a:r>
                        <a:rPr kumimoji="1" lang="ja-JP" altLang="en-US" sz="1200" b="0" dirty="0">
                          <a:latin typeface="Meiryo UI" panose="020B0604030504040204" pitchFamily="50" charset="-128"/>
                          <a:ea typeface="Meiryo UI" panose="020B0604030504040204" pitchFamily="50" charset="-128"/>
                        </a:rPr>
                        <a:t>業務コード</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200" b="0" dirty="0">
                          <a:latin typeface="Meiryo UI" panose="020B0604030504040204" pitchFamily="50" charset="-128"/>
                          <a:ea typeface="Meiryo UI" panose="020B0604030504040204" pitchFamily="50" charset="-128"/>
                        </a:rPr>
                        <a:t>FIP002</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271220">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業務内容</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4">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広域機関・認定事業者が</a:t>
                      </a:r>
                      <a:r>
                        <a:rPr kumimoji="1" lang="en-US" altLang="ja-JP" sz="1200" b="0" dirty="0">
                          <a:latin typeface="Meiryo UI" panose="020B0604030504040204" pitchFamily="50" charset="-128"/>
                          <a:ea typeface="Meiryo UI" panose="020B0604030504040204" pitchFamily="50" charset="-128"/>
                        </a:rPr>
                        <a:t>FIP</a:t>
                      </a:r>
                      <a:r>
                        <a:rPr kumimoji="1" lang="ja-JP" altLang="en-US" sz="1200" b="0" dirty="0">
                          <a:latin typeface="Meiryo UI" panose="020B0604030504040204" pitchFamily="50" charset="-128"/>
                          <a:ea typeface="Meiryo UI" panose="020B0604030504040204" pitchFamily="50" charset="-128"/>
                        </a:rPr>
                        <a:t>交付金算定結果</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過去の算定結果や算定諸元含む</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を確認する。</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868788017"/>
                  </a:ext>
                </a:extLst>
              </a:tr>
              <a:tr h="271220">
                <a:tc gridSpan="2">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業務タイミング</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4">
                  <a:txBody>
                    <a:bodyPr/>
                    <a:lstStyle/>
                    <a:p>
                      <a:pPr marL="0" indent="0" algn="l">
                        <a:buFont typeface="Arial" panose="020B0604020202020204" pitchFamily="34" charset="0"/>
                        <a:buNone/>
                      </a:pPr>
                      <a:r>
                        <a:rPr kumimoji="1" lang="ja-JP" altLang="en-US" sz="1200" b="0" dirty="0">
                          <a:solidFill>
                            <a:schemeClr val="tx1"/>
                          </a:solidFill>
                          <a:latin typeface="Meiryo UI" panose="020B0604030504040204" pitchFamily="50" charset="-128"/>
                          <a:ea typeface="Meiryo UI" panose="020B0604030504040204" pitchFamily="50" charset="-128"/>
                        </a:rPr>
                        <a:t>随時</a:t>
                      </a:r>
                      <a:endParaRPr kumimoji="1" lang="en-US" altLang="ja-JP" sz="1000" b="0"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100085752"/>
                  </a:ext>
                </a:extLst>
              </a:tr>
              <a:tr h="271220">
                <a:tc gridSpan="2">
                  <a:txBody>
                    <a:bodyPr/>
                    <a:lstStyle/>
                    <a:p>
                      <a:pPr marL="0" indent="0" algn="l">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関連アクター</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4">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広域機関、認定事業者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747063371"/>
                  </a:ext>
                </a:extLst>
              </a:tr>
              <a:tr h="995289">
                <a:tc rowSpan="2">
                  <a:txBody>
                    <a:bodyPr/>
                    <a:lstStyle/>
                    <a:p>
                      <a:pPr marL="0" indent="0" algn="ctr">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確認者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lumMod val="95000"/>
                      </a:schemeClr>
                    </a:solidFill>
                  </a:tcPr>
                </a:tc>
                <a:tc rowSpan="2">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rowSpan="2" gridSpan="3">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rowSpan="2" hMerge="1">
                  <a:txBody>
                    <a:bodyPr/>
                    <a:lstStyle/>
                    <a:p>
                      <a:endParaRPr kumimoji="1" lang="ja-JP" altLang="en-US"/>
                    </a:p>
                  </a:txBody>
                  <a:tcPr/>
                </a:tc>
                <a:tc rowSpan="2" hMerge="1">
                  <a:txBody>
                    <a:bodyPr/>
                    <a:lstStyle/>
                    <a:p>
                      <a:endParaRPr kumimoji="1" lang="ja-JP" altLang="en-US"/>
                    </a:p>
                  </a:txBody>
                  <a:tcPr/>
                </a:tc>
                <a:extLst>
                  <a:ext uri="{0D108BD9-81ED-4DB2-BD59-A6C34878D82A}">
                    <a16:rowId xmlns:a16="http://schemas.microsoft.com/office/drawing/2014/main" val="3776034627"/>
                  </a:ext>
                </a:extLst>
              </a:tr>
              <a:tr h="1048986">
                <a:tc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作業者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vMerge="1">
                  <a:txBody>
                    <a:bodyPr/>
                    <a:lstStyle/>
                    <a:p>
                      <a:endParaRPr kumimoji="1" lang="ja-JP" altLang="en-US"/>
                    </a:p>
                  </a:txBody>
                  <a:tcPr/>
                </a:tc>
                <a:tc hMerge="1" vMerge="1">
                  <a:txBody>
                    <a:bodyPr/>
                    <a:lstStyle/>
                    <a:p>
                      <a:endParaRPr kumimoji="1" lang="ja-JP" altLang="en-US"/>
                    </a:p>
                  </a:txBody>
                  <a:tcPr/>
                </a:tc>
                <a:extLst>
                  <a:ext uri="{0D108BD9-81ED-4DB2-BD59-A6C34878D82A}">
                    <a16:rowId xmlns:a16="http://schemas.microsoft.com/office/drawing/2014/main" val="603231057"/>
                  </a:ext>
                </a:extLst>
              </a:tr>
              <a:tr h="1145125">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認定事業者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42081878"/>
                  </a:ext>
                </a:extLst>
              </a:tr>
              <a:tr h="1303290">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システム</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5629721"/>
                  </a:ext>
                </a:extLst>
              </a:tr>
            </a:tbl>
          </a:graphicData>
        </a:graphic>
      </p:graphicFrame>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ja-JP" altLang="en-US" dirty="0">
                <a:latin typeface="Meiryo UI" panose="020B0604030504040204" pitchFamily="50" charset="-128"/>
                <a:ea typeface="Meiryo UI" panose="020B0604030504040204" pitchFamily="50" charset="-128"/>
              </a:rPr>
              <a:t>業務フロー</a:t>
            </a:r>
            <a:br>
              <a:rPr lang="en-US" altLang="ja-JP" dirty="0">
                <a:latin typeface="Meiryo UI" panose="020B0604030504040204" pitchFamily="50" charset="-128"/>
                <a:ea typeface="Meiryo UI" panose="020B0604030504040204" pitchFamily="50" charset="-128"/>
              </a:rPr>
            </a:br>
            <a:r>
              <a:rPr lang="en-US" altLang="ja-JP" dirty="0">
                <a:latin typeface="Meiryo UI" panose="020B0604030504040204" pitchFamily="50" charset="-128"/>
                <a:ea typeface="Meiryo UI" panose="020B0604030504040204" pitchFamily="50" charset="-128"/>
              </a:rPr>
              <a:t>FIP</a:t>
            </a:r>
            <a:r>
              <a:rPr lang="zh-TW" altLang="en-US" dirty="0">
                <a:latin typeface="Meiryo UI" panose="020B0604030504040204" pitchFamily="50" charset="-128"/>
                <a:ea typeface="Meiryo UI" panose="020B0604030504040204" pitchFamily="50" charset="-128"/>
              </a:rPr>
              <a:t>：</a:t>
            </a:r>
            <a:r>
              <a:rPr lang="en-US" altLang="zh-TW" dirty="0">
                <a:latin typeface="Meiryo UI" panose="020B0604030504040204" pitchFamily="50" charset="-128"/>
                <a:ea typeface="Meiryo UI" panose="020B0604030504040204" pitchFamily="50" charset="-128"/>
                <a:cs typeface="Arial" panose="020B0604020202020204" pitchFamily="34" charset="0"/>
              </a:rPr>
              <a:t>FIP</a:t>
            </a:r>
            <a:r>
              <a:rPr lang="zh-TW" altLang="en-US" dirty="0">
                <a:latin typeface="Meiryo UI" panose="020B0604030504040204" pitchFamily="50" charset="-128"/>
                <a:ea typeface="Meiryo UI" panose="020B0604030504040204" pitchFamily="50" charset="-128"/>
                <a:cs typeface="Arial" panose="020B0604020202020204" pitchFamily="34" charset="0"/>
              </a:rPr>
              <a:t>交付金算定</a:t>
            </a:r>
            <a:r>
              <a:rPr lang="ja-JP" altLang="en-US" dirty="0">
                <a:latin typeface="Meiryo UI" panose="020B0604030504040204" pitchFamily="50" charset="-128"/>
                <a:ea typeface="Meiryo UI" panose="020B0604030504040204" pitchFamily="50" charset="-128"/>
                <a:cs typeface="Arial" panose="020B0604020202020204" pitchFamily="34" charset="0"/>
              </a:rPr>
              <a:t>結果</a:t>
            </a:r>
            <a:r>
              <a:rPr lang="zh-TW" altLang="en-US" dirty="0">
                <a:latin typeface="Meiryo UI" panose="020B0604030504040204" pitchFamily="50" charset="-128"/>
                <a:ea typeface="Meiryo UI" panose="020B0604030504040204" pitchFamily="50" charset="-128"/>
                <a:cs typeface="Arial" panose="020B0604020202020204" pitchFamily="34" charset="0"/>
              </a:rPr>
              <a:t>確認</a:t>
            </a:r>
            <a:endParaRPr kumimoji="1" lang="ja-JP" altLang="en-US" dirty="0">
              <a:latin typeface="Meiryo UI" panose="020B0604030504040204" pitchFamily="50" charset="-128"/>
              <a:ea typeface="Meiryo UI" panose="020B0604030504040204" pitchFamily="50" charset="-128"/>
            </a:endParaRPr>
          </a:p>
        </p:txBody>
      </p:sp>
      <p:grpSp>
        <p:nvGrpSpPr>
          <p:cNvPr id="76" name="グループ化 75">
            <a:extLst>
              <a:ext uri="{FF2B5EF4-FFF2-40B4-BE49-F238E27FC236}">
                <a16:creationId xmlns:a16="http://schemas.microsoft.com/office/drawing/2014/main" id="{C9F00114-B061-4792-9724-F83AFCBF714A}"/>
              </a:ext>
            </a:extLst>
          </p:cNvPr>
          <p:cNvGrpSpPr/>
          <p:nvPr/>
        </p:nvGrpSpPr>
        <p:grpSpPr>
          <a:xfrm>
            <a:off x="5989186" y="822685"/>
            <a:ext cx="3842712" cy="205890"/>
            <a:chOff x="6068600" y="822685"/>
            <a:chExt cx="3510050" cy="205890"/>
          </a:xfrm>
        </p:grpSpPr>
        <p:sp>
          <p:nvSpPr>
            <p:cNvPr id="77" name="正方形/長方形 76">
              <a:extLst>
                <a:ext uri="{FF2B5EF4-FFF2-40B4-BE49-F238E27FC236}">
                  <a16:creationId xmlns:a16="http://schemas.microsoft.com/office/drawing/2014/main" id="{500B1C3C-B15D-47EB-85A3-C3009601ABC0}"/>
                </a:ext>
              </a:extLst>
            </p:cNvPr>
            <p:cNvSpPr/>
            <p:nvPr/>
          </p:nvSpPr>
          <p:spPr>
            <a:xfrm>
              <a:off x="6506504" y="822685"/>
              <a:ext cx="1254159"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再エネ業務統合システム</a:t>
              </a:r>
            </a:p>
          </p:txBody>
        </p:sp>
        <p:sp>
          <p:nvSpPr>
            <p:cNvPr id="78" name="正方形/長方形 77">
              <a:extLst>
                <a:ext uri="{FF2B5EF4-FFF2-40B4-BE49-F238E27FC236}">
                  <a16:creationId xmlns:a16="http://schemas.microsoft.com/office/drawing/2014/main" id="{B53CF723-5138-4314-81CE-0BCD5EC57208}"/>
                </a:ext>
              </a:extLst>
            </p:cNvPr>
            <p:cNvSpPr/>
            <p:nvPr/>
          </p:nvSpPr>
          <p:spPr>
            <a:xfrm>
              <a:off x="6369354" y="853531"/>
              <a:ext cx="166154" cy="132923"/>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79" name="正方形/長方形 78">
              <a:extLst>
                <a:ext uri="{FF2B5EF4-FFF2-40B4-BE49-F238E27FC236}">
                  <a16:creationId xmlns:a16="http://schemas.microsoft.com/office/drawing/2014/main" id="{B17CD629-EB31-4B0F-ADCE-70102DEA6B42}"/>
                </a:ext>
              </a:extLst>
            </p:cNvPr>
            <p:cNvSpPr/>
            <p:nvPr/>
          </p:nvSpPr>
          <p:spPr>
            <a:xfrm>
              <a:off x="7488525" y="853531"/>
              <a:ext cx="166154" cy="132923"/>
            </a:xfrm>
            <a:prstGeom prst="rect">
              <a:avLst/>
            </a:prstGeom>
            <a:noFill/>
            <a:ln w="38100" cap="flat" cmpd="thickThin"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80" name="正方形/長方形 79">
              <a:extLst>
                <a:ext uri="{FF2B5EF4-FFF2-40B4-BE49-F238E27FC236}">
                  <a16:creationId xmlns:a16="http://schemas.microsoft.com/office/drawing/2014/main" id="{F15083F4-B3F9-4B3E-91B5-6A235BF72089}"/>
                </a:ext>
              </a:extLst>
            </p:cNvPr>
            <p:cNvSpPr/>
            <p:nvPr/>
          </p:nvSpPr>
          <p:spPr>
            <a:xfrm>
              <a:off x="7645826" y="822685"/>
              <a:ext cx="1125542"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zh-TW" altLang="en-US" sz="738" kern="0" dirty="0">
                  <a:latin typeface="Meiryo UI"/>
                  <a:ea typeface="Meiryo UI"/>
                  <a:cs typeface="Arial" pitchFamily="34" charset="0"/>
                </a:rPr>
                <a:t>業務詳細仕様</a:t>
              </a:r>
              <a:r>
                <a:rPr kumimoji="0" lang="ja-JP" altLang="en-US" sz="738" kern="0" dirty="0">
                  <a:latin typeface="Meiryo UI"/>
                  <a:ea typeface="Meiryo UI"/>
                  <a:cs typeface="Arial" pitchFamily="34" charset="0"/>
                </a:rPr>
                <a:t>の対象</a:t>
              </a:r>
            </a:p>
          </p:txBody>
        </p:sp>
        <p:sp>
          <p:nvSpPr>
            <p:cNvPr id="81" name="正方形/長方形 80">
              <a:extLst>
                <a:ext uri="{FF2B5EF4-FFF2-40B4-BE49-F238E27FC236}">
                  <a16:creationId xmlns:a16="http://schemas.microsoft.com/office/drawing/2014/main" id="{088A8043-1439-4B51-B952-AC8A74545FEA}"/>
                </a:ext>
              </a:extLst>
            </p:cNvPr>
            <p:cNvSpPr/>
            <p:nvPr/>
          </p:nvSpPr>
          <p:spPr>
            <a:xfrm>
              <a:off x="6068600" y="822685"/>
              <a:ext cx="299077" cy="198871"/>
            </a:xfrm>
            <a:prstGeom prst="rect">
              <a:avLst/>
            </a:prstGeom>
            <a:noFill/>
          </p:spPr>
          <p:txBody>
            <a:bodyPr wrap="none">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r>
                <a:rPr kumimoji="0" lang="ja-JP" altLang="en-US" sz="738" kern="0" dirty="0">
                  <a:latin typeface="Meiryo UI"/>
                  <a:ea typeface="Meiryo UI"/>
                  <a:cs typeface="Arial" pitchFamily="34" charset="0"/>
                </a:rPr>
                <a:t>凡例</a:t>
              </a:r>
            </a:p>
          </p:txBody>
        </p:sp>
        <p:sp>
          <p:nvSpPr>
            <p:cNvPr id="82" name="フローチャート: 定義済み処理 81">
              <a:extLst>
                <a:ext uri="{FF2B5EF4-FFF2-40B4-BE49-F238E27FC236}">
                  <a16:creationId xmlns:a16="http://schemas.microsoft.com/office/drawing/2014/main" id="{AF93B2D9-F8FE-4D4D-B5F0-F16205E1CD0C}"/>
                </a:ext>
              </a:extLst>
            </p:cNvPr>
            <p:cNvSpPr/>
            <p:nvPr/>
          </p:nvSpPr>
          <p:spPr>
            <a:xfrm>
              <a:off x="8579834" y="853531"/>
              <a:ext cx="237359" cy="144000"/>
            </a:xfrm>
            <a:prstGeom prst="flowChartPredefinedProcess">
              <a:avLst/>
            </a:prstGeom>
            <a:noFill/>
            <a:ln w="19050" cap="flat" cmpd="sng" algn="ctr">
              <a:solidFill>
                <a:sysClr val="window" lastClr="FFFFFF">
                  <a:lumMod val="65000"/>
                </a:sysClr>
              </a:solidFill>
              <a:prstDash val="solid"/>
              <a:miter lim="800000"/>
            </a:ln>
            <a:effectLst/>
          </p:spPr>
          <p:txBody>
            <a:bodyPr wrap="none" lIns="0" tIns="33231" rIns="0" bIns="33231" rtlCol="0" anchor="ctr"/>
            <a:lstStyle/>
            <a:p>
              <a:pPr algn="ctr"/>
              <a:endParaRPr kumimoji="0" lang="ja-JP" altLang="en-US" sz="800" kern="0" dirty="0">
                <a:latin typeface="Meiryo UI" panose="020B0604030504040204" pitchFamily="50" charset="-128"/>
                <a:ea typeface="Meiryo UI" panose="020B0604030504040204" pitchFamily="50" charset="-128"/>
                <a:cs typeface="Arial" pitchFamily="34" charset="0"/>
              </a:endParaRPr>
            </a:p>
          </p:txBody>
        </p:sp>
        <p:sp>
          <p:nvSpPr>
            <p:cNvPr id="83" name="正方形/長方形 82">
              <a:extLst>
                <a:ext uri="{FF2B5EF4-FFF2-40B4-BE49-F238E27FC236}">
                  <a16:creationId xmlns:a16="http://schemas.microsoft.com/office/drawing/2014/main" id="{3FA3E078-2F47-487B-946B-092D3DFFE5A8}"/>
                </a:ext>
              </a:extLst>
            </p:cNvPr>
            <p:cNvSpPr/>
            <p:nvPr/>
          </p:nvSpPr>
          <p:spPr>
            <a:xfrm>
              <a:off x="8795264" y="822685"/>
              <a:ext cx="783386"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他業務プロセス</a:t>
              </a:r>
            </a:p>
          </p:txBody>
        </p:sp>
      </p:grpSp>
      <p:sp>
        <p:nvSpPr>
          <p:cNvPr id="120" name="ドーナツ 24">
            <a:extLst>
              <a:ext uri="{FF2B5EF4-FFF2-40B4-BE49-F238E27FC236}">
                <a16:creationId xmlns:a16="http://schemas.microsoft.com/office/drawing/2014/main" id="{CE16A8C4-C7E9-4C8A-9F2B-C497B8421D10}"/>
              </a:ext>
            </a:extLst>
          </p:cNvPr>
          <p:cNvSpPr/>
          <p:nvPr/>
        </p:nvSpPr>
        <p:spPr bwMode="auto">
          <a:xfrm>
            <a:off x="6376734" y="4598666"/>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START</a:t>
            </a:r>
            <a:endParaRPr kumimoji="0" lang="ja-JP" altLang="en-US" sz="700" kern="0" dirty="0">
              <a:latin typeface="Meiryo UI"/>
              <a:ea typeface="Meiryo UI"/>
              <a:cs typeface="Tahoma" pitchFamily="34" charset="0"/>
            </a:endParaRPr>
          </a:p>
        </p:txBody>
      </p:sp>
      <p:cxnSp>
        <p:nvCxnSpPr>
          <p:cNvPr id="121" name="直線矢印コネクタ 120">
            <a:extLst>
              <a:ext uri="{FF2B5EF4-FFF2-40B4-BE49-F238E27FC236}">
                <a16:creationId xmlns:a16="http://schemas.microsoft.com/office/drawing/2014/main" id="{DC5AA1F8-2264-45F9-B5A1-64F49AE71058}"/>
              </a:ext>
            </a:extLst>
          </p:cNvPr>
          <p:cNvCxnSpPr>
            <a:cxnSpLocks/>
            <a:stCxn id="120" idx="6"/>
            <a:endCxn id="131" idx="1"/>
          </p:cNvCxnSpPr>
          <p:nvPr/>
        </p:nvCxnSpPr>
        <p:spPr>
          <a:xfrm>
            <a:off x="6765465" y="4781954"/>
            <a:ext cx="360000" cy="312"/>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122" name="グループ化 121">
            <a:extLst>
              <a:ext uri="{FF2B5EF4-FFF2-40B4-BE49-F238E27FC236}">
                <a16:creationId xmlns:a16="http://schemas.microsoft.com/office/drawing/2014/main" id="{843DFE35-1C2B-4C0F-9802-EFC0BA335A8E}"/>
              </a:ext>
            </a:extLst>
          </p:cNvPr>
          <p:cNvGrpSpPr/>
          <p:nvPr/>
        </p:nvGrpSpPr>
        <p:grpSpPr>
          <a:xfrm>
            <a:off x="7107213" y="4392927"/>
            <a:ext cx="734400" cy="612539"/>
            <a:chOff x="3766830" y="2375928"/>
            <a:chExt cx="734400" cy="612539"/>
          </a:xfrm>
        </p:grpSpPr>
        <p:sp>
          <p:nvSpPr>
            <p:cNvPr id="123" name="テキスト ボックス 122">
              <a:extLst>
                <a:ext uri="{FF2B5EF4-FFF2-40B4-BE49-F238E27FC236}">
                  <a16:creationId xmlns:a16="http://schemas.microsoft.com/office/drawing/2014/main" id="{B05441AD-72D5-4544-9522-91A0E76C4750}"/>
                </a:ext>
              </a:extLst>
            </p:cNvPr>
            <p:cNvSpPr txBox="1"/>
            <p:nvPr/>
          </p:nvSpPr>
          <p:spPr>
            <a:xfrm>
              <a:off x="3766830" y="2375928"/>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01</a:t>
              </a:r>
              <a:endParaRPr lang="ja-JP" altLang="en-US" sz="800" dirty="0">
                <a:latin typeface="Meiryo UI" panose="020B0604030504040204" pitchFamily="50" charset="-128"/>
                <a:ea typeface="Meiryo UI" panose="020B0604030504040204" pitchFamily="50" charset="-128"/>
              </a:endParaRPr>
            </a:p>
          </p:txBody>
        </p:sp>
        <p:sp>
          <p:nvSpPr>
            <p:cNvPr id="124" name="正方形/長方形 123">
              <a:extLst>
                <a:ext uri="{FF2B5EF4-FFF2-40B4-BE49-F238E27FC236}">
                  <a16:creationId xmlns:a16="http://schemas.microsoft.com/office/drawing/2014/main" id="{5AB752FD-FD46-4DE6-8C56-0F53A4FFDCB8}"/>
                </a:ext>
              </a:extLst>
            </p:cNvPr>
            <p:cNvSpPr/>
            <p:nvPr/>
          </p:nvSpPr>
          <p:spPr>
            <a:xfrm>
              <a:off x="3766830" y="2755793"/>
              <a:ext cx="328175" cy="232674"/>
            </a:xfrm>
            <a:prstGeom prst="rect">
              <a:avLst/>
            </a:prstGeom>
            <a:noFill/>
            <a:ln w="19050" cap="flat" cmpd="sng" algn="ctr">
              <a:noFill/>
              <a:prstDash val="solid"/>
              <a:miter lim="800000"/>
            </a:ln>
            <a:effectLst/>
          </p:spPr>
          <p:txBody>
            <a:bodyPr wrap="none" lIns="0" tIns="36000" rIns="0" bIns="36000" rtlCol="0" anchor="ctr"/>
            <a:lstStyle/>
            <a:p>
              <a:pPr algn="ctr"/>
              <a:endParaRPr kumimoji="0" lang="en-US" sz="800" kern="0" dirty="0">
                <a:latin typeface="Meiryo UI"/>
                <a:ea typeface="Meiryo UI"/>
                <a:cs typeface="Arial" pitchFamily="34" charset="0"/>
              </a:endParaRPr>
            </a:p>
          </p:txBody>
        </p:sp>
        <p:sp>
          <p:nvSpPr>
            <p:cNvPr id="130" name="正方形/長方形 129">
              <a:extLst>
                <a:ext uri="{FF2B5EF4-FFF2-40B4-BE49-F238E27FC236}">
                  <a16:creationId xmlns:a16="http://schemas.microsoft.com/office/drawing/2014/main" id="{C8B1214E-C9B2-46DC-A5A4-67AD6F1F2AC1}"/>
                </a:ext>
              </a:extLst>
            </p:cNvPr>
            <p:cNvSpPr/>
            <p:nvPr/>
          </p:nvSpPr>
          <p:spPr>
            <a:xfrm>
              <a:off x="3766830" y="2540413"/>
              <a:ext cx="328175" cy="232674"/>
            </a:xfrm>
            <a:prstGeom prst="rect">
              <a:avLst/>
            </a:prstGeom>
            <a:noFill/>
            <a:ln w="19050" cap="flat" cmpd="sng" algn="ctr">
              <a:noFill/>
              <a:prstDash val="solid"/>
              <a:miter lim="800000"/>
            </a:ln>
            <a:effectLst/>
          </p:spPr>
          <p:txBody>
            <a:bodyPr wrap="none" lIns="0" tIns="36000" rIns="0" bIns="36000" rtlCol="0" anchor="ctr"/>
            <a:lstStyle/>
            <a:p>
              <a:pPr algn="ctr"/>
              <a:endParaRPr kumimoji="0" lang="en-US" sz="800" kern="0" dirty="0">
                <a:latin typeface="Meiryo UI"/>
                <a:ea typeface="Meiryo UI"/>
                <a:cs typeface="Arial" pitchFamily="34" charset="0"/>
              </a:endParaRPr>
            </a:p>
          </p:txBody>
        </p:sp>
        <p:sp>
          <p:nvSpPr>
            <p:cNvPr id="131" name="正方形/長方形 130">
              <a:extLst>
                <a:ext uri="{FF2B5EF4-FFF2-40B4-BE49-F238E27FC236}">
                  <a16:creationId xmlns:a16="http://schemas.microsoft.com/office/drawing/2014/main" id="{9FC0F967-E745-4434-B381-012F0017DA95}"/>
                </a:ext>
              </a:extLst>
            </p:cNvPr>
            <p:cNvSpPr/>
            <p:nvPr/>
          </p:nvSpPr>
          <p:spPr>
            <a:xfrm>
              <a:off x="3766830" y="2542067"/>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交付金算定</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結果確認</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a:t>
              </a:r>
              <a:r>
                <a:rPr kumimoji="0" lang="en-US" altLang="ja-JP" sz="800" kern="0" dirty="0">
                  <a:latin typeface="Meiryo UI" panose="020B0604030504040204" pitchFamily="50" charset="-128"/>
                  <a:ea typeface="Meiryo UI" panose="020B0604030504040204" pitchFamily="50" charset="-128"/>
                  <a:cs typeface="Arial" pitchFamily="34" charset="0"/>
                </a:rPr>
                <a:t>※1</a:t>
              </a:r>
              <a:r>
                <a:rPr kumimoji="0" lang="ja-JP" altLang="en-US" sz="800" kern="0" dirty="0">
                  <a:latin typeface="Meiryo UI" panose="020B0604030504040204" pitchFamily="50" charset="-128"/>
                  <a:ea typeface="Meiryo UI" panose="020B0604030504040204" pitchFamily="50" charset="-128"/>
                  <a:cs typeface="Arial" pitchFamily="34" charset="0"/>
                </a:rPr>
                <a:t>）</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grpSp>
      <p:sp>
        <p:nvSpPr>
          <p:cNvPr id="132" name="ドーナツ 24">
            <a:extLst>
              <a:ext uri="{FF2B5EF4-FFF2-40B4-BE49-F238E27FC236}">
                <a16:creationId xmlns:a16="http://schemas.microsoft.com/office/drawing/2014/main" id="{E936D67B-9ABC-4632-8D1C-1829352D9F36}"/>
              </a:ext>
            </a:extLst>
          </p:cNvPr>
          <p:cNvSpPr/>
          <p:nvPr/>
        </p:nvSpPr>
        <p:spPr bwMode="auto">
          <a:xfrm>
            <a:off x="8189318" y="4598666"/>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END</a:t>
            </a:r>
          </a:p>
        </p:txBody>
      </p:sp>
      <p:sp>
        <p:nvSpPr>
          <p:cNvPr id="8" name="テキスト ボックス 7">
            <a:extLst>
              <a:ext uri="{FF2B5EF4-FFF2-40B4-BE49-F238E27FC236}">
                <a16:creationId xmlns:a16="http://schemas.microsoft.com/office/drawing/2014/main" id="{0E5965FE-EC56-43E6-891E-3DB111EB303C}"/>
              </a:ext>
            </a:extLst>
          </p:cNvPr>
          <p:cNvSpPr txBox="1"/>
          <p:nvPr/>
        </p:nvSpPr>
        <p:spPr>
          <a:xfrm>
            <a:off x="2078957" y="2259586"/>
            <a:ext cx="1970411" cy="276999"/>
          </a:xfrm>
          <a:prstGeom prst="rect">
            <a:avLst/>
          </a:prstGeom>
          <a:noFill/>
        </p:spPr>
        <p:txBody>
          <a:bodyPr wrap="none" rtlCol="0">
            <a:spAutoFit/>
          </a:bodyPr>
          <a:lstStyle/>
          <a:p>
            <a:r>
              <a:rPr lang="en-US" altLang="ja-JP" sz="1200" dirty="0">
                <a:latin typeface="Meiryo UI" panose="020B0604030504040204" pitchFamily="50" charset="-128"/>
                <a:ea typeface="Meiryo UI" panose="020B0604030504040204" pitchFamily="50" charset="-128"/>
              </a:rPr>
              <a:t>【</a:t>
            </a:r>
            <a:r>
              <a:rPr lang="ja-JP" altLang="en-US" sz="1200" dirty="0">
                <a:latin typeface="Meiryo UI" panose="020B0604030504040204" pitchFamily="50" charset="-128"/>
                <a:ea typeface="Meiryo UI" panose="020B0604030504040204" pitchFamily="50" charset="-128"/>
              </a:rPr>
              <a:t>広域機関が確認する場合</a:t>
            </a:r>
            <a:r>
              <a:rPr lang="en-US" altLang="ja-JP" sz="1200" dirty="0">
                <a:latin typeface="Meiryo UI" panose="020B0604030504040204" pitchFamily="50" charset="-128"/>
                <a:ea typeface="Meiryo UI" panose="020B0604030504040204" pitchFamily="50" charset="-128"/>
              </a:rPr>
              <a:t>】</a:t>
            </a:r>
            <a:endParaRPr kumimoji="1" lang="ja-JP" altLang="en-US" sz="1200" dirty="0">
              <a:latin typeface="Meiryo UI" panose="020B0604030504040204" pitchFamily="50" charset="-128"/>
              <a:ea typeface="Meiryo UI" panose="020B0604030504040204" pitchFamily="50" charset="-128"/>
            </a:endParaRPr>
          </a:p>
        </p:txBody>
      </p:sp>
      <p:sp>
        <p:nvSpPr>
          <p:cNvPr id="134" name="テキスト ボックス 133">
            <a:extLst>
              <a:ext uri="{FF2B5EF4-FFF2-40B4-BE49-F238E27FC236}">
                <a16:creationId xmlns:a16="http://schemas.microsoft.com/office/drawing/2014/main" id="{5B018798-D5C3-41A4-9DF5-2FA8E98D4013}"/>
              </a:ext>
            </a:extLst>
          </p:cNvPr>
          <p:cNvSpPr txBox="1"/>
          <p:nvPr/>
        </p:nvSpPr>
        <p:spPr>
          <a:xfrm>
            <a:off x="6377113" y="2270247"/>
            <a:ext cx="2124299" cy="276999"/>
          </a:xfrm>
          <a:prstGeom prst="rect">
            <a:avLst/>
          </a:prstGeom>
          <a:noFill/>
        </p:spPr>
        <p:txBody>
          <a:bodyPr wrap="none" rtlCol="0">
            <a:spAutoFit/>
          </a:bodyPr>
          <a:lstStyle/>
          <a:p>
            <a:r>
              <a:rPr lang="en-US" altLang="ja-JP" sz="1200" dirty="0">
                <a:latin typeface="Meiryo UI" panose="020B0604030504040204" pitchFamily="50" charset="-128"/>
                <a:ea typeface="Meiryo UI" panose="020B0604030504040204" pitchFamily="50" charset="-128"/>
              </a:rPr>
              <a:t>【</a:t>
            </a:r>
            <a:r>
              <a:rPr lang="ja-JP" altLang="en-US" sz="1200" dirty="0">
                <a:latin typeface="Meiryo UI" panose="020B0604030504040204" pitchFamily="50" charset="-128"/>
                <a:ea typeface="Meiryo UI" panose="020B0604030504040204" pitchFamily="50" charset="-128"/>
              </a:rPr>
              <a:t>認定事業者が確認する場合</a:t>
            </a:r>
            <a:r>
              <a:rPr lang="en-US" altLang="ja-JP" sz="1200" dirty="0">
                <a:latin typeface="Meiryo UI" panose="020B0604030504040204" pitchFamily="50" charset="-128"/>
                <a:ea typeface="Meiryo UI" panose="020B0604030504040204" pitchFamily="50" charset="-128"/>
              </a:rPr>
              <a:t>】</a:t>
            </a:r>
            <a:endParaRPr kumimoji="1" lang="ja-JP" altLang="en-US" sz="1200" dirty="0">
              <a:latin typeface="Meiryo UI" panose="020B0604030504040204" pitchFamily="50" charset="-128"/>
              <a:ea typeface="Meiryo UI" panose="020B0604030504040204" pitchFamily="50" charset="-128"/>
            </a:endParaRPr>
          </a:p>
        </p:txBody>
      </p:sp>
      <p:cxnSp>
        <p:nvCxnSpPr>
          <p:cNvPr id="138" name="直線矢印コネクタ 137">
            <a:extLst>
              <a:ext uri="{FF2B5EF4-FFF2-40B4-BE49-F238E27FC236}">
                <a16:creationId xmlns:a16="http://schemas.microsoft.com/office/drawing/2014/main" id="{663830FF-CA66-4EE9-A5BF-4740CE4CBE50}"/>
              </a:ext>
            </a:extLst>
          </p:cNvPr>
          <p:cNvCxnSpPr>
            <a:cxnSpLocks/>
            <a:stCxn id="131" idx="3"/>
            <a:endCxn id="132" idx="2"/>
          </p:cNvCxnSpPr>
          <p:nvPr/>
        </p:nvCxnSpPr>
        <p:spPr>
          <a:xfrm flipV="1">
            <a:off x="7841612" y="4781954"/>
            <a:ext cx="360000" cy="312"/>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143" name="グループ化 142">
            <a:extLst>
              <a:ext uri="{FF2B5EF4-FFF2-40B4-BE49-F238E27FC236}">
                <a16:creationId xmlns:a16="http://schemas.microsoft.com/office/drawing/2014/main" id="{4E2A7723-94B1-480A-B2B6-BB42BC1113F2}"/>
              </a:ext>
            </a:extLst>
          </p:cNvPr>
          <p:cNvGrpSpPr/>
          <p:nvPr/>
        </p:nvGrpSpPr>
        <p:grpSpPr>
          <a:xfrm>
            <a:off x="7347277" y="5927293"/>
            <a:ext cx="254269" cy="450827"/>
            <a:chOff x="2515451" y="5897715"/>
            <a:chExt cx="254269" cy="450827"/>
          </a:xfrm>
        </p:grpSpPr>
        <p:sp>
          <p:nvSpPr>
            <p:cNvPr id="144" name="Freeform 266">
              <a:extLst>
                <a:ext uri="{FF2B5EF4-FFF2-40B4-BE49-F238E27FC236}">
                  <a16:creationId xmlns:a16="http://schemas.microsoft.com/office/drawing/2014/main" id="{9196A421-83F3-4B91-ACEA-19592B31A6E9}"/>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45" name="正方形/長方形 36">
              <a:extLst>
                <a:ext uri="{FF2B5EF4-FFF2-40B4-BE49-F238E27FC236}">
                  <a16:creationId xmlns:a16="http://schemas.microsoft.com/office/drawing/2014/main" id="{2D6371DD-4C59-402C-87F1-E3E920334195}"/>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46" name="正方形/長方形 145">
            <a:extLst>
              <a:ext uri="{FF2B5EF4-FFF2-40B4-BE49-F238E27FC236}">
                <a16:creationId xmlns:a16="http://schemas.microsoft.com/office/drawing/2014/main" id="{9DB7C977-003C-432D-9E5C-B381FF317BA3}"/>
              </a:ext>
            </a:extLst>
          </p:cNvPr>
          <p:cNvSpPr/>
          <p:nvPr/>
        </p:nvSpPr>
        <p:spPr>
          <a:xfrm>
            <a:off x="7402411" y="6299712"/>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147" name="直線矢印コネクタ 146">
            <a:extLst>
              <a:ext uri="{FF2B5EF4-FFF2-40B4-BE49-F238E27FC236}">
                <a16:creationId xmlns:a16="http://schemas.microsoft.com/office/drawing/2014/main" id="{96CDC73A-6C3B-4DCF-891D-BF3C37E26319}"/>
              </a:ext>
            </a:extLst>
          </p:cNvPr>
          <p:cNvCxnSpPr>
            <a:cxnSpLocks/>
            <a:stCxn id="145" idx="0"/>
            <a:endCxn id="131" idx="2"/>
          </p:cNvCxnSpPr>
          <p:nvPr/>
        </p:nvCxnSpPr>
        <p:spPr>
          <a:xfrm flipV="1">
            <a:off x="7474412" y="5005466"/>
            <a:ext cx="1" cy="925630"/>
          </a:xfrm>
          <a:prstGeom prst="straightConnector1">
            <a:avLst/>
          </a:prstGeom>
          <a:noFill/>
          <a:ln w="6350" cap="flat" cmpd="sng" algn="ctr">
            <a:solidFill>
              <a:sysClr val="window" lastClr="FFFFFF">
                <a:lumMod val="65000"/>
              </a:sysClr>
            </a:solidFill>
            <a:prstDash val="dash"/>
            <a:miter lim="800000"/>
            <a:tailEnd type="triangle"/>
          </a:ln>
          <a:effectLst/>
        </p:spPr>
      </p:cxnSp>
      <p:sp>
        <p:nvSpPr>
          <p:cNvPr id="47" name="テキスト ボックス 46">
            <a:extLst>
              <a:ext uri="{FF2B5EF4-FFF2-40B4-BE49-F238E27FC236}">
                <a16:creationId xmlns:a16="http://schemas.microsoft.com/office/drawing/2014/main" id="{FE54FB8B-1C3C-40BA-B840-58A8D51529E3}"/>
              </a:ext>
            </a:extLst>
          </p:cNvPr>
          <p:cNvSpPr txBox="1"/>
          <p:nvPr/>
        </p:nvSpPr>
        <p:spPr>
          <a:xfrm>
            <a:off x="6394702" y="2516178"/>
            <a:ext cx="2779071" cy="230832"/>
          </a:xfrm>
          <a:prstGeom prst="rect">
            <a:avLst/>
          </a:prstGeom>
          <a:noFill/>
        </p:spPr>
        <p:txBody>
          <a:bodyPr wrap="square" rtlCol="0">
            <a:spAutoFit/>
          </a:bodyPr>
          <a:lstStyle/>
          <a:p>
            <a:r>
              <a:rPr lang="en-US" altLang="ja-JP" sz="900" dirty="0">
                <a:latin typeface="Meiryo UI" panose="020B0604030504040204" pitchFamily="50" charset="-128"/>
                <a:ea typeface="Meiryo UI" panose="020B0604030504040204" pitchFamily="50" charset="-128"/>
              </a:rPr>
              <a:t>※1 (DIS002)</a:t>
            </a:r>
            <a:r>
              <a:rPr lang="ja-JP" altLang="en-US" sz="900" dirty="0">
                <a:latin typeface="Meiryo UI" panose="020B0604030504040204" pitchFamily="50" charset="-128"/>
                <a:ea typeface="Meiryo UI" panose="020B0604030504040204" pitchFamily="50" charset="-128"/>
                <a:cs typeface="Arial" panose="020B0604020202020204" pitchFamily="34" charset="0"/>
              </a:rPr>
              <a:t>積立金確認と同画面</a:t>
            </a:r>
            <a:endParaRPr lang="en-US" altLang="ja-JP" sz="900" dirty="0">
              <a:latin typeface="Meiryo UI" panose="020B0604030504040204" pitchFamily="50" charset="-128"/>
              <a:ea typeface="Meiryo UI" panose="020B0604030504040204" pitchFamily="50" charset="-128"/>
            </a:endParaRPr>
          </a:p>
        </p:txBody>
      </p:sp>
      <p:sp>
        <p:nvSpPr>
          <p:cNvPr id="48" name="テキスト ボックス 47">
            <a:extLst>
              <a:ext uri="{FF2B5EF4-FFF2-40B4-BE49-F238E27FC236}">
                <a16:creationId xmlns:a16="http://schemas.microsoft.com/office/drawing/2014/main" id="{CFC78B5B-9E75-4707-9D6D-971D44FEF6D3}"/>
              </a:ext>
            </a:extLst>
          </p:cNvPr>
          <p:cNvSpPr txBox="1"/>
          <p:nvPr/>
        </p:nvSpPr>
        <p:spPr>
          <a:xfrm>
            <a:off x="2096297" y="2516178"/>
            <a:ext cx="2779071" cy="230832"/>
          </a:xfrm>
          <a:prstGeom prst="rect">
            <a:avLst/>
          </a:prstGeom>
          <a:noFill/>
        </p:spPr>
        <p:txBody>
          <a:bodyPr wrap="square" rtlCol="0">
            <a:spAutoFit/>
          </a:bodyPr>
          <a:lstStyle/>
          <a:p>
            <a:r>
              <a:rPr lang="en-US" altLang="ja-JP" sz="900" dirty="0">
                <a:latin typeface="Meiryo UI" panose="020B0604030504040204" pitchFamily="50" charset="-128"/>
                <a:ea typeface="Meiryo UI" panose="020B0604030504040204" pitchFamily="50" charset="-128"/>
              </a:rPr>
              <a:t>※1 (DIS002)</a:t>
            </a:r>
            <a:r>
              <a:rPr lang="ja-JP" altLang="en-US" sz="900" dirty="0">
                <a:latin typeface="Meiryo UI" panose="020B0604030504040204" pitchFamily="50" charset="-128"/>
                <a:ea typeface="Meiryo UI" panose="020B0604030504040204" pitchFamily="50" charset="-128"/>
                <a:cs typeface="Arial" panose="020B0604020202020204" pitchFamily="34" charset="0"/>
              </a:rPr>
              <a:t>積立金確認と同画面</a:t>
            </a:r>
            <a:endParaRPr lang="en-US" altLang="ja-JP" sz="900" dirty="0">
              <a:latin typeface="Meiryo UI" panose="020B0604030504040204" pitchFamily="50" charset="-128"/>
              <a:ea typeface="Meiryo UI" panose="020B0604030504040204" pitchFamily="50" charset="-128"/>
            </a:endParaRPr>
          </a:p>
        </p:txBody>
      </p:sp>
      <p:sp>
        <p:nvSpPr>
          <p:cNvPr id="51" name="ドーナツ 24">
            <a:extLst>
              <a:ext uri="{FF2B5EF4-FFF2-40B4-BE49-F238E27FC236}">
                <a16:creationId xmlns:a16="http://schemas.microsoft.com/office/drawing/2014/main" id="{D44F5007-3310-4B37-A372-09A9BE5E235D}"/>
              </a:ext>
            </a:extLst>
          </p:cNvPr>
          <p:cNvSpPr/>
          <p:nvPr/>
        </p:nvSpPr>
        <p:spPr bwMode="auto">
          <a:xfrm>
            <a:off x="1955340" y="3052101"/>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START</a:t>
            </a:r>
            <a:endParaRPr kumimoji="0" lang="ja-JP" altLang="en-US" sz="700" kern="0" dirty="0">
              <a:latin typeface="Meiryo UI"/>
              <a:ea typeface="Meiryo UI"/>
              <a:cs typeface="Tahoma" pitchFamily="34" charset="0"/>
            </a:endParaRPr>
          </a:p>
        </p:txBody>
      </p:sp>
      <p:cxnSp>
        <p:nvCxnSpPr>
          <p:cNvPr id="52" name="直線矢印コネクタ 51">
            <a:extLst>
              <a:ext uri="{FF2B5EF4-FFF2-40B4-BE49-F238E27FC236}">
                <a16:creationId xmlns:a16="http://schemas.microsoft.com/office/drawing/2014/main" id="{E43998D4-6D80-46AC-8741-269A7C7A8633}"/>
              </a:ext>
            </a:extLst>
          </p:cNvPr>
          <p:cNvCxnSpPr>
            <a:cxnSpLocks/>
            <a:stCxn id="51" idx="6"/>
            <a:endCxn id="57" idx="1"/>
          </p:cNvCxnSpPr>
          <p:nvPr/>
        </p:nvCxnSpPr>
        <p:spPr>
          <a:xfrm>
            <a:off x="2344071" y="3235389"/>
            <a:ext cx="360000" cy="312"/>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53" name="グループ化 52">
            <a:extLst>
              <a:ext uri="{FF2B5EF4-FFF2-40B4-BE49-F238E27FC236}">
                <a16:creationId xmlns:a16="http://schemas.microsoft.com/office/drawing/2014/main" id="{CDF29784-F19D-487E-B7E4-116872B6902B}"/>
              </a:ext>
            </a:extLst>
          </p:cNvPr>
          <p:cNvGrpSpPr/>
          <p:nvPr/>
        </p:nvGrpSpPr>
        <p:grpSpPr>
          <a:xfrm>
            <a:off x="2685819" y="2846362"/>
            <a:ext cx="734400" cy="612539"/>
            <a:chOff x="3766830" y="2375928"/>
            <a:chExt cx="734400" cy="612539"/>
          </a:xfrm>
        </p:grpSpPr>
        <p:sp>
          <p:nvSpPr>
            <p:cNvPr id="54" name="テキスト ボックス 53">
              <a:extLst>
                <a:ext uri="{FF2B5EF4-FFF2-40B4-BE49-F238E27FC236}">
                  <a16:creationId xmlns:a16="http://schemas.microsoft.com/office/drawing/2014/main" id="{BEC100D2-8D6B-4F2C-98F2-30B16C99F586}"/>
                </a:ext>
              </a:extLst>
            </p:cNvPr>
            <p:cNvSpPr txBox="1"/>
            <p:nvPr/>
          </p:nvSpPr>
          <p:spPr>
            <a:xfrm>
              <a:off x="3766830" y="2375928"/>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01</a:t>
              </a:r>
              <a:endParaRPr lang="ja-JP" altLang="en-US" sz="800" dirty="0">
                <a:latin typeface="Meiryo UI" panose="020B0604030504040204" pitchFamily="50" charset="-128"/>
                <a:ea typeface="Meiryo UI" panose="020B0604030504040204" pitchFamily="50" charset="-128"/>
              </a:endParaRPr>
            </a:p>
          </p:txBody>
        </p:sp>
        <p:sp>
          <p:nvSpPr>
            <p:cNvPr id="55" name="正方形/長方形 54">
              <a:extLst>
                <a:ext uri="{FF2B5EF4-FFF2-40B4-BE49-F238E27FC236}">
                  <a16:creationId xmlns:a16="http://schemas.microsoft.com/office/drawing/2014/main" id="{20D6BF1C-3F9E-4BE6-A455-53A49347FF8D}"/>
                </a:ext>
              </a:extLst>
            </p:cNvPr>
            <p:cNvSpPr/>
            <p:nvPr/>
          </p:nvSpPr>
          <p:spPr>
            <a:xfrm>
              <a:off x="3766830" y="2755793"/>
              <a:ext cx="328175" cy="232674"/>
            </a:xfrm>
            <a:prstGeom prst="rect">
              <a:avLst/>
            </a:prstGeom>
            <a:noFill/>
            <a:ln w="19050" cap="flat" cmpd="sng" algn="ctr">
              <a:noFill/>
              <a:prstDash val="solid"/>
              <a:miter lim="800000"/>
            </a:ln>
            <a:effectLst/>
          </p:spPr>
          <p:txBody>
            <a:bodyPr wrap="none" lIns="0" tIns="36000" rIns="0" bIns="36000" rtlCol="0" anchor="ctr"/>
            <a:lstStyle/>
            <a:p>
              <a:pPr algn="ctr"/>
              <a:endParaRPr kumimoji="0" lang="en-US" sz="800" kern="0" dirty="0">
                <a:latin typeface="Meiryo UI"/>
                <a:ea typeface="Meiryo UI"/>
                <a:cs typeface="Arial" pitchFamily="34" charset="0"/>
              </a:endParaRPr>
            </a:p>
          </p:txBody>
        </p:sp>
        <p:sp>
          <p:nvSpPr>
            <p:cNvPr id="56" name="正方形/長方形 55">
              <a:extLst>
                <a:ext uri="{FF2B5EF4-FFF2-40B4-BE49-F238E27FC236}">
                  <a16:creationId xmlns:a16="http://schemas.microsoft.com/office/drawing/2014/main" id="{75A4FBDE-1ED6-4216-BCEF-BB49C302F356}"/>
                </a:ext>
              </a:extLst>
            </p:cNvPr>
            <p:cNvSpPr/>
            <p:nvPr/>
          </p:nvSpPr>
          <p:spPr>
            <a:xfrm>
              <a:off x="3766830" y="2540413"/>
              <a:ext cx="328175" cy="232674"/>
            </a:xfrm>
            <a:prstGeom prst="rect">
              <a:avLst/>
            </a:prstGeom>
            <a:noFill/>
            <a:ln w="19050" cap="flat" cmpd="sng" algn="ctr">
              <a:noFill/>
              <a:prstDash val="solid"/>
              <a:miter lim="800000"/>
            </a:ln>
            <a:effectLst/>
          </p:spPr>
          <p:txBody>
            <a:bodyPr wrap="none" lIns="0" tIns="36000" rIns="0" bIns="36000" rtlCol="0" anchor="ctr"/>
            <a:lstStyle/>
            <a:p>
              <a:pPr algn="ctr"/>
              <a:endParaRPr kumimoji="0" lang="en-US" sz="800" kern="0" dirty="0">
                <a:latin typeface="Meiryo UI"/>
                <a:ea typeface="Meiryo UI"/>
                <a:cs typeface="Arial" pitchFamily="34" charset="0"/>
              </a:endParaRPr>
            </a:p>
          </p:txBody>
        </p:sp>
        <p:sp>
          <p:nvSpPr>
            <p:cNvPr id="57" name="正方形/長方形 56">
              <a:extLst>
                <a:ext uri="{FF2B5EF4-FFF2-40B4-BE49-F238E27FC236}">
                  <a16:creationId xmlns:a16="http://schemas.microsoft.com/office/drawing/2014/main" id="{4999BEB9-BDCF-4937-8AC8-6876700B0792}"/>
                </a:ext>
              </a:extLst>
            </p:cNvPr>
            <p:cNvSpPr/>
            <p:nvPr/>
          </p:nvSpPr>
          <p:spPr>
            <a:xfrm>
              <a:off x="3766830" y="2542067"/>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交付金算定</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結果確認</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a:t>
              </a:r>
              <a:r>
                <a:rPr kumimoji="0" lang="en-US" altLang="ja-JP" sz="800" kern="0" dirty="0">
                  <a:latin typeface="Meiryo UI" panose="020B0604030504040204" pitchFamily="50" charset="-128"/>
                  <a:ea typeface="Meiryo UI" panose="020B0604030504040204" pitchFamily="50" charset="-128"/>
                  <a:cs typeface="Arial" pitchFamily="34" charset="0"/>
                </a:rPr>
                <a:t>※1</a:t>
              </a:r>
              <a:r>
                <a:rPr kumimoji="0" lang="ja-JP" altLang="en-US" sz="800" kern="0" dirty="0">
                  <a:latin typeface="Meiryo UI" panose="020B0604030504040204" pitchFamily="50" charset="-128"/>
                  <a:ea typeface="Meiryo UI" panose="020B0604030504040204" pitchFamily="50" charset="-128"/>
                  <a:cs typeface="Arial" pitchFamily="34" charset="0"/>
                </a:rPr>
                <a:t>）</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grpSp>
      <p:sp>
        <p:nvSpPr>
          <p:cNvPr id="58" name="ドーナツ 24">
            <a:extLst>
              <a:ext uri="{FF2B5EF4-FFF2-40B4-BE49-F238E27FC236}">
                <a16:creationId xmlns:a16="http://schemas.microsoft.com/office/drawing/2014/main" id="{34DDFC3E-BCB9-4100-A7FF-70259E7F3E82}"/>
              </a:ext>
            </a:extLst>
          </p:cNvPr>
          <p:cNvSpPr/>
          <p:nvPr/>
        </p:nvSpPr>
        <p:spPr bwMode="auto">
          <a:xfrm>
            <a:off x="3767924" y="3052101"/>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END</a:t>
            </a:r>
          </a:p>
        </p:txBody>
      </p:sp>
      <p:cxnSp>
        <p:nvCxnSpPr>
          <p:cNvPr id="59" name="直線矢印コネクタ 58">
            <a:extLst>
              <a:ext uri="{FF2B5EF4-FFF2-40B4-BE49-F238E27FC236}">
                <a16:creationId xmlns:a16="http://schemas.microsoft.com/office/drawing/2014/main" id="{D8F1A17A-0366-42FE-BDF9-61E9B042E0C7}"/>
              </a:ext>
            </a:extLst>
          </p:cNvPr>
          <p:cNvCxnSpPr>
            <a:cxnSpLocks/>
            <a:stCxn id="57" idx="3"/>
            <a:endCxn id="58" idx="2"/>
          </p:cNvCxnSpPr>
          <p:nvPr/>
        </p:nvCxnSpPr>
        <p:spPr>
          <a:xfrm flipV="1">
            <a:off x="3420218" y="3235389"/>
            <a:ext cx="360000" cy="312"/>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60" name="グループ化 59">
            <a:extLst>
              <a:ext uri="{FF2B5EF4-FFF2-40B4-BE49-F238E27FC236}">
                <a16:creationId xmlns:a16="http://schemas.microsoft.com/office/drawing/2014/main" id="{15CBB75D-BBEE-41A7-A896-7798BAA47731}"/>
              </a:ext>
            </a:extLst>
          </p:cNvPr>
          <p:cNvGrpSpPr/>
          <p:nvPr/>
        </p:nvGrpSpPr>
        <p:grpSpPr>
          <a:xfrm>
            <a:off x="2934987" y="5910986"/>
            <a:ext cx="254269" cy="450827"/>
            <a:chOff x="2515451" y="5897715"/>
            <a:chExt cx="254269" cy="450827"/>
          </a:xfrm>
        </p:grpSpPr>
        <p:sp>
          <p:nvSpPr>
            <p:cNvPr id="61" name="Freeform 266">
              <a:extLst>
                <a:ext uri="{FF2B5EF4-FFF2-40B4-BE49-F238E27FC236}">
                  <a16:creationId xmlns:a16="http://schemas.microsoft.com/office/drawing/2014/main" id="{5A5F1755-5224-45FE-B307-124ED951FECB}"/>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62" name="正方形/長方形 36">
              <a:extLst>
                <a:ext uri="{FF2B5EF4-FFF2-40B4-BE49-F238E27FC236}">
                  <a16:creationId xmlns:a16="http://schemas.microsoft.com/office/drawing/2014/main" id="{684DEB38-AAB0-44A3-874C-EB5E15EDC02B}"/>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63" name="正方形/長方形 62">
            <a:extLst>
              <a:ext uri="{FF2B5EF4-FFF2-40B4-BE49-F238E27FC236}">
                <a16:creationId xmlns:a16="http://schemas.microsoft.com/office/drawing/2014/main" id="{7D402132-E8F1-4528-A7AF-AA54D15744E4}"/>
              </a:ext>
            </a:extLst>
          </p:cNvPr>
          <p:cNvSpPr/>
          <p:nvPr/>
        </p:nvSpPr>
        <p:spPr>
          <a:xfrm>
            <a:off x="2990121" y="6283405"/>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64" name="直線矢印コネクタ 63">
            <a:extLst>
              <a:ext uri="{FF2B5EF4-FFF2-40B4-BE49-F238E27FC236}">
                <a16:creationId xmlns:a16="http://schemas.microsoft.com/office/drawing/2014/main" id="{ACE50844-41D1-494B-90C7-C889E07566A7}"/>
              </a:ext>
            </a:extLst>
          </p:cNvPr>
          <p:cNvCxnSpPr>
            <a:cxnSpLocks/>
            <a:stCxn id="62" idx="0"/>
            <a:endCxn id="57" idx="2"/>
          </p:cNvCxnSpPr>
          <p:nvPr/>
        </p:nvCxnSpPr>
        <p:spPr>
          <a:xfrm flipH="1" flipV="1">
            <a:off x="3053019" y="3458901"/>
            <a:ext cx="9103" cy="2455888"/>
          </a:xfrm>
          <a:prstGeom prst="straightConnector1">
            <a:avLst/>
          </a:prstGeom>
          <a:noFill/>
          <a:ln w="6350" cap="flat" cmpd="sng" algn="ctr">
            <a:solidFill>
              <a:sysClr val="window" lastClr="FFFFFF">
                <a:lumMod val="65000"/>
              </a:sysClr>
            </a:solidFill>
            <a:prstDash val="dash"/>
            <a:miter lim="800000"/>
            <a:tailEnd type="triangle"/>
          </a:ln>
          <a:effectLst/>
        </p:spPr>
      </p:cxnSp>
    </p:spTree>
    <p:extLst>
      <p:ext uri="{BB962C8B-B14F-4D97-AF65-F5344CB8AC3E}">
        <p14:creationId xmlns:p14="http://schemas.microsoft.com/office/powerpoint/2010/main" val="3286868325"/>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正方形/長方形 6">
            <a:extLst>
              <a:ext uri="{FF2B5EF4-FFF2-40B4-BE49-F238E27FC236}">
                <a16:creationId xmlns:a16="http://schemas.microsoft.com/office/drawing/2014/main" id="{D10AF816-6D8A-4DF9-A224-F370A0CC01D7}"/>
              </a:ext>
            </a:extLst>
          </p:cNvPr>
          <p:cNvSpPr/>
          <p:nvPr/>
        </p:nvSpPr>
        <p:spPr>
          <a:xfrm>
            <a:off x="1324103" y="2363771"/>
            <a:ext cx="7257795" cy="1065229"/>
          </a:xfrm>
          <a:prstGeom prst="rect">
            <a:avLst/>
          </a:prstGeom>
          <a:ln/>
        </p:spPr>
        <p:style>
          <a:lnRef idx="2">
            <a:schemeClr val="dk1"/>
          </a:lnRef>
          <a:fillRef idx="1">
            <a:schemeClr val="lt1"/>
          </a:fillRef>
          <a:effectRef idx="0">
            <a:schemeClr val="dk1"/>
          </a:effectRef>
          <a:fontRef idx="minor">
            <a:schemeClr val="dk1"/>
          </a:fontRef>
        </p:style>
        <p:txBody>
          <a:bodyPr wrap="none" lIns="0" tIns="36000" rIns="0" bIns="36000" rtlCol="0" anchor="ctr"/>
          <a:lstStyle/>
          <a:p>
            <a:pPr algn="ctr"/>
            <a:r>
              <a:rPr kumimoji="0" lang="ja-JP" altLang="en-US" sz="2400" kern="0" dirty="0">
                <a:solidFill>
                  <a:prstClr val="black"/>
                </a:solidFill>
                <a:latin typeface="Meiryo UI"/>
                <a:ea typeface="Meiryo UI"/>
                <a:cs typeface="Arial" pitchFamily="34" charset="0"/>
              </a:rPr>
              <a:t>第３章　廃棄等費用積立</a:t>
            </a:r>
          </a:p>
        </p:txBody>
      </p:sp>
      <p:sp>
        <p:nvSpPr>
          <p:cNvPr id="9" name="テキスト ボックス 8">
            <a:extLst>
              <a:ext uri="{FF2B5EF4-FFF2-40B4-BE49-F238E27FC236}">
                <a16:creationId xmlns:a16="http://schemas.microsoft.com/office/drawing/2014/main" id="{048FCC9B-079C-4BBE-BA8B-39F2DA31D999}"/>
              </a:ext>
            </a:extLst>
          </p:cNvPr>
          <p:cNvSpPr txBox="1"/>
          <p:nvPr/>
        </p:nvSpPr>
        <p:spPr>
          <a:xfrm>
            <a:off x="5374534" y="6534927"/>
            <a:ext cx="4480666" cy="246221"/>
          </a:xfrm>
          <a:prstGeom prst="rect">
            <a:avLst/>
          </a:prstGeom>
          <a:noFill/>
        </p:spPr>
        <p:txBody>
          <a:bodyPr wrap="square" rtlCol="0">
            <a:spAutoFit/>
          </a:bodyPr>
          <a:lstStyle/>
          <a:p>
            <a:r>
              <a:rPr lang="en-US" altLang="ja-JP" sz="1000" dirty="0">
                <a:latin typeface="Meiryo UI" panose="020B0604030504040204" pitchFamily="50" charset="-128"/>
                <a:ea typeface="Meiryo UI" panose="020B0604030504040204" pitchFamily="50" charset="-128"/>
              </a:rPr>
              <a:t>※1 </a:t>
            </a:r>
            <a:r>
              <a:rPr lang="ja-JP" altLang="en-US" sz="1000" dirty="0">
                <a:latin typeface="Meiryo UI" panose="020B0604030504040204" pitchFamily="50" charset="-128"/>
                <a:ea typeface="Meiryo UI" panose="020B0604030504040204" pitchFamily="50" charset="-128"/>
              </a:rPr>
              <a:t>本資料で言及する</a:t>
            </a:r>
            <a:r>
              <a:rPr lang="en-US" altLang="ja-JP" sz="1000" dirty="0">
                <a:latin typeface="Meiryo UI" panose="020B0604030504040204" pitchFamily="50" charset="-128"/>
                <a:ea typeface="Meiryo UI" panose="020B0604030504040204" pitchFamily="50" charset="-128"/>
              </a:rPr>
              <a:t>”</a:t>
            </a:r>
            <a:r>
              <a:rPr lang="ja-JP" altLang="en-US" sz="1000" dirty="0">
                <a:latin typeface="Meiryo UI" panose="020B0604030504040204" pitchFamily="50" charset="-128"/>
                <a:ea typeface="Meiryo UI" panose="020B0604030504040204" pitchFamily="50" charset="-128"/>
              </a:rPr>
              <a:t>積立金</a:t>
            </a:r>
            <a:r>
              <a:rPr lang="en-US" altLang="ja-JP" sz="1000" dirty="0">
                <a:latin typeface="Meiryo UI" panose="020B0604030504040204" pitchFamily="50" charset="-128"/>
                <a:ea typeface="Meiryo UI" panose="020B0604030504040204" pitchFamily="50" charset="-128"/>
              </a:rPr>
              <a:t>”</a:t>
            </a:r>
            <a:r>
              <a:rPr lang="ja-JP" altLang="en-US" sz="1000" dirty="0">
                <a:latin typeface="Meiryo UI" panose="020B0604030504040204" pitchFamily="50" charset="-128"/>
                <a:ea typeface="Meiryo UI" panose="020B0604030504040204" pitchFamily="50" charset="-128"/>
              </a:rPr>
              <a:t>は、特段の記載がない限り</a:t>
            </a:r>
            <a:r>
              <a:rPr lang="en-US" altLang="ja-JP" sz="1000" dirty="0">
                <a:latin typeface="Meiryo UI" panose="020B0604030504040204" pitchFamily="50" charset="-128"/>
                <a:ea typeface="Meiryo UI" panose="020B0604030504040204" pitchFamily="50" charset="-128"/>
              </a:rPr>
              <a:t>”</a:t>
            </a:r>
            <a:r>
              <a:rPr lang="ja-JP" altLang="en-US" sz="1000" dirty="0">
                <a:latin typeface="Meiryo UI" panose="020B0604030504040204" pitchFamily="50" charset="-128"/>
                <a:ea typeface="Meiryo UI" panose="020B0604030504040204" pitchFamily="50" charset="-128"/>
              </a:rPr>
              <a:t>外部積立金</a:t>
            </a:r>
            <a:r>
              <a:rPr lang="en-US" altLang="ja-JP" sz="1000" dirty="0">
                <a:latin typeface="Meiryo UI" panose="020B0604030504040204" pitchFamily="50" charset="-128"/>
                <a:ea typeface="Meiryo UI" panose="020B0604030504040204" pitchFamily="50" charset="-128"/>
              </a:rPr>
              <a:t>”</a:t>
            </a:r>
            <a:r>
              <a:rPr lang="ja-JP" altLang="en-US" sz="1000" dirty="0">
                <a:latin typeface="Meiryo UI" panose="020B0604030504040204" pitchFamily="50" charset="-128"/>
                <a:ea typeface="Meiryo UI" panose="020B0604030504040204" pitchFamily="50" charset="-128"/>
              </a:rPr>
              <a:t>を指す。</a:t>
            </a:r>
            <a:endParaRPr lang="en-US" altLang="ja-JP" sz="1000" dirty="0">
              <a:latin typeface="Meiryo UI" panose="020B0604030504040204" pitchFamily="50" charset="-128"/>
              <a:ea typeface="Meiryo UI" panose="020B0604030504040204" pitchFamily="50" charset="-128"/>
            </a:endParaRPr>
          </a:p>
        </p:txBody>
      </p:sp>
      <p:graphicFrame>
        <p:nvGraphicFramePr>
          <p:cNvPr id="5" name="表 2">
            <a:extLst>
              <a:ext uri="{FF2B5EF4-FFF2-40B4-BE49-F238E27FC236}">
                <a16:creationId xmlns:a16="http://schemas.microsoft.com/office/drawing/2014/main" id="{EFCDFB41-010B-4CC0-887D-FE568F819B77}"/>
              </a:ext>
            </a:extLst>
          </p:cNvPr>
          <p:cNvGraphicFramePr>
            <a:graphicFrameLocks noGrp="1"/>
          </p:cNvGraphicFramePr>
          <p:nvPr>
            <p:extLst>
              <p:ext uri="{D42A27DB-BD31-4B8C-83A1-F6EECF244321}">
                <p14:modId xmlns:p14="http://schemas.microsoft.com/office/powerpoint/2010/main" val="560452784"/>
              </p:ext>
            </p:extLst>
          </p:nvPr>
        </p:nvGraphicFramePr>
        <p:xfrm>
          <a:off x="2556955" y="3661928"/>
          <a:ext cx="4792091" cy="2736240"/>
        </p:xfrm>
        <a:graphic>
          <a:graphicData uri="http://schemas.openxmlformats.org/drawingml/2006/table">
            <a:tbl>
              <a:tblPr firstRow="1" bandRow="1">
                <a:tableStyleId>{2D5ABB26-0587-4C30-8999-92F81FD0307C}</a:tableStyleId>
              </a:tblPr>
              <a:tblGrid>
                <a:gridCol w="950483">
                  <a:extLst>
                    <a:ext uri="{9D8B030D-6E8A-4147-A177-3AD203B41FA5}">
                      <a16:colId xmlns:a16="http://schemas.microsoft.com/office/drawing/2014/main" val="888853896"/>
                    </a:ext>
                  </a:extLst>
                </a:gridCol>
                <a:gridCol w="2114868">
                  <a:extLst>
                    <a:ext uri="{9D8B030D-6E8A-4147-A177-3AD203B41FA5}">
                      <a16:colId xmlns:a16="http://schemas.microsoft.com/office/drawing/2014/main" val="358073148"/>
                    </a:ext>
                  </a:extLst>
                </a:gridCol>
                <a:gridCol w="863370">
                  <a:extLst>
                    <a:ext uri="{9D8B030D-6E8A-4147-A177-3AD203B41FA5}">
                      <a16:colId xmlns:a16="http://schemas.microsoft.com/office/drawing/2014/main" val="2725923629"/>
                    </a:ext>
                  </a:extLst>
                </a:gridCol>
                <a:gridCol w="863370">
                  <a:extLst>
                    <a:ext uri="{9D8B030D-6E8A-4147-A177-3AD203B41FA5}">
                      <a16:colId xmlns:a16="http://schemas.microsoft.com/office/drawing/2014/main" val="2171459410"/>
                    </a:ext>
                  </a:extLst>
                </a:gridCol>
              </a:tblGrid>
              <a:tr h="249069">
                <a:tc gridSpan="2">
                  <a:txBody>
                    <a:bodyPr/>
                    <a:lstStyle/>
                    <a:p>
                      <a:pPr algn="ctr"/>
                      <a:r>
                        <a:rPr kumimoji="1" lang="ja-JP" altLang="en-US" sz="1200" dirty="0">
                          <a:latin typeface="Meiryo UI" panose="020B0604030504040204" pitchFamily="50" charset="-128"/>
                          <a:ea typeface="Meiryo UI" panose="020B0604030504040204" pitchFamily="50" charset="-128"/>
                        </a:rPr>
                        <a:t>業務</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1200" b="0" dirty="0">
                          <a:latin typeface="Meiryo UI" panose="020B0604030504040204" pitchFamily="50" charset="-128"/>
                          <a:ea typeface="Meiryo UI" panose="020B0604030504040204" pitchFamily="50" charset="-128"/>
                        </a:rPr>
                        <a:t>業務</a:t>
                      </a:r>
                      <a:endParaRPr kumimoji="1" lang="en-US" altLang="ja-JP" sz="1200" b="0" dirty="0">
                        <a:latin typeface="Meiryo UI" panose="020B0604030504040204" pitchFamily="50" charset="-128"/>
                        <a:ea typeface="Meiryo UI" panose="020B0604030504040204" pitchFamily="50" charset="-128"/>
                      </a:endParaRPr>
                    </a:p>
                    <a:p>
                      <a:pPr algn="ctr"/>
                      <a:r>
                        <a:rPr kumimoji="1" lang="ja-JP" altLang="en-US" sz="1200" b="0" dirty="0">
                          <a:latin typeface="Meiryo UI" panose="020B0604030504040204" pitchFamily="50" charset="-128"/>
                          <a:ea typeface="Meiryo UI" panose="020B0604030504040204" pitchFamily="50" charset="-128"/>
                        </a:rPr>
                        <a:t>タイミング</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1200" b="0" dirty="0">
                          <a:latin typeface="Meiryo UI" panose="020B0604030504040204" pitchFamily="50" charset="-128"/>
                          <a:ea typeface="Meiryo UI" panose="020B0604030504040204" pitchFamily="50" charset="-128"/>
                        </a:rPr>
                        <a:t>業務</a:t>
                      </a:r>
                      <a:br>
                        <a:rPr kumimoji="1" lang="en-US" altLang="ja-JP" sz="1200" b="0" dirty="0">
                          <a:latin typeface="Meiryo UI" panose="020B0604030504040204" pitchFamily="50" charset="-128"/>
                          <a:ea typeface="Meiryo UI" panose="020B0604030504040204" pitchFamily="50" charset="-128"/>
                        </a:rPr>
                      </a:br>
                      <a:r>
                        <a:rPr kumimoji="1" lang="ja-JP" altLang="en-US" sz="1200" b="0" dirty="0">
                          <a:latin typeface="Meiryo UI" panose="020B0604030504040204" pitchFamily="50" charset="-128"/>
                          <a:ea typeface="Meiryo UI" panose="020B0604030504040204" pitchFamily="50" charset="-128"/>
                        </a:rPr>
                        <a:t>コード</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782928316"/>
                  </a:ext>
                </a:extLst>
              </a:tr>
              <a:tr h="288400">
                <a:tc rowSpan="3">
                  <a:txBody>
                    <a:bodyPr/>
                    <a:lstStyle/>
                    <a:p>
                      <a:pPr algn="ctr"/>
                      <a:r>
                        <a:rPr kumimoji="1" lang="ja-JP" altLang="en-US" sz="1200" b="0" kern="1200" dirty="0">
                          <a:solidFill>
                            <a:schemeClr val="tx1"/>
                          </a:solidFill>
                          <a:latin typeface="Meiryo UI" panose="020B0604030504040204" pitchFamily="50" charset="-128"/>
                          <a:ea typeface="Meiryo UI" panose="020B0604030504040204" pitchFamily="50" charset="-128"/>
                          <a:cs typeface="+mn-cs"/>
                        </a:rPr>
                        <a:t>廃棄等費用積立</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zh-TW" sz="1200" b="0" dirty="0">
                          <a:solidFill>
                            <a:schemeClr val="tx1"/>
                          </a:solidFill>
                          <a:latin typeface="Meiryo UI" panose="020B0604030504040204" pitchFamily="50" charset="-128"/>
                          <a:ea typeface="Meiryo UI" panose="020B0604030504040204" pitchFamily="50" charset="-128"/>
                        </a:rPr>
                        <a:t>(FIP) </a:t>
                      </a:r>
                      <a:r>
                        <a:rPr kumimoji="1" lang="zh-TW" altLang="en-US" sz="1200" b="0" dirty="0">
                          <a:solidFill>
                            <a:schemeClr val="tx1"/>
                          </a:solidFill>
                          <a:latin typeface="Meiryo UI" panose="020B0604030504040204" pitchFamily="50" charset="-128"/>
                          <a:ea typeface="Meiryo UI" panose="020B0604030504040204" pitchFamily="50" charset="-128"/>
                        </a:rPr>
                        <a:t>積立金</a:t>
                      </a:r>
                      <a:r>
                        <a:rPr kumimoji="1" lang="en-US" altLang="ja-JP" sz="1200" b="0" baseline="30000" dirty="0">
                          <a:solidFill>
                            <a:schemeClr val="tx1"/>
                          </a:solidFill>
                          <a:latin typeface="Meiryo UI" panose="020B0604030504040204" pitchFamily="50" charset="-128"/>
                          <a:ea typeface="Meiryo UI" panose="020B0604030504040204" pitchFamily="50" charset="-128"/>
                        </a:rPr>
                        <a:t>※1 </a:t>
                      </a:r>
                      <a:r>
                        <a:rPr kumimoji="1" lang="zh-TW" altLang="en-US" sz="1200" b="0" dirty="0">
                          <a:solidFill>
                            <a:schemeClr val="tx1"/>
                          </a:solidFill>
                          <a:latin typeface="Meiryo UI" panose="020B0604030504040204" pitchFamily="50" charset="-128"/>
                          <a:ea typeface="Meiryo UI" panose="020B0604030504040204" pitchFamily="50" charset="-128"/>
                        </a:rPr>
                        <a:t>算定</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rPr>
                        <a:t>月次</a:t>
                      </a:r>
                      <a:endParaRPr kumimoji="1" lang="en-US" altLang="ja-JP" sz="12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solidFill>
                            <a:schemeClr val="tx1"/>
                          </a:solidFill>
                          <a:latin typeface="Meiryo UI" panose="020B0604030504040204" pitchFamily="50" charset="-128"/>
                          <a:ea typeface="Meiryo UI" panose="020B0604030504040204" pitchFamily="50" charset="-128"/>
                        </a:rPr>
                        <a:t>DIS001</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88531786"/>
                  </a:ext>
                </a:extLst>
              </a:tr>
              <a:tr h="144200">
                <a:tc vMerge="1">
                  <a:txBody>
                    <a:bodyPr/>
                    <a:lstStyle/>
                    <a:p>
                      <a:endParaRPr kumimoji="1" lang="ja-JP" altLang="en-US"/>
                    </a:p>
                  </a:txBody>
                  <a:tcPr>
                    <a:lnL w="9525"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kern="1200" dirty="0">
                          <a:solidFill>
                            <a:schemeClr val="tx1"/>
                          </a:solidFill>
                          <a:latin typeface="Meiryo UI" panose="020B0604030504040204" pitchFamily="50" charset="-128"/>
                          <a:ea typeface="Meiryo UI" panose="020B0604030504040204" pitchFamily="50" charset="-128"/>
                          <a:cs typeface="+mn-cs"/>
                        </a:rPr>
                        <a:t>(FIT) </a:t>
                      </a:r>
                      <a:r>
                        <a:rPr kumimoji="1" lang="ja-JP" altLang="en-US" sz="1200" b="0" kern="1200" dirty="0">
                          <a:solidFill>
                            <a:schemeClr val="tx1"/>
                          </a:solidFill>
                          <a:latin typeface="Meiryo UI" panose="020B0604030504040204" pitchFamily="50" charset="-128"/>
                          <a:ea typeface="Meiryo UI" panose="020B0604030504040204" pitchFamily="50" charset="-128"/>
                          <a:cs typeface="+mn-cs"/>
                        </a:rPr>
                        <a:t>買取実績・</a:t>
                      </a:r>
                      <a:r>
                        <a:rPr kumimoji="1" lang="zh-TW" altLang="en-US" sz="1200" b="0" kern="1200" dirty="0">
                          <a:solidFill>
                            <a:schemeClr val="tx1"/>
                          </a:solidFill>
                          <a:latin typeface="Meiryo UI" panose="020B0604030504040204" pitchFamily="50" charset="-128"/>
                          <a:ea typeface="Meiryo UI" panose="020B0604030504040204" pitchFamily="50" charset="-128"/>
                          <a:cs typeface="+mn-cs"/>
                        </a:rPr>
                        <a:t>積立金</a:t>
                      </a:r>
                      <a:r>
                        <a:rPr kumimoji="1" lang="ja-JP" altLang="en-US" sz="1200" b="0" kern="1200" dirty="0">
                          <a:solidFill>
                            <a:schemeClr val="tx1"/>
                          </a:solidFill>
                          <a:latin typeface="Meiryo UI" panose="020B0604030504040204" pitchFamily="50" charset="-128"/>
                          <a:ea typeface="Meiryo UI" panose="020B0604030504040204" pitchFamily="50" charset="-128"/>
                          <a:cs typeface="+mn-cs"/>
                        </a:rPr>
                        <a:t>登録</a:t>
                      </a:r>
                      <a:endParaRPr kumimoji="1" lang="zh-TW" altLang="en-US" sz="1200" b="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solidFill>
                            <a:schemeClr val="tx1"/>
                          </a:solidFill>
                          <a:latin typeface="Meiryo UI" panose="020B0604030504040204" pitchFamily="50" charset="-128"/>
                          <a:ea typeface="Meiryo UI" panose="020B0604030504040204" pitchFamily="50" charset="-128"/>
                        </a:rPr>
                        <a:t>月次</a:t>
                      </a:r>
                      <a:endParaRPr kumimoji="1" lang="en-US" altLang="ja-JP" sz="1200" b="0"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solidFill>
                            <a:schemeClr val="tx1"/>
                          </a:solidFill>
                          <a:latin typeface="Meiryo UI" panose="020B0604030504040204" pitchFamily="50" charset="-128"/>
                          <a:ea typeface="Meiryo UI" panose="020B0604030504040204" pitchFamily="50" charset="-128"/>
                        </a:rPr>
                        <a:t>DIS002</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04163607"/>
                  </a:ext>
                </a:extLst>
              </a:tr>
              <a:tr h="144200">
                <a:tc vMerge="1">
                  <a:txBody>
                    <a:bodyPr/>
                    <a:lstStyle/>
                    <a:p>
                      <a:endParaRPr kumimoji="1" lang="ja-JP" altLang="en-US"/>
                    </a:p>
                  </a:txBody>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solidFill>
                            <a:schemeClr val="tx1"/>
                          </a:solidFill>
                          <a:latin typeface="Meiryo UI" panose="020B0604030504040204" pitchFamily="50" charset="-128"/>
                          <a:ea typeface="Meiryo UI" panose="020B0604030504040204" pitchFamily="50" charset="-128"/>
                        </a:rPr>
                        <a:t>積立金額確認</a:t>
                      </a:r>
                      <a:endParaRPr kumimoji="1" lang="zh-TW" altLang="en-US" sz="1200" b="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rPr>
                        <a:t>随時</a:t>
                      </a:r>
                      <a:endParaRPr kumimoji="1" lang="en-US" altLang="ja-JP" sz="12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solidFill>
                            <a:schemeClr val="tx1"/>
                          </a:solidFill>
                          <a:latin typeface="Meiryo UI" panose="020B0604030504040204" pitchFamily="50" charset="-128"/>
                          <a:ea typeface="Meiryo UI" panose="020B0604030504040204" pitchFamily="50" charset="-128"/>
                        </a:rPr>
                        <a:t>DIS003</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153633961"/>
                  </a:ext>
                </a:extLst>
              </a:tr>
              <a:tr h="288400">
                <a:tc rowSpan="4">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kern="1200" dirty="0">
                          <a:solidFill>
                            <a:schemeClr val="tx1"/>
                          </a:solidFill>
                          <a:latin typeface="Meiryo UI" panose="020B0604030504040204" pitchFamily="50" charset="-128"/>
                          <a:ea typeface="Meiryo UI" panose="020B0604030504040204" pitchFamily="50" charset="-128"/>
                          <a:cs typeface="+mn-cs"/>
                        </a:rPr>
                        <a:t>廃棄等費用取戻し</a:t>
                      </a:r>
                      <a:endParaRPr kumimoji="1" lang="en-US" altLang="ja-JP" sz="1200" b="0" kern="1200" dirty="0">
                        <a:solidFill>
                          <a:schemeClr val="tx1"/>
                        </a:solidFill>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indent="0" algn="l">
                        <a:buFont typeface="Arial" panose="020B0604020202020204" pitchFamily="34" charset="0"/>
                        <a:buNone/>
                      </a:pPr>
                      <a:r>
                        <a:rPr kumimoji="1" lang="ja-JP" altLang="en-US" sz="1200" b="0" dirty="0">
                          <a:solidFill>
                            <a:schemeClr val="tx1"/>
                          </a:solidFill>
                          <a:latin typeface="Meiryo UI" panose="020B0604030504040204" pitchFamily="50" charset="-128"/>
                          <a:ea typeface="Meiryo UI" panose="020B0604030504040204" pitchFamily="50" charset="-128"/>
                        </a:rPr>
                        <a:t>積立金取戻し申請・審査</a:t>
                      </a:r>
                      <a:endParaRPr kumimoji="1" lang="en-US" altLang="ja-JP" sz="1200" b="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rPr>
                        <a:t>随時</a:t>
                      </a:r>
                      <a:endParaRPr kumimoji="1" lang="en-US" altLang="ja-JP" sz="12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indent="0" algn="ctr">
                        <a:buFont typeface="Arial" panose="020B0604020202020204" pitchFamily="34" charset="0"/>
                        <a:buNone/>
                      </a:pPr>
                      <a:r>
                        <a:rPr kumimoji="1" lang="en-US" altLang="ja-JP" sz="1200" b="0" dirty="0">
                          <a:solidFill>
                            <a:schemeClr val="tx1"/>
                          </a:solidFill>
                          <a:latin typeface="Meiryo UI" panose="020B0604030504040204" pitchFamily="50" charset="-128"/>
                          <a:ea typeface="Meiryo UI" panose="020B0604030504040204" pitchFamily="50" charset="-128"/>
                        </a:rPr>
                        <a:t>DIS100</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426066447"/>
                  </a:ext>
                </a:extLst>
              </a:tr>
              <a:tr h="288400">
                <a:tc vMerge="1">
                  <a:txBody>
                    <a:bodyPr/>
                    <a:lstStyle/>
                    <a:p>
                      <a:endParaRPr kumimoji="1" lang="ja-JP" altLang="en-US"/>
                    </a:p>
                  </a:txBody>
                  <a:tcPr>
                    <a:lnL w="9525"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indent="0" algn="l">
                        <a:buFont typeface="Arial" panose="020B0604020202020204" pitchFamily="34" charset="0"/>
                        <a:buNone/>
                      </a:pPr>
                      <a:r>
                        <a:rPr kumimoji="1" lang="ja-JP" altLang="en-US" sz="1200" b="0" dirty="0">
                          <a:solidFill>
                            <a:schemeClr val="tx1"/>
                          </a:solidFill>
                          <a:latin typeface="Meiryo UI" panose="020B0604030504040204" pitchFamily="50" charset="-128"/>
                          <a:ea typeface="Meiryo UI" panose="020B0604030504040204" pitchFamily="50" charset="-128"/>
                        </a:rPr>
                        <a:t>工事完了登録</a:t>
                      </a:r>
                      <a:endParaRPr kumimoji="1" lang="en-US" altLang="ja-JP" sz="1200" b="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rPr>
                        <a:t>随時</a:t>
                      </a:r>
                      <a:endParaRPr kumimoji="1" lang="en-US" altLang="ja-JP" sz="12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indent="0" algn="ctr">
                        <a:buFont typeface="Arial" panose="020B0604020202020204" pitchFamily="34" charset="0"/>
                        <a:buNone/>
                      </a:pPr>
                      <a:r>
                        <a:rPr kumimoji="1" lang="en-US" altLang="ja-JP" sz="12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rPr>
                        <a:t>DIS101</a:t>
                      </a:r>
                      <a:endParaRPr kumimoji="1" lang="en-US" altLang="ja-JP" sz="1200" b="0"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519897942"/>
                  </a:ext>
                </a:extLst>
              </a:tr>
              <a:tr h="288400">
                <a:tc vMerge="1">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kern="1200" dirty="0">
                        <a:solidFill>
                          <a:schemeClr val="tx1"/>
                        </a:solidFill>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indent="0" algn="l">
                        <a:buFont typeface="Arial" panose="020B0604020202020204" pitchFamily="34" charset="0"/>
                        <a:buNone/>
                      </a:pPr>
                      <a:r>
                        <a:rPr kumimoji="1" lang="ja-JP" altLang="en-US" sz="1200" b="0" dirty="0">
                          <a:solidFill>
                            <a:schemeClr val="tx1"/>
                          </a:solidFill>
                          <a:latin typeface="Meiryo UI" panose="020B0604030504040204" pitchFamily="50" charset="-128"/>
                          <a:ea typeface="Meiryo UI" panose="020B0604030504040204" pitchFamily="50" charset="-128"/>
                        </a:rPr>
                        <a:t>工事完了未登録対応</a:t>
                      </a:r>
                      <a:endParaRPr kumimoji="1" lang="en-US" altLang="ja-JP" sz="1200" b="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rPr>
                        <a:t>随時</a:t>
                      </a:r>
                      <a:endParaRPr kumimoji="1" lang="en-US" altLang="ja-JP" sz="12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indent="0" algn="ctr">
                        <a:buFont typeface="Arial" panose="020B0604020202020204" pitchFamily="34" charset="0"/>
                        <a:buNone/>
                      </a:pPr>
                      <a:r>
                        <a:rPr kumimoji="1" lang="en-US" altLang="ja-JP" sz="1200" b="0" dirty="0">
                          <a:solidFill>
                            <a:schemeClr val="tx1"/>
                          </a:solidFill>
                          <a:latin typeface="Meiryo UI" panose="020B0604030504040204" pitchFamily="50" charset="-128"/>
                          <a:ea typeface="Meiryo UI" panose="020B0604030504040204" pitchFamily="50" charset="-128"/>
                        </a:rPr>
                        <a:t>DIS102</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1267397"/>
                  </a:ext>
                </a:extLst>
              </a:tr>
              <a:tr h="288400">
                <a:tc vMerge="1">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kern="1200" dirty="0">
                        <a:solidFill>
                          <a:schemeClr val="tx1"/>
                        </a:solidFill>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indent="0" algn="l">
                        <a:buFont typeface="Arial" panose="020B0604020202020204" pitchFamily="34" charset="0"/>
                        <a:buNone/>
                      </a:pPr>
                      <a:r>
                        <a:rPr kumimoji="1" lang="ja-JP" altLang="en-US" sz="1200" b="0" dirty="0">
                          <a:solidFill>
                            <a:schemeClr val="tx1"/>
                          </a:solidFill>
                          <a:latin typeface="Meiryo UI" panose="020B0604030504040204" pitchFamily="50" charset="-128"/>
                          <a:ea typeface="Meiryo UI" panose="020B0604030504040204" pitchFamily="50" charset="-128"/>
                        </a:rPr>
                        <a:t>取戻し積立金差額積立</a:t>
                      </a:r>
                      <a:endParaRPr kumimoji="1" lang="en-US" altLang="ja-JP" sz="1200" b="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rPr>
                        <a:t>随時</a:t>
                      </a:r>
                      <a:endParaRPr kumimoji="1" lang="en-US" altLang="ja-JP" sz="12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indent="0" algn="ctr">
                        <a:buFont typeface="Arial" panose="020B0604020202020204" pitchFamily="34" charset="0"/>
                        <a:buNone/>
                      </a:pPr>
                      <a:r>
                        <a:rPr kumimoji="1" lang="en-US" altLang="ja-JP" sz="1200" b="0" dirty="0">
                          <a:solidFill>
                            <a:schemeClr val="tx1"/>
                          </a:solidFill>
                          <a:latin typeface="Meiryo UI" panose="020B0604030504040204" pitchFamily="50" charset="-128"/>
                          <a:ea typeface="Meiryo UI" panose="020B0604030504040204" pitchFamily="50" charset="-128"/>
                        </a:rPr>
                        <a:t>DIS103</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541972228"/>
                  </a:ext>
                </a:extLst>
              </a:tr>
              <a:tr h="288400">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solidFill>
                            <a:schemeClr val="tx1"/>
                          </a:solidFill>
                          <a:latin typeface="Meiryo UI" panose="020B0604030504040204" pitchFamily="50" charset="-128"/>
                          <a:ea typeface="Meiryo UI" panose="020B0604030504040204" pitchFamily="50" charset="-128"/>
                        </a:rPr>
                        <a:t> </a:t>
                      </a:r>
                      <a:r>
                        <a:rPr kumimoji="1" lang="zh-TW" altLang="en-US" sz="1200" b="0" dirty="0">
                          <a:solidFill>
                            <a:schemeClr val="tx1"/>
                          </a:solidFill>
                          <a:latin typeface="Meiryo UI" panose="020B0604030504040204" pitchFamily="50" charset="-128"/>
                          <a:ea typeface="Meiryo UI" panose="020B0604030504040204" pitchFamily="50" charset="-128"/>
                        </a:rPr>
                        <a:t>積立区分変更時対応</a:t>
                      </a:r>
                      <a:endParaRPr kumimoji="1" lang="en-US" altLang="ja-JP" sz="1200" b="0" dirty="0">
                        <a:solidFill>
                          <a:schemeClr val="tx1"/>
                        </a:solidFill>
                        <a:latin typeface="Meiryo UI" panose="020B0604030504040204" pitchFamily="50" charset="-128"/>
                        <a:ea typeface="Meiryo UI" panose="020B0604030504040204" pitchFamily="50" charset="-128"/>
                      </a:endParaRPr>
                    </a:p>
                  </a:txBody>
                  <a:tcPr marL="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indent="0" algn="l">
                        <a:buFont typeface="Arial" panose="020B0604020202020204" pitchFamily="34" charset="0"/>
                        <a:buNone/>
                      </a:pPr>
                      <a:endParaRPr kumimoji="1" lang="en-US" altLang="ja-JP" sz="1200" b="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rPr>
                        <a:t>月次</a:t>
                      </a:r>
                      <a:endParaRPr kumimoji="1" lang="en-US" altLang="ja-JP" sz="12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indent="0" algn="ctr">
                        <a:buFont typeface="Arial" panose="020B0604020202020204" pitchFamily="34" charset="0"/>
                        <a:buNone/>
                      </a:pPr>
                      <a:r>
                        <a:rPr kumimoji="1" lang="en-US" altLang="ja-JP" sz="1200" b="0" dirty="0">
                          <a:solidFill>
                            <a:schemeClr val="tx1"/>
                          </a:solidFill>
                          <a:latin typeface="Meiryo UI" panose="020B0604030504040204" pitchFamily="50" charset="-128"/>
                          <a:ea typeface="Meiryo UI" panose="020B0604030504040204" pitchFamily="50" charset="-128"/>
                        </a:rPr>
                        <a:t>DIS200</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445251022"/>
                  </a:ext>
                </a:extLst>
              </a:tr>
            </a:tbl>
          </a:graphicData>
        </a:graphic>
      </p:graphicFrame>
    </p:spTree>
    <p:extLst>
      <p:ext uri="{BB962C8B-B14F-4D97-AF65-F5344CB8AC3E}">
        <p14:creationId xmlns:p14="http://schemas.microsoft.com/office/powerpoint/2010/main" val="3341154011"/>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1" name="表 2">
            <a:extLst>
              <a:ext uri="{FF2B5EF4-FFF2-40B4-BE49-F238E27FC236}">
                <a16:creationId xmlns:a16="http://schemas.microsoft.com/office/drawing/2014/main" id="{17C02CE9-845B-43E6-862F-756208C2EAA2}"/>
              </a:ext>
            </a:extLst>
          </p:cNvPr>
          <p:cNvGraphicFramePr>
            <a:graphicFrameLocks noGrp="1"/>
          </p:cNvGraphicFramePr>
          <p:nvPr>
            <p:extLst>
              <p:ext uri="{D42A27DB-BD31-4B8C-83A1-F6EECF244321}">
                <p14:modId xmlns:p14="http://schemas.microsoft.com/office/powerpoint/2010/main" val="264432337"/>
              </p:ext>
            </p:extLst>
          </p:nvPr>
        </p:nvGraphicFramePr>
        <p:xfrm>
          <a:off x="113432" y="1087822"/>
          <a:ext cx="9695037" cy="5622079"/>
        </p:xfrm>
        <a:graphic>
          <a:graphicData uri="http://schemas.openxmlformats.org/drawingml/2006/table">
            <a:tbl>
              <a:tblPr firstRow="1" bandRow="1">
                <a:tableStyleId>{2D5ABB26-0587-4C30-8999-92F81FD0307C}</a:tableStyleId>
              </a:tblPr>
              <a:tblGrid>
                <a:gridCol w="374526">
                  <a:extLst>
                    <a:ext uri="{9D8B030D-6E8A-4147-A177-3AD203B41FA5}">
                      <a16:colId xmlns:a16="http://schemas.microsoft.com/office/drawing/2014/main" val="358073148"/>
                    </a:ext>
                  </a:extLst>
                </a:gridCol>
                <a:gridCol w="705835">
                  <a:extLst>
                    <a:ext uri="{9D8B030D-6E8A-4147-A177-3AD203B41FA5}">
                      <a16:colId xmlns:a16="http://schemas.microsoft.com/office/drawing/2014/main" val="3311309282"/>
                    </a:ext>
                  </a:extLst>
                </a:gridCol>
                <a:gridCol w="6885097">
                  <a:extLst>
                    <a:ext uri="{9D8B030D-6E8A-4147-A177-3AD203B41FA5}">
                      <a16:colId xmlns:a16="http://schemas.microsoft.com/office/drawing/2014/main" val="1235158156"/>
                    </a:ext>
                  </a:extLst>
                </a:gridCol>
                <a:gridCol w="970486">
                  <a:extLst>
                    <a:ext uri="{9D8B030D-6E8A-4147-A177-3AD203B41FA5}">
                      <a16:colId xmlns:a16="http://schemas.microsoft.com/office/drawing/2014/main" val="256449129"/>
                    </a:ext>
                  </a:extLst>
                </a:gridCol>
                <a:gridCol w="759093">
                  <a:extLst>
                    <a:ext uri="{9D8B030D-6E8A-4147-A177-3AD203B41FA5}">
                      <a16:colId xmlns:a16="http://schemas.microsoft.com/office/drawing/2014/main" val="869005639"/>
                    </a:ext>
                  </a:extLst>
                </a:gridCol>
              </a:tblGrid>
              <a:tr h="289106">
                <a:tc gridSpan="2">
                  <a:txBody>
                    <a:bodyPr/>
                    <a:lstStyle/>
                    <a:p>
                      <a:pPr algn="l"/>
                      <a:r>
                        <a:rPr kumimoji="1" lang="ja-JP" altLang="en-US" sz="1200" b="0" dirty="0">
                          <a:latin typeface="Meiryo UI" panose="020B0604030504040204" pitchFamily="50" charset="-128"/>
                          <a:ea typeface="Meiryo UI" panose="020B0604030504040204" pitchFamily="50" charset="-128"/>
                        </a:rPr>
                        <a:t>業務</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1200" b="0" dirty="0">
                          <a:latin typeface="Arial" panose="020B0604020202020204" pitchFamily="34" charset="0"/>
                          <a:ea typeface="Meiryo UI" panose="020B0604030504040204" pitchFamily="50" charset="-128"/>
                          <a:cs typeface="Arial" panose="020B0604020202020204" pitchFamily="34" charset="0"/>
                        </a:rPr>
                        <a:t>廃棄等費用積立 </a:t>
                      </a:r>
                      <a:r>
                        <a:rPr kumimoji="1" lang="en-US" altLang="zh-TW" sz="1200" b="0" dirty="0">
                          <a:latin typeface="Arial" panose="020B0604020202020204" pitchFamily="34" charset="0"/>
                          <a:ea typeface="Meiryo UI" panose="020B0604030504040204" pitchFamily="50" charset="-128"/>
                          <a:cs typeface="Arial" panose="020B0604020202020204" pitchFamily="34" charset="0"/>
                        </a:rPr>
                        <a:t>– (FIP) </a:t>
                      </a:r>
                      <a:r>
                        <a:rPr kumimoji="1" lang="zh-TW" altLang="en-US" sz="1200" b="0" dirty="0">
                          <a:solidFill>
                            <a:schemeClr val="tx1"/>
                          </a:solidFill>
                          <a:latin typeface="Arial" panose="020B0604020202020204" pitchFamily="34" charset="0"/>
                          <a:ea typeface="Meiryo UI" panose="020B0604030504040204" pitchFamily="50" charset="-128"/>
                          <a:cs typeface="Arial" panose="020B0604020202020204" pitchFamily="34" charset="0"/>
                        </a:rPr>
                        <a:t>積立金算定</a:t>
                      </a:r>
                      <a:endParaRPr kumimoji="1" lang="ja-JP" altLang="en-US" sz="1200" b="0"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1200" b="0" dirty="0">
                          <a:latin typeface="Meiryo UI" panose="020B0604030504040204" pitchFamily="50" charset="-128"/>
                          <a:ea typeface="Meiryo UI" panose="020B0604030504040204" pitchFamily="50" charset="-128"/>
                        </a:rPr>
                        <a:t>業務コード</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200" b="0" dirty="0">
                          <a:latin typeface="Meiryo UI" panose="020B0604030504040204" pitchFamily="50" charset="-128"/>
                          <a:ea typeface="Meiryo UI" panose="020B0604030504040204" pitchFamily="50" charset="-128"/>
                        </a:rPr>
                        <a:t>DIS001</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289106">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業務内容</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広域機関が認定設備の</a:t>
                      </a:r>
                      <a:r>
                        <a:rPr kumimoji="1" lang="zh-TW" altLang="en-US" sz="1200" b="0" dirty="0">
                          <a:latin typeface="Meiryo UI" panose="020B0604030504040204" pitchFamily="50" charset="-128"/>
                          <a:ea typeface="Meiryo UI" panose="020B0604030504040204" pitchFamily="50" charset="-128"/>
                        </a:rPr>
                        <a:t>廃棄等費用積立</a:t>
                      </a:r>
                      <a:r>
                        <a:rPr kumimoji="1" lang="ja-JP" altLang="en-US" sz="1200" b="0" dirty="0">
                          <a:latin typeface="Meiryo UI" panose="020B0604030504040204" pitchFamily="50" charset="-128"/>
                          <a:ea typeface="Meiryo UI" panose="020B0604030504040204" pitchFamily="50" charset="-128"/>
                        </a:rPr>
                        <a:t>金を算定する。</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868788017"/>
                  </a:ext>
                </a:extLst>
              </a:tr>
              <a:tr h="289106">
                <a:tc gridSpan="2">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業務タイミング</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3">
                  <a:txBody>
                    <a:bodyPr/>
                    <a:lstStyle/>
                    <a:p>
                      <a:pPr marL="0" indent="0" algn="l">
                        <a:buFont typeface="Arial" panose="020B0604020202020204" pitchFamily="34" charset="0"/>
                        <a:buNone/>
                      </a:pPr>
                      <a:r>
                        <a:rPr kumimoji="1" lang="ja-JP" altLang="en-US" sz="1200" b="0" dirty="0">
                          <a:solidFill>
                            <a:schemeClr val="tx1"/>
                          </a:solidFill>
                          <a:latin typeface="Meiryo UI" panose="020B0604030504040204" pitchFamily="50" charset="-128"/>
                          <a:ea typeface="Meiryo UI" panose="020B0604030504040204" pitchFamily="50" charset="-128"/>
                        </a:rPr>
                        <a:t>月次</a:t>
                      </a:r>
                      <a:endParaRPr kumimoji="1" lang="en-US" altLang="ja-JP"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100085752"/>
                  </a:ext>
                </a:extLst>
              </a:tr>
              <a:tr h="289106">
                <a:tc gridSpan="2">
                  <a:txBody>
                    <a:bodyPr/>
                    <a:lstStyle/>
                    <a:p>
                      <a:pPr marL="0" indent="0" algn="l">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関連アクター</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747063371"/>
                  </a:ext>
                </a:extLst>
              </a:tr>
              <a:tr h="1280004">
                <a:tc rowSpan="2">
                  <a:txBody>
                    <a:bodyPr/>
                    <a:lstStyle/>
                    <a:p>
                      <a:pPr marL="0" indent="0" algn="ctr">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確認者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lumMod val="95000"/>
                      </a:schemeClr>
                    </a:solidFill>
                  </a:tcPr>
                </a:tc>
                <a:tc gridSpan="3">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2700" cap="flat" cmpd="sng" algn="ctr">
                      <a:solidFill>
                        <a:schemeClr val="bg1">
                          <a:lumMod val="85000"/>
                        </a:schemeClr>
                      </a:solidFill>
                      <a:prstDash val="dash"/>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776034627"/>
                  </a:ext>
                </a:extLst>
              </a:tr>
              <a:tr h="1684666">
                <a:tc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作業者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8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603231057"/>
                  </a:ext>
                </a:extLst>
              </a:tr>
              <a:tr h="1500985">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システム</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5629721"/>
                  </a:ext>
                </a:extLst>
              </a:tr>
            </a:tbl>
          </a:graphicData>
        </a:graphic>
      </p:graphicFrame>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ja-JP" altLang="en-US" dirty="0">
                <a:latin typeface="Meiryo UI" panose="020B0604030504040204" pitchFamily="50" charset="-128"/>
                <a:ea typeface="Meiryo UI" panose="020B0604030504040204" pitchFamily="50" charset="-128"/>
              </a:rPr>
              <a:t>業務フロー</a:t>
            </a:r>
            <a:br>
              <a:rPr lang="en-US" altLang="ja-JP" dirty="0">
                <a:latin typeface="Meiryo UI" panose="020B0604030504040204" pitchFamily="50" charset="-128"/>
                <a:ea typeface="Meiryo UI" panose="020B0604030504040204" pitchFamily="50" charset="-128"/>
              </a:rPr>
            </a:br>
            <a:r>
              <a:rPr lang="ja-JP" altLang="en-US" dirty="0">
                <a:latin typeface="Meiryo UI" panose="020B0604030504040204" pitchFamily="50" charset="-128"/>
                <a:ea typeface="Meiryo UI" panose="020B0604030504040204" pitchFamily="50" charset="-128"/>
              </a:rPr>
              <a:t>廃棄等費用積立</a:t>
            </a:r>
            <a:r>
              <a:rPr lang="zh-TW" altLang="en-US"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廃棄等費用積立 </a:t>
            </a:r>
            <a:r>
              <a:rPr lang="en-US" altLang="ja-JP" dirty="0">
                <a:latin typeface="Meiryo UI" panose="020B0604030504040204" pitchFamily="50" charset="-128"/>
                <a:ea typeface="Meiryo UI" panose="020B0604030504040204" pitchFamily="50" charset="-128"/>
              </a:rPr>
              <a:t>– (FIP) </a:t>
            </a:r>
            <a:r>
              <a:rPr lang="ja-JP" altLang="en-US" dirty="0">
                <a:latin typeface="Meiryo UI" panose="020B0604030504040204" pitchFamily="50" charset="-128"/>
                <a:ea typeface="Meiryo UI" panose="020B0604030504040204" pitchFamily="50" charset="-128"/>
                <a:cs typeface="Arial" panose="020B0604020202020204" pitchFamily="34" charset="0"/>
              </a:rPr>
              <a:t>積立金算定</a:t>
            </a:r>
            <a:endParaRPr kumimoji="1" lang="ja-JP" altLang="en-US" dirty="0">
              <a:latin typeface="Meiryo UI" panose="020B0604030504040204" pitchFamily="50" charset="-128"/>
              <a:ea typeface="Meiryo UI" panose="020B0604030504040204" pitchFamily="50" charset="-128"/>
            </a:endParaRPr>
          </a:p>
        </p:txBody>
      </p:sp>
      <p:cxnSp>
        <p:nvCxnSpPr>
          <p:cNvPr id="133" name="直線矢印コネクタ 132">
            <a:extLst>
              <a:ext uri="{FF2B5EF4-FFF2-40B4-BE49-F238E27FC236}">
                <a16:creationId xmlns:a16="http://schemas.microsoft.com/office/drawing/2014/main" id="{208A74ED-A6CC-427C-A329-D3728562BB02}"/>
              </a:ext>
            </a:extLst>
          </p:cNvPr>
          <p:cNvCxnSpPr>
            <a:cxnSpLocks/>
            <a:stCxn id="138" idx="3"/>
            <a:endCxn id="70" idx="1"/>
          </p:cNvCxnSpPr>
          <p:nvPr/>
        </p:nvCxnSpPr>
        <p:spPr>
          <a:xfrm>
            <a:off x="2451899" y="4472172"/>
            <a:ext cx="152401" cy="2382"/>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147" name="正方形/長方形 36">
            <a:extLst>
              <a:ext uri="{FF2B5EF4-FFF2-40B4-BE49-F238E27FC236}">
                <a16:creationId xmlns:a16="http://schemas.microsoft.com/office/drawing/2014/main" id="{516AFA50-C5AA-4358-BE74-94F44A3AB1BC}"/>
              </a:ext>
            </a:extLst>
          </p:cNvPr>
          <p:cNvSpPr/>
          <p:nvPr/>
        </p:nvSpPr>
        <p:spPr>
          <a:xfrm>
            <a:off x="2433477" y="5740337"/>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sp>
        <p:nvSpPr>
          <p:cNvPr id="181" name="正方形/長方形 180">
            <a:extLst>
              <a:ext uri="{FF2B5EF4-FFF2-40B4-BE49-F238E27FC236}">
                <a16:creationId xmlns:a16="http://schemas.microsoft.com/office/drawing/2014/main" id="{2C55D8F8-F40C-4F46-A8C4-DDC8E72B5055}"/>
              </a:ext>
            </a:extLst>
          </p:cNvPr>
          <p:cNvSpPr/>
          <p:nvPr/>
        </p:nvSpPr>
        <p:spPr>
          <a:xfrm>
            <a:off x="2701539" y="4160750"/>
            <a:ext cx="328175" cy="233183"/>
          </a:xfrm>
          <a:prstGeom prst="rect">
            <a:avLst/>
          </a:prstGeom>
          <a:noFill/>
          <a:ln w="19050" cap="flat" cmpd="sng" algn="ctr">
            <a:noFill/>
            <a:prstDash val="solid"/>
            <a:miter lim="800000"/>
          </a:ln>
          <a:effectLst/>
        </p:spPr>
        <p:txBody>
          <a:bodyPr wrap="none" lIns="0" tIns="36000" rIns="0" bIns="36000" rtlCol="0" anchor="ctr"/>
          <a:lstStyle/>
          <a:p>
            <a:pPr algn="ctr"/>
            <a:endParaRPr kumimoji="0" lang="en-US" sz="800" kern="0" dirty="0">
              <a:latin typeface="Meiryo UI"/>
              <a:ea typeface="Meiryo UI"/>
              <a:cs typeface="Arial" pitchFamily="34" charset="0"/>
            </a:endParaRPr>
          </a:p>
        </p:txBody>
      </p:sp>
      <p:sp>
        <p:nvSpPr>
          <p:cNvPr id="182" name="正方形/長方形 181">
            <a:extLst>
              <a:ext uri="{FF2B5EF4-FFF2-40B4-BE49-F238E27FC236}">
                <a16:creationId xmlns:a16="http://schemas.microsoft.com/office/drawing/2014/main" id="{5920AA38-0A38-45BD-8353-9374F326ECF8}"/>
              </a:ext>
            </a:extLst>
          </p:cNvPr>
          <p:cNvSpPr/>
          <p:nvPr/>
        </p:nvSpPr>
        <p:spPr>
          <a:xfrm>
            <a:off x="2592355" y="3944899"/>
            <a:ext cx="328175" cy="233183"/>
          </a:xfrm>
          <a:prstGeom prst="rect">
            <a:avLst/>
          </a:prstGeom>
          <a:noFill/>
          <a:ln w="19050" cap="flat" cmpd="sng" algn="ctr">
            <a:noFill/>
            <a:prstDash val="solid"/>
            <a:miter lim="800000"/>
          </a:ln>
          <a:effectLst/>
        </p:spPr>
        <p:txBody>
          <a:bodyPr wrap="none" lIns="0" tIns="36000" rIns="0" bIns="36000" rtlCol="0" anchor="ctr"/>
          <a:lstStyle/>
          <a:p>
            <a:pPr algn="ctr"/>
            <a:endParaRPr kumimoji="0" lang="en-US" sz="800" kern="0" dirty="0">
              <a:latin typeface="Meiryo UI"/>
              <a:ea typeface="Meiryo UI"/>
              <a:cs typeface="Arial" pitchFamily="34" charset="0"/>
            </a:endParaRPr>
          </a:p>
        </p:txBody>
      </p:sp>
      <p:grpSp>
        <p:nvGrpSpPr>
          <p:cNvPr id="85" name="グループ化 84">
            <a:extLst>
              <a:ext uri="{FF2B5EF4-FFF2-40B4-BE49-F238E27FC236}">
                <a16:creationId xmlns:a16="http://schemas.microsoft.com/office/drawing/2014/main" id="{FEEA12EC-07CB-4EBD-9522-452724EB2197}"/>
              </a:ext>
            </a:extLst>
          </p:cNvPr>
          <p:cNvGrpSpPr/>
          <p:nvPr/>
        </p:nvGrpSpPr>
        <p:grpSpPr>
          <a:xfrm>
            <a:off x="1957199" y="6052779"/>
            <a:ext cx="254269" cy="450827"/>
            <a:chOff x="2515451" y="5897715"/>
            <a:chExt cx="254269" cy="450827"/>
          </a:xfrm>
        </p:grpSpPr>
        <p:sp>
          <p:nvSpPr>
            <p:cNvPr id="86" name="Freeform 266">
              <a:extLst>
                <a:ext uri="{FF2B5EF4-FFF2-40B4-BE49-F238E27FC236}">
                  <a16:creationId xmlns:a16="http://schemas.microsoft.com/office/drawing/2014/main" id="{B21E1BBF-E280-4C4E-8211-F594A4426CA0}"/>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87" name="正方形/長方形 36">
              <a:extLst>
                <a:ext uri="{FF2B5EF4-FFF2-40B4-BE49-F238E27FC236}">
                  <a16:creationId xmlns:a16="http://schemas.microsoft.com/office/drawing/2014/main" id="{E13FB52D-21F4-4B9E-8C68-A30945FEAACF}"/>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48" name="正方形/長方形 147">
            <a:extLst>
              <a:ext uri="{FF2B5EF4-FFF2-40B4-BE49-F238E27FC236}">
                <a16:creationId xmlns:a16="http://schemas.microsoft.com/office/drawing/2014/main" id="{CEFF707D-F1D3-4527-95DA-01A38123B2F9}"/>
              </a:ext>
            </a:extLst>
          </p:cNvPr>
          <p:cNvSpPr/>
          <p:nvPr/>
        </p:nvSpPr>
        <p:spPr>
          <a:xfrm>
            <a:off x="2013286" y="6433728"/>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sp>
        <p:nvSpPr>
          <p:cNvPr id="122" name="ドーナツ 24">
            <a:extLst>
              <a:ext uri="{FF2B5EF4-FFF2-40B4-BE49-F238E27FC236}">
                <a16:creationId xmlns:a16="http://schemas.microsoft.com/office/drawing/2014/main" id="{C06166C4-301E-43EE-B826-50B6304518E5}"/>
              </a:ext>
            </a:extLst>
          </p:cNvPr>
          <p:cNvSpPr/>
          <p:nvPr/>
        </p:nvSpPr>
        <p:spPr bwMode="auto">
          <a:xfrm>
            <a:off x="1193206" y="4290036"/>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START</a:t>
            </a:r>
            <a:endParaRPr kumimoji="0" lang="ja-JP" altLang="en-US" sz="700" kern="0" dirty="0">
              <a:latin typeface="Meiryo UI"/>
              <a:ea typeface="Meiryo UI"/>
              <a:cs typeface="Tahoma" pitchFamily="34" charset="0"/>
            </a:endParaRPr>
          </a:p>
        </p:txBody>
      </p:sp>
      <p:cxnSp>
        <p:nvCxnSpPr>
          <p:cNvPr id="167" name="直線矢印コネクタ 166">
            <a:extLst>
              <a:ext uri="{FF2B5EF4-FFF2-40B4-BE49-F238E27FC236}">
                <a16:creationId xmlns:a16="http://schemas.microsoft.com/office/drawing/2014/main" id="{35271E8F-AA6E-4421-82A9-E2C191BB1942}"/>
              </a:ext>
            </a:extLst>
          </p:cNvPr>
          <p:cNvCxnSpPr>
            <a:cxnSpLocks/>
            <a:stCxn id="122" idx="6"/>
            <a:endCxn id="138" idx="1"/>
          </p:cNvCxnSpPr>
          <p:nvPr/>
        </p:nvCxnSpPr>
        <p:spPr>
          <a:xfrm flipV="1">
            <a:off x="1581937" y="4472172"/>
            <a:ext cx="135562" cy="1152"/>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142" name="直線矢印コネクタ 141">
            <a:extLst>
              <a:ext uri="{FF2B5EF4-FFF2-40B4-BE49-F238E27FC236}">
                <a16:creationId xmlns:a16="http://schemas.microsoft.com/office/drawing/2014/main" id="{E35D7C38-8C75-40BD-B250-53E9E9DD837B}"/>
              </a:ext>
            </a:extLst>
          </p:cNvPr>
          <p:cNvCxnSpPr>
            <a:cxnSpLocks/>
            <a:stCxn id="87" idx="0"/>
            <a:endCxn id="138" idx="2"/>
          </p:cNvCxnSpPr>
          <p:nvPr/>
        </p:nvCxnSpPr>
        <p:spPr>
          <a:xfrm flipV="1">
            <a:off x="2084334" y="4695372"/>
            <a:ext cx="365" cy="1361210"/>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91" name="グループ化 90">
            <a:extLst>
              <a:ext uri="{FF2B5EF4-FFF2-40B4-BE49-F238E27FC236}">
                <a16:creationId xmlns:a16="http://schemas.microsoft.com/office/drawing/2014/main" id="{29A76551-A1D4-4554-8282-00B451E64DD8}"/>
              </a:ext>
            </a:extLst>
          </p:cNvPr>
          <p:cNvGrpSpPr/>
          <p:nvPr/>
        </p:nvGrpSpPr>
        <p:grpSpPr>
          <a:xfrm>
            <a:off x="5989186" y="822685"/>
            <a:ext cx="3842712" cy="205890"/>
            <a:chOff x="6068600" y="822685"/>
            <a:chExt cx="3510050" cy="205890"/>
          </a:xfrm>
        </p:grpSpPr>
        <p:sp>
          <p:nvSpPr>
            <p:cNvPr id="92" name="正方形/長方形 91">
              <a:extLst>
                <a:ext uri="{FF2B5EF4-FFF2-40B4-BE49-F238E27FC236}">
                  <a16:creationId xmlns:a16="http://schemas.microsoft.com/office/drawing/2014/main" id="{FA050298-9B75-4701-8E79-1716901278C2}"/>
                </a:ext>
              </a:extLst>
            </p:cNvPr>
            <p:cNvSpPr/>
            <p:nvPr/>
          </p:nvSpPr>
          <p:spPr>
            <a:xfrm>
              <a:off x="6506504" y="822685"/>
              <a:ext cx="1254159"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再エネ業務統合システム</a:t>
              </a:r>
            </a:p>
          </p:txBody>
        </p:sp>
        <p:sp>
          <p:nvSpPr>
            <p:cNvPr id="99" name="正方形/長方形 98">
              <a:extLst>
                <a:ext uri="{FF2B5EF4-FFF2-40B4-BE49-F238E27FC236}">
                  <a16:creationId xmlns:a16="http://schemas.microsoft.com/office/drawing/2014/main" id="{1651186E-B4CF-42AE-AA34-8E73D8AB697A}"/>
                </a:ext>
              </a:extLst>
            </p:cNvPr>
            <p:cNvSpPr/>
            <p:nvPr/>
          </p:nvSpPr>
          <p:spPr>
            <a:xfrm>
              <a:off x="6369354" y="853531"/>
              <a:ext cx="166154" cy="132923"/>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107" name="正方形/長方形 106">
              <a:extLst>
                <a:ext uri="{FF2B5EF4-FFF2-40B4-BE49-F238E27FC236}">
                  <a16:creationId xmlns:a16="http://schemas.microsoft.com/office/drawing/2014/main" id="{7B147D3C-C930-434D-9667-2CA0D5CC1473}"/>
                </a:ext>
              </a:extLst>
            </p:cNvPr>
            <p:cNvSpPr/>
            <p:nvPr/>
          </p:nvSpPr>
          <p:spPr>
            <a:xfrm>
              <a:off x="7488525" y="853531"/>
              <a:ext cx="166154" cy="132923"/>
            </a:xfrm>
            <a:prstGeom prst="rect">
              <a:avLst/>
            </a:prstGeom>
            <a:noFill/>
            <a:ln w="38100" cap="flat" cmpd="thickThin"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121" name="正方形/長方形 120">
              <a:extLst>
                <a:ext uri="{FF2B5EF4-FFF2-40B4-BE49-F238E27FC236}">
                  <a16:creationId xmlns:a16="http://schemas.microsoft.com/office/drawing/2014/main" id="{69CCE634-9EAB-4F00-A1A3-94B355777D30}"/>
                </a:ext>
              </a:extLst>
            </p:cNvPr>
            <p:cNvSpPr/>
            <p:nvPr/>
          </p:nvSpPr>
          <p:spPr>
            <a:xfrm>
              <a:off x="7645826" y="822685"/>
              <a:ext cx="1125542"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zh-TW" altLang="en-US" sz="738" kern="0" dirty="0">
                  <a:latin typeface="Meiryo UI"/>
                  <a:ea typeface="Meiryo UI"/>
                  <a:cs typeface="Arial" pitchFamily="34" charset="0"/>
                </a:rPr>
                <a:t>業務詳細仕様</a:t>
              </a:r>
              <a:r>
                <a:rPr kumimoji="0" lang="ja-JP" altLang="en-US" sz="738" kern="0" dirty="0">
                  <a:latin typeface="Meiryo UI"/>
                  <a:ea typeface="Meiryo UI"/>
                  <a:cs typeface="Arial" pitchFamily="34" charset="0"/>
                </a:rPr>
                <a:t>の対象</a:t>
              </a:r>
            </a:p>
          </p:txBody>
        </p:sp>
        <p:sp>
          <p:nvSpPr>
            <p:cNvPr id="123" name="正方形/長方形 122">
              <a:extLst>
                <a:ext uri="{FF2B5EF4-FFF2-40B4-BE49-F238E27FC236}">
                  <a16:creationId xmlns:a16="http://schemas.microsoft.com/office/drawing/2014/main" id="{E23FCE1A-4170-4340-8DC9-E62675B9F188}"/>
                </a:ext>
              </a:extLst>
            </p:cNvPr>
            <p:cNvSpPr/>
            <p:nvPr/>
          </p:nvSpPr>
          <p:spPr>
            <a:xfrm>
              <a:off x="6068600" y="822685"/>
              <a:ext cx="299077" cy="198871"/>
            </a:xfrm>
            <a:prstGeom prst="rect">
              <a:avLst/>
            </a:prstGeom>
            <a:noFill/>
          </p:spPr>
          <p:txBody>
            <a:bodyPr wrap="none">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r>
                <a:rPr kumimoji="0" lang="ja-JP" altLang="en-US" sz="738" kern="0" dirty="0">
                  <a:latin typeface="Meiryo UI"/>
                  <a:ea typeface="Meiryo UI"/>
                  <a:cs typeface="Arial" pitchFamily="34" charset="0"/>
                </a:rPr>
                <a:t>凡例</a:t>
              </a:r>
            </a:p>
          </p:txBody>
        </p:sp>
        <p:sp>
          <p:nvSpPr>
            <p:cNvPr id="124" name="フローチャート: 定義済み処理 123">
              <a:extLst>
                <a:ext uri="{FF2B5EF4-FFF2-40B4-BE49-F238E27FC236}">
                  <a16:creationId xmlns:a16="http://schemas.microsoft.com/office/drawing/2014/main" id="{59F7979D-8D98-4A49-9FCD-0FBFE2F78FB2}"/>
                </a:ext>
              </a:extLst>
            </p:cNvPr>
            <p:cNvSpPr/>
            <p:nvPr/>
          </p:nvSpPr>
          <p:spPr>
            <a:xfrm>
              <a:off x="8579834" y="853531"/>
              <a:ext cx="237359" cy="144000"/>
            </a:xfrm>
            <a:prstGeom prst="flowChartPredefinedProcess">
              <a:avLst/>
            </a:prstGeom>
            <a:noFill/>
            <a:ln w="19050" cap="flat" cmpd="sng" algn="ctr">
              <a:solidFill>
                <a:sysClr val="window" lastClr="FFFFFF">
                  <a:lumMod val="65000"/>
                </a:sysClr>
              </a:solidFill>
              <a:prstDash val="solid"/>
              <a:miter lim="800000"/>
            </a:ln>
            <a:effectLst/>
          </p:spPr>
          <p:txBody>
            <a:bodyPr wrap="none" lIns="0" tIns="33231" rIns="0" bIns="33231" rtlCol="0" anchor="ctr"/>
            <a:lstStyle/>
            <a:p>
              <a:pPr algn="ctr"/>
              <a:endParaRPr kumimoji="0" lang="ja-JP" altLang="en-US" sz="800" kern="0" dirty="0">
                <a:latin typeface="Meiryo UI" panose="020B0604030504040204" pitchFamily="50" charset="-128"/>
                <a:ea typeface="Meiryo UI" panose="020B0604030504040204" pitchFamily="50" charset="-128"/>
                <a:cs typeface="Arial" pitchFamily="34" charset="0"/>
              </a:endParaRPr>
            </a:p>
          </p:txBody>
        </p:sp>
        <p:sp>
          <p:nvSpPr>
            <p:cNvPr id="125" name="正方形/長方形 124">
              <a:extLst>
                <a:ext uri="{FF2B5EF4-FFF2-40B4-BE49-F238E27FC236}">
                  <a16:creationId xmlns:a16="http://schemas.microsoft.com/office/drawing/2014/main" id="{8F9EF6FA-4792-43E1-893D-C626F89E11FF}"/>
                </a:ext>
              </a:extLst>
            </p:cNvPr>
            <p:cNvSpPr/>
            <p:nvPr/>
          </p:nvSpPr>
          <p:spPr>
            <a:xfrm>
              <a:off x="8795264" y="822685"/>
              <a:ext cx="783386"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他業務プロセス</a:t>
              </a:r>
            </a:p>
          </p:txBody>
        </p:sp>
      </p:grpSp>
      <p:grpSp>
        <p:nvGrpSpPr>
          <p:cNvPr id="137" name="グループ化 136">
            <a:extLst>
              <a:ext uri="{FF2B5EF4-FFF2-40B4-BE49-F238E27FC236}">
                <a16:creationId xmlns:a16="http://schemas.microsoft.com/office/drawing/2014/main" id="{B10B4307-F5B6-4602-ADA7-A10612AD01A0}"/>
              </a:ext>
            </a:extLst>
          </p:cNvPr>
          <p:cNvGrpSpPr/>
          <p:nvPr/>
        </p:nvGrpSpPr>
        <p:grpSpPr>
          <a:xfrm>
            <a:off x="1717499" y="4083145"/>
            <a:ext cx="734400" cy="612227"/>
            <a:chOff x="2491032" y="3449261"/>
            <a:chExt cx="734400" cy="612227"/>
          </a:xfrm>
        </p:grpSpPr>
        <p:sp>
          <p:nvSpPr>
            <p:cNvPr id="138" name="正方形/長方形 137">
              <a:extLst>
                <a:ext uri="{FF2B5EF4-FFF2-40B4-BE49-F238E27FC236}">
                  <a16:creationId xmlns:a16="http://schemas.microsoft.com/office/drawing/2014/main" id="{43EA225D-CCE7-4A60-938A-428DE1A43D0E}"/>
                </a:ext>
              </a:extLst>
            </p:cNvPr>
            <p:cNvSpPr/>
            <p:nvPr/>
          </p:nvSpPr>
          <p:spPr>
            <a:xfrm>
              <a:off x="2491032"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供給電力量</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の登録確認</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139" name="テキスト ボックス 138">
              <a:extLst>
                <a:ext uri="{FF2B5EF4-FFF2-40B4-BE49-F238E27FC236}">
                  <a16:creationId xmlns:a16="http://schemas.microsoft.com/office/drawing/2014/main" id="{5A863F61-55F6-4D68-AFF7-1222B4E12C73}"/>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01</a:t>
              </a:r>
              <a:endParaRPr lang="ja-JP" altLang="en-US" sz="800" dirty="0">
                <a:latin typeface="Meiryo UI" panose="020B0604030504040204" pitchFamily="50" charset="-128"/>
                <a:ea typeface="Meiryo UI" panose="020B0604030504040204" pitchFamily="50" charset="-128"/>
              </a:endParaRPr>
            </a:p>
          </p:txBody>
        </p:sp>
      </p:grpSp>
      <p:sp>
        <p:nvSpPr>
          <p:cNvPr id="70" name="ひし形 110">
            <a:extLst>
              <a:ext uri="{FF2B5EF4-FFF2-40B4-BE49-F238E27FC236}">
                <a16:creationId xmlns:a16="http://schemas.microsoft.com/office/drawing/2014/main" id="{00C938A2-ADA3-4092-89B0-AC3FFFA0D5D7}"/>
              </a:ext>
            </a:extLst>
          </p:cNvPr>
          <p:cNvSpPr>
            <a:spLocks/>
          </p:cNvSpPr>
          <p:nvPr/>
        </p:nvSpPr>
        <p:spPr>
          <a:xfrm>
            <a:off x="2604300" y="4308400"/>
            <a:ext cx="473336" cy="332308"/>
          </a:xfrm>
          <a:prstGeom prst="diamond">
            <a:avLst/>
          </a:prstGeom>
          <a:noFill/>
          <a:ln w="12700" cap="flat" cmpd="sng" algn="ctr">
            <a:solidFill>
              <a:sysClr val="window" lastClr="FFFFFF">
                <a:lumMod val="50000"/>
              </a:sysClr>
            </a:solidFill>
            <a:prstDash val="solid"/>
            <a:miter lim="800000"/>
          </a:ln>
          <a:effectLst/>
        </p:spPr>
        <p:txBody>
          <a:bodyPr wrap="none" lIns="0" tIns="0" rIns="0" bIns="0" rtlCol="0" anchor="ctr"/>
          <a:lstStyle/>
          <a:p>
            <a:pPr algn="ctr">
              <a:defRPr/>
            </a:pPr>
            <a:r>
              <a:rPr kumimoji="0" lang="ja-JP" altLang="en-US" sz="800" kern="0" dirty="0">
                <a:latin typeface="Meiryo UI" panose="020B0604030504040204" pitchFamily="50" charset="-128"/>
                <a:ea typeface="Meiryo UI" panose="020B0604030504040204" pitchFamily="50" charset="-128"/>
              </a:rPr>
              <a:t>登録漏れ</a:t>
            </a:r>
            <a:endParaRPr kumimoji="0" lang="en-US" altLang="ja-JP" sz="800" kern="0" dirty="0">
              <a:latin typeface="Meiryo UI" panose="020B0604030504040204" pitchFamily="50" charset="-128"/>
              <a:ea typeface="Meiryo UI" panose="020B0604030504040204" pitchFamily="50" charset="-128"/>
            </a:endParaRPr>
          </a:p>
          <a:p>
            <a:pPr algn="ctr">
              <a:defRPr/>
            </a:pPr>
            <a:r>
              <a:rPr kumimoji="0" lang="ja-JP" altLang="en-US" sz="800" kern="0" dirty="0">
                <a:latin typeface="Meiryo UI" panose="020B0604030504040204" pitchFamily="50" charset="-128"/>
                <a:ea typeface="Meiryo UI" panose="020B0604030504040204" pitchFamily="50" charset="-128"/>
              </a:rPr>
              <a:t>有無</a:t>
            </a:r>
            <a:endParaRPr kumimoji="0" lang="en-US" altLang="ja-JP" sz="800" kern="0" dirty="0">
              <a:latin typeface="Meiryo UI" panose="020B0604030504040204" pitchFamily="50" charset="-128"/>
              <a:ea typeface="Meiryo UI" panose="020B0604030504040204" pitchFamily="50" charset="-128"/>
            </a:endParaRPr>
          </a:p>
        </p:txBody>
      </p:sp>
      <p:sp>
        <p:nvSpPr>
          <p:cNvPr id="74" name="正方形/長方形 73">
            <a:extLst>
              <a:ext uri="{FF2B5EF4-FFF2-40B4-BE49-F238E27FC236}">
                <a16:creationId xmlns:a16="http://schemas.microsoft.com/office/drawing/2014/main" id="{98840258-3038-4BEB-83FA-E7582712E47B}"/>
              </a:ext>
            </a:extLst>
          </p:cNvPr>
          <p:cNvSpPr/>
          <p:nvPr/>
        </p:nvSpPr>
        <p:spPr>
          <a:xfrm>
            <a:off x="4303373" y="4857214"/>
            <a:ext cx="328175" cy="233182"/>
          </a:xfrm>
          <a:prstGeom prst="rect">
            <a:avLst/>
          </a:prstGeom>
          <a:noFill/>
          <a:ln w="19050" cap="flat" cmpd="sng" algn="ctr">
            <a:noFill/>
            <a:prstDash val="solid"/>
            <a:miter lim="800000"/>
          </a:ln>
          <a:effectLst/>
        </p:spPr>
        <p:txBody>
          <a:bodyPr wrap="none" lIns="0" tIns="36000" rIns="0" bIns="36000" rtlCol="0" anchor="ctr"/>
          <a:lstStyle/>
          <a:p>
            <a:pPr algn="ctr"/>
            <a:endParaRPr kumimoji="0" lang="en-US" sz="800" kern="0" dirty="0">
              <a:latin typeface="Meiryo UI"/>
              <a:ea typeface="Meiryo UI"/>
              <a:cs typeface="Arial" pitchFamily="34" charset="0"/>
            </a:endParaRPr>
          </a:p>
        </p:txBody>
      </p:sp>
      <p:sp>
        <p:nvSpPr>
          <p:cNvPr id="75" name="正方形/長方形 74">
            <a:extLst>
              <a:ext uri="{FF2B5EF4-FFF2-40B4-BE49-F238E27FC236}">
                <a16:creationId xmlns:a16="http://schemas.microsoft.com/office/drawing/2014/main" id="{1DD8159F-A921-465D-9D37-C1F75DDDE3A9}"/>
              </a:ext>
            </a:extLst>
          </p:cNvPr>
          <p:cNvSpPr/>
          <p:nvPr/>
        </p:nvSpPr>
        <p:spPr>
          <a:xfrm>
            <a:off x="4303373" y="5159986"/>
            <a:ext cx="328175" cy="233182"/>
          </a:xfrm>
          <a:prstGeom prst="rect">
            <a:avLst/>
          </a:prstGeom>
          <a:noFill/>
          <a:ln w="19050" cap="flat" cmpd="sng" algn="ctr">
            <a:noFill/>
            <a:prstDash val="solid"/>
            <a:miter lim="800000"/>
          </a:ln>
          <a:effectLst/>
        </p:spPr>
        <p:txBody>
          <a:bodyPr wrap="none" lIns="0" tIns="36000" rIns="0" bIns="36000" rtlCol="0" anchor="ctr"/>
          <a:lstStyle/>
          <a:p>
            <a:pPr algn="ctr"/>
            <a:endParaRPr kumimoji="0" lang="en-US" sz="800" kern="0" dirty="0">
              <a:latin typeface="Meiryo UI"/>
              <a:ea typeface="Meiryo UI"/>
              <a:cs typeface="Arial" pitchFamily="34" charset="0"/>
            </a:endParaRPr>
          </a:p>
        </p:txBody>
      </p:sp>
      <p:cxnSp>
        <p:nvCxnSpPr>
          <p:cNvPr id="76" name="直線矢印コネクタ 75">
            <a:extLst>
              <a:ext uri="{FF2B5EF4-FFF2-40B4-BE49-F238E27FC236}">
                <a16:creationId xmlns:a16="http://schemas.microsoft.com/office/drawing/2014/main" id="{2C310DD2-86B0-4263-B315-C4D5CFA6CFD3}"/>
              </a:ext>
            </a:extLst>
          </p:cNvPr>
          <p:cNvCxnSpPr>
            <a:cxnSpLocks/>
            <a:stCxn id="70" idx="3"/>
            <a:endCxn id="201" idx="1"/>
          </p:cNvCxnSpPr>
          <p:nvPr/>
        </p:nvCxnSpPr>
        <p:spPr>
          <a:xfrm flipV="1">
            <a:off x="3077636" y="4473169"/>
            <a:ext cx="113070" cy="1385"/>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77" name="グループ化 76">
            <a:extLst>
              <a:ext uri="{FF2B5EF4-FFF2-40B4-BE49-F238E27FC236}">
                <a16:creationId xmlns:a16="http://schemas.microsoft.com/office/drawing/2014/main" id="{8ACD5349-6B81-4831-BB86-64D7939BCFE5}"/>
              </a:ext>
            </a:extLst>
          </p:cNvPr>
          <p:cNvGrpSpPr/>
          <p:nvPr/>
        </p:nvGrpSpPr>
        <p:grpSpPr>
          <a:xfrm>
            <a:off x="6173716" y="4087500"/>
            <a:ext cx="754656" cy="610119"/>
            <a:chOff x="8138684" y="2429370"/>
            <a:chExt cx="754656" cy="610119"/>
          </a:xfrm>
        </p:grpSpPr>
        <p:sp>
          <p:nvSpPr>
            <p:cNvPr id="78" name="正方形/長方形 77">
              <a:extLst>
                <a:ext uri="{FF2B5EF4-FFF2-40B4-BE49-F238E27FC236}">
                  <a16:creationId xmlns:a16="http://schemas.microsoft.com/office/drawing/2014/main" id="{BE6270C6-C276-47B8-922E-0440F64F8BD2}"/>
                </a:ext>
              </a:extLst>
            </p:cNvPr>
            <p:cNvSpPr/>
            <p:nvPr/>
          </p:nvSpPr>
          <p:spPr>
            <a:xfrm>
              <a:off x="8158940" y="2593089"/>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積立金算定</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指示</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79" name="テキスト ボックス 78">
              <a:extLst>
                <a:ext uri="{FF2B5EF4-FFF2-40B4-BE49-F238E27FC236}">
                  <a16:creationId xmlns:a16="http://schemas.microsoft.com/office/drawing/2014/main" id="{914CE573-5BA3-4017-BC64-CE49737BB0EB}"/>
                </a:ext>
              </a:extLst>
            </p:cNvPr>
            <p:cNvSpPr txBox="1"/>
            <p:nvPr/>
          </p:nvSpPr>
          <p:spPr>
            <a:xfrm>
              <a:off x="8138684" y="2429370"/>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06</a:t>
              </a:r>
              <a:endParaRPr lang="ja-JP" altLang="en-US" sz="800" dirty="0">
                <a:latin typeface="Meiryo UI" panose="020B0604030504040204" pitchFamily="50" charset="-128"/>
                <a:ea typeface="Meiryo UI" panose="020B0604030504040204" pitchFamily="50" charset="-128"/>
              </a:endParaRPr>
            </a:p>
          </p:txBody>
        </p:sp>
      </p:grpSp>
      <p:cxnSp>
        <p:nvCxnSpPr>
          <p:cNvPr id="80" name="直線矢印コネクタ 79">
            <a:extLst>
              <a:ext uri="{FF2B5EF4-FFF2-40B4-BE49-F238E27FC236}">
                <a16:creationId xmlns:a16="http://schemas.microsoft.com/office/drawing/2014/main" id="{A5039642-39A0-4C39-878C-8EDE3A5C26C4}"/>
              </a:ext>
            </a:extLst>
          </p:cNvPr>
          <p:cNvCxnSpPr>
            <a:cxnSpLocks/>
            <a:stCxn id="111" idx="2"/>
            <a:endCxn id="102" idx="0"/>
          </p:cNvCxnSpPr>
          <p:nvPr/>
        </p:nvCxnSpPr>
        <p:spPr>
          <a:xfrm>
            <a:off x="6569116" y="5896133"/>
            <a:ext cx="2449" cy="160449"/>
          </a:xfrm>
          <a:prstGeom prst="straightConnector1">
            <a:avLst/>
          </a:prstGeom>
          <a:noFill/>
          <a:ln w="6350" cap="flat" cmpd="sng" algn="ctr">
            <a:solidFill>
              <a:sysClr val="window" lastClr="FFFFFF">
                <a:lumMod val="65000"/>
              </a:sysClr>
            </a:solidFill>
            <a:prstDash val="dash"/>
            <a:miter lim="800000"/>
            <a:tailEnd type="triangle"/>
          </a:ln>
          <a:effectLst/>
        </p:spPr>
      </p:cxnSp>
      <p:sp>
        <p:nvSpPr>
          <p:cNvPr id="81" name="正方形/長方形 80">
            <a:extLst>
              <a:ext uri="{FF2B5EF4-FFF2-40B4-BE49-F238E27FC236}">
                <a16:creationId xmlns:a16="http://schemas.microsoft.com/office/drawing/2014/main" id="{E23B3851-68F1-4112-BB18-31364EB80C48}"/>
              </a:ext>
            </a:extLst>
          </p:cNvPr>
          <p:cNvSpPr/>
          <p:nvPr/>
        </p:nvSpPr>
        <p:spPr>
          <a:xfrm>
            <a:off x="6503612" y="6433728"/>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grpSp>
        <p:nvGrpSpPr>
          <p:cNvPr id="100" name="グループ化 99">
            <a:extLst>
              <a:ext uri="{FF2B5EF4-FFF2-40B4-BE49-F238E27FC236}">
                <a16:creationId xmlns:a16="http://schemas.microsoft.com/office/drawing/2014/main" id="{6B1F680B-B03A-4B5C-8BE6-917E7089D00A}"/>
              </a:ext>
            </a:extLst>
          </p:cNvPr>
          <p:cNvGrpSpPr/>
          <p:nvPr/>
        </p:nvGrpSpPr>
        <p:grpSpPr>
          <a:xfrm>
            <a:off x="6444430" y="6052779"/>
            <a:ext cx="254269" cy="450827"/>
            <a:chOff x="2515451" y="5897715"/>
            <a:chExt cx="254269" cy="450827"/>
          </a:xfrm>
        </p:grpSpPr>
        <p:sp>
          <p:nvSpPr>
            <p:cNvPr id="101" name="Freeform 266">
              <a:extLst>
                <a:ext uri="{FF2B5EF4-FFF2-40B4-BE49-F238E27FC236}">
                  <a16:creationId xmlns:a16="http://schemas.microsoft.com/office/drawing/2014/main" id="{12B75D6E-8C7F-4DDD-A055-53E8843E466B}"/>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02" name="正方形/長方形 36">
              <a:extLst>
                <a:ext uri="{FF2B5EF4-FFF2-40B4-BE49-F238E27FC236}">
                  <a16:creationId xmlns:a16="http://schemas.microsoft.com/office/drawing/2014/main" id="{97F76FEE-4352-4F88-ADCB-E1A59239AA14}"/>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grpSp>
        <p:nvGrpSpPr>
          <p:cNvPr id="108" name="グループ化 107">
            <a:extLst>
              <a:ext uri="{FF2B5EF4-FFF2-40B4-BE49-F238E27FC236}">
                <a16:creationId xmlns:a16="http://schemas.microsoft.com/office/drawing/2014/main" id="{79C512DF-8F50-4AC8-B308-2BB62E8073BF}"/>
              </a:ext>
            </a:extLst>
          </p:cNvPr>
          <p:cNvGrpSpPr/>
          <p:nvPr/>
        </p:nvGrpSpPr>
        <p:grpSpPr>
          <a:xfrm>
            <a:off x="6181660" y="5286014"/>
            <a:ext cx="754656" cy="610119"/>
            <a:chOff x="8138684" y="2429370"/>
            <a:chExt cx="754656" cy="610119"/>
          </a:xfrm>
        </p:grpSpPr>
        <p:sp>
          <p:nvSpPr>
            <p:cNvPr id="111" name="正方形/長方形 110">
              <a:extLst>
                <a:ext uri="{FF2B5EF4-FFF2-40B4-BE49-F238E27FC236}">
                  <a16:creationId xmlns:a16="http://schemas.microsoft.com/office/drawing/2014/main" id="{0C0EB24B-81BD-4241-B610-A4266F8CBED8}"/>
                </a:ext>
              </a:extLst>
            </p:cNvPr>
            <p:cNvSpPr/>
            <p:nvPr/>
          </p:nvSpPr>
          <p:spPr>
            <a:xfrm>
              <a:off x="8158940" y="2593089"/>
              <a:ext cx="734400"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積立金算定</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112" name="テキスト ボックス 111">
              <a:extLst>
                <a:ext uri="{FF2B5EF4-FFF2-40B4-BE49-F238E27FC236}">
                  <a16:creationId xmlns:a16="http://schemas.microsoft.com/office/drawing/2014/main" id="{7702CB4A-CFC7-41B8-BF6A-3FADE8C22D67}"/>
                </a:ext>
              </a:extLst>
            </p:cNvPr>
            <p:cNvSpPr txBox="1"/>
            <p:nvPr/>
          </p:nvSpPr>
          <p:spPr>
            <a:xfrm>
              <a:off x="8138684" y="2429370"/>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07</a:t>
              </a:r>
              <a:endParaRPr lang="ja-JP" altLang="en-US" sz="800" dirty="0">
                <a:latin typeface="Meiryo UI" panose="020B0604030504040204" pitchFamily="50" charset="-128"/>
                <a:ea typeface="Meiryo UI" panose="020B0604030504040204" pitchFamily="50" charset="-128"/>
              </a:endParaRPr>
            </a:p>
          </p:txBody>
        </p:sp>
      </p:grpSp>
      <p:cxnSp>
        <p:nvCxnSpPr>
          <p:cNvPr id="115" name="直線矢印コネクタ 114">
            <a:extLst>
              <a:ext uri="{FF2B5EF4-FFF2-40B4-BE49-F238E27FC236}">
                <a16:creationId xmlns:a16="http://schemas.microsoft.com/office/drawing/2014/main" id="{E248EBFB-148C-417A-920F-5DC740226982}"/>
              </a:ext>
            </a:extLst>
          </p:cNvPr>
          <p:cNvCxnSpPr>
            <a:cxnSpLocks/>
            <a:stCxn id="78" idx="2"/>
            <a:endCxn id="111" idx="0"/>
          </p:cNvCxnSpPr>
          <p:nvPr/>
        </p:nvCxnSpPr>
        <p:spPr>
          <a:xfrm>
            <a:off x="6561172" y="4697619"/>
            <a:ext cx="7944" cy="752114"/>
          </a:xfrm>
          <a:prstGeom prst="straightConnector1">
            <a:avLst/>
          </a:prstGeom>
          <a:noFill/>
          <a:ln w="6350" cap="flat" cmpd="sng" algn="ctr">
            <a:solidFill>
              <a:sysClr val="window" lastClr="FFFFFF">
                <a:lumMod val="65000"/>
              </a:sysClr>
            </a:solidFill>
            <a:prstDash val="dash"/>
            <a:miter lim="800000"/>
            <a:tailEnd type="triangle"/>
          </a:ln>
          <a:effectLst/>
        </p:spPr>
      </p:cxnSp>
      <p:sp>
        <p:nvSpPr>
          <p:cNvPr id="127" name="正方形/長方形 126">
            <a:extLst>
              <a:ext uri="{FF2B5EF4-FFF2-40B4-BE49-F238E27FC236}">
                <a16:creationId xmlns:a16="http://schemas.microsoft.com/office/drawing/2014/main" id="{2F1CBA32-994B-4208-9BF9-7ACC4D1FAE48}"/>
              </a:ext>
            </a:extLst>
          </p:cNvPr>
          <p:cNvSpPr/>
          <p:nvPr/>
        </p:nvSpPr>
        <p:spPr>
          <a:xfrm>
            <a:off x="2549838" y="4183057"/>
            <a:ext cx="372072"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有</a:t>
            </a:r>
          </a:p>
        </p:txBody>
      </p:sp>
      <p:sp>
        <p:nvSpPr>
          <p:cNvPr id="131" name="正方形/長方形 130">
            <a:extLst>
              <a:ext uri="{FF2B5EF4-FFF2-40B4-BE49-F238E27FC236}">
                <a16:creationId xmlns:a16="http://schemas.microsoft.com/office/drawing/2014/main" id="{F95C9D3A-ED65-4DE4-BE28-FD6966FE7008}"/>
              </a:ext>
            </a:extLst>
          </p:cNvPr>
          <p:cNvSpPr/>
          <p:nvPr/>
        </p:nvSpPr>
        <p:spPr>
          <a:xfrm>
            <a:off x="2903413" y="4184183"/>
            <a:ext cx="372072"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無</a:t>
            </a:r>
          </a:p>
        </p:txBody>
      </p:sp>
      <p:grpSp>
        <p:nvGrpSpPr>
          <p:cNvPr id="171" name="グループ化 170">
            <a:extLst>
              <a:ext uri="{FF2B5EF4-FFF2-40B4-BE49-F238E27FC236}">
                <a16:creationId xmlns:a16="http://schemas.microsoft.com/office/drawing/2014/main" id="{10EC1632-E84B-45B4-8C43-178F607664B3}"/>
              </a:ext>
            </a:extLst>
          </p:cNvPr>
          <p:cNvGrpSpPr/>
          <p:nvPr/>
        </p:nvGrpSpPr>
        <p:grpSpPr>
          <a:xfrm>
            <a:off x="7970550" y="2546714"/>
            <a:ext cx="734400" cy="612227"/>
            <a:chOff x="3320370" y="3449261"/>
            <a:chExt cx="734400" cy="612227"/>
          </a:xfrm>
        </p:grpSpPr>
        <p:sp>
          <p:nvSpPr>
            <p:cNvPr id="172" name="正方形/長方形 171">
              <a:extLst>
                <a:ext uri="{FF2B5EF4-FFF2-40B4-BE49-F238E27FC236}">
                  <a16:creationId xmlns:a16="http://schemas.microsoft.com/office/drawing/2014/main" id="{4619C26F-E610-447A-8876-B8FA36E237D7}"/>
                </a:ext>
              </a:extLst>
            </p:cNvPr>
            <p:cNvSpPr/>
            <p:nvPr/>
          </p:nvSpPr>
          <p:spPr>
            <a:xfrm>
              <a:off x="3320370"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積立金算定額</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の確認</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173" name="テキスト ボックス 172">
              <a:extLst>
                <a:ext uri="{FF2B5EF4-FFF2-40B4-BE49-F238E27FC236}">
                  <a16:creationId xmlns:a16="http://schemas.microsoft.com/office/drawing/2014/main" id="{B4DA20ED-0680-4D7D-B2CF-C307C08AFB75}"/>
                </a:ext>
              </a:extLst>
            </p:cNvPr>
            <p:cNvSpPr txBox="1"/>
            <p:nvPr/>
          </p:nvSpPr>
          <p:spPr>
            <a:xfrm>
              <a:off x="3320370"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10</a:t>
              </a:r>
              <a:endParaRPr lang="ja-JP" altLang="en-US" sz="800" dirty="0">
                <a:latin typeface="Meiryo UI" panose="020B0604030504040204" pitchFamily="50" charset="-128"/>
                <a:ea typeface="Meiryo UI" panose="020B0604030504040204" pitchFamily="50" charset="-128"/>
              </a:endParaRPr>
            </a:p>
          </p:txBody>
        </p:sp>
      </p:grpSp>
      <p:sp>
        <p:nvSpPr>
          <p:cNvPr id="184" name="ひし形 110">
            <a:extLst>
              <a:ext uri="{FF2B5EF4-FFF2-40B4-BE49-F238E27FC236}">
                <a16:creationId xmlns:a16="http://schemas.microsoft.com/office/drawing/2014/main" id="{DD30508A-BFCA-401C-836C-CDAA4967B252}"/>
              </a:ext>
            </a:extLst>
          </p:cNvPr>
          <p:cNvSpPr>
            <a:spLocks/>
          </p:cNvSpPr>
          <p:nvPr/>
        </p:nvSpPr>
        <p:spPr>
          <a:xfrm>
            <a:off x="8821492" y="2770433"/>
            <a:ext cx="473336" cy="332308"/>
          </a:xfrm>
          <a:prstGeom prst="diamond">
            <a:avLst/>
          </a:prstGeom>
          <a:noFill/>
          <a:ln w="12700" cap="flat" cmpd="sng" algn="ctr">
            <a:solidFill>
              <a:sysClr val="window" lastClr="FFFFFF">
                <a:lumMod val="50000"/>
              </a:sysClr>
            </a:solidFill>
            <a:prstDash val="solid"/>
            <a:miter lim="800000"/>
          </a:ln>
          <a:effectLst/>
        </p:spPr>
        <p:txBody>
          <a:bodyPr wrap="none" lIns="0" tIns="0" rIns="0" bIns="0" rtlCol="0" anchor="ctr"/>
          <a:lstStyle/>
          <a:p>
            <a:pPr algn="ctr">
              <a:defRPr/>
            </a:pPr>
            <a:r>
              <a:rPr kumimoji="0" lang="ja-JP" altLang="en-US" sz="800" kern="0" dirty="0">
                <a:latin typeface="Meiryo UI" panose="020B0604030504040204" pitchFamily="50" charset="-128"/>
                <a:ea typeface="Meiryo UI" panose="020B0604030504040204" pitchFamily="50" charset="-128"/>
              </a:rPr>
              <a:t>確認</a:t>
            </a:r>
            <a:endParaRPr kumimoji="0" lang="en-US" altLang="ja-JP" sz="800" kern="0" dirty="0">
              <a:latin typeface="Meiryo UI" panose="020B0604030504040204" pitchFamily="50" charset="-128"/>
              <a:ea typeface="Meiryo UI" panose="020B0604030504040204" pitchFamily="50" charset="-128"/>
            </a:endParaRPr>
          </a:p>
          <a:p>
            <a:pPr algn="ctr">
              <a:defRPr/>
            </a:pPr>
            <a:r>
              <a:rPr kumimoji="0" lang="ja-JP" altLang="en-US" sz="800" kern="0" dirty="0">
                <a:latin typeface="Meiryo UI" panose="020B0604030504040204" pitchFamily="50" charset="-128"/>
                <a:ea typeface="Meiryo UI" panose="020B0604030504040204" pitchFamily="50" charset="-128"/>
              </a:rPr>
              <a:t>結果</a:t>
            </a:r>
            <a:endParaRPr kumimoji="0" lang="en-US" altLang="ja-JP" sz="800" kern="0" dirty="0">
              <a:latin typeface="Meiryo UI" panose="020B0604030504040204" pitchFamily="50" charset="-128"/>
              <a:ea typeface="Meiryo UI" panose="020B0604030504040204" pitchFamily="50" charset="-128"/>
            </a:endParaRPr>
          </a:p>
        </p:txBody>
      </p:sp>
      <p:sp>
        <p:nvSpPr>
          <p:cNvPr id="185" name="正方形/長方形 184">
            <a:extLst>
              <a:ext uri="{FF2B5EF4-FFF2-40B4-BE49-F238E27FC236}">
                <a16:creationId xmlns:a16="http://schemas.microsoft.com/office/drawing/2014/main" id="{7C7D2BDB-1F33-44BE-82FC-88DCB6DC738D}"/>
              </a:ext>
            </a:extLst>
          </p:cNvPr>
          <p:cNvSpPr/>
          <p:nvPr/>
        </p:nvSpPr>
        <p:spPr>
          <a:xfrm>
            <a:off x="8936123" y="2502349"/>
            <a:ext cx="473335"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却下</a:t>
            </a:r>
          </a:p>
        </p:txBody>
      </p:sp>
      <p:sp>
        <p:nvSpPr>
          <p:cNvPr id="186" name="正方形/長方形 185">
            <a:extLst>
              <a:ext uri="{FF2B5EF4-FFF2-40B4-BE49-F238E27FC236}">
                <a16:creationId xmlns:a16="http://schemas.microsoft.com/office/drawing/2014/main" id="{C9EE0977-EE24-4E85-BF8B-2332BEA17769}"/>
              </a:ext>
            </a:extLst>
          </p:cNvPr>
          <p:cNvSpPr/>
          <p:nvPr/>
        </p:nvSpPr>
        <p:spPr>
          <a:xfrm>
            <a:off x="9120920" y="2953563"/>
            <a:ext cx="473335"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承認</a:t>
            </a:r>
          </a:p>
        </p:txBody>
      </p:sp>
      <p:cxnSp>
        <p:nvCxnSpPr>
          <p:cNvPr id="188" name="コネクタ: カギ線 187">
            <a:extLst>
              <a:ext uri="{FF2B5EF4-FFF2-40B4-BE49-F238E27FC236}">
                <a16:creationId xmlns:a16="http://schemas.microsoft.com/office/drawing/2014/main" id="{7693C3BF-51C7-47F2-ACF8-9C0F1E4E5CC6}"/>
              </a:ext>
            </a:extLst>
          </p:cNvPr>
          <p:cNvCxnSpPr>
            <a:cxnSpLocks/>
            <a:stCxn id="184" idx="0"/>
            <a:endCxn id="78" idx="0"/>
          </p:cNvCxnSpPr>
          <p:nvPr/>
        </p:nvCxnSpPr>
        <p:spPr>
          <a:xfrm rot="16200000" flipH="1" flipV="1">
            <a:off x="7069273" y="2262332"/>
            <a:ext cx="1480786" cy="2496988"/>
          </a:xfrm>
          <a:prstGeom prst="bentConnector3">
            <a:avLst>
              <a:gd name="adj1" fmla="val -15438"/>
            </a:avLst>
          </a:prstGeom>
          <a:ln>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90" name="直線矢印コネクタ 189">
            <a:extLst>
              <a:ext uri="{FF2B5EF4-FFF2-40B4-BE49-F238E27FC236}">
                <a16:creationId xmlns:a16="http://schemas.microsoft.com/office/drawing/2014/main" id="{0DE97188-1BE2-44B5-875C-FFC1DE05553F}"/>
              </a:ext>
            </a:extLst>
          </p:cNvPr>
          <p:cNvCxnSpPr>
            <a:cxnSpLocks/>
            <a:stCxn id="172" idx="3"/>
            <a:endCxn id="184" idx="1"/>
          </p:cNvCxnSpPr>
          <p:nvPr/>
        </p:nvCxnSpPr>
        <p:spPr>
          <a:xfrm>
            <a:off x="8704950" y="2935741"/>
            <a:ext cx="116542" cy="846"/>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196" name="直線矢印コネクタ 195">
            <a:extLst>
              <a:ext uri="{FF2B5EF4-FFF2-40B4-BE49-F238E27FC236}">
                <a16:creationId xmlns:a16="http://schemas.microsoft.com/office/drawing/2014/main" id="{CE0A8325-CE33-4AA2-BB3E-18D19D16F48A}"/>
              </a:ext>
            </a:extLst>
          </p:cNvPr>
          <p:cNvCxnSpPr>
            <a:cxnSpLocks/>
            <a:stCxn id="184" idx="3"/>
            <a:endCxn id="105" idx="2"/>
          </p:cNvCxnSpPr>
          <p:nvPr/>
        </p:nvCxnSpPr>
        <p:spPr>
          <a:xfrm flipV="1">
            <a:off x="9294828" y="2929396"/>
            <a:ext cx="120460" cy="7191"/>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202" name="コネクタ: カギ線 201">
            <a:extLst>
              <a:ext uri="{FF2B5EF4-FFF2-40B4-BE49-F238E27FC236}">
                <a16:creationId xmlns:a16="http://schemas.microsoft.com/office/drawing/2014/main" id="{36C05DF3-96FD-4241-A360-74119DEA0FE6}"/>
              </a:ext>
            </a:extLst>
          </p:cNvPr>
          <p:cNvCxnSpPr>
            <a:cxnSpLocks/>
            <a:stCxn id="111" idx="3"/>
            <a:endCxn id="98" idx="2"/>
          </p:cNvCxnSpPr>
          <p:nvPr/>
        </p:nvCxnSpPr>
        <p:spPr>
          <a:xfrm flipV="1">
            <a:off x="6936316" y="4698090"/>
            <a:ext cx="510178" cy="974843"/>
          </a:xfrm>
          <a:prstGeom prst="bentConnector2">
            <a:avLst/>
          </a:prstGeom>
          <a:ln>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 name="正方形/長方形 3">
            <a:extLst>
              <a:ext uri="{FF2B5EF4-FFF2-40B4-BE49-F238E27FC236}">
                <a16:creationId xmlns:a16="http://schemas.microsoft.com/office/drawing/2014/main" id="{575F2ED5-0D65-49CA-895D-7A67A22B0211}"/>
              </a:ext>
            </a:extLst>
          </p:cNvPr>
          <p:cNvSpPr/>
          <p:nvPr/>
        </p:nvSpPr>
        <p:spPr>
          <a:xfrm>
            <a:off x="1870384" y="4402725"/>
            <a:ext cx="225955" cy="192087"/>
          </a:xfrm>
          <a:prstGeom prst="rect">
            <a:avLst/>
          </a:prstGeom>
          <a:noFill/>
          <a:ln w="19050" cap="flat" cmpd="sng" algn="ctr">
            <a:noFill/>
            <a:prstDash val="solid"/>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sp>
        <p:nvSpPr>
          <p:cNvPr id="10" name="正方形/長方形 9">
            <a:extLst>
              <a:ext uri="{FF2B5EF4-FFF2-40B4-BE49-F238E27FC236}">
                <a16:creationId xmlns:a16="http://schemas.microsoft.com/office/drawing/2014/main" id="{6D684760-6D87-4AFF-A4B1-96FAB1142F7A}"/>
              </a:ext>
            </a:extLst>
          </p:cNvPr>
          <p:cNvSpPr/>
          <p:nvPr/>
        </p:nvSpPr>
        <p:spPr>
          <a:xfrm>
            <a:off x="4001831" y="4481184"/>
            <a:ext cx="287537" cy="175206"/>
          </a:xfrm>
          <a:prstGeom prst="rect">
            <a:avLst/>
          </a:prstGeom>
          <a:noFill/>
          <a:ln w="19050" cap="flat" cmpd="sng" algn="ctr">
            <a:noFill/>
            <a:prstDash val="solid"/>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sp>
        <p:nvSpPr>
          <p:cNvPr id="97" name="正方形/長方形 96">
            <a:extLst>
              <a:ext uri="{FF2B5EF4-FFF2-40B4-BE49-F238E27FC236}">
                <a16:creationId xmlns:a16="http://schemas.microsoft.com/office/drawing/2014/main" id="{FB50DA64-90BE-46CF-8890-A211CE6B0853}"/>
              </a:ext>
            </a:extLst>
          </p:cNvPr>
          <p:cNvSpPr/>
          <p:nvPr/>
        </p:nvSpPr>
        <p:spPr>
          <a:xfrm>
            <a:off x="8768225" y="3169007"/>
            <a:ext cx="1292140" cy="338554"/>
          </a:xfrm>
          <a:prstGeom prst="rect">
            <a:avLst/>
          </a:prstGeom>
        </p:spPr>
        <p:txBody>
          <a:bodyPr wrap="square">
            <a:spAutoFit/>
          </a:bodyPr>
          <a:lstStyle/>
          <a:p>
            <a:pPr marL="99695" indent="-99695" algn="ctr"/>
            <a:r>
              <a:rPr lang="ja-JP" altLang="en-US" sz="800" dirty="0">
                <a:latin typeface="Meiryo UI" panose="020B0604030504040204" pitchFamily="50" charset="-128"/>
                <a:ea typeface="Meiryo UI" panose="020B0604030504040204" pitchFamily="50" charset="-128"/>
                <a:cs typeface="Arial" panose="020B0604020202020204" pitchFamily="34" charset="0"/>
              </a:rPr>
              <a:t>➢</a:t>
            </a:r>
            <a:r>
              <a:rPr lang="en-US" altLang="ja-JP" sz="800" dirty="0">
                <a:latin typeface="Meiryo UI" panose="020B0604030504040204" pitchFamily="50" charset="-128"/>
                <a:ea typeface="Meiryo UI" panose="020B0604030504040204" pitchFamily="50" charset="-128"/>
                <a:cs typeface="Arial" panose="020B0604020202020204" pitchFamily="34" charset="0"/>
              </a:rPr>
              <a:t>(ACC100)</a:t>
            </a:r>
            <a:r>
              <a:rPr lang="ja-JP" altLang="en-US" sz="800" dirty="0">
                <a:latin typeface="Meiryo UI" panose="020B0604030504040204" pitchFamily="50" charset="-128"/>
                <a:ea typeface="Meiryo UI" panose="020B0604030504040204" pitchFamily="50" charset="-128"/>
                <a:cs typeface="Arial" panose="020B0604020202020204" pitchFamily="34" charset="0"/>
              </a:rPr>
              <a:t>支払通知</a:t>
            </a:r>
            <a:endParaRPr lang="en-US" altLang="ja-JP" sz="800" dirty="0">
              <a:latin typeface="Meiryo UI" panose="020B0604030504040204" pitchFamily="50" charset="-128"/>
              <a:ea typeface="Meiryo UI" panose="020B0604030504040204" pitchFamily="50" charset="-128"/>
              <a:cs typeface="Arial" panose="020B0604020202020204" pitchFamily="34" charset="0"/>
            </a:endParaRPr>
          </a:p>
          <a:p>
            <a:pPr marL="99695" indent="-99695" algn="ctr"/>
            <a:r>
              <a:rPr lang="ja-JP" altLang="en-US" sz="800" dirty="0">
                <a:latin typeface="Meiryo UI" panose="020B0604030504040204" pitchFamily="50" charset="-128"/>
                <a:ea typeface="Meiryo UI" panose="020B0604030504040204" pitchFamily="50" charset="-128"/>
                <a:cs typeface="Arial" panose="020B0604020202020204" pitchFamily="34" charset="0"/>
              </a:rPr>
              <a:t>（</a:t>
            </a:r>
            <a:r>
              <a:rPr lang="en-US" altLang="ja-JP" sz="800" dirty="0">
                <a:latin typeface="Meiryo UI" panose="020B0604030504040204" pitchFamily="50" charset="-128"/>
                <a:ea typeface="Meiryo UI" panose="020B0604030504040204" pitchFamily="50" charset="-128"/>
                <a:cs typeface="Arial" panose="020B0604020202020204" pitchFamily="34" charset="0"/>
              </a:rPr>
              <a:t>FIP</a:t>
            </a:r>
            <a:r>
              <a:rPr lang="ja-JP" altLang="en-US" sz="800" dirty="0">
                <a:latin typeface="Meiryo UI" panose="020B0604030504040204" pitchFamily="50" charset="-128"/>
                <a:ea typeface="Meiryo UI" panose="020B0604030504040204" pitchFamily="50" charset="-128"/>
                <a:cs typeface="Arial" panose="020B0604020202020204" pitchFamily="34" charset="0"/>
              </a:rPr>
              <a:t>交付金・積立金</a:t>
            </a:r>
            <a:r>
              <a:rPr lang="en-US" altLang="ja-JP" sz="800" dirty="0">
                <a:latin typeface="Meiryo UI" panose="020B0604030504040204" pitchFamily="50" charset="-128"/>
                <a:ea typeface="Meiryo UI" panose="020B0604030504040204" pitchFamily="50" charset="-128"/>
                <a:cs typeface="Arial" panose="020B0604020202020204" pitchFamily="34" charset="0"/>
              </a:rPr>
              <a:t>)</a:t>
            </a:r>
            <a:endParaRPr lang="ja-JP" altLang="en-US" sz="800" dirty="0">
              <a:latin typeface="Meiryo UI" panose="020B0604030504040204" pitchFamily="50" charset="-128"/>
              <a:ea typeface="Meiryo UI" panose="020B0604030504040204" pitchFamily="50" charset="-128"/>
              <a:cs typeface="Arial" panose="020B0604020202020204" pitchFamily="34" charset="0"/>
            </a:endParaRPr>
          </a:p>
        </p:txBody>
      </p:sp>
      <p:cxnSp>
        <p:nvCxnSpPr>
          <p:cNvPr id="103" name="直線矢印コネクタ 102">
            <a:extLst>
              <a:ext uri="{FF2B5EF4-FFF2-40B4-BE49-F238E27FC236}">
                <a16:creationId xmlns:a16="http://schemas.microsoft.com/office/drawing/2014/main" id="{A8FC14DA-B117-4451-8040-5B2EE9B6C41A}"/>
              </a:ext>
            </a:extLst>
          </p:cNvPr>
          <p:cNvCxnSpPr>
            <a:cxnSpLocks/>
            <a:stCxn id="109" idx="0"/>
            <a:endCxn id="172" idx="2"/>
          </p:cNvCxnSpPr>
          <p:nvPr/>
        </p:nvCxnSpPr>
        <p:spPr>
          <a:xfrm flipH="1" flipV="1">
            <a:off x="8337750" y="3158941"/>
            <a:ext cx="25765" cy="2917218"/>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104" name="グループ化 103">
            <a:extLst>
              <a:ext uri="{FF2B5EF4-FFF2-40B4-BE49-F238E27FC236}">
                <a16:creationId xmlns:a16="http://schemas.microsoft.com/office/drawing/2014/main" id="{18E00D78-AACC-4118-AD39-F58FB4B4669F}"/>
              </a:ext>
            </a:extLst>
          </p:cNvPr>
          <p:cNvGrpSpPr/>
          <p:nvPr/>
        </p:nvGrpSpPr>
        <p:grpSpPr>
          <a:xfrm>
            <a:off x="8236380" y="6072356"/>
            <a:ext cx="254269" cy="450827"/>
            <a:chOff x="2515451" y="5897715"/>
            <a:chExt cx="254269" cy="450827"/>
          </a:xfrm>
        </p:grpSpPr>
        <p:sp>
          <p:nvSpPr>
            <p:cNvPr id="106" name="Freeform 266">
              <a:extLst>
                <a:ext uri="{FF2B5EF4-FFF2-40B4-BE49-F238E27FC236}">
                  <a16:creationId xmlns:a16="http://schemas.microsoft.com/office/drawing/2014/main" id="{AB863F8C-CD9D-47C3-94C6-6C52D893B3DE}"/>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09" name="正方形/長方形 36">
              <a:extLst>
                <a:ext uri="{FF2B5EF4-FFF2-40B4-BE49-F238E27FC236}">
                  <a16:creationId xmlns:a16="http://schemas.microsoft.com/office/drawing/2014/main" id="{955525E1-F114-49E1-AA27-C6BBF7547247}"/>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10" name="正方形/長方形 109">
            <a:extLst>
              <a:ext uri="{FF2B5EF4-FFF2-40B4-BE49-F238E27FC236}">
                <a16:creationId xmlns:a16="http://schemas.microsoft.com/office/drawing/2014/main" id="{16788DAF-BCA3-4BF3-A5FB-745F005E5D15}"/>
              </a:ext>
            </a:extLst>
          </p:cNvPr>
          <p:cNvSpPr/>
          <p:nvPr/>
        </p:nvSpPr>
        <p:spPr>
          <a:xfrm>
            <a:off x="8291514" y="6444775"/>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sp>
        <p:nvSpPr>
          <p:cNvPr id="105" name="ドーナツ 24">
            <a:extLst>
              <a:ext uri="{FF2B5EF4-FFF2-40B4-BE49-F238E27FC236}">
                <a16:creationId xmlns:a16="http://schemas.microsoft.com/office/drawing/2014/main" id="{98519BD5-620F-4EB5-A318-02701E681767}"/>
              </a:ext>
            </a:extLst>
          </p:cNvPr>
          <p:cNvSpPr/>
          <p:nvPr/>
        </p:nvSpPr>
        <p:spPr bwMode="auto">
          <a:xfrm>
            <a:off x="9415288" y="2746108"/>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END</a:t>
            </a:r>
          </a:p>
        </p:txBody>
      </p:sp>
      <p:grpSp>
        <p:nvGrpSpPr>
          <p:cNvPr id="95" name="グループ化 94">
            <a:extLst>
              <a:ext uri="{FF2B5EF4-FFF2-40B4-BE49-F238E27FC236}">
                <a16:creationId xmlns:a16="http://schemas.microsoft.com/office/drawing/2014/main" id="{6DD07A6D-2ED7-4E87-98E2-2533A01AE1C9}"/>
              </a:ext>
            </a:extLst>
          </p:cNvPr>
          <p:cNvGrpSpPr/>
          <p:nvPr/>
        </p:nvGrpSpPr>
        <p:grpSpPr>
          <a:xfrm>
            <a:off x="7079294" y="4085863"/>
            <a:ext cx="734400" cy="612227"/>
            <a:chOff x="3320370" y="3449261"/>
            <a:chExt cx="734400" cy="612227"/>
          </a:xfrm>
          <a:noFill/>
        </p:grpSpPr>
        <p:sp>
          <p:nvSpPr>
            <p:cNvPr id="98" name="正方形/長方形 97">
              <a:extLst>
                <a:ext uri="{FF2B5EF4-FFF2-40B4-BE49-F238E27FC236}">
                  <a16:creationId xmlns:a16="http://schemas.microsoft.com/office/drawing/2014/main" id="{42EE8E56-C692-4408-99D2-269263FC175D}"/>
                </a:ext>
              </a:extLst>
            </p:cNvPr>
            <p:cNvSpPr/>
            <p:nvPr/>
          </p:nvSpPr>
          <p:spPr>
            <a:xfrm>
              <a:off x="3320370"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積立金算定額</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の結果確認・</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確認依頼</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118" name="テキスト ボックス 117">
              <a:extLst>
                <a:ext uri="{FF2B5EF4-FFF2-40B4-BE49-F238E27FC236}">
                  <a16:creationId xmlns:a16="http://schemas.microsoft.com/office/drawing/2014/main" id="{8F1D57E7-6BD4-481B-BF7B-C323B5304E0D}"/>
                </a:ext>
              </a:extLst>
            </p:cNvPr>
            <p:cNvSpPr txBox="1"/>
            <p:nvPr/>
          </p:nvSpPr>
          <p:spPr>
            <a:xfrm>
              <a:off x="3320370" y="3449261"/>
              <a:ext cx="268887" cy="181380"/>
            </a:xfrm>
            <a:prstGeom prst="rect">
              <a:avLst/>
            </a:prstGeom>
            <a:grp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08</a:t>
              </a:r>
              <a:endParaRPr lang="ja-JP" altLang="en-US" sz="800" dirty="0">
                <a:latin typeface="Meiryo UI" panose="020B0604030504040204" pitchFamily="50" charset="-128"/>
                <a:ea typeface="Meiryo UI" panose="020B0604030504040204" pitchFamily="50" charset="-128"/>
              </a:endParaRPr>
            </a:p>
          </p:txBody>
        </p:sp>
      </p:grpSp>
      <p:grpSp>
        <p:nvGrpSpPr>
          <p:cNvPr id="119" name="グループ化 118">
            <a:extLst>
              <a:ext uri="{FF2B5EF4-FFF2-40B4-BE49-F238E27FC236}">
                <a16:creationId xmlns:a16="http://schemas.microsoft.com/office/drawing/2014/main" id="{0D8F9A22-BB04-494A-85FF-79FE02026FAF}"/>
              </a:ext>
            </a:extLst>
          </p:cNvPr>
          <p:cNvGrpSpPr/>
          <p:nvPr/>
        </p:nvGrpSpPr>
        <p:grpSpPr>
          <a:xfrm>
            <a:off x="7079294" y="2546714"/>
            <a:ext cx="734400" cy="612227"/>
            <a:chOff x="3320370" y="3449261"/>
            <a:chExt cx="734400" cy="612227"/>
          </a:xfrm>
          <a:noFill/>
        </p:grpSpPr>
        <p:sp>
          <p:nvSpPr>
            <p:cNvPr id="120" name="正方形/長方形 119">
              <a:extLst>
                <a:ext uri="{FF2B5EF4-FFF2-40B4-BE49-F238E27FC236}">
                  <a16:creationId xmlns:a16="http://schemas.microsoft.com/office/drawing/2014/main" id="{075A43DB-ED5A-4E3B-8789-7B1D3678815C}"/>
                </a:ext>
              </a:extLst>
            </p:cNvPr>
            <p:cNvSpPr/>
            <p:nvPr/>
          </p:nvSpPr>
          <p:spPr>
            <a:xfrm>
              <a:off x="3320370" y="3615088"/>
              <a:ext cx="734400" cy="446400"/>
            </a:xfrm>
            <a:prstGeom prst="rect">
              <a:avLst/>
            </a:prstGeom>
            <a:grp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積立金算定額</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の結果確認依頼</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の受領</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128" name="テキスト ボックス 127">
              <a:extLst>
                <a:ext uri="{FF2B5EF4-FFF2-40B4-BE49-F238E27FC236}">
                  <a16:creationId xmlns:a16="http://schemas.microsoft.com/office/drawing/2014/main" id="{94BD14E4-2AEC-4CD1-A5A9-658314550E19}"/>
                </a:ext>
              </a:extLst>
            </p:cNvPr>
            <p:cNvSpPr txBox="1"/>
            <p:nvPr/>
          </p:nvSpPr>
          <p:spPr>
            <a:xfrm>
              <a:off x="3320370" y="3449261"/>
              <a:ext cx="268887" cy="181380"/>
            </a:xfrm>
            <a:prstGeom prst="rect">
              <a:avLst/>
            </a:prstGeom>
            <a:grp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09</a:t>
              </a:r>
              <a:endParaRPr lang="ja-JP" altLang="en-US" sz="800" dirty="0">
                <a:latin typeface="Meiryo UI" panose="020B0604030504040204" pitchFamily="50" charset="-128"/>
                <a:ea typeface="Meiryo UI" panose="020B0604030504040204" pitchFamily="50" charset="-128"/>
              </a:endParaRPr>
            </a:p>
          </p:txBody>
        </p:sp>
      </p:grpSp>
      <p:cxnSp>
        <p:nvCxnSpPr>
          <p:cNvPr id="129" name="直線矢印コネクタ 128">
            <a:extLst>
              <a:ext uri="{FF2B5EF4-FFF2-40B4-BE49-F238E27FC236}">
                <a16:creationId xmlns:a16="http://schemas.microsoft.com/office/drawing/2014/main" id="{0B10A000-7284-40AB-8895-18A808BC1224}"/>
              </a:ext>
            </a:extLst>
          </p:cNvPr>
          <p:cNvCxnSpPr>
            <a:cxnSpLocks/>
            <a:stCxn id="98" idx="0"/>
            <a:endCxn id="120" idx="2"/>
          </p:cNvCxnSpPr>
          <p:nvPr/>
        </p:nvCxnSpPr>
        <p:spPr>
          <a:xfrm flipV="1">
            <a:off x="7446494" y="3158941"/>
            <a:ext cx="0" cy="1092749"/>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134" name="直線矢印コネクタ 133">
            <a:extLst>
              <a:ext uri="{FF2B5EF4-FFF2-40B4-BE49-F238E27FC236}">
                <a16:creationId xmlns:a16="http://schemas.microsoft.com/office/drawing/2014/main" id="{63DEC554-28B3-4D69-8CC2-92E0CC8439D6}"/>
              </a:ext>
            </a:extLst>
          </p:cNvPr>
          <p:cNvCxnSpPr>
            <a:cxnSpLocks/>
            <a:stCxn id="120" idx="3"/>
            <a:endCxn id="172" idx="1"/>
          </p:cNvCxnSpPr>
          <p:nvPr/>
        </p:nvCxnSpPr>
        <p:spPr>
          <a:xfrm>
            <a:off x="7813694" y="2935741"/>
            <a:ext cx="156856" cy="0"/>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146" name="正方形/長方形 36">
            <a:extLst>
              <a:ext uri="{FF2B5EF4-FFF2-40B4-BE49-F238E27FC236}">
                <a16:creationId xmlns:a16="http://schemas.microsoft.com/office/drawing/2014/main" id="{D102124C-0B79-480A-9DD3-DA15F0DD7DEE}"/>
              </a:ext>
            </a:extLst>
          </p:cNvPr>
          <p:cNvSpPr/>
          <p:nvPr/>
        </p:nvSpPr>
        <p:spPr>
          <a:xfrm>
            <a:off x="5962030" y="6439189"/>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sp>
        <p:nvSpPr>
          <p:cNvPr id="149" name="正方形/長方形 148">
            <a:extLst>
              <a:ext uri="{FF2B5EF4-FFF2-40B4-BE49-F238E27FC236}">
                <a16:creationId xmlns:a16="http://schemas.microsoft.com/office/drawing/2014/main" id="{AEC86967-96AA-43E8-86DA-4AA5BF9DC348}"/>
              </a:ext>
            </a:extLst>
          </p:cNvPr>
          <p:cNvSpPr/>
          <p:nvPr/>
        </p:nvSpPr>
        <p:spPr>
          <a:xfrm>
            <a:off x="7520832" y="6439189"/>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150" name="直線矢印コネクタ 149">
            <a:extLst>
              <a:ext uri="{FF2B5EF4-FFF2-40B4-BE49-F238E27FC236}">
                <a16:creationId xmlns:a16="http://schemas.microsoft.com/office/drawing/2014/main" id="{B1D0CD64-87C4-47D7-A45D-17EF7C064B71}"/>
              </a:ext>
            </a:extLst>
          </p:cNvPr>
          <p:cNvCxnSpPr>
            <a:cxnSpLocks/>
            <a:stCxn id="162" idx="0"/>
          </p:cNvCxnSpPr>
          <p:nvPr/>
        </p:nvCxnSpPr>
        <p:spPr>
          <a:xfrm flipV="1">
            <a:off x="7592833" y="4692710"/>
            <a:ext cx="0" cy="1374952"/>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154" name="グループ化 153">
            <a:extLst>
              <a:ext uri="{FF2B5EF4-FFF2-40B4-BE49-F238E27FC236}">
                <a16:creationId xmlns:a16="http://schemas.microsoft.com/office/drawing/2014/main" id="{F76FF1AE-BA6A-42F8-82BE-A932A24025CC}"/>
              </a:ext>
            </a:extLst>
          </p:cNvPr>
          <p:cNvGrpSpPr/>
          <p:nvPr/>
        </p:nvGrpSpPr>
        <p:grpSpPr>
          <a:xfrm>
            <a:off x="7465698" y="6063859"/>
            <a:ext cx="254269" cy="450827"/>
            <a:chOff x="2515451" y="5897715"/>
            <a:chExt cx="254269" cy="450827"/>
          </a:xfrm>
        </p:grpSpPr>
        <p:sp>
          <p:nvSpPr>
            <p:cNvPr id="158" name="Freeform 266">
              <a:extLst>
                <a:ext uri="{FF2B5EF4-FFF2-40B4-BE49-F238E27FC236}">
                  <a16:creationId xmlns:a16="http://schemas.microsoft.com/office/drawing/2014/main" id="{2DDA2A26-F324-4A99-8B77-E190FFEC47C6}"/>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62" name="正方形/長方形 36">
              <a:extLst>
                <a:ext uri="{FF2B5EF4-FFF2-40B4-BE49-F238E27FC236}">
                  <a16:creationId xmlns:a16="http://schemas.microsoft.com/office/drawing/2014/main" id="{E7C13698-7C5F-495D-9A2B-567632ABA009}"/>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grpSp>
        <p:nvGrpSpPr>
          <p:cNvPr id="177" name="グループ化 176">
            <a:extLst>
              <a:ext uri="{FF2B5EF4-FFF2-40B4-BE49-F238E27FC236}">
                <a16:creationId xmlns:a16="http://schemas.microsoft.com/office/drawing/2014/main" id="{EF5FFC05-B0F5-4752-91FD-D7D6934EFE73}"/>
              </a:ext>
            </a:extLst>
          </p:cNvPr>
          <p:cNvGrpSpPr/>
          <p:nvPr/>
        </p:nvGrpSpPr>
        <p:grpSpPr>
          <a:xfrm>
            <a:off x="1717138" y="3390332"/>
            <a:ext cx="734400" cy="609705"/>
            <a:chOff x="3609005" y="3307460"/>
            <a:chExt cx="1082024" cy="609705"/>
          </a:xfrm>
        </p:grpSpPr>
        <p:sp>
          <p:nvSpPr>
            <p:cNvPr id="178" name="フローチャート: 定義済み処理 177">
              <a:extLst>
                <a:ext uri="{FF2B5EF4-FFF2-40B4-BE49-F238E27FC236}">
                  <a16:creationId xmlns:a16="http://schemas.microsoft.com/office/drawing/2014/main" id="{18DD615F-DCE9-49E7-AEFD-816FEDEA5BEE}"/>
                </a:ext>
              </a:extLst>
            </p:cNvPr>
            <p:cNvSpPr/>
            <p:nvPr/>
          </p:nvSpPr>
          <p:spPr>
            <a:xfrm>
              <a:off x="3609623" y="3469790"/>
              <a:ext cx="1081406" cy="447375"/>
            </a:xfrm>
            <a:prstGeom prst="flowChartPredefinedProcess">
              <a:avLst/>
            </a:prstGeom>
            <a:solidFill>
              <a:schemeClr val="bg1"/>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算定諸元管理</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en-US" altLang="ja-JP" sz="800" kern="0" dirty="0">
                  <a:latin typeface="Meiryo UI" panose="020B0604030504040204" pitchFamily="50" charset="-128"/>
                  <a:ea typeface="Meiryo UI" panose="020B0604030504040204" pitchFamily="50" charset="-128"/>
                  <a:cs typeface="Arial" pitchFamily="34" charset="0"/>
                </a:rPr>
                <a:t>(</a:t>
              </a:r>
              <a:r>
                <a:rPr kumimoji="0" lang="ja-JP" altLang="en-US" sz="800" kern="0" dirty="0">
                  <a:latin typeface="Meiryo UI" panose="020B0604030504040204" pitchFamily="50" charset="-128"/>
                  <a:ea typeface="Meiryo UI" panose="020B0604030504040204" pitchFamily="50" charset="-128"/>
                  <a:cs typeface="Arial" pitchFamily="34" charset="0"/>
                </a:rPr>
                <a:t>供給電力量</a:t>
              </a:r>
              <a:r>
                <a:rPr kumimoji="0" lang="en-US" altLang="ja-JP" sz="800" kern="0" dirty="0">
                  <a:latin typeface="Meiryo UI" panose="020B0604030504040204" pitchFamily="50" charset="-128"/>
                  <a:ea typeface="Meiryo UI" panose="020B0604030504040204" pitchFamily="50" charset="-128"/>
                  <a:cs typeface="Arial" pitchFamily="34" charset="0"/>
                </a:rPr>
                <a:t>)</a:t>
              </a:r>
              <a:endParaRPr kumimoji="0" lang="ja-JP" altLang="en-US" sz="800" kern="0" dirty="0">
                <a:latin typeface="Meiryo UI" panose="020B0604030504040204" pitchFamily="50" charset="-128"/>
                <a:ea typeface="Meiryo UI" panose="020B0604030504040204" pitchFamily="50" charset="-128"/>
                <a:cs typeface="Arial" pitchFamily="34" charset="0"/>
              </a:endParaRPr>
            </a:p>
          </p:txBody>
        </p:sp>
        <p:sp>
          <p:nvSpPr>
            <p:cNvPr id="179" name="テキスト ボックス 178">
              <a:extLst>
                <a:ext uri="{FF2B5EF4-FFF2-40B4-BE49-F238E27FC236}">
                  <a16:creationId xmlns:a16="http://schemas.microsoft.com/office/drawing/2014/main" id="{E725B7C6-5394-412B-AC10-9F3948B60622}"/>
                </a:ext>
              </a:extLst>
            </p:cNvPr>
            <p:cNvSpPr txBox="1"/>
            <p:nvPr/>
          </p:nvSpPr>
          <p:spPr>
            <a:xfrm>
              <a:off x="3609005" y="3307460"/>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02</a:t>
              </a:r>
              <a:endParaRPr lang="ja-JP" altLang="en-US" sz="800" dirty="0">
                <a:latin typeface="Meiryo UI" panose="020B0604030504040204" pitchFamily="50" charset="-128"/>
                <a:ea typeface="Meiryo UI" panose="020B0604030504040204" pitchFamily="50" charset="-128"/>
              </a:endParaRPr>
            </a:p>
          </p:txBody>
        </p:sp>
      </p:grpSp>
      <p:cxnSp>
        <p:nvCxnSpPr>
          <p:cNvPr id="180" name="コネクタ: カギ線 179">
            <a:extLst>
              <a:ext uri="{FF2B5EF4-FFF2-40B4-BE49-F238E27FC236}">
                <a16:creationId xmlns:a16="http://schemas.microsoft.com/office/drawing/2014/main" id="{BE00267D-31BA-412E-A284-A85F5D11CA78}"/>
              </a:ext>
            </a:extLst>
          </p:cNvPr>
          <p:cNvCxnSpPr>
            <a:cxnSpLocks/>
            <a:stCxn id="178" idx="3"/>
            <a:endCxn id="198" idx="0"/>
          </p:cNvCxnSpPr>
          <p:nvPr/>
        </p:nvCxnSpPr>
        <p:spPr>
          <a:xfrm>
            <a:off x="2451538" y="3776350"/>
            <a:ext cx="1971210" cy="473913"/>
          </a:xfrm>
          <a:prstGeom prst="bentConnector2">
            <a:avLst/>
          </a:prstGeom>
          <a:ln>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83" name="直線矢印コネクタ 129">
            <a:extLst>
              <a:ext uri="{FF2B5EF4-FFF2-40B4-BE49-F238E27FC236}">
                <a16:creationId xmlns:a16="http://schemas.microsoft.com/office/drawing/2014/main" id="{1683897D-A82C-4842-B15C-5A85500E7E07}"/>
              </a:ext>
            </a:extLst>
          </p:cNvPr>
          <p:cNvCxnSpPr>
            <a:cxnSpLocks/>
            <a:stCxn id="70" idx="0"/>
            <a:endCxn id="178" idx="1"/>
          </p:cNvCxnSpPr>
          <p:nvPr/>
        </p:nvCxnSpPr>
        <p:spPr>
          <a:xfrm rot="16200000" flipV="1">
            <a:off x="2013238" y="3480669"/>
            <a:ext cx="532050" cy="1123411"/>
          </a:xfrm>
          <a:prstGeom prst="bentConnector4">
            <a:avLst>
              <a:gd name="adj1" fmla="val 28979"/>
              <a:gd name="adj2" fmla="val 120349"/>
            </a:avLst>
          </a:prstGeom>
          <a:noFill/>
          <a:ln w="6350" cap="flat" cmpd="sng" algn="ctr">
            <a:solidFill>
              <a:sysClr val="window" lastClr="FFFFFF">
                <a:lumMod val="65000"/>
              </a:sysClr>
            </a:solidFill>
            <a:prstDash val="solid"/>
            <a:miter lim="800000"/>
            <a:tailEnd type="triangle"/>
          </a:ln>
          <a:effectLst/>
        </p:spPr>
      </p:cxnSp>
      <p:grpSp>
        <p:nvGrpSpPr>
          <p:cNvPr id="189" name="グループ化 188">
            <a:extLst>
              <a:ext uri="{FF2B5EF4-FFF2-40B4-BE49-F238E27FC236}">
                <a16:creationId xmlns:a16="http://schemas.microsoft.com/office/drawing/2014/main" id="{370AFB64-1333-43A4-A33F-44B37BC3CBC9}"/>
              </a:ext>
            </a:extLst>
          </p:cNvPr>
          <p:cNvGrpSpPr/>
          <p:nvPr/>
        </p:nvGrpSpPr>
        <p:grpSpPr>
          <a:xfrm>
            <a:off x="4922797" y="3387790"/>
            <a:ext cx="734400" cy="612227"/>
            <a:chOff x="2491032" y="3449261"/>
            <a:chExt cx="734400" cy="612227"/>
          </a:xfrm>
        </p:grpSpPr>
        <p:sp>
          <p:nvSpPr>
            <p:cNvPr id="191" name="正方形/長方形 190">
              <a:extLst>
                <a:ext uri="{FF2B5EF4-FFF2-40B4-BE49-F238E27FC236}">
                  <a16:creationId xmlns:a16="http://schemas.microsoft.com/office/drawing/2014/main" id="{0CD3CFBA-F9EC-44C5-800E-A387A1E94487}"/>
                </a:ext>
              </a:extLst>
            </p:cNvPr>
            <p:cNvSpPr/>
            <p:nvPr/>
          </p:nvSpPr>
          <p:spPr>
            <a:xfrm>
              <a:off x="2491032"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異議対象設備の</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積立金算定保留</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192" name="テキスト ボックス 191">
              <a:extLst>
                <a:ext uri="{FF2B5EF4-FFF2-40B4-BE49-F238E27FC236}">
                  <a16:creationId xmlns:a16="http://schemas.microsoft.com/office/drawing/2014/main" id="{BAFA6A9E-02F3-4E1E-8165-31216FC0A574}"/>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05</a:t>
              </a:r>
              <a:endParaRPr lang="ja-JP" altLang="en-US" sz="800" dirty="0">
                <a:latin typeface="Meiryo UI" panose="020B0604030504040204" pitchFamily="50" charset="-128"/>
                <a:ea typeface="Meiryo UI" panose="020B0604030504040204" pitchFamily="50" charset="-128"/>
              </a:endParaRPr>
            </a:p>
          </p:txBody>
        </p:sp>
      </p:grpSp>
      <p:sp>
        <p:nvSpPr>
          <p:cNvPr id="194" name="正方形/長方形 193">
            <a:extLst>
              <a:ext uri="{FF2B5EF4-FFF2-40B4-BE49-F238E27FC236}">
                <a16:creationId xmlns:a16="http://schemas.microsoft.com/office/drawing/2014/main" id="{89682368-31D9-438A-94D2-10A4849A91AF}"/>
              </a:ext>
            </a:extLst>
          </p:cNvPr>
          <p:cNvSpPr/>
          <p:nvPr/>
        </p:nvSpPr>
        <p:spPr>
          <a:xfrm>
            <a:off x="4957107" y="4144570"/>
            <a:ext cx="473335"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有</a:t>
            </a:r>
          </a:p>
        </p:txBody>
      </p:sp>
      <p:sp>
        <p:nvSpPr>
          <p:cNvPr id="195" name="正方形/長方形 194">
            <a:extLst>
              <a:ext uri="{FF2B5EF4-FFF2-40B4-BE49-F238E27FC236}">
                <a16:creationId xmlns:a16="http://schemas.microsoft.com/office/drawing/2014/main" id="{4A0A48F3-345D-4599-98F7-C2F9AF620D24}"/>
              </a:ext>
            </a:extLst>
          </p:cNvPr>
          <p:cNvSpPr/>
          <p:nvPr/>
        </p:nvSpPr>
        <p:spPr>
          <a:xfrm>
            <a:off x="5376828" y="4497498"/>
            <a:ext cx="473335"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無</a:t>
            </a:r>
          </a:p>
        </p:txBody>
      </p:sp>
      <p:grpSp>
        <p:nvGrpSpPr>
          <p:cNvPr id="197" name="グループ化 196">
            <a:extLst>
              <a:ext uri="{FF2B5EF4-FFF2-40B4-BE49-F238E27FC236}">
                <a16:creationId xmlns:a16="http://schemas.microsoft.com/office/drawing/2014/main" id="{956C84FB-1DC3-4DFB-8AC6-9869FF196107}"/>
              </a:ext>
            </a:extLst>
          </p:cNvPr>
          <p:cNvGrpSpPr/>
          <p:nvPr/>
        </p:nvGrpSpPr>
        <p:grpSpPr>
          <a:xfrm>
            <a:off x="4055548" y="4084436"/>
            <a:ext cx="734400" cy="612227"/>
            <a:chOff x="2491032" y="3449261"/>
            <a:chExt cx="734400" cy="612227"/>
          </a:xfrm>
        </p:grpSpPr>
        <p:sp>
          <p:nvSpPr>
            <p:cNvPr id="198" name="正方形/長方形 197">
              <a:extLst>
                <a:ext uri="{FF2B5EF4-FFF2-40B4-BE49-F238E27FC236}">
                  <a16:creationId xmlns:a16="http://schemas.microsoft.com/office/drawing/2014/main" id="{8421A223-AA28-4942-AAFA-0F7D66FBAB2E}"/>
                </a:ext>
              </a:extLst>
            </p:cNvPr>
            <p:cNvSpPr/>
            <p:nvPr/>
          </p:nvSpPr>
          <p:spPr>
            <a:xfrm>
              <a:off x="2491032" y="3615088"/>
              <a:ext cx="734400" cy="446400"/>
            </a:xfrm>
            <a:prstGeom prst="rect">
              <a:avLst/>
            </a:prstGeom>
            <a:solidFill>
              <a:schemeClr val="bg1"/>
            </a:solid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イレギュラーケース</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発生有無の確認</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（供給電力量</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への異議等）</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199" name="テキスト ボックス 198">
              <a:extLst>
                <a:ext uri="{FF2B5EF4-FFF2-40B4-BE49-F238E27FC236}">
                  <a16:creationId xmlns:a16="http://schemas.microsoft.com/office/drawing/2014/main" id="{331BE3E4-0F65-4018-A387-B97769A28EA2}"/>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04</a:t>
              </a:r>
              <a:endParaRPr lang="ja-JP" altLang="en-US" sz="800" dirty="0">
                <a:latin typeface="Meiryo UI" panose="020B0604030504040204" pitchFamily="50" charset="-128"/>
                <a:ea typeface="Meiryo UI" panose="020B0604030504040204" pitchFamily="50" charset="-128"/>
              </a:endParaRPr>
            </a:p>
          </p:txBody>
        </p:sp>
      </p:grpSp>
      <p:grpSp>
        <p:nvGrpSpPr>
          <p:cNvPr id="200" name="グループ化 199">
            <a:extLst>
              <a:ext uri="{FF2B5EF4-FFF2-40B4-BE49-F238E27FC236}">
                <a16:creationId xmlns:a16="http://schemas.microsoft.com/office/drawing/2014/main" id="{0985DB37-3B66-46AE-9992-8CA69D6A8338}"/>
              </a:ext>
            </a:extLst>
          </p:cNvPr>
          <p:cNvGrpSpPr/>
          <p:nvPr/>
        </p:nvGrpSpPr>
        <p:grpSpPr>
          <a:xfrm>
            <a:off x="3190706" y="4084142"/>
            <a:ext cx="734400" cy="612227"/>
            <a:chOff x="2491032" y="3449261"/>
            <a:chExt cx="734400" cy="612227"/>
          </a:xfrm>
        </p:grpSpPr>
        <p:sp>
          <p:nvSpPr>
            <p:cNvPr id="201" name="正方形/長方形 200">
              <a:extLst>
                <a:ext uri="{FF2B5EF4-FFF2-40B4-BE49-F238E27FC236}">
                  <a16:creationId xmlns:a16="http://schemas.microsoft.com/office/drawing/2014/main" id="{BB787689-13A5-4E6A-B323-AF998B888DB4}"/>
                </a:ext>
              </a:extLst>
            </p:cNvPr>
            <p:cNvSpPr/>
            <p:nvPr/>
          </p:nvSpPr>
          <p:spPr>
            <a:xfrm>
              <a:off x="2491032"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当月度算定対象</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設備一覧作成</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203" name="テキスト ボックス 202">
              <a:extLst>
                <a:ext uri="{FF2B5EF4-FFF2-40B4-BE49-F238E27FC236}">
                  <a16:creationId xmlns:a16="http://schemas.microsoft.com/office/drawing/2014/main" id="{8B47AD0B-0256-476A-AFE4-526A0A61F8EF}"/>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03</a:t>
              </a:r>
              <a:endParaRPr lang="ja-JP" altLang="en-US" sz="800" dirty="0">
                <a:latin typeface="Meiryo UI" panose="020B0604030504040204" pitchFamily="50" charset="-128"/>
                <a:ea typeface="Meiryo UI" panose="020B0604030504040204" pitchFamily="50" charset="-128"/>
              </a:endParaRPr>
            </a:p>
          </p:txBody>
        </p:sp>
      </p:grpSp>
      <p:cxnSp>
        <p:nvCxnSpPr>
          <p:cNvPr id="204" name="直線矢印コネクタ 203">
            <a:extLst>
              <a:ext uri="{FF2B5EF4-FFF2-40B4-BE49-F238E27FC236}">
                <a16:creationId xmlns:a16="http://schemas.microsoft.com/office/drawing/2014/main" id="{C6BB471D-CF34-4037-A0F7-B30703216E04}"/>
              </a:ext>
            </a:extLst>
          </p:cNvPr>
          <p:cNvCxnSpPr>
            <a:cxnSpLocks/>
            <a:stCxn id="201" idx="3"/>
            <a:endCxn id="198" idx="1"/>
          </p:cNvCxnSpPr>
          <p:nvPr/>
        </p:nvCxnSpPr>
        <p:spPr>
          <a:xfrm>
            <a:off x="3925106" y="4473169"/>
            <a:ext cx="130442" cy="294"/>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205" name="直線矢印コネクタ 204">
            <a:extLst>
              <a:ext uri="{FF2B5EF4-FFF2-40B4-BE49-F238E27FC236}">
                <a16:creationId xmlns:a16="http://schemas.microsoft.com/office/drawing/2014/main" id="{215B4992-D832-419C-BCA7-8C46E51DF144}"/>
              </a:ext>
            </a:extLst>
          </p:cNvPr>
          <p:cNvCxnSpPr>
            <a:cxnSpLocks/>
            <a:stCxn id="198" idx="3"/>
            <a:endCxn id="193" idx="1"/>
          </p:cNvCxnSpPr>
          <p:nvPr/>
        </p:nvCxnSpPr>
        <p:spPr>
          <a:xfrm>
            <a:off x="4789948" y="4473463"/>
            <a:ext cx="268033" cy="150"/>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206" name="直線矢印コネクタ 205">
            <a:extLst>
              <a:ext uri="{FF2B5EF4-FFF2-40B4-BE49-F238E27FC236}">
                <a16:creationId xmlns:a16="http://schemas.microsoft.com/office/drawing/2014/main" id="{B800F564-8B4C-4F45-86E3-87168D358085}"/>
              </a:ext>
            </a:extLst>
          </p:cNvPr>
          <p:cNvCxnSpPr>
            <a:cxnSpLocks/>
            <a:stCxn id="193" idx="0"/>
            <a:endCxn id="191" idx="2"/>
          </p:cNvCxnSpPr>
          <p:nvPr/>
        </p:nvCxnSpPr>
        <p:spPr>
          <a:xfrm flipH="1" flipV="1">
            <a:off x="5289997" y="4000017"/>
            <a:ext cx="4652" cy="307442"/>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207" name="コネクタ: カギ線 206">
            <a:extLst>
              <a:ext uri="{FF2B5EF4-FFF2-40B4-BE49-F238E27FC236}">
                <a16:creationId xmlns:a16="http://schemas.microsoft.com/office/drawing/2014/main" id="{6DB60A80-9454-4462-A24B-9B1711B8482F}"/>
              </a:ext>
            </a:extLst>
          </p:cNvPr>
          <p:cNvCxnSpPr>
            <a:cxnSpLocks/>
            <a:stCxn id="191" idx="3"/>
            <a:endCxn id="78" idx="1"/>
          </p:cNvCxnSpPr>
          <p:nvPr/>
        </p:nvCxnSpPr>
        <p:spPr>
          <a:xfrm>
            <a:off x="5657197" y="3776817"/>
            <a:ext cx="536775" cy="697602"/>
          </a:xfrm>
          <a:prstGeom prst="bentConnector3">
            <a:avLst>
              <a:gd name="adj1" fmla="val 50000"/>
            </a:avLst>
          </a:prstGeom>
          <a:ln>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08" name="直線矢印コネクタ 207">
            <a:extLst>
              <a:ext uri="{FF2B5EF4-FFF2-40B4-BE49-F238E27FC236}">
                <a16:creationId xmlns:a16="http://schemas.microsoft.com/office/drawing/2014/main" id="{9BB6834B-2CF8-40C5-9595-813537FB2FED}"/>
              </a:ext>
            </a:extLst>
          </p:cNvPr>
          <p:cNvCxnSpPr>
            <a:cxnSpLocks/>
            <a:stCxn id="193" idx="3"/>
            <a:endCxn id="78" idx="1"/>
          </p:cNvCxnSpPr>
          <p:nvPr/>
        </p:nvCxnSpPr>
        <p:spPr>
          <a:xfrm>
            <a:off x="5531317" y="4473613"/>
            <a:ext cx="662655" cy="806"/>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113" name="グループ化 112">
            <a:extLst>
              <a:ext uri="{FF2B5EF4-FFF2-40B4-BE49-F238E27FC236}">
                <a16:creationId xmlns:a16="http://schemas.microsoft.com/office/drawing/2014/main" id="{020C612C-EEAF-4FBE-AD36-A64631D204EC}"/>
              </a:ext>
            </a:extLst>
          </p:cNvPr>
          <p:cNvGrpSpPr/>
          <p:nvPr/>
        </p:nvGrpSpPr>
        <p:grpSpPr>
          <a:xfrm>
            <a:off x="3442886" y="6044820"/>
            <a:ext cx="254269" cy="450827"/>
            <a:chOff x="2515451" y="5897715"/>
            <a:chExt cx="254269" cy="450827"/>
          </a:xfrm>
        </p:grpSpPr>
        <p:sp>
          <p:nvSpPr>
            <p:cNvPr id="114" name="Freeform 266">
              <a:extLst>
                <a:ext uri="{FF2B5EF4-FFF2-40B4-BE49-F238E27FC236}">
                  <a16:creationId xmlns:a16="http://schemas.microsoft.com/office/drawing/2014/main" id="{33E7C4F2-6D9D-47F6-B682-F62F87E60A65}"/>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16" name="正方形/長方形 36">
              <a:extLst>
                <a:ext uri="{FF2B5EF4-FFF2-40B4-BE49-F238E27FC236}">
                  <a16:creationId xmlns:a16="http://schemas.microsoft.com/office/drawing/2014/main" id="{8CA58AF4-9875-4CE4-AA05-0055654540BA}"/>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17" name="正方形/長方形 116">
            <a:extLst>
              <a:ext uri="{FF2B5EF4-FFF2-40B4-BE49-F238E27FC236}">
                <a16:creationId xmlns:a16="http://schemas.microsoft.com/office/drawing/2014/main" id="{AC4081E4-8724-4878-9D56-ABF2F5AABD95}"/>
              </a:ext>
            </a:extLst>
          </p:cNvPr>
          <p:cNvSpPr/>
          <p:nvPr/>
        </p:nvSpPr>
        <p:spPr>
          <a:xfrm>
            <a:off x="3498973" y="6425769"/>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126" name="直線矢印コネクタ 125">
            <a:extLst>
              <a:ext uri="{FF2B5EF4-FFF2-40B4-BE49-F238E27FC236}">
                <a16:creationId xmlns:a16="http://schemas.microsoft.com/office/drawing/2014/main" id="{6B773EF3-0C5D-4F7C-8D82-A1D0DBE79A6B}"/>
              </a:ext>
            </a:extLst>
          </p:cNvPr>
          <p:cNvCxnSpPr>
            <a:cxnSpLocks/>
            <a:stCxn id="201" idx="2"/>
            <a:endCxn id="116" idx="0"/>
          </p:cNvCxnSpPr>
          <p:nvPr/>
        </p:nvCxnSpPr>
        <p:spPr>
          <a:xfrm>
            <a:off x="3557906" y="4696369"/>
            <a:ext cx="12115" cy="1352254"/>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130" name="グループ化 129">
            <a:extLst>
              <a:ext uri="{FF2B5EF4-FFF2-40B4-BE49-F238E27FC236}">
                <a16:creationId xmlns:a16="http://schemas.microsoft.com/office/drawing/2014/main" id="{7AA69E1C-C2FD-478A-B35F-10411C61960D}"/>
              </a:ext>
            </a:extLst>
          </p:cNvPr>
          <p:cNvGrpSpPr/>
          <p:nvPr/>
        </p:nvGrpSpPr>
        <p:grpSpPr>
          <a:xfrm>
            <a:off x="5361205" y="6055912"/>
            <a:ext cx="254269" cy="450827"/>
            <a:chOff x="2515451" y="5897715"/>
            <a:chExt cx="254269" cy="450827"/>
          </a:xfrm>
        </p:grpSpPr>
        <p:sp>
          <p:nvSpPr>
            <p:cNvPr id="132" name="Freeform 266">
              <a:extLst>
                <a:ext uri="{FF2B5EF4-FFF2-40B4-BE49-F238E27FC236}">
                  <a16:creationId xmlns:a16="http://schemas.microsoft.com/office/drawing/2014/main" id="{5D673155-0CA6-47E5-AF61-C0ADB5800CAE}"/>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35" name="正方形/長方形 36">
              <a:extLst>
                <a:ext uri="{FF2B5EF4-FFF2-40B4-BE49-F238E27FC236}">
                  <a16:creationId xmlns:a16="http://schemas.microsoft.com/office/drawing/2014/main" id="{40A93981-06EE-46A5-91FD-E17E8A808371}"/>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36" name="正方形/長方形 135">
            <a:extLst>
              <a:ext uri="{FF2B5EF4-FFF2-40B4-BE49-F238E27FC236}">
                <a16:creationId xmlns:a16="http://schemas.microsoft.com/office/drawing/2014/main" id="{C600CF6E-DF3E-4C6E-92E6-0967BC608594}"/>
              </a:ext>
            </a:extLst>
          </p:cNvPr>
          <p:cNvSpPr/>
          <p:nvPr/>
        </p:nvSpPr>
        <p:spPr>
          <a:xfrm>
            <a:off x="5417292" y="6436861"/>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140" name="直線矢印コネクタ 139">
            <a:extLst>
              <a:ext uri="{FF2B5EF4-FFF2-40B4-BE49-F238E27FC236}">
                <a16:creationId xmlns:a16="http://schemas.microsoft.com/office/drawing/2014/main" id="{292992C5-6E66-4117-96D6-875B32A0F19C}"/>
              </a:ext>
            </a:extLst>
          </p:cNvPr>
          <p:cNvCxnSpPr>
            <a:cxnSpLocks/>
            <a:stCxn id="135" idx="0"/>
          </p:cNvCxnSpPr>
          <p:nvPr/>
        </p:nvCxnSpPr>
        <p:spPr>
          <a:xfrm flipH="1" flipV="1">
            <a:off x="5475218" y="4000017"/>
            <a:ext cx="13122" cy="2059698"/>
          </a:xfrm>
          <a:prstGeom prst="straightConnector1">
            <a:avLst/>
          </a:prstGeom>
          <a:noFill/>
          <a:ln w="6350" cap="flat" cmpd="sng" algn="ctr">
            <a:solidFill>
              <a:sysClr val="window" lastClr="FFFFFF">
                <a:lumMod val="65000"/>
              </a:sysClr>
            </a:solidFill>
            <a:prstDash val="dash"/>
            <a:miter lim="800000"/>
            <a:tailEnd type="triangle"/>
          </a:ln>
          <a:effectLst/>
        </p:spPr>
      </p:cxnSp>
      <p:sp>
        <p:nvSpPr>
          <p:cNvPr id="193" name="ひし形 110">
            <a:extLst>
              <a:ext uri="{FF2B5EF4-FFF2-40B4-BE49-F238E27FC236}">
                <a16:creationId xmlns:a16="http://schemas.microsoft.com/office/drawing/2014/main" id="{4D151740-55A7-4E21-A56B-37E1EECBA429}"/>
              </a:ext>
            </a:extLst>
          </p:cNvPr>
          <p:cNvSpPr>
            <a:spLocks/>
          </p:cNvSpPr>
          <p:nvPr/>
        </p:nvSpPr>
        <p:spPr>
          <a:xfrm>
            <a:off x="5057981" y="4307459"/>
            <a:ext cx="473336" cy="332308"/>
          </a:xfrm>
          <a:prstGeom prst="diamond">
            <a:avLst/>
          </a:prstGeom>
          <a:noFill/>
          <a:ln w="12700" cap="flat" cmpd="sng" algn="ctr">
            <a:solidFill>
              <a:sysClr val="window" lastClr="FFFFFF">
                <a:lumMod val="50000"/>
              </a:sysClr>
            </a:solidFill>
            <a:prstDash val="solid"/>
            <a:miter lim="800000"/>
          </a:ln>
          <a:effectLst/>
        </p:spPr>
        <p:txBody>
          <a:bodyPr wrap="none" lIns="0" tIns="0" rIns="0" bIns="0" rtlCol="0" anchor="ctr"/>
          <a:lstStyle/>
          <a:p>
            <a:pPr algn="ctr">
              <a:defRPr/>
            </a:pPr>
            <a:r>
              <a:rPr kumimoji="0" lang="ja-JP" altLang="en-US" sz="800" kern="0" dirty="0">
                <a:latin typeface="Meiryo UI" panose="020B0604030504040204" pitchFamily="50" charset="-128"/>
                <a:ea typeface="Meiryo UI" panose="020B0604030504040204" pitchFamily="50" charset="-128"/>
              </a:rPr>
              <a:t>イレギュラーケース</a:t>
            </a:r>
            <a:endParaRPr kumimoji="0" lang="en-US" altLang="ja-JP" sz="800" kern="0" dirty="0">
              <a:latin typeface="Meiryo UI" panose="020B0604030504040204" pitchFamily="50" charset="-128"/>
              <a:ea typeface="Meiryo UI" panose="020B0604030504040204" pitchFamily="50" charset="-128"/>
            </a:endParaRPr>
          </a:p>
          <a:p>
            <a:pPr algn="ctr">
              <a:defRPr/>
            </a:pPr>
            <a:r>
              <a:rPr kumimoji="0" lang="ja-JP" altLang="en-US" sz="800" kern="0" dirty="0">
                <a:latin typeface="Meiryo UI" panose="020B0604030504040204" pitchFamily="50" charset="-128"/>
                <a:ea typeface="Meiryo UI" panose="020B0604030504040204" pitchFamily="50" charset="-128"/>
              </a:rPr>
              <a:t>の有無</a:t>
            </a:r>
            <a:endParaRPr kumimoji="0" lang="en-US" altLang="ja-JP" sz="800" kern="0"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3733248439"/>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1476726092"/>
              </p:ext>
            </p:extLst>
          </p:nvPr>
        </p:nvGraphicFramePr>
        <p:xfrm>
          <a:off x="141614" y="864069"/>
          <a:ext cx="9601200" cy="5860581"/>
        </p:xfrm>
        <a:graphic>
          <a:graphicData uri="http://schemas.openxmlformats.org/drawingml/2006/table">
            <a:tbl>
              <a:tblPr firstRow="1" bandRow="1">
                <a:tableStyleId>{2D5ABB26-0587-4C30-8999-92F81FD0307C}</a:tableStyleId>
              </a:tblPr>
              <a:tblGrid>
                <a:gridCol w="1149668">
                  <a:extLst>
                    <a:ext uri="{9D8B030D-6E8A-4147-A177-3AD203B41FA5}">
                      <a16:colId xmlns:a16="http://schemas.microsoft.com/office/drawing/2014/main" val="358073148"/>
                    </a:ext>
                  </a:extLst>
                </a:gridCol>
                <a:gridCol w="8451532">
                  <a:extLst>
                    <a:ext uri="{9D8B030D-6E8A-4147-A177-3AD203B41FA5}">
                      <a16:colId xmlns:a16="http://schemas.microsoft.com/office/drawing/2014/main" val="1235158156"/>
                    </a:ext>
                  </a:extLst>
                </a:gridCol>
              </a:tblGrid>
              <a:tr h="0">
                <a:tc>
                  <a:txBody>
                    <a:bodyPr/>
                    <a:lstStyle/>
                    <a:p>
                      <a:pPr algn="l"/>
                      <a:r>
                        <a:rPr kumimoji="1" lang="ja-JP" altLang="en-US" sz="1200" b="0" dirty="0">
                          <a:latin typeface="Meiryo UI" panose="020B0604030504040204" pitchFamily="50" charset="-128"/>
                          <a:ea typeface="Meiryo UI" panose="020B0604030504040204" pitchFamily="50" charset="-128"/>
                        </a:rPr>
                        <a:t>業務プロセス</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1200" dirty="0">
                          <a:latin typeface="Meiryo UI" panose="020B0604030504040204" pitchFamily="50" charset="-128"/>
                          <a:ea typeface="Meiryo UI" panose="020B0604030504040204" pitchFamily="50" charset="-128"/>
                        </a:rPr>
                        <a:t>「</a:t>
                      </a:r>
                      <a:r>
                        <a:rPr lang="en-US" altLang="ja-JP" sz="1200" dirty="0">
                          <a:latin typeface="Meiryo UI" panose="020B0604030504040204" pitchFamily="50" charset="-128"/>
                          <a:ea typeface="Meiryo UI" panose="020B0604030504040204" pitchFamily="50" charset="-128"/>
                        </a:rPr>
                        <a:t>07:</a:t>
                      </a:r>
                      <a:r>
                        <a:rPr lang="ja-JP" altLang="en-US" sz="1200" dirty="0">
                          <a:latin typeface="Meiryo UI" panose="020B0604030504040204" pitchFamily="50" charset="-128"/>
                          <a:ea typeface="Meiryo UI" panose="020B0604030504040204" pitchFamily="50" charset="-128"/>
                        </a:rPr>
                        <a:t>積立金算定」</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301245">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業務詳細仕様</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2081878"/>
                  </a:ext>
                </a:extLst>
              </a:tr>
              <a:tr h="5285016">
                <a:tc gridSpan="2">
                  <a:txBody>
                    <a:bodyPr/>
                    <a:lstStyle/>
                    <a:p>
                      <a:pPr lvl="0">
                        <a:defRPr/>
                      </a:pPr>
                      <a:r>
                        <a:rPr kumimoji="0" lang="ja-JP" altLang="en-US" sz="1200" b="1" u="sng" kern="0" dirty="0">
                          <a:solidFill>
                            <a:srgbClr val="000000">
                              <a:lumMod val="100000"/>
                            </a:srgbClr>
                          </a:solidFill>
                          <a:latin typeface="Meiryo UI"/>
                          <a:ea typeface="Meiryo UI"/>
                        </a:rPr>
                        <a:t>廃棄等費用積立金の算定方法</a:t>
                      </a:r>
                      <a:endParaRPr kumimoji="0" lang="en-US" altLang="ja-JP" sz="1200" b="1" u="sng" kern="0" dirty="0">
                        <a:solidFill>
                          <a:srgbClr val="000000">
                            <a:lumMod val="100000"/>
                          </a:srgbClr>
                        </a:solidFill>
                        <a:latin typeface="Meiryo UI"/>
                        <a:ea typeface="Meiryo UI"/>
                      </a:endParaRPr>
                    </a:p>
                    <a:p>
                      <a:pPr lvl="0">
                        <a:defRPr/>
                      </a:pPr>
                      <a:endParaRPr kumimoji="0" lang="en-US" altLang="ja-JP" sz="1200" b="0" u="none" kern="0" dirty="0">
                        <a:solidFill>
                          <a:srgbClr val="000000">
                            <a:lumMod val="100000"/>
                          </a:srgbClr>
                        </a:solidFill>
                        <a:latin typeface="Meiryo UI"/>
                        <a:ea typeface="Meiryo UI"/>
                      </a:endParaRPr>
                    </a:p>
                    <a:p>
                      <a:pPr lvl="0">
                        <a:defRPr/>
                      </a:pPr>
                      <a:r>
                        <a:rPr kumimoji="0" lang="en-US" altLang="ja-JP" sz="1100" b="0" u="none" kern="0" dirty="0">
                          <a:solidFill>
                            <a:srgbClr val="000000">
                              <a:lumMod val="100000"/>
                            </a:srgbClr>
                          </a:solidFill>
                          <a:latin typeface="Meiryo UI"/>
                          <a:ea typeface="Meiryo UI"/>
                        </a:rPr>
                        <a:t>【</a:t>
                      </a:r>
                      <a:r>
                        <a:rPr kumimoji="0" lang="ja-JP" altLang="en-US" sz="1100" b="0" u="none" kern="0" dirty="0">
                          <a:solidFill>
                            <a:srgbClr val="000000">
                              <a:lumMod val="100000"/>
                            </a:srgbClr>
                          </a:solidFill>
                          <a:latin typeface="Meiryo UI"/>
                          <a:ea typeface="Meiryo UI"/>
                        </a:rPr>
                        <a:t>廃棄等費用積立金の算定式</a:t>
                      </a:r>
                      <a:r>
                        <a:rPr kumimoji="0" lang="en-US" altLang="ja-JP" sz="1100" b="0" u="none" kern="0" dirty="0">
                          <a:solidFill>
                            <a:srgbClr val="000000">
                              <a:lumMod val="100000"/>
                            </a:srgbClr>
                          </a:solidFill>
                          <a:latin typeface="Meiryo UI"/>
                          <a:ea typeface="Meiryo UI"/>
                        </a:rPr>
                        <a:t>】</a:t>
                      </a:r>
                      <a:endParaRPr kumimoji="0" lang="en-US" altLang="ja-JP" sz="1200" b="0" u="none" kern="0" dirty="0">
                        <a:solidFill>
                          <a:srgbClr val="000000">
                            <a:lumMod val="100000"/>
                          </a:srgbClr>
                        </a:solidFill>
                        <a:latin typeface="Meiryo UI"/>
                        <a:ea typeface="Meiryo UI"/>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77678721"/>
                  </a:ext>
                </a:extLst>
              </a:tr>
            </a:tbl>
          </a:graphicData>
        </a:graphic>
      </p:graphicFrame>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zh-TW" altLang="en-US" dirty="0">
                <a:latin typeface="Meiryo UI" panose="020B0604030504040204" pitchFamily="50" charset="-128"/>
                <a:ea typeface="Meiryo UI" panose="020B0604030504040204" pitchFamily="50" charset="-128"/>
              </a:rPr>
              <a:t>業務詳細仕様</a:t>
            </a:r>
            <a:br>
              <a:rPr lang="en-US" altLang="ja-JP" dirty="0">
                <a:latin typeface="Meiryo UI" panose="020B0604030504040204" pitchFamily="50" charset="-128"/>
                <a:ea typeface="Meiryo UI" panose="020B0604030504040204" pitchFamily="50" charset="-128"/>
              </a:rPr>
            </a:br>
            <a:r>
              <a:rPr lang="zh-TW" altLang="en-US" dirty="0">
                <a:latin typeface="Meiryo UI" panose="020B0604030504040204" pitchFamily="50" charset="-128"/>
                <a:ea typeface="Meiryo UI" panose="020B0604030504040204" pitchFamily="50" charset="-128"/>
              </a:rPr>
              <a:t>廃棄等費用積立：廃棄等費用積立</a:t>
            </a:r>
            <a:r>
              <a:rPr lang="ja-JP" altLang="en-US" dirty="0">
                <a:latin typeface="Meiryo UI" panose="020B0604030504040204" pitchFamily="50" charset="-128"/>
                <a:ea typeface="Meiryo UI" panose="020B0604030504040204" pitchFamily="50" charset="-128"/>
              </a:rPr>
              <a:t> </a:t>
            </a:r>
            <a:r>
              <a:rPr lang="en-US" altLang="ja-JP" dirty="0">
                <a:latin typeface="Meiryo UI" panose="020B0604030504040204" pitchFamily="50" charset="-128"/>
                <a:ea typeface="Meiryo UI" panose="020B0604030504040204" pitchFamily="50" charset="-128"/>
              </a:rPr>
              <a:t>– (FIP) </a:t>
            </a:r>
            <a:r>
              <a:rPr lang="zh-TW" altLang="en-US" dirty="0">
                <a:latin typeface="Meiryo UI" panose="020B0604030504040204" pitchFamily="50" charset="-128"/>
                <a:ea typeface="Meiryo UI" panose="020B0604030504040204" pitchFamily="50" charset="-128"/>
              </a:rPr>
              <a:t>積立金算定</a:t>
            </a:r>
            <a:endParaRPr kumimoji="1" lang="ja-JP" altLang="en-US" dirty="0">
              <a:latin typeface="Meiryo UI" panose="020B0604030504040204" pitchFamily="50" charset="-128"/>
              <a:ea typeface="Meiryo UI" panose="020B0604030504040204" pitchFamily="50" charset="-128"/>
            </a:endParaRPr>
          </a:p>
        </p:txBody>
      </p:sp>
      <p:sp>
        <p:nvSpPr>
          <p:cNvPr id="36" name="テキスト ボックス 35">
            <a:extLst>
              <a:ext uri="{FF2B5EF4-FFF2-40B4-BE49-F238E27FC236}">
                <a16:creationId xmlns:a16="http://schemas.microsoft.com/office/drawing/2014/main" id="{7CAA0B5F-3A5D-4572-A154-12FBD9B4B496}"/>
              </a:ext>
            </a:extLst>
          </p:cNvPr>
          <p:cNvSpPr txBox="1"/>
          <p:nvPr/>
        </p:nvSpPr>
        <p:spPr>
          <a:xfrm>
            <a:off x="431613" y="2064356"/>
            <a:ext cx="7939994" cy="338554"/>
          </a:xfrm>
          <a:prstGeom prst="rect">
            <a:avLst/>
          </a:prstGeom>
          <a:noFill/>
        </p:spPr>
        <p:txBody>
          <a:bodyPr wrap="none" rtlCol="0">
            <a:spAutoFit/>
          </a:bodyPr>
          <a:lstStyle/>
          <a:p>
            <a:r>
              <a:rPr lang="ja-JP" altLang="en-US" sz="1600" dirty="0">
                <a:latin typeface="Meiryo UI" panose="020B0604030504040204" pitchFamily="50" charset="-128"/>
                <a:ea typeface="Meiryo UI" panose="020B0604030504040204" pitchFamily="50" charset="-128"/>
              </a:rPr>
              <a:t>廃棄等費用積立金</a:t>
            </a:r>
            <a:r>
              <a:rPr kumimoji="1" lang="en-US" altLang="ja-JP" sz="1600" dirty="0">
                <a:latin typeface="Meiryo UI" panose="020B0604030504040204" pitchFamily="50" charset="-128"/>
                <a:ea typeface="Meiryo UI" panose="020B0604030504040204" pitchFamily="50" charset="-128"/>
              </a:rPr>
              <a:t>(</a:t>
            </a:r>
            <a:r>
              <a:rPr kumimoji="1" lang="ja-JP" altLang="en-US" sz="1600" dirty="0">
                <a:latin typeface="Meiryo UI" panose="020B0604030504040204" pitchFamily="50" charset="-128"/>
                <a:ea typeface="Meiryo UI" panose="020B0604030504040204" pitchFamily="50" charset="-128"/>
              </a:rPr>
              <a:t>円</a:t>
            </a:r>
            <a:r>
              <a:rPr kumimoji="1" lang="en-US" altLang="ja-JP" sz="1600" dirty="0">
                <a:latin typeface="Meiryo UI" panose="020B0604030504040204" pitchFamily="50" charset="-128"/>
                <a:ea typeface="Meiryo UI" panose="020B0604030504040204" pitchFamily="50" charset="-128"/>
              </a:rPr>
              <a:t>)</a:t>
            </a:r>
            <a:r>
              <a:rPr kumimoji="1" lang="ja-JP" altLang="en-US" sz="1600" dirty="0">
                <a:latin typeface="Meiryo UI" panose="020B0604030504040204" pitchFamily="50" charset="-128"/>
                <a:ea typeface="Meiryo UI" panose="020B0604030504040204" pitchFamily="50" charset="-128"/>
              </a:rPr>
              <a:t>　＝　</a:t>
            </a:r>
            <a:r>
              <a:rPr lang="ja-JP" altLang="en-US" sz="1600" dirty="0">
                <a:latin typeface="Meiryo UI" panose="020B0604030504040204" pitchFamily="50" charset="-128"/>
                <a:ea typeface="Meiryo UI" panose="020B0604030504040204" pitchFamily="50" charset="-128"/>
              </a:rPr>
              <a:t>解体等積立基準額</a:t>
            </a:r>
            <a:r>
              <a:rPr kumimoji="1" lang="en-US" altLang="ja-JP" sz="1600" dirty="0">
                <a:latin typeface="Meiryo UI" panose="020B0604030504040204" pitchFamily="50" charset="-128"/>
                <a:ea typeface="Meiryo UI" panose="020B0604030504040204" pitchFamily="50" charset="-128"/>
              </a:rPr>
              <a:t>(</a:t>
            </a:r>
            <a:r>
              <a:rPr kumimoji="1" lang="ja-JP" altLang="en-US" sz="1600" dirty="0">
                <a:latin typeface="Meiryo UI" panose="020B0604030504040204" pitchFamily="50" charset="-128"/>
                <a:ea typeface="Meiryo UI" panose="020B0604030504040204" pitchFamily="50" charset="-128"/>
              </a:rPr>
              <a:t>円</a:t>
            </a:r>
            <a:r>
              <a:rPr kumimoji="1" lang="en-US" altLang="ja-JP" sz="1600" dirty="0">
                <a:latin typeface="Meiryo UI" panose="020B0604030504040204" pitchFamily="50" charset="-128"/>
                <a:ea typeface="Meiryo UI" panose="020B0604030504040204" pitchFamily="50" charset="-128"/>
              </a:rPr>
              <a:t>/kWh)</a:t>
            </a:r>
            <a:r>
              <a:rPr kumimoji="1" lang="en-US" altLang="ja-JP" sz="1200" dirty="0">
                <a:latin typeface="Meiryo UI" panose="020B0604030504040204" pitchFamily="50" charset="-128"/>
                <a:ea typeface="Meiryo UI" panose="020B0604030504040204" pitchFamily="50" charset="-128"/>
              </a:rPr>
              <a:t>※1</a:t>
            </a:r>
            <a:r>
              <a:rPr kumimoji="1" lang="ja-JP" altLang="en-US" sz="1600" dirty="0">
                <a:latin typeface="Meiryo UI" panose="020B0604030504040204" pitchFamily="50" charset="-128"/>
                <a:ea typeface="Meiryo UI" panose="020B0604030504040204" pitchFamily="50" charset="-128"/>
              </a:rPr>
              <a:t>　</a:t>
            </a:r>
            <a:r>
              <a:rPr kumimoji="1" lang="en-US" altLang="ja-JP" sz="1600" dirty="0">
                <a:latin typeface="Meiryo UI" panose="020B0604030504040204" pitchFamily="50" charset="-128"/>
                <a:ea typeface="Meiryo UI" panose="020B0604030504040204" pitchFamily="50" charset="-128"/>
              </a:rPr>
              <a:t>×</a:t>
            </a:r>
            <a:r>
              <a:rPr kumimoji="1" lang="ja-JP" altLang="en-US" sz="1600" dirty="0">
                <a:latin typeface="Meiryo UI" panose="020B0604030504040204" pitchFamily="50" charset="-128"/>
                <a:ea typeface="Meiryo UI" panose="020B0604030504040204" pitchFamily="50" charset="-128"/>
              </a:rPr>
              <a:t>　</a:t>
            </a:r>
            <a:r>
              <a:rPr lang="ja-JP" altLang="en-US" sz="1600" dirty="0">
                <a:latin typeface="Meiryo UI" panose="020B0604030504040204" pitchFamily="50" charset="-128"/>
                <a:ea typeface="Meiryo UI" panose="020B0604030504040204" pitchFamily="50" charset="-128"/>
              </a:rPr>
              <a:t>供給</a:t>
            </a:r>
            <a:r>
              <a:rPr kumimoji="1" lang="ja-JP" altLang="en-US" sz="1600" dirty="0">
                <a:latin typeface="Meiryo UI" panose="020B0604030504040204" pitchFamily="50" charset="-128"/>
                <a:ea typeface="Meiryo UI" panose="020B0604030504040204" pitchFamily="50" charset="-128"/>
              </a:rPr>
              <a:t>電力量</a:t>
            </a:r>
            <a:r>
              <a:rPr kumimoji="1" lang="en-US" altLang="ja-JP" sz="1600" dirty="0">
                <a:latin typeface="Meiryo UI" panose="020B0604030504040204" pitchFamily="50" charset="-128"/>
                <a:ea typeface="Meiryo UI" panose="020B0604030504040204" pitchFamily="50" charset="-128"/>
              </a:rPr>
              <a:t>(kWh)</a:t>
            </a:r>
            <a:r>
              <a:rPr kumimoji="1" lang="en-US" altLang="ja-JP" sz="1200" dirty="0">
                <a:latin typeface="Meiryo UI" panose="020B0604030504040204" pitchFamily="50" charset="-128"/>
                <a:ea typeface="Meiryo UI" panose="020B0604030504040204" pitchFamily="50" charset="-128"/>
              </a:rPr>
              <a:t>※2</a:t>
            </a:r>
            <a:endParaRPr kumimoji="1" lang="ja-JP" altLang="en-US" sz="1200" baseline="30000" dirty="0">
              <a:latin typeface="Meiryo UI" panose="020B0604030504040204" pitchFamily="50" charset="-128"/>
              <a:ea typeface="Meiryo UI" panose="020B0604030504040204" pitchFamily="50" charset="-128"/>
            </a:endParaRPr>
          </a:p>
        </p:txBody>
      </p:sp>
      <p:sp>
        <p:nvSpPr>
          <p:cNvPr id="12" name="正方形/長方形 11">
            <a:extLst>
              <a:ext uri="{FF2B5EF4-FFF2-40B4-BE49-F238E27FC236}">
                <a16:creationId xmlns:a16="http://schemas.microsoft.com/office/drawing/2014/main" id="{A347122A-99E8-4148-8BE5-25B0D81298AB}"/>
              </a:ext>
            </a:extLst>
          </p:cNvPr>
          <p:cNvSpPr/>
          <p:nvPr/>
        </p:nvSpPr>
        <p:spPr>
          <a:xfrm>
            <a:off x="256410" y="2743963"/>
            <a:ext cx="8700934" cy="646331"/>
          </a:xfrm>
          <a:prstGeom prst="rect">
            <a:avLst/>
          </a:prstGeom>
        </p:spPr>
        <p:txBody>
          <a:bodyPr wrap="square">
            <a:spAutoFit/>
          </a:bodyPr>
          <a:lstStyle/>
          <a:p>
            <a:r>
              <a:rPr kumimoji="0" lang="en-US" altLang="ja-JP" sz="900" kern="0" dirty="0">
                <a:solidFill>
                  <a:prstClr val="black"/>
                </a:solidFill>
                <a:latin typeface="Meiryo UI"/>
                <a:ea typeface="Meiryo UI"/>
                <a:cs typeface="Arial" pitchFamily="34" charset="0"/>
              </a:rPr>
              <a:t>※1 </a:t>
            </a:r>
            <a:r>
              <a:rPr kumimoji="0" lang="ja-JP" altLang="en-US" sz="900" kern="0" dirty="0">
                <a:solidFill>
                  <a:prstClr val="black"/>
                </a:solidFill>
                <a:latin typeface="Meiryo UI"/>
                <a:ea typeface="Meiryo UI"/>
                <a:cs typeface="Arial" pitchFamily="34" charset="0"/>
              </a:rPr>
              <a:t>解体等積立基準額は、経済産業省の再エネ事業管理システムから取り込む事業計画認定情報</a:t>
            </a:r>
            <a:r>
              <a:rPr lang="ja-JP" altLang="en-US" sz="900" dirty="0">
                <a:latin typeface="Meiryo UI" panose="020B0604030504040204" pitchFamily="50" charset="-128"/>
                <a:ea typeface="Meiryo UI" panose="020B0604030504040204" pitchFamily="50" charset="-128"/>
                <a:cs typeface="Arial" panose="020B0604020202020204" pitchFamily="34" charset="0"/>
              </a:rPr>
              <a:t>を参照する</a:t>
            </a:r>
            <a:endParaRPr lang="en-US" altLang="ja-JP" sz="900" dirty="0">
              <a:latin typeface="Meiryo UI" panose="020B0604030504040204" pitchFamily="50" charset="-128"/>
              <a:ea typeface="Meiryo UI" panose="020B0604030504040204" pitchFamily="50" charset="-128"/>
              <a:cs typeface="Arial" panose="020B0604020202020204" pitchFamily="34" charset="0"/>
            </a:endParaRPr>
          </a:p>
          <a:p>
            <a:endParaRPr kumimoji="0" lang="en-US" altLang="ja-JP" sz="900" kern="0" dirty="0">
              <a:solidFill>
                <a:prstClr val="black"/>
              </a:solidFill>
              <a:latin typeface="Meiryo UI"/>
              <a:ea typeface="Meiryo UI"/>
              <a:cs typeface="Arial" pitchFamily="34" charset="0"/>
            </a:endParaRPr>
          </a:p>
          <a:p>
            <a:r>
              <a:rPr kumimoji="0" lang="en-US" altLang="ja-JP" sz="900" kern="0" dirty="0">
                <a:solidFill>
                  <a:prstClr val="black"/>
                </a:solidFill>
                <a:latin typeface="Meiryo UI"/>
                <a:ea typeface="Meiryo UI"/>
                <a:cs typeface="Arial" pitchFamily="34" charset="0"/>
              </a:rPr>
              <a:t>※2 FIT</a:t>
            </a:r>
            <a:r>
              <a:rPr kumimoji="0" lang="ja-JP" altLang="en-US" sz="900" kern="0" dirty="0">
                <a:solidFill>
                  <a:prstClr val="black"/>
                </a:solidFill>
                <a:latin typeface="Meiryo UI"/>
                <a:ea typeface="Meiryo UI"/>
                <a:cs typeface="Arial" pitchFamily="34" charset="0"/>
              </a:rPr>
              <a:t>設備の場合は、買取義務者が申告する設備ごとの買取電力量</a:t>
            </a:r>
            <a:r>
              <a:rPr kumimoji="0" lang="en-US" altLang="ja-JP" sz="900" kern="0" dirty="0">
                <a:solidFill>
                  <a:prstClr val="black"/>
                </a:solidFill>
                <a:latin typeface="Meiryo UI"/>
                <a:ea typeface="Meiryo UI"/>
                <a:cs typeface="Arial" pitchFamily="34" charset="0"/>
              </a:rPr>
              <a:t>(</a:t>
            </a:r>
            <a:r>
              <a:rPr kumimoji="0" lang="ja-JP" altLang="en-US" sz="900" kern="0" dirty="0">
                <a:solidFill>
                  <a:prstClr val="black"/>
                </a:solidFill>
                <a:latin typeface="Meiryo UI"/>
                <a:ea typeface="Meiryo UI"/>
                <a:cs typeface="Arial" pitchFamily="34" charset="0"/>
              </a:rPr>
              <a:t>月単位</a:t>
            </a:r>
            <a:r>
              <a:rPr kumimoji="0" lang="en-US" altLang="ja-JP" sz="900" kern="0" dirty="0">
                <a:solidFill>
                  <a:prstClr val="black"/>
                </a:solidFill>
                <a:latin typeface="Meiryo UI"/>
                <a:ea typeface="Meiryo UI"/>
                <a:cs typeface="Arial" pitchFamily="34" charset="0"/>
              </a:rPr>
              <a:t>)</a:t>
            </a:r>
          </a:p>
          <a:p>
            <a:r>
              <a:rPr kumimoji="0" lang="ja-JP" altLang="en-US" sz="900" kern="0" dirty="0">
                <a:solidFill>
                  <a:prstClr val="black"/>
                </a:solidFill>
                <a:latin typeface="Meiryo UI"/>
                <a:ea typeface="Meiryo UI"/>
                <a:cs typeface="Arial" pitchFamily="34" charset="0"/>
              </a:rPr>
              <a:t>　　　</a:t>
            </a:r>
            <a:r>
              <a:rPr kumimoji="0" lang="en-US" altLang="ja-JP" sz="900" kern="0" dirty="0">
                <a:solidFill>
                  <a:prstClr val="black"/>
                </a:solidFill>
                <a:latin typeface="Meiryo UI"/>
                <a:ea typeface="Meiryo UI"/>
                <a:cs typeface="Arial" pitchFamily="34" charset="0"/>
              </a:rPr>
              <a:t>FIP</a:t>
            </a:r>
            <a:r>
              <a:rPr kumimoji="0" lang="ja-JP" altLang="en-US" sz="900" kern="0" dirty="0">
                <a:solidFill>
                  <a:prstClr val="black"/>
                </a:solidFill>
                <a:latin typeface="Meiryo UI"/>
                <a:ea typeface="Meiryo UI"/>
                <a:cs typeface="Arial" pitchFamily="34" charset="0"/>
              </a:rPr>
              <a:t>設備の場合は、</a:t>
            </a:r>
            <a:r>
              <a:rPr kumimoji="0" lang="en-US" altLang="ja-JP" sz="900" kern="0" dirty="0">
                <a:solidFill>
                  <a:prstClr val="black"/>
                </a:solidFill>
                <a:latin typeface="Meiryo UI"/>
                <a:ea typeface="Meiryo UI"/>
                <a:cs typeface="Arial" pitchFamily="34" charset="0"/>
              </a:rPr>
              <a:t>TSO</a:t>
            </a:r>
            <a:r>
              <a:rPr kumimoji="0" lang="ja-JP" altLang="en-US" sz="900" kern="0" dirty="0">
                <a:solidFill>
                  <a:prstClr val="black"/>
                </a:solidFill>
                <a:latin typeface="Meiryo UI"/>
                <a:ea typeface="Meiryo UI"/>
                <a:cs typeface="Arial" pitchFamily="34" charset="0"/>
              </a:rPr>
              <a:t>が通知する設備ごとの供給電力量</a:t>
            </a:r>
            <a:r>
              <a:rPr kumimoji="0" lang="en-US" altLang="ja-JP" sz="900" kern="0" dirty="0">
                <a:solidFill>
                  <a:prstClr val="black"/>
                </a:solidFill>
                <a:latin typeface="Meiryo UI"/>
                <a:ea typeface="Meiryo UI"/>
                <a:cs typeface="Arial" pitchFamily="34" charset="0"/>
              </a:rPr>
              <a:t>(30</a:t>
            </a:r>
            <a:r>
              <a:rPr kumimoji="0" lang="ja-JP" altLang="en-US" sz="900" kern="0" dirty="0">
                <a:solidFill>
                  <a:prstClr val="black"/>
                </a:solidFill>
                <a:latin typeface="Meiryo UI"/>
                <a:ea typeface="Meiryo UI"/>
                <a:cs typeface="Arial" pitchFamily="34" charset="0"/>
              </a:rPr>
              <a:t>分コマ</a:t>
            </a:r>
            <a:r>
              <a:rPr kumimoji="0" lang="en-US" altLang="ja-JP" sz="900" kern="0" dirty="0">
                <a:solidFill>
                  <a:prstClr val="black"/>
                </a:solidFill>
                <a:latin typeface="Meiryo UI"/>
                <a:ea typeface="Meiryo UI"/>
                <a:cs typeface="Arial" pitchFamily="34" charset="0"/>
              </a:rPr>
              <a:t>)</a:t>
            </a:r>
            <a:r>
              <a:rPr kumimoji="0" lang="ja-JP" altLang="en-US" sz="900" kern="0" dirty="0">
                <a:solidFill>
                  <a:prstClr val="black"/>
                </a:solidFill>
                <a:latin typeface="Meiryo UI"/>
                <a:ea typeface="Meiryo UI"/>
                <a:cs typeface="Arial" pitchFamily="34" charset="0"/>
              </a:rPr>
              <a:t>を月単位で合計する　</a:t>
            </a:r>
            <a:r>
              <a:rPr kumimoji="0" lang="en-US" altLang="ja-JP" sz="900" kern="0" dirty="0">
                <a:solidFill>
                  <a:prstClr val="black"/>
                </a:solidFill>
                <a:latin typeface="Meiryo UI"/>
                <a:ea typeface="Meiryo UI"/>
                <a:cs typeface="Arial" pitchFamily="34" charset="0"/>
              </a:rPr>
              <a:t>(FIP</a:t>
            </a:r>
            <a:r>
              <a:rPr kumimoji="0" lang="ja-JP" altLang="en-US" sz="900" kern="0" dirty="0">
                <a:solidFill>
                  <a:prstClr val="black"/>
                </a:solidFill>
                <a:latin typeface="Meiryo UI"/>
                <a:ea typeface="Meiryo UI"/>
                <a:cs typeface="Arial" pitchFamily="34" charset="0"/>
              </a:rPr>
              <a:t>交付金算定時とは違い、いずれも</a:t>
            </a:r>
            <a:r>
              <a:rPr kumimoji="0" lang="en-US" altLang="ja-JP" sz="900" kern="0" dirty="0">
                <a:solidFill>
                  <a:prstClr val="black"/>
                </a:solidFill>
                <a:latin typeface="Meiryo UI"/>
                <a:ea typeface="Meiryo UI"/>
                <a:cs typeface="Arial" pitchFamily="34" charset="0"/>
              </a:rPr>
              <a:t>0.01</a:t>
            </a:r>
            <a:r>
              <a:rPr kumimoji="0" lang="ja-JP" altLang="en-US" sz="900" kern="0" dirty="0">
                <a:solidFill>
                  <a:prstClr val="black"/>
                </a:solidFill>
                <a:latin typeface="Meiryo UI"/>
                <a:ea typeface="Meiryo UI"/>
                <a:cs typeface="Arial" pitchFamily="34" charset="0"/>
              </a:rPr>
              <a:t>円</a:t>
            </a:r>
            <a:r>
              <a:rPr kumimoji="0" lang="en-US" altLang="ja-JP" sz="900" kern="0" dirty="0">
                <a:solidFill>
                  <a:prstClr val="black"/>
                </a:solidFill>
                <a:latin typeface="Meiryo UI"/>
                <a:ea typeface="Meiryo UI"/>
                <a:cs typeface="Arial" pitchFamily="34" charset="0"/>
              </a:rPr>
              <a:t>/kWh</a:t>
            </a:r>
            <a:r>
              <a:rPr kumimoji="0" lang="ja-JP" altLang="en-US" sz="900" kern="0" dirty="0">
                <a:solidFill>
                  <a:prstClr val="black"/>
                </a:solidFill>
                <a:latin typeface="Meiryo UI"/>
                <a:ea typeface="Meiryo UI"/>
                <a:cs typeface="Arial" pitchFamily="34" charset="0"/>
              </a:rPr>
              <a:t>コマを含む</a:t>
            </a:r>
            <a:r>
              <a:rPr kumimoji="0" lang="en-US" altLang="ja-JP" sz="900" kern="0" dirty="0">
                <a:solidFill>
                  <a:prstClr val="black"/>
                </a:solidFill>
                <a:latin typeface="Meiryo UI"/>
                <a:ea typeface="Meiryo UI"/>
                <a:cs typeface="Arial" pitchFamily="34" charset="0"/>
              </a:rPr>
              <a:t>)</a:t>
            </a:r>
            <a:endParaRPr lang="ja-JP" altLang="en-US" sz="900" dirty="0">
              <a:latin typeface="Meiryo UI" panose="020B0604030504040204" pitchFamily="50" charset="-128"/>
              <a:ea typeface="Meiryo UI" panose="020B0604030504040204" pitchFamily="50" charset="-128"/>
              <a:cs typeface="Arial" pitchFamily="34" charset="0"/>
            </a:endParaRPr>
          </a:p>
        </p:txBody>
      </p:sp>
    </p:spTree>
    <p:extLst>
      <p:ext uri="{BB962C8B-B14F-4D97-AF65-F5344CB8AC3E}">
        <p14:creationId xmlns:p14="http://schemas.microsoft.com/office/powerpoint/2010/main" val="1650169693"/>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242022062"/>
              </p:ext>
            </p:extLst>
          </p:nvPr>
        </p:nvGraphicFramePr>
        <p:xfrm>
          <a:off x="149172" y="1104448"/>
          <a:ext cx="9511434" cy="5687855"/>
        </p:xfrm>
        <a:graphic>
          <a:graphicData uri="http://schemas.openxmlformats.org/drawingml/2006/table">
            <a:tbl>
              <a:tblPr firstRow="1" bandRow="1">
                <a:tableStyleId>{2D5ABB26-0587-4C30-8999-92F81FD0307C}</a:tableStyleId>
              </a:tblPr>
              <a:tblGrid>
                <a:gridCol w="367433">
                  <a:extLst>
                    <a:ext uri="{9D8B030D-6E8A-4147-A177-3AD203B41FA5}">
                      <a16:colId xmlns:a16="http://schemas.microsoft.com/office/drawing/2014/main" val="358073148"/>
                    </a:ext>
                  </a:extLst>
                </a:gridCol>
                <a:gridCol w="692468">
                  <a:extLst>
                    <a:ext uri="{9D8B030D-6E8A-4147-A177-3AD203B41FA5}">
                      <a16:colId xmlns:a16="http://schemas.microsoft.com/office/drawing/2014/main" val="3311309282"/>
                    </a:ext>
                  </a:extLst>
                </a:gridCol>
                <a:gridCol w="6754708">
                  <a:extLst>
                    <a:ext uri="{9D8B030D-6E8A-4147-A177-3AD203B41FA5}">
                      <a16:colId xmlns:a16="http://schemas.microsoft.com/office/drawing/2014/main" val="1235158156"/>
                    </a:ext>
                  </a:extLst>
                </a:gridCol>
                <a:gridCol w="952108">
                  <a:extLst>
                    <a:ext uri="{9D8B030D-6E8A-4147-A177-3AD203B41FA5}">
                      <a16:colId xmlns:a16="http://schemas.microsoft.com/office/drawing/2014/main" val="256449129"/>
                    </a:ext>
                  </a:extLst>
                </a:gridCol>
                <a:gridCol w="744717">
                  <a:extLst>
                    <a:ext uri="{9D8B030D-6E8A-4147-A177-3AD203B41FA5}">
                      <a16:colId xmlns:a16="http://schemas.microsoft.com/office/drawing/2014/main" val="869005639"/>
                    </a:ext>
                  </a:extLst>
                </a:gridCol>
              </a:tblGrid>
              <a:tr h="292489">
                <a:tc gridSpan="2">
                  <a:txBody>
                    <a:bodyPr/>
                    <a:lstStyle/>
                    <a:p>
                      <a:pPr algn="l"/>
                      <a:r>
                        <a:rPr kumimoji="1" lang="ja-JP" altLang="en-US" sz="1200" b="0" dirty="0">
                          <a:latin typeface="Meiryo UI" panose="020B0604030504040204" pitchFamily="50" charset="-128"/>
                          <a:ea typeface="Meiryo UI" panose="020B0604030504040204" pitchFamily="50" charset="-128"/>
                        </a:rPr>
                        <a:t>業務</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ja-JP" altLang="en-US" sz="1200" b="0" dirty="0">
                          <a:latin typeface="Arial" panose="020B0604020202020204" pitchFamily="34" charset="0"/>
                          <a:ea typeface="Meiryo UI" panose="020B0604030504040204" pitchFamily="50" charset="-128"/>
                          <a:cs typeface="Arial" panose="020B0604020202020204" pitchFamily="34" charset="0"/>
                        </a:rPr>
                        <a:t>廃棄等費用積立 </a:t>
                      </a:r>
                      <a:r>
                        <a:rPr kumimoji="1" lang="en-US" altLang="zh-TW" sz="1200" b="0" dirty="0">
                          <a:latin typeface="Arial" panose="020B0604020202020204" pitchFamily="34" charset="0"/>
                          <a:ea typeface="Meiryo UI" panose="020B0604030504040204" pitchFamily="50" charset="-128"/>
                          <a:cs typeface="Arial" panose="020B0604020202020204" pitchFamily="34" charset="0"/>
                        </a:rPr>
                        <a:t>– (</a:t>
                      </a:r>
                      <a:r>
                        <a:rPr kumimoji="1" lang="en-US" altLang="ja-JP" sz="1200" b="0" dirty="0">
                          <a:latin typeface="Meiryo UI" panose="020B0604030504040204" pitchFamily="50" charset="-128"/>
                          <a:ea typeface="Meiryo UI" panose="020B0604030504040204" pitchFamily="50" charset="-128"/>
                        </a:rPr>
                        <a:t>FIT) </a:t>
                      </a:r>
                      <a:r>
                        <a:rPr kumimoji="1" lang="ja-JP" altLang="en-US" sz="1200" b="0" dirty="0">
                          <a:latin typeface="Meiryo UI" panose="020B0604030504040204" pitchFamily="50" charset="-128"/>
                          <a:ea typeface="Meiryo UI" panose="020B0604030504040204" pitchFamily="50" charset="-128"/>
                        </a:rPr>
                        <a:t>買取実績・</a:t>
                      </a:r>
                      <a:r>
                        <a:rPr kumimoji="1" lang="zh-TW" altLang="en-US" sz="1200" b="0" kern="1200" dirty="0">
                          <a:solidFill>
                            <a:schemeClr val="tx1"/>
                          </a:solidFill>
                          <a:latin typeface="Meiryo UI" panose="020B0604030504040204" pitchFamily="50" charset="-128"/>
                          <a:ea typeface="Meiryo UI" panose="020B0604030504040204" pitchFamily="50" charset="-128"/>
                          <a:cs typeface="+mn-cs"/>
                        </a:rPr>
                        <a:t>積立金</a:t>
                      </a:r>
                      <a:r>
                        <a:rPr kumimoji="1" lang="ja-JP" altLang="en-US" sz="1200" b="0" kern="1200" dirty="0">
                          <a:solidFill>
                            <a:schemeClr val="tx1"/>
                          </a:solidFill>
                          <a:latin typeface="Meiryo UI" panose="020B0604030504040204" pitchFamily="50" charset="-128"/>
                          <a:ea typeface="Meiryo UI" panose="020B0604030504040204" pitchFamily="50" charset="-128"/>
                          <a:cs typeface="+mn-cs"/>
                        </a:rPr>
                        <a:t>登録</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1200" b="0" dirty="0">
                          <a:latin typeface="Meiryo UI" panose="020B0604030504040204" pitchFamily="50" charset="-128"/>
                          <a:ea typeface="Meiryo UI" panose="020B0604030504040204" pitchFamily="50" charset="-128"/>
                        </a:rPr>
                        <a:t>業務コード</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200" b="0" kern="1200" dirty="0">
                          <a:solidFill>
                            <a:schemeClr val="tx1"/>
                          </a:solidFill>
                          <a:latin typeface="Meiryo UI" panose="020B0604030504040204" pitchFamily="50" charset="-128"/>
                          <a:ea typeface="Meiryo UI" panose="020B0604030504040204" pitchFamily="50" charset="-128"/>
                          <a:cs typeface="+mn-cs"/>
                        </a:rPr>
                        <a:t>DIS002</a:t>
                      </a:r>
                      <a:endParaRPr kumimoji="1" lang="ja-JP" altLang="en-US" sz="1200" b="0" kern="1200" dirty="0">
                        <a:solidFill>
                          <a:schemeClr val="tx1"/>
                        </a:solidFill>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292489">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業務内容</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広域機関が</a:t>
                      </a:r>
                      <a:r>
                        <a:rPr kumimoji="1" lang="en-US" altLang="ja-JP" sz="1200" b="0" dirty="0">
                          <a:latin typeface="Meiryo UI" panose="020B0604030504040204" pitchFamily="50" charset="-128"/>
                          <a:ea typeface="Meiryo UI" panose="020B0604030504040204" pitchFamily="50" charset="-128"/>
                        </a:rPr>
                        <a:t>FIT</a:t>
                      </a:r>
                      <a:r>
                        <a:rPr kumimoji="1" lang="ja-JP" altLang="en-US" sz="1200" b="0" dirty="0">
                          <a:latin typeface="Meiryo UI" panose="020B0604030504040204" pitchFamily="50" charset="-128"/>
                          <a:ea typeface="Meiryo UI" panose="020B0604030504040204" pitchFamily="50" charset="-128"/>
                        </a:rPr>
                        <a:t>認定設備の買取実績と</a:t>
                      </a:r>
                      <a:r>
                        <a:rPr kumimoji="1" lang="zh-TW" altLang="en-US" sz="1200" b="0" dirty="0">
                          <a:latin typeface="Meiryo UI" panose="020B0604030504040204" pitchFamily="50" charset="-128"/>
                          <a:ea typeface="Meiryo UI" panose="020B0604030504040204" pitchFamily="50" charset="-128"/>
                        </a:rPr>
                        <a:t>廃棄等費用積立</a:t>
                      </a:r>
                      <a:r>
                        <a:rPr kumimoji="1" lang="ja-JP" altLang="en-US" sz="1200" b="0" dirty="0">
                          <a:latin typeface="Meiryo UI" panose="020B0604030504040204" pitchFamily="50" charset="-128"/>
                          <a:ea typeface="Meiryo UI" panose="020B0604030504040204" pitchFamily="50" charset="-128"/>
                        </a:rPr>
                        <a:t>金のデータを抽出し、再エネ業務統合システムに登録する。</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868788017"/>
                  </a:ext>
                </a:extLst>
              </a:tr>
              <a:tr h="292489">
                <a:tc gridSpan="2">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業務タイミング</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3">
                  <a:txBody>
                    <a:bodyPr/>
                    <a:lstStyle/>
                    <a:p>
                      <a:pPr marL="0" indent="0" algn="l">
                        <a:buFont typeface="Arial" panose="020B0604020202020204" pitchFamily="34" charset="0"/>
                        <a:buNone/>
                      </a:pPr>
                      <a:r>
                        <a:rPr kumimoji="1" lang="ja-JP" altLang="en-US" sz="1200" b="0" dirty="0">
                          <a:solidFill>
                            <a:schemeClr val="tx1"/>
                          </a:solidFill>
                          <a:latin typeface="Meiryo UI" panose="020B0604030504040204" pitchFamily="50" charset="-128"/>
                          <a:ea typeface="Meiryo UI" panose="020B0604030504040204" pitchFamily="50" charset="-128"/>
                        </a:rPr>
                        <a:t>月次</a:t>
                      </a:r>
                      <a:endParaRPr kumimoji="1" lang="en-US" altLang="ja-JP"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100085752"/>
                  </a:ext>
                </a:extLst>
              </a:tr>
              <a:tr h="292489">
                <a:tc gridSpan="2">
                  <a:txBody>
                    <a:bodyPr/>
                    <a:lstStyle/>
                    <a:p>
                      <a:pPr marL="0" indent="0" algn="l">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関連アクター</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747063371"/>
                  </a:ext>
                </a:extLst>
              </a:tr>
              <a:tr h="1294979">
                <a:tc rowSpan="2">
                  <a:txBody>
                    <a:bodyPr/>
                    <a:lstStyle/>
                    <a:p>
                      <a:pPr marL="0" indent="0" algn="ctr">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確認者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lumMod val="95000"/>
                      </a:schemeClr>
                    </a:solidFill>
                  </a:tcPr>
                </a:tc>
                <a:tc gridSpan="3">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2700" cap="flat" cmpd="sng" algn="ctr">
                      <a:solidFill>
                        <a:schemeClr val="bg1">
                          <a:lumMod val="85000"/>
                        </a:schemeClr>
                      </a:solidFill>
                      <a:prstDash val="dash"/>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776034627"/>
                  </a:ext>
                </a:extLst>
              </a:tr>
              <a:tr h="1704375">
                <a:tc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作業者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8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603231057"/>
                  </a:ext>
                </a:extLst>
              </a:tr>
              <a:tr h="1518545">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システム</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5629721"/>
                  </a:ext>
                </a:extLst>
              </a:tr>
            </a:tbl>
          </a:graphicData>
        </a:graphic>
      </p:graphicFrame>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ja-JP" altLang="en-US" dirty="0">
                <a:latin typeface="Meiryo UI" panose="020B0604030504040204" pitchFamily="50" charset="-128"/>
                <a:ea typeface="Meiryo UI" panose="020B0604030504040204" pitchFamily="50" charset="-128"/>
              </a:rPr>
              <a:t>業務フロー</a:t>
            </a:r>
            <a:br>
              <a:rPr lang="en-US" altLang="ja-JP" dirty="0">
                <a:latin typeface="Meiryo UI" panose="020B0604030504040204" pitchFamily="50" charset="-128"/>
                <a:ea typeface="Meiryo UI" panose="020B0604030504040204" pitchFamily="50" charset="-128"/>
              </a:rPr>
            </a:br>
            <a:r>
              <a:rPr lang="ja-JP" altLang="en-US" dirty="0">
                <a:latin typeface="Meiryo UI" panose="020B0604030504040204" pitchFamily="50" charset="-128"/>
                <a:ea typeface="Meiryo UI" panose="020B0604030504040204" pitchFamily="50" charset="-128"/>
              </a:rPr>
              <a:t>廃棄等費用積立</a:t>
            </a:r>
            <a:r>
              <a:rPr lang="zh-TW" altLang="en-US"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廃棄等費用積立 </a:t>
            </a:r>
            <a:r>
              <a:rPr lang="en-US" altLang="ja-JP" dirty="0">
                <a:latin typeface="Meiryo UI" panose="020B0604030504040204" pitchFamily="50" charset="-128"/>
                <a:ea typeface="Meiryo UI" panose="020B0604030504040204" pitchFamily="50" charset="-128"/>
              </a:rPr>
              <a:t>– (FIT) </a:t>
            </a:r>
            <a:r>
              <a:rPr lang="ja-JP" altLang="en-US" dirty="0">
                <a:latin typeface="Meiryo UI" panose="020B0604030504040204" pitchFamily="50" charset="-128"/>
                <a:ea typeface="Meiryo UI" panose="020B0604030504040204" pitchFamily="50" charset="-128"/>
              </a:rPr>
              <a:t>買取実績・</a:t>
            </a:r>
            <a:r>
              <a:rPr lang="zh-TW" altLang="en-US" dirty="0">
                <a:latin typeface="Meiryo UI" panose="020B0604030504040204" pitchFamily="50" charset="-128"/>
                <a:ea typeface="Meiryo UI" panose="020B0604030504040204" pitchFamily="50" charset="-128"/>
              </a:rPr>
              <a:t>積立金</a:t>
            </a:r>
            <a:r>
              <a:rPr lang="ja-JP" altLang="en-US" dirty="0">
                <a:latin typeface="Meiryo UI" panose="020B0604030504040204" pitchFamily="50" charset="-128"/>
                <a:ea typeface="Meiryo UI" panose="020B0604030504040204" pitchFamily="50" charset="-128"/>
              </a:rPr>
              <a:t>登録</a:t>
            </a:r>
            <a:endParaRPr kumimoji="1" lang="ja-JP" altLang="en-US" dirty="0">
              <a:latin typeface="Meiryo UI" panose="020B0604030504040204" pitchFamily="50" charset="-128"/>
              <a:ea typeface="Meiryo UI" panose="020B0604030504040204" pitchFamily="50" charset="-128"/>
            </a:endParaRPr>
          </a:p>
        </p:txBody>
      </p:sp>
      <p:grpSp>
        <p:nvGrpSpPr>
          <p:cNvPr id="149" name="グループ化 148">
            <a:extLst>
              <a:ext uri="{FF2B5EF4-FFF2-40B4-BE49-F238E27FC236}">
                <a16:creationId xmlns:a16="http://schemas.microsoft.com/office/drawing/2014/main" id="{CC2DA5F2-6B5E-4501-AE84-2AE04C1AB653}"/>
              </a:ext>
            </a:extLst>
          </p:cNvPr>
          <p:cNvGrpSpPr/>
          <p:nvPr/>
        </p:nvGrpSpPr>
        <p:grpSpPr>
          <a:xfrm>
            <a:off x="2708890" y="4540269"/>
            <a:ext cx="328175" cy="449032"/>
            <a:chOff x="3766830" y="2540413"/>
            <a:chExt cx="328175" cy="448054"/>
          </a:xfrm>
        </p:grpSpPr>
        <p:sp>
          <p:nvSpPr>
            <p:cNvPr id="151" name="正方形/長方形 150">
              <a:extLst>
                <a:ext uri="{FF2B5EF4-FFF2-40B4-BE49-F238E27FC236}">
                  <a16:creationId xmlns:a16="http://schemas.microsoft.com/office/drawing/2014/main" id="{74B7ED3D-5898-46B8-886B-9CFF04995E7F}"/>
                </a:ext>
              </a:extLst>
            </p:cNvPr>
            <p:cNvSpPr/>
            <p:nvPr/>
          </p:nvSpPr>
          <p:spPr>
            <a:xfrm>
              <a:off x="3766830" y="2755793"/>
              <a:ext cx="328175" cy="232674"/>
            </a:xfrm>
            <a:prstGeom prst="rect">
              <a:avLst/>
            </a:prstGeom>
            <a:noFill/>
            <a:ln w="19050" cap="flat" cmpd="sng" algn="ctr">
              <a:noFill/>
              <a:prstDash val="solid"/>
              <a:miter lim="800000"/>
            </a:ln>
            <a:effectLst/>
          </p:spPr>
          <p:txBody>
            <a:bodyPr wrap="none" lIns="0" tIns="36000" rIns="0" bIns="36000" rtlCol="0" anchor="ctr"/>
            <a:lstStyle/>
            <a:p>
              <a:pPr algn="ctr"/>
              <a:endParaRPr kumimoji="0" lang="en-US" sz="800" kern="0" dirty="0">
                <a:latin typeface="Meiryo UI"/>
                <a:ea typeface="Meiryo UI"/>
                <a:cs typeface="Arial" pitchFamily="34" charset="0"/>
              </a:endParaRPr>
            </a:p>
          </p:txBody>
        </p:sp>
        <p:sp>
          <p:nvSpPr>
            <p:cNvPr id="152" name="正方形/長方形 151">
              <a:extLst>
                <a:ext uri="{FF2B5EF4-FFF2-40B4-BE49-F238E27FC236}">
                  <a16:creationId xmlns:a16="http://schemas.microsoft.com/office/drawing/2014/main" id="{74AB63A6-06EB-49C7-A595-1C68B42C2723}"/>
                </a:ext>
              </a:extLst>
            </p:cNvPr>
            <p:cNvSpPr/>
            <p:nvPr/>
          </p:nvSpPr>
          <p:spPr>
            <a:xfrm>
              <a:off x="3766830" y="2540413"/>
              <a:ext cx="328175" cy="232674"/>
            </a:xfrm>
            <a:prstGeom prst="rect">
              <a:avLst/>
            </a:prstGeom>
            <a:noFill/>
            <a:ln w="19050" cap="flat" cmpd="sng" algn="ctr">
              <a:noFill/>
              <a:prstDash val="solid"/>
              <a:miter lim="800000"/>
            </a:ln>
            <a:effectLst/>
          </p:spPr>
          <p:txBody>
            <a:bodyPr wrap="none" lIns="0" tIns="36000" rIns="0" bIns="36000" rtlCol="0" anchor="ctr"/>
            <a:lstStyle/>
            <a:p>
              <a:pPr algn="ctr"/>
              <a:endParaRPr kumimoji="0" lang="en-US" sz="800" kern="0" dirty="0">
                <a:latin typeface="Meiryo UI"/>
                <a:ea typeface="Meiryo UI"/>
                <a:cs typeface="Arial" pitchFamily="34" charset="0"/>
              </a:endParaRPr>
            </a:p>
          </p:txBody>
        </p:sp>
      </p:grpSp>
      <p:sp>
        <p:nvSpPr>
          <p:cNvPr id="110" name="ドーナツ 24">
            <a:extLst>
              <a:ext uri="{FF2B5EF4-FFF2-40B4-BE49-F238E27FC236}">
                <a16:creationId xmlns:a16="http://schemas.microsoft.com/office/drawing/2014/main" id="{39E5FBA9-F8AD-427D-AB16-7E8E6608D6AE}"/>
              </a:ext>
            </a:extLst>
          </p:cNvPr>
          <p:cNvSpPr/>
          <p:nvPr/>
        </p:nvSpPr>
        <p:spPr bwMode="auto">
          <a:xfrm>
            <a:off x="1382083" y="4209449"/>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START</a:t>
            </a:r>
            <a:endParaRPr kumimoji="0" lang="ja-JP" altLang="en-US" sz="700" kern="0" dirty="0">
              <a:latin typeface="Meiryo UI"/>
              <a:ea typeface="Meiryo UI"/>
              <a:cs typeface="Tahoma" pitchFamily="34" charset="0"/>
            </a:endParaRPr>
          </a:p>
        </p:txBody>
      </p:sp>
      <p:cxnSp>
        <p:nvCxnSpPr>
          <p:cNvPr id="103" name="直線矢印コネクタ 102">
            <a:extLst>
              <a:ext uri="{FF2B5EF4-FFF2-40B4-BE49-F238E27FC236}">
                <a16:creationId xmlns:a16="http://schemas.microsoft.com/office/drawing/2014/main" id="{0AB25BB9-C38E-4FF7-90AF-86E0F34241A6}"/>
              </a:ext>
            </a:extLst>
          </p:cNvPr>
          <p:cNvCxnSpPr>
            <a:cxnSpLocks/>
            <a:stCxn id="110" idx="6"/>
            <a:endCxn id="96" idx="1"/>
          </p:cNvCxnSpPr>
          <p:nvPr/>
        </p:nvCxnSpPr>
        <p:spPr>
          <a:xfrm flipV="1">
            <a:off x="1770814" y="4390838"/>
            <a:ext cx="292537" cy="1899"/>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132" name="正方形/長方形 36">
            <a:extLst>
              <a:ext uri="{FF2B5EF4-FFF2-40B4-BE49-F238E27FC236}">
                <a16:creationId xmlns:a16="http://schemas.microsoft.com/office/drawing/2014/main" id="{7AD76448-E2D1-4066-BE2E-97CB6B6D3DBF}"/>
              </a:ext>
            </a:extLst>
          </p:cNvPr>
          <p:cNvSpPr/>
          <p:nvPr/>
        </p:nvSpPr>
        <p:spPr>
          <a:xfrm>
            <a:off x="2782114" y="5891687"/>
            <a:ext cx="268887" cy="43635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cxnSp>
        <p:nvCxnSpPr>
          <p:cNvPr id="129" name="直線矢印コネクタ 128">
            <a:extLst>
              <a:ext uri="{FF2B5EF4-FFF2-40B4-BE49-F238E27FC236}">
                <a16:creationId xmlns:a16="http://schemas.microsoft.com/office/drawing/2014/main" id="{D12FFC85-C5DB-4004-BF25-0B5453BB6464}"/>
              </a:ext>
            </a:extLst>
          </p:cNvPr>
          <p:cNvCxnSpPr>
            <a:cxnSpLocks/>
            <a:stCxn id="84" idx="0"/>
            <a:endCxn id="96" idx="2"/>
          </p:cNvCxnSpPr>
          <p:nvPr/>
        </p:nvCxnSpPr>
        <p:spPr>
          <a:xfrm flipV="1">
            <a:off x="2496770" y="4614038"/>
            <a:ext cx="15591" cy="1347294"/>
          </a:xfrm>
          <a:prstGeom prst="straightConnector1">
            <a:avLst/>
          </a:prstGeom>
          <a:noFill/>
          <a:ln w="6350" cap="flat" cmpd="sng" algn="ctr">
            <a:solidFill>
              <a:sysClr val="window" lastClr="FFFFFF">
                <a:lumMod val="65000"/>
              </a:sysClr>
            </a:solidFill>
            <a:prstDash val="dash"/>
            <a:miter lim="800000"/>
            <a:tailEnd type="triangle"/>
          </a:ln>
          <a:effectLst/>
        </p:spPr>
      </p:cxnSp>
      <p:sp>
        <p:nvSpPr>
          <p:cNvPr id="130" name="正方形/長方形 129">
            <a:extLst>
              <a:ext uri="{FF2B5EF4-FFF2-40B4-BE49-F238E27FC236}">
                <a16:creationId xmlns:a16="http://schemas.microsoft.com/office/drawing/2014/main" id="{21A37F0E-C487-4273-B4ED-DE5AE79D341B}"/>
              </a:ext>
            </a:extLst>
          </p:cNvPr>
          <p:cNvSpPr/>
          <p:nvPr/>
        </p:nvSpPr>
        <p:spPr>
          <a:xfrm>
            <a:off x="2425280" y="6338478"/>
            <a:ext cx="152279" cy="210843"/>
          </a:xfrm>
          <a:prstGeom prst="rect">
            <a:avLst/>
          </a:prstGeom>
          <a:noFill/>
          <a:ln w="19050" cap="flat" cmpd="sng" algn="ctr">
            <a:noFill/>
            <a:prstDash val="solid"/>
            <a:miter lim="800000"/>
          </a:ln>
          <a:effectLst/>
        </p:spPr>
        <p:txBody>
          <a:bodyPr wrap="none" lIns="0" tIns="36000" rIns="0" bIns="36000" rtlCol="0" anchor="t"/>
          <a:lstStyle/>
          <a:p>
            <a:pPr algn="ctr"/>
            <a:r>
              <a:rPr kumimoji="0" lang="en-US" altLang="ja-JP" sz="800" kern="0" dirty="0">
                <a:latin typeface="Meiryo UI"/>
                <a:ea typeface="Meiryo UI"/>
                <a:cs typeface="Arial" pitchFamily="34" charset="0"/>
              </a:rPr>
              <a:t>FIT</a:t>
            </a:r>
            <a:r>
              <a:rPr kumimoji="0" lang="ja-JP" altLang="en-US" sz="800" kern="0" dirty="0">
                <a:latin typeface="Meiryo UI"/>
                <a:ea typeface="Meiryo UI"/>
                <a:cs typeface="Arial" pitchFamily="34" charset="0"/>
              </a:rPr>
              <a:t>納付金・交付金</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システム</a:t>
            </a:r>
            <a:endParaRPr kumimoji="0" lang="en-US" altLang="ja-JP" sz="800" kern="0" dirty="0">
              <a:latin typeface="Meiryo UI"/>
              <a:ea typeface="Meiryo UI"/>
              <a:cs typeface="Arial" pitchFamily="34" charset="0"/>
            </a:endParaRPr>
          </a:p>
        </p:txBody>
      </p:sp>
      <p:grpSp>
        <p:nvGrpSpPr>
          <p:cNvPr id="82" name="グループ化 81">
            <a:extLst>
              <a:ext uri="{FF2B5EF4-FFF2-40B4-BE49-F238E27FC236}">
                <a16:creationId xmlns:a16="http://schemas.microsoft.com/office/drawing/2014/main" id="{5BCE4AEC-CA5B-4D05-847C-C7B6EAE45E43}"/>
              </a:ext>
            </a:extLst>
          </p:cNvPr>
          <p:cNvGrpSpPr/>
          <p:nvPr/>
        </p:nvGrpSpPr>
        <p:grpSpPr>
          <a:xfrm>
            <a:off x="2369635" y="5957529"/>
            <a:ext cx="254269" cy="450827"/>
            <a:chOff x="2515451" y="5897715"/>
            <a:chExt cx="254269" cy="450827"/>
          </a:xfrm>
        </p:grpSpPr>
        <p:sp>
          <p:nvSpPr>
            <p:cNvPr id="83" name="Freeform 266">
              <a:extLst>
                <a:ext uri="{FF2B5EF4-FFF2-40B4-BE49-F238E27FC236}">
                  <a16:creationId xmlns:a16="http://schemas.microsoft.com/office/drawing/2014/main" id="{AF3484B7-6342-411A-B718-94A643C071E2}"/>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84" name="正方形/長方形 36">
              <a:extLst>
                <a:ext uri="{FF2B5EF4-FFF2-40B4-BE49-F238E27FC236}">
                  <a16:creationId xmlns:a16="http://schemas.microsoft.com/office/drawing/2014/main" id="{7EC351A8-BBFD-48FD-A8D4-9A6FE1A417E9}"/>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94" name="正方形/長方形 93">
            <a:extLst>
              <a:ext uri="{FF2B5EF4-FFF2-40B4-BE49-F238E27FC236}">
                <a16:creationId xmlns:a16="http://schemas.microsoft.com/office/drawing/2014/main" id="{5108F824-87C3-484E-A3FD-9FD3B404FEBB}"/>
              </a:ext>
            </a:extLst>
          </p:cNvPr>
          <p:cNvSpPr/>
          <p:nvPr/>
        </p:nvSpPr>
        <p:spPr>
          <a:xfrm>
            <a:off x="878032" y="3845816"/>
            <a:ext cx="1005197" cy="246090"/>
          </a:xfrm>
          <a:prstGeom prst="rect">
            <a:avLst/>
          </a:prstGeom>
          <a:noFill/>
          <a:ln w="19050" cap="flat" cmpd="sng" algn="ctr">
            <a:noFill/>
            <a:prstDash val="solid"/>
            <a:miter lim="800000"/>
          </a:ln>
          <a:effectLst/>
        </p:spPr>
        <p:txBody>
          <a:bodyPr wrap="none" lIns="0" tIns="36000" rIns="0" bIns="36000" rtlCol="0" anchor="ctr"/>
          <a:lstStyle/>
          <a:p>
            <a:r>
              <a:rPr lang="en-US" altLang="ja-JP" sz="800" dirty="0">
                <a:latin typeface="Meiryo UI" panose="020B0604030504040204" pitchFamily="50" charset="-128"/>
                <a:ea typeface="Meiryo UI" panose="020B0604030504040204" pitchFamily="50" charset="-128"/>
              </a:rPr>
              <a:t>FIT</a:t>
            </a:r>
            <a:r>
              <a:rPr lang="ja-JP" altLang="en-US" sz="800" dirty="0">
                <a:latin typeface="Meiryo UI" panose="020B0604030504040204" pitchFamily="50" charset="-128"/>
                <a:ea typeface="Meiryo UI" panose="020B0604030504040204" pitchFamily="50" charset="-128"/>
              </a:rPr>
              <a:t>買取実績報告・審査後➢</a:t>
            </a:r>
            <a:endParaRPr lang="en-US" altLang="ja-JP" sz="800" dirty="0">
              <a:latin typeface="Meiryo UI" panose="020B0604030504040204" pitchFamily="50" charset="-128"/>
              <a:ea typeface="Meiryo UI" panose="020B0604030504040204" pitchFamily="50" charset="-128"/>
            </a:endParaRPr>
          </a:p>
        </p:txBody>
      </p:sp>
      <p:grpSp>
        <p:nvGrpSpPr>
          <p:cNvPr id="95" name="グループ化 94">
            <a:extLst>
              <a:ext uri="{FF2B5EF4-FFF2-40B4-BE49-F238E27FC236}">
                <a16:creationId xmlns:a16="http://schemas.microsoft.com/office/drawing/2014/main" id="{CDC45F85-305F-4527-B759-3A46740B10D9}"/>
              </a:ext>
            </a:extLst>
          </p:cNvPr>
          <p:cNvGrpSpPr/>
          <p:nvPr/>
        </p:nvGrpSpPr>
        <p:grpSpPr>
          <a:xfrm>
            <a:off x="2063351" y="4001811"/>
            <a:ext cx="898020" cy="612227"/>
            <a:chOff x="1952709" y="4388600"/>
            <a:chExt cx="898020" cy="612227"/>
          </a:xfrm>
        </p:grpSpPr>
        <p:sp>
          <p:nvSpPr>
            <p:cNvPr id="96" name="正方形/長方形 95">
              <a:extLst>
                <a:ext uri="{FF2B5EF4-FFF2-40B4-BE49-F238E27FC236}">
                  <a16:creationId xmlns:a16="http://schemas.microsoft.com/office/drawing/2014/main" id="{AC275215-EE3A-4C6A-9FE0-834D8F1FBA1D}"/>
                </a:ext>
              </a:extLst>
            </p:cNvPr>
            <p:cNvSpPr/>
            <p:nvPr/>
          </p:nvSpPr>
          <p:spPr>
            <a:xfrm>
              <a:off x="1952709" y="4554427"/>
              <a:ext cx="898020" cy="446400"/>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en-US" altLang="ja-JP" sz="800" kern="0" dirty="0">
                  <a:latin typeface="Meiryo UI" panose="020B0604030504040204" pitchFamily="50" charset="-128"/>
                  <a:ea typeface="Meiryo UI" panose="020B0604030504040204" pitchFamily="50" charset="-128"/>
                  <a:cs typeface="Arial" pitchFamily="34" charset="0"/>
                </a:rPr>
                <a:t>FIT</a:t>
              </a:r>
              <a:r>
                <a:rPr kumimoji="0" lang="ja-JP" altLang="en-US" sz="800" kern="0" dirty="0">
                  <a:latin typeface="Meiryo UI" panose="020B0604030504040204" pitchFamily="50" charset="-128"/>
                  <a:ea typeface="Meiryo UI" panose="020B0604030504040204" pitchFamily="50" charset="-128"/>
                  <a:cs typeface="Arial" pitchFamily="34" charset="0"/>
                </a:rPr>
                <a:t>買取実績・廃棄</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等費用積立金額</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en-US" altLang="ja-JP" sz="800" kern="0" dirty="0">
                  <a:latin typeface="Meiryo UI" panose="020B0604030504040204" pitchFamily="50" charset="-128"/>
                  <a:ea typeface="Meiryo UI" panose="020B0604030504040204" pitchFamily="50" charset="-128"/>
                  <a:cs typeface="Arial" pitchFamily="34" charset="0"/>
                </a:rPr>
                <a:t>(</a:t>
              </a:r>
              <a:r>
                <a:rPr kumimoji="0" lang="ja-JP" altLang="en-US" sz="800" kern="0" dirty="0">
                  <a:latin typeface="Meiryo UI" panose="020B0604030504040204" pitchFamily="50" charset="-128"/>
                  <a:ea typeface="Meiryo UI" panose="020B0604030504040204" pitchFamily="50" charset="-128"/>
                  <a:cs typeface="Arial" pitchFamily="34" charset="0"/>
                </a:rPr>
                <a:t>月間・設備ごと</a:t>
              </a:r>
              <a:r>
                <a:rPr kumimoji="0" lang="en-US" altLang="ja-JP" sz="800" kern="0" dirty="0">
                  <a:latin typeface="Meiryo UI" panose="020B0604030504040204" pitchFamily="50" charset="-128"/>
                  <a:ea typeface="Meiryo UI" panose="020B0604030504040204" pitchFamily="50" charset="-128"/>
                  <a:cs typeface="Arial" pitchFamily="34" charset="0"/>
                </a:rPr>
                <a:t>)</a:t>
              </a:r>
              <a:r>
                <a:rPr kumimoji="0" lang="ja-JP" altLang="en-US" sz="800" kern="0" dirty="0">
                  <a:latin typeface="Meiryo UI" panose="020B0604030504040204" pitchFamily="50" charset="-128"/>
                  <a:ea typeface="Meiryo UI" panose="020B0604030504040204" pitchFamily="50" charset="-128"/>
                  <a:cs typeface="Arial" pitchFamily="34" charset="0"/>
                </a:rPr>
                <a:t>抽出</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97" name="テキスト ボックス 96">
              <a:extLst>
                <a:ext uri="{FF2B5EF4-FFF2-40B4-BE49-F238E27FC236}">
                  <a16:creationId xmlns:a16="http://schemas.microsoft.com/office/drawing/2014/main" id="{6DAE0158-E5C5-4B52-8CBF-44B41FF50D02}"/>
                </a:ext>
              </a:extLst>
            </p:cNvPr>
            <p:cNvSpPr txBox="1"/>
            <p:nvPr/>
          </p:nvSpPr>
          <p:spPr>
            <a:xfrm>
              <a:off x="2023734" y="4388600"/>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01</a:t>
              </a:r>
              <a:endParaRPr lang="ja-JP" altLang="en-US" sz="800" dirty="0">
                <a:latin typeface="Meiryo UI" panose="020B0604030504040204" pitchFamily="50" charset="-128"/>
                <a:ea typeface="Meiryo UI" panose="020B0604030504040204" pitchFamily="50" charset="-128"/>
              </a:endParaRPr>
            </a:p>
          </p:txBody>
        </p:sp>
      </p:grpSp>
      <p:cxnSp>
        <p:nvCxnSpPr>
          <p:cNvPr id="98" name="直線矢印コネクタ 97">
            <a:extLst>
              <a:ext uri="{FF2B5EF4-FFF2-40B4-BE49-F238E27FC236}">
                <a16:creationId xmlns:a16="http://schemas.microsoft.com/office/drawing/2014/main" id="{7FF81C16-9417-4582-8732-19E2CFEC3230}"/>
              </a:ext>
            </a:extLst>
          </p:cNvPr>
          <p:cNvCxnSpPr>
            <a:cxnSpLocks/>
            <a:stCxn id="96" idx="3"/>
            <a:endCxn id="105" idx="1"/>
          </p:cNvCxnSpPr>
          <p:nvPr/>
        </p:nvCxnSpPr>
        <p:spPr>
          <a:xfrm flipV="1">
            <a:off x="2961371" y="4390243"/>
            <a:ext cx="467586" cy="595"/>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104" name="グループ化 103">
            <a:extLst>
              <a:ext uri="{FF2B5EF4-FFF2-40B4-BE49-F238E27FC236}">
                <a16:creationId xmlns:a16="http://schemas.microsoft.com/office/drawing/2014/main" id="{96711A92-97A6-429B-B8FB-12C8F41D037B}"/>
              </a:ext>
            </a:extLst>
          </p:cNvPr>
          <p:cNvGrpSpPr/>
          <p:nvPr/>
        </p:nvGrpSpPr>
        <p:grpSpPr>
          <a:xfrm>
            <a:off x="3428957" y="4001216"/>
            <a:ext cx="898019" cy="612227"/>
            <a:chOff x="2023733" y="4388600"/>
            <a:chExt cx="898019" cy="612227"/>
          </a:xfrm>
        </p:grpSpPr>
        <p:sp>
          <p:nvSpPr>
            <p:cNvPr id="105" name="正方形/長方形 104">
              <a:extLst>
                <a:ext uri="{FF2B5EF4-FFF2-40B4-BE49-F238E27FC236}">
                  <a16:creationId xmlns:a16="http://schemas.microsoft.com/office/drawing/2014/main" id="{365F7AED-8BBC-44D5-BC2C-CFAB8AC2AAB7}"/>
                </a:ext>
              </a:extLst>
            </p:cNvPr>
            <p:cNvSpPr/>
            <p:nvPr/>
          </p:nvSpPr>
          <p:spPr>
            <a:xfrm>
              <a:off x="2023733" y="4554427"/>
              <a:ext cx="898019"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en-US" altLang="ja-JP" sz="800" kern="0" dirty="0">
                  <a:latin typeface="Meiryo UI" panose="020B0604030504040204" pitchFamily="50" charset="-128"/>
                  <a:ea typeface="Meiryo UI" panose="020B0604030504040204" pitchFamily="50" charset="-128"/>
                  <a:cs typeface="Arial" pitchFamily="34" charset="0"/>
                </a:rPr>
                <a:t>FIT</a:t>
              </a:r>
              <a:r>
                <a:rPr kumimoji="0" lang="ja-JP" altLang="en-US" sz="800" kern="0" dirty="0">
                  <a:latin typeface="Meiryo UI" panose="020B0604030504040204" pitchFamily="50" charset="-128"/>
                  <a:ea typeface="Meiryo UI" panose="020B0604030504040204" pitchFamily="50" charset="-128"/>
                  <a:cs typeface="Arial" pitchFamily="34" charset="0"/>
                </a:rPr>
                <a:t>買取実績・廃棄</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等費用積立金額</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en-US" altLang="ja-JP" sz="800" kern="0" dirty="0">
                  <a:latin typeface="Meiryo UI" panose="020B0604030504040204" pitchFamily="50" charset="-128"/>
                  <a:ea typeface="Meiryo UI" panose="020B0604030504040204" pitchFamily="50" charset="-128"/>
                  <a:cs typeface="Arial" pitchFamily="34" charset="0"/>
                </a:rPr>
                <a:t>(</a:t>
              </a:r>
              <a:r>
                <a:rPr kumimoji="0" lang="ja-JP" altLang="en-US" sz="800" kern="0" dirty="0">
                  <a:latin typeface="Meiryo UI" panose="020B0604030504040204" pitchFamily="50" charset="-128"/>
                  <a:ea typeface="Meiryo UI" panose="020B0604030504040204" pitchFamily="50" charset="-128"/>
                  <a:cs typeface="Arial" pitchFamily="34" charset="0"/>
                </a:rPr>
                <a:t>月間・設備ごと</a:t>
              </a:r>
              <a:r>
                <a:rPr kumimoji="0" lang="en-US" altLang="ja-JP" sz="800" kern="0" dirty="0">
                  <a:latin typeface="Meiryo UI" panose="020B0604030504040204" pitchFamily="50" charset="-128"/>
                  <a:ea typeface="Meiryo UI" panose="020B0604030504040204" pitchFamily="50" charset="-128"/>
                  <a:cs typeface="Arial" pitchFamily="34" charset="0"/>
                </a:rPr>
                <a:t>)</a:t>
              </a:r>
              <a:r>
                <a:rPr kumimoji="0" lang="ja-JP" altLang="en-US" sz="800" kern="0" dirty="0">
                  <a:latin typeface="Meiryo UI" panose="020B0604030504040204" pitchFamily="50" charset="-128"/>
                  <a:ea typeface="Meiryo UI" panose="020B0604030504040204" pitchFamily="50" charset="-128"/>
                  <a:cs typeface="Arial" pitchFamily="34" charset="0"/>
                </a:rPr>
                <a:t>取込</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106" name="テキスト ボックス 105">
              <a:extLst>
                <a:ext uri="{FF2B5EF4-FFF2-40B4-BE49-F238E27FC236}">
                  <a16:creationId xmlns:a16="http://schemas.microsoft.com/office/drawing/2014/main" id="{670A50DE-1A7E-4806-B34C-02AB1A73B623}"/>
                </a:ext>
              </a:extLst>
            </p:cNvPr>
            <p:cNvSpPr txBox="1"/>
            <p:nvPr/>
          </p:nvSpPr>
          <p:spPr>
            <a:xfrm>
              <a:off x="2023734" y="4388600"/>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02</a:t>
              </a:r>
              <a:endParaRPr lang="ja-JP" altLang="en-US" sz="800" dirty="0">
                <a:latin typeface="Meiryo UI" panose="020B0604030504040204" pitchFamily="50" charset="-128"/>
                <a:ea typeface="Meiryo UI" panose="020B0604030504040204" pitchFamily="50" charset="-128"/>
              </a:endParaRPr>
            </a:p>
          </p:txBody>
        </p:sp>
      </p:grpSp>
      <p:cxnSp>
        <p:nvCxnSpPr>
          <p:cNvPr id="109" name="直線矢印コネクタ 108">
            <a:extLst>
              <a:ext uri="{FF2B5EF4-FFF2-40B4-BE49-F238E27FC236}">
                <a16:creationId xmlns:a16="http://schemas.microsoft.com/office/drawing/2014/main" id="{BFC16E97-FE3C-4BEE-8D9F-1E71EB7A00C3}"/>
              </a:ext>
            </a:extLst>
          </p:cNvPr>
          <p:cNvCxnSpPr>
            <a:cxnSpLocks/>
            <a:stCxn id="105" idx="2"/>
            <a:endCxn id="117" idx="0"/>
          </p:cNvCxnSpPr>
          <p:nvPr/>
        </p:nvCxnSpPr>
        <p:spPr>
          <a:xfrm>
            <a:off x="3877967" y="4613443"/>
            <a:ext cx="1557" cy="1347889"/>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113" name="グループ化 112">
            <a:extLst>
              <a:ext uri="{FF2B5EF4-FFF2-40B4-BE49-F238E27FC236}">
                <a16:creationId xmlns:a16="http://schemas.microsoft.com/office/drawing/2014/main" id="{609AF2C0-59D8-438E-BEAE-37CB497E08C9}"/>
              </a:ext>
            </a:extLst>
          </p:cNvPr>
          <p:cNvGrpSpPr/>
          <p:nvPr/>
        </p:nvGrpSpPr>
        <p:grpSpPr>
          <a:xfrm>
            <a:off x="3752389" y="5957529"/>
            <a:ext cx="254269" cy="450827"/>
            <a:chOff x="2515451" y="5897715"/>
            <a:chExt cx="254269" cy="450827"/>
          </a:xfrm>
        </p:grpSpPr>
        <p:sp>
          <p:nvSpPr>
            <p:cNvPr id="114" name="Freeform 266">
              <a:extLst>
                <a:ext uri="{FF2B5EF4-FFF2-40B4-BE49-F238E27FC236}">
                  <a16:creationId xmlns:a16="http://schemas.microsoft.com/office/drawing/2014/main" id="{354F1496-9BED-41EB-A6E3-F17F9157E32F}"/>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17" name="正方形/長方形 36">
              <a:extLst>
                <a:ext uri="{FF2B5EF4-FFF2-40B4-BE49-F238E27FC236}">
                  <a16:creationId xmlns:a16="http://schemas.microsoft.com/office/drawing/2014/main" id="{358B09D1-1551-442F-B391-0FF4878FA8AF}"/>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20" name="正方形/長方形 119">
            <a:extLst>
              <a:ext uri="{FF2B5EF4-FFF2-40B4-BE49-F238E27FC236}">
                <a16:creationId xmlns:a16="http://schemas.microsoft.com/office/drawing/2014/main" id="{7115581F-02C4-4BA1-B28A-CB7DA749AC13}"/>
              </a:ext>
            </a:extLst>
          </p:cNvPr>
          <p:cNvSpPr/>
          <p:nvPr/>
        </p:nvSpPr>
        <p:spPr>
          <a:xfrm>
            <a:off x="3808476" y="6338478"/>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grpSp>
        <p:nvGrpSpPr>
          <p:cNvPr id="91" name="グループ化 90">
            <a:extLst>
              <a:ext uri="{FF2B5EF4-FFF2-40B4-BE49-F238E27FC236}">
                <a16:creationId xmlns:a16="http://schemas.microsoft.com/office/drawing/2014/main" id="{29A76551-A1D4-4554-8282-00B451E64DD8}"/>
              </a:ext>
            </a:extLst>
          </p:cNvPr>
          <p:cNvGrpSpPr/>
          <p:nvPr/>
        </p:nvGrpSpPr>
        <p:grpSpPr>
          <a:xfrm>
            <a:off x="5989186" y="822685"/>
            <a:ext cx="3842712" cy="205890"/>
            <a:chOff x="6068600" y="822685"/>
            <a:chExt cx="3510050" cy="205890"/>
          </a:xfrm>
        </p:grpSpPr>
        <p:sp>
          <p:nvSpPr>
            <p:cNvPr id="92" name="正方形/長方形 91">
              <a:extLst>
                <a:ext uri="{FF2B5EF4-FFF2-40B4-BE49-F238E27FC236}">
                  <a16:creationId xmlns:a16="http://schemas.microsoft.com/office/drawing/2014/main" id="{FA050298-9B75-4701-8E79-1716901278C2}"/>
                </a:ext>
              </a:extLst>
            </p:cNvPr>
            <p:cNvSpPr/>
            <p:nvPr/>
          </p:nvSpPr>
          <p:spPr>
            <a:xfrm>
              <a:off x="6506504" y="822685"/>
              <a:ext cx="1254159"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再エネ業務統合システム</a:t>
              </a:r>
            </a:p>
          </p:txBody>
        </p:sp>
        <p:sp>
          <p:nvSpPr>
            <p:cNvPr id="99" name="正方形/長方形 98">
              <a:extLst>
                <a:ext uri="{FF2B5EF4-FFF2-40B4-BE49-F238E27FC236}">
                  <a16:creationId xmlns:a16="http://schemas.microsoft.com/office/drawing/2014/main" id="{1651186E-B4CF-42AE-AA34-8E73D8AB697A}"/>
                </a:ext>
              </a:extLst>
            </p:cNvPr>
            <p:cNvSpPr/>
            <p:nvPr/>
          </p:nvSpPr>
          <p:spPr>
            <a:xfrm>
              <a:off x="6369354" y="853531"/>
              <a:ext cx="166154" cy="132923"/>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107" name="正方形/長方形 106">
              <a:extLst>
                <a:ext uri="{FF2B5EF4-FFF2-40B4-BE49-F238E27FC236}">
                  <a16:creationId xmlns:a16="http://schemas.microsoft.com/office/drawing/2014/main" id="{7B147D3C-C930-434D-9667-2CA0D5CC1473}"/>
                </a:ext>
              </a:extLst>
            </p:cNvPr>
            <p:cNvSpPr/>
            <p:nvPr/>
          </p:nvSpPr>
          <p:spPr>
            <a:xfrm>
              <a:off x="7488525" y="853531"/>
              <a:ext cx="166154" cy="132923"/>
            </a:xfrm>
            <a:prstGeom prst="rect">
              <a:avLst/>
            </a:prstGeom>
            <a:noFill/>
            <a:ln w="38100" cap="flat" cmpd="thickThin"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121" name="正方形/長方形 120">
              <a:extLst>
                <a:ext uri="{FF2B5EF4-FFF2-40B4-BE49-F238E27FC236}">
                  <a16:creationId xmlns:a16="http://schemas.microsoft.com/office/drawing/2014/main" id="{69CCE634-9EAB-4F00-A1A3-94B355777D30}"/>
                </a:ext>
              </a:extLst>
            </p:cNvPr>
            <p:cNvSpPr/>
            <p:nvPr/>
          </p:nvSpPr>
          <p:spPr>
            <a:xfrm>
              <a:off x="7645826" y="822685"/>
              <a:ext cx="1125542"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zh-TW" altLang="en-US" sz="738" kern="0" dirty="0">
                  <a:latin typeface="Meiryo UI"/>
                  <a:ea typeface="Meiryo UI"/>
                  <a:cs typeface="Arial" pitchFamily="34" charset="0"/>
                </a:rPr>
                <a:t>業務詳細仕様</a:t>
              </a:r>
              <a:r>
                <a:rPr kumimoji="0" lang="ja-JP" altLang="en-US" sz="738" kern="0" dirty="0">
                  <a:latin typeface="Meiryo UI"/>
                  <a:ea typeface="Meiryo UI"/>
                  <a:cs typeface="Arial" pitchFamily="34" charset="0"/>
                </a:rPr>
                <a:t>の対象</a:t>
              </a:r>
            </a:p>
          </p:txBody>
        </p:sp>
        <p:sp>
          <p:nvSpPr>
            <p:cNvPr id="123" name="正方形/長方形 122">
              <a:extLst>
                <a:ext uri="{FF2B5EF4-FFF2-40B4-BE49-F238E27FC236}">
                  <a16:creationId xmlns:a16="http://schemas.microsoft.com/office/drawing/2014/main" id="{E23FCE1A-4170-4340-8DC9-E62675B9F188}"/>
                </a:ext>
              </a:extLst>
            </p:cNvPr>
            <p:cNvSpPr/>
            <p:nvPr/>
          </p:nvSpPr>
          <p:spPr>
            <a:xfrm>
              <a:off x="6068600" y="822685"/>
              <a:ext cx="299077" cy="198871"/>
            </a:xfrm>
            <a:prstGeom prst="rect">
              <a:avLst/>
            </a:prstGeom>
            <a:noFill/>
          </p:spPr>
          <p:txBody>
            <a:bodyPr wrap="none">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r>
                <a:rPr kumimoji="0" lang="ja-JP" altLang="en-US" sz="738" kern="0" dirty="0">
                  <a:latin typeface="Meiryo UI"/>
                  <a:ea typeface="Meiryo UI"/>
                  <a:cs typeface="Arial" pitchFamily="34" charset="0"/>
                </a:rPr>
                <a:t>凡例</a:t>
              </a:r>
            </a:p>
          </p:txBody>
        </p:sp>
        <p:sp>
          <p:nvSpPr>
            <p:cNvPr id="124" name="フローチャート: 定義済み処理 123">
              <a:extLst>
                <a:ext uri="{FF2B5EF4-FFF2-40B4-BE49-F238E27FC236}">
                  <a16:creationId xmlns:a16="http://schemas.microsoft.com/office/drawing/2014/main" id="{59F7979D-8D98-4A49-9FCD-0FBFE2F78FB2}"/>
                </a:ext>
              </a:extLst>
            </p:cNvPr>
            <p:cNvSpPr/>
            <p:nvPr/>
          </p:nvSpPr>
          <p:spPr>
            <a:xfrm>
              <a:off x="8579834" y="853531"/>
              <a:ext cx="237359" cy="144000"/>
            </a:xfrm>
            <a:prstGeom prst="flowChartPredefinedProcess">
              <a:avLst/>
            </a:prstGeom>
            <a:noFill/>
            <a:ln w="19050" cap="flat" cmpd="sng" algn="ctr">
              <a:solidFill>
                <a:sysClr val="window" lastClr="FFFFFF">
                  <a:lumMod val="65000"/>
                </a:sysClr>
              </a:solidFill>
              <a:prstDash val="solid"/>
              <a:miter lim="800000"/>
            </a:ln>
            <a:effectLst/>
          </p:spPr>
          <p:txBody>
            <a:bodyPr wrap="none" lIns="0" tIns="33231" rIns="0" bIns="33231" rtlCol="0" anchor="ctr"/>
            <a:lstStyle/>
            <a:p>
              <a:pPr algn="ctr"/>
              <a:endParaRPr kumimoji="0" lang="ja-JP" altLang="en-US" sz="800" kern="0" dirty="0">
                <a:latin typeface="Meiryo UI" panose="020B0604030504040204" pitchFamily="50" charset="-128"/>
                <a:ea typeface="Meiryo UI" panose="020B0604030504040204" pitchFamily="50" charset="-128"/>
                <a:cs typeface="Arial" pitchFamily="34" charset="0"/>
              </a:endParaRPr>
            </a:p>
          </p:txBody>
        </p:sp>
        <p:sp>
          <p:nvSpPr>
            <p:cNvPr id="125" name="正方形/長方形 124">
              <a:extLst>
                <a:ext uri="{FF2B5EF4-FFF2-40B4-BE49-F238E27FC236}">
                  <a16:creationId xmlns:a16="http://schemas.microsoft.com/office/drawing/2014/main" id="{8F9EF6FA-4792-43E1-893D-C626F89E11FF}"/>
                </a:ext>
              </a:extLst>
            </p:cNvPr>
            <p:cNvSpPr/>
            <p:nvPr/>
          </p:nvSpPr>
          <p:spPr>
            <a:xfrm>
              <a:off x="8795264" y="822685"/>
              <a:ext cx="783386"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他業務プロセス</a:t>
              </a:r>
            </a:p>
          </p:txBody>
        </p:sp>
      </p:grpSp>
      <p:sp>
        <p:nvSpPr>
          <p:cNvPr id="146" name="ドーナツ 24">
            <a:extLst>
              <a:ext uri="{FF2B5EF4-FFF2-40B4-BE49-F238E27FC236}">
                <a16:creationId xmlns:a16="http://schemas.microsoft.com/office/drawing/2014/main" id="{B547FB44-835D-4ED0-B2F1-53D09F928CE6}"/>
              </a:ext>
            </a:extLst>
          </p:cNvPr>
          <p:cNvSpPr/>
          <p:nvPr/>
        </p:nvSpPr>
        <p:spPr bwMode="auto">
          <a:xfrm>
            <a:off x="8500180" y="2728690"/>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END</a:t>
            </a:r>
          </a:p>
        </p:txBody>
      </p:sp>
      <p:sp>
        <p:nvSpPr>
          <p:cNvPr id="156" name="正方形/長方形 155">
            <a:extLst>
              <a:ext uri="{FF2B5EF4-FFF2-40B4-BE49-F238E27FC236}">
                <a16:creationId xmlns:a16="http://schemas.microsoft.com/office/drawing/2014/main" id="{87037DF6-018F-4E0D-A5A0-884EFEE7E7F4}"/>
              </a:ext>
            </a:extLst>
          </p:cNvPr>
          <p:cNvSpPr/>
          <p:nvPr/>
        </p:nvSpPr>
        <p:spPr>
          <a:xfrm>
            <a:off x="8068533" y="3014594"/>
            <a:ext cx="1619749" cy="328544"/>
          </a:xfrm>
          <a:prstGeom prst="rect">
            <a:avLst/>
          </a:prstGeom>
          <a:noFill/>
          <a:ln w="19050" cap="flat" cmpd="sng" algn="ctr">
            <a:noFill/>
            <a:prstDash val="solid"/>
            <a:miter lim="800000"/>
          </a:ln>
          <a:effectLst/>
        </p:spPr>
        <p:txBody>
          <a:bodyPr wrap="none" lIns="0" tIns="36000" rIns="0" bIns="36000" rtlCol="0" anchor="ctr"/>
          <a:lstStyle/>
          <a:p>
            <a:pPr algn="ctr"/>
            <a:endParaRPr lang="en-US" altLang="ja-JP" sz="300" dirty="0">
              <a:latin typeface="Meiryo UI" panose="020B0604030504040204" pitchFamily="50" charset="-128"/>
              <a:ea typeface="Meiryo UI" panose="020B0604030504040204" pitchFamily="50" charset="-128"/>
            </a:endParaRPr>
          </a:p>
          <a:p>
            <a:pPr algn="ctr"/>
            <a:r>
              <a:rPr lang="ja-JP" altLang="en-US" sz="800" dirty="0">
                <a:latin typeface="Meiryo UI" panose="020B0604030504040204" pitchFamily="50" charset="-128"/>
                <a:ea typeface="Meiryo UI" panose="020B0604030504040204" pitchFamily="50" charset="-128"/>
              </a:rPr>
              <a:t>➢</a:t>
            </a:r>
            <a:r>
              <a:rPr lang="en-US" altLang="ja-JP" sz="800" dirty="0">
                <a:latin typeface="Meiryo UI" panose="020B0604030504040204" pitchFamily="50" charset="-128"/>
                <a:ea typeface="Meiryo UI" panose="020B0604030504040204" pitchFamily="50" charset="-128"/>
              </a:rPr>
              <a:t>(ACC302)</a:t>
            </a:r>
            <a:r>
              <a:rPr lang="ja-JP" altLang="en-US" sz="800" dirty="0">
                <a:latin typeface="Meiryo UI" panose="020B0604030504040204" pitchFamily="50" charset="-128"/>
                <a:ea typeface="Meiryo UI" panose="020B0604030504040204" pitchFamily="50" charset="-128"/>
              </a:rPr>
              <a:t>残高照合へ</a:t>
            </a:r>
            <a:endParaRPr lang="en-US" altLang="ja-JP" sz="800" dirty="0">
              <a:latin typeface="Meiryo UI" panose="020B0604030504040204" pitchFamily="50" charset="-128"/>
              <a:ea typeface="Meiryo UI" panose="020B0604030504040204" pitchFamily="50" charset="-128"/>
            </a:endParaRPr>
          </a:p>
        </p:txBody>
      </p:sp>
      <p:cxnSp>
        <p:nvCxnSpPr>
          <p:cNvPr id="48" name="直線矢印コネクタ 47">
            <a:extLst>
              <a:ext uri="{FF2B5EF4-FFF2-40B4-BE49-F238E27FC236}">
                <a16:creationId xmlns:a16="http://schemas.microsoft.com/office/drawing/2014/main" id="{986A075F-185C-4FA6-900E-5D0C2F11BF9E}"/>
              </a:ext>
            </a:extLst>
          </p:cNvPr>
          <p:cNvCxnSpPr>
            <a:cxnSpLocks/>
            <a:endCxn id="49" idx="1"/>
          </p:cNvCxnSpPr>
          <p:nvPr/>
        </p:nvCxnSpPr>
        <p:spPr>
          <a:xfrm>
            <a:off x="6999292" y="2907770"/>
            <a:ext cx="524059" cy="6091"/>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49" name="ひし形 110">
            <a:extLst>
              <a:ext uri="{FF2B5EF4-FFF2-40B4-BE49-F238E27FC236}">
                <a16:creationId xmlns:a16="http://schemas.microsoft.com/office/drawing/2014/main" id="{99282818-C234-4C9F-B270-4830F310602B}"/>
              </a:ext>
            </a:extLst>
          </p:cNvPr>
          <p:cNvSpPr>
            <a:spLocks/>
          </p:cNvSpPr>
          <p:nvPr/>
        </p:nvSpPr>
        <p:spPr>
          <a:xfrm>
            <a:off x="7523351" y="2747707"/>
            <a:ext cx="473336" cy="332308"/>
          </a:xfrm>
          <a:prstGeom prst="diamond">
            <a:avLst/>
          </a:prstGeom>
          <a:noFill/>
          <a:ln w="12700" cap="flat" cmpd="sng" algn="ctr">
            <a:solidFill>
              <a:sysClr val="window" lastClr="FFFFFF">
                <a:lumMod val="50000"/>
              </a:sysClr>
            </a:solidFill>
            <a:prstDash val="solid"/>
            <a:miter lim="800000"/>
          </a:ln>
          <a:effectLst/>
        </p:spPr>
        <p:txBody>
          <a:bodyPr wrap="none" lIns="0" tIns="0" rIns="0" bIns="0" rtlCol="0" anchor="ctr"/>
          <a:lstStyle/>
          <a:p>
            <a:pPr algn="ctr">
              <a:defRPr/>
            </a:pPr>
            <a:r>
              <a:rPr kumimoji="0" lang="ja-JP" altLang="en-US" sz="800" kern="0" dirty="0">
                <a:latin typeface="Meiryo UI" panose="020B0604030504040204" pitchFamily="50" charset="-128"/>
                <a:ea typeface="Meiryo UI" panose="020B0604030504040204" pitchFamily="50" charset="-128"/>
              </a:rPr>
              <a:t>確認</a:t>
            </a:r>
            <a:endParaRPr kumimoji="0" lang="en-US" altLang="ja-JP" sz="800" kern="0" dirty="0">
              <a:latin typeface="Meiryo UI" panose="020B0604030504040204" pitchFamily="50" charset="-128"/>
              <a:ea typeface="Meiryo UI" panose="020B0604030504040204" pitchFamily="50" charset="-128"/>
            </a:endParaRPr>
          </a:p>
          <a:p>
            <a:pPr algn="ctr">
              <a:defRPr/>
            </a:pPr>
            <a:r>
              <a:rPr kumimoji="0" lang="ja-JP" altLang="en-US" sz="800" kern="0" dirty="0">
                <a:latin typeface="Meiryo UI" panose="020B0604030504040204" pitchFamily="50" charset="-128"/>
                <a:ea typeface="Meiryo UI" panose="020B0604030504040204" pitchFamily="50" charset="-128"/>
              </a:rPr>
              <a:t>結果</a:t>
            </a:r>
            <a:endParaRPr kumimoji="0" lang="en-US" altLang="ja-JP" sz="800" kern="0" dirty="0">
              <a:latin typeface="Meiryo UI" panose="020B0604030504040204" pitchFamily="50" charset="-128"/>
              <a:ea typeface="Meiryo UI" panose="020B0604030504040204" pitchFamily="50" charset="-128"/>
            </a:endParaRPr>
          </a:p>
        </p:txBody>
      </p:sp>
      <p:sp>
        <p:nvSpPr>
          <p:cNvPr id="50" name="正方形/長方形 49">
            <a:extLst>
              <a:ext uri="{FF2B5EF4-FFF2-40B4-BE49-F238E27FC236}">
                <a16:creationId xmlns:a16="http://schemas.microsoft.com/office/drawing/2014/main" id="{B94DD4E3-1D33-4FEF-A896-4AC0D72DE1C8}"/>
              </a:ext>
            </a:extLst>
          </p:cNvPr>
          <p:cNvSpPr/>
          <p:nvPr/>
        </p:nvSpPr>
        <p:spPr>
          <a:xfrm>
            <a:off x="7720990" y="2389311"/>
            <a:ext cx="473335"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却下</a:t>
            </a:r>
          </a:p>
        </p:txBody>
      </p:sp>
      <p:sp>
        <p:nvSpPr>
          <p:cNvPr id="51" name="正方形/長方形 50">
            <a:extLst>
              <a:ext uri="{FF2B5EF4-FFF2-40B4-BE49-F238E27FC236}">
                <a16:creationId xmlns:a16="http://schemas.microsoft.com/office/drawing/2014/main" id="{93603327-3287-44BF-87A3-D2824751D03D}"/>
              </a:ext>
            </a:extLst>
          </p:cNvPr>
          <p:cNvSpPr/>
          <p:nvPr/>
        </p:nvSpPr>
        <p:spPr>
          <a:xfrm>
            <a:off x="8030600" y="2910007"/>
            <a:ext cx="473335"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承認</a:t>
            </a:r>
          </a:p>
        </p:txBody>
      </p:sp>
      <p:grpSp>
        <p:nvGrpSpPr>
          <p:cNvPr id="52" name="グループ化 51">
            <a:extLst>
              <a:ext uri="{FF2B5EF4-FFF2-40B4-BE49-F238E27FC236}">
                <a16:creationId xmlns:a16="http://schemas.microsoft.com/office/drawing/2014/main" id="{6BFE2AFA-B11F-4B32-B946-FC73EA155B36}"/>
              </a:ext>
            </a:extLst>
          </p:cNvPr>
          <p:cNvGrpSpPr/>
          <p:nvPr/>
        </p:nvGrpSpPr>
        <p:grpSpPr>
          <a:xfrm>
            <a:off x="6135947" y="2518743"/>
            <a:ext cx="900001" cy="612227"/>
            <a:chOff x="3320370" y="3449261"/>
            <a:chExt cx="763135" cy="612227"/>
          </a:xfrm>
        </p:grpSpPr>
        <p:sp>
          <p:nvSpPr>
            <p:cNvPr id="53" name="正方形/長方形 52">
              <a:extLst>
                <a:ext uri="{FF2B5EF4-FFF2-40B4-BE49-F238E27FC236}">
                  <a16:creationId xmlns:a16="http://schemas.microsoft.com/office/drawing/2014/main" id="{2A49792D-414C-4DD9-B2CC-424D73E9C3CB}"/>
                </a:ext>
              </a:extLst>
            </p:cNvPr>
            <p:cNvSpPr/>
            <p:nvPr/>
          </p:nvSpPr>
          <p:spPr>
            <a:xfrm>
              <a:off x="3320370" y="3615088"/>
              <a:ext cx="763135"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lang="en-US" altLang="ja-JP" sz="800" dirty="0">
                  <a:latin typeface="Meiryo UI" panose="020B0604030504040204" pitchFamily="50" charset="-128"/>
                  <a:ea typeface="Meiryo UI" panose="020B0604030504040204" pitchFamily="50" charset="-128"/>
                  <a:cs typeface="Arial" pitchFamily="34" charset="0"/>
                </a:rPr>
                <a:t>FIT</a:t>
              </a:r>
              <a:r>
                <a:rPr lang="ja-JP" altLang="en-US" sz="800" dirty="0">
                  <a:latin typeface="Meiryo UI" panose="020B0604030504040204" pitchFamily="50" charset="-128"/>
                  <a:ea typeface="Meiryo UI" panose="020B0604030504040204" pitchFamily="50" charset="-128"/>
                  <a:cs typeface="Arial" pitchFamily="34" charset="0"/>
                </a:rPr>
                <a:t>買取実績・廃棄</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等費用積立金額</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の確認</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54" name="テキスト ボックス 53">
              <a:extLst>
                <a:ext uri="{FF2B5EF4-FFF2-40B4-BE49-F238E27FC236}">
                  <a16:creationId xmlns:a16="http://schemas.microsoft.com/office/drawing/2014/main" id="{F6F4D706-6F47-47EC-A7CF-1B115E4A5CB5}"/>
                </a:ext>
              </a:extLst>
            </p:cNvPr>
            <p:cNvSpPr txBox="1"/>
            <p:nvPr/>
          </p:nvSpPr>
          <p:spPr>
            <a:xfrm>
              <a:off x="3320370"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05</a:t>
              </a:r>
              <a:endParaRPr lang="ja-JP" altLang="en-US" sz="800" dirty="0">
                <a:latin typeface="Meiryo UI" panose="020B0604030504040204" pitchFamily="50" charset="-128"/>
                <a:ea typeface="Meiryo UI" panose="020B0604030504040204" pitchFamily="50" charset="-128"/>
              </a:endParaRPr>
            </a:p>
          </p:txBody>
        </p:sp>
      </p:grpSp>
      <p:cxnSp>
        <p:nvCxnSpPr>
          <p:cNvPr id="76" name="直線矢印コネクタ 208">
            <a:extLst>
              <a:ext uri="{FF2B5EF4-FFF2-40B4-BE49-F238E27FC236}">
                <a16:creationId xmlns:a16="http://schemas.microsoft.com/office/drawing/2014/main" id="{ADF5A03F-99A3-4989-AC77-5843F57A9839}"/>
              </a:ext>
            </a:extLst>
          </p:cNvPr>
          <p:cNvCxnSpPr>
            <a:cxnSpLocks/>
            <a:stCxn id="49" idx="0"/>
            <a:endCxn id="96" idx="0"/>
          </p:cNvCxnSpPr>
          <p:nvPr/>
        </p:nvCxnSpPr>
        <p:spPr>
          <a:xfrm rot="16200000" flipH="1" flipV="1">
            <a:off x="4426224" y="833843"/>
            <a:ext cx="1419931" cy="5247658"/>
          </a:xfrm>
          <a:prstGeom prst="bentConnector3">
            <a:avLst>
              <a:gd name="adj1" fmla="val -24749"/>
            </a:avLst>
          </a:prstGeom>
          <a:noFill/>
          <a:ln w="6350" cap="flat" cmpd="sng" algn="ctr">
            <a:solidFill>
              <a:sysClr val="window" lastClr="FFFFFF">
                <a:lumMod val="65000"/>
              </a:sysClr>
            </a:solidFill>
            <a:prstDash val="solid"/>
            <a:miter lim="800000"/>
            <a:tailEnd type="triangle"/>
          </a:ln>
          <a:effectLst/>
        </p:spPr>
      </p:cxnSp>
      <p:cxnSp>
        <p:nvCxnSpPr>
          <p:cNvPr id="80" name="直線矢印コネクタ 79">
            <a:extLst>
              <a:ext uri="{FF2B5EF4-FFF2-40B4-BE49-F238E27FC236}">
                <a16:creationId xmlns:a16="http://schemas.microsoft.com/office/drawing/2014/main" id="{787882A9-4917-4441-BD42-6764369B4283}"/>
              </a:ext>
            </a:extLst>
          </p:cNvPr>
          <p:cNvCxnSpPr>
            <a:cxnSpLocks/>
            <a:stCxn id="49" idx="3"/>
            <a:endCxn id="146" idx="2"/>
          </p:cNvCxnSpPr>
          <p:nvPr/>
        </p:nvCxnSpPr>
        <p:spPr>
          <a:xfrm flipV="1">
            <a:off x="7996687" y="2911978"/>
            <a:ext cx="503493" cy="1883"/>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61" name="テキスト ボックス 60">
            <a:extLst>
              <a:ext uri="{FF2B5EF4-FFF2-40B4-BE49-F238E27FC236}">
                <a16:creationId xmlns:a16="http://schemas.microsoft.com/office/drawing/2014/main" id="{DD7A59A7-2785-4850-8441-5A860B079832}"/>
              </a:ext>
            </a:extLst>
          </p:cNvPr>
          <p:cNvSpPr txBox="1"/>
          <p:nvPr/>
        </p:nvSpPr>
        <p:spPr>
          <a:xfrm>
            <a:off x="4905977" y="2518743"/>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04</a:t>
            </a:r>
          </a:p>
        </p:txBody>
      </p:sp>
      <p:sp>
        <p:nvSpPr>
          <p:cNvPr id="62" name="正方形/長方形 36">
            <a:extLst>
              <a:ext uri="{FF2B5EF4-FFF2-40B4-BE49-F238E27FC236}">
                <a16:creationId xmlns:a16="http://schemas.microsoft.com/office/drawing/2014/main" id="{4D4CE1F1-5F9A-4603-850C-C7FCD63E61FE}"/>
              </a:ext>
            </a:extLst>
          </p:cNvPr>
          <p:cNvSpPr/>
          <p:nvPr/>
        </p:nvSpPr>
        <p:spPr>
          <a:xfrm>
            <a:off x="5117981" y="6362025"/>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sp>
        <p:nvSpPr>
          <p:cNvPr id="63" name="正方形/長方形 62">
            <a:extLst>
              <a:ext uri="{FF2B5EF4-FFF2-40B4-BE49-F238E27FC236}">
                <a16:creationId xmlns:a16="http://schemas.microsoft.com/office/drawing/2014/main" id="{C465CF60-629D-482D-A612-9E9D593BA4C3}"/>
              </a:ext>
            </a:extLst>
          </p:cNvPr>
          <p:cNvSpPr/>
          <p:nvPr/>
        </p:nvSpPr>
        <p:spPr>
          <a:xfrm>
            <a:off x="5205795" y="6362025"/>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64" name="直線矢印コネクタ 63">
            <a:extLst>
              <a:ext uri="{FF2B5EF4-FFF2-40B4-BE49-F238E27FC236}">
                <a16:creationId xmlns:a16="http://schemas.microsoft.com/office/drawing/2014/main" id="{E35C2129-ADAA-4E8A-8CC3-EDC9AB1795B1}"/>
              </a:ext>
            </a:extLst>
          </p:cNvPr>
          <p:cNvCxnSpPr>
            <a:cxnSpLocks/>
            <a:stCxn id="67" idx="0"/>
            <a:endCxn id="73" idx="2"/>
          </p:cNvCxnSpPr>
          <p:nvPr/>
        </p:nvCxnSpPr>
        <p:spPr>
          <a:xfrm flipH="1" flipV="1">
            <a:off x="5273177" y="4613443"/>
            <a:ext cx="0" cy="1347889"/>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65" name="グループ化 64">
            <a:extLst>
              <a:ext uri="{FF2B5EF4-FFF2-40B4-BE49-F238E27FC236}">
                <a16:creationId xmlns:a16="http://schemas.microsoft.com/office/drawing/2014/main" id="{20D88095-AD4A-40A3-AE49-BA7507B18E04}"/>
              </a:ext>
            </a:extLst>
          </p:cNvPr>
          <p:cNvGrpSpPr/>
          <p:nvPr/>
        </p:nvGrpSpPr>
        <p:grpSpPr>
          <a:xfrm>
            <a:off x="5150661" y="5957529"/>
            <a:ext cx="254269" cy="450827"/>
            <a:chOff x="2515451" y="5897715"/>
            <a:chExt cx="254269" cy="450827"/>
          </a:xfrm>
        </p:grpSpPr>
        <p:sp>
          <p:nvSpPr>
            <p:cNvPr id="66" name="Freeform 266">
              <a:extLst>
                <a:ext uri="{FF2B5EF4-FFF2-40B4-BE49-F238E27FC236}">
                  <a16:creationId xmlns:a16="http://schemas.microsoft.com/office/drawing/2014/main" id="{216C25DF-2726-4034-9CD8-B1EECB317486}"/>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67" name="正方形/長方形 36">
              <a:extLst>
                <a:ext uri="{FF2B5EF4-FFF2-40B4-BE49-F238E27FC236}">
                  <a16:creationId xmlns:a16="http://schemas.microsoft.com/office/drawing/2014/main" id="{9E6B4BB6-1932-4FC2-B56B-15BC06BCE2AD}"/>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cxnSp>
        <p:nvCxnSpPr>
          <p:cNvPr id="68" name="直線矢印コネクタ 67">
            <a:extLst>
              <a:ext uri="{FF2B5EF4-FFF2-40B4-BE49-F238E27FC236}">
                <a16:creationId xmlns:a16="http://schemas.microsoft.com/office/drawing/2014/main" id="{A15376B3-969E-46EA-90F1-CDFD6450282D}"/>
              </a:ext>
            </a:extLst>
          </p:cNvPr>
          <p:cNvCxnSpPr>
            <a:cxnSpLocks/>
            <a:stCxn id="73" idx="0"/>
            <a:endCxn id="77" idx="2"/>
          </p:cNvCxnSpPr>
          <p:nvPr/>
        </p:nvCxnSpPr>
        <p:spPr>
          <a:xfrm flipV="1">
            <a:off x="5273177" y="3130970"/>
            <a:ext cx="991" cy="1036073"/>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71" name="直線矢印コネクタ 70">
            <a:extLst>
              <a:ext uri="{FF2B5EF4-FFF2-40B4-BE49-F238E27FC236}">
                <a16:creationId xmlns:a16="http://schemas.microsoft.com/office/drawing/2014/main" id="{EA349C0F-850B-41E6-B344-18D958950DCE}"/>
              </a:ext>
            </a:extLst>
          </p:cNvPr>
          <p:cNvCxnSpPr>
            <a:cxnSpLocks/>
            <a:stCxn id="77" idx="3"/>
            <a:endCxn id="53" idx="1"/>
          </p:cNvCxnSpPr>
          <p:nvPr/>
        </p:nvCxnSpPr>
        <p:spPr>
          <a:xfrm>
            <a:off x="5724168" y="2907770"/>
            <a:ext cx="411779" cy="0"/>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72" name="グループ化 71">
            <a:extLst>
              <a:ext uri="{FF2B5EF4-FFF2-40B4-BE49-F238E27FC236}">
                <a16:creationId xmlns:a16="http://schemas.microsoft.com/office/drawing/2014/main" id="{F13DF529-9406-4847-ADCC-177B58C3138B}"/>
              </a:ext>
            </a:extLst>
          </p:cNvPr>
          <p:cNvGrpSpPr/>
          <p:nvPr/>
        </p:nvGrpSpPr>
        <p:grpSpPr>
          <a:xfrm>
            <a:off x="4824167" y="4001216"/>
            <a:ext cx="898019" cy="612227"/>
            <a:chOff x="2023733" y="4388600"/>
            <a:chExt cx="898019" cy="612227"/>
          </a:xfrm>
        </p:grpSpPr>
        <p:sp>
          <p:nvSpPr>
            <p:cNvPr id="73" name="正方形/長方形 72">
              <a:extLst>
                <a:ext uri="{FF2B5EF4-FFF2-40B4-BE49-F238E27FC236}">
                  <a16:creationId xmlns:a16="http://schemas.microsoft.com/office/drawing/2014/main" id="{19BADE26-DF6D-4AAD-AACA-197B4690AE8D}"/>
                </a:ext>
              </a:extLst>
            </p:cNvPr>
            <p:cNvSpPr/>
            <p:nvPr/>
          </p:nvSpPr>
          <p:spPr>
            <a:xfrm>
              <a:off x="2023733" y="4554427"/>
              <a:ext cx="898019"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en-US" altLang="ja-JP" sz="800" kern="0" dirty="0">
                  <a:latin typeface="Meiryo UI" panose="020B0604030504040204" pitchFamily="50" charset="-128"/>
                  <a:ea typeface="Meiryo UI" panose="020B0604030504040204" pitchFamily="50" charset="-128"/>
                  <a:cs typeface="Arial" pitchFamily="34" charset="0"/>
                </a:rPr>
                <a:t>FIT</a:t>
              </a:r>
              <a:r>
                <a:rPr kumimoji="0" lang="ja-JP" altLang="en-US" sz="800" kern="0" dirty="0">
                  <a:latin typeface="Meiryo UI" panose="020B0604030504040204" pitchFamily="50" charset="-128"/>
                  <a:ea typeface="Meiryo UI" panose="020B0604030504040204" pitchFamily="50" charset="-128"/>
                  <a:cs typeface="Arial" pitchFamily="34" charset="0"/>
                </a:rPr>
                <a:t>買取実績・廃棄</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等費用積立金額</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の結果確認・</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確認依頼</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74" name="テキスト ボックス 73">
              <a:extLst>
                <a:ext uri="{FF2B5EF4-FFF2-40B4-BE49-F238E27FC236}">
                  <a16:creationId xmlns:a16="http://schemas.microsoft.com/office/drawing/2014/main" id="{13C8F604-7D12-491E-B9EA-7A4689E62BA0}"/>
                </a:ext>
              </a:extLst>
            </p:cNvPr>
            <p:cNvSpPr txBox="1"/>
            <p:nvPr/>
          </p:nvSpPr>
          <p:spPr>
            <a:xfrm>
              <a:off x="2023734" y="4388600"/>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03</a:t>
              </a:r>
              <a:endParaRPr lang="ja-JP" altLang="en-US" sz="800" dirty="0">
                <a:latin typeface="Meiryo UI" panose="020B0604030504040204" pitchFamily="50" charset="-128"/>
                <a:ea typeface="Meiryo UI" panose="020B0604030504040204" pitchFamily="50" charset="-128"/>
              </a:endParaRPr>
            </a:p>
          </p:txBody>
        </p:sp>
      </p:grpSp>
      <p:sp>
        <p:nvSpPr>
          <p:cNvPr id="77" name="正方形/長方形 76">
            <a:extLst>
              <a:ext uri="{FF2B5EF4-FFF2-40B4-BE49-F238E27FC236}">
                <a16:creationId xmlns:a16="http://schemas.microsoft.com/office/drawing/2014/main" id="{4B474434-41F3-4CE4-A5C4-5891D71C5BF5}"/>
              </a:ext>
            </a:extLst>
          </p:cNvPr>
          <p:cNvSpPr/>
          <p:nvPr/>
        </p:nvSpPr>
        <p:spPr>
          <a:xfrm>
            <a:off x="4824167" y="2684570"/>
            <a:ext cx="900001" cy="446400"/>
          </a:xfrm>
          <a:prstGeom prst="rect">
            <a:avLst/>
          </a:prstGeom>
          <a:no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en-US" altLang="ja-JP" sz="800" kern="0" dirty="0">
                <a:latin typeface="Meiryo UI" panose="020B0604030504040204" pitchFamily="50" charset="-128"/>
                <a:ea typeface="Meiryo UI" panose="020B0604030504040204" pitchFamily="50" charset="-128"/>
                <a:cs typeface="Arial" pitchFamily="34" charset="0"/>
              </a:rPr>
              <a:t>FIT</a:t>
            </a:r>
            <a:r>
              <a:rPr kumimoji="0" lang="ja-JP" altLang="en-US" sz="800" kern="0" dirty="0">
                <a:latin typeface="Meiryo UI" panose="020B0604030504040204" pitchFamily="50" charset="-128"/>
                <a:ea typeface="Meiryo UI" panose="020B0604030504040204" pitchFamily="50" charset="-128"/>
                <a:cs typeface="Arial" pitchFamily="34" charset="0"/>
              </a:rPr>
              <a:t>買取実績・廃棄</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等費用積立金額</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の結果確認依頼</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の受領</a:t>
            </a:r>
            <a:endParaRPr lang="en-US" altLang="ja-JP" sz="800" dirty="0">
              <a:latin typeface="Meiryo UI" panose="020B0604030504040204" pitchFamily="50" charset="-128"/>
              <a:ea typeface="Meiryo UI" panose="020B0604030504040204" pitchFamily="50" charset="-128"/>
              <a:cs typeface="Arial" pitchFamily="34" charset="0"/>
            </a:endParaRPr>
          </a:p>
        </p:txBody>
      </p:sp>
      <p:cxnSp>
        <p:nvCxnSpPr>
          <p:cNvPr id="79" name="直線矢印コネクタ 78">
            <a:extLst>
              <a:ext uri="{FF2B5EF4-FFF2-40B4-BE49-F238E27FC236}">
                <a16:creationId xmlns:a16="http://schemas.microsoft.com/office/drawing/2014/main" id="{54CC4A38-E0A1-4D83-987D-B99E51E2401D}"/>
              </a:ext>
            </a:extLst>
          </p:cNvPr>
          <p:cNvCxnSpPr>
            <a:cxnSpLocks/>
            <a:stCxn id="105" idx="3"/>
            <a:endCxn id="73" idx="1"/>
          </p:cNvCxnSpPr>
          <p:nvPr/>
        </p:nvCxnSpPr>
        <p:spPr>
          <a:xfrm>
            <a:off x="4326976" y="4390243"/>
            <a:ext cx="497191" cy="0"/>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69" name="正方形/長方形 36">
            <a:extLst>
              <a:ext uri="{FF2B5EF4-FFF2-40B4-BE49-F238E27FC236}">
                <a16:creationId xmlns:a16="http://schemas.microsoft.com/office/drawing/2014/main" id="{0174F067-1688-4B10-8D96-C1B32A9B3831}"/>
              </a:ext>
            </a:extLst>
          </p:cNvPr>
          <p:cNvSpPr/>
          <p:nvPr/>
        </p:nvSpPr>
        <p:spPr>
          <a:xfrm>
            <a:off x="6426372" y="6362025"/>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sp>
        <p:nvSpPr>
          <p:cNvPr id="75" name="正方形/長方形 74">
            <a:extLst>
              <a:ext uri="{FF2B5EF4-FFF2-40B4-BE49-F238E27FC236}">
                <a16:creationId xmlns:a16="http://schemas.microsoft.com/office/drawing/2014/main" id="{08D1A1FF-00FA-4401-926E-FE851F2F33DF}"/>
              </a:ext>
            </a:extLst>
          </p:cNvPr>
          <p:cNvSpPr/>
          <p:nvPr/>
        </p:nvSpPr>
        <p:spPr>
          <a:xfrm>
            <a:off x="6514186" y="6362025"/>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78" name="直線矢印コネクタ 77">
            <a:extLst>
              <a:ext uri="{FF2B5EF4-FFF2-40B4-BE49-F238E27FC236}">
                <a16:creationId xmlns:a16="http://schemas.microsoft.com/office/drawing/2014/main" id="{D83C7F03-0A6F-4578-8F5E-72364B4862F2}"/>
              </a:ext>
            </a:extLst>
          </p:cNvPr>
          <p:cNvCxnSpPr>
            <a:cxnSpLocks/>
            <a:stCxn id="86" idx="0"/>
          </p:cNvCxnSpPr>
          <p:nvPr/>
        </p:nvCxnSpPr>
        <p:spPr>
          <a:xfrm flipV="1">
            <a:off x="6586187" y="3125452"/>
            <a:ext cx="0" cy="2835880"/>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81" name="グループ化 80">
            <a:extLst>
              <a:ext uri="{FF2B5EF4-FFF2-40B4-BE49-F238E27FC236}">
                <a16:creationId xmlns:a16="http://schemas.microsoft.com/office/drawing/2014/main" id="{9529F81A-3FF0-4849-B27F-576270F8674B}"/>
              </a:ext>
            </a:extLst>
          </p:cNvPr>
          <p:cNvGrpSpPr/>
          <p:nvPr/>
        </p:nvGrpSpPr>
        <p:grpSpPr>
          <a:xfrm>
            <a:off x="6459052" y="5957529"/>
            <a:ext cx="254269" cy="450827"/>
            <a:chOff x="2515451" y="5897715"/>
            <a:chExt cx="254269" cy="450827"/>
          </a:xfrm>
        </p:grpSpPr>
        <p:sp>
          <p:nvSpPr>
            <p:cNvPr id="85" name="Freeform 266">
              <a:extLst>
                <a:ext uri="{FF2B5EF4-FFF2-40B4-BE49-F238E27FC236}">
                  <a16:creationId xmlns:a16="http://schemas.microsoft.com/office/drawing/2014/main" id="{4612B16B-868D-4B13-993A-A4C9A17E281B}"/>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86" name="正方形/長方形 36">
              <a:extLst>
                <a:ext uri="{FF2B5EF4-FFF2-40B4-BE49-F238E27FC236}">
                  <a16:creationId xmlns:a16="http://schemas.microsoft.com/office/drawing/2014/main" id="{B56F7D22-A9B3-4A79-B0DE-6517886E48BE}"/>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Tree>
    <p:extLst>
      <p:ext uri="{BB962C8B-B14F-4D97-AF65-F5344CB8AC3E}">
        <p14:creationId xmlns:p14="http://schemas.microsoft.com/office/powerpoint/2010/main" val="1250117726"/>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3455850512"/>
              </p:ext>
            </p:extLst>
          </p:nvPr>
        </p:nvGraphicFramePr>
        <p:xfrm>
          <a:off x="154640" y="1103467"/>
          <a:ext cx="9511433" cy="5623668"/>
        </p:xfrm>
        <a:graphic>
          <a:graphicData uri="http://schemas.openxmlformats.org/drawingml/2006/table">
            <a:tbl>
              <a:tblPr firstRow="1" bandRow="1">
                <a:tableStyleId>{2D5ABB26-0587-4C30-8999-92F81FD0307C}</a:tableStyleId>
              </a:tblPr>
              <a:tblGrid>
                <a:gridCol w="367433">
                  <a:extLst>
                    <a:ext uri="{9D8B030D-6E8A-4147-A177-3AD203B41FA5}">
                      <a16:colId xmlns:a16="http://schemas.microsoft.com/office/drawing/2014/main" val="358073148"/>
                    </a:ext>
                  </a:extLst>
                </a:gridCol>
                <a:gridCol w="692468">
                  <a:extLst>
                    <a:ext uri="{9D8B030D-6E8A-4147-A177-3AD203B41FA5}">
                      <a16:colId xmlns:a16="http://schemas.microsoft.com/office/drawing/2014/main" val="3311309282"/>
                    </a:ext>
                  </a:extLst>
                </a:gridCol>
                <a:gridCol w="4225766">
                  <a:extLst>
                    <a:ext uri="{9D8B030D-6E8A-4147-A177-3AD203B41FA5}">
                      <a16:colId xmlns:a16="http://schemas.microsoft.com/office/drawing/2014/main" val="1235158156"/>
                    </a:ext>
                  </a:extLst>
                </a:gridCol>
                <a:gridCol w="2528942">
                  <a:extLst>
                    <a:ext uri="{9D8B030D-6E8A-4147-A177-3AD203B41FA5}">
                      <a16:colId xmlns:a16="http://schemas.microsoft.com/office/drawing/2014/main" val="2787374131"/>
                    </a:ext>
                  </a:extLst>
                </a:gridCol>
                <a:gridCol w="952107">
                  <a:extLst>
                    <a:ext uri="{9D8B030D-6E8A-4147-A177-3AD203B41FA5}">
                      <a16:colId xmlns:a16="http://schemas.microsoft.com/office/drawing/2014/main" val="256449129"/>
                    </a:ext>
                  </a:extLst>
                </a:gridCol>
                <a:gridCol w="744717">
                  <a:extLst>
                    <a:ext uri="{9D8B030D-6E8A-4147-A177-3AD203B41FA5}">
                      <a16:colId xmlns:a16="http://schemas.microsoft.com/office/drawing/2014/main" val="869005639"/>
                    </a:ext>
                  </a:extLst>
                </a:gridCol>
              </a:tblGrid>
              <a:tr h="271724">
                <a:tc gridSpan="2">
                  <a:txBody>
                    <a:bodyPr/>
                    <a:lstStyle/>
                    <a:p>
                      <a:pPr algn="l"/>
                      <a:r>
                        <a:rPr kumimoji="1" lang="ja-JP" altLang="en-US" sz="1200" b="0" dirty="0">
                          <a:latin typeface="Meiryo UI" panose="020B0604030504040204" pitchFamily="50" charset="-128"/>
                          <a:ea typeface="Meiryo UI" panose="020B0604030504040204" pitchFamily="50" charset="-128"/>
                        </a:rPr>
                        <a:t>業務</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2">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lang="zh-TW" altLang="en-US" sz="1200" dirty="0">
                          <a:latin typeface="Meiryo UI" panose="020B0604030504040204" pitchFamily="50" charset="-128"/>
                          <a:ea typeface="Meiryo UI" panose="020B0604030504040204" pitchFamily="50" charset="-128"/>
                        </a:rPr>
                        <a:t>廃棄等費用積立</a:t>
                      </a:r>
                      <a:r>
                        <a:rPr lang="ja-JP" altLang="en-US" sz="1200" dirty="0">
                          <a:latin typeface="Meiryo UI" panose="020B0604030504040204" pitchFamily="50" charset="-128"/>
                          <a:ea typeface="Meiryo UI" panose="020B0604030504040204" pitchFamily="50" charset="-128"/>
                        </a:rPr>
                        <a:t> </a:t>
                      </a:r>
                      <a:r>
                        <a:rPr lang="en-US" altLang="ja-JP" sz="1200" dirty="0">
                          <a:latin typeface="Meiryo UI" panose="020B0604030504040204" pitchFamily="50" charset="-128"/>
                          <a:ea typeface="Meiryo UI" panose="020B0604030504040204" pitchFamily="50" charset="-128"/>
                        </a:rPr>
                        <a:t>– </a:t>
                      </a:r>
                      <a:r>
                        <a:rPr lang="zh-TW" altLang="en-US" sz="1200" dirty="0">
                          <a:latin typeface="Meiryo UI" panose="020B0604030504040204" pitchFamily="50" charset="-128"/>
                          <a:ea typeface="Meiryo UI" panose="020B0604030504040204" pitchFamily="50" charset="-128"/>
                        </a:rPr>
                        <a:t>積立</a:t>
                      </a:r>
                      <a:r>
                        <a:rPr lang="ja-JP" altLang="en-US" sz="1200" dirty="0">
                          <a:latin typeface="Meiryo UI" panose="020B0604030504040204" pitchFamily="50" charset="-128"/>
                          <a:ea typeface="Meiryo UI" panose="020B0604030504040204" pitchFamily="50" charset="-128"/>
                        </a:rPr>
                        <a:t>金額確認</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ctr"/>
                      <a:r>
                        <a:rPr kumimoji="1" lang="ja-JP" altLang="en-US" sz="1200" b="0" dirty="0">
                          <a:latin typeface="Meiryo UI" panose="020B0604030504040204" pitchFamily="50" charset="-128"/>
                          <a:ea typeface="Meiryo UI" panose="020B0604030504040204" pitchFamily="50" charset="-128"/>
                        </a:rPr>
                        <a:t>業務コード</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200" b="0" dirty="0">
                          <a:latin typeface="Meiryo UI" panose="020B0604030504040204" pitchFamily="50" charset="-128"/>
                          <a:ea typeface="Meiryo UI" panose="020B0604030504040204" pitchFamily="50" charset="-128"/>
                        </a:rPr>
                        <a:t>DIS003</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271724">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業務内容</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4">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広域機関・認定事業者が積立金額を確認する。</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868788017"/>
                  </a:ext>
                </a:extLst>
              </a:tr>
              <a:tr h="271724">
                <a:tc gridSpan="2">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業務タイミング</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4">
                  <a:txBody>
                    <a:bodyPr/>
                    <a:lstStyle/>
                    <a:p>
                      <a:pPr marL="0" indent="0" algn="l">
                        <a:buFont typeface="Arial" panose="020B0604020202020204" pitchFamily="34" charset="0"/>
                        <a:buNone/>
                      </a:pPr>
                      <a:r>
                        <a:rPr kumimoji="1" lang="ja-JP" altLang="en-US" sz="1200" b="0" dirty="0">
                          <a:solidFill>
                            <a:schemeClr val="tx1"/>
                          </a:solidFill>
                          <a:latin typeface="Meiryo UI" panose="020B0604030504040204" pitchFamily="50" charset="-128"/>
                          <a:ea typeface="Meiryo UI" panose="020B0604030504040204" pitchFamily="50" charset="-128"/>
                        </a:rPr>
                        <a:t>随時</a:t>
                      </a:r>
                      <a:endParaRPr kumimoji="1" lang="en-US" altLang="ja-JP" sz="1000" b="0"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100085752"/>
                  </a:ext>
                </a:extLst>
              </a:tr>
              <a:tr h="271724">
                <a:tc gridSpan="2">
                  <a:txBody>
                    <a:bodyPr/>
                    <a:lstStyle/>
                    <a:p>
                      <a:pPr marL="0" indent="0" algn="l">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関連アクター</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4">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広域機関、認定事業者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747063371"/>
                  </a:ext>
                </a:extLst>
              </a:tr>
              <a:tr h="711797">
                <a:tc rowSpan="2">
                  <a:txBody>
                    <a:bodyPr/>
                    <a:lstStyle/>
                    <a:p>
                      <a:pPr marL="0" indent="0" algn="ctr">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確認者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lumMod val="95000"/>
                      </a:schemeClr>
                    </a:solidFill>
                  </a:tcPr>
                </a:tc>
                <a:tc rowSpan="2">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rowSpan="2" gridSpan="3">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rowSpan="2" hMerge="1">
                  <a:txBody>
                    <a:bodyPr/>
                    <a:lstStyle/>
                    <a:p>
                      <a:endParaRPr kumimoji="1" lang="ja-JP" altLang="en-US"/>
                    </a:p>
                  </a:txBody>
                  <a:tcPr/>
                </a:tc>
                <a:tc rowSpan="2" hMerge="1">
                  <a:txBody>
                    <a:bodyPr/>
                    <a:lstStyle/>
                    <a:p>
                      <a:endParaRPr kumimoji="1" lang="ja-JP" altLang="en-US"/>
                    </a:p>
                  </a:txBody>
                  <a:tcPr/>
                </a:tc>
                <a:extLst>
                  <a:ext uri="{0D108BD9-81ED-4DB2-BD59-A6C34878D82A}">
                    <a16:rowId xmlns:a16="http://schemas.microsoft.com/office/drawing/2014/main" val="3776034627"/>
                  </a:ext>
                </a:extLst>
              </a:tr>
              <a:tr h="711797">
                <a:tc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作業者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vMerge="1">
                  <a:txBody>
                    <a:bodyPr/>
                    <a:lstStyle/>
                    <a:p>
                      <a:endParaRPr kumimoji="1" lang="ja-JP" altLang="en-US"/>
                    </a:p>
                  </a:txBody>
                  <a:tcPr/>
                </a:tc>
                <a:tc hMerge="1" vMerge="1">
                  <a:txBody>
                    <a:bodyPr/>
                    <a:lstStyle/>
                    <a:p>
                      <a:endParaRPr kumimoji="1" lang="ja-JP" altLang="en-US"/>
                    </a:p>
                  </a:txBody>
                  <a:tcPr/>
                </a:tc>
                <a:extLst>
                  <a:ext uri="{0D108BD9-81ED-4DB2-BD59-A6C34878D82A}">
                    <a16:rowId xmlns:a16="http://schemas.microsoft.com/office/drawing/2014/main" val="603231057"/>
                  </a:ext>
                </a:extLst>
              </a:tr>
              <a:tr h="1545321">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認定事業者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42081878"/>
                  </a:ext>
                </a:extLst>
              </a:tr>
              <a:tr h="1557473">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システム</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5629721"/>
                  </a:ext>
                </a:extLst>
              </a:tr>
            </a:tbl>
          </a:graphicData>
        </a:graphic>
      </p:graphicFrame>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ja-JP" altLang="en-US" dirty="0">
                <a:latin typeface="Meiryo UI" panose="020B0604030504040204" pitchFamily="50" charset="-128"/>
                <a:ea typeface="Meiryo UI" panose="020B0604030504040204" pitchFamily="50" charset="-128"/>
              </a:rPr>
              <a:t>業務フロー</a:t>
            </a:r>
            <a:br>
              <a:rPr lang="en-US" altLang="ja-JP" dirty="0">
                <a:latin typeface="Meiryo UI" panose="020B0604030504040204" pitchFamily="50" charset="-128"/>
                <a:ea typeface="Meiryo UI" panose="020B0604030504040204" pitchFamily="50" charset="-128"/>
              </a:rPr>
            </a:br>
            <a:r>
              <a:rPr lang="zh-TW" altLang="en-US" dirty="0">
                <a:latin typeface="Meiryo UI" panose="020B0604030504040204" pitchFamily="50" charset="-128"/>
                <a:ea typeface="Meiryo UI" panose="020B0604030504040204" pitchFamily="50" charset="-128"/>
              </a:rPr>
              <a:t>廃棄等費用積立：廃棄等費用積立</a:t>
            </a:r>
            <a:r>
              <a:rPr lang="ja-JP" altLang="en-US" dirty="0">
                <a:latin typeface="Meiryo UI" panose="020B0604030504040204" pitchFamily="50" charset="-128"/>
                <a:ea typeface="Meiryo UI" panose="020B0604030504040204" pitchFamily="50" charset="-128"/>
              </a:rPr>
              <a:t> </a:t>
            </a:r>
            <a:r>
              <a:rPr lang="en-US" altLang="ja-JP" dirty="0">
                <a:latin typeface="Meiryo UI" panose="020B0604030504040204" pitchFamily="50" charset="-128"/>
                <a:ea typeface="Meiryo UI" panose="020B0604030504040204" pitchFamily="50" charset="-128"/>
              </a:rPr>
              <a:t>– </a:t>
            </a:r>
            <a:r>
              <a:rPr lang="zh-TW" altLang="en-US" dirty="0">
                <a:latin typeface="Meiryo UI" panose="020B0604030504040204" pitchFamily="50" charset="-128"/>
                <a:ea typeface="Meiryo UI" panose="020B0604030504040204" pitchFamily="50" charset="-128"/>
              </a:rPr>
              <a:t>積立</a:t>
            </a:r>
            <a:r>
              <a:rPr lang="ja-JP" altLang="en-US" dirty="0">
                <a:latin typeface="Meiryo UI" panose="020B0604030504040204" pitchFamily="50" charset="-128"/>
                <a:ea typeface="Meiryo UI" panose="020B0604030504040204" pitchFamily="50" charset="-128"/>
              </a:rPr>
              <a:t>金額確認</a:t>
            </a:r>
            <a:endParaRPr kumimoji="1" lang="ja-JP" altLang="en-US" dirty="0">
              <a:latin typeface="Meiryo UI" panose="020B0604030504040204" pitchFamily="50" charset="-128"/>
              <a:ea typeface="Meiryo UI" panose="020B0604030504040204" pitchFamily="50" charset="-128"/>
            </a:endParaRPr>
          </a:p>
        </p:txBody>
      </p:sp>
      <p:grpSp>
        <p:nvGrpSpPr>
          <p:cNvPr id="76" name="グループ化 75">
            <a:extLst>
              <a:ext uri="{FF2B5EF4-FFF2-40B4-BE49-F238E27FC236}">
                <a16:creationId xmlns:a16="http://schemas.microsoft.com/office/drawing/2014/main" id="{C9F00114-B061-4792-9724-F83AFCBF714A}"/>
              </a:ext>
            </a:extLst>
          </p:cNvPr>
          <p:cNvGrpSpPr/>
          <p:nvPr/>
        </p:nvGrpSpPr>
        <p:grpSpPr>
          <a:xfrm>
            <a:off x="5989186" y="822685"/>
            <a:ext cx="3842712" cy="205890"/>
            <a:chOff x="6068600" y="822685"/>
            <a:chExt cx="3510050" cy="205890"/>
          </a:xfrm>
        </p:grpSpPr>
        <p:sp>
          <p:nvSpPr>
            <p:cNvPr id="77" name="正方形/長方形 76">
              <a:extLst>
                <a:ext uri="{FF2B5EF4-FFF2-40B4-BE49-F238E27FC236}">
                  <a16:creationId xmlns:a16="http://schemas.microsoft.com/office/drawing/2014/main" id="{500B1C3C-B15D-47EB-85A3-C3009601ABC0}"/>
                </a:ext>
              </a:extLst>
            </p:cNvPr>
            <p:cNvSpPr/>
            <p:nvPr/>
          </p:nvSpPr>
          <p:spPr>
            <a:xfrm>
              <a:off x="6506504" y="822685"/>
              <a:ext cx="1254159"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再エネ業務統合システム</a:t>
              </a:r>
            </a:p>
          </p:txBody>
        </p:sp>
        <p:sp>
          <p:nvSpPr>
            <p:cNvPr id="78" name="正方形/長方形 77">
              <a:extLst>
                <a:ext uri="{FF2B5EF4-FFF2-40B4-BE49-F238E27FC236}">
                  <a16:creationId xmlns:a16="http://schemas.microsoft.com/office/drawing/2014/main" id="{B53CF723-5138-4314-81CE-0BCD5EC57208}"/>
                </a:ext>
              </a:extLst>
            </p:cNvPr>
            <p:cNvSpPr/>
            <p:nvPr/>
          </p:nvSpPr>
          <p:spPr>
            <a:xfrm>
              <a:off x="6369354" y="853531"/>
              <a:ext cx="166154" cy="132923"/>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79" name="正方形/長方形 78">
              <a:extLst>
                <a:ext uri="{FF2B5EF4-FFF2-40B4-BE49-F238E27FC236}">
                  <a16:creationId xmlns:a16="http://schemas.microsoft.com/office/drawing/2014/main" id="{B17CD629-EB31-4B0F-ADCE-70102DEA6B42}"/>
                </a:ext>
              </a:extLst>
            </p:cNvPr>
            <p:cNvSpPr/>
            <p:nvPr/>
          </p:nvSpPr>
          <p:spPr>
            <a:xfrm>
              <a:off x="7488525" y="853531"/>
              <a:ext cx="166154" cy="132923"/>
            </a:xfrm>
            <a:prstGeom prst="rect">
              <a:avLst/>
            </a:prstGeom>
            <a:noFill/>
            <a:ln w="38100" cap="flat" cmpd="thickThin"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80" name="正方形/長方形 79">
              <a:extLst>
                <a:ext uri="{FF2B5EF4-FFF2-40B4-BE49-F238E27FC236}">
                  <a16:creationId xmlns:a16="http://schemas.microsoft.com/office/drawing/2014/main" id="{F15083F4-B3F9-4B3E-91B5-6A235BF72089}"/>
                </a:ext>
              </a:extLst>
            </p:cNvPr>
            <p:cNvSpPr/>
            <p:nvPr/>
          </p:nvSpPr>
          <p:spPr>
            <a:xfrm>
              <a:off x="7645826" y="822685"/>
              <a:ext cx="1125542"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zh-TW" altLang="en-US" sz="738" kern="0" dirty="0">
                  <a:latin typeface="Meiryo UI"/>
                  <a:ea typeface="Meiryo UI"/>
                  <a:cs typeface="Arial" pitchFamily="34" charset="0"/>
                </a:rPr>
                <a:t>業務詳細仕様</a:t>
              </a:r>
              <a:r>
                <a:rPr kumimoji="0" lang="ja-JP" altLang="en-US" sz="738" kern="0" dirty="0">
                  <a:latin typeface="Meiryo UI"/>
                  <a:ea typeface="Meiryo UI"/>
                  <a:cs typeface="Arial" pitchFamily="34" charset="0"/>
                </a:rPr>
                <a:t>の対象</a:t>
              </a:r>
            </a:p>
          </p:txBody>
        </p:sp>
        <p:sp>
          <p:nvSpPr>
            <p:cNvPr id="81" name="正方形/長方形 80">
              <a:extLst>
                <a:ext uri="{FF2B5EF4-FFF2-40B4-BE49-F238E27FC236}">
                  <a16:creationId xmlns:a16="http://schemas.microsoft.com/office/drawing/2014/main" id="{088A8043-1439-4B51-B952-AC8A74545FEA}"/>
                </a:ext>
              </a:extLst>
            </p:cNvPr>
            <p:cNvSpPr/>
            <p:nvPr/>
          </p:nvSpPr>
          <p:spPr>
            <a:xfrm>
              <a:off x="6068600" y="822685"/>
              <a:ext cx="299077" cy="198871"/>
            </a:xfrm>
            <a:prstGeom prst="rect">
              <a:avLst/>
            </a:prstGeom>
            <a:noFill/>
          </p:spPr>
          <p:txBody>
            <a:bodyPr wrap="none">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r>
                <a:rPr kumimoji="0" lang="ja-JP" altLang="en-US" sz="738" kern="0" dirty="0">
                  <a:latin typeface="Meiryo UI"/>
                  <a:ea typeface="Meiryo UI"/>
                  <a:cs typeface="Arial" pitchFamily="34" charset="0"/>
                </a:rPr>
                <a:t>凡例</a:t>
              </a:r>
            </a:p>
          </p:txBody>
        </p:sp>
        <p:sp>
          <p:nvSpPr>
            <p:cNvPr id="82" name="フローチャート: 定義済み処理 81">
              <a:extLst>
                <a:ext uri="{FF2B5EF4-FFF2-40B4-BE49-F238E27FC236}">
                  <a16:creationId xmlns:a16="http://schemas.microsoft.com/office/drawing/2014/main" id="{AF93B2D9-F8FE-4D4D-B5F0-F16205E1CD0C}"/>
                </a:ext>
              </a:extLst>
            </p:cNvPr>
            <p:cNvSpPr/>
            <p:nvPr/>
          </p:nvSpPr>
          <p:spPr>
            <a:xfrm>
              <a:off x="8579834" y="853531"/>
              <a:ext cx="237359" cy="144000"/>
            </a:xfrm>
            <a:prstGeom prst="flowChartPredefinedProcess">
              <a:avLst/>
            </a:prstGeom>
            <a:noFill/>
            <a:ln w="19050" cap="flat" cmpd="sng" algn="ctr">
              <a:solidFill>
                <a:sysClr val="window" lastClr="FFFFFF">
                  <a:lumMod val="65000"/>
                </a:sysClr>
              </a:solidFill>
              <a:prstDash val="solid"/>
              <a:miter lim="800000"/>
            </a:ln>
            <a:effectLst/>
          </p:spPr>
          <p:txBody>
            <a:bodyPr wrap="none" lIns="0" tIns="33231" rIns="0" bIns="33231" rtlCol="0" anchor="ctr"/>
            <a:lstStyle/>
            <a:p>
              <a:pPr algn="ctr"/>
              <a:endParaRPr kumimoji="0" lang="ja-JP" altLang="en-US" sz="800" kern="0" dirty="0">
                <a:latin typeface="Meiryo UI" panose="020B0604030504040204" pitchFamily="50" charset="-128"/>
                <a:ea typeface="Meiryo UI" panose="020B0604030504040204" pitchFamily="50" charset="-128"/>
                <a:cs typeface="Arial" pitchFamily="34" charset="0"/>
              </a:endParaRPr>
            </a:p>
          </p:txBody>
        </p:sp>
        <p:sp>
          <p:nvSpPr>
            <p:cNvPr id="83" name="正方形/長方形 82">
              <a:extLst>
                <a:ext uri="{FF2B5EF4-FFF2-40B4-BE49-F238E27FC236}">
                  <a16:creationId xmlns:a16="http://schemas.microsoft.com/office/drawing/2014/main" id="{3FA3E078-2F47-487B-946B-092D3DFFE5A8}"/>
                </a:ext>
              </a:extLst>
            </p:cNvPr>
            <p:cNvSpPr/>
            <p:nvPr/>
          </p:nvSpPr>
          <p:spPr>
            <a:xfrm>
              <a:off x="8795264" y="822685"/>
              <a:ext cx="783386"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他業務プロセス</a:t>
              </a:r>
            </a:p>
          </p:txBody>
        </p:sp>
      </p:grpSp>
      <p:sp>
        <p:nvSpPr>
          <p:cNvPr id="85" name="ドーナツ 24">
            <a:extLst>
              <a:ext uri="{FF2B5EF4-FFF2-40B4-BE49-F238E27FC236}">
                <a16:creationId xmlns:a16="http://schemas.microsoft.com/office/drawing/2014/main" id="{75274098-7043-4D92-88DF-3EDE3B9EDAB2}"/>
              </a:ext>
            </a:extLst>
          </p:cNvPr>
          <p:cNvSpPr/>
          <p:nvPr/>
        </p:nvSpPr>
        <p:spPr bwMode="auto">
          <a:xfrm>
            <a:off x="2094301" y="3056572"/>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START</a:t>
            </a:r>
            <a:endParaRPr kumimoji="0" lang="ja-JP" altLang="en-US" sz="700" kern="0" dirty="0">
              <a:latin typeface="Meiryo UI"/>
              <a:ea typeface="Meiryo UI"/>
              <a:cs typeface="Tahoma" pitchFamily="34" charset="0"/>
            </a:endParaRPr>
          </a:p>
        </p:txBody>
      </p:sp>
      <p:cxnSp>
        <p:nvCxnSpPr>
          <p:cNvPr id="86" name="直線矢印コネクタ 85">
            <a:extLst>
              <a:ext uri="{FF2B5EF4-FFF2-40B4-BE49-F238E27FC236}">
                <a16:creationId xmlns:a16="http://schemas.microsoft.com/office/drawing/2014/main" id="{2769D841-F863-4C58-9238-A49385EE9158}"/>
              </a:ext>
            </a:extLst>
          </p:cNvPr>
          <p:cNvCxnSpPr>
            <a:cxnSpLocks/>
            <a:stCxn id="85" idx="6"/>
            <a:endCxn id="95" idx="1"/>
          </p:cNvCxnSpPr>
          <p:nvPr/>
        </p:nvCxnSpPr>
        <p:spPr>
          <a:xfrm>
            <a:off x="2483032" y="3239860"/>
            <a:ext cx="305652" cy="312"/>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88" name="グループ化 87">
            <a:extLst>
              <a:ext uri="{FF2B5EF4-FFF2-40B4-BE49-F238E27FC236}">
                <a16:creationId xmlns:a16="http://schemas.microsoft.com/office/drawing/2014/main" id="{4CD1DD3E-1FDF-4346-8D2C-01700E84B769}"/>
              </a:ext>
            </a:extLst>
          </p:cNvPr>
          <p:cNvGrpSpPr/>
          <p:nvPr/>
        </p:nvGrpSpPr>
        <p:grpSpPr>
          <a:xfrm>
            <a:off x="2788684" y="2850833"/>
            <a:ext cx="734400" cy="612539"/>
            <a:chOff x="3766830" y="2375928"/>
            <a:chExt cx="734400" cy="612539"/>
          </a:xfrm>
        </p:grpSpPr>
        <p:sp>
          <p:nvSpPr>
            <p:cNvPr id="89" name="テキスト ボックス 88">
              <a:extLst>
                <a:ext uri="{FF2B5EF4-FFF2-40B4-BE49-F238E27FC236}">
                  <a16:creationId xmlns:a16="http://schemas.microsoft.com/office/drawing/2014/main" id="{8459099A-9661-454D-8F54-00762550A5D9}"/>
                </a:ext>
              </a:extLst>
            </p:cNvPr>
            <p:cNvSpPr txBox="1"/>
            <p:nvPr/>
          </p:nvSpPr>
          <p:spPr>
            <a:xfrm>
              <a:off x="3766830" y="2375928"/>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01</a:t>
              </a:r>
              <a:endParaRPr lang="ja-JP" altLang="en-US" sz="800" dirty="0">
                <a:latin typeface="Meiryo UI" panose="020B0604030504040204" pitchFamily="50" charset="-128"/>
                <a:ea typeface="Meiryo UI" panose="020B0604030504040204" pitchFamily="50" charset="-128"/>
              </a:endParaRPr>
            </a:p>
          </p:txBody>
        </p:sp>
        <p:sp>
          <p:nvSpPr>
            <p:cNvPr id="93" name="正方形/長方形 92">
              <a:extLst>
                <a:ext uri="{FF2B5EF4-FFF2-40B4-BE49-F238E27FC236}">
                  <a16:creationId xmlns:a16="http://schemas.microsoft.com/office/drawing/2014/main" id="{5A413FC9-D283-406A-878E-8F5D7AD7F0AB}"/>
                </a:ext>
              </a:extLst>
            </p:cNvPr>
            <p:cNvSpPr/>
            <p:nvPr/>
          </p:nvSpPr>
          <p:spPr>
            <a:xfrm>
              <a:off x="3766830" y="2755793"/>
              <a:ext cx="328175" cy="232674"/>
            </a:xfrm>
            <a:prstGeom prst="rect">
              <a:avLst/>
            </a:prstGeom>
            <a:noFill/>
            <a:ln w="19050" cap="flat" cmpd="sng" algn="ctr">
              <a:noFill/>
              <a:prstDash val="solid"/>
              <a:miter lim="800000"/>
            </a:ln>
            <a:effectLst/>
          </p:spPr>
          <p:txBody>
            <a:bodyPr wrap="none" lIns="0" tIns="36000" rIns="0" bIns="36000" rtlCol="0" anchor="ctr"/>
            <a:lstStyle/>
            <a:p>
              <a:pPr algn="ctr"/>
              <a:endParaRPr kumimoji="0" lang="en-US" sz="800" kern="0" dirty="0">
                <a:latin typeface="Meiryo UI"/>
                <a:ea typeface="Meiryo UI"/>
                <a:cs typeface="Arial" pitchFamily="34" charset="0"/>
              </a:endParaRPr>
            </a:p>
          </p:txBody>
        </p:sp>
        <p:sp>
          <p:nvSpPr>
            <p:cNvPr id="94" name="正方形/長方形 93">
              <a:extLst>
                <a:ext uri="{FF2B5EF4-FFF2-40B4-BE49-F238E27FC236}">
                  <a16:creationId xmlns:a16="http://schemas.microsoft.com/office/drawing/2014/main" id="{39296BB3-495E-4174-B175-E7F26DD5F219}"/>
                </a:ext>
              </a:extLst>
            </p:cNvPr>
            <p:cNvSpPr/>
            <p:nvPr/>
          </p:nvSpPr>
          <p:spPr>
            <a:xfrm>
              <a:off x="3766830" y="2540413"/>
              <a:ext cx="328175" cy="232674"/>
            </a:xfrm>
            <a:prstGeom prst="rect">
              <a:avLst/>
            </a:prstGeom>
            <a:noFill/>
            <a:ln w="19050" cap="flat" cmpd="sng" algn="ctr">
              <a:noFill/>
              <a:prstDash val="solid"/>
              <a:miter lim="800000"/>
            </a:ln>
            <a:effectLst/>
          </p:spPr>
          <p:txBody>
            <a:bodyPr wrap="none" lIns="0" tIns="36000" rIns="0" bIns="36000" rtlCol="0" anchor="ctr"/>
            <a:lstStyle/>
            <a:p>
              <a:pPr algn="ctr"/>
              <a:endParaRPr kumimoji="0" lang="en-US" sz="800" kern="0" dirty="0">
                <a:latin typeface="Meiryo UI"/>
                <a:ea typeface="Meiryo UI"/>
                <a:cs typeface="Arial" pitchFamily="34" charset="0"/>
              </a:endParaRPr>
            </a:p>
          </p:txBody>
        </p:sp>
        <p:sp>
          <p:nvSpPr>
            <p:cNvPr id="95" name="正方形/長方形 94">
              <a:extLst>
                <a:ext uri="{FF2B5EF4-FFF2-40B4-BE49-F238E27FC236}">
                  <a16:creationId xmlns:a16="http://schemas.microsoft.com/office/drawing/2014/main" id="{B00A716A-4DAD-4F53-83A7-6295E1434977}"/>
                </a:ext>
              </a:extLst>
            </p:cNvPr>
            <p:cNvSpPr/>
            <p:nvPr/>
          </p:nvSpPr>
          <p:spPr>
            <a:xfrm>
              <a:off x="3766830" y="2542067"/>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積立金額確認</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en-US" altLang="ja-JP" sz="800" kern="0" dirty="0">
                  <a:latin typeface="Meiryo UI" panose="020B0604030504040204" pitchFamily="50" charset="-128"/>
                  <a:ea typeface="Meiryo UI" panose="020B0604030504040204" pitchFamily="50" charset="-128"/>
                  <a:cs typeface="Arial" pitchFamily="34" charset="0"/>
                </a:rPr>
                <a:t>(※1)</a:t>
              </a:r>
            </a:p>
          </p:txBody>
        </p:sp>
      </p:grpSp>
      <p:cxnSp>
        <p:nvCxnSpPr>
          <p:cNvPr id="96" name="直線矢印コネクタ 95">
            <a:extLst>
              <a:ext uri="{FF2B5EF4-FFF2-40B4-BE49-F238E27FC236}">
                <a16:creationId xmlns:a16="http://schemas.microsoft.com/office/drawing/2014/main" id="{84FFA46A-B1BE-4F5C-B4CE-6BE636B00BA7}"/>
              </a:ext>
            </a:extLst>
          </p:cNvPr>
          <p:cNvCxnSpPr>
            <a:cxnSpLocks/>
            <a:stCxn id="103" idx="0"/>
            <a:endCxn id="95" idx="2"/>
          </p:cNvCxnSpPr>
          <p:nvPr/>
        </p:nvCxnSpPr>
        <p:spPr>
          <a:xfrm flipH="1" flipV="1">
            <a:off x="3155884" y="3463372"/>
            <a:ext cx="1" cy="2022549"/>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101" name="グループ化 100">
            <a:extLst>
              <a:ext uri="{FF2B5EF4-FFF2-40B4-BE49-F238E27FC236}">
                <a16:creationId xmlns:a16="http://schemas.microsoft.com/office/drawing/2014/main" id="{3EDC5633-1657-4445-AB38-8C94B0C3255E}"/>
              </a:ext>
            </a:extLst>
          </p:cNvPr>
          <p:cNvGrpSpPr/>
          <p:nvPr/>
        </p:nvGrpSpPr>
        <p:grpSpPr>
          <a:xfrm>
            <a:off x="3028750" y="5482118"/>
            <a:ext cx="254269" cy="450827"/>
            <a:chOff x="2515451" y="5897715"/>
            <a:chExt cx="254269" cy="450827"/>
          </a:xfrm>
        </p:grpSpPr>
        <p:sp>
          <p:nvSpPr>
            <p:cNvPr id="102" name="Freeform 266">
              <a:extLst>
                <a:ext uri="{FF2B5EF4-FFF2-40B4-BE49-F238E27FC236}">
                  <a16:creationId xmlns:a16="http://schemas.microsoft.com/office/drawing/2014/main" id="{BEAC15DD-516A-42DB-A640-0345865E54D2}"/>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03" name="正方形/長方形 36">
              <a:extLst>
                <a:ext uri="{FF2B5EF4-FFF2-40B4-BE49-F238E27FC236}">
                  <a16:creationId xmlns:a16="http://schemas.microsoft.com/office/drawing/2014/main" id="{A62005F5-8260-4FB2-AF30-19996241DF24}"/>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04" name="正方形/長方形 103">
            <a:extLst>
              <a:ext uri="{FF2B5EF4-FFF2-40B4-BE49-F238E27FC236}">
                <a16:creationId xmlns:a16="http://schemas.microsoft.com/office/drawing/2014/main" id="{D63A5969-13E2-4B14-9A27-80593EEA3E72}"/>
              </a:ext>
            </a:extLst>
          </p:cNvPr>
          <p:cNvSpPr/>
          <p:nvPr/>
        </p:nvSpPr>
        <p:spPr>
          <a:xfrm>
            <a:off x="3083884" y="5854537"/>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sp>
        <p:nvSpPr>
          <p:cNvPr id="106" name="ドーナツ 24">
            <a:extLst>
              <a:ext uri="{FF2B5EF4-FFF2-40B4-BE49-F238E27FC236}">
                <a16:creationId xmlns:a16="http://schemas.microsoft.com/office/drawing/2014/main" id="{9E9B10BD-214A-4905-B7EA-D4EAC6DD050C}"/>
              </a:ext>
            </a:extLst>
          </p:cNvPr>
          <p:cNvSpPr/>
          <p:nvPr/>
        </p:nvSpPr>
        <p:spPr bwMode="auto">
          <a:xfrm>
            <a:off x="3883714" y="3056572"/>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END</a:t>
            </a:r>
          </a:p>
        </p:txBody>
      </p:sp>
      <p:cxnSp>
        <p:nvCxnSpPr>
          <p:cNvPr id="119" name="直線矢印コネクタ 118">
            <a:extLst>
              <a:ext uri="{FF2B5EF4-FFF2-40B4-BE49-F238E27FC236}">
                <a16:creationId xmlns:a16="http://schemas.microsoft.com/office/drawing/2014/main" id="{F2CB74A9-F409-425F-B004-BF7E64A947D0}"/>
              </a:ext>
            </a:extLst>
          </p:cNvPr>
          <p:cNvCxnSpPr>
            <a:cxnSpLocks/>
            <a:stCxn id="95" idx="3"/>
            <a:endCxn id="106" idx="2"/>
          </p:cNvCxnSpPr>
          <p:nvPr/>
        </p:nvCxnSpPr>
        <p:spPr>
          <a:xfrm flipV="1">
            <a:off x="3523084" y="3239860"/>
            <a:ext cx="360630" cy="312"/>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120" name="ドーナツ 24">
            <a:extLst>
              <a:ext uri="{FF2B5EF4-FFF2-40B4-BE49-F238E27FC236}">
                <a16:creationId xmlns:a16="http://schemas.microsoft.com/office/drawing/2014/main" id="{CE16A8C4-C7E9-4C8A-9F2B-C497B8421D10}"/>
              </a:ext>
            </a:extLst>
          </p:cNvPr>
          <p:cNvSpPr/>
          <p:nvPr/>
        </p:nvSpPr>
        <p:spPr bwMode="auto">
          <a:xfrm>
            <a:off x="6506343" y="4228675"/>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START</a:t>
            </a:r>
            <a:endParaRPr kumimoji="0" lang="ja-JP" altLang="en-US" sz="700" kern="0" dirty="0">
              <a:latin typeface="Meiryo UI"/>
              <a:ea typeface="Meiryo UI"/>
              <a:cs typeface="Tahoma" pitchFamily="34" charset="0"/>
            </a:endParaRPr>
          </a:p>
        </p:txBody>
      </p:sp>
      <p:cxnSp>
        <p:nvCxnSpPr>
          <p:cNvPr id="121" name="直線矢印コネクタ 120">
            <a:extLst>
              <a:ext uri="{FF2B5EF4-FFF2-40B4-BE49-F238E27FC236}">
                <a16:creationId xmlns:a16="http://schemas.microsoft.com/office/drawing/2014/main" id="{DC5AA1F8-2264-45F9-B5A1-64F49AE71058}"/>
              </a:ext>
            </a:extLst>
          </p:cNvPr>
          <p:cNvCxnSpPr>
            <a:cxnSpLocks/>
            <a:stCxn id="120" idx="6"/>
            <a:endCxn id="131" idx="1"/>
          </p:cNvCxnSpPr>
          <p:nvPr/>
        </p:nvCxnSpPr>
        <p:spPr>
          <a:xfrm>
            <a:off x="6895074" y="4411963"/>
            <a:ext cx="305652" cy="312"/>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122" name="グループ化 121">
            <a:extLst>
              <a:ext uri="{FF2B5EF4-FFF2-40B4-BE49-F238E27FC236}">
                <a16:creationId xmlns:a16="http://schemas.microsoft.com/office/drawing/2014/main" id="{843DFE35-1C2B-4C0F-9802-EFC0BA335A8E}"/>
              </a:ext>
            </a:extLst>
          </p:cNvPr>
          <p:cNvGrpSpPr/>
          <p:nvPr/>
        </p:nvGrpSpPr>
        <p:grpSpPr>
          <a:xfrm>
            <a:off x="7200726" y="4022936"/>
            <a:ext cx="734400" cy="612539"/>
            <a:chOff x="3766830" y="2375928"/>
            <a:chExt cx="734400" cy="612539"/>
          </a:xfrm>
        </p:grpSpPr>
        <p:sp>
          <p:nvSpPr>
            <p:cNvPr id="123" name="テキスト ボックス 122">
              <a:extLst>
                <a:ext uri="{FF2B5EF4-FFF2-40B4-BE49-F238E27FC236}">
                  <a16:creationId xmlns:a16="http://schemas.microsoft.com/office/drawing/2014/main" id="{B05441AD-72D5-4544-9522-91A0E76C4750}"/>
                </a:ext>
              </a:extLst>
            </p:cNvPr>
            <p:cNvSpPr txBox="1"/>
            <p:nvPr/>
          </p:nvSpPr>
          <p:spPr>
            <a:xfrm>
              <a:off x="3766830" y="2375928"/>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01</a:t>
              </a:r>
              <a:endParaRPr lang="ja-JP" altLang="en-US" sz="800" dirty="0">
                <a:latin typeface="Meiryo UI" panose="020B0604030504040204" pitchFamily="50" charset="-128"/>
                <a:ea typeface="Meiryo UI" panose="020B0604030504040204" pitchFamily="50" charset="-128"/>
              </a:endParaRPr>
            </a:p>
          </p:txBody>
        </p:sp>
        <p:sp>
          <p:nvSpPr>
            <p:cNvPr id="124" name="正方形/長方形 123">
              <a:extLst>
                <a:ext uri="{FF2B5EF4-FFF2-40B4-BE49-F238E27FC236}">
                  <a16:creationId xmlns:a16="http://schemas.microsoft.com/office/drawing/2014/main" id="{5AB752FD-FD46-4DE6-8C56-0F53A4FFDCB8}"/>
                </a:ext>
              </a:extLst>
            </p:cNvPr>
            <p:cNvSpPr/>
            <p:nvPr/>
          </p:nvSpPr>
          <p:spPr>
            <a:xfrm>
              <a:off x="3766830" y="2755793"/>
              <a:ext cx="328175" cy="232674"/>
            </a:xfrm>
            <a:prstGeom prst="rect">
              <a:avLst/>
            </a:prstGeom>
            <a:noFill/>
            <a:ln w="19050" cap="flat" cmpd="sng" algn="ctr">
              <a:noFill/>
              <a:prstDash val="solid"/>
              <a:miter lim="800000"/>
            </a:ln>
            <a:effectLst/>
          </p:spPr>
          <p:txBody>
            <a:bodyPr wrap="none" lIns="0" tIns="36000" rIns="0" bIns="36000" rtlCol="0" anchor="ctr"/>
            <a:lstStyle/>
            <a:p>
              <a:pPr algn="ctr"/>
              <a:endParaRPr kumimoji="0" lang="en-US" sz="800" kern="0" dirty="0">
                <a:latin typeface="Meiryo UI"/>
                <a:ea typeface="Meiryo UI"/>
                <a:cs typeface="Arial" pitchFamily="34" charset="0"/>
              </a:endParaRPr>
            </a:p>
          </p:txBody>
        </p:sp>
        <p:sp>
          <p:nvSpPr>
            <p:cNvPr id="130" name="正方形/長方形 129">
              <a:extLst>
                <a:ext uri="{FF2B5EF4-FFF2-40B4-BE49-F238E27FC236}">
                  <a16:creationId xmlns:a16="http://schemas.microsoft.com/office/drawing/2014/main" id="{C8B1214E-C9B2-46DC-A5A4-67AD6F1F2AC1}"/>
                </a:ext>
              </a:extLst>
            </p:cNvPr>
            <p:cNvSpPr/>
            <p:nvPr/>
          </p:nvSpPr>
          <p:spPr>
            <a:xfrm>
              <a:off x="3766830" y="2540413"/>
              <a:ext cx="328175" cy="232674"/>
            </a:xfrm>
            <a:prstGeom prst="rect">
              <a:avLst/>
            </a:prstGeom>
            <a:noFill/>
            <a:ln w="19050" cap="flat" cmpd="sng" algn="ctr">
              <a:noFill/>
              <a:prstDash val="solid"/>
              <a:miter lim="800000"/>
            </a:ln>
            <a:effectLst/>
          </p:spPr>
          <p:txBody>
            <a:bodyPr wrap="none" lIns="0" tIns="36000" rIns="0" bIns="36000" rtlCol="0" anchor="ctr"/>
            <a:lstStyle/>
            <a:p>
              <a:pPr algn="ctr"/>
              <a:endParaRPr kumimoji="0" lang="en-US" sz="800" kern="0" dirty="0">
                <a:latin typeface="Meiryo UI"/>
                <a:ea typeface="Meiryo UI"/>
                <a:cs typeface="Arial" pitchFamily="34" charset="0"/>
              </a:endParaRPr>
            </a:p>
          </p:txBody>
        </p:sp>
        <p:sp>
          <p:nvSpPr>
            <p:cNvPr id="131" name="正方形/長方形 130">
              <a:extLst>
                <a:ext uri="{FF2B5EF4-FFF2-40B4-BE49-F238E27FC236}">
                  <a16:creationId xmlns:a16="http://schemas.microsoft.com/office/drawing/2014/main" id="{9FC0F967-E745-4434-B381-012F0017DA95}"/>
                </a:ext>
              </a:extLst>
            </p:cNvPr>
            <p:cNvSpPr/>
            <p:nvPr/>
          </p:nvSpPr>
          <p:spPr>
            <a:xfrm>
              <a:off x="3766830" y="2542067"/>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積立金額確認</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a:t>
              </a:r>
              <a:r>
                <a:rPr kumimoji="0" lang="en-US" altLang="ja-JP" sz="800" kern="0" dirty="0">
                  <a:latin typeface="Meiryo UI" panose="020B0604030504040204" pitchFamily="50" charset="-128"/>
                  <a:ea typeface="Meiryo UI" panose="020B0604030504040204" pitchFamily="50" charset="-128"/>
                  <a:cs typeface="Arial" pitchFamily="34" charset="0"/>
                </a:rPr>
                <a:t>※1)</a:t>
              </a:r>
            </a:p>
          </p:txBody>
        </p:sp>
      </p:grpSp>
      <p:sp>
        <p:nvSpPr>
          <p:cNvPr id="132" name="ドーナツ 24">
            <a:extLst>
              <a:ext uri="{FF2B5EF4-FFF2-40B4-BE49-F238E27FC236}">
                <a16:creationId xmlns:a16="http://schemas.microsoft.com/office/drawing/2014/main" id="{E936D67B-9ABC-4632-8D1C-1829352D9F36}"/>
              </a:ext>
            </a:extLst>
          </p:cNvPr>
          <p:cNvSpPr/>
          <p:nvPr/>
        </p:nvSpPr>
        <p:spPr bwMode="auto">
          <a:xfrm>
            <a:off x="8359194" y="4228675"/>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END</a:t>
            </a:r>
          </a:p>
        </p:txBody>
      </p:sp>
      <p:sp>
        <p:nvSpPr>
          <p:cNvPr id="8" name="テキスト ボックス 7">
            <a:extLst>
              <a:ext uri="{FF2B5EF4-FFF2-40B4-BE49-F238E27FC236}">
                <a16:creationId xmlns:a16="http://schemas.microsoft.com/office/drawing/2014/main" id="{0E5965FE-EC56-43E6-891E-3DB111EB303C}"/>
              </a:ext>
            </a:extLst>
          </p:cNvPr>
          <p:cNvSpPr txBox="1"/>
          <p:nvPr/>
        </p:nvSpPr>
        <p:spPr>
          <a:xfrm>
            <a:off x="2288666" y="2259586"/>
            <a:ext cx="1970411" cy="276999"/>
          </a:xfrm>
          <a:prstGeom prst="rect">
            <a:avLst/>
          </a:prstGeom>
          <a:noFill/>
        </p:spPr>
        <p:txBody>
          <a:bodyPr wrap="none" rtlCol="0">
            <a:spAutoFit/>
          </a:bodyPr>
          <a:lstStyle/>
          <a:p>
            <a:r>
              <a:rPr lang="en-US" altLang="ja-JP" sz="1200" dirty="0">
                <a:latin typeface="Meiryo UI" panose="020B0604030504040204" pitchFamily="50" charset="-128"/>
                <a:ea typeface="Meiryo UI" panose="020B0604030504040204" pitchFamily="50" charset="-128"/>
              </a:rPr>
              <a:t>【</a:t>
            </a:r>
            <a:r>
              <a:rPr lang="ja-JP" altLang="en-US" sz="1200" dirty="0">
                <a:latin typeface="Meiryo UI" panose="020B0604030504040204" pitchFamily="50" charset="-128"/>
                <a:ea typeface="Meiryo UI" panose="020B0604030504040204" pitchFamily="50" charset="-128"/>
              </a:rPr>
              <a:t>広域機関が確認する場合</a:t>
            </a:r>
            <a:r>
              <a:rPr lang="en-US" altLang="ja-JP" sz="1200" dirty="0">
                <a:latin typeface="Meiryo UI" panose="020B0604030504040204" pitchFamily="50" charset="-128"/>
                <a:ea typeface="Meiryo UI" panose="020B0604030504040204" pitchFamily="50" charset="-128"/>
              </a:rPr>
              <a:t>】</a:t>
            </a:r>
            <a:endParaRPr kumimoji="1" lang="ja-JP" altLang="en-US" sz="1200" dirty="0">
              <a:latin typeface="Meiryo UI" panose="020B0604030504040204" pitchFamily="50" charset="-128"/>
              <a:ea typeface="Meiryo UI" panose="020B0604030504040204" pitchFamily="50" charset="-128"/>
            </a:endParaRPr>
          </a:p>
        </p:txBody>
      </p:sp>
      <p:sp>
        <p:nvSpPr>
          <p:cNvPr id="134" name="テキスト ボックス 133">
            <a:extLst>
              <a:ext uri="{FF2B5EF4-FFF2-40B4-BE49-F238E27FC236}">
                <a16:creationId xmlns:a16="http://schemas.microsoft.com/office/drawing/2014/main" id="{5B018798-D5C3-41A4-9DF5-2FA8E98D4013}"/>
              </a:ext>
            </a:extLst>
          </p:cNvPr>
          <p:cNvSpPr txBox="1"/>
          <p:nvPr/>
        </p:nvSpPr>
        <p:spPr>
          <a:xfrm>
            <a:off x="6406175" y="2270247"/>
            <a:ext cx="2124299" cy="276999"/>
          </a:xfrm>
          <a:prstGeom prst="rect">
            <a:avLst/>
          </a:prstGeom>
          <a:noFill/>
        </p:spPr>
        <p:txBody>
          <a:bodyPr wrap="none" rtlCol="0">
            <a:spAutoFit/>
          </a:bodyPr>
          <a:lstStyle/>
          <a:p>
            <a:r>
              <a:rPr lang="en-US" altLang="ja-JP" sz="1200" dirty="0">
                <a:latin typeface="Meiryo UI" panose="020B0604030504040204" pitchFamily="50" charset="-128"/>
                <a:ea typeface="Meiryo UI" panose="020B0604030504040204" pitchFamily="50" charset="-128"/>
              </a:rPr>
              <a:t>【</a:t>
            </a:r>
            <a:r>
              <a:rPr lang="ja-JP" altLang="en-US" sz="1200" dirty="0">
                <a:latin typeface="Meiryo UI" panose="020B0604030504040204" pitchFamily="50" charset="-128"/>
                <a:ea typeface="Meiryo UI" panose="020B0604030504040204" pitchFamily="50" charset="-128"/>
              </a:rPr>
              <a:t>認定事業者が確認する場合</a:t>
            </a:r>
            <a:r>
              <a:rPr lang="en-US" altLang="ja-JP" sz="1200" dirty="0">
                <a:latin typeface="Meiryo UI" panose="020B0604030504040204" pitchFamily="50" charset="-128"/>
                <a:ea typeface="Meiryo UI" panose="020B0604030504040204" pitchFamily="50" charset="-128"/>
              </a:rPr>
              <a:t>】</a:t>
            </a:r>
            <a:endParaRPr kumimoji="1" lang="ja-JP" altLang="en-US" sz="1200" dirty="0">
              <a:latin typeface="Meiryo UI" panose="020B0604030504040204" pitchFamily="50" charset="-128"/>
              <a:ea typeface="Meiryo UI" panose="020B0604030504040204" pitchFamily="50" charset="-128"/>
            </a:endParaRPr>
          </a:p>
        </p:txBody>
      </p:sp>
      <p:cxnSp>
        <p:nvCxnSpPr>
          <p:cNvPr id="138" name="直線矢印コネクタ 137">
            <a:extLst>
              <a:ext uri="{FF2B5EF4-FFF2-40B4-BE49-F238E27FC236}">
                <a16:creationId xmlns:a16="http://schemas.microsoft.com/office/drawing/2014/main" id="{663830FF-CA66-4EE9-A5BF-4740CE4CBE50}"/>
              </a:ext>
            </a:extLst>
          </p:cNvPr>
          <p:cNvCxnSpPr>
            <a:cxnSpLocks/>
            <a:stCxn id="131" idx="3"/>
            <a:endCxn id="132" idx="2"/>
          </p:cNvCxnSpPr>
          <p:nvPr/>
        </p:nvCxnSpPr>
        <p:spPr>
          <a:xfrm flipV="1">
            <a:off x="7935126" y="4411963"/>
            <a:ext cx="424068" cy="312"/>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143" name="グループ化 142">
            <a:extLst>
              <a:ext uri="{FF2B5EF4-FFF2-40B4-BE49-F238E27FC236}">
                <a16:creationId xmlns:a16="http://schemas.microsoft.com/office/drawing/2014/main" id="{4E2A7723-94B1-480A-B2B6-BB42BC1113F2}"/>
              </a:ext>
            </a:extLst>
          </p:cNvPr>
          <p:cNvGrpSpPr/>
          <p:nvPr/>
        </p:nvGrpSpPr>
        <p:grpSpPr>
          <a:xfrm>
            <a:off x="7468325" y="5482118"/>
            <a:ext cx="254269" cy="450827"/>
            <a:chOff x="2515451" y="5897715"/>
            <a:chExt cx="254269" cy="450827"/>
          </a:xfrm>
        </p:grpSpPr>
        <p:sp>
          <p:nvSpPr>
            <p:cNvPr id="144" name="Freeform 266">
              <a:extLst>
                <a:ext uri="{FF2B5EF4-FFF2-40B4-BE49-F238E27FC236}">
                  <a16:creationId xmlns:a16="http://schemas.microsoft.com/office/drawing/2014/main" id="{9196A421-83F3-4B91-ACEA-19592B31A6E9}"/>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45" name="正方形/長方形 36">
              <a:extLst>
                <a:ext uri="{FF2B5EF4-FFF2-40B4-BE49-F238E27FC236}">
                  <a16:creationId xmlns:a16="http://schemas.microsoft.com/office/drawing/2014/main" id="{2D6371DD-4C59-402C-87F1-E3E920334195}"/>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46" name="正方形/長方形 145">
            <a:extLst>
              <a:ext uri="{FF2B5EF4-FFF2-40B4-BE49-F238E27FC236}">
                <a16:creationId xmlns:a16="http://schemas.microsoft.com/office/drawing/2014/main" id="{9DB7C977-003C-432D-9E5C-B381FF317BA3}"/>
              </a:ext>
            </a:extLst>
          </p:cNvPr>
          <p:cNvSpPr/>
          <p:nvPr/>
        </p:nvSpPr>
        <p:spPr>
          <a:xfrm>
            <a:off x="7523459" y="5854537"/>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147" name="直線矢印コネクタ 146">
            <a:extLst>
              <a:ext uri="{FF2B5EF4-FFF2-40B4-BE49-F238E27FC236}">
                <a16:creationId xmlns:a16="http://schemas.microsoft.com/office/drawing/2014/main" id="{96CDC73A-6C3B-4DCF-891D-BF3C37E26319}"/>
              </a:ext>
            </a:extLst>
          </p:cNvPr>
          <p:cNvCxnSpPr>
            <a:cxnSpLocks/>
          </p:cNvCxnSpPr>
          <p:nvPr/>
        </p:nvCxnSpPr>
        <p:spPr>
          <a:xfrm flipH="1" flipV="1">
            <a:off x="7567925" y="4655911"/>
            <a:ext cx="1" cy="828000"/>
          </a:xfrm>
          <a:prstGeom prst="straightConnector1">
            <a:avLst/>
          </a:prstGeom>
          <a:noFill/>
          <a:ln w="6350" cap="flat" cmpd="sng" algn="ctr">
            <a:solidFill>
              <a:sysClr val="window" lastClr="FFFFFF">
                <a:lumMod val="65000"/>
              </a:sysClr>
            </a:solidFill>
            <a:prstDash val="dash"/>
            <a:miter lim="800000"/>
            <a:tailEnd type="triangle"/>
          </a:ln>
          <a:effectLst/>
        </p:spPr>
      </p:cxnSp>
      <p:sp>
        <p:nvSpPr>
          <p:cNvPr id="54" name="テキスト ボックス 53">
            <a:extLst>
              <a:ext uri="{FF2B5EF4-FFF2-40B4-BE49-F238E27FC236}">
                <a16:creationId xmlns:a16="http://schemas.microsoft.com/office/drawing/2014/main" id="{5C34BFC4-AB76-4884-AC2D-B7880931633E}"/>
              </a:ext>
            </a:extLst>
          </p:cNvPr>
          <p:cNvSpPr txBox="1"/>
          <p:nvPr/>
        </p:nvSpPr>
        <p:spPr>
          <a:xfrm>
            <a:off x="1963336" y="2520412"/>
            <a:ext cx="2779071" cy="230832"/>
          </a:xfrm>
          <a:prstGeom prst="rect">
            <a:avLst/>
          </a:prstGeom>
          <a:noFill/>
        </p:spPr>
        <p:txBody>
          <a:bodyPr wrap="square" rtlCol="0">
            <a:spAutoFit/>
          </a:bodyPr>
          <a:lstStyle/>
          <a:p>
            <a:r>
              <a:rPr lang="en-US" altLang="ja-JP" sz="900" dirty="0">
                <a:latin typeface="Meiryo UI" panose="020B0604030504040204" pitchFamily="50" charset="-128"/>
                <a:ea typeface="Meiryo UI" panose="020B0604030504040204" pitchFamily="50" charset="-128"/>
              </a:rPr>
              <a:t>※1 (FIP002)</a:t>
            </a:r>
            <a:r>
              <a:rPr lang="en-US" altLang="ja-JP" sz="900" dirty="0">
                <a:latin typeface="Meiryo UI" panose="020B0604030504040204" pitchFamily="50" charset="-128"/>
                <a:ea typeface="Meiryo UI" panose="020B0604030504040204" pitchFamily="50" charset="-128"/>
                <a:cs typeface="Arial" panose="020B0604020202020204" pitchFamily="34" charset="0"/>
              </a:rPr>
              <a:t>FIP</a:t>
            </a:r>
            <a:r>
              <a:rPr lang="ja-JP" altLang="en-US" sz="900" dirty="0">
                <a:latin typeface="Meiryo UI" panose="020B0604030504040204" pitchFamily="50" charset="-128"/>
                <a:ea typeface="Meiryo UI" panose="020B0604030504040204" pitchFamily="50" charset="-128"/>
                <a:cs typeface="Arial" panose="020B0604020202020204" pitchFamily="34" charset="0"/>
              </a:rPr>
              <a:t>交付金算定結果確認と同画面</a:t>
            </a:r>
            <a:endParaRPr lang="en-US" altLang="ja-JP" sz="900" dirty="0">
              <a:latin typeface="Meiryo UI" panose="020B0604030504040204" pitchFamily="50" charset="-128"/>
              <a:ea typeface="Meiryo UI" panose="020B0604030504040204" pitchFamily="50" charset="-128"/>
            </a:endParaRPr>
          </a:p>
        </p:txBody>
      </p:sp>
      <p:sp>
        <p:nvSpPr>
          <p:cNvPr id="55" name="テキスト ボックス 54">
            <a:extLst>
              <a:ext uri="{FF2B5EF4-FFF2-40B4-BE49-F238E27FC236}">
                <a16:creationId xmlns:a16="http://schemas.microsoft.com/office/drawing/2014/main" id="{63275CFF-509C-475F-89B6-6B24DFA6761A}"/>
              </a:ext>
            </a:extLst>
          </p:cNvPr>
          <p:cNvSpPr txBox="1"/>
          <p:nvPr/>
        </p:nvSpPr>
        <p:spPr>
          <a:xfrm>
            <a:off x="6151127" y="2509651"/>
            <a:ext cx="2779071" cy="230832"/>
          </a:xfrm>
          <a:prstGeom prst="rect">
            <a:avLst/>
          </a:prstGeom>
          <a:noFill/>
        </p:spPr>
        <p:txBody>
          <a:bodyPr wrap="square" rtlCol="0">
            <a:spAutoFit/>
          </a:bodyPr>
          <a:lstStyle/>
          <a:p>
            <a:r>
              <a:rPr lang="en-US" altLang="ja-JP" sz="900" dirty="0">
                <a:latin typeface="Meiryo UI" panose="020B0604030504040204" pitchFamily="50" charset="-128"/>
                <a:ea typeface="Meiryo UI" panose="020B0604030504040204" pitchFamily="50" charset="-128"/>
              </a:rPr>
              <a:t>※1 (FIP002)</a:t>
            </a:r>
            <a:r>
              <a:rPr lang="en-US" altLang="ja-JP" sz="900" dirty="0">
                <a:latin typeface="Meiryo UI" panose="020B0604030504040204" pitchFamily="50" charset="-128"/>
                <a:ea typeface="Meiryo UI" panose="020B0604030504040204" pitchFamily="50" charset="-128"/>
                <a:cs typeface="Arial" panose="020B0604020202020204" pitchFamily="34" charset="0"/>
              </a:rPr>
              <a:t>FIP</a:t>
            </a:r>
            <a:r>
              <a:rPr lang="ja-JP" altLang="en-US" sz="900" dirty="0">
                <a:latin typeface="Meiryo UI" panose="020B0604030504040204" pitchFamily="50" charset="-128"/>
                <a:ea typeface="Meiryo UI" panose="020B0604030504040204" pitchFamily="50" charset="-128"/>
                <a:cs typeface="Arial" panose="020B0604020202020204" pitchFamily="34" charset="0"/>
              </a:rPr>
              <a:t>交付金算定結果確認と同画面</a:t>
            </a:r>
            <a:endParaRPr lang="en-US" altLang="ja-JP" sz="900"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404650186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dirty="0">
                <a:latin typeface="Meiryo UI" panose="020B0604030504040204" pitchFamily="50" charset="-128"/>
                <a:ea typeface="Meiryo UI" panose="020B0604030504040204" pitchFamily="50" charset="-128"/>
              </a:rPr>
              <a:t>業務コードの体系</a:t>
            </a:r>
            <a:r>
              <a:rPr lang="en-US" altLang="ja-JP" dirty="0">
                <a:latin typeface="Meiryo UI" panose="020B0604030504040204" pitchFamily="50" charset="-128"/>
                <a:ea typeface="Meiryo UI" panose="020B0604030504040204" pitchFamily="50" charset="-128"/>
              </a:rPr>
              <a:t>(3/3)</a:t>
            </a:r>
            <a:endParaRPr kumimoji="1" lang="ja-JP" altLang="en-US" dirty="0">
              <a:latin typeface="Meiryo UI" panose="020B0604030504040204" pitchFamily="50" charset="-128"/>
              <a:ea typeface="Meiryo UI" panose="020B0604030504040204" pitchFamily="50" charset="-128"/>
            </a:endParaRPr>
          </a:p>
        </p:txBody>
      </p:sp>
      <p:graphicFrame>
        <p:nvGraphicFramePr>
          <p:cNvPr id="9" name="表 2">
            <a:extLst>
              <a:ext uri="{FF2B5EF4-FFF2-40B4-BE49-F238E27FC236}">
                <a16:creationId xmlns:a16="http://schemas.microsoft.com/office/drawing/2014/main" id="{88FC1B43-71BD-4883-ABB1-CD37254D64BA}"/>
              </a:ext>
            </a:extLst>
          </p:cNvPr>
          <p:cNvGraphicFramePr>
            <a:graphicFrameLocks noGrp="1"/>
          </p:cNvGraphicFramePr>
          <p:nvPr>
            <p:extLst>
              <p:ext uri="{D42A27DB-BD31-4B8C-83A1-F6EECF244321}">
                <p14:modId xmlns:p14="http://schemas.microsoft.com/office/powerpoint/2010/main" val="335489986"/>
              </p:ext>
            </p:extLst>
          </p:nvPr>
        </p:nvGraphicFramePr>
        <p:xfrm>
          <a:off x="2128520" y="1508444"/>
          <a:ext cx="5648961" cy="4937760"/>
        </p:xfrm>
        <a:graphic>
          <a:graphicData uri="http://schemas.openxmlformats.org/drawingml/2006/table">
            <a:tbl>
              <a:tblPr firstRow="1" bandRow="1">
                <a:tableStyleId>{2D5ABB26-0587-4C30-8999-92F81FD0307C}</a:tableStyleId>
              </a:tblPr>
              <a:tblGrid>
                <a:gridCol w="1302068">
                  <a:extLst>
                    <a:ext uri="{9D8B030D-6E8A-4147-A177-3AD203B41FA5}">
                      <a16:colId xmlns:a16="http://schemas.microsoft.com/office/drawing/2014/main" val="888853896"/>
                    </a:ext>
                  </a:extLst>
                </a:gridCol>
                <a:gridCol w="3432493">
                  <a:extLst>
                    <a:ext uri="{9D8B030D-6E8A-4147-A177-3AD203B41FA5}">
                      <a16:colId xmlns:a16="http://schemas.microsoft.com/office/drawing/2014/main" val="358073148"/>
                    </a:ext>
                  </a:extLst>
                </a:gridCol>
                <a:gridCol w="914400">
                  <a:extLst>
                    <a:ext uri="{9D8B030D-6E8A-4147-A177-3AD203B41FA5}">
                      <a16:colId xmlns:a16="http://schemas.microsoft.com/office/drawing/2014/main" val="2171459410"/>
                    </a:ext>
                  </a:extLst>
                </a:gridCol>
              </a:tblGrid>
              <a:tr h="200573">
                <a:tc gridSpan="2">
                  <a:txBody>
                    <a:bodyPr/>
                    <a:lstStyle/>
                    <a:p>
                      <a:pPr algn="ctr"/>
                      <a:r>
                        <a:rPr kumimoji="1" lang="ja-JP" altLang="en-US" sz="1200" dirty="0">
                          <a:latin typeface="Meiryo UI" panose="020B0604030504040204" pitchFamily="50" charset="-128"/>
                          <a:ea typeface="Meiryo UI" panose="020B0604030504040204" pitchFamily="50" charset="-128"/>
                        </a:rPr>
                        <a:t>業務</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1200" b="0" dirty="0">
                          <a:latin typeface="Meiryo UI" panose="020B0604030504040204" pitchFamily="50" charset="-128"/>
                          <a:ea typeface="Meiryo UI" panose="020B0604030504040204" pitchFamily="50" charset="-128"/>
                        </a:rPr>
                        <a:t>業務コード</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782928316"/>
                  </a:ext>
                </a:extLst>
              </a:tr>
              <a:tr h="200573">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kern="1200" dirty="0">
                          <a:solidFill>
                            <a:schemeClr val="tx1"/>
                          </a:solidFill>
                          <a:latin typeface="Meiryo UI" panose="020B0604030504040204" pitchFamily="50" charset="-128"/>
                          <a:ea typeface="Meiryo UI" panose="020B0604030504040204" pitchFamily="50" charset="-128"/>
                          <a:cs typeface="+mn-cs"/>
                        </a:rPr>
                        <a:t>納付金データ取込</a:t>
                      </a:r>
                      <a:endParaRPr kumimoji="1" lang="en-US" altLang="ja-JP" sz="1200" b="0" kern="1200" dirty="0">
                        <a:solidFill>
                          <a:schemeClr val="tx1"/>
                        </a:solidFill>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solidFill>
                            <a:schemeClr val="tx1"/>
                          </a:solidFill>
                          <a:latin typeface="Meiryo UI" panose="020B0604030504040204" pitchFamily="50" charset="-128"/>
                          <a:ea typeface="Meiryo UI" panose="020B0604030504040204" pitchFamily="50" charset="-128"/>
                        </a:rPr>
                        <a:t>ACC001</a:t>
                      </a:r>
                    </a:p>
                  </a:txBody>
                  <a:tcPr marL="36000" marR="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087900697"/>
                  </a:ext>
                </a:extLst>
              </a:tr>
              <a:tr h="200573">
                <a:tc rowSpan="3">
                  <a:txBody>
                    <a:bodyPr/>
                    <a:lstStyle/>
                    <a:p>
                      <a:pPr algn="ctr"/>
                      <a:r>
                        <a:rPr kumimoji="1" lang="ja-JP" altLang="en-US" sz="1200" b="0" kern="1200" dirty="0">
                          <a:solidFill>
                            <a:schemeClr val="tx1"/>
                          </a:solidFill>
                          <a:latin typeface="Meiryo UI" panose="020B0604030504040204" pitchFamily="50" charset="-128"/>
                          <a:ea typeface="Meiryo UI" panose="020B0604030504040204" pitchFamily="50" charset="-128"/>
                          <a:cs typeface="+mn-cs"/>
                        </a:rPr>
                        <a:t>支払通知・請求</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solidFill>
                            <a:schemeClr val="tx1"/>
                          </a:solidFill>
                          <a:latin typeface="Meiryo UI" panose="020B0604030504040204" pitchFamily="50" charset="-128"/>
                          <a:ea typeface="Meiryo UI" panose="020B0604030504040204" pitchFamily="50" charset="-128"/>
                        </a:rPr>
                        <a:t>支払通知</a:t>
                      </a:r>
                      <a:r>
                        <a:rPr kumimoji="1" lang="en-US" altLang="ja-JP" sz="1200" b="0" dirty="0">
                          <a:solidFill>
                            <a:schemeClr val="tx1"/>
                          </a:solidFill>
                          <a:latin typeface="Meiryo UI" panose="020B0604030504040204" pitchFamily="50" charset="-128"/>
                          <a:ea typeface="Meiryo UI" panose="020B0604030504040204" pitchFamily="50" charset="-128"/>
                        </a:rPr>
                        <a:t>(FIP</a:t>
                      </a:r>
                      <a:r>
                        <a:rPr kumimoji="1" lang="ja-JP" altLang="en-US" sz="1200" b="0" dirty="0">
                          <a:solidFill>
                            <a:schemeClr val="tx1"/>
                          </a:solidFill>
                          <a:latin typeface="Meiryo UI" panose="020B0604030504040204" pitchFamily="50" charset="-128"/>
                          <a:ea typeface="Meiryo UI" panose="020B0604030504040204" pitchFamily="50" charset="-128"/>
                        </a:rPr>
                        <a:t>交付金・積立金</a:t>
                      </a:r>
                      <a:r>
                        <a:rPr kumimoji="1" lang="en-US" altLang="ja-JP" sz="1200" b="0" dirty="0">
                          <a:solidFill>
                            <a:schemeClr val="tx1"/>
                          </a:solidFill>
                          <a:latin typeface="Meiryo UI" panose="020B0604030504040204" pitchFamily="50" charset="-128"/>
                          <a:ea typeface="Meiryo UI" panose="020B0604030504040204" pitchFamily="50" charset="-128"/>
                        </a:rPr>
                        <a:t>)</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solidFill>
                            <a:schemeClr val="tx1"/>
                          </a:solidFill>
                          <a:latin typeface="Meiryo UI" panose="020B0604030504040204" pitchFamily="50" charset="-128"/>
                          <a:ea typeface="Meiryo UI" panose="020B0604030504040204" pitchFamily="50" charset="-128"/>
                        </a:rPr>
                        <a:t>ACC100</a:t>
                      </a:r>
                    </a:p>
                  </a:txBody>
                  <a:tcPr marL="36000" marR="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57724655"/>
                  </a:ext>
                </a:extLst>
              </a:tr>
              <a:tr h="200573">
                <a:tc vMerge="1">
                  <a:txBody>
                    <a:bodyPr/>
                    <a:lstStyle/>
                    <a:p>
                      <a:endParaRPr lang="ja-JP" altLang="en-US" dirty="0"/>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r>
                        <a:rPr kumimoji="1" lang="ja-JP" altLang="en-US" sz="1200" b="0" dirty="0">
                          <a:solidFill>
                            <a:schemeClr val="tx1"/>
                          </a:solidFill>
                          <a:latin typeface="Meiryo UI" panose="020B0604030504040204" pitchFamily="50" charset="-128"/>
                          <a:ea typeface="Meiryo UI" panose="020B0604030504040204" pitchFamily="50" charset="-128"/>
                        </a:rPr>
                        <a:t>支払通知</a:t>
                      </a:r>
                      <a:r>
                        <a:rPr kumimoji="1" lang="en-US" altLang="ja-JP" sz="1200" b="0" dirty="0">
                          <a:solidFill>
                            <a:schemeClr val="tx1"/>
                          </a:solidFill>
                          <a:latin typeface="Meiryo UI" panose="020B0604030504040204" pitchFamily="50" charset="-128"/>
                          <a:ea typeface="Meiryo UI" panose="020B0604030504040204" pitchFamily="50" charset="-128"/>
                        </a:rPr>
                        <a:t>(</a:t>
                      </a:r>
                      <a:r>
                        <a:rPr kumimoji="1" lang="ja-JP" altLang="en-US" sz="1200" b="0" dirty="0">
                          <a:solidFill>
                            <a:schemeClr val="tx1"/>
                          </a:solidFill>
                          <a:latin typeface="Meiryo UI" panose="020B0604030504040204" pitchFamily="50" charset="-128"/>
                          <a:ea typeface="Meiryo UI" panose="020B0604030504040204" pitchFamily="50" charset="-128"/>
                        </a:rPr>
                        <a:t>積立金取戻し・外部→内部積立切替時</a:t>
                      </a:r>
                      <a:r>
                        <a:rPr kumimoji="1" lang="en-US" altLang="ja-JP" sz="1200" b="0" dirty="0">
                          <a:solidFill>
                            <a:schemeClr val="tx1"/>
                          </a:solidFill>
                          <a:latin typeface="Meiryo UI" panose="020B0604030504040204" pitchFamily="50" charset="-128"/>
                          <a:ea typeface="Meiryo UI" panose="020B0604030504040204" pitchFamily="50" charset="-128"/>
                        </a:rPr>
                        <a:t>)</a:t>
                      </a:r>
                      <a:endParaRPr kumimoji="1" lang="ja-JP" altLang="en-US" dirty="0">
                        <a:solidFill>
                          <a:schemeClr val="tx1"/>
                        </a:solidFill>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solidFill>
                            <a:schemeClr val="tx1"/>
                          </a:solidFill>
                          <a:latin typeface="Meiryo UI" panose="020B0604030504040204" pitchFamily="50" charset="-128"/>
                          <a:ea typeface="Meiryo UI" panose="020B0604030504040204" pitchFamily="50" charset="-128"/>
                        </a:rPr>
                        <a:t>ACC101</a:t>
                      </a:r>
                    </a:p>
                  </a:txBody>
                  <a:tcPr marL="36000" marR="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595214555"/>
                  </a:ext>
                </a:extLst>
              </a:tr>
              <a:tr h="200573">
                <a:tc vMerge="1">
                  <a:txBody>
                    <a:bodyPr/>
                    <a:lstStyle/>
                    <a:p>
                      <a:endParaRPr lang="ja-JP" altLang="en-US" dirty="0"/>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zh-TW" altLang="en-US" sz="1200" b="0" dirty="0">
                          <a:solidFill>
                            <a:schemeClr val="tx1"/>
                          </a:solidFill>
                          <a:latin typeface="Meiryo UI" panose="020B0604030504040204" pitchFamily="50" charset="-128"/>
                          <a:ea typeface="Meiryo UI" panose="020B0604030504040204" pitchFamily="50" charset="-128"/>
                        </a:rPr>
                        <a:t>請求</a:t>
                      </a:r>
                      <a:r>
                        <a:rPr kumimoji="1" lang="en-US" altLang="zh-TW" sz="1200" b="0" dirty="0">
                          <a:solidFill>
                            <a:schemeClr val="tx1"/>
                          </a:solidFill>
                          <a:latin typeface="Meiryo UI" panose="020B0604030504040204" pitchFamily="50" charset="-128"/>
                          <a:ea typeface="Meiryo UI" panose="020B0604030504040204" pitchFamily="50" charset="-128"/>
                        </a:rPr>
                        <a:t>(</a:t>
                      </a:r>
                      <a:r>
                        <a:rPr kumimoji="1" lang="zh-TW" altLang="en-US" sz="1200" b="0" dirty="0">
                          <a:solidFill>
                            <a:schemeClr val="tx1"/>
                          </a:solidFill>
                          <a:latin typeface="Meiryo UI" panose="020B0604030504040204" pitchFamily="50" charset="-128"/>
                          <a:ea typeface="Meiryo UI" panose="020B0604030504040204" pitchFamily="50" charset="-128"/>
                        </a:rPr>
                        <a:t>積立金不足額</a:t>
                      </a:r>
                      <a:r>
                        <a:rPr kumimoji="1" lang="en-US" altLang="zh-TW" sz="1200" b="0" dirty="0">
                          <a:solidFill>
                            <a:schemeClr val="tx1"/>
                          </a:solidFill>
                          <a:latin typeface="Meiryo UI" panose="020B0604030504040204" pitchFamily="50" charset="-128"/>
                          <a:ea typeface="Meiryo UI" panose="020B0604030504040204" pitchFamily="50" charset="-128"/>
                        </a:rPr>
                        <a:t>)</a:t>
                      </a:r>
                      <a:endParaRPr kumimoji="1" lang="en-US" altLang="ja-JP" sz="1200" b="0"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solidFill>
                            <a:schemeClr val="tx1"/>
                          </a:solidFill>
                          <a:latin typeface="Meiryo UI" panose="020B0604030504040204" pitchFamily="50" charset="-128"/>
                          <a:ea typeface="Meiryo UI" panose="020B0604030504040204" pitchFamily="50" charset="-128"/>
                        </a:rPr>
                        <a:t>ACC102</a:t>
                      </a:r>
                    </a:p>
                  </a:txBody>
                  <a:tcPr marL="36000" marR="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307809071"/>
                  </a:ext>
                </a:extLst>
              </a:tr>
              <a:tr h="200573">
                <a:tc rowSpan="4">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kern="1200" dirty="0">
                          <a:solidFill>
                            <a:schemeClr val="tx1"/>
                          </a:solidFill>
                          <a:latin typeface="Meiryo UI" panose="020B0604030504040204" pitchFamily="50" charset="-128"/>
                          <a:ea typeface="Meiryo UI" panose="020B0604030504040204" pitchFamily="50" charset="-128"/>
                          <a:cs typeface="+mn-cs"/>
                        </a:rPr>
                        <a:t>入出金管理</a:t>
                      </a:r>
                      <a:endParaRPr kumimoji="1" lang="en-US" altLang="ja-JP" sz="1200" b="0" kern="1200" dirty="0">
                        <a:solidFill>
                          <a:schemeClr val="tx1"/>
                        </a:solidFill>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solidFill>
                            <a:schemeClr val="tx1"/>
                          </a:solidFill>
                          <a:latin typeface="Meiryo UI" panose="020B0604030504040204" pitchFamily="50" charset="-128"/>
                          <a:ea typeface="Meiryo UI" panose="020B0604030504040204" pitchFamily="50" charset="-128"/>
                        </a:rPr>
                        <a:t>出金</a:t>
                      </a:r>
                      <a:endParaRPr kumimoji="1" lang="en-US" altLang="ja-JP" sz="1200" b="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solidFill>
                            <a:schemeClr val="tx1"/>
                          </a:solidFill>
                          <a:latin typeface="Meiryo UI" panose="020B0604030504040204" pitchFamily="50" charset="-128"/>
                          <a:ea typeface="Meiryo UI" panose="020B0604030504040204" pitchFamily="50" charset="-128"/>
                        </a:rPr>
                        <a:t>ACC200</a:t>
                      </a:r>
                    </a:p>
                  </a:txBody>
                  <a:tcPr marL="36000" marR="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68788017"/>
                  </a:ext>
                </a:extLst>
              </a:tr>
              <a:tr h="200573">
                <a:tc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9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solidFill>
                            <a:schemeClr val="tx1"/>
                          </a:solidFill>
                          <a:latin typeface="Meiryo UI" panose="020B0604030504040204" pitchFamily="50" charset="-128"/>
                          <a:ea typeface="Meiryo UI" panose="020B0604030504040204" pitchFamily="50" charset="-128"/>
                        </a:rPr>
                        <a:t>入金</a:t>
                      </a:r>
                      <a:endParaRPr kumimoji="1" lang="en-US" altLang="ja-JP" sz="1200" b="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rPr>
                        <a:t>ACC201</a:t>
                      </a:r>
                      <a:endParaRPr kumimoji="1" lang="en-US" altLang="ja-JP" sz="1200" b="0" dirty="0">
                        <a:solidFill>
                          <a:schemeClr val="tx1"/>
                        </a:solidFill>
                        <a:latin typeface="Meiryo UI" panose="020B0604030504040204" pitchFamily="50" charset="-128"/>
                        <a:ea typeface="Meiryo UI" panose="020B0604030504040204" pitchFamily="50" charset="-128"/>
                      </a:endParaRPr>
                    </a:p>
                  </a:txBody>
                  <a:tcPr marL="36000" marR="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88531786"/>
                  </a:ext>
                </a:extLst>
              </a:tr>
              <a:tr h="200573">
                <a:tc vMerge="1">
                  <a:txBody>
                    <a:bodyPr/>
                    <a:lstStyle/>
                    <a:p>
                      <a:endParaRPr kumimoji="1" lang="ja-JP" altLang="en-US"/>
                    </a:p>
                  </a:txBody>
                  <a:tcPr>
                    <a:lnT w="9525" cap="flat" cmpd="sng" algn="ctr">
                      <a:solidFill>
                        <a:schemeClr val="bg1">
                          <a:lumMod val="75000"/>
                        </a:schemeClr>
                      </a:solidFill>
                      <a:prstDash val="solid"/>
                      <a:round/>
                      <a:headEnd type="none" w="med" len="med"/>
                      <a:tailEnd type="none" w="med" len="med"/>
                    </a:lnT>
                  </a:tcPr>
                </a:tc>
                <a:tc>
                  <a:txBody>
                    <a:bodyPr/>
                    <a:lstStyle/>
                    <a:p>
                      <a:pPr marL="0" marR="0" lvl="0" indent="0" algn="l" defTabSz="685783"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1200" dirty="0">
                          <a:solidFill>
                            <a:schemeClr val="tx1"/>
                          </a:solidFill>
                          <a:latin typeface="Meiryo UI" panose="020B0604030504040204" pitchFamily="50" charset="-128"/>
                          <a:ea typeface="Meiryo UI" panose="020B0604030504040204" pitchFamily="50" charset="-128"/>
                        </a:rPr>
                        <a:t>未入金状況の確認</a:t>
                      </a:r>
                      <a:endParaRPr kumimoji="1" lang="en-US" altLang="ja-JP" sz="1200" b="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en-US" altLang="ja-JP" sz="12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rPr>
                        <a:t>ACC202</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marL="36000" marR="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629839715"/>
                  </a:ext>
                </a:extLst>
              </a:tr>
              <a:tr h="200573">
                <a:tc vMerge="1">
                  <a:txBody>
                    <a:bodyPr/>
                    <a:lstStyle/>
                    <a:p>
                      <a:endParaRPr kumimoji="1" lang="ja-JP" altLang="en-US"/>
                    </a:p>
                  </a:txBody>
                  <a:tcPr>
                    <a:lnT w="9525" cap="flat" cmpd="sng" algn="ctr">
                      <a:solidFill>
                        <a:schemeClr val="bg1">
                          <a:lumMod val="75000"/>
                        </a:schemeClr>
                      </a:solidFill>
                      <a:prstDash val="solid"/>
                      <a:round/>
                      <a:headEnd type="none" w="med" len="med"/>
                      <a:tailEnd type="none" w="med" len="med"/>
                    </a:lnT>
                  </a:tcPr>
                </a:tc>
                <a:tc>
                  <a:txBody>
                    <a:bodyPr/>
                    <a:lstStyle/>
                    <a:p>
                      <a:r>
                        <a:rPr lang="ja-JP" altLang="en-US" sz="1200" dirty="0">
                          <a:solidFill>
                            <a:schemeClr val="tx1"/>
                          </a:solidFill>
                          <a:latin typeface="Meiryo UI" panose="020B0604030504040204" pitchFamily="50" charset="-128"/>
                          <a:ea typeface="Meiryo UI" panose="020B0604030504040204" pitchFamily="50" charset="-128"/>
                        </a:rPr>
                        <a:t>未入金督促</a:t>
                      </a:r>
                    </a:p>
                  </a:txBody>
                  <a:tcPr anchor="ctr">
                    <a:lnL w="12700"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en-US" altLang="ja-JP" sz="12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rPr>
                        <a:t>ACC203</a:t>
                      </a:r>
                      <a:endParaRPr lang="ja-JP" altLang="en-US" sz="1200" dirty="0">
                        <a:solidFill>
                          <a:schemeClr val="tx1"/>
                        </a:solidFill>
                        <a:latin typeface="Meiryo UI" panose="020B0604030504040204" pitchFamily="50" charset="-128"/>
                        <a:ea typeface="Meiryo UI" panose="020B0604030504040204" pitchFamily="50" charset="-128"/>
                      </a:endParaRPr>
                    </a:p>
                  </a:txBody>
                  <a:tcPr marL="36000" marR="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187655619"/>
                  </a:ext>
                </a:extLst>
              </a:tr>
              <a:tr h="200573">
                <a:tc rowSpan="4">
                  <a:txBody>
                    <a:bodyPr/>
                    <a:lstStyle/>
                    <a:p>
                      <a:pPr marL="0" indent="0" algn="ctr">
                        <a:buFont typeface="Arial" panose="020B0604020202020204" pitchFamily="34" charset="0"/>
                        <a:buNone/>
                      </a:pPr>
                      <a:r>
                        <a:rPr kumimoji="1" lang="ja-JP" altLang="en-US" sz="1200" b="0" kern="1200" dirty="0">
                          <a:solidFill>
                            <a:schemeClr val="tx1"/>
                          </a:solidFill>
                          <a:latin typeface="Meiryo UI" panose="020B0604030504040204" pitchFamily="50" charset="-128"/>
                          <a:ea typeface="Meiryo UI" panose="020B0604030504040204" pitchFamily="50" charset="-128"/>
                          <a:cs typeface="+mn-cs"/>
                        </a:rPr>
                        <a:t>残高管理</a:t>
                      </a:r>
                      <a:endParaRPr kumimoji="1" lang="en-US" altLang="ja-JP" sz="1200" b="0" kern="1200" dirty="0">
                        <a:solidFill>
                          <a:schemeClr val="tx1"/>
                        </a:solidFill>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indent="0" algn="l">
                        <a:buFont typeface="Arial" panose="020B0604020202020204" pitchFamily="34" charset="0"/>
                        <a:buNone/>
                      </a:pPr>
                      <a:r>
                        <a:rPr kumimoji="1" lang="ja-JP" altLang="en-US" sz="1200" b="0" dirty="0">
                          <a:solidFill>
                            <a:schemeClr val="tx1"/>
                          </a:solidFill>
                          <a:latin typeface="Meiryo UI" panose="020B0604030504040204" pitchFamily="50" charset="-128"/>
                          <a:ea typeface="Meiryo UI" panose="020B0604030504040204" pitchFamily="50" charset="-128"/>
                        </a:rPr>
                        <a:t>期日到来未回収残高の確認</a:t>
                      </a:r>
                      <a:endParaRPr kumimoji="1" lang="en-US" altLang="ja-JP" sz="1200" b="0"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indent="0" algn="ctr">
                        <a:buFont typeface="Arial" panose="020B0604020202020204" pitchFamily="34" charset="0"/>
                        <a:buNone/>
                      </a:pPr>
                      <a:r>
                        <a:rPr kumimoji="1" lang="en-US" altLang="ja-JP" sz="12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rPr>
                        <a:t>ACC300</a:t>
                      </a:r>
                      <a:endParaRPr kumimoji="1" lang="en-US" altLang="ja-JP" sz="1200" b="0" dirty="0">
                        <a:solidFill>
                          <a:schemeClr val="tx1"/>
                        </a:solidFill>
                        <a:latin typeface="Meiryo UI" panose="020B0604030504040204" pitchFamily="50" charset="-128"/>
                        <a:ea typeface="Meiryo UI" panose="020B0604030504040204" pitchFamily="50" charset="-128"/>
                      </a:endParaRPr>
                    </a:p>
                  </a:txBody>
                  <a:tcPr marL="36000" marR="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776034627"/>
                  </a:ext>
                </a:extLst>
              </a:tr>
              <a:tr h="200573">
                <a:tc vMerge="1">
                  <a:txBody>
                    <a:bodyPr/>
                    <a:lstStyle/>
                    <a:p>
                      <a:endParaRPr kumimoji="1" lang="ja-JP" altLang="en-US"/>
                    </a:p>
                  </a:txBody>
                  <a:tcPr/>
                </a:tc>
                <a:tc>
                  <a:txBody>
                    <a:bodyPr/>
                    <a:lstStyle/>
                    <a:p>
                      <a:pPr marL="0" indent="0" algn="l">
                        <a:buFont typeface="Arial" panose="020B0604020202020204" pitchFamily="34" charset="0"/>
                        <a:buNone/>
                      </a:pPr>
                      <a:r>
                        <a:rPr kumimoji="1" lang="ja-JP" altLang="en-US" sz="1200" b="0" dirty="0">
                          <a:solidFill>
                            <a:schemeClr val="tx1"/>
                          </a:solidFill>
                          <a:latin typeface="Meiryo UI" panose="020B0604030504040204" pitchFamily="50" charset="-128"/>
                          <a:ea typeface="Meiryo UI" panose="020B0604030504040204" pitchFamily="50" charset="-128"/>
                        </a:rPr>
                        <a:t>期日到来未払残高の確認</a:t>
                      </a:r>
                      <a:endParaRPr kumimoji="1" lang="en-US" altLang="ja-JP" sz="1200" b="0"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indent="0" algn="ctr">
                        <a:buFont typeface="Arial" panose="020B0604020202020204" pitchFamily="34" charset="0"/>
                        <a:buNone/>
                      </a:pPr>
                      <a:r>
                        <a:rPr kumimoji="1" lang="en-US" altLang="ja-JP" sz="12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rPr>
                        <a:t>ACC301</a:t>
                      </a:r>
                      <a:endParaRPr kumimoji="1" lang="en-US" altLang="ja-JP" sz="1200" b="0" dirty="0">
                        <a:solidFill>
                          <a:schemeClr val="tx1"/>
                        </a:solidFill>
                        <a:latin typeface="Meiryo UI" panose="020B0604030504040204" pitchFamily="50" charset="-128"/>
                        <a:ea typeface="Meiryo UI" panose="020B0604030504040204" pitchFamily="50" charset="-128"/>
                      </a:endParaRPr>
                    </a:p>
                  </a:txBody>
                  <a:tcPr marL="36000" marR="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547567246"/>
                  </a:ext>
                </a:extLst>
              </a:tr>
              <a:tr h="200573">
                <a:tc vMerge="1">
                  <a:txBody>
                    <a:bodyPr/>
                    <a:lstStyle/>
                    <a:p>
                      <a:endParaRPr kumimoji="1" lang="ja-JP" altLang="en-US"/>
                    </a:p>
                  </a:txBody>
                  <a:tcPr/>
                </a:tc>
                <a:tc>
                  <a:txBody>
                    <a:bodyPr/>
                    <a:lstStyle/>
                    <a:p>
                      <a:pPr marL="0" indent="0" algn="l">
                        <a:buFont typeface="Arial" panose="020B0604020202020204" pitchFamily="34" charset="0"/>
                        <a:buNone/>
                      </a:pPr>
                      <a:r>
                        <a:rPr lang="ja-JP" altLang="en-US" sz="1200" dirty="0">
                          <a:solidFill>
                            <a:schemeClr val="tx1"/>
                          </a:solidFill>
                          <a:latin typeface="Meiryo UI" panose="020B0604030504040204" pitchFamily="50" charset="-128"/>
                          <a:ea typeface="Meiryo UI" panose="020B0604030504040204" pitchFamily="50" charset="-128"/>
                        </a:rPr>
                        <a:t>残高照合</a:t>
                      </a:r>
                      <a:endParaRPr kumimoji="1" lang="en-US" altLang="ja-JP" sz="1200" b="0"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indent="0" algn="ctr">
                        <a:buFont typeface="Arial" panose="020B0604020202020204" pitchFamily="34" charset="0"/>
                        <a:buNone/>
                      </a:pPr>
                      <a:r>
                        <a:rPr kumimoji="1" lang="en-US" altLang="ja-JP" sz="12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rPr>
                        <a:t>ACC302</a:t>
                      </a:r>
                      <a:endParaRPr kumimoji="1" lang="en-US" altLang="ja-JP" sz="1200" b="0" dirty="0">
                        <a:solidFill>
                          <a:schemeClr val="tx1"/>
                        </a:solidFill>
                        <a:latin typeface="Meiryo UI" panose="020B0604030504040204" pitchFamily="50" charset="-128"/>
                        <a:ea typeface="Meiryo UI" panose="020B0604030504040204" pitchFamily="50" charset="-128"/>
                      </a:endParaRPr>
                    </a:p>
                  </a:txBody>
                  <a:tcPr marL="36000" marR="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28427769"/>
                  </a:ext>
                </a:extLst>
              </a:tr>
              <a:tr h="200573">
                <a:tc vMerge="1">
                  <a:txBody>
                    <a:bodyPr/>
                    <a:lstStyle/>
                    <a:p>
                      <a:pPr marL="0" indent="0" algn="ctr">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indent="0" algn="l">
                        <a:buFont typeface="Arial" panose="020B0604020202020204" pitchFamily="34" charset="0"/>
                        <a:buNone/>
                      </a:pPr>
                      <a:r>
                        <a:rPr kumimoji="1" lang="ja-JP" altLang="en-US" sz="1200" b="0" dirty="0">
                          <a:solidFill>
                            <a:schemeClr val="tx1"/>
                          </a:solidFill>
                          <a:latin typeface="Meiryo UI" panose="020B0604030504040204" pitchFamily="50" charset="-128"/>
                          <a:ea typeface="Meiryo UI" panose="020B0604030504040204" pitchFamily="50" charset="-128"/>
                        </a:rPr>
                        <a:t>積立金残高証明書発行</a:t>
                      </a:r>
                      <a:endParaRPr kumimoji="1" lang="en-US" altLang="ja-JP" sz="1200" b="0"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indent="0" algn="ctr">
                        <a:buFont typeface="Arial" panose="020B0604020202020204" pitchFamily="34" charset="0"/>
                        <a:buNone/>
                      </a:pPr>
                      <a:r>
                        <a:rPr kumimoji="1" lang="en-US" altLang="ja-JP" sz="1200" b="0" dirty="0">
                          <a:solidFill>
                            <a:schemeClr val="tx1"/>
                          </a:solidFill>
                          <a:latin typeface="Meiryo UI" panose="020B0604030504040204" pitchFamily="50" charset="-128"/>
                          <a:ea typeface="Meiryo UI" panose="020B0604030504040204" pitchFamily="50" charset="-128"/>
                        </a:rPr>
                        <a:t>ACC303</a:t>
                      </a:r>
                    </a:p>
                  </a:txBody>
                  <a:tcPr marL="36000" marR="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54354364"/>
                  </a:ext>
                </a:extLst>
              </a:tr>
              <a:tr h="200573">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財務会計連携</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r>
                        <a:rPr lang="ja-JP" altLang="en-US" sz="1200" dirty="0">
                          <a:latin typeface="Meiryo UI" panose="020B0604030504040204" pitchFamily="50" charset="-128"/>
                          <a:ea typeface="Meiryo UI" panose="020B0604030504040204" pitchFamily="50" charset="-128"/>
                        </a:rPr>
                        <a:t>財務会計連携</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latin typeface="Meiryo UI" panose="020B0604030504040204" pitchFamily="50" charset="-128"/>
                          <a:ea typeface="Meiryo UI" panose="020B0604030504040204" pitchFamily="50" charset="-128"/>
                        </a:rPr>
                        <a:t>ACC400</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551994838"/>
                  </a:ext>
                </a:extLst>
              </a:tr>
              <a:tr h="200573">
                <a:tc row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経済産業省報告</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latin typeface="Meiryo UI" panose="020B0604030504040204" pitchFamily="50" charset="-128"/>
                          <a:ea typeface="Meiryo UI" panose="020B0604030504040204" pitchFamily="50" charset="-128"/>
                        </a:rPr>
                        <a:t>FIP</a:t>
                      </a:r>
                      <a:r>
                        <a:rPr kumimoji="1" lang="ja-JP" altLang="en-US" sz="1200" b="0" dirty="0">
                          <a:latin typeface="Meiryo UI" panose="020B0604030504040204" pitchFamily="50" charset="-128"/>
                          <a:ea typeface="Meiryo UI" panose="020B0604030504040204" pitchFamily="50" charset="-128"/>
                        </a:rPr>
                        <a:t>交付金</a:t>
                      </a:r>
                      <a:r>
                        <a:rPr lang="zh-TW" altLang="en-US" sz="1200" dirty="0">
                          <a:solidFill>
                            <a:schemeClr val="tx1"/>
                          </a:solidFill>
                          <a:latin typeface="Meiryo UI" panose="020B0604030504040204" pitchFamily="50" charset="-128"/>
                          <a:ea typeface="Meiryo UI" panose="020B0604030504040204" pitchFamily="50" charset="-128"/>
                        </a:rPr>
                        <a:t>算定結果報告書</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ACC503</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256431051"/>
                  </a:ext>
                </a:extLst>
              </a:tr>
              <a:tr h="200573">
                <a:tc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廃棄等費用積立金報告書</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ACC504</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39751086"/>
                  </a:ext>
                </a:extLst>
              </a:tr>
              <a:tr h="200573">
                <a:tc vMerge="1">
                  <a:txBody>
                    <a:bodyPr/>
                    <a:lstStyle/>
                    <a:p>
                      <a:endParaRPr kumimoji="1" lang="ja-JP" altLang="en-US"/>
                    </a:p>
                  </a:txBody>
                  <a:tcPr/>
                </a:tc>
                <a:tc>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その他</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ACC505</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29722267"/>
                  </a:ext>
                </a:extLst>
              </a:tr>
              <a:tr h="200573">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連絡・通知</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連絡事項の掲載・通知</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latin typeface="Meiryo UI" panose="020B0604030504040204" pitchFamily="50" charset="-128"/>
                          <a:ea typeface="Meiryo UI" panose="020B0604030504040204" pitchFamily="50" charset="-128"/>
                        </a:rPr>
                        <a:t>ACC600</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0168744"/>
                  </a:ext>
                </a:extLst>
              </a:tr>
            </a:tbl>
          </a:graphicData>
        </a:graphic>
      </p:graphicFrame>
      <p:sp>
        <p:nvSpPr>
          <p:cNvPr id="13" name="テキスト ボックス 12">
            <a:extLst>
              <a:ext uri="{FF2B5EF4-FFF2-40B4-BE49-F238E27FC236}">
                <a16:creationId xmlns:a16="http://schemas.microsoft.com/office/drawing/2014/main" id="{ACCAAEF0-6F81-484B-8090-D3AB5D6A3A76}"/>
              </a:ext>
            </a:extLst>
          </p:cNvPr>
          <p:cNvSpPr txBox="1"/>
          <p:nvPr/>
        </p:nvSpPr>
        <p:spPr>
          <a:xfrm>
            <a:off x="2013389" y="1212591"/>
            <a:ext cx="1492716" cy="276999"/>
          </a:xfrm>
          <a:prstGeom prst="rect">
            <a:avLst/>
          </a:prstGeom>
          <a:noFill/>
        </p:spPr>
        <p:txBody>
          <a:bodyPr wrap="none" rtlCol="0">
            <a:spAutoFit/>
          </a:bodyPr>
          <a:lstStyle/>
          <a:p>
            <a:r>
              <a:rPr kumimoji="1" lang="ja-JP" altLang="en-US" sz="1200" dirty="0">
                <a:latin typeface="Meiryo UI" panose="020B0604030504040204" pitchFamily="50" charset="-128"/>
                <a:ea typeface="Meiryo UI" panose="020B0604030504040204" pitchFamily="50" charset="-128"/>
              </a:rPr>
              <a:t>＜</a:t>
            </a:r>
            <a:r>
              <a:rPr lang="ja-JP" altLang="en-US" sz="1200" dirty="0">
                <a:latin typeface="Meiryo UI" panose="020B0604030504040204" pitchFamily="50" charset="-128"/>
                <a:ea typeface="Meiryo UI" panose="020B0604030504040204" pitchFamily="50" charset="-128"/>
              </a:rPr>
              <a:t>資金管理・報告</a:t>
            </a:r>
            <a:r>
              <a:rPr kumimoji="1" lang="ja-JP" altLang="en-US" sz="1200" dirty="0">
                <a:latin typeface="Meiryo UI" panose="020B0604030504040204" pitchFamily="50" charset="-128"/>
                <a:ea typeface="Meiryo UI" panose="020B0604030504040204" pitchFamily="50" charset="-128"/>
              </a:rPr>
              <a:t>＞</a:t>
            </a:r>
          </a:p>
        </p:txBody>
      </p:sp>
    </p:spTree>
    <p:extLst>
      <p:ext uri="{BB962C8B-B14F-4D97-AF65-F5344CB8AC3E}">
        <p14:creationId xmlns:p14="http://schemas.microsoft.com/office/powerpoint/2010/main" val="2341952838"/>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ja-JP" altLang="en-US" dirty="0">
                <a:latin typeface="Meiryo UI" panose="020B0604030504040204" pitchFamily="50" charset="-128"/>
                <a:ea typeface="Meiryo UI" panose="020B0604030504040204" pitchFamily="50" charset="-128"/>
              </a:rPr>
              <a:t>業務フロー</a:t>
            </a:r>
            <a:br>
              <a:rPr lang="en-US" altLang="ja-JP" dirty="0">
                <a:latin typeface="Meiryo UI" panose="020B0604030504040204" pitchFamily="50" charset="-128"/>
                <a:ea typeface="Meiryo UI" panose="020B0604030504040204" pitchFamily="50" charset="-128"/>
              </a:rPr>
            </a:br>
            <a:r>
              <a:rPr lang="ja-JP" altLang="en-US" dirty="0">
                <a:latin typeface="Meiryo UI" panose="020B0604030504040204" pitchFamily="50" charset="-128"/>
                <a:ea typeface="Meiryo UI" panose="020B0604030504040204" pitchFamily="50" charset="-128"/>
              </a:rPr>
              <a:t>廃棄等費用積立</a:t>
            </a:r>
            <a:r>
              <a:rPr lang="zh-TW" altLang="en-US"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廃棄等費用取戻し </a:t>
            </a:r>
            <a:r>
              <a:rPr lang="en-US" altLang="ja-JP" dirty="0">
                <a:latin typeface="Arial" panose="020B0604020202020204" pitchFamily="34" charset="0"/>
                <a:ea typeface="Meiryo UI" panose="020B0604030504040204" pitchFamily="50" charset="-128"/>
                <a:cs typeface="Arial" panose="020B0604020202020204" pitchFamily="34" charset="0"/>
              </a:rPr>
              <a:t>– </a:t>
            </a:r>
            <a:r>
              <a:rPr lang="ja-JP" altLang="en-US" dirty="0">
                <a:latin typeface="Arial" panose="020B0604020202020204" pitchFamily="34" charset="0"/>
                <a:ea typeface="Meiryo UI" panose="020B0604030504040204" pitchFamily="50" charset="-128"/>
                <a:cs typeface="Arial" panose="020B0604020202020204" pitchFamily="34" charset="0"/>
              </a:rPr>
              <a:t>積立金取戻し申請・審査</a:t>
            </a:r>
            <a:endParaRPr kumimoji="1" lang="ja-JP" altLang="en-US" dirty="0">
              <a:latin typeface="Meiryo UI" panose="020B0604030504040204" pitchFamily="50" charset="-128"/>
              <a:ea typeface="Meiryo UI" panose="020B0604030504040204" pitchFamily="50" charset="-128"/>
            </a:endParaRPr>
          </a:p>
        </p:txBody>
      </p:sp>
      <p:graphicFrame>
        <p:nvGraphicFramePr>
          <p:cNvPr id="48" name="表 2">
            <a:extLst>
              <a:ext uri="{FF2B5EF4-FFF2-40B4-BE49-F238E27FC236}">
                <a16:creationId xmlns:a16="http://schemas.microsoft.com/office/drawing/2014/main" id="{DE88665D-64AB-4581-8C0F-B2B0F583972F}"/>
              </a:ext>
            </a:extLst>
          </p:cNvPr>
          <p:cNvGraphicFramePr>
            <a:graphicFrameLocks noGrp="1"/>
          </p:cNvGraphicFramePr>
          <p:nvPr>
            <p:extLst>
              <p:ext uri="{D42A27DB-BD31-4B8C-83A1-F6EECF244321}">
                <p14:modId xmlns:p14="http://schemas.microsoft.com/office/powerpoint/2010/main" val="1529445070"/>
              </p:ext>
            </p:extLst>
          </p:nvPr>
        </p:nvGraphicFramePr>
        <p:xfrm>
          <a:off x="149171" y="1116163"/>
          <a:ext cx="9511433" cy="5687853"/>
        </p:xfrm>
        <a:graphic>
          <a:graphicData uri="http://schemas.openxmlformats.org/drawingml/2006/table">
            <a:tbl>
              <a:tblPr firstRow="1" bandRow="1">
                <a:tableStyleId>{2D5ABB26-0587-4C30-8999-92F81FD0307C}</a:tableStyleId>
              </a:tblPr>
              <a:tblGrid>
                <a:gridCol w="367433">
                  <a:extLst>
                    <a:ext uri="{9D8B030D-6E8A-4147-A177-3AD203B41FA5}">
                      <a16:colId xmlns:a16="http://schemas.microsoft.com/office/drawing/2014/main" val="358073148"/>
                    </a:ext>
                  </a:extLst>
                </a:gridCol>
                <a:gridCol w="692468">
                  <a:extLst>
                    <a:ext uri="{9D8B030D-6E8A-4147-A177-3AD203B41FA5}">
                      <a16:colId xmlns:a16="http://schemas.microsoft.com/office/drawing/2014/main" val="3311309282"/>
                    </a:ext>
                  </a:extLst>
                </a:gridCol>
                <a:gridCol w="6754708">
                  <a:extLst>
                    <a:ext uri="{9D8B030D-6E8A-4147-A177-3AD203B41FA5}">
                      <a16:colId xmlns:a16="http://schemas.microsoft.com/office/drawing/2014/main" val="1235158156"/>
                    </a:ext>
                  </a:extLst>
                </a:gridCol>
                <a:gridCol w="952107">
                  <a:extLst>
                    <a:ext uri="{9D8B030D-6E8A-4147-A177-3AD203B41FA5}">
                      <a16:colId xmlns:a16="http://schemas.microsoft.com/office/drawing/2014/main" val="256449129"/>
                    </a:ext>
                  </a:extLst>
                </a:gridCol>
                <a:gridCol w="744717">
                  <a:extLst>
                    <a:ext uri="{9D8B030D-6E8A-4147-A177-3AD203B41FA5}">
                      <a16:colId xmlns:a16="http://schemas.microsoft.com/office/drawing/2014/main" val="869005639"/>
                    </a:ext>
                  </a:extLst>
                </a:gridCol>
              </a:tblGrid>
              <a:tr h="0">
                <a:tc gridSpan="2">
                  <a:txBody>
                    <a:bodyPr/>
                    <a:lstStyle/>
                    <a:p>
                      <a:pPr algn="l"/>
                      <a:r>
                        <a:rPr kumimoji="1" lang="ja-JP" altLang="en-US" sz="1200" b="0" dirty="0">
                          <a:latin typeface="Meiryo UI" panose="020B0604030504040204" pitchFamily="50" charset="-128"/>
                          <a:ea typeface="Meiryo UI" panose="020B0604030504040204" pitchFamily="50" charset="-128"/>
                        </a:rPr>
                        <a:t>業務</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lang="ja-JP" altLang="en-US" sz="1200" dirty="0">
                          <a:latin typeface="Meiryo UI" panose="020B0604030504040204" pitchFamily="50" charset="-128"/>
                          <a:ea typeface="Meiryo UI" panose="020B0604030504040204" pitchFamily="50" charset="-128"/>
                        </a:rPr>
                        <a:t>廃棄等費用取戻し </a:t>
                      </a:r>
                      <a:r>
                        <a:rPr lang="en-US" altLang="ja-JP" sz="1200" dirty="0">
                          <a:latin typeface="Arial" panose="020B0604020202020204" pitchFamily="34" charset="0"/>
                          <a:ea typeface="Meiryo UI" panose="020B0604030504040204" pitchFamily="50" charset="-128"/>
                          <a:cs typeface="Arial" panose="020B0604020202020204" pitchFamily="34" charset="0"/>
                        </a:rPr>
                        <a:t>– </a:t>
                      </a:r>
                      <a:r>
                        <a:rPr lang="ja-JP" altLang="en-US" sz="1200" dirty="0">
                          <a:latin typeface="Arial" panose="020B0604020202020204" pitchFamily="34" charset="0"/>
                          <a:ea typeface="Meiryo UI" panose="020B0604030504040204" pitchFamily="50" charset="-128"/>
                          <a:cs typeface="Arial" panose="020B0604020202020204" pitchFamily="34" charset="0"/>
                        </a:rPr>
                        <a:t>積立金取戻し申請・審査</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1200" b="0" dirty="0">
                          <a:latin typeface="Meiryo UI" panose="020B0604030504040204" pitchFamily="50" charset="-128"/>
                          <a:ea typeface="Meiryo UI" panose="020B0604030504040204" pitchFamily="50" charset="-128"/>
                        </a:rPr>
                        <a:t>業務コード</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200" b="0" dirty="0">
                          <a:latin typeface="Meiryo UI" panose="020B0604030504040204" pitchFamily="50" charset="-128"/>
                          <a:ea typeface="Meiryo UI" panose="020B0604030504040204" pitchFamily="50" charset="-128"/>
                        </a:rPr>
                        <a:t>DIS100</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0">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業務内容</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認定事業者は積立金の取戻しを申請し、広域機関にて審査・承認する。</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868788017"/>
                  </a:ext>
                </a:extLst>
              </a:tr>
              <a:tr h="0">
                <a:tc gridSpan="2">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業務タイミング</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3">
                  <a:txBody>
                    <a:bodyPr/>
                    <a:lstStyle/>
                    <a:p>
                      <a:pPr marL="0" indent="0" algn="l">
                        <a:buFont typeface="Arial" panose="020B0604020202020204" pitchFamily="34" charset="0"/>
                        <a:buNone/>
                      </a:pPr>
                      <a:r>
                        <a:rPr kumimoji="1" lang="ja-JP" altLang="en-US" sz="1200" b="0" dirty="0">
                          <a:solidFill>
                            <a:schemeClr val="tx1"/>
                          </a:solidFill>
                          <a:latin typeface="Meiryo UI" panose="020B0604030504040204" pitchFamily="50" charset="-128"/>
                          <a:ea typeface="Meiryo UI" panose="020B0604030504040204" pitchFamily="50" charset="-128"/>
                        </a:rPr>
                        <a:t>随時</a:t>
                      </a:r>
                      <a:endParaRPr kumimoji="1" lang="en-US" altLang="ja-JP"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100085752"/>
                  </a:ext>
                </a:extLst>
              </a:tr>
              <a:tr h="0">
                <a:tc gridSpan="2">
                  <a:txBody>
                    <a:bodyPr/>
                    <a:lstStyle/>
                    <a:p>
                      <a:pPr marL="0" indent="0" algn="l">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関連アクター</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広域機関、認定事業者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747063371"/>
                  </a:ext>
                </a:extLst>
              </a:tr>
              <a:tr h="1002191">
                <a:tc rowSpan="2">
                  <a:txBody>
                    <a:bodyPr/>
                    <a:lstStyle/>
                    <a:p>
                      <a:pPr marL="0" indent="0" algn="ctr">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確認者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lumMod val="95000"/>
                      </a:schemeClr>
                    </a:solidFill>
                  </a:tcPr>
                </a:tc>
                <a:tc gridSpan="3">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776034627"/>
                  </a:ext>
                </a:extLst>
              </a:tr>
              <a:tr h="1002191">
                <a:tc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作業者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603231057"/>
                  </a:ext>
                </a:extLst>
              </a:tr>
              <a:tr h="1002191">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認定事業者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42081878"/>
                  </a:ext>
                </a:extLst>
              </a:tr>
              <a:tr h="1584000">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システム</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5629721"/>
                  </a:ext>
                </a:extLst>
              </a:tr>
            </a:tbl>
          </a:graphicData>
        </a:graphic>
      </p:graphicFrame>
      <p:sp>
        <p:nvSpPr>
          <p:cNvPr id="174" name="正方形/長方形 173">
            <a:extLst>
              <a:ext uri="{FF2B5EF4-FFF2-40B4-BE49-F238E27FC236}">
                <a16:creationId xmlns:a16="http://schemas.microsoft.com/office/drawing/2014/main" id="{C04E3CD5-1917-4F75-BDAF-6699F1130174}"/>
              </a:ext>
            </a:extLst>
          </p:cNvPr>
          <p:cNvSpPr/>
          <p:nvPr/>
        </p:nvSpPr>
        <p:spPr>
          <a:xfrm>
            <a:off x="8589831" y="4967122"/>
            <a:ext cx="1114673" cy="349599"/>
          </a:xfrm>
          <a:prstGeom prst="rect">
            <a:avLst/>
          </a:prstGeom>
          <a:noFill/>
          <a:ln w="19050" cap="flat" cmpd="sng" algn="ctr">
            <a:noFill/>
            <a:prstDash val="solid"/>
            <a:miter lim="800000"/>
          </a:ln>
          <a:effectLst/>
        </p:spPr>
        <p:txBody>
          <a:bodyPr wrap="none" lIns="0" tIns="36000" rIns="0" bIns="36000" rtlCol="0" anchor="ctr"/>
          <a:lstStyle/>
          <a:p>
            <a:pPr marL="99695" indent="-99695" algn="ctr"/>
            <a:r>
              <a:rPr lang="ja-JP" altLang="en-US" sz="800" dirty="0">
                <a:latin typeface="Meiryo UI" panose="020B0604030504040204" pitchFamily="50" charset="-128"/>
                <a:ea typeface="Meiryo UI" panose="020B0604030504040204" pitchFamily="50" charset="-128"/>
                <a:cs typeface="Arial" panose="020B0604020202020204" pitchFamily="34" charset="0"/>
              </a:rPr>
              <a:t>➢</a:t>
            </a:r>
            <a:r>
              <a:rPr lang="en-US" altLang="ja-JP" sz="800" dirty="0">
                <a:latin typeface="Meiryo UI" panose="020B0604030504040204" pitchFamily="50" charset="-128"/>
                <a:ea typeface="Meiryo UI" panose="020B0604030504040204" pitchFamily="50" charset="-128"/>
                <a:cs typeface="Arial" panose="020B0604020202020204" pitchFamily="34" charset="0"/>
              </a:rPr>
              <a:t>(ACC101)</a:t>
            </a:r>
            <a:r>
              <a:rPr lang="ja-JP" altLang="en-US" sz="800" dirty="0">
                <a:latin typeface="Meiryo UI" panose="020B0604030504040204" pitchFamily="50" charset="-128"/>
                <a:ea typeface="Meiryo UI" panose="020B0604030504040204" pitchFamily="50" charset="-128"/>
                <a:cs typeface="Arial" panose="020B0604020202020204" pitchFamily="34" charset="0"/>
              </a:rPr>
              <a:t>支払通知</a:t>
            </a:r>
            <a:endParaRPr lang="en-US" altLang="ja-JP" sz="800" dirty="0">
              <a:latin typeface="Meiryo UI" panose="020B0604030504040204" pitchFamily="50" charset="-128"/>
              <a:ea typeface="Meiryo UI" panose="020B0604030504040204" pitchFamily="50" charset="-128"/>
              <a:cs typeface="Arial" panose="020B0604020202020204" pitchFamily="34" charset="0"/>
            </a:endParaRPr>
          </a:p>
          <a:p>
            <a:pPr marL="99695" indent="-99695" algn="ctr"/>
            <a:r>
              <a:rPr lang="ja-JP" altLang="en-US" sz="800" dirty="0">
                <a:latin typeface="Meiryo UI" panose="020B0604030504040204" pitchFamily="50" charset="-128"/>
                <a:ea typeface="Meiryo UI" panose="020B0604030504040204" pitchFamily="50" charset="-128"/>
                <a:cs typeface="Arial" panose="020B0604020202020204" pitchFamily="34" charset="0"/>
              </a:rPr>
              <a:t>（積立金取戻し・外部→</a:t>
            </a:r>
            <a:endParaRPr lang="en-US" altLang="ja-JP" sz="800" dirty="0">
              <a:latin typeface="Meiryo UI" panose="020B0604030504040204" pitchFamily="50" charset="-128"/>
              <a:ea typeface="Meiryo UI" panose="020B0604030504040204" pitchFamily="50" charset="-128"/>
              <a:cs typeface="Arial" panose="020B0604020202020204" pitchFamily="34" charset="0"/>
            </a:endParaRPr>
          </a:p>
          <a:p>
            <a:pPr marL="99695" indent="-99695" algn="ctr"/>
            <a:r>
              <a:rPr lang="ja-JP" altLang="en-US" sz="800" dirty="0">
                <a:latin typeface="Meiryo UI" panose="020B0604030504040204" pitchFamily="50" charset="-128"/>
                <a:ea typeface="Meiryo UI" panose="020B0604030504040204" pitchFamily="50" charset="-128"/>
                <a:cs typeface="Arial" panose="020B0604020202020204" pitchFamily="34" charset="0"/>
              </a:rPr>
              <a:t>内部積立切替時</a:t>
            </a:r>
            <a:endParaRPr lang="en-US" altLang="ja-JP" sz="800" dirty="0">
              <a:latin typeface="Meiryo UI" panose="020B0604030504040204" pitchFamily="50" charset="-128"/>
              <a:ea typeface="Meiryo UI" panose="020B0604030504040204" pitchFamily="50" charset="-128"/>
              <a:cs typeface="Arial" panose="020B0604020202020204" pitchFamily="34" charset="0"/>
            </a:endParaRPr>
          </a:p>
        </p:txBody>
      </p:sp>
      <p:grpSp>
        <p:nvGrpSpPr>
          <p:cNvPr id="141" name="グループ化 140">
            <a:extLst>
              <a:ext uri="{FF2B5EF4-FFF2-40B4-BE49-F238E27FC236}">
                <a16:creationId xmlns:a16="http://schemas.microsoft.com/office/drawing/2014/main" id="{3F34EA26-2123-482C-BC6D-5A90C72EF562}"/>
              </a:ext>
            </a:extLst>
          </p:cNvPr>
          <p:cNvGrpSpPr/>
          <p:nvPr/>
        </p:nvGrpSpPr>
        <p:grpSpPr>
          <a:xfrm>
            <a:off x="5989186" y="822685"/>
            <a:ext cx="3842712" cy="205890"/>
            <a:chOff x="6068600" y="822685"/>
            <a:chExt cx="3510050" cy="205890"/>
          </a:xfrm>
        </p:grpSpPr>
        <p:sp>
          <p:nvSpPr>
            <p:cNvPr id="142" name="正方形/長方形 141">
              <a:extLst>
                <a:ext uri="{FF2B5EF4-FFF2-40B4-BE49-F238E27FC236}">
                  <a16:creationId xmlns:a16="http://schemas.microsoft.com/office/drawing/2014/main" id="{B41C5EB1-1927-4E38-9821-7E894472AEFF}"/>
                </a:ext>
              </a:extLst>
            </p:cNvPr>
            <p:cNvSpPr/>
            <p:nvPr/>
          </p:nvSpPr>
          <p:spPr>
            <a:xfrm>
              <a:off x="6506504" y="822685"/>
              <a:ext cx="1254159"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再エネ業務統合システム</a:t>
              </a:r>
            </a:p>
          </p:txBody>
        </p:sp>
        <p:sp>
          <p:nvSpPr>
            <p:cNvPr id="143" name="正方形/長方形 142">
              <a:extLst>
                <a:ext uri="{FF2B5EF4-FFF2-40B4-BE49-F238E27FC236}">
                  <a16:creationId xmlns:a16="http://schemas.microsoft.com/office/drawing/2014/main" id="{22E21B13-0830-432E-AE8F-7B67B8C644AA}"/>
                </a:ext>
              </a:extLst>
            </p:cNvPr>
            <p:cNvSpPr/>
            <p:nvPr/>
          </p:nvSpPr>
          <p:spPr>
            <a:xfrm>
              <a:off x="6369354" y="853531"/>
              <a:ext cx="166154" cy="132923"/>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144" name="正方形/長方形 143">
              <a:extLst>
                <a:ext uri="{FF2B5EF4-FFF2-40B4-BE49-F238E27FC236}">
                  <a16:creationId xmlns:a16="http://schemas.microsoft.com/office/drawing/2014/main" id="{CB3A7314-C4E6-4735-8C6F-B9400883D4A3}"/>
                </a:ext>
              </a:extLst>
            </p:cNvPr>
            <p:cNvSpPr/>
            <p:nvPr/>
          </p:nvSpPr>
          <p:spPr>
            <a:xfrm>
              <a:off x="7488525" y="853531"/>
              <a:ext cx="166154" cy="132923"/>
            </a:xfrm>
            <a:prstGeom prst="rect">
              <a:avLst/>
            </a:prstGeom>
            <a:noFill/>
            <a:ln w="38100" cap="flat" cmpd="thickThin"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154" name="正方形/長方形 153">
              <a:extLst>
                <a:ext uri="{FF2B5EF4-FFF2-40B4-BE49-F238E27FC236}">
                  <a16:creationId xmlns:a16="http://schemas.microsoft.com/office/drawing/2014/main" id="{3A8BEFDC-74A8-4B3D-B6F9-F22F84FD08BD}"/>
                </a:ext>
              </a:extLst>
            </p:cNvPr>
            <p:cNvSpPr/>
            <p:nvPr/>
          </p:nvSpPr>
          <p:spPr>
            <a:xfrm>
              <a:off x="7645826" y="822685"/>
              <a:ext cx="1125542"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zh-TW" altLang="en-US" sz="738" kern="0" dirty="0">
                  <a:latin typeface="Meiryo UI"/>
                  <a:ea typeface="Meiryo UI"/>
                  <a:cs typeface="Arial" pitchFamily="34" charset="0"/>
                </a:rPr>
                <a:t>業務詳細仕様</a:t>
              </a:r>
              <a:r>
                <a:rPr kumimoji="0" lang="ja-JP" altLang="en-US" sz="738" kern="0" dirty="0">
                  <a:latin typeface="Meiryo UI"/>
                  <a:ea typeface="Meiryo UI"/>
                  <a:cs typeface="Arial" pitchFamily="34" charset="0"/>
                </a:rPr>
                <a:t>の対象</a:t>
              </a:r>
            </a:p>
          </p:txBody>
        </p:sp>
        <p:sp>
          <p:nvSpPr>
            <p:cNvPr id="155" name="正方形/長方形 154">
              <a:extLst>
                <a:ext uri="{FF2B5EF4-FFF2-40B4-BE49-F238E27FC236}">
                  <a16:creationId xmlns:a16="http://schemas.microsoft.com/office/drawing/2014/main" id="{89CF3CC2-8E45-42EF-AB2A-58D22B0D5E41}"/>
                </a:ext>
              </a:extLst>
            </p:cNvPr>
            <p:cNvSpPr/>
            <p:nvPr/>
          </p:nvSpPr>
          <p:spPr>
            <a:xfrm>
              <a:off x="6068600" y="822685"/>
              <a:ext cx="299077" cy="198871"/>
            </a:xfrm>
            <a:prstGeom prst="rect">
              <a:avLst/>
            </a:prstGeom>
            <a:noFill/>
          </p:spPr>
          <p:txBody>
            <a:bodyPr wrap="none">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r>
                <a:rPr kumimoji="0" lang="ja-JP" altLang="en-US" sz="738" kern="0" dirty="0">
                  <a:latin typeface="Meiryo UI"/>
                  <a:ea typeface="Meiryo UI"/>
                  <a:cs typeface="Arial" pitchFamily="34" charset="0"/>
                </a:rPr>
                <a:t>凡例</a:t>
              </a:r>
            </a:p>
          </p:txBody>
        </p:sp>
        <p:sp>
          <p:nvSpPr>
            <p:cNvPr id="156" name="フローチャート: 定義済み処理 155">
              <a:extLst>
                <a:ext uri="{FF2B5EF4-FFF2-40B4-BE49-F238E27FC236}">
                  <a16:creationId xmlns:a16="http://schemas.microsoft.com/office/drawing/2014/main" id="{466A35B0-0F5D-4AB9-BCCE-DC595B9D5334}"/>
                </a:ext>
              </a:extLst>
            </p:cNvPr>
            <p:cNvSpPr/>
            <p:nvPr/>
          </p:nvSpPr>
          <p:spPr>
            <a:xfrm>
              <a:off x="8579834" y="853531"/>
              <a:ext cx="237359" cy="144000"/>
            </a:xfrm>
            <a:prstGeom prst="flowChartPredefinedProcess">
              <a:avLst/>
            </a:prstGeom>
            <a:noFill/>
            <a:ln w="19050" cap="flat" cmpd="sng" algn="ctr">
              <a:solidFill>
                <a:sysClr val="window" lastClr="FFFFFF">
                  <a:lumMod val="65000"/>
                </a:sysClr>
              </a:solidFill>
              <a:prstDash val="solid"/>
              <a:miter lim="800000"/>
            </a:ln>
            <a:effectLst/>
          </p:spPr>
          <p:txBody>
            <a:bodyPr wrap="none" lIns="0" tIns="33231" rIns="0" bIns="33231" rtlCol="0" anchor="ctr"/>
            <a:lstStyle/>
            <a:p>
              <a:pPr algn="ctr"/>
              <a:endParaRPr kumimoji="0" lang="ja-JP" altLang="en-US" sz="800" kern="0" dirty="0">
                <a:latin typeface="Meiryo UI" panose="020B0604030504040204" pitchFamily="50" charset="-128"/>
                <a:ea typeface="Meiryo UI" panose="020B0604030504040204" pitchFamily="50" charset="-128"/>
                <a:cs typeface="Arial" pitchFamily="34" charset="0"/>
              </a:endParaRPr>
            </a:p>
          </p:txBody>
        </p:sp>
        <p:sp>
          <p:nvSpPr>
            <p:cNvPr id="157" name="正方形/長方形 156">
              <a:extLst>
                <a:ext uri="{FF2B5EF4-FFF2-40B4-BE49-F238E27FC236}">
                  <a16:creationId xmlns:a16="http://schemas.microsoft.com/office/drawing/2014/main" id="{485E265A-6B5D-457F-A611-9EDC8BA60201}"/>
                </a:ext>
              </a:extLst>
            </p:cNvPr>
            <p:cNvSpPr/>
            <p:nvPr/>
          </p:nvSpPr>
          <p:spPr>
            <a:xfrm>
              <a:off x="8795264" y="822685"/>
              <a:ext cx="783386"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他業務プロセス</a:t>
              </a:r>
            </a:p>
          </p:txBody>
        </p:sp>
      </p:grpSp>
      <p:sp>
        <p:nvSpPr>
          <p:cNvPr id="159" name="ドーナツ 24">
            <a:extLst>
              <a:ext uri="{FF2B5EF4-FFF2-40B4-BE49-F238E27FC236}">
                <a16:creationId xmlns:a16="http://schemas.microsoft.com/office/drawing/2014/main" id="{D8C541BE-B339-43D9-A458-29BD6123055A}"/>
              </a:ext>
            </a:extLst>
          </p:cNvPr>
          <p:cNvSpPr/>
          <p:nvPr/>
        </p:nvSpPr>
        <p:spPr bwMode="auto">
          <a:xfrm>
            <a:off x="1214107" y="4527239"/>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START</a:t>
            </a:r>
            <a:endParaRPr kumimoji="0" lang="ja-JP" altLang="en-US" sz="700" kern="0" dirty="0">
              <a:latin typeface="Meiryo UI"/>
              <a:ea typeface="Meiryo UI"/>
              <a:cs typeface="Tahoma" pitchFamily="34" charset="0"/>
            </a:endParaRPr>
          </a:p>
        </p:txBody>
      </p:sp>
      <p:cxnSp>
        <p:nvCxnSpPr>
          <p:cNvPr id="191" name="直線矢印コネクタ 190">
            <a:extLst>
              <a:ext uri="{FF2B5EF4-FFF2-40B4-BE49-F238E27FC236}">
                <a16:creationId xmlns:a16="http://schemas.microsoft.com/office/drawing/2014/main" id="{06811D3B-BEAF-4FA7-85B0-29F705A9A34E}"/>
              </a:ext>
            </a:extLst>
          </p:cNvPr>
          <p:cNvCxnSpPr>
            <a:cxnSpLocks/>
            <a:stCxn id="159" idx="6"/>
            <a:endCxn id="212" idx="1"/>
          </p:cNvCxnSpPr>
          <p:nvPr/>
        </p:nvCxnSpPr>
        <p:spPr>
          <a:xfrm flipV="1">
            <a:off x="1602838" y="4709887"/>
            <a:ext cx="100540" cy="640"/>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192" name="直線矢印コネクタ 191">
            <a:extLst>
              <a:ext uri="{FF2B5EF4-FFF2-40B4-BE49-F238E27FC236}">
                <a16:creationId xmlns:a16="http://schemas.microsoft.com/office/drawing/2014/main" id="{9F2B7E37-3E86-40E2-BEE6-EDFCD30849DF}"/>
              </a:ext>
            </a:extLst>
          </p:cNvPr>
          <p:cNvCxnSpPr>
            <a:cxnSpLocks/>
            <a:stCxn id="202" idx="2"/>
            <a:endCxn id="195" idx="0"/>
          </p:cNvCxnSpPr>
          <p:nvPr/>
        </p:nvCxnSpPr>
        <p:spPr>
          <a:xfrm flipH="1">
            <a:off x="2936219" y="4931823"/>
            <a:ext cx="1744" cy="1207006"/>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193" name="グループ化 192">
            <a:extLst>
              <a:ext uri="{FF2B5EF4-FFF2-40B4-BE49-F238E27FC236}">
                <a16:creationId xmlns:a16="http://schemas.microsoft.com/office/drawing/2014/main" id="{4FB05B16-BD87-4724-AC0E-20DD6AE59F00}"/>
              </a:ext>
            </a:extLst>
          </p:cNvPr>
          <p:cNvGrpSpPr/>
          <p:nvPr/>
        </p:nvGrpSpPr>
        <p:grpSpPr>
          <a:xfrm>
            <a:off x="2809084" y="6135026"/>
            <a:ext cx="254269" cy="450827"/>
            <a:chOff x="2515451" y="5897715"/>
            <a:chExt cx="254269" cy="450827"/>
          </a:xfrm>
        </p:grpSpPr>
        <p:sp>
          <p:nvSpPr>
            <p:cNvPr id="194" name="Freeform 266">
              <a:extLst>
                <a:ext uri="{FF2B5EF4-FFF2-40B4-BE49-F238E27FC236}">
                  <a16:creationId xmlns:a16="http://schemas.microsoft.com/office/drawing/2014/main" id="{9ADAB565-89E4-4942-9C2E-63B150A833CE}"/>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95" name="正方形/長方形 36">
              <a:extLst>
                <a:ext uri="{FF2B5EF4-FFF2-40B4-BE49-F238E27FC236}">
                  <a16:creationId xmlns:a16="http://schemas.microsoft.com/office/drawing/2014/main" id="{16A2079F-0D59-4EA2-A8B0-82978CA6080D}"/>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96" name="正方形/長方形 195">
            <a:extLst>
              <a:ext uri="{FF2B5EF4-FFF2-40B4-BE49-F238E27FC236}">
                <a16:creationId xmlns:a16="http://schemas.microsoft.com/office/drawing/2014/main" id="{92F5A27D-1B6B-4009-8039-4FEB14B90359}"/>
              </a:ext>
            </a:extLst>
          </p:cNvPr>
          <p:cNvSpPr/>
          <p:nvPr/>
        </p:nvSpPr>
        <p:spPr>
          <a:xfrm>
            <a:off x="2871775" y="6508922"/>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197" name="直線矢印コネクタ 60">
            <a:extLst>
              <a:ext uri="{FF2B5EF4-FFF2-40B4-BE49-F238E27FC236}">
                <a16:creationId xmlns:a16="http://schemas.microsoft.com/office/drawing/2014/main" id="{E55C6864-D53B-42B0-A8F2-6BB31BA9CE19}"/>
              </a:ext>
            </a:extLst>
          </p:cNvPr>
          <p:cNvCxnSpPr>
            <a:cxnSpLocks/>
            <a:endCxn id="279" idx="1"/>
          </p:cNvCxnSpPr>
          <p:nvPr/>
        </p:nvCxnSpPr>
        <p:spPr>
          <a:xfrm rot="16200000" flipH="1">
            <a:off x="2956275" y="5052099"/>
            <a:ext cx="687308" cy="446760"/>
          </a:xfrm>
          <a:prstGeom prst="bentConnector2">
            <a:avLst/>
          </a:prstGeom>
          <a:noFill/>
          <a:ln w="6350" cap="flat" cmpd="sng" algn="ctr">
            <a:solidFill>
              <a:sysClr val="window" lastClr="FFFFFF">
                <a:lumMod val="65000"/>
              </a:sysClr>
            </a:solidFill>
            <a:prstDash val="solid"/>
            <a:miter lim="800000"/>
            <a:tailEnd type="triangle"/>
          </a:ln>
          <a:effectLst/>
        </p:spPr>
      </p:cxnSp>
      <p:grpSp>
        <p:nvGrpSpPr>
          <p:cNvPr id="198" name="グループ化 197">
            <a:extLst>
              <a:ext uri="{FF2B5EF4-FFF2-40B4-BE49-F238E27FC236}">
                <a16:creationId xmlns:a16="http://schemas.microsoft.com/office/drawing/2014/main" id="{F8356CCD-BEC7-44FC-B611-62322E37D53A}"/>
              </a:ext>
            </a:extLst>
          </p:cNvPr>
          <p:cNvGrpSpPr/>
          <p:nvPr/>
        </p:nvGrpSpPr>
        <p:grpSpPr>
          <a:xfrm>
            <a:off x="4382751" y="3274217"/>
            <a:ext cx="734400" cy="612227"/>
            <a:chOff x="2023734" y="4388600"/>
            <a:chExt cx="734400" cy="612227"/>
          </a:xfrm>
        </p:grpSpPr>
        <p:sp>
          <p:nvSpPr>
            <p:cNvPr id="199" name="正方形/長方形 198">
              <a:extLst>
                <a:ext uri="{FF2B5EF4-FFF2-40B4-BE49-F238E27FC236}">
                  <a16:creationId xmlns:a16="http://schemas.microsoft.com/office/drawing/2014/main" id="{A4C09CE1-BF9F-4653-8F21-3DF09FC63247}"/>
                </a:ext>
              </a:extLst>
            </p:cNvPr>
            <p:cNvSpPr/>
            <p:nvPr/>
          </p:nvSpPr>
          <p:spPr>
            <a:xfrm>
              <a:off x="2023734" y="4554427"/>
              <a:ext cx="734400"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積立金取戻し</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審査</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200" name="テキスト ボックス 199">
              <a:extLst>
                <a:ext uri="{FF2B5EF4-FFF2-40B4-BE49-F238E27FC236}">
                  <a16:creationId xmlns:a16="http://schemas.microsoft.com/office/drawing/2014/main" id="{B54BDC6B-75F0-4CEC-B536-A60CD43416F7}"/>
                </a:ext>
              </a:extLst>
            </p:cNvPr>
            <p:cNvSpPr txBox="1"/>
            <p:nvPr/>
          </p:nvSpPr>
          <p:spPr>
            <a:xfrm>
              <a:off x="2023734" y="4388600"/>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05</a:t>
              </a:r>
              <a:endParaRPr lang="ja-JP" altLang="en-US" sz="800" dirty="0">
                <a:latin typeface="Meiryo UI" panose="020B0604030504040204" pitchFamily="50" charset="-128"/>
                <a:ea typeface="Meiryo UI" panose="020B0604030504040204" pitchFamily="50" charset="-128"/>
              </a:endParaRPr>
            </a:p>
          </p:txBody>
        </p:sp>
      </p:grpSp>
      <p:grpSp>
        <p:nvGrpSpPr>
          <p:cNvPr id="201" name="グループ化 200">
            <a:extLst>
              <a:ext uri="{FF2B5EF4-FFF2-40B4-BE49-F238E27FC236}">
                <a16:creationId xmlns:a16="http://schemas.microsoft.com/office/drawing/2014/main" id="{8BD9EC89-1049-449D-A1EB-401B3F95ECF0}"/>
              </a:ext>
            </a:extLst>
          </p:cNvPr>
          <p:cNvGrpSpPr/>
          <p:nvPr/>
        </p:nvGrpSpPr>
        <p:grpSpPr>
          <a:xfrm>
            <a:off x="2570763" y="4319596"/>
            <a:ext cx="734400" cy="612227"/>
            <a:chOff x="2023734" y="4388600"/>
            <a:chExt cx="734400" cy="612227"/>
          </a:xfrm>
        </p:grpSpPr>
        <p:sp>
          <p:nvSpPr>
            <p:cNvPr id="202" name="正方形/長方形 201">
              <a:extLst>
                <a:ext uri="{FF2B5EF4-FFF2-40B4-BE49-F238E27FC236}">
                  <a16:creationId xmlns:a16="http://schemas.microsoft.com/office/drawing/2014/main" id="{FF472DAD-5900-4339-A74F-170D85EA61E4}"/>
                </a:ext>
              </a:extLst>
            </p:cNvPr>
            <p:cNvSpPr/>
            <p:nvPr/>
          </p:nvSpPr>
          <p:spPr>
            <a:xfrm>
              <a:off x="2023734" y="4554427"/>
              <a:ext cx="734400"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積立金取戻し</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申請</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203" name="テキスト ボックス 202">
              <a:extLst>
                <a:ext uri="{FF2B5EF4-FFF2-40B4-BE49-F238E27FC236}">
                  <a16:creationId xmlns:a16="http://schemas.microsoft.com/office/drawing/2014/main" id="{E45232DC-6692-49D3-8559-0CF4F7270B8A}"/>
                </a:ext>
              </a:extLst>
            </p:cNvPr>
            <p:cNvSpPr txBox="1"/>
            <p:nvPr/>
          </p:nvSpPr>
          <p:spPr>
            <a:xfrm>
              <a:off x="2023734" y="4388600"/>
              <a:ext cx="268887" cy="181380"/>
            </a:xfrm>
            <a:prstGeom prst="rect">
              <a:avLst/>
            </a:prstGeom>
            <a:noFill/>
          </p:spPr>
          <p:txBody>
            <a:bodyPr wrap="square" lIns="0" tIns="0" rIns="0" bIns="0" rtlCol="0" anchor="ctr" anchorCtr="0">
              <a:noAutofit/>
            </a:bodyPr>
            <a:lstStyle/>
            <a:p>
              <a:pPr>
                <a:spcAft>
                  <a:spcPts val="600"/>
                </a:spcAft>
              </a:pPr>
              <a:r>
                <a:rPr lang="en-US" altLang="ja-JP" sz="800">
                  <a:latin typeface="Meiryo UI" panose="020B0604030504040204" pitchFamily="50" charset="-128"/>
                  <a:ea typeface="Meiryo UI" panose="020B0604030504040204" pitchFamily="50" charset="-128"/>
                </a:rPr>
                <a:t>02</a:t>
              </a:r>
              <a:endParaRPr lang="ja-JP" altLang="en-US" sz="800" dirty="0">
                <a:latin typeface="Meiryo UI" panose="020B0604030504040204" pitchFamily="50" charset="-128"/>
                <a:ea typeface="Meiryo UI" panose="020B0604030504040204" pitchFamily="50" charset="-128"/>
              </a:endParaRPr>
            </a:p>
          </p:txBody>
        </p:sp>
      </p:grpSp>
      <p:cxnSp>
        <p:nvCxnSpPr>
          <p:cNvPr id="204" name="直線矢印コネクタ 203">
            <a:extLst>
              <a:ext uri="{FF2B5EF4-FFF2-40B4-BE49-F238E27FC236}">
                <a16:creationId xmlns:a16="http://schemas.microsoft.com/office/drawing/2014/main" id="{542858D3-8F77-4F58-804C-3CA2FF1F588B}"/>
              </a:ext>
            </a:extLst>
          </p:cNvPr>
          <p:cNvCxnSpPr>
            <a:cxnSpLocks/>
            <a:endCxn id="231" idx="0"/>
          </p:cNvCxnSpPr>
          <p:nvPr/>
        </p:nvCxnSpPr>
        <p:spPr>
          <a:xfrm>
            <a:off x="6213712" y="5857037"/>
            <a:ext cx="3715" cy="281792"/>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205" name="グループ化 204">
            <a:extLst>
              <a:ext uri="{FF2B5EF4-FFF2-40B4-BE49-F238E27FC236}">
                <a16:creationId xmlns:a16="http://schemas.microsoft.com/office/drawing/2014/main" id="{08234610-1FD4-47EF-9B94-0BDA6DA2429D}"/>
              </a:ext>
            </a:extLst>
          </p:cNvPr>
          <p:cNvGrpSpPr/>
          <p:nvPr/>
        </p:nvGrpSpPr>
        <p:grpSpPr>
          <a:xfrm>
            <a:off x="4642177" y="6135026"/>
            <a:ext cx="254269" cy="450827"/>
            <a:chOff x="2515451" y="5897715"/>
            <a:chExt cx="254269" cy="450827"/>
          </a:xfrm>
        </p:grpSpPr>
        <p:sp>
          <p:nvSpPr>
            <p:cNvPr id="206" name="Freeform 266">
              <a:extLst>
                <a:ext uri="{FF2B5EF4-FFF2-40B4-BE49-F238E27FC236}">
                  <a16:creationId xmlns:a16="http://schemas.microsoft.com/office/drawing/2014/main" id="{E5934947-74DE-47F9-AAD0-4D56ACF210AB}"/>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207" name="正方形/長方形 36">
              <a:extLst>
                <a:ext uri="{FF2B5EF4-FFF2-40B4-BE49-F238E27FC236}">
                  <a16:creationId xmlns:a16="http://schemas.microsoft.com/office/drawing/2014/main" id="{58C7CBAE-355C-4DD5-ABA2-52E20CBBD9DA}"/>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208" name="正方形/長方形 207">
            <a:extLst>
              <a:ext uri="{FF2B5EF4-FFF2-40B4-BE49-F238E27FC236}">
                <a16:creationId xmlns:a16="http://schemas.microsoft.com/office/drawing/2014/main" id="{1E1283A6-7722-44C6-AD58-4654BD0FFBBF}"/>
              </a:ext>
            </a:extLst>
          </p:cNvPr>
          <p:cNvSpPr/>
          <p:nvPr/>
        </p:nvSpPr>
        <p:spPr>
          <a:xfrm>
            <a:off x="4697311" y="6508922"/>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209" name="直線矢印コネクタ 208">
            <a:extLst>
              <a:ext uri="{FF2B5EF4-FFF2-40B4-BE49-F238E27FC236}">
                <a16:creationId xmlns:a16="http://schemas.microsoft.com/office/drawing/2014/main" id="{37C9AC90-6F89-481E-9FE3-DC69101C906B}"/>
              </a:ext>
            </a:extLst>
          </p:cNvPr>
          <p:cNvCxnSpPr>
            <a:cxnSpLocks/>
            <a:stCxn id="199" idx="2"/>
            <a:endCxn id="207" idx="0"/>
          </p:cNvCxnSpPr>
          <p:nvPr/>
        </p:nvCxnSpPr>
        <p:spPr>
          <a:xfrm>
            <a:off x="4749951" y="3886444"/>
            <a:ext cx="19361" cy="2252385"/>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211" name="グループ化 210">
            <a:extLst>
              <a:ext uri="{FF2B5EF4-FFF2-40B4-BE49-F238E27FC236}">
                <a16:creationId xmlns:a16="http://schemas.microsoft.com/office/drawing/2014/main" id="{A5868253-374F-4CF6-8F0B-C97544278423}"/>
              </a:ext>
            </a:extLst>
          </p:cNvPr>
          <p:cNvGrpSpPr/>
          <p:nvPr/>
        </p:nvGrpSpPr>
        <p:grpSpPr>
          <a:xfrm>
            <a:off x="1703378" y="4320860"/>
            <a:ext cx="734400" cy="612227"/>
            <a:chOff x="2491032" y="3449261"/>
            <a:chExt cx="734400" cy="612227"/>
          </a:xfrm>
        </p:grpSpPr>
        <p:sp>
          <p:nvSpPr>
            <p:cNvPr id="212" name="正方形/長方形 211">
              <a:extLst>
                <a:ext uri="{FF2B5EF4-FFF2-40B4-BE49-F238E27FC236}">
                  <a16:creationId xmlns:a16="http://schemas.microsoft.com/office/drawing/2014/main" id="{0EF44CD0-1A88-48E8-B269-40BF9C4277EF}"/>
                </a:ext>
              </a:extLst>
            </p:cNvPr>
            <p:cNvSpPr/>
            <p:nvPr/>
          </p:nvSpPr>
          <p:spPr>
            <a:xfrm>
              <a:off x="2491032" y="3615088"/>
              <a:ext cx="734400" cy="446400"/>
            </a:xfrm>
            <a:prstGeom prst="rect">
              <a:avLst/>
            </a:prstGeom>
            <a:solidFill>
              <a:schemeClr val="bg1"/>
            </a:solid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積立金取戻し</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申請資料整理</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213" name="テキスト ボックス 212">
              <a:extLst>
                <a:ext uri="{FF2B5EF4-FFF2-40B4-BE49-F238E27FC236}">
                  <a16:creationId xmlns:a16="http://schemas.microsoft.com/office/drawing/2014/main" id="{25C86634-8E0D-4CBD-A2DB-45040425BA21}"/>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01</a:t>
              </a:r>
              <a:endParaRPr lang="ja-JP" altLang="en-US" sz="800" dirty="0">
                <a:latin typeface="Meiryo UI" panose="020B0604030504040204" pitchFamily="50" charset="-128"/>
                <a:ea typeface="Meiryo UI" panose="020B0604030504040204" pitchFamily="50" charset="-128"/>
              </a:endParaRPr>
            </a:p>
          </p:txBody>
        </p:sp>
      </p:grpSp>
      <p:cxnSp>
        <p:nvCxnSpPr>
          <p:cNvPr id="214" name="直線矢印コネクタ 213">
            <a:extLst>
              <a:ext uri="{FF2B5EF4-FFF2-40B4-BE49-F238E27FC236}">
                <a16:creationId xmlns:a16="http://schemas.microsoft.com/office/drawing/2014/main" id="{4041DAA9-6B59-4E65-BA93-80831F3999F6}"/>
              </a:ext>
            </a:extLst>
          </p:cNvPr>
          <p:cNvCxnSpPr>
            <a:cxnSpLocks/>
            <a:stCxn id="212" idx="3"/>
            <a:endCxn id="202" idx="1"/>
          </p:cNvCxnSpPr>
          <p:nvPr/>
        </p:nvCxnSpPr>
        <p:spPr>
          <a:xfrm flipV="1">
            <a:off x="2437778" y="4708623"/>
            <a:ext cx="132985" cy="1264"/>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216" name="直線矢印コネクタ 102">
            <a:extLst>
              <a:ext uri="{FF2B5EF4-FFF2-40B4-BE49-F238E27FC236}">
                <a16:creationId xmlns:a16="http://schemas.microsoft.com/office/drawing/2014/main" id="{B429607D-6EA8-4360-A603-68559123FC71}"/>
              </a:ext>
            </a:extLst>
          </p:cNvPr>
          <p:cNvCxnSpPr>
            <a:cxnSpLocks/>
            <a:endCxn id="202" idx="0"/>
          </p:cNvCxnSpPr>
          <p:nvPr/>
        </p:nvCxnSpPr>
        <p:spPr>
          <a:xfrm rot="10800000" flipV="1">
            <a:off x="2937963" y="4302071"/>
            <a:ext cx="874266" cy="183352"/>
          </a:xfrm>
          <a:prstGeom prst="bentConnector2">
            <a:avLst/>
          </a:prstGeom>
          <a:noFill/>
          <a:ln w="6350" cap="flat" cmpd="sng" algn="ctr">
            <a:solidFill>
              <a:sysClr val="window" lastClr="FFFFFF">
                <a:lumMod val="65000"/>
              </a:sysClr>
            </a:solidFill>
            <a:prstDash val="solid"/>
            <a:miter lim="800000"/>
            <a:tailEnd type="triangle"/>
          </a:ln>
          <a:effectLst/>
        </p:spPr>
      </p:cxnSp>
      <p:grpSp>
        <p:nvGrpSpPr>
          <p:cNvPr id="219" name="グループ化 218">
            <a:extLst>
              <a:ext uri="{FF2B5EF4-FFF2-40B4-BE49-F238E27FC236}">
                <a16:creationId xmlns:a16="http://schemas.microsoft.com/office/drawing/2014/main" id="{9CB37CD2-5EC5-43EA-BA5A-273828FC123A}"/>
              </a:ext>
            </a:extLst>
          </p:cNvPr>
          <p:cNvGrpSpPr/>
          <p:nvPr/>
        </p:nvGrpSpPr>
        <p:grpSpPr>
          <a:xfrm>
            <a:off x="5109449" y="2322544"/>
            <a:ext cx="734400" cy="612227"/>
            <a:chOff x="2023734" y="4388600"/>
            <a:chExt cx="734400" cy="612227"/>
          </a:xfrm>
        </p:grpSpPr>
        <p:sp>
          <p:nvSpPr>
            <p:cNvPr id="220" name="正方形/長方形 219">
              <a:extLst>
                <a:ext uri="{FF2B5EF4-FFF2-40B4-BE49-F238E27FC236}">
                  <a16:creationId xmlns:a16="http://schemas.microsoft.com/office/drawing/2014/main" id="{5D2C3BED-FE6E-45B4-AAB3-1F6597FE8DD4}"/>
                </a:ext>
              </a:extLst>
            </p:cNvPr>
            <p:cNvSpPr/>
            <p:nvPr/>
          </p:nvSpPr>
          <p:spPr>
            <a:xfrm>
              <a:off x="2023734" y="4554427"/>
              <a:ext cx="734400"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積立金取戻し</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審査結果確認</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221" name="テキスト ボックス 220">
              <a:extLst>
                <a:ext uri="{FF2B5EF4-FFF2-40B4-BE49-F238E27FC236}">
                  <a16:creationId xmlns:a16="http://schemas.microsoft.com/office/drawing/2014/main" id="{CC7481EC-24F4-40E9-A4A3-31E66159A903}"/>
                </a:ext>
              </a:extLst>
            </p:cNvPr>
            <p:cNvSpPr txBox="1"/>
            <p:nvPr/>
          </p:nvSpPr>
          <p:spPr>
            <a:xfrm>
              <a:off x="2023734" y="4388600"/>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06</a:t>
              </a:r>
              <a:endParaRPr lang="ja-JP" altLang="en-US" sz="800" dirty="0">
                <a:latin typeface="Meiryo UI" panose="020B0604030504040204" pitchFamily="50" charset="-128"/>
                <a:ea typeface="Meiryo UI" panose="020B0604030504040204" pitchFamily="50" charset="-128"/>
              </a:endParaRPr>
            </a:p>
          </p:txBody>
        </p:sp>
      </p:grpSp>
      <p:sp>
        <p:nvSpPr>
          <p:cNvPr id="222" name="ひし形 110">
            <a:extLst>
              <a:ext uri="{FF2B5EF4-FFF2-40B4-BE49-F238E27FC236}">
                <a16:creationId xmlns:a16="http://schemas.microsoft.com/office/drawing/2014/main" id="{C74CBFC2-4F56-4B6C-ADD6-F6D8A624BBED}"/>
              </a:ext>
            </a:extLst>
          </p:cNvPr>
          <p:cNvSpPr>
            <a:spLocks/>
          </p:cNvSpPr>
          <p:nvPr/>
        </p:nvSpPr>
        <p:spPr>
          <a:xfrm>
            <a:off x="6057055" y="2545417"/>
            <a:ext cx="473336" cy="332308"/>
          </a:xfrm>
          <a:prstGeom prst="diamond">
            <a:avLst/>
          </a:prstGeom>
          <a:noFill/>
          <a:ln w="12700" cap="flat" cmpd="sng" algn="ctr">
            <a:solidFill>
              <a:sysClr val="window" lastClr="FFFFFF">
                <a:lumMod val="50000"/>
              </a:sysClr>
            </a:solidFill>
            <a:prstDash val="solid"/>
            <a:miter lim="800000"/>
          </a:ln>
          <a:effectLst/>
        </p:spPr>
        <p:txBody>
          <a:bodyPr wrap="none" lIns="0" tIns="0" rIns="0" bIns="0" rtlCol="0" anchor="ctr"/>
          <a:lstStyle/>
          <a:p>
            <a:pPr algn="ctr">
              <a:defRPr/>
            </a:pPr>
            <a:r>
              <a:rPr kumimoji="0" lang="ja-JP" altLang="en-US" sz="800" kern="0" dirty="0">
                <a:latin typeface="Meiryo UI" panose="020B0604030504040204" pitchFamily="50" charset="-128"/>
                <a:ea typeface="Meiryo UI" panose="020B0604030504040204" pitchFamily="50" charset="-128"/>
              </a:rPr>
              <a:t>確認</a:t>
            </a:r>
            <a:endParaRPr kumimoji="0" lang="en-US" altLang="ja-JP" sz="800" kern="0" dirty="0">
              <a:latin typeface="Meiryo UI" panose="020B0604030504040204" pitchFamily="50" charset="-128"/>
              <a:ea typeface="Meiryo UI" panose="020B0604030504040204" pitchFamily="50" charset="-128"/>
            </a:endParaRPr>
          </a:p>
          <a:p>
            <a:pPr algn="ctr">
              <a:defRPr/>
            </a:pPr>
            <a:r>
              <a:rPr kumimoji="0" lang="ja-JP" altLang="en-US" sz="800" kern="0" dirty="0">
                <a:latin typeface="Meiryo UI" panose="020B0604030504040204" pitchFamily="50" charset="-128"/>
                <a:ea typeface="Meiryo UI" panose="020B0604030504040204" pitchFamily="50" charset="-128"/>
              </a:rPr>
              <a:t>結果</a:t>
            </a:r>
            <a:endParaRPr kumimoji="0" lang="en-US" altLang="ja-JP" sz="800" kern="0" dirty="0">
              <a:latin typeface="Meiryo UI" panose="020B0604030504040204" pitchFamily="50" charset="-128"/>
              <a:ea typeface="Meiryo UI" panose="020B0604030504040204" pitchFamily="50" charset="-128"/>
            </a:endParaRPr>
          </a:p>
        </p:txBody>
      </p:sp>
      <p:cxnSp>
        <p:nvCxnSpPr>
          <p:cNvPr id="223" name="直線矢印コネクタ 222">
            <a:extLst>
              <a:ext uri="{FF2B5EF4-FFF2-40B4-BE49-F238E27FC236}">
                <a16:creationId xmlns:a16="http://schemas.microsoft.com/office/drawing/2014/main" id="{61867AB6-9134-482D-B1E0-5F847624E334}"/>
              </a:ext>
            </a:extLst>
          </p:cNvPr>
          <p:cNvCxnSpPr>
            <a:cxnSpLocks/>
            <a:stCxn id="220" idx="3"/>
            <a:endCxn id="222" idx="1"/>
          </p:cNvCxnSpPr>
          <p:nvPr/>
        </p:nvCxnSpPr>
        <p:spPr>
          <a:xfrm>
            <a:off x="5843849" y="2711571"/>
            <a:ext cx="213206" cy="0"/>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224" name="正方形/長方形 223">
            <a:extLst>
              <a:ext uri="{FF2B5EF4-FFF2-40B4-BE49-F238E27FC236}">
                <a16:creationId xmlns:a16="http://schemas.microsoft.com/office/drawing/2014/main" id="{961521F7-E16B-4AFA-8205-422A50110B56}"/>
              </a:ext>
            </a:extLst>
          </p:cNvPr>
          <p:cNvSpPr/>
          <p:nvPr/>
        </p:nvSpPr>
        <p:spPr>
          <a:xfrm>
            <a:off x="6211550" y="2287704"/>
            <a:ext cx="473335"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却下</a:t>
            </a:r>
          </a:p>
        </p:txBody>
      </p:sp>
      <p:grpSp>
        <p:nvGrpSpPr>
          <p:cNvPr id="229" name="グループ化 228">
            <a:extLst>
              <a:ext uri="{FF2B5EF4-FFF2-40B4-BE49-F238E27FC236}">
                <a16:creationId xmlns:a16="http://schemas.microsoft.com/office/drawing/2014/main" id="{827A98C0-3BA6-4A3D-8259-EC4E001A7394}"/>
              </a:ext>
            </a:extLst>
          </p:cNvPr>
          <p:cNvGrpSpPr/>
          <p:nvPr/>
        </p:nvGrpSpPr>
        <p:grpSpPr>
          <a:xfrm>
            <a:off x="6090292" y="6135026"/>
            <a:ext cx="254269" cy="450827"/>
            <a:chOff x="2515451" y="5897715"/>
            <a:chExt cx="254269" cy="450827"/>
          </a:xfrm>
        </p:grpSpPr>
        <p:sp>
          <p:nvSpPr>
            <p:cNvPr id="230" name="Freeform 266">
              <a:extLst>
                <a:ext uri="{FF2B5EF4-FFF2-40B4-BE49-F238E27FC236}">
                  <a16:creationId xmlns:a16="http://schemas.microsoft.com/office/drawing/2014/main" id="{49B50BE7-FDDF-4E83-9CE6-FC869F387E9A}"/>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231" name="正方形/長方形 36">
              <a:extLst>
                <a:ext uri="{FF2B5EF4-FFF2-40B4-BE49-F238E27FC236}">
                  <a16:creationId xmlns:a16="http://schemas.microsoft.com/office/drawing/2014/main" id="{2B0F16CB-8CD5-4B0E-9040-F279E57B087E}"/>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232" name="正方形/長方形 231">
            <a:extLst>
              <a:ext uri="{FF2B5EF4-FFF2-40B4-BE49-F238E27FC236}">
                <a16:creationId xmlns:a16="http://schemas.microsoft.com/office/drawing/2014/main" id="{A7151982-7375-4CB0-B56C-70E2A6388666}"/>
              </a:ext>
            </a:extLst>
          </p:cNvPr>
          <p:cNvSpPr/>
          <p:nvPr/>
        </p:nvSpPr>
        <p:spPr>
          <a:xfrm>
            <a:off x="6097015" y="6522603"/>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233" name="直線矢印コネクタ 232">
            <a:extLst>
              <a:ext uri="{FF2B5EF4-FFF2-40B4-BE49-F238E27FC236}">
                <a16:creationId xmlns:a16="http://schemas.microsoft.com/office/drawing/2014/main" id="{9211D660-4D9E-4F57-8AC9-BED4703C401E}"/>
              </a:ext>
            </a:extLst>
          </p:cNvPr>
          <p:cNvCxnSpPr>
            <a:cxnSpLocks/>
            <a:stCxn id="265" idx="3"/>
            <a:endCxn id="235" idx="2"/>
          </p:cNvCxnSpPr>
          <p:nvPr/>
        </p:nvCxnSpPr>
        <p:spPr>
          <a:xfrm flipV="1">
            <a:off x="8814556" y="4712560"/>
            <a:ext cx="135458" cy="934"/>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234" name="正方形/長方形 233">
            <a:extLst>
              <a:ext uri="{FF2B5EF4-FFF2-40B4-BE49-F238E27FC236}">
                <a16:creationId xmlns:a16="http://schemas.microsoft.com/office/drawing/2014/main" id="{A0F1301B-1410-47CD-99C7-7E180E1419EF}"/>
              </a:ext>
            </a:extLst>
          </p:cNvPr>
          <p:cNvSpPr/>
          <p:nvPr/>
        </p:nvSpPr>
        <p:spPr>
          <a:xfrm>
            <a:off x="6633035" y="2532350"/>
            <a:ext cx="473335"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承認</a:t>
            </a:r>
          </a:p>
        </p:txBody>
      </p:sp>
      <p:sp>
        <p:nvSpPr>
          <p:cNvPr id="235" name="ドーナツ 24">
            <a:extLst>
              <a:ext uri="{FF2B5EF4-FFF2-40B4-BE49-F238E27FC236}">
                <a16:creationId xmlns:a16="http://schemas.microsoft.com/office/drawing/2014/main" id="{94902940-505C-4F20-A35E-3E20CEE91E1C}"/>
              </a:ext>
            </a:extLst>
          </p:cNvPr>
          <p:cNvSpPr/>
          <p:nvPr/>
        </p:nvSpPr>
        <p:spPr bwMode="auto">
          <a:xfrm>
            <a:off x="8950014" y="4529272"/>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END</a:t>
            </a:r>
          </a:p>
        </p:txBody>
      </p:sp>
      <p:cxnSp>
        <p:nvCxnSpPr>
          <p:cNvPr id="238" name="直線矢印コネクタ 79">
            <a:extLst>
              <a:ext uri="{FF2B5EF4-FFF2-40B4-BE49-F238E27FC236}">
                <a16:creationId xmlns:a16="http://schemas.microsoft.com/office/drawing/2014/main" id="{C32E879B-3ABC-43A5-9DB1-B7D0ABECB06E}"/>
              </a:ext>
            </a:extLst>
          </p:cNvPr>
          <p:cNvCxnSpPr>
            <a:cxnSpLocks/>
            <a:stCxn id="199" idx="3"/>
            <a:endCxn id="220" idx="2"/>
          </p:cNvCxnSpPr>
          <p:nvPr/>
        </p:nvCxnSpPr>
        <p:spPr>
          <a:xfrm flipV="1">
            <a:off x="5117151" y="2934771"/>
            <a:ext cx="359498" cy="728473"/>
          </a:xfrm>
          <a:prstGeom prst="bentConnector2">
            <a:avLst/>
          </a:prstGeom>
          <a:noFill/>
          <a:ln w="6350" cap="flat" cmpd="sng" algn="ctr">
            <a:solidFill>
              <a:sysClr val="window" lastClr="FFFFFF">
                <a:lumMod val="65000"/>
              </a:sysClr>
            </a:solidFill>
            <a:prstDash val="solid"/>
            <a:miter lim="800000"/>
            <a:tailEnd type="triangle"/>
          </a:ln>
          <a:effectLst/>
        </p:spPr>
      </p:cxnSp>
      <p:cxnSp>
        <p:nvCxnSpPr>
          <p:cNvPr id="240" name="直線矢印コネクタ 102">
            <a:extLst>
              <a:ext uri="{FF2B5EF4-FFF2-40B4-BE49-F238E27FC236}">
                <a16:creationId xmlns:a16="http://schemas.microsoft.com/office/drawing/2014/main" id="{04489372-BBB1-4ADC-B901-DC7F37577CBB}"/>
              </a:ext>
            </a:extLst>
          </p:cNvPr>
          <p:cNvCxnSpPr>
            <a:cxnSpLocks/>
            <a:stCxn id="243" idx="0"/>
            <a:endCxn id="273" idx="2"/>
          </p:cNvCxnSpPr>
          <p:nvPr/>
        </p:nvCxnSpPr>
        <p:spPr>
          <a:xfrm rot="16200000" flipV="1">
            <a:off x="5114129" y="3156195"/>
            <a:ext cx="175191" cy="2483265"/>
          </a:xfrm>
          <a:prstGeom prst="bentConnector3">
            <a:avLst>
              <a:gd name="adj1" fmla="val 98329"/>
            </a:avLst>
          </a:prstGeom>
          <a:noFill/>
          <a:ln w="6350" cap="flat" cmpd="sng" algn="ctr">
            <a:solidFill>
              <a:sysClr val="window" lastClr="FFFFFF">
                <a:lumMod val="65000"/>
              </a:sysClr>
            </a:solidFill>
            <a:prstDash val="solid"/>
            <a:miter lim="800000"/>
            <a:tailEnd type="none"/>
          </a:ln>
          <a:effectLst/>
        </p:spPr>
      </p:cxnSp>
      <p:grpSp>
        <p:nvGrpSpPr>
          <p:cNvPr id="242" name="グループ化 241">
            <a:extLst>
              <a:ext uri="{FF2B5EF4-FFF2-40B4-BE49-F238E27FC236}">
                <a16:creationId xmlns:a16="http://schemas.microsoft.com/office/drawing/2014/main" id="{543F391B-5A70-4103-8AC4-D64A95366405}"/>
              </a:ext>
            </a:extLst>
          </p:cNvPr>
          <p:cNvGrpSpPr/>
          <p:nvPr/>
        </p:nvGrpSpPr>
        <p:grpSpPr>
          <a:xfrm>
            <a:off x="6076156" y="4319596"/>
            <a:ext cx="734400" cy="612227"/>
            <a:chOff x="2023734" y="4388600"/>
            <a:chExt cx="734400" cy="612227"/>
          </a:xfrm>
        </p:grpSpPr>
        <p:sp>
          <p:nvSpPr>
            <p:cNvPr id="243" name="正方形/長方形 242">
              <a:extLst>
                <a:ext uri="{FF2B5EF4-FFF2-40B4-BE49-F238E27FC236}">
                  <a16:creationId xmlns:a16="http://schemas.microsoft.com/office/drawing/2014/main" id="{1FBB5A82-1AD5-4D2C-8934-12CC4B254AB5}"/>
                </a:ext>
              </a:extLst>
            </p:cNvPr>
            <p:cNvSpPr/>
            <p:nvPr/>
          </p:nvSpPr>
          <p:spPr>
            <a:xfrm>
              <a:off x="2023734" y="4554427"/>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積立金取戻し審査</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不合格通知受領</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244" name="テキスト ボックス 243">
              <a:extLst>
                <a:ext uri="{FF2B5EF4-FFF2-40B4-BE49-F238E27FC236}">
                  <a16:creationId xmlns:a16="http://schemas.microsoft.com/office/drawing/2014/main" id="{1DD86000-6FA0-4D74-9DF6-02CB7A908718}"/>
                </a:ext>
              </a:extLst>
            </p:cNvPr>
            <p:cNvSpPr txBox="1"/>
            <p:nvPr/>
          </p:nvSpPr>
          <p:spPr>
            <a:xfrm>
              <a:off x="2023734" y="4388600"/>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09</a:t>
              </a:r>
              <a:endParaRPr lang="ja-JP" altLang="en-US" sz="800" dirty="0">
                <a:latin typeface="Meiryo UI" panose="020B0604030504040204" pitchFamily="50" charset="-128"/>
                <a:ea typeface="Meiryo UI" panose="020B0604030504040204" pitchFamily="50" charset="-128"/>
              </a:endParaRPr>
            </a:p>
          </p:txBody>
        </p:sp>
      </p:grpSp>
      <p:grpSp>
        <p:nvGrpSpPr>
          <p:cNvPr id="245" name="グループ化 244">
            <a:extLst>
              <a:ext uri="{FF2B5EF4-FFF2-40B4-BE49-F238E27FC236}">
                <a16:creationId xmlns:a16="http://schemas.microsoft.com/office/drawing/2014/main" id="{BE3B3121-4FFD-409C-9EA4-D566CB8D481A}"/>
              </a:ext>
            </a:extLst>
          </p:cNvPr>
          <p:cNvGrpSpPr/>
          <p:nvPr/>
        </p:nvGrpSpPr>
        <p:grpSpPr>
          <a:xfrm>
            <a:off x="6543658" y="6135026"/>
            <a:ext cx="254269" cy="450827"/>
            <a:chOff x="2515451" y="5897715"/>
            <a:chExt cx="254269" cy="450827"/>
          </a:xfrm>
        </p:grpSpPr>
        <p:sp>
          <p:nvSpPr>
            <p:cNvPr id="246" name="Freeform 266">
              <a:extLst>
                <a:ext uri="{FF2B5EF4-FFF2-40B4-BE49-F238E27FC236}">
                  <a16:creationId xmlns:a16="http://schemas.microsoft.com/office/drawing/2014/main" id="{44D513BC-D08C-4E5C-A74D-34FBC5164B31}"/>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247" name="正方形/長方形 36">
              <a:extLst>
                <a:ext uri="{FF2B5EF4-FFF2-40B4-BE49-F238E27FC236}">
                  <a16:creationId xmlns:a16="http://schemas.microsoft.com/office/drawing/2014/main" id="{C31ABCC0-8256-4797-8D43-C4BC509A4097}"/>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248" name="正方形/長方形 247">
            <a:extLst>
              <a:ext uri="{FF2B5EF4-FFF2-40B4-BE49-F238E27FC236}">
                <a16:creationId xmlns:a16="http://schemas.microsoft.com/office/drawing/2014/main" id="{77DC8F09-B29D-4804-94ED-B07CF6B64309}"/>
              </a:ext>
            </a:extLst>
          </p:cNvPr>
          <p:cNvSpPr/>
          <p:nvPr/>
        </p:nvSpPr>
        <p:spPr>
          <a:xfrm>
            <a:off x="6629730" y="6534229"/>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249" name="直線矢印コネクタ 248">
            <a:extLst>
              <a:ext uri="{FF2B5EF4-FFF2-40B4-BE49-F238E27FC236}">
                <a16:creationId xmlns:a16="http://schemas.microsoft.com/office/drawing/2014/main" id="{3EFD7131-EEC5-48B9-A9F0-633D0DE2507D}"/>
              </a:ext>
            </a:extLst>
          </p:cNvPr>
          <p:cNvCxnSpPr>
            <a:cxnSpLocks/>
            <a:stCxn id="247" idx="0"/>
          </p:cNvCxnSpPr>
          <p:nvPr/>
        </p:nvCxnSpPr>
        <p:spPr>
          <a:xfrm flipH="1" flipV="1">
            <a:off x="6659927" y="4931824"/>
            <a:ext cx="10866" cy="1207005"/>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251" name="グループ化 250">
            <a:extLst>
              <a:ext uri="{FF2B5EF4-FFF2-40B4-BE49-F238E27FC236}">
                <a16:creationId xmlns:a16="http://schemas.microsoft.com/office/drawing/2014/main" id="{F70EC8E1-5201-4BE1-A926-9143F026523D}"/>
              </a:ext>
            </a:extLst>
          </p:cNvPr>
          <p:cNvGrpSpPr/>
          <p:nvPr/>
        </p:nvGrpSpPr>
        <p:grpSpPr>
          <a:xfrm>
            <a:off x="7856811" y="6135026"/>
            <a:ext cx="254269" cy="450827"/>
            <a:chOff x="2515451" y="5897715"/>
            <a:chExt cx="254269" cy="450827"/>
          </a:xfrm>
        </p:grpSpPr>
        <p:sp>
          <p:nvSpPr>
            <p:cNvPr id="252" name="Freeform 266">
              <a:extLst>
                <a:ext uri="{FF2B5EF4-FFF2-40B4-BE49-F238E27FC236}">
                  <a16:creationId xmlns:a16="http://schemas.microsoft.com/office/drawing/2014/main" id="{D5BCDC46-760D-48AA-9762-F800B46F2C4B}"/>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253" name="正方形/長方形 36">
              <a:extLst>
                <a:ext uri="{FF2B5EF4-FFF2-40B4-BE49-F238E27FC236}">
                  <a16:creationId xmlns:a16="http://schemas.microsoft.com/office/drawing/2014/main" id="{266DF7FB-0593-4A22-B3CE-08B76997DF49}"/>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254" name="正方形/長方形 253">
            <a:extLst>
              <a:ext uri="{FF2B5EF4-FFF2-40B4-BE49-F238E27FC236}">
                <a16:creationId xmlns:a16="http://schemas.microsoft.com/office/drawing/2014/main" id="{8AB3685B-EE32-49D2-B339-96EDC246FB69}"/>
              </a:ext>
            </a:extLst>
          </p:cNvPr>
          <p:cNvSpPr/>
          <p:nvPr/>
        </p:nvSpPr>
        <p:spPr>
          <a:xfrm>
            <a:off x="7867339" y="6509510"/>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255" name="直線矢印コネクタ 254">
            <a:extLst>
              <a:ext uri="{FF2B5EF4-FFF2-40B4-BE49-F238E27FC236}">
                <a16:creationId xmlns:a16="http://schemas.microsoft.com/office/drawing/2014/main" id="{AE282FF6-AC17-445E-8087-17720E3B35FF}"/>
              </a:ext>
            </a:extLst>
          </p:cNvPr>
          <p:cNvCxnSpPr>
            <a:cxnSpLocks/>
            <a:stCxn id="262" idx="2"/>
            <a:endCxn id="253" idx="0"/>
          </p:cNvCxnSpPr>
          <p:nvPr/>
        </p:nvCxnSpPr>
        <p:spPr>
          <a:xfrm>
            <a:off x="7977214" y="5852170"/>
            <a:ext cx="6732" cy="286659"/>
          </a:xfrm>
          <a:prstGeom prst="straightConnector1">
            <a:avLst/>
          </a:prstGeom>
          <a:noFill/>
          <a:ln w="6350" cap="flat" cmpd="sng" algn="ctr">
            <a:solidFill>
              <a:sysClr val="window" lastClr="FFFFFF">
                <a:lumMod val="65000"/>
              </a:sysClr>
            </a:solidFill>
            <a:prstDash val="dash"/>
            <a:miter lim="800000"/>
            <a:tailEnd type="triangle"/>
          </a:ln>
          <a:effectLst/>
        </p:spPr>
      </p:cxnSp>
      <p:cxnSp>
        <p:nvCxnSpPr>
          <p:cNvPr id="256" name="直線矢印コネクタ 255">
            <a:extLst>
              <a:ext uri="{FF2B5EF4-FFF2-40B4-BE49-F238E27FC236}">
                <a16:creationId xmlns:a16="http://schemas.microsoft.com/office/drawing/2014/main" id="{99A51020-99E8-4C84-9753-73246BF2C7A7}"/>
              </a:ext>
            </a:extLst>
          </p:cNvPr>
          <p:cNvCxnSpPr>
            <a:cxnSpLocks/>
            <a:stCxn id="259" idx="0"/>
          </p:cNvCxnSpPr>
          <p:nvPr/>
        </p:nvCxnSpPr>
        <p:spPr>
          <a:xfrm flipV="1">
            <a:off x="5596091" y="2934771"/>
            <a:ext cx="0" cy="3204058"/>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257" name="グループ化 256">
            <a:extLst>
              <a:ext uri="{FF2B5EF4-FFF2-40B4-BE49-F238E27FC236}">
                <a16:creationId xmlns:a16="http://schemas.microsoft.com/office/drawing/2014/main" id="{8A4AA576-CF86-4540-9A09-32996A2E3E43}"/>
              </a:ext>
            </a:extLst>
          </p:cNvPr>
          <p:cNvGrpSpPr/>
          <p:nvPr/>
        </p:nvGrpSpPr>
        <p:grpSpPr>
          <a:xfrm>
            <a:off x="5468956" y="6135026"/>
            <a:ext cx="254269" cy="450827"/>
            <a:chOff x="2515451" y="5897715"/>
            <a:chExt cx="254269" cy="450827"/>
          </a:xfrm>
        </p:grpSpPr>
        <p:sp>
          <p:nvSpPr>
            <p:cNvPr id="258" name="Freeform 266">
              <a:extLst>
                <a:ext uri="{FF2B5EF4-FFF2-40B4-BE49-F238E27FC236}">
                  <a16:creationId xmlns:a16="http://schemas.microsoft.com/office/drawing/2014/main" id="{EDC979A1-5DD5-47D5-975A-CBE31891EAE7}"/>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259" name="正方形/長方形 36">
              <a:extLst>
                <a:ext uri="{FF2B5EF4-FFF2-40B4-BE49-F238E27FC236}">
                  <a16:creationId xmlns:a16="http://schemas.microsoft.com/office/drawing/2014/main" id="{0FB076EC-6083-415E-9CD4-66E833ECDA7E}"/>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260" name="正方形/長方形 259">
            <a:extLst>
              <a:ext uri="{FF2B5EF4-FFF2-40B4-BE49-F238E27FC236}">
                <a16:creationId xmlns:a16="http://schemas.microsoft.com/office/drawing/2014/main" id="{1E4C19CE-FC17-4C68-B392-9FC82DB8AA06}"/>
              </a:ext>
            </a:extLst>
          </p:cNvPr>
          <p:cNvSpPr/>
          <p:nvPr/>
        </p:nvSpPr>
        <p:spPr>
          <a:xfrm>
            <a:off x="5552687" y="6522603"/>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grpSp>
        <p:nvGrpSpPr>
          <p:cNvPr id="261" name="グループ化 260">
            <a:extLst>
              <a:ext uri="{FF2B5EF4-FFF2-40B4-BE49-F238E27FC236}">
                <a16:creationId xmlns:a16="http://schemas.microsoft.com/office/drawing/2014/main" id="{9726F368-AECF-421C-A560-6A55E706CC60}"/>
              </a:ext>
            </a:extLst>
          </p:cNvPr>
          <p:cNvGrpSpPr/>
          <p:nvPr/>
        </p:nvGrpSpPr>
        <p:grpSpPr>
          <a:xfrm>
            <a:off x="7610014" y="5239943"/>
            <a:ext cx="734400" cy="612227"/>
            <a:chOff x="2023734" y="4388600"/>
            <a:chExt cx="734400" cy="612227"/>
          </a:xfrm>
        </p:grpSpPr>
        <p:sp>
          <p:nvSpPr>
            <p:cNvPr id="262" name="正方形/長方形 261">
              <a:extLst>
                <a:ext uri="{FF2B5EF4-FFF2-40B4-BE49-F238E27FC236}">
                  <a16:creationId xmlns:a16="http://schemas.microsoft.com/office/drawing/2014/main" id="{B5401130-6D05-4E62-9B05-B1B9F96ABFA9}"/>
                </a:ext>
              </a:extLst>
            </p:cNvPr>
            <p:cNvSpPr/>
            <p:nvPr/>
          </p:nvSpPr>
          <p:spPr>
            <a:xfrm>
              <a:off x="2023734" y="4554427"/>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積立金取戻し</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審査合格通知</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263" name="テキスト ボックス 262">
              <a:extLst>
                <a:ext uri="{FF2B5EF4-FFF2-40B4-BE49-F238E27FC236}">
                  <a16:creationId xmlns:a16="http://schemas.microsoft.com/office/drawing/2014/main" id="{57E22E12-66FE-42B0-9FB8-F0C14F99017A}"/>
                </a:ext>
              </a:extLst>
            </p:cNvPr>
            <p:cNvSpPr txBox="1"/>
            <p:nvPr/>
          </p:nvSpPr>
          <p:spPr>
            <a:xfrm>
              <a:off x="2023734" y="4388600"/>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10</a:t>
              </a:r>
              <a:endParaRPr lang="ja-JP" altLang="en-US" sz="800" dirty="0">
                <a:latin typeface="Meiryo UI" panose="020B0604030504040204" pitchFamily="50" charset="-128"/>
                <a:ea typeface="Meiryo UI" panose="020B0604030504040204" pitchFamily="50" charset="-128"/>
              </a:endParaRPr>
            </a:p>
          </p:txBody>
        </p:sp>
      </p:grpSp>
      <p:grpSp>
        <p:nvGrpSpPr>
          <p:cNvPr id="264" name="グループ化 263">
            <a:extLst>
              <a:ext uri="{FF2B5EF4-FFF2-40B4-BE49-F238E27FC236}">
                <a16:creationId xmlns:a16="http://schemas.microsoft.com/office/drawing/2014/main" id="{91114243-F9CA-456C-AB3E-6BA9C69977E6}"/>
              </a:ext>
            </a:extLst>
          </p:cNvPr>
          <p:cNvGrpSpPr/>
          <p:nvPr/>
        </p:nvGrpSpPr>
        <p:grpSpPr>
          <a:xfrm>
            <a:off x="8080156" y="4324467"/>
            <a:ext cx="734400" cy="612227"/>
            <a:chOff x="2023734" y="4388600"/>
            <a:chExt cx="734400" cy="612227"/>
          </a:xfrm>
        </p:grpSpPr>
        <p:sp>
          <p:nvSpPr>
            <p:cNvPr id="265" name="正方形/長方形 264">
              <a:extLst>
                <a:ext uri="{FF2B5EF4-FFF2-40B4-BE49-F238E27FC236}">
                  <a16:creationId xmlns:a16="http://schemas.microsoft.com/office/drawing/2014/main" id="{76AE9DBA-698B-4E7F-B44A-7A90F04E9A6D}"/>
                </a:ext>
              </a:extLst>
            </p:cNvPr>
            <p:cNvSpPr/>
            <p:nvPr/>
          </p:nvSpPr>
          <p:spPr>
            <a:xfrm>
              <a:off x="2023734" y="4554427"/>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積立金取戻し審査</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合格通知受領</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266" name="テキスト ボックス 265">
              <a:extLst>
                <a:ext uri="{FF2B5EF4-FFF2-40B4-BE49-F238E27FC236}">
                  <a16:creationId xmlns:a16="http://schemas.microsoft.com/office/drawing/2014/main" id="{532FD67C-21D5-4CF2-9ACB-4CB0BA847740}"/>
                </a:ext>
              </a:extLst>
            </p:cNvPr>
            <p:cNvSpPr txBox="1"/>
            <p:nvPr/>
          </p:nvSpPr>
          <p:spPr>
            <a:xfrm>
              <a:off x="2023734" y="4388600"/>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11</a:t>
              </a:r>
              <a:endParaRPr lang="ja-JP" altLang="en-US" sz="800" dirty="0">
                <a:latin typeface="Meiryo UI" panose="020B0604030504040204" pitchFamily="50" charset="-128"/>
                <a:ea typeface="Meiryo UI" panose="020B0604030504040204" pitchFamily="50" charset="-128"/>
              </a:endParaRPr>
            </a:p>
          </p:txBody>
        </p:sp>
      </p:grpSp>
      <p:cxnSp>
        <p:nvCxnSpPr>
          <p:cNvPr id="267" name="直線矢印コネクタ 60">
            <a:extLst>
              <a:ext uri="{FF2B5EF4-FFF2-40B4-BE49-F238E27FC236}">
                <a16:creationId xmlns:a16="http://schemas.microsoft.com/office/drawing/2014/main" id="{5DAB76D9-47A5-4DC5-B25D-1BA2F6ED3FE2}"/>
              </a:ext>
            </a:extLst>
          </p:cNvPr>
          <p:cNvCxnSpPr>
            <a:cxnSpLocks/>
            <a:stCxn id="262" idx="0"/>
            <a:endCxn id="265" idx="1"/>
          </p:cNvCxnSpPr>
          <p:nvPr/>
        </p:nvCxnSpPr>
        <p:spPr>
          <a:xfrm rot="5400000" flipH="1" flipV="1">
            <a:off x="7682547" y="5008161"/>
            <a:ext cx="692276" cy="102942"/>
          </a:xfrm>
          <a:prstGeom prst="bentConnector2">
            <a:avLst/>
          </a:prstGeom>
          <a:noFill/>
          <a:ln w="6350" cap="flat" cmpd="sng" algn="ctr">
            <a:solidFill>
              <a:sysClr val="window" lastClr="FFFFFF">
                <a:lumMod val="65000"/>
              </a:sysClr>
            </a:solidFill>
            <a:prstDash val="solid"/>
            <a:miter lim="800000"/>
            <a:tailEnd type="triangle"/>
          </a:ln>
          <a:effectLst/>
        </p:spPr>
      </p:cxnSp>
      <p:grpSp>
        <p:nvGrpSpPr>
          <p:cNvPr id="268" name="グループ化 267">
            <a:extLst>
              <a:ext uri="{FF2B5EF4-FFF2-40B4-BE49-F238E27FC236}">
                <a16:creationId xmlns:a16="http://schemas.microsoft.com/office/drawing/2014/main" id="{009FC163-5B22-44E9-8B50-8BDF8A5FCD4F}"/>
              </a:ext>
            </a:extLst>
          </p:cNvPr>
          <p:cNvGrpSpPr/>
          <p:nvPr/>
        </p:nvGrpSpPr>
        <p:grpSpPr>
          <a:xfrm>
            <a:off x="8364339" y="6135026"/>
            <a:ext cx="254269" cy="450827"/>
            <a:chOff x="2515451" y="5897715"/>
            <a:chExt cx="254269" cy="450827"/>
          </a:xfrm>
        </p:grpSpPr>
        <p:sp>
          <p:nvSpPr>
            <p:cNvPr id="269" name="Freeform 266">
              <a:extLst>
                <a:ext uri="{FF2B5EF4-FFF2-40B4-BE49-F238E27FC236}">
                  <a16:creationId xmlns:a16="http://schemas.microsoft.com/office/drawing/2014/main" id="{85A03D46-43EE-424D-BBBF-2C0DE8CAA34B}"/>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270" name="正方形/長方形 36">
              <a:extLst>
                <a:ext uri="{FF2B5EF4-FFF2-40B4-BE49-F238E27FC236}">
                  <a16:creationId xmlns:a16="http://schemas.microsoft.com/office/drawing/2014/main" id="{B1831006-7927-40D2-B872-CA9F66888571}"/>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271" name="正方形/長方形 270">
            <a:extLst>
              <a:ext uri="{FF2B5EF4-FFF2-40B4-BE49-F238E27FC236}">
                <a16:creationId xmlns:a16="http://schemas.microsoft.com/office/drawing/2014/main" id="{9E20ADA9-EEFB-49BC-9A08-C6606B34B72F}"/>
              </a:ext>
            </a:extLst>
          </p:cNvPr>
          <p:cNvSpPr/>
          <p:nvPr/>
        </p:nvSpPr>
        <p:spPr>
          <a:xfrm>
            <a:off x="8442144" y="6507445"/>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272" name="直線矢印コネクタ 271">
            <a:extLst>
              <a:ext uri="{FF2B5EF4-FFF2-40B4-BE49-F238E27FC236}">
                <a16:creationId xmlns:a16="http://schemas.microsoft.com/office/drawing/2014/main" id="{01759E82-A552-4EBE-A95C-8FE92AC82B4E}"/>
              </a:ext>
            </a:extLst>
          </p:cNvPr>
          <p:cNvCxnSpPr>
            <a:cxnSpLocks/>
            <a:stCxn id="270" idx="0"/>
          </p:cNvCxnSpPr>
          <p:nvPr/>
        </p:nvCxnSpPr>
        <p:spPr>
          <a:xfrm flipV="1">
            <a:off x="8491474" y="4936695"/>
            <a:ext cx="0" cy="1202134"/>
          </a:xfrm>
          <a:prstGeom prst="straightConnector1">
            <a:avLst/>
          </a:prstGeom>
          <a:noFill/>
          <a:ln w="6350" cap="flat" cmpd="sng" algn="ctr">
            <a:solidFill>
              <a:sysClr val="window" lastClr="FFFFFF">
                <a:lumMod val="65000"/>
              </a:sysClr>
            </a:solidFill>
            <a:prstDash val="dash"/>
            <a:miter lim="800000"/>
            <a:tailEnd type="triangle"/>
          </a:ln>
          <a:effectLst/>
        </p:spPr>
      </p:cxnSp>
      <p:sp>
        <p:nvSpPr>
          <p:cNvPr id="273" name="円弧 272">
            <a:extLst>
              <a:ext uri="{FF2B5EF4-FFF2-40B4-BE49-F238E27FC236}">
                <a16:creationId xmlns:a16="http://schemas.microsoft.com/office/drawing/2014/main" id="{BF10BFC1-7D08-4DAE-AEFE-43633EB43F89}"/>
              </a:ext>
            </a:extLst>
          </p:cNvPr>
          <p:cNvSpPr/>
          <p:nvPr/>
        </p:nvSpPr>
        <p:spPr>
          <a:xfrm>
            <a:off x="3820645" y="4262567"/>
            <a:ext cx="139727" cy="104718"/>
          </a:xfrm>
          <a:prstGeom prst="arc">
            <a:avLst>
              <a:gd name="adj1" fmla="val 11096572"/>
              <a:gd name="adj2" fmla="val 21368442"/>
            </a:avLst>
          </a:prstGeom>
          <a:noFill/>
          <a:ln w="6350" cap="flat" cmpd="sng" algn="ctr">
            <a:solidFill>
              <a:sysClr val="window" lastClr="FFFFFF">
                <a:lumMod val="65000"/>
              </a:sysClr>
            </a:solidFill>
            <a:prstDash val="solid"/>
            <a:miter lim="800000"/>
            <a:tailEnd type="none"/>
          </a:ln>
          <a:effectLst/>
        </p:spPr>
        <p:txBody>
          <a:bodyPr rtlCol="0" anchor="ctr"/>
          <a:lstStyle/>
          <a:p>
            <a:pPr algn="ctr"/>
            <a:endParaRPr kumimoji="1" lang="ja-JP" altLang="en-US"/>
          </a:p>
        </p:txBody>
      </p:sp>
      <p:grpSp>
        <p:nvGrpSpPr>
          <p:cNvPr id="275" name="グループ化 274">
            <a:extLst>
              <a:ext uri="{FF2B5EF4-FFF2-40B4-BE49-F238E27FC236}">
                <a16:creationId xmlns:a16="http://schemas.microsoft.com/office/drawing/2014/main" id="{A00FC9CB-9723-476E-A1EB-B69B4DC463E8}"/>
              </a:ext>
            </a:extLst>
          </p:cNvPr>
          <p:cNvGrpSpPr/>
          <p:nvPr/>
        </p:nvGrpSpPr>
        <p:grpSpPr>
          <a:xfrm>
            <a:off x="3523309" y="5229794"/>
            <a:ext cx="734400" cy="612539"/>
            <a:chOff x="3766830" y="2375928"/>
            <a:chExt cx="734400" cy="612539"/>
          </a:xfrm>
        </p:grpSpPr>
        <p:sp>
          <p:nvSpPr>
            <p:cNvPr id="276" name="テキスト ボックス 275">
              <a:extLst>
                <a:ext uri="{FF2B5EF4-FFF2-40B4-BE49-F238E27FC236}">
                  <a16:creationId xmlns:a16="http://schemas.microsoft.com/office/drawing/2014/main" id="{BC381FA6-FD4D-413E-BFE3-6701E5DB3D3C}"/>
                </a:ext>
              </a:extLst>
            </p:cNvPr>
            <p:cNvSpPr txBox="1"/>
            <p:nvPr/>
          </p:nvSpPr>
          <p:spPr>
            <a:xfrm>
              <a:off x="3766830" y="2375928"/>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03</a:t>
              </a:r>
              <a:endParaRPr lang="ja-JP" altLang="en-US" sz="800" dirty="0">
                <a:latin typeface="Meiryo UI" panose="020B0604030504040204" pitchFamily="50" charset="-128"/>
                <a:ea typeface="Meiryo UI" panose="020B0604030504040204" pitchFamily="50" charset="-128"/>
              </a:endParaRPr>
            </a:p>
          </p:txBody>
        </p:sp>
        <p:sp>
          <p:nvSpPr>
            <p:cNvPr id="277" name="正方形/長方形 276">
              <a:extLst>
                <a:ext uri="{FF2B5EF4-FFF2-40B4-BE49-F238E27FC236}">
                  <a16:creationId xmlns:a16="http://schemas.microsoft.com/office/drawing/2014/main" id="{C7E58EB4-BE61-438F-90FD-F1211371B8B7}"/>
                </a:ext>
              </a:extLst>
            </p:cNvPr>
            <p:cNvSpPr/>
            <p:nvPr/>
          </p:nvSpPr>
          <p:spPr>
            <a:xfrm>
              <a:off x="3766830" y="2755793"/>
              <a:ext cx="328175" cy="232674"/>
            </a:xfrm>
            <a:prstGeom prst="rect">
              <a:avLst/>
            </a:prstGeom>
            <a:noFill/>
            <a:ln w="19050" cap="flat" cmpd="sng" algn="ctr">
              <a:noFill/>
              <a:prstDash val="solid"/>
              <a:miter lim="800000"/>
            </a:ln>
            <a:effectLst/>
          </p:spPr>
          <p:txBody>
            <a:bodyPr wrap="none" lIns="0" tIns="36000" rIns="0" bIns="36000" rtlCol="0" anchor="ctr"/>
            <a:lstStyle/>
            <a:p>
              <a:pPr algn="ctr"/>
              <a:endParaRPr kumimoji="0" lang="en-US" sz="800" kern="0" dirty="0">
                <a:latin typeface="Meiryo UI"/>
                <a:ea typeface="Meiryo UI"/>
                <a:cs typeface="Arial" pitchFamily="34" charset="0"/>
              </a:endParaRPr>
            </a:p>
          </p:txBody>
        </p:sp>
        <p:sp>
          <p:nvSpPr>
            <p:cNvPr id="278" name="正方形/長方形 277">
              <a:extLst>
                <a:ext uri="{FF2B5EF4-FFF2-40B4-BE49-F238E27FC236}">
                  <a16:creationId xmlns:a16="http://schemas.microsoft.com/office/drawing/2014/main" id="{37CE6CB8-65D4-4062-AACF-048CBB008AF4}"/>
                </a:ext>
              </a:extLst>
            </p:cNvPr>
            <p:cNvSpPr/>
            <p:nvPr/>
          </p:nvSpPr>
          <p:spPr>
            <a:xfrm>
              <a:off x="3766830" y="2540413"/>
              <a:ext cx="328175" cy="232674"/>
            </a:xfrm>
            <a:prstGeom prst="rect">
              <a:avLst/>
            </a:prstGeom>
            <a:noFill/>
            <a:ln w="19050" cap="flat" cmpd="sng" algn="ctr">
              <a:noFill/>
              <a:prstDash val="solid"/>
              <a:miter lim="800000"/>
            </a:ln>
            <a:effectLst/>
          </p:spPr>
          <p:txBody>
            <a:bodyPr wrap="none" lIns="0" tIns="36000" rIns="0" bIns="36000" rtlCol="0" anchor="ctr"/>
            <a:lstStyle/>
            <a:p>
              <a:pPr algn="ctr"/>
              <a:endParaRPr kumimoji="0" lang="en-US" sz="800" kern="0" dirty="0">
                <a:latin typeface="Meiryo UI"/>
                <a:ea typeface="Meiryo UI"/>
                <a:cs typeface="Arial" pitchFamily="34" charset="0"/>
              </a:endParaRPr>
            </a:p>
          </p:txBody>
        </p:sp>
        <p:sp>
          <p:nvSpPr>
            <p:cNvPr id="279" name="正方形/長方形 278">
              <a:extLst>
                <a:ext uri="{FF2B5EF4-FFF2-40B4-BE49-F238E27FC236}">
                  <a16:creationId xmlns:a16="http://schemas.microsoft.com/office/drawing/2014/main" id="{7CBD8833-515B-4153-9301-B8DD739A95D6}"/>
                </a:ext>
              </a:extLst>
            </p:cNvPr>
            <p:cNvSpPr/>
            <p:nvPr/>
          </p:nvSpPr>
          <p:spPr>
            <a:xfrm>
              <a:off x="3766830" y="2542067"/>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積立金取戻し</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申請件数通知</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grpSp>
      <p:grpSp>
        <p:nvGrpSpPr>
          <p:cNvPr id="280" name="グループ化 279">
            <a:extLst>
              <a:ext uri="{FF2B5EF4-FFF2-40B4-BE49-F238E27FC236}">
                <a16:creationId xmlns:a16="http://schemas.microsoft.com/office/drawing/2014/main" id="{CAC48C54-ACF3-4FB5-91A8-DD5B0EE0B15F}"/>
              </a:ext>
            </a:extLst>
          </p:cNvPr>
          <p:cNvGrpSpPr/>
          <p:nvPr/>
        </p:nvGrpSpPr>
        <p:grpSpPr>
          <a:xfrm>
            <a:off x="3523688" y="3273905"/>
            <a:ext cx="734400" cy="612539"/>
            <a:chOff x="3766830" y="2375928"/>
            <a:chExt cx="734400" cy="612539"/>
          </a:xfrm>
        </p:grpSpPr>
        <p:sp>
          <p:nvSpPr>
            <p:cNvPr id="281" name="テキスト ボックス 280">
              <a:extLst>
                <a:ext uri="{FF2B5EF4-FFF2-40B4-BE49-F238E27FC236}">
                  <a16:creationId xmlns:a16="http://schemas.microsoft.com/office/drawing/2014/main" id="{A43DBC4B-96CE-409B-9372-784647ADB5CC}"/>
                </a:ext>
              </a:extLst>
            </p:cNvPr>
            <p:cNvSpPr txBox="1"/>
            <p:nvPr/>
          </p:nvSpPr>
          <p:spPr>
            <a:xfrm>
              <a:off x="3766830" y="2375928"/>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04</a:t>
              </a:r>
              <a:endParaRPr lang="ja-JP" altLang="en-US" sz="800" dirty="0">
                <a:latin typeface="Meiryo UI" panose="020B0604030504040204" pitchFamily="50" charset="-128"/>
                <a:ea typeface="Meiryo UI" panose="020B0604030504040204" pitchFamily="50" charset="-128"/>
              </a:endParaRPr>
            </a:p>
          </p:txBody>
        </p:sp>
        <p:sp>
          <p:nvSpPr>
            <p:cNvPr id="282" name="正方形/長方形 281">
              <a:extLst>
                <a:ext uri="{FF2B5EF4-FFF2-40B4-BE49-F238E27FC236}">
                  <a16:creationId xmlns:a16="http://schemas.microsoft.com/office/drawing/2014/main" id="{4D3F2E9C-F3EA-4106-9BB4-C43936339502}"/>
                </a:ext>
              </a:extLst>
            </p:cNvPr>
            <p:cNvSpPr/>
            <p:nvPr/>
          </p:nvSpPr>
          <p:spPr>
            <a:xfrm>
              <a:off x="3766830" y="2755793"/>
              <a:ext cx="328175" cy="232674"/>
            </a:xfrm>
            <a:prstGeom prst="rect">
              <a:avLst/>
            </a:prstGeom>
            <a:noFill/>
            <a:ln w="19050" cap="flat" cmpd="sng" algn="ctr">
              <a:noFill/>
              <a:prstDash val="solid"/>
              <a:miter lim="800000"/>
            </a:ln>
            <a:effectLst/>
          </p:spPr>
          <p:txBody>
            <a:bodyPr wrap="none" lIns="0" tIns="36000" rIns="0" bIns="36000" rtlCol="0" anchor="ctr"/>
            <a:lstStyle/>
            <a:p>
              <a:pPr algn="ctr"/>
              <a:endParaRPr kumimoji="0" lang="en-US" sz="800" kern="0" dirty="0">
                <a:latin typeface="Meiryo UI"/>
                <a:ea typeface="Meiryo UI"/>
                <a:cs typeface="Arial" pitchFamily="34" charset="0"/>
              </a:endParaRPr>
            </a:p>
          </p:txBody>
        </p:sp>
        <p:sp>
          <p:nvSpPr>
            <p:cNvPr id="283" name="正方形/長方形 282">
              <a:extLst>
                <a:ext uri="{FF2B5EF4-FFF2-40B4-BE49-F238E27FC236}">
                  <a16:creationId xmlns:a16="http://schemas.microsoft.com/office/drawing/2014/main" id="{28590C43-EEA0-463E-B78D-06E7EBB85775}"/>
                </a:ext>
              </a:extLst>
            </p:cNvPr>
            <p:cNvSpPr/>
            <p:nvPr/>
          </p:nvSpPr>
          <p:spPr>
            <a:xfrm>
              <a:off x="3766830" y="2540413"/>
              <a:ext cx="328175" cy="232674"/>
            </a:xfrm>
            <a:prstGeom prst="rect">
              <a:avLst/>
            </a:prstGeom>
            <a:noFill/>
            <a:ln w="19050" cap="flat" cmpd="sng" algn="ctr">
              <a:noFill/>
              <a:prstDash val="solid"/>
              <a:miter lim="800000"/>
            </a:ln>
            <a:effectLst/>
          </p:spPr>
          <p:txBody>
            <a:bodyPr wrap="none" lIns="0" tIns="36000" rIns="0" bIns="36000" rtlCol="0" anchor="ctr"/>
            <a:lstStyle/>
            <a:p>
              <a:pPr algn="ctr"/>
              <a:endParaRPr kumimoji="0" lang="en-US" sz="800" kern="0" dirty="0">
                <a:latin typeface="Meiryo UI"/>
                <a:ea typeface="Meiryo UI"/>
                <a:cs typeface="Arial" pitchFamily="34" charset="0"/>
              </a:endParaRPr>
            </a:p>
          </p:txBody>
        </p:sp>
        <p:sp>
          <p:nvSpPr>
            <p:cNvPr id="284" name="正方形/長方形 283">
              <a:extLst>
                <a:ext uri="{FF2B5EF4-FFF2-40B4-BE49-F238E27FC236}">
                  <a16:creationId xmlns:a16="http://schemas.microsoft.com/office/drawing/2014/main" id="{B3C95D44-AE64-46EC-9042-8BBF7CF3B6B4}"/>
                </a:ext>
              </a:extLst>
            </p:cNvPr>
            <p:cNvSpPr/>
            <p:nvPr/>
          </p:nvSpPr>
          <p:spPr>
            <a:xfrm>
              <a:off x="3766830" y="2542067"/>
              <a:ext cx="734400" cy="446400"/>
            </a:xfrm>
            <a:prstGeom prst="rect">
              <a:avLst/>
            </a:prstGeom>
            <a:no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積立金取戻し</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申請件数確認</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grpSp>
      <p:cxnSp>
        <p:nvCxnSpPr>
          <p:cNvPr id="285" name="直線矢印コネクタ 284">
            <a:extLst>
              <a:ext uri="{FF2B5EF4-FFF2-40B4-BE49-F238E27FC236}">
                <a16:creationId xmlns:a16="http://schemas.microsoft.com/office/drawing/2014/main" id="{8430EFF8-239D-423D-989E-EEFE1221C145}"/>
              </a:ext>
            </a:extLst>
          </p:cNvPr>
          <p:cNvCxnSpPr>
            <a:cxnSpLocks/>
            <a:stCxn id="279" idx="2"/>
            <a:endCxn id="288" idx="0"/>
          </p:cNvCxnSpPr>
          <p:nvPr/>
        </p:nvCxnSpPr>
        <p:spPr>
          <a:xfrm>
            <a:off x="3890509" y="5842333"/>
            <a:ext cx="10945" cy="296496"/>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286" name="グループ化 285">
            <a:extLst>
              <a:ext uri="{FF2B5EF4-FFF2-40B4-BE49-F238E27FC236}">
                <a16:creationId xmlns:a16="http://schemas.microsoft.com/office/drawing/2014/main" id="{11B956E8-567B-4300-8ED7-32F63766AC20}"/>
              </a:ext>
            </a:extLst>
          </p:cNvPr>
          <p:cNvGrpSpPr/>
          <p:nvPr/>
        </p:nvGrpSpPr>
        <p:grpSpPr>
          <a:xfrm>
            <a:off x="3774319" y="6135026"/>
            <a:ext cx="254269" cy="450827"/>
            <a:chOff x="2515451" y="5897715"/>
            <a:chExt cx="254269" cy="450827"/>
          </a:xfrm>
        </p:grpSpPr>
        <p:sp>
          <p:nvSpPr>
            <p:cNvPr id="287" name="Freeform 266">
              <a:extLst>
                <a:ext uri="{FF2B5EF4-FFF2-40B4-BE49-F238E27FC236}">
                  <a16:creationId xmlns:a16="http://schemas.microsoft.com/office/drawing/2014/main" id="{E9ADF3E5-C1AB-4CAD-A91A-7655F12003BD}"/>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288" name="正方形/長方形 36">
              <a:extLst>
                <a:ext uri="{FF2B5EF4-FFF2-40B4-BE49-F238E27FC236}">
                  <a16:creationId xmlns:a16="http://schemas.microsoft.com/office/drawing/2014/main" id="{FD402862-7AEC-4CEA-9833-50A60D27631D}"/>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289" name="正方形/長方形 288">
            <a:extLst>
              <a:ext uri="{FF2B5EF4-FFF2-40B4-BE49-F238E27FC236}">
                <a16:creationId xmlns:a16="http://schemas.microsoft.com/office/drawing/2014/main" id="{C3FFD137-9A2B-4ED8-AC2A-E576DB6DF60E}"/>
              </a:ext>
            </a:extLst>
          </p:cNvPr>
          <p:cNvSpPr/>
          <p:nvPr/>
        </p:nvSpPr>
        <p:spPr>
          <a:xfrm>
            <a:off x="3829300" y="6503744"/>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290" name="直線矢印コネクタ 289">
            <a:extLst>
              <a:ext uri="{FF2B5EF4-FFF2-40B4-BE49-F238E27FC236}">
                <a16:creationId xmlns:a16="http://schemas.microsoft.com/office/drawing/2014/main" id="{A88D4295-C1C6-4014-9CFB-13E3B70EE4EF}"/>
              </a:ext>
            </a:extLst>
          </p:cNvPr>
          <p:cNvCxnSpPr>
            <a:cxnSpLocks/>
            <a:stCxn id="279" idx="0"/>
            <a:endCxn id="284" idx="2"/>
          </p:cNvCxnSpPr>
          <p:nvPr/>
        </p:nvCxnSpPr>
        <p:spPr>
          <a:xfrm flipV="1">
            <a:off x="3890509" y="3886444"/>
            <a:ext cx="379" cy="1509489"/>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291" name="直線矢印コネクタ 290">
            <a:extLst>
              <a:ext uri="{FF2B5EF4-FFF2-40B4-BE49-F238E27FC236}">
                <a16:creationId xmlns:a16="http://schemas.microsoft.com/office/drawing/2014/main" id="{E7EFE583-7998-47AE-9F6B-83C480F6D37D}"/>
              </a:ext>
            </a:extLst>
          </p:cNvPr>
          <p:cNvCxnSpPr>
            <a:cxnSpLocks/>
            <a:stCxn id="284" idx="3"/>
            <a:endCxn id="199" idx="1"/>
          </p:cNvCxnSpPr>
          <p:nvPr/>
        </p:nvCxnSpPr>
        <p:spPr>
          <a:xfrm>
            <a:off x="4258088" y="3663244"/>
            <a:ext cx="124663" cy="0"/>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292" name="グループ化 291">
            <a:extLst>
              <a:ext uri="{FF2B5EF4-FFF2-40B4-BE49-F238E27FC236}">
                <a16:creationId xmlns:a16="http://schemas.microsoft.com/office/drawing/2014/main" id="{900A8C34-D95D-4DC7-B9A0-5EB1341D2B7F}"/>
              </a:ext>
            </a:extLst>
          </p:cNvPr>
          <p:cNvGrpSpPr/>
          <p:nvPr/>
        </p:nvGrpSpPr>
        <p:grpSpPr>
          <a:xfrm>
            <a:off x="3365583" y="2213085"/>
            <a:ext cx="38502" cy="4590931"/>
            <a:chOff x="3412718" y="2213085"/>
            <a:chExt cx="38502" cy="4590931"/>
          </a:xfrm>
        </p:grpSpPr>
        <p:cxnSp>
          <p:nvCxnSpPr>
            <p:cNvPr id="293" name="直線コネクタ 292">
              <a:extLst>
                <a:ext uri="{FF2B5EF4-FFF2-40B4-BE49-F238E27FC236}">
                  <a16:creationId xmlns:a16="http://schemas.microsoft.com/office/drawing/2014/main" id="{771B7CD7-002E-443B-945C-851BAB3BCC09}"/>
                </a:ext>
              </a:extLst>
            </p:cNvPr>
            <p:cNvCxnSpPr/>
            <p:nvPr/>
          </p:nvCxnSpPr>
          <p:spPr>
            <a:xfrm>
              <a:off x="3412718" y="2214208"/>
              <a:ext cx="0" cy="4589808"/>
            </a:xfrm>
            <a:prstGeom prst="line">
              <a:avLst/>
            </a:prstGeom>
            <a:ln>
              <a:solidFill>
                <a:schemeClr val="bg1">
                  <a:lumMod val="6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294" name="直線コネクタ 293">
              <a:extLst>
                <a:ext uri="{FF2B5EF4-FFF2-40B4-BE49-F238E27FC236}">
                  <a16:creationId xmlns:a16="http://schemas.microsoft.com/office/drawing/2014/main" id="{CA04DAA8-8EC5-4E46-85AC-22A8B6D28B2D}"/>
                </a:ext>
              </a:extLst>
            </p:cNvPr>
            <p:cNvCxnSpPr/>
            <p:nvPr/>
          </p:nvCxnSpPr>
          <p:spPr>
            <a:xfrm>
              <a:off x="3451220" y="2213085"/>
              <a:ext cx="0" cy="4589808"/>
            </a:xfrm>
            <a:prstGeom prst="line">
              <a:avLst/>
            </a:prstGeom>
            <a:ln>
              <a:solidFill>
                <a:schemeClr val="bg1">
                  <a:lumMod val="65000"/>
                </a:schemeClr>
              </a:solidFill>
              <a:prstDash val="dashDot"/>
            </a:ln>
          </p:spPr>
          <p:style>
            <a:lnRef idx="1">
              <a:schemeClr val="accent1"/>
            </a:lnRef>
            <a:fillRef idx="0">
              <a:schemeClr val="accent1"/>
            </a:fillRef>
            <a:effectRef idx="0">
              <a:schemeClr val="accent1"/>
            </a:effectRef>
            <a:fontRef idx="minor">
              <a:schemeClr val="tx1"/>
            </a:fontRef>
          </p:style>
        </p:cxnSp>
      </p:grpSp>
      <p:sp>
        <p:nvSpPr>
          <p:cNvPr id="295" name="吹き出し: 四角形 294">
            <a:extLst>
              <a:ext uri="{FF2B5EF4-FFF2-40B4-BE49-F238E27FC236}">
                <a16:creationId xmlns:a16="http://schemas.microsoft.com/office/drawing/2014/main" id="{C45AB5B4-498E-4D20-94B1-3FEACC6E046E}"/>
              </a:ext>
            </a:extLst>
          </p:cNvPr>
          <p:cNvSpPr/>
          <p:nvPr/>
        </p:nvSpPr>
        <p:spPr>
          <a:xfrm>
            <a:off x="2162511" y="3364595"/>
            <a:ext cx="1181175" cy="361412"/>
          </a:xfrm>
          <a:prstGeom prst="wedgeRectCallout">
            <a:avLst>
              <a:gd name="adj1" fmla="val 63194"/>
              <a:gd name="adj2" fmla="val 44258"/>
            </a:avLst>
          </a:prstGeom>
          <a:solidFill>
            <a:schemeClr val="bg1"/>
          </a:solidFill>
          <a:ln w="9525" cap="flat" cmpd="sng" algn="ctr">
            <a:solidFill>
              <a:sysClr val="window" lastClr="FFFFFF">
                <a:lumMod val="65000"/>
              </a:sysClr>
            </a:solidFill>
            <a:prstDash val="solid"/>
            <a:miter lim="800000"/>
          </a:ln>
          <a:effectLst/>
        </p:spPr>
        <p:txBody>
          <a:bodyPr wrap="none" lIns="0" tIns="36000" rIns="0" bIns="36000" rtlCol="0" anchor="ctr"/>
          <a:lstStyle/>
          <a:p>
            <a:pPr algn="ctr"/>
            <a:r>
              <a:rPr kumimoji="0" lang="ja-JP" altLang="en-US" sz="800" kern="0" dirty="0">
                <a:solidFill>
                  <a:prstClr val="black"/>
                </a:solidFill>
                <a:latin typeface="Meiryo UI"/>
                <a:ea typeface="Meiryo UI"/>
                <a:cs typeface="Arial" pitchFamily="34" charset="0"/>
              </a:rPr>
              <a:t>取戻し申請後</a:t>
            </a:r>
          </a:p>
          <a:p>
            <a:pPr algn="ctr"/>
            <a:r>
              <a:rPr kumimoji="0" lang="ja-JP" altLang="en-US" sz="800" kern="0" dirty="0">
                <a:solidFill>
                  <a:prstClr val="black"/>
                </a:solidFill>
                <a:latin typeface="Meiryo UI"/>
                <a:ea typeface="Meiryo UI"/>
                <a:cs typeface="Arial" pitchFamily="34" charset="0"/>
              </a:rPr>
              <a:t>翌営業日に自動通知受領</a:t>
            </a:r>
          </a:p>
        </p:txBody>
      </p:sp>
      <p:cxnSp>
        <p:nvCxnSpPr>
          <p:cNvPr id="300" name="直線矢印コネクタ 121">
            <a:extLst>
              <a:ext uri="{FF2B5EF4-FFF2-40B4-BE49-F238E27FC236}">
                <a16:creationId xmlns:a16="http://schemas.microsoft.com/office/drawing/2014/main" id="{F36D41DF-3FE9-4819-A6D5-6108BC03169C}"/>
              </a:ext>
            </a:extLst>
          </p:cNvPr>
          <p:cNvCxnSpPr>
            <a:cxnSpLocks/>
            <a:stCxn id="222" idx="0"/>
            <a:endCxn id="199" idx="0"/>
          </p:cNvCxnSpPr>
          <p:nvPr/>
        </p:nvCxnSpPr>
        <p:spPr>
          <a:xfrm rot="16200000" flipH="1" flipV="1">
            <a:off x="5074523" y="2220844"/>
            <a:ext cx="894627" cy="1543772"/>
          </a:xfrm>
          <a:prstGeom prst="bentConnector3">
            <a:avLst>
              <a:gd name="adj1" fmla="val -25553"/>
            </a:avLst>
          </a:prstGeom>
          <a:noFill/>
          <a:ln w="6350" cap="flat" cmpd="sng" algn="ctr">
            <a:solidFill>
              <a:sysClr val="window" lastClr="FFFFFF">
                <a:lumMod val="65000"/>
              </a:sysClr>
            </a:solidFill>
            <a:prstDash val="solid"/>
            <a:miter lim="800000"/>
            <a:tailEnd type="triangle"/>
          </a:ln>
          <a:effectLst/>
        </p:spPr>
      </p:cxnSp>
      <p:cxnSp>
        <p:nvCxnSpPr>
          <p:cNvPr id="301" name="直線矢印コネクタ 300">
            <a:extLst>
              <a:ext uri="{FF2B5EF4-FFF2-40B4-BE49-F238E27FC236}">
                <a16:creationId xmlns:a16="http://schemas.microsoft.com/office/drawing/2014/main" id="{CC9AE07A-A896-47FE-B15E-F9F513B70DE9}"/>
              </a:ext>
            </a:extLst>
          </p:cNvPr>
          <p:cNvCxnSpPr>
            <a:cxnSpLocks/>
            <a:stCxn id="226" idx="0"/>
            <a:endCxn id="243" idx="2"/>
          </p:cNvCxnSpPr>
          <p:nvPr/>
        </p:nvCxnSpPr>
        <p:spPr>
          <a:xfrm flipV="1">
            <a:off x="6443356" y="4931823"/>
            <a:ext cx="0" cy="464110"/>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225" name="グループ化 224">
            <a:extLst>
              <a:ext uri="{FF2B5EF4-FFF2-40B4-BE49-F238E27FC236}">
                <a16:creationId xmlns:a16="http://schemas.microsoft.com/office/drawing/2014/main" id="{CC1D0C90-5C77-44A7-9F5D-896ADC19CE40}"/>
              </a:ext>
            </a:extLst>
          </p:cNvPr>
          <p:cNvGrpSpPr/>
          <p:nvPr/>
        </p:nvGrpSpPr>
        <p:grpSpPr>
          <a:xfrm>
            <a:off x="6076156" y="5230106"/>
            <a:ext cx="734400" cy="612227"/>
            <a:chOff x="2023734" y="4388600"/>
            <a:chExt cx="734400" cy="612227"/>
          </a:xfrm>
        </p:grpSpPr>
        <p:sp>
          <p:nvSpPr>
            <p:cNvPr id="227" name="テキスト ボックス 226">
              <a:extLst>
                <a:ext uri="{FF2B5EF4-FFF2-40B4-BE49-F238E27FC236}">
                  <a16:creationId xmlns:a16="http://schemas.microsoft.com/office/drawing/2014/main" id="{F171D984-ADD2-4FCF-A61B-1D42498EA71D}"/>
                </a:ext>
              </a:extLst>
            </p:cNvPr>
            <p:cNvSpPr txBox="1"/>
            <p:nvPr/>
          </p:nvSpPr>
          <p:spPr>
            <a:xfrm>
              <a:off x="2023734" y="4388600"/>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08</a:t>
              </a:r>
              <a:endParaRPr lang="ja-JP" altLang="en-US" sz="800" dirty="0">
                <a:latin typeface="Meiryo UI" panose="020B0604030504040204" pitchFamily="50" charset="-128"/>
                <a:ea typeface="Meiryo UI" panose="020B0604030504040204" pitchFamily="50" charset="-128"/>
              </a:endParaRPr>
            </a:p>
          </p:txBody>
        </p:sp>
        <p:sp>
          <p:nvSpPr>
            <p:cNvPr id="226" name="正方形/長方形 225">
              <a:extLst>
                <a:ext uri="{FF2B5EF4-FFF2-40B4-BE49-F238E27FC236}">
                  <a16:creationId xmlns:a16="http://schemas.microsoft.com/office/drawing/2014/main" id="{D154F084-6068-4838-8D01-8ECA07A03364}"/>
                </a:ext>
              </a:extLst>
            </p:cNvPr>
            <p:cNvSpPr/>
            <p:nvPr/>
          </p:nvSpPr>
          <p:spPr>
            <a:xfrm>
              <a:off x="2023734" y="4554427"/>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積立金取戻し</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審査不合格通知</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grpSp>
      <p:sp>
        <p:nvSpPr>
          <p:cNvPr id="134" name="正方形/長方形 133">
            <a:extLst>
              <a:ext uri="{FF2B5EF4-FFF2-40B4-BE49-F238E27FC236}">
                <a16:creationId xmlns:a16="http://schemas.microsoft.com/office/drawing/2014/main" id="{0AAB13D3-F03C-481A-B5F7-95CE9DD2B850}"/>
              </a:ext>
            </a:extLst>
          </p:cNvPr>
          <p:cNvSpPr/>
          <p:nvPr/>
        </p:nvSpPr>
        <p:spPr>
          <a:xfrm>
            <a:off x="7800204" y="2281436"/>
            <a:ext cx="1753060" cy="1477328"/>
          </a:xfrm>
          <a:prstGeom prst="rect">
            <a:avLst/>
          </a:prstGeom>
          <a:solidFill>
            <a:schemeClr val="bg1"/>
          </a:solidFill>
          <a:ln>
            <a:solidFill>
              <a:schemeClr val="dk1"/>
            </a:solidFill>
          </a:ln>
        </p:spPr>
        <p:txBody>
          <a:bodyPr wrap="square">
            <a:spAutoFit/>
          </a:bodyPr>
          <a:lstStyle/>
          <a:p>
            <a:r>
              <a:rPr lang="ja-JP" altLang="en-US" sz="900" dirty="0">
                <a:latin typeface="Meiryo UI" panose="020B0604030504040204" pitchFamily="50" charset="-128"/>
                <a:ea typeface="Meiryo UI" panose="020B0604030504040204" pitchFamily="50" charset="-128"/>
              </a:rPr>
              <a:t>当フローは解体工事前に積立金の取戻し申請・審査・返金を行い、工事完了後にその証拠書類を提出するという流れを想定したものである。</a:t>
            </a:r>
            <a:endParaRPr lang="en-US" altLang="ja-JP" sz="900" dirty="0">
              <a:latin typeface="Meiryo UI" panose="020B0604030504040204" pitchFamily="50" charset="-128"/>
              <a:ea typeface="Meiryo UI" panose="020B0604030504040204" pitchFamily="50" charset="-128"/>
            </a:endParaRPr>
          </a:p>
          <a:p>
            <a:r>
              <a:rPr lang="ja-JP" altLang="en-US" sz="900" dirty="0">
                <a:latin typeface="Meiryo UI" panose="020B0604030504040204" pitchFamily="50" charset="-128"/>
                <a:ea typeface="Meiryo UI" panose="020B0604030504040204" pitchFamily="50" charset="-128"/>
              </a:rPr>
              <a:t>解体工事完了後に証拠書類含めて積立金の取戻し申請を行うことも可能で、その場合は申請・審査は</a:t>
            </a:r>
            <a:r>
              <a:rPr lang="en-US" altLang="ja-JP" sz="900" dirty="0">
                <a:latin typeface="Meiryo UI" panose="020B0604030504040204" pitchFamily="50" charset="-128"/>
                <a:ea typeface="Meiryo UI" panose="020B0604030504040204" pitchFamily="50" charset="-128"/>
              </a:rPr>
              <a:t>1</a:t>
            </a:r>
            <a:r>
              <a:rPr lang="ja-JP" altLang="en-US" sz="900" dirty="0">
                <a:latin typeface="Meiryo UI" panose="020B0604030504040204" pitchFamily="50" charset="-128"/>
                <a:ea typeface="Meiryo UI" panose="020B0604030504040204" pitchFamily="50" charset="-128"/>
              </a:rPr>
              <a:t>回のみとなる。</a:t>
            </a:r>
            <a:r>
              <a:rPr lang="en-US" altLang="ja-JP" sz="900" dirty="0">
                <a:latin typeface="Meiryo UI" panose="020B0604030504040204" pitchFamily="50" charset="-128"/>
                <a:ea typeface="Meiryo UI" panose="020B0604030504040204" pitchFamily="50" charset="-128"/>
              </a:rPr>
              <a:t>(</a:t>
            </a:r>
            <a:r>
              <a:rPr lang="ja-JP" altLang="en-US" sz="900" dirty="0">
                <a:latin typeface="Meiryo UI" panose="020B0604030504040204" pitchFamily="50" charset="-128"/>
                <a:ea typeface="Meiryo UI" panose="020B0604030504040204" pitchFamily="50" charset="-128"/>
              </a:rPr>
              <a:t>当仕様書からはフローを割愛</a:t>
            </a:r>
            <a:r>
              <a:rPr lang="en-US" altLang="ja-JP" sz="900" dirty="0">
                <a:latin typeface="Meiryo UI" panose="020B0604030504040204" pitchFamily="50" charset="-128"/>
                <a:ea typeface="Meiryo UI" panose="020B0604030504040204" pitchFamily="50" charset="-128"/>
              </a:rPr>
              <a:t>)</a:t>
            </a:r>
            <a:endParaRPr lang="ja-JP" altLang="en-US" sz="900" dirty="0">
              <a:latin typeface="Meiryo UI" panose="020B0604030504040204" pitchFamily="50" charset="-128"/>
              <a:ea typeface="Meiryo UI" panose="020B0604030504040204" pitchFamily="50" charset="-128"/>
            </a:endParaRPr>
          </a:p>
        </p:txBody>
      </p:sp>
      <p:sp>
        <p:nvSpPr>
          <p:cNvPr id="115" name="ひし形 110">
            <a:extLst>
              <a:ext uri="{FF2B5EF4-FFF2-40B4-BE49-F238E27FC236}">
                <a16:creationId xmlns:a16="http://schemas.microsoft.com/office/drawing/2014/main" id="{0ED575EE-1249-41C1-94AD-5D6ADA27F75B}"/>
              </a:ext>
            </a:extLst>
          </p:cNvPr>
          <p:cNvSpPr>
            <a:spLocks/>
          </p:cNvSpPr>
          <p:nvPr/>
        </p:nvSpPr>
        <p:spPr>
          <a:xfrm>
            <a:off x="6908177" y="3885267"/>
            <a:ext cx="473336" cy="332308"/>
          </a:xfrm>
          <a:prstGeom prst="diamond">
            <a:avLst/>
          </a:prstGeom>
          <a:noFill/>
          <a:ln w="12700" cap="flat" cmpd="sng" algn="ctr">
            <a:solidFill>
              <a:sysClr val="window" lastClr="FFFFFF">
                <a:lumMod val="50000"/>
              </a:sysClr>
            </a:solidFill>
            <a:prstDash val="solid"/>
            <a:miter lim="800000"/>
          </a:ln>
          <a:effectLst/>
        </p:spPr>
        <p:txBody>
          <a:bodyPr wrap="none" lIns="0" tIns="0" rIns="0" bIns="0" rtlCol="0" anchor="ctr"/>
          <a:lstStyle/>
          <a:p>
            <a:pPr algn="ctr">
              <a:defRPr/>
            </a:pPr>
            <a:r>
              <a:rPr kumimoji="0" lang="ja-JP" altLang="en-US" sz="800" kern="0" dirty="0">
                <a:latin typeface="Meiryo UI" panose="020B0604030504040204" pitchFamily="50" charset="-128"/>
                <a:ea typeface="Meiryo UI" panose="020B0604030504040204" pitchFamily="50" charset="-128"/>
              </a:rPr>
              <a:t>審査</a:t>
            </a:r>
            <a:endParaRPr kumimoji="0" lang="en-US" altLang="ja-JP" sz="800" kern="0" dirty="0">
              <a:latin typeface="Meiryo UI" panose="020B0604030504040204" pitchFamily="50" charset="-128"/>
              <a:ea typeface="Meiryo UI" panose="020B0604030504040204" pitchFamily="50" charset="-128"/>
            </a:endParaRPr>
          </a:p>
          <a:p>
            <a:pPr algn="ctr">
              <a:defRPr/>
            </a:pPr>
            <a:r>
              <a:rPr kumimoji="0" lang="ja-JP" altLang="en-US" sz="800" kern="0" dirty="0">
                <a:latin typeface="Meiryo UI" panose="020B0604030504040204" pitchFamily="50" charset="-128"/>
                <a:ea typeface="Meiryo UI" panose="020B0604030504040204" pitchFamily="50" charset="-128"/>
              </a:rPr>
              <a:t>結果</a:t>
            </a:r>
            <a:endParaRPr kumimoji="0" lang="en-US" altLang="ja-JP" sz="800" kern="0" dirty="0">
              <a:latin typeface="Meiryo UI" panose="020B0604030504040204" pitchFamily="50" charset="-128"/>
              <a:ea typeface="Meiryo UI" panose="020B0604030504040204" pitchFamily="50" charset="-128"/>
            </a:endParaRPr>
          </a:p>
        </p:txBody>
      </p:sp>
      <p:cxnSp>
        <p:nvCxnSpPr>
          <p:cNvPr id="119" name="直線矢印コネクタ 121">
            <a:extLst>
              <a:ext uri="{FF2B5EF4-FFF2-40B4-BE49-F238E27FC236}">
                <a16:creationId xmlns:a16="http://schemas.microsoft.com/office/drawing/2014/main" id="{5F8F60AA-5544-48F8-8A89-EB9F15904B24}"/>
              </a:ext>
            </a:extLst>
          </p:cNvPr>
          <p:cNvCxnSpPr>
            <a:cxnSpLocks/>
            <a:stCxn id="115" idx="2"/>
            <a:endCxn id="226" idx="3"/>
          </p:cNvCxnSpPr>
          <p:nvPr/>
        </p:nvCxnSpPr>
        <p:spPr>
          <a:xfrm rot="5400000">
            <a:off x="6276922" y="4751210"/>
            <a:ext cx="1401558" cy="334289"/>
          </a:xfrm>
          <a:prstGeom prst="bentConnector2">
            <a:avLst/>
          </a:prstGeom>
          <a:noFill/>
          <a:ln w="6350" cap="flat" cmpd="sng" algn="ctr">
            <a:solidFill>
              <a:sysClr val="window" lastClr="FFFFFF">
                <a:lumMod val="65000"/>
              </a:sysClr>
            </a:solidFill>
            <a:prstDash val="solid"/>
            <a:miter lim="800000"/>
            <a:tailEnd type="triangle"/>
          </a:ln>
          <a:effectLst/>
        </p:spPr>
      </p:cxnSp>
      <p:cxnSp>
        <p:nvCxnSpPr>
          <p:cNvPr id="124" name="直線矢印コネクタ 121">
            <a:extLst>
              <a:ext uri="{FF2B5EF4-FFF2-40B4-BE49-F238E27FC236}">
                <a16:creationId xmlns:a16="http://schemas.microsoft.com/office/drawing/2014/main" id="{C8CD9F8F-3C1A-486D-A7A1-E69B616BCB33}"/>
              </a:ext>
            </a:extLst>
          </p:cNvPr>
          <p:cNvCxnSpPr>
            <a:cxnSpLocks/>
            <a:stCxn id="115" idx="3"/>
            <a:endCxn id="262" idx="1"/>
          </p:cNvCxnSpPr>
          <p:nvPr/>
        </p:nvCxnSpPr>
        <p:spPr>
          <a:xfrm>
            <a:off x="7381513" y="4051421"/>
            <a:ext cx="228501" cy="1577549"/>
          </a:xfrm>
          <a:prstGeom prst="bentConnector3">
            <a:avLst>
              <a:gd name="adj1" fmla="val 50000"/>
            </a:avLst>
          </a:prstGeom>
          <a:noFill/>
          <a:ln w="6350" cap="flat" cmpd="sng" algn="ctr">
            <a:solidFill>
              <a:sysClr val="window" lastClr="FFFFFF">
                <a:lumMod val="65000"/>
              </a:sysClr>
            </a:solidFill>
            <a:prstDash val="solid"/>
            <a:miter lim="800000"/>
            <a:tailEnd type="triangle"/>
          </a:ln>
          <a:effectLst/>
        </p:spPr>
      </p:cxnSp>
      <p:sp>
        <p:nvSpPr>
          <p:cNvPr id="129" name="正方形/長方形 128">
            <a:extLst>
              <a:ext uri="{FF2B5EF4-FFF2-40B4-BE49-F238E27FC236}">
                <a16:creationId xmlns:a16="http://schemas.microsoft.com/office/drawing/2014/main" id="{95A3A0D8-5994-4E4D-91C2-5C9DD42B4826}"/>
              </a:ext>
            </a:extLst>
          </p:cNvPr>
          <p:cNvSpPr/>
          <p:nvPr/>
        </p:nvSpPr>
        <p:spPr>
          <a:xfrm>
            <a:off x="6608845" y="4182383"/>
            <a:ext cx="591279"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不合格</a:t>
            </a:r>
          </a:p>
        </p:txBody>
      </p:sp>
      <p:sp>
        <p:nvSpPr>
          <p:cNvPr id="130" name="正方形/長方形 129">
            <a:extLst>
              <a:ext uri="{FF2B5EF4-FFF2-40B4-BE49-F238E27FC236}">
                <a16:creationId xmlns:a16="http://schemas.microsoft.com/office/drawing/2014/main" id="{A58BFC0F-CF4C-41C8-B034-B6F6FD6510F0}"/>
              </a:ext>
            </a:extLst>
          </p:cNvPr>
          <p:cNvSpPr/>
          <p:nvPr/>
        </p:nvSpPr>
        <p:spPr>
          <a:xfrm>
            <a:off x="7356343" y="3972004"/>
            <a:ext cx="591279"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合格</a:t>
            </a:r>
          </a:p>
        </p:txBody>
      </p:sp>
      <p:cxnSp>
        <p:nvCxnSpPr>
          <p:cNvPr id="126" name="直線矢印コネクタ 125">
            <a:extLst>
              <a:ext uri="{FF2B5EF4-FFF2-40B4-BE49-F238E27FC236}">
                <a16:creationId xmlns:a16="http://schemas.microsoft.com/office/drawing/2014/main" id="{03771317-D36D-4915-9258-02DA114D16F9}"/>
              </a:ext>
            </a:extLst>
          </p:cNvPr>
          <p:cNvCxnSpPr>
            <a:cxnSpLocks/>
            <a:stCxn id="121" idx="2"/>
            <a:endCxn id="115" idx="0"/>
          </p:cNvCxnSpPr>
          <p:nvPr/>
        </p:nvCxnSpPr>
        <p:spPr>
          <a:xfrm>
            <a:off x="7142027" y="3744690"/>
            <a:ext cx="2818" cy="140577"/>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118" name="グループ化 117">
            <a:extLst>
              <a:ext uri="{FF2B5EF4-FFF2-40B4-BE49-F238E27FC236}">
                <a16:creationId xmlns:a16="http://schemas.microsoft.com/office/drawing/2014/main" id="{B9C5E377-C37B-4B80-80E7-6AED2D9149A3}"/>
              </a:ext>
            </a:extLst>
          </p:cNvPr>
          <p:cNvGrpSpPr/>
          <p:nvPr/>
        </p:nvGrpSpPr>
        <p:grpSpPr>
          <a:xfrm>
            <a:off x="6774827" y="3121884"/>
            <a:ext cx="734400" cy="622806"/>
            <a:chOff x="2016280" y="4559401"/>
            <a:chExt cx="734400" cy="622806"/>
          </a:xfrm>
        </p:grpSpPr>
        <p:sp>
          <p:nvSpPr>
            <p:cNvPr id="120" name="テキスト ボックス 119">
              <a:extLst>
                <a:ext uri="{FF2B5EF4-FFF2-40B4-BE49-F238E27FC236}">
                  <a16:creationId xmlns:a16="http://schemas.microsoft.com/office/drawing/2014/main" id="{E49E28C5-F72C-4353-8FA8-0B9BB795E005}"/>
                </a:ext>
              </a:extLst>
            </p:cNvPr>
            <p:cNvSpPr txBox="1"/>
            <p:nvPr/>
          </p:nvSpPr>
          <p:spPr>
            <a:xfrm>
              <a:off x="2019003" y="455940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07</a:t>
              </a:r>
              <a:endParaRPr lang="ja-JP" altLang="en-US" sz="800" dirty="0">
                <a:latin typeface="Meiryo UI" panose="020B0604030504040204" pitchFamily="50" charset="-128"/>
                <a:ea typeface="Meiryo UI" panose="020B0604030504040204" pitchFamily="50" charset="-128"/>
              </a:endParaRPr>
            </a:p>
          </p:txBody>
        </p:sp>
        <p:sp>
          <p:nvSpPr>
            <p:cNvPr id="121" name="正方形/長方形 120">
              <a:extLst>
                <a:ext uri="{FF2B5EF4-FFF2-40B4-BE49-F238E27FC236}">
                  <a16:creationId xmlns:a16="http://schemas.microsoft.com/office/drawing/2014/main" id="{1C2090DE-284C-40F3-8302-304DCD97307B}"/>
                </a:ext>
              </a:extLst>
            </p:cNvPr>
            <p:cNvSpPr/>
            <p:nvPr/>
          </p:nvSpPr>
          <p:spPr>
            <a:xfrm>
              <a:off x="2016280" y="4735807"/>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積立金取戻し</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審査結果通知指示</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grpSp>
      <p:cxnSp>
        <p:nvCxnSpPr>
          <p:cNvPr id="123" name="直線矢印コネクタ 121">
            <a:extLst>
              <a:ext uri="{FF2B5EF4-FFF2-40B4-BE49-F238E27FC236}">
                <a16:creationId xmlns:a16="http://schemas.microsoft.com/office/drawing/2014/main" id="{301254D2-FA20-4A04-AAAB-D0F83E1F2346}"/>
              </a:ext>
            </a:extLst>
          </p:cNvPr>
          <p:cNvCxnSpPr>
            <a:cxnSpLocks/>
            <a:stCxn id="222" idx="3"/>
            <a:endCxn id="121" idx="0"/>
          </p:cNvCxnSpPr>
          <p:nvPr/>
        </p:nvCxnSpPr>
        <p:spPr>
          <a:xfrm>
            <a:off x="6530391" y="2711571"/>
            <a:ext cx="611636" cy="586719"/>
          </a:xfrm>
          <a:prstGeom prst="bentConnector2">
            <a:avLst/>
          </a:prstGeom>
          <a:noFill/>
          <a:ln w="6350" cap="flat" cmpd="sng" algn="ctr">
            <a:solidFill>
              <a:sysClr val="window" lastClr="FFFFFF">
                <a:lumMod val="65000"/>
              </a:sysClr>
            </a:solidFill>
            <a:prstDash val="solid"/>
            <a:miter lim="800000"/>
            <a:tailEnd type="triangle"/>
          </a:ln>
          <a:effectLst/>
        </p:spPr>
      </p:cxnSp>
    </p:spTree>
    <p:extLst>
      <p:ext uri="{BB962C8B-B14F-4D97-AF65-F5344CB8AC3E}">
        <p14:creationId xmlns:p14="http://schemas.microsoft.com/office/powerpoint/2010/main" val="2320394786"/>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ja-JP" altLang="en-US" dirty="0">
                <a:latin typeface="Meiryo UI" panose="020B0604030504040204" pitchFamily="50" charset="-128"/>
                <a:ea typeface="Meiryo UI" panose="020B0604030504040204" pitchFamily="50" charset="-128"/>
              </a:rPr>
              <a:t>業務フロー</a:t>
            </a:r>
            <a:br>
              <a:rPr lang="en-US" altLang="ja-JP" dirty="0">
                <a:latin typeface="Meiryo UI" panose="020B0604030504040204" pitchFamily="50" charset="-128"/>
                <a:ea typeface="Meiryo UI" panose="020B0604030504040204" pitchFamily="50" charset="-128"/>
              </a:rPr>
            </a:br>
            <a:r>
              <a:rPr lang="ja-JP" altLang="en-US" dirty="0">
                <a:latin typeface="Meiryo UI" panose="020B0604030504040204" pitchFamily="50" charset="-128"/>
                <a:ea typeface="Meiryo UI" panose="020B0604030504040204" pitchFamily="50" charset="-128"/>
              </a:rPr>
              <a:t>廃棄等費用積立</a:t>
            </a:r>
            <a:r>
              <a:rPr lang="zh-TW" altLang="en-US"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廃棄等費用取戻し </a:t>
            </a:r>
            <a:r>
              <a:rPr lang="en-US" altLang="ja-JP" dirty="0">
                <a:latin typeface="Arial" panose="020B0604020202020204" pitchFamily="34" charset="0"/>
                <a:ea typeface="Meiryo UI" panose="020B0604030504040204" pitchFamily="50" charset="-128"/>
                <a:cs typeface="Arial" panose="020B0604020202020204" pitchFamily="34" charset="0"/>
              </a:rPr>
              <a:t>– </a:t>
            </a:r>
            <a:r>
              <a:rPr lang="ja-JP" altLang="en-US" dirty="0">
                <a:latin typeface="Arial" panose="020B0604020202020204" pitchFamily="34" charset="0"/>
                <a:ea typeface="Meiryo UI" panose="020B0604030504040204" pitchFamily="50" charset="-128"/>
                <a:cs typeface="Arial" panose="020B0604020202020204" pitchFamily="34" charset="0"/>
              </a:rPr>
              <a:t>工事完了登録</a:t>
            </a:r>
            <a:endParaRPr kumimoji="1" lang="ja-JP" altLang="en-US" dirty="0">
              <a:latin typeface="Meiryo UI" panose="020B0604030504040204" pitchFamily="50" charset="-128"/>
              <a:ea typeface="Meiryo UI" panose="020B0604030504040204" pitchFamily="50" charset="-128"/>
            </a:endParaRPr>
          </a:p>
        </p:txBody>
      </p:sp>
      <p:graphicFrame>
        <p:nvGraphicFramePr>
          <p:cNvPr id="48" name="表 2">
            <a:extLst>
              <a:ext uri="{FF2B5EF4-FFF2-40B4-BE49-F238E27FC236}">
                <a16:creationId xmlns:a16="http://schemas.microsoft.com/office/drawing/2014/main" id="{DE88665D-64AB-4581-8C0F-B2B0F583972F}"/>
              </a:ext>
            </a:extLst>
          </p:cNvPr>
          <p:cNvGraphicFramePr>
            <a:graphicFrameLocks noGrp="1"/>
          </p:cNvGraphicFramePr>
          <p:nvPr>
            <p:extLst>
              <p:ext uri="{D42A27DB-BD31-4B8C-83A1-F6EECF244321}">
                <p14:modId xmlns:p14="http://schemas.microsoft.com/office/powerpoint/2010/main" val="744411188"/>
              </p:ext>
            </p:extLst>
          </p:nvPr>
        </p:nvGraphicFramePr>
        <p:xfrm>
          <a:off x="141614" y="1118597"/>
          <a:ext cx="9511433" cy="5678427"/>
        </p:xfrm>
        <a:graphic>
          <a:graphicData uri="http://schemas.openxmlformats.org/drawingml/2006/table">
            <a:tbl>
              <a:tblPr firstRow="1" bandRow="1">
                <a:tableStyleId>{2D5ABB26-0587-4C30-8999-92F81FD0307C}</a:tableStyleId>
              </a:tblPr>
              <a:tblGrid>
                <a:gridCol w="367433">
                  <a:extLst>
                    <a:ext uri="{9D8B030D-6E8A-4147-A177-3AD203B41FA5}">
                      <a16:colId xmlns:a16="http://schemas.microsoft.com/office/drawing/2014/main" val="358073148"/>
                    </a:ext>
                  </a:extLst>
                </a:gridCol>
                <a:gridCol w="692468">
                  <a:extLst>
                    <a:ext uri="{9D8B030D-6E8A-4147-A177-3AD203B41FA5}">
                      <a16:colId xmlns:a16="http://schemas.microsoft.com/office/drawing/2014/main" val="3311309282"/>
                    </a:ext>
                  </a:extLst>
                </a:gridCol>
                <a:gridCol w="6754708">
                  <a:extLst>
                    <a:ext uri="{9D8B030D-6E8A-4147-A177-3AD203B41FA5}">
                      <a16:colId xmlns:a16="http://schemas.microsoft.com/office/drawing/2014/main" val="1235158156"/>
                    </a:ext>
                  </a:extLst>
                </a:gridCol>
                <a:gridCol w="952107">
                  <a:extLst>
                    <a:ext uri="{9D8B030D-6E8A-4147-A177-3AD203B41FA5}">
                      <a16:colId xmlns:a16="http://schemas.microsoft.com/office/drawing/2014/main" val="256449129"/>
                    </a:ext>
                  </a:extLst>
                </a:gridCol>
                <a:gridCol w="744717">
                  <a:extLst>
                    <a:ext uri="{9D8B030D-6E8A-4147-A177-3AD203B41FA5}">
                      <a16:colId xmlns:a16="http://schemas.microsoft.com/office/drawing/2014/main" val="869005639"/>
                    </a:ext>
                  </a:extLst>
                </a:gridCol>
              </a:tblGrid>
              <a:tr h="0">
                <a:tc gridSpan="2">
                  <a:txBody>
                    <a:bodyPr/>
                    <a:lstStyle/>
                    <a:p>
                      <a:pPr algn="l"/>
                      <a:r>
                        <a:rPr kumimoji="1" lang="ja-JP" altLang="en-US" sz="1200" b="0" dirty="0">
                          <a:latin typeface="Meiryo UI" panose="020B0604030504040204" pitchFamily="50" charset="-128"/>
                          <a:ea typeface="Meiryo UI" panose="020B0604030504040204" pitchFamily="50" charset="-128"/>
                        </a:rPr>
                        <a:t>業務</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lang="ja-JP" altLang="en-US" sz="1200" dirty="0">
                          <a:latin typeface="Meiryo UI" panose="020B0604030504040204" pitchFamily="50" charset="-128"/>
                          <a:ea typeface="Meiryo UI" panose="020B0604030504040204" pitchFamily="50" charset="-128"/>
                        </a:rPr>
                        <a:t>廃棄等費用取戻し </a:t>
                      </a:r>
                      <a:r>
                        <a:rPr lang="en-US" altLang="ja-JP" sz="1200" dirty="0">
                          <a:latin typeface="Arial" panose="020B0604020202020204" pitchFamily="34" charset="0"/>
                          <a:ea typeface="Meiryo UI" panose="020B0604030504040204" pitchFamily="50" charset="-128"/>
                          <a:cs typeface="Arial" panose="020B0604020202020204" pitchFamily="34" charset="0"/>
                        </a:rPr>
                        <a:t>– </a:t>
                      </a:r>
                      <a:r>
                        <a:rPr lang="ja-JP" altLang="en-US" sz="1200" dirty="0">
                          <a:latin typeface="Arial" panose="020B0604020202020204" pitchFamily="34" charset="0"/>
                          <a:ea typeface="Meiryo UI" panose="020B0604030504040204" pitchFamily="50" charset="-128"/>
                          <a:cs typeface="Arial" panose="020B0604020202020204" pitchFamily="34" charset="0"/>
                        </a:rPr>
                        <a:t>工事完了登録</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1200" b="0" dirty="0">
                          <a:latin typeface="Meiryo UI" panose="020B0604030504040204" pitchFamily="50" charset="-128"/>
                          <a:ea typeface="Meiryo UI" panose="020B0604030504040204" pitchFamily="50" charset="-128"/>
                        </a:rPr>
                        <a:t>業務コード</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200" b="0" dirty="0">
                          <a:latin typeface="Meiryo UI" panose="020B0604030504040204" pitchFamily="50" charset="-128"/>
                          <a:ea typeface="Meiryo UI" panose="020B0604030504040204" pitchFamily="50" charset="-128"/>
                        </a:rPr>
                        <a:t>DIS101</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0">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業務内容</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認定事業者は解体工事および解体事業者へ支払が完了した時点で、添付書類とともにシステムに完了日を登録する。</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868788017"/>
                  </a:ext>
                </a:extLst>
              </a:tr>
              <a:tr h="0">
                <a:tc gridSpan="2">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業務タイミング</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3">
                  <a:txBody>
                    <a:bodyPr/>
                    <a:lstStyle/>
                    <a:p>
                      <a:pPr marL="0" indent="0" algn="l">
                        <a:buFont typeface="Arial" panose="020B0604020202020204" pitchFamily="34" charset="0"/>
                        <a:buNone/>
                      </a:pPr>
                      <a:r>
                        <a:rPr kumimoji="1" lang="ja-JP" altLang="en-US" sz="1200" b="0" dirty="0">
                          <a:solidFill>
                            <a:schemeClr val="tx1"/>
                          </a:solidFill>
                          <a:latin typeface="Meiryo UI" panose="020B0604030504040204" pitchFamily="50" charset="-128"/>
                          <a:ea typeface="Meiryo UI" panose="020B0604030504040204" pitchFamily="50" charset="-128"/>
                        </a:rPr>
                        <a:t>随時</a:t>
                      </a:r>
                      <a:endParaRPr kumimoji="1" lang="en-US" altLang="ja-JP"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100085752"/>
                  </a:ext>
                </a:extLst>
              </a:tr>
              <a:tr h="0">
                <a:tc gridSpan="2">
                  <a:txBody>
                    <a:bodyPr/>
                    <a:lstStyle/>
                    <a:p>
                      <a:pPr marL="0" indent="0" algn="l">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関連アクター</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広域機関、認定事業者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747063371"/>
                  </a:ext>
                </a:extLst>
              </a:tr>
              <a:tr h="999049">
                <a:tc rowSpan="2">
                  <a:txBody>
                    <a:bodyPr/>
                    <a:lstStyle/>
                    <a:p>
                      <a:pPr marL="0" indent="0" algn="ctr">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確認者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lumMod val="95000"/>
                      </a:schemeClr>
                    </a:solidFill>
                  </a:tcPr>
                </a:tc>
                <a:tc gridSpan="3">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776034627"/>
                  </a:ext>
                </a:extLst>
              </a:tr>
              <a:tr h="999049">
                <a:tc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作業者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603231057"/>
                  </a:ext>
                </a:extLst>
              </a:tr>
              <a:tr h="999049">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認定事業者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42081878"/>
                  </a:ext>
                </a:extLst>
              </a:tr>
              <a:tr h="1584000">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システム</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5629721"/>
                  </a:ext>
                </a:extLst>
              </a:tr>
            </a:tbl>
          </a:graphicData>
        </a:graphic>
      </p:graphicFrame>
      <p:sp>
        <p:nvSpPr>
          <p:cNvPr id="49" name="ドーナツ 24">
            <a:extLst>
              <a:ext uri="{FF2B5EF4-FFF2-40B4-BE49-F238E27FC236}">
                <a16:creationId xmlns:a16="http://schemas.microsoft.com/office/drawing/2014/main" id="{236D1766-3903-4CAB-91B6-473A3F704325}"/>
              </a:ext>
            </a:extLst>
          </p:cNvPr>
          <p:cNvSpPr/>
          <p:nvPr/>
        </p:nvSpPr>
        <p:spPr bwMode="auto">
          <a:xfrm>
            <a:off x="2166323" y="4513599"/>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START</a:t>
            </a:r>
            <a:endParaRPr kumimoji="0" lang="ja-JP" altLang="en-US" sz="700" kern="0" dirty="0">
              <a:latin typeface="Meiryo UI"/>
              <a:ea typeface="Meiryo UI"/>
              <a:cs typeface="Tahoma" pitchFamily="34" charset="0"/>
            </a:endParaRPr>
          </a:p>
        </p:txBody>
      </p:sp>
      <p:cxnSp>
        <p:nvCxnSpPr>
          <p:cNvPr id="50" name="直線矢印コネクタ 49">
            <a:extLst>
              <a:ext uri="{FF2B5EF4-FFF2-40B4-BE49-F238E27FC236}">
                <a16:creationId xmlns:a16="http://schemas.microsoft.com/office/drawing/2014/main" id="{7CA10E0F-4D0D-4322-9998-BFCA7FBAD72F}"/>
              </a:ext>
            </a:extLst>
          </p:cNvPr>
          <p:cNvCxnSpPr>
            <a:cxnSpLocks/>
            <a:stCxn id="49" idx="6"/>
            <a:endCxn id="95" idx="1"/>
          </p:cNvCxnSpPr>
          <p:nvPr/>
        </p:nvCxnSpPr>
        <p:spPr>
          <a:xfrm flipV="1">
            <a:off x="2555054" y="4696247"/>
            <a:ext cx="329094" cy="640"/>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56" name="直線矢印コネクタ 55">
            <a:extLst>
              <a:ext uri="{FF2B5EF4-FFF2-40B4-BE49-F238E27FC236}">
                <a16:creationId xmlns:a16="http://schemas.microsoft.com/office/drawing/2014/main" id="{7A5A0787-D03F-4934-AFB9-B70E944D20AD}"/>
              </a:ext>
            </a:extLst>
          </p:cNvPr>
          <p:cNvCxnSpPr>
            <a:cxnSpLocks/>
            <a:stCxn id="76" idx="2"/>
            <a:endCxn id="59" idx="0"/>
          </p:cNvCxnSpPr>
          <p:nvPr/>
        </p:nvCxnSpPr>
        <p:spPr>
          <a:xfrm flipH="1">
            <a:off x="4298391" y="4918183"/>
            <a:ext cx="4867" cy="1161344"/>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57" name="グループ化 56">
            <a:extLst>
              <a:ext uri="{FF2B5EF4-FFF2-40B4-BE49-F238E27FC236}">
                <a16:creationId xmlns:a16="http://schemas.microsoft.com/office/drawing/2014/main" id="{46B1633B-9017-4AB9-A38A-359F8470A21A}"/>
              </a:ext>
            </a:extLst>
          </p:cNvPr>
          <p:cNvGrpSpPr/>
          <p:nvPr/>
        </p:nvGrpSpPr>
        <p:grpSpPr>
          <a:xfrm>
            <a:off x="4171256" y="6075724"/>
            <a:ext cx="254269" cy="450827"/>
            <a:chOff x="2515451" y="5897715"/>
            <a:chExt cx="254269" cy="450827"/>
          </a:xfrm>
        </p:grpSpPr>
        <p:sp>
          <p:nvSpPr>
            <p:cNvPr id="58" name="Freeform 266">
              <a:extLst>
                <a:ext uri="{FF2B5EF4-FFF2-40B4-BE49-F238E27FC236}">
                  <a16:creationId xmlns:a16="http://schemas.microsoft.com/office/drawing/2014/main" id="{F0EAB4EB-88FD-48EB-B6C8-BD0D8DAA5693}"/>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59" name="正方形/長方形 36">
              <a:extLst>
                <a:ext uri="{FF2B5EF4-FFF2-40B4-BE49-F238E27FC236}">
                  <a16:creationId xmlns:a16="http://schemas.microsoft.com/office/drawing/2014/main" id="{6583EC0C-BF3A-4C3B-97AB-75C8EA2F90F6}"/>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60" name="正方形/長方形 59">
            <a:extLst>
              <a:ext uri="{FF2B5EF4-FFF2-40B4-BE49-F238E27FC236}">
                <a16:creationId xmlns:a16="http://schemas.microsoft.com/office/drawing/2014/main" id="{AAF9AE29-189D-4DAF-9E40-5F0D9AA31F62}"/>
              </a:ext>
            </a:extLst>
          </p:cNvPr>
          <p:cNvSpPr/>
          <p:nvPr/>
        </p:nvSpPr>
        <p:spPr>
          <a:xfrm>
            <a:off x="4226390" y="6448143"/>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grpSp>
        <p:nvGrpSpPr>
          <p:cNvPr id="75" name="グループ化 74">
            <a:extLst>
              <a:ext uri="{FF2B5EF4-FFF2-40B4-BE49-F238E27FC236}">
                <a16:creationId xmlns:a16="http://schemas.microsoft.com/office/drawing/2014/main" id="{476BA9F7-C67E-41E3-B23B-27EA01CEB91D}"/>
              </a:ext>
            </a:extLst>
          </p:cNvPr>
          <p:cNvGrpSpPr/>
          <p:nvPr/>
        </p:nvGrpSpPr>
        <p:grpSpPr>
          <a:xfrm>
            <a:off x="3936058" y="4305956"/>
            <a:ext cx="734400" cy="612227"/>
            <a:chOff x="2023734" y="4388600"/>
            <a:chExt cx="734400" cy="612227"/>
          </a:xfrm>
        </p:grpSpPr>
        <p:sp>
          <p:nvSpPr>
            <p:cNvPr id="76" name="正方形/長方形 75">
              <a:extLst>
                <a:ext uri="{FF2B5EF4-FFF2-40B4-BE49-F238E27FC236}">
                  <a16:creationId xmlns:a16="http://schemas.microsoft.com/office/drawing/2014/main" id="{0792F1BF-8DDA-4602-A3B6-AC1EECA35D2B}"/>
                </a:ext>
              </a:extLst>
            </p:cNvPr>
            <p:cNvSpPr/>
            <p:nvPr/>
          </p:nvSpPr>
          <p:spPr>
            <a:xfrm>
              <a:off x="2023734" y="4554427"/>
              <a:ext cx="734400"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工事完了</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登録</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77" name="テキスト ボックス 76">
              <a:extLst>
                <a:ext uri="{FF2B5EF4-FFF2-40B4-BE49-F238E27FC236}">
                  <a16:creationId xmlns:a16="http://schemas.microsoft.com/office/drawing/2014/main" id="{03119283-7F63-49C3-97C0-8FA305FCF0FC}"/>
                </a:ext>
              </a:extLst>
            </p:cNvPr>
            <p:cNvSpPr txBox="1"/>
            <p:nvPr/>
          </p:nvSpPr>
          <p:spPr>
            <a:xfrm>
              <a:off x="2023734" y="4388600"/>
              <a:ext cx="268887" cy="181380"/>
            </a:xfrm>
            <a:prstGeom prst="rect">
              <a:avLst/>
            </a:prstGeom>
            <a:noFill/>
          </p:spPr>
          <p:txBody>
            <a:bodyPr wrap="square" lIns="0" tIns="0" rIns="0" bIns="0" rtlCol="0" anchor="ctr" anchorCtr="0">
              <a:noAutofit/>
            </a:bodyPr>
            <a:lstStyle/>
            <a:p>
              <a:pPr>
                <a:spcAft>
                  <a:spcPts val="600"/>
                </a:spcAft>
              </a:pPr>
              <a:r>
                <a:rPr lang="en-US" altLang="ja-JP" sz="800">
                  <a:latin typeface="Meiryo UI" panose="020B0604030504040204" pitchFamily="50" charset="-128"/>
                  <a:ea typeface="Meiryo UI" panose="020B0604030504040204" pitchFamily="50" charset="-128"/>
                </a:rPr>
                <a:t>02</a:t>
              </a:r>
              <a:endParaRPr lang="ja-JP" altLang="en-US" sz="800" dirty="0">
                <a:latin typeface="Meiryo UI" panose="020B0604030504040204" pitchFamily="50" charset="-128"/>
                <a:ea typeface="Meiryo UI" panose="020B0604030504040204" pitchFamily="50" charset="-128"/>
              </a:endParaRPr>
            </a:p>
          </p:txBody>
        </p:sp>
      </p:grpSp>
      <p:grpSp>
        <p:nvGrpSpPr>
          <p:cNvPr id="94" name="グループ化 93">
            <a:extLst>
              <a:ext uri="{FF2B5EF4-FFF2-40B4-BE49-F238E27FC236}">
                <a16:creationId xmlns:a16="http://schemas.microsoft.com/office/drawing/2014/main" id="{AD4AD3B3-2E84-440E-8DEA-852315451ECF}"/>
              </a:ext>
            </a:extLst>
          </p:cNvPr>
          <p:cNvGrpSpPr/>
          <p:nvPr/>
        </p:nvGrpSpPr>
        <p:grpSpPr>
          <a:xfrm>
            <a:off x="2884148" y="4307220"/>
            <a:ext cx="734400" cy="612227"/>
            <a:chOff x="2491032" y="3449261"/>
            <a:chExt cx="734400" cy="612227"/>
          </a:xfrm>
        </p:grpSpPr>
        <p:sp>
          <p:nvSpPr>
            <p:cNvPr id="95" name="正方形/長方形 94">
              <a:extLst>
                <a:ext uri="{FF2B5EF4-FFF2-40B4-BE49-F238E27FC236}">
                  <a16:creationId xmlns:a16="http://schemas.microsoft.com/office/drawing/2014/main" id="{E33158CC-4BCF-4839-B1D8-9E760620130D}"/>
                </a:ext>
              </a:extLst>
            </p:cNvPr>
            <p:cNvSpPr/>
            <p:nvPr/>
          </p:nvSpPr>
          <p:spPr>
            <a:xfrm>
              <a:off x="2491032" y="3615088"/>
              <a:ext cx="734400" cy="446400"/>
            </a:xfrm>
            <a:prstGeom prst="rect">
              <a:avLst/>
            </a:prstGeom>
            <a:solidFill>
              <a:schemeClr val="bg1"/>
            </a:solid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工事完了</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報告書類整理</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96" name="テキスト ボックス 95">
              <a:extLst>
                <a:ext uri="{FF2B5EF4-FFF2-40B4-BE49-F238E27FC236}">
                  <a16:creationId xmlns:a16="http://schemas.microsoft.com/office/drawing/2014/main" id="{245E91B4-A77B-40B6-9154-5EE7B0FFF3AA}"/>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01</a:t>
              </a:r>
              <a:endParaRPr lang="ja-JP" altLang="en-US" sz="800" dirty="0">
                <a:latin typeface="Meiryo UI" panose="020B0604030504040204" pitchFamily="50" charset="-128"/>
                <a:ea typeface="Meiryo UI" panose="020B0604030504040204" pitchFamily="50" charset="-128"/>
              </a:endParaRPr>
            </a:p>
          </p:txBody>
        </p:sp>
      </p:grpSp>
      <p:cxnSp>
        <p:nvCxnSpPr>
          <p:cNvPr id="98" name="直線矢印コネクタ 97">
            <a:extLst>
              <a:ext uri="{FF2B5EF4-FFF2-40B4-BE49-F238E27FC236}">
                <a16:creationId xmlns:a16="http://schemas.microsoft.com/office/drawing/2014/main" id="{50DCCDD3-CD82-4CDD-A333-F91FC004B613}"/>
              </a:ext>
            </a:extLst>
          </p:cNvPr>
          <p:cNvCxnSpPr>
            <a:cxnSpLocks/>
            <a:stCxn id="95" idx="3"/>
            <a:endCxn id="76" idx="1"/>
          </p:cNvCxnSpPr>
          <p:nvPr/>
        </p:nvCxnSpPr>
        <p:spPr>
          <a:xfrm flipV="1">
            <a:off x="3618548" y="4694983"/>
            <a:ext cx="317510" cy="1264"/>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99" name="グループ化 98">
            <a:extLst>
              <a:ext uri="{FF2B5EF4-FFF2-40B4-BE49-F238E27FC236}">
                <a16:creationId xmlns:a16="http://schemas.microsoft.com/office/drawing/2014/main" id="{59CE8671-72B8-447A-ACDC-9395AA55BD3C}"/>
              </a:ext>
            </a:extLst>
          </p:cNvPr>
          <p:cNvGrpSpPr/>
          <p:nvPr/>
        </p:nvGrpSpPr>
        <p:grpSpPr>
          <a:xfrm>
            <a:off x="5989186" y="822685"/>
            <a:ext cx="3842712" cy="205890"/>
            <a:chOff x="6068600" y="822685"/>
            <a:chExt cx="3510050" cy="205890"/>
          </a:xfrm>
        </p:grpSpPr>
        <p:sp>
          <p:nvSpPr>
            <p:cNvPr id="100" name="正方形/長方形 99">
              <a:extLst>
                <a:ext uri="{FF2B5EF4-FFF2-40B4-BE49-F238E27FC236}">
                  <a16:creationId xmlns:a16="http://schemas.microsoft.com/office/drawing/2014/main" id="{F6E2DC93-7735-41E4-B730-A60624D4A8FC}"/>
                </a:ext>
              </a:extLst>
            </p:cNvPr>
            <p:cNvSpPr/>
            <p:nvPr/>
          </p:nvSpPr>
          <p:spPr>
            <a:xfrm>
              <a:off x="6506504" y="822685"/>
              <a:ext cx="1254159"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再エネ業務統合システム</a:t>
              </a:r>
            </a:p>
          </p:txBody>
        </p:sp>
        <p:sp>
          <p:nvSpPr>
            <p:cNvPr id="104" name="正方形/長方形 103">
              <a:extLst>
                <a:ext uri="{FF2B5EF4-FFF2-40B4-BE49-F238E27FC236}">
                  <a16:creationId xmlns:a16="http://schemas.microsoft.com/office/drawing/2014/main" id="{C4D6D787-C88D-4C54-9B4B-25C4EBDFC0DF}"/>
                </a:ext>
              </a:extLst>
            </p:cNvPr>
            <p:cNvSpPr/>
            <p:nvPr/>
          </p:nvSpPr>
          <p:spPr>
            <a:xfrm>
              <a:off x="6369354" y="853531"/>
              <a:ext cx="166154" cy="132923"/>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107" name="正方形/長方形 106">
              <a:extLst>
                <a:ext uri="{FF2B5EF4-FFF2-40B4-BE49-F238E27FC236}">
                  <a16:creationId xmlns:a16="http://schemas.microsoft.com/office/drawing/2014/main" id="{CC4E78E1-662F-46CE-9483-AA5E6B6F302F}"/>
                </a:ext>
              </a:extLst>
            </p:cNvPr>
            <p:cNvSpPr/>
            <p:nvPr/>
          </p:nvSpPr>
          <p:spPr>
            <a:xfrm>
              <a:off x="7488525" y="853531"/>
              <a:ext cx="166154" cy="132923"/>
            </a:xfrm>
            <a:prstGeom prst="rect">
              <a:avLst/>
            </a:prstGeom>
            <a:noFill/>
            <a:ln w="38100" cap="flat" cmpd="thickThin"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108" name="正方形/長方形 107">
              <a:extLst>
                <a:ext uri="{FF2B5EF4-FFF2-40B4-BE49-F238E27FC236}">
                  <a16:creationId xmlns:a16="http://schemas.microsoft.com/office/drawing/2014/main" id="{D83A9D7B-C441-49C0-AE36-CBB90F0F736F}"/>
                </a:ext>
              </a:extLst>
            </p:cNvPr>
            <p:cNvSpPr/>
            <p:nvPr/>
          </p:nvSpPr>
          <p:spPr>
            <a:xfrm>
              <a:off x="7645826" y="822685"/>
              <a:ext cx="1125542"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zh-TW" altLang="en-US" sz="738" kern="0" dirty="0">
                  <a:latin typeface="Meiryo UI"/>
                  <a:ea typeface="Meiryo UI"/>
                  <a:cs typeface="Arial" pitchFamily="34" charset="0"/>
                </a:rPr>
                <a:t>業務詳細仕様</a:t>
              </a:r>
              <a:r>
                <a:rPr kumimoji="0" lang="ja-JP" altLang="en-US" sz="738" kern="0" dirty="0">
                  <a:latin typeface="Meiryo UI"/>
                  <a:ea typeface="Meiryo UI"/>
                  <a:cs typeface="Arial" pitchFamily="34" charset="0"/>
                </a:rPr>
                <a:t>の対象</a:t>
              </a:r>
            </a:p>
          </p:txBody>
        </p:sp>
        <p:sp>
          <p:nvSpPr>
            <p:cNvPr id="109" name="正方形/長方形 108">
              <a:extLst>
                <a:ext uri="{FF2B5EF4-FFF2-40B4-BE49-F238E27FC236}">
                  <a16:creationId xmlns:a16="http://schemas.microsoft.com/office/drawing/2014/main" id="{78A3EB6C-CB69-4C25-94CB-08380A0F7CD2}"/>
                </a:ext>
              </a:extLst>
            </p:cNvPr>
            <p:cNvSpPr/>
            <p:nvPr/>
          </p:nvSpPr>
          <p:spPr>
            <a:xfrm>
              <a:off x="6068600" y="822685"/>
              <a:ext cx="299077" cy="198871"/>
            </a:xfrm>
            <a:prstGeom prst="rect">
              <a:avLst/>
            </a:prstGeom>
            <a:noFill/>
          </p:spPr>
          <p:txBody>
            <a:bodyPr wrap="none">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r>
                <a:rPr kumimoji="0" lang="ja-JP" altLang="en-US" sz="738" kern="0" dirty="0">
                  <a:latin typeface="Meiryo UI"/>
                  <a:ea typeface="Meiryo UI"/>
                  <a:cs typeface="Arial" pitchFamily="34" charset="0"/>
                </a:rPr>
                <a:t>凡例</a:t>
              </a:r>
            </a:p>
          </p:txBody>
        </p:sp>
        <p:sp>
          <p:nvSpPr>
            <p:cNvPr id="121" name="フローチャート: 定義済み処理 120">
              <a:extLst>
                <a:ext uri="{FF2B5EF4-FFF2-40B4-BE49-F238E27FC236}">
                  <a16:creationId xmlns:a16="http://schemas.microsoft.com/office/drawing/2014/main" id="{F4172042-D704-4017-B34D-3670B236C0CC}"/>
                </a:ext>
              </a:extLst>
            </p:cNvPr>
            <p:cNvSpPr/>
            <p:nvPr/>
          </p:nvSpPr>
          <p:spPr>
            <a:xfrm>
              <a:off x="8579834" y="853531"/>
              <a:ext cx="237359" cy="144000"/>
            </a:xfrm>
            <a:prstGeom prst="flowChartPredefinedProcess">
              <a:avLst/>
            </a:prstGeom>
            <a:noFill/>
            <a:ln w="19050" cap="flat" cmpd="sng" algn="ctr">
              <a:solidFill>
                <a:sysClr val="window" lastClr="FFFFFF">
                  <a:lumMod val="65000"/>
                </a:sysClr>
              </a:solidFill>
              <a:prstDash val="solid"/>
              <a:miter lim="800000"/>
            </a:ln>
            <a:effectLst/>
          </p:spPr>
          <p:txBody>
            <a:bodyPr wrap="none" lIns="0" tIns="33231" rIns="0" bIns="33231" rtlCol="0" anchor="ctr"/>
            <a:lstStyle/>
            <a:p>
              <a:pPr algn="ctr"/>
              <a:endParaRPr kumimoji="0" lang="ja-JP" altLang="en-US" sz="800" kern="0" dirty="0">
                <a:latin typeface="Meiryo UI" panose="020B0604030504040204" pitchFamily="50" charset="-128"/>
                <a:ea typeface="Meiryo UI" panose="020B0604030504040204" pitchFamily="50" charset="-128"/>
                <a:cs typeface="Arial" pitchFamily="34" charset="0"/>
              </a:endParaRPr>
            </a:p>
          </p:txBody>
        </p:sp>
        <p:sp>
          <p:nvSpPr>
            <p:cNvPr id="122" name="正方形/長方形 121">
              <a:extLst>
                <a:ext uri="{FF2B5EF4-FFF2-40B4-BE49-F238E27FC236}">
                  <a16:creationId xmlns:a16="http://schemas.microsoft.com/office/drawing/2014/main" id="{73ABAFA5-EBB4-4D4A-8B6A-2F27CF80CF93}"/>
                </a:ext>
              </a:extLst>
            </p:cNvPr>
            <p:cNvSpPr/>
            <p:nvPr/>
          </p:nvSpPr>
          <p:spPr>
            <a:xfrm>
              <a:off x="8795264" y="822685"/>
              <a:ext cx="783386"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他業務プロセス</a:t>
              </a:r>
            </a:p>
          </p:txBody>
        </p:sp>
      </p:grpSp>
      <p:sp>
        <p:nvSpPr>
          <p:cNvPr id="27" name="ドーナツ 24">
            <a:extLst>
              <a:ext uri="{FF2B5EF4-FFF2-40B4-BE49-F238E27FC236}">
                <a16:creationId xmlns:a16="http://schemas.microsoft.com/office/drawing/2014/main" id="{06848F5F-0CF2-4A62-AC72-293AAD8D3932}"/>
              </a:ext>
            </a:extLst>
          </p:cNvPr>
          <p:cNvSpPr/>
          <p:nvPr/>
        </p:nvSpPr>
        <p:spPr bwMode="auto">
          <a:xfrm>
            <a:off x="7115752" y="3522092"/>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END</a:t>
            </a:r>
          </a:p>
        </p:txBody>
      </p:sp>
      <p:cxnSp>
        <p:nvCxnSpPr>
          <p:cNvPr id="31" name="直線矢印コネクタ 79">
            <a:extLst>
              <a:ext uri="{FF2B5EF4-FFF2-40B4-BE49-F238E27FC236}">
                <a16:creationId xmlns:a16="http://schemas.microsoft.com/office/drawing/2014/main" id="{B4225A5C-B55F-40C5-9DD8-3A850D601117}"/>
              </a:ext>
            </a:extLst>
          </p:cNvPr>
          <p:cNvCxnSpPr>
            <a:cxnSpLocks/>
            <a:stCxn id="46" idx="3"/>
            <a:endCxn id="52" idx="1"/>
          </p:cNvCxnSpPr>
          <p:nvPr/>
        </p:nvCxnSpPr>
        <p:spPr>
          <a:xfrm flipV="1">
            <a:off x="4673575" y="3712071"/>
            <a:ext cx="404155" cy="1904583"/>
          </a:xfrm>
          <a:prstGeom prst="bentConnector3">
            <a:avLst>
              <a:gd name="adj1" fmla="val 50000"/>
            </a:avLst>
          </a:prstGeom>
          <a:noFill/>
          <a:ln w="6350" cap="flat" cmpd="sng" algn="ctr">
            <a:solidFill>
              <a:sysClr val="window" lastClr="FFFFFF">
                <a:lumMod val="65000"/>
              </a:sysClr>
            </a:solidFill>
            <a:prstDash val="solid"/>
            <a:miter lim="800000"/>
            <a:tailEnd type="triangle"/>
          </a:ln>
          <a:effectLst/>
        </p:spPr>
      </p:cxnSp>
      <p:grpSp>
        <p:nvGrpSpPr>
          <p:cNvPr id="34" name="グループ化 33">
            <a:extLst>
              <a:ext uri="{FF2B5EF4-FFF2-40B4-BE49-F238E27FC236}">
                <a16:creationId xmlns:a16="http://schemas.microsoft.com/office/drawing/2014/main" id="{F558A321-91C4-4605-A540-346B74B59AAD}"/>
              </a:ext>
            </a:extLst>
          </p:cNvPr>
          <p:cNvGrpSpPr/>
          <p:nvPr/>
        </p:nvGrpSpPr>
        <p:grpSpPr>
          <a:xfrm>
            <a:off x="6043514" y="3316353"/>
            <a:ext cx="734400" cy="612227"/>
            <a:chOff x="2023734" y="4388600"/>
            <a:chExt cx="734400" cy="612227"/>
          </a:xfrm>
        </p:grpSpPr>
        <p:sp>
          <p:nvSpPr>
            <p:cNvPr id="35" name="正方形/長方形 34">
              <a:extLst>
                <a:ext uri="{FF2B5EF4-FFF2-40B4-BE49-F238E27FC236}">
                  <a16:creationId xmlns:a16="http://schemas.microsoft.com/office/drawing/2014/main" id="{7D3CAE46-FD3F-4F6F-AE66-779F60FB5504}"/>
                </a:ext>
              </a:extLst>
            </p:cNvPr>
            <p:cNvSpPr/>
            <p:nvPr/>
          </p:nvSpPr>
          <p:spPr>
            <a:xfrm>
              <a:off x="2023734" y="4554427"/>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工事完了</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登録内容確認</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36" name="テキスト ボックス 35">
              <a:extLst>
                <a:ext uri="{FF2B5EF4-FFF2-40B4-BE49-F238E27FC236}">
                  <a16:creationId xmlns:a16="http://schemas.microsoft.com/office/drawing/2014/main" id="{7842A07C-531A-4541-AC88-D72F0D1EC54B}"/>
                </a:ext>
              </a:extLst>
            </p:cNvPr>
            <p:cNvSpPr txBox="1"/>
            <p:nvPr/>
          </p:nvSpPr>
          <p:spPr>
            <a:xfrm>
              <a:off x="2023734" y="4388600"/>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05</a:t>
              </a:r>
              <a:endParaRPr lang="ja-JP" altLang="en-US" sz="800" dirty="0">
                <a:latin typeface="Meiryo UI" panose="020B0604030504040204" pitchFamily="50" charset="-128"/>
                <a:ea typeface="Meiryo UI" panose="020B0604030504040204" pitchFamily="50" charset="-128"/>
              </a:endParaRPr>
            </a:p>
          </p:txBody>
        </p:sp>
      </p:grpSp>
      <p:cxnSp>
        <p:nvCxnSpPr>
          <p:cNvPr id="38" name="直線矢印コネクタ 37">
            <a:extLst>
              <a:ext uri="{FF2B5EF4-FFF2-40B4-BE49-F238E27FC236}">
                <a16:creationId xmlns:a16="http://schemas.microsoft.com/office/drawing/2014/main" id="{DAD54859-6459-486D-9DD2-5F51AA4CAC1B}"/>
              </a:ext>
            </a:extLst>
          </p:cNvPr>
          <p:cNvCxnSpPr>
            <a:cxnSpLocks/>
            <a:stCxn id="35" idx="3"/>
            <a:endCxn id="27" idx="2"/>
          </p:cNvCxnSpPr>
          <p:nvPr/>
        </p:nvCxnSpPr>
        <p:spPr>
          <a:xfrm>
            <a:off x="6777914" y="3705380"/>
            <a:ext cx="337838" cy="0"/>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37" name="直線矢印コネクタ 36">
            <a:extLst>
              <a:ext uri="{FF2B5EF4-FFF2-40B4-BE49-F238E27FC236}">
                <a16:creationId xmlns:a16="http://schemas.microsoft.com/office/drawing/2014/main" id="{8019953F-20BB-4602-92C4-4EF3D61F4A91}"/>
              </a:ext>
            </a:extLst>
          </p:cNvPr>
          <p:cNvCxnSpPr>
            <a:cxnSpLocks/>
            <a:stCxn id="41" idx="0"/>
            <a:endCxn id="35" idx="2"/>
          </p:cNvCxnSpPr>
          <p:nvPr/>
        </p:nvCxnSpPr>
        <p:spPr>
          <a:xfrm flipV="1">
            <a:off x="6407492" y="3928580"/>
            <a:ext cx="3222" cy="2150947"/>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39" name="グループ化 38">
            <a:extLst>
              <a:ext uri="{FF2B5EF4-FFF2-40B4-BE49-F238E27FC236}">
                <a16:creationId xmlns:a16="http://schemas.microsoft.com/office/drawing/2014/main" id="{F013FED8-2425-4CC1-8885-3ECF500412BB}"/>
              </a:ext>
            </a:extLst>
          </p:cNvPr>
          <p:cNvGrpSpPr/>
          <p:nvPr/>
        </p:nvGrpSpPr>
        <p:grpSpPr>
          <a:xfrm>
            <a:off x="6280357" y="6075724"/>
            <a:ext cx="254269" cy="450827"/>
            <a:chOff x="2515451" y="5897715"/>
            <a:chExt cx="254269" cy="450827"/>
          </a:xfrm>
        </p:grpSpPr>
        <p:sp>
          <p:nvSpPr>
            <p:cNvPr id="40" name="Freeform 266">
              <a:extLst>
                <a:ext uri="{FF2B5EF4-FFF2-40B4-BE49-F238E27FC236}">
                  <a16:creationId xmlns:a16="http://schemas.microsoft.com/office/drawing/2014/main" id="{501B0947-CC6E-4251-B75B-E25019EF138A}"/>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41" name="正方形/長方形 36">
              <a:extLst>
                <a:ext uri="{FF2B5EF4-FFF2-40B4-BE49-F238E27FC236}">
                  <a16:creationId xmlns:a16="http://schemas.microsoft.com/office/drawing/2014/main" id="{ADD8ED51-D2DD-4D2F-9DA5-6A8AC24CB1F6}"/>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43" name="正方形/長方形 42">
            <a:extLst>
              <a:ext uri="{FF2B5EF4-FFF2-40B4-BE49-F238E27FC236}">
                <a16:creationId xmlns:a16="http://schemas.microsoft.com/office/drawing/2014/main" id="{5DBC60B5-064C-4D83-BC04-EA57ACAEBFEB}"/>
              </a:ext>
            </a:extLst>
          </p:cNvPr>
          <p:cNvSpPr/>
          <p:nvPr/>
        </p:nvSpPr>
        <p:spPr>
          <a:xfrm>
            <a:off x="6335491" y="6448143"/>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sp>
        <p:nvSpPr>
          <p:cNvPr id="44" name="正方形/長方形 43">
            <a:extLst>
              <a:ext uri="{FF2B5EF4-FFF2-40B4-BE49-F238E27FC236}">
                <a16:creationId xmlns:a16="http://schemas.microsoft.com/office/drawing/2014/main" id="{24293E98-BAF2-4F21-AB4B-F661979145E5}"/>
              </a:ext>
            </a:extLst>
          </p:cNvPr>
          <p:cNvSpPr/>
          <p:nvPr/>
        </p:nvSpPr>
        <p:spPr>
          <a:xfrm>
            <a:off x="6782036" y="3978690"/>
            <a:ext cx="1114673" cy="646331"/>
          </a:xfrm>
          <a:prstGeom prst="rect">
            <a:avLst/>
          </a:prstGeom>
          <a:noFill/>
          <a:ln w="19050" cap="flat" cmpd="sng" algn="ctr">
            <a:noFill/>
            <a:prstDash val="solid"/>
            <a:miter lim="800000"/>
          </a:ln>
          <a:effectLst/>
        </p:spPr>
        <p:txBody>
          <a:bodyPr wrap="none" lIns="0" tIns="36000" rIns="0" bIns="36000" rtlCol="0" anchor="ctr"/>
          <a:lstStyle/>
          <a:p>
            <a:pPr marL="99695" indent="-99695"/>
            <a:r>
              <a:rPr lang="ja-JP" altLang="en-US" sz="800" dirty="0">
                <a:latin typeface="Meiryo UI" panose="020B0604030504040204" pitchFamily="50" charset="-128"/>
                <a:ea typeface="Meiryo UI" panose="020B0604030504040204" pitchFamily="50" charset="-128"/>
                <a:cs typeface="Arial" panose="020B0604020202020204" pitchFamily="34" charset="0"/>
              </a:rPr>
              <a:t>解体工事前に積立金を取戻した</a:t>
            </a:r>
            <a:endParaRPr lang="en-US" altLang="ja-JP" sz="800" dirty="0">
              <a:latin typeface="Meiryo UI" panose="020B0604030504040204" pitchFamily="50" charset="-128"/>
              <a:ea typeface="Meiryo UI" panose="020B0604030504040204" pitchFamily="50" charset="-128"/>
              <a:cs typeface="Arial" panose="020B0604020202020204" pitchFamily="34" charset="0"/>
            </a:endParaRPr>
          </a:p>
          <a:p>
            <a:pPr marL="99695" indent="-99695"/>
            <a:r>
              <a:rPr lang="ja-JP" altLang="en-US" sz="800" dirty="0">
                <a:latin typeface="Meiryo UI" panose="020B0604030504040204" pitchFamily="50" charset="-128"/>
                <a:ea typeface="Meiryo UI" panose="020B0604030504040204" pitchFamily="50" charset="-128"/>
                <a:cs typeface="Arial" panose="020B0604020202020204" pitchFamily="34" charset="0"/>
              </a:rPr>
              <a:t>場合で、解体したパネルの量が</a:t>
            </a:r>
            <a:endParaRPr lang="en-US" altLang="ja-JP" sz="800" dirty="0">
              <a:latin typeface="Meiryo UI" panose="020B0604030504040204" pitchFamily="50" charset="-128"/>
              <a:ea typeface="Meiryo UI" panose="020B0604030504040204" pitchFamily="50" charset="-128"/>
              <a:cs typeface="Arial" panose="020B0604020202020204" pitchFamily="34" charset="0"/>
            </a:endParaRPr>
          </a:p>
          <a:p>
            <a:pPr marL="99695" indent="-99695"/>
            <a:r>
              <a:rPr lang="ja-JP" altLang="en-US" sz="800" dirty="0">
                <a:latin typeface="Meiryo UI" panose="020B0604030504040204" pitchFamily="50" charset="-128"/>
                <a:ea typeface="Meiryo UI" panose="020B0604030504040204" pitchFamily="50" charset="-128"/>
                <a:cs typeface="Arial" panose="020B0604020202020204" pitchFamily="34" charset="0"/>
              </a:rPr>
              <a:t>申請時より少ない場合</a:t>
            </a:r>
            <a:endParaRPr lang="en-US" altLang="ja-JP" sz="800" dirty="0">
              <a:latin typeface="Meiryo UI" panose="020B0604030504040204" pitchFamily="50" charset="-128"/>
              <a:ea typeface="Meiryo UI" panose="020B0604030504040204" pitchFamily="50" charset="-128"/>
              <a:cs typeface="Arial" panose="020B0604020202020204" pitchFamily="34" charset="0"/>
            </a:endParaRPr>
          </a:p>
          <a:p>
            <a:pPr marL="99695" indent="-99695"/>
            <a:r>
              <a:rPr lang="ja-JP" altLang="en-US" sz="800" dirty="0">
                <a:latin typeface="Meiryo UI" panose="020B0604030504040204" pitchFamily="50" charset="-128"/>
                <a:ea typeface="Meiryo UI" panose="020B0604030504040204" pitchFamily="50" charset="-128"/>
                <a:cs typeface="Arial" panose="020B0604020202020204" pitchFamily="34" charset="0"/>
              </a:rPr>
              <a:t>➢</a:t>
            </a:r>
            <a:r>
              <a:rPr lang="en-US" altLang="ja-JP" sz="800" dirty="0">
                <a:latin typeface="Meiryo UI" panose="020B0604030504040204" pitchFamily="50" charset="-128"/>
                <a:ea typeface="Meiryo UI" panose="020B0604030504040204" pitchFamily="50" charset="-128"/>
                <a:cs typeface="Arial" panose="020B0604020202020204" pitchFamily="34" charset="0"/>
              </a:rPr>
              <a:t>(DIS103)</a:t>
            </a:r>
            <a:r>
              <a:rPr lang="zh-TW" altLang="en-US" sz="800" dirty="0">
                <a:latin typeface="Meiryo UI" panose="020B0604030504040204" pitchFamily="50" charset="-128"/>
                <a:ea typeface="Meiryo UI" panose="020B0604030504040204" pitchFamily="50" charset="-128"/>
                <a:cs typeface="Arial" panose="020B0604020202020204" pitchFamily="34" charset="0"/>
              </a:rPr>
              <a:t>取戻</a:t>
            </a:r>
            <a:r>
              <a:rPr lang="ja-JP" altLang="en-US" sz="800" dirty="0">
                <a:latin typeface="Meiryo UI" panose="020B0604030504040204" pitchFamily="50" charset="-128"/>
                <a:ea typeface="Meiryo UI" panose="020B0604030504040204" pitchFamily="50" charset="-128"/>
                <a:cs typeface="Arial" panose="020B0604020202020204" pitchFamily="34" charset="0"/>
              </a:rPr>
              <a:t>し</a:t>
            </a:r>
            <a:r>
              <a:rPr lang="zh-TW" altLang="en-US" sz="800" dirty="0">
                <a:latin typeface="Meiryo UI" panose="020B0604030504040204" pitchFamily="50" charset="-128"/>
                <a:ea typeface="Meiryo UI" panose="020B0604030504040204" pitchFamily="50" charset="-128"/>
                <a:cs typeface="Arial" panose="020B0604020202020204" pitchFamily="34" charset="0"/>
              </a:rPr>
              <a:t>積立金差額積立</a:t>
            </a:r>
            <a:endParaRPr lang="en-US" altLang="ja-JP" sz="800" dirty="0">
              <a:latin typeface="Meiryo UI" panose="020B0604030504040204" pitchFamily="50" charset="-128"/>
              <a:ea typeface="Meiryo UI" panose="020B0604030504040204" pitchFamily="50" charset="-128"/>
              <a:cs typeface="Arial" panose="020B0604020202020204" pitchFamily="34" charset="0"/>
            </a:endParaRPr>
          </a:p>
        </p:txBody>
      </p:sp>
      <p:sp>
        <p:nvSpPr>
          <p:cNvPr id="42" name="正方形/長方形 41">
            <a:extLst>
              <a:ext uri="{FF2B5EF4-FFF2-40B4-BE49-F238E27FC236}">
                <a16:creationId xmlns:a16="http://schemas.microsoft.com/office/drawing/2014/main" id="{65943FE1-5949-4B48-BC25-52142C86AD71}"/>
              </a:ext>
            </a:extLst>
          </p:cNvPr>
          <p:cNvSpPr/>
          <p:nvPr/>
        </p:nvSpPr>
        <p:spPr>
          <a:xfrm>
            <a:off x="1334177" y="2367389"/>
            <a:ext cx="2012338" cy="1200329"/>
          </a:xfrm>
          <a:prstGeom prst="rect">
            <a:avLst/>
          </a:prstGeom>
          <a:solidFill>
            <a:schemeClr val="bg1"/>
          </a:solidFill>
          <a:ln>
            <a:solidFill>
              <a:schemeClr val="dk1"/>
            </a:solidFill>
          </a:ln>
        </p:spPr>
        <p:txBody>
          <a:bodyPr wrap="square">
            <a:spAutoFit/>
          </a:bodyPr>
          <a:lstStyle/>
          <a:p>
            <a:r>
              <a:rPr lang="ja-JP" altLang="en-US" sz="900" dirty="0">
                <a:latin typeface="Meiryo UI" panose="020B0604030504040204" pitchFamily="50" charset="-128"/>
                <a:ea typeface="Meiryo UI" panose="020B0604030504040204" pitchFamily="50" charset="-128"/>
              </a:rPr>
              <a:t>当フローは解体工事前に積立金の取戻し申請・審査・返金を行い、工事完了後にその証拠書類を提出するという流れを想定したものである。</a:t>
            </a:r>
            <a:endParaRPr lang="en-US" altLang="ja-JP" sz="900" dirty="0">
              <a:latin typeface="Meiryo UI" panose="020B0604030504040204" pitchFamily="50" charset="-128"/>
              <a:ea typeface="Meiryo UI" panose="020B0604030504040204" pitchFamily="50" charset="-128"/>
            </a:endParaRPr>
          </a:p>
          <a:p>
            <a:r>
              <a:rPr lang="ja-JP" altLang="en-US" sz="900" dirty="0">
                <a:latin typeface="Meiryo UI" panose="020B0604030504040204" pitchFamily="50" charset="-128"/>
                <a:ea typeface="Meiryo UI" panose="020B0604030504040204" pitchFamily="50" charset="-128"/>
              </a:rPr>
              <a:t>解体工事完了後に証拠書類含めて積立金の取戻し申請を行うことも可能で、その場合は申請・審査は</a:t>
            </a:r>
            <a:r>
              <a:rPr lang="en-US" altLang="ja-JP" sz="900" dirty="0">
                <a:latin typeface="Meiryo UI" panose="020B0604030504040204" pitchFamily="50" charset="-128"/>
                <a:ea typeface="Meiryo UI" panose="020B0604030504040204" pitchFamily="50" charset="-128"/>
              </a:rPr>
              <a:t>1</a:t>
            </a:r>
            <a:r>
              <a:rPr lang="ja-JP" altLang="en-US" sz="900" dirty="0">
                <a:latin typeface="Meiryo UI" panose="020B0604030504040204" pitchFamily="50" charset="-128"/>
                <a:ea typeface="Meiryo UI" panose="020B0604030504040204" pitchFamily="50" charset="-128"/>
              </a:rPr>
              <a:t>回のみとなる。</a:t>
            </a:r>
            <a:r>
              <a:rPr lang="en-US" altLang="ja-JP" sz="900" dirty="0">
                <a:latin typeface="Meiryo UI" panose="020B0604030504040204" pitchFamily="50" charset="-128"/>
                <a:ea typeface="Meiryo UI" panose="020B0604030504040204" pitchFamily="50" charset="-128"/>
              </a:rPr>
              <a:t>(</a:t>
            </a:r>
            <a:r>
              <a:rPr lang="ja-JP" altLang="en-US" sz="900" dirty="0">
                <a:latin typeface="Meiryo UI" panose="020B0604030504040204" pitchFamily="50" charset="-128"/>
                <a:ea typeface="Meiryo UI" panose="020B0604030504040204" pitchFamily="50" charset="-128"/>
              </a:rPr>
              <a:t>当仕様書からはフローを割愛</a:t>
            </a:r>
            <a:r>
              <a:rPr lang="en-US" altLang="ja-JP" sz="900" dirty="0">
                <a:latin typeface="Meiryo UI" panose="020B0604030504040204" pitchFamily="50" charset="-128"/>
                <a:ea typeface="Meiryo UI" panose="020B0604030504040204" pitchFamily="50" charset="-128"/>
              </a:rPr>
              <a:t>)</a:t>
            </a:r>
            <a:endParaRPr lang="ja-JP" altLang="en-US" sz="900" dirty="0">
              <a:latin typeface="Meiryo UI" panose="020B0604030504040204" pitchFamily="50" charset="-128"/>
              <a:ea typeface="Meiryo UI" panose="020B0604030504040204" pitchFamily="50" charset="-128"/>
            </a:endParaRPr>
          </a:p>
        </p:txBody>
      </p:sp>
      <p:grpSp>
        <p:nvGrpSpPr>
          <p:cNvPr id="45" name="グループ化 44">
            <a:extLst>
              <a:ext uri="{FF2B5EF4-FFF2-40B4-BE49-F238E27FC236}">
                <a16:creationId xmlns:a16="http://schemas.microsoft.com/office/drawing/2014/main" id="{5C0FA79D-6E4F-4D27-8E99-78B68BDC7D67}"/>
              </a:ext>
            </a:extLst>
          </p:cNvPr>
          <p:cNvGrpSpPr/>
          <p:nvPr/>
        </p:nvGrpSpPr>
        <p:grpSpPr>
          <a:xfrm>
            <a:off x="3939175" y="5227627"/>
            <a:ext cx="734400" cy="612227"/>
            <a:chOff x="2023734" y="4388600"/>
            <a:chExt cx="734400" cy="612227"/>
          </a:xfrm>
        </p:grpSpPr>
        <p:sp>
          <p:nvSpPr>
            <p:cNvPr id="46" name="正方形/長方形 45">
              <a:extLst>
                <a:ext uri="{FF2B5EF4-FFF2-40B4-BE49-F238E27FC236}">
                  <a16:creationId xmlns:a16="http://schemas.microsoft.com/office/drawing/2014/main" id="{F5023457-9C90-4F76-A262-EC139CB51E29}"/>
                </a:ext>
              </a:extLst>
            </p:cNvPr>
            <p:cNvSpPr/>
            <p:nvPr/>
          </p:nvSpPr>
          <p:spPr>
            <a:xfrm>
              <a:off x="2023734" y="4554427"/>
              <a:ext cx="734400"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工事完了</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通知</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47" name="テキスト ボックス 46">
              <a:extLst>
                <a:ext uri="{FF2B5EF4-FFF2-40B4-BE49-F238E27FC236}">
                  <a16:creationId xmlns:a16="http://schemas.microsoft.com/office/drawing/2014/main" id="{0DDD0EE5-5E3A-433D-AB85-7D078B4CBEBA}"/>
                </a:ext>
              </a:extLst>
            </p:cNvPr>
            <p:cNvSpPr txBox="1"/>
            <p:nvPr/>
          </p:nvSpPr>
          <p:spPr>
            <a:xfrm>
              <a:off x="2023734" y="4388600"/>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03</a:t>
              </a:r>
              <a:endParaRPr lang="ja-JP" altLang="en-US" sz="800" dirty="0">
                <a:latin typeface="Meiryo UI" panose="020B0604030504040204" pitchFamily="50" charset="-128"/>
                <a:ea typeface="Meiryo UI" panose="020B0604030504040204" pitchFamily="50" charset="-128"/>
              </a:endParaRPr>
            </a:p>
          </p:txBody>
        </p:sp>
      </p:grpSp>
      <p:grpSp>
        <p:nvGrpSpPr>
          <p:cNvPr id="51" name="グループ化 50">
            <a:extLst>
              <a:ext uri="{FF2B5EF4-FFF2-40B4-BE49-F238E27FC236}">
                <a16:creationId xmlns:a16="http://schemas.microsoft.com/office/drawing/2014/main" id="{D26316B5-2160-42CC-B0F8-BFAF8789764B}"/>
              </a:ext>
            </a:extLst>
          </p:cNvPr>
          <p:cNvGrpSpPr/>
          <p:nvPr/>
        </p:nvGrpSpPr>
        <p:grpSpPr>
          <a:xfrm>
            <a:off x="5077730" y="3323044"/>
            <a:ext cx="734400" cy="612227"/>
            <a:chOff x="2023734" y="4388600"/>
            <a:chExt cx="734400" cy="612227"/>
          </a:xfrm>
        </p:grpSpPr>
        <p:sp>
          <p:nvSpPr>
            <p:cNvPr id="52" name="正方形/長方形 51">
              <a:extLst>
                <a:ext uri="{FF2B5EF4-FFF2-40B4-BE49-F238E27FC236}">
                  <a16:creationId xmlns:a16="http://schemas.microsoft.com/office/drawing/2014/main" id="{2969479A-0564-4D65-A282-ACE02257FFE5}"/>
                </a:ext>
              </a:extLst>
            </p:cNvPr>
            <p:cNvSpPr/>
            <p:nvPr/>
          </p:nvSpPr>
          <p:spPr>
            <a:xfrm>
              <a:off x="2023734" y="4554427"/>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工事完了</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通知受領</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53" name="テキスト ボックス 52">
              <a:extLst>
                <a:ext uri="{FF2B5EF4-FFF2-40B4-BE49-F238E27FC236}">
                  <a16:creationId xmlns:a16="http://schemas.microsoft.com/office/drawing/2014/main" id="{932C0C05-C2C0-44F0-AAF8-AD37AE7519AA}"/>
                </a:ext>
              </a:extLst>
            </p:cNvPr>
            <p:cNvSpPr txBox="1"/>
            <p:nvPr/>
          </p:nvSpPr>
          <p:spPr>
            <a:xfrm>
              <a:off x="2023734" y="4388600"/>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04</a:t>
              </a:r>
              <a:endParaRPr lang="ja-JP" altLang="en-US" sz="800" dirty="0">
                <a:latin typeface="Meiryo UI" panose="020B0604030504040204" pitchFamily="50" charset="-128"/>
                <a:ea typeface="Meiryo UI" panose="020B0604030504040204" pitchFamily="50" charset="-128"/>
              </a:endParaRPr>
            </a:p>
          </p:txBody>
        </p:sp>
      </p:grpSp>
      <p:cxnSp>
        <p:nvCxnSpPr>
          <p:cNvPr id="54" name="直線矢印コネクタ 53">
            <a:extLst>
              <a:ext uri="{FF2B5EF4-FFF2-40B4-BE49-F238E27FC236}">
                <a16:creationId xmlns:a16="http://schemas.microsoft.com/office/drawing/2014/main" id="{F8662379-1356-41FB-A04F-4709B17E97F5}"/>
              </a:ext>
            </a:extLst>
          </p:cNvPr>
          <p:cNvCxnSpPr>
            <a:cxnSpLocks/>
            <a:stCxn id="62" idx="0"/>
            <a:endCxn id="52" idx="2"/>
          </p:cNvCxnSpPr>
          <p:nvPr/>
        </p:nvCxnSpPr>
        <p:spPr>
          <a:xfrm flipH="1" flipV="1">
            <a:off x="5444930" y="3935271"/>
            <a:ext cx="756" cy="2150947"/>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55" name="グループ化 54">
            <a:extLst>
              <a:ext uri="{FF2B5EF4-FFF2-40B4-BE49-F238E27FC236}">
                <a16:creationId xmlns:a16="http://schemas.microsoft.com/office/drawing/2014/main" id="{E9AB0A22-A73E-4860-936C-EECCA7DE6F91}"/>
              </a:ext>
            </a:extLst>
          </p:cNvPr>
          <p:cNvGrpSpPr/>
          <p:nvPr/>
        </p:nvGrpSpPr>
        <p:grpSpPr>
          <a:xfrm>
            <a:off x="5318551" y="6082415"/>
            <a:ext cx="254269" cy="450827"/>
            <a:chOff x="2515451" y="5897715"/>
            <a:chExt cx="254269" cy="450827"/>
          </a:xfrm>
        </p:grpSpPr>
        <p:sp>
          <p:nvSpPr>
            <p:cNvPr id="61" name="Freeform 266">
              <a:extLst>
                <a:ext uri="{FF2B5EF4-FFF2-40B4-BE49-F238E27FC236}">
                  <a16:creationId xmlns:a16="http://schemas.microsoft.com/office/drawing/2014/main" id="{A0958409-5E81-48FB-96AD-66D4047D3BF1}"/>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62" name="正方形/長方形 36">
              <a:extLst>
                <a:ext uri="{FF2B5EF4-FFF2-40B4-BE49-F238E27FC236}">
                  <a16:creationId xmlns:a16="http://schemas.microsoft.com/office/drawing/2014/main" id="{D5396281-1BA4-4C66-959D-DDDD0A7E3122}"/>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63" name="正方形/長方形 62">
            <a:extLst>
              <a:ext uri="{FF2B5EF4-FFF2-40B4-BE49-F238E27FC236}">
                <a16:creationId xmlns:a16="http://schemas.microsoft.com/office/drawing/2014/main" id="{71D9499B-F1B6-417B-B3D9-37372AF33463}"/>
              </a:ext>
            </a:extLst>
          </p:cNvPr>
          <p:cNvSpPr/>
          <p:nvPr/>
        </p:nvSpPr>
        <p:spPr>
          <a:xfrm>
            <a:off x="5373685" y="6454834"/>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64" name="直線矢印コネクタ 63">
            <a:extLst>
              <a:ext uri="{FF2B5EF4-FFF2-40B4-BE49-F238E27FC236}">
                <a16:creationId xmlns:a16="http://schemas.microsoft.com/office/drawing/2014/main" id="{5C5DDE83-5731-4189-886F-6179B5D66124}"/>
              </a:ext>
            </a:extLst>
          </p:cNvPr>
          <p:cNvCxnSpPr>
            <a:cxnSpLocks/>
            <a:stCxn id="52" idx="3"/>
            <a:endCxn id="35" idx="1"/>
          </p:cNvCxnSpPr>
          <p:nvPr/>
        </p:nvCxnSpPr>
        <p:spPr>
          <a:xfrm flipV="1">
            <a:off x="5812130" y="3705380"/>
            <a:ext cx="231384" cy="6691"/>
          </a:xfrm>
          <a:prstGeom prst="straightConnector1">
            <a:avLst/>
          </a:prstGeom>
          <a:noFill/>
          <a:ln w="6350" cap="flat" cmpd="sng" algn="ctr">
            <a:solidFill>
              <a:sysClr val="window" lastClr="FFFFFF">
                <a:lumMod val="65000"/>
              </a:sysClr>
            </a:solidFill>
            <a:prstDash val="solid"/>
            <a:miter lim="800000"/>
            <a:tailEnd type="triangle"/>
          </a:ln>
          <a:effectLst/>
        </p:spPr>
      </p:cxnSp>
    </p:spTree>
    <p:extLst>
      <p:ext uri="{BB962C8B-B14F-4D97-AF65-F5344CB8AC3E}">
        <p14:creationId xmlns:p14="http://schemas.microsoft.com/office/powerpoint/2010/main" val="1878380294"/>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2331472701"/>
              </p:ext>
            </p:extLst>
          </p:nvPr>
        </p:nvGraphicFramePr>
        <p:xfrm>
          <a:off x="141614" y="864069"/>
          <a:ext cx="9601200" cy="5910314"/>
        </p:xfrm>
        <a:graphic>
          <a:graphicData uri="http://schemas.openxmlformats.org/drawingml/2006/table">
            <a:tbl>
              <a:tblPr firstRow="1" bandRow="1">
                <a:tableStyleId>{2D5ABB26-0587-4C30-8999-92F81FD0307C}</a:tableStyleId>
              </a:tblPr>
              <a:tblGrid>
                <a:gridCol w="1149668">
                  <a:extLst>
                    <a:ext uri="{9D8B030D-6E8A-4147-A177-3AD203B41FA5}">
                      <a16:colId xmlns:a16="http://schemas.microsoft.com/office/drawing/2014/main" val="358073148"/>
                    </a:ext>
                  </a:extLst>
                </a:gridCol>
                <a:gridCol w="8451532">
                  <a:extLst>
                    <a:ext uri="{9D8B030D-6E8A-4147-A177-3AD203B41FA5}">
                      <a16:colId xmlns:a16="http://schemas.microsoft.com/office/drawing/2014/main" val="1235158156"/>
                    </a:ext>
                  </a:extLst>
                </a:gridCol>
              </a:tblGrid>
              <a:tr h="444163">
                <a:tc>
                  <a:txBody>
                    <a:bodyPr/>
                    <a:lstStyle/>
                    <a:p>
                      <a:pPr algn="l"/>
                      <a:r>
                        <a:rPr kumimoji="1" lang="ja-JP" altLang="en-US" sz="1200" b="0" dirty="0">
                          <a:latin typeface="Meiryo UI" panose="020B0604030504040204" pitchFamily="50" charset="-128"/>
                          <a:ea typeface="Meiryo UI" panose="020B0604030504040204" pitchFamily="50" charset="-128"/>
                        </a:rPr>
                        <a:t>業務プロセス</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1200" dirty="0">
                          <a:latin typeface="Meiryo UI" panose="020B0604030504040204" pitchFamily="50" charset="-128"/>
                          <a:ea typeface="Meiryo UI" panose="020B0604030504040204" pitchFamily="50" charset="-128"/>
                        </a:rPr>
                        <a:t>「</a:t>
                      </a:r>
                      <a:r>
                        <a:rPr lang="en-US" altLang="ja-JP" sz="1200" dirty="0">
                          <a:latin typeface="Meiryo UI" panose="020B0604030504040204" pitchFamily="50" charset="-128"/>
                          <a:ea typeface="Meiryo UI" panose="020B0604030504040204" pitchFamily="50" charset="-128"/>
                        </a:rPr>
                        <a:t>01:</a:t>
                      </a:r>
                      <a:r>
                        <a:rPr lang="ja-JP" altLang="en-US" sz="1200" dirty="0">
                          <a:latin typeface="Meiryo UI" panose="020B0604030504040204" pitchFamily="50" charset="-128"/>
                          <a:ea typeface="Meiryo UI" panose="020B0604030504040204" pitchFamily="50" charset="-128"/>
                        </a:rPr>
                        <a:t>積立金取戻し申請資料整理」「</a:t>
                      </a:r>
                      <a:r>
                        <a:rPr lang="en-US" altLang="ja-JP" sz="1200" dirty="0">
                          <a:latin typeface="Meiryo UI" panose="020B0604030504040204" pitchFamily="50" charset="-128"/>
                          <a:ea typeface="Meiryo UI" panose="020B0604030504040204" pitchFamily="50" charset="-128"/>
                        </a:rPr>
                        <a:t>02:</a:t>
                      </a:r>
                      <a:r>
                        <a:rPr lang="ja-JP" altLang="en-US" sz="1200" dirty="0">
                          <a:latin typeface="Meiryo UI" panose="020B0604030504040204" pitchFamily="50" charset="-128"/>
                          <a:ea typeface="Meiryo UI" panose="020B0604030504040204" pitchFamily="50" charset="-128"/>
                        </a:rPr>
                        <a:t>積立金取戻し申請」「</a:t>
                      </a:r>
                      <a:r>
                        <a:rPr lang="en-US" altLang="ja-JP" sz="1200" dirty="0">
                          <a:latin typeface="Meiryo UI" panose="020B0604030504040204" pitchFamily="50" charset="-128"/>
                          <a:ea typeface="Meiryo UI" panose="020B0604030504040204" pitchFamily="50" charset="-128"/>
                        </a:rPr>
                        <a:t>05:</a:t>
                      </a:r>
                      <a:r>
                        <a:rPr lang="ja-JP" altLang="en-US" sz="1200" dirty="0">
                          <a:latin typeface="Meiryo UI" panose="020B0604030504040204" pitchFamily="50" charset="-128"/>
                          <a:ea typeface="Meiryo UI" panose="020B0604030504040204" pitchFamily="50" charset="-128"/>
                        </a:rPr>
                        <a:t>積立金取戻し審査」</a:t>
                      </a:r>
                      <a:endParaRPr lang="en-US" altLang="ja-JP" sz="12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266498">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業務詳細仕様</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2081878"/>
                  </a:ext>
                </a:extLst>
              </a:tr>
              <a:tr h="5191831">
                <a:tc gridSpan="2">
                  <a:txBody>
                    <a:bodyPr/>
                    <a:lstStyle/>
                    <a:p>
                      <a:pPr lvl="0">
                        <a:defRPr/>
                      </a:pPr>
                      <a:r>
                        <a:rPr lang="ja-JP" altLang="en-US" sz="1100" b="1" u="sng" dirty="0">
                          <a:latin typeface="Meiryo UI" panose="020B0604030504040204" pitchFamily="50" charset="-128"/>
                          <a:ea typeface="Meiryo UI" panose="020B0604030504040204" pitchFamily="50" charset="-128"/>
                        </a:rPr>
                        <a:t>積立金取戻しのルール</a:t>
                      </a:r>
                      <a:r>
                        <a:rPr lang="en-US" altLang="ja-JP" sz="1100" b="1" u="sng" dirty="0">
                          <a:latin typeface="Meiryo UI" panose="020B0604030504040204" pitchFamily="50" charset="-128"/>
                          <a:ea typeface="Meiryo UI" panose="020B0604030504040204" pitchFamily="50" charset="-128"/>
                        </a:rPr>
                        <a:t>(1/4)</a:t>
                      </a:r>
                      <a:endParaRPr kumimoji="0" lang="en-US" altLang="ja-JP" sz="1100" b="1" u="sng" kern="0" dirty="0">
                        <a:solidFill>
                          <a:srgbClr val="000000">
                            <a:lumMod val="100000"/>
                          </a:srgbClr>
                        </a:solidFill>
                        <a:latin typeface="Meiryo UI"/>
                        <a:ea typeface="Meiryo UI"/>
                      </a:endParaRPr>
                    </a:p>
                    <a:p>
                      <a:pPr lvl="0">
                        <a:defRPr/>
                      </a:pPr>
                      <a:endParaRPr kumimoji="0" lang="en-US" altLang="ja-JP" sz="1100" b="0" u="none" kern="0" dirty="0">
                        <a:solidFill>
                          <a:srgbClr val="000000">
                            <a:lumMod val="100000"/>
                          </a:srgbClr>
                        </a:solidFill>
                        <a:latin typeface="Meiryo UI"/>
                        <a:ea typeface="Meiryo UI"/>
                      </a:endParaRPr>
                    </a:p>
                    <a:p>
                      <a:pPr marL="0" lvl="0" indent="0">
                        <a:buFont typeface="Arial" panose="020B0604020202020204" pitchFamily="34" charset="0"/>
                        <a:buNone/>
                        <a:defRPr/>
                      </a:pPr>
                      <a:r>
                        <a:rPr kumimoji="0" lang="en-US" altLang="ja-JP" sz="1100" kern="0" dirty="0">
                          <a:solidFill>
                            <a:prstClr val="black">
                              <a:lumMod val="100000"/>
                            </a:prstClr>
                          </a:solidFill>
                          <a:latin typeface="Meiryo UI"/>
                          <a:ea typeface="Meiryo UI"/>
                        </a:rPr>
                        <a:t>【</a:t>
                      </a:r>
                      <a:r>
                        <a:rPr kumimoji="0" lang="ja-JP" altLang="en-US" sz="1100" kern="0" dirty="0">
                          <a:solidFill>
                            <a:prstClr val="black">
                              <a:lumMod val="100000"/>
                            </a:prstClr>
                          </a:solidFill>
                          <a:latin typeface="Meiryo UI"/>
                          <a:ea typeface="Meiryo UI"/>
                        </a:rPr>
                        <a:t>積立金の取戻しが認められる条件</a:t>
                      </a:r>
                      <a:r>
                        <a:rPr kumimoji="0" lang="en-US" altLang="ja-JP" sz="1100" kern="0" dirty="0">
                          <a:solidFill>
                            <a:prstClr val="black">
                              <a:lumMod val="100000"/>
                            </a:prstClr>
                          </a:solidFill>
                          <a:latin typeface="Meiryo UI"/>
                          <a:ea typeface="Meiryo UI"/>
                        </a:rPr>
                        <a:t>】</a:t>
                      </a:r>
                    </a:p>
                    <a:p>
                      <a:pPr marL="171450" lvl="0" indent="-171450">
                        <a:buFont typeface="Arial" panose="020B0604020202020204" pitchFamily="34" charset="0"/>
                        <a:buChar char="•"/>
                        <a:defRPr/>
                      </a:pPr>
                      <a:r>
                        <a:rPr kumimoji="0" lang="ja-JP" altLang="en-US" sz="1100" kern="0" dirty="0">
                          <a:solidFill>
                            <a:prstClr val="black">
                              <a:lumMod val="100000"/>
                            </a:prstClr>
                          </a:solidFill>
                          <a:latin typeface="Meiryo UI"/>
                          <a:ea typeface="Meiryo UI"/>
                        </a:rPr>
                        <a:t>調達期間中は、原則、積立金の取戻しを認めない。</a:t>
                      </a:r>
                      <a:endParaRPr kumimoji="0" lang="en-US" altLang="ja-JP" sz="1100" kern="0" dirty="0">
                        <a:solidFill>
                          <a:prstClr val="black">
                            <a:lumMod val="100000"/>
                          </a:prstClr>
                        </a:solidFill>
                        <a:latin typeface="Meiryo UI"/>
                        <a:ea typeface="Meiryo UI"/>
                      </a:endParaRPr>
                    </a:p>
                    <a:p>
                      <a:pPr marL="171450" lvl="0" indent="-171450">
                        <a:buFont typeface="Arial" panose="020B0604020202020204" pitchFamily="34" charset="0"/>
                        <a:buChar char="•"/>
                        <a:defRPr/>
                      </a:pPr>
                      <a:r>
                        <a:rPr kumimoji="0" lang="ja-JP" altLang="en-US" sz="1100" kern="0" dirty="0">
                          <a:solidFill>
                            <a:prstClr val="black">
                              <a:lumMod val="100000"/>
                            </a:prstClr>
                          </a:solidFill>
                          <a:latin typeface="Meiryo UI"/>
                          <a:ea typeface="Meiryo UI"/>
                        </a:rPr>
                        <a:t>ただし、調達期間中であっても、発電</a:t>
                      </a:r>
                      <a:r>
                        <a:rPr kumimoji="0" lang="ja-JP" altLang="en-US" sz="1100" kern="0" dirty="0">
                          <a:solidFill>
                            <a:schemeClr val="tx1"/>
                          </a:solidFill>
                          <a:latin typeface="Meiryo UI"/>
                          <a:ea typeface="Meiryo UI"/>
                        </a:rPr>
                        <a:t>事業を終了また</a:t>
                      </a:r>
                      <a:r>
                        <a:rPr kumimoji="0" lang="ja-JP" altLang="en-US" sz="1100" kern="0" dirty="0">
                          <a:solidFill>
                            <a:prstClr val="black">
                              <a:lumMod val="100000"/>
                            </a:prstClr>
                          </a:solidFill>
                          <a:latin typeface="Meiryo UI"/>
                          <a:ea typeface="Meiryo UI"/>
                        </a:rPr>
                        <a:t>は縮小</a:t>
                      </a:r>
                      <a:r>
                        <a:rPr kumimoji="0" lang="en-US" altLang="ja-JP" sz="1100" kern="0" dirty="0">
                          <a:solidFill>
                            <a:prstClr val="black">
                              <a:lumMod val="100000"/>
                            </a:prstClr>
                          </a:solidFill>
                          <a:latin typeface="Meiryo UI"/>
                          <a:ea typeface="Meiryo UI"/>
                        </a:rPr>
                        <a:t>(※1)</a:t>
                      </a:r>
                      <a:r>
                        <a:rPr kumimoji="0" lang="ja-JP" altLang="en-US" sz="1100" kern="0" dirty="0">
                          <a:solidFill>
                            <a:prstClr val="black">
                              <a:lumMod val="100000"/>
                            </a:prstClr>
                          </a:solidFill>
                          <a:latin typeface="Meiryo UI"/>
                          <a:ea typeface="Meiryo UI"/>
                        </a:rPr>
                        <a:t>する場合には、積立金の取戻しを認める。</a:t>
                      </a:r>
                      <a:endParaRPr kumimoji="0" lang="en-US" altLang="ja-JP" sz="1100" kern="0" dirty="0">
                        <a:solidFill>
                          <a:prstClr val="black">
                            <a:lumMod val="100000"/>
                          </a:prstClr>
                        </a:solidFill>
                        <a:latin typeface="Meiryo UI"/>
                        <a:ea typeface="Meiryo UI"/>
                      </a:endParaRPr>
                    </a:p>
                    <a:p>
                      <a:pPr marL="0" lvl="0" indent="0">
                        <a:buFont typeface="Arial" panose="020B0604020202020204" pitchFamily="34" charset="0"/>
                        <a:buNone/>
                        <a:defRPr/>
                      </a:pPr>
                      <a:r>
                        <a:rPr kumimoji="0" lang="ja-JP" altLang="en-US" sz="1100" kern="0" dirty="0">
                          <a:solidFill>
                            <a:prstClr val="black">
                              <a:lumMod val="100000"/>
                            </a:prstClr>
                          </a:solidFill>
                          <a:latin typeface="Meiryo UI"/>
                          <a:ea typeface="Meiryo UI"/>
                        </a:rPr>
                        <a:t>　　</a:t>
                      </a:r>
                      <a:r>
                        <a:rPr kumimoji="0" lang="en-US" altLang="ja-JP" sz="1100" kern="0" dirty="0">
                          <a:solidFill>
                            <a:prstClr val="black">
                              <a:lumMod val="100000"/>
                            </a:prstClr>
                          </a:solidFill>
                          <a:latin typeface="Meiryo UI"/>
                          <a:ea typeface="Meiryo UI"/>
                        </a:rPr>
                        <a:t>※1 </a:t>
                      </a:r>
                      <a:r>
                        <a:rPr kumimoji="0" lang="ja-JP" altLang="en-US" sz="1100" kern="0" dirty="0">
                          <a:solidFill>
                            <a:prstClr val="black">
                              <a:lumMod val="100000"/>
                            </a:prstClr>
                          </a:solidFill>
                          <a:latin typeface="Meiryo UI"/>
                          <a:ea typeface="Meiryo UI"/>
                        </a:rPr>
                        <a:t>発電事業を縮小する場合は、事業認定された太陽光パネル出力の</a:t>
                      </a:r>
                      <a:r>
                        <a:rPr kumimoji="0" lang="en-US" altLang="ja-JP" sz="1100" kern="0" dirty="0">
                          <a:solidFill>
                            <a:prstClr val="black">
                              <a:lumMod val="100000"/>
                            </a:prstClr>
                          </a:solidFill>
                          <a:latin typeface="Meiryo UI"/>
                          <a:ea typeface="Meiryo UI"/>
                        </a:rPr>
                        <a:t>15</a:t>
                      </a:r>
                      <a:r>
                        <a:rPr kumimoji="0" lang="ja-JP" altLang="en-US" sz="1100" kern="0" dirty="0">
                          <a:solidFill>
                            <a:prstClr val="black">
                              <a:lumMod val="100000"/>
                            </a:prstClr>
                          </a:solidFill>
                          <a:latin typeface="Meiryo UI"/>
                          <a:ea typeface="Meiryo UI"/>
                        </a:rPr>
                        <a:t>％以上かつ</a:t>
                      </a:r>
                      <a:r>
                        <a:rPr kumimoji="0" lang="en-US" altLang="ja-JP" sz="1100" kern="0" dirty="0">
                          <a:solidFill>
                            <a:prstClr val="black">
                              <a:lumMod val="100000"/>
                            </a:prstClr>
                          </a:solidFill>
                          <a:latin typeface="Meiryo UI"/>
                          <a:ea typeface="Meiryo UI"/>
                        </a:rPr>
                        <a:t>50kW</a:t>
                      </a:r>
                      <a:r>
                        <a:rPr kumimoji="0" lang="ja-JP" altLang="en-US" sz="1100" kern="0" dirty="0">
                          <a:solidFill>
                            <a:prstClr val="black">
                              <a:lumMod val="100000"/>
                            </a:prstClr>
                          </a:solidFill>
                          <a:latin typeface="Meiryo UI"/>
                          <a:ea typeface="Meiryo UI"/>
                        </a:rPr>
                        <a:t>以上を廃棄する場合に限る（制度運用コスト増大防止のため）</a:t>
                      </a:r>
                      <a:endParaRPr kumimoji="0" lang="en-US" altLang="ja-JP" sz="1100" kern="0" dirty="0">
                        <a:solidFill>
                          <a:prstClr val="black">
                            <a:lumMod val="100000"/>
                          </a:prstClr>
                        </a:solidFill>
                        <a:latin typeface="Meiryo UI"/>
                        <a:ea typeface="Meiryo UI"/>
                      </a:endParaRPr>
                    </a:p>
                    <a:p>
                      <a:pPr marL="0" lvl="0" indent="0">
                        <a:buFont typeface="Arial" panose="020B0604020202020204" pitchFamily="34" charset="0"/>
                        <a:buNone/>
                        <a:defRPr/>
                      </a:pPr>
                      <a:endParaRPr kumimoji="0" lang="en-US" altLang="ja-JP" sz="1100" kern="0" dirty="0">
                        <a:solidFill>
                          <a:prstClr val="black">
                            <a:lumMod val="100000"/>
                          </a:prstClr>
                        </a:solidFill>
                        <a:latin typeface="Meiryo UI"/>
                        <a:ea typeface="Meiryo UI"/>
                      </a:endParaRPr>
                    </a:p>
                    <a:p>
                      <a:pPr marL="0" lvl="0" indent="0">
                        <a:buFont typeface="Arial" panose="020B0604020202020204" pitchFamily="34" charset="0"/>
                        <a:buNone/>
                        <a:defRPr/>
                      </a:pPr>
                      <a:endParaRPr kumimoji="0" lang="en-US" altLang="ja-JP" sz="1100" kern="0" dirty="0">
                        <a:solidFill>
                          <a:prstClr val="black">
                            <a:lumMod val="100000"/>
                          </a:prstClr>
                        </a:solidFill>
                        <a:latin typeface="Meiryo UI"/>
                        <a:ea typeface="Meiryo UI"/>
                      </a:endParaRPr>
                    </a:p>
                    <a:p>
                      <a:pPr marL="0" lvl="0" indent="0">
                        <a:buFont typeface="Arial" panose="020B0604020202020204" pitchFamily="34" charset="0"/>
                        <a:buNone/>
                        <a:defRPr/>
                      </a:pPr>
                      <a:endParaRPr kumimoji="0" lang="en-US" altLang="ja-JP" sz="1100" kern="0" dirty="0">
                        <a:solidFill>
                          <a:prstClr val="black">
                            <a:lumMod val="100000"/>
                          </a:prstClr>
                        </a:solidFill>
                        <a:latin typeface="Meiryo UI"/>
                        <a:ea typeface="Meiryo UI"/>
                      </a:endParaRPr>
                    </a:p>
                    <a:p>
                      <a:pPr marL="0" lvl="0" indent="0">
                        <a:buFont typeface="Arial" panose="020B0604020202020204" pitchFamily="34" charset="0"/>
                        <a:buNone/>
                        <a:defRPr/>
                      </a:pPr>
                      <a:endParaRPr kumimoji="0" lang="en-US" altLang="ja-JP" sz="1100" kern="0" dirty="0">
                        <a:solidFill>
                          <a:prstClr val="black">
                            <a:lumMod val="100000"/>
                          </a:prstClr>
                        </a:solidFill>
                        <a:latin typeface="Meiryo UI"/>
                        <a:ea typeface="Meiryo UI"/>
                      </a:endParaRPr>
                    </a:p>
                    <a:p>
                      <a:pPr marL="0" lvl="0" indent="0">
                        <a:buFont typeface="Arial" panose="020B0604020202020204" pitchFamily="34" charset="0"/>
                        <a:buNone/>
                        <a:defRPr/>
                      </a:pPr>
                      <a:endParaRPr kumimoji="0" lang="en-US" altLang="ja-JP" sz="1100" kern="0" dirty="0">
                        <a:solidFill>
                          <a:prstClr val="black">
                            <a:lumMod val="100000"/>
                          </a:prstClr>
                        </a:solidFill>
                        <a:latin typeface="Meiryo UI"/>
                        <a:ea typeface="Meiryo UI"/>
                      </a:endParaRPr>
                    </a:p>
                    <a:p>
                      <a:pPr marL="0" lvl="0" indent="0">
                        <a:buFont typeface="Arial" panose="020B0604020202020204" pitchFamily="34" charset="0"/>
                        <a:buNone/>
                        <a:defRPr/>
                      </a:pPr>
                      <a:endParaRPr kumimoji="0" lang="en-US" altLang="ja-JP" sz="1100" kern="0" dirty="0">
                        <a:solidFill>
                          <a:prstClr val="black">
                            <a:lumMod val="100000"/>
                          </a:prstClr>
                        </a:solidFill>
                        <a:latin typeface="Meiryo UI"/>
                        <a:ea typeface="Meiryo UI"/>
                      </a:endParaRPr>
                    </a:p>
                    <a:p>
                      <a:pPr marL="0" lvl="0" indent="0">
                        <a:buFont typeface="Arial" panose="020B0604020202020204" pitchFamily="34" charset="0"/>
                        <a:buNone/>
                        <a:defRPr/>
                      </a:pPr>
                      <a:endParaRPr kumimoji="0" lang="en-US" altLang="ja-JP" sz="1100" kern="0" dirty="0">
                        <a:solidFill>
                          <a:prstClr val="black">
                            <a:lumMod val="100000"/>
                          </a:prstClr>
                        </a:solidFill>
                        <a:latin typeface="Meiryo UI"/>
                        <a:ea typeface="Meiryo UI"/>
                      </a:endParaRPr>
                    </a:p>
                    <a:p>
                      <a:pPr marL="0" lvl="0" indent="0">
                        <a:buFont typeface="Arial" panose="020B0604020202020204" pitchFamily="34" charset="0"/>
                        <a:buNone/>
                        <a:defRPr/>
                      </a:pPr>
                      <a:endParaRPr kumimoji="0" lang="en-US" altLang="ja-JP" sz="1100" kern="0" dirty="0">
                        <a:solidFill>
                          <a:prstClr val="black">
                            <a:lumMod val="100000"/>
                          </a:prstClr>
                        </a:solidFill>
                        <a:latin typeface="Meiryo UI"/>
                        <a:ea typeface="Meiryo UI"/>
                      </a:endParaRPr>
                    </a:p>
                    <a:p>
                      <a:pPr marL="0" lvl="0" indent="0">
                        <a:buFont typeface="Arial" panose="020B0604020202020204" pitchFamily="34" charset="0"/>
                        <a:buNone/>
                        <a:defRPr/>
                      </a:pPr>
                      <a:endParaRPr kumimoji="0" lang="en-US" altLang="ja-JP" sz="1100" kern="0" dirty="0">
                        <a:solidFill>
                          <a:prstClr val="black">
                            <a:lumMod val="100000"/>
                          </a:prstClr>
                        </a:solidFill>
                        <a:latin typeface="Meiryo UI"/>
                        <a:ea typeface="Meiryo UI"/>
                      </a:endParaRPr>
                    </a:p>
                    <a:p>
                      <a:pPr marL="0" lvl="0" indent="0">
                        <a:buFont typeface="Arial" panose="020B0604020202020204" pitchFamily="34" charset="0"/>
                        <a:buNone/>
                        <a:defRPr/>
                      </a:pPr>
                      <a:endParaRPr kumimoji="0" lang="en-US" altLang="ja-JP" sz="1100" kern="0" dirty="0">
                        <a:solidFill>
                          <a:prstClr val="black">
                            <a:lumMod val="100000"/>
                          </a:prstClr>
                        </a:solidFill>
                        <a:latin typeface="Meiryo UI"/>
                        <a:ea typeface="Meiryo UI"/>
                      </a:endParaRPr>
                    </a:p>
                    <a:p>
                      <a:pPr marL="0" lvl="0" indent="0">
                        <a:buFont typeface="Arial" panose="020B0604020202020204" pitchFamily="34" charset="0"/>
                        <a:buNone/>
                        <a:defRPr/>
                      </a:pPr>
                      <a:endParaRPr kumimoji="0" lang="en-US" altLang="ja-JP" sz="1100" kern="0" dirty="0">
                        <a:solidFill>
                          <a:prstClr val="black">
                            <a:lumMod val="100000"/>
                          </a:prstClr>
                        </a:solidFill>
                        <a:latin typeface="Meiryo UI"/>
                        <a:ea typeface="Meiryo UI"/>
                      </a:endParaRPr>
                    </a:p>
                    <a:p>
                      <a:pPr marL="0" lvl="0" indent="0">
                        <a:buFont typeface="Arial" panose="020B0604020202020204" pitchFamily="34" charset="0"/>
                        <a:buNone/>
                        <a:defRPr/>
                      </a:pPr>
                      <a:endParaRPr kumimoji="0" lang="en-US" altLang="ja-JP" sz="1100" kern="0" dirty="0">
                        <a:solidFill>
                          <a:prstClr val="black">
                            <a:lumMod val="100000"/>
                          </a:prstClr>
                        </a:solidFill>
                        <a:latin typeface="Meiryo UI"/>
                        <a:ea typeface="Meiryo UI"/>
                      </a:endParaRPr>
                    </a:p>
                    <a:p>
                      <a:pPr marL="0" lvl="0" indent="0">
                        <a:buFont typeface="Arial" panose="020B0604020202020204" pitchFamily="34" charset="0"/>
                        <a:buNone/>
                        <a:defRPr/>
                      </a:pPr>
                      <a:r>
                        <a:rPr kumimoji="0" lang="en-US" altLang="ja-JP" sz="1100" kern="0" dirty="0">
                          <a:solidFill>
                            <a:prstClr val="black">
                              <a:lumMod val="100000"/>
                            </a:prstClr>
                          </a:solidFill>
                          <a:latin typeface="Meiryo UI"/>
                          <a:ea typeface="Meiryo UI"/>
                        </a:rPr>
                        <a:t>【</a:t>
                      </a:r>
                      <a:r>
                        <a:rPr kumimoji="0" lang="ja-JP" altLang="en-US" sz="1100" kern="0" dirty="0">
                          <a:solidFill>
                            <a:prstClr val="black">
                              <a:lumMod val="100000"/>
                            </a:prstClr>
                          </a:solidFill>
                          <a:latin typeface="Meiryo UI"/>
                          <a:ea typeface="Meiryo UI"/>
                        </a:rPr>
                        <a:t>積立金取戻し金額</a:t>
                      </a:r>
                      <a:r>
                        <a:rPr kumimoji="0" lang="en-US" altLang="ja-JP" sz="1100" kern="0" dirty="0">
                          <a:solidFill>
                            <a:prstClr val="black">
                              <a:lumMod val="100000"/>
                            </a:prstClr>
                          </a:solidFill>
                          <a:latin typeface="Meiryo UI"/>
                          <a:ea typeface="Meiryo UI"/>
                        </a:rPr>
                        <a:t>(</a:t>
                      </a:r>
                      <a:r>
                        <a:rPr kumimoji="0" lang="ja-JP" altLang="en-US" sz="1100" kern="0" dirty="0">
                          <a:solidFill>
                            <a:prstClr val="black">
                              <a:lumMod val="100000"/>
                            </a:prstClr>
                          </a:solidFill>
                          <a:latin typeface="Meiryo UI"/>
                          <a:ea typeface="Meiryo UI"/>
                        </a:rPr>
                        <a:t>返金額</a:t>
                      </a:r>
                      <a:r>
                        <a:rPr kumimoji="0" lang="en-US" altLang="ja-JP" sz="1100" kern="0" dirty="0">
                          <a:solidFill>
                            <a:prstClr val="black">
                              <a:lumMod val="100000"/>
                            </a:prstClr>
                          </a:solidFill>
                          <a:latin typeface="Meiryo UI"/>
                          <a:ea typeface="Meiryo UI"/>
                        </a:rPr>
                        <a:t>)</a:t>
                      </a:r>
                      <a:r>
                        <a:rPr kumimoji="0" lang="ja-JP" altLang="en-US" sz="1100" kern="0" dirty="0">
                          <a:solidFill>
                            <a:prstClr val="black">
                              <a:lumMod val="100000"/>
                            </a:prstClr>
                          </a:solidFill>
                          <a:latin typeface="Meiryo UI"/>
                          <a:ea typeface="Meiryo UI"/>
                        </a:rPr>
                        <a:t>の考え方</a:t>
                      </a:r>
                      <a:r>
                        <a:rPr kumimoji="0" lang="en-US" altLang="ja-JP" sz="1100" kern="0" dirty="0">
                          <a:solidFill>
                            <a:prstClr val="black">
                              <a:lumMod val="100000"/>
                            </a:prstClr>
                          </a:solidFill>
                          <a:latin typeface="Meiryo UI"/>
                          <a:ea typeface="Meiryo UI"/>
                        </a:rPr>
                        <a:t>】</a:t>
                      </a:r>
                    </a:p>
                    <a:p>
                      <a:pPr marL="171450" lvl="0" indent="-171450">
                        <a:buFont typeface="Arial" panose="020B0604020202020204" pitchFamily="34" charset="0"/>
                        <a:buChar char="•"/>
                        <a:defRPr/>
                      </a:pPr>
                      <a:r>
                        <a:rPr kumimoji="0" lang="ja-JP" altLang="en-US" sz="1100" kern="0" dirty="0">
                          <a:solidFill>
                            <a:prstClr val="black">
                              <a:lumMod val="100000"/>
                            </a:prstClr>
                          </a:solidFill>
                          <a:latin typeface="Meiryo UI"/>
                          <a:ea typeface="Meiryo UI"/>
                        </a:rPr>
                        <a:t>事業を終了する場合は、積立金を全額返金する。</a:t>
                      </a:r>
                      <a:endParaRPr kumimoji="0" lang="en-US" altLang="ja-JP" sz="1100" kern="0" dirty="0">
                        <a:solidFill>
                          <a:prstClr val="black">
                            <a:lumMod val="100000"/>
                          </a:prstClr>
                        </a:solidFill>
                        <a:latin typeface="Meiryo UI"/>
                        <a:ea typeface="Meiryo UI"/>
                      </a:endParaRPr>
                    </a:p>
                    <a:p>
                      <a:pPr marL="171450" lvl="0" indent="-171450">
                        <a:buFont typeface="Arial" panose="020B0604020202020204" pitchFamily="34" charset="0"/>
                        <a:buChar char="•"/>
                        <a:defRPr/>
                      </a:pPr>
                      <a:r>
                        <a:rPr kumimoji="0" lang="ja-JP" altLang="en-US" sz="1100" kern="0" dirty="0">
                          <a:solidFill>
                            <a:prstClr val="black">
                              <a:lumMod val="100000"/>
                            </a:prstClr>
                          </a:solidFill>
                          <a:latin typeface="Meiryo UI"/>
                          <a:ea typeface="Meiryo UI"/>
                        </a:rPr>
                        <a:t>事業を継続する場合は、以下のルールに従って返金額を決定する。</a:t>
                      </a:r>
                      <a:endParaRPr kumimoji="0" lang="en-US" altLang="ja-JP" sz="1100" b="0" u="none" kern="0" dirty="0">
                        <a:solidFill>
                          <a:srgbClr val="000000">
                            <a:lumMod val="100000"/>
                          </a:srgbClr>
                        </a:solidFill>
                        <a:latin typeface="Meiryo UI"/>
                        <a:ea typeface="Meiryo UI"/>
                      </a:endParaRPr>
                    </a:p>
                    <a:p>
                      <a:pPr marL="0" lvl="0" indent="0">
                        <a:buFont typeface="Arial" panose="020B0604020202020204" pitchFamily="34" charset="0"/>
                        <a:buNone/>
                        <a:defRPr/>
                      </a:pPr>
                      <a:endParaRPr kumimoji="0" lang="en-US" altLang="ja-JP" sz="1100" kern="0" dirty="0">
                        <a:solidFill>
                          <a:prstClr val="black">
                            <a:lumMod val="100000"/>
                          </a:prstClr>
                        </a:solidFill>
                        <a:latin typeface="Meiryo UI"/>
                        <a:ea typeface="Meiryo UI"/>
                      </a:endParaRPr>
                    </a:p>
                    <a:p>
                      <a:pPr marL="0" lvl="0" indent="0">
                        <a:buFont typeface="Arial" panose="020B0604020202020204" pitchFamily="34" charset="0"/>
                        <a:buNone/>
                        <a:defRPr/>
                      </a:pPr>
                      <a:endParaRPr kumimoji="0" lang="en-US" altLang="ja-JP" sz="1100" kern="0" dirty="0">
                        <a:solidFill>
                          <a:prstClr val="black">
                            <a:lumMod val="100000"/>
                          </a:prstClr>
                        </a:solidFill>
                        <a:latin typeface="Meiryo UI"/>
                        <a:ea typeface="Meiryo UI"/>
                      </a:endParaRPr>
                    </a:p>
                    <a:p>
                      <a:pPr marL="0" lvl="0" indent="0">
                        <a:buFont typeface="Arial" panose="020B0604020202020204" pitchFamily="34" charset="0"/>
                        <a:buNone/>
                        <a:defRPr/>
                      </a:pPr>
                      <a:endParaRPr kumimoji="1" lang="en-US" altLang="ja-JP" sz="1600" b="0" dirty="0">
                        <a:solidFill>
                          <a:schemeClr val="tx1"/>
                        </a:solidFill>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77678721"/>
                  </a:ext>
                </a:extLst>
              </a:tr>
            </a:tbl>
          </a:graphicData>
        </a:graphic>
      </p:graphicFrame>
      <p:graphicFrame>
        <p:nvGraphicFramePr>
          <p:cNvPr id="3" name="表 2">
            <a:extLst>
              <a:ext uri="{FF2B5EF4-FFF2-40B4-BE49-F238E27FC236}">
                <a16:creationId xmlns:a16="http://schemas.microsoft.com/office/drawing/2014/main" id="{11634892-998C-4B1F-8086-EC63FEF94CCB}"/>
              </a:ext>
            </a:extLst>
          </p:cNvPr>
          <p:cNvGraphicFramePr>
            <a:graphicFrameLocks noGrp="1"/>
          </p:cNvGraphicFramePr>
          <p:nvPr>
            <p:extLst>
              <p:ext uri="{D42A27DB-BD31-4B8C-83A1-F6EECF244321}">
                <p14:modId xmlns:p14="http://schemas.microsoft.com/office/powerpoint/2010/main" val="1193408807"/>
              </p:ext>
            </p:extLst>
          </p:nvPr>
        </p:nvGraphicFramePr>
        <p:xfrm>
          <a:off x="347250" y="2678482"/>
          <a:ext cx="8662670" cy="1706880"/>
        </p:xfrm>
        <a:graphic>
          <a:graphicData uri="http://schemas.openxmlformats.org/drawingml/2006/table">
            <a:tbl>
              <a:tblPr firstRow="1" bandRow="1">
                <a:tableStyleId>{2D5ABB26-0587-4C30-8999-92F81FD0307C}</a:tableStyleId>
              </a:tblPr>
              <a:tblGrid>
                <a:gridCol w="1348105">
                  <a:extLst>
                    <a:ext uri="{9D8B030D-6E8A-4147-A177-3AD203B41FA5}">
                      <a16:colId xmlns:a16="http://schemas.microsoft.com/office/drawing/2014/main" val="3006066808"/>
                    </a:ext>
                  </a:extLst>
                </a:gridCol>
                <a:gridCol w="1208405">
                  <a:extLst>
                    <a:ext uri="{9D8B030D-6E8A-4147-A177-3AD203B41FA5}">
                      <a16:colId xmlns:a16="http://schemas.microsoft.com/office/drawing/2014/main" val="3946350661"/>
                    </a:ext>
                  </a:extLst>
                </a:gridCol>
                <a:gridCol w="1471930">
                  <a:extLst>
                    <a:ext uri="{9D8B030D-6E8A-4147-A177-3AD203B41FA5}">
                      <a16:colId xmlns:a16="http://schemas.microsoft.com/office/drawing/2014/main" val="3253929150"/>
                    </a:ext>
                  </a:extLst>
                </a:gridCol>
                <a:gridCol w="4634230">
                  <a:extLst>
                    <a:ext uri="{9D8B030D-6E8A-4147-A177-3AD203B41FA5}">
                      <a16:colId xmlns:a16="http://schemas.microsoft.com/office/drawing/2014/main" val="4116574233"/>
                    </a:ext>
                  </a:extLst>
                </a:gridCol>
              </a:tblGrid>
              <a:tr h="0">
                <a:tc>
                  <a:txBody>
                    <a:bodyPr/>
                    <a:lstStyle/>
                    <a:p>
                      <a:pPr algn="ctr"/>
                      <a:r>
                        <a:rPr kumimoji="1" lang="ja-JP" altLang="en-US" sz="1100" dirty="0">
                          <a:latin typeface="Meiryo UI" panose="020B0604030504040204" pitchFamily="50" charset="-128"/>
                          <a:ea typeface="Meiryo UI" panose="020B0604030504040204" pitchFamily="50" charset="-128"/>
                        </a:rPr>
                        <a:t>廃棄予定</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1100" dirty="0">
                          <a:latin typeface="Meiryo UI" panose="020B0604030504040204" pitchFamily="50" charset="-128"/>
                          <a:ea typeface="Meiryo UI" panose="020B0604030504040204" pitchFamily="50" charset="-128"/>
                        </a:rPr>
                        <a:t>取戻し申請時期</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1100" dirty="0">
                          <a:latin typeface="Meiryo UI" panose="020B0604030504040204" pitchFamily="50" charset="-128"/>
                          <a:ea typeface="Meiryo UI" panose="020B0604030504040204" pitchFamily="50" charset="-128"/>
                        </a:rPr>
                        <a:t>事業計画</a:t>
                      </a:r>
                      <a:r>
                        <a:rPr kumimoji="1" lang="en-US" altLang="ja-JP" sz="1100" dirty="0">
                          <a:latin typeface="Meiryo UI" panose="020B0604030504040204" pitchFamily="50" charset="-128"/>
                          <a:ea typeface="Meiryo UI" panose="020B0604030504040204" pitchFamily="50" charset="-128"/>
                        </a:rPr>
                        <a:t>(</a:t>
                      </a:r>
                      <a:r>
                        <a:rPr kumimoji="1" lang="ja-JP" altLang="en-US" sz="1100" dirty="0">
                          <a:latin typeface="Meiryo UI" panose="020B0604030504040204" pitchFamily="50" charset="-128"/>
                          <a:ea typeface="Meiryo UI" panose="020B0604030504040204" pitchFamily="50" charset="-128"/>
                        </a:rPr>
                        <a:t>廃棄区分</a:t>
                      </a:r>
                      <a:r>
                        <a:rPr kumimoji="1" lang="en-US" altLang="ja-JP" sz="1100" dirty="0">
                          <a:latin typeface="Meiryo UI" panose="020B0604030504040204" pitchFamily="50" charset="-128"/>
                          <a:ea typeface="Meiryo UI" panose="020B0604030504040204" pitchFamily="50" charset="-128"/>
                        </a:rPr>
                        <a:t>)</a:t>
                      </a:r>
                      <a:endParaRPr kumimoji="1" lang="ja-JP" altLang="en-US" sz="11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1100" dirty="0">
                          <a:latin typeface="Meiryo UI" panose="020B0604030504040204" pitchFamily="50" charset="-128"/>
                          <a:ea typeface="Meiryo UI" panose="020B0604030504040204" pitchFamily="50" charset="-128"/>
                        </a:rPr>
                        <a:t>返金可否</a:t>
                      </a:r>
                      <a:r>
                        <a:rPr kumimoji="1" lang="ja-JP" altLang="en-US" sz="800" dirty="0">
                          <a:latin typeface="Meiryo UI" panose="020B0604030504040204" pitchFamily="50" charset="-128"/>
                          <a:ea typeface="Meiryo UI" panose="020B0604030504040204" pitchFamily="50" charset="-128"/>
                        </a:rPr>
                        <a:t> </a:t>
                      </a:r>
                      <a:r>
                        <a:rPr kumimoji="1" lang="en-US" altLang="ja-JP" sz="800" dirty="0">
                          <a:latin typeface="Meiryo UI" panose="020B0604030504040204" pitchFamily="50" charset="-128"/>
                          <a:ea typeface="Meiryo UI" panose="020B0604030504040204" pitchFamily="50" charset="-128"/>
                        </a:rPr>
                        <a:t>(</a:t>
                      </a:r>
                      <a:r>
                        <a:rPr kumimoji="1" lang="ja-JP" altLang="en-US" sz="800" dirty="0">
                          <a:latin typeface="Meiryo UI" panose="020B0604030504040204" pitchFamily="50" charset="-128"/>
                          <a:ea typeface="Meiryo UI" panose="020B0604030504040204" pitchFamily="50" charset="-128"/>
                        </a:rPr>
                        <a:t>可</a:t>
                      </a:r>
                      <a:r>
                        <a:rPr kumimoji="1" lang="en-US" altLang="ja-JP" sz="800" dirty="0">
                          <a:latin typeface="Meiryo UI" panose="020B0604030504040204" pitchFamily="50" charset="-128"/>
                          <a:ea typeface="Meiryo UI" panose="020B0604030504040204" pitchFamily="50" charset="-128"/>
                        </a:rPr>
                        <a:t>:</a:t>
                      </a:r>
                      <a:r>
                        <a:rPr kumimoji="1" lang="ja-JP" altLang="en-US" sz="800" dirty="0">
                          <a:latin typeface="Meiryo UI" panose="020B0604030504040204" pitchFamily="50" charset="-128"/>
                          <a:ea typeface="Meiryo UI" panose="020B0604030504040204" pitchFamily="50" charset="-128"/>
                        </a:rPr>
                        <a:t>〇、可</a:t>
                      </a:r>
                      <a:r>
                        <a:rPr kumimoji="1" lang="en-US" altLang="ja-JP" sz="800" dirty="0">
                          <a:latin typeface="Meiryo UI" panose="020B0604030504040204" pitchFamily="50" charset="-128"/>
                          <a:ea typeface="Meiryo UI" panose="020B0604030504040204" pitchFamily="50" charset="-128"/>
                        </a:rPr>
                        <a:t>(</a:t>
                      </a:r>
                      <a:r>
                        <a:rPr kumimoji="1" lang="ja-JP" altLang="en-US" sz="800" dirty="0">
                          <a:latin typeface="Meiryo UI" panose="020B0604030504040204" pitchFamily="50" charset="-128"/>
                          <a:ea typeface="Meiryo UI" panose="020B0604030504040204" pitchFamily="50" charset="-128"/>
                        </a:rPr>
                        <a:t>条件付</a:t>
                      </a:r>
                      <a:r>
                        <a:rPr kumimoji="1" lang="en-US" altLang="ja-JP" sz="800" dirty="0">
                          <a:latin typeface="Meiryo UI" panose="020B0604030504040204" pitchFamily="50" charset="-128"/>
                          <a:ea typeface="Meiryo UI" panose="020B0604030504040204" pitchFamily="50" charset="-128"/>
                        </a:rPr>
                        <a:t>):</a:t>
                      </a:r>
                      <a:r>
                        <a:rPr kumimoji="1" lang="ja-JP" altLang="en-US" sz="800" dirty="0">
                          <a:latin typeface="Meiryo UI" panose="020B0604030504040204" pitchFamily="50" charset="-128"/>
                          <a:ea typeface="Meiryo UI" panose="020B0604030504040204" pitchFamily="50" charset="-128"/>
                        </a:rPr>
                        <a:t>△、不可</a:t>
                      </a:r>
                      <a:r>
                        <a:rPr kumimoji="1" lang="en-US" altLang="ja-JP" sz="800" dirty="0">
                          <a:latin typeface="Meiryo UI" panose="020B0604030504040204" pitchFamily="50" charset="-128"/>
                          <a:ea typeface="Meiryo UI" panose="020B0604030504040204" pitchFamily="50" charset="-128"/>
                        </a:rPr>
                        <a:t>:×)</a:t>
                      </a:r>
                      <a:endParaRPr kumimoji="1" lang="ja-JP" altLang="en-US" sz="11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929096736"/>
                  </a:ext>
                </a:extLst>
              </a:tr>
              <a:tr h="0">
                <a:tc rowSpan="4">
                  <a:txBody>
                    <a:bodyPr/>
                    <a:lstStyle/>
                    <a:p>
                      <a:pPr algn="ctr"/>
                      <a:r>
                        <a:rPr kumimoji="1" lang="ja-JP" altLang="en-US" sz="1050" dirty="0">
                          <a:latin typeface="Meiryo UI" panose="020B0604030504040204" pitchFamily="50" charset="-128"/>
                          <a:ea typeface="Meiryo UI" panose="020B0604030504040204" pitchFamily="50" charset="-128"/>
                        </a:rPr>
                        <a:t>廃棄する</a:t>
                      </a:r>
                      <a:endParaRPr kumimoji="1" lang="en-US" altLang="ja-JP" sz="1050" dirty="0">
                        <a:latin typeface="Meiryo UI" panose="020B0604030504040204" pitchFamily="50" charset="-128"/>
                        <a:ea typeface="Meiryo UI" panose="020B0604030504040204" pitchFamily="50" charset="-128"/>
                      </a:endParaRPr>
                    </a:p>
                    <a:p>
                      <a:pPr algn="ctr"/>
                      <a:r>
                        <a:rPr kumimoji="1" lang="en-US" altLang="ja-JP" sz="1000" dirty="0">
                          <a:latin typeface="Meiryo UI" panose="020B0604030504040204" pitchFamily="50" charset="-128"/>
                          <a:ea typeface="Meiryo UI" panose="020B0604030504040204" pitchFamily="50" charset="-128"/>
                        </a:rPr>
                        <a:t>(</a:t>
                      </a:r>
                      <a:r>
                        <a:rPr kumimoji="1" lang="ja-JP" altLang="en-US" sz="1000" dirty="0">
                          <a:latin typeface="Meiryo UI" panose="020B0604030504040204" pitchFamily="50" charset="-128"/>
                          <a:ea typeface="Meiryo UI" panose="020B0604030504040204" pitchFamily="50" charset="-128"/>
                        </a:rPr>
                        <a:t>一部または全部</a:t>
                      </a:r>
                      <a:r>
                        <a:rPr kumimoji="1" lang="en-US" altLang="ja-JP" sz="1000" dirty="0">
                          <a:latin typeface="Meiryo UI" panose="020B0604030504040204" pitchFamily="50" charset="-128"/>
                          <a:ea typeface="Meiryo UI" panose="020B0604030504040204" pitchFamily="50" charset="-128"/>
                        </a:rPr>
                        <a:t>)</a:t>
                      </a:r>
                      <a:endParaRPr kumimoji="1" lang="ja-JP" altLang="en-US" sz="105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rowSpan="2">
                  <a:txBody>
                    <a:bodyPr/>
                    <a:lstStyle/>
                    <a:p>
                      <a:pPr algn="ctr"/>
                      <a:r>
                        <a:rPr kumimoji="1" lang="ja-JP" altLang="en-US" sz="1100" dirty="0">
                          <a:latin typeface="Meiryo UI" panose="020B0604030504040204" pitchFamily="50" charset="-128"/>
                          <a:ea typeface="Meiryo UI" panose="020B0604030504040204" pitchFamily="50" charset="-128"/>
                        </a:rPr>
                        <a:t>調達期間中</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1100" dirty="0">
                          <a:latin typeface="Meiryo UI" panose="020B0604030504040204" pitchFamily="50" charset="-128"/>
                          <a:ea typeface="Meiryo UI" panose="020B0604030504040204" pitchFamily="50" charset="-128"/>
                        </a:rPr>
                        <a:t>事業継続</a:t>
                      </a:r>
                      <a:r>
                        <a:rPr kumimoji="1" lang="en-US" altLang="ja-JP" sz="1100" dirty="0">
                          <a:latin typeface="Meiryo UI" panose="020B0604030504040204" pitchFamily="50" charset="-128"/>
                          <a:ea typeface="Meiryo UI" panose="020B0604030504040204" pitchFamily="50" charset="-128"/>
                        </a:rPr>
                        <a:t>(</a:t>
                      </a:r>
                      <a:r>
                        <a:rPr kumimoji="1" lang="ja-JP" altLang="en-US" sz="1100" dirty="0">
                          <a:latin typeface="Meiryo UI" panose="020B0604030504040204" pitchFamily="50" charset="-128"/>
                          <a:ea typeface="Meiryo UI" panose="020B0604030504040204" pitchFamily="50" charset="-128"/>
                        </a:rPr>
                        <a:t>一部廃棄</a:t>
                      </a:r>
                      <a:r>
                        <a:rPr kumimoji="1" lang="en-US" altLang="ja-JP" sz="1100" dirty="0">
                          <a:latin typeface="Meiryo UI" panose="020B0604030504040204" pitchFamily="50" charset="-128"/>
                          <a:ea typeface="Meiryo UI" panose="020B0604030504040204" pitchFamily="50" charset="-128"/>
                        </a:rPr>
                        <a:t>)</a:t>
                      </a:r>
                      <a:endParaRPr kumimoji="1" lang="ja-JP" altLang="en-US" sz="11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r>
                        <a:rPr kumimoji="1" lang="en-US" altLang="ja-JP" sz="1100" dirty="0">
                          <a:latin typeface="Meiryo UI" panose="020B0604030504040204" pitchFamily="50" charset="-128"/>
                          <a:ea typeface="Meiryo UI" panose="020B0604030504040204" pitchFamily="50" charset="-128"/>
                        </a:rPr>
                        <a:t>【</a:t>
                      </a:r>
                      <a:r>
                        <a:rPr kumimoji="1" lang="ja-JP" altLang="en-US" sz="1100" dirty="0">
                          <a:latin typeface="Meiryo UI" panose="020B0604030504040204" pitchFamily="50" charset="-128"/>
                          <a:ea typeface="Meiryo UI" panose="020B0604030504040204" pitchFamily="50" charset="-128"/>
                        </a:rPr>
                        <a:t>△</a:t>
                      </a:r>
                      <a:r>
                        <a:rPr kumimoji="1" lang="en-US" altLang="ja-JP" sz="1100" dirty="0">
                          <a:latin typeface="Meiryo UI" panose="020B0604030504040204" pitchFamily="50" charset="-128"/>
                          <a:ea typeface="Meiryo UI" panose="020B0604030504040204" pitchFamily="50" charset="-128"/>
                        </a:rPr>
                        <a:t>】 </a:t>
                      </a:r>
                      <a:r>
                        <a:rPr kumimoji="0" lang="ja-JP" altLang="en-US" sz="1100" kern="0" dirty="0">
                          <a:solidFill>
                            <a:prstClr val="black">
                              <a:lumMod val="100000"/>
                            </a:prstClr>
                          </a:solidFill>
                          <a:latin typeface="Meiryo UI"/>
                          <a:ea typeface="Meiryo UI"/>
                        </a:rPr>
                        <a:t>太陽光パネル出力の</a:t>
                      </a:r>
                      <a:r>
                        <a:rPr kumimoji="0" lang="en-US" altLang="ja-JP" sz="1100" kern="0" dirty="0">
                          <a:solidFill>
                            <a:prstClr val="black">
                              <a:lumMod val="100000"/>
                            </a:prstClr>
                          </a:solidFill>
                          <a:latin typeface="Meiryo UI"/>
                          <a:ea typeface="Meiryo UI"/>
                        </a:rPr>
                        <a:t>15</a:t>
                      </a:r>
                      <a:r>
                        <a:rPr kumimoji="0" lang="ja-JP" altLang="en-US" sz="1100" kern="0" dirty="0">
                          <a:solidFill>
                            <a:prstClr val="black">
                              <a:lumMod val="100000"/>
                            </a:prstClr>
                          </a:solidFill>
                          <a:latin typeface="Meiryo UI"/>
                          <a:ea typeface="Meiryo UI"/>
                        </a:rPr>
                        <a:t>％以上かつ</a:t>
                      </a:r>
                      <a:r>
                        <a:rPr kumimoji="0" lang="en-US" altLang="ja-JP" sz="1100" kern="0" dirty="0">
                          <a:solidFill>
                            <a:prstClr val="black">
                              <a:lumMod val="100000"/>
                            </a:prstClr>
                          </a:solidFill>
                          <a:latin typeface="Meiryo UI"/>
                          <a:ea typeface="Meiryo UI"/>
                        </a:rPr>
                        <a:t>50kW</a:t>
                      </a:r>
                      <a:r>
                        <a:rPr kumimoji="0" lang="ja-JP" altLang="en-US" sz="1100" kern="0" dirty="0">
                          <a:solidFill>
                            <a:prstClr val="black">
                              <a:lumMod val="100000"/>
                            </a:prstClr>
                          </a:solidFill>
                          <a:latin typeface="Meiryo UI"/>
                          <a:ea typeface="Meiryo UI"/>
                        </a:rPr>
                        <a:t>以上を廃棄する場合</a:t>
                      </a:r>
                      <a:r>
                        <a:rPr kumimoji="1" lang="ja-JP" altLang="en-US" sz="1100" dirty="0">
                          <a:latin typeface="Meiryo UI" panose="020B0604030504040204" pitchFamily="50" charset="-128"/>
                          <a:ea typeface="Meiryo UI" panose="020B0604030504040204" pitchFamily="50" charset="-128"/>
                        </a:rPr>
                        <a:t>は返金可</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790610241"/>
                  </a:ext>
                </a:extLst>
              </a:tr>
              <a:tr h="0">
                <a:tc vMerge="1">
                  <a:txBody>
                    <a:bodyPr/>
                    <a:lstStyle/>
                    <a:p>
                      <a:endParaRPr kumimoji="1" lang="ja-JP" altLang="en-US"/>
                    </a:p>
                  </a:txBody>
                  <a:tcPr/>
                </a:tc>
                <a:tc vMerge="1">
                  <a:txBody>
                    <a:bodyPr/>
                    <a:lstStyle/>
                    <a:p>
                      <a:endParaRPr kumimoji="1" lang="ja-JP" altLang="en-US" sz="11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ctr"/>
                      <a:r>
                        <a:rPr kumimoji="1" lang="ja-JP" altLang="en-US" sz="1100" dirty="0">
                          <a:latin typeface="Meiryo UI" panose="020B0604030504040204" pitchFamily="50" charset="-128"/>
                          <a:ea typeface="Meiryo UI" panose="020B0604030504040204" pitchFamily="50" charset="-128"/>
                        </a:rPr>
                        <a:t>事業終了</a:t>
                      </a:r>
                      <a:r>
                        <a:rPr kumimoji="1" lang="en-US" altLang="ja-JP" sz="1100" dirty="0">
                          <a:latin typeface="Meiryo UI" panose="020B0604030504040204" pitchFamily="50" charset="-128"/>
                          <a:ea typeface="Meiryo UI" panose="020B0604030504040204" pitchFamily="50" charset="-128"/>
                        </a:rPr>
                        <a:t>(</a:t>
                      </a:r>
                      <a:r>
                        <a:rPr kumimoji="1" lang="ja-JP" altLang="en-US" sz="1100" dirty="0">
                          <a:latin typeface="Meiryo UI" panose="020B0604030504040204" pitchFamily="50" charset="-128"/>
                          <a:ea typeface="Meiryo UI" panose="020B0604030504040204" pitchFamily="50" charset="-128"/>
                        </a:rPr>
                        <a:t>全部廃棄</a:t>
                      </a:r>
                      <a:r>
                        <a:rPr kumimoji="1" lang="en-US" altLang="ja-JP" sz="1100" dirty="0">
                          <a:latin typeface="Meiryo UI" panose="020B0604030504040204" pitchFamily="50" charset="-128"/>
                          <a:ea typeface="Meiryo UI" panose="020B0604030504040204" pitchFamily="50" charset="-128"/>
                        </a:rPr>
                        <a:t>)</a:t>
                      </a:r>
                      <a:endParaRPr kumimoji="1" lang="ja-JP" altLang="en-US" sz="11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r>
                        <a:rPr kumimoji="1" lang="en-US" altLang="ja-JP" sz="1100" dirty="0">
                          <a:latin typeface="Meiryo UI" panose="020B0604030504040204" pitchFamily="50" charset="-128"/>
                          <a:ea typeface="Meiryo UI" panose="020B0604030504040204" pitchFamily="50" charset="-128"/>
                        </a:rPr>
                        <a:t>【</a:t>
                      </a:r>
                      <a:r>
                        <a:rPr kumimoji="1" lang="ja-JP" altLang="en-US" sz="1100" dirty="0">
                          <a:latin typeface="Meiryo UI" panose="020B0604030504040204" pitchFamily="50" charset="-128"/>
                          <a:ea typeface="Meiryo UI" panose="020B0604030504040204" pitchFamily="50" charset="-128"/>
                        </a:rPr>
                        <a:t>〇</a:t>
                      </a:r>
                      <a:r>
                        <a:rPr kumimoji="1" lang="en-US" altLang="ja-JP" sz="1100" dirty="0">
                          <a:latin typeface="Meiryo UI" panose="020B0604030504040204" pitchFamily="50" charset="-128"/>
                          <a:ea typeface="Meiryo UI" panose="020B0604030504040204" pitchFamily="50" charset="-128"/>
                        </a:rPr>
                        <a:t>】 </a:t>
                      </a:r>
                      <a:r>
                        <a:rPr kumimoji="1" lang="ja-JP" altLang="en-US" sz="1100" dirty="0">
                          <a:latin typeface="Meiryo UI" panose="020B0604030504040204" pitchFamily="50" charset="-128"/>
                          <a:ea typeface="Meiryo UI" panose="020B0604030504040204" pitchFamily="50" charset="-128"/>
                        </a:rPr>
                        <a:t>積立金を全額返金</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75401111"/>
                  </a:ext>
                </a:extLst>
              </a:tr>
              <a:tr h="0">
                <a:tc vMerge="1">
                  <a:txBody>
                    <a:bodyPr/>
                    <a:lstStyle/>
                    <a:p>
                      <a:pPr algn="ctr"/>
                      <a:endParaRPr kumimoji="1" lang="ja-JP" altLang="en-US" sz="11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rowSpan="2">
                  <a:txBody>
                    <a:bodyPr/>
                    <a:lstStyle/>
                    <a:p>
                      <a:pPr algn="ctr"/>
                      <a:r>
                        <a:rPr kumimoji="1" lang="ja-JP" altLang="en-US" sz="1100" dirty="0">
                          <a:latin typeface="Meiryo UI" panose="020B0604030504040204" pitchFamily="50" charset="-128"/>
                          <a:ea typeface="Meiryo UI" panose="020B0604030504040204" pitchFamily="50" charset="-128"/>
                        </a:rPr>
                        <a:t>調達期間終了後</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1100" dirty="0">
                          <a:latin typeface="Meiryo UI" panose="020B0604030504040204" pitchFamily="50" charset="-128"/>
                          <a:ea typeface="Meiryo UI" panose="020B0604030504040204" pitchFamily="50" charset="-128"/>
                        </a:rPr>
                        <a:t>事業継続</a:t>
                      </a:r>
                      <a:r>
                        <a:rPr kumimoji="1" lang="en-US" altLang="ja-JP" sz="1100" dirty="0">
                          <a:latin typeface="Meiryo UI" panose="020B0604030504040204" pitchFamily="50" charset="-128"/>
                          <a:ea typeface="Meiryo UI" panose="020B0604030504040204" pitchFamily="50" charset="-128"/>
                        </a:rPr>
                        <a:t>(</a:t>
                      </a:r>
                      <a:r>
                        <a:rPr kumimoji="1" lang="ja-JP" altLang="en-US" sz="1100" dirty="0">
                          <a:latin typeface="Meiryo UI" panose="020B0604030504040204" pitchFamily="50" charset="-128"/>
                          <a:ea typeface="Meiryo UI" panose="020B0604030504040204" pitchFamily="50" charset="-128"/>
                        </a:rPr>
                        <a:t>一部廃棄</a:t>
                      </a:r>
                      <a:r>
                        <a:rPr kumimoji="1" lang="en-US" altLang="ja-JP" sz="1100" dirty="0">
                          <a:latin typeface="Meiryo UI" panose="020B0604030504040204" pitchFamily="50" charset="-128"/>
                          <a:ea typeface="Meiryo UI" panose="020B0604030504040204" pitchFamily="50" charset="-128"/>
                        </a:rPr>
                        <a:t>)</a:t>
                      </a:r>
                      <a:endParaRPr kumimoji="1" lang="ja-JP" altLang="en-US" sz="11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r>
                        <a:rPr kumimoji="1" lang="en-US" altLang="ja-JP" sz="1100" dirty="0">
                          <a:latin typeface="Meiryo UI" panose="020B0604030504040204" pitchFamily="50" charset="-128"/>
                          <a:ea typeface="Meiryo UI" panose="020B0604030504040204" pitchFamily="50" charset="-128"/>
                        </a:rPr>
                        <a:t>【</a:t>
                      </a:r>
                      <a:r>
                        <a:rPr kumimoji="1" lang="ja-JP" altLang="en-US" sz="1100" dirty="0">
                          <a:latin typeface="Meiryo UI" panose="020B0604030504040204" pitchFamily="50" charset="-128"/>
                          <a:ea typeface="Meiryo UI" panose="020B0604030504040204" pitchFamily="50" charset="-128"/>
                        </a:rPr>
                        <a:t>△</a:t>
                      </a:r>
                      <a:r>
                        <a:rPr kumimoji="1" lang="en-US" altLang="ja-JP" sz="1100" dirty="0">
                          <a:latin typeface="Meiryo UI" panose="020B0604030504040204" pitchFamily="50" charset="-128"/>
                          <a:ea typeface="Meiryo UI" panose="020B0604030504040204" pitchFamily="50" charset="-128"/>
                        </a:rPr>
                        <a:t>】 </a:t>
                      </a:r>
                      <a:r>
                        <a:rPr kumimoji="0" lang="ja-JP" altLang="en-US" sz="1100" kern="0" dirty="0">
                          <a:solidFill>
                            <a:prstClr val="black">
                              <a:lumMod val="100000"/>
                            </a:prstClr>
                          </a:solidFill>
                          <a:latin typeface="Meiryo UI"/>
                          <a:ea typeface="Meiryo UI"/>
                        </a:rPr>
                        <a:t>太陽光パネル出力の</a:t>
                      </a:r>
                      <a:r>
                        <a:rPr kumimoji="0" lang="en-US" altLang="ja-JP" sz="1100" kern="0" dirty="0">
                          <a:solidFill>
                            <a:prstClr val="black">
                              <a:lumMod val="100000"/>
                            </a:prstClr>
                          </a:solidFill>
                          <a:latin typeface="Meiryo UI"/>
                          <a:ea typeface="Meiryo UI"/>
                        </a:rPr>
                        <a:t>15</a:t>
                      </a:r>
                      <a:r>
                        <a:rPr kumimoji="0" lang="ja-JP" altLang="en-US" sz="1100" kern="0" dirty="0">
                          <a:solidFill>
                            <a:prstClr val="black">
                              <a:lumMod val="100000"/>
                            </a:prstClr>
                          </a:solidFill>
                          <a:latin typeface="Meiryo UI"/>
                          <a:ea typeface="Meiryo UI"/>
                        </a:rPr>
                        <a:t>％以上かつ</a:t>
                      </a:r>
                      <a:r>
                        <a:rPr kumimoji="0" lang="en-US" altLang="ja-JP" sz="1100" kern="0" dirty="0">
                          <a:solidFill>
                            <a:prstClr val="black">
                              <a:lumMod val="100000"/>
                            </a:prstClr>
                          </a:solidFill>
                          <a:latin typeface="Meiryo UI"/>
                          <a:ea typeface="Meiryo UI"/>
                        </a:rPr>
                        <a:t>50kW</a:t>
                      </a:r>
                      <a:r>
                        <a:rPr kumimoji="0" lang="ja-JP" altLang="en-US" sz="1100" kern="0" dirty="0">
                          <a:solidFill>
                            <a:prstClr val="black">
                              <a:lumMod val="100000"/>
                            </a:prstClr>
                          </a:solidFill>
                          <a:latin typeface="Meiryo UI"/>
                          <a:ea typeface="Meiryo UI"/>
                        </a:rPr>
                        <a:t>以上を廃棄する場合</a:t>
                      </a:r>
                      <a:r>
                        <a:rPr kumimoji="1" lang="ja-JP" altLang="en-US" sz="1100" dirty="0">
                          <a:latin typeface="Meiryo UI" panose="020B0604030504040204" pitchFamily="50" charset="-128"/>
                          <a:ea typeface="Meiryo UI" panose="020B0604030504040204" pitchFamily="50" charset="-128"/>
                        </a:rPr>
                        <a:t>は返金可</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123409585"/>
                  </a:ext>
                </a:extLst>
              </a:tr>
              <a:tr h="0">
                <a:tc vMerge="1">
                  <a:txBody>
                    <a:bodyPr/>
                    <a:lstStyle/>
                    <a:p>
                      <a:endParaRPr kumimoji="1" lang="ja-JP" altLang="en-US"/>
                    </a:p>
                  </a:txBody>
                  <a:tcPr/>
                </a:tc>
                <a:tc vMerge="1">
                  <a:txBody>
                    <a:bodyPr/>
                    <a:lstStyle/>
                    <a:p>
                      <a:endParaRPr kumimoji="1" lang="ja-JP" altLang="en-US" sz="11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ctr"/>
                      <a:r>
                        <a:rPr kumimoji="1" lang="ja-JP" altLang="en-US" sz="1100" dirty="0">
                          <a:latin typeface="Meiryo UI" panose="020B0604030504040204" pitchFamily="50" charset="-128"/>
                          <a:ea typeface="Meiryo UI" panose="020B0604030504040204" pitchFamily="50" charset="-128"/>
                        </a:rPr>
                        <a:t>事業終了</a:t>
                      </a:r>
                      <a:r>
                        <a:rPr kumimoji="1" lang="en-US" altLang="ja-JP" sz="1100" dirty="0">
                          <a:latin typeface="Meiryo UI" panose="020B0604030504040204" pitchFamily="50" charset="-128"/>
                          <a:ea typeface="Meiryo UI" panose="020B0604030504040204" pitchFamily="50" charset="-128"/>
                        </a:rPr>
                        <a:t>(</a:t>
                      </a:r>
                      <a:r>
                        <a:rPr kumimoji="1" lang="ja-JP" altLang="en-US" sz="1100" dirty="0">
                          <a:latin typeface="Meiryo UI" panose="020B0604030504040204" pitchFamily="50" charset="-128"/>
                          <a:ea typeface="Meiryo UI" panose="020B0604030504040204" pitchFamily="50" charset="-128"/>
                        </a:rPr>
                        <a:t>全部廃棄</a:t>
                      </a:r>
                      <a:r>
                        <a:rPr kumimoji="1" lang="en-US" altLang="ja-JP" sz="1100" dirty="0">
                          <a:latin typeface="Meiryo UI" panose="020B0604030504040204" pitchFamily="50" charset="-128"/>
                          <a:ea typeface="Meiryo UI" panose="020B0604030504040204" pitchFamily="50" charset="-128"/>
                        </a:rPr>
                        <a:t>)</a:t>
                      </a:r>
                      <a:endParaRPr kumimoji="1" lang="ja-JP" altLang="en-US" sz="11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r>
                        <a:rPr kumimoji="1" lang="en-US" altLang="ja-JP" sz="1100" dirty="0">
                          <a:latin typeface="Meiryo UI" panose="020B0604030504040204" pitchFamily="50" charset="-128"/>
                          <a:ea typeface="Meiryo UI" panose="020B0604030504040204" pitchFamily="50" charset="-128"/>
                        </a:rPr>
                        <a:t>【</a:t>
                      </a:r>
                      <a:r>
                        <a:rPr kumimoji="1" lang="ja-JP" altLang="en-US" sz="1100" dirty="0">
                          <a:latin typeface="Meiryo UI" panose="020B0604030504040204" pitchFamily="50" charset="-128"/>
                          <a:ea typeface="Meiryo UI" panose="020B0604030504040204" pitchFamily="50" charset="-128"/>
                        </a:rPr>
                        <a:t>〇</a:t>
                      </a:r>
                      <a:r>
                        <a:rPr kumimoji="1" lang="en-US" altLang="ja-JP" sz="1100" dirty="0">
                          <a:latin typeface="Meiryo UI" panose="020B0604030504040204" pitchFamily="50" charset="-128"/>
                          <a:ea typeface="Meiryo UI" panose="020B0604030504040204" pitchFamily="50" charset="-128"/>
                        </a:rPr>
                        <a:t>】 </a:t>
                      </a:r>
                      <a:r>
                        <a:rPr kumimoji="1" lang="ja-JP" altLang="en-US" sz="1100" dirty="0">
                          <a:latin typeface="Meiryo UI" panose="020B0604030504040204" pitchFamily="50" charset="-128"/>
                          <a:ea typeface="Meiryo UI" panose="020B0604030504040204" pitchFamily="50" charset="-128"/>
                        </a:rPr>
                        <a:t>積立金を全額返金</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282592843"/>
                  </a:ext>
                </a:extLst>
              </a:tr>
              <a:tr h="0">
                <a:tc>
                  <a:txBody>
                    <a:bodyPr/>
                    <a:lstStyle/>
                    <a:p>
                      <a:pPr algn="ctr"/>
                      <a:r>
                        <a:rPr kumimoji="1" lang="ja-JP" altLang="en-US" sz="1100" dirty="0">
                          <a:latin typeface="Meiryo UI" panose="020B0604030504040204" pitchFamily="50" charset="-128"/>
                          <a:ea typeface="Meiryo UI" panose="020B0604030504040204" pitchFamily="50" charset="-128"/>
                        </a:rPr>
                        <a:t>廃棄しない</a:t>
                      </a:r>
                      <a:endParaRPr kumimoji="1" lang="en-US" altLang="ja-JP" sz="1100" dirty="0">
                        <a:latin typeface="Meiryo UI" panose="020B0604030504040204" pitchFamily="50" charset="-128"/>
                        <a:ea typeface="Meiryo UI" panose="020B0604030504040204" pitchFamily="50" charset="-128"/>
                      </a:endParaRPr>
                    </a:p>
                    <a:p>
                      <a:pPr algn="ctr"/>
                      <a:r>
                        <a:rPr kumimoji="1" lang="en-US" altLang="ja-JP" sz="1000" dirty="0">
                          <a:latin typeface="Meiryo UI" panose="020B0604030504040204" pitchFamily="50" charset="-128"/>
                          <a:ea typeface="Meiryo UI" panose="020B0604030504040204" pitchFamily="50" charset="-128"/>
                        </a:rPr>
                        <a:t>(</a:t>
                      </a:r>
                      <a:r>
                        <a:rPr kumimoji="1" lang="ja-JP" altLang="en-US" sz="1000" dirty="0">
                          <a:latin typeface="Meiryo UI" panose="020B0604030504040204" pitchFamily="50" charset="-128"/>
                          <a:ea typeface="Meiryo UI" panose="020B0604030504040204" pitchFamily="50" charset="-128"/>
                        </a:rPr>
                        <a:t>または廃棄証拠なし</a:t>
                      </a:r>
                      <a:r>
                        <a:rPr kumimoji="1" lang="en-US" altLang="ja-JP" sz="1000" dirty="0">
                          <a:latin typeface="Meiryo UI" panose="020B0604030504040204" pitchFamily="50" charset="-128"/>
                          <a:ea typeface="Meiryo UI" panose="020B0604030504040204" pitchFamily="50" charset="-128"/>
                        </a:rPr>
                        <a:t>)</a:t>
                      </a:r>
                      <a:endParaRPr kumimoji="1" lang="ja-JP" altLang="en-US" sz="11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1100" dirty="0">
                          <a:latin typeface="Meiryo UI" panose="020B0604030504040204" pitchFamily="50" charset="-128"/>
                          <a:ea typeface="Meiryo UI" panose="020B0604030504040204" pitchFamily="50" charset="-128"/>
                        </a:rPr>
                        <a:t>－</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1100" dirty="0">
                          <a:latin typeface="Meiryo UI" panose="020B0604030504040204" pitchFamily="50" charset="-128"/>
                          <a:ea typeface="Meiryo UI" panose="020B0604030504040204" pitchFamily="50" charset="-128"/>
                        </a:rPr>
                        <a:t>－</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r>
                        <a:rPr kumimoji="1" lang="en-US" altLang="ja-JP" sz="1100" dirty="0">
                          <a:latin typeface="Meiryo UI" panose="020B0604030504040204" pitchFamily="50" charset="-128"/>
                          <a:ea typeface="Meiryo UI" panose="020B0604030504040204" pitchFamily="50" charset="-128"/>
                        </a:rPr>
                        <a:t>【×】 </a:t>
                      </a:r>
                      <a:r>
                        <a:rPr kumimoji="1" lang="ja-JP" altLang="en-US" sz="1100" dirty="0">
                          <a:latin typeface="Meiryo UI" panose="020B0604030504040204" pitchFamily="50" charset="-128"/>
                          <a:ea typeface="Meiryo UI" panose="020B0604030504040204" pitchFamily="50" charset="-128"/>
                        </a:rPr>
                        <a:t>返金不可</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71781330"/>
                  </a:ext>
                </a:extLst>
              </a:tr>
            </a:tbl>
          </a:graphicData>
        </a:graphic>
      </p:graphicFrame>
      <p:graphicFrame>
        <p:nvGraphicFramePr>
          <p:cNvPr id="9" name="表 8">
            <a:extLst>
              <a:ext uri="{FF2B5EF4-FFF2-40B4-BE49-F238E27FC236}">
                <a16:creationId xmlns:a16="http://schemas.microsoft.com/office/drawing/2014/main" id="{A2F06E62-EC8E-4EB5-AB73-C2D3AC4AC9C3}"/>
              </a:ext>
            </a:extLst>
          </p:cNvPr>
          <p:cNvGraphicFramePr>
            <a:graphicFrameLocks noGrp="1"/>
          </p:cNvGraphicFramePr>
          <p:nvPr/>
        </p:nvGraphicFramePr>
        <p:xfrm>
          <a:off x="6713779" y="5732858"/>
          <a:ext cx="1960695" cy="220739"/>
        </p:xfrm>
        <a:graphic>
          <a:graphicData uri="http://schemas.openxmlformats.org/drawingml/2006/table">
            <a:tbl>
              <a:tblPr firstRow="1" bandRow="1">
                <a:tableStyleId>{5C22544A-7EE6-4342-B048-85BDC9FD1C3A}</a:tableStyleId>
              </a:tblPr>
              <a:tblGrid>
                <a:gridCol w="1960695">
                  <a:extLst>
                    <a:ext uri="{9D8B030D-6E8A-4147-A177-3AD203B41FA5}">
                      <a16:colId xmlns:a16="http://schemas.microsoft.com/office/drawing/2014/main" val="2420059770"/>
                    </a:ext>
                  </a:extLst>
                </a:gridCol>
              </a:tblGrid>
              <a:tr h="220739">
                <a:tc>
                  <a:txBody>
                    <a:bodyPr/>
                    <a:lstStyle/>
                    <a:p>
                      <a:endParaRPr kumimoji="1" lang="ja-JP" altLang="en-US" sz="300" kern="1200" dirty="0">
                        <a:solidFill>
                          <a:schemeClr val="tx1"/>
                        </a:solidFill>
                        <a:latin typeface="+mn-lt"/>
                        <a:ea typeface="+mn-ea"/>
                        <a:cs typeface="+mn-cs"/>
                      </a:endParaRPr>
                    </a:p>
                  </a:txBody>
                  <a:tcPr>
                    <a:lnL w="12700" cmpd="sng">
                      <a:noFill/>
                    </a:lnL>
                    <a:lnR w="12700" cmpd="sng">
                      <a:noFill/>
                    </a:lnR>
                    <a:lnT w="9525" cap="flat" cmpd="sng" algn="ctr">
                      <a:solidFill>
                        <a:schemeClr val="tx1"/>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996633"/>
                    </a:solidFill>
                  </a:tcPr>
                </a:tc>
                <a:extLst>
                  <a:ext uri="{0D108BD9-81ED-4DB2-BD59-A6C34878D82A}">
                    <a16:rowId xmlns:a16="http://schemas.microsoft.com/office/drawing/2014/main" val="3232793193"/>
                  </a:ext>
                </a:extLst>
              </a:tr>
            </a:tbl>
          </a:graphicData>
        </a:graphic>
      </p:graphicFrame>
      <p:graphicFrame>
        <p:nvGraphicFramePr>
          <p:cNvPr id="7" name="表 6">
            <a:extLst>
              <a:ext uri="{FF2B5EF4-FFF2-40B4-BE49-F238E27FC236}">
                <a16:creationId xmlns:a16="http://schemas.microsoft.com/office/drawing/2014/main" id="{2E58C0F1-29A7-4896-8CD0-B8CA9D6A3F58}"/>
              </a:ext>
            </a:extLst>
          </p:cNvPr>
          <p:cNvGraphicFramePr>
            <a:graphicFrameLocks noGrp="1"/>
          </p:cNvGraphicFramePr>
          <p:nvPr/>
        </p:nvGraphicFramePr>
        <p:xfrm>
          <a:off x="7059658" y="5184218"/>
          <a:ext cx="1246208" cy="470880"/>
        </p:xfrm>
        <a:graphic>
          <a:graphicData uri="http://schemas.openxmlformats.org/drawingml/2006/table">
            <a:tbl>
              <a:tblPr firstRow="1" bandRow="1">
                <a:tableStyleId>{2D5ABB26-0587-4C30-8999-92F81FD0307C}</a:tableStyleId>
              </a:tblPr>
              <a:tblGrid>
                <a:gridCol w="155776">
                  <a:extLst>
                    <a:ext uri="{9D8B030D-6E8A-4147-A177-3AD203B41FA5}">
                      <a16:colId xmlns:a16="http://schemas.microsoft.com/office/drawing/2014/main" val="1761114092"/>
                    </a:ext>
                  </a:extLst>
                </a:gridCol>
                <a:gridCol w="155776">
                  <a:extLst>
                    <a:ext uri="{9D8B030D-6E8A-4147-A177-3AD203B41FA5}">
                      <a16:colId xmlns:a16="http://schemas.microsoft.com/office/drawing/2014/main" val="1274344272"/>
                    </a:ext>
                  </a:extLst>
                </a:gridCol>
                <a:gridCol w="155776">
                  <a:extLst>
                    <a:ext uri="{9D8B030D-6E8A-4147-A177-3AD203B41FA5}">
                      <a16:colId xmlns:a16="http://schemas.microsoft.com/office/drawing/2014/main" val="16625991"/>
                    </a:ext>
                  </a:extLst>
                </a:gridCol>
                <a:gridCol w="155776">
                  <a:extLst>
                    <a:ext uri="{9D8B030D-6E8A-4147-A177-3AD203B41FA5}">
                      <a16:colId xmlns:a16="http://schemas.microsoft.com/office/drawing/2014/main" val="4125618504"/>
                    </a:ext>
                  </a:extLst>
                </a:gridCol>
                <a:gridCol w="155776">
                  <a:extLst>
                    <a:ext uri="{9D8B030D-6E8A-4147-A177-3AD203B41FA5}">
                      <a16:colId xmlns:a16="http://schemas.microsoft.com/office/drawing/2014/main" val="4236794537"/>
                    </a:ext>
                  </a:extLst>
                </a:gridCol>
                <a:gridCol w="155776">
                  <a:extLst>
                    <a:ext uri="{9D8B030D-6E8A-4147-A177-3AD203B41FA5}">
                      <a16:colId xmlns:a16="http://schemas.microsoft.com/office/drawing/2014/main" val="1221549219"/>
                    </a:ext>
                  </a:extLst>
                </a:gridCol>
                <a:gridCol w="155776">
                  <a:extLst>
                    <a:ext uri="{9D8B030D-6E8A-4147-A177-3AD203B41FA5}">
                      <a16:colId xmlns:a16="http://schemas.microsoft.com/office/drawing/2014/main" val="2167298108"/>
                    </a:ext>
                  </a:extLst>
                </a:gridCol>
                <a:gridCol w="155776">
                  <a:extLst>
                    <a:ext uri="{9D8B030D-6E8A-4147-A177-3AD203B41FA5}">
                      <a16:colId xmlns:a16="http://schemas.microsoft.com/office/drawing/2014/main" val="1737647044"/>
                    </a:ext>
                  </a:extLst>
                </a:gridCol>
              </a:tblGrid>
              <a:tr h="0">
                <a:tc>
                  <a:txBody>
                    <a:bodyPr/>
                    <a:lstStyle/>
                    <a:p>
                      <a:endParaRPr kumimoji="1" lang="ja-JP" altLang="en-US" sz="300" dirty="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dirty="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extLst>
                  <a:ext uri="{0D108BD9-81ED-4DB2-BD59-A6C34878D82A}">
                    <a16:rowId xmlns:a16="http://schemas.microsoft.com/office/drawing/2014/main" val="2482339820"/>
                  </a:ext>
                </a:extLst>
              </a:tr>
              <a:tr h="0">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dirty="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dirty="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extLst>
                  <a:ext uri="{0D108BD9-81ED-4DB2-BD59-A6C34878D82A}">
                    <a16:rowId xmlns:a16="http://schemas.microsoft.com/office/drawing/2014/main" val="143166758"/>
                  </a:ext>
                </a:extLst>
              </a:tr>
              <a:tr h="0">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dirty="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dirty="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extLst>
                  <a:ext uri="{0D108BD9-81ED-4DB2-BD59-A6C34878D82A}">
                    <a16:rowId xmlns:a16="http://schemas.microsoft.com/office/drawing/2014/main" val="757256696"/>
                  </a:ext>
                </a:extLst>
              </a:tr>
              <a:tr h="0">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dirty="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extLst>
                  <a:ext uri="{0D108BD9-81ED-4DB2-BD59-A6C34878D82A}">
                    <a16:rowId xmlns:a16="http://schemas.microsoft.com/office/drawing/2014/main" val="2525888127"/>
                  </a:ext>
                </a:extLst>
              </a:tr>
            </a:tbl>
          </a:graphicData>
        </a:graphic>
      </p:graphicFrame>
      <p:sp>
        <p:nvSpPr>
          <p:cNvPr id="10" name="矢印: 五方向 9">
            <a:extLst>
              <a:ext uri="{FF2B5EF4-FFF2-40B4-BE49-F238E27FC236}">
                <a16:creationId xmlns:a16="http://schemas.microsoft.com/office/drawing/2014/main" id="{CDFCA46D-FF87-47D2-B704-4097EB6698B7}"/>
              </a:ext>
            </a:extLst>
          </p:cNvPr>
          <p:cNvSpPr/>
          <p:nvPr/>
        </p:nvSpPr>
        <p:spPr>
          <a:xfrm rot="5400000" flipV="1">
            <a:off x="6966576" y="5748180"/>
            <a:ext cx="231883" cy="45719"/>
          </a:xfrm>
          <a:prstGeom prst="homePlate">
            <a:avLst>
              <a:gd name="adj" fmla="val 129863"/>
            </a:avLst>
          </a:prstGeom>
          <a:solidFill>
            <a:schemeClr val="bg1"/>
          </a:solidFill>
          <a:ln w="3175">
            <a:solidFill>
              <a:schemeClr val="dk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endParaRPr kumimoji="0" lang="ja-JP" altLang="en-US" sz="100" kern="0" dirty="0">
              <a:solidFill>
                <a:prstClr val="black"/>
              </a:solidFill>
              <a:latin typeface="Meiryo UI"/>
              <a:ea typeface="Meiryo UI"/>
              <a:cs typeface="Arial" pitchFamily="34" charset="0"/>
            </a:endParaRPr>
          </a:p>
        </p:txBody>
      </p:sp>
      <p:sp>
        <p:nvSpPr>
          <p:cNvPr id="12" name="矢印: 五方向 11">
            <a:extLst>
              <a:ext uri="{FF2B5EF4-FFF2-40B4-BE49-F238E27FC236}">
                <a16:creationId xmlns:a16="http://schemas.microsoft.com/office/drawing/2014/main" id="{405F52C8-0296-4FD2-BA96-DD71FB834598}"/>
              </a:ext>
            </a:extLst>
          </p:cNvPr>
          <p:cNvSpPr/>
          <p:nvPr/>
        </p:nvSpPr>
        <p:spPr>
          <a:xfrm rot="5400000" flipV="1">
            <a:off x="7563565" y="5748180"/>
            <a:ext cx="231883" cy="45719"/>
          </a:xfrm>
          <a:prstGeom prst="homePlate">
            <a:avLst>
              <a:gd name="adj" fmla="val 129863"/>
            </a:avLst>
          </a:prstGeom>
          <a:solidFill>
            <a:schemeClr val="bg1"/>
          </a:solidFill>
          <a:ln w="3175">
            <a:solidFill>
              <a:schemeClr val="dk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endParaRPr kumimoji="0" lang="ja-JP" altLang="en-US" sz="100" kern="0" dirty="0">
              <a:solidFill>
                <a:prstClr val="black"/>
              </a:solidFill>
              <a:latin typeface="Meiryo UI"/>
              <a:ea typeface="Meiryo UI"/>
              <a:cs typeface="Arial" pitchFamily="34" charset="0"/>
            </a:endParaRPr>
          </a:p>
        </p:txBody>
      </p:sp>
      <p:sp>
        <p:nvSpPr>
          <p:cNvPr id="13" name="矢印: 五方向 12">
            <a:extLst>
              <a:ext uri="{FF2B5EF4-FFF2-40B4-BE49-F238E27FC236}">
                <a16:creationId xmlns:a16="http://schemas.microsoft.com/office/drawing/2014/main" id="{780FA2B5-1ADA-4E3F-9B4E-32B6DF8E898E}"/>
              </a:ext>
            </a:extLst>
          </p:cNvPr>
          <p:cNvSpPr/>
          <p:nvPr/>
        </p:nvSpPr>
        <p:spPr>
          <a:xfrm rot="5400000" flipV="1">
            <a:off x="8159226" y="5748180"/>
            <a:ext cx="231883" cy="45719"/>
          </a:xfrm>
          <a:prstGeom prst="homePlate">
            <a:avLst>
              <a:gd name="adj" fmla="val 129863"/>
            </a:avLst>
          </a:prstGeom>
          <a:solidFill>
            <a:schemeClr val="bg1"/>
          </a:solidFill>
          <a:ln w="3175">
            <a:solidFill>
              <a:schemeClr val="dk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endParaRPr kumimoji="0" lang="ja-JP" altLang="en-US" sz="100" kern="0" dirty="0">
              <a:solidFill>
                <a:prstClr val="black"/>
              </a:solidFill>
              <a:latin typeface="Meiryo UI"/>
              <a:ea typeface="Meiryo UI"/>
              <a:cs typeface="Arial" pitchFamily="34" charset="0"/>
            </a:endParaRPr>
          </a:p>
        </p:txBody>
      </p:sp>
      <p:sp>
        <p:nvSpPr>
          <p:cNvPr id="11" name="正方形/長方形 10">
            <a:extLst>
              <a:ext uri="{FF2B5EF4-FFF2-40B4-BE49-F238E27FC236}">
                <a16:creationId xmlns:a16="http://schemas.microsoft.com/office/drawing/2014/main" id="{761FD620-BA85-4136-9E21-C4E23A3B58E5}"/>
              </a:ext>
            </a:extLst>
          </p:cNvPr>
          <p:cNvSpPr/>
          <p:nvPr/>
        </p:nvSpPr>
        <p:spPr>
          <a:xfrm>
            <a:off x="7059658" y="5992028"/>
            <a:ext cx="1238369" cy="179168"/>
          </a:xfrm>
          <a:prstGeom prst="rect">
            <a:avLst/>
          </a:prstGeom>
          <a:solidFill>
            <a:srgbClr val="FEC000"/>
          </a:solidFill>
          <a:ln>
            <a:noFill/>
          </a:ln>
        </p:spPr>
        <p:style>
          <a:lnRef idx="2">
            <a:schemeClr val="dk1"/>
          </a:lnRef>
          <a:fillRef idx="1">
            <a:schemeClr val="lt1"/>
          </a:fillRef>
          <a:effectRef idx="0">
            <a:schemeClr val="dk1"/>
          </a:effectRef>
          <a:fontRef idx="minor">
            <a:schemeClr val="dk1"/>
          </a:fontRef>
        </p:style>
        <p:txBody>
          <a:bodyPr wrap="none" lIns="0" tIns="36000" rIns="0" bIns="36000" rtlCol="0" anchor="ctr"/>
          <a:lstStyle/>
          <a:p>
            <a:pPr algn="ctr"/>
            <a:r>
              <a:rPr kumimoji="0" lang="ja-JP" altLang="en-US" sz="1100" kern="0" dirty="0">
                <a:solidFill>
                  <a:prstClr val="black"/>
                </a:solidFill>
                <a:latin typeface="Meiryo UI"/>
                <a:ea typeface="Meiryo UI"/>
                <a:cs typeface="Arial" pitchFamily="34" charset="0"/>
              </a:rPr>
              <a:t>①　　　　</a:t>
            </a:r>
          </a:p>
        </p:txBody>
      </p:sp>
      <p:sp>
        <p:nvSpPr>
          <p:cNvPr id="15" name="正方形/長方形 14">
            <a:extLst>
              <a:ext uri="{FF2B5EF4-FFF2-40B4-BE49-F238E27FC236}">
                <a16:creationId xmlns:a16="http://schemas.microsoft.com/office/drawing/2014/main" id="{9A9A3E23-7B9E-48A0-A4DC-C68067FEEDE6}"/>
              </a:ext>
            </a:extLst>
          </p:cNvPr>
          <p:cNvSpPr/>
          <p:nvPr/>
        </p:nvSpPr>
        <p:spPr>
          <a:xfrm>
            <a:off x="7370477" y="6202787"/>
            <a:ext cx="927549" cy="179168"/>
          </a:xfrm>
          <a:prstGeom prst="rect">
            <a:avLst/>
          </a:prstGeom>
          <a:solidFill>
            <a:srgbClr val="AACCEE"/>
          </a:solidFill>
          <a:ln>
            <a:noFill/>
          </a:ln>
        </p:spPr>
        <p:style>
          <a:lnRef idx="2">
            <a:schemeClr val="dk1"/>
          </a:lnRef>
          <a:fillRef idx="1">
            <a:schemeClr val="lt1"/>
          </a:fillRef>
          <a:effectRef idx="0">
            <a:schemeClr val="dk1"/>
          </a:effectRef>
          <a:fontRef idx="minor">
            <a:schemeClr val="dk1"/>
          </a:fontRef>
        </p:style>
        <p:txBody>
          <a:bodyPr wrap="none" lIns="0" tIns="36000" rIns="0" bIns="36000" rtlCol="0" anchor="ctr"/>
          <a:lstStyle/>
          <a:p>
            <a:pPr algn="ctr"/>
            <a:r>
              <a:rPr kumimoji="0" lang="ja-JP" altLang="en-US" sz="1100" kern="0" dirty="0">
                <a:solidFill>
                  <a:prstClr val="black"/>
                </a:solidFill>
                <a:latin typeface="Meiryo UI"/>
                <a:ea typeface="Meiryo UI"/>
                <a:cs typeface="Arial" pitchFamily="34" charset="0"/>
              </a:rPr>
              <a:t>②</a:t>
            </a:r>
          </a:p>
        </p:txBody>
      </p:sp>
      <p:sp>
        <p:nvSpPr>
          <p:cNvPr id="16" name="正方形/長方形 15">
            <a:extLst>
              <a:ext uri="{FF2B5EF4-FFF2-40B4-BE49-F238E27FC236}">
                <a16:creationId xmlns:a16="http://schemas.microsoft.com/office/drawing/2014/main" id="{0C8B3963-2781-4BF4-93BB-13213CAED264}"/>
              </a:ext>
            </a:extLst>
          </p:cNvPr>
          <p:cNvSpPr/>
          <p:nvPr/>
        </p:nvSpPr>
        <p:spPr>
          <a:xfrm>
            <a:off x="7503827" y="6407284"/>
            <a:ext cx="794199" cy="179168"/>
          </a:xfrm>
          <a:prstGeom prst="rect">
            <a:avLst/>
          </a:prstGeom>
          <a:solidFill>
            <a:srgbClr val="F1E60F"/>
          </a:solidFill>
          <a:ln>
            <a:noFill/>
          </a:ln>
        </p:spPr>
        <p:style>
          <a:lnRef idx="2">
            <a:schemeClr val="dk1"/>
          </a:lnRef>
          <a:fillRef idx="1">
            <a:schemeClr val="lt1"/>
          </a:fillRef>
          <a:effectRef idx="0">
            <a:schemeClr val="dk1"/>
          </a:effectRef>
          <a:fontRef idx="minor">
            <a:schemeClr val="dk1"/>
          </a:fontRef>
        </p:style>
        <p:txBody>
          <a:bodyPr wrap="none" lIns="0" tIns="36000" rIns="0" bIns="36000" rtlCol="0" anchor="ctr"/>
          <a:lstStyle/>
          <a:p>
            <a:pPr algn="ctr"/>
            <a:r>
              <a:rPr kumimoji="0" lang="ja-JP" altLang="en-US" sz="1100" kern="0" dirty="0">
                <a:solidFill>
                  <a:prstClr val="black"/>
                </a:solidFill>
                <a:latin typeface="Meiryo UI"/>
                <a:ea typeface="Meiryo UI"/>
                <a:cs typeface="Arial" pitchFamily="34" charset="0"/>
              </a:rPr>
              <a:t>③</a:t>
            </a:r>
          </a:p>
        </p:txBody>
      </p:sp>
      <p:sp>
        <p:nvSpPr>
          <p:cNvPr id="17" name="正方形/長方形 16">
            <a:extLst>
              <a:ext uri="{FF2B5EF4-FFF2-40B4-BE49-F238E27FC236}">
                <a16:creationId xmlns:a16="http://schemas.microsoft.com/office/drawing/2014/main" id="{590CDA5E-CBC8-4BEF-AA1E-6E8467E4D48B}"/>
              </a:ext>
            </a:extLst>
          </p:cNvPr>
          <p:cNvSpPr/>
          <p:nvPr/>
        </p:nvSpPr>
        <p:spPr>
          <a:xfrm>
            <a:off x="345971" y="5206148"/>
            <a:ext cx="5817573" cy="1494897"/>
          </a:xfrm>
          <a:prstGeom prst="rect">
            <a:avLst/>
          </a:prstGeom>
          <a:solidFill>
            <a:schemeClr val="bg1"/>
          </a:solidFill>
          <a:ln w="9525" cap="flat" cmpd="sng" algn="ctr">
            <a:solidFill>
              <a:schemeClr val="bg1">
                <a:lumMod val="75000"/>
              </a:schemeClr>
            </a:solidFill>
            <a:prstDash val="solid"/>
            <a:miter lim="800000"/>
          </a:ln>
          <a:effectLst/>
        </p:spPr>
        <p:txBody>
          <a:bodyPr wrap="square" lIns="90000" tIns="46800" rIns="90000" bIns="46800" rtlCol="0" anchor="ctr">
            <a:spAutoFit/>
          </a:bodyPr>
          <a:lstStyle/>
          <a:p>
            <a:r>
              <a:rPr lang="ja-JP" altLang="en-US" sz="1100" dirty="0">
                <a:latin typeface="Meiryo UI" panose="020B0604030504040204" pitchFamily="50" charset="-128"/>
                <a:ea typeface="Meiryo UI" panose="020B0604030504040204" pitchFamily="50" charset="-128"/>
              </a:rPr>
              <a:t>■返金額の決定方法</a:t>
            </a:r>
            <a:endParaRPr lang="en-US" altLang="ja-JP" sz="1100" dirty="0">
              <a:latin typeface="Meiryo UI" panose="020B0604030504040204" pitchFamily="50" charset="-128"/>
              <a:ea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rPr>
              <a:t>以下の３つのうち、</a:t>
            </a:r>
            <a:r>
              <a:rPr lang="ja-JP" altLang="en-US" sz="1100" u="sng" dirty="0">
                <a:latin typeface="Meiryo UI" panose="020B0604030504040204" pitchFamily="50" charset="-128"/>
                <a:ea typeface="Meiryo UI" panose="020B0604030504040204" pitchFamily="50" charset="-128"/>
              </a:rPr>
              <a:t>最低額を返金額の上限</a:t>
            </a:r>
            <a:r>
              <a:rPr lang="ja-JP" altLang="en-US" sz="1100" dirty="0">
                <a:latin typeface="Meiryo UI" panose="020B0604030504040204" pitchFamily="50" charset="-128"/>
                <a:ea typeface="Meiryo UI" panose="020B0604030504040204" pitchFamily="50" charset="-128"/>
              </a:rPr>
              <a:t>とする。</a:t>
            </a:r>
            <a:endParaRPr lang="en-US" altLang="ja-JP" sz="1100" dirty="0">
              <a:latin typeface="Meiryo UI" panose="020B0604030504040204" pitchFamily="50" charset="-128"/>
              <a:ea typeface="Meiryo UI" panose="020B0604030504040204" pitchFamily="50" charset="-128"/>
            </a:endParaRPr>
          </a:p>
          <a:p>
            <a:endParaRPr lang="en-US" altLang="ja-JP" sz="500" dirty="0">
              <a:latin typeface="Meiryo UI" panose="020B0604030504040204" pitchFamily="50" charset="-128"/>
              <a:ea typeface="Meiryo UI" panose="020B0604030504040204" pitchFamily="50" charset="-128"/>
            </a:endParaRPr>
          </a:p>
          <a:p>
            <a:r>
              <a:rPr lang="ja-JP" altLang="en-US" sz="1100" dirty="0">
                <a:highlight>
                  <a:srgbClr val="FEC000"/>
                </a:highlight>
                <a:latin typeface="Meiryo UI" panose="020B0604030504040204" pitchFamily="50" charset="-128"/>
                <a:ea typeface="Meiryo UI" panose="020B0604030504040204" pitchFamily="50" charset="-128"/>
              </a:rPr>
              <a:t>①</a:t>
            </a:r>
            <a:r>
              <a:rPr lang="en-US" altLang="ja-JP" sz="1100" dirty="0">
                <a:highlight>
                  <a:srgbClr val="FEC000"/>
                </a:highlight>
                <a:latin typeface="Meiryo UI" panose="020B0604030504040204" pitchFamily="50" charset="-128"/>
                <a:ea typeface="Meiryo UI" panose="020B0604030504040204" pitchFamily="50" charset="-128"/>
              </a:rPr>
              <a:t>10</a:t>
            </a:r>
            <a:r>
              <a:rPr lang="ja-JP" altLang="en-US" sz="1100" dirty="0">
                <a:highlight>
                  <a:srgbClr val="FEC000"/>
                </a:highlight>
                <a:latin typeface="Meiryo UI" panose="020B0604030504040204" pitchFamily="50" charset="-128"/>
                <a:ea typeface="Meiryo UI" panose="020B0604030504040204" pitchFamily="50" charset="-128"/>
              </a:rPr>
              <a:t>年間で積み立てられた積立金の総額</a:t>
            </a:r>
            <a:r>
              <a:rPr lang="en-US" altLang="ja-JP" sz="1100" dirty="0">
                <a:highlight>
                  <a:srgbClr val="FEC000"/>
                </a:highlight>
                <a:latin typeface="Meiryo UI" panose="020B0604030504040204" pitchFamily="50" charset="-128"/>
                <a:ea typeface="Meiryo UI" panose="020B0604030504040204" pitchFamily="50" charset="-128"/>
              </a:rPr>
              <a:t>(</a:t>
            </a:r>
            <a:r>
              <a:rPr lang="ja-JP" altLang="en-US" sz="1100" dirty="0">
                <a:highlight>
                  <a:srgbClr val="FEC000"/>
                </a:highlight>
                <a:latin typeface="Meiryo UI" panose="020B0604030504040204" pitchFamily="50" charset="-128"/>
                <a:ea typeface="Meiryo UI" panose="020B0604030504040204" pitchFamily="50" charset="-128"/>
              </a:rPr>
              <a:t>積立て期間中の場合は想定される積立金の総額</a:t>
            </a:r>
            <a:r>
              <a:rPr lang="en-US" altLang="ja-JP" sz="1100" dirty="0">
                <a:highlight>
                  <a:srgbClr val="FEC000"/>
                </a:highlight>
                <a:latin typeface="Meiryo UI" panose="020B0604030504040204" pitchFamily="50" charset="-128"/>
                <a:ea typeface="Meiryo UI" panose="020B0604030504040204" pitchFamily="50" charset="-128"/>
              </a:rPr>
              <a:t>)</a:t>
            </a:r>
            <a:r>
              <a:rPr lang="ja-JP" altLang="en-US" sz="1100" dirty="0">
                <a:highlight>
                  <a:srgbClr val="FEC000"/>
                </a:highlight>
                <a:latin typeface="Meiryo UI" panose="020B0604030504040204" pitchFamily="50" charset="-128"/>
                <a:ea typeface="Meiryo UI" panose="020B0604030504040204" pitchFamily="50" charset="-128"/>
              </a:rPr>
              <a:t>のうち、事業認定された太陽光パネル出力に対する廃棄する太陽光パネル出力の割合に相当する額</a:t>
            </a:r>
            <a:endParaRPr lang="en-US" altLang="ja-JP" sz="1100" dirty="0">
              <a:highlight>
                <a:srgbClr val="FEC000"/>
              </a:highlight>
              <a:latin typeface="Meiryo UI" panose="020B0604030504040204" pitchFamily="50" charset="-128"/>
              <a:ea typeface="Meiryo UI" panose="020B0604030504040204" pitchFamily="50" charset="-128"/>
            </a:endParaRPr>
          </a:p>
          <a:p>
            <a:endParaRPr lang="ja-JP" altLang="en-US" sz="200" dirty="0">
              <a:highlight>
                <a:srgbClr val="FEC000"/>
              </a:highlight>
              <a:latin typeface="Meiryo UI" panose="020B0604030504040204" pitchFamily="50" charset="-128"/>
              <a:ea typeface="Meiryo UI" panose="020B0604030504040204" pitchFamily="50" charset="-128"/>
            </a:endParaRPr>
          </a:p>
          <a:p>
            <a:r>
              <a:rPr lang="ja-JP" altLang="en-US" sz="1100" dirty="0">
                <a:highlight>
                  <a:srgbClr val="AACCEE"/>
                </a:highlight>
                <a:latin typeface="Meiryo UI" panose="020B0604030504040204" pitchFamily="50" charset="-128"/>
                <a:ea typeface="Meiryo UI" panose="020B0604030504040204" pitchFamily="50" charset="-128"/>
              </a:rPr>
              <a:t>②取戻し時点での積立額</a:t>
            </a:r>
            <a:endParaRPr lang="en-US" altLang="ja-JP" sz="1100" dirty="0">
              <a:highlight>
                <a:srgbClr val="AACCEE"/>
              </a:highlight>
              <a:latin typeface="Meiryo UI" panose="020B0604030504040204" pitchFamily="50" charset="-128"/>
              <a:ea typeface="Meiryo UI" panose="020B0604030504040204" pitchFamily="50" charset="-128"/>
            </a:endParaRPr>
          </a:p>
          <a:p>
            <a:endParaRPr lang="ja-JP" altLang="en-US" sz="200" dirty="0">
              <a:highlight>
                <a:srgbClr val="AACCEE"/>
              </a:highlight>
              <a:latin typeface="Meiryo UI" panose="020B0604030504040204" pitchFamily="50" charset="-128"/>
              <a:ea typeface="Meiryo UI" panose="020B0604030504040204" pitchFamily="50" charset="-128"/>
            </a:endParaRPr>
          </a:p>
          <a:p>
            <a:r>
              <a:rPr lang="ja-JP" altLang="en-US" sz="1100" dirty="0">
                <a:highlight>
                  <a:srgbClr val="F1E60F"/>
                </a:highlight>
                <a:latin typeface="Meiryo UI" panose="020B0604030504040204" pitchFamily="50" charset="-128"/>
                <a:ea typeface="Meiryo UI" panose="020B0604030504040204" pitchFamily="50" charset="-128"/>
              </a:rPr>
              <a:t>③実際に廃棄に要した費用</a:t>
            </a:r>
            <a:endParaRPr lang="en-US" altLang="ja-JP" sz="1100" dirty="0">
              <a:highlight>
                <a:srgbClr val="F1E60F"/>
              </a:highlight>
              <a:latin typeface="Meiryo UI" panose="020B0604030504040204" pitchFamily="50" charset="-128"/>
              <a:ea typeface="Meiryo UI" panose="020B0604030504040204" pitchFamily="50" charset="-128"/>
            </a:endParaRPr>
          </a:p>
          <a:p>
            <a:endParaRPr lang="en-US" altLang="ja-JP" sz="500" dirty="0">
              <a:latin typeface="Meiryo UI" panose="020B0604030504040204" pitchFamily="50" charset="-128"/>
              <a:ea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rPr>
              <a:t>⇒ 右記の場合は、</a:t>
            </a:r>
            <a:r>
              <a:rPr lang="ja-JP" altLang="en-US" sz="1100" u="sng" dirty="0">
                <a:latin typeface="Meiryo UI" panose="020B0604030504040204" pitchFamily="50" charset="-128"/>
                <a:ea typeface="Meiryo UI" panose="020B0604030504040204" pitchFamily="50" charset="-128"/>
              </a:rPr>
              <a:t>①の金額が採用</a:t>
            </a:r>
            <a:r>
              <a:rPr lang="ja-JP" altLang="en-US" sz="1100" dirty="0">
                <a:latin typeface="Meiryo UI" panose="020B0604030504040204" pitchFamily="50" charset="-128"/>
                <a:ea typeface="Meiryo UI" panose="020B0604030504040204" pitchFamily="50" charset="-128"/>
              </a:rPr>
              <a:t>される。</a:t>
            </a:r>
            <a:endParaRPr lang="en-US" altLang="ja-JP" sz="1100" dirty="0">
              <a:latin typeface="Meiryo UI" panose="020B0604030504040204" pitchFamily="50" charset="-128"/>
              <a:ea typeface="Meiryo UI" panose="020B0604030504040204" pitchFamily="50" charset="-128"/>
            </a:endParaRPr>
          </a:p>
        </p:txBody>
      </p:sp>
      <p:sp>
        <p:nvSpPr>
          <p:cNvPr id="14" name="正方形/長方形 13">
            <a:extLst>
              <a:ext uri="{FF2B5EF4-FFF2-40B4-BE49-F238E27FC236}">
                <a16:creationId xmlns:a16="http://schemas.microsoft.com/office/drawing/2014/main" id="{5B9CEF89-0643-4A9B-B3B0-56DB562C938C}"/>
              </a:ext>
            </a:extLst>
          </p:cNvPr>
          <p:cNvSpPr/>
          <p:nvPr/>
        </p:nvSpPr>
        <p:spPr>
          <a:xfrm>
            <a:off x="7678842" y="5187336"/>
            <a:ext cx="619184" cy="467762"/>
          </a:xfrm>
          <a:prstGeom prst="rect">
            <a:avLst/>
          </a:prstGeom>
          <a:solidFill>
            <a:srgbClr val="FF0000">
              <a:alpha val="10000"/>
            </a:srgbClr>
          </a:solidFill>
          <a:ln w="15875" cap="flat" cmpd="sng" algn="ctr">
            <a:solidFill>
              <a:srgbClr val="FF0000"/>
            </a:solidFill>
            <a:prstDash val="dash"/>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sp>
        <p:nvSpPr>
          <p:cNvPr id="19" name="正方形/長方形 18">
            <a:extLst>
              <a:ext uri="{FF2B5EF4-FFF2-40B4-BE49-F238E27FC236}">
                <a16:creationId xmlns:a16="http://schemas.microsoft.com/office/drawing/2014/main" id="{F96D2477-A1CD-4168-8235-B9A9A0B944C2}"/>
              </a:ext>
            </a:extLst>
          </p:cNvPr>
          <p:cNvSpPr/>
          <p:nvPr/>
        </p:nvSpPr>
        <p:spPr>
          <a:xfrm>
            <a:off x="7663867" y="6001529"/>
            <a:ext cx="619184" cy="154800"/>
          </a:xfrm>
          <a:prstGeom prst="rect">
            <a:avLst/>
          </a:prstGeom>
          <a:solidFill>
            <a:srgbClr val="FF0000">
              <a:alpha val="10000"/>
            </a:srgbClr>
          </a:solidFill>
          <a:ln w="15875" cap="flat" cmpd="sng" algn="ctr">
            <a:solidFill>
              <a:srgbClr val="FF0000"/>
            </a:solidFill>
            <a:prstDash val="dash"/>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sp>
        <p:nvSpPr>
          <p:cNvPr id="20" name="正方形/長方形 19">
            <a:extLst>
              <a:ext uri="{FF2B5EF4-FFF2-40B4-BE49-F238E27FC236}">
                <a16:creationId xmlns:a16="http://schemas.microsoft.com/office/drawing/2014/main" id="{A48E19BA-CE75-4B0C-9DBD-5DD1F3B4179D}"/>
              </a:ext>
            </a:extLst>
          </p:cNvPr>
          <p:cNvSpPr/>
          <p:nvPr/>
        </p:nvSpPr>
        <p:spPr>
          <a:xfrm>
            <a:off x="8411702" y="5991231"/>
            <a:ext cx="470581" cy="191459"/>
          </a:xfrm>
          <a:prstGeom prst="rect">
            <a:avLst/>
          </a:prstGeom>
          <a:noFill/>
          <a:ln w="19050" cap="flat" cmpd="sng" algn="ctr">
            <a:noFill/>
            <a:prstDash val="solid"/>
            <a:miter lim="800000"/>
          </a:ln>
          <a:effectLst/>
        </p:spPr>
        <p:txBody>
          <a:bodyPr wrap="none" lIns="0" tIns="36000" rIns="0" bIns="36000" rtlCol="0" anchor="ctr"/>
          <a:lstStyle/>
          <a:p>
            <a:pPr algn="ctr"/>
            <a:r>
              <a:rPr lang="ja-JP" altLang="en-US" sz="1000" dirty="0">
                <a:latin typeface="Meiryo UI" panose="020B0604030504040204" pitchFamily="50" charset="-128"/>
                <a:ea typeface="Meiryo UI" panose="020B0604030504040204" pitchFamily="50" charset="-128"/>
              </a:rPr>
              <a:t>☜ 最低額</a:t>
            </a:r>
            <a:endParaRPr lang="en-US" altLang="ja-JP" sz="1000" dirty="0">
              <a:latin typeface="Meiryo UI" panose="020B0604030504040204" pitchFamily="50" charset="-128"/>
              <a:ea typeface="Meiryo UI" panose="020B0604030504040204" pitchFamily="50" charset="-128"/>
            </a:endParaRPr>
          </a:p>
        </p:txBody>
      </p:sp>
      <p:sp>
        <p:nvSpPr>
          <p:cNvPr id="4" name="正方形/長方形 3">
            <a:extLst>
              <a:ext uri="{FF2B5EF4-FFF2-40B4-BE49-F238E27FC236}">
                <a16:creationId xmlns:a16="http://schemas.microsoft.com/office/drawing/2014/main" id="{630FF81A-E11D-41F5-BFCE-C84FB25FDCB1}"/>
              </a:ext>
            </a:extLst>
          </p:cNvPr>
          <p:cNvSpPr/>
          <p:nvPr/>
        </p:nvSpPr>
        <p:spPr>
          <a:xfrm>
            <a:off x="6513397" y="4889769"/>
            <a:ext cx="2292322" cy="246221"/>
          </a:xfrm>
          <a:prstGeom prst="rect">
            <a:avLst/>
          </a:prstGeom>
        </p:spPr>
        <p:txBody>
          <a:bodyPr wrap="square">
            <a:spAutoFit/>
          </a:bodyPr>
          <a:lstStyle/>
          <a:p>
            <a:r>
              <a:rPr lang="ja-JP" altLang="en-US" sz="1000" dirty="0">
                <a:latin typeface="Meiryo UI" panose="020B0604030504040204" pitchFamily="50" charset="-128"/>
                <a:ea typeface="Meiryo UI" panose="020B0604030504040204" pitchFamily="50" charset="-128"/>
              </a:rPr>
              <a:t>例：</a:t>
            </a:r>
            <a:r>
              <a:rPr lang="en-US" altLang="ja-JP" sz="1000" dirty="0">
                <a:latin typeface="Meiryo UI" panose="020B0604030504040204" pitchFamily="50" charset="-128"/>
                <a:ea typeface="Meiryo UI" panose="020B0604030504040204" pitchFamily="50" charset="-128"/>
              </a:rPr>
              <a:t>50%(50kW</a:t>
            </a:r>
            <a:r>
              <a:rPr lang="ja-JP" altLang="en-US" sz="1000" dirty="0">
                <a:latin typeface="Meiryo UI" panose="020B0604030504040204" pitchFamily="50" charset="-128"/>
                <a:ea typeface="Meiryo UI" panose="020B0604030504040204" pitchFamily="50" charset="-128"/>
              </a:rPr>
              <a:t>以上</a:t>
            </a:r>
            <a:r>
              <a:rPr lang="en-US" altLang="ja-JP" sz="1000" dirty="0">
                <a:latin typeface="Meiryo UI" panose="020B0604030504040204" pitchFamily="50" charset="-128"/>
                <a:ea typeface="Meiryo UI" panose="020B0604030504040204" pitchFamily="50" charset="-128"/>
              </a:rPr>
              <a:t>)</a:t>
            </a:r>
            <a:r>
              <a:rPr lang="ja-JP" altLang="en-US" sz="1000" dirty="0">
                <a:latin typeface="Meiryo UI" panose="020B0604030504040204" pitchFamily="50" charset="-128"/>
                <a:ea typeface="Meiryo UI" panose="020B0604030504040204" pitchFamily="50" charset="-128"/>
              </a:rPr>
              <a:t>を廃棄する場合</a:t>
            </a:r>
            <a:endParaRPr lang="ja-JP" altLang="en-US" sz="1000" dirty="0"/>
          </a:p>
        </p:txBody>
      </p:sp>
      <p:sp>
        <p:nvSpPr>
          <p:cNvPr id="22" name="タイトル 1">
            <a:extLst>
              <a:ext uri="{FF2B5EF4-FFF2-40B4-BE49-F238E27FC236}">
                <a16:creationId xmlns:a16="http://schemas.microsoft.com/office/drawing/2014/main" id="{964065E3-1F06-4707-988A-C6CEF7F90EE9}"/>
              </a:ext>
            </a:extLst>
          </p:cNvPr>
          <p:cNvSpPr>
            <a:spLocks noGrp="1"/>
          </p:cNvSpPr>
          <p:nvPr>
            <p:ph type="title"/>
          </p:nvPr>
        </p:nvSpPr>
        <p:spPr>
          <a:xfrm>
            <a:off x="73006" y="18854"/>
            <a:ext cx="9382144" cy="688157"/>
          </a:xfrm>
        </p:spPr>
        <p:txBody>
          <a:bodyPr/>
          <a:lstStyle/>
          <a:p>
            <a:r>
              <a:rPr lang="zh-TW" altLang="en-US" dirty="0">
                <a:latin typeface="Meiryo UI" panose="020B0604030504040204" pitchFamily="50" charset="-128"/>
                <a:ea typeface="Meiryo UI" panose="020B0604030504040204" pitchFamily="50" charset="-128"/>
              </a:rPr>
              <a:t>業務詳細仕様</a:t>
            </a:r>
            <a:br>
              <a:rPr lang="en-US" altLang="ja-JP" dirty="0">
                <a:latin typeface="Meiryo UI" panose="020B0604030504040204" pitchFamily="50" charset="-128"/>
                <a:ea typeface="Meiryo UI" panose="020B0604030504040204" pitchFamily="50" charset="-128"/>
              </a:rPr>
            </a:br>
            <a:r>
              <a:rPr lang="ja-JP" altLang="en-US" dirty="0">
                <a:latin typeface="Meiryo UI" panose="020B0604030504040204" pitchFamily="50" charset="-128"/>
                <a:ea typeface="Meiryo UI" panose="020B0604030504040204" pitchFamily="50" charset="-128"/>
              </a:rPr>
              <a:t>廃棄等費用積立</a:t>
            </a:r>
            <a:r>
              <a:rPr lang="zh-TW" altLang="en-US"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廃棄等費用取戻し </a:t>
            </a:r>
            <a:r>
              <a:rPr lang="en-US" altLang="ja-JP" dirty="0">
                <a:latin typeface="Arial" panose="020B0604020202020204" pitchFamily="34" charset="0"/>
                <a:ea typeface="Meiryo UI" panose="020B0604030504040204" pitchFamily="50" charset="-128"/>
                <a:cs typeface="Arial" panose="020B0604020202020204" pitchFamily="34" charset="0"/>
              </a:rPr>
              <a:t>– </a:t>
            </a:r>
            <a:r>
              <a:rPr lang="ja-JP" altLang="en-US" dirty="0">
                <a:latin typeface="Arial" panose="020B0604020202020204" pitchFamily="34" charset="0"/>
                <a:ea typeface="Meiryo UI" panose="020B0604030504040204" pitchFamily="50" charset="-128"/>
                <a:cs typeface="Arial" panose="020B0604020202020204" pitchFamily="34" charset="0"/>
              </a:rPr>
              <a:t>積立金取戻し申請・審査</a:t>
            </a:r>
            <a:endParaRPr kumimoji="1" lang="ja-JP" altLang="en-US"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3724051869"/>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5" y="18854"/>
            <a:ext cx="9529595" cy="688157"/>
          </a:xfrm>
        </p:spPr>
        <p:txBody>
          <a:bodyPr/>
          <a:lstStyle/>
          <a:p>
            <a:r>
              <a:rPr lang="zh-TW" altLang="en-US" dirty="0">
                <a:latin typeface="Meiryo UI" panose="020B0604030504040204" pitchFamily="50" charset="-128"/>
                <a:ea typeface="Meiryo UI" panose="020B0604030504040204" pitchFamily="50" charset="-128"/>
              </a:rPr>
              <a:t>業務詳細仕様</a:t>
            </a:r>
            <a:br>
              <a:rPr lang="en-US" altLang="ja-JP" dirty="0">
                <a:latin typeface="Meiryo UI" panose="020B0604030504040204" pitchFamily="50" charset="-128"/>
                <a:ea typeface="Meiryo UI" panose="020B0604030504040204" pitchFamily="50" charset="-128"/>
              </a:rPr>
            </a:br>
            <a:r>
              <a:rPr lang="ja-JP" altLang="en-US" dirty="0">
                <a:latin typeface="Meiryo UI" panose="020B0604030504040204" pitchFamily="50" charset="-128"/>
                <a:ea typeface="Meiryo UI" panose="020B0604030504040204" pitchFamily="50" charset="-128"/>
              </a:rPr>
              <a:t>廃棄等費用積立</a:t>
            </a:r>
            <a:r>
              <a:rPr lang="zh-TW" altLang="en-US"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廃棄等費用取戻し </a:t>
            </a:r>
            <a:r>
              <a:rPr lang="en-US" altLang="ja-JP" dirty="0">
                <a:latin typeface="Arial" panose="020B0604020202020204" pitchFamily="34" charset="0"/>
                <a:ea typeface="Meiryo UI" panose="020B0604030504040204" pitchFamily="50" charset="-128"/>
                <a:cs typeface="Arial" panose="020B0604020202020204" pitchFamily="34" charset="0"/>
              </a:rPr>
              <a:t>– </a:t>
            </a:r>
            <a:r>
              <a:rPr lang="ja-JP" altLang="en-US" dirty="0">
                <a:latin typeface="Arial" panose="020B0604020202020204" pitchFamily="34" charset="0"/>
                <a:ea typeface="Meiryo UI" panose="020B0604030504040204" pitchFamily="50" charset="-128"/>
                <a:cs typeface="Arial" panose="020B0604020202020204" pitchFamily="34" charset="0"/>
              </a:rPr>
              <a:t>積立金取戻し申請・審査／工事完了登録</a:t>
            </a:r>
            <a:endParaRPr kumimoji="1" lang="ja-JP" altLang="en-US" dirty="0">
              <a:latin typeface="Meiryo UI" panose="020B0604030504040204" pitchFamily="50" charset="-128"/>
              <a:ea typeface="Meiryo UI" panose="020B0604030504040204" pitchFamily="50" charset="-128"/>
            </a:endParaRPr>
          </a:p>
        </p:txBody>
      </p:sp>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3851384918"/>
              </p:ext>
            </p:extLst>
          </p:nvPr>
        </p:nvGraphicFramePr>
        <p:xfrm>
          <a:off x="141614" y="840321"/>
          <a:ext cx="9601200" cy="5928124"/>
        </p:xfrm>
        <a:graphic>
          <a:graphicData uri="http://schemas.openxmlformats.org/drawingml/2006/table">
            <a:tbl>
              <a:tblPr firstRow="1" bandRow="1">
                <a:tableStyleId>{2D5ABB26-0587-4C30-8999-92F81FD0307C}</a:tableStyleId>
              </a:tblPr>
              <a:tblGrid>
                <a:gridCol w="1149668">
                  <a:extLst>
                    <a:ext uri="{9D8B030D-6E8A-4147-A177-3AD203B41FA5}">
                      <a16:colId xmlns:a16="http://schemas.microsoft.com/office/drawing/2014/main" val="358073148"/>
                    </a:ext>
                  </a:extLst>
                </a:gridCol>
                <a:gridCol w="8451532">
                  <a:extLst>
                    <a:ext uri="{9D8B030D-6E8A-4147-A177-3AD203B41FA5}">
                      <a16:colId xmlns:a16="http://schemas.microsoft.com/office/drawing/2014/main" val="1235158156"/>
                    </a:ext>
                  </a:extLst>
                </a:gridCol>
              </a:tblGrid>
              <a:tr h="121214">
                <a:tc>
                  <a:txBody>
                    <a:bodyPr/>
                    <a:lstStyle/>
                    <a:p>
                      <a:pPr algn="l"/>
                      <a:r>
                        <a:rPr kumimoji="1" lang="ja-JP" altLang="en-US" sz="1200" b="0" dirty="0">
                          <a:latin typeface="Meiryo UI" panose="020B0604030504040204" pitchFamily="50" charset="-128"/>
                          <a:ea typeface="Meiryo UI" panose="020B0604030504040204" pitchFamily="50" charset="-128"/>
                        </a:rPr>
                        <a:t>業務プロセス</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積立金取戻し申請・審査</a:t>
                      </a:r>
                      <a:r>
                        <a:rPr kumimoji="1" lang="en-US" altLang="ja-JP" sz="1200" b="0" dirty="0">
                          <a:latin typeface="Meiryo UI" panose="020B0604030504040204" pitchFamily="50" charset="-128"/>
                          <a:ea typeface="Meiryo UI" panose="020B0604030504040204" pitchFamily="50" charset="-128"/>
                        </a:rPr>
                        <a:t>】 </a:t>
                      </a:r>
                      <a:r>
                        <a:rPr kumimoji="1" lang="ja-JP" altLang="en-US" sz="1200" b="0" dirty="0">
                          <a:latin typeface="Meiryo UI" panose="020B0604030504040204" pitchFamily="50" charset="-128"/>
                          <a:ea typeface="Meiryo UI" panose="020B0604030504040204" pitchFamily="50" charset="-128"/>
                        </a:rPr>
                        <a:t>「</a:t>
                      </a:r>
                      <a:r>
                        <a:rPr kumimoji="1" lang="en-US" altLang="ja-JP" sz="1200" b="0" dirty="0">
                          <a:latin typeface="Meiryo UI" panose="020B0604030504040204" pitchFamily="50" charset="-128"/>
                          <a:ea typeface="Meiryo UI" panose="020B0604030504040204" pitchFamily="50" charset="-128"/>
                        </a:rPr>
                        <a:t>01:</a:t>
                      </a:r>
                      <a:r>
                        <a:rPr kumimoji="1" lang="ja-JP" altLang="en-US" sz="1200" b="0" dirty="0">
                          <a:latin typeface="Meiryo UI" panose="020B0604030504040204" pitchFamily="50" charset="-128"/>
                          <a:ea typeface="Meiryo UI" panose="020B0604030504040204" pitchFamily="50" charset="-128"/>
                        </a:rPr>
                        <a:t>積立金取戻し申請資料整理」「</a:t>
                      </a:r>
                      <a:r>
                        <a:rPr kumimoji="1" lang="en-US" altLang="ja-JP" sz="1200" b="0" dirty="0">
                          <a:latin typeface="Meiryo UI" panose="020B0604030504040204" pitchFamily="50" charset="-128"/>
                          <a:ea typeface="Meiryo UI" panose="020B0604030504040204" pitchFamily="50" charset="-128"/>
                        </a:rPr>
                        <a:t>02:</a:t>
                      </a:r>
                      <a:r>
                        <a:rPr kumimoji="1" lang="ja-JP" altLang="en-US" sz="1200" b="0" dirty="0">
                          <a:latin typeface="Meiryo UI" panose="020B0604030504040204" pitchFamily="50" charset="-128"/>
                          <a:ea typeface="Meiryo UI" panose="020B0604030504040204" pitchFamily="50" charset="-128"/>
                        </a:rPr>
                        <a:t>積立金取戻し申請」「</a:t>
                      </a:r>
                      <a:r>
                        <a:rPr kumimoji="1" lang="en-US" altLang="ja-JP" sz="1200" b="0" dirty="0">
                          <a:latin typeface="Meiryo UI" panose="020B0604030504040204" pitchFamily="50" charset="-128"/>
                          <a:ea typeface="Meiryo UI" panose="020B0604030504040204" pitchFamily="50" charset="-128"/>
                        </a:rPr>
                        <a:t>05:</a:t>
                      </a:r>
                      <a:r>
                        <a:rPr kumimoji="1" lang="ja-JP" altLang="en-US" sz="1200" b="0" dirty="0">
                          <a:latin typeface="Meiryo UI" panose="020B0604030504040204" pitchFamily="50" charset="-128"/>
                          <a:ea typeface="Meiryo UI" panose="020B0604030504040204" pitchFamily="50" charset="-128"/>
                        </a:rPr>
                        <a:t>積立金取戻し審査」</a:t>
                      </a: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工事完了登録</a:t>
                      </a:r>
                      <a:r>
                        <a:rPr kumimoji="1" lang="en-US" altLang="ja-JP" sz="1200" b="0" dirty="0">
                          <a:latin typeface="Meiryo UI" panose="020B0604030504040204" pitchFamily="50" charset="-128"/>
                          <a:ea typeface="Meiryo UI" panose="020B0604030504040204" pitchFamily="50" charset="-128"/>
                        </a:rPr>
                        <a:t>】 </a:t>
                      </a:r>
                      <a:r>
                        <a:rPr kumimoji="1" lang="ja-JP" altLang="en-US" sz="1200" b="0" dirty="0">
                          <a:latin typeface="Meiryo UI" panose="020B0604030504040204" pitchFamily="50" charset="-128"/>
                          <a:ea typeface="Meiryo UI" panose="020B0604030504040204" pitchFamily="50" charset="-128"/>
                        </a:rPr>
                        <a:t>「</a:t>
                      </a:r>
                      <a:r>
                        <a:rPr kumimoji="1" lang="en-US" altLang="ja-JP" sz="1200" b="0" dirty="0">
                          <a:latin typeface="Meiryo UI" panose="020B0604030504040204" pitchFamily="50" charset="-128"/>
                          <a:ea typeface="Meiryo UI" panose="020B0604030504040204" pitchFamily="50" charset="-128"/>
                        </a:rPr>
                        <a:t>01:</a:t>
                      </a:r>
                      <a:r>
                        <a:rPr kumimoji="1" lang="ja-JP" altLang="en-US" sz="1200" b="0" dirty="0">
                          <a:latin typeface="Meiryo UI" panose="020B0604030504040204" pitchFamily="50" charset="-128"/>
                          <a:ea typeface="Meiryo UI" panose="020B0604030504040204" pitchFamily="50" charset="-128"/>
                        </a:rPr>
                        <a:t>工事完了報告書類整理」「</a:t>
                      </a:r>
                      <a:r>
                        <a:rPr kumimoji="1" lang="en-US" altLang="ja-JP" sz="1200" b="0" dirty="0">
                          <a:latin typeface="Meiryo UI" panose="020B0604030504040204" pitchFamily="50" charset="-128"/>
                          <a:ea typeface="Meiryo UI" panose="020B0604030504040204" pitchFamily="50" charset="-128"/>
                        </a:rPr>
                        <a:t>02:</a:t>
                      </a:r>
                      <a:r>
                        <a:rPr kumimoji="1" lang="ja-JP" altLang="en-US" sz="1200" b="0" dirty="0">
                          <a:latin typeface="Meiryo UI" panose="020B0604030504040204" pitchFamily="50" charset="-128"/>
                          <a:ea typeface="Meiryo UI" panose="020B0604030504040204" pitchFamily="50" charset="-128"/>
                        </a:rPr>
                        <a:t>工事完了登録」</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281875">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業務詳細仕様</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2081878"/>
                  </a:ext>
                </a:extLst>
              </a:tr>
              <a:tr h="5189049">
                <a:tc gridSpan="2">
                  <a:txBody>
                    <a:bodyPr/>
                    <a:lstStyle/>
                    <a:p>
                      <a:pPr lvl="0">
                        <a:defRPr/>
                      </a:pPr>
                      <a:r>
                        <a:rPr lang="ja-JP" altLang="en-US" sz="1100" b="1" u="sng" dirty="0">
                          <a:latin typeface="Meiryo UI" panose="020B0604030504040204" pitchFamily="50" charset="-128"/>
                          <a:ea typeface="Meiryo UI" panose="020B0604030504040204" pitchFamily="50" charset="-128"/>
                        </a:rPr>
                        <a:t>積立金取戻しのルール</a:t>
                      </a:r>
                      <a:r>
                        <a:rPr lang="en-US" altLang="ja-JP" sz="1100" b="1" u="sng" dirty="0">
                          <a:latin typeface="Meiryo UI" panose="020B0604030504040204" pitchFamily="50" charset="-128"/>
                          <a:ea typeface="Meiryo UI" panose="020B0604030504040204" pitchFamily="50" charset="-128"/>
                        </a:rPr>
                        <a:t>(2/4)</a:t>
                      </a:r>
                      <a:endParaRPr kumimoji="0" lang="en-US" altLang="ja-JP" sz="1100" b="1" u="sng" kern="0" dirty="0">
                        <a:solidFill>
                          <a:srgbClr val="000000">
                            <a:lumMod val="100000"/>
                          </a:srgbClr>
                        </a:solidFill>
                        <a:latin typeface="Meiryo UI"/>
                        <a:ea typeface="Meiryo UI"/>
                      </a:endParaRPr>
                    </a:p>
                    <a:p>
                      <a:pPr lvl="0">
                        <a:defRPr/>
                      </a:pPr>
                      <a:endParaRPr kumimoji="0" lang="en-US" altLang="ja-JP" sz="400" b="0" u="none" kern="0" dirty="0">
                        <a:solidFill>
                          <a:srgbClr val="000000">
                            <a:lumMod val="100000"/>
                          </a:srgbClr>
                        </a:solidFill>
                        <a:latin typeface="Meiryo UI"/>
                        <a:ea typeface="Meiryo UI"/>
                      </a:endParaRPr>
                    </a:p>
                    <a:p>
                      <a:pPr marL="0" lvl="0" indent="0">
                        <a:buFont typeface="Arial" panose="020B0604020202020204" pitchFamily="34" charset="0"/>
                        <a:buNone/>
                        <a:defRPr/>
                      </a:pPr>
                      <a:r>
                        <a:rPr kumimoji="0" lang="en-US" altLang="ja-JP" sz="1100" kern="0" dirty="0">
                          <a:solidFill>
                            <a:schemeClr val="tx1"/>
                          </a:solidFill>
                          <a:latin typeface="Meiryo UI"/>
                          <a:ea typeface="Meiryo UI"/>
                        </a:rPr>
                        <a:t>【</a:t>
                      </a:r>
                      <a:r>
                        <a:rPr kumimoji="0" lang="ja-JP" altLang="en-US" sz="1100" kern="0" dirty="0">
                          <a:solidFill>
                            <a:schemeClr val="tx1"/>
                          </a:solidFill>
                          <a:latin typeface="Meiryo UI"/>
                          <a:ea typeface="Meiryo UI"/>
                        </a:rPr>
                        <a:t>認定事業者等による取戻申請の内容</a:t>
                      </a:r>
                      <a:r>
                        <a:rPr kumimoji="0" lang="en-US" altLang="ja-JP" sz="1100" kern="0" dirty="0">
                          <a:solidFill>
                            <a:schemeClr val="tx1"/>
                          </a:solidFill>
                          <a:latin typeface="Meiryo UI"/>
                          <a:ea typeface="Meiryo UI"/>
                        </a:rPr>
                        <a:t>】</a:t>
                      </a:r>
                      <a:endParaRPr kumimoji="0" lang="en-US" altLang="ja-JP" sz="1100" kern="0" dirty="0">
                        <a:solidFill>
                          <a:prstClr val="black">
                            <a:lumMod val="100000"/>
                          </a:prstClr>
                        </a:solidFill>
                        <a:latin typeface="Meiryo UI"/>
                        <a:ea typeface="Meiryo UI"/>
                      </a:endParaRPr>
                    </a:p>
                    <a:p>
                      <a:pPr lvl="0">
                        <a:defRPr/>
                      </a:pPr>
                      <a:endParaRPr kumimoji="0" lang="en-US" altLang="ja-JP" sz="1100" kern="0" dirty="0">
                        <a:solidFill>
                          <a:schemeClr val="tx1"/>
                        </a:solidFill>
                        <a:latin typeface="Meiryo UI"/>
                        <a:ea typeface="Meiryo UI"/>
                      </a:endParaRPr>
                    </a:p>
                    <a:p>
                      <a:pPr lvl="0">
                        <a:defRPr/>
                      </a:pPr>
                      <a:endParaRPr kumimoji="0" lang="en-US" altLang="ja-JP" sz="1100" kern="0" dirty="0">
                        <a:solidFill>
                          <a:schemeClr val="tx1"/>
                        </a:solidFill>
                        <a:latin typeface="Meiryo UI"/>
                        <a:ea typeface="Meiryo UI"/>
                      </a:endParaRPr>
                    </a:p>
                    <a:p>
                      <a:pPr lvl="0">
                        <a:defRPr/>
                      </a:pPr>
                      <a:endParaRPr kumimoji="0" lang="en-US" altLang="ja-JP" sz="1100" kern="0" dirty="0">
                        <a:solidFill>
                          <a:schemeClr val="tx1"/>
                        </a:solidFill>
                        <a:latin typeface="Meiryo UI"/>
                        <a:ea typeface="Meiryo UI"/>
                      </a:endParaRPr>
                    </a:p>
                    <a:p>
                      <a:pPr lvl="0">
                        <a:defRPr/>
                      </a:pPr>
                      <a:endParaRPr kumimoji="0" lang="en-US" altLang="ja-JP" sz="1100" kern="0" dirty="0">
                        <a:solidFill>
                          <a:schemeClr val="tx1"/>
                        </a:solidFill>
                        <a:latin typeface="Meiryo UI"/>
                        <a:ea typeface="Meiryo UI"/>
                      </a:endParaRPr>
                    </a:p>
                    <a:p>
                      <a:pPr lvl="0">
                        <a:defRPr/>
                      </a:pPr>
                      <a:endParaRPr kumimoji="0" lang="en-US" altLang="ja-JP" sz="1100" kern="0" dirty="0">
                        <a:solidFill>
                          <a:schemeClr val="tx1"/>
                        </a:solidFill>
                        <a:latin typeface="Meiryo UI"/>
                        <a:ea typeface="Meiryo UI"/>
                      </a:endParaRPr>
                    </a:p>
                    <a:p>
                      <a:pPr lvl="0">
                        <a:defRPr/>
                      </a:pPr>
                      <a:endParaRPr kumimoji="0" lang="en-US" altLang="ja-JP" sz="1100" kern="0" dirty="0">
                        <a:solidFill>
                          <a:schemeClr val="tx1"/>
                        </a:solidFill>
                        <a:latin typeface="Meiryo UI"/>
                        <a:ea typeface="Meiryo UI"/>
                      </a:endParaRPr>
                    </a:p>
                    <a:p>
                      <a:pPr lvl="0">
                        <a:defRPr/>
                      </a:pPr>
                      <a:endParaRPr kumimoji="0" lang="en-US" altLang="ja-JP" sz="1100" kern="0" dirty="0">
                        <a:solidFill>
                          <a:schemeClr val="tx1"/>
                        </a:solidFill>
                        <a:latin typeface="Meiryo UI"/>
                        <a:ea typeface="Meiryo UI"/>
                      </a:endParaRPr>
                    </a:p>
                    <a:p>
                      <a:pPr lvl="0">
                        <a:defRPr/>
                      </a:pPr>
                      <a:endParaRPr kumimoji="0" lang="en-US" altLang="ja-JP" sz="1100" kern="0" dirty="0">
                        <a:solidFill>
                          <a:schemeClr val="tx1"/>
                        </a:solidFill>
                        <a:latin typeface="Meiryo UI"/>
                        <a:ea typeface="Meiryo UI"/>
                      </a:endParaRPr>
                    </a:p>
                    <a:p>
                      <a:pPr lvl="0">
                        <a:defRPr/>
                      </a:pPr>
                      <a:endParaRPr kumimoji="0" lang="en-US" altLang="ja-JP" sz="1100" kern="0" dirty="0">
                        <a:solidFill>
                          <a:schemeClr val="tx1"/>
                        </a:solidFill>
                        <a:latin typeface="Meiryo UI"/>
                        <a:ea typeface="Meiryo UI"/>
                      </a:endParaRPr>
                    </a:p>
                    <a:p>
                      <a:pPr lvl="0">
                        <a:defRPr/>
                      </a:pPr>
                      <a:endParaRPr kumimoji="0" lang="en-US" altLang="ja-JP" sz="1100" kern="0" dirty="0">
                        <a:solidFill>
                          <a:schemeClr val="tx1"/>
                        </a:solidFill>
                        <a:latin typeface="Meiryo UI"/>
                        <a:ea typeface="Meiryo UI"/>
                      </a:endParaRPr>
                    </a:p>
                    <a:p>
                      <a:pPr lvl="0">
                        <a:defRPr/>
                      </a:pPr>
                      <a:endParaRPr kumimoji="0" lang="en-US" altLang="ja-JP" sz="1100" kern="0" dirty="0">
                        <a:solidFill>
                          <a:schemeClr val="tx1"/>
                        </a:solidFill>
                        <a:latin typeface="Meiryo UI"/>
                        <a:ea typeface="Meiryo UI"/>
                      </a:endParaRPr>
                    </a:p>
                    <a:p>
                      <a:pPr lvl="0">
                        <a:defRPr/>
                      </a:pPr>
                      <a:endParaRPr kumimoji="0" lang="en-US" altLang="ja-JP" sz="1100" kern="0" dirty="0">
                        <a:solidFill>
                          <a:schemeClr val="tx1"/>
                        </a:solidFill>
                        <a:latin typeface="Meiryo UI"/>
                        <a:ea typeface="Meiryo UI"/>
                      </a:endParaRPr>
                    </a:p>
                    <a:p>
                      <a:pPr lvl="0">
                        <a:defRPr/>
                      </a:pPr>
                      <a:endParaRPr kumimoji="0" lang="en-US" altLang="ja-JP" sz="1100" kern="0" dirty="0">
                        <a:solidFill>
                          <a:schemeClr val="tx1"/>
                        </a:solidFill>
                        <a:latin typeface="Meiryo UI"/>
                        <a:ea typeface="Meiryo UI"/>
                      </a:endParaRPr>
                    </a:p>
                    <a:p>
                      <a:pPr lvl="0">
                        <a:defRPr/>
                      </a:pPr>
                      <a:endParaRPr kumimoji="0" lang="en-US" altLang="ja-JP" sz="1100" kern="0" dirty="0">
                        <a:solidFill>
                          <a:schemeClr val="tx1"/>
                        </a:solidFill>
                        <a:latin typeface="Meiryo UI"/>
                        <a:ea typeface="Meiryo UI"/>
                      </a:endParaRPr>
                    </a:p>
                    <a:p>
                      <a:pPr lvl="0">
                        <a:defRPr/>
                      </a:pPr>
                      <a:endParaRPr kumimoji="0" lang="en-US" altLang="ja-JP" sz="1100" kern="0" dirty="0">
                        <a:solidFill>
                          <a:schemeClr val="tx1"/>
                        </a:solidFill>
                        <a:latin typeface="Meiryo UI"/>
                        <a:ea typeface="Meiryo UI"/>
                      </a:endParaRPr>
                    </a:p>
                    <a:p>
                      <a:pPr lvl="0">
                        <a:defRPr/>
                      </a:pPr>
                      <a:endParaRPr kumimoji="0" lang="en-US" altLang="ja-JP" sz="1100" kern="0" dirty="0">
                        <a:solidFill>
                          <a:schemeClr val="tx1"/>
                        </a:solidFill>
                        <a:latin typeface="Meiryo UI"/>
                        <a:ea typeface="Meiryo UI"/>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77678721"/>
                  </a:ext>
                </a:extLst>
              </a:tr>
            </a:tbl>
          </a:graphicData>
        </a:graphic>
      </p:graphicFrame>
      <p:graphicFrame>
        <p:nvGraphicFramePr>
          <p:cNvPr id="13" name="表 12">
            <a:extLst>
              <a:ext uri="{FF2B5EF4-FFF2-40B4-BE49-F238E27FC236}">
                <a16:creationId xmlns:a16="http://schemas.microsoft.com/office/drawing/2014/main" id="{F3FED2D3-5DD1-492D-B2B1-B79843FC20BA}"/>
              </a:ext>
            </a:extLst>
          </p:cNvPr>
          <p:cNvGraphicFramePr>
            <a:graphicFrameLocks noGrp="1"/>
          </p:cNvGraphicFramePr>
          <p:nvPr/>
        </p:nvGraphicFramePr>
        <p:xfrm>
          <a:off x="267889" y="2057243"/>
          <a:ext cx="9243756" cy="4297680"/>
        </p:xfrm>
        <a:graphic>
          <a:graphicData uri="http://schemas.openxmlformats.org/drawingml/2006/table">
            <a:tbl>
              <a:tblPr firstRow="1" bandRow="1">
                <a:tableStyleId>{2D5ABB26-0587-4C30-8999-92F81FD0307C}</a:tableStyleId>
              </a:tblPr>
              <a:tblGrid>
                <a:gridCol w="1041967">
                  <a:extLst>
                    <a:ext uri="{9D8B030D-6E8A-4147-A177-3AD203B41FA5}">
                      <a16:colId xmlns:a16="http://schemas.microsoft.com/office/drawing/2014/main" val="3253929150"/>
                    </a:ext>
                  </a:extLst>
                </a:gridCol>
                <a:gridCol w="1390746">
                  <a:extLst>
                    <a:ext uri="{9D8B030D-6E8A-4147-A177-3AD203B41FA5}">
                      <a16:colId xmlns:a16="http://schemas.microsoft.com/office/drawing/2014/main" val="1347071432"/>
                    </a:ext>
                  </a:extLst>
                </a:gridCol>
                <a:gridCol w="6811043">
                  <a:extLst>
                    <a:ext uri="{9D8B030D-6E8A-4147-A177-3AD203B41FA5}">
                      <a16:colId xmlns:a16="http://schemas.microsoft.com/office/drawing/2014/main" val="4116574233"/>
                    </a:ext>
                  </a:extLst>
                </a:gridCol>
              </a:tblGrid>
              <a:tr h="0">
                <a:tc gridSpan="2">
                  <a:txBody>
                    <a:bodyPr/>
                    <a:lstStyle/>
                    <a:p>
                      <a:pPr algn="ctr"/>
                      <a:r>
                        <a:rPr kumimoji="1" lang="ja-JP" altLang="en-US" sz="1000" dirty="0">
                          <a:latin typeface="Meiryo UI" panose="020B0604030504040204" pitchFamily="50" charset="-128"/>
                          <a:ea typeface="Meiryo UI" panose="020B0604030504040204" pitchFamily="50" charset="-128"/>
                        </a:rPr>
                        <a:t>申請内容</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a:txBody>
                    <a:bodyPr/>
                    <a:lstStyle/>
                    <a:p>
                      <a:pPr algn="ctr"/>
                      <a:r>
                        <a:rPr kumimoji="1" lang="ja-JP" altLang="en-US" sz="1000" dirty="0">
                          <a:latin typeface="Meiryo UI" panose="020B0604030504040204" pitchFamily="50" charset="-128"/>
                          <a:ea typeface="Meiryo UI" panose="020B0604030504040204" pitchFamily="50" charset="-128"/>
                        </a:rPr>
                        <a:t>説明</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929096736"/>
                  </a:ext>
                </a:extLst>
              </a:tr>
              <a:tr h="121287">
                <a:tc gridSpan="2">
                  <a:txBody>
                    <a:bodyPr/>
                    <a:lstStyle/>
                    <a:p>
                      <a:pPr algn="ctr"/>
                      <a:r>
                        <a:rPr kumimoji="1" lang="ja-JP" altLang="en-US" sz="1000" dirty="0">
                          <a:latin typeface="Meiryo UI" panose="020B0604030504040204" pitchFamily="50" charset="-128"/>
                          <a:ea typeface="Meiryo UI" panose="020B0604030504040204" pitchFamily="50" charset="-128"/>
                        </a:rPr>
                        <a:t>廃棄対象の設備</a:t>
                      </a:r>
                      <a:r>
                        <a:rPr kumimoji="1" lang="en-US" altLang="ja-JP" sz="1000" dirty="0">
                          <a:latin typeface="Meiryo UI" panose="020B0604030504040204" pitchFamily="50" charset="-128"/>
                          <a:ea typeface="Meiryo UI" panose="020B0604030504040204" pitchFamily="50" charset="-128"/>
                        </a:rPr>
                        <a:t>ID(</a:t>
                      </a:r>
                      <a:r>
                        <a:rPr kumimoji="1" lang="ja-JP" altLang="en-US" sz="1000" dirty="0">
                          <a:latin typeface="Meiryo UI" panose="020B0604030504040204" pitchFamily="50" charset="-128"/>
                          <a:ea typeface="Meiryo UI" panose="020B0604030504040204" pitchFamily="50" charset="-128"/>
                        </a:rPr>
                        <a:t>一覧</a:t>
                      </a:r>
                      <a:r>
                        <a:rPr kumimoji="1" lang="en-US" altLang="ja-JP" sz="1000" dirty="0">
                          <a:latin typeface="Meiryo UI" panose="020B0604030504040204" pitchFamily="50" charset="-128"/>
                          <a:ea typeface="Meiryo UI" panose="020B0604030504040204" pitchFamily="50" charset="-128"/>
                        </a:rPr>
                        <a:t>)</a:t>
                      </a: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r>
                        <a:rPr kumimoji="1" lang="ja-JP" altLang="en-US" sz="1000" dirty="0">
                          <a:latin typeface="Meiryo UI" panose="020B0604030504040204" pitchFamily="50" charset="-128"/>
                          <a:ea typeface="Meiryo UI" panose="020B0604030504040204" pitchFamily="50" charset="-128"/>
                        </a:rPr>
                        <a:t>認定事業者に紐づく設備から廃棄対象を選択</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59412711"/>
                  </a:ext>
                </a:extLst>
              </a:tr>
              <a:tr h="121287">
                <a:tc gridSpan="2">
                  <a:txBody>
                    <a:bodyPr/>
                    <a:lstStyle/>
                    <a:p>
                      <a:pPr algn="ctr"/>
                      <a:r>
                        <a:rPr kumimoji="1" lang="ja-JP" altLang="en-US" sz="1000" dirty="0">
                          <a:latin typeface="Meiryo UI" panose="020B0604030504040204" pitchFamily="50" charset="-128"/>
                          <a:ea typeface="Meiryo UI" panose="020B0604030504040204" pitchFamily="50" charset="-128"/>
                        </a:rPr>
                        <a:t>発電設備の名称</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r>
                        <a:rPr kumimoji="1" lang="ja-JP" altLang="en-US" sz="1000" dirty="0">
                          <a:latin typeface="Meiryo UI" panose="020B0604030504040204" pitchFamily="50" charset="-128"/>
                          <a:ea typeface="Meiryo UI" panose="020B0604030504040204" pitchFamily="50" charset="-128"/>
                        </a:rPr>
                        <a:t>発電設備の名称</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979490387"/>
                  </a:ext>
                </a:extLst>
              </a:tr>
              <a:tr h="197092">
                <a:tc gridSpan="2">
                  <a:txBody>
                    <a:bodyPr/>
                    <a:lstStyle/>
                    <a:p>
                      <a:pPr algn="ctr"/>
                      <a:r>
                        <a:rPr kumimoji="1" lang="ja-JP" altLang="en-US" sz="1000" dirty="0">
                          <a:latin typeface="Meiryo UI" panose="020B0604030504040204" pitchFamily="50" charset="-128"/>
                          <a:ea typeface="Meiryo UI" panose="020B0604030504040204" pitchFamily="50" charset="-128"/>
                        </a:rPr>
                        <a:t>申請主体の性質</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r>
                        <a:rPr kumimoji="1" lang="ja-JP" altLang="en-US" sz="1000" dirty="0">
                          <a:latin typeface="Meiryo UI" panose="020B0604030504040204" pitchFamily="50" charset="-128"/>
                          <a:ea typeface="Meiryo UI" panose="020B0604030504040204" pitchFamily="50" charset="-128"/>
                        </a:rPr>
                        <a:t>以下から選択</a:t>
                      </a:r>
                      <a:endParaRPr kumimoji="1" lang="en-US" altLang="ja-JP" sz="1000" dirty="0">
                        <a:latin typeface="Meiryo UI" panose="020B0604030504040204" pitchFamily="50" charset="-128"/>
                        <a:ea typeface="Meiryo UI" panose="020B0604030504040204" pitchFamily="50" charset="-128"/>
                      </a:endParaRPr>
                    </a:p>
                    <a:p>
                      <a:r>
                        <a:rPr kumimoji="1" lang="ja-JP" altLang="en-US" sz="1000" dirty="0">
                          <a:latin typeface="Meiryo UI" panose="020B0604030504040204" pitchFamily="50" charset="-128"/>
                          <a:ea typeface="Meiryo UI" panose="020B0604030504040204" pitchFamily="50" charset="-128"/>
                        </a:rPr>
                        <a:t>①認定事業者　②認定事業者であった者</a:t>
                      </a:r>
                      <a:r>
                        <a:rPr kumimoji="1" lang="en-US" altLang="ja-JP" sz="1000" dirty="0">
                          <a:latin typeface="Meiryo UI" panose="020B0604030504040204" pitchFamily="50" charset="-128"/>
                          <a:ea typeface="Meiryo UI" panose="020B0604030504040204" pitchFamily="50" charset="-128"/>
                        </a:rPr>
                        <a:t>(</a:t>
                      </a:r>
                      <a:r>
                        <a:rPr kumimoji="1" lang="ja-JP" altLang="en-US" sz="1000" dirty="0">
                          <a:latin typeface="Meiryo UI" panose="020B0604030504040204" pitchFamily="50" charset="-128"/>
                          <a:ea typeface="Meiryo UI" panose="020B0604030504040204" pitchFamily="50" charset="-128"/>
                        </a:rPr>
                        <a:t>旧認定事業者</a:t>
                      </a:r>
                      <a:r>
                        <a:rPr kumimoji="1" lang="en-US" altLang="ja-JP" sz="1000" dirty="0">
                          <a:latin typeface="Meiryo UI" panose="020B0604030504040204" pitchFamily="50" charset="-128"/>
                          <a:ea typeface="Meiryo UI" panose="020B0604030504040204" pitchFamily="50" charset="-128"/>
                        </a:rPr>
                        <a:t>)</a:t>
                      </a:r>
                      <a:r>
                        <a:rPr kumimoji="1" lang="ja-JP" altLang="en-US" sz="1000" dirty="0">
                          <a:latin typeface="Meiryo UI" panose="020B0604030504040204" pitchFamily="50" charset="-128"/>
                          <a:ea typeface="Meiryo UI" panose="020B0604030504040204" pitchFamily="50" charset="-128"/>
                        </a:rPr>
                        <a:t>又はその承継人</a:t>
                      </a:r>
                      <a:r>
                        <a:rPr kumimoji="1" lang="en-US" altLang="ja-JP" sz="1000" dirty="0">
                          <a:latin typeface="Meiryo UI" panose="020B0604030504040204" pitchFamily="50" charset="-128"/>
                          <a:ea typeface="Meiryo UI" panose="020B0604030504040204" pitchFamily="50" charset="-128"/>
                        </a:rPr>
                        <a:t>(※1)</a:t>
                      </a: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535890999"/>
                  </a:ext>
                </a:extLst>
              </a:tr>
              <a:tr h="727723">
                <a:tc gridSpan="2">
                  <a:txBody>
                    <a:bodyPr/>
                    <a:lstStyle/>
                    <a:p>
                      <a:pPr algn="ctr"/>
                      <a:r>
                        <a:rPr kumimoji="1" lang="ja-JP" altLang="en-US" sz="1000" dirty="0">
                          <a:latin typeface="Meiryo UI" panose="020B0604030504040204" pitchFamily="50" charset="-128"/>
                          <a:ea typeface="Meiryo UI" panose="020B0604030504040204" pitchFamily="50" charset="-128"/>
                        </a:rPr>
                        <a:t>取戻事由</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r>
                        <a:rPr kumimoji="1" lang="ja-JP" altLang="en-US" sz="1000" dirty="0">
                          <a:latin typeface="Meiryo UI" panose="020B0604030504040204" pitchFamily="50" charset="-128"/>
                          <a:ea typeface="Meiryo UI" panose="020B0604030504040204" pitchFamily="50" charset="-128"/>
                        </a:rPr>
                        <a:t>以下①</a:t>
                      </a:r>
                      <a:r>
                        <a:rPr kumimoji="1" lang="en-US" altLang="ja-JP" sz="1000" dirty="0">
                          <a:latin typeface="Meiryo UI" panose="020B0604030504040204" pitchFamily="50" charset="-128"/>
                          <a:ea typeface="Meiryo UI" panose="020B0604030504040204" pitchFamily="50" charset="-128"/>
                        </a:rPr>
                        <a:t>(A~F)</a:t>
                      </a:r>
                      <a:r>
                        <a:rPr kumimoji="1" lang="ja-JP" altLang="en-US" sz="1000" dirty="0">
                          <a:latin typeface="Meiryo UI" panose="020B0604030504040204" pitchFamily="50" charset="-128"/>
                          <a:ea typeface="Meiryo UI" panose="020B0604030504040204" pitchFamily="50" charset="-128"/>
                        </a:rPr>
                        <a:t>～③から選択</a:t>
                      </a:r>
                      <a:endParaRPr kumimoji="1" lang="en-US" altLang="ja-JP" sz="1000" dirty="0">
                        <a:latin typeface="Meiryo UI" panose="020B0604030504040204" pitchFamily="50" charset="-128"/>
                        <a:ea typeface="Meiryo UI" panose="020B0604030504040204" pitchFamily="50" charset="-128"/>
                      </a:endParaRPr>
                    </a:p>
                    <a:p>
                      <a:r>
                        <a:rPr kumimoji="1" lang="ja-JP" altLang="en-US" sz="1000" dirty="0">
                          <a:latin typeface="Meiryo UI" panose="020B0604030504040204" pitchFamily="50" charset="-128"/>
                          <a:ea typeface="Meiryo UI" panose="020B0604030504040204" pitchFamily="50" charset="-128"/>
                        </a:rPr>
                        <a:t>①認定発電設備の解体等の実施に要する費用に充てる</a:t>
                      </a:r>
                      <a:r>
                        <a:rPr kumimoji="1" lang="en-US" altLang="ja-JP" sz="1000" dirty="0">
                          <a:latin typeface="Meiryo UI" panose="020B0604030504040204" pitchFamily="50" charset="-128"/>
                          <a:ea typeface="Meiryo UI" panose="020B0604030504040204" pitchFamily="50" charset="-128"/>
                        </a:rPr>
                        <a:t>(</a:t>
                      </a:r>
                      <a:r>
                        <a:rPr kumimoji="1" lang="ja-JP" altLang="en-US" sz="1000" dirty="0">
                          <a:latin typeface="Meiryo UI" panose="020B0604030504040204" pitchFamily="50" charset="-128"/>
                          <a:ea typeface="Meiryo UI" panose="020B0604030504040204" pitchFamily="50" charset="-128"/>
                        </a:rPr>
                        <a:t>経済産業省による解体等の確認前に申請する場合</a:t>
                      </a:r>
                      <a:r>
                        <a:rPr kumimoji="1" lang="en-US" altLang="ja-JP" sz="1000" dirty="0">
                          <a:latin typeface="Meiryo UI" panose="020B0604030504040204" pitchFamily="50" charset="-128"/>
                          <a:ea typeface="Meiryo UI" panose="020B0604030504040204" pitchFamily="50" charset="-128"/>
                        </a:rPr>
                        <a:t>)</a:t>
                      </a:r>
                    </a:p>
                    <a:p>
                      <a:r>
                        <a:rPr kumimoji="1" lang="ja-JP" altLang="en-US" sz="1000" dirty="0">
                          <a:latin typeface="Meiryo UI" panose="020B0604030504040204" pitchFamily="50" charset="-128"/>
                          <a:ea typeface="Meiryo UI" panose="020B0604030504040204" pitchFamily="50" charset="-128"/>
                        </a:rPr>
                        <a:t>　</a:t>
                      </a:r>
                      <a:r>
                        <a:rPr kumimoji="1" lang="en-US" altLang="ja-JP" sz="1000" dirty="0">
                          <a:latin typeface="Meiryo UI" panose="020B0604030504040204" pitchFamily="50" charset="-128"/>
                          <a:ea typeface="Meiryo UI" panose="020B0604030504040204" pitchFamily="50" charset="-128"/>
                        </a:rPr>
                        <a:t>&lt;</a:t>
                      </a:r>
                      <a:r>
                        <a:rPr kumimoji="1" lang="ja-JP" altLang="en-US" sz="1000" dirty="0">
                          <a:latin typeface="Meiryo UI" panose="020B0604030504040204" pitchFamily="50" charset="-128"/>
                          <a:ea typeface="Meiryo UI" panose="020B0604030504040204" pitchFamily="50" charset="-128"/>
                        </a:rPr>
                        <a:t>調達期間中</a:t>
                      </a:r>
                      <a:r>
                        <a:rPr kumimoji="1" lang="en-US" altLang="ja-JP" sz="1000" dirty="0">
                          <a:latin typeface="Meiryo UI" panose="020B0604030504040204" pitchFamily="50" charset="-128"/>
                          <a:ea typeface="Meiryo UI" panose="020B0604030504040204" pitchFamily="50" charset="-128"/>
                        </a:rPr>
                        <a:t>&gt; </a:t>
                      </a:r>
                      <a:r>
                        <a:rPr kumimoji="1" lang="ja-JP" altLang="en-US" sz="1000" dirty="0">
                          <a:latin typeface="Meiryo UI" panose="020B0604030504040204" pitchFamily="50" charset="-128"/>
                          <a:ea typeface="Meiryo UI" panose="020B0604030504040204" pitchFamily="50" charset="-128"/>
                        </a:rPr>
                        <a:t>　　　</a:t>
                      </a:r>
                      <a:r>
                        <a:rPr kumimoji="1" lang="en-US" altLang="ja-JP" sz="1000" dirty="0">
                          <a:latin typeface="Meiryo UI" panose="020B0604030504040204" pitchFamily="50" charset="-128"/>
                          <a:ea typeface="Meiryo UI" panose="020B0604030504040204" pitchFamily="50" charset="-128"/>
                        </a:rPr>
                        <a:t>A:</a:t>
                      </a:r>
                      <a:r>
                        <a:rPr kumimoji="1" lang="ja-JP" altLang="en-US" sz="1000" dirty="0">
                          <a:latin typeface="Meiryo UI" panose="020B0604030504040204" pitchFamily="50" charset="-128"/>
                          <a:ea typeface="Meiryo UI" panose="020B0604030504040204" pitchFamily="50" charset="-128"/>
                        </a:rPr>
                        <a:t>発電事業廃止、</a:t>
                      </a:r>
                      <a:r>
                        <a:rPr kumimoji="1" lang="en-US" altLang="ja-JP" sz="1000" dirty="0">
                          <a:latin typeface="Meiryo UI" panose="020B0604030504040204" pitchFamily="50" charset="-128"/>
                          <a:ea typeface="Meiryo UI" panose="020B0604030504040204" pitchFamily="50" charset="-128"/>
                        </a:rPr>
                        <a:t>B:</a:t>
                      </a:r>
                      <a:r>
                        <a:rPr kumimoji="1" lang="ja-JP" altLang="en-US" sz="1000" dirty="0">
                          <a:latin typeface="Meiryo UI" panose="020B0604030504040204" pitchFamily="50" charset="-128"/>
                          <a:ea typeface="Meiryo UI" panose="020B0604030504040204" pitchFamily="50" charset="-128"/>
                        </a:rPr>
                        <a:t>発電事業縮小</a:t>
                      </a:r>
                      <a:endParaRPr kumimoji="1" lang="en-US" altLang="ja-JP" sz="1000" dirty="0">
                        <a:latin typeface="Meiryo UI" panose="020B0604030504040204" pitchFamily="50" charset="-128"/>
                        <a:ea typeface="Meiryo UI" panose="020B0604030504040204" pitchFamily="50" charset="-128"/>
                      </a:endParaRPr>
                    </a:p>
                    <a:p>
                      <a:r>
                        <a:rPr kumimoji="1" lang="ja-JP" altLang="en-US" sz="1000" dirty="0">
                          <a:latin typeface="Meiryo UI" panose="020B0604030504040204" pitchFamily="50" charset="-128"/>
                          <a:ea typeface="Meiryo UI" panose="020B0604030504040204" pitchFamily="50" charset="-128"/>
                        </a:rPr>
                        <a:t>　</a:t>
                      </a:r>
                      <a:r>
                        <a:rPr kumimoji="1" lang="en-US" altLang="ja-JP" sz="1000" dirty="0">
                          <a:latin typeface="Meiryo UI" panose="020B0604030504040204" pitchFamily="50" charset="-128"/>
                          <a:ea typeface="Meiryo UI" panose="020B0604030504040204" pitchFamily="50" charset="-128"/>
                        </a:rPr>
                        <a:t>&lt;</a:t>
                      </a:r>
                      <a:r>
                        <a:rPr kumimoji="1" lang="ja-JP" altLang="en-US" sz="1000" dirty="0">
                          <a:latin typeface="Meiryo UI" panose="020B0604030504040204" pitchFamily="50" charset="-128"/>
                          <a:ea typeface="Meiryo UI" panose="020B0604030504040204" pitchFamily="50" charset="-128"/>
                        </a:rPr>
                        <a:t>調達期間終了後</a:t>
                      </a:r>
                      <a:r>
                        <a:rPr kumimoji="1" lang="en-US" altLang="ja-JP" sz="1000" dirty="0">
                          <a:latin typeface="Meiryo UI" panose="020B0604030504040204" pitchFamily="50" charset="-128"/>
                          <a:ea typeface="Meiryo UI" panose="020B0604030504040204" pitchFamily="50" charset="-128"/>
                        </a:rPr>
                        <a:t>&gt; C:</a:t>
                      </a:r>
                      <a:r>
                        <a:rPr kumimoji="1" lang="ja-JP" altLang="en-US" sz="1000" dirty="0">
                          <a:latin typeface="Meiryo UI" panose="020B0604030504040204" pitchFamily="50" charset="-128"/>
                          <a:ea typeface="Meiryo UI" panose="020B0604030504040204" pitchFamily="50" charset="-128"/>
                        </a:rPr>
                        <a:t>発電事業廃止、</a:t>
                      </a:r>
                      <a:r>
                        <a:rPr kumimoji="1" lang="en-US" altLang="ja-JP" sz="1000" dirty="0">
                          <a:latin typeface="Meiryo UI" panose="020B0604030504040204" pitchFamily="50" charset="-128"/>
                          <a:ea typeface="Meiryo UI" panose="020B0604030504040204" pitchFamily="50" charset="-128"/>
                        </a:rPr>
                        <a:t>D:</a:t>
                      </a:r>
                      <a:r>
                        <a:rPr kumimoji="1" lang="ja-JP" altLang="en-US" sz="1000" dirty="0">
                          <a:latin typeface="Meiryo UI" panose="020B0604030504040204" pitchFamily="50" charset="-128"/>
                          <a:ea typeface="Meiryo UI" panose="020B0604030504040204" pitchFamily="50" charset="-128"/>
                        </a:rPr>
                        <a:t>発電事業縮小、</a:t>
                      </a:r>
                      <a:r>
                        <a:rPr kumimoji="1" lang="en-US" altLang="ja-JP" sz="1000" dirty="0">
                          <a:latin typeface="Meiryo UI" panose="020B0604030504040204" pitchFamily="50" charset="-128"/>
                          <a:ea typeface="Meiryo UI" panose="020B0604030504040204" pitchFamily="50" charset="-128"/>
                        </a:rPr>
                        <a:t>E:</a:t>
                      </a:r>
                      <a:r>
                        <a:rPr kumimoji="1" lang="ja-JP" altLang="en-US" sz="1000" dirty="0">
                          <a:latin typeface="Meiryo UI" panose="020B0604030504040204" pitchFamily="50" charset="-128"/>
                          <a:ea typeface="Meiryo UI" panose="020B0604030504040204" pitchFamily="50" charset="-128"/>
                        </a:rPr>
                        <a:t>太陽光パネル一部交換、</a:t>
                      </a:r>
                      <a:endParaRPr kumimoji="1" lang="en-US" altLang="ja-JP" sz="1000" dirty="0">
                        <a:latin typeface="Meiryo UI" panose="020B0604030504040204" pitchFamily="50" charset="-128"/>
                        <a:ea typeface="Meiryo UI" panose="020B0604030504040204" pitchFamily="50" charset="-128"/>
                      </a:endParaRPr>
                    </a:p>
                    <a:p>
                      <a:r>
                        <a:rPr kumimoji="1" lang="ja-JP" altLang="en-US" sz="1000" dirty="0">
                          <a:latin typeface="Meiryo UI" panose="020B0604030504040204" pitchFamily="50" charset="-128"/>
                          <a:ea typeface="Meiryo UI" panose="020B0604030504040204" pitchFamily="50" charset="-128"/>
                        </a:rPr>
                        <a:t>　　　　　　　　　　　　　　 </a:t>
                      </a:r>
                      <a:r>
                        <a:rPr kumimoji="1" lang="en-US" altLang="ja-JP" sz="1000" dirty="0">
                          <a:latin typeface="Meiryo UI" panose="020B0604030504040204" pitchFamily="50" charset="-128"/>
                          <a:ea typeface="Meiryo UI" panose="020B0604030504040204" pitchFamily="50" charset="-128"/>
                        </a:rPr>
                        <a:t>F:</a:t>
                      </a:r>
                      <a:r>
                        <a:rPr kumimoji="1" lang="ja-JP" altLang="en-US" sz="1000" dirty="0">
                          <a:latin typeface="Meiryo UI" panose="020B0604030504040204" pitchFamily="50" charset="-128"/>
                          <a:ea typeface="Meiryo UI" panose="020B0604030504040204" pitchFamily="50" charset="-128"/>
                        </a:rPr>
                        <a:t>調達期間終了後に一度も交換していない太陽光パネルを全て交換</a:t>
                      </a:r>
                      <a:endParaRPr kumimoji="1" lang="en-US" altLang="ja-JP" sz="1000" dirty="0">
                        <a:latin typeface="Meiryo UI" panose="020B0604030504040204" pitchFamily="50" charset="-128"/>
                        <a:ea typeface="Meiryo UI" panose="020B0604030504040204" pitchFamily="50" charset="-128"/>
                      </a:endParaRPr>
                    </a:p>
                    <a:p>
                      <a:r>
                        <a:rPr kumimoji="1" lang="ja-JP" altLang="en-US" sz="1000" dirty="0">
                          <a:latin typeface="Meiryo UI" panose="020B0604030504040204" pitchFamily="50" charset="-128"/>
                          <a:ea typeface="Meiryo UI" panose="020B0604030504040204" pitchFamily="50" charset="-128"/>
                        </a:rPr>
                        <a:t>②再エネ特措法第</a:t>
                      </a:r>
                      <a:r>
                        <a:rPr kumimoji="1" lang="en-US" altLang="ja-JP" sz="1000" dirty="0">
                          <a:latin typeface="Meiryo UI" panose="020B0604030504040204" pitchFamily="50" charset="-128"/>
                          <a:ea typeface="Meiryo UI" panose="020B0604030504040204" pitchFamily="50" charset="-128"/>
                        </a:rPr>
                        <a:t>15</a:t>
                      </a:r>
                      <a:r>
                        <a:rPr kumimoji="1" lang="ja-JP" altLang="en-US" sz="1000" dirty="0">
                          <a:latin typeface="Meiryo UI" panose="020B0604030504040204" pitchFamily="50" charset="-128"/>
                          <a:ea typeface="Meiryo UI" panose="020B0604030504040204" pitchFamily="50" charset="-128"/>
                        </a:rPr>
                        <a:t>条の</a:t>
                      </a:r>
                      <a:r>
                        <a:rPr kumimoji="1" lang="en-US" altLang="ja-JP" sz="1000" dirty="0">
                          <a:latin typeface="Meiryo UI" panose="020B0604030504040204" pitchFamily="50" charset="-128"/>
                          <a:ea typeface="Meiryo UI" panose="020B0604030504040204" pitchFamily="50" charset="-128"/>
                        </a:rPr>
                        <a:t>12</a:t>
                      </a:r>
                      <a:r>
                        <a:rPr kumimoji="1" lang="ja-JP" altLang="en-US" sz="1000" dirty="0">
                          <a:latin typeface="Meiryo UI" panose="020B0604030504040204" pitchFamily="50" charset="-128"/>
                          <a:ea typeface="Meiryo UI" panose="020B0604030504040204" pitchFamily="50" charset="-128"/>
                        </a:rPr>
                        <a:t>第</a:t>
                      </a:r>
                      <a:r>
                        <a:rPr kumimoji="1" lang="en-US" altLang="ja-JP" sz="1000" dirty="0">
                          <a:latin typeface="Meiryo UI" panose="020B0604030504040204" pitchFamily="50" charset="-128"/>
                          <a:ea typeface="Meiryo UI" panose="020B0604030504040204" pitchFamily="50" charset="-128"/>
                        </a:rPr>
                        <a:t>1</a:t>
                      </a:r>
                      <a:r>
                        <a:rPr kumimoji="1" lang="ja-JP" altLang="en-US" sz="1000" dirty="0">
                          <a:latin typeface="Meiryo UI" panose="020B0604030504040204" pitchFamily="50" charset="-128"/>
                          <a:ea typeface="Meiryo UI" panose="020B0604030504040204" pitchFamily="50" charset="-128"/>
                        </a:rPr>
                        <a:t>項の規定により再生可能エネルギー発電設備の解体等が完了したことについて経済産業省の確認を受けた</a:t>
                      </a:r>
                      <a:r>
                        <a:rPr kumimoji="1" lang="en-US" altLang="ja-JP" sz="1000" dirty="0">
                          <a:latin typeface="Meiryo UI" panose="020B0604030504040204" pitchFamily="50" charset="-128"/>
                          <a:ea typeface="Meiryo UI" panose="020B0604030504040204" pitchFamily="50" charset="-128"/>
                        </a:rPr>
                        <a:t>(</a:t>
                      </a:r>
                      <a:r>
                        <a:rPr kumimoji="1" lang="ja-JP" altLang="en-US" sz="1000" dirty="0">
                          <a:latin typeface="Meiryo UI" panose="020B0604030504040204" pitchFamily="50" charset="-128"/>
                          <a:ea typeface="Meiryo UI" panose="020B0604030504040204" pitchFamily="50" charset="-128"/>
                        </a:rPr>
                        <a:t>解体等の工事が完了し、経済産業省の確認後に申請する場合</a:t>
                      </a:r>
                      <a:r>
                        <a:rPr kumimoji="1" lang="en-US" altLang="ja-JP" sz="1000" dirty="0">
                          <a:latin typeface="Meiryo UI" panose="020B0604030504040204" pitchFamily="50" charset="-128"/>
                          <a:ea typeface="Meiryo UI" panose="020B0604030504040204" pitchFamily="50" charset="-128"/>
                        </a:rPr>
                        <a:t>)</a:t>
                      </a:r>
                    </a:p>
                    <a:p>
                      <a:r>
                        <a:rPr kumimoji="1" lang="ja-JP" altLang="en-US" sz="1000" dirty="0">
                          <a:latin typeface="Meiryo UI" panose="020B0604030504040204" pitchFamily="50" charset="-128"/>
                          <a:ea typeface="Meiryo UI" panose="020B0604030504040204" pitchFamily="50" charset="-128"/>
                        </a:rPr>
                        <a:t>③認定事業者が再エネ特措法第</a:t>
                      </a:r>
                      <a:r>
                        <a:rPr kumimoji="1" lang="en-US" altLang="ja-JP" sz="1000" dirty="0">
                          <a:latin typeface="Meiryo UI" panose="020B0604030504040204" pitchFamily="50" charset="-128"/>
                          <a:ea typeface="Meiryo UI" panose="020B0604030504040204" pitchFamily="50" charset="-128"/>
                        </a:rPr>
                        <a:t>15</a:t>
                      </a:r>
                      <a:r>
                        <a:rPr kumimoji="1" lang="ja-JP" altLang="en-US" sz="1000" dirty="0">
                          <a:latin typeface="Meiryo UI" panose="020B0604030504040204" pitchFamily="50" charset="-128"/>
                          <a:ea typeface="Meiryo UI" panose="020B0604030504040204" pitchFamily="50" charset="-128"/>
                        </a:rPr>
                        <a:t>条の</a:t>
                      </a:r>
                      <a:r>
                        <a:rPr kumimoji="1" lang="en-US" altLang="ja-JP" sz="1000" dirty="0">
                          <a:latin typeface="Meiryo UI" panose="020B0604030504040204" pitchFamily="50" charset="-128"/>
                          <a:ea typeface="Meiryo UI" panose="020B0604030504040204" pitchFamily="50" charset="-128"/>
                        </a:rPr>
                        <a:t>11</a:t>
                      </a:r>
                      <a:r>
                        <a:rPr kumimoji="1" lang="ja-JP" altLang="en-US" sz="1000" dirty="0">
                          <a:latin typeface="Meiryo UI" panose="020B0604030504040204" pitchFamily="50" charset="-128"/>
                          <a:ea typeface="Meiryo UI" panose="020B0604030504040204" pitchFamily="50" charset="-128"/>
                        </a:rPr>
                        <a:t>の規定により解体等に要する費用に充てるための金銭を積み立てている（積立区分が外部積立→内部積立に切り替わった場合）</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790610241"/>
                  </a:ext>
                </a:extLst>
              </a:tr>
              <a:tr h="121287">
                <a:tc gridSpan="2">
                  <a:txBody>
                    <a:bodyPr/>
                    <a:lstStyle/>
                    <a:p>
                      <a:pPr algn="ctr"/>
                      <a:r>
                        <a:rPr kumimoji="1" lang="ja-JP" altLang="en-US" sz="1000" dirty="0">
                          <a:latin typeface="Meiryo UI" panose="020B0604030504040204" pitchFamily="50" charset="-128"/>
                          <a:ea typeface="Meiryo UI" panose="020B0604030504040204" pitchFamily="50" charset="-128"/>
                        </a:rPr>
                        <a:t>廃棄対象の太陽光パネル出力</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r>
                        <a:rPr kumimoji="1" lang="ja-JP" altLang="en-US" sz="1000" dirty="0">
                          <a:latin typeface="Meiryo UI" panose="020B0604030504040204" pitchFamily="50" charset="-128"/>
                          <a:ea typeface="Meiryo UI" panose="020B0604030504040204" pitchFamily="50" charset="-128"/>
                        </a:rPr>
                        <a:t>廃棄対象の太陽光パネル出力</a:t>
                      </a:r>
                      <a:r>
                        <a:rPr kumimoji="1" lang="en-US" altLang="ja-JP" sz="1000" dirty="0">
                          <a:latin typeface="Meiryo UI" panose="020B0604030504040204" pitchFamily="50" charset="-128"/>
                          <a:ea typeface="Meiryo UI" panose="020B0604030504040204" pitchFamily="50" charset="-128"/>
                        </a:rPr>
                        <a:t>[kW]</a:t>
                      </a:r>
                      <a:r>
                        <a:rPr kumimoji="1" lang="ja-JP" altLang="en-US" sz="1000" dirty="0">
                          <a:latin typeface="Meiryo UI" panose="020B0604030504040204" pitchFamily="50" charset="-128"/>
                          <a:ea typeface="Meiryo UI" panose="020B0604030504040204" pitchFamily="50" charset="-128"/>
                        </a:rPr>
                        <a:t>を入力</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75401111"/>
                  </a:ext>
                </a:extLst>
              </a:tr>
              <a:tr h="121287">
                <a:tc gridSpan="2">
                  <a:txBody>
                    <a:bodyPr/>
                    <a:lstStyle/>
                    <a:p>
                      <a:pPr algn="ctr"/>
                      <a:r>
                        <a:rPr kumimoji="1" lang="ja-JP" altLang="en-US" sz="1000" dirty="0">
                          <a:latin typeface="Meiryo UI" panose="020B0604030504040204" pitchFamily="50" charset="-128"/>
                          <a:ea typeface="Meiryo UI" panose="020B0604030504040204" pitchFamily="50" charset="-128"/>
                        </a:rPr>
                        <a:t>廃棄比率</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r>
                        <a:rPr kumimoji="1" lang="ja-JP" altLang="en-US" sz="1000" dirty="0">
                          <a:latin typeface="Meiryo UI" panose="020B0604030504040204" pitchFamily="50" charset="-128"/>
                          <a:ea typeface="Meiryo UI" panose="020B0604030504040204" pitchFamily="50" charset="-128"/>
                        </a:rPr>
                        <a:t>上記の「廃棄対象の太陽光パネル出力」と認定済の発電出力からシステムで自動計算</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98433294"/>
                  </a:ext>
                </a:extLst>
              </a:tr>
              <a:tr h="121287">
                <a:tc rowSpan="3">
                  <a:txBody>
                    <a:bodyPr/>
                    <a:lstStyle/>
                    <a:p>
                      <a:pPr algn="ctr"/>
                      <a:r>
                        <a:rPr lang="ja-JP" altLang="en-US" sz="1000" dirty="0">
                          <a:latin typeface="Meiryo UI" panose="020B0604030504040204" pitchFamily="50" charset="-128"/>
                          <a:ea typeface="Meiryo UI" panose="020B0604030504040204" pitchFamily="50" charset="-128"/>
                        </a:rPr>
                        <a:t>取戻し金額</a:t>
                      </a:r>
                      <a:endParaRPr lang="en-US" altLang="ja-JP" sz="1000" dirty="0">
                        <a:latin typeface="Meiryo UI" panose="020B0604030504040204" pitchFamily="50" charset="-128"/>
                        <a:ea typeface="Meiryo UI" panose="020B0604030504040204" pitchFamily="50" charset="-128"/>
                      </a:endParaRPr>
                    </a:p>
                    <a:p>
                      <a:pPr algn="ctr"/>
                      <a:r>
                        <a:rPr lang="en-US" altLang="ja-JP" sz="1000" dirty="0">
                          <a:latin typeface="Meiryo UI" panose="020B0604030504040204" pitchFamily="50" charset="-128"/>
                          <a:ea typeface="Meiryo UI" panose="020B0604030504040204" pitchFamily="50" charset="-128"/>
                        </a:rPr>
                        <a:t>(</a:t>
                      </a:r>
                      <a:r>
                        <a:rPr lang="ja-JP" altLang="en-US" sz="1000" dirty="0">
                          <a:latin typeface="Meiryo UI" panose="020B0604030504040204" pitchFamily="50" charset="-128"/>
                          <a:ea typeface="Meiryo UI" panose="020B0604030504040204" pitchFamily="50" charset="-128"/>
                        </a:rPr>
                        <a:t>候補</a:t>
                      </a:r>
                      <a:r>
                        <a:rPr lang="en-US" altLang="ja-JP" sz="1000" dirty="0">
                          <a:latin typeface="Meiryo UI" panose="020B0604030504040204" pitchFamily="50" charset="-128"/>
                          <a:ea typeface="Meiryo UI" panose="020B0604030504040204" pitchFamily="50" charset="-128"/>
                        </a:rPr>
                        <a:t>)</a:t>
                      </a:r>
                      <a:endParaRPr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1000" dirty="0">
                          <a:latin typeface="Meiryo UI" panose="020B0604030504040204" pitchFamily="50" charset="-128"/>
                          <a:ea typeface="Meiryo UI" panose="020B0604030504040204" pitchFamily="50" charset="-128"/>
                        </a:rPr>
                        <a:t>廃棄比率からの算定額</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r>
                        <a:rPr kumimoji="1" lang="ja-JP" altLang="en-US" sz="1000" dirty="0">
                          <a:latin typeface="Meiryo UI" panose="020B0604030504040204" pitchFamily="50" charset="-128"/>
                          <a:ea typeface="Meiryo UI" panose="020B0604030504040204" pitchFamily="50" charset="-128"/>
                        </a:rPr>
                        <a:t>前頁「</a:t>
                      </a:r>
                      <a:r>
                        <a:rPr lang="ja-JP" altLang="en-US" sz="1000" dirty="0">
                          <a:latin typeface="Meiryo UI" panose="020B0604030504040204" pitchFamily="50" charset="-128"/>
                          <a:ea typeface="Meiryo UI" panose="020B0604030504040204" pitchFamily="50" charset="-128"/>
                        </a:rPr>
                        <a:t>返金額の決定方法</a:t>
                      </a:r>
                      <a:r>
                        <a:rPr kumimoji="1" lang="ja-JP" altLang="en-US" sz="1000" dirty="0">
                          <a:latin typeface="Meiryo UI" panose="020B0604030504040204" pitchFamily="50" charset="-128"/>
                          <a:ea typeface="Meiryo UI" panose="020B0604030504040204" pitchFamily="50" charset="-128"/>
                        </a:rPr>
                        <a:t>」の</a:t>
                      </a:r>
                      <a:r>
                        <a:rPr kumimoji="1" lang="ja-JP" altLang="en-US" sz="1000" dirty="0">
                          <a:highlight>
                            <a:srgbClr val="FEC000"/>
                          </a:highlight>
                          <a:latin typeface="Meiryo UI" panose="020B0604030504040204" pitchFamily="50" charset="-128"/>
                          <a:ea typeface="Meiryo UI" panose="020B0604030504040204" pitchFamily="50" charset="-128"/>
                        </a:rPr>
                        <a:t>①部分</a:t>
                      </a:r>
                      <a:r>
                        <a:rPr kumimoji="1" lang="ja-JP" altLang="en-US" sz="1000" dirty="0">
                          <a:latin typeface="Meiryo UI" panose="020B0604030504040204" pitchFamily="50" charset="-128"/>
                          <a:ea typeface="Meiryo UI" panose="020B0604030504040204" pitchFamily="50" charset="-128"/>
                        </a:rPr>
                        <a:t>をシステムで自動計算</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123409585"/>
                  </a:ext>
                </a:extLst>
              </a:tr>
              <a:tr h="121287">
                <a:tc vMerge="1">
                  <a:txBody>
                    <a:bodyPr/>
                    <a:lstStyle/>
                    <a:p>
                      <a:endParaRPr lang="ja-JP" altLang="en-US" dirty="0"/>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ja-JP" altLang="en-US" sz="1000" dirty="0">
                          <a:latin typeface="Meiryo UI" panose="020B0604030504040204" pitchFamily="50" charset="-128"/>
                          <a:ea typeface="Meiryo UI" panose="020B0604030504040204" pitchFamily="50" charset="-128"/>
                        </a:rPr>
                        <a:t>取戻し時の積立額</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r>
                        <a:rPr kumimoji="1" lang="ja-JP" altLang="en-US" sz="1000" dirty="0">
                          <a:latin typeface="Meiryo UI" panose="020B0604030504040204" pitchFamily="50" charset="-128"/>
                          <a:ea typeface="Meiryo UI" panose="020B0604030504040204" pitchFamily="50" charset="-128"/>
                        </a:rPr>
                        <a:t>前頁「</a:t>
                      </a:r>
                      <a:r>
                        <a:rPr lang="ja-JP" altLang="en-US" sz="1000" dirty="0">
                          <a:latin typeface="Meiryo UI" panose="020B0604030504040204" pitchFamily="50" charset="-128"/>
                          <a:ea typeface="Meiryo UI" panose="020B0604030504040204" pitchFamily="50" charset="-128"/>
                        </a:rPr>
                        <a:t>返金額の決定方法</a:t>
                      </a:r>
                      <a:r>
                        <a:rPr kumimoji="1" lang="ja-JP" altLang="en-US" sz="1000" dirty="0">
                          <a:latin typeface="Meiryo UI" panose="020B0604030504040204" pitchFamily="50" charset="-128"/>
                          <a:ea typeface="Meiryo UI" panose="020B0604030504040204" pitchFamily="50" charset="-128"/>
                        </a:rPr>
                        <a:t>」の</a:t>
                      </a:r>
                      <a:r>
                        <a:rPr kumimoji="1" lang="ja-JP" altLang="en-US" sz="1000" dirty="0">
                          <a:highlight>
                            <a:srgbClr val="AACCEE"/>
                          </a:highlight>
                          <a:latin typeface="Meiryo UI" panose="020B0604030504040204" pitchFamily="50" charset="-128"/>
                          <a:ea typeface="Meiryo UI" panose="020B0604030504040204" pitchFamily="50" charset="-128"/>
                        </a:rPr>
                        <a:t>②部分</a:t>
                      </a:r>
                      <a:r>
                        <a:rPr kumimoji="1" lang="ja-JP" altLang="en-US" sz="1000" dirty="0">
                          <a:latin typeface="Meiryo UI" panose="020B0604030504040204" pitchFamily="50" charset="-128"/>
                          <a:ea typeface="Meiryo UI" panose="020B0604030504040204" pitchFamily="50" charset="-128"/>
                        </a:rPr>
                        <a:t>をシステムで自動計算</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282592843"/>
                  </a:ext>
                </a:extLst>
              </a:tr>
              <a:tr h="121287">
                <a:tc vMerge="1">
                  <a:txBody>
                    <a:bodyPr/>
                    <a:lstStyle/>
                    <a:p>
                      <a:pPr algn="ctr"/>
                      <a:endParaRPr kumimoji="1" lang="ja-JP" altLang="en-US" sz="11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ja-JP" altLang="en-US" sz="1000" dirty="0">
                          <a:latin typeface="Meiryo UI" panose="020B0604030504040204" pitchFamily="50" charset="-128"/>
                          <a:ea typeface="Meiryo UI" panose="020B0604030504040204" pitchFamily="50" charset="-128"/>
                        </a:rPr>
                        <a:t>実際の廃棄費用</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r>
                        <a:rPr kumimoji="1" lang="ja-JP" altLang="en-US" sz="1000" dirty="0">
                          <a:latin typeface="Meiryo UI" panose="020B0604030504040204" pitchFamily="50" charset="-128"/>
                          <a:ea typeface="Meiryo UI" panose="020B0604030504040204" pitchFamily="50" charset="-128"/>
                        </a:rPr>
                        <a:t>前頁「</a:t>
                      </a:r>
                      <a:r>
                        <a:rPr lang="ja-JP" altLang="en-US" sz="1000" dirty="0">
                          <a:latin typeface="Meiryo UI" panose="020B0604030504040204" pitchFamily="50" charset="-128"/>
                          <a:ea typeface="Meiryo UI" panose="020B0604030504040204" pitchFamily="50" charset="-128"/>
                        </a:rPr>
                        <a:t>返金額の決定方法</a:t>
                      </a:r>
                      <a:r>
                        <a:rPr kumimoji="1" lang="ja-JP" altLang="en-US" sz="1000" dirty="0">
                          <a:latin typeface="Meiryo UI" panose="020B0604030504040204" pitchFamily="50" charset="-128"/>
                          <a:ea typeface="Meiryo UI" panose="020B0604030504040204" pitchFamily="50" charset="-128"/>
                        </a:rPr>
                        <a:t>」の</a:t>
                      </a:r>
                      <a:r>
                        <a:rPr kumimoji="1" lang="ja-JP" altLang="en-US" sz="1000" dirty="0">
                          <a:highlight>
                            <a:srgbClr val="F1E60F"/>
                          </a:highlight>
                          <a:latin typeface="Meiryo UI" panose="020B0604030504040204" pitchFamily="50" charset="-128"/>
                          <a:ea typeface="Meiryo UI" panose="020B0604030504040204" pitchFamily="50" charset="-128"/>
                        </a:rPr>
                        <a:t>③部分</a:t>
                      </a:r>
                      <a:r>
                        <a:rPr kumimoji="1" lang="ja-JP" altLang="en-US" sz="1000" dirty="0">
                          <a:latin typeface="Meiryo UI" panose="020B0604030504040204" pitchFamily="50" charset="-128"/>
                          <a:ea typeface="Meiryo UI" panose="020B0604030504040204" pitchFamily="50" charset="-128"/>
                        </a:rPr>
                        <a:t>を入力</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71781330"/>
                  </a:ext>
                </a:extLst>
              </a:tr>
              <a:tr h="121287">
                <a:tc gridSpan="2">
                  <a:txBody>
                    <a:bodyPr/>
                    <a:lstStyle/>
                    <a:p>
                      <a:pPr algn="ctr"/>
                      <a:r>
                        <a:rPr kumimoji="1" lang="ja-JP" altLang="en-US" sz="1000" dirty="0">
                          <a:latin typeface="Meiryo UI" panose="020B0604030504040204" pitchFamily="50" charset="-128"/>
                          <a:ea typeface="Meiryo UI" panose="020B0604030504040204" pitchFamily="50" charset="-128"/>
                        </a:rPr>
                        <a:t>取戻し申請額</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r>
                        <a:rPr kumimoji="1" lang="ja-JP" altLang="en-US" sz="1000" dirty="0">
                          <a:latin typeface="Meiryo UI" panose="020B0604030504040204" pitchFamily="50" charset="-128"/>
                          <a:ea typeface="Meiryo UI" panose="020B0604030504040204" pitchFamily="50" charset="-128"/>
                        </a:rPr>
                        <a:t>上記の取戻し金額</a:t>
                      </a:r>
                      <a:r>
                        <a:rPr kumimoji="1" lang="en-US" altLang="ja-JP" sz="1000" dirty="0">
                          <a:latin typeface="Meiryo UI" panose="020B0604030504040204" pitchFamily="50" charset="-128"/>
                          <a:ea typeface="Meiryo UI" panose="020B0604030504040204" pitchFamily="50" charset="-128"/>
                        </a:rPr>
                        <a:t>(</a:t>
                      </a:r>
                      <a:r>
                        <a:rPr kumimoji="1" lang="ja-JP" altLang="en-US" sz="1000" dirty="0">
                          <a:latin typeface="Meiryo UI" panose="020B0604030504040204" pitchFamily="50" charset="-128"/>
                          <a:ea typeface="Meiryo UI" panose="020B0604030504040204" pitchFamily="50" charset="-128"/>
                        </a:rPr>
                        <a:t>候補</a:t>
                      </a:r>
                      <a:r>
                        <a:rPr kumimoji="1" lang="en-US" altLang="ja-JP" sz="1000" dirty="0">
                          <a:latin typeface="Meiryo UI" panose="020B0604030504040204" pitchFamily="50" charset="-128"/>
                          <a:ea typeface="Meiryo UI" panose="020B0604030504040204" pitchFamily="50" charset="-128"/>
                        </a:rPr>
                        <a:t>)</a:t>
                      </a:r>
                      <a:r>
                        <a:rPr kumimoji="1" lang="ja-JP" altLang="en-US" sz="1000" dirty="0">
                          <a:latin typeface="Meiryo UI" panose="020B0604030504040204" pitchFamily="50" charset="-128"/>
                          <a:ea typeface="Meiryo UI" panose="020B0604030504040204" pitchFamily="50" charset="-128"/>
                        </a:rPr>
                        <a:t>を踏まえて取戻し申請額を入力</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83534469"/>
                  </a:ext>
                </a:extLst>
              </a:tr>
              <a:tr h="121287">
                <a:tc gridSpan="2">
                  <a:txBody>
                    <a:bodyPr/>
                    <a:lstStyle/>
                    <a:p>
                      <a:pPr algn="ctr"/>
                      <a:r>
                        <a:rPr kumimoji="1" lang="ja-JP" altLang="en-US" sz="1000" dirty="0">
                          <a:latin typeface="Meiryo UI" panose="020B0604030504040204" pitchFamily="50" charset="-128"/>
                          <a:ea typeface="Meiryo UI" panose="020B0604030504040204" pitchFamily="50" charset="-128"/>
                        </a:rPr>
                        <a:t>振込先口座</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r>
                        <a:rPr kumimoji="1" lang="ja-JP" altLang="en-US" sz="1000" dirty="0">
                          <a:latin typeface="Meiryo UI" panose="020B0604030504040204" pitchFamily="50" charset="-128"/>
                          <a:ea typeface="Meiryo UI" panose="020B0604030504040204" pitchFamily="50" charset="-128"/>
                        </a:rPr>
                        <a:t>取戻す積立金の振込先口座</a:t>
                      </a:r>
                      <a:r>
                        <a:rPr kumimoji="1" lang="en-US" altLang="ja-JP" sz="1000" dirty="0">
                          <a:latin typeface="Meiryo UI" panose="020B0604030504040204" pitchFamily="50" charset="-128"/>
                          <a:ea typeface="Meiryo UI" panose="020B0604030504040204" pitchFamily="50" charset="-128"/>
                        </a:rPr>
                        <a:t>(</a:t>
                      </a:r>
                      <a:r>
                        <a:rPr kumimoji="1" lang="ja-JP" altLang="en-US" sz="1000" dirty="0">
                          <a:latin typeface="Meiryo UI" panose="020B0604030504040204" pitchFamily="50" charset="-128"/>
                          <a:ea typeface="Meiryo UI" panose="020B0604030504040204" pitchFamily="50" charset="-128"/>
                        </a:rPr>
                        <a:t>金融機関名、本・支店名、口座種類、口座番号、口座名義</a:t>
                      </a:r>
                      <a:r>
                        <a:rPr kumimoji="1" lang="en-US" altLang="ja-JP" sz="1000" dirty="0">
                          <a:latin typeface="Meiryo UI" panose="020B0604030504040204" pitchFamily="50" charset="-128"/>
                          <a:ea typeface="Meiryo UI" panose="020B0604030504040204" pitchFamily="50" charset="-128"/>
                        </a:rPr>
                        <a:t>)</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437427143"/>
                  </a:ext>
                </a:extLst>
              </a:tr>
            </a:tbl>
          </a:graphicData>
        </a:graphic>
      </p:graphicFrame>
      <p:sp>
        <p:nvSpPr>
          <p:cNvPr id="14" name="正方形/長方形 13">
            <a:extLst>
              <a:ext uri="{FF2B5EF4-FFF2-40B4-BE49-F238E27FC236}">
                <a16:creationId xmlns:a16="http://schemas.microsoft.com/office/drawing/2014/main" id="{37C439F6-0E53-4F4B-92FE-99BE24AF0654}"/>
              </a:ext>
            </a:extLst>
          </p:cNvPr>
          <p:cNvSpPr/>
          <p:nvPr/>
        </p:nvSpPr>
        <p:spPr>
          <a:xfrm>
            <a:off x="370111" y="6381306"/>
            <a:ext cx="9232490" cy="309586"/>
          </a:xfrm>
          <a:prstGeom prst="rect">
            <a:avLst/>
          </a:prstGeom>
          <a:noFill/>
          <a:ln w="19050" cap="flat" cmpd="sng" algn="ctr">
            <a:noFill/>
            <a:prstDash val="solid"/>
            <a:miter lim="800000"/>
          </a:ln>
          <a:effectLst/>
        </p:spPr>
        <p:txBody>
          <a:bodyPr wrap="none" lIns="0" tIns="36000" rIns="0" bIns="36000" rtlCol="0" anchor="t"/>
          <a:lstStyle/>
          <a:p>
            <a:r>
              <a:rPr lang="en-US" altLang="ja-JP" sz="900" dirty="0">
                <a:latin typeface="Meiryo UI" panose="020B0604030504040204" pitchFamily="50" charset="-128"/>
                <a:ea typeface="Meiryo UI" panose="020B0604030504040204" pitchFamily="50" charset="-128"/>
              </a:rPr>
              <a:t>※1 </a:t>
            </a:r>
            <a:r>
              <a:rPr lang="ja-JP" altLang="en-US" sz="900" dirty="0">
                <a:latin typeface="Meiryo UI" panose="020B0604030504040204" pitchFamily="50" charset="-128"/>
                <a:ea typeface="Meiryo UI" panose="020B0604030504040204" pitchFamily="50" charset="-128"/>
              </a:rPr>
              <a:t>再エネ特措法　第十五条の九　より抄訳</a:t>
            </a:r>
            <a:endParaRPr lang="en-US" altLang="ja-JP" sz="900" dirty="0">
              <a:latin typeface="Meiryo UI" panose="020B0604030504040204" pitchFamily="50" charset="-128"/>
              <a:ea typeface="Meiryo UI" panose="020B0604030504040204" pitchFamily="50" charset="-128"/>
            </a:endParaRPr>
          </a:p>
          <a:p>
            <a:r>
              <a:rPr lang="ja-JP" altLang="en-US" sz="900" dirty="0">
                <a:latin typeface="Meiryo UI" panose="020B0604030504040204" pitchFamily="50" charset="-128"/>
                <a:ea typeface="Meiryo UI" panose="020B0604030504040204" pitchFamily="50" charset="-128"/>
              </a:rPr>
              <a:t>　　　旧認定事業者又はこの承継人には、これらの者が法人である場合において、当該法人が解散し、認定事業者である地位を承継する者が存しない場合には、当該法人の役員であった者を含む。</a:t>
            </a:r>
            <a:endParaRPr lang="en-US" altLang="ja-JP" sz="900"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3001902757"/>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 2">
            <a:extLst>
              <a:ext uri="{FF2B5EF4-FFF2-40B4-BE49-F238E27FC236}">
                <a16:creationId xmlns:a16="http://schemas.microsoft.com/office/drawing/2014/main" id="{B53D9EBB-4F9C-4A01-8904-99A5F1DEF63B}"/>
              </a:ext>
            </a:extLst>
          </p:cNvPr>
          <p:cNvGraphicFramePr>
            <a:graphicFrameLocks noGrp="1"/>
          </p:cNvGraphicFramePr>
          <p:nvPr>
            <p:extLst>
              <p:ext uri="{D42A27DB-BD31-4B8C-83A1-F6EECF244321}">
                <p14:modId xmlns:p14="http://schemas.microsoft.com/office/powerpoint/2010/main" val="1193350363"/>
              </p:ext>
            </p:extLst>
          </p:nvPr>
        </p:nvGraphicFramePr>
        <p:xfrm>
          <a:off x="141614" y="840321"/>
          <a:ext cx="9601200" cy="5928124"/>
        </p:xfrm>
        <a:graphic>
          <a:graphicData uri="http://schemas.openxmlformats.org/drawingml/2006/table">
            <a:tbl>
              <a:tblPr firstRow="1" bandRow="1">
                <a:tableStyleId>{2D5ABB26-0587-4C30-8999-92F81FD0307C}</a:tableStyleId>
              </a:tblPr>
              <a:tblGrid>
                <a:gridCol w="1149668">
                  <a:extLst>
                    <a:ext uri="{9D8B030D-6E8A-4147-A177-3AD203B41FA5}">
                      <a16:colId xmlns:a16="http://schemas.microsoft.com/office/drawing/2014/main" val="358073148"/>
                    </a:ext>
                  </a:extLst>
                </a:gridCol>
                <a:gridCol w="8451532">
                  <a:extLst>
                    <a:ext uri="{9D8B030D-6E8A-4147-A177-3AD203B41FA5}">
                      <a16:colId xmlns:a16="http://schemas.microsoft.com/office/drawing/2014/main" val="1235158156"/>
                    </a:ext>
                  </a:extLst>
                </a:gridCol>
              </a:tblGrid>
              <a:tr h="121214">
                <a:tc>
                  <a:txBody>
                    <a:bodyPr/>
                    <a:lstStyle/>
                    <a:p>
                      <a:pPr algn="l"/>
                      <a:r>
                        <a:rPr kumimoji="1" lang="ja-JP" altLang="en-US" sz="1200" b="0" dirty="0">
                          <a:latin typeface="Meiryo UI" panose="020B0604030504040204" pitchFamily="50" charset="-128"/>
                          <a:ea typeface="Meiryo UI" panose="020B0604030504040204" pitchFamily="50" charset="-128"/>
                        </a:rPr>
                        <a:t>業務プロセス</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積立金取戻し申請・審査</a:t>
                      </a:r>
                      <a:r>
                        <a:rPr kumimoji="1" lang="en-US" altLang="ja-JP" sz="1200" b="0" dirty="0">
                          <a:latin typeface="Meiryo UI" panose="020B0604030504040204" pitchFamily="50" charset="-128"/>
                          <a:ea typeface="Meiryo UI" panose="020B0604030504040204" pitchFamily="50" charset="-128"/>
                        </a:rPr>
                        <a:t>】 </a:t>
                      </a:r>
                      <a:r>
                        <a:rPr kumimoji="1" lang="ja-JP" altLang="en-US" sz="1200" b="0" dirty="0">
                          <a:latin typeface="Meiryo UI" panose="020B0604030504040204" pitchFamily="50" charset="-128"/>
                          <a:ea typeface="Meiryo UI" panose="020B0604030504040204" pitchFamily="50" charset="-128"/>
                        </a:rPr>
                        <a:t>「</a:t>
                      </a:r>
                      <a:r>
                        <a:rPr kumimoji="1" lang="en-US" altLang="ja-JP" sz="1200" b="0" dirty="0">
                          <a:latin typeface="Meiryo UI" panose="020B0604030504040204" pitchFamily="50" charset="-128"/>
                          <a:ea typeface="Meiryo UI" panose="020B0604030504040204" pitchFamily="50" charset="-128"/>
                        </a:rPr>
                        <a:t>01:</a:t>
                      </a:r>
                      <a:r>
                        <a:rPr kumimoji="1" lang="ja-JP" altLang="en-US" sz="1200" b="0" dirty="0">
                          <a:latin typeface="Meiryo UI" panose="020B0604030504040204" pitchFamily="50" charset="-128"/>
                          <a:ea typeface="Meiryo UI" panose="020B0604030504040204" pitchFamily="50" charset="-128"/>
                        </a:rPr>
                        <a:t>積立金取戻し申請資料整理」「</a:t>
                      </a:r>
                      <a:r>
                        <a:rPr kumimoji="1" lang="en-US" altLang="ja-JP" sz="1200" b="0" dirty="0">
                          <a:latin typeface="Meiryo UI" panose="020B0604030504040204" pitchFamily="50" charset="-128"/>
                          <a:ea typeface="Meiryo UI" panose="020B0604030504040204" pitchFamily="50" charset="-128"/>
                        </a:rPr>
                        <a:t>02:</a:t>
                      </a:r>
                      <a:r>
                        <a:rPr kumimoji="1" lang="ja-JP" altLang="en-US" sz="1200" b="0" dirty="0">
                          <a:latin typeface="Meiryo UI" panose="020B0604030504040204" pitchFamily="50" charset="-128"/>
                          <a:ea typeface="Meiryo UI" panose="020B0604030504040204" pitchFamily="50" charset="-128"/>
                        </a:rPr>
                        <a:t>積立金取戻し申請」「</a:t>
                      </a:r>
                      <a:r>
                        <a:rPr kumimoji="1" lang="en-US" altLang="ja-JP" sz="1200" b="0" dirty="0">
                          <a:latin typeface="Meiryo UI" panose="020B0604030504040204" pitchFamily="50" charset="-128"/>
                          <a:ea typeface="Meiryo UI" panose="020B0604030504040204" pitchFamily="50" charset="-128"/>
                        </a:rPr>
                        <a:t>05:</a:t>
                      </a:r>
                      <a:r>
                        <a:rPr kumimoji="1" lang="ja-JP" altLang="en-US" sz="1200" b="0" dirty="0">
                          <a:latin typeface="Meiryo UI" panose="020B0604030504040204" pitchFamily="50" charset="-128"/>
                          <a:ea typeface="Meiryo UI" panose="020B0604030504040204" pitchFamily="50" charset="-128"/>
                        </a:rPr>
                        <a:t>積立金取戻し審査」</a:t>
                      </a: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工事完了登録</a:t>
                      </a:r>
                      <a:r>
                        <a:rPr kumimoji="1" lang="en-US" altLang="ja-JP" sz="1200" b="0" dirty="0">
                          <a:latin typeface="Meiryo UI" panose="020B0604030504040204" pitchFamily="50" charset="-128"/>
                          <a:ea typeface="Meiryo UI" panose="020B0604030504040204" pitchFamily="50" charset="-128"/>
                        </a:rPr>
                        <a:t>】 </a:t>
                      </a:r>
                      <a:r>
                        <a:rPr kumimoji="1" lang="ja-JP" altLang="en-US" sz="1200" b="0" dirty="0">
                          <a:latin typeface="Meiryo UI" panose="020B0604030504040204" pitchFamily="50" charset="-128"/>
                          <a:ea typeface="Meiryo UI" panose="020B0604030504040204" pitchFamily="50" charset="-128"/>
                        </a:rPr>
                        <a:t>「</a:t>
                      </a:r>
                      <a:r>
                        <a:rPr kumimoji="1" lang="en-US" altLang="ja-JP" sz="1200" b="0" dirty="0">
                          <a:latin typeface="Meiryo UI" panose="020B0604030504040204" pitchFamily="50" charset="-128"/>
                          <a:ea typeface="Meiryo UI" panose="020B0604030504040204" pitchFamily="50" charset="-128"/>
                        </a:rPr>
                        <a:t>01:</a:t>
                      </a:r>
                      <a:r>
                        <a:rPr kumimoji="1" lang="ja-JP" altLang="en-US" sz="1200" b="0" dirty="0">
                          <a:latin typeface="Meiryo UI" panose="020B0604030504040204" pitchFamily="50" charset="-128"/>
                          <a:ea typeface="Meiryo UI" panose="020B0604030504040204" pitchFamily="50" charset="-128"/>
                        </a:rPr>
                        <a:t>工事完了報告書類整理」「</a:t>
                      </a:r>
                      <a:r>
                        <a:rPr kumimoji="1" lang="en-US" altLang="ja-JP" sz="1200" b="0" dirty="0">
                          <a:latin typeface="Meiryo UI" panose="020B0604030504040204" pitchFamily="50" charset="-128"/>
                          <a:ea typeface="Meiryo UI" panose="020B0604030504040204" pitchFamily="50" charset="-128"/>
                        </a:rPr>
                        <a:t>02:</a:t>
                      </a:r>
                      <a:r>
                        <a:rPr kumimoji="1" lang="ja-JP" altLang="en-US" sz="1200" b="0" dirty="0">
                          <a:latin typeface="Meiryo UI" panose="020B0604030504040204" pitchFamily="50" charset="-128"/>
                          <a:ea typeface="Meiryo UI" panose="020B0604030504040204" pitchFamily="50" charset="-128"/>
                        </a:rPr>
                        <a:t>工事完了登録」</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281875">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業務詳細仕様</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2081878"/>
                  </a:ext>
                </a:extLst>
              </a:tr>
              <a:tr h="5189049">
                <a:tc gridSpan="2">
                  <a:txBody>
                    <a:bodyPr/>
                    <a:lstStyle/>
                    <a:p>
                      <a:pPr lvl="0">
                        <a:defRPr/>
                      </a:pPr>
                      <a:r>
                        <a:rPr lang="ja-JP" altLang="en-US" sz="1100" b="1" u="sng" dirty="0">
                          <a:latin typeface="Meiryo UI" panose="020B0604030504040204" pitchFamily="50" charset="-128"/>
                          <a:ea typeface="Meiryo UI" panose="020B0604030504040204" pitchFamily="50" charset="-128"/>
                        </a:rPr>
                        <a:t>積立金取戻しのルール</a:t>
                      </a:r>
                      <a:r>
                        <a:rPr lang="en-US" altLang="ja-JP" sz="1100" b="1" u="sng" dirty="0">
                          <a:latin typeface="Meiryo UI" panose="020B0604030504040204" pitchFamily="50" charset="-128"/>
                          <a:ea typeface="Meiryo UI" panose="020B0604030504040204" pitchFamily="50" charset="-128"/>
                        </a:rPr>
                        <a:t>(3/4)</a:t>
                      </a:r>
                      <a:endParaRPr kumimoji="0" lang="en-US" altLang="ja-JP" sz="1100" b="1" u="sng" kern="0" dirty="0">
                        <a:solidFill>
                          <a:srgbClr val="000000">
                            <a:lumMod val="100000"/>
                          </a:srgbClr>
                        </a:solidFill>
                        <a:latin typeface="Meiryo UI"/>
                        <a:ea typeface="Meiryo UI"/>
                      </a:endParaRPr>
                    </a:p>
                    <a:p>
                      <a:pPr lvl="0">
                        <a:defRPr/>
                      </a:pPr>
                      <a:endParaRPr kumimoji="0" lang="en-US" altLang="ja-JP" sz="400" b="0" u="none" kern="0" dirty="0">
                        <a:solidFill>
                          <a:srgbClr val="000000">
                            <a:lumMod val="100000"/>
                          </a:srgbClr>
                        </a:solidFill>
                        <a:latin typeface="Meiryo UI"/>
                        <a:ea typeface="Meiryo UI"/>
                      </a:endParaRPr>
                    </a:p>
                    <a:p>
                      <a:pPr marL="0" lvl="0" indent="0">
                        <a:buFont typeface="Arial" panose="020B0604020202020204" pitchFamily="34" charset="0"/>
                        <a:buNone/>
                        <a:defRPr/>
                      </a:pPr>
                      <a:r>
                        <a:rPr kumimoji="0" lang="en-US" altLang="ja-JP" sz="1100" kern="0" dirty="0">
                          <a:solidFill>
                            <a:schemeClr val="tx1"/>
                          </a:solidFill>
                          <a:latin typeface="Meiryo UI"/>
                          <a:ea typeface="Meiryo UI"/>
                        </a:rPr>
                        <a:t>【</a:t>
                      </a:r>
                      <a:r>
                        <a:rPr kumimoji="0" lang="ja-JP" altLang="en-US" sz="1100" kern="0" dirty="0">
                          <a:solidFill>
                            <a:schemeClr val="tx1"/>
                          </a:solidFill>
                          <a:latin typeface="Meiryo UI"/>
                          <a:ea typeface="Meiryo UI"/>
                        </a:rPr>
                        <a:t>認定事業者等による取戻申請の内容</a:t>
                      </a:r>
                      <a:r>
                        <a:rPr kumimoji="0" lang="en-US" altLang="ja-JP" sz="1100" kern="0" dirty="0">
                          <a:solidFill>
                            <a:schemeClr val="tx1"/>
                          </a:solidFill>
                          <a:latin typeface="Meiryo UI"/>
                          <a:ea typeface="Meiryo UI"/>
                        </a:rPr>
                        <a:t>】</a:t>
                      </a:r>
                      <a:endParaRPr kumimoji="0" lang="en-US" altLang="ja-JP" sz="1100" kern="0" dirty="0">
                        <a:solidFill>
                          <a:prstClr val="black">
                            <a:lumMod val="100000"/>
                          </a:prstClr>
                        </a:solidFill>
                        <a:latin typeface="Meiryo UI"/>
                        <a:ea typeface="Meiryo UI"/>
                      </a:endParaRPr>
                    </a:p>
                    <a:p>
                      <a:pPr lvl="0">
                        <a:defRPr/>
                      </a:pPr>
                      <a:endParaRPr kumimoji="0" lang="en-US" altLang="ja-JP" sz="1100" kern="0" dirty="0">
                        <a:solidFill>
                          <a:schemeClr val="tx1"/>
                        </a:solidFill>
                        <a:latin typeface="Meiryo UI"/>
                        <a:ea typeface="Meiryo UI"/>
                      </a:endParaRPr>
                    </a:p>
                    <a:p>
                      <a:pPr lvl="0">
                        <a:defRPr/>
                      </a:pPr>
                      <a:endParaRPr kumimoji="0" lang="en-US" altLang="ja-JP" sz="1100" kern="0" dirty="0">
                        <a:solidFill>
                          <a:schemeClr val="tx1"/>
                        </a:solidFill>
                        <a:latin typeface="Meiryo UI"/>
                        <a:ea typeface="Meiryo UI"/>
                      </a:endParaRPr>
                    </a:p>
                    <a:p>
                      <a:pPr lvl="0">
                        <a:defRPr/>
                      </a:pPr>
                      <a:endParaRPr kumimoji="0" lang="en-US" altLang="ja-JP" sz="1100" kern="0" dirty="0">
                        <a:solidFill>
                          <a:schemeClr val="tx1"/>
                        </a:solidFill>
                        <a:latin typeface="Meiryo UI"/>
                        <a:ea typeface="Meiryo UI"/>
                      </a:endParaRPr>
                    </a:p>
                    <a:p>
                      <a:pPr lvl="0">
                        <a:defRPr/>
                      </a:pPr>
                      <a:endParaRPr kumimoji="0" lang="en-US" altLang="ja-JP" sz="1100" kern="0" dirty="0">
                        <a:solidFill>
                          <a:schemeClr val="tx1"/>
                        </a:solidFill>
                        <a:latin typeface="Meiryo UI"/>
                        <a:ea typeface="Meiryo UI"/>
                      </a:endParaRPr>
                    </a:p>
                    <a:p>
                      <a:pPr lvl="0">
                        <a:defRPr/>
                      </a:pPr>
                      <a:endParaRPr kumimoji="0" lang="en-US" altLang="ja-JP" sz="1100" kern="0" dirty="0">
                        <a:solidFill>
                          <a:schemeClr val="tx1"/>
                        </a:solidFill>
                        <a:latin typeface="Meiryo UI"/>
                        <a:ea typeface="Meiryo UI"/>
                      </a:endParaRPr>
                    </a:p>
                    <a:p>
                      <a:pPr lvl="0">
                        <a:defRPr/>
                      </a:pPr>
                      <a:endParaRPr kumimoji="0" lang="en-US" altLang="ja-JP" sz="1100" kern="0" dirty="0">
                        <a:solidFill>
                          <a:schemeClr val="tx1"/>
                        </a:solidFill>
                        <a:latin typeface="Meiryo UI"/>
                        <a:ea typeface="Meiryo UI"/>
                      </a:endParaRPr>
                    </a:p>
                    <a:p>
                      <a:pPr lvl="0">
                        <a:defRPr/>
                      </a:pPr>
                      <a:endParaRPr kumimoji="0" lang="en-US" altLang="ja-JP" sz="1100" kern="0" dirty="0">
                        <a:solidFill>
                          <a:schemeClr val="tx1"/>
                        </a:solidFill>
                        <a:latin typeface="Meiryo UI"/>
                        <a:ea typeface="Meiryo UI"/>
                      </a:endParaRPr>
                    </a:p>
                    <a:p>
                      <a:pPr lvl="0">
                        <a:defRPr/>
                      </a:pPr>
                      <a:endParaRPr kumimoji="0" lang="en-US" altLang="ja-JP" sz="1100" kern="0" dirty="0">
                        <a:solidFill>
                          <a:schemeClr val="tx1"/>
                        </a:solidFill>
                        <a:latin typeface="Meiryo UI"/>
                        <a:ea typeface="Meiryo UI"/>
                      </a:endParaRPr>
                    </a:p>
                    <a:p>
                      <a:pPr lvl="0">
                        <a:defRPr/>
                      </a:pPr>
                      <a:endParaRPr kumimoji="0" lang="en-US" altLang="ja-JP" sz="1100" kern="0" dirty="0">
                        <a:solidFill>
                          <a:schemeClr val="tx1"/>
                        </a:solidFill>
                        <a:latin typeface="Meiryo UI"/>
                        <a:ea typeface="Meiryo UI"/>
                      </a:endParaRPr>
                    </a:p>
                    <a:p>
                      <a:pPr lvl="0">
                        <a:defRPr/>
                      </a:pPr>
                      <a:endParaRPr kumimoji="0" lang="en-US" altLang="ja-JP" sz="1100" kern="0" dirty="0">
                        <a:solidFill>
                          <a:schemeClr val="tx1"/>
                        </a:solidFill>
                        <a:latin typeface="Meiryo UI"/>
                        <a:ea typeface="Meiryo UI"/>
                      </a:endParaRPr>
                    </a:p>
                    <a:p>
                      <a:pPr lvl="0">
                        <a:defRPr/>
                      </a:pPr>
                      <a:endParaRPr kumimoji="0" lang="en-US" altLang="ja-JP" sz="1100" kern="0" dirty="0">
                        <a:solidFill>
                          <a:schemeClr val="tx1"/>
                        </a:solidFill>
                        <a:latin typeface="Meiryo UI"/>
                        <a:ea typeface="Meiryo UI"/>
                      </a:endParaRPr>
                    </a:p>
                    <a:p>
                      <a:pPr lvl="0">
                        <a:defRPr/>
                      </a:pPr>
                      <a:endParaRPr kumimoji="0" lang="en-US" altLang="ja-JP" sz="1100" kern="0" dirty="0">
                        <a:solidFill>
                          <a:schemeClr val="tx1"/>
                        </a:solidFill>
                        <a:latin typeface="Meiryo UI"/>
                        <a:ea typeface="Meiryo UI"/>
                      </a:endParaRPr>
                    </a:p>
                    <a:p>
                      <a:pPr lvl="0">
                        <a:defRPr/>
                      </a:pPr>
                      <a:endParaRPr kumimoji="0" lang="en-US" altLang="ja-JP" sz="1100" kern="0" dirty="0">
                        <a:solidFill>
                          <a:schemeClr val="tx1"/>
                        </a:solidFill>
                        <a:latin typeface="Meiryo UI"/>
                        <a:ea typeface="Meiryo UI"/>
                      </a:endParaRPr>
                    </a:p>
                    <a:p>
                      <a:pPr lvl="0">
                        <a:defRPr/>
                      </a:pPr>
                      <a:endParaRPr kumimoji="0" lang="en-US" altLang="ja-JP" sz="1100" kern="0" dirty="0">
                        <a:solidFill>
                          <a:schemeClr val="tx1"/>
                        </a:solidFill>
                        <a:latin typeface="Meiryo UI"/>
                        <a:ea typeface="Meiryo UI"/>
                      </a:endParaRPr>
                    </a:p>
                    <a:p>
                      <a:pPr lvl="0">
                        <a:defRPr/>
                      </a:pPr>
                      <a:endParaRPr kumimoji="0" lang="en-US" altLang="ja-JP" sz="1100" kern="0" dirty="0">
                        <a:solidFill>
                          <a:schemeClr val="tx1"/>
                        </a:solidFill>
                        <a:latin typeface="Meiryo UI"/>
                        <a:ea typeface="Meiryo UI"/>
                      </a:endParaRPr>
                    </a:p>
                    <a:p>
                      <a:pPr lvl="0">
                        <a:defRPr/>
                      </a:pPr>
                      <a:endParaRPr kumimoji="0" lang="en-US" altLang="ja-JP" sz="1100" kern="0" dirty="0">
                        <a:solidFill>
                          <a:schemeClr val="tx1"/>
                        </a:solidFill>
                        <a:latin typeface="Meiryo UI"/>
                        <a:ea typeface="Meiryo UI"/>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77678721"/>
                  </a:ext>
                </a:extLst>
              </a:tr>
            </a:tbl>
          </a:graphicData>
        </a:graphic>
      </p:graphicFrame>
      <p:sp>
        <p:nvSpPr>
          <p:cNvPr id="3" name="タイトル 1">
            <a:extLst>
              <a:ext uri="{FF2B5EF4-FFF2-40B4-BE49-F238E27FC236}">
                <a16:creationId xmlns:a16="http://schemas.microsoft.com/office/drawing/2014/main" id="{45259CE5-C8C4-43D1-B70C-671B082F2933}"/>
              </a:ext>
            </a:extLst>
          </p:cNvPr>
          <p:cNvSpPr>
            <a:spLocks noGrp="1"/>
          </p:cNvSpPr>
          <p:nvPr>
            <p:ph type="title"/>
          </p:nvPr>
        </p:nvSpPr>
        <p:spPr>
          <a:xfrm>
            <a:off x="73005" y="18854"/>
            <a:ext cx="9529595" cy="688157"/>
          </a:xfrm>
        </p:spPr>
        <p:txBody>
          <a:bodyPr/>
          <a:lstStyle/>
          <a:p>
            <a:r>
              <a:rPr lang="zh-TW" altLang="en-US" dirty="0">
                <a:latin typeface="Meiryo UI" panose="020B0604030504040204" pitchFamily="50" charset="-128"/>
                <a:ea typeface="Meiryo UI" panose="020B0604030504040204" pitchFamily="50" charset="-128"/>
              </a:rPr>
              <a:t>業務詳細仕様</a:t>
            </a:r>
            <a:br>
              <a:rPr lang="en-US" altLang="ja-JP" dirty="0">
                <a:latin typeface="Meiryo UI" panose="020B0604030504040204" pitchFamily="50" charset="-128"/>
                <a:ea typeface="Meiryo UI" panose="020B0604030504040204" pitchFamily="50" charset="-128"/>
              </a:rPr>
            </a:br>
            <a:r>
              <a:rPr lang="ja-JP" altLang="en-US" dirty="0">
                <a:latin typeface="Meiryo UI" panose="020B0604030504040204" pitchFamily="50" charset="-128"/>
                <a:ea typeface="Meiryo UI" panose="020B0604030504040204" pitchFamily="50" charset="-128"/>
              </a:rPr>
              <a:t>廃棄等費用積立</a:t>
            </a:r>
            <a:r>
              <a:rPr lang="zh-TW" altLang="en-US"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廃棄等費用取戻し </a:t>
            </a:r>
            <a:r>
              <a:rPr lang="en-US" altLang="ja-JP" dirty="0">
                <a:latin typeface="Arial" panose="020B0604020202020204" pitchFamily="34" charset="0"/>
                <a:ea typeface="Meiryo UI" panose="020B0604030504040204" pitchFamily="50" charset="-128"/>
                <a:cs typeface="Arial" panose="020B0604020202020204" pitchFamily="34" charset="0"/>
              </a:rPr>
              <a:t>– </a:t>
            </a:r>
            <a:r>
              <a:rPr lang="ja-JP" altLang="en-US" dirty="0">
                <a:latin typeface="Arial" panose="020B0604020202020204" pitchFamily="34" charset="0"/>
                <a:ea typeface="Meiryo UI" panose="020B0604030504040204" pitchFamily="50" charset="-128"/>
                <a:cs typeface="Arial" panose="020B0604020202020204" pitchFamily="34" charset="0"/>
              </a:rPr>
              <a:t>積立金取戻し申請・審査／工事完了登録</a:t>
            </a:r>
            <a:endParaRPr kumimoji="1" lang="ja-JP" altLang="en-US" dirty="0">
              <a:latin typeface="Meiryo UI" panose="020B0604030504040204" pitchFamily="50" charset="-128"/>
              <a:ea typeface="Meiryo UI" panose="020B0604030504040204" pitchFamily="50" charset="-128"/>
            </a:endParaRPr>
          </a:p>
        </p:txBody>
      </p:sp>
      <p:graphicFrame>
        <p:nvGraphicFramePr>
          <p:cNvPr id="7" name="表 6">
            <a:extLst>
              <a:ext uri="{FF2B5EF4-FFF2-40B4-BE49-F238E27FC236}">
                <a16:creationId xmlns:a16="http://schemas.microsoft.com/office/drawing/2014/main" id="{A2CA08C1-BE5B-4A3C-9E0B-696ECAC477B0}"/>
              </a:ext>
            </a:extLst>
          </p:cNvPr>
          <p:cNvGraphicFramePr>
            <a:graphicFrameLocks noGrp="1"/>
          </p:cNvGraphicFramePr>
          <p:nvPr/>
        </p:nvGraphicFramePr>
        <p:xfrm>
          <a:off x="264713" y="2079376"/>
          <a:ext cx="9265786" cy="4114800"/>
        </p:xfrm>
        <a:graphic>
          <a:graphicData uri="http://schemas.openxmlformats.org/drawingml/2006/table">
            <a:tbl>
              <a:tblPr firstRow="1" bandRow="1">
                <a:tableStyleId>{2D5ABB26-0587-4C30-8999-92F81FD0307C}</a:tableStyleId>
              </a:tblPr>
              <a:tblGrid>
                <a:gridCol w="1041967">
                  <a:extLst>
                    <a:ext uri="{9D8B030D-6E8A-4147-A177-3AD203B41FA5}">
                      <a16:colId xmlns:a16="http://schemas.microsoft.com/office/drawing/2014/main" val="3253929150"/>
                    </a:ext>
                  </a:extLst>
                </a:gridCol>
                <a:gridCol w="1390746">
                  <a:extLst>
                    <a:ext uri="{9D8B030D-6E8A-4147-A177-3AD203B41FA5}">
                      <a16:colId xmlns:a16="http://schemas.microsoft.com/office/drawing/2014/main" val="1347071432"/>
                    </a:ext>
                  </a:extLst>
                </a:gridCol>
                <a:gridCol w="6833073">
                  <a:extLst>
                    <a:ext uri="{9D8B030D-6E8A-4147-A177-3AD203B41FA5}">
                      <a16:colId xmlns:a16="http://schemas.microsoft.com/office/drawing/2014/main" val="4116574233"/>
                    </a:ext>
                  </a:extLst>
                </a:gridCol>
              </a:tblGrid>
              <a:tr h="168576">
                <a:tc gridSpan="2">
                  <a:txBody>
                    <a:bodyPr/>
                    <a:lstStyle/>
                    <a:p>
                      <a:pPr algn="ctr"/>
                      <a:r>
                        <a:rPr kumimoji="1" lang="ja-JP" altLang="en-US" sz="1000" dirty="0">
                          <a:latin typeface="Meiryo UI" panose="020B0604030504040204" pitchFamily="50" charset="-128"/>
                          <a:ea typeface="Meiryo UI" panose="020B0604030504040204" pitchFamily="50" charset="-128"/>
                        </a:rPr>
                        <a:t>申請内容</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a:txBody>
                    <a:bodyPr/>
                    <a:lstStyle/>
                    <a:p>
                      <a:pPr algn="ctr"/>
                      <a:r>
                        <a:rPr kumimoji="1" lang="ja-JP" altLang="en-US" sz="1000" dirty="0">
                          <a:latin typeface="Meiryo UI" panose="020B0604030504040204" pitchFamily="50" charset="-128"/>
                          <a:ea typeface="Meiryo UI" panose="020B0604030504040204" pitchFamily="50" charset="-128"/>
                        </a:rPr>
                        <a:t>説明</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929096736"/>
                  </a:ext>
                </a:extLst>
              </a:tr>
              <a:tr h="163701">
                <a:tc rowSpan="3">
                  <a:txBody>
                    <a:bodyPr/>
                    <a:lstStyle/>
                    <a:p>
                      <a:pPr algn="ctr"/>
                      <a:r>
                        <a:rPr kumimoji="1" lang="ja-JP" altLang="en-US" sz="1000" dirty="0">
                          <a:latin typeface="Meiryo UI" panose="020B0604030504040204" pitchFamily="50" charset="-128"/>
                          <a:ea typeface="Meiryo UI" panose="020B0604030504040204" pitchFamily="50" charset="-128"/>
                        </a:rPr>
                        <a:t>工事情報</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1000">
                          <a:latin typeface="Meiryo UI" panose="020B0604030504040204" pitchFamily="50" charset="-128"/>
                          <a:ea typeface="Meiryo UI" panose="020B0604030504040204" pitchFamily="50" charset="-128"/>
                        </a:rPr>
                        <a:t>委託事業者</a:t>
                      </a: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r>
                        <a:rPr kumimoji="1" lang="ja-JP" altLang="en-US" sz="1000" dirty="0">
                          <a:latin typeface="Meiryo UI" panose="020B0604030504040204" pitchFamily="50" charset="-128"/>
                          <a:ea typeface="Meiryo UI" panose="020B0604030504040204" pitchFamily="50" charset="-128"/>
                        </a:rPr>
                        <a:t>契約した解体・撤去業者名を入力</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7641328"/>
                  </a:ext>
                </a:extLst>
              </a:tr>
              <a:tr h="163701">
                <a:tc vMerge="1">
                  <a:txBody>
                    <a:bodyPr/>
                    <a:lstStyle/>
                    <a:p>
                      <a:endParaRPr kumimoji="1" lang="ja-JP" altLang="en-US"/>
                    </a:p>
                  </a:txBody>
                  <a:tcPr/>
                </a:tc>
                <a:tc>
                  <a:txBody>
                    <a:bodyPr/>
                    <a:lstStyle/>
                    <a:p>
                      <a:pPr algn="l"/>
                      <a:r>
                        <a:rPr kumimoji="1" lang="ja-JP" altLang="en-US" sz="1000" dirty="0">
                          <a:latin typeface="Meiryo UI" panose="020B0604030504040204" pitchFamily="50" charset="-128"/>
                          <a:ea typeface="Meiryo UI" panose="020B0604030504040204" pitchFamily="50" charset="-128"/>
                        </a:rPr>
                        <a:t>工期</a:t>
                      </a:r>
                      <a:r>
                        <a:rPr kumimoji="1" lang="en-US" altLang="ja-JP" sz="1000" dirty="0">
                          <a:latin typeface="Meiryo UI" panose="020B0604030504040204" pitchFamily="50" charset="-128"/>
                          <a:ea typeface="Meiryo UI" panose="020B0604030504040204" pitchFamily="50" charset="-128"/>
                        </a:rPr>
                        <a:t>(</a:t>
                      </a:r>
                      <a:r>
                        <a:rPr kumimoji="1" lang="ja-JP" altLang="en-US" sz="1000" dirty="0">
                          <a:latin typeface="Meiryo UI" panose="020B0604030504040204" pitchFamily="50" charset="-128"/>
                          <a:ea typeface="Meiryo UI" panose="020B0604030504040204" pitchFamily="50" charset="-128"/>
                        </a:rPr>
                        <a:t>予定</a:t>
                      </a:r>
                      <a:r>
                        <a:rPr kumimoji="1" lang="en-US" altLang="ja-JP" sz="1000" dirty="0">
                          <a:latin typeface="Meiryo UI" panose="020B0604030504040204" pitchFamily="50" charset="-128"/>
                          <a:ea typeface="Meiryo UI" panose="020B0604030504040204" pitchFamily="50" charset="-128"/>
                        </a:rPr>
                        <a:t>)</a:t>
                      </a: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r>
                        <a:rPr kumimoji="1" lang="ja-JP" altLang="en-US" sz="1000" dirty="0">
                          <a:latin typeface="Meiryo UI" panose="020B0604030504040204" pitchFamily="50" charset="-128"/>
                          <a:ea typeface="Meiryo UI" panose="020B0604030504040204" pitchFamily="50" charset="-128"/>
                        </a:rPr>
                        <a:t>着工日・完工日</a:t>
                      </a:r>
                      <a:r>
                        <a:rPr kumimoji="1" lang="en-US" altLang="ja-JP" sz="1000" dirty="0">
                          <a:latin typeface="Meiryo UI" panose="020B0604030504040204" pitchFamily="50" charset="-128"/>
                          <a:ea typeface="Meiryo UI" panose="020B0604030504040204" pitchFamily="50" charset="-128"/>
                        </a:rPr>
                        <a:t>(</a:t>
                      </a:r>
                      <a:r>
                        <a:rPr kumimoji="1" lang="ja-JP" altLang="en-US" sz="1000" dirty="0">
                          <a:latin typeface="Meiryo UI" panose="020B0604030504040204" pitchFamily="50" charset="-128"/>
                          <a:ea typeface="Meiryo UI" panose="020B0604030504040204" pitchFamily="50" charset="-128"/>
                        </a:rPr>
                        <a:t>予定</a:t>
                      </a:r>
                      <a:r>
                        <a:rPr kumimoji="1" lang="en-US" altLang="ja-JP" sz="1000" dirty="0">
                          <a:latin typeface="Meiryo UI" panose="020B0604030504040204" pitchFamily="50" charset="-128"/>
                          <a:ea typeface="Meiryo UI" panose="020B0604030504040204" pitchFamily="50" charset="-128"/>
                        </a:rPr>
                        <a:t>)</a:t>
                      </a:r>
                      <a:r>
                        <a:rPr kumimoji="1" lang="ja-JP" altLang="en-US" sz="1000" dirty="0">
                          <a:latin typeface="Meiryo UI" panose="020B0604030504040204" pitchFamily="50" charset="-128"/>
                          <a:ea typeface="Meiryo UI" panose="020B0604030504040204" pitchFamily="50" charset="-128"/>
                        </a:rPr>
                        <a:t>を入力</a:t>
                      </a:r>
                      <a:r>
                        <a:rPr kumimoji="1" lang="en-US" altLang="ja-JP" sz="1000" dirty="0">
                          <a:latin typeface="Meiryo UI" panose="020B0604030504040204" pitchFamily="50" charset="-128"/>
                          <a:ea typeface="Meiryo UI" panose="020B0604030504040204" pitchFamily="50" charset="-128"/>
                        </a:rPr>
                        <a:t>(※1)</a:t>
                      </a: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38135970"/>
                  </a:ext>
                </a:extLst>
              </a:tr>
              <a:tr h="168576">
                <a:tc vMerge="1">
                  <a:txBody>
                    <a:bodyPr/>
                    <a:lstStyle/>
                    <a:p>
                      <a:pPr algn="ctr"/>
                      <a:endParaRPr kumimoji="1" lang="ja-JP" altLang="en-US" sz="11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1000" dirty="0">
                          <a:latin typeface="Meiryo UI" panose="020B0604030504040204" pitchFamily="50" charset="-128"/>
                          <a:ea typeface="Meiryo UI" panose="020B0604030504040204" pitchFamily="50" charset="-128"/>
                        </a:rPr>
                        <a:t>工期</a:t>
                      </a:r>
                      <a:r>
                        <a:rPr kumimoji="1" lang="en-US" altLang="ja-JP" sz="1000" dirty="0">
                          <a:latin typeface="Meiryo UI" panose="020B0604030504040204" pitchFamily="50" charset="-128"/>
                          <a:ea typeface="Meiryo UI" panose="020B0604030504040204" pitchFamily="50" charset="-128"/>
                        </a:rPr>
                        <a:t>(</a:t>
                      </a:r>
                      <a:r>
                        <a:rPr kumimoji="1" lang="ja-JP" altLang="en-US" sz="1000" dirty="0">
                          <a:latin typeface="Meiryo UI" panose="020B0604030504040204" pitchFamily="50" charset="-128"/>
                          <a:ea typeface="Meiryo UI" panose="020B0604030504040204" pitchFamily="50" charset="-128"/>
                        </a:rPr>
                        <a:t>実績</a:t>
                      </a:r>
                      <a:r>
                        <a:rPr kumimoji="1" lang="en-US" altLang="ja-JP" sz="1000" dirty="0">
                          <a:latin typeface="Meiryo UI" panose="020B0604030504040204" pitchFamily="50" charset="-128"/>
                          <a:ea typeface="Meiryo UI" panose="020B0604030504040204" pitchFamily="50" charset="-128"/>
                        </a:rPr>
                        <a:t>)</a:t>
                      </a: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accent6">
                          <a:lumMod val="60000"/>
                          <a:lumOff val="40000"/>
                        </a:schemeClr>
                      </a:solidFill>
                      <a:prstDash val="solid"/>
                      <a:round/>
                      <a:headEnd type="none" w="med" len="med"/>
                      <a:tailEnd type="none" w="med" len="med"/>
                    </a:lnB>
                  </a:tcPr>
                </a:tc>
                <a:tc>
                  <a:txBody>
                    <a:bodyPr/>
                    <a:lstStyle/>
                    <a:p>
                      <a:r>
                        <a:rPr kumimoji="1" lang="ja-JP" altLang="en-US" sz="1000" dirty="0">
                          <a:latin typeface="Meiryo UI" panose="020B0604030504040204" pitchFamily="50" charset="-128"/>
                          <a:ea typeface="Meiryo UI" panose="020B0604030504040204" pitchFamily="50" charset="-128"/>
                        </a:rPr>
                        <a:t>着工日・完工日</a:t>
                      </a:r>
                      <a:r>
                        <a:rPr kumimoji="1" lang="en-US" altLang="ja-JP" sz="1000" dirty="0">
                          <a:latin typeface="Meiryo UI" panose="020B0604030504040204" pitchFamily="50" charset="-128"/>
                          <a:ea typeface="Meiryo UI" panose="020B0604030504040204" pitchFamily="50" charset="-128"/>
                        </a:rPr>
                        <a:t>(</a:t>
                      </a:r>
                      <a:r>
                        <a:rPr kumimoji="1" lang="ja-JP" altLang="en-US" sz="1000" dirty="0">
                          <a:latin typeface="Meiryo UI" panose="020B0604030504040204" pitchFamily="50" charset="-128"/>
                          <a:ea typeface="Meiryo UI" panose="020B0604030504040204" pitchFamily="50" charset="-128"/>
                        </a:rPr>
                        <a:t>実績</a:t>
                      </a:r>
                      <a:r>
                        <a:rPr kumimoji="1" lang="en-US" altLang="ja-JP" sz="1000" dirty="0">
                          <a:latin typeface="Meiryo UI" panose="020B0604030504040204" pitchFamily="50" charset="-128"/>
                          <a:ea typeface="Meiryo UI" panose="020B0604030504040204" pitchFamily="50" charset="-128"/>
                        </a:rPr>
                        <a:t>)</a:t>
                      </a:r>
                      <a:r>
                        <a:rPr kumimoji="1" lang="ja-JP" altLang="en-US" sz="1000" dirty="0">
                          <a:latin typeface="Meiryo UI" panose="020B0604030504040204" pitchFamily="50" charset="-128"/>
                          <a:ea typeface="Meiryo UI" panose="020B0604030504040204" pitchFamily="50" charset="-128"/>
                        </a:rPr>
                        <a:t>を入力</a:t>
                      </a:r>
                      <a:r>
                        <a:rPr kumimoji="1" lang="en-US" altLang="ja-JP" sz="1000" dirty="0">
                          <a:latin typeface="Meiryo UI" panose="020B0604030504040204" pitchFamily="50" charset="-128"/>
                          <a:ea typeface="Meiryo UI" panose="020B0604030504040204" pitchFamily="50" charset="-128"/>
                        </a:rPr>
                        <a:t>(※1)</a:t>
                      </a: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accent6">
                          <a:lumMod val="60000"/>
                          <a:lumOff val="4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60873531"/>
                  </a:ext>
                </a:extLst>
              </a:tr>
              <a:tr h="266014">
                <a:tc rowSpan="6">
                  <a:txBody>
                    <a:bodyPr/>
                    <a:lstStyle/>
                    <a:p>
                      <a:pPr algn="ctr"/>
                      <a:r>
                        <a:rPr kumimoji="1" lang="ja-JP" altLang="en-US" sz="1000" dirty="0">
                          <a:latin typeface="Meiryo UI" panose="020B0604030504040204" pitchFamily="50" charset="-128"/>
                          <a:ea typeface="Meiryo UI" panose="020B0604030504040204" pitchFamily="50" charset="-128"/>
                        </a:rPr>
                        <a:t>添付書類</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1000" dirty="0">
                          <a:latin typeface="Meiryo UI" panose="020B0604030504040204" pitchFamily="50" charset="-128"/>
                          <a:ea typeface="Meiryo UI" panose="020B0604030504040204" pitchFamily="50" charset="-128"/>
                        </a:rPr>
                        <a:t>印鑑証明書</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accent6">
                          <a:lumMod val="60000"/>
                          <a:lumOff val="40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r>
                        <a:rPr kumimoji="1" lang="ja-JP" altLang="en-US" sz="1000" dirty="0">
                          <a:latin typeface="Meiryo UI" panose="020B0604030504040204" pitchFamily="50" charset="-128"/>
                          <a:ea typeface="Meiryo UI" panose="020B0604030504040204" pitchFamily="50" charset="-128"/>
                        </a:rPr>
                        <a:t>・ いずれの取戻事由でも添付が必要</a:t>
                      </a:r>
                      <a:endParaRPr kumimoji="1" lang="en-US" altLang="ja-JP" sz="1000" dirty="0">
                        <a:latin typeface="Meiryo UI" panose="020B0604030504040204" pitchFamily="50" charset="-128"/>
                        <a:ea typeface="Meiryo UI" panose="020B0604030504040204" pitchFamily="50" charset="-128"/>
                      </a:endParaRPr>
                    </a:p>
                    <a:p>
                      <a:r>
                        <a:rPr kumimoji="1" lang="ja-JP" altLang="en-US" sz="1000" dirty="0">
                          <a:latin typeface="Meiryo UI" panose="020B0604030504040204" pitchFamily="50" charset="-128"/>
                          <a:ea typeface="Meiryo UI" panose="020B0604030504040204" pitchFamily="50" charset="-128"/>
                        </a:rPr>
                        <a:t>・ 申請日より３ヶ月前から当該申請日までの間に発行された原本の写し</a:t>
                      </a:r>
                      <a:r>
                        <a:rPr kumimoji="1" lang="en-US" altLang="ja-JP" sz="1000" dirty="0">
                          <a:latin typeface="Meiryo UI" panose="020B0604030504040204" pitchFamily="50" charset="-128"/>
                          <a:ea typeface="Meiryo UI" panose="020B0604030504040204" pitchFamily="50" charset="-128"/>
                        </a:rPr>
                        <a:t>(PDF</a:t>
                      </a:r>
                      <a:r>
                        <a:rPr kumimoji="1" lang="ja-JP" altLang="en-US" sz="1000" dirty="0">
                          <a:latin typeface="Meiryo UI" panose="020B0604030504040204" pitchFamily="50" charset="-128"/>
                          <a:ea typeface="Meiryo UI" panose="020B0604030504040204" pitchFamily="50" charset="-128"/>
                        </a:rPr>
                        <a:t>または画像ファイル</a:t>
                      </a:r>
                      <a:r>
                        <a:rPr kumimoji="1" lang="en-US" altLang="ja-JP" sz="1000" dirty="0">
                          <a:latin typeface="Meiryo UI" panose="020B0604030504040204" pitchFamily="50" charset="-128"/>
                          <a:ea typeface="Meiryo UI" panose="020B0604030504040204" pitchFamily="50" charset="-128"/>
                        </a:rPr>
                        <a:t>)</a:t>
                      </a:r>
                      <a:r>
                        <a:rPr kumimoji="1" lang="ja-JP" altLang="en-US" sz="1000" dirty="0">
                          <a:latin typeface="Meiryo UI" panose="020B0604030504040204" pitchFamily="50" charset="-128"/>
                          <a:ea typeface="Meiryo UI" panose="020B0604030504040204" pitchFamily="50" charset="-128"/>
                        </a:rPr>
                        <a:t>を添付</a:t>
                      </a:r>
                      <a:endParaRPr kumimoji="1" lang="en-US" altLang="ja-JP"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accent6">
                          <a:lumMod val="60000"/>
                          <a:lumOff val="40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130209056"/>
                  </a:ext>
                </a:extLst>
              </a:tr>
              <a:tr h="368327">
                <a:tc vMerge="1">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1000" dirty="0">
                          <a:latin typeface="Meiryo UI" panose="020B0604030504040204" pitchFamily="50" charset="-128"/>
                          <a:ea typeface="Meiryo UI" panose="020B0604030504040204" pitchFamily="50" charset="-128"/>
                        </a:rPr>
                        <a:t>旧認定事業者またはその承継人であることを</a:t>
                      </a:r>
                      <a:endParaRPr kumimoji="1" lang="en-US" altLang="ja-JP" sz="1000" dirty="0">
                        <a:latin typeface="Meiryo UI" panose="020B0604030504040204" pitchFamily="50" charset="-128"/>
                        <a:ea typeface="Meiryo UI" panose="020B0604030504040204" pitchFamily="50" charset="-128"/>
                      </a:endParaRPr>
                    </a:p>
                    <a:p>
                      <a:pPr algn="l"/>
                      <a:r>
                        <a:rPr kumimoji="1" lang="ja-JP" altLang="en-US" sz="1000" dirty="0">
                          <a:latin typeface="Meiryo UI" panose="020B0604030504040204" pitchFamily="50" charset="-128"/>
                          <a:ea typeface="Meiryo UI" panose="020B0604030504040204" pitchFamily="50" charset="-128"/>
                        </a:rPr>
                        <a:t>証する書面</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accent6">
                          <a:lumMod val="60000"/>
                          <a:lumOff val="40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r>
                        <a:rPr kumimoji="1" lang="ja-JP" altLang="en-US" sz="1000" dirty="0">
                          <a:latin typeface="Meiryo UI" panose="020B0604030504040204" pitchFamily="50" charset="-128"/>
                          <a:ea typeface="Meiryo UI" panose="020B0604030504040204" pitchFamily="50" charset="-128"/>
                        </a:rPr>
                        <a:t>・ 申請主体の性質②</a:t>
                      </a:r>
                      <a:r>
                        <a:rPr kumimoji="1" lang="en-US" altLang="ja-JP" sz="1000" dirty="0">
                          <a:latin typeface="Meiryo UI" panose="020B0604030504040204" pitchFamily="50" charset="-128"/>
                          <a:ea typeface="Meiryo UI" panose="020B0604030504040204" pitchFamily="50" charset="-128"/>
                        </a:rPr>
                        <a:t>(</a:t>
                      </a:r>
                      <a:r>
                        <a:rPr kumimoji="1" lang="ja-JP" altLang="en-US" sz="1000" dirty="0">
                          <a:latin typeface="Meiryo UI" panose="020B0604030504040204" pitchFamily="50" charset="-128"/>
                          <a:ea typeface="Meiryo UI" panose="020B0604030504040204" pitchFamily="50" charset="-128"/>
                        </a:rPr>
                        <a:t>旧認定事業者又はその承継人が申請</a:t>
                      </a:r>
                      <a:r>
                        <a:rPr kumimoji="1" lang="en-US" altLang="ja-JP" sz="1000" dirty="0">
                          <a:latin typeface="Meiryo UI" panose="020B0604030504040204" pitchFamily="50" charset="-128"/>
                          <a:ea typeface="Meiryo UI" panose="020B0604030504040204" pitchFamily="50" charset="-128"/>
                        </a:rPr>
                        <a:t>)</a:t>
                      </a:r>
                      <a:r>
                        <a:rPr kumimoji="1" lang="ja-JP" altLang="en-US" sz="1000" dirty="0">
                          <a:latin typeface="Meiryo UI" panose="020B0604030504040204" pitchFamily="50" charset="-128"/>
                          <a:ea typeface="Meiryo UI" panose="020B0604030504040204" pitchFamily="50" charset="-128"/>
                        </a:rPr>
                        <a:t>を選択した場合に添付が必要</a:t>
                      </a:r>
                      <a:endParaRPr kumimoji="1" lang="en-US" altLang="ja-JP" sz="1000" dirty="0">
                        <a:latin typeface="Meiryo UI" panose="020B0604030504040204" pitchFamily="50" charset="-128"/>
                        <a:ea typeface="Meiryo UI" panose="020B0604030504040204" pitchFamily="50" charset="-128"/>
                      </a:endParaRPr>
                    </a:p>
                    <a:p>
                      <a:r>
                        <a:rPr kumimoji="1" lang="ja-JP" altLang="en-US" sz="1000" dirty="0">
                          <a:latin typeface="Meiryo UI" panose="020B0604030504040204" pitchFamily="50" charset="-128"/>
                          <a:ea typeface="Meiryo UI" panose="020B0604030504040204" pitchFamily="50" charset="-128"/>
                        </a:rPr>
                        <a:t>・ 旧認定事業者の場合は認定通知書、承継人の場合は地位の承継が分かる書面を添付</a:t>
                      </a:r>
                      <a:endParaRPr kumimoji="1" lang="en-US" altLang="ja-JP" sz="1000" dirty="0">
                        <a:latin typeface="Meiryo UI" panose="020B0604030504040204" pitchFamily="50" charset="-128"/>
                        <a:ea typeface="Meiryo UI" panose="020B0604030504040204" pitchFamily="50" charset="-128"/>
                      </a:endParaRPr>
                    </a:p>
                  </a:txBody>
                  <a:tcPr anchor="ctr">
                    <a:lnL w="9525" cap="flat" cmpd="sng" algn="ctr">
                      <a:solidFill>
                        <a:schemeClr val="accent6">
                          <a:lumMod val="60000"/>
                          <a:lumOff val="40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accent6">
                          <a:lumMod val="60000"/>
                          <a:lumOff val="4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890448344"/>
                  </a:ext>
                </a:extLst>
              </a:tr>
              <a:tr h="777579">
                <a:tc vMerge="1">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1000" dirty="0">
                          <a:latin typeface="Meiryo UI" panose="020B0604030504040204" pitchFamily="50" charset="-128"/>
                          <a:ea typeface="Meiryo UI" panose="020B0604030504040204" pitchFamily="50" charset="-128"/>
                        </a:rPr>
                        <a:t>解体等を行うこと及び解体等に要する費用を証する書面</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accent6">
                          <a:lumMod val="60000"/>
                          <a:lumOff val="40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r>
                        <a:rPr kumimoji="1" lang="ja-JP" altLang="en-US" sz="1000" dirty="0">
                          <a:latin typeface="Meiryo UI" panose="020B0604030504040204" pitchFamily="50" charset="-128"/>
                          <a:ea typeface="Meiryo UI" panose="020B0604030504040204" pitchFamily="50" charset="-128"/>
                        </a:rPr>
                        <a:t>・ 取戻事由①</a:t>
                      </a:r>
                      <a:r>
                        <a:rPr kumimoji="1" lang="en-US" altLang="ja-JP" sz="1000" dirty="0">
                          <a:latin typeface="Meiryo UI" panose="020B0604030504040204" pitchFamily="50" charset="-128"/>
                          <a:ea typeface="Meiryo UI" panose="020B0604030504040204" pitchFamily="50" charset="-128"/>
                        </a:rPr>
                        <a:t>(</a:t>
                      </a:r>
                      <a:r>
                        <a:rPr kumimoji="1" lang="ja-JP" altLang="en-US" sz="1000" dirty="0">
                          <a:latin typeface="Meiryo UI" panose="020B0604030504040204" pitchFamily="50" charset="-128"/>
                          <a:ea typeface="Meiryo UI" panose="020B0604030504040204" pitchFamily="50" charset="-128"/>
                        </a:rPr>
                        <a:t>認定発電設備の解体等の実施に要する費用に充てる</a:t>
                      </a:r>
                      <a:r>
                        <a:rPr kumimoji="1" lang="en-US" altLang="ja-JP" sz="1000" dirty="0">
                          <a:latin typeface="Meiryo UI" panose="020B0604030504040204" pitchFamily="50" charset="-128"/>
                          <a:ea typeface="Meiryo UI" panose="020B0604030504040204" pitchFamily="50" charset="-128"/>
                        </a:rPr>
                        <a:t>)</a:t>
                      </a:r>
                      <a:r>
                        <a:rPr kumimoji="1" lang="ja-JP" altLang="en-US" sz="1000" dirty="0">
                          <a:latin typeface="Meiryo UI" panose="020B0604030504040204" pitchFamily="50" charset="-128"/>
                          <a:ea typeface="Meiryo UI" panose="020B0604030504040204" pitchFamily="50" charset="-128"/>
                        </a:rPr>
                        <a:t>を選択した場合に添付が必要</a:t>
                      </a:r>
                      <a:endParaRPr kumimoji="1" lang="en-US" altLang="ja-JP" sz="1000" dirty="0">
                        <a:latin typeface="Meiryo UI" panose="020B0604030504040204" pitchFamily="50" charset="-128"/>
                        <a:ea typeface="Meiryo UI" panose="020B0604030504040204" pitchFamily="50" charset="-128"/>
                      </a:endParaRPr>
                    </a:p>
                    <a:p>
                      <a:r>
                        <a:rPr kumimoji="1" lang="ja-JP" altLang="en-US" sz="1000" b="0" dirty="0">
                          <a:latin typeface="Meiryo UI" panose="020B0604030504040204" pitchFamily="50" charset="-128"/>
                          <a:ea typeface="Meiryo UI" panose="020B0604030504040204" pitchFamily="50" charset="-128"/>
                        </a:rPr>
                        <a:t>・ 工事未了</a:t>
                      </a:r>
                      <a:r>
                        <a:rPr kumimoji="1" lang="en-US" altLang="ja-JP" sz="1000" b="0" dirty="0">
                          <a:latin typeface="Meiryo UI" panose="020B0604030504040204" pitchFamily="50" charset="-128"/>
                          <a:ea typeface="Meiryo UI" panose="020B0604030504040204" pitchFamily="50" charset="-128"/>
                        </a:rPr>
                        <a:t>/</a:t>
                      </a:r>
                      <a:r>
                        <a:rPr kumimoji="1" lang="ja-JP" altLang="en-US" sz="1000" b="0" dirty="0">
                          <a:latin typeface="Meiryo UI" panose="020B0604030504040204" pitchFamily="50" charset="-128"/>
                          <a:ea typeface="Meiryo UI" panose="020B0604030504040204" pitchFamily="50" charset="-128"/>
                        </a:rPr>
                        <a:t>完了によって以下のとおり添付ファイルが異なる</a:t>
                      </a:r>
                      <a:endParaRPr kumimoji="1" lang="en-US" altLang="ja-JP" sz="1000" b="0" dirty="0">
                        <a:latin typeface="Meiryo UI" panose="020B0604030504040204" pitchFamily="50" charset="-128"/>
                        <a:ea typeface="Meiryo UI" panose="020B0604030504040204" pitchFamily="50" charset="-128"/>
                      </a:endParaRPr>
                    </a:p>
                    <a:p>
                      <a:r>
                        <a:rPr kumimoji="1" lang="ja-JP" altLang="en-US" sz="1000" b="0" dirty="0">
                          <a:latin typeface="Meiryo UI" panose="020B0604030504040204" pitchFamily="50" charset="-128"/>
                          <a:ea typeface="Meiryo UI" panose="020B0604030504040204" pitchFamily="50" charset="-128"/>
                        </a:rPr>
                        <a:t>　</a:t>
                      </a:r>
                      <a:r>
                        <a:rPr kumimoji="1" lang="en-US" altLang="ja-JP" sz="1000" b="0" dirty="0">
                          <a:latin typeface="Meiryo UI" panose="020B0604030504040204" pitchFamily="50" charset="-128"/>
                          <a:ea typeface="Meiryo UI" panose="020B0604030504040204" pitchFamily="50" charset="-128"/>
                        </a:rPr>
                        <a:t>【</a:t>
                      </a:r>
                      <a:r>
                        <a:rPr kumimoji="1" lang="ja-JP" altLang="en-US" sz="1000" b="0" dirty="0">
                          <a:latin typeface="Meiryo UI" panose="020B0604030504040204" pitchFamily="50" charset="-128"/>
                          <a:ea typeface="Meiryo UI" panose="020B0604030504040204" pitchFamily="50" charset="-128"/>
                        </a:rPr>
                        <a:t>工事未了の場合</a:t>
                      </a:r>
                      <a:r>
                        <a:rPr kumimoji="1" lang="en-US" altLang="ja-JP" sz="1000" b="0" dirty="0">
                          <a:latin typeface="Meiryo UI" panose="020B0604030504040204" pitchFamily="50" charset="-128"/>
                          <a:ea typeface="Meiryo UI" panose="020B0604030504040204" pitchFamily="50" charset="-128"/>
                        </a:rPr>
                        <a:t>】</a:t>
                      </a:r>
                    </a:p>
                    <a:p>
                      <a:r>
                        <a:rPr kumimoji="1" lang="ja-JP" altLang="en-US" sz="1000" b="0" dirty="0">
                          <a:latin typeface="Meiryo UI" panose="020B0604030504040204" pitchFamily="50" charset="-128"/>
                          <a:ea typeface="Meiryo UI" panose="020B0604030504040204" pitchFamily="50" charset="-128"/>
                        </a:rPr>
                        <a:t>　　➢解体・撤去業者との間で締結された廃棄等を依頼する内容の契約書写し</a:t>
                      </a:r>
                      <a:r>
                        <a:rPr kumimoji="1" lang="en-US" altLang="ja-JP" sz="1000" b="0" dirty="0">
                          <a:latin typeface="Meiryo UI" panose="020B0604030504040204" pitchFamily="50" charset="-128"/>
                          <a:ea typeface="Meiryo UI" panose="020B0604030504040204" pitchFamily="50" charset="-128"/>
                        </a:rPr>
                        <a:t>(</a:t>
                      </a:r>
                      <a:r>
                        <a:rPr kumimoji="1" lang="ja-JP" altLang="en-US" sz="1000" b="0" dirty="0">
                          <a:latin typeface="Meiryo UI" panose="020B0604030504040204" pitchFamily="50" charset="-128"/>
                          <a:ea typeface="Meiryo UI" panose="020B0604030504040204" pitchFamily="50" charset="-128"/>
                        </a:rPr>
                        <a:t>太陽光電池モジュールの量を記載要</a:t>
                      </a:r>
                      <a:r>
                        <a:rPr kumimoji="1" lang="en-US" altLang="ja-JP" sz="1000" b="0" dirty="0">
                          <a:latin typeface="Meiryo UI" panose="020B0604030504040204" pitchFamily="50" charset="-128"/>
                          <a:ea typeface="Meiryo UI" panose="020B0604030504040204" pitchFamily="50" charset="-128"/>
                        </a:rPr>
                        <a:t>)</a:t>
                      </a:r>
                      <a:endParaRPr kumimoji="1" lang="ja-JP" altLang="en-US" sz="1000" b="0" dirty="0">
                        <a:latin typeface="Meiryo UI" panose="020B0604030504040204" pitchFamily="50" charset="-128"/>
                        <a:ea typeface="Meiryo UI" panose="020B0604030504040204" pitchFamily="50" charset="-128"/>
                      </a:endParaRPr>
                    </a:p>
                    <a:p>
                      <a:r>
                        <a:rPr kumimoji="1" lang="ja-JP" altLang="en-US" sz="1000" b="0" dirty="0">
                          <a:latin typeface="Meiryo UI" panose="020B0604030504040204" pitchFamily="50" charset="-128"/>
                          <a:ea typeface="Meiryo UI" panose="020B0604030504040204" pitchFamily="50" charset="-128"/>
                        </a:rPr>
                        <a:t>　</a:t>
                      </a:r>
                      <a:r>
                        <a:rPr kumimoji="1" lang="en-US" altLang="ja-JP" sz="1000" b="0" dirty="0">
                          <a:latin typeface="Meiryo UI" panose="020B0604030504040204" pitchFamily="50" charset="-128"/>
                          <a:ea typeface="Meiryo UI" panose="020B0604030504040204" pitchFamily="50" charset="-128"/>
                        </a:rPr>
                        <a:t>【</a:t>
                      </a:r>
                      <a:r>
                        <a:rPr kumimoji="1" lang="ja-JP" altLang="en-US" sz="1000" b="0" dirty="0">
                          <a:latin typeface="Meiryo UI" panose="020B0604030504040204" pitchFamily="50" charset="-128"/>
                          <a:ea typeface="Meiryo UI" panose="020B0604030504040204" pitchFamily="50" charset="-128"/>
                        </a:rPr>
                        <a:t>工事完了の場合</a:t>
                      </a:r>
                      <a:r>
                        <a:rPr kumimoji="1" lang="en-US" altLang="ja-JP" sz="1000" b="0" dirty="0">
                          <a:latin typeface="Meiryo UI" panose="020B0604030504040204" pitchFamily="50" charset="-128"/>
                          <a:ea typeface="Meiryo UI" panose="020B0604030504040204" pitchFamily="50" charset="-128"/>
                        </a:rPr>
                        <a:t>】</a:t>
                      </a:r>
                    </a:p>
                    <a:p>
                      <a:r>
                        <a:rPr kumimoji="1" lang="ja-JP" altLang="en-US" sz="1000" b="0" dirty="0">
                          <a:latin typeface="Meiryo UI" panose="020B0604030504040204" pitchFamily="50" charset="-128"/>
                          <a:ea typeface="Meiryo UI" panose="020B0604030504040204" pitchFamily="50" charset="-128"/>
                        </a:rPr>
                        <a:t>　　➢解体・撤去業者との間で締結された廃棄等を依頼する内容の契約書写し</a:t>
                      </a:r>
                      <a:r>
                        <a:rPr kumimoji="1" lang="en-US" altLang="ja-JP" sz="1000" b="0" dirty="0">
                          <a:latin typeface="Meiryo UI" panose="020B0604030504040204" pitchFamily="50" charset="-128"/>
                          <a:ea typeface="Meiryo UI" panose="020B0604030504040204" pitchFamily="50" charset="-128"/>
                        </a:rPr>
                        <a:t>(</a:t>
                      </a:r>
                      <a:r>
                        <a:rPr kumimoji="1" lang="ja-JP" altLang="en-US" sz="1000" b="0" dirty="0">
                          <a:latin typeface="Meiryo UI" panose="020B0604030504040204" pitchFamily="50" charset="-128"/>
                          <a:ea typeface="Meiryo UI" panose="020B0604030504040204" pitchFamily="50" charset="-128"/>
                        </a:rPr>
                        <a:t>太陽光電池モジュールの量を記載要</a:t>
                      </a:r>
                      <a:r>
                        <a:rPr kumimoji="1" lang="en-US" altLang="ja-JP" sz="1000" b="0" dirty="0">
                          <a:latin typeface="Meiryo UI" panose="020B0604030504040204" pitchFamily="50" charset="-128"/>
                          <a:ea typeface="Meiryo UI" panose="020B0604030504040204" pitchFamily="50" charset="-128"/>
                        </a:rPr>
                        <a:t>)</a:t>
                      </a:r>
                      <a:r>
                        <a:rPr kumimoji="1" lang="ja-JP" altLang="en-US" sz="1000" dirty="0" err="1">
                          <a:latin typeface="Meiryo UI" panose="020B0604030504040204" pitchFamily="50" charset="-128"/>
                          <a:ea typeface="Meiryo UI" panose="020B0604030504040204" pitchFamily="50" charset="-128"/>
                        </a:rPr>
                        <a:t>、</a:t>
                      </a:r>
                      <a:endParaRPr kumimoji="1" lang="en-US" altLang="ja-JP" sz="1000" dirty="0">
                        <a:latin typeface="Meiryo UI" panose="020B0604030504040204" pitchFamily="50" charset="-128"/>
                        <a:ea typeface="Meiryo UI" panose="020B0604030504040204" pitchFamily="50" charset="-128"/>
                      </a:endParaRPr>
                    </a:p>
                    <a:p>
                      <a:r>
                        <a:rPr kumimoji="1" lang="ja-JP" altLang="en-US" sz="1000" dirty="0">
                          <a:latin typeface="Meiryo UI" panose="020B0604030504040204" pitchFamily="50" charset="-128"/>
                          <a:ea typeface="Meiryo UI" panose="020B0604030504040204" pitchFamily="50" charset="-128"/>
                        </a:rPr>
                        <a:t>　　　 産業廃棄物管理表</a:t>
                      </a:r>
                      <a:r>
                        <a:rPr kumimoji="1" lang="en-US" altLang="ja-JP" sz="1000" dirty="0">
                          <a:latin typeface="Meiryo UI" panose="020B0604030504040204" pitchFamily="50" charset="-128"/>
                          <a:ea typeface="Meiryo UI" panose="020B0604030504040204" pitchFamily="50" charset="-128"/>
                        </a:rPr>
                        <a:t>(</a:t>
                      </a:r>
                      <a:r>
                        <a:rPr kumimoji="1" lang="ja-JP" altLang="en-US" sz="1000" dirty="0">
                          <a:latin typeface="Meiryo UI" panose="020B0604030504040204" pitchFamily="50" charset="-128"/>
                          <a:ea typeface="Meiryo UI" panose="020B0604030504040204" pitchFamily="50" charset="-128"/>
                        </a:rPr>
                        <a:t>マニフェスト</a:t>
                      </a:r>
                      <a:r>
                        <a:rPr kumimoji="1" lang="en-US" altLang="ja-JP" sz="1000" dirty="0">
                          <a:latin typeface="Meiryo UI" panose="020B0604030504040204" pitchFamily="50" charset="-128"/>
                          <a:ea typeface="Meiryo UI" panose="020B0604030504040204" pitchFamily="50" charset="-128"/>
                        </a:rPr>
                        <a:t>)</a:t>
                      </a:r>
                      <a:r>
                        <a:rPr kumimoji="1" lang="ja-JP" altLang="en-US" sz="1000" dirty="0">
                          <a:latin typeface="Meiryo UI" panose="020B0604030504040204" pitchFamily="50" charset="-128"/>
                          <a:ea typeface="Meiryo UI" panose="020B0604030504040204" pitchFamily="50" charset="-128"/>
                        </a:rPr>
                        <a:t>の写し、写真</a:t>
                      </a:r>
                      <a:r>
                        <a:rPr kumimoji="1" lang="en-US" altLang="ja-JP" sz="1000" dirty="0">
                          <a:latin typeface="Meiryo UI" panose="020B0604030504040204" pitchFamily="50" charset="-128"/>
                          <a:ea typeface="Meiryo UI" panose="020B0604030504040204" pitchFamily="50" charset="-128"/>
                        </a:rPr>
                        <a:t>(</a:t>
                      </a:r>
                      <a:r>
                        <a:rPr kumimoji="1" lang="ja-JP" altLang="en-US" sz="1000" dirty="0">
                          <a:latin typeface="Meiryo UI" panose="020B0604030504040204" pitchFamily="50" charset="-128"/>
                          <a:ea typeface="Meiryo UI" panose="020B0604030504040204" pitchFamily="50" charset="-128"/>
                        </a:rPr>
                        <a:t>取外し前</a:t>
                      </a:r>
                      <a:r>
                        <a:rPr kumimoji="1" lang="en-US" altLang="ja-JP" sz="1000" dirty="0">
                          <a:latin typeface="Meiryo UI" panose="020B0604030504040204" pitchFamily="50" charset="-128"/>
                          <a:ea typeface="Meiryo UI" panose="020B0604030504040204" pitchFamily="50" charset="-128"/>
                        </a:rPr>
                        <a:t>/</a:t>
                      </a:r>
                      <a:r>
                        <a:rPr kumimoji="1" lang="ja-JP" altLang="en-US" sz="1000" dirty="0">
                          <a:latin typeface="Meiryo UI" panose="020B0604030504040204" pitchFamily="50" charset="-128"/>
                          <a:ea typeface="Meiryo UI" panose="020B0604030504040204" pitchFamily="50" charset="-128"/>
                        </a:rPr>
                        <a:t>取外し中</a:t>
                      </a:r>
                      <a:r>
                        <a:rPr kumimoji="1" lang="en-US" altLang="ja-JP" sz="1000" dirty="0">
                          <a:latin typeface="Meiryo UI" panose="020B0604030504040204" pitchFamily="50" charset="-128"/>
                          <a:ea typeface="Meiryo UI" panose="020B0604030504040204" pitchFamily="50" charset="-128"/>
                        </a:rPr>
                        <a:t>/</a:t>
                      </a:r>
                      <a:r>
                        <a:rPr kumimoji="1" lang="ja-JP" altLang="en-US" sz="1000" dirty="0">
                          <a:latin typeface="Meiryo UI" panose="020B0604030504040204" pitchFamily="50" charset="-128"/>
                          <a:ea typeface="Meiryo UI" panose="020B0604030504040204" pitchFamily="50" charset="-128"/>
                        </a:rPr>
                        <a:t>取外し後</a:t>
                      </a:r>
                      <a:r>
                        <a:rPr kumimoji="1" lang="en-US" altLang="ja-JP" sz="1000" dirty="0">
                          <a:latin typeface="Meiryo UI" panose="020B0604030504040204" pitchFamily="50" charset="-128"/>
                          <a:ea typeface="Meiryo UI" panose="020B0604030504040204" pitchFamily="50" charset="-128"/>
                        </a:rPr>
                        <a:t>)</a:t>
                      </a:r>
                      <a:r>
                        <a:rPr kumimoji="1" lang="ja-JP" altLang="en-US" sz="1000" dirty="0" err="1">
                          <a:latin typeface="Meiryo UI" panose="020B0604030504040204" pitchFamily="50" charset="-128"/>
                          <a:ea typeface="Meiryo UI" panose="020B0604030504040204" pitchFamily="50" charset="-128"/>
                        </a:rPr>
                        <a:t>、</a:t>
                      </a:r>
                      <a:r>
                        <a:rPr kumimoji="1" lang="ja-JP" altLang="en-US" sz="1000" dirty="0">
                          <a:latin typeface="Meiryo UI" panose="020B0604030504040204" pitchFamily="50" charset="-128"/>
                          <a:ea typeface="Meiryo UI" panose="020B0604030504040204" pitchFamily="50" charset="-128"/>
                        </a:rPr>
                        <a:t>領収書</a:t>
                      </a:r>
                      <a:endParaRPr kumimoji="1" lang="en-US" altLang="ja-JP" sz="1000" dirty="0">
                        <a:latin typeface="Meiryo UI" panose="020B0604030504040204" pitchFamily="50" charset="-128"/>
                        <a:ea typeface="Meiryo UI" panose="020B0604030504040204" pitchFamily="50" charset="-128"/>
                      </a:endParaRPr>
                    </a:p>
                  </a:txBody>
                  <a:tcPr anchor="ctr">
                    <a:lnL w="9525" cap="flat" cmpd="sng" algn="ctr">
                      <a:solidFill>
                        <a:schemeClr val="accent6">
                          <a:lumMod val="60000"/>
                          <a:lumOff val="40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accent6">
                          <a:lumMod val="60000"/>
                          <a:lumOff val="40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182245010"/>
                  </a:ext>
                </a:extLst>
              </a:tr>
              <a:tr h="266014">
                <a:tc vMerge="1">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1000" dirty="0">
                          <a:latin typeface="Meiryo UI" panose="020B0604030504040204" pitchFamily="50" charset="-128"/>
                          <a:ea typeface="Meiryo UI" panose="020B0604030504040204" pitchFamily="50" charset="-128"/>
                        </a:rPr>
                        <a:t>解体等の完了の確認を受けたことを証する書面</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r>
                        <a:rPr kumimoji="1" lang="ja-JP" altLang="en-US" sz="1000" dirty="0">
                          <a:latin typeface="Meiryo UI" panose="020B0604030504040204" pitchFamily="50" charset="-128"/>
                          <a:ea typeface="Meiryo UI" panose="020B0604030504040204" pitchFamily="50" charset="-128"/>
                        </a:rPr>
                        <a:t>取戻事由②を選択した場合に添付が必要</a:t>
                      </a:r>
                      <a:endParaRPr kumimoji="1" lang="en-US" altLang="ja-JP"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892342408"/>
                  </a:ext>
                </a:extLst>
              </a:tr>
              <a:tr h="266014">
                <a:tc vMerge="1">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1000" dirty="0">
                          <a:latin typeface="Meiryo UI" panose="020B0604030504040204" pitchFamily="50" charset="-128"/>
                          <a:ea typeface="Meiryo UI" panose="020B0604030504040204" pitchFamily="50" charset="-128"/>
                        </a:rPr>
                        <a:t>内部積立てを行っていることを証する書面</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r>
                        <a:rPr kumimoji="1" lang="ja-JP" altLang="en-US" sz="1000" dirty="0">
                          <a:latin typeface="Meiryo UI" panose="020B0604030504040204" pitchFamily="50" charset="-128"/>
                          <a:ea typeface="Meiryo UI" panose="020B0604030504040204" pitchFamily="50" charset="-128"/>
                        </a:rPr>
                        <a:t>取戻事由③を選択した場合に添付が必要</a:t>
                      </a:r>
                      <a:endParaRPr kumimoji="1" lang="en-US" altLang="ja-JP"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576842369"/>
                  </a:ext>
                </a:extLst>
              </a:tr>
              <a:tr h="168576">
                <a:tc vMerge="1">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1000" dirty="0">
                          <a:latin typeface="Meiryo UI" panose="020B0604030504040204" pitchFamily="50" charset="-128"/>
                          <a:ea typeface="Meiryo UI" panose="020B0604030504040204" pitchFamily="50" charset="-128"/>
                        </a:rPr>
                        <a:t>その他</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r>
                        <a:rPr kumimoji="1" lang="ja-JP" altLang="en-US" sz="1000" dirty="0">
                          <a:latin typeface="Meiryo UI" panose="020B0604030504040204" pitchFamily="50" charset="-128"/>
                          <a:ea typeface="Meiryo UI" panose="020B0604030504040204" pitchFamily="50" charset="-128"/>
                        </a:rPr>
                        <a:t>必要に応じて添付書類を追加する</a:t>
                      </a:r>
                      <a:endParaRPr kumimoji="1" lang="en-US" altLang="ja-JP" sz="10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738442207"/>
                  </a:ext>
                </a:extLst>
              </a:tr>
            </a:tbl>
          </a:graphicData>
        </a:graphic>
      </p:graphicFrame>
      <p:sp>
        <p:nvSpPr>
          <p:cNvPr id="9" name="正方形/長方形 8">
            <a:extLst>
              <a:ext uri="{FF2B5EF4-FFF2-40B4-BE49-F238E27FC236}">
                <a16:creationId xmlns:a16="http://schemas.microsoft.com/office/drawing/2014/main" id="{0B13FC06-5E83-4B1E-A5B5-EA411AA1F88D}"/>
              </a:ext>
            </a:extLst>
          </p:cNvPr>
          <p:cNvSpPr/>
          <p:nvPr/>
        </p:nvSpPr>
        <p:spPr>
          <a:xfrm>
            <a:off x="303399" y="6406342"/>
            <a:ext cx="7396543" cy="267837"/>
          </a:xfrm>
          <a:prstGeom prst="rect">
            <a:avLst/>
          </a:prstGeom>
          <a:noFill/>
          <a:ln w="19050" cap="flat" cmpd="sng" algn="ctr">
            <a:noFill/>
            <a:prstDash val="solid"/>
            <a:miter lim="800000"/>
          </a:ln>
          <a:effectLst/>
        </p:spPr>
        <p:txBody>
          <a:bodyPr wrap="none" lIns="0" tIns="36000" rIns="0" bIns="36000" rtlCol="0" anchor="t"/>
          <a:lstStyle/>
          <a:p>
            <a:r>
              <a:rPr lang="en-US" altLang="ja-JP" sz="900" dirty="0">
                <a:latin typeface="Meiryo UI" panose="020B0604030504040204" pitchFamily="50" charset="-128"/>
                <a:ea typeface="Meiryo UI" panose="020B0604030504040204" pitchFamily="50" charset="-128"/>
              </a:rPr>
              <a:t>※1 </a:t>
            </a:r>
            <a:r>
              <a:rPr lang="ja-JP" altLang="en-US" sz="900" dirty="0">
                <a:latin typeface="Meiryo UI" panose="020B0604030504040204" pitchFamily="50" charset="-128"/>
                <a:ea typeface="Meiryo UI" panose="020B0604030504040204" pitchFamily="50" charset="-128"/>
              </a:rPr>
              <a:t>取戻し申請時に工事未了の場合は、工期</a:t>
            </a:r>
            <a:r>
              <a:rPr lang="en-US" altLang="ja-JP" sz="900" dirty="0">
                <a:latin typeface="Meiryo UI" panose="020B0604030504040204" pitchFamily="50" charset="-128"/>
                <a:ea typeface="Meiryo UI" panose="020B0604030504040204" pitchFamily="50" charset="-128"/>
              </a:rPr>
              <a:t>(</a:t>
            </a:r>
            <a:r>
              <a:rPr lang="ja-JP" altLang="en-US" sz="900" dirty="0">
                <a:latin typeface="Meiryo UI" panose="020B0604030504040204" pitchFamily="50" charset="-128"/>
                <a:ea typeface="Meiryo UI" panose="020B0604030504040204" pitchFamily="50" charset="-128"/>
              </a:rPr>
              <a:t>予定</a:t>
            </a:r>
            <a:r>
              <a:rPr lang="en-US" altLang="ja-JP" sz="900" dirty="0">
                <a:latin typeface="Meiryo UI" panose="020B0604030504040204" pitchFamily="50" charset="-128"/>
                <a:ea typeface="Meiryo UI" panose="020B0604030504040204" pitchFamily="50" charset="-128"/>
              </a:rPr>
              <a:t>)</a:t>
            </a:r>
            <a:r>
              <a:rPr lang="ja-JP" altLang="en-US" sz="900" dirty="0">
                <a:latin typeface="Meiryo UI" panose="020B0604030504040204" pitchFamily="50" charset="-128"/>
                <a:ea typeface="Meiryo UI" panose="020B0604030504040204" pitchFamily="50" charset="-128"/>
              </a:rPr>
              <a:t>を入力し、工事完了後に工期</a:t>
            </a:r>
            <a:r>
              <a:rPr lang="en-US" altLang="ja-JP" sz="900" dirty="0">
                <a:latin typeface="Meiryo UI" panose="020B0604030504040204" pitchFamily="50" charset="-128"/>
                <a:ea typeface="Meiryo UI" panose="020B0604030504040204" pitchFamily="50" charset="-128"/>
              </a:rPr>
              <a:t>(</a:t>
            </a:r>
            <a:r>
              <a:rPr lang="ja-JP" altLang="en-US" sz="900" dirty="0">
                <a:latin typeface="Meiryo UI" panose="020B0604030504040204" pitchFamily="50" charset="-128"/>
                <a:ea typeface="Meiryo UI" panose="020B0604030504040204" pitchFamily="50" charset="-128"/>
              </a:rPr>
              <a:t>実績</a:t>
            </a:r>
            <a:r>
              <a:rPr lang="en-US" altLang="ja-JP" sz="900" dirty="0">
                <a:latin typeface="Meiryo UI" panose="020B0604030504040204" pitchFamily="50" charset="-128"/>
                <a:ea typeface="Meiryo UI" panose="020B0604030504040204" pitchFamily="50" charset="-128"/>
              </a:rPr>
              <a:t>)</a:t>
            </a:r>
            <a:r>
              <a:rPr lang="ja-JP" altLang="en-US" sz="900" dirty="0">
                <a:latin typeface="Meiryo UI" panose="020B0604030504040204" pitchFamily="50" charset="-128"/>
                <a:ea typeface="Meiryo UI" panose="020B0604030504040204" pitchFamily="50" charset="-128"/>
              </a:rPr>
              <a:t>を入力する。取戻し申請時に工事完了の場合は、工期</a:t>
            </a:r>
            <a:r>
              <a:rPr lang="en-US" altLang="ja-JP" sz="900" dirty="0">
                <a:latin typeface="Meiryo UI" panose="020B0604030504040204" pitchFamily="50" charset="-128"/>
                <a:ea typeface="Meiryo UI" panose="020B0604030504040204" pitchFamily="50" charset="-128"/>
              </a:rPr>
              <a:t>(</a:t>
            </a:r>
            <a:r>
              <a:rPr lang="ja-JP" altLang="en-US" sz="900" dirty="0">
                <a:latin typeface="Meiryo UI" panose="020B0604030504040204" pitchFamily="50" charset="-128"/>
                <a:ea typeface="Meiryo UI" panose="020B0604030504040204" pitchFamily="50" charset="-128"/>
              </a:rPr>
              <a:t>実績</a:t>
            </a:r>
            <a:r>
              <a:rPr lang="en-US" altLang="ja-JP" sz="900" dirty="0">
                <a:latin typeface="Meiryo UI" panose="020B0604030504040204" pitchFamily="50" charset="-128"/>
                <a:ea typeface="Meiryo UI" panose="020B0604030504040204" pitchFamily="50" charset="-128"/>
              </a:rPr>
              <a:t>)</a:t>
            </a:r>
            <a:r>
              <a:rPr lang="ja-JP" altLang="en-US" sz="900" dirty="0">
                <a:latin typeface="Meiryo UI" panose="020B0604030504040204" pitchFamily="50" charset="-128"/>
                <a:ea typeface="Meiryo UI" panose="020B0604030504040204" pitchFamily="50" charset="-128"/>
              </a:rPr>
              <a:t>・工期</a:t>
            </a:r>
            <a:r>
              <a:rPr lang="en-US" altLang="ja-JP" sz="900" dirty="0">
                <a:latin typeface="Meiryo UI" panose="020B0604030504040204" pitchFamily="50" charset="-128"/>
                <a:ea typeface="Meiryo UI" panose="020B0604030504040204" pitchFamily="50" charset="-128"/>
              </a:rPr>
              <a:t>(</a:t>
            </a:r>
            <a:r>
              <a:rPr lang="ja-JP" altLang="en-US" sz="900" dirty="0">
                <a:latin typeface="Meiryo UI" panose="020B0604030504040204" pitchFamily="50" charset="-128"/>
                <a:ea typeface="Meiryo UI" panose="020B0604030504040204" pitchFamily="50" charset="-128"/>
              </a:rPr>
              <a:t>予定</a:t>
            </a:r>
            <a:r>
              <a:rPr lang="en-US" altLang="ja-JP" sz="900" dirty="0">
                <a:latin typeface="Meiryo UI" panose="020B0604030504040204" pitchFamily="50" charset="-128"/>
                <a:ea typeface="Meiryo UI" panose="020B0604030504040204" pitchFamily="50" charset="-128"/>
              </a:rPr>
              <a:t>)</a:t>
            </a:r>
            <a:r>
              <a:rPr lang="ja-JP" altLang="en-US" sz="900" dirty="0">
                <a:latin typeface="Meiryo UI" panose="020B0604030504040204" pitchFamily="50" charset="-128"/>
                <a:ea typeface="Meiryo UI" panose="020B0604030504040204" pitchFamily="50" charset="-128"/>
              </a:rPr>
              <a:t>に同値を入力する。</a:t>
            </a:r>
            <a:endParaRPr lang="en-US" altLang="ja-JP" sz="900"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528154824"/>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 2">
            <a:extLst>
              <a:ext uri="{FF2B5EF4-FFF2-40B4-BE49-F238E27FC236}">
                <a16:creationId xmlns:a16="http://schemas.microsoft.com/office/drawing/2014/main" id="{B53D9EBB-4F9C-4A01-8904-99A5F1DEF63B}"/>
              </a:ext>
            </a:extLst>
          </p:cNvPr>
          <p:cNvGraphicFramePr>
            <a:graphicFrameLocks noGrp="1"/>
          </p:cNvGraphicFramePr>
          <p:nvPr>
            <p:extLst>
              <p:ext uri="{D42A27DB-BD31-4B8C-83A1-F6EECF244321}">
                <p14:modId xmlns:p14="http://schemas.microsoft.com/office/powerpoint/2010/main" val="1346693982"/>
              </p:ext>
            </p:extLst>
          </p:nvPr>
        </p:nvGraphicFramePr>
        <p:xfrm>
          <a:off x="141614" y="840320"/>
          <a:ext cx="9601200" cy="5998825"/>
        </p:xfrm>
        <a:graphic>
          <a:graphicData uri="http://schemas.openxmlformats.org/drawingml/2006/table">
            <a:tbl>
              <a:tblPr firstRow="1" bandRow="1">
                <a:tableStyleId>{2D5ABB26-0587-4C30-8999-92F81FD0307C}</a:tableStyleId>
              </a:tblPr>
              <a:tblGrid>
                <a:gridCol w="1149668">
                  <a:extLst>
                    <a:ext uri="{9D8B030D-6E8A-4147-A177-3AD203B41FA5}">
                      <a16:colId xmlns:a16="http://schemas.microsoft.com/office/drawing/2014/main" val="358073148"/>
                    </a:ext>
                  </a:extLst>
                </a:gridCol>
                <a:gridCol w="8451532">
                  <a:extLst>
                    <a:ext uri="{9D8B030D-6E8A-4147-A177-3AD203B41FA5}">
                      <a16:colId xmlns:a16="http://schemas.microsoft.com/office/drawing/2014/main" val="1235158156"/>
                    </a:ext>
                  </a:extLst>
                </a:gridCol>
              </a:tblGrid>
              <a:tr h="286428">
                <a:tc>
                  <a:txBody>
                    <a:bodyPr/>
                    <a:lstStyle/>
                    <a:p>
                      <a:pPr algn="l"/>
                      <a:r>
                        <a:rPr kumimoji="1" lang="ja-JP" altLang="en-US" sz="1200" b="0" dirty="0">
                          <a:latin typeface="Meiryo UI" panose="020B0604030504040204" pitchFamily="50" charset="-128"/>
                          <a:ea typeface="Meiryo UI" panose="020B0604030504040204" pitchFamily="50" charset="-128"/>
                        </a:rPr>
                        <a:t>業務プロセス</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積立金取戻し申請・審査</a:t>
                      </a:r>
                      <a:r>
                        <a:rPr kumimoji="1" lang="en-US" altLang="ja-JP" sz="1200" b="0" dirty="0">
                          <a:latin typeface="Meiryo UI" panose="020B0604030504040204" pitchFamily="50" charset="-128"/>
                          <a:ea typeface="Meiryo UI" panose="020B0604030504040204" pitchFamily="50" charset="-128"/>
                        </a:rPr>
                        <a:t>】 </a:t>
                      </a:r>
                      <a:r>
                        <a:rPr kumimoji="1" lang="ja-JP" altLang="en-US" sz="1200" b="0" dirty="0">
                          <a:latin typeface="Meiryo UI" panose="020B0604030504040204" pitchFamily="50" charset="-128"/>
                          <a:ea typeface="Meiryo UI" panose="020B0604030504040204" pitchFamily="50" charset="-128"/>
                        </a:rPr>
                        <a:t>「</a:t>
                      </a:r>
                      <a:r>
                        <a:rPr kumimoji="1" lang="en-US" altLang="ja-JP" sz="1200" b="0" dirty="0">
                          <a:latin typeface="Meiryo UI" panose="020B0604030504040204" pitchFamily="50" charset="-128"/>
                          <a:ea typeface="Meiryo UI" panose="020B0604030504040204" pitchFamily="50" charset="-128"/>
                        </a:rPr>
                        <a:t>01:</a:t>
                      </a:r>
                      <a:r>
                        <a:rPr kumimoji="1" lang="ja-JP" altLang="en-US" sz="1200" b="0" dirty="0">
                          <a:latin typeface="Meiryo UI" panose="020B0604030504040204" pitchFamily="50" charset="-128"/>
                          <a:ea typeface="Meiryo UI" panose="020B0604030504040204" pitchFamily="50" charset="-128"/>
                        </a:rPr>
                        <a:t>積立金取戻し申請資料整理」「</a:t>
                      </a:r>
                      <a:r>
                        <a:rPr kumimoji="1" lang="en-US" altLang="ja-JP" sz="1200" b="0" dirty="0">
                          <a:latin typeface="Meiryo UI" panose="020B0604030504040204" pitchFamily="50" charset="-128"/>
                          <a:ea typeface="Meiryo UI" panose="020B0604030504040204" pitchFamily="50" charset="-128"/>
                        </a:rPr>
                        <a:t>02:</a:t>
                      </a:r>
                      <a:r>
                        <a:rPr kumimoji="1" lang="ja-JP" altLang="en-US" sz="1200" b="0" dirty="0">
                          <a:latin typeface="Meiryo UI" panose="020B0604030504040204" pitchFamily="50" charset="-128"/>
                          <a:ea typeface="Meiryo UI" panose="020B0604030504040204" pitchFamily="50" charset="-128"/>
                        </a:rPr>
                        <a:t>積立金取戻し申請」「</a:t>
                      </a:r>
                      <a:r>
                        <a:rPr kumimoji="1" lang="en-US" altLang="ja-JP" sz="1200" b="0" dirty="0">
                          <a:latin typeface="Meiryo UI" panose="020B0604030504040204" pitchFamily="50" charset="-128"/>
                          <a:ea typeface="Meiryo UI" panose="020B0604030504040204" pitchFamily="50" charset="-128"/>
                        </a:rPr>
                        <a:t>05:</a:t>
                      </a:r>
                      <a:r>
                        <a:rPr kumimoji="1" lang="ja-JP" altLang="en-US" sz="1200" b="0" dirty="0">
                          <a:latin typeface="Meiryo UI" panose="020B0604030504040204" pitchFamily="50" charset="-128"/>
                          <a:ea typeface="Meiryo UI" panose="020B0604030504040204" pitchFamily="50" charset="-128"/>
                        </a:rPr>
                        <a:t>積立金取戻し審査」</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294316">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業務詳細仕様</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2081878"/>
                  </a:ext>
                </a:extLst>
              </a:tr>
              <a:tr h="5418081">
                <a:tc gridSpan="2">
                  <a:txBody>
                    <a:bodyPr/>
                    <a:lstStyle/>
                    <a:p>
                      <a:pPr lvl="0">
                        <a:defRPr/>
                      </a:pPr>
                      <a:r>
                        <a:rPr lang="ja-JP" altLang="en-US" sz="1100" b="1" u="sng" dirty="0">
                          <a:latin typeface="Meiryo UI" panose="020B0604030504040204" pitchFamily="50" charset="-128"/>
                          <a:ea typeface="Meiryo UI" panose="020B0604030504040204" pitchFamily="50" charset="-128"/>
                        </a:rPr>
                        <a:t>積立金取戻しのルール</a:t>
                      </a:r>
                      <a:r>
                        <a:rPr lang="en-US" altLang="ja-JP" sz="1100" b="1" u="sng" dirty="0">
                          <a:latin typeface="Meiryo UI" panose="020B0604030504040204" pitchFamily="50" charset="-128"/>
                          <a:ea typeface="Meiryo UI" panose="020B0604030504040204" pitchFamily="50" charset="-128"/>
                        </a:rPr>
                        <a:t>(4/4)</a:t>
                      </a:r>
                      <a:endParaRPr kumimoji="0" lang="en-US" altLang="ja-JP" sz="1100" b="1" u="sng" kern="0" dirty="0">
                        <a:solidFill>
                          <a:srgbClr val="000000">
                            <a:lumMod val="100000"/>
                          </a:srgbClr>
                        </a:solidFill>
                        <a:latin typeface="Meiryo UI"/>
                        <a:ea typeface="Meiryo UI"/>
                      </a:endParaRPr>
                    </a:p>
                    <a:p>
                      <a:pPr lvl="0">
                        <a:defRPr/>
                      </a:pPr>
                      <a:endParaRPr kumimoji="0" lang="en-US" altLang="ja-JP" sz="400" b="0" u="none" kern="0" dirty="0">
                        <a:solidFill>
                          <a:srgbClr val="000000">
                            <a:lumMod val="100000"/>
                          </a:srgbClr>
                        </a:solidFill>
                        <a:latin typeface="Meiryo UI"/>
                        <a:ea typeface="Meiryo UI"/>
                      </a:endParaRPr>
                    </a:p>
                    <a:p>
                      <a:pPr marL="0" lvl="0" indent="0">
                        <a:buFont typeface="Arial" panose="020B0604020202020204" pitchFamily="34" charset="0"/>
                        <a:buNone/>
                        <a:defRPr/>
                      </a:pPr>
                      <a:r>
                        <a:rPr kumimoji="0" lang="en-US" altLang="ja-JP" sz="1100" kern="0" dirty="0">
                          <a:solidFill>
                            <a:schemeClr val="tx1"/>
                          </a:solidFill>
                          <a:latin typeface="Meiryo UI"/>
                          <a:ea typeface="Meiryo UI"/>
                        </a:rPr>
                        <a:t>【</a:t>
                      </a:r>
                      <a:r>
                        <a:rPr kumimoji="0" lang="ja-JP" altLang="en-US" sz="1100" kern="0" dirty="0">
                          <a:solidFill>
                            <a:schemeClr val="tx1"/>
                          </a:solidFill>
                          <a:latin typeface="Meiryo UI"/>
                          <a:ea typeface="Meiryo UI"/>
                        </a:rPr>
                        <a:t>認定事業者等による追加取戻しを認める場合</a:t>
                      </a:r>
                      <a:r>
                        <a:rPr kumimoji="0" lang="en-US" altLang="ja-JP" sz="1100" kern="0" dirty="0">
                          <a:solidFill>
                            <a:schemeClr val="tx1"/>
                          </a:solidFill>
                          <a:latin typeface="Meiryo UI"/>
                          <a:ea typeface="Meiryo UI"/>
                        </a:rPr>
                        <a:t>】</a:t>
                      </a:r>
                    </a:p>
                    <a:p>
                      <a:pPr marL="0" lvl="0" indent="0">
                        <a:buFont typeface="Arial" panose="020B0604020202020204" pitchFamily="34" charset="0"/>
                        <a:buNone/>
                        <a:defRPr/>
                      </a:pPr>
                      <a:endParaRPr kumimoji="0" lang="en-US" altLang="ja-JP" sz="1100" kern="0" dirty="0">
                        <a:solidFill>
                          <a:schemeClr val="tx1"/>
                        </a:solidFill>
                        <a:latin typeface="Meiryo UI"/>
                        <a:ea typeface="Meiryo UI"/>
                      </a:endParaRPr>
                    </a:p>
                    <a:p>
                      <a:pPr marL="0" lvl="0" indent="0">
                        <a:buFont typeface="Arial" panose="020B0604020202020204" pitchFamily="34" charset="0"/>
                        <a:buNone/>
                        <a:defRPr/>
                      </a:pPr>
                      <a:r>
                        <a:rPr kumimoji="0" lang="ja-JP" altLang="en-US" sz="1100" kern="0" dirty="0">
                          <a:solidFill>
                            <a:schemeClr val="tx1"/>
                          </a:solidFill>
                          <a:latin typeface="Meiryo UI"/>
                          <a:ea typeface="Meiryo UI"/>
                        </a:rPr>
                        <a:t>・工事未了の段階で積立金を取り戻した後、</a:t>
                      </a:r>
                      <a:r>
                        <a:rPr kumimoji="0" lang="ja-JP" altLang="en-US" sz="1100" u="sng" kern="0" dirty="0">
                          <a:solidFill>
                            <a:schemeClr val="tx1"/>
                          </a:solidFill>
                          <a:latin typeface="Meiryo UI"/>
                          <a:ea typeface="Meiryo UI"/>
                        </a:rPr>
                        <a:t>本来の取戻可能額が実際の取戻し額を上回る</a:t>
                      </a:r>
                      <a:r>
                        <a:rPr kumimoji="0" lang="ja-JP" altLang="en-US" sz="1100" kern="0" dirty="0">
                          <a:solidFill>
                            <a:schemeClr val="tx1"/>
                          </a:solidFill>
                          <a:latin typeface="Meiryo UI"/>
                          <a:ea typeface="Meiryo UI"/>
                        </a:rPr>
                        <a:t>場合、認定事業者は差額分の追加取戻しを行うことができる。</a:t>
                      </a:r>
                      <a:endParaRPr kumimoji="0" lang="en-US" altLang="ja-JP" sz="1100" kern="0" dirty="0">
                        <a:solidFill>
                          <a:schemeClr val="tx1"/>
                        </a:solidFill>
                        <a:latin typeface="Meiryo UI"/>
                        <a:ea typeface="Meiryo UI"/>
                      </a:endParaRPr>
                    </a:p>
                    <a:p>
                      <a:pPr marL="0" lvl="0" indent="0">
                        <a:buFont typeface="Arial" panose="020B0604020202020204" pitchFamily="34" charset="0"/>
                        <a:buNone/>
                        <a:defRPr/>
                      </a:pPr>
                      <a:r>
                        <a:rPr kumimoji="0" lang="ja-JP" altLang="en-US" sz="1100" kern="0" dirty="0">
                          <a:solidFill>
                            <a:schemeClr val="tx1"/>
                          </a:solidFill>
                          <a:latin typeface="Meiryo UI"/>
                          <a:ea typeface="Meiryo UI"/>
                        </a:rPr>
                        <a:t>・申請・審査のプロセスは通常の積立金取戻しの場合と同様とし、差額が算定できる資料の追加添付を求める。</a:t>
                      </a:r>
                      <a:endParaRPr kumimoji="0" lang="en-US" altLang="ja-JP" sz="1100" kern="0" dirty="0">
                        <a:solidFill>
                          <a:prstClr val="black">
                            <a:lumMod val="100000"/>
                          </a:prstClr>
                        </a:solidFill>
                        <a:latin typeface="Meiryo UI"/>
                        <a:ea typeface="Meiryo UI"/>
                      </a:endParaRPr>
                    </a:p>
                    <a:p>
                      <a:pPr lvl="0">
                        <a:defRPr/>
                      </a:pPr>
                      <a:endParaRPr kumimoji="0" lang="en-US" altLang="ja-JP" sz="1100" kern="0" dirty="0">
                        <a:solidFill>
                          <a:schemeClr val="tx1"/>
                        </a:solidFill>
                        <a:latin typeface="Meiryo UI"/>
                        <a:ea typeface="Meiryo UI"/>
                      </a:endParaRPr>
                    </a:p>
                    <a:p>
                      <a:pPr lvl="0">
                        <a:defRPr/>
                      </a:pPr>
                      <a:endParaRPr kumimoji="0" lang="en-US" altLang="ja-JP" sz="1100" kern="0" dirty="0">
                        <a:solidFill>
                          <a:schemeClr val="tx1"/>
                        </a:solidFill>
                        <a:latin typeface="Meiryo UI"/>
                        <a:ea typeface="Meiryo UI"/>
                      </a:endParaRPr>
                    </a:p>
                    <a:p>
                      <a:pPr lvl="0">
                        <a:defRPr/>
                      </a:pPr>
                      <a:endParaRPr kumimoji="0" lang="en-US" altLang="ja-JP" sz="1100" kern="0" dirty="0">
                        <a:solidFill>
                          <a:schemeClr val="tx1"/>
                        </a:solidFill>
                        <a:latin typeface="Meiryo UI"/>
                        <a:ea typeface="Meiryo UI"/>
                      </a:endParaRPr>
                    </a:p>
                    <a:p>
                      <a:pPr lvl="0">
                        <a:defRPr/>
                      </a:pPr>
                      <a:endParaRPr kumimoji="0" lang="en-US" altLang="ja-JP" sz="1100" kern="0" dirty="0">
                        <a:solidFill>
                          <a:schemeClr val="tx1"/>
                        </a:solidFill>
                        <a:latin typeface="Meiryo UI"/>
                        <a:ea typeface="Meiryo UI"/>
                      </a:endParaRPr>
                    </a:p>
                    <a:p>
                      <a:pPr lvl="0">
                        <a:defRPr/>
                      </a:pPr>
                      <a:endParaRPr kumimoji="0" lang="en-US" altLang="ja-JP" sz="1100" kern="0" dirty="0">
                        <a:solidFill>
                          <a:schemeClr val="tx1"/>
                        </a:solidFill>
                        <a:latin typeface="Meiryo UI"/>
                        <a:ea typeface="Meiryo UI"/>
                      </a:endParaRPr>
                    </a:p>
                    <a:p>
                      <a:pPr lvl="0">
                        <a:defRPr/>
                      </a:pPr>
                      <a:endParaRPr kumimoji="0" lang="en-US" altLang="ja-JP" sz="1100" kern="0" dirty="0">
                        <a:solidFill>
                          <a:schemeClr val="tx1"/>
                        </a:solidFill>
                        <a:latin typeface="Meiryo UI"/>
                        <a:ea typeface="Meiryo UI"/>
                      </a:endParaRPr>
                    </a:p>
                    <a:p>
                      <a:pPr lvl="0">
                        <a:defRPr/>
                      </a:pPr>
                      <a:endParaRPr kumimoji="0" lang="en-US" altLang="ja-JP" sz="1100" kern="0" dirty="0">
                        <a:solidFill>
                          <a:schemeClr val="tx1"/>
                        </a:solidFill>
                        <a:latin typeface="Meiryo UI"/>
                        <a:ea typeface="Meiryo UI"/>
                      </a:endParaRPr>
                    </a:p>
                    <a:p>
                      <a:pPr lvl="0">
                        <a:defRPr/>
                      </a:pPr>
                      <a:endParaRPr kumimoji="0" lang="en-US" altLang="ja-JP" sz="1100" kern="0" dirty="0">
                        <a:solidFill>
                          <a:schemeClr val="tx1"/>
                        </a:solidFill>
                        <a:latin typeface="Meiryo UI"/>
                        <a:ea typeface="Meiryo UI"/>
                      </a:endParaRPr>
                    </a:p>
                    <a:p>
                      <a:pPr lvl="0">
                        <a:defRPr/>
                      </a:pPr>
                      <a:endParaRPr kumimoji="0" lang="en-US" altLang="ja-JP" sz="1100" kern="0" dirty="0">
                        <a:solidFill>
                          <a:schemeClr val="tx1"/>
                        </a:solidFill>
                        <a:latin typeface="Meiryo UI"/>
                        <a:ea typeface="Meiryo UI"/>
                      </a:endParaRPr>
                    </a:p>
                    <a:p>
                      <a:pPr lvl="0">
                        <a:defRPr/>
                      </a:pPr>
                      <a:endParaRPr kumimoji="0" lang="en-US" altLang="ja-JP" sz="1100" kern="0" dirty="0">
                        <a:solidFill>
                          <a:schemeClr val="tx1"/>
                        </a:solidFill>
                        <a:latin typeface="Meiryo UI"/>
                        <a:ea typeface="Meiryo UI"/>
                      </a:endParaRPr>
                    </a:p>
                    <a:p>
                      <a:pPr lvl="0">
                        <a:defRPr/>
                      </a:pPr>
                      <a:endParaRPr kumimoji="0" lang="en-US" altLang="ja-JP" sz="1100" kern="0" dirty="0">
                        <a:solidFill>
                          <a:schemeClr val="tx1"/>
                        </a:solidFill>
                        <a:latin typeface="Meiryo UI"/>
                        <a:ea typeface="Meiryo UI"/>
                      </a:endParaRPr>
                    </a:p>
                    <a:p>
                      <a:pPr lvl="0">
                        <a:defRPr/>
                      </a:pPr>
                      <a:endParaRPr kumimoji="0" lang="en-US" altLang="ja-JP" sz="1100" kern="0" dirty="0">
                        <a:solidFill>
                          <a:schemeClr val="tx1"/>
                        </a:solidFill>
                        <a:latin typeface="Meiryo UI"/>
                        <a:ea typeface="Meiryo UI"/>
                      </a:endParaRPr>
                    </a:p>
                    <a:p>
                      <a:pPr lvl="0">
                        <a:defRPr/>
                      </a:pPr>
                      <a:endParaRPr kumimoji="0" lang="en-US" altLang="ja-JP" sz="1100" kern="0" dirty="0">
                        <a:solidFill>
                          <a:schemeClr val="tx1"/>
                        </a:solidFill>
                        <a:latin typeface="Meiryo UI"/>
                        <a:ea typeface="Meiryo UI"/>
                      </a:endParaRPr>
                    </a:p>
                    <a:p>
                      <a:pPr lvl="0">
                        <a:defRPr/>
                      </a:pPr>
                      <a:endParaRPr kumimoji="0" lang="en-US" altLang="ja-JP" sz="1100" kern="0" dirty="0">
                        <a:solidFill>
                          <a:schemeClr val="tx1"/>
                        </a:solidFill>
                        <a:latin typeface="Meiryo UI"/>
                        <a:ea typeface="Meiryo UI"/>
                      </a:endParaRPr>
                    </a:p>
                    <a:p>
                      <a:pPr lvl="0">
                        <a:defRPr/>
                      </a:pPr>
                      <a:endParaRPr kumimoji="0" lang="en-US" altLang="ja-JP" sz="1100" kern="0" dirty="0">
                        <a:solidFill>
                          <a:schemeClr val="tx1"/>
                        </a:solidFill>
                        <a:latin typeface="Meiryo UI"/>
                        <a:ea typeface="Meiryo UI"/>
                      </a:endParaRPr>
                    </a:p>
                    <a:p>
                      <a:pPr lvl="0">
                        <a:defRPr/>
                      </a:pPr>
                      <a:endParaRPr kumimoji="0" lang="en-US" altLang="ja-JP" sz="1100" kern="0" dirty="0">
                        <a:solidFill>
                          <a:schemeClr val="tx1"/>
                        </a:solidFill>
                        <a:latin typeface="Meiryo UI"/>
                        <a:ea typeface="Meiryo UI"/>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77678721"/>
                  </a:ext>
                </a:extLst>
              </a:tr>
            </a:tbl>
          </a:graphicData>
        </a:graphic>
      </p:graphicFrame>
      <p:sp>
        <p:nvSpPr>
          <p:cNvPr id="3" name="タイトル 1">
            <a:extLst>
              <a:ext uri="{FF2B5EF4-FFF2-40B4-BE49-F238E27FC236}">
                <a16:creationId xmlns:a16="http://schemas.microsoft.com/office/drawing/2014/main" id="{45259CE5-C8C4-43D1-B70C-671B082F2933}"/>
              </a:ext>
            </a:extLst>
          </p:cNvPr>
          <p:cNvSpPr>
            <a:spLocks noGrp="1"/>
          </p:cNvSpPr>
          <p:nvPr>
            <p:ph type="title"/>
          </p:nvPr>
        </p:nvSpPr>
        <p:spPr>
          <a:xfrm>
            <a:off x="73005" y="18854"/>
            <a:ext cx="9529595" cy="688157"/>
          </a:xfrm>
        </p:spPr>
        <p:txBody>
          <a:bodyPr/>
          <a:lstStyle/>
          <a:p>
            <a:r>
              <a:rPr lang="zh-TW" altLang="en-US" dirty="0">
                <a:latin typeface="Meiryo UI" panose="020B0604030504040204" pitchFamily="50" charset="-128"/>
                <a:ea typeface="Meiryo UI" panose="020B0604030504040204" pitchFamily="50" charset="-128"/>
              </a:rPr>
              <a:t>業務詳細仕様</a:t>
            </a:r>
            <a:br>
              <a:rPr lang="en-US" altLang="ja-JP" dirty="0">
                <a:latin typeface="Meiryo UI" panose="020B0604030504040204" pitchFamily="50" charset="-128"/>
                <a:ea typeface="Meiryo UI" panose="020B0604030504040204" pitchFamily="50" charset="-128"/>
              </a:rPr>
            </a:br>
            <a:r>
              <a:rPr lang="ja-JP" altLang="en-US" dirty="0">
                <a:latin typeface="Meiryo UI" panose="020B0604030504040204" pitchFamily="50" charset="-128"/>
                <a:ea typeface="Meiryo UI" panose="020B0604030504040204" pitchFamily="50" charset="-128"/>
              </a:rPr>
              <a:t>廃棄等費用積立</a:t>
            </a:r>
            <a:r>
              <a:rPr lang="zh-TW" altLang="en-US"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廃棄等費用取戻し </a:t>
            </a:r>
            <a:r>
              <a:rPr lang="en-US" altLang="ja-JP" dirty="0">
                <a:latin typeface="Arial" panose="020B0604020202020204" pitchFamily="34" charset="0"/>
                <a:ea typeface="Meiryo UI" panose="020B0604030504040204" pitchFamily="50" charset="-128"/>
                <a:cs typeface="Arial" panose="020B0604020202020204" pitchFamily="34" charset="0"/>
              </a:rPr>
              <a:t>– </a:t>
            </a:r>
            <a:r>
              <a:rPr lang="ja-JP" altLang="en-US" dirty="0">
                <a:latin typeface="Arial" panose="020B0604020202020204" pitchFamily="34" charset="0"/>
                <a:ea typeface="Meiryo UI" panose="020B0604030504040204" pitchFamily="50" charset="-128"/>
                <a:cs typeface="Arial" panose="020B0604020202020204" pitchFamily="34" charset="0"/>
              </a:rPr>
              <a:t>積立金取戻し申請・審査／工事完了登録</a:t>
            </a:r>
            <a:endParaRPr kumimoji="1" lang="ja-JP" altLang="en-US" dirty="0">
              <a:latin typeface="Meiryo UI" panose="020B0604030504040204" pitchFamily="50" charset="-128"/>
              <a:ea typeface="Meiryo UI" panose="020B0604030504040204" pitchFamily="50" charset="-128"/>
            </a:endParaRPr>
          </a:p>
        </p:txBody>
      </p:sp>
      <p:graphicFrame>
        <p:nvGraphicFramePr>
          <p:cNvPr id="8" name="表 7">
            <a:extLst>
              <a:ext uri="{FF2B5EF4-FFF2-40B4-BE49-F238E27FC236}">
                <a16:creationId xmlns:a16="http://schemas.microsoft.com/office/drawing/2014/main" id="{DDB9B446-0F20-4D55-B420-F67B2D67FEB1}"/>
              </a:ext>
            </a:extLst>
          </p:cNvPr>
          <p:cNvGraphicFramePr>
            <a:graphicFrameLocks noGrp="1"/>
          </p:cNvGraphicFramePr>
          <p:nvPr>
            <p:extLst>
              <p:ext uri="{D42A27DB-BD31-4B8C-83A1-F6EECF244321}">
                <p14:modId xmlns:p14="http://schemas.microsoft.com/office/powerpoint/2010/main" val="3831732693"/>
              </p:ext>
            </p:extLst>
          </p:nvPr>
        </p:nvGraphicFramePr>
        <p:xfrm>
          <a:off x="437144" y="3697096"/>
          <a:ext cx="1960695" cy="220739"/>
        </p:xfrm>
        <a:graphic>
          <a:graphicData uri="http://schemas.openxmlformats.org/drawingml/2006/table">
            <a:tbl>
              <a:tblPr firstRow="1" bandRow="1">
                <a:tableStyleId>{5C22544A-7EE6-4342-B048-85BDC9FD1C3A}</a:tableStyleId>
              </a:tblPr>
              <a:tblGrid>
                <a:gridCol w="1960695">
                  <a:extLst>
                    <a:ext uri="{9D8B030D-6E8A-4147-A177-3AD203B41FA5}">
                      <a16:colId xmlns:a16="http://schemas.microsoft.com/office/drawing/2014/main" val="2420059770"/>
                    </a:ext>
                  </a:extLst>
                </a:gridCol>
              </a:tblGrid>
              <a:tr h="220739">
                <a:tc>
                  <a:txBody>
                    <a:bodyPr/>
                    <a:lstStyle/>
                    <a:p>
                      <a:endParaRPr kumimoji="1" lang="ja-JP" altLang="en-US" sz="300" kern="1200" dirty="0">
                        <a:solidFill>
                          <a:schemeClr val="tx1"/>
                        </a:solidFill>
                        <a:latin typeface="+mn-lt"/>
                        <a:ea typeface="+mn-ea"/>
                        <a:cs typeface="+mn-cs"/>
                      </a:endParaRPr>
                    </a:p>
                  </a:txBody>
                  <a:tcPr>
                    <a:lnL w="12700" cmpd="sng">
                      <a:noFill/>
                    </a:lnL>
                    <a:lnR w="12700" cmpd="sng">
                      <a:noFill/>
                    </a:lnR>
                    <a:lnT w="9525" cap="flat" cmpd="sng" algn="ctr">
                      <a:solidFill>
                        <a:schemeClr val="tx1"/>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996633"/>
                    </a:solidFill>
                  </a:tcPr>
                </a:tc>
                <a:extLst>
                  <a:ext uri="{0D108BD9-81ED-4DB2-BD59-A6C34878D82A}">
                    <a16:rowId xmlns:a16="http://schemas.microsoft.com/office/drawing/2014/main" val="3232793193"/>
                  </a:ext>
                </a:extLst>
              </a:tr>
            </a:tbl>
          </a:graphicData>
        </a:graphic>
      </p:graphicFrame>
      <p:graphicFrame>
        <p:nvGraphicFramePr>
          <p:cNvPr id="10" name="表 9">
            <a:extLst>
              <a:ext uri="{FF2B5EF4-FFF2-40B4-BE49-F238E27FC236}">
                <a16:creationId xmlns:a16="http://schemas.microsoft.com/office/drawing/2014/main" id="{F5DA6404-8690-47FC-B6A9-9846238E50D1}"/>
              </a:ext>
            </a:extLst>
          </p:cNvPr>
          <p:cNvGraphicFramePr>
            <a:graphicFrameLocks noGrp="1"/>
          </p:cNvGraphicFramePr>
          <p:nvPr>
            <p:extLst>
              <p:ext uri="{D42A27DB-BD31-4B8C-83A1-F6EECF244321}">
                <p14:modId xmlns:p14="http://schemas.microsoft.com/office/powerpoint/2010/main" val="209436274"/>
              </p:ext>
            </p:extLst>
          </p:nvPr>
        </p:nvGraphicFramePr>
        <p:xfrm>
          <a:off x="783023" y="3148456"/>
          <a:ext cx="1246208" cy="470880"/>
        </p:xfrm>
        <a:graphic>
          <a:graphicData uri="http://schemas.openxmlformats.org/drawingml/2006/table">
            <a:tbl>
              <a:tblPr firstRow="1" bandRow="1">
                <a:tableStyleId>{2D5ABB26-0587-4C30-8999-92F81FD0307C}</a:tableStyleId>
              </a:tblPr>
              <a:tblGrid>
                <a:gridCol w="155776">
                  <a:extLst>
                    <a:ext uri="{9D8B030D-6E8A-4147-A177-3AD203B41FA5}">
                      <a16:colId xmlns:a16="http://schemas.microsoft.com/office/drawing/2014/main" val="1761114092"/>
                    </a:ext>
                  </a:extLst>
                </a:gridCol>
                <a:gridCol w="155776">
                  <a:extLst>
                    <a:ext uri="{9D8B030D-6E8A-4147-A177-3AD203B41FA5}">
                      <a16:colId xmlns:a16="http://schemas.microsoft.com/office/drawing/2014/main" val="1274344272"/>
                    </a:ext>
                  </a:extLst>
                </a:gridCol>
                <a:gridCol w="155776">
                  <a:extLst>
                    <a:ext uri="{9D8B030D-6E8A-4147-A177-3AD203B41FA5}">
                      <a16:colId xmlns:a16="http://schemas.microsoft.com/office/drawing/2014/main" val="16625991"/>
                    </a:ext>
                  </a:extLst>
                </a:gridCol>
                <a:gridCol w="155776">
                  <a:extLst>
                    <a:ext uri="{9D8B030D-6E8A-4147-A177-3AD203B41FA5}">
                      <a16:colId xmlns:a16="http://schemas.microsoft.com/office/drawing/2014/main" val="4125618504"/>
                    </a:ext>
                  </a:extLst>
                </a:gridCol>
                <a:gridCol w="155776">
                  <a:extLst>
                    <a:ext uri="{9D8B030D-6E8A-4147-A177-3AD203B41FA5}">
                      <a16:colId xmlns:a16="http://schemas.microsoft.com/office/drawing/2014/main" val="4236794537"/>
                    </a:ext>
                  </a:extLst>
                </a:gridCol>
                <a:gridCol w="155776">
                  <a:extLst>
                    <a:ext uri="{9D8B030D-6E8A-4147-A177-3AD203B41FA5}">
                      <a16:colId xmlns:a16="http://schemas.microsoft.com/office/drawing/2014/main" val="1221549219"/>
                    </a:ext>
                  </a:extLst>
                </a:gridCol>
                <a:gridCol w="155776">
                  <a:extLst>
                    <a:ext uri="{9D8B030D-6E8A-4147-A177-3AD203B41FA5}">
                      <a16:colId xmlns:a16="http://schemas.microsoft.com/office/drawing/2014/main" val="2167298108"/>
                    </a:ext>
                  </a:extLst>
                </a:gridCol>
                <a:gridCol w="155776">
                  <a:extLst>
                    <a:ext uri="{9D8B030D-6E8A-4147-A177-3AD203B41FA5}">
                      <a16:colId xmlns:a16="http://schemas.microsoft.com/office/drawing/2014/main" val="1737647044"/>
                    </a:ext>
                  </a:extLst>
                </a:gridCol>
              </a:tblGrid>
              <a:tr h="0">
                <a:tc>
                  <a:txBody>
                    <a:bodyPr/>
                    <a:lstStyle/>
                    <a:p>
                      <a:endParaRPr kumimoji="1" lang="ja-JP" altLang="en-US" sz="300" dirty="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dirty="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extLst>
                  <a:ext uri="{0D108BD9-81ED-4DB2-BD59-A6C34878D82A}">
                    <a16:rowId xmlns:a16="http://schemas.microsoft.com/office/drawing/2014/main" val="2482339820"/>
                  </a:ext>
                </a:extLst>
              </a:tr>
              <a:tr h="0">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dirty="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dirty="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extLst>
                  <a:ext uri="{0D108BD9-81ED-4DB2-BD59-A6C34878D82A}">
                    <a16:rowId xmlns:a16="http://schemas.microsoft.com/office/drawing/2014/main" val="143166758"/>
                  </a:ext>
                </a:extLst>
              </a:tr>
              <a:tr h="0">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dirty="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dirty="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extLst>
                  <a:ext uri="{0D108BD9-81ED-4DB2-BD59-A6C34878D82A}">
                    <a16:rowId xmlns:a16="http://schemas.microsoft.com/office/drawing/2014/main" val="757256696"/>
                  </a:ext>
                </a:extLst>
              </a:tr>
              <a:tr h="0">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dirty="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extLst>
                  <a:ext uri="{0D108BD9-81ED-4DB2-BD59-A6C34878D82A}">
                    <a16:rowId xmlns:a16="http://schemas.microsoft.com/office/drawing/2014/main" val="2525888127"/>
                  </a:ext>
                </a:extLst>
              </a:tr>
            </a:tbl>
          </a:graphicData>
        </a:graphic>
      </p:graphicFrame>
      <p:sp>
        <p:nvSpPr>
          <p:cNvPr id="11" name="矢印: 五方向 10">
            <a:extLst>
              <a:ext uri="{FF2B5EF4-FFF2-40B4-BE49-F238E27FC236}">
                <a16:creationId xmlns:a16="http://schemas.microsoft.com/office/drawing/2014/main" id="{5CC44E15-BA76-4DA8-B167-B1B926CECC73}"/>
              </a:ext>
            </a:extLst>
          </p:cNvPr>
          <p:cNvSpPr/>
          <p:nvPr/>
        </p:nvSpPr>
        <p:spPr>
          <a:xfrm rot="5400000" flipV="1">
            <a:off x="689941" y="3712418"/>
            <a:ext cx="231883" cy="45719"/>
          </a:xfrm>
          <a:prstGeom prst="homePlate">
            <a:avLst>
              <a:gd name="adj" fmla="val 129863"/>
            </a:avLst>
          </a:prstGeom>
          <a:solidFill>
            <a:schemeClr val="bg1"/>
          </a:solidFill>
          <a:ln w="3175">
            <a:solidFill>
              <a:schemeClr val="dk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endParaRPr kumimoji="0" lang="ja-JP" altLang="en-US" sz="100" kern="0" dirty="0">
              <a:solidFill>
                <a:prstClr val="black"/>
              </a:solidFill>
              <a:latin typeface="Meiryo UI"/>
              <a:ea typeface="Meiryo UI"/>
              <a:cs typeface="Arial" pitchFamily="34" charset="0"/>
            </a:endParaRPr>
          </a:p>
        </p:txBody>
      </p:sp>
      <p:sp>
        <p:nvSpPr>
          <p:cNvPr id="12" name="矢印: 五方向 11">
            <a:extLst>
              <a:ext uri="{FF2B5EF4-FFF2-40B4-BE49-F238E27FC236}">
                <a16:creationId xmlns:a16="http://schemas.microsoft.com/office/drawing/2014/main" id="{1C1DD8F3-3B18-443F-AB22-00EF78555A31}"/>
              </a:ext>
            </a:extLst>
          </p:cNvPr>
          <p:cNvSpPr/>
          <p:nvPr/>
        </p:nvSpPr>
        <p:spPr>
          <a:xfrm rot="5400000" flipV="1">
            <a:off x="1286930" y="3712418"/>
            <a:ext cx="231883" cy="45719"/>
          </a:xfrm>
          <a:prstGeom prst="homePlate">
            <a:avLst>
              <a:gd name="adj" fmla="val 129863"/>
            </a:avLst>
          </a:prstGeom>
          <a:solidFill>
            <a:schemeClr val="bg1"/>
          </a:solidFill>
          <a:ln w="3175">
            <a:solidFill>
              <a:schemeClr val="dk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endParaRPr kumimoji="0" lang="ja-JP" altLang="en-US" sz="100" kern="0" dirty="0">
              <a:solidFill>
                <a:prstClr val="black"/>
              </a:solidFill>
              <a:latin typeface="Meiryo UI"/>
              <a:ea typeface="Meiryo UI"/>
              <a:cs typeface="Arial" pitchFamily="34" charset="0"/>
            </a:endParaRPr>
          </a:p>
        </p:txBody>
      </p:sp>
      <p:sp>
        <p:nvSpPr>
          <p:cNvPr id="13" name="矢印: 五方向 12">
            <a:extLst>
              <a:ext uri="{FF2B5EF4-FFF2-40B4-BE49-F238E27FC236}">
                <a16:creationId xmlns:a16="http://schemas.microsoft.com/office/drawing/2014/main" id="{D38B2190-B685-4F06-8DBF-0C923E2072F1}"/>
              </a:ext>
            </a:extLst>
          </p:cNvPr>
          <p:cNvSpPr/>
          <p:nvPr/>
        </p:nvSpPr>
        <p:spPr>
          <a:xfrm rot="5400000" flipV="1">
            <a:off x="1882591" y="3712418"/>
            <a:ext cx="231883" cy="45719"/>
          </a:xfrm>
          <a:prstGeom prst="homePlate">
            <a:avLst>
              <a:gd name="adj" fmla="val 129863"/>
            </a:avLst>
          </a:prstGeom>
          <a:solidFill>
            <a:schemeClr val="bg1"/>
          </a:solidFill>
          <a:ln w="3175">
            <a:solidFill>
              <a:schemeClr val="dk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endParaRPr kumimoji="0" lang="ja-JP" altLang="en-US" sz="100" kern="0" dirty="0">
              <a:solidFill>
                <a:prstClr val="black"/>
              </a:solidFill>
              <a:latin typeface="Meiryo UI"/>
              <a:ea typeface="Meiryo UI"/>
              <a:cs typeface="Arial" pitchFamily="34" charset="0"/>
            </a:endParaRPr>
          </a:p>
        </p:txBody>
      </p:sp>
      <p:sp>
        <p:nvSpPr>
          <p:cNvPr id="14" name="正方形/長方形 13">
            <a:extLst>
              <a:ext uri="{FF2B5EF4-FFF2-40B4-BE49-F238E27FC236}">
                <a16:creationId xmlns:a16="http://schemas.microsoft.com/office/drawing/2014/main" id="{8FF3DC25-3355-46DF-8218-BE22F7794749}"/>
              </a:ext>
            </a:extLst>
          </p:cNvPr>
          <p:cNvSpPr/>
          <p:nvPr/>
        </p:nvSpPr>
        <p:spPr>
          <a:xfrm>
            <a:off x="783023" y="3956266"/>
            <a:ext cx="1238369" cy="179168"/>
          </a:xfrm>
          <a:prstGeom prst="rect">
            <a:avLst/>
          </a:prstGeom>
          <a:solidFill>
            <a:srgbClr val="FEC000"/>
          </a:solidFill>
          <a:ln>
            <a:noFill/>
          </a:ln>
        </p:spPr>
        <p:style>
          <a:lnRef idx="2">
            <a:schemeClr val="dk1"/>
          </a:lnRef>
          <a:fillRef idx="1">
            <a:schemeClr val="lt1"/>
          </a:fillRef>
          <a:effectRef idx="0">
            <a:schemeClr val="dk1"/>
          </a:effectRef>
          <a:fontRef idx="minor">
            <a:schemeClr val="dk1"/>
          </a:fontRef>
        </p:style>
        <p:txBody>
          <a:bodyPr wrap="none" lIns="0" tIns="36000" rIns="0" bIns="36000" rtlCol="0" anchor="ctr"/>
          <a:lstStyle/>
          <a:p>
            <a:pPr algn="ctr"/>
            <a:r>
              <a:rPr kumimoji="0" lang="ja-JP" altLang="en-US" sz="1100" kern="0" dirty="0">
                <a:solidFill>
                  <a:prstClr val="black"/>
                </a:solidFill>
                <a:latin typeface="Meiryo UI"/>
                <a:ea typeface="Meiryo UI"/>
                <a:cs typeface="Arial" pitchFamily="34" charset="0"/>
              </a:rPr>
              <a:t>①　　　　</a:t>
            </a:r>
          </a:p>
        </p:txBody>
      </p:sp>
      <p:sp>
        <p:nvSpPr>
          <p:cNvPr id="15" name="正方形/長方形 14">
            <a:extLst>
              <a:ext uri="{FF2B5EF4-FFF2-40B4-BE49-F238E27FC236}">
                <a16:creationId xmlns:a16="http://schemas.microsoft.com/office/drawing/2014/main" id="{7840B4A8-EF72-4DBC-9580-9E92E25483D0}"/>
              </a:ext>
            </a:extLst>
          </p:cNvPr>
          <p:cNvSpPr/>
          <p:nvPr/>
        </p:nvSpPr>
        <p:spPr>
          <a:xfrm>
            <a:off x="1140273" y="4167025"/>
            <a:ext cx="881118" cy="162169"/>
          </a:xfrm>
          <a:prstGeom prst="rect">
            <a:avLst/>
          </a:prstGeom>
          <a:solidFill>
            <a:srgbClr val="AACCEE"/>
          </a:solidFill>
          <a:ln>
            <a:noFill/>
          </a:ln>
        </p:spPr>
        <p:style>
          <a:lnRef idx="2">
            <a:schemeClr val="dk1"/>
          </a:lnRef>
          <a:fillRef idx="1">
            <a:schemeClr val="lt1"/>
          </a:fillRef>
          <a:effectRef idx="0">
            <a:schemeClr val="dk1"/>
          </a:effectRef>
          <a:fontRef idx="minor">
            <a:schemeClr val="dk1"/>
          </a:fontRef>
        </p:style>
        <p:txBody>
          <a:bodyPr wrap="none" lIns="0" tIns="36000" rIns="0" bIns="36000" rtlCol="0" anchor="ctr"/>
          <a:lstStyle/>
          <a:p>
            <a:pPr algn="ctr"/>
            <a:r>
              <a:rPr kumimoji="0" lang="ja-JP" altLang="en-US" sz="1100" kern="0" dirty="0">
                <a:solidFill>
                  <a:prstClr val="black"/>
                </a:solidFill>
                <a:latin typeface="Meiryo UI"/>
                <a:ea typeface="Meiryo UI"/>
                <a:cs typeface="Arial" pitchFamily="34" charset="0"/>
              </a:rPr>
              <a:t>②</a:t>
            </a:r>
          </a:p>
        </p:txBody>
      </p:sp>
      <p:sp>
        <p:nvSpPr>
          <p:cNvPr id="16" name="正方形/長方形 15">
            <a:extLst>
              <a:ext uri="{FF2B5EF4-FFF2-40B4-BE49-F238E27FC236}">
                <a16:creationId xmlns:a16="http://schemas.microsoft.com/office/drawing/2014/main" id="{92A56B35-66FA-4E88-8C3F-1AD6AE389E13}"/>
              </a:ext>
            </a:extLst>
          </p:cNvPr>
          <p:cNvSpPr/>
          <p:nvPr/>
        </p:nvSpPr>
        <p:spPr>
          <a:xfrm>
            <a:off x="1535835" y="4371521"/>
            <a:ext cx="470581" cy="191459"/>
          </a:xfrm>
          <a:prstGeom prst="rect">
            <a:avLst/>
          </a:prstGeom>
          <a:solidFill>
            <a:srgbClr val="F1E60F"/>
          </a:solidFill>
          <a:ln>
            <a:noFill/>
          </a:ln>
        </p:spPr>
        <p:style>
          <a:lnRef idx="2">
            <a:schemeClr val="dk1"/>
          </a:lnRef>
          <a:fillRef idx="1">
            <a:schemeClr val="lt1"/>
          </a:fillRef>
          <a:effectRef idx="0">
            <a:schemeClr val="dk1"/>
          </a:effectRef>
          <a:fontRef idx="minor">
            <a:schemeClr val="dk1"/>
          </a:fontRef>
        </p:style>
        <p:txBody>
          <a:bodyPr wrap="none" lIns="0" tIns="36000" rIns="0" bIns="36000" rtlCol="0" anchor="ctr"/>
          <a:lstStyle/>
          <a:p>
            <a:pPr algn="ctr"/>
            <a:r>
              <a:rPr kumimoji="0" lang="ja-JP" altLang="en-US" sz="1100" kern="0" dirty="0">
                <a:solidFill>
                  <a:prstClr val="black"/>
                </a:solidFill>
                <a:latin typeface="Meiryo UI"/>
                <a:ea typeface="Meiryo UI"/>
                <a:cs typeface="Arial" pitchFamily="34" charset="0"/>
              </a:rPr>
              <a:t>③</a:t>
            </a:r>
          </a:p>
        </p:txBody>
      </p:sp>
      <p:sp>
        <p:nvSpPr>
          <p:cNvPr id="17" name="正方形/長方形 16">
            <a:extLst>
              <a:ext uri="{FF2B5EF4-FFF2-40B4-BE49-F238E27FC236}">
                <a16:creationId xmlns:a16="http://schemas.microsoft.com/office/drawing/2014/main" id="{5F4CB362-FFE9-4F7C-886B-CE9BFF31C722}"/>
              </a:ext>
            </a:extLst>
          </p:cNvPr>
          <p:cNvSpPr/>
          <p:nvPr/>
        </p:nvSpPr>
        <p:spPr>
          <a:xfrm>
            <a:off x="1402207" y="3151574"/>
            <a:ext cx="619184" cy="467762"/>
          </a:xfrm>
          <a:prstGeom prst="rect">
            <a:avLst/>
          </a:prstGeom>
          <a:solidFill>
            <a:srgbClr val="FF0000">
              <a:alpha val="10000"/>
            </a:srgbClr>
          </a:solidFill>
          <a:ln w="15875" cap="flat" cmpd="sng" algn="ctr">
            <a:solidFill>
              <a:srgbClr val="FF0000"/>
            </a:solidFill>
            <a:prstDash val="dash"/>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sp>
        <p:nvSpPr>
          <p:cNvPr id="18" name="正方形/長方形 17">
            <a:extLst>
              <a:ext uri="{FF2B5EF4-FFF2-40B4-BE49-F238E27FC236}">
                <a16:creationId xmlns:a16="http://schemas.microsoft.com/office/drawing/2014/main" id="{A5C2A42F-F40A-45B3-8E24-31C7DB7CCC62}"/>
              </a:ext>
            </a:extLst>
          </p:cNvPr>
          <p:cNvSpPr/>
          <p:nvPr/>
        </p:nvSpPr>
        <p:spPr>
          <a:xfrm>
            <a:off x="1387232" y="3965767"/>
            <a:ext cx="619184" cy="154800"/>
          </a:xfrm>
          <a:prstGeom prst="rect">
            <a:avLst/>
          </a:prstGeom>
          <a:solidFill>
            <a:srgbClr val="FF0000">
              <a:alpha val="10000"/>
            </a:srgbClr>
          </a:solidFill>
          <a:ln w="15875" cap="flat" cmpd="sng" algn="ctr">
            <a:solidFill>
              <a:srgbClr val="FF0000"/>
            </a:solidFill>
            <a:prstDash val="dash"/>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sp>
        <p:nvSpPr>
          <p:cNvPr id="19" name="正方形/長方形 18">
            <a:extLst>
              <a:ext uri="{FF2B5EF4-FFF2-40B4-BE49-F238E27FC236}">
                <a16:creationId xmlns:a16="http://schemas.microsoft.com/office/drawing/2014/main" id="{4102D85E-E1F5-46A5-8622-A89959675673}"/>
              </a:ext>
            </a:extLst>
          </p:cNvPr>
          <p:cNvSpPr/>
          <p:nvPr/>
        </p:nvSpPr>
        <p:spPr>
          <a:xfrm>
            <a:off x="2162548" y="4371522"/>
            <a:ext cx="470581" cy="191459"/>
          </a:xfrm>
          <a:prstGeom prst="rect">
            <a:avLst/>
          </a:prstGeom>
          <a:noFill/>
          <a:ln w="19050" cap="flat" cmpd="sng" algn="ctr">
            <a:noFill/>
            <a:prstDash val="solid"/>
            <a:miter lim="800000"/>
          </a:ln>
          <a:effectLst/>
        </p:spPr>
        <p:txBody>
          <a:bodyPr wrap="none" lIns="0" tIns="36000" rIns="0" bIns="36000" rtlCol="0" anchor="ctr"/>
          <a:lstStyle/>
          <a:p>
            <a:pPr algn="ctr"/>
            <a:r>
              <a:rPr lang="ja-JP" altLang="en-US" sz="1000" dirty="0">
                <a:latin typeface="Meiryo UI" panose="020B0604030504040204" pitchFamily="50" charset="-128"/>
                <a:ea typeface="Meiryo UI" panose="020B0604030504040204" pitchFamily="50" charset="-128"/>
              </a:rPr>
              <a:t>☜ 最低額</a:t>
            </a:r>
            <a:endParaRPr lang="en-US" altLang="ja-JP" sz="1000" dirty="0">
              <a:latin typeface="Meiryo UI" panose="020B0604030504040204" pitchFamily="50" charset="-128"/>
              <a:ea typeface="Meiryo UI" panose="020B0604030504040204" pitchFamily="50" charset="-128"/>
            </a:endParaRPr>
          </a:p>
        </p:txBody>
      </p:sp>
      <p:sp>
        <p:nvSpPr>
          <p:cNvPr id="20" name="正方形/長方形 19">
            <a:extLst>
              <a:ext uri="{FF2B5EF4-FFF2-40B4-BE49-F238E27FC236}">
                <a16:creationId xmlns:a16="http://schemas.microsoft.com/office/drawing/2014/main" id="{D2F68584-D080-4D09-BBE4-7B285F80C798}"/>
              </a:ext>
            </a:extLst>
          </p:cNvPr>
          <p:cNvSpPr/>
          <p:nvPr/>
        </p:nvSpPr>
        <p:spPr>
          <a:xfrm>
            <a:off x="279570" y="2890198"/>
            <a:ext cx="2292322" cy="246221"/>
          </a:xfrm>
          <a:prstGeom prst="rect">
            <a:avLst/>
          </a:prstGeom>
        </p:spPr>
        <p:txBody>
          <a:bodyPr wrap="square">
            <a:spAutoFit/>
          </a:bodyPr>
          <a:lstStyle/>
          <a:p>
            <a:r>
              <a:rPr lang="ja-JP" altLang="en-US" sz="1000" dirty="0">
                <a:latin typeface="Meiryo UI" panose="020B0604030504040204" pitchFamily="50" charset="-128"/>
                <a:ea typeface="Meiryo UI" panose="020B0604030504040204" pitchFamily="50" charset="-128"/>
              </a:rPr>
              <a:t>例：</a:t>
            </a:r>
            <a:r>
              <a:rPr lang="en-US" altLang="ja-JP" sz="1000" dirty="0">
                <a:latin typeface="Meiryo UI" panose="020B0604030504040204" pitchFamily="50" charset="-128"/>
                <a:ea typeface="Meiryo UI" panose="020B0604030504040204" pitchFamily="50" charset="-128"/>
              </a:rPr>
              <a:t>50%(50kW</a:t>
            </a:r>
            <a:r>
              <a:rPr lang="ja-JP" altLang="en-US" sz="1000" dirty="0">
                <a:latin typeface="Meiryo UI" panose="020B0604030504040204" pitchFamily="50" charset="-128"/>
                <a:ea typeface="Meiryo UI" panose="020B0604030504040204" pitchFamily="50" charset="-128"/>
              </a:rPr>
              <a:t>以上</a:t>
            </a:r>
            <a:r>
              <a:rPr lang="en-US" altLang="ja-JP" sz="1000" dirty="0">
                <a:latin typeface="Meiryo UI" panose="020B0604030504040204" pitchFamily="50" charset="-128"/>
                <a:ea typeface="Meiryo UI" panose="020B0604030504040204" pitchFamily="50" charset="-128"/>
              </a:rPr>
              <a:t>)</a:t>
            </a:r>
            <a:r>
              <a:rPr lang="ja-JP" altLang="en-US" sz="1000" dirty="0">
                <a:latin typeface="Meiryo UI" panose="020B0604030504040204" pitchFamily="50" charset="-128"/>
                <a:ea typeface="Meiryo UI" panose="020B0604030504040204" pitchFamily="50" charset="-128"/>
              </a:rPr>
              <a:t>を廃棄する場合</a:t>
            </a:r>
            <a:endParaRPr lang="ja-JP" altLang="en-US" sz="1000" dirty="0"/>
          </a:p>
        </p:txBody>
      </p:sp>
      <p:sp>
        <p:nvSpPr>
          <p:cNvPr id="21" name="正方形/長方形 20">
            <a:extLst>
              <a:ext uri="{FF2B5EF4-FFF2-40B4-BE49-F238E27FC236}">
                <a16:creationId xmlns:a16="http://schemas.microsoft.com/office/drawing/2014/main" id="{C1B824E4-6048-47F5-B774-6F1B08D4B930}"/>
              </a:ext>
            </a:extLst>
          </p:cNvPr>
          <p:cNvSpPr/>
          <p:nvPr/>
        </p:nvSpPr>
        <p:spPr>
          <a:xfrm>
            <a:off x="7326227" y="5416244"/>
            <a:ext cx="2225186" cy="1292869"/>
          </a:xfrm>
          <a:prstGeom prst="rect">
            <a:avLst/>
          </a:prstGeom>
          <a:solidFill>
            <a:schemeClr val="bg1"/>
          </a:solidFill>
          <a:ln w="9525" cap="flat" cmpd="sng" algn="ctr">
            <a:solidFill>
              <a:schemeClr val="bg1">
                <a:lumMod val="75000"/>
              </a:schemeClr>
            </a:solidFill>
            <a:prstDash val="solid"/>
            <a:miter lim="800000"/>
          </a:ln>
          <a:effectLst/>
        </p:spPr>
        <p:txBody>
          <a:bodyPr wrap="square" lIns="90000" tIns="46800" rIns="90000" bIns="46800" rtlCol="0" anchor="ctr">
            <a:spAutoFit/>
          </a:bodyPr>
          <a:lstStyle/>
          <a:p>
            <a:endParaRPr lang="en-US" altLang="ja-JP" sz="300" dirty="0">
              <a:latin typeface="Meiryo UI" panose="020B0604030504040204" pitchFamily="50" charset="-128"/>
              <a:ea typeface="Meiryo UI" panose="020B0604030504040204" pitchFamily="50" charset="-128"/>
            </a:endParaRPr>
          </a:p>
          <a:p>
            <a:pPr lvl="0"/>
            <a:r>
              <a:rPr lang="ja-JP" altLang="en-US" sz="1000" dirty="0">
                <a:solidFill>
                  <a:prstClr val="black"/>
                </a:solidFill>
                <a:highlight>
                  <a:srgbClr val="FEC000"/>
                </a:highlight>
                <a:latin typeface="Meiryo UI" panose="020B0604030504040204" pitchFamily="50" charset="-128"/>
                <a:ea typeface="Meiryo UI" panose="020B0604030504040204" pitchFamily="50" charset="-128"/>
              </a:rPr>
              <a:t>①</a:t>
            </a:r>
            <a:r>
              <a:rPr lang="en-US" altLang="ja-JP" sz="1000" dirty="0">
                <a:solidFill>
                  <a:prstClr val="black"/>
                </a:solidFill>
                <a:highlight>
                  <a:srgbClr val="FEC000"/>
                </a:highlight>
                <a:latin typeface="Meiryo UI" panose="020B0604030504040204" pitchFamily="50" charset="-128"/>
                <a:ea typeface="Meiryo UI" panose="020B0604030504040204" pitchFamily="50" charset="-128"/>
              </a:rPr>
              <a:t>10</a:t>
            </a:r>
            <a:r>
              <a:rPr lang="ja-JP" altLang="en-US" sz="1000" dirty="0">
                <a:solidFill>
                  <a:prstClr val="black"/>
                </a:solidFill>
                <a:highlight>
                  <a:srgbClr val="FEC000"/>
                </a:highlight>
                <a:latin typeface="Meiryo UI" panose="020B0604030504040204" pitchFamily="50" charset="-128"/>
                <a:ea typeface="Meiryo UI" panose="020B0604030504040204" pitchFamily="50" charset="-128"/>
              </a:rPr>
              <a:t>年間で積み立てられた積立金の総額</a:t>
            </a:r>
            <a:r>
              <a:rPr lang="en-US" altLang="ja-JP" sz="1000" dirty="0">
                <a:solidFill>
                  <a:prstClr val="black"/>
                </a:solidFill>
                <a:highlight>
                  <a:srgbClr val="FEC000"/>
                </a:highlight>
                <a:latin typeface="Meiryo UI" panose="020B0604030504040204" pitchFamily="50" charset="-128"/>
                <a:ea typeface="Meiryo UI" panose="020B0604030504040204" pitchFamily="50" charset="-128"/>
              </a:rPr>
              <a:t>(</a:t>
            </a:r>
            <a:r>
              <a:rPr lang="ja-JP" altLang="en-US" sz="1000" dirty="0">
                <a:solidFill>
                  <a:prstClr val="black"/>
                </a:solidFill>
                <a:highlight>
                  <a:srgbClr val="FEC000"/>
                </a:highlight>
                <a:latin typeface="Meiryo UI" panose="020B0604030504040204" pitchFamily="50" charset="-128"/>
                <a:ea typeface="Meiryo UI" panose="020B0604030504040204" pitchFamily="50" charset="-128"/>
              </a:rPr>
              <a:t>積立て期間中の場合は想定される積立金の総額</a:t>
            </a:r>
            <a:r>
              <a:rPr lang="en-US" altLang="ja-JP" sz="1000" dirty="0">
                <a:solidFill>
                  <a:prstClr val="black"/>
                </a:solidFill>
                <a:highlight>
                  <a:srgbClr val="FEC000"/>
                </a:highlight>
                <a:latin typeface="Meiryo UI" panose="020B0604030504040204" pitchFamily="50" charset="-128"/>
                <a:ea typeface="Meiryo UI" panose="020B0604030504040204" pitchFamily="50" charset="-128"/>
              </a:rPr>
              <a:t>)</a:t>
            </a:r>
            <a:r>
              <a:rPr lang="ja-JP" altLang="en-US" sz="1000" dirty="0">
                <a:solidFill>
                  <a:prstClr val="black"/>
                </a:solidFill>
                <a:highlight>
                  <a:srgbClr val="FEC000"/>
                </a:highlight>
                <a:latin typeface="Meiryo UI" panose="020B0604030504040204" pitchFamily="50" charset="-128"/>
                <a:ea typeface="Meiryo UI" panose="020B0604030504040204" pitchFamily="50" charset="-128"/>
              </a:rPr>
              <a:t>のうち、事業認定された太陽光パネル出力に対する廃棄する太陽光パネル出力の割合に相当する額</a:t>
            </a:r>
            <a:endParaRPr lang="en-US" altLang="ja-JP" sz="1000" dirty="0">
              <a:solidFill>
                <a:prstClr val="black"/>
              </a:solidFill>
              <a:highlight>
                <a:srgbClr val="FEC000"/>
              </a:highlight>
              <a:latin typeface="Meiryo UI" panose="020B0604030504040204" pitchFamily="50" charset="-128"/>
              <a:ea typeface="Meiryo UI" panose="020B0604030504040204" pitchFamily="50" charset="-128"/>
            </a:endParaRPr>
          </a:p>
          <a:p>
            <a:endParaRPr lang="ja-JP" altLang="en-US" sz="100" dirty="0">
              <a:highlight>
                <a:srgbClr val="FEC000"/>
              </a:highlight>
              <a:latin typeface="Meiryo UI" panose="020B0604030504040204" pitchFamily="50" charset="-128"/>
              <a:ea typeface="Meiryo UI" panose="020B0604030504040204" pitchFamily="50" charset="-128"/>
            </a:endParaRPr>
          </a:p>
          <a:p>
            <a:r>
              <a:rPr lang="ja-JP" altLang="en-US" sz="1000" dirty="0">
                <a:highlight>
                  <a:srgbClr val="AACCEE"/>
                </a:highlight>
                <a:latin typeface="Meiryo UI" panose="020B0604030504040204" pitchFamily="50" charset="-128"/>
                <a:ea typeface="Meiryo UI" panose="020B0604030504040204" pitchFamily="50" charset="-128"/>
              </a:rPr>
              <a:t>②取戻し時点での積立額</a:t>
            </a:r>
            <a:endParaRPr lang="en-US" altLang="ja-JP" sz="1000" dirty="0">
              <a:highlight>
                <a:srgbClr val="AACCEE"/>
              </a:highlight>
              <a:latin typeface="Meiryo UI" panose="020B0604030504040204" pitchFamily="50" charset="-128"/>
              <a:ea typeface="Meiryo UI" panose="020B0604030504040204" pitchFamily="50" charset="-128"/>
            </a:endParaRPr>
          </a:p>
          <a:p>
            <a:endParaRPr lang="ja-JP" altLang="en-US" sz="100" dirty="0">
              <a:highlight>
                <a:srgbClr val="AACCEE"/>
              </a:highlight>
              <a:latin typeface="Meiryo UI" panose="020B0604030504040204" pitchFamily="50" charset="-128"/>
              <a:ea typeface="Meiryo UI" panose="020B0604030504040204" pitchFamily="50" charset="-128"/>
            </a:endParaRPr>
          </a:p>
          <a:p>
            <a:r>
              <a:rPr lang="ja-JP" altLang="en-US" sz="1000" dirty="0">
                <a:highlight>
                  <a:srgbClr val="F1E60F"/>
                </a:highlight>
                <a:latin typeface="Meiryo UI" panose="020B0604030504040204" pitchFamily="50" charset="-128"/>
                <a:ea typeface="Meiryo UI" panose="020B0604030504040204" pitchFamily="50" charset="-128"/>
              </a:rPr>
              <a:t>③実際に廃棄に要した費用</a:t>
            </a:r>
            <a:endParaRPr lang="en-US" altLang="ja-JP" sz="1000" dirty="0">
              <a:highlight>
                <a:srgbClr val="F1E60F"/>
              </a:highlight>
              <a:latin typeface="Meiryo UI" panose="020B0604030504040204" pitchFamily="50" charset="-128"/>
              <a:ea typeface="Meiryo UI" panose="020B0604030504040204" pitchFamily="50" charset="-128"/>
            </a:endParaRPr>
          </a:p>
          <a:p>
            <a:endParaRPr lang="en-US" altLang="ja-JP" sz="300" dirty="0">
              <a:latin typeface="Meiryo UI" panose="020B0604030504040204" pitchFamily="50" charset="-128"/>
              <a:ea typeface="Meiryo UI" panose="020B0604030504040204" pitchFamily="50" charset="-128"/>
            </a:endParaRPr>
          </a:p>
        </p:txBody>
      </p:sp>
      <p:sp>
        <p:nvSpPr>
          <p:cNvPr id="22" name="正方形/長方形 21">
            <a:extLst>
              <a:ext uri="{FF2B5EF4-FFF2-40B4-BE49-F238E27FC236}">
                <a16:creationId xmlns:a16="http://schemas.microsoft.com/office/drawing/2014/main" id="{DAD07A1B-C493-4E11-B967-A69E57A9F13E}"/>
              </a:ext>
            </a:extLst>
          </p:cNvPr>
          <p:cNvSpPr/>
          <p:nvPr/>
        </p:nvSpPr>
        <p:spPr>
          <a:xfrm>
            <a:off x="163186" y="2420505"/>
            <a:ext cx="4304366" cy="253916"/>
          </a:xfrm>
          <a:prstGeom prst="rect">
            <a:avLst/>
          </a:prstGeom>
        </p:spPr>
        <p:txBody>
          <a:bodyPr wrap="square">
            <a:spAutoFit/>
          </a:bodyPr>
          <a:lstStyle/>
          <a:p>
            <a:r>
              <a:rPr lang="ja-JP" altLang="en-US" sz="1050" dirty="0">
                <a:latin typeface="Meiryo UI" panose="020B0604030504040204" pitchFamily="50" charset="-128"/>
                <a:ea typeface="Meiryo UI" panose="020B0604030504040204" pitchFamily="50" charset="-128"/>
              </a:rPr>
              <a:t>ケース①　工事費用が申請段階から増加した場合</a:t>
            </a:r>
            <a:endParaRPr lang="ja-JP" altLang="en-US" sz="1050" dirty="0"/>
          </a:p>
        </p:txBody>
      </p:sp>
      <p:sp>
        <p:nvSpPr>
          <p:cNvPr id="23" name="正方形/長方形 22">
            <a:extLst>
              <a:ext uri="{FF2B5EF4-FFF2-40B4-BE49-F238E27FC236}">
                <a16:creationId xmlns:a16="http://schemas.microsoft.com/office/drawing/2014/main" id="{4AFD6963-BDBD-4081-BD0D-DB01E9645EF9}"/>
              </a:ext>
            </a:extLst>
          </p:cNvPr>
          <p:cNvSpPr/>
          <p:nvPr/>
        </p:nvSpPr>
        <p:spPr>
          <a:xfrm>
            <a:off x="163186" y="4656068"/>
            <a:ext cx="4304366" cy="246221"/>
          </a:xfrm>
          <a:prstGeom prst="rect">
            <a:avLst/>
          </a:prstGeom>
        </p:spPr>
        <p:txBody>
          <a:bodyPr wrap="square">
            <a:spAutoFit/>
          </a:bodyPr>
          <a:lstStyle/>
          <a:p>
            <a:r>
              <a:rPr lang="ja-JP" altLang="en-US" sz="1000" dirty="0">
                <a:latin typeface="Meiryo UI" panose="020B0604030504040204" pitchFamily="50" charset="-128"/>
                <a:ea typeface="Meiryo UI" panose="020B0604030504040204" pitchFamily="50" charset="-128"/>
              </a:rPr>
              <a:t>ケース②　申請時に予定した太陽光パネルより多い太陽光パネルを解体した場合</a:t>
            </a:r>
            <a:endParaRPr lang="ja-JP" altLang="en-US" sz="1000" dirty="0"/>
          </a:p>
        </p:txBody>
      </p:sp>
      <p:sp>
        <p:nvSpPr>
          <p:cNvPr id="24" name="正方形/長方形 23">
            <a:extLst>
              <a:ext uri="{FF2B5EF4-FFF2-40B4-BE49-F238E27FC236}">
                <a16:creationId xmlns:a16="http://schemas.microsoft.com/office/drawing/2014/main" id="{3BB6CE8F-A543-4E72-A05D-29463DD72E46}"/>
              </a:ext>
            </a:extLst>
          </p:cNvPr>
          <p:cNvSpPr/>
          <p:nvPr/>
        </p:nvSpPr>
        <p:spPr>
          <a:xfrm>
            <a:off x="279570" y="2629215"/>
            <a:ext cx="2036303" cy="246221"/>
          </a:xfrm>
          <a:prstGeom prst="rect">
            <a:avLst/>
          </a:prstGeom>
          <a:ln>
            <a:solidFill>
              <a:sysClr val="window" lastClr="FFFFFF">
                <a:lumMod val="65000"/>
              </a:sysClr>
            </a:solidFill>
          </a:ln>
        </p:spPr>
        <p:txBody>
          <a:bodyPr wrap="square">
            <a:spAutoFit/>
          </a:bodyPr>
          <a:lstStyle/>
          <a:p>
            <a:pPr algn="ctr"/>
            <a:r>
              <a:rPr lang="ja-JP" altLang="en-US" sz="1000" dirty="0">
                <a:latin typeface="Meiryo UI" panose="020B0604030504040204" pitchFamily="50" charset="-128"/>
                <a:ea typeface="Meiryo UI" panose="020B0604030504040204" pitchFamily="50" charset="-128"/>
              </a:rPr>
              <a:t>取戻申請時：③を取戻し</a:t>
            </a:r>
          </a:p>
        </p:txBody>
      </p:sp>
      <p:graphicFrame>
        <p:nvGraphicFramePr>
          <p:cNvPr id="26" name="表 25">
            <a:extLst>
              <a:ext uri="{FF2B5EF4-FFF2-40B4-BE49-F238E27FC236}">
                <a16:creationId xmlns:a16="http://schemas.microsoft.com/office/drawing/2014/main" id="{9BF9AF73-7A76-4EDF-9D9A-906116AE8377}"/>
              </a:ext>
            </a:extLst>
          </p:cNvPr>
          <p:cNvGraphicFramePr>
            <a:graphicFrameLocks noGrp="1"/>
          </p:cNvGraphicFramePr>
          <p:nvPr>
            <p:extLst>
              <p:ext uri="{D42A27DB-BD31-4B8C-83A1-F6EECF244321}">
                <p14:modId xmlns:p14="http://schemas.microsoft.com/office/powerpoint/2010/main" val="3903560416"/>
              </p:ext>
            </p:extLst>
          </p:nvPr>
        </p:nvGraphicFramePr>
        <p:xfrm>
          <a:off x="4853483" y="3692355"/>
          <a:ext cx="1960695" cy="220739"/>
        </p:xfrm>
        <a:graphic>
          <a:graphicData uri="http://schemas.openxmlformats.org/drawingml/2006/table">
            <a:tbl>
              <a:tblPr firstRow="1" bandRow="1">
                <a:tableStyleId>{5C22544A-7EE6-4342-B048-85BDC9FD1C3A}</a:tableStyleId>
              </a:tblPr>
              <a:tblGrid>
                <a:gridCol w="1960695">
                  <a:extLst>
                    <a:ext uri="{9D8B030D-6E8A-4147-A177-3AD203B41FA5}">
                      <a16:colId xmlns:a16="http://schemas.microsoft.com/office/drawing/2014/main" val="2420059770"/>
                    </a:ext>
                  </a:extLst>
                </a:gridCol>
              </a:tblGrid>
              <a:tr h="220739">
                <a:tc>
                  <a:txBody>
                    <a:bodyPr/>
                    <a:lstStyle/>
                    <a:p>
                      <a:endParaRPr kumimoji="1" lang="ja-JP" altLang="en-US" sz="300" kern="1200" dirty="0">
                        <a:solidFill>
                          <a:schemeClr val="tx1"/>
                        </a:solidFill>
                        <a:latin typeface="+mn-lt"/>
                        <a:ea typeface="+mn-ea"/>
                        <a:cs typeface="+mn-cs"/>
                      </a:endParaRPr>
                    </a:p>
                  </a:txBody>
                  <a:tcPr>
                    <a:lnL w="12700" cmpd="sng">
                      <a:noFill/>
                    </a:lnL>
                    <a:lnR w="12700" cmpd="sng">
                      <a:noFill/>
                    </a:lnR>
                    <a:lnT w="9525" cap="flat" cmpd="sng" algn="ctr">
                      <a:solidFill>
                        <a:schemeClr val="tx1"/>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996633"/>
                    </a:solidFill>
                  </a:tcPr>
                </a:tc>
                <a:extLst>
                  <a:ext uri="{0D108BD9-81ED-4DB2-BD59-A6C34878D82A}">
                    <a16:rowId xmlns:a16="http://schemas.microsoft.com/office/drawing/2014/main" val="3232793193"/>
                  </a:ext>
                </a:extLst>
              </a:tr>
            </a:tbl>
          </a:graphicData>
        </a:graphic>
      </p:graphicFrame>
      <p:graphicFrame>
        <p:nvGraphicFramePr>
          <p:cNvPr id="27" name="表 26">
            <a:extLst>
              <a:ext uri="{FF2B5EF4-FFF2-40B4-BE49-F238E27FC236}">
                <a16:creationId xmlns:a16="http://schemas.microsoft.com/office/drawing/2014/main" id="{84DE0520-15BF-43C4-80E9-2008F093903E}"/>
              </a:ext>
            </a:extLst>
          </p:cNvPr>
          <p:cNvGraphicFramePr>
            <a:graphicFrameLocks noGrp="1"/>
          </p:cNvGraphicFramePr>
          <p:nvPr>
            <p:extLst>
              <p:ext uri="{D42A27DB-BD31-4B8C-83A1-F6EECF244321}">
                <p14:modId xmlns:p14="http://schemas.microsoft.com/office/powerpoint/2010/main" val="2763234730"/>
              </p:ext>
            </p:extLst>
          </p:nvPr>
        </p:nvGraphicFramePr>
        <p:xfrm>
          <a:off x="5199362" y="3143715"/>
          <a:ext cx="1246208" cy="470880"/>
        </p:xfrm>
        <a:graphic>
          <a:graphicData uri="http://schemas.openxmlformats.org/drawingml/2006/table">
            <a:tbl>
              <a:tblPr firstRow="1" bandRow="1">
                <a:tableStyleId>{2D5ABB26-0587-4C30-8999-92F81FD0307C}</a:tableStyleId>
              </a:tblPr>
              <a:tblGrid>
                <a:gridCol w="155776">
                  <a:extLst>
                    <a:ext uri="{9D8B030D-6E8A-4147-A177-3AD203B41FA5}">
                      <a16:colId xmlns:a16="http://schemas.microsoft.com/office/drawing/2014/main" val="1761114092"/>
                    </a:ext>
                  </a:extLst>
                </a:gridCol>
                <a:gridCol w="155776">
                  <a:extLst>
                    <a:ext uri="{9D8B030D-6E8A-4147-A177-3AD203B41FA5}">
                      <a16:colId xmlns:a16="http://schemas.microsoft.com/office/drawing/2014/main" val="1274344272"/>
                    </a:ext>
                  </a:extLst>
                </a:gridCol>
                <a:gridCol w="155776">
                  <a:extLst>
                    <a:ext uri="{9D8B030D-6E8A-4147-A177-3AD203B41FA5}">
                      <a16:colId xmlns:a16="http://schemas.microsoft.com/office/drawing/2014/main" val="16625991"/>
                    </a:ext>
                  </a:extLst>
                </a:gridCol>
                <a:gridCol w="155776">
                  <a:extLst>
                    <a:ext uri="{9D8B030D-6E8A-4147-A177-3AD203B41FA5}">
                      <a16:colId xmlns:a16="http://schemas.microsoft.com/office/drawing/2014/main" val="4125618504"/>
                    </a:ext>
                  </a:extLst>
                </a:gridCol>
                <a:gridCol w="155776">
                  <a:extLst>
                    <a:ext uri="{9D8B030D-6E8A-4147-A177-3AD203B41FA5}">
                      <a16:colId xmlns:a16="http://schemas.microsoft.com/office/drawing/2014/main" val="4236794537"/>
                    </a:ext>
                  </a:extLst>
                </a:gridCol>
                <a:gridCol w="155776">
                  <a:extLst>
                    <a:ext uri="{9D8B030D-6E8A-4147-A177-3AD203B41FA5}">
                      <a16:colId xmlns:a16="http://schemas.microsoft.com/office/drawing/2014/main" val="1221549219"/>
                    </a:ext>
                  </a:extLst>
                </a:gridCol>
                <a:gridCol w="155776">
                  <a:extLst>
                    <a:ext uri="{9D8B030D-6E8A-4147-A177-3AD203B41FA5}">
                      <a16:colId xmlns:a16="http://schemas.microsoft.com/office/drawing/2014/main" val="2167298108"/>
                    </a:ext>
                  </a:extLst>
                </a:gridCol>
                <a:gridCol w="155776">
                  <a:extLst>
                    <a:ext uri="{9D8B030D-6E8A-4147-A177-3AD203B41FA5}">
                      <a16:colId xmlns:a16="http://schemas.microsoft.com/office/drawing/2014/main" val="1737647044"/>
                    </a:ext>
                  </a:extLst>
                </a:gridCol>
              </a:tblGrid>
              <a:tr h="0">
                <a:tc>
                  <a:txBody>
                    <a:bodyPr/>
                    <a:lstStyle/>
                    <a:p>
                      <a:endParaRPr kumimoji="1" lang="ja-JP" altLang="en-US" sz="300" dirty="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dirty="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extLst>
                  <a:ext uri="{0D108BD9-81ED-4DB2-BD59-A6C34878D82A}">
                    <a16:rowId xmlns:a16="http://schemas.microsoft.com/office/drawing/2014/main" val="2482339820"/>
                  </a:ext>
                </a:extLst>
              </a:tr>
              <a:tr h="0">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dirty="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dirty="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extLst>
                  <a:ext uri="{0D108BD9-81ED-4DB2-BD59-A6C34878D82A}">
                    <a16:rowId xmlns:a16="http://schemas.microsoft.com/office/drawing/2014/main" val="143166758"/>
                  </a:ext>
                </a:extLst>
              </a:tr>
              <a:tr h="0">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dirty="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dirty="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extLst>
                  <a:ext uri="{0D108BD9-81ED-4DB2-BD59-A6C34878D82A}">
                    <a16:rowId xmlns:a16="http://schemas.microsoft.com/office/drawing/2014/main" val="757256696"/>
                  </a:ext>
                </a:extLst>
              </a:tr>
              <a:tr h="0">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dirty="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extLst>
                  <a:ext uri="{0D108BD9-81ED-4DB2-BD59-A6C34878D82A}">
                    <a16:rowId xmlns:a16="http://schemas.microsoft.com/office/drawing/2014/main" val="2525888127"/>
                  </a:ext>
                </a:extLst>
              </a:tr>
            </a:tbl>
          </a:graphicData>
        </a:graphic>
      </p:graphicFrame>
      <p:sp>
        <p:nvSpPr>
          <p:cNvPr id="28" name="矢印: 五方向 27">
            <a:extLst>
              <a:ext uri="{FF2B5EF4-FFF2-40B4-BE49-F238E27FC236}">
                <a16:creationId xmlns:a16="http://schemas.microsoft.com/office/drawing/2014/main" id="{D2D246DB-1607-4367-8E21-8391E76723E0}"/>
              </a:ext>
            </a:extLst>
          </p:cNvPr>
          <p:cNvSpPr/>
          <p:nvPr/>
        </p:nvSpPr>
        <p:spPr>
          <a:xfrm rot="5400000" flipV="1">
            <a:off x="5106280" y="3707677"/>
            <a:ext cx="231883" cy="45719"/>
          </a:xfrm>
          <a:prstGeom prst="homePlate">
            <a:avLst>
              <a:gd name="adj" fmla="val 129863"/>
            </a:avLst>
          </a:prstGeom>
          <a:solidFill>
            <a:schemeClr val="bg1"/>
          </a:solidFill>
          <a:ln w="3175">
            <a:solidFill>
              <a:schemeClr val="dk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endParaRPr kumimoji="0" lang="ja-JP" altLang="en-US" sz="100" kern="0" dirty="0">
              <a:solidFill>
                <a:prstClr val="black"/>
              </a:solidFill>
              <a:latin typeface="Meiryo UI"/>
              <a:ea typeface="Meiryo UI"/>
              <a:cs typeface="Arial" pitchFamily="34" charset="0"/>
            </a:endParaRPr>
          </a:p>
        </p:txBody>
      </p:sp>
      <p:sp>
        <p:nvSpPr>
          <p:cNvPr id="29" name="矢印: 五方向 28">
            <a:extLst>
              <a:ext uri="{FF2B5EF4-FFF2-40B4-BE49-F238E27FC236}">
                <a16:creationId xmlns:a16="http://schemas.microsoft.com/office/drawing/2014/main" id="{0C7F3802-0F45-4D3C-ACD9-F0AE4A09DA5B}"/>
              </a:ext>
            </a:extLst>
          </p:cNvPr>
          <p:cNvSpPr/>
          <p:nvPr/>
        </p:nvSpPr>
        <p:spPr>
          <a:xfrm rot="5400000" flipV="1">
            <a:off x="5703269" y="3707677"/>
            <a:ext cx="231883" cy="45719"/>
          </a:xfrm>
          <a:prstGeom prst="homePlate">
            <a:avLst>
              <a:gd name="adj" fmla="val 129863"/>
            </a:avLst>
          </a:prstGeom>
          <a:solidFill>
            <a:schemeClr val="bg1"/>
          </a:solidFill>
          <a:ln w="3175">
            <a:solidFill>
              <a:schemeClr val="dk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endParaRPr kumimoji="0" lang="ja-JP" altLang="en-US" sz="100" kern="0" dirty="0">
              <a:solidFill>
                <a:prstClr val="black"/>
              </a:solidFill>
              <a:latin typeface="Meiryo UI"/>
              <a:ea typeface="Meiryo UI"/>
              <a:cs typeface="Arial" pitchFamily="34" charset="0"/>
            </a:endParaRPr>
          </a:p>
        </p:txBody>
      </p:sp>
      <p:sp>
        <p:nvSpPr>
          <p:cNvPr id="30" name="矢印: 五方向 29">
            <a:extLst>
              <a:ext uri="{FF2B5EF4-FFF2-40B4-BE49-F238E27FC236}">
                <a16:creationId xmlns:a16="http://schemas.microsoft.com/office/drawing/2014/main" id="{D9C0518F-682E-44A7-9CF9-205CD33C5CB3}"/>
              </a:ext>
            </a:extLst>
          </p:cNvPr>
          <p:cNvSpPr/>
          <p:nvPr/>
        </p:nvSpPr>
        <p:spPr>
          <a:xfrm rot="5400000" flipV="1">
            <a:off x="6298930" y="3707677"/>
            <a:ext cx="231883" cy="45719"/>
          </a:xfrm>
          <a:prstGeom prst="homePlate">
            <a:avLst>
              <a:gd name="adj" fmla="val 129863"/>
            </a:avLst>
          </a:prstGeom>
          <a:solidFill>
            <a:schemeClr val="bg1"/>
          </a:solidFill>
          <a:ln w="3175">
            <a:solidFill>
              <a:schemeClr val="dk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endParaRPr kumimoji="0" lang="ja-JP" altLang="en-US" sz="100" kern="0" dirty="0">
              <a:solidFill>
                <a:prstClr val="black"/>
              </a:solidFill>
              <a:latin typeface="Meiryo UI"/>
              <a:ea typeface="Meiryo UI"/>
              <a:cs typeface="Arial" pitchFamily="34" charset="0"/>
            </a:endParaRPr>
          </a:p>
        </p:txBody>
      </p:sp>
      <p:sp>
        <p:nvSpPr>
          <p:cNvPr id="31" name="正方形/長方形 30">
            <a:extLst>
              <a:ext uri="{FF2B5EF4-FFF2-40B4-BE49-F238E27FC236}">
                <a16:creationId xmlns:a16="http://schemas.microsoft.com/office/drawing/2014/main" id="{DE0014EA-1D77-45BC-A356-EE01FA98C713}"/>
              </a:ext>
            </a:extLst>
          </p:cNvPr>
          <p:cNvSpPr/>
          <p:nvPr/>
        </p:nvSpPr>
        <p:spPr>
          <a:xfrm>
            <a:off x="5199362" y="3951525"/>
            <a:ext cx="1238369" cy="179168"/>
          </a:xfrm>
          <a:prstGeom prst="rect">
            <a:avLst/>
          </a:prstGeom>
          <a:solidFill>
            <a:srgbClr val="FEC000"/>
          </a:solidFill>
          <a:ln>
            <a:noFill/>
          </a:ln>
        </p:spPr>
        <p:style>
          <a:lnRef idx="2">
            <a:schemeClr val="dk1"/>
          </a:lnRef>
          <a:fillRef idx="1">
            <a:schemeClr val="lt1"/>
          </a:fillRef>
          <a:effectRef idx="0">
            <a:schemeClr val="dk1"/>
          </a:effectRef>
          <a:fontRef idx="minor">
            <a:schemeClr val="dk1"/>
          </a:fontRef>
        </p:style>
        <p:txBody>
          <a:bodyPr wrap="none" lIns="0" tIns="36000" rIns="0" bIns="36000" rtlCol="0" anchor="ctr"/>
          <a:lstStyle/>
          <a:p>
            <a:pPr algn="ctr"/>
            <a:r>
              <a:rPr kumimoji="0" lang="ja-JP" altLang="en-US" sz="1100" kern="0" dirty="0">
                <a:solidFill>
                  <a:prstClr val="black"/>
                </a:solidFill>
                <a:latin typeface="Meiryo UI"/>
                <a:ea typeface="Meiryo UI"/>
                <a:cs typeface="Arial" pitchFamily="34" charset="0"/>
              </a:rPr>
              <a:t>①　　　　</a:t>
            </a:r>
          </a:p>
        </p:txBody>
      </p:sp>
      <p:sp>
        <p:nvSpPr>
          <p:cNvPr id="32" name="正方形/長方形 31">
            <a:extLst>
              <a:ext uri="{FF2B5EF4-FFF2-40B4-BE49-F238E27FC236}">
                <a16:creationId xmlns:a16="http://schemas.microsoft.com/office/drawing/2014/main" id="{670427F6-2BB6-4A33-969F-D787D6311A09}"/>
              </a:ext>
            </a:extLst>
          </p:cNvPr>
          <p:cNvSpPr/>
          <p:nvPr/>
        </p:nvSpPr>
        <p:spPr>
          <a:xfrm>
            <a:off x="5556612" y="4162284"/>
            <a:ext cx="881118" cy="162169"/>
          </a:xfrm>
          <a:prstGeom prst="rect">
            <a:avLst/>
          </a:prstGeom>
          <a:solidFill>
            <a:srgbClr val="AACCEE"/>
          </a:solidFill>
          <a:ln>
            <a:noFill/>
          </a:ln>
        </p:spPr>
        <p:style>
          <a:lnRef idx="2">
            <a:schemeClr val="dk1"/>
          </a:lnRef>
          <a:fillRef idx="1">
            <a:schemeClr val="lt1"/>
          </a:fillRef>
          <a:effectRef idx="0">
            <a:schemeClr val="dk1"/>
          </a:effectRef>
          <a:fontRef idx="minor">
            <a:schemeClr val="dk1"/>
          </a:fontRef>
        </p:style>
        <p:txBody>
          <a:bodyPr wrap="none" lIns="0" tIns="36000" rIns="0" bIns="36000" rtlCol="0" anchor="ctr"/>
          <a:lstStyle/>
          <a:p>
            <a:pPr algn="ctr"/>
            <a:r>
              <a:rPr kumimoji="0" lang="ja-JP" altLang="en-US" sz="1100" kern="0" dirty="0">
                <a:solidFill>
                  <a:prstClr val="black"/>
                </a:solidFill>
                <a:latin typeface="Meiryo UI"/>
                <a:ea typeface="Meiryo UI"/>
                <a:cs typeface="Arial" pitchFamily="34" charset="0"/>
              </a:rPr>
              <a:t>②</a:t>
            </a:r>
          </a:p>
        </p:txBody>
      </p:sp>
      <p:sp>
        <p:nvSpPr>
          <p:cNvPr id="33" name="正方形/長方形 32">
            <a:extLst>
              <a:ext uri="{FF2B5EF4-FFF2-40B4-BE49-F238E27FC236}">
                <a16:creationId xmlns:a16="http://schemas.microsoft.com/office/drawing/2014/main" id="{E2641E8E-6A86-4633-859B-292EEAA7D5CF}"/>
              </a:ext>
            </a:extLst>
          </p:cNvPr>
          <p:cNvSpPr/>
          <p:nvPr/>
        </p:nvSpPr>
        <p:spPr>
          <a:xfrm>
            <a:off x="5641644" y="4366780"/>
            <a:ext cx="781112" cy="191459"/>
          </a:xfrm>
          <a:prstGeom prst="rect">
            <a:avLst/>
          </a:prstGeom>
          <a:solidFill>
            <a:srgbClr val="F1E60F"/>
          </a:solidFill>
          <a:ln>
            <a:noFill/>
          </a:ln>
        </p:spPr>
        <p:style>
          <a:lnRef idx="2">
            <a:schemeClr val="dk1"/>
          </a:lnRef>
          <a:fillRef idx="1">
            <a:schemeClr val="lt1"/>
          </a:fillRef>
          <a:effectRef idx="0">
            <a:schemeClr val="dk1"/>
          </a:effectRef>
          <a:fontRef idx="minor">
            <a:schemeClr val="dk1"/>
          </a:fontRef>
        </p:style>
        <p:txBody>
          <a:bodyPr wrap="none" lIns="0" tIns="36000" rIns="0" bIns="36000" rtlCol="0" anchor="ctr"/>
          <a:lstStyle/>
          <a:p>
            <a:pPr algn="ctr"/>
            <a:r>
              <a:rPr kumimoji="0" lang="ja-JP" altLang="en-US" sz="1100" kern="0" dirty="0">
                <a:solidFill>
                  <a:prstClr val="black"/>
                </a:solidFill>
                <a:latin typeface="Meiryo UI"/>
                <a:ea typeface="Meiryo UI"/>
                <a:cs typeface="Arial" pitchFamily="34" charset="0"/>
              </a:rPr>
              <a:t>③</a:t>
            </a:r>
            <a:r>
              <a:rPr kumimoji="0" lang="en-US" altLang="ja-JP" sz="1100" kern="0" dirty="0">
                <a:solidFill>
                  <a:prstClr val="black"/>
                </a:solidFill>
                <a:latin typeface="Meiryo UI"/>
                <a:ea typeface="Meiryo UI"/>
                <a:cs typeface="Arial" pitchFamily="34" charset="0"/>
              </a:rPr>
              <a:t>’</a:t>
            </a:r>
            <a:endParaRPr kumimoji="0" lang="ja-JP" altLang="en-US" sz="1100" kern="0" dirty="0">
              <a:solidFill>
                <a:prstClr val="black"/>
              </a:solidFill>
              <a:latin typeface="Meiryo UI"/>
              <a:ea typeface="Meiryo UI"/>
              <a:cs typeface="Arial" pitchFamily="34" charset="0"/>
            </a:endParaRPr>
          </a:p>
        </p:txBody>
      </p:sp>
      <p:sp>
        <p:nvSpPr>
          <p:cNvPr id="34" name="正方形/長方形 33">
            <a:extLst>
              <a:ext uri="{FF2B5EF4-FFF2-40B4-BE49-F238E27FC236}">
                <a16:creationId xmlns:a16="http://schemas.microsoft.com/office/drawing/2014/main" id="{FE1B810A-BCC1-415B-9699-3B0B682A02DB}"/>
              </a:ext>
            </a:extLst>
          </p:cNvPr>
          <p:cNvSpPr/>
          <p:nvPr/>
        </p:nvSpPr>
        <p:spPr>
          <a:xfrm>
            <a:off x="5818546" y="3146833"/>
            <a:ext cx="619184" cy="467762"/>
          </a:xfrm>
          <a:prstGeom prst="rect">
            <a:avLst/>
          </a:prstGeom>
          <a:solidFill>
            <a:srgbClr val="FF0000">
              <a:alpha val="10000"/>
            </a:srgbClr>
          </a:solidFill>
          <a:ln w="15875" cap="flat" cmpd="sng" algn="ctr">
            <a:solidFill>
              <a:srgbClr val="FF0000"/>
            </a:solidFill>
            <a:prstDash val="dash"/>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sp>
        <p:nvSpPr>
          <p:cNvPr id="35" name="正方形/長方形 34">
            <a:extLst>
              <a:ext uri="{FF2B5EF4-FFF2-40B4-BE49-F238E27FC236}">
                <a16:creationId xmlns:a16="http://schemas.microsoft.com/office/drawing/2014/main" id="{12E15746-A450-4BD9-9B63-8C158C3E62C2}"/>
              </a:ext>
            </a:extLst>
          </p:cNvPr>
          <p:cNvSpPr/>
          <p:nvPr/>
        </p:nvSpPr>
        <p:spPr>
          <a:xfrm>
            <a:off x="5803571" y="3961026"/>
            <a:ext cx="619184" cy="154800"/>
          </a:xfrm>
          <a:prstGeom prst="rect">
            <a:avLst/>
          </a:prstGeom>
          <a:solidFill>
            <a:srgbClr val="FF0000">
              <a:alpha val="10000"/>
            </a:srgbClr>
          </a:solidFill>
          <a:ln w="15875" cap="flat" cmpd="sng" algn="ctr">
            <a:solidFill>
              <a:srgbClr val="FF0000"/>
            </a:solidFill>
            <a:prstDash val="dash"/>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sp>
        <p:nvSpPr>
          <p:cNvPr id="36" name="正方形/長方形 35">
            <a:extLst>
              <a:ext uri="{FF2B5EF4-FFF2-40B4-BE49-F238E27FC236}">
                <a16:creationId xmlns:a16="http://schemas.microsoft.com/office/drawing/2014/main" id="{5B5BAA71-BB0B-4C60-A8B3-73DAF9745464}"/>
              </a:ext>
            </a:extLst>
          </p:cNvPr>
          <p:cNvSpPr/>
          <p:nvPr/>
        </p:nvSpPr>
        <p:spPr>
          <a:xfrm>
            <a:off x="6556383" y="3967922"/>
            <a:ext cx="470581" cy="191459"/>
          </a:xfrm>
          <a:prstGeom prst="rect">
            <a:avLst/>
          </a:prstGeom>
          <a:noFill/>
          <a:ln w="19050" cap="flat" cmpd="sng" algn="ctr">
            <a:noFill/>
            <a:prstDash val="solid"/>
            <a:miter lim="800000"/>
          </a:ln>
          <a:effectLst/>
        </p:spPr>
        <p:txBody>
          <a:bodyPr wrap="none" lIns="0" tIns="36000" rIns="0" bIns="36000" rtlCol="0" anchor="ctr"/>
          <a:lstStyle/>
          <a:p>
            <a:pPr algn="ctr"/>
            <a:r>
              <a:rPr lang="ja-JP" altLang="en-US" sz="1000" dirty="0">
                <a:latin typeface="Meiryo UI" panose="020B0604030504040204" pitchFamily="50" charset="-128"/>
                <a:ea typeface="Meiryo UI" panose="020B0604030504040204" pitchFamily="50" charset="-128"/>
              </a:rPr>
              <a:t>☜ 最低額</a:t>
            </a:r>
            <a:endParaRPr lang="en-US" altLang="ja-JP" sz="1000" dirty="0">
              <a:latin typeface="Meiryo UI" panose="020B0604030504040204" pitchFamily="50" charset="-128"/>
              <a:ea typeface="Meiryo UI" panose="020B0604030504040204" pitchFamily="50" charset="-128"/>
            </a:endParaRPr>
          </a:p>
        </p:txBody>
      </p:sp>
      <p:sp>
        <p:nvSpPr>
          <p:cNvPr id="37" name="正方形/長方形 36">
            <a:extLst>
              <a:ext uri="{FF2B5EF4-FFF2-40B4-BE49-F238E27FC236}">
                <a16:creationId xmlns:a16="http://schemas.microsoft.com/office/drawing/2014/main" id="{CB096063-8851-4AEF-9729-E875C2B8502B}"/>
              </a:ext>
            </a:extLst>
          </p:cNvPr>
          <p:cNvSpPr/>
          <p:nvPr/>
        </p:nvSpPr>
        <p:spPr>
          <a:xfrm>
            <a:off x="4759710" y="2650500"/>
            <a:ext cx="2420153" cy="246221"/>
          </a:xfrm>
          <a:prstGeom prst="rect">
            <a:avLst/>
          </a:prstGeom>
          <a:ln>
            <a:solidFill>
              <a:sysClr val="window" lastClr="FFFFFF">
                <a:lumMod val="65000"/>
              </a:sysClr>
            </a:solidFill>
          </a:ln>
        </p:spPr>
        <p:txBody>
          <a:bodyPr wrap="square">
            <a:spAutoFit/>
          </a:bodyPr>
          <a:lstStyle/>
          <a:p>
            <a:r>
              <a:rPr lang="ja-JP" altLang="en-US" sz="1000" dirty="0">
                <a:latin typeface="Meiryo UI" panose="020B0604030504040204" pitchFamily="50" charset="-128"/>
                <a:ea typeface="Meiryo UI" panose="020B0604030504040204" pitchFamily="50" charset="-128"/>
              </a:rPr>
              <a:t>工事完了後：</a:t>
            </a:r>
            <a:r>
              <a:rPr lang="ja-JP" altLang="en-US" sz="1000" b="1" dirty="0">
                <a:latin typeface="Meiryo UI" panose="020B0604030504040204" pitchFamily="50" charset="-128"/>
                <a:ea typeface="Meiryo UI" panose="020B0604030504040204" pitchFamily="50" charset="-128"/>
              </a:rPr>
              <a:t>③と①の差額を追加取戻し</a:t>
            </a:r>
          </a:p>
        </p:txBody>
      </p:sp>
      <p:sp>
        <p:nvSpPr>
          <p:cNvPr id="38" name="正方形/長方形 37">
            <a:extLst>
              <a:ext uri="{FF2B5EF4-FFF2-40B4-BE49-F238E27FC236}">
                <a16:creationId xmlns:a16="http://schemas.microsoft.com/office/drawing/2014/main" id="{2CE7A850-5988-44A7-8B0D-6F9912D78763}"/>
              </a:ext>
            </a:extLst>
          </p:cNvPr>
          <p:cNvSpPr/>
          <p:nvPr/>
        </p:nvSpPr>
        <p:spPr>
          <a:xfrm>
            <a:off x="4759710" y="2902820"/>
            <a:ext cx="2292322" cy="246221"/>
          </a:xfrm>
          <a:prstGeom prst="rect">
            <a:avLst/>
          </a:prstGeom>
        </p:spPr>
        <p:txBody>
          <a:bodyPr wrap="square">
            <a:spAutoFit/>
          </a:bodyPr>
          <a:lstStyle/>
          <a:p>
            <a:r>
              <a:rPr lang="ja-JP" altLang="en-US" sz="1000" dirty="0">
                <a:latin typeface="Meiryo UI" panose="020B0604030504040204" pitchFamily="50" charset="-128"/>
                <a:ea typeface="Meiryo UI" panose="020B0604030504040204" pitchFamily="50" charset="-128"/>
              </a:rPr>
              <a:t>例：</a:t>
            </a:r>
            <a:r>
              <a:rPr lang="en-US" altLang="ja-JP" sz="1000" dirty="0">
                <a:latin typeface="Meiryo UI" panose="020B0604030504040204" pitchFamily="50" charset="-128"/>
                <a:ea typeface="Meiryo UI" panose="020B0604030504040204" pitchFamily="50" charset="-128"/>
              </a:rPr>
              <a:t>50%(50kW</a:t>
            </a:r>
            <a:r>
              <a:rPr lang="ja-JP" altLang="en-US" sz="1000" dirty="0">
                <a:latin typeface="Meiryo UI" panose="020B0604030504040204" pitchFamily="50" charset="-128"/>
                <a:ea typeface="Meiryo UI" panose="020B0604030504040204" pitchFamily="50" charset="-128"/>
              </a:rPr>
              <a:t>以上</a:t>
            </a:r>
            <a:r>
              <a:rPr lang="en-US" altLang="ja-JP" sz="1000" dirty="0">
                <a:latin typeface="Meiryo UI" panose="020B0604030504040204" pitchFamily="50" charset="-128"/>
                <a:ea typeface="Meiryo UI" panose="020B0604030504040204" pitchFamily="50" charset="-128"/>
              </a:rPr>
              <a:t>)</a:t>
            </a:r>
            <a:r>
              <a:rPr lang="ja-JP" altLang="en-US" sz="1000" dirty="0">
                <a:latin typeface="Meiryo UI" panose="020B0604030504040204" pitchFamily="50" charset="-128"/>
                <a:ea typeface="Meiryo UI" panose="020B0604030504040204" pitchFamily="50" charset="-128"/>
              </a:rPr>
              <a:t>を廃棄する場合</a:t>
            </a:r>
            <a:endParaRPr lang="ja-JP" altLang="en-US" sz="1000" dirty="0"/>
          </a:p>
        </p:txBody>
      </p:sp>
      <p:sp>
        <p:nvSpPr>
          <p:cNvPr id="2" name="矢印: 右 1">
            <a:extLst>
              <a:ext uri="{FF2B5EF4-FFF2-40B4-BE49-F238E27FC236}">
                <a16:creationId xmlns:a16="http://schemas.microsoft.com/office/drawing/2014/main" id="{9E97D6CE-1A1D-487F-95A0-003CE30DC0CC}"/>
              </a:ext>
            </a:extLst>
          </p:cNvPr>
          <p:cNvSpPr/>
          <p:nvPr/>
        </p:nvSpPr>
        <p:spPr>
          <a:xfrm>
            <a:off x="2791546" y="4409273"/>
            <a:ext cx="2765066" cy="149145"/>
          </a:xfrm>
          <a:prstGeom prst="rightArrow">
            <a:avLst/>
          </a:prstGeom>
          <a:solidFill>
            <a:srgbClr val="E5EAF3"/>
          </a:solidFill>
          <a:ln w="19050" cap="flat" cmpd="sng" algn="ctr">
            <a:solidFill>
              <a:sysClr val="window" lastClr="FFFFFF">
                <a:lumMod val="65000"/>
              </a:sysClr>
            </a:solidFill>
            <a:prstDash val="solid"/>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sp>
        <p:nvSpPr>
          <p:cNvPr id="39" name="正方形/長方形 38">
            <a:extLst>
              <a:ext uri="{FF2B5EF4-FFF2-40B4-BE49-F238E27FC236}">
                <a16:creationId xmlns:a16="http://schemas.microsoft.com/office/drawing/2014/main" id="{4B58B01E-232E-4E0A-8D43-C3B59D50C933}"/>
              </a:ext>
            </a:extLst>
          </p:cNvPr>
          <p:cNvSpPr/>
          <p:nvPr/>
        </p:nvSpPr>
        <p:spPr>
          <a:xfrm>
            <a:off x="3818306" y="4159381"/>
            <a:ext cx="470581" cy="191459"/>
          </a:xfrm>
          <a:prstGeom prst="rect">
            <a:avLst/>
          </a:prstGeom>
          <a:noFill/>
          <a:ln w="19050" cap="flat" cmpd="sng" algn="ctr">
            <a:noFill/>
            <a:prstDash val="solid"/>
            <a:miter lim="800000"/>
          </a:ln>
          <a:effectLst/>
        </p:spPr>
        <p:txBody>
          <a:bodyPr wrap="none" lIns="0" tIns="36000" rIns="0" bIns="36000" rtlCol="0" anchor="ctr"/>
          <a:lstStyle/>
          <a:p>
            <a:pPr algn="ctr"/>
            <a:r>
              <a:rPr lang="ja-JP" altLang="en-US" sz="1000" dirty="0">
                <a:latin typeface="Meiryo UI" panose="020B0604030504040204" pitchFamily="50" charset="-128"/>
                <a:ea typeface="Meiryo UI" panose="020B0604030504040204" pitchFamily="50" charset="-128"/>
              </a:rPr>
              <a:t>工事費用が増加</a:t>
            </a:r>
            <a:endParaRPr lang="en-US" altLang="ja-JP" sz="1000" dirty="0">
              <a:latin typeface="Meiryo UI" panose="020B0604030504040204" pitchFamily="50" charset="-128"/>
              <a:ea typeface="Meiryo UI" panose="020B0604030504040204" pitchFamily="50" charset="-128"/>
            </a:endParaRPr>
          </a:p>
        </p:txBody>
      </p:sp>
      <p:graphicFrame>
        <p:nvGraphicFramePr>
          <p:cNvPr id="40" name="表 39">
            <a:extLst>
              <a:ext uri="{FF2B5EF4-FFF2-40B4-BE49-F238E27FC236}">
                <a16:creationId xmlns:a16="http://schemas.microsoft.com/office/drawing/2014/main" id="{16D65D1C-5A52-47D3-BC08-2F2A1A10EBA5}"/>
              </a:ext>
            </a:extLst>
          </p:cNvPr>
          <p:cNvGraphicFramePr>
            <a:graphicFrameLocks noGrp="1"/>
          </p:cNvGraphicFramePr>
          <p:nvPr>
            <p:extLst>
              <p:ext uri="{D42A27DB-BD31-4B8C-83A1-F6EECF244321}">
                <p14:modId xmlns:p14="http://schemas.microsoft.com/office/powerpoint/2010/main" val="637452958"/>
              </p:ext>
            </p:extLst>
          </p:nvPr>
        </p:nvGraphicFramePr>
        <p:xfrm>
          <a:off x="422566" y="5929786"/>
          <a:ext cx="1960695" cy="220739"/>
        </p:xfrm>
        <a:graphic>
          <a:graphicData uri="http://schemas.openxmlformats.org/drawingml/2006/table">
            <a:tbl>
              <a:tblPr firstRow="1" bandRow="1">
                <a:tableStyleId>{5C22544A-7EE6-4342-B048-85BDC9FD1C3A}</a:tableStyleId>
              </a:tblPr>
              <a:tblGrid>
                <a:gridCol w="1960695">
                  <a:extLst>
                    <a:ext uri="{9D8B030D-6E8A-4147-A177-3AD203B41FA5}">
                      <a16:colId xmlns:a16="http://schemas.microsoft.com/office/drawing/2014/main" val="2420059770"/>
                    </a:ext>
                  </a:extLst>
                </a:gridCol>
              </a:tblGrid>
              <a:tr h="220739">
                <a:tc>
                  <a:txBody>
                    <a:bodyPr/>
                    <a:lstStyle/>
                    <a:p>
                      <a:endParaRPr kumimoji="1" lang="ja-JP" altLang="en-US" sz="300" kern="1200" dirty="0">
                        <a:solidFill>
                          <a:schemeClr val="tx1"/>
                        </a:solidFill>
                        <a:latin typeface="+mn-lt"/>
                        <a:ea typeface="+mn-ea"/>
                        <a:cs typeface="+mn-cs"/>
                      </a:endParaRPr>
                    </a:p>
                  </a:txBody>
                  <a:tcPr>
                    <a:lnL w="12700" cmpd="sng">
                      <a:noFill/>
                    </a:lnL>
                    <a:lnR w="12700" cmpd="sng">
                      <a:noFill/>
                    </a:lnR>
                    <a:lnT w="9525" cap="flat" cmpd="sng" algn="ctr">
                      <a:solidFill>
                        <a:schemeClr val="tx1"/>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996633"/>
                    </a:solidFill>
                  </a:tcPr>
                </a:tc>
                <a:extLst>
                  <a:ext uri="{0D108BD9-81ED-4DB2-BD59-A6C34878D82A}">
                    <a16:rowId xmlns:a16="http://schemas.microsoft.com/office/drawing/2014/main" val="3232793193"/>
                  </a:ext>
                </a:extLst>
              </a:tr>
            </a:tbl>
          </a:graphicData>
        </a:graphic>
      </p:graphicFrame>
      <p:graphicFrame>
        <p:nvGraphicFramePr>
          <p:cNvPr id="41" name="表 40">
            <a:extLst>
              <a:ext uri="{FF2B5EF4-FFF2-40B4-BE49-F238E27FC236}">
                <a16:creationId xmlns:a16="http://schemas.microsoft.com/office/drawing/2014/main" id="{4D681B4E-419A-4C46-A457-208F4266A2EA}"/>
              </a:ext>
            </a:extLst>
          </p:cNvPr>
          <p:cNvGraphicFramePr>
            <a:graphicFrameLocks noGrp="1"/>
          </p:cNvGraphicFramePr>
          <p:nvPr>
            <p:extLst>
              <p:ext uri="{D42A27DB-BD31-4B8C-83A1-F6EECF244321}">
                <p14:modId xmlns:p14="http://schemas.microsoft.com/office/powerpoint/2010/main" val="4166545862"/>
              </p:ext>
            </p:extLst>
          </p:nvPr>
        </p:nvGraphicFramePr>
        <p:xfrm>
          <a:off x="768445" y="5381146"/>
          <a:ext cx="1246208" cy="470880"/>
        </p:xfrm>
        <a:graphic>
          <a:graphicData uri="http://schemas.openxmlformats.org/drawingml/2006/table">
            <a:tbl>
              <a:tblPr firstRow="1" bandRow="1">
                <a:tableStyleId>{2D5ABB26-0587-4C30-8999-92F81FD0307C}</a:tableStyleId>
              </a:tblPr>
              <a:tblGrid>
                <a:gridCol w="155776">
                  <a:extLst>
                    <a:ext uri="{9D8B030D-6E8A-4147-A177-3AD203B41FA5}">
                      <a16:colId xmlns:a16="http://schemas.microsoft.com/office/drawing/2014/main" val="1761114092"/>
                    </a:ext>
                  </a:extLst>
                </a:gridCol>
                <a:gridCol w="155776">
                  <a:extLst>
                    <a:ext uri="{9D8B030D-6E8A-4147-A177-3AD203B41FA5}">
                      <a16:colId xmlns:a16="http://schemas.microsoft.com/office/drawing/2014/main" val="1274344272"/>
                    </a:ext>
                  </a:extLst>
                </a:gridCol>
                <a:gridCol w="155776">
                  <a:extLst>
                    <a:ext uri="{9D8B030D-6E8A-4147-A177-3AD203B41FA5}">
                      <a16:colId xmlns:a16="http://schemas.microsoft.com/office/drawing/2014/main" val="16625991"/>
                    </a:ext>
                  </a:extLst>
                </a:gridCol>
                <a:gridCol w="155776">
                  <a:extLst>
                    <a:ext uri="{9D8B030D-6E8A-4147-A177-3AD203B41FA5}">
                      <a16:colId xmlns:a16="http://schemas.microsoft.com/office/drawing/2014/main" val="4125618504"/>
                    </a:ext>
                  </a:extLst>
                </a:gridCol>
                <a:gridCol w="155776">
                  <a:extLst>
                    <a:ext uri="{9D8B030D-6E8A-4147-A177-3AD203B41FA5}">
                      <a16:colId xmlns:a16="http://schemas.microsoft.com/office/drawing/2014/main" val="4236794537"/>
                    </a:ext>
                  </a:extLst>
                </a:gridCol>
                <a:gridCol w="155776">
                  <a:extLst>
                    <a:ext uri="{9D8B030D-6E8A-4147-A177-3AD203B41FA5}">
                      <a16:colId xmlns:a16="http://schemas.microsoft.com/office/drawing/2014/main" val="1221549219"/>
                    </a:ext>
                  </a:extLst>
                </a:gridCol>
                <a:gridCol w="155776">
                  <a:extLst>
                    <a:ext uri="{9D8B030D-6E8A-4147-A177-3AD203B41FA5}">
                      <a16:colId xmlns:a16="http://schemas.microsoft.com/office/drawing/2014/main" val="2167298108"/>
                    </a:ext>
                  </a:extLst>
                </a:gridCol>
                <a:gridCol w="155776">
                  <a:extLst>
                    <a:ext uri="{9D8B030D-6E8A-4147-A177-3AD203B41FA5}">
                      <a16:colId xmlns:a16="http://schemas.microsoft.com/office/drawing/2014/main" val="1737647044"/>
                    </a:ext>
                  </a:extLst>
                </a:gridCol>
              </a:tblGrid>
              <a:tr h="0">
                <a:tc>
                  <a:txBody>
                    <a:bodyPr/>
                    <a:lstStyle/>
                    <a:p>
                      <a:endParaRPr kumimoji="1" lang="ja-JP" altLang="en-US" sz="300" dirty="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dirty="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extLst>
                  <a:ext uri="{0D108BD9-81ED-4DB2-BD59-A6C34878D82A}">
                    <a16:rowId xmlns:a16="http://schemas.microsoft.com/office/drawing/2014/main" val="2482339820"/>
                  </a:ext>
                </a:extLst>
              </a:tr>
              <a:tr h="0">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dirty="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dirty="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extLst>
                  <a:ext uri="{0D108BD9-81ED-4DB2-BD59-A6C34878D82A}">
                    <a16:rowId xmlns:a16="http://schemas.microsoft.com/office/drawing/2014/main" val="143166758"/>
                  </a:ext>
                </a:extLst>
              </a:tr>
              <a:tr h="0">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dirty="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dirty="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extLst>
                  <a:ext uri="{0D108BD9-81ED-4DB2-BD59-A6C34878D82A}">
                    <a16:rowId xmlns:a16="http://schemas.microsoft.com/office/drawing/2014/main" val="757256696"/>
                  </a:ext>
                </a:extLst>
              </a:tr>
              <a:tr h="0">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dirty="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extLst>
                  <a:ext uri="{0D108BD9-81ED-4DB2-BD59-A6C34878D82A}">
                    <a16:rowId xmlns:a16="http://schemas.microsoft.com/office/drawing/2014/main" val="2525888127"/>
                  </a:ext>
                </a:extLst>
              </a:tr>
            </a:tbl>
          </a:graphicData>
        </a:graphic>
      </p:graphicFrame>
      <p:sp>
        <p:nvSpPr>
          <p:cNvPr id="42" name="矢印: 五方向 41">
            <a:extLst>
              <a:ext uri="{FF2B5EF4-FFF2-40B4-BE49-F238E27FC236}">
                <a16:creationId xmlns:a16="http://schemas.microsoft.com/office/drawing/2014/main" id="{2CF49F67-DCE8-433F-9C83-0CB19CB4D513}"/>
              </a:ext>
            </a:extLst>
          </p:cNvPr>
          <p:cNvSpPr/>
          <p:nvPr/>
        </p:nvSpPr>
        <p:spPr>
          <a:xfrm rot="5400000" flipV="1">
            <a:off x="675363" y="5945108"/>
            <a:ext cx="231883" cy="45719"/>
          </a:xfrm>
          <a:prstGeom prst="homePlate">
            <a:avLst>
              <a:gd name="adj" fmla="val 129863"/>
            </a:avLst>
          </a:prstGeom>
          <a:solidFill>
            <a:schemeClr val="bg1"/>
          </a:solidFill>
          <a:ln w="3175">
            <a:solidFill>
              <a:schemeClr val="dk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endParaRPr kumimoji="0" lang="ja-JP" altLang="en-US" sz="100" kern="0" dirty="0">
              <a:solidFill>
                <a:prstClr val="black"/>
              </a:solidFill>
              <a:latin typeface="Meiryo UI"/>
              <a:ea typeface="Meiryo UI"/>
              <a:cs typeface="Arial" pitchFamily="34" charset="0"/>
            </a:endParaRPr>
          </a:p>
        </p:txBody>
      </p:sp>
      <p:sp>
        <p:nvSpPr>
          <p:cNvPr id="43" name="矢印: 五方向 42">
            <a:extLst>
              <a:ext uri="{FF2B5EF4-FFF2-40B4-BE49-F238E27FC236}">
                <a16:creationId xmlns:a16="http://schemas.microsoft.com/office/drawing/2014/main" id="{900D5340-1848-43BF-8C91-F112BAC39B86}"/>
              </a:ext>
            </a:extLst>
          </p:cNvPr>
          <p:cNvSpPr/>
          <p:nvPr/>
        </p:nvSpPr>
        <p:spPr>
          <a:xfrm rot="5400000" flipV="1">
            <a:off x="1272352" y="5945108"/>
            <a:ext cx="231883" cy="45719"/>
          </a:xfrm>
          <a:prstGeom prst="homePlate">
            <a:avLst>
              <a:gd name="adj" fmla="val 129863"/>
            </a:avLst>
          </a:prstGeom>
          <a:solidFill>
            <a:schemeClr val="bg1"/>
          </a:solidFill>
          <a:ln w="3175">
            <a:solidFill>
              <a:schemeClr val="dk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endParaRPr kumimoji="0" lang="ja-JP" altLang="en-US" sz="100" kern="0" dirty="0">
              <a:solidFill>
                <a:prstClr val="black"/>
              </a:solidFill>
              <a:latin typeface="Meiryo UI"/>
              <a:ea typeface="Meiryo UI"/>
              <a:cs typeface="Arial" pitchFamily="34" charset="0"/>
            </a:endParaRPr>
          </a:p>
        </p:txBody>
      </p:sp>
      <p:sp>
        <p:nvSpPr>
          <p:cNvPr id="44" name="矢印: 五方向 43">
            <a:extLst>
              <a:ext uri="{FF2B5EF4-FFF2-40B4-BE49-F238E27FC236}">
                <a16:creationId xmlns:a16="http://schemas.microsoft.com/office/drawing/2014/main" id="{6F605C7B-A82E-4EF5-9BC2-614E9FA32366}"/>
              </a:ext>
            </a:extLst>
          </p:cNvPr>
          <p:cNvSpPr/>
          <p:nvPr/>
        </p:nvSpPr>
        <p:spPr>
          <a:xfrm rot="5400000" flipV="1">
            <a:off x="1868013" y="5945108"/>
            <a:ext cx="231883" cy="45719"/>
          </a:xfrm>
          <a:prstGeom prst="homePlate">
            <a:avLst>
              <a:gd name="adj" fmla="val 129863"/>
            </a:avLst>
          </a:prstGeom>
          <a:solidFill>
            <a:schemeClr val="bg1"/>
          </a:solidFill>
          <a:ln w="3175">
            <a:solidFill>
              <a:schemeClr val="dk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endParaRPr kumimoji="0" lang="ja-JP" altLang="en-US" sz="100" kern="0" dirty="0">
              <a:solidFill>
                <a:prstClr val="black"/>
              </a:solidFill>
              <a:latin typeface="Meiryo UI"/>
              <a:ea typeface="Meiryo UI"/>
              <a:cs typeface="Arial" pitchFamily="34" charset="0"/>
            </a:endParaRPr>
          </a:p>
        </p:txBody>
      </p:sp>
      <p:sp>
        <p:nvSpPr>
          <p:cNvPr id="45" name="正方形/長方形 44">
            <a:extLst>
              <a:ext uri="{FF2B5EF4-FFF2-40B4-BE49-F238E27FC236}">
                <a16:creationId xmlns:a16="http://schemas.microsoft.com/office/drawing/2014/main" id="{C2ADCB6A-3766-4E81-965E-6267A4756F15}"/>
              </a:ext>
            </a:extLst>
          </p:cNvPr>
          <p:cNvSpPr/>
          <p:nvPr/>
        </p:nvSpPr>
        <p:spPr>
          <a:xfrm>
            <a:off x="768445" y="6188956"/>
            <a:ext cx="1238369" cy="179168"/>
          </a:xfrm>
          <a:prstGeom prst="rect">
            <a:avLst/>
          </a:prstGeom>
          <a:solidFill>
            <a:srgbClr val="FEC000"/>
          </a:solidFill>
          <a:ln>
            <a:noFill/>
          </a:ln>
        </p:spPr>
        <p:style>
          <a:lnRef idx="2">
            <a:schemeClr val="dk1"/>
          </a:lnRef>
          <a:fillRef idx="1">
            <a:schemeClr val="lt1"/>
          </a:fillRef>
          <a:effectRef idx="0">
            <a:schemeClr val="dk1"/>
          </a:effectRef>
          <a:fontRef idx="minor">
            <a:schemeClr val="dk1"/>
          </a:fontRef>
        </p:style>
        <p:txBody>
          <a:bodyPr wrap="none" lIns="0" tIns="36000" rIns="0" bIns="36000" rtlCol="0" anchor="ctr"/>
          <a:lstStyle/>
          <a:p>
            <a:pPr algn="ctr"/>
            <a:r>
              <a:rPr kumimoji="0" lang="ja-JP" altLang="en-US" sz="1100" kern="0" dirty="0">
                <a:solidFill>
                  <a:prstClr val="black"/>
                </a:solidFill>
                <a:latin typeface="Meiryo UI"/>
                <a:ea typeface="Meiryo UI"/>
                <a:cs typeface="Arial" pitchFamily="34" charset="0"/>
              </a:rPr>
              <a:t>①　　　　</a:t>
            </a:r>
          </a:p>
        </p:txBody>
      </p:sp>
      <p:sp>
        <p:nvSpPr>
          <p:cNvPr id="46" name="正方形/長方形 45">
            <a:extLst>
              <a:ext uri="{FF2B5EF4-FFF2-40B4-BE49-F238E27FC236}">
                <a16:creationId xmlns:a16="http://schemas.microsoft.com/office/drawing/2014/main" id="{192B30D2-A8ED-4E6E-A783-C4FB5CFBEF1E}"/>
              </a:ext>
            </a:extLst>
          </p:cNvPr>
          <p:cNvSpPr/>
          <p:nvPr/>
        </p:nvSpPr>
        <p:spPr>
          <a:xfrm>
            <a:off x="1125695" y="6399715"/>
            <a:ext cx="881118" cy="162169"/>
          </a:xfrm>
          <a:prstGeom prst="rect">
            <a:avLst/>
          </a:prstGeom>
          <a:solidFill>
            <a:srgbClr val="AACCEE"/>
          </a:solidFill>
          <a:ln>
            <a:noFill/>
          </a:ln>
        </p:spPr>
        <p:style>
          <a:lnRef idx="2">
            <a:schemeClr val="dk1"/>
          </a:lnRef>
          <a:fillRef idx="1">
            <a:schemeClr val="lt1"/>
          </a:fillRef>
          <a:effectRef idx="0">
            <a:schemeClr val="dk1"/>
          </a:effectRef>
          <a:fontRef idx="minor">
            <a:schemeClr val="dk1"/>
          </a:fontRef>
        </p:style>
        <p:txBody>
          <a:bodyPr wrap="none" lIns="0" tIns="36000" rIns="0" bIns="36000" rtlCol="0" anchor="ctr"/>
          <a:lstStyle/>
          <a:p>
            <a:pPr algn="ctr"/>
            <a:r>
              <a:rPr kumimoji="0" lang="ja-JP" altLang="en-US" sz="1100" kern="0" dirty="0">
                <a:solidFill>
                  <a:prstClr val="black"/>
                </a:solidFill>
                <a:latin typeface="Meiryo UI"/>
                <a:ea typeface="Meiryo UI"/>
                <a:cs typeface="Arial" pitchFamily="34" charset="0"/>
              </a:rPr>
              <a:t>②</a:t>
            </a:r>
          </a:p>
        </p:txBody>
      </p:sp>
      <p:sp>
        <p:nvSpPr>
          <p:cNvPr id="47" name="正方形/長方形 46">
            <a:extLst>
              <a:ext uri="{FF2B5EF4-FFF2-40B4-BE49-F238E27FC236}">
                <a16:creationId xmlns:a16="http://schemas.microsoft.com/office/drawing/2014/main" id="{1D464111-ADA1-4478-91C4-FC870FE6F297}"/>
              </a:ext>
            </a:extLst>
          </p:cNvPr>
          <p:cNvSpPr/>
          <p:nvPr/>
        </p:nvSpPr>
        <p:spPr>
          <a:xfrm>
            <a:off x="922349" y="6604212"/>
            <a:ext cx="1069489" cy="162169"/>
          </a:xfrm>
          <a:prstGeom prst="rect">
            <a:avLst/>
          </a:prstGeom>
          <a:solidFill>
            <a:srgbClr val="F1E60F"/>
          </a:solidFill>
          <a:ln>
            <a:noFill/>
          </a:ln>
        </p:spPr>
        <p:style>
          <a:lnRef idx="2">
            <a:schemeClr val="dk1"/>
          </a:lnRef>
          <a:fillRef idx="1">
            <a:schemeClr val="lt1"/>
          </a:fillRef>
          <a:effectRef idx="0">
            <a:schemeClr val="dk1"/>
          </a:effectRef>
          <a:fontRef idx="minor">
            <a:schemeClr val="dk1"/>
          </a:fontRef>
        </p:style>
        <p:txBody>
          <a:bodyPr wrap="none" lIns="0" tIns="36000" rIns="0" bIns="36000" rtlCol="0" anchor="ctr"/>
          <a:lstStyle/>
          <a:p>
            <a:pPr algn="ctr"/>
            <a:r>
              <a:rPr kumimoji="0" lang="ja-JP" altLang="en-US" sz="1100" kern="0" dirty="0">
                <a:solidFill>
                  <a:prstClr val="black"/>
                </a:solidFill>
                <a:latin typeface="Meiryo UI"/>
                <a:ea typeface="Meiryo UI"/>
                <a:cs typeface="Arial" pitchFamily="34" charset="0"/>
              </a:rPr>
              <a:t>③</a:t>
            </a:r>
          </a:p>
        </p:txBody>
      </p:sp>
      <p:sp>
        <p:nvSpPr>
          <p:cNvPr id="48" name="正方形/長方形 47">
            <a:extLst>
              <a:ext uri="{FF2B5EF4-FFF2-40B4-BE49-F238E27FC236}">
                <a16:creationId xmlns:a16="http://schemas.microsoft.com/office/drawing/2014/main" id="{ED36EB5B-94BD-41DC-840D-4845692EDF0F}"/>
              </a:ext>
            </a:extLst>
          </p:cNvPr>
          <p:cNvSpPr/>
          <p:nvPr/>
        </p:nvSpPr>
        <p:spPr>
          <a:xfrm>
            <a:off x="1387629" y="5384264"/>
            <a:ext cx="619184" cy="467762"/>
          </a:xfrm>
          <a:prstGeom prst="rect">
            <a:avLst/>
          </a:prstGeom>
          <a:solidFill>
            <a:srgbClr val="FF0000">
              <a:alpha val="10000"/>
            </a:srgbClr>
          </a:solidFill>
          <a:ln w="15875" cap="flat" cmpd="sng" algn="ctr">
            <a:solidFill>
              <a:srgbClr val="FF0000"/>
            </a:solidFill>
            <a:prstDash val="dash"/>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sp>
        <p:nvSpPr>
          <p:cNvPr id="49" name="正方形/長方形 48">
            <a:extLst>
              <a:ext uri="{FF2B5EF4-FFF2-40B4-BE49-F238E27FC236}">
                <a16:creationId xmlns:a16="http://schemas.microsoft.com/office/drawing/2014/main" id="{4B2CAD0F-AF8E-4639-9FC9-AECF47DC0DC0}"/>
              </a:ext>
            </a:extLst>
          </p:cNvPr>
          <p:cNvSpPr/>
          <p:nvPr/>
        </p:nvSpPr>
        <p:spPr>
          <a:xfrm>
            <a:off x="1372654" y="6198457"/>
            <a:ext cx="619184" cy="154800"/>
          </a:xfrm>
          <a:prstGeom prst="rect">
            <a:avLst/>
          </a:prstGeom>
          <a:solidFill>
            <a:srgbClr val="FF0000">
              <a:alpha val="10000"/>
            </a:srgbClr>
          </a:solidFill>
          <a:ln w="15875" cap="flat" cmpd="sng" algn="ctr">
            <a:solidFill>
              <a:srgbClr val="FF0000"/>
            </a:solidFill>
            <a:prstDash val="dash"/>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sp>
        <p:nvSpPr>
          <p:cNvPr id="50" name="正方形/長方形 49">
            <a:extLst>
              <a:ext uri="{FF2B5EF4-FFF2-40B4-BE49-F238E27FC236}">
                <a16:creationId xmlns:a16="http://schemas.microsoft.com/office/drawing/2014/main" id="{1FB5D1F4-2D4A-4017-ABCD-65274E6F6533}"/>
              </a:ext>
            </a:extLst>
          </p:cNvPr>
          <p:cNvSpPr/>
          <p:nvPr/>
        </p:nvSpPr>
        <p:spPr>
          <a:xfrm>
            <a:off x="2125466" y="6182764"/>
            <a:ext cx="470581" cy="191459"/>
          </a:xfrm>
          <a:prstGeom prst="rect">
            <a:avLst/>
          </a:prstGeom>
          <a:noFill/>
          <a:ln w="19050" cap="flat" cmpd="sng" algn="ctr">
            <a:noFill/>
            <a:prstDash val="solid"/>
            <a:miter lim="800000"/>
          </a:ln>
          <a:effectLst/>
        </p:spPr>
        <p:txBody>
          <a:bodyPr wrap="none" lIns="0" tIns="36000" rIns="0" bIns="36000" rtlCol="0" anchor="ctr"/>
          <a:lstStyle/>
          <a:p>
            <a:pPr algn="ctr"/>
            <a:r>
              <a:rPr lang="ja-JP" altLang="en-US" sz="1000" dirty="0">
                <a:latin typeface="Meiryo UI" panose="020B0604030504040204" pitchFamily="50" charset="-128"/>
                <a:ea typeface="Meiryo UI" panose="020B0604030504040204" pitchFamily="50" charset="-128"/>
              </a:rPr>
              <a:t>☜ 最低額</a:t>
            </a:r>
            <a:endParaRPr lang="en-US" altLang="ja-JP" sz="1000" dirty="0">
              <a:latin typeface="Meiryo UI" panose="020B0604030504040204" pitchFamily="50" charset="-128"/>
              <a:ea typeface="Meiryo UI" panose="020B0604030504040204" pitchFamily="50" charset="-128"/>
            </a:endParaRPr>
          </a:p>
        </p:txBody>
      </p:sp>
      <p:sp>
        <p:nvSpPr>
          <p:cNvPr id="51" name="正方形/長方形 50">
            <a:extLst>
              <a:ext uri="{FF2B5EF4-FFF2-40B4-BE49-F238E27FC236}">
                <a16:creationId xmlns:a16="http://schemas.microsoft.com/office/drawing/2014/main" id="{A794AD53-6E69-4901-99E1-C382143A21E2}"/>
              </a:ext>
            </a:extLst>
          </p:cNvPr>
          <p:cNvSpPr/>
          <p:nvPr/>
        </p:nvSpPr>
        <p:spPr>
          <a:xfrm>
            <a:off x="264992" y="5141742"/>
            <a:ext cx="2292322" cy="246221"/>
          </a:xfrm>
          <a:prstGeom prst="rect">
            <a:avLst/>
          </a:prstGeom>
        </p:spPr>
        <p:txBody>
          <a:bodyPr wrap="square">
            <a:spAutoFit/>
          </a:bodyPr>
          <a:lstStyle/>
          <a:p>
            <a:r>
              <a:rPr lang="ja-JP" altLang="en-US" sz="1000" dirty="0">
                <a:latin typeface="Meiryo UI" panose="020B0604030504040204" pitchFamily="50" charset="-128"/>
                <a:ea typeface="Meiryo UI" panose="020B0604030504040204" pitchFamily="50" charset="-128"/>
              </a:rPr>
              <a:t>例：</a:t>
            </a:r>
            <a:r>
              <a:rPr lang="en-US" altLang="ja-JP" sz="1000" dirty="0">
                <a:latin typeface="Meiryo UI" panose="020B0604030504040204" pitchFamily="50" charset="-128"/>
                <a:ea typeface="Meiryo UI" panose="020B0604030504040204" pitchFamily="50" charset="-128"/>
              </a:rPr>
              <a:t>50%(50kW</a:t>
            </a:r>
            <a:r>
              <a:rPr lang="ja-JP" altLang="en-US" sz="1000" dirty="0">
                <a:latin typeface="Meiryo UI" panose="020B0604030504040204" pitchFamily="50" charset="-128"/>
                <a:ea typeface="Meiryo UI" panose="020B0604030504040204" pitchFamily="50" charset="-128"/>
              </a:rPr>
              <a:t>以上</a:t>
            </a:r>
            <a:r>
              <a:rPr lang="en-US" altLang="ja-JP" sz="1000" dirty="0">
                <a:latin typeface="Meiryo UI" panose="020B0604030504040204" pitchFamily="50" charset="-128"/>
                <a:ea typeface="Meiryo UI" panose="020B0604030504040204" pitchFamily="50" charset="-128"/>
              </a:rPr>
              <a:t>)</a:t>
            </a:r>
            <a:r>
              <a:rPr lang="ja-JP" altLang="en-US" sz="1000" dirty="0">
                <a:latin typeface="Meiryo UI" panose="020B0604030504040204" pitchFamily="50" charset="-128"/>
                <a:ea typeface="Meiryo UI" panose="020B0604030504040204" pitchFamily="50" charset="-128"/>
              </a:rPr>
              <a:t>を廃棄する場合</a:t>
            </a:r>
            <a:endParaRPr lang="ja-JP" altLang="en-US" sz="1000" dirty="0"/>
          </a:p>
        </p:txBody>
      </p:sp>
      <p:sp>
        <p:nvSpPr>
          <p:cNvPr id="52" name="正方形/長方形 51">
            <a:extLst>
              <a:ext uri="{FF2B5EF4-FFF2-40B4-BE49-F238E27FC236}">
                <a16:creationId xmlns:a16="http://schemas.microsoft.com/office/drawing/2014/main" id="{3CCEC2EF-4970-4661-B1A7-2BCF140DC7DA}"/>
              </a:ext>
            </a:extLst>
          </p:cNvPr>
          <p:cNvSpPr/>
          <p:nvPr/>
        </p:nvSpPr>
        <p:spPr>
          <a:xfrm>
            <a:off x="264992" y="4880759"/>
            <a:ext cx="2036303" cy="246221"/>
          </a:xfrm>
          <a:prstGeom prst="rect">
            <a:avLst/>
          </a:prstGeom>
          <a:ln>
            <a:solidFill>
              <a:sysClr val="window" lastClr="FFFFFF">
                <a:lumMod val="65000"/>
              </a:sysClr>
            </a:solidFill>
          </a:ln>
        </p:spPr>
        <p:txBody>
          <a:bodyPr wrap="square">
            <a:spAutoFit/>
          </a:bodyPr>
          <a:lstStyle/>
          <a:p>
            <a:pPr algn="ctr"/>
            <a:r>
              <a:rPr lang="ja-JP" altLang="en-US" sz="1000" dirty="0">
                <a:latin typeface="Meiryo UI" panose="020B0604030504040204" pitchFamily="50" charset="-128"/>
                <a:ea typeface="Meiryo UI" panose="020B0604030504040204" pitchFamily="50" charset="-128"/>
              </a:rPr>
              <a:t>取戻申請時：③を取戻し</a:t>
            </a:r>
          </a:p>
        </p:txBody>
      </p:sp>
      <p:graphicFrame>
        <p:nvGraphicFramePr>
          <p:cNvPr id="53" name="表 52">
            <a:extLst>
              <a:ext uri="{FF2B5EF4-FFF2-40B4-BE49-F238E27FC236}">
                <a16:creationId xmlns:a16="http://schemas.microsoft.com/office/drawing/2014/main" id="{E81115AA-7A52-4D81-BFCA-DDDA18F3A49B}"/>
              </a:ext>
            </a:extLst>
          </p:cNvPr>
          <p:cNvGraphicFramePr>
            <a:graphicFrameLocks noGrp="1"/>
          </p:cNvGraphicFramePr>
          <p:nvPr>
            <p:extLst>
              <p:ext uri="{D42A27DB-BD31-4B8C-83A1-F6EECF244321}">
                <p14:modId xmlns:p14="http://schemas.microsoft.com/office/powerpoint/2010/main" val="3836744434"/>
              </p:ext>
            </p:extLst>
          </p:nvPr>
        </p:nvGraphicFramePr>
        <p:xfrm>
          <a:off x="4838905" y="5925045"/>
          <a:ext cx="1960695" cy="220739"/>
        </p:xfrm>
        <a:graphic>
          <a:graphicData uri="http://schemas.openxmlformats.org/drawingml/2006/table">
            <a:tbl>
              <a:tblPr firstRow="1" bandRow="1">
                <a:tableStyleId>{5C22544A-7EE6-4342-B048-85BDC9FD1C3A}</a:tableStyleId>
              </a:tblPr>
              <a:tblGrid>
                <a:gridCol w="1960695">
                  <a:extLst>
                    <a:ext uri="{9D8B030D-6E8A-4147-A177-3AD203B41FA5}">
                      <a16:colId xmlns:a16="http://schemas.microsoft.com/office/drawing/2014/main" val="2420059770"/>
                    </a:ext>
                  </a:extLst>
                </a:gridCol>
              </a:tblGrid>
              <a:tr h="220739">
                <a:tc>
                  <a:txBody>
                    <a:bodyPr/>
                    <a:lstStyle/>
                    <a:p>
                      <a:endParaRPr kumimoji="1" lang="ja-JP" altLang="en-US" sz="300" kern="1200" dirty="0">
                        <a:solidFill>
                          <a:schemeClr val="tx1"/>
                        </a:solidFill>
                        <a:latin typeface="+mn-lt"/>
                        <a:ea typeface="+mn-ea"/>
                        <a:cs typeface="+mn-cs"/>
                      </a:endParaRPr>
                    </a:p>
                  </a:txBody>
                  <a:tcPr>
                    <a:lnL w="12700" cmpd="sng">
                      <a:noFill/>
                    </a:lnL>
                    <a:lnR w="12700" cmpd="sng">
                      <a:noFill/>
                    </a:lnR>
                    <a:lnT w="9525" cap="flat" cmpd="sng" algn="ctr">
                      <a:solidFill>
                        <a:schemeClr val="tx1"/>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996633"/>
                    </a:solidFill>
                  </a:tcPr>
                </a:tc>
                <a:extLst>
                  <a:ext uri="{0D108BD9-81ED-4DB2-BD59-A6C34878D82A}">
                    <a16:rowId xmlns:a16="http://schemas.microsoft.com/office/drawing/2014/main" val="3232793193"/>
                  </a:ext>
                </a:extLst>
              </a:tr>
            </a:tbl>
          </a:graphicData>
        </a:graphic>
      </p:graphicFrame>
      <p:graphicFrame>
        <p:nvGraphicFramePr>
          <p:cNvPr id="54" name="表 53">
            <a:extLst>
              <a:ext uri="{FF2B5EF4-FFF2-40B4-BE49-F238E27FC236}">
                <a16:creationId xmlns:a16="http://schemas.microsoft.com/office/drawing/2014/main" id="{B21641EB-44F1-42BE-AF02-7E5C675C3DD2}"/>
              </a:ext>
            </a:extLst>
          </p:cNvPr>
          <p:cNvGraphicFramePr>
            <a:graphicFrameLocks noGrp="1"/>
          </p:cNvGraphicFramePr>
          <p:nvPr>
            <p:extLst>
              <p:ext uri="{D42A27DB-BD31-4B8C-83A1-F6EECF244321}">
                <p14:modId xmlns:p14="http://schemas.microsoft.com/office/powerpoint/2010/main" val="3180413907"/>
              </p:ext>
            </p:extLst>
          </p:nvPr>
        </p:nvGraphicFramePr>
        <p:xfrm>
          <a:off x="5184784" y="5376405"/>
          <a:ext cx="1246208" cy="470880"/>
        </p:xfrm>
        <a:graphic>
          <a:graphicData uri="http://schemas.openxmlformats.org/drawingml/2006/table">
            <a:tbl>
              <a:tblPr firstRow="1" bandRow="1">
                <a:tableStyleId>{2D5ABB26-0587-4C30-8999-92F81FD0307C}</a:tableStyleId>
              </a:tblPr>
              <a:tblGrid>
                <a:gridCol w="155776">
                  <a:extLst>
                    <a:ext uri="{9D8B030D-6E8A-4147-A177-3AD203B41FA5}">
                      <a16:colId xmlns:a16="http://schemas.microsoft.com/office/drawing/2014/main" val="1761114092"/>
                    </a:ext>
                  </a:extLst>
                </a:gridCol>
                <a:gridCol w="155776">
                  <a:extLst>
                    <a:ext uri="{9D8B030D-6E8A-4147-A177-3AD203B41FA5}">
                      <a16:colId xmlns:a16="http://schemas.microsoft.com/office/drawing/2014/main" val="1274344272"/>
                    </a:ext>
                  </a:extLst>
                </a:gridCol>
                <a:gridCol w="155776">
                  <a:extLst>
                    <a:ext uri="{9D8B030D-6E8A-4147-A177-3AD203B41FA5}">
                      <a16:colId xmlns:a16="http://schemas.microsoft.com/office/drawing/2014/main" val="16625991"/>
                    </a:ext>
                  </a:extLst>
                </a:gridCol>
                <a:gridCol w="155776">
                  <a:extLst>
                    <a:ext uri="{9D8B030D-6E8A-4147-A177-3AD203B41FA5}">
                      <a16:colId xmlns:a16="http://schemas.microsoft.com/office/drawing/2014/main" val="4125618504"/>
                    </a:ext>
                  </a:extLst>
                </a:gridCol>
                <a:gridCol w="155776">
                  <a:extLst>
                    <a:ext uri="{9D8B030D-6E8A-4147-A177-3AD203B41FA5}">
                      <a16:colId xmlns:a16="http://schemas.microsoft.com/office/drawing/2014/main" val="4236794537"/>
                    </a:ext>
                  </a:extLst>
                </a:gridCol>
                <a:gridCol w="155776">
                  <a:extLst>
                    <a:ext uri="{9D8B030D-6E8A-4147-A177-3AD203B41FA5}">
                      <a16:colId xmlns:a16="http://schemas.microsoft.com/office/drawing/2014/main" val="1221549219"/>
                    </a:ext>
                  </a:extLst>
                </a:gridCol>
                <a:gridCol w="155776">
                  <a:extLst>
                    <a:ext uri="{9D8B030D-6E8A-4147-A177-3AD203B41FA5}">
                      <a16:colId xmlns:a16="http://schemas.microsoft.com/office/drawing/2014/main" val="2167298108"/>
                    </a:ext>
                  </a:extLst>
                </a:gridCol>
                <a:gridCol w="155776">
                  <a:extLst>
                    <a:ext uri="{9D8B030D-6E8A-4147-A177-3AD203B41FA5}">
                      <a16:colId xmlns:a16="http://schemas.microsoft.com/office/drawing/2014/main" val="1737647044"/>
                    </a:ext>
                  </a:extLst>
                </a:gridCol>
              </a:tblGrid>
              <a:tr h="0">
                <a:tc>
                  <a:txBody>
                    <a:bodyPr/>
                    <a:lstStyle/>
                    <a:p>
                      <a:endParaRPr kumimoji="1" lang="ja-JP" altLang="en-US" sz="300" dirty="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dirty="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extLst>
                  <a:ext uri="{0D108BD9-81ED-4DB2-BD59-A6C34878D82A}">
                    <a16:rowId xmlns:a16="http://schemas.microsoft.com/office/drawing/2014/main" val="2482339820"/>
                  </a:ext>
                </a:extLst>
              </a:tr>
              <a:tr h="0">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dirty="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dirty="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extLst>
                  <a:ext uri="{0D108BD9-81ED-4DB2-BD59-A6C34878D82A}">
                    <a16:rowId xmlns:a16="http://schemas.microsoft.com/office/drawing/2014/main" val="143166758"/>
                  </a:ext>
                </a:extLst>
              </a:tr>
              <a:tr h="0">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dirty="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dirty="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extLst>
                  <a:ext uri="{0D108BD9-81ED-4DB2-BD59-A6C34878D82A}">
                    <a16:rowId xmlns:a16="http://schemas.microsoft.com/office/drawing/2014/main" val="757256696"/>
                  </a:ext>
                </a:extLst>
              </a:tr>
              <a:tr h="0">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tc>
                  <a:txBody>
                    <a:bodyPr/>
                    <a:lstStyle/>
                    <a:p>
                      <a:endParaRPr kumimoji="1" lang="ja-JP" altLang="en-US" sz="300" dirty="0"/>
                    </a:p>
                  </a:txBody>
                  <a:tcPr marL="36000" marR="36000" marT="36000" marB="36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tx1">
                        <a:lumMod val="50000"/>
                        <a:lumOff val="50000"/>
                      </a:schemeClr>
                    </a:solidFill>
                  </a:tcPr>
                </a:tc>
                <a:extLst>
                  <a:ext uri="{0D108BD9-81ED-4DB2-BD59-A6C34878D82A}">
                    <a16:rowId xmlns:a16="http://schemas.microsoft.com/office/drawing/2014/main" val="2525888127"/>
                  </a:ext>
                </a:extLst>
              </a:tr>
            </a:tbl>
          </a:graphicData>
        </a:graphic>
      </p:graphicFrame>
      <p:sp>
        <p:nvSpPr>
          <p:cNvPr id="55" name="矢印: 五方向 54">
            <a:extLst>
              <a:ext uri="{FF2B5EF4-FFF2-40B4-BE49-F238E27FC236}">
                <a16:creationId xmlns:a16="http://schemas.microsoft.com/office/drawing/2014/main" id="{645DD007-C188-4E07-ACCD-9788F0D26B2C}"/>
              </a:ext>
            </a:extLst>
          </p:cNvPr>
          <p:cNvSpPr/>
          <p:nvPr/>
        </p:nvSpPr>
        <p:spPr>
          <a:xfrm rot="5400000" flipV="1">
            <a:off x="5091702" y="5940367"/>
            <a:ext cx="231883" cy="45719"/>
          </a:xfrm>
          <a:prstGeom prst="homePlate">
            <a:avLst>
              <a:gd name="adj" fmla="val 129863"/>
            </a:avLst>
          </a:prstGeom>
          <a:solidFill>
            <a:schemeClr val="bg1"/>
          </a:solidFill>
          <a:ln w="3175">
            <a:solidFill>
              <a:schemeClr val="dk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endParaRPr kumimoji="0" lang="ja-JP" altLang="en-US" sz="100" kern="0" dirty="0">
              <a:solidFill>
                <a:prstClr val="black"/>
              </a:solidFill>
              <a:latin typeface="Meiryo UI"/>
              <a:ea typeface="Meiryo UI"/>
              <a:cs typeface="Arial" pitchFamily="34" charset="0"/>
            </a:endParaRPr>
          </a:p>
        </p:txBody>
      </p:sp>
      <p:sp>
        <p:nvSpPr>
          <p:cNvPr id="56" name="矢印: 五方向 55">
            <a:extLst>
              <a:ext uri="{FF2B5EF4-FFF2-40B4-BE49-F238E27FC236}">
                <a16:creationId xmlns:a16="http://schemas.microsoft.com/office/drawing/2014/main" id="{7B052CEF-FFD4-42D7-BE2B-DEB6C544996C}"/>
              </a:ext>
            </a:extLst>
          </p:cNvPr>
          <p:cNvSpPr/>
          <p:nvPr/>
        </p:nvSpPr>
        <p:spPr>
          <a:xfrm rot="5400000" flipV="1">
            <a:off x="5688691" y="5940367"/>
            <a:ext cx="231883" cy="45719"/>
          </a:xfrm>
          <a:prstGeom prst="homePlate">
            <a:avLst>
              <a:gd name="adj" fmla="val 129863"/>
            </a:avLst>
          </a:prstGeom>
          <a:solidFill>
            <a:schemeClr val="bg1"/>
          </a:solidFill>
          <a:ln w="3175">
            <a:solidFill>
              <a:schemeClr val="dk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endParaRPr kumimoji="0" lang="ja-JP" altLang="en-US" sz="100" kern="0" dirty="0">
              <a:solidFill>
                <a:prstClr val="black"/>
              </a:solidFill>
              <a:latin typeface="Meiryo UI"/>
              <a:ea typeface="Meiryo UI"/>
              <a:cs typeface="Arial" pitchFamily="34" charset="0"/>
            </a:endParaRPr>
          </a:p>
        </p:txBody>
      </p:sp>
      <p:sp>
        <p:nvSpPr>
          <p:cNvPr id="57" name="矢印: 五方向 56">
            <a:extLst>
              <a:ext uri="{FF2B5EF4-FFF2-40B4-BE49-F238E27FC236}">
                <a16:creationId xmlns:a16="http://schemas.microsoft.com/office/drawing/2014/main" id="{4E874918-F43C-4B08-9E85-B46DDF687DFE}"/>
              </a:ext>
            </a:extLst>
          </p:cNvPr>
          <p:cNvSpPr/>
          <p:nvPr/>
        </p:nvSpPr>
        <p:spPr>
          <a:xfrm rot="5400000" flipV="1">
            <a:off x="6284352" y="5940367"/>
            <a:ext cx="231883" cy="45719"/>
          </a:xfrm>
          <a:prstGeom prst="homePlate">
            <a:avLst>
              <a:gd name="adj" fmla="val 129863"/>
            </a:avLst>
          </a:prstGeom>
          <a:solidFill>
            <a:schemeClr val="bg1"/>
          </a:solidFill>
          <a:ln w="3175">
            <a:solidFill>
              <a:schemeClr val="dk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endParaRPr kumimoji="0" lang="ja-JP" altLang="en-US" sz="100" kern="0" dirty="0">
              <a:solidFill>
                <a:prstClr val="black"/>
              </a:solidFill>
              <a:latin typeface="Meiryo UI"/>
              <a:ea typeface="Meiryo UI"/>
              <a:cs typeface="Arial" pitchFamily="34" charset="0"/>
            </a:endParaRPr>
          </a:p>
        </p:txBody>
      </p:sp>
      <p:sp>
        <p:nvSpPr>
          <p:cNvPr id="58" name="正方形/長方形 57">
            <a:extLst>
              <a:ext uri="{FF2B5EF4-FFF2-40B4-BE49-F238E27FC236}">
                <a16:creationId xmlns:a16="http://schemas.microsoft.com/office/drawing/2014/main" id="{38F79003-55F2-4BE9-97B6-DE9DCC90163F}"/>
              </a:ext>
            </a:extLst>
          </p:cNvPr>
          <p:cNvSpPr/>
          <p:nvPr/>
        </p:nvSpPr>
        <p:spPr>
          <a:xfrm>
            <a:off x="5184784" y="6184215"/>
            <a:ext cx="1238369" cy="179168"/>
          </a:xfrm>
          <a:prstGeom prst="rect">
            <a:avLst/>
          </a:prstGeom>
          <a:solidFill>
            <a:srgbClr val="FEC000"/>
          </a:solidFill>
          <a:ln>
            <a:noFill/>
          </a:ln>
        </p:spPr>
        <p:style>
          <a:lnRef idx="2">
            <a:schemeClr val="dk1"/>
          </a:lnRef>
          <a:fillRef idx="1">
            <a:schemeClr val="lt1"/>
          </a:fillRef>
          <a:effectRef idx="0">
            <a:schemeClr val="dk1"/>
          </a:effectRef>
          <a:fontRef idx="minor">
            <a:schemeClr val="dk1"/>
          </a:fontRef>
        </p:style>
        <p:txBody>
          <a:bodyPr wrap="none" lIns="0" tIns="36000" rIns="0" bIns="36000" rtlCol="0" anchor="ctr"/>
          <a:lstStyle/>
          <a:p>
            <a:pPr algn="ctr"/>
            <a:r>
              <a:rPr kumimoji="0" lang="ja-JP" altLang="en-US" sz="1100" kern="0" dirty="0">
                <a:solidFill>
                  <a:prstClr val="black"/>
                </a:solidFill>
                <a:latin typeface="Meiryo UI"/>
                <a:ea typeface="Meiryo UI"/>
                <a:cs typeface="Arial" pitchFamily="34" charset="0"/>
              </a:rPr>
              <a:t>①</a:t>
            </a:r>
            <a:r>
              <a:rPr kumimoji="0" lang="en-US" altLang="ja-JP" sz="1100" kern="0" dirty="0">
                <a:solidFill>
                  <a:prstClr val="black"/>
                </a:solidFill>
                <a:latin typeface="Meiryo UI"/>
                <a:ea typeface="Meiryo UI"/>
                <a:cs typeface="Arial" pitchFamily="34" charset="0"/>
              </a:rPr>
              <a:t>’                  </a:t>
            </a:r>
            <a:endParaRPr kumimoji="0" lang="ja-JP" altLang="en-US" sz="1100" kern="0" dirty="0">
              <a:solidFill>
                <a:prstClr val="black"/>
              </a:solidFill>
              <a:latin typeface="Meiryo UI"/>
              <a:ea typeface="Meiryo UI"/>
              <a:cs typeface="Arial" pitchFamily="34" charset="0"/>
            </a:endParaRPr>
          </a:p>
        </p:txBody>
      </p:sp>
      <p:sp>
        <p:nvSpPr>
          <p:cNvPr id="59" name="正方形/長方形 58">
            <a:extLst>
              <a:ext uri="{FF2B5EF4-FFF2-40B4-BE49-F238E27FC236}">
                <a16:creationId xmlns:a16="http://schemas.microsoft.com/office/drawing/2014/main" id="{A5E15A5D-B2EE-4450-90FA-CE5DB50E411C}"/>
              </a:ext>
            </a:extLst>
          </p:cNvPr>
          <p:cNvSpPr/>
          <p:nvPr/>
        </p:nvSpPr>
        <p:spPr>
          <a:xfrm>
            <a:off x="5542034" y="6394974"/>
            <a:ext cx="881118" cy="162169"/>
          </a:xfrm>
          <a:prstGeom prst="rect">
            <a:avLst/>
          </a:prstGeom>
          <a:solidFill>
            <a:srgbClr val="AACCEE"/>
          </a:solidFill>
          <a:ln>
            <a:noFill/>
          </a:ln>
        </p:spPr>
        <p:style>
          <a:lnRef idx="2">
            <a:schemeClr val="dk1"/>
          </a:lnRef>
          <a:fillRef idx="1">
            <a:schemeClr val="lt1"/>
          </a:fillRef>
          <a:effectRef idx="0">
            <a:schemeClr val="dk1"/>
          </a:effectRef>
          <a:fontRef idx="minor">
            <a:schemeClr val="dk1"/>
          </a:fontRef>
        </p:style>
        <p:txBody>
          <a:bodyPr wrap="none" lIns="0" tIns="36000" rIns="0" bIns="36000" rtlCol="0" anchor="ctr"/>
          <a:lstStyle/>
          <a:p>
            <a:pPr algn="ctr"/>
            <a:endParaRPr kumimoji="0" lang="ja-JP" altLang="en-US" sz="1100" kern="0" dirty="0">
              <a:solidFill>
                <a:prstClr val="black"/>
              </a:solidFill>
              <a:latin typeface="Meiryo UI"/>
              <a:ea typeface="Meiryo UI"/>
              <a:cs typeface="Arial" pitchFamily="34" charset="0"/>
            </a:endParaRPr>
          </a:p>
        </p:txBody>
      </p:sp>
      <p:sp>
        <p:nvSpPr>
          <p:cNvPr id="61" name="正方形/長方形 60">
            <a:extLst>
              <a:ext uri="{FF2B5EF4-FFF2-40B4-BE49-F238E27FC236}">
                <a16:creationId xmlns:a16="http://schemas.microsoft.com/office/drawing/2014/main" id="{9CC3A9B9-5E42-471D-9921-A52ED90DF6E2}"/>
              </a:ext>
            </a:extLst>
          </p:cNvPr>
          <p:cNvSpPr/>
          <p:nvPr/>
        </p:nvSpPr>
        <p:spPr>
          <a:xfrm>
            <a:off x="5493000" y="5379523"/>
            <a:ext cx="930152" cy="467762"/>
          </a:xfrm>
          <a:prstGeom prst="rect">
            <a:avLst/>
          </a:prstGeom>
          <a:solidFill>
            <a:srgbClr val="FF0000">
              <a:alpha val="10000"/>
            </a:srgbClr>
          </a:solidFill>
          <a:ln w="15875" cap="flat" cmpd="sng" algn="ctr">
            <a:solidFill>
              <a:srgbClr val="FF0000"/>
            </a:solidFill>
            <a:prstDash val="dash"/>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sp>
        <p:nvSpPr>
          <p:cNvPr id="62" name="正方形/長方形 61">
            <a:extLst>
              <a:ext uri="{FF2B5EF4-FFF2-40B4-BE49-F238E27FC236}">
                <a16:creationId xmlns:a16="http://schemas.microsoft.com/office/drawing/2014/main" id="{3C0C4893-25FA-4F65-8155-E30528C64BCD}"/>
              </a:ext>
            </a:extLst>
          </p:cNvPr>
          <p:cNvSpPr/>
          <p:nvPr/>
        </p:nvSpPr>
        <p:spPr>
          <a:xfrm>
            <a:off x="5493000" y="6185658"/>
            <a:ext cx="915177" cy="169667"/>
          </a:xfrm>
          <a:prstGeom prst="rect">
            <a:avLst/>
          </a:prstGeom>
          <a:solidFill>
            <a:srgbClr val="FF0000">
              <a:alpha val="10000"/>
            </a:srgbClr>
          </a:solidFill>
          <a:ln w="15875" cap="flat" cmpd="sng" algn="ctr">
            <a:solidFill>
              <a:srgbClr val="FF0000"/>
            </a:solidFill>
            <a:prstDash val="dash"/>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sp>
        <p:nvSpPr>
          <p:cNvPr id="63" name="正方形/長方形 62">
            <a:extLst>
              <a:ext uri="{FF2B5EF4-FFF2-40B4-BE49-F238E27FC236}">
                <a16:creationId xmlns:a16="http://schemas.microsoft.com/office/drawing/2014/main" id="{6415D478-77B0-4267-8A67-B59AFDD0765D}"/>
              </a:ext>
            </a:extLst>
          </p:cNvPr>
          <p:cNvSpPr/>
          <p:nvPr/>
        </p:nvSpPr>
        <p:spPr>
          <a:xfrm>
            <a:off x="6534718" y="6363347"/>
            <a:ext cx="470581" cy="191459"/>
          </a:xfrm>
          <a:prstGeom prst="rect">
            <a:avLst/>
          </a:prstGeom>
          <a:noFill/>
          <a:ln w="19050" cap="flat" cmpd="sng" algn="ctr">
            <a:noFill/>
            <a:prstDash val="solid"/>
            <a:miter lim="800000"/>
          </a:ln>
          <a:effectLst/>
        </p:spPr>
        <p:txBody>
          <a:bodyPr wrap="none" lIns="0" tIns="36000" rIns="0" bIns="36000" rtlCol="0" anchor="ctr"/>
          <a:lstStyle/>
          <a:p>
            <a:pPr algn="ctr"/>
            <a:r>
              <a:rPr lang="ja-JP" altLang="en-US" sz="1000" dirty="0">
                <a:latin typeface="Meiryo UI" panose="020B0604030504040204" pitchFamily="50" charset="-128"/>
                <a:ea typeface="Meiryo UI" panose="020B0604030504040204" pitchFamily="50" charset="-128"/>
              </a:rPr>
              <a:t>☜ 最低額</a:t>
            </a:r>
            <a:endParaRPr lang="en-US" altLang="ja-JP" sz="1000" dirty="0">
              <a:latin typeface="Meiryo UI" panose="020B0604030504040204" pitchFamily="50" charset="-128"/>
              <a:ea typeface="Meiryo UI" panose="020B0604030504040204" pitchFamily="50" charset="-128"/>
            </a:endParaRPr>
          </a:p>
        </p:txBody>
      </p:sp>
      <p:sp>
        <p:nvSpPr>
          <p:cNvPr id="64" name="正方形/長方形 63">
            <a:extLst>
              <a:ext uri="{FF2B5EF4-FFF2-40B4-BE49-F238E27FC236}">
                <a16:creationId xmlns:a16="http://schemas.microsoft.com/office/drawing/2014/main" id="{25620599-B1A2-49D7-8FC2-73F4F9CCC232}"/>
              </a:ext>
            </a:extLst>
          </p:cNvPr>
          <p:cNvSpPr/>
          <p:nvPr/>
        </p:nvSpPr>
        <p:spPr>
          <a:xfrm>
            <a:off x="4745132" y="4902044"/>
            <a:ext cx="2420153" cy="246221"/>
          </a:xfrm>
          <a:prstGeom prst="rect">
            <a:avLst/>
          </a:prstGeom>
          <a:ln>
            <a:solidFill>
              <a:sysClr val="window" lastClr="FFFFFF">
                <a:lumMod val="65000"/>
              </a:sysClr>
            </a:solidFill>
          </a:ln>
        </p:spPr>
        <p:txBody>
          <a:bodyPr wrap="square">
            <a:spAutoFit/>
          </a:bodyPr>
          <a:lstStyle/>
          <a:p>
            <a:r>
              <a:rPr lang="ja-JP" altLang="en-US" sz="1000" dirty="0">
                <a:latin typeface="Meiryo UI" panose="020B0604030504040204" pitchFamily="50" charset="-128"/>
                <a:ea typeface="Meiryo UI" panose="020B0604030504040204" pitchFamily="50" charset="-128"/>
              </a:rPr>
              <a:t>工事完了後：</a:t>
            </a:r>
            <a:r>
              <a:rPr lang="ja-JP" altLang="en-US" sz="1000" b="1" dirty="0">
                <a:latin typeface="Meiryo UI" panose="020B0604030504040204" pitchFamily="50" charset="-128"/>
                <a:ea typeface="Meiryo UI" panose="020B0604030504040204" pitchFamily="50" charset="-128"/>
              </a:rPr>
              <a:t>②と①の差額を追加取戻し</a:t>
            </a:r>
          </a:p>
        </p:txBody>
      </p:sp>
      <p:sp>
        <p:nvSpPr>
          <p:cNvPr id="65" name="正方形/長方形 64">
            <a:extLst>
              <a:ext uri="{FF2B5EF4-FFF2-40B4-BE49-F238E27FC236}">
                <a16:creationId xmlns:a16="http://schemas.microsoft.com/office/drawing/2014/main" id="{958035B2-C05C-48F1-81E6-54196F00FFEB}"/>
              </a:ext>
            </a:extLst>
          </p:cNvPr>
          <p:cNvSpPr/>
          <p:nvPr/>
        </p:nvSpPr>
        <p:spPr>
          <a:xfrm>
            <a:off x="4745132" y="5154364"/>
            <a:ext cx="2292322" cy="246221"/>
          </a:xfrm>
          <a:prstGeom prst="rect">
            <a:avLst/>
          </a:prstGeom>
        </p:spPr>
        <p:txBody>
          <a:bodyPr wrap="square">
            <a:spAutoFit/>
          </a:bodyPr>
          <a:lstStyle/>
          <a:p>
            <a:r>
              <a:rPr lang="ja-JP" altLang="en-US" sz="1000" dirty="0">
                <a:latin typeface="Meiryo UI" panose="020B0604030504040204" pitchFamily="50" charset="-128"/>
                <a:ea typeface="Meiryo UI" panose="020B0604030504040204" pitchFamily="50" charset="-128"/>
              </a:rPr>
              <a:t>例：</a:t>
            </a:r>
            <a:r>
              <a:rPr lang="en-US" altLang="ja-JP" sz="1000" dirty="0">
                <a:latin typeface="Meiryo UI" panose="020B0604030504040204" pitchFamily="50" charset="-128"/>
                <a:ea typeface="Meiryo UI" panose="020B0604030504040204" pitchFamily="50" charset="-128"/>
              </a:rPr>
              <a:t>75%(50kW</a:t>
            </a:r>
            <a:r>
              <a:rPr lang="ja-JP" altLang="en-US" sz="1000" dirty="0">
                <a:latin typeface="Meiryo UI" panose="020B0604030504040204" pitchFamily="50" charset="-128"/>
                <a:ea typeface="Meiryo UI" panose="020B0604030504040204" pitchFamily="50" charset="-128"/>
              </a:rPr>
              <a:t>以上</a:t>
            </a:r>
            <a:r>
              <a:rPr lang="en-US" altLang="ja-JP" sz="1000" dirty="0">
                <a:latin typeface="Meiryo UI" panose="020B0604030504040204" pitchFamily="50" charset="-128"/>
                <a:ea typeface="Meiryo UI" panose="020B0604030504040204" pitchFamily="50" charset="-128"/>
              </a:rPr>
              <a:t>)</a:t>
            </a:r>
            <a:r>
              <a:rPr lang="ja-JP" altLang="en-US" sz="1000" dirty="0">
                <a:latin typeface="Meiryo UI" panose="020B0604030504040204" pitchFamily="50" charset="-128"/>
                <a:ea typeface="Meiryo UI" panose="020B0604030504040204" pitchFamily="50" charset="-128"/>
              </a:rPr>
              <a:t>を廃棄する場合</a:t>
            </a:r>
            <a:endParaRPr lang="ja-JP" altLang="en-US" sz="1000" dirty="0"/>
          </a:p>
        </p:txBody>
      </p:sp>
      <p:sp>
        <p:nvSpPr>
          <p:cNvPr id="66" name="矢印: 右 65">
            <a:extLst>
              <a:ext uri="{FF2B5EF4-FFF2-40B4-BE49-F238E27FC236}">
                <a16:creationId xmlns:a16="http://schemas.microsoft.com/office/drawing/2014/main" id="{3F17A6C3-9EA9-45EA-86F9-CF4EBDB9D8FC}"/>
              </a:ext>
            </a:extLst>
          </p:cNvPr>
          <p:cNvSpPr/>
          <p:nvPr/>
        </p:nvSpPr>
        <p:spPr>
          <a:xfrm>
            <a:off x="2125466" y="5576867"/>
            <a:ext cx="2765066" cy="149145"/>
          </a:xfrm>
          <a:prstGeom prst="rightArrow">
            <a:avLst/>
          </a:prstGeom>
          <a:solidFill>
            <a:srgbClr val="E5EAF3"/>
          </a:solidFill>
          <a:ln w="19050" cap="flat" cmpd="sng" algn="ctr">
            <a:solidFill>
              <a:sysClr val="window" lastClr="FFFFFF">
                <a:lumMod val="65000"/>
              </a:sysClr>
            </a:solidFill>
            <a:prstDash val="solid"/>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sp>
        <p:nvSpPr>
          <p:cNvPr id="67" name="正方形/長方形 66">
            <a:extLst>
              <a:ext uri="{FF2B5EF4-FFF2-40B4-BE49-F238E27FC236}">
                <a16:creationId xmlns:a16="http://schemas.microsoft.com/office/drawing/2014/main" id="{ABDC633E-CE77-4572-9C62-2B12455006E1}"/>
              </a:ext>
            </a:extLst>
          </p:cNvPr>
          <p:cNvSpPr/>
          <p:nvPr/>
        </p:nvSpPr>
        <p:spPr>
          <a:xfrm>
            <a:off x="3364428" y="5384264"/>
            <a:ext cx="470581" cy="191459"/>
          </a:xfrm>
          <a:prstGeom prst="rect">
            <a:avLst/>
          </a:prstGeom>
          <a:noFill/>
          <a:ln w="19050" cap="flat" cmpd="sng" algn="ctr">
            <a:noFill/>
            <a:prstDash val="solid"/>
            <a:miter lim="800000"/>
          </a:ln>
          <a:effectLst/>
        </p:spPr>
        <p:txBody>
          <a:bodyPr wrap="none" lIns="0" tIns="36000" rIns="0" bIns="36000" rtlCol="0" anchor="ctr"/>
          <a:lstStyle/>
          <a:p>
            <a:pPr algn="ctr"/>
            <a:r>
              <a:rPr lang="ja-JP" altLang="en-US" sz="1000" dirty="0">
                <a:latin typeface="Meiryo UI" panose="020B0604030504040204" pitchFamily="50" charset="-128"/>
                <a:ea typeface="Meiryo UI" panose="020B0604030504040204" pitchFamily="50" charset="-128"/>
              </a:rPr>
              <a:t>解体する太陽光パネルが増加</a:t>
            </a:r>
            <a:endParaRPr lang="en-US" altLang="ja-JP" sz="1000" dirty="0">
              <a:latin typeface="Meiryo UI" panose="020B0604030504040204" pitchFamily="50" charset="-128"/>
              <a:ea typeface="Meiryo UI" panose="020B0604030504040204" pitchFamily="50" charset="-128"/>
            </a:endParaRPr>
          </a:p>
        </p:txBody>
      </p:sp>
      <p:sp>
        <p:nvSpPr>
          <p:cNvPr id="68" name="正方形/長方形 67">
            <a:extLst>
              <a:ext uri="{FF2B5EF4-FFF2-40B4-BE49-F238E27FC236}">
                <a16:creationId xmlns:a16="http://schemas.microsoft.com/office/drawing/2014/main" id="{DE6FAEB5-9B8E-427D-BC37-0B29A8362ADD}"/>
              </a:ext>
            </a:extLst>
          </p:cNvPr>
          <p:cNvSpPr/>
          <p:nvPr/>
        </p:nvSpPr>
        <p:spPr>
          <a:xfrm>
            <a:off x="5340336" y="6597277"/>
            <a:ext cx="1069489" cy="162169"/>
          </a:xfrm>
          <a:prstGeom prst="rect">
            <a:avLst/>
          </a:prstGeom>
          <a:solidFill>
            <a:srgbClr val="F1E60F"/>
          </a:solidFill>
          <a:ln>
            <a:noFill/>
          </a:ln>
        </p:spPr>
        <p:style>
          <a:lnRef idx="2">
            <a:schemeClr val="dk1"/>
          </a:lnRef>
          <a:fillRef idx="1">
            <a:schemeClr val="lt1"/>
          </a:fillRef>
          <a:effectRef idx="0">
            <a:schemeClr val="dk1"/>
          </a:effectRef>
          <a:fontRef idx="minor">
            <a:schemeClr val="dk1"/>
          </a:fontRef>
        </p:style>
        <p:txBody>
          <a:bodyPr wrap="none" lIns="0" tIns="36000" rIns="0" bIns="36000" rtlCol="0" anchor="ctr"/>
          <a:lstStyle/>
          <a:p>
            <a:pPr algn="ctr"/>
            <a:r>
              <a:rPr kumimoji="0" lang="ja-JP" altLang="en-US" sz="1100" kern="0" dirty="0">
                <a:solidFill>
                  <a:prstClr val="black"/>
                </a:solidFill>
                <a:latin typeface="Meiryo UI"/>
                <a:ea typeface="Meiryo UI"/>
                <a:cs typeface="Arial" pitchFamily="34" charset="0"/>
              </a:rPr>
              <a:t>③</a:t>
            </a:r>
          </a:p>
        </p:txBody>
      </p:sp>
      <p:sp>
        <p:nvSpPr>
          <p:cNvPr id="70" name="正方形/長方形 69">
            <a:extLst>
              <a:ext uri="{FF2B5EF4-FFF2-40B4-BE49-F238E27FC236}">
                <a16:creationId xmlns:a16="http://schemas.microsoft.com/office/drawing/2014/main" id="{6EEB53DF-B91C-4C2E-A81A-9A1EFCEC175A}"/>
              </a:ext>
            </a:extLst>
          </p:cNvPr>
          <p:cNvSpPr/>
          <p:nvPr/>
        </p:nvSpPr>
        <p:spPr>
          <a:xfrm>
            <a:off x="5816831" y="3979788"/>
            <a:ext cx="215669" cy="118010"/>
          </a:xfrm>
          <a:prstGeom prst="rect">
            <a:avLst/>
          </a:prstGeom>
          <a:solidFill>
            <a:srgbClr val="FF0000"/>
          </a:solidFill>
          <a:ln w="15875" cap="flat" cmpd="sng" algn="ctr">
            <a:noFill/>
            <a:prstDash val="dash"/>
            <a:miter lim="800000"/>
          </a:ln>
          <a:effectLst/>
        </p:spPr>
        <p:txBody>
          <a:bodyPr wrap="none" lIns="0" tIns="36000" rIns="0" bIns="36000" rtlCol="0" anchor="ctr"/>
          <a:lstStyle/>
          <a:p>
            <a:pPr algn="ctr"/>
            <a:r>
              <a:rPr kumimoji="0" lang="ja-JP" altLang="en-US" sz="800" kern="0" dirty="0">
                <a:solidFill>
                  <a:schemeClr val="bg1"/>
                </a:solidFill>
                <a:latin typeface="Meiryo UI"/>
                <a:ea typeface="Meiryo UI"/>
                <a:cs typeface="Arial" pitchFamily="34" charset="0"/>
              </a:rPr>
              <a:t>追加</a:t>
            </a:r>
          </a:p>
        </p:txBody>
      </p:sp>
      <p:sp>
        <p:nvSpPr>
          <p:cNvPr id="71" name="正方形/長方形 70">
            <a:extLst>
              <a:ext uri="{FF2B5EF4-FFF2-40B4-BE49-F238E27FC236}">
                <a16:creationId xmlns:a16="http://schemas.microsoft.com/office/drawing/2014/main" id="{5AAD59BE-7436-42DC-9FD4-7964981C7928}"/>
              </a:ext>
            </a:extLst>
          </p:cNvPr>
          <p:cNvSpPr/>
          <p:nvPr/>
        </p:nvSpPr>
        <p:spPr>
          <a:xfrm>
            <a:off x="6032200" y="3998839"/>
            <a:ext cx="375977" cy="85686"/>
          </a:xfrm>
          <a:prstGeom prst="rect">
            <a:avLst/>
          </a:prstGeom>
          <a:solidFill>
            <a:srgbClr val="F1E60F"/>
          </a:solidFill>
          <a:ln>
            <a:noFill/>
          </a:ln>
        </p:spPr>
        <p:style>
          <a:lnRef idx="2">
            <a:schemeClr val="dk1"/>
          </a:lnRef>
          <a:fillRef idx="1">
            <a:schemeClr val="lt1"/>
          </a:fillRef>
          <a:effectRef idx="0">
            <a:schemeClr val="dk1"/>
          </a:effectRef>
          <a:fontRef idx="minor">
            <a:schemeClr val="dk1"/>
          </a:fontRef>
        </p:style>
        <p:txBody>
          <a:bodyPr wrap="none" lIns="0" tIns="36000" rIns="0" bIns="36000" rtlCol="0" anchor="ctr"/>
          <a:lstStyle/>
          <a:p>
            <a:pPr algn="ctr"/>
            <a:r>
              <a:rPr kumimoji="0" lang="ja-JP" altLang="en-US" sz="800" kern="0" dirty="0">
                <a:solidFill>
                  <a:prstClr val="black"/>
                </a:solidFill>
                <a:latin typeface="Meiryo UI"/>
                <a:ea typeface="Meiryo UI"/>
                <a:cs typeface="Arial" pitchFamily="34" charset="0"/>
              </a:rPr>
              <a:t>当初③</a:t>
            </a:r>
          </a:p>
        </p:txBody>
      </p:sp>
      <p:sp>
        <p:nvSpPr>
          <p:cNvPr id="72" name="正方形/長方形 71">
            <a:extLst>
              <a:ext uri="{FF2B5EF4-FFF2-40B4-BE49-F238E27FC236}">
                <a16:creationId xmlns:a16="http://schemas.microsoft.com/office/drawing/2014/main" id="{0D999F01-02BF-4CE6-A240-C2816DD3AFEA}"/>
              </a:ext>
            </a:extLst>
          </p:cNvPr>
          <p:cNvSpPr/>
          <p:nvPr/>
        </p:nvSpPr>
        <p:spPr>
          <a:xfrm>
            <a:off x="5580982" y="6413468"/>
            <a:ext cx="215669" cy="118010"/>
          </a:xfrm>
          <a:prstGeom prst="rect">
            <a:avLst/>
          </a:prstGeom>
          <a:solidFill>
            <a:srgbClr val="FF0000"/>
          </a:solidFill>
          <a:ln w="15875" cap="flat" cmpd="sng" algn="ctr">
            <a:noFill/>
            <a:prstDash val="dash"/>
            <a:miter lim="800000"/>
          </a:ln>
          <a:effectLst/>
        </p:spPr>
        <p:txBody>
          <a:bodyPr wrap="none" lIns="0" tIns="36000" rIns="0" bIns="36000" rtlCol="0" anchor="ctr"/>
          <a:lstStyle/>
          <a:p>
            <a:pPr algn="ctr"/>
            <a:r>
              <a:rPr kumimoji="0" lang="ja-JP" altLang="en-US" sz="800" kern="0" dirty="0">
                <a:solidFill>
                  <a:schemeClr val="bg1"/>
                </a:solidFill>
                <a:latin typeface="Meiryo UI"/>
                <a:ea typeface="Meiryo UI"/>
                <a:cs typeface="Arial" pitchFamily="34" charset="0"/>
              </a:rPr>
              <a:t>追加</a:t>
            </a:r>
          </a:p>
        </p:txBody>
      </p:sp>
      <p:sp>
        <p:nvSpPr>
          <p:cNvPr id="73" name="正方形/長方形 72">
            <a:extLst>
              <a:ext uri="{FF2B5EF4-FFF2-40B4-BE49-F238E27FC236}">
                <a16:creationId xmlns:a16="http://schemas.microsoft.com/office/drawing/2014/main" id="{A91C6D14-0857-45DD-9F85-8FF12EB8541F}"/>
              </a:ext>
            </a:extLst>
          </p:cNvPr>
          <p:cNvSpPr/>
          <p:nvPr/>
        </p:nvSpPr>
        <p:spPr>
          <a:xfrm>
            <a:off x="5796351" y="6441447"/>
            <a:ext cx="626404" cy="85686"/>
          </a:xfrm>
          <a:prstGeom prst="rect">
            <a:avLst/>
          </a:prstGeom>
          <a:solidFill>
            <a:srgbClr val="FFC000"/>
          </a:solidFill>
          <a:ln>
            <a:noFill/>
          </a:ln>
        </p:spPr>
        <p:style>
          <a:lnRef idx="2">
            <a:schemeClr val="dk1"/>
          </a:lnRef>
          <a:fillRef idx="1">
            <a:schemeClr val="lt1"/>
          </a:fillRef>
          <a:effectRef idx="0">
            <a:schemeClr val="dk1"/>
          </a:effectRef>
          <a:fontRef idx="minor">
            <a:schemeClr val="dk1"/>
          </a:fontRef>
        </p:style>
        <p:txBody>
          <a:bodyPr wrap="none" lIns="0" tIns="36000" rIns="0" bIns="36000" rtlCol="0" anchor="ctr"/>
          <a:lstStyle/>
          <a:p>
            <a:pPr algn="ctr"/>
            <a:r>
              <a:rPr kumimoji="0" lang="ja-JP" altLang="en-US" sz="800" kern="0" dirty="0">
                <a:solidFill>
                  <a:prstClr val="black"/>
                </a:solidFill>
                <a:latin typeface="Meiryo UI"/>
                <a:ea typeface="Meiryo UI"/>
                <a:cs typeface="Arial" pitchFamily="34" charset="0"/>
              </a:rPr>
              <a:t>当初①</a:t>
            </a:r>
          </a:p>
        </p:txBody>
      </p:sp>
      <p:sp>
        <p:nvSpPr>
          <p:cNvPr id="74" name="正方形/長方形 73">
            <a:extLst>
              <a:ext uri="{FF2B5EF4-FFF2-40B4-BE49-F238E27FC236}">
                <a16:creationId xmlns:a16="http://schemas.microsoft.com/office/drawing/2014/main" id="{11F8F0B4-8139-4F07-AF19-55484B135E70}"/>
              </a:ext>
            </a:extLst>
          </p:cNvPr>
          <p:cNvSpPr/>
          <p:nvPr/>
        </p:nvSpPr>
        <p:spPr>
          <a:xfrm>
            <a:off x="5311784" y="6376743"/>
            <a:ext cx="238797" cy="185141"/>
          </a:xfrm>
          <a:prstGeom prst="rect">
            <a:avLst/>
          </a:prstGeom>
          <a:noFill/>
          <a:ln w="19050" cap="flat" cmpd="sng" algn="ctr">
            <a:noFill/>
            <a:prstDash val="solid"/>
            <a:miter lim="800000"/>
          </a:ln>
          <a:effectLst/>
        </p:spPr>
        <p:txBody>
          <a:bodyPr wrap="none" lIns="0" tIns="36000" rIns="0" bIns="36000" rtlCol="0" anchor="ctr"/>
          <a:lstStyle/>
          <a:p>
            <a:pPr algn="ctr"/>
            <a:r>
              <a:rPr lang="ja-JP" altLang="en-US" sz="1100" dirty="0">
                <a:latin typeface="Meiryo UI" panose="020B0604030504040204" pitchFamily="50" charset="-128"/>
                <a:ea typeface="Meiryo UI" panose="020B0604030504040204" pitchFamily="50" charset="-128"/>
              </a:rPr>
              <a:t>②</a:t>
            </a:r>
            <a:endParaRPr lang="en-US" altLang="ja-JP" sz="1100"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2764688419"/>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ja-JP" altLang="en-US" dirty="0">
                <a:latin typeface="Meiryo UI" panose="020B0604030504040204" pitchFamily="50" charset="-128"/>
                <a:ea typeface="Meiryo UI" panose="020B0604030504040204" pitchFamily="50" charset="-128"/>
              </a:rPr>
              <a:t>業務フロー</a:t>
            </a:r>
            <a:br>
              <a:rPr lang="en-US" altLang="ja-JP" dirty="0">
                <a:latin typeface="Meiryo UI" panose="020B0604030504040204" pitchFamily="50" charset="-128"/>
                <a:ea typeface="Meiryo UI" panose="020B0604030504040204" pitchFamily="50" charset="-128"/>
              </a:rPr>
            </a:br>
            <a:r>
              <a:rPr lang="ja-JP" altLang="en-US" dirty="0">
                <a:latin typeface="Meiryo UI" panose="020B0604030504040204" pitchFamily="50" charset="-128"/>
                <a:ea typeface="Meiryo UI" panose="020B0604030504040204" pitchFamily="50" charset="-128"/>
              </a:rPr>
              <a:t>廃棄等費用積立</a:t>
            </a:r>
            <a:r>
              <a:rPr lang="zh-TW" altLang="en-US"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廃棄等費用取戻し </a:t>
            </a:r>
            <a:r>
              <a:rPr lang="en-US" altLang="ja-JP" dirty="0">
                <a:latin typeface="Arial" panose="020B0604020202020204" pitchFamily="34" charset="0"/>
                <a:ea typeface="Meiryo UI" panose="020B0604030504040204" pitchFamily="50" charset="-128"/>
                <a:cs typeface="Arial" panose="020B0604020202020204" pitchFamily="34" charset="0"/>
              </a:rPr>
              <a:t>– </a:t>
            </a:r>
            <a:r>
              <a:rPr lang="ja-JP" altLang="en-US" dirty="0">
                <a:latin typeface="Arial" panose="020B0604020202020204" pitchFamily="34" charset="0"/>
                <a:ea typeface="Meiryo UI" panose="020B0604030504040204" pitchFamily="50" charset="-128"/>
                <a:cs typeface="Arial" panose="020B0604020202020204" pitchFamily="34" charset="0"/>
              </a:rPr>
              <a:t>工事完了未登録対応</a:t>
            </a:r>
            <a:endParaRPr kumimoji="1" lang="ja-JP" altLang="en-US" dirty="0">
              <a:latin typeface="Meiryo UI" panose="020B0604030504040204" pitchFamily="50" charset="-128"/>
              <a:ea typeface="Meiryo UI" panose="020B0604030504040204" pitchFamily="50" charset="-128"/>
            </a:endParaRPr>
          </a:p>
        </p:txBody>
      </p:sp>
      <p:graphicFrame>
        <p:nvGraphicFramePr>
          <p:cNvPr id="48" name="表 2">
            <a:extLst>
              <a:ext uri="{FF2B5EF4-FFF2-40B4-BE49-F238E27FC236}">
                <a16:creationId xmlns:a16="http://schemas.microsoft.com/office/drawing/2014/main" id="{DE88665D-64AB-4581-8C0F-B2B0F583972F}"/>
              </a:ext>
            </a:extLst>
          </p:cNvPr>
          <p:cNvGraphicFramePr>
            <a:graphicFrameLocks noGrp="1"/>
          </p:cNvGraphicFramePr>
          <p:nvPr>
            <p:extLst>
              <p:ext uri="{D42A27DB-BD31-4B8C-83A1-F6EECF244321}">
                <p14:modId xmlns:p14="http://schemas.microsoft.com/office/powerpoint/2010/main" val="2342078046"/>
              </p:ext>
            </p:extLst>
          </p:nvPr>
        </p:nvGraphicFramePr>
        <p:xfrm>
          <a:off x="141614" y="1118598"/>
          <a:ext cx="9601200" cy="5663864"/>
        </p:xfrm>
        <a:graphic>
          <a:graphicData uri="http://schemas.openxmlformats.org/drawingml/2006/table">
            <a:tbl>
              <a:tblPr firstRow="1" bandRow="1">
                <a:tableStyleId>{2D5ABB26-0587-4C30-8999-92F81FD0307C}</a:tableStyleId>
              </a:tblPr>
              <a:tblGrid>
                <a:gridCol w="367433">
                  <a:extLst>
                    <a:ext uri="{9D8B030D-6E8A-4147-A177-3AD203B41FA5}">
                      <a16:colId xmlns:a16="http://schemas.microsoft.com/office/drawing/2014/main" val="358073148"/>
                    </a:ext>
                  </a:extLst>
                </a:gridCol>
                <a:gridCol w="782235">
                  <a:extLst>
                    <a:ext uri="{9D8B030D-6E8A-4147-A177-3AD203B41FA5}">
                      <a16:colId xmlns:a16="http://schemas.microsoft.com/office/drawing/2014/main" val="3311309282"/>
                    </a:ext>
                  </a:extLst>
                </a:gridCol>
                <a:gridCol w="6754708">
                  <a:extLst>
                    <a:ext uri="{9D8B030D-6E8A-4147-A177-3AD203B41FA5}">
                      <a16:colId xmlns:a16="http://schemas.microsoft.com/office/drawing/2014/main" val="1235158156"/>
                    </a:ext>
                  </a:extLst>
                </a:gridCol>
                <a:gridCol w="952107">
                  <a:extLst>
                    <a:ext uri="{9D8B030D-6E8A-4147-A177-3AD203B41FA5}">
                      <a16:colId xmlns:a16="http://schemas.microsoft.com/office/drawing/2014/main" val="256449129"/>
                    </a:ext>
                  </a:extLst>
                </a:gridCol>
                <a:gridCol w="744717">
                  <a:extLst>
                    <a:ext uri="{9D8B030D-6E8A-4147-A177-3AD203B41FA5}">
                      <a16:colId xmlns:a16="http://schemas.microsoft.com/office/drawing/2014/main" val="869005639"/>
                    </a:ext>
                  </a:extLst>
                </a:gridCol>
              </a:tblGrid>
              <a:tr h="278408">
                <a:tc gridSpan="2">
                  <a:txBody>
                    <a:bodyPr/>
                    <a:lstStyle/>
                    <a:p>
                      <a:pPr algn="l"/>
                      <a:r>
                        <a:rPr kumimoji="1" lang="ja-JP" altLang="en-US" sz="1200" b="0" dirty="0">
                          <a:latin typeface="Meiryo UI" panose="020B0604030504040204" pitchFamily="50" charset="-128"/>
                          <a:ea typeface="Meiryo UI" panose="020B0604030504040204" pitchFamily="50" charset="-128"/>
                        </a:rPr>
                        <a:t>業務</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lang="ja-JP" altLang="en-US" sz="1200" dirty="0">
                          <a:latin typeface="Meiryo UI" panose="020B0604030504040204" pitchFamily="50" charset="-128"/>
                          <a:ea typeface="Meiryo UI" panose="020B0604030504040204" pitchFamily="50" charset="-128"/>
                        </a:rPr>
                        <a:t>廃棄等費用取戻し </a:t>
                      </a:r>
                      <a:r>
                        <a:rPr lang="en-US" altLang="ja-JP" sz="1200" dirty="0">
                          <a:latin typeface="Arial" panose="020B0604020202020204" pitchFamily="34" charset="0"/>
                          <a:ea typeface="Meiryo UI" panose="020B0604030504040204" pitchFamily="50" charset="-128"/>
                          <a:cs typeface="Arial" pitchFamily="34" charset="0"/>
                        </a:rPr>
                        <a:t>– </a:t>
                      </a:r>
                      <a:r>
                        <a:rPr lang="ja-JP" altLang="en-US" sz="1200" dirty="0">
                          <a:latin typeface="Arial" panose="020B0604020202020204" pitchFamily="34" charset="0"/>
                          <a:ea typeface="Meiryo UI" panose="020B0604030504040204" pitchFamily="50" charset="-128"/>
                          <a:cs typeface="Arial" pitchFamily="34" charset="0"/>
                        </a:rPr>
                        <a:t>工事完了未登録対応</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1200" b="0" dirty="0">
                          <a:latin typeface="Meiryo UI" panose="020B0604030504040204" pitchFamily="50" charset="-128"/>
                          <a:ea typeface="Meiryo UI" panose="020B0604030504040204" pitchFamily="50" charset="-128"/>
                        </a:rPr>
                        <a:t>業務コード</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200" b="0" dirty="0">
                          <a:latin typeface="Meiryo UI" panose="020B0604030504040204" pitchFamily="50" charset="-128"/>
                          <a:ea typeface="Meiryo UI" panose="020B0604030504040204" pitchFamily="50" charset="-128"/>
                        </a:rPr>
                        <a:t>DIS102</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464013">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業務内容</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工事完了予定日を過ぎても認定事業者が工事完了登録を行わない場合、広域機関から連絡</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該当する設備</a:t>
                      </a:r>
                      <a:r>
                        <a:rPr kumimoji="1" lang="en-US" altLang="ja-JP" sz="1200" b="0" dirty="0">
                          <a:latin typeface="Meiryo UI" panose="020B0604030504040204" pitchFamily="50" charset="-128"/>
                          <a:ea typeface="Meiryo UI" panose="020B0604030504040204" pitchFamily="50" charset="-128"/>
                        </a:rPr>
                        <a:t>ID)</a:t>
                      </a:r>
                      <a:r>
                        <a:rPr kumimoji="1" lang="ja-JP" altLang="en-US" sz="1200" b="0" dirty="0">
                          <a:latin typeface="Meiryo UI" panose="020B0604030504040204" pitchFamily="50" charset="-128"/>
                          <a:ea typeface="Meiryo UI" panose="020B0604030504040204" pitchFamily="50" charset="-128"/>
                        </a:rPr>
                        <a:t>を受けた経済産業省が事業者に工事完了登録するよう連絡する。</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868788017"/>
                  </a:ext>
                </a:extLst>
              </a:tr>
              <a:tr h="278408">
                <a:tc gridSpan="2">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業務タイミング</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3">
                  <a:txBody>
                    <a:bodyPr/>
                    <a:lstStyle/>
                    <a:p>
                      <a:pPr marL="0" indent="0" algn="l">
                        <a:buFont typeface="Arial" panose="020B0604020202020204" pitchFamily="34" charset="0"/>
                        <a:buNone/>
                      </a:pPr>
                      <a:r>
                        <a:rPr kumimoji="1" lang="ja-JP" altLang="en-US" sz="1200" b="0" dirty="0">
                          <a:solidFill>
                            <a:schemeClr val="tx1"/>
                          </a:solidFill>
                          <a:latin typeface="Meiryo UI" panose="020B0604030504040204" pitchFamily="50" charset="-128"/>
                          <a:ea typeface="Meiryo UI" panose="020B0604030504040204" pitchFamily="50" charset="-128"/>
                        </a:rPr>
                        <a:t>日次</a:t>
                      </a:r>
                      <a:endParaRPr kumimoji="1" lang="en-US" altLang="ja-JP"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100085752"/>
                  </a:ext>
                </a:extLst>
              </a:tr>
              <a:tr h="278408">
                <a:tc gridSpan="2">
                  <a:txBody>
                    <a:bodyPr/>
                    <a:lstStyle/>
                    <a:p>
                      <a:pPr marL="0" indent="0" algn="l">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関連アクター</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経済産業省、広域機関、認定事業者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747063371"/>
                  </a:ext>
                </a:extLst>
              </a:tr>
              <a:tr h="781420">
                <a:tc gridSpan="2">
                  <a:txBody>
                    <a:bodyPr/>
                    <a:lstStyle/>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経済産業省</a:t>
                      </a:r>
                      <a:endParaRPr kumimoji="1" lang="en-US" altLang="ja-JP" sz="1200" b="0" dirty="0">
                        <a:latin typeface="Meiryo UI" panose="020B0604030504040204" pitchFamily="50" charset="-128"/>
                        <a:ea typeface="Meiryo UI" panose="020B0604030504040204" pitchFamily="50" charset="-128"/>
                      </a:endParaRPr>
                    </a:p>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（各経済局）</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indent="0" algn="ctr">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142762708"/>
                  </a:ext>
                </a:extLst>
              </a:tr>
              <a:tr h="781420">
                <a:tc rowSpan="2">
                  <a:txBody>
                    <a:bodyPr/>
                    <a:lstStyle/>
                    <a:p>
                      <a:pPr marL="0" indent="0" algn="ctr">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確認者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lumMod val="95000"/>
                      </a:schemeClr>
                    </a:solidFill>
                  </a:tcPr>
                </a:tc>
                <a:tc gridSpan="3">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776034627"/>
                  </a:ext>
                </a:extLst>
              </a:tr>
              <a:tr h="781420">
                <a:tc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作業者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603231057"/>
                  </a:ext>
                </a:extLst>
              </a:tr>
              <a:tr h="781420">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認定事業者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42081878"/>
                  </a:ext>
                </a:extLst>
              </a:tr>
              <a:tr h="1238947">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システム</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5629721"/>
                  </a:ext>
                </a:extLst>
              </a:tr>
            </a:tbl>
          </a:graphicData>
        </a:graphic>
      </p:graphicFrame>
      <p:sp>
        <p:nvSpPr>
          <p:cNvPr id="49" name="ドーナツ 24">
            <a:extLst>
              <a:ext uri="{FF2B5EF4-FFF2-40B4-BE49-F238E27FC236}">
                <a16:creationId xmlns:a16="http://schemas.microsoft.com/office/drawing/2014/main" id="{236D1766-3903-4CAB-91B6-473A3F704325}"/>
              </a:ext>
            </a:extLst>
          </p:cNvPr>
          <p:cNvSpPr/>
          <p:nvPr/>
        </p:nvSpPr>
        <p:spPr bwMode="auto">
          <a:xfrm>
            <a:off x="2909552" y="5611467"/>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START</a:t>
            </a:r>
            <a:endParaRPr kumimoji="0" lang="ja-JP" altLang="en-US" sz="700" kern="0" dirty="0">
              <a:latin typeface="Meiryo UI"/>
              <a:ea typeface="Meiryo UI"/>
              <a:cs typeface="Tahoma" pitchFamily="34" charset="0"/>
            </a:endParaRPr>
          </a:p>
        </p:txBody>
      </p:sp>
      <p:cxnSp>
        <p:nvCxnSpPr>
          <p:cNvPr id="50" name="直線矢印コネクタ 49">
            <a:extLst>
              <a:ext uri="{FF2B5EF4-FFF2-40B4-BE49-F238E27FC236}">
                <a16:creationId xmlns:a16="http://schemas.microsoft.com/office/drawing/2014/main" id="{7CA10E0F-4D0D-4322-9998-BFCA7FBAD72F}"/>
              </a:ext>
            </a:extLst>
          </p:cNvPr>
          <p:cNvCxnSpPr>
            <a:cxnSpLocks/>
            <a:stCxn id="49" idx="6"/>
            <a:endCxn id="95" idx="1"/>
          </p:cNvCxnSpPr>
          <p:nvPr/>
        </p:nvCxnSpPr>
        <p:spPr>
          <a:xfrm>
            <a:off x="3298283" y="5794755"/>
            <a:ext cx="329363" cy="0"/>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56" name="直線矢印コネクタ 55">
            <a:extLst>
              <a:ext uri="{FF2B5EF4-FFF2-40B4-BE49-F238E27FC236}">
                <a16:creationId xmlns:a16="http://schemas.microsoft.com/office/drawing/2014/main" id="{7A5A0787-D03F-4934-AFB9-B70E944D20AD}"/>
              </a:ext>
            </a:extLst>
          </p:cNvPr>
          <p:cNvCxnSpPr>
            <a:cxnSpLocks/>
            <a:stCxn id="59" idx="0"/>
            <a:endCxn id="95" idx="2"/>
          </p:cNvCxnSpPr>
          <p:nvPr/>
        </p:nvCxnSpPr>
        <p:spPr>
          <a:xfrm flipH="1" flipV="1">
            <a:off x="3994846" y="6017955"/>
            <a:ext cx="1" cy="109277"/>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57" name="グループ化 56">
            <a:extLst>
              <a:ext uri="{FF2B5EF4-FFF2-40B4-BE49-F238E27FC236}">
                <a16:creationId xmlns:a16="http://schemas.microsoft.com/office/drawing/2014/main" id="{46B1633B-9017-4AB9-A38A-359F8470A21A}"/>
              </a:ext>
            </a:extLst>
          </p:cNvPr>
          <p:cNvGrpSpPr/>
          <p:nvPr/>
        </p:nvGrpSpPr>
        <p:grpSpPr>
          <a:xfrm>
            <a:off x="3867712" y="6123429"/>
            <a:ext cx="254269" cy="450827"/>
            <a:chOff x="2515451" y="5897715"/>
            <a:chExt cx="254269" cy="450827"/>
          </a:xfrm>
        </p:grpSpPr>
        <p:sp>
          <p:nvSpPr>
            <p:cNvPr id="58" name="Freeform 266">
              <a:extLst>
                <a:ext uri="{FF2B5EF4-FFF2-40B4-BE49-F238E27FC236}">
                  <a16:creationId xmlns:a16="http://schemas.microsoft.com/office/drawing/2014/main" id="{F0EAB4EB-88FD-48EB-B6C8-BD0D8DAA5693}"/>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59" name="正方形/長方形 36">
              <a:extLst>
                <a:ext uri="{FF2B5EF4-FFF2-40B4-BE49-F238E27FC236}">
                  <a16:creationId xmlns:a16="http://schemas.microsoft.com/office/drawing/2014/main" id="{6583EC0C-BF3A-4C3B-97AB-75C8EA2F90F6}"/>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60" name="正方形/長方形 59">
            <a:extLst>
              <a:ext uri="{FF2B5EF4-FFF2-40B4-BE49-F238E27FC236}">
                <a16:creationId xmlns:a16="http://schemas.microsoft.com/office/drawing/2014/main" id="{AAF9AE29-189D-4DAF-9E40-5F0D9AA31F62}"/>
              </a:ext>
            </a:extLst>
          </p:cNvPr>
          <p:cNvSpPr/>
          <p:nvPr/>
        </p:nvSpPr>
        <p:spPr>
          <a:xfrm>
            <a:off x="3922846" y="6495848"/>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grpSp>
        <p:nvGrpSpPr>
          <p:cNvPr id="94" name="グループ化 93">
            <a:extLst>
              <a:ext uri="{FF2B5EF4-FFF2-40B4-BE49-F238E27FC236}">
                <a16:creationId xmlns:a16="http://schemas.microsoft.com/office/drawing/2014/main" id="{AD4AD3B3-2E84-440E-8DEA-852315451ECF}"/>
              </a:ext>
            </a:extLst>
          </p:cNvPr>
          <p:cNvGrpSpPr/>
          <p:nvPr/>
        </p:nvGrpSpPr>
        <p:grpSpPr>
          <a:xfrm>
            <a:off x="3627646" y="5405728"/>
            <a:ext cx="734400" cy="612227"/>
            <a:chOff x="2491032" y="3449261"/>
            <a:chExt cx="734400" cy="612227"/>
          </a:xfrm>
        </p:grpSpPr>
        <p:sp>
          <p:nvSpPr>
            <p:cNvPr id="95" name="正方形/長方形 94">
              <a:extLst>
                <a:ext uri="{FF2B5EF4-FFF2-40B4-BE49-F238E27FC236}">
                  <a16:creationId xmlns:a16="http://schemas.microsoft.com/office/drawing/2014/main" id="{E33158CC-4BCF-4839-B1D8-9E760620130D}"/>
                </a:ext>
              </a:extLst>
            </p:cNvPr>
            <p:cNvSpPr/>
            <p:nvPr/>
          </p:nvSpPr>
          <p:spPr>
            <a:xfrm>
              <a:off x="2491032"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工事完了未登録</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チェック・対象通知</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96" name="テキスト ボックス 95">
              <a:extLst>
                <a:ext uri="{FF2B5EF4-FFF2-40B4-BE49-F238E27FC236}">
                  <a16:creationId xmlns:a16="http://schemas.microsoft.com/office/drawing/2014/main" id="{245E91B4-A77B-40B6-9154-5EE7B0FFF3AA}"/>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01</a:t>
              </a:r>
              <a:endParaRPr lang="ja-JP" altLang="en-US" sz="800" dirty="0">
                <a:latin typeface="Meiryo UI" panose="020B0604030504040204" pitchFamily="50" charset="-128"/>
                <a:ea typeface="Meiryo UI" panose="020B0604030504040204" pitchFamily="50" charset="-128"/>
              </a:endParaRPr>
            </a:p>
          </p:txBody>
        </p:sp>
      </p:grpSp>
      <p:grpSp>
        <p:nvGrpSpPr>
          <p:cNvPr id="99" name="グループ化 98">
            <a:extLst>
              <a:ext uri="{FF2B5EF4-FFF2-40B4-BE49-F238E27FC236}">
                <a16:creationId xmlns:a16="http://schemas.microsoft.com/office/drawing/2014/main" id="{59CE8671-72B8-447A-ACDC-9395AA55BD3C}"/>
              </a:ext>
            </a:extLst>
          </p:cNvPr>
          <p:cNvGrpSpPr/>
          <p:nvPr/>
        </p:nvGrpSpPr>
        <p:grpSpPr>
          <a:xfrm>
            <a:off x="5989186" y="822685"/>
            <a:ext cx="3842712" cy="205890"/>
            <a:chOff x="6068600" y="822685"/>
            <a:chExt cx="3510050" cy="205890"/>
          </a:xfrm>
        </p:grpSpPr>
        <p:sp>
          <p:nvSpPr>
            <p:cNvPr id="100" name="正方形/長方形 99">
              <a:extLst>
                <a:ext uri="{FF2B5EF4-FFF2-40B4-BE49-F238E27FC236}">
                  <a16:creationId xmlns:a16="http://schemas.microsoft.com/office/drawing/2014/main" id="{F6E2DC93-7735-41E4-B730-A60624D4A8FC}"/>
                </a:ext>
              </a:extLst>
            </p:cNvPr>
            <p:cNvSpPr/>
            <p:nvPr/>
          </p:nvSpPr>
          <p:spPr>
            <a:xfrm>
              <a:off x="6506504" y="822685"/>
              <a:ext cx="1254159"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再エネ業務統合システム</a:t>
              </a:r>
            </a:p>
          </p:txBody>
        </p:sp>
        <p:sp>
          <p:nvSpPr>
            <p:cNvPr id="104" name="正方形/長方形 103">
              <a:extLst>
                <a:ext uri="{FF2B5EF4-FFF2-40B4-BE49-F238E27FC236}">
                  <a16:creationId xmlns:a16="http://schemas.microsoft.com/office/drawing/2014/main" id="{C4D6D787-C88D-4C54-9B4B-25C4EBDFC0DF}"/>
                </a:ext>
              </a:extLst>
            </p:cNvPr>
            <p:cNvSpPr/>
            <p:nvPr/>
          </p:nvSpPr>
          <p:spPr>
            <a:xfrm>
              <a:off x="6369354" y="853531"/>
              <a:ext cx="166154" cy="132923"/>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107" name="正方形/長方形 106">
              <a:extLst>
                <a:ext uri="{FF2B5EF4-FFF2-40B4-BE49-F238E27FC236}">
                  <a16:creationId xmlns:a16="http://schemas.microsoft.com/office/drawing/2014/main" id="{CC4E78E1-662F-46CE-9483-AA5E6B6F302F}"/>
                </a:ext>
              </a:extLst>
            </p:cNvPr>
            <p:cNvSpPr/>
            <p:nvPr/>
          </p:nvSpPr>
          <p:spPr>
            <a:xfrm>
              <a:off x="7488525" y="853531"/>
              <a:ext cx="166154" cy="132923"/>
            </a:xfrm>
            <a:prstGeom prst="rect">
              <a:avLst/>
            </a:prstGeom>
            <a:noFill/>
            <a:ln w="38100" cap="flat" cmpd="thickThin"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108" name="正方形/長方形 107">
              <a:extLst>
                <a:ext uri="{FF2B5EF4-FFF2-40B4-BE49-F238E27FC236}">
                  <a16:creationId xmlns:a16="http://schemas.microsoft.com/office/drawing/2014/main" id="{D83A9D7B-C441-49C0-AE36-CBB90F0F736F}"/>
                </a:ext>
              </a:extLst>
            </p:cNvPr>
            <p:cNvSpPr/>
            <p:nvPr/>
          </p:nvSpPr>
          <p:spPr>
            <a:xfrm>
              <a:off x="7645826" y="822685"/>
              <a:ext cx="1125542"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zh-TW" altLang="en-US" sz="738" kern="0" dirty="0">
                  <a:latin typeface="Meiryo UI"/>
                  <a:ea typeface="Meiryo UI"/>
                  <a:cs typeface="Arial" pitchFamily="34" charset="0"/>
                </a:rPr>
                <a:t>業務詳細仕様</a:t>
              </a:r>
              <a:r>
                <a:rPr kumimoji="0" lang="ja-JP" altLang="en-US" sz="738" kern="0" dirty="0">
                  <a:latin typeface="Meiryo UI"/>
                  <a:ea typeface="Meiryo UI"/>
                  <a:cs typeface="Arial" pitchFamily="34" charset="0"/>
                </a:rPr>
                <a:t>の対象</a:t>
              </a:r>
            </a:p>
          </p:txBody>
        </p:sp>
        <p:sp>
          <p:nvSpPr>
            <p:cNvPr id="109" name="正方形/長方形 108">
              <a:extLst>
                <a:ext uri="{FF2B5EF4-FFF2-40B4-BE49-F238E27FC236}">
                  <a16:creationId xmlns:a16="http://schemas.microsoft.com/office/drawing/2014/main" id="{78A3EB6C-CB69-4C25-94CB-08380A0F7CD2}"/>
                </a:ext>
              </a:extLst>
            </p:cNvPr>
            <p:cNvSpPr/>
            <p:nvPr/>
          </p:nvSpPr>
          <p:spPr>
            <a:xfrm>
              <a:off x="6068600" y="822685"/>
              <a:ext cx="299077" cy="198871"/>
            </a:xfrm>
            <a:prstGeom prst="rect">
              <a:avLst/>
            </a:prstGeom>
            <a:noFill/>
          </p:spPr>
          <p:txBody>
            <a:bodyPr wrap="none">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r>
                <a:rPr kumimoji="0" lang="ja-JP" altLang="en-US" sz="738" kern="0" dirty="0">
                  <a:latin typeface="Meiryo UI"/>
                  <a:ea typeface="Meiryo UI"/>
                  <a:cs typeface="Arial" pitchFamily="34" charset="0"/>
                </a:rPr>
                <a:t>凡例</a:t>
              </a:r>
            </a:p>
          </p:txBody>
        </p:sp>
        <p:sp>
          <p:nvSpPr>
            <p:cNvPr id="121" name="フローチャート: 定義済み処理 120">
              <a:extLst>
                <a:ext uri="{FF2B5EF4-FFF2-40B4-BE49-F238E27FC236}">
                  <a16:creationId xmlns:a16="http://schemas.microsoft.com/office/drawing/2014/main" id="{F4172042-D704-4017-B34D-3670B236C0CC}"/>
                </a:ext>
              </a:extLst>
            </p:cNvPr>
            <p:cNvSpPr/>
            <p:nvPr/>
          </p:nvSpPr>
          <p:spPr>
            <a:xfrm>
              <a:off x="8579834" y="853531"/>
              <a:ext cx="237359" cy="144000"/>
            </a:xfrm>
            <a:prstGeom prst="flowChartPredefinedProcess">
              <a:avLst/>
            </a:prstGeom>
            <a:noFill/>
            <a:ln w="19050" cap="flat" cmpd="sng" algn="ctr">
              <a:solidFill>
                <a:sysClr val="window" lastClr="FFFFFF">
                  <a:lumMod val="65000"/>
                </a:sysClr>
              </a:solidFill>
              <a:prstDash val="solid"/>
              <a:miter lim="800000"/>
            </a:ln>
            <a:effectLst/>
          </p:spPr>
          <p:txBody>
            <a:bodyPr wrap="none" lIns="0" tIns="33231" rIns="0" bIns="33231" rtlCol="0" anchor="ctr"/>
            <a:lstStyle/>
            <a:p>
              <a:pPr algn="ctr"/>
              <a:endParaRPr kumimoji="0" lang="ja-JP" altLang="en-US" sz="800" kern="0" dirty="0">
                <a:latin typeface="Meiryo UI" panose="020B0604030504040204" pitchFamily="50" charset="-128"/>
                <a:ea typeface="Meiryo UI" panose="020B0604030504040204" pitchFamily="50" charset="-128"/>
                <a:cs typeface="Arial" pitchFamily="34" charset="0"/>
              </a:endParaRPr>
            </a:p>
          </p:txBody>
        </p:sp>
        <p:sp>
          <p:nvSpPr>
            <p:cNvPr id="122" name="正方形/長方形 121">
              <a:extLst>
                <a:ext uri="{FF2B5EF4-FFF2-40B4-BE49-F238E27FC236}">
                  <a16:creationId xmlns:a16="http://schemas.microsoft.com/office/drawing/2014/main" id="{73ABAFA5-EBB4-4D4A-8B6A-2F27CF80CF93}"/>
                </a:ext>
              </a:extLst>
            </p:cNvPr>
            <p:cNvSpPr/>
            <p:nvPr/>
          </p:nvSpPr>
          <p:spPr>
            <a:xfrm>
              <a:off x="8795264" y="822685"/>
              <a:ext cx="783386"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他業務プロセス</a:t>
              </a:r>
            </a:p>
          </p:txBody>
        </p:sp>
      </p:grpSp>
      <p:sp>
        <p:nvSpPr>
          <p:cNvPr id="27" name="ドーナツ 24">
            <a:extLst>
              <a:ext uri="{FF2B5EF4-FFF2-40B4-BE49-F238E27FC236}">
                <a16:creationId xmlns:a16="http://schemas.microsoft.com/office/drawing/2014/main" id="{06848F5F-0CF2-4A62-AC72-293AAD8D3932}"/>
              </a:ext>
            </a:extLst>
          </p:cNvPr>
          <p:cNvSpPr/>
          <p:nvPr/>
        </p:nvSpPr>
        <p:spPr bwMode="auto">
          <a:xfrm>
            <a:off x="7010808" y="5004383"/>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END</a:t>
            </a:r>
          </a:p>
        </p:txBody>
      </p:sp>
      <p:grpSp>
        <p:nvGrpSpPr>
          <p:cNvPr id="35" name="グループ化 34">
            <a:extLst>
              <a:ext uri="{FF2B5EF4-FFF2-40B4-BE49-F238E27FC236}">
                <a16:creationId xmlns:a16="http://schemas.microsoft.com/office/drawing/2014/main" id="{5BB3F43C-8163-4D39-8806-43A49F11FCD7}"/>
              </a:ext>
            </a:extLst>
          </p:cNvPr>
          <p:cNvGrpSpPr/>
          <p:nvPr/>
        </p:nvGrpSpPr>
        <p:grpSpPr>
          <a:xfrm>
            <a:off x="4699761" y="4021457"/>
            <a:ext cx="734400" cy="612227"/>
            <a:chOff x="2491032" y="3449261"/>
            <a:chExt cx="734400" cy="612227"/>
          </a:xfrm>
        </p:grpSpPr>
        <p:sp>
          <p:nvSpPr>
            <p:cNvPr id="36" name="正方形/長方形 35">
              <a:extLst>
                <a:ext uri="{FF2B5EF4-FFF2-40B4-BE49-F238E27FC236}">
                  <a16:creationId xmlns:a16="http://schemas.microsoft.com/office/drawing/2014/main" id="{45561CAF-31BD-4B07-A7E4-A481764331B3}"/>
                </a:ext>
              </a:extLst>
            </p:cNvPr>
            <p:cNvSpPr/>
            <p:nvPr/>
          </p:nvSpPr>
          <p:spPr>
            <a:xfrm>
              <a:off x="2491032"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工事完了未登録</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設備確認</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37" name="テキスト ボックス 36">
              <a:extLst>
                <a:ext uri="{FF2B5EF4-FFF2-40B4-BE49-F238E27FC236}">
                  <a16:creationId xmlns:a16="http://schemas.microsoft.com/office/drawing/2014/main" id="{C8D54D95-A36D-4AE7-A755-C0BA13AE6853}"/>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02</a:t>
              </a:r>
              <a:endParaRPr lang="ja-JP" altLang="en-US" sz="800" dirty="0">
                <a:latin typeface="Meiryo UI" panose="020B0604030504040204" pitchFamily="50" charset="-128"/>
                <a:ea typeface="Meiryo UI" panose="020B0604030504040204" pitchFamily="50" charset="-128"/>
              </a:endParaRPr>
            </a:p>
          </p:txBody>
        </p:sp>
      </p:grpSp>
      <p:cxnSp>
        <p:nvCxnSpPr>
          <p:cNvPr id="38" name="カギ線コネクタ 27">
            <a:extLst>
              <a:ext uri="{FF2B5EF4-FFF2-40B4-BE49-F238E27FC236}">
                <a16:creationId xmlns:a16="http://schemas.microsoft.com/office/drawing/2014/main" id="{55C77F57-B06B-405B-A2E1-420979828D62}"/>
              </a:ext>
            </a:extLst>
          </p:cNvPr>
          <p:cNvCxnSpPr>
            <a:cxnSpLocks/>
            <a:stCxn id="95" idx="0"/>
            <a:endCxn id="36" idx="1"/>
          </p:cNvCxnSpPr>
          <p:nvPr/>
        </p:nvCxnSpPr>
        <p:spPr>
          <a:xfrm rot="5400000" flipH="1" flipV="1">
            <a:off x="3766768" y="4638563"/>
            <a:ext cx="1161071" cy="704915"/>
          </a:xfrm>
          <a:prstGeom prst="bentConnector2">
            <a:avLst/>
          </a:prstGeom>
          <a:noFill/>
          <a:ln w="6350" cap="flat" cmpd="sng" algn="ctr">
            <a:solidFill>
              <a:sysClr val="window" lastClr="FFFFFF">
                <a:lumMod val="65000"/>
              </a:sysClr>
            </a:solidFill>
            <a:prstDash val="solid"/>
            <a:miter lim="800000"/>
            <a:tailEnd type="triangle"/>
          </a:ln>
          <a:effectLst/>
        </p:spPr>
      </p:cxnSp>
      <p:grpSp>
        <p:nvGrpSpPr>
          <p:cNvPr id="42" name="グループ化 41">
            <a:extLst>
              <a:ext uri="{FF2B5EF4-FFF2-40B4-BE49-F238E27FC236}">
                <a16:creationId xmlns:a16="http://schemas.microsoft.com/office/drawing/2014/main" id="{11DC5480-3695-4EEB-862E-D9848B5EAC00}"/>
              </a:ext>
            </a:extLst>
          </p:cNvPr>
          <p:cNvGrpSpPr/>
          <p:nvPr/>
        </p:nvGrpSpPr>
        <p:grpSpPr>
          <a:xfrm>
            <a:off x="4699761" y="3208410"/>
            <a:ext cx="734400" cy="612227"/>
            <a:chOff x="2491032" y="3449261"/>
            <a:chExt cx="734400" cy="612227"/>
          </a:xfrm>
        </p:grpSpPr>
        <p:sp>
          <p:nvSpPr>
            <p:cNvPr id="43" name="正方形/長方形 42">
              <a:extLst>
                <a:ext uri="{FF2B5EF4-FFF2-40B4-BE49-F238E27FC236}">
                  <a16:creationId xmlns:a16="http://schemas.microsoft.com/office/drawing/2014/main" id="{B0B8B397-4099-4CDC-B6E7-884D841746D0}"/>
                </a:ext>
              </a:extLst>
            </p:cNvPr>
            <p:cNvSpPr/>
            <p:nvPr/>
          </p:nvSpPr>
          <p:spPr>
            <a:xfrm>
              <a:off x="2491032" y="3615088"/>
              <a:ext cx="734400" cy="446400"/>
            </a:xfrm>
            <a:prstGeom prst="rect">
              <a:avLst/>
            </a:prstGeom>
            <a:noFill/>
            <a:ln w="19050" cap="flat" cmpd="sng"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工事完了未登録</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設備通知</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44" name="テキスト ボックス 43">
              <a:extLst>
                <a:ext uri="{FF2B5EF4-FFF2-40B4-BE49-F238E27FC236}">
                  <a16:creationId xmlns:a16="http://schemas.microsoft.com/office/drawing/2014/main" id="{15A74B03-FE1E-438D-956F-0D21810929D1}"/>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03</a:t>
              </a:r>
              <a:endParaRPr lang="ja-JP" altLang="en-US" sz="800" dirty="0">
                <a:latin typeface="Meiryo UI" panose="020B0604030504040204" pitchFamily="50" charset="-128"/>
                <a:ea typeface="Meiryo UI" panose="020B0604030504040204" pitchFamily="50" charset="-128"/>
              </a:endParaRPr>
            </a:p>
          </p:txBody>
        </p:sp>
      </p:grpSp>
      <p:cxnSp>
        <p:nvCxnSpPr>
          <p:cNvPr id="45" name="直線矢印コネクタ 44">
            <a:extLst>
              <a:ext uri="{FF2B5EF4-FFF2-40B4-BE49-F238E27FC236}">
                <a16:creationId xmlns:a16="http://schemas.microsoft.com/office/drawing/2014/main" id="{6AE9EC82-73D7-488A-B820-0A1F69867D8C}"/>
              </a:ext>
            </a:extLst>
          </p:cNvPr>
          <p:cNvCxnSpPr>
            <a:cxnSpLocks/>
            <a:stCxn id="36" idx="0"/>
            <a:endCxn id="43" idx="2"/>
          </p:cNvCxnSpPr>
          <p:nvPr/>
        </p:nvCxnSpPr>
        <p:spPr>
          <a:xfrm flipV="1">
            <a:off x="5066961" y="3820637"/>
            <a:ext cx="0" cy="366647"/>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51" name="直線矢印コネクタ 50">
            <a:extLst>
              <a:ext uri="{FF2B5EF4-FFF2-40B4-BE49-F238E27FC236}">
                <a16:creationId xmlns:a16="http://schemas.microsoft.com/office/drawing/2014/main" id="{6529658F-86F3-4E9F-AFAA-87E0E8AD0050}"/>
              </a:ext>
            </a:extLst>
          </p:cNvPr>
          <p:cNvCxnSpPr>
            <a:cxnSpLocks/>
            <a:stCxn id="43" idx="0"/>
            <a:endCxn id="53" idx="2"/>
          </p:cNvCxnSpPr>
          <p:nvPr/>
        </p:nvCxnSpPr>
        <p:spPr>
          <a:xfrm flipV="1">
            <a:off x="5066961" y="3039394"/>
            <a:ext cx="1713" cy="334843"/>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52" name="グループ化 51">
            <a:extLst>
              <a:ext uri="{FF2B5EF4-FFF2-40B4-BE49-F238E27FC236}">
                <a16:creationId xmlns:a16="http://schemas.microsoft.com/office/drawing/2014/main" id="{9286917A-E5B7-4CEE-855B-16964250B676}"/>
              </a:ext>
            </a:extLst>
          </p:cNvPr>
          <p:cNvGrpSpPr/>
          <p:nvPr/>
        </p:nvGrpSpPr>
        <p:grpSpPr>
          <a:xfrm>
            <a:off x="4701474" y="2427167"/>
            <a:ext cx="734400" cy="612227"/>
            <a:chOff x="2491032" y="3449261"/>
            <a:chExt cx="734400" cy="612227"/>
          </a:xfrm>
        </p:grpSpPr>
        <p:sp>
          <p:nvSpPr>
            <p:cNvPr id="53" name="正方形/長方形 52">
              <a:extLst>
                <a:ext uri="{FF2B5EF4-FFF2-40B4-BE49-F238E27FC236}">
                  <a16:creationId xmlns:a16="http://schemas.microsoft.com/office/drawing/2014/main" id="{0CE5A61F-7B60-48F1-A3ED-1337988A24B0}"/>
                </a:ext>
              </a:extLst>
            </p:cNvPr>
            <p:cNvSpPr/>
            <p:nvPr/>
          </p:nvSpPr>
          <p:spPr>
            <a:xfrm>
              <a:off x="2491032" y="3615088"/>
              <a:ext cx="734400" cy="446400"/>
            </a:xfrm>
            <a:prstGeom prst="rect">
              <a:avLst/>
            </a:prstGeom>
            <a:noFill/>
            <a:ln w="19050" cap="flat" cmpd="sng"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工事完了未登録</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設備受領</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54" name="テキスト ボックス 53">
              <a:extLst>
                <a:ext uri="{FF2B5EF4-FFF2-40B4-BE49-F238E27FC236}">
                  <a16:creationId xmlns:a16="http://schemas.microsoft.com/office/drawing/2014/main" id="{F12362C9-7B85-41D2-B2E2-1CC7CC44EDCC}"/>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04</a:t>
              </a:r>
              <a:endParaRPr lang="ja-JP" altLang="en-US" sz="800" dirty="0">
                <a:latin typeface="Meiryo UI" panose="020B0604030504040204" pitchFamily="50" charset="-128"/>
                <a:ea typeface="Meiryo UI" panose="020B0604030504040204" pitchFamily="50" charset="-128"/>
              </a:endParaRPr>
            </a:p>
          </p:txBody>
        </p:sp>
      </p:grpSp>
      <p:grpSp>
        <p:nvGrpSpPr>
          <p:cNvPr id="61" name="グループ化 60">
            <a:extLst>
              <a:ext uri="{FF2B5EF4-FFF2-40B4-BE49-F238E27FC236}">
                <a16:creationId xmlns:a16="http://schemas.microsoft.com/office/drawing/2014/main" id="{32132FD2-0B45-4131-AA4B-9A7B11EC3864}"/>
              </a:ext>
            </a:extLst>
          </p:cNvPr>
          <p:cNvGrpSpPr/>
          <p:nvPr/>
        </p:nvGrpSpPr>
        <p:grpSpPr>
          <a:xfrm>
            <a:off x="5893259" y="2430566"/>
            <a:ext cx="734400" cy="612227"/>
            <a:chOff x="2491032" y="3449261"/>
            <a:chExt cx="734400" cy="612227"/>
          </a:xfrm>
        </p:grpSpPr>
        <p:sp>
          <p:nvSpPr>
            <p:cNvPr id="62" name="正方形/長方形 61">
              <a:extLst>
                <a:ext uri="{FF2B5EF4-FFF2-40B4-BE49-F238E27FC236}">
                  <a16:creationId xmlns:a16="http://schemas.microsoft.com/office/drawing/2014/main" id="{16C4BB61-6BE2-4BCB-B320-5F864E3C38BB}"/>
                </a:ext>
              </a:extLst>
            </p:cNvPr>
            <p:cNvSpPr/>
            <p:nvPr/>
          </p:nvSpPr>
          <p:spPr>
            <a:xfrm>
              <a:off x="2491032" y="3615088"/>
              <a:ext cx="734400" cy="446400"/>
            </a:xfrm>
            <a:prstGeom prst="rect">
              <a:avLst/>
            </a:prstGeom>
            <a:noFill/>
            <a:ln w="19050" cap="flat" cmpd="sng"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工事完了</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登録依頼</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63" name="テキスト ボックス 62">
              <a:extLst>
                <a:ext uri="{FF2B5EF4-FFF2-40B4-BE49-F238E27FC236}">
                  <a16:creationId xmlns:a16="http://schemas.microsoft.com/office/drawing/2014/main" id="{12D8EA0D-B434-4D5B-902F-EAD8D1ED38C8}"/>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05</a:t>
              </a:r>
              <a:endParaRPr lang="ja-JP" altLang="en-US" sz="800" dirty="0">
                <a:latin typeface="Meiryo UI" panose="020B0604030504040204" pitchFamily="50" charset="-128"/>
                <a:ea typeface="Meiryo UI" panose="020B0604030504040204" pitchFamily="50" charset="-128"/>
              </a:endParaRPr>
            </a:p>
          </p:txBody>
        </p:sp>
      </p:grpSp>
      <p:cxnSp>
        <p:nvCxnSpPr>
          <p:cNvPr id="64" name="直線矢印コネクタ 63">
            <a:extLst>
              <a:ext uri="{FF2B5EF4-FFF2-40B4-BE49-F238E27FC236}">
                <a16:creationId xmlns:a16="http://schemas.microsoft.com/office/drawing/2014/main" id="{55CA5E82-360B-4681-858F-08DA4015E634}"/>
              </a:ext>
            </a:extLst>
          </p:cNvPr>
          <p:cNvCxnSpPr>
            <a:cxnSpLocks/>
            <a:stCxn id="53" idx="3"/>
            <a:endCxn id="62" idx="1"/>
          </p:cNvCxnSpPr>
          <p:nvPr/>
        </p:nvCxnSpPr>
        <p:spPr>
          <a:xfrm>
            <a:off x="5435874" y="2816194"/>
            <a:ext cx="457385" cy="3399"/>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65" name="直線矢印コネクタ 64">
            <a:extLst>
              <a:ext uri="{FF2B5EF4-FFF2-40B4-BE49-F238E27FC236}">
                <a16:creationId xmlns:a16="http://schemas.microsoft.com/office/drawing/2014/main" id="{E5C1DFF3-89C4-4F58-A5C4-792268B25B7D}"/>
              </a:ext>
            </a:extLst>
          </p:cNvPr>
          <p:cNvCxnSpPr>
            <a:cxnSpLocks/>
            <a:stCxn id="62" idx="2"/>
            <a:endCxn id="68" idx="0"/>
          </p:cNvCxnSpPr>
          <p:nvPr/>
        </p:nvCxnSpPr>
        <p:spPr>
          <a:xfrm>
            <a:off x="6260459" y="3042793"/>
            <a:ext cx="0" cy="1916535"/>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67" name="グループ化 66">
            <a:extLst>
              <a:ext uri="{FF2B5EF4-FFF2-40B4-BE49-F238E27FC236}">
                <a16:creationId xmlns:a16="http://schemas.microsoft.com/office/drawing/2014/main" id="{C7CF5E5C-6657-4A16-B478-FB8A2B08E9FF}"/>
              </a:ext>
            </a:extLst>
          </p:cNvPr>
          <p:cNvGrpSpPr/>
          <p:nvPr/>
        </p:nvGrpSpPr>
        <p:grpSpPr>
          <a:xfrm>
            <a:off x="5893259" y="4793501"/>
            <a:ext cx="734400" cy="612227"/>
            <a:chOff x="2491032" y="3449261"/>
            <a:chExt cx="734400" cy="612227"/>
          </a:xfrm>
        </p:grpSpPr>
        <p:sp>
          <p:nvSpPr>
            <p:cNvPr id="68" name="正方形/長方形 67">
              <a:extLst>
                <a:ext uri="{FF2B5EF4-FFF2-40B4-BE49-F238E27FC236}">
                  <a16:creationId xmlns:a16="http://schemas.microsoft.com/office/drawing/2014/main" id="{CEB80F17-8307-4EC3-89F2-AEBE1BBF9F46}"/>
                </a:ext>
              </a:extLst>
            </p:cNvPr>
            <p:cNvSpPr/>
            <p:nvPr/>
          </p:nvSpPr>
          <p:spPr>
            <a:xfrm>
              <a:off x="2491032" y="3615088"/>
              <a:ext cx="734400" cy="446400"/>
            </a:xfrm>
            <a:prstGeom prst="rect">
              <a:avLst/>
            </a:prstGeom>
            <a:noFill/>
            <a:ln w="19050" cap="flat" cmpd="sng"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工事完了</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登録依頼受領</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69" name="テキスト ボックス 68">
              <a:extLst>
                <a:ext uri="{FF2B5EF4-FFF2-40B4-BE49-F238E27FC236}">
                  <a16:creationId xmlns:a16="http://schemas.microsoft.com/office/drawing/2014/main" id="{C493C985-75EF-472C-9C92-83B73EEF5041}"/>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06</a:t>
              </a:r>
              <a:endParaRPr lang="ja-JP" altLang="en-US" sz="800" dirty="0">
                <a:latin typeface="Meiryo UI" panose="020B0604030504040204" pitchFamily="50" charset="-128"/>
                <a:ea typeface="Meiryo UI" panose="020B0604030504040204" pitchFamily="50" charset="-128"/>
              </a:endParaRPr>
            </a:p>
          </p:txBody>
        </p:sp>
      </p:grpSp>
      <p:cxnSp>
        <p:nvCxnSpPr>
          <p:cNvPr id="71" name="直線矢印コネクタ 70">
            <a:extLst>
              <a:ext uri="{FF2B5EF4-FFF2-40B4-BE49-F238E27FC236}">
                <a16:creationId xmlns:a16="http://schemas.microsoft.com/office/drawing/2014/main" id="{DBAC0EA2-879C-4746-A603-484F7D8FF0A2}"/>
              </a:ext>
            </a:extLst>
          </p:cNvPr>
          <p:cNvCxnSpPr>
            <a:cxnSpLocks/>
            <a:stCxn id="68" idx="3"/>
            <a:endCxn id="27" idx="2"/>
          </p:cNvCxnSpPr>
          <p:nvPr/>
        </p:nvCxnSpPr>
        <p:spPr>
          <a:xfrm>
            <a:off x="6627659" y="5182528"/>
            <a:ext cx="383149" cy="5143"/>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83" name="吹き出し: 四角形 82">
            <a:extLst>
              <a:ext uri="{FF2B5EF4-FFF2-40B4-BE49-F238E27FC236}">
                <a16:creationId xmlns:a16="http://schemas.microsoft.com/office/drawing/2014/main" id="{D04AD6DF-01CE-4EC9-859E-83E41C348FE7}"/>
              </a:ext>
            </a:extLst>
          </p:cNvPr>
          <p:cNvSpPr/>
          <p:nvPr/>
        </p:nvSpPr>
        <p:spPr>
          <a:xfrm>
            <a:off x="2256884" y="4883084"/>
            <a:ext cx="1391875" cy="525085"/>
          </a:xfrm>
          <a:prstGeom prst="wedgeRectCallout">
            <a:avLst>
              <a:gd name="adj1" fmla="val 40445"/>
              <a:gd name="adj2" fmla="val 100258"/>
            </a:avLst>
          </a:prstGeom>
          <a:solidFill>
            <a:schemeClr val="bg1"/>
          </a:solidFill>
          <a:ln w="9525" cap="flat" cmpd="sng" algn="ctr">
            <a:solidFill>
              <a:sysClr val="window" lastClr="FFFFFF">
                <a:lumMod val="65000"/>
              </a:sysClr>
            </a:solidFill>
            <a:prstDash val="solid"/>
            <a:miter lim="800000"/>
          </a:ln>
          <a:effectLst/>
        </p:spPr>
        <p:txBody>
          <a:bodyPr wrap="none" lIns="0" tIns="36000" rIns="0" bIns="36000" rtlCol="0" anchor="ctr"/>
          <a:lstStyle/>
          <a:p>
            <a:pPr algn="ctr"/>
            <a:r>
              <a:rPr kumimoji="0" lang="ja-JP" altLang="en-US" sz="800" kern="0" dirty="0">
                <a:solidFill>
                  <a:prstClr val="black"/>
                </a:solidFill>
                <a:latin typeface="Meiryo UI"/>
                <a:ea typeface="Meiryo UI"/>
                <a:cs typeface="Arial" pitchFamily="34" charset="0"/>
              </a:rPr>
              <a:t>工事完了予定日から</a:t>
            </a:r>
            <a:r>
              <a:rPr kumimoji="0" lang="en-US" altLang="ja-JP" sz="800" kern="0" dirty="0">
                <a:solidFill>
                  <a:prstClr val="black"/>
                </a:solidFill>
                <a:latin typeface="Meiryo UI"/>
                <a:ea typeface="Meiryo UI"/>
                <a:cs typeface="Arial" pitchFamily="34" charset="0"/>
              </a:rPr>
              <a:t>90</a:t>
            </a:r>
            <a:r>
              <a:rPr kumimoji="0" lang="ja-JP" altLang="en-US" sz="800" kern="0" dirty="0">
                <a:solidFill>
                  <a:prstClr val="black"/>
                </a:solidFill>
                <a:latin typeface="Meiryo UI"/>
                <a:ea typeface="Meiryo UI"/>
                <a:cs typeface="Arial" pitchFamily="34" charset="0"/>
              </a:rPr>
              <a:t>日</a:t>
            </a:r>
            <a:endParaRPr kumimoji="0" lang="en-US" altLang="ja-JP" sz="800" kern="0" dirty="0">
              <a:solidFill>
                <a:prstClr val="black"/>
              </a:solidFill>
              <a:latin typeface="Meiryo UI"/>
              <a:ea typeface="Meiryo UI"/>
              <a:cs typeface="Arial" pitchFamily="34" charset="0"/>
            </a:endParaRPr>
          </a:p>
          <a:p>
            <a:pPr algn="ctr"/>
            <a:r>
              <a:rPr kumimoji="0" lang="ja-JP" altLang="en-US" sz="800" kern="0" dirty="0">
                <a:solidFill>
                  <a:prstClr val="black"/>
                </a:solidFill>
                <a:latin typeface="Meiryo UI"/>
                <a:ea typeface="Meiryo UI"/>
                <a:cs typeface="Arial" pitchFamily="34" charset="0"/>
              </a:rPr>
              <a:t>経過しても工事完了していない</a:t>
            </a:r>
            <a:endParaRPr kumimoji="0" lang="en-US" altLang="ja-JP" sz="800" kern="0" dirty="0">
              <a:solidFill>
                <a:prstClr val="black"/>
              </a:solidFill>
              <a:latin typeface="Meiryo UI"/>
              <a:ea typeface="Meiryo UI"/>
              <a:cs typeface="Arial" pitchFamily="34" charset="0"/>
            </a:endParaRPr>
          </a:p>
          <a:p>
            <a:pPr algn="ctr"/>
            <a:r>
              <a:rPr kumimoji="0" lang="ja-JP" altLang="en-US" sz="800" kern="0" dirty="0">
                <a:solidFill>
                  <a:prstClr val="black"/>
                </a:solidFill>
                <a:latin typeface="Meiryo UI"/>
                <a:ea typeface="Meiryo UI"/>
                <a:cs typeface="Arial" pitchFamily="34" charset="0"/>
              </a:rPr>
              <a:t>設備の有無をチェック</a:t>
            </a:r>
          </a:p>
        </p:txBody>
      </p:sp>
      <p:grpSp>
        <p:nvGrpSpPr>
          <p:cNvPr id="84" name="グループ化 83">
            <a:extLst>
              <a:ext uri="{FF2B5EF4-FFF2-40B4-BE49-F238E27FC236}">
                <a16:creationId xmlns:a16="http://schemas.microsoft.com/office/drawing/2014/main" id="{2A46330C-50EF-4F24-A472-B5077BB4C24F}"/>
              </a:ext>
            </a:extLst>
          </p:cNvPr>
          <p:cNvGrpSpPr/>
          <p:nvPr/>
        </p:nvGrpSpPr>
        <p:grpSpPr>
          <a:xfrm>
            <a:off x="4941004" y="6127424"/>
            <a:ext cx="254269" cy="450827"/>
            <a:chOff x="2515451" y="5897715"/>
            <a:chExt cx="254269" cy="450827"/>
          </a:xfrm>
        </p:grpSpPr>
        <p:sp>
          <p:nvSpPr>
            <p:cNvPr id="85" name="Freeform 266">
              <a:extLst>
                <a:ext uri="{FF2B5EF4-FFF2-40B4-BE49-F238E27FC236}">
                  <a16:creationId xmlns:a16="http://schemas.microsoft.com/office/drawing/2014/main" id="{5DD6F2F2-A81C-4F0B-9254-69E979996038}"/>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86" name="正方形/長方形 36">
              <a:extLst>
                <a:ext uri="{FF2B5EF4-FFF2-40B4-BE49-F238E27FC236}">
                  <a16:creationId xmlns:a16="http://schemas.microsoft.com/office/drawing/2014/main" id="{1A46F800-40AF-4F2B-970A-6942AF661A8D}"/>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87" name="正方形/長方形 86">
            <a:extLst>
              <a:ext uri="{FF2B5EF4-FFF2-40B4-BE49-F238E27FC236}">
                <a16:creationId xmlns:a16="http://schemas.microsoft.com/office/drawing/2014/main" id="{3A3E9FFC-C6C5-4A7C-8CF9-139780B8AA7B}"/>
              </a:ext>
            </a:extLst>
          </p:cNvPr>
          <p:cNvSpPr/>
          <p:nvPr/>
        </p:nvSpPr>
        <p:spPr>
          <a:xfrm>
            <a:off x="4996138" y="6499843"/>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88" name="直線矢印コネクタ 87">
            <a:extLst>
              <a:ext uri="{FF2B5EF4-FFF2-40B4-BE49-F238E27FC236}">
                <a16:creationId xmlns:a16="http://schemas.microsoft.com/office/drawing/2014/main" id="{2E86A5C8-8A8D-4CFF-9C32-5502C2E5EC81}"/>
              </a:ext>
            </a:extLst>
          </p:cNvPr>
          <p:cNvCxnSpPr>
            <a:cxnSpLocks/>
            <a:stCxn id="86" idx="0"/>
            <a:endCxn id="36" idx="2"/>
          </p:cNvCxnSpPr>
          <p:nvPr/>
        </p:nvCxnSpPr>
        <p:spPr>
          <a:xfrm flipH="1" flipV="1">
            <a:off x="5066961" y="4633684"/>
            <a:ext cx="1178" cy="1497543"/>
          </a:xfrm>
          <a:prstGeom prst="straightConnector1">
            <a:avLst/>
          </a:prstGeom>
          <a:noFill/>
          <a:ln w="6350" cap="flat" cmpd="sng" algn="ctr">
            <a:solidFill>
              <a:sysClr val="window" lastClr="FFFFFF">
                <a:lumMod val="65000"/>
              </a:sysClr>
            </a:solidFill>
            <a:prstDash val="dash"/>
            <a:miter lim="800000"/>
            <a:tailEnd type="triangle"/>
          </a:ln>
          <a:effectLst/>
        </p:spPr>
      </p:cxnSp>
      <p:sp>
        <p:nvSpPr>
          <p:cNvPr id="97" name="正方形/長方形 96">
            <a:extLst>
              <a:ext uri="{FF2B5EF4-FFF2-40B4-BE49-F238E27FC236}">
                <a16:creationId xmlns:a16="http://schemas.microsoft.com/office/drawing/2014/main" id="{2EE1E863-3802-49E9-9041-14743CD554FC}"/>
              </a:ext>
            </a:extLst>
          </p:cNvPr>
          <p:cNvSpPr/>
          <p:nvPr/>
        </p:nvSpPr>
        <p:spPr>
          <a:xfrm>
            <a:off x="6785524" y="5355629"/>
            <a:ext cx="1687686" cy="205890"/>
          </a:xfrm>
          <a:prstGeom prst="rect">
            <a:avLst/>
          </a:prstGeom>
          <a:noFill/>
          <a:ln w="19050" cap="flat" cmpd="sng" algn="ctr">
            <a:noFill/>
            <a:prstDash val="solid"/>
            <a:miter lim="800000"/>
          </a:ln>
          <a:effectLst/>
        </p:spPr>
        <p:txBody>
          <a:bodyPr wrap="none" lIns="0" tIns="36000" rIns="0" bIns="36000" rtlCol="0" anchor="ctr"/>
          <a:lstStyle/>
          <a:p>
            <a:pPr marL="99695" indent="-99695"/>
            <a:r>
              <a:rPr lang="ja-JP" altLang="en-US" sz="800" dirty="0">
                <a:latin typeface="Meiryo UI" panose="020B0604030504040204" pitchFamily="50" charset="-128"/>
                <a:ea typeface="Meiryo UI" panose="020B0604030504040204" pitchFamily="50" charset="-128"/>
                <a:cs typeface="Arial" panose="020B0604020202020204" pitchFamily="34" charset="0"/>
              </a:rPr>
              <a:t>➢</a:t>
            </a:r>
            <a:r>
              <a:rPr lang="en-US" altLang="ja-JP" sz="800" dirty="0">
                <a:latin typeface="Meiryo UI" panose="020B0604030504040204" pitchFamily="50" charset="-128"/>
                <a:ea typeface="Meiryo UI" panose="020B0604030504040204" pitchFamily="50" charset="-128"/>
                <a:cs typeface="Arial" panose="020B0604020202020204" pitchFamily="34" charset="0"/>
              </a:rPr>
              <a:t>(DIS101)</a:t>
            </a:r>
            <a:r>
              <a:rPr lang="ja-JP" altLang="en-US" sz="800" dirty="0">
                <a:latin typeface="Meiryo UI" panose="020B0604030504040204" pitchFamily="50" charset="-128"/>
                <a:ea typeface="Meiryo UI" panose="020B0604030504040204" pitchFamily="50" charset="-128"/>
                <a:cs typeface="Arial" panose="020B0604020202020204" pitchFamily="34" charset="0"/>
              </a:rPr>
              <a:t>工事完了登録</a:t>
            </a:r>
            <a:endParaRPr lang="en-US" altLang="ja-JP" sz="800" dirty="0">
              <a:latin typeface="Meiryo UI" panose="020B0604030504040204" pitchFamily="50" charset="-128"/>
              <a:ea typeface="Meiryo UI" panose="020B0604030504040204" pitchFamily="50" charset="-128"/>
              <a:cs typeface="Arial" panose="020B0604020202020204" pitchFamily="34" charset="0"/>
            </a:endParaRPr>
          </a:p>
        </p:txBody>
      </p:sp>
    </p:spTree>
    <p:extLst>
      <p:ext uri="{BB962C8B-B14F-4D97-AF65-F5344CB8AC3E}">
        <p14:creationId xmlns:p14="http://schemas.microsoft.com/office/powerpoint/2010/main" val="3603754315"/>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ja-JP" altLang="en-US" dirty="0">
                <a:latin typeface="Meiryo UI" panose="020B0604030504040204" pitchFamily="50" charset="-128"/>
                <a:ea typeface="Meiryo UI" panose="020B0604030504040204" pitchFamily="50" charset="-128"/>
              </a:rPr>
              <a:t>業務フロー</a:t>
            </a:r>
            <a:br>
              <a:rPr lang="en-US" altLang="ja-JP" dirty="0">
                <a:latin typeface="Meiryo UI" panose="020B0604030504040204" pitchFamily="50" charset="-128"/>
                <a:ea typeface="Meiryo UI" panose="020B0604030504040204" pitchFamily="50" charset="-128"/>
              </a:rPr>
            </a:br>
            <a:r>
              <a:rPr lang="ja-JP" altLang="en-US" dirty="0">
                <a:latin typeface="Meiryo UI" panose="020B0604030504040204" pitchFamily="50" charset="-128"/>
                <a:ea typeface="Meiryo UI" panose="020B0604030504040204" pitchFamily="50" charset="-128"/>
              </a:rPr>
              <a:t>廃棄等費用積立</a:t>
            </a:r>
            <a:r>
              <a:rPr lang="zh-TW" altLang="en-US"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廃棄等費用取戻し </a:t>
            </a:r>
            <a:r>
              <a:rPr lang="en-US" altLang="ja-JP" dirty="0">
                <a:latin typeface="Arial" panose="020B0604020202020204" pitchFamily="34" charset="0"/>
                <a:ea typeface="Meiryo UI" panose="020B0604030504040204" pitchFamily="50" charset="-128"/>
                <a:cs typeface="Arial" panose="020B0604020202020204" pitchFamily="34" charset="0"/>
              </a:rPr>
              <a:t>– </a:t>
            </a:r>
            <a:r>
              <a:rPr lang="ja-JP" altLang="en-US" dirty="0">
                <a:latin typeface="Arial" panose="020B0604020202020204" pitchFamily="34" charset="0"/>
                <a:ea typeface="Meiryo UI" panose="020B0604030504040204" pitchFamily="50" charset="-128"/>
                <a:cs typeface="Arial" panose="020B0604020202020204" pitchFamily="34" charset="0"/>
              </a:rPr>
              <a:t>取戻し積立金差額積立</a:t>
            </a:r>
            <a:endParaRPr kumimoji="1" lang="ja-JP" altLang="en-US" dirty="0">
              <a:latin typeface="Meiryo UI" panose="020B0604030504040204" pitchFamily="50" charset="-128"/>
              <a:ea typeface="Meiryo UI" panose="020B0604030504040204" pitchFamily="50" charset="-128"/>
            </a:endParaRPr>
          </a:p>
        </p:txBody>
      </p:sp>
      <p:graphicFrame>
        <p:nvGraphicFramePr>
          <p:cNvPr id="48" name="表 2">
            <a:extLst>
              <a:ext uri="{FF2B5EF4-FFF2-40B4-BE49-F238E27FC236}">
                <a16:creationId xmlns:a16="http://schemas.microsoft.com/office/drawing/2014/main" id="{DE88665D-64AB-4581-8C0F-B2B0F583972F}"/>
              </a:ext>
            </a:extLst>
          </p:cNvPr>
          <p:cNvGraphicFramePr>
            <a:graphicFrameLocks noGrp="1"/>
          </p:cNvGraphicFramePr>
          <p:nvPr>
            <p:extLst>
              <p:ext uri="{D42A27DB-BD31-4B8C-83A1-F6EECF244321}">
                <p14:modId xmlns:p14="http://schemas.microsoft.com/office/powerpoint/2010/main" val="3566079563"/>
              </p:ext>
            </p:extLst>
          </p:nvPr>
        </p:nvGraphicFramePr>
        <p:xfrm>
          <a:off x="141614" y="1118598"/>
          <a:ext cx="9601200" cy="5630994"/>
        </p:xfrm>
        <a:graphic>
          <a:graphicData uri="http://schemas.openxmlformats.org/drawingml/2006/table">
            <a:tbl>
              <a:tblPr firstRow="1" bandRow="1">
                <a:tableStyleId>{2D5ABB26-0587-4C30-8999-92F81FD0307C}</a:tableStyleId>
              </a:tblPr>
              <a:tblGrid>
                <a:gridCol w="367433">
                  <a:extLst>
                    <a:ext uri="{9D8B030D-6E8A-4147-A177-3AD203B41FA5}">
                      <a16:colId xmlns:a16="http://schemas.microsoft.com/office/drawing/2014/main" val="358073148"/>
                    </a:ext>
                  </a:extLst>
                </a:gridCol>
                <a:gridCol w="782235">
                  <a:extLst>
                    <a:ext uri="{9D8B030D-6E8A-4147-A177-3AD203B41FA5}">
                      <a16:colId xmlns:a16="http://schemas.microsoft.com/office/drawing/2014/main" val="3311309282"/>
                    </a:ext>
                  </a:extLst>
                </a:gridCol>
                <a:gridCol w="6754708">
                  <a:extLst>
                    <a:ext uri="{9D8B030D-6E8A-4147-A177-3AD203B41FA5}">
                      <a16:colId xmlns:a16="http://schemas.microsoft.com/office/drawing/2014/main" val="1235158156"/>
                    </a:ext>
                  </a:extLst>
                </a:gridCol>
                <a:gridCol w="952107">
                  <a:extLst>
                    <a:ext uri="{9D8B030D-6E8A-4147-A177-3AD203B41FA5}">
                      <a16:colId xmlns:a16="http://schemas.microsoft.com/office/drawing/2014/main" val="256449129"/>
                    </a:ext>
                  </a:extLst>
                </a:gridCol>
                <a:gridCol w="744717">
                  <a:extLst>
                    <a:ext uri="{9D8B030D-6E8A-4147-A177-3AD203B41FA5}">
                      <a16:colId xmlns:a16="http://schemas.microsoft.com/office/drawing/2014/main" val="869005639"/>
                    </a:ext>
                  </a:extLst>
                </a:gridCol>
              </a:tblGrid>
              <a:tr h="0">
                <a:tc gridSpan="2">
                  <a:txBody>
                    <a:bodyPr/>
                    <a:lstStyle/>
                    <a:p>
                      <a:pPr algn="l"/>
                      <a:r>
                        <a:rPr kumimoji="1" lang="ja-JP" altLang="en-US" sz="1200" b="0" dirty="0">
                          <a:latin typeface="Meiryo UI" panose="020B0604030504040204" pitchFamily="50" charset="-128"/>
                          <a:ea typeface="Meiryo UI" panose="020B0604030504040204" pitchFamily="50" charset="-128"/>
                        </a:rPr>
                        <a:t>業務</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lang="ja-JP" altLang="en-US" sz="1200" dirty="0">
                          <a:latin typeface="Meiryo UI" panose="020B0604030504040204" pitchFamily="50" charset="-128"/>
                          <a:ea typeface="Meiryo UI" panose="020B0604030504040204" pitchFamily="50" charset="-128"/>
                        </a:rPr>
                        <a:t>廃棄等費用取戻し </a:t>
                      </a:r>
                      <a:r>
                        <a:rPr lang="en-US" altLang="ja-JP" sz="1200" dirty="0">
                          <a:latin typeface="Arial" panose="020B0604020202020204" pitchFamily="34" charset="0"/>
                          <a:ea typeface="Meiryo UI" panose="020B0604030504040204" pitchFamily="50" charset="-128"/>
                          <a:cs typeface="Arial" panose="020B0604020202020204" pitchFamily="34" charset="0"/>
                        </a:rPr>
                        <a:t>– </a:t>
                      </a:r>
                      <a:r>
                        <a:rPr lang="ja-JP" altLang="en-US" sz="1200" dirty="0">
                          <a:latin typeface="Arial" panose="020B0604020202020204" pitchFamily="34" charset="0"/>
                          <a:ea typeface="Meiryo UI" panose="020B0604030504040204" pitchFamily="50" charset="-128"/>
                          <a:cs typeface="Arial" panose="020B0604020202020204" pitchFamily="34" charset="0"/>
                        </a:rPr>
                        <a:t>取戻し積立金差額積立</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1200" b="0" dirty="0">
                          <a:latin typeface="Meiryo UI" panose="020B0604030504040204" pitchFamily="50" charset="-128"/>
                          <a:ea typeface="Meiryo UI" panose="020B0604030504040204" pitchFamily="50" charset="-128"/>
                        </a:rPr>
                        <a:t>業務コード</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200" b="0" dirty="0">
                          <a:latin typeface="Meiryo UI" panose="020B0604030504040204" pitchFamily="50" charset="-128"/>
                          <a:ea typeface="Meiryo UI" panose="020B0604030504040204" pitchFamily="50" charset="-128"/>
                        </a:rPr>
                        <a:t>DIS103</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0">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業務内容</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工事完了登録で確認する実際に解体した太陽光パネルの量が、積立金取戻時に予定していたパネルの量より少ない場合、認定事業者は本来の取戻可能額と実際の取戻額の差額を広域機関に積立てる。</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868788017"/>
                  </a:ext>
                </a:extLst>
              </a:tr>
              <a:tr h="0">
                <a:tc gridSpan="2">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業務タイミング</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3">
                  <a:txBody>
                    <a:bodyPr/>
                    <a:lstStyle/>
                    <a:p>
                      <a:pPr marL="0" indent="0" algn="l">
                        <a:buFont typeface="Arial" panose="020B0604020202020204" pitchFamily="34" charset="0"/>
                        <a:buNone/>
                      </a:pPr>
                      <a:r>
                        <a:rPr kumimoji="1" lang="ja-JP" altLang="en-US" sz="1200" b="0" dirty="0">
                          <a:solidFill>
                            <a:schemeClr val="tx1"/>
                          </a:solidFill>
                          <a:latin typeface="Meiryo UI" panose="020B0604030504040204" pitchFamily="50" charset="-128"/>
                          <a:ea typeface="Meiryo UI" panose="020B0604030504040204" pitchFamily="50" charset="-128"/>
                        </a:rPr>
                        <a:t>随時</a:t>
                      </a:r>
                      <a:endParaRPr kumimoji="1" lang="en-US" altLang="ja-JP"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100085752"/>
                  </a:ext>
                </a:extLst>
              </a:tr>
              <a:tr h="0">
                <a:tc gridSpan="2">
                  <a:txBody>
                    <a:bodyPr/>
                    <a:lstStyle/>
                    <a:p>
                      <a:pPr marL="0" indent="0" algn="l">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関連アクター</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経済産業省、広域機関、認定事業者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747063371"/>
                  </a:ext>
                </a:extLst>
              </a:tr>
              <a:tr h="1322291">
                <a:tc rowSpan="2">
                  <a:txBody>
                    <a:bodyPr/>
                    <a:lstStyle/>
                    <a:p>
                      <a:pPr marL="0" indent="0" algn="ctr">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確認者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lumMod val="95000"/>
                      </a:schemeClr>
                    </a:solidFill>
                  </a:tcPr>
                </a:tc>
                <a:tc gridSpan="3">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776034627"/>
                  </a:ext>
                </a:extLst>
              </a:tr>
              <a:tr h="1322291">
                <a:tc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作業者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603231057"/>
                  </a:ext>
                </a:extLst>
              </a:tr>
              <a:tr h="1706252">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システム</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5629721"/>
                  </a:ext>
                </a:extLst>
              </a:tr>
            </a:tbl>
          </a:graphicData>
        </a:graphic>
      </p:graphicFrame>
      <p:sp>
        <p:nvSpPr>
          <p:cNvPr id="49" name="ドーナツ 24">
            <a:extLst>
              <a:ext uri="{FF2B5EF4-FFF2-40B4-BE49-F238E27FC236}">
                <a16:creationId xmlns:a16="http://schemas.microsoft.com/office/drawing/2014/main" id="{236D1766-3903-4CAB-91B6-473A3F704325}"/>
              </a:ext>
            </a:extLst>
          </p:cNvPr>
          <p:cNvSpPr/>
          <p:nvPr/>
        </p:nvSpPr>
        <p:spPr bwMode="auto">
          <a:xfrm>
            <a:off x="2774867" y="4117167"/>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START</a:t>
            </a:r>
            <a:endParaRPr kumimoji="0" lang="ja-JP" altLang="en-US" sz="700" kern="0" dirty="0">
              <a:latin typeface="Meiryo UI"/>
              <a:ea typeface="Meiryo UI"/>
              <a:cs typeface="Tahoma" pitchFamily="34" charset="0"/>
            </a:endParaRPr>
          </a:p>
        </p:txBody>
      </p:sp>
      <p:cxnSp>
        <p:nvCxnSpPr>
          <p:cNvPr id="50" name="直線矢印コネクタ 49">
            <a:extLst>
              <a:ext uri="{FF2B5EF4-FFF2-40B4-BE49-F238E27FC236}">
                <a16:creationId xmlns:a16="http://schemas.microsoft.com/office/drawing/2014/main" id="{7CA10E0F-4D0D-4322-9998-BFCA7FBAD72F}"/>
              </a:ext>
            </a:extLst>
          </p:cNvPr>
          <p:cNvCxnSpPr>
            <a:cxnSpLocks/>
            <a:stCxn id="49" idx="6"/>
            <a:endCxn id="95" idx="1"/>
          </p:cNvCxnSpPr>
          <p:nvPr/>
        </p:nvCxnSpPr>
        <p:spPr>
          <a:xfrm>
            <a:off x="3163598" y="4300455"/>
            <a:ext cx="410301" cy="0"/>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56" name="直線矢印コネクタ 55">
            <a:extLst>
              <a:ext uri="{FF2B5EF4-FFF2-40B4-BE49-F238E27FC236}">
                <a16:creationId xmlns:a16="http://schemas.microsoft.com/office/drawing/2014/main" id="{7A5A0787-D03F-4934-AFB9-B70E944D20AD}"/>
              </a:ext>
            </a:extLst>
          </p:cNvPr>
          <p:cNvCxnSpPr>
            <a:cxnSpLocks/>
            <a:stCxn id="59" idx="0"/>
            <a:endCxn id="95" idx="2"/>
          </p:cNvCxnSpPr>
          <p:nvPr/>
        </p:nvCxnSpPr>
        <p:spPr>
          <a:xfrm flipH="1" flipV="1">
            <a:off x="3941099" y="4523655"/>
            <a:ext cx="1" cy="1330200"/>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57" name="グループ化 56">
            <a:extLst>
              <a:ext uri="{FF2B5EF4-FFF2-40B4-BE49-F238E27FC236}">
                <a16:creationId xmlns:a16="http://schemas.microsoft.com/office/drawing/2014/main" id="{46B1633B-9017-4AB9-A38A-359F8470A21A}"/>
              </a:ext>
            </a:extLst>
          </p:cNvPr>
          <p:cNvGrpSpPr/>
          <p:nvPr/>
        </p:nvGrpSpPr>
        <p:grpSpPr>
          <a:xfrm>
            <a:off x="3813965" y="5850052"/>
            <a:ext cx="254269" cy="450827"/>
            <a:chOff x="2515451" y="5897715"/>
            <a:chExt cx="254269" cy="450827"/>
          </a:xfrm>
        </p:grpSpPr>
        <p:sp>
          <p:nvSpPr>
            <p:cNvPr id="58" name="Freeform 266">
              <a:extLst>
                <a:ext uri="{FF2B5EF4-FFF2-40B4-BE49-F238E27FC236}">
                  <a16:creationId xmlns:a16="http://schemas.microsoft.com/office/drawing/2014/main" id="{F0EAB4EB-88FD-48EB-B6C8-BD0D8DAA5693}"/>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59" name="正方形/長方形 36">
              <a:extLst>
                <a:ext uri="{FF2B5EF4-FFF2-40B4-BE49-F238E27FC236}">
                  <a16:creationId xmlns:a16="http://schemas.microsoft.com/office/drawing/2014/main" id="{6583EC0C-BF3A-4C3B-97AB-75C8EA2F90F6}"/>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60" name="正方形/長方形 59">
            <a:extLst>
              <a:ext uri="{FF2B5EF4-FFF2-40B4-BE49-F238E27FC236}">
                <a16:creationId xmlns:a16="http://schemas.microsoft.com/office/drawing/2014/main" id="{AAF9AE29-189D-4DAF-9E40-5F0D9AA31F62}"/>
              </a:ext>
            </a:extLst>
          </p:cNvPr>
          <p:cNvSpPr/>
          <p:nvPr/>
        </p:nvSpPr>
        <p:spPr>
          <a:xfrm>
            <a:off x="3869099" y="6222471"/>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grpSp>
        <p:nvGrpSpPr>
          <p:cNvPr id="94" name="グループ化 93">
            <a:extLst>
              <a:ext uri="{FF2B5EF4-FFF2-40B4-BE49-F238E27FC236}">
                <a16:creationId xmlns:a16="http://schemas.microsoft.com/office/drawing/2014/main" id="{AD4AD3B3-2E84-440E-8DEA-852315451ECF}"/>
              </a:ext>
            </a:extLst>
          </p:cNvPr>
          <p:cNvGrpSpPr/>
          <p:nvPr/>
        </p:nvGrpSpPr>
        <p:grpSpPr>
          <a:xfrm>
            <a:off x="3573899" y="3911428"/>
            <a:ext cx="734400" cy="612227"/>
            <a:chOff x="2491032" y="3449261"/>
            <a:chExt cx="734400" cy="612227"/>
          </a:xfrm>
        </p:grpSpPr>
        <p:sp>
          <p:nvSpPr>
            <p:cNvPr id="95" name="正方形/長方形 94">
              <a:extLst>
                <a:ext uri="{FF2B5EF4-FFF2-40B4-BE49-F238E27FC236}">
                  <a16:creationId xmlns:a16="http://schemas.microsoft.com/office/drawing/2014/main" id="{E33158CC-4BCF-4839-B1D8-9E760620130D}"/>
                </a:ext>
              </a:extLst>
            </p:cNvPr>
            <p:cNvSpPr/>
            <p:nvPr/>
          </p:nvSpPr>
          <p:spPr>
            <a:xfrm>
              <a:off x="2491032"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差額算定・</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確認依頼</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96" name="テキスト ボックス 95">
              <a:extLst>
                <a:ext uri="{FF2B5EF4-FFF2-40B4-BE49-F238E27FC236}">
                  <a16:creationId xmlns:a16="http://schemas.microsoft.com/office/drawing/2014/main" id="{245E91B4-A77B-40B6-9154-5EE7B0FFF3AA}"/>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a:latin typeface="Meiryo UI" panose="020B0604030504040204" pitchFamily="50" charset="-128"/>
                  <a:ea typeface="Meiryo UI" panose="020B0604030504040204" pitchFamily="50" charset="-128"/>
                </a:rPr>
                <a:t>01</a:t>
              </a:r>
              <a:endParaRPr lang="ja-JP" altLang="en-US" sz="800" dirty="0">
                <a:latin typeface="Meiryo UI" panose="020B0604030504040204" pitchFamily="50" charset="-128"/>
                <a:ea typeface="Meiryo UI" panose="020B0604030504040204" pitchFamily="50" charset="-128"/>
              </a:endParaRPr>
            </a:p>
          </p:txBody>
        </p:sp>
      </p:grpSp>
      <p:grpSp>
        <p:nvGrpSpPr>
          <p:cNvPr id="99" name="グループ化 98">
            <a:extLst>
              <a:ext uri="{FF2B5EF4-FFF2-40B4-BE49-F238E27FC236}">
                <a16:creationId xmlns:a16="http://schemas.microsoft.com/office/drawing/2014/main" id="{59CE8671-72B8-447A-ACDC-9395AA55BD3C}"/>
              </a:ext>
            </a:extLst>
          </p:cNvPr>
          <p:cNvGrpSpPr/>
          <p:nvPr/>
        </p:nvGrpSpPr>
        <p:grpSpPr>
          <a:xfrm>
            <a:off x="5989186" y="822685"/>
            <a:ext cx="3842712" cy="205890"/>
            <a:chOff x="6068600" y="822685"/>
            <a:chExt cx="3510050" cy="205890"/>
          </a:xfrm>
        </p:grpSpPr>
        <p:sp>
          <p:nvSpPr>
            <p:cNvPr id="100" name="正方形/長方形 99">
              <a:extLst>
                <a:ext uri="{FF2B5EF4-FFF2-40B4-BE49-F238E27FC236}">
                  <a16:creationId xmlns:a16="http://schemas.microsoft.com/office/drawing/2014/main" id="{F6E2DC93-7735-41E4-B730-A60624D4A8FC}"/>
                </a:ext>
              </a:extLst>
            </p:cNvPr>
            <p:cNvSpPr/>
            <p:nvPr/>
          </p:nvSpPr>
          <p:spPr>
            <a:xfrm>
              <a:off x="6506504" y="822685"/>
              <a:ext cx="1254159"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再エネ業務統合システム</a:t>
              </a:r>
            </a:p>
          </p:txBody>
        </p:sp>
        <p:sp>
          <p:nvSpPr>
            <p:cNvPr id="104" name="正方形/長方形 103">
              <a:extLst>
                <a:ext uri="{FF2B5EF4-FFF2-40B4-BE49-F238E27FC236}">
                  <a16:creationId xmlns:a16="http://schemas.microsoft.com/office/drawing/2014/main" id="{C4D6D787-C88D-4C54-9B4B-25C4EBDFC0DF}"/>
                </a:ext>
              </a:extLst>
            </p:cNvPr>
            <p:cNvSpPr/>
            <p:nvPr/>
          </p:nvSpPr>
          <p:spPr>
            <a:xfrm>
              <a:off x="6369354" y="853531"/>
              <a:ext cx="166154" cy="132923"/>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107" name="正方形/長方形 106">
              <a:extLst>
                <a:ext uri="{FF2B5EF4-FFF2-40B4-BE49-F238E27FC236}">
                  <a16:creationId xmlns:a16="http://schemas.microsoft.com/office/drawing/2014/main" id="{CC4E78E1-662F-46CE-9483-AA5E6B6F302F}"/>
                </a:ext>
              </a:extLst>
            </p:cNvPr>
            <p:cNvSpPr/>
            <p:nvPr/>
          </p:nvSpPr>
          <p:spPr>
            <a:xfrm>
              <a:off x="7488525" y="853531"/>
              <a:ext cx="166154" cy="132923"/>
            </a:xfrm>
            <a:prstGeom prst="rect">
              <a:avLst/>
            </a:prstGeom>
            <a:noFill/>
            <a:ln w="38100" cap="flat" cmpd="thickThin"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108" name="正方形/長方形 107">
              <a:extLst>
                <a:ext uri="{FF2B5EF4-FFF2-40B4-BE49-F238E27FC236}">
                  <a16:creationId xmlns:a16="http://schemas.microsoft.com/office/drawing/2014/main" id="{D83A9D7B-C441-49C0-AE36-CBB90F0F736F}"/>
                </a:ext>
              </a:extLst>
            </p:cNvPr>
            <p:cNvSpPr/>
            <p:nvPr/>
          </p:nvSpPr>
          <p:spPr>
            <a:xfrm>
              <a:off x="7645826" y="822685"/>
              <a:ext cx="1125542"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zh-TW" altLang="en-US" sz="738" kern="0" dirty="0">
                  <a:latin typeface="Meiryo UI"/>
                  <a:ea typeface="Meiryo UI"/>
                  <a:cs typeface="Arial" pitchFamily="34" charset="0"/>
                </a:rPr>
                <a:t>業務詳細仕様</a:t>
              </a:r>
              <a:r>
                <a:rPr kumimoji="0" lang="ja-JP" altLang="en-US" sz="738" kern="0" dirty="0">
                  <a:latin typeface="Meiryo UI"/>
                  <a:ea typeface="Meiryo UI"/>
                  <a:cs typeface="Arial" pitchFamily="34" charset="0"/>
                </a:rPr>
                <a:t>の対象</a:t>
              </a:r>
            </a:p>
          </p:txBody>
        </p:sp>
        <p:sp>
          <p:nvSpPr>
            <p:cNvPr id="109" name="正方形/長方形 108">
              <a:extLst>
                <a:ext uri="{FF2B5EF4-FFF2-40B4-BE49-F238E27FC236}">
                  <a16:creationId xmlns:a16="http://schemas.microsoft.com/office/drawing/2014/main" id="{78A3EB6C-CB69-4C25-94CB-08380A0F7CD2}"/>
                </a:ext>
              </a:extLst>
            </p:cNvPr>
            <p:cNvSpPr/>
            <p:nvPr/>
          </p:nvSpPr>
          <p:spPr>
            <a:xfrm>
              <a:off x="6068600" y="822685"/>
              <a:ext cx="299077" cy="198871"/>
            </a:xfrm>
            <a:prstGeom prst="rect">
              <a:avLst/>
            </a:prstGeom>
            <a:noFill/>
          </p:spPr>
          <p:txBody>
            <a:bodyPr wrap="none">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r>
                <a:rPr kumimoji="0" lang="ja-JP" altLang="en-US" sz="738" kern="0" dirty="0">
                  <a:latin typeface="Meiryo UI"/>
                  <a:ea typeface="Meiryo UI"/>
                  <a:cs typeface="Arial" pitchFamily="34" charset="0"/>
                </a:rPr>
                <a:t>凡例</a:t>
              </a:r>
            </a:p>
          </p:txBody>
        </p:sp>
        <p:sp>
          <p:nvSpPr>
            <p:cNvPr id="121" name="フローチャート: 定義済み処理 120">
              <a:extLst>
                <a:ext uri="{FF2B5EF4-FFF2-40B4-BE49-F238E27FC236}">
                  <a16:creationId xmlns:a16="http://schemas.microsoft.com/office/drawing/2014/main" id="{F4172042-D704-4017-B34D-3670B236C0CC}"/>
                </a:ext>
              </a:extLst>
            </p:cNvPr>
            <p:cNvSpPr/>
            <p:nvPr/>
          </p:nvSpPr>
          <p:spPr>
            <a:xfrm>
              <a:off x="8579834" y="853531"/>
              <a:ext cx="237359" cy="144000"/>
            </a:xfrm>
            <a:prstGeom prst="flowChartPredefinedProcess">
              <a:avLst/>
            </a:prstGeom>
            <a:noFill/>
            <a:ln w="19050" cap="flat" cmpd="sng" algn="ctr">
              <a:solidFill>
                <a:sysClr val="window" lastClr="FFFFFF">
                  <a:lumMod val="65000"/>
                </a:sysClr>
              </a:solidFill>
              <a:prstDash val="solid"/>
              <a:miter lim="800000"/>
            </a:ln>
            <a:effectLst/>
          </p:spPr>
          <p:txBody>
            <a:bodyPr wrap="none" lIns="0" tIns="33231" rIns="0" bIns="33231" rtlCol="0" anchor="ctr"/>
            <a:lstStyle/>
            <a:p>
              <a:pPr algn="ctr"/>
              <a:endParaRPr kumimoji="0" lang="ja-JP" altLang="en-US" sz="800" kern="0" dirty="0">
                <a:latin typeface="Meiryo UI" panose="020B0604030504040204" pitchFamily="50" charset="-128"/>
                <a:ea typeface="Meiryo UI" panose="020B0604030504040204" pitchFamily="50" charset="-128"/>
                <a:cs typeface="Arial" pitchFamily="34" charset="0"/>
              </a:endParaRPr>
            </a:p>
          </p:txBody>
        </p:sp>
        <p:sp>
          <p:nvSpPr>
            <p:cNvPr id="122" name="正方形/長方形 121">
              <a:extLst>
                <a:ext uri="{FF2B5EF4-FFF2-40B4-BE49-F238E27FC236}">
                  <a16:creationId xmlns:a16="http://schemas.microsoft.com/office/drawing/2014/main" id="{73ABAFA5-EBB4-4D4A-8B6A-2F27CF80CF93}"/>
                </a:ext>
              </a:extLst>
            </p:cNvPr>
            <p:cNvSpPr/>
            <p:nvPr/>
          </p:nvSpPr>
          <p:spPr>
            <a:xfrm>
              <a:off x="8795264" y="822685"/>
              <a:ext cx="783386"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他業務プロセス</a:t>
              </a:r>
            </a:p>
          </p:txBody>
        </p:sp>
      </p:grpSp>
      <p:sp>
        <p:nvSpPr>
          <p:cNvPr id="27" name="ドーナツ 24">
            <a:extLst>
              <a:ext uri="{FF2B5EF4-FFF2-40B4-BE49-F238E27FC236}">
                <a16:creationId xmlns:a16="http://schemas.microsoft.com/office/drawing/2014/main" id="{06848F5F-0CF2-4A62-AC72-293AAD8D3932}"/>
              </a:ext>
            </a:extLst>
          </p:cNvPr>
          <p:cNvSpPr/>
          <p:nvPr/>
        </p:nvSpPr>
        <p:spPr bwMode="auto">
          <a:xfrm>
            <a:off x="7597768" y="3002521"/>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END</a:t>
            </a:r>
          </a:p>
        </p:txBody>
      </p:sp>
      <p:cxnSp>
        <p:nvCxnSpPr>
          <p:cNvPr id="38" name="カギ線コネクタ 27">
            <a:extLst>
              <a:ext uri="{FF2B5EF4-FFF2-40B4-BE49-F238E27FC236}">
                <a16:creationId xmlns:a16="http://schemas.microsoft.com/office/drawing/2014/main" id="{55C77F57-B06B-405B-A2E1-420979828D62}"/>
              </a:ext>
            </a:extLst>
          </p:cNvPr>
          <p:cNvCxnSpPr>
            <a:cxnSpLocks/>
            <a:stCxn id="95" idx="3"/>
            <a:endCxn id="53" idx="1"/>
          </p:cNvCxnSpPr>
          <p:nvPr/>
        </p:nvCxnSpPr>
        <p:spPr>
          <a:xfrm flipV="1">
            <a:off x="4308299" y="3188019"/>
            <a:ext cx="1168961" cy="1112436"/>
          </a:xfrm>
          <a:prstGeom prst="bentConnector3">
            <a:avLst>
              <a:gd name="adj1" fmla="val 50000"/>
            </a:avLst>
          </a:prstGeom>
          <a:noFill/>
          <a:ln w="6350" cap="flat" cmpd="sng" algn="ctr">
            <a:solidFill>
              <a:sysClr val="window" lastClr="FFFFFF">
                <a:lumMod val="65000"/>
              </a:sysClr>
            </a:solidFill>
            <a:prstDash val="solid"/>
            <a:miter lim="800000"/>
            <a:tailEnd type="triangle"/>
          </a:ln>
          <a:effectLst/>
        </p:spPr>
      </p:cxnSp>
      <p:grpSp>
        <p:nvGrpSpPr>
          <p:cNvPr id="52" name="グループ化 51">
            <a:extLst>
              <a:ext uri="{FF2B5EF4-FFF2-40B4-BE49-F238E27FC236}">
                <a16:creationId xmlns:a16="http://schemas.microsoft.com/office/drawing/2014/main" id="{9286917A-E5B7-4CEE-855B-16964250B676}"/>
              </a:ext>
            </a:extLst>
          </p:cNvPr>
          <p:cNvGrpSpPr/>
          <p:nvPr/>
        </p:nvGrpSpPr>
        <p:grpSpPr>
          <a:xfrm>
            <a:off x="5477260" y="2798992"/>
            <a:ext cx="734400" cy="612227"/>
            <a:chOff x="2491032" y="3449261"/>
            <a:chExt cx="734400" cy="612227"/>
          </a:xfrm>
        </p:grpSpPr>
        <p:sp>
          <p:nvSpPr>
            <p:cNvPr id="53" name="正方形/長方形 52">
              <a:extLst>
                <a:ext uri="{FF2B5EF4-FFF2-40B4-BE49-F238E27FC236}">
                  <a16:creationId xmlns:a16="http://schemas.microsoft.com/office/drawing/2014/main" id="{0CE5A61F-7B60-48F1-A3ED-1337988A24B0}"/>
                </a:ext>
              </a:extLst>
            </p:cNvPr>
            <p:cNvSpPr/>
            <p:nvPr/>
          </p:nvSpPr>
          <p:spPr>
            <a:xfrm>
              <a:off x="2491032" y="3615088"/>
              <a:ext cx="734400" cy="446400"/>
            </a:xfrm>
            <a:prstGeom prst="rect">
              <a:avLst/>
            </a:prstGeom>
            <a:noFill/>
            <a:ln w="19050" cap="flat" cmpd="sng"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差額確認</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54" name="テキスト ボックス 53">
              <a:extLst>
                <a:ext uri="{FF2B5EF4-FFF2-40B4-BE49-F238E27FC236}">
                  <a16:creationId xmlns:a16="http://schemas.microsoft.com/office/drawing/2014/main" id="{F12362C9-7B85-41D2-B2E2-1CC7CC44EDCC}"/>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02</a:t>
              </a:r>
              <a:endParaRPr lang="ja-JP" altLang="en-US" sz="800" dirty="0">
                <a:latin typeface="Meiryo UI" panose="020B0604030504040204" pitchFamily="50" charset="-128"/>
                <a:ea typeface="Meiryo UI" panose="020B0604030504040204" pitchFamily="50" charset="-128"/>
              </a:endParaRPr>
            </a:p>
          </p:txBody>
        </p:sp>
      </p:grpSp>
      <p:cxnSp>
        <p:nvCxnSpPr>
          <p:cNvPr id="64" name="直線矢印コネクタ 63">
            <a:extLst>
              <a:ext uri="{FF2B5EF4-FFF2-40B4-BE49-F238E27FC236}">
                <a16:creationId xmlns:a16="http://schemas.microsoft.com/office/drawing/2014/main" id="{55CA5E82-360B-4681-858F-08DA4015E634}"/>
              </a:ext>
            </a:extLst>
          </p:cNvPr>
          <p:cNvCxnSpPr>
            <a:cxnSpLocks/>
            <a:stCxn id="53" idx="3"/>
            <a:endCxn id="72" idx="1"/>
          </p:cNvCxnSpPr>
          <p:nvPr/>
        </p:nvCxnSpPr>
        <p:spPr>
          <a:xfrm flipV="1">
            <a:off x="6211660" y="3186157"/>
            <a:ext cx="515937" cy="1862"/>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70" name="正方形/長方形 69">
            <a:extLst>
              <a:ext uri="{FF2B5EF4-FFF2-40B4-BE49-F238E27FC236}">
                <a16:creationId xmlns:a16="http://schemas.microsoft.com/office/drawing/2014/main" id="{04585531-1CF6-4199-8B6C-FA7D02EBE02D}"/>
              </a:ext>
            </a:extLst>
          </p:cNvPr>
          <p:cNvSpPr/>
          <p:nvPr/>
        </p:nvSpPr>
        <p:spPr>
          <a:xfrm>
            <a:off x="2292907" y="4516545"/>
            <a:ext cx="1217425" cy="190398"/>
          </a:xfrm>
          <a:prstGeom prst="rect">
            <a:avLst/>
          </a:prstGeom>
          <a:noFill/>
          <a:ln w="19050" cap="flat" cmpd="sng" algn="ctr">
            <a:noFill/>
            <a:prstDash val="solid"/>
            <a:miter lim="800000"/>
          </a:ln>
          <a:effectLst/>
        </p:spPr>
        <p:txBody>
          <a:bodyPr wrap="none" lIns="0" tIns="36000" rIns="0" bIns="36000" rtlCol="0" anchor="ctr"/>
          <a:lstStyle/>
          <a:p>
            <a:endParaRPr lang="en-US" altLang="ja-JP" sz="800" dirty="0">
              <a:latin typeface="Meiryo UI" panose="020B0604030504040204" pitchFamily="50" charset="-128"/>
              <a:ea typeface="Meiryo UI" panose="020B0604030504040204" pitchFamily="50" charset="-128"/>
            </a:endParaRPr>
          </a:p>
          <a:p>
            <a:r>
              <a:rPr lang="en-US" altLang="ja-JP" sz="800" dirty="0">
                <a:latin typeface="Meiryo UI" panose="020B0604030504040204" pitchFamily="50" charset="-128"/>
                <a:ea typeface="Meiryo UI" panose="020B0604030504040204" pitchFamily="50" charset="-128"/>
              </a:rPr>
              <a:t>➢(DIS101)</a:t>
            </a:r>
            <a:r>
              <a:rPr lang="ja-JP" altLang="en-US" sz="800" dirty="0">
                <a:latin typeface="Meiryo UI" panose="020B0604030504040204" pitchFamily="50" charset="-128"/>
                <a:ea typeface="Meiryo UI" panose="020B0604030504040204" pitchFamily="50" charset="-128"/>
              </a:rPr>
              <a:t>工事完了登録</a:t>
            </a:r>
            <a:endParaRPr lang="en-US" altLang="ja-JP" sz="800" dirty="0">
              <a:latin typeface="Meiryo UI" panose="020B0604030504040204" pitchFamily="50" charset="-128"/>
              <a:ea typeface="Meiryo UI" panose="020B0604030504040204" pitchFamily="50" charset="-128"/>
            </a:endParaRPr>
          </a:p>
          <a:p>
            <a:endParaRPr lang="en-US" altLang="ja-JP" sz="800" dirty="0">
              <a:latin typeface="Meiryo UI" panose="020B0604030504040204" pitchFamily="50" charset="-128"/>
              <a:ea typeface="Meiryo UI" panose="020B0604030504040204" pitchFamily="50" charset="-128"/>
            </a:endParaRPr>
          </a:p>
        </p:txBody>
      </p:sp>
      <p:sp>
        <p:nvSpPr>
          <p:cNvPr id="72" name="ひし形 110">
            <a:extLst>
              <a:ext uri="{FF2B5EF4-FFF2-40B4-BE49-F238E27FC236}">
                <a16:creationId xmlns:a16="http://schemas.microsoft.com/office/drawing/2014/main" id="{67BF1A89-2B06-405D-8E4E-F1EA0958C101}"/>
              </a:ext>
            </a:extLst>
          </p:cNvPr>
          <p:cNvSpPr>
            <a:spLocks/>
          </p:cNvSpPr>
          <p:nvPr/>
        </p:nvSpPr>
        <p:spPr>
          <a:xfrm>
            <a:off x="6727597" y="3020003"/>
            <a:ext cx="473336" cy="332308"/>
          </a:xfrm>
          <a:prstGeom prst="diamond">
            <a:avLst/>
          </a:prstGeom>
          <a:noFill/>
          <a:ln w="12700" cap="flat" cmpd="sng" algn="ctr">
            <a:solidFill>
              <a:sysClr val="window" lastClr="FFFFFF">
                <a:lumMod val="50000"/>
              </a:sysClr>
            </a:solidFill>
            <a:prstDash val="solid"/>
            <a:miter lim="800000"/>
          </a:ln>
          <a:effectLst/>
        </p:spPr>
        <p:txBody>
          <a:bodyPr wrap="none" lIns="0" tIns="0" rIns="0" bIns="0" rtlCol="0" anchor="ctr"/>
          <a:lstStyle/>
          <a:p>
            <a:pPr algn="ctr">
              <a:defRPr/>
            </a:pPr>
            <a:r>
              <a:rPr kumimoji="0" lang="ja-JP" altLang="en-US" sz="800" kern="0" dirty="0">
                <a:latin typeface="Meiryo UI" panose="020B0604030504040204" pitchFamily="50" charset="-128"/>
                <a:ea typeface="Meiryo UI" panose="020B0604030504040204" pitchFamily="50" charset="-128"/>
              </a:rPr>
              <a:t>確認</a:t>
            </a:r>
            <a:endParaRPr kumimoji="0" lang="en-US" altLang="ja-JP" sz="800" kern="0" dirty="0">
              <a:latin typeface="Meiryo UI" panose="020B0604030504040204" pitchFamily="50" charset="-128"/>
              <a:ea typeface="Meiryo UI" panose="020B0604030504040204" pitchFamily="50" charset="-128"/>
            </a:endParaRPr>
          </a:p>
          <a:p>
            <a:pPr algn="ctr">
              <a:defRPr/>
            </a:pPr>
            <a:r>
              <a:rPr kumimoji="0" lang="ja-JP" altLang="en-US" sz="800" kern="0" dirty="0">
                <a:latin typeface="Meiryo UI" panose="020B0604030504040204" pitchFamily="50" charset="-128"/>
                <a:ea typeface="Meiryo UI" panose="020B0604030504040204" pitchFamily="50" charset="-128"/>
              </a:rPr>
              <a:t>結果</a:t>
            </a:r>
            <a:endParaRPr kumimoji="0" lang="en-US" altLang="ja-JP" sz="800" kern="0" dirty="0">
              <a:latin typeface="Meiryo UI" panose="020B0604030504040204" pitchFamily="50" charset="-128"/>
              <a:ea typeface="Meiryo UI" panose="020B0604030504040204" pitchFamily="50" charset="-128"/>
            </a:endParaRPr>
          </a:p>
        </p:txBody>
      </p:sp>
      <p:sp>
        <p:nvSpPr>
          <p:cNvPr id="73" name="正方形/長方形 72">
            <a:extLst>
              <a:ext uri="{FF2B5EF4-FFF2-40B4-BE49-F238E27FC236}">
                <a16:creationId xmlns:a16="http://schemas.microsoft.com/office/drawing/2014/main" id="{522639BD-4C1E-48FE-97FD-AC653EF32CB1}"/>
              </a:ext>
            </a:extLst>
          </p:cNvPr>
          <p:cNvSpPr/>
          <p:nvPr/>
        </p:nvSpPr>
        <p:spPr>
          <a:xfrm>
            <a:off x="6630073" y="2529349"/>
            <a:ext cx="473335"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却下</a:t>
            </a:r>
          </a:p>
        </p:txBody>
      </p:sp>
      <p:sp>
        <p:nvSpPr>
          <p:cNvPr id="74" name="正方形/長方形 73">
            <a:extLst>
              <a:ext uri="{FF2B5EF4-FFF2-40B4-BE49-F238E27FC236}">
                <a16:creationId xmlns:a16="http://schemas.microsoft.com/office/drawing/2014/main" id="{BDD89F50-70E8-42C1-B450-AE1F7F0ABC26}"/>
              </a:ext>
            </a:extLst>
          </p:cNvPr>
          <p:cNvSpPr/>
          <p:nvPr/>
        </p:nvSpPr>
        <p:spPr>
          <a:xfrm>
            <a:off x="6985566" y="2937502"/>
            <a:ext cx="473335"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承認</a:t>
            </a:r>
          </a:p>
        </p:txBody>
      </p:sp>
      <p:cxnSp>
        <p:nvCxnSpPr>
          <p:cNvPr id="89" name="直線矢印コネクタ 121">
            <a:extLst>
              <a:ext uri="{FF2B5EF4-FFF2-40B4-BE49-F238E27FC236}">
                <a16:creationId xmlns:a16="http://schemas.microsoft.com/office/drawing/2014/main" id="{3A3B0697-3935-4A0C-944F-140A94B624ED}"/>
              </a:ext>
            </a:extLst>
          </p:cNvPr>
          <p:cNvCxnSpPr>
            <a:cxnSpLocks/>
            <a:stCxn id="72" idx="0"/>
            <a:endCxn id="95" idx="0"/>
          </p:cNvCxnSpPr>
          <p:nvPr/>
        </p:nvCxnSpPr>
        <p:spPr>
          <a:xfrm rot="16200000" flipH="1" flipV="1">
            <a:off x="4924056" y="2037046"/>
            <a:ext cx="1057252" cy="3023166"/>
          </a:xfrm>
          <a:prstGeom prst="bentConnector3">
            <a:avLst>
              <a:gd name="adj1" fmla="val -21622"/>
            </a:avLst>
          </a:prstGeom>
          <a:noFill/>
          <a:ln w="6350" cap="flat" cmpd="sng" algn="ctr">
            <a:solidFill>
              <a:sysClr val="window" lastClr="FFFFFF">
                <a:lumMod val="65000"/>
              </a:sysClr>
            </a:solidFill>
            <a:prstDash val="solid"/>
            <a:miter lim="800000"/>
            <a:tailEnd type="triangle"/>
          </a:ln>
          <a:effectLst/>
        </p:spPr>
      </p:cxnSp>
      <p:cxnSp>
        <p:nvCxnSpPr>
          <p:cNvPr id="90" name="直線矢印コネクタ 89">
            <a:extLst>
              <a:ext uri="{FF2B5EF4-FFF2-40B4-BE49-F238E27FC236}">
                <a16:creationId xmlns:a16="http://schemas.microsoft.com/office/drawing/2014/main" id="{DC19C41A-E997-45C4-A007-77B1D7F2C570}"/>
              </a:ext>
            </a:extLst>
          </p:cNvPr>
          <p:cNvCxnSpPr>
            <a:cxnSpLocks/>
            <a:stCxn id="72" idx="3"/>
            <a:endCxn id="27" idx="2"/>
          </p:cNvCxnSpPr>
          <p:nvPr/>
        </p:nvCxnSpPr>
        <p:spPr>
          <a:xfrm flipV="1">
            <a:off x="7200933" y="3185809"/>
            <a:ext cx="396835" cy="348"/>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91" name="正方形/長方形 90">
            <a:extLst>
              <a:ext uri="{FF2B5EF4-FFF2-40B4-BE49-F238E27FC236}">
                <a16:creationId xmlns:a16="http://schemas.microsoft.com/office/drawing/2014/main" id="{C599DDD3-BB98-4847-BE48-D6C3FFE027DA}"/>
              </a:ext>
            </a:extLst>
          </p:cNvPr>
          <p:cNvSpPr/>
          <p:nvPr/>
        </p:nvSpPr>
        <p:spPr>
          <a:xfrm>
            <a:off x="6975967" y="3393519"/>
            <a:ext cx="1647283" cy="215444"/>
          </a:xfrm>
          <a:prstGeom prst="rect">
            <a:avLst/>
          </a:prstGeom>
        </p:spPr>
        <p:txBody>
          <a:bodyPr wrap="square">
            <a:spAutoFit/>
          </a:bodyPr>
          <a:lstStyle/>
          <a:p>
            <a:r>
              <a:rPr lang="ja-JP" altLang="en-US" sz="800" dirty="0">
                <a:latin typeface="Meiryo UI" panose="020B0604030504040204" pitchFamily="50" charset="-128"/>
                <a:ea typeface="Meiryo UI" panose="020B0604030504040204" pitchFamily="50" charset="-128"/>
              </a:rPr>
              <a:t>➢</a:t>
            </a:r>
            <a:r>
              <a:rPr lang="en-US" altLang="ja-JP" sz="800" dirty="0">
                <a:latin typeface="Meiryo UI" panose="020B0604030504040204" pitchFamily="50" charset="-128"/>
                <a:ea typeface="Meiryo UI" panose="020B0604030504040204" pitchFamily="50" charset="-128"/>
              </a:rPr>
              <a:t>(ACC102)</a:t>
            </a:r>
            <a:r>
              <a:rPr lang="zh-TW" altLang="en-US" sz="800" dirty="0">
                <a:latin typeface="Meiryo UI" panose="020B0604030504040204" pitchFamily="50" charset="-128"/>
                <a:ea typeface="Meiryo UI" panose="020B0604030504040204" pitchFamily="50" charset="-128"/>
              </a:rPr>
              <a:t>請求</a:t>
            </a:r>
            <a:r>
              <a:rPr lang="en-US" altLang="zh-TW" sz="800" dirty="0">
                <a:latin typeface="Meiryo UI" panose="020B0604030504040204" pitchFamily="50" charset="-128"/>
                <a:ea typeface="Meiryo UI" panose="020B0604030504040204" pitchFamily="50" charset="-128"/>
              </a:rPr>
              <a:t>(</a:t>
            </a:r>
            <a:r>
              <a:rPr lang="zh-TW" altLang="en-US" sz="800" dirty="0">
                <a:latin typeface="Meiryo UI" panose="020B0604030504040204" pitchFamily="50" charset="-128"/>
                <a:ea typeface="Meiryo UI" panose="020B0604030504040204" pitchFamily="50" charset="-128"/>
              </a:rPr>
              <a:t>積立金不足額</a:t>
            </a:r>
            <a:r>
              <a:rPr lang="en-US" altLang="zh-TW" sz="800" dirty="0">
                <a:latin typeface="Meiryo UI" panose="020B0604030504040204" pitchFamily="50" charset="-128"/>
                <a:ea typeface="Meiryo UI" panose="020B0604030504040204" pitchFamily="50" charset="-128"/>
              </a:rPr>
              <a:t>)</a:t>
            </a:r>
            <a:endParaRPr lang="ja-JP" altLang="en-US" sz="800"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3821166873"/>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ja-JP" altLang="en-US" dirty="0">
                <a:latin typeface="Meiryo UI" panose="020B0604030504040204" pitchFamily="50" charset="-128"/>
                <a:ea typeface="Meiryo UI" panose="020B0604030504040204" pitchFamily="50" charset="-128"/>
              </a:rPr>
              <a:t>業務フロー</a:t>
            </a:r>
            <a:br>
              <a:rPr lang="en-US" altLang="ja-JP" dirty="0">
                <a:latin typeface="Meiryo UI" panose="020B0604030504040204" pitchFamily="50" charset="-128"/>
                <a:ea typeface="Meiryo UI" panose="020B0604030504040204" pitchFamily="50" charset="-128"/>
              </a:rPr>
            </a:br>
            <a:r>
              <a:rPr lang="ja-JP" altLang="en-US" dirty="0">
                <a:latin typeface="Meiryo UI" panose="020B0604030504040204" pitchFamily="50" charset="-128"/>
                <a:ea typeface="Meiryo UI" panose="020B0604030504040204" pitchFamily="50" charset="-128"/>
              </a:rPr>
              <a:t>廃棄等費用積立</a:t>
            </a:r>
            <a:r>
              <a:rPr lang="zh-TW" altLang="en-US" dirty="0">
                <a:latin typeface="Meiryo UI" panose="020B0604030504040204" pitchFamily="50" charset="-128"/>
                <a:ea typeface="Meiryo UI" panose="020B0604030504040204" pitchFamily="50" charset="-128"/>
              </a:rPr>
              <a:t>：</a:t>
            </a:r>
            <a:r>
              <a:rPr lang="zh-TW" altLang="en-US" dirty="0">
                <a:latin typeface="Meiryo UI" panose="020B0604030504040204" pitchFamily="50" charset="-128"/>
                <a:ea typeface="Meiryo UI" panose="020B0604030504040204" pitchFamily="50" charset="-128"/>
                <a:cs typeface="Arial" panose="020B0604020202020204" pitchFamily="34" charset="0"/>
              </a:rPr>
              <a:t>積立区分変更時対応</a:t>
            </a:r>
            <a:endParaRPr kumimoji="1" lang="ja-JP" altLang="en-US" dirty="0">
              <a:latin typeface="Meiryo UI" panose="020B0604030504040204" pitchFamily="50" charset="-128"/>
              <a:ea typeface="Meiryo UI" panose="020B0604030504040204" pitchFamily="50" charset="-128"/>
            </a:endParaRPr>
          </a:p>
        </p:txBody>
      </p:sp>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3744041240"/>
              </p:ext>
            </p:extLst>
          </p:nvPr>
        </p:nvGraphicFramePr>
        <p:xfrm>
          <a:off x="100797" y="1101049"/>
          <a:ext cx="9543324" cy="5621279"/>
        </p:xfrm>
        <a:graphic>
          <a:graphicData uri="http://schemas.openxmlformats.org/drawingml/2006/table">
            <a:tbl>
              <a:tblPr firstRow="1" bandRow="1">
                <a:tableStyleId>{2D5ABB26-0587-4C30-8999-92F81FD0307C}</a:tableStyleId>
              </a:tblPr>
              <a:tblGrid>
                <a:gridCol w="367200">
                  <a:extLst>
                    <a:ext uri="{9D8B030D-6E8A-4147-A177-3AD203B41FA5}">
                      <a16:colId xmlns:a16="http://schemas.microsoft.com/office/drawing/2014/main" val="358073148"/>
                    </a:ext>
                  </a:extLst>
                </a:gridCol>
                <a:gridCol w="782468">
                  <a:extLst>
                    <a:ext uri="{9D8B030D-6E8A-4147-A177-3AD203B41FA5}">
                      <a16:colId xmlns:a16="http://schemas.microsoft.com/office/drawing/2014/main" val="3311309282"/>
                    </a:ext>
                  </a:extLst>
                </a:gridCol>
                <a:gridCol w="5645556">
                  <a:extLst>
                    <a:ext uri="{9D8B030D-6E8A-4147-A177-3AD203B41FA5}">
                      <a16:colId xmlns:a16="http://schemas.microsoft.com/office/drawing/2014/main" val="1235158156"/>
                    </a:ext>
                  </a:extLst>
                </a:gridCol>
                <a:gridCol w="1436507">
                  <a:extLst>
                    <a:ext uri="{9D8B030D-6E8A-4147-A177-3AD203B41FA5}">
                      <a16:colId xmlns:a16="http://schemas.microsoft.com/office/drawing/2014/main" val="2107820620"/>
                    </a:ext>
                  </a:extLst>
                </a:gridCol>
                <a:gridCol w="1311593">
                  <a:extLst>
                    <a:ext uri="{9D8B030D-6E8A-4147-A177-3AD203B41FA5}">
                      <a16:colId xmlns:a16="http://schemas.microsoft.com/office/drawing/2014/main" val="2019607348"/>
                    </a:ext>
                  </a:extLst>
                </a:gridCol>
              </a:tblGrid>
              <a:tr h="274476">
                <a:tc gridSpan="2">
                  <a:txBody>
                    <a:bodyPr/>
                    <a:lstStyle/>
                    <a:p>
                      <a:pPr algn="l"/>
                      <a:r>
                        <a:rPr kumimoji="1" lang="ja-JP" altLang="en-US" sz="1200" b="0" dirty="0">
                          <a:latin typeface="Meiryo UI" panose="020B0604030504040204" pitchFamily="50" charset="-128"/>
                          <a:ea typeface="Meiryo UI" panose="020B0604030504040204" pitchFamily="50" charset="-128"/>
                        </a:rPr>
                        <a:t>業務</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l"/>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l"/>
                      <a:r>
                        <a:rPr lang="zh-TW" altLang="en-US" sz="1200" dirty="0">
                          <a:latin typeface="Meiryo UI" panose="020B0604030504040204" pitchFamily="50" charset="-128"/>
                          <a:ea typeface="Meiryo UI" panose="020B0604030504040204" pitchFamily="50" charset="-128"/>
                          <a:cs typeface="Arial" pitchFamily="34" charset="0"/>
                        </a:rPr>
                        <a:t>積立区分変更時対応</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1200" b="0" dirty="0">
                          <a:latin typeface="Meiryo UI" panose="020B0604030504040204" pitchFamily="50" charset="-128"/>
                          <a:ea typeface="Meiryo UI" panose="020B0604030504040204" pitchFamily="50" charset="-128"/>
                        </a:rPr>
                        <a:t>業務コード</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200" b="0" dirty="0">
                          <a:latin typeface="Meiryo UI" panose="020B0604030504040204" pitchFamily="50" charset="-128"/>
                          <a:ea typeface="Meiryo UI" panose="020B0604030504040204" pitchFamily="50" charset="-128"/>
                        </a:rPr>
                        <a:t>DIS200</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273600">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業務内容</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設備認定情報を更新した際に、積立区分の変更があった場合に、広域機関にて変更に伴う入出金に向けた対応を行う。</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lnL w="9525" cap="flat" cmpd="sng" algn="ctr">
                      <a:solidFill>
                        <a:schemeClr val="bg1">
                          <a:lumMod val="75000"/>
                        </a:schemeClr>
                      </a:solidFill>
                      <a:prstDash val="solid"/>
                      <a:round/>
                      <a:headEnd type="none" w="med" len="med"/>
                      <a:tailEnd type="none" w="med" len="med"/>
                    </a:lnL>
                    <a:lnT w="9525" cap="flat" cmpd="sng" algn="ctr">
                      <a:solidFill>
                        <a:schemeClr val="bg1">
                          <a:lumMod val="75000"/>
                        </a:schemeClr>
                      </a:solidFill>
                      <a:prstDash val="solid"/>
                      <a:round/>
                      <a:headEnd type="none" w="med" len="med"/>
                      <a:tailEnd type="none" w="med" len="med"/>
                    </a:lnT>
                  </a:tcPr>
                </a:tc>
                <a:tc hMerge="1">
                  <a:txBody>
                    <a:bodyPr/>
                    <a:lstStyle/>
                    <a:p>
                      <a:endParaRPr kumimoji="1" lang="ja-JP" altLang="en-US"/>
                    </a:p>
                  </a:txBody>
                  <a:tcPr/>
                </a:tc>
                <a:extLst>
                  <a:ext uri="{0D108BD9-81ED-4DB2-BD59-A6C34878D82A}">
                    <a16:rowId xmlns:a16="http://schemas.microsoft.com/office/drawing/2014/main" val="3868788017"/>
                  </a:ext>
                </a:extLst>
              </a:tr>
              <a:tr h="274476">
                <a:tc gridSpan="2">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業務タイミング</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marL="0" marR="0" lvl="0" indent="0" algn="l" defTabSz="68578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solidFill>
                            <a:schemeClr val="tx1"/>
                          </a:solidFill>
                          <a:latin typeface="Meiryo UI" panose="020B0604030504040204" pitchFamily="50" charset="-128"/>
                          <a:ea typeface="Meiryo UI" panose="020B0604030504040204" pitchFamily="50" charset="-128"/>
                        </a:rPr>
                        <a:t>月次</a:t>
                      </a:r>
                      <a:endParaRPr kumimoji="1" lang="en-US" altLang="ja-JP"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lnL w="9525" cap="flat" cmpd="sng" algn="ctr">
                      <a:solidFill>
                        <a:schemeClr val="bg1">
                          <a:lumMod val="75000"/>
                        </a:schemeClr>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246641634"/>
                  </a:ext>
                </a:extLst>
              </a:tr>
              <a:tr h="274476">
                <a:tc gridSpan="2">
                  <a:txBody>
                    <a:bodyPr/>
                    <a:lstStyle/>
                    <a:p>
                      <a:pPr marL="0" indent="0" algn="l">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関連アクター</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広域機関、経済産業省</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lnL w="9525" cap="flat" cmpd="sng" algn="ctr">
                      <a:solidFill>
                        <a:schemeClr val="bg1">
                          <a:lumMod val="75000"/>
                        </a:schemeClr>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1747063371"/>
                  </a:ext>
                </a:extLst>
              </a:tr>
              <a:tr h="1126808">
                <a:tc gridSpan="2">
                  <a:txBody>
                    <a:bodyPr/>
                    <a:lstStyle/>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経済産業省</a:t>
                      </a:r>
                      <a:endParaRPr kumimoji="1" lang="en-US" altLang="ja-JP" sz="1200" b="0" dirty="0">
                        <a:latin typeface="Meiryo UI" panose="020B0604030504040204" pitchFamily="50" charset="-128"/>
                        <a:ea typeface="Meiryo UI" panose="020B0604030504040204" pitchFamily="50" charset="-128"/>
                      </a:endParaRPr>
                    </a:p>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（各経済局）</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indent="0" algn="ctr">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marL="0" indent="0" algn="ctr">
                        <a:buFont typeface="Arial" panose="020B0604020202020204" pitchFamily="34" charset="0"/>
                        <a:buNone/>
                      </a:pPr>
                      <a:endParaRPr kumimoji="1" lang="ja-JP" altLang="en-US" sz="900" b="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469085536"/>
                  </a:ext>
                </a:extLst>
              </a:tr>
              <a:tr h="961245">
                <a:tc rowSpan="2">
                  <a:txBody>
                    <a:bodyPr/>
                    <a:lstStyle/>
                    <a:p>
                      <a:pPr marL="0" indent="0" algn="ctr">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確認者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lumMod val="95000"/>
                      </a:schemeClr>
                    </a:solidFill>
                  </a:tcPr>
                </a:tc>
                <a:tc gridSpan="3">
                  <a:txBody>
                    <a:bodyPr/>
                    <a:lstStyle/>
                    <a:p>
                      <a:pPr marL="0" indent="0" algn="ctr">
                        <a:buFont typeface="Arial" panose="020B0604020202020204" pitchFamily="34" charset="0"/>
                        <a:buNone/>
                      </a:pPr>
                      <a:endParaRPr kumimoji="1" lang="ja-JP" altLang="en-US" sz="900" b="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dash"/>
                      <a:round/>
                      <a:headEnd type="none" w="med" len="med"/>
                      <a:tailEnd type="none" w="med" len="med"/>
                    </a:lnB>
                    <a:solidFill>
                      <a:schemeClr val="bg1"/>
                    </a:solidFill>
                  </a:tcPr>
                </a:tc>
                <a:tc hMerge="1">
                  <a:txBody>
                    <a:bodyPr/>
                    <a:lstStyle/>
                    <a:p>
                      <a:endParaRPr kumimoji="1" lang="ja-JP" altLang="en-US"/>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B w="12700" cap="flat" cmpd="sng" algn="ctr">
                      <a:solidFill>
                        <a:schemeClr val="bg1"/>
                      </a:solidFill>
                      <a:prstDash val="solid"/>
                      <a:round/>
                      <a:headEnd type="none" w="med" len="med"/>
                      <a:tailEnd type="none" w="med" len="med"/>
                    </a:lnB>
                    <a:solidFill>
                      <a:schemeClr val="bg1"/>
                    </a:solidFill>
                  </a:tcPr>
                </a:tc>
                <a:tc hMerge="1">
                  <a:txBody>
                    <a:bodyPr/>
                    <a:lstStyle/>
                    <a:p>
                      <a:endParaRPr kumimoji="1" lang="ja-JP" altLang="en-US"/>
                    </a:p>
                  </a:txBody>
                  <a:tcPr/>
                </a:tc>
                <a:extLst>
                  <a:ext uri="{0D108BD9-81ED-4DB2-BD59-A6C34878D82A}">
                    <a16:rowId xmlns:a16="http://schemas.microsoft.com/office/drawing/2014/main" val="3776034627"/>
                  </a:ext>
                </a:extLst>
              </a:tr>
              <a:tr h="995478">
                <a:tc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作業者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marL="0" indent="0" algn="ctr">
                        <a:buFont typeface="Arial" panose="020B0604020202020204" pitchFamily="34" charset="0"/>
                        <a:buNone/>
                      </a:pPr>
                      <a:endParaRPr kumimoji="1" lang="ja-JP" altLang="en-US" sz="900" b="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extLst>
                  <a:ext uri="{0D108BD9-81ED-4DB2-BD59-A6C34878D82A}">
                    <a16:rowId xmlns:a16="http://schemas.microsoft.com/office/drawing/2014/main" val="603231057"/>
                  </a:ext>
                </a:extLst>
              </a:tr>
              <a:tr h="1440000">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システム</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dirty="0"/>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extLst>
                  <a:ext uri="{0D108BD9-81ED-4DB2-BD59-A6C34878D82A}">
                    <a16:rowId xmlns:a16="http://schemas.microsoft.com/office/drawing/2014/main" val="25629721"/>
                  </a:ext>
                </a:extLst>
              </a:tr>
            </a:tbl>
          </a:graphicData>
        </a:graphic>
      </p:graphicFrame>
      <p:grpSp>
        <p:nvGrpSpPr>
          <p:cNvPr id="71" name="グループ化 70">
            <a:extLst>
              <a:ext uri="{FF2B5EF4-FFF2-40B4-BE49-F238E27FC236}">
                <a16:creationId xmlns:a16="http://schemas.microsoft.com/office/drawing/2014/main" id="{3214088E-6DB4-40CF-ADB1-3C2DC9924672}"/>
              </a:ext>
            </a:extLst>
          </p:cNvPr>
          <p:cNvGrpSpPr/>
          <p:nvPr/>
        </p:nvGrpSpPr>
        <p:grpSpPr>
          <a:xfrm>
            <a:off x="3203912" y="2708142"/>
            <a:ext cx="734400" cy="612227"/>
            <a:chOff x="2491032" y="3449261"/>
            <a:chExt cx="734400" cy="612227"/>
          </a:xfrm>
        </p:grpSpPr>
        <p:sp>
          <p:nvSpPr>
            <p:cNvPr id="72" name="正方形/長方形 71">
              <a:extLst>
                <a:ext uri="{FF2B5EF4-FFF2-40B4-BE49-F238E27FC236}">
                  <a16:creationId xmlns:a16="http://schemas.microsoft.com/office/drawing/2014/main" id="{D24769FC-4807-44CD-ACF2-43DB3E4962C5}"/>
                </a:ext>
              </a:extLst>
            </p:cNvPr>
            <p:cNvSpPr/>
            <p:nvPr/>
          </p:nvSpPr>
          <p:spPr>
            <a:xfrm>
              <a:off x="2491032" y="3615088"/>
              <a:ext cx="734400" cy="446400"/>
            </a:xfrm>
            <a:prstGeom prst="rect">
              <a:avLst/>
            </a:prstGeom>
            <a:no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外部積立金額</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通知（経済産業省</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→広域機関）</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73" name="テキスト ボックス 72">
              <a:extLst>
                <a:ext uri="{FF2B5EF4-FFF2-40B4-BE49-F238E27FC236}">
                  <a16:creationId xmlns:a16="http://schemas.microsoft.com/office/drawing/2014/main" id="{7832A826-4D5D-4CF0-9968-7DDA078E5BED}"/>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03</a:t>
              </a:r>
              <a:endParaRPr lang="ja-JP" altLang="en-US" sz="800" dirty="0">
                <a:latin typeface="Meiryo UI" panose="020B0604030504040204" pitchFamily="50" charset="-128"/>
                <a:ea typeface="Meiryo UI" panose="020B0604030504040204" pitchFamily="50" charset="-128"/>
              </a:endParaRPr>
            </a:p>
          </p:txBody>
        </p:sp>
      </p:grpSp>
      <p:cxnSp>
        <p:nvCxnSpPr>
          <p:cNvPr id="76" name="直線矢印コネクタ 75">
            <a:extLst>
              <a:ext uri="{FF2B5EF4-FFF2-40B4-BE49-F238E27FC236}">
                <a16:creationId xmlns:a16="http://schemas.microsoft.com/office/drawing/2014/main" id="{199DD7FA-E00F-4B04-8E29-69967D73211B}"/>
              </a:ext>
            </a:extLst>
          </p:cNvPr>
          <p:cNvCxnSpPr>
            <a:cxnSpLocks/>
            <a:stCxn id="85" idx="0"/>
            <a:endCxn id="72" idx="2"/>
          </p:cNvCxnSpPr>
          <p:nvPr/>
        </p:nvCxnSpPr>
        <p:spPr>
          <a:xfrm flipV="1">
            <a:off x="3571112" y="3320369"/>
            <a:ext cx="0" cy="487963"/>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78" name="正方形/長方形 77">
            <a:extLst>
              <a:ext uri="{FF2B5EF4-FFF2-40B4-BE49-F238E27FC236}">
                <a16:creationId xmlns:a16="http://schemas.microsoft.com/office/drawing/2014/main" id="{D9D80CE1-6B76-4EB0-88F9-DF289F1BD05E}"/>
              </a:ext>
            </a:extLst>
          </p:cNvPr>
          <p:cNvSpPr/>
          <p:nvPr/>
        </p:nvSpPr>
        <p:spPr>
          <a:xfrm>
            <a:off x="3983267" y="4431358"/>
            <a:ext cx="654219" cy="353029"/>
          </a:xfrm>
          <a:prstGeom prst="rect">
            <a:avLst/>
          </a:prstGeom>
          <a:noFill/>
          <a:ln w="19050" cap="flat" cmpd="sng" algn="ctr">
            <a:noFill/>
            <a:prstDash val="solid"/>
            <a:miter lim="800000"/>
          </a:ln>
          <a:effectLst/>
        </p:spPr>
        <p:txBody>
          <a:bodyPr wrap="none" lIns="0" tIns="36000" rIns="0" bIns="36000" rtlCol="0" anchor="ctr"/>
          <a:lstStyle/>
          <a:p>
            <a:r>
              <a:rPr lang="ja-JP" altLang="en-US" sz="800" dirty="0">
                <a:latin typeface="Meiryo UI" panose="020B0604030504040204" pitchFamily="50" charset="-128"/>
                <a:ea typeface="Meiryo UI" panose="020B0604030504040204" pitchFamily="50" charset="-128"/>
                <a:cs typeface="Arial" panose="020B0604020202020204" pitchFamily="34" charset="0"/>
              </a:rPr>
              <a:t>外部→内部</a:t>
            </a:r>
            <a:endParaRPr lang="en-US" altLang="ja-JP" sz="800" dirty="0">
              <a:latin typeface="Meiryo UI" panose="020B0604030504040204" pitchFamily="50" charset="-128"/>
              <a:ea typeface="Meiryo UI" panose="020B0604030504040204" pitchFamily="50" charset="-128"/>
              <a:cs typeface="Arial" panose="020B0604020202020204" pitchFamily="34" charset="0"/>
            </a:endParaRPr>
          </a:p>
          <a:p>
            <a:r>
              <a:rPr lang="ja-JP" altLang="en-US" sz="800" dirty="0">
                <a:latin typeface="Meiryo UI" panose="020B0604030504040204" pitchFamily="50" charset="-128"/>
                <a:ea typeface="Meiryo UI" panose="020B0604030504040204" pitchFamily="50" charset="-128"/>
                <a:cs typeface="Arial" panose="020B0604020202020204" pitchFamily="34" charset="0"/>
              </a:rPr>
              <a:t>への切替え</a:t>
            </a:r>
            <a:endParaRPr lang="en-US" altLang="ja-JP" sz="800" dirty="0">
              <a:latin typeface="Meiryo UI" panose="020B0604030504040204" pitchFamily="50" charset="-128"/>
              <a:ea typeface="Meiryo UI" panose="020B0604030504040204" pitchFamily="50" charset="-128"/>
              <a:cs typeface="Arial" panose="020B0604020202020204" pitchFamily="34" charset="0"/>
            </a:endParaRPr>
          </a:p>
        </p:txBody>
      </p:sp>
      <p:sp>
        <p:nvSpPr>
          <p:cNvPr id="79" name="正方形/長方形 78">
            <a:extLst>
              <a:ext uri="{FF2B5EF4-FFF2-40B4-BE49-F238E27FC236}">
                <a16:creationId xmlns:a16="http://schemas.microsoft.com/office/drawing/2014/main" id="{681F9098-5970-4F69-85DB-E3816D5BCACB}"/>
              </a:ext>
            </a:extLst>
          </p:cNvPr>
          <p:cNvSpPr/>
          <p:nvPr/>
        </p:nvSpPr>
        <p:spPr>
          <a:xfrm>
            <a:off x="3003873" y="4406424"/>
            <a:ext cx="654219" cy="353029"/>
          </a:xfrm>
          <a:prstGeom prst="rect">
            <a:avLst/>
          </a:prstGeom>
          <a:noFill/>
          <a:ln w="19050" cap="flat" cmpd="sng" algn="ctr">
            <a:noFill/>
            <a:prstDash val="solid"/>
            <a:miter lim="800000"/>
          </a:ln>
          <a:effectLst/>
        </p:spPr>
        <p:txBody>
          <a:bodyPr wrap="none" lIns="0" tIns="36000" rIns="0" bIns="36000" rtlCol="0" anchor="ctr"/>
          <a:lstStyle/>
          <a:p>
            <a:r>
              <a:rPr lang="ja-JP" altLang="en-US" sz="800" dirty="0">
                <a:latin typeface="Meiryo UI" panose="020B0604030504040204" pitchFamily="50" charset="-128"/>
                <a:ea typeface="Meiryo UI" panose="020B0604030504040204" pitchFamily="50" charset="-128"/>
                <a:cs typeface="Arial" panose="020B0604020202020204" pitchFamily="34" charset="0"/>
              </a:rPr>
              <a:t>内部→外部</a:t>
            </a:r>
            <a:br>
              <a:rPr lang="en-US" altLang="ja-JP" sz="800" dirty="0">
                <a:latin typeface="Meiryo UI" panose="020B0604030504040204" pitchFamily="50" charset="-128"/>
                <a:ea typeface="Meiryo UI" panose="020B0604030504040204" pitchFamily="50" charset="-128"/>
                <a:cs typeface="Arial" panose="020B0604020202020204" pitchFamily="34" charset="0"/>
              </a:rPr>
            </a:br>
            <a:r>
              <a:rPr lang="ja-JP" altLang="en-US" sz="800" dirty="0">
                <a:latin typeface="Meiryo UI" panose="020B0604030504040204" pitchFamily="50" charset="-128"/>
                <a:ea typeface="Meiryo UI" panose="020B0604030504040204" pitchFamily="50" charset="-128"/>
                <a:cs typeface="Arial" panose="020B0604020202020204" pitchFamily="34" charset="0"/>
              </a:rPr>
              <a:t>への切替え</a:t>
            </a:r>
            <a:endParaRPr lang="en-US" altLang="ja-JP" sz="800" dirty="0">
              <a:latin typeface="Meiryo UI" panose="020B0604030504040204" pitchFamily="50" charset="-128"/>
              <a:ea typeface="Meiryo UI" panose="020B0604030504040204" pitchFamily="50" charset="-128"/>
              <a:cs typeface="Arial" panose="020B0604020202020204" pitchFamily="34" charset="0"/>
            </a:endParaRPr>
          </a:p>
        </p:txBody>
      </p:sp>
      <p:grpSp>
        <p:nvGrpSpPr>
          <p:cNvPr id="84" name="グループ化 83">
            <a:extLst>
              <a:ext uri="{FF2B5EF4-FFF2-40B4-BE49-F238E27FC236}">
                <a16:creationId xmlns:a16="http://schemas.microsoft.com/office/drawing/2014/main" id="{0445855F-8AFE-4C18-B214-28187C1FA153}"/>
              </a:ext>
            </a:extLst>
          </p:cNvPr>
          <p:cNvGrpSpPr/>
          <p:nvPr/>
        </p:nvGrpSpPr>
        <p:grpSpPr>
          <a:xfrm>
            <a:off x="3203912" y="3642505"/>
            <a:ext cx="734400" cy="612227"/>
            <a:chOff x="2491032" y="3449261"/>
            <a:chExt cx="734400" cy="612227"/>
          </a:xfrm>
        </p:grpSpPr>
        <p:sp>
          <p:nvSpPr>
            <p:cNvPr id="85" name="正方形/長方形 84">
              <a:extLst>
                <a:ext uri="{FF2B5EF4-FFF2-40B4-BE49-F238E27FC236}">
                  <a16:creationId xmlns:a16="http://schemas.microsoft.com/office/drawing/2014/main" id="{5EB362D4-F473-4667-8E2D-5C3665A0D306}"/>
                </a:ext>
              </a:extLst>
            </p:cNvPr>
            <p:cNvSpPr/>
            <p:nvPr/>
          </p:nvSpPr>
          <p:spPr>
            <a:xfrm>
              <a:off x="2491032" y="3615088"/>
              <a:ext cx="734400" cy="446400"/>
            </a:xfrm>
            <a:prstGeom prst="rect">
              <a:avLst/>
            </a:prstGeom>
            <a:noFill/>
            <a:ln w="19050" cap="flat" cmpd="sng"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外部積立金額</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通知依頼</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86" name="テキスト ボックス 85">
              <a:extLst>
                <a:ext uri="{FF2B5EF4-FFF2-40B4-BE49-F238E27FC236}">
                  <a16:creationId xmlns:a16="http://schemas.microsoft.com/office/drawing/2014/main" id="{93FB1A3F-2822-44B5-AF5C-DA6F1117C9E6}"/>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02</a:t>
              </a:r>
              <a:endParaRPr lang="ja-JP" altLang="en-US" sz="800" dirty="0">
                <a:latin typeface="Meiryo UI" panose="020B0604030504040204" pitchFamily="50" charset="-128"/>
                <a:ea typeface="Meiryo UI" panose="020B0604030504040204" pitchFamily="50" charset="-128"/>
              </a:endParaRPr>
            </a:p>
          </p:txBody>
        </p:sp>
      </p:grpSp>
      <p:cxnSp>
        <p:nvCxnSpPr>
          <p:cNvPr id="87" name="直線矢印コネクタ 86">
            <a:extLst>
              <a:ext uri="{FF2B5EF4-FFF2-40B4-BE49-F238E27FC236}">
                <a16:creationId xmlns:a16="http://schemas.microsoft.com/office/drawing/2014/main" id="{A7AEFB4D-FD32-47C5-8DDF-842B30E8DB3F}"/>
              </a:ext>
            </a:extLst>
          </p:cNvPr>
          <p:cNvCxnSpPr>
            <a:cxnSpLocks/>
            <a:stCxn id="120" idx="0"/>
            <a:endCxn id="85" idx="2"/>
          </p:cNvCxnSpPr>
          <p:nvPr/>
        </p:nvCxnSpPr>
        <p:spPr>
          <a:xfrm flipH="1" flipV="1">
            <a:off x="3571112" y="4254732"/>
            <a:ext cx="4865" cy="526724"/>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62" name="ドーナツ 24">
            <a:extLst>
              <a:ext uri="{FF2B5EF4-FFF2-40B4-BE49-F238E27FC236}">
                <a16:creationId xmlns:a16="http://schemas.microsoft.com/office/drawing/2014/main" id="{FB121A14-8DE3-4A32-B3DB-AFD839F02270}"/>
              </a:ext>
            </a:extLst>
          </p:cNvPr>
          <p:cNvSpPr/>
          <p:nvPr/>
        </p:nvSpPr>
        <p:spPr bwMode="auto">
          <a:xfrm>
            <a:off x="1621243" y="4785043"/>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START</a:t>
            </a:r>
            <a:endParaRPr kumimoji="0" lang="ja-JP" altLang="en-US" sz="700" kern="0" dirty="0">
              <a:latin typeface="Meiryo UI"/>
              <a:ea typeface="Meiryo UI"/>
              <a:cs typeface="Tahoma" pitchFamily="34" charset="0"/>
            </a:endParaRPr>
          </a:p>
        </p:txBody>
      </p:sp>
      <p:grpSp>
        <p:nvGrpSpPr>
          <p:cNvPr id="133" name="グループ化 132">
            <a:extLst>
              <a:ext uri="{FF2B5EF4-FFF2-40B4-BE49-F238E27FC236}">
                <a16:creationId xmlns:a16="http://schemas.microsoft.com/office/drawing/2014/main" id="{E6304FEB-C1DF-42B8-884E-E3CE74BD361B}"/>
              </a:ext>
            </a:extLst>
          </p:cNvPr>
          <p:cNvGrpSpPr/>
          <p:nvPr/>
        </p:nvGrpSpPr>
        <p:grpSpPr>
          <a:xfrm>
            <a:off x="5097250" y="3645510"/>
            <a:ext cx="734400" cy="612227"/>
            <a:chOff x="2491032" y="3449261"/>
            <a:chExt cx="734400" cy="612227"/>
          </a:xfrm>
        </p:grpSpPr>
        <p:sp>
          <p:nvSpPr>
            <p:cNvPr id="134" name="正方形/長方形 133">
              <a:extLst>
                <a:ext uri="{FF2B5EF4-FFF2-40B4-BE49-F238E27FC236}">
                  <a16:creationId xmlns:a16="http://schemas.microsoft.com/office/drawing/2014/main" id="{8BB1A09E-7C8A-43E2-8E85-853C118B4731}"/>
                </a:ext>
              </a:extLst>
            </p:cNvPr>
            <p:cNvSpPr/>
            <p:nvPr/>
          </p:nvSpPr>
          <p:spPr>
            <a:xfrm>
              <a:off x="2491032" y="3615088"/>
              <a:ext cx="734400" cy="446400"/>
            </a:xfrm>
            <a:prstGeom prst="rect">
              <a:avLst/>
            </a:prstGeom>
            <a:noFill/>
            <a:ln w="19050" cap="flat" cmpd="sng"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内部積立金額</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通知（広域機関</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→経済産業省）</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135" name="テキスト ボックス 134">
              <a:extLst>
                <a:ext uri="{FF2B5EF4-FFF2-40B4-BE49-F238E27FC236}">
                  <a16:creationId xmlns:a16="http://schemas.microsoft.com/office/drawing/2014/main" id="{0371B511-D1A9-47C6-B75A-DD055EB2B9A4}"/>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05</a:t>
              </a:r>
              <a:endParaRPr lang="ja-JP" altLang="en-US" sz="800" dirty="0">
                <a:latin typeface="Meiryo UI" panose="020B0604030504040204" pitchFamily="50" charset="-128"/>
                <a:ea typeface="Meiryo UI" panose="020B0604030504040204" pitchFamily="50" charset="-128"/>
              </a:endParaRPr>
            </a:p>
          </p:txBody>
        </p:sp>
      </p:grpSp>
      <p:grpSp>
        <p:nvGrpSpPr>
          <p:cNvPr id="136" name="グループ化 135">
            <a:extLst>
              <a:ext uri="{FF2B5EF4-FFF2-40B4-BE49-F238E27FC236}">
                <a16:creationId xmlns:a16="http://schemas.microsoft.com/office/drawing/2014/main" id="{49FDB619-F431-401B-AE50-EDC90054A389}"/>
              </a:ext>
            </a:extLst>
          </p:cNvPr>
          <p:cNvGrpSpPr/>
          <p:nvPr/>
        </p:nvGrpSpPr>
        <p:grpSpPr>
          <a:xfrm>
            <a:off x="5100487" y="2684355"/>
            <a:ext cx="734400" cy="612227"/>
            <a:chOff x="2491032" y="3449261"/>
            <a:chExt cx="734400" cy="612227"/>
          </a:xfrm>
        </p:grpSpPr>
        <p:sp>
          <p:nvSpPr>
            <p:cNvPr id="137" name="正方形/長方形 136">
              <a:extLst>
                <a:ext uri="{FF2B5EF4-FFF2-40B4-BE49-F238E27FC236}">
                  <a16:creationId xmlns:a16="http://schemas.microsoft.com/office/drawing/2014/main" id="{C8206918-79A4-4F57-A45A-7E62745E940E}"/>
                </a:ext>
              </a:extLst>
            </p:cNvPr>
            <p:cNvSpPr/>
            <p:nvPr/>
          </p:nvSpPr>
          <p:spPr>
            <a:xfrm>
              <a:off x="2491032" y="3615088"/>
              <a:ext cx="734400" cy="446400"/>
            </a:xfrm>
            <a:prstGeom prst="rect">
              <a:avLst/>
            </a:prstGeom>
            <a:noFill/>
            <a:ln w="19050" cap="flat" cmpd="sng"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内部積立金額</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通知受領</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138" name="テキスト ボックス 137">
              <a:extLst>
                <a:ext uri="{FF2B5EF4-FFF2-40B4-BE49-F238E27FC236}">
                  <a16:creationId xmlns:a16="http://schemas.microsoft.com/office/drawing/2014/main" id="{BB389AE2-DB46-48B0-8B5E-5C71DF9F8B0C}"/>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06</a:t>
              </a:r>
              <a:endParaRPr lang="ja-JP" altLang="en-US" sz="800" dirty="0">
                <a:latin typeface="Meiryo UI" panose="020B0604030504040204" pitchFamily="50" charset="-128"/>
                <a:ea typeface="Meiryo UI" panose="020B0604030504040204" pitchFamily="50" charset="-128"/>
              </a:endParaRPr>
            </a:p>
          </p:txBody>
        </p:sp>
      </p:grpSp>
      <p:cxnSp>
        <p:nvCxnSpPr>
          <p:cNvPr id="139" name="カギ線コネクタ 27">
            <a:extLst>
              <a:ext uri="{FF2B5EF4-FFF2-40B4-BE49-F238E27FC236}">
                <a16:creationId xmlns:a16="http://schemas.microsoft.com/office/drawing/2014/main" id="{8E3AAB9C-2ADF-4516-87A7-92189E653427}"/>
              </a:ext>
            </a:extLst>
          </p:cNvPr>
          <p:cNvCxnSpPr>
            <a:cxnSpLocks/>
            <a:stCxn id="120" idx="3"/>
            <a:endCxn id="206" idx="2"/>
          </p:cNvCxnSpPr>
          <p:nvPr/>
        </p:nvCxnSpPr>
        <p:spPr>
          <a:xfrm flipV="1">
            <a:off x="3801452" y="4256244"/>
            <a:ext cx="717214" cy="705212"/>
          </a:xfrm>
          <a:prstGeom prst="bentConnector2">
            <a:avLst/>
          </a:prstGeom>
          <a:noFill/>
          <a:ln w="6350" cap="flat" cmpd="sng" algn="ctr">
            <a:solidFill>
              <a:sysClr val="window" lastClr="FFFFFF">
                <a:lumMod val="65000"/>
              </a:sysClr>
            </a:solidFill>
            <a:prstDash val="solid"/>
            <a:miter lim="800000"/>
            <a:tailEnd type="triangle"/>
          </a:ln>
          <a:effectLst/>
        </p:spPr>
      </p:cxnSp>
      <p:cxnSp>
        <p:nvCxnSpPr>
          <p:cNvPr id="140" name="直線矢印コネクタ 139">
            <a:extLst>
              <a:ext uri="{FF2B5EF4-FFF2-40B4-BE49-F238E27FC236}">
                <a16:creationId xmlns:a16="http://schemas.microsoft.com/office/drawing/2014/main" id="{A1F5EB4C-6C42-4FE3-9E3A-B6BB25FCC40C}"/>
              </a:ext>
            </a:extLst>
          </p:cNvPr>
          <p:cNvCxnSpPr>
            <a:cxnSpLocks/>
            <a:stCxn id="134" idx="0"/>
            <a:endCxn id="137" idx="2"/>
          </p:cNvCxnSpPr>
          <p:nvPr/>
        </p:nvCxnSpPr>
        <p:spPr>
          <a:xfrm flipV="1">
            <a:off x="5464450" y="3296582"/>
            <a:ext cx="3237" cy="514755"/>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83" name="グループ化 82">
            <a:extLst>
              <a:ext uri="{FF2B5EF4-FFF2-40B4-BE49-F238E27FC236}">
                <a16:creationId xmlns:a16="http://schemas.microsoft.com/office/drawing/2014/main" id="{BB1CF8DC-028E-494D-BE1E-B6822958B418}"/>
              </a:ext>
            </a:extLst>
          </p:cNvPr>
          <p:cNvGrpSpPr/>
          <p:nvPr/>
        </p:nvGrpSpPr>
        <p:grpSpPr>
          <a:xfrm>
            <a:off x="5989186" y="822685"/>
            <a:ext cx="3842712" cy="205890"/>
            <a:chOff x="6068600" y="822685"/>
            <a:chExt cx="3510050" cy="205890"/>
          </a:xfrm>
        </p:grpSpPr>
        <p:sp>
          <p:nvSpPr>
            <p:cNvPr id="108" name="正方形/長方形 107">
              <a:extLst>
                <a:ext uri="{FF2B5EF4-FFF2-40B4-BE49-F238E27FC236}">
                  <a16:creationId xmlns:a16="http://schemas.microsoft.com/office/drawing/2014/main" id="{7CB6833F-DDF8-4B6C-8287-0B82277DC5F8}"/>
                </a:ext>
              </a:extLst>
            </p:cNvPr>
            <p:cNvSpPr/>
            <p:nvPr/>
          </p:nvSpPr>
          <p:spPr>
            <a:xfrm>
              <a:off x="6506504" y="822685"/>
              <a:ext cx="1254159"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再エネ業務統合システム</a:t>
              </a:r>
            </a:p>
          </p:txBody>
        </p:sp>
        <p:sp>
          <p:nvSpPr>
            <p:cNvPr id="109" name="正方形/長方形 108">
              <a:extLst>
                <a:ext uri="{FF2B5EF4-FFF2-40B4-BE49-F238E27FC236}">
                  <a16:creationId xmlns:a16="http://schemas.microsoft.com/office/drawing/2014/main" id="{B1D3B717-F4DB-413A-A2F0-703439966352}"/>
                </a:ext>
              </a:extLst>
            </p:cNvPr>
            <p:cNvSpPr/>
            <p:nvPr/>
          </p:nvSpPr>
          <p:spPr>
            <a:xfrm>
              <a:off x="6369354" y="853531"/>
              <a:ext cx="166154" cy="132923"/>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110" name="正方形/長方形 109">
              <a:extLst>
                <a:ext uri="{FF2B5EF4-FFF2-40B4-BE49-F238E27FC236}">
                  <a16:creationId xmlns:a16="http://schemas.microsoft.com/office/drawing/2014/main" id="{869C31D7-F27F-4C34-890C-B16531FA3EEB}"/>
                </a:ext>
              </a:extLst>
            </p:cNvPr>
            <p:cNvSpPr/>
            <p:nvPr/>
          </p:nvSpPr>
          <p:spPr>
            <a:xfrm>
              <a:off x="7488525" y="853531"/>
              <a:ext cx="166154" cy="132923"/>
            </a:xfrm>
            <a:prstGeom prst="rect">
              <a:avLst/>
            </a:prstGeom>
            <a:noFill/>
            <a:ln w="38100" cap="flat" cmpd="thickThin"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112" name="正方形/長方形 111">
              <a:extLst>
                <a:ext uri="{FF2B5EF4-FFF2-40B4-BE49-F238E27FC236}">
                  <a16:creationId xmlns:a16="http://schemas.microsoft.com/office/drawing/2014/main" id="{695B6DD4-EC84-428B-9788-1D21AE4E1648}"/>
                </a:ext>
              </a:extLst>
            </p:cNvPr>
            <p:cNvSpPr/>
            <p:nvPr/>
          </p:nvSpPr>
          <p:spPr>
            <a:xfrm>
              <a:off x="7645826" y="822685"/>
              <a:ext cx="1125542"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zh-TW" altLang="en-US" sz="738" kern="0" dirty="0">
                  <a:latin typeface="Meiryo UI"/>
                  <a:ea typeface="Meiryo UI"/>
                  <a:cs typeface="Arial" pitchFamily="34" charset="0"/>
                </a:rPr>
                <a:t>業務詳細仕様</a:t>
              </a:r>
              <a:r>
                <a:rPr kumimoji="0" lang="ja-JP" altLang="en-US" sz="738" kern="0" dirty="0">
                  <a:latin typeface="Meiryo UI"/>
                  <a:ea typeface="Meiryo UI"/>
                  <a:cs typeface="Arial" pitchFamily="34" charset="0"/>
                </a:rPr>
                <a:t>の対象</a:t>
              </a:r>
            </a:p>
          </p:txBody>
        </p:sp>
        <p:sp>
          <p:nvSpPr>
            <p:cNvPr id="113" name="正方形/長方形 112">
              <a:extLst>
                <a:ext uri="{FF2B5EF4-FFF2-40B4-BE49-F238E27FC236}">
                  <a16:creationId xmlns:a16="http://schemas.microsoft.com/office/drawing/2014/main" id="{2F35FF28-FB0A-4B23-AB6C-E5B5ABE395B4}"/>
                </a:ext>
              </a:extLst>
            </p:cNvPr>
            <p:cNvSpPr/>
            <p:nvPr/>
          </p:nvSpPr>
          <p:spPr>
            <a:xfrm>
              <a:off x="6068600" y="822685"/>
              <a:ext cx="299077" cy="198871"/>
            </a:xfrm>
            <a:prstGeom prst="rect">
              <a:avLst/>
            </a:prstGeom>
            <a:noFill/>
          </p:spPr>
          <p:txBody>
            <a:bodyPr wrap="none">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r>
                <a:rPr kumimoji="0" lang="ja-JP" altLang="en-US" sz="738" kern="0" dirty="0">
                  <a:latin typeface="Meiryo UI"/>
                  <a:ea typeface="Meiryo UI"/>
                  <a:cs typeface="Arial" pitchFamily="34" charset="0"/>
                </a:rPr>
                <a:t>凡例</a:t>
              </a:r>
            </a:p>
          </p:txBody>
        </p:sp>
        <p:sp>
          <p:nvSpPr>
            <p:cNvPr id="114" name="フローチャート: 定義済み処理 113">
              <a:extLst>
                <a:ext uri="{FF2B5EF4-FFF2-40B4-BE49-F238E27FC236}">
                  <a16:creationId xmlns:a16="http://schemas.microsoft.com/office/drawing/2014/main" id="{FAE699E2-E7F6-42D8-BDA7-166A897D998D}"/>
                </a:ext>
              </a:extLst>
            </p:cNvPr>
            <p:cNvSpPr/>
            <p:nvPr/>
          </p:nvSpPr>
          <p:spPr>
            <a:xfrm>
              <a:off x="8579834" y="853531"/>
              <a:ext cx="237359" cy="144000"/>
            </a:xfrm>
            <a:prstGeom prst="flowChartPredefinedProcess">
              <a:avLst/>
            </a:prstGeom>
            <a:noFill/>
            <a:ln w="19050" cap="flat" cmpd="sng" algn="ctr">
              <a:solidFill>
                <a:sysClr val="window" lastClr="FFFFFF">
                  <a:lumMod val="65000"/>
                </a:sysClr>
              </a:solidFill>
              <a:prstDash val="solid"/>
              <a:miter lim="800000"/>
            </a:ln>
            <a:effectLst/>
          </p:spPr>
          <p:txBody>
            <a:bodyPr wrap="none" lIns="0" tIns="33231" rIns="0" bIns="33231" rtlCol="0" anchor="ctr"/>
            <a:lstStyle/>
            <a:p>
              <a:pPr algn="ctr"/>
              <a:endParaRPr kumimoji="0" lang="ja-JP" altLang="en-US" sz="800" kern="0" dirty="0">
                <a:latin typeface="Meiryo UI" panose="020B0604030504040204" pitchFamily="50" charset="-128"/>
                <a:ea typeface="Meiryo UI" panose="020B0604030504040204" pitchFamily="50" charset="-128"/>
                <a:cs typeface="Arial" pitchFamily="34" charset="0"/>
              </a:endParaRPr>
            </a:p>
          </p:txBody>
        </p:sp>
        <p:sp>
          <p:nvSpPr>
            <p:cNvPr id="115" name="正方形/長方形 114">
              <a:extLst>
                <a:ext uri="{FF2B5EF4-FFF2-40B4-BE49-F238E27FC236}">
                  <a16:creationId xmlns:a16="http://schemas.microsoft.com/office/drawing/2014/main" id="{AFC71F63-2AED-4538-93EB-C829CED2D1F3}"/>
                </a:ext>
              </a:extLst>
            </p:cNvPr>
            <p:cNvSpPr/>
            <p:nvPr/>
          </p:nvSpPr>
          <p:spPr>
            <a:xfrm>
              <a:off x="8795264" y="822685"/>
              <a:ext cx="783386"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他業務プロセス</a:t>
              </a:r>
            </a:p>
          </p:txBody>
        </p:sp>
      </p:grpSp>
      <p:sp>
        <p:nvSpPr>
          <p:cNvPr id="3" name="正方形/長方形 2">
            <a:extLst>
              <a:ext uri="{FF2B5EF4-FFF2-40B4-BE49-F238E27FC236}">
                <a16:creationId xmlns:a16="http://schemas.microsoft.com/office/drawing/2014/main" id="{DFE2BAB3-A4C4-49F9-9933-4E9946C213F7}"/>
              </a:ext>
            </a:extLst>
          </p:cNvPr>
          <p:cNvSpPr/>
          <p:nvPr/>
        </p:nvSpPr>
        <p:spPr>
          <a:xfrm>
            <a:off x="3689091" y="2249182"/>
            <a:ext cx="2799938" cy="415498"/>
          </a:xfrm>
          <a:prstGeom prst="rect">
            <a:avLst/>
          </a:prstGeom>
        </p:spPr>
        <p:txBody>
          <a:bodyPr wrap="square">
            <a:spAutoFit/>
          </a:bodyPr>
          <a:lstStyle/>
          <a:p>
            <a:pPr algn="ctr"/>
            <a:r>
              <a:rPr lang="en-US" altLang="ja-JP" sz="1200" dirty="0">
                <a:latin typeface="Meiryo UI" panose="020B0604030504040204" pitchFamily="50" charset="-128"/>
                <a:ea typeface="Meiryo UI" panose="020B0604030504040204" pitchFamily="50" charset="-128"/>
              </a:rPr>
              <a:t>【</a:t>
            </a:r>
            <a:r>
              <a:rPr lang="ja-JP" altLang="en-US" sz="1200" dirty="0">
                <a:latin typeface="Meiryo UI" panose="020B0604030504040204" pitchFamily="50" charset="-128"/>
                <a:ea typeface="Meiryo UI" panose="020B0604030504040204" pitchFamily="50" charset="-128"/>
              </a:rPr>
              <a:t>登録</a:t>
            </a:r>
            <a:r>
              <a:rPr lang="en-US" altLang="ja-JP" sz="1200" dirty="0">
                <a:latin typeface="Meiryo UI" panose="020B0604030504040204" pitchFamily="50" charset="-128"/>
                <a:ea typeface="Meiryo UI" panose="020B0604030504040204" pitchFamily="50" charset="-128"/>
              </a:rPr>
              <a:t>】</a:t>
            </a:r>
          </a:p>
          <a:p>
            <a:pPr algn="ctr"/>
            <a:r>
              <a:rPr lang="en-US" altLang="ja-JP" sz="900" dirty="0">
                <a:latin typeface="Meiryo UI" panose="020B0604030504040204" pitchFamily="50" charset="-128"/>
                <a:ea typeface="Meiryo UI" panose="020B0604030504040204" pitchFamily="50" charset="-128"/>
              </a:rPr>
              <a:t>※</a:t>
            </a:r>
            <a:r>
              <a:rPr lang="ja-JP" altLang="en-US" sz="900" dirty="0">
                <a:latin typeface="Meiryo UI" panose="020B0604030504040204" pitchFamily="50" charset="-128"/>
                <a:ea typeface="Meiryo UI" panose="020B0604030504040204" pitchFamily="50" charset="-128"/>
              </a:rPr>
              <a:t>変更時は上書き登録のみ許可</a:t>
            </a:r>
          </a:p>
        </p:txBody>
      </p:sp>
      <p:cxnSp>
        <p:nvCxnSpPr>
          <p:cNvPr id="119" name="直線矢印コネクタ 118">
            <a:extLst>
              <a:ext uri="{FF2B5EF4-FFF2-40B4-BE49-F238E27FC236}">
                <a16:creationId xmlns:a16="http://schemas.microsoft.com/office/drawing/2014/main" id="{30431A12-49ED-4EBC-8237-C4EF67093C7A}"/>
              </a:ext>
            </a:extLst>
          </p:cNvPr>
          <p:cNvCxnSpPr>
            <a:cxnSpLocks/>
            <a:stCxn id="62" idx="6"/>
            <a:endCxn id="203" idx="1"/>
          </p:cNvCxnSpPr>
          <p:nvPr/>
        </p:nvCxnSpPr>
        <p:spPr>
          <a:xfrm flipV="1">
            <a:off x="2009974" y="4964728"/>
            <a:ext cx="193069" cy="3603"/>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120" name="ひし形 119">
            <a:extLst>
              <a:ext uri="{FF2B5EF4-FFF2-40B4-BE49-F238E27FC236}">
                <a16:creationId xmlns:a16="http://schemas.microsoft.com/office/drawing/2014/main" id="{FC1D5E95-350B-47A4-8391-508FB7BAC4E8}"/>
              </a:ext>
            </a:extLst>
          </p:cNvPr>
          <p:cNvSpPr/>
          <p:nvPr/>
        </p:nvSpPr>
        <p:spPr>
          <a:xfrm>
            <a:off x="3350502" y="4781456"/>
            <a:ext cx="450950" cy="360000"/>
          </a:xfrm>
          <a:prstGeom prst="diamond">
            <a:avLst/>
          </a:prstGeom>
          <a:noFill/>
          <a:ln w="12700" cap="flat" cmpd="sng" algn="ctr">
            <a:solidFill>
              <a:sysClr val="window" lastClr="FFFFFF">
                <a:lumMod val="50000"/>
              </a:sysClr>
            </a:solidFill>
            <a:prstDash val="solid"/>
            <a:miter lim="800000"/>
          </a:ln>
          <a:effectLst/>
        </p:spPr>
        <p:txBody>
          <a:bodyPr wrap="none" lIns="0" tIns="0" rIns="0" bIns="0" rtlCol="0" anchor="ctr"/>
          <a:lstStyle/>
          <a:p>
            <a:pPr algn="ctr">
              <a:defRPr/>
            </a:pPr>
            <a:r>
              <a:rPr kumimoji="0" lang="ja-JP" altLang="en-US" sz="800" kern="0" dirty="0">
                <a:latin typeface="Meiryo UI"/>
                <a:ea typeface="Meiryo UI"/>
              </a:rPr>
              <a:t>積立区分</a:t>
            </a:r>
            <a:endParaRPr kumimoji="0" lang="en-US" altLang="ja-JP" sz="800" kern="0" dirty="0">
              <a:latin typeface="Meiryo UI"/>
              <a:ea typeface="Meiryo UI"/>
            </a:endParaRPr>
          </a:p>
          <a:p>
            <a:pPr algn="ctr">
              <a:defRPr/>
            </a:pPr>
            <a:r>
              <a:rPr kumimoji="0" lang="ja-JP" altLang="en-US" sz="800" kern="0" dirty="0">
                <a:latin typeface="Meiryo UI"/>
                <a:ea typeface="Meiryo UI"/>
              </a:rPr>
              <a:t>変更結果</a:t>
            </a:r>
            <a:endParaRPr kumimoji="0" lang="en-US" altLang="ja-JP" sz="800" kern="0" dirty="0">
              <a:latin typeface="Meiryo UI"/>
              <a:ea typeface="Meiryo UI"/>
            </a:endParaRPr>
          </a:p>
        </p:txBody>
      </p:sp>
      <p:cxnSp>
        <p:nvCxnSpPr>
          <p:cNvPr id="142" name="直線矢印コネクタ 141">
            <a:extLst>
              <a:ext uri="{FF2B5EF4-FFF2-40B4-BE49-F238E27FC236}">
                <a16:creationId xmlns:a16="http://schemas.microsoft.com/office/drawing/2014/main" id="{2074CD34-154D-4E53-AF30-1D4594B615F0}"/>
              </a:ext>
            </a:extLst>
          </p:cNvPr>
          <p:cNvCxnSpPr>
            <a:cxnSpLocks/>
            <a:stCxn id="203" idx="3"/>
            <a:endCxn id="120" idx="1"/>
          </p:cNvCxnSpPr>
          <p:nvPr/>
        </p:nvCxnSpPr>
        <p:spPr>
          <a:xfrm flipV="1">
            <a:off x="2937443" y="4961456"/>
            <a:ext cx="413059" cy="3272"/>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94" name="正方形/長方形 93">
            <a:extLst>
              <a:ext uri="{FF2B5EF4-FFF2-40B4-BE49-F238E27FC236}">
                <a16:creationId xmlns:a16="http://schemas.microsoft.com/office/drawing/2014/main" id="{61762293-FE9F-4B00-B493-5E8A81F462AD}"/>
              </a:ext>
            </a:extLst>
          </p:cNvPr>
          <p:cNvSpPr/>
          <p:nvPr/>
        </p:nvSpPr>
        <p:spPr>
          <a:xfrm>
            <a:off x="1414684" y="5115055"/>
            <a:ext cx="1217425" cy="349689"/>
          </a:xfrm>
          <a:prstGeom prst="rect">
            <a:avLst/>
          </a:prstGeom>
          <a:noFill/>
          <a:ln w="19050" cap="flat" cmpd="sng" algn="ctr">
            <a:noFill/>
            <a:prstDash val="solid"/>
            <a:miter lim="800000"/>
          </a:ln>
          <a:effectLst/>
        </p:spPr>
        <p:txBody>
          <a:bodyPr wrap="none" lIns="0" tIns="36000" rIns="0" bIns="36000" rtlCol="0" anchor="ctr"/>
          <a:lstStyle/>
          <a:p>
            <a:endParaRPr lang="en-US" altLang="ja-JP" sz="800" dirty="0">
              <a:latin typeface="Meiryo UI" panose="020B0604030504040204" pitchFamily="50" charset="-128"/>
              <a:ea typeface="Meiryo UI" panose="020B0604030504040204" pitchFamily="50" charset="-128"/>
            </a:endParaRPr>
          </a:p>
          <a:p>
            <a:r>
              <a:rPr lang="ja-JP" altLang="en-US" sz="800" dirty="0">
                <a:latin typeface="Meiryo UI" panose="020B0604030504040204" pitchFamily="50" charset="-128"/>
                <a:ea typeface="Meiryo UI" panose="020B0604030504040204" pitchFamily="50" charset="-128"/>
              </a:rPr>
              <a:t>➢</a:t>
            </a:r>
            <a:r>
              <a:rPr lang="en-US" altLang="ja-JP" sz="800" dirty="0">
                <a:latin typeface="Meiryo UI" panose="020B0604030504040204" pitchFamily="50" charset="-128"/>
                <a:ea typeface="Meiryo UI" panose="020B0604030504040204" pitchFamily="50" charset="-128"/>
              </a:rPr>
              <a:t>(CMN001) </a:t>
            </a:r>
            <a:r>
              <a:rPr lang="ja-JP" altLang="en-US" sz="800" dirty="0">
                <a:latin typeface="Meiryo UI" panose="020B0604030504040204" pitchFamily="50" charset="-128"/>
                <a:ea typeface="Meiryo UI" panose="020B0604030504040204" pitchFamily="50" charset="-128"/>
              </a:rPr>
              <a:t>マスタ管理</a:t>
            </a:r>
            <a:endParaRPr lang="en-US" altLang="ja-JP" sz="800" dirty="0">
              <a:latin typeface="Meiryo UI" panose="020B0604030504040204" pitchFamily="50" charset="-128"/>
              <a:ea typeface="Meiryo UI" panose="020B0604030504040204" pitchFamily="50" charset="-128"/>
            </a:endParaRPr>
          </a:p>
          <a:p>
            <a:r>
              <a:rPr lang="ja-JP" altLang="en-US" sz="800" dirty="0">
                <a:latin typeface="Meiryo UI" panose="020B0604030504040204" pitchFamily="50" charset="-128"/>
                <a:ea typeface="Meiryo UI" panose="020B0604030504040204" pitchFamily="50" charset="-128"/>
              </a:rPr>
              <a:t> </a:t>
            </a:r>
            <a:r>
              <a:rPr lang="en-US" altLang="ja-JP" sz="800" dirty="0">
                <a:latin typeface="Meiryo UI" panose="020B0604030504040204" pitchFamily="50" charset="-128"/>
                <a:ea typeface="Meiryo UI" panose="020B0604030504040204" pitchFamily="50" charset="-128"/>
              </a:rPr>
              <a:t>- </a:t>
            </a:r>
            <a:r>
              <a:rPr lang="ja-JP" altLang="en-US" sz="800" dirty="0">
                <a:latin typeface="Meiryo UI" panose="020B0604030504040204" pitchFamily="50" charset="-128"/>
                <a:ea typeface="Meiryo UI" panose="020B0604030504040204" pitchFamily="50" charset="-128"/>
              </a:rPr>
              <a:t>事業計画認定情報</a:t>
            </a:r>
            <a:endParaRPr lang="en-US" altLang="ja-JP" sz="800" dirty="0">
              <a:latin typeface="Meiryo UI" panose="020B0604030504040204" pitchFamily="50" charset="-128"/>
              <a:ea typeface="Meiryo UI" panose="020B0604030504040204" pitchFamily="50" charset="-128"/>
            </a:endParaRPr>
          </a:p>
        </p:txBody>
      </p:sp>
      <p:cxnSp>
        <p:nvCxnSpPr>
          <p:cNvPr id="196" name="カギ線コネクタ 27">
            <a:extLst>
              <a:ext uri="{FF2B5EF4-FFF2-40B4-BE49-F238E27FC236}">
                <a16:creationId xmlns:a16="http://schemas.microsoft.com/office/drawing/2014/main" id="{844ABB7A-C4BA-44A2-A14B-63B72739E97D}"/>
              </a:ext>
            </a:extLst>
          </p:cNvPr>
          <p:cNvCxnSpPr>
            <a:cxnSpLocks/>
            <a:stCxn id="72" idx="0"/>
            <a:endCxn id="127" idx="0"/>
          </p:cNvCxnSpPr>
          <p:nvPr/>
        </p:nvCxnSpPr>
        <p:spPr>
          <a:xfrm rot="16200000" flipH="1">
            <a:off x="4368005" y="2077075"/>
            <a:ext cx="1867559" cy="3461347"/>
          </a:xfrm>
          <a:prstGeom prst="bentConnector3">
            <a:avLst>
              <a:gd name="adj1" fmla="val -12241"/>
            </a:avLst>
          </a:prstGeom>
          <a:noFill/>
          <a:ln w="6350" cap="flat" cmpd="sng" algn="ctr">
            <a:solidFill>
              <a:sysClr val="window" lastClr="FFFFFF">
                <a:lumMod val="65000"/>
              </a:sysClr>
            </a:solidFill>
            <a:prstDash val="solid"/>
            <a:miter lim="800000"/>
            <a:tailEnd type="triangle"/>
          </a:ln>
          <a:effectLst/>
        </p:spPr>
      </p:cxnSp>
      <p:grpSp>
        <p:nvGrpSpPr>
          <p:cNvPr id="202" name="グループ化 201">
            <a:extLst>
              <a:ext uri="{FF2B5EF4-FFF2-40B4-BE49-F238E27FC236}">
                <a16:creationId xmlns:a16="http://schemas.microsoft.com/office/drawing/2014/main" id="{6FFE3783-3231-419F-AECE-3ECAB28C0A88}"/>
              </a:ext>
            </a:extLst>
          </p:cNvPr>
          <p:cNvGrpSpPr/>
          <p:nvPr/>
        </p:nvGrpSpPr>
        <p:grpSpPr>
          <a:xfrm>
            <a:off x="2203043" y="4575701"/>
            <a:ext cx="734400" cy="612227"/>
            <a:chOff x="2491032" y="3449261"/>
            <a:chExt cx="734400" cy="612227"/>
          </a:xfrm>
        </p:grpSpPr>
        <p:sp>
          <p:nvSpPr>
            <p:cNvPr id="203" name="正方形/長方形 202">
              <a:extLst>
                <a:ext uri="{FF2B5EF4-FFF2-40B4-BE49-F238E27FC236}">
                  <a16:creationId xmlns:a16="http://schemas.microsoft.com/office/drawing/2014/main" id="{C4FB10C0-7FE5-441C-ADE4-F2027408D8AA}"/>
                </a:ext>
              </a:extLst>
            </p:cNvPr>
            <p:cNvSpPr/>
            <p:nvPr/>
          </p:nvSpPr>
          <p:spPr>
            <a:xfrm>
              <a:off x="2491032"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積立区分の</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変更対象事業者</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の報告</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204" name="テキスト ボックス 203">
              <a:extLst>
                <a:ext uri="{FF2B5EF4-FFF2-40B4-BE49-F238E27FC236}">
                  <a16:creationId xmlns:a16="http://schemas.microsoft.com/office/drawing/2014/main" id="{5BDD377E-6AA0-4A92-8129-ED2B59A4B171}"/>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01</a:t>
              </a:r>
              <a:endParaRPr lang="ja-JP" altLang="en-US" sz="800" dirty="0">
                <a:latin typeface="Meiryo UI" panose="020B0604030504040204" pitchFamily="50" charset="-128"/>
                <a:ea typeface="Meiryo UI" panose="020B0604030504040204" pitchFamily="50" charset="-128"/>
              </a:endParaRPr>
            </a:p>
          </p:txBody>
        </p:sp>
      </p:grpSp>
      <p:grpSp>
        <p:nvGrpSpPr>
          <p:cNvPr id="205" name="グループ化 204">
            <a:extLst>
              <a:ext uri="{FF2B5EF4-FFF2-40B4-BE49-F238E27FC236}">
                <a16:creationId xmlns:a16="http://schemas.microsoft.com/office/drawing/2014/main" id="{D9DA5D3F-7CF7-4209-B2F3-935E9D8FCC55}"/>
              </a:ext>
            </a:extLst>
          </p:cNvPr>
          <p:cNvGrpSpPr/>
          <p:nvPr/>
        </p:nvGrpSpPr>
        <p:grpSpPr>
          <a:xfrm>
            <a:off x="4151466" y="3644017"/>
            <a:ext cx="734400" cy="612227"/>
            <a:chOff x="2491032" y="3449261"/>
            <a:chExt cx="734400" cy="612227"/>
          </a:xfrm>
        </p:grpSpPr>
        <p:sp>
          <p:nvSpPr>
            <p:cNvPr id="206" name="正方形/長方形 205">
              <a:extLst>
                <a:ext uri="{FF2B5EF4-FFF2-40B4-BE49-F238E27FC236}">
                  <a16:creationId xmlns:a16="http://schemas.microsoft.com/office/drawing/2014/main" id="{A5AFB8A7-400D-4976-87A1-2F92082ACC49}"/>
                </a:ext>
              </a:extLst>
            </p:cNvPr>
            <p:cNvSpPr/>
            <p:nvPr/>
          </p:nvSpPr>
          <p:spPr>
            <a:xfrm>
              <a:off x="2491032"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対象設備の</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積立金額の確認</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207" name="テキスト ボックス 206">
              <a:extLst>
                <a:ext uri="{FF2B5EF4-FFF2-40B4-BE49-F238E27FC236}">
                  <a16:creationId xmlns:a16="http://schemas.microsoft.com/office/drawing/2014/main" id="{3CB212ED-EC6E-4ADC-80B0-61FCD9226D9D}"/>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04</a:t>
              </a:r>
              <a:endParaRPr lang="ja-JP" altLang="en-US" sz="800" dirty="0">
                <a:latin typeface="Meiryo UI" panose="020B0604030504040204" pitchFamily="50" charset="-128"/>
                <a:ea typeface="Meiryo UI" panose="020B0604030504040204" pitchFamily="50" charset="-128"/>
              </a:endParaRPr>
            </a:p>
          </p:txBody>
        </p:sp>
      </p:grpSp>
      <p:cxnSp>
        <p:nvCxnSpPr>
          <p:cNvPr id="208" name="直線矢印コネクタ 207">
            <a:extLst>
              <a:ext uri="{FF2B5EF4-FFF2-40B4-BE49-F238E27FC236}">
                <a16:creationId xmlns:a16="http://schemas.microsoft.com/office/drawing/2014/main" id="{E1C72EE0-C59C-40D5-A7DF-7FC02E1B9BA5}"/>
              </a:ext>
            </a:extLst>
          </p:cNvPr>
          <p:cNvCxnSpPr>
            <a:cxnSpLocks/>
            <a:stCxn id="206" idx="3"/>
            <a:endCxn id="134" idx="1"/>
          </p:cNvCxnSpPr>
          <p:nvPr/>
        </p:nvCxnSpPr>
        <p:spPr>
          <a:xfrm>
            <a:off x="4885866" y="4033044"/>
            <a:ext cx="211384" cy="1493"/>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209" name="グループ化 208">
            <a:extLst>
              <a:ext uri="{FF2B5EF4-FFF2-40B4-BE49-F238E27FC236}">
                <a16:creationId xmlns:a16="http://schemas.microsoft.com/office/drawing/2014/main" id="{7EC778D5-F8BF-4C94-B142-3F1B198DA7B8}"/>
              </a:ext>
            </a:extLst>
          </p:cNvPr>
          <p:cNvGrpSpPr/>
          <p:nvPr/>
        </p:nvGrpSpPr>
        <p:grpSpPr>
          <a:xfrm>
            <a:off x="4569092" y="5967771"/>
            <a:ext cx="254269" cy="450827"/>
            <a:chOff x="2515451" y="5897715"/>
            <a:chExt cx="254269" cy="450827"/>
          </a:xfrm>
        </p:grpSpPr>
        <p:sp>
          <p:nvSpPr>
            <p:cNvPr id="210" name="Freeform 266">
              <a:extLst>
                <a:ext uri="{FF2B5EF4-FFF2-40B4-BE49-F238E27FC236}">
                  <a16:creationId xmlns:a16="http://schemas.microsoft.com/office/drawing/2014/main" id="{CE0C3BF7-B746-4F09-B007-F4BB5CAB538E}"/>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211" name="正方形/長方形 36">
              <a:extLst>
                <a:ext uri="{FF2B5EF4-FFF2-40B4-BE49-F238E27FC236}">
                  <a16:creationId xmlns:a16="http://schemas.microsoft.com/office/drawing/2014/main" id="{E3139DAC-DCC6-4069-88AF-880D37F8597C}"/>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212" name="正方形/長方形 211">
            <a:extLst>
              <a:ext uri="{FF2B5EF4-FFF2-40B4-BE49-F238E27FC236}">
                <a16:creationId xmlns:a16="http://schemas.microsoft.com/office/drawing/2014/main" id="{69A402AD-8EBE-424D-A0AD-2CFD9FD30184}"/>
              </a:ext>
            </a:extLst>
          </p:cNvPr>
          <p:cNvSpPr/>
          <p:nvPr/>
        </p:nvSpPr>
        <p:spPr>
          <a:xfrm>
            <a:off x="4625405" y="6343101"/>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213" name="直線矢印コネクタ 212">
            <a:extLst>
              <a:ext uri="{FF2B5EF4-FFF2-40B4-BE49-F238E27FC236}">
                <a16:creationId xmlns:a16="http://schemas.microsoft.com/office/drawing/2014/main" id="{5C9500B8-4DD9-45F5-A7A8-2CEBE26A2753}"/>
              </a:ext>
            </a:extLst>
          </p:cNvPr>
          <p:cNvCxnSpPr>
            <a:cxnSpLocks/>
          </p:cNvCxnSpPr>
          <p:nvPr/>
        </p:nvCxnSpPr>
        <p:spPr>
          <a:xfrm flipV="1">
            <a:off x="4669385" y="4256243"/>
            <a:ext cx="0" cy="1692000"/>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96" name="グループ化 95">
            <a:extLst>
              <a:ext uri="{FF2B5EF4-FFF2-40B4-BE49-F238E27FC236}">
                <a16:creationId xmlns:a16="http://schemas.microsoft.com/office/drawing/2014/main" id="{4690B6E1-8076-4ED8-828C-832E1F5C7200}"/>
              </a:ext>
            </a:extLst>
          </p:cNvPr>
          <p:cNvGrpSpPr/>
          <p:nvPr/>
        </p:nvGrpSpPr>
        <p:grpSpPr>
          <a:xfrm>
            <a:off x="2438705" y="5967771"/>
            <a:ext cx="254269" cy="450827"/>
            <a:chOff x="2515451" y="5897715"/>
            <a:chExt cx="254269" cy="450827"/>
          </a:xfrm>
        </p:grpSpPr>
        <p:sp>
          <p:nvSpPr>
            <p:cNvPr id="97" name="Freeform 266">
              <a:extLst>
                <a:ext uri="{FF2B5EF4-FFF2-40B4-BE49-F238E27FC236}">
                  <a16:creationId xmlns:a16="http://schemas.microsoft.com/office/drawing/2014/main" id="{E6EAF889-292A-4734-A595-9D5BF17EFCA0}"/>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98" name="正方形/長方形 36">
              <a:extLst>
                <a:ext uri="{FF2B5EF4-FFF2-40B4-BE49-F238E27FC236}">
                  <a16:creationId xmlns:a16="http://schemas.microsoft.com/office/drawing/2014/main" id="{FE61D3DA-713B-47AE-AF12-8A34283F4AEF}"/>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99" name="正方形/長方形 98">
            <a:extLst>
              <a:ext uri="{FF2B5EF4-FFF2-40B4-BE49-F238E27FC236}">
                <a16:creationId xmlns:a16="http://schemas.microsoft.com/office/drawing/2014/main" id="{96B098DD-BD3F-48FC-BE8E-52B872A4540B}"/>
              </a:ext>
            </a:extLst>
          </p:cNvPr>
          <p:cNvSpPr/>
          <p:nvPr/>
        </p:nvSpPr>
        <p:spPr>
          <a:xfrm>
            <a:off x="2495018" y="6343101"/>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100" name="直線矢印コネクタ 99">
            <a:extLst>
              <a:ext uri="{FF2B5EF4-FFF2-40B4-BE49-F238E27FC236}">
                <a16:creationId xmlns:a16="http://schemas.microsoft.com/office/drawing/2014/main" id="{809FB2DA-8053-4C6C-AE19-AA564AA17AAC}"/>
              </a:ext>
            </a:extLst>
          </p:cNvPr>
          <p:cNvCxnSpPr>
            <a:cxnSpLocks/>
            <a:stCxn id="203" idx="2"/>
            <a:endCxn id="98" idx="0"/>
          </p:cNvCxnSpPr>
          <p:nvPr/>
        </p:nvCxnSpPr>
        <p:spPr>
          <a:xfrm flipH="1">
            <a:off x="2565840" y="5187928"/>
            <a:ext cx="0" cy="783646"/>
          </a:xfrm>
          <a:prstGeom prst="straightConnector1">
            <a:avLst/>
          </a:prstGeom>
          <a:noFill/>
          <a:ln w="6350" cap="flat" cmpd="sng" algn="ctr">
            <a:solidFill>
              <a:sysClr val="window" lastClr="FFFFFF">
                <a:lumMod val="65000"/>
              </a:sysClr>
            </a:solidFill>
            <a:prstDash val="dash"/>
            <a:miter lim="800000"/>
            <a:tailEnd type="triangle"/>
          </a:ln>
          <a:effectLst/>
        </p:spPr>
      </p:cxnSp>
      <p:sp>
        <p:nvSpPr>
          <p:cNvPr id="117" name="ドーナツ 24">
            <a:extLst>
              <a:ext uri="{FF2B5EF4-FFF2-40B4-BE49-F238E27FC236}">
                <a16:creationId xmlns:a16="http://schemas.microsoft.com/office/drawing/2014/main" id="{686D12AB-D3A5-4320-99AB-317F7208B9B2}"/>
              </a:ext>
            </a:extLst>
          </p:cNvPr>
          <p:cNvSpPr/>
          <p:nvPr/>
        </p:nvSpPr>
        <p:spPr bwMode="auto">
          <a:xfrm>
            <a:off x="8963547" y="4781457"/>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END</a:t>
            </a:r>
          </a:p>
        </p:txBody>
      </p:sp>
      <p:grpSp>
        <p:nvGrpSpPr>
          <p:cNvPr id="121" name="グループ化 120">
            <a:extLst>
              <a:ext uri="{FF2B5EF4-FFF2-40B4-BE49-F238E27FC236}">
                <a16:creationId xmlns:a16="http://schemas.microsoft.com/office/drawing/2014/main" id="{D4B42B3D-89AD-40D1-9FBA-9C29505EE6E4}"/>
              </a:ext>
            </a:extLst>
          </p:cNvPr>
          <p:cNvGrpSpPr/>
          <p:nvPr/>
        </p:nvGrpSpPr>
        <p:grpSpPr>
          <a:xfrm>
            <a:off x="6920872" y="5967771"/>
            <a:ext cx="254269" cy="450827"/>
            <a:chOff x="2515451" y="5897715"/>
            <a:chExt cx="254269" cy="450827"/>
          </a:xfrm>
        </p:grpSpPr>
        <p:sp>
          <p:nvSpPr>
            <p:cNvPr id="122" name="Freeform 266">
              <a:extLst>
                <a:ext uri="{FF2B5EF4-FFF2-40B4-BE49-F238E27FC236}">
                  <a16:creationId xmlns:a16="http://schemas.microsoft.com/office/drawing/2014/main" id="{31980DEE-6BBE-4585-ACCD-FD74AF265A62}"/>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23" name="正方形/長方形 36">
              <a:extLst>
                <a:ext uri="{FF2B5EF4-FFF2-40B4-BE49-F238E27FC236}">
                  <a16:creationId xmlns:a16="http://schemas.microsoft.com/office/drawing/2014/main" id="{F634E753-C444-40CC-9EF7-7D2434F4BE43}"/>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24" name="正方形/長方形 123">
            <a:extLst>
              <a:ext uri="{FF2B5EF4-FFF2-40B4-BE49-F238E27FC236}">
                <a16:creationId xmlns:a16="http://schemas.microsoft.com/office/drawing/2014/main" id="{D47FBAED-AF3D-4111-A75E-7BF73D3FDB91}"/>
              </a:ext>
            </a:extLst>
          </p:cNvPr>
          <p:cNvSpPr/>
          <p:nvPr/>
        </p:nvSpPr>
        <p:spPr>
          <a:xfrm>
            <a:off x="6977185" y="6351028"/>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125" name="直線矢印コネクタ 124">
            <a:extLst>
              <a:ext uri="{FF2B5EF4-FFF2-40B4-BE49-F238E27FC236}">
                <a16:creationId xmlns:a16="http://schemas.microsoft.com/office/drawing/2014/main" id="{CA24FFC2-405A-49CA-AD45-F7A06E58550C}"/>
              </a:ext>
            </a:extLst>
          </p:cNvPr>
          <p:cNvCxnSpPr>
            <a:cxnSpLocks/>
          </p:cNvCxnSpPr>
          <p:nvPr/>
        </p:nvCxnSpPr>
        <p:spPr>
          <a:xfrm>
            <a:off x="7032459" y="5187928"/>
            <a:ext cx="0" cy="791573"/>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126" name="グループ化 125">
            <a:extLst>
              <a:ext uri="{FF2B5EF4-FFF2-40B4-BE49-F238E27FC236}">
                <a16:creationId xmlns:a16="http://schemas.microsoft.com/office/drawing/2014/main" id="{2F793A6C-7019-4A82-8988-92E0F36C1BFC}"/>
              </a:ext>
            </a:extLst>
          </p:cNvPr>
          <p:cNvGrpSpPr/>
          <p:nvPr/>
        </p:nvGrpSpPr>
        <p:grpSpPr>
          <a:xfrm>
            <a:off x="6665259" y="4575701"/>
            <a:ext cx="734400" cy="612227"/>
            <a:chOff x="2491032" y="3449261"/>
            <a:chExt cx="734400" cy="612227"/>
          </a:xfrm>
        </p:grpSpPr>
        <p:sp>
          <p:nvSpPr>
            <p:cNvPr id="127" name="正方形/長方形 126">
              <a:extLst>
                <a:ext uri="{FF2B5EF4-FFF2-40B4-BE49-F238E27FC236}">
                  <a16:creationId xmlns:a16="http://schemas.microsoft.com/office/drawing/2014/main" id="{07F2271A-43D0-4271-814F-449FB773457D}"/>
                </a:ext>
              </a:extLst>
            </p:cNvPr>
            <p:cNvSpPr/>
            <p:nvPr/>
          </p:nvSpPr>
          <p:spPr>
            <a:xfrm>
              <a:off x="2491032"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外部積立金額</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受領・登録</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128" name="テキスト ボックス 127">
              <a:extLst>
                <a:ext uri="{FF2B5EF4-FFF2-40B4-BE49-F238E27FC236}">
                  <a16:creationId xmlns:a16="http://schemas.microsoft.com/office/drawing/2014/main" id="{A3F9BD15-0309-40A2-83DA-AF1A06ACF707}"/>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07</a:t>
              </a:r>
              <a:endParaRPr lang="ja-JP" altLang="en-US" sz="800" dirty="0">
                <a:latin typeface="Meiryo UI" panose="020B0604030504040204" pitchFamily="50" charset="-128"/>
                <a:ea typeface="Meiryo UI" panose="020B0604030504040204" pitchFamily="50" charset="-128"/>
              </a:endParaRPr>
            </a:p>
          </p:txBody>
        </p:sp>
      </p:grpSp>
      <p:sp>
        <p:nvSpPr>
          <p:cNvPr id="148" name="正方形/長方形 147">
            <a:extLst>
              <a:ext uri="{FF2B5EF4-FFF2-40B4-BE49-F238E27FC236}">
                <a16:creationId xmlns:a16="http://schemas.microsoft.com/office/drawing/2014/main" id="{CF0FA393-B806-4986-8C64-E8369AEB7B38}"/>
              </a:ext>
            </a:extLst>
          </p:cNvPr>
          <p:cNvSpPr/>
          <p:nvPr/>
        </p:nvSpPr>
        <p:spPr>
          <a:xfrm>
            <a:off x="8731042" y="5046269"/>
            <a:ext cx="973332" cy="349689"/>
          </a:xfrm>
          <a:prstGeom prst="rect">
            <a:avLst/>
          </a:prstGeom>
          <a:noFill/>
          <a:ln w="19050" cap="flat" cmpd="sng" algn="ctr">
            <a:noFill/>
            <a:prstDash val="solid"/>
            <a:miter lim="800000"/>
          </a:ln>
          <a:effectLst/>
        </p:spPr>
        <p:txBody>
          <a:bodyPr wrap="none" lIns="0" tIns="36000" rIns="0" bIns="36000" rtlCol="0" anchor="ctr"/>
          <a:lstStyle/>
          <a:p>
            <a:endParaRPr lang="en-US" altLang="ja-JP" sz="800" dirty="0">
              <a:latin typeface="Meiryo UI" panose="020B0604030504040204" pitchFamily="50" charset="-128"/>
              <a:ea typeface="Meiryo UI" panose="020B0604030504040204" pitchFamily="50" charset="-128"/>
            </a:endParaRPr>
          </a:p>
          <a:p>
            <a:r>
              <a:rPr lang="ja-JP" altLang="en-US" sz="800" dirty="0">
                <a:latin typeface="Meiryo UI" panose="020B0604030504040204" pitchFamily="50" charset="-128"/>
                <a:ea typeface="Meiryo UI" panose="020B0604030504040204" pitchFamily="50" charset="-128"/>
              </a:rPr>
              <a:t>➢</a:t>
            </a:r>
            <a:r>
              <a:rPr lang="en-US" altLang="ja-JP" sz="800" dirty="0">
                <a:latin typeface="Meiryo UI" panose="020B0604030504040204" pitchFamily="50" charset="-128"/>
                <a:ea typeface="Meiryo UI" panose="020B0604030504040204" pitchFamily="50" charset="-128"/>
              </a:rPr>
              <a:t>(ACC201)</a:t>
            </a:r>
            <a:r>
              <a:rPr lang="ja-JP" altLang="en-US" sz="800" dirty="0">
                <a:latin typeface="Meiryo UI" panose="020B0604030504040204" pitchFamily="50" charset="-128"/>
                <a:ea typeface="Meiryo UI" panose="020B0604030504040204" pitchFamily="50" charset="-128"/>
              </a:rPr>
              <a:t>入金</a:t>
            </a:r>
            <a:endParaRPr lang="en-US" altLang="ja-JP" sz="800" dirty="0">
              <a:latin typeface="Meiryo UI" panose="020B0604030504040204" pitchFamily="50" charset="-128"/>
              <a:ea typeface="Meiryo UI" panose="020B0604030504040204" pitchFamily="50" charset="-128"/>
            </a:endParaRPr>
          </a:p>
        </p:txBody>
      </p:sp>
      <p:sp>
        <p:nvSpPr>
          <p:cNvPr id="149" name="ひし形 110">
            <a:extLst>
              <a:ext uri="{FF2B5EF4-FFF2-40B4-BE49-F238E27FC236}">
                <a16:creationId xmlns:a16="http://schemas.microsoft.com/office/drawing/2014/main" id="{2724F1F6-43F8-4933-8954-D8D61E355DC3}"/>
              </a:ext>
            </a:extLst>
          </p:cNvPr>
          <p:cNvSpPr>
            <a:spLocks/>
          </p:cNvSpPr>
          <p:nvPr/>
        </p:nvSpPr>
        <p:spPr>
          <a:xfrm>
            <a:off x="8429770" y="3861890"/>
            <a:ext cx="441183" cy="297521"/>
          </a:xfrm>
          <a:prstGeom prst="diamond">
            <a:avLst/>
          </a:prstGeom>
          <a:solidFill>
            <a:schemeClr val="bg1"/>
          </a:solidFill>
          <a:ln w="12700" cap="flat" cmpd="sng" algn="ctr">
            <a:solidFill>
              <a:sysClr val="window" lastClr="FFFFFF">
                <a:lumMod val="50000"/>
              </a:sysClr>
            </a:solidFill>
            <a:prstDash val="solid"/>
            <a:miter lim="800000"/>
          </a:ln>
          <a:effectLst/>
        </p:spPr>
        <p:txBody>
          <a:bodyPr wrap="none" lIns="0" tIns="0" rIns="0" bIns="0" rtlCol="0" anchor="ctr"/>
          <a:lstStyle/>
          <a:p>
            <a:pPr algn="ctr">
              <a:defRPr/>
            </a:pPr>
            <a:r>
              <a:rPr kumimoji="0" lang="ja-JP" altLang="en-US" sz="800" kern="0" dirty="0">
                <a:latin typeface="Meiryo UI"/>
                <a:ea typeface="Meiryo UI"/>
              </a:rPr>
              <a:t>確認</a:t>
            </a:r>
            <a:endParaRPr kumimoji="0" lang="en-US" altLang="ja-JP" sz="800" kern="0" dirty="0">
              <a:latin typeface="Meiryo UI"/>
              <a:ea typeface="Meiryo UI"/>
            </a:endParaRPr>
          </a:p>
          <a:p>
            <a:pPr algn="ctr">
              <a:defRPr/>
            </a:pPr>
            <a:r>
              <a:rPr kumimoji="0" lang="ja-JP" altLang="en-US" sz="800" kern="0" dirty="0">
                <a:latin typeface="Meiryo UI"/>
                <a:ea typeface="Meiryo UI"/>
              </a:rPr>
              <a:t>結果</a:t>
            </a:r>
            <a:endParaRPr kumimoji="0" lang="en-US" altLang="ja-JP" sz="800" kern="0" dirty="0">
              <a:latin typeface="Meiryo UI"/>
              <a:ea typeface="Meiryo UI"/>
            </a:endParaRPr>
          </a:p>
        </p:txBody>
      </p:sp>
      <p:grpSp>
        <p:nvGrpSpPr>
          <p:cNvPr id="150" name="グループ化 149">
            <a:extLst>
              <a:ext uri="{FF2B5EF4-FFF2-40B4-BE49-F238E27FC236}">
                <a16:creationId xmlns:a16="http://schemas.microsoft.com/office/drawing/2014/main" id="{90B4741E-8B11-4AEA-9440-22A1BBA1CB57}"/>
              </a:ext>
            </a:extLst>
          </p:cNvPr>
          <p:cNvGrpSpPr>
            <a:grpSpLocks/>
          </p:cNvGrpSpPr>
          <p:nvPr/>
        </p:nvGrpSpPr>
        <p:grpSpPr>
          <a:xfrm>
            <a:off x="7549881" y="3621311"/>
            <a:ext cx="734400" cy="612539"/>
            <a:chOff x="3766830" y="2375928"/>
            <a:chExt cx="734400" cy="612539"/>
          </a:xfrm>
        </p:grpSpPr>
        <p:sp>
          <p:nvSpPr>
            <p:cNvPr id="151" name="正方形/長方形 150">
              <a:extLst>
                <a:ext uri="{FF2B5EF4-FFF2-40B4-BE49-F238E27FC236}">
                  <a16:creationId xmlns:a16="http://schemas.microsoft.com/office/drawing/2014/main" id="{1465BF97-25D6-4F83-8A7E-06BFBAD5DF1A}"/>
                </a:ext>
              </a:extLst>
            </p:cNvPr>
            <p:cNvSpPr/>
            <p:nvPr/>
          </p:nvSpPr>
          <p:spPr>
            <a:xfrm>
              <a:off x="3766830" y="2542067"/>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6000" rIns="0" bIns="36000" rtlCol="0" anchor="ctr"/>
            <a:lstStyle/>
            <a:p>
              <a:pPr algn="ctr"/>
              <a:r>
                <a:rPr kumimoji="0" lang="ja-JP" altLang="en-US" sz="800" kern="0" dirty="0">
                  <a:latin typeface="Meiryo UI"/>
                  <a:ea typeface="Meiryo UI"/>
                  <a:cs typeface="Arial" pitchFamily="34" charset="0"/>
                </a:rPr>
                <a:t>外部積立金</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登録結果の確認</a:t>
              </a:r>
              <a:endParaRPr kumimoji="0" lang="en-US" altLang="ja-JP" sz="800" kern="0" dirty="0">
                <a:latin typeface="Meiryo UI"/>
                <a:ea typeface="Meiryo UI"/>
                <a:cs typeface="Arial" pitchFamily="34" charset="0"/>
              </a:endParaRPr>
            </a:p>
          </p:txBody>
        </p:sp>
        <p:sp>
          <p:nvSpPr>
            <p:cNvPr id="152" name="テキスト ボックス 151">
              <a:extLst>
                <a:ext uri="{FF2B5EF4-FFF2-40B4-BE49-F238E27FC236}">
                  <a16:creationId xmlns:a16="http://schemas.microsoft.com/office/drawing/2014/main" id="{9652444C-B3FE-4459-B5E3-6C9E4B306459}"/>
                </a:ext>
              </a:extLst>
            </p:cNvPr>
            <p:cNvSpPr txBox="1"/>
            <p:nvPr/>
          </p:nvSpPr>
          <p:spPr>
            <a:xfrm>
              <a:off x="3766830" y="2375928"/>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08</a:t>
              </a:r>
            </a:p>
          </p:txBody>
        </p:sp>
        <p:sp>
          <p:nvSpPr>
            <p:cNvPr id="154" name="正方形/長方形 153">
              <a:extLst>
                <a:ext uri="{FF2B5EF4-FFF2-40B4-BE49-F238E27FC236}">
                  <a16:creationId xmlns:a16="http://schemas.microsoft.com/office/drawing/2014/main" id="{479431D3-2ADE-4501-BDF9-90374B14DE04}"/>
                </a:ext>
              </a:extLst>
            </p:cNvPr>
            <p:cNvSpPr/>
            <p:nvPr/>
          </p:nvSpPr>
          <p:spPr>
            <a:xfrm>
              <a:off x="3766830" y="2755793"/>
              <a:ext cx="328175" cy="232674"/>
            </a:xfrm>
            <a:prstGeom prst="rect">
              <a:avLst/>
            </a:prstGeom>
            <a:noFill/>
            <a:ln w="19050" cap="flat" cmpd="sng" algn="ctr">
              <a:noFill/>
              <a:prstDash val="solid"/>
              <a:miter lim="800000"/>
            </a:ln>
            <a:effectLst/>
          </p:spPr>
          <p:txBody>
            <a:bodyPr wrap="none" lIns="0" tIns="36000" rIns="0" bIns="36000" rtlCol="0" anchor="ctr"/>
            <a:lstStyle/>
            <a:p>
              <a:pPr algn="ctr"/>
              <a:endParaRPr kumimoji="0" lang="en-US" sz="800" kern="0" dirty="0">
                <a:latin typeface="Meiryo UI"/>
                <a:ea typeface="Meiryo UI"/>
                <a:cs typeface="Arial" pitchFamily="34" charset="0"/>
              </a:endParaRPr>
            </a:p>
          </p:txBody>
        </p:sp>
        <p:sp>
          <p:nvSpPr>
            <p:cNvPr id="174" name="正方形/長方形 173">
              <a:extLst>
                <a:ext uri="{FF2B5EF4-FFF2-40B4-BE49-F238E27FC236}">
                  <a16:creationId xmlns:a16="http://schemas.microsoft.com/office/drawing/2014/main" id="{9B87E6C5-7C4B-4306-A117-B7E3B5592228}"/>
                </a:ext>
              </a:extLst>
            </p:cNvPr>
            <p:cNvSpPr/>
            <p:nvPr/>
          </p:nvSpPr>
          <p:spPr>
            <a:xfrm>
              <a:off x="3766830" y="2540413"/>
              <a:ext cx="328175" cy="232674"/>
            </a:xfrm>
            <a:prstGeom prst="rect">
              <a:avLst/>
            </a:prstGeom>
            <a:noFill/>
            <a:ln w="19050" cap="flat" cmpd="sng" algn="ctr">
              <a:noFill/>
              <a:prstDash val="solid"/>
              <a:miter lim="800000"/>
            </a:ln>
            <a:effectLst/>
          </p:spPr>
          <p:txBody>
            <a:bodyPr wrap="none" lIns="0" tIns="36000" rIns="0" bIns="36000" rtlCol="0" anchor="ctr"/>
            <a:lstStyle/>
            <a:p>
              <a:pPr algn="ctr"/>
              <a:endParaRPr kumimoji="0" lang="en-US" sz="800" kern="0" dirty="0">
                <a:latin typeface="Meiryo UI"/>
                <a:ea typeface="Meiryo UI"/>
                <a:cs typeface="Arial" pitchFamily="34" charset="0"/>
              </a:endParaRPr>
            </a:p>
          </p:txBody>
        </p:sp>
      </p:grpSp>
      <p:cxnSp>
        <p:nvCxnSpPr>
          <p:cNvPr id="177" name="カギ線コネクタ 27">
            <a:extLst>
              <a:ext uri="{FF2B5EF4-FFF2-40B4-BE49-F238E27FC236}">
                <a16:creationId xmlns:a16="http://schemas.microsoft.com/office/drawing/2014/main" id="{7A8700E0-A621-490E-8CFB-1894B1CA377B}"/>
              </a:ext>
            </a:extLst>
          </p:cNvPr>
          <p:cNvCxnSpPr>
            <a:cxnSpLocks/>
            <a:stCxn id="127" idx="3"/>
            <a:endCxn id="151" idx="1"/>
          </p:cNvCxnSpPr>
          <p:nvPr/>
        </p:nvCxnSpPr>
        <p:spPr>
          <a:xfrm flipV="1">
            <a:off x="7399659" y="4010650"/>
            <a:ext cx="150222" cy="954078"/>
          </a:xfrm>
          <a:prstGeom prst="bentConnector3">
            <a:avLst>
              <a:gd name="adj1" fmla="val 25972"/>
            </a:avLst>
          </a:prstGeom>
          <a:noFill/>
          <a:ln w="6350" cap="flat" cmpd="sng" algn="ctr">
            <a:solidFill>
              <a:sysClr val="window" lastClr="FFFFFF">
                <a:lumMod val="65000"/>
              </a:sysClr>
            </a:solidFill>
            <a:prstDash val="solid"/>
            <a:miter lim="800000"/>
            <a:tailEnd type="triangle"/>
          </a:ln>
          <a:effectLst/>
        </p:spPr>
      </p:cxnSp>
      <p:cxnSp>
        <p:nvCxnSpPr>
          <p:cNvPr id="195" name="直線矢印コネクタ 194">
            <a:extLst>
              <a:ext uri="{FF2B5EF4-FFF2-40B4-BE49-F238E27FC236}">
                <a16:creationId xmlns:a16="http://schemas.microsoft.com/office/drawing/2014/main" id="{3BC0F5D0-E8D2-4765-A43F-5D2A292A2283}"/>
              </a:ext>
            </a:extLst>
          </p:cNvPr>
          <p:cNvCxnSpPr>
            <a:cxnSpLocks/>
            <a:stCxn id="151" idx="3"/>
            <a:endCxn id="149" idx="1"/>
          </p:cNvCxnSpPr>
          <p:nvPr/>
        </p:nvCxnSpPr>
        <p:spPr>
          <a:xfrm>
            <a:off x="8284281" y="4010650"/>
            <a:ext cx="145489" cy="1"/>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198" name="正方形/長方形 197">
            <a:extLst>
              <a:ext uri="{FF2B5EF4-FFF2-40B4-BE49-F238E27FC236}">
                <a16:creationId xmlns:a16="http://schemas.microsoft.com/office/drawing/2014/main" id="{4BB3031F-7A8A-4D72-B1CB-BFDD9FC74B80}"/>
              </a:ext>
            </a:extLst>
          </p:cNvPr>
          <p:cNvSpPr/>
          <p:nvPr/>
        </p:nvSpPr>
        <p:spPr>
          <a:xfrm>
            <a:off x="8734887" y="4198791"/>
            <a:ext cx="379661" cy="114907"/>
          </a:xfrm>
          <a:prstGeom prst="rect">
            <a:avLst/>
          </a:prstGeom>
          <a:noFill/>
          <a:ln w="19050" cap="flat" cmpd="sng" algn="ctr">
            <a:noFill/>
            <a:prstDash val="solid"/>
            <a:miter lim="800000"/>
          </a:ln>
          <a:effectLst/>
        </p:spPr>
        <p:txBody>
          <a:bodyPr wrap="none" lIns="0" tIns="36000" rIns="0" bIns="36000" rtlCol="0" anchor="ctr"/>
          <a:lstStyle/>
          <a:p>
            <a:r>
              <a:rPr lang="ja-JP" altLang="en-US" sz="800" dirty="0">
                <a:latin typeface="Meiryo UI" panose="020B0604030504040204" pitchFamily="50" charset="-128"/>
                <a:ea typeface="Meiryo UI" panose="020B0604030504040204" pitchFamily="50" charset="-128"/>
                <a:cs typeface="Arial" panose="020B0604020202020204" pitchFamily="34" charset="0"/>
              </a:rPr>
              <a:t>承認</a:t>
            </a:r>
            <a:endParaRPr lang="en-US" altLang="ja-JP" sz="800" dirty="0">
              <a:latin typeface="Meiryo UI" panose="020B0604030504040204" pitchFamily="50" charset="-128"/>
              <a:ea typeface="Meiryo UI" panose="020B0604030504040204" pitchFamily="50" charset="-128"/>
              <a:cs typeface="Arial" panose="020B0604020202020204" pitchFamily="34" charset="0"/>
            </a:endParaRPr>
          </a:p>
        </p:txBody>
      </p:sp>
      <p:sp>
        <p:nvSpPr>
          <p:cNvPr id="199" name="正方形/長方形 198">
            <a:extLst>
              <a:ext uri="{FF2B5EF4-FFF2-40B4-BE49-F238E27FC236}">
                <a16:creationId xmlns:a16="http://schemas.microsoft.com/office/drawing/2014/main" id="{3CF8D6FE-7F70-4FFB-A21F-F5F25D8EBB2D}"/>
              </a:ext>
            </a:extLst>
          </p:cNvPr>
          <p:cNvSpPr/>
          <p:nvPr/>
        </p:nvSpPr>
        <p:spPr>
          <a:xfrm>
            <a:off x="8753937" y="3665289"/>
            <a:ext cx="379661" cy="114907"/>
          </a:xfrm>
          <a:prstGeom prst="rect">
            <a:avLst/>
          </a:prstGeom>
          <a:noFill/>
          <a:ln w="19050" cap="flat" cmpd="sng" algn="ctr">
            <a:noFill/>
            <a:prstDash val="solid"/>
            <a:miter lim="800000"/>
          </a:ln>
          <a:effectLst/>
        </p:spPr>
        <p:txBody>
          <a:bodyPr wrap="none" lIns="0" tIns="36000" rIns="0" bIns="36000" rtlCol="0" anchor="ctr"/>
          <a:lstStyle/>
          <a:p>
            <a:r>
              <a:rPr lang="ja-JP" altLang="en-US" sz="800" dirty="0">
                <a:latin typeface="Meiryo UI" panose="020B0604030504040204" pitchFamily="50" charset="-128"/>
                <a:ea typeface="Meiryo UI" panose="020B0604030504040204" pitchFamily="50" charset="-128"/>
                <a:cs typeface="Arial" panose="020B0604020202020204" pitchFamily="34" charset="0"/>
              </a:rPr>
              <a:t>却下</a:t>
            </a:r>
            <a:endParaRPr lang="en-US" altLang="ja-JP" sz="800" dirty="0">
              <a:latin typeface="Meiryo UI" panose="020B0604030504040204" pitchFamily="50" charset="-128"/>
              <a:ea typeface="Meiryo UI" panose="020B0604030504040204" pitchFamily="50" charset="-128"/>
              <a:cs typeface="Arial" panose="020B0604020202020204" pitchFamily="34" charset="0"/>
            </a:endParaRPr>
          </a:p>
        </p:txBody>
      </p:sp>
      <p:cxnSp>
        <p:nvCxnSpPr>
          <p:cNvPr id="200" name="カギ線コネクタ 27">
            <a:extLst>
              <a:ext uri="{FF2B5EF4-FFF2-40B4-BE49-F238E27FC236}">
                <a16:creationId xmlns:a16="http://schemas.microsoft.com/office/drawing/2014/main" id="{E33FAE52-3414-47F9-B4DA-E9FC791E537D}"/>
              </a:ext>
            </a:extLst>
          </p:cNvPr>
          <p:cNvCxnSpPr>
            <a:cxnSpLocks/>
            <a:stCxn id="149" idx="0"/>
            <a:endCxn id="201" idx="0"/>
          </p:cNvCxnSpPr>
          <p:nvPr/>
        </p:nvCxnSpPr>
        <p:spPr>
          <a:xfrm rot="16200000" flipH="1" flipV="1">
            <a:off x="7527328" y="3634046"/>
            <a:ext cx="895191" cy="1350877"/>
          </a:xfrm>
          <a:prstGeom prst="bentConnector3">
            <a:avLst>
              <a:gd name="adj1" fmla="val -25536"/>
            </a:avLst>
          </a:prstGeom>
          <a:noFill/>
          <a:ln w="6350" cap="flat" cmpd="sng" algn="ctr">
            <a:solidFill>
              <a:sysClr val="window" lastClr="FFFFFF">
                <a:lumMod val="65000"/>
              </a:sysClr>
            </a:solidFill>
            <a:prstDash val="solid"/>
            <a:miter lim="800000"/>
            <a:tailEnd type="triangle"/>
          </a:ln>
          <a:effectLst/>
        </p:spPr>
      </p:cxnSp>
      <p:sp>
        <p:nvSpPr>
          <p:cNvPr id="201" name="正方形/長方形 200">
            <a:extLst>
              <a:ext uri="{FF2B5EF4-FFF2-40B4-BE49-F238E27FC236}">
                <a16:creationId xmlns:a16="http://schemas.microsoft.com/office/drawing/2014/main" id="{AAF5B468-9BF2-43A8-831E-47F926DE22D6}"/>
              </a:ext>
            </a:extLst>
          </p:cNvPr>
          <p:cNvSpPr/>
          <p:nvPr/>
        </p:nvSpPr>
        <p:spPr>
          <a:xfrm>
            <a:off x="7199311" y="4757081"/>
            <a:ext cx="200347" cy="204089"/>
          </a:xfrm>
          <a:prstGeom prst="rect">
            <a:avLst/>
          </a:prstGeom>
          <a:noFill/>
          <a:ln w="19050" cap="flat" cmpd="sng" algn="ctr">
            <a:noFill/>
            <a:prstDash val="solid"/>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cxnSp>
        <p:nvCxnSpPr>
          <p:cNvPr id="214" name="直線矢印コネクタ 213">
            <a:extLst>
              <a:ext uri="{FF2B5EF4-FFF2-40B4-BE49-F238E27FC236}">
                <a16:creationId xmlns:a16="http://schemas.microsoft.com/office/drawing/2014/main" id="{31D772CF-23EF-4546-970F-3A99889E9B69}"/>
              </a:ext>
            </a:extLst>
          </p:cNvPr>
          <p:cNvCxnSpPr>
            <a:cxnSpLocks/>
          </p:cNvCxnSpPr>
          <p:nvPr/>
        </p:nvCxnSpPr>
        <p:spPr>
          <a:xfrm flipV="1">
            <a:off x="7902026" y="4270536"/>
            <a:ext cx="0" cy="1692000"/>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215" name="グループ化 214">
            <a:extLst>
              <a:ext uri="{FF2B5EF4-FFF2-40B4-BE49-F238E27FC236}">
                <a16:creationId xmlns:a16="http://schemas.microsoft.com/office/drawing/2014/main" id="{947E8476-E175-4620-A90F-17194E6E1026}"/>
              </a:ext>
            </a:extLst>
          </p:cNvPr>
          <p:cNvGrpSpPr/>
          <p:nvPr/>
        </p:nvGrpSpPr>
        <p:grpSpPr>
          <a:xfrm>
            <a:off x="7781004" y="5967771"/>
            <a:ext cx="254269" cy="450827"/>
            <a:chOff x="2515451" y="5897715"/>
            <a:chExt cx="254269" cy="450827"/>
          </a:xfrm>
        </p:grpSpPr>
        <p:sp>
          <p:nvSpPr>
            <p:cNvPr id="216" name="Freeform 266">
              <a:extLst>
                <a:ext uri="{FF2B5EF4-FFF2-40B4-BE49-F238E27FC236}">
                  <a16:creationId xmlns:a16="http://schemas.microsoft.com/office/drawing/2014/main" id="{3F1B7427-FD86-4594-B4BC-F3FF115B2BC3}"/>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217" name="正方形/長方形 36">
              <a:extLst>
                <a:ext uri="{FF2B5EF4-FFF2-40B4-BE49-F238E27FC236}">
                  <a16:creationId xmlns:a16="http://schemas.microsoft.com/office/drawing/2014/main" id="{F4319336-1144-41E8-99DA-43E15A1B0BDD}"/>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218" name="正方形/長方形 217">
            <a:extLst>
              <a:ext uri="{FF2B5EF4-FFF2-40B4-BE49-F238E27FC236}">
                <a16:creationId xmlns:a16="http://schemas.microsoft.com/office/drawing/2014/main" id="{85E898BF-ADF7-4324-847A-EF686B4C58AD}"/>
              </a:ext>
            </a:extLst>
          </p:cNvPr>
          <p:cNvSpPr/>
          <p:nvPr/>
        </p:nvSpPr>
        <p:spPr>
          <a:xfrm>
            <a:off x="7837317" y="6349354"/>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219" name="カギ線コネクタ 27">
            <a:extLst>
              <a:ext uri="{FF2B5EF4-FFF2-40B4-BE49-F238E27FC236}">
                <a16:creationId xmlns:a16="http://schemas.microsoft.com/office/drawing/2014/main" id="{D0701166-01DE-4967-927B-DEC79F1EF6CE}"/>
              </a:ext>
            </a:extLst>
          </p:cNvPr>
          <p:cNvCxnSpPr>
            <a:cxnSpLocks/>
            <a:stCxn id="149" idx="2"/>
            <a:endCxn id="117" idx="2"/>
          </p:cNvCxnSpPr>
          <p:nvPr/>
        </p:nvCxnSpPr>
        <p:spPr>
          <a:xfrm rot="16200000" flipH="1">
            <a:off x="8404287" y="4405485"/>
            <a:ext cx="805334" cy="313185"/>
          </a:xfrm>
          <a:prstGeom prst="bentConnector2">
            <a:avLst/>
          </a:prstGeom>
          <a:noFill/>
          <a:ln w="6350" cap="flat" cmpd="sng" algn="ctr">
            <a:solidFill>
              <a:sysClr val="window" lastClr="FFFFFF">
                <a:lumMod val="65000"/>
              </a:sysClr>
            </a:solidFill>
            <a:prstDash val="solid"/>
            <a:miter lim="800000"/>
            <a:tailEnd type="triangle"/>
          </a:ln>
          <a:effectLst/>
        </p:spPr>
      </p:cxnSp>
      <p:sp>
        <p:nvSpPr>
          <p:cNvPr id="223" name="ドーナツ 24">
            <a:extLst>
              <a:ext uri="{FF2B5EF4-FFF2-40B4-BE49-F238E27FC236}">
                <a16:creationId xmlns:a16="http://schemas.microsoft.com/office/drawing/2014/main" id="{A52DC69B-A21E-412F-940E-24AFC33073F2}"/>
              </a:ext>
            </a:extLst>
          </p:cNvPr>
          <p:cNvSpPr/>
          <p:nvPr/>
        </p:nvSpPr>
        <p:spPr bwMode="auto">
          <a:xfrm>
            <a:off x="6130632" y="2887629"/>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END</a:t>
            </a:r>
          </a:p>
        </p:txBody>
      </p:sp>
      <p:sp>
        <p:nvSpPr>
          <p:cNvPr id="224" name="正方形/長方形 223">
            <a:extLst>
              <a:ext uri="{FF2B5EF4-FFF2-40B4-BE49-F238E27FC236}">
                <a16:creationId xmlns:a16="http://schemas.microsoft.com/office/drawing/2014/main" id="{04961656-3640-4E8B-BA60-4050725C329E}"/>
              </a:ext>
            </a:extLst>
          </p:cNvPr>
          <p:cNvSpPr/>
          <p:nvPr/>
        </p:nvSpPr>
        <p:spPr>
          <a:xfrm>
            <a:off x="5943454" y="3143408"/>
            <a:ext cx="1177731" cy="394209"/>
          </a:xfrm>
          <a:prstGeom prst="rect">
            <a:avLst/>
          </a:prstGeom>
          <a:noFill/>
          <a:ln w="19050" cap="flat" cmpd="sng" algn="ctr">
            <a:noFill/>
            <a:prstDash val="solid"/>
            <a:miter lim="800000"/>
          </a:ln>
          <a:effectLst/>
        </p:spPr>
        <p:txBody>
          <a:bodyPr wrap="none" lIns="0" tIns="36000" rIns="0" bIns="36000" rtlCol="0" anchor="ctr"/>
          <a:lstStyle/>
          <a:p>
            <a:endParaRPr lang="en-US" altLang="ja-JP" sz="800" dirty="0">
              <a:latin typeface="Meiryo UI" panose="020B0604030504040204" pitchFamily="50" charset="-128"/>
              <a:ea typeface="Meiryo UI" panose="020B0604030504040204" pitchFamily="50" charset="-128"/>
            </a:endParaRPr>
          </a:p>
          <a:p>
            <a:r>
              <a:rPr lang="ja-JP" altLang="en-US" sz="800" dirty="0">
                <a:latin typeface="Meiryo UI" panose="020B0604030504040204" pitchFamily="50" charset="-128"/>
                <a:ea typeface="Meiryo UI" panose="020B0604030504040204" pitchFamily="50" charset="-128"/>
              </a:rPr>
              <a:t>➢</a:t>
            </a:r>
            <a:r>
              <a:rPr lang="en-US" altLang="ja-JP" sz="800" dirty="0">
                <a:latin typeface="Meiryo UI" panose="020B0604030504040204" pitchFamily="50" charset="-128"/>
                <a:ea typeface="Meiryo UI" panose="020B0604030504040204" pitchFamily="50" charset="-128"/>
              </a:rPr>
              <a:t>(DIS100)</a:t>
            </a:r>
            <a:r>
              <a:rPr lang="ja-JP" altLang="en-US" sz="800" dirty="0">
                <a:latin typeface="Arial" panose="020B0604020202020204" pitchFamily="34" charset="0"/>
                <a:ea typeface="Meiryo UI" panose="020B0604030504040204" pitchFamily="50" charset="-128"/>
                <a:cs typeface="Arial" panose="020B0604020202020204" pitchFamily="34" charset="0"/>
              </a:rPr>
              <a:t>積立金</a:t>
            </a:r>
            <a:br>
              <a:rPr lang="en-US" altLang="ja-JP" sz="800" dirty="0">
                <a:latin typeface="Arial" panose="020B0604020202020204" pitchFamily="34" charset="0"/>
                <a:ea typeface="Meiryo UI" panose="020B0604030504040204" pitchFamily="50" charset="-128"/>
                <a:cs typeface="Arial" panose="020B0604020202020204" pitchFamily="34" charset="0"/>
              </a:rPr>
            </a:br>
            <a:r>
              <a:rPr lang="en-US" altLang="ja-JP" sz="800" dirty="0">
                <a:latin typeface="Arial" panose="020B0604020202020204" pitchFamily="34" charset="0"/>
                <a:ea typeface="Meiryo UI" panose="020B0604030504040204" pitchFamily="50" charset="-128"/>
                <a:cs typeface="Arial" panose="020B0604020202020204" pitchFamily="34" charset="0"/>
              </a:rPr>
              <a:t>   </a:t>
            </a:r>
            <a:r>
              <a:rPr lang="ja-JP" altLang="en-US" sz="800" dirty="0">
                <a:latin typeface="Arial" panose="020B0604020202020204" pitchFamily="34" charset="0"/>
                <a:ea typeface="Meiryo UI" panose="020B0604030504040204" pitchFamily="50" charset="-128"/>
                <a:cs typeface="Arial" panose="020B0604020202020204" pitchFamily="34" charset="0"/>
              </a:rPr>
              <a:t>取戻し申請・審査</a:t>
            </a:r>
            <a:endParaRPr lang="en-US" altLang="ja-JP" sz="800" dirty="0">
              <a:latin typeface="Meiryo UI" panose="020B0604030504040204" pitchFamily="50" charset="-128"/>
              <a:ea typeface="Meiryo UI" panose="020B0604030504040204" pitchFamily="50" charset="-128"/>
            </a:endParaRPr>
          </a:p>
        </p:txBody>
      </p:sp>
      <p:cxnSp>
        <p:nvCxnSpPr>
          <p:cNvPr id="225" name="直線矢印コネクタ 224">
            <a:extLst>
              <a:ext uri="{FF2B5EF4-FFF2-40B4-BE49-F238E27FC236}">
                <a16:creationId xmlns:a16="http://schemas.microsoft.com/office/drawing/2014/main" id="{C4775EC7-8324-4EA9-9155-D8F0FAE357DF}"/>
              </a:ext>
            </a:extLst>
          </p:cNvPr>
          <p:cNvCxnSpPr>
            <a:cxnSpLocks/>
            <a:stCxn id="137" idx="3"/>
            <a:endCxn id="223" idx="2"/>
          </p:cNvCxnSpPr>
          <p:nvPr/>
        </p:nvCxnSpPr>
        <p:spPr>
          <a:xfrm flipV="1">
            <a:off x="5834887" y="3070917"/>
            <a:ext cx="295745" cy="2465"/>
          </a:xfrm>
          <a:prstGeom prst="straightConnector1">
            <a:avLst/>
          </a:prstGeom>
          <a:noFill/>
          <a:ln w="6350" cap="flat" cmpd="sng" algn="ctr">
            <a:solidFill>
              <a:sysClr val="window" lastClr="FFFFFF">
                <a:lumMod val="65000"/>
              </a:sysClr>
            </a:solidFill>
            <a:prstDash val="solid"/>
            <a:miter lim="800000"/>
            <a:tailEnd type="triangle"/>
          </a:ln>
          <a:effectLst/>
        </p:spPr>
      </p:cxnSp>
    </p:spTree>
    <p:extLst>
      <p:ext uri="{BB962C8B-B14F-4D97-AF65-F5344CB8AC3E}">
        <p14:creationId xmlns:p14="http://schemas.microsoft.com/office/powerpoint/2010/main" val="3252052275"/>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 2">
            <a:extLst>
              <a:ext uri="{FF2B5EF4-FFF2-40B4-BE49-F238E27FC236}">
                <a16:creationId xmlns:a16="http://schemas.microsoft.com/office/drawing/2014/main" id="{B53D9EBB-4F9C-4A01-8904-99A5F1DEF63B}"/>
              </a:ext>
            </a:extLst>
          </p:cNvPr>
          <p:cNvGraphicFramePr>
            <a:graphicFrameLocks noGrp="1"/>
          </p:cNvGraphicFramePr>
          <p:nvPr>
            <p:extLst>
              <p:ext uri="{D42A27DB-BD31-4B8C-83A1-F6EECF244321}">
                <p14:modId xmlns:p14="http://schemas.microsoft.com/office/powerpoint/2010/main" val="359912113"/>
              </p:ext>
            </p:extLst>
          </p:nvPr>
        </p:nvGraphicFramePr>
        <p:xfrm>
          <a:off x="141614" y="840320"/>
          <a:ext cx="9601200" cy="5998825"/>
        </p:xfrm>
        <a:graphic>
          <a:graphicData uri="http://schemas.openxmlformats.org/drawingml/2006/table">
            <a:tbl>
              <a:tblPr firstRow="1" bandRow="1">
                <a:tableStyleId>{2D5ABB26-0587-4C30-8999-92F81FD0307C}</a:tableStyleId>
              </a:tblPr>
              <a:tblGrid>
                <a:gridCol w="1149668">
                  <a:extLst>
                    <a:ext uri="{9D8B030D-6E8A-4147-A177-3AD203B41FA5}">
                      <a16:colId xmlns:a16="http://schemas.microsoft.com/office/drawing/2014/main" val="358073148"/>
                    </a:ext>
                  </a:extLst>
                </a:gridCol>
                <a:gridCol w="8451532">
                  <a:extLst>
                    <a:ext uri="{9D8B030D-6E8A-4147-A177-3AD203B41FA5}">
                      <a16:colId xmlns:a16="http://schemas.microsoft.com/office/drawing/2014/main" val="1235158156"/>
                    </a:ext>
                  </a:extLst>
                </a:gridCol>
              </a:tblGrid>
              <a:tr h="286428">
                <a:tc>
                  <a:txBody>
                    <a:bodyPr/>
                    <a:lstStyle/>
                    <a:p>
                      <a:pPr algn="l"/>
                      <a:r>
                        <a:rPr kumimoji="1" lang="ja-JP" altLang="en-US" sz="1200" b="0" dirty="0">
                          <a:latin typeface="Meiryo UI" panose="020B0604030504040204" pitchFamily="50" charset="-128"/>
                          <a:ea typeface="Meiryo UI" panose="020B0604030504040204" pitchFamily="50" charset="-128"/>
                        </a:rPr>
                        <a:t>業務プロセス</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a:t>
                      </a:r>
                      <a:r>
                        <a:rPr kumimoji="1" lang="en-US" altLang="ja-JP" sz="1200" b="0" dirty="0">
                          <a:latin typeface="Meiryo UI" panose="020B0604030504040204" pitchFamily="50" charset="-128"/>
                          <a:ea typeface="Meiryo UI" panose="020B0604030504040204" pitchFamily="50" charset="-128"/>
                        </a:rPr>
                        <a:t>03:</a:t>
                      </a:r>
                      <a:r>
                        <a:rPr kumimoji="1" lang="zh-TW" altLang="en-US" sz="1200" b="0" dirty="0">
                          <a:latin typeface="Meiryo UI" panose="020B0604030504040204" pitchFamily="50" charset="-128"/>
                          <a:ea typeface="Meiryo UI" panose="020B0604030504040204" pitchFamily="50" charset="-128"/>
                        </a:rPr>
                        <a:t>外部積立金額通知（経済産業省→広域機関</a:t>
                      </a:r>
                      <a:r>
                        <a:rPr kumimoji="1" lang="ja-JP" altLang="en-US" sz="1200" b="0" dirty="0">
                          <a:latin typeface="Meiryo UI" panose="020B0604030504040204" pitchFamily="50" charset="-128"/>
                          <a:ea typeface="Meiryo UI" panose="020B0604030504040204" pitchFamily="50" charset="-128"/>
                        </a:rPr>
                        <a:t>）」</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294316">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業務詳細仕様</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2081878"/>
                  </a:ext>
                </a:extLst>
              </a:tr>
              <a:tr h="5418081">
                <a:tc gridSpan="2">
                  <a:txBody>
                    <a:bodyPr/>
                    <a:lstStyle/>
                    <a:p>
                      <a:pPr lvl="0">
                        <a:defRPr/>
                      </a:pPr>
                      <a:r>
                        <a:rPr lang="ja-JP" altLang="en-US" sz="1100" b="1" u="sng" dirty="0">
                          <a:latin typeface="Meiryo UI" panose="020B0604030504040204" pitchFamily="50" charset="-128"/>
                          <a:ea typeface="Meiryo UI" panose="020B0604030504040204" pitchFamily="50" charset="-128"/>
                        </a:rPr>
                        <a:t>広域機関に対する外部積立金額の通知内容</a:t>
                      </a:r>
                      <a:endParaRPr kumimoji="0" lang="en-US" altLang="ja-JP" sz="1100" b="1" u="sng" kern="0" dirty="0">
                        <a:solidFill>
                          <a:srgbClr val="000000">
                            <a:lumMod val="100000"/>
                          </a:srgbClr>
                        </a:solidFill>
                        <a:latin typeface="Meiryo UI"/>
                        <a:ea typeface="Meiryo UI"/>
                      </a:endParaRPr>
                    </a:p>
                    <a:p>
                      <a:pPr lvl="0">
                        <a:defRPr/>
                      </a:pPr>
                      <a:endParaRPr kumimoji="0" lang="en-US" altLang="ja-JP" sz="400" b="0" u="none" kern="0" dirty="0">
                        <a:solidFill>
                          <a:srgbClr val="000000">
                            <a:lumMod val="100000"/>
                          </a:srgbClr>
                        </a:solidFill>
                        <a:latin typeface="Meiryo UI"/>
                        <a:ea typeface="Meiryo UI"/>
                      </a:endParaRPr>
                    </a:p>
                    <a:p>
                      <a:pPr marL="0" lvl="0" indent="0">
                        <a:buFont typeface="Arial" panose="020B0604020202020204" pitchFamily="34" charset="0"/>
                        <a:buNone/>
                        <a:defRPr/>
                      </a:pPr>
                      <a:endParaRPr kumimoji="0" lang="en-US" altLang="ja-JP" sz="1100" kern="0" dirty="0">
                        <a:solidFill>
                          <a:schemeClr val="tx1"/>
                        </a:solidFill>
                        <a:latin typeface="Meiryo UI"/>
                        <a:ea typeface="Meiryo UI"/>
                      </a:endParaRPr>
                    </a:p>
                    <a:p>
                      <a:pPr marL="171450" lvl="0" indent="-171450">
                        <a:buFont typeface="Arial" panose="020B0604020202020204" pitchFamily="34" charset="0"/>
                        <a:buChar char="•"/>
                        <a:defRPr/>
                      </a:pPr>
                      <a:r>
                        <a:rPr kumimoji="0" lang="ja-JP" altLang="en-US" sz="1100" kern="0" dirty="0">
                          <a:solidFill>
                            <a:schemeClr val="tx1"/>
                          </a:solidFill>
                          <a:latin typeface="Meiryo UI"/>
                          <a:ea typeface="Meiryo UI"/>
                        </a:rPr>
                        <a:t>経済産業省が認定事業者と連絡をとり、積立必要総額、分割条件（当初額（現状の内部積立額含む。）、毎月の支払額や期限等）を記載した通知書を認定事業者および広域機関に対して発行。当該通知の内容に従って、広域機関が請求書を発行し認定事業者は積立を行う。</a:t>
                      </a:r>
                      <a:endParaRPr kumimoji="0" lang="en-US" altLang="ja-JP" sz="1100" kern="0" dirty="0">
                        <a:solidFill>
                          <a:schemeClr val="tx1"/>
                        </a:solidFill>
                        <a:latin typeface="Meiryo UI"/>
                        <a:ea typeface="Meiryo UI"/>
                      </a:endParaRPr>
                    </a:p>
                    <a:p>
                      <a:pPr lvl="0">
                        <a:defRPr/>
                      </a:pPr>
                      <a:endParaRPr kumimoji="0" lang="en-US" altLang="ja-JP" sz="1100" kern="0" dirty="0">
                        <a:solidFill>
                          <a:schemeClr val="tx1"/>
                        </a:solidFill>
                        <a:latin typeface="Meiryo UI"/>
                        <a:ea typeface="Meiryo UI"/>
                      </a:endParaRPr>
                    </a:p>
                    <a:p>
                      <a:pPr lvl="0">
                        <a:defRPr/>
                      </a:pPr>
                      <a:endParaRPr kumimoji="0" lang="en-US" altLang="ja-JP" sz="1100" kern="0" dirty="0">
                        <a:solidFill>
                          <a:schemeClr val="tx1"/>
                        </a:solidFill>
                        <a:latin typeface="Meiryo UI"/>
                        <a:ea typeface="Meiryo UI"/>
                      </a:endParaRPr>
                    </a:p>
                    <a:p>
                      <a:pPr lvl="0">
                        <a:defRPr/>
                      </a:pPr>
                      <a:endParaRPr kumimoji="0" lang="en-US" altLang="ja-JP" sz="1100" kern="0" dirty="0">
                        <a:solidFill>
                          <a:schemeClr val="tx1"/>
                        </a:solidFill>
                        <a:latin typeface="Meiryo UI"/>
                        <a:ea typeface="Meiryo UI"/>
                      </a:endParaRPr>
                    </a:p>
                    <a:p>
                      <a:pPr lvl="0">
                        <a:defRPr/>
                      </a:pPr>
                      <a:endParaRPr kumimoji="0" lang="en-US" altLang="ja-JP" sz="1100" kern="0" dirty="0">
                        <a:solidFill>
                          <a:schemeClr val="tx1"/>
                        </a:solidFill>
                        <a:latin typeface="Meiryo UI"/>
                        <a:ea typeface="Meiryo UI"/>
                      </a:endParaRPr>
                    </a:p>
                    <a:p>
                      <a:pPr lvl="0">
                        <a:defRPr/>
                      </a:pPr>
                      <a:endParaRPr kumimoji="0" lang="en-US" altLang="ja-JP" sz="1100" kern="0" dirty="0">
                        <a:solidFill>
                          <a:schemeClr val="tx1"/>
                        </a:solidFill>
                        <a:latin typeface="Meiryo UI"/>
                        <a:ea typeface="Meiryo UI"/>
                      </a:endParaRPr>
                    </a:p>
                    <a:p>
                      <a:pPr lvl="0">
                        <a:defRPr/>
                      </a:pPr>
                      <a:endParaRPr kumimoji="0" lang="en-US" altLang="ja-JP" sz="1100" kern="0" dirty="0">
                        <a:solidFill>
                          <a:schemeClr val="tx1"/>
                        </a:solidFill>
                        <a:latin typeface="Meiryo UI"/>
                        <a:ea typeface="Meiryo UI"/>
                      </a:endParaRPr>
                    </a:p>
                    <a:p>
                      <a:pPr lvl="0">
                        <a:defRPr/>
                      </a:pPr>
                      <a:endParaRPr kumimoji="0" lang="en-US" altLang="ja-JP" sz="1100" kern="0" dirty="0">
                        <a:solidFill>
                          <a:schemeClr val="tx1"/>
                        </a:solidFill>
                        <a:latin typeface="Meiryo UI"/>
                        <a:ea typeface="Meiryo UI"/>
                      </a:endParaRPr>
                    </a:p>
                    <a:p>
                      <a:pPr lvl="0">
                        <a:defRPr/>
                      </a:pPr>
                      <a:endParaRPr kumimoji="0" lang="en-US" altLang="ja-JP" sz="1100" kern="0" dirty="0">
                        <a:solidFill>
                          <a:schemeClr val="tx1"/>
                        </a:solidFill>
                        <a:latin typeface="Meiryo UI"/>
                        <a:ea typeface="Meiryo UI"/>
                      </a:endParaRPr>
                    </a:p>
                    <a:p>
                      <a:pPr lvl="0">
                        <a:defRPr/>
                      </a:pPr>
                      <a:endParaRPr kumimoji="0" lang="en-US" altLang="ja-JP" sz="1100" kern="0" dirty="0">
                        <a:solidFill>
                          <a:schemeClr val="tx1"/>
                        </a:solidFill>
                        <a:latin typeface="Meiryo UI"/>
                        <a:ea typeface="Meiryo UI"/>
                      </a:endParaRPr>
                    </a:p>
                    <a:p>
                      <a:pPr lvl="0">
                        <a:defRPr/>
                      </a:pPr>
                      <a:endParaRPr kumimoji="0" lang="en-US" altLang="ja-JP" sz="1100" kern="0" dirty="0">
                        <a:solidFill>
                          <a:schemeClr val="tx1"/>
                        </a:solidFill>
                        <a:latin typeface="Meiryo UI"/>
                        <a:ea typeface="Meiryo UI"/>
                      </a:endParaRPr>
                    </a:p>
                    <a:p>
                      <a:pPr lvl="0">
                        <a:defRPr/>
                      </a:pPr>
                      <a:endParaRPr kumimoji="0" lang="en-US" altLang="ja-JP" sz="1100" kern="0" dirty="0">
                        <a:solidFill>
                          <a:schemeClr val="tx1"/>
                        </a:solidFill>
                        <a:latin typeface="Meiryo UI"/>
                        <a:ea typeface="Meiryo UI"/>
                      </a:endParaRPr>
                    </a:p>
                    <a:p>
                      <a:pPr lvl="0">
                        <a:defRPr/>
                      </a:pPr>
                      <a:endParaRPr kumimoji="0" lang="en-US" altLang="ja-JP" sz="1100" kern="0" dirty="0">
                        <a:solidFill>
                          <a:schemeClr val="tx1"/>
                        </a:solidFill>
                        <a:latin typeface="Meiryo UI"/>
                        <a:ea typeface="Meiryo UI"/>
                      </a:endParaRPr>
                    </a:p>
                    <a:p>
                      <a:pPr lvl="0">
                        <a:defRPr/>
                      </a:pPr>
                      <a:endParaRPr kumimoji="0" lang="en-US" altLang="ja-JP" sz="1100" kern="0" dirty="0">
                        <a:solidFill>
                          <a:schemeClr val="tx1"/>
                        </a:solidFill>
                        <a:latin typeface="Meiryo UI"/>
                        <a:ea typeface="Meiryo UI"/>
                      </a:endParaRPr>
                    </a:p>
                    <a:p>
                      <a:pPr lvl="0">
                        <a:defRPr/>
                      </a:pPr>
                      <a:endParaRPr kumimoji="0" lang="en-US" altLang="ja-JP" sz="1100" kern="0" dirty="0">
                        <a:solidFill>
                          <a:schemeClr val="tx1"/>
                        </a:solidFill>
                        <a:latin typeface="Meiryo UI"/>
                        <a:ea typeface="Meiryo UI"/>
                      </a:endParaRPr>
                    </a:p>
                    <a:p>
                      <a:pPr lvl="0">
                        <a:defRPr/>
                      </a:pPr>
                      <a:endParaRPr kumimoji="0" lang="en-US" altLang="ja-JP" sz="1100" kern="0" dirty="0">
                        <a:solidFill>
                          <a:schemeClr val="tx1"/>
                        </a:solidFill>
                        <a:latin typeface="Meiryo UI"/>
                        <a:ea typeface="Meiryo UI"/>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77678721"/>
                  </a:ext>
                </a:extLst>
              </a:tr>
            </a:tbl>
          </a:graphicData>
        </a:graphic>
      </p:graphicFrame>
      <p:sp>
        <p:nvSpPr>
          <p:cNvPr id="3" name="タイトル 1">
            <a:extLst>
              <a:ext uri="{FF2B5EF4-FFF2-40B4-BE49-F238E27FC236}">
                <a16:creationId xmlns:a16="http://schemas.microsoft.com/office/drawing/2014/main" id="{45259CE5-C8C4-43D1-B70C-671B082F2933}"/>
              </a:ext>
            </a:extLst>
          </p:cNvPr>
          <p:cNvSpPr>
            <a:spLocks noGrp="1"/>
          </p:cNvSpPr>
          <p:nvPr>
            <p:ph type="title"/>
          </p:nvPr>
        </p:nvSpPr>
        <p:spPr>
          <a:xfrm>
            <a:off x="73005" y="18854"/>
            <a:ext cx="9529595" cy="688157"/>
          </a:xfrm>
        </p:spPr>
        <p:txBody>
          <a:bodyPr/>
          <a:lstStyle/>
          <a:p>
            <a:r>
              <a:rPr lang="zh-TW" altLang="en-US" dirty="0">
                <a:latin typeface="Meiryo UI" panose="020B0604030504040204" pitchFamily="50" charset="-128"/>
                <a:ea typeface="Meiryo UI" panose="020B0604030504040204" pitchFamily="50" charset="-128"/>
              </a:rPr>
              <a:t>業務詳細仕様</a:t>
            </a:r>
            <a:br>
              <a:rPr lang="en-US" altLang="ja-JP" dirty="0">
                <a:latin typeface="Meiryo UI" panose="020B0604030504040204" pitchFamily="50" charset="-128"/>
                <a:ea typeface="Meiryo UI" panose="020B0604030504040204" pitchFamily="50" charset="-128"/>
              </a:rPr>
            </a:br>
            <a:r>
              <a:rPr lang="ja-JP" altLang="en-US" dirty="0">
                <a:latin typeface="Meiryo UI" panose="020B0604030504040204" pitchFamily="50" charset="-128"/>
                <a:ea typeface="Meiryo UI" panose="020B0604030504040204" pitchFamily="50" charset="-128"/>
              </a:rPr>
              <a:t>廃棄等費用積立</a:t>
            </a:r>
            <a:r>
              <a:rPr lang="zh-TW" altLang="en-US"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積立区分変更時対応</a:t>
            </a:r>
            <a:endParaRPr kumimoji="1" lang="ja-JP" altLang="en-US"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367006971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a:extLst>
              <a:ext uri="{FF2B5EF4-FFF2-40B4-BE49-F238E27FC236}">
                <a16:creationId xmlns:a16="http://schemas.microsoft.com/office/drawing/2014/main" id="{EC8DC8B2-9091-4965-B90F-0AC8234DC015}"/>
              </a:ext>
            </a:extLst>
          </p:cNvPr>
          <p:cNvSpPr/>
          <p:nvPr/>
        </p:nvSpPr>
        <p:spPr>
          <a:xfrm>
            <a:off x="1428376" y="2896386"/>
            <a:ext cx="7257795" cy="1065229"/>
          </a:xfrm>
          <a:prstGeom prst="rect">
            <a:avLst/>
          </a:prstGeom>
          <a:ln/>
        </p:spPr>
        <p:style>
          <a:lnRef idx="2">
            <a:schemeClr val="dk1"/>
          </a:lnRef>
          <a:fillRef idx="1">
            <a:schemeClr val="lt1"/>
          </a:fillRef>
          <a:effectRef idx="0">
            <a:schemeClr val="dk1"/>
          </a:effectRef>
          <a:fontRef idx="minor">
            <a:schemeClr val="dk1"/>
          </a:fontRef>
        </p:style>
        <p:txBody>
          <a:bodyPr wrap="none" lIns="0" tIns="36000" rIns="0" bIns="36000" rtlCol="0" anchor="ctr"/>
          <a:lstStyle/>
          <a:p>
            <a:pPr algn="ctr"/>
            <a:r>
              <a:rPr kumimoji="0" lang="ja-JP" altLang="en-US" sz="2400" kern="0" dirty="0">
                <a:solidFill>
                  <a:prstClr val="black"/>
                </a:solidFill>
                <a:latin typeface="Meiryo UI"/>
                <a:ea typeface="Meiryo UI"/>
                <a:cs typeface="Arial" pitchFamily="34" charset="0"/>
              </a:rPr>
              <a:t>はじめに</a:t>
            </a:r>
          </a:p>
        </p:txBody>
      </p:sp>
    </p:spTree>
    <p:extLst>
      <p:ext uri="{BB962C8B-B14F-4D97-AF65-F5344CB8AC3E}">
        <p14:creationId xmlns:p14="http://schemas.microsoft.com/office/powerpoint/2010/main" val="1053652319"/>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正方形/長方形 6">
            <a:extLst>
              <a:ext uri="{FF2B5EF4-FFF2-40B4-BE49-F238E27FC236}">
                <a16:creationId xmlns:a16="http://schemas.microsoft.com/office/drawing/2014/main" id="{9736E624-31BC-432A-848E-382E536B6F40}"/>
              </a:ext>
            </a:extLst>
          </p:cNvPr>
          <p:cNvSpPr/>
          <p:nvPr/>
        </p:nvSpPr>
        <p:spPr>
          <a:xfrm>
            <a:off x="1324103" y="2195462"/>
            <a:ext cx="7257795" cy="1065229"/>
          </a:xfrm>
          <a:prstGeom prst="rect">
            <a:avLst/>
          </a:prstGeom>
          <a:ln/>
        </p:spPr>
        <p:style>
          <a:lnRef idx="2">
            <a:schemeClr val="dk1"/>
          </a:lnRef>
          <a:fillRef idx="1">
            <a:schemeClr val="lt1"/>
          </a:fillRef>
          <a:effectRef idx="0">
            <a:schemeClr val="dk1"/>
          </a:effectRef>
          <a:fontRef idx="minor">
            <a:schemeClr val="dk1"/>
          </a:fontRef>
        </p:style>
        <p:txBody>
          <a:bodyPr wrap="none" lIns="0" tIns="36000" rIns="0" bIns="36000" rtlCol="0" anchor="ctr"/>
          <a:lstStyle/>
          <a:p>
            <a:pPr algn="ctr"/>
            <a:r>
              <a:rPr kumimoji="0" lang="ja-JP" altLang="en-US" sz="2400" kern="0" dirty="0">
                <a:solidFill>
                  <a:prstClr val="black"/>
                </a:solidFill>
                <a:latin typeface="Meiryo UI"/>
                <a:ea typeface="Meiryo UI"/>
                <a:cs typeface="Arial" pitchFamily="34" charset="0"/>
              </a:rPr>
              <a:t>第４章　資金管理・報告</a:t>
            </a:r>
          </a:p>
        </p:txBody>
      </p:sp>
      <p:graphicFrame>
        <p:nvGraphicFramePr>
          <p:cNvPr id="4" name="表 2">
            <a:extLst>
              <a:ext uri="{FF2B5EF4-FFF2-40B4-BE49-F238E27FC236}">
                <a16:creationId xmlns:a16="http://schemas.microsoft.com/office/drawing/2014/main" id="{A6A355C8-BEFF-43D2-B7FD-8B66F42880AE}"/>
              </a:ext>
            </a:extLst>
          </p:cNvPr>
          <p:cNvGraphicFramePr>
            <a:graphicFrameLocks noGrp="1"/>
          </p:cNvGraphicFramePr>
          <p:nvPr>
            <p:extLst>
              <p:ext uri="{D42A27DB-BD31-4B8C-83A1-F6EECF244321}">
                <p14:modId xmlns:p14="http://schemas.microsoft.com/office/powerpoint/2010/main" val="868613742"/>
              </p:ext>
            </p:extLst>
          </p:nvPr>
        </p:nvGraphicFramePr>
        <p:xfrm>
          <a:off x="462413" y="3680568"/>
          <a:ext cx="4424998" cy="2743198"/>
        </p:xfrm>
        <a:graphic>
          <a:graphicData uri="http://schemas.openxmlformats.org/drawingml/2006/table">
            <a:tbl>
              <a:tblPr firstRow="1" bandRow="1">
                <a:tableStyleId>{2D5ABB26-0587-4C30-8999-92F81FD0307C}</a:tableStyleId>
              </a:tblPr>
              <a:tblGrid>
                <a:gridCol w="1302068">
                  <a:extLst>
                    <a:ext uri="{9D8B030D-6E8A-4147-A177-3AD203B41FA5}">
                      <a16:colId xmlns:a16="http://schemas.microsoft.com/office/drawing/2014/main" val="888853896"/>
                    </a:ext>
                  </a:extLst>
                </a:gridCol>
                <a:gridCol w="2208530">
                  <a:extLst>
                    <a:ext uri="{9D8B030D-6E8A-4147-A177-3AD203B41FA5}">
                      <a16:colId xmlns:a16="http://schemas.microsoft.com/office/drawing/2014/main" val="358073148"/>
                    </a:ext>
                  </a:extLst>
                </a:gridCol>
                <a:gridCol w="914400">
                  <a:extLst>
                    <a:ext uri="{9D8B030D-6E8A-4147-A177-3AD203B41FA5}">
                      <a16:colId xmlns:a16="http://schemas.microsoft.com/office/drawing/2014/main" val="2171459410"/>
                    </a:ext>
                  </a:extLst>
                </a:gridCol>
              </a:tblGrid>
              <a:tr h="283779">
                <a:tc gridSpan="2">
                  <a:txBody>
                    <a:bodyPr/>
                    <a:lstStyle/>
                    <a:p>
                      <a:pPr algn="ctr"/>
                      <a:r>
                        <a:rPr kumimoji="1" lang="ja-JP" altLang="en-US" sz="1200" dirty="0">
                          <a:latin typeface="Meiryo UI" panose="020B0604030504040204" pitchFamily="50" charset="-128"/>
                          <a:ea typeface="Meiryo UI" panose="020B0604030504040204" pitchFamily="50" charset="-128"/>
                        </a:rPr>
                        <a:t>業務</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1200" b="0" dirty="0">
                          <a:latin typeface="Meiryo UI" panose="020B0604030504040204" pitchFamily="50" charset="-128"/>
                          <a:ea typeface="Meiryo UI" panose="020B0604030504040204" pitchFamily="50" charset="-128"/>
                        </a:rPr>
                        <a:t>業務コード</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782928316"/>
                  </a:ext>
                </a:extLst>
              </a:tr>
              <a:tr h="283779">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kern="1200" dirty="0">
                          <a:solidFill>
                            <a:schemeClr val="tx1"/>
                          </a:solidFill>
                          <a:latin typeface="Meiryo UI" panose="020B0604030504040204" pitchFamily="50" charset="-128"/>
                          <a:ea typeface="Meiryo UI" panose="020B0604030504040204" pitchFamily="50" charset="-128"/>
                          <a:cs typeface="+mn-cs"/>
                        </a:rPr>
                        <a:t>納付金データ取込</a:t>
                      </a:r>
                      <a:endParaRPr kumimoji="1" lang="en-US" altLang="ja-JP" sz="1200" b="0" kern="1200" dirty="0">
                        <a:solidFill>
                          <a:schemeClr val="tx1"/>
                        </a:solidFill>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solidFill>
                            <a:schemeClr val="tx1"/>
                          </a:solidFill>
                          <a:latin typeface="Meiryo UI" panose="020B0604030504040204" pitchFamily="50" charset="-128"/>
                          <a:ea typeface="Meiryo UI" panose="020B0604030504040204" pitchFamily="50" charset="-128"/>
                        </a:rPr>
                        <a:t>ACC001</a:t>
                      </a:r>
                    </a:p>
                  </a:txBody>
                  <a:tcPr marL="36000" marR="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087900697"/>
                  </a:ext>
                </a:extLst>
              </a:tr>
              <a:tr h="283779">
                <a:tc rowSpan="3">
                  <a:txBody>
                    <a:bodyPr/>
                    <a:lstStyle/>
                    <a:p>
                      <a:pPr algn="ctr"/>
                      <a:r>
                        <a:rPr kumimoji="1" lang="ja-JP" altLang="en-US" sz="1200" b="0" kern="1200" dirty="0">
                          <a:solidFill>
                            <a:schemeClr val="tx1"/>
                          </a:solidFill>
                          <a:latin typeface="Meiryo UI" panose="020B0604030504040204" pitchFamily="50" charset="-128"/>
                          <a:ea typeface="Meiryo UI" panose="020B0604030504040204" pitchFamily="50" charset="-128"/>
                          <a:cs typeface="+mn-cs"/>
                        </a:rPr>
                        <a:t>支払通知・請求</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solidFill>
                            <a:schemeClr val="tx1"/>
                          </a:solidFill>
                          <a:latin typeface="Meiryo UI" panose="020B0604030504040204" pitchFamily="50" charset="-128"/>
                          <a:ea typeface="Meiryo UI" panose="020B0604030504040204" pitchFamily="50" charset="-128"/>
                        </a:rPr>
                        <a:t>支払通知</a:t>
                      </a:r>
                      <a:r>
                        <a:rPr kumimoji="1" lang="en-US" altLang="ja-JP" sz="1200" b="0" dirty="0">
                          <a:solidFill>
                            <a:schemeClr val="tx1"/>
                          </a:solidFill>
                          <a:latin typeface="Meiryo UI" panose="020B0604030504040204" pitchFamily="50" charset="-128"/>
                          <a:ea typeface="Meiryo UI" panose="020B0604030504040204" pitchFamily="50" charset="-128"/>
                        </a:rPr>
                        <a:t>(FIP</a:t>
                      </a:r>
                      <a:r>
                        <a:rPr kumimoji="1" lang="ja-JP" altLang="en-US" sz="1200" b="0" dirty="0">
                          <a:solidFill>
                            <a:schemeClr val="tx1"/>
                          </a:solidFill>
                          <a:latin typeface="Meiryo UI" panose="020B0604030504040204" pitchFamily="50" charset="-128"/>
                          <a:ea typeface="Meiryo UI" panose="020B0604030504040204" pitchFamily="50" charset="-128"/>
                        </a:rPr>
                        <a:t>交付金・積立金</a:t>
                      </a:r>
                      <a:r>
                        <a:rPr kumimoji="1" lang="en-US" altLang="ja-JP" sz="1200" b="0" dirty="0">
                          <a:solidFill>
                            <a:schemeClr val="tx1"/>
                          </a:solidFill>
                          <a:latin typeface="Meiryo UI" panose="020B0604030504040204" pitchFamily="50" charset="-128"/>
                          <a:ea typeface="Meiryo UI" panose="020B0604030504040204" pitchFamily="50" charset="-128"/>
                        </a:rPr>
                        <a:t>)</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solidFill>
                            <a:schemeClr val="tx1"/>
                          </a:solidFill>
                          <a:latin typeface="Meiryo UI" panose="020B0604030504040204" pitchFamily="50" charset="-128"/>
                          <a:ea typeface="Meiryo UI" panose="020B0604030504040204" pitchFamily="50" charset="-128"/>
                        </a:rPr>
                        <a:t>ACC100</a:t>
                      </a:r>
                    </a:p>
                  </a:txBody>
                  <a:tcPr marL="36000" marR="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57724655"/>
                  </a:ext>
                </a:extLst>
              </a:tr>
              <a:tr h="472966">
                <a:tc vMerge="1">
                  <a:txBody>
                    <a:bodyPr/>
                    <a:lstStyle/>
                    <a:p>
                      <a:endParaRPr lang="ja-JP" altLang="en-US" dirty="0"/>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r>
                        <a:rPr kumimoji="1" lang="ja-JP" altLang="en-US" sz="1200" b="0" dirty="0">
                          <a:solidFill>
                            <a:schemeClr val="tx1"/>
                          </a:solidFill>
                          <a:latin typeface="Meiryo UI" panose="020B0604030504040204" pitchFamily="50" charset="-128"/>
                          <a:ea typeface="Meiryo UI" panose="020B0604030504040204" pitchFamily="50" charset="-128"/>
                        </a:rPr>
                        <a:t>支払通知</a:t>
                      </a:r>
                      <a:r>
                        <a:rPr kumimoji="1" lang="en-US" altLang="ja-JP" sz="1200" b="0" dirty="0">
                          <a:solidFill>
                            <a:schemeClr val="tx1"/>
                          </a:solidFill>
                          <a:latin typeface="Meiryo UI" panose="020B0604030504040204" pitchFamily="50" charset="-128"/>
                          <a:ea typeface="Meiryo UI" panose="020B0604030504040204" pitchFamily="50" charset="-128"/>
                        </a:rPr>
                        <a:t>(</a:t>
                      </a:r>
                      <a:r>
                        <a:rPr kumimoji="1" lang="ja-JP" altLang="en-US" sz="1200" b="0" dirty="0">
                          <a:solidFill>
                            <a:schemeClr val="tx1"/>
                          </a:solidFill>
                          <a:latin typeface="Meiryo UI" panose="020B0604030504040204" pitchFamily="50" charset="-128"/>
                          <a:ea typeface="Meiryo UI" panose="020B0604030504040204" pitchFamily="50" charset="-128"/>
                        </a:rPr>
                        <a:t>積立金取戻し・外部</a:t>
                      </a:r>
                      <a:endParaRPr kumimoji="1" lang="en-US" altLang="ja-JP" sz="1200" b="0" dirty="0">
                        <a:solidFill>
                          <a:schemeClr val="tx1"/>
                        </a:solidFill>
                        <a:latin typeface="Meiryo UI" panose="020B0604030504040204" pitchFamily="50" charset="-128"/>
                        <a:ea typeface="Meiryo UI" panose="020B0604030504040204" pitchFamily="50" charset="-128"/>
                      </a:endParaRPr>
                    </a:p>
                    <a:p>
                      <a:r>
                        <a:rPr kumimoji="1" lang="ja-JP" altLang="en-US" sz="1200" b="0" dirty="0">
                          <a:solidFill>
                            <a:schemeClr val="tx1"/>
                          </a:solidFill>
                          <a:latin typeface="Meiryo UI" panose="020B0604030504040204" pitchFamily="50" charset="-128"/>
                          <a:ea typeface="Meiryo UI" panose="020B0604030504040204" pitchFamily="50" charset="-128"/>
                        </a:rPr>
                        <a:t>→内部積立切替時</a:t>
                      </a:r>
                      <a:r>
                        <a:rPr kumimoji="1" lang="en-US" altLang="ja-JP" sz="1200" b="0" dirty="0">
                          <a:solidFill>
                            <a:schemeClr val="tx1"/>
                          </a:solidFill>
                          <a:latin typeface="Meiryo UI" panose="020B0604030504040204" pitchFamily="50" charset="-128"/>
                          <a:ea typeface="Meiryo UI" panose="020B0604030504040204" pitchFamily="50" charset="-128"/>
                        </a:rPr>
                        <a:t>)</a:t>
                      </a:r>
                      <a:endParaRPr kumimoji="1" lang="ja-JP" altLang="en-US" dirty="0">
                        <a:solidFill>
                          <a:schemeClr val="tx1"/>
                        </a:solidFill>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solidFill>
                            <a:schemeClr val="tx1"/>
                          </a:solidFill>
                          <a:latin typeface="Meiryo UI" panose="020B0604030504040204" pitchFamily="50" charset="-128"/>
                          <a:ea typeface="Meiryo UI" panose="020B0604030504040204" pitchFamily="50" charset="-128"/>
                        </a:rPr>
                        <a:t>ACC101</a:t>
                      </a:r>
                    </a:p>
                  </a:txBody>
                  <a:tcPr marL="36000" marR="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595214555"/>
                  </a:ext>
                </a:extLst>
              </a:tr>
              <a:tr h="283779">
                <a:tc vMerge="1">
                  <a:txBody>
                    <a:bodyPr/>
                    <a:lstStyle/>
                    <a:p>
                      <a:endParaRPr lang="ja-JP" altLang="en-US" dirty="0"/>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zh-TW" altLang="en-US" sz="1200" b="0" dirty="0">
                          <a:solidFill>
                            <a:schemeClr val="tx1"/>
                          </a:solidFill>
                          <a:latin typeface="Meiryo UI" panose="020B0604030504040204" pitchFamily="50" charset="-128"/>
                          <a:ea typeface="Meiryo UI" panose="020B0604030504040204" pitchFamily="50" charset="-128"/>
                        </a:rPr>
                        <a:t>請求</a:t>
                      </a:r>
                      <a:r>
                        <a:rPr kumimoji="1" lang="en-US" altLang="zh-TW" sz="1200" b="0" dirty="0">
                          <a:solidFill>
                            <a:schemeClr val="tx1"/>
                          </a:solidFill>
                          <a:latin typeface="Meiryo UI" panose="020B0604030504040204" pitchFamily="50" charset="-128"/>
                          <a:ea typeface="Meiryo UI" panose="020B0604030504040204" pitchFamily="50" charset="-128"/>
                        </a:rPr>
                        <a:t>(</a:t>
                      </a:r>
                      <a:r>
                        <a:rPr kumimoji="1" lang="zh-TW" altLang="en-US" sz="1200" b="0" dirty="0">
                          <a:solidFill>
                            <a:schemeClr val="tx1"/>
                          </a:solidFill>
                          <a:latin typeface="Meiryo UI" panose="020B0604030504040204" pitchFamily="50" charset="-128"/>
                          <a:ea typeface="Meiryo UI" panose="020B0604030504040204" pitchFamily="50" charset="-128"/>
                        </a:rPr>
                        <a:t>積立金不足額</a:t>
                      </a:r>
                      <a:r>
                        <a:rPr kumimoji="1" lang="en-US" altLang="zh-TW" sz="1200" b="0" dirty="0">
                          <a:solidFill>
                            <a:schemeClr val="tx1"/>
                          </a:solidFill>
                          <a:latin typeface="Meiryo UI" panose="020B0604030504040204" pitchFamily="50" charset="-128"/>
                          <a:ea typeface="Meiryo UI" panose="020B0604030504040204" pitchFamily="50" charset="-128"/>
                        </a:rPr>
                        <a:t>)</a:t>
                      </a:r>
                      <a:endParaRPr kumimoji="1" lang="en-US" altLang="ja-JP" sz="1200" b="0"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solidFill>
                            <a:schemeClr val="tx1"/>
                          </a:solidFill>
                          <a:latin typeface="Meiryo UI" panose="020B0604030504040204" pitchFamily="50" charset="-128"/>
                          <a:ea typeface="Meiryo UI" panose="020B0604030504040204" pitchFamily="50" charset="-128"/>
                        </a:rPr>
                        <a:t>ACC102</a:t>
                      </a:r>
                    </a:p>
                  </a:txBody>
                  <a:tcPr marL="36000" marR="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307809071"/>
                  </a:ext>
                </a:extLst>
              </a:tr>
              <a:tr h="283779">
                <a:tc rowSpan="4">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kern="1200" dirty="0">
                          <a:solidFill>
                            <a:schemeClr val="tx1"/>
                          </a:solidFill>
                          <a:latin typeface="Meiryo UI" panose="020B0604030504040204" pitchFamily="50" charset="-128"/>
                          <a:ea typeface="Meiryo UI" panose="020B0604030504040204" pitchFamily="50" charset="-128"/>
                          <a:cs typeface="+mn-cs"/>
                        </a:rPr>
                        <a:t>入出金管理</a:t>
                      </a:r>
                      <a:endParaRPr kumimoji="1" lang="en-US" altLang="ja-JP" sz="1200" b="0" kern="1200" dirty="0">
                        <a:solidFill>
                          <a:schemeClr val="tx1"/>
                        </a:solidFill>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solidFill>
                            <a:schemeClr val="tx1"/>
                          </a:solidFill>
                          <a:latin typeface="Meiryo UI" panose="020B0604030504040204" pitchFamily="50" charset="-128"/>
                          <a:ea typeface="Meiryo UI" panose="020B0604030504040204" pitchFamily="50" charset="-128"/>
                        </a:rPr>
                        <a:t>出金</a:t>
                      </a:r>
                      <a:endParaRPr kumimoji="1" lang="en-US" altLang="ja-JP" sz="1200" b="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solidFill>
                            <a:schemeClr val="tx1"/>
                          </a:solidFill>
                          <a:latin typeface="Meiryo UI" panose="020B0604030504040204" pitchFamily="50" charset="-128"/>
                          <a:ea typeface="Meiryo UI" panose="020B0604030504040204" pitchFamily="50" charset="-128"/>
                        </a:rPr>
                        <a:t>ACC200</a:t>
                      </a:r>
                    </a:p>
                  </a:txBody>
                  <a:tcPr marL="36000" marR="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68788017"/>
                  </a:ext>
                </a:extLst>
              </a:tr>
              <a:tr h="283779">
                <a:tc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9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solidFill>
                            <a:schemeClr val="tx1"/>
                          </a:solidFill>
                          <a:latin typeface="Meiryo UI" panose="020B0604030504040204" pitchFamily="50" charset="-128"/>
                          <a:ea typeface="Meiryo UI" panose="020B0604030504040204" pitchFamily="50" charset="-128"/>
                        </a:rPr>
                        <a:t>入金</a:t>
                      </a:r>
                      <a:endParaRPr kumimoji="1" lang="en-US" altLang="ja-JP" sz="1200" b="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rPr>
                        <a:t>ACC201</a:t>
                      </a:r>
                      <a:endParaRPr kumimoji="1" lang="en-US" altLang="ja-JP" sz="1200" b="0" dirty="0">
                        <a:solidFill>
                          <a:schemeClr val="tx1"/>
                        </a:solidFill>
                        <a:latin typeface="Meiryo UI" panose="020B0604030504040204" pitchFamily="50" charset="-128"/>
                        <a:ea typeface="Meiryo UI" panose="020B0604030504040204" pitchFamily="50" charset="-128"/>
                      </a:endParaRPr>
                    </a:p>
                  </a:txBody>
                  <a:tcPr marL="36000" marR="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88531786"/>
                  </a:ext>
                </a:extLst>
              </a:tr>
              <a:tr h="283779">
                <a:tc vMerge="1">
                  <a:txBody>
                    <a:bodyPr/>
                    <a:lstStyle/>
                    <a:p>
                      <a:endParaRPr kumimoji="1" lang="ja-JP" altLang="en-US"/>
                    </a:p>
                  </a:txBody>
                  <a:tcPr>
                    <a:lnT w="9525" cap="flat" cmpd="sng" algn="ctr">
                      <a:solidFill>
                        <a:schemeClr val="bg1">
                          <a:lumMod val="75000"/>
                        </a:schemeClr>
                      </a:solidFill>
                      <a:prstDash val="solid"/>
                      <a:round/>
                      <a:headEnd type="none" w="med" len="med"/>
                      <a:tailEnd type="none" w="med" len="med"/>
                    </a:lnT>
                  </a:tcPr>
                </a:tc>
                <a:tc>
                  <a:txBody>
                    <a:bodyPr/>
                    <a:lstStyle/>
                    <a:p>
                      <a:pPr marL="0" marR="0" lvl="0" indent="0" algn="l" defTabSz="685783"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1200" dirty="0">
                          <a:solidFill>
                            <a:schemeClr val="tx1"/>
                          </a:solidFill>
                          <a:latin typeface="Meiryo UI" panose="020B0604030504040204" pitchFamily="50" charset="-128"/>
                          <a:ea typeface="Meiryo UI" panose="020B0604030504040204" pitchFamily="50" charset="-128"/>
                        </a:rPr>
                        <a:t>未入金状況の確認</a:t>
                      </a:r>
                      <a:endParaRPr kumimoji="1" lang="en-US" altLang="ja-JP" sz="1200" b="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en-US" altLang="ja-JP" sz="12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rPr>
                        <a:t>ACC202</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marL="36000" marR="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629839715"/>
                  </a:ext>
                </a:extLst>
              </a:tr>
              <a:tr h="283779">
                <a:tc vMerge="1">
                  <a:txBody>
                    <a:bodyPr/>
                    <a:lstStyle/>
                    <a:p>
                      <a:endParaRPr kumimoji="1" lang="ja-JP" altLang="en-US"/>
                    </a:p>
                  </a:txBody>
                  <a:tcPr>
                    <a:lnT w="9525" cap="flat" cmpd="sng" algn="ctr">
                      <a:solidFill>
                        <a:schemeClr val="bg1">
                          <a:lumMod val="75000"/>
                        </a:schemeClr>
                      </a:solidFill>
                      <a:prstDash val="solid"/>
                      <a:round/>
                      <a:headEnd type="none" w="med" len="med"/>
                      <a:tailEnd type="none" w="med" len="med"/>
                    </a:lnT>
                  </a:tcPr>
                </a:tc>
                <a:tc>
                  <a:txBody>
                    <a:bodyPr/>
                    <a:lstStyle/>
                    <a:p>
                      <a:r>
                        <a:rPr lang="ja-JP" altLang="en-US" sz="1200" dirty="0">
                          <a:solidFill>
                            <a:schemeClr val="tx1"/>
                          </a:solidFill>
                          <a:latin typeface="Meiryo UI" panose="020B0604030504040204" pitchFamily="50" charset="-128"/>
                          <a:ea typeface="Meiryo UI" panose="020B0604030504040204" pitchFamily="50" charset="-128"/>
                        </a:rPr>
                        <a:t>未入金督促</a:t>
                      </a:r>
                    </a:p>
                  </a:txBody>
                  <a:tcPr anchor="ctr">
                    <a:lnL w="12700"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en-US" altLang="ja-JP" sz="12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rPr>
                        <a:t>ACC203</a:t>
                      </a:r>
                      <a:endParaRPr lang="ja-JP" altLang="en-US" sz="1200" dirty="0">
                        <a:solidFill>
                          <a:schemeClr val="tx1"/>
                        </a:solidFill>
                        <a:latin typeface="Meiryo UI" panose="020B0604030504040204" pitchFamily="50" charset="-128"/>
                        <a:ea typeface="Meiryo UI" panose="020B0604030504040204" pitchFamily="50" charset="-128"/>
                      </a:endParaRPr>
                    </a:p>
                  </a:txBody>
                  <a:tcPr marL="36000" marR="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187655619"/>
                  </a:ext>
                </a:extLst>
              </a:tr>
            </a:tbl>
          </a:graphicData>
        </a:graphic>
      </p:graphicFrame>
      <p:graphicFrame>
        <p:nvGraphicFramePr>
          <p:cNvPr id="6" name="表 2">
            <a:extLst>
              <a:ext uri="{FF2B5EF4-FFF2-40B4-BE49-F238E27FC236}">
                <a16:creationId xmlns:a16="http://schemas.microsoft.com/office/drawing/2014/main" id="{91A00B60-CAE0-406A-A828-66F8FDDA1A57}"/>
              </a:ext>
            </a:extLst>
          </p:cNvPr>
          <p:cNvGraphicFramePr>
            <a:graphicFrameLocks noGrp="1"/>
          </p:cNvGraphicFramePr>
          <p:nvPr>
            <p:extLst>
              <p:ext uri="{D42A27DB-BD31-4B8C-83A1-F6EECF244321}">
                <p14:modId xmlns:p14="http://schemas.microsoft.com/office/powerpoint/2010/main" val="806001158"/>
              </p:ext>
            </p:extLst>
          </p:nvPr>
        </p:nvGraphicFramePr>
        <p:xfrm>
          <a:off x="5047113" y="3680568"/>
          <a:ext cx="4251961" cy="2743200"/>
        </p:xfrm>
        <a:graphic>
          <a:graphicData uri="http://schemas.openxmlformats.org/drawingml/2006/table">
            <a:tbl>
              <a:tblPr firstRow="1" bandRow="1">
                <a:tableStyleId>{2D5ABB26-0587-4C30-8999-92F81FD0307C}</a:tableStyleId>
              </a:tblPr>
              <a:tblGrid>
                <a:gridCol w="1302068">
                  <a:extLst>
                    <a:ext uri="{9D8B030D-6E8A-4147-A177-3AD203B41FA5}">
                      <a16:colId xmlns:a16="http://schemas.microsoft.com/office/drawing/2014/main" val="888853896"/>
                    </a:ext>
                  </a:extLst>
                </a:gridCol>
                <a:gridCol w="2035493">
                  <a:extLst>
                    <a:ext uri="{9D8B030D-6E8A-4147-A177-3AD203B41FA5}">
                      <a16:colId xmlns:a16="http://schemas.microsoft.com/office/drawing/2014/main" val="358073148"/>
                    </a:ext>
                  </a:extLst>
                </a:gridCol>
                <a:gridCol w="914400">
                  <a:extLst>
                    <a:ext uri="{9D8B030D-6E8A-4147-A177-3AD203B41FA5}">
                      <a16:colId xmlns:a16="http://schemas.microsoft.com/office/drawing/2014/main" val="2171459410"/>
                    </a:ext>
                  </a:extLst>
                </a:gridCol>
              </a:tblGrid>
              <a:tr h="123080">
                <a:tc gridSpan="2">
                  <a:txBody>
                    <a:bodyPr/>
                    <a:lstStyle/>
                    <a:p>
                      <a:pPr algn="ctr"/>
                      <a:r>
                        <a:rPr kumimoji="1" lang="ja-JP" altLang="en-US" sz="1200" dirty="0">
                          <a:latin typeface="Meiryo UI" panose="020B0604030504040204" pitchFamily="50" charset="-128"/>
                          <a:ea typeface="Meiryo UI" panose="020B0604030504040204" pitchFamily="50" charset="-128"/>
                        </a:rPr>
                        <a:t>業務</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1200" b="0" dirty="0">
                          <a:latin typeface="Meiryo UI" panose="020B0604030504040204" pitchFamily="50" charset="-128"/>
                          <a:ea typeface="Meiryo UI" panose="020B0604030504040204" pitchFamily="50" charset="-128"/>
                        </a:rPr>
                        <a:t>業務コード</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782928316"/>
                  </a:ext>
                </a:extLst>
              </a:tr>
              <a:tr h="123080">
                <a:tc rowSpan="4">
                  <a:txBody>
                    <a:bodyPr/>
                    <a:lstStyle/>
                    <a:p>
                      <a:pPr marL="0" indent="0" algn="ctr">
                        <a:buFont typeface="Arial" panose="020B0604020202020204" pitchFamily="34" charset="0"/>
                        <a:buNone/>
                      </a:pPr>
                      <a:r>
                        <a:rPr kumimoji="1" lang="ja-JP" altLang="en-US" sz="1200" b="0" kern="1200" dirty="0">
                          <a:solidFill>
                            <a:schemeClr val="tx1"/>
                          </a:solidFill>
                          <a:latin typeface="Meiryo UI" panose="020B0604030504040204" pitchFamily="50" charset="-128"/>
                          <a:ea typeface="Meiryo UI" panose="020B0604030504040204" pitchFamily="50" charset="-128"/>
                          <a:cs typeface="+mn-cs"/>
                        </a:rPr>
                        <a:t>残高管理</a:t>
                      </a:r>
                      <a:endParaRPr kumimoji="1" lang="en-US" altLang="ja-JP" sz="1200" b="0" kern="1200" dirty="0">
                        <a:solidFill>
                          <a:schemeClr val="tx1"/>
                        </a:solidFill>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indent="0" algn="l">
                        <a:buFont typeface="Arial" panose="020B0604020202020204" pitchFamily="34" charset="0"/>
                        <a:buNone/>
                      </a:pPr>
                      <a:r>
                        <a:rPr kumimoji="1" lang="ja-JP" altLang="en-US" sz="1200" b="0" dirty="0">
                          <a:solidFill>
                            <a:schemeClr val="tx1"/>
                          </a:solidFill>
                          <a:latin typeface="Meiryo UI" panose="020B0604030504040204" pitchFamily="50" charset="-128"/>
                          <a:ea typeface="Meiryo UI" panose="020B0604030504040204" pitchFamily="50" charset="-128"/>
                        </a:rPr>
                        <a:t>期日到来未回収残高の確認</a:t>
                      </a:r>
                      <a:endParaRPr kumimoji="1" lang="en-US" altLang="ja-JP" sz="1200" b="0"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indent="0" algn="ctr">
                        <a:buFont typeface="Arial" panose="020B0604020202020204" pitchFamily="34" charset="0"/>
                        <a:buNone/>
                      </a:pPr>
                      <a:r>
                        <a:rPr kumimoji="1" lang="en-US" altLang="ja-JP" sz="12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rPr>
                        <a:t>ACC300</a:t>
                      </a:r>
                      <a:endParaRPr kumimoji="1" lang="en-US" altLang="ja-JP" sz="1200" b="0" dirty="0">
                        <a:solidFill>
                          <a:schemeClr val="tx1"/>
                        </a:solidFill>
                        <a:latin typeface="Meiryo UI" panose="020B0604030504040204" pitchFamily="50" charset="-128"/>
                        <a:ea typeface="Meiryo UI" panose="020B0604030504040204" pitchFamily="50" charset="-128"/>
                      </a:endParaRPr>
                    </a:p>
                  </a:txBody>
                  <a:tcPr marL="36000" marR="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776034627"/>
                  </a:ext>
                </a:extLst>
              </a:tr>
              <a:tr h="123080">
                <a:tc vMerge="1">
                  <a:txBody>
                    <a:bodyPr/>
                    <a:lstStyle/>
                    <a:p>
                      <a:endParaRPr kumimoji="1" lang="ja-JP" altLang="en-US"/>
                    </a:p>
                  </a:txBody>
                  <a:tcPr/>
                </a:tc>
                <a:tc>
                  <a:txBody>
                    <a:bodyPr/>
                    <a:lstStyle/>
                    <a:p>
                      <a:pPr marL="0" indent="0" algn="l">
                        <a:buFont typeface="Arial" panose="020B0604020202020204" pitchFamily="34" charset="0"/>
                        <a:buNone/>
                      </a:pPr>
                      <a:r>
                        <a:rPr kumimoji="1" lang="ja-JP" altLang="en-US" sz="1200" b="0" dirty="0">
                          <a:solidFill>
                            <a:schemeClr val="tx1"/>
                          </a:solidFill>
                          <a:latin typeface="Meiryo UI" panose="020B0604030504040204" pitchFamily="50" charset="-128"/>
                          <a:ea typeface="Meiryo UI" panose="020B0604030504040204" pitchFamily="50" charset="-128"/>
                        </a:rPr>
                        <a:t>期日到来未払残高の確認</a:t>
                      </a:r>
                      <a:endParaRPr kumimoji="1" lang="en-US" altLang="ja-JP" sz="1200" b="0"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indent="0" algn="ctr">
                        <a:buFont typeface="Arial" panose="020B0604020202020204" pitchFamily="34" charset="0"/>
                        <a:buNone/>
                      </a:pPr>
                      <a:r>
                        <a:rPr kumimoji="1" lang="en-US" altLang="ja-JP" sz="12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rPr>
                        <a:t>ACC301</a:t>
                      </a:r>
                      <a:endParaRPr kumimoji="1" lang="en-US" altLang="ja-JP" sz="1200" b="0" dirty="0">
                        <a:solidFill>
                          <a:schemeClr val="tx1"/>
                        </a:solidFill>
                        <a:latin typeface="Meiryo UI" panose="020B0604030504040204" pitchFamily="50" charset="-128"/>
                        <a:ea typeface="Meiryo UI" panose="020B0604030504040204" pitchFamily="50" charset="-128"/>
                      </a:endParaRPr>
                    </a:p>
                  </a:txBody>
                  <a:tcPr marL="36000" marR="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547567246"/>
                  </a:ext>
                </a:extLst>
              </a:tr>
              <a:tr h="123080">
                <a:tc vMerge="1">
                  <a:txBody>
                    <a:bodyPr/>
                    <a:lstStyle/>
                    <a:p>
                      <a:endParaRPr kumimoji="1" lang="ja-JP" altLang="en-US"/>
                    </a:p>
                  </a:txBody>
                  <a:tcPr/>
                </a:tc>
                <a:tc>
                  <a:txBody>
                    <a:bodyPr/>
                    <a:lstStyle/>
                    <a:p>
                      <a:pPr marL="0" indent="0" algn="l">
                        <a:buFont typeface="Arial" panose="020B0604020202020204" pitchFamily="34" charset="0"/>
                        <a:buNone/>
                      </a:pPr>
                      <a:r>
                        <a:rPr lang="ja-JP" altLang="en-US" sz="1200" dirty="0">
                          <a:solidFill>
                            <a:schemeClr val="tx1"/>
                          </a:solidFill>
                          <a:latin typeface="Meiryo UI" panose="020B0604030504040204" pitchFamily="50" charset="-128"/>
                          <a:ea typeface="Meiryo UI" panose="020B0604030504040204" pitchFamily="50" charset="-128"/>
                        </a:rPr>
                        <a:t>残高照合</a:t>
                      </a:r>
                      <a:endParaRPr kumimoji="1" lang="en-US" altLang="ja-JP" sz="1200" b="0"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indent="0" algn="ctr">
                        <a:buFont typeface="Arial" panose="020B0604020202020204" pitchFamily="34" charset="0"/>
                        <a:buNone/>
                      </a:pPr>
                      <a:r>
                        <a:rPr kumimoji="1" lang="en-US" altLang="ja-JP" sz="12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rPr>
                        <a:t>ACC302</a:t>
                      </a:r>
                      <a:endParaRPr kumimoji="1" lang="en-US" altLang="ja-JP" sz="1200" b="0" dirty="0">
                        <a:solidFill>
                          <a:schemeClr val="tx1"/>
                        </a:solidFill>
                        <a:latin typeface="Meiryo UI" panose="020B0604030504040204" pitchFamily="50" charset="-128"/>
                        <a:ea typeface="Meiryo UI" panose="020B0604030504040204" pitchFamily="50" charset="-128"/>
                      </a:endParaRPr>
                    </a:p>
                  </a:txBody>
                  <a:tcPr marL="36000" marR="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28427769"/>
                  </a:ext>
                </a:extLst>
              </a:tr>
              <a:tr h="123080">
                <a:tc vMerge="1">
                  <a:txBody>
                    <a:bodyPr/>
                    <a:lstStyle/>
                    <a:p>
                      <a:pPr marL="0" indent="0" algn="ctr">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indent="0" algn="l">
                        <a:buFont typeface="Arial" panose="020B0604020202020204" pitchFamily="34" charset="0"/>
                        <a:buNone/>
                      </a:pPr>
                      <a:r>
                        <a:rPr kumimoji="1" lang="ja-JP" altLang="en-US" sz="1200" b="0" dirty="0">
                          <a:solidFill>
                            <a:schemeClr val="tx1"/>
                          </a:solidFill>
                          <a:latin typeface="Meiryo UI" panose="020B0604030504040204" pitchFamily="50" charset="-128"/>
                          <a:ea typeface="Meiryo UI" panose="020B0604030504040204" pitchFamily="50" charset="-128"/>
                        </a:rPr>
                        <a:t>積立金残高証明書発行</a:t>
                      </a:r>
                      <a:endParaRPr kumimoji="1" lang="en-US" altLang="ja-JP" sz="1200" b="0"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indent="0" algn="ctr">
                        <a:buFont typeface="Arial" panose="020B0604020202020204" pitchFamily="34" charset="0"/>
                        <a:buNone/>
                      </a:pPr>
                      <a:r>
                        <a:rPr kumimoji="1" lang="en-US" altLang="ja-JP" sz="1200" b="0" dirty="0">
                          <a:solidFill>
                            <a:schemeClr val="tx1"/>
                          </a:solidFill>
                          <a:latin typeface="Meiryo UI" panose="020B0604030504040204" pitchFamily="50" charset="-128"/>
                          <a:ea typeface="Meiryo UI" panose="020B0604030504040204" pitchFamily="50" charset="-128"/>
                        </a:rPr>
                        <a:t>ACC303</a:t>
                      </a:r>
                    </a:p>
                  </a:txBody>
                  <a:tcPr marL="36000" marR="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54354364"/>
                  </a:ext>
                </a:extLst>
              </a:tr>
              <a:tr h="123080">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財務会計連携</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r>
                        <a:rPr lang="ja-JP" altLang="en-US" sz="1200" dirty="0">
                          <a:latin typeface="Meiryo UI" panose="020B0604030504040204" pitchFamily="50" charset="-128"/>
                          <a:ea typeface="Meiryo UI" panose="020B0604030504040204" pitchFamily="50" charset="-128"/>
                        </a:rPr>
                        <a:t>財務会計連携</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latin typeface="Meiryo UI" panose="020B0604030504040204" pitchFamily="50" charset="-128"/>
                          <a:ea typeface="Meiryo UI" panose="020B0604030504040204" pitchFamily="50" charset="-128"/>
                        </a:rPr>
                        <a:t>ACC400</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551994838"/>
                  </a:ext>
                </a:extLst>
              </a:tr>
              <a:tr h="123080">
                <a:tc row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経済産業省報告</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latin typeface="Meiryo UI" panose="020B0604030504040204" pitchFamily="50" charset="-128"/>
                          <a:ea typeface="Meiryo UI" panose="020B0604030504040204" pitchFamily="50" charset="-128"/>
                        </a:rPr>
                        <a:t>FIP</a:t>
                      </a:r>
                      <a:r>
                        <a:rPr kumimoji="1" lang="ja-JP" altLang="en-US" sz="1200" b="0" dirty="0">
                          <a:latin typeface="Meiryo UI" panose="020B0604030504040204" pitchFamily="50" charset="-128"/>
                          <a:ea typeface="Meiryo UI" panose="020B0604030504040204" pitchFamily="50" charset="-128"/>
                        </a:rPr>
                        <a:t>交付金</a:t>
                      </a:r>
                      <a:r>
                        <a:rPr lang="zh-TW" altLang="en-US" sz="1200" dirty="0">
                          <a:solidFill>
                            <a:schemeClr val="tx1"/>
                          </a:solidFill>
                          <a:latin typeface="Meiryo UI" panose="020B0604030504040204" pitchFamily="50" charset="-128"/>
                          <a:ea typeface="Meiryo UI" panose="020B0604030504040204" pitchFamily="50" charset="-128"/>
                        </a:rPr>
                        <a:t>算定結果報告書</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ACC503</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256431051"/>
                  </a:ext>
                </a:extLst>
              </a:tr>
              <a:tr h="123080">
                <a:tc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廃棄等費用積立金報告書</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ACC504</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39751086"/>
                  </a:ext>
                </a:extLst>
              </a:tr>
              <a:tr h="123080">
                <a:tc vMerge="1">
                  <a:txBody>
                    <a:bodyPr/>
                    <a:lstStyle/>
                    <a:p>
                      <a:endParaRPr kumimoji="1" lang="ja-JP" altLang="en-US"/>
                    </a:p>
                  </a:txBody>
                  <a:tcPr/>
                </a:tc>
                <a:tc>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その他</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latin typeface="Meiryo UI" panose="020B0604030504040204" pitchFamily="50" charset="-128"/>
                          <a:ea typeface="Meiryo UI" panose="020B0604030504040204" pitchFamily="50" charset="-128"/>
                        </a:rPr>
                        <a:t>ACC505</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3567595"/>
                  </a:ext>
                </a:extLst>
              </a:tr>
              <a:tr h="123080">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連絡・通知</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連絡事項の掲載・通知</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latin typeface="Meiryo UI" panose="020B0604030504040204" pitchFamily="50" charset="-128"/>
                          <a:ea typeface="Meiryo UI" panose="020B0604030504040204" pitchFamily="50" charset="-128"/>
                        </a:rPr>
                        <a:t>ACC600</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0168744"/>
                  </a:ext>
                </a:extLst>
              </a:tr>
            </a:tbl>
          </a:graphicData>
        </a:graphic>
      </p:graphicFrame>
    </p:spTree>
    <p:extLst>
      <p:ext uri="{BB962C8B-B14F-4D97-AF65-F5344CB8AC3E}">
        <p14:creationId xmlns:p14="http://schemas.microsoft.com/office/powerpoint/2010/main" val="289201948"/>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3" name="表 2">
            <a:extLst>
              <a:ext uri="{FF2B5EF4-FFF2-40B4-BE49-F238E27FC236}">
                <a16:creationId xmlns:a16="http://schemas.microsoft.com/office/drawing/2014/main" id="{232415C5-E6B0-49DC-B7FC-8E9A958456C0}"/>
              </a:ext>
            </a:extLst>
          </p:cNvPr>
          <p:cNvGraphicFramePr>
            <a:graphicFrameLocks noGrp="1"/>
          </p:cNvGraphicFramePr>
          <p:nvPr>
            <p:extLst>
              <p:ext uri="{D42A27DB-BD31-4B8C-83A1-F6EECF244321}">
                <p14:modId xmlns:p14="http://schemas.microsoft.com/office/powerpoint/2010/main" val="549147048"/>
              </p:ext>
            </p:extLst>
          </p:nvPr>
        </p:nvGraphicFramePr>
        <p:xfrm>
          <a:off x="141614" y="1118597"/>
          <a:ext cx="9511433" cy="5499020"/>
        </p:xfrm>
        <a:graphic>
          <a:graphicData uri="http://schemas.openxmlformats.org/drawingml/2006/table">
            <a:tbl>
              <a:tblPr firstRow="1" bandRow="1">
                <a:tableStyleId>{2D5ABB26-0587-4C30-8999-92F81FD0307C}</a:tableStyleId>
              </a:tblPr>
              <a:tblGrid>
                <a:gridCol w="367433">
                  <a:extLst>
                    <a:ext uri="{9D8B030D-6E8A-4147-A177-3AD203B41FA5}">
                      <a16:colId xmlns:a16="http://schemas.microsoft.com/office/drawing/2014/main" val="358073148"/>
                    </a:ext>
                  </a:extLst>
                </a:gridCol>
                <a:gridCol w="692468">
                  <a:extLst>
                    <a:ext uri="{9D8B030D-6E8A-4147-A177-3AD203B41FA5}">
                      <a16:colId xmlns:a16="http://schemas.microsoft.com/office/drawing/2014/main" val="3311309282"/>
                    </a:ext>
                  </a:extLst>
                </a:gridCol>
                <a:gridCol w="6424770">
                  <a:extLst>
                    <a:ext uri="{9D8B030D-6E8A-4147-A177-3AD203B41FA5}">
                      <a16:colId xmlns:a16="http://schemas.microsoft.com/office/drawing/2014/main" val="1235158156"/>
                    </a:ext>
                  </a:extLst>
                </a:gridCol>
                <a:gridCol w="1027521">
                  <a:extLst>
                    <a:ext uri="{9D8B030D-6E8A-4147-A177-3AD203B41FA5}">
                      <a16:colId xmlns:a16="http://schemas.microsoft.com/office/drawing/2014/main" val="460347249"/>
                    </a:ext>
                  </a:extLst>
                </a:gridCol>
                <a:gridCol w="999241">
                  <a:extLst>
                    <a:ext uri="{9D8B030D-6E8A-4147-A177-3AD203B41FA5}">
                      <a16:colId xmlns:a16="http://schemas.microsoft.com/office/drawing/2014/main" val="1844948871"/>
                    </a:ext>
                  </a:extLst>
                </a:gridCol>
              </a:tblGrid>
              <a:tr h="0">
                <a:tc gridSpan="2">
                  <a:txBody>
                    <a:bodyPr/>
                    <a:lstStyle/>
                    <a:p>
                      <a:pPr algn="l"/>
                      <a:r>
                        <a:rPr kumimoji="1" lang="ja-JP" altLang="en-US" sz="1200" b="0" dirty="0">
                          <a:latin typeface="Meiryo UI" panose="020B0604030504040204" pitchFamily="50" charset="-128"/>
                          <a:ea typeface="Meiryo UI" panose="020B0604030504040204" pitchFamily="50" charset="-128"/>
                        </a:rPr>
                        <a:t>業務</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lang="ja-JP" altLang="en-US" sz="1200" dirty="0">
                          <a:latin typeface="Arial" panose="020B0604020202020204" pitchFamily="34" charset="0"/>
                          <a:ea typeface="Meiryo UI" panose="020B0604030504040204" pitchFamily="50" charset="-128"/>
                          <a:cs typeface="Arial" panose="020B0604020202020204" pitchFamily="34" charset="0"/>
                        </a:rPr>
                        <a:t>納付金データ取込</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1200" b="0" dirty="0">
                          <a:latin typeface="Meiryo UI" panose="020B0604030504040204" pitchFamily="50" charset="-128"/>
                          <a:ea typeface="Meiryo UI" panose="020B0604030504040204" pitchFamily="50" charset="-128"/>
                        </a:rPr>
                        <a:t>業務コード</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200" b="0" dirty="0">
                          <a:latin typeface="Meiryo UI" panose="020B0604030504040204" pitchFamily="50" charset="-128"/>
                          <a:ea typeface="Meiryo UI" panose="020B0604030504040204" pitchFamily="50" charset="-128"/>
                        </a:rPr>
                        <a:t>ACC001</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0">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業務内容</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広域機関が</a:t>
                      </a:r>
                      <a:r>
                        <a:rPr kumimoji="1" lang="en-US" altLang="ja-JP" sz="1200" b="0" dirty="0">
                          <a:latin typeface="Meiryo UI" panose="020B0604030504040204" pitchFamily="50" charset="-128"/>
                          <a:ea typeface="Meiryo UI" panose="020B0604030504040204" pitchFamily="50" charset="-128"/>
                        </a:rPr>
                        <a:t>FIT</a:t>
                      </a:r>
                      <a:r>
                        <a:rPr kumimoji="1" lang="ja-JP" altLang="en-US" sz="1200" b="0" dirty="0">
                          <a:latin typeface="Meiryo UI" panose="020B0604030504040204" pitchFamily="50" charset="-128"/>
                          <a:ea typeface="Meiryo UI" panose="020B0604030504040204" pitchFamily="50" charset="-128"/>
                        </a:rPr>
                        <a:t>納付金・交付金システムから納付金データを抽出し、再エネ業務統合システムに登録する。</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868788017"/>
                  </a:ext>
                </a:extLst>
              </a:tr>
              <a:tr h="0">
                <a:tc gridSpan="2">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業務タイミング</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3">
                  <a:txBody>
                    <a:bodyPr/>
                    <a:lstStyle/>
                    <a:p>
                      <a:pPr marL="0" indent="0" algn="l">
                        <a:buFont typeface="Arial" panose="020B0604020202020204" pitchFamily="34" charset="0"/>
                        <a:buNone/>
                      </a:pPr>
                      <a:r>
                        <a:rPr kumimoji="1" lang="ja-JP" altLang="en-US" sz="1200" b="0" dirty="0">
                          <a:solidFill>
                            <a:schemeClr val="tx1"/>
                          </a:solidFill>
                          <a:latin typeface="Meiryo UI" panose="020B0604030504040204" pitchFamily="50" charset="-128"/>
                          <a:ea typeface="Meiryo UI" panose="020B0604030504040204" pitchFamily="50" charset="-128"/>
                        </a:rPr>
                        <a:t>月次</a:t>
                      </a:r>
                      <a:endParaRPr kumimoji="1" lang="en-US" altLang="ja-JP" sz="1000" b="0"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100085752"/>
                  </a:ext>
                </a:extLst>
              </a:tr>
              <a:tr h="0">
                <a:tc gridSpan="2">
                  <a:txBody>
                    <a:bodyPr/>
                    <a:lstStyle/>
                    <a:p>
                      <a:pPr marL="0" indent="0" algn="l">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関連アクター</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747063371"/>
                  </a:ext>
                </a:extLst>
              </a:tr>
              <a:tr h="1190727">
                <a:tc rowSpan="2">
                  <a:txBody>
                    <a:bodyPr/>
                    <a:lstStyle/>
                    <a:p>
                      <a:pPr marL="0" indent="0" algn="ctr">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確認者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lumMod val="95000"/>
                      </a:schemeClr>
                    </a:solidFill>
                  </a:tcPr>
                </a:tc>
                <a:tc gridSpan="3">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776034627"/>
                  </a:ext>
                </a:extLst>
              </a:tr>
              <a:tr h="1190727">
                <a:tc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作業者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603231057"/>
                  </a:ext>
                </a:extLst>
              </a:tr>
              <a:tr h="1190727">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認定事業者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42081878"/>
                  </a:ext>
                </a:extLst>
              </a:tr>
              <a:tr h="829559">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システム</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5629721"/>
                  </a:ext>
                </a:extLst>
              </a:tr>
            </a:tbl>
          </a:graphicData>
        </a:graphic>
      </p:graphicFrame>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ja-JP" altLang="en-US" dirty="0">
                <a:latin typeface="Meiryo UI" panose="020B0604030504040204" pitchFamily="50" charset="-128"/>
                <a:ea typeface="Meiryo UI" panose="020B0604030504040204" pitchFamily="50" charset="-128"/>
              </a:rPr>
              <a:t>業務フロー</a:t>
            </a:r>
            <a:br>
              <a:rPr lang="en-US" altLang="ja-JP" dirty="0">
                <a:latin typeface="Meiryo UI" panose="020B0604030504040204" pitchFamily="50" charset="-128"/>
                <a:ea typeface="Meiryo UI" panose="020B0604030504040204" pitchFamily="50" charset="-128"/>
              </a:rPr>
            </a:br>
            <a:r>
              <a:rPr kumimoji="0" lang="ja-JP" altLang="en-US" kern="0" dirty="0">
                <a:solidFill>
                  <a:prstClr val="black"/>
                </a:solidFill>
                <a:latin typeface="Meiryo UI"/>
                <a:ea typeface="Meiryo UI"/>
                <a:cs typeface="Arial" pitchFamily="34" charset="0"/>
              </a:rPr>
              <a:t>資金管理・報告</a:t>
            </a:r>
            <a:r>
              <a:rPr lang="zh-TW" altLang="en-US"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納付金データ取込</a:t>
            </a:r>
            <a:endParaRPr kumimoji="1" lang="ja-JP" altLang="en-US" dirty="0">
              <a:latin typeface="Meiryo UI" panose="020B0604030504040204" pitchFamily="50" charset="-128"/>
              <a:ea typeface="Meiryo UI" panose="020B0604030504040204" pitchFamily="50" charset="-128"/>
            </a:endParaRPr>
          </a:p>
        </p:txBody>
      </p:sp>
      <p:sp>
        <p:nvSpPr>
          <p:cNvPr id="110" name="ドーナツ 24">
            <a:extLst>
              <a:ext uri="{FF2B5EF4-FFF2-40B4-BE49-F238E27FC236}">
                <a16:creationId xmlns:a16="http://schemas.microsoft.com/office/drawing/2014/main" id="{39E5FBA9-F8AD-427D-AB16-7E8E6608D6AE}"/>
              </a:ext>
            </a:extLst>
          </p:cNvPr>
          <p:cNvSpPr/>
          <p:nvPr/>
        </p:nvSpPr>
        <p:spPr bwMode="auto">
          <a:xfrm>
            <a:off x="1358139" y="3771212"/>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START</a:t>
            </a:r>
            <a:endParaRPr kumimoji="0" lang="ja-JP" altLang="en-US" sz="700" kern="0" dirty="0">
              <a:latin typeface="Meiryo UI"/>
              <a:ea typeface="Meiryo UI"/>
              <a:cs typeface="Tahoma" pitchFamily="34" charset="0"/>
            </a:endParaRPr>
          </a:p>
        </p:txBody>
      </p:sp>
      <p:cxnSp>
        <p:nvCxnSpPr>
          <p:cNvPr id="111" name="直線矢印コネクタ 110">
            <a:extLst>
              <a:ext uri="{FF2B5EF4-FFF2-40B4-BE49-F238E27FC236}">
                <a16:creationId xmlns:a16="http://schemas.microsoft.com/office/drawing/2014/main" id="{AC5349EC-24C7-434F-9D2B-9E35EDB13DF7}"/>
              </a:ext>
            </a:extLst>
          </p:cNvPr>
          <p:cNvCxnSpPr>
            <a:cxnSpLocks/>
            <a:stCxn id="110" idx="6"/>
            <a:endCxn id="169" idx="1"/>
          </p:cNvCxnSpPr>
          <p:nvPr/>
        </p:nvCxnSpPr>
        <p:spPr>
          <a:xfrm>
            <a:off x="1746870" y="3954500"/>
            <a:ext cx="330222" cy="0"/>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114" name="ドーナツ 24">
            <a:extLst>
              <a:ext uri="{FF2B5EF4-FFF2-40B4-BE49-F238E27FC236}">
                <a16:creationId xmlns:a16="http://schemas.microsoft.com/office/drawing/2014/main" id="{686DF73B-77F6-471B-8EB4-8FFCD348B3CD}"/>
              </a:ext>
            </a:extLst>
          </p:cNvPr>
          <p:cNvSpPr/>
          <p:nvPr/>
        </p:nvSpPr>
        <p:spPr bwMode="auto">
          <a:xfrm>
            <a:off x="7324094" y="2730573"/>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END</a:t>
            </a:r>
          </a:p>
        </p:txBody>
      </p:sp>
      <p:grpSp>
        <p:nvGrpSpPr>
          <p:cNvPr id="168" name="グループ化 167">
            <a:extLst>
              <a:ext uri="{FF2B5EF4-FFF2-40B4-BE49-F238E27FC236}">
                <a16:creationId xmlns:a16="http://schemas.microsoft.com/office/drawing/2014/main" id="{F5B9AFB5-7D57-4E12-808E-86330A433398}"/>
              </a:ext>
            </a:extLst>
          </p:cNvPr>
          <p:cNvGrpSpPr/>
          <p:nvPr/>
        </p:nvGrpSpPr>
        <p:grpSpPr>
          <a:xfrm>
            <a:off x="2077092" y="3565473"/>
            <a:ext cx="734400" cy="612227"/>
            <a:chOff x="2491032" y="3449261"/>
            <a:chExt cx="734400" cy="612227"/>
          </a:xfrm>
        </p:grpSpPr>
        <p:sp>
          <p:nvSpPr>
            <p:cNvPr id="169" name="正方形/長方形 168">
              <a:extLst>
                <a:ext uri="{FF2B5EF4-FFF2-40B4-BE49-F238E27FC236}">
                  <a16:creationId xmlns:a16="http://schemas.microsoft.com/office/drawing/2014/main" id="{4B6AE6F4-F2C8-413C-8288-B1E991FF4D6F}"/>
                </a:ext>
              </a:extLst>
            </p:cNvPr>
            <p:cNvSpPr/>
            <p:nvPr/>
          </p:nvSpPr>
          <p:spPr>
            <a:xfrm>
              <a:off x="2491032" y="3615088"/>
              <a:ext cx="734400" cy="446400"/>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納付金データ</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抽出</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170" name="テキスト ボックス 169">
              <a:extLst>
                <a:ext uri="{FF2B5EF4-FFF2-40B4-BE49-F238E27FC236}">
                  <a16:creationId xmlns:a16="http://schemas.microsoft.com/office/drawing/2014/main" id="{0117C054-9128-4AAC-A124-0E98E476570C}"/>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01</a:t>
              </a:r>
              <a:endParaRPr lang="ja-JP" altLang="en-US" sz="800" dirty="0">
                <a:latin typeface="Meiryo UI" panose="020B0604030504040204" pitchFamily="50" charset="-128"/>
                <a:ea typeface="Meiryo UI" panose="020B0604030504040204" pitchFamily="50" charset="-128"/>
              </a:endParaRPr>
            </a:p>
          </p:txBody>
        </p:sp>
      </p:grpSp>
      <p:cxnSp>
        <p:nvCxnSpPr>
          <p:cNvPr id="173" name="直線矢印コネクタ 172">
            <a:extLst>
              <a:ext uri="{FF2B5EF4-FFF2-40B4-BE49-F238E27FC236}">
                <a16:creationId xmlns:a16="http://schemas.microsoft.com/office/drawing/2014/main" id="{4A8AA7BC-B16D-41AA-AC65-DB5722039F4E}"/>
              </a:ext>
            </a:extLst>
          </p:cNvPr>
          <p:cNvCxnSpPr>
            <a:cxnSpLocks/>
            <a:stCxn id="169" idx="3"/>
            <a:endCxn id="134" idx="1"/>
          </p:cNvCxnSpPr>
          <p:nvPr/>
        </p:nvCxnSpPr>
        <p:spPr>
          <a:xfrm>
            <a:off x="2811492" y="3954500"/>
            <a:ext cx="330222" cy="682"/>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184" name="グループ化 183">
            <a:extLst>
              <a:ext uri="{FF2B5EF4-FFF2-40B4-BE49-F238E27FC236}">
                <a16:creationId xmlns:a16="http://schemas.microsoft.com/office/drawing/2014/main" id="{7488EC2A-369F-421A-96C0-384F0124CD71}"/>
              </a:ext>
            </a:extLst>
          </p:cNvPr>
          <p:cNvGrpSpPr/>
          <p:nvPr/>
        </p:nvGrpSpPr>
        <p:grpSpPr>
          <a:xfrm>
            <a:off x="2320707" y="5938893"/>
            <a:ext cx="254269" cy="450827"/>
            <a:chOff x="2515451" y="5897715"/>
            <a:chExt cx="254269" cy="450827"/>
          </a:xfrm>
        </p:grpSpPr>
        <p:sp>
          <p:nvSpPr>
            <p:cNvPr id="185" name="Freeform 266">
              <a:extLst>
                <a:ext uri="{FF2B5EF4-FFF2-40B4-BE49-F238E27FC236}">
                  <a16:creationId xmlns:a16="http://schemas.microsoft.com/office/drawing/2014/main" id="{A27E2EBF-7F1C-4ABA-9BFE-37C3F42BE986}"/>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89" name="正方形/長方形 36">
              <a:extLst>
                <a:ext uri="{FF2B5EF4-FFF2-40B4-BE49-F238E27FC236}">
                  <a16:creationId xmlns:a16="http://schemas.microsoft.com/office/drawing/2014/main" id="{0F3708A1-4F96-40B8-960F-923ECEDF4990}"/>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90" name="正方形/長方形 189">
            <a:extLst>
              <a:ext uri="{FF2B5EF4-FFF2-40B4-BE49-F238E27FC236}">
                <a16:creationId xmlns:a16="http://schemas.microsoft.com/office/drawing/2014/main" id="{BE7C0DF1-AA95-4653-9587-21041B1BCCBB}"/>
              </a:ext>
            </a:extLst>
          </p:cNvPr>
          <p:cNvSpPr/>
          <p:nvPr/>
        </p:nvSpPr>
        <p:spPr>
          <a:xfrm>
            <a:off x="2375841" y="6311312"/>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lang="en-US" altLang="ja-JP" sz="800" dirty="0">
                <a:latin typeface="Meiryo UI" panose="020B0604030504040204" pitchFamily="50" charset="-128"/>
                <a:ea typeface="Meiryo UI" panose="020B0604030504040204" pitchFamily="50" charset="-128"/>
              </a:rPr>
              <a:t>FIT</a:t>
            </a:r>
            <a:r>
              <a:rPr lang="ja-JP" altLang="en-US" sz="800" dirty="0">
                <a:latin typeface="Meiryo UI" panose="020B0604030504040204" pitchFamily="50" charset="-128"/>
                <a:ea typeface="Meiryo UI" panose="020B0604030504040204" pitchFamily="50" charset="-128"/>
              </a:rPr>
              <a:t>納付金・交付金</a:t>
            </a:r>
            <a:endParaRPr lang="en-US" altLang="ja-JP" sz="800" dirty="0">
              <a:latin typeface="Meiryo UI" panose="020B0604030504040204" pitchFamily="50" charset="-128"/>
              <a:ea typeface="Meiryo UI" panose="020B0604030504040204" pitchFamily="50" charset="-128"/>
            </a:endParaRPr>
          </a:p>
          <a:p>
            <a:pPr algn="ctr"/>
            <a:r>
              <a:rPr lang="ja-JP" altLang="en-US" sz="800" dirty="0">
                <a:latin typeface="Meiryo UI" panose="020B0604030504040204" pitchFamily="50" charset="-128"/>
                <a:ea typeface="Meiryo UI" panose="020B0604030504040204" pitchFamily="50" charset="-128"/>
              </a:rPr>
              <a:t>システム</a:t>
            </a:r>
          </a:p>
        </p:txBody>
      </p:sp>
      <p:cxnSp>
        <p:nvCxnSpPr>
          <p:cNvPr id="191" name="直線矢印コネクタ 190">
            <a:extLst>
              <a:ext uri="{FF2B5EF4-FFF2-40B4-BE49-F238E27FC236}">
                <a16:creationId xmlns:a16="http://schemas.microsoft.com/office/drawing/2014/main" id="{8FF2FAB2-6193-47B6-8865-1EED1D0C2C49}"/>
              </a:ext>
            </a:extLst>
          </p:cNvPr>
          <p:cNvCxnSpPr>
            <a:cxnSpLocks/>
            <a:stCxn id="189" idx="0"/>
            <a:endCxn id="169" idx="2"/>
          </p:cNvCxnSpPr>
          <p:nvPr/>
        </p:nvCxnSpPr>
        <p:spPr>
          <a:xfrm flipH="1" flipV="1">
            <a:off x="2444292" y="4177700"/>
            <a:ext cx="3550" cy="1764996"/>
          </a:xfrm>
          <a:prstGeom prst="straightConnector1">
            <a:avLst/>
          </a:prstGeom>
          <a:noFill/>
          <a:ln w="6350" cap="flat" cmpd="sng" algn="ctr">
            <a:solidFill>
              <a:sysClr val="window" lastClr="FFFFFF">
                <a:lumMod val="65000"/>
              </a:sysClr>
            </a:solidFill>
            <a:prstDash val="dash"/>
            <a:miter lim="800000"/>
            <a:tailEnd type="triangle"/>
          </a:ln>
          <a:effectLst/>
        </p:spPr>
      </p:cxnSp>
      <p:cxnSp>
        <p:nvCxnSpPr>
          <p:cNvPr id="116" name="直線矢印コネクタ 115">
            <a:extLst>
              <a:ext uri="{FF2B5EF4-FFF2-40B4-BE49-F238E27FC236}">
                <a16:creationId xmlns:a16="http://schemas.microsoft.com/office/drawing/2014/main" id="{EF0CFBB6-E0E5-4210-842F-C3808FBA8D94}"/>
              </a:ext>
            </a:extLst>
          </p:cNvPr>
          <p:cNvCxnSpPr>
            <a:cxnSpLocks/>
            <a:stCxn id="134" idx="2"/>
            <a:endCxn id="124" idx="0"/>
          </p:cNvCxnSpPr>
          <p:nvPr/>
        </p:nvCxnSpPr>
        <p:spPr>
          <a:xfrm flipH="1">
            <a:off x="3505872" y="4178382"/>
            <a:ext cx="3042" cy="1783157"/>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117" name="グループ化 116">
            <a:extLst>
              <a:ext uri="{FF2B5EF4-FFF2-40B4-BE49-F238E27FC236}">
                <a16:creationId xmlns:a16="http://schemas.microsoft.com/office/drawing/2014/main" id="{71AFE81D-DC4B-43F2-9005-0BED8251767D}"/>
              </a:ext>
            </a:extLst>
          </p:cNvPr>
          <p:cNvGrpSpPr/>
          <p:nvPr/>
        </p:nvGrpSpPr>
        <p:grpSpPr>
          <a:xfrm>
            <a:off x="3378737" y="5957736"/>
            <a:ext cx="254269" cy="450827"/>
            <a:chOff x="2515451" y="5897715"/>
            <a:chExt cx="254269" cy="450827"/>
          </a:xfrm>
        </p:grpSpPr>
        <p:sp>
          <p:nvSpPr>
            <p:cNvPr id="118" name="Freeform 266">
              <a:extLst>
                <a:ext uri="{FF2B5EF4-FFF2-40B4-BE49-F238E27FC236}">
                  <a16:creationId xmlns:a16="http://schemas.microsoft.com/office/drawing/2014/main" id="{CB78BF31-C3F9-4806-A664-CEC64D3E145C}"/>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24" name="正方形/長方形 36">
              <a:extLst>
                <a:ext uri="{FF2B5EF4-FFF2-40B4-BE49-F238E27FC236}">
                  <a16:creationId xmlns:a16="http://schemas.microsoft.com/office/drawing/2014/main" id="{925514B5-255C-44A0-A20E-E4DC32AEAE4C}"/>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32" name="正方形/長方形 131">
            <a:extLst>
              <a:ext uri="{FF2B5EF4-FFF2-40B4-BE49-F238E27FC236}">
                <a16:creationId xmlns:a16="http://schemas.microsoft.com/office/drawing/2014/main" id="{E862114B-3E98-4A52-8143-E5C412B10D9B}"/>
              </a:ext>
            </a:extLst>
          </p:cNvPr>
          <p:cNvSpPr/>
          <p:nvPr/>
        </p:nvSpPr>
        <p:spPr>
          <a:xfrm>
            <a:off x="3433871" y="6330155"/>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grpSp>
        <p:nvGrpSpPr>
          <p:cNvPr id="133" name="グループ化 132">
            <a:extLst>
              <a:ext uri="{FF2B5EF4-FFF2-40B4-BE49-F238E27FC236}">
                <a16:creationId xmlns:a16="http://schemas.microsoft.com/office/drawing/2014/main" id="{DC6F6995-8FDA-4114-A659-35592135C6C0}"/>
              </a:ext>
            </a:extLst>
          </p:cNvPr>
          <p:cNvGrpSpPr/>
          <p:nvPr/>
        </p:nvGrpSpPr>
        <p:grpSpPr>
          <a:xfrm>
            <a:off x="3141714" y="3566155"/>
            <a:ext cx="734400" cy="612227"/>
            <a:chOff x="2023734" y="4388600"/>
            <a:chExt cx="734400" cy="612227"/>
          </a:xfrm>
        </p:grpSpPr>
        <p:sp>
          <p:nvSpPr>
            <p:cNvPr id="134" name="正方形/長方形 133">
              <a:extLst>
                <a:ext uri="{FF2B5EF4-FFF2-40B4-BE49-F238E27FC236}">
                  <a16:creationId xmlns:a16="http://schemas.microsoft.com/office/drawing/2014/main" id="{07CAB39D-C684-4A20-8E20-3CC37F2E0691}"/>
                </a:ext>
              </a:extLst>
            </p:cNvPr>
            <p:cNvSpPr/>
            <p:nvPr/>
          </p:nvSpPr>
          <p:spPr>
            <a:xfrm>
              <a:off x="2023734" y="4554427"/>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納付金データ</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取込</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135" name="テキスト ボックス 134">
              <a:extLst>
                <a:ext uri="{FF2B5EF4-FFF2-40B4-BE49-F238E27FC236}">
                  <a16:creationId xmlns:a16="http://schemas.microsoft.com/office/drawing/2014/main" id="{4094F47D-D36F-49EC-B572-E8FBC855796B}"/>
                </a:ext>
              </a:extLst>
            </p:cNvPr>
            <p:cNvSpPr txBox="1"/>
            <p:nvPr/>
          </p:nvSpPr>
          <p:spPr>
            <a:xfrm>
              <a:off x="2023734" y="4388600"/>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02</a:t>
              </a:r>
              <a:endParaRPr lang="ja-JP" altLang="en-US" sz="800" dirty="0">
                <a:latin typeface="Meiryo UI" panose="020B0604030504040204" pitchFamily="50" charset="-128"/>
                <a:ea typeface="Meiryo UI" panose="020B0604030504040204" pitchFamily="50" charset="-128"/>
              </a:endParaRPr>
            </a:p>
          </p:txBody>
        </p:sp>
      </p:grpSp>
      <p:grpSp>
        <p:nvGrpSpPr>
          <p:cNvPr id="42" name="グループ化 41">
            <a:extLst>
              <a:ext uri="{FF2B5EF4-FFF2-40B4-BE49-F238E27FC236}">
                <a16:creationId xmlns:a16="http://schemas.microsoft.com/office/drawing/2014/main" id="{9F2F95F2-4110-4800-8E1F-DF1E8C3D64BE}"/>
              </a:ext>
            </a:extLst>
          </p:cNvPr>
          <p:cNvGrpSpPr/>
          <p:nvPr/>
        </p:nvGrpSpPr>
        <p:grpSpPr>
          <a:xfrm>
            <a:off x="5989186" y="822685"/>
            <a:ext cx="3842712" cy="205890"/>
            <a:chOff x="6068600" y="822685"/>
            <a:chExt cx="3510050" cy="205890"/>
          </a:xfrm>
        </p:grpSpPr>
        <p:sp>
          <p:nvSpPr>
            <p:cNvPr id="43" name="正方形/長方形 42">
              <a:extLst>
                <a:ext uri="{FF2B5EF4-FFF2-40B4-BE49-F238E27FC236}">
                  <a16:creationId xmlns:a16="http://schemas.microsoft.com/office/drawing/2014/main" id="{5F4EDB53-978B-456F-8647-6E8BEBD2694B}"/>
                </a:ext>
              </a:extLst>
            </p:cNvPr>
            <p:cNvSpPr/>
            <p:nvPr/>
          </p:nvSpPr>
          <p:spPr>
            <a:xfrm>
              <a:off x="6506504" y="822685"/>
              <a:ext cx="1254159"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再エネ業務統合システム</a:t>
              </a:r>
            </a:p>
          </p:txBody>
        </p:sp>
        <p:sp>
          <p:nvSpPr>
            <p:cNvPr id="44" name="正方形/長方形 43">
              <a:extLst>
                <a:ext uri="{FF2B5EF4-FFF2-40B4-BE49-F238E27FC236}">
                  <a16:creationId xmlns:a16="http://schemas.microsoft.com/office/drawing/2014/main" id="{F2BEDDA8-613D-45BE-8A3C-0983F3BBABC9}"/>
                </a:ext>
              </a:extLst>
            </p:cNvPr>
            <p:cNvSpPr/>
            <p:nvPr/>
          </p:nvSpPr>
          <p:spPr>
            <a:xfrm>
              <a:off x="6369354" y="853531"/>
              <a:ext cx="166154" cy="132923"/>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45" name="正方形/長方形 44">
              <a:extLst>
                <a:ext uri="{FF2B5EF4-FFF2-40B4-BE49-F238E27FC236}">
                  <a16:creationId xmlns:a16="http://schemas.microsoft.com/office/drawing/2014/main" id="{309EDF28-D5AF-4DD5-8DFE-93DCBEBD9706}"/>
                </a:ext>
              </a:extLst>
            </p:cNvPr>
            <p:cNvSpPr/>
            <p:nvPr/>
          </p:nvSpPr>
          <p:spPr>
            <a:xfrm>
              <a:off x="7488525" y="853531"/>
              <a:ext cx="166154" cy="132923"/>
            </a:xfrm>
            <a:prstGeom prst="rect">
              <a:avLst/>
            </a:prstGeom>
            <a:noFill/>
            <a:ln w="38100" cap="flat" cmpd="thickThin"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46" name="正方形/長方形 45">
              <a:extLst>
                <a:ext uri="{FF2B5EF4-FFF2-40B4-BE49-F238E27FC236}">
                  <a16:creationId xmlns:a16="http://schemas.microsoft.com/office/drawing/2014/main" id="{7052033B-19BE-4EA9-BE43-5FBFDB70DDA9}"/>
                </a:ext>
              </a:extLst>
            </p:cNvPr>
            <p:cNvSpPr/>
            <p:nvPr/>
          </p:nvSpPr>
          <p:spPr>
            <a:xfrm>
              <a:off x="7645826" y="822685"/>
              <a:ext cx="1125542"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zh-TW" altLang="en-US" sz="738" kern="0" dirty="0">
                  <a:latin typeface="Meiryo UI"/>
                  <a:ea typeface="Meiryo UI"/>
                  <a:cs typeface="Arial" pitchFamily="34" charset="0"/>
                </a:rPr>
                <a:t>業務詳細仕様</a:t>
              </a:r>
              <a:r>
                <a:rPr kumimoji="0" lang="ja-JP" altLang="en-US" sz="738" kern="0" dirty="0">
                  <a:latin typeface="Meiryo UI"/>
                  <a:ea typeface="Meiryo UI"/>
                  <a:cs typeface="Arial" pitchFamily="34" charset="0"/>
                </a:rPr>
                <a:t>の対象</a:t>
              </a:r>
            </a:p>
          </p:txBody>
        </p:sp>
        <p:sp>
          <p:nvSpPr>
            <p:cNvPr id="47" name="正方形/長方形 46">
              <a:extLst>
                <a:ext uri="{FF2B5EF4-FFF2-40B4-BE49-F238E27FC236}">
                  <a16:creationId xmlns:a16="http://schemas.microsoft.com/office/drawing/2014/main" id="{FAB282A8-06D9-4AEC-BD99-4DF4C215A7FE}"/>
                </a:ext>
              </a:extLst>
            </p:cNvPr>
            <p:cNvSpPr/>
            <p:nvPr/>
          </p:nvSpPr>
          <p:spPr>
            <a:xfrm>
              <a:off x="6068600" y="822685"/>
              <a:ext cx="299077" cy="198871"/>
            </a:xfrm>
            <a:prstGeom prst="rect">
              <a:avLst/>
            </a:prstGeom>
            <a:noFill/>
          </p:spPr>
          <p:txBody>
            <a:bodyPr wrap="none">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r>
                <a:rPr kumimoji="0" lang="ja-JP" altLang="en-US" sz="738" kern="0" dirty="0">
                  <a:latin typeface="Meiryo UI"/>
                  <a:ea typeface="Meiryo UI"/>
                  <a:cs typeface="Arial" pitchFamily="34" charset="0"/>
                </a:rPr>
                <a:t>凡例</a:t>
              </a:r>
            </a:p>
          </p:txBody>
        </p:sp>
        <p:sp>
          <p:nvSpPr>
            <p:cNvPr id="48" name="フローチャート: 定義済み処理 47">
              <a:extLst>
                <a:ext uri="{FF2B5EF4-FFF2-40B4-BE49-F238E27FC236}">
                  <a16:creationId xmlns:a16="http://schemas.microsoft.com/office/drawing/2014/main" id="{0B16CF63-281F-4ECD-9B6A-6DEDD86F0F3F}"/>
                </a:ext>
              </a:extLst>
            </p:cNvPr>
            <p:cNvSpPr/>
            <p:nvPr/>
          </p:nvSpPr>
          <p:spPr>
            <a:xfrm>
              <a:off x="8579834" y="853531"/>
              <a:ext cx="237359" cy="144000"/>
            </a:xfrm>
            <a:prstGeom prst="flowChartPredefinedProcess">
              <a:avLst/>
            </a:prstGeom>
            <a:noFill/>
            <a:ln w="19050" cap="flat" cmpd="sng" algn="ctr">
              <a:solidFill>
                <a:sysClr val="window" lastClr="FFFFFF">
                  <a:lumMod val="65000"/>
                </a:sysClr>
              </a:solidFill>
              <a:prstDash val="solid"/>
              <a:miter lim="800000"/>
            </a:ln>
            <a:effectLst/>
          </p:spPr>
          <p:txBody>
            <a:bodyPr wrap="none" lIns="0" tIns="33231" rIns="0" bIns="33231" rtlCol="0" anchor="ctr"/>
            <a:lstStyle/>
            <a:p>
              <a:pPr algn="ctr"/>
              <a:endParaRPr kumimoji="0" lang="ja-JP" altLang="en-US" sz="800" kern="0" dirty="0">
                <a:latin typeface="Meiryo UI" panose="020B0604030504040204" pitchFamily="50" charset="-128"/>
                <a:ea typeface="Meiryo UI" panose="020B0604030504040204" pitchFamily="50" charset="-128"/>
                <a:cs typeface="Arial" pitchFamily="34" charset="0"/>
              </a:endParaRPr>
            </a:p>
          </p:txBody>
        </p:sp>
        <p:sp>
          <p:nvSpPr>
            <p:cNvPr id="49" name="正方形/長方形 48">
              <a:extLst>
                <a:ext uri="{FF2B5EF4-FFF2-40B4-BE49-F238E27FC236}">
                  <a16:creationId xmlns:a16="http://schemas.microsoft.com/office/drawing/2014/main" id="{C0A2FD24-509E-44CC-8971-35AACA954EFB}"/>
                </a:ext>
              </a:extLst>
            </p:cNvPr>
            <p:cNvSpPr/>
            <p:nvPr/>
          </p:nvSpPr>
          <p:spPr>
            <a:xfrm>
              <a:off x="8795264" y="822685"/>
              <a:ext cx="783386"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他業務プロセス</a:t>
              </a:r>
            </a:p>
          </p:txBody>
        </p:sp>
      </p:grpSp>
      <p:sp>
        <p:nvSpPr>
          <p:cNvPr id="50" name="正方形/長方形 49">
            <a:extLst>
              <a:ext uri="{FF2B5EF4-FFF2-40B4-BE49-F238E27FC236}">
                <a16:creationId xmlns:a16="http://schemas.microsoft.com/office/drawing/2014/main" id="{27A8816B-F76C-45AF-99CB-3E84558412D8}"/>
              </a:ext>
            </a:extLst>
          </p:cNvPr>
          <p:cNvSpPr/>
          <p:nvPr/>
        </p:nvSpPr>
        <p:spPr>
          <a:xfrm>
            <a:off x="7291979" y="3096533"/>
            <a:ext cx="1276579" cy="209713"/>
          </a:xfrm>
          <a:prstGeom prst="rect">
            <a:avLst/>
          </a:prstGeom>
          <a:noFill/>
          <a:ln w="19050" cap="flat" cmpd="sng" algn="ctr">
            <a:noFill/>
            <a:prstDash val="solid"/>
            <a:miter lim="800000"/>
          </a:ln>
          <a:effectLst/>
        </p:spPr>
        <p:txBody>
          <a:bodyPr wrap="none" lIns="0" tIns="36000" rIns="0" bIns="36000" rtlCol="0" anchor="ctr"/>
          <a:lstStyle/>
          <a:p>
            <a:r>
              <a:rPr kumimoji="0" lang="ja-JP" altLang="en-US" sz="800" kern="0" dirty="0">
                <a:latin typeface="Meiryo UI"/>
                <a:ea typeface="Meiryo UI"/>
                <a:cs typeface="Arial" pitchFamily="34" charset="0"/>
              </a:rPr>
              <a:t>➢</a:t>
            </a:r>
            <a:r>
              <a:rPr lang="en-US" altLang="ja-JP" sz="800" dirty="0">
                <a:latin typeface="Meiryo UI" panose="020B0604030504040204" pitchFamily="50" charset="-128"/>
                <a:ea typeface="Meiryo UI" panose="020B0604030504040204" pitchFamily="50" charset="-128"/>
              </a:rPr>
              <a:t>(ACC302)</a:t>
            </a:r>
            <a:r>
              <a:rPr lang="ja-JP" altLang="en-US" sz="800" dirty="0">
                <a:latin typeface="Meiryo UI" panose="020B0604030504040204" pitchFamily="50" charset="-128"/>
                <a:ea typeface="Meiryo UI" panose="020B0604030504040204" pitchFamily="50" charset="-128"/>
              </a:rPr>
              <a:t>残高照合</a:t>
            </a:r>
            <a:endParaRPr lang="en-US" altLang="ja-JP" sz="800" dirty="0">
              <a:latin typeface="Meiryo UI" panose="020B0604030504040204" pitchFamily="50" charset="-128"/>
              <a:ea typeface="Meiryo UI" panose="020B0604030504040204" pitchFamily="50" charset="-128"/>
            </a:endParaRPr>
          </a:p>
        </p:txBody>
      </p:sp>
      <p:sp>
        <p:nvSpPr>
          <p:cNvPr id="53" name="ひし形 110">
            <a:extLst>
              <a:ext uri="{FF2B5EF4-FFF2-40B4-BE49-F238E27FC236}">
                <a16:creationId xmlns:a16="http://schemas.microsoft.com/office/drawing/2014/main" id="{0D2C134B-05D9-42FB-91C9-36F336B42215}"/>
              </a:ext>
            </a:extLst>
          </p:cNvPr>
          <p:cNvSpPr>
            <a:spLocks/>
          </p:cNvSpPr>
          <p:nvPr/>
        </p:nvSpPr>
        <p:spPr>
          <a:xfrm>
            <a:off x="6423745" y="2747707"/>
            <a:ext cx="473336" cy="332308"/>
          </a:xfrm>
          <a:prstGeom prst="diamond">
            <a:avLst/>
          </a:prstGeom>
          <a:noFill/>
          <a:ln w="12700" cap="flat" cmpd="sng" algn="ctr">
            <a:solidFill>
              <a:sysClr val="window" lastClr="FFFFFF">
                <a:lumMod val="50000"/>
              </a:sysClr>
            </a:solidFill>
            <a:prstDash val="solid"/>
            <a:miter lim="800000"/>
          </a:ln>
          <a:effectLst/>
        </p:spPr>
        <p:txBody>
          <a:bodyPr wrap="none" lIns="0" tIns="0" rIns="0" bIns="0" rtlCol="0" anchor="ctr"/>
          <a:lstStyle/>
          <a:p>
            <a:pPr algn="ctr">
              <a:defRPr/>
            </a:pPr>
            <a:r>
              <a:rPr kumimoji="0" lang="ja-JP" altLang="en-US" sz="800" kern="0" dirty="0">
                <a:latin typeface="Meiryo UI" panose="020B0604030504040204" pitchFamily="50" charset="-128"/>
                <a:ea typeface="Meiryo UI" panose="020B0604030504040204" pitchFamily="50" charset="-128"/>
              </a:rPr>
              <a:t>確認</a:t>
            </a:r>
            <a:endParaRPr kumimoji="0" lang="en-US" altLang="ja-JP" sz="800" kern="0" dirty="0">
              <a:latin typeface="Meiryo UI" panose="020B0604030504040204" pitchFamily="50" charset="-128"/>
              <a:ea typeface="Meiryo UI" panose="020B0604030504040204" pitchFamily="50" charset="-128"/>
            </a:endParaRPr>
          </a:p>
          <a:p>
            <a:pPr algn="ctr">
              <a:defRPr/>
            </a:pPr>
            <a:r>
              <a:rPr kumimoji="0" lang="ja-JP" altLang="en-US" sz="800" kern="0" dirty="0">
                <a:latin typeface="Meiryo UI" panose="020B0604030504040204" pitchFamily="50" charset="-128"/>
                <a:ea typeface="Meiryo UI" panose="020B0604030504040204" pitchFamily="50" charset="-128"/>
              </a:rPr>
              <a:t>結果</a:t>
            </a:r>
            <a:endParaRPr kumimoji="0" lang="en-US" altLang="ja-JP" sz="800" kern="0" dirty="0">
              <a:latin typeface="Meiryo UI" panose="020B0604030504040204" pitchFamily="50" charset="-128"/>
              <a:ea typeface="Meiryo UI" panose="020B0604030504040204" pitchFamily="50" charset="-128"/>
            </a:endParaRPr>
          </a:p>
        </p:txBody>
      </p:sp>
      <p:sp>
        <p:nvSpPr>
          <p:cNvPr id="54" name="正方形/長方形 53">
            <a:extLst>
              <a:ext uri="{FF2B5EF4-FFF2-40B4-BE49-F238E27FC236}">
                <a16:creationId xmlns:a16="http://schemas.microsoft.com/office/drawing/2014/main" id="{C1B2EB5D-1F3A-4CD4-8A63-72E1808B9202}"/>
              </a:ext>
            </a:extLst>
          </p:cNvPr>
          <p:cNvSpPr/>
          <p:nvPr/>
        </p:nvSpPr>
        <p:spPr>
          <a:xfrm>
            <a:off x="6604824" y="2503958"/>
            <a:ext cx="473335"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却下</a:t>
            </a:r>
          </a:p>
        </p:txBody>
      </p:sp>
      <p:sp>
        <p:nvSpPr>
          <p:cNvPr id="55" name="正方形/長方形 54">
            <a:extLst>
              <a:ext uri="{FF2B5EF4-FFF2-40B4-BE49-F238E27FC236}">
                <a16:creationId xmlns:a16="http://schemas.microsoft.com/office/drawing/2014/main" id="{04D429D6-0491-47F3-9F69-010AF546012F}"/>
              </a:ext>
            </a:extLst>
          </p:cNvPr>
          <p:cNvSpPr/>
          <p:nvPr/>
        </p:nvSpPr>
        <p:spPr>
          <a:xfrm>
            <a:off x="6733224" y="2942166"/>
            <a:ext cx="473335"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承認</a:t>
            </a:r>
          </a:p>
        </p:txBody>
      </p:sp>
      <p:grpSp>
        <p:nvGrpSpPr>
          <p:cNvPr id="56" name="グループ化 55">
            <a:extLst>
              <a:ext uri="{FF2B5EF4-FFF2-40B4-BE49-F238E27FC236}">
                <a16:creationId xmlns:a16="http://schemas.microsoft.com/office/drawing/2014/main" id="{9D956CA0-FDC7-49EA-81CD-5AD8090ABD65}"/>
              </a:ext>
            </a:extLst>
          </p:cNvPr>
          <p:cNvGrpSpPr/>
          <p:nvPr/>
        </p:nvGrpSpPr>
        <p:grpSpPr>
          <a:xfrm>
            <a:off x="5386660" y="2518743"/>
            <a:ext cx="734400" cy="612227"/>
            <a:chOff x="3320370" y="3449261"/>
            <a:chExt cx="734400" cy="612227"/>
          </a:xfrm>
        </p:grpSpPr>
        <p:sp>
          <p:nvSpPr>
            <p:cNvPr id="57" name="正方形/長方形 56">
              <a:extLst>
                <a:ext uri="{FF2B5EF4-FFF2-40B4-BE49-F238E27FC236}">
                  <a16:creationId xmlns:a16="http://schemas.microsoft.com/office/drawing/2014/main" id="{0A960DC2-CCC5-44F1-981E-F19947E6C86F}"/>
                </a:ext>
              </a:extLst>
            </p:cNvPr>
            <p:cNvSpPr/>
            <p:nvPr/>
          </p:nvSpPr>
          <p:spPr>
            <a:xfrm>
              <a:off x="3320370"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納付</a:t>
              </a:r>
              <a:r>
                <a:rPr lang="ja-JP" altLang="en-US" sz="800">
                  <a:latin typeface="Meiryo UI" panose="020B0604030504040204" pitchFamily="50" charset="-128"/>
                  <a:ea typeface="Meiryo UI" panose="020B0604030504040204" pitchFamily="50" charset="-128"/>
                  <a:cs typeface="Arial" pitchFamily="34" charset="0"/>
                </a:rPr>
                <a:t>金データ</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a:latin typeface="Meiryo UI" panose="020B0604030504040204" pitchFamily="50" charset="-128"/>
                  <a:ea typeface="Meiryo UI" panose="020B0604030504040204" pitchFamily="50" charset="-128"/>
                  <a:cs typeface="Arial" pitchFamily="34" charset="0"/>
                </a:rPr>
                <a:t>の確認</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58" name="テキスト ボックス 57">
              <a:extLst>
                <a:ext uri="{FF2B5EF4-FFF2-40B4-BE49-F238E27FC236}">
                  <a16:creationId xmlns:a16="http://schemas.microsoft.com/office/drawing/2014/main" id="{BEA2A7CA-D211-4BF7-953D-868CA14C42D3}"/>
                </a:ext>
              </a:extLst>
            </p:cNvPr>
            <p:cNvSpPr txBox="1"/>
            <p:nvPr/>
          </p:nvSpPr>
          <p:spPr>
            <a:xfrm>
              <a:off x="3320370"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05</a:t>
              </a:r>
              <a:endParaRPr lang="ja-JP" altLang="en-US" sz="800" dirty="0">
                <a:latin typeface="Meiryo UI" panose="020B0604030504040204" pitchFamily="50" charset="-128"/>
                <a:ea typeface="Meiryo UI" panose="020B0604030504040204" pitchFamily="50" charset="-128"/>
              </a:endParaRPr>
            </a:p>
          </p:txBody>
        </p:sp>
      </p:grpSp>
      <p:cxnSp>
        <p:nvCxnSpPr>
          <p:cNvPr id="59" name="直線矢印コネクタ 58">
            <a:extLst>
              <a:ext uri="{FF2B5EF4-FFF2-40B4-BE49-F238E27FC236}">
                <a16:creationId xmlns:a16="http://schemas.microsoft.com/office/drawing/2014/main" id="{29CFFBF8-CEE8-49E0-8145-46A215E72C07}"/>
              </a:ext>
            </a:extLst>
          </p:cNvPr>
          <p:cNvCxnSpPr>
            <a:cxnSpLocks/>
            <a:stCxn id="57" idx="3"/>
            <a:endCxn id="53" idx="1"/>
          </p:cNvCxnSpPr>
          <p:nvPr/>
        </p:nvCxnSpPr>
        <p:spPr>
          <a:xfrm>
            <a:off x="6121060" y="2907770"/>
            <a:ext cx="302685" cy="6091"/>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61" name="直線矢印コネクタ 60">
            <a:extLst>
              <a:ext uri="{FF2B5EF4-FFF2-40B4-BE49-F238E27FC236}">
                <a16:creationId xmlns:a16="http://schemas.microsoft.com/office/drawing/2014/main" id="{4744F033-A69E-4B36-BF57-B9C59C718CFC}"/>
              </a:ext>
            </a:extLst>
          </p:cNvPr>
          <p:cNvCxnSpPr>
            <a:cxnSpLocks/>
            <a:stCxn id="53" idx="3"/>
            <a:endCxn id="114" idx="2"/>
          </p:cNvCxnSpPr>
          <p:nvPr/>
        </p:nvCxnSpPr>
        <p:spPr>
          <a:xfrm>
            <a:off x="6897081" y="2913861"/>
            <a:ext cx="427013" cy="0"/>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62" name="直線矢印コネクタ 208">
            <a:extLst>
              <a:ext uri="{FF2B5EF4-FFF2-40B4-BE49-F238E27FC236}">
                <a16:creationId xmlns:a16="http://schemas.microsoft.com/office/drawing/2014/main" id="{B75F0584-AFCC-4166-8B30-D5A3D266FBA7}"/>
              </a:ext>
            </a:extLst>
          </p:cNvPr>
          <p:cNvCxnSpPr>
            <a:cxnSpLocks/>
            <a:stCxn id="53" idx="0"/>
            <a:endCxn id="169" idx="0"/>
          </p:cNvCxnSpPr>
          <p:nvPr/>
        </p:nvCxnSpPr>
        <p:spPr>
          <a:xfrm rot="16200000" flipH="1" flipV="1">
            <a:off x="4060556" y="1131442"/>
            <a:ext cx="983593" cy="4216121"/>
          </a:xfrm>
          <a:prstGeom prst="bentConnector3">
            <a:avLst>
              <a:gd name="adj1" fmla="val -23241"/>
            </a:avLst>
          </a:prstGeom>
          <a:noFill/>
          <a:ln w="6350" cap="flat" cmpd="sng" algn="ctr">
            <a:solidFill>
              <a:sysClr val="window" lastClr="FFFFFF">
                <a:lumMod val="65000"/>
              </a:sysClr>
            </a:solidFill>
            <a:prstDash val="solid"/>
            <a:miter lim="800000"/>
            <a:tailEnd type="triangle"/>
          </a:ln>
          <a:effectLst/>
        </p:spPr>
      </p:cxnSp>
      <p:cxnSp>
        <p:nvCxnSpPr>
          <p:cNvPr id="66" name="直線矢印コネクタ 65">
            <a:extLst>
              <a:ext uri="{FF2B5EF4-FFF2-40B4-BE49-F238E27FC236}">
                <a16:creationId xmlns:a16="http://schemas.microsoft.com/office/drawing/2014/main" id="{DD629723-0353-4AA5-802B-8EDF74416550}"/>
              </a:ext>
            </a:extLst>
          </p:cNvPr>
          <p:cNvCxnSpPr>
            <a:cxnSpLocks/>
          </p:cNvCxnSpPr>
          <p:nvPr/>
        </p:nvCxnSpPr>
        <p:spPr>
          <a:xfrm flipV="1">
            <a:off x="5753860" y="3130970"/>
            <a:ext cx="0" cy="2830569"/>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67" name="グループ化 66">
            <a:extLst>
              <a:ext uri="{FF2B5EF4-FFF2-40B4-BE49-F238E27FC236}">
                <a16:creationId xmlns:a16="http://schemas.microsoft.com/office/drawing/2014/main" id="{65133AC8-EF69-4C6D-9B36-36B5F268736B}"/>
              </a:ext>
            </a:extLst>
          </p:cNvPr>
          <p:cNvGrpSpPr/>
          <p:nvPr/>
        </p:nvGrpSpPr>
        <p:grpSpPr>
          <a:xfrm>
            <a:off x="5639283" y="5957736"/>
            <a:ext cx="254269" cy="450827"/>
            <a:chOff x="2515451" y="5897715"/>
            <a:chExt cx="254269" cy="450827"/>
          </a:xfrm>
        </p:grpSpPr>
        <p:sp>
          <p:nvSpPr>
            <p:cNvPr id="68" name="Freeform 266">
              <a:extLst>
                <a:ext uri="{FF2B5EF4-FFF2-40B4-BE49-F238E27FC236}">
                  <a16:creationId xmlns:a16="http://schemas.microsoft.com/office/drawing/2014/main" id="{76FFA3D0-0F8F-4F73-84E1-62798D8A0F0F}"/>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69" name="正方形/長方形 36">
              <a:extLst>
                <a:ext uri="{FF2B5EF4-FFF2-40B4-BE49-F238E27FC236}">
                  <a16:creationId xmlns:a16="http://schemas.microsoft.com/office/drawing/2014/main" id="{7A29B157-AF86-4A14-BA87-87F5152D4680}"/>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70" name="正方形/長方形 69">
            <a:extLst>
              <a:ext uri="{FF2B5EF4-FFF2-40B4-BE49-F238E27FC236}">
                <a16:creationId xmlns:a16="http://schemas.microsoft.com/office/drawing/2014/main" id="{593184C3-76FC-45E1-BACE-7917052B0DA7}"/>
              </a:ext>
            </a:extLst>
          </p:cNvPr>
          <p:cNvSpPr/>
          <p:nvPr/>
        </p:nvSpPr>
        <p:spPr>
          <a:xfrm>
            <a:off x="5694417" y="6330155"/>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101" name="直線矢印コネクタ 100">
            <a:extLst>
              <a:ext uri="{FF2B5EF4-FFF2-40B4-BE49-F238E27FC236}">
                <a16:creationId xmlns:a16="http://schemas.microsoft.com/office/drawing/2014/main" id="{2C5CCEB3-118A-4932-AD28-8F4D9A70955E}"/>
              </a:ext>
            </a:extLst>
          </p:cNvPr>
          <p:cNvCxnSpPr>
            <a:cxnSpLocks/>
            <a:stCxn id="134" idx="3"/>
            <a:endCxn id="103" idx="1"/>
          </p:cNvCxnSpPr>
          <p:nvPr/>
        </p:nvCxnSpPr>
        <p:spPr>
          <a:xfrm>
            <a:off x="3876114" y="3955182"/>
            <a:ext cx="358791" cy="3441"/>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102" name="グループ化 101">
            <a:extLst>
              <a:ext uri="{FF2B5EF4-FFF2-40B4-BE49-F238E27FC236}">
                <a16:creationId xmlns:a16="http://schemas.microsoft.com/office/drawing/2014/main" id="{0FFAA056-4CEF-4478-B1E3-4F0DBFBE0ED4}"/>
              </a:ext>
            </a:extLst>
          </p:cNvPr>
          <p:cNvGrpSpPr/>
          <p:nvPr/>
        </p:nvGrpSpPr>
        <p:grpSpPr>
          <a:xfrm>
            <a:off x="4234905" y="3569596"/>
            <a:ext cx="734400" cy="612227"/>
            <a:chOff x="2023734" y="4388600"/>
            <a:chExt cx="734400" cy="612227"/>
          </a:xfrm>
        </p:grpSpPr>
        <p:sp>
          <p:nvSpPr>
            <p:cNvPr id="103" name="正方形/長方形 102">
              <a:extLst>
                <a:ext uri="{FF2B5EF4-FFF2-40B4-BE49-F238E27FC236}">
                  <a16:creationId xmlns:a16="http://schemas.microsoft.com/office/drawing/2014/main" id="{D288F54B-7202-4DDE-B71D-FA92D4BBBDF3}"/>
                </a:ext>
              </a:extLst>
            </p:cNvPr>
            <p:cNvSpPr/>
            <p:nvPr/>
          </p:nvSpPr>
          <p:spPr>
            <a:xfrm>
              <a:off x="2023734" y="4554427"/>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納付金データの</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取込結果確認・</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確認依頼</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104" name="テキスト ボックス 103">
              <a:extLst>
                <a:ext uri="{FF2B5EF4-FFF2-40B4-BE49-F238E27FC236}">
                  <a16:creationId xmlns:a16="http://schemas.microsoft.com/office/drawing/2014/main" id="{E58C9269-789D-469F-91B7-0817479C289F}"/>
                </a:ext>
              </a:extLst>
            </p:cNvPr>
            <p:cNvSpPr txBox="1"/>
            <p:nvPr/>
          </p:nvSpPr>
          <p:spPr>
            <a:xfrm>
              <a:off x="2023734" y="4388600"/>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03</a:t>
              </a:r>
              <a:endParaRPr lang="ja-JP" altLang="en-US" sz="800" dirty="0">
                <a:latin typeface="Meiryo UI" panose="020B0604030504040204" pitchFamily="50" charset="-128"/>
                <a:ea typeface="Meiryo UI" panose="020B0604030504040204" pitchFamily="50" charset="-128"/>
              </a:endParaRPr>
            </a:p>
          </p:txBody>
        </p:sp>
      </p:grpSp>
      <p:grpSp>
        <p:nvGrpSpPr>
          <p:cNvPr id="105" name="グループ化 104">
            <a:extLst>
              <a:ext uri="{FF2B5EF4-FFF2-40B4-BE49-F238E27FC236}">
                <a16:creationId xmlns:a16="http://schemas.microsoft.com/office/drawing/2014/main" id="{A6155673-081B-413E-9DBA-F39862F1CC80}"/>
              </a:ext>
            </a:extLst>
          </p:cNvPr>
          <p:cNvGrpSpPr/>
          <p:nvPr/>
        </p:nvGrpSpPr>
        <p:grpSpPr>
          <a:xfrm>
            <a:off x="4234386" y="2518531"/>
            <a:ext cx="734400" cy="612227"/>
            <a:chOff x="2491032" y="3449261"/>
            <a:chExt cx="734400" cy="612227"/>
          </a:xfrm>
        </p:grpSpPr>
        <p:sp>
          <p:nvSpPr>
            <p:cNvPr id="106" name="正方形/長方形 105">
              <a:extLst>
                <a:ext uri="{FF2B5EF4-FFF2-40B4-BE49-F238E27FC236}">
                  <a16:creationId xmlns:a16="http://schemas.microsoft.com/office/drawing/2014/main" id="{8B35AAD2-4924-4D6B-B994-352B3341699D}"/>
                </a:ext>
              </a:extLst>
            </p:cNvPr>
            <p:cNvSpPr/>
            <p:nvPr/>
          </p:nvSpPr>
          <p:spPr>
            <a:xfrm>
              <a:off x="2491032" y="3615088"/>
              <a:ext cx="734400" cy="446400"/>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納付金データの</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結果確認依頼</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の受領</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107" name="テキスト ボックス 106">
              <a:extLst>
                <a:ext uri="{FF2B5EF4-FFF2-40B4-BE49-F238E27FC236}">
                  <a16:creationId xmlns:a16="http://schemas.microsoft.com/office/drawing/2014/main" id="{DD71F51E-175C-499A-8090-07539D3FEBE3}"/>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04</a:t>
              </a:r>
              <a:endParaRPr lang="ja-JP" altLang="en-US" sz="800" dirty="0">
                <a:latin typeface="Meiryo UI" panose="020B0604030504040204" pitchFamily="50" charset="-128"/>
                <a:ea typeface="Meiryo UI" panose="020B0604030504040204" pitchFamily="50" charset="-128"/>
              </a:endParaRPr>
            </a:p>
          </p:txBody>
        </p:sp>
      </p:grpSp>
      <p:cxnSp>
        <p:nvCxnSpPr>
          <p:cNvPr id="108" name="直線矢印コネクタ 107">
            <a:extLst>
              <a:ext uri="{FF2B5EF4-FFF2-40B4-BE49-F238E27FC236}">
                <a16:creationId xmlns:a16="http://schemas.microsoft.com/office/drawing/2014/main" id="{787C2240-A1D7-4DC8-BAC9-15AAEBFC83EF}"/>
              </a:ext>
            </a:extLst>
          </p:cNvPr>
          <p:cNvCxnSpPr>
            <a:cxnSpLocks/>
            <a:stCxn id="106" idx="3"/>
            <a:endCxn id="57" idx="1"/>
          </p:cNvCxnSpPr>
          <p:nvPr/>
        </p:nvCxnSpPr>
        <p:spPr>
          <a:xfrm>
            <a:off x="4968786" y="2907558"/>
            <a:ext cx="417874" cy="212"/>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109" name="直線矢印コネクタ 108">
            <a:extLst>
              <a:ext uri="{FF2B5EF4-FFF2-40B4-BE49-F238E27FC236}">
                <a16:creationId xmlns:a16="http://schemas.microsoft.com/office/drawing/2014/main" id="{48DF231B-2C4B-4D3D-88D7-55F2CFD6EF7F}"/>
              </a:ext>
            </a:extLst>
          </p:cNvPr>
          <p:cNvCxnSpPr>
            <a:cxnSpLocks/>
            <a:stCxn id="103" idx="0"/>
            <a:endCxn id="106" idx="2"/>
          </p:cNvCxnSpPr>
          <p:nvPr/>
        </p:nvCxnSpPr>
        <p:spPr>
          <a:xfrm flipH="1" flipV="1">
            <a:off x="4601586" y="3130758"/>
            <a:ext cx="519" cy="604665"/>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112" name="直線矢印コネクタ 111">
            <a:extLst>
              <a:ext uri="{FF2B5EF4-FFF2-40B4-BE49-F238E27FC236}">
                <a16:creationId xmlns:a16="http://schemas.microsoft.com/office/drawing/2014/main" id="{C9FE1ABD-9F48-49FC-91FC-CAA9C5FDF348}"/>
              </a:ext>
            </a:extLst>
          </p:cNvPr>
          <p:cNvCxnSpPr>
            <a:cxnSpLocks/>
            <a:endCxn id="103" idx="2"/>
          </p:cNvCxnSpPr>
          <p:nvPr/>
        </p:nvCxnSpPr>
        <p:spPr>
          <a:xfrm flipV="1">
            <a:off x="4588523" y="4181823"/>
            <a:ext cx="13582" cy="1779718"/>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113" name="グループ化 112">
            <a:extLst>
              <a:ext uri="{FF2B5EF4-FFF2-40B4-BE49-F238E27FC236}">
                <a16:creationId xmlns:a16="http://schemas.microsoft.com/office/drawing/2014/main" id="{A8922688-8ECA-45BC-87CD-E2CACB15702E}"/>
              </a:ext>
            </a:extLst>
          </p:cNvPr>
          <p:cNvGrpSpPr/>
          <p:nvPr/>
        </p:nvGrpSpPr>
        <p:grpSpPr>
          <a:xfrm>
            <a:off x="4473946" y="5957736"/>
            <a:ext cx="254269" cy="450827"/>
            <a:chOff x="2515451" y="5897715"/>
            <a:chExt cx="254269" cy="450827"/>
          </a:xfrm>
        </p:grpSpPr>
        <p:sp>
          <p:nvSpPr>
            <p:cNvPr id="115" name="Freeform 266">
              <a:extLst>
                <a:ext uri="{FF2B5EF4-FFF2-40B4-BE49-F238E27FC236}">
                  <a16:creationId xmlns:a16="http://schemas.microsoft.com/office/drawing/2014/main" id="{BEFD5C2D-E73C-4FF6-AC97-EBCBA7B82619}"/>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19" name="正方形/長方形 36">
              <a:extLst>
                <a:ext uri="{FF2B5EF4-FFF2-40B4-BE49-F238E27FC236}">
                  <a16:creationId xmlns:a16="http://schemas.microsoft.com/office/drawing/2014/main" id="{C532FE2C-9210-4167-9F52-EB66B417738E}"/>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20" name="正方形/長方形 119">
            <a:extLst>
              <a:ext uri="{FF2B5EF4-FFF2-40B4-BE49-F238E27FC236}">
                <a16:creationId xmlns:a16="http://schemas.microsoft.com/office/drawing/2014/main" id="{29DCF783-F72C-45CD-A07C-06EE911BE669}"/>
              </a:ext>
            </a:extLst>
          </p:cNvPr>
          <p:cNvSpPr/>
          <p:nvPr/>
        </p:nvSpPr>
        <p:spPr>
          <a:xfrm>
            <a:off x="4529080" y="6330155"/>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spTree>
    <p:extLst>
      <p:ext uri="{BB962C8B-B14F-4D97-AF65-F5344CB8AC3E}">
        <p14:creationId xmlns:p14="http://schemas.microsoft.com/office/powerpoint/2010/main" val="3911968038"/>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3" name="表 2">
            <a:extLst>
              <a:ext uri="{FF2B5EF4-FFF2-40B4-BE49-F238E27FC236}">
                <a16:creationId xmlns:a16="http://schemas.microsoft.com/office/drawing/2014/main" id="{232415C5-E6B0-49DC-B7FC-8E9A958456C0}"/>
              </a:ext>
            </a:extLst>
          </p:cNvPr>
          <p:cNvGraphicFramePr>
            <a:graphicFrameLocks noGrp="1"/>
          </p:cNvGraphicFramePr>
          <p:nvPr/>
        </p:nvGraphicFramePr>
        <p:xfrm>
          <a:off x="141614" y="1118597"/>
          <a:ext cx="9511433" cy="5525280"/>
        </p:xfrm>
        <a:graphic>
          <a:graphicData uri="http://schemas.openxmlformats.org/drawingml/2006/table">
            <a:tbl>
              <a:tblPr firstRow="1" bandRow="1">
                <a:tableStyleId>{2D5ABB26-0587-4C30-8999-92F81FD0307C}</a:tableStyleId>
              </a:tblPr>
              <a:tblGrid>
                <a:gridCol w="367433">
                  <a:extLst>
                    <a:ext uri="{9D8B030D-6E8A-4147-A177-3AD203B41FA5}">
                      <a16:colId xmlns:a16="http://schemas.microsoft.com/office/drawing/2014/main" val="358073148"/>
                    </a:ext>
                  </a:extLst>
                </a:gridCol>
                <a:gridCol w="692468">
                  <a:extLst>
                    <a:ext uri="{9D8B030D-6E8A-4147-A177-3AD203B41FA5}">
                      <a16:colId xmlns:a16="http://schemas.microsoft.com/office/drawing/2014/main" val="3311309282"/>
                    </a:ext>
                  </a:extLst>
                </a:gridCol>
                <a:gridCol w="6424770">
                  <a:extLst>
                    <a:ext uri="{9D8B030D-6E8A-4147-A177-3AD203B41FA5}">
                      <a16:colId xmlns:a16="http://schemas.microsoft.com/office/drawing/2014/main" val="1235158156"/>
                    </a:ext>
                  </a:extLst>
                </a:gridCol>
                <a:gridCol w="1027521">
                  <a:extLst>
                    <a:ext uri="{9D8B030D-6E8A-4147-A177-3AD203B41FA5}">
                      <a16:colId xmlns:a16="http://schemas.microsoft.com/office/drawing/2014/main" val="460347249"/>
                    </a:ext>
                  </a:extLst>
                </a:gridCol>
                <a:gridCol w="999241">
                  <a:extLst>
                    <a:ext uri="{9D8B030D-6E8A-4147-A177-3AD203B41FA5}">
                      <a16:colId xmlns:a16="http://schemas.microsoft.com/office/drawing/2014/main" val="1844948871"/>
                    </a:ext>
                  </a:extLst>
                </a:gridCol>
              </a:tblGrid>
              <a:tr h="0">
                <a:tc gridSpan="2">
                  <a:txBody>
                    <a:bodyPr/>
                    <a:lstStyle/>
                    <a:p>
                      <a:pPr algn="l"/>
                      <a:r>
                        <a:rPr kumimoji="1" lang="ja-JP" altLang="en-US" sz="1200" b="0" dirty="0">
                          <a:latin typeface="Meiryo UI" panose="020B0604030504040204" pitchFamily="50" charset="-128"/>
                          <a:ea typeface="Meiryo UI" panose="020B0604030504040204" pitchFamily="50" charset="-128"/>
                        </a:rPr>
                        <a:t>業務</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lang="ja-JP" altLang="en-US" sz="1200" dirty="0">
                          <a:latin typeface="Meiryo UI" panose="020B0604030504040204" pitchFamily="50" charset="-128"/>
                          <a:ea typeface="Meiryo UI" panose="020B0604030504040204" pitchFamily="50" charset="-128"/>
                        </a:rPr>
                        <a:t>支払通知</a:t>
                      </a:r>
                      <a:r>
                        <a:rPr lang="en-US" altLang="ja-JP" sz="1200" dirty="0">
                          <a:latin typeface="Meiryo UI" panose="020B0604030504040204" pitchFamily="50" charset="-128"/>
                          <a:ea typeface="Meiryo UI" panose="020B0604030504040204" pitchFamily="50" charset="-128"/>
                        </a:rPr>
                        <a:t>(FIP</a:t>
                      </a:r>
                      <a:r>
                        <a:rPr lang="ja-JP" altLang="en-US" sz="1200" dirty="0">
                          <a:latin typeface="Meiryo UI" panose="020B0604030504040204" pitchFamily="50" charset="-128"/>
                          <a:ea typeface="Meiryo UI" panose="020B0604030504040204" pitchFamily="50" charset="-128"/>
                        </a:rPr>
                        <a:t>交付金・積立金</a:t>
                      </a:r>
                      <a:r>
                        <a:rPr lang="en-US" altLang="ja-JP" sz="1200" dirty="0">
                          <a:latin typeface="Meiryo UI" panose="020B0604030504040204" pitchFamily="50" charset="-128"/>
                          <a:ea typeface="Meiryo UI" panose="020B0604030504040204" pitchFamily="50" charset="-128"/>
                        </a:rPr>
                        <a:t>)</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1200" b="0" dirty="0">
                          <a:latin typeface="Meiryo UI" panose="020B0604030504040204" pitchFamily="50" charset="-128"/>
                          <a:ea typeface="Meiryo UI" panose="020B0604030504040204" pitchFamily="50" charset="-128"/>
                        </a:rPr>
                        <a:t>業務コード</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200" b="0" dirty="0">
                          <a:latin typeface="Meiryo UI" panose="020B0604030504040204" pitchFamily="50" charset="-128"/>
                          <a:ea typeface="Meiryo UI" panose="020B0604030504040204" pitchFamily="50" charset="-128"/>
                        </a:rPr>
                        <a:t>ACC100</a:t>
                      </a:r>
                      <a:endParaRPr kumimoji="1" lang="ja-JP" altLang="en-US" sz="1200" b="0" dirty="0">
                        <a:highlight>
                          <a:srgbClr val="FFFF00"/>
                        </a:highlight>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0">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業務内容</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latin typeface="Meiryo UI" panose="020B0604030504040204" pitchFamily="50" charset="-128"/>
                          <a:ea typeface="Meiryo UI" panose="020B0604030504040204" pitchFamily="50" charset="-128"/>
                        </a:rPr>
                        <a:t>FIP</a:t>
                      </a:r>
                      <a:r>
                        <a:rPr kumimoji="1" lang="ja-JP" altLang="en-US" sz="1200" b="0" dirty="0">
                          <a:latin typeface="Meiryo UI" panose="020B0604030504040204" pitchFamily="50" charset="-128"/>
                          <a:ea typeface="Meiryo UI" panose="020B0604030504040204" pitchFamily="50" charset="-128"/>
                        </a:rPr>
                        <a:t>交付金・廃棄等費用積立金の算定結果から、支払い金額を計算し通知を行う</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868788017"/>
                  </a:ext>
                </a:extLst>
              </a:tr>
              <a:tr h="0">
                <a:tc gridSpan="2">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業務タイミング</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3">
                  <a:txBody>
                    <a:bodyPr/>
                    <a:lstStyle/>
                    <a:p>
                      <a:pPr marL="0" indent="0" algn="l">
                        <a:buFont typeface="Arial" panose="020B0604020202020204" pitchFamily="34" charset="0"/>
                        <a:buNone/>
                      </a:pPr>
                      <a:r>
                        <a:rPr kumimoji="1" lang="ja-JP" altLang="en-US" sz="1200" b="0" dirty="0">
                          <a:solidFill>
                            <a:schemeClr val="tx1"/>
                          </a:solidFill>
                          <a:latin typeface="Meiryo UI" panose="020B0604030504040204" pitchFamily="50" charset="-128"/>
                          <a:ea typeface="Meiryo UI" panose="020B0604030504040204" pitchFamily="50" charset="-128"/>
                        </a:rPr>
                        <a:t>月次</a:t>
                      </a:r>
                      <a:endParaRPr kumimoji="1" lang="en-US" altLang="ja-JP"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100085752"/>
                  </a:ext>
                </a:extLst>
              </a:tr>
              <a:tr h="0">
                <a:tc gridSpan="2">
                  <a:txBody>
                    <a:bodyPr/>
                    <a:lstStyle/>
                    <a:p>
                      <a:pPr marL="0" indent="0" algn="l">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関連アクター</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indent="0" algn="l">
                        <a:buFont typeface="Arial" panose="020B0604020202020204" pitchFamily="34" charset="0"/>
                        <a:buNone/>
                      </a:pPr>
                      <a:r>
                        <a:rPr kumimoji="0" lang="ja-JP" altLang="en-US" sz="1200" kern="0" dirty="0">
                          <a:latin typeface="Meiryo UI"/>
                          <a:ea typeface="Meiryo UI"/>
                        </a:rPr>
                        <a:t>広域機関、再エネ認定事業者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747063371"/>
                  </a:ext>
                </a:extLst>
              </a:tr>
              <a:tr h="1080000">
                <a:tc rowSpan="2">
                  <a:txBody>
                    <a:bodyPr/>
                    <a:lstStyle/>
                    <a:p>
                      <a:pPr marL="0" indent="0" algn="ctr">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確認者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lumMod val="95000"/>
                      </a:schemeClr>
                    </a:solidFill>
                  </a:tcPr>
                </a:tc>
                <a:tc gridSpan="3">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776034627"/>
                  </a:ext>
                </a:extLst>
              </a:tr>
              <a:tr h="1080000">
                <a:tc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作業者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603231057"/>
                  </a:ext>
                </a:extLst>
              </a:tr>
              <a:tr h="792000">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認定事業者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42081878"/>
                  </a:ext>
                </a:extLst>
              </a:tr>
              <a:tr h="1476000">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システム</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5629721"/>
                  </a:ext>
                </a:extLst>
              </a:tr>
            </a:tbl>
          </a:graphicData>
        </a:graphic>
      </p:graphicFrame>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ja-JP" altLang="en-US" dirty="0">
                <a:latin typeface="Meiryo UI" panose="020B0604030504040204" pitchFamily="50" charset="-128"/>
                <a:ea typeface="Meiryo UI" panose="020B0604030504040204" pitchFamily="50" charset="-128"/>
              </a:rPr>
              <a:t>業務フロー</a:t>
            </a:r>
            <a:br>
              <a:rPr lang="en-US" altLang="ja-JP" dirty="0">
                <a:latin typeface="Meiryo UI" panose="020B0604030504040204" pitchFamily="50" charset="-128"/>
                <a:ea typeface="Meiryo UI" panose="020B0604030504040204" pitchFamily="50" charset="-128"/>
              </a:rPr>
            </a:br>
            <a:r>
              <a:rPr kumimoji="0" lang="ja-JP" altLang="en-US" kern="0" dirty="0">
                <a:solidFill>
                  <a:prstClr val="black"/>
                </a:solidFill>
                <a:latin typeface="Meiryo UI"/>
                <a:ea typeface="Meiryo UI"/>
                <a:cs typeface="Arial" pitchFamily="34" charset="0"/>
              </a:rPr>
              <a:t>資金管理・報告</a:t>
            </a:r>
            <a:r>
              <a:rPr lang="zh-TW" altLang="en-US"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支払通知</a:t>
            </a:r>
            <a:r>
              <a:rPr lang="en-US" altLang="ja-JP" dirty="0">
                <a:latin typeface="Meiryo UI" panose="020B0604030504040204" pitchFamily="50" charset="-128"/>
                <a:ea typeface="Meiryo UI" panose="020B0604030504040204" pitchFamily="50" charset="-128"/>
              </a:rPr>
              <a:t>(FIP</a:t>
            </a:r>
            <a:r>
              <a:rPr lang="ja-JP" altLang="en-US" dirty="0">
                <a:latin typeface="Meiryo UI" panose="020B0604030504040204" pitchFamily="50" charset="-128"/>
                <a:ea typeface="Meiryo UI" panose="020B0604030504040204" pitchFamily="50" charset="-128"/>
              </a:rPr>
              <a:t>交付金・積立金</a:t>
            </a:r>
            <a:r>
              <a:rPr lang="en-US" altLang="ja-JP" dirty="0">
                <a:latin typeface="Meiryo UI" panose="020B0604030504040204" pitchFamily="50" charset="-128"/>
                <a:ea typeface="Meiryo UI" panose="020B0604030504040204" pitchFamily="50" charset="-128"/>
              </a:rPr>
              <a:t>)</a:t>
            </a:r>
            <a:endParaRPr kumimoji="1" lang="ja-JP" altLang="en-US" dirty="0">
              <a:latin typeface="Meiryo UI" panose="020B0604030504040204" pitchFamily="50" charset="-128"/>
              <a:ea typeface="Meiryo UI" panose="020B0604030504040204" pitchFamily="50" charset="-128"/>
            </a:endParaRPr>
          </a:p>
        </p:txBody>
      </p:sp>
      <p:grpSp>
        <p:nvGrpSpPr>
          <p:cNvPr id="42" name="グループ化 41">
            <a:extLst>
              <a:ext uri="{FF2B5EF4-FFF2-40B4-BE49-F238E27FC236}">
                <a16:creationId xmlns:a16="http://schemas.microsoft.com/office/drawing/2014/main" id="{9F2F95F2-4110-4800-8E1F-DF1E8C3D64BE}"/>
              </a:ext>
            </a:extLst>
          </p:cNvPr>
          <p:cNvGrpSpPr/>
          <p:nvPr/>
        </p:nvGrpSpPr>
        <p:grpSpPr>
          <a:xfrm>
            <a:off x="5989186" y="822685"/>
            <a:ext cx="3842712" cy="205890"/>
            <a:chOff x="6068600" y="822685"/>
            <a:chExt cx="3510050" cy="205890"/>
          </a:xfrm>
        </p:grpSpPr>
        <p:sp>
          <p:nvSpPr>
            <p:cNvPr id="43" name="正方形/長方形 42">
              <a:extLst>
                <a:ext uri="{FF2B5EF4-FFF2-40B4-BE49-F238E27FC236}">
                  <a16:creationId xmlns:a16="http://schemas.microsoft.com/office/drawing/2014/main" id="{5F4EDB53-978B-456F-8647-6E8BEBD2694B}"/>
                </a:ext>
              </a:extLst>
            </p:cNvPr>
            <p:cNvSpPr/>
            <p:nvPr/>
          </p:nvSpPr>
          <p:spPr>
            <a:xfrm>
              <a:off x="6506504" y="822685"/>
              <a:ext cx="1254159"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再エネ業務統合システム</a:t>
              </a:r>
            </a:p>
          </p:txBody>
        </p:sp>
        <p:sp>
          <p:nvSpPr>
            <p:cNvPr id="44" name="正方形/長方形 43">
              <a:extLst>
                <a:ext uri="{FF2B5EF4-FFF2-40B4-BE49-F238E27FC236}">
                  <a16:creationId xmlns:a16="http://schemas.microsoft.com/office/drawing/2014/main" id="{F2BEDDA8-613D-45BE-8A3C-0983F3BBABC9}"/>
                </a:ext>
              </a:extLst>
            </p:cNvPr>
            <p:cNvSpPr/>
            <p:nvPr/>
          </p:nvSpPr>
          <p:spPr>
            <a:xfrm>
              <a:off x="6369354" y="853531"/>
              <a:ext cx="166154" cy="132923"/>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45" name="正方形/長方形 44">
              <a:extLst>
                <a:ext uri="{FF2B5EF4-FFF2-40B4-BE49-F238E27FC236}">
                  <a16:creationId xmlns:a16="http://schemas.microsoft.com/office/drawing/2014/main" id="{309EDF28-D5AF-4DD5-8DFE-93DCBEBD9706}"/>
                </a:ext>
              </a:extLst>
            </p:cNvPr>
            <p:cNvSpPr/>
            <p:nvPr/>
          </p:nvSpPr>
          <p:spPr>
            <a:xfrm>
              <a:off x="7488525" y="853531"/>
              <a:ext cx="166154" cy="132923"/>
            </a:xfrm>
            <a:prstGeom prst="rect">
              <a:avLst/>
            </a:prstGeom>
            <a:noFill/>
            <a:ln w="38100" cap="flat" cmpd="thickThin"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46" name="正方形/長方形 45">
              <a:extLst>
                <a:ext uri="{FF2B5EF4-FFF2-40B4-BE49-F238E27FC236}">
                  <a16:creationId xmlns:a16="http://schemas.microsoft.com/office/drawing/2014/main" id="{7052033B-19BE-4EA9-BE43-5FBFDB70DDA9}"/>
                </a:ext>
              </a:extLst>
            </p:cNvPr>
            <p:cNvSpPr/>
            <p:nvPr/>
          </p:nvSpPr>
          <p:spPr>
            <a:xfrm>
              <a:off x="7645826" y="822685"/>
              <a:ext cx="1125542"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zh-TW" altLang="en-US" sz="738" kern="0" dirty="0">
                  <a:latin typeface="Meiryo UI"/>
                  <a:ea typeface="Meiryo UI"/>
                  <a:cs typeface="Arial" pitchFamily="34" charset="0"/>
                </a:rPr>
                <a:t>業務詳細仕様</a:t>
              </a:r>
              <a:r>
                <a:rPr kumimoji="0" lang="ja-JP" altLang="en-US" sz="738" kern="0" dirty="0">
                  <a:latin typeface="Meiryo UI"/>
                  <a:ea typeface="Meiryo UI"/>
                  <a:cs typeface="Arial" pitchFamily="34" charset="0"/>
                </a:rPr>
                <a:t>の対象</a:t>
              </a:r>
            </a:p>
          </p:txBody>
        </p:sp>
        <p:sp>
          <p:nvSpPr>
            <p:cNvPr id="47" name="正方形/長方形 46">
              <a:extLst>
                <a:ext uri="{FF2B5EF4-FFF2-40B4-BE49-F238E27FC236}">
                  <a16:creationId xmlns:a16="http://schemas.microsoft.com/office/drawing/2014/main" id="{FAB282A8-06D9-4AEC-BD99-4DF4C215A7FE}"/>
                </a:ext>
              </a:extLst>
            </p:cNvPr>
            <p:cNvSpPr/>
            <p:nvPr/>
          </p:nvSpPr>
          <p:spPr>
            <a:xfrm>
              <a:off x="6068600" y="822685"/>
              <a:ext cx="299077" cy="198871"/>
            </a:xfrm>
            <a:prstGeom prst="rect">
              <a:avLst/>
            </a:prstGeom>
            <a:noFill/>
          </p:spPr>
          <p:txBody>
            <a:bodyPr wrap="none">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r>
                <a:rPr kumimoji="0" lang="ja-JP" altLang="en-US" sz="738" kern="0" dirty="0">
                  <a:latin typeface="Meiryo UI"/>
                  <a:ea typeface="Meiryo UI"/>
                  <a:cs typeface="Arial" pitchFamily="34" charset="0"/>
                </a:rPr>
                <a:t>凡例</a:t>
              </a:r>
            </a:p>
          </p:txBody>
        </p:sp>
        <p:sp>
          <p:nvSpPr>
            <p:cNvPr id="48" name="フローチャート: 定義済み処理 47">
              <a:extLst>
                <a:ext uri="{FF2B5EF4-FFF2-40B4-BE49-F238E27FC236}">
                  <a16:creationId xmlns:a16="http://schemas.microsoft.com/office/drawing/2014/main" id="{0B16CF63-281F-4ECD-9B6A-6DEDD86F0F3F}"/>
                </a:ext>
              </a:extLst>
            </p:cNvPr>
            <p:cNvSpPr/>
            <p:nvPr/>
          </p:nvSpPr>
          <p:spPr>
            <a:xfrm>
              <a:off x="8579834" y="853531"/>
              <a:ext cx="237359" cy="144000"/>
            </a:xfrm>
            <a:prstGeom prst="flowChartPredefinedProcess">
              <a:avLst/>
            </a:prstGeom>
            <a:noFill/>
            <a:ln w="19050" cap="flat" cmpd="sng" algn="ctr">
              <a:solidFill>
                <a:sysClr val="window" lastClr="FFFFFF">
                  <a:lumMod val="65000"/>
                </a:sysClr>
              </a:solidFill>
              <a:prstDash val="solid"/>
              <a:miter lim="800000"/>
            </a:ln>
            <a:effectLst/>
          </p:spPr>
          <p:txBody>
            <a:bodyPr wrap="none" lIns="0" tIns="33231" rIns="0" bIns="33231" rtlCol="0" anchor="ctr"/>
            <a:lstStyle/>
            <a:p>
              <a:pPr algn="ctr"/>
              <a:endParaRPr kumimoji="0" lang="ja-JP" altLang="en-US" sz="800" kern="0" dirty="0">
                <a:latin typeface="Meiryo UI" panose="020B0604030504040204" pitchFamily="50" charset="-128"/>
                <a:ea typeface="Meiryo UI" panose="020B0604030504040204" pitchFamily="50" charset="-128"/>
                <a:cs typeface="Arial" pitchFamily="34" charset="0"/>
              </a:endParaRPr>
            </a:p>
          </p:txBody>
        </p:sp>
        <p:sp>
          <p:nvSpPr>
            <p:cNvPr id="49" name="正方形/長方形 48">
              <a:extLst>
                <a:ext uri="{FF2B5EF4-FFF2-40B4-BE49-F238E27FC236}">
                  <a16:creationId xmlns:a16="http://schemas.microsoft.com/office/drawing/2014/main" id="{C0A2FD24-509E-44CC-8971-35AACA954EFB}"/>
                </a:ext>
              </a:extLst>
            </p:cNvPr>
            <p:cNvSpPr/>
            <p:nvPr/>
          </p:nvSpPr>
          <p:spPr>
            <a:xfrm>
              <a:off x="8795264" y="822685"/>
              <a:ext cx="783386"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他業務プロセス</a:t>
              </a:r>
            </a:p>
          </p:txBody>
        </p:sp>
      </p:grpSp>
      <p:sp>
        <p:nvSpPr>
          <p:cNvPr id="92" name="ドーナツ 24">
            <a:extLst>
              <a:ext uri="{FF2B5EF4-FFF2-40B4-BE49-F238E27FC236}">
                <a16:creationId xmlns:a16="http://schemas.microsoft.com/office/drawing/2014/main" id="{E5385E43-5E28-470F-A0D7-245CA00B4803}"/>
              </a:ext>
            </a:extLst>
          </p:cNvPr>
          <p:cNvSpPr/>
          <p:nvPr/>
        </p:nvSpPr>
        <p:spPr bwMode="auto">
          <a:xfrm>
            <a:off x="1311541" y="3543536"/>
            <a:ext cx="288000" cy="288000"/>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START</a:t>
            </a:r>
            <a:endParaRPr kumimoji="0" lang="ja-JP" altLang="en-US" sz="700" kern="0" dirty="0">
              <a:latin typeface="Meiryo UI"/>
              <a:ea typeface="Meiryo UI"/>
              <a:cs typeface="Tahoma" pitchFamily="34" charset="0"/>
            </a:endParaRPr>
          </a:p>
        </p:txBody>
      </p:sp>
      <p:cxnSp>
        <p:nvCxnSpPr>
          <p:cNvPr id="95" name="直線矢印コネクタ 94">
            <a:extLst>
              <a:ext uri="{FF2B5EF4-FFF2-40B4-BE49-F238E27FC236}">
                <a16:creationId xmlns:a16="http://schemas.microsoft.com/office/drawing/2014/main" id="{703087D0-4AF9-4DA8-BA8B-8ED07F08B55C}"/>
              </a:ext>
            </a:extLst>
          </p:cNvPr>
          <p:cNvCxnSpPr>
            <a:cxnSpLocks/>
            <a:stCxn id="101" idx="0"/>
            <a:endCxn id="103" idx="2"/>
          </p:cNvCxnSpPr>
          <p:nvPr/>
        </p:nvCxnSpPr>
        <p:spPr>
          <a:xfrm flipH="1" flipV="1">
            <a:off x="2091306" y="3910736"/>
            <a:ext cx="1" cy="2091916"/>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99" name="グループ化 98">
            <a:extLst>
              <a:ext uri="{FF2B5EF4-FFF2-40B4-BE49-F238E27FC236}">
                <a16:creationId xmlns:a16="http://schemas.microsoft.com/office/drawing/2014/main" id="{55AA7FAD-1409-41DE-936E-DE97C449E264}"/>
              </a:ext>
            </a:extLst>
          </p:cNvPr>
          <p:cNvGrpSpPr/>
          <p:nvPr/>
        </p:nvGrpSpPr>
        <p:grpSpPr>
          <a:xfrm>
            <a:off x="1964172" y="5998849"/>
            <a:ext cx="254269" cy="450827"/>
            <a:chOff x="2515451" y="5897715"/>
            <a:chExt cx="254269" cy="450827"/>
          </a:xfrm>
        </p:grpSpPr>
        <p:sp>
          <p:nvSpPr>
            <p:cNvPr id="100" name="Freeform 266">
              <a:extLst>
                <a:ext uri="{FF2B5EF4-FFF2-40B4-BE49-F238E27FC236}">
                  <a16:creationId xmlns:a16="http://schemas.microsoft.com/office/drawing/2014/main" id="{129526D9-B866-4E82-915E-6B5BBF954CCF}"/>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01" name="正方形/長方形 36">
              <a:extLst>
                <a:ext uri="{FF2B5EF4-FFF2-40B4-BE49-F238E27FC236}">
                  <a16:creationId xmlns:a16="http://schemas.microsoft.com/office/drawing/2014/main" id="{0CB5117C-BCBE-4665-BB03-FC9DCD4C4273}"/>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grpSp>
        <p:nvGrpSpPr>
          <p:cNvPr id="102" name="グループ化 101">
            <a:extLst>
              <a:ext uri="{FF2B5EF4-FFF2-40B4-BE49-F238E27FC236}">
                <a16:creationId xmlns:a16="http://schemas.microsoft.com/office/drawing/2014/main" id="{E3E1BD2E-A76E-4BAA-96E4-DC0E7708471E}"/>
              </a:ext>
            </a:extLst>
          </p:cNvPr>
          <p:cNvGrpSpPr/>
          <p:nvPr/>
        </p:nvGrpSpPr>
        <p:grpSpPr>
          <a:xfrm>
            <a:off x="1724106" y="3298509"/>
            <a:ext cx="734400" cy="612227"/>
            <a:chOff x="2491032" y="3449261"/>
            <a:chExt cx="734400" cy="612227"/>
          </a:xfrm>
        </p:grpSpPr>
        <p:sp>
          <p:nvSpPr>
            <p:cNvPr id="103" name="正方形/長方形 102">
              <a:extLst>
                <a:ext uri="{FF2B5EF4-FFF2-40B4-BE49-F238E27FC236}">
                  <a16:creationId xmlns:a16="http://schemas.microsoft.com/office/drawing/2014/main" id="{456CB527-4F76-461A-9FBF-033C5ECB124B}"/>
                </a:ext>
              </a:extLst>
            </p:cNvPr>
            <p:cNvSpPr/>
            <p:nvPr/>
          </p:nvSpPr>
          <p:spPr>
            <a:xfrm>
              <a:off x="2491032"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算定結果の確認</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104" name="テキスト ボックス 103">
              <a:extLst>
                <a:ext uri="{FF2B5EF4-FFF2-40B4-BE49-F238E27FC236}">
                  <a16:creationId xmlns:a16="http://schemas.microsoft.com/office/drawing/2014/main" id="{ECF01147-CB20-4300-AD68-13B031641D7D}"/>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a:latin typeface="Meiryo UI" panose="020B0604030504040204" pitchFamily="50" charset="-128"/>
                  <a:ea typeface="Meiryo UI" panose="020B0604030504040204" pitchFamily="50" charset="-128"/>
                </a:rPr>
                <a:t>01</a:t>
              </a:r>
              <a:endParaRPr lang="ja-JP" altLang="en-US" sz="800" dirty="0">
                <a:latin typeface="Meiryo UI" panose="020B0604030504040204" pitchFamily="50" charset="-128"/>
                <a:ea typeface="Meiryo UI" panose="020B0604030504040204" pitchFamily="50" charset="-128"/>
              </a:endParaRPr>
            </a:p>
          </p:txBody>
        </p:sp>
      </p:grpSp>
      <p:cxnSp>
        <p:nvCxnSpPr>
          <p:cNvPr id="105" name="直線矢印コネクタ 104">
            <a:extLst>
              <a:ext uri="{FF2B5EF4-FFF2-40B4-BE49-F238E27FC236}">
                <a16:creationId xmlns:a16="http://schemas.microsoft.com/office/drawing/2014/main" id="{4D5E7B14-FAFB-4208-BB07-9EFFF6E7EC36}"/>
              </a:ext>
            </a:extLst>
          </p:cNvPr>
          <p:cNvCxnSpPr>
            <a:cxnSpLocks/>
            <a:stCxn id="92" idx="6"/>
            <a:endCxn id="103" idx="1"/>
          </p:cNvCxnSpPr>
          <p:nvPr/>
        </p:nvCxnSpPr>
        <p:spPr>
          <a:xfrm>
            <a:off x="1599541" y="3687536"/>
            <a:ext cx="124565" cy="0"/>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106" name="正方形/長方形 105">
            <a:extLst>
              <a:ext uri="{FF2B5EF4-FFF2-40B4-BE49-F238E27FC236}">
                <a16:creationId xmlns:a16="http://schemas.microsoft.com/office/drawing/2014/main" id="{0CCABF13-DCF2-4582-84DE-F02C9C577321}"/>
              </a:ext>
            </a:extLst>
          </p:cNvPr>
          <p:cNvSpPr/>
          <p:nvPr/>
        </p:nvSpPr>
        <p:spPr>
          <a:xfrm>
            <a:off x="2019306" y="6371268"/>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107" name="直線矢印コネクタ 106">
            <a:extLst>
              <a:ext uri="{FF2B5EF4-FFF2-40B4-BE49-F238E27FC236}">
                <a16:creationId xmlns:a16="http://schemas.microsoft.com/office/drawing/2014/main" id="{27EFD05D-CF1D-47A4-881E-A65582642BC8}"/>
              </a:ext>
            </a:extLst>
          </p:cNvPr>
          <p:cNvCxnSpPr>
            <a:cxnSpLocks/>
            <a:stCxn id="103" idx="3"/>
            <a:endCxn id="117" idx="1"/>
          </p:cNvCxnSpPr>
          <p:nvPr/>
        </p:nvCxnSpPr>
        <p:spPr>
          <a:xfrm>
            <a:off x="2458506" y="3687536"/>
            <a:ext cx="144596" cy="0"/>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109" name="直線矢印コネクタ 108">
            <a:extLst>
              <a:ext uri="{FF2B5EF4-FFF2-40B4-BE49-F238E27FC236}">
                <a16:creationId xmlns:a16="http://schemas.microsoft.com/office/drawing/2014/main" id="{0613EC37-6FD7-4EF4-B5E6-7DC2F726306B}"/>
              </a:ext>
            </a:extLst>
          </p:cNvPr>
          <p:cNvCxnSpPr>
            <a:cxnSpLocks/>
            <a:stCxn id="117" idx="2"/>
            <a:endCxn id="197" idx="0"/>
          </p:cNvCxnSpPr>
          <p:nvPr/>
        </p:nvCxnSpPr>
        <p:spPr>
          <a:xfrm>
            <a:off x="2970302" y="3910736"/>
            <a:ext cx="0" cy="1458307"/>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110" name="グループ化 109">
            <a:extLst>
              <a:ext uri="{FF2B5EF4-FFF2-40B4-BE49-F238E27FC236}">
                <a16:creationId xmlns:a16="http://schemas.microsoft.com/office/drawing/2014/main" id="{C950F723-7E43-4026-A4F6-7E269877F14A}"/>
              </a:ext>
            </a:extLst>
          </p:cNvPr>
          <p:cNvGrpSpPr/>
          <p:nvPr/>
        </p:nvGrpSpPr>
        <p:grpSpPr>
          <a:xfrm>
            <a:off x="2843168" y="5998849"/>
            <a:ext cx="254269" cy="450827"/>
            <a:chOff x="2515451" y="5897715"/>
            <a:chExt cx="254269" cy="450827"/>
          </a:xfrm>
        </p:grpSpPr>
        <p:sp>
          <p:nvSpPr>
            <p:cNvPr id="111" name="Freeform 266">
              <a:extLst>
                <a:ext uri="{FF2B5EF4-FFF2-40B4-BE49-F238E27FC236}">
                  <a16:creationId xmlns:a16="http://schemas.microsoft.com/office/drawing/2014/main" id="{BE414781-9B06-4F0B-BF0C-7FAFB3DDB878}"/>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14" name="正方形/長方形 36">
              <a:extLst>
                <a:ext uri="{FF2B5EF4-FFF2-40B4-BE49-F238E27FC236}">
                  <a16:creationId xmlns:a16="http://schemas.microsoft.com/office/drawing/2014/main" id="{C24C4AC0-CACC-499F-86D6-8788F9A205EB}"/>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grpSp>
        <p:nvGrpSpPr>
          <p:cNvPr id="116" name="グループ化 115">
            <a:extLst>
              <a:ext uri="{FF2B5EF4-FFF2-40B4-BE49-F238E27FC236}">
                <a16:creationId xmlns:a16="http://schemas.microsoft.com/office/drawing/2014/main" id="{2113F840-1149-44B8-AFCE-D904CAB0BBEF}"/>
              </a:ext>
            </a:extLst>
          </p:cNvPr>
          <p:cNvGrpSpPr/>
          <p:nvPr/>
        </p:nvGrpSpPr>
        <p:grpSpPr>
          <a:xfrm>
            <a:off x="2603102" y="3298509"/>
            <a:ext cx="734400" cy="612227"/>
            <a:chOff x="2491032" y="3449261"/>
            <a:chExt cx="734400" cy="612227"/>
          </a:xfrm>
        </p:grpSpPr>
        <p:sp>
          <p:nvSpPr>
            <p:cNvPr id="117" name="正方形/長方形 116">
              <a:extLst>
                <a:ext uri="{FF2B5EF4-FFF2-40B4-BE49-F238E27FC236}">
                  <a16:creationId xmlns:a16="http://schemas.microsoft.com/office/drawing/2014/main" id="{50E72D88-4EF6-49AF-83D5-C625368B2326}"/>
                </a:ext>
              </a:extLst>
            </p:cNvPr>
            <p:cNvSpPr/>
            <p:nvPr/>
          </p:nvSpPr>
          <p:spPr>
            <a:xfrm>
              <a:off x="2491032"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支払通知書の</a:t>
              </a:r>
              <a:br>
                <a:rPr kumimoji="0" lang="en-US" altLang="ja-JP" sz="800" kern="0" dirty="0">
                  <a:latin typeface="Meiryo UI" panose="020B0604030504040204" pitchFamily="50" charset="-128"/>
                  <a:ea typeface="Meiryo UI" panose="020B0604030504040204" pitchFamily="50" charset="-128"/>
                  <a:cs typeface="Arial" pitchFamily="34" charset="0"/>
                </a:rPr>
              </a:br>
              <a:r>
                <a:rPr kumimoji="0" lang="ja-JP" altLang="en-US" sz="800" kern="0" dirty="0">
                  <a:latin typeface="Meiryo UI" panose="020B0604030504040204" pitchFamily="50" charset="-128"/>
                  <a:ea typeface="Meiryo UI" panose="020B0604030504040204" pitchFamily="50" charset="-128"/>
                  <a:cs typeface="Arial" pitchFamily="34" charset="0"/>
                </a:rPr>
                <a:t>作成指示</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118" name="テキスト ボックス 117">
              <a:extLst>
                <a:ext uri="{FF2B5EF4-FFF2-40B4-BE49-F238E27FC236}">
                  <a16:creationId xmlns:a16="http://schemas.microsoft.com/office/drawing/2014/main" id="{53FE6FF4-072E-4A41-B16F-F5D256013328}"/>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02</a:t>
              </a:r>
              <a:endParaRPr lang="ja-JP" altLang="en-US" sz="800" dirty="0">
                <a:latin typeface="Meiryo UI" panose="020B0604030504040204" pitchFamily="50" charset="-128"/>
                <a:ea typeface="Meiryo UI" panose="020B0604030504040204" pitchFamily="50" charset="-128"/>
              </a:endParaRPr>
            </a:p>
          </p:txBody>
        </p:sp>
      </p:grpSp>
      <p:sp>
        <p:nvSpPr>
          <p:cNvPr id="119" name="正方形/長方形 118">
            <a:extLst>
              <a:ext uri="{FF2B5EF4-FFF2-40B4-BE49-F238E27FC236}">
                <a16:creationId xmlns:a16="http://schemas.microsoft.com/office/drawing/2014/main" id="{22475F3B-6B0A-47AE-BA28-A238E5E71492}"/>
              </a:ext>
            </a:extLst>
          </p:cNvPr>
          <p:cNvSpPr/>
          <p:nvPr/>
        </p:nvSpPr>
        <p:spPr>
          <a:xfrm>
            <a:off x="2898302" y="6371268"/>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grpSp>
        <p:nvGrpSpPr>
          <p:cNvPr id="120" name="グループ化 119">
            <a:extLst>
              <a:ext uri="{FF2B5EF4-FFF2-40B4-BE49-F238E27FC236}">
                <a16:creationId xmlns:a16="http://schemas.microsoft.com/office/drawing/2014/main" id="{FC926B3C-A8D7-4751-8C2C-CECC19191573}"/>
              </a:ext>
            </a:extLst>
          </p:cNvPr>
          <p:cNvGrpSpPr/>
          <p:nvPr/>
        </p:nvGrpSpPr>
        <p:grpSpPr>
          <a:xfrm>
            <a:off x="6312425" y="5981549"/>
            <a:ext cx="254269" cy="450827"/>
            <a:chOff x="2515451" y="5897715"/>
            <a:chExt cx="254269" cy="450827"/>
          </a:xfrm>
        </p:grpSpPr>
        <p:sp>
          <p:nvSpPr>
            <p:cNvPr id="121" name="Freeform 266">
              <a:extLst>
                <a:ext uri="{FF2B5EF4-FFF2-40B4-BE49-F238E27FC236}">
                  <a16:creationId xmlns:a16="http://schemas.microsoft.com/office/drawing/2014/main" id="{A7D66BC2-C0D1-49E6-A8D8-71ADB0AE5DD8}"/>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22" name="正方形/長方形 36">
              <a:extLst>
                <a:ext uri="{FF2B5EF4-FFF2-40B4-BE49-F238E27FC236}">
                  <a16:creationId xmlns:a16="http://schemas.microsoft.com/office/drawing/2014/main" id="{4F350ADC-AE15-4FF2-AF27-306167F98084}"/>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23" name="正方形/長方形 122">
            <a:extLst>
              <a:ext uri="{FF2B5EF4-FFF2-40B4-BE49-F238E27FC236}">
                <a16:creationId xmlns:a16="http://schemas.microsoft.com/office/drawing/2014/main" id="{F5A530F4-8DC1-4E9C-B7E3-894C1A21098E}"/>
              </a:ext>
            </a:extLst>
          </p:cNvPr>
          <p:cNvSpPr/>
          <p:nvPr/>
        </p:nvSpPr>
        <p:spPr>
          <a:xfrm>
            <a:off x="6366504" y="6350410"/>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124" name="直線矢印コネクタ 208">
            <a:extLst>
              <a:ext uri="{FF2B5EF4-FFF2-40B4-BE49-F238E27FC236}">
                <a16:creationId xmlns:a16="http://schemas.microsoft.com/office/drawing/2014/main" id="{7DB8BC1F-9AEB-4FFB-A645-586E0BA620E0}"/>
              </a:ext>
            </a:extLst>
          </p:cNvPr>
          <p:cNvCxnSpPr>
            <a:cxnSpLocks/>
            <a:stCxn id="226" idx="3"/>
            <a:endCxn id="144" idx="1"/>
          </p:cNvCxnSpPr>
          <p:nvPr/>
        </p:nvCxnSpPr>
        <p:spPr>
          <a:xfrm flipV="1">
            <a:off x="6805704" y="4769157"/>
            <a:ext cx="192869" cy="814295"/>
          </a:xfrm>
          <a:prstGeom prst="bentConnector3">
            <a:avLst>
              <a:gd name="adj1" fmla="val 50000"/>
            </a:avLst>
          </a:prstGeom>
          <a:noFill/>
          <a:ln w="6350" cap="flat" cmpd="sng" algn="ctr">
            <a:solidFill>
              <a:sysClr val="window" lastClr="FFFFFF">
                <a:lumMod val="65000"/>
              </a:sysClr>
            </a:solidFill>
            <a:prstDash val="solid"/>
            <a:miter lim="800000"/>
            <a:tailEnd type="triangle"/>
          </a:ln>
          <a:effectLst/>
        </p:spPr>
      </p:cxnSp>
      <p:grpSp>
        <p:nvGrpSpPr>
          <p:cNvPr id="125" name="グループ化 124">
            <a:extLst>
              <a:ext uri="{FF2B5EF4-FFF2-40B4-BE49-F238E27FC236}">
                <a16:creationId xmlns:a16="http://schemas.microsoft.com/office/drawing/2014/main" id="{60F84EF5-1BCB-4FD2-9437-D0981493283E}"/>
              </a:ext>
            </a:extLst>
          </p:cNvPr>
          <p:cNvGrpSpPr/>
          <p:nvPr/>
        </p:nvGrpSpPr>
        <p:grpSpPr>
          <a:xfrm>
            <a:off x="6998573" y="4380130"/>
            <a:ext cx="734400" cy="612227"/>
            <a:chOff x="2491032" y="3449261"/>
            <a:chExt cx="734400" cy="612227"/>
          </a:xfrm>
        </p:grpSpPr>
        <p:sp>
          <p:nvSpPr>
            <p:cNvPr id="144" name="正方形/長方形 143">
              <a:extLst>
                <a:ext uri="{FF2B5EF4-FFF2-40B4-BE49-F238E27FC236}">
                  <a16:creationId xmlns:a16="http://schemas.microsoft.com/office/drawing/2014/main" id="{F87F8A60-0627-44F9-B938-9566B1E54777}"/>
                </a:ext>
              </a:extLst>
            </p:cNvPr>
            <p:cNvSpPr/>
            <p:nvPr/>
          </p:nvSpPr>
          <p:spPr>
            <a:xfrm>
              <a:off x="2491032" y="3615088"/>
              <a:ext cx="734400"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支払通知書の</a:t>
              </a:r>
              <a:br>
                <a:rPr kumimoji="0" lang="en-US" altLang="ja-JP" sz="800" kern="0" dirty="0">
                  <a:latin typeface="Meiryo UI" panose="020B0604030504040204" pitchFamily="50" charset="-128"/>
                  <a:ea typeface="Meiryo UI" panose="020B0604030504040204" pitchFamily="50" charset="-128"/>
                  <a:cs typeface="Arial" pitchFamily="34" charset="0"/>
                </a:rPr>
              </a:br>
              <a:r>
                <a:rPr kumimoji="0" lang="ja-JP" altLang="en-US" sz="800" kern="0" dirty="0">
                  <a:latin typeface="Meiryo UI" panose="020B0604030504040204" pitchFamily="50" charset="-128"/>
                  <a:ea typeface="Meiryo UI" panose="020B0604030504040204" pitchFamily="50" charset="-128"/>
                  <a:cs typeface="Arial" pitchFamily="34" charset="0"/>
                </a:rPr>
                <a:t>受領・確認</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145" name="テキスト ボックス 144">
              <a:extLst>
                <a:ext uri="{FF2B5EF4-FFF2-40B4-BE49-F238E27FC236}">
                  <a16:creationId xmlns:a16="http://schemas.microsoft.com/office/drawing/2014/main" id="{7328ACD2-9653-4CED-95A4-CF4F41C26389}"/>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09</a:t>
              </a:r>
              <a:endParaRPr lang="ja-JP" altLang="en-US" sz="800" dirty="0">
                <a:latin typeface="Meiryo UI" panose="020B0604030504040204" pitchFamily="50" charset="-128"/>
                <a:ea typeface="Meiryo UI" panose="020B0604030504040204" pitchFamily="50" charset="-128"/>
              </a:endParaRPr>
            </a:p>
          </p:txBody>
        </p:sp>
      </p:grpSp>
      <p:cxnSp>
        <p:nvCxnSpPr>
          <p:cNvPr id="146" name="直線矢印コネクタ 145">
            <a:extLst>
              <a:ext uri="{FF2B5EF4-FFF2-40B4-BE49-F238E27FC236}">
                <a16:creationId xmlns:a16="http://schemas.microsoft.com/office/drawing/2014/main" id="{224E1DF5-01F2-4B8B-B8D9-594336BF10EE}"/>
              </a:ext>
            </a:extLst>
          </p:cNvPr>
          <p:cNvCxnSpPr>
            <a:cxnSpLocks/>
            <a:stCxn id="144" idx="3"/>
            <a:endCxn id="151" idx="1"/>
          </p:cNvCxnSpPr>
          <p:nvPr/>
        </p:nvCxnSpPr>
        <p:spPr>
          <a:xfrm>
            <a:off x="7732973" y="4769157"/>
            <a:ext cx="474383" cy="0"/>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169" name="グループ化 168">
            <a:extLst>
              <a:ext uri="{FF2B5EF4-FFF2-40B4-BE49-F238E27FC236}">
                <a16:creationId xmlns:a16="http://schemas.microsoft.com/office/drawing/2014/main" id="{E167EFA2-B51B-4E44-86EB-8D8921803CDD}"/>
              </a:ext>
            </a:extLst>
          </p:cNvPr>
          <p:cNvGrpSpPr/>
          <p:nvPr/>
        </p:nvGrpSpPr>
        <p:grpSpPr>
          <a:xfrm>
            <a:off x="7245308" y="5977991"/>
            <a:ext cx="254269" cy="450827"/>
            <a:chOff x="2515451" y="5897715"/>
            <a:chExt cx="254269" cy="450827"/>
          </a:xfrm>
        </p:grpSpPr>
        <p:sp>
          <p:nvSpPr>
            <p:cNvPr id="174" name="Freeform 266">
              <a:extLst>
                <a:ext uri="{FF2B5EF4-FFF2-40B4-BE49-F238E27FC236}">
                  <a16:creationId xmlns:a16="http://schemas.microsoft.com/office/drawing/2014/main" id="{31C81FCD-EF29-46AF-83F5-559F74DFEC26}"/>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75" name="正方形/長方形 36">
              <a:extLst>
                <a:ext uri="{FF2B5EF4-FFF2-40B4-BE49-F238E27FC236}">
                  <a16:creationId xmlns:a16="http://schemas.microsoft.com/office/drawing/2014/main" id="{9E2714C8-7E3F-431D-8D8B-5DC89F14635D}"/>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80" name="正方形/長方形 179">
            <a:extLst>
              <a:ext uri="{FF2B5EF4-FFF2-40B4-BE49-F238E27FC236}">
                <a16:creationId xmlns:a16="http://schemas.microsoft.com/office/drawing/2014/main" id="{F2DF547F-DE74-4E7D-879D-A752334C94CA}"/>
              </a:ext>
            </a:extLst>
          </p:cNvPr>
          <p:cNvSpPr/>
          <p:nvPr/>
        </p:nvSpPr>
        <p:spPr>
          <a:xfrm>
            <a:off x="7300442" y="6350410"/>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181" name="直線矢印コネクタ 180">
            <a:extLst>
              <a:ext uri="{FF2B5EF4-FFF2-40B4-BE49-F238E27FC236}">
                <a16:creationId xmlns:a16="http://schemas.microsoft.com/office/drawing/2014/main" id="{45DED9E9-5865-44DD-B9F9-6BA93BE26ABE}"/>
              </a:ext>
            </a:extLst>
          </p:cNvPr>
          <p:cNvCxnSpPr>
            <a:cxnSpLocks/>
            <a:stCxn id="175" idx="0"/>
            <a:endCxn id="144" idx="2"/>
          </p:cNvCxnSpPr>
          <p:nvPr/>
        </p:nvCxnSpPr>
        <p:spPr>
          <a:xfrm flipH="1" flipV="1">
            <a:off x="7365773" y="4992357"/>
            <a:ext cx="6670" cy="989437"/>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196" name="グループ化 195">
            <a:extLst>
              <a:ext uri="{FF2B5EF4-FFF2-40B4-BE49-F238E27FC236}">
                <a16:creationId xmlns:a16="http://schemas.microsoft.com/office/drawing/2014/main" id="{29A0DD87-6C7F-489E-8288-605DFE718C34}"/>
              </a:ext>
            </a:extLst>
          </p:cNvPr>
          <p:cNvGrpSpPr/>
          <p:nvPr/>
        </p:nvGrpSpPr>
        <p:grpSpPr>
          <a:xfrm>
            <a:off x="2572019" y="5190343"/>
            <a:ext cx="765483" cy="625100"/>
            <a:chOff x="2459949" y="3436388"/>
            <a:chExt cx="765483" cy="625100"/>
          </a:xfrm>
        </p:grpSpPr>
        <p:sp>
          <p:nvSpPr>
            <p:cNvPr id="197" name="正方形/長方形 196">
              <a:extLst>
                <a:ext uri="{FF2B5EF4-FFF2-40B4-BE49-F238E27FC236}">
                  <a16:creationId xmlns:a16="http://schemas.microsoft.com/office/drawing/2014/main" id="{D6129470-E526-46F8-88FD-ED49EF688725}"/>
                </a:ext>
              </a:extLst>
            </p:cNvPr>
            <p:cNvSpPr/>
            <p:nvPr/>
          </p:nvSpPr>
          <p:spPr>
            <a:xfrm>
              <a:off x="2491032" y="3615088"/>
              <a:ext cx="734400"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支払通知書</a:t>
              </a:r>
              <a:br>
                <a:rPr lang="en-US" altLang="ja-JP" sz="800" dirty="0">
                  <a:latin typeface="Meiryo UI" panose="020B0604030504040204" pitchFamily="50" charset="-128"/>
                  <a:ea typeface="Meiryo UI" panose="020B0604030504040204" pitchFamily="50" charset="-128"/>
                  <a:cs typeface="Arial" pitchFamily="34" charset="0"/>
                </a:rPr>
              </a:br>
              <a:r>
                <a:rPr lang="ja-JP" altLang="en-US" sz="800" dirty="0">
                  <a:latin typeface="Meiryo UI" panose="020B0604030504040204" pitchFamily="50" charset="-128"/>
                  <a:ea typeface="Meiryo UI" panose="020B0604030504040204" pitchFamily="50" charset="-128"/>
                  <a:cs typeface="Arial" pitchFamily="34" charset="0"/>
                </a:rPr>
                <a:t>作成</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198" name="テキスト ボックス 197">
              <a:extLst>
                <a:ext uri="{FF2B5EF4-FFF2-40B4-BE49-F238E27FC236}">
                  <a16:creationId xmlns:a16="http://schemas.microsoft.com/office/drawing/2014/main" id="{4661FF68-6035-4558-A48E-588E7612435F}"/>
                </a:ext>
              </a:extLst>
            </p:cNvPr>
            <p:cNvSpPr txBox="1"/>
            <p:nvPr/>
          </p:nvSpPr>
          <p:spPr>
            <a:xfrm>
              <a:off x="2459949" y="3436388"/>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03</a:t>
              </a:r>
              <a:endParaRPr lang="ja-JP" altLang="en-US" sz="800" dirty="0">
                <a:latin typeface="Meiryo UI" panose="020B0604030504040204" pitchFamily="50" charset="-128"/>
                <a:ea typeface="Meiryo UI" panose="020B0604030504040204" pitchFamily="50" charset="-128"/>
              </a:endParaRPr>
            </a:p>
          </p:txBody>
        </p:sp>
      </p:grpSp>
      <p:grpSp>
        <p:nvGrpSpPr>
          <p:cNvPr id="200" name="グループ化 199">
            <a:extLst>
              <a:ext uri="{FF2B5EF4-FFF2-40B4-BE49-F238E27FC236}">
                <a16:creationId xmlns:a16="http://schemas.microsoft.com/office/drawing/2014/main" id="{373106C0-1228-4686-BD92-3034ADB47EF0}"/>
              </a:ext>
            </a:extLst>
          </p:cNvPr>
          <p:cNvGrpSpPr/>
          <p:nvPr/>
        </p:nvGrpSpPr>
        <p:grpSpPr>
          <a:xfrm>
            <a:off x="5307009" y="2424914"/>
            <a:ext cx="734400" cy="612227"/>
            <a:chOff x="2491032" y="3449261"/>
            <a:chExt cx="734400" cy="612227"/>
          </a:xfrm>
        </p:grpSpPr>
        <p:sp>
          <p:nvSpPr>
            <p:cNvPr id="201" name="正方形/長方形 200">
              <a:extLst>
                <a:ext uri="{FF2B5EF4-FFF2-40B4-BE49-F238E27FC236}">
                  <a16:creationId xmlns:a16="http://schemas.microsoft.com/office/drawing/2014/main" id="{2A46596C-FDFB-4E1E-B7FD-A5B527EABFC3}"/>
                </a:ext>
              </a:extLst>
            </p:cNvPr>
            <p:cNvSpPr/>
            <p:nvPr/>
          </p:nvSpPr>
          <p:spPr>
            <a:xfrm>
              <a:off x="2491032" y="3615088"/>
              <a:ext cx="734400"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支払通知書の</a:t>
              </a:r>
              <a:br>
                <a:rPr lang="en-US" altLang="ja-JP" sz="800" dirty="0">
                  <a:latin typeface="Meiryo UI" panose="020B0604030504040204" pitchFamily="50" charset="-128"/>
                  <a:ea typeface="Meiryo UI" panose="020B0604030504040204" pitchFamily="50" charset="-128"/>
                  <a:cs typeface="Arial" pitchFamily="34" charset="0"/>
                </a:rPr>
              </a:br>
              <a:r>
                <a:rPr lang="ja-JP" altLang="en-US" sz="800" dirty="0">
                  <a:latin typeface="Meiryo UI" panose="020B0604030504040204" pitchFamily="50" charset="-128"/>
                  <a:ea typeface="Meiryo UI" panose="020B0604030504040204" pitchFamily="50" charset="-128"/>
                  <a:cs typeface="Arial" pitchFamily="34" charset="0"/>
                </a:rPr>
                <a:t>確認結果の登録</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202" name="テキスト ボックス 201">
              <a:extLst>
                <a:ext uri="{FF2B5EF4-FFF2-40B4-BE49-F238E27FC236}">
                  <a16:creationId xmlns:a16="http://schemas.microsoft.com/office/drawing/2014/main" id="{A6C14AF3-000D-40EA-B993-49B78AB4198F}"/>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07</a:t>
              </a:r>
              <a:endParaRPr lang="ja-JP" altLang="en-US" sz="800" dirty="0">
                <a:latin typeface="Meiryo UI" panose="020B0604030504040204" pitchFamily="50" charset="-128"/>
                <a:ea typeface="Meiryo UI" panose="020B0604030504040204" pitchFamily="50" charset="-128"/>
              </a:endParaRPr>
            </a:p>
          </p:txBody>
        </p:sp>
      </p:grpSp>
      <p:cxnSp>
        <p:nvCxnSpPr>
          <p:cNvPr id="203" name="直線矢印コネクタ 202">
            <a:extLst>
              <a:ext uri="{FF2B5EF4-FFF2-40B4-BE49-F238E27FC236}">
                <a16:creationId xmlns:a16="http://schemas.microsoft.com/office/drawing/2014/main" id="{FEB810A5-DB56-4791-9087-1D8C5FCACC45}"/>
              </a:ext>
            </a:extLst>
          </p:cNvPr>
          <p:cNvCxnSpPr>
            <a:cxnSpLocks/>
            <a:stCxn id="201" idx="2"/>
            <a:endCxn id="206" idx="0"/>
          </p:cNvCxnSpPr>
          <p:nvPr/>
        </p:nvCxnSpPr>
        <p:spPr>
          <a:xfrm flipH="1">
            <a:off x="5666309" y="3037141"/>
            <a:ext cx="7900" cy="2972125"/>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204" name="グループ化 203">
            <a:extLst>
              <a:ext uri="{FF2B5EF4-FFF2-40B4-BE49-F238E27FC236}">
                <a16:creationId xmlns:a16="http://schemas.microsoft.com/office/drawing/2014/main" id="{CF6F771D-6D9A-456E-97C9-071D128CFEE2}"/>
              </a:ext>
            </a:extLst>
          </p:cNvPr>
          <p:cNvGrpSpPr/>
          <p:nvPr/>
        </p:nvGrpSpPr>
        <p:grpSpPr>
          <a:xfrm>
            <a:off x="5539174" y="6005463"/>
            <a:ext cx="254269" cy="450827"/>
            <a:chOff x="2515451" y="5897715"/>
            <a:chExt cx="254269" cy="450827"/>
          </a:xfrm>
        </p:grpSpPr>
        <p:sp>
          <p:nvSpPr>
            <p:cNvPr id="205" name="Freeform 266">
              <a:extLst>
                <a:ext uri="{FF2B5EF4-FFF2-40B4-BE49-F238E27FC236}">
                  <a16:creationId xmlns:a16="http://schemas.microsoft.com/office/drawing/2014/main" id="{589FA936-2150-4C64-B0CF-5A8C41D66FA5}"/>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206" name="正方形/長方形 36">
              <a:extLst>
                <a:ext uri="{FF2B5EF4-FFF2-40B4-BE49-F238E27FC236}">
                  <a16:creationId xmlns:a16="http://schemas.microsoft.com/office/drawing/2014/main" id="{B054E56D-1582-4EB7-A6CA-A223216206A4}"/>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207" name="正方形/長方形 206">
            <a:extLst>
              <a:ext uri="{FF2B5EF4-FFF2-40B4-BE49-F238E27FC236}">
                <a16:creationId xmlns:a16="http://schemas.microsoft.com/office/drawing/2014/main" id="{1F4BD067-F128-4CD7-BEAB-F201495EA33E}"/>
              </a:ext>
            </a:extLst>
          </p:cNvPr>
          <p:cNvSpPr/>
          <p:nvPr/>
        </p:nvSpPr>
        <p:spPr>
          <a:xfrm>
            <a:off x="5594308" y="6377882"/>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208" name="直線矢印コネクタ 207">
            <a:extLst>
              <a:ext uri="{FF2B5EF4-FFF2-40B4-BE49-F238E27FC236}">
                <a16:creationId xmlns:a16="http://schemas.microsoft.com/office/drawing/2014/main" id="{5BEC7CD5-3AAB-4ECC-AA0C-B6DA3A629F79}"/>
              </a:ext>
            </a:extLst>
          </p:cNvPr>
          <p:cNvCxnSpPr>
            <a:cxnSpLocks/>
            <a:stCxn id="201" idx="3"/>
            <a:endCxn id="209" idx="1"/>
          </p:cNvCxnSpPr>
          <p:nvPr/>
        </p:nvCxnSpPr>
        <p:spPr>
          <a:xfrm>
            <a:off x="6041409" y="2813941"/>
            <a:ext cx="160427" cy="4452"/>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209" name="ひし形 110">
            <a:extLst>
              <a:ext uri="{FF2B5EF4-FFF2-40B4-BE49-F238E27FC236}">
                <a16:creationId xmlns:a16="http://schemas.microsoft.com/office/drawing/2014/main" id="{3C05E50A-BC0E-434D-8BEF-2B13655EDAA2}"/>
              </a:ext>
            </a:extLst>
          </p:cNvPr>
          <p:cNvSpPr>
            <a:spLocks/>
          </p:cNvSpPr>
          <p:nvPr/>
        </p:nvSpPr>
        <p:spPr>
          <a:xfrm>
            <a:off x="6201836" y="2652239"/>
            <a:ext cx="473336" cy="332308"/>
          </a:xfrm>
          <a:prstGeom prst="diamond">
            <a:avLst/>
          </a:prstGeom>
          <a:noFill/>
          <a:ln w="12700" cap="flat" cmpd="sng" algn="ctr">
            <a:solidFill>
              <a:sysClr val="window" lastClr="FFFFFF">
                <a:lumMod val="50000"/>
              </a:sysClr>
            </a:solidFill>
            <a:prstDash val="solid"/>
            <a:miter lim="800000"/>
          </a:ln>
          <a:effectLst/>
        </p:spPr>
        <p:txBody>
          <a:bodyPr wrap="none" lIns="0" tIns="0" rIns="0" bIns="0" rtlCol="0" anchor="ctr"/>
          <a:lstStyle/>
          <a:p>
            <a:pPr algn="ctr">
              <a:defRPr/>
            </a:pPr>
            <a:r>
              <a:rPr kumimoji="0" lang="ja-JP" altLang="en-US" sz="800" kern="0" dirty="0">
                <a:latin typeface="Meiryo UI" panose="020B0604030504040204" pitchFamily="50" charset="-128"/>
                <a:ea typeface="Meiryo UI" panose="020B0604030504040204" pitchFamily="50" charset="-128"/>
              </a:rPr>
              <a:t>確認</a:t>
            </a:r>
            <a:endParaRPr kumimoji="0" lang="en-US" altLang="ja-JP" sz="800" kern="0" dirty="0">
              <a:latin typeface="Meiryo UI" panose="020B0604030504040204" pitchFamily="50" charset="-128"/>
              <a:ea typeface="Meiryo UI" panose="020B0604030504040204" pitchFamily="50" charset="-128"/>
            </a:endParaRPr>
          </a:p>
          <a:p>
            <a:pPr algn="ctr">
              <a:defRPr/>
            </a:pPr>
            <a:r>
              <a:rPr kumimoji="0" lang="ja-JP" altLang="en-US" sz="800" kern="0" dirty="0">
                <a:latin typeface="Meiryo UI" panose="020B0604030504040204" pitchFamily="50" charset="-128"/>
                <a:ea typeface="Meiryo UI" panose="020B0604030504040204" pitchFamily="50" charset="-128"/>
              </a:rPr>
              <a:t>結果</a:t>
            </a:r>
            <a:endParaRPr kumimoji="0" lang="en-US" altLang="ja-JP" sz="800" kern="0" dirty="0">
              <a:latin typeface="Meiryo UI" panose="020B0604030504040204" pitchFamily="50" charset="-128"/>
              <a:ea typeface="Meiryo UI" panose="020B0604030504040204" pitchFamily="50" charset="-128"/>
            </a:endParaRPr>
          </a:p>
        </p:txBody>
      </p:sp>
      <p:sp>
        <p:nvSpPr>
          <p:cNvPr id="210" name="正方形/長方形 209">
            <a:extLst>
              <a:ext uri="{FF2B5EF4-FFF2-40B4-BE49-F238E27FC236}">
                <a16:creationId xmlns:a16="http://schemas.microsoft.com/office/drawing/2014/main" id="{81525CFA-AA43-42FB-A950-0812D07C8503}"/>
              </a:ext>
            </a:extLst>
          </p:cNvPr>
          <p:cNvSpPr/>
          <p:nvPr/>
        </p:nvSpPr>
        <p:spPr>
          <a:xfrm>
            <a:off x="6575577" y="2592789"/>
            <a:ext cx="473335"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却下</a:t>
            </a:r>
          </a:p>
        </p:txBody>
      </p:sp>
      <p:sp>
        <p:nvSpPr>
          <p:cNvPr id="211" name="正方形/長方形 210">
            <a:extLst>
              <a:ext uri="{FF2B5EF4-FFF2-40B4-BE49-F238E27FC236}">
                <a16:creationId xmlns:a16="http://schemas.microsoft.com/office/drawing/2014/main" id="{99514229-F77F-4FB4-AEE0-52E86DC4E792}"/>
              </a:ext>
            </a:extLst>
          </p:cNvPr>
          <p:cNvSpPr/>
          <p:nvPr/>
        </p:nvSpPr>
        <p:spPr>
          <a:xfrm>
            <a:off x="6367785" y="2908561"/>
            <a:ext cx="473335"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承認</a:t>
            </a:r>
          </a:p>
        </p:txBody>
      </p:sp>
      <p:cxnSp>
        <p:nvCxnSpPr>
          <p:cNvPr id="212" name="直線矢印コネクタ 211">
            <a:extLst>
              <a:ext uri="{FF2B5EF4-FFF2-40B4-BE49-F238E27FC236}">
                <a16:creationId xmlns:a16="http://schemas.microsoft.com/office/drawing/2014/main" id="{D1835D10-345B-49A7-A5BC-1BD37416B922}"/>
              </a:ext>
            </a:extLst>
          </p:cNvPr>
          <p:cNvCxnSpPr>
            <a:cxnSpLocks/>
            <a:stCxn id="209" idx="2"/>
            <a:endCxn id="226" idx="0"/>
          </p:cNvCxnSpPr>
          <p:nvPr/>
        </p:nvCxnSpPr>
        <p:spPr>
          <a:xfrm>
            <a:off x="6438504" y="2984547"/>
            <a:ext cx="0" cy="2375705"/>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225" name="グループ化 224">
            <a:extLst>
              <a:ext uri="{FF2B5EF4-FFF2-40B4-BE49-F238E27FC236}">
                <a16:creationId xmlns:a16="http://schemas.microsoft.com/office/drawing/2014/main" id="{31EA4414-0E06-4CE1-8155-81C5F97F7088}"/>
              </a:ext>
            </a:extLst>
          </p:cNvPr>
          <p:cNvGrpSpPr/>
          <p:nvPr/>
        </p:nvGrpSpPr>
        <p:grpSpPr>
          <a:xfrm>
            <a:off x="6040221" y="5181552"/>
            <a:ext cx="765483" cy="625100"/>
            <a:chOff x="2459949" y="3436388"/>
            <a:chExt cx="765483" cy="625100"/>
          </a:xfrm>
        </p:grpSpPr>
        <p:sp>
          <p:nvSpPr>
            <p:cNvPr id="226" name="正方形/長方形 225">
              <a:extLst>
                <a:ext uri="{FF2B5EF4-FFF2-40B4-BE49-F238E27FC236}">
                  <a16:creationId xmlns:a16="http://schemas.microsoft.com/office/drawing/2014/main" id="{744AC44D-BA39-4045-90CE-982388DDB17A}"/>
                </a:ext>
              </a:extLst>
            </p:cNvPr>
            <p:cNvSpPr/>
            <p:nvPr/>
          </p:nvSpPr>
          <p:spPr>
            <a:xfrm>
              <a:off x="2491032" y="3615088"/>
              <a:ext cx="734400"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支払通知書</a:t>
              </a:r>
              <a:br>
                <a:rPr lang="en-US" altLang="ja-JP" sz="800" dirty="0">
                  <a:latin typeface="Meiryo UI" panose="020B0604030504040204" pitchFamily="50" charset="-128"/>
                  <a:ea typeface="Meiryo UI" panose="020B0604030504040204" pitchFamily="50" charset="-128"/>
                  <a:cs typeface="Arial" pitchFamily="34" charset="0"/>
                </a:rPr>
              </a:br>
              <a:r>
                <a:rPr lang="ja-JP" altLang="en-US" sz="800" dirty="0">
                  <a:latin typeface="Meiryo UI" panose="020B0604030504040204" pitchFamily="50" charset="-128"/>
                  <a:ea typeface="Meiryo UI" panose="020B0604030504040204" pitchFamily="50" charset="-128"/>
                  <a:cs typeface="Arial" pitchFamily="34" charset="0"/>
                </a:rPr>
                <a:t>の通知</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227" name="テキスト ボックス 226">
              <a:extLst>
                <a:ext uri="{FF2B5EF4-FFF2-40B4-BE49-F238E27FC236}">
                  <a16:creationId xmlns:a16="http://schemas.microsoft.com/office/drawing/2014/main" id="{B389F7E0-E0C4-42CF-B2E6-6D7FB5C26F26}"/>
                </a:ext>
              </a:extLst>
            </p:cNvPr>
            <p:cNvSpPr txBox="1"/>
            <p:nvPr/>
          </p:nvSpPr>
          <p:spPr>
            <a:xfrm>
              <a:off x="2459949" y="3436388"/>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08</a:t>
              </a:r>
              <a:endParaRPr lang="ja-JP" altLang="en-US" sz="800" dirty="0">
                <a:latin typeface="Meiryo UI" panose="020B0604030504040204" pitchFamily="50" charset="-128"/>
                <a:ea typeface="Meiryo UI" panose="020B0604030504040204" pitchFamily="50" charset="-128"/>
              </a:endParaRPr>
            </a:p>
          </p:txBody>
        </p:sp>
      </p:grpSp>
      <p:cxnSp>
        <p:nvCxnSpPr>
          <p:cNvPr id="231" name="直線矢印コネクタ 334">
            <a:extLst>
              <a:ext uri="{FF2B5EF4-FFF2-40B4-BE49-F238E27FC236}">
                <a16:creationId xmlns:a16="http://schemas.microsoft.com/office/drawing/2014/main" id="{9A241CE3-60A2-494A-900D-4822C021B9E4}"/>
              </a:ext>
            </a:extLst>
          </p:cNvPr>
          <p:cNvCxnSpPr>
            <a:cxnSpLocks/>
            <a:stCxn id="209" idx="0"/>
            <a:endCxn id="150" idx="1"/>
          </p:cNvCxnSpPr>
          <p:nvPr/>
        </p:nvCxnSpPr>
        <p:spPr>
          <a:xfrm rot="5400000" flipH="1" flipV="1">
            <a:off x="7237751" y="1662988"/>
            <a:ext cx="190004" cy="1788498"/>
          </a:xfrm>
          <a:prstGeom prst="bentConnector2">
            <a:avLst/>
          </a:prstGeom>
          <a:noFill/>
          <a:ln w="6350" cap="flat" cmpd="sng" algn="ctr">
            <a:solidFill>
              <a:sysClr val="window" lastClr="FFFFFF">
                <a:lumMod val="65000"/>
              </a:sysClr>
            </a:solidFill>
            <a:prstDash val="solid"/>
            <a:miter lim="800000"/>
            <a:tailEnd type="triangle"/>
          </a:ln>
          <a:effectLst/>
        </p:spPr>
      </p:cxnSp>
      <p:sp>
        <p:nvSpPr>
          <p:cNvPr id="233" name="正方形/長方形 232">
            <a:extLst>
              <a:ext uri="{FF2B5EF4-FFF2-40B4-BE49-F238E27FC236}">
                <a16:creationId xmlns:a16="http://schemas.microsoft.com/office/drawing/2014/main" id="{1F0D6221-6339-4966-A12D-5E7F42FD8CE6}"/>
              </a:ext>
            </a:extLst>
          </p:cNvPr>
          <p:cNvSpPr/>
          <p:nvPr/>
        </p:nvSpPr>
        <p:spPr>
          <a:xfrm>
            <a:off x="804736" y="3927925"/>
            <a:ext cx="1723012" cy="215444"/>
          </a:xfrm>
          <a:prstGeom prst="rect">
            <a:avLst/>
          </a:prstGeom>
        </p:spPr>
        <p:txBody>
          <a:bodyPr wrap="square">
            <a:spAutoFit/>
          </a:bodyPr>
          <a:lstStyle/>
          <a:p>
            <a:r>
              <a:rPr kumimoji="0" lang="en-US" altLang="ja-JP" sz="800" kern="0" dirty="0">
                <a:latin typeface="Meiryo UI"/>
                <a:ea typeface="Meiryo UI"/>
                <a:cs typeface="Arial" pitchFamily="34" charset="0"/>
              </a:rPr>
              <a:t>(FIP001</a:t>
            </a:r>
            <a:r>
              <a:rPr kumimoji="0" lang="en-US" altLang="ja-JP" sz="800" kern="0" dirty="0">
                <a:solidFill>
                  <a:prstClr val="black"/>
                </a:solidFill>
                <a:latin typeface="Meiryo UI"/>
                <a:ea typeface="Meiryo UI"/>
                <a:cs typeface="Arial" pitchFamily="34" charset="0"/>
              </a:rPr>
              <a:t>)FIP</a:t>
            </a:r>
            <a:r>
              <a:rPr kumimoji="0" lang="ja-JP" altLang="en-US" sz="800" kern="0" dirty="0">
                <a:solidFill>
                  <a:prstClr val="black"/>
                </a:solidFill>
                <a:latin typeface="Meiryo UI"/>
                <a:ea typeface="Meiryo UI"/>
                <a:cs typeface="Arial" pitchFamily="34" charset="0"/>
              </a:rPr>
              <a:t>交付金算定</a:t>
            </a:r>
            <a:r>
              <a:rPr kumimoji="0" lang="ja-JP" altLang="en-US" sz="800" kern="0" dirty="0">
                <a:latin typeface="Meiryo UI"/>
                <a:ea typeface="Meiryo UI"/>
                <a:cs typeface="Arial" pitchFamily="34" charset="0"/>
              </a:rPr>
              <a:t>➢</a:t>
            </a:r>
            <a:endParaRPr lang="ja-JP" altLang="en-US" sz="800" dirty="0">
              <a:latin typeface="Meiryo UI" panose="020B0604030504040204" pitchFamily="50" charset="-128"/>
              <a:ea typeface="Meiryo UI" panose="020B0604030504040204" pitchFamily="50" charset="-128"/>
              <a:cs typeface="Arial" pitchFamily="34" charset="0"/>
            </a:endParaRPr>
          </a:p>
        </p:txBody>
      </p:sp>
      <p:sp>
        <p:nvSpPr>
          <p:cNvPr id="234" name="正方形/長方形 233">
            <a:extLst>
              <a:ext uri="{FF2B5EF4-FFF2-40B4-BE49-F238E27FC236}">
                <a16:creationId xmlns:a16="http://schemas.microsoft.com/office/drawing/2014/main" id="{E6D2B234-5433-4CDE-8BED-24AB90BFAA99}"/>
              </a:ext>
            </a:extLst>
          </p:cNvPr>
          <p:cNvSpPr/>
          <p:nvPr/>
        </p:nvSpPr>
        <p:spPr>
          <a:xfrm>
            <a:off x="804736" y="4074459"/>
            <a:ext cx="1723012" cy="215444"/>
          </a:xfrm>
          <a:prstGeom prst="rect">
            <a:avLst/>
          </a:prstGeom>
        </p:spPr>
        <p:txBody>
          <a:bodyPr wrap="square">
            <a:spAutoFit/>
          </a:bodyPr>
          <a:lstStyle/>
          <a:p>
            <a:r>
              <a:rPr kumimoji="0" lang="en-US" altLang="ja-JP" sz="800" kern="0" dirty="0">
                <a:latin typeface="Meiryo UI"/>
                <a:ea typeface="Meiryo UI"/>
                <a:cs typeface="Arial" pitchFamily="34" charset="0"/>
              </a:rPr>
              <a:t>(DIS001</a:t>
            </a:r>
            <a:r>
              <a:rPr kumimoji="0" lang="en-US" altLang="ja-JP" sz="800" kern="0" dirty="0">
                <a:solidFill>
                  <a:prstClr val="black"/>
                </a:solidFill>
                <a:latin typeface="Meiryo UI"/>
                <a:ea typeface="Meiryo UI"/>
                <a:cs typeface="Arial" pitchFamily="34" charset="0"/>
              </a:rPr>
              <a:t>)</a:t>
            </a:r>
            <a:r>
              <a:rPr kumimoji="0" lang="ja-JP" altLang="en-US" sz="800" kern="0" dirty="0">
                <a:solidFill>
                  <a:prstClr val="black"/>
                </a:solidFill>
                <a:latin typeface="Meiryo UI"/>
                <a:ea typeface="Meiryo UI"/>
                <a:cs typeface="Arial" pitchFamily="34" charset="0"/>
              </a:rPr>
              <a:t>積立金算定</a:t>
            </a:r>
            <a:r>
              <a:rPr kumimoji="0" lang="en-US" altLang="ja-JP" sz="800" kern="0" dirty="0">
                <a:solidFill>
                  <a:prstClr val="black"/>
                </a:solidFill>
                <a:latin typeface="Meiryo UI"/>
                <a:ea typeface="Meiryo UI"/>
                <a:cs typeface="Arial" pitchFamily="34" charset="0"/>
              </a:rPr>
              <a:t>(FIP)</a:t>
            </a:r>
            <a:r>
              <a:rPr kumimoji="0" lang="ja-JP" altLang="en-US" sz="800" kern="0" dirty="0">
                <a:latin typeface="Meiryo UI"/>
                <a:ea typeface="Meiryo UI"/>
                <a:cs typeface="Arial" pitchFamily="34" charset="0"/>
              </a:rPr>
              <a:t>➢</a:t>
            </a:r>
            <a:endParaRPr lang="ja-JP" altLang="en-US" sz="800" dirty="0">
              <a:latin typeface="Meiryo UI" panose="020B0604030504040204" pitchFamily="50" charset="-128"/>
              <a:ea typeface="Meiryo UI" panose="020B0604030504040204" pitchFamily="50" charset="-128"/>
              <a:cs typeface="Arial" pitchFamily="34" charset="0"/>
            </a:endParaRPr>
          </a:p>
        </p:txBody>
      </p:sp>
      <p:grpSp>
        <p:nvGrpSpPr>
          <p:cNvPr id="237" name="グループ化 236">
            <a:extLst>
              <a:ext uri="{FF2B5EF4-FFF2-40B4-BE49-F238E27FC236}">
                <a16:creationId xmlns:a16="http://schemas.microsoft.com/office/drawing/2014/main" id="{17880F3F-3909-4526-B463-01F93DABA4EA}"/>
              </a:ext>
            </a:extLst>
          </p:cNvPr>
          <p:cNvGrpSpPr/>
          <p:nvPr/>
        </p:nvGrpSpPr>
        <p:grpSpPr>
          <a:xfrm>
            <a:off x="4419670" y="2426312"/>
            <a:ext cx="734400" cy="612227"/>
            <a:chOff x="3320370" y="3449261"/>
            <a:chExt cx="734400" cy="612227"/>
          </a:xfrm>
        </p:grpSpPr>
        <p:sp>
          <p:nvSpPr>
            <p:cNvPr id="238" name="正方形/長方形 237">
              <a:extLst>
                <a:ext uri="{FF2B5EF4-FFF2-40B4-BE49-F238E27FC236}">
                  <a16:creationId xmlns:a16="http://schemas.microsoft.com/office/drawing/2014/main" id="{BB0C6A81-C457-4527-A2C5-E39A5EFF8FE8}"/>
                </a:ext>
              </a:extLst>
            </p:cNvPr>
            <p:cNvSpPr/>
            <p:nvPr/>
          </p:nvSpPr>
          <p:spPr>
            <a:xfrm>
              <a:off x="3320370"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支払通知書の</a:t>
              </a:r>
              <a:br>
                <a:rPr kumimoji="0" lang="en-US" altLang="ja-JP" sz="800" kern="0" dirty="0">
                  <a:latin typeface="Meiryo UI" panose="020B0604030504040204" pitchFamily="50" charset="-128"/>
                  <a:ea typeface="Meiryo UI" panose="020B0604030504040204" pitchFamily="50" charset="-128"/>
                  <a:cs typeface="Arial" pitchFamily="34" charset="0"/>
                </a:rPr>
              </a:br>
              <a:r>
                <a:rPr kumimoji="0" lang="ja-JP" altLang="en-US" sz="800" kern="0" dirty="0">
                  <a:latin typeface="Meiryo UI" panose="020B0604030504040204" pitchFamily="50" charset="-128"/>
                  <a:ea typeface="Meiryo UI" panose="020B0604030504040204" pitchFamily="50" charset="-128"/>
                  <a:cs typeface="Arial" pitchFamily="34" charset="0"/>
                </a:rPr>
                <a:t>確認</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239" name="テキスト ボックス 238">
              <a:extLst>
                <a:ext uri="{FF2B5EF4-FFF2-40B4-BE49-F238E27FC236}">
                  <a16:creationId xmlns:a16="http://schemas.microsoft.com/office/drawing/2014/main" id="{AF6D64F0-3DA8-4072-AF0E-6C134CDF9BAC}"/>
                </a:ext>
              </a:extLst>
            </p:cNvPr>
            <p:cNvSpPr txBox="1"/>
            <p:nvPr/>
          </p:nvSpPr>
          <p:spPr>
            <a:xfrm>
              <a:off x="3320370"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06</a:t>
              </a:r>
              <a:endParaRPr lang="ja-JP" altLang="en-US" sz="800" dirty="0">
                <a:latin typeface="Meiryo UI" panose="020B0604030504040204" pitchFamily="50" charset="-128"/>
                <a:ea typeface="Meiryo UI" panose="020B0604030504040204" pitchFamily="50" charset="-128"/>
              </a:endParaRPr>
            </a:p>
          </p:txBody>
        </p:sp>
      </p:grpSp>
      <p:cxnSp>
        <p:nvCxnSpPr>
          <p:cNvPr id="240" name="直線矢印コネクタ 239">
            <a:extLst>
              <a:ext uri="{FF2B5EF4-FFF2-40B4-BE49-F238E27FC236}">
                <a16:creationId xmlns:a16="http://schemas.microsoft.com/office/drawing/2014/main" id="{F613CC15-E16F-42A2-B5C0-E433044B84FB}"/>
              </a:ext>
            </a:extLst>
          </p:cNvPr>
          <p:cNvCxnSpPr>
            <a:cxnSpLocks/>
            <a:stCxn id="238" idx="3"/>
            <a:endCxn id="201" idx="1"/>
          </p:cNvCxnSpPr>
          <p:nvPr/>
        </p:nvCxnSpPr>
        <p:spPr>
          <a:xfrm flipV="1">
            <a:off x="5154070" y="2813941"/>
            <a:ext cx="152939" cy="1398"/>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130" name="直線矢印コネクタ 129">
            <a:extLst>
              <a:ext uri="{FF2B5EF4-FFF2-40B4-BE49-F238E27FC236}">
                <a16:creationId xmlns:a16="http://schemas.microsoft.com/office/drawing/2014/main" id="{3A3C91F7-022A-444E-A98A-E78F29465499}"/>
              </a:ext>
            </a:extLst>
          </p:cNvPr>
          <p:cNvCxnSpPr>
            <a:cxnSpLocks/>
            <a:stCxn id="197" idx="2"/>
            <a:endCxn id="114" idx="0"/>
          </p:cNvCxnSpPr>
          <p:nvPr/>
        </p:nvCxnSpPr>
        <p:spPr>
          <a:xfrm>
            <a:off x="2970302" y="5815443"/>
            <a:ext cx="1" cy="187209"/>
          </a:xfrm>
          <a:prstGeom prst="straightConnector1">
            <a:avLst/>
          </a:prstGeom>
          <a:noFill/>
          <a:ln w="6350" cap="flat" cmpd="sng" algn="ctr">
            <a:solidFill>
              <a:sysClr val="window" lastClr="FFFFFF">
                <a:lumMod val="65000"/>
              </a:sysClr>
            </a:solidFill>
            <a:prstDash val="dash"/>
            <a:miter lim="800000"/>
            <a:tailEnd type="triangle"/>
          </a:ln>
          <a:effectLst/>
        </p:spPr>
      </p:cxnSp>
      <p:cxnSp>
        <p:nvCxnSpPr>
          <p:cNvPr id="131" name="直線矢印コネクタ 130">
            <a:extLst>
              <a:ext uri="{FF2B5EF4-FFF2-40B4-BE49-F238E27FC236}">
                <a16:creationId xmlns:a16="http://schemas.microsoft.com/office/drawing/2014/main" id="{0BFB777A-2B0D-4B57-AACA-E61A15009523}"/>
              </a:ext>
            </a:extLst>
          </p:cNvPr>
          <p:cNvCxnSpPr>
            <a:cxnSpLocks/>
          </p:cNvCxnSpPr>
          <p:nvPr/>
        </p:nvCxnSpPr>
        <p:spPr>
          <a:xfrm>
            <a:off x="6435910" y="5794585"/>
            <a:ext cx="1" cy="187209"/>
          </a:xfrm>
          <a:prstGeom prst="straightConnector1">
            <a:avLst/>
          </a:prstGeom>
          <a:noFill/>
          <a:ln w="6350" cap="flat" cmpd="sng" algn="ctr">
            <a:solidFill>
              <a:sysClr val="window" lastClr="FFFFFF">
                <a:lumMod val="65000"/>
              </a:sysClr>
            </a:solidFill>
            <a:prstDash val="dash"/>
            <a:miter lim="800000"/>
            <a:tailEnd type="triangle"/>
          </a:ln>
          <a:effectLst/>
        </p:spPr>
      </p:cxnSp>
      <p:cxnSp>
        <p:nvCxnSpPr>
          <p:cNvPr id="136" name="直線矢印コネクタ 208">
            <a:extLst>
              <a:ext uri="{FF2B5EF4-FFF2-40B4-BE49-F238E27FC236}">
                <a16:creationId xmlns:a16="http://schemas.microsoft.com/office/drawing/2014/main" id="{5DA27528-8906-4B82-84CE-2D06AEA8EAB7}"/>
              </a:ext>
            </a:extLst>
          </p:cNvPr>
          <p:cNvCxnSpPr>
            <a:cxnSpLocks/>
            <a:stCxn id="197" idx="3"/>
            <a:endCxn id="97" idx="2"/>
          </p:cNvCxnSpPr>
          <p:nvPr/>
        </p:nvCxnSpPr>
        <p:spPr>
          <a:xfrm flipV="1">
            <a:off x="3337502" y="3904568"/>
            <a:ext cx="503895" cy="1687675"/>
          </a:xfrm>
          <a:prstGeom prst="bentConnector2">
            <a:avLst/>
          </a:prstGeom>
          <a:noFill/>
          <a:ln w="6350" cap="flat" cmpd="sng" algn="ctr">
            <a:solidFill>
              <a:sysClr val="window" lastClr="FFFFFF">
                <a:lumMod val="65000"/>
              </a:sysClr>
            </a:solidFill>
            <a:prstDash val="solid"/>
            <a:miter lim="800000"/>
            <a:tailEnd type="triangle"/>
          </a:ln>
          <a:effectLst/>
        </p:spPr>
      </p:cxnSp>
      <p:cxnSp>
        <p:nvCxnSpPr>
          <p:cNvPr id="137" name="直線矢印コネクタ 136">
            <a:extLst>
              <a:ext uri="{FF2B5EF4-FFF2-40B4-BE49-F238E27FC236}">
                <a16:creationId xmlns:a16="http://schemas.microsoft.com/office/drawing/2014/main" id="{36A759B4-454A-44EC-B8D1-620DE067D099}"/>
              </a:ext>
            </a:extLst>
          </p:cNvPr>
          <p:cNvCxnSpPr>
            <a:cxnSpLocks/>
            <a:stCxn id="140" idx="0"/>
          </p:cNvCxnSpPr>
          <p:nvPr/>
        </p:nvCxnSpPr>
        <p:spPr>
          <a:xfrm flipH="1" flipV="1">
            <a:off x="3954919" y="3910736"/>
            <a:ext cx="1" cy="2091916"/>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138" name="グループ化 137">
            <a:extLst>
              <a:ext uri="{FF2B5EF4-FFF2-40B4-BE49-F238E27FC236}">
                <a16:creationId xmlns:a16="http://schemas.microsoft.com/office/drawing/2014/main" id="{3359146B-FCC6-4CC3-8208-F62DAAD79473}"/>
              </a:ext>
            </a:extLst>
          </p:cNvPr>
          <p:cNvGrpSpPr/>
          <p:nvPr/>
        </p:nvGrpSpPr>
        <p:grpSpPr>
          <a:xfrm>
            <a:off x="3827785" y="5998849"/>
            <a:ext cx="254269" cy="450827"/>
            <a:chOff x="2515451" y="5897715"/>
            <a:chExt cx="254269" cy="450827"/>
          </a:xfrm>
        </p:grpSpPr>
        <p:sp>
          <p:nvSpPr>
            <p:cNvPr id="139" name="Freeform 266">
              <a:extLst>
                <a:ext uri="{FF2B5EF4-FFF2-40B4-BE49-F238E27FC236}">
                  <a16:creationId xmlns:a16="http://schemas.microsoft.com/office/drawing/2014/main" id="{1E5CC808-D77C-4FAF-B492-05340597E9C2}"/>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40" name="正方形/長方形 36">
              <a:extLst>
                <a:ext uri="{FF2B5EF4-FFF2-40B4-BE49-F238E27FC236}">
                  <a16:creationId xmlns:a16="http://schemas.microsoft.com/office/drawing/2014/main" id="{03C8265A-7895-48A9-A907-FD8788C7A052}"/>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41" name="正方形/長方形 140">
            <a:extLst>
              <a:ext uri="{FF2B5EF4-FFF2-40B4-BE49-F238E27FC236}">
                <a16:creationId xmlns:a16="http://schemas.microsoft.com/office/drawing/2014/main" id="{3860189C-323A-4F79-9C89-EA573A1DF578}"/>
              </a:ext>
            </a:extLst>
          </p:cNvPr>
          <p:cNvSpPr/>
          <p:nvPr/>
        </p:nvSpPr>
        <p:spPr>
          <a:xfrm>
            <a:off x="3882919" y="6371268"/>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grpSp>
        <p:nvGrpSpPr>
          <p:cNvPr id="142" name="グループ化 141">
            <a:extLst>
              <a:ext uri="{FF2B5EF4-FFF2-40B4-BE49-F238E27FC236}">
                <a16:creationId xmlns:a16="http://schemas.microsoft.com/office/drawing/2014/main" id="{C5332AD7-F147-46D6-BE4E-8D340BACCBC4}"/>
              </a:ext>
            </a:extLst>
          </p:cNvPr>
          <p:cNvGrpSpPr/>
          <p:nvPr/>
        </p:nvGrpSpPr>
        <p:grpSpPr>
          <a:xfrm>
            <a:off x="3479906" y="2425091"/>
            <a:ext cx="734661" cy="612050"/>
            <a:chOff x="5425250" y="4690090"/>
            <a:chExt cx="734661" cy="612050"/>
          </a:xfrm>
        </p:grpSpPr>
        <p:sp>
          <p:nvSpPr>
            <p:cNvPr id="143" name="テキスト ボックス 142">
              <a:extLst>
                <a:ext uri="{FF2B5EF4-FFF2-40B4-BE49-F238E27FC236}">
                  <a16:creationId xmlns:a16="http://schemas.microsoft.com/office/drawing/2014/main" id="{441A0AA5-37F9-45A6-8849-388237056B03}"/>
                </a:ext>
              </a:extLst>
            </p:cNvPr>
            <p:cNvSpPr txBox="1"/>
            <p:nvPr/>
          </p:nvSpPr>
          <p:spPr>
            <a:xfrm>
              <a:off x="5425250" y="4690090"/>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05</a:t>
              </a:r>
              <a:endParaRPr lang="ja-JP" altLang="en-US" sz="800" dirty="0">
                <a:latin typeface="Meiryo UI" panose="020B0604030504040204" pitchFamily="50" charset="-128"/>
                <a:ea typeface="Meiryo UI" panose="020B0604030504040204" pitchFamily="50" charset="-128"/>
              </a:endParaRPr>
            </a:p>
          </p:txBody>
        </p:sp>
        <p:sp>
          <p:nvSpPr>
            <p:cNvPr id="147" name="正方形/長方形 36">
              <a:extLst>
                <a:ext uri="{FF2B5EF4-FFF2-40B4-BE49-F238E27FC236}">
                  <a16:creationId xmlns:a16="http://schemas.microsoft.com/office/drawing/2014/main" id="{CF4426CE-E632-417D-9DEF-1C7DDAA49818}"/>
                </a:ext>
              </a:extLst>
            </p:cNvPr>
            <p:cNvSpPr/>
            <p:nvPr/>
          </p:nvSpPr>
          <p:spPr>
            <a:xfrm>
              <a:off x="5425250" y="4855116"/>
              <a:ext cx="734661" cy="447024"/>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支払通知書の</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確認依頼の</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受領</a:t>
              </a:r>
            </a:p>
          </p:txBody>
        </p:sp>
      </p:grpSp>
      <p:cxnSp>
        <p:nvCxnSpPr>
          <p:cNvPr id="148" name="直線矢印コネクタ 147">
            <a:extLst>
              <a:ext uri="{FF2B5EF4-FFF2-40B4-BE49-F238E27FC236}">
                <a16:creationId xmlns:a16="http://schemas.microsoft.com/office/drawing/2014/main" id="{14B99F13-F113-41AC-94A0-483649C14389}"/>
              </a:ext>
            </a:extLst>
          </p:cNvPr>
          <p:cNvCxnSpPr>
            <a:cxnSpLocks/>
            <a:stCxn id="147" idx="3"/>
            <a:endCxn id="238" idx="1"/>
          </p:cNvCxnSpPr>
          <p:nvPr/>
        </p:nvCxnSpPr>
        <p:spPr>
          <a:xfrm>
            <a:off x="4214567" y="2813629"/>
            <a:ext cx="205103" cy="1710"/>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149" name="直線矢印コネクタ 148">
            <a:extLst>
              <a:ext uri="{FF2B5EF4-FFF2-40B4-BE49-F238E27FC236}">
                <a16:creationId xmlns:a16="http://schemas.microsoft.com/office/drawing/2014/main" id="{F71AED61-D3F3-4C3C-8F91-F3F83C0CAEDD}"/>
              </a:ext>
            </a:extLst>
          </p:cNvPr>
          <p:cNvCxnSpPr>
            <a:cxnSpLocks/>
            <a:stCxn id="97" idx="0"/>
            <a:endCxn id="147" idx="2"/>
          </p:cNvCxnSpPr>
          <p:nvPr/>
        </p:nvCxnSpPr>
        <p:spPr>
          <a:xfrm flipV="1">
            <a:off x="3841397" y="3037141"/>
            <a:ext cx="5840" cy="421027"/>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150" name="フローチャート : 他ページ結合子 135">
            <a:extLst>
              <a:ext uri="{FF2B5EF4-FFF2-40B4-BE49-F238E27FC236}">
                <a16:creationId xmlns:a16="http://schemas.microsoft.com/office/drawing/2014/main" id="{E81C5DAF-9080-42A9-9B7F-14A86054A0CA}"/>
              </a:ext>
            </a:extLst>
          </p:cNvPr>
          <p:cNvSpPr/>
          <p:nvPr/>
        </p:nvSpPr>
        <p:spPr>
          <a:xfrm>
            <a:off x="8227002" y="2295120"/>
            <a:ext cx="268714" cy="334230"/>
          </a:xfrm>
          <a:prstGeom prst="flowChartOffpageConnector">
            <a:avLst/>
          </a:prstGeom>
          <a:solidFill>
            <a:srgbClr val="E5F2F4"/>
          </a:solidFill>
          <a:ln w="12700" cap="flat" cmpd="sng" algn="ctr">
            <a:solidFill>
              <a:sysClr val="window" lastClr="FFFFFF">
                <a:lumMod val="50000"/>
              </a:sysClr>
            </a:solidFill>
            <a:prstDash val="solid"/>
            <a:miter lim="800000"/>
          </a:ln>
          <a:effectLst/>
        </p:spPr>
        <p:txBody>
          <a:bodyPr wrap="none" lIns="36000" rIns="36000" rtlCol="0" anchor="ctr"/>
          <a:lstStyle/>
          <a:p>
            <a:pPr algn="ctr">
              <a:defRPr/>
            </a:pPr>
            <a:r>
              <a:rPr kumimoji="0" lang="en-US" altLang="ja-JP" sz="800" kern="0" dirty="0">
                <a:latin typeface="Meiryo UI"/>
                <a:ea typeface="Meiryo UI"/>
                <a:cs typeface="Arial" pitchFamily="34" charset="0"/>
              </a:rPr>
              <a:t>FIP</a:t>
            </a:r>
            <a:r>
              <a:rPr kumimoji="0" lang="ja-JP" altLang="en-US" sz="800" kern="0" dirty="0">
                <a:latin typeface="Meiryo UI"/>
                <a:ea typeface="Meiryo UI"/>
                <a:cs typeface="Arial" pitchFamily="34" charset="0"/>
              </a:rPr>
              <a:t>交付金算定</a:t>
            </a:r>
            <a:endParaRPr kumimoji="0" lang="en-US" altLang="ja-JP" sz="800" kern="0" dirty="0">
              <a:latin typeface="Meiryo UI"/>
              <a:ea typeface="Meiryo UI"/>
              <a:cs typeface="Arial" pitchFamily="34" charset="0"/>
            </a:endParaRPr>
          </a:p>
          <a:p>
            <a:pPr algn="ctr">
              <a:defRPr/>
            </a:pPr>
            <a:r>
              <a:rPr kumimoji="0" lang="ja-JP" altLang="en-US" sz="800" kern="0" dirty="0">
                <a:latin typeface="Meiryo UI"/>
                <a:ea typeface="Meiryo UI"/>
                <a:cs typeface="Arial" pitchFamily="34" charset="0"/>
              </a:rPr>
              <a:t>廃棄等費用積立金算定</a:t>
            </a:r>
            <a:endParaRPr kumimoji="0" lang="en-US" altLang="ja-JP" sz="800" kern="0" dirty="0">
              <a:latin typeface="Meiryo UI"/>
              <a:ea typeface="Meiryo UI"/>
              <a:cs typeface="Arial" pitchFamily="34" charset="0"/>
            </a:endParaRPr>
          </a:p>
        </p:txBody>
      </p:sp>
      <p:sp>
        <p:nvSpPr>
          <p:cNvPr id="151" name="フローチャート : 他ページ結合子 135">
            <a:extLst>
              <a:ext uri="{FF2B5EF4-FFF2-40B4-BE49-F238E27FC236}">
                <a16:creationId xmlns:a16="http://schemas.microsoft.com/office/drawing/2014/main" id="{420487CE-1156-4E20-901B-1C4D9D8B6CB3}"/>
              </a:ext>
            </a:extLst>
          </p:cNvPr>
          <p:cNvSpPr/>
          <p:nvPr/>
        </p:nvSpPr>
        <p:spPr>
          <a:xfrm>
            <a:off x="8207356" y="4602042"/>
            <a:ext cx="268714" cy="334230"/>
          </a:xfrm>
          <a:prstGeom prst="flowChartOffpageConnector">
            <a:avLst/>
          </a:prstGeom>
          <a:solidFill>
            <a:srgbClr val="E5F2F4"/>
          </a:solidFill>
          <a:ln w="12700" cap="flat" cmpd="sng" algn="ctr">
            <a:solidFill>
              <a:sysClr val="window" lastClr="FFFFFF">
                <a:lumMod val="50000"/>
              </a:sysClr>
            </a:solidFill>
            <a:prstDash val="solid"/>
            <a:miter lim="800000"/>
          </a:ln>
          <a:effectLst/>
        </p:spPr>
        <p:txBody>
          <a:bodyPr wrap="none" lIns="36000" rIns="36000" rtlCol="0" anchor="ctr"/>
          <a:lstStyle/>
          <a:p>
            <a:pPr algn="ctr">
              <a:defRPr/>
            </a:pPr>
            <a:r>
              <a:rPr kumimoji="0" lang="en-US" altLang="ja-JP" sz="800" kern="0" dirty="0">
                <a:latin typeface="Meiryo UI"/>
                <a:ea typeface="Meiryo UI"/>
                <a:cs typeface="Arial" pitchFamily="34" charset="0"/>
              </a:rPr>
              <a:t>1</a:t>
            </a:r>
          </a:p>
        </p:txBody>
      </p:sp>
      <p:cxnSp>
        <p:nvCxnSpPr>
          <p:cNvPr id="153" name="直線矢印コネクタ 152">
            <a:extLst>
              <a:ext uri="{FF2B5EF4-FFF2-40B4-BE49-F238E27FC236}">
                <a16:creationId xmlns:a16="http://schemas.microsoft.com/office/drawing/2014/main" id="{02D9E805-1D7F-4A94-ACCD-ED9F8F3BDFC7}"/>
              </a:ext>
            </a:extLst>
          </p:cNvPr>
          <p:cNvCxnSpPr>
            <a:cxnSpLocks/>
            <a:stCxn id="157" idx="0"/>
          </p:cNvCxnSpPr>
          <p:nvPr/>
        </p:nvCxnSpPr>
        <p:spPr>
          <a:xfrm flipH="1" flipV="1">
            <a:off x="4786870" y="3038539"/>
            <a:ext cx="20415" cy="2966924"/>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154" name="グループ化 153">
            <a:extLst>
              <a:ext uri="{FF2B5EF4-FFF2-40B4-BE49-F238E27FC236}">
                <a16:creationId xmlns:a16="http://schemas.microsoft.com/office/drawing/2014/main" id="{6D59510B-2224-42F6-A983-5B0A22EF9386}"/>
              </a:ext>
            </a:extLst>
          </p:cNvPr>
          <p:cNvGrpSpPr/>
          <p:nvPr/>
        </p:nvGrpSpPr>
        <p:grpSpPr>
          <a:xfrm>
            <a:off x="4680150" y="6001660"/>
            <a:ext cx="254269" cy="450827"/>
            <a:chOff x="2515451" y="5897715"/>
            <a:chExt cx="254269" cy="450827"/>
          </a:xfrm>
        </p:grpSpPr>
        <p:sp>
          <p:nvSpPr>
            <p:cNvPr id="155" name="Freeform 266">
              <a:extLst>
                <a:ext uri="{FF2B5EF4-FFF2-40B4-BE49-F238E27FC236}">
                  <a16:creationId xmlns:a16="http://schemas.microsoft.com/office/drawing/2014/main" id="{6806568D-8400-4835-A8DC-E18B4B09D098}"/>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57" name="正方形/長方形 36">
              <a:extLst>
                <a:ext uri="{FF2B5EF4-FFF2-40B4-BE49-F238E27FC236}">
                  <a16:creationId xmlns:a16="http://schemas.microsoft.com/office/drawing/2014/main" id="{2B9264EC-17A6-4F07-86D2-19AAEF9C41DF}"/>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58" name="正方形/長方形 157">
            <a:extLst>
              <a:ext uri="{FF2B5EF4-FFF2-40B4-BE49-F238E27FC236}">
                <a16:creationId xmlns:a16="http://schemas.microsoft.com/office/drawing/2014/main" id="{C3A9F108-66B2-4F66-84E1-789E45E35615}"/>
              </a:ext>
            </a:extLst>
          </p:cNvPr>
          <p:cNvSpPr/>
          <p:nvPr/>
        </p:nvSpPr>
        <p:spPr>
          <a:xfrm>
            <a:off x="4735284" y="6374079"/>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grpSp>
        <p:nvGrpSpPr>
          <p:cNvPr id="96" name="グループ化 95">
            <a:extLst>
              <a:ext uri="{FF2B5EF4-FFF2-40B4-BE49-F238E27FC236}">
                <a16:creationId xmlns:a16="http://schemas.microsoft.com/office/drawing/2014/main" id="{99CFF222-D445-4EE6-91A9-C902B3D329FF}"/>
              </a:ext>
            </a:extLst>
          </p:cNvPr>
          <p:cNvGrpSpPr/>
          <p:nvPr/>
        </p:nvGrpSpPr>
        <p:grpSpPr>
          <a:xfrm>
            <a:off x="3474197" y="3292341"/>
            <a:ext cx="734400" cy="612227"/>
            <a:chOff x="2491032" y="3449261"/>
            <a:chExt cx="734400" cy="612227"/>
          </a:xfrm>
        </p:grpSpPr>
        <p:sp>
          <p:nvSpPr>
            <p:cNvPr id="97" name="正方形/長方形 96">
              <a:extLst>
                <a:ext uri="{FF2B5EF4-FFF2-40B4-BE49-F238E27FC236}">
                  <a16:creationId xmlns:a16="http://schemas.microsoft.com/office/drawing/2014/main" id="{43FA5405-C3C7-4C50-87BB-E23FE8FA2E72}"/>
                </a:ext>
              </a:extLst>
            </p:cNvPr>
            <p:cNvSpPr/>
            <p:nvPr/>
          </p:nvSpPr>
          <p:spPr>
            <a:xfrm>
              <a:off x="2491032" y="3615088"/>
              <a:ext cx="734400"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支払通知書の</a:t>
              </a:r>
              <a:br>
                <a:rPr kumimoji="0" lang="en-US" altLang="ja-JP" sz="800" kern="0" dirty="0">
                  <a:latin typeface="Meiryo UI" panose="020B0604030504040204" pitchFamily="50" charset="-128"/>
                  <a:ea typeface="Meiryo UI" panose="020B0604030504040204" pitchFamily="50" charset="-128"/>
                  <a:cs typeface="Arial" pitchFamily="34" charset="0"/>
                </a:rPr>
              </a:br>
              <a:r>
                <a:rPr kumimoji="0" lang="ja-JP" altLang="en-US" sz="800" kern="0" dirty="0">
                  <a:latin typeface="Meiryo UI" panose="020B0604030504040204" pitchFamily="50" charset="-128"/>
                  <a:ea typeface="Meiryo UI" panose="020B0604030504040204" pitchFamily="50" charset="-128"/>
                  <a:cs typeface="Arial" pitchFamily="34" charset="0"/>
                </a:rPr>
                <a:t>確認・確認依頼</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98" name="テキスト ボックス 97">
              <a:extLst>
                <a:ext uri="{FF2B5EF4-FFF2-40B4-BE49-F238E27FC236}">
                  <a16:creationId xmlns:a16="http://schemas.microsoft.com/office/drawing/2014/main" id="{8FC264A6-93D6-4543-B551-903E829D6967}"/>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04</a:t>
              </a:r>
              <a:endParaRPr lang="ja-JP" altLang="en-US" sz="800" dirty="0">
                <a:latin typeface="Meiryo UI" panose="020B0604030504040204" pitchFamily="50" charset="-128"/>
                <a:ea typeface="Meiryo UI" panose="020B0604030504040204" pitchFamily="50" charset="-128"/>
              </a:endParaRPr>
            </a:p>
          </p:txBody>
        </p:sp>
      </p:grpSp>
    </p:spTree>
    <p:extLst>
      <p:ext uri="{BB962C8B-B14F-4D97-AF65-F5344CB8AC3E}">
        <p14:creationId xmlns:p14="http://schemas.microsoft.com/office/powerpoint/2010/main" val="2704268079"/>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3" name="表 2">
            <a:extLst>
              <a:ext uri="{FF2B5EF4-FFF2-40B4-BE49-F238E27FC236}">
                <a16:creationId xmlns:a16="http://schemas.microsoft.com/office/drawing/2014/main" id="{232415C5-E6B0-49DC-B7FC-8E9A958456C0}"/>
              </a:ext>
            </a:extLst>
          </p:cNvPr>
          <p:cNvGraphicFramePr>
            <a:graphicFrameLocks noGrp="1"/>
          </p:cNvGraphicFramePr>
          <p:nvPr/>
        </p:nvGraphicFramePr>
        <p:xfrm>
          <a:off x="141614" y="1118597"/>
          <a:ext cx="9511433" cy="5525280"/>
        </p:xfrm>
        <a:graphic>
          <a:graphicData uri="http://schemas.openxmlformats.org/drawingml/2006/table">
            <a:tbl>
              <a:tblPr firstRow="1" bandRow="1">
                <a:tableStyleId>{2D5ABB26-0587-4C30-8999-92F81FD0307C}</a:tableStyleId>
              </a:tblPr>
              <a:tblGrid>
                <a:gridCol w="367433">
                  <a:extLst>
                    <a:ext uri="{9D8B030D-6E8A-4147-A177-3AD203B41FA5}">
                      <a16:colId xmlns:a16="http://schemas.microsoft.com/office/drawing/2014/main" val="358073148"/>
                    </a:ext>
                  </a:extLst>
                </a:gridCol>
                <a:gridCol w="692468">
                  <a:extLst>
                    <a:ext uri="{9D8B030D-6E8A-4147-A177-3AD203B41FA5}">
                      <a16:colId xmlns:a16="http://schemas.microsoft.com/office/drawing/2014/main" val="3311309282"/>
                    </a:ext>
                  </a:extLst>
                </a:gridCol>
                <a:gridCol w="6424770">
                  <a:extLst>
                    <a:ext uri="{9D8B030D-6E8A-4147-A177-3AD203B41FA5}">
                      <a16:colId xmlns:a16="http://schemas.microsoft.com/office/drawing/2014/main" val="1235158156"/>
                    </a:ext>
                  </a:extLst>
                </a:gridCol>
                <a:gridCol w="1027521">
                  <a:extLst>
                    <a:ext uri="{9D8B030D-6E8A-4147-A177-3AD203B41FA5}">
                      <a16:colId xmlns:a16="http://schemas.microsoft.com/office/drawing/2014/main" val="460347249"/>
                    </a:ext>
                  </a:extLst>
                </a:gridCol>
                <a:gridCol w="999241">
                  <a:extLst>
                    <a:ext uri="{9D8B030D-6E8A-4147-A177-3AD203B41FA5}">
                      <a16:colId xmlns:a16="http://schemas.microsoft.com/office/drawing/2014/main" val="1844948871"/>
                    </a:ext>
                  </a:extLst>
                </a:gridCol>
              </a:tblGrid>
              <a:tr h="0">
                <a:tc gridSpan="2">
                  <a:txBody>
                    <a:bodyPr/>
                    <a:lstStyle/>
                    <a:p>
                      <a:pPr algn="l"/>
                      <a:r>
                        <a:rPr kumimoji="1" lang="ja-JP" altLang="en-US" sz="1200" b="0" dirty="0">
                          <a:latin typeface="Meiryo UI" panose="020B0604030504040204" pitchFamily="50" charset="-128"/>
                          <a:ea typeface="Meiryo UI" panose="020B0604030504040204" pitchFamily="50" charset="-128"/>
                        </a:rPr>
                        <a:t>業務</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lang="ja-JP" altLang="en-US" sz="1200" dirty="0">
                          <a:latin typeface="Meiryo UI" panose="020B0604030504040204" pitchFamily="50" charset="-128"/>
                          <a:ea typeface="Meiryo UI" panose="020B0604030504040204" pitchFamily="50" charset="-128"/>
                        </a:rPr>
                        <a:t>支払通知</a:t>
                      </a:r>
                      <a:r>
                        <a:rPr lang="en-US" altLang="ja-JP" sz="1200" dirty="0">
                          <a:latin typeface="Meiryo UI" panose="020B0604030504040204" pitchFamily="50" charset="-128"/>
                          <a:ea typeface="Meiryo UI" panose="020B0604030504040204" pitchFamily="50" charset="-128"/>
                        </a:rPr>
                        <a:t>(FIP</a:t>
                      </a:r>
                      <a:r>
                        <a:rPr lang="ja-JP" altLang="en-US" sz="1200" dirty="0">
                          <a:latin typeface="Meiryo UI" panose="020B0604030504040204" pitchFamily="50" charset="-128"/>
                          <a:ea typeface="Meiryo UI" panose="020B0604030504040204" pitchFamily="50" charset="-128"/>
                        </a:rPr>
                        <a:t>交付金・積立金</a:t>
                      </a:r>
                      <a:r>
                        <a:rPr lang="en-US" altLang="ja-JP" sz="1200" dirty="0">
                          <a:latin typeface="Meiryo UI" panose="020B0604030504040204" pitchFamily="50" charset="-128"/>
                          <a:ea typeface="Meiryo UI" panose="020B0604030504040204" pitchFamily="50" charset="-128"/>
                        </a:rPr>
                        <a:t>)</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1200" b="0" dirty="0">
                          <a:latin typeface="Meiryo UI" panose="020B0604030504040204" pitchFamily="50" charset="-128"/>
                          <a:ea typeface="Meiryo UI" panose="020B0604030504040204" pitchFamily="50" charset="-128"/>
                        </a:rPr>
                        <a:t>業務コード</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200" b="0" dirty="0">
                          <a:latin typeface="Meiryo UI" panose="020B0604030504040204" pitchFamily="50" charset="-128"/>
                          <a:ea typeface="Meiryo UI" panose="020B0604030504040204" pitchFamily="50" charset="-128"/>
                        </a:rPr>
                        <a:t>AC</a:t>
                      </a:r>
                      <a:r>
                        <a:rPr kumimoji="1" lang="en-US" altLang="ja-JP" sz="1200" b="0" kern="1200" dirty="0">
                          <a:solidFill>
                            <a:schemeClr val="tx1"/>
                          </a:solidFill>
                          <a:latin typeface="Meiryo UI" panose="020B0604030504040204" pitchFamily="50" charset="-128"/>
                          <a:ea typeface="Meiryo UI" panose="020B0604030504040204" pitchFamily="50" charset="-128"/>
                          <a:cs typeface="+mn-cs"/>
                        </a:rPr>
                        <a:t>C100</a:t>
                      </a:r>
                      <a:endParaRPr kumimoji="1" lang="ja-JP" altLang="en-US" sz="1200" b="0" kern="1200" dirty="0">
                        <a:solidFill>
                          <a:schemeClr val="tx1"/>
                        </a:solidFill>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0">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業務内容</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latin typeface="Meiryo UI" panose="020B0604030504040204" pitchFamily="50" charset="-128"/>
                          <a:ea typeface="Meiryo UI" panose="020B0604030504040204" pitchFamily="50" charset="-128"/>
                        </a:rPr>
                        <a:t>FIP</a:t>
                      </a:r>
                      <a:r>
                        <a:rPr kumimoji="1" lang="ja-JP" altLang="en-US" sz="1200" b="0" dirty="0">
                          <a:latin typeface="Meiryo UI" panose="020B0604030504040204" pitchFamily="50" charset="-128"/>
                          <a:ea typeface="Meiryo UI" panose="020B0604030504040204" pitchFamily="50" charset="-128"/>
                        </a:rPr>
                        <a:t>交付金・廃棄等費用積立金の算定結果から、支払い金額を計算し通知を行う</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868788017"/>
                  </a:ext>
                </a:extLst>
              </a:tr>
              <a:tr h="0">
                <a:tc gridSpan="2">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業務タイミング</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3">
                  <a:txBody>
                    <a:bodyPr/>
                    <a:lstStyle/>
                    <a:p>
                      <a:pPr marL="0" indent="0" algn="l">
                        <a:buFont typeface="Arial" panose="020B0604020202020204" pitchFamily="34" charset="0"/>
                        <a:buNone/>
                      </a:pPr>
                      <a:r>
                        <a:rPr kumimoji="1" lang="ja-JP" altLang="en-US" sz="1200" b="0" dirty="0">
                          <a:solidFill>
                            <a:schemeClr val="tx1"/>
                          </a:solidFill>
                          <a:latin typeface="Meiryo UI" panose="020B0604030504040204" pitchFamily="50" charset="-128"/>
                          <a:ea typeface="Meiryo UI" panose="020B0604030504040204" pitchFamily="50" charset="-128"/>
                        </a:rPr>
                        <a:t>月次</a:t>
                      </a:r>
                      <a:endParaRPr kumimoji="1" lang="en-US" altLang="ja-JP"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100085752"/>
                  </a:ext>
                </a:extLst>
              </a:tr>
              <a:tr h="0">
                <a:tc gridSpan="2">
                  <a:txBody>
                    <a:bodyPr/>
                    <a:lstStyle/>
                    <a:p>
                      <a:pPr marL="0" indent="0" algn="l">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関連アクター</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indent="0" algn="l">
                        <a:buFont typeface="Arial" panose="020B0604020202020204" pitchFamily="34" charset="0"/>
                        <a:buNone/>
                      </a:pPr>
                      <a:r>
                        <a:rPr kumimoji="0" lang="ja-JP" altLang="en-US" sz="1200" kern="0" dirty="0">
                          <a:latin typeface="Meiryo UI"/>
                          <a:ea typeface="Meiryo UI"/>
                        </a:rPr>
                        <a:t>広域機関、再エネ認定事業者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747063371"/>
                  </a:ext>
                </a:extLst>
              </a:tr>
              <a:tr h="1080000">
                <a:tc rowSpan="2">
                  <a:txBody>
                    <a:bodyPr/>
                    <a:lstStyle/>
                    <a:p>
                      <a:pPr marL="0" indent="0" algn="ctr">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確認者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lumMod val="95000"/>
                      </a:schemeClr>
                    </a:solidFill>
                  </a:tcPr>
                </a:tc>
                <a:tc gridSpan="3">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776034627"/>
                  </a:ext>
                </a:extLst>
              </a:tr>
              <a:tr h="1080000">
                <a:tc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作業者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603231057"/>
                  </a:ext>
                </a:extLst>
              </a:tr>
              <a:tr h="792000">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認定事業者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42081878"/>
                  </a:ext>
                </a:extLst>
              </a:tr>
              <a:tr h="1476000">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システム</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5629721"/>
                  </a:ext>
                </a:extLst>
              </a:tr>
            </a:tbl>
          </a:graphicData>
        </a:graphic>
      </p:graphicFrame>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ja-JP" altLang="en-US" dirty="0">
                <a:latin typeface="Meiryo UI" panose="020B0604030504040204" pitchFamily="50" charset="-128"/>
                <a:ea typeface="Meiryo UI" panose="020B0604030504040204" pitchFamily="50" charset="-128"/>
              </a:rPr>
              <a:t>業務フロー</a:t>
            </a:r>
            <a:br>
              <a:rPr lang="en-US" altLang="ja-JP" dirty="0">
                <a:latin typeface="Meiryo UI" panose="020B0604030504040204" pitchFamily="50" charset="-128"/>
                <a:ea typeface="Meiryo UI" panose="020B0604030504040204" pitchFamily="50" charset="-128"/>
              </a:rPr>
            </a:br>
            <a:r>
              <a:rPr kumimoji="0" lang="ja-JP" altLang="en-US" kern="0" dirty="0">
                <a:solidFill>
                  <a:prstClr val="black"/>
                </a:solidFill>
                <a:latin typeface="Meiryo UI"/>
                <a:ea typeface="Meiryo UI"/>
                <a:cs typeface="Arial" pitchFamily="34" charset="0"/>
              </a:rPr>
              <a:t>資金管理・報告</a:t>
            </a:r>
            <a:r>
              <a:rPr lang="zh-TW" altLang="en-US"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支払通知</a:t>
            </a:r>
            <a:r>
              <a:rPr lang="en-US" altLang="ja-JP" dirty="0">
                <a:latin typeface="Meiryo UI" panose="020B0604030504040204" pitchFamily="50" charset="-128"/>
                <a:ea typeface="Meiryo UI" panose="020B0604030504040204" pitchFamily="50" charset="-128"/>
              </a:rPr>
              <a:t>(FIP</a:t>
            </a:r>
            <a:r>
              <a:rPr lang="ja-JP" altLang="en-US" dirty="0">
                <a:latin typeface="Meiryo UI" panose="020B0604030504040204" pitchFamily="50" charset="-128"/>
                <a:ea typeface="Meiryo UI" panose="020B0604030504040204" pitchFamily="50" charset="-128"/>
              </a:rPr>
              <a:t>交付金・積立金</a:t>
            </a:r>
            <a:r>
              <a:rPr lang="en-US" altLang="ja-JP" dirty="0">
                <a:latin typeface="Meiryo UI" panose="020B0604030504040204" pitchFamily="50" charset="-128"/>
                <a:ea typeface="Meiryo UI" panose="020B0604030504040204" pitchFamily="50" charset="-128"/>
              </a:rPr>
              <a:t>)</a:t>
            </a:r>
            <a:endParaRPr kumimoji="1" lang="ja-JP" altLang="en-US" dirty="0">
              <a:latin typeface="Meiryo UI" panose="020B0604030504040204" pitchFamily="50" charset="-128"/>
              <a:ea typeface="Meiryo UI" panose="020B0604030504040204" pitchFamily="50" charset="-128"/>
            </a:endParaRPr>
          </a:p>
        </p:txBody>
      </p:sp>
      <p:grpSp>
        <p:nvGrpSpPr>
          <p:cNvPr id="42" name="グループ化 41">
            <a:extLst>
              <a:ext uri="{FF2B5EF4-FFF2-40B4-BE49-F238E27FC236}">
                <a16:creationId xmlns:a16="http://schemas.microsoft.com/office/drawing/2014/main" id="{9F2F95F2-4110-4800-8E1F-DF1E8C3D64BE}"/>
              </a:ext>
            </a:extLst>
          </p:cNvPr>
          <p:cNvGrpSpPr/>
          <p:nvPr/>
        </p:nvGrpSpPr>
        <p:grpSpPr>
          <a:xfrm>
            <a:off x="5989186" y="822685"/>
            <a:ext cx="3842712" cy="205890"/>
            <a:chOff x="6068600" y="822685"/>
            <a:chExt cx="3510050" cy="205890"/>
          </a:xfrm>
        </p:grpSpPr>
        <p:sp>
          <p:nvSpPr>
            <p:cNvPr id="43" name="正方形/長方形 42">
              <a:extLst>
                <a:ext uri="{FF2B5EF4-FFF2-40B4-BE49-F238E27FC236}">
                  <a16:creationId xmlns:a16="http://schemas.microsoft.com/office/drawing/2014/main" id="{5F4EDB53-978B-456F-8647-6E8BEBD2694B}"/>
                </a:ext>
              </a:extLst>
            </p:cNvPr>
            <p:cNvSpPr/>
            <p:nvPr/>
          </p:nvSpPr>
          <p:spPr>
            <a:xfrm>
              <a:off x="6506504" y="822685"/>
              <a:ext cx="1254159"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再エネ業務統合システム</a:t>
              </a:r>
            </a:p>
          </p:txBody>
        </p:sp>
        <p:sp>
          <p:nvSpPr>
            <p:cNvPr id="44" name="正方形/長方形 43">
              <a:extLst>
                <a:ext uri="{FF2B5EF4-FFF2-40B4-BE49-F238E27FC236}">
                  <a16:creationId xmlns:a16="http://schemas.microsoft.com/office/drawing/2014/main" id="{F2BEDDA8-613D-45BE-8A3C-0983F3BBABC9}"/>
                </a:ext>
              </a:extLst>
            </p:cNvPr>
            <p:cNvSpPr/>
            <p:nvPr/>
          </p:nvSpPr>
          <p:spPr>
            <a:xfrm>
              <a:off x="6369354" y="853531"/>
              <a:ext cx="166154" cy="132923"/>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45" name="正方形/長方形 44">
              <a:extLst>
                <a:ext uri="{FF2B5EF4-FFF2-40B4-BE49-F238E27FC236}">
                  <a16:creationId xmlns:a16="http://schemas.microsoft.com/office/drawing/2014/main" id="{309EDF28-D5AF-4DD5-8DFE-93DCBEBD9706}"/>
                </a:ext>
              </a:extLst>
            </p:cNvPr>
            <p:cNvSpPr/>
            <p:nvPr/>
          </p:nvSpPr>
          <p:spPr>
            <a:xfrm>
              <a:off x="7488525" y="853531"/>
              <a:ext cx="166154" cy="132923"/>
            </a:xfrm>
            <a:prstGeom prst="rect">
              <a:avLst/>
            </a:prstGeom>
            <a:noFill/>
            <a:ln w="38100" cap="flat" cmpd="thickThin"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46" name="正方形/長方形 45">
              <a:extLst>
                <a:ext uri="{FF2B5EF4-FFF2-40B4-BE49-F238E27FC236}">
                  <a16:creationId xmlns:a16="http://schemas.microsoft.com/office/drawing/2014/main" id="{7052033B-19BE-4EA9-BE43-5FBFDB70DDA9}"/>
                </a:ext>
              </a:extLst>
            </p:cNvPr>
            <p:cNvSpPr/>
            <p:nvPr/>
          </p:nvSpPr>
          <p:spPr>
            <a:xfrm>
              <a:off x="7645826" y="822685"/>
              <a:ext cx="1125542"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zh-TW" altLang="en-US" sz="738" kern="0" dirty="0">
                  <a:latin typeface="Meiryo UI"/>
                  <a:ea typeface="Meiryo UI"/>
                  <a:cs typeface="Arial" pitchFamily="34" charset="0"/>
                </a:rPr>
                <a:t>業務詳細仕様</a:t>
              </a:r>
              <a:r>
                <a:rPr kumimoji="0" lang="ja-JP" altLang="en-US" sz="738" kern="0" dirty="0">
                  <a:latin typeface="Meiryo UI"/>
                  <a:ea typeface="Meiryo UI"/>
                  <a:cs typeface="Arial" pitchFamily="34" charset="0"/>
                </a:rPr>
                <a:t>の対象</a:t>
              </a:r>
            </a:p>
          </p:txBody>
        </p:sp>
        <p:sp>
          <p:nvSpPr>
            <p:cNvPr id="47" name="正方形/長方形 46">
              <a:extLst>
                <a:ext uri="{FF2B5EF4-FFF2-40B4-BE49-F238E27FC236}">
                  <a16:creationId xmlns:a16="http://schemas.microsoft.com/office/drawing/2014/main" id="{FAB282A8-06D9-4AEC-BD99-4DF4C215A7FE}"/>
                </a:ext>
              </a:extLst>
            </p:cNvPr>
            <p:cNvSpPr/>
            <p:nvPr/>
          </p:nvSpPr>
          <p:spPr>
            <a:xfrm>
              <a:off x="6068600" y="822685"/>
              <a:ext cx="299077" cy="198871"/>
            </a:xfrm>
            <a:prstGeom prst="rect">
              <a:avLst/>
            </a:prstGeom>
            <a:noFill/>
          </p:spPr>
          <p:txBody>
            <a:bodyPr wrap="none">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r>
                <a:rPr kumimoji="0" lang="ja-JP" altLang="en-US" sz="738" kern="0" dirty="0">
                  <a:latin typeface="Meiryo UI"/>
                  <a:ea typeface="Meiryo UI"/>
                  <a:cs typeface="Arial" pitchFamily="34" charset="0"/>
                </a:rPr>
                <a:t>凡例</a:t>
              </a:r>
            </a:p>
          </p:txBody>
        </p:sp>
        <p:sp>
          <p:nvSpPr>
            <p:cNvPr id="48" name="フローチャート: 定義済み処理 47">
              <a:extLst>
                <a:ext uri="{FF2B5EF4-FFF2-40B4-BE49-F238E27FC236}">
                  <a16:creationId xmlns:a16="http://schemas.microsoft.com/office/drawing/2014/main" id="{0B16CF63-281F-4ECD-9B6A-6DEDD86F0F3F}"/>
                </a:ext>
              </a:extLst>
            </p:cNvPr>
            <p:cNvSpPr/>
            <p:nvPr/>
          </p:nvSpPr>
          <p:spPr>
            <a:xfrm>
              <a:off x="8579834" y="853531"/>
              <a:ext cx="237359" cy="144000"/>
            </a:xfrm>
            <a:prstGeom prst="flowChartPredefinedProcess">
              <a:avLst/>
            </a:prstGeom>
            <a:noFill/>
            <a:ln w="19050" cap="flat" cmpd="sng" algn="ctr">
              <a:solidFill>
                <a:sysClr val="window" lastClr="FFFFFF">
                  <a:lumMod val="65000"/>
                </a:sysClr>
              </a:solidFill>
              <a:prstDash val="solid"/>
              <a:miter lim="800000"/>
            </a:ln>
            <a:effectLst/>
          </p:spPr>
          <p:txBody>
            <a:bodyPr wrap="none" lIns="0" tIns="33231" rIns="0" bIns="33231" rtlCol="0" anchor="ctr"/>
            <a:lstStyle/>
            <a:p>
              <a:pPr algn="ctr"/>
              <a:endParaRPr kumimoji="0" lang="ja-JP" altLang="en-US" sz="800" kern="0" dirty="0">
                <a:latin typeface="Meiryo UI" panose="020B0604030504040204" pitchFamily="50" charset="-128"/>
                <a:ea typeface="Meiryo UI" panose="020B0604030504040204" pitchFamily="50" charset="-128"/>
                <a:cs typeface="Arial" pitchFamily="34" charset="0"/>
              </a:endParaRPr>
            </a:p>
          </p:txBody>
        </p:sp>
        <p:sp>
          <p:nvSpPr>
            <p:cNvPr id="49" name="正方形/長方形 48">
              <a:extLst>
                <a:ext uri="{FF2B5EF4-FFF2-40B4-BE49-F238E27FC236}">
                  <a16:creationId xmlns:a16="http://schemas.microsoft.com/office/drawing/2014/main" id="{C0A2FD24-509E-44CC-8971-35AACA954EFB}"/>
                </a:ext>
              </a:extLst>
            </p:cNvPr>
            <p:cNvSpPr/>
            <p:nvPr/>
          </p:nvSpPr>
          <p:spPr>
            <a:xfrm>
              <a:off x="8795264" y="822685"/>
              <a:ext cx="783386"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他業務プロセス</a:t>
              </a:r>
            </a:p>
          </p:txBody>
        </p:sp>
      </p:grpSp>
      <p:sp>
        <p:nvSpPr>
          <p:cNvPr id="129" name="フローチャート : 他ページ結合子 135">
            <a:extLst>
              <a:ext uri="{FF2B5EF4-FFF2-40B4-BE49-F238E27FC236}">
                <a16:creationId xmlns:a16="http://schemas.microsoft.com/office/drawing/2014/main" id="{7906F7E7-8CE3-4556-AD97-3C2D2547B456}"/>
              </a:ext>
            </a:extLst>
          </p:cNvPr>
          <p:cNvSpPr/>
          <p:nvPr/>
        </p:nvSpPr>
        <p:spPr>
          <a:xfrm>
            <a:off x="1267831" y="4571729"/>
            <a:ext cx="268714" cy="334230"/>
          </a:xfrm>
          <a:prstGeom prst="flowChartOffpageConnector">
            <a:avLst/>
          </a:prstGeom>
          <a:solidFill>
            <a:srgbClr val="E5F2F4"/>
          </a:solidFill>
          <a:ln w="12700" cap="flat" cmpd="sng" algn="ctr">
            <a:solidFill>
              <a:sysClr val="window" lastClr="FFFFFF">
                <a:lumMod val="50000"/>
              </a:sysClr>
            </a:solidFill>
            <a:prstDash val="solid"/>
            <a:miter lim="800000"/>
          </a:ln>
          <a:effectLst/>
        </p:spPr>
        <p:txBody>
          <a:bodyPr wrap="none" lIns="36000" rIns="36000" rtlCol="0" anchor="ctr"/>
          <a:lstStyle/>
          <a:p>
            <a:pPr algn="ctr">
              <a:defRPr/>
            </a:pPr>
            <a:r>
              <a:rPr kumimoji="0" lang="en-US" altLang="ja-JP" sz="800" kern="0" dirty="0">
                <a:latin typeface="Meiryo UI"/>
                <a:ea typeface="Meiryo UI"/>
                <a:cs typeface="Arial" pitchFamily="34" charset="0"/>
              </a:rPr>
              <a:t>1</a:t>
            </a:r>
          </a:p>
        </p:txBody>
      </p:sp>
      <p:sp>
        <p:nvSpPr>
          <p:cNvPr id="60" name="ひし形 110">
            <a:extLst>
              <a:ext uri="{FF2B5EF4-FFF2-40B4-BE49-F238E27FC236}">
                <a16:creationId xmlns:a16="http://schemas.microsoft.com/office/drawing/2014/main" id="{851469CA-F12E-43C7-9A16-3CBB143C3282}"/>
              </a:ext>
            </a:extLst>
          </p:cNvPr>
          <p:cNvSpPr>
            <a:spLocks/>
          </p:cNvSpPr>
          <p:nvPr/>
        </p:nvSpPr>
        <p:spPr>
          <a:xfrm>
            <a:off x="1676465" y="4572689"/>
            <a:ext cx="422001" cy="333269"/>
          </a:xfrm>
          <a:prstGeom prst="diamond">
            <a:avLst/>
          </a:prstGeom>
          <a:noFill/>
          <a:ln w="12700" cap="flat" cmpd="sng" algn="ctr">
            <a:solidFill>
              <a:sysClr val="window" lastClr="FFFFFF">
                <a:lumMod val="50000"/>
              </a:sysClr>
            </a:solidFill>
            <a:prstDash val="solid"/>
            <a:miter lim="800000"/>
          </a:ln>
          <a:effectLst/>
        </p:spPr>
        <p:txBody>
          <a:bodyPr wrap="none" lIns="0" tIns="0" rIns="0" bIns="0" rtlCol="0" anchor="ctr"/>
          <a:lstStyle/>
          <a:p>
            <a:pPr algn="ctr">
              <a:defRPr/>
            </a:pPr>
            <a:r>
              <a:rPr kumimoji="0" lang="ja-JP" altLang="en-US" sz="800" kern="0" dirty="0">
                <a:latin typeface="Meiryo UI" panose="020B0604030504040204" pitchFamily="50" charset="-128"/>
                <a:ea typeface="Meiryo UI" panose="020B0604030504040204" pitchFamily="50" charset="-128"/>
              </a:rPr>
              <a:t>異議の</a:t>
            </a:r>
            <a:endParaRPr kumimoji="0" lang="en-US" altLang="ja-JP" sz="800" kern="0" dirty="0">
              <a:latin typeface="Meiryo UI" panose="020B0604030504040204" pitchFamily="50" charset="-128"/>
              <a:ea typeface="Meiryo UI" panose="020B0604030504040204" pitchFamily="50" charset="-128"/>
            </a:endParaRPr>
          </a:p>
          <a:p>
            <a:pPr algn="ctr">
              <a:defRPr/>
            </a:pPr>
            <a:r>
              <a:rPr kumimoji="0" lang="ja-JP" altLang="en-US" sz="800" kern="0" dirty="0">
                <a:latin typeface="Meiryo UI" panose="020B0604030504040204" pitchFamily="50" charset="-128"/>
                <a:ea typeface="Meiryo UI" panose="020B0604030504040204" pitchFamily="50" charset="-128"/>
              </a:rPr>
              <a:t>有無</a:t>
            </a:r>
            <a:endParaRPr kumimoji="0" lang="en-US" altLang="ja-JP" sz="800" kern="0" dirty="0">
              <a:latin typeface="Meiryo UI" panose="020B0604030504040204" pitchFamily="50" charset="-128"/>
              <a:ea typeface="Meiryo UI" panose="020B0604030504040204" pitchFamily="50" charset="-128"/>
            </a:endParaRPr>
          </a:p>
        </p:txBody>
      </p:sp>
      <p:cxnSp>
        <p:nvCxnSpPr>
          <p:cNvPr id="61" name="直線矢印コネクタ 60">
            <a:extLst>
              <a:ext uri="{FF2B5EF4-FFF2-40B4-BE49-F238E27FC236}">
                <a16:creationId xmlns:a16="http://schemas.microsoft.com/office/drawing/2014/main" id="{430E90FB-CD12-4196-9F9F-D6305365133C}"/>
              </a:ext>
            </a:extLst>
          </p:cNvPr>
          <p:cNvCxnSpPr>
            <a:cxnSpLocks/>
            <a:stCxn id="60" idx="3"/>
            <a:endCxn id="92" idx="1"/>
          </p:cNvCxnSpPr>
          <p:nvPr/>
        </p:nvCxnSpPr>
        <p:spPr>
          <a:xfrm>
            <a:off x="2098466" y="4739324"/>
            <a:ext cx="133595" cy="4444"/>
          </a:xfrm>
          <a:prstGeom prst="straightConnector1">
            <a:avLst/>
          </a:prstGeom>
          <a:ln>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62" name="正方形/長方形 61">
            <a:extLst>
              <a:ext uri="{FF2B5EF4-FFF2-40B4-BE49-F238E27FC236}">
                <a16:creationId xmlns:a16="http://schemas.microsoft.com/office/drawing/2014/main" id="{A42E9EA2-6CEE-4DC6-849C-CA42B9AF5A58}"/>
              </a:ext>
            </a:extLst>
          </p:cNvPr>
          <p:cNvSpPr/>
          <p:nvPr/>
        </p:nvSpPr>
        <p:spPr>
          <a:xfrm>
            <a:off x="1873053" y="4493971"/>
            <a:ext cx="473335"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有</a:t>
            </a:r>
          </a:p>
        </p:txBody>
      </p:sp>
      <p:grpSp>
        <p:nvGrpSpPr>
          <p:cNvPr id="63" name="グループ化 62">
            <a:extLst>
              <a:ext uri="{FF2B5EF4-FFF2-40B4-BE49-F238E27FC236}">
                <a16:creationId xmlns:a16="http://schemas.microsoft.com/office/drawing/2014/main" id="{E040CD03-27DB-49E9-9FF7-4C4921DAE89B}"/>
              </a:ext>
            </a:extLst>
          </p:cNvPr>
          <p:cNvGrpSpPr/>
          <p:nvPr/>
        </p:nvGrpSpPr>
        <p:grpSpPr>
          <a:xfrm>
            <a:off x="2232061" y="3528715"/>
            <a:ext cx="734400" cy="612227"/>
            <a:chOff x="3320370" y="3449261"/>
            <a:chExt cx="734400" cy="612227"/>
          </a:xfrm>
          <a:noFill/>
        </p:grpSpPr>
        <p:sp>
          <p:nvSpPr>
            <p:cNvPr id="64" name="正方形/長方形 63">
              <a:extLst>
                <a:ext uri="{FF2B5EF4-FFF2-40B4-BE49-F238E27FC236}">
                  <a16:creationId xmlns:a16="http://schemas.microsoft.com/office/drawing/2014/main" id="{45435876-C425-4CBA-9138-077A3EA99DB3}"/>
                </a:ext>
              </a:extLst>
            </p:cNvPr>
            <p:cNvSpPr/>
            <p:nvPr/>
          </p:nvSpPr>
          <p:spPr>
            <a:xfrm>
              <a:off x="3320370" y="3615088"/>
              <a:ext cx="734400"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異議申立</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の受付</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65" name="テキスト ボックス 64">
              <a:extLst>
                <a:ext uri="{FF2B5EF4-FFF2-40B4-BE49-F238E27FC236}">
                  <a16:creationId xmlns:a16="http://schemas.microsoft.com/office/drawing/2014/main" id="{DBE1DABE-1461-481C-B683-F63F84189669}"/>
                </a:ext>
              </a:extLst>
            </p:cNvPr>
            <p:cNvSpPr txBox="1"/>
            <p:nvPr/>
          </p:nvSpPr>
          <p:spPr>
            <a:xfrm>
              <a:off x="3320370" y="3449261"/>
              <a:ext cx="268887" cy="181380"/>
            </a:xfrm>
            <a:prstGeom prst="rect">
              <a:avLst/>
            </a:prstGeom>
            <a:grp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11</a:t>
              </a:r>
              <a:endParaRPr lang="ja-JP" altLang="en-US" sz="800" dirty="0">
                <a:latin typeface="Meiryo UI" panose="020B0604030504040204" pitchFamily="50" charset="-128"/>
                <a:ea typeface="Meiryo UI" panose="020B0604030504040204" pitchFamily="50" charset="-128"/>
              </a:endParaRPr>
            </a:p>
          </p:txBody>
        </p:sp>
      </p:grpSp>
      <p:grpSp>
        <p:nvGrpSpPr>
          <p:cNvPr id="66" name="グループ化 65">
            <a:extLst>
              <a:ext uri="{FF2B5EF4-FFF2-40B4-BE49-F238E27FC236}">
                <a16:creationId xmlns:a16="http://schemas.microsoft.com/office/drawing/2014/main" id="{ED6CA47B-E074-4098-9266-99F2CEAED7CA}"/>
              </a:ext>
            </a:extLst>
          </p:cNvPr>
          <p:cNvGrpSpPr/>
          <p:nvPr/>
        </p:nvGrpSpPr>
        <p:grpSpPr>
          <a:xfrm>
            <a:off x="3186349" y="3528715"/>
            <a:ext cx="734400" cy="612227"/>
            <a:chOff x="3320370" y="3449261"/>
            <a:chExt cx="734400" cy="612227"/>
          </a:xfrm>
          <a:noFill/>
        </p:grpSpPr>
        <p:sp>
          <p:nvSpPr>
            <p:cNvPr id="67" name="正方形/長方形 66">
              <a:extLst>
                <a:ext uri="{FF2B5EF4-FFF2-40B4-BE49-F238E27FC236}">
                  <a16:creationId xmlns:a16="http://schemas.microsoft.com/office/drawing/2014/main" id="{93CAAC95-3D71-4EA4-B780-CD3F90EB5FC6}"/>
                </a:ext>
              </a:extLst>
            </p:cNvPr>
            <p:cNvSpPr/>
            <p:nvPr/>
          </p:nvSpPr>
          <p:spPr>
            <a:xfrm>
              <a:off x="3320370"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異議内容確認・</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原因調査等</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68" name="テキスト ボックス 67">
              <a:extLst>
                <a:ext uri="{FF2B5EF4-FFF2-40B4-BE49-F238E27FC236}">
                  <a16:creationId xmlns:a16="http://schemas.microsoft.com/office/drawing/2014/main" id="{94E0D060-B452-4222-A91D-2BF15E02B35D}"/>
                </a:ext>
              </a:extLst>
            </p:cNvPr>
            <p:cNvSpPr txBox="1"/>
            <p:nvPr/>
          </p:nvSpPr>
          <p:spPr>
            <a:xfrm>
              <a:off x="3320370" y="3449261"/>
              <a:ext cx="268887" cy="181380"/>
            </a:xfrm>
            <a:prstGeom prst="rect">
              <a:avLst/>
            </a:prstGeom>
            <a:grp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12</a:t>
              </a:r>
              <a:endParaRPr lang="ja-JP" altLang="en-US" sz="800" dirty="0">
                <a:latin typeface="Meiryo UI" panose="020B0604030504040204" pitchFamily="50" charset="-128"/>
                <a:ea typeface="Meiryo UI" panose="020B0604030504040204" pitchFamily="50" charset="-128"/>
              </a:endParaRPr>
            </a:p>
          </p:txBody>
        </p:sp>
      </p:grpSp>
      <p:grpSp>
        <p:nvGrpSpPr>
          <p:cNvPr id="69" name="グループ化 68">
            <a:extLst>
              <a:ext uri="{FF2B5EF4-FFF2-40B4-BE49-F238E27FC236}">
                <a16:creationId xmlns:a16="http://schemas.microsoft.com/office/drawing/2014/main" id="{3341A2DE-90E4-4521-B6F9-3A4331879F89}"/>
              </a:ext>
            </a:extLst>
          </p:cNvPr>
          <p:cNvGrpSpPr/>
          <p:nvPr/>
        </p:nvGrpSpPr>
        <p:grpSpPr>
          <a:xfrm>
            <a:off x="4096397" y="3528715"/>
            <a:ext cx="734400" cy="612227"/>
            <a:chOff x="3320370" y="3449261"/>
            <a:chExt cx="734400" cy="612227"/>
          </a:xfrm>
          <a:noFill/>
        </p:grpSpPr>
        <p:sp>
          <p:nvSpPr>
            <p:cNvPr id="70" name="正方形/長方形 69">
              <a:extLst>
                <a:ext uri="{FF2B5EF4-FFF2-40B4-BE49-F238E27FC236}">
                  <a16:creationId xmlns:a16="http://schemas.microsoft.com/office/drawing/2014/main" id="{7895E449-E154-40E3-BD3C-9687AF2C6BE4}"/>
                </a:ext>
              </a:extLst>
            </p:cNvPr>
            <p:cNvSpPr/>
            <p:nvPr/>
          </p:nvSpPr>
          <p:spPr>
            <a:xfrm>
              <a:off x="3320370" y="3615088"/>
              <a:ext cx="734400" cy="446400"/>
            </a:xfrm>
            <a:prstGeom prst="rect">
              <a:avLst/>
            </a:prstGeom>
            <a:grp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異議申立に</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対する調査結果の</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確認依頼</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71" name="テキスト ボックス 70">
              <a:extLst>
                <a:ext uri="{FF2B5EF4-FFF2-40B4-BE49-F238E27FC236}">
                  <a16:creationId xmlns:a16="http://schemas.microsoft.com/office/drawing/2014/main" id="{DDF31E26-CB76-42F2-84D7-EEBCCCB558FE}"/>
                </a:ext>
              </a:extLst>
            </p:cNvPr>
            <p:cNvSpPr txBox="1"/>
            <p:nvPr/>
          </p:nvSpPr>
          <p:spPr>
            <a:xfrm>
              <a:off x="3320370" y="3449261"/>
              <a:ext cx="268887" cy="181380"/>
            </a:xfrm>
            <a:prstGeom prst="rect">
              <a:avLst/>
            </a:prstGeom>
            <a:grp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13</a:t>
              </a:r>
              <a:endParaRPr lang="ja-JP" altLang="en-US" sz="800" dirty="0">
                <a:latin typeface="Meiryo UI" panose="020B0604030504040204" pitchFamily="50" charset="-128"/>
                <a:ea typeface="Meiryo UI" panose="020B0604030504040204" pitchFamily="50" charset="-128"/>
              </a:endParaRPr>
            </a:p>
          </p:txBody>
        </p:sp>
      </p:grpSp>
      <p:grpSp>
        <p:nvGrpSpPr>
          <p:cNvPr id="72" name="グループ化 71">
            <a:extLst>
              <a:ext uri="{FF2B5EF4-FFF2-40B4-BE49-F238E27FC236}">
                <a16:creationId xmlns:a16="http://schemas.microsoft.com/office/drawing/2014/main" id="{BD13CC0C-6147-4AD7-815F-0962A7152E14}"/>
              </a:ext>
            </a:extLst>
          </p:cNvPr>
          <p:cNvGrpSpPr/>
          <p:nvPr/>
        </p:nvGrpSpPr>
        <p:grpSpPr>
          <a:xfrm>
            <a:off x="4096397" y="2387949"/>
            <a:ext cx="734400" cy="612227"/>
            <a:chOff x="3320370" y="3449261"/>
            <a:chExt cx="734400" cy="612227"/>
          </a:xfrm>
          <a:noFill/>
        </p:grpSpPr>
        <p:sp>
          <p:nvSpPr>
            <p:cNvPr id="73" name="正方形/長方形 72">
              <a:extLst>
                <a:ext uri="{FF2B5EF4-FFF2-40B4-BE49-F238E27FC236}">
                  <a16:creationId xmlns:a16="http://schemas.microsoft.com/office/drawing/2014/main" id="{CEAA90EB-C636-4EE4-B9AA-E306CC92E87E}"/>
                </a:ext>
              </a:extLst>
            </p:cNvPr>
            <p:cNvSpPr/>
            <p:nvPr/>
          </p:nvSpPr>
          <p:spPr>
            <a:xfrm>
              <a:off x="3320370" y="3615088"/>
              <a:ext cx="734400" cy="446400"/>
            </a:xfrm>
            <a:prstGeom prst="rect">
              <a:avLst/>
            </a:prstGeom>
            <a:grp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異議申立に</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対する調査結果の</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確認依頼の受領</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74" name="テキスト ボックス 73">
              <a:extLst>
                <a:ext uri="{FF2B5EF4-FFF2-40B4-BE49-F238E27FC236}">
                  <a16:creationId xmlns:a16="http://schemas.microsoft.com/office/drawing/2014/main" id="{228990B1-FB6F-4B08-9359-D443685D881E}"/>
                </a:ext>
              </a:extLst>
            </p:cNvPr>
            <p:cNvSpPr txBox="1"/>
            <p:nvPr/>
          </p:nvSpPr>
          <p:spPr>
            <a:xfrm>
              <a:off x="3320370" y="3449261"/>
              <a:ext cx="268887" cy="181380"/>
            </a:xfrm>
            <a:prstGeom prst="rect">
              <a:avLst/>
            </a:prstGeom>
            <a:grp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14</a:t>
              </a:r>
              <a:endParaRPr lang="ja-JP" altLang="en-US" sz="800" dirty="0">
                <a:latin typeface="Meiryo UI" panose="020B0604030504040204" pitchFamily="50" charset="-128"/>
                <a:ea typeface="Meiryo UI" panose="020B0604030504040204" pitchFamily="50" charset="-128"/>
              </a:endParaRPr>
            </a:p>
          </p:txBody>
        </p:sp>
      </p:grpSp>
      <p:cxnSp>
        <p:nvCxnSpPr>
          <p:cNvPr id="78" name="直線矢印コネクタ 77">
            <a:extLst>
              <a:ext uri="{FF2B5EF4-FFF2-40B4-BE49-F238E27FC236}">
                <a16:creationId xmlns:a16="http://schemas.microsoft.com/office/drawing/2014/main" id="{A30EA786-7FB5-46B5-9999-2E4C477C1171}"/>
              </a:ext>
            </a:extLst>
          </p:cNvPr>
          <p:cNvCxnSpPr>
            <a:cxnSpLocks/>
            <a:stCxn id="92" idx="0"/>
            <a:endCxn id="64" idx="2"/>
          </p:cNvCxnSpPr>
          <p:nvPr/>
        </p:nvCxnSpPr>
        <p:spPr>
          <a:xfrm flipV="1">
            <a:off x="2599261" y="4140942"/>
            <a:ext cx="0" cy="379626"/>
          </a:xfrm>
          <a:prstGeom prst="straightConnector1">
            <a:avLst/>
          </a:prstGeom>
          <a:ln>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79" name="直線矢印コネクタ 78">
            <a:extLst>
              <a:ext uri="{FF2B5EF4-FFF2-40B4-BE49-F238E27FC236}">
                <a16:creationId xmlns:a16="http://schemas.microsoft.com/office/drawing/2014/main" id="{B5F50275-BA45-4E66-B86D-E12CB0EEE539}"/>
              </a:ext>
            </a:extLst>
          </p:cNvPr>
          <p:cNvCxnSpPr>
            <a:cxnSpLocks/>
            <a:stCxn id="64" idx="3"/>
            <a:endCxn id="67" idx="1"/>
          </p:cNvCxnSpPr>
          <p:nvPr/>
        </p:nvCxnSpPr>
        <p:spPr>
          <a:xfrm>
            <a:off x="2966461" y="3917742"/>
            <a:ext cx="219888" cy="0"/>
          </a:xfrm>
          <a:prstGeom prst="straightConnector1">
            <a:avLst/>
          </a:prstGeom>
          <a:ln>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0" name="直線矢印コネクタ 79">
            <a:extLst>
              <a:ext uri="{FF2B5EF4-FFF2-40B4-BE49-F238E27FC236}">
                <a16:creationId xmlns:a16="http://schemas.microsoft.com/office/drawing/2014/main" id="{4AC381D7-AA70-447A-B6FF-3EDBD69E94D4}"/>
              </a:ext>
            </a:extLst>
          </p:cNvPr>
          <p:cNvCxnSpPr>
            <a:cxnSpLocks/>
            <a:stCxn id="67" idx="3"/>
            <a:endCxn id="70" idx="1"/>
          </p:cNvCxnSpPr>
          <p:nvPr/>
        </p:nvCxnSpPr>
        <p:spPr>
          <a:xfrm>
            <a:off x="3920749" y="3917742"/>
            <a:ext cx="175648" cy="0"/>
          </a:xfrm>
          <a:prstGeom prst="straightConnector1">
            <a:avLst/>
          </a:prstGeom>
          <a:ln>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1" name="直線矢印コネクタ 80">
            <a:extLst>
              <a:ext uri="{FF2B5EF4-FFF2-40B4-BE49-F238E27FC236}">
                <a16:creationId xmlns:a16="http://schemas.microsoft.com/office/drawing/2014/main" id="{E7A80991-4E53-47E7-A7DB-C76A494C08A4}"/>
              </a:ext>
            </a:extLst>
          </p:cNvPr>
          <p:cNvCxnSpPr>
            <a:cxnSpLocks/>
            <a:stCxn id="70" idx="0"/>
            <a:endCxn id="73" idx="2"/>
          </p:cNvCxnSpPr>
          <p:nvPr/>
        </p:nvCxnSpPr>
        <p:spPr>
          <a:xfrm flipV="1">
            <a:off x="4463597" y="3000176"/>
            <a:ext cx="0" cy="694366"/>
          </a:xfrm>
          <a:prstGeom prst="straightConnector1">
            <a:avLst/>
          </a:prstGeom>
          <a:ln>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2" name="直線矢印コネクタ 81">
            <a:extLst>
              <a:ext uri="{FF2B5EF4-FFF2-40B4-BE49-F238E27FC236}">
                <a16:creationId xmlns:a16="http://schemas.microsoft.com/office/drawing/2014/main" id="{94BE61C1-8B36-474D-AD09-E9B5AA069080}"/>
              </a:ext>
            </a:extLst>
          </p:cNvPr>
          <p:cNvCxnSpPr>
            <a:cxnSpLocks/>
            <a:stCxn id="73" idx="3"/>
            <a:endCxn id="147" idx="1"/>
          </p:cNvCxnSpPr>
          <p:nvPr/>
        </p:nvCxnSpPr>
        <p:spPr>
          <a:xfrm flipV="1">
            <a:off x="4830797" y="2775061"/>
            <a:ext cx="186933" cy="1915"/>
          </a:xfrm>
          <a:prstGeom prst="straightConnector1">
            <a:avLst/>
          </a:prstGeom>
          <a:ln>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grpSp>
        <p:nvGrpSpPr>
          <p:cNvPr id="83" name="グループ化 82">
            <a:extLst>
              <a:ext uri="{FF2B5EF4-FFF2-40B4-BE49-F238E27FC236}">
                <a16:creationId xmlns:a16="http://schemas.microsoft.com/office/drawing/2014/main" id="{9510E954-1773-40B7-8661-610BB3FB34DB}"/>
              </a:ext>
            </a:extLst>
          </p:cNvPr>
          <p:cNvGrpSpPr/>
          <p:nvPr/>
        </p:nvGrpSpPr>
        <p:grpSpPr>
          <a:xfrm>
            <a:off x="2621897" y="5808776"/>
            <a:ext cx="254269" cy="450827"/>
            <a:chOff x="2515451" y="5897715"/>
            <a:chExt cx="254269" cy="450827"/>
          </a:xfrm>
        </p:grpSpPr>
        <p:sp>
          <p:nvSpPr>
            <p:cNvPr id="84" name="Freeform 266">
              <a:extLst>
                <a:ext uri="{FF2B5EF4-FFF2-40B4-BE49-F238E27FC236}">
                  <a16:creationId xmlns:a16="http://schemas.microsoft.com/office/drawing/2014/main" id="{E1302613-534C-4FAF-9E90-BF60B480694F}"/>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85" name="正方形/長方形 36">
              <a:extLst>
                <a:ext uri="{FF2B5EF4-FFF2-40B4-BE49-F238E27FC236}">
                  <a16:creationId xmlns:a16="http://schemas.microsoft.com/office/drawing/2014/main" id="{68BCDBE0-BCF3-4668-BE62-5B62205E6233}"/>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86" name="正方形/長方形 85">
            <a:extLst>
              <a:ext uri="{FF2B5EF4-FFF2-40B4-BE49-F238E27FC236}">
                <a16:creationId xmlns:a16="http://schemas.microsoft.com/office/drawing/2014/main" id="{0CD3D41B-00D1-41A0-922C-D59A10141CB8}"/>
              </a:ext>
            </a:extLst>
          </p:cNvPr>
          <p:cNvSpPr/>
          <p:nvPr/>
        </p:nvSpPr>
        <p:spPr>
          <a:xfrm>
            <a:off x="2677031" y="6181195"/>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87" name="直線矢印コネクタ 86">
            <a:extLst>
              <a:ext uri="{FF2B5EF4-FFF2-40B4-BE49-F238E27FC236}">
                <a16:creationId xmlns:a16="http://schemas.microsoft.com/office/drawing/2014/main" id="{E07D29F6-8748-49CE-9ED6-650AAB7036D1}"/>
              </a:ext>
            </a:extLst>
          </p:cNvPr>
          <p:cNvCxnSpPr>
            <a:cxnSpLocks/>
          </p:cNvCxnSpPr>
          <p:nvPr/>
        </p:nvCxnSpPr>
        <p:spPr>
          <a:xfrm>
            <a:off x="2755016" y="4120488"/>
            <a:ext cx="0" cy="1692000"/>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88" name="グループ化 87">
            <a:extLst>
              <a:ext uri="{FF2B5EF4-FFF2-40B4-BE49-F238E27FC236}">
                <a16:creationId xmlns:a16="http://schemas.microsoft.com/office/drawing/2014/main" id="{BB274FD8-A3E9-43A0-99C7-5879AE849BBD}"/>
              </a:ext>
            </a:extLst>
          </p:cNvPr>
          <p:cNvGrpSpPr/>
          <p:nvPr/>
        </p:nvGrpSpPr>
        <p:grpSpPr>
          <a:xfrm>
            <a:off x="2232061" y="4216080"/>
            <a:ext cx="734400" cy="750888"/>
            <a:chOff x="3320370" y="3310600"/>
            <a:chExt cx="734400" cy="750888"/>
          </a:xfrm>
          <a:noFill/>
        </p:grpSpPr>
        <p:sp>
          <p:nvSpPr>
            <p:cNvPr id="92" name="正方形/長方形 91">
              <a:extLst>
                <a:ext uri="{FF2B5EF4-FFF2-40B4-BE49-F238E27FC236}">
                  <a16:creationId xmlns:a16="http://schemas.microsoft.com/office/drawing/2014/main" id="{EBC1CC62-A15B-4891-B131-EC9CC2A617C9}"/>
                </a:ext>
              </a:extLst>
            </p:cNvPr>
            <p:cNvSpPr/>
            <p:nvPr/>
          </p:nvSpPr>
          <p:spPr>
            <a:xfrm>
              <a:off x="3320370" y="3615088"/>
              <a:ext cx="734400" cy="446400"/>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支払通知書に</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対する</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異議申立</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94" name="テキスト ボックス 93">
              <a:extLst>
                <a:ext uri="{FF2B5EF4-FFF2-40B4-BE49-F238E27FC236}">
                  <a16:creationId xmlns:a16="http://schemas.microsoft.com/office/drawing/2014/main" id="{AB3C41AC-D138-4216-B8FD-80FB118C9634}"/>
                </a:ext>
              </a:extLst>
            </p:cNvPr>
            <p:cNvSpPr txBox="1"/>
            <p:nvPr/>
          </p:nvSpPr>
          <p:spPr>
            <a:xfrm>
              <a:off x="3320370" y="3449261"/>
              <a:ext cx="268887" cy="181380"/>
            </a:xfrm>
            <a:prstGeom prst="rect">
              <a:avLst/>
            </a:prstGeom>
            <a:grp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10</a:t>
              </a:r>
              <a:endParaRPr lang="ja-JP" altLang="en-US" sz="800" dirty="0">
                <a:latin typeface="Meiryo UI" panose="020B0604030504040204" pitchFamily="50" charset="-128"/>
                <a:ea typeface="Meiryo UI" panose="020B0604030504040204" pitchFamily="50" charset="-128"/>
              </a:endParaRPr>
            </a:p>
          </p:txBody>
        </p:sp>
        <p:sp>
          <p:nvSpPr>
            <p:cNvPr id="95" name="テキスト ボックス 94">
              <a:extLst>
                <a:ext uri="{FF2B5EF4-FFF2-40B4-BE49-F238E27FC236}">
                  <a16:creationId xmlns:a16="http://schemas.microsoft.com/office/drawing/2014/main" id="{4D899573-F528-44CA-AF9C-72D50992C17B}"/>
                </a:ext>
              </a:extLst>
            </p:cNvPr>
            <p:cNvSpPr txBox="1"/>
            <p:nvPr/>
          </p:nvSpPr>
          <p:spPr>
            <a:xfrm>
              <a:off x="3395759" y="3310600"/>
              <a:ext cx="268887" cy="181380"/>
            </a:xfrm>
            <a:prstGeom prst="rect">
              <a:avLst/>
            </a:prstGeom>
            <a:grpFill/>
          </p:spPr>
          <p:txBody>
            <a:bodyPr wrap="square" lIns="0" tIns="0" rIns="0" bIns="0" rtlCol="0" anchor="ctr" anchorCtr="0">
              <a:noAutofit/>
            </a:bodyPr>
            <a:lstStyle/>
            <a:p>
              <a:pPr>
                <a:spcAft>
                  <a:spcPts val="600"/>
                </a:spcAft>
              </a:pPr>
              <a:r>
                <a:rPr lang="ja-JP" altLang="en-US" sz="800" dirty="0">
                  <a:latin typeface="Meiryo UI" panose="020B0604030504040204" pitchFamily="50" charset="-128"/>
                  <a:ea typeface="Meiryo UI" panose="020B0604030504040204" pitchFamily="50" charset="-128"/>
                </a:rPr>
                <a:t>メール</a:t>
              </a:r>
            </a:p>
          </p:txBody>
        </p:sp>
      </p:grpSp>
      <p:grpSp>
        <p:nvGrpSpPr>
          <p:cNvPr id="96" name="グループ化 95">
            <a:extLst>
              <a:ext uri="{FF2B5EF4-FFF2-40B4-BE49-F238E27FC236}">
                <a16:creationId xmlns:a16="http://schemas.microsoft.com/office/drawing/2014/main" id="{37A2397C-E418-49CF-A775-AB056FC8DFC0}"/>
              </a:ext>
            </a:extLst>
          </p:cNvPr>
          <p:cNvGrpSpPr/>
          <p:nvPr/>
        </p:nvGrpSpPr>
        <p:grpSpPr>
          <a:xfrm>
            <a:off x="3438651" y="5769068"/>
            <a:ext cx="254269" cy="450827"/>
            <a:chOff x="2515451" y="5897715"/>
            <a:chExt cx="254269" cy="450827"/>
          </a:xfrm>
        </p:grpSpPr>
        <p:sp>
          <p:nvSpPr>
            <p:cNvPr id="97" name="Freeform 266">
              <a:extLst>
                <a:ext uri="{FF2B5EF4-FFF2-40B4-BE49-F238E27FC236}">
                  <a16:creationId xmlns:a16="http://schemas.microsoft.com/office/drawing/2014/main" id="{D32A4E06-2E99-4E73-8595-34D0D4A017F5}"/>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98" name="正方形/長方形 36">
              <a:extLst>
                <a:ext uri="{FF2B5EF4-FFF2-40B4-BE49-F238E27FC236}">
                  <a16:creationId xmlns:a16="http://schemas.microsoft.com/office/drawing/2014/main" id="{0D68CF0E-B243-4897-ADC2-2CD0E2E9E74A}"/>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99" name="正方形/長方形 98">
            <a:extLst>
              <a:ext uri="{FF2B5EF4-FFF2-40B4-BE49-F238E27FC236}">
                <a16:creationId xmlns:a16="http://schemas.microsoft.com/office/drawing/2014/main" id="{9A6C846D-A6D3-43F1-A68D-CD7B0FD71608}"/>
              </a:ext>
            </a:extLst>
          </p:cNvPr>
          <p:cNvSpPr/>
          <p:nvPr/>
        </p:nvSpPr>
        <p:spPr>
          <a:xfrm>
            <a:off x="3493785" y="6141487"/>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100" name="直線矢印コネクタ 99">
            <a:extLst>
              <a:ext uri="{FF2B5EF4-FFF2-40B4-BE49-F238E27FC236}">
                <a16:creationId xmlns:a16="http://schemas.microsoft.com/office/drawing/2014/main" id="{112E2471-6216-43CF-BA16-AEAB641726F2}"/>
              </a:ext>
            </a:extLst>
          </p:cNvPr>
          <p:cNvCxnSpPr>
            <a:cxnSpLocks/>
          </p:cNvCxnSpPr>
          <p:nvPr/>
        </p:nvCxnSpPr>
        <p:spPr>
          <a:xfrm flipH="1" flipV="1">
            <a:off x="3553549" y="4140942"/>
            <a:ext cx="12237" cy="1631929"/>
          </a:xfrm>
          <a:prstGeom prst="straightConnector1">
            <a:avLst/>
          </a:prstGeom>
          <a:noFill/>
          <a:ln w="6350" cap="flat" cmpd="sng" algn="ctr">
            <a:solidFill>
              <a:sysClr val="window" lastClr="FFFFFF">
                <a:lumMod val="65000"/>
              </a:sysClr>
            </a:solidFill>
            <a:prstDash val="dash"/>
            <a:miter lim="800000"/>
            <a:tailEnd type="triangle"/>
          </a:ln>
          <a:effectLst/>
        </p:spPr>
      </p:cxnSp>
      <p:sp>
        <p:nvSpPr>
          <p:cNvPr id="101" name="正方形/長方形 100">
            <a:extLst>
              <a:ext uri="{FF2B5EF4-FFF2-40B4-BE49-F238E27FC236}">
                <a16:creationId xmlns:a16="http://schemas.microsoft.com/office/drawing/2014/main" id="{1F7E0B02-F0F5-424F-94CF-4DD01F510E9C}"/>
              </a:ext>
            </a:extLst>
          </p:cNvPr>
          <p:cNvSpPr/>
          <p:nvPr/>
        </p:nvSpPr>
        <p:spPr>
          <a:xfrm>
            <a:off x="6861084" y="4206378"/>
            <a:ext cx="539056"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メール</a:t>
            </a:r>
          </a:p>
        </p:txBody>
      </p:sp>
      <p:cxnSp>
        <p:nvCxnSpPr>
          <p:cNvPr id="102" name="直線矢印コネクタ 321">
            <a:extLst>
              <a:ext uri="{FF2B5EF4-FFF2-40B4-BE49-F238E27FC236}">
                <a16:creationId xmlns:a16="http://schemas.microsoft.com/office/drawing/2014/main" id="{B865DC9C-384E-4B91-B1D8-370F3E44DAC8}"/>
              </a:ext>
            </a:extLst>
          </p:cNvPr>
          <p:cNvCxnSpPr>
            <a:cxnSpLocks/>
            <a:stCxn id="104" idx="3"/>
            <a:endCxn id="149" idx="2"/>
          </p:cNvCxnSpPr>
          <p:nvPr/>
        </p:nvCxnSpPr>
        <p:spPr>
          <a:xfrm flipV="1">
            <a:off x="9010186" y="3910329"/>
            <a:ext cx="141123" cy="16005"/>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103" name="グループ化 102">
            <a:extLst>
              <a:ext uri="{FF2B5EF4-FFF2-40B4-BE49-F238E27FC236}">
                <a16:creationId xmlns:a16="http://schemas.microsoft.com/office/drawing/2014/main" id="{0CC959A4-3890-4579-9AD1-652169C977DD}"/>
              </a:ext>
            </a:extLst>
          </p:cNvPr>
          <p:cNvGrpSpPr/>
          <p:nvPr/>
        </p:nvGrpSpPr>
        <p:grpSpPr>
          <a:xfrm>
            <a:off x="8326186" y="3581776"/>
            <a:ext cx="684000" cy="542244"/>
            <a:chOff x="2491032" y="3449261"/>
            <a:chExt cx="734400" cy="612227"/>
          </a:xfrm>
        </p:grpSpPr>
        <p:sp>
          <p:nvSpPr>
            <p:cNvPr id="104" name="正方形/長方形 103">
              <a:extLst>
                <a:ext uri="{FF2B5EF4-FFF2-40B4-BE49-F238E27FC236}">
                  <a16:creationId xmlns:a16="http://schemas.microsoft.com/office/drawing/2014/main" id="{674DCC34-9133-43EB-82F7-BF24C1065D97}"/>
                </a:ext>
              </a:extLst>
            </p:cNvPr>
            <p:cNvSpPr/>
            <p:nvPr/>
          </p:nvSpPr>
          <p:spPr>
            <a:xfrm>
              <a:off x="2491032" y="3615088"/>
              <a:ext cx="734400"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支払額確定</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en-US" altLang="ja-JP" sz="800" kern="0" dirty="0">
                  <a:latin typeface="Meiryo UI" panose="020B0604030504040204" pitchFamily="50" charset="-128"/>
                  <a:ea typeface="Meiryo UI" panose="020B0604030504040204" pitchFamily="50" charset="-128"/>
                  <a:cs typeface="Arial" pitchFamily="34" charset="0"/>
                </a:rPr>
                <a:t>(</a:t>
              </a:r>
              <a:r>
                <a:rPr kumimoji="0" lang="ja-JP" altLang="en-US" sz="800" kern="0" dirty="0">
                  <a:latin typeface="Meiryo UI" panose="020B0604030504040204" pitchFamily="50" charset="-128"/>
                  <a:ea typeface="Meiryo UI" panose="020B0604030504040204" pitchFamily="50" charset="-128"/>
                  <a:cs typeface="Arial" pitchFamily="34" charset="0"/>
                </a:rPr>
                <a:t>積立金不足額</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の確定含む</a:t>
              </a:r>
              <a:r>
                <a:rPr kumimoji="0" lang="en-US" altLang="ja-JP" sz="800" kern="0" dirty="0">
                  <a:latin typeface="Meiryo UI" panose="020B0604030504040204" pitchFamily="50" charset="-128"/>
                  <a:ea typeface="Meiryo UI" panose="020B0604030504040204" pitchFamily="50" charset="-128"/>
                  <a:cs typeface="Arial" pitchFamily="34" charset="0"/>
                </a:rPr>
                <a:t>)</a:t>
              </a:r>
            </a:p>
          </p:txBody>
        </p:sp>
        <p:sp>
          <p:nvSpPr>
            <p:cNvPr id="105" name="テキスト ボックス 104">
              <a:extLst>
                <a:ext uri="{FF2B5EF4-FFF2-40B4-BE49-F238E27FC236}">
                  <a16:creationId xmlns:a16="http://schemas.microsoft.com/office/drawing/2014/main" id="{6B7544BB-1C19-4CB2-BE5D-398A30444859}"/>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20</a:t>
              </a:r>
              <a:endParaRPr lang="ja-JP" altLang="en-US" sz="800" dirty="0">
                <a:latin typeface="Meiryo UI" panose="020B0604030504040204" pitchFamily="50" charset="-128"/>
                <a:ea typeface="Meiryo UI" panose="020B0604030504040204" pitchFamily="50" charset="-128"/>
              </a:endParaRPr>
            </a:p>
          </p:txBody>
        </p:sp>
      </p:grpSp>
      <p:sp>
        <p:nvSpPr>
          <p:cNvPr id="106" name="ひし形 110">
            <a:extLst>
              <a:ext uri="{FF2B5EF4-FFF2-40B4-BE49-F238E27FC236}">
                <a16:creationId xmlns:a16="http://schemas.microsoft.com/office/drawing/2014/main" id="{3703091F-697D-46C1-A34D-A54686E2F50F}"/>
              </a:ext>
            </a:extLst>
          </p:cNvPr>
          <p:cNvSpPr>
            <a:spLocks/>
          </p:cNvSpPr>
          <p:nvPr/>
        </p:nvSpPr>
        <p:spPr>
          <a:xfrm>
            <a:off x="5933695" y="2627032"/>
            <a:ext cx="345066" cy="294322"/>
          </a:xfrm>
          <a:prstGeom prst="diamond">
            <a:avLst/>
          </a:prstGeom>
          <a:noFill/>
          <a:ln w="12700" cap="flat" cmpd="sng" algn="ctr">
            <a:solidFill>
              <a:sysClr val="window" lastClr="FFFFFF">
                <a:lumMod val="50000"/>
              </a:sysClr>
            </a:solidFill>
            <a:prstDash val="solid"/>
            <a:miter lim="800000"/>
          </a:ln>
          <a:effectLst/>
        </p:spPr>
        <p:txBody>
          <a:bodyPr wrap="none" lIns="0" tIns="0" rIns="0" bIns="0" rtlCol="0" anchor="ctr"/>
          <a:lstStyle/>
          <a:p>
            <a:pPr algn="ctr">
              <a:defRPr/>
            </a:pPr>
            <a:r>
              <a:rPr kumimoji="0" lang="ja-JP" altLang="en-US" sz="800" kern="0" dirty="0">
                <a:latin typeface="Meiryo UI" panose="020B0604030504040204" pitchFamily="50" charset="-128"/>
                <a:ea typeface="Meiryo UI" panose="020B0604030504040204" pitchFamily="50" charset="-128"/>
              </a:rPr>
              <a:t>算定結果</a:t>
            </a:r>
            <a:endParaRPr kumimoji="0" lang="en-US" altLang="ja-JP" sz="800" kern="0" dirty="0">
              <a:latin typeface="Meiryo UI" panose="020B0604030504040204" pitchFamily="50" charset="-128"/>
              <a:ea typeface="Meiryo UI" panose="020B0604030504040204" pitchFamily="50" charset="-128"/>
            </a:endParaRPr>
          </a:p>
          <a:p>
            <a:pPr algn="ctr">
              <a:defRPr/>
            </a:pPr>
            <a:r>
              <a:rPr kumimoji="0" lang="ja-JP" altLang="en-US" sz="800" kern="0" dirty="0">
                <a:latin typeface="Meiryo UI" panose="020B0604030504040204" pitchFamily="50" charset="-128"/>
                <a:ea typeface="Meiryo UI" panose="020B0604030504040204" pitchFamily="50" charset="-128"/>
              </a:rPr>
              <a:t>問題有無</a:t>
            </a:r>
            <a:endParaRPr kumimoji="0" lang="en-US" altLang="ja-JP" sz="800" kern="0" dirty="0">
              <a:latin typeface="Meiryo UI" panose="020B0604030504040204" pitchFamily="50" charset="-128"/>
              <a:ea typeface="Meiryo UI" panose="020B0604030504040204" pitchFamily="50" charset="-128"/>
            </a:endParaRPr>
          </a:p>
        </p:txBody>
      </p:sp>
      <p:grpSp>
        <p:nvGrpSpPr>
          <p:cNvPr id="107" name="グループ化 106">
            <a:extLst>
              <a:ext uri="{FF2B5EF4-FFF2-40B4-BE49-F238E27FC236}">
                <a16:creationId xmlns:a16="http://schemas.microsoft.com/office/drawing/2014/main" id="{451FA9F7-FCC2-4D9D-82B4-A5444C182AA0}"/>
              </a:ext>
            </a:extLst>
          </p:cNvPr>
          <p:cNvGrpSpPr/>
          <p:nvPr/>
        </p:nvGrpSpPr>
        <p:grpSpPr>
          <a:xfrm>
            <a:off x="6612591" y="3517175"/>
            <a:ext cx="697458" cy="653451"/>
            <a:chOff x="6969213" y="3612642"/>
            <a:chExt cx="535575" cy="542086"/>
          </a:xfrm>
        </p:grpSpPr>
        <p:sp>
          <p:nvSpPr>
            <p:cNvPr id="108" name="テキスト ボックス 107">
              <a:extLst>
                <a:ext uri="{FF2B5EF4-FFF2-40B4-BE49-F238E27FC236}">
                  <a16:creationId xmlns:a16="http://schemas.microsoft.com/office/drawing/2014/main" id="{A5EE28AE-601F-4DAC-9F9B-D03F1DFF32F7}"/>
                </a:ext>
              </a:extLst>
            </p:cNvPr>
            <p:cNvSpPr txBox="1"/>
            <p:nvPr/>
          </p:nvSpPr>
          <p:spPr>
            <a:xfrm>
              <a:off x="6969213" y="3612642"/>
              <a:ext cx="196021" cy="160646"/>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17</a:t>
              </a:r>
              <a:endParaRPr lang="ja-JP" altLang="en-US" sz="800" dirty="0">
                <a:latin typeface="Meiryo UI" panose="020B0604030504040204" pitchFamily="50" charset="-128"/>
                <a:ea typeface="Meiryo UI" panose="020B0604030504040204" pitchFamily="50" charset="-128"/>
              </a:endParaRPr>
            </a:p>
          </p:txBody>
        </p:sp>
        <p:sp>
          <p:nvSpPr>
            <p:cNvPr id="109" name="正方形/長方形 36">
              <a:extLst>
                <a:ext uri="{FF2B5EF4-FFF2-40B4-BE49-F238E27FC236}">
                  <a16:creationId xmlns:a16="http://schemas.microsoft.com/office/drawing/2014/main" id="{B862671C-BDCD-4D9B-B201-917502719598}"/>
                </a:ext>
              </a:extLst>
            </p:cNvPr>
            <p:cNvSpPr/>
            <p:nvPr/>
          </p:nvSpPr>
          <p:spPr>
            <a:xfrm>
              <a:off x="6969213" y="3758804"/>
              <a:ext cx="535575" cy="395924"/>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調査結果の</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通知</a:t>
              </a:r>
            </a:p>
          </p:txBody>
        </p:sp>
      </p:grpSp>
      <p:cxnSp>
        <p:nvCxnSpPr>
          <p:cNvPr id="110" name="直線矢印コネクタ 109">
            <a:extLst>
              <a:ext uri="{FF2B5EF4-FFF2-40B4-BE49-F238E27FC236}">
                <a16:creationId xmlns:a16="http://schemas.microsoft.com/office/drawing/2014/main" id="{AFE85D25-19C0-43A6-BB89-A4F8750F7356}"/>
              </a:ext>
            </a:extLst>
          </p:cNvPr>
          <p:cNvCxnSpPr>
            <a:cxnSpLocks/>
            <a:stCxn id="115" idx="3"/>
            <a:endCxn id="104" idx="1"/>
          </p:cNvCxnSpPr>
          <p:nvPr/>
        </p:nvCxnSpPr>
        <p:spPr>
          <a:xfrm>
            <a:off x="8183478" y="3925979"/>
            <a:ext cx="142708" cy="355"/>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111" name="正方形/長方形 110">
            <a:extLst>
              <a:ext uri="{FF2B5EF4-FFF2-40B4-BE49-F238E27FC236}">
                <a16:creationId xmlns:a16="http://schemas.microsoft.com/office/drawing/2014/main" id="{8AF3097F-D90B-43F8-9F6F-2E26845D3F99}"/>
              </a:ext>
            </a:extLst>
          </p:cNvPr>
          <p:cNvSpPr/>
          <p:nvPr/>
        </p:nvSpPr>
        <p:spPr>
          <a:xfrm>
            <a:off x="6061024" y="2895328"/>
            <a:ext cx="396021" cy="33855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問題</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あり</a:t>
            </a:r>
          </a:p>
        </p:txBody>
      </p:sp>
      <p:sp>
        <p:nvSpPr>
          <p:cNvPr id="112" name="正方形/長方形 111">
            <a:extLst>
              <a:ext uri="{FF2B5EF4-FFF2-40B4-BE49-F238E27FC236}">
                <a16:creationId xmlns:a16="http://schemas.microsoft.com/office/drawing/2014/main" id="{9B8F544D-8AD4-4921-BF34-2A581B75212F}"/>
              </a:ext>
            </a:extLst>
          </p:cNvPr>
          <p:cNvSpPr/>
          <p:nvPr/>
        </p:nvSpPr>
        <p:spPr>
          <a:xfrm>
            <a:off x="6199728" y="2461255"/>
            <a:ext cx="494293" cy="33855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問題</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なし</a:t>
            </a:r>
          </a:p>
        </p:txBody>
      </p:sp>
      <p:grpSp>
        <p:nvGrpSpPr>
          <p:cNvPr id="113" name="グループ化 112">
            <a:extLst>
              <a:ext uri="{FF2B5EF4-FFF2-40B4-BE49-F238E27FC236}">
                <a16:creationId xmlns:a16="http://schemas.microsoft.com/office/drawing/2014/main" id="{1372CE14-ADBA-45BD-A103-5646A31ECC39}"/>
              </a:ext>
            </a:extLst>
          </p:cNvPr>
          <p:cNvGrpSpPr/>
          <p:nvPr/>
        </p:nvGrpSpPr>
        <p:grpSpPr>
          <a:xfrm>
            <a:off x="7499478" y="3581855"/>
            <a:ext cx="684000" cy="542086"/>
            <a:chOff x="6969213" y="3612642"/>
            <a:chExt cx="535575" cy="542086"/>
          </a:xfrm>
        </p:grpSpPr>
        <p:sp>
          <p:nvSpPr>
            <p:cNvPr id="114" name="テキスト ボックス 113">
              <a:extLst>
                <a:ext uri="{FF2B5EF4-FFF2-40B4-BE49-F238E27FC236}">
                  <a16:creationId xmlns:a16="http://schemas.microsoft.com/office/drawing/2014/main" id="{BB66ECE5-FA4D-4D93-BB91-6740C9B2CF1D}"/>
                </a:ext>
              </a:extLst>
            </p:cNvPr>
            <p:cNvSpPr txBox="1"/>
            <p:nvPr/>
          </p:nvSpPr>
          <p:spPr>
            <a:xfrm>
              <a:off x="6969213" y="3612642"/>
              <a:ext cx="196021" cy="160646"/>
            </a:xfrm>
            <a:prstGeom prst="rect">
              <a:avLst/>
            </a:prstGeom>
            <a:noFill/>
          </p:spPr>
          <p:txBody>
            <a:bodyPr wrap="square" lIns="0" tIns="0" rIns="0" bIns="0" rtlCol="0" anchor="ctr" anchorCtr="0">
              <a:noAutofit/>
            </a:bodyPr>
            <a:lstStyle>
              <a:defPPr>
                <a:defRPr lang="ja-JP"/>
              </a:defPPr>
              <a:lvl1pPr>
                <a:spcAft>
                  <a:spcPts val="600"/>
                </a:spcAft>
                <a:defRPr sz="800">
                  <a:latin typeface="Meiryo UI" panose="020B0604030504040204" pitchFamily="50" charset="-128"/>
                  <a:ea typeface="Meiryo UI" panose="020B0604030504040204" pitchFamily="50" charset="-128"/>
                </a:defRPr>
              </a:lvl1pPr>
            </a:lstStyle>
            <a:p>
              <a:r>
                <a:rPr lang="en-US" altLang="ja-JP" dirty="0"/>
                <a:t>19</a:t>
              </a:r>
              <a:endParaRPr lang="ja-JP" altLang="en-US" dirty="0"/>
            </a:p>
          </p:txBody>
        </p:sp>
        <p:sp>
          <p:nvSpPr>
            <p:cNvPr id="115" name="正方形/長方形 36">
              <a:extLst>
                <a:ext uri="{FF2B5EF4-FFF2-40B4-BE49-F238E27FC236}">
                  <a16:creationId xmlns:a16="http://schemas.microsoft.com/office/drawing/2014/main" id="{AE0D55A4-7EAE-43F3-96BD-67694BDD11A8}"/>
                </a:ext>
              </a:extLst>
            </p:cNvPr>
            <p:cNvSpPr/>
            <p:nvPr/>
          </p:nvSpPr>
          <p:spPr>
            <a:xfrm>
              <a:off x="6969213" y="3758804"/>
              <a:ext cx="535575" cy="395924"/>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異義申立</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対応結果の</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登録</a:t>
              </a:r>
            </a:p>
          </p:txBody>
        </p:sp>
      </p:grpSp>
      <p:grpSp>
        <p:nvGrpSpPr>
          <p:cNvPr id="116" name="グループ化 115">
            <a:extLst>
              <a:ext uri="{FF2B5EF4-FFF2-40B4-BE49-F238E27FC236}">
                <a16:creationId xmlns:a16="http://schemas.microsoft.com/office/drawing/2014/main" id="{E289B3CB-ADF8-4C32-8134-9CA96FFC454B}"/>
              </a:ext>
            </a:extLst>
          </p:cNvPr>
          <p:cNvGrpSpPr/>
          <p:nvPr/>
        </p:nvGrpSpPr>
        <p:grpSpPr>
          <a:xfrm>
            <a:off x="6612591" y="4306974"/>
            <a:ext cx="697458" cy="653451"/>
            <a:chOff x="6969213" y="3612642"/>
            <a:chExt cx="535575" cy="542086"/>
          </a:xfrm>
        </p:grpSpPr>
        <p:sp>
          <p:nvSpPr>
            <p:cNvPr id="117" name="テキスト ボックス 116">
              <a:extLst>
                <a:ext uri="{FF2B5EF4-FFF2-40B4-BE49-F238E27FC236}">
                  <a16:creationId xmlns:a16="http://schemas.microsoft.com/office/drawing/2014/main" id="{06637AA5-C297-42AC-BF56-B97AF5311FF9}"/>
                </a:ext>
              </a:extLst>
            </p:cNvPr>
            <p:cNvSpPr txBox="1"/>
            <p:nvPr/>
          </p:nvSpPr>
          <p:spPr>
            <a:xfrm>
              <a:off x="6969213" y="3612642"/>
              <a:ext cx="196021" cy="160646"/>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18</a:t>
              </a:r>
              <a:endParaRPr lang="ja-JP" altLang="en-US" sz="800" dirty="0">
                <a:latin typeface="Meiryo UI" panose="020B0604030504040204" pitchFamily="50" charset="-128"/>
                <a:ea typeface="Meiryo UI" panose="020B0604030504040204" pitchFamily="50" charset="-128"/>
              </a:endParaRPr>
            </a:p>
          </p:txBody>
        </p:sp>
        <p:sp>
          <p:nvSpPr>
            <p:cNvPr id="118" name="正方形/長方形 36">
              <a:extLst>
                <a:ext uri="{FF2B5EF4-FFF2-40B4-BE49-F238E27FC236}">
                  <a16:creationId xmlns:a16="http://schemas.microsoft.com/office/drawing/2014/main" id="{8BE95487-2D22-45C4-AB6A-2A26429D0AEA}"/>
                </a:ext>
              </a:extLst>
            </p:cNvPr>
            <p:cNvSpPr/>
            <p:nvPr/>
          </p:nvSpPr>
          <p:spPr>
            <a:xfrm>
              <a:off x="6969213" y="3758804"/>
              <a:ext cx="535575" cy="395924"/>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調査結果通知</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の受領</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grpSp>
      <p:cxnSp>
        <p:nvCxnSpPr>
          <p:cNvPr id="119" name="直線矢印コネクタ 118">
            <a:extLst>
              <a:ext uri="{FF2B5EF4-FFF2-40B4-BE49-F238E27FC236}">
                <a16:creationId xmlns:a16="http://schemas.microsoft.com/office/drawing/2014/main" id="{6FA6B023-CAD4-403D-A60B-AB43C58D784B}"/>
              </a:ext>
            </a:extLst>
          </p:cNvPr>
          <p:cNvCxnSpPr>
            <a:cxnSpLocks/>
            <a:stCxn id="109" idx="2"/>
            <a:endCxn id="118" idx="0"/>
          </p:cNvCxnSpPr>
          <p:nvPr/>
        </p:nvCxnSpPr>
        <p:spPr>
          <a:xfrm>
            <a:off x="6961320" y="4170626"/>
            <a:ext cx="0" cy="312537"/>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120" name="直線矢印コネクタ 119">
            <a:extLst>
              <a:ext uri="{FF2B5EF4-FFF2-40B4-BE49-F238E27FC236}">
                <a16:creationId xmlns:a16="http://schemas.microsoft.com/office/drawing/2014/main" id="{F2EABD2B-874B-491F-9888-EEDA833A82E2}"/>
              </a:ext>
            </a:extLst>
          </p:cNvPr>
          <p:cNvCxnSpPr>
            <a:cxnSpLocks/>
            <a:stCxn id="106" idx="2"/>
            <a:endCxn id="122" idx="0"/>
          </p:cNvCxnSpPr>
          <p:nvPr/>
        </p:nvCxnSpPr>
        <p:spPr>
          <a:xfrm>
            <a:off x="6106228" y="2921354"/>
            <a:ext cx="0" cy="788428"/>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121" name="グループ化 120">
            <a:extLst>
              <a:ext uri="{FF2B5EF4-FFF2-40B4-BE49-F238E27FC236}">
                <a16:creationId xmlns:a16="http://schemas.microsoft.com/office/drawing/2014/main" id="{27D7A869-5ECA-47D6-9CBD-61BC3AD5CB30}"/>
              </a:ext>
            </a:extLst>
          </p:cNvPr>
          <p:cNvGrpSpPr/>
          <p:nvPr/>
        </p:nvGrpSpPr>
        <p:grpSpPr>
          <a:xfrm>
            <a:off x="5739028" y="3543955"/>
            <a:ext cx="734400" cy="612227"/>
            <a:chOff x="3320370" y="3449261"/>
            <a:chExt cx="734400" cy="612227"/>
          </a:xfrm>
          <a:noFill/>
        </p:grpSpPr>
        <p:sp>
          <p:nvSpPr>
            <p:cNvPr id="122" name="フローチャート: 定義済み処理 121">
              <a:extLst>
                <a:ext uri="{FF2B5EF4-FFF2-40B4-BE49-F238E27FC236}">
                  <a16:creationId xmlns:a16="http://schemas.microsoft.com/office/drawing/2014/main" id="{D95DCD13-4E25-4E1D-AE02-6EAFB879259B}"/>
                </a:ext>
              </a:extLst>
            </p:cNvPr>
            <p:cNvSpPr/>
            <p:nvPr/>
          </p:nvSpPr>
          <p:spPr>
            <a:xfrm>
              <a:off x="3320370" y="3615088"/>
              <a:ext cx="734400" cy="446400"/>
            </a:xfrm>
            <a:prstGeom prst="flowChartPredefinedProcess">
              <a:avLst/>
            </a:prstGeom>
            <a:solidFill>
              <a:schemeClr val="bg1"/>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en-US" altLang="ja-JP" sz="700" kern="0" dirty="0">
                  <a:latin typeface="Meiryo UI" panose="020B0604030504040204" pitchFamily="50" charset="-128"/>
                  <a:ea typeface="Meiryo UI" panose="020B0604030504040204" pitchFamily="50" charset="-128"/>
                  <a:cs typeface="Arial" pitchFamily="34" charset="0"/>
                </a:rPr>
                <a:t>FIP</a:t>
              </a:r>
              <a:r>
                <a:rPr kumimoji="0" lang="ja-JP" altLang="en-US" sz="700" kern="0" dirty="0">
                  <a:latin typeface="Meiryo UI" panose="020B0604030504040204" pitchFamily="50" charset="-128"/>
                  <a:ea typeface="Meiryo UI" panose="020B0604030504040204" pitchFamily="50" charset="-128"/>
                  <a:cs typeface="Arial" pitchFamily="34" charset="0"/>
                </a:rPr>
                <a:t>交付金</a:t>
              </a:r>
              <a:r>
                <a:rPr kumimoji="0" lang="ja-JP" altLang="en-US" sz="700" kern="0">
                  <a:latin typeface="Meiryo UI" panose="020B0604030504040204" pitchFamily="50" charset="-128"/>
                  <a:ea typeface="Meiryo UI" panose="020B0604030504040204" pitchFamily="50" charset="-128"/>
                  <a:cs typeface="Arial" pitchFamily="34" charset="0"/>
                </a:rPr>
                <a:t>算定、</a:t>
              </a:r>
              <a:endParaRPr kumimoji="0" lang="en-US" altLang="ja-JP" sz="7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700" kern="0">
                  <a:latin typeface="Meiryo UI" panose="020B0604030504040204" pitchFamily="50" charset="-128"/>
                  <a:ea typeface="Meiryo UI" panose="020B0604030504040204" pitchFamily="50" charset="-128"/>
                  <a:cs typeface="Arial" pitchFamily="34" charset="0"/>
                </a:rPr>
                <a:t>積立金算定</a:t>
              </a:r>
              <a:endParaRPr kumimoji="0" lang="en-US" altLang="ja-JP" sz="700" kern="0" dirty="0">
                <a:latin typeface="Meiryo UI" panose="020B0604030504040204" pitchFamily="50" charset="-128"/>
                <a:ea typeface="Meiryo UI" panose="020B0604030504040204" pitchFamily="50" charset="-128"/>
                <a:cs typeface="Arial" pitchFamily="34" charset="0"/>
              </a:endParaRPr>
            </a:p>
          </p:txBody>
        </p:sp>
        <p:sp>
          <p:nvSpPr>
            <p:cNvPr id="123" name="テキスト ボックス 122">
              <a:extLst>
                <a:ext uri="{FF2B5EF4-FFF2-40B4-BE49-F238E27FC236}">
                  <a16:creationId xmlns:a16="http://schemas.microsoft.com/office/drawing/2014/main" id="{90888FA6-B4BE-4496-A9CE-D0838CF3BAC6}"/>
                </a:ext>
              </a:extLst>
            </p:cNvPr>
            <p:cNvSpPr txBox="1"/>
            <p:nvPr/>
          </p:nvSpPr>
          <p:spPr>
            <a:xfrm>
              <a:off x="3320370" y="3449261"/>
              <a:ext cx="268887" cy="181380"/>
            </a:xfrm>
            <a:prstGeom prst="rect">
              <a:avLst/>
            </a:prstGeom>
            <a:grp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16</a:t>
              </a:r>
              <a:endParaRPr lang="ja-JP" altLang="en-US" sz="800" dirty="0">
                <a:latin typeface="Meiryo UI" panose="020B0604030504040204" pitchFamily="50" charset="-128"/>
                <a:ea typeface="Meiryo UI" panose="020B0604030504040204" pitchFamily="50" charset="-128"/>
              </a:endParaRPr>
            </a:p>
          </p:txBody>
        </p:sp>
      </p:grpSp>
      <p:cxnSp>
        <p:nvCxnSpPr>
          <p:cNvPr id="124" name="直線矢印コネクタ 123">
            <a:extLst>
              <a:ext uri="{FF2B5EF4-FFF2-40B4-BE49-F238E27FC236}">
                <a16:creationId xmlns:a16="http://schemas.microsoft.com/office/drawing/2014/main" id="{FE87BCE8-4B97-4625-A463-1AA601751351}"/>
              </a:ext>
            </a:extLst>
          </p:cNvPr>
          <p:cNvCxnSpPr>
            <a:cxnSpLocks/>
            <a:stCxn id="122" idx="3"/>
            <a:endCxn id="109" idx="1"/>
          </p:cNvCxnSpPr>
          <p:nvPr/>
        </p:nvCxnSpPr>
        <p:spPr>
          <a:xfrm flipV="1">
            <a:off x="6473428" y="3931995"/>
            <a:ext cx="139163" cy="987"/>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125" name="直線矢印コネクタ 334">
            <a:extLst>
              <a:ext uri="{FF2B5EF4-FFF2-40B4-BE49-F238E27FC236}">
                <a16:creationId xmlns:a16="http://schemas.microsoft.com/office/drawing/2014/main" id="{F349087D-BE0E-44F0-8D7B-4E73E2D63B98}"/>
              </a:ext>
            </a:extLst>
          </p:cNvPr>
          <p:cNvCxnSpPr>
            <a:cxnSpLocks/>
            <a:stCxn id="106" idx="3"/>
            <a:endCxn id="109" idx="0"/>
          </p:cNvCxnSpPr>
          <p:nvPr/>
        </p:nvCxnSpPr>
        <p:spPr>
          <a:xfrm>
            <a:off x="6278761" y="2774193"/>
            <a:ext cx="682559" cy="919171"/>
          </a:xfrm>
          <a:prstGeom prst="bentConnector2">
            <a:avLst/>
          </a:prstGeom>
          <a:noFill/>
          <a:ln w="6350" cap="flat" cmpd="sng" algn="ctr">
            <a:solidFill>
              <a:sysClr val="window" lastClr="FFFFFF">
                <a:lumMod val="65000"/>
              </a:sysClr>
            </a:solidFill>
            <a:prstDash val="solid"/>
            <a:miter lim="800000"/>
            <a:tailEnd type="triangle"/>
          </a:ln>
          <a:effectLst/>
        </p:spPr>
      </p:cxnSp>
      <p:cxnSp>
        <p:nvCxnSpPr>
          <p:cNvPr id="127" name="直線矢印コネクタ 334">
            <a:extLst>
              <a:ext uri="{FF2B5EF4-FFF2-40B4-BE49-F238E27FC236}">
                <a16:creationId xmlns:a16="http://schemas.microsoft.com/office/drawing/2014/main" id="{D5332E48-998A-4342-820C-3CBD1AEF049C}"/>
              </a:ext>
            </a:extLst>
          </p:cNvPr>
          <p:cNvCxnSpPr>
            <a:cxnSpLocks/>
            <a:stCxn id="60" idx="2"/>
            <a:endCxn id="104" idx="2"/>
          </p:cNvCxnSpPr>
          <p:nvPr/>
        </p:nvCxnSpPr>
        <p:spPr>
          <a:xfrm rot="5400000" flipH="1" flipV="1">
            <a:off x="4886857" y="1124629"/>
            <a:ext cx="781938" cy="6780720"/>
          </a:xfrm>
          <a:prstGeom prst="bentConnector3">
            <a:avLst>
              <a:gd name="adj1" fmla="val -18840"/>
            </a:avLst>
          </a:prstGeom>
          <a:noFill/>
          <a:ln w="6350" cap="flat" cmpd="sng" algn="ctr">
            <a:solidFill>
              <a:sysClr val="window" lastClr="FFFFFF">
                <a:lumMod val="65000"/>
              </a:sysClr>
            </a:solidFill>
            <a:prstDash val="solid"/>
            <a:miter lim="800000"/>
            <a:tailEnd type="triangle"/>
          </a:ln>
          <a:effectLst/>
        </p:spPr>
      </p:cxnSp>
      <p:grpSp>
        <p:nvGrpSpPr>
          <p:cNvPr id="130" name="グループ化 129">
            <a:extLst>
              <a:ext uri="{FF2B5EF4-FFF2-40B4-BE49-F238E27FC236}">
                <a16:creationId xmlns:a16="http://schemas.microsoft.com/office/drawing/2014/main" id="{F7E77B3F-E389-4913-83E6-CE83DE343860}"/>
              </a:ext>
            </a:extLst>
          </p:cNvPr>
          <p:cNvGrpSpPr/>
          <p:nvPr/>
        </p:nvGrpSpPr>
        <p:grpSpPr>
          <a:xfrm>
            <a:off x="8661771" y="5808776"/>
            <a:ext cx="254269" cy="450827"/>
            <a:chOff x="2515451" y="5897715"/>
            <a:chExt cx="254269" cy="450827"/>
          </a:xfrm>
        </p:grpSpPr>
        <p:sp>
          <p:nvSpPr>
            <p:cNvPr id="131" name="Freeform 266">
              <a:extLst>
                <a:ext uri="{FF2B5EF4-FFF2-40B4-BE49-F238E27FC236}">
                  <a16:creationId xmlns:a16="http://schemas.microsoft.com/office/drawing/2014/main" id="{144D5EC6-D610-4FE9-8258-8B1FC4750B42}"/>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32" name="正方形/長方形 36">
              <a:extLst>
                <a:ext uri="{FF2B5EF4-FFF2-40B4-BE49-F238E27FC236}">
                  <a16:creationId xmlns:a16="http://schemas.microsoft.com/office/drawing/2014/main" id="{0D117299-6F95-4BA3-A25D-E2642FAB03D7}"/>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33" name="正方形/長方形 132">
            <a:extLst>
              <a:ext uri="{FF2B5EF4-FFF2-40B4-BE49-F238E27FC236}">
                <a16:creationId xmlns:a16="http://schemas.microsoft.com/office/drawing/2014/main" id="{7ED12C3A-4053-4E15-A58A-B25275BE1C5F}"/>
              </a:ext>
            </a:extLst>
          </p:cNvPr>
          <p:cNvSpPr/>
          <p:nvPr/>
        </p:nvSpPr>
        <p:spPr>
          <a:xfrm>
            <a:off x="8716905" y="6181195"/>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134" name="直線矢印コネクタ 133">
            <a:extLst>
              <a:ext uri="{FF2B5EF4-FFF2-40B4-BE49-F238E27FC236}">
                <a16:creationId xmlns:a16="http://schemas.microsoft.com/office/drawing/2014/main" id="{29601C37-08EA-4BFC-A604-992875BC6957}"/>
              </a:ext>
            </a:extLst>
          </p:cNvPr>
          <p:cNvCxnSpPr>
            <a:cxnSpLocks/>
          </p:cNvCxnSpPr>
          <p:nvPr/>
        </p:nvCxnSpPr>
        <p:spPr>
          <a:xfrm>
            <a:off x="8787270" y="4120488"/>
            <a:ext cx="0" cy="1692000"/>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135" name="グループ化 134">
            <a:extLst>
              <a:ext uri="{FF2B5EF4-FFF2-40B4-BE49-F238E27FC236}">
                <a16:creationId xmlns:a16="http://schemas.microsoft.com/office/drawing/2014/main" id="{AAB8B02E-55C5-40B9-9431-2943C8C22449}"/>
              </a:ext>
            </a:extLst>
          </p:cNvPr>
          <p:cNvGrpSpPr/>
          <p:nvPr/>
        </p:nvGrpSpPr>
        <p:grpSpPr>
          <a:xfrm>
            <a:off x="7720921" y="5808776"/>
            <a:ext cx="254269" cy="450827"/>
            <a:chOff x="2515451" y="5897715"/>
            <a:chExt cx="254269" cy="450827"/>
          </a:xfrm>
        </p:grpSpPr>
        <p:sp>
          <p:nvSpPr>
            <p:cNvPr id="136" name="Freeform 266">
              <a:extLst>
                <a:ext uri="{FF2B5EF4-FFF2-40B4-BE49-F238E27FC236}">
                  <a16:creationId xmlns:a16="http://schemas.microsoft.com/office/drawing/2014/main" id="{09BD473A-4ED8-459C-91A1-69F1882C4067}"/>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37" name="正方形/長方形 36">
              <a:extLst>
                <a:ext uri="{FF2B5EF4-FFF2-40B4-BE49-F238E27FC236}">
                  <a16:creationId xmlns:a16="http://schemas.microsoft.com/office/drawing/2014/main" id="{88FA9EA6-FC0B-4539-9008-B5250366BEF8}"/>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38" name="正方形/長方形 137">
            <a:extLst>
              <a:ext uri="{FF2B5EF4-FFF2-40B4-BE49-F238E27FC236}">
                <a16:creationId xmlns:a16="http://schemas.microsoft.com/office/drawing/2014/main" id="{9C1488EA-C7A5-44FE-8B9C-25595ED755F0}"/>
              </a:ext>
            </a:extLst>
          </p:cNvPr>
          <p:cNvSpPr/>
          <p:nvPr/>
        </p:nvSpPr>
        <p:spPr>
          <a:xfrm>
            <a:off x="7776055" y="6181195"/>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139" name="直線矢印コネクタ 138">
            <a:extLst>
              <a:ext uri="{FF2B5EF4-FFF2-40B4-BE49-F238E27FC236}">
                <a16:creationId xmlns:a16="http://schemas.microsoft.com/office/drawing/2014/main" id="{C1D12E15-8CB2-45A1-B5D5-FBEA38B6BEB9}"/>
              </a:ext>
            </a:extLst>
          </p:cNvPr>
          <p:cNvCxnSpPr>
            <a:cxnSpLocks/>
          </p:cNvCxnSpPr>
          <p:nvPr/>
        </p:nvCxnSpPr>
        <p:spPr>
          <a:xfrm>
            <a:off x="7846420" y="4120488"/>
            <a:ext cx="0" cy="1692000"/>
          </a:xfrm>
          <a:prstGeom prst="straightConnector1">
            <a:avLst/>
          </a:prstGeom>
          <a:noFill/>
          <a:ln w="6350" cap="flat" cmpd="sng" algn="ctr">
            <a:solidFill>
              <a:sysClr val="window" lastClr="FFFFFF">
                <a:lumMod val="65000"/>
              </a:sysClr>
            </a:solidFill>
            <a:prstDash val="dash"/>
            <a:miter lim="800000"/>
            <a:tailEnd type="triangle"/>
          </a:ln>
          <a:effectLst/>
        </p:spPr>
      </p:cxnSp>
      <p:cxnSp>
        <p:nvCxnSpPr>
          <p:cNvPr id="140" name="直線矢印コネクタ 139">
            <a:extLst>
              <a:ext uri="{FF2B5EF4-FFF2-40B4-BE49-F238E27FC236}">
                <a16:creationId xmlns:a16="http://schemas.microsoft.com/office/drawing/2014/main" id="{5C90F265-50DD-46AD-8EA1-FAF96D65818A}"/>
              </a:ext>
            </a:extLst>
          </p:cNvPr>
          <p:cNvCxnSpPr>
            <a:cxnSpLocks/>
            <a:stCxn id="147" idx="3"/>
            <a:endCxn id="106" idx="1"/>
          </p:cNvCxnSpPr>
          <p:nvPr/>
        </p:nvCxnSpPr>
        <p:spPr>
          <a:xfrm flipV="1">
            <a:off x="5701730" y="2774193"/>
            <a:ext cx="231965" cy="868"/>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141" name="直線矢印コネクタ 334">
            <a:extLst>
              <a:ext uri="{FF2B5EF4-FFF2-40B4-BE49-F238E27FC236}">
                <a16:creationId xmlns:a16="http://schemas.microsoft.com/office/drawing/2014/main" id="{19033BA8-90B1-4921-B549-49C266B50616}"/>
              </a:ext>
            </a:extLst>
          </p:cNvPr>
          <p:cNvCxnSpPr>
            <a:cxnSpLocks/>
            <a:stCxn id="118" idx="3"/>
            <a:endCxn id="115" idx="1"/>
          </p:cNvCxnSpPr>
          <p:nvPr/>
        </p:nvCxnSpPr>
        <p:spPr>
          <a:xfrm flipV="1">
            <a:off x="7310049" y="3925979"/>
            <a:ext cx="189429" cy="795815"/>
          </a:xfrm>
          <a:prstGeom prst="bentConnector3">
            <a:avLst>
              <a:gd name="adj1" fmla="val 50000"/>
            </a:avLst>
          </a:prstGeom>
          <a:noFill/>
          <a:ln w="6350" cap="flat" cmpd="sng" algn="ctr">
            <a:solidFill>
              <a:sysClr val="window" lastClr="FFFFFF">
                <a:lumMod val="65000"/>
              </a:sysClr>
            </a:solidFill>
            <a:prstDash val="solid"/>
            <a:miter lim="800000"/>
            <a:tailEnd type="triangle"/>
          </a:ln>
          <a:effectLst/>
        </p:spPr>
      </p:cxnSp>
      <p:cxnSp>
        <p:nvCxnSpPr>
          <p:cNvPr id="142" name="直線矢印コネクタ 141">
            <a:extLst>
              <a:ext uri="{FF2B5EF4-FFF2-40B4-BE49-F238E27FC236}">
                <a16:creationId xmlns:a16="http://schemas.microsoft.com/office/drawing/2014/main" id="{714365D1-5260-429C-B950-1584CE4D0D79}"/>
              </a:ext>
            </a:extLst>
          </p:cNvPr>
          <p:cNvCxnSpPr>
            <a:cxnSpLocks/>
            <a:stCxn id="129" idx="3"/>
            <a:endCxn id="60" idx="1"/>
          </p:cNvCxnSpPr>
          <p:nvPr/>
        </p:nvCxnSpPr>
        <p:spPr>
          <a:xfrm>
            <a:off x="1536545" y="4738844"/>
            <a:ext cx="139920" cy="480"/>
          </a:xfrm>
          <a:prstGeom prst="straightConnector1">
            <a:avLst/>
          </a:prstGeom>
          <a:ln>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43" name="正方形/長方形 142">
            <a:extLst>
              <a:ext uri="{FF2B5EF4-FFF2-40B4-BE49-F238E27FC236}">
                <a16:creationId xmlns:a16="http://schemas.microsoft.com/office/drawing/2014/main" id="{2BA2A9B7-4C7B-497A-8552-8BA2F1844B92}"/>
              </a:ext>
            </a:extLst>
          </p:cNvPr>
          <p:cNvSpPr/>
          <p:nvPr/>
        </p:nvSpPr>
        <p:spPr>
          <a:xfrm>
            <a:off x="1815578" y="4890736"/>
            <a:ext cx="473335" cy="33855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無</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en-US" altLang="ja-JP" sz="800" dirty="0">
                <a:latin typeface="Meiryo UI" panose="020B0604030504040204" pitchFamily="50" charset="-128"/>
                <a:ea typeface="Meiryo UI" panose="020B0604030504040204" pitchFamily="50" charset="-128"/>
                <a:cs typeface="Arial" pitchFamily="34" charset="0"/>
              </a:rPr>
              <a:t>(※1)</a:t>
            </a:r>
            <a:endParaRPr lang="ja-JP" altLang="en-US" sz="800" dirty="0">
              <a:latin typeface="Meiryo UI" panose="020B0604030504040204" pitchFamily="50" charset="-128"/>
              <a:ea typeface="Meiryo UI" panose="020B0604030504040204" pitchFamily="50" charset="-128"/>
              <a:cs typeface="Arial" pitchFamily="34" charset="0"/>
            </a:endParaRPr>
          </a:p>
        </p:txBody>
      </p:sp>
      <p:sp>
        <p:nvSpPr>
          <p:cNvPr id="149" name="ドーナツ 24">
            <a:extLst>
              <a:ext uri="{FF2B5EF4-FFF2-40B4-BE49-F238E27FC236}">
                <a16:creationId xmlns:a16="http://schemas.microsoft.com/office/drawing/2014/main" id="{6A0631EC-6BB4-4A82-BCC2-B00CF83C011A}"/>
              </a:ext>
            </a:extLst>
          </p:cNvPr>
          <p:cNvSpPr/>
          <p:nvPr/>
        </p:nvSpPr>
        <p:spPr bwMode="auto">
          <a:xfrm>
            <a:off x="9151309" y="3766329"/>
            <a:ext cx="288000" cy="288000"/>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END</a:t>
            </a:r>
          </a:p>
        </p:txBody>
      </p:sp>
      <p:sp>
        <p:nvSpPr>
          <p:cNvPr id="150" name="正方形/長方形 149">
            <a:extLst>
              <a:ext uri="{FF2B5EF4-FFF2-40B4-BE49-F238E27FC236}">
                <a16:creationId xmlns:a16="http://schemas.microsoft.com/office/drawing/2014/main" id="{4AEEB9AC-2A57-49A5-A98A-02608547FCE5}"/>
              </a:ext>
            </a:extLst>
          </p:cNvPr>
          <p:cNvSpPr/>
          <p:nvPr/>
        </p:nvSpPr>
        <p:spPr>
          <a:xfrm>
            <a:off x="8908906" y="4090499"/>
            <a:ext cx="1087858" cy="215444"/>
          </a:xfrm>
          <a:prstGeom prst="rect">
            <a:avLst/>
          </a:prstGeom>
        </p:spPr>
        <p:txBody>
          <a:bodyPr wrap="square">
            <a:spAutoFit/>
          </a:bodyPr>
          <a:lstStyle/>
          <a:p>
            <a:r>
              <a:rPr kumimoji="0" lang="ja-JP" altLang="en-US" sz="800" kern="0" dirty="0">
                <a:latin typeface="Meiryo UI"/>
                <a:ea typeface="Meiryo UI"/>
                <a:cs typeface="Arial" pitchFamily="34" charset="0"/>
              </a:rPr>
              <a:t>➢</a:t>
            </a:r>
            <a:r>
              <a:rPr kumimoji="0" lang="en-US" altLang="ja-JP" sz="800" kern="0" dirty="0">
                <a:latin typeface="Meiryo UI"/>
                <a:ea typeface="Meiryo UI"/>
                <a:cs typeface="Arial" pitchFamily="34" charset="0"/>
              </a:rPr>
              <a:t>(ACC200</a:t>
            </a:r>
            <a:r>
              <a:rPr kumimoji="0" lang="en-US" altLang="ja-JP" sz="800" kern="0" dirty="0">
                <a:solidFill>
                  <a:prstClr val="black"/>
                </a:solidFill>
                <a:latin typeface="Meiryo UI"/>
                <a:ea typeface="Meiryo UI"/>
                <a:cs typeface="Arial" pitchFamily="34" charset="0"/>
              </a:rPr>
              <a:t>)</a:t>
            </a:r>
            <a:r>
              <a:rPr kumimoji="0" lang="ja-JP" altLang="en-US" sz="800" kern="0" dirty="0">
                <a:solidFill>
                  <a:prstClr val="black"/>
                </a:solidFill>
                <a:latin typeface="Meiryo UI"/>
                <a:ea typeface="Meiryo UI"/>
                <a:cs typeface="Arial" pitchFamily="34" charset="0"/>
              </a:rPr>
              <a:t>出金</a:t>
            </a:r>
            <a:endParaRPr lang="ja-JP" altLang="en-US" sz="800" dirty="0">
              <a:latin typeface="Meiryo UI" panose="020B0604030504040204" pitchFamily="50" charset="-128"/>
              <a:ea typeface="Meiryo UI" panose="020B0604030504040204" pitchFamily="50" charset="-128"/>
              <a:cs typeface="Arial" pitchFamily="34" charset="0"/>
            </a:endParaRPr>
          </a:p>
        </p:txBody>
      </p:sp>
      <p:sp>
        <p:nvSpPr>
          <p:cNvPr id="151" name="正方形/長方形 150">
            <a:extLst>
              <a:ext uri="{FF2B5EF4-FFF2-40B4-BE49-F238E27FC236}">
                <a16:creationId xmlns:a16="http://schemas.microsoft.com/office/drawing/2014/main" id="{60382C31-73B9-48BB-8341-6206E6B2F064}"/>
              </a:ext>
            </a:extLst>
          </p:cNvPr>
          <p:cNvSpPr/>
          <p:nvPr/>
        </p:nvSpPr>
        <p:spPr>
          <a:xfrm>
            <a:off x="8926952" y="4263552"/>
            <a:ext cx="901882" cy="584775"/>
          </a:xfrm>
          <a:prstGeom prst="rect">
            <a:avLst/>
          </a:prstGeom>
        </p:spPr>
        <p:txBody>
          <a:bodyPr wrap="square">
            <a:spAutoFit/>
          </a:bodyPr>
          <a:lstStyle/>
          <a:p>
            <a:r>
              <a:rPr kumimoji="0" lang="ja-JP" altLang="en-US" sz="800" kern="0" dirty="0">
                <a:latin typeface="Meiryo UI"/>
                <a:ea typeface="Meiryo UI"/>
                <a:cs typeface="Arial" pitchFamily="34" charset="0"/>
              </a:rPr>
              <a:t>➢</a:t>
            </a:r>
            <a:r>
              <a:rPr kumimoji="0" lang="en-US" altLang="ja-JP" sz="800" kern="0" dirty="0">
                <a:latin typeface="Meiryo UI"/>
                <a:ea typeface="Meiryo UI"/>
                <a:cs typeface="Arial" pitchFamily="34" charset="0"/>
              </a:rPr>
              <a:t>(ACC503</a:t>
            </a:r>
            <a:r>
              <a:rPr kumimoji="0" lang="en-US" altLang="ja-JP" sz="800" kern="0" dirty="0">
                <a:solidFill>
                  <a:prstClr val="black"/>
                </a:solidFill>
                <a:latin typeface="Meiryo UI"/>
                <a:ea typeface="Meiryo UI"/>
                <a:cs typeface="Arial" pitchFamily="34" charset="0"/>
              </a:rPr>
              <a:t>)</a:t>
            </a:r>
            <a:br>
              <a:rPr kumimoji="0" lang="en-US" altLang="ja-JP" sz="800" kern="0" dirty="0">
                <a:solidFill>
                  <a:prstClr val="black"/>
                </a:solidFill>
                <a:latin typeface="Meiryo UI"/>
                <a:ea typeface="Meiryo UI"/>
                <a:cs typeface="Arial" pitchFamily="34" charset="0"/>
              </a:rPr>
            </a:br>
            <a:r>
              <a:rPr kumimoji="0" lang="en-US" altLang="zh-TW" sz="800" kern="0" dirty="0">
                <a:latin typeface="Meiryo UI" panose="020B0604030504040204" pitchFamily="50" charset="-128"/>
                <a:ea typeface="Meiryo UI" panose="020B0604030504040204" pitchFamily="50" charset="-128"/>
                <a:cs typeface="Arial" pitchFamily="34" charset="0"/>
              </a:rPr>
              <a:t>FIP</a:t>
            </a:r>
            <a:r>
              <a:rPr kumimoji="0" lang="zh-TW" altLang="en-US" sz="800" kern="0" dirty="0">
                <a:latin typeface="Meiryo UI" panose="020B0604030504040204" pitchFamily="50" charset="-128"/>
                <a:ea typeface="Meiryo UI" panose="020B0604030504040204" pitchFamily="50" charset="-128"/>
                <a:cs typeface="Arial" pitchFamily="34" charset="0"/>
              </a:rPr>
              <a:t>交付金算定結果報告書</a:t>
            </a:r>
          </a:p>
          <a:p>
            <a:endParaRPr lang="ja-JP" altLang="en-US" sz="800" dirty="0">
              <a:latin typeface="Meiryo UI" panose="020B0604030504040204" pitchFamily="50" charset="-128"/>
              <a:ea typeface="Meiryo UI" panose="020B0604030504040204" pitchFamily="50" charset="-128"/>
              <a:cs typeface="Arial" pitchFamily="34" charset="0"/>
            </a:endParaRPr>
          </a:p>
        </p:txBody>
      </p:sp>
      <p:sp>
        <p:nvSpPr>
          <p:cNvPr id="152" name="正方形/長方形 151">
            <a:extLst>
              <a:ext uri="{FF2B5EF4-FFF2-40B4-BE49-F238E27FC236}">
                <a16:creationId xmlns:a16="http://schemas.microsoft.com/office/drawing/2014/main" id="{57CBFECA-333F-4F23-998D-33E13FE198EF}"/>
              </a:ext>
            </a:extLst>
          </p:cNvPr>
          <p:cNvSpPr/>
          <p:nvPr/>
        </p:nvSpPr>
        <p:spPr>
          <a:xfrm>
            <a:off x="8917974" y="4657189"/>
            <a:ext cx="1183770" cy="338554"/>
          </a:xfrm>
          <a:prstGeom prst="rect">
            <a:avLst/>
          </a:prstGeom>
        </p:spPr>
        <p:txBody>
          <a:bodyPr wrap="square">
            <a:spAutoFit/>
          </a:bodyPr>
          <a:lstStyle/>
          <a:p>
            <a:r>
              <a:rPr lang="ja-JP" altLang="en-US" sz="800" dirty="0">
                <a:latin typeface="Meiryo UI" panose="020B0604030504040204" pitchFamily="50" charset="-128"/>
                <a:ea typeface="Meiryo UI" panose="020B0604030504040204" pitchFamily="50" charset="-128"/>
              </a:rPr>
              <a:t>➢</a:t>
            </a:r>
            <a:r>
              <a:rPr lang="en-US" altLang="ja-JP" sz="800" dirty="0">
                <a:latin typeface="Meiryo UI" panose="020B0604030504040204" pitchFamily="50" charset="-128"/>
                <a:ea typeface="Meiryo UI" panose="020B0604030504040204" pitchFamily="50" charset="-128"/>
              </a:rPr>
              <a:t>(ACC102)</a:t>
            </a:r>
            <a:br>
              <a:rPr lang="en-US" altLang="ja-JP" sz="800" dirty="0">
                <a:latin typeface="Meiryo UI" panose="020B0604030504040204" pitchFamily="50" charset="-128"/>
                <a:ea typeface="Meiryo UI" panose="020B0604030504040204" pitchFamily="50" charset="-128"/>
              </a:rPr>
            </a:br>
            <a:r>
              <a:rPr lang="zh-TW" altLang="en-US" sz="800" dirty="0">
                <a:latin typeface="Meiryo UI" panose="020B0604030504040204" pitchFamily="50" charset="-128"/>
                <a:ea typeface="Meiryo UI" panose="020B0604030504040204" pitchFamily="50" charset="-128"/>
              </a:rPr>
              <a:t>請求</a:t>
            </a:r>
            <a:r>
              <a:rPr lang="en-US" altLang="zh-TW" sz="800" dirty="0">
                <a:latin typeface="Meiryo UI" panose="020B0604030504040204" pitchFamily="50" charset="-128"/>
                <a:ea typeface="Meiryo UI" panose="020B0604030504040204" pitchFamily="50" charset="-128"/>
              </a:rPr>
              <a:t>(</a:t>
            </a:r>
            <a:r>
              <a:rPr lang="zh-TW" altLang="en-US" sz="800" dirty="0">
                <a:latin typeface="Meiryo UI" panose="020B0604030504040204" pitchFamily="50" charset="-128"/>
                <a:ea typeface="Meiryo UI" panose="020B0604030504040204" pitchFamily="50" charset="-128"/>
              </a:rPr>
              <a:t>積立金不足額</a:t>
            </a:r>
            <a:r>
              <a:rPr lang="en-US" altLang="zh-TW" sz="800" dirty="0">
                <a:latin typeface="Meiryo UI" panose="020B0604030504040204" pitchFamily="50" charset="-128"/>
                <a:ea typeface="Meiryo UI" panose="020B0604030504040204" pitchFamily="50" charset="-128"/>
              </a:rPr>
              <a:t>)</a:t>
            </a:r>
            <a:endParaRPr lang="ja-JP" altLang="en-US" sz="800" dirty="0">
              <a:latin typeface="Meiryo UI" panose="020B0604030504040204" pitchFamily="50" charset="-128"/>
              <a:ea typeface="Meiryo UI" panose="020B0604030504040204" pitchFamily="50" charset="-128"/>
            </a:endParaRPr>
          </a:p>
        </p:txBody>
      </p:sp>
      <p:sp>
        <p:nvSpPr>
          <p:cNvPr id="164" name="正方形/長方形 163">
            <a:extLst>
              <a:ext uri="{FF2B5EF4-FFF2-40B4-BE49-F238E27FC236}">
                <a16:creationId xmlns:a16="http://schemas.microsoft.com/office/drawing/2014/main" id="{CD24E53F-C29A-45CF-8BAE-39F4A7CE7D76}"/>
              </a:ext>
            </a:extLst>
          </p:cNvPr>
          <p:cNvSpPr/>
          <p:nvPr/>
        </p:nvSpPr>
        <p:spPr>
          <a:xfrm>
            <a:off x="1864006" y="5192156"/>
            <a:ext cx="2941699" cy="338554"/>
          </a:xfrm>
          <a:prstGeom prst="rect">
            <a:avLst/>
          </a:prstGeom>
        </p:spPr>
        <p:txBody>
          <a:bodyPr wrap="square">
            <a:spAutoFit/>
          </a:bodyPr>
          <a:lstStyle/>
          <a:p>
            <a:r>
              <a:rPr lang="en-US" altLang="ja-JP" sz="800" dirty="0">
                <a:latin typeface="Meiryo UI" panose="020B0604030504040204" pitchFamily="50" charset="-128"/>
                <a:ea typeface="Meiryo UI" panose="020B0604030504040204" pitchFamily="50" charset="-128"/>
                <a:cs typeface="Arial" pitchFamily="34" charset="0"/>
              </a:rPr>
              <a:t>※1 </a:t>
            </a:r>
            <a:r>
              <a:rPr lang="ja-JP" altLang="en-US" sz="800" dirty="0">
                <a:latin typeface="Meiryo UI" panose="020B0604030504040204" pitchFamily="50" charset="-128"/>
                <a:ea typeface="Meiryo UI" panose="020B0604030504040204" pitchFamily="50" charset="-128"/>
                <a:cs typeface="Arial" pitchFamily="34" charset="0"/>
              </a:rPr>
              <a:t>一定期間</a:t>
            </a:r>
            <a:r>
              <a:rPr lang="en-US" altLang="ja-JP" sz="800" dirty="0">
                <a:latin typeface="Meiryo UI" panose="020B0604030504040204" pitchFamily="50" charset="-128"/>
                <a:ea typeface="Meiryo UI" panose="020B0604030504040204" pitchFamily="50" charset="-128"/>
                <a:cs typeface="Arial" pitchFamily="34" charset="0"/>
              </a:rPr>
              <a:t>(</a:t>
            </a:r>
            <a:r>
              <a:rPr lang="ja-JP" altLang="en-US" sz="800" dirty="0">
                <a:latin typeface="Meiryo UI" panose="020B0604030504040204" pitchFamily="50" charset="-128"/>
                <a:ea typeface="Meiryo UI" panose="020B0604030504040204" pitchFamily="50" charset="-128"/>
                <a:cs typeface="Arial" pitchFamily="34" charset="0"/>
              </a:rPr>
              <a:t>目安</a:t>
            </a:r>
            <a:r>
              <a:rPr lang="en-US" altLang="ja-JP" sz="800" dirty="0">
                <a:latin typeface="Meiryo UI" panose="020B0604030504040204" pitchFamily="50" charset="-128"/>
                <a:ea typeface="Meiryo UI" panose="020B0604030504040204" pitchFamily="50" charset="-128"/>
                <a:cs typeface="Arial" pitchFamily="34" charset="0"/>
              </a:rPr>
              <a:t>1</a:t>
            </a:r>
            <a:r>
              <a:rPr lang="ja-JP" altLang="en-US" sz="800" dirty="0">
                <a:latin typeface="Meiryo UI" panose="020B0604030504040204" pitchFamily="50" charset="-128"/>
                <a:ea typeface="Meiryo UI" panose="020B0604030504040204" pitchFamily="50" charset="-128"/>
                <a:cs typeface="Arial" pitchFamily="34" charset="0"/>
              </a:rPr>
              <a:t>～</a:t>
            </a:r>
            <a:r>
              <a:rPr lang="en-US" altLang="ja-JP" sz="800" dirty="0">
                <a:latin typeface="Meiryo UI" panose="020B0604030504040204" pitchFamily="50" charset="-128"/>
                <a:ea typeface="Meiryo UI" panose="020B0604030504040204" pitchFamily="50" charset="-128"/>
                <a:cs typeface="Arial" pitchFamily="34" charset="0"/>
              </a:rPr>
              <a:t>2</a:t>
            </a:r>
            <a:r>
              <a:rPr lang="ja-JP" altLang="en-US" sz="800" dirty="0">
                <a:latin typeface="Meiryo UI" panose="020B0604030504040204" pitchFamily="50" charset="-128"/>
                <a:ea typeface="Meiryo UI" panose="020B0604030504040204" pitchFamily="50" charset="-128"/>
                <a:cs typeface="Arial" pitchFamily="34" charset="0"/>
              </a:rPr>
              <a:t>週間</a:t>
            </a:r>
            <a:r>
              <a:rPr lang="en-US" altLang="ja-JP" sz="800" dirty="0">
                <a:latin typeface="Meiryo UI" panose="020B0604030504040204" pitchFamily="50" charset="-128"/>
                <a:ea typeface="Meiryo UI" panose="020B0604030504040204" pitchFamily="50" charset="-128"/>
                <a:cs typeface="Arial" pitchFamily="34" charset="0"/>
              </a:rPr>
              <a:t>)</a:t>
            </a:r>
            <a:r>
              <a:rPr lang="ja-JP" altLang="en-US" sz="800" dirty="0">
                <a:latin typeface="Meiryo UI" panose="020B0604030504040204" pitchFamily="50" charset="-128"/>
                <a:ea typeface="Meiryo UI" panose="020B0604030504040204" pitchFamily="50" charset="-128"/>
                <a:cs typeface="Arial" pitchFamily="34" charset="0"/>
              </a:rPr>
              <a:t>経過して異議がなかった場合は、</a:t>
            </a:r>
            <a:br>
              <a:rPr lang="en-US" altLang="ja-JP" sz="800" dirty="0">
                <a:latin typeface="Meiryo UI" panose="020B0604030504040204" pitchFamily="50" charset="-128"/>
                <a:ea typeface="Meiryo UI" panose="020B0604030504040204" pitchFamily="50" charset="-128"/>
                <a:cs typeface="Arial" pitchFamily="34" charset="0"/>
              </a:rPr>
            </a:br>
            <a:r>
              <a:rPr lang="ja-JP" altLang="en-US" sz="800" dirty="0">
                <a:latin typeface="Meiryo UI" panose="020B0604030504040204" pitchFamily="50" charset="-128"/>
                <a:ea typeface="Meiryo UI" panose="020B0604030504040204" pitchFamily="50" charset="-128"/>
                <a:cs typeface="Arial" pitchFamily="34" charset="0"/>
              </a:rPr>
              <a:t>広域機関にて確定処理を行う。</a:t>
            </a:r>
            <a:endParaRPr lang="ja-JP" altLang="en-US" sz="800" dirty="0">
              <a:solidFill>
                <a:srgbClr val="FF0000"/>
              </a:solidFill>
              <a:latin typeface="Meiryo UI" panose="020B0604030504040204" pitchFamily="50" charset="-128"/>
              <a:ea typeface="Meiryo UI" panose="020B0604030504040204" pitchFamily="50" charset="-128"/>
              <a:cs typeface="Arial" pitchFamily="34" charset="0"/>
            </a:endParaRPr>
          </a:p>
        </p:txBody>
      </p:sp>
      <p:grpSp>
        <p:nvGrpSpPr>
          <p:cNvPr id="145" name="グループ化 144">
            <a:extLst>
              <a:ext uri="{FF2B5EF4-FFF2-40B4-BE49-F238E27FC236}">
                <a16:creationId xmlns:a16="http://schemas.microsoft.com/office/drawing/2014/main" id="{70F778B4-8257-4D8A-8FD9-5F0942EB9F9F}"/>
              </a:ext>
            </a:extLst>
          </p:cNvPr>
          <p:cNvGrpSpPr/>
          <p:nvPr/>
        </p:nvGrpSpPr>
        <p:grpSpPr>
          <a:xfrm>
            <a:off x="5017730" y="2430937"/>
            <a:ext cx="684000" cy="542086"/>
            <a:chOff x="6969213" y="3612642"/>
            <a:chExt cx="535575" cy="542086"/>
          </a:xfrm>
        </p:grpSpPr>
        <p:sp>
          <p:nvSpPr>
            <p:cNvPr id="146" name="テキスト ボックス 145">
              <a:extLst>
                <a:ext uri="{FF2B5EF4-FFF2-40B4-BE49-F238E27FC236}">
                  <a16:creationId xmlns:a16="http://schemas.microsoft.com/office/drawing/2014/main" id="{F5CF9DD6-1E57-4F3A-B3B4-3C0E3376134A}"/>
                </a:ext>
              </a:extLst>
            </p:cNvPr>
            <p:cNvSpPr txBox="1"/>
            <p:nvPr/>
          </p:nvSpPr>
          <p:spPr>
            <a:xfrm>
              <a:off x="6969213" y="3612642"/>
              <a:ext cx="196021" cy="160646"/>
            </a:xfrm>
            <a:prstGeom prst="rect">
              <a:avLst/>
            </a:prstGeom>
            <a:noFill/>
          </p:spPr>
          <p:txBody>
            <a:bodyPr wrap="square" lIns="0" tIns="0" rIns="0" bIns="0" rtlCol="0" anchor="ctr" anchorCtr="0">
              <a:noAutofit/>
            </a:bodyPr>
            <a:lstStyle>
              <a:defPPr>
                <a:defRPr lang="ja-JP"/>
              </a:defPPr>
              <a:lvl1pPr>
                <a:spcAft>
                  <a:spcPts val="600"/>
                </a:spcAft>
                <a:defRPr sz="800">
                  <a:latin typeface="Meiryo UI" panose="020B0604030504040204" pitchFamily="50" charset="-128"/>
                  <a:ea typeface="Meiryo UI" panose="020B0604030504040204" pitchFamily="50" charset="-128"/>
                </a:defRPr>
              </a:lvl1pPr>
            </a:lstStyle>
            <a:p>
              <a:r>
                <a:rPr lang="en-US" altLang="ja-JP" dirty="0"/>
                <a:t>15</a:t>
              </a:r>
              <a:endParaRPr lang="ja-JP" altLang="en-US" dirty="0"/>
            </a:p>
          </p:txBody>
        </p:sp>
        <p:sp>
          <p:nvSpPr>
            <p:cNvPr id="147" name="正方形/長方形 36">
              <a:extLst>
                <a:ext uri="{FF2B5EF4-FFF2-40B4-BE49-F238E27FC236}">
                  <a16:creationId xmlns:a16="http://schemas.microsoft.com/office/drawing/2014/main" id="{4EDF736A-4DC9-42FE-8159-780D37823331}"/>
                </a:ext>
              </a:extLst>
            </p:cNvPr>
            <p:cNvSpPr/>
            <p:nvPr/>
          </p:nvSpPr>
          <p:spPr>
            <a:xfrm>
              <a:off x="6969213" y="3758804"/>
              <a:ext cx="535575" cy="395924"/>
            </a:xfrm>
            <a:prstGeom prst="rect">
              <a:avLst/>
            </a:prstGeom>
            <a:solidFill>
              <a:schemeClr val="bg1"/>
            </a:solid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異議申立に</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に対する調査結果</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の確認</a:t>
              </a:r>
              <a:endParaRPr lang="en-US" altLang="ja-JP" sz="800" dirty="0">
                <a:latin typeface="Meiryo UI" panose="020B0604030504040204" pitchFamily="50" charset="-128"/>
                <a:ea typeface="Meiryo UI" panose="020B0604030504040204" pitchFamily="50" charset="-128"/>
                <a:cs typeface="Arial" pitchFamily="34" charset="0"/>
              </a:endParaRPr>
            </a:p>
          </p:txBody>
        </p:sp>
      </p:grpSp>
    </p:spTree>
    <p:extLst>
      <p:ext uri="{BB962C8B-B14F-4D97-AF65-F5344CB8AC3E}">
        <p14:creationId xmlns:p14="http://schemas.microsoft.com/office/powerpoint/2010/main" val="3506977945"/>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2745366540"/>
              </p:ext>
            </p:extLst>
          </p:nvPr>
        </p:nvGraphicFramePr>
        <p:xfrm>
          <a:off x="141614" y="864069"/>
          <a:ext cx="9601200" cy="5926198"/>
        </p:xfrm>
        <a:graphic>
          <a:graphicData uri="http://schemas.openxmlformats.org/drawingml/2006/table">
            <a:tbl>
              <a:tblPr firstRow="1" bandRow="1">
                <a:tableStyleId>{2D5ABB26-0587-4C30-8999-92F81FD0307C}</a:tableStyleId>
              </a:tblPr>
              <a:tblGrid>
                <a:gridCol w="1149668">
                  <a:extLst>
                    <a:ext uri="{9D8B030D-6E8A-4147-A177-3AD203B41FA5}">
                      <a16:colId xmlns:a16="http://schemas.microsoft.com/office/drawing/2014/main" val="358073148"/>
                    </a:ext>
                  </a:extLst>
                </a:gridCol>
                <a:gridCol w="8451532">
                  <a:extLst>
                    <a:ext uri="{9D8B030D-6E8A-4147-A177-3AD203B41FA5}">
                      <a16:colId xmlns:a16="http://schemas.microsoft.com/office/drawing/2014/main" val="1235158156"/>
                    </a:ext>
                  </a:extLst>
                </a:gridCol>
              </a:tblGrid>
              <a:tr h="0">
                <a:tc>
                  <a:txBody>
                    <a:bodyPr/>
                    <a:lstStyle/>
                    <a:p>
                      <a:pPr algn="l"/>
                      <a:r>
                        <a:rPr kumimoji="1" lang="ja-JP" altLang="en-US" sz="1200" b="0" dirty="0">
                          <a:latin typeface="Meiryo UI" panose="020B0604030504040204" pitchFamily="50" charset="-128"/>
                          <a:ea typeface="Meiryo UI" panose="020B0604030504040204" pitchFamily="50" charset="-128"/>
                        </a:rPr>
                        <a:t>業務プロセス</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a:t>
                      </a:r>
                      <a:r>
                        <a:rPr kumimoji="1" lang="en-US" altLang="ja-JP" sz="1200" b="0" dirty="0">
                          <a:latin typeface="Meiryo UI" panose="020B0604030504040204" pitchFamily="50" charset="-128"/>
                          <a:ea typeface="Meiryo UI" panose="020B0604030504040204" pitchFamily="50" charset="-128"/>
                        </a:rPr>
                        <a:t>04:</a:t>
                      </a:r>
                      <a:r>
                        <a:rPr kumimoji="0" lang="ja-JP" altLang="en-US" sz="1200" kern="0" dirty="0">
                          <a:latin typeface="Meiryo UI" panose="020B0604030504040204" pitchFamily="50" charset="-128"/>
                          <a:ea typeface="Meiryo UI" panose="020B0604030504040204" pitchFamily="50" charset="-128"/>
                          <a:cs typeface="Arial" pitchFamily="34" charset="0"/>
                        </a:rPr>
                        <a:t>支払通知書の確認・確認依頼</a:t>
                      </a:r>
                      <a:r>
                        <a:rPr kumimoji="1" lang="ja-JP" altLang="en-US" sz="1200" b="0" dirty="0">
                          <a:latin typeface="Meiryo UI" panose="020B0604030504040204" pitchFamily="50" charset="-128"/>
                          <a:ea typeface="Meiryo UI" panose="020B0604030504040204" pitchFamily="50" charset="-128"/>
                        </a:rPr>
                        <a:t>」「</a:t>
                      </a:r>
                      <a:r>
                        <a:rPr kumimoji="1" lang="en-US" altLang="ja-JP" sz="1200" b="0" dirty="0">
                          <a:latin typeface="Meiryo UI" panose="020B0604030504040204" pitchFamily="50" charset="-128"/>
                          <a:ea typeface="Meiryo UI" panose="020B0604030504040204" pitchFamily="50" charset="-128"/>
                        </a:rPr>
                        <a:t>15:</a:t>
                      </a:r>
                      <a:r>
                        <a:rPr kumimoji="0" lang="ja-JP" altLang="en-US" sz="1200" b="0" kern="0" dirty="0">
                          <a:latin typeface="Meiryo UI" panose="020B0604030504040204" pitchFamily="50" charset="-128"/>
                          <a:ea typeface="Meiryo UI" panose="020B0604030504040204" pitchFamily="50" charset="-128"/>
                          <a:cs typeface="Arial" pitchFamily="34" charset="0"/>
                        </a:rPr>
                        <a:t>異議申立に対する調査結果の確認</a:t>
                      </a:r>
                      <a:r>
                        <a:rPr kumimoji="1" lang="ja-JP" altLang="en-US" sz="1200" b="0" dirty="0">
                          <a:latin typeface="Meiryo UI" panose="020B0604030504040204" pitchFamily="50" charset="-128"/>
                          <a:ea typeface="Meiryo UI" panose="020B0604030504040204" pitchFamily="50" charset="-128"/>
                        </a:rPr>
                        <a:t>」「</a:t>
                      </a:r>
                      <a:r>
                        <a:rPr kumimoji="1" lang="en-US" altLang="ja-JP" sz="1200" b="0" dirty="0">
                          <a:latin typeface="Meiryo UI" panose="020B0604030504040204" pitchFamily="50" charset="-128"/>
                          <a:ea typeface="Meiryo UI" panose="020B0604030504040204" pitchFamily="50" charset="-128"/>
                        </a:rPr>
                        <a:t>20:</a:t>
                      </a:r>
                      <a:r>
                        <a:rPr kumimoji="0" lang="ja-JP" altLang="en-US" sz="1200" kern="0" dirty="0">
                          <a:latin typeface="Meiryo UI" panose="020B0604030504040204" pitchFamily="50" charset="-128"/>
                          <a:ea typeface="Meiryo UI" panose="020B0604030504040204" pitchFamily="50" charset="-128"/>
                          <a:cs typeface="Arial" pitchFamily="34" charset="0"/>
                        </a:rPr>
                        <a:t>支払額確定</a:t>
                      </a:r>
                      <a:r>
                        <a:rPr kumimoji="0" lang="en-US" altLang="ja-JP" sz="1200" kern="0" dirty="0">
                          <a:latin typeface="Meiryo UI" panose="020B0604030504040204" pitchFamily="50" charset="-128"/>
                          <a:ea typeface="Meiryo UI" panose="020B0604030504040204" pitchFamily="50" charset="-128"/>
                          <a:cs typeface="Arial" pitchFamily="34" charset="0"/>
                        </a:rPr>
                        <a:t>(</a:t>
                      </a:r>
                      <a:r>
                        <a:rPr kumimoji="0" lang="ja-JP" altLang="en-US" sz="1200" kern="0" dirty="0">
                          <a:latin typeface="Meiryo UI" panose="020B0604030504040204" pitchFamily="50" charset="-128"/>
                          <a:ea typeface="Meiryo UI" panose="020B0604030504040204" pitchFamily="50" charset="-128"/>
                          <a:cs typeface="Arial" pitchFamily="34" charset="0"/>
                        </a:rPr>
                        <a:t>積立金不足額の確定含む</a:t>
                      </a:r>
                      <a:r>
                        <a:rPr kumimoji="0" lang="en-US" altLang="ja-JP" sz="1200" kern="0" dirty="0">
                          <a:latin typeface="Meiryo UI" panose="020B0604030504040204" pitchFamily="50" charset="-128"/>
                          <a:ea typeface="Meiryo UI" panose="020B0604030504040204" pitchFamily="50" charset="-128"/>
                          <a:cs typeface="Arial" pitchFamily="34" charset="0"/>
                        </a:rPr>
                        <a:t>)</a:t>
                      </a:r>
                      <a:r>
                        <a:rPr kumimoji="1" lang="ja-JP" altLang="en-US" sz="1200" b="0" dirty="0">
                          <a:latin typeface="Meiryo UI" panose="020B0604030504040204" pitchFamily="50" charset="-128"/>
                          <a:ea typeface="Meiryo UI" panose="020B0604030504040204" pitchFamily="50" charset="-128"/>
                        </a:rPr>
                        <a:t>」</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0">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業務詳細仕様</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2081878"/>
                  </a:ext>
                </a:extLst>
              </a:tr>
              <a:tr h="5377558">
                <a:tc gridSpan="2">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0" lang="ja-JP" altLang="en-US" sz="1100" b="1" u="sng" kern="0" dirty="0">
                          <a:latin typeface="Meiryo UI" panose="020B0604030504040204" pitchFamily="50" charset="-128"/>
                          <a:ea typeface="Meiryo UI" panose="020B0604030504040204" pitchFamily="50" charset="-128"/>
                          <a:cs typeface="Arial" pitchFamily="34" charset="0"/>
                        </a:rPr>
                        <a:t>「</a:t>
                      </a:r>
                      <a:r>
                        <a:rPr kumimoji="0" lang="en-US" altLang="ja-JP" sz="1100" b="1" u="sng" kern="0" dirty="0">
                          <a:latin typeface="Meiryo UI" panose="020B0604030504040204" pitchFamily="50" charset="-128"/>
                          <a:ea typeface="Meiryo UI" panose="020B0604030504040204" pitchFamily="50" charset="-128"/>
                          <a:cs typeface="Arial" pitchFamily="34" charset="0"/>
                        </a:rPr>
                        <a:t>04:</a:t>
                      </a:r>
                      <a:r>
                        <a:rPr kumimoji="0" lang="ja-JP" altLang="en-US" sz="1100" b="1" u="sng" kern="0" dirty="0">
                          <a:latin typeface="Meiryo UI" panose="020B0604030504040204" pitchFamily="50" charset="-128"/>
                          <a:ea typeface="Meiryo UI" panose="020B0604030504040204" pitchFamily="50" charset="-128"/>
                          <a:cs typeface="Arial" pitchFamily="34" charset="0"/>
                        </a:rPr>
                        <a:t>支払通知書の確認・確認依頼」での算定結果の修正</a:t>
                      </a:r>
                      <a:endParaRPr kumimoji="0" lang="en-US" altLang="ja-JP" sz="1100" b="1" u="sng" kern="0" dirty="0">
                        <a:latin typeface="Meiryo UI" panose="020B0604030504040204" pitchFamily="50" charset="-128"/>
                        <a:ea typeface="Meiryo UI" panose="020B0604030504040204" pitchFamily="50" charset="-128"/>
                        <a:cs typeface="Arial" pitchFamily="34" charset="0"/>
                      </a:endParaRPr>
                    </a:p>
                    <a:p>
                      <a:pPr lvl="0">
                        <a:defRPr/>
                      </a:pPr>
                      <a:endParaRPr kumimoji="0" lang="en-US" altLang="ja-JP" sz="1100" b="1" u="sng" kern="0" dirty="0">
                        <a:latin typeface="Meiryo UI" panose="020B0604030504040204" pitchFamily="50" charset="-128"/>
                        <a:ea typeface="Meiryo UI" panose="020B0604030504040204" pitchFamily="50" charset="-128"/>
                      </a:endParaRPr>
                    </a:p>
                    <a:p>
                      <a:pPr marL="0" lvl="0" indent="0">
                        <a:spcAft>
                          <a:spcPts val="300"/>
                        </a:spcAft>
                        <a:buFont typeface="Arial" panose="020B0604020202020204" pitchFamily="34" charset="0"/>
                        <a:buNone/>
                        <a:defRPr/>
                      </a:pPr>
                      <a:r>
                        <a:rPr kumimoji="0" lang="ja-JP" altLang="en-US" sz="1100" b="0" u="none" kern="0" dirty="0">
                          <a:solidFill>
                            <a:srgbClr val="000000">
                              <a:lumMod val="100000"/>
                            </a:srgbClr>
                          </a:solidFill>
                          <a:latin typeface="Meiryo UI"/>
                          <a:ea typeface="Meiryo UI"/>
                        </a:rPr>
                        <a:t>事業者へ交付金額を通知する前に通常の算定式と異なる交付金額を交付する必要がある場合、広域機関で以下の対応をとる。</a:t>
                      </a:r>
                      <a:endParaRPr kumimoji="0" lang="en-US" altLang="ja-JP" sz="1100" b="0" u="none" kern="0" dirty="0">
                        <a:solidFill>
                          <a:srgbClr val="000000">
                            <a:lumMod val="100000"/>
                          </a:srgbClr>
                        </a:solidFill>
                        <a:latin typeface="Meiryo UI"/>
                        <a:ea typeface="Meiryo UI"/>
                      </a:endParaRPr>
                    </a:p>
                    <a:p>
                      <a:pPr marL="0" lvl="0" indent="0">
                        <a:spcAft>
                          <a:spcPts val="300"/>
                        </a:spcAft>
                        <a:buFont typeface="Arial" panose="020B0604020202020204" pitchFamily="34" charset="0"/>
                        <a:buNone/>
                        <a:defRPr/>
                      </a:pPr>
                      <a:endParaRPr kumimoji="0" lang="en-US" altLang="ja-JP" sz="1100" b="0" u="none" kern="0" dirty="0">
                        <a:solidFill>
                          <a:srgbClr val="000000">
                            <a:lumMod val="100000"/>
                          </a:srgbClr>
                        </a:solidFill>
                        <a:latin typeface="Meiryo UI"/>
                        <a:ea typeface="Meiryo UI"/>
                      </a:endParaRPr>
                    </a:p>
                    <a:p>
                      <a:pPr marL="0" lvl="0" indent="0">
                        <a:spcAft>
                          <a:spcPts val="300"/>
                        </a:spcAft>
                        <a:buFont typeface="Arial" panose="020B0604020202020204" pitchFamily="34" charset="0"/>
                        <a:buNone/>
                        <a:defRPr/>
                      </a:pPr>
                      <a:endParaRPr kumimoji="0" lang="en-US" altLang="ja-JP" sz="1100" b="0" u="none" kern="0" dirty="0">
                        <a:solidFill>
                          <a:srgbClr val="000000">
                            <a:lumMod val="100000"/>
                          </a:srgbClr>
                        </a:solidFill>
                        <a:latin typeface="Meiryo UI"/>
                        <a:ea typeface="Meiryo UI"/>
                      </a:endParaRPr>
                    </a:p>
                    <a:p>
                      <a:pPr marL="0" lvl="0" indent="0">
                        <a:spcAft>
                          <a:spcPts val="300"/>
                        </a:spcAft>
                        <a:buFont typeface="Arial" panose="020B0604020202020204" pitchFamily="34" charset="0"/>
                        <a:buNone/>
                        <a:defRPr/>
                      </a:pPr>
                      <a:endParaRPr kumimoji="0" lang="en-US" altLang="ja-JP" sz="1100" b="0" u="none" kern="0" dirty="0">
                        <a:solidFill>
                          <a:srgbClr val="000000">
                            <a:lumMod val="100000"/>
                          </a:srgbClr>
                        </a:solidFill>
                        <a:latin typeface="Meiryo UI"/>
                        <a:ea typeface="Meiryo UI"/>
                      </a:endParaRPr>
                    </a:p>
                    <a:p>
                      <a:pPr marL="0" lvl="0" indent="0">
                        <a:spcAft>
                          <a:spcPts val="300"/>
                        </a:spcAft>
                        <a:buFont typeface="Arial" panose="020B0604020202020204" pitchFamily="34" charset="0"/>
                        <a:buNone/>
                        <a:defRPr/>
                      </a:pPr>
                      <a:endParaRPr kumimoji="0" lang="en-US" altLang="ja-JP" sz="1100" b="0" u="none" kern="0" dirty="0">
                        <a:solidFill>
                          <a:srgbClr val="000000">
                            <a:lumMod val="100000"/>
                          </a:srgbClr>
                        </a:solidFill>
                        <a:latin typeface="Meiryo UI"/>
                        <a:ea typeface="Meiryo UI"/>
                      </a:endParaRPr>
                    </a:p>
                    <a:p>
                      <a:pPr marL="0" lvl="0" indent="0">
                        <a:spcAft>
                          <a:spcPts val="300"/>
                        </a:spcAft>
                        <a:buFont typeface="Arial" panose="020B0604020202020204" pitchFamily="34" charset="0"/>
                        <a:buNone/>
                        <a:defRPr/>
                      </a:pPr>
                      <a:endParaRPr kumimoji="0" lang="en-US" altLang="ja-JP" sz="1100" b="0" u="none" kern="0" dirty="0">
                        <a:solidFill>
                          <a:srgbClr val="000000">
                            <a:lumMod val="100000"/>
                          </a:srgbClr>
                        </a:solidFill>
                        <a:latin typeface="Meiryo UI"/>
                        <a:ea typeface="Meiryo UI"/>
                      </a:endParaRPr>
                    </a:p>
                    <a:p>
                      <a:pPr marL="0" lvl="0" indent="0">
                        <a:spcAft>
                          <a:spcPts val="300"/>
                        </a:spcAft>
                        <a:buFont typeface="Arial" panose="020B0604020202020204" pitchFamily="34" charset="0"/>
                        <a:buNone/>
                        <a:defRPr/>
                      </a:pPr>
                      <a:r>
                        <a:rPr kumimoji="0" lang="ja-JP" altLang="en-US" sz="1100" b="1" u="sng" kern="0" dirty="0">
                          <a:solidFill>
                            <a:schemeClr val="tx1"/>
                          </a:solidFill>
                          <a:latin typeface="Meiryo UI" panose="020B0604030504040204" pitchFamily="50" charset="-128"/>
                          <a:ea typeface="Meiryo UI" panose="020B0604030504040204" pitchFamily="50" charset="-128"/>
                          <a:cs typeface="Arial" pitchFamily="34" charset="0"/>
                        </a:rPr>
                        <a:t>「</a:t>
                      </a:r>
                      <a:r>
                        <a:rPr kumimoji="0" lang="en-US" altLang="ja-JP" sz="1100" b="1" u="sng" kern="0" dirty="0">
                          <a:solidFill>
                            <a:schemeClr val="tx1"/>
                          </a:solidFill>
                          <a:latin typeface="Meiryo UI" panose="020B0604030504040204" pitchFamily="50" charset="-128"/>
                          <a:ea typeface="Meiryo UI" panose="020B0604030504040204" pitchFamily="50" charset="-128"/>
                          <a:cs typeface="Arial" pitchFamily="34" charset="0"/>
                        </a:rPr>
                        <a:t>15:</a:t>
                      </a:r>
                      <a:r>
                        <a:rPr kumimoji="0" lang="ja-JP" altLang="en-US" sz="1100" b="1" u="sng" kern="0" dirty="0">
                          <a:solidFill>
                            <a:schemeClr val="tx1"/>
                          </a:solidFill>
                          <a:latin typeface="Meiryo UI" panose="020B0604030504040204" pitchFamily="50" charset="-128"/>
                          <a:ea typeface="Meiryo UI" panose="020B0604030504040204" pitchFamily="50" charset="-128"/>
                          <a:cs typeface="Arial" pitchFamily="34" charset="0"/>
                        </a:rPr>
                        <a:t>異議申立に対する調査結果の確認」</a:t>
                      </a:r>
                      <a:r>
                        <a:rPr kumimoji="0" lang="ja-JP" altLang="en-US" sz="1100" b="1" u="sng" kern="0" dirty="0">
                          <a:latin typeface="Meiryo UI" panose="020B0604030504040204" pitchFamily="50" charset="-128"/>
                          <a:ea typeface="Meiryo UI" panose="020B0604030504040204" pitchFamily="50" charset="-128"/>
                          <a:cs typeface="Arial" pitchFamily="34" charset="0"/>
                        </a:rPr>
                        <a:t>で承認する算定結果修正のパターン</a:t>
                      </a:r>
                      <a:endParaRPr kumimoji="0" lang="en-US" altLang="ja-JP" sz="1100" b="1" u="sng" kern="0" dirty="0">
                        <a:latin typeface="Meiryo UI" panose="020B0604030504040204" pitchFamily="50" charset="-128"/>
                        <a:ea typeface="Meiryo UI" panose="020B0604030504040204" pitchFamily="50" charset="-128"/>
                        <a:cs typeface="Arial" pitchFamily="34" charset="0"/>
                      </a:endParaRPr>
                    </a:p>
                    <a:p>
                      <a:pPr marL="0" lvl="0" indent="0">
                        <a:spcAft>
                          <a:spcPts val="300"/>
                        </a:spcAft>
                        <a:buFont typeface="Arial" panose="020B0604020202020204" pitchFamily="34" charset="0"/>
                        <a:buNone/>
                        <a:defRPr/>
                      </a:pPr>
                      <a:endParaRPr kumimoji="0" lang="en-US" altLang="ja-JP" sz="1100" b="1" u="sng" kern="0" dirty="0">
                        <a:solidFill>
                          <a:schemeClr val="tx1"/>
                        </a:solidFill>
                        <a:latin typeface="Meiryo UI" panose="020B0604030504040204" pitchFamily="50" charset="-128"/>
                        <a:ea typeface="Meiryo UI" panose="020B0604030504040204" pitchFamily="50" charset="-128"/>
                        <a:cs typeface="Arial" pitchFamily="34" charset="0"/>
                      </a:endParaRPr>
                    </a:p>
                    <a:p>
                      <a:pPr marL="0" marR="0" lvl="0" indent="0" algn="l" defTabSz="685783" rtl="0" eaLnBrk="1" fontAlgn="auto" latinLnBrk="0" hangingPunct="1">
                        <a:lnSpc>
                          <a:spcPct val="100000"/>
                        </a:lnSpc>
                        <a:spcBef>
                          <a:spcPts val="0"/>
                        </a:spcBef>
                        <a:spcAft>
                          <a:spcPts val="300"/>
                        </a:spcAft>
                        <a:buClrTx/>
                        <a:buSzTx/>
                        <a:buFont typeface="Arial" panose="020B0604020202020204" pitchFamily="34" charset="0"/>
                        <a:buNone/>
                        <a:tabLst/>
                        <a:defRPr/>
                      </a:pPr>
                      <a:r>
                        <a:rPr kumimoji="0" lang="ja-JP" altLang="en-US" sz="1100" b="0" u="none" kern="0" dirty="0">
                          <a:solidFill>
                            <a:srgbClr val="000000">
                              <a:lumMod val="100000"/>
                            </a:srgbClr>
                          </a:solidFill>
                          <a:latin typeface="Meiryo UI"/>
                          <a:ea typeface="Meiryo UI"/>
                        </a:rPr>
                        <a:t>事業者へ交付金額を通知後に算定額を修正する、または通常の算定式と異なる交付金額を交付する必要がある場合、広域機関で以下の対応をとる。</a:t>
                      </a:r>
                      <a:endParaRPr kumimoji="0" lang="en-US" altLang="ja-JP" sz="1100" b="0" u="none" kern="0" dirty="0">
                        <a:solidFill>
                          <a:srgbClr val="000000">
                            <a:lumMod val="100000"/>
                          </a:srgbClr>
                        </a:solidFill>
                        <a:latin typeface="Meiryo UI"/>
                        <a:ea typeface="Meiryo UI"/>
                      </a:endParaRPr>
                    </a:p>
                    <a:p>
                      <a:pPr marL="0" marR="0" lvl="0" indent="0" algn="l" defTabSz="685783" rtl="0" eaLnBrk="1" fontAlgn="auto" latinLnBrk="0" hangingPunct="1">
                        <a:lnSpc>
                          <a:spcPct val="100000"/>
                        </a:lnSpc>
                        <a:spcBef>
                          <a:spcPts val="0"/>
                        </a:spcBef>
                        <a:spcAft>
                          <a:spcPts val="300"/>
                        </a:spcAft>
                        <a:buClrTx/>
                        <a:buSzTx/>
                        <a:buFont typeface="Arial" panose="020B0604020202020204" pitchFamily="34" charset="0"/>
                        <a:buNone/>
                        <a:tabLst/>
                        <a:defRPr/>
                      </a:pPr>
                      <a:endParaRPr kumimoji="0" lang="en-US" altLang="ja-JP" sz="1100" b="0" u="none" kern="0" dirty="0">
                        <a:solidFill>
                          <a:srgbClr val="000000">
                            <a:lumMod val="100000"/>
                          </a:srgbClr>
                        </a:solidFill>
                        <a:latin typeface="Meiryo UI"/>
                        <a:ea typeface="Meiryo UI"/>
                      </a:endParaRPr>
                    </a:p>
                    <a:p>
                      <a:pPr marL="0" marR="0" lvl="0" indent="0" algn="l" defTabSz="685783" rtl="0" eaLnBrk="1" fontAlgn="auto" latinLnBrk="0" hangingPunct="1">
                        <a:lnSpc>
                          <a:spcPct val="100000"/>
                        </a:lnSpc>
                        <a:spcBef>
                          <a:spcPts val="0"/>
                        </a:spcBef>
                        <a:spcAft>
                          <a:spcPts val="300"/>
                        </a:spcAft>
                        <a:buClrTx/>
                        <a:buSzTx/>
                        <a:buFont typeface="Arial" panose="020B0604020202020204" pitchFamily="34" charset="0"/>
                        <a:buNone/>
                        <a:tabLst/>
                        <a:defRPr/>
                      </a:pPr>
                      <a:endParaRPr kumimoji="0" lang="en-US" altLang="ja-JP" sz="1100" b="0" u="none" kern="0" dirty="0">
                        <a:solidFill>
                          <a:srgbClr val="000000">
                            <a:lumMod val="100000"/>
                          </a:srgbClr>
                        </a:solidFill>
                        <a:latin typeface="Meiryo UI"/>
                        <a:ea typeface="Meiryo UI"/>
                      </a:endParaRPr>
                    </a:p>
                    <a:p>
                      <a:pPr marL="0" marR="0" lvl="0" indent="0" algn="l" defTabSz="685783" rtl="0" eaLnBrk="1" fontAlgn="auto" latinLnBrk="0" hangingPunct="1">
                        <a:lnSpc>
                          <a:spcPct val="100000"/>
                        </a:lnSpc>
                        <a:spcBef>
                          <a:spcPts val="0"/>
                        </a:spcBef>
                        <a:spcAft>
                          <a:spcPts val="300"/>
                        </a:spcAft>
                        <a:buClrTx/>
                        <a:buSzTx/>
                        <a:buFont typeface="Arial" panose="020B0604020202020204" pitchFamily="34" charset="0"/>
                        <a:buNone/>
                        <a:tabLst/>
                        <a:defRPr/>
                      </a:pPr>
                      <a:endParaRPr kumimoji="0" lang="en-US" altLang="ja-JP" sz="1100" b="0" u="none" kern="0" dirty="0">
                        <a:solidFill>
                          <a:srgbClr val="000000">
                            <a:lumMod val="100000"/>
                          </a:srgbClr>
                        </a:solidFill>
                        <a:latin typeface="Meiryo UI"/>
                        <a:ea typeface="Meiryo UI"/>
                      </a:endParaRPr>
                    </a:p>
                    <a:p>
                      <a:pPr marL="0" marR="0" lvl="0" indent="0" algn="l" defTabSz="685783" rtl="0" eaLnBrk="1" fontAlgn="auto" latinLnBrk="0" hangingPunct="1">
                        <a:lnSpc>
                          <a:spcPct val="100000"/>
                        </a:lnSpc>
                        <a:spcBef>
                          <a:spcPts val="0"/>
                        </a:spcBef>
                        <a:spcAft>
                          <a:spcPts val="300"/>
                        </a:spcAft>
                        <a:buClrTx/>
                        <a:buSzTx/>
                        <a:buFont typeface="Arial" panose="020B0604020202020204" pitchFamily="34" charset="0"/>
                        <a:buNone/>
                        <a:tabLst/>
                        <a:defRPr/>
                      </a:pPr>
                      <a:endParaRPr kumimoji="0" lang="en-US" altLang="ja-JP" sz="1100" b="0" u="none" kern="0" dirty="0">
                        <a:solidFill>
                          <a:srgbClr val="000000">
                            <a:lumMod val="100000"/>
                          </a:srgbClr>
                        </a:solidFill>
                        <a:latin typeface="Meiryo UI"/>
                        <a:ea typeface="Meiryo UI"/>
                      </a:endParaRPr>
                    </a:p>
                    <a:p>
                      <a:pPr marL="0" marR="0" lvl="0" indent="0" algn="l" defTabSz="685783" rtl="0" eaLnBrk="1" fontAlgn="auto" latinLnBrk="0" hangingPunct="1">
                        <a:lnSpc>
                          <a:spcPct val="100000"/>
                        </a:lnSpc>
                        <a:spcBef>
                          <a:spcPts val="0"/>
                        </a:spcBef>
                        <a:spcAft>
                          <a:spcPts val="300"/>
                        </a:spcAft>
                        <a:buClrTx/>
                        <a:buSzTx/>
                        <a:buFont typeface="Arial" panose="020B0604020202020204" pitchFamily="34" charset="0"/>
                        <a:buNone/>
                        <a:tabLst/>
                        <a:defRPr/>
                      </a:pPr>
                      <a:endParaRPr kumimoji="0" lang="en-US" altLang="ja-JP" sz="1100" b="0" u="none" kern="0" dirty="0">
                        <a:solidFill>
                          <a:srgbClr val="000000">
                            <a:lumMod val="100000"/>
                          </a:srgbClr>
                        </a:solidFill>
                        <a:latin typeface="Meiryo UI"/>
                        <a:ea typeface="Meiryo UI"/>
                      </a:endParaRPr>
                    </a:p>
                    <a:p>
                      <a:pPr marL="0" marR="0" lvl="0" indent="0" algn="l" defTabSz="685783" rtl="0" eaLnBrk="1" fontAlgn="auto" latinLnBrk="0" hangingPunct="1">
                        <a:lnSpc>
                          <a:spcPct val="100000"/>
                        </a:lnSpc>
                        <a:spcBef>
                          <a:spcPts val="0"/>
                        </a:spcBef>
                        <a:spcAft>
                          <a:spcPts val="300"/>
                        </a:spcAft>
                        <a:buClrTx/>
                        <a:buSzTx/>
                        <a:buFont typeface="Arial" panose="020B0604020202020204" pitchFamily="34" charset="0"/>
                        <a:buNone/>
                        <a:tabLst/>
                        <a:defRPr/>
                      </a:pPr>
                      <a:endParaRPr kumimoji="0" lang="en-US" altLang="ja-JP" sz="1100" b="0" u="none" kern="0" dirty="0">
                        <a:solidFill>
                          <a:srgbClr val="000000">
                            <a:lumMod val="100000"/>
                          </a:srgbClr>
                        </a:solidFill>
                        <a:latin typeface="Meiryo UI"/>
                        <a:ea typeface="Meiryo UI"/>
                      </a:endParaRPr>
                    </a:p>
                    <a:p>
                      <a:pPr marL="0" marR="0" lvl="0" indent="0" algn="l" defTabSz="685783" rtl="0" eaLnBrk="1" fontAlgn="auto" latinLnBrk="0" hangingPunct="1">
                        <a:lnSpc>
                          <a:spcPct val="100000"/>
                        </a:lnSpc>
                        <a:spcBef>
                          <a:spcPts val="0"/>
                        </a:spcBef>
                        <a:spcAft>
                          <a:spcPts val="300"/>
                        </a:spcAft>
                        <a:buClrTx/>
                        <a:buSzTx/>
                        <a:buFont typeface="Arial" panose="020B0604020202020204" pitchFamily="34" charset="0"/>
                        <a:buNone/>
                        <a:tabLst/>
                        <a:defRPr/>
                      </a:pPr>
                      <a:endParaRPr kumimoji="0" lang="en-US" altLang="ja-JP" sz="1100" b="0" u="none" kern="0" dirty="0">
                        <a:solidFill>
                          <a:srgbClr val="000000">
                            <a:lumMod val="100000"/>
                          </a:srgbClr>
                        </a:solidFill>
                        <a:latin typeface="Meiryo UI"/>
                        <a:ea typeface="Meiryo UI"/>
                      </a:endParaRPr>
                    </a:p>
                    <a:p>
                      <a:pPr marL="0" marR="0" lvl="0" indent="0" algn="l" defTabSz="685783" rtl="0" eaLnBrk="1" fontAlgn="auto" latinLnBrk="0" hangingPunct="1">
                        <a:lnSpc>
                          <a:spcPct val="100000"/>
                        </a:lnSpc>
                        <a:spcBef>
                          <a:spcPts val="0"/>
                        </a:spcBef>
                        <a:spcAft>
                          <a:spcPts val="300"/>
                        </a:spcAft>
                        <a:buClrTx/>
                        <a:buSzTx/>
                        <a:buFont typeface="Arial" panose="020B0604020202020204" pitchFamily="34" charset="0"/>
                        <a:buNone/>
                        <a:tabLst/>
                        <a:defRPr/>
                      </a:pPr>
                      <a:r>
                        <a:rPr kumimoji="1" lang="ja-JP" altLang="en-US" sz="1100" b="1" dirty="0">
                          <a:latin typeface="Meiryo UI" panose="020B0604030504040204" pitchFamily="50" charset="-128"/>
                          <a:ea typeface="Meiryo UI" panose="020B0604030504040204" pitchFamily="50" charset="-128"/>
                        </a:rPr>
                        <a:t>「</a:t>
                      </a:r>
                      <a:r>
                        <a:rPr kumimoji="1" lang="en-US" altLang="ja-JP" sz="1100" b="1" dirty="0">
                          <a:latin typeface="Meiryo UI" panose="020B0604030504040204" pitchFamily="50" charset="-128"/>
                          <a:ea typeface="Meiryo UI" panose="020B0604030504040204" pitchFamily="50" charset="-128"/>
                        </a:rPr>
                        <a:t>20:</a:t>
                      </a:r>
                      <a:r>
                        <a:rPr kumimoji="0" lang="ja-JP" altLang="en-US" sz="1100" b="1" kern="0" dirty="0">
                          <a:latin typeface="Meiryo UI" panose="020B0604030504040204" pitchFamily="50" charset="-128"/>
                          <a:ea typeface="Meiryo UI" panose="020B0604030504040204" pitchFamily="50" charset="-128"/>
                          <a:cs typeface="Arial" pitchFamily="34" charset="0"/>
                        </a:rPr>
                        <a:t>支払額確定</a:t>
                      </a:r>
                      <a:r>
                        <a:rPr kumimoji="0" lang="en-US" altLang="ja-JP" sz="1100" b="1" kern="0" dirty="0">
                          <a:latin typeface="Meiryo UI" panose="020B0604030504040204" pitchFamily="50" charset="-128"/>
                          <a:ea typeface="Meiryo UI" panose="020B0604030504040204" pitchFamily="50" charset="-128"/>
                          <a:cs typeface="Arial" pitchFamily="34" charset="0"/>
                        </a:rPr>
                        <a:t>(</a:t>
                      </a:r>
                      <a:r>
                        <a:rPr kumimoji="0" lang="ja-JP" altLang="en-US" sz="1100" b="1" kern="0" dirty="0">
                          <a:latin typeface="Meiryo UI" panose="020B0604030504040204" pitchFamily="50" charset="-128"/>
                          <a:ea typeface="Meiryo UI" panose="020B0604030504040204" pitchFamily="50" charset="-128"/>
                          <a:cs typeface="Arial" pitchFamily="34" charset="0"/>
                        </a:rPr>
                        <a:t>積立金不足額の確定含む</a:t>
                      </a:r>
                      <a:r>
                        <a:rPr kumimoji="0" lang="en-US" altLang="ja-JP" sz="1100" b="1" kern="0" dirty="0">
                          <a:latin typeface="Meiryo UI" panose="020B0604030504040204" pitchFamily="50" charset="-128"/>
                          <a:ea typeface="Meiryo UI" panose="020B0604030504040204" pitchFamily="50" charset="-128"/>
                          <a:cs typeface="Arial" pitchFamily="34" charset="0"/>
                        </a:rPr>
                        <a:t>)</a:t>
                      </a:r>
                      <a:r>
                        <a:rPr kumimoji="1" lang="ja-JP" altLang="en-US" sz="1100" b="1" dirty="0">
                          <a:latin typeface="Meiryo UI" panose="020B0604030504040204" pitchFamily="50" charset="-128"/>
                          <a:ea typeface="Meiryo UI" panose="020B0604030504040204" pitchFamily="50" charset="-128"/>
                        </a:rPr>
                        <a:t>」以降の算定結果の修正</a:t>
                      </a:r>
                      <a:endParaRPr kumimoji="0" lang="en-US" altLang="ja-JP" sz="1100" b="1" kern="0" dirty="0">
                        <a:latin typeface="Meiryo UI" panose="020B0604030504040204" pitchFamily="50" charset="-128"/>
                        <a:ea typeface="Meiryo UI" panose="020B0604030504040204" pitchFamily="50" charset="-128"/>
                      </a:endParaRPr>
                    </a:p>
                    <a:p>
                      <a:pPr marL="0" lvl="0" indent="0">
                        <a:spcAft>
                          <a:spcPts val="300"/>
                        </a:spcAft>
                        <a:buFont typeface="Arial" panose="020B0604020202020204" pitchFamily="34" charset="0"/>
                        <a:buNone/>
                        <a:defRPr/>
                      </a:pPr>
                      <a:endParaRPr kumimoji="0" lang="en-US" altLang="ja-JP" sz="1100" b="1" u="sng" kern="0" dirty="0">
                        <a:solidFill>
                          <a:schemeClr val="tx1"/>
                        </a:solidFill>
                        <a:latin typeface="Meiryo UI" panose="020B0604030504040204" pitchFamily="50" charset="-128"/>
                        <a:ea typeface="Meiryo UI" panose="020B0604030504040204" pitchFamily="50" charset="-128"/>
                        <a:cs typeface="Arial" pitchFamily="34" charset="0"/>
                      </a:endParaRPr>
                    </a:p>
                    <a:p>
                      <a:pPr marL="0" lvl="0" indent="0">
                        <a:spcAft>
                          <a:spcPts val="300"/>
                        </a:spcAft>
                        <a:buFont typeface="Arial" panose="020B0604020202020204" pitchFamily="34" charset="0"/>
                        <a:buNone/>
                        <a:defRPr/>
                      </a:pPr>
                      <a:r>
                        <a:rPr kumimoji="0" lang="en-US" altLang="ja-JP" sz="1100" b="0" u="none" kern="0" dirty="0">
                          <a:solidFill>
                            <a:srgbClr val="000000">
                              <a:lumMod val="100000"/>
                            </a:srgbClr>
                          </a:solidFill>
                          <a:latin typeface="Meiryo UI"/>
                          <a:ea typeface="Meiryo UI"/>
                        </a:rPr>
                        <a:t>FIP</a:t>
                      </a:r>
                      <a:r>
                        <a:rPr kumimoji="0" lang="ja-JP" altLang="en-US" sz="1100" b="0" u="none" kern="0" dirty="0">
                          <a:solidFill>
                            <a:srgbClr val="000000">
                              <a:lumMod val="100000"/>
                            </a:srgbClr>
                          </a:solidFill>
                          <a:latin typeface="Meiryo UI"/>
                          <a:ea typeface="Meiryo UI"/>
                        </a:rPr>
                        <a:t>交付金額を確定後に算定額を修正する、または通常の算定式と異なる交付金額を交付する必要がある場合、広域機関で以下の対応をとる。</a:t>
                      </a:r>
                      <a:endParaRPr kumimoji="0" lang="en-US" altLang="ja-JP" sz="1100" b="0" kern="0" dirty="0">
                        <a:latin typeface="Meiryo UI" panose="020B0604030504040204" pitchFamily="50" charset="-128"/>
                        <a:ea typeface="Meiryo UI" panose="020B0604030504040204" pitchFamily="50" charset="-128"/>
                      </a:endParaRPr>
                    </a:p>
                    <a:p>
                      <a:pPr marL="0" lvl="0" indent="0">
                        <a:spcAft>
                          <a:spcPts val="300"/>
                        </a:spcAft>
                        <a:buFont typeface="Arial" panose="020B0604020202020204" pitchFamily="34" charset="0"/>
                        <a:buNone/>
                        <a:defRPr/>
                      </a:pPr>
                      <a:endParaRPr kumimoji="0" lang="en-US" altLang="ja-JP" sz="1100" b="1" kern="0" dirty="0">
                        <a:latin typeface="Meiryo UI" panose="020B0604030504040204" pitchFamily="50" charset="-128"/>
                        <a:ea typeface="Meiryo UI" panose="020B0604030504040204" pitchFamily="50" charset="-128"/>
                      </a:endParaRPr>
                    </a:p>
                    <a:p>
                      <a:pPr marL="0" lvl="0" indent="0">
                        <a:spcAft>
                          <a:spcPts val="300"/>
                        </a:spcAft>
                        <a:buFont typeface="Arial" panose="020B0604020202020204" pitchFamily="34" charset="0"/>
                        <a:buNone/>
                        <a:defRPr/>
                      </a:pPr>
                      <a:endParaRPr kumimoji="0" lang="en-US" altLang="ja-JP" sz="1100" b="1" kern="0" dirty="0">
                        <a:latin typeface="Meiryo UI" panose="020B0604030504040204" pitchFamily="50" charset="-128"/>
                        <a:ea typeface="Meiryo UI" panose="020B0604030504040204" pitchFamily="50" charset="-128"/>
                      </a:endParaRPr>
                    </a:p>
                    <a:p>
                      <a:pPr marL="0" lvl="0" indent="0">
                        <a:spcAft>
                          <a:spcPts val="300"/>
                        </a:spcAft>
                        <a:buFont typeface="Arial" panose="020B0604020202020204" pitchFamily="34" charset="0"/>
                        <a:buNone/>
                        <a:defRPr/>
                      </a:pPr>
                      <a:endParaRPr kumimoji="0" lang="en-US" altLang="ja-JP" sz="1100" b="1" kern="0" dirty="0">
                        <a:latin typeface="Meiryo UI" panose="020B0604030504040204" pitchFamily="50" charset="-128"/>
                        <a:ea typeface="Meiryo UI" panose="020B0604030504040204" pitchFamily="50" charset="-128"/>
                      </a:endParaRPr>
                    </a:p>
                    <a:p>
                      <a:pPr marL="0" lvl="0" indent="0">
                        <a:spcAft>
                          <a:spcPts val="300"/>
                        </a:spcAft>
                        <a:buFont typeface="Arial" panose="020B0604020202020204" pitchFamily="34" charset="0"/>
                        <a:buNone/>
                        <a:defRPr/>
                      </a:pPr>
                      <a:endParaRPr kumimoji="0" lang="en-US" altLang="ja-JP" sz="1100" b="1" kern="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77678721"/>
                  </a:ext>
                </a:extLst>
              </a:tr>
            </a:tbl>
          </a:graphicData>
        </a:graphic>
      </p:graphicFrame>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zh-TW" altLang="en-US" dirty="0">
                <a:latin typeface="Meiryo UI" panose="020B0604030504040204" pitchFamily="50" charset="-128"/>
                <a:ea typeface="Meiryo UI" panose="020B0604030504040204" pitchFamily="50" charset="-128"/>
              </a:rPr>
              <a:t>業務詳細仕様</a:t>
            </a:r>
            <a:br>
              <a:rPr lang="en-US" altLang="ja-JP" dirty="0">
                <a:latin typeface="Meiryo UI" panose="020B0604030504040204" pitchFamily="50" charset="-128"/>
                <a:ea typeface="Meiryo UI" panose="020B0604030504040204" pitchFamily="50" charset="-128"/>
              </a:rPr>
            </a:br>
            <a:r>
              <a:rPr kumimoji="0" lang="ja-JP" altLang="en-US" kern="0" dirty="0">
                <a:solidFill>
                  <a:prstClr val="black"/>
                </a:solidFill>
                <a:latin typeface="Meiryo UI"/>
                <a:ea typeface="Meiryo UI"/>
                <a:cs typeface="Arial" pitchFamily="34" charset="0"/>
              </a:rPr>
              <a:t>資金管理・報告</a:t>
            </a:r>
            <a:r>
              <a:rPr lang="zh-TW" altLang="en-US"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支払通知</a:t>
            </a:r>
            <a:r>
              <a:rPr lang="en-US" altLang="ja-JP" dirty="0">
                <a:latin typeface="Meiryo UI" panose="020B0604030504040204" pitchFamily="50" charset="-128"/>
                <a:ea typeface="Meiryo UI" panose="020B0604030504040204" pitchFamily="50" charset="-128"/>
              </a:rPr>
              <a:t>(FIP</a:t>
            </a:r>
            <a:r>
              <a:rPr lang="ja-JP" altLang="en-US" dirty="0">
                <a:latin typeface="Meiryo UI" panose="020B0604030504040204" pitchFamily="50" charset="-128"/>
                <a:ea typeface="Meiryo UI" panose="020B0604030504040204" pitchFamily="50" charset="-128"/>
              </a:rPr>
              <a:t>交付金・積立金</a:t>
            </a:r>
            <a:r>
              <a:rPr lang="en-US" altLang="ja-JP" dirty="0">
                <a:latin typeface="Meiryo UI" panose="020B0604030504040204" pitchFamily="50" charset="-128"/>
                <a:ea typeface="Meiryo UI" panose="020B0604030504040204" pitchFamily="50" charset="-128"/>
              </a:rPr>
              <a:t>)</a:t>
            </a:r>
            <a:endParaRPr kumimoji="1" lang="ja-JP" altLang="en-US" dirty="0">
              <a:latin typeface="Meiryo UI" panose="020B0604030504040204" pitchFamily="50" charset="-128"/>
              <a:ea typeface="Meiryo UI" panose="020B0604030504040204" pitchFamily="50" charset="-128"/>
            </a:endParaRPr>
          </a:p>
        </p:txBody>
      </p:sp>
      <p:graphicFrame>
        <p:nvGraphicFramePr>
          <p:cNvPr id="86" name="表 85">
            <a:extLst>
              <a:ext uri="{FF2B5EF4-FFF2-40B4-BE49-F238E27FC236}">
                <a16:creationId xmlns:a16="http://schemas.microsoft.com/office/drawing/2014/main" id="{924DE87B-5437-4883-A6AC-FB3CC7FA83B9}"/>
              </a:ext>
            </a:extLst>
          </p:cNvPr>
          <p:cNvGraphicFramePr>
            <a:graphicFrameLocks noGrp="1"/>
          </p:cNvGraphicFramePr>
          <p:nvPr>
            <p:extLst/>
          </p:nvPr>
        </p:nvGraphicFramePr>
        <p:xfrm>
          <a:off x="224113" y="2084902"/>
          <a:ext cx="9460770" cy="587640"/>
        </p:xfrm>
        <a:graphic>
          <a:graphicData uri="http://schemas.openxmlformats.org/drawingml/2006/table">
            <a:tbl>
              <a:tblPr firstRow="1" bandRow="1">
                <a:tableStyleId>{2D5ABB26-0587-4C30-8999-92F81FD0307C}</a:tableStyleId>
              </a:tblPr>
              <a:tblGrid>
                <a:gridCol w="4299761">
                  <a:extLst>
                    <a:ext uri="{9D8B030D-6E8A-4147-A177-3AD203B41FA5}">
                      <a16:colId xmlns:a16="http://schemas.microsoft.com/office/drawing/2014/main" val="3253929150"/>
                    </a:ext>
                  </a:extLst>
                </a:gridCol>
                <a:gridCol w="5161009">
                  <a:extLst>
                    <a:ext uri="{9D8B030D-6E8A-4147-A177-3AD203B41FA5}">
                      <a16:colId xmlns:a16="http://schemas.microsoft.com/office/drawing/2014/main" val="4116574233"/>
                    </a:ext>
                  </a:extLst>
                </a:gridCol>
              </a:tblGrid>
              <a:tr h="136860">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ja-JP" altLang="en-US" sz="1000" dirty="0">
                          <a:latin typeface="Meiryo UI" panose="020B0604030504040204" pitchFamily="50" charset="-128"/>
                          <a:ea typeface="Meiryo UI" panose="020B0604030504040204" pitchFamily="50" charset="-128"/>
                        </a:rPr>
                        <a:t>修正が必要なケース</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defTabSz="779173"/>
                      <a:r>
                        <a:rPr kumimoji="0" lang="ja-JP" altLang="en-US" sz="1000" kern="0" dirty="0">
                          <a:latin typeface="Meiryo UI"/>
                          <a:ea typeface="Meiryo UI"/>
                        </a:rPr>
                        <a:t>対応</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929096736"/>
                  </a:ext>
                </a:extLst>
              </a:tr>
              <a:tr h="141826">
                <a:tc>
                  <a:txBody>
                    <a:bodyPr/>
                    <a:lstStyle/>
                    <a:p>
                      <a:pPr algn="l"/>
                      <a:r>
                        <a:rPr kumimoji="1" lang="ja-JP" altLang="en-US" sz="1050" dirty="0">
                          <a:latin typeface="Meiryo UI" panose="020B0604030504040204" pitchFamily="50" charset="-128"/>
                          <a:ea typeface="Meiryo UI" panose="020B0604030504040204" pitchFamily="50" charset="-128"/>
                        </a:rPr>
                        <a:t>算定諸元に誤りはないが、通常の算定式と異なる交付金額を交付する場合</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en-US" altLang="ja-JP" sz="1050" b="0" dirty="0">
                          <a:latin typeface="Meiryo UI" panose="020B0604030504040204" pitchFamily="50" charset="-128"/>
                          <a:ea typeface="Meiryo UI" panose="020B0604030504040204" pitchFamily="50" charset="-128"/>
                        </a:rPr>
                        <a:t>“FIP</a:t>
                      </a:r>
                      <a:r>
                        <a:rPr kumimoji="1" lang="ja-JP" altLang="en-US" sz="1050" b="0" dirty="0">
                          <a:latin typeface="Meiryo UI" panose="020B0604030504040204" pitchFamily="50" charset="-128"/>
                          <a:ea typeface="Meiryo UI" panose="020B0604030504040204" pitchFamily="50" charset="-128"/>
                        </a:rPr>
                        <a:t>交付金削除機能</a:t>
                      </a:r>
                      <a:r>
                        <a:rPr kumimoji="1" lang="en-US" altLang="ja-JP" sz="1050" b="0" dirty="0">
                          <a:latin typeface="Meiryo UI" panose="020B0604030504040204" pitchFamily="50" charset="-128"/>
                          <a:ea typeface="Meiryo UI" panose="020B0604030504040204" pitchFamily="50" charset="-128"/>
                        </a:rPr>
                        <a:t>”</a:t>
                      </a:r>
                      <a:r>
                        <a:rPr kumimoji="1" lang="ja-JP" altLang="en-US" sz="1050" b="0" dirty="0">
                          <a:latin typeface="Meiryo UI" panose="020B0604030504040204" pitchFamily="50" charset="-128"/>
                          <a:ea typeface="Meiryo UI" panose="020B0604030504040204" pitchFamily="50" charset="-128"/>
                        </a:rPr>
                        <a:t>で通常算定結果を削除し、</a:t>
                      </a:r>
                      <a:r>
                        <a:rPr kumimoji="1" lang="en-US" altLang="ja-JP" sz="1050" b="0" dirty="0">
                          <a:latin typeface="Meiryo UI" panose="020B0604030504040204" pitchFamily="50" charset="-128"/>
                          <a:ea typeface="Meiryo UI" panose="020B0604030504040204" pitchFamily="50" charset="-128"/>
                        </a:rPr>
                        <a:t>”FIP</a:t>
                      </a:r>
                      <a:r>
                        <a:rPr kumimoji="1" lang="ja-JP" altLang="en-US" sz="1050" b="0" dirty="0">
                          <a:latin typeface="Meiryo UI" panose="020B0604030504040204" pitchFamily="50" charset="-128"/>
                          <a:ea typeface="Meiryo UI" panose="020B0604030504040204" pitchFamily="50" charset="-128"/>
                        </a:rPr>
                        <a:t>交付金登録</a:t>
                      </a:r>
                      <a:r>
                        <a:rPr kumimoji="1" lang="en-US" altLang="ja-JP" sz="1050" b="0" dirty="0">
                          <a:latin typeface="Meiryo UI" panose="020B0604030504040204" pitchFamily="50" charset="-128"/>
                          <a:ea typeface="Meiryo UI" panose="020B0604030504040204" pitchFamily="50" charset="-128"/>
                        </a:rPr>
                        <a:t>(</a:t>
                      </a:r>
                      <a:r>
                        <a:rPr kumimoji="1" lang="ja-JP" altLang="en-US" sz="1050" b="0" dirty="0">
                          <a:latin typeface="Meiryo UI" panose="020B0604030504040204" pitchFamily="50" charset="-128"/>
                          <a:ea typeface="Meiryo UI" panose="020B0604030504040204" pitchFamily="50" charset="-128"/>
                        </a:rPr>
                        <a:t>白紙入力</a:t>
                      </a:r>
                      <a:r>
                        <a:rPr kumimoji="1" lang="en-US" altLang="ja-JP" sz="1050" b="0" dirty="0">
                          <a:latin typeface="Meiryo UI" panose="020B0604030504040204" pitchFamily="50" charset="-128"/>
                          <a:ea typeface="Meiryo UI" panose="020B0604030504040204" pitchFamily="50" charset="-128"/>
                        </a:rPr>
                        <a:t>)</a:t>
                      </a:r>
                      <a:r>
                        <a:rPr kumimoji="1" lang="ja-JP" altLang="en-US" sz="1050" b="0" dirty="0">
                          <a:latin typeface="Meiryo UI" panose="020B0604030504040204" pitchFamily="50" charset="-128"/>
                          <a:ea typeface="Meiryo UI" panose="020B0604030504040204" pitchFamily="50" charset="-128"/>
                        </a:rPr>
                        <a:t>機能</a:t>
                      </a:r>
                      <a:r>
                        <a:rPr kumimoji="1" lang="en-US" altLang="ja-JP" sz="1050" b="0" dirty="0">
                          <a:latin typeface="Meiryo UI" panose="020B0604030504040204" pitchFamily="50" charset="-128"/>
                          <a:ea typeface="Meiryo UI" panose="020B0604030504040204" pitchFamily="50" charset="-128"/>
                        </a:rPr>
                        <a:t>”</a:t>
                      </a:r>
                      <a:r>
                        <a:rPr kumimoji="1" lang="ja-JP" altLang="en-US" sz="1050" b="0" dirty="0">
                          <a:latin typeface="Meiryo UI" panose="020B0604030504040204" pitchFamily="50" charset="-128"/>
                          <a:ea typeface="Meiryo UI" panose="020B0604030504040204" pitchFamily="50" charset="-128"/>
                        </a:rPr>
                        <a:t>を用いて異なる交付金額を一から入力。</a:t>
                      </a:r>
                      <a:endParaRPr kumimoji="1" lang="en-US" altLang="ja-JP" sz="1050" b="0" dirty="0">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539318220"/>
                  </a:ext>
                </a:extLst>
              </a:tr>
            </a:tbl>
          </a:graphicData>
        </a:graphic>
      </p:graphicFrame>
      <p:graphicFrame>
        <p:nvGraphicFramePr>
          <p:cNvPr id="6" name="表 5">
            <a:extLst>
              <a:ext uri="{FF2B5EF4-FFF2-40B4-BE49-F238E27FC236}">
                <a16:creationId xmlns:a16="http://schemas.microsoft.com/office/drawing/2014/main" id="{0C43651C-52EB-49D0-A863-7640669E8DED}"/>
              </a:ext>
            </a:extLst>
          </p:cNvPr>
          <p:cNvGraphicFramePr>
            <a:graphicFrameLocks noGrp="1"/>
          </p:cNvGraphicFramePr>
          <p:nvPr>
            <p:extLst>
              <p:ext uri="{D42A27DB-BD31-4B8C-83A1-F6EECF244321}">
                <p14:modId xmlns:p14="http://schemas.microsoft.com/office/powerpoint/2010/main" val="4050776874"/>
              </p:ext>
            </p:extLst>
          </p:nvPr>
        </p:nvGraphicFramePr>
        <p:xfrm>
          <a:off x="224113" y="3738747"/>
          <a:ext cx="9460770" cy="1025928"/>
        </p:xfrm>
        <a:graphic>
          <a:graphicData uri="http://schemas.openxmlformats.org/drawingml/2006/table">
            <a:tbl>
              <a:tblPr firstRow="1" bandRow="1">
                <a:tableStyleId>{2D5ABB26-0587-4C30-8999-92F81FD0307C}</a:tableStyleId>
              </a:tblPr>
              <a:tblGrid>
                <a:gridCol w="4299761">
                  <a:extLst>
                    <a:ext uri="{9D8B030D-6E8A-4147-A177-3AD203B41FA5}">
                      <a16:colId xmlns:a16="http://schemas.microsoft.com/office/drawing/2014/main" val="3253929150"/>
                    </a:ext>
                  </a:extLst>
                </a:gridCol>
                <a:gridCol w="5161009">
                  <a:extLst>
                    <a:ext uri="{9D8B030D-6E8A-4147-A177-3AD203B41FA5}">
                      <a16:colId xmlns:a16="http://schemas.microsoft.com/office/drawing/2014/main" val="4116574233"/>
                    </a:ext>
                  </a:extLst>
                </a:gridCol>
              </a:tblGrid>
              <a:tr h="120217">
                <a:tc>
                  <a:txBody>
                    <a:bodyPr/>
                    <a:lstStyle/>
                    <a:p>
                      <a:pPr algn="ctr"/>
                      <a:r>
                        <a:rPr kumimoji="0" lang="ja-JP" altLang="en-US" sz="1020" b="0" i="0" u="none" strike="noStrike" kern="0" cap="none" spc="0" normalizeH="0" baseline="0" noProof="0" dirty="0">
                          <a:ln>
                            <a:noFill/>
                          </a:ln>
                          <a:solidFill>
                            <a:prstClr val="black"/>
                          </a:solidFill>
                          <a:effectLst/>
                          <a:uLnTx/>
                          <a:uFillTx/>
                          <a:latin typeface="Meiryo UI"/>
                          <a:ea typeface="Meiryo UI"/>
                          <a:cs typeface="+mn-cs"/>
                        </a:rPr>
                        <a:t>修正が必要なケース</a:t>
                      </a:r>
                      <a:endParaRPr kumimoji="1" lang="ja-JP" altLang="en-US" dirty="0"/>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defTabSz="779173"/>
                      <a:r>
                        <a:rPr kumimoji="0" lang="ja-JP" altLang="en-US" sz="1000" kern="0" dirty="0">
                          <a:latin typeface="Meiryo UI"/>
                          <a:ea typeface="Meiryo UI"/>
                        </a:rPr>
                        <a:t>対応</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929096736"/>
                  </a:ext>
                </a:extLst>
              </a:tr>
              <a:tr h="122797">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ja-JP" altLang="en-US" sz="1050" b="0" dirty="0">
                          <a:latin typeface="Meiryo UI" panose="020B0604030504040204" pitchFamily="50" charset="-128"/>
                          <a:ea typeface="Meiryo UI" panose="020B0604030504040204" pitchFamily="50" charset="-128"/>
                        </a:rPr>
                        <a:t>事業者全体に影響する算定諸元を修正する場合</a:t>
                      </a:r>
                      <a:endParaRPr kumimoji="1" lang="en-US" altLang="ja-JP" sz="1050" b="0" dirty="0">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0" lang="ja-JP" altLang="en-US" sz="1050" kern="0" dirty="0">
                          <a:latin typeface="Meiryo UI" panose="020B0604030504040204" pitchFamily="50" charset="-128"/>
                          <a:ea typeface="Meiryo UI" panose="020B0604030504040204" pitchFamily="50" charset="-128"/>
                        </a:rPr>
                        <a:t>算定諸元を上書きし、全事業者に交付金を再通知。お知らせに掲載。</a:t>
                      </a:r>
                    </a:p>
                  </a:txBody>
                  <a:tcPr marL="36000" marR="36000" marT="28800" marB="288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230514535"/>
                  </a:ext>
                </a:extLst>
              </a:tr>
              <a:tr h="189367">
                <a:tc>
                  <a:txBody>
                    <a:bodyPr/>
                    <a:lstStyle/>
                    <a:p>
                      <a:pPr algn="l"/>
                      <a:r>
                        <a:rPr kumimoji="1" lang="ja-JP" altLang="en-US" sz="1050" dirty="0">
                          <a:latin typeface="Meiryo UI" panose="020B0604030504040204" pitchFamily="50" charset="-128"/>
                          <a:ea typeface="Meiryo UI" panose="020B0604030504040204" pitchFamily="50" charset="-128"/>
                        </a:rPr>
                        <a:t>個別事業者の諸元</a:t>
                      </a:r>
                      <a:r>
                        <a:rPr kumimoji="1" lang="en-US" altLang="ja-JP" sz="1050" dirty="0">
                          <a:latin typeface="Meiryo UI" panose="020B0604030504040204" pitchFamily="50" charset="-128"/>
                          <a:ea typeface="Meiryo UI" panose="020B0604030504040204" pitchFamily="50" charset="-128"/>
                        </a:rPr>
                        <a:t>(</a:t>
                      </a:r>
                      <a:r>
                        <a:rPr kumimoji="1" lang="ja-JP" altLang="en-US" sz="1050" dirty="0">
                          <a:latin typeface="Meiryo UI" panose="020B0604030504040204" pitchFamily="50" charset="-128"/>
                          <a:ea typeface="Meiryo UI" panose="020B0604030504040204" pitchFamily="50" charset="-128"/>
                        </a:rPr>
                        <a:t>供給電力量</a:t>
                      </a:r>
                      <a:r>
                        <a:rPr kumimoji="1" lang="en-US" altLang="ja-JP" sz="1050" dirty="0">
                          <a:latin typeface="Meiryo UI" panose="020B0604030504040204" pitchFamily="50" charset="-128"/>
                          <a:ea typeface="Meiryo UI" panose="020B0604030504040204" pitchFamily="50" charset="-128"/>
                        </a:rPr>
                        <a:t>)</a:t>
                      </a:r>
                      <a:r>
                        <a:rPr kumimoji="1" lang="ja-JP" altLang="en-US" sz="1050" dirty="0">
                          <a:latin typeface="Meiryo UI" panose="020B0604030504040204" pitchFamily="50" charset="-128"/>
                          <a:ea typeface="Meiryo UI" panose="020B0604030504040204" pitchFamily="50" charset="-128"/>
                        </a:rPr>
                        <a:t>を修正する場合</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ja-JP" altLang="en-US" sz="1050" b="0" dirty="0">
                          <a:latin typeface="Meiryo UI" panose="020B0604030504040204" pitchFamily="50" charset="-128"/>
                          <a:ea typeface="Meiryo UI" panose="020B0604030504040204" pitchFamily="50" charset="-128"/>
                        </a:rPr>
                        <a:t>供給電力量の合計値のみ変更</a:t>
                      </a:r>
                      <a:r>
                        <a:rPr kumimoji="1" lang="en-US" altLang="ja-JP" sz="1050" b="0" dirty="0">
                          <a:latin typeface="Meiryo UI" panose="020B0604030504040204" pitchFamily="50" charset="-128"/>
                          <a:ea typeface="Meiryo UI" panose="020B0604030504040204" pitchFamily="50" charset="-128"/>
                        </a:rPr>
                        <a:t>(</a:t>
                      </a:r>
                      <a:r>
                        <a:rPr kumimoji="1" lang="ja-JP" altLang="en-US" sz="1050" b="0" dirty="0">
                          <a:latin typeface="Meiryo UI" panose="020B0604030504040204" pitchFamily="50" charset="-128"/>
                          <a:ea typeface="Meiryo UI" panose="020B0604030504040204" pitchFamily="50" charset="-128"/>
                        </a:rPr>
                        <a:t>コマ修正なし</a:t>
                      </a:r>
                      <a:r>
                        <a:rPr kumimoji="1" lang="en-US" altLang="ja-JP" sz="1050" b="0" dirty="0">
                          <a:latin typeface="Meiryo UI" panose="020B0604030504040204" pitchFamily="50" charset="-128"/>
                          <a:ea typeface="Meiryo UI" panose="020B0604030504040204" pitchFamily="50" charset="-128"/>
                        </a:rPr>
                        <a:t>)</a:t>
                      </a:r>
                      <a:r>
                        <a:rPr kumimoji="1" lang="ja-JP" altLang="en-US" sz="1050" b="0" dirty="0">
                          <a:latin typeface="Meiryo UI" panose="020B0604030504040204" pitchFamily="50" charset="-128"/>
                          <a:ea typeface="Meiryo UI" panose="020B0604030504040204" pitchFamily="50" charset="-128"/>
                        </a:rPr>
                        <a:t>の上、交付金を再通知。</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654870131"/>
                  </a:ext>
                </a:extLst>
              </a:tr>
              <a:tr h="213092">
                <a:tc>
                  <a:txBody>
                    <a:bodyPr/>
                    <a:lstStyle/>
                    <a:p>
                      <a:pPr algn="l"/>
                      <a:r>
                        <a:rPr kumimoji="1" lang="ja-JP" altLang="en-US" sz="1050" dirty="0">
                          <a:latin typeface="Meiryo UI" panose="020B0604030504040204" pitchFamily="50" charset="-128"/>
                          <a:ea typeface="Meiryo UI" panose="020B0604030504040204" pitchFamily="50" charset="-128"/>
                        </a:rPr>
                        <a:t>算定諸元に誤りはないが、通常の算定式と異なる交付金額を交付する場合</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en-US" altLang="ja-JP" sz="1050" b="0" dirty="0">
                          <a:latin typeface="Meiryo UI" panose="020B0604030504040204" pitchFamily="50" charset="-128"/>
                          <a:ea typeface="Meiryo UI" panose="020B0604030504040204" pitchFamily="50" charset="-128"/>
                        </a:rPr>
                        <a:t>“FIP</a:t>
                      </a:r>
                      <a:r>
                        <a:rPr kumimoji="1" lang="ja-JP" altLang="en-US" sz="1050" b="0" dirty="0">
                          <a:latin typeface="Meiryo UI" panose="020B0604030504040204" pitchFamily="50" charset="-128"/>
                          <a:ea typeface="Meiryo UI" panose="020B0604030504040204" pitchFamily="50" charset="-128"/>
                        </a:rPr>
                        <a:t>交付金削除機能</a:t>
                      </a:r>
                      <a:r>
                        <a:rPr kumimoji="1" lang="en-US" altLang="ja-JP" sz="1050" b="0" dirty="0">
                          <a:latin typeface="Meiryo UI" panose="020B0604030504040204" pitchFamily="50" charset="-128"/>
                          <a:ea typeface="Meiryo UI" panose="020B0604030504040204" pitchFamily="50" charset="-128"/>
                        </a:rPr>
                        <a:t>”</a:t>
                      </a:r>
                      <a:r>
                        <a:rPr kumimoji="1" lang="ja-JP" altLang="en-US" sz="1050" b="0" dirty="0">
                          <a:latin typeface="Meiryo UI" panose="020B0604030504040204" pitchFamily="50" charset="-128"/>
                          <a:ea typeface="Meiryo UI" panose="020B0604030504040204" pitchFamily="50" charset="-128"/>
                        </a:rPr>
                        <a:t>で通常算定結果を削除し、</a:t>
                      </a:r>
                      <a:r>
                        <a:rPr kumimoji="1" lang="en-US" altLang="ja-JP" sz="1050" b="0" dirty="0">
                          <a:latin typeface="Meiryo UI" panose="020B0604030504040204" pitchFamily="50" charset="-128"/>
                          <a:ea typeface="Meiryo UI" panose="020B0604030504040204" pitchFamily="50" charset="-128"/>
                        </a:rPr>
                        <a:t>”FIP</a:t>
                      </a:r>
                      <a:r>
                        <a:rPr kumimoji="1" lang="ja-JP" altLang="en-US" sz="1050" b="0" dirty="0">
                          <a:latin typeface="Meiryo UI" panose="020B0604030504040204" pitchFamily="50" charset="-128"/>
                          <a:ea typeface="Meiryo UI" panose="020B0604030504040204" pitchFamily="50" charset="-128"/>
                        </a:rPr>
                        <a:t>交付金登録</a:t>
                      </a:r>
                      <a:r>
                        <a:rPr kumimoji="1" lang="en-US" altLang="ja-JP" sz="1050" b="0" dirty="0">
                          <a:latin typeface="Meiryo UI" panose="020B0604030504040204" pitchFamily="50" charset="-128"/>
                          <a:ea typeface="Meiryo UI" panose="020B0604030504040204" pitchFamily="50" charset="-128"/>
                        </a:rPr>
                        <a:t>(</a:t>
                      </a:r>
                      <a:r>
                        <a:rPr kumimoji="1" lang="ja-JP" altLang="en-US" sz="1050" b="0" dirty="0">
                          <a:latin typeface="Meiryo UI" panose="020B0604030504040204" pitchFamily="50" charset="-128"/>
                          <a:ea typeface="Meiryo UI" panose="020B0604030504040204" pitchFamily="50" charset="-128"/>
                        </a:rPr>
                        <a:t>白紙入力</a:t>
                      </a:r>
                      <a:r>
                        <a:rPr kumimoji="1" lang="en-US" altLang="ja-JP" sz="1050" b="0" dirty="0">
                          <a:latin typeface="Meiryo UI" panose="020B0604030504040204" pitchFamily="50" charset="-128"/>
                          <a:ea typeface="Meiryo UI" panose="020B0604030504040204" pitchFamily="50" charset="-128"/>
                        </a:rPr>
                        <a:t>)</a:t>
                      </a:r>
                      <a:r>
                        <a:rPr kumimoji="1" lang="ja-JP" altLang="en-US" sz="1050" b="0" dirty="0">
                          <a:latin typeface="Meiryo UI" panose="020B0604030504040204" pitchFamily="50" charset="-128"/>
                          <a:ea typeface="Meiryo UI" panose="020B0604030504040204" pitchFamily="50" charset="-128"/>
                        </a:rPr>
                        <a:t>機能</a:t>
                      </a:r>
                      <a:r>
                        <a:rPr kumimoji="1" lang="en-US" altLang="ja-JP" sz="1050" b="0" dirty="0">
                          <a:latin typeface="Meiryo UI" panose="020B0604030504040204" pitchFamily="50" charset="-128"/>
                          <a:ea typeface="Meiryo UI" panose="020B0604030504040204" pitchFamily="50" charset="-128"/>
                        </a:rPr>
                        <a:t>”</a:t>
                      </a:r>
                      <a:r>
                        <a:rPr kumimoji="1" lang="ja-JP" altLang="en-US" sz="1050" b="0" dirty="0">
                          <a:latin typeface="Meiryo UI" panose="020B0604030504040204" pitchFamily="50" charset="-128"/>
                          <a:ea typeface="Meiryo UI" panose="020B0604030504040204" pitchFamily="50" charset="-128"/>
                        </a:rPr>
                        <a:t>を用いて異なる交付金額を一から入力。</a:t>
                      </a:r>
                      <a:endParaRPr kumimoji="1" lang="en-US" altLang="ja-JP" sz="1050" b="0" dirty="0">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539318220"/>
                  </a:ext>
                </a:extLst>
              </a:tr>
            </a:tbl>
          </a:graphicData>
        </a:graphic>
      </p:graphicFrame>
      <p:graphicFrame>
        <p:nvGraphicFramePr>
          <p:cNvPr id="7" name="表 6">
            <a:extLst>
              <a:ext uri="{FF2B5EF4-FFF2-40B4-BE49-F238E27FC236}">
                <a16:creationId xmlns:a16="http://schemas.microsoft.com/office/drawing/2014/main" id="{4C228681-332B-4BE5-B4D1-1EAA269DD1C9}"/>
              </a:ext>
            </a:extLst>
          </p:cNvPr>
          <p:cNvGraphicFramePr>
            <a:graphicFrameLocks noGrp="1"/>
          </p:cNvGraphicFramePr>
          <p:nvPr>
            <p:extLst/>
          </p:nvPr>
        </p:nvGraphicFramePr>
        <p:xfrm>
          <a:off x="224113" y="5807816"/>
          <a:ext cx="9460770" cy="648288"/>
        </p:xfrm>
        <a:graphic>
          <a:graphicData uri="http://schemas.openxmlformats.org/drawingml/2006/table">
            <a:tbl>
              <a:tblPr firstRow="1" bandRow="1">
                <a:tableStyleId>{2D5ABB26-0587-4C30-8999-92F81FD0307C}</a:tableStyleId>
              </a:tblPr>
              <a:tblGrid>
                <a:gridCol w="4287729">
                  <a:extLst>
                    <a:ext uri="{9D8B030D-6E8A-4147-A177-3AD203B41FA5}">
                      <a16:colId xmlns:a16="http://schemas.microsoft.com/office/drawing/2014/main" val="3253929150"/>
                    </a:ext>
                  </a:extLst>
                </a:gridCol>
                <a:gridCol w="5173041">
                  <a:extLst>
                    <a:ext uri="{9D8B030D-6E8A-4147-A177-3AD203B41FA5}">
                      <a16:colId xmlns:a16="http://schemas.microsoft.com/office/drawing/2014/main" val="4116574233"/>
                    </a:ext>
                  </a:extLst>
                </a:gridCol>
              </a:tblGrid>
              <a:tr h="0">
                <a:tc>
                  <a:txBody>
                    <a:bodyPr/>
                    <a:lstStyle/>
                    <a:p>
                      <a:pPr algn="ctr"/>
                      <a:r>
                        <a:rPr kumimoji="0" lang="ja-JP" altLang="en-US" sz="1020" b="0" i="0" u="none" strike="noStrike" kern="0" cap="none" spc="0" normalizeH="0" baseline="0" noProof="0" dirty="0">
                          <a:ln>
                            <a:noFill/>
                          </a:ln>
                          <a:solidFill>
                            <a:prstClr val="black"/>
                          </a:solidFill>
                          <a:effectLst/>
                          <a:uLnTx/>
                          <a:uFillTx/>
                          <a:latin typeface="Meiryo UI"/>
                          <a:ea typeface="Meiryo UI"/>
                          <a:cs typeface="+mn-cs"/>
                        </a:rPr>
                        <a:t>修正が必要なケース</a:t>
                      </a:r>
                      <a:endParaRPr kumimoji="1" lang="ja-JP" altLang="en-US" dirty="0"/>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defTabSz="779173"/>
                      <a:r>
                        <a:rPr kumimoji="0" lang="ja-JP" altLang="en-US" sz="1000" kern="0" dirty="0">
                          <a:latin typeface="Meiryo UI"/>
                          <a:ea typeface="Meiryo UI"/>
                        </a:rPr>
                        <a:t>対応</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929096736"/>
                  </a:ext>
                </a:extLst>
              </a:tr>
              <a:tr h="0">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ja-JP" altLang="en-US" sz="1050" b="0" dirty="0">
                          <a:latin typeface="Meiryo UI" panose="020B0604030504040204" pitchFamily="50" charset="-128"/>
                          <a:ea typeface="Meiryo UI" panose="020B0604030504040204" pitchFamily="50" charset="-128"/>
                        </a:rPr>
                        <a:t>算定諸元の何れかを修正する場合</a:t>
                      </a:r>
                      <a:endParaRPr kumimoji="1" lang="en-US" altLang="ja-JP" sz="1050" b="0" dirty="0">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rowSpan="2">
                  <a:txBody>
                    <a:bodyPr/>
                    <a:lstStyle/>
                    <a:p>
                      <a:pPr marL="0" indent="0" algn="l">
                        <a:buFont typeface="Arial" panose="020B0604020202020204" pitchFamily="34" charset="0"/>
                        <a:buNone/>
                      </a:pPr>
                      <a:r>
                        <a:rPr kumimoji="1" lang="ja-JP" altLang="en-US" sz="1050" b="0" dirty="0">
                          <a:latin typeface="Meiryo UI" panose="020B0604030504040204" pitchFamily="50" charset="-128"/>
                          <a:ea typeface="Meiryo UI" panose="020B0604030504040204" pitchFamily="50" charset="-128"/>
                        </a:rPr>
                        <a:t>翌月、</a:t>
                      </a:r>
                      <a:r>
                        <a:rPr kumimoji="1" lang="en-US" altLang="ja-JP" sz="1050" b="0" dirty="0">
                          <a:latin typeface="Meiryo UI" panose="020B0604030504040204" pitchFamily="50" charset="-128"/>
                          <a:ea typeface="Meiryo UI" panose="020B0604030504040204" pitchFamily="50" charset="-128"/>
                        </a:rPr>
                        <a:t>”FIP</a:t>
                      </a:r>
                      <a:r>
                        <a:rPr kumimoji="1" lang="ja-JP" altLang="en-US" sz="1050" b="0" dirty="0">
                          <a:latin typeface="Meiryo UI" panose="020B0604030504040204" pitchFamily="50" charset="-128"/>
                          <a:ea typeface="Meiryo UI" panose="020B0604030504040204" pitchFamily="50" charset="-128"/>
                        </a:rPr>
                        <a:t>交付金登録</a:t>
                      </a:r>
                      <a:r>
                        <a:rPr kumimoji="1" lang="en-US" altLang="ja-JP" sz="1050" b="0" dirty="0">
                          <a:latin typeface="Meiryo UI" panose="020B0604030504040204" pitchFamily="50" charset="-128"/>
                          <a:ea typeface="Meiryo UI" panose="020B0604030504040204" pitchFamily="50" charset="-128"/>
                        </a:rPr>
                        <a:t>(</a:t>
                      </a:r>
                      <a:r>
                        <a:rPr kumimoji="1" lang="ja-JP" altLang="en-US" sz="1050" b="0" dirty="0">
                          <a:latin typeface="Meiryo UI" panose="020B0604030504040204" pitchFamily="50" charset="-128"/>
                          <a:ea typeface="Meiryo UI" panose="020B0604030504040204" pitchFamily="50" charset="-128"/>
                        </a:rPr>
                        <a:t>白紙入力</a:t>
                      </a:r>
                      <a:r>
                        <a:rPr kumimoji="1" lang="en-US" altLang="ja-JP" sz="1050" b="0" dirty="0">
                          <a:latin typeface="Meiryo UI" panose="020B0604030504040204" pitchFamily="50" charset="-128"/>
                          <a:ea typeface="Meiryo UI" panose="020B0604030504040204" pitchFamily="50" charset="-128"/>
                        </a:rPr>
                        <a:t>)</a:t>
                      </a:r>
                      <a:r>
                        <a:rPr kumimoji="1" lang="ja-JP" altLang="en-US" sz="1050" b="0" dirty="0">
                          <a:latin typeface="Meiryo UI" panose="020B0604030504040204" pitchFamily="50" charset="-128"/>
                          <a:ea typeface="Meiryo UI" panose="020B0604030504040204" pitchFamily="50" charset="-128"/>
                        </a:rPr>
                        <a:t>機能</a:t>
                      </a:r>
                      <a:r>
                        <a:rPr kumimoji="1" lang="en-US" altLang="ja-JP" sz="1050" b="0" dirty="0">
                          <a:latin typeface="Meiryo UI" panose="020B0604030504040204" pitchFamily="50" charset="-128"/>
                          <a:ea typeface="Meiryo UI" panose="020B0604030504040204" pitchFamily="50" charset="-128"/>
                        </a:rPr>
                        <a:t>”</a:t>
                      </a:r>
                      <a:r>
                        <a:rPr kumimoji="1" lang="ja-JP" altLang="en-US" sz="1050" b="0" dirty="0">
                          <a:latin typeface="Meiryo UI" panose="020B0604030504040204" pitchFamily="50" charset="-128"/>
                          <a:ea typeface="Meiryo UI" panose="020B0604030504040204" pitchFamily="50" charset="-128"/>
                        </a:rPr>
                        <a:t>または</a:t>
                      </a:r>
                      <a:r>
                        <a:rPr kumimoji="1" lang="en-US" altLang="ja-JP" sz="1050" b="0" dirty="0">
                          <a:latin typeface="Meiryo UI" panose="020B0604030504040204" pitchFamily="50" charset="-128"/>
                          <a:ea typeface="Meiryo UI" panose="020B0604030504040204" pitchFamily="50" charset="-128"/>
                        </a:rPr>
                        <a:t>“</a:t>
                      </a:r>
                      <a:r>
                        <a:rPr kumimoji="1" lang="ja-JP" altLang="en-US" sz="1050" b="0" dirty="0">
                          <a:latin typeface="Meiryo UI" panose="020B0604030504040204" pitchFamily="50" charset="-128"/>
                          <a:ea typeface="Meiryo UI" panose="020B0604030504040204" pitchFamily="50" charset="-128"/>
                        </a:rPr>
                        <a:t>入出金明細作成</a:t>
                      </a:r>
                      <a:r>
                        <a:rPr kumimoji="1" lang="en-US" altLang="ja-JP" sz="1050" b="0" dirty="0">
                          <a:latin typeface="Meiryo UI" panose="020B0604030504040204" pitchFamily="50" charset="-128"/>
                          <a:ea typeface="Meiryo UI" panose="020B0604030504040204" pitchFamily="50" charset="-128"/>
                        </a:rPr>
                        <a:t>”</a:t>
                      </a:r>
                      <a:r>
                        <a:rPr kumimoji="1" lang="ja-JP" altLang="en-US" sz="1050" b="0" dirty="0">
                          <a:latin typeface="Meiryo UI" panose="020B0604030504040204" pitchFamily="50" charset="-128"/>
                          <a:ea typeface="Meiryo UI" panose="020B0604030504040204" pitchFamily="50" charset="-128"/>
                        </a:rPr>
                        <a:t>にて差額を手入力する。</a:t>
                      </a:r>
                      <a:endParaRPr kumimoji="1" lang="en-US" altLang="ja-JP" sz="1050" b="0" dirty="0">
                        <a:latin typeface="Meiryo UI" panose="020B0604030504040204" pitchFamily="50" charset="-128"/>
                        <a:ea typeface="Meiryo UI" panose="020B0604030504040204" pitchFamily="50" charset="-128"/>
                      </a:endParaRPr>
                    </a:p>
                    <a:p>
                      <a:pPr marL="0" indent="0" algn="l">
                        <a:buFont typeface="Arial" panose="020B0604020202020204" pitchFamily="34" charset="0"/>
                        <a:buNone/>
                      </a:pPr>
                      <a:r>
                        <a:rPr kumimoji="1" lang="en-US" altLang="ja-JP" sz="1050" b="0" dirty="0">
                          <a:latin typeface="Meiryo UI" panose="020B0604030504040204" pitchFamily="50" charset="-128"/>
                          <a:ea typeface="Meiryo UI" panose="020B0604030504040204" pitchFamily="50" charset="-128"/>
                        </a:rPr>
                        <a:t>※</a:t>
                      </a:r>
                      <a:r>
                        <a:rPr kumimoji="1" lang="ja-JP" altLang="en-US" sz="1050" b="0" dirty="0">
                          <a:latin typeface="Meiryo UI" panose="020B0604030504040204" pitchFamily="50" charset="-128"/>
                          <a:ea typeface="Meiryo UI" panose="020B0604030504040204" pitchFamily="50" charset="-128"/>
                        </a:rPr>
                        <a:t>過去の算定諸元を上書きせずに、対象案件の精算金を個別計算する機能を持たせる。</a:t>
                      </a:r>
                      <a:endParaRPr kumimoji="1" lang="en-US" altLang="ja-JP" sz="1050" b="0" dirty="0">
                        <a:latin typeface="Meiryo UI" panose="020B0604030504040204" pitchFamily="50" charset="-128"/>
                        <a:ea typeface="Meiryo UI" panose="020B0604030504040204" pitchFamily="50" charset="-128"/>
                      </a:endParaRPr>
                    </a:p>
                  </a:txBody>
                  <a:tcPr marL="36000" marR="36000" marT="28800" marB="288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230514535"/>
                  </a:ext>
                </a:extLst>
              </a:tr>
              <a:tr h="156968">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ja-JP" altLang="en-US" sz="1050" dirty="0">
                          <a:latin typeface="Meiryo UI" panose="020B0604030504040204" pitchFamily="50" charset="-128"/>
                          <a:ea typeface="Meiryo UI" panose="020B0604030504040204" pitchFamily="50" charset="-128"/>
                        </a:rPr>
                        <a:t>算定諸元に誤りはないが、通常の算定式と異なる交付金額を交付する場合</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1" lang="ja-JP" altLang="en-US" sz="1050" b="0" dirty="0">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384150799"/>
                  </a:ext>
                </a:extLst>
              </a:tr>
            </a:tbl>
          </a:graphicData>
        </a:graphic>
      </p:graphicFrame>
    </p:spTree>
    <p:extLst>
      <p:ext uri="{BB962C8B-B14F-4D97-AF65-F5344CB8AC3E}">
        <p14:creationId xmlns:p14="http://schemas.microsoft.com/office/powerpoint/2010/main" val="672663310"/>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2630971987"/>
              </p:ext>
            </p:extLst>
          </p:nvPr>
        </p:nvGraphicFramePr>
        <p:xfrm>
          <a:off x="141614" y="864069"/>
          <a:ext cx="9601200" cy="5926198"/>
        </p:xfrm>
        <a:graphic>
          <a:graphicData uri="http://schemas.openxmlformats.org/drawingml/2006/table">
            <a:tbl>
              <a:tblPr firstRow="1" bandRow="1">
                <a:tableStyleId>{2D5ABB26-0587-4C30-8999-92F81FD0307C}</a:tableStyleId>
              </a:tblPr>
              <a:tblGrid>
                <a:gridCol w="1149668">
                  <a:extLst>
                    <a:ext uri="{9D8B030D-6E8A-4147-A177-3AD203B41FA5}">
                      <a16:colId xmlns:a16="http://schemas.microsoft.com/office/drawing/2014/main" val="358073148"/>
                    </a:ext>
                  </a:extLst>
                </a:gridCol>
                <a:gridCol w="8451532">
                  <a:extLst>
                    <a:ext uri="{9D8B030D-6E8A-4147-A177-3AD203B41FA5}">
                      <a16:colId xmlns:a16="http://schemas.microsoft.com/office/drawing/2014/main" val="1235158156"/>
                    </a:ext>
                  </a:extLst>
                </a:gridCol>
              </a:tblGrid>
              <a:tr h="0">
                <a:tc>
                  <a:txBody>
                    <a:bodyPr/>
                    <a:lstStyle/>
                    <a:p>
                      <a:pPr algn="l"/>
                      <a:r>
                        <a:rPr kumimoji="1" lang="ja-JP" altLang="en-US" sz="1200" b="0" dirty="0">
                          <a:latin typeface="Meiryo UI" panose="020B0604030504040204" pitchFamily="50" charset="-128"/>
                          <a:ea typeface="Meiryo UI" panose="020B0604030504040204" pitchFamily="50" charset="-128"/>
                        </a:rPr>
                        <a:t>業務プロセス</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a:t>
                      </a:r>
                      <a:r>
                        <a:rPr kumimoji="1" lang="en-US" altLang="ja-JP" sz="1200" b="0" dirty="0">
                          <a:latin typeface="Meiryo UI" panose="020B0604030504040204" pitchFamily="50" charset="-128"/>
                          <a:ea typeface="Meiryo UI" panose="020B0604030504040204" pitchFamily="50" charset="-128"/>
                        </a:rPr>
                        <a:t>03:</a:t>
                      </a:r>
                      <a:r>
                        <a:rPr lang="ja-JP" altLang="en-US" sz="1200" dirty="0">
                          <a:latin typeface="Meiryo UI" panose="020B0604030504040204" pitchFamily="50" charset="-128"/>
                          <a:ea typeface="Meiryo UI" panose="020B0604030504040204" pitchFamily="50" charset="-128"/>
                          <a:cs typeface="Arial" pitchFamily="34" charset="0"/>
                        </a:rPr>
                        <a:t>支払通知書作成</a:t>
                      </a:r>
                      <a:r>
                        <a:rPr kumimoji="1" lang="ja-JP" altLang="en-US" sz="1200" b="0" dirty="0">
                          <a:latin typeface="Meiryo UI" panose="020B0604030504040204" pitchFamily="50" charset="-128"/>
                          <a:ea typeface="Meiryo UI" panose="020B0604030504040204" pitchFamily="50" charset="-128"/>
                        </a:rPr>
                        <a:t>」</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123991">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業務詳細仕様</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2081878"/>
                  </a:ext>
                </a:extLst>
              </a:tr>
              <a:tr h="5377558">
                <a:tc gridSpan="2">
                  <a:txBody>
                    <a:bodyPr/>
                    <a:lstStyle/>
                    <a:p>
                      <a:pPr lvl="0">
                        <a:spcAft>
                          <a:spcPts val="600"/>
                        </a:spcAft>
                        <a:defRPr/>
                      </a:pPr>
                      <a:r>
                        <a:rPr kumimoji="0" lang="ja-JP" altLang="en-US" sz="1100" b="1" u="sng" kern="0" dirty="0">
                          <a:latin typeface="Meiryo UI" panose="020B0604030504040204" pitchFamily="50" charset="-128"/>
                          <a:ea typeface="Meiryo UI" panose="020B0604030504040204" pitchFamily="50" charset="-128"/>
                        </a:rPr>
                        <a:t>算定結果確認と支払結果通知との関係性</a:t>
                      </a:r>
                      <a:endParaRPr kumimoji="0" lang="en-US" altLang="ja-JP" sz="1100" b="1" u="sng" kern="0" dirty="0">
                        <a:latin typeface="Meiryo UI" panose="020B0604030504040204" pitchFamily="50" charset="-128"/>
                        <a:ea typeface="Meiryo UI" panose="020B0604030504040204" pitchFamily="50" charset="-128"/>
                      </a:endParaRPr>
                    </a:p>
                    <a:p>
                      <a:pPr marL="171450" lvl="0" indent="-171450">
                        <a:spcAft>
                          <a:spcPts val="300"/>
                        </a:spcAft>
                        <a:buFont typeface="Arial" panose="020B0604020202020204" pitchFamily="34" charset="0"/>
                        <a:buChar char="•"/>
                        <a:defRPr/>
                      </a:pPr>
                      <a:r>
                        <a:rPr kumimoji="0" lang="ja-JP" altLang="en-US" sz="1100" kern="0" dirty="0">
                          <a:latin typeface="Meiryo UI" panose="020B0604030504040204" pitchFamily="50" charset="-128"/>
                          <a:ea typeface="Meiryo UI" panose="020B0604030504040204" pitchFamily="50" charset="-128"/>
                        </a:rPr>
                        <a:t>電源別に計算した</a:t>
                      </a:r>
                      <a:r>
                        <a:rPr kumimoji="0" lang="en-US" altLang="ja-JP" sz="1100" kern="0" dirty="0">
                          <a:latin typeface="Meiryo UI" panose="020B0604030504040204" pitchFamily="50" charset="-128"/>
                          <a:ea typeface="Meiryo UI" panose="020B0604030504040204" pitchFamily="50" charset="-128"/>
                        </a:rPr>
                        <a:t>FIP</a:t>
                      </a:r>
                      <a:r>
                        <a:rPr kumimoji="0" lang="ja-JP" altLang="en-US" sz="1100" kern="0" dirty="0">
                          <a:latin typeface="Meiryo UI" panose="020B0604030504040204" pitchFamily="50" charset="-128"/>
                          <a:ea typeface="Meiryo UI" panose="020B0604030504040204" pitchFamily="50" charset="-128"/>
                        </a:rPr>
                        <a:t>交付金・廃棄等費用積立金額を集計して、事業者別の支払通知書を作成する。</a:t>
                      </a:r>
                      <a:endParaRPr kumimoji="0" lang="en-US" altLang="ja-JP" sz="1100" kern="0" dirty="0">
                        <a:latin typeface="Meiryo UI" panose="020B0604030504040204" pitchFamily="50" charset="-128"/>
                        <a:ea typeface="Meiryo UI" panose="020B0604030504040204" pitchFamily="50" charset="-128"/>
                      </a:endParaRPr>
                    </a:p>
                    <a:p>
                      <a:pPr marL="171450" marR="0" lvl="0" indent="-171450" algn="l" defTabSz="685783"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ja-JP" altLang="en-US" sz="1100" kern="0" dirty="0">
                          <a:latin typeface="Meiryo UI" panose="020B0604030504040204" pitchFamily="50" charset="-128"/>
                          <a:ea typeface="Meiryo UI" panose="020B0604030504040204" pitchFamily="50" charset="-128"/>
                        </a:rPr>
                        <a:t>事業者別の集計結果が</a:t>
                      </a:r>
                      <a:r>
                        <a:rPr kumimoji="0" lang="en-US" altLang="ja-JP" sz="1100" b="0" u="none" kern="0" dirty="0">
                          <a:solidFill>
                            <a:srgbClr val="000000">
                              <a:lumMod val="100000"/>
                            </a:srgbClr>
                          </a:solidFill>
                          <a:latin typeface="Meiryo UI"/>
                          <a:ea typeface="Meiryo UI"/>
                        </a:rPr>
                        <a:t>FIP</a:t>
                      </a:r>
                      <a:r>
                        <a:rPr kumimoji="0" lang="ja-JP" altLang="en-US" sz="1100" b="0" u="none" kern="0" dirty="0">
                          <a:solidFill>
                            <a:srgbClr val="000000">
                              <a:lumMod val="100000"/>
                            </a:srgbClr>
                          </a:solidFill>
                          <a:latin typeface="Meiryo UI"/>
                          <a:ea typeface="Meiryo UI"/>
                        </a:rPr>
                        <a:t>交付金＜廃棄等費用積立金と</a:t>
                      </a:r>
                      <a:r>
                        <a:rPr kumimoji="0" lang="ja-JP" altLang="en-US" sz="1100" kern="0" dirty="0">
                          <a:latin typeface="Meiryo UI" panose="020B0604030504040204" pitchFamily="50" charset="-128"/>
                          <a:ea typeface="Meiryo UI" panose="020B0604030504040204" pitchFamily="50" charset="-128"/>
                        </a:rPr>
                        <a:t>なる場合は、支払額「</a:t>
                      </a:r>
                      <a:r>
                        <a:rPr kumimoji="1" lang="ja-JP" altLang="en-US" sz="1100" dirty="0">
                          <a:latin typeface="Meiryo UI" panose="020B0604030504040204" pitchFamily="50" charset="-128"/>
                          <a:ea typeface="Meiryo UI" panose="020B0604030504040204" pitchFamily="50" charset="-128"/>
                        </a:rPr>
                        <a:t>供給促進交付金の額</a:t>
                      </a:r>
                      <a:r>
                        <a:rPr kumimoji="1" lang="en-US" altLang="ja-JP" sz="1100" dirty="0">
                          <a:latin typeface="Meiryo UI" panose="020B0604030504040204" pitchFamily="50" charset="-128"/>
                          <a:ea typeface="Meiryo UI" panose="020B0604030504040204" pitchFamily="50" charset="-128"/>
                        </a:rPr>
                        <a:t>(</a:t>
                      </a:r>
                      <a:r>
                        <a:rPr kumimoji="1" lang="ja-JP" altLang="en-US" sz="1100" dirty="0">
                          <a:latin typeface="Meiryo UI" panose="020B0604030504040204" pitchFamily="50" charset="-128"/>
                          <a:ea typeface="Meiryo UI" panose="020B0604030504040204" pitchFamily="50" charset="-128"/>
                        </a:rPr>
                        <a:t>廃棄等費用積立金控除後</a:t>
                      </a:r>
                      <a:r>
                        <a:rPr kumimoji="1" lang="en-US" altLang="ja-JP" sz="1100" dirty="0">
                          <a:latin typeface="Meiryo UI" panose="020B0604030504040204" pitchFamily="50" charset="-128"/>
                          <a:ea typeface="Meiryo UI" panose="020B0604030504040204" pitchFamily="50" charset="-128"/>
                        </a:rPr>
                        <a:t>)</a:t>
                      </a:r>
                      <a:r>
                        <a:rPr kumimoji="0" lang="ja-JP" altLang="en-US" sz="1100" b="0" u="none" kern="0" dirty="0">
                          <a:solidFill>
                            <a:srgbClr val="000000">
                              <a:lumMod val="100000"/>
                            </a:srgbClr>
                          </a:solidFill>
                          <a:latin typeface="Meiryo UI"/>
                          <a:ea typeface="Meiryo UI"/>
                        </a:rPr>
                        <a:t>」を</a:t>
                      </a:r>
                      <a:r>
                        <a:rPr kumimoji="0" lang="en-US" altLang="ja-JP" sz="1100" b="0" u="none" kern="0" dirty="0">
                          <a:solidFill>
                            <a:srgbClr val="000000">
                              <a:lumMod val="100000"/>
                            </a:srgbClr>
                          </a:solidFill>
                          <a:latin typeface="Meiryo UI"/>
                          <a:ea typeface="Meiryo UI"/>
                        </a:rPr>
                        <a:t>\0</a:t>
                      </a:r>
                      <a:r>
                        <a:rPr kumimoji="0" lang="ja-JP" altLang="en-US" sz="1100" b="0" u="none" kern="0" dirty="0">
                          <a:solidFill>
                            <a:srgbClr val="000000">
                              <a:lumMod val="100000"/>
                            </a:srgbClr>
                          </a:solidFill>
                          <a:latin typeface="Meiryo UI"/>
                          <a:ea typeface="Meiryo UI"/>
                        </a:rPr>
                        <a:t>とし、不足額の</a:t>
                      </a:r>
                      <a:r>
                        <a:rPr kumimoji="0" lang="ja-JP" altLang="en-US" sz="1100" kern="0" dirty="0">
                          <a:latin typeface="Meiryo UI" panose="020B0604030504040204" pitchFamily="50" charset="-128"/>
                          <a:ea typeface="Meiryo UI" panose="020B0604030504040204" pitchFamily="50" charset="-128"/>
                        </a:rPr>
                        <a:t>請求は年次のタイミングで清算を行う。</a:t>
                      </a:r>
                      <a:r>
                        <a:rPr kumimoji="0" lang="ja-JP" altLang="en-US" sz="1100" b="0" u="none" kern="0" dirty="0">
                          <a:solidFill>
                            <a:srgbClr val="000000">
                              <a:lumMod val="100000"/>
                            </a:srgbClr>
                          </a:solidFill>
                          <a:latin typeface="Meiryo UI"/>
                          <a:ea typeface="Meiryo UI"/>
                        </a:rPr>
                        <a:t>なお、複数設備を有する事業者の場合は、月内で電源別の不足額を相殺することを想定する。</a:t>
                      </a:r>
                      <a:endParaRPr kumimoji="0" lang="en-US" altLang="ja-JP" sz="1100" b="0" u="none" kern="0" dirty="0">
                        <a:solidFill>
                          <a:srgbClr val="000000">
                            <a:lumMod val="100000"/>
                          </a:srgbClr>
                        </a:solidFill>
                        <a:latin typeface="Meiryo UI"/>
                        <a:ea typeface="Meiryo UI"/>
                      </a:endParaRPr>
                    </a:p>
                    <a:p>
                      <a:pPr marL="0" lvl="0" indent="0">
                        <a:spcAft>
                          <a:spcPts val="300"/>
                        </a:spcAft>
                        <a:buFont typeface="Arial" panose="020B0604020202020204" pitchFamily="34" charset="0"/>
                        <a:buNone/>
                        <a:defRPr/>
                      </a:pPr>
                      <a:r>
                        <a:rPr kumimoji="0" lang="en-US" altLang="ja-JP" sz="1100" b="0" u="none" kern="0" dirty="0">
                          <a:solidFill>
                            <a:srgbClr val="000000">
                              <a:lumMod val="100000"/>
                            </a:srgbClr>
                          </a:solidFill>
                          <a:latin typeface="Meiryo UI"/>
                          <a:ea typeface="Meiryo UI"/>
                        </a:rPr>
                        <a:t>【</a:t>
                      </a:r>
                      <a:r>
                        <a:rPr kumimoji="0" lang="ja-JP" altLang="en-US" sz="1100" b="0" u="none" kern="0" dirty="0">
                          <a:solidFill>
                            <a:srgbClr val="000000">
                              <a:lumMod val="100000"/>
                            </a:srgbClr>
                          </a:solidFill>
                          <a:latin typeface="Meiryo UI"/>
                          <a:ea typeface="Meiryo UI"/>
                        </a:rPr>
                        <a:t>支払通知書の作成イメージ</a:t>
                      </a:r>
                      <a:r>
                        <a:rPr kumimoji="0" lang="en-US" altLang="ja-JP" sz="1100" b="0" u="none" kern="0" dirty="0">
                          <a:solidFill>
                            <a:srgbClr val="000000">
                              <a:lumMod val="100000"/>
                            </a:srgbClr>
                          </a:solidFill>
                          <a:latin typeface="Meiryo UI"/>
                          <a:ea typeface="Meiryo UI"/>
                        </a:rPr>
                        <a:t>】</a:t>
                      </a: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77678721"/>
                  </a:ext>
                </a:extLst>
              </a:tr>
            </a:tbl>
          </a:graphicData>
        </a:graphic>
      </p:graphicFrame>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zh-TW" altLang="en-US" dirty="0">
                <a:latin typeface="Meiryo UI" panose="020B0604030504040204" pitchFamily="50" charset="-128"/>
                <a:ea typeface="Meiryo UI" panose="020B0604030504040204" pitchFamily="50" charset="-128"/>
              </a:rPr>
              <a:t>業務詳細仕様</a:t>
            </a:r>
            <a:br>
              <a:rPr lang="en-US" altLang="ja-JP" dirty="0">
                <a:latin typeface="Meiryo UI" panose="020B0604030504040204" pitchFamily="50" charset="-128"/>
                <a:ea typeface="Meiryo UI" panose="020B0604030504040204" pitchFamily="50" charset="-128"/>
              </a:rPr>
            </a:br>
            <a:r>
              <a:rPr kumimoji="0" lang="ja-JP" altLang="en-US" kern="0" dirty="0">
                <a:solidFill>
                  <a:prstClr val="black"/>
                </a:solidFill>
                <a:latin typeface="Meiryo UI"/>
                <a:ea typeface="Meiryo UI"/>
                <a:cs typeface="Arial" pitchFamily="34" charset="0"/>
              </a:rPr>
              <a:t>資金管理・報告</a:t>
            </a:r>
            <a:r>
              <a:rPr lang="zh-TW" altLang="en-US"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支払通知</a:t>
            </a:r>
            <a:r>
              <a:rPr lang="en-US" altLang="ja-JP" dirty="0">
                <a:latin typeface="Meiryo UI" panose="020B0604030504040204" pitchFamily="50" charset="-128"/>
                <a:ea typeface="Meiryo UI" panose="020B0604030504040204" pitchFamily="50" charset="-128"/>
              </a:rPr>
              <a:t>(FIP</a:t>
            </a:r>
            <a:r>
              <a:rPr lang="ja-JP" altLang="en-US" dirty="0">
                <a:latin typeface="Meiryo UI" panose="020B0604030504040204" pitchFamily="50" charset="-128"/>
                <a:ea typeface="Meiryo UI" panose="020B0604030504040204" pitchFamily="50" charset="-128"/>
              </a:rPr>
              <a:t>交付金・積立金</a:t>
            </a:r>
            <a:r>
              <a:rPr lang="en-US" altLang="ja-JP" dirty="0">
                <a:latin typeface="Meiryo UI" panose="020B0604030504040204" pitchFamily="50" charset="-128"/>
                <a:ea typeface="Meiryo UI" panose="020B0604030504040204" pitchFamily="50" charset="-128"/>
              </a:rPr>
              <a:t>)</a:t>
            </a:r>
            <a:endParaRPr kumimoji="1" lang="ja-JP" altLang="en-US" dirty="0">
              <a:latin typeface="Meiryo UI" panose="020B0604030504040204" pitchFamily="50" charset="-128"/>
              <a:ea typeface="Meiryo UI" panose="020B0604030504040204" pitchFamily="50" charset="-128"/>
            </a:endParaRPr>
          </a:p>
        </p:txBody>
      </p:sp>
      <p:sp>
        <p:nvSpPr>
          <p:cNvPr id="13" name="四角形: メモ 12" descr="ｍ">
            <a:extLst>
              <a:ext uri="{FF2B5EF4-FFF2-40B4-BE49-F238E27FC236}">
                <a16:creationId xmlns:a16="http://schemas.microsoft.com/office/drawing/2014/main" id="{86C2AABE-8AB8-4B72-970A-5ED0C3012609}"/>
              </a:ext>
            </a:extLst>
          </p:cNvPr>
          <p:cNvSpPr>
            <a:spLocks/>
          </p:cNvSpPr>
          <p:nvPr/>
        </p:nvSpPr>
        <p:spPr>
          <a:xfrm>
            <a:off x="3738186" y="2859232"/>
            <a:ext cx="2805558" cy="952595"/>
          </a:xfrm>
          <a:prstGeom prst="foldedCorner">
            <a:avLst>
              <a:gd name="adj" fmla="val 8923"/>
            </a:avLst>
          </a:prstGeom>
          <a:solidFill>
            <a:sysClr val="window" lastClr="FFFFFF"/>
          </a:solidFill>
          <a:ln w="19050" cap="flat" cmpd="sng" algn="ctr">
            <a:solidFill>
              <a:sysClr val="window" lastClr="FFFFFF">
                <a:lumMod val="75000"/>
              </a:sysClr>
            </a:solidFill>
            <a:prstDash val="solid"/>
            <a:miter lim="800000"/>
          </a:ln>
          <a:effectLst/>
        </p:spPr>
        <p:txBody>
          <a:bodyPr wrap="square" lIns="50409" tIns="50409" rIns="50409" bIns="50409" rtlCol="0" anchor="t"/>
          <a:lstStyle/>
          <a:p>
            <a:pPr algn="ctr" defTabSz="844083">
              <a:defRPr/>
            </a:pPr>
            <a:r>
              <a:rPr kumimoji="0" lang="ja-JP" altLang="en-US" sz="800" b="1" kern="0" dirty="0">
                <a:solidFill>
                  <a:srgbClr val="000000"/>
                </a:solidFill>
                <a:latin typeface="Meiryo UI" panose="020B0604030504040204" pitchFamily="50" charset="-128"/>
                <a:ea typeface="Meiryo UI" panose="020B0604030504040204" pitchFamily="50" charset="-128"/>
              </a:rPr>
              <a:t>支払通知書</a:t>
            </a:r>
            <a:r>
              <a:rPr kumimoji="0" lang="en-US" altLang="ja-JP" sz="800" b="1" kern="0" dirty="0">
                <a:solidFill>
                  <a:srgbClr val="000000"/>
                </a:solidFill>
                <a:latin typeface="Meiryo UI" panose="020B0604030504040204" pitchFamily="50" charset="-128"/>
                <a:ea typeface="Meiryo UI" panose="020B0604030504040204" pitchFamily="50" charset="-128"/>
              </a:rPr>
              <a:t>(</a:t>
            </a:r>
            <a:r>
              <a:rPr kumimoji="0" lang="ja-JP" altLang="en-US" sz="800" b="1" kern="0" dirty="0">
                <a:solidFill>
                  <a:srgbClr val="000000"/>
                </a:solidFill>
                <a:latin typeface="Meiryo UI" panose="020B0604030504040204" pitchFamily="50" charset="-128"/>
                <a:ea typeface="Meiryo UI" panose="020B0604030504040204" pitchFamily="50" charset="-128"/>
              </a:rPr>
              <a:t>事業者</a:t>
            </a:r>
            <a:r>
              <a:rPr kumimoji="0" lang="en-US" altLang="ja-JP" sz="800" b="1" kern="0" dirty="0">
                <a:solidFill>
                  <a:srgbClr val="000000"/>
                </a:solidFill>
                <a:latin typeface="Meiryo UI" panose="020B0604030504040204" pitchFamily="50" charset="-128"/>
                <a:ea typeface="Meiryo UI" panose="020B0604030504040204" pitchFamily="50" charset="-128"/>
              </a:rPr>
              <a:t>A)</a:t>
            </a:r>
          </a:p>
        </p:txBody>
      </p:sp>
      <p:sp>
        <p:nvSpPr>
          <p:cNvPr id="20" name="正方形/長方形 19" descr="ｍ">
            <a:extLst>
              <a:ext uri="{FF2B5EF4-FFF2-40B4-BE49-F238E27FC236}">
                <a16:creationId xmlns:a16="http://schemas.microsoft.com/office/drawing/2014/main" id="{33F7EBA9-7CC1-4EED-B3D8-95AE5132EC38}"/>
              </a:ext>
            </a:extLst>
          </p:cNvPr>
          <p:cNvSpPr>
            <a:spLocks/>
          </p:cNvSpPr>
          <p:nvPr/>
        </p:nvSpPr>
        <p:spPr>
          <a:xfrm>
            <a:off x="3833239" y="3054530"/>
            <a:ext cx="2662588" cy="176949"/>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none" lIns="50409" tIns="50409" rIns="50409" bIns="50409" rtlCol="0" anchor="ctr"/>
          <a:lstStyle/>
          <a:p>
            <a:pPr algn="r" defTabSz="844083">
              <a:defRPr/>
            </a:pPr>
            <a:r>
              <a:rPr lang="ja-JP" altLang="en-US" sz="800" b="1" dirty="0">
                <a:latin typeface="Meiryo UI" panose="020B0604030504040204" pitchFamily="50" charset="-128"/>
                <a:ea typeface="Meiryo UI" panose="020B0604030504040204" pitchFamily="50" charset="-128"/>
              </a:rPr>
              <a:t>供給促進交付金の額</a:t>
            </a:r>
            <a:r>
              <a:rPr lang="en-US" altLang="ja-JP" sz="800" b="1" dirty="0">
                <a:latin typeface="Meiryo UI" panose="020B0604030504040204" pitchFamily="50" charset="-128"/>
                <a:ea typeface="Meiryo UI" panose="020B0604030504040204" pitchFamily="50" charset="-128"/>
              </a:rPr>
              <a:t>(</a:t>
            </a:r>
            <a:r>
              <a:rPr lang="ja-JP" altLang="en-US" sz="800" b="1" dirty="0">
                <a:latin typeface="Meiryo UI" panose="020B0604030504040204" pitchFamily="50" charset="-128"/>
                <a:ea typeface="Meiryo UI" panose="020B0604030504040204" pitchFamily="50" charset="-128"/>
              </a:rPr>
              <a:t>積立金控除後</a:t>
            </a:r>
            <a:r>
              <a:rPr lang="en-US" altLang="ja-JP" sz="800" b="1" dirty="0">
                <a:latin typeface="Meiryo UI" panose="020B0604030504040204" pitchFamily="50" charset="-128"/>
                <a:ea typeface="Meiryo UI" panose="020B0604030504040204" pitchFamily="50" charset="-128"/>
              </a:rPr>
              <a:t>)</a:t>
            </a:r>
            <a:r>
              <a:rPr kumimoji="0" lang="ja-JP" altLang="en-US" sz="800" b="1" kern="0" dirty="0">
                <a:solidFill>
                  <a:srgbClr val="000000"/>
                </a:solidFill>
                <a:latin typeface="Meiryo UI" panose="020B0604030504040204" pitchFamily="50" charset="-128"/>
                <a:ea typeface="Meiryo UI" panose="020B0604030504040204" pitchFamily="50" charset="-128"/>
              </a:rPr>
              <a:t>：</a:t>
            </a:r>
            <a:r>
              <a:rPr kumimoji="0" lang="en-US" altLang="ja-JP" sz="800" b="1" kern="0" dirty="0">
                <a:solidFill>
                  <a:srgbClr val="000000"/>
                </a:solidFill>
                <a:latin typeface="Meiryo UI" panose="020B0604030504040204" pitchFamily="50" charset="-128"/>
                <a:ea typeface="Meiryo UI" panose="020B0604030504040204" pitchFamily="50" charset="-128"/>
              </a:rPr>
              <a:t>0*</a:t>
            </a:r>
          </a:p>
        </p:txBody>
      </p:sp>
      <p:sp>
        <p:nvSpPr>
          <p:cNvPr id="75" name="正方形/長方形 74" descr="ｍ">
            <a:extLst>
              <a:ext uri="{FF2B5EF4-FFF2-40B4-BE49-F238E27FC236}">
                <a16:creationId xmlns:a16="http://schemas.microsoft.com/office/drawing/2014/main" id="{94325E52-A20B-4C90-B7F1-767F008475A8}"/>
              </a:ext>
            </a:extLst>
          </p:cNvPr>
          <p:cNvSpPr>
            <a:spLocks/>
          </p:cNvSpPr>
          <p:nvPr/>
        </p:nvSpPr>
        <p:spPr>
          <a:xfrm>
            <a:off x="1417999" y="3105572"/>
            <a:ext cx="463614" cy="141040"/>
          </a:xfrm>
          <a:prstGeom prst="rect">
            <a:avLst/>
          </a:prstGeom>
          <a:noFill/>
          <a:ln w="6350" cap="flat" cmpd="sng" algn="ctr">
            <a:noFill/>
            <a:prstDash val="solid"/>
            <a:miter lim="800000"/>
          </a:ln>
          <a:effectLst/>
        </p:spPr>
        <p:txBody>
          <a:bodyPr wrap="none" lIns="50409" tIns="50409" rIns="50409" bIns="50409" rtlCol="0" anchor="ctr"/>
          <a:lstStyle/>
          <a:p>
            <a:pPr algn="ctr" defTabSz="844083">
              <a:defRPr/>
            </a:pPr>
            <a:r>
              <a:rPr kumimoji="0" lang="ja-JP" altLang="en-US" sz="1020" kern="0" dirty="0">
                <a:solidFill>
                  <a:srgbClr val="000000"/>
                </a:solidFill>
                <a:latin typeface="Meiryo UI" panose="020B0604030504040204" pitchFamily="50" charset="-128"/>
                <a:ea typeface="Meiryo UI" panose="020B0604030504040204" pitchFamily="50" charset="-128"/>
              </a:rPr>
              <a:t>設備</a:t>
            </a:r>
            <a:r>
              <a:rPr kumimoji="0" lang="en-US" altLang="ja-JP" sz="1020" kern="0" dirty="0">
                <a:solidFill>
                  <a:srgbClr val="000000"/>
                </a:solidFill>
                <a:latin typeface="Meiryo UI" panose="020B0604030504040204" pitchFamily="50" charset="-128"/>
                <a:ea typeface="Meiryo UI" panose="020B0604030504040204" pitchFamily="50" charset="-128"/>
              </a:rPr>
              <a:t>ID</a:t>
            </a:r>
          </a:p>
        </p:txBody>
      </p:sp>
      <p:sp>
        <p:nvSpPr>
          <p:cNvPr id="76" name="正方形/長方形 75" descr="ｍ">
            <a:extLst>
              <a:ext uri="{FF2B5EF4-FFF2-40B4-BE49-F238E27FC236}">
                <a16:creationId xmlns:a16="http://schemas.microsoft.com/office/drawing/2014/main" id="{581B7C80-13D5-42E7-BB5F-1662995831A1}"/>
              </a:ext>
            </a:extLst>
          </p:cNvPr>
          <p:cNvSpPr>
            <a:spLocks/>
          </p:cNvSpPr>
          <p:nvPr/>
        </p:nvSpPr>
        <p:spPr>
          <a:xfrm>
            <a:off x="1936126" y="3037043"/>
            <a:ext cx="472689" cy="141040"/>
          </a:xfrm>
          <a:prstGeom prst="rect">
            <a:avLst/>
          </a:prstGeom>
          <a:noFill/>
          <a:ln w="6350" cap="flat" cmpd="sng" algn="ctr">
            <a:noFill/>
            <a:prstDash val="solid"/>
            <a:miter lim="800000"/>
          </a:ln>
          <a:effectLst/>
        </p:spPr>
        <p:txBody>
          <a:bodyPr wrap="none" lIns="50409" tIns="50409" rIns="50409" bIns="50409" rtlCol="0" anchor="ctr"/>
          <a:lstStyle/>
          <a:p>
            <a:pPr algn="ctr" defTabSz="844083">
              <a:defRPr/>
            </a:pPr>
            <a:r>
              <a:rPr kumimoji="0" lang="ja-JP" altLang="en-US" sz="1020" kern="0" dirty="0">
                <a:solidFill>
                  <a:srgbClr val="000000"/>
                </a:solidFill>
                <a:latin typeface="Meiryo UI" panose="020B0604030504040204" pitchFamily="50" charset="-128"/>
                <a:ea typeface="Meiryo UI" panose="020B0604030504040204" pitchFamily="50" charset="-128"/>
              </a:rPr>
              <a:t>交付金</a:t>
            </a:r>
            <a:endParaRPr kumimoji="0" lang="en-US" altLang="ja-JP" sz="1020" kern="0" dirty="0">
              <a:solidFill>
                <a:srgbClr val="000000"/>
              </a:solidFill>
              <a:latin typeface="Meiryo UI" panose="020B0604030504040204" pitchFamily="50" charset="-128"/>
              <a:ea typeface="Meiryo UI" panose="020B0604030504040204" pitchFamily="50" charset="-128"/>
            </a:endParaRPr>
          </a:p>
          <a:p>
            <a:pPr algn="ctr" defTabSz="844083">
              <a:defRPr/>
            </a:pPr>
            <a:r>
              <a:rPr kumimoji="0" lang="en-US" altLang="ja-JP" sz="1020" kern="0" dirty="0">
                <a:solidFill>
                  <a:srgbClr val="000000"/>
                </a:solidFill>
                <a:latin typeface="Meiryo UI" panose="020B0604030504040204" pitchFamily="50" charset="-128"/>
                <a:ea typeface="Meiryo UI" panose="020B0604030504040204" pitchFamily="50" charset="-128"/>
              </a:rPr>
              <a:t>(</a:t>
            </a:r>
            <a:r>
              <a:rPr kumimoji="0" lang="ja-JP" altLang="en-US" sz="1020" kern="0" dirty="0">
                <a:solidFill>
                  <a:srgbClr val="000000"/>
                </a:solidFill>
                <a:latin typeface="Meiryo UI" panose="020B0604030504040204" pitchFamily="50" charset="-128"/>
                <a:ea typeface="Meiryo UI" panose="020B0604030504040204" pitchFamily="50" charset="-128"/>
              </a:rPr>
              <a:t>控除前</a:t>
            </a:r>
            <a:r>
              <a:rPr kumimoji="0" lang="en-US" altLang="ja-JP" sz="1020" kern="0" dirty="0">
                <a:solidFill>
                  <a:srgbClr val="000000"/>
                </a:solidFill>
                <a:latin typeface="Meiryo UI" panose="020B0604030504040204" pitchFamily="50" charset="-128"/>
                <a:ea typeface="Meiryo UI" panose="020B0604030504040204" pitchFamily="50" charset="-128"/>
              </a:rPr>
              <a:t>)</a:t>
            </a:r>
          </a:p>
        </p:txBody>
      </p:sp>
      <p:sp>
        <p:nvSpPr>
          <p:cNvPr id="88" name="四角形: メモ 87" descr="ｍ">
            <a:extLst>
              <a:ext uri="{FF2B5EF4-FFF2-40B4-BE49-F238E27FC236}">
                <a16:creationId xmlns:a16="http://schemas.microsoft.com/office/drawing/2014/main" id="{085F0E9D-08BF-4D0A-8830-EA31D6B57492}"/>
              </a:ext>
            </a:extLst>
          </p:cNvPr>
          <p:cNvSpPr>
            <a:spLocks/>
          </p:cNvSpPr>
          <p:nvPr/>
        </p:nvSpPr>
        <p:spPr>
          <a:xfrm>
            <a:off x="6622084" y="5074833"/>
            <a:ext cx="1095755" cy="1608524"/>
          </a:xfrm>
          <a:prstGeom prst="foldedCorner">
            <a:avLst>
              <a:gd name="adj" fmla="val 8923"/>
            </a:avLst>
          </a:prstGeom>
          <a:solidFill>
            <a:sysClr val="window" lastClr="FFFFFF"/>
          </a:solidFill>
          <a:ln w="6350" cap="flat" cmpd="sng" algn="ctr">
            <a:solidFill>
              <a:sysClr val="window" lastClr="FFFFFF">
                <a:lumMod val="75000"/>
              </a:sysClr>
            </a:solidFill>
            <a:prstDash val="solid"/>
            <a:miter lim="800000"/>
          </a:ln>
          <a:effectLst/>
        </p:spPr>
        <p:txBody>
          <a:bodyPr wrap="square" lIns="50409" tIns="50409" rIns="50409" bIns="50409" rtlCol="0" anchor="ctr"/>
          <a:lstStyle/>
          <a:p>
            <a:pPr defTabSz="844083">
              <a:defRPr/>
            </a:pPr>
            <a:r>
              <a:rPr kumimoji="0" lang="ja-JP" altLang="en-US" sz="1050" kern="0" dirty="0">
                <a:latin typeface="Meiryo UI"/>
                <a:ea typeface="Meiryo UI"/>
              </a:rPr>
              <a:t>年次で精算実施</a:t>
            </a:r>
            <a:endParaRPr kumimoji="0" lang="en-US" altLang="ja-JP" sz="1050" kern="0" dirty="0">
              <a:latin typeface="Meiryo UI"/>
              <a:ea typeface="Meiryo UI"/>
            </a:endParaRPr>
          </a:p>
          <a:p>
            <a:pPr defTabSz="844083">
              <a:defRPr/>
            </a:pPr>
            <a:r>
              <a:rPr kumimoji="0" lang="ja-JP" altLang="en-US" sz="1050" kern="0" dirty="0">
                <a:latin typeface="Meiryo UI"/>
                <a:ea typeface="Meiryo UI"/>
              </a:rPr>
              <a:t>➢</a:t>
            </a:r>
            <a:r>
              <a:rPr kumimoji="0" lang="ja-JP" altLang="en-US" sz="1020" b="1" kern="0" dirty="0">
                <a:solidFill>
                  <a:srgbClr val="000000"/>
                </a:solidFill>
                <a:latin typeface="Meiryo UI" panose="020B0604030504040204" pitchFamily="50" charset="-128"/>
                <a:ea typeface="Meiryo UI" panose="020B0604030504040204" pitchFamily="50" charset="-128"/>
              </a:rPr>
              <a:t>（</a:t>
            </a:r>
            <a:r>
              <a:rPr kumimoji="0" lang="en-US" altLang="ja-JP" sz="1020" b="1" kern="0" dirty="0">
                <a:solidFill>
                  <a:srgbClr val="000000"/>
                </a:solidFill>
                <a:latin typeface="Meiryo UI" panose="020B0604030504040204" pitchFamily="50" charset="-128"/>
                <a:ea typeface="Meiryo UI" panose="020B0604030504040204" pitchFamily="50" charset="-128"/>
              </a:rPr>
              <a:t>ACC102</a:t>
            </a:r>
            <a:r>
              <a:rPr kumimoji="0" lang="ja-JP" altLang="en-US" sz="1020" b="1" kern="0" dirty="0">
                <a:solidFill>
                  <a:srgbClr val="000000"/>
                </a:solidFill>
                <a:latin typeface="Meiryo UI" panose="020B0604030504040204" pitchFamily="50" charset="-128"/>
                <a:ea typeface="Meiryo UI" panose="020B0604030504040204" pitchFamily="50" charset="-128"/>
              </a:rPr>
              <a:t>）</a:t>
            </a:r>
            <a:br>
              <a:rPr kumimoji="0" lang="en-US" altLang="ja-JP" sz="1020" b="1" kern="0" dirty="0">
                <a:solidFill>
                  <a:srgbClr val="000000"/>
                </a:solidFill>
                <a:latin typeface="Meiryo UI" panose="020B0604030504040204" pitchFamily="50" charset="-128"/>
                <a:ea typeface="Meiryo UI" panose="020B0604030504040204" pitchFamily="50" charset="-128"/>
              </a:rPr>
            </a:br>
            <a:r>
              <a:rPr kumimoji="0" lang="zh-TW" altLang="en-US" sz="1020" b="1" kern="0" dirty="0">
                <a:solidFill>
                  <a:srgbClr val="000000"/>
                </a:solidFill>
                <a:latin typeface="Meiryo UI" panose="020B0604030504040204" pitchFamily="50" charset="-128"/>
                <a:ea typeface="Meiryo UI" panose="020B0604030504040204" pitchFamily="50" charset="-128"/>
              </a:rPr>
              <a:t>請求</a:t>
            </a:r>
            <a:r>
              <a:rPr kumimoji="0" lang="en-US" altLang="zh-TW" sz="1020" b="1" kern="0" dirty="0">
                <a:solidFill>
                  <a:srgbClr val="000000"/>
                </a:solidFill>
                <a:latin typeface="Meiryo UI" panose="020B0604030504040204" pitchFamily="50" charset="-128"/>
                <a:ea typeface="Meiryo UI" panose="020B0604030504040204" pitchFamily="50" charset="-128"/>
              </a:rPr>
              <a:t>(</a:t>
            </a:r>
            <a:r>
              <a:rPr kumimoji="0" lang="zh-TW" altLang="en-US" sz="1020" b="1" kern="0" dirty="0">
                <a:solidFill>
                  <a:srgbClr val="000000"/>
                </a:solidFill>
                <a:latin typeface="Meiryo UI" panose="020B0604030504040204" pitchFamily="50" charset="-128"/>
                <a:ea typeface="Meiryo UI" panose="020B0604030504040204" pitchFamily="50" charset="-128"/>
              </a:rPr>
              <a:t>積立金不足額</a:t>
            </a:r>
            <a:r>
              <a:rPr kumimoji="0" lang="en-US" altLang="zh-TW" sz="1020" b="1" kern="0" dirty="0">
                <a:solidFill>
                  <a:srgbClr val="000000"/>
                </a:solidFill>
                <a:latin typeface="Meiryo UI" panose="020B0604030504040204" pitchFamily="50" charset="-128"/>
                <a:ea typeface="Meiryo UI" panose="020B0604030504040204" pitchFamily="50" charset="-128"/>
              </a:rPr>
              <a:t>)</a:t>
            </a:r>
            <a:r>
              <a:rPr kumimoji="0" lang="ja-JP" altLang="en-US" sz="1020" b="1" kern="0" dirty="0">
                <a:solidFill>
                  <a:srgbClr val="000000"/>
                </a:solidFill>
                <a:latin typeface="Meiryo UI" panose="020B0604030504040204" pitchFamily="50" charset="-128"/>
                <a:ea typeface="Meiryo UI" panose="020B0604030504040204" pitchFamily="50" charset="-128"/>
              </a:rPr>
              <a:t>にて作成</a:t>
            </a:r>
            <a:endParaRPr kumimoji="0" lang="en-US" altLang="ja-JP" sz="1020" b="1" kern="0" dirty="0">
              <a:solidFill>
                <a:srgbClr val="000000"/>
              </a:solidFill>
              <a:latin typeface="Meiryo UI" panose="020B0604030504040204" pitchFamily="50" charset="-128"/>
              <a:ea typeface="Meiryo UI" panose="020B0604030504040204" pitchFamily="50" charset="-128"/>
            </a:endParaRPr>
          </a:p>
        </p:txBody>
      </p:sp>
      <p:grpSp>
        <p:nvGrpSpPr>
          <p:cNvPr id="29" name="グループ化 28">
            <a:extLst>
              <a:ext uri="{FF2B5EF4-FFF2-40B4-BE49-F238E27FC236}">
                <a16:creationId xmlns:a16="http://schemas.microsoft.com/office/drawing/2014/main" id="{F937A8D5-357A-4797-977B-5F698AD58DAE}"/>
              </a:ext>
            </a:extLst>
          </p:cNvPr>
          <p:cNvGrpSpPr/>
          <p:nvPr/>
        </p:nvGrpSpPr>
        <p:grpSpPr>
          <a:xfrm>
            <a:off x="243006" y="2452496"/>
            <a:ext cx="7507935" cy="402254"/>
            <a:chOff x="989766" y="2926666"/>
            <a:chExt cx="7507935" cy="535400"/>
          </a:xfrm>
        </p:grpSpPr>
        <p:sp>
          <p:nvSpPr>
            <p:cNvPr id="9" name="矢印: 五方向 8">
              <a:extLst>
                <a:ext uri="{FF2B5EF4-FFF2-40B4-BE49-F238E27FC236}">
                  <a16:creationId xmlns:a16="http://schemas.microsoft.com/office/drawing/2014/main" id="{4278C281-FC09-4A99-A4A6-EE227CE12B46}"/>
                </a:ext>
              </a:extLst>
            </p:cNvPr>
            <p:cNvSpPr>
              <a:spLocks/>
            </p:cNvSpPr>
            <p:nvPr/>
          </p:nvSpPr>
          <p:spPr>
            <a:xfrm>
              <a:off x="4493196" y="3232313"/>
              <a:ext cx="2856607" cy="221746"/>
            </a:xfrm>
            <a:prstGeom prst="homePlate">
              <a:avLst/>
            </a:prstGeom>
            <a:solidFill>
              <a:schemeClr val="bg1">
                <a:lumMod val="95000"/>
              </a:schemeClr>
            </a:solidFill>
            <a:ln w="6350" cap="flat" cmpd="sng" algn="ctr">
              <a:solidFill>
                <a:schemeClr val="bg1">
                  <a:lumMod val="75000"/>
                </a:schemeClr>
              </a:solidFill>
              <a:prstDash val="solid"/>
              <a:miter lim="800000"/>
            </a:ln>
            <a:effectLst/>
          </p:spPr>
          <p:txBody>
            <a:bodyPr wrap="square" lIns="50409" tIns="50409" rIns="50409" bIns="50409" rtlCol="0" anchor="ctr"/>
            <a:lstStyle/>
            <a:p>
              <a:pPr lvl="0" algn="ctr">
                <a:defRPr/>
              </a:pPr>
              <a:r>
                <a:rPr kumimoji="0" lang="ja-JP" altLang="en-US" sz="1020" b="1" kern="0" dirty="0">
                  <a:solidFill>
                    <a:srgbClr val="00338D"/>
                  </a:solidFill>
                  <a:latin typeface="Meiryo UI" panose="020B0604030504040204" pitchFamily="50" charset="-128"/>
                  <a:ea typeface="Meiryo UI" panose="020B0604030504040204" pitchFamily="50" charset="-128"/>
                </a:rPr>
                <a:t>支払通知書作成</a:t>
              </a:r>
              <a:endParaRPr kumimoji="0" lang="en-US" altLang="ja-JP" sz="1020" b="1" kern="0" dirty="0">
                <a:solidFill>
                  <a:srgbClr val="00338D"/>
                </a:solidFill>
                <a:latin typeface="Meiryo UI" panose="020B0604030504040204" pitchFamily="50" charset="-128"/>
                <a:ea typeface="Meiryo UI" panose="020B0604030504040204" pitchFamily="50" charset="-128"/>
              </a:endParaRPr>
            </a:p>
          </p:txBody>
        </p:sp>
        <p:sp>
          <p:nvSpPr>
            <p:cNvPr id="10" name="矢印: 五方向 9">
              <a:extLst>
                <a:ext uri="{FF2B5EF4-FFF2-40B4-BE49-F238E27FC236}">
                  <a16:creationId xmlns:a16="http://schemas.microsoft.com/office/drawing/2014/main" id="{08D5D8F6-294C-4EFF-BF3F-866C583E4BED}"/>
                </a:ext>
              </a:extLst>
            </p:cNvPr>
            <p:cNvSpPr>
              <a:spLocks/>
            </p:cNvSpPr>
            <p:nvPr/>
          </p:nvSpPr>
          <p:spPr>
            <a:xfrm>
              <a:off x="989767" y="3232314"/>
              <a:ext cx="2960661" cy="229752"/>
            </a:xfrm>
            <a:prstGeom prst="homePlate">
              <a:avLst/>
            </a:prstGeom>
            <a:solidFill>
              <a:schemeClr val="bg1">
                <a:lumMod val="95000"/>
              </a:schemeClr>
            </a:solidFill>
            <a:ln w="6350" cap="flat" cmpd="sng" algn="ctr">
              <a:solidFill>
                <a:schemeClr val="bg1">
                  <a:lumMod val="75000"/>
                </a:schemeClr>
              </a:solidFill>
              <a:prstDash val="solid"/>
              <a:miter lim="800000"/>
            </a:ln>
            <a:effectLst/>
          </p:spPr>
          <p:txBody>
            <a:bodyPr wrap="none" lIns="50409" tIns="50409" rIns="50409" bIns="50409" rtlCol="0" anchor="ctr"/>
            <a:lstStyle/>
            <a:p>
              <a:pPr algn="ctr" defTabSz="844083">
                <a:defRPr/>
              </a:pPr>
              <a:r>
                <a:rPr kumimoji="0" lang="ja-JP" altLang="en-US" sz="1020" b="1" kern="0" dirty="0">
                  <a:solidFill>
                    <a:srgbClr val="00338D"/>
                  </a:solidFill>
                  <a:latin typeface="Meiryo UI" panose="020B0604030504040204" pitchFamily="50" charset="-128"/>
                  <a:ea typeface="Meiryo UI" panose="020B0604030504040204" pitchFamily="50" charset="-128"/>
                </a:rPr>
                <a:t>算定結果</a:t>
              </a:r>
              <a:endParaRPr kumimoji="0" lang="en-US" altLang="ja-JP" sz="1020" b="1" kern="0" dirty="0">
                <a:solidFill>
                  <a:srgbClr val="00338D"/>
                </a:solidFill>
                <a:latin typeface="Meiryo UI" panose="020B0604030504040204" pitchFamily="50" charset="-128"/>
                <a:ea typeface="Meiryo UI" panose="020B0604030504040204" pitchFamily="50" charset="-128"/>
              </a:endParaRPr>
            </a:p>
          </p:txBody>
        </p:sp>
        <p:sp>
          <p:nvSpPr>
            <p:cNvPr id="84" name="矢印: 五方向 83">
              <a:extLst>
                <a:ext uri="{FF2B5EF4-FFF2-40B4-BE49-F238E27FC236}">
                  <a16:creationId xmlns:a16="http://schemas.microsoft.com/office/drawing/2014/main" id="{440D5BB9-DD2C-4965-99E3-3817404BBAD6}"/>
                </a:ext>
              </a:extLst>
            </p:cNvPr>
            <p:cNvSpPr>
              <a:spLocks/>
            </p:cNvSpPr>
            <p:nvPr/>
          </p:nvSpPr>
          <p:spPr>
            <a:xfrm>
              <a:off x="7385503" y="3232313"/>
              <a:ext cx="1112198" cy="221746"/>
            </a:xfrm>
            <a:prstGeom prst="homePlate">
              <a:avLst/>
            </a:prstGeom>
            <a:solidFill>
              <a:schemeClr val="bg1">
                <a:lumMod val="95000"/>
              </a:schemeClr>
            </a:solidFill>
            <a:ln w="6350" cap="flat" cmpd="sng" algn="ctr">
              <a:solidFill>
                <a:schemeClr val="bg1">
                  <a:lumMod val="75000"/>
                </a:schemeClr>
              </a:solidFill>
              <a:prstDash val="solid"/>
              <a:miter lim="800000"/>
            </a:ln>
            <a:effectLst/>
          </p:spPr>
          <p:txBody>
            <a:bodyPr wrap="square" lIns="50409" tIns="50409" rIns="50409" bIns="50409" rtlCol="0" anchor="ctr"/>
            <a:lstStyle/>
            <a:p>
              <a:pPr lvl="0" algn="ctr">
                <a:defRPr/>
              </a:pPr>
              <a:r>
                <a:rPr kumimoji="0" lang="ja-JP" altLang="en-US" sz="1020" b="1" kern="0" dirty="0">
                  <a:solidFill>
                    <a:srgbClr val="00338D"/>
                  </a:solidFill>
                  <a:latin typeface="Meiryo UI" panose="020B0604030504040204" pitchFamily="50" charset="-128"/>
                  <a:ea typeface="Meiryo UI" panose="020B0604030504040204" pitchFamily="50" charset="-128"/>
                </a:rPr>
                <a:t>請求書作成</a:t>
              </a:r>
              <a:endParaRPr kumimoji="0" lang="en-US" altLang="ja-JP" sz="1020" b="1" kern="0" dirty="0">
                <a:solidFill>
                  <a:srgbClr val="00338D"/>
                </a:solidFill>
                <a:latin typeface="Meiryo UI" panose="020B0604030504040204" pitchFamily="50" charset="-128"/>
                <a:ea typeface="Meiryo UI" panose="020B0604030504040204" pitchFamily="50" charset="-128"/>
              </a:endParaRPr>
            </a:p>
          </p:txBody>
        </p:sp>
        <p:sp>
          <p:nvSpPr>
            <p:cNvPr id="90" name="正方形/長方形 89">
              <a:extLst>
                <a:ext uri="{FF2B5EF4-FFF2-40B4-BE49-F238E27FC236}">
                  <a16:creationId xmlns:a16="http://schemas.microsoft.com/office/drawing/2014/main" id="{88D471F3-E9C7-41D9-8152-8D591617A938}"/>
                </a:ext>
              </a:extLst>
            </p:cNvPr>
            <p:cNvSpPr>
              <a:spLocks/>
            </p:cNvSpPr>
            <p:nvPr/>
          </p:nvSpPr>
          <p:spPr>
            <a:xfrm>
              <a:off x="989766" y="2926666"/>
              <a:ext cx="6315651" cy="248484"/>
            </a:xfrm>
            <a:prstGeom prst="rect">
              <a:avLst/>
            </a:prstGeom>
            <a:solidFill>
              <a:schemeClr val="bg1">
                <a:lumMod val="95000"/>
              </a:schemeClr>
            </a:solidFill>
            <a:ln w="6350" cap="flat" cmpd="sng" algn="ctr">
              <a:solidFill>
                <a:schemeClr val="bg1">
                  <a:lumMod val="75000"/>
                </a:schemeClr>
              </a:solidFill>
              <a:prstDash val="solid"/>
              <a:miter lim="800000"/>
            </a:ln>
            <a:effectLst/>
          </p:spPr>
          <p:txBody>
            <a:bodyPr wrap="square" lIns="50409" tIns="50409" rIns="50409" bIns="50409" rtlCol="0" anchor="ctr"/>
            <a:lstStyle/>
            <a:p>
              <a:pPr lvl="0" algn="ctr">
                <a:defRPr/>
              </a:pPr>
              <a:r>
                <a:rPr kumimoji="0" lang="ja-JP" altLang="en-US" sz="1020" b="1" kern="0" dirty="0">
                  <a:solidFill>
                    <a:srgbClr val="00338D"/>
                  </a:solidFill>
                  <a:latin typeface="Meiryo UI" panose="020B0604030504040204" pitchFamily="50" charset="-128"/>
                  <a:ea typeface="Meiryo UI" panose="020B0604030504040204" pitchFamily="50" charset="-128"/>
                </a:rPr>
                <a:t>月次</a:t>
              </a:r>
              <a:endParaRPr kumimoji="0" lang="en-US" altLang="ja-JP" sz="1020" b="1" kern="0" dirty="0">
                <a:solidFill>
                  <a:srgbClr val="00338D"/>
                </a:solidFill>
                <a:latin typeface="Meiryo UI" panose="020B0604030504040204" pitchFamily="50" charset="-128"/>
                <a:ea typeface="Meiryo UI" panose="020B0604030504040204" pitchFamily="50" charset="-128"/>
              </a:endParaRPr>
            </a:p>
          </p:txBody>
        </p:sp>
        <p:sp>
          <p:nvSpPr>
            <p:cNvPr id="91" name="正方形/長方形 90">
              <a:extLst>
                <a:ext uri="{FF2B5EF4-FFF2-40B4-BE49-F238E27FC236}">
                  <a16:creationId xmlns:a16="http://schemas.microsoft.com/office/drawing/2014/main" id="{52FD50F6-4BE9-4415-8C79-3A20DF112A4E}"/>
                </a:ext>
              </a:extLst>
            </p:cNvPr>
            <p:cNvSpPr>
              <a:spLocks/>
            </p:cNvSpPr>
            <p:nvPr/>
          </p:nvSpPr>
          <p:spPr>
            <a:xfrm>
              <a:off x="7380171" y="2926666"/>
              <a:ext cx="1112198" cy="249592"/>
            </a:xfrm>
            <a:prstGeom prst="rect">
              <a:avLst/>
            </a:prstGeom>
            <a:solidFill>
              <a:schemeClr val="bg1">
                <a:lumMod val="95000"/>
              </a:schemeClr>
            </a:solidFill>
            <a:ln w="6350" cap="flat" cmpd="sng" algn="ctr">
              <a:solidFill>
                <a:schemeClr val="bg1">
                  <a:lumMod val="75000"/>
                </a:schemeClr>
              </a:solidFill>
              <a:prstDash val="solid"/>
              <a:miter lim="800000"/>
            </a:ln>
            <a:effectLst/>
          </p:spPr>
          <p:txBody>
            <a:bodyPr wrap="square" lIns="50409" tIns="50409" rIns="50409" bIns="50409" rtlCol="0" anchor="ctr"/>
            <a:lstStyle/>
            <a:p>
              <a:pPr lvl="0" algn="ctr">
                <a:defRPr/>
              </a:pPr>
              <a:r>
                <a:rPr kumimoji="0" lang="ja-JP" altLang="en-US" sz="1020" b="1" kern="0" dirty="0">
                  <a:solidFill>
                    <a:srgbClr val="00338D"/>
                  </a:solidFill>
                  <a:latin typeface="Meiryo UI" panose="020B0604030504040204" pitchFamily="50" charset="-128"/>
                  <a:ea typeface="Meiryo UI" panose="020B0604030504040204" pitchFamily="50" charset="-128"/>
                </a:rPr>
                <a:t>年次</a:t>
              </a:r>
              <a:endParaRPr kumimoji="0" lang="en-US" altLang="ja-JP" sz="1020" b="1" kern="0" dirty="0">
                <a:solidFill>
                  <a:srgbClr val="00338D"/>
                </a:solidFill>
                <a:latin typeface="Meiryo UI" panose="020B0604030504040204" pitchFamily="50" charset="-128"/>
                <a:ea typeface="Meiryo UI" panose="020B0604030504040204" pitchFamily="50" charset="-128"/>
              </a:endParaRPr>
            </a:p>
          </p:txBody>
        </p:sp>
      </p:grpSp>
      <p:sp>
        <p:nvSpPr>
          <p:cNvPr id="95" name="正方形/長方形 94" descr="ｍ">
            <a:extLst>
              <a:ext uri="{FF2B5EF4-FFF2-40B4-BE49-F238E27FC236}">
                <a16:creationId xmlns:a16="http://schemas.microsoft.com/office/drawing/2014/main" id="{9C51E12D-30E8-444D-8E3E-DDC81BE132C1}"/>
              </a:ext>
            </a:extLst>
          </p:cNvPr>
          <p:cNvSpPr>
            <a:spLocks/>
          </p:cNvSpPr>
          <p:nvPr/>
        </p:nvSpPr>
        <p:spPr>
          <a:xfrm>
            <a:off x="319006" y="3108613"/>
            <a:ext cx="463614" cy="141040"/>
          </a:xfrm>
          <a:prstGeom prst="rect">
            <a:avLst/>
          </a:prstGeom>
          <a:noFill/>
          <a:ln w="6350" cap="flat" cmpd="sng" algn="ctr">
            <a:noFill/>
            <a:prstDash val="solid"/>
            <a:miter lim="800000"/>
          </a:ln>
          <a:effectLst/>
        </p:spPr>
        <p:txBody>
          <a:bodyPr wrap="none" lIns="50409" tIns="50409" rIns="50409" bIns="50409" rtlCol="0" anchor="ctr"/>
          <a:lstStyle/>
          <a:p>
            <a:pPr algn="ctr" defTabSz="844083">
              <a:defRPr/>
            </a:pPr>
            <a:r>
              <a:rPr kumimoji="0" lang="ja-JP" altLang="en-US" sz="1020" kern="0" dirty="0">
                <a:solidFill>
                  <a:srgbClr val="000000"/>
                </a:solidFill>
                <a:latin typeface="Meiryo UI" panose="020B0604030504040204" pitchFamily="50" charset="-128"/>
                <a:ea typeface="Meiryo UI" panose="020B0604030504040204" pitchFamily="50" charset="-128"/>
              </a:rPr>
              <a:t>事業者名</a:t>
            </a:r>
            <a:endParaRPr kumimoji="0" lang="en-US" altLang="ja-JP" sz="1020" kern="0" dirty="0">
              <a:solidFill>
                <a:srgbClr val="000000"/>
              </a:solidFill>
              <a:latin typeface="Meiryo UI" panose="020B0604030504040204" pitchFamily="50" charset="-128"/>
              <a:ea typeface="Meiryo UI" panose="020B0604030504040204" pitchFamily="50" charset="-128"/>
            </a:endParaRPr>
          </a:p>
        </p:txBody>
      </p:sp>
      <p:sp>
        <p:nvSpPr>
          <p:cNvPr id="41" name="正方形/長方形 40" descr="ｍ">
            <a:extLst>
              <a:ext uri="{FF2B5EF4-FFF2-40B4-BE49-F238E27FC236}">
                <a16:creationId xmlns:a16="http://schemas.microsoft.com/office/drawing/2014/main" id="{04CE073B-632B-4A7F-AFA1-068B06AEDC59}"/>
              </a:ext>
            </a:extLst>
          </p:cNvPr>
          <p:cNvSpPr>
            <a:spLocks/>
          </p:cNvSpPr>
          <p:nvPr/>
        </p:nvSpPr>
        <p:spPr>
          <a:xfrm>
            <a:off x="1936457" y="3274971"/>
            <a:ext cx="472689" cy="392937"/>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none" lIns="50409" tIns="50409" rIns="50409" bIns="50409" rtlCol="0" anchor="ctr"/>
          <a:lstStyle/>
          <a:p>
            <a:pPr algn="r" defTabSz="844083">
              <a:defRPr/>
            </a:pPr>
            <a:r>
              <a:rPr kumimoji="0" lang="ja-JP" altLang="en-US" sz="1020" kern="0" dirty="0">
                <a:solidFill>
                  <a:srgbClr val="000000"/>
                </a:solidFill>
                <a:latin typeface="Meiryo UI" panose="020B0604030504040204" pitchFamily="50" charset="-128"/>
                <a:ea typeface="Meiryo UI" panose="020B0604030504040204" pitchFamily="50" charset="-128"/>
              </a:rPr>
              <a:t>▲</a:t>
            </a:r>
            <a:r>
              <a:rPr kumimoji="0" lang="en-US" altLang="ja-JP" sz="1020" kern="0" dirty="0">
                <a:solidFill>
                  <a:srgbClr val="000000"/>
                </a:solidFill>
                <a:latin typeface="Meiryo UI" panose="020B0604030504040204" pitchFamily="50" charset="-128"/>
                <a:ea typeface="Meiryo UI" panose="020B0604030504040204" pitchFamily="50" charset="-128"/>
              </a:rPr>
              <a:t>50</a:t>
            </a:r>
          </a:p>
        </p:txBody>
      </p:sp>
      <p:sp>
        <p:nvSpPr>
          <p:cNvPr id="42" name="正方形/長方形 41" descr="ｍ">
            <a:extLst>
              <a:ext uri="{FF2B5EF4-FFF2-40B4-BE49-F238E27FC236}">
                <a16:creationId xmlns:a16="http://schemas.microsoft.com/office/drawing/2014/main" id="{162B2792-A9D2-400A-9B6C-8832F952C699}"/>
              </a:ext>
            </a:extLst>
          </p:cNvPr>
          <p:cNvSpPr>
            <a:spLocks/>
          </p:cNvSpPr>
          <p:nvPr/>
        </p:nvSpPr>
        <p:spPr>
          <a:xfrm>
            <a:off x="1936457" y="4060322"/>
            <a:ext cx="472689" cy="392937"/>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none" lIns="50409" tIns="50409" rIns="50409" bIns="50409" rtlCol="0" anchor="ctr"/>
          <a:lstStyle/>
          <a:p>
            <a:pPr algn="r" defTabSz="844083">
              <a:defRPr/>
            </a:pPr>
            <a:r>
              <a:rPr kumimoji="0" lang="ja-JP" altLang="en-US" sz="1020" kern="0" dirty="0">
                <a:solidFill>
                  <a:srgbClr val="000000"/>
                </a:solidFill>
                <a:latin typeface="Meiryo UI" panose="020B0604030504040204" pitchFamily="50" charset="-128"/>
                <a:ea typeface="Meiryo UI" panose="020B0604030504040204" pitchFamily="50" charset="-128"/>
              </a:rPr>
              <a:t>▲</a:t>
            </a:r>
            <a:r>
              <a:rPr kumimoji="0" lang="en-US" altLang="ja-JP" sz="1020" kern="0" dirty="0">
                <a:solidFill>
                  <a:srgbClr val="000000"/>
                </a:solidFill>
                <a:latin typeface="Meiryo UI" panose="020B0604030504040204" pitchFamily="50" charset="-128"/>
                <a:ea typeface="Meiryo UI" panose="020B0604030504040204" pitchFamily="50" charset="-128"/>
              </a:rPr>
              <a:t>300</a:t>
            </a:r>
          </a:p>
        </p:txBody>
      </p:sp>
      <p:sp>
        <p:nvSpPr>
          <p:cNvPr id="43" name="正方形/長方形 42" descr="ｍ">
            <a:extLst>
              <a:ext uri="{FF2B5EF4-FFF2-40B4-BE49-F238E27FC236}">
                <a16:creationId xmlns:a16="http://schemas.microsoft.com/office/drawing/2014/main" id="{467B0E7C-8676-4381-86C6-141EFF3CC8EE}"/>
              </a:ext>
            </a:extLst>
          </p:cNvPr>
          <p:cNvSpPr>
            <a:spLocks/>
          </p:cNvSpPr>
          <p:nvPr/>
        </p:nvSpPr>
        <p:spPr>
          <a:xfrm>
            <a:off x="1397107" y="3274971"/>
            <a:ext cx="463614" cy="392937"/>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none" lIns="50409" tIns="50409" rIns="50409" bIns="50409" rtlCol="0" anchor="ctr"/>
          <a:lstStyle/>
          <a:p>
            <a:pPr algn="ctr" defTabSz="844083">
              <a:defRPr/>
            </a:pPr>
            <a:r>
              <a:rPr kumimoji="0" lang="en-US" altLang="ja-JP" sz="1020" kern="0" dirty="0">
                <a:solidFill>
                  <a:srgbClr val="000000"/>
                </a:solidFill>
                <a:latin typeface="Meiryo UI" panose="020B0604030504040204" pitchFamily="50" charset="-128"/>
                <a:ea typeface="Meiryo UI" panose="020B0604030504040204" pitchFamily="50" charset="-128"/>
              </a:rPr>
              <a:t>A1</a:t>
            </a:r>
          </a:p>
        </p:txBody>
      </p:sp>
      <p:sp>
        <p:nvSpPr>
          <p:cNvPr id="44" name="正方形/長方形 43" descr="ｍ">
            <a:extLst>
              <a:ext uri="{FF2B5EF4-FFF2-40B4-BE49-F238E27FC236}">
                <a16:creationId xmlns:a16="http://schemas.microsoft.com/office/drawing/2014/main" id="{E74DDD36-FE8C-4F97-B3D2-BA68ACBFAAE9}"/>
              </a:ext>
            </a:extLst>
          </p:cNvPr>
          <p:cNvSpPr>
            <a:spLocks/>
          </p:cNvSpPr>
          <p:nvPr/>
        </p:nvSpPr>
        <p:spPr>
          <a:xfrm>
            <a:off x="1397107" y="4060322"/>
            <a:ext cx="463614" cy="392937"/>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none" lIns="50409" tIns="50409" rIns="50409" bIns="50409" rtlCol="0" anchor="ctr"/>
          <a:lstStyle/>
          <a:p>
            <a:pPr algn="ctr" defTabSz="844083">
              <a:defRPr/>
            </a:pPr>
            <a:r>
              <a:rPr kumimoji="0" lang="en-US" altLang="ja-JP" sz="1020" kern="0" dirty="0">
                <a:solidFill>
                  <a:srgbClr val="000000"/>
                </a:solidFill>
                <a:latin typeface="Meiryo UI" panose="020B0604030504040204" pitchFamily="50" charset="-128"/>
                <a:ea typeface="Meiryo UI" panose="020B0604030504040204" pitchFamily="50" charset="-128"/>
              </a:rPr>
              <a:t>B2</a:t>
            </a:r>
          </a:p>
        </p:txBody>
      </p:sp>
      <p:sp>
        <p:nvSpPr>
          <p:cNvPr id="60" name="正方形/長方形 59" descr="ｍ">
            <a:extLst>
              <a:ext uri="{FF2B5EF4-FFF2-40B4-BE49-F238E27FC236}">
                <a16:creationId xmlns:a16="http://schemas.microsoft.com/office/drawing/2014/main" id="{11E8F8DD-8554-4885-A776-880C532FDD3A}"/>
              </a:ext>
            </a:extLst>
          </p:cNvPr>
          <p:cNvSpPr>
            <a:spLocks/>
          </p:cNvSpPr>
          <p:nvPr/>
        </p:nvSpPr>
        <p:spPr>
          <a:xfrm>
            <a:off x="1936457" y="4847085"/>
            <a:ext cx="472689" cy="392936"/>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none" lIns="50409" tIns="50409" rIns="50409" bIns="50409" rtlCol="0" anchor="ctr"/>
          <a:lstStyle/>
          <a:p>
            <a:pPr algn="r" defTabSz="844083">
              <a:defRPr/>
            </a:pPr>
            <a:r>
              <a:rPr kumimoji="0" lang="ja-JP" altLang="en-US" sz="1020" kern="0" dirty="0">
                <a:solidFill>
                  <a:srgbClr val="000000"/>
                </a:solidFill>
                <a:latin typeface="Meiryo UI" panose="020B0604030504040204" pitchFamily="50" charset="-128"/>
                <a:ea typeface="Meiryo UI" panose="020B0604030504040204" pitchFamily="50" charset="-128"/>
              </a:rPr>
              <a:t>▲</a:t>
            </a:r>
            <a:r>
              <a:rPr kumimoji="0" lang="en-US" altLang="ja-JP" sz="1020" kern="0" dirty="0">
                <a:solidFill>
                  <a:srgbClr val="000000"/>
                </a:solidFill>
                <a:latin typeface="Meiryo UI" panose="020B0604030504040204" pitchFamily="50" charset="-128"/>
                <a:ea typeface="Meiryo UI" panose="020B0604030504040204" pitchFamily="50" charset="-128"/>
              </a:rPr>
              <a:t>50</a:t>
            </a:r>
          </a:p>
        </p:txBody>
      </p:sp>
      <p:sp>
        <p:nvSpPr>
          <p:cNvPr id="61" name="正方形/長方形 60" descr="ｍ">
            <a:extLst>
              <a:ext uri="{FF2B5EF4-FFF2-40B4-BE49-F238E27FC236}">
                <a16:creationId xmlns:a16="http://schemas.microsoft.com/office/drawing/2014/main" id="{1C50BEC3-C09E-476E-BFE0-18572A31961F}"/>
              </a:ext>
            </a:extLst>
          </p:cNvPr>
          <p:cNvSpPr>
            <a:spLocks/>
          </p:cNvSpPr>
          <p:nvPr/>
        </p:nvSpPr>
        <p:spPr>
          <a:xfrm>
            <a:off x="1936126" y="5233682"/>
            <a:ext cx="472689" cy="392937"/>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none" lIns="50409" tIns="50409" rIns="50409" bIns="50409" rtlCol="0" anchor="ctr"/>
          <a:lstStyle/>
          <a:p>
            <a:pPr algn="r" defTabSz="844083">
              <a:defRPr/>
            </a:pPr>
            <a:r>
              <a:rPr kumimoji="0" lang="ja-JP" altLang="en-US" sz="1020" kern="0" dirty="0">
                <a:solidFill>
                  <a:srgbClr val="000000"/>
                </a:solidFill>
                <a:latin typeface="Meiryo UI" panose="020B0604030504040204" pitchFamily="50" charset="-128"/>
                <a:ea typeface="Meiryo UI" panose="020B0604030504040204" pitchFamily="50" charset="-128"/>
              </a:rPr>
              <a:t>▲</a:t>
            </a:r>
            <a:r>
              <a:rPr kumimoji="0" lang="en-US" altLang="ja-JP" sz="1020" kern="0" dirty="0">
                <a:solidFill>
                  <a:srgbClr val="000000"/>
                </a:solidFill>
                <a:latin typeface="Meiryo UI" panose="020B0604030504040204" pitchFamily="50" charset="-128"/>
                <a:ea typeface="Meiryo UI" panose="020B0604030504040204" pitchFamily="50" charset="-128"/>
              </a:rPr>
              <a:t>30</a:t>
            </a:r>
          </a:p>
        </p:txBody>
      </p:sp>
      <p:sp>
        <p:nvSpPr>
          <p:cNvPr id="62" name="正方形/長方形 61" descr="ｍ">
            <a:extLst>
              <a:ext uri="{FF2B5EF4-FFF2-40B4-BE49-F238E27FC236}">
                <a16:creationId xmlns:a16="http://schemas.microsoft.com/office/drawing/2014/main" id="{585948F6-93AE-4B96-ACC5-69E74DD3464C}"/>
              </a:ext>
            </a:extLst>
          </p:cNvPr>
          <p:cNvSpPr>
            <a:spLocks/>
          </p:cNvSpPr>
          <p:nvPr/>
        </p:nvSpPr>
        <p:spPr>
          <a:xfrm>
            <a:off x="1396406" y="4847085"/>
            <a:ext cx="463614" cy="392936"/>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none" lIns="50409" tIns="50409" rIns="50409" bIns="50409" rtlCol="0" anchor="ctr"/>
          <a:lstStyle/>
          <a:p>
            <a:pPr algn="ctr" defTabSz="844083">
              <a:defRPr/>
            </a:pPr>
            <a:r>
              <a:rPr kumimoji="0" lang="en-US" altLang="ja-JP" sz="1020" kern="0" dirty="0">
                <a:solidFill>
                  <a:srgbClr val="000000"/>
                </a:solidFill>
                <a:latin typeface="Meiryo UI" panose="020B0604030504040204" pitchFamily="50" charset="-128"/>
                <a:ea typeface="Meiryo UI" panose="020B0604030504040204" pitchFamily="50" charset="-128"/>
              </a:rPr>
              <a:t>C2</a:t>
            </a:r>
          </a:p>
        </p:txBody>
      </p:sp>
      <p:sp>
        <p:nvSpPr>
          <p:cNvPr id="63" name="正方形/長方形 62" descr="ｍ">
            <a:extLst>
              <a:ext uri="{FF2B5EF4-FFF2-40B4-BE49-F238E27FC236}">
                <a16:creationId xmlns:a16="http://schemas.microsoft.com/office/drawing/2014/main" id="{9DB4EDCF-7043-431D-A900-78EBF7D66D43}"/>
              </a:ext>
            </a:extLst>
          </p:cNvPr>
          <p:cNvSpPr>
            <a:spLocks/>
          </p:cNvSpPr>
          <p:nvPr/>
        </p:nvSpPr>
        <p:spPr>
          <a:xfrm>
            <a:off x="1396135" y="5233682"/>
            <a:ext cx="463614" cy="392937"/>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none" lIns="50409" tIns="50409" rIns="50409" bIns="50409" rtlCol="0" anchor="ctr"/>
          <a:lstStyle/>
          <a:p>
            <a:pPr algn="ctr" defTabSz="844083">
              <a:defRPr/>
            </a:pPr>
            <a:r>
              <a:rPr kumimoji="0" lang="en-US" altLang="ja-JP" sz="1020" kern="0" dirty="0">
                <a:solidFill>
                  <a:srgbClr val="000000"/>
                </a:solidFill>
                <a:latin typeface="Meiryo UI" panose="020B0604030504040204" pitchFamily="50" charset="-128"/>
                <a:ea typeface="Meiryo UI" panose="020B0604030504040204" pitchFamily="50" charset="-128"/>
              </a:rPr>
              <a:t>C3</a:t>
            </a:r>
          </a:p>
        </p:txBody>
      </p:sp>
      <p:sp>
        <p:nvSpPr>
          <p:cNvPr id="93" name="正方形/長方形 92" descr="ｍ">
            <a:extLst>
              <a:ext uri="{FF2B5EF4-FFF2-40B4-BE49-F238E27FC236}">
                <a16:creationId xmlns:a16="http://schemas.microsoft.com/office/drawing/2014/main" id="{E70550BC-EA7E-498E-AE01-9F6FC5B3AB5B}"/>
              </a:ext>
            </a:extLst>
          </p:cNvPr>
          <p:cNvSpPr>
            <a:spLocks/>
          </p:cNvSpPr>
          <p:nvPr/>
        </p:nvSpPr>
        <p:spPr>
          <a:xfrm>
            <a:off x="857758" y="3274971"/>
            <a:ext cx="463614" cy="392937"/>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none" lIns="50409" tIns="50409" rIns="50409" bIns="50409" rtlCol="0" anchor="ctr"/>
          <a:lstStyle/>
          <a:p>
            <a:pPr algn="ctr" defTabSz="844083">
              <a:defRPr/>
            </a:pPr>
            <a:r>
              <a:rPr kumimoji="0" lang="ja-JP" altLang="en-US" sz="1020" kern="0" dirty="0">
                <a:solidFill>
                  <a:srgbClr val="000000"/>
                </a:solidFill>
                <a:latin typeface="Meiryo UI" panose="020B0604030504040204" pitchFamily="50" charset="-128"/>
                <a:ea typeface="Meiryo UI" panose="020B0604030504040204" pitchFamily="50" charset="-128"/>
              </a:rPr>
              <a:t>太陽光</a:t>
            </a:r>
            <a:endParaRPr kumimoji="0" lang="en-US" altLang="ja-JP" sz="1020" kern="0" dirty="0">
              <a:solidFill>
                <a:srgbClr val="000000"/>
              </a:solidFill>
              <a:latin typeface="Meiryo UI" panose="020B0604030504040204" pitchFamily="50" charset="-128"/>
              <a:ea typeface="Meiryo UI" panose="020B0604030504040204" pitchFamily="50" charset="-128"/>
            </a:endParaRPr>
          </a:p>
        </p:txBody>
      </p:sp>
      <p:sp>
        <p:nvSpPr>
          <p:cNvPr id="94" name="正方形/長方形 93" descr="ｍ">
            <a:extLst>
              <a:ext uri="{FF2B5EF4-FFF2-40B4-BE49-F238E27FC236}">
                <a16:creationId xmlns:a16="http://schemas.microsoft.com/office/drawing/2014/main" id="{6ED9F912-D303-42FA-9EDE-4EF70AABCA6E}"/>
              </a:ext>
            </a:extLst>
          </p:cNvPr>
          <p:cNvSpPr>
            <a:spLocks/>
          </p:cNvSpPr>
          <p:nvPr/>
        </p:nvSpPr>
        <p:spPr>
          <a:xfrm>
            <a:off x="857758" y="4060322"/>
            <a:ext cx="463614" cy="392937"/>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none" lIns="50409" tIns="50409" rIns="50409" bIns="50409" rtlCol="0" anchor="ctr"/>
          <a:lstStyle/>
          <a:p>
            <a:pPr algn="ctr" defTabSz="844083">
              <a:defRPr/>
            </a:pPr>
            <a:r>
              <a:rPr kumimoji="0" lang="ja-JP" altLang="en-US" sz="1020" kern="0" dirty="0">
                <a:solidFill>
                  <a:srgbClr val="000000"/>
                </a:solidFill>
                <a:latin typeface="Meiryo UI" panose="020B0604030504040204" pitchFamily="50" charset="-128"/>
                <a:ea typeface="Meiryo UI" panose="020B0604030504040204" pitchFamily="50" charset="-128"/>
              </a:rPr>
              <a:t>風力</a:t>
            </a:r>
            <a:endParaRPr kumimoji="0" lang="en-US" altLang="ja-JP" sz="1020" kern="0" dirty="0">
              <a:solidFill>
                <a:srgbClr val="000000"/>
              </a:solidFill>
              <a:latin typeface="Meiryo UI" panose="020B0604030504040204" pitchFamily="50" charset="-128"/>
              <a:ea typeface="Meiryo UI" panose="020B0604030504040204" pitchFamily="50" charset="-128"/>
            </a:endParaRPr>
          </a:p>
        </p:txBody>
      </p:sp>
      <p:sp>
        <p:nvSpPr>
          <p:cNvPr id="96" name="正方形/長方形 95" descr="ｍ">
            <a:extLst>
              <a:ext uri="{FF2B5EF4-FFF2-40B4-BE49-F238E27FC236}">
                <a16:creationId xmlns:a16="http://schemas.microsoft.com/office/drawing/2014/main" id="{9060AB5E-0EB6-40B8-84D2-9C9ADCB721EA}"/>
              </a:ext>
            </a:extLst>
          </p:cNvPr>
          <p:cNvSpPr>
            <a:spLocks/>
          </p:cNvSpPr>
          <p:nvPr/>
        </p:nvSpPr>
        <p:spPr>
          <a:xfrm>
            <a:off x="856355" y="4847085"/>
            <a:ext cx="463614" cy="392936"/>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none" lIns="50409" tIns="50409" rIns="50409" bIns="50409" rtlCol="0" anchor="ctr"/>
          <a:lstStyle/>
          <a:p>
            <a:pPr algn="ctr" defTabSz="844083">
              <a:defRPr/>
            </a:pPr>
            <a:r>
              <a:rPr kumimoji="0" lang="ja-JP" altLang="en-US" sz="1020" kern="0" dirty="0">
                <a:solidFill>
                  <a:srgbClr val="000000"/>
                </a:solidFill>
                <a:latin typeface="Meiryo UI" panose="020B0604030504040204" pitchFamily="50" charset="-128"/>
                <a:ea typeface="Meiryo UI" panose="020B0604030504040204" pitchFamily="50" charset="-128"/>
              </a:rPr>
              <a:t>太陽光</a:t>
            </a:r>
            <a:endParaRPr kumimoji="0" lang="en-US" altLang="ja-JP" sz="1020" kern="0" dirty="0">
              <a:solidFill>
                <a:srgbClr val="000000"/>
              </a:solidFill>
              <a:latin typeface="Meiryo UI" panose="020B0604030504040204" pitchFamily="50" charset="-128"/>
              <a:ea typeface="Meiryo UI" panose="020B0604030504040204" pitchFamily="50" charset="-128"/>
            </a:endParaRPr>
          </a:p>
        </p:txBody>
      </p:sp>
      <p:sp>
        <p:nvSpPr>
          <p:cNvPr id="97" name="正方形/長方形 96" descr="ｍ">
            <a:extLst>
              <a:ext uri="{FF2B5EF4-FFF2-40B4-BE49-F238E27FC236}">
                <a16:creationId xmlns:a16="http://schemas.microsoft.com/office/drawing/2014/main" id="{BC07798D-A4AE-49BB-9EA5-69AD7894D3AE}"/>
              </a:ext>
            </a:extLst>
          </p:cNvPr>
          <p:cNvSpPr>
            <a:spLocks/>
          </p:cNvSpPr>
          <p:nvPr/>
        </p:nvSpPr>
        <p:spPr>
          <a:xfrm>
            <a:off x="856144" y="5236604"/>
            <a:ext cx="463614" cy="392937"/>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none" lIns="50409" tIns="50409" rIns="50409" bIns="50409" rtlCol="0" anchor="ctr"/>
          <a:lstStyle/>
          <a:p>
            <a:pPr algn="ctr" defTabSz="844083">
              <a:defRPr/>
            </a:pPr>
            <a:r>
              <a:rPr kumimoji="0" lang="ja-JP" altLang="en-US" sz="1020" kern="0" dirty="0">
                <a:solidFill>
                  <a:srgbClr val="000000"/>
                </a:solidFill>
                <a:latin typeface="Meiryo UI" panose="020B0604030504040204" pitchFamily="50" charset="-128"/>
                <a:ea typeface="Meiryo UI" panose="020B0604030504040204" pitchFamily="50" charset="-128"/>
              </a:rPr>
              <a:t>太陽光</a:t>
            </a:r>
            <a:endParaRPr kumimoji="0" lang="en-US" altLang="ja-JP" sz="1020" kern="0" dirty="0">
              <a:solidFill>
                <a:srgbClr val="000000"/>
              </a:solidFill>
              <a:latin typeface="Meiryo UI" panose="020B0604030504040204" pitchFamily="50" charset="-128"/>
              <a:ea typeface="Meiryo UI" panose="020B0604030504040204" pitchFamily="50" charset="-128"/>
            </a:endParaRPr>
          </a:p>
        </p:txBody>
      </p:sp>
      <p:sp>
        <p:nvSpPr>
          <p:cNvPr id="108" name="正方形/長方形 107" descr="ｍ">
            <a:extLst>
              <a:ext uri="{FF2B5EF4-FFF2-40B4-BE49-F238E27FC236}">
                <a16:creationId xmlns:a16="http://schemas.microsoft.com/office/drawing/2014/main" id="{AB840997-4535-4018-846A-2EA5C7A260FD}"/>
              </a:ext>
            </a:extLst>
          </p:cNvPr>
          <p:cNvSpPr>
            <a:spLocks/>
          </p:cNvSpPr>
          <p:nvPr/>
        </p:nvSpPr>
        <p:spPr>
          <a:xfrm>
            <a:off x="1936457" y="3667646"/>
            <a:ext cx="472689" cy="392937"/>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none" lIns="50409" tIns="50409" rIns="50409" bIns="50409" rtlCol="0" anchor="ctr"/>
          <a:lstStyle/>
          <a:p>
            <a:pPr algn="r" defTabSz="844083">
              <a:defRPr/>
            </a:pPr>
            <a:r>
              <a:rPr kumimoji="0" lang="ja-JP" altLang="en-US" sz="1020" kern="0" dirty="0">
                <a:solidFill>
                  <a:srgbClr val="000000"/>
                </a:solidFill>
                <a:latin typeface="Meiryo UI" panose="020B0604030504040204" pitchFamily="50" charset="-128"/>
                <a:ea typeface="Meiryo UI" panose="020B0604030504040204" pitchFamily="50" charset="-128"/>
              </a:rPr>
              <a:t>▲</a:t>
            </a:r>
            <a:r>
              <a:rPr kumimoji="0" lang="en-US" altLang="ja-JP" sz="1020" kern="0" dirty="0">
                <a:solidFill>
                  <a:srgbClr val="000000"/>
                </a:solidFill>
                <a:latin typeface="Meiryo UI" panose="020B0604030504040204" pitchFamily="50" charset="-128"/>
                <a:ea typeface="Meiryo UI" panose="020B0604030504040204" pitchFamily="50" charset="-128"/>
              </a:rPr>
              <a:t>100</a:t>
            </a:r>
          </a:p>
        </p:txBody>
      </p:sp>
      <p:sp>
        <p:nvSpPr>
          <p:cNvPr id="109" name="正方形/長方形 108" descr="ｍ">
            <a:extLst>
              <a:ext uri="{FF2B5EF4-FFF2-40B4-BE49-F238E27FC236}">
                <a16:creationId xmlns:a16="http://schemas.microsoft.com/office/drawing/2014/main" id="{A294E9C0-D5AC-41DC-B168-4E95BE78FC8F}"/>
              </a:ext>
            </a:extLst>
          </p:cNvPr>
          <p:cNvSpPr>
            <a:spLocks/>
          </p:cNvSpPr>
          <p:nvPr/>
        </p:nvSpPr>
        <p:spPr>
          <a:xfrm>
            <a:off x="1397107" y="3667646"/>
            <a:ext cx="463614" cy="392937"/>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none" lIns="50409" tIns="50409" rIns="50409" bIns="50409" rtlCol="0" anchor="ctr"/>
          <a:lstStyle/>
          <a:p>
            <a:pPr algn="ctr" defTabSz="844083">
              <a:defRPr/>
            </a:pPr>
            <a:r>
              <a:rPr kumimoji="0" lang="en-US" altLang="ja-JP" sz="1020" kern="0" dirty="0">
                <a:solidFill>
                  <a:srgbClr val="000000"/>
                </a:solidFill>
                <a:latin typeface="Meiryo UI" panose="020B0604030504040204" pitchFamily="50" charset="-128"/>
                <a:ea typeface="Meiryo UI" panose="020B0604030504040204" pitchFamily="50" charset="-128"/>
              </a:rPr>
              <a:t>B1</a:t>
            </a:r>
          </a:p>
        </p:txBody>
      </p:sp>
      <p:sp>
        <p:nvSpPr>
          <p:cNvPr id="110" name="正方形/長方形 109" descr="ｍ">
            <a:extLst>
              <a:ext uri="{FF2B5EF4-FFF2-40B4-BE49-F238E27FC236}">
                <a16:creationId xmlns:a16="http://schemas.microsoft.com/office/drawing/2014/main" id="{C26E03A0-3791-44E2-A474-A1B031E6DFE1}"/>
              </a:ext>
            </a:extLst>
          </p:cNvPr>
          <p:cNvSpPr>
            <a:spLocks/>
          </p:cNvSpPr>
          <p:nvPr/>
        </p:nvSpPr>
        <p:spPr>
          <a:xfrm>
            <a:off x="857758" y="3667646"/>
            <a:ext cx="463614" cy="392937"/>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none" lIns="50409" tIns="50409" rIns="50409" bIns="50409" rtlCol="0" anchor="ctr"/>
          <a:lstStyle/>
          <a:p>
            <a:pPr algn="ctr" defTabSz="844083">
              <a:defRPr/>
            </a:pPr>
            <a:r>
              <a:rPr kumimoji="0" lang="ja-JP" altLang="en-US" sz="1020" kern="0" dirty="0">
                <a:solidFill>
                  <a:srgbClr val="000000"/>
                </a:solidFill>
                <a:latin typeface="Meiryo UI" panose="020B0604030504040204" pitchFamily="50" charset="-128"/>
                <a:ea typeface="Meiryo UI" panose="020B0604030504040204" pitchFamily="50" charset="-128"/>
              </a:rPr>
              <a:t>太陽光</a:t>
            </a:r>
            <a:endParaRPr kumimoji="0" lang="en-US" altLang="ja-JP" sz="1020" kern="0" dirty="0">
              <a:solidFill>
                <a:srgbClr val="000000"/>
              </a:solidFill>
              <a:latin typeface="Meiryo UI" panose="020B0604030504040204" pitchFamily="50" charset="-128"/>
              <a:ea typeface="Meiryo UI" panose="020B0604030504040204" pitchFamily="50" charset="-128"/>
            </a:endParaRPr>
          </a:p>
        </p:txBody>
      </p:sp>
      <p:sp>
        <p:nvSpPr>
          <p:cNvPr id="100" name="正方形/長方形 99" descr="ｍ">
            <a:extLst>
              <a:ext uri="{FF2B5EF4-FFF2-40B4-BE49-F238E27FC236}">
                <a16:creationId xmlns:a16="http://schemas.microsoft.com/office/drawing/2014/main" id="{1269F2F2-BB5B-4D6E-AFCB-78F288F9EEDD}"/>
              </a:ext>
            </a:extLst>
          </p:cNvPr>
          <p:cNvSpPr>
            <a:spLocks/>
          </p:cNvSpPr>
          <p:nvPr/>
        </p:nvSpPr>
        <p:spPr>
          <a:xfrm>
            <a:off x="318409" y="3274971"/>
            <a:ext cx="463614" cy="392937"/>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none" lIns="50409" tIns="50409" rIns="50409" bIns="50409" rtlCol="0" anchor="ctr"/>
          <a:lstStyle/>
          <a:p>
            <a:pPr algn="ctr" defTabSz="844083">
              <a:defRPr/>
            </a:pPr>
            <a:r>
              <a:rPr kumimoji="0" lang="en-US" altLang="ja-JP" sz="1020" kern="0" dirty="0">
                <a:solidFill>
                  <a:srgbClr val="000000"/>
                </a:solidFill>
                <a:latin typeface="Meiryo UI" panose="020B0604030504040204" pitchFamily="50" charset="-128"/>
                <a:ea typeface="Meiryo UI" panose="020B0604030504040204" pitchFamily="50" charset="-128"/>
              </a:rPr>
              <a:t>A</a:t>
            </a:r>
          </a:p>
        </p:txBody>
      </p:sp>
      <p:sp>
        <p:nvSpPr>
          <p:cNvPr id="101" name="正方形/長方形 100" descr="ｍ">
            <a:extLst>
              <a:ext uri="{FF2B5EF4-FFF2-40B4-BE49-F238E27FC236}">
                <a16:creationId xmlns:a16="http://schemas.microsoft.com/office/drawing/2014/main" id="{377A4360-E440-4DC8-B194-D5AA08588A8A}"/>
              </a:ext>
            </a:extLst>
          </p:cNvPr>
          <p:cNvSpPr>
            <a:spLocks/>
          </p:cNvSpPr>
          <p:nvPr/>
        </p:nvSpPr>
        <p:spPr>
          <a:xfrm>
            <a:off x="318409" y="4060322"/>
            <a:ext cx="463614" cy="392937"/>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none" lIns="50409" tIns="50409" rIns="50409" bIns="50409" rtlCol="0" anchor="ctr"/>
          <a:lstStyle/>
          <a:p>
            <a:pPr algn="ctr" defTabSz="844083">
              <a:defRPr/>
            </a:pPr>
            <a:r>
              <a:rPr kumimoji="0" lang="en-US" altLang="ja-JP" sz="1020" kern="0" dirty="0">
                <a:solidFill>
                  <a:srgbClr val="000000"/>
                </a:solidFill>
                <a:latin typeface="Meiryo UI" panose="020B0604030504040204" pitchFamily="50" charset="-128"/>
                <a:ea typeface="Meiryo UI" panose="020B0604030504040204" pitchFamily="50" charset="-128"/>
              </a:rPr>
              <a:t>B</a:t>
            </a:r>
          </a:p>
        </p:txBody>
      </p:sp>
      <p:sp>
        <p:nvSpPr>
          <p:cNvPr id="103" name="正方形/長方形 102" descr="ｍ">
            <a:extLst>
              <a:ext uri="{FF2B5EF4-FFF2-40B4-BE49-F238E27FC236}">
                <a16:creationId xmlns:a16="http://schemas.microsoft.com/office/drawing/2014/main" id="{B02F3641-E6D2-4106-968F-FC5F76609951}"/>
              </a:ext>
            </a:extLst>
          </p:cNvPr>
          <p:cNvSpPr>
            <a:spLocks/>
          </p:cNvSpPr>
          <p:nvPr/>
        </p:nvSpPr>
        <p:spPr>
          <a:xfrm>
            <a:off x="316304" y="4847085"/>
            <a:ext cx="463614" cy="392936"/>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none" lIns="50409" tIns="50409" rIns="50409" bIns="50409" rtlCol="0" anchor="ctr"/>
          <a:lstStyle/>
          <a:p>
            <a:pPr algn="ctr" defTabSz="844083">
              <a:defRPr/>
            </a:pPr>
            <a:r>
              <a:rPr kumimoji="0" lang="en-US" altLang="ja-JP" sz="1020" kern="0" dirty="0">
                <a:solidFill>
                  <a:srgbClr val="000000"/>
                </a:solidFill>
                <a:latin typeface="Meiryo UI" panose="020B0604030504040204" pitchFamily="50" charset="-128"/>
                <a:ea typeface="Meiryo UI" panose="020B0604030504040204" pitchFamily="50" charset="-128"/>
              </a:rPr>
              <a:t>C</a:t>
            </a:r>
          </a:p>
        </p:txBody>
      </p:sp>
      <p:sp>
        <p:nvSpPr>
          <p:cNvPr id="104" name="正方形/長方形 103" descr="ｍ">
            <a:extLst>
              <a:ext uri="{FF2B5EF4-FFF2-40B4-BE49-F238E27FC236}">
                <a16:creationId xmlns:a16="http://schemas.microsoft.com/office/drawing/2014/main" id="{3E01F6B8-A236-4C2C-A1EA-D77410A9CE91}"/>
              </a:ext>
            </a:extLst>
          </p:cNvPr>
          <p:cNvSpPr>
            <a:spLocks/>
          </p:cNvSpPr>
          <p:nvPr/>
        </p:nvSpPr>
        <p:spPr>
          <a:xfrm>
            <a:off x="313317" y="5236604"/>
            <a:ext cx="468706" cy="392937"/>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none" lIns="50409" tIns="50409" rIns="50409" bIns="50409" rtlCol="0" anchor="ctr"/>
          <a:lstStyle/>
          <a:p>
            <a:pPr algn="ctr" defTabSz="844083">
              <a:defRPr/>
            </a:pPr>
            <a:r>
              <a:rPr kumimoji="0" lang="en-US" altLang="ja-JP" sz="1020" kern="0" dirty="0">
                <a:solidFill>
                  <a:srgbClr val="000000"/>
                </a:solidFill>
                <a:latin typeface="Meiryo UI" panose="020B0604030504040204" pitchFamily="50" charset="-128"/>
                <a:ea typeface="Meiryo UI" panose="020B0604030504040204" pitchFamily="50" charset="-128"/>
              </a:rPr>
              <a:t>C</a:t>
            </a:r>
          </a:p>
        </p:txBody>
      </p:sp>
      <p:sp>
        <p:nvSpPr>
          <p:cNvPr id="106" name="正方形/長方形 105" descr="ｍ">
            <a:extLst>
              <a:ext uri="{FF2B5EF4-FFF2-40B4-BE49-F238E27FC236}">
                <a16:creationId xmlns:a16="http://schemas.microsoft.com/office/drawing/2014/main" id="{83E77849-6A44-4D8D-9A6F-4B75F985E249}"/>
              </a:ext>
            </a:extLst>
          </p:cNvPr>
          <p:cNvSpPr>
            <a:spLocks/>
          </p:cNvSpPr>
          <p:nvPr/>
        </p:nvSpPr>
        <p:spPr>
          <a:xfrm>
            <a:off x="318409" y="3667646"/>
            <a:ext cx="463614" cy="392937"/>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none" lIns="50409" tIns="50409" rIns="50409" bIns="50409" rtlCol="0" anchor="ctr"/>
          <a:lstStyle/>
          <a:p>
            <a:pPr algn="ctr" defTabSz="844083">
              <a:defRPr/>
            </a:pPr>
            <a:r>
              <a:rPr kumimoji="0" lang="en-US" altLang="ja-JP" sz="1020" kern="0" dirty="0">
                <a:solidFill>
                  <a:srgbClr val="000000"/>
                </a:solidFill>
                <a:latin typeface="Meiryo UI" panose="020B0604030504040204" pitchFamily="50" charset="-128"/>
                <a:ea typeface="Meiryo UI" panose="020B0604030504040204" pitchFamily="50" charset="-128"/>
              </a:rPr>
              <a:t>B</a:t>
            </a:r>
          </a:p>
        </p:txBody>
      </p:sp>
      <p:sp>
        <p:nvSpPr>
          <p:cNvPr id="111" name="正方形/長方形 110" descr="ｍ">
            <a:extLst>
              <a:ext uri="{FF2B5EF4-FFF2-40B4-BE49-F238E27FC236}">
                <a16:creationId xmlns:a16="http://schemas.microsoft.com/office/drawing/2014/main" id="{C75949E6-6E6B-4AC1-9960-B47A53A82543}"/>
              </a:ext>
            </a:extLst>
          </p:cNvPr>
          <p:cNvSpPr>
            <a:spLocks/>
          </p:cNvSpPr>
          <p:nvPr/>
        </p:nvSpPr>
        <p:spPr>
          <a:xfrm>
            <a:off x="875735" y="3103021"/>
            <a:ext cx="463614" cy="141040"/>
          </a:xfrm>
          <a:prstGeom prst="rect">
            <a:avLst/>
          </a:prstGeom>
          <a:noFill/>
          <a:ln w="6350" cap="flat" cmpd="sng" algn="ctr">
            <a:noFill/>
            <a:prstDash val="solid"/>
            <a:miter lim="800000"/>
          </a:ln>
          <a:effectLst/>
        </p:spPr>
        <p:txBody>
          <a:bodyPr wrap="none" lIns="50409" tIns="50409" rIns="50409" bIns="50409" rtlCol="0" anchor="ctr"/>
          <a:lstStyle/>
          <a:p>
            <a:pPr algn="ctr" defTabSz="844083">
              <a:defRPr/>
            </a:pPr>
            <a:r>
              <a:rPr kumimoji="0" lang="ja-JP" altLang="en-US" sz="1020" kern="0" dirty="0">
                <a:solidFill>
                  <a:srgbClr val="000000"/>
                </a:solidFill>
                <a:latin typeface="Meiryo UI" panose="020B0604030504040204" pitchFamily="50" charset="-128"/>
                <a:ea typeface="Meiryo UI" panose="020B0604030504040204" pitchFamily="50" charset="-128"/>
              </a:rPr>
              <a:t>電源種別</a:t>
            </a:r>
            <a:endParaRPr kumimoji="0" lang="en-US" altLang="ja-JP" sz="1020" kern="0" dirty="0">
              <a:solidFill>
                <a:srgbClr val="000000"/>
              </a:solidFill>
              <a:latin typeface="Meiryo UI" panose="020B0604030504040204" pitchFamily="50" charset="-128"/>
              <a:ea typeface="Meiryo UI" panose="020B0604030504040204" pitchFamily="50" charset="-128"/>
            </a:endParaRPr>
          </a:p>
        </p:txBody>
      </p:sp>
      <p:grpSp>
        <p:nvGrpSpPr>
          <p:cNvPr id="31" name="グループ化 30">
            <a:extLst>
              <a:ext uri="{FF2B5EF4-FFF2-40B4-BE49-F238E27FC236}">
                <a16:creationId xmlns:a16="http://schemas.microsoft.com/office/drawing/2014/main" id="{CA12E3ED-EE01-4901-B1C2-A8A01C123CFC}"/>
              </a:ext>
            </a:extLst>
          </p:cNvPr>
          <p:cNvGrpSpPr/>
          <p:nvPr/>
        </p:nvGrpSpPr>
        <p:grpSpPr>
          <a:xfrm>
            <a:off x="3839591" y="3421952"/>
            <a:ext cx="2662586" cy="313384"/>
            <a:chOff x="4602151" y="4060417"/>
            <a:chExt cx="2662586" cy="521175"/>
          </a:xfrm>
        </p:grpSpPr>
        <p:sp>
          <p:nvSpPr>
            <p:cNvPr id="22" name="正方形/長方形 21" descr="ｍ">
              <a:extLst>
                <a:ext uri="{FF2B5EF4-FFF2-40B4-BE49-F238E27FC236}">
                  <a16:creationId xmlns:a16="http://schemas.microsoft.com/office/drawing/2014/main" id="{DAA5C958-F76C-4A64-93ED-641BA415CACA}"/>
                </a:ext>
              </a:extLst>
            </p:cNvPr>
            <p:cNvSpPr>
              <a:spLocks/>
            </p:cNvSpPr>
            <p:nvPr/>
          </p:nvSpPr>
          <p:spPr>
            <a:xfrm>
              <a:off x="6839359" y="4060417"/>
              <a:ext cx="425378" cy="249411"/>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none" lIns="50409" tIns="50409" rIns="50409" bIns="50409" rtlCol="0" anchor="ctr"/>
            <a:lstStyle/>
            <a:p>
              <a:pPr algn="r" defTabSz="844083">
                <a:defRPr/>
              </a:pPr>
              <a:r>
                <a:rPr kumimoji="0" lang="ja-JP" altLang="en-US" sz="800" kern="0" dirty="0">
                  <a:solidFill>
                    <a:srgbClr val="000000"/>
                  </a:solidFill>
                  <a:latin typeface="Meiryo UI" panose="020B0604030504040204" pitchFamily="50" charset="-128"/>
                  <a:ea typeface="Meiryo UI" panose="020B0604030504040204" pitchFamily="50" charset="-128"/>
                </a:rPr>
                <a:t>▲</a:t>
              </a:r>
              <a:r>
                <a:rPr kumimoji="0" lang="en-US" altLang="ja-JP" sz="800" kern="0" dirty="0">
                  <a:solidFill>
                    <a:srgbClr val="000000"/>
                  </a:solidFill>
                  <a:latin typeface="Meiryo UI" panose="020B0604030504040204" pitchFamily="50" charset="-128"/>
                  <a:ea typeface="Meiryo UI" panose="020B0604030504040204" pitchFamily="50" charset="-128"/>
                </a:rPr>
                <a:t>50</a:t>
              </a:r>
            </a:p>
          </p:txBody>
        </p:sp>
        <p:sp>
          <p:nvSpPr>
            <p:cNvPr id="24" name="正方形/長方形 23" descr="ｍ">
              <a:extLst>
                <a:ext uri="{FF2B5EF4-FFF2-40B4-BE49-F238E27FC236}">
                  <a16:creationId xmlns:a16="http://schemas.microsoft.com/office/drawing/2014/main" id="{381F2B42-AF2B-4DDF-A1A3-7EA4717AA374}"/>
                </a:ext>
              </a:extLst>
            </p:cNvPr>
            <p:cNvSpPr>
              <a:spLocks/>
            </p:cNvSpPr>
            <p:nvPr/>
          </p:nvSpPr>
          <p:spPr>
            <a:xfrm>
              <a:off x="6839359" y="4332177"/>
              <a:ext cx="425378" cy="249415"/>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square" lIns="50409" tIns="50409" rIns="50409" bIns="50409" rtlCol="0" anchor="ctr"/>
            <a:lstStyle/>
            <a:p>
              <a:pPr algn="r" defTabSz="844083">
                <a:defRPr/>
              </a:pPr>
              <a:r>
                <a:rPr kumimoji="0" lang="en-US" altLang="ja-JP" sz="800" kern="0" dirty="0">
                  <a:solidFill>
                    <a:srgbClr val="000000"/>
                  </a:solidFill>
                  <a:latin typeface="Meiryo UI" panose="020B0604030504040204" pitchFamily="50" charset="-128"/>
                  <a:ea typeface="Meiryo UI" panose="020B0604030504040204" pitchFamily="50" charset="-128"/>
                </a:rPr>
                <a:t>120</a:t>
              </a:r>
            </a:p>
          </p:txBody>
        </p:sp>
        <p:sp>
          <p:nvSpPr>
            <p:cNvPr id="25" name="正方形/長方形 24" descr="ｍ">
              <a:extLst>
                <a:ext uri="{FF2B5EF4-FFF2-40B4-BE49-F238E27FC236}">
                  <a16:creationId xmlns:a16="http://schemas.microsoft.com/office/drawing/2014/main" id="{0BF7C288-20D8-4E50-9AD3-59FD3DC090D2}"/>
                </a:ext>
              </a:extLst>
            </p:cNvPr>
            <p:cNvSpPr>
              <a:spLocks/>
            </p:cNvSpPr>
            <p:nvPr/>
          </p:nvSpPr>
          <p:spPr>
            <a:xfrm>
              <a:off x="4602151" y="4060417"/>
              <a:ext cx="1131254" cy="256531"/>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none" lIns="50409" tIns="50409" rIns="50409" bIns="50409" rtlCol="0" anchor="ctr"/>
            <a:lstStyle/>
            <a:p>
              <a:pPr algn="ctr" defTabSz="844083">
                <a:defRPr/>
              </a:pPr>
              <a:r>
                <a:rPr kumimoji="0" lang="en-US" altLang="ja-JP" sz="800" kern="0" dirty="0">
                  <a:solidFill>
                    <a:srgbClr val="000000"/>
                  </a:solidFill>
                  <a:latin typeface="Meiryo UI" panose="020B0604030504040204" pitchFamily="50" charset="-128"/>
                  <a:ea typeface="Meiryo UI" panose="020B0604030504040204" pitchFamily="50" charset="-128"/>
                </a:rPr>
                <a:t>FIP</a:t>
              </a:r>
              <a:r>
                <a:rPr kumimoji="0" lang="ja-JP" altLang="en-US" sz="800" kern="0" dirty="0">
                  <a:solidFill>
                    <a:srgbClr val="000000"/>
                  </a:solidFill>
                  <a:latin typeface="Meiryo UI" panose="020B0604030504040204" pitchFamily="50" charset="-128"/>
                  <a:ea typeface="Meiryo UI" panose="020B0604030504040204" pitchFamily="50" charset="-128"/>
                </a:rPr>
                <a:t>交付金</a:t>
              </a:r>
              <a:endParaRPr kumimoji="0" lang="en-US" altLang="ja-JP" sz="800" kern="0" dirty="0">
                <a:solidFill>
                  <a:srgbClr val="000000"/>
                </a:solidFill>
                <a:latin typeface="Meiryo UI" panose="020B0604030504040204" pitchFamily="50" charset="-128"/>
                <a:ea typeface="Meiryo UI" panose="020B0604030504040204" pitchFamily="50" charset="-128"/>
              </a:endParaRPr>
            </a:p>
          </p:txBody>
        </p:sp>
        <p:sp>
          <p:nvSpPr>
            <p:cNvPr id="26" name="正方形/長方形 25" descr="ｍ">
              <a:extLst>
                <a:ext uri="{FF2B5EF4-FFF2-40B4-BE49-F238E27FC236}">
                  <a16:creationId xmlns:a16="http://schemas.microsoft.com/office/drawing/2014/main" id="{F2A1E954-3169-4E38-84B2-2AAAEF4958DD}"/>
                </a:ext>
              </a:extLst>
            </p:cNvPr>
            <p:cNvSpPr>
              <a:spLocks/>
            </p:cNvSpPr>
            <p:nvPr/>
          </p:nvSpPr>
          <p:spPr>
            <a:xfrm>
              <a:off x="4602151" y="4326785"/>
              <a:ext cx="1131254" cy="247122"/>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none" lIns="50409" tIns="50409" rIns="50409" bIns="50409" rtlCol="0" anchor="ctr"/>
            <a:lstStyle/>
            <a:p>
              <a:pPr algn="ctr" defTabSz="844083">
                <a:defRPr/>
              </a:pPr>
              <a:r>
                <a:rPr kumimoji="0" lang="ja-JP" altLang="en-US" sz="800" kern="0" dirty="0">
                  <a:solidFill>
                    <a:srgbClr val="000000"/>
                  </a:solidFill>
                  <a:latin typeface="Meiryo UI" panose="020B0604030504040204" pitchFamily="50" charset="-128"/>
                  <a:ea typeface="Meiryo UI" panose="020B0604030504040204" pitchFamily="50" charset="-128"/>
                </a:rPr>
                <a:t>廃棄等費用積立金</a:t>
              </a:r>
              <a:endParaRPr kumimoji="0" lang="en-US" altLang="ja-JP" sz="800" kern="0" dirty="0">
                <a:solidFill>
                  <a:srgbClr val="000000"/>
                </a:solidFill>
                <a:latin typeface="Meiryo UI" panose="020B0604030504040204" pitchFamily="50" charset="-128"/>
                <a:ea typeface="Meiryo UI" panose="020B0604030504040204" pitchFamily="50" charset="-128"/>
              </a:endParaRPr>
            </a:p>
          </p:txBody>
        </p:sp>
        <p:sp>
          <p:nvSpPr>
            <p:cNvPr id="27" name="正方形/長方形 26" descr="ｍ">
              <a:extLst>
                <a:ext uri="{FF2B5EF4-FFF2-40B4-BE49-F238E27FC236}">
                  <a16:creationId xmlns:a16="http://schemas.microsoft.com/office/drawing/2014/main" id="{5AA5D897-F0AB-4318-8AC0-D21007F9F91F}"/>
                </a:ext>
              </a:extLst>
            </p:cNvPr>
            <p:cNvSpPr>
              <a:spLocks/>
            </p:cNvSpPr>
            <p:nvPr/>
          </p:nvSpPr>
          <p:spPr>
            <a:xfrm>
              <a:off x="6342568" y="4060417"/>
              <a:ext cx="442450" cy="244117"/>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square" lIns="50409" tIns="50409" rIns="50409" bIns="50409" rtlCol="0" anchor="ctr"/>
            <a:lstStyle/>
            <a:p>
              <a:pPr algn="ctr" defTabSz="844083">
                <a:defRPr/>
              </a:pPr>
              <a:r>
                <a:rPr kumimoji="0" lang="en-US" altLang="ja-JP" sz="800" kern="0" dirty="0">
                  <a:solidFill>
                    <a:srgbClr val="000000"/>
                  </a:solidFill>
                  <a:latin typeface="Meiryo UI" panose="020B0604030504040204" pitchFamily="50" charset="-128"/>
                  <a:ea typeface="Meiryo UI" panose="020B0604030504040204" pitchFamily="50" charset="-128"/>
                </a:rPr>
                <a:t>A1</a:t>
              </a:r>
            </a:p>
          </p:txBody>
        </p:sp>
        <p:sp>
          <p:nvSpPr>
            <p:cNvPr id="28" name="正方形/長方形 27" descr="ｍ">
              <a:extLst>
                <a:ext uri="{FF2B5EF4-FFF2-40B4-BE49-F238E27FC236}">
                  <a16:creationId xmlns:a16="http://schemas.microsoft.com/office/drawing/2014/main" id="{340D1B8F-F3BB-4DEF-BB31-0077DD9C6CD7}"/>
                </a:ext>
              </a:extLst>
            </p:cNvPr>
            <p:cNvSpPr>
              <a:spLocks/>
            </p:cNvSpPr>
            <p:nvPr/>
          </p:nvSpPr>
          <p:spPr>
            <a:xfrm>
              <a:off x="6342568" y="4324493"/>
              <a:ext cx="442450" cy="249415"/>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square" lIns="50409" tIns="50409" rIns="50409" bIns="50409" rtlCol="0" anchor="ctr"/>
            <a:lstStyle/>
            <a:p>
              <a:pPr algn="ctr" defTabSz="844083">
                <a:defRPr/>
              </a:pPr>
              <a:r>
                <a:rPr kumimoji="0" lang="en-US" altLang="ja-JP" sz="800" kern="0" dirty="0">
                  <a:solidFill>
                    <a:srgbClr val="000000"/>
                  </a:solidFill>
                  <a:latin typeface="Meiryo UI" panose="020B0604030504040204" pitchFamily="50" charset="-128"/>
                  <a:ea typeface="Meiryo UI" panose="020B0604030504040204" pitchFamily="50" charset="-128"/>
                </a:rPr>
                <a:t>A1</a:t>
              </a:r>
            </a:p>
          </p:txBody>
        </p:sp>
        <p:sp>
          <p:nvSpPr>
            <p:cNvPr id="115" name="正方形/長方形 114" descr="ｍ">
              <a:extLst>
                <a:ext uri="{FF2B5EF4-FFF2-40B4-BE49-F238E27FC236}">
                  <a16:creationId xmlns:a16="http://schemas.microsoft.com/office/drawing/2014/main" id="{750F0F73-B78B-45EA-9654-33BF65C37109}"/>
                </a:ext>
              </a:extLst>
            </p:cNvPr>
            <p:cNvSpPr>
              <a:spLocks/>
            </p:cNvSpPr>
            <p:nvPr/>
          </p:nvSpPr>
          <p:spPr>
            <a:xfrm>
              <a:off x="5823750" y="4061308"/>
              <a:ext cx="442450" cy="249411"/>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none" lIns="50409" tIns="50409" rIns="50409" bIns="50409" rtlCol="0" anchor="ctr"/>
            <a:lstStyle/>
            <a:p>
              <a:pPr algn="ctr" defTabSz="844083">
                <a:defRPr/>
              </a:pPr>
              <a:r>
                <a:rPr kumimoji="0" lang="ja-JP" altLang="en-US" sz="800" kern="0" dirty="0">
                  <a:solidFill>
                    <a:srgbClr val="000000"/>
                  </a:solidFill>
                  <a:latin typeface="Meiryo UI" panose="020B0604030504040204" pitchFamily="50" charset="-128"/>
                  <a:ea typeface="Meiryo UI" panose="020B0604030504040204" pitchFamily="50" charset="-128"/>
                </a:rPr>
                <a:t>太陽光</a:t>
              </a:r>
              <a:endParaRPr kumimoji="0" lang="en-US" altLang="ja-JP" sz="800" kern="0" dirty="0">
                <a:solidFill>
                  <a:srgbClr val="000000"/>
                </a:solidFill>
                <a:latin typeface="Meiryo UI" panose="020B0604030504040204" pitchFamily="50" charset="-128"/>
                <a:ea typeface="Meiryo UI" panose="020B0604030504040204" pitchFamily="50" charset="-128"/>
              </a:endParaRPr>
            </a:p>
          </p:txBody>
        </p:sp>
        <p:sp>
          <p:nvSpPr>
            <p:cNvPr id="116" name="正方形/長方形 115" descr="ｍ">
              <a:extLst>
                <a:ext uri="{FF2B5EF4-FFF2-40B4-BE49-F238E27FC236}">
                  <a16:creationId xmlns:a16="http://schemas.microsoft.com/office/drawing/2014/main" id="{9937C0B9-232C-495A-8C43-B6E2045B0C46}"/>
                </a:ext>
              </a:extLst>
            </p:cNvPr>
            <p:cNvSpPr>
              <a:spLocks/>
            </p:cNvSpPr>
            <p:nvPr/>
          </p:nvSpPr>
          <p:spPr>
            <a:xfrm>
              <a:off x="5823750" y="4325391"/>
              <a:ext cx="442450" cy="249415"/>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none" lIns="50409" tIns="50409" rIns="50409" bIns="50409" rtlCol="0" anchor="ctr"/>
            <a:lstStyle/>
            <a:p>
              <a:pPr algn="ctr" defTabSz="844083">
                <a:defRPr/>
              </a:pPr>
              <a:r>
                <a:rPr kumimoji="0" lang="ja-JP" altLang="en-US" sz="800" kern="0" dirty="0">
                  <a:solidFill>
                    <a:srgbClr val="000000"/>
                  </a:solidFill>
                  <a:latin typeface="Meiryo UI" panose="020B0604030504040204" pitchFamily="50" charset="-128"/>
                  <a:ea typeface="Meiryo UI" panose="020B0604030504040204" pitchFamily="50" charset="-128"/>
                </a:rPr>
                <a:t>太陽光</a:t>
              </a:r>
              <a:endParaRPr kumimoji="0" lang="en-US" altLang="ja-JP" sz="800" kern="0" dirty="0">
                <a:solidFill>
                  <a:srgbClr val="000000"/>
                </a:solidFill>
                <a:latin typeface="Meiryo UI" panose="020B0604030504040204" pitchFamily="50" charset="-128"/>
                <a:ea typeface="Meiryo UI" panose="020B0604030504040204" pitchFamily="50" charset="-128"/>
              </a:endParaRPr>
            </a:p>
          </p:txBody>
        </p:sp>
      </p:grpSp>
      <p:sp>
        <p:nvSpPr>
          <p:cNvPr id="121" name="正方形/長方形 120">
            <a:extLst>
              <a:ext uri="{FF2B5EF4-FFF2-40B4-BE49-F238E27FC236}">
                <a16:creationId xmlns:a16="http://schemas.microsoft.com/office/drawing/2014/main" id="{F472602D-9083-4393-BFF4-F16F19147D98}"/>
              </a:ext>
            </a:extLst>
          </p:cNvPr>
          <p:cNvSpPr/>
          <p:nvPr/>
        </p:nvSpPr>
        <p:spPr>
          <a:xfrm>
            <a:off x="7788185" y="2438984"/>
            <a:ext cx="1917384" cy="598059"/>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900" dirty="0">
                <a:solidFill>
                  <a:schemeClr val="tx1"/>
                </a:solidFill>
                <a:latin typeface="Meiryo UI" panose="020B0604030504040204" pitchFamily="50" charset="-128"/>
                <a:ea typeface="Meiryo UI" panose="020B0604030504040204" pitchFamily="50" charset="-128"/>
              </a:rPr>
              <a:t>＊</a:t>
            </a:r>
            <a:r>
              <a:rPr lang="en-US" altLang="ja-JP" sz="900" dirty="0">
                <a:solidFill>
                  <a:schemeClr val="tx1"/>
                </a:solidFill>
                <a:latin typeface="Meiryo UI" panose="020B0604030504040204" pitchFamily="50" charset="-128"/>
                <a:ea typeface="Meiryo UI" panose="020B0604030504040204" pitchFamily="50" charset="-128"/>
              </a:rPr>
              <a:t>:FIP</a:t>
            </a:r>
            <a:r>
              <a:rPr lang="ja-JP" altLang="en-US" sz="900" dirty="0">
                <a:solidFill>
                  <a:schemeClr val="tx1"/>
                </a:solidFill>
                <a:latin typeface="Meiryo UI" panose="020B0604030504040204" pitchFamily="50" charset="-128"/>
                <a:ea typeface="Meiryo UI" panose="020B0604030504040204" pitchFamily="50" charset="-128"/>
              </a:rPr>
              <a:t>交付金＜廃棄等費用積立金となるため、支払額「供給促進交付金の額</a:t>
            </a:r>
            <a:r>
              <a:rPr lang="en-US" altLang="ja-JP" sz="900" dirty="0">
                <a:solidFill>
                  <a:schemeClr val="tx1"/>
                </a:solidFill>
                <a:latin typeface="Meiryo UI" panose="020B0604030504040204" pitchFamily="50" charset="-128"/>
                <a:ea typeface="Meiryo UI" panose="020B0604030504040204" pitchFamily="50" charset="-128"/>
              </a:rPr>
              <a:t>(</a:t>
            </a:r>
            <a:r>
              <a:rPr lang="ja-JP" altLang="en-US" sz="900" dirty="0">
                <a:solidFill>
                  <a:schemeClr val="tx1"/>
                </a:solidFill>
                <a:latin typeface="Meiryo UI" panose="020B0604030504040204" pitchFamily="50" charset="-128"/>
                <a:ea typeface="Meiryo UI" panose="020B0604030504040204" pitchFamily="50" charset="-128"/>
              </a:rPr>
              <a:t>廃棄等費用積立金控除後</a:t>
            </a:r>
            <a:r>
              <a:rPr lang="en-US" altLang="ja-JP" sz="900" dirty="0">
                <a:solidFill>
                  <a:schemeClr val="tx1"/>
                </a:solidFill>
                <a:latin typeface="Meiryo UI" panose="020B0604030504040204" pitchFamily="50" charset="-128"/>
                <a:ea typeface="Meiryo UI" panose="020B0604030504040204" pitchFamily="50" charset="-128"/>
              </a:rPr>
              <a:t>)</a:t>
            </a:r>
            <a:r>
              <a:rPr lang="ja-JP" altLang="en-US" sz="900" dirty="0">
                <a:solidFill>
                  <a:schemeClr val="tx1"/>
                </a:solidFill>
                <a:latin typeface="Meiryo UI" panose="020B0604030504040204" pitchFamily="50" charset="-128"/>
                <a:ea typeface="Meiryo UI" panose="020B0604030504040204" pitchFamily="50" charset="-128"/>
              </a:rPr>
              <a:t>」を</a:t>
            </a:r>
            <a:r>
              <a:rPr lang="en-US" altLang="ja-JP" sz="900" dirty="0">
                <a:solidFill>
                  <a:schemeClr val="tx1"/>
                </a:solidFill>
                <a:latin typeface="Meiryo UI" panose="020B0604030504040204" pitchFamily="50" charset="-128"/>
                <a:ea typeface="Meiryo UI" panose="020B0604030504040204" pitchFamily="50" charset="-128"/>
              </a:rPr>
              <a:t>\0</a:t>
            </a:r>
            <a:r>
              <a:rPr lang="ja-JP" altLang="en-US" sz="900" dirty="0">
                <a:solidFill>
                  <a:schemeClr val="tx1"/>
                </a:solidFill>
                <a:latin typeface="Meiryo UI" panose="020B0604030504040204" pitchFamily="50" charset="-128"/>
                <a:ea typeface="Meiryo UI" panose="020B0604030504040204" pitchFamily="50" charset="-128"/>
              </a:rPr>
              <a:t>とする</a:t>
            </a:r>
          </a:p>
        </p:txBody>
      </p:sp>
      <p:sp>
        <p:nvSpPr>
          <p:cNvPr id="87" name="正方形/長方形 86" descr="ｍ">
            <a:extLst>
              <a:ext uri="{FF2B5EF4-FFF2-40B4-BE49-F238E27FC236}">
                <a16:creationId xmlns:a16="http://schemas.microsoft.com/office/drawing/2014/main" id="{C78F15ED-4732-4A29-AC21-4EFE9B8F9DB6}"/>
              </a:ext>
            </a:extLst>
          </p:cNvPr>
          <p:cNvSpPr>
            <a:spLocks/>
          </p:cNvSpPr>
          <p:nvPr/>
        </p:nvSpPr>
        <p:spPr>
          <a:xfrm>
            <a:off x="1936457" y="4449841"/>
            <a:ext cx="472689" cy="392937"/>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none" lIns="50409" tIns="50409" rIns="50409" bIns="50409" rtlCol="0" anchor="ctr"/>
          <a:lstStyle/>
          <a:p>
            <a:pPr algn="r" defTabSz="844083">
              <a:defRPr/>
            </a:pPr>
            <a:r>
              <a:rPr kumimoji="0" lang="ja-JP" altLang="en-US" sz="1020" kern="0" dirty="0">
                <a:solidFill>
                  <a:srgbClr val="000000"/>
                </a:solidFill>
                <a:latin typeface="Meiryo UI" panose="020B0604030504040204" pitchFamily="50" charset="-128"/>
                <a:ea typeface="Meiryo UI" panose="020B0604030504040204" pitchFamily="50" charset="-128"/>
              </a:rPr>
              <a:t>▲</a:t>
            </a:r>
            <a:r>
              <a:rPr kumimoji="0" lang="en-US" altLang="ja-JP" sz="1020" kern="0" dirty="0">
                <a:solidFill>
                  <a:srgbClr val="000000"/>
                </a:solidFill>
                <a:latin typeface="Meiryo UI" panose="020B0604030504040204" pitchFamily="50" charset="-128"/>
                <a:ea typeface="Meiryo UI" panose="020B0604030504040204" pitchFamily="50" charset="-128"/>
              </a:rPr>
              <a:t>200</a:t>
            </a:r>
          </a:p>
        </p:txBody>
      </p:sp>
      <p:sp>
        <p:nvSpPr>
          <p:cNvPr id="89" name="正方形/長方形 88" descr="ｍ">
            <a:extLst>
              <a:ext uri="{FF2B5EF4-FFF2-40B4-BE49-F238E27FC236}">
                <a16:creationId xmlns:a16="http://schemas.microsoft.com/office/drawing/2014/main" id="{2B072449-1C97-41A4-909E-0CDCDAAC6F26}"/>
              </a:ext>
            </a:extLst>
          </p:cNvPr>
          <p:cNvSpPr>
            <a:spLocks/>
          </p:cNvSpPr>
          <p:nvPr/>
        </p:nvSpPr>
        <p:spPr>
          <a:xfrm>
            <a:off x="1397107" y="4449841"/>
            <a:ext cx="463614" cy="392937"/>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none" lIns="50409" tIns="50409" rIns="50409" bIns="50409" rtlCol="0" anchor="ctr"/>
          <a:lstStyle/>
          <a:p>
            <a:pPr algn="ctr" defTabSz="844083">
              <a:defRPr/>
            </a:pPr>
            <a:r>
              <a:rPr kumimoji="0" lang="en-US" altLang="ja-JP" sz="1020" kern="0" dirty="0">
                <a:solidFill>
                  <a:srgbClr val="000000"/>
                </a:solidFill>
                <a:latin typeface="Meiryo UI" panose="020B0604030504040204" pitchFamily="50" charset="-128"/>
                <a:ea typeface="Meiryo UI" panose="020B0604030504040204" pitchFamily="50" charset="-128"/>
              </a:rPr>
              <a:t>C1</a:t>
            </a:r>
          </a:p>
        </p:txBody>
      </p:sp>
      <p:sp>
        <p:nvSpPr>
          <p:cNvPr id="92" name="正方形/長方形 91" descr="ｍ">
            <a:extLst>
              <a:ext uri="{FF2B5EF4-FFF2-40B4-BE49-F238E27FC236}">
                <a16:creationId xmlns:a16="http://schemas.microsoft.com/office/drawing/2014/main" id="{B53E3F9A-8F21-4907-9410-AEA70A063132}"/>
              </a:ext>
            </a:extLst>
          </p:cNvPr>
          <p:cNvSpPr>
            <a:spLocks/>
          </p:cNvSpPr>
          <p:nvPr/>
        </p:nvSpPr>
        <p:spPr>
          <a:xfrm>
            <a:off x="857758" y="4449841"/>
            <a:ext cx="463614" cy="392937"/>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none" lIns="50409" tIns="50409" rIns="50409" bIns="50409" rtlCol="0" anchor="ctr"/>
          <a:lstStyle/>
          <a:p>
            <a:pPr algn="ctr" defTabSz="844083">
              <a:defRPr/>
            </a:pPr>
            <a:r>
              <a:rPr kumimoji="0" lang="ja-JP" altLang="en-US" sz="1020" kern="0" dirty="0">
                <a:solidFill>
                  <a:srgbClr val="000000"/>
                </a:solidFill>
                <a:latin typeface="Meiryo UI" panose="020B0604030504040204" pitchFamily="50" charset="-128"/>
                <a:ea typeface="Meiryo UI" panose="020B0604030504040204" pitchFamily="50" charset="-128"/>
              </a:rPr>
              <a:t>太陽光</a:t>
            </a:r>
            <a:endParaRPr kumimoji="0" lang="en-US" altLang="ja-JP" sz="1020" kern="0" dirty="0">
              <a:solidFill>
                <a:srgbClr val="000000"/>
              </a:solidFill>
              <a:latin typeface="Meiryo UI" panose="020B0604030504040204" pitchFamily="50" charset="-128"/>
              <a:ea typeface="Meiryo UI" panose="020B0604030504040204" pitchFamily="50" charset="-128"/>
            </a:endParaRPr>
          </a:p>
        </p:txBody>
      </p:sp>
      <p:sp>
        <p:nvSpPr>
          <p:cNvPr id="107" name="正方形/長方形 106" descr="ｍ">
            <a:extLst>
              <a:ext uri="{FF2B5EF4-FFF2-40B4-BE49-F238E27FC236}">
                <a16:creationId xmlns:a16="http://schemas.microsoft.com/office/drawing/2014/main" id="{F11928A2-0732-4631-A033-86C2E09BEA5B}"/>
              </a:ext>
            </a:extLst>
          </p:cNvPr>
          <p:cNvSpPr>
            <a:spLocks/>
          </p:cNvSpPr>
          <p:nvPr/>
        </p:nvSpPr>
        <p:spPr>
          <a:xfrm>
            <a:off x="318409" y="4449841"/>
            <a:ext cx="463614" cy="392937"/>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none" lIns="50409" tIns="50409" rIns="50409" bIns="50409" rtlCol="0" anchor="ctr"/>
          <a:lstStyle/>
          <a:p>
            <a:pPr algn="ctr" defTabSz="844083">
              <a:defRPr/>
            </a:pPr>
            <a:r>
              <a:rPr kumimoji="0" lang="en-US" altLang="ja-JP" sz="1020" kern="0" dirty="0">
                <a:solidFill>
                  <a:srgbClr val="000000"/>
                </a:solidFill>
                <a:latin typeface="Meiryo UI" panose="020B0604030504040204" pitchFamily="50" charset="-128"/>
                <a:ea typeface="Meiryo UI" panose="020B0604030504040204" pitchFamily="50" charset="-128"/>
              </a:rPr>
              <a:t>C</a:t>
            </a:r>
          </a:p>
        </p:txBody>
      </p:sp>
      <p:sp>
        <p:nvSpPr>
          <p:cNvPr id="112" name="正方形/長方形 111" descr="ｍ">
            <a:extLst>
              <a:ext uri="{FF2B5EF4-FFF2-40B4-BE49-F238E27FC236}">
                <a16:creationId xmlns:a16="http://schemas.microsoft.com/office/drawing/2014/main" id="{CF67C4B8-2269-457E-A546-84839E901B86}"/>
              </a:ext>
            </a:extLst>
          </p:cNvPr>
          <p:cNvSpPr>
            <a:spLocks/>
          </p:cNvSpPr>
          <p:nvPr/>
        </p:nvSpPr>
        <p:spPr>
          <a:xfrm>
            <a:off x="3833239" y="3226667"/>
            <a:ext cx="2662588" cy="176949"/>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none" lIns="50409" tIns="50409" rIns="50409" bIns="50409" rtlCol="0" anchor="ctr"/>
          <a:lstStyle/>
          <a:p>
            <a:pPr algn="r" defTabSz="844083">
              <a:defRPr/>
            </a:pPr>
            <a:r>
              <a:rPr kumimoji="0" lang="ja-JP" altLang="en-US" sz="800" b="1" kern="0" dirty="0">
                <a:solidFill>
                  <a:srgbClr val="000000"/>
                </a:solidFill>
                <a:latin typeface="Meiryo UI" panose="020B0604030504040204" pitchFamily="50" charset="-128"/>
                <a:ea typeface="Meiryo UI" panose="020B0604030504040204" pitchFamily="50" charset="-128"/>
              </a:rPr>
              <a:t>積立金不足額：</a:t>
            </a:r>
            <a:r>
              <a:rPr kumimoji="0" lang="en-US" altLang="ja-JP" sz="800" b="1" kern="0" dirty="0">
                <a:solidFill>
                  <a:srgbClr val="000000"/>
                </a:solidFill>
                <a:latin typeface="Meiryo UI" panose="020B0604030504040204" pitchFamily="50" charset="-128"/>
                <a:ea typeface="Meiryo UI" panose="020B0604030504040204" pitchFamily="50" charset="-128"/>
              </a:rPr>
              <a:t>70</a:t>
            </a:r>
          </a:p>
        </p:txBody>
      </p:sp>
      <p:sp>
        <p:nvSpPr>
          <p:cNvPr id="113" name="正方形/長方形 112" descr="ｍ">
            <a:extLst>
              <a:ext uri="{FF2B5EF4-FFF2-40B4-BE49-F238E27FC236}">
                <a16:creationId xmlns:a16="http://schemas.microsoft.com/office/drawing/2014/main" id="{C0EF254A-0100-4A1B-9375-BE1940D4CE85}"/>
              </a:ext>
            </a:extLst>
          </p:cNvPr>
          <p:cNvSpPr>
            <a:spLocks/>
          </p:cNvSpPr>
          <p:nvPr/>
        </p:nvSpPr>
        <p:spPr>
          <a:xfrm>
            <a:off x="2476886" y="3271372"/>
            <a:ext cx="472689" cy="392937"/>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none" lIns="50409" tIns="50409" rIns="50409" bIns="50409" rtlCol="0" anchor="ctr"/>
          <a:lstStyle/>
          <a:p>
            <a:pPr algn="r" defTabSz="844083">
              <a:defRPr/>
            </a:pPr>
            <a:r>
              <a:rPr kumimoji="0" lang="en-US" altLang="ja-JP" sz="1020" kern="0" dirty="0">
                <a:solidFill>
                  <a:srgbClr val="000000"/>
                </a:solidFill>
                <a:latin typeface="Meiryo UI" panose="020B0604030504040204" pitchFamily="50" charset="-128"/>
                <a:ea typeface="Meiryo UI" panose="020B0604030504040204" pitchFamily="50" charset="-128"/>
              </a:rPr>
              <a:t>120</a:t>
            </a:r>
          </a:p>
        </p:txBody>
      </p:sp>
      <p:sp>
        <p:nvSpPr>
          <p:cNvPr id="123" name="正方形/長方形 122" descr="ｍ">
            <a:extLst>
              <a:ext uri="{FF2B5EF4-FFF2-40B4-BE49-F238E27FC236}">
                <a16:creationId xmlns:a16="http://schemas.microsoft.com/office/drawing/2014/main" id="{340A4797-3380-4200-B3C5-05AFC5EA71DA}"/>
              </a:ext>
            </a:extLst>
          </p:cNvPr>
          <p:cNvSpPr>
            <a:spLocks/>
          </p:cNvSpPr>
          <p:nvPr/>
        </p:nvSpPr>
        <p:spPr>
          <a:xfrm>
            <a:off x="2476886" y="4056723"/>
            <a:ext cx="472689" cy="392937"/>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none" lIns="50409" tIns="50409" rIns="50409" bIns="50409" rtlCol="0" anchor="ctr"/>
          <a:lstStyle/>
          <a:p>
            <a:pPr algn="r" defTabSz="844083">
              <a:defRPr/>
            </a:pPr>
            <a:r>
              <a:rPr kumimoji="0" lang="ja-JP" altLang="en-US" sz="1020" kern="0" dirty="0" err="1">
                <a:solidFill>
                  <a:srgbClr val="000000"/>
                </a:solidFill>
                <a:latin typeface="Meiryo UI" panose="020B0604030504040204" pitchFamily="50" charset="-128"/>
                <a:ea typeface="Meiryo UI" panose="020B0604030504040204" pitchFamily="50" charset="-128"/>
              </a:rPr>
              <a:t>ー</a:t>
            </a:r>
            <a:endParaRPr kumimoji="0" lang="en-US" altLang="ja-JP" sz="1020" kern="0" dirty="0">
              <a:solidFill>
                <a:srgbClr val="000000"/>
              </a:solidFill>
              <a:latin typeface="Meiryo UI" panose="020B0604030504040204" pitchFamily="50" charset="-128"/>
              <a:ea typeface="Meiryo UI" panose="020B0604030504040204" pitchFamily="50" charset="-128"/>
            </a:endParaRPr>
          </a:p>
        </p:txBody>
      </p:sp>
      <p:sp>
        <p:nvSpPr>
          <p:cNvPr id="124" name="正方形/長方形 123" descr="ｍ">
            <a:extLst>
              <a:ext uri="{FF2B5EF4-FFF2-40B4-BE49-F238E27FC236}">
                <a16:creationId xmlns:a16="http://schemas.microsoft.com/office/drawing/2014/main" id="{C2647DF8-8458-483C-A314-7E1DE76848B1}"/>
              </a:ext>
            </a:extLst>
          </p:cNvPr>
          <p:cNvSpPr>
            <a:spLocks/>
          </p:cNvSpPr>
          <p:nvPr/>
        </p:nvSpPr>
        <p:spPr>
          <a:xfrm>
            <a:off x="2476886" y="4843486"/>
            <a:ext cx="472689" cy="392936"/>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none" lIns="50409" tIns="50409" rIns="50409" bIns="50409" rtlCol="0" anchor="ctr"/>
          <a:lstStyle/>
          <a:p>
            <a:pPr algn="r" defTabSz="844083">
              <a:defRPr/>
            </a:pPr>
            <a:r>
              <a:rPr kumimoji="0" lang="en-US" altLang="ja-JP" sz="1020" kern="0" dirty="0">
                <a:solidFill>
                  <a:srgbClr val="000000"/>
                </a:solidFill>
                <a:latin typeface="Meiryo UI" panose="020B0604030504040204" pitchFamily="50" charset="-128"/>
                <a:ea typeface="Meiryo UI" panose="020B0604030504040204" pitchFamily="50" charset="-128"/>
              </a:rPr>
              <a:t>150</a:t>
            </a:r>
          </a:p>
        </p:txBody>
      </p:sp>
      <p:sp>
        <p:nvSpPr>
          <p:cNvPr id="132" name="正方形/長方形 131" descr="ｍ">
            <a:extLst>
              <a:ext uri="{FF2B5EF4-FFF2-40B4-BE49-F238E27FC236}">
                <a16:creationId xmlns:a16="http://schemas.microsoft.com/office/drawing/2014/main" id="{7ADBA43E-F203-4C16-81EF-B6808EC8B707}"/>
              </a:ext>
            </a:extLst>
          </p:cNvPr>
          <p:cNvSpPr>
            <a:spLocks/>
          </p:cNvSpPr>
          <p:nvPr/>
        </p:nvSpPr>
        <p:spPr>
          <a:xfrm>
            <a:off x="2476555" y="5230083"/>
            <a:ext cx="472689" cy="392937"/>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none" lIns="50409" tIns="50409" rIns="50409" bIns="50409" rtlCol="0" anchor="ctr"/>
          <a:lstStyle/>
          <a:p>
            <a:pPr algn="r" defTabSz="844083">
              <a:defRPr/>
            </a:pPr>
            <a:r>
              <a:rPr kumimoji="0" lang="en-US" altLang="ja-JP" sz="1020" kern="0" dirty="0">
                <a:solidFill>
                  <a:srgbClr val="000000"/>
                </a:solidFill>
                <a:latin typeface="Meiryo UI" panose="020B0604030504040204" pitchFamily="50" charset="-128"/>
                <a:ea typeface="Meiryo UI" panose="020B0604030504040204" pitchFamily="50" charset="-128"/>
              </a:rPr>
              <a:t>230</a:t>
            </a:r>
          </a:p>
        </p:txBody>
      </p:sp>
      <p:sp>
        <p:nvSpPr>
          <p:cNvPr id="133" name="正方形/長方形 132" descr="ｍ">
            <a:extLst>
              <a:ext uri="{FF2B5EF4-FFF2-40B4-BE49-F238E27FC236}">
                <a16:creationId xmlns:a16="http://schemas.microsoft.com/office/drawing/2014/main" id="{ED716261-4874-4B22-A81B-50CC89F41547}"/>
              </a:ext>
            </a:extLst>
          </p:cNvPr>
          <p:cNvSpPr>
            <a:spLocks/>
          </p:cNvSpPr>
          <p:nvPr/>
        </p:nvSpPr>
        <p:spPr>
          <a:xfrm>
            <a:off x="2476886" y="3664047"/>
            <a:ext cx="472689" cy="392937"/>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none" lIns="50409" tIns="50409" rIns="50409" bIns="50409" rtlCol="0" anchor="ctr"/>
          <a:lstStyle/>
          <a:p>
            <a:pPr algn="r" defTabSz="844083">
              <a:defRPr/>
            </a:pPr>
            <a:r>
              <a:rPr kumimoji="0" lang="en-US" altLang="ja-JP" sz="1020" kern="0" dirty="0">
                <a:solidFill>
                  <a:srgbClr val="000000"/>
                </a:solidFill>
                <a:latin typeface="Meiryo UI" panose="020B0604030504040204" pitchFamily="50" charset="-128"/>
                <a:ea typeface="Meiryo UI" panose="020B0604030504040204" pitchFamily="50" charset="-128"/>
              </a:rPr>
              <a:t>150</a:t>
            </a:r>
          </a:p>
        </p:txBody>
      </p:sp>
      <p:sp>
        <p:nvSpPr>
          <p:cNvPr id="135" name="正方形/長方形 134" descr="ｍ">
            <a:extLst>
              <a:ext uri="{FF2B5EF4-FFF2-40B4-BE49-F238E27FC236}">
                <a16:creationId xmlns:a16="http://schemas.microsoft.com/office/drawing/2014/main" id="{94EA718A-2E8D-4C5F-B859-E3A54B19A9B4}"/>
              </a:ext>
            </a:extLst>
          </p:cNvPr>
          <p:cNvSpPr>
            <a:spLocks/>
          </p:cNvSpPr>
          <p:nvPr/>
        </p:nvSpPr>
        <p:spPr>
          <a:xfrm>
            <a:off x="2476886" y="4446242"/>
            <a:ext cx="472689" cy="392937"/>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none" lIns="50409" tIns="50409" rIns="50409" bIns="50409" rtlCol="0" anchor="ctr"/>
          <a:lstStyle/>
          <a:p>
            <a:pPr algn="r" defTabSz="844083">
              <a:defRPr/>
            </a:pPr>
            <a:r>
              <a:rPr kumimoji="0" lang="en-US" altLang="ja-JP" sz="1020" kern="0" dirty="0">
                <a:solidFill>
                  <a:srgbClr val="000000"/>
                </a:solidFill>
                <a:latin typeface="Meiryo UI" panose="020B0604030504040204" pitchFamily="50" charset="-128"/>
                <a:ea typeface="Meiryo UI" panose="020B0604030504040204" pitchFamily="50" charset="-128"/>
              </a:rPr>
              <a:t>10</a:t>
            </a:r>
          </a:p>
        </p:txBody>
      </p:sp>
      <p:sp>
        <p:nvSpPr>
          <p:cNvPr id="136" name="正方形/長方形 135" descr="ｍ">
            <a:extLst>
              <a:ext uri="{FF2B5EF4-FFF2-40B4-BE49-F238E27FC236}">
                <a16:creationId xmlns:a16="http://schemas.microsoft.com/office/drawing/2014/main" id="{CA7542B2-34ED-4604-A9C9-4E7A13534A30}"/>
              </a:ext>
            </a:extLst>
          </p:cNvPr>
          <p:cNvSpPr>
            <a:spLocks/>
          </p:cNvSpPr>
          <p:nvPr/>
        </p:nvSpPr>
        <p:spPr>
          <a:xfrm>
            <a:off x="2446958" y="3029348"/>
            <a:ext cx="472689" cy="141040"/>
          </a:xfrm>
          <a:prstGeom prst="rect">
            <a:avLst/>
          </a:prstGeom>
          <a:noFill/>
          <a:ln w="6350" cap="flat" cmpd="sng" algn="ctr">
            <a:noFill/>
            <a:prstDash val="solid"/>
            <a:miter lim="800000"/>
          </a:ln>
          <a:effectLst/>
        </p:spPr>
        <p:txBody>
          <a:bodyPr wrap="none" lIns="50409" tIns="50409" rIns="50409" bIns="50409" rtlCol="0" anchor="ctr"/>
          <a:lstStyle/>
          <a:p>
            <a:pPr algn="ctr" defTabSz="844083">
              <a:defRPr/>
            </a:pPr>
            <a:r>
              <a:rPr kumimoji="0" lang="ja-JP" altLang="en-US" sz="1020" kern="0" dirty="0">
                <a:solidFill>
                  <a:srgbClr val="000000"/>
                </a:solidFill>
                <a:latin typeface="Meiryo UI" panose="020B0604030504040204" pitchFamily="50" charset="-128"/>
                <a:ea typeface="Meiryo UI" panose="020B0604030504040204" pitchFamily="50" charset="-128"/>
              </a:rPr>
              <a:t>積立金</a:t>
            </a:r>
            <a:endParaRPr kumimoji="0" lang="en-US" altLang="ja-JP" sz="1020" kern="0" dirty="0">
              <a:solidFill>
                <a:srgbClr val="000000"/>
              </a:solidFill>
              <a:latin typeface="Meiryo UI" panose="020B0604030504040204" pitchFamily="50" charset="-128"/>
              <a:ea typeface="Meiryo UI" panose="020B0604030504040204" pitchFamily="50" charset="-128"/>
            </a:endParaRPr>
          </a:p>
        </p:txBody>
      </p:sp>
      <p:sp>
        <p:nvSpPr>
          <p:cNvPr id="86" name="四角形: メモ 85" descr="ｍ">
            <a:extLst>
              <a:ext uri="{FF2B5EF4-FFF2-40B4-BE49-F238E27FC236}">
                <a16:creationId xmlns:a16="http://schemas.microsoft.com/office/drawing/2014/main" id="{14AE56B1-F1AE-469B-8275-D1F8B07B6A8A}"/>
              </a:ext>
            </a:extLst>
          </p:cNvPr>
          <p:cNvSpPr>
            <a:spLocks/>
          </p:cNvSpPr>
          <p:nvPr/>
        </p:nvSpPr>
        <p:spPr>
          <a:xfrm>
            <a:off x="6649854" y="2871932"/>
            <a:ext cx="1095755" cy="986688"/>
          </a:xfrm>
          <a:prstGeom prst="foldedCorner">
            <a:avLst>
              <a:gd name="adj" fmla="val 8923"/>
            </a:avLst>
          </a:prstGeom>
          <a:solidFill>
            <a:sysClr val="window" lastClr="FFFFFF"/>
          </a:solidFill>
          <a:ln w="6350" cap="flat" cmpd="sng" algn="ctr">
            <a:solidFill>
              <a:sysClr val="window" lastClr="FFFFFF">
                <a:lumMod val="75000"/>
              </a:sysClr>
            </a:solidFill>
            <a:prstDash val="solid"/>
            <a:miter lim="800000"/>
          </a:ln>
          <a:effectLst/>
        </p:spPr>
        <p:txBody>
          <a:bodyPr wrap="square" lIns="50409" tIns="50409" rIns="50409" bIns="50409" rtlCol="0" anchor="ctr"/>
          <a:lstStyle/>
          <a:p>
            <a:pPr defTabSz="844083">
              <a:defRPr/>
            </a:pPr>
            <a:r>
              <a:rPr kumimoji="0" lang="ja-JP" altLang="en-US" sz="1050" kern="0" dirty="0">
                <a:latin typeface="Meiryo UI"/>
                <a:ea typeface="Meiryo UI"/>
              </a:rPr>
              <a:t>年次で精算実施</a:t>
            </a:r>
            <a:endParaRPr kumimoji="0" lang="en-US" altLang="ja-JP" sz="1050" kern="0" dirty="0">
              <a:latin typeface="Meiryo UI"/>
              <a:ea typeface="Meiryo UI"/>
            </a:endParaRPr>
          </a:p>
          <a:p>
            <a:pPr defTabSz="844083">
              <a:defRPr/>
            </a:pPr>
            <a:r>
              <a:rPr kumimoji="0" lang="ja-JP" altLang="en-US" sz="1050" kern="0" dirty="0">
                <a:latin typeface="Meiryo UI"/>
                <a:ea typeface="Meiryo UI"/>
              </a:rPr>
              <a:t>➢</a:t>
            </a:r>
            <a:r>
              <a:rPr kumimoji="0" lang="ja-JP" altLang="en-US" sz="1020" b="1" kern="0" dirty="0">
                <a:solidFill>
                  <a:srgbClr val="000000"/>
                </a:solidFill>
                <a:latin typeface="Meiryo UI" panose="020B0604030504040204" pitchFamily="50" charset="-128"/>
                <a:ea typeface="Meiryo UI" panose="020B0604030504040204" pitchFamily="50" charset="-128"/>
              </a:rPr>
              <a:t>（</a:t>
            </a:r>
            <a:r>
              <a:rPr kumimoji="0" lang="en-US" altLang="ja-JP" sz="1020" b="1" kern="0" dirty="0">
                <a:solidFill>
                  <a:srgbClr val="000000"/>
                </a:solidFill>
                <a:latin typeface="Meiryo UI" panose="020B0604030504040204" pitchFamily="50" charset="-128"/>
                <a:ea typeface="Meiryo UI" panose="020B0604030504040204" pitchFamily="50" charset="-128"/>
              </a:rPr>
              <a:t>ACC102</a:t>
            </a:r>
            <a:r>
              <a:rPr kumimoji="0" lang="ja-JP" altLang="en-US" sz="1020" b="1" kern="0" dirty="0">
                <a:solidFill>
                  <a:srgbClr val="000000"/>
                </a:solidFill>
                <a:latin typeface="Meiryo UI" panose="020B0604030504040204" pitchFamily="50" charset="-128"/>
                <a:ea typeface="Meiryo UI" panose="020B0604030504040204" pitchFamily="50" charset="-128"/>
              </a:rPr>
              <a:t>）</a:t>
            </a:r>
            <a:br>
              <a:rPr kumimoji="0" lang="en-US" altLang="ja-JP" sz="1020" b="1" kern="0" dirty="0">
                <a:solidFill>
                  <a:srgbClr val="000000"/>
                </a:solidFill>
                <a:latin typeface="Meiryo UI" panose="020B0604030504040204" pitchFamily="50" charset="-128"/>
                <a:ea typeface="Meiryo UI" panose="020B0604030504040204" pitchFamily="50" charset="-128"/>
              </a:rPr>
            </a:br>
            <a:r>
              <a:rPr kumimoji="0" lang="zh-TW" altLang="en-US" sz="1020" b="1" kern="0" dirty="0">
                <a:solidFill>
                  <a:srgbClr val="000000"/>
                </a:solidFill>
                <a:latin typeface="Meiryo UI" panose="020B0604030504040204" pitchFamily="50" charset="-128"/>
                <a:ea typeface="Meiryo UI" panose="020B0604030504040204" pitchFamily="50" charset="-128"/>
              </a:rPr>
              <a:t>請求</a:t>
            </a:r>
            <a:r>
              <a:rPr kumimoji="0" lang="en-US" altLang="zh-TW" sz="1020" b="1" kern="0" dirty="0">
                <a:solidFill>
                  <a:srgbClr val="000000"/>
                </a:solidFill>
                <a:latin typeface="Meiryo UI" panose="020B0604030504040204" pitchFamily="50" charset="-128"/>
                <a:ea typeface="Meiryo UI" panose="020B0604030504040204" pitchFamily="50" charset="-128"/>
              </a:rPr>
              <a:t>(</a:t>
            </a:r>
            <a:r>
              <a:rPr kumimoji="0" lang="zh-TW" altLang="en-US" sz="1020" b="1" kern="0" dirty="0">
                <a:solidFill>
                  <a:srgbClr val="000000"/>
                </a:solidFill>
                <a:latin typeface="Meiryo UI" panose="020B0604030504040204" pitchFamily="50" charset="-128"/>
                <a:ea typeface="Meiryo UI" panose="020B0604030504040204" pitchFamily="50" charset="-128"/>
              </a:rPr>
              <a:t>積立金不足額</a:t>
            </a:r>
            <a:r>
              <a:rPr kumimoji="0" lang="en-US" altLang="zh-TW" sz="1020" b="1" kern="0" dirty="0">
                <a:solidFill>
                  <a:srgbClr val="000000"/>
                </a:solidFill>
                <a:latin typeface="Meiryo UI" panose="020B0604030504040204" pitchFamily="50" charset="-128"/>
                <a:ea typeface="Meiryo UI" panose="020B0604030504040204" pitchFamily="50" charset="-128"/>
              </a:rPr>
              <a:t>)</a:t>
            </a:r>
            <a:r>
              <a:rPr kumimoji="0" lang="ja-JP" altLang="en-US" sz="1020" b="1" kern="0" dirty="0">
                <a:solidFill>
                  <a:srgbClr val="000000"/>
                </a:solidFill>
                <a:latin typeface="Meiryo UI" panose="020B0604030504040204" pitchFamily="50" charset="-128"/>
                <a:ea typeface="Meiryo UI" panose="020B0604030504040204" pitchFamily="50" charset="-128"/>
              </a:rPr>
              <a:t>にて作成</a:t>
            </a:r>
            <a:endParaRPr kumimoji="0" lang="en-US" altLang="ja-JP" sz="1020" b="1" kern="0" dirty="0">
              <a:solidFill>
                <a:srgbClr val="000000"/>
              </a:solidFill>
              <a:latin typeface="Meiryo UI" panose="020B0604030504040204" pitchFamily="50" charset="-128"/>
              <a:ea typeface="Meiryo UI" panose="020B0604030504040204" pitchFamily="50" charset="-128"/>
            </a:endParaRPr>
          </a:p>
        </p:txBody>
      </p:sp>
      <p:sp>
        <p:nvSpPr>
          <p:cNvPr id="143" name="四角形: メモ 142" descr="ｍ">
            <a:extLst>
              <a:ext uri="{FF2B5EF4-FFF2-40B4-BE49-F238E27FC236}">
                <a16:creationId xmlns:a16="http://schemas.microsoft.com/office/drawing/2014/main" id="{CC4B8AAB-6C69-46FF-B22B-BE40989B58C0}"/>
              </a:ext>
            </a:extLst>
          </p:cNvPr>
          <p:cNvSpPr>
            <a:spLocks/>
          </p:cNvSpPr>
          <p:nvPr/>
        </p:nvSpPr>
        <p:spPr>
          <a:xfrm>
            <a:off x="6645826" y="3872251"/>
            <a:ext cx="1095755" cy="1180415"/>
          </a:xfrm>
          <a:prstGeom prst="foldedCorner">
            <a:avLst>
              <a:gd name="adj" fmla="val 8923"/>
            </a:avLst>
          </a:prstGeom>
          <a:solidFill>
            <a:sysClr val="window" lastClr="FFFFFF"/>
          </a:solidFill>
          <a:ln w="6350" cap="flat" cmpd="sng" algn="ctr">
            <a:solidFill>
              <a:sysClr val="window" lastClr="FFFFFF">
                <a:lumMod val="75000"/>
              </a:sysClr>
            </a:solidFill>
            <a:prstDash val="solid"/>
            <a:miter lim="800000"/>
          </a:ln>
          <a:effectLst/>
        </p:spPr>
        <p:txBody>
          <a:bodyPr wrap="square" lIns="50409" tIns="50409" rIns="50409" bIns="50409" rtlCol="0" anchor="ctr"/>
          <a:lstStyle/>
          <a:p>
            <a:pPr algn="ctr" defTabSz="844083">
              <a:defRPr/>
            </a:pPr>
            <a:r>
              <a:rPr kumimoji="0" lang="ja-JP" altLang="en-US" sz="1020" kern="0" dirty="0" err="1">
                <a:solidFill>
                  <a:srgbClr val="000000"/>
                </a:solidFill>
                <a:latin typeface="Meiryo UI" panose="020B0604030504040204" pitchFamily="50" charset="-128"/>
                <a:ea typeface="Meiryo UI" panose="020B0604030504040204" pitchFamily="50" charset="-128"/>
              </a:rPr>
              <a:t>ー</a:t>
            </a:r>
            <a:endParaRPr kumimoji="0" lang="en-US" altLang="ja-JP" sz="1020" kern="0" dirty="0">
              <a:solidFill>
                <a:srgbClr val="000000"/>
              </a:solidFill>
              <a:latin typeface="Meiryo UI" panose="020B0604030504040204" pitchFamily="50" charset="-128"/>
              <a:ea typeface="Meiryo UI" panose="020B0604030504040204" pitchFamily="50" charset="-128"/>
            </a:endParaRPr>
          </a:p>
        </p:txBody>
      </p:sp>
      <p:sp>
        <p:nvSpPr>
          <p:cNvPr id="98" name="四角形: メモ 97" descr="ｍ">
            <a:extLst>
              <a:ext uri="{FF2B5EF4-FFF2-40B4-BE49-F238E27FC236}">
                <a16:creationId xmlns:a16="http://schemas.microsoft.com/office/drawing/2014/main" id="{428132C1-F24A-4FE7-AA04-8AFADB5357A4}"/>
              </a:ext>
            </a:extLst>
          </p:cNvPr>
          <p:cNvSpPr>
            <a:spLocks/>
          </p:cNvSpPr>
          <p:nvPr/>
        </p:nvSpPr>
        <p:spPr>
          <a:xfrm>
            <a:off x="3736102" y="3840501"/>
            <a:ext cx="2805558" cy="1213737"/>
          </a:xfrm>
          <a:prstGeom prst="foldedCorner">
            <a:avLst>
              <a:gd name="adj" fmla="val 8923"/>
            </a:avLst>
          </a:prstGeom>
          <a:solidFill>
            <a:sysClr val="window" lastClr="FFFFFF"/>
          </a:solidFill>
          <a:ln w="19050" cap="flat" cmpd="sng" algn="ctr">
            <a:solidFill>
              <a:sysClr val="window" lastClr="FFFFFF">
                <a:lumMod val="75000"/>
              </a:sysClr>
            </a:solidFill>
            <a:prstDash val="solid"/>
            <a:miter lim="800000"/>
          </a:ln>
          <a:effectLst/>
        </p:spPr>
        <p:txBody>
          <a:bodyPr wrap="square" lIns="50409" tIns="50409" rIns="50409" bIns="50409" rtlCol="0" anchor="t"/>
          <a:lstStyle/>
          <a:p>
            <a:pPr algn="ctr" defTabSz="844083">
              <a:defRPr/>
            </a:pPr>
            <a:r>
              <a:rPr kumimoji="0" lang="ja-JP" altLang="en-US" sz="800" b="1" kern="0" dirty="0">
                <a:solidFill>
                  <a:srgbClr val="000000"/>
                </a:solidFill>
                <a:latin typeface="Meiryo UI" panose="020B0604030504040204" pitchFamily="50" charset="-128"/>
                <a:ea typeface="Meiryo UI" panose="020B0604030504040204" pitchFamily="50" charset="-128"/>
              </a:rPr>
              <a:t>支払通知書</a:t>
            </a:r>
            <a:r>
              <a:rPr kumimoji="0" lang="en-US" altLang="ja-JP" sz="800" b="1" kern="0" dirty="0">
                <a:solidFill>
                  <a:srgbClr val="000000"/>
                </a:solidFill>
                <a:latin typeface="Meiryo UI" panose="020B0604030504040204" pitchFamily="50" charset="-128"/>
                <a:ea typeface="Meiryo UI" panose="020B0604030504040204" pitchFamily="50" charset="-128"/>
              </a:rPr>
              <a:t>(</a:t>
            </a:r>
            <a:r>
              <a:rPr kumimoji="0" lang="ja-JP" altLang="en-US" sz="800" b="1" kern="0" dirty="0">
                <a:solidFill>
                  <a:srgbClr val="000000"/>
                </a:solidFill>
                <a:latin typeface="Meiryo UI" panose="020B0604030504040204" pitchFamily="50" charset="-128"/>
                <a:ea typeface="Meiryo UI" panose="020B0604030504040204" pitchFamily="50" charset="-128"/>
              </a:rPr>
              <a:t>事業者</a:t>
            </a:r>
            <a:r>
              <a:rPr kumimoji="0" lang="en-US" altLang="ja-JP" sz="800" b="1" kern="0" dirty="0">
                <a:solidFill>
                  <a:srgbClr val="000000"/>
                </a:solidFill>
                <a:latin typeface="Meiryo UI" panose="020B0604030504040204" pitchFamily="50" charset="-128"/>
                <a:ea typeface="Meiryo UI" panose="020B0604030504040204" pitchFamily="50" charset="-128"/>
              </a:rPr>
              <a:t>B)</a:t>
            </a:r>
          </a:p>
        </p:txBody>
      </p:sp>
      <p:sp>
        <p:nvSpPr>
          <p:cNvPr id="99" name="正方形/長方形 98" descr="ｍ">
            <a:extLst>
              <a:ext uri="{FF2B5EF4-FFF2-40B4-BE49-F238E27FC236}">
                <a16:creationId xmlns:a16="http://schemas.microsoft.com/office/drawing/2014/main" id="{9E134A6E-B41D-40CD-93D4-C85FFD8510E0}"/>
              </a:ext>
            </a:extLst>
          </p:cNvPr>
          <p:cNvSpPr>
            <a:spLocks/>
          </p:cNvSpPr>
          <p:nvPr/>
        </p:nvSpPr>
        <p:spPr>
          <a:xfrm>
            <a:off x="3831155" y="4004049"/>
            <a:ext cx="2662588" cy="163604"/>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none" lIns="50409" tIns="50409" rIns="50409" bIns="50409" rtlCol="0" anchor="ctr"/>
          <a:lstStyle/>
          <a:p>
            <a:pPr algn="r" defTabSz="844083">
              <a:defRPr/>
            </a:pPr>
            <a:r>
              <a:rPr lang="ja-JP" altLang="en-US" sz="800" b="1" dirty="0">
                <a:latin typeface="Meiryo UI" panose="020B0604030504040204" pitchFamily="50" charset="-128"/>
                <a:ea typeface="Meiryo UI" panose="020B0604030504040204" pitchFamily="50" charset="-128"/>
              </a:rPr>
              <a:t>供給促進交付金の額</a:t>
            </a:r>
            <a:r>
              <a:rPr lang="en-US" altLang="ja-JP" sz="800" b="1" dirty="0">
                <a:latin typeface="Meiryo UI" panose="020B0604030504040204" pitchFamily="50" charset="-128"/>
                <a:ea typeface="Meiryo UI" panose="020B0604030504040204" pitchFamily="50" charset="-128"/>
              </a:rPr>
              <a:t>(</a:t>
            </a:r>
            <a:r>
              <a:rPr lang="ja-JP" altLang="en-US" sz="800" b="1" dirty="0">
                <a:latin typeface="Meiryo UI" panose="020B0604030504040204" pitchFamily="50" charset="-128"/>
                <a:ea typeface="Meiryo UI" panose="020B0604030504040204" pitchFamily="50" charset="-128"/>
              </a:rPr>
              <a:t>積立金控除後</a:t>
            </a:r>
            <a:r>
              <a:rPr lang="en-US" altLang="ja-JP" sz="800" b="1" dirty="0">
                <a:latin typeface="Meiryo UI" panose="020B0604030504040204" pitchFamily="50" charset="-128"/>
                <a:ea typeface="Meiryo UI" panose="020B0604030504040204" pitchFamily="50" charset="-128"/>
              </a:rPr>
              <a:t>)</a:t>
            </a:r>
            <a:r>
              <a:rPr kumimoji="0" lang="ja-JP" altLang="en-US" sz="800" b="1" kern="0" dirty="0">
                <a:solidFill>
                  <a:srgbClr val="000000"/>
                </a:solidFill>
                <a:latin typeface="Meiryo UI" panose="020B0604030504040204" pitchFamily="50" charset="-128"/>
                <a:ea typeface="Meiryo UI" panose="020B0604030504040204" pitchFamily="50" charset="-128"/>
              </a:rPr>
              <a:t>：▲</a:t>
            </a:r>
            <a:r>
              <a:rPr kumimoji="0" lang="en-US" altLang="ja-JP" sz="800" b="1" kern="0" dirty="0">
                <a:solidFill>
                  <a:srgbClr val="000000"/>
                </a:solidFill>
                <a:latin typeface="Meiryo UI" panose="020B0604030504040204" pitchFamily="50" charset="-128"/>
                <a:ea typeface="Meiryo UI" panose="020B0604030504040204" pitchFamily="50" charset="-128"/>
              </a:rPr>
              <a:t>250</a:t>
            </a:r>
          </a:p>
        </p:txBody>
      </p:sp>
      <p:sp>
        <p:nvSpPr>
          <p:cNvPr id="142" name="正方形/長方形 141" descr="ｍ">
            <a:extLst>
              <a:ext uri="{FF2B5EF4-FFF2-40B4-BE49-F238E27FC236}">
                <a16:creationId xmlns:a16="http://schemas.microsoft.com/office/drawing/2014/main" id="{922ABD66-E9CD-405E-AB30-77CDCE4E6FE9}"/>
              </a:ext>
            </a:extLst>
          </p:cNvPr>
          <p:cNvSpPr>
            <a:spLocks/>
          </p:cNvSpPr>
          <p:nvPr/>
        </p:nvSpPr>
        <p:spPr>
          <a:xfrm>
            <a:off x="3831155" y="4175060"/>
            <a:ext cx="2662588" cy="163604"/>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none" lIns="50409" tIns="50409" rIns="50409" bIns="50409" rtlCol="0" anchor="ctr"/>
          <a:lstStyle/>
          <a:p>
            <a:pPr algn="r" defTabSz="844083">
              <a:defRPr/>
            </a:pPr>
            <a:r>
              <a:rPr kumimoji="0" lang="ja-JP" altLang="en-US" sz="800" b="1" kern="0" dirty="0">
                <a:solidFill>
                  <a:srgbClr val="000000"/>
                </a:solidFill>
                <a:latin typeface="Meiryo UI" panose="020B0604030504040204" pitchFamily="50" charset="-128"/>
                <a:ea typeface="Meiryo UI" panose="020B0604030504040204" pitchFamily="50" charset="-128"/>
              </a:rPr>
              <a:t>積立金不足額：</a:t>
            </a:r>
            <a:r>
              <a:rPr kumimoji="0" lang="en-US" altLang="ja-JP" sz="800" b="1" kern="0" dirty="0">
                <a:solidFill>
                  <a:srgbClr val="000000"/>
                </a:solidFill>
                <a:latin typeface="Meiryo UI" panose="020B0604030504040204" pitchFamily="50" charset="-128"/>
                <a:ea typeface="Meiryo UI" panose="020B0604030504040204" pitchFamily="50" charset="-128"/>
              </a:rPr>
              <a:t>0</a:t>
            </a:r>
          </a:p>
        </p:txBody>
      </p:sp>
      <p:grpSp>
        <p:nvGrpSpPr>
          <p:cNvPr id="3" name="グループ化 2">
            <a:extLst>
              <a:ext uri="{FF2B5EF4-FFF2-40B4-BE49-F238E27FC236}">
                <a16:creationId xmlns:a16="http://schemas.microsoft.com/office/drawing/2014/main" id="{E0DD3686-4283-4575-AE1D-94D6389490F2}"/>
              </a:ext>
            </a:extLst>
          </p:cNvPr>
          <p:cNvGrpSpPr/>
          <p:nvPr/>
        </p:nvGrpSpPr>
        <p:grpSpPr>
          <a:xfrm>
            <a:off x="3813183" y="4346584"/>
            <a:ext cx="2662586" cy="668615"/>
            <a:chOff x="5474733" y="4689201"/>
            <a:chExt cx="2662586" cy="883951"/>
          </a:xfrm>
        </p:grpSpPr>
        <p:grpSp>
          <p:nvGrpSpPr>
            <p:cNvPr id="102" name="グループ化 101">
              <a:extLst>
                <a:ext uri="{FF2B5EF4-FFF2-40B4-BE49-F238E27FC236}">
                  <a16:creationId xmlns:a16="http://schemas.microsoft.com/office/drawing/2014/main" id="{1BE9B905-193F-4000-8CDB-AC3529DED5BF}"/>
                </a:ext>
              </a:extLst>
            </p:cNvPr>
            <p:cNvGrpSpPr/>
            <p:nvPr/>
          </p:nvGrpSpPr>
          <p:grpSpPr>
            <a:xfrm>
              <a:off x="5474733" y="4689201"/>
              <a:ext cx="2662586" cy="883951"/>
              <a:chOff x="4602151" y="4060417"/>
              <a:chExt cx="2662586" cy="1069570"/>
            </a:xfrm>
          </p:grpSpPr>
          <p:sp>
            <p:nvSpPr>
              <p:cNvPr id="105" name="正方形/長方形 104" descr="ｍ">
                <a:extLst>
                  <a:ext uri="{FF2B5EF4-FFF2-40B4-BE49-F238E27FC236}">
                    <a16:creationId xmlns:a16="http://schemas.microsoft.com/office/drawing/2014/main" id="{CA9EEF65-DCA4-4D08-98F0-B5735E05501C}"/>
                  </a:ext>
                </a:extLst>
              </p:cNvPr>
              <p:cNvSpPr>
                <a:spLocks/>
              </p:cNvSpPr>
              <p:nvPr/>
            </p:nvSpPr>
            <p:spPr>
              <a:xfrm>
                <a:off x="6839359" y="4060417"/>
                <a:ext cx="425378" cy="249411"/>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none" lIns="50409" tIns="50409" rIns="50409" bIns="50409" rtlCol="0" anchor="ctr"/>
              <a:lstStyle/>
              <a:p>
                <a:pPr algn="r" defTabSz="844083">
                  <a:defRPr/>
                </a:pPr>
                <a:r>
                  <a:rPr kumimoji="0" lang="ja-JP" altLang="en-US" sz="800" kern="0" dirty="0">
                    <a:solidFill>
                      <a:srgbClr val="000000"/>
                    </a:solidFill>
                    <a:latin typeface="Meiryo UI" panose="020B0604030504040204" pitchFamily="50" charset="-128"/>
                    <a:ea typeface="Meiryo UI" panose="020B0604030504040204" pitchFamily="50" charset="-128"/>
                  </a:rPr>
                  <a:t>▲</a:t>
                </a:r>
                <a:r>
                  <a:rPr kumimoji="0" lang="en-US" altLang="ja-JP" sz="800" kern="0" dirty="0">
                    <a:solidFill>
                      <a:srgbClr val="000000"/>
                    </a:solidFill>
                    <a:latin typeface="Meiryo UI" panose="020B0604030504040204" pitchFamily="50" charset="-128"/>
                    <a:ea typeface="Meiryo UI" panose="020B0604030504040204" pitchFamily="50" charset="-128"/>
                  </a:rPr>
                  <a:t>100</a:t>
                </a:r>
              </a:p>
            </p:txBody>
          </p:sp>
          <p:sp>
            <p:nvSpPr>
              <p:cNvPr id="120" name="正方形/長方形 119" descr="ｍ">
                <a:extLst>
                  <a:ext uri="{FF2B5EF4-FFF2-40B4-BE49-F238E27FC236}">
                    <a16:creationId xmlns:a16="http://schemas.microsoft.com/office/drawing/2014/main" id="{12483D92-2DD9-4A62-A6CD-CBF0E38E6CFD}"/>
                  </a:ext>
                </a:extLst>
              </p:cNvPr>
              <p:cNvSpPr>
                <a:spLocks/>
              </p:cNvSpPr>
              <p:nvPr/>
            </p:nvSpPr>
            <p:spPr>
              <a:xfrm>
                <a:off x="6839359" y="4615001"/>
                <a:ext cx="425378" cy="249414"/>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square" lIns="50409" tIns="50409" rIns="50409" bIns="50409" rtlCol="0" anchor="ctr"/>
              <a:lstStyle/>
              <a:p>
                <a:pPr algn="r" defTabSz="844083">
                  <a:defRPr/>
                </a:pPr>
                <a:r>
                  <a:rPr kumimoji="0" lang="en-US" altLang="ja-JP" sz="800" kern="0" dirty="0">
                    <a:solidFill>
                      <a:srgbClr val="000000"/>
                    </a:solidFill>
                    <a:latin typeface="Meiryo UI" panose="020B0604030504040204" pitchFamily="50" charset="-128"/>
                    <a:ea typeface="Meiryo UI" panose="020B0604030504040204" pitchFamily="50" charset="-128"/>
                  </a:rPr>
                  <a:t>150</a:t>
                </a:r>
              </a:p>
            </p:txBody>
          </p:sp>
          <p:sp>
            <p:nvSpPr>
              <p:cNvPr id="130" name="正方形/長方形 129" descr="ｍ">
                <a:extLst>
                  <a:ext uri="{FF2B5EF4-FFF2-40B4-BE49-F238E27FC236}">
                    <a16:creationId xmlns:a16="http://schemas.microsoft.com/office/drawing/2014/main" id="{5BBF5A32-39CD-4E48-AC3D-5427F97165B4}"/>
                  </a:ext>
                </a:extLst>
              </p:cNvPr>
              <p:cNvSpPr>
                <a:spLocks/>
              </p:cNvSpPr>
              <p:nvPr/>
            </p:nvSpPr>
            <p:spPr>
              <a:xfrm>
                <a:off x="4602151" y="4060417"/>
                <a:ext cx="1131254" cy="496718"/>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none" lIns="50409" tIns="50409" rIns="50409" bIns="50409" rtlCol="0" anchor="ctr"/>
              <a:lstStyle/>
              <a:p>
                <a:pPr algn="ctr" defTabSz="844083">
                  <a:defRPr/>
                </a:pPr>
                <a:r>
                  <a:rPr kumimoji="0" lang="en-US" altLang="ja-JP" sz="800" kern="0" dirty="0">
                    <a:solidFill>
                      <a:srgbClr val="000000"/>
                    </a:solidFill>
                    <a:latin typeface="Meiryo UI" panose="020B0604030504040204" pitchFamily="50" charset="-128"/>
                    <a:ea typeface="Meiryo UI" panose="020B0604030504040204" pitchFamily="50" charset="-128"/>
                  </a:rPr>
                  <a:t>FIP</a:t>
                </a:r>
                <a:r>
                  <a:rPr kumimoji="0" lang="ja-JP" altLang="en-US" sz="800" kern="0" dirty="0">
                    <a:solidFill>
                      <a:srgbClr val="000000"/>
                    </a:solidFill>
                    <a:latin typeface="Meiryo UI" panose="020B0604030504040204" pitchFamily="50" charset="-128"/>
                    <a:ea typeface="Meiryo UI" panose="020B0604030504040204" pitchFamily="50" charset="-128"/>
                  </a:rPr>
                  <a:t>交付金</a:t>
                </a:r>
                <a:endParaRPr kumimoji="0" lang="en-US" altLang="ja-JP" sz="800" kern="0" dirty="0">
                  <a:solidFill>
                    <a:srgbClr val="000000"/>
                  </a:solidFill>
                  <a:latin typeface="Meiryo UI" panose="020B0604030504040204" pitchFamily="50" charset="-128"/>
                  <a:ea typeface="Meiryo UI" panose="020B0604030504040204" pitchFamily="50" charset="-128"/>
                </a:endParaRPr>
              </a:p>
            </p:txBody>
          </p:sp>
          <p:sp>
            <p:nvSpPr>
              <p:cNvPr id="137" name="正方形/長方形 136" descr="ｍ">
                <a:extLst>
                  <a:ext uri="{FF2B5EF4-FFF2-40B4-BE49-F238E27FC236}">
                    <a16:creationId xmlns:a16="http://schemas.microsoft.com/office/drawing/2014/main" id="{99263068-0749-4879-8928-A9C21C2EE3A7}"/>
                  </a:ext>
                </a:extLst>
              </p:cNvPr>
              <p:cNvSpPr>
                <a:spLocks/>
              </p:cNvSpPr>
              <p:nvPr/>
            </p:nvSpPr>
            <p:spPr>
              <a:xfrm>
                <a:off x="4602151" y="4617285"/>
                <a:ext cx="1131254" cy="512702"/>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none" lIns="50409" tIns="50409" rIns="50409" bIns="50409" rtlCol="0" anchor="ctr"/>
              <a:lstStyle/>
              <a:p>
                <a:pPr algn="ctr" defTabSz="844083">
                  <a:defRPr/>
                </a:pPr>
                <a:r>
                  <a:rPr kumimoji="0" lang="ja-JP" altLang="en-US" sz="800" kern="0" dirty="0">
                    <a:solidFill>
                      <a:srgbClr val="000000"/>
                    </a:solidFill>
                    <a:latin typeface="Meiryo UI" panose="020B0604030504040204" pitchFamily="50" charset="-128"/>
                    <a:ea typeface="Meiryo UI" panose="020B0604030504040204" pitchFamily="50" charset="-128"/>
                  </a:rPr>
                  <a:t>廃棄等費用積立金</a:t>
                </a:r>
                <a:endParaRPr kumimoji="0" lang="en-US" altLang="ja-JP" sz="800" kern="0" dirty="0">
                  <a:solidFill>
                    <a:srgbClr val="000000"/>
                  </a:solidFill>
                  <a:latin typeface="Meiryo UI" panose="020B0604030504040204" pitchFamily="50" charset="-128"/>
                  <a:ea typeface="Meiryo UI" panose="020B0604030504040204" pitchFamily="50" charset="-128"/>
                </a:endParaRPr>
              </a:p>
            </p:txBody>
          </p:sp>
          <p:sp>
            <p:nvSpPr>
              <p:cNvPr id="138" name="正方形/長方形 137" descr="ｍ">
                <a:extLst>
                  <a:ext uri="{FF2B5EF4-FFF2-40B4-BE49-F238E27FC236}">
                    <a16:creationId xmlns:a16="http://schemas.microsoft.com/office/drawing/2014/main" id="{FE1DD12B-50DF-4FB2-9280-83225A01C5C1}"/>
                  </a:ext>
                </a:extLst>
              </p:cNvPr>
              <p:cNvSpPr>
                <a:spLocks/>
              </p:cNvSpPr>
              <p:nvPr/>
            </p:nvSpPr>
            <p:spPr>
              <a:xfrm>
                <a:off x="6342568" y="4060417"/>
                <a:ext cx="425378" cy="247096"/>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square" lIns="50409" tIns="50409" rIns="50409" bIns="50409" rtlCol="0" anchor="ctr"/>
              <a:lstStyle/>
              <a:p>
                <a:pPr algn="ctr" defTabSz="844083">
                  <a:defRPr/>
                </a:pPr>
                <a:r>
                  <a:rPr kumimoji="0" lang="en-US" altLang="ja-JP" sz="800" kern="0" dirty="0">
                    <a:solidFill>
                      <a:srgbClr val="000000"/>
                    </a:solidFill>
                    <a:latin typeface="Meiryo UI" panose="020B0604030504040204" pitchFamily="50" charset="-128"/>
                    <a:ea typeface="Meiryo UI" panose="020B0604030504040204" pitchFamily="50" charset="-128"/>
                  </a:rPr>
                  <a:t>B1</a:t>
                </a:r>
              </a:p>
            </p:txBody>
          </p:sp>
          <p:sp>
            <p:nvSpPr>
              <p:cNvPr id="139" name="正方形/長方形 138" descr="ｍ">
                <a:extLst>
                  <a:ext uri="{FF2B5EF4-FFF2-40B4-BE49-F238E27FC236}">
                    <a16:creationId xmlns:a16="http://schemas.microsoft.com/office/drawing/2014/main" id="{C66E787D-2CE1-4C38-A1CE-E752D07E33DC}"/>
                  </a:ext>
                </a:extLst>
              </p:cNvPr>
              <p:cNvSpPr>
                <a:spLocks/>
              </p:cNvSpPr>
              <p:nvPr/>
            </p:nvSpPr>
            <p:spPr>
              <a:xfrm>
                <a:off x="6342568" y="4615001"/>
                <a:ext cx="442450" cy="249414"/>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square" lIns="50409" tIns="50409" rIns="50409" bIns="50409" rtlCol="0" anchor="ctr"/>
              <a:lstStyle/>
              <a:p>
                <a:pPr algn="ctr" defTabSz="844083">
                  <a:defRPr/>
                </a:pPr>
                <a:r>
                  <a:rPr kumimoji="0" lang="en-US" altLang="ja-JP" sz="800" kern="0" dirty="0">
                    <a:solidFill>
                      <a:srgbClr val="000000"/>
                    </a:solidFill>
                    <a:latin typeface="Meiryo UI" panose="020B0604030504040204" pitchFamily="50" charset="-128"/>
                    <a:ea typeface="Meiryo UI" panose="020B0604030504040204" pitchFamily="50" charset="-128"/>
                  </a:rPr>
                  <a:t>B1</a:t>
                </a:r>
              </a:p>
            </p:txBody>
          </p:sp>
          <p:sp>
            <p:nvSpPr>
              <p:cNvPr id="140" name="正方形/長方形 139" descr="ｍ">
                <a:extLst>
                  <a:ext uri="{FF2B5EF4-FFF2-40B4-BE49-F238E27FC236}">
                    <a16:creationId xmlns:a16="http://schemas.microsoft.com/office/drawing/2014/main" id="{3FCF139F-97DE-4FE7-8A54-BE0A3F287966}"/>
                  </a:ext>
                </a:extLst>
              </p:cNvPr>
              <p:cNvSpPr>
                <a:spLocks/>
              </p:cNvSpPr>
              <p:nvPr/>
            </p:nvSpPr>
            <p:spPr>
              <a:xfrm>
                <a:off x="5823750" y="4061308"/>
                <a:ext cx="442450" cy="249411"/>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none" lIns="50409" tIns="50409" rIns="50409" bIns="50409" rtlCol="0" anchor="ctr"/>
              <a:lstStyle/>
              <a:p>
                <a:pPr algn="ctr" defTabSz="844083">
                  <a:defRPr/>
                </a:pPr>
                <a:r>
                  <a:rPr kumimoji="0" lang="ja-JP" altLang="en-US" sz="800" kern="0" dirty="0">
                    <a:solidFill>
                      <a:srgbClr val="000000"/>
                    </a:solidFill>
                    <a:latin typeface="Meiryo UI" panose="020B0604030504040204" pitchFamily="50" charset="-128"/>
                    <a:ea typeface="Meiryo UI" panose="020B0604030504040204" pitchFamily="50" charset="-128"/>
                  </a:rPr>
                  <a:t>太陽光</a:t>
                </a:r>
                <a:endParaRPr kumimoji="0" lang="en-US" altLang="ja-JP" sz="800" kern="0" dirty="0">
                  <a:solidFill>
                    <a:srgbClr val="000000"/>
                  </a:solidFill>
                  <a:latin typeface="Meiryo UI" panose="020B0604030504040204" pitchFamily="50" charset="-128"/>
                  <a:ea typeface="Meiryo UI" panose="020B0604030504040204" pitchFamily="50" charset="-128"/>
                </a:endParaRPr>
              </a:p>
            </p:txBody>
          </p:sp>
          <p:sp>
            <p:nvSpPr>
              <p:cNvPr id="141" name="正方形/長方形 140" descr="ｍ">
                <a:extLst>
                  <a:ext uri="{FF2B5EF4-FFF2-40B4-BE49-F238E27FC236}">
                    <a16:creationId xmlns:a16="http://schemas.microsoft.com/office/drawing/2014/main" id="{EDD0D816-C953-403E-9F52-8E1C6287C0F5}"/>
                  </a:ext>
                </a:extLst>
              </p:cNvPr>
              <p:cNvSpPr>
                <a:spLocks/>
              </p:cNvSpPr>
              <p:nvPr/>
            </p:nvSpPr>
            <p:spPr>
              <a:xfrm>
                <a:off x="5823750" y="4615898"/>
                <a:ext cx="442450" cy="249415"/>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none" lIns="50409" tIns="50409" rIns="50409" bIns="50409" rtlCol="0" anchor="ctr"/>
              <a:lstStyle/>
              <a:p>
                <a:pPr algn="ctr" defTabSz="844083">
                  <a:defRPr/>
                </a:pPr>
                <a:r>
                  <a:rPr kumimoji="0" lang="ja-JP" altLang="en-US" sz="800" kern="0" dirty="0">
                    <a:solidFill>
                      <a:srgbClr val="000000"/>
                    </a:solidFill>
                    <a:latin typeface="Meiryo UI" panose="020B0604030504040204" pitchFamily="50" charset="-128"/>
                    <a:ea typeface="Meiryo UI" panose="020B0604030504040204" pitchFamily="50" charset="-128"/>
                  </a:rPr>
                  <a:t>太陽光</a:t>
                </a:r>
                <a:endParaRPr kumimoji="0" lang="en-US" altLang="ja-JP" sz="800" kern="0" dirty="0">
                  <a:solidFill>
                    <a:srgbClr val="000000"/>
                  </a:solidFill>
                  <a:latin typeface="Meiryo UI" panose="020B0604030504040204" pitchFamily="50" charset="-128"/>
                  <a:ea typeface="Meiryo UI" panose="020B0604030504040204" pitchFamily="50" charset="-128"/>
                </a:endParaRPr>
              </a:p>
            </p:txBody>
          </p:sp>
        </p:grpSp>
        <p:sp>
          <p:nvSpPr>
            <p:cNvPr id="144" name="正方形/長方形 143" descr="ｍ">
              <a:extLst>
                <a:ext uri="{FF2B5EF4-FFF2-40B4-BE49-F238E27FC236}">
                  <a16:creationId xmlns:a16="http://schemas.microsoft.com/office/drawing/2014/main" id="{95748F86-8B54-40E7-950B-884607C741A2}"/>
                </a:ext>
              </a:extLst>
            </p:cNvPr>
            <p:cNvSpPr>
              <a:spLocks/>
            </p:cNvSpPr>
            <p:nvPr/>
          </p:nvSpPr>
          <p:spPr>
            <a:xfrm>
              <a:off x="7711941" y="4896986"/>
              <a:ext cx="425378" cy="206127"/>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none" lIns="50409" tIns="50409" rIns="50409" bIns="50409" rtlCol="0" anchor="ctr"/>
            <a:lstStyle/>
            <a:p>
              <a:pPr algn="r" defTabSz="844083">
                <a:defRPr/>
              </a:pPr>
              <a:r>
                <a:rPr kumimoji="0" lang="ja-JP" altLang="en-US" sz="800" kern="0" dirty="0">
                  <a:solidFill>
                    <a:srgbClr val="000000"/>
                  </a:solidFill>
                  <a:latin typeface="Meiryo UI" panose="020B0604030504040204" pitchFamily="50" charset="-128"/>
                  <a:ea typeface="Meiryo UI" panose="020B0604030504040204" pitchFamily="50" charset="-128"/>
                </a:rPr>
                <a:t>▲</a:t>
              </a:r>
              <a:r>
                <a:rPr kumimoji="0" lang="en-US" altLang="ja-JP" sz="800" kern="0" dirty="0">
                  <a:solidFill>
                    <a:srgbClr val="000000"/>
                  </a:solidFill>
                  <a:latin typeface="Meiryo UI" panose="020B0604030504040204" pitchFamily="50" charset="-128"/>
                  <a:ea typeface="Meiryo UI" panose="020B0604030504040204" pitchFamily="50" charset="-128"/>
                </a:rPr>
                <a:t>300</a:t>
              </a:r>
            </a:p>
          </p:txBody>
        </p:sp>
        <p:sp>
          <p:nvSpPr>
            <p:cNvPr id="145" name="正方形/長方形 144" descr="ｍ">
              <a:extLst>
                <a:ext uri="{FF2B5EF4-FFF2-40B4-BE49-F238E27FC236}">
                  <a16:creationId xmlns:a16="http://schemas.microsoft.com/office/drawing/2014/main" id="{B3FE792E-E347-428D-A5F8-3896F1652121}"/>
                </a:ext>
              </a:extLst>
            </p:cNvPr>
            <p:cNvSpPr>
              <a:spLocks/>
            </p:cNvSpPr>
            <p:nvPr/>
          </p:nvSpPr>
          <p:spPr>
            <a:xfrm>
              <a:off x="7215151" y="4886371"/>
              <a:ext cx="425377" cy="201482"/>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square" lIns="50409" tIns="50409" rIns="50409" bIns="50409" rtlCol="0" anchor="ctr"/>
            <a:lstStyle/>
            <a:p>
              <a:pPr algn="ctr" defTabSz="844083">
                <a:defRPr/>
              </a:pPr>
              <a:r>
                <a:rPr kumimoji="0" lang="en-US" altLang="ja-JP" sz="800" kern="0" dirty="0">
                  <a:solidFill>
                    <a:srgbClr val="000000"/>
                  </a:solidFill>
                  <a:latin typeface="Meiryo UI" panose="020B0604030504040204" pitchFamily="50" charset="-128"/>
                  <a:ea typeface="Meiryo UI" panose="020B0604030504040204" pitchFamily="50" charset="-128"/>
                </a:rPr>
                <a:t>B2</a:t>
              </a:r>
            </a:p>
          </p:txBody>
        </p:sp>
        <p:sp>
          <p:nvSpPr>
            <p:cNvPr id="146" name="正方形/長方形 145" descr="ｍ">
              <a:extLst>
                <a:ext uri="{FF2B5EF4-FFF2-40B4-BE49-F238E27FC236}">
                  <a16:creationId xmlns:a16="http://schemas.microsoft.com/office/drawing/2014/main" id="{961CB319-16E9-4A89-8ACA-11C1ACC12951}"/>
                </a:ext>
              </a:extLst>
            </p:cNvPr>
            <p:cNvSpPr>
              <a:spLocks/>
            </p:cNvSpPr>
            <p:nvPr/>
          </p:nvSpPr>
          <p:spPr>
            <a:xfrm>
              <a:off x="6698184" y="4897721"/>
              <a:ext cx="436099" cy="162257"/>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none" lIns="50409" tIns="50409" rIns="50409" bIns="50409" rtlCol="0" anchor="ctr"/>
            <a:lstStyle/>
            <a:p>
              <a:pPr algn="ctr" defTabSz="844083">
                <a:defRPr/>
              </a:pPr>
              <a:r>
                <a:rPr kumimoji="0" lang="ja-JP" altLang="en-US" sz="800" kern="0" dirty="0">
                  <a:solidFill>
                    <a:srgbClr val="000000"/>
                  </a:solidFill>
                  <a:latin typeface="Meiryo UI" panose="020B0604030504040204" pitchFamily="50" charset="-128"/>
                  <a:ea typeface="Meiryo UI" panose="020B0604030504040204" pitchFamily="50" charset="-128"/>
                </a:rPr>
                <a:t>風力</a:t>
              </a:r>
              <a:endParaRPr kumimoji="0" lang="en-US" altLang="ja-JP" sz="800" kern="0" dirty="0">
                <a:solidFill>
                  <a:srgbClr val="000000"/>
                </a:solidFill>
                <a:latin typeface="Meiryo UI" panose="020B0604030504040204" pitchFamily="50" charset="-128"/>
                <a:ea typeface="Meiryo UI" panose="020B0604030504040204" pitchFamily="50" charset="-128"/>
              </a:endParaRPr>
            </a:p>
          </p:txBody>
        </p:sp>
        <p:sp>
          <p:nvSpPr>
            <p:cNvPr id="147" name="正方形/長方形 146" descr="ｍ">
              <a:extLst>
                <a:ext uri="{FF2B5EF4-FFF2-40B4-BE49-F238E27FC236}">
                  <a16:creationId xmlns:a16="http://schemas.microsoft.com/office/drawing/2014/main" id="{21E0E1A5-6633-4041-B203-D732CBD2D07F}"/>
                </a:ext>
              </a:extLst>
            </p:cNvPr>
            <p:cNvSpPr>
              <a:spLocks/>
            </p:cNvSpPr>
            <p:nvPr/>
          </p:nvSpPr>
          <p:spPr>
            <a:xfrm>
              <a:off x="7711941" y="5350387"/>
              <a:ext cx="425378" cy="206129"/>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square" lIns="50409" tIns="50409" rIns="50409" bIns="50409" rtlCol="0" anchor="ctr"/>
            <a:lstStyle/>
            <a:p>
              <a:pPr algn="r" defTabSz="844083">
                <a:defRPr/>
              </a:pPr>
              <a:r>
                <a:rPr kumimoji="0" lang="en-US" altLang="ja-JP" sz="800" kern="0" dirty="0">
                  <a:solidFill>
                    <a:srgbClr val="000000"/>
                  </a:solidFill>
                  <a:latin typeface="Meiryo UI" panose="020B0604030504040204" pitchFamily="50" charset="-128"/>
                  <a:ea typeface="Meiryo UI" panose="020B0604030504040204" pitchFamily="50" charset="-128"/>
                </a:rPr>
                <a:t>-</a:t>
              </a:r>
            </a:p>
          </p:txBody>
        </p:sp>
        <p:sp>
          <p:nvSpPr>
            <p:cNvPr id="148" name="正方形/長方形 147" descr="ｍ">
              <a:extLst>
                <a:ext uri="{FF2B5EF4-FFF2-40B4-BE49-F238E27FC236}">
                  <a16:creationId xmlns:a16="http://schemas.microsoft.com/office/drawing/2014/main" id="{A741BB6E-6F3F-4381-B3CA-B1DF503CE5F2}"/>
                </a:ext>
              </a:extLst>
            </p:cNvPr>
            <p:cNvSpPr>
              <a:spLocks/>
            </p:cNvSpPr>
            <p:nvPr/>
          </p:nvSpPr>
          <p:spPr>
            <a:xfrm>
              <a:off x="7215150" y="5350387"/>
              <a:ext cx="442450" cy="206129"/>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square" lIns="50409" tIns="50409" rIns="50409" bIns="50409" rtlCol="0" anchor="ctr"/>
            <a:lstStyle/>
            <a:p>
              <a:pPr algn="ctr" defTabSz="844083">
                <a:defRPr/>
              </a:pPr>
              <a:r>
                <a:rPr kumimoji="0" lang="en-US" altLang="ja-JP" sz="800" kern="0" dirty="0">
                  <a:solidFill>
                    <a:srgbClr val="000000"/>
                  </a:solidFill>
                  <a:latin typeface="Meiryo UI" panose="020B0604030504040204" pitchFamily="50" charset="-128"/>
                  <a:ea typeface="Meiryo UI" panose="020B0604030504040204" pitchFamily="50" charset="-128"/>
                </a:rPr>
                <a:t>B2</a:t>
              </a:r>
            </a:p>
          </p:txBody>
        </p:sp>
        <p:sp>
          <p:nvSpPr>
            <p:cNvPr id="149" name="正方形/長方形 148" descr="ｍ">
              <a:extLst>
                <a:ext uri="{FF2B5EF4-FFF2-40B4-BE49-F238E27FC236}">
                  <a16:creationId xmlns:a16="http://schemas.microsoft.com/office/drawing/2014/main" id="{3F1AE59C-A8D8-44AD-B73D-04C42B357782}"/>
                </a:ext>
              </a:extLst>
            </p:cNvPr>
            <p:cNvSpPr>
              <a:spLocks/>
            </p:cNvSpPr>
            <p:nvPr/>
          </p:nvSpPr>
          <p:spPr>
            <a:xfrm>
              <a:off x="6696332" y="5351129"/>
              <a:ext cx="442450" cy="206130"/>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none" lIns="50409" tIns="50409" rIns="50409" bIns="50409" rtlCol="0" anchor="ctr"/>
            <a:lstStyle/>
            <a:p>
              <a:pPr algn="ctr" defTabSz="844083">
                <a:defRPr/>
              </a:pPr>
              <a:r>
                <a:rPr kumimoji="0" lang="ja-JP" altLang="en-US" sz="800" kern="0" dirty="0">
                  <a:solidFill>
                    <a:srgbClr val="000000"/>
                  </a:solidFill>
                  <a:latin typeface="Meiryo UI" panose="020B0604030504040204" pitchFamily="50" charset="-128"/>
                  <a:ea typeface="Meiryo UI" panose="020B0604030504040204" pitchFamily="50" charset="-128"/>
                </a:rPr>
                <a:t>太陽光</a:t>
              </a:r>
              <a:endParaRPr kumimoji="0" lang="en-US" altLang="ja-JP" sz="800" kern="0" dirty="0">
                <a:solidFill>
                  <a:srgbClr val="000000"/>
                </a:solidFill>
                <a:latin typeface="Meiryo UI" panose="020B0604030504040204" pitchFamily="50" charset="-128"/>
                <a:ea typeface="Meiryo UI" panose="020B0604030504040204" pitchFamily="50" charset="-128"/>
              </a:endParaRPr>
            </a:p>
          </p:txBody>
        </p:sp>
      </p:grpSp>
      <p:grpSp>
        <p:nvGrpSpPr>
          <p:cNvPr id="6" name="グループ化 5">
            <a:extLst>
              <a:ext uri="{FF2B5EF4-FFF2-40B4-BE49-F238E27FC236}">
                <a16:creationId xmlns:a16="http://schemas.microsoft.com/office/drawing/2014/main" id="{BC30B531-6B04-412A-92A0-87DC340572C3}"/>
              </a:ext>
            </a:extLst>
          </p:cNvPr>
          <p:cNvGrpSpPr/>
          <p:nvPr/>
        </p:nvGrpSpPr>
        <p:grpSpPr>
          <a:xfrm>
            <a:off x="3736101" y="5078199"/>
            <a:ext cx="2805559" cy="1712067"/>
            <a:chOff x="3879635" y="4825708"/>
            <a:chExt cx="2805559" cy="1694439"/>
          </a:xfrm>
        </p:grpSpPr>
        <p:grpSp>
          <p:nvGrpSpPr>
            <p:cNvPr id="5" name="グループ化 4">
              <a:extLst>
                <a:ext uri="{FF2B5EF4-FFF2-40B4-BE49-F238E27FC236}">
                  <a16:creationId xmlns:a16="http://schemas.microsoft.com/office/drawing/2014/main" id="{2635A023-5356-47A3-9A78-693F9D7859FB}"/>
                </a:ext>
              </a:extLst>
            </p:cNvPr>
            <p:cNvGrpSpPr/>
            <p:nvPr/>
          </p:nvGrpSpPr>
          <p:grpSpPr>
            <a:xfrm>
              <a:off x="3879635" y="4825708"/>
              <a:ext cx="2805559" cy="1694439"/>
              <a:chOff x="3753099" y="5021535"/>
              <a:chExt cx="2805559" cy="1694439"/>
            </a:xfrm>
          </p:grpSpPr>
          <p:sp>
            <p:nvSpPr>
              <p:cNvPr id="15" name="四角形: メモ 14" descr="ｍ">
                <a:extLst>
                  <a:ext uri="{FF2B5EF4-FFF2-40B4-BE49-F238E27FC236}">
                    <a16:creationId xmlns:a16="http://schemas.microsoft.com/office/drawing/2014/main" id="{892EC95F-EFA6-4747-A5FB-45845D27DE12}"/>
                  </a:ext>
                </a:extLst>
              </p:cNvPr>
              <p:cNvSpPr>
                <a:spLocks/>
              </p:cNvSpPr>
              <p:nvPr/>
            </p:nvSpPr>
            <p:spPr>
              <a:xfrm>
                <a:off x="3753099" y="5021535"/>
                <a:ext cx="2805559" cy="1694439"/>
              </a:xfrm>
              <a:prstGeom prst="foldedCorner">
                <a:avLst>
                  <a:gd name="adj" fmla="val 8923"/>
                </a:avLst>
              </a:prstGeom>
              <a:solidFill>
                <a:sysClr val="window" lastClr="FFFFFF"/>
              </a:solidFill>
              <a:ln w="19050" cap="flat" cmpd="sng" algn="ctr">
                <a:solidFill>
                  <a:sysClr val="window" lastClr="FFFFFF">
                    <a:lumMod val="75000"/>
                  </a:sysClr>
                </a:solidFill>
                <a:prstDash val="solid"/>
                <a:miter lim="800000"/>
              </a:ln>
              <a:effectLst/>
            </p:spPr>
            <p:txBody>
              <a:bodyPr wrap="square" lIns="50409" tIns="50409" rIns="50409" bIns="50409" rtlCol="0" anchor="t"/>
              <a:lstStyle/>
              <a:p>
                <a:pPr algn="ctr" defTabSz="844083">
                  <a:defRPr/>
                </a:pPr>
                <a:r>
                  <a:rPr kumimoji="0" lang="ja-JP" altLang="en-US" sz="800" b="1" kern="0" dirty="0">
                    <a:solidFill>
                      <a:srgbClr val="000000"/>
                    </a:solidFill>
                    <a:latin typeface="Meiryo UI" panose="020B0604030504040204" pitchFamily="50" charset="-128"/>
                    <a:ea typeface="Meiryo UI" panose="020B0604030504040204" pitchFamily="50" charset="-128"/>
                  </a:rPr>
                  <a:t>支払通知書</a:t>
                </a:r>
                <a:r>
                  <a:rPr kumimoji="0" lang="en-US" altLang="ja-JP" sz="800" b="1" kern="0" dirty="0">
                    <a:solidFill>
                      <a:srgbClr val="000000"/>
                    </a:solidFill>
                    <a:latin typeface="Meiryo UI" panose="020B0604030504040204" pitchFamily="50" charset="-128"/>
                    <a:ea typeface="Meiryo UI" panose="020B0604030504040204" pitchFamily="50" charset="-128"/>
                  </a:rPr>
                  <a:t>(</a:t>
                </a:r>
                <a:r>
                  <a:rPr kumimoji="0" lang="ja-JP" altLang="en-US" sz="800" b="1" kern="0" dirty="0">
                    <a:solidFill>
                      <a:srgbClr val="000000"/>
                    </a:solidFill>
                    <a:latin typeface="Meiryo UI" panose="020B0604030504040204" pitchFamily="50" charset="-128"/>
                    <a:ea typeface="Meiryo UI" panose="020B0604030504040204" pitchFamily="50" charset="-128"/>
                  </a:rPr>
                  <a:t>事業者</a:t>
                </a:r>
                <a:r>
                  <a:rPr kumimoji="0" lang="en-US" altLang="ja-JP" sz="800" b="1" kern="0" dirty="0">
                    <a:solidFill>
                      <a:srgbClr val="000000"/>
                    </a:solidFill>
                    <a:latin typeface="Meiryo UI" panose="020B0604030504040204" pitchFamily="50" charset="-128"/>
                    <a:ea typeface="Meiryo UI" panose="020B0604030504040204" pitchFamily="50" charset="-128"/>
                  </a:rPr>
                  <a:t>C)</a:t>
                </a:r>
              </a:p>
            </p:txBody>
          </p:sp>
          <p:sp>
            <p:nvSpPr>
              <p:cNvPr id="32" name="正方形/長方形 31" descr="ｍ">
                <a:extLst>
                  <a:ext uri="{FF2B5EF4-FFF2-40B4-BE49-F238E27FC236}">
                    <a16:creationId xmlns:a16="http://schemas.microsoft.com/office/drawing/2014/main" id="{6059310E-4F2F-4FA1-952A-FAF59039894B}"/>
                  </a:ext>
                </a:extLst>
              </p:cNvPr>
              <p:cNvSpPr>
                <a:spLocks/>
              </p:cNvSpPr>
              <p:nvPr/>
            </p:nvSpPr>
            <p:spPr>
              <a:xfrm>
                <a:off x="6079014" y="6138751"/>
                <a:ext cx="425378" cy="153659"/>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square" lIns="50409" tIns="50409" rIns="50409" bIns="50409" rtlCol="0" anchor="ctr"/>
              <a:lstStyle/>
              <a:p>
                <a:pPr algn="r" defTabSz="844083">
                  <a:defRPr/>
                </a:pPr>
                <a:r>
                  <a:rPr kumimoji="0" lang="en-US" altLang="ja-JP" sz="800" kern="0" dirty="0">
                    <a:solidFill>
                      <a:srgbClr val="000000"/>
                    </a:solidFill>
                    <a:latin typeface="Meiryo UI" panose="020B0604030504040204" pitchFamily="50" charset="-128"/>
                    <a:ea typeface="Meiryo UI" panose="020B0604030504040204" pitchFamily="50" charset="-128"/>
                  </a:rPr>
                  <a:t>10</a:t>
                </a:r>
              </a:p>
            </p:txBody>
          </p:sp>
          <p:sp>
            <p:nvSpPr>
              <p:cNvPr id="33" name="正方形/長方形 32" descr="ｍ">
                <a:extLst>
                  <a:ext uri="{FF2B5EF4-FFF2-40B4-BE49-F238E27FC236}">
                    <a16:creationId xmlns:a16="http://schemas.microsoft.com/office/drawing/2014/main" id="{F3DF0665-A36F-4BBF-8AEA-C243E70C3799}"/>
                  </a:ext>
                </a:extLst>
              </p:cNvPr>
              <p:cNvSpPr>
                <a:spLocks/>
              </p:cNvSpPr>
              <p:nvPr/>
            </p:nvSpPr>
            <p:spPr>
              <a:xfrm>
                <a:off x="3853500" y="5594325"/>
                <a:ext cx="1128048" cy="503642"/>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none" lIns="50409" tIns="50409" rIns="50409" bIns="50409" rtlCol="0" anchor="ctr"/>
              <a:lstStyle/>
              <a:p>
                <a:pPr algn="ctr" defTabSz="844083">
                  <a:defRPr/>
                </a:pPr>
                <a:r>
                  <a:rPr kumimoji="0" lang="en-US" altLang="ja-JP" sz="800" kern="0" dirty="0">
                    <a:solidFill>
                      <a:srgbClr val="000000"/>
                    </a:solidFill>
                    <a:latin typeface="Meiryo UI" panose="020B0604030504040204" pitchFamily="50" charset="-128"/>
                    <a:ea typeface="Meiryo UI" panose="020B0604030504040204" pitchFamily="50" charset="-128"/>
                  </a:rPr>
                  <a:t>FIP</a:t>
                </a:r>
                <a:r>
                  <a:rPr kumimoji="0" lang="ja-JP" altLang="en-US" sz="800" kern="0" dirty="0">
                    <a:solidFill>
                      <a:srgbClr val="000000"/>
                    </a:solidFill>
                    <a:latin typeface="Meiryo UI" panose="020B0604030504040204" pitchFamily="50" charset="-128"/>
                    <a:ea typeface="Meiryo UI" panose="020B0604030504040204" pitchFamily="50" charset="-128"/>
                  </a:rPr>
                  <a:t>交付金</a:t>
                </a:r>
                <a:endParaRPr kumimoji="0" lang="en-US" altLang="ja-JP" sz="800" kern="0" dirty="0">
                  <a:solidFill>
                    <a:srgbClr val="000000"/>
                  </a:solidFill>
                  <a:latin typeface="Meiryo UI" panose="020B0604030504040204" pitchFamily="50" charset="-128"/>
                  <a:ea typeface="Meiryo UI" panose="020B0604030504040204" pitchFamily="50" charset="-128"/>
                </a:endParaRPr>
              </a:p>
            </p:txBody>
          </p:sp>
          <p:sp>
            <p:nvSpPr>
              <p:cNvPr id="34" name="正方形/長方形 33" descr="ｍ">
                <a:extLst>
                  <a:ext uri="{FF2B5EF4-FFF2-40B4-BE49-F238E27FC236}">
                    <a16:creationId xmlns:a16="http://schemas.microsoft.com/office/drawing/2014/main" id="{FB5C787A-0AC4-4A46-B09A-1DFBBCAC71DF}"/>
                  </a:ext>
                </a:extLst>
              </p:cNvPr>
              <p:cNvSpPr>
                <a:spLocks/>
              </p:cNvSpPr>
              <p:nvPr/>
            </p:nvSpPr>
            <p:spPr>
              <a:xfrm>
                <a:off x="3853500" y="6134991"/>
                <a:ext cx="1128048" cy="498992"/>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none" lIns="50409" tIns="50409" rIns="50409" bIns="50409" rtlCol="0" anchor="ctr"/>
              <a:lstStyle/>
              <a:p>
                <a:pPr algn="ctr" defTabSz="844083">
                  <a:defRPr/>
                </a:pPr>
                <a:r>
                  <a:rPr kumimoji="0" lang="ja-JP" altLang="en-US" sz="800" kern="0" dirty="0">
                    <a:solidFill>
                      <a:srgbClr val="000000"/>
                    </a:solidFill>
                    <a:latin typeface="Meiryo UI" panose="020B0604030504040204" pitchFamily="50" charset="-128"/>
                    <a:ea typeface="Meiryo UI" panose="020B0604030504040204" pitchFamily="50" charset="-128"/>
                  </a:rPr>
                  <a:t>廃棄等費用積立金</a:t>
                </a:r>
                <a:endParaRPr kumimoji="0" lang="en-US" altLang="ja-JP" sz="800" kern="0" dirty="0">
                  <a:solidFill>
                    <a:srgbClr val="000000"/>
                  </a:solidFill>
                  <a:latin typeface="Meiryo UI" panose="020B0604030504040204" pitchFamily="50" charset="-128"/>
                  <a:ea typeface="Meiryo UI" panose="020B0604030504040204" pitchFamily="50" charset="-128"/>
                </a:endParaRPr>
              </a:p>
            </p:txBody>
          </p:sp>
          <p:sp>
            <p:nvSpPr>
              <p:cNvPr id="35" name="正方形/長方形 34" descr="ｍ">
                <a:extLst>
                  <a:ext uri="{FF2B5EF4-FFF2-40B4-BE49-F238E27FC236}">
                    <a16:creationId xmlns:a16="http://schemas.microsoft.com/office/drawing/2014/main" id="{8A807C04-BEDF-49AB-9A94-039332DDE9AB}"/>
                  </a:ext>
                </a:extLst>
              </p:cNvPr>
              <p:cNvSpPr>
                <a:spLocks/>
              </p:cNvSpPr>
              <p:nvPr/>
            </p:nvSpPr>
            <p:spPr>
              <a:xfrm>
                <a:off x="5582132" y="5896832"/>
                <a:ext cx="425378" cy="177967"/>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square" lIns="50409" tIns="50409" rIns="50409" bIns="50409" rtlCol="0" anchor="ctr"/>
              <a:lstStyle/>
              <a:p>
                <a:pPr algn="ctr" defTabSz="844083">
                  <a:defRPr/>
                </a:pPr>
                <a:r>
                  <a:rPr kumimoji="0" lang="en-US" altLang="ja-JP" sz="800" kern="0" dirty="0">
                    <a:solidFill>
                      <a:srgbClr val="000000"/>
                    </a:solidFill>
                    <a:latin typeface="Meiryo UI" panose="020B0604030504040204" pitchFamily="50" charset="-128"/>
                    <a:ea typeface="Meiryo UI" panose="020B0604030504040204" pitchFamily="50" charset="-128"/>
                  </a:rPr>
                  <a:t>C3</a:t>
                </a:r>
              </a:p>
            </p:txBody>
          </p:sp>
          <p:sp>
            <p:nvSpPr>
              <p:cNvPr id="36" name="正方形/長方形 35" descr="ｍ">
                <a:extLst>
                  <a:ext uri="{FF2B5EF4-FFF2-40B4-BE49-F238E27FC236}">
                    <a16:creationId xmlns:a16="http://schemas.microsoft.com/office/drawing/2014/main" id="{E6F335BE-5065-4A06-9D07-AEADD7CFE987}"/>
                  </a:ext>
                </a:extLst>
              </p:cNvPr>
              <p:cNvSpPr>
                <a:spLocks/>
              </p:cNvSpPr>
              <p:nvPr/>
            </p:nvSpPr>
            <p:spPr>
              <a:xfrm>
                <a:off x="5582132" y="6138752"/>
                <a:ext cx="430901" cy="161116"/>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square" lIns="50409" tIns="50409" rIns="50409" bIns="50409" rtlCol="0" anchor="ctr"/>
              <a:lstStyle/>
              <a:p>
                <a:pPr algn="ctr" defTabSz="844083">
                  <a:defRPr/>
                </a:pPr>
                <a:r>
                  <a:rPr kumimoji="0" lang="en-US" altLang="ja-JP" sz="800" kern="0" dirty="0">
                    <a:solidFill>
                      <a:srgbClr val="000000"/>
                    </a:solidFill>
                    <a:latin typeface="Meiryo UI" panose="020B0604030504040204" pitchFamily="50" charset="-128"/>
                    <a:ea typeface="Meiryo UI" panose="020B0604030504040204" pitchFamily="50" charset="-128"/>
                  </a:rPr>
                  <a:t>C1</a:t>
                </a:r>
              </a:p>
            </p:txBody>
          </p:sp>
          <p:sp>
            <p:nvSpPr>
              <p:cNvPr id="119" name="正方形/長方形 118" descr="ｍ">
                <a:extLst>
                  <a:ext uri="{FF2B5EF4-FFF2-40B4-BE49-F238E27FC236}">
                    <a16:creationId xmlns:a16="http://schemas.microsoft.com/office/drawing/2014/main" id="{50F0467A-D506-4F07-93EE-82C140278580}"/>
                  </a:ext>
                </a:extLst>
              </p:cNvPr>
              <p:cNvSpPr>
                <a:spLocks/>
              </p:cNvSpPr>
              <p:nvPr/>
            </p:nvSpPr>
            <p:spPr>
              <a:xfrm>
                <a:off x="5063406" y="6139643"/>
                <a:ext cx="438302" cy="161116"/>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none" lIns="50409" tIns="50409" rIns="50409" bIns="50409" rtlCol="0" anchor="ctr"/>
              <a:lstStyle/>
              <a:p>
                <a:pPr algn="ctr" defTabSz="844083">
                  <a:defRPr/>
                </a:pPr>
                <a:r>
                  <a:rPr kumimoji="0" lang="ja-JP" altLang="en-US" sz="800" kern="0" dirty="0">
                    <a:solidFill>
                      <a:srgbClr val="000000"/>
                    </a:solidFill>
                    <a:latin typeface="Meiryo UI" panose="020B0604030504040204" pitchFamily="50" charset="-128"/>
                    <a:ea typeface="Meiryo UI" panose="020B0604030504040204" pitchFamily="50" charset="-128"/>
                  </a:rPr>
                  <a:t>太陽光</a:t>
                </a:r>
                <a:endParaRPr kumimoji="0" lang="en-US" altLang="ja-JP" sz="800" kern="0" dirty="0">
                  <a:solidFill>
                    <a:srgbClr val="000000"/>
                  </a:solidFill>
                  <a:latin typeface="Meiryo UI" panose="020B0604030504040204" pitchFamily="50" charset="-128"/>
                  <a:ea typeface="Meiryo UI" panose="020B0604030504040204" pitchFamily="50" charset="-128"/>
                </a:endParaRPr>
              </a:p>
            </p:txBody>
          </p:sp>
          <p:sp>
            <p:nvSpPr>
              <p:cNvPr id="114" name="正方形/長方形 113" descr="ｍ">
                <a:extLst>
                  <a:ext uri="{FF2B5EF4-FFF2-40B4-BE49-F238E27FC236}">
                    <a16:creationId xmlns:a16="http://schemas.microsoft.com/office/drawing/2014/main" id="{934928A0-2A62-4E42-927E-CA28B84FA158}"/>
                  </a:ext>
                </a:extLst>
              </p:cNvPr>
              <p:cNvSpPr>
                <a:spLocks/>
              </p:cNvSpPr>
              <p:nvPr/>
            </p:nvSpPr>
            <p:spPr>
              <a:xfrm>
                <a:off x="6067389" y="5753836"/>
                <a:ext cx="443352" cy="187386"/>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square" lIns="50409" tIns="50409" rIns="50409" bIns="50409" rtlCol="0" anchor="ctr"/>
              <a:lstStyle/>
              <a:p>
                <a:pPr algn="r" defTabSz="844083">
                  <a:defRPr/>
                </a:pPr>
                <a:r>
                  <a:rPr kumimoji="0" lang="ja-JP" altLang="en-US" sz="800" kern="0" dirty="0">
                    <a:solidFill>
                      <a:srgbClr val="000000"/>
                    </a:solidFill>
                    <a:latin typeface="Meiryo UI" panose="020B0604030504040204" pitchFamily="50" charset="-128"/>
                    <a:ea typeface="Meiryo UI" panose="020B0604030504040204" pitchFamily="50" charset="-128"/>
                  </a:rPr>
                  <a:t>▲</a:t>
                </a:r>
                <a:r>
                  <a:rPr kumimoji="0" lang="en-US" altLang="ja-JP" sz="800" kern="0" dirty="0">
                    <a:solidFill>
                      <a:srgbClr val="000000"/>
                    </a:solidFill>
                    <a:latin typeface="Meiryo UI" panose="020B0604030504040204" pitchFamily="50" charset="-128"/>
                    <a:ea typeface="Meiryo UI" panose="020B0604030504040204" pitchFamily="50" charset="-128"/>
                  </a:rPr>
                  <a:t>50</a:t>
                </a:r>
              </a:p>
            </p:txBody>
          </p:sp>
          <p:sp>
            <p:nvSpPr>
              <p:cNvPr id="122" name="正方形/長方形 121" descr="ｍ">
                <a:extLst>
                  <a:ext uri="{FF2B5EF4-FFF2-40B4-BE49-F238E27FC236}">
                    <a16:creationId xmlns:a16="http://schemas.microsoft.com/office/drawing/2014/main" id="{5BE0CB9D-7FFE-4E24-AAC4-253D8C903023}"/>
                  </a:ext>
                </a:extLst>
              </p:cNvPr>
              <p:cNvSpPr>
                <a:spLocks/>
              </p:cNvSpPr>
              <p:nvPr/>
            </p:nvSpPr>
            <p:spPr>
              <a:xfrm>
                <a:off x="5582132" y="5741813"/>
                <a:ext cx="424475" cy="163126"/>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square" lIns="50409" tIns="50409" rIns="50409" bIns="50409" rtlCol="0" anchor="ctr"/>
              <a:lstStyle/>
              <a:p>
                <a:pPr algn="ctr" defTabSz="844083">
                  <a:defRPr/>
                </a:pPr>
                <a:r>
                  <a:rPr kumimoji="0" lang="en-US" altLang="ja-JP" sz="800" kern="0" dirty="0">
                    <a:solidFill>
                      <a:srgbClr val="000000"/>
                    </a:solidFill>
                    <a:latin typeface="Meiryo UI" panose="020B0604030504040204" pitchFamily="50" charset="-128"/>
                    <a:ea typeface="Meiryo UI" panose="020B0604030504040204" pitchFamily="50" charset="-128"/>
                  </a:rPr>
                  <a:t>C2</a:t>
                </a:r>
              </a:p>
            </p:txBody>
          </p:sp>
          <p:sp>
            <p:nvSpPr>
              <p:cNvPr id="125" name="正方形/長方形 124" descr="ｍ">
                <a:extLst>
                  <a:ext uri="{FF2B5EF4-FFF2-40B4-BE49-F238E27FC236}">
                    <a16:creationId xmlns:a16="http://schemas.microsoft.com/office/drawing/2014/main" id="{8B9EB476-20E7-481D-8BDD-652B0D47AB41}"/>
                  </a:ext>
                </a:extLst>
              </p:cNvPr>
              <p:cNvSpPr>
                <a:spLocks/>
              </p:cNvSpPr>
              <p:nvPr/>
            </p:nvSpPr>
            <p:spPr>
              <a:xfrm>
                <a:off x="5064057" y="5747540"/>
                <a:ext cx="442450" cy="173740"/>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none" lIns="50409" tIns="50409" rIns="50409" bIns="50409" rtlCol="0" anchor="ctr"/>
              <a:lstStyle/>
              <a:p>
                <a:pPr algn="ctr" defTabSz="844083">
                  <a:defRPr/>
                </a:pPr>
                <a:r>
                  <a:rPr kumimoji="0" lang="ja-JP" altLang="en-US" sz="800" kern="0" dirty="0">
                    <a:solidFill>
                      <a:srgbClr val="000000"/>
                    </a:solidFill>
                    <a:latin typeface="Meiryo UI" panose="020B0604030504040204" pitchFamily="50" charset="-128"/>
                    <a:ea typeface="Meiryo UI" panose="020B0604030504040204" pitchFamily="50" charset="-128"/>
                  </a:rPr>
                  <a:t>太陽光</a:t>
                </a:r>
                <a:endParaRPr kumimoji="0" lang="en-US" altLang="ja-JP" sz="800" kern="0" dirty="0">
                  <a:solidFill>
                    <a:srgbClr val="000000"/>
                  </a:solidFill>
                  <a:latin typeface="Meiryo UI" panose="020B0604030504040204" pitchFamily="50" charset="-128"/>
                  <a:ea typeface="Meiryo UI" panose="020B0604030504040204" pitchFamily="50" charset="-128"/>
                </a:endParaRPr>
              </a:p>
            </p:txBody>
          </p:sp>
          <p:sp>
            <p:nvSpPr>
              <p:cNvPr id="126" name="正方形/長方形 125" descr="ｍ">
                <a:extLst>
                  <a:ext uri="{FF2B5EF4-FFF2-40B4-BE49-F238E27FC236}">
                    <a16:creationId xmlns:a16="http://schemas.microsoft.com/office/drawing/2014/main" id="{139FA5E4-3F17-4885-88AA-1AFC4069DD82}"/>
                  </a:ext>
                </a:extLst>
              </p:cNvPr>
              <p:cNvSpPr>
                <a:spLocks/>
              </p:cNvSpPr>
              <p:nvPr/>
            </p:nvSpPr>
            <p:spPr>
              <a:xfrm>
                <a:off x="6073739" y="6296060"/>
                <a:ext cx="437002" cy="155354"/>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square" lIns="50409" tIns="50409" rIns="50409" bIns="50409" rtlCol="0" anchor="ctr"/>
              <a:lstStyle/>
              <a:p>
                <a:pPr algn="r" defTabSz="844083">
                  <a:defRPr/>
                </a:pPr>
                <a:r>
                  <a:rPr kumimoji="0" lang="en-US" altLang="ja-JP" sz="800" kern="0" dirty="0">
                    <a:solidFill>
                      <a:srgbClr val="000000"/>
                    </a:solidFill>
                    <a:latin typeface="Meiryo UI" panose="020B0604030504040204" pitchFamily="50" charset="-128"/>
                    <a:ea typeface="Meiryo UI" panose="020B0604030504040204" pitchFamily="50" charset="-128"/>
                  </a:rPr>
                  <a:t>150</a:t>
                </a:r>
              </a:p>
            </p:txBody>
          </p:sp>
          <p:sp>
            <p:nvSpPr>
              <p:cNvPr id="127" name="正方形/長方形 126" descr="ｍ">
                <a:extLst>
                  <a:ext uri="{FF2B5EF4-FFF2-40B4-BE49-F238E27FC236}">
                    <a16:creationId xmlns:a16="http://schemas.microsoft.com/office/drawing/2014/main" id="{69F0AA80-03BE-4C77-BDEA-033EC7A88A78}"/>
                  </a:ext>
                </a:extLst>
              </p:cNvPr>
              <p:cNvSpPr>
                <a:spLocks/>
              </p:cNvSpPr>
              <p:nvPr/>
            </p:nvSpPr>
            <p:spPr>
              <a:xfrm>
                <a:off x="5582785" y="6296060"/>
                <a:ext cx="430901" cy="155353"/>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square" lIns="50409" tIns="50409" rIns="50409" bIns="50409" rtlCol="0" anchor="ctr"/>
              <a:lstStyle/>
              <a:p>
                <a:pPr algn="ctr" defTabSz="844083">
                  <a:defRPr/>
                </a:pPr>
                <a:r>
                  <a:rPr kumimoji="0" lang="en-US" altLang="ja-JP" sz="800" kern="0" dirty="0">
                    <a:solidFill>
                      <a:srgbClr val="000000"/>
                    </a:solidFill>
                    <a:latin typeface="Meiryo UI" panose="020B0604030504040204" pitchFamily="50" charset="-128"/>
                    <a:ea typeface="Meiryo UI" panose="020B0604030504040204" pitchFamily="50" charset="-128"/>
                  </a:rPr>
                  <a:t>C2</a:t>
                </a:r>
              </a:p>
            </p:txBody>
          </p:sp>
          <p:sp>
            <p:nvSpPr>
              <p:cNvPr id="128" name="正方形/長方形 127" descr="ｍ">
                <a:extLst>
                  <a:ext uri="{FF2B5EF4-FFF2-40B4-BE49-F238E27FC236}">
                    <a16:creationId xmlns:a16="http://schemas.microsoft.com/office/drawing/2014/main" id="{1B434923-9CDA-4599-BEFD-448CEAD25BFF}"/>
                  </a:ext>
                </a:extLst>
              </p:cNvPr>
              <p:cNvSpPr>
                <a:spLocks/>
              </p:cNvSpPr>
              <p:nvPr/>
            </p:nvSpPr>
            <p:spPr>
              <a:xfrm>
                <a:off x="5063966" y="6302678"/>
                <a:ext cx="445219" cy="142396"/>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none" lIns="50409" tIns="50409" rIns="50409" bIns="50409" rtlCol="0" anchor="ctr"/>
              <a:lstStyle/>
              <a:p>
                <a:pPr algn="ctr" defTabSz="844083">
                  <a:defRPr/>
                </a:pPr>
                <a:r>
                  <a:rPr kumimoji="0" lang="ja-JP" altLang="en-US" sz="800" kern="0" dirty="0">
                    <a:solidFill>
                      <a:srgbClr val="000000"/>
                    </a:solidFill>
                    <a:latin typeface="Meiryo UI" panose="020B0604030504040204" pitchFamily="50" charset="-128"/>
                    <a:ea typeface="Meiryo UI" panose="020B0604030504040204" pitchFamily="50" charset="-128"/>
                  </a:rPr>
                  <a:t>太陽光</a:t>
                </a:r>
                <a:endParaRPr kumimoji="0" lang="en-US" altLang="ja-JP" sz="800" kern="0" dirty="0">
                  <a:solidFill>
                    <a:srgbClr val="000000"/>
                  </a:solidFill>
                  <a:latin typeface="Meiryo UI" panose="020B0604030504040204" pitchFamily="50" charset="-128"/>
                  <a:ea typeface="Meiryo UI" panose="020B0604030504040204" pitchFamily="50" charset="-128"/>
                </a:endParaRPr>
              </a:p>
            </p:txBody>
          </p:sp>
          <p:sp>
            <p:nvSpPr>
              <p:cNvPr id="129" name="正方形/長方形 128" descr="ｍ">
                <a:extLst>
                  <a:ext uri="{FF2B5EF4-FFF2-40B4-BE49-F238E27FC236}">
                    <a16:creationId xmlns:a16="http://schemas.microsoft.com/office/drawing/2014/main" id="{27499195-6A8A-40CB-A636-58DC617ABF45}"/>
                  </a:ext>
                </a:extLst>
              </p:cNvPr>
              <p:cNvSpPr>
                <a:spLocks/>
              </p:cNvSpPr>
              <p:nvPr/>
            </p:nvSpPr>
            <p:spPr>
              <a:xfrm>
                <a:off x="3852506" y="5379921"/>
                <a:ext cx="2662588" cy="177381"/>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none" lIns="50409" tIns="50409" rIns="50409" bIns="50409" rtlCol="0" anchor="ctr"/>
              <a:lstStyle/>
              <a:p>
                <a:pPr algn="r" defTabSz="844083">
                  <a:defRPr/>
                </a:pPr>
                <a:r>
                  <a:rPr kumimoji="0" lang="ja-JP" altLang="en-US" sz="800" b="1" kern="0" dirty="0">
                    <a:solidFill>
                      <a:srgbClr val="000000"/>
                    </a:solidFill>
                    <a:latin typeface="Meiryo UI" panose="020B0604030504040204" pitchFamily="50" charset="-128"/>
                    <a:ea typeface="Meiryo UI" panose="020B0604030504040204" pitchFamily="50" charset="-128"/>
                  </a:rPr>
                  <a:t>積立金不足額：</a:t>
                </a:r>
                <a:r>
                  <a:rPr kumimoji="0" lang="en-US" altLang="ja-JP" sz="800" b="1" kern="0" dirty="0">
                    <a:solidFill>
                      <a:srgbClr val="000000"/>
                    </a:solidFill>
                    <a:latin typeface="Meiryo UI" panose="020B0604030504040204" pitchFamily="50" charset="-128"/>
                    <a:ea typeface="Meiryo UI" panose="020B0604030504040204" pitchFamily="50" charset="-128"/>
                  </a:rPr>
                  <a:t>110</a:t>
                </a:r>
              </a:p>
            </p:txBody>
          </p:sp>
        </p:grpSp>
        <p:sp>
          <p:nvSpPr>
            <p:cNvPr id="30" name="正方形/長方形 29" descr="ｍ">
              <a:extLst>
                <a:ext uri="{FF2B5EF4-FFF2-40B4-BE49-F238E27FC236}">
                  <a16:creationId xmlns:a16="http://schemas.microsoft.com/office/drawing/2014/main" id="{67004544-9BED-4C92-856C-497C5A3C8573}"/>
                </a:ext>
              </a:extLst>
            </p:cNvPr>
            <p:cNvSpPr>
              <a:spLocks/>
            </p:cNvSpPr>
            <p:nvPr/>
          </p:nvSpPr>
          <p:spPr>
            <a:xfrm>
              <a:off x="6193925" y="5731046"/>
              <a:ext cx="437002" cy="171093"/>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square" lIns="50409" tIns="50409" rIns="50409" bIns="50409" rtlCol="0" anchor="ctr"/>
            <a:lstStyle/>
            <a:p>
              <a:pPr algn="r" defTabSz="844083">
                <a:defRPr/>
              </a:pPr>
              <a:r>
                <a:rPr kumimoji="0" lang="ja-JP" altLang="en-US" sz="800" kern="0" dirty="0">
                  <a:solidFill>
                    <a:srgbClr val="000000"/>
                  </a:solidFill>
                  <a:latin typeface="Meiryo UI" panose="020B0604030504040204" pitchFamily="50" charset="-128"/>
                  <a:ea typeface="Meiryo UI" panose="020B0604030504040204" pitchFamily="50" charset="-128"/>
                </a:rPr>
                <a:t>▲</a:t>
              </a:r>
              <a:r>
                <a:rPr kumimoji="0" lang="en-US" altLang="ja-JP" sz="800" kern="0" dirty="0">
                  <a:solidFill>
                    <a:srgbClr val="000000"/>
                  </a:solidFill>
                  <a:latin typeface="Meiryo UI" panose="020B0604030504040204" pitchFamily="50" charset="-128"/>
                  <a:ea typeface="Meiryo UI" panose="020B0604030504040204" pitchFamily="50" charset="-128"/>
                </a:rPr>
                <a:t>30</a:t>
              </a:r>
            </a:p>
          </p:txBody>
        </p:sp>
        <p:sp>
          <p:nvSpPr>
            <p:cNvPr id="117" name="正方形/長方形 116" descr="ｍ">
              <a:extLst>
                <a:ext uri="{FF2B5EF4-FFF2-40B4-BE49-F238E27FC236}">
                  <a16:creationId xmlns:a16="http://schemas.microsoft.com/office/drawing/2014/main" id="{284C4F9D-81FC-41D3-8F22-331250483FA3}"/>
                </a:ext>
              </a:extLst>
            </p:cNvPr>
            <p:cNvSpPr>
              <a:spLocks/>
            </p:cNvSpPr>
            <p:nvPr/>
          </p:nvSpPr>
          <p:spPr>
            <a:xfrm>
              <a:off x="5192140" y="5714755"/>
              <a:ext cx="442450" cy="187386"/>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none" lIns="50409" tIns="50409" rIns="50409" bIns="50409" rtlCol="0" anchor="ctr"/>
            <a:lstStyle/>
            <a:p>
              <a:pPr algn="ctr" defTabSz="844083">
                <a:defRPr/>
              </a:pPr>
              <a:r>
                <a:rPr kumimoji="0" lang="ja-JP" altLang="en-US" sz="800" kern="0" dirty="0">
                  <a:solidFill>
                    <a:srgbClr val="000000"/>
                  </a:solidFill>
                  <a:latin typeface="Meiryo UI" panose="020B0604030504040204" pitchFamily="50" charset="-128"/>
                  <a:ea typeface="Meiryo UI" panose="020B0604030504040204" pitchFamily="50" charset="-128"/>
                </a:rPr>
                <a:t>太陽光</a:t>
              </a:r>
              <a:endParaRPr kumimoji="0" lang="en-US" altLang="ja-JP" sz="800" kern="0" dirty="0">
                <a:solidFill>
                  <a:srgbClr val="000000"/>
                </a:solidFill>
                <a:latin typeface="Meiryo UI" panose="020B0604030504040204" pitchFamily="50" charset="-128"/>
                <a:ea typeface="Meiryo UI" panose="020B0604030504040204" pitchFamily="50" charset="-128"/>
              </a:endParaRPr>
            </a:p>
          </p:txBody>
        </p:sp>
      </p:grpSp>
      <p:sp>
        <p:nvSpPr>
          <p:cNvPr id="150" name="正方形/長方形 149" descr="ｍ">
            <a:extLst>
              <a:ext uri="{FF2B5EF4-FFF2-40B4-BE49-F238E27FC236}">
                <a16:creationId xmlns:a16="http://schemas.microsoft.com/office/drawing/2014/main" id="{CADCD240-4A0D-440E-8F1B-EEE4BF77B265}"/>
              </a:ext>
            </a:extLst>
          </p:cNvPr>
          <p:cNvSpPr>
            <a:spLocks/>
          </p:cNvSpPr>
          <p:nvPr/>
        </p:nvSpPr>
        <p:spPr>
          <a:xfrm>
            <a:off x="3834632" y="5268593"/>
            <a:ext cx="2662588" cy="172457"/>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none" lIns="50409" tIns="50409" rIns="50409" bIns="50409" rtlCol="0" anchor="ctr"/>
          <a:lstStyle/>
          <a:p>
            <a:pPr algn="r" defTabSz="844083">
              <a:defRPr/>
            </a:pPr>
            <a:r>
              <a:rPr lang="ja-JP" altLang="en-US" sz="800" b="1" dirty="0">
                <a:latin typeface="Meiryo UI" panose="020B0604030504040204" pitchFamily="50" charset="-128"/>
                <a:ea typeface="Meiryo UI" panose="020B0604030504040204" pitchFamily="50" charset="-128"/>
              </a:rPr>
              <a:t>供給促進交付金の額</a:t>
            </a:r>
            <a:r>
              <a:rPr lang="en-US" altLang="ja-JP" sz="800" b="1" dirty="0">
                <a:latin typeface="Meiryo UI" panose="020B0604030504040204" pitchFamily="50" charset="-128"/>
                <a:ea typeface="Meiryo UI" panose="020B0604030504040204" pitchFamily="50" charset="-128"/>
              </a:rPr>
              <a:t>(</a:t>
            </a:r>
            <a:r>
              <a:rPr lang="ja-JP" altLang="en-US" sz="800" b="1" dirty="0">
                <a:latin typeface="Meiryo UI" panose="020B0604030504040204" pitchFamily="50" charset="-128"/>
                <a:ea typeface="Meiryo UI" panose="020B0604030504040204" pitchFamily="50" charset="-128"/>
              </a:rPr>
              <a:t>積立金控除後</a:t>
            </a:r>
            <a:r>
              <a:rPr lang="en-US" altLang="ja-JP" sz="800" b="1" dirty="0">
                <a:latin typeface="Meiryo UI" panose="020B0604030504040204" pitchFamily="50" charset="-128"/>
                <a:ea typeface="Meiryo UI" panose="020B0604030504040204" pitchFamily="50" charset="-128"/>
              </a:rPr>
              <a:t>)</a:t>
            </a:r>
            <a:r>
              <a:rPr kumimoji="0" lang="ja-JP" altLang="en-US" sz="800" b="1" kern="0" dirty="0">
                <a:solidFill>
                  <a:srgbClr val="000000"/>
                </a:solidFill>
                <a:latin typeface="Meiryo UI" panose="020B0604030504040204" pitchFamily="50" charset="-128"/>
                <a:ea typeface="Meiryo UI" panose="020B0604030504040204" pitchFamily="50" charset="-128"/>
              </a:rPr>
              <a:t>：</a:t>
            </a:r>
            <a:r>
              <a:rPr kumimoji="0" lang="en-US" altLang="ja-JP" sz="800" b="1" kern="0" dirty="0">
                <a:solidFill>
                  <a:srgbClr val="000000"/>
                </a:solidFill>
                <a:latin typeface="Meiryo UI" panose="020B0604030504040204" pitchFamily="50" charset="-128"/>
                <a:ea typeface="Meiryo UI" panose="020B0604030504040204" pitchFamily="50" charset="-128"/>
              </a:rPr>
              <a:t>0*</a:t>
            </a:r>
          </a:p>
        </p:txBody>
      </p:sp>
      <p:sp>
        <p:nvSpPr>
          <p:cNvPr id="151" name="正方形/長方形 150" descr="ｍ">
            <a:extLst>
              <a:ext uri="{FF2B5EF4-FFF2-40B4-BE49-F238E27FC236}">
                <a16:creationId xmlns:a16="http://schemas.microsoft.com/office/drawing/2014/main" id="{854AFE4C-C0F0-4E99-A46B-64ADC01AEA06}"/>
              </a:ext>
            </a:extLst>
          </p:cNvPr>
          <p:cNvSpPr>
            <a:spLocks/>
          </p:cNvSpPr>
          <p:nvPr/>
        </p:nvSpPr>
        <p:spPr>
          <a:xfrm>
            <a:off x="6055745" y="5649240"/>
            <a:ext cx="431648" cy="158077"/>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square" lIns="50409" tIns="50409" rIns="50409" bIns="50409" rtlCol="0" anchor="ctr"/>
          <a:lstStyle/>
          <a:p>
            <a:pPr algn="r" defTabSz="844083">
              <a:defRPr/>
            </a:pPr>
            <a:r>
              <a:rPr kumimoji="0" lang="ja-JP" altLang="en-US" sz="800" kern="0" dirty="0">
                <a:solidFill>
                  <a:srgbClr val="000000"/>
                </a:solidFill>
                <a:latin typeface="Meiryo UI" panose="020B0604030504040204" pitchFamily="50" charset="-128"/>
                <a:ea typeface="Meiryo UI" panose="020B0604030504040204" pitchFamily="50" charset="-128"/>
              </a:rPr>
              <a:t>▲</a:t>
            </a:r>
            <a:r>
              <a:rPr kumimoji="0" lang="en-US" altLang="ja-JP" sz="800" kern="0" dirty="0">
                <a:solidFill>
                  <a:srgbClr val="000000"/>
                </a:solidFill>
                <a:latin typeface="Meiryo UI" panose="020B0604030504040204" pitchFamily="50" charset="-128"/>
                <a:ea typeface="Meiryo UI" panose="020B0604030504040204" pitchFamily="50" charset="-128"/>
              </a:rPr>
              <a:t>200</a:t>
            </a:r>
          </a:p>
        </p:txBody>
      </p:sp>
      <p:sp>
        <p:nvSpPr>
          <p:cNvPr id="152" name="正方形/長方形 151" descr="ｍ">
            <a:extLst>
              <a:ext uri="{FF2B5EF4-FFF2-40B4-BE49-F238E27FC236}">
                <a16:creationId xmlns:a16="http://schemas.microsoft.com/office/drawing/2014/main" id="{512B0044-8769-4491-9A7F-9171C7A88582}"/>
              </a:ext>
            </a:extLst>
          </p:cNvPr>
          <p:cNvSpPr>
            <a:spLocks/>
          </p:cNvSpPr>
          <p:nvPr/>
        </p:nvSpPr>
        <p:spPr>
          <a:xfrm>
            <a:off x="5565225" y="5655028"/>
            <a:ext cx="424475" cy="142891"/>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square" lIns="50409" tIns="50409" rIns="50409" bIns="50409" rtlCol="0" anchor="ctr"/>
          <a:lstStyle/>
          <a:p>
            <a:pPr algn="ctr" defTabSz="844083">
              <a:defRPr/>
            </a:pPr>
            <a:r>
              <a:rPr kumimoji="0" lang="en-US" altLang="ja-JP" sz="800" kern="0" dirty="0">
                <a:solidFill>
                  <a:srgbClr val="000000"/>
                </a:solidFill>
                <a:latin typeface="Meiryo UI" panose="020B0604030504040204" pitchFamily="50" charset="-128"/>
                <a:ea typeface="Meiryo UI" panose="020B0604030504040204" pitchFamily="50" charset="-128"/>
              </a:rPr>
              <a:t>C1</a:t>
            </a:r>
          </a:p>
        </p:txBody>
      </p:sp>
      <p:sp>
        <p:nvSpPr>
          <p:cNvPr id="153" name="正方形/長方形 152" descr="ｍ">
            <a:extLst>
              <a:ext uri="{FF2B5EF4-FFF2-40B4-BE49-F238E27FC236}">
                <a16:creationId xmlns:a16="http://schemas.microsoft.com/office/drawing/2014/main" id="{5869361E-39F2-4B88-8B67-4D6D51924A97}"/>
              </a:ext>
            </a:extLst>
          </p:cNvPr>
          <p:cNvSpPr>
            <a:spLocks/>
          </p:cNvSpPr>
          <p:nvPr/>
        </p:nvSpPr>
        <p:spPr>
          <a:xfrm>
            <a:off x="5046407" y="5650131"/>
            <a:ext cx="445187" cy="157829"/>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none" lIns="50409" tIns="50409" rIns="50409" bIns="50409" rtlCol="0" anchor="ctr"/>
          <a:lstStyle/>
          <a:p>
            <a:pPr algn="ctr" defTabSz="844083">
              <a:defRPr/>
            </a:pPr>
            <a:r>
              <a:rPr kumimoji="0" lang="ja-JP" altLang="en-US" sz="800" kern="0" dirty="0">
                <a:solidFill>
                  <a:srgbClr val="000000"/>
                </a:solidFill>
                <a:latin typeface="Meiryo UI" panose="020B0604030504040204" pitchFamily="50" charset="-128"/>
                <a:ea typeface="Meiryo UI" panose="020B0604030504040204" pitchFamily="50" charset="-128"/>
              </a:rPr>
              <a:t>太陽光</a:t>
            </a:r>
            <a:endParaRPr kumimoji="0" lang="en-US" altLang="ja-JP" sz="800" kern="0" dirty="0">
              <a:solidFill>
                <a:srgbClr val="000000"/>
              </a:solidFill>
              <a:latin typeface="Meiryo UI" panose="020B0604030504040204" pitchFamily="50" charset="-128"/>
              <a:ea typeface="Meiryo UI" panose="020B0604030504040204" pitchFamily="50" charset="-128"/>
            </a:endParaRPr>
          </a:p>
        </p:txBody>
      </p:sp>
      <p:sp>
        <p:nvSpPr>
          <p:cNvPr id="154" name="正方形/長方形 153" descr="ｍ">
            <a:extLst>
              <a:ext uri="{FF2B5EF4-FFF2-40B4-BE49-F238E27FC236}">
                <a16:creationId xmlns:a16="http://schemas.microsoft.com/office/drawing/2014/main" id="{4CFE9B85-0788-41CB-A236-03D2414AC6AB}"/>
              </a:ext>
            </a:extLst>
          </p:cNvPr>
          <p:cNvSpPr>
            <a:spLocks/>
          </p:cNvSpPr>
          <p:nvPr/>
        </p:nvSpPr>
        <p:spPr>
          <a:xfrm>
            <a:off x="6063480" y="6529160"/>
            <a:ext cx="424476" cy="147252"/>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square" lIns="50409" tIns="50409" rIns="50409" bIns="50409" rtlCol="0" anchor="ctr"/>
          <a:lstStyle/>
          <a:p>
            <a:pPr algn="r" defTabSz="844083">
              <a:defRPr/>
            </a:pPr>
            <a:r>
              <a:rPr kumimoji="0" lang="en-US" altLang="ja-JP" sz="800" kern="0" dirty="0">
                <a:solidFill>
                  <a:srgbClr val="000000"/>
                </a:solidFill>
                <a:latin typeface="Meiryo UI" panose="020B0604030504040204" pitchFamily="50" charset="-128"/>
                <a:ea typeface="Meiryo UI" panose="020B0604030504040204" pitchFamily="50" charset="-128"/>
              </a:rPr>
              <a:t>230</a:t>
            </a:r>
          </a:p>
        </p:txBody>
      </p:sp>
      <p:sp>
        <p:nvSpPr>
          <p:cNvPr id="155" name="正方形/長方形 154" descr="ｍ">
            <a:extLst>
              <a:ext uri="{FF2B5EF4-FFF2-40B4-BE49-F238E27FC236}">
                <a16:creationId xmlns:a16="http://schemas.microsoft.com/office/drawing/2014/main" id="{4B14C65D-53E5-4F3B-8ABB-8C49B08BEDAE}"/>
              </a:ext>
            </a:extLst>
          </p:cNvPr>
          <p:cNvSpPr>
            <a:spLocks/>
          </p:cNvSpPr>
          <p:nvPr/>
        </p:nvSpPr>
        <p:spPr>
          <a:xfrm>
            <a:off x="5565786" y="6529160"/>
            <a:ext cx="437003" cy="162792"/>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square" lIns="50409" tIns="50409" rIns="50409" bIns="50409" rtlCol="0" anchor="ctr"/>
          <a:lstStyle/>
          <a:p>
            <a:pPr algn="ctr" defTabSz="844083">
              <a:defRPr/>
            </a:pPr>
            <a:r>
              <a:rPr kumimoji="0" lang="en-US" altLang="ja-JP" sz="800" kern="0" dirty="0">
                <a:solidFill>
                  <a:srgbClr val="000000"/>
                </a:solidFill>
                <a:latin typeface="Meiryo UI" panose="020B0604030504040204" pitchFamily="50" charset="-128"/>
                <a:ea typeface="Meiryo UI" panose="020B0604030504040204" pitchFamily="50" charset="-128"/>
              </a:rPr>
              <a:t>C3</a:t>
            </a:r>
          </a:p>
        </p:txBody>
      </p:sp>
      <p:sp>
        <p:nvSpPr>
          <p:cNvPr id="156" name="正方形/長方形 155" descr="ｍ">
            <a:extLst>
              <a:ext uri="{FF2B5EF4-FFF2-40B4-BE49-F238E27FC236}">
                <a16:creationId xmlns:a16="http://schemas.microsoft.com/office/drawing/2014/main" id="{83B5CD4A-B767-41DF-8E08-8028E1A8D3ED}"/>
              </a:ext>
            </a:extLst>
          </p:cNvPr>
          <p:cNvSpPr>
            <a:spLocks/>
          </p:cNvSpPr>
          <p:nvPr/>
        </p:nvSpPr>
        <p:spPr>
          <a:xfrm>
            <a:off x="5052755" y="6518486"/>
            <a:ext cx="438301" cy="164871"/>
          </a:xfrm>
          <a:prstGeom prst="rect">
            <a:avLst/>
          </a:prstGeom>
          <a:solidFill>
            <a:sysClr val="window" lastClr="FFFFFF"/>
          </a:solidFill>
          <a:ln w="6350" cap="flat" cmpd="sng" algn="ctr">
            <a:solidFill>
              <a:sysClr val="window" lastClr="FFFFFF">
                <a:lumMod val="75000"/>
              </a:sysClr>
            </a:solidFill>
            <a:prstDash val="solid"/>
            <a:miter lim="800000"/>
          </a:ln>
          <a:effectLst/>
        </p:spPr>
        <p:txBody>
          <a:bodyPr wrap="none" lIns="50409" tIns="50409" rIns="50409" bIns="50409" rtlCol="0" anchor="ctr"/>
          <a:lstStyle/>
          <a:p>
            <a:pPr algn="ctr" defTabSz="844083">
              <a:defRPr/>
            </a:pPr>
            <a:r>
              <a:rPr kumimoji="0" lang="ja-JP" altLang="en-US" sz="800" kern="0" dirty="0">
                <a:solidFill>
                  <a:srgbClr val="000000"/>
                </a:solidFill>
                <a:latin typeface="Meiryo UI" panose="020B0604030504040204" pitchFamily="50" charset="-128"/>
                <a:ea typeface="Meiryo UI" panose="020B0604030504040204" pitchFamily="50" charset="-128"/>
              </a:rPr>
              <a:t>太陽光</a:t>
            </a:r>
            <a:endParaRPr kumimoji="0" lang="en-US" altLang="ja-JP" sz="800" kern="0" dirty="0">
              <a:solidFill>
                <a:srgbClr val="000000"/>
              </a:solidFill>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2403896340"/>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nvGraphicFramePr>
        <p:xfrm>
          <a:off x="141614" y="864069"/>
          <a:ext cx="9601200" cy="5926198"/>
        </p:xfrm>
        <a:graphic>
          <a:graphicData uri="http://schemas.openxmlformats.org/drawingml/2006/table">
            <a:tbl>
              <a:tblPr firstRow="1" bandRow="1">
                <a:tableStyleId>{2D5ABB26-0587-4C30-8999-92F81FD0307C}</a:tableStyleId>
              </a:tblPr>
              <a:tblGrid>
                <a:gridCol w="1149668">
                  <a:extLst>
                    <a:ext uri="{9D8B030D-6E8A-4147-A177-3AD203B41FA5}">
                      <a16:colId xmlns:a16="http://schemas.microsoft.com/office/drawing/2014/main" val="358073148"/>
                    </a:ext>
                  </a:extLst>
                </a:gridCol>
                <a:gridCol w="8451532">
                  <a:extLst>
                    <a:ext uri="{9D8B030D-6E8A-4147-A177-3AD203B41FA5}">
                      <a16:colId xmlns:a16="http://schemas.microsoft.com/office/drawing/2014/main" val="1235158156"/>
                    </a:ext>
                  </a:extLst>
                </a:gridCol>
              </a:tblGrid>
              <a:tr h="0">
                <a:tc>
                  <a:txBody>
                    <a:bodyPr/>
                    <a:lstStyle/>
                    <a:p>
                      <a:pPr algn="l"/>
                      <a:r>
                        <a:rPr kumimoji="1" lang="ja-JP" altLang="en-US" sz="1200" b="0" dirty="0">
                          <a:latin typeface="Meiryo UI" panose="020B0604030504040204" pitchFamily="50" charset="-128"/>
                          <a:ea typeface="Meiryo UI" panose="020B0604030504040204" pitchFamily="50" charset="-128"/>
                        </a:rPr>
                        <a:t>業務プロセス</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a:t>
                      </a:r>
                      <a:r>
                        <a:rPr kumimoji="1" lang="en-US" altLang="ja-JP" sz="1200" b="0" dirty="0">
                          <a:latin typeface="Meiryo UI" panose="020B0604030504040204" pitchFamily="50" charset="-128"/>
                          <a:ea typeface="Meiryo UI" panose="020B0604030504040204" pitchFamily="50" charset="-128"/>
                        </a:rPr>
                        <a:t>03:</a:t>
                      </a:r>
                      <a:r>
                        <a:rPr lang="ja-JP" altLang="en-US" sz="1200" dirty="0">
                          <a:latin typeface="Meiryo UI" panose="020B0604030504040204" pitchFamily="50" charset="-128"/>
                          <a:ea typeface="Meiryo UI" panose="020B0604030504040204" pitchFamily="50" charset="-128"/>
                          <a:cs typeface="Arial" pitchFamily="34" charset="0"/>
                        </a:rPr>
                        <a:t>支払通知書作成</a:t>
                      </a:r>
                      <a:r>
                        <a:rPr kumimoji="1" lang="ja-JP" altLang="en-US" sz="1200" b="0" dirty="0">
                          <a:latin typeface="Meiryo UI" panose="020B0604030504040204" pitchFamily="50" charset="-128"/>
                          <a:ea typeface="Meiryo UI" panose="020B0604030504040204" pitchFamily="50" charset="-128"/>
                        </a:rPr>
                        <a:t>」</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0">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業務詳細仕様</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2081878"/>
                  </a:ext>
                </a:extLst>
              </a:tr>
              <a:tr h="5377558">
                <a:tc gridSpan="2">
                  <a:txBody>
                    <a:bodyPr/>
                    <a:lstStyle/>
                    <a:p>
                      <a:pPr lvl="0">
                        <a:defRPr/>
                      </a:pPr>
                      <a:r>
                        <a:rPr kumimoji="0" lang="ja-JP" altLang="en-US" sz="1100" b="1" u="sng" kern="0" dirty="0">
                          <a:latin typeface="Meiryo UI" panose="020B0604030504040204" pitchFamily="50" charset="-128"/>
                          <a:ea typeface="Meiryo UI" panose="020B0604030504040204" pitchFamily="50" charset="-128"/>
                        </a:rPr>
                        <a:t>支払額が０円になる場合の取り扱い</a:t>
                      </a:r>
                      <a:endParaRPr kumimoji="0" lang="en-US" altLang="ja-JP" sz="1100" b="1" u="sng" kern="0" dirty="0">
                        <a:latin typeface="Meiryo UI" panose="020B0604030504040204" pitchFamily="50" charset="-128"/>
                        <a:ea typeface="Meiryo UI" panose="020B0604030504040204" pitchFamily="50" charset="-128"/>
                      </a:endParaRPr>
                    </a:p>
                    <a:p>
                      <a:pPr marL="171450" marR="0" lvl="0" indent="-171450" algn="l" defTabSz="68578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ja-JP" sz="1100" b="0" u="none" kern="0" dirty="0">
                          <a:solidFill>
                            <a:srgbClr val="000000">
                              <a:lumMod val="100000"/>
                            </a:srgbClr>
                          </a:solidFill>
                          <a:latin typeface="Meiryo UI"/>
                          <a:ea typeface="Meiryo UI"/>
                        </a:rPr>
                        <a:t>FIP</a:t>
                      </a:r>
                      <a:r>
                        <a:rPr kumimoji="0" lang="ja-JP" altLang="en-US" sz="1100" b="0" u="none" kern="0" dirty="0">
                          <a:solidFill>
                            <a:srgbClr val="000000">
                              <a:lumMod val="100000"/>
                            </a:srgbClr>
                          </a:solidFill>
                          <a:latin typeface="Meiryo UI"/>
                          <a:ea typeface="Meiryo UI"/>
                        </a:rPr>
                        <a:t>交付金＜廃棄等費用積立金となった場合は、「</a:t>
                      </a:r>
                      <a:r>
                        <a:rPr kumimoji="1" lang="ja-JP" altLang="en-US" sz="1100" dirty="0">
                          <a:latin typeface="Meiryo UI" panose="020B0604030504040204" pitchFamily="50" charset="-128"/>
                          <a:ea typeface="Meiryo UI" panose="020B0604030504040204" pitchFamily="50" charset="-128"/>
                        </a:rPr>
                        <a:t>供給促進交付金の額</a:t>
                      </a:r>
                      <a:r>
                        <a:rPr kumimoji="1" lang="en-US" altLang="ja-JP" sz="1100" dirty="0">
                          <a:latin typeface="Meiryo UI" panose="020B0604030504040204" pitchFamily="50" charset="-128"/>
                          <a:ea typeface="Meiryo UI" panose="020B0604030504040204" pitchFamily="50" charset="-128"/>
                        </a:rPr>
                        <a:t>(</a:t>
                      </a:r>
                      <a:r>
                        <a:rPr kumimoji="1" lang="ja-JP" altLang="en-US" sz="1100" dirty="0">
                          <a:latin typeface="Meiryo UI" panose="020B0604030504040204" pitchFamily="50" charset="-128"/>
                          <a:ea typeface="Meiryo UI" panose="020B0604030504040204" pitchFamily="50" charset="-128"/>
                        </a:rPr>
                        <a:t>廃棄等費用積立金控除後</a:t>
                      </a:r>
                      <a:r>
                        <a:rPr kumimoji="1" lang="en-US" altLang="ja-JP" sz="1100" dirty="0">
                          <a:latin typeface="Meiryo UI" panose="020B0604030504040204" pitchFamily="50" charset="-128"/>
                          <a:ea typeface="Meiryo UI" panose="020B0604030504040204" pitchFamily="50" charset="-128"/>
                        </a:rPr>
                        <a:t>)</a:t>
                      </a:r>
                      <a:r>
                        <a:rPr kumimoji="0" lang="ja-JP" altLang="en-US" sz="1100" b="0" u="none" kern="0" dirty="0">
                          <a:solidFill>
                            <a:srgbClr val="000000">
                              <a:lumMod val="100000"/>
                            </a:srgbClr>
                          </a:solidFill>
                          <a:latin typeface="Meiryo UI"/>
                          <a:ea typeface="Meiryo UI"/>
                        </a:rPr>
                        <a:t>」＝</a:t>
                      </a:r>
                      <a:r>
                        <a:rPr kumimoji="0" lang="en-US" altLang="ja-JP" sz="1100" b="0" u="none" kern="0" dirty="0">
                          <a:solidFill>
                            <a:srgbClr val="000000">
                              <a:lumMod val="100000"/>
                            </a:srgbClr>
                          </a:solidFill>
                          <a:latin typeface="Meiryo UI"/>
                          <a:ea typeface="Meiryo UI"/>
                        </a:rPr>
                        <a:t>\0</a:t>
                      </a:r>
                      <a:r>
                        <a:rPr kumimoji="0" lang="ja-JP" altLang="en-US" sz="1100" b="0" u="none" kern="0" dirty="0">
                          <a:solidFill>
                            <a:srgbClr val="000000">
                              <a:lumMod val="100000"/>
                            </a:srgbClr>
                          </a:solidFill>
                          <a:latin typeface="Meiryo UI"/>
                          <a:ea typeface="Meiryo UI"/>
                        </a:rPr>
                        <a:t>で通知する。</a:t>
                      </a:r>
                      <a:endParaRPr kumimoji="0" lang="en-US" altLang="ja-JP" sz="1100" b="0" u="none" kern="0" dirty="0">
                        <a:solidFill>
                          <a:srgbClr val="000000">
                            <a:lumMod val="100000"/>
                          </a:srgbClr>
                        </a:solidFill>
                        <a:latin typeface="Meiryo UI"/>
                        <a:ea typeface="Meiryo UI"/>
                      </a:endParaRPr>
                    </a:p>
                    <a:p>
                      <a:pPr marL="171450" marR="0" lvl="0" indent="-171450" algn="l" defTabSz="68578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1100" b="0" u="none" kern="0" dirty="0">
                          <a:solidFill>
                            <a:srgbClr val="000000">
                              <a:lumMod val="100000"/>
                            </a:srgbClr>
                          </a:solidFill>
                          <a:latin typeface="Meiryo UI"/>
                          <a:ea typeface="Meiryo UI"/>
                        </a:rPr>
                        <a:t>不足額は月次単位で管理を行い、</a:t>
                      </a:r>
                      <a:r>
                        <a:rPr kumimoji="0" lang="ja-JP" altLang="en-US" sz="1100" b="0" u="none" kern="0" dirty="0">
                          <a:solidFill>
                            <a:schemeClr val="tx1"/>
                          </a:solidFill>
                          <a:latin typeface="Meiryo UI"/>
                          <a:ea typeface="Meiryo UI"/>
                        </a:rPr>
                        <a:t>以下いずれかの条件に該当する場合は認定事業者に請求を行う。</a:t>
                      </a:r>
                      <a:endParaRPr kumimoji="0" lang="en-US" altLang="ja-JP" sz="1100" b="0" u="none" kern="0" dirty="0">
                        <a:solidFill>
                          <a:schemeClr val="tx1"/>
                        </a:solidFill>
                        <a:latin typeface="Meiryo UI"/>
                        <a:ea typeface="Meiryo UI"/>
                      </a:endParaRPr>
                    </a:p>
                    <a:p>
                      <a:pPr marL="0" lvl="0" indent="0">
                        <a:spcAft>
                          <a:spcPts val="300"/>
                        </a:spcAft>
                        <a:buFont typeface="Arial" panose="020B0604020202020204" pitchFamily="34" charset="0"/>
                        <a:buNone/>
                        <a:defRPr/>
                      </a:pPr>
                      <a:r>
                        <a:rPr kumimoji="0" lang="ja-JP" altLang="en-US" sz="1100" b="0" u="none" kern="0" dirty="0">
                          <a:solidFill>
                            <a:schemeClr val="tx1"/>
                          </a:solidFill>
                          <a:latin typeface="Meiryo UI"/>
                          <a:ea typeface="Meiryo UI"/>
                        </a:rPr>
                        <a:t>　　</a:t>
                      </a:r>
                      <a:r>
                        <a:rPr kumimoji="0" lang="ja-JP" altLang="en-US" sz="1100" b="0" u="none" kern="0" dirty="0">
                          <a:solidFill>
                            <a:srgbClr val="000000">
                              <a:lumMod val="100000"/>
                            </a:srgbClr>
                          </a:solidFill>
                          <a:latin typeface="Meiryo UI"/>
                          <a:ea typeface="Meiryo UI"/>
                        </a:rPr>
                        <a:t>✔ 条件</a:t>
                      </a:r>
                      <a:r>
                        <a:rPr kumimoji="0" lang="en-US" altLang="ja-JP" sz="1100" b="0" u="none" kern="0" dirty="0">
                          <a:solidFill>
                            <a:srgbClr val="000000">
                              <a:lumMod val="100000"/>
                            </a:srgbClr>
                          </a:solidFill>
                          <a:latin typeface="Meiryo UI"/>
                          <a:ea typeface="Meiryo UI"/>
                        </a:rPr>
                        <a:t>1</a:t>
                      </a:r>
                      <a:r>
                        <a:rPr kumimoji="0" lang="ja-JP" altLang="en-US" sz="1100" b="0" u="none" kern="0" dirty="0">
                          <a:solidFill>
                            <a:srgbClr val="000000">
                              <a:lumMod val="100000"/>
                            </a:srgbClr>
                          </a:solidFill>
                          <a:latin typeface="Meiryo UI"/>
                          <a:ea typeface="Meiryo UI"/>
                        </a:rPr>
                        <a:t>：年度末時点</a:t>
                      </a:r>
                      <a:r>
                        <a:rPr kumimoji="0" lang="en-US" altLang="ja-JP" sz="1100" b="0" u="none" kern="0" dirty="0">
                          <a:solidFill>
                            <a:srgbClr val="000000">
                              <a:lumMod val="100000"/>
                            </a:srgbClr>
                          </a:solidFill>
                          <a:latin typeface="Meiryo UI"/>
                          <a:ea typeface="Meiryo UI"/>
                        </a:rPr>
                        <a:t>(3</a:t>
                      </a:r>
                      <a:r>
                        <a:rPr kumimoji="0" lang="ja-JP" altLang="en-US" sz="1100" b="0" u="none" kern="0" dirty="0">
                          <a:solidFill>
                            <a:srgbClr val="000000">
                              <a:lumMod val="100000"/>
                            </a:srgbClr>
                          </a:solidFill>
                          <a:latin typeface="Meiryo UI"/>
                          <a:ea typeface="Meiryo UI"/>
                        </a:rPr>
                        <a:t>月分の交付金算定時</a:t>
                      </a:r>
                      <a:r>
                        <a:rPr kumimoji="0" lang="en-US" altLang="ja-JP" sz="1100" b="0" u="none" kern="0" dirty="0">
                          <a:solidFill>
                            <a:srgbClr val="000000">
                              <a:lumMod val="100000"/>
                            </a:srgbClr>
                          </a:solidFill>
                          <a:latin typeface="Meiryo UI"/>
                          <a:ea typeface="Meiryo UI"/>
                        </a:rPr>
                        <a:t>)</a:t>
                      </a:r>
                      <a:r>
                        <a:rPr kumimoji="0" lang="ja-JP" altLang="en-US" sz="1100" b="0" u="none" kern="0" dirty="0">
                          <a:solidFill>
                            <a:srgbClr val="000000">
                              <a:lumMod val="100000"/>
                            </a:srgbClr>
                          </a:solidFill>
                          <a:latin typeface="Meiryo UI"/>
                          <a:ea typeface="Meiryo UI"/>
                        </a:rPr>
                        <a:t>に不足額</a:t>
                      </a:r>
                      <a:r>
                        <a:rPr kumimoji="0" lang="en-US" altLang="ja-JP" sz="1100" b="0" u="none" kern="0" dirty="0">
                          <a:solidFill>
                            <a:srgbClr val="000000">
                              <a:lumMod val="100000"/>
                            </a:srgbClr>
                          </a:solidFill>
                          <a:latin typeface="Meiryo UI"/>
                          <a:ea typeface="Meiryo UI"/>
                        </a:rPr>
                        <a:t>(</a:t>
                      </a:r>
                      <a:r>
                        <a:rPr kumimoji="0" lang="ja-JP" altLang="en-US" sz="1100" b="0" u="none" kern="0" dirty="0">
                          <a:solidFill>
                            <a:srgbClr val="000000">
                              <a:lumMod val="100000"/>
                            </a:srgbClr>
                          </a:solidFill>
                          <a:latin typeface="Meiryo UI"/>
                          <a:ea typeface="Meiryo UI"/>
                        </a:rPr>
                        <a:t>累計</a:t>
                      </a:r>
                      <a:r>
                        <a:rPr kumimoji="0" lang="en-US" altLang="ja-JP" sz="1100" b="0" u="none" kern="0" dirty="0">
                          <a:solidFill>
                            <a:srgbClr val="000000">
                              <a:lumMod val="100000"/>
                            </a:srgbClr>
                          </a:solidFill>
                          <a:latin typeface="Meiryo UI"/>
                          <a:ea typeface="Meiryo UI"/>
                        </a:rPr>
                        <a:t>)&gt;0</a:t>
                      </a:r>
                    </a:p>
                    <a:p>
                      <a:pPr marL="0" marR="0" lvl="0" indent="0" algn="l" defTabSz="685783"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ja-JP" altLang="en-US" sz="1100" b="0" u="none" kern="0" dirty="0">
                          <a:solidFill>
                            <a:srgbClr val="000000">
                              <a:lumMod val="100000"/>
                            </a:srgbClr>
                          </a:solidFill>
                          <a:latin typeface="Meiryo UI"/>
                          <a:ea typeface="Meiryo UI"/>
                        </a:rPr>
                        <a:t>　　✔ 条件</a:t>
                      </a:r>
                      <a:r>
                        <a:rPr kumimoji="0" lang="en-US" altLang="ja-JP" sz="1100" b="0" u="none" kern="0" dirty="0">
                          <a:solidFill>
                            <a:srgbClr val="000000">
                              <a:lumMod val="100000"/>
                            </a:srgbClr>
                          </a:solidFill>
                          <a:latin typeface="Meiryo UI"/>
                          <a:ea typeface="Meiryo UI"/>
                        </a:rPr>
                        <a:t>2</a:t>
                      </a:r>
                      <a:r>
                        <a:rPr kumimoji="0" lang="ja-JP" altLang="en-US" sz="1100" b="0" u="none" kern="0" dirty="0">
                          <a:solidFill>
                            <a:srgbClr val="000000">
                              <a:lumMod val="100000"/>
                            </a:srgbClr>
                          </a:solidFill>
                          <a:latin typeface="Meiryo UI"/>
                          <a:ea typeface="Meiryo UI"/>
                        </a:rPr>
                        <a:t>：</a:t>
                      </a:r>
                      <a:r>
                        <a:rPr kumimoji="0" lang="en-US" altLang="ja-JP" sz="1100" b="0" u="none" kern="0" dirty="0">
                          <a:solidFill>
                            <a:srgbClr val="000000">
                              <a:lumMod val="100000"/>
                            </a:srgbClr>
                          </a:solidFill>
                          <a:latin typeface="Meiryo UI"/>
                          <a:ea typeface="Meiryo UI"/>
                        </a:rPr>
                        <a:t>FIP</a:t>
                      </a:r>
                      <a:r>
                        <a:rPr kumimoji="0" lang="ja-JP" altLang="en-US" sz="1100" b="0" u="none" kern="0" dirty="0">
                          <a:solidFill>
                            <a:srgbClr val="000000">
                              <a:lumMod val="100000"/>
                            </a:srgbClr>
                          </a:solidFill>
                          <a:latin typeface="Meiryo UI"/>
                          <a:ea typeface="Meiryo UI"/>
                        </a:rPr>
                        <a:t>交付期間満了時点</a:t>
                      </a:r>
                      <a:r>
                        <a:rPr kumimoji="0" lang="en-US" altLang="ja-JP" sz="1100" b="0" u="none" kern="0" dirty="0">
                          <a:solidFill>
                            <a:srgbClr val="000000">
                              <a:lumMod val="100000"/>
                            </a:srgbClr>
                          </a:solidFill>
                          <a:latin typeface="Meiryo UI"/>
                          <a:ea typeface="Meiryo UI"/>
                        </a:rPr>
                        <a:t>(</a:t>
                      </a:r>
                      <a:r>
                        <a:rPr kumimoji="0" lang="ja-JP" altLang="en-US" sz="1100" b="0" u="none" kern="0" dirty="0">
                          <a:solidFill>
                            <a:srgbClr val="000000">
                              <a:lumMod val="100000"/>
                            </a:srgbClr>
                          </a:solidFill>
                          <a:latin typeface="Meiryo UI"/>
                          <a:ea typeface="Meiryo UI"/>
                        </a:rPr>
                        <a:t>最終月の交付金算定時</a:t>
                      </a:r>
                      <a:r>
                        <a:rPr kumimoji="0" lang="en-US" altLang="ja-JP" sz="1100" b="0" u="none" kern="0" dirty="0">
                          <a:solidFill>
                            <a:srgbClr val="000000">
                              <a:lumMod val="100000"/>
                            </a:srgbClr>
                          </a:solidFill>
                          <a:latin typeface="Meiryo UI"/>
                          <a:ea typeface="Meiryo UI"/>
                        </a:rPr>
                        <a:t>)</a:t>
                      </a:r>
                      <a:r>
                        <a:rPr kumimoji="0" lang="ja-JP" altLang="en-US" sz="1100" b="0" u="none" kern="0" dirty="0">
                          <a:solidFill>
                            <a:srgbClr val="000000">
                              <a:lumMod val="100000"/>
                            </a:srgbClr>
                          </a:solidFill>
                          <a:latin typeface="Meiryo UI"/>
                          <a:ea typeface="Meiryo UI"/>
                        </a:rPr>
                        <a:t>に不足額</a:t>
                      </a:r>
                      <a:r>
                        <a:rPr kumimoji="0" lang="en-US" altLang="ja-JP" sz="1100" b="0" u="none" kern="0" dirty="0">
                          <a:solidFill>
                            <a:srgbClr val="000000">
                              <a:lumMod val="100000"/>
                            </a:srgbClr>
                          </a:solidFill>
                          <a:latin typeface="Meiryo UI"/>
                          <a:ea typeface="Meiryo UI"/>
                        </a:rPr>
                        <a:t>(</a:t>
                      </a:r>
                      <a:r>
                        <a:rPr kumimoji="0" lang="ja-JP" altLang="en-US" sz="1100" b="0" u="none" kern="0" dirty="0">
                          <a:solidFill>
                            <a:srgbClr val="000000">
                              <a:lumMod val="100000"/>
                            </a:srgbClr>
                          </a:solidFill>
                          <a:latin typeface="Meiryo UI"/>
                          <a:ea typeface="Meiryo UI"/>
                        </a:rPr>
                        <a:t>累計</a:t>
                      </a:r>
                      <a:r>
                        <a:rPr kumimoji="0" lang="en-US" altLang="ja-JP" sz="1100" b="0" u="none" kern="0" dirty="0">
                          <a:solidFill>
                            <a:srgbClr val="000000">
                              <a:lumMod val="100000"/>
                            </a:srgbClr>
                          </a:solidFill>
                          <a:latin typeface="Meiryo UI"/>
                          <a:ea typeface="Meiryo UI"/>
                        </a:rPr>
                        <a:t>)&gt;0</a:t>
                      </a:r>
                    </a:p>
                    <a:p>
                      <a:pPr marL="685783" marR="0" lvl="2" indent="0" algn="l" defTabSz="685783"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ja-JP" altLang="en-US" sz="1000" b="0" u="none" kern="0" dirty="0">
                          <a:solidFill>
                            <a:schemeClr val="tx1"/>
                          </a:solidFill>
                          <a:latin typeface="Meiryo UI"/>
                          <a:ea typeface="Meiryo UI"/>
                        </a:rPr>
                        <a:t>➢ </a:t>
                      </a:r>
                      <a:r>
                        <a:rPr kumimoji="1" lang="en-US" altLang="ja-JP" sz="1100" kern="1200" dirty="0">
                          <a:solidFill>
                            <a:schemeClr val="tx1"/>
                          </a:solidFill>
                          <a:latin typeface="Meiryo UI" panose="020B0604030504040204" pitchFamily="50" charset="-128"/>
                          <a:ea typeface="Meiryo UI" panose="020B0604030504040204" pitchFamily="50" charset="-128"/>
                          <a:cs typeface="+mn-cs"/>
                        </a:rPr>
                        <a:t>(ACC102)</a:t>
                      </a:r>
                      <a:r>
                        <a:rPr kumimoji="1" lang="zh-TW" altLang="en-US" sz="1100" kern="1200" dirty="0">
                          <a:solidFill>
                            <a:schemeClr val="tx1"/>
                          </a:solidFill>
                          <a:latin typeface="Meiryo UI" panose="020B0604030504040204" pitchFamily="50" charset="-128"/>
                          <a:ea typeface="Meiryo UI" panose="020B0604030504040204" pitchFamily="50" charset="-128"/>
                          <a:cs typeface="+mn-cs"/>
                        </a:rPr>
                        <a:t>請求</a:t>
                      </a:r>
                      <a:r>
                        <a:rPr kumimoji="1" lang="en-US" altLang="zh-TW" sz="1100" kern="1200" dirty="0">
                          <a:solidFill>
                            <a:schemeClr val="tx1"/>
                          </a:solidFill>
                          <a:latin typeface="Meiryo UI" panose="020B0604030504040204" pitchFamily="50" charset="-128"/>
                          <a:ea typeface="Meiryo UI" panose="020B0604030504040204" pitchFamily="50" charset="-128"/>
                          <a:cs typeface="+mn-cs"/>
                        </a:rPr>
                        <a:t>(</a:t>
                      </a:r>
                      <a:r>
                        <a:rPr lang="zh-TW" altLang="en-US" sz="1100" dirty="0">
                          <a:latin typeface="Meiryo UI" panose="020B0604030504040204" pitchFamily="50" charset="-128"/>
                          <a:ea typeface="Meiryo UI" panose="020B0604030504040204" pitchFamily="50" charset="-128"/>
                        </a:rPr>
                        <a:t>積立金不足額</a:t>
                      </a:r>
                      <a:r>
                        <a:rPr lang="en-US" altLang="zh-TW" sz="1100" dirty="0">
                          <a:latin typeface="Meiryo UI" panose="020B0604030504040204" pitchFamily="50" charset="-128"/>
                          <a:ea typeface="Meiryo UI" panose="020B0604030504040204" pitchFamily="50" charset="-128"/>
                        </a:rPr>
                        <a:t>)</a:t>
                      </a:r>
                      <a:r>
                        <a:rPr kumimoji="0" lang="ja-JP" altLang="en-US" sz="1100" b="0" u="none" kern="0" dirty="0">
                          <a:solidFill>
                            <a:srgbClr val="000000">
                              <a:lumMod val="100000"/>
                            </a:srgbClr>
                          </a:solidFill>
                          <a:latin typeface="Meiryo UI"/>
                          <a:ea typeface="Meiryo UI"/>
                        </a:rPr>
                        <a:t>へ</a:t>
                      </a:r>
                      <a:endParaRPr kumimoji="0" lang="en-US" altLang="ja-JP" sz="1100" b="0" u="none" kern="0" dirty="0">
                        <a:solidFill>
                          <a:srgbClr val="000000">
                            <a:lumMod val="100000"/>
                          </a:srgbClr>
                        </a:solidFill>
                        <a:latin typeface="Meiryo UI"/>
                        <a:ea typeface="Meiryo UI"/>
                      </a:endParaRPr>
                    </a:p>
                    <a:p>
                      <a:pPr marL="685783" marR="0" lvl="2" indent="0" algn="l" defTabSz="685783"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en-US" altLang="ja-JP" sz="1100" b="0" u="none" kern="0" dirty="0">
                        <a:solidFill>
                          <a:srgbClr val="000000">
                            <a:lumMod val="100000"/>
                          </a:srgbClr>
                        </a:solidFill>
                        <a:latin typeface="Meiryo UI"/>
                        <a:ea typeface="Meiryo UI"/>
                      </a:endParaRPr>
                    </a:p>
                    <a:p>
                      <a:pPr marL="0" marR="0" lvl="0" indent="0" algn="l" defTabSz="685783"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en-US" altLang="ja-JP" sz="1100" b="0" u="none" kern="0" dirty="0">
                        <a:solidFill>
                          <a:srgbClr val="000000">
                            <a:lumMod val="100000"/>
                          </a:srgbClr>
                        </a:solidFill>
                        <a:latin typeface="Meiryo UI"/>
                        <a:ea typeface="Meiryo UI"/>
                      </a:endParaRPr>
                    </a:p>
                    <a:p>
                      <a:pPr marL="0" marR="0" lvl="0" indent="0" algn="l" defTabSz="685783"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altLang="ja-JP" sz="1100" b="0" u="none" kern="0" dirty="0">
                          <a:solidFill>
                            <a:srgbClr val="000000">
                              <a:lumMod val="100000"/>
                            </a:srgbClr>
                          </a:solidFill>
                          <a:latin typeface="Meiryo UI"/>
                          <a:ea typeface="Meiryo UI"/>
                        </a:rPr>
                        <a:t>【</a:t>
                      </a:r>
                      <a:r>
                        <a:rPr kumimoji="0" lang="ja-JP" altLang="en-US" sz="1100" b="0" u="none" kern="0" dirty="0">
                          <a:solidFill>
                            <a:srgbClr val="000000">
                              <a:lumMod val="100000"/>
                            </a:srgbClr>
                          </a:solidFill>
                          <a:latin typeface="Meiryo UI"/>
                          <a:ea typeface="Meiryo UI"/>
                        </a:rPr>
                        <a:t>不足額発生時の金額累積・請求イメージ</a:t>
                      </a:r>
                      <a:r>
                        <a:rPr kumimoji="0" lang="en-US" altLang="ja-JP" sz="1100" b="0" u="none" kern="0" dirty="0">
                          <a:solidFill>
                            <a:srgbClr val="000000">
                              <a:lumMod val="100000"/>
                            </a:srgbClr>
                          </a:solidFill>
                          <a:latin typeface="Meiryo UI"/>
                          <a:ea typeface="Meiryo UI"/>
                        </a:rPr>
                        <a:t>】</a:t>
                      </a:r>
                      <a:endParaRPr kumimoji="0" lang="ja-JP" altLang="en-US" sz="1100" b="0" u="none" kern="0" dirty="0">
                        <a:solidFill>
                          <a:srgbClr val="000000">
                            <a:lumMod val="100000"/>
                          </a:srgbClr>
                        </a:solidFill>
                        <a:latin typeface="Meiryo UI"/>
                        <a:ea typeface="Meiryo UI"/>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77678721"/>
                  </a:ext>
                </a:extLst>
              </a:tr>
            </a:tbl>
          </a:graphicData>
        </a:graphic>
      </p:graphicFrame>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zh-TW" altLang="en-US" dirty="0">
                <a:latin typeface="Meiryo UI" panose="020B0604030504040204" pitchFamily="50" charset="-128"/>
                <a:ea typeface="Meiryo UI" panose="020B0604030504040204" pitchFamily="50" charset="-128"/>
              </a:rPr>
              <a:t>業務詳細仕様</a:t>
            </a:r>
            <a:br>
              <a:rPr lang="en-US" altLang="ja-JP" dirty="0">
                <a:latin typeface="Meiryo UI" panose="020B0604030504040204" pitchFamily="50" charset="-128"/>
                <a:ea typeface="Meiryo UI" panose="020B0604030504040204" pitchFamily="50" charset="-128"/>
              </a:rPr>
            </a:br>
            <a:r>
              <a:rPr kumimoji="0" lang="ja-JP" altLang="en-US" kern="0" dirty="0">
                <a:solidFill>
                  <a:prstClr val="black"/>
                </a:solidFill>
                <a:latin typeface="Meiryo UI"/>
                <a:ea typeface="Meiryo UI"/>
                <a:cs typeface="Arial" pitchFamily="34" charset="0"/>
              </a:rPr>
              <a:t>資金管理・報告</a:t>
            </a:r>
            <a:r>
              <a:rPr lang="zh-TW" altLang="en-US"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支払通知</a:t>
            </a:r>
            <a:r>
              <a:rPr lang="en-US" altLang="ja-JP" dirty="0">
                <a:latin typeface="Meiryo UI" panose="020B0604030504040204" pitchFamily="50" charset="-128"/>
                <a:ea typeface="Meiryo UI" panose="020B0604030504040204" pitchFamily="50" charset="-128"/>
              </a:rPr>
              <a:t>(FIP</a:t>
            </a:r>
            <a:r>
              <a:rPr lang="ja-JP" altLang="en-US" dirty="0">
                <a:latin typeface="Meiryo UI" panose="020B0604030504040204" pitchFamily="50" charset="-128"/>
                <a:ea typeface="Meiryo UI" panose="020B0604030504040204" pitchFamily="50" charset="-128"/>
              </a:rPr>
              <a:t>交付金・積立金</a:t>
            </a:r>
            <a:r>
              <a:rPr lang="en-US" altLang="ja-JP" dirty="0">
                <a:latin typeface="Meiryo UI" panose="020B0604030504040204" pitchFamily="50" charset="-128"/>
                <a:ea typeface="Meiryo UI" panose="020B0604030504040204" pitchFamily="50" charset="-128"/>
              </a:rPr>
              <a:t>)</a:t>
            </a:r>
            <a:endParaRPr kumimoji="1" lang="ja-JP" altLang="en-US" dirty="0">
              <a:latin typeface="Meiryo UI" panose="020B0604030504040204" pitchFamily="50" charset="-128"/>
              <a:ea typeface="Meiryo UI" panose="020B0604030504040204" pitchFamily="50" charset="-128"/>
            </a:endParaRPr>
          </a:p>
        </p:txBody>
      </p:sp>
      <p:graphicFrame>
        <p:nvGraphicFramePr>
          <p:cNvPr id="30" name="表 29">
            <a:extLst>
              <a:ext uri="{FF2B5EF4-FFF2-40B4-BE49-F238E27FC236}">
                <a16:creationId xmlns:a16="http://schemas.microsoft.com/office/drawing/2014/main" id="{8146CBAF-D2EB-440A-AF77-40995F645C77}"/>
              </a:ext>
            </a:extLst>
          </p:cNvPr>
          <p:cNvGraphicFramePr>
            <a:graphicFrameLocks noGrp="1"/>
          </p:cNvGraphicFramePr>
          <p:nvPr/>
        </p:nvGraphicFramePr>
        <p:xfrm>
          <a:off x="216729" y="3263743"/>
          <a:ext cx="6030183" cy="3166800"/>
        </p:xfrm>
        <a:graphic>
          <a:graphicData uri="http://schemas.openxmlformats.org/drawingml/2006/table">
            <a:tbl>
              <a:tblPr firstRow="1" bandRow="1">
                <a:tableStyleId>{2D5ABB26-0587-4C30-8999-92F81FD0307C}</a:tableStyleId>
              </a:tblPr>
              <a:tblGrid>
                <a:gridCol w="650363">
                  <a:extLst>
                    <a:ext uri="{9D8B030D-6E8A-4147-A177-3AD203B41FA5}">
                      <a16:colId xmlns:a16="http://schemas.microsoft.com/office/drawing/2014/main" val="3418483926"/>
                    </a:ext>
                  </a:extLst>
                </a:gridCol>
                <a:gridCol w="390006">
                  <a:extLst>
                    <a:ext uri="{9D8B030D-6E8A-4147-A177-3AD203B41FA5}">
                      <a16:colId xmlns:a16="http://schemas.microsoft.com/office/drawing/2014/main" val="4266853145"/>
                    </a:ext>
                  </a:extLst>
                </a:gridCol>
                <a:gridCol w="714893">
                  <a:extLst>
                    <a:ext uri="{9D8B030D-6E8A-4147-A177-3AD203B41FA5}">
                      <a16:colId xmlns:a16="http://schemas.microsoft.com/office/drawing/2014/main" val="2723065059"/>
                    </a:ext>
                  </a:extLst>
                </a:gridCol>
                <a:gridCol w="708309">
                  <a:extLst>
                    <a:ext uri="{9D8B030D-6E8A-4147-A177-3AD203B41FA5}">
                      <a16:colId xmlns:a16="http://schemas.microsoft.com/office/drawing/2014/main" val="1933644087"/>
                    </a:ext>
                  </a:extLst>
                </a:gridCol>
                <a:gridCol w="959925">
                  <a:extLst>
                    <a:ext uri="{9D8B030D-6E8A-4147-A177-3AD203B41FA5}">
                      <a16:colId xmlns:a16="http://schemas.microsoft.com/office/drawing/2014/main" val="31425013"/>
                    </a:ext>
                  </a:extLst>
                </a:gridCol>
                <a:gridCol w="123786">
                  <a:extLst>
                    <a:ext uri="{9D8B030D-6E8A-4147-A177-3AD203B41FA5}">
                      <a16:colId xmlns:a16="http://schemas.microsoft.com/office/drawing/2014/main" val="3385426447"/>
                    </a:ext>
                  </a:extLst>
                </a:gridCol>
                <a:gridCol w="713863">
                  <a:extLst>
                    <a:ext uri="{9D8B030D-6E8A-4147-A177-3AD203B41FA5}">
                      <a16:colId xmlns:a16="http://schemas.microsoft.com/office/drawing/2014/main" val="553122767"/>
                    </a:ext>
                  </a:extLst>
                </a:gridCol>
                <a:gridCol w="959925">
                  <a:extLst>
                    <a:ext uri="{9D8B030D-6E8A-4147-A177-3AD203B41FA5}">
                      <a16:colId xmlns:a16="http://schemas.microsoft.com/office/drawing/2014/main" val="39699107"/>
                    </a:ext>
                  </a:extLst>
                </a:gridCol>
                <a:gridCol w="809113">
                  <a:extLst>
                    <a:ext uri="{9D8B030D-6E8A-4147-A177-3AD203B41FA5}">
                      <a16:colId xmlns:a16="http://schemas.microsoft.com/office/drawing/2014/main" val="792305553"/>
                    </a:ext>
                  </a:extLst>
                </a:gridCol>
              </a:tblGrid>
              <a:tr h="117056">
                <a:tc rowSpan="3" gridSpan="2">
                  <a:txBody>
                    <a:bodyPr/>
                    <a:lstStyle/>
                    <a:p>
                      <a:pPr algn="ctr"/>
                      <a:r>
                        <a:rPr lang="ja-JP" altLang="en-US" sz="1000" dirty="0">
                          <a:latin typeface="Meiryo UI" panose="020B0604030504040204" pitchFamily="50" charset="-128"/>
                          <a:ea typeface="Meiryo UI" panose="020B0604030504040204" pitchFamily="50" charset="-128"/>
                        </a:rPr>
                        <a:t>対象年月</a:t>
                      </a: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rowSpan="3" hMerge="1">
                  <a:txBody>
                    <a:bodyPr/>
                    <a:lstStyle/>
                    <a:p>
                      <a:pPr algn="ctr"/>
                      <a:endParaRPr lang="ja-JP" altLang="en-US" sz="100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rowSpan="2">
                  <a:txBody>
                    <a:bodyPr/>
                    <a:lstStyle/>
                    <a:p>
                      <a:pPr algn="ctr"/>
                      <a:r>
                        <a:rPr kumimoji="1" lang="en-US" altLang="ja-JP" sz="1000" dirty="0">
                          <a:latin typeface="Meiryo UI" panose="020B0604030504040204" pitchFamily="50" charset="-128"/>
                          <a:ea typeface="Meiryo UI" panose="020B0604030504040204" pitchFamily="50" charset="-128"/>
                        </a:rPr>
                        <a:t>FIP</a:t>
                      </a:r>
                      <a:r>
                        <a:rPr kumimoji="1" lang="ja-JP" altLang="en-US" sz="1000" dirty="0">
                          <a:latin typeface="Meiryo UI" panose="020B0604030504040204" pitchFamily="50" charset="-128"/>
                          <a:ea typeface="Meiryo UI" panose="020B0604030504040204" pitchFamily="50" charset="-128"/>
                        </a:rPr>
                        <a:t>交付金</a:t>
                      </a:r>
                      <a:endParaRPr kumimoji="1" lang="en-US" altLang="ja-JP" sz="1000" dirty="0">
                        <a:latin typeface="Meiryo UI" panose="020B0604030504040204" pitchFamily="50" charset="-128"/>
                        <a:ea typeface="Meiryo UI" panose="020B0604030504040204" pitchFamily="50" charset="-128"/>
                      </a:endParaRPr>
                    </a:p>
                    <a:p>
                      <a:pPr algn="ctr"/>
                      <a:r>
                        <a:rPr kumimoji="1" lang="en-US" altLang="ja-JP" sz="1000" dirty="0">
                          <a:latin typeface="Meiryo UI" panose="020B0604030504040204" pitchFamily="50" charset="-128"/>
                          <a:ea typeface="Meiryo UI" panose="020B0604030504040204" pitchFamily="50" charset="-128"/>
                        </a:rPr>
                        <a:t>(</a:t>
                      </a:r>
                      <a:r>
                        <a:rPr kumimoji="1" lang="ja-JP" altLang="en-US" sz="1000" dirty="0">
                          <a:latin typeface="Meiryo UI" panose="020B0604030504040204" pitchFamily="50" charset="-128"/>
                          <a:ea typeface="Meiryo UI" panose="020B0604030504040204" pitchFamily="50" charset="-128"/>
                        </a:rPr>
                        <a:t>控除前</a:t>
                      </a:r>
                      <a:r>
                        <a:rPr kumimoji="1" lang="en-US" altLang="ja-JP" sz="1000" dirty="0">
                          <a:latin typeface="Meiryo UI" panose="020B0604030504040204" pitchFamily="50" charset="-128"/>
                          <a:ea typeface="Meiryo UI" panose="020B0604030504040204" pitchFamily="50" charset="-128"/>
                        </a:rPr>
                        <a:t>)</a:t>
                      </a: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rowSpan="2">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ja-JP" altLang="en-US" sz="1000" dirty="0">
                          <a:latin typeface="Meiryo UI" panose="020B0604030504040204" pitchFamily="50" charset="-128"/>
                          <a:ea typeface="Meiryo UI" panose="020B0604030504040204" pitchFamily="50" charset="-128"/>
                        </a:rPr>
                        <a:t>積立金額</a:t>
                      </a: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rowSpan="2">
                  <a:txBody>
                    <a:bodyPr/>
                    <a:lstStyle/>
                    <a:p>
                      <a:pPr algn="ctr"/>
                      <a:r>
                        <a:rPr kumimoji="1" lang="en-US" altLang="ja-JP" sz="1000" dirty="0">
                          <a:latin typeface="Meiryo UI" panose="020B0604030504040204" pitchFamily="50" charset="-128"/>
                          <a:ea typeface="Meiryo UI" panose="020B0604030504040204" pitchFamily="50" charset="-128"/>
                        </a:rPr>
                        <a:t>FIP</a:t>
                      </a:r>
                      <a:r>
                        <a:rPr kumimoji="1" lang="ja-JP" altLang="en-US" sz="1000" dirty="0">
                          <a:latin typeface="Meiryo UI" panose="020B0604030504040204" pitchFamily="50" charset="-128"/>
                          <a:ea typeface="Meiryo UI" panose="020B0604030504040204" pitchFamily="50" charset="-128"/>
                        </a:rPr>
                        <a:t>交付金</a:t>
                      </a:r>
                      <a:endParaRPr kumimoji="1" lang="en-US" altLang="ja-JP" sz="1000" dirty="0">
                        <a:latin typeface="Meiryo UI" panose="020B0604030504040204" pitchFamily="50" charset="-128"/>
                        <a:ea typeface="Meiryo UI" panose="020B0604030504040204" pitchFamily="50" charset="-128"/>
                      </a:endParaRPr>
                    </a:p>
                    <a:p>
                      <a:pPr algn="ctr"/>
                      <a:r>
                        <a:rPr kumimoji="1" lang="en-US" altLang="ja-JP" sz="1000" dirty="0">
                          <a:latin typeface="Meiryo UI" panose="020B0604030504040204" pitchFamily="50" charset="-128"/>
                          <a:ea typeface="Meiryo UI" panose="020B0604030504040204" pitchFamily="50" charset="-128"/>
                        </a:rPr>
                        <a:t>(</a:t>
                      </a:r>
                      <a:r>
                        <a:rPr kumimoji="1" lang="ja-JP" altLang="en-US" sz="1000" dirty="0">
                          <a:latin typeface="Meiryo UI" panose="020B0604030504040204" pitchFamily="50" charset="-128"/>
                          <a:ea typeface="Meiryo UI" panose="020B0604030504040204" pitchFamily="50" charset="-128"/>
                        </a:rPr>
                        <a:t>控除後</a:t>
                      </a:r>
                      <a:r>
                        <a:rPr kumimoji="1" lang="en-US" altLang="ja-JP" sz="1000" dirty="0">
                          <a:latin typeface="Meiryo UI" panose="020B0604030504040204" pitchFamily="50" charset="-128"/>
                          <a:ea typeface="Meiryo UI" panose="020B0604030504040204" pitchFamily="50" charset="-128"/>
                        </a:rPr>
                        <a:t>)</a:t>
                      </a: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rowSpan="16">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1" lang="ja-JP" altLang="en-US" sz="100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noFill/>
                  </a:tcPr>
                </a:tc>
                <a:tc rowSpan="2">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ja-JP" altLang="en-US" sz="1000" dirty="0">
                          <a:latin typeface="Meiryo UI" panose="020B0604030504040204" pitchFamily="50" charset="-128"/>
                          <a:ea typeface="Meiryo UI" panose="020B0604030504040204" pitchFamily="50" charset="-128"/>
                        </a:rPr>
                        <a:t>積立金額</a:t>
                      </a:r>
                      <a:endParaRPr kumimoji="1" lang="en-US" altLang="ja-JP" sz="1000" dirty="0">
                        <a:latin typeface="Meiryo UI" panose="020B0604030504040204" pitchFamily="50" charset="-128"/>
                        <a:ea typeface="Meiryo UI" panose="020B0604030504040204" pitchFamily="50" charset="-128"/>
                      </a:endParaRPr>
                    </a:p>
                    <a:p>
                      <a:pPr marL="0" marR="0" lvl="0" indent="0" algn="ctr" defTabSz="685783" rtl="0" eaLnBrk="1" fontAlgn="auto" latinLnBrk="0" hangingPunct="1">
                        <a:lnSpc>
                          <a:spcPct val="100000"/>
                        </a:lnSpc>
                        <a:spcBef>
                          <a:spcPts val="0"/>
                        </a:spcBef>
                        <a:spcAft>
                          <a:spcPts val="0"/>
                        </a:spcAft>
                        <a:buClrTx/>
                        <a:buSzTx/>
                        <a:buFontTx/>
                        <a:buNone/>
                        <a:tabLst/>
                        <a:defRPr/>
                      </a:pPr>
                      <a:r>
                        <a:rPr kumimoji="1" lang="ja-JP" altLang="en-US" sz="1000" dirty="0">
                          <a:latin typeface="Meiryo UI" panose="020B0604030504040204" pitchFamily="50" charset="-128"/>
                          <a:ea typeface="Meiryo UI" panose="020B0604030504040204" pitchFamily="50" charset="-128"/>
                        </a:rPr>
                        <a:t>実績</a:t>
                      </a: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gridSpan="2">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ja-JP" altLang="en-US" sz="1000" dirty="0">
                          <a:latin typeface="Meiryo UI" panose="020B0604030504040204" pitchFamily="50" charset="-128"/>
                          <a:ea typeface="Meiryo UI" panose="020B0604030504040204" pitchFamily="50" charset="-128"/>
                        </a:rPr>
                        <a:t>不足額</a:t>
                      </a: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hMerge="1">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1" lang="ja-JP" altLang="en-US" sz="100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757096203"/>
                  </a:ext>
                </a:extLst>
              </a:tr>
              <a:tr h="117056">
                <a:tc gridSpan="2" vMerge="1">
                  <a:txBody>
                    <a:bodyPr/>
                    <a:lstStyle/>
                    <a:p>
                      <a:endParaRPr kumimoji="1" lang="ja-JP" altLang="en-US"/>
                    </a:p>
                  </a:txBody>
                  <a:tcPr/>
                </a:tc>
                <a:tc hMerge="1"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1" lang="ja-JP" altLang="en-US" sz="100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noFill/>
                  </a:tcPr>
                </a:tc>
                <a:tc vMerge="1">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1" lang="ja-JP" altLang="en-US" sz="100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ja-JP" altLang="en-US" sz="1000" dirty="0">
                          <a:latin typeface="Meiryo UI" panose="020B0604030504040204" pitchFamily="50" charset="-128"/>
                          <a:ea typeface="Meiryo UI" panose="020B0604030504040204" pitchFamily="50" charset="-128"/>
                        </a:rPr>
                        <a:t>当月</a:t>
                      </a: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ja-JP" altLang="en-US" sz="1000" dirty="0">
                          <a:latin typeface="Meiryo UI" panose="020B0604030504040204" pitchFamily="50" charset="-128"/>
                          <a:ea typeface="Meiryo UI" panose="020B0604030504040204" pitchFamily="50" charset="-128"/>
                        </a:rPr>
                        <a:t>累計</a:t>
                      </a: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662598281"/>
                  </a:ext>
                </a:extLst>
              </a:tr>
              <a:tr h="211744">
                <a:tc gridSpan="2" vMerge="1">
                  <a:txBody>
                    <a:bodyPr/>
                    <a:lstStyle/>
                    <a:p>
                      <a:pPr algn="ctr"/>
                      <a:endParaRPr lang="ja-JP" altLang="en-US" sz="100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hMerge="1" vMerge="1">
                  <a:txBody>
                    <a:bodyPr/>
                    <a:lstStyle/>
                    <a:p>
                      <a:endParaRPr kumimoji="1" lang="ja-JP" altLang="en-US"/>
                    </a:p>
                  </a:txBody>
                  <a:tcPr/>
                </a:tc>
                <a:tc>
                  <a:txBody>
                    <a:bodyPr/>
                    <a:lstStyle/>
                    <a:p>
                      <a:pPr algn="ctr"/>
                      <a:r>
                        <a:rPr kumimoji="1" lang="ja-JP" altLang="en-US" sz="1000" b="0" dirty="0">
                          <a:latin typeface="Meiryo UI" panose="020B0604030504040204" pitchFamily="50" charset="-128"/>
                          <a:ea typeface="Meiryo UI" panose="020B0604030504040204" pitchFamily="50" charset="-128"/>
                        </a:rPr>
                        <a:t>①</a:t>
                      </a: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ja-JP" altLang="en-US" sz="1000" dirty="0">
                          <a:latin typeface="Meiryo UI" panose="020B0604030504040204" pitchFamily="50" charset="-128"/>
                          <a:ea typeface="Meiryo UI" panose="020B0604030504040204" pitchFamily="50" charset="-128"/>
                        </a:rPr>
                        <a:t>②</a:t>
                      </a: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1000" b="0" dirty="0">
                          <a:latin typeface="Meiryo UI" panose="020B0604030504040204" pitchFamily="50" charset="-128"/>
                          <a:ea typeface="Meiryo UI" panose="020B0604030504040204" pitchFamily="50" charset="-128"/>
                        </a:rPr>
                        <a:t>①</a:t>
                      </a:r>
                      <a:r>
                        <a:rPr kumimoji="1" lang="en-US" altLang="ja-JP" sz="1000" b="0" dirty="0">
                          <a:latin typeface="Meiryo UI" panose="020B0604030504040204" pitchFamily="50" charset="-128"/>
                          <a:ea typeface="Meiryo UI" panose="020B0604030504040204" pitchFamily="50" charset="-128"/>
                        </a:rPr>
                        <a:t>-</a:t>
                      </a:r>
                      <a:r>
                        <a:rPr kumimoji="1" lang="ja-JP" altLang="en-US" sz="1000" b="0" dirty="0">
                          <a:latin typeface="Meiryo UI" panose="020B0604030504040204" pitchFamily="50" charset="-128"/>
                          <a:ea typeface="Meiryo UI" panose="020B0604030504040204" pitchFamily="50" charset="-128"/>
                        </a:rPr>
                        <a:t>②</a:t>
                      </a:r>
                      <a:endParaRPr kumimoji="1" lang="en-US" altLang="ja-JP" sz="1000" b="0" dirty="0">
                        <a:latin typeface="Meiryo UI" panose="020B0604030504040204" pitchFamily="50" charset="-128"/>
                        <a:ea typeface="Meiryo UI" panose="020B0604030504040204" pitchFamily="50" charset="-128"/>
                      </a:endParaRPr>
                    </a:p>
                    <a:p>
                      <a:pPr algn="ctr"/>
                      <a:r>
                        <a:rPr kumimoji="1" lang="en-US" altLang="ja-JP" sz="1000" b="0" dirty="0">
                          <a:latin typeface="Meiryo UI" panose="020B0604030504040204" pitchFamily="50" charset="-128"/>
                          <a:ea typeface="Meiryo UI" panose="020B0604030504040204" pitchFamily="50" charset="-128"/>
                        </a:rPr>
                        <a:t>(</a:t>
                      </a:r>
                      <a:r>
                        <a:rPr kumimoji="1" lang="ja-JP" altLang="en-US" sz="1000" b="0" dirty="0">
                          <a:latin typeface="Meiryo UI" panose="020B0604030504040204" pitchFamily="50" charset="-128"/>
                          <a:ea typeface="Meiryo UI" panose="020B0604030504040204" pitchFamily="50" charset="-128"/>
                        </a:rPr>
                        <a:t>ﾏｲﾅｽの場合</a:t>
                      </a:r>
                      <a:r>
                        <a:rPr kumimoji="1" lang="en-US" altLang="ja-JP" sz="1000" b="0" dirty="0">
                          <a:latin typeface="Meiryo UI" panose="020B0604030504040204" pitchFamily="50" charset="-128"/>
                          <a:ea typeface="Meiryo UI" panose="020B0604030504040204" pitchFamily="50" charset="-128"/>
                        </a:rPr>
                        <a:t>\0)</a:t>
                      </a: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vMerge="1">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noFill/>
                  </a:tcPr>
                </a:tc>
                <a:tc>
                  <a:txBody>
                    <a:bodyPr/>
                    <a:lstStyle/>
                    <a:p>
                      <a:pPr algn="ctr"/>
                      <a:r>
                        <a:rPr kumimoji="1" lang="ja-JP" altLang="en-US" sz="900" dirty="0">
                          <a:latin typeface="Meiryo UI" panose="020B0604030504040204" pitchFamily="50" charset="-128"/>
                          <a:ea typeface="Meiryo UI" panose="020B0604030504040204" pitchFamily="50" charset="-128"/>
                        </a:rPr>
                        <a:t>①≧②⇒②</a:t>
                      </a:r>
                      <a:endParaRPr kumimoji="1" lang="en-US" altLang="ja-JP" sz="900" dirty="0">
                        <a:latin typeface="Meiryo UI" panose="020B0604030504040204" pitchFamily="50" charset="-128"/>
                        <a:ea typeface="Meiryo UI" panose="020B0604030504040204" pitchFamily="50" charset="-128"/>
                      </a:endParaRPr>
                    </a:p>
                    <a:p>
                      <a:pPr algn="ctr"/>
                      <a:r>
                        <a:rPr kumimoji="1" lang="ja-JP" altLang="en-US" sz="900" dirty="0">
                          <a:latin typeface="Meiryo UI" panose="020B0604030504040204" pitchFamily="50" charset="-128"/>
                          <a:ea typeface="Meiryo UI" panose="020B0604030504040204" pitchFamily="50" charset="-128"/>
                        </a:rPr>
                        <a:t>②＞①⇒①</a:t>
                      </a:r>
                      <a:endParaRPr kumimoji="1" lang="en-US" altLang="ja-JP" sz="90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1000" b="0" dirty="0">
                          <a:latin typeface="Meiryo UI" panose="020B0604030504040204" pitchFamily="50" charset="-128"/>
                          <a:ea typeface="Meiryo UI" panose="020B0604030504040204" pitchFamily="50" charset="-128"/>
                        </a:rPr>
                        <a:t>②</a:t>
                      </a:r>
                      <a:r>
                        <a:rPr kumimoji="1" lang="en-US" altLang="ja-JP" sz="1000" b="0" dirty="0">
                          <a:latin typeface="Meiryo UI" panose="020B0604030504040204" pitchFamily="50" charset="-128"/>
                          <a:ea typeface="Meiryo UI" panose="020B0604030504040204" pitchFamily="50" charset="-128"/>
                        </a:rPr>
                        <a:t>-</a:t>
                      </a:r>
                      <a:r>
                        <a:rPr kumimoji="1" lang="ja-JP" altLang="en-US" sz="1000" b="0" dirty="0">
                          <a:latin typeface="Meiryo UI" panose="020B0604030504040204" pitchFamily="50" charset="-128"/>
                          <a:ea typeface="Meiryo UI" panose="020B0604030504040204" pitchFamily="50" charset="-128"/>
                        </a:rPr>
                        <a:t>①</a:t>
                      </a:r>
                      <a:endParaRPr kumimoji="1" lang="en-US" altLang="ja-JP" sz="1000" b="0" dirty="0">
                        <a:latin typeface="Meiryo UI" panose="020B0604030504040204" pitchFamily="50" charset="-128"/>
                        <a:ea typeface="Meiryo UI" panose="020B0604030504040204" pitchFamily="50" charset="-128"/>
                      </a:endParaRPr>
                    </a:p>
                    <a:p>
                      <a:pPr algn="ctr"/>
                      <a:r>
                        <a:rPr kumimoji="1" lang="en-US" altLang="ja-JP" sz="1000" b="0" dirty="0">
                          <a:latin typeface="Meiryo UI" panose="020B0604030504040204" pitchFamily="50" charset="-128"/>
                          <a:ea typeface="Meiryo UI" panose="020B0604030504040204" pitchFamily="50" charset="-128"/>
                        </a:rPr>
                        <a:t>(</a:t>
                      </a:r>
                      <a:r>
                        <a:rPr kumimoji="1" lang="ja-JP" altLang="en-US" sz="1000" b="0" dirty="0">
                          <a:latin typeface="Meiryo UI" panose="020B0604030504040204" pitchFamily="50" charset="-128"/>
                          <a:ea typeface="Meiryo UI" panose="020B0604030504040204" pitchFamily="50" charset="-128"/>
                        </a:rPr>
                        <a:t>ﾏｲﾅｽの場合</a:t>
                      </a:r>
                      <a:r>
                        <a:rPr kumimoji="1" lang="en-US" altLang="ja-JP" sz="1000" b="0" dirty="0">
                          <a:latin typeface="Meiryo UI" panose="020B0604030504040204" pitchFamily="50" charset="-128"/>
                          <a:ea typeface="Meiryo UI" panose="020B0604030504040204" pitchFamily="50" charset="-128"/>
                        </a:rPr>
                        <a:t>\0)</a:t>
                      </a:r>
                      <a:endParaRPr kumimoji="1" lang="ja-JP" altLang="en-US" sz="100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ja-JP" altLang="en-US" sz="1000" dirty="0">
                          <a:latin typeface="Meiryo UI" panose="020B0604030504040204" pitchFamily="50" charset="-128"/>
                          <a:ea typeface="Meiryo UI" panose="020B0604030504040204" pitchFamily="50" charset="-128"/>
                        </a:rPr>
                        <a:t>前月累計に</a:t>
                      </a:r>
                      <a:endParaRPr kumimoji="1" lang="en-US" altLang="ja-JP" sz="1000" dirty="0">
                        <a:latin typeface="Meiryo UI" panose="020B0604030504040204" pitchFamily="50" charset="-128"/>
                        <a:ea typeface="Meiryo UI" panose="020B0604030504040204" pitchFamily="50" charset="-128"/>
                      </a:endParaRPr>
                    </a:p>
                    <a:p>
                      <a:pPr marL="0" marR="0" lvl="0" indent="0" algn="ctr" defTabSz="685783" rtl="0" eaLnBrk="1" fontAlgn="auto" latinLnBrk="0" hangingPunct="1">
                        <a:lnSpc>
                          <a:spcPct val="100000"/>
                        </a:lnSpc>
                        <a:spcBef>
                          <a:spcPts val="0"/>
                        </a:spcBef>
                        <a:spcAft>
                          <a:spcPts val="0"/>
                        </a:spcAft>
                        <a:buClrTx/>
                        <a:buSzTx/>
                        <a:buFontTx/>
                        <a:buNone/>
                        <a:tabLst/>
                        <a:defRPr/>
                      </a:pPr>
                      <a:r>
                        <a:rPr kumimoji="1" lang="ja-JP" altLang="en-US" sz="1000" dirty="0">
                          <a:latin typeface="Meiryo UI" panose="020B0604030504040204" pitchFamily="50" charset="-128"/>
                          <a:ea typeface="Meiryo UI" panose="020B0604030504040204" pitchFamily="50" charset="-128"/>
                        </a:rPr>
                        <a:t>当月分を加算</a:t>
                      </a: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639526508"/>
                  </a:ext>
                </a:extLst>
              </a:tr>
              <a:tr h="125227">
                <a:tc rowSpan="12">
                  <a:txBody>
                    <a:bodyPr/>
                    <a:lstStyle/>
                    <a:p>
                      <a:pPr algn="ctr"/>
                      <a:r>
                        <a:rPr kumimoji="1" lang="en-US" altLang="ja-JP" sz="1000" b="0" dirty="0">
                          <a:latin typeface="Meiryo UI" panose="020B0604030504040204" pitchFamily="50" charset="-128"/>
                          <a:ea typeface="Meiryo UI" panose="020B0604030504040204" pitchFamily="50" charset="-128"/>
                        </a:rPr>
                        <a:t>2022</a:t>
                      </a:r>
                      <a:r>
                        <a:rPr kumimoji="1" lang="ja-JP" altLang="en-US" sz="1000" b="0" dirty="0">
                          <a:latin typeface="Meiryo UI" panose="020B0604030504040204" pitchFamily="50" charset="-128"/>
                          <a:ea typeface="Meiryo UI" panose="020B0604030504040204" pitchFamily="50" charset="-128"/>
                        </a:rPr>
                        <a:t>年度</a:t>
                      </a: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000" b="0" dirty="0">
                          <a:latin typeface="Meiryo UI" panose="020B0604030504040204" pitchFamily="50" charset="-128"/>
                          <a:ea typeface="Meiryo UI" panose="020B0604030504040204" pitchFamily="50" charset="-128"/>
                        </a:rPr>
                        <a:t>4</a:t>
                      </a:r>
                      <a:r>
                        <a:rPr kumimoji="1" lang="ja-JP" altLang="en-US" sz="1000" b="0" dirty="0">
                          <a:latin typeface="Meiryo UI" panose="020B0604030504040204" pitchFamily="50" charset="-128"/>
                          <a:ea typeface="Meiryo UI" panose="020B0604030504040204" pitchFamily="50" charset="-128"/>
                        </a:rPr>
                        <a:t>月</a:t>
                      </a: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\100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\20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\80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vMerge="1">
                  <a:txBody>
                    <a:bodyPr/>
                    <a:lstStyle/>
                    <a:p>
                      <a:pPr algn="ct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no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\20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54772399"/>
                  </a:ext>
                </a:extLst>
              </a:tr>
              <a:tr h="125227">
                <a:tc vMerge="1">
                  <a:txBody>
                    <a:bodyPr/>
                    <a:lstStyle/>
                    <a:p>
                      <a:pPr algn="ct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000" b="0" dirty="0">
                          <a:latin typeface="Meiryo UI" panose="020B0604030504040204" pitchFamily="50" charset="-128"/>
                          <a:ea typeface="Meiryo UI" panose="020B0604030504040204" pitchFamily="50" charset="-128"/>
                        </a:rPr>
                        <a:t>5</a:t>
                      </a:r>
                      <a:r>
                        <a:rPr kumimoji="1" lang="ja-JP" altLang="en-US" sz="1000" b="0" dirty="0">
                          <a:latin typeface="Meiryo UI" panose="020B0604030504040204" pitchFamily="50" charset="-128"/>
                          <a:ea typeface="Meiryo UI" panose="020B0604030504040204" pitchFamily="50" charset="-128"/>
                        </a:rPr>
                        <a:t>月</a:t>
                      </a: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\100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\20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\80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vMerge="1">
                  <a:txBody>
                    <a:bodyPr/>
                    <a:lstStyle/>
                    <a:p>
                      <a:pPr algn="ct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no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\20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856444150"/>
                  </a:ext>
                </a:extLst>
              </a:tr>
              <a:tr h="117056">
                <a:tc vMerge="1">
                  <a:txBody>
                    <a:bodyPr/>
                    <a:lstStyle/>
                    <a:p>
                      <a:pPr algn="ct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6</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a:t>
                      </a: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\35</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\40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vMerge="1">
                  <a:txBody>
                    <a:bodyPr/>
                    <a:lstStyle/>
                    <a:p>
                      <a:pPr algn="ct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no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\35</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FFCCCC">
                        <a:alpha val="30196"/>
                      </a:srgbClr>
                    </a:solidFill>
                  </a:tcPr>
                </a:tc>
                <a:tc>
                  <a:txBody>
                    <a:bodyPr/>
                    <a:lstStyle/>
                    <a:p>
                      <a:pPr algn="ctr"/>
                      <a:r>
                        <a:rPr kumimoji="1" lang="en-US" altLang="ja-JP" sz="1000" b="0" dirty="0">
                          <a:solidFill>
                            <a:srgbClr val="C00000"/>
                          </a:solidFill>
                          <a:latin typeface="Meiryo UI" panose="020B0604030504040204" pitchFamily="50" charset="-128"/>
                          <a:ea typeface="Meiryo UI" panose="020B0604030504040204" pitchFamily="50" charset="-128"/>
                        </a:rPr>
                        <a:t>\5</a:t>
                      </a: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FFCCCC">
                        <a:alpha val="30196"/>
                      </a:srgbClr>
                    </a:solidFill>
                  </a:tcPr>
                </a:tc>
                <a:tc>
                  <a:txBody>
                    <a:bodyPr/>
                    <a:lstStyle/>
                    <a:p>
                      <a:pPr algn="ctr"/>
                      <a:r>
                        <a:rPr kumimoji="1" lang="en-US" altLang="ja-JP" sz="1000" b="0" dirty="0">
                          <a:solidFill>
                            <a:srgbClr val="C00000"/>
                          </a:solidFill>
                          <a:latin typeface="Meiryo UI" panose="020B0604030504040204" pitchFamily="50" charset="-128"/>
                          <a:ea typeface="Meiryo UI" panose="020B0604030504040204" pitchFamily="50" charset="-128"/>
                        </a:rPr>
                        <a:t>\5</a:t>
                      </a: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FFCCCC"/>
                    </a:solidFill>
                  </a:tcPr>
                </a:tc>
                <a:extLst>
                  <a:ext uri="{0D108BD9-81ED-4DB2-BD59-A6C34878D82A}">
                    <a16:rowId xmlns:a16="http://schemas.microsoft.com/office/drawing/2014/main" val="1984529833"/>
                  </a:ext>
                </a:extLst>
              </a:tr>
              <a:tr h="117056">
                <a:tc vMerge="1">
                  <a:txBody>
                    <a:bodyPr/>
                    <a:lstStyle/>
                    <a:p>
                      <a:pPr algn="ct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7</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a:t>
                      </a: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\50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\60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vMerge="1">
                  <a:txBody>
                    <a:bodyPr/>
                    <a:lstStyle/>
                    <a:p>
                      <a:pPr algn="ct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no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\50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FFCCCC">
                        <a:alpha val="30196"/>
                      </a:srgbClr>
                    </a:solidFill>
                  </a:tcPr>
                </a:tc>
                <a:tc>
                  <a:txBody>
                    <a:bodyPr/>
                    <a:lstStyle/>
                    <a:p>
                      <a:pPr algn="ctr"/>
                      <a:r>
                        <a:rPr kumimoji="1" lang="en-US" altLang="ja-JP" sz="1000" b="0" dirty="0">
                          <a:solidFill>
                            <a:srgbClr val="C00000"/>
                          </a:solidFill>
                          <a:latin typeface="Meiryo UI" panose="020B0604030504040204" pitchFamily="50" charset="-128"/>
                          <a:ea typeface="Meiryo UI" panose="020B0604030504040204" pitchFamily="50" charset="-128"/>
                        </a:rPr>
                        <a:t>\10</a:t>
                      </a: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FFCCCC">
                        <a:alpha val="30196"/>
                      </a:srgbClr>
                    </a:solidFill>
                  </a:tcPr>
                </a:tc>
                <a:tc>
                  <a:txBody>
                    <a:bodyPr/>
                    <a:lstStyle/>
                    <a:p>
                      <a:pPr algn="ctr"/>
                      <a:r>
                        <a:rPr kumimoji="1" lang="en-US" altLang="ja-JP" sz="1000" b="0" dirty="0">
                          <a:solidFill>
                            <a:srgbClr val="C00000"/>
                          </a:solidFill>
                          <a:latin typeface="Meiryo UI" panose="020B0604030504040204" pitchFamily="50" charset="-128"/>
                          <a:ea typeface="Meiryo UI" panose="020B0604030504040204" pitchFamily="50" charset="-128"/>
                        </a:rPr>
                        <a:t>\15</a:t>
                      </a: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FFCCCC"/>
                    </a:solidFill>
                  </a:tcPr>
                </a:tc>
                <a:extLst>
                  <a:ext uri="{0D108BD9-81ED-4DB2-BD59-A6C34878D82A}">
                    <a16:rowId xmlns:a16="http://schemas.microsoft.com/office/drawing/2014/main" val="3446270517"/>
                  </a:ext>
                </a:extLst>
              </a:tr>
              <a:tr h="117056">
                <a:tc vMerge="1">
                  <a:txBody>
                    <a:bodyPr/>
                    <a:lstStyle/>
                    <a:p>
                      <a:pPr algn="ct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8</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a:t>
                      </a: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\60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\30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\30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vMerge="1">
                  <a:txBody>
                    <a:bodyPr/>
                    <a:lstStyle/>
                    <a:p>
                      <a:pPr algn="ct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no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\30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rgbClr val="C00000"/>
                          </a:solidFill>
                          <a:latin typeface="Meiryo UI" panose="020B0604030504040204" pitchFamily="50" charset="-128"/>
                          <a:ea typeface="Meiryo UI" panose="020B0604030504040204" pitchFamily="50" charset="-128"/>
                        </a:rPr>
                        <a:t>\15</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333676555"/>
                  </a:ext>
                </a:extLst>
              </a:tr>
              <a:tr h="117056">
                <a:tc vMerge="1">
                  <a:txBody>
                    <a:bodyPr/>
                    <a:lstStyle/>
                    <a:p>
                      <a:pPr algn="ct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9</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a:t>
                      </a: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\60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\30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\30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vMerge="1">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no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\30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\0</a:t>
                      </a: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rgbClr val="C00000"/>
                          </a:solidFill>
                          <a:effectLst/>
                          <a:uLnTx/>
                          <a:uFillTx/>
                          <a:latin typeface="Meiryo UI" panose="020B0604030504040204" pitchFamily="50" charset="-128"/>
                          <a:ea typeface="Meiryo UI" panose="020B0604030504040204" pitchFamily="50" charset="-128"/>
                          <a:cs typeface="+mn-cs"/>
                        </a:rPr>
                        <a:t>\15</a:t>
                      </a: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4345547"/>
                  </a:ext>
                </a:extLst>
              </a:tr>
              <a:tr h="117056">
                <a:tc vMerge="1">
                  <a:txBody>
                    <a:bodyPr/>
                    <a:lstStyle/>
                    <a:p>
                      <a:pPr algn="ct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a:t>
                      </a: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\100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\20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\80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vMerge="1">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no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\20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\0</a:t>
                      </a: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rgbClr val="C00000"/>
                          </a:solidFill>
                          <a:effectLst/>
                          <a:uLnTx/>
                          <a:uFillTx/>
                          <a:latin typeface="Meiryo UI" panose="020B0604030504040204" pitchFamily="50" charset="-128"/>
                          <a:ea typeface="Meiryo UI" panose="020B0604030504040204" pitchFamily="50" charset="-128"/>
                          <a:cs typeface="+mn-cs"/>
                        </a:rPr>
                        <a:t>\15</a:t>
                      </a: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098612316"/>
                  </a:ext>
                </a:extLst>
              </a:tr>
              <a:tr h="117056">
                <a:tc vMerge="1">
                  <a:txBody>
                    <a:bodyPr/>
                    <a:lstStyle/>
                    <a:p>
                      <a:pPr algn="ct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11</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a:t>
                      </a: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\100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\20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\80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vMerge="1">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no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\20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\0</a:t>
                      </a: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rgbClr val="C00000"/>
                          </a:solidFill>
                          <a:effectLst/>
                          <a:uLnTx/>
                          <a:uFillTx/>
                          <a:latin typeface="Meiryo UI" panose="020B0604030504040204" pitchFamily="50" charset="-128"/>
                          <a:ea typeface="Meiryo UI" panose="020B0604030504040204" pitchFamily="50" charset="-128"/>
                          <a:cs typeface="+mn-cs"/>
                        </a:rPr>
                        <a:t>\15</a:t>
                      </a: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69080627"/>
                  </a:ext>
                </a:extLst>
              </a:tr>
              <a:tr h="117056">
                <a:tc vMerge="1">
                  <a:txBody>
                    <a:bodyPr/>
                    <a:lstStyle/>
                    <a:p>
                      <a:pPr algn="ct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12</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a:t>
                      </a: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\100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\20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\80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vMerge="1">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no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\20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\0</a:t>
                      </a: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rgbClr val="C00000"/>
                          </a:solidFill>
                          <a:effectLst/>
                          <a:uLnTx/>
                          <a:uFillTx/>
                          <a:latin typeface="Meiryo UI" panose="020B0604030504040204" pitchFamily="50" charset="-128"/>
                          <a:ea typeface="Meiryo UI" panose="020B0604030504040204" pitchFamily="50" charset="-128"/>
                          <a:cs typeface="+mn-cs"/>
                        </a:rPr>
                        <a:t>\15</a:t>
                      </a: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62147867"/>
                  </a:ext>
                </a:extLst>
              </a:tr>
              <a:tr h="117056">
                <a:tc vMerge="1">
                  <a:txBody>
                    <a:bodyPr/>
                    <a:lstStyle/>
                    <a:p>
                      <a:pPr algn="ct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a:t>
                      </a: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\35</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\40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vMerge="1">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srgbClr val="C00000"/>
                        </a:solidFill>
                        <a:effectLst/>
                        <a:uLnTx/>
                        <a:uFillTx/>
                        <a:latin typeface="Meiryo UI" panose="020B0604030504040204" pitchFamily="50" charset="-128"/>
                        <a:ea typeface="Meiryo UI" panose="020B0604030504040204" pitchFamily="50" charset="-128"/>
                        <a:cs typeface="+mn-cs"/>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no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\35</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FFCCCC">
                        <a:alpha val="30196"/>
                      </a:srgbClr>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rgbClr val="C00000"/>
                          </a:solidFill>
                          <a:effectLst/>
                          <a:uLnTx/>
                          <a:uFillTx/>
                          <a:latin typeface="Meiryo UI" panose="020B0604030504040204" pitchFamily="50" charset="-128"/>
                          <a:ea typeface="Meiryo UI" panose="020B0604030504040204" pitchFamily="50" charset="-128"/>
                          <a:cs typeface="+mn-cs"/>
                        </a:rPr>
                        <a:t>\5</a:t>
                      </a:r>
                      <a:endParaRPr kumimoji="1" lang="ja-JP" altLang="en-US" sz="1000" b="0" i="0" u="none" strike="noStrike" kern="1200" cap="none" spc="0" normalizeH="0" baseline="0" noProof="0" dirty="0">
                        <a:ln>
                          <a:noFill/>
                        </a:ln>
                        <a:solidFill>
                          <a:srgbClr val="C00000"/>
                        </a:solidFill>
                        <a:effectLst/>
                        <a:uLnTx/>
                        <a:uFillTx/>
                        <a:latin typeface="Meiryo UI" panose="020B0604030504040204" pitchFamily="50" charset="-128"/>
                        <a:ea typeface="Meiryo UI" panose="020B0604030504040204" pitchFamily="50" charset="-128"/>
                        <a:cs typeface="+mn-cs"/>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FFCCCC">
                        <a:alpha val="30196"/>
                      </a:srgbClr>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rgbClr val="C00000"/>
                          </a:solidFill>
                          <a:effectLst/>
                          <a:uLnTx/>
                          <a:uFillTx/>
                          <a:latin typeface="Meiryo UI" panose="020B0604030504040204" pitchFamily="50" charset="-128"/>
                          <a:ea typeface="Meiryo UI" panose="020B0604030504040204" pitchFamily="50" charset="-128"/>
                          <a:cs typeface="+mn-cs"/>
                        </a:rPr>
                        <a:t>\20</a:t>
                      </a: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FFCCCC"/>
                    </a:solidFill>
                  </a:tcPr>
                </a:tc>
                <a:extLst>
                  <a:ext uri="{0D108BD9-81ED-4DB2-BD59-A6C34878D82A}">
                    <a16:rowId xmlns:a16="http://schemas.microsoft.com/office/drawing/2014/main" val="3934223524"/>
                  </a:ext>
                </a:extLst>
              </a:tr>
              <a:tr h="117056">
                <a:tc vMerge="1">
                  <a:txBody>
                    <a:bodyPr/>
                    <a:lstStyle/>
                    <a:p>
                      <a:pPr algn="ct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a:t>
                      </a: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\100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\20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\80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vMerge="1">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no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\20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\0</a:t>
                      </a: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rgbClr val="C00000"/>
                          </a:solidFill>
                          <a:effectLst/>
                          <a:uLnTx/>
                          <a:uFillTx/>
                          <a:latin typeface="Meiryo UI" panose="020B0604030504040204" pitchFamily="50" charset="-128"/>
                          <a:ea typeface="Meiryo UI" panose="020B0604030504040204" pitchFamily="50" charset="-128"/>
                          <a:cs typeface="+mn-cs"/>
                        </a:rPr>
                        <a:t>\20</a:t>
                      </a: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687696146"/>
                  </a:ext>
                </a:extLst>
              </a:tr>
              <a:tr h="117056">
                <a:tc vMerge="1">
                  <a:txBody>
                    <a:bodyPr/>
                    <a:lstStyle/>
                    <a:p>
                      <a:pPr algn="ctr"/>
                      <a:endParaRPr kumimoji="1" lang="ja-JP" altLang="en-US" sz="1000" b="0" dirty="0">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a:t>
                      </a: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\100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\20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000" b="0" dirty="0">
                          <a:solidFill>
                            <a:schemeClr val="tx1"/>
                          </a:solidFill>
                          <a:latin typeface="Meiryo UI" panose="020B0604030504040204" pitchFamily="50" charset="-128"/>
                          <a:ea typeface="Meiryo UI" panose="020B0604030504040204" pitchFamily="50" charset="-128"/>
                        </a:rPr>
                        <a:t>\80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vMerge="1">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19050" cap="flat" cmpd="sng" algn="ctr">
                      <a:solidFill>
                        <a:srgbClr val="C00000"/>
                      </a:solidFill>
                      <a:prstDash val="solid"/>
                      <a:round/>
                      <a:headEnd type="none" w="med" len="med"/>
                      <a:tailEnd type="none" w="med" len="med"/>
                    </a:lnB>
                    <a:no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\20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\0</a:t>
                      </a: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rgbClr val="C00000"/>
                          </a:solidFill>
                          <a:effectLst/>
                          <a:uLnTx/>
                          <a:uFillTx/>
                          <a:latin typeface="Meiryo UI" panose="020B0604030504040204" pitchFamily="50" charset="-128"/>
                          <a:ea typeface="Meiryo UI" panose="020B0604030504040204" pitchFamily="50" charset="-128"/>
                          <a:cs typeface="+mn-cs"/>
                        </a:rPr>
                        <a:t>\20</a:t>
                      </a:r>
                      <a:endParaRPr kumimoji="1" lang="ja-JP" altLang="en-US" sz="1000" b="0" i="0" u="none" strike="noStrike" kern="1200" cap="none" spc="0" normalizeH="0" baseline="0" noProof="0" dirty="0">
                        <a:ln>
                          <a:noFill/>
                        </a:ln>
                        <a:solidFill>
                          <a:schemeClr val="bg2">
                            <a:lumMod val="50000"/>
                          </a:schemeClr>
                        </a:solidFill>
                        <a:effectLst/>
                        <a:uLnTx/>
                        <a:uFillTx/>
                        <a:latin typeface="Meiryo UI" panose="020B0604030504040204" pitchFamily="50" charset="-128"/>
                        <a:ea typeface="Meiryo UI" panose="020B0604030504040204" pitchFamily="50" charset="-128"/>
                        <a:cs typeface="+mn-cs"/>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585700791"/>
                  </a:ext>
                </a:extLst>
              </a:tr>
              <a:tr h="125227">
                <a:tc gridSpan="2">
                  <a:txBody>
                    <a:bodyPr/>
                    <a:lstStyle/>
                    <a:p>
                      <a:pPr algn="ct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累計</a:t>
                      </a: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hMerge="1">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19050" cap="flat" cmpd="sng" algn="ctr">
                      <a:solidFill>
                        <a:srgbClr val="C00000"/>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\940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\340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\620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vMerge="1">
                  <a:txBody>
                    <a:bodyPr/>
                    <a:lstStyle/>
                    <a:p>
                      <a:pPr algn="ct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19050" cap="flat" cmpd="sng" algn="ctr">
                      <a:solidFill>
                        <a:srgbClr val="C00000"/>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no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\320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chemeClr val="tx1"/>
                          </a:solidFill>
                          <a:latin typeface="Meiryo UI" panose="020B0604030504040204" pitchFamily="50" charset="-128"/>
                          <a:ea typeface="Meiryo UI" panose="020B0604030504040204" pitchFamily="50" charset="-128"/>
                        </a:rPr>
                        <a:t>\0</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kumimoji="1" lang="en-US" altLang="ja-JP" sz="1000" b="0" dirty="0">
                          <a:solidFill>
                            <a:srgbClr val="C00000"/>
                          </a:solidFill>
                          <a:latin typeface="Meiryo UI" panose="020B0604030504040204" pitchFamily="50" charset="-128"/>
                          <a:ea typeface="Meiryo UI" panose="020B0604030504040204" pitchFamily="50" charset="-128"/>
                        </a:rPr>
                        <a:t>\20</a:t>
                      </a:r>
                      <a:endParaRPr kumimoji="1" lang="ja-JP" altLang="en-US" sz="1000" b="0" dirty="0">
                        <a:solidFill>
                          <a:srgbClr val="C00000"/>
                        </a:solidFill>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2243663821"/>
                  </a:ext>
                </a:extLst>
              </a:tr>
            </a:tbl>
          </a:graphicData>
        </a:graphic>
      </p:graphicFrame>
      <p:sp>
        <p:nvSpPr>
          <p:cNvPr id="33" name="正方形/長方形 32">
            <a:extLst>
              <a:ext uri="{FF2B5EF4-FFF2-40B4-BE49-F238E27FC236}">
                <a16:creationId xmlns:a16="http://schemas.microsoft.com/office/drawing/2014/main" id="{86D066BC-762A-4D4A-A299-0A508B65F1A7}"/>
              </a:ext>
            </a:extLst>
          </p:cNvPr>
          <p:cNvSpPr/>
          <p:nvPr/>
        </p:nvSpPr>
        <p:spPr>
          <a:xfrm>
            <a:off x="6497431" y="4981132"/>
            <a:ext cx="2138570" cy="577081"/>
          </a:xfrm>
          <a:prstGeom prst="rect">
            <a:avLst/>
          </a:prstGeom>
        </p:spPr>
        <p:txBody>
          <a:bodyPr wrap="square">
            <a:spAutoFit/>
          </a:bodyPr>
          <a:lstStyle/>
          <a:p>
            <a:r>
              <a:rPr lang="ja-JP" altLang="en-US" sz="1050" dirty="0">
                <a:solidFill>
                  <a:srgbClr val="C00000"/>
                </a:solidFill>
                <a:highlight>
                  <a:srgbClr val="FFCCCC"/>
                </a:highlight>
                <a:latin typeface="Meiryo UI" panose="020B0604030504040204" pitchFamily="50" charset="-128"/>
                <a:ea typeface="Meiryo UI" panose="020B0604030504040204" pitchFamily="50" charset="-128"/>
                <a:cs typeface="Arial" pitchFamily="34" charset="0"/>
              </a:rPr>
              <a:t>毎月不足額を累積していく</a:t>
            </a:r>
            <a:endParaRPr lang="en-US" altLang="ja-JP" sz="1050" dirty="0">
              <a:solidFill>
                <a:srgbClr val="C00000"/>
              </a:solidFill>
              <a:highlight>
                <a:srgbClr val="FFCCCC"/>
              </a:highlight>
              <a:latin typeface="Meiryo UI" panose="020B0604030504040204" pitchFamily="50" charset="-128"/>
              <a:ea typeface="Meiryo UI" panose="020B0604030504040204" pitchFamily="50" charset="-128"/>
              <a:cs typeface="Arial" pitchFamily="34" charset="0"/>
            </a:endParaRPr>
          </a:p>
          <a:p>
            <a:r>
              <a:rPr lang="en-US" altLang="ja-JP" sz="1050" dirty="0">
                <a:solidFill>
                  <a:srgbClr val="C00000"/>
                </a:solidFill>
                <a:highlight>
                  <a:srgbClr val="FFCCCC"/>
                </a:highlight>
                <a:latin typeface="Meiryo UI" panose="020B0604030504040204" pitchFamily="50" charset="-128"/>
                <a:ea typeface="Meiryo UI" panose="020B0604030504040204" pitchFamily="50" charset="-128"/>
                <a:cs typeface="Arial" pitchFamily="34" charset="0"/>
              </a:rPr>
              <a:t>(</a:t>
            </a:r>
            <a:r>
              <a:rPr lang="ja-JP" altLang="en-US" sz="1050" dirty="0">
                <a:solidFill>
                  <a:srgbClr val="C00000"/>
                </a:solidFill>
                <a:highlight>
                  <a:srgbClr val="FFCCCC"/>
                </a:highlight>
                <a:latin typeface="Meiryo UI" panose="020B0604030504040204" pitchFamily="50" charset="-128"/>
                <a:ea typeface="Meiryo UI" panose="020B0604030504040204" pitchFamily="50" charset="-128"/>
                <a:cs typeface="Arial" pitchFamily="34" charset="0"/>
              </a:rPr>
              <a:t>支払通知書の中で当月不足額、</a:t>
            </a:r>
            <a:br>
              <a:rPr lang="en-US" altLang="ja-JP" sz="1050" dirty="0">
                <a:solidFill>
                  <a:srgbClr val="C00000"/>
                </a:solidFill>
                <a:highlight>
                  <a:srgbClr val="FFCCCC"/>
                </a:highlight>
                <a:latin typeface="Meiryo UI" panose="020B0604030504040204" pitchFamily="50" charset="-128"/>
                <a:ea typeface="Meiryo UI" panose="020B0604030504040204" pitchFamily="50" charset="-128"/>
                <a:cs typeface="Arial" pitchFamily="34" charset="0"/>
              </a:rPr>
            </a:br>
            <a:r>
              <a:rPr lang="ja-JP" altLang="en-US" sz="1050" dirty="0">
                <a:solidFill>
                  <a:srgbClr val="C00000"/>
                </a:solidFill>
                <a:highlight>
                  <a:srgbClr val="FFCCCC"/>
                </a:highlight>
                <a:latin typeface="Meiryo UI" panose="020B0604030504040204" pitchFamily="50" charset="-128"/>
                <a:ea typeface="Meiryo UI" panose="020B0604030504040204" pitchFamily="50" charset="-128"/>
                <a:cs typeface="Arial" pitchFamily="34" charset="0"/>
              </a:rPr>
              <a:t>累計不足額を通知</a:t>
            </a:r>
            <a:r>
              <a:rPr lang="en-US" altLang="ja-JP" sz="1050" dirty="0">
                <a:solidFill>
                  <a:srgbClr val="C00000"/>
                </a:solidFill>
                <a:highlight>
                  <a:srgbClr val="FFCCCC"/>
                </a:highlight>
                <a:latin typeface="Meiryo UI" panose="020B0604030504040204" pitchFamily="50" charset="-128"/>
                <a:ea typeface="Meiryo UI" panose="020B0604030504040204" pitchFamily="50" charset="-128"/>
                <a:cs typeface="Arial" pitchFamily="34" charset="0"/>
              </a:rPr>
              <a:t>)</a:t>
            </a:r>
            <a:endParaRPr lang="ja-JP" altLang="en-US" sz="1050" dirty="0">
              <a:solidFill>
                <a:srgbClr val="C00000"/>
              </a:solidFill>
              <a:highlight>
                <a:srgbClr val="FFCCCC"/>
              </a:highlight>
              <a:latin typeface="Meiryo UI" panose="020B0604030504040204" pitchFamily="50" charset="-128"/>
              <a:ea typeface="Meiryo UI" panose="020B0604030504040204" pitchFamily="50" charset="-128"/>
              <a:cs typeface="Arial" pitchFamily="34" charset="0"/>
            </a:endParaRPr>
          </a:p>
        </p:txBody>
      </p:sp>
      <p:sp>
        <p:nvSpPr>
          <p:cNvPr id="3" name="右中かっこ 2">
            <a:extLst>
              <a:ext uri="{FF2B5EF4-FFF2-40B4-BE49-F238E27FC236}">
                <a16:creationId xmlns:a16="http://schemas.microsoft.com/office/drawing/2014/main" id="{21F6254E-42BE-4E16-92A7-D6CE4EF2D0AE}"/>
              </a:ext>
            </a:extLst>
          </p:cNvPr>
          <p:cNvSpPr/>
          <p:nvPr/>
        </p:nvSpPr>
        <p:spPr>
          <a:xfrm>
            <a:off x="6319666" y="4013201"/>
            <a:ext cx="177765" cy="2183610"/>
          </a:xfrm>
          <a:prstGeom prst="rightBrace">
            <a:avLst/>
          </a:prstGeom>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a:p>
        </p:txBody>
      </p:sp>
      <p:sp>
        <p:nvSpPr>
          <p:cNvPr id="10" name="正方形/長方形 9">
            <a:extLst>
              <a:ext uri="{FF2B5EF4-FFF2-40B4-BE49-F238E27FC236}">
                <a16:creationId xmlns:a16="http://schemas.microsoft.com/office/drawing/2014/main" id="{F0BCBC82-6D99-4FFE-817A-2168DB9454C3}"/>
              </a:ext>
            </a:extLst>
          </p:cNvPr>
          <p:cNvSpPr/>
          <p:nvPr/>
        </p:nvSpPr>
        <p:spPr>
          <a:xfrm>
            <a:off x="6181957" y="6237603"/>
            <a:ext cx="3724043" cy="577081"/>
          </a:xfrm>
          <a:prstGeom prst="rect">
            <a:avLst/>
          </a:prstGeom>
        </p:spPr>
        <p:txBody>
          <a:bodyPr wrap="square">
            <a:spAutoFit/>
          </a:bodyPr>
          <a:lstStyle/>
          <a:p>
            <a:r>
              <a:rPr lang="ja-JP" altLang="en-US" sz="1050" b="1" dirty="0">
                <a:solidFill>
                  <a:srgbClr val="C00000"/>
                </a:solidFill>
                <a:highlight>
                  <a:srgbClr val="FF9999"/>
                </a:highlight>
                <a:latin typeface="Meiryo UI" panose="020B0604030504040204" pitchFamily="50" charset="-128"/>
                <a:ea typeface="Meiryo UI" panose="020B0604030504040204" pitchFamily="50" charset="-128"/>
                <a:cs typeface="Arial" pitchFamily="34" charset="0"/>
              </a:rPr>
              <a:t>←　年度末</a:t>
            </a:r>
            <a:r>
              <a:rPr lang="ja-JP" altLang="en-US" sz="1050" dirty="0">
                <a:solidFill>
                  <a:srgbClr val="C00000"/>
                </a:solidFill>
                <a:highlight>
                  <a:srgbClr val="FF9999"/>
                </a:highlight>
                <a:latin typeface="Meiryo UI" panose="020B0604030504040204" pitchFamily="50" charset="-128"/>
                <a:ea typeface="Meiryo UI" panose="020B0604030504040204" pitchFamily="50" charset="-128"/>
                <a:cs typeface="Arial" pitchFamily="34" charset="0"/>
              </a:rPr>
              <a:t>：この時点で不足額</a:t>
            </a:r>
            <a:r>
              <a:rPr lang="en-US" altLang="ja-JP" sz="1050" dirty="0">
                <a:solidFill>
                  <a:srgbClr val="C00000"/>
                </a:solidFill>
                <a:highlight>
                  <a:srgbClr val="FF9999"/>
                </a:highlight>
                <a:latin typeface="Meiryo UI" panose="020B0604030504040204" pitchFamily="50" charset="-128"/>
                <a:ea typeface="Meiryo UI" panose="020B0604030504040204" pitchFamily="50" charset="-128"/>
                <a:cs typeface="Arial" pitchFamily="34" charset="0"/>
              </a:rPr>
              <a:t>(</a:t>
            </a:r>
            <a:r>
              <a:rPr lang="ja-JP" altLang="en-US" sz="1050" dirty="0">
                <a:solidFill>
                  <a:srgbClr val="C00000"/>
                </a:solidFill>
                <a:highlight>
                  <a:srgbClr val="FF9999"/>
                </a:highlight>
                <a:latin typeface="Meiryo UI" panose="020B0604030504040204" pitchFamily="50" charset="-128"/>
                <a:ea typeface="Meiryo UI" panose="020B0604030504040204" pitchFamily="50" charset="-128"/>
                <a:cs typeface="Arial" pitchFamily="34" charset="0"/>
              </a:rPr>
              <a:t>累計</a:t>
            </a:r>
            <a:r>
              <a:rPr lang="en-US" altLang="ja-JP" sz="1050" dirty="0">
                <a:solidFill>
                  <a:srgbClr val="C00000"/>
                </a:solidFill>
                <a:highlight>
                  <a:srgbClr val="FF9999"/>
                </a:highlight>
                <a:latin typeface="Meiryo UI" panose="020B0604030504040204" pitchFamily="50" charset="-128"/>
                <a:ea typeface="Meiryo UI" panose="020B0604030504040204" pitchFamily="50" charset="-128"/>
                <a:cs typeface="Arial" pitchFamily="34" charset="0"/>
              </a:rPr>
              <a:t>)&gt;0</a:t>
            </a:r>
            <a:r>
              <a:rPr lang="ja-JP" altLang="en-US" sz="1050" dirty="0">
                <a:solidFill>
                  <a:srgbClr val="C00000"/>
                </a:solidFill>
                <a:highlight>
                  <a:srgbClr val="FF9999"/>
                </a:highlight>
                <a:latin typeface="Meiryo UI" panose="020B0604030504040204" pitchFamily="50" charset="-128"/>
                <a:ea typeface="Meiryo UI" panose="020B0604030504040204" pitchFamily="50" charset="-128"/>
                <a:cs typeface="Arial" pitchFamily="34" charset="0"/>
              </a:rPr>
              <a:t>となる場合は、</a:t>
            </a:r>
            <a:endParaRPr lang="en-US" altLang="ja-JP" sz="1050" dirty="0">
              <a:solidFill>
                <a:srgbClr val="C00000"/>
              </a:solidFill>
              <a:highlight>
                <a:srgbClr val="FF9999"/>
              </a:highlight>
              <a:latin typeface="Meiryo UI" panose="020B0604030504040204" pitchFamily="50" charset="-128"/>
              <a:ea typeface="Meiryo UI" panose="020B0604030504040204" pitchFamily="50" charset="-128"/>
              <a:cs typeface="Arial" pitchFamily="34" charset="0"/>
            </a:endParaRPr>
          </a:p>
          <a:p>
            <a:r>
              <a:rPr lang="ja-JP" altLang="en-US" sz="1050" dirty="0">
                <a:solidFill>
                  <a:srgbClr val="C00000"/>
                </a:solidFill>
                <a:highlight>
                  <a:srgbClr val="FF9999"/>
                </a:highlight>
                <a:latin typeface="Meiryo UI" panose="020B0604030504040204" pitchFamily="50" charset="-128"/>
                <a:ea typeface="Meiryo UI" panose="020B0604030504040204" pitchFamily="50" charset="-128"/>
                <a:cs typeface="Arial" pitchFamily="34" charset="0"/>
              </a:rPr>
              <a:t>　　請求処理を実施。</a:t>
            </a:r>
            <a:r>
              <a:rPr lang="ja-JP" altLang="en-US" sz="1050" dirty="0">
                <a:solidFill>
                  <a:srgbClr val="FF0000"/>
                </a:solidFill>
                <a:latin typeface="Meiryo UI" panose="020B0604030504040204" pitchFamily="50" charset="-128"/>
                <a:ea typeface="Meiryo UI" panose="020B0604030504040204" pitchFamily="50" charset="-128"/>
                <a:cs typeface="Arial" pitchFamily="34" charset="0"/>
              </a:rPr>
              <a:t> </a:t>
            </a:r>
            <a:endParaRPr lang="en-US" altLang="ja-JP" sz="1050" dirty="0">
              <a:solidFill>
                <a:srgbClr val="FF0000"/>
              </a:solidFill>
              <a:latin typeface="Meiryo UI" panose="020B0604030504040204" pitchFamily="50" charset="-128"/>
              <a:ea typeface="Meiryo UI" panose="020B0604030504040204" pitchFamily="50" charset="-128"/>
              <a:cs typeface="Arial" pitchFamily="34" charset="0"/>
            </a:endParaRPr>
          </a:p>
          <a:p>
            <a:r>
              <a:rPr kumimoji="0" lang="ja-JP" altLang="en-US" sz="1050" kern="0" dirty="0">
                <a:latin typeface="Meiryo UI"/>
                <a:ea typeface="Meiryo UI"/>
              </a:rPr>
              <a:t>➢</a:t>
            </a:r>
            <a:r>
              <a:rPr kumimoji="0" lang="en-US" altLang="ja-JP" sz="1050" kern="0" dirty="0">
                <a:latin typeface="Meiryo UI"/>
                <a:ea typeface="Meiryo UI"/>
                <a:cs typeface="Arial" pitchFamily="34" charset="0"/>
              </a:rPr>
              <a:t>(ACC102</a:t>
            </a:r>
            <a:r>
              <a:rPr kumimoji="0" lang="en-US" altLang="ja-JP" sz="1050" kern="0" dirty="0">
                <a:solidFill>
                  <a:prstClr val="black"/>
                </a:solidFill>
                <a:latin typeface="Meiryo UI"/>
                <a:ea typeface="Meiryo UI"/>
                <a:cs typeface="Arial" pitchFamily="34" charset="0"/>
              </a:rPr>
              <a:t>)</a:t>
            </a:r>
            <a:r>
              <a:rPr lang="zh-TW" altLang="en-US" sz="1050" dirty="0">
                <a:latin typeface="Meiryo UI" panose="020B0604030504040204" pitchFamily="50" charset="-128"/>
                <a:ea typeface="Meiryo UI" panose="020B0604030504040204" pitchFamily="50" charset="-128"/>
              </a:rPr>
              <a:t>請求</a:t>
            </a:r>
            <a:r>
              <a:rPr lang="en-US" altLang="zh-TW" sz="1050" dirty="0">
                <a:latin typeface="Meiryo UI" panose="020B0604030504040204" pitchFamily="50" charset="-128"/>
                <a:ea typeface="Meiryo UI" panose="020B0604030504040204" pitchFamily="50" charset="-128"/>
              </a:rPr>
              <a:t>(</a:t>
            </a:r>
            <a:r>
              <a:rPr lang="zh-TW" altLang="en-US" sz="1050" dirty="0">
                <a:latin typeface="Meiryo UI" panose="020B0604030504040204" pitchFamily="50" charset="-128"/>
                <a:ea typeface="Meiryo UI" panose="020B0604030504040204" pitchFamily="50" charset="-128"/>
              </a:rPr>
              <a:t>積立金不足額</a:t>
            </a:r>
            <a:r>
              <a:rPr lang="en-US" altLang="zh-TW" sz="1050" dirty="0">
                <a:latin typeface="Meiryo UI" panose="020B0604030504040204" pitchFamily="50" charset="-128"/>
                <a:ea typeface="Meiryo UI" panose="020B0604030504040204" pitchFamily="50" charset="-128"/>
              </a:rPr>
              <a:t>)</a:t>
            </a:r>
            <a:r>
              <a:rPr kumimoji="0" lang="ja-JP" altLang="en-US" sz="1050" kern="0" dirty="0">
                <a:solidFill>
                  <a:srgbClr val="000000">
                    <a:lumMod val="100000"/>
                  </a:srgbClr>
                </a:solidFill>
                <a:latin typeface="Meiryo UI"/>
                <a:ea typeface="Meiryo UI"/>
              </a:rPr>
              <a:t>へ</a:t>
            </a:r>
            <a:endParaRPr kumimoji="0" lang="en-US" altLang="ja-JP" sz="1050" kern="0" dirty="0">
              <a:solidFill>
                <a:srgbClr val="000000">
                  <a:lumMod val="100000"/>
                </a:srgbClr>
              </a:solidFill>
              <a:latin typeface="Meiryo UI"/>
              <a:ea typeface="Meiryo UI"/>
            </a:endParaRPr>
          </a:p>
        </p:txBody>
      </p:sp>
    </p:spTree>
    <p:extLst>
      <p:ext uri="{BB962C8B-B14F-4D97-AF65-F5344CB8AC3E}">
        <p14:creationId xmlns:p14="http://schemas.microsoft.com/office/powerpoint/2010/main" val="2303192023"/>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270268536"/>
              </p:ext>
            </p:extLst>
          </p:nvPr>
        </p:nvGraphicFramePr>
        <p:xfrm>
          <a:off x="141614" y="864069"/>
          <a:ext cx="9601200" cy="5926198"/>
        </p:xfrm>
        <a:graphic>
          <a:graphicData uri="http://schemas.openxmlformats.org/drawingml/2006/table">
            <a:tbl>
              <a:tblPr firstRow="1" bandRow="1">
                <a:tableStyleId>{2D5ABB26-0587-4C30-8999-92F81FD0307C}</a:tableStyleId>
              </a:tblPr>
              <a:tblGrid>
                <a:gridCol w="1149668">
                  <a:extLst>
                    <a:ext uri="{9D8B030D-6E8A-4147-A177-3AD203B41FA5}">
                      <a16:colId xmlns:a16="http://schemas.microsoft.com/office/drawing/2014/main" val="358073148"/>
                    </a:ext>
                  </a:extLst>
                </a:gridCol>
                <a:gridCol w="8451532">
                  <a:extLst>
                    <a:ext uri="{9D8B030D-6E8A-4147-A177-3AD203B41FA5}">
                      <a16:colId xmlns:a16="http://schemas.microsoft.com/office/drawing/2014/main" val="1235158156"/>
                    </a:ext>
                  </a:extLst>
                </a:gridCol>
              </a:tblGrid>
              <a:tr h="0">
                <a:tc>
                  <a:txBody>
                    <a:bodyPr/>
                    <a:lstStyle/>
                    <a:p>
                      <a:pPr algn="l"/>
                      <a:r>
                        <a:rPr kumimoji="1" lang="ja-JP" altLang="en-US" sz="1200" b="0" dirty="0">
                          <a:latin typeface="Meiryo UI" panose="020B0604030504040204" pitchFamily="50" charset="-128"/>
                          <a:ea typeface="Meiryo UI" panose="020B0604030504040204" pitchFamily="50" charset="-128"/>
                        </a:rPr>
                        <a:t>業務プロセス</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a:t>
                      </a:r>
                      <a:r>
                        <a:rPr kumimoji="1" lang="en-US" altLang="ja-JP" sz="1200" b="0" dirty="0">
                          <a:latin typeface="Meiryo UI" panose="020B0604030504040204" pitchFamily="50" charset="-128"/>
                          <a:ea typeface="Meiryo UI" panose="020B0604030504040204" pitchFamily="50" charset="-128"/>
                        </a:rPr>
                        <a:t>03:</a:t>
                      </a:r>
                      <a:r>
                        <a:rPr lang="ja-JP" altLang="en-US" sz="1200" dirty="0">
                          <a:latin typeface="Meiryo UI" panose="020B0604030504040204" pitchFamily="50" charset="-128"/>
                          <a:ea typeface="Meiryo UI" panose="020B0604030504040204" pitchFamily="50" charset="-128"/>
                          <a:cs typeface="Arial" pitchFamily="34" charset="0"/>
                        </a:rPr>
                        <a:t>支払通知書作成</a:t>
                      </a:r>
                      <a:r>
                        <a:rPr kumimoji="1" lang="ja-JP" altLang="en-US" sz="1200" b="0" dirty="0">
                          <a:latin typeface="Meiryo UI" panose="020B0604030504040204" pitchFamily="50" charset="-128"/>
                          <a:ea typeface="Meiryo UI" panose="020B0604030504040204" pitchFamily="50" charset="-128"/>
                        </a:rPr>
                        <a:t>」</a:t>
                      </a:r>
                      <a:r>
                        <a:rPr kumimoji="1" lang="zh-TW" altLang="en-US" sz="1200" b="0" dirty="0">
                          <a:latin typeface="Meiryo UI" panose="020B0604030504040204" pitchFamily="50" charset="-128"/>
                          <a:ea typeface="Meiryo UI" panose="020B0604030504040204" pitchFamily="50" charset="-128"/>
                        </a:rPr>
                        <a:t>「</a:t>
                      </a:r>
                      <a:r>
                        <a:rPr kumimoji="1" lang="en-US" altLang="zh-TW" sz="1200" b="0" dirty="0">
                          <a:latin typeface="Meiryo UI" panose="020B0604030504040204" pitchFamily="50" charset="-128"/>
                          <a:ea typeface="Meiryo UI" panose="020B0604030504040204" pitchFamily="50" charset="-128"/>
                        </a:rPr>
                        <a:t>07:</a:t>
                      </a:r>
                      <a:r>
                        <a:rPr kumimoji="1" lang="ja-JP" altLang="en-US" sz="1200" b="0" dirty="0">
                          <a:latin typeface="Meiryo UI" panose="020B0604030504040204" pitchFamily="50" charset="-128"/>
                          <a:ea typeface="Meiryo UI" panose="020B0604030504040204" pitchFamily="50" charset="-128"/>
                        </a:rPr>
                        <a:t>支払通知書の確認結果の登録</a:t>
                      </a:r>
                      <a:r>
                        <a:rPr kumimoji="1" lang="zh-TW" altLang="en-US"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a:t>
                      </a:r>
                      <a:r>
                        <a:rPr kumimoji="1" lang="en-US" altLang="ja-JP" sz="1200" b="0" dirty="0">
                          <a:latin typeface="Meiryo UI" panose="020B0604030504040204" pitchFamily="50" charset="-128"/>
                          <a:ea typeface="Meiryo UI" panose="020B0604030504040204" pitchFamily="50" charset="-128"/>
                        </a:rPr>
                        <a:t>08:</a:t>
                      </a:r>
                      <a:r>
                        <a:rPr lang="ja-JP" altLang="en-US" sz="1200" dirty="0">
                          <a:latin typeface="Meiryo UI" panose="020B0604030504040204" pitchFamily="50" charset="-128"/>
                          <a:ea typeface="Meiryo UI" panose="020B0604030504040204" pitchFamily="50" charset="-128"/>
                          <a:cs typeface="Arial" pitchFamily="34" charset="0"/>
                        </a:rPr>
                        <a:t>支払通知書の通知</a:t>
                      </a:r>
                      <a:r>
                        <a:rPr kumimoji="1" lang="ja-JP" altLang="en-US" sz="1200" b="0" dirty="0">
                          <a:latin typeface="Meiryo UI" panose="020B0604030504040204" pitchFamily="50" charset="-128"/>
                          <a:ea typeface="Meiryo UI" panose="020B0604030504040204" pitchFamily="50" charset="-128"/>
                        </a:rPr>
                        <a:t>」</a:t>
                      </a:r>
                      <a:r>
                        <a:rPr kumimoji="1" lang="zh-TW" altLang="en-US" sz="1200" b="0" dirty="0">
                          <a:latin typeface="Meiryo UI" panose="020B0604030504040204" pitchFamily="50" charset="-128"/>
                          <a:ea typeface="Meiryo UI" panose="020B0604030504040204" pitchFamily="50" charset="-128"/>
                        </a:rPr>
                        <a:t>「</a:t>
                      </a:r>
                      <a:r>
                        <a:rPr kumimoji="1" lang="en-US" altLang="zh-TW" sz="1200" b="0" dirty="0">
                          <a:latin typeface="Meiryo UI" panose="020B0604030504040204" pitchFamily="50" charset="-128"/>
                          <a:ea typeface="Meiryo UI" panose="020B0604030504040204" pitchFamily="50" charset="-128"/>
                        </a:rPr>
                        <a:t>09:</a:t>
                      </a:r>
                      <a:r>
                        <a:rPr kumimoji="1" lang="ja-JP" altLang="en-US" sz="1200" b="0" dirty="0">
                          <a:latin typeface="Meiryo UI" panose="020B0604030504040204" pitchFamily="50" charset="-128"/>
                          <a:ea typeface="Meiryo UI" panose="020B0604030504040204" pitchFamily="50" charset="-128"/>
                        </a:rPr>
                        <a:t>支払通知書の確認</a:t>
                      </a:r>
                      <a:r>
                        <a:rPr kumimoji="1" lang="zh-TW" altLang="en-US" sz="1200" b="0" dirty="0">
                          <a:latin typeface="Meiryo UI" panose="020B0604030504040204" pitchFamily="50" charset="-128"/>
                          <a:ea typeface="Meiryo UI" panose="020B0604030504040204" pitchFamily="50" charset="-128"/>
                        </a:rPr>
                        <a:t>」</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0">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業務詳細仕様</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2081878"/>
                  </a:ext>
                </a:extLst>
              </a:tr>
              <a:tr h="5377558">
                <a:tc gridSpan="2">
                  <a:txBody>
                    <a:bodyPr/>
                    <a:lstStyle/>
                    <a:p>
                      <a:pPr lvl="0">
                        <a:defRPr/>
                      </a:pPr>
                      <a:r>
                        <a:rPr kumimoji="0" lang="ja-JP" altLang="en-US" sz="1100" b="1" u="sng" kern="0" dirty="0">
                          <a:solidFill>
                            <a:srgbClr val="000000">
                              <a:lumMod val="100000"/>
                            </a:srgbClr>
                          </a:solidFill>
                          <a:latin typeface="Meiryo UI"/>
                          <a:ea typeface="Meiryo UI"/>
                        </a:rPr>
                        <a:t>支払通知書の主な記載内容</a:t>
                      </a:r>
                      <a:r>
                        <a:rPr kumimoji="0" lang="en-US" altLang="ja-JP" sz="1100" b="1" u="sng" kern="0" dirty="0">
                          <a:solidFill>
                            <a:srgbClr val="000000">
                              <a:lumMod val="100000"/>
                            </a:srgbClr>
                          </a:solidFill>
                          <a:latin typeface="Meiryo UI"/>
                          <a:ea typeface="Meiryo UI"/>
                        </a:rPr>
                        <a:t>(1/2)</a:t>
                      </a: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77678721"/>
                  </a:ext>
                </a:extLst>
              </a:tr>
            </a:tbl>
          </a:graphicData>
        </a:graphic>
      </p:graphicFrame>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zh-TW" altLang="en-US" dirty="0">
                <a:latin typeface="Meiryo UI" panose="020B0604030504040204" pitchFamily="50" charset="-128"/>
                <a:ea typeface="Meiryo UI" panose="020B0604030504040204" pitchFamily="50" charset="-128"/>
              </a:rPr>
              <a:t>業務詳細仕様</a:t>
            </a:r>
            <a:br>
              <a:rPr lang="en-US" altLang="ja-JP" dirty="0">
                <a:latin typeface="Meiryo UI" panose="020B0604030504040204" pitchFamily="50" charset="-128"/>
                <a:ea typeface="Meiryo UI" panose="020B0604030504040204" pitchFamily="50" charset="-128"/>
              </a:rPr>
            </a:br>
            <a:r>
              <a:rPr kumimoji="0" lang="ja-JP" altLang="en-US" kern="0" dirty="0">
                <a:solidFill>
                  <a:prstClr val="black"/>
                </a:solidFill>
                <a:latin typeface="Meiryo UI"/>
                <a:ea typeface="Meiryo UI"/>
                <a:cs typeface="Arial" pitchFamily="34" charset="0"/>
              </a:rPr>
              <a:t>資金管理・報告</a:t>
            </a:r>
            <a:r>
              <a:rPr lang="zh-TW" altLang="en-US"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支払通知</a:t>
            </a:r>
            <a:r>
              <a:rPr lang="en-US" altLang="ja-JP" dirty="0">
                <a:latin typeface="Meiryo UI" panose="020B0604030504040204" pitchFamily="50" charset="-128"/>
                <a:ea typeface="Meiryo UI" panose="020B0604030504040204" pitchFamily="50" charset="-128"/>
              </a:rPr>
              <a:t>(FIP</a:t>
            </a:r>
            <a:r>
              <a:rPr lang="ja-JP" altLang="en-US" dirty="0">
                <a:latin typeface="Meiryo UI" panose="020B0604030504040204" pitchFamily="50" charset="-128"/>
                <a:ea typeface="Meiryo UI" panose="020B0604030504040204" pitchFamily="50" charset="-128"/>
              </a:rPr>
              <a:t>交付金・積立金</a:t>
            </a:r>
            <a:r>
              <a:rPr lang="en-US" altLang="ja-JP" dirty="0">
                <a:latin typeface="Meiryo UI" panose="020B0604030504040204" pitchFamily="50" charset="-128"/>
                <a:ea typeface="Meiryo UI" panose="020B0604030504040204" pitchFamily="50" charset="-128"/>
              </a:rPr>
              <a:t>)</a:t>
            </a:r>
            <a:endParaRPr kumimoji="1" lang="ja-JP" altLang="en-US" dirty="0">
              <a:latin typeface="Meiryo UI" panose="020B0604030504040204" pitchFamily="50" charset="-128"/>
              <a:ea typeface="Meiryo UI" panose="020B0604030504040204" pitchFamily="50" charset="-128"/>
            </a:endParaRPr>
          </a:p>
        </p:txBody>
      </p:sp>
      <p:graphicFrame>
        <p:nvGraphicFramePr>
          <p:cNvPr id="6" name="表 5">
            <a:extLst>
              <a:ext uri="{FF2B5EF4-FFF2-40B4-BE49-F238E27FC236}">
                <a16:creationId xmlns:a16="http://schemas.microsoft.com/office/drawing/2014/main" id="{9507465A-79D2-4673-88A5-09F30B3ECB4F}"/>
              </a:ext>
            </a:extLst>
          </p:cNvPr>
          <p:cNvGraphicFramePr>
            <a:graphicFrameLocks noGrp="1"/>
          </p:cNvGraphicFramePr>
          <p:nvPr>
            <p:extLst>
              <p:ext uri="{D42A27DB-BD31-4B8C-83A1-F6EECF244321}">
                <p14:modId xmlns:p14="http://schemas.microsoft.com/office/powerpoint/2010/main" val="1696082607"/>
              </p:ext>
            </p:extLst>
          </p:nvPr>
        </p:nvGraphicFramePr>
        <p:xfrm>
          <a:off x="191215" y="1695137"/>
          <a:ext cx="9519343" cy="4421335"/>
        </p:xfrm>
        <a:graphic>
          <a:graphicData uri="http://schemas.openxmlformats.org/drawingml/2006/table">
            <a:tbl>
              <a:tblPr firstRow="1" bandRow="1">
                <a:tableStyleId>{2D5ABB26-0587-4C30-8999-92F81FD0307C}</a:tableStyleId>
              </a:tblPr>
              <a:tblGrid>
                <a:gridCol w="1248385">
                  <a:extLst>
                    <a:ext uri="{9D8B030D-6E8A-4147-A177-3AD203B41FA5}">
                      <a16:colId xmlns:a16="http://schemas.microsoft.com/office/drawing/2014/main" val="3253929150"/>
                    </a:ext>
                  </a:extLst>
                </a:gridCol>
                <a:gridCol w="452661">
                  <a:extLst>
                    <a:ext uri="{9D8B030D-6E8A-4147-A177-3AD203B41FA5}">
                      <a16:colId xmlns:a16="http://schemas.microsoft.com/office/drawing/2014/main" val="2959842301"/>
                    </a:ext>
                  </a:extLst>
                </a:gridCol>
                <a:gridCol w="2742175">
                  <a:extLst>
                    <a:ext uri="{9D8B030D-6E8A-4147-A177-3AD203B41FA5}">
                      <a16:colId xmlns:a16="http://schemas.microsoft.com/office/drawing/2014/main" val="2613366033"/>
                    </a:ext>
                  </a:extLst>
                </a:gridCol>
                <a:gridCol w="5076122">
                  <a:extLst>
                    <a:ext uri="{9D8B030D-6E8A-4147-A177-3AD203B41FA5}">
                      <a16:colId xmlns:a16="http://schemas.microsoft.com/office/drawing/2014/main" val="4116574233"/>
                    </a:ext>
                  </a:extLst>
                </a:gridCol>
              </a:tblGrid>
              <a:tr h="221095">
                <a:tc gridSpan="3">
                  <a:txBody>
                    <a:bodyPr/>
                    <a:lstStyle/>
                    <a:p>
                      <a:pPr algn="ctr"/>
                      <a:r>
                        <a:rPr kumimoji="1" lang="ja-JP" altLang="en-US" sz="1000" dirty="0">
                          <a:latin typeface="Meiryo UI" panose="020B0604030504040204" pitchFamily="50" charset="-128"/>
                          <a:ea typeface="Meiryo UI" panose="020B0604030504040204" pitchFamily="50" charset="-128"/>
                        </a:rPr>
                        <a:t>記載項目</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hMerge="1">
                  <a:txBody>
                    <a:bodyPr/>
                    <a:lstStyle/>
                    <a:p>
                      <a:endParaRPr kumimoji="1" lang="ja-JP" altLang="en-US"/>
                    </a:p>
                  </a:txBody>
                  <a:tcPr/>
                </a:tc>
                <a:tc>
                  <a:txBody>
                    <a:bodyPr/>
                    <a:lstStyle/>
                    <a:p>
                      <a:pPr algn="ctr"/>
                      <a:r>
                        <a:rPr kumimoji="1" lang="ja-JP" altLang="en-US" sz="1000" dirty="0">
                          <a:latin typeface="Meiryo UI" panose="020B0604030504040204" pitchFamily="50" charset="-128"/>
                          <a:ea typeface="Meiryo UI" panose="020B0604030504040204" pitchFamily="50" charset="-128"/>
                        </a:rPr>
                        <a:t>説明</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929096736"/>
                  </a:ext>
                </a:extLst>
              </a:tr>
              <a:tr h="239865">
                <a:tc rowSpan="9">
                  <a:txBody>
                    <a:bodyPr/>
                    <a:lstStyle/>
                    <a:p>
                      <a:pPr algn="ctr"/>
                      <a:r>
                        <a:rPr kumimoji="1" lang="ja-JP" altLang="en-US" sz="1000" dirty="0">
                          <a:latin typeface="Meiryo UI" panose="020B0604030504040204" pitchFamily="50" charset="-128"/>
                          <a:ea typeface="Meiryo UI" panose="020B0604030504040204" pitchFamily="50" charset="-128"/>
                        </a:rPr>
                        <a:t>基本情報</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2">
                  <a:txBody>
                    <a:bodyPr/>
                    <a:lstStyle/>
                    <a:p>
                      <a:pPr algn="l"/>
                      <a:r>
                        <a:rPr kumimoji="1" lang="ja-JP" altLang="en-US" sz="1000" dirty="0">
                          <a:latin typeface="Meiryo UI" panose="020B0604030504040204" pitchFamily="50" charset="-128"/>
                          <a:ea typeface="Meiryo UI" panose="020B0604030504040204" pitchFamily="50" charset="-128"/>
                        </a:rPr>
                        <a:t>支払通知書</a:t>
                      </a:r>
                      <a:r>
                        <a:rPr kumimoji="1" lang="en-US" altLang="ja-JP" sz="1000" dirty="0">
                          <a:latin typeface="Meiryo UI" panose="020B0604030504040204" pitchFamily="50" charset="-128"/>
                          <a:ea typeface="Meiryo UI" panose="020B0604030504040204" pitchFamily="50" charset="-128"/>
                        </a:rPr>
                        <a:t>No</a:t>
                      </a:r>
                      <a:endParaRPr kumimoji="1" lang="ja-JP" altLang="en-US" sz="1000" dirty="0">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a:r>
                        <a:rPr kumimoji="1" lang="ja-JP" altLang="en-US" sz="1000" dirty="0">
                          <a:solidFill>
                            <a:schemeClr val="tx1"/>
                          </a:solidFill>
                          <a:latin typeface="Meiryo UI" panose="020B0604030504040204" pitchFamily="50" charset="-128"/>
                          <a:ea typeface="Meiryo UI" panose="020B0604030504040204" pitchFamily="50" charset="-128"/>
                        </a:rPr>
                        <a:t>支払通知書を一意に管理する</a:t>
                      </a:r>
                      <a:r>
                        <a:rPr kumimoji="1" lang="en-US" altLang="ja-JP" sz="1000" dirty="0">
                          <a:solidFill>
                            <a:schemeClr val="tx1"/>
                          </a:solidFill>
                          <a:latin typeface="Meiryo UI" panose="020B0604030504040204" pitchFamily="50" charset="-128"/>
                          <a:ea typeface="Meiryo UI" panose="020B0604030504040204" pitchFamily="50" charset="-128"/>
                        </a:rPr>
                        <a:t>No</a:t>
                      </a:r>
                      <a:endParaRPr kumimoji="1" lang="ja-JP" altLang="en-US" sz="1000" dirty="0">
                        <a:solidFill>
                          <a:schemeClr val="tx1"/>
                        </a:solidFill>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627633177"/>
                  </a:ext>
                </a:extLst>
              </a:tr>
              <a:tr h="239865">
                <a:tc vMerge="1">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2">
                  <a:txBody>
                    <a:bodyPr/>
                    <a:lstStyle/>
                    <a:p>
                      <a:pPr algn="l"/>
                      <a:r>
                        <a:rPr kumimoji="1" lang="ja-JP" altLang="en-US" sz="1000" dirty="0">
                          <a:latin typeface="Meiryo UI" panose="020B0604030504040204" pitchFamily="50" charset="-128"/>
                          <a:ea typeface="Meiryo UI" panose="020B0604030504040204" pitchFamily="50" charset="-128"/>
                        </a:rPr>
                        <a:t>取引年月日</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a:r>
                        <a:rPr kumimoji="1" lang="ja-JP" altLang="en-US" sz="1000" dirty="0">
                          <a:solidFill>
                            <a:schemeClr val="tx1"/>
                          </a:solidFill>
                          <a:latin typeface="Meiryo UI" panose="020B0604030504040204" pitchFamily="50" charset="-128"/>
                          <a:ea typeface="Meiryo UI" panose="020B0604030504040204" pitchFamily="50" charset="-128"/>
                        </a:rPr>
                        <a:t>支払通知対象となる取引が発生した年月日</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79004649"/>
                  </a:ext>
                </a:extLst>
              </a:tr>
              <a:tr h="239865">
                <a:tc vMerge="1">
                  <a:txBody>
                    <a:bodyPr/>
                    <a:lstStyle/>
                    <a:p>
                      <a:pPr algn="ctr"/>
                      <a:endParaRPr kumimoji="1" lang="ja-JP" altLang="en-US" sz="1050" dirty="0">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2">
                  <a:txBody>
                    <a:bodyPr/>
                    <a:lstStyle/>
                    <a:p>
                      <a:pPr algn="l"/>
                      <a:r>
                        <a:rPr kumimoji="1" lang="ja-JP" altLang="en-US" sz="1000" dirty="0">
                          <a:latin typeface="Meiryo UI" panose="020B0604030504040204" pitchFamily="50" charset="-128"/>
                          <a:ea typeface="Meiryo UI" panose="020B0604030504040204" pitchFamily="50" charset="-128"/>
                        </a:rPr>
                        <a:t>支払通知日</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a:r>
                        <a:rPr kumimoji="1" lang="ja-JP" altLang="en-US" sz="1000" dirty="0">
                          <a:solidFill>
                            <a:schemeClr val="tx1"/>
                          </a:solidFill>
                          <a:latin typeface="Meiryo UI" panose="020B0604030504040204" pitchFamily="50" charset="-128"/>
                          <a:ea typeface="Meiryo UI" panose="020B0604030504040204" pitchFamily="50" charset="-128"/>
                        </a:rPr>
                        <a:t>支払通知書の文書発行日</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057166168"/>
                  </a:ext>
                </a:extLst>
              </a:tr>
              <a:tr h="239865">
                <a:tc vMerge="1">
                  <a:txBody>
                    <a:bodyPr/>
                    <a:lstStyle/>
                    <a:p>
                      <a:pPr algn="ctr"/>
                      <a:endParaRPr kumimoji="1" lang="ja-JP" altLang="en-US" sz="1050" dirty="0">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2">
                  <a:txBody>
                    <a:bodyPr/>
                    <a:lstStyle/>
                    <a:p>
                      <a:pPr algn="l"/>
                      <a:r>
                        <a:rPr kumimoji="1" lang="ja-JP" altLang="en-US" sz="1000" dirty="0">
                          <a:latin typeface="Meiryo UI" panose="020B0604030504040204" pitchFamily="50" charset="-128"/>
                          <a:ea typeface="Meiryo UI" panose="020B0604030504040204" pitchFamily="50" charset="-128"/>
                        </a:rPr>
                        <a:t>件名</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a:r>
                        <a:rPr kumimoji="1" lang="ja-JP" altLang="en-US" sz="1000" dirty="0">
                          <a:solidFill>
                            <a:schemeClr val="tx1"/>
                          </a:solidFill>
                          <a:latin typeface="Meiryo UI" panose="020B0604030504040204" pitchFamily="50" charset="-128"/>
                          <a:ea typeface="Meiryo UI" panose="020B0604030504040204" pitchFamily="50" charset="-128"/>
                        </a:rPr>
                        <a:t>支払通知を行う取引対象の名称</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754189189"/>
                  </a:ext>
                </a:extLst>
              </a:tr>
              <a:tr h="239865">
                <a:tc vMerge="1">
                  <a:txBody>
                    <a:bodyPr/>
                    <a:lstStyle/>
                    <a:p>
                      <a:pPr algn="ctr"/>
                      <a:endParaRPr kumimoji="1" lang="ja-JP" altLang="en-US" sz="1050" dirty="0">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2">
                  <a:txBody>
                    <a:bodyPr/>
                    <a:lstStyle/>
                    <a:p>
                      <a:pPr algn="l"/>
                      <a:r>
                        <a:rPr kumimoji="1" lang="ja-JP" altLang="en-US" sz="1000" dirty="0">
                          <a:latin typeface="Meiryo UI" panose="020B0604030504040204" pitchFamily="50" charset="-128"/>
                          <a:ea typeface="Meiryo UI" panose="020B0604030504040204" pitchFamily="50" charset="-128"/>
                        </a:rPr>
                        <a:t>支払通知書発行者の情報</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a:r>
                        <a:rPr kumimoji="1" lang="ja-JP" altLang="en-US" sz="1000" dirty="0">
                          <a:solidFill>
                            <a:schemeClr val="tx1"/>
                          </a:solidFill>
                          <a:latin typeface="Meiryo UI" panose="020B0604030504040204" pitchFamily="50" charset="-128"/>
                          <a:ea typeface="Meiryo UI" panose="020B0604030504040204" pitchFamily="50" charset="-128"/>
                        </a:rPr>
                        <a:t>広域機関の名称、住所、連絡先部署名、電話番号・メールアドレス</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10006926"/>
                  </a:ext>
                </a:extLst>
              </a:tr>
              <a:tr h="239865">
                <a:tc vMerge="1">
                  <a:txBody>
                    <a:bodyPr/>
                    <a:lstStyle/>
                    <a:p>
                      <a:pPr algn="ctr"/>
                      <a:endParaRPr kumimoji="1" lang="ja-JP" altLang="en-US" sz="1050" dirty="0">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2">
                  <a:txBody>
                    <a:bodyPr/>
                    <a:lstStyle/>
                    <a:p>
                      <a:pPr algn="l"/>
                      <a:r>
                        <a:rPr kumimoji="1" lang="ja-JP" altLang="en-US" sz="1000" dirty="0">
                          <a:latin typeface="Meiryo UI" panose="020B0604030504040204" pitchFamily="50" charset="-128"/>
                          <a:ea typeface="Meiryo UI" panose="020B0604030504040204" pitchFamily="50" charset="-128"/>
                        </a:rPr>
                        <a:t>支払通知書宛名</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a:r>
                        <a:rPr kumimoji="1" lang="ja-JP" altLang="en-US" sz="1000" dirty="0">
                          <a:solidFill>
                            <a:schemeClr val="tx1"/>
                          </a:solidFill>
                          <a:latin typeface="Meiryo UI" panose="020B0604030504040204" pitchFamily="50" charset="-128"/>
                          <a:ea typeface="Meiryo UI" panose="020B0604030504040204" pitchFamily="50" charset="-128"/>
                        </a:rPr>
                        <a:t>支払先となる事業者名</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009148114"/>
                  </a:ext>
                </a:extLst>
              </a:tr>
              <a:tr h="239865">
                <a:tc vMerge="1">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2">
                  <a:txBody>
                    <a:bodyPr/>
                    <a:lstStyle/>
                    <a:p>
                      <a:pPr algn="l"/>
                      <a:r>
                        <a:rPr kumimoji="1" lang="ja-JP" altLang="en-US" sz="1000" dirty="0">
                          <a:latin typeface="Meiryo UI" panose="020B0604030504040204" pitchFamily="50" charset="-128"/>
                          <a:ea typeface="Meiryo UI" panose="020B0604030504040204" pitchFamily="50" charset="-128"/>
                        </a:rPr>
                        <a:t>金額合計</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latin typeface="Meiryo UI" panose="020B0604030504040204" pitchFamily="50" charset="-128"/>
                          <a:ea typeface="Meiryo UI" panose="020B0604030504040204" pitchFamily="50" charset="-128"/>
                        </a:rPr>
                        <a:t>摘要に記載された金額の合計</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03622368"/>
                  </a:ext>
                </a:extLst>
              </a:tr>
              <a:tr h="239865">
                <a:tc vMerge="1">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2">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ja-JP" altLang="en-US" sz="1000" dirty="0">
                          <a:latin typeface="Meiryo UI" panose="020B0604030504040204" pitchFamily="50" charset="-128"/>
                          <a:ea typeface="Meiryo UI" panose="020B0604030504040204" pitchFamily="50" charset="-128"/>
                        </a:rPr>
                        <a:t>支払期限日</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a:r>
                        <a:rPr kumimoji="1" lang="ja-JP" altLang="en-US" sz="1000" dirty="0">
                          <a:solidFill>
                            <a:schemeClr val="tx1"/>
                          </a:solidFill>
                          <a:latin typeface="Meiryo UI" panose="020B0604030504040204" pitchFamily="50" charset="-128"/>
                          <a:ea typeface="Meiryo UI" panose="020B0604030504040204" pitchFamily="50" charset="-128"/>
                        </a:rPr>
                        <a:t>広域機関が実施する支払期限日</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376140939"/>
                  </a:ext>
                </a:extLst>
              </a:tr>
              <a:tr h="239865">
                <a:tc vMerge="1">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2">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ja-JP" altLang="en-US" sz="1000" dirty="0">
                          <a:latin typeface="Meiryo UI" panose="020B0604030504040204" pitchFamily="50" charset="-128"/>
                          <a:ea typeface="Meiryo UI" panose="020B0604030504040204" pitchFamily="50" charset="-128"/>
                        </a:rPr>
                        <a:t>振込口座情報</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a:r>
                        <a:rPr kumimoji="1" lang="ja-JP" altLang="en-US" sz="1000" dirty="0">
                          <a:solidFill>
                            <a:schemeClr val="tx1"/>
                          </a:solidFill>
                          <a:latin typeface="Meiryo UI" panose="020B0604030504040204" pitchFamily="50" charset="-128"/>
                          <a:ea typeface="Meiryo UI" panose="020B0604030504040204" pitchFamily="50" charset="-128"/>
                        </a:rPr>
                        <a:t>広域機関が振込を行う口座情報</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558799664"/>
                  </a:ext>
                </a:extLst>
              </a:tr>
              <a:tr h="239865">
                <a:tc>
                  <a:txBody>
                    <a:bodyPr/>
                    <a:lstStyle/>
                    <a:p>
                      <a:pPr algn="ctr"/>
                      <a:r>
                        <a:rPr kumimoji="1" lang="ja-JP" altLang="en-US" sz="1000" dirty="0">
                          <a:latin typeface="Meiryo UI" panose="020B0604030504040204" pitchFamily="50" charset="-128"/>
                          <a:ea typeface="Meiryo UI" panose="020B0604030504040204" pitchFamily="50" charset="-128"/>
                        </a:rPr>
                        <a:t>明細管理情報</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2">
                  <a:txBody>
                    <a:bodyPr/>
                    <a:lstStyle/>
                    <a:p>
                      <a:pPr algn="l"/>
                      <a:r>
                        <a:rPr kumimoji="1" lang="ja-JP" altLang="en-US" sz="1000" dirty="0">
                          <a:latin typeface="Meiryo UI" panose="020B0604030504040204" pitchFamily="50" charset="-128"/>
                          <a:ea typeface="Meiryo UI" panose="020B0604030504040204" pitchFamily="50" charset="-128"/>
                        </a:rPr>
                        <a:t>支払明細</a:t>
                      </a:r>
                      <a:r>
                        <a:rPr kumimoji="1" lang="en-US" altLang="ja-JP" sz="1000" dirty="0">
                          <a:latin typeface="Meiryo UI" panose="020B0604030504040204" pitchFamily="50" charset="-128"/>
                          <a:ea typeface="Meiryo UI" panose="020B0604030504040204" pitchFamily="50" charset="-128"/>
                        </a:rPr>
                        <a:t>No</a:t>
                      </a:r>
                      <a:endParaRPr kumimoji="1" lang="ja-JP" altLang="en-US" sz="1000" dirty="0">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a:r>
                        <a:rPr kumimoji="1" lang="ja-JP" altLang="en-US" sz="1000" dirty="0">
                          <a:solidFill>
                            <a:schemeClr val="tx1"/>
                          </a:solidFill>
                          <a:latin typeface="Meiryo UI" panose="020B0604030504040204" pitchFamily="50" charset="-128"/>
                          <a:ea typeface="Meiryo UI" panose="020B0604030504040204" pitchFamily="50" charset="-128"/>
                        </a:rPr>
                        <a:t>支払明細を一意に管理する</a:t>
                      </a:r>
                      <a:r>
                        <a:rPr kumimoji="1" lang="en-US" altLang="ja-JP" sz="1000" dirty="0">
                          <a:solidFill>
                            <a:schemeClr val="tx1"/>
                          </a:solidFill>
                          <a:latin typeface="Meiryo UI" panose="020B0604030504040204" pitchFamily="50" charset="-128"/>
                          <a:ea typeface="Meiryo UI" panose="020B0604030504040204" pitchFamily="50" charset="-128"/>
                        </a:rPr>
                        <a:t>No</a:t>
                      </a:r>
                      <a:endParaRPr kumimoji="1" lang="ja-JP" altLang="en-US" sz="1000" dirty="0">
                        <a:solidFill>
                          <a:schemeClr val="tx1"/>
                        </a:solidFill>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32796404"/>
                  </a:ext>
                </a:extLst>
              </a:tr>
              <a:tr h="239865">
                <a:tc rowSpan="6">
                  <a:txBody>
                    <a:bodyPr/>
                    <a:lstStyle/>
                    <a:p>
                      <a:pPr algn="ctr"/>
                      <a:r>
                        <a:rPr kumimoji="1" lang="ja-JP" altLang="en-US" sz="1000" dirty="0">
                          <a:latin typeface="Meiryo UI" panose="020B0604030504040204" pitchFamily="50" charset="-128"/>
                          <a:ea typeface="Meiryo UI" panose="020B0604030504040204" pitchFamily="50" charset="-128"/>
                        </a:rPr>
                        <a:t>明細基本情報</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2">
                  <a:txBody>
                    <a:bodyPr/>
                    <a:lstStyle/>
                    <a:p>
                      <a:pPr algn="l"/>
                      <a:r>
                        <a:rPr kumimoji="1" lang="ja-JP" altLang="en-US" sz="1000" dirty="0">
                          <a:latin typeface="Meiryo UI" panose="020B0604030504040204" pitchFamily="50" charset="-128"/>
                          <a:ea typeface="Meiryo UI" panose="020B0604030504040204" pitchFamily="50" charset="-128"/>
                        </a:rPr>
                        <a:t>対象年度・月</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a:r>
                        <a:rPr kumimoji="1" lang="ja-JP" altLang="en-US" sz="1000" dirty="0">
                          <a:solidFill>
                            <a:schemeClr val="tx1"/>
                          </a:solidFill>
                          <a:latin typeface="Meiryo UI" panose="020B0604030504040204" pitchFamily="50" charset="-128"/>
                          <a:ea typeface="Meiryo UI" panose="020B0604030504040204" pitchFamily="50" charset="-128"/>
                        </a:rPr>
                        <a:t>取引対象が発生した年・月</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785104709"/>
                  </a:ext>
                </a:extLst>
              </a:tr>
              <a:tr h="239865">
                <a:tc vMerge="1">
                  <a:txBody>
                    <a:bodyPr/>
                    <a:lstStyle/>
                    <a:p>
                      <a:pPr algn="ctr"/>
                      <a:endParaRPr kumimoji="1" lang="ja-JP" altLang="en-US" sz="1050" dirty="0">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2">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ja-JP" altLang="en-US" sz="1000" dirty="0">
                          <a:latin typeface="Meiryo UI" panose="020B0604030504040204" pitchFamily="50" charset="-128"/>
                          <a:ea typeface="Meiryo UI" panose="020B0604030504040204" pitchFamily="50" charset="-128"/>
                        </a:rPr>
                        <a:t>取引対象</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a:r>
                        <a:rPr kumimoji="1" lang="ja-JP" altLang="en-US" sz="1000" dirty="0">
                          <a:solidFill>
                            <a:schemeClr val="tx1"/>
                          </a:solidFill>
                          <a:latin typeface="Meiryo UI" panose="020B0604030504040204" pitchFamily="50" charset="-128"/>
                          <a:ea typeface="Meiryo UI" panose="020B0604030504040204" pitchFamily="50" charset="-128"/>
                        </a:rPr>
                        <a:t>取引対象の内容</a:t>
                      </a:r>
                      <a:r>
                        <a:rPr kumimoji="1" lang="en-US" altLang="ja-JP" sz="1000" dirty="0">
                          <a:solidFill>
                            <a:schemeClr val="tx1"/>
                          </a:solidFill>
                          <a:latin typeface="Meiryo UI" panose="020B0604030504040204" pitchFamily="50" charset="-128"/>
                          <a:ea typeface="Meiryo UI" panose="020B0604030504040204" pitchFamily="50" charset="-128"/>
                        </a:rPr>
                        <a:t>(FIP</a:t>
                      </a:r>
                      <a:r>
                        <a:rPr kumimoji="1" lang="ja-JP" altLang="en-US" sz="1000" dirty="0">
                          <a:solidFill>
                            <a:schemeClr val="tx1"/>
                          </a:solidFill>
                          <a:latin typeface="Meiryo UI" panose="020B0604030504040204" pitchFamily="50" charset="-128"/>
                          <a:ea typeface="Meiryo UI" panose="020B0604030504040204" pitchFamily="50" charset="-128"/>
                        </a:rPr>
                        <a:t>交付金、廃棄等費用積立、廃棄等費用積立取戻し</a:t>
                      </a:r>
                      <a:r>
                        <a:rPr kumimoji="1" lang="en-US" altLang="ja-JP" sz="1000" dirty="0">
                          <a:solidFill>
                            <a:schemeClr val="tx1"/>
                          </a:solidFill>
                          <a:latin typeface="Meiryo UI" panose="020B0604030504040204" pitchFamily="50" charset="-128"/>
                          <a:ea typeface="Meiryo UI" panose="020B0604030504040204" pitchFamily="50" charset="-128"/>
                        </a:rPr>
                        <a:t>)</a:t>
                      </a:r>
                      <a:endParaRPr kumimoji="1" lang="ja-JP" altLang="en-US" sz="1000" dirty="0">
                        <a:solidFill>
                          <a:schemeClr val="tx1"/>
                        </a:solidFill>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690790256"/>
                  </a:ext>
                </a:extLst>
              </a:tr>
              <a:tr h="239865">
                <a:tc vMerge="1">
                  <a:txBody>
                    <a:bodyPr/>
                    <a:lstStyle/>
                    <a:p>
                      <a:endParaRPr kumimoji="1" lang="ja-JP" altLang="en-US"/>
                    </a:p>
                  </a:txBody>
                  <a:tcPr>
                    <a:lnT w="9525" cap="flat" cmpd="sng" algn="ctr">
                      <a:solidFill>
                        <a:schemeClr val="bg1">
                          <a:lumMod val="75000"/>
                        </a:schemeClr>
                      </a:solidFill>
                      <a:prstDash val="solid"/>
                      <a:round/>
                      <a:headEnd type="none" w="med" len="med"/>
                      <a:tailEnd type="none" w="med" len="med"/>
                    </a:lnT>
                  </a:tcPr>
                </a:tc>
                <a:tc gridSpan="3">
                  <a:txBody>
                    <a:bodyPr/>
                    <a:lstStyle/>
                    <a:p>
                      <a:pPr algn="l"/>
                      <a:r>
                        <a:rPr kumimoji="1" lang="ja-JP" altLang="en-US" sz="1000" dirty="0">
                          <a:latin typeface="Meiryo UI" panose="020B0604030504040204" pitchFamily="50" charset="-128"/>
                          <a:ea typeface="Meiryo UI" panose="020B0604030504040204" pitchFamily="50" charset="-128"/>
                        </a:rPr>
                        <a:t>供給促進交付金の額</a:t>
                      </a:r>
                      <a:r>
                        <a:rPr kumimoji="1" lang="en-US" altLang="ja-JP" sz="1000" dirty="0">
                          <a:latin typeface="Meiryo UI" panose="020B0604030504040204" pitchFamily="50" charset="-128"/>
                          <a:ea typeface="Meiryo UI" panose="020B0604030504040204" pitchFamily="50" charset="-128"/>
                        </a:rPr>
                        <a:t>(※1)</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pPr algn="l"/>
                      <a:endParaRPr kumimoji="1" lang="ja-JP" altLang="en-US" sz="1000" dirty="0">
                        <a:solidFill>
                          <a:schemeClr val="tx1"/>
                        </a:solidFill>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23187718"/>
                  </a:ext>
                </a:extLst>
              </a:tr>
              <a:tr h="239865">
                <a:tc vMerge="1">
                  <a:txBody>
                    <a:bodyPr/>
                    <a:lstStyle/>
                    <a:p>
                      <a:endParaRPr kumimoji="1" lang="ja-JP" altLang="en-US"/>
                    </a:p>
                  </a:txBody>
                  <a:tcPr/>
                </a:tc>
                <a:tc rowSpan="3">
                  <a:txBody>
                    <a:bodyPr/>
                    <a:lstStyle/>
                    <a:p>
                      <a:pPr algn="l"/>
                      <a:endParaRPr kumimoji="1" lang="ja-JP" altLang="en-US" sz="1000" dirty="0">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1000" dirty="0">
                          <a:latin typeface="Meiryo UI" panose="020B0604030504040204" pitchFamily="50" charset="-128"/>
                          <a:ea typeface="Meiryo UI" panose="020B0604030504040204" pitchFamily="50" charset="-128"/>
                        </a:rPr>
                        <a:t>供給促進交付金の額</a:t>
                      </a:r>
                      <a:r>
                        <a:rPr kumimoji="1" lang="en-US" altLang="ja-JP" sz="1000" dirty="0">
                          <a:latin typeface="Meiryo UI" panose="020B0604030504040204" pitchFamily="50" charset="-128"/>
                          <a:ea typeface="Meiryo UI" panose="020B0604030504040204" pitchFamily="50" charset="-128"/>
                        </a:rPr>
                        <a:t>(</a:t>
                      </a:r>
                      <a:r>
                        <a:rPr kumimoji="1" lang="ja-JP" altLang="en-US" sz="1000" dirty="0">
                          <a:latin typeface="Meiryo UI" panose="020B0604030504040204" pitchFamily="50" charset="-128"/>
                          <a:ea typeface="Meiryo UI" panose="020B0604030504040204" pitchFamily="50" charset="-128"/>
                        </a:rPr>
                        <a:t>廃棄等費用積立金控除前</a:t>
                      </a:r>
                      <a:r>
                        <a:rPr kumimoji="1" lang="en-US" altLang="ja-JP" sz="1000" dirty="0">
                          <a:latin typeface="Meiryo UI" panose="020B0604030504040204" pitchFamily="50" charset="-128"/>
                          <a:ea typeface="Meiryo UI" panose="020B0604030504040204" pitchFamily="50" charset="-128"/>
                        </a:rPr>
                        <a:t>)</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1000" dirty="0">
                          <a:solidFill>
                            <a:schemeClr val="tx1"/>
                          </a:solidFill>
                          <a:latin typeface="Meiryo UI" panose="020B0604030504040204" pitchFamily="50" charset="-128"/>
                          <a:ea typeface="Meiryo UI" panose="020B0604030504040204" pitchFamily="50" charset="-128"/>
                        </a:rPr>
                        <a:t>廃棄等費用積立金控除前の</a:t>
                      </a:r>
                      <a:r>
                        <a:rPr kumimoji="1" lang="en-US" altLang="ja-JP" sz="1000" dirty="0">
                          <a:solidFill>
                            <a:schemeClr val="tx1"/>
                          </a:solidFill>
                          <a:latin typeface="Meiryo UI" panose="020B0604030504040204" pitchFamily="50" charset="-128"/>
                          <a:ea typeface="Meiryo UI" panose="020B0604030504040204" pitchFamily="50" charset="-128"/>
                        </a:rPr>
                        <a:t>FIP</a:t>
                      </a:r>
                      <a:r>
                        <a:rPr kumimoji="1" lang="ja-JP" altLang="en-US" sz="1000" dirty="0">
                          <a:solidFill>
                            <a:schemeClr val="tx1"/>
                          </a:solidFill>
                          <a:latin typeface="Meiryo UI" panose="020B0604030504040204" pitchFamily="50" charset="-128"/>
                          <a:ea typeface="Meiryo UI" panose="020B0604030504040204" pitchFamily="50" charset="-128"/>
                        </a:rPr>
                        <a:t>交付額</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756330814"/>
                  </a:ext>
                </a:extLst>
              </a:tr>
              <a:tr h="239865">
                <a:tc vMerge="1">
                  <a:txBody>
                    <a:bodyPr/>
                    <a:lstStyle/>
                    <a:p>
                      <a:endParaRPr kumimoji="1" lang="ja-JP" altLang="en-US"/>
                    </a:p>
                  </a:txBody>
                  <a:tcPr/>
                </a:tc>
                <a:tc vMerge="1">
                  <a:txBody>
                    <a:bodyPr/>
                    <a:lstStyle/>
                    <a:p>
                      <a:pPr algn="l"/>
                      <a:endParaRPr kumimoji="1" lang="ja-JP" altLang="en-US" sz="1000" dirty="0">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1000" dirty="0">
                          <a:latin typeface="Meiryo UI" panose="020B0604030504040204" pitchFamily="50" charset="-128"/>
                          <a:ea typeface="Meiryo UI" panose="020B0604030504040204" pitchFamily="50" charset="-128"/>
                        </a:rPr>
                        <a:t>廃棄等費用積立金の額</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en-US" altLang="ja-JP" sz="1000" dirty="0">
                          <a:solidFill>
                            <a:schemeClr val="tx1"/>
                          </a:solidFill>
                          <a:latin typeface="Meiryo UI" panose="020B0604030504040204" pitchFamily="50" charset="-128"/>
                          <a:ea typeface="Meiryo UI" panose="020B0604030504040204" pitchFamily="50" charset="-128"/>
                        </a:rPr>
                        <a:t>(DIS001)</a:t>
                      </a:r>
                      <a:r>
                        <a:rPr kumimoji="1" lang="ja-JP" altLang="en-US" sz="1000" dirty="0">
                          <a:solidFill>
                            <a:schemeClr val="tx1"/>
                          </a:solidFill>
                          <a:latin typeface="Meiryo UI" panose="020B0604030504040204" pitchFamily="50" charset="-128"/>
                          <a:ea typeface="Meiryo UI" panose="020B0604030504040204" pitchFamily="50" charset="-128"/>
                        </a:rPr>
                        <a:t>廃棄等費用積立金算定で導出した当月の積立額</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518507114"/>
                  </a:ext>
                </a:extLst>
              </a:tr>
              <a:tr h="239865">
                <a:tc vMerge="1">
                  <a:txBody>
                    <a:bodyPr/>
                    <a:lstStyle/>
                    <a:p>
                      <a:pPr algn="ctr"/>
                      <a:endParaRPr kumimoji="1" lang="ja-JP" altLang="en-US" sz="1050" dirty="0">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algn="l"/>
                      <a:endParaRPr kumimoji="1" lang="ja-JP" altLang="en-US" sz="1000" dirty="0">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1000" dirty="0">
                          <a:latin typeface="Meiryo UI" panose="020B0604030504040204" pitchFamily="50" charset="-128"/>
                          <a:ea typeface="Meiryo UI" panose="020B0604030504040204" pitchFamily="50" charset="-128"/>
                        </a:rPr>
                        <a:t>供給促進交付金の額</a:t>
                      </a:r>
                      <a:r>
                        <a:rPr kumimoji="1" lang="en-US" altLang="ja-JP" sz="1000" dirty="0">
                          <a:latin typeface="Meiryo UI" panose="020B0604030504040204" pitchFamily="50" charset="-128"/>
                          <a:ea typeface="Meiryo UI" panose="020B0604030504040204" pitchFamily="50" charset="-128"/>
                        </a:rPr>
                        <a:t>(</a:t>
                      </a:r>
                      <a:r>
                        <a:rPr kumimoji="1" lang="ja-JP" altLang="en-US" sz="1000" dirty="0">
                          <a:latin typeface="Meiryo UI" panose="020B0604030504040204" pitchFamily="50" charset="-128"/>
                          <a:ea typeface="Meiryo UI" panose="020B0604030504040204" pitchFamily="50" charset="-128"/>
                        </a:rPr>
                        <a:t>廃棄等費用積立金控除後</a:t>
                      </a:r>
                      <a:r>
                        <a:rPr kumimoji="1" lang="en-US" altLang="ja-JP" sz="1000" dirty="0">
                          <a:latin typeface="Meiryo UI" panose="020B0604030504040204" pitchFamily="50" charset="-128"/>
                          <a:ea typeface="Meiryo UI" panose="020B0604030504040204" pitchFamily="50" charset="-128"/>
                        </a:rPr>
                        <a:t>)</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1000" dirty="0">
                          <a:solidFill>
                            <a:schemeClr val="tx1"/>
                          </a:solidFill>
                          <a:latin typeface="Meiryo UI" panose="020B0604030504040204" pitchFamily="50" charset="-128"/>
                          <a:ea typeface="Meiryo UI" panose="020B0604030504040204" pitchFamily="50" charset="-128"/>
                        </a:rPr>
                        <a:t>廃棄等費用積立金控除後の</a:t>
                      </a:r>
                      <a:r>
                        <a:rPr kumimoji="1" lang="en-US" altLang="ja-JP" sz="1000" dirty="0">
                          <a:solidFill>
                            <a:schemeClr val="tx1"/>
                          </a:solidFill>
                          <a:latin typeface="Meiryo UI" panose="020B0604030504040204" pitchFamily="50" charset="-128"/>
                          <a:ea typeface="Meiryo UI" panose="020B0604030504040204" pitchFamily="50" charset="-128"/>
                        </a:rPr>
                        <a:t>FIP</a:t>
                      </a:r>
                      <a:r>
                        <a:rPr kumimoji="1" lang="ja-JP" altLang="en-US" sz="1000" dirty="0">
                          <a:solidFill>
                            <a:schemeClr val="tx1"/>
                          </a:solidFill>
                          <a:latin typeface="Meiryo UI" panose="020B0604030504040204" pitchFamily="50" charset="-128"/>
                          <a:ea typeface="Meiryo UI" panose="020B0604030504040204" pitchFamily="50" charset="-128"/>
                        </a:rPr>
                        <a:t>交付額</a:t>
                      </a:r>
                      <a:r>
                        <a:rPr kumimoji="1" lang="en-US" altLang="ja-JP" sz="1000" dirty="0">
                          <a:solidFill>
                            <a:schemeClr val="tx1"/>
                          </a:solidFill>
                          <a:latin typeface="Meiryo UI" panose="020B0604030504040204" pitchFamily="50" charset="-128"/>
                          <a:ea typeface="Meiryo UI" panose="020B0604030504040204" pitchFamily="50" charset="-128"/>
                        </a:rPr>
                        <a:t>(※2)</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84687"/>
                  </a:ext>
                </a:extLst>
              </a:tr>
              <a:tr h="239865">
                <a:tc gridSpan="3">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ja-JP" altLang="en-US" sz="1000" dirty="0">
                          <a:latin typeface="Meiryo UI" panose="020B0604030504040204" pitchFamily="50" charset="-128"/>
                          <a:ea typeface="Meiryo UI" panose="020B0604030504040204" pitchFamily="50" charset="-128"/>
                        </a:rPr>
                        <a:t>その他必要事項</a:t>
                      </a:r>
                      <a:r>
                        <a:rPr kumimoji="1" lang="en-US" altLang="ja-JP" sz="1000" dirty="0">
                          <a:latin typeface="Meiryo UI" panose="020B0604030504040204" pitchFamily="50" charset="-128"/>
                          <a:ea typeface="Meiryo UI" panose="020B0604030504040204" pitchFamily="50" charset="-128"/>
                        </a:rPr>
                        <a:t>(</a:t>
                      </a:r>
                      <a:r>
                        <a:rPr kumimoji="1" lang="ja-JP" altLang="en-US" sz="1000" dirty="0">
                          <a:latin typeface="Meiryo UI" panose="020B0604030504040204" pitchFamily="50" charset="-128"/>
                          <a:ea typeface="Meiryo UI" panose="020B0604030504040204" pitchFamily="50" charset="-128"/>
                        </a:rPr>
                        <a:t>次頁</a:t>
                      </a:r>
                      <a:r>
                        <a:rPr kumimoji="1" lang="en-US" altLang="ja-JP" sz="1000" dirty="0">
                          <a:latin typeface="Meiryo UI" panose="020B0604030504040204" pitchFamily="50" charset="-128"/>
                          <a:ea typeface="Meiryo UI" panose="020B0604030504040204" pitchFamily="50" charset="-128"/>
                        </a:rPr>
                        <a:t>)</a:t>
                      </a:r>
                      <a:endParaRPr kumimoji="1" lang="ja-JP" altLang="en-US" sz="1000" dirty="0">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1" lang="ja-JP" altLang="en-US" sz="1000" dirty="0">
                        <a:highlight>
                          <a:srgbClr val="FFFF00"/>
                        </a:highlight>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a:r>
                        <a:rPr kumimoji="1" lang="ja-JP" altLang="en-US" sz="1000" dirty="0">
                          <a:solidFill>
                            <a:schemeClr val="tx1"/>
                          </a:solidFill>
                          <a:latin typeface="Meiryo UI" panose="020B0604030504040204" pitchFamily="50" charset="-128"/>
                          <a:ea typeface="Meiryo UI" panose="020B0604030504040204" pitchFamily="50" charset="-128"/>
                        </a:rPr>
                        <a:t>取引対象の詳細</a:t>
                      </a:r>
                      <a:r>
                        <a:rPr kumimoji="1" lang="en-US" altLang="ja-JP" sz="1000" dirty="0">
                          <a:solidFill>
                            <a:schemeClr val="tx1"/>
                          </a:solidFill>
                          <a:latin typeface="Meiryo UI" panose="020B0604030504040204" pitchFamily="50" charset="-128"/>
                          <a:ea typeface="Meiryo UI" panose="020B0604030504040204" pitchFamily="50" charset="-128"/>
                        </a:rPr>
                        <a:t>(</a:t>
                      </a:r>
                      <a:r>
                        <a:rPr kumimoji="1" lang="ja-JP" altLang="en-US" sz="1000" dirty="0">
                          <a:solidFill>
                            <a:schemeClr val="tx1"/>
                          </a:solidFill>
                          <a:latin typeface="Meiryo UI" panose="020B0604030504040204" pitchFamily="50" charset="-128"/>
                          <a:ea typeface="Meiryo UI" panose="020B0604030504040204" pitchFamily="50" charset="-128"/>
                        </a:rPr>
                        <a:t>対象の電源名や各取引の算定根拠等</a:t>
                      </a:r>
                      <a:r>
                        <a:rPr kumimoji="1" lang="en-US" altLang="ja-JP" sz="1000" dirty="0">
                          <a:solidFill>
                            <a:schemeClr val="tx1"/>
                          </a:solidFill>
                          <a:latin typeface="Meiryo UI" panose="020B0604030504040204" pitchFamily="50" charset="-128"/>
                          <a:ea typeface="Meiryo UI" panose="020B0604030504040204" pitchFamily="50" charset="-128"/>
                        </a:rPr>
                        <a:t>)⇒</a:t>
                      </a:r>
                      <a:r>
                        <a:rPr kumimoji="1" lang="ja-JP" altLang="en-US" sz="1000" dirty="0">
                          <a:solidFill>
                            <a:schemeClr val="tx1"/>
                          </a:solidFill>
                          <a:latin typeface="Meiryo UI" panose="020B0604030504040204" pitchFamily="50" charset="-128"/>
                          <a:ea typeface="Meiryo UI" panose="020B0604030504040204" pitchFamily="50" charset="-128"/>
                        </a:rPr>
                        <a:t>通知すべき算定根拠等については</a:t>
                      </a:r>
                      <a:endParaRPr kumimoji="1" lang="en-US" altLang="ja-JP" sz="1000" dirty="0">
                        <a:solidFill>
                          <a:schemeClr val="tx1"/>
                        </a:solidFill>
                        <a:latin typeface="Meiryo UI" panose="020B0604030504040204" pitchFamily="50" charset="-128"/>
                        <a:ea typeface="Meiryo UI" panose="020B0604030504040204" pitchFamily="50" charset="-128"/>
                      </a:endParaRPr>
                    </a:p>
                    <a:p>
                      <a:pPr algn="l"/>
                      <a:r>
                        <a:rPr kumimoji="1" lang="ja-JP" altLang="en-US" sz="1000" dirty="0">
                          <a:solidFill>
                            <a:schemeClr val="tx1"/>
                          </a:solidFill>
                          <a:latin typeface="Meiryo UI" panose="020B0604030504040204" pitchFamily="50" charset="-128"/>
                          <a:ea typeface="Meiryo UI" panose="020B0604030504040204" pitchFamily="50" charset="-128"/>
                        </a:rPr>
                        <a:t>次頁</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68103840"/>
                  </a:ext>
                </a:extLst>
              </a:tr>
            </a:tbl>
          </a:graphicData>
        </a:graphic>
      </p:graphicFrame>
      <p:sp>
        <p:nvSpPr>
          <p:cNvPr id="9" name="正方形/長方形 8">
            <a:extLst>
              <a:ext uri="{FF2B5EF4-FFF2-40B4-BE49-F238E27FC236}">
                <a16:creationId xmlns:a16="http://schemas.microsoft.com/office/drawing/2014/main" id="{352FB32E-4C8D-4991-9E26-6C5301CC4B63}"/>
              </a:ext>
            </a:extLst>
          </p:cNvPr>
          <p:cNvSpPr/>
          <p:nvPr/>
        </p:nvSpPr>
        <p:spPr>
          <a:xfrm>
            <a:off x="260819" y="6076706"/>
            <a:ext cx="9380134" cy="76244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ja-JP" sz="800" dirty="0">
                <a:solidFill>
                  <a:schemeClr val="tx1"/>
                </a:solidFill>
                <a:latin typeface="Meiryo UI" panose="020B0604030504040204" pitchFamily="50" charset="-128"/>
                <a:ea typeface="Meiryo UI" panose="020B0604030504040204" pitchFamily="50" charset="-128"/>
              </a:rPr>
              <a:t>※1</a:t>
            </a:r>
            <a:r>
              <a:rPr lang="ja-JP" altLang="en-US" sz="800" dirty="0">
                <a:solidFill>
                  <a:schemeClr val="tx1"/>
                </a:solidFill>
                <a:latin typeface="Meiryo UI" panose="020B0604030504040204" pitchFamily="50" charset="-128"/>
                <a:ea typeface="Meiryo UI" panose="020B0604030504040204" pitchFamily="50" charset="-128"/>
              </a:rPr>
              <a:t> 再エネ特措法 第二条の五（供給促進交付金の額の決定、通知等）</a:t>
            </a:r>
          </a:p>
          <a:p>
            <a:r>
              <a:rPr lang="ja-JP" altLang="en-US" sz="800" dirty="0">
                <a:solidFill>
                  <a:schemeClr val="tx1"/>
                </a:solidFill>
                <a:latin typeface="Meiryo UI" panose="020B0604030504040204" pitchFamily="50" charset="-128"/>
                <a:ea typeface="Meiryo UI" panose="020B0604030504040204" pitchFamily="50" charset="-128"/>
              </a:rPr>
              <a:t>　　　第二条の五　推進機関は、前条第一項の経済産業省令で定める期間ごとに、各認定事業者に対し交付すべき供給促進交付金の額を決定し、当該各認定事業者に対し、</a:t>
            </a:r>
            <a:endParaRPr lang="en-US" altLang="ja-JP" sz="800" dirty="0">
              <a:solidFill>
                <a:schemeClr val="tx1"/>
              </a:solidFill>
              <a:latin typeface="Meiryo UI" panose="020B0604030504040204" pitchFamily="50" charset="-128"/>
              <a:ea typeface="Meiryo UI" panose="020B0604030504040204" pitchFamily="50" charset="-128"/>
            </a:endParaRPr>
          </a:p>
          <a:p>
            <a:r>
              <a:rPr lang="ja-JP" altLang="en-US" sz="800" dirty="0">
                <a:solidFill>
                  <a:schemeClr val="tx1"/>
                </a:solidFill>
                <a:latin typeface="Meiryo UI" panose="020B0604030504040204" pitchFamily="50" charset="-128"/>
                <a:ea typeface="Meiryo UI" panose="020B0604030504040204" pitchFamily="50" charset="-128"/>
              </a:rPr>
              <a:t>　　　その者に対し</a:t>
            </a:r>
            <a:r>
              <a:rPr lang="ja-JP" altLang="en-US" sz="800" b="1" u="sng" dirty="0">
                <a:solidFill>
                  <a:schemeClr val="tx1"/>
                </a:solidFill>
                <a:latin typeface="Meiryo UI" panose="020B0604030504040204" pitchFamily="50" charset="-128"/>
                <a:ea typeface="Meiryo UI" panose="020B0604030504040204" pitchFamily="50" charset="-128"/>
              </a:rPr>
              <a:t>交付すべき供給促進交付金の額その他必要な事項</a:t>
            </a:r>
            <a:r>
              <a:rPr lang="ja-JP" altLang="en-US" sz="800" dirty="0">
                <a:solidFill>
                  <a:schemeClr val="tx1"/>
                </a:solidFill>
                <a:latin typeface="Meiryo UI" panose="020B0604030504040204" pitchFamily="50" charset="-128"/>
                <a:ea typeface="Meiryo UI" panose="020B0604030504040204" pitchFamily="50" charset="-128"/>
              </a:rPr>
              <a:t>を通知しなければならない。</a:t>
            </a:r>
            <a:endParaRPr lang="en-US" altLang="ja-JP" sz="800" dirty="0">
              <a:solidFill>
                <a:schemeClr val="tx1"/>
              </a:solidFill>
              <a:latin typeface="Meiryo UI" panose="020B0604030504040204" pitchFamily="50" charset="-128"/>
              <a:ea typeface="Meiryo UI" panose="020B0604030504040204" pitchFamily="50" charset="-128"/>
            </a:endParaRPr>
          </a:p>
          <a:p>
            <a:endParaRPr lang="en-US" altLang="ja-JP" sz="200" dirty="0">
              <a:solidFill>
                <a:schemeClr val="tx1"/>
              </a:solidFill>
              <a:latin typeface="Meiryo UI" panose="020B0604030504040204" pitchFamily="50" charset="-128"/>
              <a:ea typeface="Meiryo UI" panose="020B0604030504040204" pitchFamily="50" charset="-128"/>
            </a:endParaRPr>
          </a:p>
          <a:p>
            <a:r>
              <a:rPr lang="en-US" altLang="ja-JP" sz="800" dirty="0">
                <a:solidFill>
                  <a:schemeClr val="tx1"/>
                </a:solidFill>
                <a:latin typeface="Meiryo UI" panose="020B0604030504040204" pitchFamily="50" charset="-128"/>
                <a:ea typeface="Meiryo UI" panose="020B0604030504040204" pitchFamily="50" charset="-128"/>
              </a:rPr>
              <a:t>※2 </a:t>
            </a:r>
            <a:r>
              <a:rPr lang="ja-JP" altLang="en-US" sz="800" dirty="0">
                <a:solidFill>
                  <a:schemeClr val="tx1"/>
                </a:solidFill>
                <a:latin typeface="Meiryo UI" panose="020B0604030504040204" pitchFamily="50" charset="-128"/>
                <a:ea typeface="Meiryo UI" panose="020B0604030504040204" pitchFamily="50" charset="-128"/>
              </a:rPr>
              <a:t>廃棄等費用積立の控除は設備</a:t>
            </a:r>
            <a:r>
              <a:rPr lang="en-US" altLang="ja-JP" sz="800" dirty="0">
                <a:solidFill>
                  <a:schemeClr val="tx1"/>
                </a:solidFill>
                <a:latin typeface="Meiryo UI" panose="020B0604030504040204" pitchFamily="50" charset="-128"/>
                <a:ea typeface="Meiryo UI" panose="020B0604030504040204" pitchFamily="50" charset="-128"/>
              </a:rPr>
              <a:t>ID</a:t>
            </a:r>
            <a:r>
              <a:rPr lang="ja-JP" altLang="en-US" sz="800" dirty="0">
                <a:solidFill>
                  <a:schemeClr val="tx1"/>
                </a:solidFill>
                <a:latin typeface="Meiryo UI" panose="020B0604030504040204" pitchFamily="50" charset="-128"/>
                <a:ea typeface="Meiryo UI" panose="020B0604030504040204" pitchFamily="50" charset="-128"/>
              </a:rPr>
              <a:t>単位に処理して、事業者へ通知する際に上記の形に集約することになる。ただし、控除対象は外部積立のみで、</a:t>
            </a:r>
            <a:r>
              <a:rPr lang="ja-JP" altLang="en-US" sz="800" b="1" u="sng" dirty="0">
                <a:solidFill>
                  <a:schemeClr val="tx1"/>
                </a:solidFill>
                <a:latin typeface="Meiryo UI" panose="020B0604030504040204" pitchFamily="50" charset="-128"/>
                <a:ea typeface="Meiryo UI" panose="020B0604030504040204" pitchFamily="50" charset="-128"/>
              </a:rPr>
              <a:t>内部積立は控除対象外</a:t>
            </a:r>
            <a:r>
              <a:rPr lang="ja-JP" altLang="en-US" sz="800" dirty="0">
                <a:solidFill>
                  <a:schemeClr val="tx1"/>
                </a:solidFill>
                <a:latin typeface="Meiryo UI" panose="020B0604030504040204" pitchFamily="50" charset="-128"/>
                <a:ea typeface="Meiryo UI" panose="020B0604030504040204" pitchFamily="50" charset="-128"/>
              </a:rPr>
              <a:t>とする。</a:t>
            </a:r>
            <a:endParaRPr lang="en-US" altLang="ja-JP" sz="800" dirty="0">
              <a:solidFill>
                <a:schemeClr val="tx1"/>
              </a:solidFill>
              <a:latin typeface="Meiryo UI" panose="020B0604030504040204" pitchFamily="50" charset="-128"/>
              <a:ea typeface="Meiryo UI" panose="020B0604030504040204" pitchFamily="50" charset="-128"/>
            </a:endParaRPr>
          </a:p>
          <a:p>
            <a:r>
              <a:rPr lang="ja-JP" altLang="en-US" sz="800" dirty="0">
                <a:solidFill>
                  <a:schemeClr val="tx1"/>
                </a:solidFill>
                <a:latin typeface="Meiryo UI" panose="020B0604030504040204" pitchFamily="50" charset="-128"/>
                <a:ea typeface="Meiryo UI" panose="020B0604030504040204" pitchFamily="50" charset="-128"/>
              </a:rPr>
              <a:t>　　　また、控除後の金額が</a:t>
            </a:r>
            <a:r>
              <a:rPr lang="ja-JP" altLang="en-US" sz="800" b="1" u="sng" dirty="0">
                <a:solidFill>
                  <a:schemeClr val="tx1"/>
                </a:solidFill>
                <a:latin typeface="Meiryo UI" panose="020B0604030504040204" pitchFamily="50" charset="-128"/>
                <a:ea typeface="Meiryo UI" panose="020B0604030504040204" pitchFamily="50" charset="-128"/>
              </a:rPr>
              <a:t>マイナスになる場合は一律</a:t>
            </a:r>
            <a:r>
              <a:rPr lang="en-US" altLang="ja-JP" sz="800" b="1" u="sng" dirty="0">
                <a:solidFill>
                  <a:schemeClr val="tx1"/>
                </a:solidFill>
                <a:latin typeface="Meiryo UI" panose="020B0604030504040204" pitchFamily="50" charset="-128"/>
                <a:ea typeface="Meiryo UI" panose="020B0604030504040204" pitchFamily="50" charset="-128"/>
              </a:rPr>
              <a:t>\0</a:t>
            </a:r>
            <a:r>
              <a:rPr lang="ja-JP" altLang="en-US" sz="800" b="1" u="sng" dirty="0">
                <a:solidFill>
                  <a:schemeClr val="tx1"/>
                </a:solidFill>
                <a:latin typeface="Meiryo UI" panose="020B0604030504040204" pitchFamily="50" charset="-128"/>
                <a:ea typeface="Meiryo UI" panose="020B0604030504040204" pitchFamily="50" charset="-128"/>
              </a:rPr>
              <a:t>で通知</a:t>
            </a:r>
            <a:r>
              <a:rPr lang="ja-JP" altLang="en-US" sz="800" dirty="0">
                <a:solidFill>
                  <a:schemeClr val="tx1"/>
                </a:solidFill>
                <a:latin typeface="Meiryo UI" panose="020B0604030504040204" pitchFamily="50" charset="-128"/>
                <a:ea typeface="Meiryo UI" panose="020B0604030504040204" pitchFamily="50" charset="-128"/>
              </a:rPr>
              <a:t>する。</a:t>
            </a:r>
            <a:endParaRPr lang="ja-JP" altLang="en-US" sz="900" dirty="0">
              <a:solidFill>
                <a:schemeClr val="tx1"/>
              </a:solidFill>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4251527498"/>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1734992332"/>
              </p:ext>
            </p:extLst>
          </p:nvPr>
        </p:nvGraphicFramePr>
        <p:xfrm>
          <a:off x="141614" y="864069"/>
          <a:ext cx="9601200" cy="5926198"/>
        </p:xfrm>
        <a:graphic>
          <a:graphicData uri="http://schemas.openxmlformats.org/drawingml/2006/table">
            <a:tbl>
              <a:tblPr firstRow="1" bandRow="1">
                <a:tableStyleId>{2D5ABB26-0587-4C30-8999-92F81FD0307C}</a:tableStyleId>
              </a:tblPr>
              <a:tblGrid>
                <a:gridCol w="1149668">
                  <a:extLst>
                    <a:ext uri="{9D8B030D-6E8A-4147-A177-3AD203B41FA5}">
                      <a16:colId xmlns:a16="http://schemas.microsoft.com/office/drawing/2014/main" val="358073148"/>
                    </a:ext>
                  </a:extLst>
                </a:gridCol>
                <a:gridCol w="8451532">
                  <a:extLst>
                    <a:ext uri="{9D8B030D-6E8A-4147-A177-3AD203B41FA5}">
                      <a16:colId xmlns:a16="http://schemas.microsoft.com/office/drawing/2014/main" val="1235158156"/>
                    </a:ext>
                  </a:extLst>
                </a:gridCol>
              </a:tblGrid>
              <a:tr h="0">
                <a:tc>
                  <a:txBody>
                    <a:bodyPr/>
                    <a:lstStyle/>
                    <a:p>
                      <a:pPr algn="l"/>
                      <a:r>
                        <a:rPr kumimoji="1" lang="ja-JP" altLang="en-US" sz="1200" b="0" dirty="0">
                          <a:latin typeface="Meiryo UI" panose="020B0604030504040204" pitchFamily="50" charset="-128"/>
                          <a:ea typeface="Meiryo UI" panose="020B0604030504040204" pitchFamily="50" charset="-128"/>
                        </a:rPr>
                        <a:t>業務プロセス</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a:t>
                      </a:r>
                      <a:r>
                        <a:rPr kumimoji="1" lang="en-US" altLang="ja-JP" sz="1200" b="0" dirty="0">
                          <a:latin typeface="Meiryo UI" panose="020B0604030504040204" pitchFamily="50" charset="-128"/>
                          <a:ea typeface="Meiryo UI" panose="020B0604030504040204" pitchFamily="50" charset="-128"/>
                        </a:rPr>
                        <a:t>03:</a:t>
                      </a:r>
                      <a:r>
                        <a:rPr lang="ja-JP" altLang="en-US" sz="1200" dirty="0">
                          <a:latin typeface="Meiryo UI" panose="020B0604030504040204" pitchFamily="50" charset="-128"/>
                          <a:ea typeface="Meiryo UI" panose="020B0604030504040204" pitchFamily="50" charset="-128"/>
                          <a:cs typeface="Arial" pitchFamily="34" charset="0"/>
                        </a:rPr>
                        <a:t>支払通知書作成</a:t>
                      </a:r>
                      <a:r>
                        <a:rPr kumimoji="1" lang="ja-JP" altLang="en-US" sz="1200" b="0" dirty="0">
                          <a:latin typeface="Meiryo UI" panose="020B0604030504040204" pitchFamily="50" charset="-128"/>
                          <a:ea typeface="Meiryo UI" panose="020B0604030504040204" pitchFamily="50" charset="-128"/>
                        </a:rPr>
                        <a:t>」</a:t>
                      </a:r>
                      <a:r>
                        <a:rPr kumimoji="1" lang="zh-TW" altLang="en-US" sz="1200" b="0" dirty="0">
                          <a:latin typeface="Meiryo UI" panose="020B0604030504040204" pitchFamily="50" charset="-128"/>
                          <a:ea typeface="Meiryo UI" panose="020B0604030504040204" pitchFamily="50" charset="-128"/>
                        </a:rPr>
                        <a:t>「</a:t>
                      </a:r>
                      <a:r>
                        <a:rPr kumimoji="1" lang="en-US" altLang="zh-TW" sz="1200" b="0" dirty="0">
                          <a:latin typeface="Meiryo UI" panose="020B0604030504040204" pitchFamily="50" charset="-128"/>
                          <a:ea typeface="Meiryo UI" panose="020B0604030504040204" pitchFamily="50" charset="-128"/>
                        </a:rPr>
                        <a:t>07:</a:t>
                      </a:r>
                      <a:r>
                        <a:rPr kumimoji="1" lang="ja-JP" altLang="en-US" sz="1200" b="0" dirty="0">
                          <a:latin typeface="Meiryo UI" panose="020B0604030504040204" pitchFamily="50" charset="-128"/>
                          <a:ea typeface="Meiryo UI" panose="020B0604030504040204" pitchFamily="50" charset="-128"/>
                        </a:rPr>
                        <a:t>支払通知書の確認結果の登録</a:t>
                      </a:r>
                      <a:r>
                        <a:rPr kumimoji="1" lang="zh-TW" altLang="en-US"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a:t>
                      </a:r>
                      <a:r>
                        <a:rPr kumimoji="1" lang="en-US" altLang="ja-JP" sz="1200" b="0" dirty="0">
                          <a:latin typeface="Meiryo UI" panose="020B0604030504040204" pitchFamily="50" charset="-128"/>
                          <a:ea typeface="Meiryo UI" panose="020B0604030504040204" pitchFamily="50" charset="-128"/>
                        </a:rPr>
                        <a:t>08:</a:t>
                      </a:r>
                      <a:r>
                        <a:rPr lang="ja-JP" altLang="en-US" sz="1200" dirty="0">
                          <a:latin typeface="Meiryo UI" panose="020B0604030504040204" pitchFamily="50" charset="-128"/>
                          <a:ea typeface="Meiryo UI" panose="020B0604030504040204" pitchFamily="50" charset="-128"/>
                          <a:cs typeface="Arial" pitchFamily="34" charset="0"/>
                        </a:rPr>
                        <a:t>支払通知書の通知</a:t>
                      </a:r>
                      <a:r>
                        <a:rPr kumimoji="1" lang="ja-JP" altLang="en-US" sz="1200" b="0" dirty="0">
                          <a:latin typeface="Meiryo UI" panose="020B0604030504040204" pitchFamily="50" charset="-128"/>
                          <a:ea typeface="Meiryo UI" panose="020B0604030504040204" pitchFamily="50" charset="-128"/>
                        </a:rPr>
                        <a:t>」</a:t>
                      </a:r>
                      <a:r>
                        <a:rPr kumimoji="1" lang="zh-TW" altLang="en-US" sz="1200" b="0" dirty="0">
                          <a:latin typeface="Meiryo UI" panose="020B0604030504040204" pitchFamily="50" charset="-128"/>
                          <a:ea typeface="Meiryo UI" panose="020B0604030504040204" pitchFamily="50" charset="-128"/>
                        </a:rPr>
                        <a:t>「</a:t>
                      </a:r>
                      <a:r>
                        <a:rPr kumimoji="1" lang="en-US" altLang="zh-TW" sz="1200" b="0" dirty="0">
                          <a:latin typeface="Meiryo UI" panose="020B0604030504040204" pitchFamily="50" charset="-128"/>
                          <a:ea typeface="Meiryo UI" panose="020B0604030504040204" pitchFamily="50" charset="-128"/>
                        </a:rPr>
                        <a:t>09:</a:t>
                      </a:r>
                      <a:r>
                        <a:rPr kumimoji="1" lang="ja-JP" altLang="en-US" sz="1200" b="0" dirty="0">
                          <a:latin typeface="Meiryo UI" panose="020B0604030504040204" pitchFamily="50" charset="-128"/>
                          <a:ea typeface="Meiryo UI" panose="020B0604030504040204" pitchFamily="50" charset="-128"/>
                        </a:rPr>
                        <a:t>支払通知書の確認</a:t>
                      </a:r>
                      <a:r>
                        <a:rPr kumimoji="1" lang="zh-TW" altLang="en-US" sz="1200" b="0" dirty="0">
                          <a:latin typeface="Meiryo UI" panose="020B0604030504040204" pitchFamily="50" charset="-128"/>
                          <a:ea typeface="Meiryo UI" panose="020B0604030504040204" pitchFamily="50" charset="-128"/>
                        </a:rPr>
                        <a:t>」</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0">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業務詳細仕様</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2081878"/>
                  </a:ext>
                </a:extLst>
              </a:tr>
              <a:tr h="5377558">
                <a:tc gridSpan="2">
                  <a:txBody>
                    <a:bodyPr/>
                    <a:lstStyle/>
                    <a:p>
                      <a:pPr lvl="0">
                        <a:defRPr/>
                      </a:pPr>
                      <a:r>
                        <a:rPr kumimoji="0" lang="ja-JP" altLang="en-US" sz="1100" b="1" u="sng" kern="0" dirty="0">
                          <a:solidFill>
                            <a:srgbClr val="000000">
                              <a:lumMod val="100000"/>
                            </a:srgbClr>
                          </a:solidFill>
                          <a:latin typeface="Meiryo UI"/>
                          <a:ea typeface="Meiryo UI"/>
                        </a:rPr>
                        <a:t>支払通知書の主な記載内容</a:t>
                      </a:r>
                      <a:r>
                        <a:rPr kumimoji="0" lang="en-US" altLang="ja-JP" sz="1100" b="1" u="sng" kern="0" dirty="0">
                          <a:solidFill>
                            <a:srgbClr val="000000">
                              <a:lumMod val="100000"/>
                            </a:srgbClr>
                          </a:solidFill>
                          <a:latin typeface="Meiryo UI"/>
                          <a:ea typeface="Meiryo UI"/>
                        </a:rPr>
                        <a:t>(2/2)</a:t>
                      </a:r>
                    </a:p>
                    <a:p>
                      <a:pPr lvl="0">
                        <a:defRPr/>
                      </a:pPr>
                      <a:endParaRPr kumimoji="0" lang="en-US" altLang="ja-JP" sz="1100" b="0" u="none" kern="0" dirty="0">
                        <a:solidFill>
                          <a:srgbClr val="000000">
                            <a:lumMod val="100000"/>
                          </a:srgbClr>
                        </a:solidFill>
                        <a:latin typeface="Meiryo UI"/>
                        <a:ea typeface="Meiryo UI"/>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77678721"/>
                  </a:ext>
                </a:extLst>
              </a:tr>
            </a:tbl>
          </a:graphicData>
        </a:graphic>
      </p:graphicFrame>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zh-TW" altLang="en-US" dirty="0">
                <a:latin typeface="Meiryo UI" panose="020B0604030504040204" pitchFamily="50" charset="-128"/>
                <a:ea typeface="Meiryo UI" panose="020B0604030504040204" pitchFamily="50" charset="-128"/>
              </a:rPr>
              <a:t>業務詳細仕様</a:t>
            </a:r>
            <a:br>
              <a:rPr lang="en-US" altLang="ja-JP" dirty="0">
                <a:latin typeface="Meiryo UI" panose="020B0604030504040204" pitchFamily="50" charset="-128"/>
                <a:ea typeface="Meiryo UI" panose="020B0604030504040204" pitchFamily="50" charset="-128"/>
              </a:rPr>
            </a:br>
            <a:r>
              <a:rPr kumimoji="0" lang="ja-JP" altLang="en-US" kern="0" dirty="0">
                <a:solidFill>
                  <a:prstClr val="black"/>
                </a:solidFill>
                <a:latin typeface="Meiryo UI"/>
                <a:ea typeface="Meiryo UI"/>
                <a:cs typeface="Arial" pitchFamily="34" charset="0"/>
              </a:rPr>
              <a:t>資金管理・報告</a:t>
            </a:r>
            <a:r>
              <a:rPr lang="zh-TW" altLang="en-US"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支払通知</a:t>
            </a:r>
            <a:r>
              <a:rPr lang="en-US" altLang="ja-JP" dirty="0">
                <a:latin typeface="Meiryo UI" panose="020B0604030504040204" pitchFamily="50" charset="-128"/>
                <a:ea typeface="Meiryo UI" panose="020B0604030504040204" pitchFamily="50" charset="-128"/>
              </a:rPr>
              <a:t>(FIP</a:t>
            </a:r>
            <a:r>
              <a:rPr lang="ja-JP" altLang="en-US" dirty="0">
                <a:latin typeface="Meiryo UI" panose="020B0604030504040204" pitchFamily="50" charset="-128"/>
                <a:ea typeface="Meiryo UI" panose="020B0604030504040204" pitchFamily="50" charset="-128"/>
              </a:rPr>
              <a:t>交付金・積立金</a:t>
            </a:r>
            <a:r>
              <a:rPr lang="en-US" altLang="ja-JP" dirty="0">
                <a:latin typeface="Meiryo UI" panose="020B0604030504040204" pitchFamily="50" charset="-128"/>
                <a:ea typeface="Meiryo UI" panose="020B0604030504040204" pitchFamily="50" charset="-128"/>
              </a:rPr>
              <a:t>)</a:t>
            </a:r>
            <a:endParaRPr kumimoji="1" lang="ja-JP" altLang="en-US" dirty="0">
              <a:latin typeface="Meiryo UI" panose="020B0604030504040204" pitchFamily="50" charset="-128"/>
              <a:ea typeface="Meiryo UI" panose="020B0604030504040204" pitchFamily="50" charset="-128"/>
            </a:endParaRPr>
          </a:p>
        </p:txBody>
      </p:sp>
      <p:graphicFrame>
        <p:nvGraphicFramePr>
          <p:cNvPr id="6" name="表 5">
            <a:extLst>
              <a:ext uri="{FF2B5EF4-FFF2-40B4-BE49-F238E27FC236}">
                <a16:creationId xmlns:a16="http://schemas.microsoft.com/office/drawing/2014/main" id="{9507465A-79D2-4673-88A5-09F30B3ECB4F}"/>
              </a:ext>
            </a:extLst>
          </p:cNvPr>
          <p:cNvGraphicFramePr>
            <a:graphicFrameLocks noGrp="1"/>
          </p:cNvGraphicFramePr>
          <p:nvPr>
            <p:extLst>
              <p:ext uri="{D42A27DB-BD31-4B8C-83A1-F6EECF244321}">
                <p14:modId xmlns:p14="http://schemas.microsoft.com/office/powerpoint/2010/main" val="150482956"/>
              </p:ext>
            </p:extLst>
          </p:nvPr>
        </p:nvGraphicFramePr>
        <p:xfrm>
          <a:off x="234900" y="1800660"/>
          <a:ext cx="9436200" cy="3256680"/>
        </p:xfrm>
        <a:graphic>
          <a:graphicData uri="http://schemas.openxmlformats.org/drawingml/2006/table">
            <a:tbl>
              <a:tblPr firstRow="1" bandRow="1">
                <a:tableStyleId>{2D5ABB26-0587-4C30-8999-92F81FD0307C}</a:tableStyleId>
              </a:tblPr>
              <a:tblGrid>
                <a:gridCol w="1294375">
                  <a:extLst>
                    <a:ext uri="{9D8B030D-6E8A-4147-A177-3AD203B41FA5}">
                      <a16:colId xmlns:a16="http://schemas.microsoft.com/office/drawing/2014/main" val="3253929150"/>
                    </a:ext>
                  </a:extLst>
                </a:gridCol>
                <a:gridCol w="358982">
                  <a:extLst>
                    <a:ext uri="{9D8B030D-6E8A-4147-A177-3AD203B41FA5}">
                      <a16:colId xmlns:a16="http://schemas.microsoft.com/office/drawing/2014/main" val="2959842301"/>
                    </a:ext>
                  </a:extLst>
                </a:gridCol>
                <a:gridCol w="2519718">
                  <a:extLst>
                    <a:ext uri="{9D8B030D-6E8A-4147-A177-3AD203B41FA5}">
                      <a16:colId xmlns:a16="http://schemas.microsoft.com/office/drawing/2014/main" val="706431961"/>
                    </a:ext>
                  </a:extLst>
                </a:gridCol>
                <a:gridCol w="5263125">
                  <a:extLst>
                    <a:ext uri="{9D8B030D-6E8A-4147-A177-3AD203B41FA5}">
                      <a16:colId xmlns:a16="http://schemas.microsoft.com/office/drawing/2014/main" val="4116574233"/>
                    </a:ext>
                  </a:extLst>
                </a:gridCol>
              </a:tblGrid>
              <a:tr h="136860">
                <a:tc gridSpan="3">
                  <a:txBody>
                    <a:bodyPr/>
                    <a:lstStyle/>
                    <a:p>
                      <a:pPr algn="ctr"/>
                      <a:r>
                        <a:rPr kumimoji="1" lang="ja-JP" altLang="en-US" sz="1000" dirty="0">
                          <a:latin typeface="Meiryo UI" panose="020B0604030504040204" pitchFamily="50" charset="-128"/>
                          <a:ea typeface="Meiryo UI" panose="020B0604030504040204" pitchFamily="50" charset="-128"/>
                        </a:rPr>
                        <a:t>記載項目</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hMerge="1">
                  <a:txBody>
                    <a:bodyPr/>
                    <a:lstStyle/>
                    <a:p>
                      <a:pPr algn="ctr"/>
                      <a:endParaRPr kumimoji="1" lang="ja-JP" altLang="en-US" sz="11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1000" dirty="0">
                          <a:latin typeface="Meiryo UI" panose="020B0604030504040204" pitchFamily="50" charset="-128"/>
                          <a:ea typeface="Meiryo UI" panose="020B0604030504040204" pitchFamily="50" charset="-128"/>
                        </a:rPr>
                        <a:t>説明</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929096736"/>
                  </a:ext>
                </a:extLst>
              </a:tr>
              <a:tr h="141826">
                <a:tc rowSpan="14">
                  <a:txBody>
                    <a:bodyPr/>
                    <a:lstStyle/>
                    <a:p>
                      <a:pPr algn="ctr"/>
                      <a:r>
                        <a:rPr kumimoji="1" lang="ja-JP" altLang="en-US" sz="1050" dirty="0">
                          <a:latin typeface="Meiryo UI" panose="020B0604030504040204" pitchFamily="50" charset="-128"/>
                          <a:ea typeface="Meiryo UI" panose="020B0604030504040204" pitchFamily="50" charset="-128"/>
                        </a:rPr>
                        <a:t>その他必要事項</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2">
                  <a:txBody>
                    <a:bodyPr/>
                    <a:lstStyle/>
                    <a:p>
                      <a:pPr algn="l"/>
                      <a:r>
                        <a:rPr kumimoji="1" lang="ja-JP" altLang="en-US" sz="1050" dirty="0">
                          <a:latin typeface="Meiryo UI" panose="020B0604030504040204" pitchFamily="50" charset="-128"/>
                          <a:ea typeface="Meiryo UI" panose="020B0604030504040204" pitchFamily="50" charset="-128"/>
                        </a:rPr>
                        <a:t>供給促進交付金の算定根拠</a:t>
                      </a:r>
                    </a:p>
                  </a:txBody>
                  <a:tcPr marL="36000" marR="36000" marT="28800" marB="288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solidFill>
                      <a:schemeClr val="bg1"/>
                    </a:solidFill>
                  </a:tcPr>
                </a:tc>
                <a:tc hMerge="1">
                  <a:txBody>
                    <a:bodyPr/>
                    <a:lstStyle/>
                    <a:p>
                      <a:pPr algn="l"/>
                      <a:endParaRPr kumimoji="1" lang="ja-JP" altLang="en-US" sz="11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solidFill>
                      <a:schemeClr val="bg1"/>
                    </a:solidFill>
                  </a:tcPr>
                </a:tc>
                <a:tc>
                  <a:txBody>
                    <a:bodyPr/>
                    <a:lstStyle/>
                    <a:p>
                      <a:pPr algn="l"/>
                      <a:r>
                        <a:rPr kumimoji="1" lang="ja-JP" altLang="en-US" sz="1050" dirty="0">
                          <a:latin typeface="Meiryo UI" panose="020B0604030504040204" pitchFamily="50" charset="-128"/>
                          <a:ea typeface="Meiryo UI" panose="020B0604030504040204" pitchFamily="50" charset="-128"/>
                        </a:rPr>
                        <a:t>検針日データが複数月に跨る場合は対象月分を通知する</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455721953"/>
                  </a:ext>
                </a:extLst>
              </a:tr>
              <a:tr h="141826">
                <a:tc vMerge="1">
                  <a:txBody>
                    <a:bodyPr/>
                    <a:lstStyle/>
                    <a:p>
                      <a:endParaRPr kumimoji="1" lang="ja-JP" altLang="en-US"/>
                    </a:p>
                  </a:txBody>
                  <a:tcPr>
                    <a:lnT w="9525" cap="flat" cmpd="sng" algn="ctr">
                      <a:solidFill>
                        <a:schemeClr val="bg1">
                          <a:lumMod val="75000"/>
                        </a:schemeClr>
                      </a:solidFill>
                      <a:prstDash val="solid"/>
                      <a:round/>
                      <a:headEnd type="none" w="med" len="med"/>
                      <a:tailEnd type="none" w="med" len="med"/>
                    </a:lnT>
                  </a:tcPr>
                </a:tc>
                <a:tc rowSpan="8">
                  <a:txBody>
                    <a:bodyPr/>
                    <a:lstStyle/>
                    <a:p>
                      <a:endParaRPr kumimoji="1" lang="ja-JP" altLang="en-US" sz="1050" dirty="0">
                        <a:latin typeface="Meiryo UI" panose="020B0604030504040204" pitchFamily="50" charset="-128"/>
                        <a:ea typeface="Meiryo UI" panose="020B0604030504040204" pitchFamily="50" charset="-128"/>
                      </a:endParaRPr>
                    </a:p>
                  </a:txBody>
                  <a:tcPr marL="36000" marR="36000" marT="28800" marB="28800">
                    <a:lnL w="9525" cap="flat" cmpd="sng" algn="ctr">
                      <a:solidFill>
                        <a:schemeClr val="bg1">
                          <a:lumMod val="7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r>
                        <a:rPr kumimoji="1" lang="ja-JP" altLang="en-US" sz="1050" dirty="0">
                          <a:latin typeface="Meiryo UI" panose="020B0604030504040204" pitchFamily="50" charset="-128"/>
                          <a:ea typeface="Meiryo UI" panose="020B0604030504040204" pitchFamily="50" charset="-128"/>
                        </a:rPr>
                        <a:t>基準価格</a:t>
                      </a:r>
                    </a:p>
                  </a:txBody>
                  <a:tcPr marL="36000" marR="36000" marT="28800" marB="288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l"/>
                      <a:r>
                        <a:rPr kumimoji="1" lang="ja-JP" altLang="en-US" sz="1050" dirty="0">
                          <a:latin typeface="Meiryo UI" panose="020B0604030504040204" pitchFamily="50" charset="-128"/>
                          <a:ea typeface="Meiryo UI" panose="020B0604030504040204" pitchFamily="50" charset="-128"/>
                        </a:rPr>
                        <a:t>対象事業者の</a:t>
                      </a:r>
                      <a:r>
                        <a:rPr kumimoji="1" lang="en-US" altLang="ja-JP" sz="1050" dirty="0">
                          <a:latin typeface="Meiryo UI" panose="020B0604030504040204" pitchFamily="50" charset="-128"/>
                          <a:ea typeface="Meiryo UI" panose="020B0604030504040204" pitchFamily="50" charset="-128"/>
                        </a:rPr>
                        <a:t>FIP</a:t>
                      </a:r>
                      <a:r>
                        <a:rPr kumimoji="1" lang="ja-JP" altLang="en-US" sz="1050" dirty="0">
                          <a:latin typeface="Meiryo UI" panose="020B0604030504040204" pitchFamily="50" charset="-128"/>
                          <a:ea typeface="Meiryo UI" panose="020B0604030504040204" pitchFamily="50" charset="-128"/>
                        </a:rPr>
                        <a:t>単価</a:t>
                      </a:r>
                    </a:p>
                  </a:txBody>
                  <a:tcPr marL="36000" marR="36000" marT="28800" marB="288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85057934"/>
                  </a:ext>
                </a:extLst>
              </a:tr>
              <a:tr h="141826">
                <a:tc vMerge="1">
                  <a:txBody>
                    <a:bodyPr/>
                    <a:lstStyle/>
                    <a:p>
                      <a:endParaRPr kumimoji="1" lang="ja-JP" altLang="en-US"/>
                    </a:p>
                  </a:txBody>
                  <a:tcPr/>
                </a:tc>
                <a:tc vMerge="1">
                  <a:txBody>
                    <a:bodyPr/>
                    <a:lstStyle/>
                    <a:p>
                      <a:endParaRPr kumimoji="1" lang="ja-JP" altLang="en-US"/>
                    </a:p>
                  </a:txBody>
                  <a:tcPr/>
                </a:tc>
                <a:tc>
                  <a:txBody>
                    <a:bodyPr/>
                    <a:lstStyle/>
                    <a:p>
                      <a:r>
                        <a:rPr kumimoji="1" lang="ja-JP" altLang="en-US" sz="1050" dirty="0">
                          <a:latin typeface="Meiryo UI" panose="020B0604030504040204" pitchFamily="50" charset="-128"/>
                          <a:ea typeface="Meiryo UI" panose="020B0604030504040204" pitchFamily="50" charset="-128"/>
                        </a:rPr>
                        <a:t>卸電力市場の参照価格</a:t>
                      </a:r>
                    </a:p>
                  </a:txBody>
                  <a:tcPr marL="36000" marR="36000" marT="28800" marB="288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l"/>
                      <a:r>
                        <a:rPr lang="ja-JP" altLang="en-US" sz="1050" dirty="0">
                          <a:latin typeface="Meiryo UI" panose="020B0604030504040204" pitchFamily="50" charset="-128"/>
                          <a:ea typeface="Meiryo UI" panose="020B0604030504040204" pitchFamily="50" charset="-128"/>
                        </a:rPr>
                        <a:t>対象エリアの「</a:t>
                      </a:r>
                      <a:r>
                        <a:rPr lang="zh-TW" altLang="en-US" sz="1050" dirty="0">
                          <a:latin typeface="Meiryo UI" panose="020B0604030504040204" pitchFamily="50" charset="-128"/>
                          <a:ea typeface="Meiryo UI" panose="020B0604030504040204" pitchFamily="50" charset="-128"/>
                        </a:rPr>
                        <a:t>前年度年間平均市場価格</a:t>
                      </a:r>
                      <a:r>
                        <a:rPr lang="ja-JP" altLang="en-US" sz="1050" dirty="0">
                          <a:latin typeface="Meiryo UI" panose="020B0604030504040204" pitchFamily="50" charset="-128"/>
                          <a:ea typeface="Meiryo UI" panose="020B0604030504040204" pitchFamily="50" charset="-128"/>
                        </a:rPr>
                        <a:t>」</a:t>
                      </a:r>
                      <a:r>
                        <a:rPr lang="zh-TW" altLang="en-US" sz="1050" dirty="0">
                          <a:latin typeface="Meiryo UI" panose="020B0604030504040204" pitchFamily="50" charset="-128"/>
                          <a:ea typeface="Meiryo UI" panose="020B0604030504040204" pitchFamily="50" charset="-128"/>
                        </a:rPr>
                        <a:t>＋</a:t>
                      </a:r>
                      <a:r>
                        <a:rPr lang="ja-JP" altLang="en-US" sz="1050" dirty="0">
                          <a:latin typeface="Meiryo UI" panose="020B0604030504040204" pitchFamily="50" charset="-128"/>
                          <a:ea typeface="Meiryo UI" panose="020B0604030504040204" pitchFamily="50" charset="-128"/>
                        </a:rPr>
                        <a:t>「当月</a:t>
                      </a:r>
                      <a:r>
                        <a:rPr lang="zh-TW" altLang="en-US" sz="1050" dirty="0">
                          <a:latin typeface="Meiryo UI" panose="020B0604030504040204" pitchFamily="50" charset="-128"/>
                          <a:ea typeface="Meiryo UI" panose="020B0604030504040204" pitchFamily="50" charset="-128"/>
                        </a:rPr>
                        <a:t>補正価格</a:t>
                      </a:r>
                      <a:r>
                        <a:rPr lang="ja-JP" altLang="en-US" sz="1050" dirty="0">
                          <a:latin typeface="Meiryo UI" panose="020B0604030504040204" pitchFamily="50" charset="-128"/>
                          <a:ea typeface="Meiryo UI" panose="020B0604030504040204" pitchFamily="50" charset="-128"/>
                        </a:rPr>
                        <a:t>」</a:t>
                      </a:r>
                      <a:r>
                        <a:rPr kumimoji="1" lang="ja-JP" altLang="en-US" sz="1050" dirty="0">
                          <a:latin typeface="Meiryo UI" panose="020B0604030504040204" pitchFamily="50" charset="-128"/>
                          <a:ea typeface="Meiryo UI" panose="020B0604030504040204" pitchFamily="50" charset="-128"/>
                        </a:rPr>
                        <a:t>　</a:t>
                      </a:r>
                      <a:r>
                        <a:rPr kumimoji="1" lang="en-US" altLang="ja-JP" sz="900" dirty="0">
                          <a:latin typeface="Meiryo UI" panose="020B0604030504040204" pitchFamily="50" charset="-128"/>
                          <a:ea typeface="Meiryo UI" panose="020B0604030504040204" pitchFamily="50" charset="-128"/>
                        </a:rPr>
                        <a:t>※0.01</a:t>
                      </a:r>
                      <a:r>
                        <a:rPr kumimoji="1" lang="ja-JP" altLang="en-US" sz="900" dirty="0">
                          <a:latin typeface="Meiryo UI" panose="020B0604030504040204" pitchFamily="50" charset="-128"/>
                          <a:ea typeface="Meiryo UI" panose="020B0604030504040204" pitchFamily="50" charset="-128"/>
                        </a:rPr>
                        <a:t>円</a:t>
                      </a:r>
                      <a:r>
                        <a:rPr kumimoji="1" lang="en-US" altLang="ja-JP" sz="900" dirty="0">
                          <a:latin typeface="Meiryo UI" panose="020B0604030504040204" pitchFamily="50" charset="-128"/>
                          <a:ea typeface="Meiryo UI" panose="020B0604030504040204" pitchFamily="50" charset="-128"/>
                        </a:rPr>
                        <a:t>/kWh</a:t>
                      </a:r>
                      <a:r>
                        <a:rPr kumimoji="1" lang="ja-JP" altLang="en-US" sz="900" dirty="0">
                          <a:latin typeface="Meiryo UI" panose="020B0604030504040204" pitchFamily="50" charset="-128"/>
                          <a:ea typeface="Meiryo UI" panose="020B0604030504040204" pitchFamily="50" charset="-128"/>
                        </a:rPr>
                        <a:t>コマ含む</a:t>
                      </a:r>
                      <a:endParaRPr kumimoji="1" lang="ja-JP" altLang="en-US" sz="1050" dirty="0">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029012869"/>
                  </a:ext>
                </a:extLst>
              </a:tr>
              <a:tr h="141826">
                <a:tc vMerge="1">
                  <a:txBody>
                    <a:bodyPr/>
                    <a:lstStyle/>
                    <a:p>
                      <a:endParaRPr kumimoji="1" lang="ja-JP" altLang="en-US"/>
                    </a:p>
                  </a:txBody>
                  <a:tcPr/>
                </a:tc>
                <a:tc vMerge="1">
                  <a:txBody>
                    <a:bodyPr/>
                    <a:lstStyle/>
                    <a:p>
                      <a:endParaRPr kumimoji="1" lang="ja-JP" altLang="en-US"/>
                    </a:p>
                  </a:txBody>
                  <a:tcPr/>
                </a:tc>
                <a:tc>
                  <a:txBody>
                    <a:bodyPr/>
                    <a:lstStyle/>
                    <a:p>
                      <a:r>
                        <a:rPr kumimoji="1" lang="ja-JP" altLang="en-US" sz="1050" dirty="0">
                          <a:latin typeface="Meiryo UI" panose="020B0604030504040204" pitchFamily="50" charset="-128"/>
                          <a:ea typeface="Meiryo UI" panose="020B0604030504040204" pitchFamily="50" charset="-128"/>
                        </a:rPr>
                        <a:t>非化石価値相当額</a:t>
                      </a:r>
                    </a:p>
                  </a:txBody>
                  <a:tcPr marL="36000" marR="36000" marT="28800" marB="288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l"/>
                      <a:r>
                        <a:rPr lang="ja-JP" altLang="en-US" sz="1050" u="none" dirty="0">
                          <a:latin typeface="Meiryo UI" panose="020B0604030504040204" pitchFamily="50" charset="-128"/>
                          <a:ea typeface="Meiryo UI" panose="020B0604030504040204" pitchFamily="50" charset="-128"/>
                        </a:rPr>
                        <a:t>非化石価値取引市場</a:t>
                      </a:r>
                      <a:r>
                        <a:rPr lang="en-US" altLang="ja-JP" sz="1050" u="none" dirty="0">
                          <a:latin typeface="Meiryo UI" panose="020B0604030504040204" pitchFamily="50" charset="-128"/>
                          <a:ea typeface="Meiryo UI" panose="020B0604030504040204" pitchFamily="50" charset="-128"/>
                        </a:rPr>
                        <a:t>(</a:t>
                      </a:r>
                      <a:r>
                        <a:rPr lang="ja-JP" altLang="en-US" sz="1050" u="none" dirty="0">
                          <a:latin typeface="Meiryo UI" panose="020B0604030504040204" pitchFamily="50" charset="-128"/>
                          <a:ea typeface="Meiryo UI" panose="020B0604030504040204" pitchFamily="50" charset="-128"/>
                        </a:rPr>
                        <a:t>非</a:t>
                      </a:r>
                      <a:r>
                        <a:rPr lang="en-US" altLang="ja-JP" sz="1050" u="none" dirty="0">
                          <a:latin typeface="Meiryo UI" panose="020B0604030504040204" pitchFamily="50" charset="-128"/>
                          <a:ea typeface="Meiryo UI" panose="020B0604030504040204" pitchFamily="50" charset="-128"/>
                        </a:rPr>
                        <a:t>FIT</a:t>
                      </a:r>
                      <a:r>
                        <a:rPr lang="ja-JP" altLang="en-US" sz="1050" u="none" dirty="0">
                          <a:latin typeface="Meiryo UI" panose="020B0604030504040204" pitchFamily="50" charset="-128"/>
                          <a:ea typeface="Meiryo UI" panose="020B0604030504040204" pitchFamily="50" charset="-128"/>
                        </a:rPr>
                        <a:t>再エネ</a:t>
                      </a:r>
                      <a:r>
                        <a:rPr lang="en-US" altLang="ja-JP" sz="1050" u="none" dirty="0">
                          <a:latin typeface="Meiryo UI" panose="020B0604030504040204" pitchFamily="50" charset="-128"/>
                          <a:ea typeface="Meiryo UI" panose="020B0604030504040204" pitchFamily="50" charset="-128"/>
                        </a:rPr>
                        <a:t>)</a:t>
                      </a:r>
                      <a:r>
                        <a:rPr lang="ja-JP" altLang="en-US" sz="1050" u="none" dirty="0">
                          <a:latin typeface="Meiryo UI" panose="020B0604030504040204" pitchFamily="50" charset="-128"/>
                          <a:ea typeface="Meiryo UI" panose="020B0604030504040204" pitchFamily="50" charset="-128"/>
                        </a:rPr>
                        <a:t>の前年</a:t>
                      </a:r>
                      <a:r>
                        <a:rPr lang="en-US" altLang="ja-JP" sz="1050" u="none" dirty="0">
                          <a:latin typeface="Meiryo UI" panose="020B0604030504040204" pitchFamily="50" charset="-128"/>
                          <a:ea typeface="Meiryo UI" panose="020B0604030504040204" pitchFamily="50" charset="-128"/>
                        </a:rPr>
                        <a:t>1</a:t>
                      </a:r>
                      <a:r>
                        <a:rPr lang="ja-JP" altLang="en-US" sz="1050" u="none" dirty="0">
                          <a:latin typeface="Meiryo UI" panose="020B0604030504040204" pitchFamily="50" charset="-128"/>
                          <a:ea typeface="Meiryo UI" panose="020B0604030504040204" pitchFamily="50" charset="-128"/>
                        </a:rPr>
                        <a:t>年分の平均額</a:t>
                      </a:r>
                      <a:endParaRPr lang="en-US" altLang="ja-JP" sz="1050" u="none" dirty="0">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61595585"/>
                  </a:ext>
                </a:extLst>
              </a:tr>
              <a:tr h="141826">
                <a:tc vMerge="1">
                  <a:txBody>
                    <a:bodyPr/>
                    <a:lstStyle/>
                    <a:p>
                      <a:endParaRPr kumimoji="1" lang="ja-JP" altLang="en-US"/>
                    </a:p>
                  </a:txBody>
                  <a:tcPr/>
                </a:tc>
                <a:tc vMerge="1">
                  <a:txBody>
                    <a:bodyPr/>
                    <a:lstStyle/>
                    <a:p>
                      <a:endParaRPr kumimoji="1" lang="ja-JP" altLang="en-US"/>
                    </a:p>
                  </a:txBody>
                  <a:tcPr/>
                </a:tc>
                <a:tc>
                  <a:txBody>
                    <a:bodyPr/>
                    <a:lstStyle/>
                    <a:p>
                      <a:r>
                        <a:rPr kumimoji="1" lang="ja-JP" altLang="en-US" sz="1050" dirty="0">
                          <a:latin typeface="Meiryo UI" panose="020B0604030504040204" pitchFamily="50" charset="-128"/>
                          <a:ea typeface="Meiryo UI" panose="020B0604030504040204" pitchFamily="50" charset="-128"/>
                        </a:rPr>
                        <a:t>バランシングコスト</a:t>
                      </a:r>
                    </a:p>
                  </a:txBody>
                  <a:tcPr marL="36000" marR="36000" marT="28800" marB="288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l"/>
                      <a:r>
                        <a:rPr kumimoji="1" lang="ja-JP" altLang="en-US" sz="1050" dirty="0">
                          <a:latin typeface="Meiryo UI" panose="020B0604030504040204" pitchFamily="50" charset="-128"/>
                          <a:ea typeface="Meiryo UI" panose="020B0604030504040204" pitchFamily="50" charset="-128"/>
                        </a:rPr>
                        <a:t>経済産業省が公表する当年度のバランシングコスト</a:t>
                      </a:r>
                    </a:p>
                  </a:txBody>
                  <a:tcPr marL="36000" marR="36000" marT="28800" marB="288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63960740"/>
                  </a:ext>
                </a:extLst>
              </a:tr>
              <a:tr h="141826">
                <a:tc vMerge="1">
                  <a:txBody>
                    <a:bodyPr/>
                    <a:lstStyle/>
                    <a:p>
                      <a:endParaRPr kumimoji="1" lang="ja-JP" altLang="en-US"/>
                    </a:p>
                  </a:txBody>
                  <a:tcPr>
                    <a:lnT w="9525" cap="flat" cmpd="sng" algn="ctr">
                      <a:solidFill>
                        <a:schemeClr val="bg1">
                          <a:lumMod val="75000"/>
                        </a:schemeClr>
                      </a:solidFill>
                      <a:prstDash val="solid"/>
                      <a:round/>
                      <a:headEnd type="none" w="med" len="med"/>
                      <a:tailEnd type="none" w="med" len="med"/>
                    </a:lnT>
                  </a:tcPr>
                </a:tc>
                <a:tc vMerge="1">
                  <a:txBody>
                    <a:bodyPr/>
                    <a:lstStyle/>
                    <a:p>
                      <a:endParaRPr kumimoji="1" lang="ja-JP" altLang="en-US"/>
                    </a:p>
                  </a:txBody>
                  <a:tcPr>
                    <a:lnT w="9525" cap="flat" cmpd="sng" algn="ctr">
                      <a:solidFill>
                        <a:schemeClr val="bg1">
                          <a:lumMod val="75000"/>
                        </a:schemeClr>
                      </a:solidFill>
                      <a:prstDash val="solid"/>
                      <a:round/>
                      <a:headEnd type="none" w="med" len="med"/>
                      <a:tailEnd type="none" w="med" len="med"/>
                    </a:lnT>
                  </a:tcPr>
                </a:tc>
                <a:tc>
                  <a:txBody>
                    <a:bodyPr/>
                    <a:lstStyle/>
                    <a:p>
                      <a:r>
                        <a:rPr kumimoji="1" lang="ja-JP" altLang="en-US" sz="1050" dirty="0">
                          <a:latin typeface="Meiryo UI" panose="020B0604030504040204" pitchFamily="50" charset="-128"/>
                          <a:ea typeface="Meiryo UI" panose="020B0604030504040204" pitchFamily="50" charset="-128"/>
                        </a:rPr>
                        <a:t>調整前プレミアム単価</a:t>
                      </a:r>
                    </a:p>
                  </a:txBody>
                  <a:tcPr marL="36000" marR="36000" marT="28800" marB="288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l"/>
                      <a:r>
                        <a:rPr kumimoji="1" lang="en-US" altLang="ja-JP" sz="1050" dirty="0">
                          <a:latin typeface="Meiryo UI" panose="020B0604030504040204" pitchFamily="50" charset="-128"/>
                          <a:ea typeface="Meiryo UI" panose="020B0604030504040204" pitchFamily="50" charset="-128"/>
                        </a:rPr>
                        <a:t>0.01</a:t>
                      </a:r>
                      <a:r>
                        <a:rPr kumimoji="1" lang="ja-JP" altLang="en-US" sz="1050" dirty="0">
                          <a:latin typeface="Meiryo UI" panose="020B0604030504040204" pitchFamily="50" charset="-128"/>
                          <a:ea typeface="Meiryo UI" panose="020B0604030504040204" pitchFamily="50" charset="-128"/>
                        </a:rPr>
                        <a:t>円</a:t>
                      </a:r>
                      <a:r>
                        <a:rPr kumimoji="1" lang="en-US" altLang="ja-JP" sz="1050" dirty="0">
                          <a:latin typeface="Meiryo UI" panose="020B0604030504040204" pitchFamily="50" charset="-128"/>
                          <a:ea typeface="Meiryo UI" panose="020B0604030504040204" pitchFamily="50" charset="-128"/>
                        </a:rPr>
                        <a:t>/kWh</a:t>
                      </a:r>
                      <a:r>
                        <a:rPr kumimoji="1" lang="ja-JP" altLang="en-US" sz="1050" dirty="0">
                          <a:latin typeface="Meiryo UI" panose="020B0604030504040204" pitchFamily="50" charset="-128"/>
                          <a:ea typeface="Meiryo UI" panose="020B0604030504040204" pitchFamily="50" charset="-128"/>
                        </a:rPr>
                        <a:t>コマ含む市場価格を基に算定した単価</a:t>
                      </a:r>
                    </a:p>
                  </a:txBody>
                  <a:tcPr marL="36000" marR="36000" marT="28800" marB="288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085209779"/>
                  </a:ext>
                </a:extLst>
              </a:tr>
              <a:tr h="141826">
                <a:tc vMerge="1">
                  <a:txBody>
                    <a:bodyPr/>
                    <a:lstStyle/>
                    <a:p>
                      <a:endParaRPr kumimoji="1" lang="ja-JP" altLang="en-US"/>
                    </a:p>
                  </a:txBody>
                  <a:tcPr/>
                </a:tc>
                <a:tc vMerge="1">
                  <a:txBody>
                    <a:bodyPr/>
                    <a:lstStyle/>
                    <a:p>
                      <a:endParaRPr kumimoji="1" lang="ja-JP" altLang="en-US"/>
                    </a:p>
                  </a:txBody>
                  <a:tcPr/>
                </a:tc>
                <a:tc>
                  <a:txBody>
                    <a:bodyPr/>
                    <a:lstStyle/>
                    <a:p>
                      <a:r>
                        <a:rPr kumimoji="1" lang="ja-JP" altLang="en-US" sz="1050" dirty="0">
                          <a:latin typeface="Meiryo UI" panose="020B0604030504040204" pitchFamily="50" charset="-128"/>
                          <a:ea typeface="Meiryo UI" panose="020B0604030504040204" pitchFamily="50" charset="-128"/>
                        </a:rPr>
                        <a:t>調整後プレミアム単価</a:t>
                      </a:r>
                    </a:p>
                  </a:txBody>
                  <a:tcPr marL="36000" marR="36000" marT="28800" marB="288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en-US" altLang="ja-JP" sz="1050" dirty="0">
                          <a:latin typeface="Meiryo UI" panose="020B0604030504040204" pitchFamily="50" charset="-128"/>
                          <a:ea typeface="Meiryo UI" panose="020B0604030504040204" pitchFamily="50" charset="-128"/>
                        </a:rPr>
                        <a:t>0.01</a:t>
                      </a:r>
                      <a:r>
                        <a:rPr kumimoji="1" lang="ja-JP" altLang="en-US" sz="1050" dirty="0">
                          <a:latin typeface="Meiryo UI" panose="020B0604030504040204" pitchFamily="50" charset="-128"/>
                          <a:ea typeface="Meiryo UI" panose="020B0604030504040204" pitchFamily="50" charset="-128"/>
                        </a:rPr>
                        <a:t>円</a:t>
                      </a:r>
                      <a:r>
                        <a:rPr kumimoji="1" lang="en-US" altLang="ja-JP" sz="1050" dirty="0">
                          <a:latin typeface="Meiryo UI" panose="020B0604030504040204" pitchFamily="50" charset="-128"/>
                          <a:ea typeface="Meiryo UI" panose="020B0604030504040204" pitchFamily="50" charset="-128"/>
                        </a:rPr>
                        <a:t>/kWh</a:t>
                      </a:r>
                      <a:r>
                        <a:rPr kumimoji="1" lang="ja-JP" altLang="en-US" sz="1050" dirty="0">
                          <a:latin typeface="Meiryo UI" panose="020B0604030504040204" pitchFamily="50" charset="-128"/>
                          <a:ea typeface="Meiryo UI" panose="020B0604030504040204" pitchFamily="50" charset="-128"/>
                        </a:rPr>
                        <a:t>コマのプレミアム不払い分をその他同一エリアコマに割り付けた単価</a:t>
                      </a:r>
                    </a:p>
                  </a:txBody>
                  <a:tcPr marL="36000" marR="36000" marT="28800" marB="288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88547462"/>
                  </a:ext>
                </a:extLst>
              </a:tr>
              <a:tr h="141826">
                <a:tc vMerge="1">
                  <a:txBody>
                    <a:bodyPr/>
                    <a:lstStyle/>
                    <a:p>
                      <a:endParaRPr kumimoji="1" lang="ja-JP" altLang="en-US"/>
                    </a:p>
                  </a:txBody>
                  <a:tcPr/>
                </a:tc>
                <a:tc vMerge="1">
                  <a:txBody>
                    <a:bodyPr/>
                    <a:lstStyle/>
                    <a:p>
                      <a:endParaRPr kumimoji="1" lang="ja-JP" altLang="en-US"/>
                    </a:p>
                  </a:txBody>
                  <a:tcPr/>
                </a:tc>
                <a:tc>
                  <a:txBody>
                    <a:bodyPr/>
                    <a:lstStyle/>
                    <a:p>
                      <a:pPr algn="l"/>
                      <a:r>
                        <a:rPr kumimoji="1" lang="ja-JP" altLang="en-US" sz="1050" dirty="0">
                          <a:latin typeface="Meiryo UI" panose="020B0604030504040204" pitchFamily="50" charset="-128"/>
                          <a:ea typeface="Meiryo UI" panose="020B0604030504040204" pitchFamily="50" charset="-128"/>
                        </a:rPr>
                        <a:t>供給電力量</a:t>
                      </a:r>
                      <a:r>
                        <a:rPr kumimoji="1" lang="en-US" altLang="ja-JP" sz="1050" dirty="0">
                          <a:latin typeface="Meiryo UI" panose="020B0604030504040204" pitchFamily="50" charset="-128"/>
                          <a:ea typeface="Meiryo UI" panose="020B0604030504040204" pitchFamily="50" charset="-128"/>
                        </a:rPr>
                        <a:t>(0.01</a:t>
                      </a:r>
                      <a:r>
                        <a:rPr kumimoji="1" lang="ja-JP" altLang="en-US" sz="1050" dirty="0">
                          <a:latin typeface="Meiryo UI" panose="020B0604030504040204" pitchFamily="50" charset="-128"/>
                          <a:ea typeface="Meiryo UI" panose="020B0604030504040204" pitchFamily="50" charset="-128"/>
                        </a:rPr>
                        <a:t>円</a:t>
                      </a:r>
                      <a:r>
                        <a:rPr kumimoji="1" lang="en-US" altLang="ja-JP" sz="1050" dirty="0">
                          <a:latin typeface="Meiryo UI" panose="020B0604030504040204" pitchFamily="50" charset="-128"/>
                          <a:ea typeface="Meiryo UI" panose="020B0604030504040204" pitchFamily="50" charset="-128"/>
                        </a:rPr>
                        <a:t>/kWh</a:t>
                      </a:r>
                      <a:r>
                        <a:rPr kumimoji="1" lang="ja-JP" altLang="en-US" sz="1050" dirty="0">
                          <a:latin typeface="Meiryo UI" panose="020B0604030504040204" pitchFamily="50" charset="-128"/>
                          <a:ea typeface="Meiryo UI" panose="020B0604030504040204" pitchFamily="50" charset="-128"/>
                        </a:rPr>
                        <a:t>コマ含む</a:t>
                      </a:r>
                      <a:r>
                        <a:rPr kumimoji="1" lang="en-US" altLang="ja-JP" sz="1050" dirty="0">
                          <a:latin typeface="Meiryo UI" panose="020B0604030504040204" pitchFamily="50" charset="-128"/>
                          <a:ea typeface="Meiryo UI" panose="020B0604030504040204" pitchFamily="50" charset="-128"/>
                        </a:rPr>
                        <a:t>)</a:t>
                      </a:r>
                      <a:endParaRPr kumimoji="1" lang="ja-JP" altLang="en-US" sz="1050" dirty="0">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l"/>
                      <a:r>
                        <a:rPr kumimoji="1" lang="ja-JP" altLang="en-US" sz="1050" dirty="0">
                          <a:latin typeface="Meiryo UI" panose="020B0604030504040204" pitchFamily="50" charset="-128"/>
                          <a:ea typeface="Meiryo UI" panose="020B0604030504040204" pitchFamily="50" charset="-128"/>
                        </a:rPr>
                        <a:t>対象事業者の当月供給電力量　</a:t>
                      </a:r>
                      <a:r>
                        <a:rPr kumimoji="1" lang="en-US" altLang="ja-JP" sz="900" dirty="0">
                          <a:latin typeface="Meiryo UI" panose="020B0604030504040204" pitchFamily="50" charset="-128"/>
                          <a:ea typeface="Meiryo UI" panose="020B0604030504040204" pitchFamily="50" charset="-128"/>
                        </a:rPr>
                        <a:t>※0.01</a:t>
                      </a:r>
                      <a:r>
                        <a:rPr kumimoji="1" lang="ja-JP" altLang="en-US" sz="900" dirty="0">
                          <a:latin typeface="Meiryo UI" panose="020B0604030504040204" pitchFamily="50" charset="-128"/>
                          <a:ea typeface="Meiryo UI" panose="020B0604030504040204" pitchFamily="50" charset="-128"/>
                        </a:rPr>
                        <a:t>円</a:t>
                      </a:r>
                      <a:r>
                        <a:rPr kumimoji="1" lang="en-US" altLang="ja-JP" sz="900" dirty="0">
                          <a:latin typeface="Meiryo UI" panose="020B0604030504040204" pitchFamily="50" charset="-128"/>
                          <a:ea typeface="Meiryo UI" panose="020B0604030504040204" pitchFamily="50" charset="-128"/>
                        </a:rPr>
                        <a:t>/kWh</a:t>
                      </a:r>
                      <a:r>
                        <a:rPr kumimoji="1" lang="ja-JP" altLang="en-US" sz="900" dirty="0">
                          <a:latin typeface="Meiryo UI" panose="020B0604030504040204" pitchFamily="50" charset="-128"/>
                          <a:ea typeface="Meiryo UI" panose="020B0604030504040204" pitchFamily="50" charset="-128"/>
                        </a:rPr>
                        <a:t>コマ含む</a:t>
                      </a:r>
                      <a:endParaRPr kumimoji="1" lang="ja-JP" altLang="en-US" sz="1050" dirty="0">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743442074"/>
                  </a:ext>
                </a:extLst>
              </a:tr>
              <a:tr h="141826">
                <a:tc vMerge="1">
                  <a:txBody>
                    <a:bodyPr/>
                    <a:lstStyle/>
                    <a:p>
                      <a:endParaRPr kumimoji="1" lang="ja-JP" altLang="en-US"/>
                    </a:p>
                  </a:txBody>
                  <a:tcPr>
                    <a:lnT w="9525" cap="flat" cmpd="sng" algn="ctr">
                      <a:solidFill>
                        <a:schemeClr val="bg1">
                          <a:lumMod val="75000"/>
                        </a:schemeClr>
                      </a:solidFill>
                      <a:prstDash val="solid"/>
                      <a:round/>
                      <a:headEnd type="none" w="med" len="med"/>
                      <a:tailEnd type="none" w="med" len="med"/>
                    </a:lnT>
                  </a:tcPr>
                </a:tc>
                <a:tc vMerge="1">
                  <a:txBody>
                    <a:bodyPr/>
                    <a:lstStyle/>
                    <a:p>
                      <a:endParaRPr kumimoji="1" lang="ja-JP" altLang="en-US"/>
                    </a:p>
                  </a:txBody>
                  <a:tcPr>
                    <a:lnT w="9525" cap="flat" cmpd="sng" algn="ctr">
                      <a:solidFill>
                        <a:schemeClr val="bg1">
                          <a:lumMod val="75000"/>
                        </a:schemeClr>
                      </a:solidFill>
                      <a:prstDash val="solid"/>
                      <a:round/>
                      <a:headEnd type="none" w="med" len="med"/>
                      <a:tailEnd type="none" w="med" len="med"/>
                    </a:lnT>
                  </a:tcPr>
                </a:tc>
                <a:tc>
                  <a:txBody>
                    <a:bodyPr/>
                    <a:lstStyle/>
                    <a:p>
                      <a:pPr algn="l"/>
                      <a:r>
                        <a:rPr kumimoji="1" lang="ja-JP" altLang="en-US" sz="1050" dirty="0">
                          <a:latin typeface="Meiryo UI" panose="020B0604030504040204" pitchFamily="50" charset="-128"/>
                          <a:ea typeface="Meiryo UI" panose="020B0604030504040204" pitchFamily="50" charset="-128"/>
                        </a:rPr>
                        <a:t>供給電力量</a:t>
                      </a:r>
                      <a:r>
                        <a:rPr kumimoji="1" lang="en-US" altLang="ja-JP" sz="1050" dirty="0">
                          <a:latin typeface="Meiryo UI" panose="020B0604030504040204" pitchFamily="50" charset="-128"/>
                          <a:ea typeface="Meiryo UI" panose="020B0604030504040204" pitchFamily="50" charset="-128"/>
                        </a:rPr>
                        <a:t>(0.01</a:t>
                      </a:r>
                      <a:r>
                        <a:rPr kumimoji="1" lang="ja-JP" altLang="en-US" sz="1050" dirty="0">
                          <a:latin typeface="Meiryo UI" panose="020B0604030504040204" pitchFamily="50" charset="-128"/>
                          <a:ea typeface="Meiryo UI" panose="020B0604030504040204" pitchFamily="50" charset="-128"/>
                        </a:rPr>
                        <a:t>円</a:t>
                      </a:r>
                      <a:r>
                        <a:rPr kumimoji="1" lang="en-US" altLang="ja-JP" sz="1050" dirty="0">
                          <a:latin typeface="Meiryo UI" panose="020B0604030504040204" pitchFamily="50" charset="-128"/>
                          <a:ea typeface="Meiryo UI" panose="020B0604030504040204" pitchFamily="50" charset="-128"/>
                        </a:rPr>
                        <a:t>/kWh</a:t>
                      </a:r>
                      <a:r>
                        <a:rPr kumimoji="1" lang="ja-JP" altLang="en-US" sz="1050" dirty="0">
                          <a:latin typeface="Meiryo UI" panose="020B0604030504040204" pitchFamily="50" charset="-128"/>
                          <a:ea typeface="Meiryo UI" panose="020B0604030504040204" pitchFamily="50" charset="-128"/>
                        </a:rPr>
                        <a:t>コマ除く</a:t>
                      </a:r>
                      <a:r>
                        <a:rPr kumimoji="1" lang="en-US" altLang="ja-JP" sz="1050" dirty="0">
                          <a:latin typeface="Meiryo UI" panose="020B0604030504040204" pitchFamily="50" charset="-128"/>
                          <a:ea typeface="Meiryo UI" panose="020B0604030504040204" pitchFamily="50" charset="-128"/>
                        </a:rPr>
                        <a:t>)</a:t>
                      </a:r>
                      <a:endParaRPr kumimoji="1" lang="ja-JP" altLang="en-US" sz="1050" dirty="0">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1050" dirty="0">
                          <a:latin typeface="Meiryo UI" panose="020B0604030504040204" pitchFamily="50" charset="-128"/>
                          <a:ea typeface="Meiryo UI" panose="020B0604030504040204" pitchFamily="50" charset="-128"/>
                        </a:rPr>
                        <a:t>対象事業者の当月供給電力量　</a:t>
                      </a:r>
                      <a:r>
                        <a:rPr kumimoji="1" lang="en-US" altLang="ja-JP" sz="900" dirty="0">
                          <a:latin typeface="Meiryo UI" panose="020B0604030504040204" pitchFamily="50" charset="-128"/>
                          <a:ea typeface="Meiryo UI" panose="020B0604030504040204" pitchFamily="50" charset="-128"/>
                        </a:rPr>
                        <a:t>※0.01</a:t>
                      </a:r>
                      <a:r>
                        <a:rPr kumimoji="1" lang="ja-JP" altLang="en-US" sz="900" dirty="0">
                          <a:latin typeface="Meiryo UI" panose="020B0604030504040204" pitchFamily="50" charset="-128"/>
                          <a:ea typeface="Meiryo UI" panose="020B0604030504040204" pitchFamily="50" charset="-128"/>
                        </a:rPr>
                        <a:t>円</a:t>
                      </a:r>
                      <a:r>
                        <a:rPr kumimoji="1" lang="en-US" altLang="ja-JP" sz="900" dirty="0">
                          <a:latin typeface="Meiryo UI" panose="020B0604030504040204" pitchFamily="50" charset="-128"/>
                          <a:ea typeface="Meiryo UI" panose="020B0604030504040204" pitchFamily="50" charset="-128"/>
                        </a:rPr>
                        <a:t>/kWh</a:t>
                      </a:r>
                      <a:r>
                        <a:rPr kumimoji="1" lang="ja-JP" altLang="en-US" sz="900" dirty="0">
                          <a:latin typeface="Meiryo UI" panose="020B0604030504040204" pitchFamily="50" charset="-128"/>
                          <a:ea typeface="Meiryo UI" panose="020B0604030504040204" pitchFamily="50" charset="-128"/>
                        </a:rPr>
                        <a:t>コマ除く</a:t>
                      </a:r>
                      <a:endParaRPr kumimoji="1" lang="ja-JP" altLang="en-US" sz="1050" dirty="0">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195357008"/>
                  </a:ext>
                </a:extLst>
              </a:tr>
              <a:tr h="141826">
                <a:tc vMerge="1">
                  <a:txBody>
                    <a:bodyPr/>
                    <a:lstStyle/>
                    <a:p>
                      <a:pPr algn="ctr"/>
                      <a:endParaRPr kumimoji="1" lang="ja-JP" altLang="en-US" sz="11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2">
                  <a:txBody>
                    <a:bodyPr/>
                    <a:lstStyle/>
                    <a:p>
                      <a:pPr algn="l"/>
                      <a:r>
                        <a:rPr kumimoji="1" lang="ja-JP" altLang="en-US" sz="1050" dirty="0">
                          <a:latin typeface="Meiryo UI" panose="020B0604030504040204" pitchFamily="50" charset="-128"/>
                          <a:ea typeface="Meiryo UI" panose="020B0604030504040204" pitchFamily="50" charset="-128"/>
                        </a:rPr>
                        <a:t>廃棄等費用積立金の算定根拠</a:t>
                      </a:r>
                    </a:p>
                  </a:txBody>
                  <a:tcPr marL="36000" marR="36000" marT="28800" marB="288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solidFill>
                      <a:schemeClr val="bg1"/>
                    </a:solidFill>
                  </a:tcPr>
                </a:tc>
                <a:tc hMerge="1">
                  <a:txBody>
                    <a:bodyPr/>
                    <a:lstStyle/>
                    <a:p>
                      <a:pPr algn="ctr"/>
                      <a:endParaRPr kumimoji="1" lang="ja-JP" altLang="en-US" sz="110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1050" dirty="0">
                          <a:latin typeface="Meiryo UI" panose="020B0604030504040204" pitchFamily="50" charset="-128"/>
                          <a:ea typeface="Meiryo UI" panose="020B0604030504040204" pitchFamily="50" charset="-128"/>
                        </a:rPr>
                        <a:t>－</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5406504"/>
                  </a:ext>
                </a:extLst>
              </a:tr>
              <a:tr h="141826">
                <a:tc vMerge="1">
                  <a:txBody>
                    <a:bodyPr/>
                    <a:lstStyle/>
                    <a:p>
                      <a:pPr algn="ctr"/>
                      <a:endParaRPr kumimoji="1" lang="ja-JP" altLang="en-US" sz="11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rowSpan="2">
                  <a:txBody>
                    <a:bodyPr/>
                    <a:lstStyle/>
                    <a:p>
                      <a:pPr algn="ctr"/>
                      <a:endParaRPr kumimoji="1" lang="ja-JP" altLang="en-US" sz="1050" dirty="0">
                        <a:latin typeface="Meiryo UI" panose="020B0604030504040204" pitchFamily="50" charset="-128"/>
                        <a:ea typeface="Meiryo UI" panose="020B0604030504040204" pitchFamily="50" charset="-128"/>
                      </a:endParaRPr>
                    </a:p>
                  </a:txBody>
                  <a:tcPr marL="36000" marR="36000" marT="28800" marB="288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1050" dirty="0">
                          <a:latin typeface="Meiryo UI" panose="020B0604030504040204" pitchFamily="50" charset="-128"/>
                          <a:ea typeface="Meiryo UI" panose="020B0604030504040204" pitchFamily="50" charset="-128"/>
                        </a:rPr>
                        <a:t>解体等積立基準額</a:t>
                      </a:r>
                    </a:p>
                  </a:txBody>
                  <a:tcPr marL="36000" marR="36000" marT="28800" marB="288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1050" dirty="0">
                          <a:latin typeface="Meiryo UI" panose="020B0604030504040204" pitchFamily="50" charset="-128"/>
                          <a:ea typeface="Meiryo UI" panose="020B0604030504040204" pitchFamily="50" charset="-128"/>
                        </a:rPr>
                        <a:t>経済産業省が公表する電源種別ごとの積立単価</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123409585"/>
                  </a:ext>
                </a:extLst>
              </a:tr>
              <a:tr h="141826">
                <a:tc vMerge="1">
                  <a:txBody>
                    <a:bodyPr/>
                    <a:lstStyle/>
                    <a:p>
                      <a:pPr algn="ctr"/>
                      <a:endParaRPr kumimoji="1" lang="ja-JP" altLang="en-US" sz="11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1" lang="ja-JP" altLang="en-US" sz="110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1050" dirty="0">
                          <a:latin typeface="Meiryo UI" panose="020B0604030504040204" pitchFamily="50" charset="-128"/>
                          <a:ea typeface="Meiryo UI" panose="020B0604030504040204" pitchFamily="50" charset="-128"/>
                        </a:rPr>
                        <a:t>供給電力量</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1050" dirty="0">
                          <a:latin typeface="Meiryo UI" panose="020B0604030504040204" pitchFamily="50" charset="-128"/>
                          <a:ea typeface="Meiryo UI" panose="020B0604030504040204" pitchFamily="50" charset="-128"/>
                        </a:rPr>
                        <a:t>対象事業者の当月供給電力量　</a:t>
                      </a:r>
                      <a:r>
                        <a:rPr kumimoji="1" lang="en-US" altLang="ja-JP" sz="900" dirty="0">
                          <a:latin typeface="Meiryo UI" panose="020B0604030504040204" pitchFamily="50" charset="-128"/>
                          <a:ea typeface="Meiryo UI" panose="020B0604030504040204" pitchFamily="50" charset="-128"/>
                        </a:rPr>
                        <a:t>※0.01</a:t>
                      </a:r>
                      <a:r>
                        <a:rPr kumimoji="1" lang="ja-JP" altLang="en-US" sz="900" dirty="0">
                          <a:latin typeface="Meiryo UI" panose="020B0604030504040204" pitchFamily="50" charset="-128"/>
                          <a:ea typeface="Meiryo UI" panose="020B0604030504040204" pitchFamily="50" charset="-128"/>
                        </a:rPr>
                        <a:t>円</a:t>
                      </a:r>
                      <a:r>
                        <a:rPr kumimoji="1" lang="en-US" altLang="ja-JP" sz="900" dirty="0">
                          <a:latin typeface="Meiryo UI" panose="020B0604030504040204" pitchFamily="50" charset="-128"/>
                          <a:ea typeface="Meiryo UI" panose="020B0604030504040204" pitchFamily="50" charset="-128"/>
                        </a:rPr>
                        <a:t>/kWh</a:t>
                      </a:r>
                      <a:r>
                        <a:rPr kumimoji="1" lang="ja-JP" altLang="en-US" sz="900" dirty="0">
                          <a:latin typeface="Meiryo UI" panose="020B0604030504040204" pitchFamily="50" charset="-128"/>
                          <a:ea typeface="Meiryo UI" panose="020B0604030504040204" pitchFamily="50" charset="-128"/>
                        </a:rPr>
                        <a:t>コマ含む</a:t>
                      </a:r>
                      <a:endParaRPr kumimoji="1" lang="ja-JP" altLang="en-US" sz="1050" dirty="0">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79516128"/>
                  </a:ext>
                </a:extLst>
              </a:tr>
              <a:tr h="141826">
                <a:tc vMerge="1">
                  <a:txBody>
                    <a:bodyPr/>
                    <a:lstStyle/>
                    <a:p>
                      <a:endParaRPr kumimoji="1" lang="ja-JP" altLang="en-US" sz="1100" dirty="0">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2">
                  <a:txBody>
                    <a:bodyPr/>
                    <a:lstStyle/>
                    <a:p>
                      <a:pPr algn="l"/>
                      <a:r>
                        <a:rPr kumimoji="1" lang="ja-JP" altLang="en-US" sz="1050" dirty="0">
                          <a:latin typeface="Meiryo UI" panose="020B0604030504040204" pitchFamily="50" charset="-128"/>
                          <a:ea typeface="Meiryo UI" panose="020B0604030504040204" pitchFamily="50" charset="-128"/>
                        </a:rPr>
                        <a:t>積立金不足額</a:t>
                      </a:r>
                      <a:r>
                        <a:rPr kumimoji="1" lang="en-US" altLang="ja-JP" sz="1050" dirty="0">
                          <a:latin typeface="Meiryo UI" panose="020B0604030504040204" pitchFamily="50" charset="-128"/>
                          <a:ea typeface="Meiryo UI" panose="020B0604030504040204" pitchFamily="50" charset="-128"/>
                        </a:rPr>
                        <a:t>(</a:t>
                      </a:r>
                      <a:r>
                        <a:rPr kumimoji="1" lang="ja-JP" altLang="en-US" sz="1050" dirty="0">
                          <a:latin typeface="Meiryo UI" panose="020B0604030504040204" pitchFamily="50" charset="-128"/>
                          <a:ea typeface="Meiryo UI" panose="020B0604030504040204" pitchFamily="50" charset="-128"/>
                        </a:rPr>
                        <a:t>当月度</a:t>
                      </a:r>
                      <a:r>
                        <a:rPr kumimoji="1" lang="en-US" altLang="ja-JP" sz="1050" dirty="0">
                          <a:latin typeface="Meiryo UI" panose="020B0604030504040204" pitchFamily="50" charset="-128"/>
                          <a:ea typeface="Meiryo UI" panose="020B0604030504040204" pitchFamily="50" charset="-128"/>
                        </a:rPr>
                        <a:t>)</a:t>
                      </a:r>
                      <a:endParaRPr kumimoji="1" lang="ja-JP" altLang="en-US" sz="1050" dirty="0">
                        <a:latin typeface="Meiryo UI" panose="020B0604030504040204" pitchFamily="50" charset="-128"/>
                        <a:ea typeface="Meiryo UI" panose="020B0604030504040204" pitchFamily="50" charset="-128"/>
                      </a:endParaRPr>
                    </a:p>
                  </a:txBody>
                  <a:tcPr marL="36000" marR="36000" marT="28800" marB="288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algn="l"/>
                      <a:endParaRPr kumimoji="1" lang="ja-JP" altLang="en-US" sz="1100" dirty="0">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ja-JP" altLang="en-US" sz="1050" dirty="0">
                          <a:latin typeface="Meiryo UI" panose="020B0604030504040204" pitchFamily="50" charset="-128"/>
                          <a:ea typeface="Meiryo UI" panose="020B0604030504040204" pitchFamily="50" charset="-128"/>
                        </a:rPr>
                        <a:t>供給促進交付金の額</a:t>
                      </a:r>
                      <a:r>
                        <a:rPr kumimoji="1" lang="en-US" altLang="ja-JP" sz="1050" dirty="0">
                          <a:latin typeface="Meiryo UI" panose="020B0604030504040204" pitchFamily="50" charset="-128"/>
                          <a:ea typeface="Meiryo UI" panose="020B0604030504040204" pitchFamily="50" charset="-128"/>
                        </a:rPr>
                        <a:t>(</a:t>
                      </a:r>
                      <a:r>
                        <a:rPr kumimoji="1" lang="ja-JP" altLang="en-US" sz="1050" dirty="0">
                          <a:latin typeface="Meiryo UI" panose="020B0604030504040204" pitchFamily="50" charset="-128"/>
                          <a:ea typeface="Meiryo UI" panose="020B0604030504040204" pitchFamily="50" charset="-128"/>
                        </a:rPr>
                        <a:t>廃棄等費用積立金控除前</a:t>
                      </a:r>
                      <a:r>
                        <a:rPr kumimoji="1" lang="en-US" altLang="ja-JP" sz="1050" dirty="0">
                          <a:latin typeface="Meiryo UI" panose="020B0604030504040204" pitchFamily="50" charset="-128"/>
                          <a:ea typeface="Meiryo UI" panose="020B0604030504040204" pitchFamily="50" charset="-128"/>
                        </a:rPr>
                        <a:t>)</a:t>
                      </a:r>
                      <a:r>
                        <a:rPr kumimoji="1" lang="ja-JP" altLang="en-US" sz="1050" dirty="0">
                          <a:latin typeface="Meiryo UI" panose="020B0604030504040204" pitchFamily="50" charset="-128"/>
                          <a:ea typeface="Meiryo UI" panose="020B0604030504040204" pitchFamily="50" charset="-128"/>
                        </a:rPr>
                        <a:t>＜廃棄等費用積立金の額の場合、その差額</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881060189"/>
                  </a:ext>
                </a:extLst>
              </a:tr>
              <a:tr h="141826">
                <a:tc vMerge="1">
                  <a:txBody>
                    <a:bodyPr/>
                    <a:lstStyle/>
                    <a:p>
                      <a:endParaRPr kumimoji="1" lang="ja-JP" altLang="en-US"/>
                    </a:p>
                  </a:txBody>
                  <a:tcPr/>
                </a:tc>
                <a:tc gridSpan="2">
                  <a:txBody>
                    <a:bodyPr/>
                    <a:lstStyle/>
                    <a:p>
                      <a:pPr algn="l"/>
                      <a:r>
                        <a:rPr kumimoji="1" lang="ja-JP" altLang="en-US" sz="1050" dirty="0">
                          <a:latin typeface="Meiryo UI" panose="020B0604030504040204" pitchFamily="50" charset="-128"/>
                          <a:ea typeface="Meiryo UI" panose="020B0604030504040204" pitchFamily="50" charset="-128"/>
                        </a:rPr>
                        <a:t>積立金不足額</a:t>
                      </a:r>
                      <a:r>
                        <a:rPr kumimoji="1" lang="en-US" altLang="ja-JP" sz="1050" dirty="0">
                          <a:latin typeface="Meiryo UI" panose="020B0604030504040204" pitchFamily="50" charset="-128"/>
                          <a:ea typeface="Meiryo UI" panose="020B0604030504040204" pitchFamily="50" charset="-128"/>
                        </a:rPr>
                        <a:t>(</a:t>
                      </a:r>
                      <a:r>
                        <a:rPr kumimoji="1" lang="ja-JP" altLang="en-US" sz="1050" dirty="0">
                          <a:latin typeface="Meiryo UI" panose="020B0604030504040204" pitchFamily="50" charset="-128"/>
                          <a:ea typeface="Meiryo UI" panose="020B0604030504040204" pitchFamily="50" charset="-128"/>
                        </a:rPr>
                        <a:t>当年度累計</a:t>
                      </a:r>
                      <a:r>
                        <a:rPr kumimoji="1" lang="en-US" altLang="ja-JP" sz="1050" dirty="0">
                          <a:latin typeface="Meiryo UI" panose="020B0604030504040204" pitchFamily="50" charset="-128"/>
                          <a:ea typeface="Meiryo UI" panose="020B0604030504040204" pitchFamily="50" charset="-128"/>
                        </a:rPr>
                        <a:t>)</a:t>
                      </a:r>
                      <a:endParaRPr kumimoji="1" lang="ja-JP" altLang="en-US" sz="1050" dirty="0">
                        <a:latin typeface="Meiryo UI" panose="020B0604030504040204" pitchFamily="50" charset="-128"/>
                        <a:ea typeface="Meiryo UI" panose="020B0604030504040204" pitchFamily="50" charset="-128"/>
                      </a:endParaRPr>
                    </a:p>
                  </a:txBody>
                  <a:tcPr marL="36000" marR="36000" marT="28800" marB="288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ja-JP" altLang="en-US" sz="1050" dirty="0">
                          <a:latin typeface="Meiryo UI" panose="020B0604030504040204" pitchFamily="50" charset="-128"/>
                          <a:ea typeface="Meiryo UI" panose="020B0604030504040204" pitchFamily="50" charset="-128"/>
                        </a:rPr>
                        <a:t>積立金不足額</a:t>
                      </a:r>
                      <a:r>
                        <a:rPr kumimoji="1" lang="en-US" altLang="ja-JP" sz="1050" dirty="0">
                          <a:latin typeface="Meiryo UI" panose="020B0604030504040204" pitchFamily="50" charset="-128"/>
                          <a:ea typeface="Meiryo UI" panose="020B0604030504040204" pitchFamily="50" charset="-128"/>
                        </a:rPr>
                        <a:t>(</a:t>
                      </a:r>
                      <a:r>
                        <a:rPr kumimoji="1" lang="ja-JP" altLang="en-US" sz="1050" dirty="0">
                          <a:latin typeface="Meiryo UI" panose="020B0604030504040204" pitchFamily="50" charset="-128"/>
                          <a:ea typeface="Meiryo UI" panose="020B0604030504040204" pitchFamily="50" charset="-128"/>
                        </a:rPr>
                        <a:t>当月度</a:t>
                      </a:r>
                      <a:r>
                        <a:rPr kumimoji="1" lang="en-US" altLang="ja-JP" sz="1050" dirty="0">
                          <a:latin typeface="Meiryo UI" panose="020B0604030504040204" pitchFamily="50" charset="-128"/>
                          <a:ea typeface="Meiryo UI" panose="020B0604030504040204" pitchFamily="50" charset="-128"/>
                        </a:rPr>
                        <a:t>)</a:t>
                      </a:r>
                      <a:r>
                        <a:rPr kumimoji="1" lang="ja-JP" altLang="en-US" sz="1050" dirty="0">
                          <a:latin typeface="Meiryo UI" panose="020B0604030504040204" pitchFamily="50" charset="-128"/>
                          <a:ea typeface="Meiryo UI" panose="020B0604030504040204" pitchFamily="50" charset="-128"/>
                        </a:rPr>
                        <a:t>の当年度累計額</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277205785"/>
                  </a:ext>
                </a:extLst>
              </a:tr>
            </a:tbl>
          </a:graphicData>
        </a:graphic>
      </p:graphicFrame>
    </p:spTree>
    <p:extLst>
      <p:ext uri="{BB962C8B-B14F-4D97-AF65-F5344CB8AC3E}">
        <p14:creationId xmlns:p14="http://schemas.microsoft.com/office/powerpoint/2010/main" val="2830756560"/>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2449999672"/>
              </p:ext>
            </p:extLst>
          </p:nvPr>
        </p:nvGraphicFramePr>
        <p:xfrm>
          <a:off x="141614" y="864070"/>
          <a:ext cx="9601200" cy="5930714"/>
        </p:xfrm>
        <a:graphic>
          <a:graphicData uri="http://schemas.openxmlformats.org/drawingml/2006/table">
            <a:tbl>
              <a:tblPr firstRow="1" bandRow="1">
                <a:tableStyleId>{2D5ABB26-0587-4C30-8999-92F81FD0307C}</a:tableStyleId>
              </a:tblPr>
              <a:tblGrid>
                <a:gridCol w="1149668">
                  <a:extLst>
                    <a:ext uri="{9D8B030D-6E8A-4147-A177-3AD203B41FA5}">
                      <a16:colId xmlns:a16="http://schemas.microsoft.com/office/drawing/2014/main" val="358073148"/>
                    </a:ext>
                  </a:extLst>
                </a:gridCol>
                <a:gridCol w="8451532">
                  <a:extLst>
                    <a:ext uri="{9D8B030D-6E8A-4147-A177-3AD203B41FA5}">
                      <a16:colId xmlns:a16="http://schemas.microsoft.com/office/drawing/2014/main" val="1235158156"/>
                    </a:ext>
                  </a:extLst>
                </a:gridCol>
              </a:tblGrid>
              <a:tr h="450527">
                <a:tc>
                  <a:txBody>
                    <a:bodyPr/>
                    <a:lstStyle/>
                    <a:p>
                      <a:pPr algn="l"/>
                      <a:r>
                        <a:rPr kumimoji="1" lang="ja-JP" altLang="en-US" sz="1200" b="0" dirty="0">
                          <a:latin typeface="Meiryo UI" panose="020B0604030504040204" pitchFamily="50" charset="-128"/>
                          <a:ea typeface="Meiryo UI" panose="020B0604030504040204" pitchFamily="50" charset="-128"/>
                        </a:rPr>
                        <a:t>業務プロセス</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ja-JP" altLang="en-US" sz="1200" b="0" dirty="0">
                          <a:latin typeface="Meiryo UI" panose="020B0604030504040204" pitchFamily="50" charset="-128"/>
                          <a:ea typeface="Meiryo UI" panose="020B0604030504040204" pitchFamily="50" charset="-128"/>
                        </a:rPr>
                        <a:t>「</a:t>
                      </a:r>
                      <a:r>
                        <a:rPr kumimoji="1" lang="en-US" altLang="ja-JP" sz="1200" b="0" dirty="0">
                          <a:latin typeface="Meiryo UI" panose="020B0604030504040204" pitchFamily="50" charset="-128"/>
                          <a:ea typeface="Meiryo UI" panose="020B0604030504040204" pitchFamily="50" charset="-128"/>
                        </a:rPr>
                        <a:t>07:</a:t>
                      </a:r>
                      <a:r>
                        <a:rPr lang="ja-JP" altLang="en-US" sz="1200" dirty="0">
                          <a:latin typeface="Meiryo UI" panose="020B0604030504040204" pitchFamily="50" charset="-128"/>
                          <a:ea typeface="Meiryo UI" panose="020B0604030504040204" pitchFamily="50" charset="-128"/>
                          <a:cs typeface="Arial" pitchFamily="34" charset="0"/>
                        </a:rPr>
                        <a:t>支払通知書の確認結果の登録</a:t>
                      </a:r>
                      <a:r>
                        <a:rPr kumimoji="1" lang="ja-JP" altLang="en-US" sz="1200" b="0" dirty="0">
                          <a:latin typeface="Meiryo UI" panose="020B0604030504040204" pitchFamily="50" charset="-128"/>
                          <a:ea typeface="Meiryo UI" panose="020B0604030504040204" pitchFamily="50" charset="-128"/>
                        </a:rPr>
                        <a:t>」「</a:t>
                      </a:r>
                      <a:r>
                        <a:rPr kumimoji="1" lang="en-US" altLang="ja-JP" sz="1200" b="0" dirty="0">
                          <a:latin typeface="Meiryo UI" panose="020B0604030504040204" pitchFamily="50" charset="-128"/>
                          <a:ea typeface="Meiryo UI" panose="020B0604030504040204" pitchFamily="50" charset="-128"/>
                        </a:rPr>
                        <a:t>08:</a:t>
                      </a:r>
                      <a:r>
                        <a:rPr lang="ja-JP" altLang="en-US" sz="1200" dirty="0">
                          <a:latin typeface="Meiryo UI" panose="020B0604030504040204" pitchFamily="50" charset="-128"/>
                          <a:ea typeface="Meiryo UI" panose="020B0604030504040204" pitchFamily="50" charset="-128"/>
                          <a:cs typeface="Arial" pitchFamily="34" charset="0"/>
                        </a:rPr>
                        <a:t>支払通知書の通知</a:t>
                      </a:r>
                      <a:r>
                        <a:rPr kumimoji="1" lang="ja-JP" altLang="en-US" sz="1200" b="0" dirty="0">
                          <a:latin typeface="Meiryo UI" panose="020B0604030504040204" pitchFamily="50" charset="-128"/>
                          <a:ea typeface="Meiryo UI" panose="020B0604030504040204" pitchFamily="50" charset="-128"/>
                        </a:rPr>
                        <a:t>」</a:t>
                      </a:r>
                      <a:r>
                        <a:rPr kumimoji="1" lang="zh-TW" altLang="en-US" sz="1200" b="0" dirty="0">
                          <a:latin typeface="Meiryo UI" panose="020B0604030504040204" pitchFamily="50" charset="-128"/>
                          <a:ea typeface="Meiryo UI" panose="020B0604030504040204" pitchFamily="50" charset="-128"/>
                        </a:rPr>
                        <a:t>「</a:t>
                      </a:r>
                      <a:r>
                        <a:rPr kumimoji="1" lang="en-US" altLang="zh-TW" sz="1200" b="0" dirty="0">
                          <a:latin typeface="Meiryo UI" panose="020B0604030504040204" pitchFamily="50" charset="-128"/>
                          <a:ea typeface="Meiryo UI" panose="020B0604030504040204" pitchFamily="50" charset="-128"/>
                        </a:rPr>
                        <a:t>09:</a:t>
                      </a:r>
                      <a:r>
                        <a:rPr kumimoji="1" lang="ja-JP" altLang="en-US" sz="1200" b="0" dirty="0">
                          <a:latin typeface="Meiryo UI" panose="020B0604030504040204" pitchFamily="50" charset="-128"/>
                          <a:ea typeface="Meiryo UI" panose="020B0604030504040204" pitchFamily="50" charset="-128"/>
                        </a:rPr>
                        <a:t>支払通知書の確認</a:t>
                      </a:r>
                      <a:r>
                        <a:rPr kumimoji="1" lang="zh-TW" altLang="en-US"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a:t>
                      </a:r>
                      <a:r>
                        <a:rPr kumimoji="1" lang="en-US" altLang="ja-JP" sz="1200" b="0" dirty="0">
                          <a:latin typeface="Meiryo UI" panose="020B0604030504040204" pitchFamily="50" charset="-128"/>
                          <a:ea typeface="Meiryo UI" panose="020B0604030504040204" pitchFamily="50" charset="-128"/>
                        </a:rPr>
                        <a:t>11:</a:t>
                      </a:r>
                      <a:r>
                        <a:rPr kumimoji="0" lang="ja-JP" altLang="en-US" sz="1200" kern="0" dirty="0">
                          <a:latin typeface="Meiryo UI" panose="020B0604030504040204" pitchFamily="50" charset="-128"/>
                          <a:ea typeface="Meiryo UI" panose="020B0604030504040204" pitchFamily="50" charset="-128"/>
                          <a:cs typeface="Arial" pitchFamily="34" charset="0"/>
                        </a:rPr>
                        <a:t>異議申立の受付」</a:t>
                      </a:r>
                      <a:br>
                        <a:rPr kumimoji="0" lang="en-US" altLang="ja-JP" sz="1200" kern="0" dirty="0">
                          <a:latin typeface="Meiryo UI" panose="020B0604030504040204" pitchFamily="50" charset="-128"/>
                          <a:ea typeface="Meiryo UI" panose="020B0604030504040204" pitchFamily="50" charset="-128"/>
                          <a:cs typeface="Arial" pitchFamily="34" charset="0"/>
                        </a:rPr>
                      </a:br>
                      <a:r>
                        <a:rPr kumimoji="0" lang="ja-JP" altLang="en-US" sz="1200" kern="0" dirty="0">
                          <a:latin typeface="Meiryo UI" panose="020B0604030504040204" pitchFamily="50" charset="-128"/>
                          <a:ea typeface="Meiryo UI" panose="020B0604030504040204" pitchFamily="50" charset="-128"/>
                          <a:cs typeface="Arial" pitchFamily="34" charset="0"/>
                        </a:rPr>
                        <a:t>「</a:t>
                      </a:r>
                      <a:r>
                        <a:rPr kumimoji="0" lang="en-US" altLang="ja-JP" sz="1200" kern="0" dirty="0">
                          <a:latin typeface="Meiryo UI" panose="020B0604030504040204" pitchFamily="50" charset="-128"/>
                          <a:ea typeface="Meiryo UI" panose="020B0604030504040204" pitchFamily="50" charset="-128"/>
                          <a:cs typeface="Arial" pitchFamily="34" charset="0"/>
                        </a:rPr>
                        <a:t>19</a:t>
                      </a:r>
                      <a:r>
                        <a:rPr kumimoji="0" lang="ja-JP" altLang="en-US" sz="1200" kern="0" dirty="0">
                          <a:latin typeface="Meiryo UI" panose="020B0604030504040204" pitchFamily="50" charset="-128"/>
                          <a:ea typeface="Meiryo UI" panose="020B0604030504040204" pitchFamily="50" charset="-128"/>
                          <a:cs typeface="Arial" pitchFamily="34" charset="0"/>
                        </a:rPr>
                        <a:t>：異義申立対応結果の登録」「</a:t>
                      </a:r>
                      <a:r>
                        <a:rPr kumimoji="0" lang="en-US" altLang="ja-JP" sz="1200" kern="0" dirty="0">
                          <a:latin typeface="Meiryo UI" panose="020B0604030504040204" pitchFamily="50" charset="-128"/>
                          <a:ea typeface="Meiryo UI" panose="020B0604030504040204" pitchFamily="50" charset="-128"/>
                          <a:cs typeface="Arial" pitchFamily="34" charset="0"/>
                        </a:rPr>
                        <a:t>20:</a:t>
                      </a:r>
                      <a:r>
                        <a:rPr kumimoji="0" lang="ja-JP" altLang="en-US" sz="1200" kern="0" dirty="0">
                          <a:latin typeface="Meiryo UI" panose="020B0604030504040204" pitchFamily="50" charset="-128"/>
                          <a:ea typeface="Meiryo UI" panose="020B0604030504040204" pitchFamily="50" charset="-128"/>
                          <a:cs typeface="Arial" pitchFamily="34" charset="0"/>
                        </a:rPr>
                        <a:t>支払額確定</a:t>
                      </a:r>
                      <a:r>
                        <a:rPr kumimoji="0" lang="en-US" altLang="ja-JP" sz="1200" kern="0" dirty="0">
                          <a:latin typeface="Meiryo UI" panose="020B0604030504040204" pitchFamily="50" charset="-128"/>
                          <a:ea typeface="Meiryo UI" panose="020B0604030504040204" pitchFamily="50" charset="-128"/>
                          <a:cs typeface="Arial" pitchFamily="34" charset="0"/>
                        </a:rPr>
                        <a:t>(</a:t>
                      </a:r>
                      <a:r>
                        <a:rPr kumimoji="0" lang="ja-JP" altLang="en-US" sz="1200" kern="0" dirty="0">
                          <a:latin typeface="Meiryo UI" panose="020B0604030504040204" pitchFamily="50" charset="-128"/>
                          <a:ea typeface="Meiryo UI" panose="020B0604030504040204" pitchFamily="50" charset="-128"/>
                          <a:cs typeface="Arial" pitchFamily="34" charset="0"/>
                        </a:rPr>
                        <a:t>積立金不足額の確定含む</a:t>
                      </a:r>
                      <a:r>
                        <a:rPr kumimoji="0" lang="en-US" altLang="ja-JP" sz="1200" kern="0" dirty="0">
                          <a:latin typeface="Meiryo UI" panose="020B0604030504040204" pitchFamily="50" charset="-128"/>
                          <a:ea typeface="Meiryo UI" panose="020B0604030504040204" pitchFamily="50" charset="-128"/>
                          <a:cs typeface="Arial" pitchFamily="34" charset="0"/>
                        </a:rPr>
                        <a:t>)</a:t>
                      </a:r>
                      <a:r>
                        <a:rPr kumimoji="1" lang="ja-JP" altLang="en-US" sz="1200" b="0" dirty="0">
                          <a:latin typeface="Meiryo UI" panose="020B0604030504040204" pitchFamily="50" charset="-128"/>
                          <a:ea typeface="Meiryo UI" panose="020B0604030504040204" pitchFamily="50" charset="-128"/>
                        </a:rPr>
                        <a:t>」</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270316">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業務詳細仕様</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2081878"/>
                  </a:ext>
                </a:extLst>
              </a:tr>
              <a:tr h="5199194">
                <a:tc gridSpan="2">
                  <a:txBody>
                    <a:bodyPr/>
                    <a:lstStyle/>
                    <a:p>
                      <a:pPr lvl="0">
                        <a:defRPr/>
                      </a:pPr>
                      <a:r>
                        <a:rPr kumimoji="0" lang="ja-JP" altLang="en-US" sz="1100" b="1" u="sng" kern="0" dirty="0">
                          <a:solidFill>
                            <a:srgbClr val="000000">
                              <a:lumMod val="100000"/>
                            </a:srgbClr>
                          </a:solidFill>
                          <a:latin typeface="Meiryo UI"/>
                          <a:ea typeface="Meiryo UI"/>
                        </a:rPr>
                        <a:t>支払額確定の流れ</a:t>
                      </a:r>
                      <a:endParaRPr kumimoji="0" lang="en-US" altLang="ja-JP" sz="1100" b="0" u="none" kern="0" dirty="0">
                        <a:solidFill>
                          <a:srgbClr val="000000">
                            <a:lumMod val="100000"/>
                          </a:srgbClr>
                        </a:solidFill>
                        <a:latin typeface="Meiryo UI"/>
                        <a:ea typeface="Meiryo UI"/>
                      </a:endParaRPr>
                    </a:p>
                    <a:p>
                      <a:pPr marL="171450" lvl="0" indent="-171450">
                        <a:buFont typeface="Arial" panose="020B0604020202020204" pitchFamily="34" charset="0"/>
                        <a:buChar char="•"/>
                        <a:defRPr/>
                      </a:pPr>
                      <a:r>
                        <a:rPr kumimoji="0" lang="ja-JP" altLang="en-US" sz="1100" b="0" u="none" kern="0" dirty="0">
                          <a:solidFill>
                            <a:srgbClr val="000000">
                              <a:lumMod val="100000"/>
                            </a:srgbClr>
                          </a:solidFill>
                          <a:latin typeface="Meiryo UI"/>
                          <a:ea typeface="Meiryo UI"/>
                        </a:rPr>
                        <a:t>認定事業者に対して広域機関からメールを送付し、算定が完了したことを通知する。（システムにて自動送信）</a:t>
                      </a:r>
                      <a:r>
                        <a:rPr kumimoji="0" lang="en-US" altLang="ja-JP" sz="1100" b="0" u="none" kern="0" dirty="0">
                          <a:solidFill>
                            <a:srgbClr val="000000">
                              <a:lumMod val="100000"/>
                            </a:srgbClr>
                          </a:solidFill>
                          <a:latin typeface="Meiryo UI"/>
                          <a:ea typeface="Meiryo UI"/>
                        </a:rPr>
                        <a:t>※</a:t>
                      </a:r>
                      <a:r>
                        <a:rPr kumimoji="0" lang="ja-JP" altLang="en-US" sz="1100" b="0" u="none" kern="0" dirty="0">
                          <a:solidFill>
                            <a:srgbClr val="000000">
                              <a:lumMod val="100000"/>
                            </a:srgbClr>
                          </a:solidFill>
                          <a:latin typeface="Meiryo UI"/>
                          <a:ea typeface="Meiryo UI"/>
                        </a:rPr>
                        <a:t>このメール本文には具体的な内容は記載しない。</a:t>
                      </a:r>
                    </a:p>
                    <a:p>
                      <a:pPr marL="171450" lvl="0" indent="-171450">
                        <a:buFont typeface="Arial" panose="020B0604020202020204" pitchFamily="34" charset="0"/>
                        <a:buChar char="•"/>
                        <a:defRPr/>
                      </a:pPr>
                      <a:r>
                        <a:rPr kumimoji="0" lang="ja-JP" altLang="en-US" sz="1100" b="0" u="none" kern="0" dirty="0">
                          <a:solidFill>
                            <a:srgbClr val="000000">
                              <a:lumMod val="100000"/>
                            </a:srgbClr>
                          </a:solidFill>
                          <a:latin typeface="Meiryo UI"/>
                          <a:ea typeface="Meiryo UI"/>
                        </a:rPr>
                        <a:t>各認定事業者は、システムを直接参照することで</a:t>
                      </a:r>
                      <a:r>
                        <a:rPr kumimoji="0" lang="en-US" altLang="ja-JP" sz="1100" b="0" u="none" kern="0" dirty="0">
                          <a:solidFill>
                            <a:srgbClr val="000000">
                              <a:lumMod val="100000"/>
                            </a:srgbClr>
                          </a:solidFill>
                          <a:latin typeface="Meiryo UI"/>
                          <a:ea typeface="Meiryo UI"/>
                        </a:rPr>
                        <a:t>FIP</a:t>
                      </a:r>
                      <a:r>
                        <a:rPr kumimoji="0" lang="ja-JP" altLang="en-US" sz="1100" b="0" u="none" kern="0" dirty="0">
                          <a:solidFill>
                            <a:srgbClr val="000000">
                              <a:lumMod val="100000"/>
                            </a:srgbClr>
                          </a:solidFill>
                          <a:latin typeface="Meiryo UI"/>
                          <a:ea typeface="Meiryo UI"/>
                        </a:rPr>
                        <a:t>交付金・廃棄等費用積立金・支払い金額および算定根拠を確認する。</a:t>
                      </a:r>
                      <a:endParaRPr kumimoji="0" lang="en-US" altLang="ja-JP" sz="1100" b="0" u="none" kern="0" dirty="0">
                        <a:solidFill>
                          <a:srgbClr val="000000">
                            <a:lumMod val="100000"/>
                          </a:srgbClr>
                        </a:solidFill>
                        <a:latin typeface="Meiryo UI"/>
                        <a:ea typeface="Meiryo UI"/>
                      </a:endParaRPr>
                    </a:p>
                    <a:p>
                      <a:pPr marL="171450" lvl="0" indent="-171450">
                        <a:buFont typeface="Arial" panose="020B0604020202020204" pitchFamily="34" charset="0"/>
                        <a:buChar char="•"/>
                        <a:defRPr/>
                      </a:pPr>
                      <a:r>
                        <a:rPr kumimoji="0" lang="ja-JP" altLang="en-US" sz="1100" b="0" u="none" kern="0" dirty="0">
                          <a:solidFill>
                            <a:srgbClr val="000000">
                              <a:lumMod val="100000"/>
                            </a:srgbClr>
                          </a:solidFill>
                          <a:latin typeface="Meiryo UI"/>
                          <a:ea typeface="Meiryo UI"/>
                        </a:rPr>
                        <a:t>異議申立があった場合は、ステータスを「異議申立中」にし、確定処理の対象外とする。</a:t>
                      </a:r>
                      <a:endParaRPr kumimoji="0" lang="en-US" altLang="ja-JP" sz="1100" b="0" u="none" kern="0" dirty="0">
                        <a:solidFill>
                          <a:srgbClr val="000000">
                            <a:lumMod val="100000"/>
                          </a:srgbClr>
                        </a:solidFill>
                        <a:latin typeface="Meiryo UI"/>
                        <a:ea typeface="Meiryo UI"/>
                      </a:endParaRPr>
                    </a:p>
                    <a:p>
                      <a:pPr marL="171450" lvl="0" indent="-171450">
                        <a:buFont typeface="Arial" panose="020B0604020202020204" pitchFamily="34" charset="0"/>
                        <a:buChar char="•"/>
                        <a:defRPr/>
                      </a:pPr>
                      <a:r>
                        <a:rPr kumimoji="0" lang="ja-JP" altLang="en-US" sz="1100" b="0" u="none" kern="0" dirty="0">
                          <a:solidFill>
                            <a:srgbClr val="000000">
                              <a:lumMod val="100000"/>
                            </a:srgbClr>
                          </a:solidFill>
                          <a:latin typeface="Meiryo UI"/>
                          <a:ea typeface="Meiryo UI"/>
                        </a:rPr>
                        <a:t>一定期間経過後、「確認中」および「対応済」のものへ確定処理を行い、出金プロセスに遷移させる。</a:t>
                      </a: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77678721"/>
                  </a:ext>
                </a:extLst>
              </a:tr>
            </a:tbl>
          </a:graphicData>
        </a:graphic>
      </p:graphicFrame>
      <p:sp>
        <p:nvSpPr>
          <p:cNvPr id="9" name="角丸四角形 72">
            <a:extLst>
              <a:ext uri="{FF2B5EF4-FFF2-40B4-BE49-F238E27FC236}">
                <a16:creationId xmlns:a16="http://schemas.microsoft.com/office/drawing/2014/main" id="{E9138A95-3144-4DFA-9C0C-01F9A4D3C837}"/>
              </a:ext>
            </a:extLst>
          </p:cNvPr>
          <p:cNvSpPr>
            <a:spLocks/>
          </p:cNvSpPr>
          <p:nvPr/>
        </p:nvSpPr>
        <p:spPr>
          <a:xfrm>
            <a:off x="2030290" y="2537406"/>
            <a:ext cx="4985976" cy="4034621"/>
          </a:xfrm>
          <a:prstGeom prst="rect">
            <a:avLst/>
          </a:prstGeom>
          <a:solidFill>
            <a:schemeClr val="accent1">
              <a:lumMod val="40000"/>
              <a:lumOff val="60000"/>
              <a:alpha val="45000"/>
            </a:schemeClr>
          </a:solidFill>
          <a:ln>
            <a:noFill/>
          </a:ln>
        </p:spPr>
        <p:txBody>
          <a:bodyPr wrap="square" lIns="33231" tIns="33231" rIns="33231" bIns="33231" rtlCol="0" anchor="t">
            <a:noAutofit/>
          </a:bodyPr>
          <a:lstStyle/>
          <a:p>
            <a:pPr algn="ctr" defTabSz="844083">
              <a:defRPr/>
            </a:pPr>
            <a:r>
              <a:rPr lang="ja-JP" altLang="en-US"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再エネ業務統合システム</a:t>
            </a:r>
          </a:p>
        </p:txBody>
      </p:sp>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zh-TW" altLang="en-US" dirty="0">
                <a:latin typeface="Meiryo UI" panose="020B0604030504040204" pitchFamily="50" charset="-128"/>
                <a:ea typeface="Meiryo UI" panose="020B0604030504040204" pitchFamily="50" charset="-128"/>
              </a:rPr>
              <a:t>業務詳細仕様</a:t>
            </a:r>
            <a:br>
              <a:rPr lang="en-US" altLang="ja-JP" dirty="0">
                <a:latin typeface="Meiryo UI" panose="020B0604030504040204" pitchFamily="50" charset="-128"/>
                <a:ea typeface="Meiryo UI" panose="020B0604030504040204" pitchFamily="50" charset="-128"/>
              </a:rPr>
            </a:br>
            <a:r>
              <a:rPr kumimoji="0" lang="ja-JP" altLang="en-US" kern="0" dirty="0">
                <a:solidFill>
                  <a:prstClr val="black"/>
                </a:solidFill>
                <a:latin typeface="Meiryo UI"/>
                <a:ea typeface="Meiryo UI"/>
                <a:cs typeface="Arial" pitchFamily="34" charset="0"/>
              </a:rPr>
              <a:t>資金管理・報告</a:t>
            </a:r>
            <a:r>
              <a:rPr lang="zh-TW" altLang="en-US"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支払通知</a:t>
            </a:r>
            <a:r>
              <a:rPr lang="en-US" altLang="ja-JP" dirty="0">
                <a:latin typeface="Meiryo UI" panose="020B0604030504040204" pitchFamily="50" charset="-128"/>
                <a:ea typeface="Meiryo UI" panose="020B0604030504040204" pitchFamily="50" charset="-128"/>
              </a:rPr>
              <a:t>(FIP</a:t>
            </a:r>
            <a:r>
              <a:rPr lang="ja-JP" altLang="en-US" dirty="0">
                <a:latin typeface="Meiryo UI" panose="020B0604030504040204" pitchFamily="50" charset="-128"/>
                <a:ea typeface="Meiryo UI" panose="020B0604030504040204" pitchFamily="50" charset="-128"/>
              </a:rPr>
              <a:t>交付金・積立金</a:t>
            </a:r>
            <a:r>
              <a:rPr lang="en-US" altLang="ja-JP" dirty="0">
                <a:latin typeface="Meiryo UI" panose="020B0604030504040204" pitchFamily="50" charset="-128"/>
                <a:ea typeface="Meiryo UI" panose="020B0604030504040204" pitchFamily="50" charset="-128"/>
              </a:rPr>
              <a:t>)</a:t>
            </a:r>
            <a:endParaRPr kumimoji="1" lang="ja-JP" altLang="en-US" dirty="0">
              <a:latin typeface="Meiryo UI" panose="020B0604030504040204" pitchFamily="50" charset="-128"/>
              <a:ea typeface="Meiryo UI" panose="020B0604030504040204" pitchFamily="50" charset="-128"/>
            </a:endParaRPr>
          </a:p>
        </p:txBody>
      </p:sp>
      <p:graphicFrame>
        <p:nvGraphicFramePr>
          <p:cNvPr id="59" name="表 58">
            <a:extLst>
              <a:ext uri="{FF2B5EF4-FFF2-40B4-BE49-F238E27FC236}">
                <a16:creationId xmlns:a16="http://schemas.microsoft.com/office/drawing/2014/main" id="{76CAFEC6-EF64-4E7D-B8AB-3FCB38029F86}"/>
              </a:ext>
            </a:extLst>
          </p:cNvPr>
          <p:cNvGraphicFramePr>
            <a:graphicFrameLocks noGrp="1"/>
          </p:cNvGraphicFramePr>
          <p:nvPr>
            <p:extLst>
              <p:ext uri="{D42A27DB-BD31-4B8C-83A1-F6EECF244321}">
                <p14:modId xmlns:p14="http://schemas.microsoft.com/office/powerpoint/2010/main" val="3306619389"/>
              </p:ext>
            </p:extLst>
          </p:nvPr>
        </p:nvGraphicFramePr>
        <p:xfrm>
          <a:off x="3441677" y="4264058"/>
          <a:ext cx="3388479" cy="2251080"/>
        </p:xfrm>
        <a:graphic>
          <a:graphicData uri="http://schemas.openxmlformats.org/drawingml/2006/table">
            <a:tbl>
              <a:tblPr/>
              <a:tblGrid>
                <a:gridCol w="440012">
                  <a:extLst>
                    <a:ext uri="{9D8B030D-6E8A-4147-A177-3AD203B41FA5}">
                      <a16:colId xmlns:a16="http://schemas.microsoft.com/office/drawing/2014/main" val="4176169009"/>
                    </a:ext>
                  </a:extLst>
                </a:gridCol>
                <a:gridCol w="558996">
                  <a:extLst>
                    <a:ext uri="{9D8B030D-6E8A-4147-A177-3AD203B41FA5}">
                      <a16:colId xmlns:a16="http://schemas.microsoft.com/office/drawing/2014/main" val="2856856868"/>
                    </a:ext>
                  </a:extLst>
                </a:gridCol>
                <a:gridCol w="558996">
                  <a:extLst>
                    <a:ext uri="{9D8B030D-6E8A-4147-A177-3AD203B41FA5}">
                      <a16:colId xmlns:a16="http://schemas.microsoft.com/office/drawing/2014/main" val="4034182968"/>
                    </a:ext>
                  </a:extLst>
                </a:gridCol>
                <a:gridCol w="524487">
                  <a:extLst>
                    <a:ext uri="{9D8B030D-6E8A-4147-A177-3AD203B41FA5}">
                      <a16:colId xmlns:a16="http://schemas.microsoft.com/office/drawing/2014/main" val="340428623"/>
                    </a:ext>
                  </a:extLst>
                </a:gridCol>
                <a:gridCol w="652994">
                  <a:extLst>
                    <a:ext uri="{9D8B030D-6E8A-4147-A177-3AD203B41FA5}">
                      <a16:colId xmlns:a16="http://schemas.microsoft.com/office/drawing/2014/main" val="679360922"/>
                    </a:ext>
                  </a:extLst>
                </a:gridCol>
                <a:gridCol w="652994">
                  <a:extLst>
                    <a:ext uri="{9D8B030D-6E8A-4147-A177-3AD203B41FA5}">
                      <a16:colId xmlns:a16="http://schemas.microsoft.com/office/drawing/2014/main" val="2885092819"/>
                    </a:ext>
                  </a:extLst>
                </a:gridCol>
              </a:tblGrid>
              <a:tr h="131893">
                <a:tc>
                  <a:txBody>
                    <a:bodyPr/>
                    <a:lstStyle/>
                    <a:p>
                      <a:pPr algn="ctr" fontAlgn="ctr"/>
                      <a:r>
                        <a:rPr lang="ja-JP" altLang="en-US" sz="900" b="0" i="0" u="none" strike="noStrike" dirty="0">
                          <a:solidFill>
                            <a:schemeClr val="tx1"/>
                          </a:solidFill>
                          <a:effectLst/>
                          <a:latin typeface="Meiryo UI" panose="020B0604030504040204" pitchFamily="50" charset="-128"/>
                          <a:ea typeface="Meiryo UI" panose="020B0604030504040204" pitchFamily="50" charset="-128"/>
                        </a:rPr>
                        <a:t>事業者</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algn="ctr" fontAlgn="ctr"/>
                      <a:r>
                        <a:rPr lang="ja-JP" altLang="en-US" sz="900" b="0" i="0" u="none" strike="noStrike" dirty="0">
                          <a:solidFill>
                            <a:schemeClr val="tx1"/>
                          </a:solidFill>
                          <a:effectLst/>
                          <a:latin typeface="Meiryo UI" panose="020B0604030504040204" pitchFamily="50" charset="-128"/>
                          <a:ea typeface="Meiryo UI" panose="020B0604030504040204" pitchFamily="50" charset="-128"/>
                        </a:rPr>
                        <a:t>交付金額</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algn="ctr" fontAlgn="ctr"/>
                      <a:r>
                        <a:rPr lang="ja-JP" altLang="en-US" sz="900" b="0" i="0" u="none" strike="noStrike" dirty="0">
                          <a:solidFill>
                            <a:schemeClr val="tx1"/>
                          </a:solidFill>
                          <a:effectLst/>
                          <a:latin typeface="Meiryo UI" panose="020B0604030504040204" pitchFamily="50" charset="-128"/>
                          <a:ea typeface="Meiryo UI" panose="020B0604030504040204" pitchFamily="50" charset="-128"/>
                        </a:rPr>
                        <a:t>承認状態</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algn="ctr" fontAlgn="ctr"/>
                      <a:r>
                        <a:rPr lang="ja-JP" altLang="en-US" sz="900" b="0" i="0" u="none" strike="noStrike" dirty="0">
                          <a:solidFill>
                            <a:schemeClr val="tx1"/>
                          </a:solidFill>
                          <a:effectLst/>
                          <a:latin typeface="Meiryo UI" panose="020B0604030504040204" pitchFamily="50" charset="-128"/>
                          <a:ea typeface="Meiryo UI" panose="020B0604030504040204" pitchFamily="50" charset="-128"/>
                        </a:rPr>
                        <a:t>通知状態</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algn="ctr" fontAlgn="ctr"/>
                      <a:r>
                        <a:rPr lang="ja-JP" altLang="en-US" sz="900" b="0" i="0" u="none" strike="noStrike" dirty="0">
                          <a:solidFill>
                            <a:schemeClr val="tx1"/>
                          </a:solidFill>
                          <a:effectLst/>
                          <a:latin typeface="Meiryo UI" panose="020B0604030504040204" pitchFamily="50" charset="-128"/>
                          <a:ea typeface="Meiryo UI" panose="020B0604030504040204" pitchFamily="50" charset="-128"/>
                        </a:rPr>
                        <a:t>異議申立</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algn="ctr" fontAlgn="ctr"/>
                      <a:r>
                        <a:rPr lang="ja-JP" altLang="en-US" sz="900" b="0" i="0" u="none" strike="noStrike" dirty="0">
                          <a:solidFill>
                            <a:schemeClr val="tx1"/>
                          </a:solidFill>
                          <a:effectLst/>
                          <a:latin typeface="Meiryo UI" panose="020B0604030504040204" pitchFamily="50" charset="-128"/>
                          <a:ea typeface="Meiryo UI" panose="020B0604030504040204" pitchFamily="50" charset="-128"/>
                        </a:rPr>
                        <a:t>確定処理</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804753607"/>
                  </a:ext>
                </a:extLst>
              </a:tr>
              <a:tr h="131893">
                <a:tc>
                  <a:txBody>
                    <a:bodyPr/>
                    <a:lstStyle/>
                    <a:p>
                      <a:pPr algn="ctr" fontAlgn="ctr"/>
                      <a:r>
                        <a:rPr lang="en-US" altLang="ja-JP" sz="900" b="0" i="0" u="none" strike="noStrike" dirty="0">
                          <a:solidFill>
                            <a:schemeClr val="tx1"/>
                          </a:solidFill>
                          <a:effectLst/>
                          <a:latin typeface="Meiryo UI" panose="020B0604030504040204" pitchFamily="50" charset="-128"/>
                          <a:ea typeface="Meiryo UI" panose="020B0604030504040204" pitchFamily="50" charset="-128"/>
                        </a:rPr>
                        <a:t>A</a:t>
                      </a:r>
                      <a:r>
                        <a:rPr lang="ja-JP" altLang="en-US" sz="900" b="0" i="0" u="none" strike="noStrike" dirty="0">
                          <a:solidFill>
                            <a:schemeClr val="tx1"/>
                          </a:solidFill>
                          <a:effectLst/>
                          <a:latin typeface="Meiryo UI" panose="020B0604030504040204" pitchFamily="50" charset="-128"/>
                          <a:ea typeface="Meiryo UI" panose="020B0604030504040204" pitchFamily="50" charset="-128"/>
                        </a:rPr>
                        <a:t>社</a:t>
                      </a:r>
                      <a:endParaRPr lang="en-US" altLang="ja-JP" sz="9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en-US" altLang="ja-JP" sz="900" b="0" i="0" u="none" strike="noStrike" dirty="0">
                          <a:solidFill>
                            <a:schemeClr val="tx1"/>
                          </a:solidFill>
                          <a:effectLst/>
                          <a:latin typeface="Meiryo UI" panose="020B0604030504040204" pitchFamily="50" charset="-128"/>
                          <a:ea typeface="Meiryo UI" panose="020B0604030504040204" pitchFamily="50" charset="-128"/>
                        </a:rPr>
                        <a:t>¥100</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ja-JP" altLang="en-US" sz="900" b="0" i="0" u="none" strike="noStrike" dirty="0">
                          <a:solidFill>
                            <a:schemeClr val="tx1"/>
                          </a:solidFill>
                          <a:effectLst/>
                          <a:latin typeface="Meiryo UI" panose="020B0604030504040204" pitchFamily="50" charset="-128"/>
                          <a:ea typeface="Meiryo UI" panose="020B0604030504040204" pitchFamily="50" charset="-128"/>
                        </a:rPr>
                        <a:t>承認済</a:t>
                      </a:r>
                      <a:endParaRPr lang="en-US" altLang="ja-JP" sz="9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ja-JP" altLang="en-US" sz="900" b="0" i="0" u="none" strike="noStrike" dirty="0">
                          <a:solidFill>
                            <a:schemeClr val="accent3">
                              <a:lumMod val="75000"/>
                            </a:schemeClr>
                          </a:solidFill>
                          <a:effectLst/>
                          <a:latin typeface="Meiryo UI" panose="020B0604030504040204" pitchFamily="50" charset="-128"/>
                          <a:ea typeface="Meiryo UI" panose="020B0604030504040204" pitchFamily="50" charset="-128"/>
                        </a:rPr>
                        <a:t>通知済</a:t>
                      </a:r>
                      <a:endParaRPr lang="en-US" altLang="ja-JP" sz="900" b="0" i="0" u="none" strike="noStrike" dirty="0">
                        <a:solidFill>
                          <a:schemeClr val="accent3">
                            <a:lumMod val="75000"/>
                          </a:schemeClr>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DEECEF"/>
                    </a:solidFill>
                  </a:tcPr>
                </a:tc>
                <a:tc>
                  <a:txBody>
                    <a:bodyPr/>
                    <a:lstStyle/>
                    <a:p>
                      <a:pPr algn="ctr" fontAlgn="ctr"/>
                      <a:r>
                        <a:rPr lang="ja-JP" altLang="en-US" sz="900" b="0" i="0" u="none" strike="noStrike" dirty="0">
                          <a:solidFill>
                            <a:schemeClr val="tx1"/>
                          </a:solidFill>
                          <a:effectLst/>
                          <a:latin typeface="Meiryo UI" panose="020B0604030504040204" pitchFamily="50" charset="-128"/>
                          <a:ea typeface="Meiryo UI" panose="020B0604030504040204" pitchFamily="50" charset="-128"/>
                        </a:rPr>
                        <a:t>確認中</a:t>
                      </a:r>
                      <a:endParaRPr lang="en-US" altLang="ja-JP" sz="9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ja-JP" altLang="en-US" sz="900" b="0" i="0" u="none" strike="noStrike" dirty="0">
                          <a:solidFill>
                            <a:schemeClr val="tx1"/>
                          </a:solidFill>
                          <a:effectLst/>
                          <a:latin typeface="Meiryo UI" panose="020B0604030504040204" pitchFamily="50" charset="-128"/>
                          <a:ea typeface="Meiryo UI" panose="020B0604030504040204" pitchFamily="50" charset="-128"/>
                        </a:rPr>
                        <a:t>未完了</a:t>
                      </a:r>
                      <a:endParaRPr lang="en-US" altLang="ja-JP" sz="9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579508649"/>
                  </a:ext>
                </a:extLst>
              </a:tr>
              <a:tr h="131893">
                <a:tc>
                  <a:txBody>
                    <a:bodyPr/>
                    <a:lstStyle/>
                    <a:p>
                      <a:pPr algn="ctr" fontAlgn="ctr"/>
                      <a:r>
                        <a:rPr lang="en-US" altLang="ja-JP" sz="900" b="0" i="0" u="none" strike="noStrike" dirty="0">
                          <a:solidFill>
                            <a:schemeClr val="tx1"/>
                          </a:solidFill>
                          <a:effectLst/>
                          <a:latin typeface="Meiryo UI" panose="020B0604030504040204" pitchFamily="50" charset="-128"/>
                          <a:ea typeface="Meiryo UI" panose="020B0604030504040204" pitchFamily="50" charset="-128"/>
                        </a:rPr>
                        <a:t>B</a:t>
                      </a:r>
                      <a:r>
                        <a:rPr lang="ja-JP" altLang="en-US" sz="900" b="0" i="0" u="none" strike="noStrike" dirty="0">
                          <a:solidFill>
                            <a:schemeClr val="tx1"/>
                          </a:solidFill>
                          <a:effectLst/>
                          <a:latin typeface="Meiryo UI" panose="020B0604030504040204" pitchFamily="50" charset="-128"/>
                          <a:ea typeface="Meiryo UI" panose="020B0604030504040204" pitchFamily="50" charset="-128"/>
                        </a:rPr>
                        <a:t>社</a:t>
                      </a:r>
                      <a:endParaRPr lang="en-US" altLang="ja-JP" sz="9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en-US" altLang="ja-JP" sz="900" b="0" i="0" u="none" strike="noStrike" dirty="0">
                          <a:solidFill>
                            <a:schemeClr val="tx1"/>
                          </a:solidFill>
                          <a:effectLst/>
                          <a:latin typeface="Meiryo UI" panose="020B0604030504040204" pitchFamily="50" charset="-128"/>
                          <a:ea typeface="Meiryo UI" panose="020B0604030504040204" pitchFamily="50" charset="-128"/>
                        </a:rPr>
                        <a:t>¥200</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ja-JP" altLang="en-US" sz="900" b="0" i="0" u="none" strike="noStrike" dirty="0">
                          <a:solidFill>
                            <a:schemeClr val="tx1"/>
                          </a:solidFill>
                          <a:effectLst/>
                          <a:latin typeface="Meiryo UI" panose="020B0604030504040204" pitchFamily="50" charset="-128"/>
                          <a:ea typeface="Meiryo UI" panose="020B0604030504040204" pitchFamily="50" charset="-128"/>
                        </a:rPr>
                        <a:t>承認済</a:t>
                      </a:r>
                      <a:endParaRPr lang="en-US" altLang="ja-JP" sz="9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ja-JP" altLang="en-US" sz="900" b="0" i="0" u="none" strike="noStrike" dirty="0">
                          <a:solidFill>
                            <a:schemeClr val="accent3">
                              <a:lumMod val="75000"/>
                            </a:schemeClr>
                          </a:solidFill>
                          <a:effectLst/>
                          <a:latin typeface="Meiryo UI" panose="020B0604030504040204" pitchFamily="50" charset="-128"/>
                          <a:ea typeface="Meiryo UI" panose="020B0604030504040204" pitchFamily="50" charset="-128"/>
                        </a:rPr>
                        <a:t>通知済</a:t>
                      </a:r>
                      <a:endParaRPr lang="en-US" altLang="ja-JP" sz="9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DEECEF"/>
                    </a:solidFill>
                  </a:tcPr>
                </a:tc>
                <a:tc>
                  <a:txBody>
                    <a:bodyPr/>
                    <a:lstStyle/>
                    <a:p>
                      <a:pPr marL="0" marR="0" lvl="0" indent="0" algn="ctr" defTabSz="685783" rtl="0" eaLnBrk="1" fontAlgn="ctr" latinLnBrk="0" hangingPunct="1">
                        <a:lnSpc>
                          <a:spcPct val="100000"/>
                        </a:lnSpc>
                        <a:spcBef>
                          <a:spcPts val="0"/>
                        </a:spcBef>
                        <a:spcAft>
                          <a:spcPts val="0"/>
                        </a:spcAft>
                        <a:buClrTx/>
                        <a:buSzTx/>
                        <a:buFontTx/>
                        <a:buNone/>
                        <a:tabLst/>
                        <a:defRPr/>
                      </a:pPr>
                      <a:r>
                        <a:rPr lang="ja-JP" altLang="en-US" sz="900" b="0" i="0" u="none" strike="noStrike" dirty="0">
                          <a:solidFill>
                            <a:schemeClr val="tx1"/>
                          </a:solidFill>
                          <a:effectLst/>
                          <a:latin typeface="Meiryo UI" panose="020B0604030504040204" pitchFamily="50" charset="-128"/>
                          <a:ea typeface="Meiryo UI" panose="020B0604030504040204" pitchFamily="50" charset="-128"/>
                        </a:rPr>
                        <a:t>確認中</a:t>
                      </a:r>
                      <a:endParaRPr lang="en-US" altLang="ja-JP" sz="9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ja-JP" altLang="en-US" sz="900" b="0" i="0" u="none" strike="noStrike" dirty="0">
                          <a:solidFill>
                            <a:schemeClr val="tx1"/>
                          </a:solidFill>
                          <a:effectLst/>
                          <a:latin typeface="Meiryo UI" panose="020B0604030504040204" pitchFamily="50" charset="-128"/>
                          <a:ea typeface="Meiryo UI" panose="020B0604030504040204" pitchFamily="50" charset="-128"/>
                        </a:rPr>
                        <a:t>未完了</a:t>
                      </a:r>
                      <a:endParaRPr lang="en-US" altLang="ja-JP" sz="9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430353502"/>
                  </a:ext>
                </a:extLst>
              </a:tr>
              <a:tr h="131893">
                <a:tc>
                  <a:txBody>
                    <a:bodyPr/>
                    <a:lstStyle/>
                    <a:p>
                      <a:pPr algn="ctr" fontAlgn="ctr"/>
                      <a:r>
                        <a:rPr lang="en-US" altLang="ja-JP" sz="900" b="0" i="0" u="none" strike="noStrike" dirty="0">
                          <a:solidFill>
                            <a:schemeClr val="tx1"/>
                          </a:solidFill>
                          <a:effectLst/>
                          <a:latin typeface="Meiryo UI" panose="020B0604030504040204" pitchFamily="50" charset="-128"/>
                          <a:ea typeface="Meiryo UI" panose="020B0604030504040204" pitchFamily="50" charset="-128"/>
                        </a:rPr>
                        <a:t>C</a:t>
                      </a:r>
                      <a:r>
                        <a:rPr lang="ja-JP" altLang="en-US" sz="900" b="0" i="0" u="none" strike="noStrike" dirty="0">
                          <a:solidFill>
                            <a:schemeClr val="tx1"/>
                          </a:solidFill>
                          <a:effectLst/>
                          <a:latin typeface="Meiryo UI" panose="020B0604030504040204" pitchFamily="50" charset="-128"/>
                          <a:ea typeface="Meiryo UI" panose="020B0604030504040204" pitchFamily="50" charset="-128"/>
                        </a:rPr>
                        <a:t>社</a:t>
                      </a:r>
                      <a:endParaRPr lang="en-US" altLang="ja-JP" sz="9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19050" cap="flat" cmpd="sng" algn="ctr">
                      <a:solidFill>
                        <a:schemeClr val="bg1">
                          <a:lumMod val="50000"/>
                        </a:schemeClr>
                      </a:solidFill>
                      <a:prstDash val="solid"/>
                      <a:round/>
                      <a:headEnd type="none" w="med" len="med"/>
                      <a:tailEnd type="none" w="med" len="med"/>
                    </a:lnB>
                    <a:solidFill>
                      <a:schemeClr val="bg1"/>
                    </a:solidFill>
                  </a:tcPr>
                </a:tc>
                <a:tc>
                  <a:txBody>
                    <a:bodyPr/>
                    <a:lstStyle/>
                    <a:p>
                      <a:pPr algn="ctr" fontAlgn="ctr"/>
                      <a:r>
                        <a:rPr lang="en-US" altLang="ja-JP" sz="900" b="0" i="0" u="none" strike="noStrike" dirty="0">
                          <a:solidFill>
                            <a:schemeClr val="tx1"/>
                          </a:solidFill>
                          <a:effectLst/>
                          <a:latin typeface="Meiryo UI" panose="020B0604030504040204" pitchFamily="50" charset="-128"/>
                          <a:ea typeface="Meiryo UI" panose="020B0604030504040204" pitchFamily="50" charset="-128"/>
                        </a:rPr>
                        <a:t>¥200</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19050" cap="flat" cmpd="sng" algn="ctr">
                      <a:solidFill>
                        <a:schemeClr val="bg1">
                          <a:lumMod val="50000"/>
                        </a:schemeClr>
                      </a:solidFill>
                      <a:prstDash val="solid"/>
                      <a:round/>
                      <a:headEnd type="none" w="med" len="med"/>
                      <a:tailEnd type="none" w="med" len="med"/>
                    </a:lnB>
                    <a:solidFill>
                      <a:schemeClr val="bg1"/>
                    </a:solidFill>
                  </a:tcPr>
                </a:tc>
                <a:tc>
                  <a:txBody>
                    <a:bodyPr/>
                    <a:lstStyle/>
                    <a:p>
                      <a:pPr algn="ctr" fontAlgn="ctr"/>
                      <a:r>
                        <a:rPr lang="ja-JP" altLang="en-US" sz="900" b="0" i="0" u="none" strike="noStrike" dirty="0">
                          <a:solidFill>
                            <a:schemeClr val="tx1"/>
                          </a:solidFill>
                          <a:effectLst/>
                          <a:latin typeface="Meiryo UI" panose="020B0604030504040204" pitchFamily="50" charset="-128"/>
                          <a:ea typeface="Meiryo UI" panose="020B0604030504040204" pitchFamily="50" charset="-128"/>
                        </a:rPr>
                        <a:t>承認済</a:t>
                      </a:r>
                      <a:endParaRPr lang="en-US" altLang="ja-JP" sz="9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19050" cap="flat" cmpd="sng" algn="ctr">
                      <a:solidFill>
                        <a:schemeClr val="bg1">
                          <a:lumMod val="50000"/>
                        </a:schemeClr>
                      </a:solidFill>
                      <a:prstDash val="solid"/>
                      <a:round/>
                      <a:headEnd type="none" w="med" len="med"/>
                      <a:tailEnd type="none" w="med" len="med"/>
                    </a:lnB>
                    <a:solidFill>
                      <a:schemeClr val="bg1"/>
                    </a:solidFill>
                  </a:tcPr>
                </a:tc>
                <a:tc>
                  <a:txBody>
                    <a:bodyPr/>
                    <a:lstStyle/>
                    <a:p>
                      <a:pPr algn="ctr" fontAlgn="ctr"/>
                      <a:r>
                        <a:rPr lang="ja-JP" altLang="en-US" sz="900" b="0" i="0" u="none" strike="noStrike" dirty="0">
                          <a:solidFill>
                            <a:schemeClr val="accent3">
                              <a:lumMod val="75000"/>
                            </a:schemeClr>
                          </a:solidFill>
                          <a:effectLst/>
                          <a:latin typeface="Meiryo UI" panose="020B0604030504040204" pitchFamily="50" charset="-128"/>
                          <a:ea typeface="Meiryo UI" panose="020B0604030504040204" pitchFamily="50" charset="-128"/>
                        </a:rPr>
                        <a:t>通知済</a:t>
                      </a:r>
                      <a:endParaRPr lang="en-US" altLang="ja-JP" sz="9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19050" cap="flat" cmpd="sng" algn="ctr">
                      <a:solidFill>
                        <a:schemeClr val="bg1">
                          <a:lumMod val="50000"/>
                        </a:schemeClr>
                      </a:solidFill>
                      <a:prstDash val="solid"/>
                      <a:round/>
                      <a:headEnd type="none" w="med" len="med"/>
                      <a:tailEnd type="none" w="med" len="med"/>
                    </a:lnB>
                    <a:solidFill>
                      <a:srgbClr val="DEECEF"/>
                    </a:solidFill>
                  </a:tcPr>
                </a:tc>
                <a:tc>
                  <a:txBody>
                    <a:bodyPr/>
                    <a:lstStyle/>
                    <a:p>
                      <a:pPr marL="0" marR="0" lvl="0" indent="0" algn="ctr" defTabSz="685783" rtl="0" eaLnBrk="1" fontAlgn="ctr" latinLnBrk="0" hangingPunct="1">
                        <a:lnSpc>
                          <a:spcPct val="100000"/>
                        </a:lnSpc>
                        <a:spcBef>
                          <a:spcPts val="0"/>
                        </a:spcBef>
                        <a:spcAft>
                          <a:spcPts val="0"/>
                        </a:spcAft>
                        <a:buClrTx/>
                        <a:buSzTx/>
                        <a:buFontTx/>
                        <a:buNone/>
                        <a:tabLst/>
                        <a:defRPr/>
                      </a:pPr>
                      <a:r>
                        <a:rPr lang="ja-JP" altLang="en-US" sz="900" b="0" i="0" u="none" strike="noStrike" dirty="0">
                          <a:solidFill>
                            <a:schemeClr val="tx1"/>
                          </a:solidFill>
                          <a:effectLst/>
                          <a:latin typeface="Meiryo UI" panose="020B0604030504040204" pitchFamily="50" charset="-128"/>
                          <a:ea typeface="Meiryo UI" panose="020B0604030504040204" pitchFamily="50" charset="-128"/>
                        </a:rPr>
                        <a:t>確認中</a:t>
                      </a:r>
                      <a:endParaRPr lang="en-US" altLang="ja-JP" sz="9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19050" cap="flat" cmpd="sng" algn="ctr">
                      <a:solidFill>
                        <a:schemeClr val="bg1">
                          <a:lumMod val="50000"/>
                        </a:schemeClr>
                      </a:solidFill>
                      <a:prstDash val="solid"/>
                      <a:round/>
                      <a:headEnd type="none" w="med" len="med"/>
                      <a:tailEnd type="none" w="med" len="med"/>
                    </a:lnB>
                    <a:solidFill>
                      <a:schemeClr val="bg1"/>
                    </a:solidFill>
                  </a:tcPr>
                </a:tc>
                <a:tc>
                  <a:txBody>
                    <a:bodyPr/>
                    <a:lstStyle/>
                    <a:p>
                      <a:pPr algn="ctr" fontAlgn="ctr"/>
                      <a:r>
                        <a:rPr lang="ja-JP" altLang="en-US" sz="900" b="0" i="0" u="none" strike="noStrike" dirty="0">
                          <a:solidFill>
                            <a:schemeClr val="tx1"/>
                          </a:solidFill>
                          <a:effectLst/>
                          <a:latin typeface="Meiryo UI" panose="020B0604030504040204" pitchFamily="50" charset="-128"/>
                          <a:ea typeface="Meiryo UI" panose="020B0604030504040204" pitchFamily="50" charset="-128"/>
                        </a:rPr>
                        <a:t>未完了</a:t>
                      </a:r>
                      <a:endParaRPr lang="en-US" altLang="ja-JP" sz="9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1905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50025292"/>
                  </a:ext>
                </a:extLst>
              </a:tr>
              <a:tr h="131893">
                <a:tc>
                  <a:txBody>
                    <a:bodyPr/>
                    <a:lstStyle/>
                    <a:p>
                      <a:pPr algn="ctr" fontAlgn="ctr"/>
                      <a:r>
                        <a:rPr lang="en-US" altLang="ja-JP" sz="900" b="0" i="0" u="none" strike="noStrike" dirty="0">
                          <a:solidFill>
                            <a:schemeClr val="tx1"/>
                          </a:solidFill>
                          <a:effectLst/>
                          <a:latin typeface="Meiryo UI" panose="020B0604030504040204" pitchFamily="50" charset="-128"/>
                          <a:ea typeface="Meiryo UI" panose="020B0604030504040204" pitchFamily="50" charset="-128"/>
                        </a:rPr>
                        <a:t>A</a:t>
                      </a:r>
                      <a:r>
                        <a:rPr lang="ja-JP" altLang="en-US" sz="900" b="0" i="0" u="none" strike="noStrike" dirty="0">
                          <a:solidFill>
                            <a:schemeClr val="tx1"/>
                          </a:solidFill>
                          <a:effectLst/>
                          <a:latin typeface="Meiryo UI" panose="020B0604030504040204" pitchFamily="50" charset="-128"/>
                          <a:ea typeface="Meiryo UI" panose="020B0604030504040204" pitchFamily="50" charset="-128"/>
                        </a:rPr>
                        <a:t>社</a:t>
                      </a:r>
                      <a:endParaRPr lang="en-US" altLang="ja-JP" sz="9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9050" cap="flat" cmpd="sng" algn="ctr">
                      <a:solidFill>
                        <a:schemeClr val="bg1">
                          <a:lumMod val="50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en-US" altLang="ja-JP" sz="900" b="0" i="0" u="none" strike="noStrike" dirty="0">
                          <a:solidFill>
                            <a:schemeClr val="tx1"/>
                          </a:solidFill>
                          <a:effectLst/>
                          <a:latin typeface="Meiryo UI" panose="020B0604030504040204" pitchFamily="50" charset="-128"/>
                          <a:ea typeface="Meiryo UI" panose="020B0604030504040204" pitchFamily="50" charset="-128"/>
                        </a:rPr>
                        <a:t>¥100</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9050" cap="flat" cmpd="sng" algn="ctr">
                      <a:solidFill>
                        <a:schemeClr val="bg1">
                          <a:lumMod val="50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ja-JP" altLang="en-US" sz="900" b="0" i="0" u="none" strike="noStrike" dirty="0">
                          <a:solidFill>
                            <a:schemeClr val="tx1"/>
                          </a:solidFill>
                          <a:effectLst/>
                          <a:latin typeface="Meiryo UI" panose="020B0604030504040204" pitchFamily="50" charset="-128"/>
                          <a:ea typeface="Meiryo UI" panose="020B0604030504040204" pitchFamily="50" charset="-128"/>
                        </a:rPr>
                        <a:t>承認済</a:t>
                      </a:r>
                      <a:endParaRPr lang="en-US" altLang="ja-JP" sz="9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9050" cap="flat" cmpd="sng" algn="ctr">
                      <a:solidFill>
                        <a:schemeClr val="bg1">
                          <a:lumMod val="50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lvl="0" indent="0" algn="ctr" defTabSz="685783" rtl="0" eaLnBrk="1" fontAlgn="ctr"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通知済</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9050" cap="flat" cmpd="sng" algn="ctr">
                      <a:solidFill>
                        <a:schemeClr val="bg1">
                          <a:lumMod val="50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lvl="0" indent="0" algn="ctr" defTabSz="685783" rtl="0" eaLnBrk="1" fontAlgn="ctr" latinLnBrk="0" hangingPunct="1">
                        <a:lnSpc>
                          <a:spcPct val="100000"/>
                        </a:lnSpc>
                        <a:spcBef>
                          <a:spcPts val="0"/>
                        </a:spcBef>
                        <a:spcAft>
                          <a:spcPts val="0"/>
                        </a:spcAft>
                        <a:buClrTx/>
                        <a:buSzTx/>
                        <a:buFontTx/>
                        <a:buNone/>
                        <a:tabLst/>
                        <a:defRPr/>
                      </a:pPr>
                      <a:r>
                        <a:rPr lang="ja-JP" altLang="en-US" sz="900" b="0" i="0" u="none" strike="noStrike" dirty="0">
                          <a:solidFill>
                            <a:schemeClr val="tx1"/>
                          </a:solidFill>
                          <a:effectLst/>
                          <a:latin typeface="Meiryo UI" panose="020B0604030504040204" pitchFamily="50" charset="-128"/>
                          <a:ea typeface="Meiryo UI" panose="020B0604030504040204" pitchFamily="50" charset="-128"/>
                        </a:rPr>
                        <a:t>確認中</a:t>
                      </a:r>
                      <a:endParaRPr lang="en-US" altLang="ja-JP" sz="9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9050" cap="flat" cmpd="sng" algn="ctr">
                      <a:solidFill>
                        <a:schemeClr val="bg1">
                          <a:lumMod val="50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ja-JP" altLang="en-US" sz="900" b="0" i="0" u="none" strike="noStrike" dirty="0">
                          <a:solidFill>
                            <a:schemeClr val="tx1"/>
                          </a:solidFill>
                          <a:effectLst/>
                          <a:latin typeface="Meiryo UI" panose="020B0604030504040204" pitchFamily="50" charset="-128"/>
                          <a:ea typeface="Meiryo UI" panose="020B0604030504040204" pitchFamily="50" charset="-128"/>
                        </a:rPr>
                        <a:t>未完了</a:t>
                      </a:r>
                      <a:endParaRPr lang="en-US" altLang="ja-JP" sz="9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9050" cap="flat" cmpd="sng" algn="ctr">
                      <a:solidFill>
                        <a:schemeClr val="bg1">
                          <a:lumMod val="50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30904083"/>
                  </a:ext>
                </a:extLst>
              </a:tr>
              <a:tr h="131893">
                <a:tc>
                  <a:txBody>
                    <a:bodyPr/>
                    <a:lstStyle/>
                    <a:p>
                      <a:pPr algn="ctr" fontAlgn="ctr"/>
                      <a:r>
                        <a:rPr lang="en-US" altLang="ja-JP" sz="900" b="0" i="0" u="none" strike="noStrike" dirty="0">
                          <a:solidFill>
                            <a:schemeClr val="tx1"/>
                          </a:solidFill>
                          <a:effectLst/>
                          <a:latin typeface="Meiryo UI" panose="020B0604030504040204" pitchFamily="50" charset="-128"/>
                          <a:ea typeface="Meiryo UI" panose="020B0604030504040204" pitchFamily="50" charset="-128"/>
                        </a:rPr>
                        <a:t>B</a:t>
                      </a:r>
                      <a:r>
                        <a:rPr lang="ja-JP" altLang="en-US" sz="900" b="0" i="0" u="none" strike="noStrike" dirty="0">
                          <a:solidFill>
                            <a:schemeClr val="tx1"/>
                          </a:solidFill>
                          <a:effectLst/>
                          <a:latin typeface="Meiryo UI" panose="020B0604030504040204" pitchFamily="50" charset="-128"/>
                          <a:ea typeface="Meiryo UI" panose="020B0604030504040204" pitchFamily="50" charset="-128"/>
                        </a:rPr>
                        <a:t>社</a:t>
                      </a:r>
                      <a:endParaRPr lang="en-US" altLang="ja-JP" sz="9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en-US" altLang="ja-JP" sz="900" b="0" i="0" u="none" strike="noStrike" dirty="0">
                          <a:solidFill>
                            <a:schemeClr val="tx1"/>
                          </a:solidFill>
                          <a:effectLst/>
                          <a:latin typeface="Meiryo UI" panose="020B0604030504040204" pitchFamily="50" charset="-128"/>
                          <a:ea typeface="Meiryo UI" panose="020B0604030504040204" pitchFamily="50" charset="-128"/>
                        </a:rPr>
                        <a:t>¥200</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ja-JP" altLang="en-US" sz="900" b="0" i="0" u="none" strike="noStrike" dirty="0">
                          <a:solidFill>
                            <a:schemeClr val="tx1"/>
                          </a:solidFill>
                          <a:effectLst/>
                          <a:latin typeface="Meiryo UI" panose="020B0604030504040204" pitchFamily="50" charset="-128"/>
                          <a:ea typeface="Meiryo UI" panose="020B0604030504040204" pitchFamily="50" charset="-128"/>
                        </a:rPr>
                        <a:t>承認済</a:t>
                      </a:r>
                      <a:endParaRPr lang="en-US" altLang="ja-JP" sz="9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lvl="0" indent="0" algn="ctr" defTabSz="685783" rtl="0" eaLnBrk="1" fontAlgn="ctr"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通知済</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ja-JP" altLang="en-US" sz="900" b="0" i="0" u="none" strike="noStrike" dirty="0">
                          <a:solidFill>
                            <a:schemeClr val="accent3">
                              <a:lumMod val="75000"/>
                            </a:schemeClr>
                          </a:solidFill>
                          <a:effectLst/>
                          <a:latin typeface="Meiryo UI" panose="020B0604030504040204" pitchFamily="50" charset="-128"/>
                          <a:ea typeface="Meiryo UI" panose="020B0604030504040204" pitchFamily="50" charset="-128"/>
                        </a:rPr>
                        <a:t>異議申立中</a:t>
                      </a:r>
                      <a:endParaRPr lang="en-US" altLang="ja-JP" sz="900" b="0" i="0" u="none" strike="noStrike" dirty="0">
                        <a:solidFill>
                          <a:schemeClr val="accent3">
                            <a:lumMod val="75000"/>
                          </a:schemeClr>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DEECEF"/>
                    </a:solidFill>
                  </a:tcPr>
                </a:tc>
                <a:tc>
                  <a:txBody>
                    <a:bodyPr/>
                    <a:lstStyle/>
                    <a:p>
                      <a:pPr algn="ctr" fontAlgn="ctr"/>
                      <a:r>
                        <a:rPr lang="ja-JP" altLang="en-US" sz="900" b="0" i="0" u="none" strike="noStrike" dirty="0">
                          <a:solidFill>
                            <a:schemeClr val="tx1"/>
                          </a:solidFill>
                          <a:effectLst/>
                          <a:latin typeface="Meiryo UI" panose="020B0604030504040204" pitchFamily="50" charset="-128"/>
                          <a:ea typeface="Meiryo UI" panose="020B0604030504040204" pitchFamily="50" charset="-128"/>
                        </a:rPr>
                        <a:t>未完了</a:t>
                      </a:r>
                      <a:endParaRPr lang="en-US" altLang="ja-JP" sz="9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86681006"/>
                  </a:ext>
                </a:extLst>
              </a:tr>
              <a:tr h="131893">
                <a:tc>
                  <a:txBody>
                    <a:bodyPr/>
                    <a:lstStyle/>
                    <a:p>
                      <a:pPr algn="ctr" fontAlgn="ctr"/>
                      <a:r>
                        <a:rPr lang="en-US" altLang="ja-JP" sz="900" b="0" i="0" u="none" strike="noStrike" dirty="0">
                          <a:solidFill>
                            <a:schemeClr val="tx1"/>
                          </a:solidFill>
                          <a:effectLst/>
                          <a:latin typeface="Meiryo UI" panose="020B0604030504040204" pitchFamily="50" charset="-128"/>
                          <a:ea typeface="Meiryo UI" panose="020B0604030504040204" pitchFamily="50" charset="-128"/>
                        </a:rPr>
                        <a:t>C</a:t>
                      </a:r>
                      <a:r>
                        <a:rPr lang="ja-JP" altLang="en-US" sz="900" b="0" i="0" u="none" strike="noStrike" dirty="0">
                          <a:solidFill>
                            <a:schemeClr val="tx1"/>
                          </a:solidFill>
                          <a:effectLst/>
                          <a:latin typeface="Meiryo UI" panose="020B0604030504040204" pitchFamily="50" charset="-128"/>
                          <a:ea typeface="Meiryo UI" panose="020B0604030504040204" pitchFamily="50" charset="-128"/>
                        </a:rPr>
                        <a:t>社</a:t>
                      </a:r>
                      <a:endParaRPr lang="en-US" altLang="ja-JP" sz="9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19050" cap="flat" cmpd="sng" algn="ctr">
                      <a:solidFill>
                        <a:schemeClr val="bg1">
                          <a:lumMod val="50000"/>
                        </a:schemeClr>
                      </a:solidFill>
                      <a:prstDash val="solid"/>
                      <a:round/>
                      <a:headEnd type="none" w="med" len="med"/>
                      <a:tailEnd type="none" w="med" len="med"/>
                    </a:lnB>
                    <a:solidFill>
                      <a:schemeClr val="bg1"/>
                    </a:solidFill>
                  </a:tcPr>
                </a:tc>
                <a:tc>
                  <a:txBody>
                    <a:bodyPr/>
                    <a:lstStyle/>
                    <a:p>
                      <a:pPr algn="ctr" fontAlgn="ctr"/>
                      <a:r>
                        <a:rPr lang="en-US" altLang="ja-JP" sz="900" b="0" i="0" u="none" strike="noStrike" dirty="0">
                          <a:solidFill>
                            <a:schemeClr val="tx1"/>
                          </a:solidFill>
                          <a:effectLst/>
                          <a:latin typeface="Meiryo UI" panose="020B0604030504040204" pitchFamily="50" charset="-128"/>
                          <a:ea typeface="Meiryo UI" panose="020B0604030504040204" pitchFamily="50" charset="-128"/>
                        </a:rPr>
                        <a:t>¥200</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19050" cap="flat" cmpd="sng" algn="ctr">
                      <a:solidFill>
                        <a:schemeClr val="bg1">
                          <a:lumMod val="50000"/>
                        </a:schemeClr>
                      </a:solidFill>
                      <a:prstDash val="solid"/>
                      <a:round/>
                      <a:headEnd type="none" w="med" len="med"/>
                      <a:tailEnd type="none" w="med" len="med"/>
                    </a:lnB>
                    <a:solidFill>
                      <a:schemeClr val="bg1"/>
                    </a:solidFill>
                  </a:tcPr>
                </a:tc>
                <a:tc>
                  <a:txBody>
                    <a:bodyPr/>
                    <a:lstStyle/>
                    <a:p>
                      <a:pPr algn="ctr" fontAlgn="ctr"/>
                      <a:r>
                        <a:rPr lang="ja-JP" altLang="en-US" sz="900" b="0" i="0" u="none" strike="noStrike" dirty="0">
                          <a:solidFill>
                            <a:schemeClr val="tx1"/>
                          </a:solidFill>
                          <a:effectLst/>
                          <a:latin typeface="Meiryo UI" panose="020B0604030504040204" pitchFamily="50" charset="-128"/>
                          <a:ea typeface="Meiryo UI" panose="020B0604030504040204" pitchFamily="50" charset="-128"/>
                        </a:rPr>
                        <a:t>承認済</a:t>
                      </a:r>
                      <a:endParaRPr lang="en-US" altLang="ja-JP" sz="9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1905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lvl="0" indent="0" algn="ctr" defTabSz="685783" rtl="0" eaLnBrk="1" fontAlgn="ctr"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通知済</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19050" cap="flat" cmpd="sng" algn="ctr">
                      <a:solidFill>
                        <a:schemeClr val="bg1">
                          <a:lumMod val="50000"/>
                        </a:schemeClr>
                      </a:solidFill>
                      <a:prstDash val="solid"/>
                      <a:round/>
                      <a:headEnd type="none" w="med" len="med"/>
                      <a:tailEnd type="none" w="med" len="med"/>
                    </a:lnB>
                    <a:solidFill>
                      <a:schemeClr val="bg1"/>
                    </a:solidFill>
                  </a:tcPr>
                </a:tc>
                <a:tc>
                  <a:txBody>
                    <a:bodyPr/>
                    <a:lstStyle/>
                    <a:p>
                      <a:pPr algn="ctr" fontAlgn="ctr"/>
                      <a:r>
                        <a:rPr lang="ja-JP" altLang="en-US" sz="900" b="0" i="0" u="none" strike="noStrike" dirty="0">
                          <a:solidFill>
                            <a:schemeClr val="accent3">
                              <a:lumMod val="75000"/>
                            </a:schemeClr>
                          </a:solidFill>
                          <a:effectLst/>
                          <a:latin typeface="Meiryo UI" panose="020B0604030504040204" pitchFamily="50" charset="-128"/>
                          <a:ea typeface="Meiryo UI" panose="020B0604030504040204" pitchFamily="50" charset="-128"/>
                        </a:rPr>
                        <a:t>異議申立中</a:t>
                      </a:r>
                      <a:endParaRPr lang="en-US" altLang="ja-JP" sz="900" b="0" i="0" u="none" strike="noStrike" dirty="0">
                        <a:solidFill>
                          <a:schemeClr val="accent3">
                            <a:lumMod val="75000"/>
                          </a:schemeClr>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19050" cap="flat" cmpd="sng" algn="ctr">
                      <a:solidFill>
                        <a:schemeClr val="bg1">
                          <a:lumMod val="50000"/>
                        </a:schemeClr>
                      </a:solidFill>
                      <a:prstDash val="solid"/>
                      <a:round/>
                      <a:headEnd type="none" w="med" len="med"/>
                      <a:tailEnd type="none" w="med" len="med"/>
                    </a:lnB>
                    <a:solidFill>
                      <a:srgbClr val="DEECEF"/>
                    </a:solidFill>
                  </a:tcPr>
                </a:tc>
                <a:tc>
                  <a:txBody>
                    <a:bodyPr/>
                    <a:lstStyle/>
                    <a:p>
                      <a:pPr algn="ctr" fontAlgn="ctr"/>
                      <a:r>
                        <a:rPr lang="ja-JP" altLang="en-US" sz="900" b="0" i="0" u="none" strike="noStrike" dirty="0">
                          <a:solidFill>
                            <a:schemeClr val="tx1"/>
                          </a:solidFill>
                          <a:effectLst/>
                          <a:latin typeface="Meiryo UI" panose="020B0604030504040204" pitchFamily="50" charset="-128"/>
                          <a:ea typeface="Meiryo UI" panose="020B0604030504040204" pitchFamily="50" charset="-128"/>
                        </a:rPr>
                        <a:t>未完了</a:t>
                      </a:r>
                      <a:endParaRPr lang="en-US" altLang="ja-JP" sz="9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1905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78081598"/>
                  </a:ext>
                </a:extLst>
              </a:tr>
              <a:tr h="131893">
                <a:tc>
                  <a:txBody>
                    <a:bodyPr/>
                    <a:lstStyle/>
                    <a:p>
                      <a:pPr algn="ctr" fontAlgn="ctr"/>
                      <a:r>
                        <a:rPr lang="en-US" altLang="ja-JP" sz="900" b="0" i="0" u="none" strike="noStrike" dirty="0">
                          <a:solidFill>
                            <a:schemeClr val="tx1"/>
                          </a:solidFill>
                          <a:effectLst/>
                          <a:latin typeface="Meiryo UI" panose="020B0604030504040204" pitchFamily="50" charset="-128"/>
                          <a:ea typeface="Meiryo UI" panose="020B0604030504040204" pitchFamily="50" charset="-128"/>
                        </a:rPr>
                        <a:t>A</a:t>
                      </a:r>
                      <a:r>
                        <a:rPr lang="ja-JP" altLang="en-US" sz="900" b="0" i="0" u="none" strike="noStrike" dirty="0">
                          <a:solidFill>
                            <a:schemeClr val="tx1"/>
                          </a:solidFill>
                          <a:effectLst/>
                          <a:latin typeface="Meiryo UI" panose="020B0604030504040204" pitchFamily="50" charset="-128"/>
                          <a:ea typeface="Meiryo UI" panose="020B0604030504040204" pitchFamily="50" charset="-128"/>
                        </a:rPr>
                        <a:t>社</a:t>
                      </a:r>
                      <a:endParaRPr lang="en-US" altLang="ja-JP" sz="9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9050" cap="flat" cmpd="sng" algn="ctr">
                      <a:solidFill>
                        <a:schemeClr val="bg1">
                          <a:lumMod val="50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en-US" altLang="ja-JP" sz="900" b="0" i="0" u="none" strike="noStrike" dirty="0">
                          <a:solidFill>
                            <a:schemeClr val="tx1"/>
                          </a:solidFill>
                          <a:effectLst/>
                          <a:latin typeface="Meiryo UI" panose="020B0604030504040204" pitchFamily="50" charset="-128"/>
                          <a:ea typeface="Meiryo UI" panose="020B0604030504040204" pitchFamily="50" charset="-128"/>
                        </a:rPr>
                        <a:t>¥100</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9050" cap="flat" cmpd="sng" algn="ctr">
                      <a:solidFill>
                        <a:schemeClr val="bg1">
                          <a:lumMod val="50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ja-JP" altLang="en-US" sz="900" b="0" i="0" u="none" strike="noStrike" dirty="0">
                          <a:solidFill>
                            <a:schemeClr val="tx1"/>
                          </a:solidFill>
                          <a:effectLst/>
                          <a:latin typeface="Meiryo UI" panose="020B0604030504040204" pitchFamily="50" charset="-128"/>
                          <a:ea typeface="Meiryo UI" panose="020B0604030504040204" pitchFamily="50" charset="-128"/>
                        </a:rPr>
                        <a:t>承認済</a:t>
                      </a:r>
                      <a:endParaRPr lang="en-US" altLang="ja-JP" sz="9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9050" cap="flat" cmpd="sng" algn="ctr">
                      <a:solidFill>
                        <a:schemeClr val="bg1">
                          <a:lumMod val="50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lvl="0" indent="0" algn="ctr" defTabSz="685783" rtl="0" eaLnBrk="1" fontAlgn="ctr"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通知済</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9050" cap="flat" cmpd="sng" algn="ctr">
                      <a:solidFill>
                        <a:schemeClr val="bg1">
                          <a:lumMod val="50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ja-JP" altLang="en-US" sz="900" b="0" i="0" u="none" strike="noStrike" dirty="0">
                          <a:solidFill>
                            <a:schemeClr val="tx1"/>
                          </a:solidFill>
                          <a:effectLst/>
                          <a:latin typeface="Meiryo UI" panose="020B0604030504040204" pitchFamily="50" charset="-128"/>
                          <a:ea typeface="Meiryo UI" panose="020B0604030504040204" pitchFamily="50" charset="-128"/>
                        </a:rPr>
                        <a:t>確認中</a:t>
                      </a:r>
                      <a:endParaRPr lang="en-US" altLang="ja-JP" sz="9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9050" cap="flat" cmpd="sng" algn="ctr">
                      <a:solidFill>
                        <a:schemeClr val="bg1">
                          <a:lumMod val="50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ja-JP" altLang="en-US" sz="900" b="0" i="0" u="none" strike="noStrike" dirty="0">
                          <a:solidFill>
                            <a:schemeClr val="tx1"/>
                          </a:solidFill>
                          <a:effectLst/>
                          <a:latin typeface="Meiryo UI" panose="020B0604030504040204" pitchFamily="50" charset="-128"/>
                          <a:ea typeface="Meiryo UI" panose="020B0604030504040204" pitchFamily="50" charset="-128"/>
                        </a:rPr>
                        <a:t>未完了</a:t>
                      </a:r>
                      <a:endParaRPr lang="en-US" altLang="ja-JP" sz="9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9050" cap="flat" cmpd="sng" algn="ctr">
                      <a:solidFill>
                        <a:schemeClr val="bg1">
                          <a:lumMod val="50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559547205"/>
                  </a:ext>
                </a:extLst>
              </a:tr>
              <a:tr h="131893">
                <a:tc>
                  <a:txBody>
                    <a:bodyPr/>
                    <a:lstStyle/>
                    <a:p>
                      <a:pPr algn="ctr" fontAlgn="ctr"/>
                      <a:r>
                        <a:rPr lang="en-US" altLang="ja-JP" sz="900" b="0" i="0" u="none" strike="noStrike" dirty="0">
                          <a:solidFill>
                            <a:schemeClr val="tx1"/>
                          </a:solidFill>
                          <a:effectLst/>
                          <a:latin typeface="Meiryo UI" panose="020B0604030504040204" pitchFamily="50" charset="-128"/>
                          <a:ea typeface="Meiryo UI" panose="020B0604030504040204" pitchFamily="50" charset="-128"/>
                        </a:rPr>
                        <a:t>B</a:t>
                      </a:r>
                      <a:r>
                        <a:rPr lang="ja-JP" altLang="en-US" sz="900" b="0" i="0" u="none" strike="noStrike" dirty="0">
                          <a:solidFill>
                            <a:schemeClr val="tx1"/>
                          </a:solidFill>
                          <a:effectLst/>
                          <a:latin typeface="Meiryo UI" panose="020B0604030504040204" pitchFamily="50" charset="-128"/>
                          <a:ea typeface="Meiryo UI" panose="020B0604030504040204" pitchFamily="50" charset="-128"/>
                        </a:rPr>
                        <a:t>社</a:t>
                      </a:r>
                      <a:endParaRPr lang="en-US" altLang="ja-JP" sz="9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en-US" altLang="ja-JP" sz="900" b="0" i="0" u="none" strike="noStrike" dirty="0">
                          <a:solidFill>
                            <a:schemeClr val="tx1"/>
                          </a:solidFill>
                          <a:effectLst/>
                          <a:latin typeface="Meiryo UI" panose="020B0604030504040204" pitchFamily="50" charset="-128"/>
                          <a:ea typeface="Meiryo UI" panose="020B0604030504040204" pitchFamily="50" charset="-128"/>
                        </a:rPr>
                        <a:t>¥200</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ja-JP" altLang="en-US" sz="900" b="0" i="0" u="none" strike="noStrike" dirty="0">
                          <a:solidFill>
                            <a:schemeClr val="tx1"/>
                          </a:solidFill>
                          <a:effectLst/>
                          <a:latin typeface="Meiryo UI" panose="020B0604030504040204" pitchFamily="50" charset="-128"/>
                          <a:ea typeface="Meiryo UI" panose="020B0604030504040204" pitchFamily="50" charset="-128"/>
                        </a:rPr>
                        <a:t>承認済</a:t>
                      </a:r>
                      <a:endParaRPr lang="en-US" altLang="ja-JP" sz="9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ja-JP" altLang="en-US" sz="900" b="0" i="0" u="none" strike="noStrike" dirty="0">
                          <a:solidFill>
                            <a:schemeClr val="tx1"/>
                          </a:solidFill>
                          <a:effectLst/>
                          <a:latin typeface="Meiryo UI" panose="020B0604030504040204" pitchFamily="50" charset="-128"/>
                          <a:ea typeface="Meiryo UI" panose="020B0604030504040204" pitchFamily="50" charset="-128"/>
                        </a:rPr>
                        <a:t>通知済</a:t>
                      </a:r>
                      <a:endParaRPr lang="en-US" altLang="ja-JP" sz="9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ja-JP" altLang="en-US" sz="900" b="0" i="0" u="none" strike="noStrike" dirty="0">
                          <a:solidFill>
                            <a:schemeClr val="accent3">
                              <a:lumMod val="75000"/>
                            </a:schemeClr>
                          </a:solidFill>
                          <a:effectLst/>
                          <a:latin typeface="Meiryo UI" panose="020B0604030504040204" pitchFamily="50" charset="-128"/>
                          <a:ea typeface="Meiryo UI" panose="020B0604030504040204" pitchFamily="50" charset="-128"/>
                        </a:rPr>
                        <a:t>対応済</a:t>
                      </a:r>
                      <a:endParaRPr lang="en-US" altLang="ja-JP" sz="900" b="0" i="0" u="none" strike="noStrike" dirty="0">
                        <a:solidFill>
                          <a:schemeClr val="accent3">
                            <a:lumMod val="75000"/>
                          </a:schemeClr>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DEECEF"/>
                    </a:solidFill>
                  </a:tcPr>
                </a:tc>
                <a:tc>
                  <a:txBody>
                    <a:bodyPr/>
                    <a:lstStyle/>
                    <a:p>
                      <a:pPr algn="ctr" fontAlgn="ctr"/>
                      <a:r>
                        <a:rPr lang="ja-JP" altLang="en-US" sz="900" b="0" i="0" u="none" strike="noStrike" dirty="0">
                          <a:solidFill>
                            <a:schemeClr val="tx1"/>
                          </a:solidFill>
                          <a:effectLst/>
                          <a:latin typeface="Meiryo UI" panose="020B0604030504040204" pitchFamily="50" charset="-128"/>
                          <a:ea typeface="Meiryo UI" panose="020B0604030504040204" pitchFamily="50" charset="-128"/>
                        </a:rPr>
                        <a:t>未完了</a:t>
                      </a:r>
                      <a:endParaRPr lang="en-US" altLang="ja-JP" sz="9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795607421"/>
                  </a:ext>
                </a:extLst>
              </a:tr>
              <a:tr h="131893">
                <a:tc>
                  <a:txBody>
                    <a:bodyPr/>
                    <a:lstStyle/>
                    <a:p>
                      <a:pPr algn="ctr" fontAlgn="ctr"/>
                      <a:r>
                        <a:rPr lang="en-US" altLang="ja-JP" sz="900" b="0" i="0" u="none" strike="noStrike" dirty="0">
                          <a:solidFill>
                            <a:schemeClr val="tx1"/>
                          </a:solidFill>
                          <a:effectLst/>
                          <a:latin typeface="Meiryo UI" panose="020B0604030504040204" pitchFamily="50" charset="-128"/>
                          <a:ea typeface="Meiryo UI" panose="020B0604030504040204" pitchFamily="50" charset="-128"/>
                        </a:rPr>
                        <a:t>C</a:t>
                      </a:r>
                      <a:r>
                        <a:rPr lang="ja-JP" altLang="en-US" sz="900" b="0" i="0" u="none" strike="noStrike" dirty="0">
                          <a:solidFill>
                            <a:schemeClr val="tx1"/>
                          </a:solidFill>
                          <a:effectLst/>
                          <a:latin typeface="Meiryo UI" panose="020B0604030504040204" pitchFamily="50" charset="-128"/>
                          <a:ea typeface="Meiryo UI" panose="020B0604030504040204" pitchFamily="50" charset="-128"/>
                        </a:rPr>
                        <a:t>社</a:t>
                      </a:r>
                      <a:endParaRPr lang="en-US" altLang="ja-JP" sz="9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19050" cap="flat" cmpd="sng" algn="ctr">
                      <a:solidFill>
                        <a:schemeClr val="bg1">
                          <a:lumMod val="50000"/>
                        </a:schemeClr>
                      </a:solidFill>
                      <a:prstDash val="solid"/>
                      <a:round/>
                      <a:headEnd type="none" w="med" len="med"/>
                      <a:tailEnd type="none" w="med" len="med"/>
                    </a:lnB>
                    <a:solidFill>
                      <a:schemeClr val="bg1"/>
                    </a:solidFill>
                  </a:tcPr>
                </a:tc>
                <a:tc>
                  <a:txBody>
                    <a:bodyPr/>
                    <a:lstStyle/>
                    <a:p>
                      <a:pPr algn="ctr" fontAlgn="ctr"/>
                      <a:r>
                        <a:rPr lang="en-US" altLang="ja-JP" sz="900" b="0" i="0" u="none" strike="noStrike" dirty="0">
                          <a:solidFill>
                            <a:schemeClr val="tx1"/>
                          </a:solidFill>
                          <a:effectLst/>
                          <a:latin typeface="Meiryo UI" panose="020B0604030504040204" pitchFamily="50" charset="-128"/>
                          <a:ea typeface="Meiryo UI" panose="020B0604030504040204" pitchFamily="50" charset="-128"/>
                        </a:rPr>
                        <a:t>¥200</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19050" cap="flat" cmpd="sng" algn="ctr">
                      <a:solidFill>
                        <a:schemeClr val="bg1">
                          <a:lumMod val="50000"/>
                        </a:schemeClr>
                      </a:solidFill>
                      <a:prstDash val="solid"/>
                      <a:round/>
                      <a:headEnd type="none" w="med" len="med"/>
                      <a:tailEnd type="none" w="med" len="med"/>
                    </a:lnB>
                    <a:solidFill>
                      <a:schemeClr val="bg1"/>
                    </a:solidFill>
                  </a:tcPr>
                </a:tc>
                <a:tc>
                  <a:txBody>
                    <a:bodyPr/>
                    <a:lstStyle/>
                    <a:p>
                      <a:pPr algn="ctr" fontAlgn="ctr"/>
                      <a:r>
                        <a:rPr lang="ja-JP" altLang="en-US" sz="900" b="0" i="0" u="none" strike="noStrike" dirty="0">
                          <a:solidFill>
                            <a:schemeClr val="tx1"/>
                          </a:solidFill>
                          <a:effectLst/>
                          <a:latin typeface="Meiryo UI" panose="020B0604030504040204" pitchFamily="50" charset="-128"/>
                          <a:ea typeface="Meiryo UI" panose="020B0604030504040204" pitchFamily="50" charset="-128"/>
                        </a:rPr>
                        <a:t>承認済</a:t>
                      </a:r>
                      <a:endParaRPr lang="en-US" altLang="ja-JP" sz="9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19050" cap="flat" cmpd="sng" algn="ctr">
                      <a:solidFill>
                        <a:schemeClr val="bg1">
                          <a:lumMod val="50000"/>
                        </a:schemeClr>
                      </a:solidFill>
                      <a:prstDash val="solid"/>
                      <a:round/>
                      <a:headEnd type="none" w="med" len="med"/>
                      <a:tailEnd type="none" w="med" len="med"/>
                    </a:lnB>
                    <a:solidFill>
                      <a:schemeClr val="bg1"/>
                    </a:solidFill>
                  </a:tcPr>
                </a:tc>
                <a:tc>
                  <a:txBody>
                    <a:bodyPr/>
                    <a:lstStyle/>
                    <a:p>
                      <a:pPr algn="ctr" fontAlgn="ctr"/>
                      <a:r>
                        <a:rPr lang="ja-JP" altLang="en-US" sz="900" b="0" i="0" u="none" strike="noStrike" dirty="0">
                          <a:solidFill>
                            <a:schemeClr val="tx1"/>
                          </a:solidFill>
                          <a:effectLst/>
                          <a:latin typeface="Meiryo UI" panose="020B0604030504040204" pitchFamily="50" charset="-128"/>
                          <a:ea typeface="Meiryo UI" panose="020B0604030504040204" pitchFamily="50" charset="-128"/>
                        </a:rPr>
                        <a:t>通知済</a:t>
                      </a:r>
                      <a:endParaRPr lang="en-US" altLang="ja-JP" sz="9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19050" cap="flat" cmpd="sng" algn="ctr">
                      <a:solidFill>
                        <a:schemeClr val="bg1">
                          <a:lumMod val="50000"/>
                        </a:schemeClr>
                      </a:solidFill>
                      <a:prstDash val="solid"/>
                      <a:round/>
                      <a:headEnd type="none" w="med" len="med"/>
                      <a:tailEnd type="none" w="med" len="med"/>
                    </a:lnB>
                    <a:solidFill>
                      <a:schemeClr val="bg1"/>
                    </a:solidFill>
                  </a:tcPr>
                </a:tc>
                <a:tc>
                  <a:txBody>
                    <a:bodyPr/>
                    <a:lstStyle/>
                    <a:p>
                      <a:pPr algn="ctr" fontAlgn="ctr"/>
                      <a:r>
                        <a:rPr lang="ja-JP" altLang="en-US" sz="900" b="0" i="0" u="none" strike="noStrike" dirty="0">
                          <a:solidFill>
                            <a:sysClr val="windowText" lastClr="000000"/>
                          </a:solidFill>
                          <a:effectLst/>
                          <a:latin typeface="Meiryo UI" panose="020B0604030504040204" pitchFamily="50" charset="-128"/>
                          <a:ea typeface="Meiryo UI" panose="020B0604030504040204" pitchFamily="50" charset="-128"/>
                        </a:rPr>
                        <a:t>異議申立中</a:t>
                      </a:r>
                      <a:endParaRPr lang="en-US" altLang="ja-JP" sz="900" b="0" i="0" u="none" strike="noStrike" dirty="0">
                        <a:solidFill>
                          <a:sysClr val="windowText" lastClr="000000"/>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19050" cap="flat" cmpd="sng" algn="ctr">
                      <a:solidFill>
                        <a:schemeClr val="bg1">
                          <a:lumMod val="50000"/>
                        </a:schemeClr>
                      </a:solidFill>
                      <a:prstDash val="solid"/>
                      <a:round/>
                      <a:headEnd type="none" w="med" len="med"/>
                      <a:tailEnd type="none" w="med" len="med"/>
                    </a:lnB>
                    <a:solidFill>
                      <a:schemeClr val="bg1"/>
                    </a:solidFill>
                  </a:tcPr>
                </a:tc>
                <a:tc>
                  <a:txBody>
                    <a:bodyPr/>
                    <a:lstStyle/>
                    <a:p>
                      <a:pPr algn="ctr" fontAlgn="ctr"/>
                      <a:r>
                        <a:rPr lang="ja-JP" altLang="en-US" sz="900" b="0" i="0" u="none" strike="noStrike" dirty="0">
                          <a:solidFill>
                            <a:schemeClr val="tx1"/>
                          </a:solidFill>
                          <a:effectLst/>
                          <a:latin typeface="Meiryo UI" panose="020B0604030504040204" pitchFamily="50" charset="-128"/>
                          <a:ea typeface="Meiryo UI" panose="020B0604030504040204" pitchFamily="50" charset="-128"/>
                        </a:rPr>
                        <a:t>未完了</a:t>
                      </a:r>
                      <a:endParaRPr lang="en-US" altLang="ja-JP" sz="9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1905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290303035"/>
                  </a:ext>
                </a:extLst>
              </a:tr>
              <a:tr h="131893">
                <a:tc>
                  <a:txBody>
                    <a:bodyPr/>
                    <a:lstStyle/>
                    <a:p>
                      <a:pPr algn="ctr" fontAlgn="ctr"/>
                      <a:r>
                        <a:rPr lang="en-US" altLang="ja-JP" sz="900" b="0" i="0" u="none" strike="noStrike" dirty="0">
                          <a:solidFill>
                            <a:schemeClr val="tx1"/>
                          </a:solidFill>
                          <a:effectLst/>
                          <a:latin typeface="Meiryo UI" panose="020B0604030504040204" pitchFamily="50" charset="-128"/>
                          <a:ea typeface="Meiryo UI" panose="020B0604030504040204" pitchFamily="50" charset="-128"/>
                        </a:rPr>
                        <a:t>A</a:t>
                      </a:r>
                      <a:r>
                        <a:rPr lang="ja-JP" altLang="en-US" sz="900" b="0" i="0" u="none" strike="noStrike" dirty="0">
                          <a:solidFill>
                            <a:schemeClr val="tx1"/>
                          </a:solidFill>
                          <a:effectLst/>
                          <a:latin typeface="Meiryo UI" panose="020B0604030504040204" pitchFamily="50" charset="-128"/>
                          <a:ea typeface="Meiryo UI" panose="020B0604030504040204" pitchFamily="50" charset="-128"/>
                        </a:rPr>
                        <a:t>社</a:t>
                      </a:r>
                      <a:endParaRPr lang="en-US" altLang="ja-JP" sz="9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9050" cap="flat" cmpd="sng" algn="ctr">
                      <a:solidFill>
                        <a:schemeClr val="bg1">
                          <a:lumMod val="50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en-US" altLang="ja-JP" sz="900" b="0" i="0" u="none" strike="noStrike" dirty="0">
                          <a:solidFill>
                            <a:schemeClr val="tx1"/>
                          </a:solidFill>
                          <a:effectLst/>
                          <a:latin typeface="Meiryo UI" panose="020B0604030504040204" pitchFamily="50" charset="-128"/>
                          <a:ea typeface="Meiryo UI" panose="020B0604030504040204" pitchFamily="50" charset="-128"/>
                        </a:rPr>
                        <a:t>¥100</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9050" cap="flat" cmpd="sng" algn="ctr">
                      <a:solidFill>
                        <a:schemeClr val="bg1">
                          <a:lumMod val="50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ja-JP" altLang="en-US" sz="900" b="0" i="0" u="none" strike="noStrike" dirty="0">
                          <a:solidFill>
                            <a:schemeClr val="tx1"/>
                          </a:solidFill>
                          <a:effectLst/>
                          <a:latin typeface="Meiryo UI" panose="020B0604030504040204" pitchFamily="50" charset="-128"/>
                          <a:ea typeface="Meiryo UI" panose="020B0604030504040204" pitchFamily="50" charset="-128"/>
                        </a:rPr>
                        <a:t>承認済</a:t>
                      </a:r>
                      <a:endParaRPr lang="en-US" altLang="ja-JP" sz="9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9050" cap="flat" cmpd="sng" algn="ctr">
                      <a:solidFill>
                        <a:schemeClr val="bg1">
                          <a:lumMod val="50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ja-JP" altLang="en-US" sz="900" b="0" i="0" u="none" strike="noStrike" dirty="0">
                          <a:solidFill>
                            <a:schemeClr val="tx1"/>
                          </a:solidFill>
                          <a:effectLst/>
                          <a:latin typeface="Meiryo UI" panose="020B0604030504040204" pitchFamily="50" charset="-128"/>
                          <a:ea typeface="Meiryo UI" panose="020B0604030504040204" pitchFamily="50" charset="-128"/>
                        </a:rPr>
                        <a:t>通知済</a:t>
                      </a:r>
                      <a:endParaRPr lang="en-US" altLang="ja-JP" sz="9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9050" cap="flat" cmpd="sng" algn="ctr">
                      <a:solidFill>
                        <a:schemeClr val="bg1">
                          <a:lumMod val="50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ja-JP" altLang="en-US" sz="900" b="0" i="0" u="none" strike="noStrike" dirty="0">
                          <a:solidFill>
                            <a:schemeClr val="accent3">
                              <a:lumMod val="75000"/>
                            </a:schemeClr>
                          </a:solidFill>
                          <a:effectLst/>
                          <a:latin typeface="Meiryo UI" panose="020B0604030504040204" pitchFamily="50" charset="-128"/>
                          <a:ea typeface="Meiryo UI" panose="020B0604030504040204" pitchFamily="50" charset="-128"/>
                        </a:rPr>
                        <a:t>確認済</a:t>
                      </a:r>
                      <a:endParaRPr lang="en-US" altLang="ja-JP" sz="900" b="0" i="0" u="none" strike="noStrike" dirty="0">
                        <a:solidFill>
                          <a:schemeClr val="accent3">
                            <a:lumMod val="75000"/>
                          </a:schemeClr>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9050" cap="flat" cmpd="sng" algn="ctr">
                      <a:solidFill>
                        <a:schemeClr val="bg1">
                          <a:lumMod val="50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DEECEF"/>
                    </a:solidFill>
                  </a:tcPr>
                </a:tc>
                <a:tc>
                  <a:txBody>
                    <a:bodyPr/>
                    <a:lstStyle/>
                    <a:p>
                      <a:pPr algn="ctr" fontAlgn="ctr"/>
                      <a:r>
                        <a:rPr lang="ja-JP" altLang="en-US" sz="900" b="0" i="0" u="none" strike="noStrike" dirty="0">
                          <a:solidFill>
                            <a:schemeClr val="accent3">
                              <a:lumMod val="75000"/>
                            </a:schemeClr>
                          </a:solidFill>
                          <a:effectLst/>
                          <a:latin typeface="Meiryo UI" panose="020B0604030504040204" pitchFamily="50" charset="-128"/>
                          <a:ea typeface="Meiryo UI" panose="020B0604030504040204" pitchFamily="50" charset="-128"/>
                        </a:rPr>
                        <a:t>完了</a:t>
                      </a:r>
                      <a:r>
                        <a:rPr lang="en-US" altLang="ja-JP" sz="900" b="0" i="0" u="none" strike="noStrike" dirty="0">
                          <a:solidFill>
                            <a:schemeClr val="accent3">
                              <a:lumMod val="75000"/>
                            </a:schemeClr>
                          </a:solidFill>
                          <a:effectLst/>
                          <a:latin typeface="Meiryo UI" panose="020B0604030504040204" pitchFamily="50" charset="-128"/>
                          <a:ea typeface="Meiryo UI" panose="020B0604030504040204" pitchFamily="50" charset="-128"/>
                        </a:rPr>
                        <a:t>(※2)</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9050" cap="flat" cmpd="sng" algn="ctr">
                      <a:solidFill>
                        <a:schemeClr val="bg1">
                          <a:lumMod val="50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DEECEF"/>
                    </a:solidFill>
                  </a:tcPr>
                </a:tc>
                <a:extLst>
                  <a:ext uri="{0D108BD9-81ED-4DB2-BD59-A6C34878D82A}">
                    <a16:rowId xmlns:a16="http://schemas.microsoft.com/office/drawing/2014/main" val="1965371736"/>
                  </a:ext>
                </a:extLst>
              </a:tr>
              <a:tr h="131893">
                <a:tc>
                  <a:txBody>
                    <a:bodyPr/>
                    <a:lstStyle/>
                    <a:p>
                      <a:pPr algn="ctr" fontAlgn="ctr"/>
                      <a:r>
                        <a:rPr lang="en-US" altLang="ja-JP" sz="900" b="0" i="0" u="none" strike="noStrike" dirty="0">
                          <a:solidFill>
                            <a:schemeClr val="tx1"/>
                          </a:solidFill>
                          <a:effectLst/>
                          <a:latin typeface="Meiryo UI" panose="020B0604030504040204" pitchFamily="50" charset="-128"/>
                          <a:ea typeface="Meiryo UI" panose="020B0604030504040204" pitchFamily="50" charset="-128"/>
                        </a:rPr>
                        <a:t>B</a:t>
                      </a:r>
                      <a:r>
                        <a:rPr lang="ja-JP" altLang="en-US" sz="900" b="0" i="0" u="none" strike="noStrike" dirty="0">
                          <a:solidFill>
                            <a:schemeClr val="tx1"/>
                          </a:solidFill>
                          <a:effectLst/>
                          <a:latin typeface="Meiryo UI" panose="020B0604030504040204" pitchFamily="50" charset="-128"/>
                          <a:ea typeface="Meiryo UI" panose="020B0604030504040204" pitchFamily="50" charset="-128"/>
                        </a:rPr>
                        <a:t>社</a:t>
                      </a:r>
                      <a:endParaRPr lang="en-US" altLang="ja-JP" sz="9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en-US" altLang="ja-JP" sz="900" b="0" i="0" u="none" strike="noStrike" dirty="0">
                          <a:solidFill>
                            <a:schemeClr val="tx1"/>
                          </a:solidFill>
                          <a:effectLst/>
                          <a:latin typeface="Meiryo UI" panose="020B0604030504040204" pitchFamily="50" charset="-128"/>
                          <a:ea typeface="Meiryo UI" panose="020B0604030504040204" pitchFamily="50" charset="-128"/>
                        </a:rPr>
                        <a:t>¥200</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ja-JP" altLang="en-US" sz="900" b="0" i="0" u="none" strike="noStrike" dirty="0">
                          <a:solidFill>
                            <a:schemeClr val="tx1"/>
                          </a:solidFill>
                          <a:effectLst/>
                          <a:latin typeface="Meiryo UI" panose="020B0604030504040204" pitchFamily="50" charset="-128"/>
                          <a:ea typeface="Meiryo UI" panose="020B0604030504040204" pitchFamily="50" charset="-128"/>
                        </a:rPr>
                        <a:t>承認済</a:t>
                      </a:r>
                      <a:endParaRPr lang="en-US" altLang="ja-JP" sz="9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ja-JP" altLang="en-US" sz="900" b="0" i="0" u="none" strike="noStrike" dirty="0">
                          <a:solidFill>
                            <a:schemeClr val="tx1"/>
                          </a:solidFill>
                          <a:effectLst/>
                          <a:latin typeface="Meiryo UI" panose="020B0604030504040204" pitchFamily="50" charset="-128"/>
                          <a:ea typeface="Meiryo UI" panose="020B0604030504040204" pitchFamily="50" charset="-128"/>
                        </a:rPr>
                        <a:t>通知済</a:t>
                      </a:r>
                      <a:endParaRPr lang="en-US" altLang="ja-JP" sz="9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lvl="0" indent="0" algn="ctr" defTabSz="685783" rtl="0" eaLnBrk="1" fontAlgn="ctr" latinLnBrk="0" hangingPunct="1">
                        <a:lnSpc>
                          <a:spcPct val="100000"/>
                        </a:lnSpc>
                        <a:spcBef>
                          <a:spcPts val="0"/>
                        </a:spcBef>
                        <a:spcAft>
                          <a:spcPts val="0"/>
                        </a:spcAft>
                        <a:buClrTx/>
                        <a:buSzTx/>
                        <a:buFontTx/>
                        <a:buNone/>
                        <a:tabLst/>
                        <a:defRPr/>
                      </a:pPr>
                      <a:r>
                        <a:rPr lang="ja-JP" altLang="en-US" sz="900" b="0" i="0" u="none" strike="noStrike" dirty="0">
                          <a:solidFill>
                            <a:sysClr val="windowText" lastClr="000000"/>
                          </a:solidFill>
                          <a:effectLst/>
                          <a:latin typeface="Meiryo UI" panose="020B0604030504040204" pitchFamily="50" charset="-128"/>
                          <a:ea typeface="Meiryo UI" panose="020B0604030504040204" pitchFamily="50" charset="-128"/>
                        </a:rPr>
                        <a:t>対応済</a:t>
                      </a:r>
                      <a:endParaRPr lang="en-US" altLang="ja-JP" sz="900" b="0" i="0" u="none" strike="noStrike" dirty="0">
                        <a:solidFill>
                          <a:sysClr val="windowText" lastClr="000000"/>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DEECEF"/>
                    </a:solidFill>
                  </a:tcPr>
                </a:tc>
                <a:tc>
                  <a:txBody>
                    <a:bodyPr/>
                    <a:lstStyle/>
                    <a:p>
                      <a:pPr algn="ctr" fontAlgn="ctr"/>
                      <a:r>
                        <a:rPr lang="ja-JP" altLang="en-US" sz="900" b="0" i="0" u="none" strike="noStrike" dirty="0">
                          <a:solidFill>
                            <a:schemeClr val="accent3">
                              <a:lumMod val="75000"/>
                            </a:schemeClr>
                          </a:solidFill>
                          <a:effectLst/>
                          <a:latin typeface="Meiryo UI" panose="020B0604030504040204" pitchFamily="50" charset="-128"/>
                          <a:ea typeface="Meiryo UI" panose="020B0604030504040204" pitchFamily="50" charset="-128"/>
                        </a:rPr>
                        <a:t>完了</a:t>
                      </a:r>
                      <a:r>
                        <a:rPr lang="en-US" altLang="ja-JP" sz="900" b="0" i="0" u="none" strike="noStrike" dirty="0">
                          <a:solidFill>
                            <a:schemeClr val="accent3">
                              <a:lumMod val="75000"/>
                            </a:schemeClr>
                          </a:solidFill>
                          <a:effectLst/>
                          <a:latin typeface="Meiryo UI" panose="020B0604030504040204" pitchFamily="50" charset="-128"/>
                          <a:ea typeface="Meiryo UI" panose="020B0604030504040204" pitchFamily="50" charset="-128"/>
                        </a:rPr>
                        <a:t>(※2)</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DEECEF"/>
                    </a:solidFill>
                  </a:tcPr>
                </a:tc>
                <a:extLst>
                  <a:ext uri="{0D108BD9-81ED-4DB2-BD59-A6C34878D82A}">
                    <a16:rowId xmlns:a16="http://schemas.microsoft.com/office/drawing/2014/main" val="233471632"/>
                  </a:ext>
                </a:extLst>
              </a:tr>
              <a:tr h="131893">
                <a:tc>
                  <a:txBody>
                    <a:bodyPr/>
                    <a:lstStyle/>
                    <a:p>
                      <a:pPr algn="ctr" fontAlgn="ctr"/>
                      <a:r>
                        <a:rPr lang="en-US" altLang="ja-JP" sz="900" b="0" i="0" u="none" strike="noStrike" dirty="0">
                          <a:solidFill>
                            <a:schemeClr val="tx1"/>
                          </a:solidFill>
                          <a:effectLst/>
                          <a:latin typeface="Meiryo UI" panose="020B0604030504040204" pitchFamily="50" charset="-128"/>
                          <a:ea typeface="Meiryo UI" panose="020B0604030504040204" pitchFamily="50" charset="-128"/>
                        </a:rPr>
                        <a:t>C</a:t>
                      </a:r>
                      <a:r>
                        <a:rPr lang="ja-JP" altLang="en-US" sz="900" b="0" i="0" u="none" strike="noStrike" dirty="0">
                          <a:solidFill>
                            <a:schemeClr val="tx1"/>
                          </a:solidFill>
                          <a:effectLst/>
                          <a:latin typeface="Meiryo UI" panose="020B0604030504040204" pitchFamily="50" charset="-128"/>
                          <a:ea typeface="Meiryo UI" panose="020B0604030504040204" pitchFamily="50" charset="-128"/>
                        </a:rPr>
                        <a:t>社</a:t>
                      </a:r>
                      <a:endParaRPr lang="en-US" altLang="ja-JP" sz="9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en-US" altLang="ja-JP" sz="900" b="0" i="0" u="none" strike="noStrike" dirty="0">
                          <a:solidFill>
                            <a:schemeClr val="tx1"/>
                          </a:solidFill>
                          <a:effectLst/>
                          <a:latin typeface="Meiryo UI" panose="020B0604030504040204" pitchFamily="50" charset="-128"/>
                          <a:ea typeface="Meiryo UI" panose="020B0604030504040204" pitchFamily="50" charset="-128"/>
                        </a:rPr>
                        <a:t>¥200</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ja-JP" altLang="en-US" sz="900" b="0" i="0" u="none" strike="noStrike" dirty="0">
                          <a:solidFill>
                            <a:schemeClr val="tx1"/>
                          </a:solidFill>
                          <a:effectLst/>
                          <a:latin typeface="Meiryo UI" panose="020B0604030504040204" pitchFamily="50" charset="-128"/>
                          <a:ea typeface="Meiryo UI" panose="020B0604030504040204" pitchFamily="50" charset="-128"/>
                        </a:rPr>
                        <a:t>承認済</a:t>
                      </a:r>
                      <a:endParaRPr lang="en-US" altLang="ja-JP" sz="9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ja-JP" altLang="en-US" sz="900" b="0" i="0" u="none" strike="noStrike" dirty="0">
                          <a:solidFill>
                            <a:schemeClr val="tx1"/>
                          </a:solidFill>
                          <a:effectLst/>
                          <a:latin typeface="Meiryo UI" panose="020B0604030504040204" pitchFamily="50" charset="-128"/>
                          <a:ea typeface="Meiryo UI" panose="020B0604030504040204" pitchFamily="50" charset="-128"/>
                        </a:rPr>
                        <a:t>通知済</a:t>
                      </a:r>
                      <a:endParaRPr lang="en-US" altLang="ja-JP" sz="9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ja-JP" altLang="en-US" sz="900" b="0" i="0" u="none" strike="noStrike" dirty="0">
                          <a:solidFill>
                            <a:sysClr val="windowText" lastClr="000000"/>
                          </a:solidFill>
                          <a:effectLst/>
                          <a:latin typeface="Meiryo UI" panose="020B0604030504040204" pitchFamily="50" charset="-128"/>
                          <a:ea typeface="Meiryo UI" panose="020B0604030504040204" pitchFamily="50" charset="-128"/>
                        </a:rPr>
                        <a:t>異議申立中</a:t>
                      </a:r>
                      <a:endParaRPr lang="en-US" altLang="ja-JP" sz="900" b="0" i="0" u="none" strike="noStrike" dirty="0">
                        <a:solidFill>
                          <a:sysClr val="windowText" lastClr="000000"/>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ja-JP" altLang="en-US" sz="900" b="0" i="0" u="none" strike="noStrike" dirty="0">
                          <a:solidFill>
                            <a:schemeClr val="tx1"/>
                          </a:solidFill>
                          <a:effectLst/>
                          <a:latin typeface="Meiryo UI" panose="020B0604030504040204" pitchFamily="50" charset="-128"/>
                          <a:ea typeface="Meiryo UI" panose="020B0604030504040204" pitchFamily="50" charset="-128"/>
                        </a:rPr>
                        <a:t>未完了</a:t>
                      </a:r>
                      <a:endParaRPr lang="en-US" altLang="ja-JP" sz="9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415982785"/>
                  </a:ext>
                </a:extLst>
              </a:tr>
            </a:tbl>
          </a:graphicData>
        </a:graphic>
      </p:graphicFrame>
      <p:sp>
        <p:nvSpPr>
          <p:cNvPr id="30" name="正方形/長方形 29">
            <a:extLst>
              <a:ext uri="{FF2B5EF4-FFF2-40B4-BE49-F238E27FC236}">
                <a16:creationId xmlns:a16="http://schemas.microsoft.com/office/drawing/2014/main" id="{55E96C71-20FD-4741-88BC-F1218C3229C4}"/>
              </a:ext>
            </a:extLst>
          </p:cNvPr>
          <p:cNvSpPr/>
          <p:nvPr/>
        </p:nvSpPr>
        <p:spPr>
          <a:xfrm>
            <a:off x="2433856" y="6600983"/>
            <a:ext cx="7330530" cy="222757"/>
          </a:xfrm>
          <a:prstGeom prst="rect">
            <a:avLst/>
          </a:prstGeom>
        </p:spPr>
        <p:txBody>
          <a:bodyPr wrap="square">
            <a:spAutoFit/>
          </a:bodyPr>
          <a:lstStyle/>
          <a:p>
            <a:r>
              <a:rPr lang="en-US" altLang="ja-JP" sz="800" dirty="0">
                <a:latin typeface="Meiryo UI" panose="020B0604030504040204" pitchFamily="50" charset="-128"/>
                <a:ea typeface="Meiryo UI" panose="020B0604030504040204" pitchFamily="50" charset="-128"/>
                <a:cs typeface="Arial" pitchFamily="34" charset="0"/>
              </a:rPr>
              <a:t>※1 </a:t>
            </a:r>
            <a:r>
              <a:rPr lang="ja-JP" altLang="en-US" sz="800" dirty="0">
                <a:latin typeface="Meiryo UI" panose="020B0604030504040204" pitchFamily="50" charset="-128"/>
                <a:ea typeface="Meiryo UI" panose="020B0604030504040204" pitchFamily="50" charset="-128"/>
                <a:cs typeface="Arial" pitchFamily="34" charset="0"/>
              </a:rPr>
              <a:t>一定期間経過して異議がなかった場合は、広域機関にて当月度確定処理を行う。　</a:t>
            </a:r>
            <a:r>
              <a:rPr lang="en-US" altLang="ja-JP" sz="800" dirty="0">
                <a:latin typeface="Meiryo UI" panose="020B0604030504040204" pitchFamily="50" charset="-128"/>
                <a:ea typeface="Meiryo UI" panose="020B0604030504040204" pitchFamily="50" charset="-128"/>
                <a:cs typeface="Arial" pitchFamily="34" charset="0"/>
              </a:rPr>
              <a:t>※2 </a:t>
            </a:r>
            <a:r>
              <a:rPr lang="ja-JP" altLang="en-US" sz="800" dirty="0">
                <a:latin typeface="Meiryo UI" panose="020B0604030504040204" pitchFamily="50" charset="-128"/>
                <a:ea typeface="Meiryo UI" panose="020B0604030504040204" pitchFamily="50" charset="-128"/>
                <a:cs typeface="Arial" pitchFamily="34" charset="0"/>
              </a:rPr>
              <a:t>確定処理は一括・個別いずれも可能とするよう、システムを考慮する。</a:t>
            </a:r>
          </a:p>
        </p:txBody>
      </p:sp>
      <p:sp>
        <p:nvSpPr>
          <p:cNvPr id="11" name="角丸四角形 106">
            <a:extLst>
              <a:ext uri="{FF2B5EF4-FFF2-40B4-BE49-F238E27FC236}">
                <a16:creationId xmlns:a16="http://schemas.microsoft.com/office/drawing/2014/main" id="{176AE69B-7E4E-4610-9E28-B2EF8C63594B}"/>
              </a:ext>
            </a:extLst>
          </p:cNvPr>
          <p:cNvSpPr>
            <a:spLocks/>
          </p:cNvSpPr>
          <p:nvPr/>
        </p:nvSpPr>
        <p:spPr>
          <a:xfrm>
            <a:off x="5341716" y="2738442"/>
            <a:ext cx="1514809" cy="327479"/>
          </a:xfrm>
          <a:prstGeom prst="roundRect">
            <a:avLst>
              <a:gd name="adj" fmla="val 8738"/>
            </a:avLst>
          </a:prstGeom>
          <a:solidFill>
            <a:schemeClr val="bg1"/>
          </a:solidFill>
          <a:ln>
            <a:solidFill>
              <a:schemeClr val="bg1">
                <a:lumMod val="65000"/>
              </a:schemeClr>
            </a:solidFill>
          </a:ln>
        </p:spPr>
        <p:txBody>
          <a:bodyPr wrap="square" lIns="0" tIns="33231" rIns="0" bIns="33231" rtlCol="0" anchor="ctr">
            <a:noAutofit/>
          </a:bodyPr>
          <a:lstStyle/>
          <a:p>
            <a:pPr algn="ctr" defTabSz="844083">
              <a:defRPr/>
            </a:pPr>
            <a:r>
              <a:rPr lang="en-US" altLang="zh-TW" sz="1000" dirty="0">
                <a:latin typeface="Meiryo UI" panose="020B0604030504040204" pitchFamily="50" charset="-128"/>
                <a:ea typeface="Meiryo UI" panose="020B0604030504040204" pitchFamily="50" charset="-128"/>
              </a:rPr>
              <a:t>08:</a:t>
            </a:r>
            <a:r>
              <a:rPr lang="ja-JP" altLang="en-US" sz="1000" dirty="0">
                <a:latin typeface="Meiryo UI" panose="020B0604030504040204" pitchFamily="50" charset="-128"/>
                <a:ea typeface="Meiryo UI" panose="020B0604030504040204" pitchFamily="50" charset="-128"/>
                <a:cs typeface="Arial" pitchFamily="34" charset="0"/>
              </a:rPr>
              <a:t>支払通知書の通知</a:t>
            </a:r>
            <a:endParaRPr lang="en-US" altLang="zh-TW" sz="1000" dirty="0">
              <a:latin typeface="Meiryo UI" panose="020B0604030504040204" pitchFamily="50" charset="-128"/>
              <a:ea typeface="Meiryo UI" panose="020B0604030504040204" pitchFamily="50" charset="-128"/>
            </a:endParaRPr>
          </a:p>
          <a:p>
            <a:pPr algn="ctr" defTabSz="844083">
              <a:defRPr/>
            </a:pPr>
            <a:r>
              <a:rPr lang="en-US" altLang="ja-JP"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自動送信</a:t>
            </a:r>
            <a:r>
              <a:rPr lang="en-US" altLang="ja-JP"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8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フローチャート: 磁気ディスク 12">
            <a:extLst>
              <a:ext uri="{FF2B5EF4-FFF2-40B4-BE49-F238E27FC236}">
                <a16:creationId xmlns:a16="http://schemas.microsoft.com/office/drawing/2014/main" id="{DF692025-4C09-4FD0-867E-8CADC2452EC7}"/>
              </a:ext>
            </a:extLst>
          </p:cNvPr>
          <p:cNvSpPr/>
          <p:nvPr/>
        </p:nvSpPr>
        <p:spPr>
          <a:xfrm>
            <a:off x="3346934" y="3123242"/>
            <a:ext cx="2282267" cy="574055"/>
          </a:xfrm>
          <a:prstGeom prst="flowChartMagneticDisk">
            <a:avLst/>
          </a:prstGeom>
          <a:solidFill>
            <a:schemeClr val="bg1"/>
          </a:solidFill>
          <a:ln>
            <a:solidFill>
              <a:schemeClr val="bg1">
                <a:lumMod val="65000"/>
              </a:schemeClr>
            </a:solidFill>
          </a:ln>
        </p:spPr>
        <p:txBody>
          <a:bodyPr wrap="square" lIns="0" tIns="33231" rIns="0" bIns="33231" rtlCol="0" anchor="ctr">
            <a:noAutofit/>
          </a:bodyPr>
          <a:lstStyle/>
          <a:p>
            <a:pPr algn="ctr" defTabSz="844083"/>
            <a:endParaRPr lang="en-US" altLang="ja-JP" sz="1000" dirty="0">
              <a:solidFill>
                <a:srgbClr val="000000"/>
              </a:solidFill>
              <a:latin typeface="Meiryo UI" panose="020B0604030504040204" pitchFamily="50" charset="-128"/>
              <a:ea typeface="Meiryo UI" panose="020B0604030504040204" pitchFamily="50" charset="-128"/>
            </a:endParaRPr>
          </a:p>
          <a:p>
            <a:pPr algn="ctr" defTabSz="844083"/>
            <a:r>
              <a:rPr lang="ja-JP" altLang="en-US" sz="1000" dirty="0">
                <a:solidFill>
                  <a:srgbClr val="000000"/>
                </a:solidFill>
                <a:latin typeface="Meiryo UI" panose="020B0604030504040204" pitchFamily="50" charset="-128"/>
                <a:ea typeface="Meiryo UI" panose="020B0604030504040204" pitchFamily="50" charset="-128"/>
              </a:rPr>
              <a:t>支払額算定結果</a:t>
            </a:r>
            <a:endParaRPr lang="en-US" altLang="ja-JP" sz="1000" dirty="0">
              <a:solidFill>
                <a:srgbClr val="000000"/>
              </a:solidFill>
              <a:latin typeface="Meiryo UI" panose="020B0604030504040204" pitchFamily="50" charset="-128"/>
              <a:ea typeface="Meiryo UI" panose="020B0604030504040204" pitchFamily="50" charset="-128"/>
            </a:endParaRPr>
          </a:p>
          <a:p>
            <a:pPr algn="ctr" defTabSz="844083"/>
            <a:r>
              <a:rPr lang="ja-JP" altLang="en-US" sz="1000" dirty="0">
                <a:solidFill>
                  <a:srgbClr val="000000"/>
                </a:solidFill>
                <a:latin typeface="Meiryo UI" panose="020B0604030504040204" pitchFamily="50" charset="-128"/>
                <a:ea typeface="Meiryo UI" panose="020B0604030504040204" pitchFamily="50" charset="-128"/>
              </a:rPr>
              <a:t>支払額算定諸元</a:t>
            </a:r>
          </a:p>
        </p:txBody>
      </p:sp>
      <p:cxnSp>
        <p:nvCxnSpPr>
          <p:cNvPr id="14" name="直線矢印コネクタ 183">
            <a:extLst>
              <a:ext uri="{FF2B5EF4-FFF2-40B4-BE49-F238E27FC236}">
                <a16:creationId xmlns:a16="http://schemas.microsoft.com/office/drawing/2014/main" id="{0735BDC3-0CA7-4366-97D6-15D872914E7B}"/>
              </a:ext>
            </a:extLst>
          </p:cNvPr>
          <p:cNvCxnSpPr>
            <a:cxnSpLocks/>
            <a:endCxn id="34" idx="3"/>
          </p:cNvCxnSpPr>
          <p:nvPr/>
        </p:nvCxnSpPr>
        <p:spPr>
          <a:xfrm rot="10800000">
            <a:off x="1871368" y="2917472"/>
            <a:ext cx="2392492" cy="293949"/>
          </a:xfrm>
          <a:prstGeom prst="bentConnector3">
            <a:avLst>
              <a:gd name="adj1" fmla="val -110"/>
            </a:avLst>
          </a:prstGeom>
          <a:ln>
            <a:solidFill>
              <a:srgbClr val="A6A6A6"/>
            </a:solidFill>
            <a:prstDash val="dash"/>
            <a:headEnd type="triangl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 name="直線矢印コネクタ 183">
            <a:extLst>
              <a:ext uri="{FF2B5EF4-FFF2-40B4-BE49-F238E27FC236}">
                <a16:creationId xmlns:a16="http://schemas.microsoft.com/office/drawing/2014/main" id="{FA712A85-6B45-4D6C-8326-841028397EC7}"/>
              </a:ext>
            </a:extLst>
          </p:cNvPr>
          <p:cNvCxnSpPr>
            <a:cxnSpLocks/>
            <a:endCxn id="11" idx="3"/>
          </p:cNvCxnSpPr>
          <p:nvPr/>
        </p:nvCxnSpPr>
        <p:spPr>
          <a:xfrm rot="10800000">
            <a:off x="6856526" y="2902182"/>
            <a:ext cx="501363" cy="266463"/>
          </a:xfrm>
          <a:prstGeom prst="bentConnector3">
            <a:avLst>
              <a:gd name="adj1" fmla="val 50000"/>
            </a:avLst>
          </a:prstGeom>
          <a:ln>
            <a:solidFill>
              <a:srgbClr val="A6A6A6"/>
            </a:solidFill>
            <a:prstDash val="dash"/>
            <a:headEnd type="triangle" w="med" len="med"/>
            <a:tailEnd type="none" w="med" len="med"/>
          </a:ln>
        </p:spPr>
        <p:style>
          <a:lnRef idx="1">
            <a:schemeClr val="accent1"/>
          </a:lnRef>
          <a:fillRef idx="0">
            <a:schemeClr val="accent1"/>
          </a:fillRef>
          <a:effectRef idx="0">
            <a:schemeClr val="accent1"/>
          </a:effectRef>
          <a:fontRef idx="minor">
            <a:schemeClr val="tx1"/>
          </a:fontRef>
        </p:style>
      </p:cxnSp>
      <p:sp>
        <p:nvSpPr>
          <p:cNvPr id="21" name="正方形/長方形 20">
            <a:extLst>
              <a:ext uri="{FF2B5EF4-FFF2-40B4-BE49-F238E27FC236}">
                <a16:creationId xmlns:a16="http://schemas.microsoft.com/office/drawing/2014/main" id="{9F643ED8-47A0-4A84-BD9B-EAA0BB7E2AA7}"/>
              </a:ext>
            </a:extLst>
          </p:cNvPr>
          <p:cNvSpPr>
            <a:spLocks/>
          </p:cNvSpPr>
          <p:nvPr/>
        </p:nvSpPr>
        <p:spPr>
          <a:xfrm>
            <a:off x="3441677" y="3734769"/>
            <a:ext cx="1619913" cy="13185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33231" rIns="0" bIns="33231" rtlCol="0" anchor="ctr"/>
          <a:lstStyle/>
          <a:p>
            <a:pPr defTabSz="844083">
              <a:defRPr/>
            </a:pPr>
            <a:r>
              <a:rPr lang="ja-JP" altLang="en-US" sz="1000" u="sng" dirty="0">
                <a:solidFill>
                  <a:srgbClr val="000000"/>
                </a:solidFill>
                <a:latin typeface="Meiryo UI" panose="020B0604030504040204" pitchFamily="50" charset="-128"/>
                <a:ea typeface="Meiryo UI" panose="020B0604030504040204" pitchFamily="50" charset="-128"/>
                <a:cs typeface="Arial" pitchFamily="34" charset="0"/>
              </a:rPr>
              <a:t>事業者ごとの支払データのステータス遷移イメージ</a:t>
            </a:r>
            <a:endParaRPr lang="en-US" altLang="ja-JP" sz="1000" u="sng" dirty="0">
              <a:solidFill>
                <a:srgbClr val="000000"/>
              </a:solidFill>
              <a:latin typeface="Meiryo UI" panose="020B0604030504040204" pitchFamily="50" charset="-128"/>
              <a:ea typeface="Meiryo UI" panose="020B0604030504040204" pitchFamily="50" charset="-128"/>
              <a:cs typeface="Arial" pitchFamily="34" charset="0"/>
            </a:endParaRPr>
          </a:p>
        </p:txBody>
      </p:sp>
      <p:sp>
        <p:nvSpPr>
          <p:cNvPr id="34" name="角丸四角形 106">
            <a:extLst>
              <a:ext uri="{FF2B5EF4-FFF2-40B4-BE49-F238E27FC236}">
                <a16:creationId xmlns:a16="http://schemas.microsoft.com/office/drawing/2014/main" id="{AF3C5D46-035A-47E8-9D6C-B930C0221A15}"/>
              </a:ext>
            </a:extLst>
          </p:cNvPr>
          <p:cNvSpPr>
            <a:spLocks/>
          </p:cNvSpPr>
          <p:nvPr/>
        </p:nvSpPr>
        <p:spPr>
          <a:xfrm>
            <a:off x="356559" y="2782627"/>
            <a:ext cx="1514809" cy="269689"/>
          </a:xfrm>
          <a:prstGeom prst="roundRect">
            <a:avLst>
              <a:gd name="adj" fmla="val 8738"/>
            </a:avLst>
          </a:prstGeom>
          <a:solidFill>
            <a:schemeClr val="bg1"/>
          </a:solidFill>
          <a:ln>
            <a:solidFill>
              <a:schemeClr val="bg1">
                <a:lumMod val="65000"/>
              </a:schemeClr>
            </a:solidFill>
          </a:ln>
        </p:spPr>
        <p:txBody>
          <a:bodyPr wrap="square" lIns="0" tIns="33231" rIns="0" bIns="33231" rtlCol="0" anchor="ctr">
            <a:noAutofit/>
          </a:bodyPr>
          <a:lstStyle/>
          <a:p>
            <a:pPr algn="ctr" defTabSz="844083">
              <a:defRPr/>
            </a:pPr>
            <a:r>
              <a:rPr lang="en-US" altLang="ja-JP" sz="8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(FIP001)FIP</a:t>
            </a:r>
            <a:r>
              <a:rPr lang="ja-JP" altLang="en-US" sz="8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交付金算定</a:t>
            </a:r>
            <a:endParaRPr lang="en-US" altLang="ja-JP" sz="8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a:p>
            <a:pPr algn="ctr" defTabSz="844083">
              <a:defRPr/>
            </a:pPr>
            <a:r>
              <a:rPr lang="en-US" altLang="ja-JP" sz="8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(DIS001)</a:t>
            </a:r>
            <a:r>
              <a:rPr lang="ja-JP" altLang="en-US" sz="8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積立金額算定</a:t>
            </a:r>
            <a:endParaRPr lang="en-US" altLang="ja-JP" sz="8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40" name="直線矢印コネクタ 183">
            <a:extLst>
              <a:ext uri="{FF2B5EF4-FFF2-40B4-BE49-F238E27FC236}">
                <a16:creationId xmlns:a16="http://schemas.microsoft.com/office/drawing/2014/main" id="{CCF7CF36-B632-4FB7-8440-A23012BC6B19}"/>
              </a:ext>
            </a:extLst>
          </p:cNvPr>
          <p:cNvCxnSpPr>
            <a:cxnSpLocks/>
            <a:stCxn id="11" idx="1"/>
            <a:endCxn id="13" idx="1"/>
          </p:cNvCxnSpPr>
          <p:nvPr/>
        </p:nvCxnSpPr>
        <p:spPr>
          <a:xfrm rot="10800000" flipV="1">
            <a:off x="4488068" y="2902182"/>
            <a:ext cx="853648" cy="221060"/>
          </a:xfrm>
          <a:prstGeom prst="bentConnector2">
            <a:avLst/>
          </a:prstGeom>
          <a:ln>
            <a:solidFill>
              <a:srgbClr val="A6A6A6"/>
            </a:solidFill>
            <a:prstDash val="dash"/>
            <a:headEnd type="triangl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47" name="グループ化 46">
            <a:extLst>
              <a:ext uri="{FF2B5EF4-FFF2-40B4-BE49-F238E27FC236}">
                <a16:creationId xmlns:a16="http://schemas.microsoft.com/office/drawing/2014/main" id="{9F3E9A54-2D4B-4FE7-A811-9EA379611801}"/>
              </a:ext>
            </a:extLst>
          </p:cNvPr>
          <p:cNvGrpSpPr/>
          <p:nvPr/>
        </p:nvGrpSpPr>
        <p:grpSpPr>
          <a:xfrm>
            <a:off x="7357888" y="2859626"/>
            <a:ext cx="2280469" cy="1585068"/>
            <a:chOff x="0" y="0"/>
            <a:chExt cx="534890" cy="429884"/>
          </a:xfrm>
          <a:solidFill>
            <a:schemeClr val="bg1"/>
          </a:solidFill>
        </p:grpSpPr>
        <p:sp>
          <p:nvSpPr>
            <p:cNvPr id="48" name="四角形: 角を丸くする 47">
              <a:extLst>
                <a:ext uri="{FF2B5EF4-FFF2-40B4-BE49-F238E27FC236}">
                  <a16:creationId xmlns:a16="http://schemas.microsoft.com/office/drawing/2014/main" id="{491B2EDE-AF6D-4431-B7A0-0CD5A128B437}"/>
                </a:ext>
              </a:extLst>
            </p:cNvPr>
            <p:cNvSpPr/>
            <p:nvPr/>
          </p:nvSpPr>
          <p:spPr>
            <a:xfrm>
              <a:off x="0" y="0"/>
              <a:ext cx="534890" cy="371206"/>
            </a:xfrm>
            <a:prstGeom prst="roundRect">
              <a:avLst/>
            </a:prstGeom>
            <a:grpFill/>
            <a:ln w="38100" cap="flat" cmpd="thickThin" algn="ctr">
              <a:solidFill>
                <a:sysClr val="window" lastClr="FFFFFF">
                  <a:lumMod val="65000"/>
                </a:sysClr>
              </a:solidFill>
              <a:prstDash val="solid"/>
              <a:miter lim="800000"/>
            </a:ln>
            <a:effectLst/>
          </p:spPr>
          <p:txBody>
            <a:bodyPr wrap="square" lIns="0" tIns="36000" rIns="0" bIns="36000"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endParaRPr kumimoji="0" lang="ja-JP" altLang="en-US" sz="800" kern="0">
                <a:solidFill>
                  <a:prstClr val="black"/>
                </a:solidFill>
                <a:latin typeface="Meiryo UI" panose="020B0604030504040204" pitchFamily="50" charset="-128"/>
                <a:ea typeface="Meiryo UI" panose="020B0604030504040204" pitchFamily="50" charset="-128"/>
              </a:endParaRPr>
            </a:p>
          </p:txBody>
        </p:sp>
        <p:sp>
          <p:nvSpPr>
            <p:cNvPr id="49" name="二等辺三角形 48">
              <a:extLst>
                <a:ext uri="{FF2B5EF4-FFF2-40B4-BE49-F238E27FC236}">
                  <a16:creationId xmlns:a16="http://schemas.microsoft.com/office/drawing/2014/main" id="{881D5409-9960-4D8C-B889-F721DA5DE181}"/>
                </a:ext>
              </a:extLst>
            </p:cNvPr>
            <p:cNvSpPr/>
            <p:nvPr/>
          </p:nvSpPr>
          <p:spPr>
            <a:xfrm>
              <a:off x="122824" y="377858"/>
              <a:ext cx="292231" cy="52026"/>
            </a:xfrm>
            <a:prstGeom prst="triangle">
              <a:avLst>
                <a:gd name="adj" fmla="val 48764"/>
              </a:avLst>
            </a:prstGeom>
            <a:grpFill/>
            <a:ln w="38100" cap="flat" cmpd="thickThin" algn="ctr">
              <a:solidFill>
                <a:sysClr val="window" lastClr="FFFFFF">
                  <a:lumMod val="65000"/>
                </a:sysClr>
              </a:solidFill>
              <a:prstDash val="solid"/>
              <a:miter lim="800000"/>
            </a:ln>
            <a:effectLst/>
          </p:spPr>
          <p:txBody>
            <a:bodyPr rot="0" spcFirstLastPara="0" vert="horz" wrap="square" lIns="0" tIns="36000" rIns="0" bIns="3600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endParaRPr kumimoji="0" lang="ja-JP" altLang="en-US" sz="800" kern="0">
                <a:solidFill>
                  <a:prstClr val="black"/>
                </a:solidFill>
                <a:latin typeface="Meiryo UI" panose="020B0604030504040204" pitchFamily="50" charset="-128"/>
                <a:ea typeface="Meiryo UI" panose="020B0604030504040204" pitchFamily="50" charset="-128"/>
              </a:endParaRPr>
            </a:p>
          </p:txBody>
        </p:sp>
      </p:grpSp>
      <p:sp>
        <p:nvSpPr>
          <p:cNvPr id="50" name="正方形/長方形 49">
            <a:extLst>
              <a:ext uri="{FF2B5EF4-FFF2-40B4-BE49-F238E27FC236}">
                <a16:creationId xmlns:a16="http://schemas.microsoft.com/office/drawing/2014/main" id="{59B58AA7-BB4B-4A99-B142-CD7A17BA1A08}"/>
              </a:ext>
            </a:extLst>
          </p:cNvPr>
          <p:cNvSpPr>
            <a:spLocks/>
          </p:cNvSpPr>
          <p:nvPr/>
        </p:nvSpPr>
        <p:spPr>
          <a:xfrm>
            <a:off x="7775968" y="2654858"/>
            <a:ext cx="1477088" cy="18246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33231" rIns="0" bIns="33231" rtlCol="0" anchor="ctr"/>
          <a:lstStyle/>
          <a:p>
            <a:pPr algn="ctr" defTabSz="844083">
              <a:defRPr/>
            </a:pPr>
            <a:r>
              <a:rPr lang="ja-JP" altLang="en-US" sz="1000" u="sng" dirty="0">
                <a:solidFill>
                  <a:srgbClr val="000000"/>
                </a:solidFill>
                <a:latin typeface="Meiryo UI" panose="020B0604030504040204" pitchFamily="50" charset="-128"/>
                <a:ea typeface="Meiryo UI" panose="020B0604030504040204" pitchFamily="50" charset="-128"/>
                <a:cs typeface="Arial" pitchFamily="34" charset="0"/>
              </a:rPr>
              <a:t>認定事業者への支払通知イメージ</a:t>
            </a:r>
            <a:r>
              <a:rPr lang="en-US" altLang="ja-JP" sz="1000" u="sng" dirty="0">
                <a:solidFill>
                  <a:srgbClr val="000000"/>
                </a:solidFill>
                <a:latin typeface="Meiryo UI" panose="020B0604030504040204" pitchFamily="50" charset="-128"/>
                <a:ea typeface="Meiryo UI" panose="020B0604030504040204" pitchFamily="50" charset="-128"/>
                <a:cs typeface="Arial" pitchFamily="34" charset="0"/>
              </a:rPr>
              <a:t>(</a:t>
            </a:r>
            <a:r>
              <a:rPr lang="ja-JP" altLang="en-US" sz="1000" u="sng" dirty="0">
                <a:solidFill>
                  <a:srgbClr val="000000"/>
                </a:solidFill>
                <a:latin typeface="Meiryo UI" panose="020B0604030504040204" pitchFamily="50" charset="-128"/>
                <a:ea typeface="Meiryo UI" panose="020B0604030504040204" pitchFamily="50" charset="-128"/>
                <a:cs typeface="Arial" pitchFamily="34" charset="0"/>
              </a:rPr>
              <a:t>メール</a:t>
            </a:r>
            <a:r>
              <a:rPr lang="en-US" altLang="ja-JP" sz="1000" u="sng" dirty="0">
                <a:solidFill>
                  <a:srgbClr val="000000"/>
                </a:solidFill>
                <a:latin typeface="Meiryo UI" panose="020B0604030504040204" pitchFamily="50" charset="-128"/>
                <a:ea typeface="Meiryo UI" panose="020B0604030504040204" pitchFamily="50" charset="-128"/>
                <a:cs typeface="Arial" pitchFamily="34" charset="0"/>
              </a:rPr>
              <a:t>)</a:t>
            </a:r>
          </a:p>
        </p:txBody>
      </p:sp>
      <p:sp>
        <p:nvSpPr>
          <p:cNvPr id="19" name="角丸四角形 106">
            <a:extLst>
              <a:ext uri="{FF2B5EF4-FFF2-40B4-BE49-F238E27FC236}">
                <a16:creationId xmlns:a16="http://schemas.microsoft.com/office/drawing/2014/main" id="{B82F0A75-472B-4C99-8D69-1C1966EA34B6}"/>
              </a:ext>
            </a:extLst>
          </p:cNvPr>
          <p:cNvSpPr>
            <a:spLocks/>
          </p:cNvSpPr>
          <p:nvPr/>
        </p:nvSpPr>
        <p:spPr>
          <a:xfrm>
            <a:off x="7473340" y="2950036"/>
            <a:ext cx="2031087" cy="1191383"/>
          </a:xfrm>
          <a:prstGeom prst="roundRect">
            <a:avLst>
              <a:gd name="adj" fmla="val 0"/>
            </a:avLst>
          </a:prstGeom>
          <a:solidFill>
            <a:schemeClr val="bg1"/>
          </a:solidFill>
          <a:ln>
            <a:solidFill>
              <a:schemeClr val="bg1">
                <a:lumMod val="65000"/>
              </a:schemeClr>
            </a:solidFill>
          </a:ln>
        </p:spPr>
        <p:txBody>
          <a:bodyPr wrap="square" lIns="36000" tIns="36000" rIns="36000" bIns="36000" rtlCol="0" anchor="ctr">
            <a:noAutofit/>
          </a:bodyPr>
          <a:lstStyle/>
          <a:p>
            <a:pPr defTabSz="844083">
              <a:defRPr/>
            </a:pPr>
            <a:r>
              <a:rPr lang="en-US" altLang="ja-JP" sz="8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8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株</a:t>
            </a:r>
            <a:r>
              <a:rPr lang="en-US" altLang="ja-JP" sz="8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)A</a:t>
            </a:r>
            <a:r>
              <a:rPr lang="ja-JP" altLang="en-US" sz="8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社様</a:t>
            </a:r>
            <a:endParaRPr lang="en-US" altLang="ja-JP" sz="8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a:p>
            <a:pPr defTabSz="844083">
              <a:defRPr/>
            </a:pPr>
            <a:endParaRPr lang="en-US" altLang="ja-JP" sz="4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a:p>
            <a:pPr defTabSz="844083">
              <a:defRPr/>
            </a:pPr>
            <a:r>
              <a:rPr lang="ja-JP" altLang="en-US" sz="8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〇月度の供給促進交付金が確定しました。</a:t>
            </a:r>
            <a:endParaRPr lang="en-US" altLang="ja-JP" sz="8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a:p>
            <a:pPr defTabSz="844083">
              <a:defRPr/>
            </a:pPr>
            <a:r>
              <a:rPr lang="ja-JP" altLang="en-US" sz="8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以下の</a:t>
            </a:r>
            <a:r>
              <a:rPr lang="en-US" altLang="ja-JP" sz="8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URL</a:t>
            </a:r>
            <a:r>
              <a:rPr lang="ja-JP" altLang="en-US" sz="8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から内容確認をお願い致します。</a:t>
            </a:r>
            <a:endParaRPr lang="en-US" altLang="ja-JP" sz="8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a:p>
            <a:pPr defTabSz="844083">
              <a:defRPr/>
            </a:pPr>
            <a:r>
              <a:rPr lang="en-US" altLang="ja-JP" sz="800" u="sng" dirty="0">
                <a:solidFill>
                  <a:schemeClr val="bg2">
                    <a:lumMod val="50000"/>
                  </a:schemeClr>
                </a:solidFill>
                <a:latin typeface="Meiryo UI" panose="020B0604030504040204" pitchFamily="50" charset="-128"/>
                <a:ea typeface="Meiryo UI" panose="020B0604030504040204" pitchFamily="50" charset="-128"/>
                <a:cs typeface="Meiryo UI" panose="020B0604030504040204" pitchFamily="50" charset="-128"/>
              </a:rPr>
              <a:t>https://xxxxxxxxxxxxxxxxxxxx</a:t>
            </a:r>
          </a:p>
          <a:p>
            <a:pPr defTabSz="844083">
              <a:defRPr/>
            </a:pPr>
            <a:endParaRPr lang="en-US" altLang="ja-JP" sz="3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a:p>
            <a:pPr defTabSz="844083">
              <a:defRPr/>
            </a:pPr>
            <a:r>
              <a:rPr lang="ja-JP" altLang="en-US" sz="8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算定結果に異議がある場合は、お手数ですが下記の宛先にご連絡お願い致します。</a:t>
            </a:r>
            <a:endParaRPr lang="en-US" altLang="ja-JP" sz="8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a:p>
            <a:pPr defTabSz="844083">
              <a:defRPr/>
            </a:pPr>
            <a:r>
              <a:rPr lang="en-US" altLang="ja-JP" sz="800" dirty="0" err="1">
                <a:solidFill>
                  <a:srgbClr val="000000"/>
                </a:solidFill>
                <a:latin typeface="Meiryo UI" panose="020B0604030504040204" pitchFamily="50" charset="-128"/>
                <a:ea typeface="Meiryo UI" panose="020B0604030504040204" pitchFamily="50" charset="-128"/>
                <a:cs typeface="Meiryo UI" panose="020B0604030504040204" pitchFamily="50" charset="-128"/>
              </a:rPr>
              <a:t>Mail:</a:t>
            </a:r>
            <a:r>
              <a:rPr lang="en-US" altLang="ja-JP" sz="800" u="sng" dirty="0" err="1">
                <a:solidFill>
                  <a:schemeClr val="bg2">
                    <a:lumMod val="50000"/>
                  </a:schemeClr>
                </a:solidFill>
                <a:latin typeface="Meiryo UI" panose="020B0604030504040204" pitchFamily="50" charset="-128"/>
                <a:ea typeface="Meiryo UI" panose="020B0604030504040204" pitchFamily="50" charset="-128"/>
                <a:cs typeface="Meiryo UI" panose="020B0604030504040204" pitchFamily="50" charset="-128"/>
              </a:rPr>
              <a:t>xxxxxxxxx@occto.or.jp</a:t>
            </a:r>
            <a:endParaRPr lang="en-US" altLang="ja-JP" sz="800" u="sng" dirty="0">
              <a:solidFill>
                <a:schemeClr val="bg2">
                  <a:lumMod val="50000"/>
                </a:schemeClr>
              </a:solidFill>
              <a:latin typeface="Meiryo UI" panose="020B0604030504040204" pitchFamily="50" charset="-128"/>
              <a:ea typeface="Meiryo UI" panose="020B0604030504040204" pitchFamily="50" charset="-128"/>
              <a:cs typeface="Meiryo UI" panose="020B0604030504040204" pitchFamily="50" charset="-128"/>
            </a:endParaRPr>
          </a:p>
          <a:p>
            <a:pPr defTabSz="844083">
              <a:defRPr/>
            </a:pPr>
            <a:endParaRPr lang="en-US" altLang="ja-JP" sz="400" dirty="0">
              <a:latin typeface="Meiryo UI" panose="020B0604030504040204" pitchFamily="50" charset="-128"/>
              <a:ea typeface="Meiryo UI" panose="020B0604030504040204" pitchFamily="50" charset="-128"/>
              <a:cs typeface="Meiryo UI" panose="020B0604030504040204" pitchFamily="50" charset="-128"/>
            </a:endParaRPr>
          </a:p>
          <a:p>
            <a:pPr defTabSz="844083">
              <a:defRPr/>
            </a:pPr>
            <a:r>
              <a:rPr lang="ja-JP" altLang="en-US" sz="800" dirty="0">
                <a:latin typeface="Meiryo UI" panose="020B0604030504040204" pitchFamily="50" charset="-128"/>
                <a:ea typeface="Meiryo UI" panose="020B0604030504040204" pitchFamily="50" charset="-128"/>
                <a:cs typeface="Meiryo UI" panose="020B0604030504040204" pitchFamily="50" charset="-128"/>
              </a:rPr>
              <a:t>連絡期限：</a:t>
            </a:r>
            <a:r>
              <a:rPr lang="en-US" altLang="ja-JP" sz="800" dirty="0">
                <a:latin typeface="Meiryo UI" panose="020B0604030504040204" pitchFamily="50" charset="-128"/>
                <a:ea typeface="Meiryo UI" panose="020B0604030504040204" pitchFamily="50" charset="-128"/>
                <a:cs typeface="Meiryo UI" panose="020B0604030504040204" pitchFamily="50" charset="-128"/>
              </a:rPr>
              <a:t>2022</a:t>
            </a:r>
            <a:r>
              <a:rPr lang="ja-JP" altLang="en-US" sz="800" dirty="0">
                <a:latin typeface="Meiryo UI" panose="020B0604030504040204" pitchFamily="50" charset="-128"/>
                <a:ea typeface="Meiryo UI" panose="020B0604030504040204" pitchFamily="50" charset="-128"/>
                <a:cs typeface="Meiryo UI" panose="020B0604030504040204" pitchFamily="50" charset="-128"/>
              </a:rPr>
              <a:t>年〇月</a:t>
            </a:r>
            <a:r>
              <a:rPr lang="en-US" altLang="ja-JP" sz="800" dirty="0">
                <a:latin typeface="Meiryo UI" panose="020B0604030504040204" pitchFamily="50" charset="-128"/>
                <a:ea typeface="Meiryo UI" panose="020B0604030504040204" pitchFamily="50" charset="-128"/>
                <a:cs typeface="Meiryo UI" panose="020B0604030504040204" pitchFamily="50" charset="-128"/>
              </a:rPr>
              <a:t>×</a:t>
            </a:r>
            <a:r>
              <a:rPr lang="ja-JP" altLang="en-US" sz="800" dirty="0">
                <a:latin typeface="Meiryo UI" panose="020B0604030504040204" pitchFamily="50" charset="-128"/>
                <a:ea typeface="Meiryo UI" panose="020B0604030504040204" pitchFamily="50" charset="-128"/>
                <a:cs typeface="Meiryo UI" panose="020B0604030504040204" pitchFamily="50" charset="-128"/>
              </a:rPr>
              <a:t>日</a:t>
            </a:r>
            <a:endParaRPr lang="en-US" altLang="ja-JP" sz="8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61" name="角丸四角形 106">
            <a:extLst>
              <a:ext uri="{FF2B5EF4-FFF2-40B4-BE49-F238E27FC236}">
                <a16:creationId xmlns:a16="http://schemas.microsoft.com/office/drawing/2014/main" id="{6DB9BECC-D045-421A-89DD-F6E6DFC60EA6}"/>
              </a:ext>
            </a:extLst>
          </p:cNvPr>
          <p:cNvSpPr>
            <a:spLocks/>
          </p:cNvSpPr>
          <p:nvPr/>
        </p:nvSpPr>
        <p:spPr>
          <a:xfrm>
            <a:off x="356559" y="4405547"/>
            <a:ext cx="1514809" cy="269689"/>
          </a:xfrm>
          <a:prstGeom prst="roundRect">
            <a:avLst>
              <a:gd name="adj" fmla="val 8738"/>
            </a:avLst>
          </a:prstGeom>
          <a:solidFill>
            <a:schemeClr val="bg1"/>
          </a:solidFill>
          <a:ln>
            <a:solidFill>
              <a:schemeClr val="bg1">
                <a:lumMod val="65000"/>
              </a:schemeClr>
            </a:solidFill>
          </a:ln>
        </p:spPr>
        <p:txBody>
          <a:bodyPr wrap="square" lIns="0" tIns="33231" rIns="0" bIns="33231" rtlCol="0" anchor="ctr">
            <a:noAutofit/>
          </a:bodyPr>
          <a:lstStyle/>
          <a:p>
            <a:pPr algn="ctr" defTabSz="844083">
              <a:defRPr/>
            </a:pPr>
            <a:r>
              <a:rPr kumimoji="0" lang="en-US" altLang="ja-JP" sz="1000" kern="0" dirty="0">
                <a:latin typeface="Meiryo UI" panose="020B0604030504040204" pitchFamily="50" charset="-128"/>
                <a:ea typeface="Meiryo UI" panose="020B0604030504040204" pitchFamily="50" charset="-128"/>
                <a:cs typeface="Arial" pitchFamily="34" charset="0"/>
              </a:rPr>
              <a:t>20:</a:t>
            </a:r>
            <a:r>
              <a:rPr kumimoji="0" lang="ja-JP" altLang="en-US" sz="1000" kern="0" dirty="0">
                <a:latin typeface="Meiryo UI" panose="020B0604030504040204" pitchFamily="50" charset="-128"/>
                <a:ea typeface="Meiryo UI" panose="020B0604030504040204" pitchFamily="50" charset="-128"/>
                <a:cs typeface="Arial" pitchFamily="34" charset="0"/>
              </a:rPr>
              <a:t>支払額確定</a:t>
            </a:r>
            <a:r>
              <a:rPr kumimoji="0" lang="en-US" altLang="ja-JP" sz="1000" kern="0" dirty="0">
                <a:latin typeface="Meiryo UI" panose="020B0604030504040204" pitchFamily="50" charset="-128"/>
                <a:ea typeface="Meiryo UI" panose="020B0604030504040204" pitchFamily="50" charset="-128"/>
                <a:cs typeface="Arial" pitchFamily="34" charset="0"/>
              </a:rPr>
              <a:t>(</a:t>
            </a:r>
            <a:r>
              <a:rPr kumimoji="0" lang="ja-JP" altLang="en-US" sz="1000" kern="0" dirty="0">
                <a:latin typeface="Meiryo UI" panose="020B0604030504040204" pitchFamily="50" charset="-128"/>
                <a:ea typeface="Meiryo UI" panose="020B0604030504040204" pitchFamily="50" charset="-128"/>
                <a:cs typeface="Arial" pitchFamily="34" charset="0"/>
              </a:rPr>
              <a:t>積立金不足額の確定含む</a:t>
            </a:r>
            <a:r>
              <a:rPr kumimoji="0" lang="en-US" altLang="ja-JP" sz="1000" kern="0" dirty="0">
                <a:latin typeface="Meiryo UI" panose="020B0604030504040204" pitchFamily="50" charset="-128"/>
                <a:ea typeface="Meiryo UI" panose="020B0604030504040204" pitchFamily="50" charset="-128"/>
                <a:cs typeface="Arial" pitchFamily="34" charset="0"/>
              </a:rPr>
              <a:t>)</a:t>
            </a:r>
            <a:endParaRPr lang="en-US" altLang="ja-JP" sz="8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66" name="直線矢印コネクタ 183">
            <a:extLst>
              <a:ext uri="{FF2B5EF4-FFF2-40B4-BE49-F238E27FC236}">
                <a16:creationId xmlns:a16="http://schemas.microsoft.com/office/drawing/2014/main" id="{D77243EB-ADC6-4B4C-85EB-3C1CF026960C}"/>
              </a:ext>
            </a:extLst>
          </p:cNvPr>
          <p:cNvCxnSpPr>
            <a:cxnSpLocks/>
            <a:endCxn id="61" idx="0"/>
          </p:cNvCxnSpPr>
          <p:nvPr/>
        </p:nvCxnSpPr>
        <p:spPr>
          <a:xfrm rot="10800000" flipV="1">
            <a:off x="1113964" y="3527921"/>
            <a:ext cx="2232970" cy="877626"/>
          </a:xfrm>
          <a:prstGeom prst="bentConnector2">
            <a:avLst/>
          </a:prstGeom>
          <a:ln>
            <a:solidFill>
              <a:srgbClr val="A6A6A6"/>
            </a:solidFill>
            <a:prstDash val="dash"/>
            <a:headEnd type="triangl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0" name="直線矢印コネクタ 183">
            <a:extLst>
              <a:ext uri="{FF2B5EF4-FFF2-40B4-BE49-F238E27FC236}">
                <a16:creationId xmlns:a16="http://schemas.microsoft.com/office/drawing/2014/main" id="{821869A2-D60E-4963-A565-D823AA34B52D}"/>
              </a:ext>
            </a:extLst>
          </p:cNvPr>
          <p:cNvCxnSpPr>
            <a:cxnSpLocks/>
            <a:stCxn id="58" idx="1"/>
          </p:cNvCxnSpPr>
          <p:nvPr/>
        </p:nvCxnSpPr>
        <p:spPr>
          <a:xfrm rot="10800000">
            <a:off x="5606126" y="3668980"/>
            <a:ext cx="2787820" cy="1104361"/>
          </a:xfrm>
          <a:prstGeom prst="bentConnector3">
            <a:avLst>
              <a:gd name="adj1" fmla="val 39067"/>
            </a:avLst>
          </a:prstGeom>
          <a:ln>
            <a:solidFill>
              <a:srgbClr val="A6A6A6"/>
            </a:solidFill>
            <a:prstDash val="dash"/>
            <a:headEnd type="triangl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2" name="直線矢印コネクタ 334">
            <a:extLst>
              <a:ext uri="{FF2B5EF4-FFF2-40B4-BE49-F238E27FC236}">
                <a16:creationId xmlns:a16="http://schemas.microsoft.com/office/drawing/2014/main" id="{10C02D9C-4C1E-4337-BD74-AB5BFAD6C55B}"/>
              </a:ext>
            </a:extLst>
          </p:cNvPr>
          <p:cNvCxnSpPr>
            <a:cxnSpLocks/>
            <a:stCxn id="36" idx="2"/>
            <a:endCxn id="61" idx="2"/>
          </p:cNvCxnSpPr>
          <p:nvPr/>
        </p:nvCxnSpPr>
        <p:spPr>
          <a:xfrm rot="5400000" flipH="1">
            <a:off x="4785983" y="1003218"/>
            <a:ext cx="561897" cy="7905935"/>
          </a:xfrm>
          <a:prstGeom prst="bentConnector3">
            <a:avLst>
              <a:gd name="adj1" fmla="val -242745"/>
            </a:avLst>
          </a:prstGeom>
          <a:noFill/>
          <a:ln w="6350" cap="flat" cmpd="sng" algn="ctr">
            <a:solidFill>
              <a:sysClr val="window" lastClr="FFFFFF">
                <a:lumMod val="65000"/>
              </a:sysClr>
            </a:solidFill>
            <a:prstDash val="solid"/>
            <a:miter lim="800000"/>
            <a:tailEnd type="triangle"/>
          </a:ln>
          <a:effectLst/>
        </p:spPr>
      </p:cxnSp>
      <p:cxnSp>
        <p:nvCxnSpPr>
          <p:cNvPr id="63" name="直線矢印コネクタ 183">
            <a:extLst>
              <a:ext uri="{FF2B5EF4-FFF2-40B4-BE49-F238E27FC236}">
                <a16:creationId xmlns:a16="http://schemas.microsoft.com/office/drawing/2014/main" id="{480CF2EC-9972-48F1-A04D-09EF015FD467}"/>
              </a:ext>
            </a:extLst>
          </p:cNvPr>
          <p:cNvCxnSpPr>
            <a:cxnSpLocks/>
            <a:stCxn id="69" idx="1"/>
            <a:endCxn id="13" idx="4"/>
          </p:cNvCxnSpPr>
          <p:nvPr/>
        </p:nvCxnSpPr>
        <p:spPr>
          <a:xfrm rot="10800000">
            <a:off x="5629202" y="3410270"/>
            <a:ext cx="1578051" cy="1699482"/>
          </a:xfrm>
          <a:prstGeom prst="bentConnector3">
            <a:avLst>
              <a:gd name="adj1" fmla="val 4472"/>
            </a:avLst>
          </a:prstGeom>
          <a:ln>
            <a:solidFill>
              <a:srgbClr val="A6A6A6"/>
            </a:solidFill>
            <a:prstDash val="dash"/>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78" name="直線矢印コネクタ 183">
            <a:extLst>
              <a:ext uri="{FF2B5EF4-FFF2-40B4-BE49-F238E27FC236}">
                <a16:creationId xmlns:a16="http://schemas.microsoft.com/office/drawing/2014/main" id="{539A4A6E-332D-4CD8-9941-0AB76BE25982}"/>
              </a:ext>
            </a:extLst>
          </p:cNvPr>
          <p:cNvCxnSpPr>
            <a:cxnSpLocks/>
          </p:cNvCxnSpPr>
          <p:nvPr/>
        </p:nvCxnSpPr>
        <p:spPr>
          <a:xfrm rot="10800000">
            <a:off x="5631447" y="3527921"/>
            <a:ext cx="2076401" cy="1572118"/>
          </a:xfrm>
          <a:prstGeom prst="bentConnector3">
            <a:avLst>
              <a:gd name="adj1" fmla="val 23262"/>
            </a:avLst>
          </a:prstGeom>
          <a:ln>
            <a:solidFill>
              <a:srgbClr val="A6A6A6"/>
            </a:solidFill>
            <a:prstDash val="dash"/>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58" name="角丸四角形 106">
            <a:extLst>
              <a:ext uri="{FF2B5EF4-FFF2-40B4-BE49-F238E27FC236}">
                <a16:creationId xmlns:a16="http://schemas.microsoft.com/office/drawing/2014/main" id="{5BA393B6-B25B-4987-B008-6614D39A9906}"/>
              </a:ext>
            </a:extLst>
          </p:cNvPr>
          <p:cNvSpPr>
            <a:spLocks/>
          </p:cNvSpPr>
          <p:nvPr/>
        </p:nvSpPr>
        <p:spPr>
          <a:xfrm>
            <a:off x="8393946" y="4638495"/>
            <a:ext cx="1251908" cy="269689"/>
          </a:xfrm>
          <a:prstGeom prst="roundRect">
            <a:avLst>
              <a:gd name="adj" fmla="val 8738"/>
            </a:avLst>
          </a:prstGeom>
          <a:solidFill>
            <a:schemeClr val="bg1"/>
          </a:solidFill>
          <a:ln>
            <a:solidFill>
              <a:schemeClr val="bg1">
                <a:lumMod val="65000"/>
              </a:schemeClr>
            </a:solidFill>
          </a:ln>
        </p:spPr>
        <p:txBody>
          <a:bodyPr wrap="square" lIns="0" tIns="33231" rIns="0" bIns="33231" rtlCol="0" anchor="ctr">
            <a:noAutofit/>
          </a:bodyPr>
          <a:lstStyle/>
          <a:p>
            <a:pPr algn="ctr"/>
            <a:r>
              <a:rPr lang="en-US" altLang="zh-TW" sz="1000" dirty="0">
                <a:latin typeface="Meiryo UI" panose="020B0604030504040204" pitchFamily="50" charset="-128"/>
                <a:ea typeface="Meiryo UI" panose="020B0604030504040204" pitchFamily="50" charset="-128"/>
              </a:rPr>
              <a:t>09:</a:t>
            </a:r>
            <a:r>
              <a:rPr kumimoji="0" lang="ja-JP" altLang="en-US" sz="1000" kern="0" dirty="0">
                <a:latin typeface="Meiryo UI" panose="020B0604030504040204" pitchFamily="50" charset="-128"/>
                <a:ea typeface="Meiryo UI" panose="020B0604030504040204" pitchFamily="50" charset="-128"/>
                <a:cs typeface="Arial" pitchFamily="34" charset="0"/>
              </a:rPr>
              <a:t>支払通知書の確認</a:t>
            </a:r>
            <a:endParaRPr kumimoji="0" lang="en-US" altLang="ja-JP" sz="1000" kern="0" dirty="0">
              <a:latin typeface="Meiryo UI" panose="020B0604030504040204" pitchFamily="50" charset="-128"/>
              <a:ea typeface="Meiryo UI" panose="020B0604030504040204" pitchFamily="50" charset="-128"/>
              <a:cs typeface="Arial" pitchFamily="34" charset="0"/>
            </a:endParaRPr>
          </a:p>
        </p:txBody>
      </p:sp>
      <p:sp>
        <p:nvSpPr>
          <p:cNvPr id="65" name="正方形/長方形 64">
            <a:extLst>
              <a:ext uri="{FF2B5EF4-FFF2-40B4-BE49-F238E27FC236}">
                <a16:creationId xmlns:a16="http://schemas.microsoft.com/office/drawing/2014/main" id="{23058F31-86AD-4A8D-93D3-C9D141D468DE}"/>
              </a:ext>
            </a:extLst>
          </p:cNvPr>
          <p:cNvSpPr/>
          <p:nvPr/>
        </p:nvSpPr>
        <p:spPr>
          <a:xfrm>
            <a:off x="8530837" y="5540120"/>
            <a:ext cx="1226231" cy="166611"/>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異議なしの場合</a:t>
            </a:r>
            <a:r>
              <a:rPr lang="en-US" altLang="ja-JP" sz="800" dirty="0">
                <a:latin typeface="Meiryo UI" panose="020B0604030504040204" pitchFamily="50" charset="-128"/>
                <a:ea typeface="Meiryo UI" panose="020B0604030504040204" pitchFamily="50" charset="-128"/>
                <a:cs typeface="Arial" pitchFamily="34" charset="0"/>
              </a:rPr>
              <a:t>(※1)</a:t>
            </a:r>
            <a:endParaRPr lang="ja-JP" altLang="en-US" sz="800" dirty="0">
              <a:latin typeface="Meiryo UI" panose="020B0604030504040204" pitchFamily="50" charset="-128"/>
              <a:ea typeface="Meiryo UI" panose="020B0604030504040204" pitchFamily="50" charset="-128"/>
              <a:cs typeface="Arial" pitchFamily="34" charset="0"/>
            </a:endParaRPr>
          </a:p>
        </p:txBody>
      </p:sp>
      <p:sp>
        <p:nvSpPr>
          <p:cNvPr id="36" name="ひし形 110">
            <a:extLst>
              <a:ext uri="{FF2B5EF4-FFF2-40B4-BE49-F238E27FC236}">
                <a16:creationId xmlns:a16="http://schemas.microsoft.com/office/drawing/2014/main" id="{424E2986-C8A9-4D34-B405-8507FEFCFCE2}"/>
              </a:ext>
            </a:extLst>
          </p:cNvPr>
          <p:cNvSpPr>
            <a:spLocks/>
          </p:cNvSpPr>
          <p:nvPr/>
        </p:nvSpPr>
        <p:spPr>
          <a:xfrm>
            <a:off x="8808898" y="4987865"/>
            <a:ext cx="422001" cy="249268"/>
          </a:xfrm>
          <a:prstGeom prst="diamond">
            <a:avLst/>
          </a:prstGeom>
          <a:noFill/>
          <a:ln w="12700" cap="flat" cmpd="sng" algn="ctr">
            <a:solidFill>
              <a:sysClr val="window" lastClr="FFFFFF">
                <a:lumMod val="50000"/>
              </a:sysClr>
            </a:solidFill>
            <a:prstDash val="solid"/>
            <a:miter lim="800000"/>
          </a:ln>
          <a:effectLst/>
        </p:spPr>
        <p:txBody>
          <a:bodyPr wrap="none" lIns="0" tIns="0" rIns="0" bIns="0" rtlCol="0" anchor="ctr"/>
          <a:lstStyle/>
          <a:p>
            <a:pPr algn="ctr">
              <a:defRPr/>
            </a:pPr>
            <a:r>
              <a:rPr kumimoji="0" lang="ja-JP" altLang="en-US" sz="800" kern="0" dirty="0">
                <a:latin typeface="Meiryo UI" panose="020B0604030504040204" pitchFamily="50" charset="-128"/>
                <a:ea typeface="Meiryo UI" panose="020B0604030504040204" pitchFamily="50" charset="-128"/>
              </a:rPr>
              <a:t>異議の</a:t>
            </a:r>
            <a:endParaRPr kumimoji="0" lang="en-US" altLang="ja-JP" sz="800" kern="0" dirty="0">
              <a:latin typeface="Meiryo UI" panose="020B0604030504040204" pitchFamily="50" charset="-128"/>
              <a:ea typeface="Meiryo UI" panose="020B0604030504040204" pitchFamily="50" charset="-128"/>
            </a:endParaRPr>
          </a:p>
          <a:p>
            <a:pPr algn="ctr">
              <a:defRPr/>
            </a:pPr>
            <a:r>
              <a:rPr kumimoji="0" lang="ja-JP" altLang="en-US" sz="800" kern="0" dirty="0">
                <a:latin typeface="Meiryo UI" panose="020B0604030504040204" pitchFamily="50" charset="-128"/>
                <a:ea typeface="Meiryo UI" panose="020B0604030504040204" pitchFamily="50" charset="-128"/>
              </a:rPr>
              <a:t>有無</a:t>
            </a:r>
            <a:endParaRPr kumimoji="0" lang="en-US" altLang="ja-JP" sz="800" kern="0" dirty="0">
              <a:latin typeface="Meiryo UI" panose="020B0604030504040204" pitchFamily="50" charset="-128"/>
              <a:ea typeface="Meiryo UI" panose="020B0604030504040204" pitchFamily="50" charset="-128"/>
            </a:endParaRPr>
          </a:p>
        </p:txBody>
      </p:sp>
      <p:cxnSp>
        <p:nvCxnSpPr>
          <p:cNvPr id="37" name="直線矢印コネクタ 36">
            <a:extLst>
              <a:ext uri="{FF2B5EF4-FFF2-40B4-BE49-F238E27FC236}">
                <a16:creationId xmlns:a16="http://schemas.microsoft.com/office/drawing/2014/main" id="{0EC6ADF6-6058-4830-808F-58CB6E0FA3AC}"/>
              </a:ext>
            </a:extLst>
          </p:cNvPr>
          <p:cNvCxnSpPr>
            <a:cxnSpLocks/>
            <a:stCxn id="58" idx="2"/>
            <a:endCxn id="36" idx="0"/>
          </p:cNvCxnSpPr>
          <p:nvPr/>
        </p:nvCxnSpPr>
        <p:spPr>
          <a:xfrm flipH="1">
            <a:off x="9019899" y="4908184"/>
            <a:ext cx="1" cy="79680"/>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53" name="正方形/長方形 52">
            <a:extLst>
              <a:ext uri="{FF2B5EF4-FFF2-40B4-BE49-F238E27FC236}">
                <a16:creationId xmlns:a16="http://schemas.microsoft.com/office/drawing/2014/main" id="{319C4425-611E-48A4-AC37-10E3CF8A8F9F}"/>
              </a:ext>
            </a:extLst>
          </p:cNvPr>
          <p:cNvSpPr/>
          <p:nvPr/>
        </p:nvSpPr>
        <p:spPr>
          <a:xfrm>
            <a:off x="7985895" y="5089105"/>
            <a:ext cx="1226231" cy="161141"/>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異議あり</a:t>
            </a:r>
          </a:p>
        </p:txBody>
      </p:sp>
      <p:sp>
        <p:nvSpPr>
          <p:cNvPr id="69" name="角丸四角形 106">
            <a:extLst>
              <a:ext uri="{FF2B5EF4-FFF2-40B4-BE49-F238E27FC236}">
                <a16:creationId xmlns:a16="http://schemas.microsoft.com/office/drawing/2014/main" id="{A21CB357-9756-4105-8164-D1AA7A7AA03B}"/>
              </a:ext>
            </a:extLst>
          </p:cNvPr>
          <p:cNvSpPr>
            <a:spLocks/>
          </p:cNvSpPr>
          <p:nvPr/>
        </p:nvSpPr>
        <p:spPr>
          <a:xfrm>
            <a:off x="7207252" y="4974907"/>
            <a:ext cx="1138098" cy="269689"/>
          </a:xfrm>
          <a:prstGeom prst="roundRect">
            <a:avLst>
              <a:gd name="adj" fmla="val 8738"/>
            </a:avLst>
          </a:prstGeom>
          <a:solidFill>
            <a:schemeClr val="bg1"/>
          </a:solidFill>
          <a:ln>
            <a:solidFill>
              <a:schemeClr val="bg1">
                <a:lumMod val="65000"/>
              </a:schemeClr>
            </a:solidFill>
          </a:ln>
        </p:spPr>
        <p:txBody>
          <a:bodyPr wrap="square" lIns="0" tIns="33231" rIns="0" bIns="33231" rtlCol="0" anchor="ctr">
            <a:noAutofit/>
          </a:bodyPr>
          <a:lstStyle/>
          <a:p>
            <a:pPr algn="ctr"/>
            <a:r>
              <a:rPr lang="en-US" altLang="zh-TW" sz="1000" dirty="0">
                <a:latin typeface="Meiryo UI" panose="020B0604030504040204" pitchFamily="50" charset="-128"/>
                <a:ea typeface="Meiryo UI" panose="020B0604030504040204" pitchFamily="50" charset="-128"/>
              </a:rPr>
              <a:t>11:</a:t>
            </a:r>
            <a:r>
              <a:rPr lang="ja-JP" altLang="en-US" sz="1000" dirty="0">
                <a:latin typeface="Meiryo UI" panose="020B0604030504040204" pitchFamily="50" charset="-128"/>
                <a:ea typeface="Meiryo UI" panose="020B0604030504040204" pitchFamily="50" charset="-128"/>
              </a:rPr>
              <a:t>異議申立</a:t>
            </a:r>
            <a:br>
              <a:rPr lang="en-US" altLang="ja-JP" sz="1000" dirty="0">
                <a:latin typeface="Meiryo UI" panose="020B0604030504040204" pitchFamily="50" charset="-128"/>
                <a:ea typeface="Meiryo UI" panose="020B0604030504040204" pitchFamily="50" charset="-128"/>
              </a:rPr>
            </a:br>
            <a:r>
              <a:rPr lang="ja-JP" altLang="en-US" sz="1000" dirty="0">
                <a:latin typeface="Meiryo UI" panose="020B0604030504040204" pitchFamily="50" charset="-128"/>
                <a:ea typeface="Meiryo UI" panose="020B0604030504040204" pitchFamily="50" charset="-128"/>
              </a:rPr>
              <a:t>の受付</a:t>
            </a:r>
            <a:endParaRPr kumimoji="0" lang="en-US" altLang="ja-JP" sz="1000" kern="0" dirty="0">
              <a:latin typeface="Meiryo UI" panose="020B0604030504040204" pitchFamily="50" charset="-128"/>
              <a:ea typeface="Meiryo UI" panose="020B0604030504040204" pitchFamily="50" charset="-128"/>
              <a:cs typeface="Arial" pitchFamily="34" charset="0"/>
            </a:endParaRPr>
          </a:p>
        </p:txBody>
      </p:sp>
      <p:cxnSp>
        <p:nvCxnSpPr>
          <p:cNvPr id="62" name="直線矢印コネクタ 61">
            <a:extLst>
              <a:ext uri="{FF2B5EF4-FFF2-40B4-BE49-F238E27FC236}">
                <a16:creationId xmlns:a16="http://schemas.microsoft.com/office/drawing/2014/main" id="{1E025D37-D520-46E6-AF8D-5BFA8DC62B7D}"/>
              </a:ext>
            </a:extLst>
          </p:cNvPr>
          <p:cNvCxnSpPr>
            <a:cxnSpLocks/>
            <a:stCxn id="36" idx="1"/>
            <a:endCxn id="69" idx="3"/>
          </p:cNvCxnSpPr>
          <p:nvPr/>
        </p:nvCxnSpPr>
        <p:spPr>
          <a:xfrm flipH="1" flipV="1">
            <a:off x="8345350" y="5109752"/>
            <a:ext cx="463548" cy="2747"/>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77" name="角丸四角形 106">
            <a:extLst>
              <a:ext uri="{FF2B5EF4-FFF2-40B4-BE49-F238E27FC236}">
                <a16:creationId xmlns:a16="http://schemas.microsoft.com/office/drawing/2014/main" id="{9278C8BE-9770-45E9-9B46-3E441601EEE6}"/>
              </a:ext>
            </a:extLst>
          </p:cNvPr>
          <p:cNvSpPr>
            <a:spLocks/>
          </p:cNvSpPr>
          <p:nvPr/>
        </p:nvSpPr>
        <p:spPr>
          <a:xfrm>
            <a:off x="7207252" y="5362962"/>
            <a:ext cx="1138098" cy="269689"/>
          </a:xfrm>
          <a:prstGeom prst="roundRect">
            <a:avLst>
              <a:gd name="adj" fmla="val 8738"/>
            </a:avLst>
          </a:prstGeom>
          <a:solidFill>
            <a:schemeClr val="bg1"/>
          </a:solidFill>
          <a:ln>
            <a:solidFill>
              <a:schemeClr val="bg1">
                <a:lumMod val="65000"/>
              </a:schemeClr>
            </a:solidFill>
          </a:ln>
        </p:spPr>
        <p:txBody>
          <a:bodyPr wrap="square" lIns="0" tIns="33231" rIns="0" bIns="33231" rtlCol="0" anchor="ctr">
            <a:noAutofit/>
          </a:bodyPr>
          <a:lstStyle/>
          <a:p>
            <a:pPr algn="ctr"/>
            <a:r>
              <a:rPr kumimoji="0" lang="en-US" altLang="ja-JP" sz="1000" kern="0" dirty="0">
                <a:latin typeface="Meiryo UI" panose="020B0604030504040204" pitchFamily="50" charset="-128"/>
                <a:ea typeface="Meiryo UI" panose="020B0604030504040204" pitchFamily="50" charset="-128"/>
                <a:cs typeface="Arial" pitchFamily="34" charset="0"/>
              </a:rPr>
              <a:t>19</a:t>
            </a:r>
            <a:r>
              <a:rPr kumimoji="0" lang="ja-JP" altLang="en-US" sz="1000" kern="0" dirty="0">
                <a:latin typeface="Meiryo UI" panose="020B0604030504040204" pitchFamily="50" charset="-128"/>
                <a:ea typeface="Meiryo UI" panose="020B0604030504040204" pitchFamily="50" charset="-128"/>
                <a:cs typeface="Arial" pitchFamily="34" charset="0"/>
              </a:rPr>
              <a:t>：異義申立</a:t>
            </a:r>
            <a:br>
              <a:rPr kumimoji="0" lang="en-US" altLang="ja-JP" sz="1000" kern="0" dirty="0">
                <a:latin typeface="Meiryo UI" panose="020B0604030504040204" pitchFamily="50" charset="-128"/>
                <a:ea typeface="Meiryo UI" panose="020B0604030504040204" pitchFamily="50" charset="-128"/>
                <a:cs typeface="Arial" pitchFamily="34" charset="0"/>
              </a:rPr>
            </a:br>
            <a:r>
              <a:rPr kumimoji="0" lang="ja-JP" altLang="en-US" sz="1000" kern="0" dirty="0">
                <a:latin typeface="Meiryo UI" panose="020B0604030504040204" pitchFamily="50" charset="-128"/>
                <a:ea typeface="Meiryo UI" panose="020B0604030504040204" pitchFamily="50" charset="-128"/>
                <a:cs typeface="Arial" pitchFamily="34" charset="0"/>
              </a:rPr>
              <a:t>対応結果の登録</a:t>
            </a:r>
            <a:endParaRPr kumimoji="0" lang="en-US" altLang="ja-JP" sz="1000" kern="0" dirty="0">
              <a:latin typeface="Meiryo UI" panose="020B0604030504040204" pitchFamily="50" charset="-128"/>
              <a:ea typeface="Meiryo UI" panose="020B0604030504040204" pitchFamily="50" charset="-128"/>
              <a:cs typeface="Arial" pitchFamily="34" charset="0"/>
            </a:endParaRPr>
          </a:p>
        </p:txBody>
      </p:sp>
      <p:cxnSp>
        <p:nvCxnSpPr>
          <p:cNvPr id="97" name="直線矢印コネクタ 96">
            <a:extLst>
              <a:ext uri="{FF2B5EF4-FFF2-40B4-BE49-F238E27FC236}">
                <a16:creationId xmlns:a16="http://schemas.microsoft.com/office/drawing/2014/main" id="{7C56864E-930F-457E-BAB9-360AE966F7E7}"/>
              </a:ext>
            </a:extLst>
          </p:cNvPr>
          <p:cNvCxnSpPr>
            <a:cxnSpLocks/>
            <a:stCxn id="69" idx="2"/>
            <a:endCxn id="77" idx="0"/>
          </p:cNvCxnSpPr>
          <p:nvPr/>
        </p:nvCxnSpPr>
        <p:spPr>
          <a:xfrm>
            <a:off x="7776301" y="5244596"/>
            <a:ext cx="0" cy="118366"/>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55" name="角丸四角形 106">
            <a:extLst>
              <a:ext uri="{FF2B5EF4-FFF2-40B4-BE49-F238E27FC236}">
                <a16:creationId xmlns:a16="http://schemas.microsoft.com/office/drawing/2014/main" id="{49998D7F-F66C-43F4-86A1-C03245D087E8}"/>
              </a:ext>
            </a:extLst>
          </p:cNvPr>
          <p:cNvSpPr>
            <a:spLocks/>
          </p:cNvSpPr>
          <p:nvPr/>
        </p:nvSpPr>
        <p:spPr>
          <a:xfrm>
            <a:off x="355741" y="3108876"/>
            <a:ext cx="1514809" cy="270644"/>
          </a:xfrm>
          <a:prstGeom prst="roundRect">
            <a:avLst>
              <a:gd name="adj" fmla="val 8738"/>
            </a:avLst>
          </a:prstGeom>
          <a:solidFill>
            <a:schemeClr val="bg1"/>
          </a:solidFill>
          <a:ln>
            <a:solidFill>
              <a:schemeClr val="bg1">
                <a:lumMod val="65000"/>
              </a:schemeClr>
            </a:solidFill>
          </a:ln>
        </p:spPr>
        <p:txBody>
          <a:bodyPr wrap="square" lIns="0" tIns="33231" rIns="0" bIns="33231" rtlCol="0" anchor="ctr">
            <a:noAutofit/>
          </a:bodyPr>
          <a:lstStyle/>
          <a:p>
            <a:pPr algn="ctr" defTabSz="844083">
              <a:defRPr/>
            </a:pPr>
            <a:r>
              <a:rPr lang="en-US" altLang="ja-JP" sz="1000" dirty="0">
                <a:latin typeface="Meiryo UI" panose="020B0604030504040204" pitchFamily="50" charset="-128"/>
                <a:ea typeface="Meiryo UI" panose="020B0604030504040204" pitchFamily="50" charset="-128"/>
              </a:rPr>
              <a:t>07:</a:t>
            </a:r>
            <a:r>
              <a:rPr lang="ja-JP" altLang="en-US" sz="1000" dirty="0">
                <a:latin typeface="Meiryo UI" panose="020B0604030504040204" pitchFamily="50" charset="-128"/>
                <a:ea typeface="Meiryo UI" panose="020B0604030504040204" pitchFamily="50" charset="-128"/>
                <a:cs typeface="Arial" pitchFamily="34" charset="0"/>
              </a:rPr>
              <a:t>支払通知書の</a:t>
            </a:r>
            <a:br>
              <a:rPr lang="en-US" altLang="ja-JP" sz="1000" dirty="0">
                <a:latin typeface="Meiryo UI" panose="020B0604030504040204" pitchFamily="50" charset="-128"/>
                <a:ea typeface="Meiryo UI" panose="020B0604030504040204" pitchFamily="50" charset="-128"/>
                <a:cs typeface="Arial" pitchFamily="34" charset="0"/>
              </a:rPr>
            </a:br>
            <a:r>
              <a:rPr lang="ja-JP" altLang="en-US" sz="1000" dirty="0">
                <a:latin typeface="Meiryo UI" panose="020B0604030504040204" pitchFamily="50" charset="-128"/>
                <a:ea typeface="Meiryo UI" panose="020B0604030504040204" pitchFamily="50" charset="-128"/>
                <a:cs typeface="Arial" pitchFamily="34" charset="0"/>
              </a:rPr>
              <a:t>確認結果の登録</a:t>
            </a:r>
            <a:endParaRPr lang="en-US" altLang="ja-JP" sz="8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57" name="直線矢印コネクタ 183">
            <a:extLst>
              <a:ext uri="{FF2B5EF4-FFF2-40B4-BE49-F238E27FC236}">
                <a16:creationId xmlns:a16="http://schemas.microsoft.com/office/drawing/2014/main" id="{63CD4B7C-49E2-4EDD-ACE8-40709750E0DE}"/>
              </a:ext>
            </a:extLst>
          </p:cNvPr>
          <p:cNvCxnSpPr>
            <a:cxnSpLocks/>
          </p:cNvCxnSpPr>
          <p:nvPr/>
        </p:nvCxnSpPr>
        <p:spPr>
          <a:xfrm rot="10800000">
            <a:off x="1844880" y="3198603"/>
            <a:ext cx="1764000" cy="130298"/>
          </a:xfrm>
          <a:prstGeom prst="bentConnector3">
            <a:avLst>
              <a:gd name="adj1" fmla="val 367"/>
            </a:avLst>
          </a:prstGeom>
          <a:ln>
            <a:solidFill>
              <a:srgbClr val="A6A6A6"/>
            </a:solidFill>
            <a:prstDash val="dash"/>
            <a:headEnd type="triangl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5" name="グループ化 4">
            <a:extLst>
              <a:ext uri="{FF2B5EF4-FFF2-40B4-BE49-F238E27FC236}">
                <a16:creationId xmlns:a16="http://schemas.microsoft.com/office/drawing/2014/main" id="{327274C0-C7AB-4CEF-8869-F1506E8E8F8F}"/>
              </a:ext>
            </a:extLst>
          </p:cNvPr>
          <p:cNvGrpSpPr/>
          <p:nvPr/>
        </p:nvGrpSpPr>
        <p:grpSpPr>
          <a:xfrm>
            <a:off x="2235818" y="4545527"/>
            <a:ext cx="1151871" cy="1891829"/>
            <a:chOff x="2402092" y="4524144"/>
            <a:chExt cx="1151871" cy="937444"/>
          </a:xfrm>
        </p:grpSpPr>
        <p:sp>
          <p:nvSpPr>
            <p:cNvPr id="56" name="正方形/長方形 55">
              <a:extLst>
                <a:ext uri="{FF2B5EF4-FFF2-40B4-BE49-F238E27FC236}">
                  <a16:creationId xmlns:a16="http://schemas.microsoft.com/office/drawing/2014/main" id="{E54A0D08-BE27-4BDC-AF36-16BA2660CFDA}"/>
                </a:ext>
              </a:extLst>
            </p:cNvPr>
            <p:cNvSpPr>
              <a:spLocks/>
            </p:cNvSpPr>
            <p:nvPr/>
          </p:nvSpPr>
          <p:spPr>
            <a:xfrm>
              <a:off x="2405427" y="4535376"/>
              <a:ext cx="1030001" cy="13185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33231" rIns="0" bIns="33231" rtlCol="0" anchor="ctr"/>
            <a:lstStyle/>
            <a:p>
              <a:pPr defTabSz="844083">
                <a:defRPr/>
              </a:pPr>
              <a:r>
                <a:rPr lang="en-US" altLang="ja-JP" sz="900" dirty="0">
                  <a:solidFill>
                    <a:srgbClr val="000000"/>
                  </a:solidFill>
                  <a:latin typeface="Meiryo UI" panose="020B0604030504040204" pitchFamily="50" charset="-128"/>
                  <a:ea typeface="Meiryo UI" panose="020B0604030504040204" pitchFamily="50" charset="-128"/>
                  <a:cs typeface="Arial" pitchFamily="34" charset="0"/>
                </a:rPr>
                <a:t>[</a:t>
              </a:r>
              <a:r>
                <a:rPr lang="ja-JP" altLang="en-US" sz="900" dirty="0">
                  <a:solidFill>
                    <a:srgbClr val="000000"/>
                  </a:solidFill>
                  <a:latin typeface="Meiryo UI" panose="020B0604030504040204" pitchFamily="50" charset="-128"/>
                  <a:ea typeface="Meiryo UI" panose="020B0604030504040204" pitchFamily="50" charset="-128"/>
                  <a:cs typeface="Arial" pitchFamily="34" charset="0"/>
                </a:rPr>
                <a:t>プロセス</a:t>
              </a:r>
              <a:r>
                <a:rPr lang="en-US" altLang="ja-JP" sz="900" dirty="0">
                  <a:solidFill>
                    <a:srgbClr val="000000"/>
                  </a:solidFill>
                  <a:latin typeface="Meiryo UI" panose="020B0604030504040204" pitchFamily="50" charset="-128"/>
                  <a:ea typeface="Meiryo UI" panose="020B0604030504040204" pitchFamily="50" charset="-128"/>
                  <a:cs typeface="Arial" pitchFamily="34" charset="0"/>
                </a:rPr>
                <a:t>08</a:t>
              </a:r>
              <a:r>
                <a:rPr lang="ja-JP" altLang="en-US" sz="900" dirty="0">
                  <a:solidFill>
                    <a:srgbClr val="000000"/>
                  </a:solidFill>
                  <a:latin typeface="Meiryo UI" panose="020B0604030504040204" pitchFamily="50" charset="-128"/>
                  <a:ea typeface="Meiryo UI" panose="020B0604030504040204" pitchFamily="50" charset="-128"/>
                  <a:cs typeface="Arial" pitchFamily="34" charset="0"/>
                </a:rPr>
                <a:t>完了時点</a:t>
              </a:r>
              <a:r>
                <a:rPr lang="en-US" altLang="ja-JP" sz="900" dirty="0">
                  <a:solidFill>
                    <a:srgbClr val="000000"/>
                  </a:solidFill>
                  <a:latin typeface="Meiryo UI" panose="020B0604030504040204" pitchFamily="50" charset="-128"/>
                  <a:ea typeface="Meiryo UI" panose="020B0604030504040204" pitchFamily="50" charset="-128"/>
                  <a:cs typeface="Arial" pitchFamily="34" charset="0"/>
                </a:rPr>
                <a:t>]</a:t>
              </a:r>
            </a:p>
          </p:txBody>
        </p:sp>
        <p:sp>
          <p:nvSpPr>
            <p:cNvPr id="60" name="正方形/長方形 59">
              <a:extLst>
                <a:ext uri="{FF2B5EF4-FFF2-40B4-BE49-F238E27FC236}">
                  <a16:creationId xmlns:a16="http://schemas.microsoft.com/office/drawing/2014/main" id="{D3BE0EDD-486B-4B1B-A75D-9B836C4A5B8E}"/>
                </a:ext>
              </a:extLst>
            </p:cNvPr>
            <p:cNvSpPr>
              <a:spLocks/>
            </p:cNvSpPr>
            <p:nvPr/>
          </p:nvSpPr>
          <p:spPr>
            <a:xfrm>
              <a:off x="2403916" y="4777799"/>
              <a:ext cx="1030001" cy="13185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33231" rIns="0" bIns="33231" rtlCol="0" anchor="ctr"/>
            <a:lstStyle/>
            <a:p>
              <a:pPr defTabSz="844083">
                <a:defRPr/>
              </a:pPr>
              <a:r>
                <a:rPr lang="en-US" altLang="ja-JP" sz="900" dirty="0">
                  <a:solidFill>
                    <a:srgbClr val="000000"/>
                  </a:solidFill>
                  <a:latin typeface="Meiryo UI" panose="020B0604030504040204" pitchFamily="50" charset="-128"/>
                  <a:ea typeface="Meiryo UI" panose="020B0604030504040204" pitchFamily="50" charset="-128"/>
                  <a:cs typeface="Arial" pitchFamily="34" charset="0"/>
                </a:rPr>
                <a:t>[</a:t>
              </a:r>
              <a:r>
                <a:rPr lang="ja-JP" altLang="en-US" sz="900" dirty="0">
                  <a:solidFill>
                    <a:srgbClr val="000000"/>
                  </a:solidFill>
                  <a:latin typeface="Meiryo UI" panose="020B0604030504040204" pitchFamily="50" charset="-128"/>
                  <a:ea typeface="Meiryo UI" panose="020B0604030504040204" pitchFamily="50" charset="-128"/>
                  <a:cs typeface="Arial" pitchFamily="34" charset="0"/>
                </a:rPr>
                <a:t>プロセス</a:t>
              </a:r>
              <a:r>
                <a:rPr lang="en-US" altLang="ja-JP" sz="900" dirty="0">
                  <a:solidFill>
                    <a:srgbClr val="000000"/>
                  </a:solidFill>
                  <a:latin typeface="Meiryo UI" panose="020B0604030504040204" pitchFamily="50" charset="-128"/>
                  <a:ea typeface="Meiryo UI" panose="020B0604030504040204" pitchFamily="50" charset="-128"/>
                  <a:cs typeface="Arial" pitchFamily="34" charset="0"/>
                </a:rPr>
                <a:t>11</a:t>
              </a:r>
              <a:r>
                <a:rPr lang="ja-JP" altLang="en-US" sz="900" dirty="0">
                  <a:solidFill>
                    <a:srgbClr val="000000"/>
                  </a:solidFill>
                  <a:latin typeface="Meiryo UI" panose="020B0604030504040204" pitchFamily="50" charset="-128"/>
                  <a:ea typeface="Meiryo UI" panose="020B0604030504040204" pitchFamily="50" charset="-128"/>
                  <a:cs typeface="Arial" pitchFamily="34" charset="0"/>
                </a:rPr>
                <a:t>完了時点</a:t>
              </a:r>
              <a:r>
                <a:rPr lang="en-US" altLang="ja-JP" sz="900" dirty="0">
                  <a:solidFill>
                    <a:srgbClr val="000000"/>
                  </a:solidFill>
                  <a:latin typeface="Meiryo UI" panose="020B0604030504040204" pitchFamily="50" charset="-128"/>
                  <a:ea typeface="Meiryo UI" panose="020B0604030504040204" pitchFamily="50" charset="-128"/>
                  <a:cs typeface="Arial" pitchFamily="34" charset="0"/>
                </a:rPr>
                <a:t>]</a:t>
              </a:r>
            </a:p>
          </p:txBody>
        </p:sp>
        <p:sp>
          <p:nvSpPr>
            <p:cNvPr id="46" name="正方形/長方形 45">
              <a:extLst>
                <a:ext uri="{FF2B5EF4-FFF2-40B4-BE49-F238E27FC236}">
                  <a16:creationId xmlns:a16="http://schemas.microsoft.com/office/drawing/2014/main" id="{D133F9E0-3362-4BE1-8DB6-85B74AF11F50}"/>
                </a:ext>
              </a:extLst>
            </p:cNvPr>
            <p:cNvSpPr>
              <a:spLocks/>
            </p:cNvSpPr>
            <p:nvPr/>
          </p:nvSpPr>
          <p:spPr>
            <a:xfrm>
              <a:off x="2408131" y="5313470"/>
              <a:ext cx="1030001" cy="13185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33231" rIns="0" bIns="33231" rtlCol="0" anchor="ctr"/>
            <a:lstStyle/>
            <a:p>
              <a:pPr defTabSz="844083">
                <a:defRPr/>
              </a:pPr>
              <a:r>
                <a:rPr lang="en-US" altLang="ja-JP" sz="900" dirty="0">
                  <a:solidFill>
                    <a:srgbClr val="000000"/>
                  </a:solidFill>
                  <a:latin typeface="Meiryo UI" panose="020B0604030504040204" pitchFamily="50" charset="-128"/>
                  <a:ea typeface="Meiryo UI" panose="020B0604030504040204" pitchFamily="50" charset="-128"/>
                  <a:cs typeface="Arial" pitchFamily="34" charset="0"/>
                </a:rPr>
                <a:t>[</a:t>
              </a:r>
              <a:r>
                <a:rPr lang="ja-JP" altLang="en-US" sz="900" dirty="0">
                  <a:solidFill>
                    <a:srgbClr val="000000"/>
                  </a:solidFill>
                  <a:latin typeface="Meiryo UI" panose="020B0604030504040204" pitchFamily="50" charset="-128"/>
                  <a:ea typeface="Meiryo UI" panose="020B0604030504040204" pitchFamily="50" charset="-128"/>
                  <a:cs typeface="Arial" pitchFamily="34" charset="0"/>
                </a:rPr>
                <a:t>プロセス</a:t>
              </a:r>
              <a:r>
                <a:rPr lang="en-US" altLang="ja-JP" sz="900" dirty="0">
                  <a:solidFill>
                    <a:srgbClr val="000000"/>
                  </a:solidFill>
                  <a:latin typeface="Meiryo UI" panose="020B0604030504040204" pitchFamily="50" charset="-128"/>
                  <a:ea typeface="Meiryo UI" panose="020B0604030504040204" pitchFamily="50" charset="-128"/>
                  <a:cs typeface="Arial" pitchFamily="34" charset="0"/>
                </a:rPr>
                <a:t>20</a:t>
              </a:r>
              <a:r>
                <a:rPr lang="ja-JP" altLang="en-US" sz="900" dirty="0">
                  <a:solidFill>
                    <a:srgbClr val="000000"/>
                  </a:solidFill>
                  <a:latin typeface="Meiryo UI" panose="020B0604030504040204" pitchFamily="50" charset="-128"/>
                  <a:ea typeface="Meiryo UI" panose="020B0604030504040204" pitchFamily="50" charset="-128"/>
                  <a:cs typeface="Arial" pitchFamily="34" charset="0"/>
                </a:rPr>
                <a:t>完了時点</a:t>
              </a:r>
              <a:r>
                <a:rPr lang="en-US" altLang="ja-JP" sz="900" dirty="0">
                  <a:solidFill>
                    <a:srgbClr val="000000"/>
                  </a:solidFill>
                  <a:latin typeface="Meiryo UI" panose="020B0604030504040204" pitchFamily="50" charset="-128"/>
                  <a:ea typeface="Meiryo UI" panose="020B0604030504040204" pitchFamily="50" charset="-128"/>
                  <a:cs typeface="Arial" pitchFamily="34" charset="0"/>
                </a:rPr>
                <a:t>]</a:t>
              </a:r>
            </a:p>
          </p:txBody>
        </p:sp>
        <p:sp>
          <p:nvSpPr>
            <p:cNvPr id="51" name="矢印: 右 50">
              <a:extLst>
                <a:ext uri="{FF2B5EF4-FFF2-40B4-BE49-F238E27FC236}">
                  <a16:creationId xmlns:a16="http://schemas.microsoft.com/office/drawing/2014/main" id="{BAD970C2-9D68-42C2-A76E-FE55B7C24A1A}"/>
                </a:ext>
              </a:extLst>
            </p:cNvPr>
            <p:cNvSpPr/>
            <p:nvPr/>
          </p:nvSpPr>
          <p:spPr>
            <a:xfrm rot="5400000">
              <a:off x="2851048" y="4635770"/>
              <a:ext cx="131672" cy="189937"/>
            </a:xfrm>
            <a:prstGeom prst="rightArrow">
              <a:avLst/>
            </a:prstGeom>
            <a:solidFill>
              <a:schemeClr val="bg1">
                <a:lumMod val="50000"/>
              </a:schemeClr>
            </a:solidFill>
            <a:ln w="19050" cap="flat" cmpd="sng" algn="ctr">
              <a:noFill/>
              <a:prstDash val="solid"/>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sp>
          <p:nvSpPr>
            <p:cNvPr id="52" name="矢印: 右 51">
              <a:extLst>
                <a:ext uri="{FF2B5EF4-FFF2-40B4-BE49-F238E27FC236}">
                  <a16:creationId xmlns:a16="http://schemas.microsoft.com/office/drawing/2014/main" id="{D160B15A-48D6-4238-8BDB-ABA5B91910CE}"/>
                </a:ext>
              </a:extLst>
            </p:cNvPr>
            <p:cNvSpPr/>
            <p:nvPr/>
          </p:nvSpPr>
          <p:spPr>
            <a:xfrm rot="5400000">
              <a:off x="2850534" y="4904678"/>
              <a:ext cx="131672" cy="189937"/>
            </a:xfrm>
            <a:prstGeom prst="rightArrow">
              <a:avLst/>
            </a:prstGeom>
            <a:solidFill>
              <a:schemeClr val="bg1">
                <a:lumMod val="50000"/>
              </a:schemeClr>
            </a:solidFill>
            <a:ln w="19050" cap="flat" cmpd="sng" algn="ctr">
              <a:noFill/>
              <a:prstDash val="solid"/>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sp>
          <p:nvSpPr>
            <p:cNvPr id="68" name="左大かっこ 67">
              <a:extLst>
                <a:ext uri="{FF2B5EF4-FFF2-40B4-BE49-F238E27FC236}">
                  <a16:creationId xmlns:a16="http://schemas.microsoft.com/office/drawing/2014/main" id="{4C78C0F6-D96F-47D3-AB9F-2B6E8F9A2663}"/>
                </a:ext>
              </a:extLst>
            </p:cNvPr>
            <p:cNvSpPr/>
            <p:nvPr/>
          </p:nvSpPr>
          <p:spPr>
            <a:xfrm>
              <a:off x="3495481" y="5307705"/>
              <a:ext cx="57968" cy="153883"/>
            </a:xfrm>
            <a:prstGeom prst="leftBracket">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75" name="正方形/長方形 74">
              <a:extLst>
                <a:ext uri="{FF2B5EF4-FFF2-40B4-BE49-F238E27FC236}">
                  <a16:creationId xmlns:a16="http://schemas.microsoft.com/office/drawing/2014/main" id="{B3AFF586-1148-4184-82D9-B37CB3EE15E2}"/>
                </a:ext>
              </a:extLst>
            </p:cNvPr>
            <p:cNvSpPr>
              <a:spLocks/>
            </p:cNvSpPr>
            <p:nvPr/>
          </p:nvSpPr>
          <p:spPr>
            <a:xfrm>
              <a:off x="2402092" y="5044235"/>
              <a:ext cx="1030001" cy="13185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33231" rIns="0" bIns="33231" rtlCol="0" anchor="ctr"/>
            <a:lstStyle/>
            <a:p>
              <a:pPr defTabSz="844083">
                <a:defRPr/>
              </a:pPr>
              <a:r>
                <a:rPr lang="en-US" altLang="ja-JP" sz="900" dirty="0">
                  <a:solidFill>
                    <a:srgbClr val="000000"/>
                  </a:solidFill>
                  <a:latin typeface="Meiryo UI" panose="020B0604030504040204" pitchFamily="50" charset="-128"/>
                  <a:ea typeface="Meiryo UI" panose="020B0604030504040204" pitchFamily="50" charset="-128"/>
                  <a:cs typeface="Arial" pitchFamily="34" charset="0"/>
                </a:rPr>
                <a:t>[</a:t>
              </a:r>
              <a:r>
                <a:rPr lang="ja-JP" altLang="en-US" sz="900" dirty="0">
                  <a:solidFill>
                    <a:srgbClr val="000000"/>
                  </a:solidFill>
                  <a:latin typeface="Meiryo UI" panose="020B0604030504040204" pitchFamily="50" charset="-128"/>
                  <a:ea typeface="Meiryo UI" panose="020B0604030504040204" pitchFamily="50" charset="-128"/>
                  <a:cs typeface="Arial" pitchFamily="34" charset="0"/>
                </a:rPr>
                <a:t>プロセス</a:t>
              </a:r>
              <a:r>
                <a:rPr lang="en-US" altLang="ja-JP" sz="900" dirty="0">
                  <a:solidFill>
                    <a:srgbClr val="000000"/>
                  </a:solidFill>
                  <a:latin typeface="Meiryo UI" panose="020B0604030504040204" pitchFamily="50" charset="-128"/>
                  <a:ea typeface="Meiryo UI" panose="020B0604030504040204" pitchFamily="50" charset="-128"/>
                  <a:cs typeface="Arial" pitchFamily="34" charset="0"/>
                </a:rPr>
                <a:t>19</a:t>
              </a:r>
              <a:r>
                <a:rPr lang="ja-JP" altLang="en-US" sz="900" dirty="0">
                  <a:solidFill>
                    <a:srgbClr val="000000"/>
                  </a:solidFill>
                  <a:latin typeface="Meiryo UI" panose="020B0604030504040204" pitchFamily="50" charset="-128"/>
                  <a:ea typeface="Meiryo UI" panose="020B0604030504040204" pitchFamily="50" charset="-128"/>
                  <a:cs typeface="Arial" pitchFamily="34" charset="0"/>
                </a:rPr>
                <a:t>完了時点</a:t>
              </a:r>
              <a:r>
                <a:rPr lang="en-US" altLang="ja-JP" sz="900" dirty="0">
                  <a:solidFill>
                    <a:srgbClr val="000000"/>
                  </a:solidFill>
                  <a:latin typeface="Meiryo UI" panose="020B0604030504040204" pitchFamily="50" charset="-128"/>
                  <a:ea typeface="Meiryo UI" panose="020B0604030504040204" pitchFamily="50" charset="-128"/>
                  <a:cs typeface="Arial" pitchFamily="34" charset="0"/>
                </a:rPr>
                <a:t>]</a:t>
              </a:r>
            </a:p>
          </p:txBody>
        </p:sp>
        <p:sp>
          <p:nvSpPr>
            <p:cNvPr id="76" name="矢印: 右 75">
              <a:extLst>
                <a:ext uri="{FF2B5EF4-FFF2-40B4-BE49-F238E27FC236}">
                  <a16:creationId xmlns:a16="http://schemas.microsoft.com/office/drawing/2014/main" id="{9BFAAE50-6B87-48ED-92A7-64318E7EDEA4}"/>
                </a:ext>
              </a:extLst>
            </p:cNvPr>
            <p:cNvSpPr/>
            <p:nvPr/>
          </p:nvSpPr>
          <p:spPr>
            <a:xfrm rot="5400000">
              <a:off x="2848710" y="5171114"/>
              <a:ext cx="131672" cy="189937"/>
            </a:xfrm>
            <a:prstGeom prst="rightArrow">
              <a:avLst/>
            </a:prstGeom>
            <a:solidFill>
              <a:schemeClr val="bg1">
                <a:lumMod val="50000"/>
              </a:schemeClr>
            </a:solidFill>
            <a:ln w="19050" cap="flat" cmpd="sng" algn="ctr">
              <a:noFill/>
              <a:prstDash val="solid"/>
              <a:miter lim="800000"/>
            </a:ln>
            <a:effectLst/>
          </p:spPr>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sp>
          <p:nvSpPr>
            <p:cNvPr id="64" name="左大かっこ 63">
              <a:extLst>
                <a:ext uri="{FF2B5EF4-FFF2-40B4-BE49-F238E27FC236}">
                  <a16:creationId xmlns:a16="http://schemas.microsoft.com/office/drawing/2014/main" id="{B20D5E34-6869-4EAA-928D-5D08FAF71AAC}"/>
                </a:ext>
              </a:extLst>
            </p:cNvPr>
            <p:cNvSpPr/>
            <p:nvPr/>
          </p:nvSpPr>
          <p:spPr>
            <a:xfrm>
              <a:off x="3490389" y="5037316"/>
              <a:ext cx="57968" cy="153883"/>
            </a:xfrm>
            <a:prstGeom prst="leftBracket">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67" name="左大かっこ 66">
              <a:extLst>
                <a:ext uri="{FF2B5EF4-FFF2-40B4-BE49-F238E27FC236}">
                  <a16:creationId xmlns:a16="http://schemas.microsoft.com/office/drawing/2014/main" id="{A46DD13E-AA73-4C46-B648-CF405C279658}"/>
                </a:ext>
              </a:extLst>
            </p:cNvPr>
            <p:cNvSpPr/>
            <p:nvPr/>
          </p:nvSpPr>
          <p:spPr>
            <a:xfrm>
              <a:off x="3490389" y="4777044"/>
              <a:ext cx="57968" cy="153883"/>
            </a:xfrm>
            <a:prstGeom prst="leftBracket">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70" name="左大かっこ 69">
              <a:extLst>
                <a:ext uri="{FF2B5EF4-FFF2-40B4-BE49-F238E27FC236}">
                  <a16:creationId xmlns:a16="http://schemas.microsoft.com/office/drawing/2014/main" id="{493D8C56-BAF4-4102-94AD-30E0ACB13D77}"/>
                </a:ext>
              </a:extLst>
            </p:cNvPr>
            <p:cNvSpPr/>
            <p:nvPr/>
          </p:nvSpPr>
          <p:spPr>
            <a:xfrm>
              <a:off x="3495995" y="4524144"/>
              <a:ext cx="57968" cy="153883"/>
            </a:xfrm>
            <a:prstGeom prst="leftBracket">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grpSp>
      <p:sp>
        <p:nvSpPr>
          <p:cNvPr id="54" name="正方形/長方形 53">
            <a:extLst>
              <a:ext uri="{FF2B5EF4-FFF2-40B4-BE49-F238E27FC236}">
                <a16:creationId xmlns:a16="http://schemas.microsoft.com/office/drawing/2014/main" id="{9360A621-01C3-4F29-8E93-BC417A162CE6}"/>
              </a:ext>
            </a:extLst>
          </p:cNvPr>
          <p:cNvSpPr>
            <a:spLocks/>
          </p:cNvSpPr>
          <p:nvPr/>
        </p:nvSpPr>
        <p:spPr>
          <a:xfrm>
            <a:off x="2110170" y="3677673"/>
            <a:ext cx="1012764" cy="21163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33231" rIns="0" bIns="33231" rtlCol="0" anchor="ctr"/>
          <a:lstStyle/>
          <a:p>
            <a:pPr algn="ctr" defTabSz="844083">
              <a:defRPr/>
            </a:pPr>
            <a:r>
              <a:rPr lang="ja-JP" altLang="en-US" sz="1000" u="sng" dirty="0">
                <a:solidFill>
                  <a:srgbClr val="000000"/>
                </a:solidFill>
                <a:latin typeface="Meiryo UI" panose="020B0604030504040204" pitchFamily="50" charset="-128"/>
                <a:ea typeface="Meiryo UI" panose="020B0604030504040204" pitchFamily="50" charset="-128"/>
                <a:cs typeface="Arial" pitchFamily="34" charset="0"/>
              </a:rPr>
              <a:t>プロセスの流れ</a:t>
            </a:r>
            <a:endParaRPr lang="en-US" altLang="ja-JP" sz="1000" u="sng" dirty="0">
              <a:solidFill>
                <a:srgbClr val="000000"/>
              </a:solidFill>
              <a:latin typeface="Meiryo UI" panose="020B0604030504040204" pitchFamily="50" charset="-128"/>
              <a:ea typeface="Meiryo UI" panose="020B0604030504040204" pitchFamily="50" charset="-128"/>
              <a:cs typeface="Arial" pitchFamily="34" charset="0"/>
            </a:endParaRPr>
          </a:p>
        </p:txBody>
      </p:sp>
      <p:sp>
        <p:nvSpPr>
          <p:cNvPr id="73" name="正方形/長方形 72">
            <a:extLst>
              <a:ext uri="{FF2B5EF4-FFF2-40B4-BE49-F238E27FC236}">
                <a16:creationId xmlns:a16="http://schemas.microsoft.com/office/drawing/2014/main" id="{D92C8D55-C201-46C8-B2FE-49A4CC7B74B4}"/>
              </a:ext>
            </a:extLst>
          </p:cNvPr>
          <p:cNvSpPr>
            <a:spLocks/>
          </p:cNvSpPr>
          <p:nvPr/>
        </p:nvSpPr>
        <p:spPr>
          <a:xfrm>
            <a:off x="3585347" y="3888118"/>
            <a:ext cx="1619913" cy="34198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33231" rIns="0" bIns="33231" rtlCol="0" anchor="ctr"/>
          <a:lstStyle/>
          <a:p>
            <a:pPr marL="266700" indent="-266700" defTabSz="844083">
              <a:defRPr/>
            </a:pPr>
            <a:r>
              <a:rPr kumimoji="0" lang="en-US" altLang="ja-JP" sz="800" kern="0" dirty="0">
                <a:solidFill>
                  <a:srgbClr val="000000">
                    <a:lumMod val="100000"/>
                  </a:srgbClr>
                </a:solidFill>
                <a:latin typeface="Meiryo UI"/>
                <a:ea typeface="Meiryo UI"/>
              </a:rPr>
              <a:t>(</a:t>
            </a:r>
            <a:r>
              <a:rPr kumimoji="0" lang="ja-JP" altLang="en-US" sz="800" kern="0" dirty="0">
                <a:solidFill>
                  <a:srgbClr val="000000">
                    <a:lumMod val="100000"/>
                  </a:srgbClr>
                </a:solidFill>
                <a:latin typeface="Meiryo UI"/>
                <a:ea typeface="Meiryo UI"/>
              </a:rPr>
              <a:t>例</a:t>
            </a:r>
            <a:r>
              <a:rPr kumimoji="0" lang="en-US" altLang="ja-JP" sz="800" kern="0" dirty="0">
                <a:solidFill>
                  <a:srgbClr val="000000">
                    <a:lumMod val="100000"/>
                  </a:srgbClr>
                </a:solidFill>
                <a:latin typeface="Meiryo UI"/>
                <a:ea typeface="Meiryo UI"/>
              </a:rPr>
              <a:t>)	A</a:t>
            </a:r>
            <a:r>
              <a:rPr kumimoji="0" lang="ja-JP" altLang="en-US" sz="800" kern="0" dirty="0">
                <a:solidFill>
                  <a:srgbClr val="000000">
                    <a:lumMod val="100000"/>
                  </a:srgbClr>
                </a:solidFill>
                <a:latin typeface="Meiryo UI"/>
                <a:ea typeface="Meiryo UI"/>
              </a:rPr>
              <a:t>社</a:t>
            </a:r>
            <a:r>
              <a:rPr kumimoji="0" lang="ja-JP" altLang="en-US" sz="800" kern="0" dirty="0" err="1">
                <a:solidFill>
                  <a:srgbClr val="000000">
                    <a:lumMod val="100000"/>
                  </a:srgbClr>
                </a:solidFill>
                <a:latin typeface="Meiryo UI"/>
                <a:ea typeface="Meiryo UI"/>
              </a:rPr>
              <a:t>ー</a:t>
            </a:r>
            <a:r>
              <a:rPr kumimoji="0" lang="ja-JP" altLang="en-US" sz="800" kern="0" dirty="0">
                <a:solidFill>
                  <a:srgbClr val="000000">
                    <a:lumMod val="100000"/>
                  </a:srgbClr>
                </a:solidFill>
                <a:latin typeface="Meiryo UI"/>
                <a:ea typeface="Meiryo UI"/>
              </a:rPr>
              <a:t>異議申立がなく、確定処理を実施</a:t>
            </a:r>
            <a:endParaRPr kumimoji="0" lang="en-US" altLang="ja-JP" sz="800" kern="0" dirty="0">
              <a:solidFill>
                <a:srgbClr val="000000">
                  <a:lumMod val="100000"/>
                </a:srgbClr>
              </a:solidFill>
              <a:latin typeface="Meiryo UI"/>
              <a:ea typeface="Meiryo UI"/>
            </a:endParaRPr>
          </a:p>
          <a:p>
            <a:pPr marL="266700" indent="-266700" defTabSz="844083">
              <a:defRPr/>
            </a:pPr>
            <a:r>
              <a:rPr kumimoji="0" lang="en-US" altLang="ja-JP" sz="800" kern="0" dirty="0">
                <a:solidFill>
                  <a:srgbClr val="000000">
                    <a:lumMod val="100000"/>
                  </a:srgbClr>
                </a:solidFill>
                <a:latin typeface="Meiryo UI"/>
                <a:ea typeface="Meiryo UI"/>
              </a:rPr>
              <a:t>	B</a:t>
            </a:r>
            <a:r>
              <a:rPr kumimoji="0" lang="ja-JP" altLang="en-US" sz="800" kern="0" dirty="0">
                <a:solidFill>
                  <a:srgbClr val="000000">
                    <a:lumMod val="100000"/>
                  </a:srgbClr>
                </a:solidFill>
                <a:latin typeface="Meiryo UI"/>
                <a:ea typeface="Meiryo UI"/>
              </a:rPr>
              <a:t>社</a:t>
            </a:r>
            <a:r>
              <a:rPr kumimoji="0" lang="ja-JP" altLang="en-US" sz="800" kern="0" dirty="0" err="1">
                <a:solidFill>
                  <a:srgbClr val="000000">
                    <a:lumMod val="100000"/>
                  </a:srgbClr>
                </a:solidFill>
                <a:latin typeface="Meiryo UI"/>
                <a:ea typeface="Meiryo UI"/>
              </a:rPr>
              <a:t>ー</a:t>
            </a:r>
            <a:r>
              <a:rPr kumimoji="0" lang="ja-JP" altLang="en-US" sz="800" kern="0" dirty="0">
                <a:solidFill>
                  <a:srgbClr val="000000">
                    <a:lumMod val="100000"/>
                  </a:srgbClr>
                </a:solidFill>
                <a:latin typeface="Meiryo UI"/>
                <a:ea typeface="Meiryo UI"/>
              </a:rPr>
              <a:t>異議申立があり、対応後に確定処理を実施</a:t>
            </a:r>
            <a:endParaRPr kumimoji="0" lang="en-US" altLang="ja-JP" sz="800" kern="0" dirty="0">
              <a:solidFill>
                <a:srgbClr val="000000">
                  <a:lumMod val="100000"/>
                </a:srgbClr>
              </a:solidFill>
              <a:latin typeface="Meiryo UI"/>
              <a:ea typeface="Meiryo UI"/>
            </a:endParaRPr>
          </a:p>
          <a:p>
            <a:pPr marL="266700" indent="-266700" defTabSz="844083">
              <a:defRPr/>
            </a:pPr>
            <a:r>
              <a:rPr kumimoji="0" lang="en-US" altLang="ja-JP" sz="800" kern="0" dirty="0">
                <a:solidFill>
                  <a:srgbClr val="000000">
                    <a:lumMod val="100000"/>
                  </a:srgbClr>
                </a:solidFill>
                <a:latin typeface="Meiryo UI"/>
                <a:ea typeface="Meiryo UI"/>
              </a:rPr>
              <a:t>	C</a:t>
            </a:r>
            <a:r>
              <a:rPr kumimoji="0" lang="ja-JP" altLang="en-US" sz="800" kern="0" dirty="0">
                <a:solidFill>
                  <a:srgbClr val="000000">
                    <a:lumMod val="100000"/>
                  </a:srgbClr>
                </a:solidFill>
                <a:latin typeface="Meiryo UI"/>
                <a:ea typeface="Meiryo UI"/>
              </a:rPr>
              <a:t>社</a:t>
            </a:r>
            <a:r>
              <a:rPr kumimoji="0" lang="ja-JP" altLang="en-US" sz="800" kern="0" dirty="0" err="1">
                <a:solidFill>
                  <a:srgbClr val="000000">
                    <a:lumMod val="100000"/>
                  </a:srgbClr>
                </a:solidFill>
                <a:latin typeface="Meiryo UI"/>
                <a:ea typeface="Meiryo UI"/>
              </a:rPr>
              <a:t>ー</a:t>
            </a:r>
            <a:r>
              <a:rPr kumimoji="0" lang="ja-JP" altLang="en-US" sz="800" kern="0" dirty="0">
                <a:solidFill>
                  <a:srgbClr val="000000">
                    <a:lumMod val="100000"/>
                  </a:srgbClr>
                </a:solidFill>
                <a:latin typeface="Meiryo UI"/>
                <a:ea typeface="Meiryo UI"/>
              </a:rPr>
              <a:t>異議申立があり、確定処理までに対応できず確定処理を保留</a:t>
            </a:r>
            <a:endParaRPr lang="en-US" altLang="ja-JP" sz="800" u="sng" dirty="0">
              <a:solidFill>
                <a:srgbClr val="000000"/>
              </a:solidFill>
              <a:latin typeface="Meiryo UI" panose="020B0604030504040204" pitchFamily="50" charset="-128"/>
              <a:ea typeface="Meiryo UI" panose="020B0604030504040204" pitchFamily="50" charset="-128"/>
              <a:cs typeface="Arial" pitchFamily="34" charset="0"/>
            </a:endParaRPr>
          </a:p>
        </p:txBody>
      </p:sp>
      <p:cxnSp>
        <p:nvCxnSpPr>
          <p:cNvPr id="8" name="直線コネクタ 7">
            <a:extLst>
              <a:ext uri="{FF2B5EF4-FFF2-40B4-BE49-F238E27FC236}">
                <a16:creationId xmlns:a16="http://schemas.microsoft.com/office/drawing/2014/main" id="{7E401BAA-F92D-4E6B-870E-F6E8EC71933E}"/>
              </a:ext>
            </a:extLst>
          </p:cNvPr>
          <p:cNvCxnSpPr>
            <a:stCxn id="77" idx="2"/>
          </p:cNvCxnSpPr>
          <p:nvPr/>
        </p:nvCxnSpPr>
        <p:spPr>
          <a:xfrm flipH="1">
            <a:off x="7775968" y="5632651"/>
            <a:ext cx="333" cy="968332"/>
          </a:xfrm>
          <a:prstGeom prst="line">
            <a:avLst/>
          </a:prstGeom>
          <a:noFill/>
          <a:ln w="6350" cap="flat" cmpd="sng" algn="ctr">
            <a:solidFill>
              <a:srgbClr val="A6A6A6"/>
            </a:solidFill>
            <a:prstDash val="solid"/>
            <a:miter lim="800000"/>
            <a:headEnd type="none" w="med" len="med"/>
            <a:tailEnd type="none" w="med" len="med"/>
          </a:ln>
          <a:effectLst/>
        </p:spPr>
      </p:cxnSp>
    </p:spTree>
    <p:extLst>
      <p:ext uri="{BB962C8B-B14F-4D97-AF65-F5344CB8AC3E}">
        <p14:creationId xmlns:p14="http://schemas.microsoft.com/office/powerpoint/2010/main" val="341203515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3" name="表 162">
            <a:extLst>
              <a:ext uri="{FF2B5EF4-FFF2-40B4-BE49-F238E27FC236}">
                <a16:creationId xmlns:a16="http://schemas.microsoft.com/office/drawing/2014/main" id="{76D8E019-3198-4343-9A9D-2304B8D84EE9}"/>
              </a:ext>
            </a:extLst>
          </p:cNvPr>
          <p:cNvGraphicFramePr>
            <a:graphicFrameLocks noGrp="1"/>
          </p:cNvGraphicFramePr>
          <p:nvPr>
            <p:extLst>
              <p:ext uri="{D42A27DB-BD31-4B8C-83A1-F6EECF244321}">
                <p14:modId xmlns:p14="http://schemas.microsoft.com/office/powerpoint/2010/main" val="3834142727"/>
              </p:ext>
            </p:extLst>
          </p:nvPr>
        </p:nvGraphicFramePr>
        <p:xfrm>
          <a:off x="138678" y="939374"/>
          <a:ext cx="9627491" cy="5659389"/>
        </p:xfrm>
        <a:graphic>
          <a:graphicData uri="http://schemas.openxmlformats.org/drawingml/2006/table">
            <a:tbl>
              <a:tblPr/>
              <a:tblGrid>
                <a:gridCol w="826625">
                  <a:extLst>
                    <a:ext uri="{9D8B030D-6E8A-4147-A177-3AD203B41FA5}">
                      <a16:colId xmlns:a16="http://schemas.microsoft.com/office/drawing/2014/main" val="3570454090"/>
                    </a:ext>
                  </a:extLst>
                </a:gridCol>
                <a:gridCol w="2933622">
                  <a:extLst>
                    <a:ext uri="{9D8B030D-6E8A-4147-A177-3AD203B41FA5}">
                      <a16:colId xmlns:a16="http://schemas.microsoft.com/office/drawing/2014/main" val="2695484906"/>
                    </a:ext>
                  </a:extLst>
                </a:gridCol>
                <a:gridCol w="2933622">
                  <a:extLst>
                    <a:ext uri="{9D8B030D-6E8A-4147-A177-3AD203B41FA5}">
                      <a16:colId xmlns:a16="http://schemas.microsoft.com/office/drawing/2014/main" val="3758614998"/>
                    </a:ext>
                  </a:extLst>
                </a:gridCol>
                <a:gridCol w="2933622">
                  <a:extLst>
                    <a:ext uri="{9D8B030D-6E8A-4147-A177-3AD203B41FA5}">
                      <a16:colId xmlns:a16="http://schemas.microsoft.com/office/drawing/2014/main" val="3177730877"/>
                    </a:ext>
                  </a:extLst>
                </a:gridCol>
              </a:tblGrid>
              <a:tr h="241097">
                <a:tc rowSpan="2">
                  <a:txBody>
                    <a:bodyPr/>
                    <a:lstStyle/>
                    <a:p>
                      <a:pPr marL="0" marR="0" lvl="0" indent="0" algn="ctr" defTabSz="685783"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制度概要</a:t>
                      </a:r>
                    </a:p>
                  </a:txBody>
                  <a:tcPr marL="72000" marR="72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rtl="0" fontAlgn="ctr"/>
                      <a:r>
                        <a:rPr lang="en-US" altLang="ja-JP" sz="1200" b="1" i="0" u="none" strike="noStrike" dirty="0">
                          <a:solidFill>
                            <a:srgbClr val="000000"/>
                          </a:solidFill>
                          <a:effectLst/>
                          <a:latin typeface="Meiryo UI" panose="020B0604030504040204" pitchFamily="50" charset="-128"/>
                          <a:ea typeface="Meiryo UI" panose="020B0604030504040204" pitchFamily="50" charset="-128"/>
                        </a:rPr>
                        <a:t>FIT</a:t>
                      </a:r>
                      <a:r>
                        <a:rPr lang="ja-JP" altLang="en-US" sz="1200" b="1" i="0" u="none" strike="noStrike" dirty="0">
                          <a:solidFill>
                            <a:srgbClr val="000000"/>
                          </a:solidFill>
                          <a:effectLst/>
                          <a:latin typeface="Meiryo UI" panose="020B0604030504040204" pitchFamily="50" charset="-128"/>
                          <a:ea typeface="Meiryo UI" panose="020B0604030504040204" pitchFamily="50" charset="-128"/>
                        </a:rPr>
                        <a:t>制度</a:t>
                      </a:r>
                      <a:endParaRPr lang="en-US" altLang="ja-JP" sz="1100" b="1" i="0" u="none" strike="noStrike" dirty="0">
                        <a:solidFill>
                          <a:srgbClr val="000000"/>
                        </a:solidFill>
                        <a:effectLst/>
                        <a:latin typeface="Meiryo UI" panose="020B0604030504040204" pitchFamily="50" charset="-128"/>
                        <a:ea typeface="Meiryo UI" panose="020B0604030504040204" pitchFamily="50" charset="-128"/>
                      </a:endParaRPr>
                    </a:p>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7</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月～</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a:t>
                      </a:r>
                      <a:endParaRPr lang="ja-JP" altLang="en-US" sz="1100" b="0" i="0" u="none" strike="noStrike" dirty="0">
                        <a:solidFill>
                          <a:srgbClr val="000000"/>
                        </a:solidFill>
                        <a:effectLst/>
                        <a:latin typeface="Meiryo UI" panose="020B0604030504040204" pitchFamily="50" charset="-128"/>
                        <a:ea typeface="Meiryo UI" panose="020B0604030504040204" pitchFamily="50" charset="-128"/>
                      </a:endParaRPr>
                    </a:p>
                  </a:txBody>
                  <a:tcPr marL="72000" marR="72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rtl="0" fontAlgn="ctr"/>
                      <a:r>
                        <a:rPr lang="en-US" altLang="ja-JP" sz="1200" b="1" i="0" u="none" strike="noStrike" dirty="0">
                          <a:solidFill>
                            <a:srgbClr val="000000"/>
                          </a:solidFill>
                          <a:effectLst/>
                          <a:latin typeface="Meiryo UI" panose="020B0604030504040204" pitchFamily="50" charset="-128"/>
                          <a:ea typeface="Meiryo UI" panose="020B0604030504040204" pitchFamily="50" charset="-128"/>
                        </a:rPr>
                        <a:t>FIP</a:t>
                      </a:r>
                      <a:r>
                        <a:rPr lang="ja-JP" altLang="en-US" sz="1200" b="1" i="0" u="none" strike="noStrike" dirty="0">
                          <a:solidFill>
                            <a:srgbClr val="000000"/>
                          </a:solidFill>
                          <a:effectLst/>
                          <a:latin typeface="Meiryo UI" panose="020B0604030504040204" pitchFamily="50" charset="-128"/>
                          <a:ea typeface="Meiryo UI" panose="020B0604030504040204" pitchFamily="50" charset="-128"/>
                        </a:rPr>
                        <a:t>制度</a:t>
                      </a:r>
                      <a:endParaRPr lang="en-US" altLang="ja-JP" sz="1100" b="1" i="0" u="none" strike="noStrike" dirty="0">
                        <a:solidFill>
                          <a:srgbClr val="000000"/>
                        </a:solidFill>
                        <a:effectLst/>
                        <a:latin typeface="Meiryo UI" panose="020B0604030504040204" pitchFamily="50" charset="-128"/>
                        <a:ea typeface="Meiryo UI" panose="020B0604030504040204" pitchFamily="50" charset="-128"/>
                      </a:endParaRPr>
                    </a:p>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月～</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a:t>
                      </a:r>
                      <a:endParaRPr lang="ja-JP" altLang="en-US" sz="1100" b="0" i="0" u="none" strike="noStrike" dirty="0">
                        <a:solidFill>
                          <a:srgbClr val="000000"/>
                        </a:solidFill>
                        <a:effectLst/>
                        <a:latin typeface="Meiryo UI" panose="020B0604030504040204" pitchFamily="50" charset="-128"/>
                        <a:ea typeface="Meiryo UI" panose="020B0604030504040204" pitchFamily="50" charset="-128"/>
                      </a:endParaRPr>
                    </a:p>
                  </a:txBody>
                  <a:tcPr marL="72000" marR="72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rtl="0" fontAlgn="ctr"/>
                      <a:r>
                        <a:rPr lang="ja-JP" altLang="en-US" sz="1200" b="1" i="0" u="none" strike="noStrike" dirty="0">
                          <a:solidFill>
                            <a:srgbClr val="000000"/>
                          </a:solidFill>
                          <a:effectLst/>
                          <a:latin typeface="Meiryo UI" panose="020B0604030504040204" pitchFamily="50" charset="-128"/>
                          <a:ea typeface="Meiryo UI" panose="020B0604030504040204" pitchFamily="50" charset="-128"/>
                        </a:rPr>
                        <a:t>太陽光発電設備の廃棄等費用積立制度</a:t>
                      </a:r>
                      <a:endParaRPr lang="en-US" altLang="ja-JP" sz="1200" b="1" i="0" u="none" strike="noStrike" dirty="0">
                        <a:solidFill>
                          <a:srgbClr val="000000"/>
                        </a:solidFill>
                        <a:effectLst/>
                        <a:latin typeface="Meiryo UI" panose="020B0604030504040204" pitchFamily="50" charset="-128"/>
                        <a:ea typeface="Meiryo UI" panose="020B0604030504040204" pitchFamily="50" charset="-128"/>
                      </a:endParaRPr>
                    </a:p>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月～</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a:t>
                      </a:r>
                      <a:endParaRPr lang="ja-JP" altLang="en-US" sz="1100" b="0" i="0" u="none" strike="noStrike" dirty="0">
                        <a:solidFill>
                          <a:srgbClr val="000000"/>
                        </a:solidFill>
                        <a:effectLst/>
                        <a:latin typeface="Meiryo UI" panose="020B0604030504040204" pitchFamily="50" charset="-128"/>
                        <a:ea typeface="Meiryo UI" panose="020B0604030504040204" pitchFamily="50" charset="-128"/>
                      </a:endParaRPr>
                    </a:p>
                  </a:txBody>
                  <a:tcPr marL="72000" marR="72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434573575"/>
                  </a:ext>
                </a:extLst>
              </a:tr>
              <a:tr h="634194">
                <a:tc vMerge="1">
                  <a:txBody>
                    <a:bodyPr/>
                    <a:lstStyle/>
                    <a:p>
                      <a:pPr marL="0" marR="0" lvl="0" indent="0" algn="ctr" defTabSz="685783"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rgbClr val="000000"/>
                        </a:solidFill>
                        <a:effectLst/>
                        <a:latin typeface="Meiryo UI" panose="020B0604030504040204" pitchFamily="50" charset="-128"/>
                        <a:ea typeface="Meiryo UI" panose="020B0604030504040204" pitchFamily="50" charset="-128"/>
                      </a:endParaRPr>
                    </a:p>
                  </a:txBody>
                  <a:tcPr marL="72000" marR="72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171450" indent="-171450" algn="l" rtl="0" fontAlgn="ctr">
                        <a:buFont typeface="Wingdings" panose="05000000000000000000" pitchFamily="2" charset="2"/>
                        <a:buChar char="ü"/>
                      </a:pP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再生可能エネルギー</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太陽光・風力・水力・地熱・バイオマス</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で発電した電気を、電力会社が</a:t>
                      </a:r>
                      <a:r>
                        <a:rPr lang="ja-JP" altLang="en-US" sz="1100" b="1" i="0" u="sng" strike="noStrike" dirty="0">
                          <a:solidFill>
                            <a:srgbClr val="000000"/>
                          </a:solidFill>
                          <a:effectLst/>
                          <a:latin typeface="Meiryo UI" panose="020B0604030504040204" pitchFamily="50" charset="-128"/>
                          <a:ea typeface="Meiryo UI" panose="020B0604030504040204" pitchFamily="50" charset="-128"/>
                        </a:rPr>
                        <a:t>一定価格で一定期間買い取ることを国が約束</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する制度。</a:t>
                      </a: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p>
                      <a:pPr marL="171450" indent="-171450" algn="l" rtl="0" fontAlgn="ctr">
                        <a:buFont typeface="Wingdings" panose="05000000000000000000" pitchFamily="2" charset="2"/>
                        <a:buChar char="ü"/>
                      </a:pP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電力会社が買い取る費用の一部は需要家から賦課金という形で集めている。</a:t>
                      </a:r>
                    </a:p>
                  </a:txBody>
                  <a:tcPr marL="72000" marR="72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171450" indent="-171450" algn="l" rtl="0" fontAlgn="ctr">
                        <a:buFont typeface="Wingdings" panose="05000000000000000000" pitchFamily="2" charset="2"/>
                        <a:buChar char="ü"/>
                      </a:pP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再エネ事業者の投資可能予見性を確保しつつ、市場を意識した行動を促すため、</a:t>
                      </a:r>
                      <a:r>
                        <a:rPr lang="ja-JP" altLang="en-US" sz="1100" b="1" i="0" u="sng" strike="noStrike" dirty="0">
                          <a:solidFill>
                            <a:srgbClr val="000000"/>
                          </a:solidFill>
                          <a:effectLst/>
                          <a:latin typeface="Meiryo UI" panose="020B0604030504040204" pitchFamily="50" charset="-128"/>
                          <a:ea typeface="Meiryo UI" panose="020B0604030504040204" pitchFamily="50" charset="-128"/>
                        </a:rPr>
                        <a:t>市場価格をもとに一定のプレミアムを交付</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する制度。</a:t>
                      </a: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p>
                      <a:pPr marL="171450" indent="-171450" algn="l" rtl="0" fontAlgn="ctr">
                        <a:buFont typeface="Wingdings" panose="05000000000000000000" pitchFamily="2" charset="2"/>
                        <a:buChar char="ü"/>
                      </a:pP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再エネ電源を競争電源と地域活用電源に分け、大規模太陽光や風力など競争力のある電源への成長が見込まれるものは競争電源として当制度へ移行させる。</a:t>
                      </a: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txBody>
                  <a:tcPr marL="72000" marR="72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171450" marR="0" lvl="0" indent="-171450" algn="l" defTabSz="685783" rtl="0" eaLnBrk="1" fontAlgn="ctr" latinLnBrk="0" hangingPunct="1">
                        <a:lnSpc>
                          <a:spcPct val="100000"/>
                        </a:lnSpc>
                        <a:spcBef>
                          <a:spcPts val="0"/>
                        </a:spcBef>
                        <a:spcAft>
                          <a:spcPts val="0"/>
                        </a:spcAft>
                        <a:buClrTx/>
                        <a:buSzTx/>
                        <a:buFont typeface="Wingdings" panose="05000000000000000000" pitchFamily="2" charset="2"/>
                        <a:buChar char="ü"/>
                        <a:tabLst/>
                        <a:defRPr/>
                      </a:pP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太陽光発電設備の</a:t>
                      </a:r>
                      <a:r>
                        <a:rPr lang="ja-JP" altLang="en-US" sz="1100" b="1" i="0" u="sng" strike="noStrike" dirty="0">
                          <a:solidFill>
                            <a:srgbClr val="000000"/>
                          </a:solidFill>
                          <a:effectLst/>
                          <a:latin typeface="Meiryo UI" panose="020B0604030504040204" pitchFamily="50" charset="-128"/>
                          <a:ea typeface="Meiryo UI" panose="020B0604030504040204" pitchFamily="50" charset="-128"/>
                        </a:rPr>
                        <a:t>廃棄等費用を確実に積立て、設備の不法投棄を防ぐ</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ための制度。</a:t>
                      </a:r>
                    </a:p>
                    <a:p>
                      <a:pPr marL="171450" indent="-171450" algn="l" rtl="0" fontAlgn="ctr">
                        <a:buFont typeface="Wingdings" panose="05000000000000000000" pitchFamily="2" charset="2"/>
                        <a:buChar char="ü"/>
                      </a:pP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10kW</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以上すべての太陽光発電の認定案件を対象とする。</a:t>
                      </a: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p>
                      <a:pPr marL="171450" indent="-171450" algn="l" rtl="0" fontAlgn="ctr">
                        <a:buFont typeface="Wingdings" panose="05000000000000000000" pitchFamily="2" charset="2"/>
                        <a:buChar char="ü"/>
                      </a:pP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FIT</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買取事業者への</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FIT</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交付金、および再エネ認定事業者への</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FIP</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交付金と相殺することで確実な積立を実現する。</a:t>
                      </a: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txBody>
                  <a:tcPr marL="72000" marR="72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684727055"/>
                  </a:ext>
                </a:extLst>
              </a:tr>
              <a:tr h="3991389">
                <a:tc>
                  <a:txBody>
                    <a:bodyPr/>
                    <a:lstStyle/>
                    <a:p>
                      <a:pPr marL="0" marR="0" lvl="0" indent="0" algn="ctr" defTabSz="685783"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主な</a:t>
                      </a: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p>
                      <a:pPr marL="0" marR="0" lvl="0" indent="0" algn="ctr" defTabSz="685783"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データフロー</a:t>
                      </a:r>
                    </a:p>
                  </a:txBody>
                  <a:tcPr marL="72000" marR="72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algn="l" rtl="0" fontAlgn="ctr"/>
                      <a:endParaRPr lang="ja-JP" altLang="en-US" sz="1100" b="0" i="0" u="none" strike="noStrike" dirty="0">
                        <a:solidFill>
                          <a:srgbClr val="000000"/>
                        </a:solidFill>
                        <a:effectLst/>
                        <a:latin typeface="Meiryo UI" panose="020B0604030504040204" pitchFamily="50" charset="-128"/>
                        <a:ea typeface="Meiryo UI" panose="020B0604030504040204" pitchFamily="50" charset="-128"/>
                      </a:endParaRPr>
                    </a:p>
                  </a:txBody>
                  <a:tcPr marL="72000" marR="72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algn="l" rtl="0" fontAlgn="ctr"/>
                      <a:endParaRPr lang="ja-JP" altLang="en-US" sz="1100" b="0" i="0" u="none" strike="noStrike" dirty="0">
                        <a:solidFill>
                          <a:srgbClr val="000000"/>
                        </a:solidFill>
                        <a:effectLst/>
                        <a:latin typeface="Meiryo UI" panose="020B0604030504040204" pitchFamily="50" charset="-128"/>
                        <a:ea typeface="Meiryo UI" panose="020B0604030504040204" pitchFamily="50" charset="-128"/>
                      </a:endParaRPr>
                    </a:p>
                  </a:txBody>
                  <a:tcPr marL="72000" marR="72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algn="l" rtl="0" fontAlgn="ctr"/>
                      <a:endParaRPr lang="ja-JP" altLang="en-US" sz="1100" b="0" i="0" u="none" strike="noStrike" dirty="0">
                        <a:solidFill>
                          <a:srgbClr val="000000"/>
                        </a:solidFill>
                        <a:effectLst/>
                        <a:latin typeface="Meiryo UI" panose="020B0604030504040204" pitchFamily="50" charset="-128"/>
                        <a:ea typeface="Meiryo UI" panose="020B0604030504040204" pitchFamily="50" charset="-128"/>
                      </a:endParaRPr>
                    </a:p>
                  </a:txBody>
                  <a:tcPr marL="72000" marR="72000" marT="36000" marB="36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70982545"/>
                  </a:ext>
                </a:extLst>
              </a:tr>
            </a:tbl>
          </a:graphicData>
        </a:graphic>
      </p:graphicFrame>
      <p:sp>
        <p:nvSpPr>
          <p:cNvPr id="2" name="タイトル 1"/>
          <p:cNvSpPr>
            <a:spLocks noGrp="1"/>
          </p:cNvSpPr>
          <p:nvPr>
            <p:ph type="title"/>
          </p:nvPr>
        </p:nvSpPr>
        <p:spPr>
          <a:xfrm>
            <a:off x="189380" y="11171"/>
            <a:ext cx="9204877" cy="740998"/>
          </a:xfrm>
        </p:spPr>
        <p:txBody>
          <a:bodyPr/>
          <a:lstStyle/>
          <a:p>
            <a:r>
              <a:rPr lang="ja-JP" altLang="en-US" dirty="0">
                <a:latin typeface="Meiryo UI" panose="020B0604030504040204" pitchFamily="50" charset="-128"/>
                <a:ea typeface="Meiryo UI" panose="020B0604030504040204" pitchFamily="50" charset="-128"/>
              </a:rPr>
              <a:t>再エネに関わる主な制度概要とデータフロー</a:t>
            </a:r>
            <a:endParaRPr kumimoji="1" lang="ja-JP" altLang="en-US" dirty="0">
              <a:latin typeface="Meiryo UI" panose="020B0604030504040204" pitchFamily="50" charset="-128"/>
              <a:ea typeface="Meiryo UI" panose="020B0604030504040204" pitchFamily="50" charset="-128"/>
            </a:endParaRPr>
          </a:p>
        </p:txBody>
      </p:sp>
      <p:sp>
        <p:nvSpPr>
          <p:cNvPr id="25" name="テキスト ボックス 24">
            <a:extLst>
              <a:ext uri="{FF2B5EF4-FFF2-40B4-BE49-F238E27FC236}">
                <a16:creationId xmlns:a16="http://schemas.microsoft.com/office/drawing/2014/main" id="{D2F89858-B810-4C13-AB10-9B85FE13D710}"/>
              </a:ext>
            </a:extLst>
          </p:cNvPr>
          <p:cNvSpPr txBox="1"/>
          <p:nvPr/>
        </p:nvSpPr>
        <p:spPr>
          <a:xfrm>
            <a:off x="8008676" y="3371831"/>
            <a:ext cx="1107980" cy="253916"/>
          </a:xfrm>
          <a:prstGeom prst="rect">
            <a:avLst/>
          </a:prstGeom>
          <a:noFill/>
        </p:spPr>
        <p:txBody>
          <a:bodyPr wrap="square" rtlCol="0">
            <a:spAutoFit/>
          </a:bodyPr>
          <a:lstStyle/>
          <a:p>
            <a:pPr algn="ctr"/>
            <a:r>
              <a:rPr kumimoji="1" lang="ja-JP" altLang="en-US" sz="1050" dirty="0">
                <a:latin typeface="Meiryo UI" panose="020B0604030504040204" pitchFamily="50" charset="-128"/>
                <a:ea typeface="Meiryo UI" panose="020B0604030504040204" pitchFamily="50" charset="-128"/>
              </a:rPr>
              <a:t>事業計画申請</a:t>
            </a:r>
          </a:p>
        </p:txBody>
      </p:sp>
      <p:cxnSp>
        <p:nvCxnSpPr>
          <p:cNvPr id="31" name="直線矢印コネクタ 30">
            <a:extLst>
              <a:ext uri="{FF2B5EF4-FFF2-40B4-BE49-F238E27FC236}">
                <a16:creationId xmlns:a16="http://schemas.microsoft.com/office/drawing/2014/main" id="{87F6C1AE-3881-4158-9FAC-999B4BF5C457}"/>
              </a:ext>
            </a:extLst>
          </p:cNvPr>
          <p:cNvCxnSpPr>
            <a:cxnSpLocks/>
            <a:stCxn id="56" idx="3"/>
            <a:endCxn id="60" idx="0"/>
          </p:cNvCxnSpPr>
          <p:nvPr/>
        </p:nvCxnSpPr>
        <p:spPr>
          <a:xfrm>
            <a:off x="7318287" y="3373649"/>
            <a:ext cx="1750014" cy="1812752"/>
          </a:xfrm>
          <a:prstGeom prst="bentConnector2">
            <a:avLst/>
          </a:prstGeom>
          <a:ln w="31750">
            <a:tailEnd type="triangle"/>
          </a:ln>
        </p:spPr>
        <p:style>
          <a:lnRef idx="1">
            <a:schemeClr val="accent5"/>
          </a:lnRef>
          <a:fillRef idx="0">
            <a:schemeClr val="accent5"/>
          </a:fillRef>
          <a:effectRef idx="0">
            <a:schemeClr val="accent5"/>
          </a:effectRef>
          <a:fontRef idx="minor">
            <a:schemeClr val="tx1"/>
          </a:fontRef>
        </p:style>
      </p:cxnSp>
      <p:cxnSp>
        <p:nvCxnSpPr>
          <p:cNvPr id="34" name="直線矢印コネクタ 30">
            <a:extLst>
              <a:ext uri="{FF2B5EF4-FFF2-40B4-BE49-F238E27FC236}">
                <a16:creationId xmlns:a16="http://schemas.microsoft.com/office/drawing/2014/main" id="{2786EBC5-8516-45CE-9418-9C5A424F69FC}"/>
              </a:ext>
            </a:extLst>
          </p:cNvPr>
          <p:cNvCxnSpPr>
            <a:cxnSpLocks/>
            <a:stCxn id="61" idx="0"/>
            <a:endCxn id="55" idx="3"/>
          </p:cNvCxnSpPr>
          <p:nvPr/>
        </p:nvCxnSpPr>
        <p:spPr>
          <a:xfrm rot="16200000" flipV="1">
            <a:off x="7375855" y="3093903"/>
            <a:ext cx="2017997" cy="2167000"/>
          </a:xfrm>
          <a:prstGeom prst="bentConnector2">
            <a:avLst/>
          </a:prstGeom>
          <a:ln w="31750">
            <a:tailEnd type="triangle"/>
          </a:ln>
        </p:spPr>
        <p:style>
          <a:lnRef idx="1">
            <a:schemeClr val="accent5"/>
          </a:lnRef>
          <a:fillRef idx="0">
            <a:schemeClr val="accent5"/>
          </a:fillRef>
          <a:effectRef idx="0">
            <a:schemeClr val="accent5"/>
          </a:effectRef>
          <a:fontRef idx="minor">
            <a:schemeClr val="tx1"/>
          </a:fontRef>
        </p:style>
      </p:cxnSp>
      <p:grpSp>
        <p:nvGrpSpPr>
          <p:cNvPr id="57" name="グループ化 56">
            <a:extLst>
              <a:ext uri="{FF2B5EF4-FFF2-40B4-BE49-F238E27FC236}">
                <a16:creationId xmlns:a16="http://schemas.microsoft.com/office/drawing/2014/main" id="{210D0E8E-B116-4A5D-820F-945106EF7230}"/>
              </a:ext>
            </a:extLst>
          </p:cNvPr>
          <p:cNvGrpSpPr/>
          <p:nvPr/>
        </p:nvGrpSpPr>
        <p:grpSpPr>
          <a:xfrm>
            <a:off x="4319239" y="3045293"/>
            <a:ext cx="2999048" cy="529949"/>
            <a:chOff x="3934672" y="1706974"/>
            <a:chExt cx="1813554" cy="529949"/>
          </a:xfrm>
        </p:grpSpPr>
        <p:sp>
          <p:nvSpPr>
            <p:cNvPr id="6" name="テキスト ボックス 5">
              <a:extLst>
                <a:ext uri="{FF2B5EF4-FFF2-40B4-BE49-F238E27FC236}">
                  <a16:creationId xmlns:a16="http://schemas.microsoft.com/office/drawing/2014/main" id="{84D49330-4B77-41A0-A358-038543470931}"/>
                </a:ext>
              </a:extLst>
            </p:cNvPr>
            <p:cNvSpPr txBox="1"/>
            <p:nvPr/>
          </p:nvSpPr>
          <p:spPr>
            <a:xfrm>
              <a:off x="3934675" y="1712435"/>
              <a:ext cx="1813327" cy="439942"/>
            </a:xfrm>
            <a:prstGeom prst="rect">
              <a:avLst/>
            </a:prstGeom>
            <a:noFill/>
            <a:ln>
              <a:solidFill>
                <a:schemeClr val="tx1"/>
              </a:solidFill>
            </a:ln>
          </p:spPr>
          <p:txBody>
            <a:bodyPr wrap="square" rtlCol="0" anchor="ctr">
              <a:noAutofit/>
            </a:bodyPr>
            <a:lstStyle/>
            <a:p>
              <a:pPr algn="ctr"/>
              <a:r>
                <a:rPr lang="ja-JP" altLang="en-US" sz="1200" dirty="0">
                  <a:latin typeface="Meiryo UI" panose="020B0604030504040204" pitchFamily="50" charset="-128"/>
                  <a:ea typeface="Meiryo UI" panose="020B0604030504040204" pitchFamily="50" charset="-128"/>
                </a:rPr>
                <a:t>再エネ</a:t>
              </a:r>
              <a:r>
                <a:rPr kumimoji="1" lang="ja-JP" altLang="en-US" sz="1200" dirty="0">
                  <a:latin typeface="Meiryo UI" panose="020B0604030504040204" pitchFamily="50" charset="-128"/>
                  <a:ea typeface="Meiryo UI" panose="020B0604030504040204" pitchFamily="50" charset="-128"/>
                </a:rPr>
                <a:t>認定事業者</a:t>
              </a:r>
            </a:p>
          </p:txBody>
        </p:sp>
        <p:sp>
          <p:nvSpPr>
            <p:cNvPr id="39" name="テキスト ボックス 38">
              <a:extLst>
                <a:ext uri="{FF2B5EF4-FFF2-40B4-BE49-F238E27FC236}">
                  <a16:creationId xmlns:a16="http://schemas.microsoft.com/office/drawing/2014/main" id="{0B354E7E-FC31-49CB-B1DE-4B51C15B0412}"/>
                </a:ext>
              </a:extLst>
            </p:cNvPr>
            <p:cNvSpPr txBox="1"/>
            <p:nvPr/>
          </p:nvSpPr>
          <p:spPr>
            <a:xfrm>
              <a:off x="4690972" y="1714576"/>
              <a:ext cx="290717" cy="338554"/>
            </a:xfrm>
            <a:prstGeom prst="rect">
              <a:avLst/>
            </a:prstGeom>
            <a:noFill/>
          </p:spPr>
          <p:txBody>
            <a:bodyPr wrap="square" rtlCol="0">
              <a:spAutoFit/>
            </a:bodyPr>
            <a:lstStyle/>
            <a:p>
              <a:pPr algn="ctr"/>
              <a:endParaRPr kumimoji="1" lang="ja-JP" altLang="en-US" sz="1600" dirty="0"/>
            </a:p>
          </p:txBody>
        </p:sp>
        <p:sp>
          <p:nvSpPr>
            <p:cNvPr id="45" name="テキスト ボックス 44">
              <a:extLst>
                <a:ext uri="{FF2B5EF4-FFF2-40B4-BE49-F238E27FC236}">
                  <a16:creationId xmlns:a16="http://schemas.microsoft.com/office/drawing/2014/main" id="{EE4C4428-6732-4F4A-A749-0322ED13C8CE}"/>
                </a:ext>
              </a:extLst>
            </p:cNvPr>
            <p:cNvSpPr txBox="1"/>
            <p:nvPr/>
          </p:nvSpPr>
          <p:spPr>
            <a:xfrm>
              <a:off x="5216531" y="1714576"/>
              <a:ext cx="290717" cy="338554"/>
            </a:xfrm>
            <a:prstGeom prst="rect">
              <a:avLst/>
            </a:prstGeom>
            <a:noFill/>
          </p:spPr>
          <p:txBody>
            <a:bodyPr wrap="square" rtlCol="0">
              <a:spAutoFit/>
            </a:bodyPr>
            <a:lstStyle/>
            <a:p>
              <a:pPr algn="ctr"/>
              <a:endParaRPr kumimoji="1" lang="ja-JP" altLang="en-US" sz="1600" dirty="0"/>
            </a:p>
          </p:txBody>
        </p:sp>
        <p:sp>
          <p:nvSpPr>
            <p:cNvPr id="46" name="テキスト ボックス 45">
              <a:extLst>
                <a:ext uri="{FF2B5EF4-FFF2-40B4-BE49-F238E27FC236}">
                  <a16:creationId xmlns:a16="http://schemas.microsoft.com/office/drawing/2014/main" id="{3F3E932A-2983-499D-8FD1-0877B43018C0}"/>
                </a:ext>
              </a:extLst>
            </p:cNvPr>
            <p:cNvSpPr txBox="1"/>
            <p:nvPr/>
          </p:nvSpPr>
          <p:spPr>
            <a:xfrm>
              <a:off x="4168421" y="1711305"/>
              <a:ext cx="290717" cy="338554"/>
            </a:xfrm>
            <a:prstGeom prst="rect">
              <a:avLst/>
            </a:prstGeom>
            <a:noFill/>
          </p:spPr>
          <p:txBody>
            <a:bodyPr wrap="square" rtlCol="0">
              <a:spAutoFit/>
            </a:bodyPr>
            <a:lstStyle/>
            <a:p>
              <a:pPr algn="ctr"/>
              <a:endParaRPr kumimoji="1" lang="ja-JP" altLang="en-US" sz="1600" dirty="0"/>
            </a:p>
          </p:txBody>
        </p:sp>
        <p:sp>
          <p:nvSpPr>
            <p:cNvPr id="50" name="テキスト ボックス 49">
              <a:extLst>
                <a:ext uri="{FF2B5EF4-FFF2-40B4-BE49-F238E27FC236}">
                  <a16:creationId xmlns:a16="http://schemas.microsoft.com/office/drawing/2014/main" id="{E324F986-C71C-46F6-8F20-01FC5136D89D}"/>
                </a:ext>
              </a:extLst>
            </p:cNvPr>
            <p:cNvSpPr txBox="1"/>
            <p:nvPr/>
          </p:nvSpPr>
          <p:spPr>
            <a:xfrm>
              <a:off x="4690972" y="1898369"/>
              <a:ext cx="290717" cy="338554"/>
            </a:xfrm>
            <a:prstGeom prst="rect">
              <a:avLst/>
            </a:prstGeom>
            <a:noFill/>
          </p:spPr>
          <p:txBody>
            <a:bodyPr wrap="square" rtlCol="0">
              <a:spAutoFit/>
            </a:bodyPr>
            <a:lstStyle/>
            <a:p>
              <a:pPr algn="ctr"/>
              <a:endParaRPr kumimoji="1" lang="ja-JP" altLang="en-US" sz="1600" dirty="0"/>
            </a:p>
          </p:txBody>
        </p:sp>
        <p:sp>
          <p:nvSpPr>
            <p:cNvPr id="51" name="テキスト ボックス 50">
              <a:extLst>
                <a:ext uri="{FF2B5EF4-FFF2-40B4-BE49-F238E27FC236}">
                  <a16:creationId xmlns:a16="http://schemas.microsoft.com/office/drawing/2014/main" id="{0AF028F3-E8C6-43CD-B4F4-5DC2972DB389}"/>
                </a:ext>
              </a:extLst>
            </p:cNvPr>
            <p:cNvSpPr txBox="1"/>
            <p:nvPr/>
          </p:nvSpPr>
          <p:spPr>
            <a:xfrm>
              <a:off x="5353341" y="1820074"/>
              <a:ext cx="290717" cy="338554"/>
            </a:xfrm>
            <a:prstGeom prst="rect">
              <a:avLst/>
            </a:prstGeom>
            <a:noFill/>
          </p:spPr>
          <p:txBody>
            <a:bodyPr wrap="square" rtlCol="0">
              <a:spAutoFit/>
            </a:bodyPr>
            <a:lstStyle/>
            <a:p>
              <a:pPr algn="ctr"/>
              <a:endParaRPr kumimoji="1" lang="ja-JP" altLang="en-US" sz="1600" dirty="0"/>
            </a:p>
          </p:txBody>
        </p:sp>
        <p:sp>
          <p:nvSpPr>
            <p:cNvPr id="52" name="テキスト ボックス 51">
              <a:extLst>
                <a:ext uri="{FF2B5EF4-FFF2-40B4-BE49-F238E27FC236}">
                  <a16:creationId xmlns:a16="http://schemas.microsoft.com/office/drawing/2014/main" id="{BE3B2560-91A7-49FC-AF98-879EFEDFDB36}"/>
                </a:ext>
              </a:extLst>
            </p:cNvPr>
            <p:cNvSpPr txBox="1"/>
            <p:nvPr/>
          </p:nvSpPr>
          <p:spPr>
            <a:xfrm>
              <a:off x="4168421" y="1895098"/>
              <a:ext cx="290717" cy="338554"/>
            </a:xfrm>
            <a:prstGeom prst="rect">
              <a:avLst/>
            </a:prstGeom>
            <a:noFill/>
          </p:spPr>
          <p:txBody>
            <a:bodyPr wrap="square" rtlCol="0">
              <a:spAutoFit/>
            </a:bodyPr>
            <a:lstStyle/>
            <a:p>
              <a:pPr algn="ctr"/>
              <a:endParaRPr kumimoji="1" lang="ja-JP" altLang="en-US" sz="1600" dirty="0"/>
            </a:p>
          </p:txBody>
        </p:sp>
        <p:sp>
          <p:nvSpPr>
            <p:cNvPr id="53" name="テキスト ボックス 52">
              <a:extLst>
                <a:ext uri="{FF2B5EF4-FFF2-40B4-BE49-F238E27FC236}">
                  <a16:creationId xmlns:a16="http://schemas.microsoft.com/office/drawing/2014/main" id="{7B601D50-A732-4E0C-AFEB-ED64428820CB}"/>
                </a:ext>
              </a:extLst>
            </p:cNvPr>
            <p:cNvSpPr txBox="1"/>
            <p:nvPr/>
          </p:nvSpPr>
          <p:spPr>
            <a:xfrm>
              <a:off x="3934672" y="1706974"/>
              <a:ext cx="290717" cy="230832"/>
            </a:xfrm>
            <a:prstGeom prst="rect">
              <a:avLst/>
            </a:prstGeom>
            <a:noFill/>
          </p:spPr>
          <p:txBody>
            <a:bodyPr wrap="square" rtlCol="0">
              <a:spAutoFit/>
            </a:bodyPr>
            <a:lstStyle/>
            <a:p>
              <a:pPr algn="ctr"/>
              <a:endParaRPr kumimoji="1" lang="ja-JP" altLang="en-US" sz="900" dirty="0"/>
            </a:p>
          </p:txBody>
        </p:sp>
        <p:sp>
          <p:nvSpPr>
            <p:cNvPr id="54" name="テキスト ボックス 53">
              <a:extLst>
                <a:ext uri="{FF2B5EF4-FFF2-40B4-BE49-F238E27FC236}">
                  <a16:creationId xmlns:a16="http://schemas.microsoft.com/office/drawing/2014/main" id="{B08BB5EC-5198-4DEE-B3BE-484B871D4D26}"/>
                </a:ext>
              </a:extLst>
            </p:cNvPr>
            <p:cNvSpPr txBox="1"/>
            <p:nvPr/>
          </p:nvSpPr>
          <p:spPr>
            <a:xfrm>
              <a:off x="3934672" y="1902792"/>
              <a:ext cx="290717" cy="230832"/>
            </a:xfrm>
            <a:prstGeom prst="rect">
              <a:avLst/>
            </a:prstGeom>
            <a:noFill/>
          </p:spPr>
          <p:txBody>
            <a:bodyPr wrap="square" rtlCol="0">
              <a:spAutoFit/>
            </a:bodyPr>
            <a:lstStyle/>
            <a:p>
              <a:pPr algn="ctr"/>
              <a:endParaRPr kumimoji="1" lang="ja-JP" altLang="en-US" sz="900" dirty="0"/>
            </a:p>
          </p:txBody>
        </p:sp>
        <p:sp>
          <p:nvSpPr>
            <p:cNvPr id="55" name="テキスト ボックス 54">
              <a:extLst>
                <a:ext uri="{FF2B5EF4-FFF2-40B4-BE49-F238E27FC236}">
                  <a16:creationId xmlns:a16="http://schemas.microsoft.com/office/drawing/2014/main" id="{0E8C6F63-0684-42D9-95A2-73C7202B01F1}"/>
                </a:ext>
              </a:extLst>
            </p:cNvPr>
            <p:cNvSpPr txBox="1"/>
            <p:nvPr/>
          </p:nvSpPr>
          <p:spPr>
            <a:xfrm>
              <a:off x="5447269" y="1714669"/>
              <a:ext cx="290717" cy="230832"/>
            </a:xfrm>
            <a:prstGeom prst="rect">
              <a:avLst/>
            </a:prstGeom>
            <a:noFill/>
          </p:spPr>
          <p:txBody>
            <a:bodyPr wrap="square" rtlCol="0">
              <a:spAutoFit/>
            </a:bodyPr>
            <a:lstStyle/>
            <a:p>
              <a:pPr algn="ctr"/>
              <a:endParaRPr kumimoji="1" lang="ja-JP" altLang="en-US" sz="900" dirty="0"/>
            </a:p>
          </p:txBody>
        </p:sp>
        <p:sp>
          <p:nvSpPr>
            <p:cNvPr id="56" name="テキスト ボックス 55">
              <a:extLst>
                <a:ext uri="{FF2B5EF4-FFF2-40B4-BE49-F238E27FC236}">
                  <a16:creationId xmlns:a16="http://schemas.microsoft.com/office/drawing/2014/main" id="{35418CBA-384E-46E9-85EA-6FD04EB1D312}"/>
                </a:ext>
              </a:extLst>
            </p:cNvPr>
            <p:cNvSpPr txBox="1"/>
            <p:nvPr/>
          </p:nvSpPr>
          <p:spPr>
            <a:xfrm>
              <a:off x="5457509" y="1919914"/>
              <a:ext cx="290717" cy="230832"/>
            </a:xfrm>
            <a:prstGeom prst="rect">
              <a:avLst/>
            </a:prstGeom>
            <a:noFill/>
          </p:spPr>
          <p:txBody>
            <a:bodyPr wrap="square" rtlCol="0">
              <a:spAutoFit/>
            </a:bodyPr>
            <a:lstStyle/>
            <a:p>
              <a:pPr algn="ctr"/>
              <a:endParaRPr kumimoji="1" lang="ja-JP" altLang="en-US" sz="900" dirty="0"/>
            </a:p>
          </p:txBody>
        </p:sp>
      </p:grpSp>
      <p:grpSp>
        <p:nvGrpSpPr>
          <p:cNvPr id="58" name="グループ化 57">
            <a:extLst>
              <a:ext uri="{FF2B5EF4-FFF2-40B4-BE49-F238E27FC236}">
                <a16:creationId xmlns:a16="http://schemas.microsoft.com/office/drawing/2014/main" id="{C24306E0-DBBE-4D75-A805-476E5688F719}"/>
              </a:ext>
            </a:extLst>
          </p:cNvPr>
          <p:cNvGrpSpPr/>
          <p:nvPr/>
        </p:nvGrpSpPr>
        <p:grpSpPr>
          <a:xfrm>
            <a:off x="8419448" y="5178799"/>
            <a:ext cx="1304911" cy="468394"/>
            <a:chOff x="3934672" y="1706974"/>
            <a:chExt cx="1813330" cy="468394"/>
          </a:xfrm>
        </p:grpSpPr>
        <p:sp>
          <p:nvSpPr>
            <p:cNvPr id="59" name="テキスト ボックス 58">
              <a:extLst>
                <a:ext uri="{FF2B5EF4-FFF2-40B4-BE49-F238E27FC236}">
                  <a16:creationId xmlns:a16="http://schemas.microsoft.com/office/drawing/2014/main" id="{819B8F3A-8A58-446E-B77E-4A3D71CCBFEF}"/>
                </a:ext>
              </a:extLst>
            </p:cNvPr>
            <p:cNvSpPr txBox="1"/>
            <p:nvPr/>
          </p:nvSpPr>
          <p:spPr>
            <a:xfrm>
              <a:off x="3934675" y="1712435"/>
              <a:ext cx="1813327" cy="439942"/>
            </a:xfrm>
            <a:prstGeom prst="rect">
              <a:avLst/>
            </a:prstGeom>
            <a:noFill/>
            <a:ln>
              <a:solidFill>
                <a:schemeClr val="tx1"/>
              </a:solidFill>
            </a:ln>
          </p:spPr>
          <p:txBody>
            <a:bodyPr wrap="square" rtlCol="0" anchor="ctr">
              <a:noAutofit/>
            </a:bodyPr>
            <a:lstStyle/>
            <a:p>
              <a:pPr algn="ctr"/>
              <a:r>
                <a:rPr lang="ja-JP" altLang="en-US" sz="1200" dirty="0">
                  <a:latin typeface="Meiryo UI" panose="020B0604030504040204" pitchFamily="50" charset="-128"/>
                  <a:ea typeface="Meiryo UI" panose="020B0604030504040204" pitchFamily="50" charset="-128"/>
                </a:rPr>
                <a:t>経済産業省</a:t>
              </a:r>
              <a:endParaRPr lang="en-US" altLang="ja-JP" sz="1200" dirty="0">
                <a:latin typeface="Meiryo UI" panose="020B0604030504040204" pitchFamily="50" charset="-128"/>
                <a:ea typeface="Meiryo UI" panose="020B0604030504040204" pitchFamily="50" charset="-128"/>
              </a:endParaRPr>
            </a:p>
            <a:p>
              <a:pPr algn="ctr"/>
              <a:r>
                <a:rPr lang="en-US" altLang="ja-JP" sz="1050" dirty="0">
                  <a:latin typeface="Meiryo UI" panose="020B0604030504040204" pitchFamily="50" charset="-128"/>
                  <a:ea typeface="Meiryo UI" panose="020B0604030504040204" pitchFamily="50" charset="-128"/>
                </a:rPr>
                <a:t>(</a:t>
              </a:r>
              <a:r>
                <a:rPr lang="ja-JP" altLang="en-US" sz="1050" dirty="0">
                  <a:latin typeface="Meiryo UI" panose="020B0604030504040204" pitchFamily="50" charset="-128"/>
                  <a:ea typeface="Meiryo UI" panose="020B0604030504040204" pitchFamily="50" charset="-128"/>
                </a:rPr>
                <a:t>認定システム</a:t>
              </a:r>
              <a:r>
                <a:rPr lang="en-US" altLang="ja-JP" sz="1050" dirty="0">
                  <a:latin typeface="Meiryo UI" panose="020B0604030504040204" pitchFamily="50" charset="-128"/>
                  <a:ea typeface="Meiryo UI" panose="020B0604030504040204" pitchFamily="50" charset="-128"/>
                </a:rPr>
                <a:t>)</a:t>
              </a:r>
              <a:endParaRPr kumimoji="1" lang="ja-JP" altLang="en-US" sz="1050" dirty="0">
                <a:latin typeface="Meiryo UI" panose="020B0604030504040204" pitchFamily="50" charset="-128"/>
                <a:ea typeface="Meiryo UI" panose="020B0604030504040204" pitchFamily="50" charset="-128"/>
              </a:endParaRPr>
            </a:p>
          </p:txBody>
        </p:sp>
        <p:sp>
          <p:nvSpPr>
            <p:cNvPr id="60" name="テキスト ボックス 59">
              <a:extLst>
                <a:ext uri="{FF2B5EF4-FFF2-40B4-BE49-F238E27FC236}">
                  <a16:creationId xmlns:a16="http://schemas.microsoft.com/office/drawing/2014/main" id="{E8ECD2F5-A7CF-4EED-A036-65706796C1EE}"/>
                </a:ext>
              </a:extLst>
            </p:cNvPr>
            <p:cNvSpPr txBox="1"/>
            <p:nvPr/>
          </p:nvSpPr>
          <p:spPr>
            <a:xfrm>
              <a:off x="4690973" y="1714576"/>
              <a:ext cx="290717" cy="276999"/>
            </a:xfrm>
            <a:prstGeom prst="rect">
              <a:avLst/>
            </a:prstGeom>
            <a:noFill/>
          </p:spPr>
          <p:txBody>
            <a:bodyPr wrap="square" rtlCol="0">
              <a:spAutoFit/>
            </a:bodyPr>
            <a:lstStyle/>
            <a:p>
              <a:pPr algn="ctr"/>
              <a:endParaRPr kumimoji="1" lang="ja-JP" altLang="en-US" sz="1200" dirty="0"/>
            </a:p>
          </p:txBody>
        </p:sp>
        <p:sp>
          <p:nvSpPr>
            <p:cNvPr id="61" name="テキスト ボックス 60">
              <a:extLst>
                <a:ext uri="{FF2B5EF4-FFF2-40B4-BE49-F238E27FC236}">
                  <a16:creationId xmlns:a16="http://schemas.microsoft.com/office/drawing/2014/main" id="{6723F30B-8F67-475F-AD0D-6CA9E3ED67E9}"/>
                </a:ext>
              </a:extLst>
            </p:cNvPr>
            <p:cNvSpPr txBox="1"/>
            <p:nvPr/>
          </p:nvSpPr>
          <p:spPr>
            <a:xfrm>
              <a:off x="5246893" y="1714576"/>
              <a:ext cx="290717" cy="276999"/>
            </a:xfrm>
            <a:prstGeom prst="rect">
              <a:avLst/>
            </a:prstGeom>
            <a:noFill/>
          </p:spPr>
          <p:txBody>
            <a:bodyPr wrap="square" rtlCol="0">
              <a:spAutoFit/>
            </a:bodyPr>
            <a:lstStyle/>
            <a:p>
              <a:pPr algn="ctr"/>
              <a:endParaRPr kumimoji="1" lang="ja-JP" altLang="en-US" sz="1200" dirty="0"/>
            </a:p>
          </p:txBody>
        </p:sp>
        <p:sp>
          <p:nvSpPr>
            <p:cNvPr id="62" name="テキスト ボックス 61">
              <a:extLst>
                <a:ext uri="{FF2B5EF4-FFF2-40B4-BE49-F238E27FC236}">
                  <a16:creationId xmlns:a16="http://schemas.microsoft.com/office/drawing/2014/main" id="{A87A8B13-EF7F-47D4-8682-30FBEFA5B938}"/>
                </a:ext>
              </a:extLst>
            </p:cNvPr>
            <p:cNvSpPr txBox="1"/>
            <p:nvPr/>
          </p:nvSpPr>
          <p:spPr>
            <a:xfrm>
              <a:off x="4027230" y="1711305"/>
              <a:ext cx="290717" cy="276999"/>
            </a:xfrm>
            <a:prstGeom prst="rect">
              <a:avLst/>
            </a:prstGeom>
            <a:noFill/>
          </p:spPr>
          <p:txBody>
            <a:bodyPr wrap="square" rtlCol="0">
              <a:spAutoFit/>
            </a:bodyPr>
            <a:lstStyle/>
            <a:p>
              <a:pPr algn="ctr"/>
              <a:endParaRPr kumimoji="1" lang="ja-JP" altLang="en-US" sz="1200" dirty="0"/>
            </a:p>
          </p:txBody>
        </p:sp>
        <p:sp>
          <p:nvSpPr>
            <p:cNvPr id="63" name="テキスト ボックス 62">
              <a:extLst>
                <a:ext uri="{FF2B5EF4-FFF2-40B4-BE49-F238E27FC236}">
                  <a16:creationId xmlns:a16="http://schemas.microsoft.com/office/drawing/2014/main" id="{2FA999C0-B520-43AB-B327-0A49643C9F7F}"/>
                </a:ext>
              </a:extLst>
            </p:cNvPr>
            <p:cNvSpPr txBox="1"/>
            <p:nvPr/>
          </p:nvSpPr>
          <p:spPr>
            <a:xfrm>
              <a:off x="4690973" y="1898369"/>
              <a:ext cx="290717" cy="276999"/>
            </a:xfrm>
            <a:prstGeom prst="rect">
              <a:avLst/>
            </a:prstGeom>
            <a:noFill/>
          </p:spPr>
          <p:txBody>
            <a:bodyPr wrap="square" rtlCol="0">
              <a:spAutoFit/>
            </a:bodyPr>
            <a:lstStyle/>
            <a:p>
              <a:pPr algn="ctr"/>
              <a:endParaRPr kumimoji="1" lang="ja-JP" altLang="en-US" sz="1200" dirty="0"/>
            </a:p>
          </p:txBody>
        </p:sp>
        <p:sp>
          <p:nvSpPr>
            <p:cNvPr id="64" name="テキスト ボックス 63">
              <a:extLst>
                <a:ext uri="{FF2B5EF4-FFF2-40B4-BE49-F238E27FC236}">
                  <a16:creationId xmlns:a16="http://schemas.microsoft.com/office/drawing/2014/main" id="{2F1A13B5-0892-4AE6-899D-8696BAD55019}"/>
                </a:ext>
              </a:extLst>
            </p:cNvPr>
            <p:cNvSpPr txBox="1"/>
            <p:nvPr/>
          </p:nvSpPr>
          <p:spPr>
            <a:xfrm>
              <a:off x="5216531" y="1898369"/>
              <a:ext cx="290717" cy="276999"/>
            </a:xfrm>
            <a:prstGeom prst="rect">
              <a:avLst/>
            </a:prstGeom>
            <a:noFill/>
          </p:spPr>
          <p:txBody>
            <a:bodyPr wrap="square" rtlCol="0">
              <a:spAutoFit/>
            </a:bodyPr>
            <a:lstStyle/>
            <a:p>
              <a:pPr algn="ctr"/>
              <a:endParaRPr kumimoji="1" lang="ja-JP" altLang="en-US" sz="1200" dirty="0"/>
            </a:p>
          </p:txBody>
        </p:sp>
        <p:sp>
          <p:nvSpPr>
            <p:cNvPr id="65" name="テキスト ボックス 64">
              <a:extLst>
                <a:ext uri="{FF2B5EF4-FFF2-40B4-BE49-F238E27FC236}">
                  <a16:creationId xmlns:a16="http://schemas.microsoft.com/office/drawing/2014/main" id="{31C48641-4ED7-49B6-90F7-1B0FB677072E}"/>
                </a:ext>
              </a:extLst>
            </p:cNvPr>
            <p:cNvSpPr txBox="1"/>
            <p:nvPr/>
          </p:nvSpPr>
          <p:spPr>
            <a:xfrm>
              <a:off x="4168421" y="1852763"/>
              <a:ext cx="290717" cy="276999"/>
            </a:xfrm>
            <a:prstGeom prst="rect">
              <a:avLst/>
            </a:prstGeom>
            <a:noFill/>
          </p:spPr>
          <p:txBody>
            <a:bodyPr wrap="square" rtlCol="0">
              <a:spAutoFit/>
            </a:bodyPr>
            <a:lstStyle/>
            <a:p>
              <a:pPr algn="ctr"/>
              <a:endParaRPr kumimoji="1" lang="ja-JP" altLang="en-US" sz="1200" dirty="0"/>
            </a:p>
          </p:txBody>
        </p:sp>
        <p:sp>
          <p:nvSpPr>
            <p:cNvPr id="66" name="テキスト ボックス 65">
              <a:extLst>
                <a:ext uri="{FF2B5EF4-FFF2-40B4-BE49-F238E27FC236}">
                  <a16:creationId xmlns:a16="http://schemas.microsoft.com/office/drawing/2014/main" id="{DA42DBC9-D006-4F8F-B198-61D5A50705C7}"/>
                </a:ext>
              </a:extLst>
            </p:cNvPr>
            <p:cNvSpPr txBox="1"/>
            <p:nvPr/>
          </p:nvSpPr>
          <p:spPr>
            <a:xfrm>
              <a:off x="3934672" y="1706974"/>
              <a:ext cx="290717" cy="200055"/>
            </a:xfrm>
            <a:prstGeom prst="rect">
              <a:avLst/>
            </a:prstGeom>
            <a:noFill/>
          </p:spPr>
          <p:txBody>
            <a:bodyPr wrap="square" rtlCol="0">
              <a:spAutoFit/>
            </a:bodyPr>
            <a:lstStyle/>
            <a:p>
              <a:pPr algn="ctr"/>
              <a:endParaRPr kumimoji="1" lang="ja-JP" altLang="en-US" sz="700" dirty="0"/>
            </a:p>
          </p:txBody>
        </p:sp>
        <p:sp>
          <p:nvSpPr>
            <p:cNvPr id="67" name="テキスト ボックス 66">
              <a:extLst>
                <a:ext uri="{FF2B5EF4-FFF2-40B4-BE49-F238E27FC236}">
                  <a16:creationId xmlns:a16="http://schemas.microsoft.com/office/drawing/2014/main" id="{5A7937D4-81B7-44A4-A35A-F4876F88F56E}"/>
                </a:ext>
              </a:extLst>
            </p:cNvPr>
            <p:cNvSpPr txBox="1"/>
            <p:nvPr/>
          </p:nvSpPr>
          <p:spPr>
            <a:xfrm>
              <a:off x="3934672" y="1862653"/>
              <a:ext cx="290717" cy="200055"/>
            </a:xfrm>
            <a:prstGeom prst="rect">
              <a:avLst/>
            </a:prstGeom>
            <a:noFill/>
          </p:spPr>
          <p:txBody>
            <a:bodyPr wrap="square" rtlCol="0">
              <a:spAutoFit/>
            </a:bodyPr>
            <a:lstStyle/>
            <a:p>
              <a:pPr algn="ctr"/>
              <a:endParaRPr kumimoji="1" lang="ja-JP" altLang="en-US" sz="700" dirty="0"/>
            </a:p>
          </p:txBody>
        </p:sp>
        <p:sp>
          <p:nvSpPr>
            <p:cNvPr id="68" name="テキスト ボックス 67">
              <a:extLst>
                <a:ext uri="{FF2B5EF4-FFF2-40B4-BE49-F238E27FC236}">
                  <a16:creationId xmlns:a16="http://schemas.microsoft.com/office/drawing/2014/main" id="{024952E0-B728-4E78-A8FF-92D5BEEE3015}"/>
                </a:ext>
              </a:extLst>
            </p:cNvPr>
            <p:cNvSpPr txBox="1"/>
            <p:nvPr/>
          </p:nvSpPr>
          <p:spPr>
            <a:xfrm>
              <a:off x="5447269" y="1714669"/>
              <a:ext cx="290717" cy="200055"/>
            </a:xfrm>
            <a:prstGeom prst="rect">
              <a:avLst/>
            </a:prstGeom>
            <a:noFill/>
          </p:spPr>
          <p:txBody>
            <a:bodyPr wrap="square" rtlCol="0">
              <a:spAutoFit/>
            </a:bodyPr>
            <a:lstStyle/>
            <a:p>
              <a:pPr algn="ctr"/>
              <a:endParaRPr kumimoji="1" lang="ja-JP" altLang="en-US" sz="700" dirty="0"/>
            </a:p>
          </p:txBody>
        </p:sp>
        <p:sp>
          <p:nvSpPr>
            <p:cNvPr id="69" name="テキスト ボックス 68">
              <a:extLst>
                <a:ext uri="{FF2B5EF4-FFF2-40B4-BE49-F238E27FC236}">
                  <a16:creationId xmlns:a16="http://schemas.microsoft.com/office/drawing/2014/main" id="{3DDBCE7F-E700-4664-A722-B3D67390CC13}"/>
                </a:ext>
              </a:extLst>
            </p:cNvPr>
            <p:cNvSpPr txBox="1"/>
            <p:nvPr/>
          </p:nvSpPr>
          <p:spPr>
            <a:xfrm>
              <a:off x="5447269" y="1910487"/>
              <a:ext cx="290717" cy="200055"/>
            </a:xfrm>
            <a:prstGeom prst="rect">
              <a:avLst/>
            </a:prstGeom>
            <a:noFill/>
          </p:spPr>
          <p:txBody>
            <a:bodyPr wrap="square" rtlCol="0">
              <a:spAutoFit/>
            </a:bodyPr>
            <a:lstStyle/>
            <a:p>
              <a:pPr algn="ctr"/>
              <a:endParaRPr kumimoji="1" lang="ja-JP" altLang="en-US" sz="700" dirty="0"/>
            </a:p>
          </p:txBody>
        </p:sp>
      </p:grpSp>
      <p:sp>
        <p:nvSpPr>
          <p:cNvPr id="74" name="テキスト ボックス 73">
            <a:extLst>
              <a:ext uri="{FF2B5EF4-FFF2-40B4-BE49-F238E27FC236}">
                <a16:creationId xmlns:a16="http://schemas.microsoft.com/office/drawing/2014/main" id="{98829034-9A0B-434C-9942-C0D4E79EE15F}"/>
              </a:ext>
            </a:extLst>
          </p:cNvPr>
          <p:cNvSpPr txBox="1"/>
          <p:nvPr/>
        </p:nvSpPr>
        <p:spPr>
          <a:xfrm>
            <a:off x="9062044" y="2917227"/>
            <a:ext cx="543739" cy="261610"/>
          </a:xfrm>
          <a:prstGeom prst="rect">
            <a:avLst/>
          </a:prstGeom>
          <a:noFill/>
        </p:spPr>
        <p:txBody>
          <a:bodyPr wrap="square" rtlCol="0">
            <a:spAutoFit/>
          </a:bodyPr>
          <a:lstStyle/>
          <a:p>
            <a:pPr algn="ctr"/>
            <a:r>
              <a:rPr kumimoji="1" lang="ja-JP" altLang="en-US" sz="1050" dirty="0">
                <a:latin typeface="Meiryo UI" panose="020B0604030504040204" pitchFamily="50" charset="-128"/>
                <a:ea typeface="Meiryo UI" panose="020B0604030504040204" pitchFamily="50" charset="-128"/>
              </a:rPr>
              <a:t>認定</a:t>
            </a:r>
          </a:p>
        </p:txBody>
      </p:sp>
      <p:grpSp>
        <p:nvGrpSpPr>
          <p:cNvPr id="75" name="グループ化 74">
            <a:extLst>
              <a:ext uri="{FF2B5EF4-FFF2-40B4-BE49-F238E27FC236}">
                <a16:creationId xmlns:a16="http://schemas.microsoft.com/office/drawing/2014/main" id="{2C4E4266-FCB8-43ED-882E-BB685551C12D}"/>
              </a:ext>
            </a:extLst>
          </p:cNvPr>
          <p:cNvGrpSpPr/>
          <p:nvPr/>
        </p:nvGrpSpPr>
        <p:grpSpPr>
          <a:xfrm>
            <a:off x="4319238" y="4828297"/>
            <a:ext cx="2998682" cy="811787"/>
            <a:chOff x="3934670" y="1706974"/>
            <a:chExt cx="1813332" cy="458771"/>
          </a:xfrm>
        </p:grpSpPr>
        <p:sp>
          <p:nvSpPr>
            <p:cNvPr id="76" name="テキスト ボックス 75">
              <a:extLst>
                <a:ext uri="{FF2B5EF4-FFF2-40B4-BE49-F238E27FC236}">
                  <a16:creationId xmlns:a16="http://schemas.microsoft.com/office/drawing/2014/main" id="{F5BF9002-C1A3-4BC7-A9F0-8ED20E6B4A80}"/>
                </a:ext>
              </a:extLst>
            </p:cNvPr>
            <p:cNvSpPr txBox="1"/>
            <p:nvPr/>
          </p:nvSpPr>
          <p:spPr>
            <a:xfrm>
              <a:off x="3934675" y="1712435"/>
              <a:ext cx="1813327" cy="439942"/>
            </a:xfrm>
            <a:prstGeom prst="rect">
              <a:avLst/>
            </a:prstGeom>
            <a:noFill/>
            <a:ln>
              <a:solidFill>
                <a:schemeClr val="tx1"/>
              </a:solidFill>
            </a:ln>
          </p:spPr>
          <p:txBody>
            <a:bodyPr wrap="square" rtlCol="0" anchor="ctr">
              <a:noAutofit/>
            </a:bodyPr>
            <a:lstStyle/>
            <a:p>
              <a:pPr algn="ctr"/>
              <a:r>
                <a:rPr lang="ja-JP" altLang="en-US" sz="1200" dirty="0">
                  <a:latin typeface="Meiryo UI" panose="020B0604030504040204" pitchFamily="50" charset="-128"/>
                  <a:ea typeface="Meiryo UI" panose="020B0604030504040204" pitchFamily="50" charset="-128"/>
                </a:rPr>
                <a:t>費用負担調整機関</a:t>
              </a:r>
              <a:endParaRPr lang="en-US" altLang="ja-JP" sz="1200" dirty="0">
                <a:latin typeface="Meiryo UI" panose="020B0604030504040204" pitchFamily="50" charset="-128"/>
                <a:ea typeface="Meiryo UI" panose="020B0604030504040204" pitchFamily="50" charset="-128"/>
              </a:endParaRPr>
            </a:p>
            <a:p>
              <a:pPr algn="ctr"/>
              <a:r>
                <a:rPr lang="en-US" altLang="ja-JP" sz="1200" dirty="0">
                  <a:latin typeface="Meiryo UI" panose="020B0604030504040204" pitchFamily="50" charset="-128"/>
                  <a:ea typeface="Meiryo UI" panose="020B0604030504040204" pitchFamily="50" charset="-128"/>
                </a:rPr>
                <a:t>(</a:t>
              </a:r>
              <a:r>
                <a:rPr kumimoji="1" lang="ja-JP" altLang="en-US" sz="1200" dirty="0">
                  <a:latin typeface="Meiryo UI" panose="020B0604030504040204" pitchFamily="50" charset="-128"/>
                  <a:ea typeface="Meiryo UI" panose="020B0604030504040204" pitchFamily="50" charset="-128"/>
                </a:rPr>
                <a:t>広域機関</a:t>
              </a:r>
              <a:r>
                <a:rPr kumimoji="1" lang="en-US" altLang="ja-JP" sz="1200" dirty="0">
                  <a:latin typeface="Meiryo UI" panose="020B0604030504040204" pitchFamily="50" charset="-128"/>
                  <a:ea typeface="Meiryo UI" panose="020B0604030504040204" pitchFamily="50" charset="-128"/>
                </a:rPr>
                <a:t>)</a:t>
              </a:r>
              <a:endParaRPr kumimoji="1" lang="ja-JP" altLang="en-US" sz="1200" dirty="0">
                <a:latin typeface="Meiryo UI" panose="020B0604030504040204" pitchFamily="50" charset="-128"/>
                <a:ea typeface="Meiryo UI" panose="020B0604030504040204" pitchFamily="50" charset="-128"/>
              </a:endParaRPr>
            </a:p>
          </p:txBody>
        </p:sp>
        <p:sp>
          <p:nvSpPr>
            <p:cNvPr id="77" name="テキスト ボックス 76">
              <a:extLst>
                <a:ext uri="{FF2B5EF4-FFF2-40B4-BE49-F238E27FC236}">
                  <a16:creationId xmlns:a16="http://schemas.microsoft.com/office/drawing/2014/main" id="{5948A7A8-614A-4F43-901D-26DF92006DF6}"/>
                </a:ext>
              </a:extLst>
            </p:cNvPr>
            <p:cNvSpPr txBox="1"/>
            <p:nvPr/>
          </p:nvSpPr>
          <p:spPr>
            <a:xfrm>
              <a:off x="4690972" y="1714576"/>
              <a:ext cx="290717" cy="191329"/>
            </a:xfrm>
            <a:prstGeom prst="rect">
              <a:avLst/>
            </a:prstGeom>
            <a:noFill/>
          </p:spPr>
          <p:txBody>
            <a:bodyPr wrap="square" rtlCol="0">
              <a:spAutoFit/>
            </a:bodyPr>
            <a:lstStyle/>
            <a:p>
              <a:pPr algn="ctr"/>
              <a:endParaRPr kumimoji="1" lang="ja-JP" altLang="en-US" sz="1600" dirty="0"/>
            </a:p>
          </p:txBody>
        </p:sp>
        <p:sp>
          <p:nvSpPr>
            <p:cNvPr id="78" name="テキスト ボックス 77">
              <a:extLst>
                <a:ext uri="{FF2B5EF4-FFF2-40B4-BE49-F238E27FC236}">
                  <a16:creationId xmlns:a16="http://schemas.microsoft.com/office/drawing/2014/main" id="{54782DA3-02A3-4E41-A0FA-2E7C2A90B6ED}"/>
                </a:ext>
              </a:extLst>
            </p:cNvPr>
            <p:cNvSpPr txBox="1"/>
            <p:nvPr/>
          </p:nvSpPr>
          <p:spPr>
            <a:xfrm>
              <a:off x="5239543" y="1714576"/>
              <a:ext cx="290717" cy="191329"/>
            </a:xfrm>
            <a:prstGeom prst="rect">
              <a:avLst/>
            </a:prstGeom>
            <a:noFill/>
          </p:spPr>
          <p:txBody>
            <a:bodyPr wrap="square" rtlCol="0">
              <a:spAutoFit/>
            </a:bodyPr>
            <a:lstStyle/>
            <a:p>
              <a:pPr algn="ctr"/>
              <a:endParaRPr kumimoji="1" lang="ja-JP" altLang="en-US" sz="1600" dirty="0"/>
            </a:p>
          </p:txBody>
        </p:sp>
        <p:sp>
          <p:nvSpPr>
            <p:cNvPr id="79" name="テキスト ボックス 78">
              <a:extLst>
                <a:ext uri="{FF2B5EF4-FFF2-40B4-BE49-F238E27FC236}">
                  <a16:creationId xmlns:a16="http://schemas.microsoft.com/office/drawing/2014/main" id="{FD4FC175-2798-4823-8497-DE78D22BCBC9}"/>
                </a:ext>
              </a:extLst>
            </p:cNvPr>
            <p:cNvSpPr txBox="1"/>
            <p:nvPr/>
          </p:nvSpPr>
          <p:spPr>
            <a:xfrm>
              <a:off x="4168421" y="1711305"/>
              <a:ext cx="290717" cy="191329"/>
            </a:xfrm>
            <a:prstGeom prst="rect">
              <a:avLst/>
            </a:prstGeom>
            <a:noFill/>
          </p:spPr>
          <p:txBody>
            <a:bodyPr wrap="square" rtlCol="0">
              <a:spAutoFit/>
            </a:bodyPr>
            <a:lstStyle/>
            <a:p>
              <a:pPr algn="ctr"/>
              <a:endParaRPr kumimoji="1" lang="ja-JP" altLang="en-US" sz="1600" dirty="0"/>
            </a:p>
          </p:txBody>
        </p:sp>
        <p:sp>
          <p:nvSpPr>
            <p:cNvPr id="80" name="テキスト ボックス 79">
              <a:extLst>
                <a:ext uri="{FF2B5EF4-FFF2-40B4-BE49-F238E27FC236}">
                  <a16:creationId xmlns:a16="http://schemas.microsoft.com/office/drawing/2014/main" id="{2B75ADB8-45C0-4366-B658-58588F3C9BC1}"/>
                </a:ext>
              </a:extLst>
            </p:cNvPr>
            <p:cNvSpPr txBox="1"/>
            <p:nvPr/>
          </p:nvSpPr>
          <p:spPr>
            <a:xfrm>
              <a:off x="4690972" y="1775818"/>
              <a:ext cx="290717" cy="191329"/>
            </a:xfrm>
            <a:prstGeom prst="rect">
              <a:avLst/>
            </a:prstGeom>
            <a:noFill/>
          </p:spPr>
          <p:txBody>
            <a:bodyPr wrap="square" rtlCol="0">
              <a:spAutoFit/>
            </a:bodyPr>
            <a:lstStyle/>
            <a:p>
              <a:pPr algn="ctr"/>
              <a:endParaRPr kumimoji="1" lang="ja-JP" altLang="en-US" sz="1600" dirty="0"/>
            </a:p>
          </p:txBody>
        </p:sp>
        <p:sp>
          <p:nvSpPr>
            <p:cNvPr id="81" name="テキスト ボックス 80">
              <a:extLst>
                <a:ext uri="{FF2B5EF4-FFF2-40B4-BE49-F238E27FC236}">
                  <a16:creationId xmlns:a16="http://schemas.microsoft.com/office/drawing/2014/main" id="{C686EEBA-4029-4360-A623-BB2CFDA664A8}"/>
                </a:ext>
              </a:extLst>
            </p:cNvPr>
            <p:cNvSpPr txBox="1"/>
            <p:nvPr/>
          </p:nvSpPr>
          <p:spPr>
            <a:xfrm>
              <a:off x="5340780" y="1714805"/>
              <a:ext cx="290717" cy="191329"/>
            </a:xfrm>
            <a:prstGeom prst="rect">
              <a:avLst/>
            </a:prstGeom>
            <a:noFill/>
          </p:spPr>
          <p:txBody>
            <a:bodyPr wrap="square" rtlCol="0">
              <a:spAutoFit/>
            </a:bodyPr>
            <a:lstStyle/>
            <a:p>
              <a:pPr algn="ctr"/>
              <a:endParaRPr kumimoji="1" lang="ja-JP" altLang="en-US" sz="1600" dirty="0"/>
            </a:p>
          </p:txBody>
        </p:sp>
        <p:sp>
          <p:nvSpPr>
            <p:cNvPr id="82" name="テキスト ボックス 81">
              <a:extLst>
                <a:ext uri="{FF2B5EF4-FFF2-40B4-BE49-F238E27FC236}">
                  <a16:creationId xmlns:a16="http://schemas.microsoft.com/office/drawing/2014/main" id="{53B5BE01-F380-4562-9F50-97F0385FD0A3}"/>
                </a:ext>
              </a:extLst>
            </p:cNvPr>
            <p:cNvSpPr txBox="1"/>
            <p:nvPr/>
          </p:nvSpPr>
          <p:spPr>
            <a:xfrm>
              <a:off x="4168421" y="1773178"/>
              <a:ext cx="290717" cy="191329"/>
            </a:xfrm>
            <a:prstGeom prst="rect">
              <a:avLst/>
            </a:prstGeom>
            <a:noFill/>
          </p:spPr>
          <p:txBody>
            <a:bodyPr wrap="square" rtlCol="0">
              <a:spAutoFit/>
            </a:bodyPr>
            <a:lstStyle/>
            <a:p>
              <a:pPr algn="ctr"/>
              <a:endParaRPr kumimoji="1" lang="ja-JP" altLang="en-US" sz="1600" dirty="0"/>
            </a:p>
          </p:txBody>
        </p:sp>
        <p:sp>
          <p:nvSpPr>
            <p:cNvPr id="83" name="テキスト ボックス 82">
              <a:extLst>
                <a:ext uri="{FF2B5EF4-FFF2-40B4-BE49-F238E27FC236}">
                  <a16:creationId xmlns:a16="http://schemas.microsoft.com/office/drawing/2014/main" id="{E970905C-34E4-43F6-9136-F138C8C943A6}"/>
                </a:ext>
              </a:extLst>
            </p:cNvPr>
            <p:cNvSpPr txBox="1"/>
            <p:nvPr/>
          </p:nvSpPr>
          <p:spPr>
            <a:xfrm>
              <a:off x="3934672" y="1706974"/>
              <a:ext cx="290717" cy="130452"/>
            </a:xfrm>
            <a:prstGeom prst="rect">
              <a:avLst/>
            </a:prstGeom>
            <a:noFill/>
          </p:spPr>
          <p:txBody>
            <a:bodyPr wrap="square" rtlCol="0">
              <a:spAutoFit/>
            </a:bodyPr>
            <a:lstStyle/>
            <a:p>
              <a:pPr algn="ctr"/>
              <a:endParaRPr kumimoji="1" lang="ja-JP" altLang="en-US" sz="900" dirty="0"/>
            </a:p>
          </p:txBody>
        </p:sp>
        <p:sp>
          <p:nvSpPr>
            <p:cNvPr id="84" name="テキスト ボックス 83">
              <a:extLst>
                <a:ext uri="{FF2B5EF4-FFF2-40B4-BE49-F238E27FC236}">
                  <a16:creationId xmlns:a16="http://schemas.microsoft.com/office/drawing/2014/main" id="{711A4649-73A8-45D8-8E86-B8FB6A4142B7}"/>
                </a:ext>
              </a:extLst>
            </p:cNvPr>
            <p:cNvSpPr txBox="1"/>
            <p:nvPr/>
          </p:nvSpPr>
          <p:spPr>
            <a:xfrm>
              <a:off x="3934672" y="1902792"/>
              <a:ext cx="290717" cy="130452"/>
            </a:xfrm>
            <a:prstGeom prst="rect">
              <a:avLst/>
            </a:prstGeom>
            <a:noFill/>
          </p:spPr>
          <p:txBody>
            <a:bodyPr wrap="square" rtlCol="0">
              <a:spAutoFit/>
            </a:bodyPr>
            <a:lstStyle/>
            <a:p>
              <a:pPr algn="ctr"/>
              <a:endParaRPr kumimoji="1" lang="ja-JP" altLang="en-US" sz="900" dirty="0"/>
            </a:p>
          </p:txBody>
        </p:sp>
        <p:sp>
          <p:nvSpPr>
            <p:cNvPr id="85" name="テキスト ボックス 84">
              <a:extLst>
                <a:ext uri="{FF2B5EF4-FFF2-40B4-BE49-F238E27FC236}">
                  <a16:creationId xmlns:a16="http://schemas.microsoft.com/office/drawing/2014/main" id="{E04BEA49-9E75-4A21-BB89-C437462E7D4C}"/>
                </a:ext>
              </a:extLst>
            </p:cNvPr>
            <p:cNvSpPr txBox="1"/>
            <p:nvPr/>
          </p:nvSpPr>
          <p:spPr>
            <a:xfrm>
              <a:off x="5452387" y="1717191"/>
              <a:ext cx="290717" cy="130452"/>
            </a:xfrm>
            <a:prstGeom prst="rect">
              <a:avLst/>
            </a:prstGeom>
            <a:noFill/>
          </p:spPr>
          <p:txBody>
            <a:bodyPr wrap="square" rtlCol="0">
              <a:spAutoFit/>
            </a:bodyPr>
            <a:lstStyle/>
            <a:p>
              <a:pPr algn="ctr"/>
              <a:endParaRPr kumimoji="1" lang="ja-JP" altLang="en-US" sz="900" dirty="0"/>
            </a:p>
          </p:txBody>
        </p:sp>
        <p:sp>
          <p:nvSpPr>
            <p:cNvPr id="86" name="テキスト ボックス 85">
              <a:extLst>
                <a:ext uri="{FF2B5EF4-FFF2-40B4-BE49-F238E27FC236}">
                  <a16:creationId xmlns:a16="http://schemas.microsoft.com/office/drawing/2014/main" id="{E97D055D-5CA6-4062-BA12-81F0CDB61A57}"/>
                </a:ext>
              </a:extLst>
            </p:cNvPr>
            <p:cNvSpPr txBox="1"/>
            <p:nvPr/>
          </p:nvSpPr>
          <p:spPr>
            <a:xfrm>
              <a:off x="5452387" y="1982903"/>
              <a:ext cx="290717" cy="130452"/>
            </a:xfrm>
            <a:prstGeom prst="rect">
              <a:avLst/>
            </a:prstGeom>
            <a:noFill/>
          </p:spPr>
          <p:txBody>
            <a:bodyPr wrap="square" rtlCol="0">
              <a:spAutoFit/>
            </a:bodyPr>
            <a:lstStyle/>
            <a:p>
              <a:pPr algn="ctr"/>
              <a:endParaRPr kumimoji="1" lang="ja-JP" altLang="en-US" sz="900" dirty="0"/>
            </a:p>
          </p:txBody>
        </p:sp>
        <p:sp>
          <p:nvSpPr>
            <p:cNvPr id="166" name="テキスト ボックス 165">
              <a:extLst>
                <a:ext uri="{FF2B5EF4-FFF2-40B4-BE49-F238E27FC236}">
                  <a16:creationId xmlns:a16="http://schemas.microsoft.com/office/drawing/2014/main" id="{1AE85ADA-9AFA-4908-A988-60D88C9B1D31}"/>
                </a:ext>
              </a:extLst>
            </p:cNvPr>
            <p:cNvSpPr txBox="1"/>
            <p:nvPr/>
          </p:nvSpPr>
          <p:spPr>
            <a:xfrm>
              <a:off x="3934671" y="1829569"/>
              <a:ext cx="290717" cy="130452"/>
            </a:xfrm>
            <a:prstGeom prst="rect">
              <a:avLst/>
            </a:prstGeom>
            <a:noFill/>
          </p:spPr>
          <p:txBody>
            <a:bodyPr wrap="square" rtlCol="0">
              <a:spAutoFit/>
            </a:bodyPr>
            <a:lstStyle/>
            <a:p>
              <a:pPr algn="ctr"/>
              <a:endParaRPr kumimoji="1" lang="ja-JP" altLang="en-US" sz="900" dirty="0"/>
            </a:p>
          </p:txBody>
        </p:sp>
        <p:sp>
          <p:nvSpPr>
            <p:cNvPr id="167" name="テキスト ボックス 166">
              <a:extLst>
                <a:ext uri="{FF2B5EF4-FFF2-40B4-BE49-F238E27FC236}">
                  <a16:creationId xmlns:a16="http://schemas.microsoft.com/office/drawing/2014/main" id="{D763300A-4DF1-4FAC-9901-61E53548C8AC}"/>
                </a:ext>
              </a:extLst>
            </p:cNvPr>
            <p:cNvSpPr txBox="1"/>
            <p:nvPr/>
          </p:nvSpPr>
          <p:spPr>
            <a:xfrm>
              <a:off x="3935063" y="2035293"/>
              <a:ext cx="290717" cy="130452"/>
            </a:xfrm>
            <a:prstGeom prst="rect">
              <a:avLst/>
            </a:prstGeom>
            <a:noFill/>
          </p:spPr>
          <p:txBody>
            <a:bodyPr wrap="square" rtlCol="0">
              <a:spAutoFit/>
            </a:bodyPr>
            <a:lstStyle/>
            <a:p>
              <a:pPr algn="ctr"/>
              <a:endParaRPr kumimoji="1" lang="ja-JP" altLang="en-US" sz="900" dirty="0"/>
            </a:p>
          </p:txBody>
        </p:sp>
        <p:sp>
          <p:nvSpPr>
            <p:cNvPr id="176" name="テキスト ボックス 175">
              <a:extLst>
                <a:ext uri="{FF2B5EF4-FFF2-40B4-BE49-F238E27FC236}">
                  <a16:creationId xmlns:a16="http://schemas.microsoft.com/office/drawing/2014/main" id="{C4F5FEA3-D2C0-4C55-BD00-F83FBA294EF2}"/>
                </a:ext>
              </a:extLst>
            </p:cNvPr>
            <p:cNvSpPr txBox="1"/>
            <p:nvPr/>
          </p:nvSpPr>
          <p:spPr>
            <a:xfrm>
              <a:off x="3934670" y="1761084"/>
              <a:ext cx="290717" cy="130452"/>
            </a:xfrm>
            <a:prstGeom prst="rect">
              <a:avLst/>
            </a:prstGeom>
            <a:noFill/>
          </p:spPr>
          <p:txBody>
            <a:bodyPr wrap="square" rtlCol="0">
              <a:spAutoFit/>
            </a:bodyPr>
            <a:lstStyle/>
            <a:p>
              <a:pPr algn="ctr"/>
              <a:endParaRPr kumimoji="1" lang="ja-JP" altLang="en-US" sz="900" dirty="0"/>
            </a:p>
          </p:txBody>
        </p:sp>
      </p:grpSp>
      <p:grpSp>
        <p:nvGrpSpPr>
          <p:cNvPr id="87" name="グループ化 86">
            <a:extLst>
              <a:ext uri="{FF2B5EF4-FFF2-40B4-BE49-F238E27FC236}">
                <a16:creationId xmlns:a16="http://schemas.microsoft.com/office/drawing/2014/main" id="{76625A7E-69FC-4113-A2BE-E95ECD2D18F7}"/>
              </a:ext>
            </a:extLst>
          </p:cNvPr>
          <p:cNvGrpSpPr/>
          <p:nvPr/>
        </p:nvGrpSpPr>
        <p:grpSpPr>
          <a:xfrm>
            <a:off x="6714567" y="3894700"/>
            <a:ext cx="2200849" cy="443090"/>
            <a:chOff x="3879791" y="1711305"/>
            <a:chExt cx="1868211" cy="443090"/>
          </a:xfrm>
        </p:grpSpPr>
        <p:sp>
          <p:nvSpPr>
            <p:cNvPr id="88" name="テキスト ボックス 87">
              <a:extLst>
                <a:ext uri="{FF2B5EF4-FFF2-40B4-BE49-F238E27FC236}">
                  <a16:creationId xmlns:a16="http://schemas.microsoft.com/office/drawing/2014/main" id="{0D33C5CB-19C4-459C-A0B2-CE062D7232D2}"/>
                </a:ext>
              </a:extLst>
            </p:cNvPr>
            <p:cNvSpPr txBox="1"/>
            <p:nvPr/>
          </p:nvSpPr>
          <p:spPr>
            <a:xfrm>
              <a:off x="3934675" y="1712435"/>
              <a:ext cx="1813327" cy="439942"/>
            </a:xfrm>
            <a:prstGeom prst="rect">
              <a:avLst/>
            </a:prstGeom>
            <a:noFill/>
            <a:ln>
              <a:solidFill>
                <a:schemeClr val="tx1"/>
              </a:solidFill>
            </a:ln>
          </p:spPr>
          <p:txBody>
            <a:bodyPr wrap="square" rtlCol="0" anchor="ctr">
              <a:noAutofit/>
            </a:bodyPr>
            <a:lstStyle/>
            <a:p>
              <a:pPr algn="ctr"/>
              <a:r>
                <a:rPr lang="en-US" altLang="zh-TW" sz="1200" dirty="0">
                  <a:latin typeface="Meiryo UI" panose="020B0604030504040204" pitchFamily="50" charset="-128"/>
                  <a:ea typeface="Meiryo UI" panose="020B0604030504040204" pitchFamily="50" charset="-128"/>
                </a:rPr>
                <a:t>FIT</a:t>
              </a:r>
              <a:r>
                <a:rPr lang="zh-TW" altLang="en-US" sz="1200" dirty="0">
                  <a:latin typeface="Meiryo UI" panose="020B0604030504040204" pitchFamily="50" charset="-128"/>
                  <a:ea typeface="Meiryo UI" panose="020B0604030504040204" pitchFamily="50" charset="-128"/>
                </a:rPr>
                <a:t>買取義務者</a:t>
              </a:r>
            </a:p>
            <a:p>
              <a:pPr algn="ctr"/>
              <a:r>
                <a:rPr lang="zh-TW" altLang="en-US" sz="1100" dirty="0">
                  <a:latin typeface="Meiryo UI" panose="020B0604030504040204" pitchFamily="50" charset="-128"/>
                  <a:ea typeface="Meiryo UI" panose="020B0604030504040204" pitchFamily="50" charset="-128"/>
                </a:rPr>
                <a:t>（送配電事業者等）</a:t>
              </a:r>
              <a:endParaRPr kumimoji="1" lang="ja-JP" altLang="en-US" sz="1100" dirty="0">
                <a:latin typeface="Meiryo UI" panose="020B0604030504040204" pitchFamily="50" charset="-128"/>
                <a:ea typeface="Meiryo UI" panose="020B0604030504040204" pitchFamily="50" charset="-128"/>
              </a:endParaRPr>
            </a:p>
          </p:txBody>
        </p:sp>
        <p:sp>
          <p:nvSpPr>
            <p:cNvPr id="89" name="テキスト ボックス 88">
              <a:extLst>
                <a:ext uri="{FF2B5EF4-FFF2-40B4-BE49-F238E27FC236}">
                  <a16:creationId xmlns:a16="http://schemas.microsoft.com/office/drawing/2014/main" id="{11FE6157-C356-4D66-B145-81547EA641E3}"/>
                </a:ext>
              </a:extLst>
            </p:cNvPr>
            <p:cNvSpPr txBox="1"/>
            <p:nvPr/>
          </p:nvSpPr>
          <p:spPr>
            <a:xfrm>
              <a:off x="4690971" y="1714576"/>
              <a:ext cx="290716" cy="338554"/>
            </a:xfrm>
            <a:prstGeom prst="rect">
              <a:avLst/>
            </a:prstGeom>
            <a:noFill/>
          </p:spPr>
          <p:txBody>
            <a:bodyPr wrap="square" rtlCol="0">
              <a:spAutoFit/>
            </a:bodyPr>
            <a:lstStyle/>
            <a:p>
              <a:pPr algn="ctr"/>
              <a:endParaRPr kumimoji="1" lang="ja-JP" altLang="en-US" sz="1600" dirty="0"/>
            </a:p>
          </p:txBody>
        </p:sp>
        <p:sp>
          <p:nvSpPr>
            <p:cNvPr id="90" name="テキスト ボックス 89">
              <a:extLst>
                <a:ext uri="{FF2B5EF4-FFF2-40B4-BE49-F238E27FC236}">
                  <a16:creationId xmlns:a16="http://schemas.microsoft.com/office/drawing/2014/main" id="{A5C720FA-03EB-43D1-B221-430C11DEFB32}"/>
                </a:ext>
              </a:extLst>
            </p:cNvPr>
            <p:cNvSpPr txBox="1"/>
            <p:nvPr/>
          </p:nvSpPr>
          <p:spPr>
            <a:xfrm>
              <a:off x="5216531" y="1714576"/>
              <a:ext cx="290716" cy="338554"/>
            </a:xfrm>
            <a:prstGeom prst="rect">
              <a:avLst/>
            </a:prstGeom>
            <a:noFill/>
          </p:spPr>
          <p:txBody>
            <a:bodyPr wrap="square" rtlCol="0">
              <a:spAutoFit/>
            </a:bodyPr>
            <a:lstStyle/>
            <a:p>
              <a:pPr algn="ctr"/>
              <a:endParaRPr kumimoji="1" lang="ja-JP" altLang="en-US" sz="1600" dirty="0"/>
            </a:p>
          </p:txBody>
        </p:sp>
        <p:sp>
          <p:nvSpPr>
            <p:cNvPr id="91" name="テキスト ボックス 90">
              <a:extLst>
                <a:ext uri="{FF2B5EF4-FFF2-40B4-BE49-F238E27FC236}">
                  <a16:creationId xmlns:a16="http://schemas.microsoft.com/office/drawing/2014/main" id="{75510836-2C92-41FE-9E73-7C87D588B677}"/>
                </a:ext>
              </a:extLst>
            </p:cNvPr>
            <p:cNvSpPr txBox="1"/>
            <p:nvPr/>
          </p:nvSpPr>
          <p:spPr>
            <a:xfrm>
              <a:off x="4046240" y="1711305"/>
              <a:ext cx="290716" cy="338554"/>
            </a:xfrm>
            <a:prstGeom prst="rect">
              <a:avLst/>
            </a:prstGeom>
            <a:noFill/>
          </p:spPr>
          <p:txBody>
            <a:bodyPr wrap="square" rtlCol="0">
              <a:spAutoFit/>
            </a:bodyPr>
            <a:lstStyle/>
            <a:p>
              <a:pPr algn="ctr"/>
              <a:endParaRPr kumimoji="1" lang="ja-JP" altLang="en-US" sz="1600" dirty="0"/>
            </a:p>
          </p:txBody>
        </p:sp>
        <p:sp>
          <p:nvSpPr>
            <p:cNvPr id="92" name="テキスト ボックス 91">
              <a:extLst>
                <a:ext uri="{FF2B5EF4-FFF2-40B4-BE49-F238E27FC236}">
                  <a16:creationId xmlns:a16="http://schemas.microsoft.com/office/drawing/2014/main" id="{7CABFF4F-1FD3-4110-B5E9-F57BE17BE1B2}"/>
                </a:ext>
              </a:extLst>
            </p:cNvPr>
            <p:cNvSpPr txBox="1"/>
            <p:nvPr/>
          </p:nvSpPr>
          <p:spPr>
            <a:xfrm>
              <a:off x="4690971" y="1785245"/>
              <a:ext cx="290716" cy="338554"/>
            </a:xfrm>
            <a:prstGeom prst="rect">
              <a:avLst/>
            </a:prstGeom>
            <a:noFill/>
          </p:spPr>
          <p:txBody>
            <a:bodyPr wrap="square" rtlCol="0">
              <a:spAutoFit/>
            </a:bodyPr>
            <a:lstStyle/>
            <a:p>
              <a:pPr algn="ctr"/>
              <a:endParaRPr kumimoji="1" lang="ja-JP" altLang="en-US" sz="1600" dirty="0"/>
            </a:p>
          </p:txBody>
        </p:sp>
        <p:sp>
          <p:nvSpPr>
            <p:cNvPr id="93" name="テキスト ボックス 92">
              <a:extLst>
                <a:ext uri="{FF2B5EF4-FFF2-40B4-BE49-F238E27FC236}">
                  <a16:creationId xmlns:a16="http://schemas.microsoft.com/office/drawing/2014/main" id="{8DE08136-4EF5-4D54-A4B2-0D62E67734B1}"/>
                </a:ext>
              </a:extLst>
            </p:cNvPr>
            <p:cNvSpPr txBox="1"/>
            <p:nvPr/>
          </p:nvSpPr>
          <p:spPr>
            <a:xfrm>
              <a:off x="5216531" y="1775819"/>
              <a:ext cx="290716" cy="338554"/>
            </a:xfrm>
            <a:prstGeom prst="rect">
              <a:avLst/>
            </a:prstGeom>
            <a:noFill/>
          </p:spPr>
          <p:txBody>
            <a:bodyPr wrap="square" rtlCol="0">
              <a:spAutoFit/>
            </a:bodyPr>
            <a:lstStyle/>
            <a:p>
              <a:pPr algn="ctr"/>
              <a:endParaRPr kumimoji="1" lang="ja-JP" altLang="en-US" sz="1600" dirty="0"/>
            </a:p>
          </p:txBody>
        </p:sp>
        <p:sp>
          <p:nvSpPr>
            <p:cNvPr id="94" name="テキスト ボックス 93">
              <a:extLst>
                <a:ext uri="{FF2B5EF4-FFF2-40B4-BE49-F238E27FC236}">
                  <a16:creationId xmlns:a16="http://schemas.microsoft.com/office/drawing/2014/main" id="{AC418D68-B55A-4B4F-8455-6998E193B296}"/>
                </a:ext>
              </a:extLst>
            </p:cNvPr>
            <p:cNvSpPr txBox="1"/>
            <p:nvPr/>
          </p:nvSpPr>
          <p:spPr>
            <a:xfrm>
              <a:off x="4039054" y="1815841"/>
              <a:ext cx="290716" cy="338554"/>
            </a:xfrm>
            <a:prstGeom prst="rect">
              <a:avLst/>
            </a:prstGeom>
            <a:noFill/>
          </p:spPr>
          <p:txBody>
            <a:bodyPr wrap="square" rtlCol="0">
              <a:spAutoFit/>
            </a:bodyPr>
            <a:lstStyle/>
            <a:p>
              <a:pPr algn="ctr"/>
              <a:endParaRPr kumimoji="1" lang="ja-JP" altLang="en-US" sz="1600" dirty="0"/>
            </a:p>
          </p:txBody>
        </p:sp>
        <p:sp>
          <p:nvSpPr>
            <p:cNvPr id="95" name="テキスト ボックス 94">
              <a:extLst>
                <a:ext uri="{FF2B5EF4-FFF2-40B4-BE49-F238E27FC236}">
                  <a16:creationId xmlns:a16="http://schemas.microsoft.com/office/drawing/2014/main" id="{4F211E92-20B9-47EB-AEF9-4F174F8AB1AC}"/>
                </a:ext>
              </a:extLst>
            </p:cNvPr>
            <p:cNvSpPr txBox="1"/>
            <p:nvPr/>
          </p:nvSpPr>
          <p:spPr>
            <a:xfrm>
              <a:off x="3898735" y="1725828"/>
              <a:ext cx="290716" cy="230832"/>
            </a:xfrm>
            <a:prstGeom prst="rect">
              <a:avLst/>
            </a:prstGeom>
            <a:noFill/>
          </p:spPr>
          <p:txBody>
            <a:bodyPr wrap="square" rtlCol="0">
              <a:spAutoFit/>
            </a:bodyPr>
            <a:lstStyle/>
            <a:p>
              <a:pPr algn="ctr"/>
              <a:endParaRPr kumimoji="1" lang="ja-JP" altLang="en-US" sz="900" dirty="0"/>
            </a:p>
          </p:txBody>
        </p:sp>
        <p:sp>
          <p:nvSpPr>
            <p:cNvPr id="96" name="テキスト ボックス 95">
              <a:extLst>
                <a:ext uri="{FF2B5EF4-FFF2-40B4-BE49-F238E27FC236}">
                  <a16:creationId xmlns:a16="http://schemas.microsoft.com/office/drawing/2014/main" id="{FAD3A827-77AC-4E9E-9B93-1BE576607C89}"/>
                </a:ext>
              </a:extLst>
            </p:cNvPr>
            <p:cNvSpPr txBox="1"/>
            <p:nvPr/>
          </p:nvSpPr>
          <p:spPr>
            <a:xfrm>
              <a:off x="3913111" y="1835056"/>
              <a:ext cx="290716" cy="230832"/>
            </a:xfrm>
            <a:prstGeom prst="rect">
              <a:avLst/>
            </a:prstGeom>
            <a:noFill/>
          </p:spPr>
          <p:txBody>
            <a:bodyPr wrap="square" rtlCol="0">
              <a:spAutoFit/>
            </a:bodyPr>
            <a:lstStyle/>
            <a:p>
              <a:pPr algn="ctr"/>
              <a:endParaRPr kumimoji="1" lang="ja-JP" altLang="en-US" sz="900" dirty="0"/>
            </a:p>
          </p:txBody>
        </p:sp>
        <p:sp>
          <p:nvSpPr>
            <p:cNvPr id="97" name="テキスト ボックス 96">
              <a:extLst>
                <a:ext uri="{FF2B5EF4-FFF2-40B4-BE49-F238E27FC236}">
                  <a16:creationId xmlns:a16="http://schemas.microsoft.com/office/drawing/2014/main" id="{27BD6EC6-F427-40A5-8789-8C663F146B59}"/>
                </a:ext>
              </a:extLst>
            </p:cNvPr>
            <p:cNvSpPr txBox="1"/>
            <p:nvPr/>
          </p:nvSpPr>
          <p:spPr>
            <a:xfrm>
              <a:off x="5447269" y="1714669"/>
              <a:ext cx="290716" cy="230832"/>
            </a:xfrm>
            <a:prstGeom prst="rect">
              <a:avLst/>
            </a:prstGeom>
            <a:noFill/>
          </p:spPr>
          <p:txBody>
            <a:bodyPr wrap="square" rtlCol="0">
              <a:spAutoFit/>
            </a:bodyPr>
            <a:lstStyle/>
            <a:p>
              <a:pPr algn="ctr"/>
              <a:endParaRPr kumimoji="1" lang="ja-JP" altLang="en-US" sz="900" dirty="0"/>
            </a:p>
          </p:txBody>
        </p:sp>
        <p:sp>
          <p:nvSpPr>
            <p:cNvPr id="98" name="テキスト ボックス 97">
              <a:extLst>
                <a:ext uri="{FF2B5EF4-FFF2-40B4-BE49-F238E27FC236}">
                  <a16:creationId xmlns:a16="http://schemas.microsoft.com/office/drawing/2014/main" id="{67E6C48C-2263-4EBE-A3C9-9A423E9F6CD0}"/>
                </a:ext>
              </a:extLst>
            </p:cNvPr>
            <p:cNvSpPr txBox="1"/>
            <p:nvPr/>
          </p:nvSpPr>
          <p:spPr>
            <a:xfrm>
              <a:off x="5447269" y="1910487"/>
              <a:ext cx="290716" cy="230832"/>
            </a:xfrm>
            <a:prstGeom prst="rect">
              <a:avLst/>
            </a:prstGeom>
            <a:noFill/>
          </p:spPr>
          <p:txBody>
            <a:bodyPr wrap="square" rtlCol="0">
              <a:spAutoFit/>
            </a:bodyPr>
            <a:lstStyle/>
            <a:p>
              <a:pPr algn="ctr"/>
              <a:endParaRPr kumimoji="1" lang="ja-JP" altLang="en-US" sz="900" dirty="0"/>
            </a:p>
          </p:txBody>
        </p:sp>
        <p:sp>
          <p:nvSpPr>
            <p:cNvPr id="178" name="テキスト ボックス 177">
              <a:extLst>
                <a:ext uri="{FF2B5EF4-FFF2-40B4-BE49-F238E27FC236}">
                  <a16:creationId xmlns:a16="http://schemas.microsoft.com/office/drawing/2014/main" id="{521C380A-4A7D-451B-919E-48CE40732A17}"/>
                </a:ext>
              </a:extLst>
            </p:cNvPr>
            <p:cNvSpPr txBox="1"/>
            <p:nvPr/>
          </p:nvSpPr>
          <p:spPr>
            <a:xfrm>
              <a:off x="3879791" y="1919355"/>
              <a:ext cx="290716" cy="230832"/>
            </a:xfrm>
            <a:prstGeom prst="rect">
              <a:avLst/>
            </a:prstGeom>
            <a:noFill/>
          </p:spPr>
          <p:txBody>
            <a:bodyPr wrap="square" rtlCol="0">
              <a:spAutoFit/>
            </a:bodyPr>
            <a:lstStyle/>
            <a:p>
              <a:pPr algn="ctr"/>
              <a:endParaRPr kumimoji="1" lang="ja-JP" altLang="en-US" sz="900" dirty="0"/>
            </a:p>
          </p:txBody>
        </p:sp>
      </p:grpSp>
      <p:cxnSp>
        <p:nvCxnSpPr>
          <p:cNvPr id="99" name="直線矢印コネクタ 98">
            <a:extLst>
              <a:ext uri="{FF2B5EF4-FFF2-40B4-BE49-F238E27FC236}">
                <a16:creationId xmlns:a16="http://schemas.microsoft.com/office/drawing/2014/main" id="{B65372C7-865D-4AD0-8548-B25475AEE1F8}"/>
              </a:ext>
            </a:extLst>
          </p:cNvPr>
          <p:cNvCxnSpPr>
            <a:cxnSpLocks/>
            <a:stCxn id="86" idx="3"/>
            <a:endCxn id="67" idx="1"/>
          </p:cNvCxnSpPr>
          <p:nvPr/>
        </p:nvCxnSpPr>
        <p:spPr>
          <a:xfrm>
            <a:off x="7309821" y="5431964"/>
            <a:ext cx="1109627" cy="2542"/>
          </a:xfrm>
          <a:prstGeom prst="straightConnector1">
            <a:avLst/>
          </a:prstGeom>
          <a:ln w="31750">
            <a:headEnd type="triangle"/>
            <a:tailEnd type="triangle"/>
          </a:ln>
        </p:spPr>
        <p:style>
          <a:lnRef idx="1">
            <a:schemeClr val="accent5"/>
          </a:lnRef>
          <a:fillRef idx="0">
            <a:schemeClr val="accent5"/>
          </a:fillRef>
          <a:effectRef idx="0">
            <a:schemeClr val="accent5"/>
          </a:effectRef>
          <a:fontRef idx="minor">
            <a:schemeClr val="tx1"/>
          </a:fontRef>
        </p:style>
      </p:cxnSp>
      <p:sp>
        <p:nvSpPr>
          <p:cNvPr id="109" name="テキスト ボックス 108">
            <a:extLst>
              <a:ext uri="{FF2B5EF4-FFF2-40B4-BE49-F238E27FC236}">
                <a16:creationId xmlns:a16="http://schemas.microsoft.com/office/drawing/2014/main" id="{0405DE48-92DE-4AE3-B014-87EA39B28756}"/>
              </a:ext>
            </a:extLst>
          </p:cNvPr>
          <p:cNvSpPr txBox="1"/>
          <p:nvPr/>
        </p:nvSpPr>
        <p:spPr>
          <a:xfrm>
            <a:off x="6450768" y="3543152"/>
            <a:ext cx="466794" cy="261610"/>
          </a:xfrm>
          <a:prstGeom prst="rect">
            <a:avLst/>
          </a:prstGeom>
          <a:noFill/>
        </p:spPr>
        <p:txBody>
          <a:bodyPr wrap="none" rtlCol="0">
            <a:spAutoFit/>
          </a:bodyPr>
          <a:lstStyle/>
          <a:p>
            <a:pPr algn="ctr"/>
            <a:r>
              <a:rPr kumimoji="1" lang="ja-JP" altLang="en-US" sz="1050" dirty="0">
                <a:latin typeface="Meiryo UI" panose="020B0604030504040204" pitchFamily="50" charset="-128"/>
                <a:ea typeface="Meiryo UI" panose="020B0604030504040204" pitchFamily="50" charset="-128"/>
              </a:rPr>
              <a:t>売電</a:t>
            </a:r>
          </a:p>
        </p:txBody>
      </p:sp>
      <p:sp>
        <p:nvSpPr>
          <p:cNvPr id="111" name="テキスト ボックス 110">
            <a:extLst>
              <a:ext uri="{FF2B5EF4-FFF2-40B4-BE49-F238E27FC236}">
                <a16:creationId xmlns:a16="http://schemas.microsoft.com/office/drawing/2014/main" id="{D140E882-13F2-49F5-8034-32198BA85B06}"/>
              </a:ext>
            </a:extLst>
          </p:cNvPr>
          <p:cNvSpPr txBox="1"/>
          <p:nvPr/>
        </p:nvSpPr>
        <p:spPr>
          <a:xfrm>
            <a:off x="6202865" y="4464194"/>
            <a:ext cx="697627" cy="400110"/>
          </a:xfrm>
          <a:prstGeom prst="rect">
            <a:avLst/>
          </a:prstGeom>
          <a:noFill/>
        </p:spPr>
        <p:txBody>
          <a:bodyPr wrap="none" rtlCol="0">
            <a:spAutoFit/>
          </a:bodyPr>
          <a:lstStyle/>
          <a:p>
            <a:pPr algn="ctr"/>
            <a:r>
              <a:rPr lang="ja-JP" altLang="en-US" sz="1000" dirty="0">
                <a:latin typeface="Meiryo UI" panose="020B0604030504040204" pitchFamily="50" charset="-128"/>
                <a:ea typeface="Meiryo UI" panose="020B0604030504040204" pitchFamily="50" charset="-128"/>
              </a:rPr>
              <a:t>買取実績</a:t>
            </a:r>
            <a:endParaRPr lang="en-US" altLang="ja-JP" sz="1000" dirty="0">
              <a:latin typeface="Meiryo UI" panose="020B0604030504040204" pitchFamily="50" charset="-128"/>
              <a:ea typeface="Meiryo UI" panose="020B0604030504040204" pitchFamily="50" charset="-128"/>
            </a:endParaRPr>
          </a:p>
          <a:p>
            <a:pPr algn="ctr"/>
            <a:r>
              <a:rPr lang="ja-JP" altLang="en-US" sz="1000" dirty="0">
                <a:latin typeface="Meiryo UI" panose="020B0604030504040204" pitchFamily="50" charset="-128"/>
                <a:ea typeface="Meiryo UI" panose="020B0604030504040204" pitchFamily="50" charset="-128"/>
              </a:rPr>
              <a:t>申請</a:t>
            </a:r>
            <a:endParaRPr kumimoji="1" lang="ja-JP" altLang="en-US" sz="1000" dirty="0">
              <a:latin typeface="Meiryo UI" panose="020B0604030504040204" pitchFamily="50" charset="-128"/>
              <a:ea typeface="Meiryo UI" panose="020B0604030504040204" pitchFamily="50" charset="-128"/>
            </a:endParaRPr>
          </a:p>
        </p:txBody>
      </p:sp>
      <p:sp>
        <p:nvSpPr>
          <p:cNvPr id="114" name="テキスト ボックス 113">
            <a:extLst>
              <a:ext uri="{FF2B5EF4-FFF2-40B4-BE49-F238E27FC236}">
                <a16:creationId xmlns:a16="http://schemas.microsoft.com/office/drawing/2014/main" id="{DC49C2EB-464D-44C7-AEA8-83581BFFE1E8}"/>
              </a:ext>
            </a:extLst>
          </p:cNvPr>
          <p:cNvSpPr txBox="1"/>
          <p:nvPr/>
        </p:nvSpPr>
        <p:spPr>
          <a:xfrm>
            <a:off x="7468909" y="5430623"/>
            <a:ext cx="943027" cy="261610"/>
          </a:xfrm>
          <a:prstGeom prst="rect">
            <a:avLst/>
          </a:prstGeom>
          <a:noFill/>
        </p:spPr>
        <p:txBody>
          <a:bodyPr wrap="square" rtlCol="0">
            <a:spAutoFit/>
          </a:bodyPr>
          <a:lstStyle/>
          <a:p>
            <a:pPr algn="ctr"/>
            <a:r>
              <a:rPr kumimoji="1" lang="ja-JP" altLang="en-US" sz="1050" dirty="0">
                <a:latin typeface="Meiryo UI" panose="020B0604030504040204" pitchFamily="50" charset="-128"/>
                <a:ea typeface="Meiryo UI" panose="020B0604030504040204" pitchFamily="50" charset="-128"/>
              </a:rPr>
              <a:t>認定</a:t>
            </a:r>
            <a:r>
              <a:rPr lang="ja-JP" altLang="en-US" sz="1050" dirty="0">
                <a:latin typeface="Meiryo UI" panose="020B0604030504040204" pitchFamily="50" charset="-128"/>
                <a:ea typeface="Meiryo UI" panose="020B0604030504040204" pitchFamily="50" charset="-128"/>
              </a:rPr>
              <a:t>照合</a:t>
            </a:r>
            <a:endParaRPr kumimoji="1" lang="ja-JP" altLang="en-US" sz="1050" dirty="0">
              <a:latin typeface="Meiryo UI" panose="020B0604030504040204" pitchFamily="50" charset="-128"/>
              <a:ea typeface="Meiryo UI" panose="020B0604030504040204" pitchFamily="50" charset="-128"/>
            </a:endParaRPr>
          </a:p>
        </p:txBody>
      </p:sp>
      <p:cxnSp>
        <p:nvCxnSpPr>
          <p:cNvPr id="119" name="直線矢印コネクタ 118">
            <a:extLst>
              <a:ext uri="{FF2B5EF4-FFF2-40B4-BE49-F238E27FC236}">
                <a16:creationId xmlns:a16="http://schemas.microsoft.com/office/drawing/2014/main" id="{98F5C154-7A9C-4271-9017-CF2DF1D798D2}"/>
              </a:ext>
            </a:extLst>
          </p:cNvPr>
          <p:cNvCxnSpPr>
            <a:cxnSpLocks/>
            <a:stCxn id="85" idx="3"/>
            <a:endCxn id="88" idx="2"/>
          </p:cNvCxnSpPr>
          <p:nvPr/>
        </p:nvCxnSpPr>
        <p:spPr>
          <a:xfrm flipV="1">
            <a:off x="7309821" y="4335772"/>
            <a:ext cx="537499" cy="626020"/>
          </a:xfrm>
          <a:prstGeom prst="bentConnector2">
            <a:avLst/>
          </a:prstGeom>
          <a:ln w="31750">
            <a:solidFill>
              <a:schemeClr val="bg1">
                <a:lumMod val="50000"/>
              </a:schemeClr>
            </a:solidFill>
            <a:tailEnd type="triangle"/>
          </a:ln>
        </p:spPr>
        <p:style>
          <a:lnRef idx="1">
            <a:schemeClr val="dk1"/>
          </a:lnRef>
          <a:fillRef idx="0">
            <a:schemeClr val="dk1"/>
          </a:fillRef>
          <a:effectRef idx="0">
            <a:schemeClr val="dk1"/>
          </a:effectRef>
          <a:fontRef idx="minor">
            <a:schemeClr val="tx1"/>
          </a:fontRef>
        </p:style>
      </p:cxnSp>
      <p:sp>
        <p:nvSpPr>
          <p:cNvPr id="126" name="テキスト ボックス 125">
            <a:extLst>
              <a:ext uri="{FF2B5EF4-FFF2-40B4-BE49-F238E27FC236}">
                <a16:creationId xmlns:a16="http://schemas.microsoft.com/office/drawing/2014/main" id="{FBC669BA-2DC5-4805-9686-1DF3F542DA47}"/>
              </a:ext>
            </a:extLst>
          </p:cNvPr>
          <p:cNvSpPr txBox="1"/>
          <p:nvPr/>
        </p:nvSpPr>
        <p:spPr>
          <a:xfrm>
            <a:off x="7820676" y="4411203"/>
            <a:ext cx="845103" cy="446276"/>
          </a:xfrm>
          <a:prstGeom prst="rect">
            <a:avLst/>
          </a:prstGeom>
          <a:noFill/>
        </p:spPr>
        <p:txBody>
          <a:bodyPr wrap="none" rtlCol="0">
            <a:spAutoFit/>
          </a:bodyPr>
          <a:lstStyle>
            <a:defPPr>
              <a:defRPr lang="ja-JP"/>
            </a:defPPr>
            <a:lvl1pPr algn="ctr">
              <a:defRPr sz="1200" b="1">
                <a:latin typeface="Meiryo UI" panose="020B0604030504040204" pitchFamily="50" charset="-128"/>
                <a:ea typeface="Meiryo UI" panose="020B0604030504040204" pitchFamily="50" charset="-128"/>
              </a:defRPr>
            </a:lvl1pPr>
          </a:lstStyle>
          <a:p>
            <a:r>
              <a:rPr lang="ja-JP" altLang="en-US" sz="1050" b="0" dirty="0"/>
              <a:t>交付金</a:t>
            </a:r>
            <a:endParaRPr lang="en-US" altLang="ja-JP" sz="1050" b="0" dirty="0"/>
          </a:p>
          <a:p>
            <a:r>
              <a:rPr lang="ja-JP" altLang="en-US" sz="1050" b="0" dirty="0"/>
              <a:t>算定・</a:t>
            </a:r>
            <a:r>
              <a:rPr lang="ja-JP" altLang="en-US" dirty="0">
                <a:highlight>
                  <a:srgbClr val="FFFF66"/>
                </a:highlight>
              </a:rPr>
              <a:t>交付</a:t>
            </a:r>
          </a:p>
        </p:txBody>
      </p:sp>
      <p:sp>
        <p:nvSpPr>
          <p:cNvPr id="129" name="テキスト ボックス 128">
            <a:extLst>
              <a:ext uri="{FF2B5EF4-FFF2-40B4-BE49-F238E27FC236}">
                <a16:creationId xmlns:a16="http://schemas.microsoft.com/office/drawing/2014/main" id="{F54C8DA3-C609-468F-81BC-3638F4004B59}"/>
              </a:ext>
            </a:extLst>
          </p:cNvPr>
          <p:cNvSpPr txBox="1"/>
          <p:nvPr/>
        </p:nvSpPr>
        <p:spPr>
          <a:xfrm>
            <a:off x="7823301" y="3650780"/>
            <a:ext cx="723275" cy="253916"/>
          </a:xfrm>
          <a:prstGeom prst="rect">
            <a:avLst/>
          </a:prstGeom>
          <a:noFill/>
        </p:spPr>
        <p:txBody>
          <a:bodyPr wrap="none" rtlCol="0">
            <a:spAutoFit/>
          </a:bodyPr>
          <a:lstStyle/>
          <a:p>
            <a:pPr algn="ctr"/>
            <a:r>
              <a:rPr lang="ja-JP" altLang="en-US" sz="1050" dirty="0">
                <a:latin typeface="Meiryo UI" panose="020B0604030504040204" pitchFamily="50" charset="-128"/>
                <a:ea typeface="Meiryo UI" panose="020B0604030504040204" pitchFamily="50" charset="-128"/>
              </a:rPr>
              <a:t>代金支払</a:t>
            </a:r>
            <a:endParaRPr kumimoji="1" lang="ja-JP" altLang="en-US" sz="1050" dirty="0">
              <a:latin typeface="Meiryo UI" panose="020B0604030504040204" pitchFamily="50" charset="-128"/>
              <a:ea typeface="Meiryo UI" panose="020B0604030504040204" pitchFamily="50" charset="-128"/>
            </a:endParaRPr>
          </a:p>
        </p:txBody>
      </p:sp>
      <p:cxnSp>
        <p:nvCxnSpPr>
          <p:cNvPr id="138" name="直線矢印コネクタ 137">
            <a:extLst>
              <a:ext uri="{FF2B5EF4-FFF2-40B4-BE49-F238E27FC236}">
                <a16:creationId xmlns:a16="http://schemas.microsoft.com/office/drawing/2014/main" id="{B7FA5147-1215-4F27-B78D-864701001275}"/>
              </a:ext>
            </a:extLst>
          </p:cNvPr>
          <p:cNvCxnSpPr>
            <a:cxnSpLocks/>
          </p:cNvCxnSpPr>
          <p:nvPr/>
        </p:nvCxnSpPr>
        <p:spPr>
          <a:xfrm flipV="1">
            <a:off x="4608281" y="3481871"/>
            <a:ext cx="0" cy="1342094"/>
          </a:xfrm>
          <a:prstGeom prst="straightConnector1">
            <a:avLst/>
          </a:prstGeom>
          <a:ln w="31750">
            <a:tailEnd type="triangle"/>
          </a:ln>
        </p:spPr>
        <p:style>
          <a:lnRef idx="1">
            <a:schemeClr val="accent1"/>
          </a:lnRef>
          <a:fillRef idx="0">
            <a:schemeClr val="accent1"/>
          </a:fillRef>
          <a:effectRef idx="0">
            <a:schemeClr val="accent1"/>
          </a:effectRef>
          <a:fontRef idx="minor">
            <a:schemeClr val="tx1"/>
          </a:fontRef>
        </p:style>
      </p:cxnSp>
      <p:grpSp>
        <p:nvGrpSpPr>
          <p:cNvPr id="149" name="グループ化 148">
            <a:extLst>
              <a:ext uri="{FF2B5EF4-FFF2-40B4-BE49-F238E27FC236}">
                <a16:creationId xmlns:a16="http://schemas.microsoft.com/office/drawing/2014/main" id="{C65B9EE2-E55B-4168-95F2-385B0C8CDE67}"/>
              </a:ext>
            </a:extLst>
          </p:cNvPr>
          <p:cNvGrpSpPr/>
          <p:nvPr/>
        </p:nvGrpSpPr>
        <p:grpSpPr>
          <a:xfrm>
            <a:off x="1002384" y="3892667"/>
            <a:ext cx="1016294" cy="529949"/>
            <a:chOff x="3934672" y="1706974"/>
            <a:chExt cx="1813330" cy="529949"/>
          </a:xfrm>
        </p:grpSpPr>
        <p:sp>
          <p:nvSpPr>
            <p:cNvPr id="150" name="テキスト ボックス 149">
              <a:extLst>
                <a:ext uri="{FF2B5EF4-FFF2-40B4-BE49-F238E27FC236}">
                  <a16:creationId xmlns:a16="http://schemas.microsoft.com/office/drawing/2014/main" id="{E9FF152F-37FC-4CAE-8B70-9578FFF3689C}"/>
                </a:ext>
              </a:extLst>
            </p:cNvPr>
            <p:cNvSpPr txBox="1"/>
            <p:nvPr/>
          </p:nvSpPr>
          <p:spPr>
            <a:xfrm>
              <a:off x="3934675" y="1712435"/>
              <a:ext cx="1813327" cy="439942"/>
            </a:xfrm>
            <a:prstGeom prst="rect">
              <a:avLst/>
            </a:prstGeom>
            <a:noFill/>
            <a:ln>
              <a:solidFill>
                <a:schemeClr val="tx1"/>
              </a:solidFill>
            </a:ln>
          </p:spPr>
          <p:txBody>
            <a:bodyPr wrap="square" rtlCol="0" anchor="ctr">
              <a:noAutofit/>
            </a:bodyPr>
            <a:lstStyle/>
            <a:p>
              <a:pPr algn="ctr"/>
              <a:r>
                <a:rPr lang="ja-JP" altLang="en-US" sz="1200" dirty="0">
                  <a:latin typeface="Meiryo UI" panose="020B0604030504040204" pitchFamily="50" charset="-128"/>
                  <a:ea typeface="Meiryo UI" panose="020B0604030504040204" pitchFamily="50" charset="-128"/>
                </a:rPr>
                <a:t>一般送配電</a:t>
              </a:r>
              <a:endParaRPr lang="en-US" altLang="ja-JP" sz="1200" dirty="0">
                <a:latin typeface="Meiryo UI" panose="020B0604030504040204" pitchFamily="50" charset="-128"/>
                <a:ea typeface="Meiryo UI" panose="020B0604030504040204" pitchFamily="50" charset="-128"/>
              </a:endParaRPr>
            </a:p>
            <a:p>
              <a:pPr algn="ctr"/>
              <a:r>
                <a:rPr lang="ja-JP" altLang="en-US" sz="1200" dirty="0">
                  <a:latin typeface="Meiryo UI" panose="020B0604030504040204" pitchFamily="50" charset="-128"/>
                  <a:ea typeface="Meiryo UI" panose="020B0604030504040204" pitchFamily="50" charset="-128"/>
                </a:rPr>
                <a:t>事業者</a:t>
              </a:r>
              <a:endParaRPr kumimoji="1" lang="ja-JP" altLang="en-US" sz="1100" dirty="0">
                <a:latin typeface="Meiryo UI" panose="020B0604030504040204" pitchFamily="50" charset="-128"/>
                <a:ea typeface="Meiryo UI" panose="020B0604030504040204" pitchFamily="50" charset="-128"/>
              </a:endParaRPr>
            </a:p>
          </p:txBody>
        </p:sp>
        <p:sp>
          <p:nvSpPr>
            <p:cNvPr id="151" name="テキスト ボックス 150">
              <a:extLst>
                <a:ext uri="{FF2B5EF4-FFF2-40B4-BE49-F238E27FC236}">
                  <a16:creationId xmlns:a16="http://schemas.microsoft.com/office/drawing/2014/main" id="{803D97B8-751F-4013-B78D-A39A6A0779FC}"/>
                </a:ext>
              </a:extLst>
            </p:cNvPr>
            <p:cNvSpPr txBox="1"/>
            <p:nvPr/>
          </p:nvSpPr>
          <p:spPr>
            <a:xfrm>
              <a:off x="4690971" y="1714576"/>
              <a:ext cx="290717" cy="338554"/>
            </a:xfrm>
            <a:prstGeom prst="rect">
              <a:avLst/>
            </a:prstGeom>
            <a:noFill/>
          </p:spPr>
          <p:txBody>
            <a:bodyPr wrap="square" rtlCol="0">
              <a:spAutoFit/>
            </a:bodyPr>
            <a:lstStyle/>
            <a:p>
              <a:pPr algn="ctr"/>
              <a:endParaRPr kumimoji="1" lang="ja-JP" altLang="en-US" sz="1600" dirty="0"/>
            </a:p>
          </p:txBody>
        </p:sp>
        <p:sp>
          <p:nvSpPr>
            <p:cNvPr id="152" name="テキスト ボックス 151">
              <a:extLst>
                <a:ext uri="{FF2B5EF4-FFF2-40B4-BE49-F238E27FC236}">
                  <a16:creationId xmlns:a16="http://schemas.microsoft.com/office/drawing/2014/main" id="{390AFBAB-8F98-41F0-9507-ECFB0CF6BBF8}"/>
                </a:ext>
              </a:extLst>
            </p:cNvPr>
            <p:cNvSpPr txBox="1"/>
            <p:nvPr/>
          </p:nvSpPr>
          <p:spPr>
            <a:xfrm>
              <a:off x="5216530" y="1714576"/>
              <a:ext cx="290717" cy="338554"/>
            </a:xfrm>
            <a:prstGeom prst="rect">
              <a:avLst/>
            </a:prstGeom>
            <a:noFill/>
          </p:spPr>
          <p:txBody>
            <a:bodyPr wrap="square" rtlCol="0">
              <a:spAutoFit/>
            </a:bodyPr>
            <a:lstStyle/>
            <a:p>
              <a:pPr algn="ctr"/>
              <a:endParaRPr kumimoji="1" lang="ja-JP" altLang="en-US" sz="1600" dirty="0"/>
            </a:p>
          </p:txBody>
        </p:sp>
        <p:sp>
          <p:nvSpPr>
            <p:cNvPr id="153" name="テキスト ボックス 152">
              <a:extLst>
                <a:ext uri="{FF2B5EF4-FFF2-40B4-BE49-F238E27FC236}">
                  <a16:creationId xmlns:a16="http://schemas.microsoft.com/office/drawing/2014/main" id="{EFE8F3AB-BD08-4FA3-A317-C62808EC2B9F}"/>
                </a:ext>
              </a:extLst>
            </p:cNvPr>
            <p:cNvSpPr txBox="1"/>
            <p:nvPr/>
          </p:nvSpPr>
          <p:spPr>
            <a:xfrm>
              <a:off x="4168421" y="1711305"/>
              <a:ext cx="290717" cy="338554"/>
            </a:xfrm>
            <a:prstGeom prst="rect">
              <a:avLst/>
            </a:prstGeom>
            <a:noFill/>
          </p:spPr>
          <p:txBody>
            <a:bodyPr wrap="square" rtlCol="0">
              <a:spAutoFit/>
            </a:bodyPr>
            <a:lstStyle/>
            <a:p>
              <a:pPr algn="ctr"/>
              <a:endParaRPr kumimoji="1" lang="ja-JP" altLang="en-US" sz="1600" dirty="0"/>
            </a:p>
          </p:txBody>
        </p:sp>
        <p:sp>
          <p:nvSpPr>
            <p:cNvPr id="154" name="テキスト ボックス 153">
              <a:extLst>
                <a:ext uri="{FF2B5EF4-FFF2-40B4-BE49-F238E27FC236}">
                  <a16:creationId xmlns:a16="http://schemas.microsoft.com/office/drawing/2014/main" id="{505D4310-6452-4FF8-8099-9EE0513867C2}"/>
                </a:ext>
              </a:extLst>
            </p:cNvPr>
            <p:cNvSpPr txBox="1"/>
            <p:nvPr/>
          </p:nvSpPr>
          <p:spPr>
            <a:xfrm>
              <a:off x="4690971" y="1809688"/>
              <a:ext cx="290717" cy="338554"/>
            </a:xfrm>
            <a:prstGeom prst="rect">
              <a:avLst/>
            </a:prstGeom>
            <a:noFill/>
          </p:spPr>
          <p:txBody>
            <a:bodyPr wrap="square" rtlCol="0">
              <a:spAutoFit/>
            </a:bodyPr>
            <a:lstStyle/>
            <a:p>
              <a:pPr algn="ctr"/>
              <a:endParaRPr kumimoji="1" lang="ja-JP" altLang="en-US" sz="1600" dirty="0"/>
            </a:p>
          </p:txBody>
        </p:sp>
        <p:sp>
          <p:nvSpPr>
            <p:cNvPr id="155" name="テキスト ボックス 154">
              <a:extLst>
                <a:ext uri="{FF2B5EF4-FFF2-40B4-BE49-F238E27FC236}">
                  <a16:creationId xmlns:a16="http://schemas.microsoft.com/office/drawing/2014/main" id="{B706CB0F-5054-4198-A5D6-4634AD5CAE86}"/>
                </a:ext>
              </a:extLst>
            </p:cNvPr>
            <p:cNvSpPr txBox="1"/>
            <p:nvPr/>
          </p:nvSpPr>
          <p:spPr>
            <a:xfrm>
              <a:off x="5216530" y="1898369"/>
              <a:ext cx="290717" cy="338554"/>
            </a:xfrm>
            <a:prstGeom prst="rect">
              <a:avLst/>
            </a:prstGeom>
            <a:noFill/>
          </p:spPr>
          <p:txBody>
            <a:bodyPr wrap="square" rtlCol="0">
              <a:spAutoFit/>
            </a:bodyPr>
            <a:lstStyle/>
            <a:p>
              <a:pPr algn="ctr"/>
              <a:endParaRPr kumimoji="1" lang="ja-JP" altLang="en-US" sz="1600" dirty="0"/>
            </a:p>
          </p:txBody>
        </p:sp>
        <p:sp>
          <p:nvSpPr>
            <p:cNvPr id="156" name="テキスト ボックス 155">
              <a:extLst>
                <a:ext uri="{FF2B5EF4-FFF2-40B4-BE49-F238E27FC236}">
                  <a16:creationId xmlns:a16="http://schemas.microsoft.com/office/drawing/2014/main" id="{7EAA54B3-2345-4988-9EAD-B73F95C1FCAC}"/>
                </a:ext>
              </a:extLst>
            </p:cNvPr>
            <p:cNvSpPr txBox="1"/>
            <p:nvPr/>
          </p:nvSpPr>
          <p:spPr>
            <a:xfrm>
              <a:off x="4168421" y="1895098"/>
              <a:ext cx="290717" cy="338554"/>
            </a:xfrm>
            <a:prstGeom prst="rect">
              <a:avLst/>
            </a:prstGeom>
            <a:noFill/>
          </p:spPr>
          <p:txBody>
            <a:bodyPr wrap="square" rtlCol="0">
              <a:spAutoFit/>
            </a:bodyPr>
            <a:lstStyle/>
            <a:p>
              <a:pPr algn="ctr"/>
              <a:endParaRPr kumimoji="1" lang="ja-JP" altLang="en-US" sz="1600" dirty="0"/>
            </a:p>
          </p:txBody>
        </p:sp>
        <p:sp>
          <p:nvSpPr>
            <p:cNvPr id="157" name="テキスト ボックス 156">
              <a:extLst>
                <a:ext uri="{FF2B5EF4-FFF2-40B4-BE49-F238E27FC236}">
                  <a16:creationId xmlns:a16="http://schemas.microsoft.com/office/drawing/2014/main" id="{0A85BBB3-B1DE-47AE-AE69-728252E6190D}"/>
                </a:ext>
              </a:extLst>
            </p:cNvPr>
            <p:cNvSpPr txBox="1"/>
            <p:nvPr/>
          </p:nvSpPr>
          <p:spPr>
            <a:xfrm>
              <a:off x="3934672" y="1706974"/>
              <a:ext cx="290717" cy="230832"/>
            </a:xfrm>
            <a:prstGeom prst="rect">
              <a:avLst/>
            </a:prstGeom>
            <a:noFill/>
          </p:spPr>
          <p:txBody>
            <a:bodyPr wrap="square" rtlCol="0">
              <a:spAutoFit/>
            </a:bodyPr>
            <a:lstStyle/>
            <a:p>
              <a:pPr algn="ctr"/>
              <a:endParaRPr kumimoji="1" lang="ja-JP" altLang="en-US" sz="900" dirty="0"/>
            </a:p>
          </p:txBody>
        </p:sp>
        <p:sp>
          <p:nvSpPr>
            <p:cNvPr id="158" name="テキスト ボックス 157">
              <a:extLst>
                <a:ext uri="{FF2B5EF4-FFF2-40B4-BE49-F238E27FC236}">
                  <a16:creationId xmlns:a16="http://schemas.microsoft.com/office/drawing/2014/main" id="{A3CE6649-AFF8-425D-B481-46E64012FB20}"/>
                </a:ext>
              </a:extLst>
            </p:cNvPr>
            <p:cNvSpPr txBox="1"/>
            <p:nvPr/>
          </p:nvSpPr>
          <p:spPr>
            <a:xfrm>
              <a:off x="3934672" y="1902792"/>
              <a:ext cx="290717" cy="230832"/>
            </a:xfrm>
            <a:prstGeom prst="rect">
              <a:avLst/>
            </a:prstGeom>
            <a:noFill/>
          </p:spPr>
          <p:txBody>
            <a:bodyPr wrap="square" rtlCol="0">
              <a:spAutoFit/>
            </a:bodyPr>
            <a:lstStyle/>
            <a:p>
              <a:pPr algn="ctr"/>
              <a:endParaRPr kumimoji="1" lang="ja-JP" altLang="en-US" sz="900" dirty="0"/>
            </a:p>
          </p:txBody>
        </p:sp>
        <p:sp>
          <p:nvSpPr>
            <p:cNvPr id="159" name="テキスト ボックス 158">
              <a:extLst>
                <a:ext uri="{FF2B5EF4-FFF2-40B4-BE49-F238E27FC236}">
                  <a16:creationId xmlns:a16="http://schemas.microsoft.com/office/drawing/2014/main" id="{97BC6C3B-4E32-4CB3-96B3-0E17F4500C0E}"/>
                </a:ext>
              </a:extLst>
            </p:cNvPr>
            <p:cNvSpPr txBox="1"/>
            <p:nvPr/>
          </p:nvSpPr>
          <p:spPr>
            <a:xfrm>
              <a:off x="5447269" y="1714669"/>
              <a:ext cx="290717" cy="230832"/>
            </a:xfrm>
            <a:prstGeom prst="rect">
              <a:avLst/>
            </a:prstGeom>
            <a:noFill/>
          </p:spPr>
          <p:txBody>
            <a:bodyPr wrap="square" rtlCol="0">
              <a:spAutoFit/>
            </a:bodyPr>
            <a:lstStyle/>
            <a:p>
              <a:pPr algn="ctr"/>
              <a:endParaRPr kumimoji="1" lang="ja-JP" altLang="en-US" sz="900" dirty="0"/>
            </a:p>
          </p:txBody>
        </p:sp>
        <p:sp>
          <p:nvSpPr>
            <p:cNvPr id="160" name="テキスト ボックス 159">
              <a:extLst>
                <a:ext uri="{FF2B5EF4-FFF2-40B4-BE49-F238E27FC236}">
                  <a16:creationId xmlns:a16="http://schemas.microsoft.com/office/drawing/2014/main" id="{094FE61D-09A8-4B69-A696-C028DE8C7890}"/>
                </a:ext>
              </a:extLst>
            </p:cNvPr>
            <p:cNvSpPr txBox="1"/>
            <p:nvPr/>
          </p:nvSpPr>
          <p:spPr>
            <a:xfrm>
              <a:off x="5447269" y="1910487"/>
              <a:ext cx="290717" cy="230832"/>
            </a:xfrm>
            <a:prstGeom prst="rect">
              <a:avLst/>
            </a:prstGeom>
            <a:noFill/>
          </p:spPr>
          <p:txBody>
            <a:bodyPr wrap="square" rtlCol="0">
              <a:spAutoFit/>
            </a:bodyPr>
            <a:lstStyle/>
            <a:p>
              <a:pPr algn="ctr"/>
              <a:endParaRPr kumimoji="1" lang="ja-JP" altLang="en-US" sz="900" dirty="0"/>
            </a:p>
          </p:txBody>
        </p:sp>
      </p:grpSp>
      <p:cxnSp>
        <p:nvCxnSpPr>
          <p:cNvPr id="161" name="直線矢印コネクタ 160">
            <a:extLst>
              <a:ext uri="{FF2B5EF4-FFF2-40B4-BE49-F238E27FC236}">
                <a16:creationId xmlns:a16="http://schemas.microsoft.com/office/drawing/2014/main" id="{68B1878B-5479-4C96-A02B-3A955EA02FF2}"/>
              </a:ext>
            </a:extLst>
          </p:cNvPr>
          <p:cNvCxnSpPr>
            <a:cxnSpLocks/>
            <a:stCxn id="151" idx="0"/>
            <a:endCxn id="53" idx="1"/>
          </p:cNvCxnSpPr>
          <p:nvPr/>
        </p:nvCxnSpPr>
        <p:spPr>
          <a:xfrm rot="5400000" flipH="1" flipV="1">
            <a:off x="2543701" y="2124732"/>
            <a:ext cx="739560" cy="2811515"/>
          </a:xfrm>
          <a:prstGeom prst="bentConnector2">
            <a:avLst/>
          </a:prstGeom>
          <a:ln w="31750">
            <a:tailEnd type="triangle"/>
          </a:ln>
        </p:spPr>
        <p:style>
          <a:lnRef idx="1">
            <a:schemeClr val="accent1"/>
          </a:lnRef>
          <a:fillRef idx="0">
            <a:schemeClr val="accent1"/>
          </a:fillRef>
          <a:effectRef idx="0">
            <a:schemeClr val="accent1"/>
          </a:effectRef>
          <a:fontRef idx="minor">
            <a:schemeClr val="tx1"/>
          </a:fontRef>
        </p:style>
      </p:cxnSp>
      <p:sp>
        <p:nvSpPr>
          <p:cNvPr id="164" name="テキスト ボックス 163">
            <a:extLst>
              <a:ext uri="{FF2B5EF4-FFF2-40B4-BE49-F238E27FC236}">
                <a16:creationId xmlns:a16="http://schemas.microsoft.com/office/drawing/2014/main" id="{8B4FB552-1D39-436F-BA40-1715F64A2766}"/>
              </a:ext>
            </a:extLst>
          </p:cNvPr>
          <p:cNvSpPr txBox="1"/>
          <p:nvPr/>
        </p:nvSpPr>
        <p:spPr>
          <a:xfrm>
            <a:off x="1465433" y="2898555"/>
            <a:ext cx="1127233" cy="253916"/>
          </a:xfrm>
          <a:prstGeom prst="rect">
            <a:avLst/>
          </a:prstGeom>
          <a:noFill/>
        </p:spPr>
        <p:txBody>
          <a:bodyPr wrap="none" rtlCol="0">
            <a:spAutoFit/>
          </a:bodyPr>
          <a:lstStyle/>
          <a:p>
            <a:pPr algn="ctr"/>
            <a:r>
              <a:rPr kumimoji="1" lang="ja-JP" altLang="en-US" sz="1050" dirty="0">
                <a:latin typeface="Meiryo UI" panose="020B0604030504040204" pitchFamily="50" charset="-128"/>
                <a:ea typeface="Meiryo UI" panose="020B0604030504040204" pitchFamily="50" charset="-128"/>
              </a:rPr>
              <a:t>供給電力量通知</a:t>
            </a:r>
          </a:p>
        </p:txBody>
      </p:sp>
      <p:cxnSp>
        <p:nvCxnSpPr>
          <p:cNvPr id="165" name="直線矢印コネクタ 164">
            <a:extLst>
              <a:ext uri="{FF2B5EF4-FFF2-40B4-BE49-F238E27FC236}">
                <a16:creationId xmlns:a16="http://schemas.microsoft.com/office/drawing/2014/main" id="{00302C93-EAFD-4105-AB8F-0FBAE97EA3B3}"/>
              </a:ext>
            </a:extLst>
          </p:cNvPr>
          <p:cNvCxnSpPr>
            <a:cxnSpLocks/>
            <a:stCxn id="154" idx="2"/>
            <a:endCxn id="167" idx="1"/>
          </p:cNvCxnSpPr>
          <p:nvPr/>
        </p:nvCxnSpPr>
        <p:spPr>
          <a:xfrm rot="16200000" flipH="1">
            <a:off x="2318440" y="3523219"/>
            <a:ext cx="1190733" cy="2812164"/>
          </a:xfrm>
          <a:prstGeom prst="bentConnector2">
            <a:avLst/>
          </a:prstGeom>
          <a:ln w="31750">
            <a:tailEnd type="triangle"/>
          </a:ln>
        </p:spPr>
        <p:style>
          <a:lnRef idx="1">
            <a:schemeClr val="accent1"/>
          </a:lnRef>
          <a:fillRef idx="0">
            <a:schemeClr val="accent1"/>
          </a:fillRef>
          <a:effectRef idx="0">
            <a:schemeClr val="accent1"/>
          </a:effectRef>
          <a:fontRef idx="minor">
            <a:schemeClr val="tx1"/>
          </a:fontRef>
        </p:style>
      </p:cxnSp>
      <p:sp>
        <p:nvSpPr>
          <p:cNvPr id="169" name="テキスト ボックス 168">
            <a:extLst>
              <a:ext uri="{FF2B5EF4-FFF2-40B4-BE49-F238E27FC236}">
                <a16:creationId xmlns:a16="http://schemas.microsoft.com/office/drawing/2014/main" id="{69ADAC8E-8896-47E8-B440-C64824F548BB}"/>
              </a:ext>
            </a:extLst>
          </p:cNvPr>
          <p:cNvSpPr txBox="1"/>
          <p:nvPr/>
        </p:nvSpPr>
        <p:spPr>
          <a:xfrm>
            <a:off x="1439771" y="5543840"/>
            <a:ext cx="1127233" cy="253916"/>
          </a:xfrm>
          <a:prstGeom prst="rect">
            <a:avLst/>
          </a:prstGeom>
          <a:noFill/>
        </p:spPr>
        <p:txBody>
          <a:bodyPr wrap="none" rtlCol="0">
            <a:spAutoFit/>
          </a:bodyPr>
          <a:lstStyle/>
          <a:p>
            <a:pPr algn="ctr"/>
            <a:r>
              <a:rPr kumimoji="1" lang="ja-JP" altLang="en-US" sz="1050" dirty="0">
                <a:latin typeface="Meiryo UI" panose="020B0604030504040204" pitchFamily="50" charset="-128"/>
                <a:ea typeface="Meiryo UI" panose="020B0604030504040204" pitchFamily="50" charset="-128"/>
              </a:rPr>
              <a:t>供給電力量通知</a:t>
            </a:r>
          </a:p>
        </p:txBody>
      </p:sp>
      <p:cxnSp>
        <p:nvCxnSpPr>
          <p:cNvPr id="195" name="直線矢印コネクタ 194">
            <a:extLst>
              <a:ext uri="{FF2B5EF4-FFF2-40B4-BE49-F238E27FC236}">
                <a16:creationId xmlns:a16="http://schemas.microsoft.com/office/drawing/2014/main" id="{DEE7F83B-B37A-4CBF-BFAE-5F9EE2294798}"/>
              </a:ext>
            </a:extLst>
          </p:cNvPr>
          <p:cNvCxnSpPr>
            <a:cxnSpLocks/>
            <a:endCxn id="62" idx="0"/>
          </p:cNvCxnSpPr>
          <p:nvPr/>
        </p:nvCxnSpPr>
        <p:spPr>
          <a:xfrm>
            <a:off x="8590011" y="4324714"/>
            <a:ext cx="647" cy="858416"/>
          </a:xfrm>
          <a:prstGeom prst="straightConnector1">
            <a:avLst/>
          </a:prstGeom>
          <a:ln w="31750">
            <a:headEnd type="triangle"/>
            <a:tailEnd type="triangle"/>
          </a:ln>
        </p:spPr>
        <p:style>
          <a:lnRef idx="1">
            <a:schemeClr val="accent5"/>
          </a:lnRef>
          <a:fillRef idx="0">
            <a:schemeClr val="accent5"/>
          </a:fillRef>
          <a:effectRef idx="0">
            <a:schemeClr val="accent5"/>
          </a:effectRef>
          <a:fontRef idx="minor">
            <a:schemeClr val="tx1"/>
          </a:fontRef>
        </p:style>
      </p:cxnSp>
      <p:sp>
        <p:nvSpPr>
          <p:cNvPr id="203" name="テキスト ボックス 202">
            <a:extLst>
              <a:ext uri="{FF2B5EF4-FFF2-40B4-BE49-F238E27FC236}">
                <a16:creationId xmlns:a16="http://schemas.microsoft.com/office/drawing/2014/main" id="{BCA96869-ADCD-4DDF-9F95-85C845423ECB}"/>
              </a:ext>
            </a:extLst>
          </p:cNvPr>
          <p:cNvSpPr txBox="1"/>
          <p:nvPr/>
        </p:nvSpPr>
        <p:spPr>
          <a:xfrm>
            <a:off x="8593135" y="4494996"/>
            <a:ext cx="556591" cy="415498"/>
          </a:xfrm>
          <a:prstGeom prst="rect">
            <a:avLst/>
          </a:prstGeom>
          <a:noFill/>
        </p:spPr>
        <p:txBody>
          <a:bodyPr wrap="square" rtlCol="0">
            <a:spAutoFit/>
          </a:bodyPr>
          <a:lstStyle/>
          <a:p>
            <a:pPr algn="ctr"/>
            <a:r>
              <a:rPr kumimoji="1" lang="ja-JP" altLang="en-US" sz="1050" dirty="0">
                <a:latin typeface="Meiryo UI" panose="020B0604030504040204" pitchFamily="50" charset="-128"/>
                <a:ea typeface="Meiryo UI" panose="020B0604030504040204" pitchFamily="50" charset="-128"/>
              </a:rPr>
              <a:t>認定</a:t>
            </a:r>
            <a:endParaRPr kumimoji="1" lang="en-US" altLang="ja-JP" sz="1050" dirty="0">
              <a:latin typeface="Meiryo UI" panose="020B0604030504040204" pitchFamily="50" charset="-128"/>
              <a:ea typeface="Meiryo UI" panose="020B0604030504040204" pitchFamily="50" charset="-128"/>
            </a:endParaRPr>
          </a:p>
          <a:p>
            <a:pPr algn="ctr"/>
            <a:r>
              <a:rPr lang="ja-JP" altLang="en-US" sz="1050" dirty="0">
                <a:latin typeface="Meiryo UI" panose="020B0604030504040204" pitchFamily="50" charset="-128"/>
                <a:ea typeface="Meiryo UI" panose="020B0604030504040204" pitchFamily="50" charset="-128"/>
              </a:rPr>
              <a:t>照合</a:t>
            </a:r>
            <a:endParaRPr kumimoji="1" lang="ja-JP" altLang="en-US" sz="1050" dirty="0">
              <a:latin typeface="Meiryo UI" panose="020B0604030504040204" pitchFamily="50" charset="-128"/>
              <a:ea typeface="Meiryo UI" panose="020B0604030504040204" pitchFamily="50" charset="-128"/>
            </a:endParaRPr>
          </a:p>
        </p:txBody>
      </p:sp>
      <p:grpSp>
        <p:nvGrpSpPr>
          <p:cNvPr id="213" name="グループ化 212">
            <a:extLst>
              <a:ext uri="{FF2B5EF4-FFF2-40B4-BE49-F238E27FC236}">
                <a16:creationId xmlns:a16="http://schemas.microsoft.com/office/drawing/2014/main" id="{05F9ECFD-45BF-43F9-A5D9-E45930AE762C}"/>
              </a:ext>
            </a:extLst>
          </p:cNvPr>
          <p:cNvGrpSpPr/>
          <p:nvPr/>
        </p:nvGrpSpPr>
        <p:grpSpPr>
          <a:xfrm>
            <a:off x="2167546" y="4106578"/>
            <a:ext cx="1922584" cy="451279"/>
            <a:chOff x="3934672" y="1706974"/>
            <a:chExt cx="1813330" cy="451279"/>
          </a:xfrm>
        </p:grpSpPr>
        <p:sp>
          <p:nvSpPr>
            <p:cNvPr id="214" name="テキスト ボックス 213">
              <a:extLst>
                <a:ext uri="{FF2B5EF4-FFF2-40B4-BE49-F238E27FC236}">
                  <a16:creationId xmlns:a16="http://schemas.microsoft.com/office/drawing/2014/main" id="{659AA0E3-BD81-4504-AB9F-53DB9CB06448}"/>
                </a:ext>
              </a:extLst>
            </p:cNvPr>
            <p:cNvSpPr txBox="1"/>
            <p:nvPr/>
          </p:nvSpPr>
          <p:spPr>
            <a:xfrm>
              <a:off x="3934675" y="1712435"/>
              <a:ext cx="1813327" cy="439942"/>
            </a:xfrm>
            <a:prstGeom prst="rect">
              <a:avLst/>
            </a:prstGeom>
            <a:noFill/>
            <a:ln>
              <a:solidFill>
                <a:schemeClr val="tx1"/>
              </a:solidFill>
            </a:ln>
          </p:spPr>
          <p:txBody>
            <a:bodyPr wrap="square" rtlCol="0" anchor="ctr">
              <a:noAutofit/>
            </a:bodyPr>
            <a:lstStyle/>
            <a:p>
              <a:pPr algn="ctr"/>
              <a:r>
                <a:rPr lang="ja-JP" altLang="en-US" sz="1200" dirty="0">
                  <a:latin typeface="Meiryo UI" panose="020B0604030504040204" pitchFamily="50" charset="-128"/>
                  <a:ea typeface="Meiryo UI" panose="020B0604030504040204" pitchFamily="50" charset="-128"/>
                </a:rPr>
                <a:t>小売電気事業者</a:t>
              </a:r>
              <a:endParaRPr kumimoji="1" lang="ja-JP" altLang="en-US" sz="1100" dirty="0">
                <a:latin typeface="Meiryo UI" panose="020B0604030504040204" pitchFamily="50" charset="-128"/>
                <a:ea typeface="Meiryo UI" panose="020B0604030504040204" pitchFamily="50" charset="-128"/>
              </a:endParaRPr>
            </a:p>
          </p:txBody>
        </p:sp>
        <p:sp>
          <p:nvSpPr>
            <p:cNvPr id="215" name="テキスト ボックス 214">
              <a:extLst>
                <a:ext uri="{FF2B5EF4-FFF2-40B4-BE49-F238E27FC236}">
                  <a16:creationId xmlns:a16="http://schemas.microsoft.com/office/drawing/2014/main" id="{2F023CB2-0080-47B5-98D5-0312E9B67252}"/>
                </a:ext>
              </a:extLst>
            </p:cNvPr>
            <p:cNvSpPr txBox="1"/>
            <p:nvPr/>
          </p:nvSpPr>
          <p:spPr>
            <a:xfrm>
              <a:off x="4690971" y="1714576"/>
              <a:ext cx="290717" cy="338554"/>
            </a:xfrm>
            <a:prstGeom prst="rect">
              <a:avLst/>
            </a:prstGeom>
            <a:noFill/>
          </p:spPr>
          <p:txBody>
            <a:bodyPr wrap="square" rtlCol="0">
              <a:spAutoFit/>
            </a:bodyPr>
            <a:lstStyle/>
            <a:p>
              <a:pPr algn="ctr"/>
              <a:endParaRPr kumimoji="1" lang="ja-JP" altLang="en-US" sz="1600" dirty="0"/>
            </a:p>
          </p:txBody>
        </p:sp>
        <p:sp>
          <p:nvSpPr>
            <p:cNvPr id="216" name="テキスト ボックス 215">
              <a:extLst>
                <a:ext uri="{FF2B5EF4-FFF2-40B4-BE49-F238E27FC236}">
                  <a16:creationId xmlns:a16="http://schemas.microsoft.com/office/drawing/2014/main" id="{4E99DC7C-DD30-4C9C-B7FC-882817FC1AF6}"/>
                </a:ext>
              </a:extLst>
            </p:cNvPr>
            <p:cNvSpPr txBox="1"/>
            <p:nvPr/>
          </p:nvSpPr>
          <p:spPr>
            <a:xfrm>
              <a:off x="5216531" y="1714576"/>
              <a:ext cx="290717" cy="338554"/>
            </a:xfrm>
            <a:prstGeom prst="rect">
              <a:avLst/>
            </a:prstGeom>
            <a:noFill/>
          </p:spPr>
          <p:txBody>
            <a:bodyPr wrap="square" rtlCol="0">
              <a:spAutoFit/>
            </a:bodyPr>
            <a:lstStyle/>
            <a:p>
              <a:pPr algn="ctr"/>
              <a:endParaRPr kumimoji="1" lang="ja-JP" altLang="en-US" sz="1600" dirty="0"/>
            </a:p>
          </p:txBody>
        </p:sp>
        <p:sp>
          <p:nvSpPr>
            <p:cNvPr id="217" name="テキスト ボックス 216">
              <a:extLst>
                <a:ext uri="{FF2B5EF4-FFF2-40B4-BE49-F238E27FC236}">
                  <a16:creationId xmlns:a16="http://schemas.microsoft.com/office/drawing/2014/main" id="{688A5BF8-D0E8-42C2-91FE-1ED6F4846E36}"/>
                </a:ext>
              </a:extLst>
            </p:cNvPr>
            <p:cNvSpPr txBox="1"/>
            <p:nvPr/>
          </p:nvSpPr>
          <p:spPr>
            <a:xfrm>
              <a:off x="4168422" y="1711305"/>
              <a:ext cx="290717" cy="338554"/>
            </a:xfrm>
            <a:prstGeom prst="rect">
              <a:avLst/>
            </a:prstGeom>
            <a:noFill/>
          </p:spPr>
          <p:txBody>
            <a:bodyPr wrap="square" rtlCol="0">
              <a:spAutoFit/>
            </a:bodyPr>
            <a:lstStyle/>
            <a:p>
              <a:pPr algn="ctr"/>
              <a:endParaRPr kumimoji="1" lang="ja-JP" altLang="en-US" sz="1600" dirty="0"/>
            </a:p>
          </p:txBody>
        </p:sp>
        <p:sp>
          <p:nvSpPr>
            <p:cNvPr id="218" name="テキスト ボックス 217">
              <a:extLst>
                <a:ext uri="{FF2B5EF4-FFF2-40B4-BE49-F238E27FC236}">
                  <a16:creationId xmlns:a16="http://schemas.microsoft.com/office/drawing/2014/main" id="{83D77001-1E02-430E-97B2-2C0163849780}"/>
                </a:ext>
              </a:extLst>
            </p:cNvPr>
            <p:cNvSpPr txBox="1"/>
            <p:nvPr/>
          </p:nvSpPr>
          <p:spPr>
            <a:xfrm>
              <a:off x="4180686" y="1809688"/>
              <a:ext cx="290717" cy="338554"/>
            </a:xfrm>
            <a:prstGeom prst="rect">
              <a:avLst/>
            </a:prstGeom>
            <a:noFill/>
          </p:spPr>
          <p:txBody>
            <a:bodyPr wrap="square" rtlCol="0">
              <a:spAutoFit/>
            </a:bodyPr>
            <a:lstStyle/>
            <a:p>
              <a:pPr algn="ctr"/>
              <a:endParaRPr kumimoji="1" lang="ja-JP" altLang="en-US" sz="1600" dirty="0"/>
            </a:p>
          </p:txBody>
        </p:sp>
        <p:sp>
          <p:nvSpPr>
            <p:cNvPr id="219" name="テキスト ボックス 218">
              <a:extLst>
                <a:ext uri="{FF2B5EF4-FFF2-40B4-BE49-F238E27FC236}">
                  <a16:creationId xmlns:a16="http://schemas.microsoft.com/office/drawing/2014/main" id="{EA570B37-9B88-4957-88A5-D70CBCC5602E}"/>
                </a:ext>
              </a:extLst>
            </p:cNvPr>
            <p:cNvSpPr txBox="1"/>
            <p:nvPr/>
          </p:nvSpPr>
          <p:spPr>
            <a:xfrm>
              <a:off x="5343055" y="1818153"/>
              <a:ext cx="290717" cy="338554"/>
            </a:xfrm>
            <a:prstGeom prst="rect">
              <a:avLst/>
            </a:prstGeom>
            <a:noFill/>
          </p:spPr>
          <p:txBody>
            <a:bodyPr wrap="square" rtlCol="0">
              <a:spAutoFit/>
            </a:bodyPr>
            <a:lstStyle/>
            <a:p>
              <a:pPr algn="ctr"/>
              <a:endParaRPr kumimoji="1" lang="ja-JP" altLang="en-US" sz="1600" dirty="0"/>
            </a:p>
          </p:txBody>
        </p:sp>
        <p:sp>
          <p:nvSpPr>
            <p:cNvPr id="220" name="テキスト ボックス 219">
              <a:extLst>
                <a:ext uri="{FF2B5EF4-FFF2-40B4-BE49-F238E27FC236}">
                  <a16:creationId xmlns:a16="http://schemas.microsoft.com/office/drawing/2014/main" id="{485AF84C-C1F0-40FE-884C-9D37EB236D63}"/>
                </a:ext>
              </a:extLst>
            </p:cNvPr>
            <p:cNvSpPr txBox="1"/>
            <p:nvPr/>
          </p:nvSpPr>
          <p:spPr>
            <a:xfrm>
              <a:off x="4074504" y="1815842"/>
              <a:ext cx="290717" cy="338554"/>
            </a:xfrm>
            <a:prstGeom prst="rect">
              <a:avLst/>
            </a:prstGeom>
            <a:noFill/>
          </p:spPr>
          <p:txBody>
            <a:bodyPr wrap="square" rtlCol="0">
              <a:spAutoFit/>
            </a:bodyPr>
            <a:lstStyle/>
            <a:p>
              <a:pPr algn="ctr"/>
              <a:endParaRPr kumimoji="1" lang="ja-JP" altLang="en-US" sz="1600" dirty="0"/>
            </a:p>
          </p:txBody>
        </p:sp>
        <p:sp>
          <p:nvSpPr>
            <p:cNvPr id="221" name="テキスト ボックス 220">
              <a:extLst>
                <a:ext uri="{FF2B5EF4-FFF2-40B4-BE49-F238E27FC236}">
                  <a16:creationId xmlns:a16="http://schemas.microsoft.com/office/drawing/2014/main" id="{6C55E1F5-EF73-4320-867B-7F9768576543}"/>
                </a:ext>
              </a:extLst>
            </p:cNvPr>
            <p:cNvSpPr txBox="1"/>
            <p:nvPr/>
          </p:nvSpPr>
          <p:spPr>
            <a:xfrm>
              <a:off x="3934672" y="1706974"/>
              <a:ext cx="290717" cy="230832"/>
            </a:xfrm>
            <a:prstGeom prst="rect">
              <a:avLst/>
            </a:prstGeom>
            <a:noFill/>
          </p:spPr>
          <p:txBody>
            <a:bodyPr wrap="square" rtlCol="0">
              <a:spAutoFit/>
            </a:bodyPr>
            <a:lstStyle/>
            <a:p>
              <a:pPr algn="ctr"/>
              <a:endParaRPr kumimoji="1" lang="ja-JP" altLang="en-US" sz="900" dirty="0"/>
            </a:p>
          </p:txBody>
        </p:sp>
        <p:sp>
          <p:nvSpPr>
            <p:cNvPr id="222" name="テキスト ボックス 221">
              <a:extLst>
                <a:ext uri="{FF2B5EF4-FFF2-40B4-BE49-F238E27FC236}">
                  <a16:creationId xmlns:a16="http://schemas.microsoft.com/office/drawing/2014/main" id="{CF9CEF13-2022-40D0-B432-DFC4A72C32B1}"/>
                </a:ext>
              </a:extLst>
            </p:cNvPr>
            <p:cNvSpPr txBox="1"/>
            <p:nvPr/>
          </p:nvSpPr>
          <p:spPr>
            <a:xfrm>
              <a:off x="3934672" y="1902792"/>
              <a:ext cx="290717" cy="230832"/>
            </a:xfrm>
            <a:prstGeom prst="rect">
              <a:avLst/>
            </a:prstGeom>
            <a:noFill/>
          </p:spPr>
          <p:txBody>
            <a:bodyPr wrap="square" rtlCol="0">
              <a:spAutoFit/>
            </a:bodyPr>
            <a:lstStyle/>
            <a:p>
              <a:pPr algn="ctr"/>
              <a:endParaRPr kumimoji="1" lang="ja-JP" altLang="en-US" sz="900" dirty="0"/>
            </a:p>
          </p:txBody>
        </p:sp>
        <p:sp>
          <p:nvSpPr>
            <p:cNvPr id="223" name="テキスト ボックス 222">
              <a:extLst>
                <a:ext uri="{FF2B5EF4-FFF2-40B4-BE49-F238E27FC236}">
                  <a16:creationId xmlns:a16="http://schemas.microsoft.com/office/drawing/2014/main" id="{6A2E0966-4996-4D2A-99D2-2822E038566E}"/>
                </a:ext>
              </a:extLst>
            </p:cNvPr>
            <p:cNvSpPr txBox="1"/>
            <p:nvPr/>
          </p:nvSpPr>
          <p:spPr>
            <a:xfrm>
              <a:off x="5447269" y="1714669"/>
              <a:ext cx="290717" cy="230832"/>
            </a:xfrm>
            <a:prstGeom prst="rect">
              <a:avLst/>
            </a:prstGeom>
            <a:noFill/>
          </p:spPr>
          <p:txBody>
            <a:bodyPr wrap="square" rtlCol="0">
              <a:spAutoFit/>
            </a:bodyPr>
            <a:lstStyle/>
            <a:p>
              <a:pPr algn="ctr"/>
              <a:endParaRPr kumimoji="1" lang="ja-JP" altLang="en-US" sz="900" dirty="0"/>
            </a:p>
          </p:txBody>
        </p:sp>
        <p:sp>
          <p:nvSpPr>
            <p:cNvPr id="224" name="テキスト ボックス 223">
              <a:extLst>
                <a:ext uri="{FF2B5EF4-FFF2-40B4-BE49-F238E27FC236}">
                  <a16:creationId xmlns:a16="http://schemas.microsoft.com/office/drawing/2014/main" id="{38C795AE-17B7-409F-9A55-CBEB10A63ED3}"/>
                </a:ext>
              </a:extLst>
            </p:cNvPr>
            <p:cNvSpPr txBox="1"/>
            <p:nvPr/>
          </p:nvSpPr>
          <p:spPr>
            <a:xfrm>
              <a:off x="5447269" y="1927421"/>
              <a:ext cx="290717" cy="230832"/>
            </a:xfrm>
            <a:prstGeom prst="rect">
              <a:avLst/>
            </a:prstGeom>
            <a:noFill/>
          </p:spPr>
          <p:txBody>
            <a:bodyPr wrap="square" rtlCol="0">
              <a:spAutoFit/>
            </a:bodyPr>
            <a:lstStyle/>
            <a:p>
              <a:pPr algn="ctr"/>
              <a:endParaRPr kumimoji="1" lang="ja-JP" altLang="en-US" sz="900" dirty="0"/>
            </a:p>
          </p:txBody>
        </p:sp>
      </p:grpSp>
      <p:cxnSp>
        <p:nvCxnSpPr>
          <p:cNvPr id="227" name="直線矢印コネクタ 226">
            <a:extLst>
              <a:ext uri="{FF2B5EF4-FFF2-40B4-BE49-F238E27FC236}">
                <a16:creationId xmlns:a16="http://schemas.microsoft.com/office/drawing/2014/main" id="{13E6C5CE-84BB-4311-AAFC-DCE5B5FDC301}"/>
              </a:ext>
            </a:extLst>
          </p:cNvPr>
          <p:cNvCxnSpPr>
            <a:cxnSpLocks/>
            <a:stCxn id="224" idx="2"/>
            <a:endCxn id="83" idx="1"/>
          </p:cNvCxnSpPr>
          <p:nvPr/>
        </p:nvCxnSpPr>
        <p:spPr>
          <a:xfrm rot="16200000" flipH="1">
            <a:off x="3929390" y="4553862"/>
            <a:ext cx="385856" cy="393846"/>
          </a:xfrm>
          <a:prstGeom prst="bentConnector2">
            <a:avLst/>
          </a:prstGeom>
          <a:ln w="31750">
            <a:tailEnd type="triangle"/>
          </a:ln>
        </p:spPr>
        <p:style>
          <a:lnRef idx="1">
            <a:schemeClr val="accent5"/>
          </a:lnRef>
          <a:fillRef idx="0">
            <a:schemeClr val="accent5"/>
          </a:fillRef>
          <a:effectRef idx="0">
            <a:schemeClr val="accent5"/>
          </a:effectRef>
          <a:fontRef idx="minor">
            <a:schemeClr val="tx1"/>
          </a:fontRef>
        </p:style>
      </p:cxnSp>
      <p:sp>
        <p:nvSpPr>
          <p:cNvPr id="230" name="テキスト ボックス 229">
            <a:extLst>
              <a:ext uri="{FF2B5EF4-FFF2-40B4-BE49-F238E27FC236}">
                <a16:creationId xmlns:a16="http://schemas.microsoft.com/office/drawing/2014/main" id="{CEC9D98E-8A14-4C9D-AD8F-9BFB7EB0B8B5}"/>
              </a:ext>
            </a:extLst>
          </p:cNvPr>
          <p:cNvSpPr txBox="1"/>
          <p:nvPr/>
        </p:nvSpPr>
        <p:spPr>
          <a:xfrm>
            <a:off x="3886333" y="4575831"/>
            <a:ext cx="492444" cy="276999"/>
          </a:xfrm>
          <a:prstGeom prst="rect">
            <a:avLst/>
          </a:prstGeom>
          <a:noFill/>
        </p:spPr>
        <p:txBody>
          <a:bodyPr wrap="none" rtlCol="0">
            <a:spAutoFit/>
          </a:bodyPr>
          <a:lstStyle/>
          <a:p>
            <a:pPr algn="ctr"/>
            <a:r>
              <a:rPr lang="ja-JP" altLang="en-US" sz="1200" b="1" dirty="0">
                <a:highlight>
                  <a:srgbClr val="FFFF66"/>
                </a:highlight>
                <a:latin typeface="Meiryo UI" panose="020B0604030504040204" pitchFamily="50" charset="-128"/>
                <a:ea typeface="Meiryo UI" panose="020B0604030504040204" pitchFamily="50" charset="-128"/>
              </a:rPr>
              <a:t>納付</a:t>
            </a:r>
            <a:endParaRPr kumimoji="1" lang="ja-JP" altLang="en-US" sz="1200" b="1" dirty="0">
              <a:highlight>
                <a:srgbClr val="FFFF66"/>
              </a:highlight>
              <a:latin typeface="Meiryo UI" panose="020B0604030504040204" pitchFamily="50" charset="-128"/>
              <a:ea typeface="Meiryo UI" panose="020B0604030504040204" pitchFamily="50" charset="-128"/>
            </a:endParaRPr>
          </a:p>
        </p:txBody>
      </p:sp>
      <p:grpSp>
        <p:nvGrpSpPr>
          <p:cNvPr id="231" name="グループ化 230">
            <a:extLst>
              <a:ext uri="{FF2B5EF4-FFF2-40B4-BE49-F238E27FC236}">
                <a16:creationId xmlns:a16="http://schemas.microsoft.com/office/drawing/2014/main" id="{F63FBB2E-D7FB-497C-AA06-FC09C6DCCBCB}"/>
              </a:ext>
            </a:extLst>
          </p:cNvPr>
          <p:cNvGrpSpPr/>
          <p:nvPr/>
        </p:nvGrpSpPr>
        <p:grpSpPr>
          <a:xfrm>
            <a:off x="2167546" y="3350586"/>
            <a:ext cx="1922584" cy="452815"/>
            <a:chOff x="3934672" y="1706974"/>
            <a:chExt cx="1813330" cy="445403"/>
          </a:xfrm>
        </p:grpSpPr>
        <p:sp>
          <p:nvSpPr>
            <p:cNvPr id="232" name="テキスト ボックス 231">
              <a:extLst>
                <a:ext uri="{FF2B5EF4-FFF2-40B4-BE49-F238E27FC236}">
                  <a16:creationId xmlns:a16="http://schemas.microsoft.com/office/drawing/2014/main" id="{34646DD1-88E8-4D90-90BE-7525F653F5FD}"/>
                </a:ext>
              </a:extLst>
            </p:cNvPr>
            <p:cNvSpPr txBox="1"/>
            <p:nvPr/>
          </p:nvSpPr>
          <p:spPr>
            <a:xfrm>
              <a:off x="3934675" y="1712435"/>
              <a:ext cx="1813327" cy="439942"/>
            </a:xfrm>
            <a:prstGeom prst="rect">
              <a:avLst/>
            </a:prstGeom>
            <a:noFill/>
            <a:ln>
              <a:solidFill>
                <a:schemeClr val="tx1"/>
              </a:solidFill>
            </a:ln>
          </p:spPr>
          <p:txBody>
            <a:bodyPr wrap="square" rtlCol="0" anchor="ctr">
              <a:noAutofit/>
            </a:bodyPr>
            <a:lstStyle/>
            <a:p>
              <a:pPr algn="ctr"/>
              <a:r>
                <a:rPr lang="ja-JP" altLang="en-US" sz="1200" dirty="0">
                  <a:latin typeface="Meiryo UI" panose="020B0604030504040204" pitchFamily="50" charset="-128"/>
                  <a:ea typeface="Meiryo UI" panose="020B0604030504040204" pitchFamily="50" charset="-128"/>
                </a:rPr>
                <a:t>需要家</a:t>
              </a:r>
              <a:endParaRPr kumimoji="1" lang="ja-JP" altLang="en-US" sz="1100" dirty="0">
                <a:latin typeface="Meiryo UI" panose="020B0604030504040204" pitchFamily="50" charset="-128"/>
                <a:ea typeface="Meiryo UI" panose="020B0604030504040204" pitchFamily="50" charset="-128"/>
              </a:endParaRPr>
            </a:p>
          </p:txBody>
        </p:sp>
        <p:sp>
          <p:nvSpPr>
            <p:cNvPr id="233" name="テキスト ボックス 232">
              <a:extLst>
                <a:ext uri="{FF2B5EF4-FFF2-40B4-BE49-F238E27FC236}">
                  <a16:creationId xmlns:a16="http://schemas.microsoft.com/office/drawing/2014/main" id="{3DE5F5BB-8F67-4805-8C8F-844F5A4A17DD}"/>
                </a:ext>
              </a:extLst>
            </p:cNvPr>
            <p:cNvSpPr txBox="1"/>
            <p:nvPr/>
          </p:nvSpPr>
          <p:spPr>
            <a:xfrm>
              <a:off x="4690971" y="1714576"/>
              <a:ext cx="290717" cy="333012"/>
            </a:xfrm>
            <a:prstGeom prst="rect">
              <a:avLst/>
            </a:prstGeom>
            <a:noFill/>
          </p:spPr>
          <p:txBody>
            <a:bodyPr wrap="square" rtlCol="0">
              <a:spAutoFit/>
            </a:bodyPr>
            <a:lstStyle/>
            <a:p>
              <a:pPr algn="ctr"/>
              <a:endParaRPr kumimoji="1" lang="ja-JP" altLang="en-US" sz="1600" dirty="0"/>
            </a:p>
          </p:txBody>
        </p:sp>
        <p:sp>
          <p:nvSpPr>
            <p:cNvPr id="234" name="テキスト ボックス 233">
              <a:extLst>
                <a:ext uri="{FF2B5EF4-FFF2-40B4-BE49-F238E27FC236}">
                  <a16:creationId xmlns:a16="http://schemas.microsoft.com/office/drawing/2014/main" id="{92440AEE-F22B-4BC2-9A12-BB435F713A80}"/>
                </a:ext>
              </a:extLst>
            </p:cNvPr>
            <p:cNvSpPr txBox="1"/>
            <p:nvPr/>
          </p:nvSpPr>
          <p:spPr>
            <a:xfrm>
              <a:off x="5216531" y="1714576"/>
              <a:ext cx="290717" cy="333012"/>
            </a:xfrm>
            <a:prstGeom prst="rect">
              <a:avLst/>
            </a:prstGeom>
            <a:noFill/>
          </p:spPr>
          <p:txBody>
            <a:bodyPr wrap="square" rtlCol="0">
              <a:spAutoFit/>
            </a:bodyPr>
            <a:lstStyle/>
            <a:p>
              <a:pPr algn="ctr"/>
              <a:endParaRPr kumimoji="1" lang="ja-JP" altLang="en-US" sz="1600" dirty="0"/>
            </a:p>
          </p:txBody>
        </p:sp>
        <p:sp>
          <p:nvSpPr>
            <p:cNvPr id="235" name="テキスト ボックス 234">
              <a:extLst>
                <a:ext uri="{FF2B5EF4-FFF2-40B4-BE49-F238E27FC236}">
                  <a16:creationId xmlns:a16="http://schemas.microsoft.com/office/drawing/2014/main" id="{1268E664-47D3-47C8-B334-4E6226EDC18B}"/>
                </a:ext>
              </a:extLst>
            </p:cNvPr>
            <p:cNvSpPr txBox="1"/>
            <p:nvPr/>
          </p:nvSpPr>
          <p:spPr>
            <a:xfrm>
              <a:off x="4168422" y="1711305"/>
              <a:ext cx="290717" cy="333012"/>
            </a:xfrm>
            <a:prstGeom prst="rect">
              <a:avLst/>
            </a:prstGeom>
            <a:noFill/>
          </p:spPr>
          <p:txBody>
            <a:bodyPr wrap="square" rtlCol="0">
              <a:spAutoFit/>
            </a:bodyPr>
            <a:lstStyle/>
            <a:p>
              <a:pPr algn="ctr"/>
              <a:endParaRPr kumimoji="1" lang="ja-JP" altLang="en-US" sz="1600" dirty="0"/>
            </a:p>
          </p:txBody>
        </p:sp>
        <p:sp>
          <p:nvSpPr>
            <p:cNvPr id="236" name="テキスト ボックス 235">
              <a:extLst>
                <a:ext uri="{FF2B5EF4-FFF2-40B4-BE49-F238E27FC236}">
                  <a16:creationId xmlns:a16="http://schemas.microsoft.com/office/drawing/2014/main" id="{EA2D8582-7496-483E-9614-46B9F77F75B0}"/>
                </a:ext>
              </a:extLst>
            </p:cNvPr>
            <p:cNvSpPr txBox="1"/>
            <p:nvPr/>
          </p:nvSpPr>
          <p:spPr>
            <a:xfrm>
              <a:off x="4690971" y="1775820"/>
              <a:ext cx="290717" cy="333012"/>
            </a:xfrm>
            <a:prstGeom prst="rect">
              <a:avLst/>
            </a:prstGeom>
            <a:noFill/>
          </p:spPr>
          <p:txBody>
            <a:bodyPr wrap="square" rtlCol="0">
              <a:spAutoFit/>
            </a:bodyPr>
            <a:lstStyle/>
            <a:p>
              <a:pPr algn="ctr"/>
              <a:endParaRPr kumimoji="1" lang="ja-JP" altLang="en-US" sz="1600" dirty="0"/>
            </a:p>
          </p:txBody>
        </p:sp>
        <p:sp>
          <p:nvSpPr>
            <p:cNvPr id="237" name="テキスト ボックス 236">
              <a:extLst>
                <a:ext uri="{FF2B5EF4-FFF2-40B4-BE49-F238E27FC236}">
                  <a16:creationId xmlns:a16="http://schemas.microsoft.com/office/drawing/2014/main" id="{A7A86D93-5AC4-4EBA-BC87-3563DEEE253B}"/>
                </a:ext>
              </a:extLst>
            </p:cNvPr>
            <p:cNvSpPr txBox="1"/>
            <p:nvPr/>
          </p:nvSpPr>
          <p:spPr>
            <a:xfrm>
              <a:off x="5216531" y="1813526"/>
              <a:ext cx="290716" cy="333012"/>
            </a:xfrm>
            <a:prstGeom prst="rect">
              <a:avLst/>
            </a:prstGeom>
            <a:noFill/>
          </p:spPr>
          <p:txBody>
            <a:bodyPr wrap="square" rtlCol="0">
              <a:spAutoFit/>
            </a:bodyPr>
            <a:lstStyle/>
            <a:p>
              <a:pPr algn="ctr"/>
              <a:endParaRPr kumimoji="1" lang="ja-JP" altLang="en-US" sz="1600" dirty="0"/>
            </a:p>
          </p:txBody>
        </p:sp>
        <p:sp>
          <p:nvSpPr>
            <p:cNvPr id="238" name="テキスト ボックス 237">
              <a:extLst>
                <a:ext uri="{FF2B5EF4-FFF2-40B4-BE49-F238E27FC236}">
                  <a16:creationId xmlns:a16="http://schemas.microsoft.com/office/drawing/2014/main" id="{0B10DEDA-BEFE-4B20-8F11-FA05A255C272}"/>
                </a:ext>
              </a:extLst>
            </p:cNvPr>
            <p:cNvSpPr txBox="1"/>
            <p:nvPr/>
          </p:nvSpPr>
          <p:spPr>
            <a:xfrm>
              <a:off x="4168422" y="1781974"/>
              <a:ext cx="290717" cy="333012"/>
            </a:xfrm>
            <a:prstGeom prst="rect">
              <a:avLst/>
            </a:prstGeom>
            <a:noFill/>
          </p:spPr>
          <p:txBody>
            <a:bodyPr wrap="square" rtlCol="0">
              <a:spAutoFit/>
            </a:bodyPr>
            <a:lstStyle/>
            <a:p>
              <a:pPr algn="ctr"/>
              <a:endParaRPr kumimoji="1" lang="ja-JP" altLang="en-US" sz="1600" dirty="0"/>
            </a:p>
          </p:txBody>
        </p:sp>
        <p:sp>
          <p:nvSpPr>
            <p:cNvPr id="239" name="テキスト ボックス 238">
              <a:extLst>
                <a:ext uri="{FF2B5EF4-FFF2-40B4-BE49-F238E27FC236}">
                  <a16:creationId xmlns:a16="http://schemas.microsoft.com/office/drawing/2014/main" id="{9F5E9AB6-0663-4633-9D87-6FCD4CD6E6AE}"/>
                </a:ext>
              </a:extLst>
            </p:cNvPr>
            <p:cNvSpPr txBox="1"/>
            <p:nvPr/>
          </p:nvSpPr>
          <p:spPr>
            <a:xfrm>
              <a:off x="3934672" y="1706974"/>
              <a:ext cx="290717" cy="227054"/>
            </a:xfrm>
            <a:prstGeom prst="rect">
              <a:avLst/>
            </a:prstGeom>
            <a:noFill/>
          </p:spPr>
          <p:txBody>
            <a:bodyPr wrap="square" rtlCol="0">
              <a:spAutoFit/>
            </a:bodyPr>
            <a:lstStyle/>
            <a:p>
              <a:pPr algn="ctr"/>
              <a:endParaRPr kumimoji="1" lang="ja-JP" altLang="en-US" sz="900" dirty="0"/>
            </a:p>
          </p:txBody>
        </p:sp>
        <p:sp>
          <p:nvSpPr>
            <p:cNvPr id="240" name="テキスト ボックス 239">
              <a:extLst>
                <a:ext uri="{FF2B5EF4-FFF2-40B4-BE49-F238E27FC236}">
                  <a16:creationId xmlns:a16="http://schemas.microsoft.com/office/drawing/2014/main" id="{C0A7D170-26DB-43C6-94CB-02240088CA07}"/>
                </a:ext>
              </a:extLst>
            </p:cNvPr>
            <p:cNvSpPr txBox="1"/>
            <p:nvPr/>
          </p:nvSpPr>
          <p:spPr>
            <a:xfrm>
              <a:off x="3934672" y="1902792"/>
              <a:ext cx="290717" cy="227054"/>
            </a:xfrm>
            <a:prstGeom prst="rect">
              <a:avLst/>
            </a:prstGeom>
            <a:noFill/>
          </p:spPr>
          <p:txBody>
            <a:bodyPr wrap="square" rtlCol="0">
              <a:spAutoFit/>
            </a:bodyPr>
            <a:lstStyle/>
            <a:p>
              <a:pPr algn="ctr"/>
              <a:endParaRPr kumimoji="1" lang="ja-JP" altLang="en-US" sz="900" dirty="0"/>
            </a:p>
          </p:txBody>
        </p:sp>
        <p:sp>
          <p:nvSpPr>
            <p:cNvPr id="241" name="テキスト ボックス 240">
              <a:extLst>
                <a:ext uri="{FF2B5EF4-FFF2-40B4-BE49-F238E27FC236}">
                  <a16:creationId xmlns:a16="http://schemas.microsoft.com/office/drawing/2014/main" id="{D4195128-466F-445E-969D-77CFFE15AD83}"/>
                </a:ext>
              </a:extLst>
            </p:cNvPr>
            <p:cNvSpPr txBox="1"/>
            <p:nvPr/>
          </p:nvSpPr>
          <p:spPr>
            <a:xfrm>
              <a:off x="5447269" y="1714669"/>
              <a:ext cx="290717" cy="227054"/>
            </a:xfrm>
            <a:prstGeom prst="rect">
              <a:avLst/>
            </a:prstGeom>
            <a:noFill/>
          </p:spPr>
          <p:txBody>
            <a:bodyPr wrap="square" rtlCol="0">
              <a:spAutoFit/>
            </a:bodyPr>
            <a:lstStyle/>
            <a:p>
              <a:pPr algn="ctr"/>
              <a:endParaRPr kumimoji="1" lang="ja-JP" altLang="en-US" sz="900" dirty="0"/>
            </a:p>
          </p:txBody>
        </p:sp>
        <p:sp>
          <p:nvSpPr>
            <p:cNvPr id="242" name="テキスト ボックス 241">
              <a:extLst>
                <a:ext uri="{FF2B5EF4-FFF2-40B4-BE49-F238E27FC236}">
                  <a16:creationId xmlns:a16="http://schemas.microsoft.com/office/drawing/2014/main" id="{6C3717C8-22A6-48ED-B07F-240F916E1C31}"/>
                </a:ext>
              </a:extLst>
            </p:cNvPr>
            <p:cNvSpPr txBox="1"/>
            <p:nvPr/>
          </p:nvSpPr>
          <p:spPr>
            <a:xfrm>
              <a:off x="5447269" y="1910487"/>
              <a:ext cx="290717" cy="227054"/>
            </a:xfrm>
            <a:prstGeom prst="rect">
              <a:avLst/>
            </a:prstGeom>
            <a:noFill/>
          </p:spPr>
          <p:txBody>
            <a:bodyPr wrap="square" rtlCol="0">
              <a:spAutoFit/>
            </a:bodyPr>
            <a:lstStyle/>
            <a:p>
              <a:pPr algn="ctr"/>
              <a:endParaRPr kumimoji="1" lang="ja-JP" altLang="en-US" sz="900" dirty="0"/>
            </a:p>
          </p:txBody>
        </p:sp>
      </p:grpSp>
      <p:sp>
        <p:nvSpPr>
          <p:cNvPr id="244" name="テキスト ボックス 243">
            <a:extLst>
              <a:ext uri="{FF2B5EF4-FFF2-40B4-BE49-F238E27FC236}">
                <a16:creationId xmlns:a16="http://schemas.microsoft.com/office/drawing/2014/main" id="{D1CDDA50-84DD-40B0-A1D2-DA0BD4EFBFD3}"/>
              </a:ext>
            </a:extLst>
          </p:cNvPr>
          <p:cNvSpPr txBox="1"/>
          <p:nvPr/>
        </p:nvSpPr>
        <p:spPr>
          <a:xfrm>
            <a:off x="3276083" y="3826579"/>
            <a:ext cx="466794" cy="261610"/>
          </a:xfrm>
          <a:prstGeom prst="rect">
            <a:avLst/>
          </a:prstGeom>
          <a:noFill/>
        </p:spPr>
        <p:txBody>
          <a:bodyPr wrap="square" rtlCol="0">
            <a:spAutoFit/>
          </a:bodyPr>
          <a:lstStyle/>
          <a:p>
            <a:pPr algn="ctr"/>
            <a:r>
              <a:rPr kumimoji="1" lang="ja-JP" altLang="en-US" sz="1050" dirty="0">
                <a:latin typeface="Meiryo UI" panose="020B0604030504040204" pitchFamily="50" charset="-128"/>
                <a:ea typeface="Meiryo UI" panose="020B0604030504040204" pitchFamily="50" charset="-128"/>
              </a:rPr>
              <a:t>売電</a:t>
            </a:r>
          </a:p>
        </p:txBody>
      </p:sp>
      <p:cxnSp>
        <p:nvCxnSpPr>
          <p:cNvPr id="245" name="直線矢印コネクタ 244">
            <a:extLst>
              <a:ext uri="{FF2B5EF4-FFF2-40B4-BE49-F238E27FC236}">
                <a16:creationId xmlns:a16="http://schemas.microsoft.com/office/drawing/2014/main" id="{9E6A335B-BBDC-4B53-95BD-4C7E55264070}"/>
              </a:ext>
            </a:extLst>
          </p:cNvPr>
          <p:cNvCxnSpPr>
            <a:cxnSpLocks/>
          </p:cNvCxnSpPr>
          <p:nvPr/>
        </p:nvCxnSpPr>
        <p:spPr>
          <a:xfrm flipV="1">
            <a:off x="3227047" y="3798241"/>
            <a:ext cx="0" cy="302464"/>
          </a:xfrm>
          <a:prstGeom prst="straightConnector1">
            <a:avLst/>
          </a:prstGeom>
          <a:ln w="31750">
            <a:tailEnd type="triangle"/>
          </a:ln>
        </p:spPr>
        <p:style>
          <a:lnRef idx="1">
            <a:schemeClr val="accent5"/>
          </a:lnRef>
          <a:fillRef idx="0">
            <a:schemeClr val="accent5"/>
          </a:fillRef>
          <a:effectRef idx="0">
            <a:schemeClr val="accent5"/>
          </a:effectRef>
          <a:fontRef idx="minor">
            <a:schemeClr val="tx1"/>
          </a:fontRef>
        </p:style>
      </p:cxnSp>
      <p:cxnSp>
        <p:nvCxnSpPr>
          <p:cNvPr id="248" name="直線矢印コネクタ 247">
            <a:extLst>
              <a:ext uri="{FF2B5EF4-FFF2-40B4-BE49-F238E27FC236}">
                <a16:creationId xmlns:a16="http://schemas.microsoft.com/office/drawing/2014/main" id="{6DD6B6F2-B628-4757-A4EA-EB35FAF8AD37}"/>
              </a:ext>
            </a:extLst>
          </p:cNvPr>
          <p:cNvCxnSpPr>
            <a:cxnSpLocks/>
          </p:cNvCxnSpPr>
          <p:nvPr/>
        </p:nvCxnSpPr>
        <p:spPr>
          <a:xfrm>
            <a:off x="3040909" y="3803482"/>
            <a:ext cx="0" cy="329288"/>
          </a:xfrm>
          <a:prstGeom prst="straightConnector1">
            <a:avLst/>
          </a:prstGeom>
          <a:ln w="31750">
            <a:tailEnd type="triangle"/>
          </a:ln>
        </p:spPr>
        <p:style>
          <a:lnRef idx="1">
            <a:schemeClr val="accent5"/>
          </a:lnRef>
          <a:fillRef idx="0">
            <a:schemeClr val="accent5"/>
          </a:fillRef>
          <a:effectRef idx="0">
            <a:schemeClr val="accent5"/>
          </a:effectRef>
          <a:fontRef idx="minor">
            <a:schemeClr val="tx1"/>
          </a:fontRef>
        </p:style>
      </p:cxnSp>
      <p:sp>
        <p:nvSpPr>
          <p:cNvPr id="251" name="テキスト ボックス 250">
            <a:extLst>
              <a:ext uri="{FF2B5EF4-FFF2-40B4-BE49-F238E27FC236}">
                <a16:creationId xmlns:a16="http://schemas.microsoft.com/office/drawing/2014/main" id="{7957545F-AFFD-4FCD-87B8-0255EFE19BC7}"/>
              </a:ext>
            </a:extLst>
          </p:cNvPr>
          <p:cNvSpPr txBox="1"/>
          <p:nvPr/>
        </p:nvSpPr>
        <p:spPr>
          <a:xfrm>
            <a:off x="2025740" y="3826579"/>
            <a:ext cx="964866" cy="261610"/>
          </a:xfrm>
          <a:prstGeom prst="rect">
            <a:avLst/>
          </a:prstGeom>
          <a:noFill/>
        </p:spPr>
        <p:txBody>
          <a:bodyPr wrap="square" rtlCol="0">
            <a:spAutoFit/>
          </a:bodyPr>
          <a:lstStyle/>
          <a:p>
            <a:pPr algn="ctr"/>
            <a:r>
              <a:rPr kumimoji="1" lang="ja-JP" altLang="en-US" sz="1050" dirty="0">
                <a:latin typeface="Meiryo UI" panose="020B0604030504040204" pitchFamily="50" charset="-128"/>
                <a:ea typeface="Meiryo UI" panose="020B0604030504040204" pitchFamily="50" charset="-128"/>
              </a:rPr>
              <a:t>再エネ賦課金</a:t>
            </a:r>
          </a:p>
        </p:txBody>
      </p:sp>
      <p:cxnSp>
        <p:nvCxnSpPr>
          <p:cNvPr id="272" name="直線矢印コネクタ 271">
            <a:extLst>
              <a:ext uri="{FF2B5EF4-FFF2-40B4-BE49-F238E27FC236}">
                <a16:creationId xmlns:a16="http://schemas.microsoft.com/office/drawing/2014/main" id="{C5CD4A2B-37BB-401B-AC2F-9C48065D94A2}"/>
              </a:ext>
            </a:extLst>
          </p:cNvPr>
          <p:cNvCxnSpPr>
            <a:cxnSpLocks/>
          </p:cNvCxnSpPr>
          <p:nvPr/>
        </p:nvCxnSpPr>
        <p:spPr>
          <a:xfrm flipH="1">
            <a:off x="5043344" y="3499076"/>
            <a:ext cx="126" cy="1332584"/>
          </a:xfrm>
          <a:prstGeom prst="straightConnector1">
            <a:avLst/>
          </a:prstGeom>
          <a:ln w="31750">
            <a:tailEnd type="triangle"/>
          </a:ln>
        </p:spPr>
        <p:style>
          <a:lnRef idx="1">
            <a:schemeClr val="accent5"/>
          </a:lnRef>
          <a:fillRef idx="0">
            <a:schemeClr val="accent5"/>
          </a:fillRef>
          <a:effectRef idx="0">
            <a:schemeClr val="accent5"/>
          </a:effectRef>
          <a:fontRef idx="minor">
            <a:schemeClr val="tx1"/>
          </a:fontRef>
        </p:style>
      </p:cxnSp>
      <p:sp>
        <p:nvSpPr>
          <p:cNvPr id="273" name="テキスト ボックス 272">
            <a:extLst>
              <a:ext uri="{FF2B5EF4-FFF2-40B4-BE49-F238E27FC236}">
                <a16:creationId xmlns:a16="http://schemas.microsoft.com/office/drawing/2014/main" id="{921617D3-86DC-4CF3-A8AF-E7810C5D6918}"/>
              </a:ext>
            </a:extLst>
          </p:cNvPr>
          <p:cNvSpPr txBox="1"/>
          <p:nvPr/>
        </p:nvSpPr>
        <p:spPr>
          <a:xfrm>
            <a:off x="4640562" y="3698103"/>
            <a:ext cx="466794" cy="261610"/>
          </a:xfrm>
          <a:prstGeom prst="rect">
            <a:avLst/>
          </a:prstGeom>
          <a:noFill/>
        </p:spPr>
        <p:txBody>
          <a:bodyPr wrap="none" rtlCol="0">
            <a:spAutoFit/>
          </a:bodyPr>
          <a:lstStyle/>
          <a:p>
            <a:pPr algn="ctr"/>
            <a:r>
              <a:rPr lang="ja-JP" altLang="en-US" sz="1050" dirty="0">
                <a:latin typeface="Meiryo UI" panose="020B0604030504040204" pitchFamily="50" charset="-128"/>
                <a:ea typeface="Meiryo UI" panose="020B0604030504040204" pitchFamily="50" charset="-128"/>
              </a:rPr>
              <a:t>入札</a:t>
            </a:r>
            <a:endParaRPr kumimoji="1" lang="ja-JP" altLang="en-US" sz="1050" dirty="0">
              <a:latin typeface="Meiryo UI" panose="020B0604030504040204" pitchFamily="50" charset="-128"/>
              <a:ea typeface="Meiryo UI" panose="020B0604030504040204" pitchFamily="50" charset="-128"/>
            </a:endParaRPr>
          </a:p>
        </p:txBody>
      </p:sp>
      <p:cxnSp>
        <p:nvCxnSpPr>
          <p:cNvPr id="274" name="直線矢印コネクタ 273">
            <a:extLst>
              <a:ext uri="{FF2B5EF4-FFF2-40B4-BE49-F238E27FC236}">
                <a16:creationId xmlns:a16="http://schemas.microsoft.com/office/drawing/2014/main" id="{C29CB962-1EE6-41E3-87CB-3922857DFF8E}"/>
              </a:ext>
            </a:extLst>
          </p:cNvPr>
          <p:cNvCxnSpPr>
            <a:cxnSpLocks/>
          </p:cNvCxnSpPr>
          <p:nvPr/>
        </p:nvCxnSpPr>
        <p:spPr>
          <a:xfrm flipH="1" flipV="1">
            <a:off x="5180312" y="3506026"/>
            <a:ext cx="3488" cy="1308053"/>
          </a:xfrm>
          <a:prstGeom prst="straightConnector1">
            <a:avLst/>
          </a:prstGeom>
          <a:ln w="31750">
            <a:tailEnd type="triangle"/>
          </a:ln>
        </p:spPr>
        <p:style>
          <a:lnRef idx="1">
            <a:schemeClr val="accent5"/>
          </a:lnRef>
          <a:fillRef idx="0">
            <a:schemeClr val="accent5"/>
          </a:fillRef>
          <a:effectRef idx="0">
            <a:schemeClr val="accent5"/>
          </a:effectRef>
          <a:fontRef idx="minor">
            <a:schemeClr val="tx1"/>
          </a:fontRef>
        </p:style>
      </p:cxnSp>
      <p:sp>
        <p:nvSpPr>
          <p:cNvPr id="275" name="テキスト ボックス 274">
            <a:extLst>
              <a:ext uri="{FF2B5EF4-FFF2-40B4-BE49-F238E27FC236}">
                <a16:creationId xmlns:a16="http://schemas.microsoft.com/office/drawing/2014/main" id="{8C0580F6-D4EE-4A61-8936-DF994A5D0516}"/>
              </a:ext>
            </a:extLst>
          </p:cNvPr>
          <p:cNvSpPr txBox="1"/>
          <p:nvPr/>
        </p:nvSpPr>
        <p:spPr>
          <a:xfrm>
            <a:off x="5128783" y="3624872"/>
            <a:ext cx="466794" cy="430887"/>
          </a:xfrm>
          <a:prstGeom prst="rect">
            <a:avLst/>
          </a:prstGeom>
          <a:noFill/>
        </p:spPr>
        <p:txBody>
          <a:bodyPr wrap="none" rtlCol="0">
            <a:spAutoFit/>
          </a:bodyPr>
          <a:lstStyle/>
          <a:p>
            <a:pPr algn="ctr"/>
            <a:r>
              <a:rPr lang="ja-JP" altLang="en-US" sz="1050" dirty="0">
                <a:latin typeface="Meiryo UI" panose="020B0604030504040204" pitchFamily="50" charset="-128"/>
                <a:ea typeface="Meiryo UI" panose="020B0604030504040204" pitchFamily="50" charset="-128"/>
              </a:rPr>
              <a:t>結果</a:t>
            </a:r>
            <a:endParaRPr lang="en-US" altLang="ja-JP" sz="1050" dirty="0">
              <a:latin typeface="Meiryo UI" panose="020B0604030504040204" pitchFamily="50" charset="-128"/>
              <a:ea typeface="Meiryo UI" panose="020B0604030504040204" pitchFamily="50" charset="-128"/>
            </a:endParaRPr>
          </a:p>
          <a:p>
            <a:pPr algn="ctr"/>
            <a:r>
              <a:rPr lang="ja-JP" altLang="en-US" sz="1050" dirty="0">
                <a:latin typeface="Meiryo UI" panose="020B0604030504040204" pitchFamily="50" charset="-128"/>
                <a:ea typeface="Meiryo UI" panose="020B0604030504040204" pitchFamily="50" charset="-128"/>
              </a:rPr>
              <a:t>通知</a:t>
            </a:r>
            <a:endParaRPr kumimoji="1" lang="ja-JP" altLang="en-US" sz="1050" dirty="0">
              <a:latin typeface="Meiryo UI" panose="020B0604030504040204" pitchFamily="50" charset="-128"/>
              <a:ea typeface="Meiryo UI" panose="020B0604030504040204" pitchFamily="50" charset="-128"/>
            </a:endParaRPr>
          </a:p>
        </p:txBody>
      </p:sp>
      <p:cxnSp>
        <p:nvCxnSpPr>
          <p:cNvPr id="284" name="直線矢印コネクタ 283">
            <a:extLst>
              <a:ext uri="{FF2B5EF4-FFF2-40B4-BE49-F238E27FC236}">
                <a16:creationId xmlns:a16="http://schemas.microsoft.com/office/drawing/2014/main" id="{9D51E40A-7931-4E81-880C-6F9327D6EF5B}"/>
              </a:ext>
            </a:extLst>
          </p:cNvPr>
          <p:cNvCxnSpPr>
            <a:cxnSpLocks/>
          </p:cNvCxnSpPr>
          <p:nvPr/>
        </p:nvCxnSpPr>
        <p:spPr>
          <a:xfrm>
            <a:off x="5840199" y="3508625"/>
            <a:ext cx="0" cy="1315340"/>
          </a:xfrm>
          <a:prstGeom prst="straightConnector1">
            <a:avLst/>
          </a:prstGeom>
          <a:ln w="31750">
            <a:solidFill>
              <a:srgbClr val="FF9900"/>
            </a:solidFill>
            <a:tailEnd type="triangle"/>
          </a:ln>
        </p:spPr>
        <p:style>
          <a:lnRef idx="1">
            <a:schemeClr val="accent5"/>
          </a:lnRef>
          <a:fillRef idx="0">
            <a:schemeClr val="accent5"/>
          </a:fillRef>
          <a:effectRef idx="0">
            <a:schemeClr val="accent5"/>
          </a:effectRef>
          <a:fontRef idx="minor">
            <a:schemeClr val="tx1"/>
          </a:fontRef>
        </p:style>
      </p:cxnSp>
      <p:sp>
        <p:nvSpPr>
          <p:cNvPr id="285" name="テキスト ボックス 284">
            <a:extLst>
              <a:ext uri="{FF2B5EF4-FFF2-40B4-BE49-F238E27FC236}">
                <a16:creationId xmlns:a16="http://schemas.microsoft.com/office/drawing/2014/main" id="{AFF3218B-EFD9-440D-A5A4-0D39A755EA48}"/>
              </a:ext>
            </a:extLst>
          </p:cNvPr>
          <p:cNvSpPr txBox="1"/>
          <p:nvPr/>
        </p:nvSpPr>
        <p:spPr>
          <a:xfrm>
            <a:off x="5390209" y="3957384"/>
            <a:ext cx="492444" cy="877163"/>
          </a:xfrm>
          <a:prstGeom prst="rect">
            <a:avLst/>
          </a:prstGeom>
          <a:noFill/>
        </p:spPr>
        <p:txBody>
          <a:bodyPr wrap="none" rtlCol="0">
            <a:spAutoFit/>
          </a:bodyPr>
          <a:lstStyle/>
          <a:p>
            <a:pPr algn="ctr"/>
            <a:r>
              <a:rPr kumimoji="1" lang="ja-JP" altLang="en-US" sz="1200" b="1" dirty="0">
                <a:highlight>
                  <a:srgbClr val="FFFF66"/>
                </a:highlight>
                <a:latin typeface="Meiryo UI" panose="020B0604030504040204" pitchFamily="50" charset="-128"/>
                <a:ea typeface="Meiryo UI" panose="020B0604030504040204" pitchFamily="50" charset="-128"/>
              </a:rPr>
              <a:t>費用</a:t>
            </a:r>
            <a:endParaRPr kumimoji="1" lang="en-US" altLang="ja-JP" sz="1200" b="1" dirty="0">
              <a:highlight>
                <a:srgbClr val="FFFF66"/>
              </a:highlight>
              <a:latin typeface="Meiryo UI" panose="020B0604030504040204" pitchFamily="50" charset="-128"/>
              <a:ea typeface="Meiryo UI" panose="020B0604030504040204" pitchFamily="50" charset="-128"/>
            </a:endParaRPr>
          </a:p>
          <a:p>
            <a:pPr algn="ctr"/>
            <a:r>
              <a:rPr lang="ja-JP" altLang="en-US" sz="1200" b="1" dirty="0">
                <a:highlight>
                  <a:srgbClr val="FFFF66"/>
                </a:highlight>
                <a:latin typeface="Meiryo UI" panose="020B0604030504040204" pitchFamily="50" charset="-128"/>
                <a:ea typeface="Meiryo UI" panose="020B0604030504040204" pitchFamily="50" charset="-128"/>
              </a:rPr>
              <a:t>積立</a:t>
            </a:r>
            <a:endParaRPr lang="en-US" altLang="ja-JP" sz="1050" b="1" dirty="0">
              <a:highlight>
                <a:srgbClr val="FFFF66"/>
              </a:highlight>
              <a:latin typeface="Meiryo UI" panose="020B0604030504040204" pitchFamily="50" charset="-128"/>
              <a:ea typeface="Meiryo UI" panose="020B0604030504040204" pitchFamily="50" charset="-128"/>
            </a:endParaRPr>
          </a:p>
          <a:p>
            <a:pPr algn="ctr"/>
            <a:r>
              <a:rPr kumimoji="1" lang="ja-JP" altLang="en-US" sz="600" dirty="0">
                <a:latin typeface="Meiryo UI" panose="020B0604030504040204" pitchFamily="50" charset="-128"/>
                <a:ea typeface="Meiryo UI" panose="020B0604030504040204" pitchFamily="50" charset="-128"/>
              </a:rPr>
              <a:t>・</a:t>
            </a:r>
            <a:endParaRPr kumimoji="1" lang="en-US" altLang="ja-JP" sz="1050" dirty="0">
              <a:latin typeface="Meiryo UI" panose="020B0604030504040204" pitchFamily="50" charset="-128"/>
              <a:ea typeface="Meiryo UI" panose="020B0604030504040204" pitchFamily="50" charset="-128"/>
            </a:endParaRPr>
          </a:p>
          <a:p>
            <a:pPr algn="ctr"/>
            <a:r>
              <a:rPr lang="ja-JP" altLang="en-US" sz="1050" dirty="0">
                <a:latin typeface="Meiryo UI" panose="020B0604030504040204" pitchFamily="50" charset="-128"/>
                <a:ea typeface="Meiryo UI" panose="020B0604030504040204" pitchFamily="50" charset="-128"/>
              </a:rPr>
              <a:t>取戻</a:t>
            </a:r>
            <a:endParaRPr lang="en-US" altLang="ja-JP" sz="1050" dirty="0">
              <a:latin typeface="Meiryo UI" panose="020B0604030504040204" pitchFamily="50" charset="-128"/>
              <a:ea typeface="Meiryo UI" panose="020B0604030504040204" pitchFamily="50" charset="-128"/>
            </a:endParaRPr>
          </a:p>
          <a:p>
            <a:pPr algn="ctr"/>
            <a:r>
              <a:rPr kumimoji="1" lang="ja-JP" altLang="en-US" sz="1050" dirty="0">
                <a:latin typeface="Meiryo UI" panose="020B0604030504040204" pitchFamily="50" charset="-128"/>
                <a:ea typeface="Meiryo UI" panose="020B0604030504040204" pitchFamily="50" charset="-128"/>
              </a:rPr>
              <a:t>申請</a:t>
            </a:r>
          </a:p>
        </p:txBody>
      </p:sp>
      <p:cxnSp>
        <p:nvCxnSpPr>
          <p:cNvPr id="288" name="直線矢印コネクタ 287">
            <a:extLst>
              <a:ext uri="{FF2B5EF4-FFF2-40B4-BE49-F238E27FC236}">
                <a16:creationId xmlns:a16="http://schemas.microsoft.com/office/drawing/2014/main" id="{AFAC7521-2D9A-4ECF-8A16-DCFE96727131}"/>
              </a:ext>
            </a:extLst>
          </p:cNvPr>
          <p:cNvCxnSpPr>
            <a:cxnSpLocks/>
          </p:cNvCxnSpPr>
          <p:nvPr/>
        </p:nvCxnSpPr>
        <p:spPr>
          <a:xfrm rot="16200000" flipV="1">
            <a:off x="4575618" y="4591927"/>
            <a:ext cx="278992" cy="209073"/>
          </a:xfrm>
          <a:prstGeom prst="bentConnector3">
            <a:avLst>
              <a:gd name="adj1" fmla="val 101590"/>
            </a:avLst>
          </a:prstGeom>
          <a:ln w="31750">
            <a:solidFill>
              <a:srgbClr val="FF9900"/>
            </a:solidFill>
            <a:prstDash val="sysDash"/>
            <a:tailEnd type="triangle"/>
          </a:ln>
        </p:spPr>
        <p:style>
          <a:lnRef idx="1">
            <a:schemeClr val="accent5"/>
          </a:lnRef>
          <a:fillRef idx="0">
            <a:schemeClr val="accent5"/>
          </a:fillRef>
          <a:effectRef idx="0">
            <a:schemeClr val="accent5"/>
          </a:effectRef>
          <a:fontRef idx="minor">
            <a:schemeClr val="tx1"/>
          </a:fontRef>
        </p:style>
      </p:cxnSp>
      <p:cxnSp>
        <p:nvCxnSpPr>
          <p:cNvPr id="293" name="直線矢印コネクタ 287">
            <a:extLst>
              <a:ext uri="{FF2B5EF4-FFF2-40B4-BE49-F238E27FC236}">
                <a16:creationId xmlns:a16="http://schemas.microsoft.com/office/drawing/2014/main" id="{C2FF3106-55BE-4331-AF59-39E1AAB483B3}"/>
              </a:ext>
            </a:extLst>
          </p:cNvPr>
          <p:cNvCxnSpPr>
            <a:cxnSpLocks/>
          </p:cNvCxnSpPr>
          <p:nvPr/>
        </p:nvCxnSpPr>
        <p:spPr>
          <a:xfrm rot="16200000" flipH="1">
            <a:off x="6797333" y="4396539"/>
            <a:ext cx="253572" cy="135923"/>
          </a:xfrm>
          <a:prstGeom prst="bentConnector2">
            <a:avLst/>
          </a:prstGeom>
          <a:ln w="31750">
            <a:solidFill>
              <a:srgbClr val="FF9900"/>
            </a:solidFill>
            <a:prstDash val="sysDash"/>
            <a:tailEnd type="triangle"/>
          </a:ln>
        </p:spPr>
        <p:style>
          <a:lnRef idx="1">
            <a:schemeClr val="accent5"/>
          </a:lnRef>
          <a:fillRef idx="0">
            <a:schemeClr val="accent5"/>
          </a:fillRef>
          <a:effectRef idx="0">
            <a:schemeClr val="accent5"/>
          </a:effectRef>
          <a:fontRef idx="minor">
            <a:schemeClr val="tx1"/>
          </a:fontRef>
        </p:style>
      </p:cxnSp>
      <p:sp>
        <p:nvSpPr>
          <p:cNvPr id="317" name="正方形/長方形 316">
            <a:extLst>
              <a:ext uri="{FF2B5EF4-FFF2-40B4-BE49-F238E27FC236}">
                <a16:creationId xmlns:a16="http://schemas.microsoft.com/office/drawing/2014/main" id="{161694F8-FB85-4378-B1B4-36110885571B}"/>
              </a:ext>
            </a:extLst>
          </p:cNvPr>
          <p:cNvSpPr/>
          <p:nvPr/>
        </p:nvSpPr>
        <p:spPr>
          <a:xfrm>
            <a:off x="6199537" y="6005007"/>
            <a:ext cx="3351570" cy="439005"/>
          </a:xfrm>
          <a:prstGeom prst="rect">
            <a:avLst/>
          </a:prstGeom>
          <a:solidFill>
            <a:schemeClr val="bg1"/>
          </a:solidFill>
          <a:ln>
            <a:solidFill>
              <a:schemeClr val="bg1">
                <a:lumMod val="75000"/>
              </a:schemeClr>
            </a:solidFill>
          </a:ln>
        </p:spPr>
        <p:style>
          <a:lnRef idx="2">
            <a:schemeClr val="dk1"/>
          </a:lnRef>
          <a:fillRef idx="1">
            <a:schemeClr val="lt1"/>
          </a:fillRef>
          <a:effectRef idx="0">
            <a:schemeClr val="dk1"/>
          </a:effectRef>
          <a:fontRef idx="minor">
            <a:schemeClr val="dk1"/>
          </a:fontRef>
        </p:style>
        <p:txBody>
          <a:bodyPr wrap="none" lIns="0" tIns="36000" rIns="0" bIns="36000" rtlCol="0" anchor="ctr"/>
          <a:lstStyle/>
          <a:p>
            <a:pPr algn="ctr"/>
            <a:endParaRPr kumimoji="0" lang="ja-JP" altLang="en-US" sz="800" kern="0" dirty="0">
              <a:solidFill>
                <a:prstClr val="black"/>
              </a:solidFill>
              <a:latin typeface="Meiryo UI"/>
              <a:ea typeface="Meiryo UI"/>
              <a:cs typeface="Arial" pitchFamily="34" charset="0"/>
            </a:endParaRPr>
          </a:p>
        </p:txBody>
      </p:sp>
      <p:cxnSp>
        <p:nvCxnSpPr>
          <p:cNvPr id="28" name="直線矢印コネクタ 27">
            <a:extLst>
              <a:ext uri="{FF2B5EF4-FFF2-40B4-BE49-F238E27FC236}">
                <a16:creationId xmlns:a16="http://schemas.microsoft.com/office/drawing/2014/main" id="{B423D49F-C9C3-4893-A055-E5A2DAF96149}"/>
              </a:ext>
            </a:extLst>
          </p:cNvPr>
          <p:cNvCxnSpPr/>
          <p:nvPr/>
        </p:nvCxnSpPr>
        <p:spPr>
          <a:xfrm>
            <a:off x="6881620" y="6303584"/>
            <a:ext cx="438150" cy="0"/>
          </a:xfrm>
          <a:prstGeom prst="straightConnector1">
            <a:avLst/>
          </a:prstGeom>
          <a:ln w="31750">
            <a:solidFill>
              <a:schemeClr val="bg1">
                <a:lumMod val="50000"/>
              </a:schemeClr>
            </a:solidFill>
            <a:tailEnd type="triangle"/>
          </a:ln>
        </p:spPr>
        <p:style>
          <a:lnRef idx="1">
            <a:schemeClr val="dk1"/>
          </a:lnRef>
          <a:fillRef idx="0">
            <a:schemeClr val="dk1"/>
          </a:fillRef>
          <a:effectRef idx="0">
            <a:schemeClr val="dk1"/>
          </a:effectRef>
          <a:fontRef idx="minor">
            <a:schemeClr val="tx1"/>
          </a:fontRef>
        </p:style>
      </p:cxnSp>
      <p:cxnSp>
        <p:nvCxnSpPr>
          <p:cNvPr id="29" name="直線矢印コネクタ 28">
            <a:extLst>
              <a:ext uri="{FF2B5EF4-FFF2-40B4-BE49-F238E27FC236}">
                <a16:creationId xmlns:a16="http://schemas.microsoft.com/office/drawing/2014/main" id="{DC14CB7C-AD00-4750-9871-4B58EB93515B}"/>
              </a:ext>
            </a:extLst>
          </p:cNvPr>
          <p:cNvCxnSpPr>
            <a:cxnSpLocks/>
          </p:cNvCxnSpPr>
          <p:nvPr/>
        </p:nvCxnSpPr>
        <p:spPr>
          <a:xfrm>
            <a:off x="7443608" y="6300634"/>
            <a:ext cx="438150" cy="0"/>
          </a:xfrm>
          <a:prstGeom prst="straightConnector1">
            <a:avLst/>
          </a:prstGeom>
          <a:ln w="31750">
            <a:tailEnd type="triangle"/>
          </a:ln>
        </p:spPr>
        <p:style>
          <a:lnRef idx="1">
            <a:schemeClr val="accent1"/>
          </a:lnRef>
          <a:fillRef idx="0">
            <a:schemeClr val="accent1"/>
          </a:fillRef>
          <a:effectRef idx="0">
            <a:schemeClr val="accent1"/>
          </a:effectRef>
          <a:fontRef idx="minor">
            <a:schemeClr val="tx1"/>
          </a:fontRef>
        </p:style>
      </p:cxnSp>
      <p:cxnSp>
        <p:nvCxnSpPr>
          <p:cNvPr id="30" name="直線矢印コネクタ 29">
            <a:extLst>
              <a:ext uri="{FF2B5EF4-FFF2-40B4-BE49-F238E27FC236}">
                <a16:creationId xmlns:a16="http://schemas.microsoft.com/office/drawing/2014/main" id="{DEADAC84-1443-4BDE-B60A-40FC1872C597}"/>
              </a:ext>
            </a:extLst>
          </p:cNvPr>
          <p:cNvCxnSpPr/>
          <p:nvPr/>
        </p:nvCxnSpPr>
        <p:spPr>
          <a:xfrm>
            <a:off x="6319632" y="6300634"/>
            <a:ext cx="438150" cy="0"/>
          </a:xfrm>
          <a:prstGeom prst="straightConnector1">
            <a:avLst/>
          </a:prstGeom>
          <a:ln w="31750">
            <a:tailEnd type="triangle"/>
          </a:ln>
        </p:spPr>
        <p:style>
          <a:lnRef idx="1">
            <a:schemeClr val="accent5"/>
          </a:lnRef>
          <a:fillRef idx="0">
            <a:schemeClr val="accent5"/>
          </a:fillRef>
          <a:effectRef idx="0">
            <a:schemeClr val="accent5"/>
          </a:effectRef>
          <a:fontRef idx="minor">
            <a:schemeClr val="tx1"/>
          </a:fontRef>
        </p:style>
      </p:cxnSp>
      <p:sp>
        <p:nvSpPr>
          <p:cNvPr id="208" name="テキスト ボックス 207">
            <a:extLst>
              <a:ext uri="{FF2B5EF4-FFF2-40B4-BE49-F238E27FC236}">
                <a16:creationId xmlns:a16="http://schemas.microsoft.com/office/drawing/2014/main" id="{51735A98-2CBC-47D1-9A8A-33D4E03D5A93}"/>
              </a:ext>
            </a:extLst>
          </p:cNvPr>
          <p:cNvSpPr txBox="1"/>
          <p:nvPr/>
        </p:nvSpPr>
        <p:spPr>
          <a:xfrm>
            <a:off x="6910224" y="6045040"/>
            <a:ext cx="462280" cy="230832"/>
          </a:xfrm>
          <a:prstGeom prst="rect">
            <a:avLst/>
          </a:prstGeom>
          <a:noFill/>
        </p:spPr>
        <p:txBody>
          <a:bodyPr wrap="square" rtlCol="0">
            <a:spAutoFit/>
          </a:bodyPr>
          <a:lstStyle/>
          <a:p>
            <a:r>
              <a:rPr kumimoji="1" lang="en-US" altLang="ja-JP" sz="900" dirty="0">
                <a:latin typeface="Meiryo UI" panose="020B0604030504040204" pitchFamily="50" charset="-128"/>
                <a:ea typeface="Meiryo UI" panose="020B0604030504040204" pitchFamily="50" charset="-128"/>
              </a:rPr>
              <a:t>FIT</a:t>
            </a:r>
            <a:endParaRPr kumimoji="1" lang="ja-JP" altLang="en-US" sz="900" dirty="0">
              <a:latin typeface="Meiryo UI" panose="020B0604030504040204" pitchFamily="50" charset="-128"/>
              <a:ea typeface="Meiryo UI" panose="020B0604030504040204" pitchFamily="50" charset="-128"/>
            </a:endParaRPr>
          </a:p>
        </p:txBody>
      </p:sp>
      <p:sp>
        <p:nvSpPr>
          <p:cNvPr id="209" name="テキスト ボックス 208">
            <a:extLst>
              <a:ext uri="{FF2B5EF4-FFF2-40B4-BE49-F238E27FC236}">
                <a16:creationId xmlns:a16="http://schemas.microsoft.com/office/drawing/2014/main" id="{7158AC7B-8799-42EC-8155-6ACD0D964241}"/>
              </a:ext>
            </a:extLst>
          </p:cNvPr>
          <p:cNvSpPr txBox="1"/>
          <p:nvPr/>
        </p:nvSpPr>
        <p:spPr>
          <a:xfrm>
            <a:off x="7479352" y="6042090"/>
            <a:ext cx="462280" cy="230832"/>
          </a:xfrm>
          <a:prstGeom prst="rect">
            <a:avLst/>
          </a:prstGeom>
          <a:noFill/>
        </p:spPr>
        <p:txBody>
          <a:bodyPr wrap="square" rtlCol="0">
            <a:spAutoFit/>
          </a:bodyPr>
          <a:lstStyle/>
          <a:p>
            <a:r>
              <a:rPr kumimoji="1" lang="en-US" altLang="ja-JP" sz="900" dirty="0">
                <a:latin typeface="Meiryo UI" panose="020B0604030504040204" pitchFamily="50" charset="-128"/>
                <a:ea typeface="Meiryo UI" panose="020B0604030504040204" pitchFamily="50" charset="-128"/>
              </a:rPr>
              <a:t>FIP</a:t>
            </a:r>
            <a:endParaRPr kumimoji="1" lang="ja-JP" altLang="en-US" sz="900" dirty="0">
              <a:latin typeface="Meiryo UI" panose="020B0604030504040204" pitchFamily="50" charset="-128"/>
              <a:ea typeface="Meiryo UI" panose="020B0604030504040204" pitchFamily="50" charset="-128"/>
            </a:endParaRPr>
          </a:p>
        </p:txBody>
      </p:sp>
      <p:sp>
        <p:nvSpPr>
          <p:cNvPr id="210" name="テキスト ボックス 209">
            <a:extLst>
              <a:ext uri="{FF2B5EF4-FFF2-40B4-BE49-F238E27FC236}">
                <a16:creationId xmlns:a16="http://schemas.microsoft.com/office/drawing/2014/main" id="{8A37C1C5-6A38-4754-9187-30BF2A1A61A2}"/>
              </a:ext>
            </a:extLst>
          </p:cNvPr>
          <p:cNvSpPr txBox="1"/>
          <p:nvPr/>
        </p:nvSpPr>
        <p:spPr>
          <a:xfrm>
            <a:off x="6331669" y="6042090"/>
            <a:ext cx="462280" cy="230832"/>
          </a:xfrm>
          <a:prstGeom prst="rect">
            <a:avLst/>
          </a:prstGeom>
          <a:noFill/>
        </p:spPr>
        <p:txBody>
          <a:bodyPr wrap="square" rtlCol="0">
            <a:spAutoFit/>
          </a:bodyPr>
          <a:lstStyle/>
          <a:p>
            <a:r>
              <a:rPr lang="ja-JP" altLang="en-US" sz="900" dirty="0">
                <a:latin typeface="Meiryo UI" panose="020B0604030504040204" pitchFamily="50" charset="-128"/>
                <a:ea typeface="Meiryo UI" panose="020B0604030504040204" pitchFamily="50" charset="-128"/>
              </a:rPr>
              <a:t>共通</a:t>
            </a:r>
            <a:endParaRPr kumimoji="1" lang="ja-JP" altLang="en-US" sz="900" dirty="0">
              <a:latin typeface="Meiryo UI" panose="020B0604030504040204" pitchFamily="50" charset="-128"/>
              <a:ea typeface="Meiryo UI" panose="020B0604030504040204" pitchFamily="50" charset="-128"/>
            </a:endParaRPr>
          </a:p>
        </p:txBody>
      </p:sp>
      <p:cxnSp>
        <p:nvCxnSpPr>
          <p:cNvPr id="276" name="直線矢印コネクタ 275">
            <a:extLst>
              <a:ext uri="{FF2B5EF4-FFF2-40B4-BE49-F238E27FC236}">
                <a16:creationId xmlns:a16="http://schemas.microsoft.com/office/drawing/2014/main" id="{C60FF864-975F-4B45-AF72-6AD3E091E79A}"/>
              </a:ext>
            </a:extLst>
          </p:cNvPr>
          <p:cNvCxnSpPr/>
          <p:nvPr/>
        </p:nvCxnSpPr>
        <p:spPr>
          <a:xfrm>
            <a:off x="8005597" y="6300634"/>
            <a:ext cx="438150" cy="0"/>
          </a:xfrm>
          <a:prstGeom prst="straightConnector1">
            <a:avLst/>
          </a:prstGeom>
          <a:ln w="31750">
            <a:solidFill>
              <a:srgbClr val="FF9900"/>
            </a:solidFill>
            <a:tailEnd type="triangle"/>
          </a:ln>
        </p:spPr>
        <p:style>
          <a:lnRef idx="1">
            <a:schemeClr val="accent5"/>
          </a:lnRef>
          <a:fillRef idx="0">
            <a:schemeClr val="accent5"/>
          </a:fillRef>
          <a:effectRef idx="0">
            <a:schemeClr val="accent5"/>
          </a:effectRef>
          <a:fontRef idx="minor">
            <a:schemeClr val="tx1"/>
          </a:fontRef>
        </p:style>
      </p:cxnSp>
      <p:sp>
        <p:nvSpPr>
          <p:cNvPr id="277" name="テキスト ボックス 276">
            <a:extLst>
              <a:ext uri="{FF2B5EF4-FFF2-40B4-BE49-F238E27FC236}">
                <a16:creationId xmlns:a16="http://schemas.microsoft.com/office/drawing/2014/main" id="{78CD3BD1-C18D-4583-AF2C-98E1432516B6}"/>
              </a:ext>
            </a:extLst>
          </p:cNvPr>
          <p:cNvSpPr txBox="1"/>
          <p:nvPr/>
        </p:nvSpPr>
        <p:spPr>
          <a:xfrm>
            <a:off x="7897647" y="6042090"/>
            <a:ext cx="654050" cy="230832"/>
          </a:xfrm>
          <a:prstGeom prst="rect">
            <a:avLst/>
          </a:prstGeom>
          <a:noFill/>
        </p:spPr>
        <p:txBody>
          <a:bodyPr wrap="square" rtlCol="0">
            <a:spAutoFit/>
          </a:bodyPr>
          <a:lstStyle/>
          <a:p>
            <a:r>
              <a:rPr kumimoji="1" lang="ja-JP" altLang="en-US" sz="900" dirty="0">
                <a:latin typeface="Meiryo UI" panose="020B0604030504040204" pitchFamily="50" charset="-128"/>
                <a:ea typeface="Meiryo UI" panose="020B0604030504040204" pitchFamily="50" charset="-128"/>
              </a:rPr>
              <a:t>廃棄積立</a:t>
            </a:r>
          </a:p>
        </p:txBody>
      </p:sp>
      <p:sp>
        <p:nvSpPr>
          <p:cNvPr id="318" name="テキスト ボックス 317">
            <a:extLst>
              <a:ext uri="{FF2B5EF4-FFF2-40B4-BE49-F238E27FC236}">
                <a16:creationId xmlns:a16="http://schemas.microsoft.com/office/drawing/2014/main" id="{9CE81394-2C96-459C-80D7-3343CFB7F84A}"/>
              </a:ext>
            </a:extLst>
          </p:cNvPr>
          <p:cNvSpPr txBox="1"/>
          <p:nvPr/>
        </p:nvSpPr>
        <p:spPr>
          <a:xfrm>
            <a:off x="4604927" y="4267328"/>
            <a:ext cx="466794" cy="261610"/>
          </a:xfrm>
          <a:prstGeom prst="rect">
            <a:avLst/>
          </a:prstGeom>
          <a:noFill/>
        </p:spPr>
        <p:txBody>
          <a:bodyPr wrap="none" rtlCol="0">
            <a:spAutoFit/>
          </a:bodyPr>
          <a:lstStyle/>
          <a:p>
            <a:pPr algn="ctr"/>
            <a:r>
              <a:rPr lang="ja-JP" altLang="en-US" sz="1050" b="1" dirty="0">
                <a:highlight>
                  <a:srgbClr val="FFFF66"/>
                </a:highlight>
                <a:latin typeface="Meiryo UI" panose="020B0604030504040204" pitchFamily="50" charset="-128"/>
                <a:ea typeface="Meiryo UI" panose="020B0604030504040204" pitchFamily="50" charset="-128"/>
              </a:rPr>
              <a:t>控除</a:t>
            </a:r>
            <a:endParaRPr kumimoji="1" lang="ja-JP" altLang="en-US" sz="1050" b="1" dirty="0">
              <a:highlight>
                <a:srgbClr val="FFFF66"/>
              </a:highlight>
              <a:latin typeface="Meiryo UI" panose="020B0604030504040204" pitchFamily="50" charset="-128"/>
              <a:ea typeface="Meiryo UI" panose="020B0604030504040204" pitchFamily="50" charset="-128"/>
            </a:endParaRPr>
          </a:p>
        </p:txBody>
      </p:sp>
      <p:sp>
        <p:nvSpPr>
          <p:cNvPr id="319" name="テキスト ボックス 318">
            <a:extLst>
              <a:ext uri="{FF2B5EF4-FFF2-40B4-BE49-F238E27FC236}">
                <a16:creationId xmlns:a16="http://schemas.microsoft.com/office/drawing/2014/main" id="{0F9EB994-162B-4CA4-8D75-01E86A4824F5}"/>
              </a:ext>
            </a:extLst>
          </p:cNvPr>
          <p:cNvSpPr txBox="1"/>
          <p:nvPr/>
        </p:nvSpPr>
        <p:spPr>
          <a:xfrm>
            <a:off x="6432470" y="4304932"/>
            <a:ext cx="466794" cy="261610"/>
          </a:xfrm>
          <a:prstGeom prst="rect">
            <a:avLst/>
          </a:prstGeom>
          <a:noFill/>
        </p:spPr>
        <p:txBody>
          <a:bodyPr wrap="none" rtlCol="0">
            <a:spAutoFit/>
          </a:bodyPr>
          <a:lstStyle/>
          <a:p>
            <a:pPr algn="ctr"/>
            <a:r>
              <a:rPr lang="ja-JP" altLang="en-US" sz="1050" b="1" dirty="0">
                <a:highlight>
                  <a:srgbClr val="FFFF66"/>
                </a:highlight>
                <a:latin typeface="Meiryo UI" panose="020B0604030504040204" pitchFamily="50" charset="-128"/>
                <a:ea typeface="Meiryo UI" panose="020B0604030504040204" pitchFamily="50" charset="-128"/>
              </a:rPr>
              <a:t>控除</a:t>
            </a:r>
            <a:endParaRPr kumimoji="1" lang="ja-JP" altLang="en-US" sz="1050" b="1" dirty="0">
              <a:highlight>
                <a:srgbClr val="FFFF66"/>
              </a:highlight>
              <a:latin typeface="Meiryo UI" panose="020B0604030504040204" pitchFamily="50" charset="-128"/>
              <a:ea typeface="Meiryo UI" panose="020B0604030504040204" pitchFamily="50" charset="-128"/>
            </a:endParaRPr>
          </a:p>
        </p:txBody>
      </p:sp>
      <p:cxnSp>
        <p:nvCxnSpPr>
          <p:cNvPr id="168" name="直線矢印コネクタ 226">
            <a:extLst>
              <a:ext uri="{FF2B5EF4-FFF2-40B4-BE49-F238E27FC236}">
                <a16:creationId xmlns:a16="http://schemas.microsoft.com/office/drawing/2014/main" id="{0D3EED21-502C-42FE-B518-C9FD6ABAA772}"/>
              </a:ext>
            </a:extLst>
          </p:cNvPr>
          <p:cNvCxnSpPr>
            <a:cxnSpLocks/>
            <a:stCxn id="220" idx="2"/>
            <a:endCxn id="84" idx="1"/>
          </p:cNvCxnSpPr>
          <p:nvPr/>
        </p:nvCxnSpPr>
        <p:spPr>
          <a:xfrm rot="16200000" flipH="1">
            <a:off x="3026476" y="3997443"/>
            <a:ext cx="736209" cy="1849321"/>
          </a:xfrm>
          <a:prstGeom prst="bentConnector2">
            <a:avLst/>
          </a:prstGeom>
          <a:ln w="31750">
            <a:tailEnd type="triangle"/>
          </a:ln>
        </p:spPr>
        <p:style>
          <a:lnRef idx="1">
            <a:schemeClr val="accent5"/>
          </a:lnRef>
          <a:fillRef idx="0">
            <a:schemeClr val="accent5"/>
          </a:fillRef>
          <a:effectRef idx="0">
            <a:schemeClr val="accent5"/>
          </a:effectRef>
          <a:fontRef idx="minor">
            <a:schemeClr val="tx1"/>
          </a:fontRef>
        </p:style>
      </p:cxnSp>
      <p:cxnSp>
        <p:nvCxnSpPr>
          <p:cNvPr id="170" name="直線矢印コネクタ 226">
            <a:extLst>
              <a:ext uri="{FF2B5EF4-FFF2-40B4-BE49-F238E27FC236}">
                <a16:creationId xmlns:a16="http://schemas.microsoft.com/office/drawing/2014/main" id="{BD0B56B9-C365-449A-84C0-C35E10B5225B}"/>
              </a:ext>
            </a:extLst>
          </p:cNvPr>
          <p:cNvCxnSpPr>
            <a:cxnSpLocks/>
            <a:stCxn id="166" idx="1"/>
            <a:endCxn id="218" idx="2"/>
          </p:cNvCxnSpPr>
          <p:nvPr/>
        </p:nvCxnSpPr>
        <p:spPr>
          <a:xfrm rot="10800000">
            <a:off x="2582500" y="4547847"/>
            <a:ext cx="1736741" cy="612797"/>
          </a:xfrm>
          <a:prstGeom prst="bentConnector2">
            <a:avLst/>
          </a:prstGeom>
          <a:ln w="31750">
            <a:tailEnd type="triangle"/>
          </a:ln>
        </p:spPr>
        <p:style>
          <a:lnRef idx="1">
            <a:schemeClr val="accent5"/>
          </a:lnRef>
          <a:fillRef idx="0">
            <a:schemeClr val="accent5"/>
          </a:fillRef>
          <a:effectRef idx="0">
            <a:schemeClr val="accent5"/>
          </a:effectRef>
          <a:fontRef idx="minor">
            <a:schemeClr val="tx1"/>
          </a:fontRef>
        </p:style>
      </p:cxnSp>
      <p:sp>
        <p:nvSpPr>
          <p:cNvPr id="171" name="テキスト ボックス 170">
            <a:extLst>
              <a:ext uri="{FF2B5EF4-FFF2-40B4-BE49-F238E27FC236}">
                <a16:creationId xmlns:a16="http://schemas.microsoft.com/office/drawing/2014/main" id="{85B9A1C4-9DA1-4354-A680-A0741EE34B12}"/>
              </a:ext>
            </a:extLst>
          </p:cNvPr>
          <p:cNvSpPr txBox="1"/>
          <p:nvPr/>
        </p:nvSpPr>
        <p:spPr>
          <a:xfrm>
            <a:off x="1611209" y="4625208"/>
            <a:ext cx="825867" cy="400110"/>
          </a:xfrm>
          <a:prstGeom prst="rect">
            <a:avLst/>
          </a:prstGeom>
          <a:noFill/>
        </p:spPr>
        <p:txBody>
          <a:bodyPr wrap="none" rtlCol="0">
            <a:spAutoFit/>
          </a:bodyPr>
          <a:lstStyle/>
          <a:p>
            <a:pPr algn="ctr"/>
            <a:r>
              <a:rPr kumimoji="1" lang="ja-JP" altLang="en-US" sz="1000" dirty="0">
                <a:latin typeface="Meiryo UI" panose="020B0604030504040204" pitchFamily="50" charset="-128"/>
                <a:ea typeface="Meiryo UI" panose="020B0604030504040204" pitchFamily="50" charset="-128"/>
              </a:rPr>
              <a:t>供給電力量</a:t>
            </a:r>
            <a:endParaRPr kumimoji="1" lang="en-US" altLang="ja-JP" sz="1000" dirty="0">
              <a:latin typeface="Meiryo UI" panose="020B0604030504040204" pitchFamily="50" charset="-128"/>
              <a:ea typeface="Meiryo UI" panose="020B0604030504040204" pitchFamily="50" charset="-128"/>
            </a:endParaRPr>
          </a:p>
          <a:p>
            <a:pPr algn="ctr"/>
            <a:r>
              <a:rPr kumimoji="1" lang="ja-JP" altLang="en-US" sz="1000" dirty="0">
                <a:latin typeface="Meiryo UI" panose="020B0604030504040204" pitchFamily="50" charset="-128"/>
                <a:ea typeface="Meiryo UI" panose="020B0604030504040204" pitchFamily="50" charset="-128"/>
              </a:rPr>
              <a:t>申請</a:t>
            </a:r>
          </a:p>
        </p:txBody>
      </p:sp>
      <p:sp>
        <p:nvSpPr>
          <p:cNvPr id="173" name="テキスト ボックス 172">
            <a:extLst>
              <a:ext uri="{FF2B5EF4-FFF2-40B4-BE49-F238E27FC236}">
                <a16:creationId xmlns:a16="http://schemas.microsoft.com/office/drawing/2014/main" id="{08BDE9B1-ED0F-4E82-A943-7100BA957620}"/>
              </a:ext>
            </a:extLst>
          </p:cNvPr>
          <p:cNvSpPr txBox="1"/>
          <p:nvPr/>
        </p:nvSpPr>
        <p:spPr>
          <a:xfrm>
            <a:off x="2538222" y="4625208"/>
            <a:ext cx="825867" cy="400110"/>
          </a:xfrm>
          <a:prstGeom prst="rect">
            <a:avLst/>
          </a:prstGeom>
          <a:noFill/>
        </p:spPr>
        <p:txBody>
          <a:bodyPr wrap="none" rtlCol="0">
            <a:spAutoFit/>
          </a:bodyPr>
          <a:lstStyle/>
          <a:p>
            <a:pPr algn="ctr"/>
            <a:r>
              <a:rPr kumimoji="1" lang="ja-JP" altLang="en-US" sz="1000" dirty="0">
                <a:latin typeface="Meiryo UI" panose="020B0604030504040204" pitchFamily="50" charset="-128"/>
                <a:ea typeface="Meiryo UI" panose="020B0604030504040204" pitchFamily="50" charset="-128"/>
              </a:rPr>
              <a:t>供給電力量</a:t>
            </a:r>
            <a:endParaRPr kumimoji="1" lang="en-US" altLang="ja-JP" sz="1000" dirty="0">
              <a:latin typeface="Meiryo UI" panose="020B0604030504040204" pitchFamily="50" charset="-128"/>
              <a:ea typeface="Meiryo UI" panose="020B0604030504040204" pitchFamily="50" charset="-128"/>
            </a:endParaRPr>
          </a:p>
          <a:p>
            <a:pPr algn="ctr"/>
            <a:r>
              <a:rPr kumimoji="1" lang="ja-JP" altLang="en-US" sz="1000" dirty="0">
                <a:latin typeface="Meiryo UI" panose="020B0604030504040204" pitchFamily="50" charset="-128"/>
                <a:ea typeface="Meiryo UI" panose="020B0604030504040204" pitchFamily="50" charset="-128"/>
              </a:rPr>
              <a:t>審査・承認</a:t>
            </a:r>
          </a:p>
        </p:txBody>
      </p:sp>
      <p:cxnSp>
        <p:nvCxnSpPr>
          <p:cNvPr id="175" name="直線矢印コネクタ 226">
            <a:extLst>
              <a:ext uri="{FF2B5EF4-FFF2-40B4-BE49-F238E27FC236}">
                <a16:creationId xmlns:a16="http://schemas.microsoft.com/office/drawing/2014/main" id="{D37C6823-0DAD-4537-BA70-CA6D069F9513}"/>
              </a:ext>
            </a:extLst>
          </p:cNvPr>
          <p:cNvCxnSpPr>
            <a:cxnSpLocks/>
            <a:stCxn id="176" idx="1"/>
            <a:endCxn id="219" idx="2"/>
          </p:cNvCxnSpPr>
          <p:nvPr/>
        </p:nvCxnSpPr>
        <p:spPr>
          <a:xfrm rot="10800000">
            <a:off x="3814902" y="4556312"/>
            <a:ext cx="504336" cy="483149"/>
          </a:xfrm>
          <a:prstGeom prst="bentConnector2">
            <a:avLst/>
          </a:prstGeom>
          <a:ln w="31750">
            <a:tailEnd type="triangle"/>
          </a:ln>
        </p:spPr>
        <p:style>
          <a:lnRef idx="1">
            <a:schemeClr val="accent5"/>
          </a:lnRef>
          <a:fillRef idx="0">
            <a:schemeClr val="accent5"/>
          </a:fillRef>
          <a:effectRef idx="0">
            <a:schemeClr val="accent5"/>
          </a:effectRef>
          <a:fontRef idx="minor">
            <a:schemeClr val="tx1"/>
          </a:fontRef>
        </p:style>
      </p:cxnSp>
      <p:sp>
        <p:nvSpPr>
          <p:cNvPr id="177" name="テキスト ボックス 176">
            <a:extLst>
              <a:ext uri="{FF2B5EF4-FFF2-40B4-BE49-F238E27FC236}">
                <a16:creationId xmlns:a16="http://schemas.microsoft.com/office/drawing/2014/main" id="{A1CD8CB3-F575-407B-B5F0-AE19B8258F24}"/>
              </a:ext>
            </a:extLst>
          </p:cNvPr>
          <p:cNvSpPr txBox="1"/>
          <p:nvPr/>
        </p:nvSpPr>
        <p:spPr>
          <a:xfrm>
            <a:off x="3301924" y="4625208"/>
            <a:ext cx="530915" cy="369332"/>
          </a:xfrm>
          <a:prstGeom prst="rect">
            <a:avLst/>
          </a:prstGeom>
          <a:noFill/>
        </p:spPr>
        <p:txBody>
          <a:bodyPr wrap="none" rtlCol="0">
            <a:spAutoFit/>
          </a:bodyPr>
          <a:lstStyle/>
          <a:p>
            <a:pPr algn="ctr"/>
            <a:r>
              <a:rPr kumimoji="1" lang="ja-JP" altLang="en-US" sz="900" dirty="0">
                <a:latin typeface="Meiryo UI" panose="020B0604030504040204" pitchFamily="50" charset="-128"/>
                <a:ea typeface="Meiryo UI" panose="020B0604030504040204" pitchFamily="50" charset="-128"/>
              </a:rPr>
              <a:t>納付金</a:t>
            </a:r>
            <a:endParaRPr kumimoji="1" lang="en-US" altLang="ja-JP" sz="900" dirty="0">
              <a:latin typeface="Meiryo UI" panose="020B0604030504040204" pitchFamily="50" charset="-128"/>
              <a:ea typeface="Meiryo UI" panose="020B0604030504040204" pitchFamily="50" charset="-128"/>
            </a:endParaRPr>
          </a:p>
          <a:p>
            <a:pPr algn="ctr"/>
            <a:r>
              <a:rPr kumimoji="1" lang="ja-JP" altLang="en-US" sz="900" dirty="0">
                <a:latin typeface="Meiryo UI" panose="020B0604030504040204" pitchFamily="50" charset="-128"/>
                <a:ea typeface="Meiryo UI" panose="020B0604030504040204" pitchFamily="50" charset="-128"/>
              </a:rPr>
              <a:t>算定</a:t>
            </a:r>
          </a:p>
        </p:txBody>
      </p:sp>
      <p:cxnSp>
        <p:nvCxnSpPr>
          <p:cNvPr id="187" name="直線矢印コネクタ 104">
            <a:extLst>
              <a:ext uri="{FF2B5EF4-FFF2-40B4-BE49-F238E27FC236}">
                <a16:creationId xmlns:a16="http://schemas.microsoft.com/office/drawing/2014/main" id="{873452AD-4EB5-47F3-9254-E05E7EBC66D0}"/>
              </a:ext>
            </a:extLst>
          </p:cNvPr>
          <p:cNvCxnSpPr>
            <a:cxnSpLocks/>
            <a:stCxn id="51" idx="2"/>
            <a:endCxn id="95" idx="0"/>
          </p:cNvCxnSpPr>
          <p:nvPr/>
        </p:nvCxnSpPr>
        <p:spPr>
          <a:xfrm>
            <a:off x="6905648" y="3496947"/>
            <a:ext cx="2475" cy="412276"/>
          </a:xfrm>
          <a:prstGeom prst="straightConnector1">
            <a:avLst/>
          </a:prstGeom>
          <a:ln w="31750">
            <a:solidFill>
              <a:schemeClr val="bg1">
                <a:lumMod val="50000"/>
              </a:schemeClr>
            </a:solidFill>
            <a:tailEnd type="triangle"/>
          </a:ln>
        </p:spPr>
        <p:style>
          <a:lnRef idx="1">
            <a:schemeClr val="dk1"/>
          </a:lnRef>
          <a:fillRef idx="0">
            <a:schemeClr val="dk1"/>
          </a:fillRef>
          <a:effectRef idx="0">
            <a:schemeClr val="dk1"/>
          </a:effectRef>
          <a:fontRef idx="minor">
            <a:schemeClr val="tx1"/>
          </a:fontRef>
        </p:style>
      </p:cxnSp>
      <p:cxnSp>
        <p:nvCxnSpPr>
          <p:cNvPr id="188" name="直線矢印コネクタ 109">
            <a:extLst>
              <a:ext uri="{FF2B5EF4-FFF2-40B4-BE49-F238E27FC236}">
                <a16:creationId xmlns:a16="http://schemas.microsoft.com/office/drawing/2014/main" id="{34AC1D09-2235-40C7-8C97-AD5C59AE5F37}"/>
              </a:ext>
            </a:extLst>
          </p:cNvPr>
          <p:cNvCxnSpPr>
            <a:cxnSpLocks/>
          </p:cNvCxnSpPr>
          <p:nvPr/>
        </p:nvCxnSpPr>
        <p:spPr>
          <a:xfrm flipH="1">
            <a:off x="7016859" y="4333582"/>
            <a:ext cx="925" cy="508572"/>
          </a:xfrm>
          <a:prstGeom prst="straightConnector1">
            <a:avLst/>
          </a:prstGeom>
          <a:ln w="31750">
            <a:solidFill>
              <a:schemeClr val="bg1">
                <a:lumMod val="50000"/>
              </a:schemeClr>
            </a:solidFill>
            <a:tailEnd type="triangle"/>
          </a:ln>
        </p:spPr>
        <p:style>
          <a:lnRef idx="1">
            <a:schemeClr val="dk1"/>
          </a:lnRef>
          <a:fillRef idx="0">
            <a:schemeClr val="dk1"/>
          </a:fillRef>
          <a:effectRef idx="0">
            <a:schemeClr val="dk1"/>
          </a:effectRef>
          <a:fontRef idx="minor">
            <a:schemeClr val="tx1"/>
          </a:fontRef>
        </p:style>
      </p:cxnSp>
      <p:cxnSp>
        <p:nvCxnSpPr>
          <p:cNvPr id="189" name="直線矢印コネクタ 127">
            <a:extLst>
              <a:ext uri="{FF2B5EF4-FFF2-40B4-BE49-F238E27FC236}">
                <a16:creationId xmlns:a16="http://schemas.microsoft.com/office/drawing/2014/main" id="{25CBB5DE-5D7A-44FE-B635-039FC32676A7}"/>
              </a:ext>
            </a:extLst>
          </p:cNvPr>
          <p:cNvCxnSpPr>
            <a:cxnSpLocks/>
            <a:stCxn id="89" idx="0"/>
            <a:endCxn id="56" idx="2"/>
          </p:cNvCxnSpPr>
          <p:nvPr/>
        </p:nvCxnSpPr>
        <p:spPr>
          <a:xfrm rot="16200000" flipV="1">
            <a:off x="7255211" y="3311764"/>
            <a:ext cx="408906" cy="763508"/>
          </a:xfrm>
          <a:prstGeom prst="bentConnector3">
            <a:avLst>
              <a:gd name="adj1" fmla="val 50000"/>
            </a:avLst>
          </a:prstGeom>
          <a:ln w="31750">
            <a:solidFill>
              <a:schemeClr val="bg1">
                <a:lumMod val="50000"/>
              </a:schemeClr>
            </a:solidFill>
            <a:tailEnd type="triangle"/>
          </a:ln>
        </p:spPr>
        <p:style>
          <a:lnRef idx="1">
            <a:schemeClr val="dk1"/>
          </a:lnRef>
          <a:fillRef idx="0">
            <a:schemeClr val="dk1"/>
          </a:fillRef>
          <a:effectRef idx="0">
            <a:schemeClr val="dk1"/>
          </a:effectRef>
          <a:fontRef idx="minor">
            <a:schemeClr val="tx1"/>
          </a:fontRef>
        </p:style>
      </p:cxnSp>
      <p:cxnSp>
        <p:nvCxnSpPr>
          <p:cNvPr id="190" name="直線矢印コネクタ 109">
            <a:extLst>
              <a:ext uri="{FF2B5EF4-FFF2-40B4-BE49-F238E27FC236}">
                <a16:creationId xmlns:a16="http://schemas.microsoft.com/office/drawing/2014/main" id="{B55B3B6B-F404-4FBB-93D8-7DD19A3AE8D1}"/>
              </a:ext>
            </a:extLst>
          </p:cNvPr>
          <p:cNvCxnSpPr>
            <a:cxnSpLocks/>
          </p:cNvCxnSpPr>
          <p:nvPr/>
        </p:nvCxnSpPr>
        <p:spPr>
          <a:xfrm flipV="1">
            <a:off x="7126006" y="4337790"/>
            <a:ext cx="3982" cy="508586"/>
          </a:xfrm>
          <a:prstGeom prst="straightConnector1">
            <a:avLst/>
          </a:prstGeom>
          <a:ln w="31750">
            <a:solidFill>
              <a:schemeClr val="bg1">
                <a:lumMod val="50000"/>
              </a:schemeClr>
            </a:solidFill>
            <a:tailEnd type="triangle"/>
          </a:ln>
        </p:spPr>
        <p:style>
          <a:lnRef idx="1">
            <a:schemeClr val="dk1"/>
          </a:lnRef>
          <a:fillRef idx="0">
            <a:schemeClr val="dk1"/>
          </a:fillRef>
          <a:effectRef idx="0">
            <a:schemeClr val="dk1"/>
          </a:effectRef>
          <a:fontRef idx="minor">
            <a:schemeClr val="tx1"/>
          </a:fontRef>
        </p:style>
      </p:cxnSp>
      <p:sp>
        <p:nvSpPr>
          <p:cNvPr id="211" name="テキスト ボックス 210">
            <a:extLst>
              <a:ext uri="{FF2B5EF4-FFF2-40B4-BE49-F238E27FC236}">
                <a16:creationId xmlns:a16="http://schemas.microsoft.com/office/drawing/2014/main" id="{789F1917-FE3B-42FD-AE86-3901A8F071CD}"/>
              </a:ext>
            </a:extLst>
          </p:cNvPr>
          <p:cNvSpPr txBox="1"/>
          <p:nvPr/>
        </p:nvSpPr>
        <p:spPr>
          <a:xfrm>
            <a:off x="7078490" y="4411198"/>
            <a:ext cx="761747" cy="400110"/>
          </a:xfrm>
          <a:prstGeom prst="rect">
            <a:avLst/>
          </a:prstGeom>
          <a:noFill/>
        </p:spPr>
        <p:txBody>
          <a:bodyPr wrap="none" rtlCol="0">
            <a:spAutoFit/>
          </a:bodyPr>
          <a:lstStyle/>
          <a:p>
            <a:pPr algn="ctr"/>
            <a:r>
              <a:rPr lang="ja-JP" altLang="en-US" sz="1000" dirty="0">
                <a:latin typeface="Meiryo UI" panose="020B0604030504040204" pitchFamily="50" charset="-128"/>
                <a:ea typeface="Meiryo UI" panose="020B0604030504040204" pitchFamily="50" charset="-128"/>
              </a:rPr>
              <a:t>買取実績</a:t>
            </a:r>
            <a:endParaRPr lang="en-US" altLang="ja-JP" sz="1000" dirty="0">
              <a:latin typeface="Meiryo UI" panose="020B0604030504040204" pitchFamily="50" charset="-128"/>
              <a:ea typeface="Meiryo UI" panose="020B0604030504040204" pitchFamily="50" charset="-128"/>
            </a:endParaRPr>
          </a:p>
          <a:p>
            <a:pPr algn="ctr"/>
            <a:r>
              <a:rPr lang="ja-JP" altLang="en-US" sz="1000" dirty="0">
                <a:latin typeface="Meiryo UI" panose="020B0604030504040204" pitchFamily="50" charset="-128"/>
                <a:ea typeface="Meiryo UI" panose="020B0604030504040204" pitchFamily="50" charset="-128"/>
              </a:rPr>
              <a:t>審査・承認</a:t>
            </a:r>
            <a:endParaRPr kumimoji="1" lang="ja-JP" altLang="en-US" sz="1000" dirty="0">
              <a:latin typeface="Meiryo UI" panose="020B0604030504040204" pitchFamily="50" charset="-128"/>
              <a:ea typeface="Meiryo UI" panose="020B0604030504040204" pitchFamily="50" charset="-128"/>
            </a:endParaRPr>
          </a:p>
        </p:txBody>
      </p:sp>
      <p:cxnSp>
        <p:nvCxnSpPr>
          <p:cNvPr id="172" name="直線矢印コネクタ 171">
            <a:extLst>
              <a:ext uri="{FF2B5EF4-FFF2-40B4-BE49-F238E27FC236}">
                <a16:creationId xmlns:a16="http://schemas.microsoft.com/office/drawing/2014/main" id="{5C4EEB0B-910D-43C9-98CC-C88952A95AE6}"/>
              </a:ext>
            </a:extLst>
          </p:cNvPr>
          <p:cNvCxnSpPr>
            <a:cxnSpLocks/>
          </p:cNvCxnSpPr>
          <p:nvPr/>
        </p:nvCxnSpPr>
        <p:spPr>
          <a:xfrm flipV="1">
            <a:off x="5968583" y="3481872"/>
            <a:ext cx="0" cy="1328002"/>
          </a:xfrm>
          <a:prstGeom prst="straightConnector1">
            <a:avLst/>
          </a:prstGeom>
          <a:ln w="31750">
            <a:solidFill>
              <a:srgbClr val="FF9900"/>
            </a:solidFill>
            <a:tailEnd type="triangle"/>
          </a:ln>
        </p:spPr>
        <p:style>
          <a:lnRef idx="1">
            <a:schemeClr val="accent5"/>
          </a:lnRef>
          <a:fillRef idx="0">
            <a:schemeClr val="accent5"/>
          </a:fillRef>
          <a:effectRef idx="0">
            <a:schemeClr val="accent5"/>
          </a:effectRef>
          <a:fontRef idx="minor">
            <a:schemeClr val="tx1"/>
          </a:fontRef>
        </p:style>
      </p:cxnSp>
      <p:sp>
        <p:nvSpPr>
          <p:cNvPr id="174" name="テキスト ボックス 173">
            <a:extLst>
              <a:ext uri="{FF2B5EF4-FFF2-40B4-BE49-F238E27FC236}">
                <a16:creationId xmlns:a16="http://schemas.microsoft.com/office/drawing/2014/main" id="{4B62C321-8867-4940-BB0B-A2035F561B82}"/>
              </a:ext>
            </a:extLst>
          </p:cNvPr>
          <p:cNvSpPr txBox="1"/>
          <p:nvPr/>
        </p:nvSpPr>
        <p:spPr>
          <a:xfrm>
            <a:off x="5924483" y="3717620"/>
            <a:ext cx="755713" cy="692497"/>
          </a:xfrm>
          <a:prstGeom prst="rect">
            <a:avLst/>
          </a:prstGeom>
          <a:noFill/>
        </p:spPr>
        <p:txBody>
          <a:bodyPr wrap="square" rtlCol="0">
            <a:spAutoFit/>
          </a:bodyPr>
          <a:lstStyle/>
          <a:p>
            <a:pPr algn="ctr"/>
            <a:r>
              <a:rPr lang="ja-JP" altLang="en-US" sz="1000" dirty="0">
                <a:latin typeface="Meiryo UI" panose="020B0604030504040204" pitchFamily="50" charset="-128"/>
                <a:ea typeface="Meiryo UI" panose="020B0604030504040204" pitchFamily="50" charset="-128"/>
              </a:rPr>
              <a:t>取戻</a:t>
            </a:r>
            <a:endParaRPr lang="en-US" altLang="ja-JP" sz="1000" dirty="0">
              <a:latin typeface="Meiryo UI" panose="020B0604030504040204" pitchFamily="50" charset="-128"/>
              <a:ea typeface="Meiryo UI" panose="020B0604030504040204" pitchFamily="50" charset="-128"/>
            </a:endParaRPr>
          </a:p>
          <a:p>
            <a:pPr algn="ctr"/>
            <a:r>
              <a:rPr kumimoji="1" lang="ja-JP" altLang="en-US" sz="1000" dirty="0">
                <a:latin typeface="Meiryo UI" panose="020B0604030504040204" pitchFamily="50" charset="-128"/>
                <a:ea typeface="Meiryo UI" panose="020B0604030504040204" pitchFamily="50" charset="-128"/>
              </a:rPr>
              <a:t>審査・承認</a:t>
            </a:r>
            <a:endParaRPr kumimoji="1" lang="en-US" altLang="ja-JP" sz="1000" dirty="0">
              <a:latin typeface="Meiryo UI" panose="020B0604030504040204" pitchFamily="50" charset="-128"/>
              <a:ea typeface="Meiryo UI" panose="020B0604030504040204" pitchFamily="50" charset="-128"/>
            </a:endParaRPr>
          </a:p>
          <a:p>
            <a:pPr algn="ctr"/>
            <a:r>
              <a:rPr lang="ja-JP" altLang="en-US" sz="600" dirty="0">
                <a:latin typeface="Meiryo UI" panose="020B0604030504040204" pitchFamily="50" charset="-128"/>
                <a:ea typeface="Meiryo UI" panose="020B0604030504040204" pitchFamily="50" charset="-128"/>
              </a:rPr>
              <a:t>・</a:t>
            </a:r>
            <a:endParaRPr lang="en-US" altLang="ja-JP" sz="1050" dirty="0">
              <a:latin typeface="Meiryo UI" panose="020B0604030504040204" pitchFamily="50" charset="-128"/>
              <a:ea typeface="Meiryo UI" panose="020B0604030504040204" pitchFamily="50" charset="-128"/>
            </a:endParaRPr>
          </a:p>
          <a:p>
            <a:pPr algn="ctr"/>
            <a:r>
              <a:rPr kumimoji="1" lang="ja-JP" altLang="en-US" sz="1200" b="1" dirty="0">
                <a:highlight>
                  <a:srgbClr val="FFFF66"/>
                </a:highlight>
                <a:latin typeface="Meiryo UI" panose="020B0604030504040204" pitchFamily="50" charset="-128"/>
                <a:ea typeface="Meiryo UI" panose="020B0604030504040204" pitchFamily="50" charset="-128"/>
              </a:rPr>
              <a:t>返金</a:t>
            </a:r>
            <a:endParaRPr kumimoji="1" lang="ja-JP" altLang="en-US" sz="1050" b="1" dirty="0">
              <a:highlight>
                <a:srgbClr val="FFFF66"/>
              </a:highlight>
              <a:latin typeface="Meiryo UI" panose="020B0604030504040204" pitchFamily="50" charset="-128"/>
              <a:ea typeface="Meiryo UI" panose="020B0604030504040204" pitchFamily="50" charset="-128"/>
            </a:endParaRPr>
          </a:p>
        </p:txBody>
      </p:sp>
      <p:sp>
        <p:nvSpPr>
          <p:cNvPr id="162" name="テキスト ボックス 161">
            <a:extLst>
              <a:ext uri="{FF2B5EF4-FFF2-40B4-BE49-F238E27FC236}">
                <a16:creationId xmlns:a16="http://schemas.microsoft.com/office/drawing/2014/main" id="{9F9744F6-395D-461A-BA27-827036B6B254}"/>
              </a:ext>
            </a:extLst>
          </p:cNvPr>
          <p:cNvSpPr txBox="1"/>
          <p:nvPr/>
        </p:nvSpPr>
        <p:spPr>
          <a:xfrm>
            <a:off x="3803854" y="3790632"/>
            <a:ext cx="857927" cy="438582"/>
          </a:xfrm>
          <a:prstGeom prst="rect">
            <a:avLst/>
          </a:prstGeom>
          <a:noFill/>
        </p:spPr>
        <p:txBody>
          <a:bodyPr wrap="none" rtlCol="0">
            <a:spAutoFit/>
          </a:bodyPr>
          <a:lstStyle>
            <a:defPPr>
              <a:defRPr lang="ja-JP"/>
            </a:defPPr>
            <a:lvl1pPr algn="ctr">
              <a:defRPr sz="1200" b="1">
                <a:latin typeface="Meiryo UI" panose="020B0604030504040204" pitchFamily="50" charset="-128"/>
                <a:ea typeface="Meiryo UI" panose="020B0604030504040204" pitchFamily="50" charset="-128"/>
              </a:defRPr>
            </a:lvl1pPr>
          </a:lstStyle>
          <a:p>
            <a:r>
              <a:rPr lang="ja-JP" altLang="en-US" sz="1050" b="0" dirty="0"/>
              <a:t>交付金算定</a:t>
            </a:r>
            <a:endParaRPr lang="en-US" altLang="ja-JP" sz="1050" b="0" dirty="0"/>
          </a:p>
          <a:p>
            <a:r>
              <a:rPr lang="ja-JP" altLang="en-US" dirty="0"/>
              <a:t>　　</a:t>
            </a:r>
            <a:r>
              <a:rPr lang="ja-JP" altLang="en-US" dirty="0">
                <a:highlight>
                  <a:srgbClr val="FFFF66"/>
                </a:highlight>
              </a:rPr>
              <a:t>交付</a:t>
            </a:r>
          </a:p>
        </p:txBody>
      </p:sp>
      <p:sp>
        <p:nvSpPr>
          <p:cNvPr id="179" name="テキスト ボックス 178">
            <a:extLst>
              <a:ext uri="{FF2B5EF4-FFF2-40B4-BE49-F238E27FC236}">
                <a16:creationId xmlns:a16="http://schemas.microsoft.com/office/drawing/2014/main" id="{E49643A9-8FC4-471E-A1D6-C695C1DFC661}"/>
              </a:ext>
            </a:extLst>
          </p:cNvPr>
          <p:cNvSpPr txBox="1"/>
          <p:nvPr/>
        </p:nvSpPr>
        <p:spPr>
          <a:xfrm>
            <a:off x="8593009" y="6105514"/>
            <a:ext cx="928977" cy="230832"/>
          </a:xfrm>
          <a:prstGeom prst="rect">
            <a:avLst/>
          </a:prstGeom>
          <a:noFill/>
        </p:spPr>
        <p:txBody>
          <a:bodyPr wrap="square" rtlCol="0">
            <a:spAutoFit/>
          </a:bodyPr>
          <a:lstStyle/>
          <a:p>
            <a:r>
              <a:rPr kumimoji="1" lang="ja-JP" altLang="en-US" sz="900" b="1" dirty="0">
                <a:highlight>
                  <a:srgbClr val="FFFF66"/>
                </a:highlight>
                <a:latin typeface="Meiryo UI" panose="020B0604030504040204" pitchFamily="50" charset="-128"/>
                <a:ea typeface="Meiryo UI" panose="020B0604030504040204" pitchFamily="50" charset="-128"/>
              </a:rPr>
              <a:t>キャッシュデータ</a:t>
            </a:r>
          </a:p>
        </p:txBody>
      </p:sp>
    </p:spTree>
    <p:extLst>
      <p:ext uri="{BB962C8B-B14F-4D97-AF65-F5344CB8AC3E}">
        <p14:creationId xmlns:p14="http://schemas.microsoft.com/office/powerpoint/2010/main" val="2074194842"/>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3" name="表 2">
            <a:extLst>
              <a:ext uri="{FF2B5EF4-FFF2-40B4-BE49-F238E27FC236}">
                <a16:creationId xmlns:a16="http://schemas.microsoft.com/office/drawing/2014/main" id="{232415C5-E6B0-49DC-B7FC-8E9A958456C0}"/>
              </a:ext>
            </a:extLst>
          </p:cNvPr>
          <p:cNvGraphicFramePr>
            <a:graphicFrameLocks noGrp="1"/>
          </p:cNvGraphicFramePr>
          <p:nvPr>
            <p:extLst>
              <p:ext uri="{D42A27DB-BD31-4B8C-83A1-F6EECF244321}">
                <p14:modId xmlns:p14="http://schemas.microsoft.com/office/powerpoint/2010/main" val="2315967595"/>
              </p:ext>
            </p:extLst>
          </p:nvPr>
        </p:nvGraphicFramePr>
        <p:xfrm>
          <a:off x="141614" y="1118597"/>
          <a:ext cx="9511433" cy="5619087"/>
        </p:xfrm>
        <a:graphic>
          <a:graphicData uri="http://schemas.openxmlformats.org/drawingml/2006/table">
            <a:tbl>
              <a:tblPr firstRow="1" bandRow="1">
                <a:tableStyleId>{2D5ABB26-0587-4C30-8999-92F81FD0307C}</a:tableStyleId>
              </a:tblPr>
              <a:tblGrid>
                <a:gridCol w="367433">
                  <a:extLst>
                    <a:ext uri="{9D8B030D-6E8A-4147-A177-3AD203B41FA5}">
                      <a16:colId xmlns:a16="http://schemas.microsoft.com/office/drawing/2014/main" val="358073148"/>
                    </a:ext>
                  </a:extLst>
                </a:gridCol>
                <a:gridCol w="692468">
                  <a:extLst>
                    <a:ext uri="{9D8B030D-6E8A-4147-A177-3AD203B41FA5}">
                      <a16:colId xmlns:a16="http://schemas.microsoft.com/office/drawing/2014/main" val="3311309282"/>
                    </a:ext>
                  </a:extLst>
                </a:gridCol>
                <a:gridCol w="6424770">
                  <a:extLst>
                    <a:ext uri="{9D8B030D-6E8A-4147-A177-3AD203B41FA5}">
                      <a16:colId xmlns:a16="http://schemas.microsoft.com/office/drawing/2014/main" val="1235158156"/>
                    </a:ext>
                  </a:extLst>
                </a:gridCol>
                <a:gridCol w="1027521">
                  <a:extLst>
                    <a:ext uri="{9D8B030D-6E8A-4147-A177-3AD203B41FA5}">
                      <a16:colId xmlns:a16="http://schemas.microsoft.com/office/drawing/2014/main" val="460347249"/>
                    </a:ext>
                  </a:extLst>
                </a:gridCol>
                <a:gridCol w="999241">
                  <a:extLst>
                    <a:ext uri="{9D8B030D-6E8A-4147-A177-3AD203B41FA5}">
                      <a16:colId xmlns:a16="http://schemas.microsoft.com/office/drawing/2014/main" val="1844948871"/>
                    </a:ext>
                  </a:extLst>
                </a:gridCol>
              </a:tblGrid>
              <a:tr h="0">
                <a:tc gridSpan="2">
                  <a:txBody>
                    <a:bodyPr/>
                    <a:lstStyle/>
                    <a:p>
                      <a:pPr algn="l"/>
                      <a:r>
                        <a:rPr kumimoji="1" lang="ja-JP" altLang="en-US" sz="1200" b="0" dirty="0">
                          <a:latin typeface="Meiryo UI" panose="020B0604030504040204" pitchFamily="50" charset="-128"/>
                          <a:ea typeface="Meiryo UI" panose="020B0604030504040204" pitchFamily="50" charset="-128"/>
                        </a:rPr>
                        <a:t>業務</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lang="ja-JP" altLang="en-US" sz="1200" dirty="0">
                          <a:latin typeface="Meiryo UI" panose="020B0604030504040204" pitchFamily="50" charset="-128"/>
                          <a:ea typeface="Meiryo UI" panose="020B0604030504040204" pitchFamily="50" charset="-128"/>
                        </a:rPr>
                        <a:t>算定結果・支払通知</a:t>
                      </a:r>
                      <a:r>
                        <a:rPr lang="en-US" altLang="ja-JP" sz="1200" dirty="0">
                          <a:latin typeface="Meiryo UI" panose="020B0604030504040204" pitchFamily="50" charset="-128"/>
                          <a:ea typeface="Meiryo UI" panose="020B0604030504040204" pitchFamily="50" charset="-128"/>
                        </a:rPr>
                        <a:t>(</a:t>
                      </a:r>
                      <a:r>
                        <a:rPr lang="ja-JP" altLang="en-US" sz="1200" dirty="0">
                          <a:latin typeface="Meiryo UI" panose="020B0604030504040204" pitchFamily="50" charset="-128"/>
                          <a:ea typeface="Meiryo UI" panose="020B0604030504040204" pitchFamily="50" charset="-128"/>
                        </a:rPr>
                        <a:t>廃棄等費用積立金取戻し・外部積立→内部積立切替え時</a:t>
                      </a:r>
                      <a:r>
                        <a:rPr lang="en-US" altLang="ja-JP" sz="1200" dirty="0">
                          <a:latin typeface="Meiryo UI" panose="020B0604030504040204" pitchFamily="50" charset="-128"/>
                          <a:ea typeface="Meiryo UI" panose="020B0604030504040204" pitchFamily="50" charset="-128"/>
                        </a:rPr>
                        <a:t>)</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1200" b="0" dirty="0">
                          <a:latin typeface="Meiryo UI" panose="020B0604030504040204" pitchFamily="50" charset="-128"/>
                          <a:ea typeface="Meiryo UI" panose="020B0604030504040204" pitchFamily="50" charset="-128"/>
                        </a:rPr>
                        <a:t>業務コード</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200" b="0" dirty="0">
                          <a:latin typeface="Meiryo UI" panose="020B0604030504040204" pitchFamily="50" charset="-128"/>
                          <a:ea typeface="Meiryo UI" panose="020B0604030504040204" pitchFamily="50" charset="-128"/>
                        </a:rPr>
                        <a:t>ACC101</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0">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業務内容</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積立金取戻し申請・審査、</a:t>
                      </a:r>
                      <a:r>
                        <a:rPr kumimoji="1" lang="zh-TW" altLang="en-US" sz="1200" b="0" dirty="0">
                          <a:latin typeface="Meiryo UI" panose="020B0604030504040204" pitchFamily="50" charset="-128"/>
                          <a:ea typeface="Meiryo UI" panose="020B0604030504040204" pitchFamily="50" charset="-128"/>
                        </a:rPr>
                        <a:t>積立区分変更時対応</a:t>
                      </a:r>
                      <a:r>
                        <a:rPr kumimoji="1" lang="ja-JP" altLang="en-US" sz="1200" b="0" dirty="0">
                          <a:latin typeface="Meiryo UI" panose="020B0604030504040204" pitchFamily="50" charset="-128"/>
                          <a:ea typeface="Meiryo UI" panose="020B0604030504040204" pitchFamily="50" charset="-128"/>
                        </a:rPr>
                        <a:t>における算定結果から支払い金額の通知を行う</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868788017"/>
                  </a:ext>
                </a:extLst>
              </a:tr>
              <a:tr h="0">
                <a:tc gridSpan="2">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業務タイミング</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3">
                  <a:txBody>
                    <a:bodyPr/>
                    <a:lstStyle/>
                    <a:p>
                      <a:pPr marL="0" indent="0" algn="l">
                        <a:buFont typeface="Arial" panose="020B0604020202020204" pitchFamily="34" charset="0"/>
                        <a:buNone/>
                      </a:pPr>
                      <a:r>
                        <a:rPr kumimoji="1" lang="ja-JP" altLang="en-US" sz="1200" b="0" dirty="0">
                          <a:solidFill>
                            <a:schemeClr val="tx1"/>
                          </a:solidFill>
                          <a:latin typeface="Meiryo UI" panose="020B0604030504040204" pitchFamily="50" charset="-128"/>
                          <a:ea typeface="Meiryo UI" panose="020B0604030504040204" pitchFamily="50" charset="-128"/>
                        </a:rPr>
                        <a:t>随時</a:t>
                      </a:r>
                      <a:endParaRPr kumimoji="1" lang="en-US" altLang="ja-JP" sz="1000" b="0"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100085752"/>
                  </a:ext>
                </a:extLst>
              </a:tr>
              <a:tr h="0">
                <a:tc gridSpan="2">
                  <a:txBody>
                    <a:bodyPr/>
                    <a:lstStyle/>
                    <a:p>
                      <a:pPr marL="0" indent="0" algn="l">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関連アクター</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indent="0" algn="l">
                        <a:buFont typeface="Arial" panose="020B0604020202020204" pitchFamily="34" charset="0"/>
                        <a:buNone/>
                      </a:pPr>
                      <a:r>
                        <a:rPr kumimoji="0" lang="ja-JP" altLang="en-US" sz="1200" kern="0" dirty="0">
                          <a:latin typeface="Meiryo UI"/>
                          <a:ea typeface="Meiryo UI"/>
                        </a:rPr>
                        <a:t>広域機関、再エネ認定事業者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747063371"/>
                  </a:ext>
                </a:extLst>
              </a:tr>
              <a:tr h="1080000">
                <a:tc rowSpan="2">
                  <a:txBody>
                    <a:bodyPr/>
                    <a:lstStyle/>
                    <a:p>
                      <a:pPr marL="0" indent="0" algn="ctr">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確認者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lumMod val="95000"/>
                      </a:schemeClr>
                    </a:solidFill>
                  </a:tcPr>
                </a:tc>
                <a:tc gridSpan="3">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776034627"/>
                  </a:ext>
                </a:extLst>
              </a:tr>
              <a:tr h="1080000">
                <a:tc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作業者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603231057"/>
                  </a:ext>
                </a:extLst>
              </a:tr>
              <a:tr h="792000">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認定事業者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42081878"/>
                  </a:ext>
                </a:extLst>
              </a:tr>
              <a:tr h="1569807">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システム</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5629721"/>
                  </a:ext>
                </a:extLst>
              </a:tr>
            </a:tbl>
          </a:graphicData>
        </a:graphic>
      </p:graphicFrame>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9680594" cy="688157"/>
          </a:xfrm>
        </p:spPr>
        <p:txBody>
          <a:bodyPr/>
          <a:lstStyle/>
          <a:p>
            <a:r>
              <a:rPr lang="ja-JP" altLang="en-US" dirty="0">
                <a:latin typeface="Meiryo UI" panose="020B0604030504040204" pitchFamily="50" charset="-128"/>
                <a:ea typeface="Meiryo UI" panose="020B0604030504040204" pitchFamily="50" charset="-128"/>
              </a:rPr>
              <a:t>業務フロー</a:t>
            </a:r>
            <a:br>
              <a:rPr lang="en-US" altLang="ja-JP" dirty="0">
                <a:latin typeface="Meiryo UI" panose="020B0604030504040204" pitchFamily="50" charset="-128"/>
                <a:ea typeface="Meiryo UI" panose="020B0604030504040204" pitchFamily="50" charset="-128"/>
              </a:rPr>
            </a:br>
            <a:r>
              <a:rPr kumimoji="0" lang="ja-JP" altLang="en-US" kern="0" dirty="0">
                <a:solidFill>
                  <a:prstClr val="black"/>
                </a:solidFill>
                <a:latin typeface="Meiryo UI"/>
                <a:ea typeface="Meiryo UI"/>
                <a:cs typeface="Arial" pitchFamily="34" charset="0"/>
              </a:rPr>
              <a:t>資金管理・報告</a:t>
            </a:r>
            <a:r>
              <a:rPr lang="zh-TW" altLang="en-US"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支払通知</a:t>
            </a:r>
            <a:r>
              <a:rPr lang="en-US" altLang="ja-JP"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積立金取戻し・外部→内部積立切替時</a:t>
            </a:r>
            <a:r>
              <a:rPr lang="en-US" altLang="ja-JP" dirty="0">
                <a:latin typeface="Meiryo UI" panose="020B0604030504040204" pitchFamily="50" charset="-128"/>
                <a:ea typeface="Meiryo UI" panose="020B0604030504040204" pitchFamily="50" charset="-128"/>
              </a:rPr>
              <a:t>)</a:t>
            </a:r>
            <a:endParaRPr kumimoji="1" lang="ja-JP" altLang="en-US" dirty="0">
              <a:latin typeface="Meiryo UI" panose="020B0604030504040204" pitchFamily="50" charset="-128"/>
              <a:ea typeface="Meiryo UI" panose="020B0604030504040204" pitchFamily="50" charset="-128"/>
            </a:endParaRPr>
          </a:p>
        </p:txBody>
      </p:sp>
      <p:grpSp>
        <p:nvGrpSpPr>
          <p:cNvPr id="42" name="グループ化 41">
            <a:extLst>
              <a:ext uri="{FF2B5EF4-FFF2-40B4-BE49-F238E27FC236}">
                <a16:creationId xmlns:a16="http://schemas.microsoft.com/office/drawing/2014/main" id="{9F2F95F2-4110-4800-8E1F-DF1E8C3D64BE}"/>
              </a:ext>
            </a:extLst>
          </p:cNvPr>
          <p:cNvGrpSpPr/>
          <p:nvPr/>
        </p:nvGrpSpPr>
        <p:grpSpPr>
          <a:xfrm>
            <a:off x="5989186" y="822685"/>
            <a:ext cx="3842712" cy="205890"/>
            <a:chOff x="6068600" y="822685"/>
            <a:chExt cx="3510050" cy="205890"/>
          </a:xfrm>
        </p:grpSpPr>
        <p:sp>
          <p:nvSpPr>
            <p:cNvPr id="43" name="正方形/長方形 42">
              <a:extLst>
                <a:ext uri="{FF2B5EF4-FFF2-40B4-BE49-F238E27FC236}">
                  <a16:creationId xmlns:a16="http://schemas.microsoft.com/office/drawing/2014/main" id="{5F4EDB53-978B-456F-8647-6E8BEBD2694B}"/>
                </a:ext>
              </a:extLst>
            </p:cNvPr>
            <p:cNvSpPr/>
            <p:nvPr/>
          </p:nvSpPr>
          <p:spPr>
            <a:xfrm>
              <a:off x="6506504" y="822685"/>
              <a:ext cx="1254159"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再エネ業務統合システム</a:t>
              </a:r>
            </a:p>
          </p:txBody>
        </p:sp>
        <p:sp>
          <p:nvSpPr>
            <p:cNvPr id="44" name="正方形/長方形 43">
              <a:extLst>
                <a:ext uri="{FF2B5EF4-FFF2-40B4-BE49-F238E27FC236}">
                  <a16:creationId xmlns:a16="http://schemas.microsoft.com/office/drawing/2014/main" id="{F2BEDDA8-613D-45BE-8A3C-0983F3BBABC9}"/>
                </a:ext>
              </a:extLst>
            </p:cNvPr>
            <p:cNvSpPr/>
            <p:nvPr/>
          </p:nvSpPr>
          <p:spPr>
            <a:xfrm>
              <a:off x="6369354" y="853531"/>
              <a:ext cx="166154" cy="132923"/>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45" name="正方形/長方形 44">
              <a:extLst>
                <a:ext uri="{FF2B5EF4-FFF2-40B4-BE49-F238E27FC236}">
                  <a16:creationId xmlns:a16="http://schemas.microsoft.com/office/drawing/2014/main" id="{309EDF28-D5AF-4DD5-8DFE-93DCBEBD9706}"/>
                </a:ext>
              </a:extLst>
            </p:cNvPr>
            <p:cNvSpPr/>
            <p:nvPr/>
          </p:nvSpPr>
          <p:spPr>
            <a:xfrm>
              <a:off x="7488525" y="853531"/>
              <a:ext cx="166154" cy="132923"/>
            </a:xfrm>
            <a:prstGeom prst="rect">
              <a:avLst/>
            </a:prstGeom>
            <a:noFill/>
            <a:ln w="38100" cap="flat" cmpd="thickThin"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46" name="正方形/長方形 45">
              <a:extLst>
                <a:ext uri="{FF2B5EF4-FFF2-40B4-BE49-F238E27FC236}">
                  <a16:creationId xmlns:a16="http://schemas.microsoft.com/office/drawing/2014/main" id="{7052033B-19BE-4EA9-BE43-5FBFDB70DDA9}"/>
                </a:ext>
              </a:extLst>
            </p:cNvPr>
            <p:cNvSpPr/>
            <p:nvPr/>
          </p:nvSpPr>
          <p:spPr>
            <a:xfrm>
              <a:off x="7645826" y="822685"/>
              <a:ext cx="1125542"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zh-TW" altLang="en-US" sz="738" kern="0" dirty="0">
                  <a:latin typeface="Meiryo UI"/>
                  <a:ea typeface="Meiryo UI"/>
                  <a:cs typeface="Arial" pitchFamily="34" charset="0"/>
                </a:rPr>
                <a:t>業務詳細仕様</a:t>
              </a:r>
              <a:r>
                <a:rPr kumimoji="0" lang="ja-JP" altLang="en-US" sz="738" kern="0" dirty="0">
                  <a:latin typeface="Meiryo UI"/>
                  <a:ea typeface="Meiryo UI"/>
                  <a:cs typeface="Arial" pitchFamily="34" charset="0"/>
                </a:rPr>
                <a:t>の対象</a:t>
              </a:r>
            </a:p>
          </p:txBody>
        </p:sp>
        <p:sp>
          <p:nvSpPr>
            <p:cNvPr id="47" name="正方形/長方形 46">
              <a:extLst>
                <a:ext uri="{FF2B5EF4-FFF2-40B4-BE49-F238E27FC236}">
                  <a16:creationId xmlns:a16="http://schemas.microsoft.com/office/drawing/2014/main" id="{FAB282A8-06D9-4AEC-BD99-4DF4C215A7FE}"/>
                </a:ext>
              </a:extLst>
            </p:cNvPr>
            <p:cNvSpPr/>
            <p:nvPr/>
          </p:nvSpPr>
          <p:spPr>
            <a:xfrm>
              <a:off x="6068600" y="822685"/>
              <a:ext cx="299077" cy="198871"/>
            </a:xfrm>
            <a:prstGeom prst="rect">
              <a:avLst/>
            </a:prstGeom>
            <a:noFill/>
          </p:spPr>
          <p:txBody>
            <a:bodyPr wrap="none">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r>
                <a:rPr kumimoji="0" lang="ja-JP" altLang="en-US" sz="738" kern="0" dirty="0">
                  <a:latin typeface="Meiryo UI"/>
                  <a:ea typeface="Meiryo UI"/>
                  <a:cs typeface="Arial" pitchFamily="34" charset="0"/>
                </a:rPr>
                <a:t>凡例</a:t>
              </a:r>
            </a:p>
          </p:txBody>
        </p:sp>
        <p:sp>
          <p:nvSpPr>
            <p:cNvPr id="48" name="フローチャート: 定義済み処理 47">
              <a:extLst>
                <a:ext uri="{FF2B5EF4-FFF2-40B4-BE49-F238E27FC236}">
                  <a16:creationId xmlns:a16="http://schemas.microsoft.com/office/drawing/2014/main" id="{0B16CF63-281F-4ECD-9B6A-6DEDD86F0F3F}"/>
                </a:ext>
              </a:extLst>
            </p:cNvPr>
            <p:cNvSpPr/>
            <p:nvPr/>
          </p:nvSpPr>
          <p:spPr>
            <a:xfrm>
              <a:off x="8579834" y="853531"/>
              <a:ext cx="237359" cy="144000"/>
            </a:xfrm>
            <a:prstGeom prst="flowChartPredefinedProcess">
              <a:avLst/>
            </a:prstGeom>
            <a:noFill/>
            <a:ln w="19050" cap="flat" cmpd="sng" algn="ctr">
              <a:solidFill>
                <a:sysClr val="window" lastClr="FFFFFF">
                  <a:lumMod val="65000"/>
                </a:sysClr>
              </a:solidFill>
              <a:prstDash val="solid"/>
              <a:miter lim="800000"/>
            </a:ln>
            <a:effectLst/>
          </p:spPr>
          <p:txBody>
            <a:bodyPr wrap="none" lIns="0" tIns="33231" rIns="0" bIns="33231" rtlCol="0" anchor="ctr"/>
            <a:lstStyle/>
            <a:p>
              <a:pPr algn="ctr"/>
              <a:endParaRPr kumimoji="0" lang="ja-JP" altLang="en-US" sz="800" kern="0" dirty="0">
                <a:latin typeface="Meiryo UI" panose="020B0604030504040204" pitchFamily="50" charset="-128"/>
                <a:ea typeface="Meiryo UI" panose="020B0604030504040204" pitchFamily="50" charset="-128"/>
                <a:cs typeface="Arial" pitchFamily="34" charset="0"/>
              </a:endParaRPr>
            </a:p>
          </p:txBody>
        </p:sp>
        <p:sp>
          <p:nvSpPr>
            <p:cNvPr id="49" name="正方形/長方形 48">
              <a:extLst>
                <a:ext uri="{FF2B5EF4-FFF2-40B4-BE49-F238E27FC236}">
                  <a16:creationId xmlns:a16="http://schemas.microsoft.com/office/drawing/2014/main" id="{C0A2FD24-509E-44CC-8971-35AACA954EFB}"/>
                </a:ext>
              </a:extLst>
            </p:cNvPr>
            <p:cNvSpPr/>
            <p:nvPr/>
          </p:nvSpPr>
          <p:spPr>
            <a:xfrm>
              <a:off x="8795264" y="822685"/>
              <a:ext cx="783386"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他業務プロセス</a:t>
              </a:r>
            </a:p>
          </p:txBody>
        </p:sp>
      </p:grpSp>
      <p:sp>
        <p:nvSpPr>
          <p:cNvPr id="207" name="正方形/長方形 206">
            <a:extLst>
              <a:ext uri="{FF2B5EF4-FFF2-40B4-BE49-F238E27FC236}">
                <a16:creationId xmlns:a16="http://schemas.microsoft.com/office/drawing/2014/main" id="{6BEEFDC2-5280-427E-B2C0-D229F8448AF0}"/>
              </a:ext>
            </a:extLst>
          </p:cNvPr>
          <p:cNvSpPr/>
          <p:nvPr/>
        </p:nvSpPr>
        <p:spPr>
          <a:xfrm>
            <a:off x="412208" y="4027678"/>
            <a:ext cx="1907064" cy="215444"/>
          </a:xfrm>
          <a:prstGeom prst="rect">
            <a:avLst/>
          </a:prstGeom>
        </p:spPr>
        <p:txBody>
          <a:bodyPr wrap="square">
            <a:spAutoFit/>
          </a:bodyPr>
          <a:lstStyle/>
          <a:p>
            <a:r>
              <a:rPr kumimoji="0" lang="en-US" altLang="ja-JP" sz="800" kern="0" dirty="0">
                <a:latin typeface="Meiryo UI"/>
                <a:ea typeface="Meiryo UI"/>
                <a:cs typeface="Arial" pitchFamily="34" charset="0"/>
              </a:rPr>
              <a:t>(DIS100</a:t>
            </a:r>
            <a:r>
              <a:rPr kumimoji="0" lang="en-US" altLang="ja-JP" sz="800" kern="0" dirty="0">
                <a:solidFill>
                  <a:prstClr val="black"/>
                </a:solidFill>
                <a:latin typeface="Meiryo UI"/>
                <a:ea typeface="Meiryo UI"/>
                <a:cs typeface="Arial" pitchFamily="34" charset="0"/>
              </a:rPr>
              <a:t>)</a:t>
            </a:r>
            <a:r>
              <a:rPr kumimoji="0" lang="ja-JP" altLang="en-US" sz="800" kern="0" dirty="0">
                <a:solidFill>
                  <a:prstClr val="black"/>
                </a:solidFill>
                <a:latin typeface="Meiryo UI"/>
                <a:ea typeface="Meiryo UI"/>
                <a:cs typeface="Arial" pitchFamily="34" charset="0"/>
              </a:rPr>
              <a:t>積立金取戻し申請・審査</a:t>
            </a:r>
            <a:r>
              <a:rPr kumimoji="0" lang="ja-JP" altLang="en-US" sz="800" kern="0" dirty="0">
                <a:latin typeface="Meiryo UI"/>
                <a:ea typeface="Meiryo UI"/>
                <a:cs typeface="Arial" pitchFamily="34" charset="0"/>
              </a:rPr>
              <a:t>➢</a:t>
            </a:r>
            <a:endParaRPr lang="ja-JP" altLang="en-US" sz="800" dirty="0">
              <a:latin typeface="Meiryo UI" panose="020B0604030504040204" pitchFamily="50" charset="-128"/>
              <a:ea typeface="Meiryo UI" panose="020B0604030504040204" pitchFamily="50" charset="-128"/>
              <a:cs typeface="Arial" pitchFamily="34" charset="0"/>
            </a:endParaRPr>
          </a:p>
        </p:txBody>
      </p:sp>
      <p:sp>
        <p:nvSpPr>
          <p:cNvPr id="208" name="正方形/長方形 207">
            <a:extLst>
              <a:ext uri="{FF2B5EF4-FFF2-40B4-BE49-F238E27FC236}">
                <a16:creationId xmlns:a16="http://schemas.microsoft.com/office/drawing/2014/main" id="{AF6E13BC-CE7A-4C9B-B675-3D72E95C8761}"/>
              </a:ext>
            </a:extLst>
          </p:cNvPr>
          <p:cNvSpPr/>
          <p:nvPr/>
        </p:nvSpPr>
        <p:spPr>
          <a:xfrm>
            <a:off x="412208" y="4195146"/>
            <a:ext cx="1907064" cy="215444"/>
          </a:xfrm>
          <a:prstGeom prst="rect">
            <a:avLst/>
          </a:prstGeom>
        </p:spPr>
        <p:txBody>
          <a:bodyPr wrap="square">
            <a:spAutoFit/>
          </a:bodyPr>
          <a:lstStyle/>
          <a:p>
            <a:r>
              <a:rPr kumimoji="0" lang="en-US" altLang="ja-JP" sz="800" kern="0" dirty="0">
                <a:solidFill>
                  <a:prstClr val="black"/>
                </a:solidFill>
                <a:latin typeface="Meiryo UI"/>
                <a:ea typeface="Meiryo UI"/>
                <a:cs typeface="Arial" pitchFamily="34" charset="0"/>
              </a:rPr>
              <a:t>(DIS200)</a:t>
            </a:r>
            <a:r>
              <a:rPr kumimoji="0" lang="zh-TW" altLang="en-US" sz="800" kern="0" dirty="0">
                <a:solidFill>
                  <a:prstClr val="black"/>
                </a:solidFill>
                <a:latin typeface="Meiryo UI"/>
                <a:ea typeface="Meiryo UI"/>
                <a:cs typeface="Arial" pitchFamily="34" charset="0"/>
              </a:rPr>
              <a:t>積立区分変更時対応</a:t>
            </a:r>
            <a:r>
              <a:rPr kumimoji="0" lang="ja-JP" altLang="en-US" sz="800" kern="0" dirty="0">
                <a:latin typeface="Meiryo UI"/>
                <a:ea typeface="Meiryo UI"/>
                <a:cs typeface="Arial" pitchFamily="34" charset="0"/>
              </a:rPr>
              <a:t>➢</a:t>
            </a:r>
            <a:endParaRPr lang="ja-JP" altLang="en-US" sz="800" dirty="0">
              <a:latin typeface="Meiryo UI" panose="020B0604030504040204" pitchFamily="50" charset="-128"/>
              <a:ea typeface="Meiryo UI" panose="020B0604030504040204" pitchFamily="50" charset="-128"/>
              <a:cs typeface="Arial" pitchFamily="34" charset="0"/>
            </a:endParaRPr>
          </a:p>
        </p:txBody>
      </p:sp>
      <p:sp>
        <p:nvSpPr>
          <p:cNvPr id="127" name="ドーナツ 24">
            <a:extLst>
              <a:ext uri="{FF2B5EF4-FFF2-40B4-BE49-F238E27FC236}">
                <a16:creationId xmlns:a16="http://schemas.microsoft.com/office/drawing/2014/main" id="{124A6399-3D5B-49E0-96E5-AA62F85C75CB}"/>
              </a:ext>
            </a:extLst>
          </p:cNvPr>
          <p:cNvSpPr/>
          <p:nvPr/>
        </p:nvSpPr>
        <p:spPr bwMode="auto">
          <a:xfrm>
            <a:off x="1311541" y="3543536"/>
            <a:ext cx="288000" cy="288000"/>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START</a:t>
            </a:r>
            <a:endParaRPr kumimoji="0" lang="ja-JP" altLang="en-US" sz="700" kern="0" dirty="0">
              <a:latin typeface="Meiryo UI"/>
              <a:ea typeface="Meiryo UI"/>
              <a:cs typeface="Tahoma" pitchFamily="34" charset="0"/>
            </a:endParaRPr>
          </a:p>
        </p:txBody>
      </p:sp>
      <p:cxnSp>
        <p:nvCxnSpPr>
          <p:cNvPr id="128" name="直線矢印コネクタ 127">
            <a:extLst>
              <a:ext uri="{FF2B5EF4-FFF2-40B4-BE49-F238E27FC236}">
                <a16:creationId xmlns:a16="http://schemas.microsoft.com/office/drawing/2014/main" id="{05158083-4058-4148-B139-38E92208E0FB}"/>
              </a:ext>
            </a:extLst>
          </p:cNvPr>
          <p:cNvCxnSpPr>
            <a:cxnSpLocks/>
            <a:stCxn id="134" idx="0"/>
            <a:endCxn id="136" idx="2"/>
          </p:cNvCxnSpPr>
          <p:nvPr/>
        </p:nvCxnSpPr>
        <p:spPr>
          <a:xfrm flipH="1" flipV="1">
            <a:off x="2091306" y="3910736"/>
            <a:ext cx="1" cy="2098530"/>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129" name="グループ化 128">
            <a:extLst>
              <a:ext uri="{FF2B5EF4-FFF2-40B4-BE49-F238E27FC236}">
                <a16:creationId xmlns:a16="http://schemas.microsoft.com/office/drawing/2014/main" id="{5C362CE3-78B4-4FC5-A353-DF608CA2FAF3}"/>
              </a:ext>
            </a:extLst>
          </p:cNvPr>
          <p:cNvGrpSpPr/>
          <p:nvPr/>
        </p:nvGrpSpPr>
        <p:grpSpPr>
          <a:xfrm>
            <a:off x="1964172" y="6005463"/>
            <a:ext cx="254269" cy="450827"/>
            <a:chOff x="2515451" y="5897715"/>
            <a:chExt cx="254269" cy="450827"/>
          </a:xfrm>
        </p:grpSpPr>
        <p:sp>
          <p:nvSpPr>
            <p:cNvPr id="133" name="Freeform 266">
              <a:extLst>
                <a:ext uri="{FF2B5EF4-FFF2-40B4-BE49-F238E27FC236}">
                  <a16:creationId xmlns:a16="http://schemas.microsoft.com/office/drawing/2014/main" id="{0067A145-AF82-467C-84D2-24367F8B0558}"/>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34" name="正方形/長方形 36">
              <a:extLst>
                <a:ext uri="{FF2B5EF4-FFF2-40B4-BE49-F238E27FC236}">
                  <a16:creationId xmlns:a16="http://schemas.microsoft.com/office/drawing/2014/main" id="{13604A49-696C-4873-8C61-39953942B5A6}"/>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grpSp>
        <p:nvGrpSpPr>
          <p:cNvPr id="135" name="グループ化 134">
            <a:extLst>
              <a:ext uri="{FF2B5EF4-FFF2-40B4-BE49-F238E27FC236}">
                <a16:creationId xmlns:a16="http://schemas.microsoft.com/office/drawing/2014/main" id="{91F2FA7A-B932-45DE-A827-6CBABE5260F9}"/>
              </a:ext>
            </a:extLst>
          </p:cNvPr>
          <p:cNvGrpSpPr/>
          <p:nvPr/>
        </p:nvGrpSpPr>
        <p:grpSpPr>
          <a:xfrm>
            <a:off x="1724106" y="3298509"/>
            <a:ext cx="734400" cy="612227"/>
            <a:chOff x="2491032" y="3449261"/>
            <a:chExt cx="734400" cy="612227"/>
          </a:xfrm>
        </p:grpSpPr>
        <p:sp>
          <p:nvSpPr>
            <p:cNvPr id="136" name="正方形/長方形 135">
              <a:extLst>
                <a:ext uri="{FF2B5EF4-FFF2-40B4-BE49-F238E27FC236}">
                  <a16:creationId xmlns:a16="http://schemas.microsoft.com/office/drawing/2014/main" id="{4A6EA9C1-4A0F-412E-BB6E-BDEC1D838270}"/>
                </a:ext>
              </a:extLst>
            </p:cNvPr>
            <p:cNvSpPr/>
            <p:nvPr/>
          </p:nvSpPr>
          <p:spPr>
            <a:xfrm>
              <a:off x="2491032"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審査内容・</a:t>
              </a:r>
              <a:br>
                <a:rPr kumimoji="0" lang="en-US" altLang="ja-JP" sz="800" kern="0" dirty="0">
                  <a:latin typeface="Meiryo UI" panose="020B0604030504040204" pitchFamily="50" charset="-128"/>
                  <a:ea typeface="Meiryo UI" panose="020B0604030504040204" pitchFamily="50" charset="-128"/>
                  <a:cs typeface="Arial" pitchFamily="34" charset="0"/>
                </a:rPr>
              </a:br>
              <a:r>
                <a:rPr kumimoji="0" lang="ja-JP" altLang="en-US" sz="800" kern="0" dirty="0">
                  <a:latin typeface="Meiryo UI" panose="020B0604030504040204" pitchFamily="50" charset="-128"/>
                  <a:ea typeface="Meiryo UI" panose="020B0604030504040204" pitchFamily="50" charset="-128"/>
                  <a:cs typeface="Arial" pitchFamily="34" charset="0"/>
                </a:rPr>
                <a:t>登録内容の確認</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137" name="テキスト ボックス 136">
              <a:extLst>
                <a:ext uri="{FF2B5EF4-FFF2-40B4-BE49-F238E27FC236}">
                  <a16:creationId xmlns:a16="http://schemas.microsoft.com/office/drawing/2014/main" id="{D0711F77-3CDB-4BF0-99C3-6F6EDF0E981A}"/>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a:latin typeface="Meiryo UI" panose="020B0604030504040204" pitchFamily="50" charset="-128"/>
                  <a:ea typeface="Meiryo UI" panose="020B0604030504040204" pitchFamily="50" charset="-128"/>
                </a:rPr>
                <a:t>01</a:t>
              </a:r>
              <a:endParaRPr lang="ja-JP" altLang="en-US" sz="800" dirty="0">
                <a:latin typeface="Meiryo UI" panose="020B0604030504040204" pitchFamily="50" charset="-128"/>
                <a:ea typeface="Meiryo UI" panose="020B0604030504040204" pitchFamily="50" charset="-128"/>
              </a:endParaRPr>
            </a:p>
          </p:txBody>
        </p:sp>
      </p:grpSp>
      <p:cxnSp>
        <p:nvCxnSpPr>
          <p:cNvPr id="138" name="直線矢印コネクタ 137">
            <a:extLst>
              <a:ext uri="{FF2B5EF4-FFF2-40B4-BE49-F238E27FC236}">
                <a16:creationId xmlns:a16="http://schemas.microsoft.com/office/drawing/2014/main" id="{ABF05820-4246-41FE-8504-485F17C971C1}"/>
              </a:ext>
            </a:extLst>
          </p:cNvPr>
          <p:cNvCxnSpPr>
            <a:cxnSpLocks/>
            <a:stCxn id="127" idx="6"/>
            <a:endCxn id="136" idx="1"/>
          </p:cNvCxnSpPr>
          <p:nvPr/>
        </p:nvCxnSpPr>
        <p:spPr>
          <a:xfrm>
            <a:off x="1599541" y="3687536"/>
            <a:ext cx="124565" cy="0"/>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139" name="正方形/長方形 138">
            <a:extLst>
              <a:ext uri="{FF2B5EF4-FFF2-40B4-BE49-F238E27FC236}">
                <a16:creationId xmlns:a16="http://schemas.microsoft.com/office/drawing/2014/main" id="{29D18C8E-C9B3-4250-A936-B07B90BEBE57}"/>
              </a:ext>
            </a:extLst>
          </p:cNvPr>
          <p:cNvSpPr/>
          <p:nvPr/>
        </p:nvSpPr>
        <p:spPr>
          <a:xfrm>
            <a:off x="2019306" y="6377882"/>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140" name="直線矢印コネクタ 139">
            <a:extLst>
              <a:ext uri="{FF2B5EF4-FFF2-40B4-BE49-F238E27FC236}">
                <a16:creationId xmlns:a16="http://schemas.microsoft.com/office/drawing/2014/main" id="{1D39AE97-2F16-4E4F-B231-F6EEBFC90A5C}"/>
              </a:ext>
            </a:extLst>
          </p:cNvPr>
          <p:cNvCxnSpPr>
            <a:cxnSpLocks/>
            <a:stCxn id="136" idx="3"/>
            <a:endCxn id="149" idx="1"/>
          </p:cNvCxnSpPr>
          <p:nvPr/>
        </p:nvCxnSpPr>
        <p:spPr>
          <a:xfrm>
            <a:off x="2458506" y="3687536"/>
            <a:ext cx="144596" cy="0"/>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141" name="直線矢印コネクタ 140">
            <a:extLst>
              <a:ext uri="{FF2B5EF4-FFF2-40B4-BE49-F238E27FC236}">
                <a16:creationId xmlns:a16="http://schemas.microsoft.com/office/drawing/2014/main" id="{388FBEFA-B54B-4750-9163-90B447549F90}"/>
              </a:ext>
            </a:extLst>
          </p:cNvPr>
          <p:cNvCxnSpPr>
            <a:cxnSpLocks/>
            <a:stCxn id="149" idx="2"/>
            <a:endCxn id="206" idx="0"/>
          </p:cNvCxnSpPr>
          <p:nvPr/>
        </p:nvCxnSpPr>
        <p:spPr>
          <a:xfrm>
            <a:off x="2970302" y="3910736"/>
            <a:ext cx="0" cy="1458307"/>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142" name="グループ化 141">
            <a:extLst>
              <a:ext uri="{FF2B5EF4-FFF2-40B4-BE49-F238E27FC236}">
                <a16:creationId xmlns:a16="http://schemas.microsoft.com/office/drawing/2014/main" id="{AA4248DA-9230-42FF-99B6-1A4F11029E0E}"/>
              </a:ext>
            </a:extLst>
          </p:cNvPr>
          <p:cNvGrpSpPr/>
          <p:nvPr/>
        </p:nvGrpSpPr>
        <p:grpSpPr>
          <a:xfrm>
            <a:off x="2843168" y="6005463"/>
            <a:ext cx="254269" cy="450827"/>
            <a:chOff x="2515451" y="5897715"/>
            <a:chExt cx="254269" cy="450827"/>
          </a:xfrm>
        </p:grpSpPr>
        <p:sp>
          <p:nvSpPr>
            <p:cNvPr id="143" name="Freeform 266">
              <a:extLst>
                <a:ext uri="{FF2B5EF4-FFF2-40B4-BE49-F238E27FC236}">
                  <a16:creationId xmlns:a16="http://schemas.microsoft.com/office/drawing/2014/main" id="{2A16950F-3367-431C-92E6-C8B3EA4DCF00}"/>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47" name="正方形/長方形 36">
              <a:extLst>
                <a:ext uri="{FF2B5EF4-FFF2-40B4-BE49-F238E27FC236}">
                  <a16:creationId xmlns:a16="http://schemas.microsoft.com/office/drawing/2014/main" id="{03850373-B29D-4AA3-BBD2-5C0531FD9CB4}"/>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grpSp>
        <p:nvGrpSpPr>
          <p:cNvPr id="148" name="グループ化 147">
            <a:extLst>
              <a:ext uri="{FF2B5EF4-FFF2-40B4-BE49-F238E27FC236}">
                <a16:creationId xmlns:a16="http://schemas.microsoft.com/office/drawing/2014/main" id="{BE5E2B55-53A1-4D1D-8DD8-0113E2C13614}"/>
              </a:ext>
            </a:extLst>
          </p:cNvPr>
          <p:cNvGrpSpPr/>
          <p:nvPr/>
        </p:nvGrpSpPr>
        <p:grpSpPr>
          <a:xfrm>
            <a:off x="2603102" y="3298509"/>
            <a:ext cx="734400" cy="612227"/>
            <a:chOff x="2491032" y="3449261"/>
            <a:chExt cx="734400" cy="612227"/>
          </a:xfrm>
        </p:grpSpPr>
        <p:sp>
          <p:nvSpPr>
            <p:cNvPr id="149" name="正方形/長方形 148">
              <a:extLst>
                <a:ext uri="{FF2B5EF4-FFF2-40B4-BE49-F238E27FC236}">
                  <a16:creationId xmlns:a16="http://schemas.microsoft.com/office/drawing/2014/main" id="{2C02F044-3DD8-4654-8E75-B80C1D338190}"/>
                </a:ext>
              </a:extLst>
            </p:cNvPr>
            <p:cNvSpPr/>
            <p:nvPr/>
          </p:nvSpPr>
          <p:spPr>
            <a:xfrm>
              <a:off x="2491032"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積立金取戻し額</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支払通知書の</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作成指示</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150" name="テキスト ボックス 149">
              <a:extLst>
                <a:ext uri="{FF2B5EF4-FFF2-40B4-BE49-F238E27FC236}">
                  <a16:creationId xmlns:a16="http://schemas.microsoft.com/office/drawing/2014/main" id="{D40E0E07-C1B1-40A3-8ABF-83B13A5EF21D}"/>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02</a:t>
              </a:r>
              <a:endParaRPr lang="ja-JP" altLang="en-US" sz="800" dirty="0">
                <a:latin typeface="Meiryo UI" panose="020B0604030504040204" pitchFamily="50" charset="-128"/>
                <a:ea typeface="Meiryo UI" panose="020B0604030504040204" pitchFamily="50" charset="-128"/>
              </a:endParaRPr>
            </a:p>
          </p:txBody>
        </p:sp>
      </p:grpSp>
      <p:sp>
        <p:nvSpPr>
          <p:cNvPr id="151" name="正方形/長方形 150">
            <a:extLst>
              <a:ext uri="{FF2B5EF4-FFF2-40B4-BE49-F238E27FC236}">
                <a16:creationId xmlns:a16="http://schemas.microsoft.com/office/drawing/2014/main" id="{E1119660-B2EB-469D-BB3E-1F93F1A1F5DE}"/>
              </a:ext>
            </a:extLst>
          </p:cNvPr>
          <p:cNvSpPr/>
          <p:nvPr/>
        </p:nvSpPr>
        <p:spPr>
          <a:xfrm>
            <a:off x="2898302" y="6377882"/>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grpSp>
        <p:nvGrpSpPr>
          <p:cNvPr id="152" name="グループ化 151">
            <a:extLst>
              <a:ext uri="{FF2B5EF4-FFF2-40B4-BE49-F238E27FC236}">
                <a16:creationId xmlns:a16="http://schemas.microsoft.com/office/drawing/2014/main" id="{12CE8930-12E8-44C7-9409-EE5312D89767}"/>
              </a:ext>
            </a:extLst>
          </p:cNvPr>
          <p:cNvGrpSpPr/>
          <p:nvPr/>
        </p:nvGrpSpPr>
        <p:grpSpPr>
          <a:xfrm>
            <a:off x="6312425" y="6005463"/>
            <a:ext cx="254269" cy="450827"/>
            <a:chOff x="2515451" y="5897715"/>
            <a:chExt cx="254269" cy="450827"/>
          </a:xfrm>
        </p:grpSpPr>
        <p:sp>
          <p:nvSpPr>
            <p:cNvPr id="153" name="Freeform 266">
              <a:extLst>
                <a:ext uri="{FF2B5EF4-FFF2-40B4-BE49-F238E27FC236}">
                  <a16:creationId xmlns:a16="http://schemas.microsoft.com/office/drawing/2014/main" id="{07DBB923-1DD0-477E-AF79-BFC1AB70AE89}"/>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54" name="正方形/長方形 36">
              <a:extLst>
                <a:ext uri="{FF2B5EF4-FFF2-40B4-BE49-F238E27FC236}">
                  <a16:creationId xmlns:a16="http://schemas.microsoft.com/office/drawing/2014/main" id="{93316386-1085-42C2-8343-0C2889C6BC07}"/>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55" name="正方形/長方形 154">
            <a:extLst>
              <a:ext uri="{FF2B5EF4-FFF2-40B4-BE49-F238E27FC236}">
                <a16:creationId xmlns:a16="http://schemas.microsoft.com/office/drawing/2014/main" id="{33746C57-2041-462A-A9DD-25FE9D43C3DA}"/>
              </a:ext>
            </a:extLst>
          </p:cNvPr>
          <p:cNvSpPr/>
          <p:nvPr/>
        </p:nvSpPr>
        <p:spPr>
          <a:xfrm>
            <a:off x="6366504" y="6377882"/>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157" name="直線矢印コネクタ 208">
            <a:extLst>
              <a:ext uri="{FF2B5EF4-FFF2-40B4-BE49-F238E27FC236}">
                <a16:creationId xmlns:a16="http://schemas.microsoft.com/office/drawing/2014/main" id="{61B070AF-74AE-4BE0-98EF-C1B646ABEA67}"/>
              </a:ext>
            </a:extLst>
          </p:cNvPr>
          <p:cNvCxnSpPr>
            <a:cxnSpLocks/>
            <a:stCxn id="229" idx="3"/>
            <a:endCxn id="161" idx="1"/>
          </p:cNvCxnSpPr>
          <p:nvPr/>
        </p:nvCxnSpPr>
        <p:spPr>
          <a:xfrm flipV="1">
            <a:off x="6805704" y="4769157"/>
            <a:ext cx="192869" cy="814295"/>
          </a:xfrm>
          <a:prstGeom prst="bentConnector3">
            <a:avLst>
              <a:gd name="adj1" fmla="val 50000"/>
            </a:avLst>
          </a:prstGeom>
          <a:noFill/>
          <a:ln w="6350" cap="flat" cmpd="sng" algn="ctr">
            <a:solidFill>
              <a:sysClr val="window" lastClr="FFFFFF">
                <a:lumMod val="65000"/>
              </a:sysClr>
            </a:solidFill>
            <a:prstDash val="solid"/>
            <a:miter lim="800000"/>
            <a:tailEnd type="triangle"/>
          </a:ln>
          <a:effectLst/>
        </p:spPr>
      </p:cxnSp>
      <p:grpSp>
        <p:nvGrpSpPr>
          <p:cNvPr id="158" name="グループ化 157">
            <a:extLst>
              <a:ext uri="{FF2B5EF4-FFF2-40B4-BE49-F238E27FC236}">
                <a16:creationId xmlns:a16="http://schemas.microsoft.com/office/drawing/2014/main" id="{73EE1AB8-C5EF-4E60-8B26-13AB8F260D14}"/>
              </a:ext>
            </a:extLst>
          </p:cNvPr>
          <p:cNvGrpSpPr/>
          <p:nvPr/>
        </p:nvGrpSpPr>
        <p:grpSpPr>
          <a:xfrm>
            <a:off x="6998573" y="4380130"/>
            <a:ext cx="734400" cy="612227"/>
            <a:chOff x="2491032" y="3449261"/>
            <a:chExt cx="734400" cy="612227"/>
          </a:xfrm>
        </p:grpSpPr>
        <p:sp>
          <p:nvSpPr>
            <p:cNvPr id="161" name="正方形/長方形 160">
              <a:extLst>
                <a:ext uri="{FF2B5EF4-FFF2-40B4-BE49-F238E27FC236}">
                  <a16:creationId xmlns:a16="http://schemas.microsoft.com/office/drawing/2014/main" id="{90125FF3-26E0-4FDF-9F5A-CA9ADD3F4066}"/>
                </a:ext>
              </a:extLst>
            </p:cNvPr>
            <p:cNvSpPr/>
            <p:nvPr/>
          </p:nvSpPr>
          <p:spPr>
            <a:xfrm>
              <a:off x="2491032" y="3615088"/>
              <a:ext cx="734400"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積立金取戻し額</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支払通知書</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の受領・確認</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165" name="テキスト ボックス 164">
              <a:extLst>
                <a:ext uri="{FF2B5EF4-FFF2-40B4-BE49-F238E27FC236}">
                  <a16:creationId xmlns:a16="http://schemas.microsoft.com/office/drawing/2014/main" id="{187CAB82-EDC2-447A-9094-2090D84CB33B}"/>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09</a:t>
              </a:r>
              <a:endParaRPr lang="ja-JP" altLang="en-US" sz="800" dirty="0">
                <a:latin typeface="Meiryo UI" panose="020B0604030504040204" pitchFamily="50" charset="-128"/>
                <a:ea typeface="Meiryo UI" panose="020B0604030504040204" pitchFamily="50" charset="-128"/>
              </a:endParaRPr>
            </a:p>
          </p:txBody>
        </p:sp>
      </p:grpSp>
      <p:cxnSp>
        <p:nvCxnSpPr>
          <p:cNvPr id="168" name="直線矢印コネクタ 167">
            <a:extLst>
              <a:ext uri="{FF2B5EF4-FFF2-40B4-BE49-F238E27FC236}">
                <a16:creationId xmlns:a16="http://schemas.microsoft.com/office/drawing/2014/main" id="{681F8D44-A62E-4AF0-9DD5-6577ABD727D7}"/>
              </a:ext>
            </a:extLst>
          </p:cNvPr>
          <p:cNvCxnSpPr>
            <a:cxnSpLocks/>
            <a:stCxn id="161" idx="3"/>
            <a:endCxn id="255" idx="1"/>
          </p:cNvCxnSpPr>
          <p:nvPr/>
        </p:nvCxnSpPr>
        <p:spPr>
          <a:xfrm>
            <a:off x="7732973" y="4769157"/>
            <a:ext cx="474383" cy="0"/>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170" name="グループ化 169">
            <a:extLst>
              <a:ext uri="{FF2B5EF4-FFF2-40B4-BE49-F238E27FC236}">
                <a16:creationId xmlns:a16="http://schemas.microsoft.com/office/drawing/2014/main" id="{08F9DA97-5F32-416C-903C-AE8E5CB0F43F}"/>
              </a:ext>
            </a:extLst>
          </p:cNvPr>
          <p:cNvGrpSpPr/>
          <p:nvPr/>
        </p:nvGrpSpPr>
        <p:grpSpPr>
          <a:xfrm>
            <a:off x="7245308" y="6005463"/>
            <a:ext cx="254269" cy="450827"/>
            <a:chOff x="2515451" y="5897715"/>
            <a:chExt cx="254269" cy="450827"/>
          </a:xfrm>
        </p:grpSpPr>
        <p:sp>
          <p:nvSpPr>
            <p:cNvPr id="171" name="Freeform 266">
              <a:extLst>
                <a:ext uri="{FF2B5EF4-FFF2-40B4-BE49-F238E27FC236}">
                  <a16:creationId xmlns:a16="http://schemas.microsoft.com/office/drawing/2014/main" id="{3DBBC805-DF2D-4AE3-A2FB-25C677B0A228}"/>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72" name="正方形/長方形 36">
              <a:extLst>
                <a:ext uri="{FF2B5EF4-FFF2-40B4-BE49-F238E27FC236}">
                  <a16:creationId xmlns:a16="http://schemas.microsoft.com/office/drawing/2014/main" id="{61B635D0-17C4-4E71-A2A2-314B104506F3}"/>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73" name="正方形/長方形 172">
            <a:extLst>
              <a:ext uri="{FF2B5EF4-FFF2-40B4-BE49-F238E27FC236}">
                <a16:creationId xmlns:a16="http://schemas.microsoft.com/office/drawing/2014/main" id="{BCBCF32E-5574-4CF1-AA16-D0650C7593A6}"/>
              </a:ext>
            </a:extLst>
          </p:cNvPr>
          <p:cNvSpPr/>
          <p:nvPr/>
        </p:nvSpPr>
        <p:spPr>
          <a:xfrm>
            <a:off x="7300442" y="6377882"/>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179" name="直線矢印コネクタ 178">
            <a:extLst>
              <a:ext uri="{FF2B5EF4-FFF2-40B4-BE49-F238E27FC236}">
                <a16:creationId xmlns:a16="http://schemas.microsoft.com/office/drawing/2014/main" id="{59DF49F7-B0F2-4DF5-A539-96BA0CE02FC2}"/>
              </a:ext>
            </a:extLst>
          </p:cNvPr>
          <p:cNvCxnSpPr>
            <a:cxnSpLocks/>
            <a:stCxn id="172" idx="0"/>
            <a:endCxn id="161" idx="2"/>
          </p:cNvCxnSpPr>
          <p:nvPr/>
        </p:nvCxnSpPr>
        <p:spPr>
          <a:xfrm flipH="1" flipV="1">
            <a:off x="7365773" y="4992357"/>
            <a:ext cx="6670" cy="1016909"/>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205" name="グループ化 204">
            <a:extLst>
              <a:ext uri="{FF2B5EF4-FFF2-40B4-BE49-F238E27FC236}">
                <a16:creationId xmlns:a16="http://schemas.microsoft.com/office/drawing/2014/main" id="{F9E4608E-A8B0-4FB7-9B38-703DD5F26206}"/>
              </a:ext>
            </a:extLst>
          </p:cNvPr>
          <p:cNvGrpSpPr/>
          <p:nvPr/>
        </p:nvGrpSpPr>
        <p:grpSpPr>
          <a:xfrm>
            <a:off x="2572019" y="5190343"/>
            <a:ext cx="765483" cy="625100"/>
            <a:chOff x="2459949" y="3436388"/>
            <a:chExt cx="765483" cy="625100"/>
          </a:xfrm>
        </p:grpSpPr>
        <p:sp>
          <p:nvSpPr>
            <p:cNvPr id="206" name="正方形/長方形 205">
              <a:extLst>
                <a:ext uri="{FF2B5EF4-FFF2-40B4-BE49-F238E27FC236}">
                  <a16:creationId xmlns:a16="http://schemas.microsoft.com/office/drawing/2014/main" id="{BA02B5DC-F29F-48CC-8E26-AC8EA992796F}"/>
                </a:ext>
              </a:extLst>
            </p:cNvPr>
            <p:cNvSpPr/>
            <p:nvPr/>
          </p:nvSpPr>
          <p:spPr>
            <a:xfrm>
              <a:off x="2491032" y="3615088"/>
              <a:ext cx="734400"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積立金取戻し額</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支払通知書の作成</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214" name="テキスト ボックス 213">
              <a:extLst>
                <a:ext uri="{FF2B5EF4-FFF2-40B4-BE49-F238E27FC236}">
                  <a16:creationId xmlns:a16="http://schemas.microsoft.com/office/drawing/2014/main" id="{ACA21908-3A74-4541-B725-C912144E32BA}"/>
                </a:ext>
              </a:extLst>
            </p:cNvPr>
            <p:cNvSpPr txBox="1"/>
            <p:nvPr/>
          </p:nvSpPr>
          <p:spPr>
            <a:xfrm>
              <a:off x="2459949" y="3436388"/>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03</a:t>
              </a:r>
              <a:endParaRPr lang="ja-JP" altLang="en-US" sz="800" dirty="0">
                <a:latin typeface="Meiryo UI" panose="020B0604030504040204" pitchFamily="50" charset="-128"/>
                <a:ea typeface="Meiryo UI" panose="020B0604030504040204" pitchFamily="50" charset="-128"/>
              </a:endParaRPr>
            </a:p>
          </p:txBody>
        </p:sp>
      </p:grpSp>
      <p:grpSp>
        <p:nvGrpSpPr>
          <p:cNvPr id="215" name="グループ化 214">
            <a:extLst>
              <a:ext uri="{FF2B5EF4-FFF2-40B4-BE49-F238E27FC236}">
                <a16:creationId xmlns:a16="http://schemas.microsoft.com/office/drawing/2014/main" id="{2CEB8F48-9FB6-472A-8378-E101DF19122E}"/>
              </a:ext>
            </a:extLst>
          </p:cNvPr>
          <p:cNvGrpSpPr/>
          <p:nvPr/>
        </p:nvGrpSpPr>
        <p:grpSpPr>
          <a:xfrm>
            <a:off x="5307009" y="2424914"/>
            <a:ext cx="734400" cy="612227"/>
            <a:chOff x="2491032" y="3449261"/>
            <a:chExt cx="734400" cy="612227"/>
          </a:xfrm>
        </p:grpSpPr>
        <p:sp>
          <p:nvSpPr>
            <p:cNvPr id="216" name="正方形/長方形 215">
              <a:extLst>
                <a:ext uri="{FF2B5EF4-FFF2-40B4-BE49-F238E27FC236}">
                  <a16:creationId xmlns:a16="http://schemas.microsoft.com/office/drawing/2014/main" id="{4D06499D-FD96-49A9-A063-8E9134CE89D8}"/>
                </a:ext>
              </a:extLst>
            </p:cNvPr>
            <p:cNvSpPr/>
            <p:nvPr/>
          </p:nvSpPr>
          <p:spPr>
            <a:xfrm>
              <a:off x="2491032" y="3615088"/>
              <a:ext cx="734400"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積立金取戻し額</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支払通知書の</a:t>
              </a:r>
              <a:br>
                <a:rPr lang="en-US" altLang="ja-JP" sz="800" dirty="0">
                  <a:latin typeface="Meiryo UI" panose="020B0604030504040204" pitchFamily="50" charset="-128"/>
                  <a:ea typeface="Meiryo UI" panose="020B0604030504040204" pitchFamily="50" charset="-128"/>
                  <a:cs typeface="Arial" pitchFamily="34" charset="0"/>
                </a:rPr>
              </a:br>
              <a:r>
                <a:rPr lang="ja-JP" altLang="en-US" sz="800" dirty="0">
                  <a:latin typeface="Meiryo UI" panose="020B0604030504040204" pitchFamily="50" charset="-128"/>
                  <a:ea typeface="Meiryo UI" panose="020B0604030504040204" pitchFamily="50" charset="-128"/>
                  <a:cs typeface="Arial" pitchFamily="34" charset="0"/>
                </a:rPr>
                <a:t>確認結果の登録</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217" name="テキスト ボックス 216">
              <a:extLst>
                <a:ext uri="{FF2B5EF4-FFF2-40B4-BE49-F238E27FC236}">
                  <a16:creationId xmlns:a16="http://schemas.microsoft.com/office/drawing/2014/main" id="{3266241B-9BCD-4D77-BA12-8A936EED6531}"/>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07</a:t>
              </a:r>
              <a:endParaRPr lang="ja-JP" altLang="en-US" sz="800" dirty="0">
                <a:latin typeface="Meiryo UI" panose="020B0604030504040204" pitchFamily="50" charset="-128"/>
                <a:ea typeface="Meiryo UI" panose="020B0604030504040204" pitchFamily="50" charset="-128"/>
              </a:endParaRPr>
            </a:p>
          </p:txBody>
        </p:sp>
      </p:grpSp>
      <p:cxnSp>
        <p:nvCxnSpPr>
          <p:cNvPr id="218" name="直線矢印コネクタ 217">
            <a:extLst>
              <a:ext uri="{FF2B5EF4-FFF2-40B4-BE49-F238E27FC236}">
                <a16:creationId xmlns:a16="http://schemas.microsoft.com/office/drawing/2014/main" id="{F32F25E2-837B-4CEC-9AD4-B5E3CEC65619}"/>
              </a:ext>
            </a:extLst>
          </p:cNvPr>
          <p:cNvCxnSpPr>
            <a:cxnSpLocks/>
            <a:stCxn id="216" idx="2"/>
            <a:endCxn id="221" idx="0"/>
          </p:cNvCxnSpPr>
          <p:nvPr/>
        </p:nvCxnSpPr>
        <p:spPr>
          <a:xfrm flipH="1">
            <a:off x="5666309" y="3037141"/>
            <a:ext cx="7900" cy="2972125"/>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219" name="グループ化 218">
            <a:extLst>
              <a:ext uri="{FF2B5EF4-FFF2-40B4-BE49-F238E27FC236}">
                <a16:creationId xmlns:a16="http://schemas.microsoft.com/office/drawing/2014/main" id="{9CA6480E-8F76-43B1-A86A-1BDE1E903F70}"/>
              </a:ext>
            </a:extLst>
          </p:cNvPr>
          <p:cNvGrpSpPr/>
          <p:nvPr/>
        </p:nvGrpSpPr>
        <p:grpSpPr>
          <a:xfrm>
            <a:off x="5539174" y="6005463"/>
            <a:ext cx="254269" cy="450827"/>
            <a:chOff x="2515451" y="5897715"/>
            <a:chExt cx="254269" cy="450827"/>
          </a:xfrm>
        </p:grpSpPr>
        <p:sp>
          <p:nvSpPr>
            <p:cNvPr id="220" name="Freeform 266">
              <a:extLst>
                <a:ext uri="{FF2B5EF4-FFF2-40B4-BE49-F238E27FC236}">
                  <a16:creationId xmlns:a16="http://schemas.microsoft.com/office/drawing/2014/main" id="{CDC4B6F3-AB51-40AF-8012-4817C6B81658}"/>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221" name="正方形/長方形 36">
              <a:extLst>
                <a:ext uri="{FF2B5EF4-FFF2-40B4-BE49-F238E27FC236}">
                  <a16:creationId xmlns:a16="http://schemas.microsoft.com/office/drawing/2014/main" id="{50CB62DC-4AC7-48FF-9F9B-2DA0C1DAF0B3}"/>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222" name="正方形/長方形 221">
            <a:extLst>
              <a:ext uri="{FF2B5EF4-FFF2-40B4-BE49-F238E27FC236}">
                <a16:creationId xmlns:a16="http://schemas.microsoft.com/office/drawing/2014/main" id="{76B8BAED-CC7E-496F-99B3-4C911928A616}"/>
              </a:ext>
            </a:extLst>
          </p:cNvPr>
          <p:cNvSpPr/>
          <p:nvPr/>
        </p:nvSpPr>
        <p:spPr>
          <a:xfrm>
            <a:off x="5594308" y="6377882"/>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223" name="直線矢印コネクタ 222">
            <a:extLst>
              <a:ext uri="{FF2B5EF4-FFF2-40B4-BE49-F238E27FC236}">
                <a16:creationId xmlns:a16="http://schemas.microsoft.com/office/drawing/2014/main" id="{27DA4C62-EA74-4960-97B9-C73C93DC8136}"/>
              </a:ext>
            </a:extLst>
          </p:cNvPr>
          <p:cNvCxnSpPr>
            <a:cxnSpLocks/>
            <a:stCxn id="216" idx="3"/>
            <a:endCxn id="224" idx="1"/>
          </p:cNvCxnSpPr>
          <p:nvPr/>
        </p:nvCxnSpPr>
        <p:spPr>
          <a:xfrm>
            <a:off x="6041409" y="2813941"/>
            <a:ext cx="160427" cy="4452"/>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224" name="ひし形 110">
            <a:extLst>
              <a:ext uri="{FF2B5EF4-FFF2-40B4-BE49-F238E27FC236}">
                <a16:creationId xmlns:a16="http://schemas.microsoft.com/office/drawing/2014/main" id="{D26B9200-3216-422F-978C-EB42EC6AE4AA}"/>
              </a:ext>
            </a:extLst>
          </p:cNvPr>
          <p:cNvSpPr>
            <a:spLocks/>
          </p:cNvSpPr>
          <p:nvPr/>
        </p:nvSpPr>
        <p:spPr>
          <a:xfrm>
            <a:off x="6201836" y="2652239"/>
            <a:ext cx="473336" cy="332308"/>
          </a:xfrm>
          <a:prstGeom prst="diamond">
            <a:avLst/>
          </a:prstGeom>
          <a:noFill/>
          <a:ln w="12700" cap="flat" cmpd="sng" algn="ctr">
            <a:solidFill>
              <a:sysClr val="window" lastClr="FFFFFF">
                <a:lumMod val="50000"/>
              </a:sysClr>
            </a:solidFill>
            <a:prstDash val="solid"/>
            <a:miter lim="800000"/>
          </a:ln>
          <a:effectLst/>
        </p:spPr>
        <p:txBody>
          <a:bodyPr wrap="none" lIns="0" tIns="0" rIns="0" bIns="0" rtlCol="0" anchor="ctr"/>
          <a:lstStyle/>
          <a:p>
            <a:pPr algn="ctr">
              <a:defRPr/>
            </a:pPr>
            <a:r>
              <a:rPr kumimoji="0" lang="ja-JP" altLang="en-US" sz="800" kern="0" dirty="0">
                <a:latin typeface="Meiryo UI" panose="020B0604030504040204" pitchFamily="50" charset="-128"/>
                <a:ea typeface="Meiryo UI" panose="020B0604030504040204" pitchFamily="50" charset="-128"/>
              </a:rPr>
              <a:t>確認</a:t>
            </a:r>
            <a:endParaRPr kumimoji="0" lang="en-US" altLang="ja-JP" sz="800" kern="0" dirty="0">
              <a:latin typeface="Meiryo UI" panose="020B0604030504040204" pitchFamily="50" charset="-128"/>
              <a:ea typeface="Meiryo UI" panose="020B0604030504040204" pitchFamily="50" charset="-128"/>
            </a:endParaRPr>
          </a:p>
          <a:p>
            <a:pPr algn="ctr">
              <a:defRPr/>
            </a:pPr>
            <a:r>
              <a:rPr kumimoji="0" lang="ja-JP" altLang="en-US" sz="800" kern="0" dirty="0">
                <a:latin typeface="Meiryo UI" panose="020B0604030504040204" pitchFamily="50" charset="-128"/>
                <a:ea typeface="Meiryo UI" panose="020B0604030504040204" pitchFamily="50" charset="-128"/>
              </a:rPr>
              <a:t>結果</a:t>
            </a:r>
            <a:endParaRPr kumimoji="0" lang="en-US" altLang="ja-JP" sz="800" kern="0" dirty="0">
              <a:latin typeface="Meiryo UI" panose="020B0604030504040204" pitchFamily="50" charset="-128"/>
              <a:ea typeface="Meiryo UI" panose="020B0604030504040204" pitchFamily="50" charset="-128"/>
            </a:endParaRPr>
          </a:p>
        </p:txBody>
      </p:sp>
      <p:sp>
        <p:nvSpPr>
          <p:cNvPr id="225" name="正方形/長方形 224">
            <a:extLst>
              <a:ext uri="{FF2B5EF4-FFF2-40B4-BE49-F238E27FC236}">
                <a16:creationId xmlns:a16="http://schemas.microsoft.com/office/drawing/2014/main" id="{FDC60B6A-CAD6-4B19-A18B-5C321DE95DC6}"/>
              </a:ext>
            </a:extLst>
          </p:cNvPr>
          <p:cNvSpPr/>
          <p:nvPr/>
        </p:nvSpPr>
        <p:spPr>
          <a:xfrm>
            <a:off x="6575577" y="2592789"/>
            <a:ext cx="473335"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却下</a:t>
            </a:r>
          </a:p>
        </p:txBody>
      </p:sp>
      <p:sp>
        <p:nvSpPr>
          <p:cNvPr id="226" name="正方形/長方形 225">
            <a:extLst>
              <a:ext uri="{FF2B5EF4-FFF2-40B4-BE49-F238E27FC236}">
                <a16:creationId xmlns:a16="http://schemas.microsoft.com/office/drawing/2014/main" id="{21931612-E1D7-4281-8BD4-B7DDEF95F87A}"/>
              </a:ext>
            </a:extLst>
          </p:cNvPr>
          <p:cNvSpPr/>
          <p:nvPr/>
        </p:nvSpPr>
        <p:spPr>
          <a:xfrm>
            <a:off x="6367785" y="2908561"/>
            <a:ext cx="473335"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承認</a:t>
            </a:r>
          </a:p>
        </p:txBody>
      </p:sp>
      <p:cxnSp>
        <p:nvCxnSpPr>
          <p:cNvPr id="227" name="直線矢印コネクタ 226">
            <a:extLst>
              <a:ext uri="{FF2B5EF4-FFF2-40B4-BE49-F238E27FC236}">
                <a16:creationId xmlns:a16="http://schemas.microsoft.com/office/drawing/2014/main" id="{1F611F2A-62D1-4645-A200-2EABFFDC43FE}"/>
              </a:ext>
            </a:extLst>
          </p:cNvPr>
          <p:cNvCxnSpPr>
            <a:cxnSpLocks/>
            <a:stCxn id="224" idx="2"/>
            <a:endCxn id="229" idx="0"/>
          </p:cNvCxnSpPr>
          <p:nvPr/>
        </p:nvCxnSpPr>
        <p:spPr>
          <a:xfrm>
            <a:off x="6438504" y="2984547"/>
            <a:ext cx="0" cy="2375705"/>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228" name="グループ化 227">
            <a:extLst>
              <a:ext uri="{FF2B5EF4-FFF2-40B4-BE49-F238E27FC236}">
                <a16:creationId xmlns:a16="http://schemas.microsoft.com/office/drawing/2014/main" id="{1A3C21A2-759C-471B-A784-5EF18BB66B07}"/>
              </a:ext>
            </a:extLst>
          </p:cNvPr>
          <p:cNvGrpSpPr/>
          <p:nvPr/>
        </p:nvGrpSpPr>
        <p:grpSpPr>
          <a:xfrm>
            <a:off x="6040221" y="5181552"/>
            <a:ext cx="765483" cy="625100"/>
            <a:chOff x="2459949" y="3436388"/>
            <a:chExt cx="765483" cy="625100"/>
          </a:xfrm>
        </p:grpSpPr>
        <p:sp>
          <p:nvSpPr>
            <p:cNvPr id="229" name="正方形/長方形 228">
              <a:extLst>
                <a:ext uri="{FF2B5EF4-FFF2-40B4-BE49-F238E27FC236}">
                  <a16:creationId xmlns:a16="http://schemas.microsoft.com/office/drawing/2014/main" id="{EC3E4F98-9729-47DC-9E7E-3998853DD5C0}"/>
                </a:ext>
              </a:extLst>
            </p:cNvPr>
            <p:cNvSpPr/>
            <p:nvPr/>
          </p:nvSpPr>
          <p:spPr>
            <a:xfrm>
              <a:off x="2491032" y="3615088"/>
              <a:ext cx="734400"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積立金取戻し額</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支払通知書</a:t>
              </a:r>
              <a:br>
                <a:rPr lang="en-US" altLang="ja-JP" sz="800" dirty="0">
                  <a:latin typeface="Meiryo UI" panose="020B0604030504040204" pitchFamily="50" charset="-128"/>
                  <a:ea typeface="Meiryo UI" panose="020B0604030504040204" pitchFamily="50" charset="-128"/>
                  <a:cs typeface="Arial" pitchFamily="34" charset="0"/>
                </a:rPr>
              </a:br>
              <a:r>
                <a:rPr lang="ja-JP" altLang="en-US" sz="800" dirty="0">
                  <a:latin typeface="Meiryo UI" panose="020B0604030504040204" pitchFamily="50" charset="-128"/>
                  <a:ea typeface="Meiryo UI" panose="020B0604030504040204" pitchFamily="50" charset="-128"/>
                  <a:cs typeface="Arial" pitchFamily="34" charset="0"/>
                </a:rPr>
                <a:t>の通知</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230" name="テキスト ボックス 229">
              <a:extLst>
                <a:ext uri="{FF2B5EF4-FFF2-40B4-BE49-F238E27FC236}">
                  <a16:creationId xmlns:a16="http://schemas.microsoft.com/office/drawing/2014/main" id="{A81ECA14-B171-4589-B5DE-E26B67F6B42C}"/>
                </a:ext>
              </a:extLst>
            </p:cNvPr>
            <p:cNvSpPr txBox="1"/>
            <p:nvPr/>
          </p:nvSpPr>
          <p:spPr>
            <a:xfrm>
              <a:off x="2459949" y="3436388"/>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08</a:t>
              </a:r>
              <a:endParaRPr lang="ja-JP" altLang="en-US" sz="800" dirty="0">
                <a:latin typeface="Meiryo UI" panose="020B0604030504040204" pitchFamily="50" charset="-128"/>
                <a:ea typeface="Meiryo UI" panose="020B0604030504040204" pitchFamily="50" charset="-128"/>
              </a:endParaRPr>
            </a:p>
          </p:txBody>
        </p:sp>
      </p:grpSp>
      <p:cxnSp>
        <p:nvCxnSpPr>
          <p:cNvPr id="231" name="直線矢印コネクタ 334">
            <a:extLst>
              <a:ext uri="{FF2B5EF4-FFF2-40B4-BE49-F238E27FC236}">
                <a16:creationId xmlns:a16="http://schemas.microsoft.com/office/drawing/2014/main" id="{32F302DD-D625-4B71-8843-2A2BA4A1D207}"/>
              </a:ext>
            </a:extLst>
          </p:cNvPr>
          <p:cNvCxnSpPr>
            <a:cxnSpLocks/>
            <a:stCxn id="224" idx="0"/>
            <a:endCxn id="254" idx="1"/>
          </p:cNvCxnSpPr>
          <p:nvPr/>
        </p:nvCxnSpPr>
        <p:spPr>
          <a:xfrm rot="5400000" flipH="1" flipV="1">
            <a:off x="7237751" y="1662988"/>
            <a:ext cx="190004" cy="1788498"/>
          </a:xfrm>
          <a:prstGeom prst="bentConnector2">
            <a:avLst/>
          </a:prstGeom>
          <a:noFill/>
          <a:ln w="6350" cap="flat" cmpd="sng" algn="ctr">
            <a:solidFill>
              <a:sysClr val="window" lastClr="FFFFFF">
                <a:lumMod val="65000"/>
              </a:sysClr>
            </a:solidFill>
            <a:prstDash val="solid"/>
            <a:miter lim="800000"/>
            <a:tailEnd type="triangle"/>
          </a:ln>
          <a:effectLst/>
        </p:spPr>
      </p:cxnSp>
      <p:grpSp>
        <p:nvGrpSpPr>
          <p:cNvPr id="232" name="グループ化 231">
            <a:extLst>
              <a:ext uri="{FF2B5EF4-FFF2-40B4-BE49-F238E27FC236}">
                <a16:creationId xmlns:a16="http://schemas.microsoft.com/office/drawing/2014/main" id="{51957BBD-FC13-4BFE-80A1-72829A5C17DC}"/>
              </a:ext>
            </a:extLst>
          </p:cNvPr>
          <p:cNvGrpSpPr/>
          <p:nvPr/>
        </p:nvGrpSpPr>
        <p:grpSpPr>
          <a:xfrm>
            <a:off x="4419670" y="2426312"/>
            <a:ext cx="734400" cy="612227"/>
            <a:chOff x="3320370" y="3449261"/>
            <a:chExt cx="734400" cy="612227"/>
          </a:xfrm>
        </p:grpSpPr>
        <p:sp>
          <p:nvSpPr>
            <p:cNvPr id="233" name="正方形/長方形 232">
              <a:extLst>
                <a:ext uri="{FF2B5EF4-FFF2-40B4-BE49-F238E27FC236}">
                  <a16:creationId xmlns:a16="http://schemas.microsoft.com/office/drawing/2014/main" id="{065FDF5F-0585-496A-92F8-9297CDF9BF56}"/>
                </a:ext>
              </a:extLst>
            </p:cNvPr>
            <p:cNvSpPr/>
            <p:nvPr/>
          </p:nvSpPr>
          <p:spPr>
            <a:xfrm>
              <a:off x="3320370"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積立金取戻し額</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支払通知書</a:t>
              </a:r>
              <a:r>
                <a:rPr kumimoji="0" lang="ja-JP" altLang="en-US" sz="800" kern="0" dirty="0">
                  <a:latin typeface="Meiryo UI" panose="020B0604030504040204" pitchFamily="50" charset="-128"/>
                  <a:ea typeface="Meiryo UI" panose="020B0604030504040204" pitchFamily="50" charset="-128"/>
                  <a:cs typeface="Arial" pitchFamily="34" charset="0"/>
                </a:rPr>
                <a:t>の</a:t>
              </a:r>
              <a:br>
                <a:rPr kumimoji="0" lang="en-US" altLang="ja-JP" sz="800" kern="0" dirty="0">
                  <a:latin typeface="Meiryo UI" panose="020B0604030504040204" pitchFamily="50" charset="-128"/>
                  <a:ea typeface="Meiryo UI" panose="020B0604030504040204" pitchFamily="50" charset="-128"/>
                  <a:cs typeface="Arial" pitchFamily="34" charset="0"/>
                </a:rPr>
              </a:br>
              <a:r>
                <a:rPr kumimoji="0" lang="ja-JP" altLang="en-US" sz="800" kern="0" dirty="0">
                  <a:latin typeface="Meiryo UI" panose="020B0604030504040204" pitchFamily="50" charset="-128"/>
                  <a:ea typeface="Meiryo UI" panose="020B0604030504040204" pitchFamily="50" charset="-128"/>
                  <a:cs typeface="Arial" pitchFamily="34" charset="0"/>
                </a:rPr>
                <a:t>確認</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234" name="テキスト ボックス 233">
              <a:extLst>
                <a:ext uri="{FF2B5EF4-FFF2-40B4-BE49-F238E27FC236}">
                  <a16:creationId xmlns:a16="http://schemas.microsoft.com/office/drawing/2014/main" id="{A9127860-16A5-4C13-B6B5-2CFDF9DBBF8E}"/>
                </a:ext>
              </a:extLst>
            </p:cNvPr>
            <p:cNvSpPr txBox="1"/>
            <p:nvPr/>
          </p:nvSpPr>
          <p:spPr>
            <a:xfrm>
              <a:off x="3320370"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06</a:t>
              </a:r>
              <a:endParaRPr lang="ja-JP" altLang="en-US" sz="800" dirty="0">
                <a:latin typeface="Meiryo UI" panose="020B0604030504040204" pitchFamily="50" charset="-128"/>
                <a:ea typeface="Meiryo UI" panose="020B0604030504040204" pitchFamily="50" charset="-128"/>
              </a:endParaRPr>
            </a:p>
          </p:txBody>
        </p:sp>
      </p:grpSp>
      <p:cxnSp>
        <p:nvCxnSpPr>
          <p:cNvPr id="235" name="直線矢印コネクタ 234">
            <a:extLst>
              <a:ext uri="{FF2B5EF4-FFF2-40B4-BE49-F238E27FC236}">
                <a16:creationId xmlns:a16="http://schemas.microsoft.com/office/drawing/2014/main" id="{352AEADE-4B60-4CA3-AC66-BA227E0AFDE6}"/>
              </a:ext>
            </a:extLst>
          </p:cNvPr>
          <p:cNvCxnSpPr>
            <a:cxnSpLocks/>
            <a:stCxn id="233" idx="3"/>
            <a:endCxn id="216" idx="1"/>
          </p:cNvCxnSpPr>
          <p:nvPr/>
        </p:nvCxnSpPr>
        <p:spPr>
          <a:xfrm flipV="1">
            <a:off x="5154070" y="2813941"/>
            <a:ext cx="152939" cy="1398"/>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236" name="直線矢印コネクタ 235">
            <a:extLst>
              <a:ext uri="{FF2B5EF4-FFF2-40B4-BE49-F238E27FC236}">
                <a16:creationId xmlns:a16="http://schemas.microsoft.com/office/drawing/2014/main" id="{678FCECF-DCCF-4BF5-92A4-998CEE93A2CF}"/>
              </a:ext>
            </a:extLst>
          </p:cNvPr>
          <p:cNvCxnSpPr>
            <a:cxnSpLocks/>
            <a:stCxn id="206" idx="2"/>
            <a:endCxn id="147" idx="0"/>
          </p:cNvCxnSpPr>
          <p:nvPr/>
        </p:nvCxnSpPr>
        <p:spPr>
          <a:xfrm>
            <a:off x="2970302" y="5815443"/>
            <a:ext cx="1" cy="193823"/>
          </a:xfrm>
          <a:prstGeom prst="straightConnector1">
            <a:avLst/>
          </a:prstGeom>
          <a:noFill/>
          <a:ln w="6350" cap="flat" cmpd="sng" algn="ctr">
            <a:solidFill>
              <a:sysClr val="window" lastClr="FFFFFF">
                <a:lumMod val="65000"/>
              </a:sysClr>
            </a:solidFill>
            <a:prstDash val="dash"/>
            <a:miter lim="800000"/>
            <a:tailEnd type="triangle"/>
          </a:ln>
          <a:effectLst/>
        </p:spPr>
      </p:cxnSp>
      <p:cxnSp>
        <p:nvCxnSpPr>
          <p:cNvPr id="237" name="直線矢印コネクタ 236">
            <a:extLst>
              <a:ext uri="{FF2B5EF4-FFF2-40B4-BE49-F238E27FC236}">
                <a16:creationId xmlns:a16="http://schemas.microsoft.com/office/drawing/2014/main" id="{1305BD4F-5CD2-4AE9-BFD7-A780EBB69849}"/>
              </a:ext>
            </a:extLst>
          </p:cNvPr>
          <p:cNvCxnSpPr>
            <a:cxnSpLocks/>
            <a:stCxn id="229" idx="2"/>
            <a:endCxn id="154" idx="0"/>
          </p:cNvCxnSpPr>
          <p:nvPr/>
        </p:nvCxnSpPr>
        <p:spPr>
          <a:xfrm>
            <a:off x="6438504" y="5806652"/>
            <a:ext cx="1056" cy="202614"/>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239" name="グループ化 238">
            <a:extLst>
              <a:ext uri="{FF2B5EF4-FFF2-40B4-BE49-F238E27FC236}">
                <a16:creationId xmlns:a16="http://schemas.microsoft.com/office/drawing/2014/main" id="{CA3DD940-3C67-424A-8EA7-B8AD538D2586}"/>
              </a:ext>
            </a:extLst>
          </p:cNvPr>
          <p:cNvGrpSpPr/>
          <p:nvPr/>
        </p:nvGrpSpPr>
        <p:grpSpPr>
          <a:xfrm>
            <a:off x="3482097" y="3298509"/>
            <a:ext cx="734400" cy="612227"/>
            <a:chOff x="3320370" y="3449261"/>
            <a:chExt cx="734400" cy="612227"/>
          </a:xfrm>
        </p:grpSpPr>
        <p:sp>
          <p:nvSpPr>
            <p:cNvPr id="240" name="正方形/長方形 239">
              <a:extLst>
                <a:ext uri="{FF2B5EF4-FFF2-40B4-BE49-F238E27FC236}">
                  <a16:creationId xmlns:a16="http://schemas.microsoft.com/office/drawing/2014/main" id="{FEBBE7A3-C74C-407B-9996-87B0B6C90702}"/>
                </a:ext>
              </a:extLst>
            </p:cNvPr>
            <p:cNvSpPr/>
            <p:nvPr/>
          </p:nvSpPr>
          <p:spPr>
            <a:xfrm>
              <a:off x="3320370"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積立金取戻し額</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支払通知書</a:t>
              </a:r>
              <a:r>
                <a:rPr kumimoji="0" lang="ja-JP" altLang="en-US" sz="800" kern="0" dirty="0">
                  <a:latin typeface="Meiryo UI" panose="020B0604030504040204" pitchFamily="50" charset="-128"/>
                  <a:ea typeface="Meiryo UI" panose="020B0604030504040204" pitchFamily="50" charset="-128"/>
                  <a:cs typeface="Arial" pitchFamily="34" charset="0"/>
                </a:rPr>
                <a:t>の</a:t>
              </a:r>
              <a:br>
                <a:rPr kumimoji="0" lang="en-US" altLang="ja-JP" sz="800" kern="0" dirty="0">
                  <a:latin typeface="Meiryo UI" panose="020B0604030504040204" pitchFamily="50" charset="-128"/>
                  <a:ea typeface="Meiryo UI" panose="020B0604030504040204" pitchFamily="50" charset="-128"/>
                  <a:cs typeface="Arial" pitchFamily="34" charset="0"/>
                </a:rPr>
              </a:br>
              <a:r>
                <a:rPr kumimoji="0" lang="ja-JP" altLang="en-US" sz="800" kern="0" dirty="0">
                  <a:latin typeface="Meiryo UI" panose="020B0604030504040204" pitchFamily="50" charset="-128"/>
                  <a:ea typeface="Meiryo UI" panose="020B0604030504040204" pitchFamily="50" charset="-128"/>
                  <a:cs typeface="Arial" pitchFamily="34" charset="0"/>
                </a:rPr>
                <a:t>確認・確認依頼</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241" name="テキスト ボックス 240">
              <a:extLst>
                <a:ext uri="{FF2B5EF4-FFF2-40B4-BE49-F238E27FC236}">
                  <a16:creationId xmlns:a16="http://schemas.microsoft.com/office/drawing/2014/main" id="{582C79D7-0D9C-46D6-9EB6-80A1C4114C5B}"/>
                </a:ext>
              </a:extLst>
            </p:cNvPr>
            <p:cNvSpPr txBox="1"/>
            <p:nvPr/>
          </p:nvSpPr>
          <p:spPr>
            <a:xfrm>
              <a:off x="3320370"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04</a:t>
              </a:r>
              <a:endParaRPr lang="ja-JP" altLang="en-US" sz="800" dirty="0">
                <a:latin typeface="Meiryo UI" panose="020B0604030504040204" pitchFamily="50" charset="-128"/>
                <a:ea typeface="Meiryo UI" panose="020B0604030504040204" pitchFamily="50" charset="-128"/>
              </a:endParaRPr>
            </a:p>
          </p:txBody>
        </p:sp>
      </p:grpSp>
      <p:cxnSp>
        <p:nvCxnSpPr>
          <p:cNvPr id="242" name="直線矢印コネクタ 241">
            <a:extLst>
              <a:ext uri="{FF2B5EF4-FFF2-40B4-BE49-F238E27FC236}">
                <a16:creationId xmlns:a16="http://schemas.microsoft.com/office/drawing/2014/main" id="{32719DE6-1B2C-445B-8E9B-728F862F53CC}"/>
              </a:ext>
            </a:extLst>
          </p:cNvPr>
          <p:cNvCxnSpPr>
            <a:cxnSpLocks/>
            <a:stCxn id="149" idx="3"/>
            <a:endCxn id="240" idx="1"/>
          </p:cNvCxnSpPr>
          <p:nvPr/>
        </p:nvCxnSpPr>
        <p:spPr>
          <a:xfrm>
            <a:off x="3337502" y="3687536"/>
            <a:ext cx="144595" cy="0"/>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243" name="直線矢印コネクタ 208">
            <a:extLst>
              <a:ext uri="{FF2B5EF4-FFF2-40B4-BE49-F238E27FC236}">
                <a16:creationId xmlns:a16="http://schemas.microsoft.com/office/drawing/2014/main" id="{9EACFD4B-855D-47BE-A51B-FC61A80C4A79}"/>
              </a:ext>
            </a:extLst>
          </p:cNvPr>
          <p:cNvCxnSpPr>
            <a:cxnSpLocks/>
            <a:stCxn id="206" idx="3"/>
            <a:endCxn id="240" idx="2"/>
          </p:cNvCxnSpPr>
          <p:nvPr/>
        </p:nvCxnSpPr>
        <p:spPr>
          <a:xfrm flipV="1">
            <a:off x="3337502" y="3910736"/>
            <a:ext cx="511795" cy="1681507"/>
          </a:xfrm>
          <a:prstGeom prst="bentConnector2">
            <a:avLst/>
          </a:prstGeom>
          <a:noFill/>
          <a:ln w="6350" cap="flat" cmpd="sng" algn="ctr">
            <a:solidFill>
              <a:sysClr val="window" lastClr="FFFFFF">
                <a:lumMod val="65000"/>
              </a:sysClr>
            </a:solidFill>
            <a:prstDash val="solid"/>
            <a:miter lim="800000"/>
            <a:tailEnd type="triangle"/>
          </a:ln>
          <a:effectLst/>
        </p:spPr>
      </p:cxnSp>
      <p:cxnSp>
        <p:nvCxnSpPr>
          <p:cNvPr id="244" name="直線矢印コネクタ 243">
            <a:extLst>
              <a:ext uri="{FF2B5EF4-FFF2-40B4-BE49-F238E27FC236}">
                <a16:creationId xmlns:a16="http://schemas.microsoft.com/office/drawing/2014/main" id="{489D2437-312B-4DDA-B9EC-369CBE9888C6}"/>
              </a:ext>
            </a:extLst>
          </p:cNvPr>
          <p:cNvCxnSpPr>
            <a:cxnSpLocks/>
            <a:stCxn id="247" idx="0"/>
          </p:cNvCxnSpPr>
          <p:nvPr/>
        </p:nvCxnSpPr>
        <p:spPr>
          <a:xfrm flipV="1">
            <a:off x="3954920" y="3910736"/>
            <a:ext cx="0" cy="2098530"/>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245" name="グループ化 244">
            <a:extLst>
              <a:ext uri="{FF2B5EF4-FFF2-40B4-BE49-F238E27FC236}">
                <a16:creationId xmlns:a16="http://schemas.microsoft.com/office/drawing/2014/main" id="{6D81E7A3-715F-4021-BE04-1F20A3AADDAA}"/>
              </a:ext>
            </a:extLst>
          </p:cNvPr>
          <p:cNvGrpSpPr/>
          <p:nvPr/>
        </p:nvGrpSpPr>
        <p:grpSpPr>
          <a:xfrm>
            <a:off x="3827785" y="6005463"/>
            <a:ext cx="254269" cy="450827"/>
            <a:chOff x="2515451" y="5897715"/>
            <a:chExt cx="254269" cy="450827"/>
          </a:xfrm>
        </p:grpSpPr>
        <p:sp>
          <p:nvSpPr>
            <p:cNvPr id="246" name="Freeform 266">
              <a:extLst>
                <a:ext uri="{FF2B5EF4-FFF2-40B4-BE49-F238E27FC236}">
                  <a16:creationId xmlns:a16="http://schemas.microsoft.com/office/drawing/2014/main" id="{6E6B75AA-5925-47C3-ADC7-D7513B7B26B8}"/>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247" name="正方形/長方形 36">
              <a:extLst>
                <a:ext uri="{FF2B5EF4-FFF2-40B4-BE49-F238E27FC236}">
                  <a16:creationId xmlns:a16="http://schemas.microsoft.com/office/drawing/2014/main" id="{41CC1773-8EEB-407E-B18B-7AB7A613283E}"/>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248" name="正方形/長方形 247">
            <a:extLst>
              <a:ext uri="{FF2B5EF4-FFF2-40B4-BE49-F238E27FC236}">
                <a16:creationId xmlns:a16="http://schemas.microsoft.com/office/drawing/2014/main" id="{CA2899A2-578B-4CD7-A9A6-AE4552BDB189}"/>
              </a:ext>
            </a:extLst>
          </p:cNvPr>
          <p:cNvSpPr/>
          <p:nvPr/>
        </p:nvSpPr>
        <p:spPr>
          <a:xfrm>
            <a:off x="3882919" y="6377882"/>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grpSp>
        <p:nvGrpSpPr>
          <p:cNvPr id="249" name="グループ化 248">
            <a:extLst>
              <a:ext uri="{FF2B5EF4-FFF2-40B4-BE49-F238E27FC236}">
                <a16:creationId xmlns:a16="http://schemas.microsoft.com/office/drawing/2014/main" id="{47D84EEE-2A2B-45EC-9AC2-F3D8C2A880BA}"/>
              </a:ext>
            </a:extLst>
          </p:cNvPr>
          <p:cNvGrpSpPr/>
          <p:nvPr/>
        </p:nvGrpSpPr>
        <p:grpSpPr>
          <a:xfrm>
            <a:off x="3479906" y="2425091"/>
            <a:ext cx="734661" cy="612050"/>
            <a:chOff x="5425250" y="4690090"/>
            <a:chExt cx="734661" cy="612050"/>
          </a:xfrm>
        </p:grpSpPr>
        <p:sp>
          <p:nvSpPr>
            <p:cNvPr id="250" name="テキスト ボックス 249">
              <a:extLst>
                <a:ext uri="{FF2B5EF4-FFF2-40B4-BE49-F238E27FC236}">
                  <a16:creationId xmlns:a16="http://schemas.microsoft.com/office/drawing/2014/main" id="{84675B26-3D7E-450E-B758-0C85EC3E717B}"/>
                </a:ext>
              </a:extLst>
            </p:cNvPr>
            <p:cNvSpPr txBox="1"/>
            <p:nvPr/>
          </p:nvSpPr>
          <p:spPr>
            <a:xfrm>
              <a:off x="5425250" y="4690090"/>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05</a:t>
              </a:r>
              <a:endParaRPr lang="ja-JP" altLang="en-US" sz="800" dirty="0">
                <a:latin typeface="Meiryo UI" panose="020B0604030504040204" pitchFamily="50" charset="-128"/>
                <a:ea typeface="Meiryo UI" panose="020B0604030504040204" pitchFamily="50" charset="-128"/>
              </a:endParaRPr>
            </a:p>
          </p:txBody>
        </p:sp>
        <p:sp>
          <p:nvSpPr>
            <p:cNvPr id="251" name="正方形/長方形 36">
              <a:extLst>
                <a:ext uri="{FF2B5EF4-FFF2-40B4-BE49-F238E27FC236}">
                  <a16:creationId xmlns:a16="http://schemas.microsoft.com/office/drawing/2014/main" id="{1C216F07-E615-4DC9-A48B-185CD663E296}"/>
                </a:ext>
              </a:extLst>
            </p:cNvPr>
            <p:cNvSpPr/>
            <p:nvPr/>
          </p:nvSpPr>
          <p:spPr>
            <a:xfrm>
              <a:off x="5425250" y="4855116"/>
              <a:ext cx="734661" cy="447024"/>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積立金取戻し額</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支払通知書</a:t>
              </a:r>
              <a:r>
                <a:rPr kumimoji="0" lang="ja-JP" altLang="en-US" sz="800" kern="0" dirty="0">
                  <a:latin typeface="Meiryo UI" panose="020B0604030504040204" pitchFamily="50" charset="-128"/>
                  <a:ea typeface="Meiryo UI" panose="020B0604030504040204" pitchFamily="50" charset="-128"/>
                  <a:cs typeface="Arial" pitchFamily="34" charset="0"/>
                </a:rPr>
                <a:t>の</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確認依頼の受領</a:t>
              </a:r>
            </a:p>
          </p:txBody>
        </p:sp>
      </p:grpSp>
      <p:cxnSp>
        <p:nvCxnSpPr>
          <p:cNvPr id="252" name="直線矢印コネクタ 251">
            <a:extLst>
              <a:ext uri="{FF2B5EF4-FFF2-40B4-BE49-F238E27FC236}">
                <a16:creationId xmlns:a16="http://schemas.microsoft.com/office/drawing/2014/main" id="{F86E1ED7-787E-4B2F-99C5-0C344D96BD5A}"/>
              </a:ext>
            </a:extLst>
          </p:cNvPr>
          <p:cNvCxnSpPr>
            <a:cxnSpLocks/>
            <a:stCxn id="251" idx="3"/>
            <a:endCxn id="233" idx="1"/>
          </p:cNvCxnSpPr>
          <p:nvPr/>
        </p:nvCxnSpPr>
        <p:spPr>
          <a:xfrm>
            <a:off x="4214567" y="2813629"/>
            <a:ext cx="205103" cy="1710"/>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253" name="直線矢印コネクタ 252">
            <a:extLst>
              <a:ext uri="{FF2B5EF4-FFF2-40B4-BE49-F238E27FC236}">
                <a16:creationId xmlns:a16="http://schemas.microsoft.com/office/drawing/2014/main" id="{6B1B4BE2-CD58-4749-8F73-57ABF248E76E}"/>
              </a:ext>
            </a:extLst>
          </p:cNvPr>
          <p:cNvCxnSpPr>
            <a:cxnSpLocks/>
            <a:stCxn id="240" idx="0"/>
            <a:endCxn id="251" idx="2"/>
          </p:cNvCxnSpPr>
          <p:nvPr/>
        </p:nvCxnSpPr>
        <p:spPr>
          <a:xfrm flipH="1" flipV="1">
            <a:off x="3847237" y="3037141"/>
            <a:ext cx="2060" cy="427195"/>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254" name="フローチャート : 他ページ結合子 135">
            <a:extLst>
              <a:ext uri="{FF2B5EF4-FFF2-40B4-BE49-F238E27FC236}">
                <a16:creationId xmlns:a16="http://schemas.microsoft.com/office/drawing/2014/main" id="{E33E752C-20E8-4E6A-9251-E845D7AD65E6}"/>
              </a:ext>
            </a:extLst>
          </p:cNvPr>
          <p:cNvSpPr/>
          <p:nvPr/>
        </p:nvSpPr>
        <p:spPr>
          <a:xfrm>
            <a:off x="8227002" y="2295120"/>
            <a:ext cx="268714" cy="334230"/>
          </a:xfrm>
          <a:prstGeom prst="flowChartOffpageConnector">
            <a:avLst/>
          </a:prstGeom>
          <a:solidFill>
            <a:srgbClr val="E5F2F4"/>
          </a:solidFill>
          <a:ln w="12700" cap="flat" cmpd="sng" algn="ctr">
            <a:solidFill>
              <a:sysClr val="window" lastClr="FFFFFF">
                <a:lumMod val="50000"/>
              </a:sysClr>
            </a:solidFill>
            <a:prstDash val="solid"/>
            <a:miter lim="800000"/>
          </a:ln>
          <a:effectLst/>
        </p:spPr>
        <p:txBody>
          <a:bodyPr wrap="none" lIns="36000" rIns="36000" rtlCol="0" anchor="ctr"/>
          <a:lstStyle/>
          <a:p>
            <a:pPr algn="ctr">
              <a:defRPr/>
            </a:pPr>
            <a:r>
              <a:rPr kumimoji="0" lang="ja-JP" altLang="en-US" sz="800" kern="0" dirty="0">
                <a:latin typeface="Meiryo UI"/>
                <a:ea typeface="Meiryo UI"/>
                <a:cs typeface="Arial" pitchFamily="34" charset="0"/>
              </a:rPr>
              <a:t>廃棄等費用取戻し申請・審査</a:t>
            </a:r>
            <a:endParaRPr kumimoji="0" lang="en-US" altLang="ja-JP" sz="800" kern="0" dirty="0">
              <a:latin typeface="Meiryo UI"/>
              <a:ea typeface="Meiryo UI"/>
              <a:cs typeface="Arial" pitchFamily="34" charset="0"/>
            </a:endParaRPr>
          </a:p>
          <a:p>
            <a:pPr algn="ctr">
              <a:defRPr/>
            </a:pPr>
            <a:r>
              <a:rPr kumimoji="0" lang="zh-TW" altLang="en-US" sz="800" kern="0" dirty="0">
                <a:latin typeface="Meiryo UI"/>
                <a:ea typeface="Meiryo UI"/>
                <a:cs typeface="Arial" pitchFamily="34" charset="0"/>
              </a:rPr>
              <a:t>積立区分変更時対応</a:t>
            </a:r>
            <a:endParaRPr kumimoji="0" lang="ja-JP" altLang="en-US" sz="800" kern="0" dirty="0">
              <a:latin typeface="Meiryo UI"/>
              <a:ea typeface="Meiryo UI"/>
              <a:cs typeface="Arial" pitchFamily="34" charset="0"/>
            </a:endParaRPr>
          </a:p>
        </p:txBody>
      </p:sp>
      <p:sp>
        <p:nvSpPr>
          <p:cNvPr id="255" name="フローチャート : 他ページ結合子 135">
            <a:extLst>
              <a:ext uri="{FF2B5EF4-FFF2-40B4-BE49-F238E27FC236}">
                <a16:creationId xmlns:a16="http://schemas.microsoft.com/office/drawing/2014/main" id="{1B7C8860-A1A4-43C5-BB26-3F8F10A66428}"/>
              </a:ext>
            </a:extLst>
          </p:cNvPr>
          <p:cNvSpPr/>
          <p:nvPr/>
        </p:nvSpPr>
        <p:spPr>
          <a:xfrm>
            <a:off x="8207356" y="4602042"/>
            <a:ext cx="268714" cy="334230"/>
          </a:xfrm>
          <a:prstGeom prst="flowChartOffpageConnector">
            <a:avLst/>
          </a:prstGeom>
          <a:solidFill>
            <a:srgbClr val="E5F2F4"/>
          </a:solidFill>
          <a:ln w="12700" cap="flat" cmpd="sng" algn="ctr">
            <a:solidFill>
              <a:sysClr val="window" lastClr="FFFFFF">
                <a:lumMod val="50000"/>
              </a:sysClr>
            </a:solidFill>
            <a:prstDash val="solid"/>
            <a:miter lim="800000"/>
          </a:ln>
          <a:effectLst/>
        </p:spPr>
        <p:txBody>
          <a:bodyPr wrap="none" lIns="36000" rIns="36000" rtlCol="0" anchor="ctr"/>
          <a:lstStyle/>
          <a:p>
            <a:pPr algn="ctr">
              <a:defRPr/>
            </a:pPr>
            <a:r>
              <a:rPr kumimoji="0" lang="en-US" altLang="ja-JP" sz="800" kern="0" dirty="0">
                <a:latin typeface="Meiryo UI"/>
                <a:ea typeface="Meiryo UI"/>
                <a:cs typeface="Arial" pitchFamily="34" charset="0"/>
              </a:rPr>
              <a:t>1</a:t>
            </a:r>
          </a:p>
        </p:txBody>
      </p:sp>
      <p:cxnSp>
        <p:nvCxnSpPr>
          <p:cNvPr id="257" name="直線矢印コネクタ 256">
            <a:extLst>
              <a:ext uri="{FF2B5EF4-FFF2-40B4-BE49-F238E27FC236}">
                <a16:creationId xmlns:a16="http://schemas.microsoft.com/office/drawing/2014/main" id="{3738A121-11C5-4374-BD70-3C460548AC4F}"/>
              </a:ext>
            </a:extLst>
          </p:cNvPr>
          <p:cNvCxnSpPr>
            <a:cxnSpLocks/>
            <a:stCxn id="260" idx="0"/>
            <a:endCxn id="233" idx="2"/>
          </p:cNvCxnSpPr>
          <p:nvPr/>
        </p:nvCxnSpPr>
        <p:spPr>
          <a:xfrm flipH="1" flipV="1">
            <a:off x="4786870" y="3038539"/>
            <a:ext cx="20415" cy="2970727"/>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258" name="グループ化 257">
            <a:extLst>
              <a:ext uri="{FF2B5EF4-FFF2-40B4-BE49-F238E27FC236}">
                <a16:creationId xmlns:a16="http://schemas.microsoft.com/office/drawing/2014/main" id="{F4403080-66AE-4C14-877E-B29FDBC79226}"/>
              </a:ext>
            </a:extLst>
          </p:cNvPr>
          <p:cNvGrpSpPr/>
          <p:nvPr/>
        </p:nvGrpSpPr>
        <p:grpSpPr>
          <a:xfrm>
            <a:off x="4680150" y="6005463"/>
            <a:ext cx="254269" cy="450827"/>
            <a:chOff x="2515451" y="5897715"/>
            <a:chExt cx="254269" cy="450827"/>
          </a:xfrm>
        </p:grpSpPr>
        <p:sp>
          <p:nvSpPr>
            <p:cNvPr id="259" name="Freeform 266">
              <a:extLst>
                <a:ext uri="{FF2B5EF4-FFF2-40B4-BE49-F238E27FC236}">
                  <a16:creationId xmlns:a16="http://schemas.microsoft.com/office/drawing/2014/main" id="{08D0A153-EF13-4EC5-B552-5343E9B22AD4}"/>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260" name="正方形/長方形 36">
              <a:extLst>
                <a:ext uri="{FF2B5EF4-FFF2-40B4-BE49-F238E27FC236}">
                  <a16:creationId xmlns:a16="http://schemas.microsoft.com/office/drawing/2014/main" id="{C7ACB03E-F251-472C-AB65-A3306B874BD0}"/>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261" name="正方形/長方形 260">
            <a:extLst>
              <a:ext uri="{FF2B5EF4-FFF2-40B4-BE49-F238E27FC236}">
                <a16:creationId xmlns:a16="http://schemas.microsoft.com/office/drawing/2014/main" id="{EFB28A19-8B03-47CC-9FA4-2E041775AD63}"/>
              </a:ext>
            </a:extLst>
          </p:cNvPr>
          <p:cNvSpPr/>
          <p:nvPr/>
        </p:nvSpPr>
        <p:spPr>
          <a:xfrm>
            <a:off x="4735284" y="6377882"/>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spTree>
    <p:extLst>
      <p:ext uri="{BB962C8B-B14F-4D97-AF65-F5344CB8AC3E}">
        <p14:creationId xmlns:p14="http://schemas.microsoft.com/office/powerpoint/2010/main" val="864597360"/>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3" name="表 2">
            <a:extLst>
              <a:ext uri="{FF2B5EF4-FFF2-40B4-BE49-F238E27FC236}">
                <a16:creationId xmlns:a16="http://schemas.microsoft.com/office/drawing/2014/main" id="{232415C5-E6B0-49DC-B7FC-8E9A958456C0}"/>
              </a:ext>
            </a:extLst>
          </p:cNvPr>
          <p:cNvGraphicFramePr>
            <a:graphicFrameLocks noGrp="1"/>
          </p:cNvGraphicFramePr>
          <p:nvPr/>
        </p:nvGraphicFramePr>
        <p:xfrm>
          <a:off x="141614" y="1118597"/>
          <a:ext cx="9511433" cy="5525280"/>
        </p:xfrm>
        <a:graphic>
          <a:graphicData uri="http://schemas.openxmlformats.org/drawingml/2006/table">
            <a:tbl>
              <a:tblPr firstRow="1" bandRow="1">
                <a:tableStyleId>{2D5ABB26-0587-4C30-8999-92F81FD0307C}</a:tableStyleId>
              </a:tblPr>
              <a:tblGrid>
                <a:gridCol w="367433">
                  <a:extLst>
                    <a:ext uri="{9D8B030D-6E8A-4147-A177-3AD203B41FA5}">
                      <a16:colId xmlns:a16="http://schemas.microsoft.com/office/drawing/2014/main" val="358073148"/>
                    </a:ext>
                  </a:extLst>
                </a:gridCol>
                <a:gridCol w="692468">
                  <a:extLst>
                    <a:ext uri="{9D8B030D-6E8A-4147-A177-3AD203B41FA5}">
                      <a16:colId xmlns:a16="http://schemas.microsoft.com/office/drawing/2014/main" val="3311309282"/>
                    </a:ext>
                  </a:extLst>
                </a:gridCol>
                <a:gridCol w="6424770">
                  <a:extLst>
                    <a:ext uri="{9D8B030D-6E8A-4147-A177-3AD203B41FA5}">
                      <a16:colId xmlns:a16="http://schemas.microsoft.com/office/drawing/2014/main" val="1235158156"/>
                    </a:ext>
                  </a:extLst>
                </a:gridCol>
                <a:gridCol w="1027521">
                  <a:extLst>
                    <a:ext uri="{9D8B030D-6E8A-4147-A177-3AD203B41FA5}">
                      <a16:colId xmlns:a16="http://schemas.microsoft.com/office/drawing/2014/main" val="460347249"/>
                    </a:ext>
                  </a:extLst>
                </a:gridCol>
                <a:gridCol w="999241">
                  <a:extLst>
                    <a:ext uri="{9D8B030D-6E8A-4147-A177-3AD203B41FA5}">
                      <a16:colId xmlns:a16="http://schemas.microsoft.com/office/drawing/2014/main" val="1844948871"/>
                    </a:ext>
                  </a:extLst>
                </a:gridCol>
              </a:tblGrid>
              <a:tr h="0">
                <a:tc gridSpan="2">
                  <a:txBody>
                    <a:bodyPr/>
                    <a:lstStyle/>
                    <a:p>
                      <a:pPr algn="l"/>
                      <a:r>
                        <a:rPr kumimoji="1" lang="ja-JP" altLang="en-US" sz="1200" b="0" dirty="0">
                          <a:latin typeface="Meiryo UI" panose="020B0604030504040204" pitchFamily="50" charset="-128"/>
                          <a:ea typeface="Meiryo UI" panose="020B0604030504040204" pitchFamily="50" charset="-128"/>
                        </a:rPr>
                        <a:t>業務</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lang="ja-JP" altLang="en-US" sz="1200" dirty="0">
                          <a:latin typeface="Meiryo UI" panose="020B0604030504040204" pitchFamily="50" charset="-128"/>
                          <a:ea typeface="Meiryo UI" panose="020B0604030504040204" pitchFamily="50" charset="-128"/>
                        </a:rPr>
                        <a:t>算定結果・支払通知</a:t>
                      </a:r>
                      <a:r>
                        <a:rPr lang="en-US" altLang="ja-JP" sz="1200" dirty="0">
                          <a:latin typeface="Meiryo UI" panose="020B0604030504040204" pitchFamily="50" charset="-128"/>
                          <a:ea typeface="Meiryo UI" panose="020B0604030504040204" pitchFamily="50" charset="-128"/>
                        </a:rPr>
                        <a:t>(</a:t>
                      </a:r>
                      <a:r>
                        <a:rPr lang="ja-JP" altLang="en-US" sz="1200" dirty="0">
                          <a:latin typeface="Meiryo UI" panose="020B0604030504040204" pitchFamily="50" charset="-128"/>
                          <a:ea typeface="Meiryo UI" panose="020B0604030504040204" pitchFamily="50" charset="-128"/>
                        </a:rPr>
                        <a:t>廃棄等費用積立金取戻し・外部積立→内部積立切替え時</a:t>
                      </a:r>
                      <a:r>
                        <a:rPr lang="en-US" altLang="ja-JP" sz="1200" dirty="0">
                          <a:latin typeface="Meiryo UI" panose="020B0604030504040204" pitchFamily="50" charset="-128"/>
                          <a:ea typeface="Meiryo UI" panose="020B0604030504040204" pitchFamily="50" charset="-128"/>
                        </a:rPr>
                        <a:t>)</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1200" b="0" dirty="0">
                          <a:latin typeface="Meiryo UI" panose="020B0604030504040204" pitchFamily="50" charset="-128"/>
                          <a:ea typeface="Meiryo UI" panose="020B0604030504040204" pitchFamily="50" charset="-128"/>
                        </a:rPr>
                        <a:t>業務コード</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200" b="0" dirty="0">
                          <a:latin typeface="Meiryo UI" panose="020B0604030504040204" pitchFamily="50" charset="-128"/>
                          <a:ea typeface="Meiryo UI" panose="020B0604030504040204" pitchFamily="50" charset="-128"/>
                        </a:rPr>
                        <a:t>ACC101</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0">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業務内容</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積立金取戻し申請・審査、</a:t>
                      </a:r>
                      <a:r>
                        <a:rPr kumimoji="1" lang="zh-TW" altLang="en-US" sz="1200" b="0" dirty="0">
                          <a:latin typeface="Meiryo UI" panose="020B0604030504040204" pitchFamily="50" charset="-128"/>
                          <a:ea typeface="Meiryo UI" panose="020B0604030504040204" pitchFamily="50" charset="-128"/>
                        </a:rPr>
                        <a:t>積立区分変更時対応</a:t>
                      </a:r>
                      <a:r>
                        <a:rPr kumimoji="1" lang="ja-JP" altLang="en-US" sz="1200" b="0" dirty="0">
                          <a:latin typeface="Meiryo UI" panose="020B0604030504040204" pitchFamily="50" charset="-128"/>
                          <a:ea typeface="Meiryo UI" panose="020B0604030504040204" pitchFamily="50" charset="-128"/>
                        </a:rPr>
                        <a:t>における算定結果から支払い金額の通知を行う</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868788017"/>
                  </a:ext>
                </a:extLst>
              </a:tr>
              <a:tr h="0">
                <a:tc gridSpan="2">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業務タイミング</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3">
                  <a:txBody>
                    <a:bodyPr/>
                    <a:lstStyle/>
                    <a:p>
                      <a:pPr marL="0" indent="0" algn="l">
                        <a:buFont typeface="Arial" panose="020B0604020202020204" pitchFamily="34" charset="0"/>
                        <a:buNone/>
                      </a:pPr>
                      <a:r>
                        <a:rPr kumimoji="1" lang="ja-JP" altLang="en-US" sz="1200" b="0" dirty="0">
                          <a:solidFill>
                            <a:schemeClr val="tx1"/>
                          </a:solidFill>
                          <a:latin typeface="Meiryo UI" panose="020B0604030504040204" pitchFamily="50" charset="-128"/>
                          <a:ea typeface="Meiryo UI" panose="020B0604030504040204" pitchFamily="50" charset="-128"/>
                        </a:rPr>
                        <a:t>随時</a:t>
                      </a:r>
                      <a:endParaRPr kumimoji="1" lang="en-US" altLang="ja-JP" sz="1000" b="0"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100085752"/>
                  </a:ext>
                </a:extLst>
              </a:tr>
              <a:tr h="0">
                <a:tc gridSpan="2">
                  <a:txBody>
                    <a:bodyPr/>
                    <a:lstStyle/>
                    <a:p>
                      <a:pPr marL="0" indent="0" algn="l">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関連アクター</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indent="0" algn="l">
                        <a:buFont typeface="Arial" panose="020B0604020202020204" pitchFamily="34" charset="0"/>
                        <a:buNone/>
                      </a:pPr>
                      <a:r>
                        <a:rPr kumimoji="0" lang="ja-JP" altLang="en-US" sz="1200" kern="0" dirty="0">
                          <a:latin typeface="Meiryo UI"/>
                          <a:ea typeface="Meiryo UI"/>
                        </a:rPr>
                        <a:t>広域機関、再エネ認定事業者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747063371"/>
                  </a:ext>
                </a:extLst>
              </a:tr>
              <a:tr h="1080000">
                <a:tc rowSpan="2">
                  <a:txBody>
                    <a:bodyPr/>
                    <a:lstStyle/>
                    <a:p>
                      <a:pPr marL="0" indent="0" algn="ctr">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確認者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lumMod val="95000"/>
                      </a:schemeClr>
                    </a:solidFill>
                  </a:tcPr>
                </a:tc>
                <a:tc gridSpan="3">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776034627"/>
                  </a:ext>
                </a:extLst>
              </a:tr>
              <a:tr h="1080000">
                <a:tc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作業者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603231057"/>
                  </a:ext>
                </a:extLst>
              </a:tr>
              <a:tr h="792000">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認定事業者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42081878"/>
                  </a:ext>
                </a:extLst>
              </a:tr>
              <a:tr h="1476000">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システム</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5629721"/>
                  </a:ext>
                </a:extLst>
              </a:tr>
            </a:tbl>
          </a:graphicData>
        </a:graphic>
      </p:graphicFrame>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9680594" cy="688157"/>
          </a:xfrm>
        </p:spPr>
        <p:txBody>
          <a:bodyPr/>
          <a:lstStyle/>
          <a:p>
            <a:r>
              <a:rPr lang="ja-JP" altLang="en-US" dirty="0">
                <a:latin typeface="Meiryo UI" panose="020B0604030504040204" pitchFamily="50" charset="-128"/>
                <a:ea typeface="Meiryo UI" panose="020B0604030504040204" pitchFamily="50" charset="-128"/>
              </a:rPr>
              <a:t>業務フロー</a:t>
            </a:r>
            <a:br>
              <a:rPr lang="en-US" altLang="ja-JP" dirty="0">
                <a:latin typeface="Meiryo UI" panose="020B0604030504040204" pitchFamily="50" charset="-128"/>
                <a:ea typeface="Meiryo UI" panose="020B0604030504040204" pitchFamily="50" charset="-128"/>
              </a:rPr>
            </a:br>
            <a:r>
              <a:rPr kumimoji="0" lang="ja-JP" altLang="en-US" kern="0" dirty="0">
                <a:solidFill>
                  <a:prstClr val="black"/>
                </a:solidFill>
                <a:latin typeface="Meiryo UI"/>
                <a:ea typeface="Meiryo UI"/>
                <a:cs typeface="Arial" pitchFamily="34" charset="0"/>
              </a:rPr>
              <a:t>資金管理・報告</a:t>
            </a:r>
            <a:r>
              <a:rPr lang="zh-TW" altLang="en-US"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支払通知</a:t>
            </a:r>
            <a:r>
              <a:rPr lang="en-US" altLang="ja-JP"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積立金取戻し・外部→内部積立切替時</a:t>
            </a:r>
            <a:r>
              <a:rPr lang="en-US" altLang="ja-JP" dirty="0">
                <a:latin typeface="Meiryo UI" panose="020B0604030504040204" pitchFamily="50" charset="-128"/>
                <a:ea typeface="Meiryo UI" panose="020B0604030504040204" pitchFamily="50" charset="-128"/>
              </a:rPr>
              <a:t>)</a:t>
            </a:r>
            <a:endParaRPr kumimoji="1" lang="ja-JP" altLang="en-US" dirty="0">
              <a:latin typeface="Meiryo UI" panose="020B0604030504040204" pitchFamily="50" charset="-128"/>
              <a:ea typeface="Meiryo UI" panose="020B0604030504040204" pitchFamily="50" charset="-128"/>
            </a:endParaRPr>
          </a:p>
        </p:txBody>
      </p:sp>
      <p:grpSp>
        <p:nvGrpSpPr>
          <p:cNvPr id="42" name="グループ化 41">
            <a:extLst>
              <a:ext uri="{FF2B5EF4-FFF2-40B4-BE49-F238E27FC236}">
                <a16:creationId xmlns:a16="http://schemas.microsoft.com/office/drawing/2014/main" id="{9F2F95F2-4110-4800-8E1F-DF1E8C3D64BE}"/>
              </a:ext>
            </a:extLst>
          </p:cNvPr>
          <p:cNvGrpSpPr/>
          <p:nvPr/>
        </p:nvGrpSpPr>
        <p:grpSpPr>
          <a:xfrm>
            <a:off x="5989186" y="822685"/>
            <a:ext cx="3842712" cy="205890"/>
            <a:chOff x="6068600" y="822685"/>
            <a:chExt cx="3510050" cy="205890"/>
          </a:xfrm>
        </p:grpSpPr>
        <p:sp>
          <p:nvSpPr>
            <p:cNvPr id="43" name="正方形/長方形 42">
              <a:extLst>
                <a:ext uri="{FF2B5EF4-FFF2-40B4-BE49-F238E27FC236}">
                  <a16:creationId xmlns:a16="http://schemas.microsoft.com/office/drawing/2014/main" id="{5F4EDB53-978B-456F-8647-6E8BEBD2694B}"/>
                </a:ext>
              </a:extLst>
            </p:cNvPr>
            <p:cNvSpPr/>
            <p:nvPr/>
          </p:nvSpPr>
          <p:spPr>
            <a:xfrm>
              <a:off x="6506504" y="822685"/>
              <a:ext cx="1254159"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再エネ業務統合システム</a:t>
              </a:r>
            </a:p>
          </p:txBody>
        </p:sp>
        <p:sp>
          <p:nvSpPr>
            <p:cNvPr id="44" name="正方形/長方形 43">
              <a:extLst>
                <a:ext uri="{FF2B5EF4-FFF2-40B4-BE49-F238E27FC236}">
                  <a16:creationId xmlns:a16="http://schemas.microsoft.com/office/drawing/2014/main" id="{F2BEDDA8-613D-45BE-8A3C-0983F3BBABC9}"/>
                </a:ext>
              </a:extLst>
            </p:cNvPr>
            <p:cNvSpPr/>
            <p:nvPr/>
          </p:nvSpPr>
          <p:spPr>
            <a:xfrm>
              <a:off x="6369354" y="853531"/>
              <a:ext cx="166154" cy="132923"/>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45" name="正方形/長方形 44">
              <a:extLst>
                <a:ext uri="{FF2B5EF4-FFF2-40B4-BE49-F238E27FC236}">
                  <a16:creationId xmlns:a16="http://schemas.microsoft.com/office/drawing/2014/main" id="{309EDF28-D5AF-4DD5-8DFE-93DCBEBD9706}"/>
                </a:ext>
              </a:extLst>
            </p:cNvPr>
            <p:cNvSpPr/>
            <p:nvPr/>
          </p:nvSpPr>
          <p:spPr>
            <a:xfrm>
              <a:off x="7488525" y="853531"/>
              <a:ext cx="166154" cy="132923"/>
            </a:xfrm>
            <a:prstGeom prst="rect">
              <a:avLst/>
            </a:prstGeom>
            <a:noFill/>
            <a:ln w="38100" cap="flat" cmpd="thickThin"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46" name="正方形/長方形 45">
              <a:extLst>
                <a:ext uri="{FF2B5EF4-FFF2-40B4-BE49-F238E27FC236}">
                  <a16:creationId xmlns:a16="http://schemas.microsoft.com/office/drawing/2014/main" id="{7052033B-19BE-4EA9-BE43-5FBFDB70DDA9}"/>
                </a:ext>
              </a:extLst>
            </p:cNvPr>
            <p:cNvSpPr/>
            <p:nvPr/>
          </p:nvSpPr>
          <p:spPr>
            <a:xfrm>
              <a:off x="7645826" y="822685"/>
              <a:ext cx="1125542"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zh-TW" altLang="en-US" sz="738" kern="0" dirty="0">
                  <a:latin typeface="Meiryo UI"/>
                  <a:ea typeface="Meiryo UI"/>
                  <a:cs typeface="Arial" pitchFamily="34" charset="0"/>
                </a:rPr>
                <a:t>業務詳細仕様</a:t>
              </a:r>
              <a:r>
                <a:rPr kumimoji="0" lang="ja-JP" altLang="en-US" sz="738" kern="0" dirty="0">
                  <a:latin typeface="Meiryo UI"/>
                  <a:ea typeface="Meiryo UI"/>
                  <a:cs typeface="Arial" pitchFamily="34" charset="0"/>
                </a:rPr>
                <a:t>の対象</a:t>
              </a:r>
            </a:p>
          </p:txBody>
        </p:sp>
        <p:sp>
          <p:nvSpPr>
            <p:cNvPr id="47" name="正方形/長方形 46">
              <a:extLst>
                <a:ext uri="{FF2B5EF4-FFF2-40B4-BE49-F238E27FC236}">
                  <a16:creationId xmlns:a16="http://schemas.microsoft.com/office/drawing/2014/main" id="{FAB282A8-06D9-4AEC-BD99-4DF4C215A7FE}"/>
                </a:ext>
              </a:extLst>
            </p:cNvPr>
            <p:cNvSpPr/>
            <p:nvPr/>
          </p:nvSpPr>
          <p:spPr>
            <a:xfrm>
              <a:off x="6068600" y="822685"/>
              <a:ext cx="299077" cy="198871"/>
            </a:xfrm>
            <a:prstGeom prst="rect">
              <a:avLst/>
            </a:prstGeom>
            <a:noFill/>
          </p:spPr>
          <p:txBody>
            <a:bodyPr wrap="none">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r>
                <a:rPr kumimoji="0" lang="ja-JP" altLang="en-US" sz="738" kern="0" dirty="0">
                  <a:latin typeface="Meiryo UI"/>
                  <a:ea typeface="Meiryo UI"/>
                  <a:cs typeface="Arial" pitchFamily="34" charset="0"/>
                </a:rPr>
                <a:t>凡例</a:t>
              </a:r>
            </a:p>
          </p:txBody>
        </p:sp>
        <p:sp>
          <p:nvSpPr>
            <p:cNvPr id="48" name="フローチャート: 定義済み処理 47">
              <a:extLst>
                <a:ext uri="{FF2B5EF4-FFF2-40B4-BE49-F238E27FC236}">
                  <a16:creationId xmlns:a16="http://schemas.microsoft.com/office/drawing/2014/main" id="{0B16CF63-281F-4ECD-9B6A-6DEDD86F0F3F}"/>
                </a:ext>
              </a:extLst>
            </p:cNvPr>
            <p:cNvSpPr/>
            <p:nvPr/>
          </p:nvSpPr>
          <p:spPr>
            <a:xfrm>
              <a:off x="8579834" y="853531"/>
              <a:ext cx="237359" cy="144000"/>
            </a:xfrm>
            <a:prstGeom prst="flowChartPredefinedProcess">
              <a:avLst/>
            </a:prstGeom>
            <a:noFill/>
            <a:ln w="19050" cap="flat" cmpd="sng" algn="ctr">
              <a:solidFill>
                <a:sysClr val="window" lastClr="FFFFFF">
                  <a:lumMod val="65000"/>
                </a:sysClr>
              </a:solidFill>
              <a:prstDash val="solid"/>
              <a:miter lim="800000"/>
            </a:ln>
            <a:effectLst/>
          </p:spPr>
          <p:txBody>
            <a:bodyPr wrap="none" lIns="0" tIns="33231" rIns="0" bIns="33231" rtlCol="0" anchor="ctr"/>
            <a:lstStyle/>
            <a:p>
              <a:pPr algn="ctr"/>
              <a:endParaRPr kumimoji="0" lang="ja-JP" altLang="en-US" sz="800" kern="0" dirty="0">
                <a:latin typeface="Meiryo UI" panose="020B0604030504040204" pitchFamily="50" charset="-128"/>
                <a:ea typeface="Meiryo UI" panose="020B0604030504040204" pitchFamily="50" charset="-128"/>
                <a:cs typeface="Arial" pitchFamily="34" charset="0"/>
              </a:endParaRPr>
            </a:p>
          </p:txBody>
        </p:sp>
        <p:sp>
          <p:nvSpPr>
            <p:cNvPr id="49" name="正方形/長方形 48">
              <a:extLst>
                <a:ext uri="{FF2B5EF4-FFF2-40B4-BE49-F238E27FC236}">
                  <a16:creationId xmlns:a16="http://schemas.microsoft.com/office/drawing/2014/main" id="{C0A2FD24-509E-44CC-8971-35AACA954EFB}"/>
                </a:ext>
              </a:extLst>
            </p:cNvPr>
            <p:cNvSpPr/>
            <p:nvPr/>
          </p:nvSpPr>
          <p:spPr>
            <a:xfrm>
              <a:off x="8795264" y="822685"/>
              <a:ext cx="783386"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他業務プロセス</a:t>
              </a:r>
            </a:p>
          </p:txBody>
        </p:sp>
      </p:grpSp>
      <p:sp>
        <p:nvSpPr>
          <p:cNvPr id="159" name="正方形/長方形 158">
            <a:extLst>
              <a:ext uri="{FF2B5EF4-FFF2-40B4-BE49-F238E27FC236}">
                <a16:creationId xmlns:a16="http://schemas.microsoft.com/office/drawing/2014/main" id="{6EB744FB-2ED6-4830-961C-A8269E556EAB}"/>
              </a:ext>
            </a:extLst>
          </p:cNvPr>
          <p:cNvSpPr/>
          <p:nvPr/>
        </p:nvSpPr>
        <p:spPr>
          <a:xfrm>
            <a:off x="8983439" y="4016219"/>
            <a:ext cx="1087858" cy="215444"/>
          </a:xfrm>
          <a:prstGeom prst="rect">
            <a:avLst/>
          </a:prstGeom>
        </p:spPr>
        <p:txBody>
          <a:bodyPr wrap="square">
            <a:spAutoFit/>
          </a:bodyPr>
          <a:lstStyle/>
          <a:p>
            <a:r>
              <a:rPr kumimoji="0" lang="ja-JP" altLang="en-US" sz="800" kern="0" dirty="0">
                <a:latin typeface="Meiryo UI"/>
                <a:ea typeface="Meiryo UI"/>
                <a:cs typeface="Arial" pitchFamily="34" charset="0"/>
              </a:rPr>
              <a:t>➢</a:t>
            </a:r>
            <a:r>
              <a:rPr kumimoji="0" lang="en-US" altLang="ja-JP" sz="800" kern="0" dirty="0">
                <a:latin typeface="Meiryo UI"/>
                <a:ea typeface="Meiryo UI"/>
                <a:cs typeface="Arial" pitchFamily="34" charset="0"/>
              </a:rPr>
              <a:t>(ACC200</a:t>
            </a:r>
            <a:r>
              <a:rPr kumimoji="0" lang="en-US" altLang="ja-JP" sz="800" kern="0" dirty="0">
                <a:solidFill>
                  <a:prstClr val="black"/>
                </a:solidFill>
                <a:latin typeface="Meiryo UI"/>
                <a:ea typeface="Meiryo UI"/>
                <a:cs typeface="Arial" pitchFamily="34" charset="0"/>
              </a:rPr>
              <a:t>)</a:t>
            </a:r>
            <a:r>
              <a:rPr kumimoji="0" lang="ja-JP" altLang="en-US" sz="800" kern="0" dirty="0">
                <a:solidFill>
                  <a:prstClr val="black"/>
                </a:solidFill>
                <a:latin typeface="Meiryo UI"/>
                <a:ea typeface="Meiryo UI"/>
                <a:cs typeface="Arial" pitchFamily="34" charset="0"/>
              </a:rPr>
              <a:t>出金</a:t>
            </a:r>
            <a:endParaRPr lang="ja-JP" altLang="en-US" sz="800" dirty="0">
              <a:latin typeface="Meiryo UI" panose="020B0604030504040204" pitchFamily="50" charset="-128"/>
              <a:ea typeface="Meiryo UI" panose="020B0604030504040204" pitchFamily="50" charset="-128"/>
              <a:cs typeface="Arial" pitchFamily="34" charset="0"/>
            </a:endParaRPr>
          </a:p>
        </p:txBody>
      </p:sp>
      <p:sp>
        <p:nvSpPr>
          <p:cNvPr id="127" name="フローチャート : 他ページ結合子 135">
            <a:extLst>
              <a:ext uri="{FF2B5EF4-FFF2-40B4-BE49-F238E27FC236}">
                <a16:creationId xmlns:a16="http://schemas.microsoft.com/office/drawing/2014/main" id="{E6193C5F-4BDF-4019-9B3A-84420D56164D}"/>
              </a:ext>
            </a:extLst>
          </p:cNvPr>
          <p:cNvSpPr/>
          <p:nvPr/>
        </p:nvSpPr>
        <p:spPr>
          <a:xfrm>
            <a:off x="1267831" y="4571729"/>
            <a:ext cx="268714" cy="334230"/>
          </a:xfrm>
          <a:prstGeom prst="flowChartOffpageConnector">
            <a:avLst/>
          </a:prstGeom>
          <a:solidFill>
            <a:srgbClr val="E5F2F4"/>
          </a:solidFill>
          <a:ln w="12700" cap="flat" cmpd="sng" algn="ctr">
            <a:solidFill>
              <a:sysClr val="window" lastClr="FFFFFF">
                <a:lumMod val="50000"/>
              </a:sysClr>
            </a:solidFill>
            <a:prstDash val="solid"/>
            <a:miter lim="800000"/>
          </a:ln>
          <a:effectLst/>
        </p:spPr>
        <p:txBody>
          <a:bodyPr wrap="none" lIns="36000" rIns="36000" rtlCol="0" anchor="ctr"/>
          <a:lstStyle/>
          <a:p>
            <a:pPr algn="ctr">
              <a:defRPr/>
            </a:pPr>
            <a:r>
              <a:rPr kumimoji="0" lang="en-US" altLang="ja-JP" sz="800" kern="0" dirty="0">
                <a:latin typeface="Meiryo UI"/>
                <a:ea typeface="Meiryo UI"/>
                <a:cs typeface="Arial" pitchFamily="34" charset="0"/>
              </a:rPr>
              <a:t>1</a:t>
            </a:r>
          </a:p>
        </p:txBody>
      </p:sp>
      <p:sp>
        <p:nvSpPr>
          <p:cNvPr id="128" name="ひし形 110">
            <a:extLst>
              <a:ext uri="{FF2B5EF4-FFF2-40B4-BE49-F238E27FC236}">
                <a16:creationId xmlns:a16="http://schemas.microsoft.com/office/drawing/2014/main" id="{8457C22C-46B4-47F6-B34B-C068A84720DF}"/>
              </a:ext>
            </a:extLst>
          </p:cNvPr>
          <p:cNvSpPr>
            <a:spLocks/>
          </p:cNvSpPr>
          <p:nvPr/>
        </p:nvSpPr>
        <p:spPr>
          <a:xfrm>
            <a:off x="1676465" y="4572689"/>
            <a:ext cx="422001" cy="333269"/>
          </a:xfrm>
          <a:prstGeom prst="diamond">
            <a:avLst/>
          </a:prstGeom>
          <a:noFill/>
          <a:ln w="12700" cap="flat" cmpd="sng" algn="ctr">
            <a:solidFill>
              <a:sysClr val="window" lastClr="FFFFFF">
                <a:lumMod val="50000"/>
              </a:sysClr>
            </a:solidFill>
            <a:prstDash val="solid"/>
            <a:miter lim="800000"/>
          </a:ln>
          <a:effectLst/>
        </p:spPr>
        <p:txBody>
          <a:bodyPr wrap="none" lIns="0" tIns="0" rIns="0" bIns="0" rtlCol="0" anchor="ctr"/>
          <a:lstStyle/>
          <a:p>
            <a:pPr algn="ctr">
              <a:defRPr/>
            </a:pPr>
            <a:r>
              <a:rPr kumimoji="0" lang="ja-JP" altLang="en-US" sz="800" kern="0" dirty="0">
                <a:latin typeface="Meiryo UI" panose="020B0604030504040204" pitchFamily="50" charset="-128"/>
                <a:ea typeface="Meiryo UI" panose="020B0604030504040204" pitchFamily="50" charset="-128"/>
              </a:rPr>
              <a:t>異議の</a:t>
            </a:r>
            <a:endParaRPr kumimoji="0" lang="en-US" altLang="ja-JP" sz="800" kern="0" dirty="0">
              <a:latin typeface="Meiryo UI" panose="020B0604030504040204" pitchFamily="50" charset="-128"/>
              <a:ea typeface="Meiryo UI" panose="020B0604030504040204" pitchFamily="50" charset="-128"/>
            </a:endParaRPr>
          </a:p>
          <a:p>
            <a:pPr algn="ctr">
              <a:defRPr/>
            </a:pPr>
            <a:r>
              <a:rPr kumimoji="0" lang="ja-JP" altLang="en-US" sz="800" kern="0" dirty="0">
                <a:latin typeface="Meiryo UI" panose="020B0604030504040204" pitchFamily="50" charset="-128"/>
                <a:ea typeface="Meiryo UI" panose="020B0604030504040204" pitchFamily="50" charset="-128"/>
              </a:rPr>
              <a:t>有無</a:t>
            </a:r>
            <a:endParaRPr kumimoji="0" lang="en-US" altLang="ja-JP" sz="800" kern="0" dirty="0">
              <a:latin typeface="Meiryo UI" panose="020B0604030504040204" pitchFamily="50" charset="-128"/>
              <a:ea typeface="Meiryo UI" panose="020B0604030504040204" pitchFamily="50" charset="-128"/>
            </a:endParaRPr>
          </a:p>
        </p:txBody>
      </p:sp>
      <p:cxnSp>
        <p:nvCxnSpPr>
          <p:cNvPr id="129" name="直線矢印コネクタ 128">
            <a:extLst>
              <a:ext uri="{FF2B5EF4-FFF2-40B4-BE49-F238E27FC236}">
                <a16:creationId xmlns:a16="http://schemas.microsoft.com/office/drawing/2014/main" id="{5C0B11D3-CDF0-4C0E-9A45-B4A4063679D3}"/>
              </a:ext>
            </a:extLst>
          </p:cNvPr>
          <p:cNvCxnSpPr>
            <a:cxnSpLocks/>
            <a:stCxn id="128" idx="3"/>
            <a:endCxn id="172" idx="1"/>
          </p:cNvCxnSpPr>
          <p:nvPr/>
        </p:nvCxnSpPr>
        <p:spPr>
          <a:xfrm>
            <a:off x="2098466" y="4739324"/>
            <a:ext cx="133595" cy="4444"/>
          </a:xfrm>
          <a:prstGeom prst="straightConnector1">
            <a:avLst/>
          </a:prstGeom>
          <a:ln>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33" name="正方形/長方形 132">
            <a:extLst>
              <a:ext uri="{FF2B5EF4-FFF2-40B4-BE49-F238E27FC236}">
                <a16:creationId xmlns:a16="http://schemas.microsoft.com/office/drawing/2014/main" id="{157CD63D-8F8E-4765-87FD-3170661C35B0}"/>
              </a:ext>
            </a:extLst>
          </p:cNvPr>
          <p:cNvSpPr/>
          <p:nvPr/>
        </p:nvSpPr>
        <p:spPr>
          <a:xfrm>
            <a:off x="1874244" y="4514931"/>
            <a:ext cx="473335"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有</a:t>
            </a:r>
          </a:p>
        </p:txBody>
      </p:sp>
      <p:grpSp>
        <p:nvGrpSpPr>
          <p:cNvPr id="134" name="グループ化 133">
            <a:extLst>
              <a:ext uri="{FF2B5EF4-FFF2-40B4-BE49-F238E27FC236}">
                <a16:creationId xmlns:a16="http://schemas.microsoft.com/office/drawing/2014/main" id="{30596D6B-A645-47C1-BC8B-2A71C7BCBF59}"/>
              </a:ext>
            </a:extLst>
          </p:cNvPr>
          <p:cNvGrpSpPr/>
          <p:nvPr/>
        </p:nvGrpSpPr>
        <p:grpSpPr>
          <a:xfrm>
            <a:off x="2232061" y="3528715"/>
            <a:ext cx="734400" cy="612227"/>
            <a:chOff x="3320370" y="3449261"/>
            <a:chExt cx="734400" cy="612227"/>
          </a:xfrm>
          <a:noFill/>
        </p:grpSpPr>
        <p:sp>
          <p:nvSpPr>
            <p:cNvPr id="135" name="正方形/長方形 134">
              <a:extLst>
                <a:ext uri="{FF2B5EF4-FFF2-40B4-BE49-F238E27FC236}">
                  <a16:creationId xmlns:a16="http://schemas.microsoft.com/office/drawing/2014/main" id="{EC369AA2-1CBD-42E0-B232-E0AB4F522E41}"/>
                </a:ext>
              </a:extLst>
            </p:cNvPr>
            <p:cNvSpPr/>
            <p:nvPr/>
          </p:nvSpPr>
          <p:spPr>
            <a:xfrm>
              <a:off x="3320370" y="3615088"/>
              <a:ext cx="734400"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異議申立の</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受付</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136" name="テキスト ボックス 135">
              <a:extLst>
                <a:ext uri="{FF2B5EF4-FFF2-40B4-BE49-F238E27FC236}">
                  <a16:creationId xmlns:a16="http://schemas.microsoft.com/office/drawing/2014/main" id="{F984A567-4409-4699-BF85-4CEE0DC3467C}"/>
                </a:ext>
              </a:extLst>
            </p:cNvPr>
            <p:cNvSpPr txBox="1"/>
            <p:nvPr/>
          </p:nvSpPr>
          <p:spPr>
            <a:xfrm>
              <a:off x="3320370" y="3449261"/>
              <a:ext cx="268887" cy="181380"/>
            </a:xfrm>
            <a:prstGeom prst="rect">
              <a:avLst/>
            </a:prstGeom>
            <a:grp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11</a:t>
              </a:r>
              <a:endParaRPr lang="ja-JP" altLang="en-US" sz="800" dirty="0">
                <a:latin typeface="Meiryo UI" panose="020B0604030504040204" pitchFamily="50" charset="-128"/>
                <a:ea typeface="Meiryo UI" panose="020B0604030504040204" pitchFamily="50" charset="-128"/>
              </a:endParaRPr>
            </a:p>
          </p:txBody>
        </p:sp>
      </p:grpSp>
      <p:grpSp>
        <p:nvGrpSpPr>
          <p:cNvPr id="137" name="グループ化 136">
            <a:extLst>
              <a:ext uri="{FF2B5EF4-FFF2-40B4-BE49-F238E27FC236}">
                <a16:creationId xmlns:a16="http://schemas.microsoft.com/office/drawing/2014/main" id="{FFE79977-063A-41D9-8009-F6D1AC4B1B5D}"/>
              </a:ext>
            </a:extLst>
          </p:cNvPr>
          <p:cNvGrpSpPr/>
          <p:nvPr/>
        </p:nvGrpSpPr>
        <p:grpSpPr>
          <a:xfrm>
            <a:off x="3186349" y="3528715"/>
            <a:ext cx="734400" cy="612227"/>
            <a:chOff x="3320370" y="3449261"/>
            <a:chExt cx="734400" cy="612227"/>
          </a:xfrm>
          <a:noFill/>
        </p:grpSpPr>
        <p:sp>
          <p:nvSpPr>
            <p:cNvPr id="138" name="正方形/長方形 137">
              <a:extLst>
                <a:ext uri="{FF2B5EF4-FFF2-40B4-BE49-F238E27FC236}">
                  <a16:creationId xmlns:a16="http://schemas.microsoft.com/office/drawing/2014/main" id="{2B22D0C5-6579-487D-8CE4-B78F16E63BB2}"/>
                </a:ext>
              </a:extLst>
            </p:cNvPr>
            <p:cNvSpPr/>
            <p:nvPr/>
          </p:nvSpPr>
          <p:spPr>
            <a:xfrm>
              <a:off x="3320370"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異議内容確認・</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原因調査等</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139" name="テキスト ボックス 138">
              <a:extLst>
                <a:ext uri="{FF2B5EF4-FFF2-40B4-BE49-F238E27FC236}">
                  <a16:creationId xmlns:a16="http://schemas.microsoft.com/office/drawing/2014/main" id="{6FF30AD8-2F59-45C2-83A9-3D2E1F5AC284}"/>
                </a:ext>
              </a:extLst>
            </p:cNvPr>
            <p:cNvSpPr txBox="1"/>
            <p:nvPr/>
          </p:nvSpPr>
          <p:spPr>
            <a:xfrm>
              <a:off x="3320370" y="3449261"/>
              <a:ext cx="268887" cy="181380"/>
            </a:xfrm>
            <a:prstGeom prst="rect">
              <a:avLst/>
            </a:prstGeom>
            <a:grp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12</a:t>
              </a:r>
              <a:endParaRPr lang="ja-JP" altLang="en-US" sz="800" dirty="0">
                <a:latin typeface="Meiryo UI" panose="020B0604030504040204" pitchFamily="50" charset="-128"/>
                <a:ea typeface="Meiryo UI" panose="020B0604030504040204" pitchFamily="50" charset="-128"/>
              </a:endParaRPr>
            </a:p>
          </p:txBody>
        </p:sp>
      </p:grpSp>
      <p:grpSp>
        <p:nvGrpSpPr>
          <p:cNvPr id="140" name="グループ化 139">
            <a:extLst>
              <a:ext uri="{FF2B5EF4-FFF2-40B4-BE49-F238E27FC236}">
                <a16:creationId xmlns:a16="http://schemas.microsoft.com/office/drawing/2014/main" id="{D4E522A4-1F28-4B62-BC0B-380204904172}"/>
              </a:ext>
            </a:extLst>
          </p:cNvPr>
          <p:cNvGrpSpPr/>
          <p:nvPr/>
        </p:nvGrpSpPr>
        <p:grpSpPr>
          <a:xfrm>
            <a:off x="4096397" y="3528715"/>
            <a:ext cx="734400" cy="612227"/>
            <a:chOff x="3320370" y="3449261"/>
            <a:chExt cx="734400" cy="612227"/>
          </a:xfrm>
          <a:noFill/>
        </p:grpSpPr>
        <p:sp>
          <p:nvSpPr>
            <p:cNvPr id="141" name="正方形/長方形 140">
              <a:extLst>
                <a:ext uri="{FF2B5EF4-FFF2-40B4-BE49-F238E27FC236}">
                  <a16:creationId xmlns:a16="http://schemas.microsoft.com/office/drawing/2014/main" id="{E07A8364-F71D-437E-BBC7-12FCCA4799A7}"/>
                </a:ext>
              </a:extLst>
            </p:cNvPr>
            <p:cNvSpPr/>
            <p:nvPr/>
          </p:nvSpPr>
          <p:spPr>
            <a:xfrm>
              <a:off x="3320370" y="3615088"/>
              <a:ext cx="734400" cy="446400"/>
            </a:xfrm>
            <a:prstGeom prst="rect">
              <a:avLst/>
            </a:prstGeom>
            <a:grp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異議申立に</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対する調査結果の</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確認依頼</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142" name="テキスト ボックス 141">
              <a:extLst>
                <a:ext uri="{FF2B5EF4-FFF2-40B4-BE49-F238E27FC236}">
                  <a16:creationId xmlns:a16="http://schemas.microsoft.com/office/drawing/2014/main" id="{E64FAE82-5006-438F-BDBC-401273C4B682}"/>
                </a:ext>
              </a:extLst>
            </p:cNvPr>
            <p:cNvSpPr txBox="1"/>
            <p:nvPr/>
          </p:nvSpPr>
          <p:spPr>
            <a:xfrm>
              <a:off x="3320370" y="3449261"/>
              <a:ext cx="268887" cy="181380"/>
            </a:xfrm>
            <a:prstGeom prst="rect">
              <a:avLst/>
            </a:prstGeom>
            <a:grp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13</a:t>
              </a:r>
              <a:endParaRPr lang="ja-JP" altLang="en-US" sz="800" dirty="0">
                <a:latin typeface="Meiryo UI" panose="020B0604030504040204" pitchFamily="50" charset="-128"/>
                <a:ea typeface="Meiryo UI" panose="020B0604030504040204" pitchFamily="50" charset="-128"/>
              </a:endParaRPr>
            </a:p>
          </p:txBody>
        </p:sp>
      </p:grpSp>
      <p:grpSp>
        <p:nvGrpSpPr>
          <p:cNvPr id="143" name="グループ化 142">
            <a:extLst>
              <a:ext uri="{FF2B5EF4-FFF2-40B4-BE49-F238E27FC236}">
                <a16:creationId xmlns:a16="http://schemas.microsoft.com/office/drawing/2014/main" id="{E24682E9-7399-45ED-B4C5-A9FAF33411A2}"/>
              </a:ext>
            </a:extLst>
          </p:cNvPr>
          <p:cNvGrpSpPr/>
          <p:nvPr/>
        </p:nvGrpSpPr>
        <p:grpSpPr>
          <a:xfrm>
            <a:off x="4096397" y="2387949"/>
            <a:ext cx="734400" cy="612227"/>
            <a:chOff x="3320370" y="3449261"/>
            <a:chExt cx="734400" cy="612227"/>
          </a:xfrm>
          <a:noFill/>
        </p:grpSpPr>
        <p:sp>
          <p:nvSpPr>
            <p:cNvPr id="147" name="正方形/長方形 146">
              <a:extLst>
                <a:ext uri="{FF2B5EF4-FFF2-40B4-BE49-F238E27FC236}">
                  <a16:creationId xmlns:a16="http://schemas.microsoft.com/office/drawing/2014/main" id="{63C5B5CA-8F09-47EE-8A08-02C98031AF0A}"/>
                </a:ext>
              </a:extLst>
            </p:cNvPr>
            <p:cNvSpPr/>
            <p:nvPr/>
          </p:nvSpPr>
          <p:spPr>
            <a:xfrm>
              <a:off x="3320370" y="3615088"/>
              <a:ext cx="734400" cy="446400"/>
            </a:xfrm>
            <a:prstGeom prst="rect">
              <a:avLst/>
            </a:prstGeom>
            <a:grp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異議申立に</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対する調査結果の</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確認依頼の受領</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148" name="テキスト ボックス 147">
              <a:extLst>
                <a:ext uri="{FF2B5EF4-FFF2-40B4-BE49-F238E27FC236}">
                  <a16:creationId xmlns:a16="http://schemas.microsoft.com/office/drawing/2014/main" id="{30C884CC-C603-4FF7-8B55-26E3B957C104}"/>
                </a:ext>
              </a:extLst>
            </p:cNvPr>
            <p:cNvSpPr txBox="1"/>
            <p:nvPr/>
          </p:nvSpPr>
          <p:spPr>
            <a:xfrm>
              <a:off x="3320370" y="3449261"/>
              <a:ext cx="268887" cy="181380"/>
            </a:xfrm>
            <a:prstGeom prst="rect">
              <a:avLst/>
            </a:prstGeom>
            <a:grp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14</a:t>
              </a:r>
              <a:endParaRPr lang="ja-JP" altLang="en-US" sz="800" dirty="0">
                <a:latin typeface="Meiryo UI" panose="020B0604030504040204" pitchFamily="50" charset="-128"/>
                <a:ea typeface="Meiryo UI" panose="020B0604030504040204" pitchFamily="50" charset="-128"/>
              </a:endParaRPr>
            </a:p>
          </p:txBody>
        </p:sp>
      </p:grpSp>
      <p:grpSp>
        <p:nvGrpSpPr>
          <p:cNvPr id="149" name="グループ化 148">
            <a:extLst>
              <a:ext uri="{FF2B5EF4-FFF2-40B4-BE49-F238E27FC236}">
                <a16:creationId xmlns:a16="http://schemas.microsoft.com/office/drawing/2014/main" id="{BA04FE57-BF4C-4039-B1F4-7AC089076336}"/>
              </a:ext>
            </a:extLst>
          </p:cNvPr>
          <p:cNvGrpSpPr/>
          <p:nvPr/>
        </p:nvGrpSpPr>
        <p:grpSpPr>
          <a:xfrm>
            <a:off x="4980381" y="2387949"/>
            <a:ext cx="734400" cy="612227"/>
            <a:chOff x="3320370" y="3449261"/>
            <a:chExt cx="734400" cy="612227"/>
          </a:xfrm>
          <a:noFill/>
        </p:grpSpPr>
        <p:sp>
          <p:nvSpPr>
            <p:cNvPr id="150" name="正方形/長方形 149">
              <a:extLst>
                <a:ext uri="{FF2B5EF4-FFF2-40B4-BE49-F238E27FC236}">
                  <a16:creationId xmlns:a16="http://schemas.microsoft.com/office/drawing/2014/main" id="{1BC06B74-FC05-4E64-8523-A8D364C5642E}"/>
                </a:ext>
              </a:extLst>
            </p:cNvPr>
            <p:cNvSpPr/>
            <p:nvPr/>
          </p:nvSpPr>
          <p:spPr>
            <a:xfrm>
              <a:off x="3320370" y="3615088"/>
              <a:ext cx="734400" cy="446400"/>
            </a:xfrm>
            <a:prstGeom prst="rect">
              <a:avLst/>
            </a:prstGeom>
            <a:grp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異議申立に</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に対する調査結果</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の確認</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151" name="テキスト ボックス 150">
              <a:extLst>
                <a:ext uri="{FF2B5EF4-FFF2-40B4-BE49-F238E27FC236}">
                  <a16:creationId xmlns:a16="http://schemas.microsoft.com/office/drawing/2014/main" id="{5EFBF775-AC4C-4C56-91AF-E6ADB51A0954}"/>
                </a:ext>
              </a:extLst>
            </p:cNvPr>
            <p:cNvSpPr txBox="1"/>
            <p:nvPr/>
          </p:nvSpPr>
          <p:spPr>
            <a:xfrm>
              <a:off x="3320370" y="3449261"/>
              <a:ext cx="268887" cy="181380"/>
            </a:xfrm>
            <a:prstGeom prst="rect">
              <a:avLst/>
            </a:prstGeom>
            <a:grp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15</a:t>
              </a:r>
              <a:endParaRPr lang="ja-JP" altLang="en-US" sz="800" dirty="0">
                <a:latin typeface="Meiryo UI" panose="020B0604030504040204" pitchFamily="50" charset="-128"/>
                <a:ea typeface="Meiryo UI" panose="020B0604030504040204" pitchFamily="50" charset="-128"/>
              </a:endParaRPr>
            </a:p>
          </p:txBody>
        </p:sp>
      </p:grpSp>
      <p:cxnSp>
        <p:nvCxnSpPr>
          <p:cNvPr id="152" name="直線矢印コネクタ 151">
            <a:extLst>
              <a:ext uri="{FF2B5EF4-FFF2-40B4-BE49-F238E27FC236}">
                <a16:creationId xmlns:a16="http://schemas.microsoft.com/office/drawing/2014/main" id="{0AF25238-DFDE-4F79-B176-A0134D108B83}"/>
              </a:ext>
            </a:extLst>
          </p:cNvPr>
          <p:cNvCxnSpPr>
            <a:cxnSpLocks/>
            <a:stCxn id="172" idx="0"/>
            <a:endCxn id="135" idx="2"/>
          </p:cNvCxnSpPr>
          <p:nvPr/>
        </p:nvCxnSpPr>
        <p:spPr>
          <a:xfrm flipV="1">
            <a:off x="2599261" y="4140942"/>
            <a:ext cx="0" cy="379626"/>
          </a:xfrm>
          <a:prstGeom prst="straightConnector1">
            <a:avLst/>
          </a:prstGeom>
          <a:ln>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53" name="直線矢印コネクタ 152">
            <a:extLst>
              <a:ext uri="{FF2B5EF4-FFF2-40B4-BE49-F238E27FC236}">
                <a16:creationId xmlns:a16="http://schemas.microsoft.com/office/drawing/2014/main" id="{E49D9C9F-BC8E-4CD1-A043-CFD5980888DC}"/>
              </a:ext>
            </a:extLst>
          </p:cNvPr>
          <p:cNvCxnSpPr>
            <a:cxnSpLocks/>
            <a:stCxn id="135" idx="3"/>
            <a:endCxn id="138" idx="1"/>
          </p:cNvCxnSpPr>
          <p:nvPr/>
        </p:nvCxnSpPr>
        <p:spPr>
          <a:xfrm>
            <a:off x="2966461" y="3917742"/>
            <a:ext cx="219888" cy="0"/>
          </a:xfrm>
          <a:prstGeom prst="straightConnector1">
            <a:avLst/>
          </a:prstGeom>
          <a:ln>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54" name="直線矢印コネクタ 153">
            <a:extLst>
              <a:ext uri="{FF2B5EF4-FFF2-40B4-BE49-F238E27FC236}">
                <a16:creationId xmlns:a16="http://schemas.microsoft.com/office/drawing/2014/main" id="{ACACA2D2-91DD-4D91-9104-328AD93B21F2}"/>
              </a:ext>
            </a:extLst>
          </p:cNvPr>
          <p:cNvCxnSpPr>
            <a:cxnSpLocks/>
            <a:stCxn id="138" idx="3"/>
            <a:endCxn id="141" idx="1"/>
          </p:cNvCxnSpPr>
          <p:nvPr/>
        </p:nvCxnSpPr>
        <p:spPr>
          <a:xfrm>
            <a:off x="3920749" y="3917742"/>
            <a:ext cx="175648" cy="0"/>
          </a:xfrm>
          <a:prstGeom prst="straightConnector1">
            <a:avLst/>
          </a:prstGeom>
          <a:ln>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55" name="直線矢印コネクタ 154">
            <a:extLst>
              <a:ext uri="{FF2B5EF4-FFF2-40B4-BE49-F238E27FC236}">
                <a16:creationId xmlns:a16="http://schemas.microsoft.com/office/drawing/2014/main" id="{1566B5FA-AA0A-49A5-A8EB-5E5710242E15}"/>
              </a:ext>
            </a:extLst>
          </p:cNvPr>
          <p:cNvCxnSpPr>
            <a:cxnSpLocks/>
            <a:stCxn id="141" idx="0"/>
            <a:endCxn id="147" idx="2"/>
          </p:cNvCxnSpPr>
          <p:nvPr/>
        </p:nvCxnSpPr>
        <p:spPr>
          <a:xfrm flipV="1">
            <a:off x="4463597" y="3000176"/>
            <a:ext cx="0" cy="694366"/>
          </a:xfrm>
          <a:prstGeom prst="straightConnector1">
            <a:avLst/>
          </a:prstGeom>
          <a:ln>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57" name="直線矢印コネクタ 156">
            <a:extLst>
              <a:ext uri="{FF2B5EF4-FFF2-40B4-BE49-F238E27FC236}">
                <a16:creationId xmlns:a16="http://schemas.microsoft.com/office/drawing/2014/main" id="{82B45BCD-1DD9-4F8D-92AA-1CDE69D7700D}"/>
              </a:ext>
            </a:extLst>
          </p:cNvPr>
          <p:cNvCxnSpPr>
            <a:cxnSpLocks/>
            <a:stCxn id="147" idx="3"/>
            <a:endCxn id="150" idx="1"/>
          </p:cNvCxnSpPr>
          <p:nvPr/>
        </p:nvCxnSpPr>
        <p:spPr>
          <a:xfrm>
            <a:off x="4830797" y="2776976"/>
            <a:ext cx="149584" cy="0"/>
          </a:xfrm>
          <a:prstGeom prst="straightConnector1">
            <a:avLst/>
          </a:prstGeom>
          <a:ln>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grpSp>
        <p:nvGrpSpPr>
          <p:cNvPr id="158" name="グループ化 157">
            <a:extLst>
              <a:ext uri="{FF2B5EF4-FFF2-40B4-BE49-F238E27FC236}">
                <a16:creationId xmlns:a16="http://schemas.microsoft.com/office/drawing/2014/main" id="{176636E6-E1D5-4615-9C8E-8C6AFD9FAF1F}"/>
              </a:ext>
            </a:extLst>
          </p:cNvPr>
          <p:cNvGrpSpPr/>
          <p:nvPr/>
        </p:nvGrpSpPr>
        <p:grpSpPr>
          <a:xfrm>
            <a:off x="2621897" y="5808776"/>
            <a:ext cx="254269" cy="450827"/>
            <a:chOff x="2515451" y="5897715"/>
            <a:chExt cx="254269" cy="450827"/>
          </a:xfrm>
        </p:grpSpPr>
        <p:sp>
          <p:nvSpPr>
            <p:cNvPr id="161" name="Freeform 266">
              <a:extLst>
                <a:ext uri="{FF2B5EF4-FFF2-40B4-BE49-F238E27FC236}">
                  <a16:creationId xmlns:a16="http://schemas.microsoft.com/office/drawing/2014/main" id="{C5538200-FA11-4D42-81E3-5B0CB490A28C}"/>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65" name="正方形/長方形 36">
              <a:extLst>
                <a:ext uri="{FF2B5EF4-FFF2-40B4-BE49-F238E27FC236}">
                  <a16:creationId xmlns:a16="http://schemas.microsoft.com/office/drawing/2014/main" id="{7304552D-BDF6-4904-81C9-7749BBB7B23A}"/>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68" name="正方形/長方形 167">
            <a:extLst>
              <a:ext uri="{FF2B5EF4-FFF2-40B4-BE49-F238E27FC236}">
                <a16:creationId xmlns:a16="http://schemas.microsoft.com/office/drawing/2014/main" id="{4193FAFC-7B65-4D84-A907-E8054588AEF8}"/>
              </a:ext>
            </a:extLst>
          </p:cNvPr>
          <p:cNvSpPr/>
          <p:nvPr/>
        </p:nvSpPr>
        <p:spPr>
          <a:xfrm>
            <a:off x="2677031" y="6181195"/>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170" name="直線矢印コネクタ 169">
            <a:extLst>
              <a:ext uri="{FF2B5EF4-FFF2-40B4-BE49-F238E27FC236}">
                <a16:creationId xmlns:a16="http://schemas.microsoft.com/office/drawing/2014/main" id="{68DF8C0E-5770-4DC0-ADEA-333E847026EA}"/>
              </a:ext>
            </a:extLst>
          </p:cNvPr>
          <p:cNvCxnSpPr>
            <a:cxnSpLocks/>
          </p:cNvCxnSpPr>
          <p:nvPr/>
        </p:nvCxnSpPr>
        <p:spPr>
          <a:xfrm>
            <a:off x="2755016" y="4120488"/>
            <a:ext cx="0" cy="1692000"/>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3" name="グループ化 2">
            <a:extLst>
              <a:ext uri="{FF2B5EF4-FFF2-40B4-BE49-F238E27FC236}">
                <a16:creationId xmlns:a16="http://schemas.microsoft.com/office/drawing/2014/main" id="{2A2DDB15-5279-4185-811F-33879E05A3B2}"/>
              </a:ext>
            </a:extLst>
          </p:cNvPr>
          <p:cNvGrpSpPr/>
          <p:nvPr/>
        </p:nvGrpSpPr>
        <p:grpSpPr>
          <a:xfrm>
            <a:off x="2232061" y="4354741"/>
            <a:ext cx="734400" cy="612227"/>
            <a:chOff x="2232061" y="4354741"/>
            <a:chExt cx="734400" cy="612227"/>
          </a:xfrm>
        </p:grpSpPr>
        <p:sp>
          <p:nvSpPr>
            <p:cNvPr id="172" name="正方形/長方形 171">
              <a:extLst>
                <a:ext uri="{FF2B5EF4-FFF2-40B4-BE49-F238E27FC236}">
                  <a16:creationId xmlns:a16="http://schemas.microsoft.com/office/drawing/2014/main" id="{5ECC1BD0-440B-452B-A538-B9D33FF4502D}"/>
                </a:ext>
              </a:extLst>
            </p:cNvPr>
            <p:cNvSpPr/>
            <p:nvPr/>
          </p:nvSpPr>
          <p:spPr>
            <a:xfrm>
              <a:off x="2232061" y="4520568"/>
              <a:ext cx="734400" cy="446400"/>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積立金取戻し額</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支払通知書に対する</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異議申立</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173" name="テキスト ボックス 172">
              <a:extLst>
                <a:ext uri="{FF2B5EF4-FFF2-40B4-BE49-F238E27FC236}">
                  <a16:creationId xmlns:a16="http://schemas.microsoft.com/office/drawing/2014/main" id="{90DB0021-F1AF-4788-81EC-C6CD96175C61}"/>
                </a:ext>
              </a:extLst>
            </p:cNvPr>
            <p:cNvSpPr txBox="1"/>
            <p:nvPr/>
          </p:nvSpPr>
          <p:spPr>
            <a:xfrm>
              <a:off x="2232061" y="435474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10</a:t>
              </a:r>
              <a:endParaRPr lang="ja-JP" altLang="en-US" sz="800" dirty="0">
                <a:latin typeface="Meiryo UI" panose="020B0604030504040204" pitchFamily="50" charset="-128"/>
                <a:ea typeface="Meiryo UI" panose="020B0604030504040204" pitchFamily="50" charset="-128"/>
              </a:endParaRPr>
            </a:p>
          </p:txBody>
        </p:sp>
      </p:grpSp>
      <p:sp>
        <p:nvSpPr>
          <p:cNvPr id="179" name="テキスト ボックス 178">
            <a:extLst>
              <a:ext uri="{FF2B5EF4-FFF2-40B4-BE49-F238E27FC236}">
                <a16:creationId xmlns:a16="http://schemas.microsoft.com/office/drawing/2014/main" id="{6AF64A5E-F38E-4899-98CD-F755F6DAD04B}"/>
              </a:ext>
            </a:extLst>
          </p:cNvPr>
          <p:cNvSpPr txBox="1"/>
          <p:nvPr/>
        </p:nvSpPr>
        <p:spPr>
          <a:xfrm>
            <a:off x="2307450" y="4216080"/>
            <a:ext cx="268887" cy="181380"/>
          </a:xfrm>
          <a:prstGeom prst="rect">
            <a:avLst/>
          </a:prstGeom>
          <a:noFill/>
        </p:spPr>
        <p:txBody>
          <a:bodyPr wrap="square" lIns="0" tIns="0" rIns="0" bIns="0" rtlCol="0" anchor="ctr" anchorCtr="0">
            <a:noAutofit/>
          </a:bodyPr>
          <a:lstStyle/>
          <a:p>
            <a:pPr>
              <a:spcAft>
                <a:spcPts val="600"/>
              </a:spcAft>
            </a:pPr>
            <a:r>
              <a:rPr lang="ja-JP" altLang="en-US" sz="800" dirty="0">
                <a:latin typeface="Meiryo UI" panose="020B0604030504040204" pitchFamily="50" charset="-128"/>
                <a:ea typeface="Meiryo UI" panose="020B0604030504040204" pitchFamily="50" charset="-128"/>
              </a:rPr>
              <a:t>メール</a:t>
            </a:r>
          </a:p>
        </p:txBody>
      </p:sp>
      <p:grpSp>
        <p:nvGrpSpPr>
          <p:cNvPr id="205" name="グループ化 204">
            <a:extLst>
              <a:ext uri="{FF2B5EF4-FFF2-40B4-BE49-F238E27FC236}">
                <a16:creationId xmlns:a16="http://schemas.microsoft.com/office/drawing/2014/main" id="{C008DEF4-48B1-4B35-A2E5-56387F8BAAE2}"/>
              </a:ext>
            </a:extLst>
          </p:cNvPr>
          <p:cNvGrpSpPr/>
          <p:nvPr/>
        </p:nvGrpSpPr>
        <p:grpSpPr>
          <a:xfrm>
            <a:off x="3438651" y="5769068"/>
            <a:ext cx="254269" cy="450827"/>
            <a:chOff x="2515451" y="5897715"/>
            <a:chExt cx="254269" cy="450827"/>
          </a:xfrm>
        </p:grpSpPr>
        <p:sp>
          <p:nvSpPr>
            <p:cNvPr id="206" name="Freeform 266">
              <a:extLst>
                <a:ext uri="{FF2B5EF4-FFF2-40B4-BE49-F238E27FC236}">
                  <a16:creationId xmlns:a16="http://schemas.microsoft.com/office/drawing/2014/main" id="{343F585F-1FF2-414E-9F32-D79AE9BDF9B1}"/>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214" name="正方形/長方形 36">
              <a:extLst>
                <a:ext uri="{FF2B5EF4-FFF2-40B4-BE49-F238E27FC236}">
                  <a16:creationId xmlns:a16="http://schemas.microsoft.com/office/drawing/2014/main" id="{380CCB55-69DB-49A5-BD5B-8E13442119D3}"/>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215" name="正方形/長方形 214">
            <a:extLst>
              <a:ext uri="{FF2B5EF4-FFF2-40B4-BE49-F238E27FC236}">
                <a16:creationId xmlns:a16="http://schemas.microsoft.com/office/drawing/2014/main" id="{759EFEF1-294C-4859-B9C0-879CBEA7AF9A}"/>
              </a:ext>
            </a:extLst>
          </p:cNvPr>
          <p:cNvSpPr/>
          <p:nvPr/>
        </p:nvSpPr>
        <p:spPr>
          <a:xfrm>
            <a:off x="3493785" y="6141487"/>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216" name="直線矢印コネクタ 215">
            <a:extLst>
              <a:ext uri="{FF2B5EF4-FFF2-40B4-BE49-F238E27FC236}">
                <a16:creationId xmlns:a16="http://schemas.microsoft.com/office/drawing/2014/main" id="{C64F20D9-E4E6-456A-9F93-D53D775DBBD4}"/>
              </a:ext>
            </a:extLst>
          </p:cNvPr>
          <p:cNvCxnSpPr>
            <a:cxnSpLocks/>
          </p:cNvCxnSpPr>
          <p:nvPr/>
        </p:nvCxnSpPr>
        <p:spPr>
          <a:xfrm flipH="1" flipV="1">
            <a:off x="3553549" y="4140942"/>
            <a:ext cx="12237" cy="1631929"/>
          </a:xfrm>
          <a:prstGeom prst="straightConnector1">
            <a:avLst/>
          </a:prstGeom>
          <a:noFill/>
          <a:ln w="6350" cap="flat" cmpd="sng" algn="ctr">
            <a:solidFill>
              <a:sysClr val="window" lastClr="FFFFFF">
                <a:lumMod val="65000"/>
              </a:sysClr>
            </a:solidFill>
            <a:prstDash val="dash"/>
            <a:miter lim="800000"/>
            <a:tailEnd type="triangle"/>
          </a:ln>
          <a:effectLst/>
        </p:spPr>
      </p:cxnSp>
      <p:sp>
        <p:nvSpPr>
          <p:cNvPr id="217" name="正方形/長方形 216">
            <a:extLst>
              <a:ext uri="{FF2B5EF4-FFF2-40B4-BE49-F238E27FC236}">
                <a16:creationId xmlns:a16="http://schemas.microsoft.com/office/drawing/2014/main" id="{EC8684F1-477F-4CDA-B7FB-8E72EE2F0C10}"/>
              </a:ext>
            </a:extLst>
          </p:cNvPr>
          <p:cNvSpPr/>
          <p:nvPr/>
        </p:nvSpPr>
        <p:spPr>
          <a:xfrm>
            <a:off x="7061776" y="4206378"/>
            <a:ext cx="539056"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メール</a:t>
            </a:r>
          </a:p>
        </p:txBody>
      </p:sp>
      <p:cxnSp>
        <p:nvCxnSpPr>
          <p:cNvPr id="218" name="直線矢印コネクタ 321">
            <a:extLst>
              <a:ext uri="{FF2B5EF4-FFF2-40B4-BE49-F238E27FC236}">
                <a16:creationId xmlns:a16="http://schemas.microsoft.com/office/drawing/2014/main" id="{BC0A9FAF-7F43-48D8-A766-87AF4122E95E}"/>
              </a:ext>
            </a:extLst>
          </p:cNvPr>
          <p:cNvCxnSpPr>
            <a:cxnSpLocks/>
            <a:stCxn id="220" idx="3"/>
            <a:endCxn id="257" idx="2"/>
          </p:cNvCxnSpPr>
          <p:nvPr/>
        </p:nvCxnSpPr>
        <p:spPr>
          <a:xfrm flipV="1">
            <a:off x="9010186" y="3910329"/>
            <a:ext cx="141123" cy="16005"/>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219" name="グループ化 218">
            <a:extLst>
              <a:ext uri="{FF2B5EF4-FFF2-40B4-BE49-F238E27FC236}">
                <a16:creationId xmlns:a16="http://schemas.microsoft.com/office/drawing/2014/main" id="{9D7A3A38-7461-48E0-AA25-802BCADAFCA5}"/>
              </a:ext>
            </a:extLst>
          </p:cNvPr>
          <p:cNvGrpSpPr/>
          <p:nvPr/>
        </p:nvGrpSpPr>
        <p:grpSpPr>
          <a:xfrm>
            <a:off x="8326186" y="3581776"/>
            <a:ext cx="684000" cy="542244"/>
            <a:chOff x="2491032" y="3449261"/>
            <a:chExt cx="734400" cy="612227"/>
          </a:xfrm>
        </p:grpSpPr>
        <p:sp>
          <p:nvSpPr>
            <p:cNvPr id="220" name="正方形/長方形 219">
              <a:extLst>
                <a:ext uri="{FF2B5EF4-FFF2-40B4-BE49-F238E27FC236}">
                  <a16:creationId xmlns:a16="http://schemas.microsoft.com/office/drawing/2014/main" id="{52FB3E16-B6E4-466C-9FAE-7D6D88DA33B6}"/>
                </a:ext>
              </a:extLst>
            </p:cNvPr>
            <p:cNvSpPr/>
            <p:nvPr/>
          </p:nvSpPr>
          <p:spPr>
            <a:xfrm>
              <a:off x="2491032" y="3615088"/>
              <a:ext cx="734400"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積立金取戻し</a:t>
              </a:r>
              <a:br>
                <a:rPr kumimoji="0" lang="en-US" altLang="ja-JP" sz="800" kern="0" dirty="0">
                  <a:latin typeface="Meiryo UI" panose="020B0604030504040204" pitchFamily="50" charset="-128"/>
                  <a:ea typeface="Meiryo UI" panose="020B0604030504040204" pitchFamily="50" charset="-128"/>
                  <a:cs typeface="Arial" pitchFamily="34" charset="0"/>
                </a:rPr>
              </a:br>
              <a:r>
                <a:rPr kumimoji="0" lang="ja-JP" altLang="en-US" sz="800" kern="0" dirty="0">
                  <a:latin typeface="Meiryo UI" panose="020B0604030504040204" pitchFamily="50" charset="-128"/>
                  <a:ea typeface="Meiryo UI" panose="020B0604030504040204" pitchFamily="50" charset="-128"/>
                  <a:cs typeface="Arial" pitchFamily="34" charset="0"/>
                </a:rPr>
                <a:t>支払額</a:t>
              </a:r>
              <a:br>
                <a:rPr kumimoji="0" lang="en-US" altLang="ja-JP" sz="800" kern="0" dirty="0">
                  <a:latin typeface="Meiryo UI" panose="020B0604030504040204" pitchFamily="50" charset="-128"/>
                  <a:ea typeface="Meiryo UI" panose="020B0604030504040204" pitchFamily="50" charset="-128"/>
                  <a:cs typeface="Arial" pitchFamily="34" charset="0"/>
                </a:rPr>
              </a:br>
              <a:r>
                <a:rPr kumimoji="0" lang="ja-JP" altLang="en-US" sz="800" kern="0" dirty="0">
                  <a:latin typeface="Meiryo UI" panose="020B0604030504040204" pitchFamily="50" charset="-128"/>
                  <a:ea typeface="Meiryo UI" panose="020B0604030504040204" pitchFamily="50" charset="-128"/>
                  <a:cs typeface="Arial" pitchFamily="34" charset="0"/>
                </a:rPr>
                <a:t>確定処理</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221" name="テキスト ボックス 220">
              <a:extLst>
                <a:ext uri="{FF2B5EF4-FFF2-40B4-BE49-F238E27FC236}">
                  <a16:creationId xmlns:a16="http://schemas.microsoft.com/office/drawing/2014/main" id="{3576FE4B-087E-4141-8E78-27043EFB43D6}"/>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20</a:t>
              </a:r>
              <a:endParaRPr lang="ja-JP" altLang="en-US" sz="800" dirty="0">
                <a:latin typeface="Meiryo UI" panose="020B0604030504040204" pitchFamily="50" charset="-128"/>
                <a:ea typeface="Meiryo UI" panose="020B0604030504040204" pitchFamily="50" charset="-128"/>
              </a:endParaRPr>
            </a:p>
          </p:txBody>
        </p:sp>
      </p:grpSp>
      <p:sp>
        <p:nvSpPr>
          <p:cNvPr id="222" name="ひし形 110">
            <a:extLst>
              <a:ext uri="{FF2B5EF4-FFF2-40B4-BE49-F238E27FC236}">
                <a16:creationId xmlns:a16="http://schemas.microsoft.com/office/drawing/2014/main" id="{8B1393B9-A9F8-4171-8A29-25B111E81121}"/>
              </a:ext>
            </a:extLst>
          </p:cNvPr>
          <p:cNvSpPr>
            <a:spLocks/>
          </p:cNvSpPr>
          <p:nvPr/>
        </p:nvSpPr>
        <p:spPr>
          <a:xfrm>
            <a:off x="5933695" y="2627032"/>
            <a:ext cx="345066" cy="294322"/>
          </a:xfrm>
          <a:prstGeom prst="diamond">
            <a:avLst/>
          </a:prstGeom>
          <a:noFill/>
          <a:ln w="12700" cap="flat" cmpd="sng" algn="ctr">
            <a:solidFill>
              <a:sysClr val="window" lastClr="FFFFFF">
                <a:lumMod val="50000"/>
              </a:sysClr>
            </a:solidFill>
            <a:prstDash val="solid"/>
            <a:miter lim="800000"/>
          </a:ln>
          <a:effectLst/>
        </p:spPr>
        <p:txBody>
          <a:bodyPr wrap="none" lIns="0" tIns="0" rIns="0" bIns="0" rtlCol="0" anchor="ctr"/>
          <a:lstStyle/>
          <a:p>
            <a:pPr algn="ctr">
              <a:defRPr/>
            </a:pPr>
            <a:r>
              <a:rPr kumimoji="0" lang="ja-JP" altLang="en-US" sz="800" kern="0" dirty="0">
                <a:latin typeface="Meiryo UI" panose="020B0604030504040204" pitchFamily="50" charset="-128"/>
                <a:ea typeface="Meiryo UI" panose="020B0604030504040204" pitchFamily="50" charset="-128"/>
              </a:rPr>
              <a:t>算定結果</a:t>
            </a:r>
            <a:endParaRPr kumimoji="0" lang="en-US" altLang="ja-JP" sz="800" kern="0" dirty="0">
              <a:latin typeface="Meiryo UI" panose="020B0604030504040204" pitchFamily="50" charset="-128"/>
              <a:ea typeface="Meiryo UI" panose="020B0604030504040204" pitchFamily="50" charset="-128"/>
            </a:endParaRPr>
          </a:p>
          <a:p>
            <a:pPr algn="ctr">
              <a:defRPr/>
            </a:pPr>
            <a:r>
              <a:rPr kumimoji="0" lang="ja-JP" altLang="en-US" sz="800" kern="0" dirty="0">
                <a:latin typeface="Meiryo UI" panose="020B0604030504040204" pitchFamily="50" charset="-128"/>
                <a:ea typeface="Meiryo UI" panose="020B0604030504040204" pitchFamily="50" charset="-128"/>
              </a:rPr>
              <a:t>問題有無</a:t>
            </a:r>
            <a:endParaRPr kumimoji="0" lang="en-US" altLang="ja-JP" sz="800" kern="0" dirty="0">
              <a:latin typeface="Meiryo UI" panose="020B0604030504040204" pitchFamily="50" charset="-128"/>
              <a:ea typeface="Meiryo UI" panose="020B0604030504040204" pitchFamily="50" charset="-128"/>
            </a:endParaRPr>
          </a:p>
        </p:txBody>
      </p:sp>
      <p:grpSp>
        <p:nvGrpSpPr>
          <p:cNvPr id="223" name="グループ化 222">
            <a:extLst>
              <a:ext uri="{FF2B5EF4-FFF2-40B4-BE49-F238E27FC236}">
                <a16:creationId xmlns:a16="http://schemas.microsoft.com/office/drawing/2014/main" id="{5B3B2CF4-871C-4FA2-8A04-B8C4E91D0F40}"/>
              </a:ext>
            </a:extLst>
          </p:cNvPr>
          <p:cNvGrpSpPr/>
          <p:nvPr/>
        </p:nvGrpSpPr>
        <p:grpSpPr>
          <a:xfrm>
            <a:off x="6612591" y="3517175"/>
            <a:ext cx="697458" cy="653451"/>
            <a:chOff x="6969213" y="3612642"/>
            <a:chExt cx="535575" cy="542086"/>
          </a:xfrm>
        </p:grpSpPr>
        <p:sp>
          <p:nvSpPr>
            <p:cNvPr id="224" name="テキスト ボックス 223">
              <a:extLst>
                <a:ext uri="{FF2B5EF4-FFF2-40B4-BE49-F238E27FC236}">
                  <a16:creationId xmlns:a16="http://schemas.microsoft.com/office/drawing/2014/main" id="{470FE370-6F18-4825-B45F-32B450B01603}"/>
                </a:ext>
              </a:extLst>
            </p:cNvPr>
            <p:cNvSpPr txBox="1"/>
            <p:nvPr/>
          </p:nvSpPr>
          <p:spPr>
            <a:xfrm>
              <a:off x="6969213" y="3612642"/>
              <a:ext cx="196021" cy="160646"/>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17</a:t>
              </a:r>
              <a:endParaRPr lang="ja-JP" altLang="en-US" sz="800" dirty="0">
                <a:latin typeface="Meiryo UI" panose="020B0604030504040204" pitchFamily="50" charset="-128"/>
                <a:ea typeface="Meiryo UI" panose="020B0604030504040204" pitchFamily="50" charset="-128"/>
              </a:endParaRPr>
            </a:p>
          </p:txBody>
        </p:sp>
        <p:sp>
          <p:nvSpPr>
            <p:cNvPr id="225" name="正方形/長方形 36">
              <a:extLst>
                <a:ext uri="{FF2B5EF4-FFF2-40B4-BE49-F238E27FC236}">
                  <a16:creationId xmlns:a16="http://schemas.microsoft.com/office/drawing/2014/main" id="{37D10277-E970-4A1E-918B-AB80403A0971}"/>
                </a:ext>
              </a:extLst>
            </p:cNvPr>
            <p:cNvSpPr/>
            <p:nvPr/>
          </p:nvSpPr>
          <p:spPr>
            <a:xfrm>
              <a:off x="6969213" y="3758804"/>
              <a:ext cx="535575" cy="395924"/>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調査結果の</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通知</a:t>
              </a:r>
            </a:p>
          </p:txBody>
        </p:sp>
      </p:grpSp>
      <p:cxnSp>
        <p:nvCxnSpPr>
          <p:cNvPr id="226" name="直線矢印コネクタ 225">
            <a:extLst>
              <a:ext uri="{FF2B5EF4-FFF2-40B4-BE49-F238E27FC236}">
                <a16:creationId xmlns:a16="http://schemas.microsoft.com/office/drawing/2014/main" id="{A31D9132-A243-4B8F-85E9-498F92B0210C}"/>
              </a:ext>
            </a:extLst>
          </p:cNvPr>
          <p:cNvCxnSpPr>
            <a:cxnSpLocks/>
            <a:stCxn id="231" idx="3"/>
            <a:endCxn id="220" idx="1"/>
          </p:cNvCxnSpPr>
          <p:nvPr/>
        </p:nvCxnSpPr>
        <p:spPr>
          <a:xfrm>
            <a:off x="8183478" y="3925979"/>
            <a:ext cx="142708" cy="355"/>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227" name="正方形/長方形 226">
            <a:extLst>
              <a:ext uri="{FF2B5EF4-FFF2-40B4-BE49-F238E27FC236}">
                <a16:creationId xmlns:a16="http://schemas.microsoft.com/office/drawing/2014/main" id="{7A2964F9-C4A1-410E-9E54-5EC446B9406F}"/>
              </a:ext>
            </a:extLst>
          </p:cNvPr>
          <p:cNvSpPr/>
          <p:nvPr/>
        </p:nvSpPr>
        <p:spPr>
          <a:xfrm>
            <a:off x="6061024" y="2895328"/>
            <a:ext cx="396021" cy="33855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問題</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あり</a:t>
            </a:r>
          </a:p>
        </p:txBody>
      </p:sp>
      <p:sp>
        <p:nvSpPr>
          <p:cNvPr id="228" name="正方形/長方形 227">
            <a:extLst>
              <a:ext uri="{FF2B5EF4-FFF2-40B4-BE49-F238E27FC236}">
                <a16:creationId xmlns:a16="http://schemas.microsoft.com/office/drawing/2014/main" id="{DFBDBD67-66D8-4A34-BE7E-992AE11A193D}"/>
              </a:ext>
            </a:extLst>
          </p:cNvPr>
          <p:cNvSpPr/>
          <p:nvPr/>
        </p:nvSpPr>
        <p:spPr>
          <a:xfrm>
            <a:off x="6199728" y="2461255"/>
            <a:ext cx="494293" cy="33855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問題</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なし</a:t>
            </a:r>
          </a:p>
        </p:txBody>
      </p:sp>
      <p:grpSp>
        <p:nvGrpSpPr>
          <p:cNvPr id="229" name="グループ化 228">
            <a:extLst>
              <a:ext uri="{FF2B5EF4-FFF2-40B4-BE49-F238E27FC236}">
                <a16:creationId xmlns:a16="http://schemas.microsoft.com/office/drawing/2014/main" id="{BD915465-F4B1-47EC-92C7-6088A3985E64}"/>
              </a:ext>
            </a:extLst>
          </p:cNvPr>
          <p:cNvGrpSpPr/>
          <p:nvPr/>
        </p:nvGrpSpPr>
        <p:grpSpPr>
          <a:xfrm>
            <a:off x="7499478" y="3581855"/>
            <a:ext cx="684000" cy="542086"/>
            <a:chOff x="6969213" y="3612642"/>
            <a:chExt cx="535575" cy="542086"/>
          </a:xfrm>
        </p:grpSpPr>
        <p:sp>
          <p:nvSpPr>
            <p:cNvPr id="230" name="テキスト ボックス 229">
              <a:extLst>
                <a:ext uri="{FF2B5EF4-FFF2-40B4-BE49-F238E27FC236}">
                  <a16:creationId xmlns:a16="http://schemas.microsoft.com/office/drawing/2014/main" id="{843069C4-3226-40F8-B77C-117EACAEC8DD}"/>
                </a:ext>
              </a:extLst>
            </p:cNvPr>
            <p:cNvSpPr txBox="1"/>
            <p:nvPr/>
          </p:nvSpPr>
          <p:spPr>
            <a:xfrm>
              <a:off x="6969213" y="3612642"/>
              <a:ext cx="196021" cy="160646"/>
            </a:xfrm>
            <a:prstGeom prst="rect">
              <a:avLst/>
            </a:prstGeom>
            <a:noFill/>
          </p:spPr>
          <p:txBody>
            <a:bodyPr wrap="square" lIns="0" tIns="0" rIns="0" bIns="0" rtlCol="0" anchor="ctr" anchorCtr="0">
              <a:noAutofit/>
            </a:bodyPr>
            <a:lstStyle>
              <a:defPPr>
                <a:defRPr lang="ja-JP"/>
              </a:defPPr>
              <a:lvl1pPr>
                <a:spcAft>
                  <a:spcPts val="600"/>
                </a:spcAft>
                <a:defRPr sz="800">
                  <a:latin typeface="Meiryo UI" panose="020B0604030504040204" pitchFamily="50" charset="-128"/>
                  <a:ea typeface="Meiryo UI" panose="020B0604030504040204" pitchFamily="50" charset="-128"/>
                </a:defRPr>
              </a:lvl1pPr>
            </a:lstStyle>
            <a:p>
              <a:r>
                <a:rPr lang="en-US" altLang="ja-JP" dirty="0"/>
                <a:t>19</a:t>
              </a:r>
              <a:endParaRPr lang="ja-JP" altLang="en-US" dirty="0"/>
            </a:p>
          </p:txBody>
        </p:sp>
        <p:sp>
          <p:nvSpPr>
            <p:cNvPr id="231" name="正方形/長方形 36">
              <a:extLst>
                <a:ext uri="{FF2B5EF4-FFF2-40B4-BE49-F238E27FC236}">
                  <a16:creationId xmlns:a16="http://schemas.microsoft.com/office/drawing/2014/main" id="{1EE427BF-2212-428C-8F2C-A59D31911FA1}"/>
                </a:ext>
              </a:extLst>
            </p:cNvPr>
            <p:cNvSpPr/>
            <p:nvPr/>
          </p:nvSpPr>
          <p:spPr>
            <a:xfrm>
              <a:off x="6969213" y="3758804"/>
              <a:ext cx="535575" cy="395924"/>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異義申立</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対応結果の</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登録</a:t>
              </a:r>
            </a:p>
          </p:txBody>
        </p:sp>
      </p:grpSp>
      <p:grpSp>
        <p:nvGrpSpPr>
          <p:cNvPr id="232" name="グループ化 231">
            <a:extLst>
              <a:ext uri="{FF2B5EF4-FFF2-40B4-BE49-F238E27FC236}">
                <a16:creationId xmlns:a16="http://schemas.microsoft.com/office/drawing/2014/main" id="{F971CA38-4977-4093-A3FA-59619AA16BC4}"/>
              </a:ext>
            </a:extLst>
          </p:cNvPr>
          <p:cNvGrpSpPr/>
          <p:nvPr/>
        </p:nvGrpSpPr>
        <p:grpSpPr>
          <a:xfrm>
            <a:off x="6612591" y="4306974"/>
            <a:ext cx="697458" cy="653451"/>
            <a:chOff x="6969213" y="3612642"/>
            <a:chExt cx="535575" cy="542086"/>
          </a:xfrm>
        </p:grpSpPr>
        <p:sp>
          <p:nvSpPr>
            <p:cNvPr id="233" name="テキスト ボックス 232">
              <a:extLst>
                <a:ext uri="{FF2B5EF4-FFF2-40B4-BE49-F238E27FC236}">
                  <a16:creationId xmlns:a16="http://schemas.microsoft.com/office/drawing/2014/main" id="{A0934DA1-BB77-4461-A07B-C2F9755C4123}"/>
                </a:ext>
              </a:extLst>
            </p:cNvPr>
            <p:cNvSpPr txBox="1"/>
            <p:nvPr/>
          </p:nvSpPr>
          <p:spPr>
            <a:xfrm>
              <a:off x="6969213" y="3612642"/>
              <a:ext cx="196021" cy="160646"/>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18</a:t>
              </a:r>
              <a:endParaRPr lang="ja-JP" altLang="en-US" sz="800" dirty="0">
                <a:latin typeface="Meiryo UI" panose="020B0604030504040204" pitchFamily="50" charset="-128"/>
                <a:ea typeface="Meiryo UI" panose="020B0604030504040204" pitchFamily="50" charset="-128"/>
              </a:endParaRPr>
            </a:p>
          </p:txBody>
        </p:sp>
        <p:sp>
          <p:nvSpPr>
            <p:cNvPr id="234" name="正方形/長方形 36">
              <a:extLst>
                <a:ext uri="{FF2B5EF4-FFF2-40B4-BE49-F238E27FC236}">
                  <a16:creationId xmlns:a16="http://schemas.microsoft.com/office/drawing/2014/main" id="{46D85041-B2EC-48D8-9AC5-3A79004F8611}"/>
                </a:ext>
              </a:extLst>
            </p:cNvPr>
            <p:cNvSpPr/>
            <p:nvPr/>
          </p:nvSpPr>
          <p:spPr>
            <a:xfrm>
              <a:off x="6969213" y="3758804"/>
              <a:ext cx="535575" cy="395924"/>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調査結果通知</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の受領</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grpSp>
      <p:cxnSp>
        <p:nvCxnSpPr>
          <p:cNvPr id="235" name="直線矢印コネクタ 234">
            <a:extLst>
              <a:ext uri="{FF2B5EF4-FFF2-40B4-BE49-F238E27FC236}">
                <a16:creationId xmlns:a16="http://schemas.microsoft.com/office/drawing/2014/main" id="{455DCD08-20C6-4E21-AB2A-FD5E99A8DDDC}"/>
              </a:ext>
            </a:extLst>
          </p:cNvPr>
          <p:cNvCxnSpPr>
            <a:cxnSpLocks/>
            <a:stCxn id="225" idx="2"/>
            <a:endCxn id="234" idx="0"/>
          </p:cNvCxnSpPr>
          <p:nvPr/>
        </p:nvCxnSpPr>
        <p:spPr>
          <a:xfrm>
            <a:off x="6961320" y="4170626"/>
            <a:ext cx="0" cy="312537"/>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236" name="直線矢印コネクタ 235">
            <a:extLst>
              <a:ext uri="{FF2B5EF4-FFF2-40B4-BE49-F238E27FC236}">
                <a16:creationId xmlns:a16="http://schemas.microsoft.com/office/drawing/2014/main" id="{2C2CD02E-AFA8-437B-977C-41510D01CBF9}"/>
              </a:ext>
            </a:extLst>
          </p:cNvPr>
          <p:cNvCxnSpPr>
            <a:cxnSpLocks/>
            <a:stCxn id="222" idx="2"/>
            <a:endCxn id="238" idx="0"/>
          </p:cNvCxnSpPr>
          <p:nvPr/>
        </p:nvCxnSpPr>
        <p:spPr>
          <a:xfrm>
            <a:off x="6106228" y="2921354"/>
            <a:ext cx="0" cy="788428"/>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237" name="グループ化 236">
            <a:extLst>
              <a:ext uri="{FF2B5EF4-FFF2-40B4-BE49-F238E27FC236}">
                <a16:creationId xmlns:a16="http://schemas.microsoft.com/office/drawing/2014/main" id="{CF4040DE-F384-44C5-913A-C1460A463CC3}"/>
              </a:ext>
            </a:extLst>
          </p:cNvPr>
          <p:cNvGrpSpPr/>
          <p:nvPr/>
        </p:nvGrpSpPr>
        <p:grpSpPr>
          <a:xfrm>
            <a:off x="5739028" y="3543955"/>
            <a:ext cx="734400" cy="612227"/>
            <a:chOff x="3320370" y="3449261"/>
            <a:chExt cx="734400" cy="612227"/>
          </a:xfrm>
          <a:noFill/>
        </p:grpSpPr>
        <p:sp>
          <p:nvSpPr>
            <p:cNvPr id="238" name="フローチャート: 定義済み処理 237">
              <a:extLst>
                <a:ext uri="{FF2B5EF4-FFF2-40B4-BE49-F238E27FC236}">
                  <a16:creationId xmlns:a16="http://schemas.microsoft.com/office/drawing/2014/main" id="{CC9351F9-A0F0-4EB1-9501-2AB76854C105}"/>
                </a:ext>
              </a:extLst>
            </p:cNvPr>
            <p:cNvSpPr/>
            <p:nvPr/>
          </p:nvSpPr>
          <p:spPr>
            <a:xfrm>
              <a:off x="3320370" y="3615088"/>
              <a:ext cx="734400" cy="446400"/>
            </a:xfrm>
            <a:prstGeom prst="flowChartPredefinedProcess">
              <a:avLst/>
            </a:prstGeom>
            <a:solidFill>
              <a:schemeClr val="bg1"/>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defRPr/>
              </a:pPr>
              <a:r>
                <a:rPr kumimoji="0" lang="ja-JP" altLang="en-US" sz="700" kern="0" dirty="0">
                  <a:latin typeface="Meiryo UI"/>
                  <a:ea typeface="Meiryo UI"/>
                  <a:cs typeface="Arial" pitchFamily="34" charset="0"/>
                </a:rPr>
                <a:t>廃棄等費用取戻し申請・審査</a:t>
              </a:r>
              <a:endParaRPr kumimoji="0" lang="en-US" altLang="ja-JP" sz="700" kern="0" dirty="0">
                <a:latin typeface="Meiryo UI"/>
                <a:ea typeface="Meiryo UI"/>
                <a:cs typeface="Arial" pitchFamily="34" charset="0"/>
              </a:endParaRPr>
            </a:p>
            <a:p>
              <a:pPr algn="ctr">
                <a:defRPr/>
              </a:pPr>
              <a:r>
                <a:rPr kumimoji="0" lang="zh-TW" altLang="en-US" sz="700" kern="0" dirty="0">
                  <a:latin typeface="Meiryo UI"/>
                  <a:ea typeface="Meiryo UI"/>
                  <a:cs typeface="Arial" pitchFamily="34" charset="0"/>
                </a:rPr>
                <a:t>積立区分変更時対応</a:t>
              </a:r>
              <a:endParaRPr kumimoji="0" lang="ja-JP" altLang="en-US" sz="700" kern="0" dirty="0">
                <a:latin typeface="Meiryo UI"/>
                <a:ea typeface="Meiryo UI"/>
                <a:cs typeface="Arial" pitchFamily="34" charset="0"/>
              </a:endParaRPr>
            </a:p>
          </p:txBody>
        </p:sp>
        <p:sp>
          <p:nvSpPr>
            <p:cNvPr id="239" name="テキスト ボックス 238">
              <a:extLst>
                <a:ext uri="{FF2B5EF4-FFF2-40B4-BE49-F238E27FC236}">
                  <a16:creationId xmlns:a16="http://schemas.microsoft.com/office/drawing/2014/main" id="{2A5E58EB-7BB7-46BB-8A3F-52DF6ABA2996}"/>
                </a:ext>
              </a:extLst>
            </p:cNvPr>
            <p:cNvSpPr txBox="1"/>
            <p:nvPr/>
          </p:nvSpPr>
          <p:spPr>
            <a:xfrm>
              <a:off x="3320370" y="3449261"/>
              <a:ext cx="268887" cy="181380"/>
            </a:xfrm>
            <a:prstGeom prst="rect">
              <a:avLst/>
            </a:prstGeom>
            <a:grp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16</a:t>
              </a:r>
              <a:endParaRPr lang="ja-JP" altLang="en-US" sz="800" dirty="0">
                <a:latin typeface="Meiryo UI" panose="020B0604030504040204" pitchFamily="50" charset="-128"/>
                <a:ea typeface="Meiryo UI" panose="020B0604030504040204" pitchFamily="50" charset="-128"/>
              </a:endParaRPr>
            </a:p>
          </p:txBody>
        </p:sp>
      </p:grpSp>
      <p:cxnSp>
        <p:nvCxnSpPr>
          <p:cNvPr id="240" name="直線矢印コネクタ 239">
            <a:extLst>
              <a:ext uri="{FF2B5EF4-FFF2-40B4-BE49-F238E27FC236}">
                <a16:creationId xmlns:a16="http://schemas.microsoft.com/office/drawing/2014/main" id="{2FED2465-D346-40E9-9CAD-6826A13B0428}"/>
              </a:ext>
            </a:extLst>
          </p:cNvPr>
          <p:cNvCxnSpPr>
            <a:cxnSpLocks/>
            <a:stCxn id="238" idx="3"/>
            <a:endCxn id="225" idx="1"/>
          </p:cNvCxnSpPr>
          <p:nvPr/>
        </p:nvCxnSpPr>
        <p:spPr>
          <a:xfrm flipV="1">
            <a:off x="6473428" y="3931995"/>
            <a:ext cx="139163" cy="987"/>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241" name="直線矢印コネクタ 334">
            <a:extLst>
              <a:ext uri="{FF2B5EF4-FFF2-40B4-BE49-F238E27FC236}">
                <a16:creationId xmlns:a16="http://schemas.microsoft.com/office/drawing/2014/main" id="{7FDE32EA-CC25-4B6D-82F1-108BA96DAFBD}"/>
              </a:ext>
            </a:extLst>
          </p:cNvPr>
          <p:cNvCxnSpPr>
            <a:cxnSpLocks/>
            <a:stCxn id="222" idx="3"/>
            <a:endCxn id="225" idx="0"/>
          </p:cNvCxnSpPr>
          <p:nvPr/>
        </p:nvCxnSpPr>
        <p:spPr>
          <a:xfrm>
            <a:off x="6278761" y="2774193"/>
            <a:ext cx="682559" cy="919171"/>
          </a:xfrm>
          <a:prstGeom prst="bentConnector2">
            <a:avLst/>
          </a:prstGeom>
          <a:noFill/>
          <a:ln w="6350" cap="flat" cmpd="sng" algn="ctr">
            <a:solidFill>
              <a:sysClr val="window" lastClr="FFFFFF">
                <a:lumMod val="65000"/>
              </a:sysClr>
            </a:solidFill>
            <a:prstDash val="solid"/>
            <a:miter lim="800000"/>
            <a:tailEnd type="triangle"/>
          </a:ln>
          <a:effectLst/>
        </p:spPr>
      </p:cxnSp>
      <p:cxnSp>
        <p:nvCxnSpPr>
          <p:cNvPr id="242" name="直線矢印コネクタ 334">
            <a:extLst>
              <a:ext uri="{FF2B5EF4-FFF2-40B4-BE49-F238E27FC236}">
                <a16:creationId xmlns:a16="http://schemas.microsoft.com/office/drawing/2014/main" id="{B3889C4C-D740-4611-992A-B5324DE0707D}"/>
              </a:ext>
            </a:extLst>
          </p:cNvPr>
          <p:cNvCxnSpPr>
            <a:cxnSpLocks/>
            <a:stCxn id="128" idx="2"/>
            <a:endCxn id="220" idx="2"/>
          </p:cNvCxnSpPr>
          <p:nvPr/>
        </p:nvCxnSpPr>
        <p:spPr>
          <a:xfrm rot="5400000" flipH="1" flipV="1">
            <a:off x="4886857" y="1124629"/>
            <a:ext cx="781938" cy="6780720"/>
          </a:xfrm>
          <a:prstGeom prst="bentConnector3">
            <a:avLst>
              <a:gd name="adj1" fmla="val -21439"/>
            </a:avLst>
          </a:prstGeom>
          <a:noFill/>
          <a:ln w="6350" cap="flat" cmpd="sng" algn="ctr">
            <a:solidFill>
              <a:sysClr val="window" lastClr="FFFFFF">
                <a:lumMod val="65000"/>
              </a:sysClr>
            </a:solidFill>
            <a:prstDash val="solid"/>
            <a:miter lim="800000"/>
            <a:tailEnd type="triangle"/>
          </a:ln>
          <a:effectLst/>
        </p:spPr>
      </p:cxnSp>
      <p:grpSp>
        <p:nvGrpSpPr>
          <p:cNvPr id="243" name="グループ化 242">
            <a:extLst>
              <a:ext uri="{FF2B5EF4-FFF2-40B4-BE49-F238E27FC236}">
                <a16:creationId xmlns:a16="http://schemas.microsoft.com/office/drawing/2014/main" id="{72491ABB-E7BA-4BD4-A4EE-8E52F738CF08}"/>
              </a:ext>
            </a:extLst>
          </p:cNvPr>
          <p:cNvGrpSpPr/>
          <p:nvPr/>
        </p:nvGrpSpPr>
        <p:grpSpPr>
          <a:xfrm>
            <a:off x="8555726" y="5808776"/>
            <a:ext cx="254269" cy="450827"/>
            <a:chOff x="2515451" y="5897715"/>
            <a:chExt cx="254269" cy="450827"/>
          </a:xfrm>
        </p:grpSpPr>
        <p:sp>
          <p:nvSpPr>
            <p:cNvPr id="244" name="Freeform 266">
              <a:extLst>
                <a:ext uri="{FF2B5EF4-FFF2-40B4-BE49-F238E27FC236}">
                  <a16:creationId xmlns:a16="http://schemas.microsoft.com/office/drawing/2014/main" id="{30AB37FF-586D-451D-8783-989C07ED968E}"/>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245" name="正方形/長方形 36">
              <a:extLst>
                <a:ext uri="{FF2B5EF4-FFF2-40B4-BE49-F238E27FC236}">
                  <a16:creationId xmlns:a16="http://schemas.microsoft.com/office/drawing/2014/main" id="{C0EF9D30-A1C7-4AEB-9DB9-85D6AFA4B721}"/>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246" name="正方形/長方形 245">
            <a:extLst>
              <a:ext uri="{FF2B5EF4-FFF2-40B4-BE49-F238E27FC236}">
                <a16:creationId xmlns:a16="http://schemas.microsoft.com/office/drawing/2014/main" id="{F3B38C6B-B531-461B-A534-799022C1B338}"/>
              </a:ext>
            </a:extLst>
          </p:cNvPr>
          <p:cNvSpPr/>
          <p:nvPr/>
        </p:nvSpPr>
        <p:spPr>
          <a:xfrm>
            <a:off x="8610860" y="6181195"/>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247" name="直線矢印コネクタ 246">
            <a:extLst>
              <a:ext uri="{FF2B5EF4-FFF2-40B4-BE49-F238E27FC236}">
                <a16:creationId xmlns:a16="http://schemas.microsoft.com/office/drawing/2014/main" id="{B727B68D-8612-4271-ABC1-377E7B0BD463}"/>
              </a:ext>
            </a:extLst>
          </p:cNvPr>
          <p:cNvCxnSpPr>
            <a:cxnSpLocks/>
          </p:cNvCxnSpPr>
          <p:nvPr/>
        </p:nvCxnSpPr>
        <p:spPr>
          <a:xfrm>
            <a:off x="8681225" y="4120488"/>
            <a:ext cx="0" cy="1692000"/>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248" name="グループ化 247">
            <a:extLst>
              <a:ext uri="{FF2B5EF4-FFF2-40B4-BE49-F238E27FC236}">
                <a16:creationId xmlns:a16="http://schemas.microsoft.com/office/drawing/2014/main" id="{9F71FB34-26D3-45E6-A44B-A79ED1B625D7}"/>
              </a:ext>
            </a:extLst>
          </p:cNvPr>
          <p:cNvGrpSpPr/>
          <p:nvPr/>
        </p:nvGrpSpPr>
        <p:grpSpPr>
          <a:xfrm>
            <a:off x="7645655" y="5808776"/>
            <a:ext cx="254269" cy="450827"/>
            <a:chOff x="2515451" y="5897715"/>
            <a:chExt cx="254269" cy="450827"/>
          </a:xfrm>
        </p:grpSpPr>
        <p:sp>
          <p:nvSpPr>
            <p:cNvPr id="249" name="Freeform 266">
              <a:extLst>
                <a:ext uri="{FF2B5EF4-FFF2-40B4-BE49-F238E27FC236}">
                  <a16:creationId xmlns:a16="http://schemas.microsoft.com/office/drawing/2014/main" id="{3D81AB78-36DD-4206-9468-E46C8692E236}"/>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250" name="正方形/長方形 36">
              <a:extLst>
                <a:ext uri="{FF2B5EF4-FFF2-40B4-BE49-F238E27FC236}">
                  <a16:creationId xmlns:a16="http://schemas.microsoft.com/office/drawing/2014/main" id="{8C1F202A-40CD-4DA1-A80C-751C24F29F37}"/>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251" name="正方形/長方形 250">
            <a:extLst>
              <a:ext uri="{FF2B5EF4-FFF2-40B4-BE49-F238E27FC236}">
                <a16:creationId xmlns:a16="http://schemas.microsoft.com/office/drawing/2014/main" id="{86E88A63-448E-4F8E-A961-CFE9BBA436F1}"/>
              </a:ext>
            </a:extLst>
          </p:cNvPr>
          <p:cNvSpPr/>
          <p:nvPr/>
        </p:nvSpPr>
        <p:spPr>
          <a:xfrm>
            <a:off x="7700789" y="6181195"/>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252" name="直線矢印コネクタ 251">
            <a:extLst>
              <a:ext uri="{FF2B5EF4-FFF2-40B4-BE49-F238E27FC236}">
                <a16:creationId xmlns:a16="http://schemas.microsoft.com/office/drawing/2014/main" id="{A6100DB4-0270-4A09-B51E-2E79A97CAD63}"/>
              </a:ext>
            </a:extLst>
          </p:cNvPr>
          <p:cNvCxnSpPr>
            <a:cxnSpLocks/>
          </p:cNvCxnSpPr>
          <p:nvPr/>
        </p:nvCxnSpPr>
        <p:spPr>
          <a:xfrm>
            <a:off x="7771154" y="4120488"/>
            <a:ext cx="0" cy="1692000"/>
          </a:xfrm>
          <a:prstGeom prst="straightConnector1">
            <a:avLst/>
          </a:prstGeom>
          <a:noFill/>
          <a:ln w="6350" cap="flat" cmpd="sng" algn="ctr">
            <a:solidFill>
              <a:sysClr val="window" lastClr="FFFFFF">
                <a:lumMod val="65000"/>
              </a:sysClr>
            </a:solidFill>
            <a:prstDash val="dash"/>
            <a:miter lim="800000"/>
            <a:tailEnd type="triangle"/>
          </a:ln>
          <a:effectLst/>
        </p:spPr>
      </p:cxnSp>
      <p:cxnSp>
        <p:nvCxnSpPr>
          <p:cNvPr id="253" name="直線矢印コネクタ 252">
            <a:extLst>
              <a:ext uri="{FF2B5EF4-FFF2-40B4-BE49-F238E27FC236}">
                <a16:creationId xmlns:a16="http://schemas.microsoft.com/office/drawing/2014/main" id="{C121259E-AF20-4A21-8EA9-54F418140DB3}"/>
              </a:ext>
            </a:extLst>
          </p:cNvPr>
          <p:cNvCxnSpPr>
            <a:cxnSpLocks/>
            <a:stCxn id="150" idx="3"/>
            <a:endCxn id="222" idx="1"/>
          </p:cNvCxnSpPr>
          <p:nvPr/>
        </p:nvCxnSpPr>
        <p:spPr>
          <a:xfrm flipV="1">
            <a:off x="5714781" y="2774193"/>
            <a:ext cx="218914" cy="2783"/>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254" name="直線矢印コネクタ 334">
            <a:extLst>
              <a:ext uri="{FF2B5EF4-FFF2-40B4-BE49-F238E27FC236}">
                <a16:creationId xmlns:a16="http://schemas.microsoft.com/office/drawing/2014/main" id="{87420B43-4120-48BE-9339-B7DFADDE8423}"/>
              </a:ext>
            </a:extLst>
          </p:cNvPr>
          <p:cNvCxnSpPr>
            <a:cxnSpLocks/>
            <a:stCxn id="234" idx="3"/>
            <a:endCxn id="231" idx="1"/>
          </p:cNvCxnSpPr>
          <p:nvPr/>
        </p:nvCxnSpPr>
        <p:spPr>
          <a:xfrm flipV="1">
            <a:off x="7310049" y="3925979"/>
            <a:ext cx="189429" cy="795815"/>
          </a:xfrm>
          <a:prstGeom prst="bentConnector3">
            <a:avLst>
              <a:gd name="adj1" fmla="val 50000"/>
            </a:avLst>
          </a:prstGeom>
          <a:noFill/>
          <a:ln w="6350" cap="flat" cmpd="sng" algn="ctr">
            <a:solidFill>
              <a:sysClr val="window" lastClr="FFFFFF">
                <a:lumMod val="65000"/>
              </a:sysClr>
            </a:solidFill>
            <a:prstDash val="solid"/>
            <a:miter lim="800000"/>
            <a:tailEnd type="triangle"/>
          </a:ln>
          <a:effectLst/>
        </p:spPr>
      </p:cxnSp>
      <p:cxnSp>
        <p:nvCxnSpPr>
          <p:cNvPr id="255" name="直線矢印コネクタ 254">
            <a:extLst>
              <a:ext uri="{FF2B5EF4-FFF2-40B4-BE49-F238E27FC236}">
                <a16:creationId xmlns:a16="http://schemas.microsoft.com/office/drawing/2014/main" id="{B72D2611-4366-498F-B609-96236DB90640}"/>
              </a:ext>
            </a:extLst>
          </p:cNvPr>
          <p:cNvCxnSpPr>
            <a:cxnSpLocks/>
            <a:stCxn id="127" idx="3"/>
            <a:endCxn id="128" idx="1"/>
          </p:cNvCxnSpPr>
          <p:nvPr/>
        </p:nvCxnSpPr>
        <p:spPr>
          <a:xfrm>
            <a:off x="1536545" y="4738844"/>
            <a:ext cx="139920" cy="480"/>
          </a:xfrm>
          <a:prstGeom prst="straightConnector1">
            <a:avLst/>
          </a:prstGeom>
          <a:ln>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256" name="正方形/長方形 255">
            <a:extLst>
              <a:ext uri="{FF2B5EF4-FFF2-40B4-BE49-F238E27FC236}">
                <a16:creationId xmlns:a16="http://schemas.microsoft.com/office/drawing/2014/main" id="{6907B89B-41D6-4D86-8BAF-6E51F53FDC34}"/>
              </a:ext>
            </a:extLst>
          </p:cNvPr>
          <p:cNvSpPr/>
          <p:nvPr/>
        </p:nvSpPr>
        <p:spPr>
          <a:xfrm>
            <a:off x="1815578" y="4890736"/>
            <a:ext cx="473335" cy="33855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無</a:t>
            </a:r>
            <a:r>
              <a:rPr lang="en-US" altLang="ja-JP" sz="800" dirty="0">
                <a:latin typeface="Meiryo UI" panose="020B0604030504040204" pitchFamily="50" charset="-128"/>
                <a:ea typeface="Meiryo UI" panose="020B0604030504040204" pitchFamily="50" charset="-128"/>
                <a:cs typeface="Arial" pitchFamily="34" charset="0"/>
              </a:rPr>
              <a:t>(※1)</a:t>
            </a:r>
            <a:endParaRPr lang="ja-JP" altLang="en-US" sz="800" dirty="0">
              <a:latin typeface="Meiryo UI" panose="020B0604030504040204" pitchFamily="50" charset="-128"/>
              <a:ea typeface="Meiryo UI" panose="020B0604030504040204" pitchFamily="50" charset="-128"/>
              <a:cs typeface="Arial" pitchFamily="34" charset="0"/>
            </a:endParaRPr>
          </a:p>
        </p:txBody>
      </p:sp>
      <p:sp>
        <p:nvSpPr>
          <p:cNvPr id="257" name="ドーナツ 24">
            <a:extLst>
              <a:ext uri="{FF2B5EF4-FFF2-40B4-BE49-F238E27FC236}">
                <a16:creationId xmlns:a16="http://schemas.microsoft.com/office/drawing/2014/main" id="{BD412590-840B-41BA-9F86-E0C95909293B}"/>
              </a:ext>
            </a:extLst>
          </p:cNvPr>
          <p:cNvSpPr/>
          <p:nvPr/>
        </p:nvSpPr>
        <p:spPr bwMode="auto">
          <a:xfrm>
            <a:off x="9151309" y="3766329"/>
            <a:ext cx="288000" cy="288000"/>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END</a:t>
            </a:r>
          </a:p>
        </p:txBody>
      </p:sp>
      <p:sp>
        <p:nvSpPr>
          <p:cNvPr id="261" name="正方形/長方形 260">
            <a:extLst>
              <a:ext uri="{FF2B5EF4-FFF2-40B4-BE49-F238E27FC236}">
                <a16:creationId xmlns:a16="http://schemas.microsoft.com/office/drawing/2014/main" id="{11501F29-6CAA-44D8-BFD3-3D12271C336D}"/>
              </a:ext>
            </a:extLst>
          </p:cNvPr>
          <p:cNvSpPr/>
          <p:nvPr/>
        </p:nvSpPr>
        <p:spPr>
          <a:xfrm>
            <a:off x="1900656" y="5160669"/>
            <a:ext cx="2941699" cy="338554"/>
          </a:xfrm>
          <a:prstGeom prst="rect">
            <a:avLst/>
          </a:prstGeom>
        </p:spPr>
        <p:txBody>
          <a:bodyPr wrap="square">
            <a:spAutoFit/>
          </a:bodyPr>
          <a:lstStyle/>
          <a:p>
            <a:r>
              <a:rPr lang="en-US" altLang="ja-JP" sz="800" dirty="0">
                <a:latin typeface="Meiryo UI" panose="020B0604030504040204" pitchFamily="50" charset="-128"/>
                <a:ea typeface="Meiryo UI" panose="020B0604030504040204" pitchFamily="50" charset="-128"/>
                <a:cs typeface="Arial" pitchFamily="34" charset="0"/>
              </a:rPr>
              <a:t>※1 </a:t>
            </a:r>
            <a:r>
              <a:rPr lang="ja-JP" altLang="en-US" sz="800" dirty="0">
                <a:latin typeface="Meiryo UI" panose="020B0604030504040204" pitchFamily="50" charset="-128"/>
                <a:ea typeface="Meiryo UI" panose="020B0604030504040204" pitchFamily="50" charset="-128"/>
                <a:cs typeface="Arial" pitchFamily="34" charset="0"/>
              </a:rPr>
              <a:t>一定期間</a:t>
            </a:r>
            <a:r>
              <a:rPr lang="en-US" altLang="ja-JP" sz="800" dirty="0">
                <a:latin typeface="Meiryo UI" panose="020B0604030504040204" pitchFamily="50" charset="-128"/>
                <a:ea typeface="Meiryo UI" panose="020B0604030504040204" pitchFamily="50" charset="-128"/>
                <a:cs typeface="Arial" pitchFamily="34" charset="0"/>
              </a:rPr>
              <a:t>(</a:t>
            </a:r>
            <a:r>
              <a:rPr lang="ja-JP" altLang="en-US" sz="800" dirty="0">
                <a:latin typeface="Meiryo UI" panose="020B0604030504040204" pitchFamily="50" charset="-128"/>
                <a:ea typeface="Meiryo UI" panose="020B0604030504040204" pitchFamily="50" charset="-128"/>
                <a:cs typeface="Arial" pitchFamily="34" charset="0"/>
              </a:rPr>
              <a:t>目安</a:t>
            </a:r>
            <a:r>
              <a:rPr lang="en-US" altLang="ja-JP" sz="800" dirty="0">
                <a:latin typeface="Meiryo UI" panose="020B0604030504040204" pitchFamily="50" charset="-128"/>
                <a:ea typeface="Meiryo UI" panose="020B0604030504040204" pitchFamily="50" charset="-128"/>
                <a:cs typeface="Arial" pitchFamily="34" charset="0"/>
              </a:rPr>
              <a:t>1</a:t>
            </a:r>
            <a:r>
              <a:rPr lang="ja-JP" altLang="en-US" sz="800" dirty="0">
                <a:latin typeface="Meiryo UI" panose="020B0604030504040204" pitchFamily="50" charset="-128"/>
                <a:ea typeface="Meiryo UI" panose="020B0604030504040204" pitchFamily="50" charset="-128"/>
                <a:cs typeface="Arial" pitchFamily="34" charset="0"/>
              </a:rPr>
              <a:t>～</a:t>
            </a:r>
            <a:r>
              <a:rPr lang="en-US" altLang="ja-JP" sz="800" dirty="0">
                <a:latin typeface="Meiryo UI" panose="020B0604030504040204" pitchFamily="50" charset="-128"/>
                <a:ea typeface="Meiryo UI" panose="020B0604030504040204" pitchFamily="50" charset="-128"/>
                <a:cs typeface="Arial" pitchFamily="34" charset="0"/>
              </a:rPr>
              <a:t>2</a:t>
            </a:r>
            <a:r>
              <a:rPr lang="ja-JP" altLang="en-US" sz="800" dirty="0">
                <a:latin typeface="Meiryo UI" panose="020B0604030504040204" pitchFamily="50" charset="-128"/>
                <a:ea typeface="Meiryo UI" panose="020B0604030504040204" pitchFamily="50" charset="-128"/>
                <a:cs typeface="Arial" pitchFamily="34" charset="0"/>
              </a:rPr>
              <a:t>週間</a:t>
            </a:r>
            <a:r>
              <a:rPr lang="en-US" altLang="ja-JP" sz="800" dirty="0">
                <a:latin typeface="Meiryo UI" panose="020B0604030504040204" pitchFamily="50" charset="-128"/>
                <a:ea typeface="Meiryo UI" panose="020B0604030504040204" pitchFamily="50" charset="-128"/>
                <a:cs typeface="Arial" pitchFamily="34" charset="0"/>
              </a:rPr>
              <a:t>)</a:t>
            </a:r>
            <a:r>
              <a:rPr lang="ja-JP" altLang="en-US" sz="800" dirty="0">
                <a:latin typeface="Meiryo UI" panose="020B0604030504040204" pitchFamily="50" charset="-128"/>
                <a:ea typeface="Meiryo UI" panose="020B0604030504040204" pitchFamily="50" charset="-128"/>
                <a:cs typeface="Arial" pitchFamily="34" charset="0"/>
              </a:rPr>
              <a:t>経過して異議がなかった場合は、</a:t>
            </a:r>
            <a:br>
              <a:rPr lang="en-US" altLang="ja-JP" sz="800" dirty="0">
                <a:latin typeface="Meiryo UI" panose="020B0604030504040204" pitchFamily="50" charset="-128"/>
                <a:ea typeface="Meiryo UI" panose="020B0604030504040204" pitchFamily="50" charset="-128"/>
                <a:cs typeface="Arial" pitchFamily="34" charset="0"/>
              </a:rPr>
            </a:br>
            <a:r>
              <a:rPr lang="ja-JP" altLang="en-US" sz="800" dirty="0">
                <a:latin typeface="Meiryo UI" panose="020B0604030504040204" pitchFamily="50" charset="-128"/>
                <a:ea typeface="Meiryo UI" panose="020B0604030504040204" pitchFamily="50" charset="-128"/>
                <a:cs typeface="Arial" pitchFamily="34" charset="0"/>
              </a:rPr>
              <a:t>広域機関にて確定処理を行う。</a:t>
            </a:r>
            <a:endParaRPr lang="ja-JP" altLang="en-US" sz="800" dirty="0">
              <a:solidFill>
                <a:srgbClr val="FF0000"/>
              </a:solidFill>
              <a:latin typeface="Meiryo UI" panose="020B0604030504040204" pitchFamily="50" charset="-128"/>
              <a:ea typeface="Meiryo UI" panose="020B0604030504040204" pitchFamily="50" charset="-128"/>
              <a:cs typeface="Arial" pitchFamily="34" charset="0"/>
            </a:endParaRPr>
          </a:p>
        </p:txBody>
      </p:sp>
    </p:spTree>
    <p:extLst>
      <p:ext uri="{BB962C8B-B14F-4D97-AF65-F5344CB8AC3E}">
        <p14:creationId xmlns:p14="http://schemas.microsoft.com/office/powerpoint/2010/main" val="2632463332"/>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2016800466"/>
              </p:ext>
            </p:extLst>
          </p:nvPr>
        </p:nvGraphicFramePr>
        <p:xfrm>
          <a:off x="141614" y="864069"/>
          <a:ext cx="9601200" cy="5926198"/>
        </p:xfrm>
        <a:graphic>
          <a:graphicData uri="http://schemas.openxmlformats.org/drawingml/2006/table">
            <a:tbl>
              <a:tblPr firstRow="1" bandRow="1">
                <a:tableStyleId>{2D5ABB26-0587-4C30-8999-92F81FD0307C}</a:tableStyleId>
              </a:tblPr>
              <a:tblGrid>
                <a:gridCol w="1149668">
                  <a:extLst>
                    <a:ext uri="{9D8B030D-6E8A-4147-A177-3AD203B41FA5}">
                      <a16:colId xmlns:a16="http://schemas.microsoft.com/office/drawing/2014/main" val="358073148"/>
                    </a:ext>
                  </a:extLst>
                </a:gridCol>
                <a:gridCol w="8451532">
                  <a:extLst>
                    <a:ext uri="{9D8B030D-6E8A-4147-A177-3AD203B41FA5}">
                      <a16:colId xmlns:a16="http://schemas.microsoft.com/office/drawing/2014/main" val="1235158156"/>
                    </a:ext>
                  </a:extLst>
                </a:gridCol>
              </a:tblGrid>
              <a:tr h="0">
                <a:tc>
                  <a:txBody>
                    <a:bodyPr/>
                    <a:lstStyle/>
                    <a:p>
                      <a:pPr algn="l"/>
                      <a:r>
                        <a:rPr kumimoji="1" lang="ja-JP" altLang="en-US" sz="1200" b="0" dirty="0">
                          <a:latin typeface="Meiryo UI" panose="020B0604030504040204" pitchFamily="50" charset="-128"/>
                          <a:ea typeface="Meiryo UI" panose="020B0604030504040204" pitchFamily="50" charset="-128"/>
                        </a:rPr>
                        <a:t>業務プロセス</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l"/>
                      <a:r>
                        <a:rPr kumimoji="1" lang="ja-JP" altLang="en-US" sz="1200" b="0" dirty="0">
                          <a:latin typeface="Meiryo UI" panose="020B0604030504040204" pitchFamily="50" charset="-128"/>
                          <a:ea typeface="Meiryo UI" panose="020B0604030504040204" pitchFamily="50" charset="-128"/>
                        </a:rPr>
                        <a:t>「</a:t>
                      </a:r>
                      <a:r>
                        <a:rPr kumimoji="1" lang="en-US" altLang="ja-JP" sz="1200" b="0" dirty="0">
                          <a:latin typeface="Meiryo UI" panose="020B0604030504040204" pitchFamily="50" charset="-128"/>
                          <a:ea typeface="Meiryo UI" panose="020B0604030504040204" pitchFamily="50" charset="-128"/>
                        </a:rPr>
                        <a:t>03:</a:t>
                      </a:r>
                      <a:r>
                        <a:rPr kumimoji="1" lang="ja-JP" altLang="en-US" sz="1200" b="0" dirty="0">
                          <a:latin typeface="Meiryo UI" panose="020B0604030504040204" pitchFamily="50" charset="-128"/>
                          <a:ea typeface="Meiryo UI" panose="020B0604030504040204" pitchFamily="50" charset="-128"/>
                        </a:rPr>
                        <a:t>積立金取戻し額支払通知書の</a:t>
                      </a:r>
                      <a:r>
                        <a:rPr lang="ja-JP" altLang="en-US" sz="1200" dirty="0">
                          <a:latin typeface="Meiryo UI" panose="020B0604030504040204" pitchFamily="50" charset="-128"/>
                          <a:ea typeface="Meiryo UI" panose="020B0604030504040204" pitchFamily="50" charset="-128"/>
                          <a:cs typeface="Arial" pitchFamily="34" charset="0"/>
                        </a:rPr>
                        <a:t>作成</a:t>
                      </a:r>
                      <a:r>
                        <a:rPr kumimoji="1" lang="ja-JP" altLang="en-US" sz="1200" b="0" dirty="0">
                          <a:latin typeface="Meiryo UI" panose="020B0604030504040204" pitchFamily="50" charset="-128"/>
                          <a:ea typeface="Meiryo UI" panose="020B0604030504040204" pitchFamily="50" charset="-128"/>
                        </a:rPr>
                        <a:t>」</a:t>
                      </a:r>
                      <a:r>
                        <a:rPr kumimoji="1" lang="zh-TW" altLang="en-US" sz="1200" b="0" dirty="0">
                          <a:latin typeface="Meiryo UI" panose="020B0604030504040204" pitchFamily="50" charset="-128"/>
                          <a:ea typeface="Meiryo UI" panose="020B0604030504040204" pitchFamily="50" charset="-128"/>
                        </a:rPr>
                        <a:t>「</a:t>
                      </a:r>
                      <a:r>
                        <a:rPr kumimoji="1" lang="en-US" altLang="zh-TW" sz="1200" b="0" dirty="0">
                          <a:latin typeface="Meiryo UI" panose="020B0604030504040204" pitchFamily="50" charset="-128"/>
                          <a:ea typeface="Meiryo UI" panose="020B0604030504040204" pitchFamily="50" charset="-128"/>
                        </a:rPr>
                        <a:t>08:</a:t>
                      </a:r>
                      <a:r>
                        <a:rPr lang="ja-JP" altLang="en-US" sz="1200" dirty="0">
                          <a:latin typeface="Meiryo UI" panose="020B0604030504040204" pitchFamily="50" charset="-128"/>
                          <a:ea typeface="Meiryo UI" panose="020B0604030504040204" pitchFamily="50" charset="-128"/>
                          <a:cs typeface="Arial" pitchFamily="34" charset="0"/>
                        </a:rPr>
                        <a:t>積立金取戻し額</a:t>
                      </a:r>
                      <a:r>
                        <a:rPr kumimoji="1" lang="ja-JP" altLang="en-US" sz="1200" b="0" dirty="0">
                          <a:latin typeface="Meiryo UI" panose="020B0604030504040204" pitchFamily="50" charset="-128"/>
                          <a:ea typeface="Meiryo UI" panose="020B0604030504040204" pitchFamily="50" charset="-128"/>
                        </a:rPr>
                        <a:t>支払通知書の確認</a:t>
                      </a:r>
                      <a:r>
                        <a:rPr kumimoji="1" lang="zh-TW" altLang="en-US" sz="1200" b="0" dirty="0">
                          <a:latin typeface="Meiryo UI" panose="020B0604030504040204" pitchFamily="50" charset="-128"/>
                          <a:ea typeface="Meiryo UI" panose="020B0604030504040204" pitchFamily="50" charset="-128"/>
                        </a:rPr>
                        <a:t>」</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0">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業務詳細仕様</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2081878"/>
                  </a:ext>
                </a:extLst>
              </a:tr>
              <a:tr h="5377558">
                <a:tc gridSpan="2">
                  <a:txBody>
                    <a:bodyPr/>
                    <a:lstStyle/>
                    <a:p>
                      <a:pPr lvl="0">
                        <a:defRPr/>
                      </a:pPr>
                      <a:r>
                        <a:rPr kumimoji="0" lang="ja-JP" altLang="en-US" sz="1100" b="1" u="sng" kern="0" dirty="0">
                          <a:solidFill>
                            <a:srgbClr val="000000">
                              <a:lumMod val="100000"/>
                            </a:srgbClr>
                          </a:solidFill>
                          <a:latin typeface="Meiryo UI"/>
                          <a:ea typeface="Meiryo UI"/>
                        </a:rPr>
                        <a:t>支払通知書の主な記載内容</a:t>
                      </a:r>
                      <a:endParaRPr kumimoji="0" lang="en-US" altLang="ja-JP" sz="1100" b="1" u="sng" kern="0" dirty="0">
                        <a:solidFill>
                          <a:srgbClr val="000000">
                            <a:lumMod val="100000"/>
                          </a:srgbClr>
                        </a:solidFill>
                        <a:latin typeface="Meiryo UI"/>
                        <a:ea typeface="Meiryo UI"/>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77678721"/>
                  </a:ext>
                </a:extLst>
              </a:tr>
            </a:tbl>
          </a:graphicData>
        </a:graphic>
      </p:graphicFrame>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9587308" cy="688157"/>
          </a:xfrm>
        </p:spPr>
        <p:txBody>
          <a:bodyPr/>
          <a:lstStyle/>
          <a:p>
            <a:r>
              <a:rPr lang="zh-TW" altLang="en-US" dirty="0">
                <a:latin typeface="Meiryo UI" panose="020B0604030504040204" pitchFamily="50" charset="-128"/>
                <a:ea typeface="Meiryo UI" panose="020B0604030504040204" pitchFamily="50" charset="-128"/>
              </a:rPr>
              <a:t>業務詳細仕様</a:t>
            </a:r>
            <a:br>
              <a:rPr lang="en-US" altLang="ja-JP" dirty="0">
                <a:latin typeface="Meiryo UI" panose="020B0604030504040204" pitchFamily="50" charset="-128"/>
                <a:ea typeface="Meiryo UI" panose="020B0604030504040204" pitchFamily="50" charset="-128"/>
              </a:rPr>
            </a:br>
            <a:r>
              <a:rPr kumimoji="0" lang="ja-JP" altLang="en-US" kern="0" dirty="0">
                <a:solidFill>
                  <a:prstClr val="black"/>
                </a:solidFill>
                <a:latin typeface="Meiryo UI"/>
                <a:ea typeface="Meiryo UI"/>
                <a:cs typeface="Arial" pitchFamily="34" charset="0"/>
              </a:rPr>
              <a:t>資金管理・報告</a:t>
            </a:r>
            <a:r>
              <a:rPr lang="zh-TW" altLang="en-US"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支払通知</a:t>
            </a:r>
            <a:r>
              <a:rPr lang="en-US" altLang="ja-JP"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積立金取戻し・外部→内部積立切替時</a:t>
            </a:r>
            <a:r>
              <a:rPr lang="en-US" altLang="ja-JP" dirty="0">
                <a:latin typeface="Meiryo UI" panose="020B0604030504040204" pitchFamily="50" charset="-128"/>
                <a:ea typeface="Meiryo UI" panose="020B0604030504040204" pitchFamily="50" charset="-128"/>
              </a:rPr>
              <a:t>)</a:t>
            </a:r>
            <a:endParaRPr kumimoji="1" lang="ja-JP" altLang="en-US" dirty="0">
              <a:latin typeface="Meiryo UI" panose="020B0604030504040204" pitchFamily="50" charset="-128"/>
              <a:ea typeface="Meiryo UI" panose="020B0604030504040204" pitchFamily="50" charset="-128"/>
            </a:endParaRPr>
          </a:p>
        </p:txBody>
      </p:sp>
      <p:graphicFrame>
        <p:nvGraphicFramePr>
          <p:cNvPr id="6" name="表 5">
            <a:extLst>
              <a:ext uri="{FF2B5EF4-FFF2-40B4-BE49-F238E27FC236}">
                <a16:creationId xmlns:a16="http://schemas.microsoft.com/office/drawing/2014/main" id="{9507465A-79D2-4673-88A5-09F30B3ECB4F}"/>
              </a:ext>
            </a:extLst>
          </p:cNvPr>
          <p:cNvGraphicFramePr>
            <a:graphicFrameLocks noGrp="1"/>
          </p:cNvGraphicFramePr>
          <p:nvPr>
            <p:extLst>
              <p:ext uri="{D42A27DB-BD31-4B8C-83A1-F6EECF244321}">
                <p14:modId xmlns:p14="http://schemas.microsoft.com/office/powerpoint/2010/main" val="4259095988"/>
              </p:ext>
            </p:extLst>
          </p:nvPr>
        </p:nvGraphicFramePr>
        <p:xfrm>
          <a:off x="224114" y="1682170"/>
          <a:ext cx="9436200" cy="4070467"/>
        </p:xfrm>
        <a:graphic>
          <a:graphicData uri="http://schemas.openxmlformats.org/drawingml/2006/table">
            <a:tbl>
              <a:tblPr firstRow="1" bandRow="1">
                <a:tableStyleId>{2D5ABB26-0587-4C30-8999-92F81FD0307C}</a:tableStyleId>
              </a:tblPr>
              <a:tblGrid>
                <a:gridCol w="1294375">
                  <a:extLst>
                    <a:ext uri="{9D8B030D-6E8A-4147-A177-3AD203B41FA5}">
                      <a16:colId xmlns:a16="http://schemas.microsoft.com/office/drawing/2014/main" val="3253929150"/>
                    </a:ext>
                  </a:extLst>
                </a:gridCol>
                <a:gridCol w="388283">
                  <a:extLst>
                    <a:ext uri="{9D8B030D-6E8A-4147-A177-3AD203B41FA5}">
                      <a16:colId xmlns:a16="http://schemas.microsoft.com/office/drawing/2014/main" val="2959842301"/>
                    </a:ext>
                  </a:extLst>
                </a:gridCol>
                <a:gridCol w="2490417">
                  <a:extLst>
                    <a:ext uri="{9D8B030D-6E8A-4147-A177-3AD203B41FA5}">
                      <a16:colId xmlns:a16="http://schemas.microsoft.com/office/drawing/2014/main" val="1775958482"/>
                    </a:ext>
                  </a:extLst>
                </a:gridCol>
                <a:gridCol w="5263125">
                  <a:extLst>
                    <a:ext uri="{9D8B030D-6E8A-4147-A177-3AD203B41FA5}">
                      <a16:colId xmlns:a16="http://schemas.microsoft.com/office/drawing/2014/main" val="4116574233"/>
                    </a:ext>
                  </a:extLst>
                </a:gridCol>
              </a:tblGrid>
              <a:tr h="209863">
                <a:tc gridSpan="3">
                  <a:txBody>
                    <a:bodyPr/>
                    <a:lstStyle/>
                    <a:p>
                      <a:pPr algn="ctr"/>
                      <a:r>
                        <a:rPr kumimoji="1" lang="ja-JP" altLang="en-US" sz="1000" dirty="0">
                          <a:latin typeface="Meiryo UI" panose="020B0604030504040204" pitchFamily="50" charset="-128"/>
                          <a:ea typeface="Meiryo UI" panose="020B0604030504040204" pitchFamily="50" charset="-128"/>
                        </a:rPr>
                        <a:t>記載項目</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hMerge="1">
                  <a:txBody>
                    <a:bodyPr/>
                    <a:lstStyle/>
                    <a:p>
                      <a:endParaRPr kumimoji="1" lang="ja-JP" altLang="en-US"/>
                    </a:p>
                  </a:txBody>
                  <a:tcPr/>
                </a:tc>
                <a:tc>
                  <a:txBody>
                    <a:bodyPr/>
                    <a:lstStyle/>
                    <a:p>
                      <a:pPr algn="ctr"/>
                      <a:r>
                        <a:rPr kumimoji="1" lang="ja-JP" altLang="en-US" sz="1000" dirty="0">
                          <a:latin typeface="Meiryo UI" panose="020B0604030504040204" pitchFamily="50" charset="-128"/>
                          <a:ea typeface="Meiryo UI" panose="020B0604030504040204" pitchFamily="50" charset="-128"/>
                        </a:rPr>
                        <a:t>説明</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929096736"/>
                  </a:ext>
                </a:extLst>
              </a:tr>
              <a:tr h="227678">
                <a:tc rowSpan="9">
                  <a:txBody>
                    <a:bodyPr/>
                    <a:lstStyle/>
                    <a:p>
                      <a:pPr algn="ctr"/>
                      <a:r>
                        <a:rPr kumimoji="1" lang="ja-JP" altLang="en-US" sz="1000" dirty="0">
                          <a:latin typeface="Meiryo UI" panose="020B0604030504040204" pitchFamily="50" charset="-128"/>
                          <a:ea typeface="Meiryo UI" panose="020B0604030504040204" pitchFamily="50" charset="-128"/>
                        </a:rPr>
                        <a:t>基本情報</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2">
                  <a:txBody>
                    <a:bodyPr/>
                    <a:lstStyle/>
                    <a:p>
                      <a:pPr algn="l"/>
                      <a:r>
                        <a:rPr kumimoji="1" lang="ja-JP" altLang="en-US" sz="1000" dirty="0">
                          <a:latin typeface="Meiryo UI" panose="020B0604030504040204" pitchFamily="50" charset="-128"/>
                          <a:ea typeface="Meiryo UI" panose="020B0604030504040204" pitchFamily="50" charset="-128"/>
                        </a:rPr>
                        <a:t>支払通知書</a:t>
                      </a:r>
                      <a:r>
                        <a:rPr kumimoji="1" lang="en-US" altLang="ja-JP" sz="1000" dirty="0">
                          <a:latin typeface="Meiryo UI" panose="020B0604030504040204" pitchFamily="50" charset="-128"/>
                          <a:ea typeface="Meiryo UI" panose="020B0604030504040204" pitchFamily="50" charset="-128"/>
                        </a:rPr>
                        <a:t>No</a:t>
                      </a:r>
                      <a:endParaRPr kumimoji="1" lang="ja-JP" altLang="en-US" sz="1000" dirty="0">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a:r>
                        <a:rPr kumimoji="1" lang="ja-JP" altLang="en-US" sz="1000" dirty="0">
                          <a:solidFill>
                            <a:schemeClr val="tx1"/>
                          </a:solidFill>
                          <a:latin typeface="Meiryo UI" panose="020B0604030504040204" pitchFamily="50" charset="-128"/>
                          <a:ea typeface="Meiryo UI" panose="020B0604030504040204" pitchFamily="50" charset="-128"/>
                        </a:rPr>
                        <a:t>支払通知書を一意に管理する</a:t>
                      </a:r>
                      <a:r>
                        <a:rPr kumimoji="1" lang="en-US" altLang="ja-JP" sz="1000" dirty="0">
                          <a:solidFill>
                            <a:schemeClr val="tx1"/>
                          </a:solidFill>
                          <a:latin typeface="Meiryo UI" panose="020B0604030504040204" pitchFamily="50" charset="-128"/>
                          <a:ea typeface="Meiryo UI" panose="020B0604030504040204" pitchFamily="50" charset="-128"/>
                        </a:rPr>
                        <a:t>No</a:t>
                      </a:r>
                      <a:endParaRPr kumimoji="1" lang="ja-JP" altLang="en-US" sz="1000" dirty="0">
                        <a:solidFill>
                          <a:schemeClr val="tx1"/>
                        </a:solidFill>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627633177"/>
                  </a:ext>
                </a:extLst>
              </a:tr>
              <a:tr h="227678">
                <a:tc vMerge="1">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2">
                  <a:txBody>
                    <a:bodyPr/>
                    <a:lstStyle/>
                    <a:p>
                      <a:pPr algn="l"/>
                      <a:r>
                        <a:rPr kumimoji="1" lang="ja-JP" altLang="en-US" sz="1000" dirty="0">
                          <a:latin typeface="Meiryo UI" panose="020B0604030504040204" pitchFamily="50" charset="-128"/>
                          <a:ea typeface="Meiryo UI" panose="020B0604030504040204" pitchFamily="50" charset="-128"/>
                        </a:rPr>
                        <a:t>取引年月日</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a:r>
                        <a:rPr kumimoji="1" lang="ja-JP" altLang="en-US" sz="1000" dirty="0">
                          <a:solidFill>
                            <a:schemeClr val="tx1"/>
                          </a:solidFill>
                          <a:latin typeface="Meiryo UI" panose="020B0604030504040204" pitchFamily="50" charset="-128"/>
                          <a:ea typeface="Meiryo UI" panose="020B0604030504040204" pitchFamily="50" charset="-128"/>
                        </a:rPr>
                        <a:t>支払通知対象となる取引が発生した年月日</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79004649"/>
                  </a:ext>
                </a:extLst>
              </a:tr>
              <a:tr h="227678">
                <a:tc vMerge="1">
                  <a:txBody>
                    <a:bodyPr/>
                    <a:lstStyle/>
                    <a:p>
                      <a:pPr algn="ctr"/>
                      <a:endParaRPr kumimoji="1" lang="ja-JP" altLang="en-US" sz="1050" dirty="0">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2">
                  <a:txBody>
                    <a:bodyPr/>
                    <a:lstStyle/>
                    <a:p>
                      <a:pPr algn="l"/>
                      <a:r>
                        <a:rPr kumimoji="1" lang="ja-JP" altLang="en-US" sz="1000" dirty="0">
                          <a:latin typeface="Meiryo UI" panose="020B0604030504040204" pitchFamily="50" charset="-128"/>
                          <a:ea typeface="Meiryo UI" panose="020B0604030504040204" pitchFamily="50" charset="-128"/>
                        </a:rPr>
                        <a:t>支払通知日</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a:r>
                        <a:rPr kumimoji="1" lang="ja-JP" altLang="en-US" sz="1000" dirty="0">
                          <a:solidFill>
                            <a:schemeClr val="tx1"/>
                          </a:solidFill>
                          <a:latin typeface="Meiryo UI" panose="020B0604030504040204" pitchFamily="50" charset="-128"/>
                          <a:ea typeface="Meiryo UI" panose="020B0604030504040204" pitchFamily="50" charset="-128"/>
                        </a:rPr>
                        <a:t>支払通知書の文書発行日</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057166168"/>
                  </a:ext>
                </a:extLst>
              </a:tr>
              <a:tr h="227678">
                <a:tc vMerge="1">
                  <a:txBody>
                    <a:bodyPr/>
                    <a:lstStyle/>
                    <a:p>
                      <a:pPr algn="ctr"/>
                      <a:endParaRPr kumimoji="1" lang="ja-JP" altLang="en-US" sz="1050" dirty="0">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2">
                  <a:txBody>
                    <a:bodyPr/>
                    <a:lstStyle/>
                    <a:p>
                      <a:pPr algn="l"/>
                      <a:r>
                        <a:rPr kumimoji="1" lang="ja-JP" altLang="en-US" sz="1000" dirty="0">
                          <a:latin typeface="Meiryo UI" panose="020B0604030504040204" pitchFamily="50" charset="-128"/>
                          <a:ea typeface="Meiryo UI" panose="020B0604030504040204" pitchFamily="50" charset="-128"/>
                        </a:rPr>
                        <a:t>件名</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a:r>
                        <a:rPr kumimoji="1" lang="ja-JP" altLang="en-US" sz="1000" dirty="0">
                          <a:solidFill>
                            <a:schemeClr val="tx1"/>
                          </a:solidFill>
                          <a:latin typeface="Meiryo UI" panose="020B0604030504040204" pitchFamily="50" charset="-128"/>
                          <a:ea typeface="Meiryo UI" panose="020B0604030504040204" pitchFamily="50" charset="-128"/>
                        </a:rPr>
                        <a:t>支払通知を行う取引対象の名称</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754189189"/>
                  </a:ext>
                </a:extLst>
              </a:tr>
              <a:tr h="227678">
                <a:tc vMerge="1">
                  <a:txBody>
                    <a:bodyPr/>
                    <a:lstStyle/>
                    <a:p>
                      <a:pPr algn="ctr"/>
                      <a:endParaRPr kumimoji="1" lang="ja-JP" altLang="en-US" sz="1050" dirty="0">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2">
                  <a:txBody>
                    <a:bodyPr/>
                    <a:lstStyle/>
                    <a:p>
                      <a:pPr algn="l"/>
                      <a:r>
                        <a:rPr kumimoji="1" lang="ja-JP" altLang="en-US" sz="1000" dirty="0">
                          <a:latin typeface="Meiryo UI" panose="020B0604030504040204" pitchFamily="50" charset="-128"/>
                          <a:ea typeface="Meiryo UI" panose="020B0604030504040204" pitchFamily="50" charset="-128"/>
                        </a:rPr>
                        <a:t>支払通知書発行者の情報</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a:r>
                        <a:rPr kumimoji="1" lang="ja-JP" altLang="en-US" sz="1000" dirty="0">
                          <a:solidFill>
                            <a:schemeClr val="tx1"/>
                          </a:solidFill>
                          <a:latin typeface="Meiryo UI" panose="020B0604030504040204" pitchFamily="50" charset="-128"/>
                          <a:ea typeface="Meiryo UI" panose="020B0604030504040204" pitchFamily="50" charset="-128"/>
                        </a:rPr>
                        <a:t>広域機関の名称、住所、連絡先部署名、電話番号・メールアドレス</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10006926"/>
                  </a:ext>
                </a:extLst>
              </a:tr>
              <a:tr h="227678">
                <a:tc vMerge="1">
                  <a:txBody>
                    <a:bodyPr/>
                    <a:lstStyle/>
                    <a:p>
                      <a:pPr algn="ctr"/>
                      <a:endParaRPr kumimoji="1" lang="ja-JP" altLang="en-US" sz="1050" dirty="0">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2">
                  <a:txBody>
                    <a:bodyPr/>
                    <a:lstStyle/>
                    <a:p>
                      <a:pPr algn="l"/>
                      <a:r>
                        <a:rPr kumimoji="1" lang="ja-JP" altLang="en-US" sz="1000" dirty="0">
                          <a:latin typeface="Meiryo UI" panose="020B0604030504040204" pitchFamily="50" charset="-128"/>
                          <a:ea typeface="Meiryo UI" panose="020B0604030504040204" pitchFamily="50" charset="-128"/>
                        </a:rPr>
                        <a:t>支払通知書宛名</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a:r>
                        <a:rPr kumimoji="1" lang="ja-JP" altLang="en-US" sz="1000" dirty="0">
                          <a:solidFill>
                            <a:schemeClr val="tx1"/>
                          </a:solidFill>
                          <a:latin typeface="Meiryo UI" panose="020B0604030504040204" pitchFamily="50" charset="-128"/>
                          <a:ea typeface="Meiryo UI" panose="020B0604030504040204" pitchFamily="50" charset="-128"/>
                        </a:rPr>
                        <a:t>支払先となる事業者名</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009148114"/>
                  </a:ext>
                </a:extLst>
              </a:tr>
              <a:tr h="227678">
                <a:tc vMerge="1">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2">
                  <a:txBody>
                    <a:bodyPr/>
                    <a:lstStyle/>
                    <a:p>
                      <a:pPr algn="l"/>
                      <a:r>
                        <a:rPr kumimoji="1" lang="ja-JP" altLang="en-US" sz="1000" dirty="0">
                          <a:latin typeface="Meiryo UI" panose="020B0604030504040204" pitchFamily="50" charset="-128"/>
                          <a:ea typeface="Meiryo UI" panose="020B0604030504040204" pitchFamily="50" charset="-128"/>
                        </a:rPr>
                        <a:t>金額合計</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a:r>
                        <a:rPr kumimoji="1" lang="ja-JP" altLang="en-US" sz="1000" dirty="0">
                          <a:solidFill>
                            <a:schemeClr val="tx1"/>
                          </a:solidFill>
                          <a:latin typeface="Meiryo UI" panose="020B0604030504040204" pitchFamily="50" charset="-128"/>
                          <a:ea typeface="Meiryo UI" panose="020B0604030504040204" pitchFamily="50" charset="-128"/>
                        </a:rPr>
                        <a:t>摘要に記載された金額の合計</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5807891"/>
                  </a:ext>
                </a:extLst>
              </a:tr>
              <a:tr h="227678">
                <a:tc vMerge="1">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2">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ja-JP" altLang="en-US" sz="1000" dirty="0">
                          <a:latin typeface="Meiryo UI" panose="020B0604030504040204" pitchFamily="50" charset="-128"/>
                          <a:ea typeface="Meiryo UI" panose="020B0604030504040204" pitchFamily="50" charset="-128"/>
                        </a:rPr>
                        <a:t>支払期限日</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a:r>
                        <a:rPr kumimoji="1" lang="ja-JP" altLang="en-US" sz="1000" dirty="0">
                          <a:solidFill>
                            <a:schemeClr val="tx1"/>
                          </a:solidFill>
                          <a:latin typeface="Meiryo UI" panose="020B0604030504040204" pitchFamily="50" charset="-128"/>
                          <a:ea typeface="Meiryo UI" panose="020B0604030504040204" pitchFamily="50" charset="-128"/>
                        </a:rPr>
                        <a:t>広域機関が実施する支払期限日</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633662526"/>
                  </a:ext>
                </a:extLst>
              </a:tr>
              <a:tr h="227678">
                <a:tc vMerge="1">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2">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ja-JP" altLang="en-US" sz="1000" dirty="0">
                          <a:latin typeface="Meiryo UI" panose="020B0604030504040204" pitchFamily="50" charset="-128"/>
                          <a:ea typeface="Meiryo UI" panose="020B0604030504040204" pitchFamily="50" charset="-128"/>
                        </a:rPr>
                        <a:t>振込口座情報</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a:r>
                        <a:rPr kumimoji="1" lang="ja-JP" altLang="en-US" sz="1000" dirty="0">
                          <a:solidFill>
                            <a:schemeClr val="tx1"/>
                          </a:solidFill>
                          <a:latin typeface="Meiryo UI" panose="020B0604030504040204" pitchFamily="50" charset="-128"/>
                          <a:ea typeface="Meiryo UI" panose="020B0604030504040204" pitchFamily="50" charset="-128"/>
                        </a:rPr>
                        <a:t>広域機関が振込を行う口座情報</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12178105"/>
                  </a:ext>
                </a:extLst>
              </a:tr>
              <a:tr h="227678">
                <a:tc rowSpan="8">
                  <a:txBody>
                    <a:bodyPr/>
                    <a:lstStyle/>
                    <a:p>
                      <a:pPr algn="ctr"/>
                      <a:r>
                        <a:rPr kumimoji="1" lang="ja-JP" altLang="en-US" sz="1000" dirty="0">
                          <a:latin typeface="Meiryo UI" panose="020B0604030504040204" pitchFamily="50" charset="-128"/>
                          <a:ea typeface="Meiryo UI" panose="020B0604030504040204" pitchFamily="50" charset="-128"/>
                        </a:rPr>
                        <a:t>明細情報</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2">
                  <a:txBody>
                    <a:bodyPr/>
                    <a:lstStyle/>
                    <a:p>
                      <a:pPr algn="l"/>
                      <a:r>
                        <a:rPr kumimoji="1" lang="ja-JP" altLang="en-US" sz="1000" dirty="0">
                          <a:latin typeface="Meiryo UI" panose="020B0604030504040204" pitchFamily="50" charset="-128"/>
                          <a:ea typeface="Meiryo UI" panose="020B0604030504040204" pitchFamily="50" charset="-128"/>
                        </a:rPr>
                        <a:t>支払明細</a:t>
                      </a:r>
                      <a:r>
                        <a:rPr kumimoji="1" lang="en-US" altLang="ja-JP" sz="1000" dirty="0">
                          <a:latin typeface="Meiryo UI" panose="020B0604030504040204" pitchFamily="50" charset="-128"/>
                          <a:ea typeface="Meiryo UI" panose="020B0604030504040204" pitchFamily="50" charset="-128"/>
                        </a:rPr>
                        <a:t>No</a:t>
                      </a:r>
                      <a:endParaRPr kumimoji="1" lang="ja-JP" altLang="en-US" sz="1000" dirty="0">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a:r>
                        <a:rPr kumimoji="1" lang="ja-JP" altLang="en-US" sz="1000" dirty="0">
                          <a:solidFill>
                            <a:schemeClr val="tx1"/>
                          </a:solidFill>
                          <a:latin typeface="Meiryo UI" panose="020B0604030504040204" pitchFamily="50" charset="-128"/>
                          <a:ea typeface="Meiryo UI" panose="020B0604030504040204" pitchFamily="50" charset="-128"/>
                        </a:rPr>
                        <a:t>支払明細を一意に管理する</a:t>
                      </a:r>
                      <a:r>
                        <a:rPr kumimoji="1" lang="en-US" altLang="ja-JP" sz="1000" dirty="0">
                          <a:solidFill>
                            <a:schemeClr val="tx1"/>
                          </a:solidFill>
                          <a:latin typeface="Meiryo UI" panose="020B0604030504040204" pitchFamily="50" charset="-128"/>
                          <a:ea typeface="Meiryo UI" panose="020B0604030504040204" pitchFamily="50" charset="-128"/>
                        </a:rPr>
                        <a:t>No</a:t>
                      </a:r>
                      <a:endParaRPr kumimoji="1" lang="ja-JP" altLang="en-US" sz="1000" dirty="0">
                        <a:solidFill>
                          <a:schemeClr val="tx1"/>
                        </a:solidFill>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32796404"/>
                  </a:ext>
                </a:extLst>
              </a:tr>
              <a:tr h="227678">
                <a:tc vMerge="1">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2">
                  <a:txBody>
                    <a:bodyPr/>
                    <a:lstStyle/>
                    <a:p>
                      <a:pPr algn="l"/>
                      <a:r>
                        <a:rPr kumimoji="1" lang="ja-JP" altLang="en-US" sz="1000" dirty="0">
                          <a:latin typeface="Meiryo UI" panose="020B0604030504040204" pitchFamily="50" charset="-128"/>
                          <a:ea typeface="Meiryo UI" panose="020B0604030504040204" pitchFamily="50" charset="-128"/>
                        </a:rPr>
                        <a:t>対象年月</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a:r>
                        <a:rPr kumimoji="1" lang="ja-JP" altLang="en-US" sz="1000" dirty="0">
                          <a:solidFill>
                            <a:schemeClr val="tx1"/>
                          </a:solidFill>
                          <a:latin typeface="Meiryo UI" panose="020B0604030504040204" pitchFamily="50" charset="-128"/>
                          <a:ea typeface="Meiryo UI" panose="020B0604030504040204" pitchFamily="50" charset="-128"/>
                        </a:rPr>
                        <a:t>取引対象が発生した年月</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785104709"/>
                  </a:ext>
                </a:extLst>
              </a:tr>
              <a:tr h="227678">
                <a:tc vMerge="1">
                  <a:txBody>
                    <a:bodyPr/>
                    <a:lstStyle/>
                    <a:p>
                      <a:pPr algn="ctr"/>
                      <a:endParaRPr kumimoji="1" lang="ja-JP" altLang="en-US" sz="1050" dirty="0">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2">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ja-JP" altLang="en-US" sz="1000" dirty="0">
                          <a:latin typeface="Meiryo UI" panose="020B0604030504040204" pitchFamily="50" charset="-128"/>
                          <a:ea typeface="Meiryo UI" panose="020B0604030504040204" pitchFamily="50" charset="-128"/>
                        </a:rPr>
                        <a:t>取引対象</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a:r>
                        <a:rPr kumimoji="1" lang="ja-JP" altLang="en-US" sz="1000" dirty="0">
                          <a:solidFill>
                            <a:schemeClr val="tx1"/>
                          </a:solidFill>
                          <a:latin typeface="Meiryo UI" panose="020B0604030504040204" pitchFamily="50" charset="-128"/>
                          <a:ea typeface="Meiryo UI" panose="020B0604030504040204" pitchFamily="50" charset="-128"/>
                        </a:rPr>
                        <a:t>取引対象の内容</a:t>
                      </a:r>
                      <a:r>
                        <a:rPr kumimoji="1" lang="en-US" altLang="ja-JP" sz="1000" dirty="0">
                          <a:solidFill>
                            <a:schemeClr val="tx1"/>
                          </a:solidFill>
                          <a:latin typeface="Meiryo UI" panose="020B0604030504040204" pitchFamily="50" charset="-128"/>
                          <a:ea typeface="Meiryo UI" panose="020B0604030504040204" pitchFamily="50" charset="-128"/>
                        </a:rPr>
                        <a:t>(</a:t>
                      </a:r>
                      <a:r>
                        <a:rPr kumimoji="1" lang="ja-JP" altLang="en-US" sz="1000" dirty="0">
                          <a:solidFill>
                            <a:schemeClr val="tx1"/>
                          </a:solidFill>
                          <a:latin typeface="Meiryo UI" panose="020B0604030504040204" pitchFamily="50" charset="-128"/>
                          <a:ea typeface="Meiryo UI" panose="020B0604030504040204" pitchFamily="50" charset="-128"/>
                        </a:rPr>
                        <a:t>廃棄等費用積立取戻し</a:t>
                      </a:r>
                      <a:r>
                        <a:rPr kumimoji="1" lang="en-US" altLang="ja-JP" sz="1000" dirty="0">
                          <a:solidFill>
                            <a:schemeClr val="tx1"/>
                          </a:solidFill>
                          <a:latin typeface="Meiryo UI" panose="020B0604030504040204" pitchFamily="50" charset="-128"/>
                          <a:ea typeface="Meiryo UI" panose="020B0604030504040204" pitchFamily="50" charset="-128"/>
                        </a:rPr>
                        <a:t>)</a:t>
                      </a:r>
                      <a:endParaRPr kumimoji="1" lang="ja-JP" altLang="en-US" sz="1000" dirty="0">
                        <a:solidFill>
                          <a:schemeClr val="tx1"/>
                        </a:solidFill>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690790256"/>
                  </a:ext>
                </a:extLst>
              </a:tr>
              <a:tr h="227678">
                <a:tc vMerge="1">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2">
                  <a:txBody>
                    <a:bodyPr/>
                    <a:lstStyle/>
                    <a:p>
                      <a:pPr algn="l"/>
                      <a:r>
                        <a:rPr kumimoji="1" lang="ja-JP" altLang="en-US" sz="1000" dirty="0">
                          <a:latin typeface="Meiryo UI" panose="020B0604030504040204" pitchFamily="50" charset="-128"/>
                          <a:ea typeface="Meiryo UI" panose="020B0604030504040204" pitchFamily="50" charset="-128"/>
                        </a:rPr>
                        <a:t>金額</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a:r>
                        <a:rPr kumimoji="1" lang="ja-JP" altLang="en-US" sz="1000" dirty="0">
                          <a:solidFill>
                            <a:schemeClr val="tx1"/>
                          </a:solidFill>
                          <a:latin typeface="Meiryo UI" panose="020B0604030504040204" pitchFamily="50" charset="-128"/>
                          <a:ea typeface="Meiryo UI" panose="020B0604030504040204" pitchFamily="50" charset="-128"/>
                        </a:rPr>
                        <a:t>摘要ごとの金額</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578507851"/>
                  </a:ext>
                </a:extLst>
              </a:tr>
              <a:tr h="227678">
                <a:tc vMerge="1">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algn="l"/>
                      <a:r>
                        <a:rPr kumimoji="1" lang="ja-JP" altLang="en-US" sz="1000" dirty="0">
                          <a:latin typeface="Meiryo UI" panose="020B0604030504040204" pitchFamily="50" charset="-128"/>
                          <a:ea typeface="Meiryo UI" panose="020B0604030504040204" pitchFamily="50" charset="-128"/>
                        </a:rPr>
                        <a:t>解体等費用積立金取戻し額候補</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pPr algn="l"/>
                      <a:endParaRPr kumimoji="1" lang="ja-JP" altLang="en-US" sz="1050" dirty="0">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799826613"/>
                  </a:ext>
                </a:extLst>
              </a:tr>
              <a:tr h="224325">
                <a:tc vMerge="1">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rowSpan="3">
                  <a:txBody>
                    <a:bodyPr/>
                    <a:lstStyle/>
                    <a:p>
                      <a:endParaRPr kumimoji="1" lang="ja-JP" altLang="en-US" sz="1050" dirty="0">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r>
                        <a:rPr kumimoji="1" lang="ja-JP" altLang="en-US" sz="1050" dirty="0">
                          <a:latin typeface="Meiryo UI" panose="020B0604030504040204" pitchFamily="50" charset="-128"/>
                          <a:ea typeface="Meiryo UI" panose="020B0604030504040204" pitchFamily="50" charset="-128"/>
                        </a:rPr>
                        <a:t>　①廃棄比率からの算定額</a:t>
                      </a:r>
                    </a:p>
                  </a:txBody>
                  <a:tcPr marL="36000" marR="36000" marT="28800" marB="288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1000" dirty="0">
                          <a:latin typeface="Meiryo UI" panose="020B0604030504040204" pitchFamily="50" charset="-128"/>
                          <a:ea typeface="Meiryo UI" panose="020B0604030504040204" pitchFamily="50" charset="-128"/>
                        </a:rPr>
                        <a:t>取戻し申請時の同項目を支払通知時点で再算定した金額</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492151591"/>
                  </a:ext>
                </a:extLst>
              </a:tr>
              <a:tr h="224325">
                <a:tc vMerge="1">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endParaRPr kumimoji="1" lang="ja-JP" altLang="en-US" sz="1050" dirty="0">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r>
                        <a:rPr kumimoji="1" lang="ja-JP" altLang="en-US" sz="1050" dirty="0">
                          <a:latin typeface="Meiryo UI" panose="020B0604030504040204" pitchFamily="50" charset="-128"/>
                          <a:ea typeface="Meiryo UI" panose="020B0604030504040204" pitchFamily="50" charset="-128"/>
                        </a:rPr>
                        <a:t>　②取戻し時の積立額</a:t>
                      </a:r>
                    </a:p>
                  </a:txBody>
                  <a:tcPr marL="36000" marR="36000" marT="28800" marB="288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1000" b="0" dirty="0">
                          <a:latin typeface="Meiryo UI" panose="020B0604030504040204" pitchFamily="50" charset="-128"/>
                          <a:ea typeface="Meiryo UI" panose="020B0604030504040204" pitchFamily="50" charset="-128"/>
                        </a:rPr>
                        <a:t>取戻し申請時の同項目を支払通知時点で再算定した金額</a:t>
                      </a:r>
                      <a:endParaRPr kumimoji="1" lang="ja-JP" altLang="en-US" sz="1000" dirty="0">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440746351"/>
                  </a:ext>
                </a:extLst>
              </a:tr>
              <a:tr h="224325">
                <a:tc vMerge="1">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vMerge="1">
                  <a:txBody>
                    <a:bodyPr/>
                    <a:lstStyle/>
                    <a:p>
                      <a:endParaRPr kumimoji="1" lang="ja-JP" altLang="en-US" sz="1050" dirty="0">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r>
                        <a:rPr kumimoji="1" lang="ja-JP" altLang="en-US" sz="1050" dirty="0">
                          <a:latin typeface="Meiryo UI" panose="020B0604030504040204" pitchFamily="50" charset="-128"/>
                          <a:ea typeface="Meiryo UI" panose="020B0604030504040204" pitchFamily="50" charset="-128"/>
                        </a:rPr>
                        <a:t>　③実際の廃棄費用</a:t>
                      </a:r>
                    </a:p>
                  </a:txBody>
                  <a:tcPr marL="36000" marR="36000" marT="28800" marB="288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lang="ja-JP" altLang="en-US" sz="1000" u="none" dirty="0">
                          <a:latin typeface="Meiryo UI" panose="020B0604030504040204" pitchFamily="50" charset="-128"/>
                          <a:ea typeface="Meiryo UI" panose="020B0604030504040204" pitchFamily="50" charset="-128"/>
                        </a:rPr>
                        <a:t>取戻し申請時の同項目を支払通知時点で再算定した金額</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324600604"/>
                  </a:ext>
                </a:extLst>
              </a:tr>
            </a:tbl>
          </a:graphicData>
        </a:graphic>
      </p:graphicFrame>
      <p:sp>
        <p:nvSpPr>
          <p:cNvPr id="7" name="正方形/長方形 6">
            <a:extLst>
              <a:ext uri="{FF2B5EF4-FFF2-40B4-BE49-F238E27FC236}">
                <a16:creationId xmlns:a16="http://schemas.microsoft.com/office/drawing/2014/main" id="{782ECEFD-5760-43B5-9395-2B5B2201F5B1}"/>
              </a:ext>
            </a:extLst>
          </p:cNvPr>
          <p:cNvSpPr/>
          <p:nvPr/>
        </p:nvSpPr>
        <p:spPr>
          <a:xfrm>
            <a:off x="6950302" y="5752637"/>
            <a:ext cx="3089393" cy="351857"/>
          </a:xfrm>
          <a:prstGeom prst="rect">
            <a:avLst/>
          </a:prstGeom>
          <a:noFill/>
          <a:ln w="19050" cap="flat" cmpd="sng" algn="ctr">
            <a:noFill/>
            <a:prstDash val="solid"/>
            <a:miter lim="800000"/>
          </a:ln>
          <a:effectLst/>
        </p:spPr>
        <p:txBody>
          <a:bodyPr wrap="none" lIns="0" tIns="36000" rIns="0" bIns="36000" rtlCol="0" anchor="ctr"/>
          <a:lstStyle/>
          <a:p>
            <a:pPr algn="ctr"/>
            <a:r>
              <a:rPr kumimoji="0" lang="en-US" altLang="ja-JP" sz="1000" kern="0" dirty="0">
                <a:solidFill>
                  <a:prstClr val="black"/>
                </a:solidFill>
                <a:latin typeface="Meiryo UI"/>
                <a:ea typeface="Meiryo UI"/>
                <a:cs typeface="Arial" pitchFamily="34" charset="0"/>
              </a:rPr>
              <a:t>※</a:t>
            </a:r>
            <a:r>
              <a:rPr kumimoji="0" lang="ja-JP" altLang="en-US" sz="1000" kern="0" dirty="0">
                <a:solidFill>
                  <a:prstClr val="black"/>
                </a:solidFill>
                <a:latin typeface="Meiryo UI"/>
                <a:ea typeface="Meiryo UI"/>
                <a:cs typeface="Arial" pitchFamily="34" charset="0"/>
              </a:rPr>
              <a:t>本取引は不課税である旨を欄外に明記</a:t>
            </a:r>
          </a:p>
        </p:txBody>
      </p:sp>
    </p:spTree>
    <p:extLst>
      <p:ext uri="{BB962C8B-B14F-4D97-AF65-F5344CB8AC3E}">
        <p14:creationId xmlns:p14="http://schemas.microsoft.com/office/powerpoint/2010/main" val="3021345070"/>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nvPr>
        </p:nvGraphicFramePr>
        <p:xfrm>
          <a:off x="141614" y="864070"/>
          <a:ext cx="9601200" cy="5930714"/>
        </p:xfrm>
        <a:graphic>
          <a:graphicData uri="http://schemas.openxmlformats.org/drawingml/2006/table">
            <a:tbl>
              <a:tblPr firstRow="1" bandRow="1">
                <a:tableStyleId>{2D5ABB26-0587-4C30-8999-92F81FD0307C}</a:tableStyleId>
              </a:tblPr>
              <a:tblGrid>
                <a:gridCol w="1149668">
                  <a:extLst>
                    <a:ext uri="{9D8B030D-6E8A-4147-A177-3AD203B41FA5}">
                      <a16:colId xmlns:a16="http://schemas.microsoft.com/office/drawing/2014/main" val="358073148"/>
                    </a:ext>
                  </a:extLst>
                </a:gridCol>
                <a:gridCol w="8451532">
                  <a:extLst>
                    <a:ext uri="{9D8B030D-6E8A-4147-A177-3AD203B41FA5}">
                      <a16:colId xmlns:a16="http://schemas.microsoft.com/office/drawing/2014/main" val="1235158156"/>
                    </a:ext>
                  </a:extLst>
                </a:gridCol>
              </a:tblGrid>
              <a:tr h="450527">
                <a:tc>
                  <a:txBody>
                    <a:bodyPr/>
                    <a:lstStyle/>
                    <a:p>
                      <a:pPr algn="l"/>
                      <a:r>
                        <a:rPr kumimoji="1" lang="ja-JP" altLang="en-US" sz="1200" b="0" dirty="0">
                          <a:latin typeface="Meiryo UI" panose="020B0604030504040204" pitchFamily="50" charset="-128"/>
                          <a:ea typeface="Meiryo UI" panose="020B0604030504040204" pitchFamily="50" charset="-128"/>
                        </a:rPr>
                        <a:t>業務プロセス</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ja-JP" altLang="en-US" sz="1200" b="0" dirty="0">
                          <a:latin typeface="Meiryo UI" panose="020B0604030504040204" pitchFamily="50" charset="-128"/>
                          <a:ea typeface="Meiryo UI" panose="020B0604030504040204" pitchFamily="50" charset="-128"/>
                        </a:rPr>
                        <a:t>「</a:t>
                      </a:r>
                      <a:r>
                        <a:rPr kumimoji="1" lang="en-US" altLang="ja-JP" sz="1200" b="0" dirty="0">
                          <a:latin typeface="Meiryo UI" panose="020B0604030504040204" pitchFamily="50" charset="-128"/>
                          <a:ea typeface="Meiryo UI" panose="020B0604030504040204" pitchFamily="50" charset="-128"/>
                        </a:rPr>
                        <a:t>07:</a:t>
                      </a:r>
                      <a:r>
                        <a:rPr lang="ja-JP" altLang="en-US" sz="1200" dirty="0">
                          <a:latin typeface="Meiryo UI" panose="020B0604030504040204" pitchFamily="50" charset="-128"/>
                          <a:ea typeface="Meiryo UI" panose="020B0604030504040204" pitchFamily="50" charset="-128"/>
                          <a:cs typeface="Arial" pitchFamily="34" charset="0"/>
                        </a:rPr>
                        <a:t>積立金取戻し額支払通知書の確認結果の登録</a:t>
                      </a:r>
                      <a:r>
                        <a:rPr kumimoji="1" lang="ja-JP" altLang="en-US" sz="1200" b="0" dirty="0">
                          <a:latin typeface="Meiryo UI" panose="020B0604030504040204" pitchFamily="50" charset="-128"/>
                          <a:ea typeface="Meiryo UI" panose="020B0604030504040204" pitchFamily="50" charset="-128"/>
                        </a:rPr>
                        <a:t>」「</a:t>
                      </a:r>
                      <a:r>
                        <a:rPr kumimoji="1" lang="en-US" altLang="ja-JP" sz="1200" b="0" dirty="0">
                          <a:latin typeface="Meiryo UI" panose="020B0604030504040204" pitchFamily="50" charset="-128"/>
                          <a:ea typeface="Meiryo UI" panose="020B0604030504040204" pitchFamily="50" charset="-128"/>
                        </a:rPr>
                        <a:t>08:</a:t>
                      </a:r>
                      <a:r>
                        <a:rPr lang="ja-JP" altLang="en-US" sz="1200" dirty="0">
                          <a:latin typeface="Meiryo UI" panose="020B0604030504040204" pitchFamily="50" charset="-128"/>
                          <a:ea typeface="Meiryo UI" panose="020B0604030504040204" pitchFamily="50" charset="-128"/>
                          <a:cs typeface="Arial" pitchFamily="34" charset="0"/>
                        </a:rPr>
                        <a:t>積立金取戻し額支払通知書の通知</a:t>
                      </a:r>
                      <a:r>
                        <a:rPr kumimoji="1" lang="ja-JP" altLang="en-US" sz="1200" b="0" dirty="0">
                          <a:latin typeface="Meiryo UI" panose="020B0604030504040204" pitchFamily="50" charset="-128"/>
                          <a:ea typeface="Meiryo UI" panose="020B0604030504040204" pitchFamily="50" charset="-128"/>
                        </a:rPr>
                        <a:t>」</a:t>
                      </a:r>
                      <a:r>
                        <a:rPr kumimoji="1" lang="zh-TW" altLang="en-US" sz="1200" b="0" dirty="0">
                          <a:latin typeface="Meiryo UI" panose="020B0604030504040204" pitchFamily="50" charset="-128"/>
                          <a:ea typeface="Meiryo UI" panose="020B0604030504040204" pitchFamily="50" charset="-128"/>
                        </a:rPr>
                        <a:t>「</a:t>
                      </a:r>
                      <a:r>
                        <a:rPr kumimoji="1" lang="en-US" altLang="zh-TW" sz="1200" b="0" dirty="0">
                          <a:latin typeface="Meiryo UI" panose="020B0604030504040204" pitchFamily="50" charset="-128"/>
                          <a:ea typeface="Meiryo UI" panose="020B0604030504040204" pitchFamily="50" charset="-128"/>
                        </a:rPr>
                        <a:t>09:</a:t>
                      </a:r>
                      <a:r>
                        <a:rPr lang="ja-JP" altLang="en-US" sz="1200" dirty="0">
                          <a:latin typeface="Meiryo UI" panose="020B0604030504040204" pitchFamily="50" charset="-128"/>
                          <a:ea typeface="Meiryo UI" panose="020B0604030504040204" pitchFamily="50" charset="-128"/>
                          <a:cs typeface="Arial" pitchFamily="34" charset="0"/>
                        </a:rPr>
                        <a:t>積立金取戻し額支払通知書</a:t>
                      </a:r>
                      <a:r>
                        <a:rPr kumimoji="1" lang="ja-JP" altLang="en-US" sz="1200" b="0" dirty="0">
                          <a:latin typeface="Meiryo UI" panose="020B0604030504040204" pitchFamily="50" charset="-128"/>
                          <a:ea typeface="Meiryo UI" panose="020B0604030504040204" pitchFamily="50" charset="-128"/>
                        </a:rPr>
                        <a:t>の確認</a:t>
                      </a:r>
                      <a:r>
                        <a:rPr kumimoji="1" lang="zh-TW" altLang="en-US"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a:t>
                      </a:r>
                      <a:r>
                        <a:rPr kumimoji="1" lang="en-US" altLang="ja-JP" sz="1200" b="0" dirty="0">
                          <a:latin typeface="Meiryo UI" panose="020B0604030504040204" pitchFamily="50" charset="-128"/>
                          <a:ea typeface="Meiryo UI" panose="020B0604030504040204" pitchFamily="50" charset="-128"/>
                        </a:rPr>
                        <a:t>11:</a:t>
                      </a:r>
                      <a:r>
                        <a:rPr kumimoji="0" lang="ja-JP" altLang="en-US" sz="1200" kern="0" dirty="0">
                          <a:latin typeface="Meiryo UI" panose="020B0604030504040204" pitchFamily="50" charset="-128"/>
                          <a:ea typeface="Meiryo UI" panose="020B0604030504040204" pitchFamily="50" charset="-128"/>
                          <a:cs typeface="Arial" pitchFamily="34" charset="0"/>
                        </a:rPr>
                        <a:t>異議申立の受付」「</a:t>
                      </a:r>
                      <a:r>
                        <a:rPr kumimoji="0" lang="en-US" altLang="ja-JP" sz="1200" kern="0" dirty="0">
                          <a:latin typeface="Meiryo UI" panose="020B0604030504040204" pitchFamily="50" charset="-128"/>
                          <a:ea typeface="Meiryo UI" panose="020B0604030504040204" pitchFamily="50" charset="-128"/>
                          <a:cs typeface="Arial" pitchFamily="34" charset="0"/>
                        </a:rPr>
                        <a:t>19</a:t>
                      </a:r>
                      <a:r>
                        <a:rPr kumimoji="0" lang="ja-JP" altLang="en-US" sz="1200" kern="0" dirty="0">
                          <a:latin typeface="Meiryo UI" panose="020B0604030504040204" pitchFamily="50" charset="-128"/>
                          <a:ea typeface="Meiryo UI" panose="020B0604030504040204" pitchFamily="50" charset="-128"/>
                          <a:cs typeface="Arial" pitchFamily="34" charset="0"/>
                        </a:rPr>
                        <a:t>：異義申立対応結果の登録」「</a:t>
                      </a:r>
                      <a:r>
                        <a:rPr kumimoji="0" lang="en-US" altLang="ja-JP" sz="1200" kern="0" dirty="0">
                          <a:latin typeface="Meiryo UI" panose="020B0604030504040204" pitchFamily="50" charset="-128"/>
                          <a:ea typeface="Meiryo UI" panose="020B0604030504040204" pitchFamily="50" charset="-128"/>
                          <a:cs typeface="Arial" pitchFamily="34" charset="0"/>
                        </a:rPr>
                        <a:t>20:</a:t>
                      </a:r>
                      <a:r>
                        <a:rPr kumimoji="0" lang="ja-JP" altLang="en-US" sz="1200" kern="0" dirty="0">
                          <a:latin typeface="Meiryo UI" panose="020B0604030504040204" pitchFamily="50" charset="-128"/>
                          <a:ea typeface="Meiryo UI" panose="020B0604030504040204" pitchFamily="50" charset="-128"/>
                          <a:cs typeface="Arial" pitchFamily="34" charset="0"/>
                        </a:rPr>
                        <a:t>積立金取戻し支払額確定処理</a:t>
                      </a:r>
                      <a:r>
                        <a:rPr kumimoji="1" lang="ja-JP" altLang="en-US" sz="1200" b="0" dirty="0">
                          <a:latin typeface="Meiryo UI" panose="020B0604030504040204" pitchFamily="50" charset="-128"/>
                          <a:ea typeface="Meiryo UI" panose="020B0604030504040204" pitchFamily="50" charset="-128"/>
                        </a:rPr>
                        <a:t>」</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270316">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業務詳細仕様</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2081878"/>
                  </a:ext>
                </a:extLst>
              </a:tr>
              <a:tr h="5199194">
                <a:tc gridSpan="2">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0" lang="ja-JP" altLang="en-US" sz="1100" b="1" u="sng" kern="0" dirty="0">
                          <a:solidFill>
                            <a:srgbClr val="000000">
                              <a:lumMod val="100000"/>
                            </a:srgbClr>
                          </a:solidFill>
                          <a:latin typeface="Meiryo UI"/>
                          <a:ea typeface="Meiryo UI"/>
                        </a:rPr>
                        <a:t>支払額確定の流れ</a:t>
                      </a:r>
                    </a:p>
                    <a:p>
                      <a:pPr marL="0" lvl="0" indent="0">
                        <a:buFont typeface="Arial" panose="020B0604020202020204" pitchFamily="34" charset="0"/>
                        <a:buNone/>
                        <a:defRPr/>
                      </a:pPr>
                      <a:endParaRPr kumimoji="0" lang="en-US" altLang="ja-JP" sz="1100" b="0" u="none" kern="0" dirty="0">
                        <a:solidFill>
                          <a:srgbClr val="000000">
                            <a:lumMod val="100000"/>
                          </a:srgbClr>
                        </a:solidFill>
                        <a:latin typeface="Meiryo UI"/>
                        <a:ea typeface="Meiryo UI"/>
                      </a:endParaRPr>
                    </a:p>
                    <a:p>
                      <a:pPr marL="0" lvl="0" indent="0">
                        <a:buFont typeface="Arial" panose="020B0604020202020204" pitchFamily="34" charset="0"/>
                        <a:buNone/>
                        <a:defRPr/>
                      </a:pPr>
                      <a:r>
                        <a:rPr kumimoji="0" lang="ja-JP" altLang="en-US" sz="1100" b="0" u="none" kern="0" dirty="0">
                          <a:solidFill>
                            <a:srgbClr val="000000">
                              <a:lumMod val="100000"/>
                            </a:srgbClr>
                          </a:solidFill>
                          <a:latin typeface="Meiryo UI"/>
                          <a:ea typeface="Meiryo UI"/>
                        </a:rPr>
                        <a:t>支払額確定の流れは、</a:t>
                      </a:r>
                      <a:r>
                        <a:rPr kumimoji="0" lang="en-US" altLang="ja-JP" sz="1100" b="0" u="none" kern="0" dirty="0">
                          <a:solidFill>
                            <a:srgbClr val="000000">
                              <a:lumMod val="100000"/>
                            </a:srgbClr>
                          </a:solidFill>
                          <a:latin typeface="Meiryo UI"/>
                          <a:ea typeface="Meiryo UI"/>
                        </a:rPr>
                        <a:t>(ACC100)</a:t>
                      </a:r>
                      <a:r>
                        <a:rPr kumimoji="0" lang="ja-JP" altLang="en-US" sz="1100" b="0" u="none" kern="0" dirty="0">
                          <a:solidFill>
                            <a:srgbClr val="000000">
                              <a:lumMod val="100000"/>
                            </a:srgbClr>
                          </a:solidFill>
                          <a:latin typeface="Meiryo UI"/>
                          <a:ea typeface="Meiryo UI"/>
                        </a:rPr>
                        <a:t>支払通知</a:t>
                      </a:r>
                      <a:r>
                        <a:rPr kumimoji="0" lang="en-US" altLang="ja-JP" sz="1100" b="0" u="none" kern="0" dirty="0">
                          <a:solidFill>
                            <a:srgbClr val="000000">
                              <a:lumMod val="100000"/>
                            </a:srgbClr>
                          </a:solidFill>
                          <a:latin typeface="Meiryo UI"/>
                          <a:ea typeface="Meiryo UI"/>
                        </a:rPr>
                        <a:t>(FIP</a:t>
                      </a:r>
                      <a:r>
                        <a:rPr kumimoji="0" lang="ja-JP" altLang="en-US" sz="1100" b="0" u="none" kern="0" dirty="0">
                          <a:solidFill>
                            <a:srgbClr val="000000">
                              <a:lumMod val="100000"/>
                            </a:srgbClr>
                          </a:solidFill>
                          <a:latin typeface="Meiryo UI"/>
                          <a:ea typeface="Meiryo UI"/>
                        </a:rPr>
                        <a:t>交付金・積立金</a:t>
                      </a:r>
                      <a:r>
                        <a:rPr kumimoji="0" lang="en-US" altLang="ja-JP" sz="1100" b="0" u="none" kern="0" dirty="0">
                          <a:solidFill>
                            <a:srgbClr val="000000">
                              <a:lumMod val="100000"/>
                            </a:srgbClr>
                          </a:solidFill>
                          <a:latin typeface="Meiryo UI"/>
                          <a:ea typeface="Meiryo UI"/>
                        </a:rPr>
                        <a:t>)</a:t>
                      </a:r>
                      <a:r>
                        <a:rPr kumimoji="0" lang="ja-JP" altLang="en-US" sz="1100" b="0" u="none" kern="0" dirty="0">
                          <a:solidFill>
                            <a:srgbClr val="000000">
                              <a:lumMod val="100000"/>
                            </a:srgbClr>
                          </a:solidFill>
                          <a:latin typeface="Meiryo UI"/>
                          <a:ea typeface="Meiryo UI"/>
                        </a:rPr>
                        <a:t>と同様。</a:t>
                      </a:r>
                      <a:endParaRPr kumimoji="0" lang="en-US" altLang="ja-JP" sz="1100" b="0" u="none" kern="0" dirty="0">
                        <a:solidFill>
                          <a:srgbClr val="000000">
                            <a:lumMod val="100000"/>
                          </a:srgbClr>
                        </a:solidFill>
                        <a:latin typeface="Meiryo UI"/>
                        <a:ea typeface="Meiryo UI"/>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77678721"/>
                  </a:ext>
                </a:extLst>
              </a:tr>
            </a:tbl>
          </a:graphicData>
        </a:graphic>
      </p:graphicFrame>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zh-TW" altLang="en-US" dirty="0">
                <a:latin typeface="Meiryo UI" panose="020B0604030504040204" pitchFamily="50" charset="-128"/>
                <a:ea typeface="Meiryo UI" panose="020B0604030504040204" pitchFamily="50" charset="-128"/>
              </a:rPr>
              <a:t>業務詳細仕様</a:t>
            </a:r>
            <a:br>
              <a:rPr lang="en-US" altLang="ja-JP" dirty="0">
                <a:latin typeface="Meiryo UI" panose="020B0604030504040204" pitchFamily="50" charset="-128"/>
                <a:ea typeface="Meiryo UI" panose="020B0604030504040204" pitchFamily="50" charset="-128"/>
              </a:rPr>
            </a:br>
            <a:r>
              <a:rPr kumimoji="0" lang="ja-JP" altLang="en-US" kern="0" dirty="0">
                <a:solidFill>
                  <a:prstClr val="black"/>
                </a:solidFill>
                <a:latin typeface="Meiryo UI"/>
                <a:ea typeface="Meiryo UI"/>
                <a:cs typeface="Arial" pitchFamily="34" charset="0"/>
              </a:rPr>
              <a:t>資金管理・報告</a:t>
            </a:r>
            <a:r>
              <a:rPr lang="zh-TW" altLang="en-US"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支払通知</a:t>
            </a:r>
            <a:r>
              <a:rPr lang="en-US" altLang="ja-JP"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積立金取戻し・外部→内部積立切替時</a:t>
            </a:r>
            <a:r>
              <a:rPr lang="en-US" altLang="ja-JP" dirty="0">
                <a:latin typeface="Meiryo UI" panose="020B0604030504040204" pitchFamily="50" charset="-128"/>
                <a:ea typeface="Meiryo UI" panose="020B0604030504040204" pitchFamily="50" charset="-128"/>
              </a:rPr>
              <a:t>)</a:t>
            </a:r>
            <a:endParaRPr kumimoji="1" lang="ja-JP" altLang="en-US"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1262396763"/>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3" name="表 2">
            <a:extLst>
              <a:ext uri="{FF2B5EF4-FFF2-40B4-BE49-F238E27FC236}">
                <a16:creationId xmlns:a16="http://schemas.microsoft.com/office/drawing/2014/main" id="{232415C5-E6B0-49DC-B7FC-8E9A958456C0}"/>
              </a:ext>
            </a:extLst>
          </p:cNvPr>
          <p:cNvGraphicFramePr>
            <a:graphicFrameLocks noGrp="1"/>
          </p:cNvGraphicFramePr>
          <p:nvPr>
            <p:extLst>
              <p:ext uri="{D42A27DB-BD31-4B8C-83A1-F6EECF244321}">
                <p14:modId xmlns:p14="http://schemas.microsoft.com/office/powerpoint/2010/main" val="3194451000"/>
              </p:ext>
            </p:extLst>
          </p:nvPr>
        </p:nvGraphicFramePr>
        <p:xfrm>
          <a:off x="141614" y="1118597"/>
          <a:ext cx="9511433" cy="5659275"/>
        </p:xfrm>
        <a:graphic>
          <a:graphicData uri="http://schemas.openxmlformats.org/drawingml/2006/table">
            <a:tbl>
              <a:tblPr firstRow="1" bandRow="1">
                <a:tableStyleId>{2D5ABB26-0587-4C30-8999-92F81FD0307C}</a:tableStyleId>
              </a:tblPr>
              <a:tblGrid>
                <a:gridCol w="367433">
                  <a:extLst>
                    <a:ext uri="{9D8B030D-6E8A-4147-A177-3AD203B41FA5}">
                      <a16:colId xmlns:a16="http://schemas.microsoft.com/office/drawing/2014/main" val="358073148"/>
                    </a:ext>
                  </a:extLst>
                </a:gridCol>
                <a:gridCol w="692468">
                  <a:extLst>
                    <a:ext uri="{9D8B030D-6E8A-4147-A177-3AD203B41FA5}">
                      <a16:colId xmlns:a16="http://schemas.microsoft.com/office/drawing/2014/main" val="3311309282"/>
                    </a:ext>
                  </a:extLst>
                </a:gridCol>
                <a:gridCol w="6424770">
                  <a:extLst>
                    <a:ext uri="{9D8B030D-6E8A-4147-A177-3AD203B41FA5}">
                      <a16:colId xmlns:a16="http://schemas.microsoft.com/office/drawing/2014/main" val="1235158156"/>
                    </a:ext>
                  </a:extLst>
                </a:gridCol>
                <a:gridCol w="1027521">
                  <a:extLst>
                    <a:ext uri="{9D8B030D-6E8A-4147-A177-3AD203B41FA5}">
                      <a16:colId xmlns:a16="http://schemas.microsoft.com/office/drawing/2014/main" val="460347249"/>
                    </a:ext>
                  </a:extLst>
                </a:gridCol>
                <a:gridCol w="999241">
                  <a:extLst>
                    <a:ext uri="{9D8B030D-6E8A-4147-A177-3AD203B41FA5}">
                      <a16:colId xmlns:a16="http://schemas.microsoft.com/office/drawing/2014/main" val="1844948871"/>
                    </a:ext>
                  </a:extLst>
                </a:gridCol>
              </a:tblGrid>
              <a:tr h="0">
                <a:tc gridSpan="2">
                  <a:txBody>
                    <a:bodyPr/>
                    <a:lstStyle/>
                    <a:p>
                      <a:pPr algn="l"/>
                      <a:r>
                        <a:rPr kumimoji="1" lang="ja-JP" altLang="en-US" sz="1200" b="0" dirty="0">
                          <a:latin typeface="Meiryo UI" panose="020B0604030504040204" pitchFamily="50" charset="-128"/>
                          <a:ea typeface="Meiryo UI" panose="020B0604030504040204" pitchFamily="50" charset="-128"/>
                        </a:rPr>
                        <a:t>業務</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lang="zh-TW" altLang="en-US" sz="1200" dirty="0">
                          <a:latin typeface="Meiryo UI" panose="020B0604030504040204" pitchFamily="50" charset="-128"/>
                          <a:ea typeface="Meiryo UI" panose="020B0604030504040204" pitchFamily="50" charset="-128"/>
                        </a:rPr>
                        <a:t>請求</a:t>
                      </a:r>
                      <a:r>
                        <a:rPr lang="en-US" altLang="zh-TW" sz="1200" dirty="0">
                          <a:latin typeface="Meiryo UI" panose="020B0604030504040204" pitchFamily="50" charset="-128"/>
                          <a:ea typeface="Meiryo UI" panose="020B0604030504040204" pitchFamily="50" charset="-128"/>
                        </a:rPr>
                        <a:t>(</a:t>
                      </a:r>
                      <a:r>
                        <a:rPr lang="zh-TW" altLang="en-US" sz="1200" dirty="0">
                          <a:latin typeface="Meiryo UI" panose="020B0604030504040204" pitchFamily="50" charset="-128"/>
                          <a:ea typeface="Meiryo UI" panose="020B0604030504040204" pitchFamily="50" charset="-128"/>
                        </a:rPr>
                        <a:t>積立金不足額</a:t>
                      </a:r>
                      <a:r>
                        <a:rPr lang="en-US" altLang="zh-TW" sz="1200" dirty="0">
                          <a:latin typeface="Meiryo UI" panose="020B0604030504040204" pitchFamily="50" charset="-128"/>
                          <a:ea typeface="Meiryo UI" panose="020B0604030504040204" pitchFamily="50" charset="-128"/>
                        </a:rPr>
                        <a:t>)</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1200" b="0" dirty="0">
                          <a:latin typeface="Meiryo UI" panose="020B0604030504040204" pitchFamily="50" charset="-128"/>
                          <a:ea typeface="Meiryo UI" panose="020B0604030504040204" pitchFamily="50" charset="-128"/>
                        </a:rPr>
                        <a:t>業務コード</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200" b="0" dirty="0">
                          <a:latin typeface="Meiryo UI" panose="020B0604030504040204" pitchFamily="50" charset="-128"/>
                          <a:ea typeface="Meiryo UI" panose="020B0604030504040204" pitchFamily="50" charset="-128"/>
                        </a:rPr>
                        <a:t>ACC102</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0">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業務内容</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latin typeface="Meiryo UI" panose="020B0604030504040204" pitchFamily="50" charset="-128"/>
                          <a:ea typeface="Meiryo UI" panose="020B0604030504040204" pitchFamily="50" charset="-128"/>
                        </a:rPr>
                        <a:t>FIP</a:t>
                      </a:r>
                      <a:r>
                        <a:rPr kumimoji="1" lang="ja-JP" altLang="en-US" sz="1200" b="0" dirty="0">
                          <a:latin typeface="Meiryo UI" panose="020B0604030504040204" pitchFamily="50" charset="-128"/>
                          <a:ea typeface="Meiryo UI" panose="020B0604030504040204" pitchFamily="50" charset="-128"/>
                        </a:rPr>
                        <a:t>交付金＜廃棄等費用積立金の場合、広域機関が認定事業者に対し、不足額を請求する</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868788017"/>
                  </a:ext>
                </a:extLst>
              </a:tr>
              <a:tr h="0">
                <a:tc gridSpan="2">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業務タイミング</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3">
                  <a:txBody>
                    <a:bodyPr/>
                    <a:lstStyle/>
                    <a:p>
                      <a:pPr marL="0" indent="0" algn="l">
                        <a:buFont typeface="Arial" panose="020B0604020202020204" pitchFamily="34" charset="0"/>
                        <a:buNone/>
                      </a:pPr>
                      <a:r>
                        <a:rPr kumimoji="1" lang="ja-JP" altLang="en-US" sz="1200" b="0" dirty="0">
                          <a:solidFill>
                            <a:schemeClr val="tx1"/>
                          </a:solidFill>
                          <a:latin typeface="Meiryo UI" panose="020B0604030504040204" pitchFamily="50" charset="-128"/>
                          <a:ea typeface="Meiryo UI" panose="020B0604030504040204" pitchFamily="50" charset="-128"/>
                        </a:rPr>
                        <a:t>月次</a:t>
                      </a:r>
                      <a:endParaRPr kumimoji="1" lang="en-US" altLang="ja-JP" sz="1200" b="0"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100085752"/>
                  </a:ext>
                </a:extLst>
              </a:tr>
              <a:tr h="0">
                <a:tc gridSpan="2">
                  <a:txBody>
                    <a:bodyPr/>
                    <a:lstStyle/>
                    <a:p>
                      <a:pPr marL="0" indent="0" algn="l">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関連アクター</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indent="0" algn="l">
                        <a:buFont typeface="Arial" panose="020B0604020202020204" pitchFamily="34" charset="0"/>
                        <a:buNone/>
                      </a:pPr>
                      <a:r>
                        <a:rPr kumimoji="0" lang="ja-JP" altLang="en-US" sz="1200" kern="0" dirty="0">
                          <a:latin typeface="Meiryo UI"/>
                          <a:ea typeface="Meiryo UI"/>
                        </a:rPr>
                        <a:t>広域機関、再エネ認定事業者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747063371"/>
                  </a:ext>
                </a:extLst>
              </a:tr>
              <a:tr h="1080000">
                <a:tc rowSpan="2">
                  <a:txBody>
                    <a:bodyPr/>
                    <a:lstStyle/>
                    <a:p>
                      <a:pPr marL="0" indent="0" algn="ctr">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確認者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lumMod val="95000"/>
                      </a:schemeClr>
                    </a:solidFill>
                  </a:tcPr>
                </a:tc>
                <a:tc gridSpan="3">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776034627"/>
                  </a:ext>
                </a:extLst>
              </a:tr>
              <a:tr h="1080000">
                <a:tc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作業者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603231057"/>
                  </a:ext>
                </a:extLst>
              </a:tr>
              <a:tr h="792000">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認定事業者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42081878"/>
                  </a:ext>
                </a:extLst>
              </a:tr>
              <a:tr h="1609995">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システム</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5629721"/>
                  </a:ext>
                </a:extLst>
              </a:tr>
            </a:tbl>
          </a:graphicData>
        </a:graphic>
      </p:graphicFrame>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ja-JP" altLang="en-US" dirty="0">
                <a:latin typeface="Meiryo UI" panose="020B0604030504040204" pitchFamily="50" charset="-128"/>
                <a:ea typeface="Meiryo UI" panose="020B0604030504040204" pitchFamily="50" charset="-128"/>
              </a:rPr>
              <a:t>業務フロー</a:t>
            </a:r>
            <a:br>
              <a:rPr lang="en-US" altLang="ja-JP" dirty="0">
                <a:latin typeface="Meiryo UI" panose="020B0604030504040204" pitchFamily="50" charset="-128"/>
                <a:ea typeface="Meiryo UI" panose="020B0604030504040204" pitchFamily="50" charset="-128"/>
              </a:rPr>
            </a:br>
            <a:r>
              <a:rPr kumimoji="0" lang="ja-JP" altLang="en-US" kern="0" dirty="0">
                <a:solidFill>
                  <a:prstClr val="black"/>
                </a:solidFill>
                <a:latin typeface="Meiryo UI"/>
                <a:ea typeface="Meiryo UI"/>
                <a:cs typeface="Arial" pitchFamily="34" charset="0"/>
              </a:rPr>
              <a:t>資金管理・報告</a:t>
            </a:r>
            <a:r>
              <a:rPr lang="zh-TW" altLang="en-US" dirty="0">
                <a:latin typeface="Meiryo UI" panose="020B0604030504040204" pitchFamily="50" charset="-128"/>
                <a:ea typeface="Meiryo UI" panose="020B0604030504040204" pitchFamily="50" charset="-128"/>
              </a:rPr>
              <a:t>：請求</a:t>
            </a:r>
            <a:r>
              <a:rPr lang="en-US" altLang="zh-TW" dirty="0">
                <a:latin typeface="Meiryo UI" panose="020B0604030504040204" pitchFamily="50" charset="-128"/>
                <a:ea typeface="Meiryo UI" panose="020B0604030504040204" pitchFamily="50" charset="-128"/>
              </a:rPr>
              <a:t>(</a:t>
            </a:r>
            <a:r>
              <a:rPr lang="zh-TW" altLang="en-US" dirty="0">
                <a:latin typeface="Meiryo UI" panose="020B0604030504040204" pitchFamily="50" charset="-128"/>
                <a:ea typeface="Meiryo UI" panose="020B0604030504040204" pitchFamily="50" charset="-128"/>
              </a:rPr>
              <a:t>積立金不足額</a:t>
            </a:r>
            <a:r>
              <a:rPr lang="en-US" altLang="zh-TW" dirty="0">
                <a:latin typeface="Meiryo UI" panose="020B0604030504040204" pitchFamily="50" charset="-128"/>
                <a:ea typeface="Meiryo UI" panose="020B0604030504040204" pitchFamily="50" charset="-128"/>
              </a:rPr>
              <a:t>)</a:t>
            </a:r>
            <a:endParaRPr kumimoji="1" lang="ja-JP" altLang="en-US" dirty="0">
              <a:latin typeface="Meiryo UI" panose="020B0604030504040204" pitchFamily="50" charset="-128"/>
              <a:ea typeface="Meiryo UI" panose="020B0604030504040204" pitchFamily="50" charset="-128"/>
            </a:endParaRPr>
          </a:p>
        </p:txBody>
      </p:sp>
      <p:grpSp>
        <p:nvGrpSpPr>
          <p:cNvPr id="42" name="グループ化 41">
            <a:extLst>
              <a:ext uri="{FF2B5EF4-FFF2-40B4-BE49-F238E27FC236}">
                <a16:creationId xmlns:a16="http://schemas.microsoft.com/office/drawing/2014/main" id="{9F2F95F2-4110-4800-8E1F-DF1E8C3D64BE}"/>
              </a:ext>
            </a:extLst>
          </p:cNvPr>
          <p:cNvGrpSpPr/>
          <p:nvPr/>
        </p:nvGrpSpPr>
        <p:grpSpPr>
          <a:xfrm>
            <a:off x="5989186" y="822685"/>
            <a:ext cx="3842712" cy="205890"/>
            <a:chOff x="6068600" y="822685"/>
            <a:chExt cx="3510050" cy="205890"/>
          </a:xfrm>
        </p:grpSpPr>
        <p:sp>
          <p:nvSpPr>
            <p:cNvPr id="43" name="正方形/長方形 42">
              <a:extLst>
                <a:ext uri="{FF2B5EF4-FFF2-40B4-BE49-F238E27FC236}">
                  <a16:creationId xmlns:a16="http://schemas.microsoft.com/office/drawing/2014/main" id="{5F4EDB53-978B-456F-8647-6E8BEBD2694B}"/>
                </a:ext>
              </a:extLst>
            </p:cNvPr>
            <p:cNvSpPr/>
            <p:nvPr/>
          </p:nvSpPr>
          <p:spPr>
            <a:xfrm>
              <a:off x="6506504" y="822685"/>
              <a:ext cx="1254159"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再エネ業務統合システム</a:t>
              </a:r>
            </a:p>
          </p:txBody>
        </p:sp>
        <p:sp>
          <p:nvSpPr>
            <p:cNvPr id="44" name="正方形/長方形 43">
              <a:extLst>
                <a:ext uri="{FF2B5EF4-FFF2-40B4-BE49-F238E27FC236}">
                  <a16:creationId xmlns:a16="http://schemas.microsoft.com/office/drawing/2014/main" id="{F2BEDDA8-613D-45BE-8A3C-0983F3BBABC9}"/>
                </a:ext>
              </a:extLst>
            </p:cNvPr>
            <p:cNvSpPr/>
            <p:nvPr/>
          </p:nvSpPr>
          <p:spPr>
            <a:xfrm>
              <a:off x="6369354" y="853531"/>
              <a:ext cx="166154" cy="132923"/>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45" name="正方形/長方形 44">
              <a:extLst>
                <a:ext uri="{FF2B5EF4-FFF2-40B4-BE49-F238E27FC236}">
                  <a16:creationId xmlns:a16="http://schemas.microsoft.com/office/drawing/2014/main" id="{309EDF28-D5AF-4DD5-8DFE-93DCBEBD9706}"/>
                </a:ext>
              </a:extLst>
            </p:cNvPr>
            <p:cNvSpPr/>
            <p:nvPr/>
          </p:nvSpPr>
          <p:spPr>
            <a:xfrm>
              <a:off x="7488525" y="853531"/>
              <a:ext cx="166154" cy="132923"/>
            </a:xfrm>
            <a:prstGeom prst="rect">
              <a:avLst/>
            </a:prstGeom>
            <a:noFill/>
            <a:ln w="38100" cap="flat" cmpd="thickThin"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46" name="正方形/長方形 45">
              <a:extLst>
                <a:ext uri="{FF2B5EF4-FFF2-40B4-BE49-F238E27FC236}">
                  <a16:creationId xmlns:a16="http://schemas.microsoft.com/office/drawing/2014/main" id="{7052033B-19BE-4EA9-BE43-5FBFDB70DDA9}"/>
                </a:ext>
              </a:extLst>
            </p:cNvPr>
            <p:cNvSpPr/>
            <p:nvPr/>
          </p:nvSpPr>
          <p:spPr>
            <a:xfrm>
              <a:off x="7645826" y="822685"/>
              <a:ext cx="1125542"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zh-TW" altLang="en-US" sz="738" kern="0" dirty="0">
                  <a:latin typeface="Meiryo UI"/>
                  <a:ea typeface="Meiryo UI"/>
                  <a:cs typeface="Arial" pitchFamily="34" charset="0"/>
                </a:rPr>
                <a:t>業務詳細仕様</a:t>
              </a:r>
              <a:r>
                <a:rPr kumimoji="0" lang="ja-JP" altLang="en-US" sz="738" kern="0" dirty="0">
                  <a:latin typeface="Meiryo UI"/>
                  <a:ea typeface="Meiryo UI"/>
                  <a:cs typeface="Arial" pitchFamily="34" charset="0"/>
                </a:rPr>
                <a:t>の対象</a:t>
              </a:r>
            </a:p>
          </p:txBody>
        </p:sp>
        <p:sp>
          <p:nvSpPr>
            <p:cNvPr id="47" name="正方形/長方形 46">
              <a:extLst>
                <a:ext uri="{FF2B5EF4-FFF2-40B4-BE49-F238E27FC236}">
                  <a16:creationId xmlns:a16="http://schemas.microsoft.com/office/drawing/2014/main" id="{FAB282A8-06D9-4AEC-BD99-4DF4C215A7FE}"/>
                </a:ext>
              </a:extLst>
            </p:cNvPr>
            <p:cNvSpPr/>
            <p:nvPr/>
          </p:nvSpPr>
          <p:spPr>
            <a:xfrm>
              <a:off x="6068600" y="822685"/>
              <a:ext cx="299077" cy="198871"/>
            </a:xfrm>
            <a:prstGeom prst="rect">
              <a:avLst/>
            </a:prstGeom>
            <a:noFill/>
          </p:spPr>
          <p:txBody>
            <a:bodyPr wrap="none">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r>
                <a:rPr kumimoji="0" lang="ja-JP" altLang="en-US" sz="738" kern="0" dirty="0">
                  <a:latin typeface="Meiryo UI"/>
                  <a:ea typeface="Meiryo UI"/>
                  <a:cs typeface="Arial" pitchFamily="34" charset="0"/>
                </a:rPr>
                <a:t>凡例</a:t>
              </a:r>
            </a:p>
          </p:txBody>
        </p:sp>
        <p:sp>
          <p:nvSpPr>
            <p:cNvPr id="48" name="フローチャート: 定義済み処理 47">
              <a:extLst>
                <a:ext uri="{FF2B5EF4-FFF2-40B4-BE49-F238E27FC236}">
                  <a16:creationId xmlns:a16="http://schemas.microsoft.com/office/drawing/2014/main" id="{0B16CF63-281F-4ECD-9B6A-6DEDD86F0F3F}"/>
                </a:ext>
              </a:extLst>
            </p:cNvPr>
            <p:cNvSpPr/>
            <p:nvPr/>
          </p:nvSpPr>
          <p:spPr>
            <a:xfrm>
              <a:off x="8579834" y="853531"/>
              <a:ext cx="237359" cy="144000"/>
            </a:xfrm>
            <a:prstGeom prst="flowChartPredefinedProcess">
              <a:avLst/>
            </a:prstGeom>
            <a:noFill/>
            <a:ln w="19050" cap="flat" cmpd="sng" algn="ctr">
              <a:solidFill>
                <a:sysClr val="window" lastClr="FFFFFF">
                  <a:lumMod val="65000"/>
                </a:sysClr>
              </a:solidFill>
              <a:prstDash val="solid"/>
              <a:miter lim="800000"/>
            </a:ln>
            <a:effectLst/>
          </p:spPr>
          <p:txBody>
            <a:bodyPr wrap="none" lIns="0" tIns="33231" rIns="0" bIns="33231" rtlCol="0" anchor="ctr"/>
            <a:lstStyle/>
            <a:p>
              <a:pPr algn="ctr"/>
              <a:endParaRPr kumimoji="0" lang="ja-JP" altLang="en-US" sz="800" kern="0" dirty="0">
                <a:latin typeface="Meiryo UI" panose="020B0604030504040204" pitchFamily="50" charset="-128"/>
                <a:ea typeface="Meiryo UI" panose="020B0604030504040204" pitchFamily="50" charset="-128"/>
                <a:cs typeface="Arial" pitchFamily="34" charset="0"/>
              </a:endParaRPr>
            </a:p>
          </p:txBody>
        </p:sp>
        <p:sp>
          <p:nvSpPr>
            <p:cNvPr id="49" name="正方形/長方形 48">
              <a:extLst>
                <a:ext uri="{FF2B5EF4-FFF2-40B4-BE49-F238E27FC236}">
                  <a16:creationId xmlns:a16="http://schemas.microsoft.com/office/drawing/2014/main" id="{C0A2FD24-509E-44CC-8971-35AACA954EFB}"/>
                </a:ext>
              </a:extLst>
            </p:cNvPr>
            <p:cNvSpPr/>
            <p:nvPr/>
          </p:nvSpPr>
          <p:spPr>
            <a:xfrm>
              <a:off x="8795264" y="822685"/>
              <a:ext cx="783386"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他業務プロセス</a:t>
              </a:r>
            </a:p>
          </p:txBody>
        </p:sp>
      </p:grpSp>
      <p:sp>
        <p:nvSpPr>
          <p:cNvPr id="82" name="正方形/長方形 81">
            <a:extLst>
              <a:ext uri="{FF2B5EF4-FFF2-40B4-BE49-F238E27FC236}">
                <a16:creationId xmlns:a16="http://schemas.microsoft.com/office/drawing/2014/main" id="{C4A1AFC1-DA34-4162-A1D8-E30A72C8E737}"/>
              </a:ext>
            </a:extLst>
          </p:cNvPr>
          <p:cNvSpPr/>
          <p:nvPr/>
        </p:nvSpPr>
        <p:spPr>
          <a:xfrm>
            <a:off x="1808086" y="4079933"/>
            <a:ext cx="1753721" cy="338554"/>
          </a:xfrm>
          <a:prstGeom prst="rect">
            <a:avLst/>
          </a:prstGeom>
        </p:spPr>
        <p:txBody>
          <a:bodyPr wrap="square">
            <a:spAutoFit/>
          </a:bodyPr>
          <a:lstStyle/>
          <a:p>
            <a:r>
              <a:rPr kumimoji="0" lang="en-US" altLang="ja-JP" sz="800" kern="0" dirty="0">
                <a:latin typeface="Meiryo UI"/>
                <a:ea typeface="Meiryo UI"/>
                <a:cs typeface="Arial" pitchFamily="34" charset="0"/>
              </a:rPr>
              <a:t>(ACC100</a:t>
            </a:r>
            <a:r>
              <a:rPr kumimoji="0" lang="en-US" altLang="ja-JP" sz="800" kern="0" dirty="0">
                <a:solidFill>
                  <a:prstClr val="black"/>
                </a:solidFill>
                <a:latin typeface="Meiryo UI"/>
                <a:ea typeface="Meiryo UI"/>
                <a:cs typeface="Arial" pitchFamily="34" charset="0"/>
              </a:rPr>
              <a:t>)</a:t>
            </a:r>
            <a:r>
              <a:rPr lang="ja-JP" altLang="en-US" sz="800" dirty="0">
                <a:latin typeface="Arial" panose="020B0604020202020204" pitchFamily="34" charset="0"/>
                <a:ea typeface="Meiryo UI" panose="020B0604030504040204" pitchFamily="50" charset="-128"/>
                <a:cs typeface="Arial" panose="020B0604020202020204" pitchFamily="34" charset="0"/>
              </a:rPr>
              <a:t> </a:t>
            </a:r>
            <a:br>
              <a:rPr lang="en-US" altLang="ja-JP" sz="800" dirty="0">
                <a:latin typeface="Arial" panose="020B0604020202020204" pitchFamily="34" charset="0"/>
                <a:ea typeface="Meiryo UI" panose="020B0604030504040204" pitchFamily="50" charset="-128"/>
                <a:cs typeface="Arial" panose="020B0604020202020204" pitchFamily="34" charset="0"/>
              </a:rPr>
            </a:br>
            <a:r>
              <a:rPr lang="ja-JP" altLang="en-US" sz="800" dirty="0">
                <a:latin typeface="Meiryo UI" panose="020B0604030504040204" pitchFamily="50" charset="-128"/>
                <a:ea typeface="Meiryo UI" panose="020B0604030504040204" pitchFamily="50" charset="-128"/>
              </a:rPr>
              <a:t>支払通知</a:t>
            </a:r>
            <a:r>
              <a:rPr lang="en-US" altLang="ja-JP" sz="800" dirty="0">
                <a:latin typeface="Meiryo UI" panose="020B0604030504040204" pitchFamily="50" charset="-128"/>
                <a:ea typeface="Meiryo UI" panose="020B0604030504040204" pitchFamily="50" charset="-128"/>
              </a:rPr>
              <a:t>(FIP</a:t>
            </a:r>
            <a:r>
              <a:rPr lang="ja-JP" altLang="en-US" sz="800" dirty="0">
                <a:latin typeface="Meiryo UI" panose="020B0604030504040204" pitchFamily="50" charset="-128"/>
                <a:ea typeface="Meiryo UI" panose="020B0604030504040204" pitchFamily="50" charset="-128"/>
              </a:rPr>
              <a:t>交付金・積立金</a:t>
            </a:r>
            <a:r>
              <a:rPr lang="en-US" altLang="ja-JP" sz="800" dirty="0">
                <a:latin typeface="Meiryo UI" panose="020B0604030504040204" pitchFamily="50" charset="-128"/>
                <a:ea typeface="Meiryo UI" panose="020B0604030504040204" pitchFamily="50" charset="-128"/>
              </a:rPr>
              <a:t>)</a:t>
            </a:r>
            <a:r>
              <a:rPr kumimoji="0" lang="ja-JP" altLang="en-US" sz="800" kern="0" dirty="0">
                <a:latin typeface="Meiryo UI"/>
                <a:ea typeface="Meiryo UI"/>
                <a:cs typeface="Arial" pitchFamily="34" charset="0"/>
              </a:rPr>
              <a:t>➢</a:t>
            </a:r>
            <a:endParaRPr lang="ja-JP" altLang="en-US" sz="800" dirty="0">
              <a:latin typeface="Meiryo UI" panose="020B0604030504040204" pitchFamily="50" charset="-128"/>
              <a:ea typeface="Meiryo UI" panose="020B0604030504040204" pitchFamily="50" charset="-128"/>
              <a:cs typeface="Arial" pitchFamily="34" charset="0"/>
            </a:endParaRPr>
          </a:p>
        </p:txBody>
      </p:sp>
      <p:sp>
        <p:nvSpPr>
          <p:cNvPr id="311" name="ドーナツ 24">
            <a:extLst>
              <a:ext uri="{FF2B5EF4-FFF2-40B4-BE49-F238E27FC236}">
                <a16:creationId xmlns:a16="http://schemas.microsoft.com/office/drawing/2014/main" id="{662C3E92-AFB9-4FF5-BC44-6FB3F984BB8E}"/>
              </a:ext>
            </a:extLst>
          </p:cNvPr>
          <p:cNvSpPr/>
          <p:nvPr/>
        </p:nvSpPr>
        <p:spPr bwMode="auto">
          <a:xfrm>
            <a:off x="2133450" y="3684087"/>
            <a:ext cx="288000" cy="288000"/>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START</a:t>
            </a:r>
            <a:endParaRPr kumimoji="0" lang="ja-JP" altLang="en-US" sz="700" kern="0" dirty="0">
              <a:latin typeface="Meiryo UI"/>
              <a:ea typeface="Meiryo UI"/>
              <a:cs typeface="Tahoma" pitchFamily="34" charset="0"/>
            </a:endParaRPr>
          </a:p>
        </p:txBody>
      </p:sp>
      <p:cxnSp>
        <p:nvCxnSpPr>
          <p:cNvPr id="312" name="直線矢印コネクタ 311">
            <a:extLst>
              <a:ext uri="{FF2B5EF4-FFF2-40B4-BE49-F238E27FC236}">
                <a16:creationId xmlns:a16="http://schemas.microsoft.com/office/drawing/2014/main" id="{B46F7AF3-7D08-4F37-84EC-4DDEAC575142}"/>
              </a:ext>
            </a:extLst>
          </p:cNvPr>
          <p:cNvCxnSpPr>
            <a:cxnSpLocks/>
            <a:stCxn id="315" idx="0"/>
            <a:endCxn id="317" idx="2"/>
          </p:cNvCxnSpPr>
          <p:nvPr/>
        </p:nvCxnSpPr>
        <p:spPr>
          <a:xfrm flipH="1" flipV="1">
            <a:off x="2963092" y="4051287"/>
            <a:ext cx="1" cy="1980156"/>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313" name="グループ化 312">
            <a:extLst>
              <a:ext uri="{FF2B5EF4-FFF2-40B4-BE49-F238E27FC236}">
                <a16:creationId xmlns:a16="http://schemas.microsoft.com/office/drawing/2014/main" id="{781968AD-8FE6-46CD-91F8-881F572420CE}"/>
              </a:ext>
            </a:extLst>
          </p:cNvPr>
          <p:cNvGrpSpPr/>
          <p:nvPr/>
        </p:nvGrpSpPr>
        <p:grpSpPr>
          <a:xfrm>
            <a:off x="2835958" y="6027640"/>
            <a:ext cx="254269" cy="450827"/>
            <a:chOff x="2515451" y="5897715"/>
            <a:chExt cx="254269" cy="450827"/>
          </a:xfrm>
        </p:grpSpPr>
        <p:sp>
          <p:nvSpPr>
            <p:cNvPr id="314" name="Freeform 266">
              <a:extLst>
                <a:ext uri="{FF2B5EF4-FFF2-40B4-BE49-F238E27FC236}">
                  <a16:creationId xmlns:a16="http://schemas.microsoft.com/office/drawing/2014/main" id="{60D30085-7A4A-4FA0-A823-8E7B59D0D1EC}"/>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315" name="正方形/長方形 36">
              <a:extLst>
                <a:ext uri="{FF2B5EF4-FFF2-40B4-BE49-F238E27FC236}">
                  <a16:creationId xmlns:a16="http://schemas.microsoft.com/office/drawing/2014/main" id="{B012B5C4-6645-4BB6-9B06-9542F658CD7F}"/>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grpSp>
        <p:nvGrpSpPr>
          <p:cNvPr id="316" name="グループ化 315">
            <a:extLst>
              <a:ext uri="{FF2B5EF4-FFF2-40B4-BE49-F238E27FC236}">
                <a16:creationId xmlns:a16="http://schemas.microsoft.com/office/drawing/2014/main" id="{D8506FCD-DF8E-4B54-9682-B358AC89D1FC}"/>
              </a:ext>
            </a:extLst>
          </p:cNvPr>
          <p:cNvGrpSpPr/>
          <p:nvPr/>
        </p:nvGrpSpPr>
        <p:grpSpPr>
          <a:xfrm>
            <a:off x="2595892" y="3439060"/>
            <a:ext cx="734400" cy="612227"/>
            <a:chOff x="2491032" y="3449261"/>
            <a:chExt cx="734400" cy="612227"/>
          </a:xfrm>
        </p:grpSpPr>
        <p:sp>
          <p:nvSpPr>
            <p:cNvPr id="317" name="正方形/長方形 316">
              <a:extLst>
                <a:ext uri="{FF2B5EF4-FFF2-40B4-BE49-F238E27FC236}">
                  <a16:creationId xmlns:a16="http://schemas.microsoft.com/office/drawing/2014/main" id="{9088199C-79A1-4CCF-B4CD-069F0BB7EA31}"/>
                </a:ext>
              </a:extLst>
            </p:cNvPr>
            <p:cNvSpPr/>
            <p:nvPr/>
          </p:nvSpPr>
          <p:spPr>
            <a:xfrm>
              <a:off x="2491032"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solidFill>
                    <a:prstClr val="black"/>
                  </a:solidFill>
                  <a:latin typeface="Meiryo UI"/>
                  <a:ea typeface="Meiryo UI"/>
                  <a:cs typeface="Arial" pitchFamily="34" charset="0"/>
                </a:rPr>
                <a:t>積立金不足額</a:t>
              </a:r>
              <a:endParaRPr kumimoji="0" lang="en-US" altLang="ja-JP" sz="800" kern="0" dirty="0">
                <a:solidFill>
                  <a:prstClr val="black"/>
                </a:solidFill>
                <a:latin typeface="Meiryo UI"/>
                <a:ea typeface="Meiryo UI"/>
                <a:cs typeface="Arial" pitchFamily="34" charset="0"/>
              </a:endParaRPr>
            </a:p>
            <a:p>
              <a:pPr algn="ctr"/>
              <a:r>
                <a:rPr kumimoji="0" lang="ja-JP" altLang="en-US" sz="800" kern="0" dirty="0">
                  <a:latin typeface="Meiryo UI"/>
                  <a:ea typeface="Meiryo UI"/>
                  <a:cs typeface="Arial" pitchFamily="34" charset="0"/>
                </a:rPr>
                <a:t>のデータ抽出・確認</a:t>
              </a:r>
            </a:p>
          </p:txBody>
        </p:sp>
        <p:sp>
          <p:nvSpPr>
            <p:cNvPr id="318" name="テキスト ボックス 317">
              <a:extLst>
                <a:ext uri="{FF2B5EF4-FFF2-40B4-BE49-F238E27FC236}">
                  <a16:creationId xmlns:a16="http://schemas.microsoft.com/office/drawing/2014/main" id="{90E2B6D1-57CA-4048-8DCC-0F031D7F068C}"/>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a:latin typeface="Meiryo UI" panose="020B0604030504040204" pitchFamily="50" charset="-128"/>
                  <a:ea typeface="Meiryo UI" panose="020B0604030504040204" pitchFamily="50" charset="-128"/>
                </a:rPr>
                <a:t>01</a:t>
              </a:r>
              <a:endParaRPr lang="ja-JP" altLang="en-US" sz="800" dirty="0">
                <a:latin typeface="Meiryo UI" panose="020B0604030504040204" pitchFamily="50" charset="-128"/>
                <a:ea typeface="Meiryo UI" panose="020B0604030504040204" pitchFamily="50" charset="-128"/>
              </a:endParaRPr>
            </a:p>
          </p:txBody>
        </p:sp>
      </p:grpSp>
      <p:cxnSp>
        <p:nvCxnSpPr>
          <p:cNvPr id="319" name="直線矢印コネクタ 318">
            <a:extLst>
              <a:ext uri="{FF2B5EF4-FFF2-40B4-BE49-F238E27FC236}">
                <a16:creationId xmlns:a16="http://schemas.microsoft.com/office/drawing/2014/main" id="{FC48C713-AF66-49AD-805D-53951481FD1F}"/>
              </a:ext>
            </a:extLst>
          </p:cNvPr>
          <p:cNvCxnSpPr>
            <a:cxnSpLocks/>
            <a:stCxn id="311" idx="6"/>
            <a:endCxn id="317" idx="1"/>
          </p:cNvCxnSpPr>
          <p:nvPr/>
        </p:nvCxnSpPr>
        <p:spPr>
          <a:xfrm>
            <a:off x="2421450" y="3828087"/>
            <a:ext cx="174442" cy="0"/>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320" name="正方形/長方形 319">
            <a:extLst>
              <a:ext uri="{FF2B5EF4-FFF2-40B4-BE49-F238E27FC236}">
                <a16:creationId xmlns:a16="http://schemas.microsoft.com/office/drawing/2014/main" id="{96598571-1457-4B8B-B9B8-7B8112BB67EA}"/>
              </a:ext>
            </a:extLst>
          </p:cNvPr>
          <p:cNvSpPr/>
          <p:nvPr/>
        </p:nvSpPr>
        <p:spPr>
          <a:xfrm>
            <a:off x="2891092" y="6400059"/>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321" name="直線矢印コネクタ 320">
            <a:extLst>
              <a:ext uri="{FF2B5EF4-FFF2-40B4-BE49-F238E27FC236}">
                <a16:creationId xmlns:a16="http://schemas.microsoft.com/office/drawing/2014/main" id="{A8CF8F37-6440-4D70-B3EB-219A896AFB6B}"/>
              </a:ext>
            </a:extLst>
          </p:cNvPr>
          <p:cNvCxnSpPr>
            <a:cxnSpLocks/>
            <a:stCxn id="317" idx="3"/>
            <a:endCxn id="327" idx="1"/>
          </p:cNvCxnSpPr>
          <p:nvPr/>
        </p:nvCxnSpPr>
        <p:spPr>
          <a:xfrm>
            <a:off x="3330292" y="3828087"/>
            <a:ext cx="211100" cy="0"/>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322" name="直線矢印コネクタ 321">
            <a:extLst>
              <a:ext uri="{FF2B5EF4-FFF2-40B4-BE49-F238E27FC236}">
                <a16:creationId xmlns:a16="http://schemas.microsoft.com/office/drawing/2014/main" id="{C3948B67-990D-4720-B851-8865805A7154}"/>
              </a:ext>
            </a:extLst>
          </p:cNvPr>
          <p:cNvCxnSpPr>
            <a:cxnSpLocks/>
            <a:stCxn id="327" idx="2"/>
            <a:endCxn id="345" idx="0"/>
          </p:cNvCxnSpPr>
          <p:nvPr/>
        </p:nvCxnSpPr>
        <p:spPr>
          <a:xfrm>
            <a:off x="3908592" y="4051287"/>
            <a:ext cx="0" cy="1346547"/>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323" name="グループ化 322">
            <a:extLst>
              <a:ext uri="{FF2B5EF4-FFF2-40B4-BE49-F238E27FC236}">
                <a16:creationId xmlns:a16="http://schemas.microsoft.com/office/drawing/2014/main" id="{6C6477E5-B074-4208-8C20-00098AD87EEE}"/>
              </a:ext>
            </a:extLst>
          </p:cNvPr>
          <p:cNvGrpSpPr/>
          <p:nvPr/>
        </p:nvGrpSpPr>
        <p:grpSpPr>
          <a:xfrm>
            <a:off x="3781458" y="6027640"/>
            <a:ext cx="254269" cy="450827"/>
            <a:chOff x="2515451" y="5897715"/>
            <a:chExt cx="254269" cy="450827"/>
          </a:xfrm>
        </p:grpSpPr>
        <p:sp>
          <p:nvSpPr>
            <p:cNvPr id="324" name="Freeform 266">
              <a:extLst>
                <a:ext uri="{FF2B5EF4-FFF2-40B4-BE49-F238E27FC236}">
                  <a16:creationId xmlns:a16="http://schemas.microsoft.com/office/drawing/2014/main" id="{1B21D2FD-D49E-445D-9FD6-ED422066D67D}"/>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325" name="正方形/長方形 36">
              <a:extLst>
                <a:ext uri="{FF2B5EF4-FFF2-40B4-BE49-F238E27FC236}">
                  <a16:creationId xmlns:a16="http://schemas.microsoft.com/office/drawing/2014/main" id="{31F21818-43BF-4A0D-B3C1-BF64EA5F842B}"/>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grpSp>
        <p:nvGrpSpPr>
          <p:cNvPr id="326" name="グループ化 325">
            <a:extLst>
              <a:ext uri="{FF2B5EF4-FFF2-40B4-BE49-F238E27FC236}">
                <a16:creationId xmlns:a16="http://schemas.microsoft.com/office/drawing/2014/main" id="{65747BB0-E000-4FE2-8666-4EFA2AC1AC8B}"/>
              </a:ext>
            </a:extLst>
          </p:cNvPr>
          <p:cNvGrpSpPr/>
          <p:nvPr/>
        </p:nvGrpSpPr>
        <p:grpSpPr>
          <a:xfrm>
            <a:off x="3541392" y="3439060"/>
            <a:ext cx="734400" cy="612227"/>
            <a:chOff x="2491032" y="3449261"/>
            <a:chExt cx="734400" cy="612227"/>
          </a:xfrm>
        </p:grpSpPr>
        <p:sp>
          <p:nvSpPr>
            <p:cNvPr id="327" name="正方形/長方形 326">
              <a:extLst>
                <a:ext uri="{FF2B5EF4-FFF2-40B4-BE49-F238E27FC236}">
                  <a16:creationId xmlns:a16="http://schemas.microsoft.com/office/drawing/2014/main" id="{E9B4A05C-59BB-49BE-90FB-8409F7DA7671}"/>
                </a:ext>
              </a:extLst>
            </p:cNvPr>
            <p:cNvSpPr/>
            <p:nvPr/>
          </p:nvSpPr>
          <p:spPr>
            <a:xfrm>
              <a:off x="2491032"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請求書の</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作成指示</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328" name="テキスト ボックス 327">
              <a:extLst>
                <a:ext uri="{FF2B5EF4-FFF2-40B4-BE49-F238E27FC236}">
                  <a16:creationId xmlns:a16="http://schemas.microsoft.com/office/drawing/2014/main" id="{DB47780F-E85A-4C4F-9EB7-082352FE80A9}"/>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02</a:t>
              </a:r>
              <a:endParaRPr lang="ja-JP" altLang="en-US" sz="800" dirty="0">
                <a:latin typeface="Meiryo UI" panose="020B0604030504040204" pitchFamily="50" charset="-128"/>
                <a:ea typeface="Meiryo UI" panose="020B0604030504040204" pitchFamily="50" charset="-128"/>
              </a:endParaRPr>
            </a:p>
          </p:txBody>
        </p:sp>
      </p:grpSp>
      <p:sp>
        <p:nvSpPr>
          <p:cNvPr id="329" name="正方形/長方形 328">
            <a:extLst>
              <a:ext uri="{FF2B5EF4-FFF2-40B4-BE49-F238E27FC236}">
                <a16:creationId xmlns:a16="http://schemas.microsoft.com/office/drawing/2014/main" id="{15C73721-2FDB-47FE-9F5F-4C13A1F31AEF}"/>
              </a:ext>
            </a:extLst>
          </p:cNvPr>
          <p:cNvSpPr/>
          <p:nvPr/>
        </p:nvSpPr>
        <p:spPr>
          <a:xfrm>
            <a:off x="3836592" y="6400059"/>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grpSp>
        <p:nvGrpSpPr>
          <p:cNvPr id="330" name="グループ化 329">
            <a:extLst>
              <a:ext uri="{FF2B5EF4-FFF2-40B4-BE49-F238E27FC236}">
                <a16:creationId xmlns:a16="http://schemas.microsoft.com/office/drawing/2014/main" id="{2AF7EC6E-0770-4138-B931-208B69ED87DE}"/>
              </a:ext>
            </a:extLst>
          </p:cNvPr>
          <p:cNvGrpSpPr/>
          <p:nvPr/>
        </p:nvGrpSpPr>
        <p:grpSpPr>
          <a:xfrm>
            <a:off x="6478555" y="6010340"/>
            <a:ext cx="254269" cy="450827"/>
            <a:chOff x="2515451" y="5897715"/>
            <a:chExt cx="254269" cy="450827"/>
          </a:xfrm>
        </p:grpSpPr>
        <p:sp>
          <p:nvSpPr>
            <p:cNvPr id="331" name="Freeform 266">
              <a:extLst>
                <a:ext uri="{FF2B5EF4-FFF2-40B4-BE49-F238E27FC236}">
                  <a16:creationId xmlns:a16="http://schemas.microsoft.com/office/drawing/2014/main" id="{EEE8FBAC-0D13-41B3-AFB1-7C448868AABE}"/>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332" name="正方形/長方形 36">
              <a:extLst>
                <a:ext uri="{FF2B5EF4-FFF2-40B4-BE49-F238E27FC236}">
                  <a16:creationId xmlns:a16="http://schemas.microsoft.com/office/drawing/2014/main" id="{E73853B0-8CC0-4A1C-AA24-C6BD1E26A724}"/>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333" name="正方形/長方形 332">
            <a:extLst>
              <a:ext uri="{FF2B5EF4-FFF2-40B4-BE49-F238E27FC236}">
                <a16:creationId xmlns:a16="http://schemas.microsoft.com/office/drawing/2014/main" id="{F2E7A010-D2C0-4B8C-AE9D-D3FEDE420193}"/>
              </a:ext>
            </a:extLst>
          </p:cNvPr>
          <p:cNvSpPr/>
          <p:nvPr/>
        </p:nvSpPr>
        <p:spPr>
          <a:xfrm>
            <a:off x="6532634" y="6379201"/>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334" name="直線矢印コネクタ 208">
            <a:extLst>
              <a:ext uri="{FF2B5EF4-FFF2-40B4-BE49-F238E27FC236}">
                <a16:creationId xmlns:a16="http://schemas.microsoft.com/office/drawing/2014/main" id="{50D779AD-3AEE-4078-9EEB-678FEAAB9137}"/>
              </a:ext>
            </a:extLst>
          </p:cNvPr>
          <p:cNvCxnSpPr>
            <a:cxnSpLocks/>
            <a:stCxn id="361" idx="3"/>
            <a:endCxn id="336" idx="1"/>
          </p:cNvCxnSpPr>
          <p:nvPr/>
        </p:nvCxnSpPr>
        <p:spPr>
          <a:xfrm flipV="1">
            <a:off x="6971834" y="4797948"/>
            <a:ext cx="192869" cy="814295"/>
          </a:xfrm>
          <a:prstGeom prst="bentConnector3">
            <a:avLst>
              <a:gd name="adj1" fmla="val 50000"/>
            </a:avLst>
          </a:prstGeom>
          <a:noFill/>
          <a:ln w="6350" cap="flat" cmpd="sng" algn="ctr">
            <a:solidFill>
              <a:sysClr val="window" lastClr="FFFFFF">
                <a:lumMod val="65000"/>
              </a:sysClr>
            </a:solidFill>
            <a:prstDash val="solid"/>
            <a:miter lim="800000"/>
            <a:tailEnd type="triangle"/>
          </a:ln>
          <a:effectLst/>
        </p:spPr>
      </p:cxnSp>
      <p:grpSp>
        <p:nvGrpSpPr>
          <p:cNvPr id="335" name="グループ化 334">
            <a:extLst>
              <a:ext uri="{FF2B5EF4-FFF2-40B4-BE49-F238E27FC236}">
                <a16:creationId xmlns:a16="http://schemas.microsoft.com/office/drawing/2014/main" id="{7D41494A-1D8B-4BFC-B706-A786EFC99942}"/>
              </a:ext>
            </a:extLst>
          </p:cNvPr>
          <p:cNvGrpSpPr/>
          <p:nvPr/>
        </p:nvGrpSpPr>
        <p:grpSpPr>
          <a:xfrm>
            <a:off x="7164703" y="4408921"/>
            <a:ext cx="734400" cy="612227"/>
            <a:chOff x="2491032" y="3449261"/>
            <a:chExt cx="734400" cy="612227"/>
          </a:xfrm>
        </p:grpSpPr>
        <p:sp>
          <p:nvSpPr>
            <p:cNvPr id="336" name="正方形/長方形 335">
              <a:extLst>
                <a:ext uri="{FF2B5EF4-FFF2-40B4-BE49-F238E27FC236}">
                  <a16:creationId xmlns:a16="http://schemas.microsoft.com/office/drawing/2014/main" id="{163ED569-7CD5-4CA5-A2EF-047F6F9EC9ED}"/>
                </a:ext>
              </a:extLst>
            </p:cNvPr>
            <p:cNvSpPr/>
            <p:nvPr/>
          </p:nvSpPr>
          <p:spPr>
            <a:xfrm>
              <a:off x="2491032" y="3615088"/>
              <a:ext cx="734400"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請求書受領</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337" name="テキスト ボックス 336">
              <a:extLst>
                <a:ext uri="{FF2B5EF4-FFF2-40B4-BE49-F238E27FC236}">
                  <a16:creationId xmlns:a16="http://schemas.microsoft.com/office/drawing/2014/main" id="{121F02EA-EA32-44EA-BD0E-9D7A867520CA}"/>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09</a:t>
              </a:r>
              <a:endParaRPr lang="ja-JP" altLang="en-US" sz="800" dirty="0">
                <a:latin typeface="Meiryo UI" panose="020B0604030504040204" pitchFamily="50" charset="-128"/>
                <a:ea typeface="Meiryo UI" panose="020B0604030504040204" pitchFamily="50" charset="-128"/>
              </a:endParaRPr>
            </a:p>
          </p:txBody>
        </p:sp>
      </p:grpSp>
      <p:cxnSp>
        <p:nvCxnSpPr>
          <p:cNvPr id="338" name="直線矢印コネクタ 337">
            <a:extLst>
              <a:ext uri="{FF2B5EF4-FFF2-40B4-BE49-F238E27FC236}">
                <a16:creationId xmlns:a16="http://schemas.microsoft.com/office/drawing/2014/main" id="{90D3B3D4-4F1B-45C1-838A-D0FFBCD9C0AA}"/>
              </a:ext>
            </a:extLst>
          </p:cNvPr>
          <p:cNvCxnSpPr>
            <a:cxnSpLocks/>
            <a:stCxn id="336" idx="3"/>
          </p:cNvCxnSpPr>
          <p:nvPr/>
        </p:nvCxnSpPr>
        <p:spPr>
          <a:xfrm>
            <a:off x="7899103" y="4797948"/>
            <a:ext cx="474383" cy="0"/>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339" name="グループ化 338">
            <a:extLst>
              <a:ext uri="{FF2B5EF4-FFF2-40B4-BE49-F238E27FC236}">
                <a16:creationId xmlns:a16="http://schemas.microsoft.com/office/drawing/2014/main" id="{156B7AFB-8AA9-42C5-BE55-84E68E2C3E30}"/>
              </a:ext>
            </a:extLst>
          </p:cNvPr>
          <p:cNvGrpSpPr/>
          <p:nvPr/>
        </p:nvGrpSpPr>
        <p:grpSpPr>
          <a:xfrm>
            <a:off x="7411438" y="6006782"/>
            <a:ext cx="254269" cy="450827"/>
            <a:chOff x="2515451" y="5897715"/>
            <a:chExt cx="254269" cy="450827"/>
          </a:xfrm>
        </p:grpSpPr>
        <p:sp>
          <p:nvSpPr>
            <p:cNvPr id="340" name="Freeform 266">
              <a:extLst>
                <a:ext uri="{FF2B5EF4-FFF2-40B4-BE49-F238E27FC236}">
                  <a16:creationId xmlns:a16="http://schemas.microsoft.com/office/drawing/2014/main" id="{701006A1-F129-4560-B373-C291D64A7F5B}"/>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341" name="正方形/長方形 36">
              <a:extLst>
                <a:ext uri="{FF2B5EF4-FFF2-40B4-BE49-F238E27FC236}">
                  <a16:creationId xmlns:a16="http://schemas.microsoft.com/office/drawing/2014/main" id="{AE462BD6-9BEE-4228-AABF-AD22C768D7B5}"/>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342" name="正方形/長方形 341">
            <a:extLst>
              <a:ext uri="{FF2B5EF4-FFF2-40B4-BE49-F238E27FC236}">
                <a16:creationId xmlns:a16="http://schemas.microsoft.com/office/drawing/2014/main" id="{35B6201C-F644-4CD9-8729-42E1B6D88915}"/>
              </a:ext>
            </a:extLst>
          </p:cNvPr>
          <p:cNvSpPr/>
          <p:nvPr/>
        </p:nvSpPr>
        <p:spPr>
          <a:xfrm>
            <a:off x="7466572" y="6379201"/>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343" name="直線矢印コネクタ 342">
            <a:extLst>
              <a:ext uri="{FF2B5EF4-FFF2-40B4-BE49-F238E27FC236}">
                <a16:creationId xmlns:a16="http://schemas.microsoft.com/office/drawing/2014/main" id="{12E34A8F-690D-4758-BF14-5170A4DF1E9C}"/>
              </a:ext>
            </a:extLst>
          </p:cNvPr>
          <p:cNvCxnSpPr>
            <a:cxnSpLocks/>
            <a:stCxn id="341" idx="0"/>
            <a:endCxn id="336" idx="2"/>
          </p:cNvCxnSpPr>
          <p:nvPr/>
        </p:nvCxnSpPr>
        <p:spPr>
          <a:xfrm flipH="1" flipV="1">
            <a:off x="7531903" y="5021148"/>
            <a:ext cx="6670" cy="989437"/>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344" name="グループ化 343">
            <a:extLst>
              <a:ext uri="{FF2B5EF4-FFF2-40B4-BE49-F238E27FC236}">
                <a16:creationId xmlns:a16="http://schemas.microsoft.com/office/drawing/2014/main" id="{EB8EB1D1-4F2F-4E8E-BCEB-3542F51D3F82}"/>
              </a:ext>
            </a:extLst>
          </p:cNvPr>
          <p:cNvGrpSpPr/>
          <p:nvPr/>
        </p:nvGrpSpPr>
        <p:grpSpPr>
          <a:xfrm>
            <a:off x="3510309" y="5219134"/>
            <a:ext cx="765483" cy="625100"/>
            <a:chOff x="2459949" y="3436388"/>
            <a:chExt cx="765483" cy="625100"/>
          </a:xfrm>
        </p:grpSpPr>
        <p:sp>
          <p:nvSpPr>
            <p:cNvPr id="345" name="正方形/長方形 344">
              <a:extLst>
                <a:ext uri="{FF2B5EF4-FFF2-40B4-BE49-F238E27FC236}">
                  <a16:creationId xmlns:a16="http://schemas.microsoft.com/office/drawing/2014/main" id="{F6440960-70F2-4EEB-BFB7-1C59109E6A87}"/>
                </a:ext>
              </a:extLst>
            </p:cNvPr>
            <p:cNvSpPr/>
            <p:nvPr/>
          </p:nvSpPr>
          <p:spPr>
            <a:xfrm>
              <a:off x="2491032" y="3615088"/>
              <a:ext cx="734400"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請求書作成</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346" name="テキスト ボックス 345">
              <a:extLst>
                <a:ext uri="{FF2B5EF4-FFF2-40B4-BE49-F238E27FC236}">
                  <a16:creationId xmlns:a16="http://schemas.microsoft.com/office/drawing/2014/main" id="{6F521432-5078-4F59-A234-18850F561678}"/>
                </a:ext>
              </a:extLst>
            </p:cNvPr>
            <p:cNvSpPr txBox="1"/>
            <p:nvPr/>
          </p:nvSpPr>
          <p:spPr>
            <a:xfrm>
              <a:off x="2459949" y="3436388"/>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03</a:t>
              </a:r>
              <a:endParaRPr lang="ja-JP" altLang="en-US" sz="800" dirty="0">
                <a:latin typeface="Meiryo UI" panose="020B0604030504040204" pitchFamily="50" charset="-128"/>
                <a:ea typeface="Meiryo UI" panose="020B0604030504040204" pitchFamily="50" charset="-128"/>
              </a:endParaRPr>
            </a:p>
          </p:txBody>
        </p:sp>
      </p:grpSp>
      <p:sp>
        <p:nvSpPr>
          <p:cNvPr id="356" name="ひし形 110">
            <a:extLst>
              <a:ext uri="{FF2B5EF4-FFF2-40B4-BE49-F238E27FC236}">
                <a16:creationId xmlns:a16="http://schemas.microsoft.com/office/drawing/2014/main" id="{1A2D8662-A516-4BEA-A11B-0BF3EE7E290F}"/>
              </a:ext>
            </a:extLst>
          </p:cNvPr>
          <p:cNvSpPr>
            <a:spLocks/>
          </p:cNvSpPr>
          <p:nvPr/>
        </p:nvSpPr>
        <p:spPr>
          <a:xfrm>
            <a:off x="6367966" y="2681030"/>
            <a:ext cx="473336" cy="332308"/>
          </a:xfrm>
          <a:prstGeom prst="diamond">
            <a:avLst/>
          </a:prstGeom>
          <a:noFill/>
          <a:ln w="12700" cap="flat" cmpd="sng" algn="ctr">
            <a:solidFill>
              <a:sysClr val="window" lastClr="FFFFFF">
                <a:lumMod val="50000"/>
              </a:sysClr>
            </a:solidFill>
            <a:prstDash val="solid"/>
            <a:miter lim="800000"/>
          </a:ln>
          <a:effectLst/>
        </p:spPr>
        <p:txBody>
          <a:bodyPr wrap="none" lIns="0" tIns="0" rIns="0" bIns="0" rtlCol="0" anchor="ctr"/>
          <a:lstStyle/>
          <a:p>
            <a:pPr algn="ctr">
              <a:defRPr/>
            </a:pPr>
            <a:r>
              <a:rPr kumimoji="0" lang="ja-JP" altLang="en-US" sz="800" kern="0" dirty="0">
                <a:latin typeface="Meiryo UI" panose="020B0604030504040204" pitchFamily="50" charset="-128"/>
                <a:ea typeface="Meiryo UI" panose="020B0604030504040204" pitchFamily="50" charset="-128"/>
              </a:rPr>
              <a:t>確認</a:t>
            </a:r>
            <a:endParaRPr kumimoji="0" lang="en-US" altLang="ja-JP" sz="800" kern="0" dirty="0">
              <a:latin typeface="Meiryo UI" panose="020B0604030504040204" pitchFamily="50" charset="-128"/>
              <a:ea typeface="Meiryo UI" panose="020B0604030504040204" pitchFamily="50" charset="-128"/>
            </a:endParaRPr>
          </a:p>
          <a:p>
            <a:pPr algn="ctr">
              <a:defRPr/>
            </a:pPr>
            <a:r>
              <a:rPr kumimoji="0" lang="ja-JP" altLang="en-US" sz="800" kern="0" dirty="0">
                <a:latin typeface="Meiryo UI" panose="020B0604030504040204" pitchFamily="50" charset="-128"/>
                <a:ea typeface="Meiryo UI" panose="020B0604030504040204" pitchFamily="50" charset="-128"/>
              </a:rPr>
              <a:t>結果</a:t>
            </a:r>
            <a:endParaRPr kumimoji="0" lang="en-US" altLang="ja-JP" sz="800" kern="0" dirty="0">
              <a:latin typeface="Meiryo UI" panose="020B0604030504040204" pitchFamily="50" charset="-128"/>
              <a:ea typeface="Meiryo UI" panose="020B0604030504040204" pitchFamily="50" charset="-128"/>
            </a:endParaRPr>
          </a:p>
        </p:txBody>
      </p:sp>
      <p:sp>
        <p:nvSpPr>
          <p:cNvPr id="357" name="正方形/長方形 356">
            <a:extLst>
              <a:ext uri="{FF2B5EF4-FFF2-40B4-BE49-F238E27FC236}">
                <a16:creationId xmlns:a16="http://schemas.microsoft.com/office/drawing/2014/main" id="{03EA4768-9723-4A1F-B2F0-996991D7574D}"/>
              </a:ext>
            </a:extLst>
          </p:cNvPr>
          <p:cNvSpPr/>
          <p:nvPr/>
        </p:nvSpPr>
        <p:spPr>
          <a:xfrm>
            <a:off x="6741707" y="2621580"/>
            <a:ext cx="473335"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却下</a:t>
            </a:r>
          </a:p>
        </p:txBody>
      </p:sp>
      <p:sp>
        <p:nvSpPr>
          <p:cNvPr id="358" name="正方形/長方形 357">
            <a:extLst>
              <a:ext uri="{FF2B5EF4-FFF2-40B4-BE49-F238E27FC236}">
                <a16:creationId xmlns:a16="http://schemas.microsoft.com/office/drawing/2014/main" id="{A2F080A8-0CE2-4200-A441-FFCADC710D21}"/>
              </a:ext>
            </a:extLst>
          </p:cNvPr>
          <p:cNvSpPr/>
          <p:nvPr/>
        </p:nvSpPr>
        <p:spPr>
          <a:xfrm>
            <a:off x="6533915" y="2937352"/>
            <a:ext cx="473335"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承認</a:t>
            </a:r>
          </a:p>
        </p:txBody>
      </p:sp>
      <p:cxnSp>
        <p:nvCxnSpPr>
          <p:cNvPr id="359" name="直線矢印コネクタ 358">
            <a:extLst>
              <a:ext uri="{FF2B5EF4-FFF2-40B4-BE49-F238E27FC236}">
                <a16:creationId xmlns:a16="http://schemas.microsoft.com/office/drawing/2014/main" id="{F410ABF7-A104-48CF-8392-0376A42A6EC8}"/>
              </a:ext>
            </a:extLst>
          </p:cNvPr>
          <p:cNvCxnSpPr>
            <a:cxnSpLocks/>
            <a:stCxn id="356" idx="2"/>
            <a:endCxn id="89" idx="0"/>
          </p:cNvCxnSpPr>
          <p:nvPr/>
        </p:nvCxnSpPr>
        <p:spPr>
          <a:xfrm>
            <a:off x="6604634" y="3013338"/>
            <a:ext cx="4357" cy="601717"/>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360" name="グループ化 359">
            <a:extLst>
              <a:ext uri="{FF2B5EF4-FFF2-40B4-BE49-F238E27FC236}">
                <a16:creationId xmlns:a16="http://schemas.microsoft.com/office/drawing/2014/main" id="{5057E561-FE02-4D2E-9321-51489C15C42F}"/>
              </a:ext>
            </a:extLst>
          </p:cNvPr>
          <p:cNvGrpSpPr/>
          <p:nvPr/>
        </p:nvGrpSpPr>
        <p:grpSpPr>
          <a:xfrm>
            <a:off x="6206351" y="5210343"/>
            <a:ext cx="765483" cy="625100"/>
            <a:chOff x="2459949" y="3436388"/>
            <a:chExt cx="765483" cy="625100"/>
          </a:xfrm>
        </p:grpSpPr>
        <p:sp>
          <p:nvSpPr>
            <p:cNvPr id="361" name="正方形/長方形 360">
              <a:extLst>
                <a:ext uri="{FF2B5EF4-FFF2-40B4-BE49-F238E27FC236}">
                  <a16:creationId xmlns:a16="http://schemas.microsoft.com/office/drawing/2014/main" id="{8E8055ED-D892-41A2-A1A7-3C11E0B9ADCA}"/>
                </a:ext>
              </a:extLst>
            </p:cNvPr>
            <p:cNvSpPr/>
            <p:nvPr/>
          </p:nvSpPr>
          <p:spPr>
            <a:xfrm>
              <a:off x="2491032" y="3615088"/>
              <a:ext cx="734400"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請求書の</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通知</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362" name="テキスト ボックス 361">
              <a:extLst>
                <a:ext uri="{FF2B5EF4-FFF2-40B4-BE49-F238E27FC236}">
                  <a16:creationId xmlns:a16="http://schemas.microsoft.com/office/drawing/2014/main" id="{1D53D21E-457D-4E52-A31D-5693D3EA157D}"/>
                </a:ext>
              </a:extLst>
            </p:cNvPr>
            <p:cNvSpPr txBox="1"/>
            <p:nvPr/>
          </p:nvSpPr>
          <p:spPr>
            <a:xfrm>
              <a:off x="2459949" y="3436388"/>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08</a:t>
              </a:r>
              <a:endParaRPr lang="ja-JP" altLang="en-US" sz="800" dirty="0">
                <a:latin typeface="Meiryo UI" panose="020B0604030504040204" pitchFamily="50" charset="-128"/>
                <a:ea typeface="Meiryo UI" panose="020B0604030504040204" pitchFamily="50" charset="-128"/>
              </a:endParaRPr>
            </a:p>
          </p:txBody>
        </p:sp>
      </p:grpSp>
      <p:cxnSp>
        <p:nvCxnSpPr>
          <p:cNvPr id="363" name="直線矢印コネクタ 334">
            <a:extLst>
              <a:ext uri="{FF2B5EF4-FFF2-40B4-BE49-F238E27FC236}">
                <a16:creationId xmlns:a16="http://schemas.microsoft.com/office/drawing/2014/main" id="{9337FD81-61E8-4EB9-A4CF-8CD223C40AB8}"/>
              </a:ext>
            </a:extLst>
          </p:cNvPr>
          <p:cNvCxnSpPr>
            <a:cxnSpLocks/>
            <a:stCxn id="356" idx="0"/>
            <a:endCxn id="386" idx="1"/>
          </p:cNvCxnSpPr>
          <p:nvPr/>
        </p:nvCxnSpPr>
        <p:spPr>
          <a:xfrm rot="5400000" flipH="1" flipV="1">
            <a:off x="7373314" y="1722346"/>
            <a:ext cx="190004" cy="1727365"/>
          </a:xfrm>
          <a:prstGeom prst="bentConnector2">
            <a:avLst/>
          </a:prstGeom>
          <a:noFill/>
          <a:ln w="6350" cap="flat" cmpd="sng" algn="ctr">
            <a:solidFill>
              <a:sysClr val="window" lastClr="FFFFFF">
                <a:lumMod val="65000"/>
              </a:sysClr>
            </a:solidFill>
            <a:prstDash val="solid"/>
            <a:miter lim="800000"/>
            <a:tailEnd type="triangle"/>
          </a:ln>
          <a:effectLst/>
        </p:spPr>
      </p:cxnSp>
      <p:grpSp>
        <p:nvGrpSpPr>
          <p:cNvPr id="364" name="グループ化 363">
            <a:extLst>
              <a:ext uri="{FF2B5EF4-FFF2-40B4-BE49-F238E27FC236}">
                <a16:creationId xmlns:a16="http://schemas.microsoft.com/office/drawing/2014/main" id="{28AD2C3E-0E4C-46CF-A00A-D49701DE7D26}"/>
              </a:ext>
            </a:extLst>
          </p:cNvPr>
          <p:cNvGrpSpPr/>
          <p:nvPr/>
        </p:nvGrpSpPr>
        <p:grpSpPr>
          <a:xfrm>
            <a:off x="5357960" y="2455103"/>
            <a:ext cx="734400" cy="612227"/>
            <a:chOff x="3320370" y="3449261"/>
            <a:chExt cx="734400" cy="612227"/>
          </a:xfrm>
        </p:grpSpPr>
        <p:sp>
          <p:nvSpPr>
            <p:cNvPr id="365" name="正方形/長方形 364">
              <a:extLst>
                <a:ext uri="{FF2B5EF4-FFF2-40B4-BE49-F238E27FC236}">
                  <a16:creationId xmlns:a16="http://schemas.microsoft.com/office/drawing/2014/main" id="{699AF151-FCE6-4D27-8F3A-A036CB03109A}"/>
                </a:ext>
              </a:extLst>
            </p:cNvPr>
            <p:cNvSpPr/>
            <p:nvPr/>
          </p:nvSpPr>
          <p:spPr>
            <a:xfrm>
              <a:off x="3320370"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請求書</a:t>
              </a:r>
              <a:r>
                <a:rPr kumimoji="0" lang="ja-JP" altLang="en-US" sz="800" kern="0" dirty="0">
                  <a:latin typeface="Meiryo UI" panose="020B0604030504040204" pitchFamily="50" charset="-128"/>
                  <a:ea typeface="Meiryo UI" panose="020B0604030504040204" pitchFamily="50" charset="-128"/>
                  <a:cs typeface="Arial" pitchFamily="34" charset="0"/>
                </a:rPr>
                <a:t>の確認</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366" name="テキスト ボックス 365">
              <a:extLst>
                <a:ext uri="{FF2B5EF4-FFF2-40B4-BE49-F238E27FC236}">
                  <a16:creationId xmlns:a16="http://schemas.microsoft.com/office/drawing/2014/main" id="{0F60F600-77C6-4717-B7C2-D7AC9CE6C8A3}"/>
                </a:ext>
              </a:extLst>
            </p:cNvPr>
            <p:cNvSpPr txBox="1"/>
            <p:nvPr/>
          </p:nvSpPr>
          <p:spPr>
            <a:xfrm>
              <a:off x="3320370"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06</a:t>
              </a:r>
              <a:endParaRPr lang="ja-JP" altLang="en-US" sz="800" dirty="0">
                <a:latin typeface="Meiryo UI" panose="020B0604030504040204" pitchFamily="50" charset="-128"/>
                <a:ea typeface="Meiryo UI" panose="020B0604030504040204" pitchFamily="50" charset="-128"/>
              </a:endParaRPr>
            </a:p>
          </p:txBody>
        </p:sp>
      </p:grpSp>
      <p:cxnSp>
        <p:nvCxnSpPr>
          <p:cNvPr id="367" name="直線矢印コネクタ 366">
            <a:extLst>
              <a:ext uri="{FF2B5EF4-FFF2-40B4-BE49-F238E27FC236}">
                <a16:creationId xmlns:a16="http://schemas.microsoft.com/office/drawing/2014/main" id="{4339665A-B35B-421C-BDB6-63C707344260}"/>
              </a:ext>
            </a:extLst>
          </p:cNvPr>
          <p:cNvCxnSpPr>
            <a:cxnSpLocks/>
            <a:stCxn id="365" idx="3"/>
            <a:endCxn id="356" idx="1"/>
          </p:cNvCxnSpPr>
          <p:nvPr/>
        </p:nvCxnSpPr>
        <p:spPr>
          <a:xfrm>
            <a:off x="6092360" y="2844130"/>
            <a:ext cx="275606" cy="3054"/>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368" name="直線矢印コネクタ 367">
            <a:extLst>
              <a:ext uri="{FF2B5EF4-FFF2-40B4-BE49-F238E27FC236}">
                <a16:creationId xmlns:a16="http://schemas.microsoft.com/office/drawing/2014/main" id="{157B5A22-C37C-4F58-9366-C191A650B948}"/>
              </a:ext>
            </a:extLst>
          </p:cNvPr>
          <p:cNvCxnSpPr>
            <a:cxnSpLocks/>
            <a:stCxn id="345" idx="2"/>
            <a:endCxn id="325" idx="0"/>
          </p:cNvCxnSpPr>
          <p:nvPr/>
        </p:nvCxnSpPr>
        <p:spPr>
          <a:xfrm>
            <a:off x="3908592" y="5844234"/>
            <a:ext cx="1" cy="187209"/>
          </a:xfrm>
          <a:prstGeom prst="straightConnector1">
            <a:avLst/>
          </a:prstGeom>
          <a:noFill/>
          <a:ln w="6350" cap="flat" cmpd="sng" algn="ctr">
            <a:solidFill>
              <a:sysClr val="window" lastClr="FFFFFF">
                <a:lumMod val="65000"/>
              </a:sysClr>
            </a:solidFill>
            <a:prstDash val="dash"/>
            <a:miter lim="800000"/>
            <a:tailEnd type="triangle"/>
          </a:ln>
          <a:effectLst/>
        </p:spPr>
      </p:cxnSp>
      <p:cxnSp>
        <p:nvCxnSpPr>
          <p:cNvPr id="369" name="直線矢印コネクタ 368">
            <a:extLst>
              <a:ext uri="{FF2B5EF4-FFF2-40B4-BE49-F238E27FC236}">
                <a16:creationId xmlns:a16="http://schemas.microsoft.com/office/drawing/2014/main" id="{533642AE-204B-4187-AAD1-48F49CFEFE75}"/>
              </a:ext>
            </a:extLst>
          </p:cNvPr>
          <p:cNvCxnSpPr>
            <a:cxnSpLocks/>
          </p:cNvCxnSpPr>
          <p:nvPr/>
        </p:nvCxnSpPr>
        <p:spPr>
          <a:xfrm>
            <a:off x="6602040" y="5823376"/>
            <a:ext cx="1" cy="187209"/>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371" name="グループ化 370">
            <a:extLst>
              <a:ext uri="{FF2B5EF4-FFF2-40B4-BE49-F238E27FC236}">
                <a16:creationId xmlns:a16="http://schemas.microsoft.com/office/drawing/2014/main" id="{3469E8F5-8811-4B60-A968-061BAC68801F}"/>
              </a:ext>
            </a:extLst>
          </p:cNvPr>
          <p:cNvGrpSpPr/>
          <p:nvPr/>
        </p:nvGrpSpPr>
        <p:grpSpPr>
          <a:xfrm>
            <a:off x="4420387" y="3439060"/>
            <a:ext cx="734400" cy="612227"/>
            <a:chOff x="3320370" y="3449261"/>
            <a:chExt cx="734400" cy="612227"/>
          </a:xfrm>
        </p:grpSpPr>
        <p:sp>
          <p:nvSpPr>
            <p:cNvPr id="372" name="正方形/長方形 371">
              <a:extLst>
                <a:ext uri="{FF2B5EF4-FFF2-40B4-BE49-F238E27FC236}">
                  <a16:creationId xmlns:a16="http://schemas.microsoft.com/office/drawing/2014/main" id="{72582957-B7AE-4123-A138-58D99CB42965}"/>
                </a:ext>
              </a:extLst>
            </p:cNvPr>
            <p:cNvSpPr/>
            <p:nvPr/>
          </p:nvSpPr>
          <p:spPr>
            <a:xfrm>
              <a:off x="3320370"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請求書</a:t>
              </a:r>
              <a:r>
                <a:rPr kumimoji="0" lang="ja-JP" altLang="en-US" sz="800" kern="0" dirty="0">
                  <a:latin typeface="Meiryo UI" panose="020B0604030504040204" pitchFamily="50" charset="-128"/>
                  <a:ea typeface="Meiryo UI" panose="020B0604030504040204" pitchFamily="50" charset="-128"/>
                  <a:cs typeface="Arial" pitchFamily="34" charset="0"/>
                </a:rPr>
                <a:t>の</a:t>
              </a:r>
              <a:br>
                <a:rPr kumimoji="0" lang="en-US" altLang="ja-JP" sz="800" kern="0" dirty="0">
                  <a:latin typeface="Meiryo UI" panose="020B0604030504040204" pitchFamily="50" charset="-128"/>
                  <a:ea typeface="Meiryo UI" panose="020B0604030504040204" pitchFamily="50" charset="-128"/>
                  <a:cs typeface="Arial" pitchFamily="34" charset="0"/>
                </a:rPr>
              </a:br>
              <a:r>
                <a:rPr kumimoji="0" lang="ja-JP" altLang="en-US" sz="800" kern="0" dirty="0">
                  <a:latin typeface="Meiryo UI" panose="020B0604030504040204" pitchFamily="50" charset="-128"/>
                  <a:ea typeface="Meiryo UI" panose="020B0604030504040204" pitchFamily="50" charset="-128"/>
                  <a:cs typeface="Arial" pitchFamily="34" charset="0"/>
                </a:rPr>
                <a:t>確認・確認依頼</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373" name="テキスト ボックス 372">
              <a:extLst>
                <a:ext uri="{FF2B5EF4-FFF2-40B4-BE49-F238E27FC236}">
                  <a16:creationId xmlns:a16="http://schemas.microsoft.com/office/drawing/2014/main" id="{03C0B145-5963-4FA3-B542-1FF32DA47E1A}"/>
                </a:ext>
              </a:extLst>
            </p:cNvPr>
            <p:cNvSpPr txBox="1"/>
            <p:nvPr/>
          </p:nvSpPr>
          <p:spPr>
            <a:xfrm>
              <a:off x="3320370"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04</a:t>
              </a:r>
              <a:endParaRPr lang="ja-JP" altLang="en-US" sz="800" dirty="0">
                <a:latin typeface="Meiryo UI" panose="020B0604030504040204" pitchFamily="50" charset="-128"/>
                <a:ea typeface="Meiryo UI" panose="020B0604030504040204" pitchFamily="50" charset="-128"/>
              </a:endParaRPr>
            </a:p>
          </p:txBody>
        </p:sp>
      </p:grpSp>
      <p:cxnSp>
        <p:nvCxnSpPr>
          <p:cNvPr id="375" name="直線矢印コネクタ 208">
            <a:extLst>
              <a:ext uri="{FF2B5EF4-FFF2-40B4-BE49-F238E27FC236}">
                <a16:creationId xmlns:a16="http://schemas.microsoft.com/office/drawing/2014/main" id="{B106AB91-A53E-4897-9E19-F0DDA79AAFF4}"/>
              </a:ext>
            </a:extLst>
          </p:cNvPr>
          <p:cNvCxnSpPr>
            <a:cxnSpLocks/>
            <a:stCxn id="345" idx="3"/>
            <a:endCxn id="372" idx="2"/>
          </p:cNvCxnSpPr>
          <p:nvPr/>
        </p:nvCxnSpPr>
        <p:spPr>
          <a:xfrm flipV="1">
            <a:off x="4275792" y="4051287"/>
            <a:ext cx="511795" cy="1569747"/>
          </a:xfrm>
          <a:prstGeom prst="bentConnector2">
            <a:avLst/>
          </a:prstGeom>
          <a:noFill/>
          <a:ln w="6350" cap="flat" cmpd="sng" algn="ctr">
            <a:solidFill>
              <a:sysClr val="window" lastClr="FFFFFF">
                <a:lumMod val="65000"/>
              </a:sysClr>
            </a:solidFill>
            <a:prstDash val="solid"/>
            <a:miter lim="800000"/>
            <a:tailEnd type="triangle"/>
          </a:ln>
          <a:effectLst/>
        </p:spPr>
      </p:cxnSp>
      <p:cxnSp>
        <p:nvCxnSpPr>
          <p:cNvPr id="376" name="直線矢印コネクタ 375">
            <a:extLst>
              <a:ext uri="{FF2B5EF4-FFF2-40B4-BE49-F238E27FC236}">
                <a16:creationId xmlns:a16="http://schemas.microsoft.com/office/drawing/2014/main" id="{6C3FBB13-7B08-4E28-ABFB-FA74A4A36A00}"/>
              </a:ext>
            </a:extLst>
          </p:cNvPr>
          <p:cNvCxnSpPr>
            <a:cxnSpLocks/>
            <a:stCxn id="379" idx="0"/>
          </p:cNvCxnSpPr>
          <p:nvPr/>
        </p:nvCxnSpPr>
        <p:spPr>
          <a:xfrm flipV="1">
            <a:off x="4893210" y="4051287"/>
            <a:ext cx="0" cy="1980156"/>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377" name="グループ化 376">
            <a:extLst>
              <a:ext uri="{FF2B5EF4-FFF2-40B4-BE49-F238E27FC236}">
                <a16:creationId xmlns:a16="http://schemas.microsoft.com/office/drawing/2014/main" id="{50113292-0B35-4B52-B746-040FEA3A899F}"/>
              </a:ext>
            </a:extLst>
          </p:cNvPr>
          <p:cNvGrpSpPr/>
          <p:nvPr/>
        </p:nvGrpSpPr>
        <p:grpSpPr>
          <a:xfrm>
            <a:off x="4766075" y="6027640"/>
            <a:ext cx="254269" cy="450827"/>
            <a:chOff x="2515451" y="5897715"/>
            <a:chExt cx="254269" cy="450827"/>
          </a:xfrm>
        </p:grpSpPr>
        <p:sp>
          <p:nvSpPr>
            <p:cNvPr id="378" name="Freeform 266">
              <a:extLst>
                <a:ext uri="{FF2B5EF4-FFF2-40B4-BE49-F238E27FC236}">
                  <a16:creationId xmlns:a16="http://schemas.microsoft.com/office/drawing/2014/main" id="{91D0BFAC-7A25-4597-A469-6788D4E16091}"/>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379" name="正方形/長方形 36">
              <a:extLst>
                <a:ext uri="{FF2B5EF4-FFF2-40B4-BE49-F238E27FC236}">
                  <a16:creationId xmlns:a16="http://schemas.microsoft.com/office/drawing/2014/main" id="{7E847DF4-06FF-4ACE-B3AD-BE879BEFA638}"/>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380" name="正方形/長方形 379">
            <a:extLst>
              <a:ext uri="{FF2B5EF4-FFF2-40B4-BE49-F238E27FC236}">
                <a16:creationId xmlns:a16="http://schemas.microsoft.com/office/drawing/2014/main" id="{A9E407C8-43B6-4A4F-9CFF-C287A8BE4443}"/>
              </a:ext>
            </a:extLst>
          </p:cNvPr>
          <p:cNvSpPr/>
          <p:nvPr/>
        </p:nvSpPr>
        <p:spPr>
          <a:xfrm>
            <a:off x="4821209" y="6400059"/>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grpSp>
        <p:nvGrpSpPr>
          <p:cNvPr id="381" name="グループ化 380">
            <a:extLst>
              <a:ext uri="{FF2B5EF4-FFF2-40B4-BE49-F238E27FC236}">
                <a16:creationId xmlns:a16="http://schemas.microsoft.com/office/drawing/2014/main" id="{6CC5D54C-1782-4BF2-8418-C7875DEB7A6D}"/>
              </a:ext>
            </a:extLst>
          </p:cNvPr>
          <p:cNvGrpSpPr/>
          <p:nvPr/>
        </p:nvGrpSpPr>
        <p:grpSpPr>
          <a:xfrm>
            <a:off x="4418196" y="2453882"/>
            <a:ext cx="734661" cy="612050"/>
            <a:chOff x="5425250" y="4690090"/>
            <a:chExt cx="734661" cy="612050"/>
          </a:xfrm>
        </p:grpSpPr>
        <p:sp>
          <p:nvSpPr>
            <p:cNvPr id="382" name="テキスト ボックス 381">
              <a:extLst>
                <a:ext uri="{FF2B5EF4-FFF2-40B4-BE49-F238E27FC236}">
                  <a16:creationId xmlns:a16="http://schemas.microsoft.com/office/drawing/2014/main" id="{A564AFFE-EA86-495B-9721-879606B16456}"/>
                </a:ext>
              </a:extLst>
            </p:cNvPr>
            <p:cNvSpPr txBox="1"/>
            <p:nvPr/>
          </p:nvSpPr>
          <p:spPr>
            <a:xfrm>
              <a:off x="5425250" y="4690090"/>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05</a:t>
              </a:r>
              <a:endParaRPr lang="ja-JP" altLang="en-US" sz="800" dirty="0">
                <a:latin typeface="Meiryo UI" panose="020B0604030504040204" pitchFamily="50" charset="-128"/>
                <a:ea typeface="Meiryo UI" panose="020B0604030504040204" pitchFamily="50" charset="-128"/>
              </a:endParaRPr>
            </a:p>
          </p:txBody>
        </p:sp>
        <p:sp>
          <p:nvSpPr>
            <p:cNvPr id="383" name="正方形/長方形 36">
              <a:extLst>
                <a:ext uri="{FF2B5EF4-FFF2-40B4-BE49-F238E27FC236}">
                  <a16:creationId xmlns:a16="http://schemas.microsoft.com/office/drawing/2014/main" id="{E7F9C287-CEE8-4535-B538-CDC7D1CC5B28}"/>
                </a:ext>
              </a:extLst>
            </p:cNvPr>
            <p:cNvSpPr/>
            <p:nvPr/>
          </p:nvSpPr>
          <p:spPr>
            <a:xfrm>
              <a:off x="5425250" y="4855116"/>
              <a:ext cx="734661" cy="447024"/>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請求書</a:t>
              </a:r>
              <a:r>
                <a:rPr kumimoji="0" lang="ja-JP" altLang="en-US" sz="800" kern="0" dirty="0">
                  <a:latin typeface="Meiryo UI" panose="020B0604030504040204" pitchFamily="50" charset="-128"/>
                  <a:ea typeface="Meiryo UI" panose="020B0604030504040204" pitchFamily="50" charset="-128"/>
                  <a:cs typeface="Arial" pitchFamily="34" charset="0"/>
                </a:rPr>
                <a:t>の</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確認依頼の受領</a:t>
              </a:r>
            </a:p>
          </p:txBody>
        </p:sp>
      </p:grpSp>
      <p:cxnSp>
        <p:nvCxnSpPr>
          <p:cNvPr id="384" name="直線矢印コネクタ 383">
            <a:extLst>
              <a:ext uri="{FF2B5EF4-FFF2-40B4-BE49-F238E27FC236}">
                <a16:creationId xmlns:a16="http://schemas.microsoft.com/office/drawing/2014/main" id="{262A1116-CC48-4ABF-8752-94ED15F6CA56}"/>
              </a:ext>
            </a:extLst>
          </p:cNvPr>
          <p:cNvCxnSpPr>
            <a:cxnSpLocks/>
            <a:stCxn id="383" idx="3"/>
            <a:endCxn id="365" idx="1"/>
          </p:cNvCxnSpPr>
          <p:nvPr/>
        </p:nvCxnSpPr>
        <p:spPr>
          <a:xfrm>
            <a:off x="5152857" y="2842420"/>
            <a:ext cx="205103" cy="1710"/>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385" name="直線矢印コネクタ 384">
            <a:extLst>
              <a:ext uri="{FF2B5EF4-FFF2-40B4-BE49-F238E27FC236}">
                <a16:creationId xmlns:a16="http://schemas.microsoft.com/office/drawing/2014/main" id="{E37F7D17-3FD9-41DF-BFC2-0029710F3FBF}"/>
              </a:ext>
            </a:extLst>
          </p:cNvPr>
          <p:cNvCxnSpPr>
            <a:cxnSpLocks/>
            <a:stCxn id="372" idx="0"/>
            <a:endCxn id="383" idx="2"/>
          </p:cNvCxnSpPr>
          <p:nvPr/>
        </p:nvCxnSpPr>
        <p:spPr>
          <a:xfrm flipH="1" flipV="1">
            <a:off x="4785527" y="3065932"/>
            <a:ext cx="2060" cy="538955"/>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386" name="フローチャート : 他ページ結合子 135">
            <a:extLst>
              <a:ext uri="{FF2B5EF4-FFF2-40B4-BE49-F238E27FC236}">
                <a16:creationId xmlns:a16="http://schemas.microsoft.com/office/drawing/2014/main" id="{BBFFF7A0-00E7-4B6F-87A3-DC0552B6AC7D}"/>
              </a:ext>
            </a:extLst>
          </p:cNvPr>
          <p:cNvSpPr/>
          <p:nvPr/>
        </p:nvSpPr>
        <p:spPr>
          <a:xfrm>
            <a:off x="8331999" y="2323911"/>
            <a:ext cx="268714" cy="334230"/>
          </a:xfrm>
          <a:prstGeom prst="flowChartOffpageConnector">
            <a:avLst/>
          </a:prstGeom>
          <a:solidFill>
            <a:srgbClr val="E5F2F4"/>
          </a:solidFill>
          <a:ln w="12700" cap="flat" cmpd="sng" algn="ctr">
            <a:solidFill>
              <a:sysClr val="window" lastClr="FFFFFF">
                <a:lumMod val="50000"/>
              </a:sysClr>
            </a:solidFill>
            <a:prstDash val="solid"/>
            <a:miter lim="800000"/>
          </a:ln>
          <a:effectLst/>
        </p:spPr>
        <p:txBody>
          <a:bodyPr wrap="none" lIns="36000" rIns="36000" rtlCol="0" anchor="ctr"/>
          <a:lstStyle/>
          <a:p>
            <a:pPr algn="ctr">
              <a:defRPr/>
            </a:pPr>
            <a:r>
              <a:rPr lang="ja-JP" altLang="en-US" sz="800" dirty="0">
                <a:latin typeface="Meiryo UI" panose="020B0604030504040204" pitchFamily="50" charset="-128"/>
                <a:ea typeface="Meiryo UI" panose="020B0604030504040204" pitchFamily="50" charset="-128"/>
              </a:rPr>
              <a:t>支払通知</a:t>
            </a:r>
            <a:br>
              <a:rPr lang="en-US" altLang="ja-JP" sz="800" dirty="0">
                <a:latin typeface="Meiryo UI" panose="020B0604030504040204" pitchFamily="50" charset="-128"/>
                <a:ea typeface="Meiryo UI" panose="020B0604030504040204" pitchFamily="50" charset="-128"/>
              </a:rPr>
            </a:br>
            <a:r>
              <a:rPr lang="en-US" altLang="ja-JP" sz="800" dirty="0">
                <a:latin typeface="Meiryo UI" panose="020B0604030504040204" pitchFamily="50" charset="-128"/>
                <a:ea typeface="Meiryo UI" panose="020B0604030504040204" pitchFamily="50" charset="-128"/>
              </a:rPr>
              <a:t>(FIP</a:t>
            </a:r>
            <a:r>
              <a:rPr lang="ja-JP" altLang="en-US" sz="800" dirty="0">
                <a:latin typeface="Meiryo UI" panose="020B0604030504040204" pitchFamily="50" charset="-128"/>
                <a:ea typeface="Meiryo UI" panose="020B0604030504040204" pitchFamily="50" charset="-128"/>
              </a:rPr>
              <a:t>交付金・積立金</a:t>
            </a:r>
            <a:r>
              <a:rPr lang="en-US" altLang="ja-JP" sz="800" dirty="0">
                <a:latin typeface="Meiryo UI" panose="020B0604030504040204" pitchFamily="50" charset="-128"/>
                <a:ea typeface="Meiryo UI" panose="020B0604030504040204" pitchFamily="50" charset="-128"/>
              </a:rPr>
              <a:t>)</a:t>
            </a:r>
            <a:endParaRPr kumimoji="0" lang="ja-JP" altLang="en-US" sz="800" kern="0" dirty="0">
              <a:latin typeface="Meiryo UI"/>
              <a:ea typeface="Meiryo UI"/>
              <a:cs typeface="Arial" pitchFamily="34" charset="0"/>
            </a:endParaRPr>
          </a:p>
        </p:txBody>
      </p:sp>
      <p:cxnSp>
        <p:nvCxnSpPr>
          <p:cNvPr id="389" name="直線矢印コネクタ 388">
            <a:extLst>
              <a:ext uri="{FF2B5EF4-FFF2-40B4-BE49-F238E27FC236}">
                <a16:creationId xmlns:a16="http://schemas.microsoft.com/office/drawing/2014/main" id="{249F639E-55B9-454D-A2C7-77F36BFA5138}"/>
              </a:ext>
            </a:extLst>
          </p:cNvPr>
          <p:cNvCxnSpPr>
            <a:cxnSpLocks/>
            <a:stCxn id="392" idx="0"/>
            <a:endCxn id="365" idx="2"/>
          </p:cNvCxnSpPr>
          <p:nvPr/>
        </p:nvCxnSpPr>
        <p:spPr>
          <a:xfrm flipH="1" flipV="1">
            <a:off x="5725160" y="3067330"/>
            <a:ext cx="20415" cy="2966924"/>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390" name="グループ化 389">
            <a:extLst>
              <a:ext uri="{FF2B5EF4-FFF2-40B4-BE49-F238E27FC236}">
                <a16:creationId xmlns:a16="http://schemas.microsoft.com/office/drawing/2014/main" id="{85FC64A0-2748-4A11-8F88-AC2B8BD3631F}"/>
              </a:ext>
            </a:extLst>
          </p:cNvPr>
          <p:cNvGrpSpPr/>
          <p:nvPr/>
        </p:nvGrpSpPr>
        <p:grpSpPr>
          <a:xfrm>
            <a:off x="5618440" y="6030451"/>
            <a:ext cx="254269" cy="450827"/>
            <a:chOff x="2515451" y="5897715"/>
            <a:chExt cx="254269" cy="450827"/>
          </a:xfrm>
        </p:grpSpPr>
        <p:sp>
          <p:nvSpPr>
            <p:cNvPr id="391" name="Freeform 266">
              <a:extLst>
                <a:ext uri="{FF2B5EF4-FFF2-40B4-BE49-F238E27FC236}">
                  <a16:creationId xmlns:a16="http://schemas.microsoft.com/office/drawing/2014/main" id="{B9559E96-3F48-44B1-9DEC-ECB71366965E}"/>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392" name="正方形/長方形 36">
              <a:extLst>
                <a:ext uri="{FF2B5EF4-FFF2-40B4-BE49-F238E27FC236}">
                  <a16:creationId xmlns:a16="http://schemas.microsoft.com/office/drawing/2014/main" id="{CC4DB6E5-1A58-46BD-ADFD-21B4CF3700FF}"/>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393" name="正方形/長方形 392">
            <a:extLst>
              <a:ext uri="{FF2B5EF4-FFF2-40B4-BE49-F238E27FC236}">
                <a16:creationId xmlns:a16="http://schemas.microsoft.com/office/drawing/2014/main" id="{072F4845-A468-40F7-809C-76A19F91760A}"/>
              </a:ext>
            </a:extLst>
          </p:cNvPr>
          <p:cNvSpPr/>
          <p:nvPr/>
        </p:nvSpPr>
        <p:spPr>
          <a:xfrm>
            <a:off x="5673574" y="6402870"/>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sp>
        <p:nvSpPr>
          <p:cNvPr id="96" name="正方形/長方形 95">
            <a:extLst>
              <a:ext uri="{FF2B5EF4-FFF2-40B4-BE49-F238E27FC236}">
                <a16:creationId xmlns:a16="http://schemas.microsoft.com/office/drawing/2014/main" id="{5ED7F070-2E4D-4488-A596-FB857E0D48A2}"/>
              </a:ext>
            </a:extLst>
          </p:cNvPr>
          <p:cNvSpPr/>
          <p:nvPr/>
        </p:nvSpPr>
        <p:spPr>
          <a:xfrm>
            <a:off x="8147575" y="4923750"/>
            <a:ext cx="1078367" cy="215444"/>
          </a:xfrm>
          <a:prstGeom prst="rect">
            <a:avLst/>
          </a:prstGeom>
        </p:spPr>
        <p:txBody>
          <a:bodyPr wrap="square">
            <a:spAutoFit/>
          </a:bodyPr>
          <a:lstStyle/>
          <a:p>
            <a:pPr algn="ctr"/>
            <a:r>
              <a:rPr kumimoji="0" lang="ja-JP" altLang="en-US" sz="800" kern="0" dirty="0">
                <a:latin typeface="Meiryo UI"/>
                <a:ea typeface="Meiryo UI"/>
                <a:cs typeface="Arial" pitchFamily="34" charset="0"/>
              </a:rPr>
              <a:t>➢</a:t>
            </a:r>
            <a:r>
              <a:rPr kumimoji="0" lang="en-US" altLang="ja-JP" sz="800" kern="0" dirty="0">
                <a:latin typeface="Meiryo UI"/>
                <a:ea typeface="Meiryo UI"/>
                <a:cs typeface="Arial" pitchFamily="34" charset="0"/>
              </a:rPr>
              <a:t>(ACC201</a:t>
            </a:r>
            <a:r>
              <a:rPr kumimoji="0" lang="en-US" altLang="ja-JP" sz="800" kern="0" dirty="0">
                <a:solidFill>
                  <a:prstClr val="black"/>
                </a:solidFill>
                <a:latin typeface="Meiryo UI"/>
                <a:ea typeface="Meiryo UI"/>
                <a:cs typeface="Arial" pitchFamily="34" charset="0"/>
              </a:rPr>
              <a:t>)</a:t>
            </a:r>
            <a:r>
              <a:rPr lang="ja-JP" altLang="en-US" sz="800" dirty="0">
                <a:latin typeface="Arial" panose="020B0604020202020204" pitchFamily="34" charset="0"/>
                <a:ea typeface="Meiryo UI" panose="020B0604030504040204" pitchFamily="50" charset="-128"/>
                <a:cs typeface="Arial" panose="020B0604020202020204" pitchFamily="34" charset="0"/>
              </a:rPr>
              <a:t>入金へ</a:t>
            </a:r>
            <a:endParaRPr lang="ja-JP" altLang="en-US" sz="800" dirty="0">
              <a:latin typeface="Meiryo UI" panose="020B0604030504040204" pitchFamily="50" charset="-128"/>
              <a:ea typeface="Meiryo UI" panose="020B0604030504040204" pitchFamily="50" charset="-128"/>
              <a:cs typeface="Arial" pitchFamily="34" charset="0"/>
            </a:endParaRPr>
          </a:p>
        </p:txBody>
      </p:sp>
      <p:sp>
        <p:nvSpPr>
          <p:cNvPr id="97" name="ドーナツ 24">
            <a:extLst>
              <a:ext uri="{FF2B5EF4-FFF2-40B4-BE49-F238E27FC236}">
                <a16:creationId xmlns:a16="http://schemas.microsoft.com/office/drawing/2014/main" id="{FFC5F35D-6476-451D-958E-0618A5CD6602}"/>
              </a:ext>
            </a:extLst>
          </p:cNvPr>
          <p:cNvSpPr/>
          <p:nvPr/>
        </p:nvSpPr>
        <p:spPr bwMode="auto">
          <a:xfrm>
            <a:off x="8379323" y="4653948"/>
            <a:ext cx="288000" cy="288000"/>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END</a:t>
            </a:r>
          </a:p>
        </p:txBody>
      </p:sp>
      <p:sp>
        <p:nvSpPr>
          <p:cNvPr id="86" name="正方形/長方形 85">
            <a:extLst>
              <a:ext uri="{FF2B5EF4-FFF2-40B4-BE49-F238E27FC236}">
                <a16:creationId xmlns:a16="http://schemas.microsoft.com/office/drawing/2014/main" id="{497FBB92-1626-42B3-9E0B-EDE05F8774DA}"/>
              </a:ext>
            </a:extLst>
          </p:cNvPr>
          <p:cNvSpPr/>
          <p:nvPr/>
        </p:nvSpPr>
        <p:spPr>
          <a:xfrm>
            <a:off x="1819014" y="4394581"/>
            <a:ext cx="1753721" cy="338554"/>
          </a:xfrm>
          <a:prstGeom prst="rect">
            <a:avLst/>
          </a:prstGeom>
        </p:spPr>
        <p:txBody>
          <a:bodyPr wrap="square">
            <a:spAutoFit/>
          </a:bodyPr>
          <a:lstStyle/>
          <a:p>
            <a:r>
              <a:rPr kumimoji="0" lang="en-US" altLang="ja-JP" sz="800" kern="0" dirty="0">
                <a:latin typeface="Meiryo UI"/>
                <a:ea typeface="Meiryo UI"/>
                <a:cs typeface="Arial" pitchFamily="34" charset="0"/>
              </a:rPr>
              <a:t>(DIS103</a:t>
            </a:r>
            <a:r>
              <a:rPr kumimoji="0" lang="en-US" altLang="ja-JP" sz="800" kern="0" dirty="0">
                <a:solidFill>
                  <a:prstClr val="black"/>
                </a:solidFill>
                <a:latin typeface="Meiryo UI"/>
                <a:ea typeface="Meiryo UI"/>
                <a:cs typeface="Arial" pitchFamily="34" charset="0"/>
              </a:rPr>
              <a:t>)</a:t>
            </a:r>
            <a:r>
              <a:rPr lang="ja-JP" altLang="en-US" sz="800" dirty="0">
                <a:latin typeface="Arial" panose="020B0604020202020204" pitchFamily="34" charset="0"/>
                <a:ea typeface="Meiryo UI" panose="020B0604030504040204" pitchFamily="50" charset="-128"/>
                <a:cs typeface="Arial" panose="020B0604020202020204" pitchFamily="34" charset="0"/>
              </a:rPr>
              <a:t> </a:t>
            </a:r>
            <a:br>
              <a:rPr lang="en-US" altLang="ja-JP" sz="800" dirty="0">
                <a:latin typeface="Arial" panose="020B0604020202020204" pitchFamily="34" charset="0"/>
                <a:ea typeface="Meiryo UI" panose="020B0604030504040204" pitchFamily="50" charset="-128"/>
                <a:cs typeface="Arial" panose="020B0604020202020204" pitchFamily="34" charset="0"/>
              </a:rPr>
            </a:br>
            <a:r>
              <a:rPr lang="ja-JP" altLang="en-US" sz="800" dirty="0">
                <a:latin typeface="Meiryo UI" panose="020B0604030504040204" pitchFamily="50" charset="-128"/>
                <a:ea typeface="Meiryo UI" panose="020B0604030504040204" pitchFamily="50" charset="-128"/>
                <a:cs typeface="Arial" panose="020B0604020202020204" pitchFamily="34" charset="0"/>
              </a:rPr>
              <a:t>取戻し積立金差額積立</a:t>
            </a:r>
            <a:r>
              <a:rPr kumimoji="0" lang="ja-JP" altLang="en-US" sz="800" kern="0" dirty="0">
                <a:latin typeface="Meiryo UI"/>
                <a:ea typeface="Meiryo UI"/>
                <a:cs typeface="Arial" pitchFamily="34" charset="0"/>
              </a:rPr>
              <a:t>➢</a:t>
            </a:r>
            <a:endParaRPr lang="ja-JP" altLang="en-US" sz="800" dirty="0">
              <a:latin typeface="Meiryo UI" panose="020B0604030504040204" pitchFamily="50" charset="-128"/>
              <a:ea typeface="Meiryo UI" panose="020B0604030504040204" pitchFamily="50" charset="-128"/>
              <a:cs typeface="Arial" pitchFamily="34" charset="0"/>
            </a:endParaRPr>
          </a:p>
        </p:txBody>
      </p:sp>
      <p:grpSp>
        <p:nvGrpSpPr>
          <p:cNvPr id="88" name="グループ化 87">
            <a:extLst>
              <a:ext uri="{FF2B5EF4-FFF2-40B4-BE49-F238E27FC236}">
                <a16:creationId xmlns:a16="http://schemas.microsoft.com/office/drawing/2014/main" id="{3A359336-3F02-49F7-86AE-BE6DCB34A185}"/>
              </a:ext>
            </a:extLst>
          </p:cNvPr>
          <p:cNvGrpSpPr/>
          <p:nvPr/>
        </p:nvGrpSpPr>
        <p:grpSpPr>
          <a:xfrm>
            <a:off x="6241791" y="3449228"/>
            <a:ext cx="734400" cy="612227"/>
            <a:chOff x="3320370" y="3449261"/>
            <a:chExt cx="734400" cy="612227"/>
          </a:xfrm>
        </p:grpSpPr>
        <p:sp>
          <p:nvSpPr>
            <p:cNvPr id="89" name="正方形/長方形 88">
              <a:extLst>
                <a:ext uri="{FF2B5EF4-FFF2-40B4-BE49-F238E27FC236}">
                  <a16:creationId xmlns:a16="http://schemas.microsoft.com/office/drawing/2014/main" id="{7DE56529-7903-436C-8112-7558E08C152D}"/>
                </a:ext>
              </a:extLst>
            </p:cNvPr>
            <p:cNvSpPr/>
            <p:nvPr/>
          </p:nvSpPr>
          <p:spPr>
            <a:xfrm>
              <a:off x="3320370" y="3615088"/>
              <a:ext cx="734400" cy="446400"/>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請求書の</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通知指示</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sp>
          <p:nvSpPr>
            <p:cNvPr id="90" name="テキスト ボックス 89">
              <a:extLst>
                <a:ext uri="{FF2B5EF4-FFF2-40B4-BE49-F238E27FC236}">
                  <a16:creationId xmlns:a16="http://schemas.microsoft.com/office/drawing/2014/main" id="{1B718126-228C-4326-AAF0-7E257172A423}"/>
                </a:ext>
              </a:extLst>
            </p:cNvPr>
            <p:cNvSpPr txBox="1"/>
            <p:nvPr/>
          </p:nvSpPr>
          <p:spPr>
            <a:xfrm>
              <a:off x="3320370"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07</a:t>
              </a:r>
              <a:endParaRPr lang="ja-JP" altLang="en-US" sz="800" dirty="0">
                <a:latin typeface="Meiryo UI" panose="020B0604030504040204" pitchFamily="50" charset="-128"/>
                <a:ea typeface="Meiryo UI" panose="020B0604030504040204" pitchFamily="50" charset="-128"/>
              </a:endParaRPr>
            </a:p>
          </p:txBody>
        </p:sp>
      </p:grpSp>
      <p:cxnSp>
        <p:nvCxnSpPr>
          <p:cNvPr id="91" name="直線矢印コネクタ 90">
            <a:extLst>
              <a:ext uri="{FF2B5EF4-FFF2-40B4-BE49-F238E27FC236}">
                <a16:creationId xmlns:a16="http://schemas.microsoft.com/office/drawing/2014/main" id="{DB72B0F3-8278-44CB-A2EB-7E728708229A}"/>
              </a:ext>
            </a:extLst>
          </p:cNvPr>
          <p:cNvCxnSpPr>
            <a:cxnSpLocks/>
            <a:stCxn id="89" idx="2"/>
            <a:endCxn id="361" idx="0"/>
          </p:cNvCxnSpPr>
          <p:nvPr/>
        </p:nvCxnSpPr>
        <p:spPr>
          <a:xfrm flipH="1">
            <a:off x="6604634" y="4061455"/>
            <a:ext cx="4357" cy="1327588"/>
          </a:xfrm>
          <a:prstGeom prst="straightConnector1">
            <a:avLst/>
          </a:prstGeom>
          <a:noFill/>
          <a:ln w="6350" cap="flat" cmpd="sng" algn="ctr">
            <a:solidFill>
              <a:sysClr val="window" lastClr="FFFFFF">
                <a:lumMod val="65000"/>
              </a:sysClr>
            </a:solidFill>
            <a:prstDash val="solid"/>
            <a:miter lim="800000"/>
            <a:tailEnd type="triangle"/>
          </a:ln>
          <a:effectLst/>
        </p:spPr>
      </p:cxnSp>
    </p:spTree>
    <p:extLst>
      <p:ext uri="{BB962C8B-B14F-4D97-AF65-F5344CB8AC3E}">
        <p14:creationId xmlns:p14="http://schemas.microsoft.com/office/powerpoint/2010/main" val="3117358832"/>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1569751594"/>
              </p:ext>
            </p:extLst>
          </p:nvPr>
        </p:nvGraphicFramePr>
        <p:xfrm>
          <a:off x="141614" y="864069"/>
          <a:ext cx="9601200" cy="5912640"/>
        </p:xfrm>
        <a:graphic>
          <a:graphicData uri="http://schemas.openxmlformats.org/drawingml/2006/table">
            <a:tbl>
              <a:tblPr firstRow="1" bandRow="1">
                <a:tableStyleId>{2D5ABB26-0587-4C30-8999-92F81FD0307C}</a:tableStyleId>
              </a:tblPr>
              <a:tblGrid>
                <a:gridCol w="1149668">
                  <a:extLst>
                    <a:ext uri="{9D8B030D-6E8A-4147-A177-3AD203B41FA5}">
                      <a16:colId xmlns:a16="http://schemas.microsoft.com/office/drawing/2014/main" val="358073148"/>
                    </a:ext>
                  </a:extLst>
                </a:gridCol>
                <a:gridCol w="8451532">
                  <a:extLst>
                    <a:ext uri="{9D8B030D-6E8A-4147-A177-3AD203B41FA5}">
                      <a16:colId xmlns:a16="http://schemas.microsoft.com/office/drawing/2014/main" val="1235158156"/>
                    </a:ext>
                  </a:extLst>
                </a:gridCol>
              </a:tblGrid>
              <a:tr h="252000">
                <a:tc>
                  <a:txBody>
                    <a:bodyPr/>
                    <a:lstStyle/>
                    <a:p>
                      <a:pPr algn="l"/>
                      <a:r>
                        <a:rPr kumimoji="1" lang="ja-JP" altLang="en-US" sz="1200" b="0" dirty="0">
                          <a:latin typeface="Meiryo UI" panose="020B0604030504040204" pitchFamily="50" charset="-128"/>
                          <a:ea typeface="Meiryo UI" panose="020B0604030504040204" pitchFamily="50" charset="-128"/>
                        </a:rPr>
                        <a:t>業務プロセス</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a:t>
                      </a:r>
                      <a:r>
                        <a:rPr kumimoji="1" lang="en-US" altLang="ja-JP" sz="1200" b="0" dirty="0">
                          <a:latin typeface="Meiryo UI" panose="020B0604030504040204" pitchFamily="50" charset="-128"/>
                          <a:ea typeface="Meiryo UI" panose="020B0604030504040204" pitchFamily="50" charset="-128"/>
                        </a:rPr>
                        <a:t>02:</a:t>
                      </a:r>
                      <a:r>
                        <a:rPr kumimoji="1" lang="ja-JP" altLang="en-US" sz="1200" b="0" dirty="0">
                          <a:latin typeface="Meiryo UI" panose="020B0604030504040204" pitchFamily="50" charset="-128"/>
                          <a:ea typeface="Meiryo UI" panose="020B0604030504040204" pitchFamily="50" charset="-128"/>
                        </a:rPr>
                        <a:t>請求書作成」</a:t>
                      </a:r>
                      <a:r>
                        <a:rPr kumimoji="1" lang="zh-TW" altLang="en-US" sz="1200" b="0" dirty="0">
                          <a:latin typeface="Meiryo UI" panose="020B0604030504040204" pitchFamily="50" charset="-128"/>
                          <a:ea typeface="Meiryo UI" panose="020B0604030504040204" pitchFamily="50" charset="-128"/>
                        </a:rPr>
                        <a:t>「</a:t>
                      </a:r>
                      <a:r>
                        <a:rPr kumimoji="1" lang="en-US" altLang="zh-TW" sz="1200" b="0" dirty="0">
                          <a:latin typeface="Meiryo UI" panose="020B0604030504040204" pitchFamily="50" charset="-128"/>
                          <a:ea typeface="Meiryo UI" panose="020B0604030504040204" pitchFamily="50" charset="-128"/>
                        </a:rPr>
                        <a:t>05:</a:t>
                      </a:r>
                      <a:r>
                        <a:rPr kumimoji="1" lang="zh-TW" altLang="en-US" sz="1200" b="0" dirty="0">
                          <a:latin typeface="Meiryo UI" panose="020B0604030504040204" pitchFamily="50" charset="-128"/>
                          <a:ea typeface="Meiryo UI" panose="020B0604030504040204" pitchFamily="50" charset="-128"/>
                        </a:rPr>
                        <a:t>請求書通知</a:t>
                      </a:r>
                      <a:r>
                        <a:rPr kumimoji="1" lang="ja-JP" altLang="en-US" sz="1200" b="0" dirty="0">
                          <a:latin typeface="Meiryo UI" panose="020B0604030504040204" pitchFamily="50" charset="-128"/>
                          <a:ea typeface="Meiryo UI" panose="020B0604030504040204" pitchFamily="50" charset="-128"/>
                        </a:rPr>
                        <a:t>・送付</a:t>
                      </a:r>
                      <a:r>
                        <a:rPr kumimoji="1" lang="zh-TW" altLang="en-US" sz="1200" b="0" dirty="0">
                          <a:latin typeface="Meiryo UI" panose="020B0604030504040204" pitchFamily="50" charset="-128"/>
                          <a:ea typeface="Meiryo UI" panose="020B0604030504040204" pitchFamily="50" charset="-128"/>
                        </a:rPr>
                        <a:t>」「</a:t>
                      </a:r>
                      <a:r>
                        <a:rPr kumimoji="1" lang="en-US" altLang="zh-TW" sz="1200" b="0" dirty="0">
                          <a:latin typeface="Meiryo UI" panose="020B0604030504040204" pitchFamily="50" charset="-128"/>
                          <a:ea typeface="Meiryo UI" panose="020B0604030504040204" pitchFamily="50" charset="-128"/>
                        </a:rPr>
                        <a:t>06:</a:t>
                      </a:r>
                      <a:r>
                        <a:rPr kumimoji="1" lang="zh-TW" altLang="en-US" sz="1200" b="0" dirty="0">
                          <a:latin typeface="Meiryo UI" panose="020B0604030504040204" pitchFamily="50" charset="-128"/>
                          <a:ea typeface="Meiryo UI" panose="020B0604030504040204" pitchFamily="50" charset="-128"/>
                        </a:rPr>
                        <a:t>請求書受領」</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252000">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業務詳細仕様</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2081878"/>
                  </a:ext>
                </a:extLst>
              </a:tr>
              <a:tr h="5364000">
                <a:tc gridSpan="2">
                  <a:txBody>
                    <a:bodyPr/>
                    <a:lstStyle/>
                    <a:p>
                      <a:pPr lvl="0">
                        <a:defRPr/>
                      </a:pPr>
                      <a:r>
                        <a:rPr kumimoji="0" lang="ja-JP" altLang="en-US" sz="1100" b="1" u="sng" kern="0" dirty="0">
                          <a:solidFill>
                            <a:srgbClr val="000000">
                              <a:lumMod val="100000"/>
                            </a:srgbClr>
                          </a:solidFill>
                          <a:latin typeface="Meiryo UI"/>
                          <a:ea typeface="Meiryo UI"/>
                        </a:rPr>
                        <a:t>請求書の主な記載内容</a:t>
                      </a:r>
                      <a:endParaRPr kumimoji="0" lang="en-US" altLang="ja-JP" sz="1100" b="1" u="sng" kern="0" dirty="0">
                        <a:solidFill>
                          <a:srgbClr val="000000">
                            <a:lumMod val="100000"/>
                          </a:srgbClr>
                        </a:solidFill>
                        <a:latin typeface="Meiryo UI"/>
                        <a:ea typeface="Meiryo UI"/>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77678721"/>
                  </a:ext>
                </a:extLst>
              </a:tr>
            </a:tbl>
          </a:graphicData>
        </a:graphic>
      </p:graphicFrame>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zh-TW" altLang="en-US" dirty="0">
                <a:latin typeface="Meiryo UI" panose="020B0604030504040204" pitchFamily="50" charset="-128"/>
                <a:ea typeface="Meiryo UI" panose="020B0604030504040204" pitchFamily="50" charset="-128"/>
              </a:rPr>
              <a:t>業務詳細仕様</a:t>
            </a:r>
            <a:br>
              <a:rPr lang="en-US" altLang="ja-JP" dirty="0">
                <a:latin typeface="Meiryo UI" panose="020B0604030504040204" pitchFamily="50" charset="-128"/>
                <a:ea typeface="Meiryo UI" panose="020B0604030504040204" pitchFamily="50" charset="-128"/>
              </a:rPr>
            </a:br>
            <a:r>
              <a:rPr kumimoji="0" lang="ja-JP" altLang="en-US" kern="0" dirty="0">
                <a:solidFill>
                  <a:prstClr val="black"/>
                </a:solidFill>
                <a:latin typeface="Meiryo UI"/>
                <a:ea typeface="Meiryo UI"/>
                <a:cs typeface="Arial" pitchFamily="34" charset="0"/>
              </a:rPr>
              <a:t>資金管理・報告</a:t>
            </a:r>
            <a:r>
              <a:rPr lang="zh-TW" altLang="en-US" dirty="0">
                <a:latin typeface="Meiryo UI" panose="020B0604030504040204" pitchFamily="50" charset="-128"/>
                <a:ea typeface="Meiryo UI" panose="020B0604030504040204" pitchFamily="50" charset="-128"/>
              </a:rPr>
              <a:t>：請求</a:t>
            </a:r>
            <a:r>
              <a:rPr lang="en-US" altLang="zh-TW" dirty="0">
                <a:latin typeface="Meiryo UI" panose="020B0604030504040204" pitchFamily="50" charset="-128"/>
                <a:ea typeface="Meiryo UI" panose="020B0604030504040204" pitchFamily="50" charset="-128"/>
              </a:rPr>
              <a:t>(</a:t>
            </a:r>
            <a:r>
              <a:rPr lang="zh-TW" altLang="en-US" dirty="0">
                <a:latin typeface="Meiryo UI" panose="020B0604030504040204" pitchFamily="50" charset="-128"/>
                <a:ea typeface="Meiryo UI" panose="020B0604030504040204" pitchFamily="50" charset="-128"/>
              </a:rPr>
              <a:t>積立金不足額</a:t>
            </a:r>
            <a:r>
              <a:rPr lang="en-US" altLang="zh-TW" dirty="0">
                <a:latin typeface="Meiryo UI" panose="020B0604030504040204" pitchFamily="50" charset="-128"/>
                <a:ea typeface="Meiryo UI" panose="020B0604030504040204" pitchFamily="50" charset="-128"/>
              </a:rPr>
              <a:t>)</a:t>
            </a:r>
            <a:endParaRPr kumimoji="1" lang="ja-JP" altLang="en-US" dirty="0">
              <a:latin typeface="Meiryo UI" panose="020B0604030504040204" pitchFamily="50" charset="-128"/>
              <a:ea typeface="Meiryo UI" panose="020B0604030504040204" pitchFamily="50" charset="-128"/>
            </a:endParaRPr>
          </a:p>
        </p:txBody>
      </p:sp>
      <p:graphicFrame>
        <p:nvGraphicFramePr>
          <p:cNvPr id="119" name="表 118">
            <a:extLst>
              <a:ext uri="{FF2B5EF4-FFF2-40B4-BE49-F238E27FC236}">
                <a16:creationId xmlns:a16="http://schemas.microsoft.com/office/drawing/2014/main" id="{CF8B1025-08BC-4C9A-B57F-718852715E98}"/>
              </a:ext>
            </a:extLst>
          </p:cNvPr>
          <p:cNvGraphicFramePr>
            <a:graphicFrameLocks noGrp="1"/>
          </p:cNvGraphicFramePr>
          <p:nvPr>
            <p:extLst>
              <p:ext uri="{D42A27DB-BD31-4B8C-83A1-F6EECF244321}">
                <p14:modId xmlns:p14="http://schemas.microsoft.com/office/powerpoint/2010/main" val="3927848962"/>
              </p:ext>
            </p:extLst>
          </p:nvPr>
        </p:nvGraphicFramePr>
        <p:xfrm>
          <a:off x="326340" y="1690486"/>
          <a:ext cx="9355546" cy="3673968"/>
        </p:xfrm>
        <a:graphic>
          <a:graphicData uri="http://schemas.openxmlformats.org/drawingml/2006/table">
            <a:tbl>
              <a:tblPr firstRow="1" bandRow="1">
                <a:tableStyleId>{2D5ABB26-0587-4C30-8999-92F81FD0307C}</a:tableStyleId>
              </a:tblPr>
              <a:tblGrid>
                <a:gridCol w="1361031">
                  <a:extLst>
                    <a:ext uri="{9D8B030D-6E8A-4147-A177-3AD203B41FA5}">
                      <a16:colId xmlns:a16="http://schemas.microsoft.com/office/drawing/2014/main" val="3253929150"/>
                    </a:ext>
                  </a:extLst>
                </a:gridCol>
                <a:gridCol w="2807337">
                  <a:extLst>
                    <a:ext uri="{9D8B030D-6E8A-4147-A177-3AD203B41FA5}">
                      <a16:colId xmlns:a16="http://schemas.microsoft.com/office/drawing/2014/main" val="2959842301"/>
                    </a:ext>
                  </a:extLst>
                </a:gridCol>
                <a:gridCol w="5187178">
                  <a:extLst>
                    <a:ext uri="{9D8B030D-6E8A-4147-A177-3AD203B41FA5}">
                      <a16:colId xmlns:a16="http://schemas.microsoft.com/office/drawing/2014/main" val="4116574233"/>
                    </a:ext>
                  </a:extLst>
                </a:gridCol>
              </a:tblGrid>
              <a:tr h="229623">
                <a:tc gridSpan="2">
                  <a:txBody>
                    <a:bodyPr/>
                    <a:lstStyle/>
                    <a:p>
                      <a:pPr algn="ctr"/>
                      <a:r>
                        <a:rPr kumimoji="1" lang="ja-JP" altLang="en-US" sz="1000" dirty="0">
                          <a:latin typeface="Meiryo UI" panose="020B0604030504040204" pitchFamily="50" charset="-128"/>
                          <a:ea typeface="Meiryo UI" panose="020B0604030504040204" pitchFamily="50" charset="-128"/>
                        </a:rPr>
                        <a:t>記載項目</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a:txBody>
                    <a:bodyPr/>
                    <a:lstStyle/>
                    <a:p>
                      <a:pPr algn="ctr"/>
                      <a:r>
                        <a:rPr kumimoji="1" lang="ja-JP" altLang="en-US" sz="1000" dirty="0">
                          <a:latin typeface="Meiryo UI" panose="020B0604030504040204" pitchFamily="50" charset="-128"/>
                          <a:ea typeface="Meiryo UI" panose="020B0604030504040204" pitchFamily="50" charset="-128"/>
                        </a:rPr>
                        <a:t>説明</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929096736"/>
                  </a:ext>
                </a:extLst>
              </a:tr>
              <a:tr h="229623">
                <a:tc rowSpan="10">
                  <a:txBody>
                    <a:bodyPr/>
                    <a:lstStyle/>
                    <a:p>
                      <a:pPr algn="ctr"/>
                      <a:r>
                        <a:rPr kumimoji="1" lang="ja-JP" altLang="en-US" sz="1000" dirty="0">
                          <a:latin typeface="Meiryo UI" panose="020B0604030504040204" pitchFamily="50" charset="-128"/>
                          <a:ea typeface="Meiryo UI" panose="020B0604030504040204" pitchFamily="50" charset="-128"/>
                        </a:rPr>
                        <a:t>基本情報</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1000" dirty="0">
                          <a:latin typeface="Meiryo UI" panose="020B0604030504040204" pitchFamily="50" charset="-128"/>
                          <a:ea typeface="Meiryo UI" panose="020B0604030504040204" pitchFamily="50" charset="-128"/>
                        </a:rPr>
                        <a:t>請求書</a:t>
                      </a:r>
                      <a:r>
                        <a:rPr kumimoji="1" lang="en-US" altLang="ja-JP" sz="1000" dirty="0">
                          <a:latin typeface="Meiryo UI" panose="020B0604030504040204" pitchFamily="50" charset="-128"/>
                          <a:ea typeface="Meiryo UI" panose="020B0604030504040204" pitchFamily="50" charset="-128"/>
                        </a:rPr>
                        <a:t>No</a:t>
                      </a:r>
                      <a:endParaRPr kumimoji="1" lang="ja-JP" altLang="en-US" sz="1000" dirty="0">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1000" dirty="0">
                          <a:solidFill>
                            <a:schemeClr val="tx1"/>
                          </a:solidFill>
                          <a:latin typeface="Meiryo UI" panose="020B0604030504040204" pitchFamily="50" charset="-128"/>
                          <a:ea typeface="Meiryo UI" panose="020B0604030504040204" pitchFamily="50" charset="-128"/>
                        </a:rPr>
                        <a:t>請求書を一意に管理する</a:t>
                      </a:r>
                      <a:r>
                        <a:rPr kumimoji="1" lang="en-US" altLang="ja-JP" sz="1000" dirty="0">
                          <a:solidFill>
                            <a:schemeClr val="tx1"/>
                          </a:solidFill>
                          <a:latin typeface="Meiryo UI" panose="020B0604030504040204" pitchFamily="50" charset="-128"/>
                          <a:ea typeface="Meiryo UI" panose="020B0604030504040204" pitchFamily="50" charset="-128"/>
                        </a:rPr>
                        <a:t>No</a:t>
                      </a:r>
                      <a:endParaRPr kumimoji="1" lang="ja-JP" altLang="en-US" sz="1000" dirty="0">
                        <a:solidFill>
                          <a:schemeClr val="tx1"/>
                        </a:solidFill>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627633177"/>
                  </a:ext>
                </a:extLst>
              </a:tr>
              <a:tr h="229623">
                <a:tc vMerge="1">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1000" dirty="0">
                          <a:latin typeface="Meiryo UI" panose="020B0604030504040204" pitchFamily="50" charset="-128"/>
                          <a:ea typeface="Meiryo UI" panose="020B0604030504040204" pitchFamily="50" charset="-128"/>
                        </a:rPr>
                        <a:t>取引年月日</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1000" dirty="0">
                          <a:solidFill>
                            <a:schemeClr val="tx1"/>
                          </a:solidFill>
                          <a:latin typeface="Meiryo UI" panose="020B0604030504040204" pitchFamily="50" charset="-128"/>
                          <a:ea typeface="Meiryo UI" panose="020B0604030504040204" pitchFamily="50" charset="-128"/>
                        </a:rPr>
                        <a:t>請求対象となる取引が発生した年月日</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79004649"/>
                  </a:ext>
                </a:extLst>
              </a:tr>
              <a:tr h="229623">
                <a:tc vMerge="1">
                  <a:txBody>
                    <a:bodyPr/>
                    <a:lstStyle/>
                    <a:p>
                      <a:pPr algn="ctr"/>
                      <a:endParaRPr kumimoji="1" lang="ja-JP" altLang="en-US" sz="1050" dirty="0">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1000" dirty="0">
                          <a:latin typeface="Meiryo UI" panose="020B0604030504040204" pitchFamily="50" charset="-128"/>
                          <a:ea typeface="Meiryo UI" panose="020B0604030504040204" pitchFamily="50" charset="-128"/>
                        </a:rPr>
                        <a:t>請求日</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1000" dirty="0">
                          <a:solidFill>
                            <a:schemeClr val="tx1"/>
                          </a:solidFill>
                          <a:latin typeface="Meiryo UI" panose="020B0604030504040204" pitchFamily="50" charset="-128"/>
                          <a:ea typeface="Meiryo UI" panose="020B0604030504040204" pitchFamily="50" charset="-128"/>
                        </a:rPr>
                        <a:t>請求書の文書発行日</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057166168"/>
                  </a:ext>
                </a:extLst>
              </a:tr>
              <a:tr h="229623">
                <a:tc vMerge="1">
                  <a:txBody>
                    <a:bodyPr/>
                    <a:lstStyle/>
                    <a:p>
                      <a:pPr algn="ctr"/>
                      <a:endParaRPr kumimoji="1" lang="ja-JP" altLang="en-US" sz="1050" dirty="0">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1000" dirty="0">
                          <a:latin typeface="Meiryo UI" panose="020B0604030504040204" pitchFamily="50" charset="-128"/>
                          <a:ea typeface="Meiryo UI" panose="020B0604030504040204" pitchFamily="50" charset="-128"/>
                        </a:rPr>
                        <a:t>件名</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1000" dirty="0">
                          <a:solidFill>
                            <a:schemeClr val="tx1"/>
                          </a:solidFill>
                          <a:latin typeface="Meiryo UI" panose="020B0604030504040204" pitchFamily="50" charset="-128"/>
                          <a:ea typeface="Meiryo UI" panose="020B0604030504040204" pitchFamily="50" charset="-128"/>
                        </a:rPr>
                        <a:t>請求を行う取引対象の名称</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754189189"/>
                  </a:ext>
                </a:extLst>
              </a:tr>
              <a:tr h="229623">
                <a:tc vMerge="1">
                  <a:txBody>
                    <a:bodyPr/>
                    <a:lstStyle/>
                    <a:p>
                      <a:pPr algn="ctr"/>
                      <a:endParaRPr kumimoji="1" lang="ja-JP" altLang="en-US" sz="1050" dirty="0">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1000" dirty="0">
                          <a:latin typeface="Meiryo UI" panose="020B0604030504040204" pitchFamily="50" charset="-128"/>
                          <a:ea typeface="Meiryo UI" panose="020B0604030504040204" pitchFamily="50" charset="-128"/>
                        </a:rPr>
                        <a:t>請求書発行者の情報</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1000" dirty="0">
                          <a:solidFill>
                            <a:schemeClr val="tx1"/>
                          </a:solidFill>
                          <a:latin typeface="Meiryo UI" panose="020B0604030504040204" pitchFamily="50" charset="-128"/>
                          <a:ea typeface="Meiryo UI" panose="020B0604030504040204" pitchFamily="50" charset="-128"/>
                        </a:rPr>
                        <a:t>広域機関の名称、住所、連絡先部署名、電話番号・メールアドレス</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10006926"/>
                  </a:ext>
                </a:extLst>
              </a:tr>
              <a:tr h="229623">
                <a:tc vMerge="1">
                  <a:txBody>
                    <a:bodyPr/>
                    <a:lstStyle/>
                    <a:p>
                      <a:endParaRPr kumimoji="1" lang="ja-JP" altLang="en-US"/>
                    </a:p>
                  </a:txBody>
                  <a:tcPr/>
                </a:tc>
                <a:tc>
                  <a:txBody>
                    <a:bodyPr/>
                    <a:lstStyle/>
                    <a:p>
                      <a:pPr algn="l"/>
                      <a:r>
                        <a:rPr kumimoji="1" lang="ja-JP" altLang="en-US" sz="1000" dirty="0">
                          <a:latin typeface="Meiryo UI" panose="020B0604030504040204" pitchFamily="50" charset="-128"/>
                          <a:ea typeface="Meiryo UI" panose="020B0604030504040204" pitchFamily="50" charset="-128"/>
                        </a:rPr>
                        <a:t>請求書宛名</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1000" dirty="0">
                          <a:solidFill>
                            <a:schemeClr val="tx1"/>
                          </a:solidFill>
                          <a:latin typeface="Meiryo UI" panose="020B0604030504040204" pitchFamily="50" charset="-128"/>
                          <a:ea typeface="Meiryo UI" panose="020B0604030504040204" pitchFamily="50" charset="-128"/>
                        </a:rPr>
                        <a:t>請求対象となる事業者名</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56241761"/>
                  </a:ext>
                </a:extLst>
              </a:tr>
              <a:tr h="229623">
                <a:tc vMerge="1">
                  <a:txBody>
                    <a:bodyPr/>
                    <a:lstStyle/>
                    <a:p>
                      <a:pPr algn="ctr"/>
                      <a:endParaRPr kumimoji="1" lang="ja-JP" altLang="en-US" sz="1050" dirty="0">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1000" dirty="0">
                          <a:latin typeface="Meiryo UI" panose="020B0604030504040204" pitchFamily="50" charset="-128"/>
                          <a:ea typeface="Meiryo UI" panose="020B0604030504040204" pitchFamily="50" charset="-128"/>
                        </a:rPr>
                        <a:t>適格請求書発行事業者登録番号</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1000" dirty="0">
                          <a:latin typeface="Meiryo UI" panose="020B0604030504040204" pitchFamily="50" charset="-128"/>
                          <a:ea typeface="Meiryo UI" panose="020B0604030504040204" pitchFamily="50" charset="-128"/>
                        </a:rPr>
                        <a:t>適格請求書発行事業者</a:t>
                      </a:r>
                      <a:r>
                        <a:rPr kumimoji="1" lang="en-US" altLang="ja-JP" sz="1000" dirty="0">
                          <a:latin typeface="Meiryo UI" panose="020B0604030504040204" pitchFamily="50" charset="-128"/>
                          <a:ea typeface="Meiryo UI" panose="020B0604030504040204" pitchFamily="50" charset="-128"/>
                        </a:rPr>
                        <a:t>(</a:t>
                      </a:r>
                      <a:r>
                        <a:rPr kumimoji="1" lang="ja-JP" altLang="en-US" sz="1000" dirty="0">
                          <a:latin typeface="Meiryo UI" panose="020B0604030504040204" pitchFamily="50" charset="-128"/>
                          <a:ea typeface="Meiryo UI" panose="020B0604030504040204" pitchFamily="50" charset="-128"/>
                        </a:rPr>
                        <a:t>広域機関</a:t>
                      </a:r>
                      <a:r>
                        <a:rPr kumimoji="1" lang="en-US" altLang="ja-JP" sz="1000" dirty="0">
                          <a:latin typeface="Meiryo UI" panose="020B0604030504040204" pitchFamily="50" charset="-128"/>
                          <a:ea typeface="Meiryo UI" panose="020B0604030504040204" pitchFamily="50" charset="-128"/>
                        </a:rPr>
                        <a:t>)</a:t>
                      </a:r>
                      <a:r>
                        <a:rPr kumimoji="1" lang="ja-JP" altLang="en-US" sz="1000" dirty="0">
                          <a:latin typeface="Meiryo UI" panose="020B0604030504040204" pitchFamily="50" charset="-128"/>
                          <a:ea typeface="Meiryo UI" panose="020B0604030504040204" pitchFamily="50" charset="-128"/>
                        </a:rPr>
                        <a:t>の登録番号</a:t>
                      </a:r>
                      <a:endParaRPr kumimoji="1" lang="ja-JP" altLang="en-US" sz="1000" dirty="0">
                        <a:solidFill>
                          <a:schemeClr val="tx1"/>
                        </a:solidFill>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009148114"/>
                  </a:ext>
                </a:extLst>
              </a:tr>
              <a:tr h="229623">
                <a:tc vMerge="1">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ja-JP" altLang="en-US" sz="1000" dirty="0">
                          <a:latin typeface="Meiryo UI" panose="020B0604030504040204" pitchFamily="50" charset="-128"/>
                          <a:ea typeface="Meiryo UI" panose="020B0604030504040204" pitchFamily="50" charset="-128"/>
                        </a:rPr>
                        <a:t>金額合計</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1000" dirty="0">
                          <a:solidFill>
                            <a:schemeClr val="tx1"/>
                          </a:solidFill>
                          <a:latin typeface="Meiryo UI" panose="020B0604030504040204" pitchFamily="50" charset="-128"/>
                          <a:ea typeface="Meiryo UI" panose="020B0604030504040204" pitchFamily="50" charset="-128"/>
                        </a:rPr>
                        <a:t>摘要に記載された金額の合計</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500248403"/>
                  </a:ext>
                </a:extLst>
              </a:tr>
              <a:tr h="229623">
                <a:tc vMerge="1">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ja-JP" altLang="en-US" sz="1000" dirty="0">
                          <a:latin typeface="Meiryo UI" panose="020B0604030504040204" pitchFamily="50" charset="-128"/>
                          <a:ea typeface="Meiryo UI" panose="020B0604030504040204" pitchFamily="50" charset="-128"/>
                        </a:rPr>
                        <a:t>入金期限日</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1000" dirty="0">
                          <a:solidFill>
                            <a:schemeClr val="tx1"/>
                          </a:solidFill>
                          <a:latin typeface="Meiryo UI" panose="020B0604030504040204" pitchFamily="50" charset="-128"/>
                          <a:ea typeface="Meiryo UI" panose="020B0604030504040204" pitchFamily="50" charset="-128"/>
                        </a:rPr>
                        <a:t>事業者に対する入金の期限日</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167424058"/>
                  </a:ext>
                </a:extLst>
              </a:tr>
              <a:tr h="229623">
                <a:tc vMerge="1">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ja-JP" altLang="en-US" sz="1000" dirty="0">
                          <a:latin typeface="Meiryo UI" panose="020B0604030504040204" pitchFamily="50" charset="-128"/>
                          <a:ea typeface="Meiryo UI" panose="020B0604030504040204" pitchFamily="50" charset="-128"/>
                        </a:rPr>
                        <a:t>振込口座情報</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1000" dirty="0">
                          <a:solidFill>
                            <a:schemeClr val="tx1"/>
                          </a:solidFill>
                          <a:latin typeface="Meiryo UI" panose="020B0604030504040204" pitchFamily="50" charset="-128"/>
                          <a:ea typeface="Meiryo UI" panose="020B0604030504040204" pitchFamily="50" charset="-128"/>
                        </a:rPr>
                        <a:t>各事業者が振込を行う口座情報</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855069798"/>
                  </a:ext>
                </a:extLst>
              </a:tr>
              <a:tr h="229623">
                <a:tc rowSpan="5">
                  <a:txBody>
                    <a:bodyPr/>
                    <a:lstStyle/>
                    <a:p>
                      <a:pPr algn="ctr"/>
                      <a:r>
                        <a:rPr kumimoji="1" lang="ja-JP" altLang="en-US" sz="1000" dirty="0">
                          <a:latin typeface="Meiryo UI" panose="020B0604030504040204" pitchFamily="50" charset="-128"/>
                          <a:ea typeface="Meiryo UI" panose="020B0604030504040204" pitchFamily="50" charset="-128"/>
                        </a:rPr>
                        <a:t>明細情報</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1000" dirty="0">
                          <a:latin typeface="Meiryo UI" panose="020B0604030504040204" pitchFamily="50" charset="-128"/>
                          <a:ea typeface="Meiryo UI" panose="020B0604030504040204" pitchFamily="50" charset="-128"/>
                        </a:rPr>
                        <a:t>請求明細</a:t>
                      </a:r>
                      <a:r>
                        <a:rPr kumimoji="1" lang="en-US" altLang="ja-JP" sz="1000" dirty="0">
                          <a:latin typeface="Meiryo UI" panose="020B0604030504040204" pitchFamily="50" charset="-128"/>
                          <a:ea typeface="Meiryo UI" panose="020B0604030504040204" pitchFamily="50" charset="-128"/>
                        </a:rPr>
                        <a:t>No</a:t>
                      </a:r>
                      <a:endParaRPr kumimoji="1" lang="ja-JP" altLang="en-US" sz="1000" dirty="0">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1000" dirty="0">
                          <a:solidFill>
                            <a:schemeClr val="tx1"/>
                          </a:solidFill>
                          <a:latin typeface="Meiryo UI" panose="020B0604030504040204" pitchFamily="50" charset="-128"/>
                          <a:ea typeface="Meiryo UI" panose="020B0604030504040204" pitchFamily="50" charset="-128"/>
                        </a:rPr>
                        <a:t>支払明細を一意に管理する</a:t>
                      </a:r>
                      <a:r>
                        <a:rPr kumimoji="1" lang="en-US" altLang="ja-JP" sz="1000" dirty="0">
                          <a:solidFill>
                            <a:schemeClr val="tx1"/>
                          </a:solidFill>
                          <a:latin typeface="Meiryo UI" panose="020B0604030504040204" pitchFamily="50" charset="-128"/>
                          <a:ea typeface="Meiryo UI" panose="020B0604030504040204" pitchFamily="50" charset="-128"/>
                        </a:rPr>
                        <a:t>No</a:t>
                      </a:r>
                      <a:endParaRPr kumimoji="1" lang="ja-JP" altLang="en-US" sz="1000" dirty="0">
                        <a:solidFill>
                          <a:schemeClr val="tx1"/>
                        </a:solidFill>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32796404"/>
                  </a:ext>
                </a:extLst>
              </a:tr>
              <a:tr h="229623">
                <a:tc vMerge="1">
                  <a:txBody>
                    <a:bodyPr/>
                    <a:lstStyle/>
                    <a:p>
                      <a:pPr algn="ctr"/>
                      <a:endParaRPr kumimoji="1" lang="ja-JP" altLang="en-US" sz="1000" dirty="0">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1000" dirty="0">
                          <a:latin typeface="Meiryo UI" panose="020B0604030504040204" pitchFamily="50" charset="-128"/>
                          <a:ea typeface="Meiryo UI" panose="020B0604030504040204" pitchFamily="50" charset="-128"/>
                        </a:rPr>
                        <a:t>対象年月</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1000" dirty="0">
                          <a:solidFill>
                            <a:schemeClr val="tx1"/>
                          </a:solidFill>
                          <a:latin typeface="Meiryo UI" panose="020B0604030504040204" pitchFamily="50" charset="-128"/>
                          <a:ea typeface="Meiryo UI" panose="020B0604030504040204" pitchFamily="50" charset="-128"/>
                        </a:rPr>
                        <a:t>取引対象が発生した年・月</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785104709"/>
                  </a:ext>
                </a:extLst>
              </a:tr>
              <a:tr h="229623">
                <a:tc vMerge="1">
                  <a:txBody>
                    <a:bodyPr/>
                    <a:lstStyle/>
                    <a:p>
                      <a:pPr algn="ctr"/>
                      <a:endParaRPr kumimoji="1" lang="ja-JP" altLang="en-US" sz="1050" dirty="0">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1" lang="ja-JP" altLang="en-US" sz="1000" dirty="0">
                          <a:latin typeface="Meiryo UI" panose="020B0604030504040204" pitchFamily="50" charset="-128"/>
                          <a:ea typeface="Meiryo UI" panose="020B0604030504040204" pitchFamily="50" charset="-128"/>
                        </a:rPr>
                        <a:t>取引対象</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1000" dirty="0">
                          <a:solidFill>
                            <a:schemeClr val="tx1"/>
                          </a:solidFill>
                          <a:latin typeface="Meiryo UI" panose="020B0604030504040204" pitchFamily="50" charset="-128"/>
                          <a:ea typeface="Meiryo UI" panose="020B0604030504040204" pitchFamily="50" charset="-128"/>
                        </a:rPr>
                        <a:t>取引対象の内容</a:t>
                      </a:r>
                      <a:r>
                        <a:rPr kumimoji="1" lang="en-US" altLang="ja-JP" sz="1000" dirty="0">
                          <a:solidFill>
                            <a:schemeClr val="tx1"/>
                          </a:solidFill>
                          <a:latin typeface="Meiryo UI" panose="020B0604030504040204" pitchFamily="50" charset="-128"/>
                          <a:ea typeface="Meiryo UI" panose="020B0604030504040204" pitchFamily="50" charset="-128"/>
                        </a:rPr>
                        <a:t>(</a:t>
                      </a:r>
                      <a:r>
                        <a:rPr kumimoji="1" lang="ja-JP" altLang="en-US" sz="1000" dirty="0">
                          <a:solidFill>
                            <a:schemeClr val="tx1"/>
                          </a:solidFill>
                          <a:latin typeface="Meiryo UI" panose="020B0604030504040204" pitchFamily="50" charset="-128"/>
                          <a:ea typeface="Meiryo UI" panose="020B0604030504040204" pitchFamily="50" charset="-128"/>
                        </a:rPr>
                        <a:t>廃棄等費用積立金不足額</a:t>
                      </a:r>
                      <a:r>
                        <a:rPr kumimoji="1" lang="en-US" altLang="ja-JP" sz="1000" dirty="0">
                          <a:solidFill>
                            <a:schemeClr val="tx1"/>
                          </a:solidFill>
                          <a:latin typeface="Meiryo UI" panose="020B0604030504040204" pitchFamily="50" charset="-128"/>
                          <a:ea typeface="Meiryo UI" panose="020B0604030504040204" pitchFamily="50" charset="-128"/>
                        </a:rPr>
                        <a:t>)</a:t>
                      </a:r>
                      <a:endParaRPr kumimoji="1" lang="ja-JP" altLang="en-US" sz="1000" dirty="0">
                        <a:solidFill>
                          <a:schemeClr val="tx1"/>
                        </a:solidFill>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690790256"/>
                  </a:ext>
                </a:extLst>
              </a:tr>
              <a:tr h="229623">
                <a:tc vMerge="1">
                  <a:txBody>
                    <a:bodyPr/>
                    <a:lstStyle/>
                    <a:p>
                      <a:endParaRPr kumimoji="1" lang="ja-JP" altLang="en-US"/>
                    </a:p>
                  </a:txBody>
                  <a:tcPr/>
                </a:tc>
                <a:tc>
                  <a:txBody>
                    <a:bodyPr/>
                    <a:lstStyle/>
                    <a:p>
                      <a:pPr algn="l"/>
                      <a:r>
                        <a:rPr kumimoji="1" lang="ja-JP" altLang="en-US" sz="1000" dirty="0">
                          <a:latin typeface="Meiryo UI" panose="020B0604030504040204" pitchFamily="50" charset="-128"/>
                          <a:ea typeface="Meiryo UI" panose="020B0604030504040204" pitchFamily="50" charset="-128"/>
                        </a:rPr>
                        <a:t>金額</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1000" dirty="0">
                          <a:solidFill>
                            <a:schemeClr val="tx1"/>
                          </a:solidFill>
                          <a:latin typeface="Meiryo UI" panose="020B0604030504040204" pitchFamily="50" charset="-128"/>
                          <a:ea typeface="Meiryo UI" panose="020B0604030504040204" pitchFamily="50" charset="-128"/>
                        </a:rPr>
                        <a:t>摘要ごとの金額</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34359017"/>
                  </a:ext>
                </a:extLst>
              </a:tr>
              <a:tr h="229623">
                <a:tc vMerge="1">
                  <a:txBody>
                    <a:bodyPr/>
                    <a:lstStyle/>
                    <a:p>
                      <a:pPr algn="ctr"/>
                      <a:endParaRPr kumimoji="1" lang="ja-JP" altLang="en-US" sz="1050" dirty="0">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1000" dirty="0">
                          <a:latin typeface="Meiryo UI" panose="020B0604030504040204" pitchFamily="50" charset="-128"/>
                          <a:ea typeface="Meiryo UI" panose="020B0604030504040204" pitchFamily="50" charset="-128"/>
                        </a:rPr>
                        <a:t>摘要</a:t>
                      </a: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kumimoji="1" lang="ja-JP" altLang="en-US" sz="1000" dirty="0">
                          <a:solidFill>
                            <a:schemeClr val="tx1"/>
                          </a:solidFill>
                          <a:latin typeface="Meiryo UI" panose="020B0604030504040204" pitchFamily="50" charset="-128"/>
                          <a:ea typeface="Meiryo UI" panose="020B0604030504040204" pitchFamily="50" charset="-128"/>
                        </a:rPr>
                        <a:t>取引対象の詳細</a:t>
                      </a:r>
                      <a:r>
                        <a:rPr kumimoji="1" lang="en-US" altLang="ja-JP" sz="1000" dirty="0">
                          <a:solidFill>
                            <a:schemeClr val="tx1"/>
                          </a:solidFill>
                          <a:latin typeface="Meiryo UI" panose="020B0604030504040204" pitchFamily="50" charset="-128"/>
                          <a:ea typeface="Meiryo UI" panose="020B0604030504040204" pitchFamily="50" charset="-128"/>
                        </a:rPr>
                        <a:t>(</a:t>
                      </a:r>
                      <a:r>
                        <a:rPr kumimoji="1" lang="ja-JP" altLang="en-US" sz="1000" dirty="0">
                          <a:solidFill>
                            <a:schemeClr val="tx1"/>
                          </a:solidFill>
                          <a:latin typeface="Meiryo UI" panose="020B0604030504040204" pitchFamily="50" charset="-128"/>
                          <a:ea typeface="Meiryo UI" panose="020B0604030504040204" pitchFamily="50" charset="-128"/>
                        </a:rPr>
                        <a:t>対象の電源名等</a:t>
                      </a:r>
                      <a:r>
                        <a:rPr kumimoji="1" lang="en-US" altLang="ja-JP" sz="1000" dirty="0">
                          <a:solidFill>
                            <a:schemeClr val="tx1"/>
                          </a:solidFill>
                          <a:latin typeface="Meiryo UI" panose="020B0604030504040204" pitchFamily="50" charset="-128"/>
                          <a:ea typeface="Meiryo UI" panose="020B0604030504040204" pitchFamily="50" charset="-128"/>
                        </a:rPr>
                        <a:t>)</a:t>
                      </a:r>
                      <a:endParaRPr kumimoji="1" lang="ja-JP" altLang="en-US" sz="1000" dirty="0">
                        <a:solidFill>
                          <a:schemeClr val="tx1"/>
                        </a:solidFill>
                        <a:latin typeface="Meiryo UI" panose="020B0604030504040204" pitchFamily="50" charset="-128"/>
                        <a:ea typeface="Meiryo UI" panose="020B0604030504040204" pitchFamily="50" charset="-128"/>
                      </a:endParaRPr>
                    </a:p>
                  </a:txBody>
                  <a:tcPr marL="36000" marR="36000" marT="28800" marB="288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84687"/>
                  </a:ext>
                </a:extLst>
              </a:tr>
            </a:tbl>
          </a:graphicData>
        </a:graphic>
      </p:graphicFrame>
      <p:sp>
        <p:nvSpPr>
          <p:cNvPr id="6" name="正方形/長方形 5">
            <a:extLst>
              <a:ext uri="{FF2B5EF4-FFF2-40B4-BE49-F238E27FC236}">
                <a16:creationId xmlns:a16="http://schemas.microsoft.com/office/drawing/2014/main" id="{3E8551DA-929D-4C89-9ABA-3B80B07A0674}"/>
              </a:ext>
            </a:extLst>
          </p:cNvPr>
          <p:cNvSpPr/>
          <p:nvPr/>
        </p:nvSpPr>
        <p:spPr>
          <a:xfrm>
            <a:off x="7482035" y="5378905"/>
            <a:ext cx="2282351" cy="285214"/>
          </a:xfrm>
          <a:prstGeom prst="rect">
            <a:avLst/>
          </a:prstGeom>
          <a:noFill/>
          <a:ln w="19050" cap="flat" cmpd="sng" algn="ctr">
            <a:noFill/>
            <a:prstDash val="solid"/>
            <a:miter lim="800000"/>
          </a:ln>
          <a:effectLst/>
        </p:spPr>
        <p:txBody>
          <a:bodyPr wrap="none" lIns="0" tIns="36000" rIns="0" bIns="36000" rtlCol="0" anchor="ctr"/>
          <a:lstStyle/>
          <a:p>
            <a:pPr algn="ctr"/>
            <a:r>
              <a:rPr kumimoji="0" lang="en-US" altLang="ja-JP" sz="1000" kern="0" dirty="0">
                <a:solidFill>
                  <a:prstClr val="black"/>
                </a:solidFill>
                <a:latin typeface="Meiryo UI"/>
                <a:ea typeface="Meiryo UI"/>
                <a:cs typeface="Arial" pitchFamily="34" charset="0"/>
              </a:rPr>
              <a:t>※</a:t>
            </a:r>
            <a:r>
              <a:rPr kumimoji="0" lang="ja-JP" altLang="en-US" sz="1000" kern="0" dirty="0">
                <a:solidFill>
                  <a:prstClr val="black"/>
                </a:solidFill>
                <a:latin typeface="Meiryo UI"/>
                <a:ea typeface="Meiryo UI"/>
                <a:cs typeface="Arial" pitchFamily="34" charset="0"/>
              </a:rPr>
              <a:t>本取引は不課税である旨を欄外に明記</a:t>
            </a:r>
          </a:p>
        </p:txBody>
      </p:sp>
    </p:spTree>
    <p:extLst>
      <p:ext uri="{BB962C8B-B14F-4D97-AF65-F5344CB8AC3E}">
        <p14:creationId xmlns:p14="http://schemas.microsoft.com/office/powerpoint/2010/main" val="1712901098"/>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ja-JP" altLang="en-US" dirty="0">
                <a:latin typeface="Meiryo UI" panose="020B0604030504040204" pitchFamily="50" charset="-128"/>
                <a:ea typeface="Meiryo UI" panose="020B0604030504040204" pitchFamily="50" charset="-128"/>
              </a:rPr>
              <a:t>業務フロー</a:t>
            </a:r>
            <a:br>
              <a:rPr lang="en-US" altLang="ja-JP" dirty="0">
                <a:latin typeface="Meiryo UI" panose="020B0604030504040204" pitchFamily="50" charset="-128"/>
                <a:ea typeface="Meiryo UI" panose="020B0604030504040204" pitchFamily="50" charset="-128"/>
              </a:rPr>
            </a:br>
            <a:r>
              <a:rPr kumimoji="0" lang="ja-JP" altLang="en-US" kern="0" dirty="0">
                <a:solidFill>
                  <a:prstClr val="black"/>
                </a:solidFill>
                <a:latin typeface="Meiryo UI"/>
                <a:ea typeface="Meiryo UI"/>
                <a:cs typeface="Arial" pitchFamily="34" charset="0"/>
              </a:rPr>
              <a:t>資金管理・報告</a:t>
            </a:r>
            <a:r>
              <a:rPr lang="zh-TW" altLang="en-US"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入出金管理</a:t>
            </a:r>
            <a:r>
              <a:rPr lang="en-US" altLang="ja-JP" dirty="0">
                <a:latin typeface="Arial" panose="020B0604020202020204" pitchFamily="34" charset="0"/>
                <a:ea typeface="Meiryo UI" panose="020B0604030504040204" pitchFamily="50" charset="-128"/>
                <a:cs typeface="Arial" panose="020B0604020202020204" pitchFamily="34" charset="0"/>
              </a:rPr>
              <a:t> – </a:t>
            </a:r>
            <a:r>
              <a:rPr lang="ja-JP" altLang="en-US" dirty="0">
                <a:latin typeface="Meiryo UI" panose="020B0604030504040204" pitchFamily="50" charset="-128"/>
                <a:ea typeface="Meiryo UI" panose="020B0604030504040204" pitchFamily="50" charset="-128"/>
              </a:rPr>
              <a:t>出金</a:t>
            </a:r>
            <a:endParaRPr kumimoji="1" lang="ja-JP" altLang="en-US" dirty="0">
              <a:latin typeface="Meiryo UI" panose="020B0604030504040204" pitchFamily="50" charset="-128"/>
              <a:ea typeface="Meiryo UI" panose="020B0604030504040204" pitchFamily="50" charset="-128"/>
            </a:endParaRPr>
          </a:p>
        </p:txBody>
      </p:sp>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1902286647"/>
              </p:ext>
            </p:extLst>
          </p:nvPr>
        </p:nvGraphicFramePr>
        <p:xfrm>
          <a:off x="141614" y="1118597"/>
          <a:ext cx="9596724" cy="5679654"/>
        </p:xfrm>
        <a:graphic>
          <a:graphicData uri="http://schemas.openxmlformats.org/drawingml/2006/table">
            <a:tbl>
              <a:tblPr firstRow="1" bandRow="1">
                <a:tableStyleId>{2D5ABB26-0587-4C30-8999-92F81FD0307C}</a:tableStyleId>
              </a:tblPr>
              <a:tblGrid>
                <a:gridCol w="367433">
                  <a:extLst>
                    <a:ext uri="{9D8B030D-6E8A-4147-A177-3AD203B41FA5}">
                      <a16:colId xmlns:a16="http://schemas.microsoft.com/office/drawing/2014/main" val="358073148"/>
                    </a:ext>
                  </a:extLst>
                </a:gridCol>
                <a:gridCol w="692468">
                  <a:extLst>
                    <a:ext uri="{9D8B030D-6E8A-4147-A177-3AD203B41FA5}">
                      <a16:colId xmlns:a16="http://schemas.microsoft.com/office/drawing/2014/main" val="3311309282"/>
                    </a:ext>
                  </a:extLst>
                </a:gridCol>
                <a:gridCol w="6754708">
                  <a:extLst>
                    <a:ext uri="{9D8B030D-6E8A-4147-A177-3AD203B41FA5}">
                      <a16:colId xmlns:a16="http://schemas.microsoft.com/office/drawing/2014/main" val="1235158156"/>
                    </a:ext>
                  </a:extLst>
                </a:gridCol>
                <a:gridCol w="952107">
                  <a:extLst>
                    <a:ext uri="{9D8B030D-6E8A-4147-A177-3AD203B41FA5}">
                      <a16:colId xmlns:a16="http://schemas.microsoft.com/office/drawing/2014/main" val="256449129"/>
                    </a:ext>
                  </a:extLst>
                </a:gridCol>
                <a:gridCol w="830008">
                  <a:extLst>
                    <a:ext uri="{9D8B030D-6E8A-4147-A177-3AD203B41FA5}">
                      <a16:colId xmlns:a16="http://schemas.microsoft.com/office/drawing/2014/main" val="869005639"/>
                    </a:ext>
                  </a:extLst>
                </a:gridCol>
              </a:tblGrid>
              <a:tr h="276564">
                <a:tc gridSpan="2">
                  <a:txBody>
                    <a:bodyPr/>
                    <a:lstStyle/>
                    <a:p>
                      <a:pPr algn="l"/>
                      <a:r>
                        <a:rPr kumimoji="1" lang="ja-JP" altLang="en-US" sz="1200" b="0" dirty="0">
                          <a:latin typeface="Meiryo UI" panose="020B0604030504040204" pitchFamily="50" charset="-128"/>
                          <a:ea typeface="Meiryo UI" panose="020B0604030504040204" pitchFamily="50" charset="-128"/>
                        </a:rPr>
                        <a:t>業務</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lang="ja-JP" altLang="en-US" sz="1200" dirty="0">
                          <a:latin typeface="Meiryo UI" panose="020B0604030504040204" pitchFamily="50" charset="-128"/>
                          <a:ea typeface="Meiryo UI" panose="020B0604030504040204" pitchFamily="50" charset="-128"/>
                        </a:rPr>
                        <a:t>入出金管理</a:t>
                      </a:r>
                      <a:r>
                        <a:rPr lang="en-US" altLang="ja-JP" sz="1200" dirty="0">
                          <a:latin typeface="Arial" panose="020B0604020202020204" pitchFamily="34" charset="0"/>
                          <a:ea typeface="Meiryo UI" panose="020B0604030504040204" pitchFamily="50" charset="-128"/>
                          <a:cs typeface="Arial" panose="020B0604020202020204" pitchFamily="34" charset="0"/>
                        </a:rPr>
                        <a:t> – </a:t>
                      </a:r>
                      <a:r>
                        <a:rPr kumimoji="1" lang="ja-JP" altLang="en-US" sz="1200" b="0" dirty="0">
                          <a:latin typeface="Meiryo UI" panose="020B0604030504040204" pitchFamily="50" charset="-128"/>
                          <a:ea typeface="Meiryo UI" panose="020B0604030504040204" pitchFamily="50" charset="-128"/>
                        </a:rPr>
                        <a:t>出金</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1200" b="0" dirty="0">
                          <a:latin typeface="Meiryo UI" panose="020B0604030504040204" pitchFamily="50" charset="-128"/>
                          <a:ea typeface="Meiryo UI" panose="020B0604030504040204" pitchFamily="50" charset="-128"/>
                        </a:rPr>
                        <a:t>業務コード</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200" b="0" dirty="0">
                          <a:latin typeface="Meiryo UI" panose="020B0604030504040204" pitchFamily="50" charset="-128"/>
                          <a:ea typeface="Meiryo UI" panose="020B0604030504040204" pitchFamily="50" charset="-128"/>
                        </a:rPr>
                        <a:t>ACC200</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276564">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業務内容</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広域機関が認定事業者に対して支払</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振込</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を行う。</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868788017"/>
                  </a:ext>
                </a:extLst>
              </a:tr>
              <a:tr h="276564">
                <a:tc gridSpan="2">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業務タイミング</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3">
                  <a:txBody>
                    <a:bodyPr/>
                    <a:lstStyle/>
                    <a:p>
                      <a:pPr marL="0" indent="0" algn="l">
                        <a:buFont typeface="Arial" panose="020B0604020202020204" pitchFamily="34" charset="0"/>
                        <a:buNone/>
                      </a:pPr>
                      <a:r>
                        <a:rPr kumimoji="1" lang="ja-JP" altLang="en-US" sz="1200" b="0" dirty="0">
                          <a:solidFill>
                            <a:schemeClr val="tx1"/>
                          </a:solidFill>
                          <a:latin typeface="Meiryo UI" panose="020B0604030504040204" pitchFamily="50" charset="-128"/>
                          <a:ea typeface="Meiryo UI" panose="020B0604030504040204" pitchFamily="50" charset="-128"/>
                        </a:rPr>
                        <a:t>月次・随時</a:t>
                      </a:r>
                      <a:endParaRPr kumimoji="1" lang="en-US" altLang="ja-JP" sz="1200" b="0" dirty="0">
                        <a:solidFill>
                          <a:srgbClr val="FF0000"/>
                        </a:solidFill>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100085752"/>
                  </a:ext>
                </a:extLst>
              </a:tr>
              <a:tr h="276564">
                <a:tc gridSpan="2">
                  <a:txBody>
                    <a:bodyPr/>
                    <a:lstStyle/>
                    <a:p>
                      <a:pPr marL="0" indent="0" algn="l">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関連アクター</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広域機関、認定事業者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747063371"/>
                  </a:ext>
                </a:extLst>
              </a:tr>
              <a:tr h="1200466">
                <a:tc rowSpan="2">
                  <a:txBody>
                    <a:bodyPr/>
                    <a:lstStyle/>
                    <a:p>
                      <a:pPr marL="0" indent="0" algn="ctr">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確認者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lumMod val="95000"/>
                      </a:schemeClr>
                    </a:solidFill>
                  </a:tcPr>
                </a:tc>
                <a:tc gridSpan="3">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776034627"/>
                  </a:ext>
                </a:extLst>
              </a:tr>
              <a:tr h="1200466">
                <a:tc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作業者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603231057"/>
                  </a:ext>
                </a:extLst>
              </a:tr>
              <a:tr h="1200466">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000" b="0" dirty="0">
                          <a:latin typeface="Meiryo UI" panose="020B0604030504040204" pitchFamily="50" charset="-128"/>
                          <a:ea typeface="Meiryo UI" panose="020B0604030504040204" pitchFamily="50" charset="-128"/>
                        </a:rPr>
                        <a:t>認定事業者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42081878"/>
                  </a:ext>
                </a:extLst>
              </a:tr>
              <a:tr h="972000">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システム</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5629721"/>
                  </a:ext>
                </a:extLst>
              </a:tr>
            </a:tbl>
          </a:graphicData>
        </a:graphic>
      </p:graphicFrame>
      <p:grpSp>
        <p:nvGrpSpPr>
          <p:cNvPr id="150" name="グループ化 149">
            <a:extLst>
              <a:ext uri="{FF2B5EF4-FFF2-40B4-BE49-F238E27FC236}">
                <a16:creationId xmlns:a16="http://schemas.microsoft.com/office/drawing/2014/main" id="{D327CC5C-7F09-4F50-920E-3A3937392207}"/>
              </a:ext>
            </a:extLst>
          </p:cNvPr>
          <p:cNvGrpSpPr/>
          <p:nvPr/>
        </p:nvGrpSpPr>
        <p:grpSpPr>
          <a:xfrm>
            <a:off x="5989186" y="822685"/>
            <a:ext cx="3842712" cy="205890"/>
            <a:chOff x="6068600" y="822685"/>
            <a:chExt cx="3510050" cy="205890"/>
          </a:xfrm>
        </p:grpSpPr>
        <p:sp>
          <p:nvSpPr>
            <p:cNvPr id="151" name="正方形/長方形 150">
              <a:extLst>
                <a:ext uri="{FF2B5EF4-FFF2-40B4-BE49-F238E27FC236}">
                  <a16:creationId xmlns:a16="http://schemas.microsoft.com/office/drawing/2014/main" id="{A700BDC1-1F8F-4EEA-AC1C-D597A7D0D775}"/>
                </a:ext>
              </a:extLst>
            </p:cNvPr>
            <p:cNvSpPr/>
            <p:nvPr/>
          </p:nvSpPr>
          <p:spPr>
            <a:xfrm>
              <a:off x="6506504" y="822685"/>
              <a:ext cx="1254159"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再エネ業務統合システム</a:t>
              </a:r>
            </a:p>
          </p:txBody>
        </p:sp>
        <p:sp>
          <p:nvSpPr>
            <p:cNvPr id="152" name="正方形/長方形 151">
              <a:extLst>
                <a:ext uri="{FF2B5EF4-FFF2-40B4-BE49-F238E27FC236}">
                  <a16:creationId xmlns:a16="http://schemas.microsoft.com/office/drawing/2014/main" id="{1315B217-F166-4FD8-BC2F-3CB9E84F2B55}"/>
                </a:ext>
              </a:extLst>
            </p:cNvPr>
            <p:cNvSpPr/>
            <p:nvPr/>
          </p:nvSpPr>
          <p:spPr>
            <a:xfrm>
              <a:off x="6369354" y="853531"/>
              <a:ext cx="166154" cy="132923"/>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153" name="正方形/長方形 152">
              <a:extLst>
                <a:ext uri="{FF2B5EF4-FFF2-40B4-BE49-F238E27FC236}">
                  <a16:creationId xmlns:a16="http://schemas.microsoft.com/office/drawing/2014/main" id="{94C2FAFB-4D11-439F-9AE6-1FE317FF7B77}"/>
                </a:ext>
              </a:extLst>
            </p:cNvPr>
            <p:cNvSpPr/>
            <p:nvPr/>
          </p:nvSpPr>
          <p:spPr>
            <a:xfrm>
              <a:off x="7488525" y="853531"/>
              <a:ext cx="166154" cy="132923"/>
            </a:xfrm>
            <a:prstGeom prst="rect">
              <a:avLst/>
            </a:prstGeom>
            <a:noFill/>
            <a:ln w="38100" cap="flat" cmpd="thickThin"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156" name="正方形/長方形 155">
              <a:extLst>
                <a:ext uri="{FF2B5EF4-FFF2-40B4-BE49-F238E27FC236}">
                  <a16:creationId xmlns:a16="http://schemas.microsoft.com/office/drawing/2014/main" id="{8C40E6DB-F31B-45BA-B4D0-2D7DD7A95117}"/>
                </a:ext>
              </a:extLst>
            </p:cNvPr>
            <p:cNvSpPr/>
            <p:nvPr/>
          </p:nvSpPr>
          <p:spPr>
            <a:xfrm>
              <a:off x="7645826" y="822685"/>
              <a:ext cx="1125542"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zh-TW" altLang="en-US" sz="738" kern="0" dirty="0">
                  <a:latin typeface="Meiryo UI"/>
                  <a:ea typeface="Meiryo UI"/>
                  <a:cs typeface="Arial" pitchFamily="34" charset="0"/>
                </a:rPr>
                <a:t>業務詳細仕様</a:t>
              </a:r>
              <a:r>
                <a:rPr kumimoji="0" lang="ja-JP" altLang="en-US" sz="738" kern="0" dirty="0">
                  <a:latin typeface="Meiryo UI"/>
                  <a:ea typeface="Meiryo UI"/>
                  <a:cs typeface="Arial" pitchFamily="34" charset="0"/>
                </a:rPr>
                <a:t>の対象</a:t>
              </a:r>
            </a:p>
          </p:txBody>
        </p:sp>
        <p:sp>
          <p:nvSpPr>
            <p:cNvPr id="157" name="正方形/長方形 156">
              <a:extLst>
                <a:ext uri="{FF2B5EF4-FFF2-40B4-BE49-F238E27FC236}">
                  <a16:creationId xmlns:a16="http://schemas.microsoft.com/office/drawing/2014/main" id="{461911D5-A43A-40DE-8B44-8406974D0EC1}"/>
                </a:ext>
              </a:extLst>
            </p:cNvPr>
            <p:cNvSpPr/>
            <p:nvPr/>
          </p:nvSpPr>
          <p:spPr>
            <a:xfrm>
              <a:off x="6068600" y="822685"/>
              <a:ext cx="299077" cy="198871"/>
            </a:xfrm>
            <a:prstGeom prst="rect">
              <a:avLst/>
            </a:prstGeom>
            <a:noFill/>
          </p:spPr>
          <p:txBody>
            <a:bodyPr wrap="none">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r>
                <a:rPr kumimoji="0" lang="ja-JP" altLang="en-US" sz="738" kern="0" dirty="0">
                  <a:latin typeface="Meiryo UI"/>
                  <a:ea typeface="Meiryo UI"/>
                  <a:cs typeface="Arial" pitchFamily="34" charset="0"/>
                </a:rPr>
                <a:t>凡例</a:t>
              </a:r>
            </a:p>
          </p:txBody>
        </p:sp>
        <p:sp>
          <p:nvSpPr>
            <p:cNvPr id="158" name="フローチャート: 定義済み処理 157">
              <a:extLst>
                <a:ext uri="{FF2B5EF4-FFF2-40B4-BE49-F238E27FC236}">
                  <a16:creationId xmlns:a16="http://schemas.microsoft.com/office/drawing/2014/main" id="{D42E727E-3613-439F-93AB-73B44841F5D6}"/>
                </a:ext>
              </a:extLst>
            </p:cNvPr>
            <p:cNvSpPr/>
            <p:nvPr/>
          </p:nvSpPr>
          <p:spPr>
            <a:xfrm>
              <a:off x="8579834" y="853531"/>
              <a:ext cx="237359" cy="144000"/>
            </a:xfrm>
            <a:prstGeom prst="flowChartPredefinedProcess">
              <a:avLst/>
            </a:prstGeom>
            <a:noFill/>
            <a:ln w="19050" cap="flat" cmpd="sng" algn="ctr">
              <a:solidFill>
                <a:sysClr val="window" lastClr="FFFFFF">
                  <a:lumMod val="65000"/>
                </a:sysClr>
              </a:solidFill>
              <a:prstDash val="solid"/>
              <a:miter lim="800000"/>
            </a:ln>
            <a:effectLst/>
          </p:spPr>
          <p:txBody>
            <a:bodyPr wrap="none" lIns="0" tIns="33231" rIns="0" bIns="33231" rtlCol="0" anchor="ctr"/>
            <a:lstStyle/>
            <a:p>
              <a:pPr algn="ctr"/>
              <a:endParaRPr kumimoji="0" lang="ja-JP" altLang="en-US" sz="800" kern="0" dirty="0">
                <a:latin typeface="Meiryo UI" panose="020B0604030504040204" pitchFamily="50" charset="-128"/>
                <a:ea typeface="Meiryo UI" panose="020B0604030504040204" pitchFamily="50" charset="-128"/>
                <a:cs typeface="Arial" pitchFamily="34" charset="0"/>
              </a:endParaRPr>
            </a:p>
          </p:txBody>
        </p:sp>
        <p:sp>
          <p:nvSpPr>
            <p:cNvPr id="159" name="正方形/長方形 158">
              <a:extLst>
                <a:ext uri="{FF2B5EF4-FFF2-40B4-BE49-F238E27FC236}">
                  <a16:creationId xmlns:a16="http://schemas.microsoft.com/office/drawing/2014/main" id="{A75FA669-0B9D-4C9C-8737-344312BAFB07}"/>
                </a:ext>
              </a:extLst>
            </p:cNvPr>
            <p:cNvSpPr/>
            <p:nvPr/>
          </p:nvSpPr>
          <p:spPr>
            <a:xfrm>
              <a:off x="8795264" y="822685"/>
              <a:ext cx="783386"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他業務プロセス</a:t>
              </a:r>
            </a:p>
          </p:txBody>
        </p:sp>
      </p:grpSp>
      <p:sp>
        <p:nvSpPr>
          <p:cNvPr id="98" name="ドーナツ 24">
            <a:extLst>
              <a:ext uri="{FF2B5EF4-FFF2-40B4-BE49-F238E27FC236}">
                <a16:creationId xmlns:a16="http://schemas.microsoft.com/office/drawing/2014/main" id="{7F99CB9B-79F1-40E5-A684-88D2F6EB87AC}"/>
              </a:ext>
            </a:extLst>
          </p:cNvPr>
          <p:cNvSpPr/>
          <p:nvPr/>
        </p:nvSpPr>
        <p:spPr bwMode="auto">
          <a:xfrm>
            <a:off x="2815009" y="4035596"/>
            <a:ext cx="358829" cy="338378"/>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3181" tIns="33181" rIns="33181" bIns="33181" numCol="1" rtlCol="0" anchor="ctr" anchorCtr="0" compatLnSpc="1">
            <a:prstTxWarp prst="textNoShape">
              <a:avLst/>
            </a:prstTxWarp>
          </a:bodyPr>
          <a:lstStyle/>
          <a:p>
            <a:pPr algn="ctr" defTabSz="958411">
              <a:defRPr/>
            </a:pPr>
            <a:r>
              <a:rPr kumimoji="0" lang="en-US" altLang="ja-JP" sz="646" kern="0" dirty="0">
                <a:latin typeface="Meiryo UI"/>
                <a:ea typeface="Meiryo UI"/>
                <a:cs typeface="Tahoma" pitchFamily="34" charset="0"/>
              </a:rPr>
              <a:t>START</a:t>
            </a:r>
            <a:endParaRPr kumimoji="0" lang="ja-JP" altLang="en-US" sz="646" kern="0" dirty="0">
              <a:latin typeface="Meiryo UI"/>
              <a:ea typeface="Meiryo UI"/>
              <a:cs typeface="Tahoma" pitchFamily="34" charset="0"/>
            </a:endParaRPr>
          </a:p>
        </p:txBody>
      </p:sp>
      <p:cxnSp>
        <p:nvCxnSpPr>
          <p:cNvPr id="99" name="直線矢印コネクタ 98">
            <a:extLst>
              <a:ext uri="{FF2B5EF4-FFF2-40B4-BE49-F238E27FC236}">
                <a16:creationId xmlns:a16="http://schemas.microsoft.com/office/drawing/2014/main" id="{C1652E06-8DF0-4D2D-A237-E6FBAAA01648}"/>
              </a:ext>
            </a:extLst>
          </p:cNvPr>
          <p:cNvCxnSpPr>
            <a:cxnSpLocks/>
            <a:stCxn id="98" idx="6"/>
            <a:endCxn id="163" idx="1"/>
          </p:cNvCxnSpPr>
          <p:nvPr/>
        </p:nvCxnSpPr>
        <p:spPr>
          <a:xfrm>
            <a:off x="3173838" y="4204785"/>
            <a:ext cx="186419" cy="461"/>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112" name="グループ化 111">
            <a:extLst>
              <a:ext uri="{FF2B5EF4-FFF2-40B4-BE49-F238E27FC236}">
                <a16:creationId xmlns:a16="http://schemas.microsoft.com/office/drawing/2014/main" id="{757A3E07-D5A2-4EB1-A5FE-ABCE43378D9B}"/>
              </a:ext>
            </a:extLst>
          </p:cNvPr>
          <p:cNvGrpSpPr/>
          <p:nvPr/>
        </p:nvGrpSpPr>
        <p:grpSpPr>
          <a:xfrm>
            <a:off x="3360257" y="3844485"/>
            <a:ext cx="677908" cy="565421"/>
            <a:chOff x="3766830" y="2375928"/>
            <a:chExt cx="734400" cy="612539"/>
          </a:xfrm>
        </p:grpSpPr>
        <p:sp>
          <p:nvSpPr>
            <p:cNvPr id="139" name="テキスト ボックス 138">
              <a:extLst>
                <a:ext uri="{FF2B5EF4-FFF2-40B4-BE49-F238E27FC236}">
                  <a16:creationId xmlns:a16="http://schemas.microsoft.com/office/drawing/2014/main" id="{3E1D406D-ACEF-42C9-8A50-08E92D8883D3}"/>
                </a:ext>
              </a:extLst>
            </p:cNvPr>
            <p:cNvSpPr txBox="1"/>
            <p:nvPr/>
          </p:nvSpPr>
          <p:spPr>
            <a:xfrm>
              <a:off x="3766830" y="2375928"/>
              <a:ext cx="268887" cy="181380"/>
            </a:xfrm>
            <a:prstGeom prst="rect">
              <a:avLst/>
            </a:prstGeom>
            <a:noFill/>
          </p:spPr>
          <p:txBody>
            <a:bodyPr wrap="square" lIns="0" tIns="0" rIns="0" bIns="0" rtlCol="0" anchor="ctr" anchorCtr="0">
              <a:noAutofit/>
            </a:bodyPr>
            <a:lstStyle/>
            <a:p>
              <a:pPr>
                <a:spcAft>
                  <a:spcPts val="554"/>
                </a:spcAft>
              </a:pPr>
              <a:r>
                <a:rPr lang="en-US" altLang="ja-JP" sz="800" dirty="0">
                  <a:latin typeface="Meiryo UI" panose="020B0604030504040204" pitchFamily="50" charset="-128"/>
                  <a:ea typeface="Meiryo UI" panose="020B0604030504040204" pitchFamily="50" charset="-128"/>
                </a:rPr>
                <a:t>01</a:t>
              </a:r>
              <a:endParaRPr lang="ja-JP" altLang="en-US" sz="800" dirty="0">
                <a:latin typeface="Meiryo UI" panose="020B0604030504040204" pitchFamily="50" charset="-128"/>
                <a:ea typeface="Meiryo UI" panose="020B0604030504040204" pitchFamily="50" charset="-128"/>
              </a:endParaRPr>
            </a:p>
          </p:txBody>
        </p:sp>
        <p:sp>
          <p:nvSpPr>
            <p:cNvPr id="140" name="正方形/長方形 139">
              <a:extLst>
                <a:ext uri="{FF2B5EF4-FFF2-40B4-BE49-F238E27FC236}">
                  <a16:creationId xmlns:a16="http://schemas.microsoft.com/office/drawing/2014/main" id="{53B294ED-C011-481F-BDA1-2E8212276FE7}"/>
                </a:ext>
              </a:extLst>
            </p:cNvPr>
            <p:cNvSpPr/>
            <p:nvPr/>
          </p:nvSpPr>
          <p:spPr>
            <a:xfrm>
              <a:off x="3766830" y="2755793"/>
              <a:ext cx="328175" cy="232674"/>
            </a:xfrm>
            <a:prstGeom prst="rect">
              <a:avLst/>
            </a:prstGeom>
            <a:noFill/>
            <a:ln w="19050" cap="flat" cmpd="sng" algn="ctr">
              <a:noFill/>
              <a:prstDash val="solid"/>
              <a:miter lim="800000"/>
            </a:ln>
            <a:effectLst/>
          </p:spPr>
          <p:txBody>
            <a:bodyPr wrap="none" lIns="0" tIns="33231" rIns="0" bIns="33231" rtlCol="0" anchor="ctr"/>
            <a:lstStyle/>
            <a:p>
              <a:pPr algn="ctr"/>
              <a:endParaRPr kumimoji="0" lang="en-US" sz="800" kern="0" dirty="0">
                <a:latin typeface="Meiryo UI"/>
                <a:ea typeface="Meiryo UI"/>
                <a:cs typeface="Arial" pitchFamily="34" charset="0"/>
              </a:endParaRPr>
            </a:p>
          </p:txBody>
        </p:sp>
        <p:sp>
          <p:nvSpPr>
            <p:cNvPr id="154" name="正方形/長方形 153">
              <a:extLst>
                <a:ext uri="{FF2B5EF4-FFF2-40B4-BE49-F238E27FC236}">
                  <a16:creationId xmlns:a16="http://schemas.microsoft.com/office/drawing/2014/main" id="{66F201A5-1D4A-4300-8689-841C2C8F4E67}"/>
                </a:ext>
              </a:extLst>
            </p:cNvPr>
            <p:cNvSpPr/>
            <p:nvPr/>
          </p:nvSpPr>
          <p:spPr>
            <a:xfrm>
              <a:off x="3766830" y="2540413"/>
              <a:ext cx="328175" cy="232674"/>
            </a:xfrm>
            <a:prstGeom prst="rect">
              <a:avLst/>
            </a:prstGeom>
            <a:noFill/>
            <a:ln w="19050" cap="flat" cmpd="sng" algn="ctr">
              <a:noFill/>
              <a:prstDash val="solid"/>
              <a:miter lim="800000"/>
            </a:ln>
            <a:effectLst/>
          </p:spPr>
          <p:txBody>
            <a:bodyPr wrap="none" lIns="0" tIns="33231" rIns="0" bIns="33231" rtlCol="0" anchor="ctr"/>
            <a:lstStyle/>
            <a:p>
              <a:pPr algn="ctr"/>
              <a:endParaRPr kumimoji="0" lang="en-US" sz="800" kern="0" dirty="0">
                <a:latin typeface="Meiryo UI"/>
                <a:ea typeface="Meiryo UI"/>
                <a:cs typeface="Arial" pitchFamily="34" charset="0"/>
              </a:endParaRPr>
            </a:p>
          </p:txBody>
        </p:sp>
        <p:sp>
          <p:nvSpPr>
            <p:cNvPr id="163" name="正方形/長方形 162">
              <a:extLst>
                <a:ext uri="{FF2B5EF4-FFF2-40B4-BE49-F238E27FC236}">
                  <a16:creationId xmlns:a16="http://schemas.microsoft.com/office/drawing/2014/main" id="{617C8EE5-2547-4F1C-B254-15F32866FF29}"/>
                </a:ext>
              </a:extLst>
            </p:cNvPr>
            <p:cNvSpPr/>
            <p:nvPr/>
          </p:nvSpPr>
          <p:spPr>
            <a:xfrm>
              <a:off x="3766830" y="2545037"/>
              <a:ext cx="734400" cy="443429"/>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支払額確認</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grpSp>
      <p:cxnSp>
        <p:nvCxnSpPr>
          <p:cNvPr id="165" name="直線矢印コネクタ 164">
            <a:extLst>
              <a:ext uri="{FF2B5EF4-FFF2-40B4-BE49-F238E27FC236}">
                <a16:creationId xmlns:a16="http://schemas.microsoft.com/office/drawing/2014/main" id="{138795BA-D41F-4D7D-ABF7-6B1DAC2C42A6}"/>
              </a:ext>
            </a:extLst>
          </p:cNvPr>
          <p:cNvCxnSpPr>
            <a:cxnSpLocks/>
            <a:stCxn id="172" idx="0"/>
            <a:endCxn id="163" idx="2"/>
          </p:cNvCxnSpPr>
          <p:nvPr/>
        </p:nvCxnSpPr>
        <p:spPr>
          <a:xfrm flipH="1" flipV="1">
            <a:off x="3699211" y="4409905"/>
            <a:ext cx="1" cy="1710972"/>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166" name="グループ化 165">
            <a:extLst>
              <a:ext uri="{FF2B5EF4-FFF2-40B4-BE49-F238E27FC236}">
                <a16:creationId xmlns:a16="http://schemas.microsoft.com/office/drawing/2014/main" id="{F9965363-B450-469D-9706-57C65A06BCEC}"/>
              </a:ext>
            </a:extLst>
          </p:cNvPr>
          <p:cNvGrpSpPr/>
          <p:nvPr/>
        </p:nvGrpSpPr>
        <p:grpSpPr>
          <a:xfrm>
            <a:off x="3581857" y="6117367"/>
            <a:ext cx="234710" cy="416148"/>
            <a:chOff x="2515451" y="5897715"/>
            <a:chExt cx="254269" cy="450827"/>
          </a:xfrm>
        </p:grpSpPr>
        <p:sp>
          <p:nvSpPr>
            <p:cNvPr id="167" name="Freeform 266">
              <a:extLst>
                <a:ext uri="{FF2B5EF4-FFF2-40B4-BE49-F238E27FC236}">
                  <a16:creationId xmlns:a16="http://schemas.microsoft.com/office/drawing/2014/main" id="{B6128426-4FC8-410C-B809-50759825F9D9}"/>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84406" tIns="42203" rIns="84406" bIns="42203"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sz="800">
                <a:latin typeface="Arial"/>
                <a:ea typeface="Meiryo UI"/>
              </a:endParaRPr>
            </a:p>
          </p:txBody>
        </p:sp>
        <p:sp>
          <p:nvSpPr>
            <p:cNvPr id="172" name="正方形/長方形 36">
              <a:extLst>
                <a:ext uri="{FF2B5EF4-FFF2-40B4-BE49-F238E27FC236}">
                  <a16:creationId xmlns:a16="http://schemas.microsoft.com/office/drawing/2014/main" id="{CFD066E0-CFAF-41FD-8AD1-85B8F800DA6D}"/>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3231" rIns="0" bIns="33231" rtlCol="0" anchor="ctr"/>
            <a:lstStyle/>
            <a:p>
              <a:pPr algn="ctr">
                <a:defRPr/>
              </a:pPr>
              <a:endParaRPr kumimoji="0" lang="ja-JP" altLang="en-US" sz="800" kern="0" dirty="0">
                <a:latin typeface="Meiryo UI"/>
                <a:ea typeface="Meiryo UI"/>
                <a:cs typeface="Arial" pitchFamily="34" charset="0"/>
              </a:endParaRPr>
            </a:p>
          </p:txBody>
        </p:sp>
      </p:grpSp>
      <p:sp>
        <p:nvSpPr>
          <p:cNvPr id="173" name="正方形/長方形 172">
            <a:extLst>
              <a:ext uri="{FF2B5EF4-FFF2-40B4-BE49-F238E27FC236}">
                <a16:creationId xmlns:a16="http://schemas.microsoft.com/office/drawing/2014/main" id="{3943751F-896A-4EBF-971F-AE039480F7BF}"/>
              </a:ext>
            </a:extLst>
          </p:cNvPr>
          <p:cNvSpPr/>
          <p:nvPr/>
        </p:nvSpPr>
        <p:spPr>
          <a:xfrm>
            <a:off x="3632749" y="6461138"/>
            <a:ext cx="132923" cy="199385"/>
          </a:xfrm>
          <a:prstGeom prst="rect">
            <a:avLst/>
          </a:prstGeom>
          <a:noFill/>
          <a:ln w="19050" cap="flat" cmpd="sng" algn="ctr">
            <a:noFill/>
            <a:prstDash val="solid"/>
            <a:miter lim="800000"/>
          </a:ln>
          <a:effectLst/>
        </p:spPr>
        <p:txBody>
          <a:bodyPr wrap="none" lIns="0" tIns="33231" rIns="0" bIns="33231"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grpSp>
        <p:nvGrpSpPr>
          <p:cNvPr id="201" name="グループ化 200">
            <a:extLst>
              <a:ext uri="{FF2B5EF4-FFF2-40B4-BE49-F238E27FC236}">
                <a16:creationId xmlns:a16="http://schemas.microsoft.com/office/drawing/2014/main" id="{FB4A853F-611E-4F71-AE21-379BDC86051B}"/>
              </a:ext>
            </a:extLst>
          </p:cNvPr>
          <p:cNvGrpSpPr/>
          <p:nvPr/>
        </p:nvGrpSpPr>
        <p:grpSpPr>
          <a:xfrm>
            <a:off x="4350510" y="2676451"/>
            <a:ext cx="677908" cy="565133"/>
            <a:chOff x="2491032" y="3449261"/>
            <a:chExt cx="734400" cy="612227"/>
          </a:xfrm>
        </p:grpSpPr>
        <p:sp>
          <p:nvSpPr>
            <p:cNvPr id="202" name="正方形/長方形 201">
              <a:extLst>
                <a:ext uri="{FF2B5EF4-FFF2-40B4-BE49-F238E27FC236}">
                  <a16:creationId xmlns:a16="http://schemas.microsoft.com/office/drawing/2014/main" id="{717EB289-E639-4669-83AC-B2D0EE3A3338}"/>
                </a:ext>
              </a:extLst>
            </p:cNvPr>
            <p:cNvSpPr/>
            <p:nvPr/>
          </p:nvSpPr>
          <p:spPr>
            <a:xfrm>
              <a:off x="2491032" y="3615088"/>
              <a:ext cx="734400" cy="446400"/>
            </a:xfrm>
            <a:prstGeom prst="rect">
              <a:avLst/>
            </a:prstGeom>
            <a:solidFill>
              <a:schemeClr val="bg1"/>
            </a:solidFill>
            <a:ln w="38100" cap="flat" cmpd="thickThin" algn="ctr">
              <a:solidFill>
                <a:sysClr val="window" lastClr="FFFFFF">
                  <a:lumMod val="65000"/>
                </a:sysClr>
              </a:solidFill>
              <a:prstDash val="solid"/>
              <a:miter lim="800000"/>
            </a:ln>
            <a:effectLst/>
          </p:spPr>
          <p:txBody>
            <a:bodyPr wrap="none" lIns="0" tIns="28315" rIns="0" bIns="28315"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振込データ</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確認</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203" name="テキスト ボックス 202">
              <a:extLst>
                <a:ext uri="{FF2B5EF4-FFF2-40B4-BE49-F238E27FC236}">
                  <a16:creationId xmlns:a16="http://schemas.microsoft.com/office/drawing/2014/main" id="{69CBBF7E-BD76-4E6E-8C92-CF88CAF39495}"/>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554"/>
                </a:spcAft>
              </a:pPr>
              <a:r>
                <a:rPr lang="en-US" altLang="ja-JP" sz="800" dirty="0">
                  <a:latin typeface="Meiryo UI" panose="020B0604030504040204" pitchFamily="50" charset="-128"/>
                  <a:ea typeface="Meiryo UI" panose="020B0604030504040204" pitchFamily="50" charset="-128"/>
                </a:rPr>
                <a:t>03</a:t>
              </a:r>
              <a:endParaRPr lang="ja-JP" altLang="en-US" sz="800" dirty="0">
                <a:latin typeface="Meiryo UI" panose="020B0604030504040204" pitchFamily="50" charset="-128"/>
                <a:ea typeface="Meiryo UI" panose="020B0604030504040204" pitchFamily="50" charset="-128"/>
              </a:endParaRPr>
            </a:p>
          </p:txBody>
        </p:sp>
      </p:grpSp>
      <p:grpSp>
        <p:nvGrpSpPr>
          <p:cNvPr id="204" name="グループ化 203">
            <a:extLst>
              <a:ext uri="{FF2B5EF4-FFF2-40B4-BE49-F238E27FC236}">
                <a16:creationId xmlns:a16="http://schemas.microsoft.com/office/drawing/2014/main" id="{2D436F58-3907-4E47-855D-E2FF2930B23C}"/>
              </a:ext>
            </a:extLst>
          </p:cNvPr>
          <p:cNvGrpSpPr/>
          <p:nvPr/>
        </p:nvGrpSpPr>
        <p:grpSpPr>
          <a:xfrm>
            <a:off x="5297305" y="2676451"/>
            <a:ext cx="677908" cy="565133"/>
            <a:chOff x="2491032" y="3449261"/>
            <a:chExt cx="734400" cy="612227"/>
          </a:xfrm>
        </p:grpSpPr>
        <p:sp>
          <p:nvSpPr>
            <p:cNvPr id="205" name="正方形/長方形 204">
              <a:extLst>
                <a:ext uri="{FF2B5EF4-FFF2-40B4-BE49-F238E27FC236}">
                  <a16:creationId xmlns:a16="http://schemas.microsoft.com/office/drawing/2014/main" id="{DC5DBE65-7BAE-4AC1-A5DD-C96230C9F7F6}"/>
                </a:ext>
              </a:extLst>
            </p:cNvPr>
            <p:cNvSpPr/>
            <p:nvPr/>
          </p:nvSpPr>
          <p:spPr>
            <a:xfrm>
              <a:off x="2491032" y="3615088"/>
              <a:ext cx="734400" cy="446400"/>
            </a:xfrm>
            <a:prstGeom prst="rect">
              <a:avLst/>
            </a:prstGeom>
            <a:solidFill>
              <a:schemeClr val="bg1"/>
            </a:solidFill>
            <a:ln w="38100" cap="flat" cmpd="thickThin" algn="ctr">
              <a:solidFill>
                <a:sysClr val="window" lastClr="FFFFFF">
                  <a:lumMod val="65000"/>
                </a:sysClr>
              </a:solidFill>
              <a:prstDash val="solid"/>
              <a:miter lim="800000"/>
            </a:ln>
            <a:effectLst/>
          </p:spPr>
          <p:txBody>
            <a:bodyPr wrap="none" lIns="0" tIns="28315" rIns="0" bIns="28315"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振込資金</a:t>
              </a:r>
              <a:br>
                <a:rPr lang="en-US" altLang="ja-JP" sz="800" dirty="0">
                  <a:latin typeface="Meiryo UI" panose="020B0604030504040204" pitchFamily="50" charset="-128"/>
                  <a:ea typeface="Meiryo UI" panose="020B0604030504040204" pitchFamily="50" charset="-128"/>
                  <a:cs typeface="Arial" pitchFamily="34" charset="0"/>
                </a:rPr>
              </a:br>
              <a:r>
                <a:rPr lang="ja-JP" altLang="en-US" sz="800" dirty="0">
                  <a:latin typeface="Meiryo UI" panose="020B0604030504040204" pitchFamily="50" charset="-128"/>
                  <a:ea typeface="Meiryo UI" panose="020B0604030504040204" pitchFamily="50" charset="-128"/>
                  <a:cs typeface="Arial" pitchFamily="34" charset="0"/>
                </a:rPr>
                <a:t>確認・確保</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206" name="テキスト ボックス 205">
              <a:extLst>
                <a:ext uri="{FF2B5EF4-FFF2-40B4-BE49-F238E27FC236}">
                  <a16:creationId xmlns:a16="http://schemas.microsoft.com/office/drawing/2014/main" id="{37CD822D-F5B7-4777-A80E-53B629914C3B}"/>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554"/>
                </a:spcAft>
              </a:pPr>
              <a:r>
                <a:rPr lang="en-US" altLang="ja-JP" sz="800" dirty="0">
                  <a:latin typeface="Meiryo UI" panose="020B0604030504040204" pitchFamily="50" charset="-128"/>
                  <a:ea typeface="Meiryo UI" panose="020B0604030504040204" pitchFamily="50" charset="-128"/>
                </a:rPr>
                <a:t>04</a:t>
              </a:r>
              <a:endParaRPr lang="ja-JP" altLang="en-US" sz="800" dirty="0">
                <a:latin typeface="Meiryo UI" panose="020B0604030504040204" pitchFamily="50" charset="-128"/>
                <a:ea typeface="Meiryo UI" panose="020B0604030504040204" pitchFamily="50" charset="-128"/>
              </a:endParaRPr>
            </a:p>
          </p:txBody>
        </p:sp>
      </p:grpSp>
      <p:grpSp>
        <p:nvGrpSpPr>
          <p:cNvPr id="210" name="グループ化 209">
            <a:extLst>
              <a:ext uri="{FF2B5EF4-FFF2-40B4-BE49-F238E27FC236}">
                <a16:creationId xmlns:a16="http://schemas.microsoft.com/office/drawing/2014/main" id="{58837793-A5A1-4554-9EA7-CBDBB45259CA}"/>
              </a:ext>
            </a:extLst>
          </p:cNvPr>
          <p:cNvGrpSpPr/>
          <p:nvPr/>
        </p:nvGrpSpPr>
        <p:grpSpPr>
          <a:xfrm>
            <a:off x="4572109" y="6115557"/>
            <a:ext cx="234710" cy="543156"/>
            <a:chOff x="6045766" y="5957288"/>
            <a:chExt cx="254269" cy="588419"/>
          </a:xfrm>
        </p:grpSpPr>
        <p:grpSp>
          <p:nvGrpSpPr>
            <p:cNvPr id="211" name="グループ化 210">
              <a:extLst>
                <a:ext uri="{FF2B5EF4-FFF2-40B4-BE49-F238E27FC236}">
                  <a16:creationId xmlns:a16="http://schemas.microsoft.com/office/drawing/2014/main" id="{C157576B-EA1C-4720-86EB-CBD86D749FC0}"/>
                </a:ext>
              </a:extLst>
            </p:cNvPr>
            <p:cNvGrpSpPr/>
            <p:nvPr/>
          </p:nvGrpSpPr>
          <p:grpSpPr>
            <a:xfrm>
              <a:off x="6045766" y="5957288"/>
              <a:ext cx="254269" cy="450827"/>
              <a:chOff x="2515451" y="5897715"/>
              <a:chExt cx="254269" cy="450827"/>
            </a:xfrm>
          </p:grpSpPr>
          <p:sp>
            <p:nvSpPr>
              <p:cNvPr id="213" name="Freeform 266">
                <a:extLst>
                  <a:ext uri="{FF2B5EF4-FFF2-40B4-BE49-F238E27FC236}">
                    <a16:creationId xmlns:a16="http://schemas.microsoft.com/office/drawing/2014/main" id="{8BAD3AF2-76E6-47FE-A7FE-6E06E125A3AE}"/>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84406" tIns="42203" rIns="84406" bIns="42203"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sz="800">
                  <a:latin typeface="Arial"/>
                  <a:ea typeface="Meiryo UI"/>
                </a:endParaRPr>
              </a:p>
            </p:txBody>
          </p:sp>
          <p:sp>
            <p:nvSpPr>
              <p:cNvPr id="214" name="正方形/長方形 36">
                <a:extLst>
                  <a:ext uri="{FF2B5EF4-FFF2-40B4-BE49-F238E27FC236}">
                    <a16:creationId xmlns:a16="http://schemas.microsoft.com/office/drawing/2014/main" id="{DAFE4BF0-8773-4863-973F-7E47A99EA190}"/>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3231" rIns="0" bIns="33231" rtlCol="0" anchor="ctr"/>
              <a:lstStyle/>
              <a:p>
                <a:pPr algn="ctr">
                  <a:defRPr/>
                </a:pPr>
                <a:endParaRPr kumimoji="0" lang="ja-JP" altLang="en-US" sz="800" kern="0" dirty="0">
                  <a:latin typeface="Meiryo UI"/>
                  <a:ea typeface="Meiryo UI"/>
                  <a:cs typeface="Arial" pitchFamily="34" charset="0"/>
                </a:endParaRPr>
              </a:p>
            </p:txBody>
          </p:sp>
        </p:grpSp>
        <p:sp>
          <p:nvSpPr>
            <p:cNvPr id="212" name="正方形/長方形 211">
              <a:extLst>
                <a:ext uri="{FF2B5EF4-FFF2-40B4-BE49-F238E27FC236}">
                  <a16:creationId xmlns:a16="http://schemas.microsoft.com/office/drawing/2014/main" id="{774EDD44-5766-4C28-AFBA-1621E88D00EC}"/>
                </a:ext>
              </a:extLst>
            </p:cNvPr>
            <p:cNvSpPr/>
            <p:nvPr/>
          </p:nvSpPr>
          <p:spPr>
            <a:xfrm>
              <a:off x="6091664" y="6329707"/>
              <a:ext cx="144000" cy="216000"/>
            </a:xfrm>
            <a:prstGeom prst="rect">
              <a:avLst/>
            </a:prstGeom>
            <a:noFill/>
            <a:ln w="19050" cap="flat" cmpd="sng" algn="ctr">
              <a:noFill/>
              <a:prstDash val="solid"/>
              <a:miter lim="800000"/>
            </a:ln>
            <a:effectLst/>
          </p:spPr>
          <p:txBody>
            <a:bodyPr wrap="none" lIns="0" tIns="33231" rIns="0" bIns="33231"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grpSp>
      <p:cxnSp>
        <p:nvCxnSpPr>
          <p:cNvPr id="215" name="直線矢印コネクタ 214">
            <a:extLst>
              <a:ext uri="{FF2B5EF4-FFF2-40B4-BE49-F238E27FC236}">
                <a16:creationId xmlns:a16="http://schemas.microsoft.com/office/drawing/2014/main" id="{C458D18B-7CDE-433B-A600-3BB6CF814FCC}"/>
              </a:ext>
            </a:extLst>
          </p:cNvPr>
          <p:cNvCxnSpPr>
            <a:cxnSpLocks/>
            <a:stCxn id="202" idx="3"/>
            <a:endCxn id="205" idx="1"/>
          </p:cNvCxnSpPr>
          <p:nvPr/>
        </p:nvCxnSpPr>
        <p:spPr>
          <a:xfrm>
            <a:off x="5028418" y="3035553"/>
            <a:ext cx="268887" cy="0"/>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216" name="直線矢印コネクタ 215">
            <a:extLst>
              <a:ext uri="{FF2B5EF4-FFF2-40B4-BE49-F238E27FC236}">
                <a16:creationId xmlns:a16="http://schemas.microsoft.com/office/drawing/2014/main" id="{7D1C592F-FCE9-430D-B410-DA0FB7C3294B}"/>
              </a:ext>
            </a:extLst>
          </p:cNvPr>
          <p:cNvCxnSpPr>
            <a:cxnSpLocks/>
            <a:stCxn id="247" idx="3"/>
            <a:endCxn id="250" idx="1"/>
          </p:cNvCxnSpPr>
          <p:nvPr/>
        </p:nvCxnSpPr>
        <p:spPr>
          <a:xfrm>
            <a:off x="6930187" y="4202389"/>
            <a:ext cx="344466" cy="0"/>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220" name="直線矢印コネクタ 219">
            <a:extLst>
              <a:ext uri="{FF2B5EF4-FFF2-40B4-BE49-F238E27FC236}">
                <a16:creationId xmlns:a16="http://schemas.microsoft.com/office/drawing/2014/main" id="{5BD48827-330A-4F7D-937A-F101BD5C0C17}"/>
              </a:ext>
            </a:extLst>
          </p:cNvPr>
          <p:cNvCxnSpPr>
            <a:cxnSpLocks/>
            <a:stCxn id="222" idx="2"/>
            <a:endCxn id="214" idx="0"/>
          </p:cNvCxnSpPr>
          <p:nvPr/>
        </p:nvCxnSpPr>
        <p:spPr>
          <a:xfrm>
            <a:off x="4689464" y="4409762"/>
            <a:ext cx="0" cy="1709305"/>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221" name="グループ化 220">
            <a:extLst>
              <a:ext uri="{FF2B5EF4-FFF2-40B4-BE49-F238E27FC236}">
                <a16:creationId xmlns:a16="http://schemas.microsoft.com/office/drawing/2014/main" id="{E9442A99-1991-4957-B0A1-F1956BAACF5E}"/>
              </a:ext>
            </a:extLst>
          </p:cNvPr>
          <p:cNvGrpSpPr/>
          <p:nvPr/>
        </p:nvGrpSpPr>
        <p:grpSpPr>
          <a:xfrm>
            <a:off x="4350510" y="3844629"/>
            <a:ext cx="677908" cy="565133"/>
            <a:chOff x="2491032" y="3449261"/>
            <a:chExt cx="734400" cy="612227"/>
          </a:xfrm>
        </p:grpSpPr>
        <p:sp>
          <p:nvSpPr>
            <p:cNvPr id="222" name="正方形/長方形 221">
              <a:extLst>
                <a:ext uri="{FF2B5EF4-FFF2-40B4-BE49-F238E27FC236}">
                  <a16:creationId xmlns:a16="http://schemas.microsoft.com/office/drawing/2014/main" id="{F80B3C1B-115E-4D9C-AB6C-9260A49E9C23}"/>
                </a:ext>
              </a:extLst>
            </p:cNvPr>
            <p:cNvSpPr/>
            <p:nvPr/>
          </p:nvSpPr>
          <p:spPr>
            <a:xfrm>
              <a:off x="2491032" y="3615088"/>
              <a:ext cx="734400"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28315" rIns="0" bIns="28315"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振込データ</a:t>
              </a:r>
            </a:p>
            <a:p>
              <a:pPr algn="ctr"/>
              <a:r>
                <a:rPr lang="ja-JP" altLang="en-US" sz="800" dirty="0">
                  <a:latin typeface="Meiryo UI" panose="020B0604030504040204" pitchFamily="50" charset="-128"/>
                  <a:ea typeface="Meiryo UI" panose="020B0604030504040204" pitchFamily="50" charset="-128"/>
                  <a:cs typeface="Arial" pitchFamily="34" charset="0"/>
                </a:rPr>
                <a:t>作成</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223" name="テキスト ボックス 222">
              <a:extLst>
                <a:ext uri="{FF2B5EF4-FFF2-40B4-BE49-F238E27FC236}">
                  <a16:creationId xmlns:a16="http://schemas.microsoft.com/office/drawing/2014/main" id="{DCAC5F61-BE98-4B91-A303-C31A92C96261}"/>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554"/>
                </a:spcAft>
              </a:pPr>
              <a:r>
                <a:rPr lang="en-US" altLang="ja-JP" sz="800" dirty="0">
                  <a:latin typeface="Meiryo UI" panose="020B0604030504040204" pitchFamily="50" charset="-128"/>
                  <a:ea typeface="Meiryo UI" panose="020B0604030504040204" pitchFamily="50" charset="-128"/>
                </a:rPr>
                <a:t>02</a:t>
              </a:r>
              <a:endParaRPr lang="ja-JP" altLang="en-US" sz="800" dirty="0">
                <a:latin typeface="Meiryo UI" panose="020B0604030504040204" pitchFamily="50" charset="-128"/>
                <a:ea typeface="Meiryo UI" panose="020B0604030504040204" pitchFamily="50" charset="-128"/>
              </a:endParaRPr>
            </a:p>
          </p:txBody>
        </p:sp>
      </p:grpSp>
      <p:cxnSp>
        <p:nvCxnSpPr>
          <p:cNvPr id="224" name="直線矢印コネクタ 223">
            <a:extLst>
              <a:ext uri="{FF2B5EF4-FFF2-40B4-BE49-F238E27FC236}">
                <a16:creationId xmlns:a16="http://schemas.microsoft.com/office/drawing/2014/main" id="{C4C83672-D842-45DC-8EB6-3F9EEBADFCE3}"/>
              </a:ext>
            </a:extLst>
          </p:cNvPr>
          <p:cNvCxnSpPr>
            <a:cxnSpLocks/>
            <a:stCxn id="163" idx="3"/>
            <a:endCxn id="222" idx="1"/>
          </p:cNvCxnSpPr>
          <p:nvPr/>
        </p:nvCxnSpPr>
        <p:spPr>
          <a:xfrm flipV="1">
            <a:off x="4038165" y="4203731"/>
            <a:ext cx="312345" cy="1515"/>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225" name="直線矢印コネクタ 224">
            <a:extLst>
              <a:ext uri="{FF2B5EF4-FFF2-40B4-BE49-F238E27FC236}">
                <a16:creationId xmlns:a16="http://schemas.microsoft.com/office/drawing/2014/main" id="{5E879A71-9C09-4CD8-A81E-1B78BFDA52EA}"/>
              </a:ext>
            </a:extLst>
          </p:cNvPr>
          <p:cNvCxnSpPr>
            <a:cxnSpLocks/>
          </p:cNvCxnSpPr>
          <p:nvPr/>
        </p:nvCxnSpPr>
        <p:spPr>
          <a:xfrm flipV="1">
            <a:off x="4689347" y="3241584"/>
            <a:ext cx="0" cy="754774"/>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226" name="グループ化 225">
            <a:extLst>
              <a:ext uri="{FF2B5EF4-FFF2-40B4-BE49-F238E27FC236}">
                <a16:creationId xmlns:a16="http://schemas.microsoft.com/office/drawing/2014/main" id="{51ED9B35-0171-4865-A1A7-0F73BB3381A6}"/>
              </a:ext>
            </a:extLst>
          </p:cNvPr>
          <p:cNvGrpSpPr/>
          <p:nvPr/>
        </p:nvGrpSpPr>
        <p:grpSpPr>
          <a:xfrm>
            <a:off x="6252279" y="2676451"/>
            <a:ext cx="677908" cy="565133"/>
            <a:chOff x="2491032" y="3449261"/>
            <a:chExt cx="734400" cy="612227"/>
          </a:xfrm>
        </p:grpSpPr>
        <p:sp>
          <p:nvSpPr>
            <p:cNvPr id="227" name="正方形/長方形 226">
              <a:extLst>
                <a:ext uri="{FF2B5EF4-FFF2-40B4-BE49-F238E27FC236}">
                  <a16:creationId xmlns:a16="http://schemas.microsoft.com/office/drawing/2014/main" id="{0FE15B25-575E-4B35-BDF7-40CF31622A8C}"/>
                </a:ext>
              </a:extLst>
            </p:cNvPr>
            <p:cNvSpPr/>
            <p:nvPr/>
          </p:nvSpPr>
          <p:spPr>
            <a:xfrm>
              <a:off x="2491032" y="3615088"/>
              <a:ext cx="734400" cy="446400"/>
            </a:xfrm>
            <a:prstGeom prst="rect">
              <a:avLst/>
            </a:prstGeom>
            <a:solidFill>
              <a:schemeClr val="bg1"/>
            </a:solidFill>
            <a:ln w="38100" cap="flat" cmpd="thickThin" algn="ctr">
              <a:solidFill>
                <a:sysClr val="window" lastClr="FFFFFF">
                  <a:lumMod val="65000"/>
                </a:sysClr>
              </a:solidFill>
              <a:prstDash val="solid"/>
              <a:miter lim="800000"/>
            </a:ln>
            <a:effectLst/>
          </p:spPr>
          <p:txBody>
            <a:bodyPr wrap="none" lIns="0" tIns="28315" rIns="0" bIns="28315"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振込処理</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228" name="テキスト ボックス 227">
              <a:extLst>
                <a:ext uri="{FF2B5EF4-FFF2-40B4-BE49-F238E27FC236}">
                  <a16:creationId xmlns:a16="http://schemas.microsoft.com/office/drawing/2014/main" id="{473BB763-874E-4CE1-9D95-E36621754213}"/>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554"/>
                </a:spcAft>
              </a:pPr>
              <a:r>
                <a:rPr lang="en-US" altLang="ja-JP" sz="800" dirty="0">
                  <a:latin typeface="Meiryo UI" panose="020B0604030504040204" pitchFamily="50" charset="-128"/>
                  <a:ea typeface="Meiryo UI" panose="020B0604030504040204" pitchFamily="50" charset="-128"/>
                </a:rPr>
                <a:t>05</a:t>
              </a:r>
              <a:endParaRPr lang="ja-JP" altLang="en-US" sz="800" dirty="0">
                <a:latin typeface="Meiryo UI" panose="020B0604030504040204" pitchFamily="50" charset="-128"/>
                <a:ea typeface="Meiryo UI" panose="020B0604030504040204" pitchFamily="50" charset="-128"/>
              </a:endParaRPr>
            </a:p>
          </p:txBody>
        </p:sp>
      </p:grpSp>
      <p:grpSp>
        <p:nvGrpSpPr>
          <p:cNvPr id="230" name="グループ化 229">
            <a:extLst>
              <a:ext uri="{FF2B5EF4-FFF2-40B4-BE49-F238E27FC236}">
                <a16:creationId xmlns:a16="http://schemas.microsoft.com/office/drawing/2014/main" id="{6FE7A16A-3078-456E-81F7-EACEACE8F821}"/>
              </a:ext>
            </a:extLst>
          </p:cNvPr>
          <p:cNvGrpSpPr/>
          <p:nvPr/>
        </p:nvGrpSpPr>
        <p:grpSpPr>
          <a:xfrm>
            <a:off x="5547684" y="6115557"/>
            <a:ext cx="234710" cy="543156"/>
            <a:chOff x="6045766" y="5957288"/>
            <a:chExt cx="254269" cy="588419"/>
          </a:xfrm>
        </p:grpSpPr>
        <p:grpSp>
          <p:nvGrpSpPr>
            <p:cNvPr id="231" name="グループ化 230">
              <a:extLst>
                <a:ext uri="{FF2B5EF4-FFF2-40B4-BE49-F238E27FC236}">
                  <a16:creationId xmlns:a16="http://schemas.microsoft.com/office/drawing/2014/main" id="{786BAA0F-6ED6-46E3-8C8C-8ABD72296465}"/>
                </a:ext>
              </a:extLst>
            </p:cNvPr>
            <p:cNvGrpSpPr/>
            <p:nvPr/>
          </p:nvGrpSpPr>
          <p:grpSpPr>
            <a:xfrm>
              <a:off x="6045766" y="5957288"/>
              <a:ext cx="254269" cy="450827"/>
              <a:chOff x="2515451" y="5897715"/>
              <a:chExt cx="254269" cy="450827"/>
            </a:xfrm>
          </p:grpSpPr>
          <p:sp>
            <p:nvSpPr>
              <p:cNvPr id="233" name="Freeform 266">
                <a:extLst>
                  <a:ext uri="{FF2B5EF4-FFF2-40B4-BE49-F238E27FC236}">
                    <a16:creationId xmlns:a16="http://schemas.microsoft.com/office/drawing/2014/main" id="{4AC833D0-1325-45FA-AFD7-33F68A13E33F}"/>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84406" tIns="42203" rIns="84406" bIns="42203"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sz="800">
                  <a:latin typeface="Arial"/>
                  <a:ea typeface="Meiryo UI"/>
                </a:endParaRPr>
              </a:p>
            </p:txBody>
          </p:sp>
          <p:sp>
            <p:nvSpPr>
              <p:cNvPr id="238" name="正方形/長方形 36">
                <a:extLst>
                  <a:ext uri="{FF2B5EF4-FFF2-40B4-BE49-F238E27FC236}">
                    <a16:creationId xmlns:a16="http://schemas.microsoft.com/office/drawing/2014/main" id="{EBB36EBF-13DE-4071-9AB0-D7A9579F647C}"/>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3231" rIns="0" bIns="33231" rtlCol="0" anchor="ctr"/>
              <a:lstStyle/>
              <a:p>
                <a:pPr algn="ctr">
                  <a:defRPr/>
                </a:pPr>
                <a:endParaRPr kumimoji="0" lang="ja-JP" altLang="en-US" sz="800" kern="0" dirty="0">
                  <a:latin typeface="Meiryo UI"/>
                  <a:ea typeface="Meiryo UI"/>
                  <a:cs typeface="Arial" pitchFamily="34" charset="0"/>
                </a:endParaRPr>
              </a:p>
            </p:txBody>
          </p:sp>
        </p:grpSp>
        <p:sp>
          <p:nvSpPr>
            <p:cNvPr id="232" name="正方形/長方形 231">
              <a:extLst>
                <a:ext uri="{FF2B5EF4-FFF2-40B4-BE49-F238E27FC236}">
                  <a16:creationId xmlns:a16="http://schemas.microsoft.com/office/drawing/2014/main" id="{B594F771-75C7-4456-A7D3-402CCE719970}"/>
                </a:ext>
              </a:extLst>
            </p:cNvPr>
            <p:cNvSpPr/>
            <p:nvPr/>
          </p:nvSpPr>
          <p:spPr>
            <a:xfrm>
              <a:off x="6091664" y="6329707"/>
              <a:ext cx="144000" cy="216000"/>
            </a:xfrm>
            <a:prstGeom prst="rect">
              <a:avLst/>
            </a:prstGeom>
            <a:noFill/>
            <a:ln w="19050" cap="flat" cmpd="sng" algn="ctr">
              <a:noFill/>
              <a:prstDash val="solid"/>
              <a:miter lim="800000"/>
            </a:ln>
            <a:effectLst/>
          </p:spPr>
          <p:txBody>
            <a:bodyPr wrap="none" lIns="0" tIns="33231" rIns="0" bIns="33231" rtlCol="0" anchor="t"/>
            <a:lstStyle/>
            <a:p>
              <a:pPr algn="ctr"/>
              <a:r>
                <a:rPr lang="ja-JP" altLang="en-US" sz="800" dirty="0">
                  <a:latin typeface="Meiryo UI" panose="020B0604030504040204" pitchFamily="50" charset="-128"/>
                  <a:ea typeface="Meiryo UI" panose="020B0604030504040204" pitchFamily="50" charset="-128"/>
                </a:rPr>
                <a:t>銀行システム</a:t>
              </a:r>
            </a:p>
          </p:txBody>
        </p:sp>
      </p:grpSp>
      <p:cxnSp>
        <p:nvCxnSpPr>
          <p:cNvPr id="239" name="直線矢印コネクタ 238">
            <a:extLst>
              <a:ext uri="{FF2B5EF4-FFF2-40B4-BE49-F238E27FC236}">
                <a16:creationId xmlns:a16="http://schemas.microsoft.com/office/drawing/2014/main" id="{5BEAE524-70CC-41F9-B0AB-FE1EBA21DCCA}"/>
              </a:ext>
            </a:extLst>
          </p:cNvPr>
          <p:cNvCxnSpPr>
            <a:cxnSpLocks/>
            <a:stCxn id="238" idx="0"/>
            <a:endCxn id="205" idx="2"/>
          </p:cNvCxnSpPr>
          <p:nvPr/>
        </p:nvCxnSpPr>
        <p:spPr>
          <a:xfrm flipH="1" flipV="1">
            <a:off x="5636259" y="3241584"/>
            <a:ext cx="28780" cy="2877483"/>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240" name="グループ化 239">
            <a:extLst>
              <a:ext uri="{FF2B5EF4-FFF2-40B4-BE49-F238E27FC236}">
                <a16:creationId xmlns:a16="http://schemas.microsoft.com/office/drawing/2014/main" id="{10D2DD5D-AF14-41FA-9F99-9C85A5632155}"/>
              </a:ext>
            </a:extLst>
          </p:cNvPr>
          <p:cNvGrpSpPr/>
          <p:nvPr/>
        </p:nvGrpSpPr>
        <p:grpSpPr>
          <a:xfrm>
            <a:off x="6496818" y="6102059"/>
            <a:ext cx="234710" cy="543156"/>
            <a:chOff x="6045766" y="5957288"/>
            <a:chExt cx="254269" cy="588419"/>
          </a:xfrm>
        </p:grpSpPr>
        <p:grpSp>
          <p:nvGrpSpPr>
            <p:cNvPr id="241" name="グループ化 240">
              <a:extLst>
                <a:ext uri="{FF2B5EF4-FFF2-40B4-BE49-F238E27FC236}">
                  <a16:creationId xmlns:a16="http://schemas.microsoft.com/office/drawing/2014/main" id="{0108FD91-CA14-4A15-A0BF-6BBC522D3EDA}"/>
                </a:ext>
              </a:extLst>
            </p:cNvPr>
            <p:cNvGrpSpPr/>
            <p:nvPr/>
          </p:nvGrpSpPr>
          <p:grpSpPr>
            <a:xfrm>
              <a:off x="6045766" y="5957288"/>
              <a:ext cx="254269" cy="450827"/>
              <a:chOff x="2515451" y="5897715"/>
              <a:chExt cx="254269" cy="450827"/>
            </a:xfrm>
          </p:grpSpPr>
          <p:sp>
            <p:nvSpPr>
              <p:cNvPr id="243" name="Freeform 266">
                <a:extLst>
                  <a:ext uri="{FF2B5EF4-FFF2-40B4-BE49-F238E27FC236}">
                    <a16:creationId xmlns:a16="http://schemas.microsoft.com/office/drawing/2014/main" id="{20B95774-5A8D-4DCE-800B-D731B1CA97F7}"/>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84406" tIns="42203" rIns="84406" bIns="42203"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sz="800">
                  <a:latin typeface="Arial"/>
                  <a:ea typeface="Meiryo UI"/>
                </a:endParaRPr>
              </a:p>
            </p:txBody>
          </p:sp>
          <p:sp>
            <p:nvSpPr>
              <p:cNvPr id="244" name="正方形/長方形 36">
                <a:extLst>
                  <a:ext uri="{FF2B5EF4-FFF2-40B4-BE49-F238E27FC236}">
                    <a16:creationId xmlns:a16="http://schemas.microsoft.com/office/drawing/2014/main" id="{FDB457BB-7237-4711-9895-4D836FFF24FB}"/>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3231" rIns="0" bIns="33231" rtlCol="0" anchor="ctr"/>
              <a:lstStyle/>
              <a:p>
                <a:pPr algn="ctr">
                  <a:defRPr/>
                </a:pPr>
                <a:endParaRPr kumimoji="0" lang="ja-JP" altLang="en-US" sz="800" kern="0" dirty="0">
                  <a:latin typeface="Meiryo UI"/>
                  <a:ea typeface="Meiryo UI"/>
                  <a:cs typeface="Arial" pitchFamily="34" charset="0"/>
                </a:endParaRPr>
              </a:p>
            </p:txBody>
          </p:sp>
        </p:grpSp>
        <p:sp>
          <p:nvSpPr>
            <p:cNvPr id="242" name="正方形/長方形 241">
              <a:extLst>
                <a:ext uri="{FF2B5EF4-FFF2-40B4-BE49-F238E27FC236}">
                  <a16:creationId xmlns:a16="http://schemas.microsoft.com/office/drawing/2014/main" id="{3C4661DB-9113-4DF4-97FB-70F61A306D34}"/>
                </a:ext>
              </a:extLst>
            </p:cNvPr>
            <p:cNvSpPr/>
            <p:nvPr/>
          </p:nvSpPr>
          <p:spPr>
            <a:xfrm>
              <a:off x="6091664" y="6329707"/>
              <a:ext cx="144000" cy="216000"/>
            </a:xfrm>
            <a:prstGeom prst="rect">
              <a:avLst/>
            </a:prstGeom>
            <a:noFill/>
            <a:ln w="19050" cap="flat" cmpd="sng" algn="ctr">
              <a:noFill/>
              <a:prstDash val="solid"/>
              <a:miter lim="800000"/>
            </a:ln>
            <a:effectLst/>
          </p:spPr>
          <p:txBody>
            <a:bodyPr wrap="none" lIns="0" tIns="33231" rIns="0" bIns="33231" rtlCol="0" anchor="t"/>
            <a:lstStyle/>
            <a:p>
              <a:pPr algn="ctr"/>
              <a:r>
                <a:rPr lang="ja-JP" altLang="en-US" sz="800" dirty="0">
                  <a:latin typeface="Meiryo UI" panose="020B0604030504040204" pitchFamily="50" charset="-128"/>
                  <a:ea typeface="Meiryo UI" panose="020B0604030504040204" pitchFamily="50" charset="-128"/>
                </a:rPr>
                <a:t>銀行システム</a:t>
              </a:r>
            </a:p>
          </p:txBody>
        </p:sp>
      </p:grpSp>
      <p:cxnSp>
        <p:nvCxnSpPr>
          <p:cNvPr id="245" name="直線矢印コネクタ 244">
            <a:extLst>
              <a:ext uri="{FF2B5EF4-FFF2-40B4-BE49-F238E27FC236}">
                <a16:creationId xmlns:a16="http://schemas.microsoft.com/office/drawing/2014/main" id="{4AE909B8-8A09-4196-BB79-536D7A7E068D}"/>
              </a:ext>
            </a:extLst>
          </p:cNvPr>
          <p:cNvCxnSpPr>
            <a:cxnSpLocks/>
          </p:cNvCxnSpPr>
          <p:nvPr/>
        </p:nvCxnSpPr>
        <p:spPr>
          <a:xfrm>
            <a:off x="6678121" y="3241585"/>
            <a:ext cx="0" cy="2860474"/>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246" name="グループ化 245">
            <a:extLst>
              <a:ext uri="{FF2B5EF4-FFF2-40B4-BE49-F238E27FC236}">
                <a16:creationId xmlns:a16="http://schemas.microsoft.com/office/drawing/2014/main" id="{DCFFE679-2BBC-40B0-B6B4-73C8F6103FBF}"/>
              </a:ext>
            </a:extLst>
          </p:cNvPr>
          <p:cNvGrpSpPr/>
          <p:nvPr/>
        </p:nvGrpSpPr>
        <p:grpSpPr>
          <a:xfrm>
            <a:off x="6252279" y="3843287"/>
            <a:ext cx="677908" cy="565133"/>
            <a:chOff x="2491032" y="3449261"/>
            <a:chExt cx="734400" cy="612227"/>
          </a:xfrm>
        </p:grpSpPr>
        <p:sp>
          <p:nvSpPr>
            <p:cNvPr id="247" name="正方形/長方形 246">
              <a:extLst>
                <a:ext uri="{FF2B5EF4-FFF2-40B4-BE49-F238E27FC236}">
                  <a16:creationId xmlns:a16="http://schemas.microsoft.com/office/drawing/2014/main" id="{6F3EB5B8-8F59-43C2-B462-578491C4D698}"/>
                </a:ext>
              </a:extLst>
            </p:cNvPr>
            <p:cNvSpPr/>
            <p:nvPr/>
          </p:nvSpPr>
          <p:spPr>
            <a:xfrm>
              <a:off x="2491032" y="3615088"/>
              <a:ext cx="734400" cy="446400"/>
            </a:xfrm>
            <a:prstGeom prst="rect">
              <a:avLst/>
            </a:prstGeom>
            <a:solidFill>
              <a:schemeClr val="bg1"/>
            </a:solidFill>
            <a:ln w="38100" cap="flat" cmpd="thickThin" algn="ctr">
              <a:solidFill>
                <a:sysClr val="window" lastClr="FFFFFF">
                  <a:lumMod val="65000"/>
                </a:sysClr>
              </a:solidFill>
              <a:prstDash val="solid"/>
              <a:miter lim="800000"/>
            </a:ln>
            <a:effectLst/>
          </p:spPr>
          <p:txBody>
            <a:bodyPr wrap="none" lIns="0" tIns="28315" rIns="0" bIns="28315"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振込結果確認</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248" name="テキスト ボックス 247">
              <a:extLst>
                <a:ext uri="{FF2B5EF4-FFF2-40B4-BE49-F238E27FC236}">
                  <a16:creationId xmlns:a16="http://schemas.microsoft.com/office/drawing/2014/main" id="{CE1DE963-F2B6-493C-BF12-335D37134F90}"/>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554"/>
                </a:spcAft>
              </a:pPr>
              <a:r>
                <a:rPr lang="en-US" altLang="ja-JP" sz="800" dirty="0">
                  <a:latin typeface="Meiryo UI" panose="020B0604030504040204" pitchFamily="50" charset="-128"/>
                  <a:ea typeface="Meiryo UI" panose="020B0604030504040204" pitchFamily="50" charset="-128"/>
                </a:rPr>
                <a:t>06</a:t>
              </a:r>
              <a:endParaRPr lang="ja-JP" altLang="en-US" sz="800" dirty="0">
                <a:latin typeface="Meiryo UI" panose="020B0604030504040204" pitchFamily="50" charset="-128"/>
                <a:ea typeface="Meiryo UI" panose="020B0604030504040204" pitchFamily="50" charset="-128"/>
              </a:endParaRPr>
            </a:p>
          </p:txBody>
        </p:sp>
      </p:grpSp>
      <p:grpSp>
        <p:nvGrpSpPr>
          <p:cNvPr id="249" name="グループ化 248">
            <a:extLst>
              <a:ext uri="{FF2B5EF4-FFF2-40B4-BE49-F238E27FC236}">
                <a16:creationId xmlns:a16="http://schemas.microsoft.com/office/drawing/2014/main" id="{3BA0C57C-9534-40A7-A9EB-D1BFE8AE6E80}"/>
              </a:ext>
            </a:extLst>
          </p:cNvPr>
          <p:cNvGrpSpPr/>
          <p:nvPr/>
        </p:nvGrpSpPr>
        <p:grpSpPr>
          <a:xfrm>
            <a:off x="7274653" y="3843287"/>
            <a:ext cx="677908" cy="565133"/>
            <a:chOff x="2491032" y="3449261"/>
            <a:chExt cx="734400" cy="612227"/>
          </a:xfrm>
        </p:grpSpPr>
        <p:sp>
          <p:nvSpPr>
            <p:cNvPr id="250" name="正方形/長方形 249">
              <a:extLst>
                <a:ext uri="{FF2B5EF4-FFF2-40B4-BE49-F238E27FC236}">
                  <a16:creationId xmlns:a16="http://schemas.microsoft.com/office/drawing/2014/main" id="{4CAD3F79-8E2B-407D-B08D-E8220091FA12}"/>
                </a:ext>
              </a:extLst>
            </p:cNvPr>
            <p:cNvSpPr/>
            <p:nvPr/>
          </p:nvSpPr>
          <p:spPr>
            <a:xfrm>
              <a:off x="2491032" y="3615088"/>
              <a:ext cx="734400"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28315" rIns="0" bIns="28315"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振込結果反映</a:t>
              </a:r>
              <a:endParaRPr lang="en-US" altLang="ja-JP" sz="900" dirty="0">
                <a:latin typeface="Meiryo UI" panose="020B0604030504040204" pitchFamily="50" charset="-128"/>
                <a:ea typeface="Meiryo UI" panose="020B0604030504040204" pitchFamily="50" charset="-128"/>
                <a:cs typeface="Arial" pitchFamily="34" charset="0"/>
              </a:endParaRPr>
            </a:p>
          </p:txBody>
        </p:sp>
        <p:sp>
          <p:nvSpPr>
            <p:cNvPr id="251" name="テキスト ボックス 250">
              <a:extLst>
                <a:ext uri="{FF2B5EF4-FFF2-40B4-BE49-F238E27FC236}">
                  <a16:creationId xmlns:a16="http://schemas.microsoft.com/office/drawing/2014/main" id="{6F7113C1-5950-4F2B-9EAF-5420B9B756AA}"/>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554"/>
                </a:spcAft>
              </a:pPr>
              <a:r>
                <a:rPr lang="en-US" altLang="ja-JP" sz="800" dirty="0">
                  <a:latin typeface="Meiryo UI" panose="020B0604030504040204" pitchFamily="50" charset="-128"/>
                  <a:ea typeface="Meiryo UI" panose="020B0604030504040204" pitchFamily="50" charset="-128"/>
                </a:rPr>
                <a:t>07</a:t>
              </a:r>
              <a:endParaRPr lang="ja-JP" altLang="en-US" sz="800" dirty="0">
                <a:latin typeface="Meiryo UI" panose="020B0604030504040204" pitchFamily="50" charset="-128"/>
                <a:ea typeface="Meiryo UI" panose="020B0604030504040204" pitchFamily="50" charset="-128"/>
              </a:endParaRPr>
            </a:p>
          </p:txBody>
        </p:sp>
      </p:grpSp>
      <p:cxnSp>
        <p:nvCxnSpPr>
          <p:cNvPr id="252" name="直線矢印コネクタ 251">
            <a:extLst>
              <a:ext uri="{FF2B5EF4-FFF2-40B4-BE49-F238E27FC236}">
                <a16:creationId xmlns:a16="http://schemas.microsoft.com/office/drawing/2014/main" id="{8126F57B-6B17-4E37-A11B-B1F4BD724CE3}"/>
              </a:ext>
            </a:extLst>
          </p:cNvPr>
          <p:cNvCxnSpPr>
            <a:cxnSpLocks/>
          </p:cNvCxnSpPr>
          <p:nvPr/>
        </p:nvCxnSpPr>
        <p:spPr>
          <a:xfrm>
            <a:off x="6549450" y="3241584"/>
            <a:ext cx="0" cy="754774"/>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253" name="直線矢印コネクタ 252">
            <a:extLst>
              <a:ext uri="{FF2B5EF4-FFF2-40B4-BE49-F238E27FC236}">
                <a16:creationId xmlns:a16="http://schemas.microsoft.com/office/drawing/2014/main" id="{90D91DC8-A961-426E-8CB9-406D6EE16366}"/>
              </a:ext>
            </a:extLst>
          </p:cNvPr>
          <p:cNvCxnSpPr>
            <a:cxnSpLocks/>
          </p:cNvCxnSpPr>
          <p:nvPr/>
        </p:nvCxnSpPr>
        <p:spPr>
          <a:xfrm flipV="1">
            <a:off x="6545858" y="4428849"/>
            <a:ext cx="0" cy="1686515"/>
          </a:xfrm>
          <a:prstGeom prst="straightConnector1">
            <a:avLst/>
          </a:prstGeom>
          <a:noFill/>
          <a:ln w="6350" cap="flat" cmpd="sng" algn="ctr">
            <a:solidFill>
              <a:sysClr val="window" lastClr="FFFFFF">
                <a:lumMod val="65000"/>
              </a:sysClr>
            </a:solidFill>
            <a:prstDash val="dash"/>
            <a:miter lim="800000"/>
            <a:tailEnd type="triangle"/>
          </a:ln>
          <a:effectLst/>
        </p:spPr>
      </p:cxnSp>
      <p:cxnSp>
        <p:nvCxnSpPr>
          <p:cNvPr id="254" name="直線矢印コネクタ 253">
            <a:extLst>
              <a:ext uri="{FF2B5EF4-FFF2-40B4-BE49-F238E27FC236}">
                <a16:creationId xmlns:a16="http://schemas.microsoft.com/office/drawing/2014/main" id="{83EA4416-9D30-459E-9320-6E7756F1B456}"/>
              </a:ext>
            </a:extLst>
          </p:cNvPr>
          <p:cNvCxnSpPr>
            <a:cxnSpLocks/>
            <a:stCxn id="205" idx="3"/>
            <a:endCxn id="227" idx="1"/>
          </p:cNvCxnSpPr>
          <p:nvPr/>
        </p:nvCxnSpPr>
        <p:spPr>
          <a:xfrm>
            <a:off x="5975214" y="3035553"/>
            <a:ext cx="277066" cy="0"/>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255" name="グループ化 254">
            <a:extLst>
              <a:ext uri="{FF2B5EF4-FFF2-40B4-BE49-F238E27FC236}">
                <a16:creationId xmlns:a16="http://schemas.microsoft.com/office/drawing/2014/main" id="{81D4CD89-781B-4604-9939-81B9AF1C1E61}"/>
              </a:ext>
            </a:extLst>
          </p:cNvPr>
          <p:cNvGrpSpPr/>
          <p:nvPr/>
        </p:nvGrpSpPr>
        <p:grpSpPr>
          <a:xfrm>
            <a:off x="8090360" y="4970570"/>
            <a:ext cx="678149" cy="564969"/>
            <a:chOff x="5425250" y="4690090"/>
            <a:chExt cx="734661" cy="612050"/>
          </a:xfrm>
        </p:grpSpPr>
        <p:sp>
          <p:nvSpPr>
            <p:cNvPr id="256" name="テキスト ボックス 255">
              <a:extLst>
                <a:ext uri="{FF2B5EF4-FFF2-40B4-BE49-F238E27FC236}">
                  <a16:creationId xmlns:a16="http://schemas.microsoft.com/office/drawing/2014/main" id="{E932D4DB-AE35-4AE6-B210-370825619F0D}"/>
                </a:ext>
              </a:extLst>
            </p:cNvPr>
            <p:cNvSpPr txBox="1"/>
            <p:nvPr/>
          </p:nvSpPr>
          <p:spPr>
            <a:xfrm>
              <a:off x="5425250" y="4690090"/>
              <a:ext cx="268887" cy="181380"/>
            </a:xfrm>
            <a:prstGeom prst="rect">
              <a:avLst/>
            </a:prstGeom>
            <a:noFill/>
          </p:spPr>
          <p:txBody>
            <a:bodyPr wrap="square" lIns="0" tIns="0" rIns="0" bIns="0" rtlCol="0" anchor="ctr" anchorCtr="0">
              <a:noAutofit/>
            </a:bodyPr>
            <a:lstStyle/>
            <a:p>
              <a:pPr>
                <a:spcAft>
                  <a:spcPts val="554"/>
                </a:spcAft>
              </a:pPr>
              <a:r>
                <a:rPr lang="en-US" altLang="ja-JP" sz="800" dirty="0">
                  <a:latin typeface="Meiryo UI" panose="020B0604030504040204" pitchFamily="50" charset="-128"/>
                  <a:ea typeface="Meiryo UI" panose="020B0604030504040204" pitchFamily="50" charset="-128"/>
                </a:rPr>
                <a:t>08</a:t>
              </a:r>
              <a:endParaRPr lang="ja-JP" altLang="en-US" sz="800" dirty="0">
                <a:latin typeface="Meiryo UI" panose="020B0604030504040204" pitchFamily="50" charset="-128"/>
                <a:ea typeface="Meiryo UI" panose="020B0604030504040204" pitchFamily="50" charset="-128"/>
              </a:endParaRPr>
            </a:p>
          </p:txBody>
        </p:sp>
        <p:sp>
          <p:nvSpPr>
            <p:cNvPr id="257" name="正方形/長方形 36">
              <a:extLst>
                <a:ext uri="{FF2B5EF4-FFF2-40B4-BE49-F238E27FC236}">
                  <a16:creationId xmlns:a16="http://schemas.microsoft.com/office/drawing/2014/main" id="{1DFF371E-86CA-4A43-90D8-C35724A32EF7}"/>
                </a:ext>
              </a:extLst>
            </p:cNvPr>
            <p:cNvSpPr/>
            <p:nvPr/>
          </p:nvSpPr>
          <p:spPr>
            <a:xfrm>
              <a:off x="5425250" y="4855116"/>
              <a:ext cx="734661" cy="447024"/>
            </a:xfrm>
            <a:prstGeom prst="rect">
              <a:avLst/>
            </a:prstGeom>
            <a:solidFill>
              <a:schemeClr val="bg1"/>
            </a:solidFill>
            <a:ln w="19050" cap="flat" cmpd="sng"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振込金額</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受領</a:t>
              </a:r>
            </a:p>
          </p:txBody>
        </p:sp>
      </p:grpSp>
      <p:cxnSp>
        <p:nvCxnSpPr>
          <p:cNvPr id="258" name="直線矢印コネクタ 206">
            <a:extLst>
              <a:ext uri="{FF2B5EF4-FFF2-40B4-BE49-F238E27FC236}">
                <a16:creationId xmlns:a16="http://schemas.microsoft.com/office/drawing/2014/main" id="{E9A28C16-D5DD-447F-BADB-5091523E6E0B}"/>
              </a:ext>
            </a:extLst>
          </p:cNvPr>
          <p:cNvCxnSpPr>
            <a:cxnSpLocks/>
            <a:stCxn id="250" idx="3"/>
            <a:endCxn id="257" idx="0"/>
          </p:cNvCxnSpPr>
          <p:nvPr/>
        </p:nvCxnSpPr>
        <p:spPr>
          <a:xfrm>
            <a:off x="7952561" y="4202389"/>
            <a:ext cx="476874" cy="920513"/>
          </a:xfrm>
          <a:prstGeom prst="bentConnector2">
            <a:avLst/>
          </a:prstGeom>
          <a:noFill/>
          <a:ln w="6350" cap="flat" cmpd="sng" algn="ctr">
            <a:solidFill>
              <a:sysClr val="window" lastClr="FFFFFF">
                <a:lumMod val="65000"/>
              </a:sysClr>
            </a:solidFill>
            <a:prstDash val="solid"/>
            <a:miter lim="800000"/>
            <a:tailEnd type="triangle"/>
          </a:ln>
          <a:effectLst/>
        </p:spPr>
      </p:cxnSp>
      <p:cxnSp>
        <p:nvCxnSpPr>
          <p:cNvPr id="260" name="直線矢印コネクタ 259">
            <a:extLst>
              <a:ext uri="{FF2B5EF4-FFF2-40B4-BE49-F238E27FC236}">
                <a16:creationId xmlns:a16="http://schemas.microsoft.com/office/drawing/2014/main" id="{8CEFF87C-AF2D-4640-B933-62CBD60F9E6C}"/>
              </a:ext>
            </a:extLst>
          </p:cNvPr>
          <p:cNvCxnSpPr>
            <a:cxnSpLocks/>
            <a:stCxn id="257" idx="3"/>
            <a:endCxn id="104" idx="2"/>
          </p:cNvCxnSpPr>
          <p:nvPr/>
        </p:nvCxnSpPr>
        <p:spPr>
          <a:xfrm flipV="1">
            <a:off x="8768509" y="5329220"/>
            <a:ext cx="277917" cy="1"/>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261" name="グループ化 260">
            <a:extLst>
              <a:ext uri="{FF2B5EF4-FFF2-40B4-BE49-F238E27FC236}">
                <a16:creationId xmlns:a16="http://schemas.microsoft.com/office/drawing/2014/main" id="{D008166A-31EE-44A2-98A5-807C90952806}"/>
              </a:ext>
            </a:extLst>
          </p:cNvPr>
          <p:cNvGrpSpPr/>
          <p:nvPr/>
        </p:nvGrpSpPr>
        <p:grpSpPr>
          <a:xfrm>
            <a:off x="7500489" y="6102059"/>
            <a:ext cx="234710" cy="416148"/>
            <a:chOff x="2515451" y="5897715"/>
            <a:chExt cx="254269" cy="450827"/>
          </a:xfrm>
        </p:grpSpPr>
        <p:sp>
          <p:nvSpPr>
            <p:cNvPr id="262" name="Freeform 266">
              <a:extLst>
                <a:ext uri="{FF2B5EF4-FFF2-40B4-BE49-F238E27FC236}">
                  <a16:creationId xmlns:a16="http://schemas.microsoft.com/office/drawing/2014/main" id="{E8E2FDA5-7224-476B-BBD5-10E1A5CA1676}"/>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84406" tIns="42203" rIns="84406" bIns="42203"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sz="800">
                <a:latin typeface="Arial"/>
                <a:ea typeface="Meiryo UI"/>
              </a:endParaRPr>
            </a:p>
          </p:txBody>
        </p:sp>
        <p:sp>
          <p:nvSpPr>
            <p:cNvPr id="263" name="正方形/長方形 36">
              <a:extLst>
                <a:ext uri="{FF2B5EF4-FFF2-40B4-BE49-F238E27FC236}">
                  <a16:creationId xmlns:a16="http://schemas.microsoft.com/office/drawing/2014/main" id="{7D074329-19A9-43DD-B155-BC8ADE41F964}"/>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3231" rIns="0" bIns="33231" rtlCol="0" anchor="ctr"/>
            <a:lstStyle/>
            <a:p>
              <a:pPr algn="ctr">
                <a:defRPr/>
              </a:pPr>
              <a:endParaRPr kumimoji="0" lang="ja-JP" altLang="en-US" sz="800" kern="0" dirty="0">
                <a:latin typeface="Meiryo UI"/>
                <a:ea typeface="Meiryo UI"/>
                <a:cs typeface="Arial" pitchFamily="34" charset="0"/>
              </a:endParaRPr>
            </a:p>
          </p:txBody>
        </p:sp>
      </p:grpSp>
      <p:sp>
        <p:nvSpPr>
          <p:cNvPr id="264" name="正方形/長方形 263">
            <a:extLst>
              <a:ext uri="{FF2B5EF4-FFF2-40B4-BE49-F238E27FC236}">
                <a16:creationId xmlns:a16="http://schemas.microsoft.com/office/drawing/2014/main" id="{41F7A6D4-A909-459D-85F9-C87B7DE91283}"/>
              </a:ext>
            </a:extLst>
          </p:cNvPr>
          <p:cNvSpPr/>
          <p:nvPr/>
        </p:nvSpPr>
        <p:spPr>
          <a:xfrm>
            <a:off x="7551382" y="6445829"/>
            <a:ext cx="132923" cy="199385"/>
          </a:xfrm>
          <a:prstGeom prst="rect">
            <a:avLst/>
          </a:prstGeom>
          <a:noFill/>
          <a:ln w="19050" cap="flat" cmpd="sng" algn="ctr">
            <a:noFill/>
            <a:prstDash val="solid"/>
            <a:miter lim="800000"/>
          </a:ln>
          <a:effectLst/>
        </p:spPr>
        <p:txBody>
          <a:bodyPr wrap="none" lIns="0" tIns="33231" rIns="0" bIns="33231"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grpSp>
        <p:nvGrpSpPr>
          <p:cNvPr id="265" name="グループ化 264">
            <a:extLst>
              <a:ext uri="{FF2B5EF4-FFF2-40B4-BE49-F238E27FC236}">
                <a16:creationId xmlns:a16="http://schemas.microsoft.com/office/drawing/2014/main" id="{79E494A1-4064-4070-BE98-80AD8230A7E2}"/>
              </a:ext>
            </a:extLst>
          </p:cNvPr>
          <p:cNvGrpSpPr/>
          <p:nvPr/>
        </p:nvGrpSpPr>
        <p:grpSpPr>
          <a:xfrm>
            <a:off x="8315768" y="6102059"/>
            <a:ext cx="234710" cy="543156"/>
            <a:chOff x="6045766" y="5957288"/>
            <a:chExt cx="254269" cy="588419"/>
          </a:xfrm>
        </p:grpSpPr>
        <p:grpSp>
          <p:nvGrpSpPr>
            <p:cNvPr id="266" name="グループ化 265">
              <a:extLst>
                <a:ext uri="{FF2B5EF4-FFF2-40B4-BE49-F238E27FC236}">
                  <a16:creationId xmlns:a16="http://schemas.microsoft.com/office/drawing/2014/main" id="{4C4DEA8F-DF8F-4C22-BCD0-D1CF84D434B4}"/>
                </a:ext>
              </a:extLst>
            </p:cNvPr>
            <p:cNvGrpSpPr/>
            <p:nvPr/>
          </p:nvGrpSpPr>
          <p:grpSpPr>
            <a:xfrm>
              <a:off x="6045766" y="5957288"/>
              <a:ext cx="254269" cy="450827"/>
              <a:chOff x="2515451" y="5897715"/>
              <a:chExt cx="254269" cy="450827"/>
            </a:xfrm>
          </p:grpSpPr>
          <p:sp>
            <p:nvSpPr>
              <p:cNvPr id="268" name="Freeform 266">
                <a:extLst>
                  <a:ext uri="{FF2B5EF4-FFF2-40B4-BE49-F238E27FC236}">
                    <a16:creationId xmlns:a16="http://schemas.microsoft.com/office/drawing/2014/main" id="{AB40AF3B-EE8C-458C-ABFA-A41D73AE3251}"/>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84406" tIns="42203" rIns="84406" bIns="42203"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sz="800">
                  <a:latin typeface="Arial"/>
                  <a:ea typeface="Meiryo UI"/>
                </a:endParaRPr>
              </a:p>
            </p:txBody>
          </p:sp>
          <p:sp>
            <p:nvSpPr>
              <p:cNvPr id="269" name="正方形/長方形 36">
                <a:extLst>
                  <a:ext uri="{FF2B5EF4-FFF2-40B4-BE49-F238E27FC236}">
                    <a16:creationId xmlns:a16="http://schemas.microsoft.com/office/drawing/2014/main" id="{14F05AC1-7EA9-4A9A-A536-60E0018D1980}"/>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3231" rIns="0" bIns="33231" rtlCol="0" anchor="ctr"/>
              <a:lstStyle/>
              <a:p>
                <a:pPr algn="ctr">
                  <a:defRPr/>
                </a:pPr>
                <a:endParaRPr kumimoji="0" lang="ja-JP" altLang="en-US" sz="800" kern="0" dirty="0">
                  <a:latin typeface="Meiryo UI"/>
                  <a:ea typeface="Meiryo UI"/>
                  <a:cs typeface="Arial" pitchFamily="34" charset="0"/>
                </a:endParaRPr>
              </a:p>
            </p:txBody>
          </p:sp>
        </p:grpSp>
        <p:sp>
          <p:nvSpPr>
            <p:cNvPr id="267" name="正方形/長方形 266">
              <a:extLst>
                <a:ext uri="{FF2B5EF4-FFF2-40B4-BE49-F238E27FC236}">
                  <a16:creationId xmlns:a16="http://schemas.microsoft.com/office/drawing/2014/main" id="{C9EECC16-B404-43BA-94A6-5437A04BAE53}"/>
                </a:ext>
              </a:extLst>
            </p:cNvPr>
            <p:cNvSpPr/>
            <p:nvPr/>
          </p:nvSpPr>
          <p:spPr>
            <a:xfrm>
              <a:off x="6091664" y="6329707"/>
              <a:ext cx="144000" cy="216000"/>
            </a:xfrm>
            <a:prstGeom prst="rect">
              <a:avLst/>
            </a:prstGeom>
            <a:noFill/>
            <a:ln w="19050" cap="flat" cmpd="sng" algn="ctr">
              <a:noFill/>
              <a:prstDash val="solid"/>
              <a:miter lim="800000"/>
            </a:ln>
            <a:effectLst/>
          </p:spPr>
          <p:txBody>
            <a:bodyPr wrap="none" lIns="0" tIns="33231" rIns="0" bIns="33231" rtlCol="0" anchor="t"/>
            <a:lstStyle/>
            <a:p>
              <a:pPr algn="ctr"/>
              <a:r>
                <a:rPr lang="ja-JP" altLang="en-US" sz="800" dirty="0">
                  <a:latin typeface="Meiryo UI" panose="020B0604030504040204" pitchFamily="50" charset="-128"/>
                  <a:ea typeface="Meiryo UI" panose="020B0604030504040204" pitchFamily="50" charset="-128"/>
                </a:rPr>
                <a:t>銀行システム</a:t>
              </a:r>
            </a:p>
          </p:txBody>
        </p:sp>
      </p:grpSp>
      <p:cxnSp>
        <p:nvCxnSpPr>
          <p:cNvPr id="270" name="直線矢印コネクタ 269">
            <a:extLst>
              <a:ext uri="{FF2B5EF4-FFF2-40B4-BE49-F238E27FC236}">
                <a16:creationId xmlns:a16="http://schemas.microsoft.com/office/drawing/2014/main" id="{61E05869-10D8-47CD-868E-EE33A830E4A1}"/>
              </a:ext>
            </a:extLst>
          </p:cNvPr>
          <p:cNvCxnSpPr>
            <a:cxnSpLocks/>
          </p:cNvCxnSpPr>
          <p:nvPr/>
        </p:nvCxnSpPr>
        <p:spPr>
          <a:xfrm flipV="1">
            <a:off x="8429435" y="5535539"/>
            <a:ext cx="3688" cy="570030"/>
          </a:xfrm>
          <a:prstGeom prst="straightConnector1">
            <a:avLst/>
          </a:prstGeom>
          <a:noFill/>
          <a:ln w="6350" cap="flat" cmpd="sng" algn="ctr">
            <a:solidFill>
              <a:sysClr val="window" lastClr="FFFFFF">
                <a:lumMod val="65000"/>
              </a:sysClr>
            </a:solidFill>
            <a:prstDash val="dash"/>
            <a:miter lim="800000"/>
            <a:tailEnd type="triangle"/>
          </a:ln>
          <a:effectLst/>
        </p:spPr>
      </p:cxnSp>
      <p:cxnSp>
        <p:nvCxnSpPr>
          <p:cNvPr id="271" name="直線矢印コネクタ 270">
            <a:extLst>
              <a:ext uri="{FF2B5EF4-FFF2-40B4-BE49-F238E27FC236}">
                <a16:creationId xmlns:a16="http://schemas.microsoft.com/office/drawing/2014/main" id="{C137EF01-876C-4A30-B54C-F8331BBB94BD}"/>
              </a:ext>
            </a:extLst>
          </p:cNvPr>
          <p:cNvCxnSpPr>
            <a:cxnSpLocks/>
            <a:stCxn id="250" idx="2"/>
            <a:endCxn id="263" idx="0"/>
          </p:cNvCxnSpPr>
          <p:nvPr/>
        </p:nvCxnSpPr>
        <p:spPr>
          <a:xfrm>
            <a:off x="7613607" y="4408420"/>
            <a:ext cx="4237" cy="1697149"/>
          </a:xfrm>
          <a:prstGeom prst="straightConnector1">
            <a:avLst/>
          </a:prstGeom>
          <a:noFill/>
          <a:ln w="6350" cap="flat" cmpd="sng" algn="ctr">
            <a:solidFill>
              <a:sysClr val="window" lastClr="FFFFFF">
                <a:lumMod val="65000"/>
              </a:sysClr>
            </a:solidFill>
            <a:prstDash val="dash"/>
            <a:miter lim="800000"/>
            <a:tailEnd type="triangle"/>
          </a:ln>
          <a:effectLst/>
        </p:spPr>
      </p:cxnSp>
      <p:sp>
        <p:nvSpPr>
          <p:cNvPr id="100" name="正方形/長方形 99">
            <a:extLst>
              <a:ext uri="{FF2B5EF4-FFF2-40B4-BE49-F238E27FC236}">
                <a16:creationId xmlns:a16="http://schemas.microsoft.com/office/drawing/2014/main" id="{320E8A28-6D91-43E1-AAB7-50C757A1F1DC}"/>
              </a:ext>
            </a:extLst>
          </p:cNvPr>
          <p:cNvSpPr/>
          <p:nvPr/>
        </p:nvSpPr>
        <p:spPr>
          <a:xfrm>
            <a:off x="1741760" y="4471015"/>
            <a:ext cx="1787974" cy="446088"/>
          </a:xfrm>
          <a:prstGeom prst="rect">
            <a:avLst/>
          </a:prstGeom>
          <a:noFill/>
          <a:ln w="19050" cap="flat" cmpd="sng" algn="ctr">
            <a:noFill/>
            <a:prstDash val="solid"/>
            <a:miter lim="800000"/>
          </a:ln>
          <a:effectLst/>
        </p:spPr>
        <p:txBody>
          <a:bodyPr wrap="none" lIns="0" tIns="36000" rIns="0" bIns="36000" rtlCol="0" anchor="ctr"/>
          <a:lstStyle/>
          <a:p>
            <a:r>
              <a:rPr lang="en-US" altLang="ja-JP" sz="800" dirty="0">
                <a:latin typeface="Meiryo UI" panose="020B0604030504040204" pitchFamily="50" charset="-128"/>
                <a:ea typeface="Meiryo UI" panose="020B0604030504040204" pitchFamily="50" charset="-128"/>
              </a:rPr>
              <a:t>(ACC100)</a:t>
            </a:r>
            <a:r>
              <a:rPr lang="ja-JP" altLang="en-US" sz="800" dirty="0">
                <a:latin typeface="Meiryo UI" panose="020B0604030504040204" pitchFamily="50" charset="-128"/>
                <a:ea typeface="Meiryo UI" panose="020B0604030504040204" pitchFamily="50" charset="-128"/>
              </a:rPr>
              <a:t>支払通知</a:t>
            </a:r>
            <a:r>
              <a:rPr lang="en-US" altLang="ja-JP" sz="800" dirty="0">
                <a:latin typeface="Meiryo UI" panose="020B0604030504040204" pitchFamily="50" charset="-128"/>
                <a:ea typeface="Meiryo UI" panose="020B0604030504040204" pitchFamily="50" charset="-128"/>
              </a:rPr>
              <a:t>(FIP</a:t>
            </a:r>
            <a:r>
              <a:rPr lang="ja-JP" altLang="en-US" sz="800" dirty="0">
                <a:latin typeface="Meiryo UI" panose="020B0604030504040204" pitchFamily="50" charset="-128"/>
                <a:ea typeface="Meiryo UI" panose="020B0604030504040204" pitchFamily="50" charset="-128"/>
              </a:rPr>
              <a:t>交付金・積立金</a:t>
            </a:r>
            <a:r>
              <a:rPr lang="en-US" altLang="ja-JP" sz="800" dirty="0">
                <a:latin typeface="Meiryo UI" panose="020B0604030504040204" pitchFamily="50" charset="-128"/>
                <a:ea typeface="Meiryo UI" panose="020B0604030504040204" pitchFamily="50" charset="-128"/>
              </a:rPr>
              <a:t>)</a:t>
            </a:r>
            <a:r>
              <a:rPr lang="ja-JP" altLang="en-US" sz="800" dirty="0">
                <a:latin typeface="Meiryo UI" panose="020B0604030504040204" pitchFamily="50" charset="-128"/>
                <a:ea typeface="Meiryo UI" panose="020B0604030504040204" pitchFamily="50" charset="-128"/>
              </a:rPr>
              <a:t> ➢</a:t>
            </a:r>
            <a:endParaRPr lang="en-US" altLang="ja-JP" sz="800" dirty="0">
              <a:latin typeface="Meiryo UI" panose="020B0604030504040204" pitchFamily="50" charset="-128"/>
              <a:ea typeface="Meiryo UI" panose="020B0604030504040204" pitchFamily="50" charset="-128"/>
            </a:endParaRPr>
          </a:p>
          <a:p>
            <a:r>
              <a:rPr lang="en-US" altLang="ja-JP" sz="800" dirty="0">
                <a:latin typeface="Meiryo UI" panose="020B0604030504040204" pitchFamily="50" charset="-128"/>
                <a:ea typeface="Meiryo UI" panose="020B0604030504040204" pitchFamily="50" charset="-128"/>
              </a:rPr>
              <a:t>(ACC101)</a:t>
            </a:r>
            <a:r>
              <a:rPr lang="ja-JP" altLang="en-US" sz="800" dirty="0">
                <a:latin typeface="Meiryo UI" panose="020B0604030504040204" pitchFamily="50" charset="-128"/>
                <a:ea typeface="Meiryo UI" panose="020B0604030504040204" pitchFamily="50" charset="-128"/>
              </a:rPr>
              <a:t>支払通知</a:t>
            </a:r>
            <a:br>
              <a:rPr lang="en-US" altLang="ja-JP" sz="800" dirty="0">
                <a:latin typeface="Meiryo UI" panose="020B0604030504040204" pitchFamily="50" charset="-128"/>
                <a:ea typeface="Meiryo UI" panose="020B0604030504040204" pitchFamily="50" charset="-128"/>
              </a:rPr>
            </a:br>
            <a:r>
              <a:rPr lang="en-US" altLang="ja-JP" sz="800" dirty="0">
                <a:latin typeface="Meiryo UI" panose="020B0604030504040204" pitchFamily="50" charset="-128"/>
                <a:ea typeface="Meiryo UI" panose="020B0604030504040204" pitchFamily="50" charset="-128"/>
              </a:rPr>
              <a:t>(</a:t>
            </a:r>
            <a:r>
              <a:rPr lang="ja-JP" altLang="en-US" sz="800" dirty="0">
                <a:latin typeface="Meiryo UI" panose="020B0604030504040204" pitchFamily="50" charset="-128"/>
                <a:ea typeface="Meiryo UI" panose="020B0604030504040204" pitchFamily="50" charset="-128"/>
              </a:rPr>
              <a:t>積立金取戻し・外部→内部積立切替時</a:t>
            </a:r>
            <a:r>
              <a:rPr lang="en-US" altLang="ja-JP" sz="800" dirty="0">
                <a:latin typeface="Meiryo UI" panose="020B0604030504040204" pitchFamily="50" charset="-128"/>
                <a:ea typeface="Meiryo UI" panose="020B0604030504040204" pitchFamily="50" charset="-128"/>
              </a:rPr>
              <a:t>)</a:t>
            </a:r>
            <a:r>
              <a:rPr lang="ja-JP" altLang="en-US" sz="800" dirty="0">
                <a:latin typeface="Meiryo UI" panose="020B0604030504040204" pitchFamily="50" charset="-128"/>
                <a:ea typeface="Meiryo UI" panose="020B0604030504040204" pitchFamily="50" charset="-128"/>
              </a:rPr>
              <a:t> ➢</a:t>
            </a:r>
            <a:endParaRPr lang="en-US" altLang="ja-JP" sz="800" dirty="0">
              <a:latin typeface="Meiryo UI" panose="020B0604030504040204" pitchFamily="50" charset="-128"/>
              <a:ea typeface="Meiryo UI" panose="020B0604030504040204" pitchFamily="50" charset="-128"/>
            </a:endParaRPr>
          </a:p>
          <a:p>
            <a:endParaRPr lang="en-US" altLang="ja-JP" sz="800" dirty="0">
              <a:latin typeface="Meiryo UI" panose="020B0604030504040204" pitchFamily="50" charset="-128"/>
              <a:ea typeface="Meiryo UI" panose="020B0604030504040204" pitchFamily="50" charset="-128"/>
            </a:endParaRPr>
          </a:p>
        </p:txBody>
      </p:sp>
      <p:sp>
        <p:nvSpPr>
          <p:cNvPr id="104" name="ドーナツ 24">
            <a:extLst>
              <a:ext uri="{FF2B5EF4-FFF2-40B4-BE49-F238E27FC236}">
                <a16:creationId xmlns:a16="http://schemas.microsoft.com/office/drawing/2014/main" id="{C310B4EA-B6A1-4100-9F22-1F50EAE35D42}"/>
              </a:ext>
            </a:extLst>
          </p:cNvPr>
          <p:cNvSpPr/>
          <p:nvPr/>
        </p:nvSpPr>
        <p:spPr bwMode="auto">
          <a:xfrm>
            <a:off x="9046426" y="5160031"/>
            <a:ext cx="358829" cy="338378"/>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3181" tIns="33181" rIns="33181" bIns="33181" numCol="1" rtlCol="0" anchor="ctr" anchorCtr="0" compatLnSpc="1">
            <a:prstTxWarp prst="textNoShape">
              <a:avLst/>
            </a:prstTxWarp>
          </a:bodyPr>
          <a:lstStyle/>
          <a:p>
            <a:pPr algn="ctr" defTabSz="958411">
              <a:defRPr/>
            </a:pPr>
            <a:r>
              <a:rPr kumimoji="0" lang="en-US" altLang="ja-JP" sz="646" kern="0" dirty="0">
                <a:latin typeface="Meiryo UI"/>
                <a:ea typeface="Meiryo UI"/>
                <a:cs typeface="Tahoma" pitchFamily="34" charset="0"/>
              </a:rPr>
              <a:t>END</a:t>
            </a:r>
          </a:p>
        </p:txBody>
      </p:sp>
    </p:spTree>
    <p:extLst>
      <p:ext uri="{BB962C8B-B14F-4D97-AF65-F5344CB8AC3E}">
        <p14:creationId xmlns:p14="http://schemas.microsoft.com/office/powerpoint/2010/main" val="1355871653"/>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zh-TW" altLang="en-US" dirty="0">
                <a:latin typeface="Meiryo UI" panose="020B0604030504040204" pitchFamily="50" charset="-128"/>
                <a:ea typeface="Meiryo UI" panose="020B0604030504040204" pitchFamily="50" charset="-128"/>
              </a:rPr>
              <a:t>業務詳細仕様</a:t>
            </a:r>
            <a:br>
              <a:rPr lang="en-US" altLang="ja-JP" dirty="0">
                <a:latin typeface="Meiryo UI" panose="020B0604030504040204" pitchFamily="50" charset="-128"/>
                <a:ea typeface="Meiryo UI" panose="020B0604030504040204" pitchFamily="50" charset="-128"/>
              </a:rPr>
            </a:br>
            <a:r>
              <a:rPr lang="ja-JP" altLang="en-US" dirty="0">
                <a:latin typeface="Meiryo UI" panose="020B0604030504040204" pitchFamily="50" charset="-128"/>
                <a:ea typeface="Meiryo UI" panose="020B0604030504040204" pitchFamily="50" charset="-128"/>
              </a:rPr>
              <a:t>会計支援</a:t>
            </a:r>
            <a:r>
              <a:rPr lang="zh-TW" altLang="en-US"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入出金管理</a:t>
            </a:r>
            <a:r>
              <a:rPr lang="en-US" altLang="ja-JP" dirty="0">
                <a:latin typeface="Arial" panose="020B0604020202020204" pitchFamily="34" charset="0"/>
                <a:ea typeface="Meiryo UI" panose="020B0604030504040204" pitchFamily="50" charset="-128"/>
                <a:cs typeface="Arial" panose="020B0604020202020204" pitchFamily="34" charset="0"/>
              </a:rPr>
              <a:t> – </a:t>
            </a:r>
            <a:r>
              <a:rPr lang="ja-JP" altLang="en-US" dirty="0">
                <a:latin typeface="Arial" panose="020B0604020202020204" pitchFamily="34" charset="0"/>
                <a:ea typeface="Meiryo UI" panose="020B0604030504040204" pitchFamily="50" charset="-128"/>
                <a:cs typeface="Arial" panose="020B0604020202020204" pitchFamily="34" charset="0"/>
              </a:rPr>
              <a:t>出金</a:t>
            </a:r>
            <a:endParaRPr kumimoji="1" lang="ja-JP" altLang="en-US" dirty="0">
              <a:latin typeface="Meiryo UI" panose="020B0604030504040204" pitchFamily="50" charset="-128"/>
              <a:ea typeface="Meiryo UI" panose="020B0604030504040204" pitchFamily="50" charset="-128"/>
            </a:endParaRPr>
          </a:p>
        </p:txBody>
      </p:sp>
      <p:graphicFrame>
        <p:nvGraphicFramePr>
          <p:cNvPr id="118" name="表 2">
            <a:extLst>
              <a:ext uri="{FF2B5EF4-FFF2-40B4-BE49-F238E27FC236}">
                <a16:creationId xmlns:a16="http://schemas.microsoft.com/office/drawing/2014/main" id="{CA5EE896-8639-4D45-B88B-55D0AF8AB88C}"/>
              </a:ext>
            </a:extLst>
          </p:cNvPr>
          <p:cNvGraphicFramePr>
            <a:graphicFrameLocks noGrp="1"/>
          </p:cNvGraphicFramePr>
          <p:nvPr>
            <p:extLst>
              <p:ext uri="{D42A27DB-BD31-4B8C-83A1-F6EECF244321}">
                <p14:modId xmlns:p14="http://schemas.microsoft.com/office/powerpoint/2010/main" val="2454006239"/>
              </p:ext>
            </p:extLst>
          </p:nvPr>
        </p:nvGraphicFramePr>
        <p:xfrm>
          <a:off x="141614" y="864069"/>
          <a:ext cx="9601200" cy="5810108"/>
        </p:xfrm>
        <a:graphic>
          <a:graphicData uri="http://schemas.openxmlformats.org/drawingml/2006/table">
            <a:tbl>
              <a:tblPr firstRow="1" bandRow="1">
                <a:tableStyleId>{2D5ABB26-0587-4C30-8999-92F81FD0307C}</a:tableStyleId>
              </a:tblPr>
              <a:tblGrid>
                <a:gridCol w="1149668">
                  <a:extLst>
                    <a:ext uri="{9D8B030D-6E8A-4147-A177-3AD203B41FA5}">
                      <a16:colId xmlns:a16="http://schemas.microsoft.com/office/drawing/2014/main" val="358073148"/>
                    </a:ext>
                  </a:extLst>
                </a:gridCol>
                <a:gridCol w="8451532">
                  <a:extLst>
                    <a:ext uri="{9D8B030D-6E8A-4147-A177-3AD203B41FA5}">
                      <a16:colId xmlns:a16="http://schemas.microsoft.com/office/drawing/2014/main" val="1235158156"/>
                    </a:ext>
                  </a:extLst>
                </a:gridCol>
              </a:tblGrid>
              <a:tr h="0">
                <a:tc>
                  <a:txBody>
                    <a:bodyPr/>
                    <a:lstStyle/>
                    <a:p>
                      <a:pPr algn="l"/>
                      <a:r>
                        <a:rPr kumimoji="1" lang="ja-JP" altLang="en-US" sz="1200" b="0" dirty="0">
                          <a:latin typeface="Meiryo UI" panose="020B0604030504040204" pitchFamily="50" charset="-128"/>
                          <a:ea typeface="Meiryo UI" panose="020B0604030504040204" pitchFamily="50" charset="-128"/>
                        </a:rPr>
                        <a:t>業務プロセス</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1200" dirty="0">
                          <a:latin typeface="Meiryo UI" panose="020B0604030504040204" pitchFamily="50" charset="-128"/>
                          <a:ea typeface="Meiryo UI" panose="020B0604030504040204" pitchFamily="50" charset="-128"/>
                        </a:rPr>
                        <a:t>「</a:t>
                      </a:r>
                      <a:r>
                        <a:rPr lang="en-US" altLang="ja-JP" sz="1200" dirty="0">
                          <a:latin typeface="Meiryo UI" panose="020B0604030504040204" pitchFamily="50" charset="-128"/>
                          <a:ea typeface="Meiryo UI" panose="020B0604030504040204" pitchFamily="50" charset="-128"/>
                        </a:rPr>
                        <a:t>02:</a:t>
                      </a:r>
                      <a:r>
                        <a:rPr lang="ja-JP" altLang="en-US" sz="1200" dirty="0">
                          <a:latin typeface="Meiryo UI" panose="020B0604030504040204" pitchFamily="50" charset="-128"/>
                          <a:ea typeface="Meiryo UI" panose="020B0604030504040204" pitchFamily="50" charset="-128"/>
                        </a:rPr>
                        <a:t>振込データ作成」「</a:t>
                      </a:r>
                      <a:r>
                        <a:rPr lang="en-US" altLang="ja-JP" sz="1200" dirty="0">
                          <a:latin typeface="Meiryo UI" panose="020B0604030504040204" pitchFamily="50" charset="-128"/>
                          <a:ea typeface="Meiryo UI" panose="020B0604030504040204" pitchFamily="50" charset="-128"/>
                        </a:rPr>
                        <a:t>03:</a:t>
                      </a:r>
                      <a:r>
                        <a:rPr lang="ja-JP" altLang="en-US" sz="1200" dirty="0">
                          <a:latin typeface="Meiryo UI" panose="020B0604030504040204" pitchFamily="50" charset="-128"/>
                          <a:ea typeface="Meiryo UI" panose="020B0604030504040204" pitchFamily="50" charset="-128"/>
                        </a:rPr>
                        <a:t>振込データ確認」「</a:t>
                      </a:r>
                      <a:r>
                        <a:rPr lang="en-US" altLang="ja-JP" sz="1200" dirty="0">
                          <a:latin typeface="Meiryo UI" panose="020B0604030504040204" pitchFamily="50" charset="-128"/>
                          <a:ea typeface="Meiryo UI" panose="020B0604030504040204" pitchFamily="50" charset="-128"/>
                        </a:rPr>
                        <a:t>04:</a:t>
                      </a:r>
                      <a:r>
                        <a:rPr lang="ja-JP" altLang="en-US" sz="1200" dirty="0">
                          <a:latin typeface="Meiryo UI" panose="020B0604030504040204" pitchFamily="50" charset="-128"/>
                          <a:ea typeface="Meiryo UI" panose="020B0604030504040204" pitchFamily="50" charset="-128"/>
                        </a:rPr>
                        <a:t>振込資金確認・確保」「</a:t>
                      </a:r>
                      <a:r>
                        <a:rPr lang="en-US" altLang="ja-JP" sz="1200" dirty="0">
                          <a:latin typeface="Meiryo UI" panose="020B0604030504040204" pitchFamily="50" charset="-128"/>
                          <a:ea typeface="Meiryo UI" panose="020B0604030504040204" pitchFamily="50" charset="-128"/>
                        </a:rPr>
                        <a:t>05:</a:t>
                      </a:r>
                      <a:r>
                        <a:rPr lang="ja-JP" altLang="en-US" sz="1200" dirty="0">
                          <a:latin typeface="Meiryo UI" panose="020B0604030504040204" pitchFamily="50" charset="-128"/>
                          <a:ea typeface="Meiryo UI" panose="020B0604030504040204" pitchFamily="50" charset="-128"/>
                        </a:rPr>
                        <a:t>振込処理」「</a:t>
                      </a:r>
                      <a:r>
                        <a:rPr lang="en-US" altLang="ja-JP" sz="1200" dirty="0">
                          <a:latin typeface="Meiryo UI" panose="020B0604030504040204" pitchFamily="50" charset="-128"/>
                          <a:ea typeface="Meiryo UI" panose="020B0604030504040204" pitchFamily="50" charset="-128"/>
                        </a:rPr>
                        <a:t>06:</a:t>
                      </a:r>
                      <a:r>
                        <a:rPr lang="ja-JP" altLang="en-US" sz="1200" dirty="0">
                          <a:latin typeface="Meiryo UI" panose="020B0604030504040204" pitchFamily="50" charset="-128"/>
                          <a:ea typeface="Meiryo UI" panose="020B0604030504040204" pitchFamily="50" charset="-128"/>
                        </a:rPr>
                        <a:t>振込結果確認」「</a:t>
                      </a:r>
                      <a:r>
                        <a:rPr lang="en-US" altLang="ja-JP" sz="1200" dirty="0">
                          <a:latin typeface="Meiryo UI" panose="020B0604030504040204" pitchFamily="50" charset="-128"/>
                          <a:ea typeface="Meiryo UI" panose="020B0604030504040204" pitchFamily="50" charset="-128"/>
                        </a:rPr>
                        <a:t>07:</a:t>
                      </a:r>
                      <a:r>
                        <a:rPr lang="ja-JP" altLang="en-US" sz="1200" dirty="0">
                          <a:latin typeface="Meiryo UI" panose="020B0604030504040204" pitchFamily="50" charset="-128"/>
                          <a:ea typeface="Meiryo UI" panose="020B0604030504040204" pitchFamily="50" charset="-128"/>
                        </a:rPr>
                        <a:t>振込結果反映」</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0">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業務詳細仕様</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2081878"/>
                  </a:ext>
                </a:extLst>
              </a:tr>
              <a:tr h="5261468">
                <a:tc gridSpan="2">
                  <a:txBody>
                    <a:bodyPr/>
                    <a:lstStyle/>
                    <a:p>
                      <a:pPr lvl="0">
                        <a:defRPr/>
                      </a:pPr>
                      <a:r>
                        <a:rPr kumimoji="0" lang="ja-JP" altLang="en-US" sz="1100" b="1" u="sng" kern="0" dirty="0">
                          <a:solidFill>
                            <a:srgbClr val="000000">
                              <a:lumMod val="100000"/>
                            </a:srgbClr>
                          </a:solidFill>
                          <a:latin typeface="Meiryo UI"/>
                          <a:ea typeface="Meiryo UI"/>
                        </a:rPr>
                        <a:t>支払業務のプロセス・データ遷移イメージ</a:t>
                      </a:r>
                      <a:endParaRPr kumimoji="0" lang="en-US" altLang="ja-JP" sz="1100" b="1" u="sng" kern="0" dirty="0">
                        <a:solidFill>
                          <a:srgbClr val="000000">
                            <a:lumMod val="100000"/>
                          </a:srgbClr>
                        </a:solidFill>
                        <a:latin typeface="Meiryo UI"/>
                        <a:ea typeface="Meiryo UI"/>
                      </a:endParaRPr>
                    </a:p>
                    <a:p>
                      <a:pPr lvl="0">
                        <a:defRPr/>
                      </a:pPr>
                      <a:endParaRPr kumimoji="0" lang="en-US" altLang="ja-JP" sz="1100" b="0" u="none" kern="0" dirty="0">
                        <a:solidFill>
                          <a:srgbClr val="000000">
                            <a:lumMod val="100000"/>
                          </a:srgbClr>
                        </a:solidFill>
                        <a:latin typeface="Meiryo UI"/>
                        <a:ea typeface="Meiryo UI"/>
                      </a:endParaRPr>
                    </a:p>
                    <a:p>
                      <a:pPr marL="0" lvl="0" indent="0">
                        <a:buFont typeface="Arial" panose="020B0604020202020204" pitchFamily="34" charset="0"/>
                        <a:buNone/>
                        <a:defRPr/>
                      </a:pPr>
                      <a:r>
                        <a:rPr kumimoji="0" lang="ja-JP" altLang="en-US" sz="1100" b="0" u="none" kern="0" dirty="0">
                          <a:solidFill>
                            <a:srgbClr val="000000">
                              <a:lumMod val="100000"/>
                            </a:srgbClr>
                          </a:solidFill>
                          <a:latin typeface="Meiryo UI"/>
                          <a:ea typeface="Meiryo UI"/>
                        </a:rPr>
                        <a:t>① 支払通知書の作成後、振込データ</a:t>
                      </a:r>
                      <a:r>
                        <a:rPr kumimoji="0" lang="en-US" altLang="ja-JP" sz="1100" b="0" u="none" kern="0" dirty="0">
                          <a:solidFill>
                            <a:srgbClr val="000000">
                              <a:lumMod val="100000"/>
                            </a:srgbClr>
                          </a:solidFill>
                          <a:latin typeface="Meiryo UI"/>
                          <a:ea typeface="Meiryo UI"/>
                        </a:rPr>
                        <a:t>(</a:t>
                      </a:r>
                      <a:r>
                        <a:rPr kumimoji="0" lang="ja-JP" altLang="en-US" sz="1100" b="0" u="none" kern="0" dirty="0">
                          <a:solidFill>
                            <a:srgbClr val="000000">
                              <a:lumMod val="100000"/>
                            </a:srgbClr>
                          </a:solidFill>
                          <a:latin typeface="Meiryo UI"/>
                          <a:ea typeface="Meiryo UI"/>
                        </a:rPr>
                        <a:t>全銀フォーマット</a:t>
                      </a:r>
                      <a:r>
                        <a:rPr kumimoji="0" lang="en-US" altLang="ja-JP" sz="1100" b="0" u="none" kern="0" dirty="0">
                          <a:solidFill>
                            <a:srgbClr val="000000">
                              <a:lumMod val="100000"/>
                            </a:srgbClr>
                          </a:solidFill>
                          <a:latin typeface="Meiryo UI"/>
                          <a:ea typeface="Meiryo UI"/>
                        </a:rPr>
                        <a:t>)</a:t>
                      </a:r>
                      <a:r>
                        <a:rPr kumimoji="0" lang="ja-JP" altLang="en-US" sz="1100" b="0" u="none" kern="0" dirty="0">
                          <a:solidFill>
                            <a:srgbClr val="000000">
                              <a:lumMod val="100000"/>
                            </a:srgbClr>
                          </a:solidFill>
                          <a:latin typeface="Meiryo UI"/>
                          <a:ea typeface="Meiryo UI"/>
                        </a:rPr>
                        <a:t>を作成する。</a:t>
                      </a:r>
                      <a:endParaRPr kumimoji="0" lang="en-US" altLang="ja-JP" sz="1100" b="0" u="none" kern="0" dirty="0">
                        <a:solidFill>
                          <a:srgbClr val="000000">
                            <a:lumMod val="100000"/>
                          </a:srgbClr>
                        </a:solidFill>
                        <a:latin typeface="Meiryo UI"/>
                        <a:ea typeface="Meiryo UI"/>
                      </a:endParaRPr>
                    </a:p>
                    <a:p>
                      <a:pPr marL="0" lvl="0" indent="0">
                        <a:buFont typeface="Arial" panose="020B0604020202020204" pitchFamily="34" charset="0"/>
                        <a:buNone/>
                        <a:defRPr/>
                      </a:pPr>
                      <a:r>
                        <a:rPr kumimoji="0" lang="ja-JP" altLang="en-US" sz="1100" b="0" u="none" kern="0" dirty="0">
                          <a:solidFill>
                            <a:srgbClr val="000000">
                              <a:lumMod val="100000"/>
                            </a:srgbClr>
                          </a:solidFill>
                          <a:latin typeface="Meiryo UI"/>
                          <a:ea typeface="Meiryo UI"/>
                        </a:rPr>
                        <a:t>② 振込データ</a:t>
                      </a:r>
                      <a:r>
                        <a:rPr kumimoji="0" lang="en-US" altLang="ja-JP" sz="1100" b="0" u="none" kern="0" dirty="0">
                          <a:solidFill>
                            <a:srgbClr val="000000">
                              <a:lumMod val="100000"/>
                            </a:srgbClr>
                          </a:solidFill>
                          <a:latin typeface="Meiryo UI"/>
                          <a:ea typeface="Meiryo UI"/>
                        </a:rPr>
                        <a:t>(</a:t>
                      </a:r>
                      <a:r>
                        <a:rPr kumimoji="0" lang="ja-JP" altLang="en-US" sz="1100" b="0" u="none" kern="0" dirty="0">
                          <a:solidFill>
                            <a:srgbClr val="000000">
                              <a:lumMod val="100000"/>
                            </a:srgbClr>
                          </a:solidFill>
                          <a:latin typeface="Meiryo UI"/>
                          <a:ea typeface="Meiryo UI"/>
                        </a:rPr>
                        <a:t>全銀フォーマット</a:t>
                      </a:r>
                      <a:r>
                        <a:rPr kumimoji="0" lang="en-US" altLang="ja-JP" sz="1100" b="0" u="none" kern="0" dirty="0">
                          <a:solidFill>
                            <a:srgbClr val="000000">
                              <a:lumMod val="100000"/>
                            </a:srgbClr>
                          </a:solidFill>
                          <a:latin typeface="Meiryo UI"/>
                          <a:ea typeface="Meiryo UI"/>
                        </a:rPr>
                        <a:t>)</a:t>
                      </a:r>
                      <a:r>
                        <a:rPr kumimoji="0" lang="ja-JP" altLang="en-US" sz="1100" b="0" u="none" kern="0" dirty="0">
                          <a:solidFill>
                            <a:srgbClr val="000000">
                              <a:lumMod val="100000"/>
                            </a:srgbClr>
                          </a:solidFill>
                          <a:latin typeface="Meiryo UI"/>
                          <a:ea typeface="Meiryo UI"/>
                        </a:rPr>
                        <a:t>を用いて、当月分を一括で振込処理する。</a:t>
                      </a:r>
                      <a:endParaRPr kumimoji="0" lang="en-US" altLang="ja-JP" sz="1100" b="0" u="none" kern="0" dirty="0">
                        <a:solidFill>
                          <a:srgbClr val="000000">
                            <a:lumMod val="100000"/>
                          </a:srgbClr>
                        </a:solidFill>
                        <a:latin typeface="Meiryo UI"/>
                        <a:ea typeface="Meiryo UI"/>
                      </a:endParaRPr>
                    </a:p>
                    <a:p>
                      <a:pPr marL="0" lvl="0" indent="0">
                        <a:buFont typeface="Arial" panose="020B0604020202020204" pitchFamily="34" charset="0"/>
                        <a:buNone/>
                        <a:defRPr/>
                      </a:pPr>
                      <a:r>
                        <a:rPr kumimoji="0" lang="ja-JP" altLang="en-US" sz="1100" b="0" u="none" kern="0" dirty="0">
                          <a:solidFill>
                            <a:srgbClr val="000000">
                              <a:lumMod val="100000"/>
                            </a:srgbClr>
                          </a:solidFill>
                          <a:latin typeface="Meiryo UI"/>
                          <a:ea typeface="Meiryo UI"/>
                        </a:rPr>
                        <a:t>③ 振込結果を確認し、問題なく処理された場合は再エネ業務統合システムに結果反映する。（「ステータス」「支払日」を変更する）</a:t>
                      </a:r>
                      <a:endParaRPr kumimoji="0" lang="en-US" altLang="ja-JP" sz="1100" b="0" u="none" kern="0" dirty="0">
                        <a:solidFill>
                          <a:srgbClr val="000000">
                            <a:lumMod val="100000"/>
                          </a:srgbClr>
                        </a:solidFill>
                        <a:latin typeface="Meiryo UI"/>
                        <a:ea typeface="Meiryo UI"/>
                      </a:endParaRPr>
                    </a:p>
                    <a:p>
                      <a:pPr marL="0" lvl="0" indent="0">
                        <a:buFont typeface="Arial" panose="020B0604020202020204" pitchFamily="34" charset="0"/>
                        <a:buNone/>
                        <a:defRPr/>
                      </a:pPr>
                      <a:r>
                        <a:rPr kumimoji="0" lang="ja-JP" altLang="en-US" sz="1100" b="0" u="none" kern="0" dirty="0">
                          <a:solidFill>
                            <a:srgbClr val="000000">
                              <a:lumMod val="100000"/>
                            </a:srgbClr>
                          </a:solidFill>
                          <a:latin typeface="Meiryo UI"/>
                          <a:ea typeface="Meiryo UI"/>
                        </a:rPr>
                        <a:t>　　再エネ業務統合システムへの結果反映は、対象を選択して一括で結果反映を可能とする。</a:t>
                      </a:r>
                    </a:p>
                    <a:p>
                      <a:pPr marL="0" lvl="0" indent="0">
                        <a:buFont typeface="Arial" panose="020B0604020202020204" pitchFamily="34" charset="0"/>
                        <a:buNone/>
                        <a:defRPr/>
                      </a:pPr>
                      <a:endParaRPr kumimoji="0" lang="en-US" altLang="ja-JP" sz="1100" b="0" u="none" kern="0" dirty="0">
                        <a:solidFill>
                          <a:srgbClr val="000000">
                            <a:lumMod val="100000"/>
                          </a:srgbClr>
                        </a:solidFill>
                        <a:latin typeface="Meiryo UI"/>
                        <a:ea typeface="Meiryo UI"/>
                      </a:endParaRPr>
                    </a:p>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100" b="0" dirty="0">
                        <a:latin typeface="Meiryo UI" panose="020B0604030504040204" pitchFamily="50" charset="-128"/>
                        <a:ea typeface="Meiryo UI" panose="020B0604030504040204" pitchFamily="50" charset="-128"/>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77678721"/>
                  </a:ext>
                </a:extLst>
              </a:tr>
            </a:tbl>
          </a:graphicData>
        </a:graphic>
      </p:graphicFrame>
      <p:sp>
        <p:nvSpPr>
          <p:cNvPr id="10" name="角丸四角形 139">
            <a:extLst>
              <a:ext uri="{FF2B5EF4-FFF2-40B4-BE49-F238E27FC236}">
                <a16:creationId xmlns:a16="http://schemas.microsoft.com/office/drawing/2014/main" id="{243EAAD3-0F15-49C2-BABB-DE4D6A09FA20}"/>
              </a:ext>
            </a:extLst>
          </p:cNvPr>
          <p:cNvSpPr>
            <a:spLocks/>
          </p:cNvSpPr>
          <p:nvPr/>
        </p:nvSpPr>
        <p:spPr>
          <a:xfrm>
            <a:off x="5901168" y="2534970"/>
            <a:ext cx="3652519" cy="2494559"/>
          </a:xfrm>
          <a:prstGeom prst="rect">
            <a:avLst/>
          </a:prstGeom>
          <a:solidFill>
            <a:schemeClr val="bg1">
              <a:lumMod val="95000"/>
            </a:schemeClr>
          </a:solidFill>
          <a:ln>
            <a:noFill/>
          </a:ln>
        </p:spPr>
        <p:txBody>
          <a:bodyPr wrap="square" lIns="33231" tIns="33231" rIns="32400" bIns="33231" rtlCol="0" anchor="t">
            <a:noAutofit/>
          </a:bodyPr>
          <a:lstStyle/>
          <a:p>
            <a:pPr algn="ctr" defTabSz="844083">
              <a:defRPr/>
            </a:pPr>
            <a:r>
              <a:rPr lang="ja-JP" altLang="en-US"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　　　　　　　　　　　　　　　　　　　　　銀行システム</a:t>
            </a:r>
          </a:p>
        </p:txBody>
      </p:sp>
      <p:sp>
        <p:nvSpPr>
          <p:cNvPr id="11" name="角丸四角形 72">
            <a:extLst>
              <a:ext uri="{FF2B5EF4-FFF2-40B4-BE49-F238E27FC236}">
                <a16:creationId xmlns:a16="http://schemas.microsoft.com/office/drawing/2014/main" id="{D297B2C5-79B3-4F11-AAA3-5A76BFAEABA3}"/>
              </a:ext>
            </a:extLst>
          </p:cNvPr>
          <p:cNvSpPr>
            <a:spLocks/>
          </p:cNvSpPr>
          <p:nvPr/>
        </p:nvSpPr>
        <p:spPr>
          <a:xfrm>
            <a:off x="163186" y="2534970"/>
            <a:ext cx="5539701" cy="4053449"/>
          </a:xfrm>
          <a:prstGeom prst="rect">
            <a:avLst/>
          </a:prstGeom>
          <a:solidFill>
            <a:schemeClr val="accent1">
              <a:lumMod val="20000"/>
              <a:lumOff val="80000"/>
            </a:schemeClr>
          </a:solidFill>
          <a:ln>
            <a:noFill/>
          </a:ln>
        </p:spPr>
        <p:txBody>
          <a:bodyPr wrap="square" lIns="33231" tIns="33231" rIns="33231" bIns="33231" rtlCol="0" anchor="t">
            <a:noAutofit/>
          </a:bodyPr>
          <a:lstStyle/>
          <a:p>
            <a:pPr algn="ctr" defTabSz="844083">
              <a:defRPr/>
            </a:pPr>
            <a:r>
              <a:rPr lang="ja-JP" altLang="en-US"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再エネ業務統合システム</a:t>
            </a:r>
          </a:p>
        </p:txBody>
      </p:sp>
      <p:sp>
        <p:nvSpPr>
          <p:cNvPr id="19" name="正方形/長方形 36">
            <a:extLst>
              <a:ext uri="{FF2B5EF4-FFF2-40B4-BE49-F238E27FC236}">
                <a16:creationId xmlns:a16="http://schemas.microsoft.com/office/drawing/2014/main" id="{A0D39B61-1712-47DA-8BF0-A8D241E47C8B}"/>
              </a:ext>
            </a:extLst>
          </p:cNvPr>
          <p:cNvSpPr>
            <a:spLocks/>
          </p:cNvSpPr>
          <p:nvPr/>
        </p:nvSpPr>
        <p:spPr>
          <a:xfrm>
            <a:off x="2748051" y="3519721"/>
            <a:ext cx="1692124" cy="13781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33231" rIns="0" bIns="33231" rtlCol="0" anchor="ctr"/>
          <a:lstStyle/>
          <a:p>
            <a:pPr defTabSz="844083">
              <a:defRPr/>
            </a:pPr>
            <a:r>
              <a:rPr lang="ja-JP" altLang="en-US" sz="1000" dirty="0">
                <a:solidFill>
                  <a:srgbClr val="000000"/>
                </a:solidFill>
                <a:latin typeface="Meiryo UI" panose="020B0604030504040204" pitchFamily="50" charset="-128"/>
                <a:ea typeface="Meiryo UI" panose="020B0604030504040204" pitchFamily="50" charset="-128"/>
                <a:cs typeface="Arial" pitchFamily="34" charset="0"/>
              </a:rPr>
              <a:t>振込データイメージ</a:t>
            </a:r>
            <a:r>
              <a:rPr lang="en-US" altLang="ja-JP" sz="1000" dirty="0">
                <a:solidFill>
                  <a:srgbClr val="000000"/>
                </a:solidFill>
                <a:latin typeface="Meiryo UI" panose="020B0604030504040204" pitchFamily="50" charset="-128"/>
                <a:ea typeface="Meiryo UI" panose="020B0604030504040204" pitchFamily="50" charset="-128"/>
                <a:cs typeface="Arial" pitchFamily="34" charset="0"/>
              </a:rPr>
              <a:t>(</a:t>
            </a:r>
            <a:r>
              <a:rPr lang="ja-JP" altLang="en-US" sz="1000" dirty="0">
                <a:solidFill>
                  <a:srgbClr val="000000"/>
                </a:solidFill>
                <a:latin typeface="Meiryo UI" panose="020B0604030504040204" pitchFamily="50" charset="-128"/>
                <a:ea typeface="Meiryo UI" panose="020B0604030504040204" pitchFamily="50" charset="-128"/>
                <a:cs typeface="Arial" pitchFamily="34" charset="0"/>
              </a:rPr>
              <a:t>全銀ファイル</a:t>
            </a:r>
            <a:r>
              <a:rPr lang="en-US" altLang="ja-JP" sz="1000" dirty="0">
                <a:solidFill>
                  <a:srgbClr val="000000"/>
                </a:solidFill>
                <a:latin typeface="Meiryo UI" panose="020B0604030504040204" pitchFamily="50" charset="-128"/>
                <a:ea typeface="Meiryo UI" panose="020B0604030504040204" pitchFamily="50" charset="-128"/>
                <a:cs typeface="Arial" pitchFamily="34" charset="0"/>
              </a:rPr>
              <a:t>)</a:t>
            </a:r>
          </a:p>
        </p:txBody>
      </p:sp>
      <p:sp>
        <p:nvSpPr>
          <p:cNvPr id="26" name="角丸四角形 106">
            <a:extLst>
              <a:ext uri="{FF2B5EF4-FFF2-40B4-BE49-F238E27FC236}">
                <a16:creationId xmlns:a16="http://schemas.microsoft.com/office/drawing/2014/main" id="{C29C85C5-84A6-4DAA-8473-A1A4EE564F02}"/>
              </a:ext>
            </a:extLst>
          </p:cNvPr>
          <p:cNvSpPr>
            <a:spLocks/>
          </p:cNvSpPr>
          <p:nvPr/>
        </p:nvSpPr>
        <p:spPr>
          <a:xfrm>
            <a:off x="1209644" y="3127199"/>
            <a:ext cx="1279494" cy="335176"/>
          </a:xfrm>
          <a:prstGeom prst="roundRect">
            <a:avLst>
              <a:gd name="adj" fmla="val 8738"/>
            </a:avLst>
          </a:prstGeom>
          <a:solidFill>
            <a:schemeClr val="bg1"/>
          </a:solidFill>
          <a:ln>
            <a:solidFill>
              <a:schemeClr val="bg1">
                <a:lumMod val="65000"/>
              </a:schemeClr>
            </a:solidFill>
          </a:ln>
        </p:spPr>
        <p:txBody>
          <a:bodyPr wrap="square" lIns="0" tIns="33231" rIns="0" bIns="33231" rtlCol="0" anchor="ctr">
            <a:noAutofit/>
          </a:bodyPr>
          <a:lstStyle/>
          <a:p>
            <a:pPr algn="ctr" defTabSz="844083">
              <a:defRPr/>
            </a:pPr>
            <a:r>
              <a:rPr lang="en-US" altLang="ja-JP"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02:</a:t>
            </a:r>
            <a:r>
              <a:rPr lang="ja-JP" altLang="en-US"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振込データ作成</a:t>
            </a:r>
            <a:endParaRPr lang="en-US" altLang="ja-JP" sz="8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29" name="直線矢印コネクタ 183">
            <a:extLst>
              <a:ext uri="{FF2B5EF4-FFF2-40B4-BE49-F238E27FC236}">
                <a16:creationId xmlns:a16="http://schemas.microsoft.com/office/drawing/2014/main" id="{455418CF-F0DE-4B73-BA73-86C2281DF463}"/>
              </a:ext>
            </a:extLst>
          </p:cNvPr>
          <p:cNvCxnSpPr>
            <a:cxnSpLocks/>
            <a:stCxn id="26" idx="2"/>
          </p:cNvCxnSpPr>
          <p:nvPr/>
        </p:nvCxnSpPr>
        <p:spPr>
          <a:xfrm>
            <a:off x="1849391" y="3462375"/>
            <a:ext cx="0" cy="990215"/>
          </a:xfrm>
          <a:prstGeom prst="straightConnector1">
            <a:avLst/>
          </a:prstGeom>
          <a:ln>
            <a:solidFill>
              <a:srgbClr val="A6A6A6"/>
            </a:solidFill>
            <a:prstDash val="dash"/>
            <a:headEnd type="triangle" w="med" len="med"/>
            <a:tailEnd type="none" w="med" len="med"/>
          </a:ln>
        </p:spPr>
        <p:style>
          <a:lnRef idx="1">
            <a:schemeClr val="accent1"/>
          </a:lnRef>
          <a:fillRef idx="0">
            <a:schemeClr val="accent1"/>
          </a:fillRef>
          <a:effectRef idx="0">
            <a:schemeClr val="accent1"/>
          </a:effectRef>
          <a:fontRef idx="minor">
            <a:schemeClr val="tx1"/>
          </a:fontRef>
        </p:style>
      </p:cxnSp>
      <p:sp>
        <p:nvSpPr>
          <p:cNvPr id="4" name="フローチャート: 磁気ディスク 3">
            <a:extLst>
              <a:ext uri="{FF2B5EF4-FFF2-40B4-BE49-F238E27FC236}">
                <a16:creationId xmlns:a16="http://schemas.microsoft.com/office/drawing/2014/main" id="{D2A5A166-A8CE-4172-85E2-3A58455B3AF6}"/>
              </a:ext>
            </a:extLst>
          </p:cNvPr>
          <p:cNvSpPr/>
          <p:nvPr/>
        </p:nvSpPr>
        <p:spPr>
          <a:xfrm>
            <a:off x="1321490" y="4452590"/>
            <a:ext cx="2282267" cy="473760"/>
          </a:xfrm>
          <a:prstGeom prst="flowChartMagneticDisk">
            <a:avLst/>
          </a:prstGeom>
          <a:solidFill>
            <a:schemeClr val="bg1"/>
          </a:solidFill>
          <a:ln>
            <a:solidFill>
              <a:schemeClr val="bg1">
                <a:lumMod val="65000"/>
              </a:schemeClr>
            </a:solidFill>
          </a:ln>
        </p:spPr>
        <p:txBody>
          <a:bodyPr wrap="square" lIns="0" tIns="33231" rIns="0" bIns="33231" rtlCol="0" anchor="ctr">
            <a:noAutofit/>
          </a:bodyPr>
          <a:lstStyle/>
          <a:p>
            <a:pPr algn="ctr" defTabSz="844083"/>
            <a:r>
              <a:rPr lang="ja-JP" altLang="en-US" sz="1000" dirty="0">
                <a:solidFill>
                  <a:srgbClr val="000000"/>
                </a:solidFill>
                <a:latin typeface="Meiryo UI" panose="020B0604030504040204" pitchFamily="50" charset="-128"/>
                <a:ea typeface="Meiryo UI" panose="020B0604030504040204" pitchFamily="50" charset="-128"/>
              </a:rPr>
              <a:t>入出金データ</a:t>
            </a:r>
          </a:p>
        </p:txBody>
      </p:sp>
      <p:cxnSp>
        <p:nvCxnSpPr>
          <p:cNvPr id="49" name="直線矢印コネクタ 183">
            <a:extLst>
              <a:ext uri="{FF2B5EF4-FFF2-40B4-BE49-F238E27FC236}">
                <a16:creationId xmlns:a16="http://schemas.microsoft.com/office/drawing/2014/main" id="{60212B97-2599-4CE1-B7FB-6E41AD9B5A66}"/>
              </a:ext>
            </a:extLst>
          </p:cNvPr>
          <p:cNvCxnSpPr>
            <a:cxnSpLocks/>
            <a:stCxn id="9" idx="1"/>
            <a:endCxn id="26" idx="3"/>
          </p:cNvCxnSpPr>
          <p:nvPr/>
        </p:nvCxnSpPr>
        <p:spPr>
          <a:xfrm flipH="1">
            <a:off x="2489138" y="3294787"/>
            <a:ext cx="396296" cy="0"/>
          </a:xfrm>
          <a:prstGeom prst="straightConnector1">
            <a:avLst/>
          </a:prstGeom>
          <a:ln>
            <a:solidFill>
              <a:srgbClr val="A6A6A6"/>
            </a:solidFill>
            <a:prstDash val="dash"/>
            <a:headEnd type="triangle" w="med" len="med"/>
            <a:tailEnd type="none" w="med" len="med"/>
          </a:ln>
        </p:spPr>
        <p:style>
          <a:lnRef idx="1">
            <a:schemeClr val="accent1"/>
          </a:lnRef>
          <a:fillRef idx="0">
            <a:schemeClr val="accent1"/>
          </a:fillRef>
          <a:effectRef idx="0">
            <a:schemeClr val="accent1"/>
          </a:effectRef>
          <a:fontRef idx="minor">
            <a:schemeClr val="tx1"/>
          </a:fontRef>
        </p:style>
      </p:cxnSp>
      <p:sp>
        <p:nvSpPr>
          <p:cNvPr id="9" name="フローチャート: 書類 8">
            <a:extLst>
              <a:ext uri="{FF2B5EF4-FFF2-40B4-BE49-F238E27FC236}">
                <a16:creationId xmlns:a16="http://schemas.microsoft.com/office/drawing/2014/main" id="{D9C33BD4-23F3-4392-8B5B-B110C3FB6DD6}"/>
              </a:ext>
            </a:extLst>
          </p:cNvPr>
          <p:cNvSpPr/>
          <p:nvPr/>
        </p:nvSpPr>
        <p:spPr>
          <a:xfrm>
            <a:off x="2885434" y="3114501"/>
            <a:ext cx="805173" cy="360572"/>
          </a:xfrm>
          <a:prstGeom prst="flowChartDocument">
            <a:avLst/>
          </a:prstGeom>
          <a:solidFill>
            <a:schemeClr val="bg1"/>
          </a:solidFill>
          <a:ln>
            <a:solidFill>
              <a:schemeClr val="bg1">
                <a:lumMod val="65000"/>
              </a:schemeClr>
            </a:solidFill>
          </a:ln>
        </p:spPr>
        <p:txBody>
          <a:bodyPr rot="0" spcFirstLastPara="0" vertOverflow="overflow" horzOverflow="overflow" vert="horz" wrap="square" lIns="0" tIns="33231" rIns="0" bIns="33231" numCol="1" spcCol="0" rtlCol="0" fromWordArt="0" anchor="ctr" anchorCtr="0" forceAA="0" compatLnSpc="1">
            <a:prstTxWarp prst="textNoShape">
              <a:avLst/>
            </a:prstTxWarp>
            <a:noAutofit/>
          </a:bodyPr>
          <a:lstStyle/>
          <a:p>
            <a:pPr algn="ctr" defTabSz="844083"/>
            <a:r>
              <a:rPr lang="ja-JP" altLang="en-US" sz="1000" dirty="0">
                <a:solidFill>
                  <a:srgbClr val="000000"/>
                </a:solidFill>
                <a:latin typeface="Meiryo UI" panose="020B0604030504040204" pitchFamily="50" charset="-128"/>
                <a:ea typeface="Meiryo UI" panose="020B0604030504040204" pitchFamily="50" charset="-128"/>
              </a:rPr>
              <a:t>振込データ</a:t>
            </a:r>
            <a:endParaRPr lang="en-US" altLang="ja-JP" sz="1000" dirty="0">
              <a:solidFill>
                <a:srgbClr val="000000"/>
              </a:solidFill>
              <a:latin typeface="Meiryo UI" panose="020B0604030504040204" pitchFamily="50" charset="-128"/>
              <a:ea typeface="Meiryo UI" panose="020B0604030504040204" pitchFamily="50" charset="-128"/>
            </a:endParaRPr>
          </a:p>
          <a:p>
            <a:pPr algn="ctr" defTabSz="844083"/>
            <a:r>
              <a:rPr lang="en-US" altLang="ja-JP" sz="1000" dirty="0">
                <a:solidFill>
                  <a:srgbClr val="000000"/>
                </a:solidFill>
                <a:latin typeface="Meiryo UI" panose="020B0604030504040204" pitchFamily="50" charset="-128"/>
                <a:ea typeface="Meiryo UI" panose="020B0604030504040204" pitchFamily="50" charset="-128"/>
              </a:rPr>
              <a:t>(</a:t>
            </a:r>
            <a:r>
              <a:rPr lang="ja-JP" altLang="en-US" sz="1000" dirty="0">
                <a:solidFill>
                  <a:srgbClr val="000000"/>
                </a:solidFill>
                <a:latin typeface="Meiryo UI" panose="020B0604030504040204" pitchFamily="50" charset="-128"/>
                <a:ea typeface="Meiryo UI" panose="020B0604030504040204" pitchFamily="50" charset="-128"/>
              </a:rPr>
              <a:t>全銀ﾌｫｰﾏｯﾄ</a:t>
            </a:r>
            <a:r>
              <a:rPr lang="en-US" altLang="ja-JP" sz="1000" dirty="0">
                <a:solidFill>
                  <a:srgbClr val="000000"/>
                </a:solidFill>
                <a:latin typeface="Meiryo UI" panose="020B0604030504040204" pitchFamily="50" charset="-128"/>
                <a:ea typeface="Meiryo UI" panose="020B0604030504040204" pitchFamily="50" charset="-128"/>
              </a:rPr>
              <a:t>)</a:t>
            </a:r>
            <a:endParaRPr lang="ja-JP" altLang="en-US" sz="1000" dirty="0">
              <a:solidFill>
                <a:srgbClr val="000000"/>
              </a:solidFill>
              <a:latin typeface="Meiryo UI" panose="020B0604030504040204" pitchFamily="50" charset="-128"/>
              <a:ea typeface="Meiryo UI" panose="020B0604030504040204" pitchFamily="50" charset="-128"/>
            </a:endParaRPr>
          </a:p>
        </p:txBody>
      </p:sp>
      <p:graphicFrame>
        <p:nvGraphicFramePr>
          <p:cNvPr id="54" name="表 53">
            <a:extLst>
              <a:ext uri="{FF2B5EF4-FFF2-40B4-BE49-F238E27FC236}">
                <a16:creationId xmlns:a16="http://schemas.microsoft.com/office/drawing/2014/main" id="{38EEA68F-28C0-4060-8AD9-BE333850B3A7}"/>
              </a:ext>
            </a:extLst>
          </p:cNvPr>
          <p:cNvGraphicFramePr>
            <a:graphicFrameLocks noGrp="1"/>
          </p:cNvGraphicFramePr>
          <p:nvPr>
            <p:extLst/>
          </p:nvPr>
        </p:nvGraphicFramePr>
        <p:xfrm>
          <a:off x="2748052" y="3696005"/>
          <a:ext cx="2649271" cy="473760"/>
        </p:xfrm>
        <a:graphic>
          <a:graphicData uri="http://schemas.openxmlformats.org/drawingml/2006/table">
            <a:tbl>
              <a:tblPr/>
              <a:tblGrid>
                <a:gridCol w="498671">
                  <a:extLst>
                    <a:ext uri="{9D8B030D-6E8A-4147-A177-3AD203B41FA5}">
                      <a16:colId xmlns:a16="http://schemas.microsoft.com/office/drawing/2014/main" val="3436091634"/>
                    </a:ext>
                  </a:extLst>
                </a:gridCol>
                <a:gridCol w="578925">
                  <a:extLst>
                    <a:ext uri="{9D8B030D-6E8A-4147-A177-3AD203B41FA5}">
                      <a16:colId xmlns:a16="http://schemas.microsoft.com/office/drawing/2014/main" val="2856856868"/>
                    </a:ext>
                  </a:extLst>
                </a:gridCol>
                <a:gridCol w="578925">
                  <a:extLst>
                    <a:ext uri="{9D8B030D-6E8A-4147-A177-3AD203B41FA5}">
                      <a16:colId xmlns:a16="http://schemas.microsoft.com/office/drawing/2014/main" val="3079946897"/>
                    </a:ext>
                  </a:extLst>
                </a:gridCol>
                <a:gridCol w="515425">
                  <a:extLst>
                    <a:ext uri="{9D8B030D-6E8A-4147-A177-3AD203B41FA5}">
                      <a16:colId xmlns:a16="http://schemas.microsoft.com/office/drawing/2014/main" val="889838536"/>
                    </a:ext>
                  </a:extLst>
                </a:gridCol>
                <a:gridCol w="477325">
                  <a:extLst>
                    <a:ext uri="{9D8B030D-6E8A-4147-A177-3AD203B41FA5}">
                      <a16:colId xmlns:a16="http://schemas.microsoft.com/office/drawing/2014/main" val="385034280"/>
                    </a:ext>
                  </a:extLst>
                </a:gridCol>
              </a:tblGrid>
              <a:tr h="0">
                <a:tc>
                  <a:txBody>
                    <a:bodyPr/>
                    <a:lstStyle/>
                    <a:p>
                      <a:pPr algn="ctr"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事業者</a:t>
                      </a:r>
                      <a:endParaRPr lang="en-US" altLang="ja-JP" sz="800" b="0" i="0" u="none" strike="noStrike" dirty="0">
                        <a:solidFill>
                          <a:srgbClr val="000000"/>
                        </a:solidFill>
                        <a:effectLst/>
                        <a:latin typeface="Meiryo UI" panose="020B0604030504040204" pitchFamily="50" charset="-128"/>
                        <a:ea typeface="Meiryo UI" panose="020B0604030504040204" pitchFamily="50" charset="-128"/>
                      </a:endParaRPr>
                    </a:p>
                  </a:txBody>
                  <a:tcPr marL="18000" marR="18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ctr"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振込先銀行</a:t>
                      </a:r>
                    </a:p>
                  </a:txBody>
                  <a:tcPr marL="18000" marR="18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ctr"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振込先支店</a:t>
                      </a:r>
                    </a:p>
                  </a:txBody>
                  <a:tcPr marL="18000" marR="18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ctr"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口座番号</a:t>
                      </a:r>
                    </a:p>
                  </a:txBody>
                  <a:tcPr marL="18000" marR="18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ctr" fontAlgn="ct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振込金額</a:t>
                      </a:r>
                    </a:p>
                  </a:txBody>
                  <a:tcPr marL="18000" marR="18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804753607"/>
                  </a:ext>
                </a:extLst>
              </a:tr>
              <a:tr h="0">
                <a:tc>
                  <a:txBody>
                    <a:bodyPr/>
                    <a:lstStyle/>
                    <a:p>
                      <a:pPr algn="ctr" fontAlgn="ct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A</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社</a:t>
                      </a:r>
                      <a:endParaRPr lang="en-US" altLang="ja-JP" sz="800" b="0" i="0" u="none" strike="noStrike" dirty="0">
                        <a:solidFill>
                          <a:srgbClr val="000000"/>
                        </a:solidFill>
                        <a:effectLst/>
                        <a:latin typeface="Meiryo UI" panose="020B0604030504040204" pitchFamily="50" charset="-128"/>
                        <a:ea typeface="Meiryo UI" panose="020B0604030504040204" pitchFamily="50" charset="-128"/>
                      </a:endParaRPr>
                    </a:p>
                  </a:txBody>
                  <a:tcPr marL="18000" marR="18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0001</a:t>
                      </a:r>
                    </a:p>
                  </a:txBody>
                  <a:tcPr marL="18000" marR="18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999</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18000" marR="18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1111111</a:t>
                      </a:r>
                    </a:p>
                  </a:txBody>
                  <a:tcPr marL="18000" marR="18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¥100</a:t>
                      </a:r>
                    </a:p>
                  </a:txBody>
                  <a:tcPr marL="18000" marR="18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579508649"/>
                  </a:ext>
                </a:extLst>
              </a:tr>
              <a:tr h="0">
                <a:tc>
                  <a:txBody>
                    <a:bodyPr/>
                    <a:lstStyle/>
                    <a:p>
                      <a:pPr algn="ctr" fontAlgn="ct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B</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社</a:t>
                      </a:r>
                      <a:endParaRPr lang="en-US" altLang="ja-JP" sz="800" b="0" i="0" u="none" strike="noStrike" dirty="0">
                        <a:solidFill>
                          <a:srgbClr val="000000"/>
                        </a:solidFill>
                        <a:effectLst/>
                        <a:latin typeface="Meiryo UI" panose="020B0604030504040204" pitchFamily="50" charset="-128"/>
                        <a:ea typeface="Meiryo UI" panose="020B0604030504040204" pitchFamily="50" charset="-128"/>
                      </a:endParaRPr>
                    </a:p>
                  </a:txBody>
                  <a:tcPr marL="18000" marR="18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0002</a:t>
                      </a:r>
                    </a:p>
                  </a:txBody>
                  <a:tcPr marL="18000" marR="18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999</a:t>
                      </a: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18000" marR="18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2222222</a:t>
                      </a:r>
                    </a:p>
                  </a:txBody>
                  <a:tcPr marL="18000" marR="18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¥200</a:t>
                      </a:r>
                    </a:p>
                  </a:txBody>
                  <a:tcPr marL="18000" marR="18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78081598"/>
                  </a:ext>
                </a:extLst>
              </a:tr>
            </a:tbl>
          </a:graphicData>
        </a:graphic>
      </p:graphicFrame>
      <p:sp>
        <p:nvSpPr>
          <p:cNvPr id="57" name="角丸四角形 106">
            <a:extLst>
              <a:ext uri="{FF2B5EF4-FFF2-40B4-BE49-F238E27FC236}">
                <a16:creationId xmlns:a16="http://schemas.microsoft.com/office/drawing/2014/main" id="{BD69A73F-BE62-4FDE-B664-0A9338027EA4}"/>
              </a:ext>
            </a:extLst>
          </p:cNvPr>
          <p:cNvSpPr>
            <a:spLocks/>
          </p:cNvSpPr>
          <p:nvPr/>
        </p:nvSpPr>
        <p:spPr>
          <a:xfrm>
            <a:off x="6432778" y="2588093"/>
            <a:ext cx="1368354" cy="335176"/>
          </a:xfrm>
          <a:prstGeom prst="roundRect">
            <a:avLst>
              <a:gd name="adj" fmla="val 8738"/>
            </a:avLst>
          </a:prstGeom>
          <a:solidFill>
            <a:schemeClr val="bg1"/>
          </a:solidFill>
          <a:ln>
            <a:solidFill>
              <a:schemeClr val="bg1">
                <a:lumMod val="65000"/>
              </a:schemeClr>
            </a:solidFill>
          </a:ln>
        </p:spPr>
        <p:txBody>
          <a:bodyPr wrap="square" lIns="0" tIns="33231" rIns="0" bIns="33231" rtlCol="0" anchor="ctr">
            <a:noAutofit/>
          </a:bodyPr>
          <a:lstStyle/>
          <a:p>
            <a:pPr algn="ctr" defTabSz="844083">
              <a:defRPr/>
            </a:pPr>
            <a:r>
              <a:rPr lang="en-US" altLang="ja-JP"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04:</a:t>
            </a:r>
            <a:r>
              <a:rPr lang="ja-JP" altLang="en-US"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振込資金確認・確保</a:t>
            </a:r>
            <a:endParaRPr lang="en-US" altLang="ja-JP" sz="8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58" name="直線矢印コネクタ 183">
            <a:extLst>
              <a:ext uri="{FF2B5EF4-FFF2-40B4-BE49-F238E27FC236}">
                <a16:creationId xmlns:a16="http://schemas.microsoft.com/office/drawing/2014/main" id="{22FDB5BC-B644-407C-B324-832E040A24DF}"/>
              </a:ext>
            </a:extLst>
          </p:cNvPr>
          <p:cNvCxnSpPr>
            <a:cxnSpLocks/>
            <a:stCxn id="62" idx="1"/>
            <a:endCxn id="9" idx="3"/>
          </p:cNvCxnSpPr>
          <p:nvPr/>
        </p:nvCxnSpPr>
        <p:spPr>
          <a:xfrm flipH="1">
            <a:off x="3690607" y="3290006"/>
            <a:ext cx="322968" cy="4781"/>
          </a:xfrm>
          <a:prstGeom prst="straightConnector1">
            <a:avLst/>
          </a:prstGeom>
          <a:ln>
            <a:solidFill>
              <a:srgbClr val="A6A6A6"/>
            </a:solidFill>
            <a:prstDash val="dash"/>
            <a:headEnd type="triangle" w="med" len="med"/>
            <a:tailEnd type="none" w="med" len="med"/>
          </a:ln>
        </p:spPr>
        <p:style>
          <a:lnRef idx="1">
            <a:schemeClr val="accent1"/>
          </a:lnRef>
          <a:fillRef idx="0">
            <a:schemeClr val="accent1"/>
          </a:fillRef>
          <a:effectRef idx="0">
            <a:schemeClr val="accent1"/>
          </a:effectRef>
          <a:fontRef idx="minor">
            <a:schemeClr val="tx1"/>
          </a:fontRef>
        </p:style>
      </p:cxnSp>
      <p:sp>
        <p:nvSpPr>
          <p:cNvPr id="62" name="角丸四角形 106">
            <a:extLst>
              <a:ext uri="{FF2B5EF4-FFF2-40B4-BE49-F238E27FC236}">
                <a16:creationId xmlns:a16="http://schemas.microsoft.com/office/drawing/2014/main" id="{952195FB-59F5-45CA-B425-B45705A42B99}"/>
              </a:ext>
            </a:extLst>
          </p:cNvPr>
          <p:cNvSpPr>
            <a:spLocks/>
          </p:cNvSpPr>
          <p:nvPr/>
        </p:nvSpPr>
        <p:spPr>
          <a:xfrm>
            <a:off x="4013575" y="3122418"/>
            <a:ext cx="1279494" cy="335176"/>
          </a:xfrm>
          <a:prstGeom prst="roundRect">
            <a:avLst>
              <a:gd name="adj" fmla="val 8738"/>
            </a:avLst>
          </a:prstGeom>
          <a:solidFill>
            <a:schemeClr val="bg1"/>
          </a:solidFill>
          <a:ln>
            <a:solidFill>
              <a:schemeClr val="bg1">
                <a:lumMod val="65000"/>
              </a:schemeClr>
            </a:solidFill>
          </a:ln>
        </p:spPr>
        <p:txBody>
          <a:bodyPr wrap="square" lIns="0" tIns="33231" rIns="0" bIns="33231" rtlCol="0" anchor="ctr">
            <a:noAutofit/>
          </a:bodyPr>
          <a:lstStyle/>
          <a:p>
            <a:pPr algn="ctr" defTabSz="844083">
              <a:defRPr/>
            </a:pPr>
            <a:r>
              <a:rPr lang="en-US" altLang="ja-JP"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03:</a:t>
            </a:r>
            <a:r>
              <a:rPr lang="ja-JP" altLang="en-US"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振込データ確認</a:t>
            </a:r>
            <a:endParaRPr lang="en-US" altLang="ja-JP" sz="8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65" name="直線矢印コネクタ 183">
            <a:extLst>
              <a:ext uri="{FF2B5EF4-FFF2-40B4-BE49-F238E27FC236}">
                <a16:creationId xmlns:a16="http://schemas.microsoft.com/office/drawing/2014/main" id="{3976D036-AB43-4E38-855A-02684211B4E4}"/>
              </a:ext>
            </a:extLst>
          </p:cNvPr>
          <p:cNvCxnSpPr>
            <a:cxnSpLocks/>
            <a:stCxn id="68" idx="0"/>
            <a:endCxn id="57" idx="2"/>
          </p:cNvCxnSpPr>
          <p:nvPr/>
        </p:nvCxnSpPr>
        <p:spPr>
          <a:xfrm flipV="1">
            <a:off x="7116955" y="2923269"/>
            <a:ext cx="0" cy="195767"/>
          </a:xfrm>
          <a:prstGeom prst="straightConnector1">
            <a:avLst/>
          </a:prstGeom>
          <a:ln>
            <a:solidFill>
              <a:srgbClr val="A6A6A6"/>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cxnSp>
      <p:sp>
        <p:nvSpPr>
          <p:cNvPr id="68" name="角丸四角形 106">
            <a:extLst>
              <a:ext uri="{FF2B5EF4-FFF2-40B4-BE49-F238E27FC236}">
                <a16:creationId xmlns:a16="http://schemas.microsoft.com/office/drawing/2014/main" id="{1FCB5605-1D9F-41E2-A8B5-82A7F44D0058}"/>
              </a:ext>
            </a:extLst>
          </p:cNvPr>
          <p:cNvSpPr>
            <a:spLocks/>
          </p:cNvSpPr>
          <p:nvPr/>
        </p:nvSpPr>
        <p:spPr>
          <a:xfrm>
            <a:off x="6432778" y="3119036"/>
            <a:ext cx="1368354" cy="335176"/>
          </a:xfrm>
          <a:prstGeom prst="roundRect">
            <a:avLst>
              <a:gd name="adj" fmla="val 8738"/>
            </a:avLst>
          </a:prstGeom>
          <a:solidFill>
            <a:schemeClr val="bg1"/>
          </a:solidFill>
          <a:ln>
            <a:solidFill>
              <a:schemeClr val="bg1">
                <a:lumMod val="65000"/>
              </a:schemeClr>
            </a:solidFill>
          </a:ln>
        </p:spPr>
        <p:txBody>
          <a:bodyPr wrap="square" lIns="0" tIns="33231" rIns="0" bIns="33231" rtlCol="0" anchor="ctr">
            <a:noAutofit/>
          </a:bodyPr>
          <a:lstStyle/>
          <a:p>
            <a:pPr algn="ctr" defTabSz="844083">
              <a:defRPr/>
            </a:pPr>
            <a:r>
              <a:rPr lang="en-US" altLang="ja-JP"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05:</a:t>
            </a:r>
            <a:r>
              <a:rPr lang="ja-JP" altLang="en-US"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振込処理</a:t>
            </a:r>
            <a:endParaRPr lang="en-US" altLang="ja-JP" sz="8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73" name="直線矢印コネクタ 183">
            <a:extLst>
              <a:ext uri="{FF2B5EF4-FFF2-40B4-BE49-F238E27FC236}">
                <a16:creationId xmlns:a16="http://schemas.microsoft.com/office/drawing/2014/main" id="{B969C30A-F3E7-4FB0-92B2-0CCDCA189DF6}"/>
              </a:ext>
            </a:extLst>
          </p:cNvPr>
          <p:cNvCxnSpPr>
            <a:cxnSpLocks/>
            <a:stCxn id="68" idx="1"/>
            <a:endCxn id="62" idx="3"/>
          </p:cNvCxnSpPr>
          <p:nvPr/>
        </p:nvCxnSpPr>
        <p:spPr>
          <a:xfrm flipH="1">
            <a:off x="5293069" y="3286624"/>
            <a:ext cx="1139709" cy="3382"/>
          </a:xfrm>
          <a:prstGeom prst="straightConnector1">
            <a:avLst/>
          </a:prstGeom>
          <a:ln>
            <a:solidFill>
              <a:srgbClr val="A6A6A6"/>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cxnSp>
      <p:sp>
        <p:nvSpPr>
          <p:cNvPr id="78" name="フローチャート: 書類 77">
            <a:extLst>
              <a:ext uri="{FF2B5EF4-FFF2-40B4-BE49-F238E27FC236}">
                <a16:creationId xmlns:a16="http://schemas.microsoft.com/office/drawing/2014/main" id="{0B65C0AE-516E-4FCC-8911-7E71BF0E232F}"/>
              </a:ext>
            </a:extLst>
          </p:cNvPr>
          <p:cNvSpPr/>
          <p:nvPr/>
        </p:nvSpPr>
        <p:spPr>
          <a:xfrm>
            <a:off x="7680137" y="3318398"/>
            <a:ext cx="805172" cy="360572"/>
          </a:xfrm>
          <a:prstGeom prst="flowChartDocument">
            <a:avLst/>
          </a:prstGeom>
          <a:solidFill>
            <a:schemeClr val="bg1"/>
          </a:solidFill>
          <a:ln>
            <a:solidFill>
              <a:schemeClr val="bg1">
                <a:lumMod val="65000"/>
              </a:schemeClr>
            </a:solidFill>
          </a:ln>
        </p:spPr>
        <p:txBody>
          <a:bodyPr rot="0" spcFirstLastPara="0" vertOverflow="overflow" horzOverflow="overflow" vert="horz" wrap="square" lIns="0" tIns="33231" rIns="0" bIns="33231" numCol="1" spcCol="0" rtlCol="0" fromWordArt="0" anchor="ctr" anchorCtr="0" forceAA="0" compatLnSpc="1">
            <a:prstTxWarp prst="textNoShape">
              <a:avLst/>
            </a:prstTxWarp>
            <a:noAutofit/>
          </a:bodyPr>
          <a:lstStyle/>
          <a:p>
            <a:pPr algn="ctr" defTabSz="844083"/>
            <a:r>
              <a:rPr lang="ja-JP" altLang="en-US" sz="1000" dirty="0">
                <a:solidFill>
                  <a:srgbClr val="000000"/>
                </a:solidFill>
                <a:latin typeface="Meiryo UI" panose="020B0604030504040204" pitchFamily="50" charset="-128"/>
                <a:ea typeface="Meiryo UI" panose="020B0604030504040204" pitchFamily="50" charset="-128"/>
              </a:rPr>
              <a:t>振込データ</a:t>
            </a:r>
            <a:endParaRPr lang="en-US" altLang="ja-JP" sz="1000" dirty="0">
              <a:solidFill>
                <a:srgbClr val="000000"/>
              </a:solidFill>
              <a:latin typeface="Meiryo UI" panose="020B0604030504040204" pitchFamily="50" charset="-128"/>
              <a:ea typeface="Meiryo UI" panose="020B0604030504040204" pitchFamily="50" charset="-128"/>
            </a:endParaRPr>
          </a:p>
          <a:p>
            <a:pPr algn="ctr" defTabSz="844083"/>
            <a:r>
              <a:rPr lang="en-US" altLang="ja-JP" sz="1000" dirty="0">
                <a:solidFill>
                  <a:srgbClr val="000000"/>
                </a:solidFill>
                <a:latin typeface="Meiryo UI" panose="020B0604030504040204" pitchFamily="50" charset="-128"/>
                <a:ea typeface="Meiryo UI" panose="020B0604030504040204" pitchFamily="50" charset="-128"/>
              </a:rPr>
              <a:t>(</a:t>
            </a:r>
            <a:r>
              <a:rPr lang="ja-JP" altLang="en-US" sz="1000" dirty="0">
                <a:solidFill>
                  <a:srgbClr val="000000"/>
                </a:solidFill>
                <a:latin typeface="Meiryo UI" panose="020B0604030504040204" pitchFamily="50" charset="-128"/>
                <a:ea typeface="Meiryo UI" panose="020B0604030504040204" pitchFamily="50" charset="-128"/>
              </a:rPr>
              <a:t>全銀ﾌｫｰﾏｯﾄ</a:t>
            </a:r>
            <a:r>
              <a:rPr lang="en-US" altLang="ja-JP" sz="1000" dirty="0">
                <a:solidFill>
                  <a:srgbClr val="000000"/>
                </a:solidFill>
                <a:latin typeface="Meiryo UI" panose="020B0604030504040204" pitchFamily="50" charset="-128"/>
                <a:ea typeface="Meiryo UI" panose="020B0604030504040204" pitchFamily="50" charset="-128"/>
              </a:rPr>
              <a:t>)</a:t>
            </a:r>
            <a:endParaRPr lang="ja-JP" altLang="en-US" sz="1000" dirty="0">
              <a:solidFill>
                <a:srgbClr val="000000"/>
              </a:solidFill>
              <a:latin typeface="Meiryo UI" panose="020B0604030504040204" pitchFamily="50" charset="-128"/>
              <a:ea typeface="Meiryo UI" panose="020B0604030504040204" pitchFamily="50" charset="-128"/>
            </a:endParaRPr>
          </a:p>
        </p:txBody>
      </p:sp>
      <p:sp>
        <p:nvSpPr>
          <p:cNvPr id="79" name="正方形/長方形 36">
            <a:extLst>
              <a:ext uri="{FF2B5EF4-FFF2-40B4-BE49-F238E27FC236}">
                <a16:creationId xmlns:a16="http://schemas.microsoft.com/office/drawing/2014/main" id="{61BF16DB-082D-42AC-9121-A0C433F129AC}"/>
              </a:ext>
            </a:extLst>
          </p:cNvPr>
          <p:cNvSpPr>
            <a:spLocks/>
          </p:cNvSpPr>
          <p:nvPr/>
        </p:nvSpPr>
        <p:spPr>
          <a:xfrm>
            <a:off x="7836151" y="3114501"/>
            <a:ext cx="664786" cy="15735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33231" rIns="0" bIns="33231" rtlCol="0" anchor="ctr"/>
          <a:lstStyle/>
          <a:p>
            <a:pPr algn="ctr" defTabSz="844083">
              <a:defRPr/>
            </a:pPr>
            <a:r>
              <a:rPr lang="ja-JP" altLang="en-US" sz="1000" dirty="0">
                <a:solidFill>
                  <a:srgbClr val="000000"/>
                </a:solidFill>
                <a:latin typeface="Meiryo UI" panose="020B0604030504040204" pitchFamily="50" charset="-128"/>
                <a:ea typeface="Meiryo UI" panose="020B0604030504040204" pitchFamily="50" charset="-128"/>
                <a:cs typeface="Arial" pitchFamily="34" charset="0"/>
              </a:rPr>
              <a:t>アップロード</a:t>
            </a:r>
            <a:endParaRPr lang="en-US" altLang="ja-JP" sz="1000" dirty="0">
              <a:solidFill>
                <a:srgbClr val="000000"/>
              </a:solidFill>
              <a:latin typeface="Meiryo UI" panose="020B0604030504040204" pitchFamily="50" charset="-128"/>
              <a:ea typeface="Meiryo UI" panose="020B0604030504040204" pitchFamily="50" charset="-128"/>
              <a:cs typeface="Arial" pitchFamily="34" charset="0"/>
            </a:endParaRPr>
          </a:p>
        </p:txBody>
      </p:sp>
      <p:sp>
        <p:nvSpPr>
          <p:cNvPr id="85" name="角丸四角形 106">
            <a:extLst>
              <a:ext uri="{FF2B5EF4-FFF2-40B4-BE49-F238E27FC236}">
                <a16:creationId xmlns:a16="http://schemas.microsoft.com/office/drawing/2014/main" id="{2E37E6A9-4417-4546-BE0F-74AF18FF0A17}"/>
              </a:ext>
            </a:extLst>
          </p:cNvPr>
          <p:cNvSpPr>
            <a:spLocks/>
          </p:cNvSpPr>
          <p:nvPr/>
        </p:nvSpPr>
        <p:spPr>
          <a:xfrm>
            <a:off x="6432778" y="3743637"/>
            <a:ext cx="1368354" cy="335176"/>
          </a:xfrm>
          <a:prstGeom prst="roundRect">
            <a:avLst>
              <a:gd name="adj" fmla="val 8738"/>
            </a:avLst>
          </a:prstGeom>
          <a:solidFill>
            <a:schemeClr val="bg1"/>
          </a:solidFill>
          <a:ln>
            <a:solidFill>
              <a:schemeClr val="bg1">
                <a:lumMod val="65000"/>
              </a:schemeClr>
            </a:solidFill>
          </a:ln>
        </p:spPr>
        <p:txBody>
          <a:bodyPr wrap="square" lIns="0" tIns="33231" rIns="0" bIns="33231" rtlCol="0" anchor="ctr">
            <a:noAutofit/>
          </a:bodyPr>
          <a:lstStyle/>
          <a:p>
            <a:pPr algn="ctr" defTabSz="844083">
              <a:defRPr/>
            </a:pPr>
            <a:r>
              <a:rPr lang="en-US" altLang="ja-JP"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06:</a:t>
            </a:r>
            <a:r>
              <a:rPr lang="ja-JP" altLang="en-US"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振込結果確認</a:t>
            </a:r>
            <a:r>
              <a:rPr lang="en-US" altLang="ja-JP" sz="8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(※1)</a:t>
            </a:r>
            <a:endParaRPr lang="en-US" altLang="ja-JP"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90" name="直線矢印コネクタ 183">
            <a:extLst>
              <a:ext uri="{FF2B5EF4-FFF2-40B4-BE49-F238E27FC236}">
                <a16:creationId xmlns:a16="http://schemas.microsoft.com/office/drawing/2014/main" id="{698CD2B6-A4E6-4FCC-A9FF-5C2373BCFED2}"/>
              </a:ext>
            </a:extLst>
          </p:cNvPr>
          <p:cNvCxnSpPr>
            <a:cxnSpLocks/>
            <a:stCxn id="85" idx="0"/>
            <a:endCxn id="68" idx="2"/>
          </p:cNvCxnSpPr>
          <p:nvPr/>
        </p:nvCxnSpPr>
        <p:spPr>
          <a:xfrm flipV="1">
            <a:off x="7116955" y="3454212"/>
            <a:ext cx="0" cy="289425"/>
          </a:xfrm>
          <a:prstGeom prst="straightConnector1">
            <a:avLst/>
          </a:prstGeom>
          <a:ln>
            <a:solidFill>
              <a:srgbClr val="A6A6A6"/>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cxnSp>
      <p:sp>
        <p:nvSpPr>
          <p:cNvPr id="95" name="角丸四角形 106">
            <a:extLst>
              <a:ext uri="{FF2B5EF4-FFF2-40B4-BE49-F238E27FC236}">
                <a16:creationId xmlns:a16="http://schemas.microsoft.com/office/drawing/2014/main" id="{2AF971BE-A4B5-48AB-9075-CFE914211DC3}"/>
              </a:ext>
            </a:extLst>
          </p:cNvPr>
          <p:cNvSpPr>
            <a:spLocks/>
          </p:cNvSpPr>
          <p:nvPr/>
        </p:nvSpPr>
        <p:spPr>
          <a:xfrm>
            <a:off x="4013575" y="4520013"/>
            <a:ext cx="1279494" cy="335176"/>
          </a:xfrm>
          <a:prstGeom prst="roundRect">
            <a:avLst>
              <a:gd name="adj" fmla="val 8738"/>
            </a:avLst>
          </a:prstGeom>
          <a:solidFill>
            <a:schemeClr val="bg1"/>
          </a:solidFill>
          <a:ln>
            <a:solidFill>
              <a:schemeClr val="bg1">
                <a:lumMod val="65000"/>
              </a:schemeClr>
            </a:solidFill>
          </a:ln>
        </p:spPr>
        <p:txBody>
          <a:bodyPr wrap="square" lIns="0" tIns="33231" rIns="0" bIns="33231" rtlCol="0" anchor="ctr">
            <a:noAutofit/>
          </a:bodyPr>
          <a:lstStyle/>
          <a:p>
            <a:pPr algn="ctr" defTabSz="844083">
              <a:defRPr/>
            </a:pPr>
            <a:r>
              <a:rPr lang="en-US" altLang="ja-JP"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07:</a:t>
            </a:r>
            <a:r>
              <a:rPr lang="ja-JP" altLang="en-US"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振込結果反映</a:t>
            </a:r>
            <a:endParaRPr lang="en-US" altLang="ja-JP" sz="10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30" name="直線矢印コネクタ 183">
            <a:extLst>
              <a:ext uri="{FF2B5EF4-FFF2-40B4-BE49-F238E27FC236}">
                <a16:creationId xmlns:a16="http://schemas.microsoft.com/office/drawing/2014/main" id="{81693198-44E3-4598-B886-92E5BEE42D08}"/>
              </a:ext>
            </a:extLst>
          </p:cNvPr>
          <p:cNvCxnSpPr>
            <a:cxnSpLocks/>
            <a:stCxn id="95" idx="3"/>
            <a:endCxn id="85" idx="2"/>
          </p:cNvCxnSpPr>
          <p:nvPr/>
        </p:nvCxnSpPr>
        <p:spPr>
          <a:xfrm flipV="1">
            <a:off x="5293069" y="4078813"/>
            <a:ext cx="1823886" cy="608788"/>
          </a:xfrm>
          <a:prstGeom prst="bentConnector2">
            <a:avLst/>
          </a:prstGeom>
          <a:ln>
            <a:solidFill>
              <a:srgbClr val="A6A6A6"/>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3" name="直線矢印コネクタ 183">
            <a:extLst>
              <a:ext uri="{FF2B5EF4-FFF2-40B4-BE49-F238E27FC236}">
                <a16:creationId xmlns:a16="http://schemas.microsoft.com/office/drawing/2014/main" id="{932974E1-B094-4A9B-87E0-2A5C5DFD7F56}"/>
              </a:ext>
            </a:extLst>
          </p:cNvPr>
          <p:cNvCxnSpPr>
            <a:cxnSpLocks/>
            <a:stCxn id="4" idx="4"/>
            <a:endCxn id="95" idx="1"/>
          </p:cNvCxnSpPr>
          <p:nvPr/>
        </p:nvCxnSpPr>
        <p:spPr>
          <a:xfrm flipV="1">
            <a:off x="3603757" y="4687601"/>
            <a:ext cx="409818" cy="1869"/>
          </a:xfrm>
          <a:prstGeom prst="straightConnector1">
            <a:avLst/>
          </a:prstGeom>
          <a:ln>
            <a:solidFill>
              <a:srgbClr val="A6A6A6"/>
            </a:solidFill>
            <a:prstDash val="dash"/>
            <a:headEnd type="triangle" w="med" len="med"/>
            <a:tailEnd type="none" w="med" len="med"/>
          </a:ln>
        </p:spPr>
        <p:style>
          <a:lnRef idx="1">
            <a:schemeClr val="accent1"/>
          </a:lnRef>
          <a:fillRef idx="0">
            <a:schemeClr val="accent1"/>
          </a:fillRef>
          <a:effectRef idx="0">
            <a:schemeClr val="accent1"/>
          </a:effectRef>
          <a:fontRef idx="minor">
            <a:schemeClr val="tx1"/>
          </a:fontRef>
        </p:style>
      </p:cxnSp>
      <p:sp>
        <p:nvSpPr>
          <p:cNvPr id="37" name="正方形/長方形 36">
            <a:extLst>
              <a:ext uri="{FF2B5EF4-FFF2-40B4-BE49-F238E27FC236}">
                <a16:creationId xmlns:a16="http://schemas.microsoft.com/office/drawing/2014/main" id="{DD672785-169F-4C4A-966B-B632673E332D}"/>
              </a:ext>
            </a:extLst>
          </p:cNvPr>
          <p:cNvSpPr>
            <a:spLocks/>
          </p:cNvSpPr>
          <p:nvPr/>
        </p:nvSpPr>
        <p:spPr>
          <a:xfrm>
            <a:off x="2903783" y="5029529"/>
            <a:ext cx="1030001" cy="17628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33231" rIns="0" bIns="33231" rtlCol="0" anchor="ctr"/>
          <a:lstStyle/>
          <a:p>
            <a:pPr defTabSz="844083">
              <a:defRPr/>
            </a:pPr>
            <a:r>
              <a:rPr lang="ja-JP" altLang="en-US" sz="1000" u="sng" dirty="0">
                <a:solidFill>
                  <a:srgbClr val="000000"/>
                </a:solidFill>
                <a:latin typeface="Meiryo UI" panose="020B0604030504040204" pitchFamily="50" charset="-128"/>
                <a:ea typeface="Meiryo UI" panose="020B0604030504040204" pitchFamily="50" charset="-128"/>
                <a:cs typeface="Arial" pitchFamily="34" charset="0"/>
              </a:rPr>
              <a:t>入出金明細イメージ</a:t>
            </a:r>
            <a:endParaRPr lang="en-US" altLang="ja-JP" sz="1000" u="sng" dirty="0">
              <a:solidFill>
                <a:srgbClr val="000000"/>
              </a:solidFill>
              <a:latin typeface="Meiryo UI" panose="020B0604030504040204" pitchFamily="50" charset="-128"/>
              <a:ea typeface="Meiryo UI" panose="020B0604030504040204" pitchFamily="50" charset="-128"/>
              <a:cs typeface="Arial" pitchFamily="34" charset="0"/>
            </a:endParaRPr>
          </a:p>
        </p:txBody>
      </p:sp>
      <p:sp>
        <p:nvSpPr>
          <p:cNvPr id="39" name="正方形/長方形 38">
            <a:extLst>
              <a:ext uri="{FF2B5EF4-FFF2-40B4-BE49-F238E27FC236}">
                <a16:creationId xmlns:a16="http://schemas.microsoft.com/office/drawing/2014/main" id="{CC6859F6-94BA-4649-AF91-77A70C5DB441}"/>
              </a:ext>
            </a:extLst>
          </p:cNvPr>
          <p:cNvSpPr>
            <a:spLocks/>
          </p:cNvSpPr>
          <p:nvPr/>
        </p:nvSpPr>
        <p:spPr>
          <a:xfrm>
            <a:off x="1419765" y="5125112"/>
            <a:ext cx="1030001" cy="17628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33231" rIns="0" bIns="33231" rtlCol="0" anchor="ctr"/>
          <a:lstStyle/>
          <a:p>
            <a:pPr defTabSz="844083">
              <a:defRPr/>
            </a:pPr>
            <a:r>
              <a:rPr lang="en-US" altLang="ja-JP" sz="900" dirty="0">
                <a:solidFill>
                  <a:srgbClr val="000000"/>
                </a:solidFill>
                <a:latin typeface="Meiryo UI" panose="020B0604030504040204" pitchFamily="50" charset="-128"/>
                <a:ea typeface="Meiryo UI" panose="020B0604030504040204" pitchFamily="50" charset="-128"/>
                <a:cs typeface="Arial" pitchFamily="34" charset="0"/>
              </a:rPr>
              <a:t>[</a:t>
            </a:r>
            <a:r>
              <a:rPr lang="ja-JP" altLang="en-US" sz="900" dirty="0">
                <a:solidFill>
                  <a:srgbClr val="000000"/>
                </a:solidFill>
                <a:latin typeface="Meiryo UI" panose="020B0604030504040204" pitchFamily="50" charset="-128"/>
                <a:ea typeface="Meiryo UI" panose="020B0604030504040204" pitchFamily="50" charset="-128"/>
                <a:cs typeface="Arial" pitchFamily="34" charset="0"/>
              </a:rPr>
              <a:t>プロセス</a:t>
            </a:r>
            <a:r>
              <a:rPr lang="en-US" altLang="ja-JP" sz="900" dirty="0">
                <a:solidFill>
                  <a:srgbClr val="000000"/>
                </a:solidFill>
                <a:latin typeface="Meiryo UI" panose="020B0604030504040204" pitchFamily="50" charset="-128"/>
                <a:ea typeface="Meiryo UI" panose="020B0604030504040204" pitchFamily="50" charset="-128"/>
                <a:cs typeface="Arial" pitchFamily="34" charset="0"/>
              </a:rPr>
              <a:t>02</a:t>
            </a:r>
            <a:r>
              <a:rPr lang="ja-JP" altLang="en-US" sz="900" dirty="0">
                <a:solidFill>
                  <a:srgbClr val="000000"/>
                </a:solidFill>
                <a:latin typeface="Meiryo UI" panose="020B0604030504040204" pitchFamily="50" charset="-128"/>
                <a:ea typeface="Meiryo UI" panose="020B0604030504040204" pitchFamily="50" charset="-128"/>
                <a:cs typeface="Arial" pitchFamily="34" charset="0"/>
              </a:rPr>
              <a:t>完了時点</a:t>
            </a:r>
            <a:r>
              <a:rPr lang="en-US" altLang="ja-JP" sz="900" dirty="0">
                <a:solidFill>
                  <a:srgbClr val="000000"/>
                </a:solidFill>
                <a:latin typeface="Meiryo UI" panose="020B0604030504040204" pitchFamily="50" charset="-128"/>
                <a:ea typeface="Meiryo UI" panose="020B0604030504040204" pitchFamily="50" charset="-128"/>
                <a:cs typeface="Arial" pitchFamily="34" charset="0"/>
              </a:rPr>
              <a:t>]</a:t>
            </a:r>
          </a:p>
        </p:txBody>
      </p:sp>
      <p:sp>
        <p:nvSpPr>
          <p:cNvPr id="40" name="正方形/長方形 39">
            <a:extLst>
              <a:ext uri="{FF2B5EF4-FFF2-40B4-BE49-F238E27FC236}">
                <a16:creationId xmlns:a16="http://schemas.microsoft.com/office/drawing/2014/main" id="{EDF61524-73E5-4695-AA79-442DB9494B7F}"/>
              </a:ext>
            </a:extLst>
          </p:cNvPr>
          <p:cNvSpPr>
            <a:spLocks/>
          </p:cNvSpPr>
          <p:nvPr/>
        </p:nvSpPr>
        <p:spPr>
          <a:xfrm>
            <a:off x="2370434" y="5852308"/>
            <a:ext cx="1030001" cy="17628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33231" rIns="0" bIns="33231" rtlCol="0" anchor="ctr"/>
          <a:lstStyle/>
          <a:p>
            <a:pPr defTabSz="844083">
              <a:defRPr/>
            </a:pPr>
            <a:r>
              <a:rPr lang="en-US" altLang="ja-JP" sz="900" dirty="0">
                <a:solidFill>
                  <a:srgbClr val="000000"/>
                </a:solidFill>
                <a:latin typeface="Meiryo UI" panose="020B0604030504040204" pitchFamily="50" charset="-128"/>
                <a:ea typeface="Meiryo UI" panose="020B0604030504040204" pitchFamily="50" charset="-128"/>
                <a:cs typeface="Arial" pitchFamily="34" charset="0"/>
              </a:rPr>
              <a:t>[</a:t>
            </a:r>
            <a:r>
              <a:rPr lang="ja-JP" altLang="en-US" sz="900" dirty="0">
                <a:solidFill>
                  <a:srgbClr val="000000"/>
                </a:solidFill>
                <a:latin typeface="Meiryo UI" panose="020B0604030504040204" pitchFamily="50" charset="-128"/>
                <a:ea typeface="Meiryo UI" panose="020B0604030504040204" pitchFamily="50" charset="-128"/>
                <a:cs typeface="Arial" pitchFamily="34" charset="0"/>
              </a:rPr>
              <a:t>プロセス</a:t>
            </a:r>
            <a:r>
              <a:rPr lang="en-US" altLang="ja-JP" sz="900" dirty="0">
                <a:solidFill>
                  <a:srgbClr val="000000"/>
                </a:solidFill>
                <a:latin typeface="Meiryo UI" panose="020B0604030504040204" pitchFamily="50" charset="-128"/>
                <a:ea typeface="Meiryo UI" panose="020B0604030504040204" pitchFamily="50" charset="-128"/>
                <a:cs typeface="Arial" pitchFamily="34" charset="0"/>
              </a:rPr>
              <a:t>07</a:t>
            </a:r>
            <a:r>
              <a:rPr lang="ja-JP" altLang="en-US" sz="900" dirty="0">
                <a:solidFill>
                  <a:srgbClr val="000000"/>
                </a:solidFill>
                <a:latin typeface="Meiryo UI" panose="020B0604030504040204" pitchFamily="50" charset="-128"/>
                <a:ea typeface="Meiryo UI" panose="020B0604030504040204" pitchFamily="50" charset="-128"/>
                <a:cs typeface="Arial" pitchFamily="34" charset="0"/>
              </a:rPr>
              <a:t>完了時点</a:t>
            </a:r>
            <a:r>
              <a:rPr lang="en-US" altLang="ja-JP" sz="900" dirty="0">
                <a:solidFill>
                  <a:srgbClr val="000000"/>
                </a:solidFill>
                <a:latin typeface="Meiryo UI" panose="020B0604030504040204" pitchFamily="50" charset="-128"/>
                <a:ea typeface="Meiryo UI" panose="020B0604030504040204" pitchFamily="50" charset="-128"/>
                <a:cs typeface="Arial" pitchFamily="34" charset="0"/>
              </a:rPr>
              <a:t>]</a:t>
            </a:r>
          </a:p>
        </p:txBody>
      </p:sp>
      <p:graphicFrame>
        <p:nvGraphicFramePr>
          <p:cNvPr id="41" name="表 40">
            <a:extLst>
              <a:ext uri="{FF2B5EF4-FFF2-40B4-BE49-F238E27FC236}">
                <a16:creationId xmlns:a16="http://schemas.microsoft.com/office/drawing/2014/main" id="{F51E9AB6-E1E4-48D7-B8C0-9F9C93831F2F}"/>
              </a:ext>
            </a:extLst>
          </p:cNvPr>
          <p:cNvGraphicFramePr>
            <a:graphicFrameLocks noGrp="1"/>
          </p:cNvGraphicFramePr>
          <p:nvPr>
            <p:extLst>
              <p:ext uri="{D42A27DB-BD31-4B8C-83A1-F6EECF244321}">
                <p14:modId xmlns:p14="http://schemas.microsoft.com/office/powerpoint/2010/main" val="2412040840"/>
              </p:ext>
            </p:extLst>
          </p:nvPr>
        </p:nvGraphicFramePr>
        <p:xfrm>
          <a:off x="609011" y="5335535"/>
          <a:ext cx="2896435" cy="473760"/>
        </p:xfrm>
        <a:graphic>
          <a:graphicData uri="http://schemas.openxmlformats.org/drawingml/2006/table">
            <a:tbl>
              <a:tblPr/>
              <a:tblGrid>
                <a:gridCol w="274125">
                  <a:extLst>
                    <a:ext uri="{9D8B030D-6E8A-4147-A177-3AD203B41FA5}">
                      <a16:colId xmlns:a16="http://schemas.microsoft.com/office/drawing/2014/main" val="1852412310"/>
                    </a:ext>
                  </a:extLst>
                </a:gridCol>
                <a:gridCol w="375725">
                  <a:extLst>
                    <a:ext uri="{9D8B030D-6E8A-4147-A177-3AD203B41FA5}">
                      <a16:colId xmlns:a16="http://schemas.microsoft.com/office/drawing/2014/main" val="4176169009"/>
                    </a:ext>
                  </a:extLst>
                </a:gridCol>
                <a:gridCol w="375725">
                  <a:extLst>
                    <a:ext uri="{9D8B030D-6E8A-4147-A177-3AD203B41FA5}">
                      <a16:colId xmlns:a16="http://schemas.microsoft.com/office/drawing/2014/main" val="2856856868"/>
                    </a:ext>
                  </a:extLst>
                </a:gridCol>
                <a:gridCol w="813875">
                  <a:extLst>
                    <a:ext uri="{9D8B030D-6E8A-4147-A177-3AD203B41FA5}">
                      <a16:colId xmlns:a16="http://schemas.microsoft.com/office/drawing/2014/main" val="340428623"/>
                    </a:ext>
                  </a:extLst>
                </a:gridCol>
                <a:gridCol w="578925">
                  <a:extLst>
                    <a:ext uri="{9D8B030D-6E8A-4147-A177-3AD203B41FA5}">
                      <a16:colId xmlns:a16="http://schemas.microsoft.com/office/drawing/2014/main" val="4041987145"/>
                    </a:ext>
                  </a:extLst>
                </a:gridCol>
                <a:gridCol w="478060">
                  <a:extLst>
                    <a:ext uri="{9D8B030D-6E8A-4147-A177-3AD203B41FA5}">
                      <a16:colId xmlns:a16="http://schemas.microsoft.com/office/drawing/2014/main" val="3079946897"/>
                    </a:ext>
                  </a:extLst>
                </a:gridCol>
              </a:tblGrid>
              <a:tr h="0">
                <a:tc>
                  <a:txBody>
                    <a:bodyPr/>
                    <a:lstStyle/>
                    <a:p>
                      <a:pPr algn="ctr"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区分</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algn="ctr"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事業者</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algn="ctr"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支払額</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algn="ctr"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ステータス</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algn="ctr"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支払予定日</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algn="ctr"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支払日</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804753607"/>
                  </a:ext>
                </a:extLst>
              </a:tr>
              <a:tr h="0">
                <a:tc>
                  <a:txBody>
                    <a:bodyPr/>
                    <a:lstStyle/>
                    <a:p>
                      <a:pPr algn="ctr"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出金</a:t>
                      </a:r>
                      <a:endParaRPr lang="en-US" altLang="ja-JP" sz="8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en-US" altLang="ja-JP" sz="800" b="0" i="0" u="none" strike="noStrike" dirty="0">
                          <a:solidFill>
                            <a:schemeClr val="tx1"/>
                          </a:solidFill>
                          <a:effectLst/>
                          <a:latin typeface="Meiryo UI" panose="020B0604030504040204" pitchFamily="50" charset="-128"/>
                          <a:ea typeface="Meiryo UI" panose="020B0604030504040204" pitchFamily="50" charset="-128"/>
                        </a:rPr>
                        <a:t>A</a:t>
                      </a: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社</a:t>
                      </a:r>
                      <a:endParaRPr lang="en-US" altLang="ja-JP" sz="8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en-US" altLang="ja-JP" sz="800" b="0" i="0" u="none" strike="noStrike" dirty="0">
                          <a:solidFill>
                            <a:schemeClr val="tx1"/>
                          </a:solidFill>
                          <a:effectLst/>
                          <a:latin typeface="Meiryo UI" panose="020B0604030504040204" pitchFamily="50" charset="-128"/>
                          <a:ea typeface="Meiryo UI" panose="020B0604030504040204" pitchFamily="50" charset="-128"/>
                        </a:rPr>
                        <a:t>¥100</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振込データ出力済</a:t>
                      </a:r>
                      <a:endParaRPr lang="en-US" altLang="ja-JP" sz="8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accent5">
                        <a:lumMod val="20000"/>
                        <a:lumOff val="80000"/>
                      </a:schemeClr>
                    </a:solidFill>
                  </a:tcPr>
                </a:tc>
                <a:tc>
                  <a:txBody>
                    <a:bodyPr/>
                    <a:lstStyle/>
                    <a:p>
                      <a:pPr algn="ctr" fontAlgn="ctr"/>
                      <a:r>
                        <a:rPr lang="en-US" altLang="ja-JP" sz="800" b="0" i="0" u="none" strike="noStrike" dirty="0">
                          <a:solidFill>
                            <a:schemeClr val="tx1"/>
                          </a:solidFill>
                          <a:effectLst/>
                          <a:latin typeface="Meiryo UI" panose="020B0604030504040204" pitchFamily="50" charset="-128"/>
                          <a:ea typeface="Meiryo UI" panose="020B0604030504040204" pitchFamily="50" charset="-128"/>
                        </a:rPr>
                        <a:t>8/25</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accent5">
                        <a:lumMod val="20000"/>
                        <a:lumOff val="80000"/>
                      </a:schemeClr>
                    </a:solidFill>
                  </a:tcPr>
                </a:tc>
                <a:tc>
                  <a:txBody>
                    <a:bodyPr/>
                    <a:lstStyle/>
                    <a:p>
                      <a:pPr algn="ctr" fontAlgn="ctr"/>
                      <a:r>
                        <a:rPr lang="en-US" altLang="ja-JP" sz="800" b="0" i="0" u="none" strike="noStrike" dirty="0">
                          <a:solidFill>
                            <a:schemeClr val="tx1"/>
                          </a:solidFill>
                          <a:effectLst/>
                          <a:latin typeface="Meiryo UI" panose="020B0604030504040204" pitchFamily="50" charset="-128"/>
                          <a:ea typeface="Meiryo UI" panose="020B0604030504040204" pitchFamily="50" charset="-128"/>
                        </a:rPr>
                        <a:t>-</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3579508649"/>
                  </a:ext>
                </a:extLst>
              </a:tr>
              <a:tr h="0">
                <a:tc>
                  <a:txBody>
                    <a:bodyPr/>
                    <a:lstStyle/>
                    <a:p>
                      <a:pPr algn="ctr"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出金</a:t>
                      </a:r>
                      <a:endParaRPr lang="en-US" altLang="ja-JP" sz="8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en-US" altLang="ja-JP" sz="800" b="0" i="0" u="none" strike="noStrike" dirty="0">
                          <a:solidFill>
                            <a:schemeClr val="tx1"/>
                          </a:solidFill>
                          <a:effectLst/>
                          <a:latin typeface="Meiryo UI" panose="020B0604030504040204" pitchFamily="50" charset="-128"/>
                          <a:ea typeface="Meiryo UI" panose="020B0604030504040204" pitchFamily="50" charset="-128"/>
                        </a:rPr>
                        <a:t>B</a:t>
                      </a: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社</a:t>
                      </a:r>
                      <a:endParaRPr lang="en-US" altLang="ja-JP" sz="8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en-US" altLang="ja-JP" sz="800" b="0" i="0" u="none" strike="noStrike" dirty="0">
                          <a:solidFill>
                            <a:schemeClr val="tx1"/>
                          </a:solidFill>
                          <a:effectLst/>
                          <a:latin typeface="Meiryo UI" panose="020B0604030504040204" pitchFamily="50" charset="-128"/>
                          <a:ea typeface="Meiryo UI" panose="020B0604030504040204" pitchFamily="50" charset="-128"/>
                        </a:rPr>
                        <a:t>¥200</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振込データ出力済</a:t>
                      </a:r>
                      <a:endParaRPr lang="en-US" altLang="ja-JP" sz="8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accent5">
                        <a:lumMod val="20000"/>
                        <a:lumOff val="80000"/>
                      </a:schemeClr>
                    </a:solidFill>
                  </a:tcPr>
                </a:tc>
                <a:tc>
                  <a:txBody>
                    <a:bodyPr/>
                    <a:lstStyle/>
                    <a:p>
                      <a:pPr algn="ctr" fontAlgn="ctr"/>
                      <a:r>
                        <a:rPr lang="en-US" altLang="ja-JP" sz="800" b="0" i="0" u="none" strike="noStrike" dirty="0">
                          <a:solidFill>
                            <a:schemeClr val="tx1"/>
                          </a:solidFill>
                          <a:effectLst/>
                          <a:latin typeface="Meiryo UI" panose="020B0604030504040204" pitchFamily="50" charset="-128"/>
                          <a:ea typeface="Meiryo UI" panose="020B0604030504040204" pitchFamily="50" charset="-128"/>
                        </a:rPr>
                        <a:t>8/25</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accent5">
                        <a:lumMod val="20000"/>
                        <a:lumOff val="80000"/>
                      </a:schemeClr>
                    </a:solidFill>
                  </a:tcPr>
                </a:tc>
                <a:tc>
                  <a:txBody>
                    <a:bodyPr/>
                    <a:lstStyle/>
                    <a:p>
                      <a:pPr algn="ctr" fontAlgn="ctr"/>
                      <a:r>
                        <a:rPr lang="en-US" altLang="ja-JP" sz="800" b="0" i="0" u="none" strike="noStrike" dirty="0">
                          <a:solidFill>
                            <a:schemeClr val="tx1"/>
                          </a:solidFill>
                          <a:effectLst/>
                          <a:latin typeface="Meiryo UI" panose="020B0604030504040204" pitchFamily="50" charset="-128"/>
                          <a:ea typeface="Meiryo UI" panose="020B0604030504040204" pitchFamily="50" charset="-128"/>
                        </a:rPr>
                        <a:t>-</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78081598"/>
                  </a:ext>
                </a:extLst>
              </a:tr>
            </a:tbl>
          </a:graphicData>
        </a:graphic>
      </p:graphicFrame>
      <p:graphicFrame>
        <p:nvGraphicFramePr>
          <p:cNvPr id="42" name="表 41">
            <a:extLst>
              <a:ext uri="{FF2B5EF4-FFF2-40B4-BE49-F238E27FC236}">
                <a16:creationId xmlns:a16="http://schemas.microsoft.com/office/drawing/2014/main" id="{854A59D8-CD40-4128-94CF-A024BCEFBC8C}"/>
              </a:ext>
            </a:extLst>
          </p:cNvPr>
          <p:cNvGraphicFramePr>
            <a:graphicFrameLocks noGrp="1"/>
          </p:cNvGraphicFramePr>
          <p:nvPr>
            <p:extLst>
              <p:ext uri="{D42A27DB-BD31-4B8C-83A1-F6EECF244321}">
                <p14:modId xmlns:p14="http://schemas.microsoft.com/office/powerpoint/2010/main" val="659646303"/>
              </p:ext>
            </p:extLst>
          </p:nvPr>
        </p:nvGraphicFramePr>
        <p:xfrm>
          <a:off x="1756372" y="6028592"/>
          <a:ext cx="2589291" cy="473760"/>
        </p:xfrm>
        <a:graphic>
          <a:graphicData uri="http://schemas.openxmlformats.org/drawingml/2006/table">
            <a:tbl>
              <a:tblPr/>
              <a:tblGrid>
                <a:gridCol w="258660">
                  <a:extLst>
                    <a:ext uri="{9D8B030D-6E8A-4147-A177-3AD203B41FA5}">
                      <a16:colId xmlns:a16="http://schemas.microsoft.com/office/drawing/2014/main" val="1852412310"/>
                    </a:ext>
                  </a:extLst>
                </a:gridCol>
                <a:gridCol w="354529">
                  <a:extLst>
                    <a:ext uri="{9D8B030D-6E8A-4147-A177-3AD203B41FA5}">
                      <a16:colId xmlns:a16="http://schemas.microsoft.com/office/drawing/2014/main" val="4176169009"/>
                    </a:ext>
                  </a:extLst>
                </a:gridCol>
                <a:gridCol w="354529">
                  <a:extLst>
                    <a:ext uri="{9D8B030D-6E8A-4147-A177-3AD203B41FA5}">
                      <a16:colId xmlns:a16="http://schemas.microsoft.com/office/drawing/2014/main" val="2856856868"/>
                    </a:ext>
                  </a:extLst>
                </a:gridCol>
                <a:gridCol w="430922">
                  <a:extLst>
                    <a:ext uri="{9D8B030D-6E8A-4147-A177-3AD203B41FA5}">
                      <a16:colId xmlns:a16="http://schemas.microsoft.com/office/drawing/2014/main" val="340428623"/>
                    </a:ext>
                  </a:extLst>
                </a:gridCol>
                <a:gridCol w="557505">
                  <a:extLst>
                    <a:ext uri="{9D8B030D-6E8A-4147-A177-3AD203B41FA5}">
                      <a16:colId xmlns:a16="http://schemas.microsoft.com/office/drawing/2014/main" val="3689819664"/>
                    </a:ext>
                  </a:extLst>
                </a:gridCol>
                <a:gridCol w="633146">
                  <a:extLst>
                    <a:ext uri="{9D8B030D-6E8A-4147-A177-3AD203B41FA5}">
                      <a16:colId xmlns:a16="http://schemas.microsoft.com/office/drawing/2014/main" val="3079946897"/>
                    </a:ext>
                  </a:extLst>
                </a:gridCol>
              </a:tblGrid>
              <a:tr h="0">
                <a:tc>
                  <a:txBody>
                    <a:bodyPr/>
                    <a:lstStyle/>
                    <a:p>
                      <a:pPr algn="ctr"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区分</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algn="ctr"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事業者</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algn="ctr"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支払額</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algn="ctr"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ステータス</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algn="ctr"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支払予定日</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algn="ctr"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支払日</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804753607"/>
                  </a:ext>
                </a:extLst>
              </a:tr>
              <a:tr h="0">
                <a:tc>
                  <a:txBody>
                    <a:bodyPr/>
                    <a:lstStyle/>
                    <a:p>
                      <a:pPr algn="ctr"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出金</a:t>
                      </a:r>
                      <a:endParaRPr lang="en-US" altLang="ja-JP" sz="8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lumMod val="75000"/>
                      </a:schemeClr>
                    </a:solidFill>
                  </a:tcPr>
                </a:tc>
                <a:tc>
                  <a:txBody>
                    <a:bodyPr/>
                    <a:lstStyle/>
                    <a:p>
                      <a:pPr algn="ctr" fontAlgn="ctr"/>
                      <a:r>
                        <a:rPr lang="en-US" altLang="ja-JP" sz="800" b="0" i="0" u="none" strike="noStrike" dirty="0">
                          <a:solidFill>
                            <a:schemeClr val="tx1"/>
                          </a:solidFill>
                          <a:effectLst/>
                          <a:latin typeface="Meiryo UI" panose="020B0604030504040204" pitchFamily="50" charset="-128"/>
                          <a:ea typeface="Meiryo UI" panose="020B0604030504040204" pitchFamily="50" charset="-128"/>
                        </a:rPr>
                        <a:t>A</a:t>
                      </a: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社</a:t>
                      </a:r>
                      <a:endParaRPr lang="en-US" altLang="ja-JP" sz="8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lumMod val="75000"/>
                      </a:schemeClr>
                    </a:solidFill>
                  </a:tcPr>
                </a:tc>
                <a:tc>
                  <a:txBody>
                    <a:bodyPr/>
                    <a:lstStyle/>
                    <a:p>
                      <a:pPr algn="ctr" fontAlgn="ctr"/>
                      <a:r>
                        <a:rPr lang="en-US" altLang="ja-JP" sz="800" b="0" i="0" u="none" strike="noStrike" dirty="0">
                          <a:solidFill>
                            <a:schemeClr val="tx1"/>
                          </a:solidFill>
                          <a:effectLst/>
                          <a:latin typeface="Meiryo UI" panose="020B0604030504040204" pitchFamily="50" charset="-128"/>
                          <a:ea typeface="Meiryo UI" panose="020B0604030504040204" pitchFamily="50" charset="-128"/>
                        </a:rPr>
                        <a:t>¥100</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lumMod val="75000"/>
                      </a:schemeClr>
                    </a:solidFill>
                  </a:tcPr>
                </a:tc>
                <a:tc>
                  <a:txBody>
                    <a:bodyPr/>
                    <a:lstStyle/>
                    <a:p>
                      <a:pPr algn="ctr" fontAlgn="ctr"/>
                      <a:r>
                        <a:rPr lang="ja-JP" altLang="en-US" sz="800" b="0" i="0" u="none" strike="noStrike" dirty="0">
                          <a:solidFill>
                            <a:schemeClr val="bg2">
                              <a:lumMod val="50000"/>
                            </a:schemeClr>
                          </a:solidFill>
                          <a:effectLst/>
                          <a:latin typeface="Meiryo UI" panose="020B0604030504040204" pitchFamily="50" charset="-128"/>
                          <a:ea typeface="Meiryo UI" panose="020B0604030504040204" pitchFamily="50" charset="-128"/>
                        </a:rPr>
                        <a:t>支払済</a:t>
                      </a:r>
                      <a:endParaRPr lang="en-US" altLang="ja-JP" sz="800" b="0" i="0" u="none" strike="noStrike" dirty="0">
                        <a:solidFill>
                          <a:schemeClr val="bg2">
                            <a:lumMod val="50000"/>
                          </a:schemeClr>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lumMod val="75000"/>
                      </a:schemeClr>
                    </a:solidFill>
                  </a:tcPr>
                </a:tc>
                <a:tc>
                  <a:txBody>
                    <a:bodyPr/>
                    <a:lstStyle/>
                    <a:p>
                      <a:pPr algn="ctr" fontAlgn="ctr"/>
                      <a:r>
                        <a:rPr lang="en-US" altLang="ja-JP" sz="800" b="0" i="0" u="none" strike="noStrike" dirty="0">
                          <a:solidFill>
                            <a:schemeClr val="tx1"/>
                          </a:solidFill>
                          <a:effectLst/>
                          <a:latin typeface="Meiryo UI" panose="020B0604030504040204" pitchFamily="50" charset="-128"/>
                          <a:ea typeface="Meiryo UI" panose="020B0604030504040204" pitchFamily="50" charset="-128"/>
                        </a:rPr>
                        <a:t>8/25</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lumMod val="75000"/>
                      </a:schemeClr>
                    </a:solidFill>
                  </a:tcPr>
                </a:tc>
                <a:tc>
                  <a:txBody>
                    <a:bodyPr/>
                    <a:lstStyle/>
                    <a:p>
                      <a:pPr algn="ctr" fontAlgn="ctr"/>
                      <a:r>
                        <a:rPr lang="en-US" altLang="ja-JP" sz="800" b="0" i="0" u="none" strike="noStrike" dirty="0">
                          <a:solidFill>
                            <a:schemeClr val="bg2">
                              <a:lumMod val="50000"/>
                            </a:schemeClr>
                          </a:solidFill>
                          <a:effectLst/>
                          <a:latin typeface="Meiryo UI" panose="020B0604030504040204" pitchFamily="50" charset="-128"/>
                          <a:ea typeface="Meiryo UI" panose="020B0604030504040204" pitchFamily="50" charset="-128"/>
                        </a:rPr>
                        <a:t>8/25</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lumMod val="75000"/>
                      </a:schemeClr>
                    </a:solidFill>
                  </a:tcPr>
                </a:tc>
                <a:extLst>
                  <a:ext uri="{0D108BD9-81ED-4DB2-BD59-A6C34878D82A}">
                    <a16:rowId xmlns:a16="http://schemas.microsoft.com/office/drawing/2014/main" val="3579508649"/>
                  </a:ext>
                </a:extLst>
              </a:tr>
              <a:tr h="0">
                <a:tc>
                  <a:txBody>
                    <a:bodyPr/>
                    <a:lstStyle/>
                    <a:p>
                      <a:pPr algn="ctr"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出金</a:t>
                      </a:r>
                      <a:endParaRPr lang="en-US" altLang="ja-JP" sz="8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lumMod val="75000"/>
                      </a:schemeClr>
                    </a:solidFill>
                  </a:tcPr>
                </a:tc>
                <a:tc>
                  <a:txBody>
                    <a:bodyPr/>
                    <a:lstStyle/>
                    <a:p>
                      <a:pPr algn="ctr" fontAlgn="ctr"/>
                      <a:r>
                        <a:rPr lang="en-US" altLang="ja-JP" sz="800" b="0" i="0" u="none" strike="noStrike" dirty="0">
                          <a:solidFill>
                            <a:schemeClr val="tx1"/>
                          </a:solidFill>
                          <a:effectLst/>
                          <a:latin typeface="Meiryo UI" panose="020B0604030504040204" pitchFamily="50" charset="-128"/>
                          <a:ea typeface="Meiryo UI" panose="020B0604030504040204" pitchFamily="50" charset="-128"/>
                        </a:rPr>
                        <a:t>B</a:t>
                      </a: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社</a:t>
                      </a:r>
                      <a:endParaRPr lang="en-US" altLang="ja-JP" sz="800" b="0" i="0" u="none" strike="noStrike" dirty="0">
                        <a:solidFill>
                          <a:schemeClr val="tx1"/>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lumMod val="75000"/>
                      </a:schemeClr>
                    </a:solidFill>
                  </a:tcPr>
                </a:tc>
                <a:tc>
                  <a:txBody>
                    <a:bodyPr/>
                    <a:lstStyle/>
                    <a:p>
                      <a:pPr algn="ctr" fontAlgn="ctr"/>
                      <a:r>
                        <a:rPr lang="en-US" altLang="ja-JP" sz="800" b="0" i="0" u="none" strike="noStrike" dirty="0">
                          <a:solidFill>
                            <a:schemeClr val="tx1"/>
                          </a:solidFill>
                          <a:effectLst/>
                          <a:latin typeface="Meiryo UI" panose="020B0604030504040204" pitchFamily="50" charset="-128"/>
                          <a:ea typeface="Meiryo UI" panose="020B0604030504040204" pitchFamily="50" charset="-128"/>
                        </a:rPr>
                        <a:t>¥200</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lumMod val="75000"/>
                      </a:schemeClr>
                    </a:solidFill>
                  </a:tcPr>
                </a:tc>
                <a:tc>
                  <a:txBody>
                    <a:bodyPr/>
                    <a:lstStyle/>
                    <a:p>
                      <a:pPr algn="ctr" fontAlgn="ctr"/>
                      <a:r>
                        <a:rPr lang="ja-JP" altLang="en-US" sz="800" b="0" i="0" u="none" strike="noStrike" dirty="0">
                          <a:solidFill>
                            <a:schemeClr val="bg2">
                              <a:lumMod val="50000"/>
                            </a:schemeClr>
                          </a:solidFill>
                          <a:effectLst/>
                          <a:latin typeface="Meiryo UI" panose="020B0604030504040204" pitchFamily="50" charset="-128"/>
                          <a:ea typeface="Meiryo UI" panose="020B0604030504040204" pitchFamily="50" charset="-128"/>
                        </a:rPr>
                        <a:t>支払済</a:t>
                      </a:r>
                      <a:endParaRPr lang="en-US" altLang="ja-JP" sz="800" b="0" i="0" u="none" strike="noStrike" dirty="0">
                        <a:solidFill>
                          <a:schemeClr val="bg2">
                            <a:lumMod val="50000"/>
                          </a:schemeClr>
                        </a:solidFill>
                        <a:effectLst/>
                        <a:latin typeface="Meiryo UI" panose="020B0604030504040204" pitchFamily="50" charset="-128"/>
                        <a:ea typeface="Meiryo UI" panose="020B0604030504040204" pitchFamily="50" charset="-128"/>
                      </a:endParaRP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lumMod val="75000"/>
                      </a:schemeClr>
                    </a:solidFill>
                  </a:tcPr>
                </a:tc>
                <a:tc>
                  <a:txBody>
                    <a:bodyPr/>
                    <a:lstStyle/>
                    <a:p>
                      <a:pPr algn="ctr" fontAlgn="ctr"/>
                      <a:r>
                        <a:rPr lang="en-US" altLang="ja-JP" sz="800" b="0" i="0" u="none" strike="noStrike" dirty="0">
                          <a:solidFill>
                            <a:schemeClr val="tx1"/>
                          </a:solidFill>
                          <a:effectLst/>
                          <a:latin typeface="Meiryo UI" panose="020B0604030504040204" pitchFamily="50" charset="-128"/>
                          <a:ea typeface="Meiryo UI" panose="020B0604030504040204" pitchFamily="50" charset="-128"/>
                        </a:rPr>
                        <a:t>8/25</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lumMod val="75000"/>
                      </a:schemeClr>
                    </a:solidFill>
                  </a:tcPr>
                </a:tc>
                <a:tc>
                  <a:txBody>
                    <a:bodyPr/>
                    <a:lstStyle/>
                    <a:p>
                      <a:pPr algn="ctr" fontAlgn="ctr"/>
                      <a:r>
                        <a:rPr lang="en-US" altLang="ja-JP" sz="800" b="0" i="0" u="none" strike="noStrike" dirty="0">
                          <a:solidFill>
                            <a:schemeClr val="bg2">
                              <a:lumMod val="50000"/>
                            </a:schemeClr>
                          </a:solidFill>
                          <a:effectLst/>
                          <a:latin typeface="Meiryo UI" panose="020B0604030504040204" pitchFamily="50" charset="-128"/>
                          <a:ea typeface="Meiryo UI" panose="020B0604030504040204" pitchFamily="50" charset="-128"/>
                        </a:rPr>
                        <a:t>8/25</a:t>
                      </a:r>
                    </a:p>
                  </a:txBody>
                  <a:tcPr marL="18000" marR="18000" marT="18000" marB="18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chemeClr val="bg1">
                        <a:lumMod val="75000"/>
                      </a:schemeClr>
                    </a:solidFill>
                  </a:tcPr>
                </a:tc>
                <a:extLst>
                  <a:ext uri="{0D108BD9-81ED-4DB2-BD59-A6C34878D82A}">
                    <a16:rowId xmlns:a16="http://schemas.microsoft.com/office/drawing/2014/main" val="78081598"/>
                  </a:ext>
                </a:extLst>
              </a:tr>
            </a:tbl>
          </a:graphicData>
        </a:graphic>
      </p:graphicFrame>
      <p:sp>
        <p:nvSpPr>
          <p:cNvPr id="14" name="矢印: 折線 13">
            <a:extLst>
              <a:ext uri="{FF2B5EF4-FFF2-40B4-BE49-F238E27FC236}">
                <a16:creationId xmlns:a16="http://schemas.microsoft.com/office/drawing/2014/main" id="{6BD1E0E6-A53B-4105-9CB2-4D9E75B2857D}"/>
              </a:ext>
            </a:extLst>
          </p:cNvPr>
          <p:cNvSpPr/>
          <p:nvPr/>
        </p:nvSpPr>
        <p:spPr>
          <a:xfrm rot="5400000">
            <a:off x="3680642" y="5566922"/>
            <a:ext cx="398832" cy="409818"/>
          </a:xfrm>
          <a:prstGeom prst="bentArrow">
            <a:avLst>
              <a:gd name="adj1" fmla="val 23023"/>
              <a:gd name="adj2" fmla="val 25000"/>
              <a:gd name="adj3" fmla="val 30665"/>
              <a:gd name="adj4" fmla="val 6977"/>
            </a:avLst>
          </a:prstGeom>
          <a:solidFill>
            <a:schemeClr val="tx1">
              <a:lumMod val="50000"/>
              <a:lumOff val="50000"/>
            </a:schemeClr>
          </a:solidFill>
          <a:ln>
            <a:noFill/>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none" lIns="0" tIns="36000" rIns="0" bIns="36000" numCol="1" spcCol="0" rtlCol="0" fromWordArt="0" anchor="ctr" anchorCtr="0" forceAA="0" compatLnSpc="1">
            <a:prstTxWarp prst="textNoShape">
              <a:avLst/>
            </a:prstTxWarp>
            <a:noAutofit/>
          </a:bodyPr>
          <a:lstStyle/>
          <a:p>
            <a:pPr algn="ctr"/>
            <a:endParaRPr kumimoji="0" lang="ja-JP" altLang="en-US" sz="800" kern="0" dirty="0">
              <a:solidFill>
                <a:prstClr val="black"/>
              </a:solidFill>
              <a:latin typeface="Meiryo UI"/>
              <a:ea typeface="Meiryo UI"/>
              <a:cs typeface="Arial" pitchFamily="34" charset="0"/>
            </a:endParaRPr>
          </a:p>
        </p:txBody>
      </p:sp>
      <p:sp>
        <p:nvSpPr>
          <p:cNvPr id="32" name="正方形/長方形 36">
            <a:extLst>
              <a:ext uri="{FF2B5EF4-FFF2-40B4-BE49-F238E27FC236}">
                <a16:creationId xmlns:a16="http://schemas.microsoft.com/office/drawing/2014/main" id="{01AB0A72-4771-4E0E-A7D7-7CED24215C11}"/>
              </a:ext>
            </a:extLst>
          </p:cNvPr>
          <p:cNvSpPr>
            <a:spLocks/>
          </p:cNvSpPr>
          <p:nvPr/>
        </p:nvSpPr>
        <p:spPr>
          <a:xfrm>
            <a:off x="5933441" y="5309184"/>
            <a:ext cx="3652520" cy="38522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33231" rIns="0" bIns="33231" rtlCol="0" anchor="ctr">
            <a:noAutofit/>
          </a:bodyPr>
          <a:lstStyle/>
          <a:p>
            <a:pPr defTabSz="844083">
              <a:defRPr/>
            </a:pPr>
            <a:r>
              <a:rPr lang="en-US" altLang="ja-JP" sz="900" dirty="0">
                <a:solidFill>
                  <a:srgbClr val="000000"/>
                </a:solidFill>
                <a:latin typeface="Meiryo UI" panose="020B0604030504040204" pitchFamily="50" charset="-128"/>
                <a:ea typeface="Meiryo UI" panose="020B0604030504040204" pitchFamily="50" charset="-128"/>
                <a:cs typeface="Arial" pitchFamily="34" charset="0"/>
              </a:rPr>
              <a:t>※1</a:t>
            </a:r>
            <a:r>
              <a:rPr lang="ja-JP" altLang="en-US" sz="900" dirty="0">
                <a:solidFill>
                  <a:srgbClr val="000000"/>
                </a:solidFill>
                <a:latin typeface="Meiryo UI" panose="020B0604030504040204" pitchFamily="50" charset="-128"/>
                <a:ea typeface="Meiryo UI" panose="020B0604030504040204" pitchFamily="50" charset="-128"/>
                <a:cs typeface="Arial" pitchFamily="34" charset="0"/>
              </a:rPr>
              <a:t>　「</a:t>
            </a:r>
            <a:r>
              <a:rPr lang="zh-TW" altLang="en-US" sz="900" dirty="0">
                <a:solidFill>
                  <a:srgbClr val="000000"/>
                </a:solidFill>
                <a:latin typeface="Meiryo UI" panose="020B0604030504040204" pitchFamily="50" charset="-128"/>
                <a:ea typeface="Meiryo UI" panose="020B0604030504040204" pitchFamily="50" charset="-128"/>
                <a:cs typeface="Arial" pitchFamily="34" charset="0"/>
              </a:rPr>
              <a:t>金融機関名</a:t>
            </a:r>
            <a:r>
              <a:rPr lang="ja-JP" altLang="en-US" sz="900" dirty="0">
                <a:solidFill>
                  <a:srgbClr val="000000"/>
                </a:solidFill>
                <a:latin typeface="Meiryo UI" panose="020B0604030504040204" pitchFamily="50" charset="-128"/>
                <a:ea typeface="Meiryo UI" panose="020B0604030504040204" pitchFamily="50" charset="-128"/>
                <a:cs typeface="Arial" pitchFamily="34" charset="0"/>
              </a:rPr>
              <a:t>」「</a:t>
            </a:r>
            <a:r>
              <a:rPr lang="zh-TW" altLang="en-US" sz="900" dirty="0">
                <a:solidFill>
                  <a:srgbClr val="000000"/>
                </a:solidFill>
                <a:latin typeface="Meiryo UI" panose="020B0604030504040204" pitchFamily="50" charset="-128"/>
                <a:ea typeface="Meiryo UI" panose="020B0604030504040204" pitchFamily="50" charset="-128"/>
                <a:cs typeface="Arial" pitchFamily="34" charset="0"/>
              </a:rPr>
              <a:t>支店名</a:t>
            </a:r>
            <a:r>
              <a:rPr lang="ja-JP" altLang="en-US" sz="900" dirty="0">
                <a:solidFill>
                  <a:srgbClr val="000000"/>
                </a:solidFill>
                <a:latin typeface="Meiryo UI" panose="020B0604030504040204" pitchFamily="50" charset="-128"/>
                <a:ea typeface="Meiryo UI" panose="020B0604030504040204" pitchFamily="50" charset="-128"/>
                <a:cs typeface="Arial" pitchFamily="34" charset="0"/>
              </a:rPr>
              <a:t>」「</a:t>
            </a:r>
            <a:r>
              <a:rPr lang="zh-TW" altLang="en-US" sz="900" dirty="0">
                <a:solidFill>
                  <a:srgbClr val="000000"/>
                </a:solidFill>
                <a:latin typeface="Meiryo UI" panose="020B0604030504040204" pitchFamily="50" charset="-128"/>
                <a:ea typeface="Meiryo UI" panose="020B0604030504040204" pitchFamily="50" charset="-128"/>
                <a:cs typeface="Arial" pitchFamily="34" charset="0"/>
              </a:rPr>
              <a:t>口座種別</a:t>
            </a:r>
            <a:r>
              <a:rPr lang="ja-JP" altLang="en-US" sz="900" dirty="0">
                <a:solidFill>
                  <a:srgbClr val="000000"/>
                </a:solidFill>
                <a:latin typeface="Meiryo UI" panose="020B0604030504040204" pitchFamily="50" charset="-128"/>
                <a:ea typeface="Meiryo UI" panose="020B0604030504040204" pitchFamily="50" charset="-128"/>
                <a:cs typeface="Arial" pitchFamily="34" charset="0"/>
              </a:rPr>
              <a:t>」「口座</a:t>
            </a:r>
            <a:r>
              <a:rPr lang="zh-TW" altLang="en-US" sz="900" dirty="0">
                <a:solidFill>
                  <a:srgbClr val="000000"/>
                </a:solidFill>
                <a:latin typeface="Meiryo UI" panose="020B0604030504040204" pitchFamily="50" charset="-128"/>
                <a:ea typeface="Meiryo UI" panose="020B0604030504040204" pitchFamily="50" charset="-128"/>
                <a:cs typeface="Arial" pitchFamily="34" charset="0"/>
              </a:rPr>
              <a:t>番号</a:t>
            </a:r>
            <a:r>
              <a:rPr lang="ja-JP" altLang="en-US" sz="900" dirty="0">
                <a:solidFill>
                  <a:srgbClr val="000000"/>
                </a:solidFill>
                <a:latin typeface="Meiryo UI" panose="020B0604030504040204" pitchFamily="50" charset="-128"/>
                <a:ea typeface="Meiryo UI" panose="020B0604030504040204" pitchFamily="50" charset="-128"/>
                <a:cs typeface="Arial" pitchFamily="34" charset="0"/>
              </a:rPr>
              <a:t>」「</a:t>
            </a:r>
            <a:r>
              <a:rPr lang="zh-TW" altLang="en-US" sz="900" dirty="0">
                <a:solidFill>
                  <a:srgbClr val="000000"/>
                </a:solidFill>
                <a:latin typeface="Meiryo UI" panose="020B0604030504040204" pitchFamily="50" charset="-128"/>
                <a:ea typeface="Meiryo UI" panose="020B0604030504040204" pitchFamily="50" charset="-128"/>
                <a:cs typeface="Arial" pitchFamily="34" charset="0"/>
              </a:rPr>
              <a:t>名義</a:t>
            </a:r>
            <a:r>
              <a:rPr lang="ja-JP" altLang="en-US" sz="900" dirty="0">
                <a:solidFill>
                  <a:srgbClr val="000000"/>
                </a:solidFill>
                <a:latin typeface="Meiryo UI" panose="020B0604030504040204" pitchFamily="50" charset="-128"/>
                <a:ea typeface="Meiryo UI" panose="020B0604030504040204" pitchFamily="50" charset="-128"/>
                <a:cs typeface="Arial" pitchFamily="34" charset="0"/>
              </a:rPr>
              <a:t>人」の</a:t>
            </a:r>
            <a:endParaRPr lang="en-US" altLang="ja-JP" sz="900" dirty="0">
              <a:solidFill>
                <a:srgbClr val="000000"/>
              </a:solidFill>
              <a:latin typeface="Meiryo UI" panose="020B0604030504040204" pitchFamily="50" charset="-128"/>
              <a:ea typeface="Meiryo UI" panose="020B0604030504040204" pitchFamily="50" charset="-128"/>
              <a:cs typeface="Arial" pitchFamily="34" charset="0"/>
            </a:endParaRPr>
          </a:p>
          <a:p>
            <a:pPr defTabSz="844083">
              <a:defRPr/>
            </a:pPr>
            <a:r>
              <a:rPr lang="ja-JP" altLang="en-US" sz="900" dirty="0">
                <a:solidFill>
                  <a:srgbClr val="000000"/>
                </a:solidFill>
                <a:latin typeface="Meiryo UI" panose="020B0604030504040204" pitchFamily="50" charset="-128"/>
                <a:ea typeface="Meiryo UI" panose="020B0604030504040204" pitchFamily="50" charset="-128"/>
                <a:cs typeface="Arial" pitchFamily="34" charset="0"/>
              </a:rPr>
              <a:t>　　　 いずれかが誤っていた場合は振込に失敗し、金融機関から連絡が来る。</a:t>
            </a:r>
            <a:endParaRPr lang="en-US" altLang="ja-JP" sz="900" dirty="0">
              <a:solidFill>
                <a:srgbClr val="000000"/>
              </a:solidFill>
              <a:latin typeface="Meiryo UI" panose="020B0604030504040204" pitchFamily="50" charset="-128"/>
              <a:ea typeface="Meiryo UI" panose="020B0604030504040204" pitchFamily="50" charset="-128"/>
              <a:cs typeface="Arial" pitchFamily="34" charset="0"/>
            </a:endParaRPr>
          </a:p>
        </p:txBody>
      </p:sp>
      <p:sp>
        <p:nvSpPr>
          <p:cNvPr id="43" name="テキスト ボックス 42">
            <a:extLst>
              <a:ext uri="{FF2B5EF4-FFF2-40B4-BE49-F238E27FC236}">
                <a16:creationId xmlns:a16="http://schemas.microsoft.com/office/drawing/2014/main" id="{F70C5F3F-F815-4663-8DE7-5E71D3328308}"/>
              </a:ext>
            </a:extLst>
          </p:cNvPr>
          <p:cNvSpPr txBox="1"/>
          <p:nvPr/>
        </p:nvSpPr>
        <p:spPr>
          <a:xfrm>
            <a:off x="1612425" y="2701251"/>
            <a:ext cx="492443" cy="461665"/>
          </a:xfrm>
          <a:prstGeom prst="rect">
            <a:avLst/>
          </a:prstGeom>
          <a:noFill/>
        </p:spPr>
        <p:txBody>
          <a:bodyPr wrap="none" rtlCol="0">
            <a:spAutoFit/>
          </a:bodyPr>
          <a:lstStyle/>
          <a:p>
            <a:r>
              <a:rPr kumimoji="1" lang="ja-JP" altLang="en-US" sz="2400" dirty="0">
                <a:latin typeface="Meiryo UI" panose="020B0604030504040204" pitchFamily="50" charset="-128"/>
                <a:ea typeface="Meiryo UI" panose="020B0604030504040204" pitchFamily="50" charset="-128"/>
              </a:rPr>
              <a:t>①</a:t>
            </a:r>
          </a:p>
        </p:txBody>
      </p:sp>
      <p:sp>
        <p:nvSpPr>
          <p:cNvPr id="44" name="テキスト ボックス 43">
            <a:extLst>
              <a:ext uri="{FF2B5EF4-FFF2-40B4-BE49-F238E27FC236}">
                <a16:creationId xmlns:a16="http://schemas.microsoft.com/office/drawing/2014/main" id="{0E919E6B-85C5-4E5C-BC4A-C46BE48C6D51}"/>
              </a:ext>
            </a:extLst>
          </p:cNvPr>
          <p:cNvSpPr txBox="1"/>
          <p:nvPr/>
        </p:nvSpPr>
        <p:spPr>
          <a:xfrm>
            <a:off x="5988275" y="2869596"/>
            <a:ext cx="492443" cy="461665"/>
          </a:xfrm>
          <a:prstGeom prst="rect">
            <a:avLst/>
          </a:prstGeom>
          <a:noFill/>
        </p:spPr>
        <p:txBody>
          <a:bodyPr wrap="none" rtlCol="0">
            <a:spAutoFit/>
          </a:bodyPr>
          <a:lstStyle/>
          <a:p>
            <a:r>
              <a:rPr lang="ja-JP" altLang="en-US" sz="2400" dirty="0">
                <a:latin typeface="Meiryo UI" panose="020B0604030504040204" pitchFamily="50" charset="-128"/>
                <a:ea typeface="Meiryo UI" panose="020B0604030504040204" pitchFamily="50" charset="-128"/>
              </a:rPr>
              <a:t>②</a:t>
            </a:r>
            <a:endParaRPr kumimoji="1" lang="ja-JP" altLang="en-US" sz="2400" dirty="0">
              <a:latin typeface="Meiryo UI" panose="020B0604030504040204" pitchFamily="50" charset="-128"/>
              <a:ea typeface="Meiryo UI" panose="020B0604030504040204" pitchFamily="50" charset="-128"/>
            </a:endParaRPr>
          </a:p>
        </p:txBody>
      </p:sp>
      <p:sp>
        <p:nvSpPr>
          <p:cNvPr id="46" name="テキスト ボックス 45">
            <a:extLst>
              <a:ext uri="{FF2B5EF4-FFF2-40B4-BE49-F238E27FC236}">
                <a16:creationId xmlns:a16="http://schemas.microsoft.com/office/drawing/2014/main" id="{28443C8F-14D9-45C9-A14B-F1E856A78953}"/>
              </a:ext>
            </a:extLst>
          </p:cNvPr>
          <p:cNvSpPr txBox="1"/>
          <p:nvPr/>
        </p:nvSpPr>
        <p:spPr>
          <a:xfrm>
            <a:off x="5958790" y="4288327"/>
            <a:ext cx="492443" cy="461665"/>
          </a:xfrm>
          <a:prstGeom prst="rect">
            <a:avLst/>
          </a:prstGeom>
          <a:noFill/>
        </p:spPr>
        <p:txBody>
          <a:bodyPr wrap="none" rtlCol="0">
            <a:spAutoFit/>
          </a:bodyPr>
          <a:lstStyle/>
          <a:p>
            <a:r>
              <a:rPr lang="ja-JP" altLang="en-US" sz="2400" dirty="0">
                <a:latin typeface="Meiryo UI" panose="020B0604030504040204" pitchFamily="50" charset="-128"/>
                <a:ea typeface="Meiryo UI" panose="020B0604030504040204" pitchFamily="50" charset="-128"/>
              </a:rPr>
              <a:t>③</a:t>
            </a:r>
            <a:endParaRPr kumimoji="1" lang="ja-JP" altLang="en-US" sz="2400"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1450468308"/>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92" name="表 2">
            <a:extLst>
              <a:ext uri="{FF2B5EF4-FFF2-40B4-BE49-F238E27FC236}">
                <a16:creationId xmlns:a16="http://schemas.microsoft.com/office/drawing/2014/main" id="{B3C1A2A1-31B4-4D8E-A316-894D8B221030}"/>
              </a:ext>
            </a:extLst>
          </p:cNvPr>
          <p:cNvGraphicFramePr>
            <a:graphicFrameLocks noGrp="1"/>
          </p:cNvGraphicFramePr>
          <p:nvPr/>
        </p:nvGraphicFramePr>
        <p:xfrm>
          <a:off x="141614" y="1090316"/>
          <a:ext cx="9596725" cy="5682256"/>
        </p:xfrm>
        <a:graphic>
          <a:graphicData uri="http://schemas.openxmlformats.org/drawingml/2006/table">
            <a:tbl>
              <a:tblPr firstRow="1" bandRow="1">
                <a:tableStyleId>{2D5ABB26-0587-4C30-8999-92F81FD0307C}</a:tableStyleId>
              </a:tblPr>
              <a:tblGrid>
                <a:gridCol w="367433">
                  <a:extLst>
                    <a:ext uri="{9D8B030D-6E8A-4147-A177-3AD203B41FA5}">
                      <a16:colId xmlns:a16="http://schemas.microsoft.com/office/drawing/2014/main" val="358073148"/>
                    </a:ext>
                  </a:extLst>
                </a:gridCol>
                <a:gridCol w="692468">
                  <a:extLst>
                    <a:ext uri="{9D8B030D-6E8A-4147-A177-3AD203B41FA5}">
                      <a16:colId xmlns:a16="http://schemas.microsoft.com/office/drawing/2014/main" val="3311309282"/>
                    </a:ext>
                  </a:extLst>
                </a:gridCol>
                <a:gridCol w="6754709">
                  <a:extLst>
                    <a:ext uri="{9D8B030D-6E8A-4147-A177-3AD203B41FA5}">
                      <a16:colId xmlns:a16="http://schemas.microsoft.com/office/drawing/2014/main" val="1235158156"/>
                    </a:ext>
                  </a:extLst>
                </a:gridCol>
                <a:gridCol w="952107">
                  <a:extLst>
                    <a:ext uri="{9D8B030D-6E8A-4147-A177-3AD203B41FA5}">
                      <a16:colId xmlns:a16="http://schemas.microsoft.com/office/drawing/2014/main" val="256449129"/>
                    </a:ext>
                  </a:extLst>
                </a:gridCol>
                <a:gridCol w="830008">
                  <a:extLst>
                    <a:ext uri="{9D8B030D-6E8A-4147-A177-3AD203B41FA5}">
                      <a16:colId xmlns:a16="http://schemas.microsoft.com/office/drawing/2014/main" val="869005639"/>
                    </a:ext>
                  </a:extLst>
                </a:gridCol>
              </a:tblGrid>
              <a:tr h="0">
                <a:tc gridSpan="2">
                  <a:txBody>
                    <a:bodyPr/>
                    <a:lstStyle/>
                    <a:p>
                      <a:pPr algn="l"/>
                      <a:r>
                        <a:rPr kumimoji="1" lang="ja-JP" altLang="en-US" sz="1200" b="0" dirty="0">
                          <a:latin typeface="Meiryo UI" panose="020B0604030504040204" pitchFamily="50" charset="-128"/>
                          <a:ea typeface="Meiryo UI" panose="020B0604030504040204" pitchFamily="50" charset="-128"/>
                        </a:rPr>
                        <a:t>業務</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lang="ja-JP" altLang="en-US" sz="1200" dirty="0">
                          <a:latin typeface="Meiryo UI" panose="020B0604030504040204" pitchFamily="50" charset="-128"/>
                          <a:ea typeface="Meiryo UI" panose="020B0604030504040204" pitchFamily="50" charset="-128"/>
                        </a:rPr>
                        <a:t>入出金管理</a:t>
                      </a:r>
                      <a:r>
                        <a:rPr lang="en-US" altLang="ja-JP" sz="1200" dirty="0">
                          <a:latin typeface="Arial" panose="020B0604020202020204" pitchFamily="34" charset="0"/>
                          <a:ea typeface="Meiryo UI" panose="020B0604030504040204" pitchFamily="50" charset="-128"/>
                          <a:cs typeface="Arial" panose="020B0604020202020204" pitchFamily="34" charset="0"/>
                        </a:rPr>
                        <a:t> – </a:t>
                      </a:r>
                      <a:r>
                        <a:rPr lang="ja-JP" altLang="en-US" sz="1200" dirty="0">
                          <a:latin typeface="Arial" panose="020B0604020202020204" pitchFamily="34" charset="0"/>
                          <a:ea typeface="Meiryo UI" panose="020B0604030504040204" pitchFamily="50" charset="-128"/>
                          <a:cs typeface="Arial" panose="020B0604020202020204" pitchFamily="34" charset="0"/>
                        </a:rPr>
                        <a:t>入金</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1200" b="0" dirty="0">
                          <a:latin typeface="Meiryo UI" panose="020B0604030504040204" pitchFamily="50" charset="-128"/>
                          <a:ea typeface="Meiryo UI" panose="020B0604030504040204" pitchFamily="50" charset="-128"/>
                        </a:rPr>
                        <a:t>業務コード</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200" b="0" dirty="0">
                          <a:latin typeface="Meiryo UI" panose="020B0604030504040204" pitchFamily="50" charset="-128"/>
                          <a:ea typeface="Meiryo UI" panose="020B0604030504040204" pitchFamily="50" charset="-128"/>
                        </a:rPr>
                        <a:t>ACC201</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0">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業務内容</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広域機関が認定事業者に対して請求を行い、認定事業者は広域機関に対して支払</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振込</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を行う。</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868788017"/>
                  </a:ext>
                </a:extLst>
              </a:tr>
              <a:tr h="252000">
                <a:tc gridSpan="2">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業務タイミング</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3">
                  <a:txBody>
                    <a:bodyPr/>
                    <a:lstStyle/>
                    <a:p>
                      <a:pPr marL="0" marR="0" lvl="0" indent="0" algn="l" defTabSz="685783"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ja-JP" altLang="en-US" sz="1200" b="0" u="none" kern="0" dirty="0">
                          <a:solidFill>
                            <a:srgbClr val="000000">
                              <a:lumMod val="100000"/>
                            </a:srgbClr>
                          </a:solidFill>
                          <a:latin typeface="Meiryo UI"/>
                          <a:ea typeface="Meiryo UI"/>
                        </a:rPr>
                        <a:t>随時</a:t>
                      </a:r>
                      <a:endParaRPr kumimoji="0" lang="en-US" altLang="ja-JP" sz="1050" b="0" u="none" kern="0" dirty="0">
                        <a:solidFill>
                          <a:srgbClr val="000000">
                            <a:lumMod val="100000"/>
                          </a:srgbClr>
                        </a:solidFill>
                        <a:latin typeface="Meiryo UI"/>
                        <a:ea typeface="Meiryo UI"/>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100085752"/>
                  </a:ext>
                </a:extLst>
              </a:tr>
              <a:tr h="0">
                <a:tc gridSpan="2">
                  <a:txBody>
                    <a:bodyPr/>
                    <a:lstStyle/>
                    <a:p>
                      <a:pPr marL="0" indent="0" algn="l">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関連アクター</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広域機関、認定事業者</a:t>
                      </a:r>
                      <a:endParaRPr kumimoji="1" lang="en-US" altLang="ja-JP" sz="1200" b="0" dirty="0">
                        <a:highlight>
                          <a:srgbClr val="FFFF00"/>
                        </a:highlight>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747063371"/>
                  </a:ext>
                </a:extLst>
              </a:tr>
              <a:tr h="942488">
                <a:tc rowSpan="2">
                  <a:txBody>
                    <a:bodyPr/>
                    <a:lstStyle/>
                    <a:p>
                      <a:pPr marL="0" indent="0" algn="ctr">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確認者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lumMod val="95000"/>
                      </a:schemeClr>
                    </a:solidFill>
                  </a:tcPr>
                </a:tc>
                <a:tc gridSpan="3">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776034627"/>
                  </a:ext>
                </a:extLst>
              </a:tr>
              <a:tr h="942488">
                <a:tc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作業者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603231057"/>
                  </a:ext>
                </a:extLst>
              </a:tr>
              <a:tr h="1188000">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認定事業者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42081878"/>
                  </a:ext>
                </a:extLst>
              </a:tr>
              <a:tr h="1512000">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システム</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5629721"/>
                  </a:ext>
                </a:extLst>
              </a:tr>
            </a:tbl>
          </a:graphicData>
        </a:graphic>
      </p:graphicFrame>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ja-JP" altLang="en-US" dirty="0">
                <a:latin typeface="Meiryo UI" panose="020B0604030504040204" pitchFamily="50" charset="-128"/>
                <a:ea typeface="Meiryo UI" panose="020B0604030504040204" pitchFamily="50" charset="-128"/>
              </a:rPr>
              <a:t>業務フロー</a:t>
            </a:r>
            <a:br>
              <a:rPr lang="en-US" altLang="ja-JP" dirty="0">
                <a:latin typeface="Meiryo UI" panose="020B0604030504040204" pitchFamily="50" charset="-128"/>
                <a:ea typeface="Meiryo UI" panose="020B0604030504040204" pitchFamily="50" charset="-128"/>
              </a:rPr>
            </a:br>
            <a:r>
              <a:rPr kumimoji="0" lang="ja-JP" altLang="en-US" kern="0" dirty="0">
                <a:solidFill>
                  <a:prstClr val="black"/>
                </a:solidFill>
                <a:latin typeface="Meiryo UI"/>
                <a:ea typeface="Meiryo UI"/>
                <a:cs typeface="Arial" pitchFamily="34" charset="0"/>
              </a:rPr>
              <a:t>資金管理・報告</a:t>
            </a:r>
            <a:r>
              <a:rPr lang="zh-TW" altLang="en-US"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入出金管理</a:t>
            </a:r>
            <a:r>
              <a:rPr lang="en-US" altLang="ja-JP" dirty="0">
                <a:latin typeface="Arial" panose="020B0604020202020204" pitchFamily="34" charset="0"/>
                <a:ea typeface="Meiryo UI" panose="020B0604030504040204" pitchFamily="50" charset="-128"/>
                <a:cs typeface="Arial" panose="020B0604020202020204" pitchFamily="34" charset="0"/>
              </a:rPr>
              <a:t> – </a:t>
            </a:r>
            <a:r>
              <a:rPr lang="ja-JP" altLang="en-US" dirty="0">
                <a:latin typeface="Arial" panose="020B0604020202020204" pitchFamily="34" charset="0"/>
                <a:ea typeface="Meiryo UI" panose="020B0604030504040204" pitchFamily="50" charset="-128"/>
                <a:cs typeface="Arial" panose="020B0604020202020204" pitchFamily="34" charset="0"/>
              </a:rPr>
              <a:t>入金</a:t>
            </a:r>
            <a:endParaRPr kumimoji="1" lang="ja-JP" altLang="en-US" dirty="0">
              <a:latin typeface="Meiryo UI" panose="020B0604030504040204" pitchFamily="50" charset="-128"/>
              <a:ea typeface="Meiryo UI" panose="020B0604030504040204" pitchFamily="50" charset="-128"/>
            </a:endParaRPr>
          </a:p>
        </p:txBody>
      </p:sp>
      <p:grpSp>
        <p:nvGrpSpPr>
          <p:cNvPr id="181" name="グループ化 180">
            <a:extLst>
              <a:ext uri="{FF2B5EF4-FFF2-40B4-BE49-F238E27FC236}">
                <a16:creationId xmlns:a16="http://schemas.microsoft.com/office/drawing/2014/main" id="{9D9A2115-0497-4C75-9F63-9392F70B8738}"/>
              </a:ext>
            </a:extLst>
          </p:cNvPr>
          <p:cNvGrpSpPr/>
          <p:nvPr/>
        </p:nvGrpSpPr>
        <p:grpSpPr>
          <a:xfrm>
            <a:off x="5989186" y="822685"/>
            <a:ext cx="3842712" cy="205890"/>
            <a:chOff x="6068600" y="822685"/>
            <a:chExt cx="3510050" cy="205890"/>
          </a:xfrm>
        </p:grpSpPr>
        <p:sp>
          <p:nvSpPr>
            <p:cNvPr id="182" name="正方形/長方形 181">
              <a:extLst>
                <a:ext uri="{FF2B5EF4-FFF2-40B4-BE49-F238E27FC236}">
                  <a16:creationId xmlns:a16="http://schemas.microsoft.com/office/drawing/2014/main" id="{A4F583CF-6237-416C-918F-AE5A4ED1C08A}"/>
                </a:ext>
              </a:extLst>
            </p:cNvPr>
            <p:cNvSpPr/>
            <p:nvPr/>
          </p:nvSpPr>
          <p:spPr>
            <a:xfrm>
              <a:off x="6506504" y="822685"/>
              <a:ext cx="1254159"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再エネ業務統合システム</a:t>
              </a:r>
            </a:p>
          </p:txBody>
        </p:sp>
        <p:sp>
          <p:nvSpPr>
            <p:cNvPr id="183" name="正方形/長方形 182">
              <a:extLst>
                <a:ext uri="{FF2B5EF4-FFF2-40B4-BE49-F238E27FC236}">
                  <a16:creationId xmlns:a16="http://schemas.microsoft.com/office/drawing/2014/main" id="{50BF24F1-2D7F-4B49-A0A2-B1746539BD95}"/>
                </a:ext>
              </a:extLst>
            </p:cNvPr>
            <p:cNvSpPr/>
            <p:nvPr/>
          </p:nvSpPr>
          <p:spPr>
            <a:xfrm>
              <a:off x="6369354" y="853531"/>
              <a:ext cx="166154" cy="132923"/>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184" name="正方形/長方形 183">
              <a:extLst>
                <a:ext uri="{FF2B5EF4-FFF2-40B4-BE49-F238E27FC236}">
                  <a16:creationId xmlns:a16="http://schemas.microsoft.com/office/drawing/2014/main" id="{1DA13796-30FB-45E1-9754-C39792F61551}"/>
                </a:ext>
              </a:extLst>
            </p:cNvPr>
            <p:cNvSpPr/>
            <p:nvPr/>
          </p:nvSpPr>
          <p:spPr>
            <a:xfrm>
              <a:off x="7488525" y="853531"/>
              <a:ext cx="166154" cy="132923"/>
            </a:xfrm>
            <a:prstGeom prst="rect">
              <a:avLst/>
            </a:prstGeom>
            <a:noFill/>
            <a:ln w="38100" cap="flat" cmpd="thickThin"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185" name="正方形/長方形 184">
              <a:extLst>
                <a:ext uri="{FF2B5EF4-FFF2-40B4-BE49-F238E27FC236}">
                  <a16:creationId xmlns:a16="http://schemas.microsoft.com/office/drawing/2014/main" id="{E7CBB8FF-4AC9-4BF5-848E-053DE11711D2}"/>
                </a:ext>
              </a:extLst>
            </p:cNvPr>
            <p:cNvSpPr/>
            <p:nvPr/>
          </p:nvSpPr>
          <p:spPr>
            <a:xfrm>
              <a:off x="7645826" y="822685"/>
              <a:ext cx="1125542"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zh-TW" altLang="en-US" sz="738" kern="0" dirty="0">
                  <a:latin typeface="Meiryo UI"/>
                  <a:ea typeface="Meiryo UI"/>
                  <a:cs typeface="Arial" pitchFamily="34" charset="0"/>
                </a:rPr>
                <a:t>業務詳細仕様</a:t>
              </a:r>
              <a:r>
                <a:rPr kumimoji="0" lang="ja-JP" altLang="en-US" sz="738" kern="0" dirty="0">
                  <a:latin typeface="Meiryo UI"/>
                  <a:ea typeface="Meiryo UI"/>
                  <a:cs typeface="Arial" pitchFamily="34" charset="0"/>
                </a:rPr>
                <a:t>の対象</a:t>
              </a:r>
            </a:p>
          </p:txBody>
        </p:sp>
        <p:sp>
          <p:nvSpPr>
            <p:cNvPr id="186" name="正方形/長方形 185">
              <a:extLst>
                <a:ext uri="{FF2B5EF4-FFF2-40B4-BE49-F238E27FC236}">
                  <a16:creationId xmlns:a16="http://schemas.microsoft.com/office/drawing/2014/main" id="{AE4BFFBC-585F-4E6D-8857-55429CC3FDA1}"/>
                </a:ext>
              </a:extLst>
            </p:cNvPr>
            <p:cNvSpPr/>
            <p:nvPr/>
          </p:nvSpPr>
          <p:spPr>
            <a:xfrm>
              <a:off x="6068600" y="822685"/>
              <a:ext cx="299077" cy="198871"/>
            </a:xfrm>
            <a:prstGeom prst="rect">
              <a:avLst/>
            </a:prstGeom>
            <a:noFill/>
          </p:spPr>
          <p:txBody>
            <a:bodyPr wrap="none">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r>
                <a:rPr kumimoji="0" lang="ja-JP" altLang="en-US" sz="738" kern="0" dirty="0">
                  <a:latin typeface="Meiryo UI"/>
                  <a:ea typeface="Meiryo UI"/>
                  <a:cs typeface="Arial" pitchFamily="34" charset="0"/>
                </a:rPr>
                <a:t>凡例</a:t>
              </a:r>
            </a:p>
          </p:txBody>
        </p:sp>
        <p:sp>
          <p:nvSpPr>
            <p:cNvPr id="187" name="フローチャート: 定義済み処理 186">
              <a:extLst>
                <a:ext uri="{FF2B5EF4-FFF2-40B4-BE49-F238E27FC236}">
                  <a16:creationId xmlns:a16="http://schemas.microsoft.com/office/drawing/2014/main" id="{8A873CE2-5209-43BA-98DD-99E37852021C}"/>
                </a:ext>
              </a:extLst>
            </p:cNvPr>
            <p:cNvSpPr/>
            <p:nvPr/>
          </p:nvSpPr>
          <p:spPr>
            <a:xfrm>
              <a:off x="8579834" y="853531"/>
              <a:ext cx="237359" cy="144000"/>
            </a:xfrm>
            <a:prstGeom prst="flowChartPredefinedProcess">
              <a:avLst/>
            </a:prstGeom>
            <a:noFill/>
            <a:ln w="19050" cap="flat" cmpd="sng" algn="ctr">
              <a:solidFill>
                <a:sysClr val="window" lastClr="FFFFFF">
                  <a:lumMod val="65000"/>
                </a:sysClr>
              </a:solidFill>
              <a:prstDash val="solid"/>
              <a:miter lim="800000"/>
            </a:ln>
            <a:effectLst/>
          </p:spPr>
          <p:txBody>
            <a:bodyPr wrap="none" lIns="0" tIns="33231" rIns="0" bIns="33231" rtlCol="0" anchor="ctr"/>
            <a:lstStyle/>
            <a:p>
              <a:pPr algn="ctr"/>
              <a:endParaRPr kumimoji="0" lang="ja-JP" altLang="en-US" sz="800" kern="0" dirty="0">
                <a:latin typeface="Meiryo UI" panose="020B0604030504040204" pitchFamily="50" charset="-128"/>
                <a:ea typeface="Meiryo UI" panose="020B0604030504040204" pitchFamily="50" charset="-128"/>
                <a:cs typeface="Arial" pitchFamily="34" charset="0"/>
              </a:endParaRPr>
            </a:p>
          </p:txBody>
        </p:sp>
        <p:sp>
          <p:nvSpPr>
            <p:cNvPr id="188" name="正方形/長方形 187">
              <a:extLst>
                <a:ext uri="{FF2B5EF4-FFF2-40B4-BE49-F238E27FC236}">
                  <a16:creationId xmlns:a16="http://schemas.microsoft.com/office/drawing/2014/main" id="{F26EAC08-700C-4B3A-B2E7-DBDE7FC7267C}"/>
                </a:ext>
              </a:extLst>
            </p:cNvPr>
            <p:cNvSpPr/>
            <p:nvPr/>
          </p:nvSpPr>
          <p:spPr>
            <a:xfrm>
              <a:off x="8795264" y="822685"/>
              <a:ext cx="783386"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他業務プロセス</a:t>
              </a:r>
            </a:p>
          </p:txBody>
        </p:sp>
      </p:grpSp>
      <p:sp>
        <p:nvSpPr>
          <p:cNvPr id="143" name="正方形/長方形 142">
            <a:extLst>
              <a:ext uri="{FF2B5EF4-FFF2-40B4-BE49-F238E27FC236}">
                <a16:creationId xmlns:a16="http://schemas.microsoft.com/office/drawing/2014/main" id="{F71FD4DB-CA53-4EFD-ABE9-14BCF1B4FE55}"/>
              </a:ext>
            </a:extLst>
          </p:cNvPr>
          <p:cNvSpPr/>
          <p:nvPr/>
        </p:nvSpPr>
        <p:spPr>
          <a:xfrm>
            <a:off x="1116085" y="4779613"/>
            <a:ext cx="1190937" cy="349859"/>
          </a:xfrm>
          <a:prstGeom prst="rect">
            <a:avLst/>
          </a:prstGeom>
          <a:noFill/>
          <a:ln w="19050" cap="flat" cmpd="sng" algn="ctr">
            <a:noFill/>
            <a:prstDash val="solid"/>
            <a:miter lim="800000"/>
          </a:ln>
          <a:effectLst/>
        </p:spPr>
        <p:txBody>
          <a:bodyPr wrap="none" lIns="0" tIns="33231" rIns="0" bIns="33231" rtlCol="0" anchor="ctr"/>
          <a:lstStyle/>
          <a:p>
            <a:r>
              <a:rPr lang="en-US" altLang="ja-JP" sz="738" dirty="0">
                <a:latin typeface="Meiryo UI" panose="020B0604030504040204" pitchFamily="50" charset="-128"/>
                <a:ea typeface="Meiryo UI" panose="020B0604030504040204" pitchFamily="50" charset="-128"/>
              </a:rPr>
              <a:t>(ACC102)</a:t>
            </a:r>
          </a:p>
          <a:p>
            <a:r>
              <a:rPr lang="zh-TW" altLang="en-US" sz="800" dirty="0">
                <a:latin typeface="Meiryo UI" panose="020B0604030504040204" pitchFamily="50" charset="-128"/>
                <a:ea typeface="Meiryo UI" panose="020B0604030504040204" pitchFamily="50" charset="-128"/>
              </a:rPr>
              <a:t>請求</a:t>
            </a:r>
            <a:r>
              <a:rPr lang="en-US" altLang="zh-TW" sz="800" dirty="0">
                <a:latin typeface="Meiryo UI" panose="020B0604030504040204" pitchFamily="50" charset="-128"/>
                <a:ea typeface="Meiryo UI" panose="020B0604030504040204" pitchFamily="50" charset="-128"/>
              </a:rPr>
              <a:t>(</a:t>
            </a:r>
            <a:r>
              <a:rPr lang="zh-TW" altLang="en-US" sz="800" dirty="0">
                <a:latin typeface="Meiryo UI" panose="020B0604030504040204" pitchFamily="50" charset="-128"/>
                <a:ea typeface="Meiryo UI" panose="020B0604030504040204" pitchFamily="50" charset="-128"/>
              </a:rPr>
              <a:t>積立金不足額</a:t>
            </a:r>
            <a:r>
              <a:rPr lang="en-US" altLang="zh-TW" sz="800" dirty="0">
                <a:latin typeface="Meiryo UI" panose="020B0604030504040204" pitchFamily="50" charset="-128"/>
                <a:ea typeface="Meiryo UI" panose="020B0604030504040204" pitchFamily="50" charset="-128"/>
              </a:rPr>
              <a:t>) </a:t>
            </a:r>
            <a:r>
              <a:rPr lang="ja-JP" altLang="en-US" sz="738" dirty="0">
                <a:latin typeface="Meiryo UI" panose="020B0604030504040204" pitchFamily="50" charset="-128"/>
                <a:ea typeface="Meiryo UI" panose="020B0604030504040204" pitchFamily="50" charset="-128"/>
              </a:rPr>
              <a:t>➢</a:t>
            </a:r>
            <a:endParaRPr lang="en-US" altLang="ja-JP" sz="738" dirty="0">
              <a:solidFill>
                <a:srgbClr val="FF0000"/>
              </a:solidFill>
              <a:latin typeface="Meiryo UI" panose="020B0604030504040204" pitchFamily="50" charset="-128"/>
              <a:ea typeface="Meiryo UI" panose="020B0604030504040204" pitchFamily="50" charset="-128"/>
            </a:endParaRPr>
          </a:p>
        </p:txBody>
      </p:sp>
      <p:sp>
        <p:nvSpPr>
          <p:cNvPr id="90" name="ドーナツ 24">
            <a:extLst>
              <a:ext uri="{FF2B5EF4-FFF2-40B4-BE49-F238E27FC236}">
                <a16:creationId xmlns:a16="http://schemas.microsoft.com/office/drawing/2014/main" id="{86E9E88A-4564-4A0A-9DB5-3BD0C827C4EC}"/>
              </a:ext>
            </a:extLst>
          </p:cNvPr>
          <p:cNvSpPr/>
          <p:nvPr/>
        </p:nvSpPr>
        <p:spPr bwMode="auto">
          <a:xfrm>
            <a:off x="1322823" y="4436461"/>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700" kern="0" dirty="0">
                <a:latin typeface="Meiryo UI"/>
                <a:ea typeface="Meiryo UI"/>
                <a:cs typeface="Tahoma" pitchFamily="34" charset="0"/>
              </a:rPr>
              <a:t>START</a:t>
            </a:r>
            <a:endParaRPr kumimoji="0" lang="ja-JP" altLang="en-US" sz="700" kern="0" dirty="0">
              <a:latin typeface="Meiryo UI"/>
              <a:ea typeface="Meiryo UI"/>
              <a:cs typeface="Tahoma" pitchFamily="34" charset="0"/>
            </a:endParaRPr>
          </a:p>
        </p:txBody>
      </p:sp>
      <p:cxnSp>
        <p:nvCxnSpPr>
          <p:cNvPr id="97" name="直線矢印コネクタ 96">
            <a:extLst>
              <a:ext uri="{FF2B5EF4-FFF2-40B4-BE49-F238E27FC236}">
                <a16:creationId xmlns:a16="http://schemas.microsoft.com/office/drawing/2014/main" id="{4C655EAE-F4CF-4456-94AE-9B729BF37B4A}"/>
              </a:ext>
            </a:extLst>
          </p:cNvPr>
          <p:cNvCxnSpPr>
            <a:cxnSpLocks/>
            <a:stCxn id="90" idx="6"/>
            <a:endCxn id="116" idx="1"/>
          </p:cNvCxnSpPr>
          <p:nvPr/>
        </p:nvCxnSpPr>
        <p:spPr>
          <a:xfrm>
            <a:off x="1711554" y="4619749"/>
            <a:ext cx="218109" cy="2494"/>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99" name="直線矢印コネクタ 98">
            <a:extLst>
              <a:ext uri="{FF2B5EF4-FFF2-40B4-BE49-F238E27FC236}">
                <a16:creationId xmlns:a16="http://schemas.microsoft.com/office/drawing/2014/main" id="{956C9E90-144C-49C4-93B0-1DAD36B043B3}"/>
              </a:ext>
            </a:extLst>
          </p:cNvPr>
          <p:cNvCxnSpPr>
            <a:cxnSpLocks/>
            <a:stCxn id="136" idx="0"/>
            <a:endCxn id="153" idx="2"/>
          </p:cNvCxnSpPr>
          <p:nvPr/>
        </p:nvCxnSpPr>
        <p:spPr>
          <a:xfrm flipV="1">
            <a:off x="3248369" y="3814162"/>
            <a:ext cx="1003" cy="2235093"/>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112" name="グループ化 111">
            <a:extLst>
              <a:ext uri="{FF2B5EF4-FFF2-40B4-BE49-F238E27FC236}">
                <a16:creationId xmlns:a16="http://schemas.microsoft.com/office/drawing/2014/main" id="{CDEB167C-4DE6-47B7-A8B0-701932EF4597}"/>
              </a:ext>
            </a:extLst>
          </p:cNvPr>
          <p:cNvGrpSpPr/>
          <p:nvPr/>
        </p:nvGrpSpPr>
        <p:grpSpPr>
          <a:xfrm>
            <a:off x="1929663" y="4232904"/>
            <a:ext cx="734400" cy="612539"/>
            <a:chOff x="3766830" y="2375928"/>
            <a:chExt cx="734400" cy="612539"/>
          </a:xfrm>
        </p:grpSpPr>
        <p:sp>
          <p:nvSpPr>
            <p:cNvPr id="113" name="テキスト ボックス 112">
              <a:extLst>
                <a:ext uri="{FF2B5EF4-FFF2-40B4-BE49-F238E27FC236}">
                  <a16:creationId xmlns:a16="http://schemas.microsoft.com/office/drawing/2014/main" id="{6860737C-3EFF-452F-B075-5374C3424675}"/>
                </a:ext>
              </a:extLst>
            </p:cNvPr>
            <p:cNvSpPr txBox="1"/>
            <p:nvPr/>
          </p:nvSpPr>
          <p:spPr>
            <a:xfrm>
              <a:off x="3766830" y="2375928"/>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01</a:t>
              </a:r>
              <a:endParaRPr lang="ja-JP" altLang="en-US" sz="800" dirty="0">
                <a:latin typeface="Meiryo UI" panose="020B0604030504040204" pitchFamily="50" charset="-128"/>
                <a:ea typeface="Meiryo UI" panose="020B0604030504040204" pitchFamily="50" charset="-128"/>
              </a:endParaRPr>
            </a:p>
          </p:txBody>
        </p:sp>
        <p:sp>
          <p:nvSpPr>
            <p:cNvPr id="114" name="正方形/長方形 113">
              <a:extLst>
                <a:ext uri="{FF2B5EF4-FFF2-40B4-BE49-F238E27FC236}">
                  <a16:creationId xmlns:a16="http://schemas.microsoft.com/office/drawing/2014/main" id="{2B6674C6-8A88-4687-9D01-688B6FED09A9}"/>
                </a:ext>
              </a:extLst>
            </p:cNvPr>
            <p:cNvSpPr/>
            <p:nvPr/>
          </p:nvSpPr>
          <p:spPr>
            <a:xfrm>
              <a:off x="3766830" y="2755793"/>
              <a:ext cx="328175" cy="232674"/>
            </a:xfrm>
            <a:prstGeom prst="rect">
              <a:avLst/>
            </a:prstGeom>
            <a:noFill/>
            <a:ln w="19050" cap="flat" cmpd="sng" algn="ctr">
              <a:noFill/>
              <a:prstDash val="solid"/>
              <a:miter lim="800000"/>
            </a:ln>
            <a:effectLst/>
          </p:spPr>
          <p:txBody>
            <a:bodyPr wrap="none" lIns="0" tIns="36000" rIns="0" bIns="36000" rtlCol="0" anchor="ctr"/>
            <a:lstStyle/>
            <a:p>
              <a:pPr algn="ctr"/>
              <a:endParaRPr kumimoji="0" lang="en-US" sz="800" kern="0" dirty="0">
                <a:latin typeface="Meiryo UI"/>
                <a:ea typeface="Meiryo UI"/>
                <a:cs typeface="Arial" pitchFamily="34" charset="0"/>
              </a:endParaRPr>
            </a:p>
          </p:txBody>
        </p:sp>
        <p:sp>
          <p:nvSpPr>
            <p:cNvPr id="115" name="正方形/長方形 114">
              <a:extLst>
                <a:ext uri="{FF2B5EF4-FFF2-40B4-BE49-F238E27FC236}">
                  <a16:creationId xmlns:a16="http://schemas.microsoft.com/office/drawing/2014/main" id="{07911060-CCBB-4A46-9D89-E36E25D7F4A5}"/>
                </a:ext>
              </a:extLst>
            </p:cNvPr>
            <p:cNvSpPr/>
            <p:nvPr/>
          </p:nvSpPr>
          <p:spPr>
            <a:xfrm>
              <a:off x="3766830" y="2540413"/>
              <a:ext cx="328175" cy="232674"/>
            </a:xfrm>
            <a:prstGeom prst="rect">
              <a:avLst/>
            </a:prstGeom>
            <a:noFill/>
            <a:ln w="19050" cap="flat" cmpd="sng" algn="ctr">
              <a:noFill/>
              <a:prstDash val="solid"/>
              <a:miter lim="800000"/>
            </a:ln>
            <a:effectLst/>
          </p:spPr>
          <p:txBody>
            <a:bodyPr wrap="none" lIns="0" tIns="36000" rIns="0" bIns="36000" rtlCol="0" anchor="ctr"/>
            <a:lstStyle/>
            <a:p>
              <a:pPr algn="ctr"/>
              <a:endParaRPr kumimoji="0" lang="en-US" sz="800" kern="0" dirty="0">
                <a:latin typeface="Meiryo UI"/>
                <a:ea typeface="Meiryo UI"/>
                <a:cs typeface="Arial" pitchFamily="34" charset="0"/>
              </a:endParaRPr>
            </a:p>
          </p:txBody>
        </p:sp>
        <p:sp>
          <p:nvSpPr>
            <p:cNvPr id="116" name="正方形/長方形 115">
              <a:extLst>
                <a:ext uri="{FF2B5EF4-FFF2-40B4-BE49-F238E27FC236}">
                  <a16:creationId xmlns:a16="http://schemas.microsoft.com/office/drawing/2014/main" id="{C8C037F6-780B-4D6F-B1C1-FC48483CAB4A}"/>
                </a:ext>
              </a:extLst>
            </p:cNvPr>
            <p:cNvSpPr/>
            <p:nvPr/>
          </p:nvSpPr>
          <p:spPr>
            <a:xfrm>
              <a:off x="3766830" y="2542067"/>
              <a:ext cx="734400" cy="446400"/>
            </a:xfrm>
            <a:prstGeom prst="rect">
              <a:avLst/>
            </a:prstGeom>
            <a:no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a:ea typeface="Meiryo UI"/>
                  <a:cs typeface="Arial" pitchFamily="34" charset="0"/>
                </a:rPr>
                <a:t>指定口座への</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請求額の振込</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grpSp>
      <p:cxnSp>
        <p:nvCxnSpPr>
          <p:cNvPr id="118" name="直線矢印コネクタ 117">
            <a:extLst>
              <a:ext uri="{FF2B5EF4-FFF2-40B4-BE49-F238E27FC236}">
                <a16:creationId xmlns:a16="http://schemas.microsoft.com/office/drawing/2014/main" id="{C3E5E76E-7318-40AA-9B36-FAC369163F08}"/>
              </a:ext>
            </a:extLst>
          </p:cNvPr>
          <p:cNvCxnSpPr>
            <a:cxnSpLocks/>
            <a:stCxn id="116" idx="2"/>
            <a:endCxn id="126" idx="0"/>
          </p:cNvCxnSpPr>
          <p:nvPr/>
        </p:nvCxnSpPr>
        <p:spPr>
          <a:xfrm flipH="1">
            <a:off x="2294681" y="4845443"/>
            <a:ext cx="2182" cy="1203812"/>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120" name="グループ化 119">
            <a:extLst>
              <a:ext uri="{FF2B5EF4-FFF2-40B4-BE49-F238E27FC236}">
                <a16:creationId xmlns:a16="http://schemas.microsoft.com/office/drawing/2014/main" id="{4BBB20BB-8AD7-4030-BCA7-19A100F737F5}"/>
              </a:ext>
            </a:extLst>
          </p:cNvPr>
          <p:cNvGrpSpPr/>
          <p:nvPr/>
        </p:nvGrpSpPr>
        <p:grpSpPr>
          <a:xfrm>
            <a:off x="2167546" y="6045452"/>
            <a:ext cx="254269" cy="450827"/>
            <a:chOff x="2515451" y="5897715"/>
            <a:chExt cx="254269" cy="450827"/>
          </a:xfrm>
        </p:grpSpPr>
        <p:sp>
          <p:nvSpPr>
            <p:cNvPr id="121" name="Freeform 266">
              <a:extLst>
                <a:ext uri="{FF2B5EF4-FFF2-40B4-BE49-F238E27FC236}">
                  <a16:creationId xmlns:a16="http://schemas.microsoft.com/office/drawing/2014/main" id="{584A2D0C-7B42-4DCD-8489-C003BED5100A}"/>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26" name="正方形/長方形 36">
              <a:extLst>
                <a:ext uri="{FF2B5EF4-FFF2-40B4-BE49-F238E27FC236}">
                  <a16:creationId xmlns:a16="http://schemas.microsoft.com/office/drawing/2014/main" id="{E3E3875D-D720-4A65-8C6F-7B33DB31A2C3}"/>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27" name="正方形/長方形 126">
            <a:extLst>
              <a:ext uri="{FF2B5EF4-FFF2-40B4-BE49-F238E27FC236}">
                <a16:creationId xmlns:a16="http://schemas.microsoft.com/office/drawing/2014/main" id="{3FB8BB5F-9285-4372-AD09-E4F04B12CF64}"/>
              </a:ext>
            </a:extLst>
          </p:cNvPr>
          <p:cNvSpPr/>
          <p:nvPr/>
        </p:nvSpPr>
        <p:spPr>
          <a:xfrm>
            <a:off x="2222680" y="6414352"/>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銀行システム</a:t>
            </a:r>
            <a:endParaRPr kumimoji="0" lang="en-US" altLang="ja-JP" sz="800" kern="0" dirty="0">
              <a:latin typeface="Meiryo UI"/>
              <a:ea typeface="Meiryo UI"/>
              <a:cs typeface="Arial" pitchFamily="34" charset="0"/>
            </a:endParaRPr>
          </a:p>
        </p:txBody>
      </p:sp>
      <p:grpSp>
        <p:nvGrpSpPr>
          <p:cNvPr id="128" name="グループ化 127">
            <a:extLst>
              <a:ext uri="{FF2B5EF4-FFF2-40B4-BE49-F238E27FC236}">
                <a16:creationId xmlns:a16="http://schemas.microsoft.com/office/drawing/2014/main" id="{8E731F50-627D-4922-8783-5E68ADECD1F5}"/>
              </a:ext>
            </a:extLst>
          </p:cNvPr>
          <p:cNvGrpSpPr/>
          <p:nvPr/>
        </p:nvGrpSpPr>
        <p:grpSpPr>
          <a:xfrm>
            <a:off x="3121234" y="6045452"/>
            <a:ext cx="254269" cy="450827"/>
            <a:chOff x="2515451" y="5897715"/>
            <a:chExt cx="254269" cy="450827"/>
          </a:xfrm>
        </p:grpSpPr>
        <p:sp>
          <p:nvSpPr>
            <p:cNvPr id="135" name="Freeform 266">
              <a:extLst>
                <a:ext uri="{FF2B5EF4-FFF2-40B4-BE49-F238E27FC236}">
                  <a16:creationId xmlns:a16="http://schemas.microsoft.com/office/drawing/2014/main" id="{6E562C75-1A1C-446B-A4E1-9CB93E49C4DE}"/>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136" name="正方形/長方形 36">
              <a:extLst>
                <a:ext uri="{FF2B5EF4-FFF2-40B4-BE49-F238E27FC236}">
                  <a16:creationId xmlns:a16="http://schemas.microsoft.com/office/drawing/2014/main" id="{5FAC76B0-41FB-446A-A0C5-E5407C935C72}"/>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137" name="正方形/長方形 136">
            <a:extLst>
              <a:ext uri="{FF2B5EF4-FFF2-40B4-BE49-F238E27FC236}">
                <a16:creationId xmlns:a16="http://schemas.microsoft.com/office/drawing/2014/main" id="{0272D039-F44C-496C-AB7D-2157F159A810}"/>
              </a:ext>
            </a:extLst>
          </p:cNvPr>
          <p:cNvSpPr/>
          <p:nvPr/>
        </p:nvSpPr>
        <p:spPr>
          <a:xfrm>
            <a:off x="3185251" y="6414352"/>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銀行システム</a:t>
            </a:r>
            <a:endParaRPr kumimoji="0" lang="en-US" altLang="ja-JP" sz="800" kern="0" dirty="0">
              <a:latin typeface="Meiryo UI"/>
              <a:ea typeface="Meiryo UI"/>
              <a:cs typeface="Arial" pitchFamily="34" charset="0"/>
            </a:endParaRPr>
          </a:p>
        </p:txBody>
      </p:sp>
      <p:sp>
        <p:nvSpPr>
          <p:cNvPr id="138" name="正方形/長方形 36">
            <a:extLst>
              <a:ext uri="{FF2B5EF4-FFF2-40B4-BE49-F238E27FC236}">
                <a16:creationId xmlns:a16="http://schemas.microsoft.com/office/drawing/2014/main" id="{61C04928-6904-4EF4-8654-B86DDB7102A3}"/>
              </a:ext>
            </a:extLst>
          </p:cNvPr>
          <p:cNvSpPr/>
          <p:nvPr/>
        </p:nvSpPr>
        <p:spPr>
          <a:xfrm>
            <a:off x="4132539" y="6045452"/>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nvGrpSpPr>
          <p:cNvPr id="139" name="グループ化 138">
            <a:extLst>
              <a:ext uri="{FF2B5EF4-FFF2-40B4-BE49-F238E27FC236}">
                <a16:creationId xmlns:a16="http://schemas.microsoft.com/office/drawing/2014/main" id="{C1EDF737-541D-45BB-BFDC-21FB353B28D3}"/>
              </a:ext>
            </a:extLst>
          </p:cNvPr>
          <p:cNvGrpSpPr/>
          <p:nvPr/>
        </p:nvGrpSpPr>
        <p:grpSpPr>
          <a:xfrm>
            <a:off x="2882172" y="3201935"/>
            <a:ext cx="734400" cy="612227"/>
            <a:chOff x="2023734" y="4388600"/>
            <a:chExt cx="734400" cy="612227"/>
          </a:xfrm>
        </p:grpSpPr>
        <p:sp>
          <p:nvSpPr>
            <p:cNvPr id="153" name="正方形/長方形 152">
              <a:extLst>
                <a:ext uri="{FF2B5EF4-FFF2-40B4-BE49-F238E27FC236}">
                  <a16:creationId xmlns:a16="http://schemas.microsoft.com/office/drawing/2014/main" id="{63CEB7EF-A689-4560-B890-1ECCF5722A15}"/>
                </a:ext>
              </a:extLst>
            </p:cNvPr>
            <p:cNvSpPr/>
            <p:nvPr/>
          </p:nvSpPr>
          <p:spPr>
            <a:xfrm>
              <a:off x="2023734" y="4554427"/>
              <a:ext cx="734400" cy="446400"/>
            </a:xfrm>
            <a:prstGeom prst="rect">
              <a:avLst/>
            </a:prstGeom>
            <a:solidFill>
              <a:schemeClr val="bg1"/>
            </a:solid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入出金明細</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取得</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154" name="テキスト ボックス 153">
              <a:extLst>
                <a:ext uri="{FF2B5EF4-FFF2-40B4-BE49-F238E27FC236}">
                  <a16:creationId xmlns:a16="http://schemas.microsoft.com/office/drawing/2014/main" id="{ECBE8CEF-1C60-4536-BD17-443ED8547709}"/>
                </a:ext>
              </a:extLst>
            </p:cNvPr>
            <p:cNvSpPr txBox="1"/>
            <p:nvPr/>
          </p:nvSpPr>
          <p:spPr>
            <a:xfrm>
              <a:off x="2023734" y="4388600"/>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02</a:t>
              </a:r>
              <a:endParaRPr lang="ja-JP" altLang="en-US" sz="800" dirty="0">
                <a:latin typeface="Meiryo UI" panose="020B0604030504040204" pitchFamily="50" charset="-128"/>
                <a:ea typeface="Meiryo UI" panose="020B0604030504040204" pitchFamily="50" charset="-128"/>
              </a:endParaRPr>
            </a:p>
          </p:txBody>
        </p:sp>
      </p:grpSp>
      <p:grpSp>
        <p:nvGrpSpPr>
          <p:cNvPr id="155" name="グループ化 154">
            <a:extLst>
              <a:ext uri="{FF2B5EF4-FFF2-40B4-BE49-F238E27FC236}">
                <a16:creationId xmlns:a16="http://schemas.microsoft.com/office/drawing/2014/main" id="{CE43FC9A-FE74-428B-82EF-2ED1E8D0FFB5}"/>
              </a:ext>
            </a:extLst>
          </p:cNvPr>
          <p:cNvGrpSpPr/>
          <p:nvPr/>
        </p:nvGrpSpPr>
        <p:grpSpPr>
          <a:xfrm>
            <a:off x="3834681" y="3201935"/>
            <a:ext cx="734400" cy="612227"/>
            <a:chOff x="2023734" y="4388600"/>
            <a:chExt cx="734400" cy="612227"/>
          </a:xfrm>
        </p:grpSpPr>
        <p:sp>
          <p:nvSpPr>
            <p:cNvPr id="156" name="正方形/長方形 155">
              <a:extLst>
                <a:ext uri="{FF2B5EF4-FFF2-40B4-BE49-F238E27FC236}">
                  <a16:creationId xmlns:a16="http://schemas.microsoft.com/office/drawing/2014/main" id="{F1B5B460-9AA9-4C28-9953-2122D8F23B71}"/>
                </a:ext>
              </a:extLst>
            </p:cNvPr>
            <p:cNvSpPr/>
            <p:nvPr/>
          </p:nvSpPr>
          <p:spPr>
            <a:xfrm>
              <a:off x="2023734" y="4554427"/>
              <a:ext cx="734400"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入金データ登録</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157" name="テキスト ボックス 156">
              <a:extLst>
                <a:ext uri="{FF2B5EF4-FFF2-40B4-BE49-F238E27FC236}">
                  <a16:creationId xmlns:a16="http://schemas.microsoft.com/office/drawing/2014/main" id="{48AA4044-89AE-4772-AF56-4CC63C37C8FD}"/>
                </a:ext>
              </a:extLst>
            </p:cNvPr>
            <p:cNvSpPr txBox="1"/>
            <p:nvPr/>
          </p:nvSpPr>
          <p:spPr>
            <a:xfrm>
              <a:off x="2023734" y="4388600"/>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03</a:t>
              </a:r>
              <a:endParaRPr lang="ja-JP" altLang="en-US" sz="800" dirty="0">
                <a:latin typeface="Meiryo UI" panose="020B0604030504040204" pitchFamily="50" charset="-128"/>
                <a:ea typeface="Meiryo UI" panose="020B0604030504040204" pitchFamily="50" charset="-128"/>
              </a:endParaRPr>
            </a:p>
          </p:txBody>
        </p:sp>
      </p:grpSp>
      <p:cxnSp>
        <p:nvCxnSpPr>
          <p:cNvPr id="158" name="直線矢印コネクタ 157">
            <a:extLst>
              <a:ext uri="{FF2B5EF4-FFF2-40B4-BE49-F238E27FC236}">
                <a16:creationId xmlns:a16="http://schemas.microsoft.com/office/drawing/2014/main" id="{0DBCAB58-19B1-474F-8BB7-61FEE4D42EAC}"/>
              </a:ext>
            </a:extLst>
          </p:cNvPr>
          <p:cNvCxnSpPr>
            <a:cxnSpLocks/>
            <a:stCxn id="153" idx="3"/>
            <a:endCxn id="156" idx="1"/>
          </p:cNvCxnSpPr>
          <p:nvPr/>
        </p:nvCxnSpPr>
        <p:spPr>
          <a:xfrm>
            <a:off x="3616572" y="3590962"/>
            <a:ext cx="218109" cy="0"/>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159" name="直線矢印コネクタ 206">
            <a:extLst>
              <a:ext uri="{FF2B5EF4-FFF2-40B4-BE49-F238E27FC236}">
                <a16:creationId xmlns:a16="http://schemas.microsoft.com/office/drawing/2014/main" id="{1F02C745-D348-46D7-826A-74BF790D22D7}"/>
              </a:ext>
            </a:extLst>
          </p:cNvPr>
          <p:cNvCxnSpPr>
            <a:cxnSpLocks/>
            <a:stCxn id="116" idx="3"/>
            <a:endCxn id="153" idx="1"/>
          </p:cNvCxnSpPr>
          <p:nvPr/>
        </p:nvCxnSpPr>
        <p:spPr>
          <a:xfrm flipV="1">
            <a:off x="2664063" y="3590962"/>
            <a:ext cx="218109" cy="1031281"/>
          </a:xfrm>
          <a:prstGeom prst="bentConnector3">
            <a:avLst>
              <a:gd name="adj1" fmla="val 50000"/>
            </a:avLst>
          </a:prstGeom>
          <a:noFill/>
          <a:ln w="6350" cap="flat" cmpd="sng" algn="ctr">
            <a:solidFill>
              <a:sysClr val="window" lastClr="FFFFFF">
                <a:lumMod val="65000"/>
              </a:sysClr>
            </a:solidFill>
            <a:prstDash val="solid"/>
            <a:miter lim="800000"/>
            <a:tailEnd type="triangle"/>
          </a:ln>
          <a:effectLst/>
        </p:spPr>
      </p:cxnSp>
      <p:grpSp>
        <p:nvGrpSpPr>
          <p:cNvPr id="160" name="グループ化 159">
            <a:extLst>
              <a:ext uri="{FF2B5EF4-FFF2-40B4-BE49-F238E27FC236}">
                <a16:creationId xmlns:a16="http://schemas.microsoft.com/office/drawing/2014/main" id="{D8C4DD46-30A8-4009-96DD-00911B523773}"/>
              </a:ext>
            </a:extLst>
          </p:cNvPr>
          <p:cNvGrpSpPr/>
          <p:nvPr/>
        </p:nvGrpSpPr>
        <p:grpSpPr>
          <a:xfrm>
            <a:off x="4787190" y="3202306"/>
            <a:ext cx="734400" cy="612227"/>
            <a:chOff x="2491032" y="3449261"/>
            <a:chExt cx="734400" cy="612227"/>
          </a:xfrm>
        </p:grpSpPr>
        <p:sp>
          <p:nvSpPr>
            <p:cNvPr id="168" name="正方形/長方形 167">
              <a:extLst>
                <a:ext uri="{FF2B5EF4-FFF2-40B4-BE49-F238E27FC236}">
                  <a16:creationId xmlns:a16="http://schemas.microsoft.com/office/drawing/2014/main" id="{640D9975-C67A-4D4B-8313-A2BD47B3ED5A}"/>
                </a:ext>
              </a:extLst>
            </p:cNvPr>
            <p:cNvSpPr/>
            <p:nvPr/>
          </p:nvSpPr>
          <p:spPr>
            <a:xfrm>
              <a:off x="2491032" y="3615088"/>
              <a:ext cx="734400"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請求データ</a:t>
              </a:r>
              <a:endParaRPr lang="en-US" altLang="ja-JP" sz="800" dirty="0">
                <a:latin typeface="Meiryo UI" panose="020B0604030504040204" pitchFamily="50" charset="-128"/>
                <a:ea typeface="Meiryo UI" panose="020B0604030504040204" pitchFamily="50" charset="-128"/>
                <a:cs typeface="Arial" pitchFamily="34" charset="0"/>
              </a:endParaRPr>
            </a:p>
            <a:p>
              <a:pPr algn="ctr"/>
              <a:r>
                <a:rPr lang="ja-JP" altLang="en-US" sz="800" dirty="0">
                  <a:latin typeface="Meiryo UI" panose="020B0604030504040204" pitchFamily="50" charset="-128"/>
                  <a:ea typeface="Meiryo UI" panose="020B0604030504040204" pitchFamily="50" charset="-128"/>
                  <a:cs typeface="Arial" pitchFamily="34" charset="0"/>
                </a:rPr>
                <a:t>突合・消込</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169" name="テキスト ボックス 168">
              <a:extLst>
                <a:ext uri="{FF2B5EF4-FFF2-40B4-BE49-F238E27FC236}">
                  <a16:creationId xmlns:a16="http://schemas.microsoft.com/office/drawing/2014/main" id="{92F0F374-0B8F-402B-A5C9-2A77553A760C}"/>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04</a:t>
              </a:r>
              <a:endParaRPr lang="ja-JP" altLang="en-US" sz="800" dirty="0">
                <a:latin typeface="Meiryo UI" panose="020B0604030504040204" pitchFamily="50" charset="-128"/>
                <a:ea typeface="Meiryo UI" panose="020B0604030504040204" pitchFamily="50" charset="-128"/>
              </a:endParaRPr>
            </a:p>
          </p:txBody>
        </p:sp>
      </p:grpSp>
      <p:grpSp>
        <p:nvGrpSpPr>
          <p:cNvPr id="170" name="グループ化 169">
            <a:extLst>
              <a:ext uri="{FF2B5EF4-FFF2-40B4-BE49-F238E27FC236}">
                <a16:creationId xmlns:a16="http://schemas.microsoft.com/office/drawing/2014/main" id="{8B2AF565-F427-4C39-9313-7B41CF09ECD0}"/>
              </a:ext>
            </a:extLst>
          </p:cNvPr>
          <p:cNvGrpSpPr/>
          <p:nvPr/>
        </p:nvGrpSpPr>
        <p:grpSpPr>
          <a:xfrm>
            <a:off x="7304548" y="3202306"/>
            <a:ext cx="734400" cy="612227"/>
            <a:chOff x="2491032" y="3449261"/>
            <a:chExt cx="734400" cy="612227"/>
          </a:xfrm>
        </p:grpSpPr>
        <p:sp>
          <p:nvSpPr>
            <p:cNvPr id="172" name="正方形/長方形 171">
              <a:extLst>
                <a:ext uri="{FF2B5EF4-FFF2-40B4-BE49-F238E27FC236}">
                  <a16:creationId xmlns:a16="http://schemas.microsoft.com/office/drawing/2014/main" id="{769C6C74-625E-4952-A31B-8345209C9E53}"/>
                </a:ext>
              </a:extLst>
            </p:cNvPr>
            <p:cNvSpPr/>
            <p:nvPr/>
          </p:nvSpPr>
          <p:spPr>
            <a:xfrm>
              <a:off x="2491032" y="3615088"/>
              <a:ext cx="734400" cy="446400"/>
            </a:xfrm>
            <a:prstGeom prst="rect">
              <a:avLst/>
            </a:prstGeom>
            <a:no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a:ea typeface="Meiryo UI"/>
                  <a:cs typeface="Arial" pitchFamily="34" charset="0"/>
                </a:rPr>
                <a:t>突合結果・入金データ</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および差異要因の</a:t>
              </a:r>
              <a:br>
                <a:rPr kumimoji="0" lang="en-US" altLang="ja-JP" sz="800" kern="0" dirty="0">
                  <a:latin typeface="Meiryo UI"/>
                  <a:ea typeface="Meiryo UI"/>
                  <a:cs typeface="Arial" pitchFamily="34" charset="0"/>
                </a:rPr>
              </a:br>
              <a:r>
                <a:rPr kumimoji="0" lang="ja-JP" altLang="en-US" sz="800" kern="0" dirty="0">
                  <a:latin typeface="Meiryo UI"/>
                  <a:ea typeface="Meiryo UI"/>
                  <a:cs typeface="Arial" pitchFamily="34" charset="0"/>
                </a:rPr>
                <a:t>確認依頼</a:t>
              </a:r>
              <a:endParaRPr kumimoji="0" lang="en-US" altLang="ja-JP" sz="800" kern="0" dirty="0">
                <a:latin typeface="Meiryo UI"/>
                <a:ea typeface="Meiryo UI"/>
                <a:cs typeface="Arial" pitchFamily="34" charset="0"/>
              </a:endParaRPr>
            </a:p>
          </p:txBody>
        </p:sp>
        <p:sp>
          <p:nvSpPr>
            <p:cNvPr id="173" name="テキスト ボックス 172">
              <a:extLst>
                <a:ext uri="{FF2B5EF4-FFF2-40B4-BE49-F238E27FC236}">
                  <a16:creationId xmlns:a16="http://schemas.microsoft.com/office/drawing/2014/main" id="{68FFA50A-0748-4235-ABAB-E79BBF24AF8C}"/>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06</a:t>
              </a:r>
              <a:endParaRPr lang="ja-JP" altLang="en-US" sz="800" dirty="0">
                <a:latin typeface="Meiryo UI" panose="020B0604030504040204" pitchFamily="50" charset="-128"/>
                <a:ea typeface="Meiryo UI" panose="020B0604030504040204" pitchFamily="50" charset="-128"/>
              </a:endParaRPr>
            </a:p>
          </p:txBody>
        </p:sp>
      </p:grpSp>
      <p:grpSp>
        <p:nvGrpSpPr>
          <p:cNvPr id="175" name="グループ化 174">
            <a:extLst>
              <a:ext uri="{FF2B5EF4-FFF2-40B4-BE49-F238E27FC236}">
                <a16:creationId xmlns:a16="http://schemas.microsoft.com/office/drawing/2014/main" id="{17B8B4A6-FC8B-4561-865C-653F0C22B4D2}"/>
              </a:ext>
            </a:extLst>
          </p:cNvPr>
          <p:cNvGrpSpPr/>
          <p:nvPr/>
        </p:nvGrpSpPr>
        <p:grpSpPr>
          <a:xfrm>
            <a:off x="7304548" y="2269799"/>
            <a:ext cx="734400" cy="612227"/>
            <a:chOff x="2491032" y="3449261"/>
            <a:chExt cx="734400" cy="612227"/>
          </a:xfrm>
        </p:grpSpPr>
        <p:sp>
          <p:nvSpPr>
            <p:cNvPr id="176" name="正方形/長方形 175">
              <a:extLst>
                <a:ext uri="{FF2B5EF4-FFF2-40B4-BE49-F238E27FC236}">
                  <a16:creationId xmlns:a16="http://schemas.microsoft.com/office/drawing/2014/main" id="{F2735DB8-CBAA-4765-86ED-48C022A629C3}"/>
                </a:ext>
              </a:extLst>
            </p:cNvPr>
            <p:cNvSpPr/>
            <p:nvPr/>
          </p:nvSpPr>
          <p:spPr>
            <a:xfrm>
              <a:off x="2491032" y="3615088"/>
              <a:ext cx="734400" cy="446400"/>
            </a:xfrm>
            <a:prstGeom prst="rect">
              <a:avLst/>
            </a:prstGeom>
            <a:noFill/>
            <a:ln w="19050" cap="flat" cmpd="sng" algn="ctr">
              <a:solidFill>
                <a:sysClr val="window" lastClr="FFFFFF">
                  <a:lumMod val="65000"/>
                </a:sysClr>
              </a:solidFill>
              <a:prstDash val="solid"/>
              <a:miter lim="800000"/>
            </a:ln>
            <a:effectLst/>
          </p:spPr>
          <p:txBody>
            <a:bodyPr wrap="none" lIns="0" tIns="33231" rIns="0" bIns="33231" rtlCol="0" anchor="ctr"/>
            <a:lstStyle/>
            <a:p>
              <a:pPr algn="ctr"/>
              <a:r>
                <a:rPr kumimoji="0" lang="ja-JP" altLang="en-US" sz="800" kern="0" dirty="0">
                  <a:latin typeface="Meiryo UI"/>
                  <a:ea typeface="Meiryo UI"/>
                  <a:cs typeface="Arial" pitchFamily="34" charset="0"/>
                </a:rPr>
                <a:t>突合結果・入金データ</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および差異要因の</a:t>
              </a:r>
              <a:br>
                <a:rPr kumimoji="0" lang="en-US" altLang="ja-JP" sz="800" kern="0" dirty="0">
                  <a:latin typeface="Meiryo UI"/>
                  <a:ea typeface="Meiryo UI"/>
                  <a:cs typeface="Arial" pitchFamily="34" charset="0"/>
                </a:rPr>
              </a:br>
              <a:r>
                <a:rPr kumimoji="0" lang="ja-JP" altLang="en-US" sz="800" kern="0" dirty="0">
                  <a:latin typeface="Meiryo UI"/>
                  <a:ea typeface="Meiryo UI"/>
                  <a:cs typeface="Arial" pitchFamily="34" charset="0"/>
                </a:rPr>
                <a:t>確認依頼受領</a:t>
              </a:r>
              <a:endParaRPr kumimoji="0" lang="en-US" altLang="ja-JP" sz="800" kern="0" dirty="0">
                <a:latin typeface="Meiryo UI"/>
                <a:ea typeface="Meiryo UI"/>
                <a:cs typeface="Arial" pitchFamily="34" charset="0"/>
              </a:endParaRPr>
            </a:p>
          </p:txBody>
        </p:sp>
        <p:sp>
          <p:nvSpPr>
            <p:cNvPr id="177" name="テキスト ボックス 176">
              <a:extLst>
                <a:ext uri="{FF2B5EF4-FFF2-40B4-BE49-F238E27FC236}">
                  <a16:creationId xmlns:a16="http://schemas.microsoft.com/office/drawing/2014/main" id="{8D5AF2B5-9546-45FF-A8B0-C8334369A925}"/>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07</a:t>
              </a:r>
              <a:endParaRPr lang="ja-JP" altLang="en-US" sz="800" dirty="0">
                <a:latin typeface="Meiryo UI" panose="020B0604030504040204" pitchFamily="50" charset="-128"/>
                <a:ea typeface="Meiryo UI" panose="020B0604030504040204" pitchFamily="50" charset="-128"/>
              </a:endParaRPr>
            </a:p>
          </p:txBody>
        </p:sp>
      </p:grpSp>
      <p:grpSp>
        <p:nvGrpSpPr>
          <p:cNvPr id="178" name="グループ化 177">
            <a:extLst>
              <a:ext uri="{FF2B5EF4-FFF2-40B4-BE49-F238E27FC236}">
                <a16:creationId xmlns:a16="http://schemas.microsoft.com/office/drawing/2014/main" id="{4E5DF1C9-5299-4BB8-8D48-44C98656FA95}"/>
              </a:ext>
            </a:extLst>
          </p:cNvPr>
          <p:cNvGrpSpPr/>
          <p:nvPr/>
        </p:nvGrpSpPr>
        <p:grpSpPr>
          <a:xfrm>
            <a:off x="8330176" y="2269799"/>
            <a:ext cx="734400" cy="612227"/>
            <a:chOff x="2491032" y="3449261"/>
            <a:chExt cx="734400" cy="612227"/>
          </a:xfrm>
        </p:grpSpPr>
        <p:sp>
          <p:nvSpPr>
            <p:cNvPr id="189" name="正方形/長方形 188">
              <a:extLst>
                <a:ext uri="{FF2B5EF4-FFF2-40B4-BE49-F238E27FC236}">
                  <a16:creationId xmlns:a16="http://schemas.microsoft.com/office/drawing/2014/main" id="{F6D23F1B-CD1C-4B64-A632-1D36984B9A54}"/>
                </a:ext>
              </a:extLst>
            </p:cNvPr>
            <p:cNvSpPr/>
            <p:nvPr/>
          </p:nvSpPr>
          <p:spPr>
            <a:xfrm>
              <a:off x="2491032" y="3615088"/>
              <a:ext cx="734400" cy="446400"/>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a:ea typeface="Meiryo UI"/>
                  <a:cs typeface="Arial" pitchFamily="34" charset="0"/>
                </a:rPr>
                <a:t>突合結果・入金データ</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および差異要因の確認</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190" name="テキスト ボックス 189">
              <a:extLst>
                <a:ext uri="{FF2B5EF4-FFF2-40B4-BE49-F238E27FC236}">
                  <a16:creationId xmlns:a16="http://schemas.microsoft.com/office/drawing/2014/main" id="{2DADB158-23A2-4A93-8622-4E272E9425D8}"/>
                </a:ext>
              </a:extLst>
            </p:cNvPr>
            <p:cNvSpPr txBox="1"/>
            <p:nvPr/>
          </p:nvSpPr>
          <p:spPr>
            <a:xfrm>
              <a:off x="2491032" y="3449261"/>
              <a:ext cx="268887" cy="181380"/>
            </a:xfrm>
            <a:prstGeom prst="rect">
              <a:avLst/>
            </a:prstGeom>
            <a:noFill/>
          </p:spPr>
          <p:txBody>
            <a:bodyPr wrap="square" lIns="0" tIns="0" rIns="0" bIns="0" rtlCol="0" anchor="ctr" anchorCtr="0">
              <a:noAutofit/>
            </a:bodyPr>
            <a:lstStyle/>
            <a:p>
              <a:pPr>
                <a:spcAft>
                  <a:spcPts val="600"/>
                </a:spcAft>
              </a:pPr>
              <a:r>
                <a:rPr lang="en-US" altLang="ja-JP" sz="800" dirty="0">
                  <a:latin typeface="Meiryo UI" panose="020B0604030504040204" pitchFamily="50" charset="-128"/>
                  <a:ea typeface="Meiryo UI" panose="020B0604030504040204" pitchFamily="50" charset="-128"/>
                </a:rPr>
                <a:t>08</a:t>
              </a:r>
              <a:endParaRPr lang="ja-JP" altLang="en-US" sz="800" dirty="0">
                <a:latin typeface="Meiryo UI" panose="020B0604030504040204" pitchFamily="50" charset="-128"/>
                <a:ea typeface="Meiryo UI" panose="020B0604030504040204" pitchFamily="50" charset="-128"/>
              </a:endParaRPr>
            </a:p>
          </p:txBody>
        </p:sp>
      </p:grpSp>
      <p:cxnSp>
        <p:nvCxnSpPr>
          <p:cNvPr id="202" name="直線矢印コネクタ 201">
            <a:extLst>
              <a:ext uri="{FF2B5EF4-FFF2-40B4-BE49-F238E27FC236}">
                <a16:creationId xmlns:a16="http://schemas.microsoft.com/office/drawing/2014/main" id="{2191D03F-947A-41D6-9A05-8B05DA994D02}"/>
              </a:ext>
            </a:extLst>
          </p:cNvPr>
          <p:cNvCxnSpPr>
            <a:cxnSpLocks/>
            <a:stCxn id="156" idx="3"/>
            <a:endCxn id="168" idx="1"/>
          </p:cNvCxnSpPr>
          <p:nvPr/>
        </p:nvCxnSpPr>
        <p:spPr>
          <a:xfrm>
            <a:off x="4569081" y="3590962"/>
            <a:ext cx="218109" cy="371"/>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203" name="直線矢印コネクタ 202">
            <a:extLst>
              <a:ext uri="{FF2B5EF4-FFF2-40B4-BE49-F238E27FC236}">
                <a16:creationId xmlns:a16="http://schemas.microsoft.com/office/drawing/2014/main" id="{C9E877EC-6376-403E-87CB-E3FE349D3356}"/>
              </a:ext>
            </a:extLst>
          </p:cNvPr>
          <p:cNvCxnSpPr>
            <a:cxnSpLocks/>
            <a:stCxn id="262" idx="3"/>
            <a:endCxn id="172" idx="1"/>
          </p:cNvCxnSpPr>
          <p:nvPr/>
        </p:nvCxnSpPr>
        <p:spPr>
          <a:xfrm>
            <a:off x="7073744" y="3588782"/>
            <a:ext cx="230804" cy="2551"/>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204" name="直線矢印コネクタ 203">
            <a:extLst>
              <a:ext uri="{FF2B5EF4-FFF2-40B4-BE49-F238E27FC236}">
                <a16:creationId xmlns:a16="http://schemas.microsoft.com/office/drawing/2014/main" id="{CDD502A4-96A2-4703-A416-6E138DEC6DEB}"/>
              </a:ext>
            </a:extLst>
          </p:cNvPr>
          <p:cNvCxnSpPr>
            <a:cxnSpLocks/>
            <a:stCxn id="172" idx="0"/>
            <a:endCxn id="176" idx="2"/>
          </p:cNvCxnSpPr>
          <p:nvPr/>
        </p:nvCxnSpPr>
        <p:spPr>
          <a:xfrm flipV="1">
            <a:off x="7671748" y="2882026"/>
            <a:ext cx="0" cy="486107"/>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206" name="直線矢印コネクタ 205">
            <a:extLst>
              <a:ext uri="{FF2B5EF4-FFF2-40B4-BE49-F238E27FC236}">
                <a16:creationId xmlns:a16="http://schemas.microsoft.com/office/drawing/2014/main" id="{1DF74876-6465-450B-9A74-B0A911349774}"/>
              </a:ext>
            </a:extLst>
          </p:cNvPr>
          <p:cNvCxnSpPr>
            <a:cxnSpLocks/>
            <a:stCxn id="176" idx="3"/>
            <a:endCxn id="189" idx="1"/>
          </p:cNvCxnSpPr>
          <p:nvPr/>
        </p:nvCxnSpPr>
        <p:spPr>
          <a:xfrm>
            <a:off x="8038948" y="2658826"/>
            <a:ext cx="291228" cy="0"/>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207" name="グループ化 206">
            <a:extLst>
              <a:ext uri="{FF2B5EF4-FFF2-40B4-BE49-F238E27FC236}">
                <a16:creationId xmlns:a16="http://schemas.microsoft.com/office/drawing/2014/main" id="{3708BF0F-E66F-4491-8E91-7F10AB1056BB}"/>
              </a:ext>
            </a:extLst>
          </p:cNvPr>
          <p:cNvGrpSpPr/>
          <p:nvPr/>
        </p:nvGrpSpPr>
        <p:grpSpPr>
          <a:xfrm>
            <a:off x="5018551" y="6045452"/>
            <a:ext cx="254269" cy="450827"/>
            <a:chOff x="2515451" y="5897715"/>
            <a:chExt cx="254269" cy="450827"/>
          </a:xfrm>
        </p:grpSpPr>
        <p:sp>
          <p:nvSpPr>
            <p:cNvPr id="210" name="Freeform 266">
              <a:extLst>
                <a:ext uri="{FF2B5EF4-FFF2-40B4-BE49-F238E27FC236}">
                  <a16:creationId xmlns:a16="http://schemas.microsoft.com/office/drawing/2014/main" id="{D0CA2C85-AEB4-40D5-A28F-4545CBCC10A7}"/>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211" name="正方形/長方形 36">
              <a:extLst>
                <a:ext uri="{FF2B5EF4-FFF2-40B4-BE49-F238E27FC236}">
                  <a16:creationId xmlns:a16="http://schemas.microsoft.com/office/drawing/2014/main" id="{72357E11-5915-4C15-8944-9B3C1E9001F5}"/>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214" name="正方形/長方形 213">
            <a:extLst>
              <a:ext uri="{FF2B5EF4-FFF2-40B4-BE49-F238E27FC236}">
                <a16:creationId xmlns:a16="http://schemas.microsoft.com/office/drawing/2014/main" id="{026F239C-86E9-4E9D-945E-1855FAA54AE9}"/>
              </a:ext>
            </a:extLst>
          </p:cNvPr>
          <p:cNvSpPr/>
          <p:nvPr/>
        </p:nvSpPr>
        <p:spPr>
          <a:xfrm>
            <a:off x="5082738" y="6414352"/>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215" name="直線矢印コネクタ 214">
            <a:extLst>
              <a:ext uri="{FF2B5EF4-FFF2-40B4-BE49-F238E27FC236}">
                <a16:creationId xmlns:a16="http://schemas.microsoft.com/office/drawing/2014/main" id="{C2A9D9F8-4F02-46E6-AD3D-53754BF96CE0}"/>
              </a:ext>
            </a:extLst>
          </p:cNvPr>
          <p:cNvCxnSpPr>
            <a:cxnSpLocks/>
            <a:stCxn id="168" idx="2"/>
            <a:endCxn id="211" idx="0"/>
          </p:cNvCxnSpPr>
          <p:nvPr/>
        </p:nvCxnSpPr>
        <p:spPr>
          <a:xfrm flipH="1">
            <a:off x="5145686" y="3814533"/>
            <a:ext cx="8704" cy="2234722"/>
          </a:xfrm>
          <a:prstGeom prst="straightConnector1">
            <a:avLst/>
          </a:prstGeom>
          <a:noFill/>
          <a:ln w="6350" cap="flat" cmpd="sng" algn="ctr">
            <a:solidFill>
              <a:sysClr val="window" lastClr="FFFFFF">
                <a:lumMod val="65000"/>
              </a:sysClr>
            </a:solidFill>
            <a:prstDash val="dash"/>
            <a:miter lim="800000"/>
            <a:tailEnd type="triangle"/>
          </a:ln>
          <a:effectLst/>
        </p:spPr>
      </p:cxnSp>
      <p:grpSp>
        <p:nvGrpSpPr>
          <p:cNvPr id="216" name="グループ化 215">
            <a:extLst>
              <a:ext uri="{FF2B5EF4-FFF2-40B4-BE49-F238E27FC236}">
                <a16:creationId xmlns:a16="http://schemas.microsoft.com/office/drawing/2014/main" id="{9DA0D2FF-5071-4DEF-B2E9-FF01BA12F94E}"/>
              </a:ext>
            </a:extLst>
          </p:cNvPr>
          <p:cNvGrpSpPr/>
          <p:nvPr/>
        </p:nvGrpSpPr>
        <p:grpSpPr>
          <a:xfrm>
            <a:off x="4077942" y="6045452"/>
            <a:ext cx="254269" cy="450827"/>
            <a:chOff x="2515451" y="5897715"/>
            <a:chExt cx="254269" cy="450827"/>
          </a:xfrm>
        </p:grpSpPr>
        <p:sp>
          <p:nvSpPr>
            <p:cNvPr id="217" name="Freeform 266">
              <a:extLst>
                <a:ext uri="{FF2B5EF4-FFF2-40B4-BE49-F238E27FC236}">
                  <a16:creationId xmlns:a16="http://schemas.microsoft.com/office/drawing/2014/main" id="{CB804643-7284-4B9E-AAE7-A62D4EB7EBA1}"/>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218" name="正方形/長方形 36">
              <a:extLst>
                <a:ext uri="{FF2B5EF4-FFF2-40B4-BE49-F238E27FC236}">
                  <a16:creationId xmlns:a16="http://schemas.microsoft.com/office/drawing/2014/main" id="{7A945B85-D8A9-4519-9C3E-082715E00AC2}"/>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219" name="正方形/長方形 218">
            <a:extLst>
              <a:ext uri="{FF2B5EF4-FFF2-40B4-BE49-F238E27FC236}">
                <a16:creationId xmlns:a16="http://schemas.microsoft.com/office/drawing/2014/main" id="{5B3E1E03-76E9-4175-A22E-F249081D150B}"/>
              </a:ext>
            </a:extLst>
          </p:cNvPr>
          <p:cNvSpPr/>
          <p:nvPr/>
        </p:nvSpPr>
        <p:spPr>
          <a:xfrm>
            <a:off x="4142129" y="6414352"/>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220" name="直線矢印コネクタ 219">
            <a:extLst>
              <a:ext uri="{FF2B5EF4-FFF2-40B4-BE49-F238E27FC236}">
                <a16:creationId xmlns:a16="http://schemas.microsoft.com/office/drawing/2014/main" id="{2FAEB5FA-659A-4ECC-A897-1CA459EAB087}"/>
              </a:ext>
            </a:extLst>
          </p:cNvPr>
          <p:cNvCxnSpPr>
            <a:cxnSpLocks/>
            <a:stCxn id="156" idx="2"/>
            <a:endCxn id="218" idx="0"/>
          </p:cNvCxnSpPr>
          <p:nvPr/>
        </p:nvCxnSpPr>
        <p:spPr>
          <a:xfrm>
            <a:off x="4201881" y="3814162"/>
            <a:ext cx="3196" cy="2235093"/>
          </a:xfrm>
          <a:prstGeom prst="straightConnector1">
            <a:avLst/>
          </a:prstGeom>
          <a:noFill/>
          <a:ln w="6350" cap="flat" cmpd="sng" algn="ctr">
            <a:solidFill>
              <a:sysClr val="window" lastClr="FFFFFF">
                <a:lumMod val="65000"/>
              </a:sysClr>
            </a:solidFill>
            <a:prstDash val="dash"/>
            <a:miter lim="800000"/>
            <a:tailEnd type="triangle"/>
          </a:ln>
          <a:effectLst/>
        </p:spPr>
      </p:cxnSp>
      <p:cxnSp>
        <p:nvCxnSpPr>
          <p:cNvPr id="226" name="直線矢印コネクタ 225">
            <a:extLst>
              <a:ext uri="{FF2B5EF4-FFF2-40B4-BE49-F238E27FC236}">
                <a16:creationId xmlns:a16="http://schemas.microsoft.com/office/drawing/2014/main" id="{F8646A7E-BF16-4AF2-AD0A-339F33C79820}"/>
              </a:ext>
            </a:extLst>
          </p:cNvPr>
          <p:cNvCxnSpPr>
            <a:cxnSpLocks/>
            <a:stCxn id="189" idx="3"/>
            <a:endCxn id="265" idx="1"/>
          </p:cNvCxnSpPr>
          <p:nvPr/>
        </p:nvCxnSpPr>
        <p:spPr>
          <a:xfrm flipV="1">
            <a:off x="9064576" y="2653952"/>
            <a:ext cx="212166" cy="4874"/>
          </a:xfrm>
          <a:prstGeom prst="straightConnector1">
            <a:avLst/>
          </a:prstGeom>
          <a:noFill/>
          <a:ln w="6350" cap="flat" cmpd="sng" algn="ctr">
            <a:solidFill>
              <a:sysClr val="window" lastClr="FFFFFF">
                <a:lumMod val="65000"/>
              </a:sysClr>
            </a:solidFill>
            <a:prstDash val="solid"/>
            <a:miter lim="800000"/>
            <a:tailEnd type="triangle"/>
          </a:ln>
          <a:effectLst/>
        </p:spPr>
      </p:cxnSp>
      <p:grpSp>
        <p:nvGrpSpPr>
          <p:cNvPr id="229" name="グループ化 228">
            <a:extLst>
              <a:ext uri="{FF2B5EF4-FFF2-40B4-BE49-F238E27FC236}">
                <a16:creationId xmlns:a16="http://schemas.microsoft.com/office/drawing/2014/main" id="{D9FA0D8D-8B1A-4FDC-BF3B-D9AC7DE6D19D}"/>
              </a:ext>
            </a:extLst>
          </p:cNvPr>
          <p:cNvGrpSpPr/>
          <p:nvPr/>
        </p:nvGrpSpPr>
        <p:grpSpPr>
          <a:xfrm>
            <a:off x="8582491" y="6045452"/>
            <a:ext cx="254269" cy="450827"/>
            <a:chOff x="2515451" y="5897715"/>
            <a:chExt cx="254269" cy="450827"/>
          </a:xfrm>
        </p:grpSpPr>
        <p:sp>
          <p:nvSpPr>
            <p:cNvPr id="230" name="Freeform 266">
              <a:extLst>
                <a:ext uri="{FF2B5EF4-FFF2-40B4-BE49-F238E27FC236}">
                  <a16:creationId xmlns:a16="http://schemas.microsoft.com/office/drawing/2014/main" id="{F917E6B6-C8B4-44D7-95E5-6D773946233B}"/>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231" name="正方形/長方形 36">
              <a:extLst>
                <a:ext uri="{FF2B5EF4-FFF2-40B4-BE49-F238E27FC236}">
                  <a16:creationId xmlns:a16="http://schemas.microsoft.com/office/drawing/2014/main" id="{AD9CC7D3-0E57-48B1-A019-D8ADDDE9D7BB}"/>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232" name="正方形/長方形 231">
            <a:extLst>
              <a:ext uri="{FF2B5EF4-FFF2-40B4-BE49-F238E27FC236}">
                <a16:creationId xmlns:a16="http://schemas.microsoft.com/office/drawing/2014/main" id="{89E3F534-9DD6-41C0-B2C5-BF89D3158E59}"/>
              </a:ext>
            </a:extLst>
          </p:cNvPr>
          <p:cNvSpPr/>
          <p:nvPr/>
        </p:nvSpPr>
        <p:spPr>
          <a:xfrm>
            <a:off x="8646678" y="6414352"/>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233" name="直線矢印コネクタ 232">
            <a:extLst>
              <a:ext uri="{FF2B5EF4-FFF2-40B4-BE49-F238E27FC236}">
                <a16:creationId xmlns:a16="http://schemas.microsoft.com/office/drawing/2014/main" id="{6D1E57D5-1B25-45BA-A8BA-12B12287974D}"/>
              </a:ext>
            </a:extLst>
          </p:cNvPr>
          <p:cNvCxnSpPr>
            <a:cxnSpLocks/>
            <a:stCxn id="231" idx="0"/>
            <a:endCxn id="189" idx="2"/>
          </p:cNvCxnSpPr>
          <p:nvPr/>
        </p:nvCxnSpPr>
        <p:spPr>
          <a:xfrm flipH="1" flipV="1">
            <a:off x="8697376" y="2882026"/>
            <a:ext cx="12250" cy="3167229"/>
          </a:xfrm>
          <a:prstGeom prst="straightConnector1">
            <a:avLst/>
          </a:prstGeom>
          <a:noFill/>
          <a:ln w="6350" cap="flat" cmpd="sng" algn="ctr">
            <a:solidFill>
              <a:sysClr val="window" lastClr="FFFFFF">
                <a:lumMod val="65000"/>
              </a:sysClr>
            </a:solidFill>
            <a:prstDash val="dash"/>
            <a:miter lim="800000"/>
            <a:tailEnd type="triangle"/>
          </a:ln>
          <a:effectLst/>
        </p:spPr>
      </p:cxnSp>
      <p:sp>
        <p:nvSpPr>
          <p:cNvPr id="239" name="ひし形 110">
            <a:extLst>
              <a:ext uri="{FF2B5EF4-FFF2-40B4-BE49-F238E27FC236}">
                <a16:creationId xmlns:a16="http://schemas.microsoft.com/office/drawing/2014/main" id="{52A71240-256F-4A59-9D4B-01530A8F0E29}"/>
              </a:ext>
            </a:extLst>
          </p:cNvPr>
          <p:cNvSpPr>
            <a:spLocks/>
          </p:cNvSpPr>
          <p:nvPr/>
        </p:nvSpPr>
        <p:spPr>
          <a:xfrm>
            <a:off x="5717892" y="3440775"/>
            <a:ext cx="436926" cy="306746"/>
          </a:xfrm>
          <a:prstGeom prst="diamond">
            <a:avLst/>
          </a:prstGeom>
          <a:noFill/>
          <a:ln w="12700" cap="flat" cmpd="sng" algn="ctr">
            <a:solidFill>
              <a:sysClr val="window" lastClr="FFFFFF">
                <a:lumMod val="50000"/>
              </a:sysClr>
            </a:solidFill>
            <a:prstDash val="solid"/>
            <a:miter lim="800000"/>
          </a:ln>
          <a:effectLst/>
        </p:spPr>
        <p:txBody>
          <a:bodyPr wrap="none" lIns="0" tIns="0" rIns="0" bIns="0" rtlCol="0" anchor="ctr"/>
          <a:lstStyle/>
          <a:p>
            <a:pPr algn="ctr">
              <a:defRPr/>
            </a:pPr>
            <a:r>
              <a:rPr kumimoji="0" lang="ja-JP" altLang="en-US" sz="738" kern="0" dirty="0">
                <a:latin typeface="Meiryo UI" panose="020B0604030504040204" pitchFamily="50" charset="-128"/>
                <a:ea typeface="Meiryo UI" panose="020B0604030504040204" pitchFamily="50" charset="-128"/>
              </a:rPr>
              <a:t>反映</a:t>
            </a:r>
            <a:endParaRPr kumimoji="0" lang="en-US" altLang="ja-JP" sz="738" kern="0" dirty="0">
              <a:latin typeface="Meiryo UI" panose="020B0604030504040204" pitchFamily="50" charset="-128"/>
              <a:ea typeface="Meiryo UI" panose="020B0604030504040204" pitchFamily="50" charset="-128"/>
            </a:endParaRPr>
          </a:p>
          <a:p>
            <a:pPr algn="ctr">
              <a:defRPr/>
            </a:pPr>
            <a:r>
              <a:rPr kumimoji="0" lang="ja-JP" altLang="en-US" sz="738" kern="0" dirty="0">
                <a:latin typeface="Meiryo UI" panose="020B0604030504040204" pitchFamily="50" charset="-128"/>
                <a:ea typeface="Meiryo UI" panose="020B0604030504040204" pitchFamily="50" charset="-128"/>
              </a:rPr>
              <a:t>結果</a:t>
            </a:r>
            <a:endParaRPr kumimoji="0" lang="en-US" altLang="ja-JP" sz="738" kern="0" dirty="0">
              <a:latin typeface="Meiryo UI" panose="020B0604030504040204" pitchFamily="50" charset="-128"/>
              <a:ea typeface="Meiryo UI" panose="020B0604030504040204" pitchFamily="50" charset="-128"/>
            </a:endParaRPr>
          </a:p>
        </p:txBody>
      </p:sp>
      <p:cxnSp>
        <p:nvCxnSpPr>
          <p:cNvPr id="243" name="直線矢印コネクタ 242">
            <a:extLst>
              <a:ext uri="{FF2B5EF4-FFF2-40B4-BE49-F238E27FC236}">
                <a16:creationId xmlns:a16="http://schemas.microsoft.com/office/drawing/2014/main" id="{631A3251-4907-4773-B6F1-354851885A7A}"/>
              </a:ext>
            </a:extLst>
          </p:cNvPr>
          <p:cNvCxnSpPr>
            <a:cxnSpLocks/>
            <a:stCxn id="168" idx="3"/>
            <a:endCxn id="239" idx="1"/>
          </p:cNvCxnSpPr>
          <p:nvPr/>
        </p:nvCxnSpPr>
        <p:spPr>
          <a:xfrm>
            <a:off x="5521590" y="3591333"/>
            <a:ext cx="196302" cy="2815"/>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244" name="直線矢印コネクタ 243">
            <a:extLst>
              <a:ext uri="{FF2B5EF4-FFF2-40B4-BE49-F238E27FC236}">
                <a16:creationId xmlns:a16="http://schemas.microsoft.com/office/drawing/2014/main" id="{7E53CD7D-2840-47DF-BB03-942A3C9F80F4}"/>
              </a:ext>
            </a:extLst>
          </p:cNvPr>
          <p:cNvCxnSpPr>
            <a:cxnSpLocks/>
            <a:stCxn id="239" idx="3"/>
            <a:endCxn id="262" idx="1"/>
          </p:cNvCxnSpPr>
          <p:nvPr/>
        </p:nvCxnSpPr>
        <p:spPr>
          <a:xfrm flipV="1">
            <a:off x="6154818" y="3588782"/>
            <a:ext cx="241018" cy="5366"/>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245" name="直線矢印コネクタ 206">
            <a:extLst>
              <a:ext uri="{FF2B5EF4-FFF2-40B4-BE49-F238E27FC236}">
                <a16:creationId xmlns:a16="http://schemas.microsoft.com/office/drawing/2014/main" id="{FC4C246B-1782-46D1-BC58-1717D0F366E1}"/>
              </a:ext>
            </a:extLst>
          </p:cNvPr>
          <p:cNvCxnSpPr>
            <a:cxnSpLocks/>
            <a:stCxn id="239" idx="0"/>
            <a:endCxn id="172" idx="1"/>
          </p:cNvCxnSpPr>
          <p:nvPr/>
        </p:nvCxnSpPr>
        <p:spPr>
          <a:xfrm rot="16200000" flipH="1">
            <a:off x="6545172" y="2831958"/>
            <a:ext cx="150558" cy="1368193"/>
          </a:xfrm>
          <a:prstGeom prst="bentConnector4">
            <a:avLst>
              <a:gd name="adj1" fmla="val -151835"/>
              <a:gd name="adj2" fmla="val 89730"/>
            </a:avLst>
          </a:prstGeom>
          <a:noFill/>
          <a:ln w="6350" cap="flat" cmpd="sng" algn="ctr">
            <a:solidFill>
              <a:sysClr val="window" lastClr="FFFFFF">
                <a:lumMod val="65000"/>
              </a:sysClr>
            </a:solidFill>
            <a:prstDash val="solid"/>
            <a:miter lim="800000"/>
            <a:tailEnd type="triangle"/>
          </a:ln>
          <a:effectLst/>
        </p:spPr>
      </p:cxnSp>
      <p:sp>
        <p:nvSpPr>
          <p:cNvPr id="247" name="正方形/長方形 246">
            <a:extLst>
              <a:ext uri="{FF2B5EF4-FFF2-40B4-BE49-F238E27FC236}">
                <a16:creationId xmlns:a16="http://schemas.microsoft.com/office/drawing/2014/main" id="{D4602256-A5E8-4803-8679-B1B305A8AE8D}"/>
              </a:ext>
            </a:extLst>
          </p:cNvPr>
          <p:cNvSpPr/>
          <p:nvPr/>
        </p:nvSpPr>
        <p:spPr>
          <a:xfrm>
            <a:off x="5703502" y="2954525"/>
            <a:ext cx="569103" cy="205890"/>
          </a:xfrm>
          <a:prstGeom prst="rect">
            <a:avLst/>
          </a:prstGeom>
        </p:spPr>
        <p:txBody>
          <a:bodyPr wrap="square">
            <a:spAutoFit/>
          </a:bodyPr>
          <a:lstStyle/>
          <a:p>
            <a:pPr algn="ctr"/>
            <a:r>
              <a:rPr lang="ja-JP" altLang="en-US" sz="738" dirty="0">
                <a:latin typeface="Meiryo UI" panose="020B0604030504040204" pitchFamily="50" charset="-128"/>
                <a:ea typeface="Meiryo UI" panose="020B0604030504040204" pitchFamily="50" charset="-128"/>
                <a:cs typeface="Arial" pitchFamily="34" charset="0"/>
              </a:rPr>
              <a:t>差異なし</a:t>
            </a:r>
            <a:endParaRPr lang="en-US" altLang="ja-JP" sz="738" dirty="0">
              <a:latin typeface="Meiryo UI" panose="020B0604030504040204" pitchFamily="50" charset="-128"/>
              <a:ea typeface="Meiryo UI" panose="020B0604030504040204" pitchFamily="50" charset="-128"/>
              <a:cs typeface="Arial" pitchFamily="34" charset="0"/>
            </a:endParaRPr>
          </a:p>
        </p:txBody>
      </p:sp>
      <p:sp>
        <p:nvSpPr>
          <p:cNvPr id="253" name="正方形/長方形 252">
            <a:extLst>
              <a:ext uri="{FF2B5EF4-FFF2-40B4-BE49-F238E27FC236}">
                <a16:creationId xmlns:a16="http://schemas.microsoft.com/office/drawing/2014/main" id="{8FB262A8-B5CE-42CA-B08E-1CDEAB326843}"/>
              </a:ext>
            </a:extLst>
          </p:cNvPr>
          <p:cNvSpPr/>
          <p:nvPr/>
        </p:nvSpPr>
        <p:spPr>
          <a:xfrm>
            <a:off x="5988054" y="3595209"/>
            <a:ext cx="432031" cy="319446"/>
          </a:xfrm>
          <a:prstGeom prst="rect">
            <a:avLst/>
          </a:prstGeom>
        </p:spPr>
        <p:txBody>
          <a:bodyPr wrap="square">
            <a:spAutoFit/>
          </a:bodyPr>
          <a:lstStyle/>
          <a:p>
            <a:pPr algn="ctr"/>
            <a:r>
              <a:rPr lang="ja-JP" altLang="en-US" sz="738" dirty="0">
                <a:latin typeface="Meiryo UI" panose="020B0604030504040204" pitchFamily="50" charset="-128"/>
                <a:ea typeface="Meiryo UI" panose="020B0604030504040204" pitchFamily="50" charset="-128"/>
                <a:cs typeface="Arial" pitchFamily="34" charset="0"/>
              </a:rPr>
              <a:t>差異</a:t>
            </a:r>
            <a:endParaRPr lang="en-US" altLang="ja-JP" sz="738" dirty="0">
              <a:latin typeface="Meiryo UI" panose="020B0604030504040204" pitchFamily="50" charset="-128"/>
              <a:ea typeface="Meiryo UI" panose="020B0604030504040204" pitchFamily="50" charset="-128"/>
              <a:cs typeface="Arial" pitchFamily="34" charset="0"/>
            </a:endParaRPr>
          </a:p>
          <a:p>
            <a:pPr algn="ctr"/>
            <a:r>
              <a:rPr lang="ja-JP" altLang="en-US" sz="738" dirty="0">
                <a:latin typeface="Meiryo UI" panose="020B0604030504040204" pitchFamily="50" charset="-128"/>
                <a:ea typeface="Meiryo UI" panose="020B0604030504040204" pitchFamily="50" charset="-128"/>
                <a:cs typeface="Arial" pitchFamily="34" charset="0"/>
              </a:rPr>
              <a:t>あり</a:t>
            </a:r>
            <a:endParaRPr lang="en-US" altLang="ja-JP" sz="738" dirty="0">
              <a:latin typeface="Meiryo UI" panose="020B0604030504040204" pitchFamily="50" charset="-128"/>
              <a:ea typeface="Meiryo UI" panose="020B0604030504040204" pitchFamily="50" charset="-128"/>
              <a:cs typeface="Arial" pitchFamily="34" charset="0"/>
            </a:endParaRPr>
          </a:p>
        </p:txBody>
      </p:sp>
      <p:grpSp>
        <p:nvGrpSpPr>
          <p:cNvPr id="261" name="グループ化 260">
            <a:extLst>
              <a:ext uri="{FF2B5EF4-FFF2-40B4-BE49-F238E27FC236}">
                <a16:creationId xmlns:a16="http://schemas.microsoft.com/office/drawing/2014/main" id="{AF3ABAA1-56D3-4408-BA6C-266DD7317932}"/>
              </a:ext>
            </a:extLst>
          </p:cNvPr>
          <p:cNvGrpSpPr/>
          <p:nvPr/>
        </p:nvGrpSpPr>
        <p:grpSpPr>
          <a:xfrm>
            <a:off x="6395836" y="3229680"/>
            <a:ext cx="677908" cy="565133"/>
            <a:chOff x="3126702" y="3554800"/>
            <a:chExt cx="677908" cy="565133"/>
          </a:xfrm>
        </p:grpSpPr>
        <p:sp>
          <p:nvSpPr>
            <p:cNvPr id="262" name="正方形/長方形 261">
              <a:extLst>
                <a:ext uri="{FF2B5EF4-FFF2-40B4-BE49-F238E27FC236}">
                  <a16:creationId xmlns:a16="http://schemas.microsoft.com/office/drawing/2014/main" id="{0384AC1E-9B48-4D0D-83FF-BB5CAE70196F}"/>
                </a:ext>
              </a:extLst>
            </p:cNvPr>
            <p:cNvSpPr/>
            <p:nvPr/>
          </p:nvSpPr>
          <p:spPr>
            <a:xfrm>
              <a:off x="3126702" y="3707871"/>
              <a:ext cx="677908" cy="412062"/>
            </a:xfrm>
            <a:prstGeom prst="rect">
              <a:avLst/>
            </a:prstGeom>
            <a:solidFill>
              <a:srgbClr val="E5EAF3"/>
            </a:solidFill>
            <a:ln w="38100" cap="flat" cmpd="thickThin" algn="ctr">
              <a:solidFill>
                <a:sysClr val="window" lastClr="FFFFFF">
                  <a:lumMod val="65000"/>
                </a:sysClr>
              </a:solidFill>
              <a:prstDash val="solid"/>
              <a:miter lim="800000"/>
            </a:ln>
            <a:effectLst/>
          </p:spPr>
          <p:txBody>
            <a:bodyPr wrap="none" lIns="0" tIns="28315" rIns="0" bIns="28315" rtlCol="0" anchor="ctr"/>
            <a:lstStyle/>
            <a:p>
              <a:pPr algn="ctr"/>
              <a:r>
                <a:rPr lang="ja-JP" altLang="en-US" sz="800" dirty="0">
                  <a:latin typeface="Meiryo UI" panose="020B0604030504040204" pitchFamily="50" charset="-128"/>
                  <a:ea typeface="Meiryo UI" panose="020B0604030504040204" pitchFamily="50" charset="-128"/>
                  <a:cs typeface="Arial" pitchFamily="34" charset="0"/>
                </a:rPr>
                <a:t>差異要因調査</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263" name="テキスト ボックス 262">
              <a:extLst>
                <a:ext uri="{FF2B5EF4-FFF2-40B4-BE49-F238E27FC236}">
                  <a16:creationId xmlns:a16="http://schemas.microsoft.com/office/drawing/2014/main" id="{8824C493-E2ED-4516-AE0C-94D9FF78AE90}"/>
                </a:ext>
              </a:extLst>
            </p:cNvPr>
            <p:cNvSpPr txBox="1"/>
            <p:nvPr/>
          </p:nvSpPr>
          <p:spPr>
            <a:xfrm>
              <a:off x="3126702" y="3554800"/>
              <a:ext cx="248203" cy="167428"/>
            </a:xfrm>
            <a:prstGeom prst="rect">
              <a:avLst/>
            </a:prstGeom>
            <a:noFill/>
          </p:spPr>
          <p:txBody>
            <a:bodyPr wrap="square" lIns="0" tIns="0" rIns="0" bIns="0" rtlCol="0" anchor="ctr" anchorCtr="0">
              <a:noAutofit/>
            </a:bodyPr>
            <a:lstStyle/>
            <a:p>
              <a:pPr>
                <a:spcAft>
                  <a:spcPts val="554"/>
                </a:spcAft>
              </a:pPr>
              <a:r>
                <a:rPr lang="en-US" altLang="ja-JP" sz="738" dirty="0">
                  <a:latin typeface="Meiryo UI" panose="020B0604030504040204" pitchFamily="50" charset="-128"/>
                  <a:ea typeface="Meiryo UI" panose="020B0604030504040204" pitchFamily="50" charset="-128"/>
                </a:rPr>
                <a:t>05</a:t>
              </a:r>
              <a:endParaRPr lang="ja-JP" altLang="en-US" sz="738" dirty="0">
                <a:latin typeface="Meiryo UI" panose="020B0604030504040204" pitchFamily="50" charset="-128"/>
                <a:ea typeface="Meiryo UI" panose="020B0604030504040204" pitchFamily="50" charset="-128"/>
              </a:endParaRPr>
            </a:p>
          </p:txBody>
        </p:sp>
      </p:grpSp>
      <p:sp>
        <p:nvSpPr>
          <p:cNvPr id="265" name="フローチャート : 他ページ結合子 135">
            <a:extLst>
              <a:ext uri="{FF2B5EF4-FFF2-40B4-BE49-F238E27FC236}">
                <a16:creationId xmlns:a16="http://schemas.microsoft.com/office/drawing/2014/main" id="{292D5A96-C32D-404D-8E88-797DB6174D91}"/>
              </a:ext>
            </a:extLst>
          </p:cNvPr>
          <p:cNvSpPr/>
          <p:nvPr/>
        </p:nvSpPr>
        <p:spPr>
          <a:xfrm>
            <a:off x="9276742" y="2499692"/>
            <a:ext cx="248044" cy="308520"/>
          </a:xfrm>
          <a:prstGeom prst="flowChartOffpageConnector">
            <a:avLst/>
          </a:prstGeom>
          <a:solidFill>
            <a:srgbClr val="E5F2F4"/>
          </a:solidFill>
          <a:ln w="12700" cap="flat" cmpd="sng" algn="ctr">
            <a:solidFill>
              <a:sysClr val="window" lastClr="FFFFFF">
                <a:lumMod val="50000"/>
              </a:sysClr>
            </a:solidFill>
            <a:prstDash val="solid"/>
            <a:miter lim="800000"/>
          </a:ln>
          <a:effectLst/>
        </p:spPr>
        <p:txBody>
          <a:bodyPr wrap="none" lIns="33231" rIns="33231" rtlCol="0" anchor="ctr"/>
          <a:lstStyle/>
          <a:p>
            <a:pPr algn="ctr">
              <a:defRPr/>
            </a:pPr>
            <a:r>
              <a:rPr kumimoji="0" lang="en-US" altLang="ja-JP" sz="738" kern="0" dirty="0">
                <a:latin typeface="Meiryo UI"/>
                <a:ea typeface="Meiryo UI"/>
                <a:cs typeface="Arial" pitchFamily="34" charset="0"/>
              </a:rPr>
              <a:t>1</a:t>
            </a:r>
            <a:endParaRPr kumimoji="0" lang="ja-JP" altLang="en-US" sz="738" kern="0" dirty="0">
              <a:latin typeface="Meiryo UI"/>
              <a:ea typeface="Meiryo UI"/>
              <a:cs typeface="Arial" pitchFamily="34" charset="0"/>
            </a:endParaRPr>
          </a:p>
        </p:txBody>
      </p:sp>
      <p:grpSp>
        <p:nvGrpSpPr>
          <p:cNvPr id="266" name="グループ化 265">
            <a:extLst>
              <a:ext uri="{FF2B5EF4-FFF2-40B4-BE49-F238E27FC236}">
                <a16:creationId xmlns:a16="http://schemas.microsoft.com/office/drawing/2014/main" id="{86E40380-DED6-42C6-BD26-AA00651766C5}"/>
              </a:ext>
            </a:extLst>
          </p:cNvPr>
          <p:cNvGrpSpPr/>
          <p:nvPr/>
        </p:nvGrpSpPr>
        <p:grpSpPr>
          <a:xfrm>
            <a:off x="6594124" y="6045452"/>
            <a:ext cx="254269" cy="450827"/>
            <a:chOff x="2515451" y="5897715"/>
            <a:chExt cx="254269" cy="450827"/>
          </a:xfrm>
        </p:grpSpPr>
        <p:sp>
          <p:nvSpPr>
            <p:cNvPr id="267" name="Freeform 266">
              <a:extLst>
                <a:ext uri="{FF2B5EF4-FFF2-40B4-BE49-F238E27FC236}">
                  <a16:creationId xmlns:a16="http://schemas.microsoft.com/office/drawing/2014/main" id="{0B692797-78BC-4A92-8A56-9DE87EC3A7B3}"/>
                </a:ext>
              </a:extLst>
            </p:cNvPr>
            <p:cNvSpPr>
              <a:spLocks noEditPoints="1"/>
            </p:cNvSpPr>
            <p:nvPr/>
          </p:nvSpPr>
          <p:spPr bwMode="auto">
            <a:xfrm>
              <a:off x="2515451" y="5897715"/>
              <a:ext cx="254269" cy="411119"/>
            </a:xfrm>
            <a:custGeom>
              <a:avLst/>
              <a:gdLst/>
              <a:ahLst/>
              <a:cxnLst>
                <a:cxn ang="0">
                  <a:pos x="282" y="626"/>
                </a:cxn>
                <a:cxn ang="0">
                  <a:pos x="243" y="672"/>
                </a:cxn>
                <a:cxn ang="0">
                  <a:pos x="39" y="672"/>
                </a:cxn>
                <a:cxn ang="0">
                  <a:pos x="0" y="626"/>
                </a:cxn>
                <a:cxn ang="0">
                  <a:pos x="0" y="46"/>
                </a:cxn>
                <a:cxn ang="0">
                  <a:pos x="39" y="0"/>
                </a:cxn>
                <a:cxn ang="0">
                  <a:pos x="243" y="0"/>
                </a:cxn>
                <a:cxn ang="0">
                  <a:pos x="282" y="46"/>
                </a:cxn>
                <a:cxn ang="0">
                  <a:pos x="282" y="626"/>
                </a:cxn>
                <a:cxn ang="0">
                  <a:pos x="240" y="51"/>
                </a:cxn>
                <a:cxn ang="0">
                  <a:pos x="42" y="51"/>
                </a:cxn>
                <a:cxn ang="0">
                  <a:pos x="42" y="97"/>
                </a:cxn>
                <a:cxn ang="0">
                  <a:pos x="240" y="97"/>
                </a:cxn>
                <a:cxn ang="0">
                  <a:pos x="240" y="51"/>
                </a:cxn>
                <a:cxn ang="0">
                  <a:pos x="240" y="119"/>
                </a:cxn>
                <a:cxn ang="0">
                  <a:pos x="42" y="119"/>
                </a:cxn>
                <a:cxn ang="0">
                  <a:pos x="42" y="164"/>
                </a:cxn>
                <a:cxn ang="0">
                  <a:pos x="240" y="164"/>
                </a:cxn>
                <a:cxn ang="0">
                  <a:pos x="240" y="119"/>
                </a:cxn>
                <a:cxn ang="0">
                  <a:pos x="141" y="540"/>
                </a:cxn>
                <a:cxn ang="0">
                  <a:pos x="120" y="562"/>
                </a:cxn>
                <a:cxn ang="0">
                  <a:pos x="141" y="583"/>
                </a:cxn>
                <a:cxn ang="0">
                  <a:pos x="162" y="562"/>
                </a:cxn>
                <a:cxn ang="0">
                  <a:pos x="141" y="540"/>
                </a:cxn>
                <a:cxn ang="0">
                  <a:pos x="141" y="550"/>
                </a:cxn>
                <a:cxn ang="0">
                  <a:pos x="129" y="562"/>
                </a:cxn>
                <a:cxn ang="0">
                  <a:pos x="141" y="574"/>
                </a:cxn>
                <a:cxn ang="0">
                  <a:pos x="153" y="562"/>
                </a:cxn>
                <a:cxn ang="0">
                  <a:pos x="141" y="550"/>
                </a:cxn>
                <a:cxn ang="0">
                  <a:pos x="141" y="449"/>
                </a:cxn>
                <a:cxn ang="0">
                  <a:pos x="129" y="461"/>
                </a:cxn>
                <a:cxn ang="0">
                  <a:pos x="141" y="473"/>
                </a:cxn>
                <a:cxn ang="0">
                  <a:pos x="153" y="461"/>
                </a:cxn>
                <a:cxn ang="0">
                  <a:pos x="141" y="449"/>
                </a:cxn>
                <a:cxn ang="0">
                  <a:pos x="188" y="449"/>
                </a:cxn>
                <a:cxn ang="0">
                  <a:pos x="176" y="461"/>
                </a:cxn>
                <a:cxn ang="0">
                  <a:pos x="188" y="473"/>
                </a:cxn>
                <a:cxn ang="0">
                  <a:pos x="199" y="461"/>
                </a:cxn>
                <a:cxn ang="0">
                  <a:pos x="188" y="449"/>
                </a:cxn>
                <a:cxn ang="0">
                  <a:pos x="95" y="449"/>
                </a:cxn>
                <a:cxn ang="0">
                  <a:pos x="83" y="461"/>
                </a:cxn>
                <a:cxn ang="0">
                  <a:pos x="95" y="473"/>
                </a:cxn>
                <a:cxn ang="0">
                  <a:pos x="107" y="461"/>
                </a:cxn>
                <a:cxn ang="0">
                  <a:pos x="95" y="449"/>
                </a:cxn>
                <a:cxn ang="0">
                  <a:pos x="240" y="187"/>
                </a:cxn>
                <a:cxn ang="0">
                  <a:pos x="42" y="187"/>
                </a:cxn>
                <a:cxn ang="0">
                  <a:pos x="42" y="232"/>
                </a:cxn>
                <a:cxn ang="0">
                  <a:pos x="240" y="232"/>
                </a:cxn>
                <a:cxn ang="0">
                  <a:pos x="240" y="187"/>
                </a:cxn>
                <a:cxn ang="0">
                  <a:pos x="240" y="254"/>
                </a:cxn>
                <a:cxn ang="0">
                  <a:pos x="42" y="254"/>
                </a:cxn>
                <a:cxn ang="0">
                  <a:pos x="42" y="300"/>
                </a:cxn>
                <a:cxn ang="0">
                  <a:pos x="240" y="300"/>
                </a:cxn>
                <a:cxn ang="0">
                  <a:pos x="240" y="254"/>
                </a:cxn>
                <a:cxn ang="0">
                  <a:pos x="240" y="322"/>
                </a:cxn>
                <a:cxn ang="0">
                  <a:pos x="42" y="322"/>
                </a:cxn>
                <a:cxn ang="0">
                  <a:pos x="42" y="367"/>
                </a:cxn>
                <a:cxn ang="0">
                  <a:pos x="240" y="367"/>
                </a:cxn>
                <a:cxn ang="0">
                  <a:pos x="240" y="322"/>
                </a:cxn>
              </a:cxnLst>
              <a:rect l="0" t="0" r="r" b="b"/>
              <a:pathLst>
                <a:path w="282" h="672">
                  <a:moveTo>
                    <a:pt x="282" y="626"/>
                  </a:moveTo>
                  <a:cubicBezTo>
                    <a:pt x="282" y="651"/>
                    <a:pt x="264" y="672"/>
                    <a:pt x="243" y="672"/>
                  </a:cubicBezTo>
                  <a:cubicBezTo>
                    <a:pt x="39" y="672"/>
                    <a:pt x="39" y="672"/>
                    <a:pt x="39" y="672"/>
                  </a:cubicBezTo>
                  <a:cubicBezTo>
                    <a:pt x="18" y="672"/>
                    <a:pt x="0" y="651"/>
                    <a:pt x="0" y="626"/>
                  </a:cubicBezTo>
                  <a:cubicBezTo>
                    <a:pt x="0" y="46"/>
                    <a:pt x="0" y="46"/>
                    <a:pt x="0" y="46"/>
                  </a:cubicBezTo>
                  <a:cubicBezTo>
                    <a:pt x="0" y="20"/>
                    <a:pt x="18" y="0"/>
                    <a:pt x="39" y="0"/>
                  </a:cubicBezTo>
                  <a:cubicBezTo>
                    <a:pt x="243" y="0"/>
                    <a:pt x="243" y="0"/>
                    <a:pt x="243" y="0"/>
                  </a:cubicBezTo>
                  <a:cubicBezTo>
                    <a:pt x="264" y="0"/>
                    <a:pt x="282" y="20"/>
                    <a:pt x="282" y="46"/>
                  </a:cubicBezTo>
                  <a:lnTo>
                    <a:pt x="282" y="626"/>
                  </a:lnTo>
                  <a:close/>
                  <a:moveTo>
                    <a:pt x="240" y="51"/>
                  </a:moveTo>
                  <a:cubicBezTo>
                    <a:pt x="42" y="51"/>
                    <a:pt x="42" y="51"/>
                    <a:pt x="42" y="51"/>
                  </a:cubicBezTo>
                  <a:cubicBezTo>
                    <a:pt x="42" y="97"/>
                    <a:pt x="42" y="97"/>
                    <a:pt x="42" y="97"/>
                  </a:cubicBezTo>
                  <a:cubicBezTo>
                    <a:pt x="240" y="97"/>
                    <a:pt x="240" y="97"/>
                    <a:pt x="240" y="97"/>
                  </a:cubicBezTo>
                  <a:lnTo>
                    <a:pt x="240" y="51"/>
                  </a:lnTo>
                  <a:close/>
                  <a:moveTo>
                    <a:pt x="240" y="119"/>
                  </a:moveTo>
                  <a:cubicBezTo>
                    <a:pt x="42" y="119"/>
                    <a:pt x="42" y="119"/>
                    <a:pt x="42" y="119"/>
                  </a:cubicBezTo>
                  <a:cubicBezTo>
                    <a:pt x="42" y="164"/>
                    <a:pt x="42" y="164"/>
                    <a:pt x="42" y="164"/>
                  </a:cubicBezTo>
                  <a:cubicBezTo>
                    <a:pt x="240" y="164"/>
                    <a:pt x="240" y="164"/>
                    <a:pt x="240" y="164"/>
                  </a:cubicBezTo>
                  <a:lnTo>
                    <a:pt x="240" y="119"/>
                  </a:lnTo>
                  <a:close/>
                  <a:moveTo>
                    <a:pt x="141" y="540"/>
                  </a:moveTo>
                  <a:cubicBezTo>
                    <a:pt x="129" y="540"/>
                    <a:pt x="120" y="550"/>
                    <a:pt x="120" y="562"/>
                  </a:cubicBezTo>
                  <a:cubicBezTo>
                    <a:pt x="120" y="574"/>
                    <a:pt x="129" y="583"/>
                    <a:pt x="141" y="583"/>
                  </a:cubicBezTo>
                  <a:cubicBezTo>
                    <a:pt x="153" y="583"/>
                    <a:pt x="162" y="574"/>
                    <a:pt x="162" y="562"/>
                  </a:cubicBezTo>
                  <a:cubicBezTo>
                    <a:pt x="162" y="550"/>
                    <a:pt x="153" y="540"/>
                    <a:pt x="141" y="540"/>
                  </a:cubicBezTo>
                  <a:close/>
                  <a:moveTo>
                    <a:pt x="141" y="550"/>
                  </a:moveTo>
                  <a:cubicBezTo>
                    <a:pt x="134" y="550"/>
                    <a:pt x="129" y="555"/>
                    <a:pt x="129" y="562"/>
                  </a:cubicBezTo>
                  <a:cubicBezTo>
                    <a:pt x="129" y="568"/>
                    <a:pt x="134" y="574"/>
                    <a:pt x="141" y="574"/>
                  </a:cubicBezTo>
                  <a:cubicBezTo>
                    <a:pt x="148" y="574"/>
                    <a:pt x="153" y="568"/>
                    <a:pt x="153" y="562"/>
                  </a:cubicBezTo>
                  <a:cubicBezTo>
                    <a:pt x="153" y="555"/>
                    <a:pt x="148" y="550"/>
                    <a:pt x="141" y="550"/>
                  </a:cubicBezTo>
                  <a:close/>
                  <a:moveTo>
                    <a:pt x="141" y="449"/>
                  </a:moveTo>
                  <a:cubicBezTo>
                    <a:pt x="134" y="449"/>
                    <a:pt x="129" y="454"/>
                    <a:pt x="129" y="461"/>
                  </a:cubicBezTo>
                  <a:cubicBezTo>
                    <a:pt x="129" y="467"/>
                    <a:pt x="134" y="473"/>
                    <a:pt x="141" y="473"/>
                  </a:cubicBezTo>
                  <a:cubicBezTo>
                    <a:pt x="148" y="473"/>
                    <a:pt x="153" y="467"/>
                    <a:pt x="153" y="461"/>
                  </a:cubicBezTo>
                  <a:cubicBezTo>
                    <a:pt x="153" y="454"/>
                    <a:pt x="148" y="449"/>
                    <a:pt x="141" y="449"/>
                  </a:cubicBezTo>
                  <a:close/>
                  <a:moveTo>
                    <a:pt x="188" y="449"/>
                  </a:moveTo>
                  <a:cubicBezTo>
                    <a:pt x="181" y="449"/>
                    <a:pt x="176" y="454"/>
                    <a:pt x="176" y="461"/>
                  </a:cubicBezTo>
                  <a:cubicBezTo>
                    <a:pt x="176" y="467"/>
                    <a:pt x="181" y="473"/>
                    <a:pt x="188" y="473"/>
                  </a:cubicBezTo>
                  <a:cubicBezTo>
                    <a:pt x="194" y="473"/>
                    <a:pt x="199" y="467"/>
                    <a:pt x="199" y="461"/>
                  </a:cubicBezTo>
                  <a:cubicBezTo>
                    <a:pt x="199" y="454"/>
                    <a:pt x="194" y="449"/>
                    <a:pt x="188" y="449"/>
                  </a:cubicBezTo>
                  <a:close/>
                  <a:moveTo>
                    <a:pt x="95" y="449"/>
                  </a:moveTo>
                  <a:cubicBezTo>
                    <a:pt x="88" y="449"/>
                    <a:pt x="83" y="454"/>
                    <a:pt x="83" y="461"/>
                  </a:cubicBezTo>
                  <a:cubicBezTo>
                    <a:pt x="83" y="467"/>
                    <a:pt x="88" y="473"/>
                    <a:pt x="95" y="473"/>
                  </a:cubicBezTo>
                  <a:cubicBezTo>
                    <a:pt x="101" y="473"/>
                    <a:pt x="107" y="467"/>
                    <a:pt x="107" y="461"/>
                  </a:cubicBezTo>
                  <a:cubicBezTo>
                    <a:pt x="107" y="454"/>
                    <a:pt x="101" y="449"/>
                    <a:pt x="95" y="449"/>
                  </a:cubicBezTo>
                  <a:close/>
                  <a:moveTo>
                    <a:pt x="240" y="187"/>
                  </a:moveTo>
                  <a:cubicBezTo>
                    <a:pt x="42" y="187"/>
                    <a:pt x="42" y="187"/>
                    <a:pt x="42" y="187"/>
                  </a:cubicBezTo>
                  <a:cubicBezTo>
                    <a:pt x="42" y="232"/>
                    <a:pt x="42" y="232"/>
                    <a:pt x="42" y="232"/>
                  </a:cubicBezTo>
                  <a:cubicBezTo>
                    <a:pt x="240" y="232"/>
                    <a:pt x="240" y="232"/>
                    <a:pt x="240" y="232"/>
                  </a:cubicBezTo>
                  <a:lnTo>
                    <a:pt x="240" y="187"/>
                  </a:lnTo>
                  <a:close/>
                  <a:moveTo>
                    <a:pt x="240" y="254"/>
                  </a:moveTo>
                  <a:cubicBezTo>
                    <a:pt x="42" y="254"/>
                    <a:pt x="42" y="254"/>
                    <a:pt x="42" y="254"/>
                  </a:cubicBezTo>
                  <a:cubicBezTo>
                    <a:pt x="42" y="300"/>
                    <a:pt x="42" y="300"/>
                    <a:pt x="42" y="300"/>
                  </a:cubicBezTo>
                  <a:cubicBezTo>
                    <a:pt x="240" y="300"/>
                    <a:pt x="240" y="300"/>
                    <a:pt x="240" y="300"/>
                  </a:cubicBezTo>
                  <a:lnTo>
                    <a:pt x="240" y="254"/>
                  </a:lnTo>
                  <a:close/>
                  <a:moveTo>
                    <a:pt x="240" y="322"/>
                  </a:moveTo>
                  <a:cubicBezTo>
                    <a:pt x="42" y="322"/>
                    <a:pt x="42" y="322"/>
                    <a:pt x="42" y="322"/>
                  </a:cubicBezTo>
                  <a:cubicBezTo>
                    <a:pt x="42" y="367"/>
                    <a:pt x="42" y="367"/>
                    <a:pt x="42" y="367"/>
                  </a:cubicBezTo>
                  <a:cubicBezTo>
                    <a:pt x="240" y="367"/>
                    <a:pt x="240" y="367"/>
                    <a:pt x="240" y="367"/>
                  </a:cubicBezTo>
                  <a:lnTo>
                    <a:pt x="240" y="322"/>
                  </a:lnTo>
                  <a:close/>
                </a:path>
              </a:pathLst>
            </a:custGeom>
            <a:solidFill>
              <a:sysClr val="window" lastClr="FFFFFF">
                <a:lumMod val="65000"/>
              </a:sysClr>
            </a:solid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kumimoji="0" lang="ja-JP" altLang="en-US">
                <a:latin typeface="Arial"/>
                <a:ea typeface="Meiryo UI"/>
              </a:endParaRPr>
            </a:p>
          </p:txBody>
        </p:sp>
        <p:sp>
          <p:nvSpPr>
            <p:cNvPr id="268" name="正方形/長方形 36">
              <a:extLst>
                <a:ext uri="{FF2B5EF4-FFF2-40B4-BE49-F238E27FC236}">
                  <a16:creationId xmlns:a16="http://schemas.microsoft.com/office/drawing/2014/main" id="{2A2B0196-A7CC-4BFD-A0BD-87B8DF6D5E79}"/>
                </a:ext>
              </a:extLst>
            </p:cNvPr>
            <p:cNvSpPr/>
            <p:nvPr/>
          </p:nvSpPr>
          <p:spPr>
            <a:xfrm>
              <a:off x="2515451" y="5901518"/>
              <a:ext cx="254269" cy="447024"/>
            </a:xfrm>
            <a:prstGeom prst="rect">
              <a:avLst/>
            </a:prstGeom>
            <a:noFill/>
            <a:ln w="19050" cap="flat" cmpd="sng" algn="ctr">
              <a:noFill/>
              <a:prstDash val="solid"/>
              <a:miter lim="800000"/>
            </a:ln>
            <a:effectLst/>
          </p:spPr>
          <p:txBody>
            <a:bodyPr wrap="none" lIns="0" tIns="36000" rIns="0" bIns="36000" rtlCol="0" anchor="ctr"/>
            <a:lstStyle/>
            <a:p>
              <a:pPr algn="ctr">
                <a:defRPr/>
              </a:pPr>
              <a:endParaRPr kumimoji="0" lang="ja-JP" altLang="en-US" sz="800" kern="0" dirty="0">
                <a:latin typeface="Meiryo UI"/>
                <a:ea typeface="Meiryo UI"/>
                <a:cs typeface="Arial" pitchFamily="34" charset="0"/>
              </a:endParaRPr>
            </a:p>
          </p:txBody>
        </p:sp>
      </p:grpSp>
      <p:sp>
        <p:nvSpPr>
          <p:cNvPr id="269" name="正方形/長方形 268">
            <a:extLst>
              <a:ext uri="{FF2B5EF4-FFF2-40B4-BE49-F238E27FC236}">
                <a16:creationId xmlns:a16="http://schemas.microsoft.com/office/drawing/2014/main" id="{F27AB68D-7817-48C7-B595-873E713CFCEB}"/>
              </a:ext>
            </a:extLst>
          </p:cNvPr>
          <p:cNvSpPr/>
          <p:nvPr/>
        </p:nvSpPr>
        <p:spPr>
          <a:xfrm>
            <a:off x="6658311" y="6414352"/>
            <a:ext cx="144000" cy="216000"/>
          </a:xfrm>
          <a:prstGeom prst="rect">
            <a:avLst/>
          </a:prstGeom>
          <a:noFill/>
          <a:ln w="19050" cap="flat" cmpd="sng" algn="ctr">
            <a:noFill/>
            <a:prstDash val="solid"/>
            <a:miter lim="800000"/>
          </a:ln>
          <a:effectLst/>
        </p:spPr>
        <p:txBody>
          <a:bodyPr wrap="none" lIns="0" tIns="36000" rIns="0" bIns="36000" rtlCol="0" anchor="t"/>
          <a:lstStyle/>
          <a:p>
            <a:pPr algn="ctr"/>
            <a:r>
              <a:rPr kumimoji="0" lang="ja-JP" altLang="en-US" sz="800" kern="0" dirty="0">
                <a:latin typeface="Meiryo UI"/>
                <a:ea typeface="Meiryo UI"/>
                <a:cs typeface="Arial" pitchFamily="34" charset="0"/>
              </a:rPr>
              <a:t>再エネ業務</a:t>
            </a:r>
            <a:endParaRPr kumimoji="0" lang="en-US" altLang="ja-JP" sz="800" kern="0" dirty="0">
              <a:latin typeface="Meiryo UI"/>
              <a:ea typeface="Meiryo UI"/>
              <a:cs typeface="Arial" pitchFamily="34" charset="0"/>
            </a:endParaRPr>
          </a:p>
          <a:p>
            <a:pPr algn="ctr"/>
            <a:r>
              <a:rPr kumimoji="0" lang="ja-JP" altLang="en-US" sz="800" kern="0" dirty="0">
                <a:latin typeface="Meiryo UI"/>
                <a:ea typeface="Meiryo UI"/>
                <a:cs typeface="Arial" pitchFamily="34" charset="0"/>
              </a:rPr>
              <a:t>統合システム</a:t>
            </a:r>
            <a:endParaRPr kumimoji="0" lang="en-US" altLang="ja-JP" sz="800" kern="0" dirty="0">
              <a:latin typeface="Meiryo UI"/>
              <a:ea typeface="Meiryo UI"/>
              <a:cs typeface="Arial" pitchFamily="34" charset="0"/>
            </a:endParaRPr>
          </a:p>
        </p:txBody>
      </p:sp>
      <p:cxnSp>
        <p:nvCxnSpPr>
          <p:cNvPr id="270" name="直線矢印コネクタ 269">
            <a:extLst>
              <a:ext uri="{FF2B5EF4-FFF2-40B4-BE49-F238E27FC236}">
                <a16:creationId xmlns:a16="http://schemas.microsoft.com/office/drawing/2014/main" id="{212222FB-0636-4D20-AD00-AA644BE8924C}"/>
              </a:ext>
            </a:extLst>
          </p:cNvPr>
          <p:cNvCxnSpPr>
            <a:cxnSpLocks/>
            <a:stCxn id="268" idx="0"/>
            <a:endCxn id="262" idx="2"/>
          </p:cNvCxnSpPr>
          <p:nvPr/>
        </p:nvCxnSpPr>
        <p:spPr>
          <a:xfrm flipV="1">
            <a:off x="6721259" y="3794813"/>
            <a:ext cx="13531" cy="2254442"/>
          </a:xfrm>
          <a:prstGeom prst="straightConnector1">
            <a:avLst/>
          </a:prstGeom>
          <a:noFill/>
          <a:ln w="6350" cap="flat" cmpd="sng" algn="ctr">
            <a:solidFill>
              <a:sysClr val="window" lastClr="FFFFFF">
                <a:lumMod val="65000"/>
              </a:sysClr>
            </a:solidFill>
            <a:prstDash val="dash"/>
            <a:miter lim="800000"/>
            <a:tailEnd type="triangle"/>
          </a:ln>
          <a:effectLst/>
        </p:spPr>
      </p:cxnSp>
      <p:sp>
        <p:nvSpPr>
          <p:cNvPr id="89" name="フローチャート : 他ページ結合子 135">
            <a:extLst>
              <a:ext uri="{FF2B5EF4-FFF2-40B4-BE49-F238E27FC236}">
                <a16:creationId xmlns:a16="http://schemas.microsoft.com/office/drawing/2014/main" id="{B037A42D-EC34-4719-BD52-1F6B90976634}"/>
              </a:ext>
            </a:extLst>
          </p:cNvPr>
          <p:cNvSpPr>
            <a:spLocks/>
          </p:cNvSpPr>
          <p:nvPr/>
        </p:nvSpPr>
        <p:spPr>
          <a:xfrm>
            <a:off x="2412364" y="3052837"/>
            <a:ext cx="228964" cy="284788"/>
          </a:xfrm>
          <a:prstGeom prst="flowChartOffpageConnector">
            <a:avLst/>
          </a:prstGeom>
          <a:solidFill>
            <a:srgbClr val="E5F2F4"/>
          </a:solidFill>
          <a:ln w="12700" cap="flat" cmpd="sng" algn="ctr">
            <a:solidFill>
              <a:sysClr val="window" lastClr="FFFFFF">
                <a:lumMod val="50000"/>
              </a:sysClr>
            </a:solidFill>
            <a:prstDash val="solid"/>
            <a:miter lim="800000"/>
          </a:ln>
          <a:effectLst/>
        </p:spPr>
        <p:txBody>
          <a:bodyPr wrap="none" lIns="30675" rIns="30675" rtlCol="0" anchor="ctr"/>
          <a:lstStyle/>
          <a:p>
            <a:pPr algn="ctr">
              <a:defRPr/>
            </a:pPr>
            <a:r>
              <a:rPr kumimoji="0" lang="en-US" altLang="ja-JP" sz="800" kern="0" dirty="0">
                <a:latin typeface="Meiryo UI"/>
                <a:ea typeface="Meiryo UI"/>
                <a:cs typeface="Arial" pitchFamily="34" charset="0"/>
              </a:rPr>
              <a:t>2</a:t>
            </a:r>
            <a:endParaRPr kumimoji="0" lang="ja-JP" altLang="en-US" sz="800" kern="0" dirty="0">
              <a:latin typeface="Meiryo UI"/>
              <a:ea typeface="Meiryo UI"/>
              <a:cs typeface="Arial" pitchFamily="34" charset="0"/>
            </a:endParaRPr>
          </a:p>
        </p:txBody>
      </p:sp>
      <p:cxnSp>
        <p:nvCxnSpPr>
          <p:cNvPr id="91" name="直線矢印コネクタ 206">
            <a:extLst>
              <a:ext uri="{FF2B5EF4-FFF2-40B4-BE49-F238E27FC236}">
                <a16:creationId xmlns:a16="http://schemas.microsoft.com/office/drawing/2014/main" id="{3E91D3D5-FC3F-444D-9636-AC23359DA67D}"/>
              </a:ext>
            </a:extLst>
          </p:cNvPr>
          <p:cNvCxnSpPr>
            <a:cxnSpLocks/>
            <a:stCxn id="89" idx="2"/>
            <a:endCxn id="153" idx="1"/>
          </p:cNvCxnSpPr>
          <p:nvPr/>
        </p:nvCxnSpPr>
        <p:spPr>
          <a:xfrm rot="16200000" flipH="1">
            <a:off x="2577841" y="3286630"/>
            <a:ext cx="253337" cy="355326"/>
          </a:xfrm>
          <a:prstGeom prst="bentConnector2">
            <a:avLst/>
          </a:prstGeom>
          <a:noFill/>
          <a:ln w="6350" cap="flat" cmpd="sng" algn="ctr">
            <a:solidFill>
              <a:sysClr val="window" lastClr="FFFFFF">
                <a:lumMod val="65000"/>
              </a:sysClr>
            </a:solidFill>
            <a:prstDash val="solid"/>
            <a:miter lim="800000"/>
            <a:tailEnd type="triangle"/>
          </a:ln>
          <a:effectLst/>
        </p:spPr>
      </p:cxnSp>
      <p:sp>
        <p:nvSpPr>
          <p:cNvPr id="93" name="フローチャート : 他ページ結合子 135">
            <a:extLst>
              <a:ext uri="{FF2B5EF4-FFF2-40B4-BE49-F238E27FC236}">
                <a16:creationId xmlns:a16="http://schemas.microsoft.com/office/drawing/2014/main" id="{ABE91D74-E463-4231-8359-1A33A8AF88D0}"/>
              </a:ext>
            </a:extLst>
          </p:cNvPr>
          <p:cNvSpPr>
            <a:spLocks/>
          </p:cNvSpPr>
          <p:nvPr/>
        </p:nvSpPr>
        <p:spPr>
          <a:xfrm>
            <a:off x="1671502" y="4066824"/>
            <a:ext cx="228964" cy="284788"/>
          </a:xfrm>
          <a:prstGeom prst="flowChartOffpageConnector">
            <a:avLst/>
          </a:prstGeom>
          <a:solidFill>
            <a:srgbClr val="E5F2F4"/>
          </a:solidFill>
          <a:ln w="12700" cap="flat" cmpd="sng" algn="ctr">
            <a:solidFill>
              <a:sysClr val="window" lastClr="FFFFFF">
                <a:lumMod val="50000"/>
              </a:sysClr>
            </a:solidFill>
            <a:prstDash val="solid"/>
            <a:miter lim="800000"/>
          </a:ln>
          <a:effectLst/>
        </p:spPr>
        <p:txBody>
          <a:bodyPr wrap="none" lIns="30675" rIns="30675" rtlCol="0" anchor="ctr"/>
          <a:lstStyle/>
          <a:p>
            <a:pPr algn="ctr">
              <a:defRPr/>
            </a:pPr>
            <a:r>
              <a:rPr kumimoji="0" lang="en-US" altLang="ja-JP" sz="800" kern="0" dirty="0">
                <a:latin typeface="Meiryo UI"/>
                <a:ea typeface="Meiryo UI"/>
                <a:cs typeface="Arial" pitchFamily="34" charset="0"/>
              </a:rPr>
              <a:t>3</a:t>
            </a:r>
          </a:p>
        </p:txBody>
      </p:sp>
      <p:cxnSp>
        <p:nvCxnSpPr>
          <p:cNvPr id="94" name="直線矢印コネクタ 206">
            <a:extLst>
              <a:ext uri="{FF2B5EF4-FFF2-40B4-BE49-F238E27FC236}">
                <a16:creationId xmlns:a16="http://schemas.microsoft.com/office/drawing/2014/main" id="{B45C7FCF-A278-4F5C-BB5E-CA3C83866C70}"/>
              </a:ext>
            </a:extLst>
          </p:cNvPr>
          <p:cNvCxnSpPr>
            <a:cxnSpLocks/>
            <a:stCxn id="93" idx="2"/>
            <a:endCxn id="116" idx="1"/>
          </p:cNvCxnSpPr>
          <p:nvPr/>
        </p:nvCxnSpPr>
        <p:spPr>
          <a:xfrm rot="16200000" flipH="1">
            <a:off x="1722508" y="4415087"/>
            <a:ext cx="270631" cy="143679"/>
          </a:xfrm>
          <a:prstGeom prst="bentConnector2">
            <a:avLst/>
          </a:prstGeom>
          <a:noFill/>
          <a:ln w="6350" cap="flat" cmpd="sng" algn="ctr">
            <a:solidFill>
              <a:sysClr val="window" lastClr="FFFFFF">
                <a:lumMod val="65000"/>
              </a:sysClr>
            </a:solidFill>
            <a:prstDash val="solid"/>
            <a:miter lim="800000"/>
            <a:tailEnd type="triangle"/>
          </a:ln>
          <a:effectLst/>
        </p:spPr>
      </p:cxnSp>
    </p:spTree>
    <p:extLst>
      <p:ext uri="{BB962C8B-B14F-4D97-AF65-F5344CB8AC3E}">
        <p14:creationId xmlns:p14="http://schemas.microsoft.com/office/powerpoint/2010/main" val="1931878989"/>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6" name="表 2">
            <a:extLst>
              <a:ext uri="{FF2B5EF4-FFF2-40B4-BE49-F238E27FC236}">
                <a16:creationId xmlns:a16="http://schemas.microsoft.com/office/drawing/2014/main" id="{D641475E-0D2D-4F8E-9D96-844CE5535726}"/>
              </a:ext>
            </a:extLst>
          </p:cNvPr>
          <p:cNvGraphicFramePr>
            <a:graphicFrameLocks noGrp="1"/>
          </p:cNvGraphicFramePr>
          <p:nvPr/>
        </p:nvGraphicFramePr>
        <p:xfrm>
          <a:off x="141614" y="1090316"/>
          <a:ext cx="9596725" cy="5668175"/>
        </p:xfrm>
        <a:graphic>
          <a:graphicData uri="http://schemas.openxmlformats.org/drawingml/2006/table">
            <a:tbl>
              <a:tblPr firstRow="1" bandRow="1">
                <a:tableStyleId>{2D5ABB26-0587-4C30-8999-92F81FD0307C}</a:tableStyleId>
              </a:tblPr>
              <a:tblGrid>
                <a:gridCol w="367433">
                  <a:extLst>
                    <a:ext uri="{9D8B030D-6E8A-4147-A177-3AD203B41FA5}">
                      <a16:colId xmlns:a16="http://schemas.microsoft.com/office/drawing/2014/main" val="358073148"/>
                    </a:ext>
                  </a:extLst>
                </a:gridCol>
                <a:gridCol w="692468">
                  <a:extLst>
                    <a:ext uri="{9D8B030D-6E8A-4147-A177-3AD203B41FA5}">
                      <a16:colId xmlns:a16="http://schemas.microsoft.com/office/drawing/2014/main" val="3311309282"/>
                    </a:ext>
                  </a:extLst>
                </a:gridCol>
                <a:gridCol w="6754709">
                  <a:extLst>
                    <a:ext uri="{9D8B030D-6E8A-4147-A177-3AD203B41FA5}">
                      <a16:colId xmlns:a16="http://schemas.microsoft.com/office/drawing/2014/main" val="1235158156"/>
                    </a:ext>
                  </a:extLst>
                </a:gridCol>
                <a:gridCol w="952107">
                  <a:extLst>
                    <a:ext uri="{9D8B030D-6E8A-4147-A177-3AD203B41FA5}">
                      <a16:colId xmlns:a16="http://schemas.microsoft.com/office/drawing/2014/main" val="256449129"/>
                    </a:ext>
                  </a:extLst>
                </a:gridCol>
                <a:gridCol w="830008">
                  <a:extLst>
                    <a:ext uri="{9D8B030D-6E8A-4147-A177-3AD203B41FA5}">
                      <a16:colId xmlns:a16="http://schemas.microsoft.com/office/drawing/2014/main" val="869005639"/>
                    </a:ext>
                  </a:extLst>
                </a:gridCol>
              </a:tblGrid>
              <a:tr h="0">
                <a:tc gridSpan="2">
                  <a:txBody>
                    <a:bodyPr/>
                    <a:lstStyle/>
                    <a:p>
                      <a:pPr algn="l"/>
                      <a:r>
                        <a:rPr kumimoji="1" lang="ja-JP" altLang="en-US" sz="1200" b="0" dirty="0">
                          <a:latin typeface="Meiryo UI" panose="020B0604030504040204" pitchFamily="50" charset="-128"/>
                          <a:ea typeface="Meiryo UI" panose="020B0604030504040204" pitchFamily="50" charset="-128"/>
                        </a:rPr>
                        <a:t>業務</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l"/>
                      <a:r>
                        <a:rPr lang="ja-JP" altLang="en-US" sz="1200" dirty="0">
                          <a:latin typeface="Meiryo UI" panose="020B0604030504040204" pitchFamily="50" charset="-128"/>
                          <a:ea typeface="Meiryo UI" panose="020B0604030504040204" pitchFamily="50" charset="-128"/>
                        </a:rPr>
                        <a:t>入出金管理</a:t>
                      </a:r>
                      <a:r>
                        <a:rPr lang="en-US" altLang="ja-JP" sz="1200" dirty="0">
                          <a:latin typeface="Arial" panose="020B0604020202020204" pitchFamily="34" charset="0"/>
                          <a:ea typeface="Meiryo UI" panose="020B0604030504040204" pitchFamily="50" charset="-128"/>
                          <a:cs typeface="Arial" panose="020B0604020202020204" pitchFamily="34" charset="0"/>
                        </a:rPr>
                        <a:t> – </a:t>
                      </a:r>
                      <a:r>
                        <a:rPr lang="ja-JP" altLang="en-US" sz="1200" dirty="0">
                          <a:latin typeface="Arial" panose="020B0604020202020204" pitchFamily="34" charset="0"/>
                          <a:ea typeface="Meiryo UI" panose="020B0604030504040204" pitchFamily="50" charset="-128"/>
                          <a:cs typeface="Arial" panose="020B0604020202020204" pitchFamily="34" charset="0"/>
                        </a:rPr>
                        <a:t>入金</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ja-JP" altLang="en-US" sz="1200" b="0" dirty="0">
                          <a:latin typeface="Meiryo UI" panose="020B0604030504040204" pitchFamily="50" charset="-128"/>
                          <a:ea typeface="Meiryo UI" panose="020B0604030504040204" pitchFamily="50" charset="-128"/>
                        </a:rPr>
                        <a:t>業務コード</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r>
                        <a:rPr kumimoji="1" lang="en-US" altLang="ja-JP" sz="1200" b="0" dirty="0">
                          <a:latin typeface="Meiryo UI" panose="020B0604030504040204" pitchFamily="50" charset="-128"/>
                          <a:ea typeface="Meiryo UI" panose="020B0604030504040204" pitchFamily="50" charset="-128"/>
                        </a:rPr>
                        <a:t>ACC201</a:t>
                      </a:r>
                      <a:endParaRPr kumimoji="1" lang="ja-JP" altLang="en-US"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82928316"/>
                  </a:ext>
                </a:extLst>
              </a:tr>
              <a:tr h="0">
                <a:tc gridSpan="2">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業務内容</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広域機関が認定事業者に対して請求を行い、認定事業者は広域機関に対して支払</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振込</a:t>
                      </a:r>
                      <a:r>
                        <a:rPr kumimoji="1" lang="en-US" altLang="ja-JP" sz="1200" b="0" dirty="0">
                          <a:latin typeface="Meiryo UI" panose="020B0604030504040204" pitchFamily="50" charset="-128"/>
                          <a:ea typeface="Meiryo UI" panose="020B0604030504040204" pitchFamily="50" charset="-128"/>
                        </a:rPr>
                        <a:t>)</a:t>
                      </a:r>
                      <a:r>
                        <a:rPr kumimoji="1" lang="ja-JP" altLang="en-US" sz="1200" b="0" dirty="0">
                          <a:latin typeface="Meiryo UI" panose="020B0604030504040204" pitchFamily="50" charset="-128"/>
                          <a:ea typeface="Meiryo UI" panose="020B0604030504040204" pitchFamily="50" charset="-128"/>
                        </a:rPr>
                        <a:t>を行う。</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868788017"/>
                  </a:ext>
                </a:extLst>
              </a:tr>
              <a:tr h="252000">
                <a:tc gridSpan="2">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業務タイミング</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3">
                  <a:txBody>
                    <a:bodyPr/>
                    <a:lstStyle/>
                    <a:p>
                      <a:pPr marL="0" marR="0" lvl="0" indent="0" algn="l" defTabSz="685783"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ja-JP" altLang="en-US" sz="1200" b="0" u="none" kern="0" dirty="0">
                          <a:solidFill>
                            <a:srgbClr val="000000">
                              <a:lumMod val="100000"/>
                            </a:srgbClr>
                          </a:solidFill>
                          <a:latin typeface="Meiryo UI"/>
                          <a:ea typeface="Meiryo UI"/>
                        </a:rPr>
                        <a:t>随時</a:t>
                      </a:r>
                      <a:endParaRPr kumimoji="0" lang="en-US" altLang="ja-JP" sz="1050" b="0" u="none" kern="0" dirty="0">
                        <a:solidFill>
                          <a:srgbClr val="000000">
                            <a:lumMod val="100000"/>
                          </a:srgbClr>
                        </a:solidFill>
                        <a:latin typeface="Meiryo UI"/>
                        <a:ea typeface="Meiryo UI"/>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100085752"/>
                  </a:ext>
                </a:extLst>
              </a:tr>
              <a:tr h="0">
                <a:tc gridSpan="2">
                  <a:txBody>
                    <a:bodyPr/>
                    <a:lstStyle/>
                    <a:p>
                      <a:pPr marL="0" indent="0" algn="l">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関連アクター</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indent="0" algn="l">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広域機関、認定事業者</a:t>
                      </a:r>
                      <a:endParaRPr kumimoji="1" lang="en-US" altLang="ja-JP" sz="1200" b="0" dirty="0">
                        <a:highlight>
                          <a:srgbClr val="FFFF00"/>
                        </a:highlight>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747063371"/>
                  </a:ext>
                </a:extLst>
              </a:tr>
              <a:tr h="942488">
                <a:tc rowSpan="2">
                  <a:txBody>
                    <a:bodyPr/>
                    <a:lstStyle/>
                    <a:p>
                      <a:pPr marL="0" indent="0" algn="ctr">
                        <a:buFont typeface="Arial" panose="020B0604020202020204" pitchFamily="34" charset="0"/>
                        <a:buNone/>
                      </a:pPr>
                      <a:r>
                        <a:rPr lang="ja-JP" altLang="en-US" sz="1200" dirty="0">
                          <a:latin typeface="Meiryo UI" panose="020B0604030504040204" pitchFamily="50" charset="-128"/>
                          <a:ea typeface="Meiryo UI" panose="020B0604030504040204" pitchFamily="50" charset="-128"/>
                        </a:rPr>
                        <a:t>広域機関</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indent="0" algn="ctr">
                        <a:buFont typeface="Arial" panose="020B0604020202020204" pitchFamily="34" charset="0"/>
                        <a:buNone/>
                      </a:pPr>
                      <a:r>
                        <a:rPr kumimoji="1" lang="ja-JP" altLang="en-US" sz="1200" b="0" dirty="0">
                          <a:latin typeface="Meiryo UI" panose="020B0604030504040204" pitchFamily="50" charset="-128"/>
                          <a:ea typeface="Meiryo UI" panose="020B0604030504040204" pitchFamily="50" charset="-128"/>
                        </a:rPr>
                        <a:t>確認者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lumMod val="95000"/>
                      </a:schemeClr>
                    </a:solidFill>
                  </a:tcPr>
                </a:tc>
                <a:tc gridSpan="3">
                  <a:txBody>
                    <a:bodyPr/>
                    <a:lstStyle/>
                    <a:p>
                      <a:pPr marL="0" indent="0" algn="l">
                        <a:buFont typeface="Arial" panose="020B0604020202020204" pitchFamily="34" charset="0"/>
                        <a:buNone/>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dash"/>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776034627"/>
                  </a:ext>
                </a:extLst>
              </a:tr>
              <a:tr h="942488">
                <a:tc v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作業者</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dash"/>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603231057"/>
                  </a:ext>
                </a:extLst>
              </a:tr>
              <a:tr h="1188000">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認定事業者</a:t>
                      </a:r>
                      <a:endParaRPr kumimoji="1" lang="en-US" altLang="ja-JP" sz="1200" b="0" dirty="0">
                        <a:highlight>
                          <a:srgbClr val="FFFF00"/>
                        </a:highlight>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42081878"/>
                  </a:ext>
                </a:extLst>
              </a:tr>
              <a:tr h="1497919">
                <a:tc gridSpan="2">
                  <a:txBody>
                    <a:bodyPr/>
                    <a:lstStyle/>
                    <a:p>
                      <a:pPr marL="0" marR="0" lvl="0" indent="0" algn="ctr" defTabSz="9120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200" b="0" dirty="0">
                          <a:latin typeface="Meiryo UI" panose="020B0604030504040204" pitchFamily="50" charset="-128"/>
                          <a:ea typeface="Meiryo UI" panose="020B0604030504040204" pitchFamily="50" charset="-128"/>
                        </a:rPr>
                        <a:t>システム</a:t>
                      </a: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gridSpan="3">
                  <a:txBody>
                    <a:bodyPr/>
                    <a:lstStyle/>
                    <a:p>
                      <a:pPr marL="0" marR="0" lvl="0" indent="0" algn="l" defTabSz="912091"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200" b="0" dirty="0">
                        <a:latin typeface="Meiryo UI" panose="020B0604030504040204" pitchFamily="50" charset="-128"/>
                        <a:ea typeface="Meiryo UI" panose="020B0604030504040204" pitchFamily="50" charset="-128"/>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5629721"/>
                  </a:ext>
                </a:extLst>
              </a:tr>
            </a:tbl>
          </a:graphicData>
        </a:graphic>
      </p:graphicFrame>
      <p:sp>
        <p:nvSpPr>
          <p:cNvPr id="2" name="タイトル 1">
            <a:extLst>
              <a:ext uri="{FF2B5EF4-FFF2-40B4-BE49-F238E27FC236}">
                <a16:creationId xmlns:a16="http://schemas.microsoft.com/office/drawing/2014/main" id="{3DB6049F-543D-4B61-954C-6CE574E145C5}"/>
              </a:ext>
            </a:extLst>
          </p:cNvPr>
          <p:cNvSpPr>
            <a:spLocks noGrp="1"/>
          </p:cNvSpPr>
          <p:nvPr>
            <p:ph type="title"/>
          </p:nvPr>
        </p:nvSpPr>
        <p:spPr>
          <a:xfrm>
            <a:off x="73006" y="18854"/>
            <a:ext cx="8884338" cy="688157"/>
          </a:xfrm>
        </p:spPr>
        <p:txBody>
          <a:bodyPr/>
          <a:lstStyle/>
          <a:p>
            <a:r>
              <a:rPr lang="ja-JP" altLang="en-US" dirty="0">
                <a:latin typeface="Meiryo UI" panose="020B0604030504040204" pitchFamily="50" charset="-128"/>
                <a:ea typeface="Meiryo UI" panose="020B0604030504040204" pitchFamily="50" charset="-128"/>
              </a:rPr>
              <a:t>業務フロー</a:t>
            </a:r>
            <a:br>
              <a:rPr lang="en-US" altLang="ja-JP" dirty="0">
                <a:latin typeface="Meiryo UI" panose="020B0604030504040204" pitchFamily="50" charset="-128"/>
                <a:ea typeface="Meiryo UI" panose="020B0604030504040204" pitchFamily="50" charset="-128"/>
              </a:rPr>
            </a:br>
            <a:r>
              <a:rPr kumimoji="0" lang="ja-JP" altLang="en-US" kern="0" dirty="0">
                <a:solidFill>
                  <a:prstClr val="black"/>
                </a:solidFill>
                <a:latin typeface="Meiryo UI"/>
                <a:ea typeface="Meiryo UI"/>
                <a:cs typeface="Arial" pitchFamily="34" charset="0"/>
              </a:rPr>
              <a:t>資金管理・報告</a:t>
            </a:r>
            <a:r>
              <a:rPr lang="zh-TW" altLang="en-US"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入出金管理</a:t>
            </a:r>
            <a:r>
              <a:rPr lang="en-US" altLang="ja-JP" dirty="0">
                <a:latin typeface="Arial" panose="020B0604020202020204" pitchFamily="34" charset="0"/>
                <a:ea typeface="Meiryo UI" panose="020B0604030504040204" pitchFamily="50" charset="-128"/>
                <a:cs typeface="Arial" panose="020B0604020202020204" pitchFamily="34" charset="0"/>
              </a:rPr>
              <a:t> – </a:t>
            </a:r>
            <a:r>
              <a:rPr lang="ja-JP" altLang="en-US" dirty="0">
                <a:latin typeface="Arial" panose="020B0604020202020204" pitchFamily="34" charset="0"/>
                <a:ea typeface="Meiryo UI" panose="020B0604030504040204" pitchFamily="50" charset="-128"/>
                <a:cs typeface="Arial" panose="020B0604020202020204" pitchFamily="34" charset="0"/>
              </a:rPr>
              <a:t>入金</a:t>
            </a:r>
            <a:endParaRPr kumimoji="1" lang="ja-JP" altLang="en-US" dirty="0">
              <a:latin typeface="Meiryo UI" panose="020B0604030504040204" pitchFamily="50" charset="-128"/>
              <a:ea typeface="Meiryo UI" panose="020B0604030504040204" pitchFamily="50" charset="-128"/>
            </a:endParaRPr>
          </a:p>
        </p:txBody>
      </p:sp>
      <p:grpSp>
        <p:nvGrpSpPr>
          <p:cNvPr id="181" name="グループ化 180">
            <a:extLst>
              <a:ext uri="{FF2B5EF4-FFF2-40B4-BE49-F238E27FC236}">
                <a16:creationId xmlns:a16="http://schemas.microsoft.com/office/drawing/2014/main" id="{9D9A2115-0497-4C75-9F63-9392F70B8738}"/>
              </a:ext>
            </a:extLst>
          </p:cNvPr>
          <p:cNvGrpSpPr/>
          <p:nvPr/>
        </p:nvGrpSpPr>
        <p:grpSpPr>
          <a:xfrm>
            <a:off x="5989186" y="822685"/>
            <a:ext cx="3842712" cy="205890"/>
            <a:chOff x="6068600" y="822685"/>
            <a:chExt cx="3510050" cy="205890"/>
          </a:xfrm>
        </p:grpSpPr>
        <p:sp>
          <p:nvSpPr>
            <p:cNvPr id="182" name="正方形/長方形 181">
              <a:extLst>
                <a:ext uri="{FF2B5EF4-FFF2-40B4-BE49-F238E27FC236}">
                  <a16:creationId xmlns:a16="http://schemas.microsoft.com/office/drawing/2014/main" id="{A4F583CF-6237-416C-918F-AE5A4ED1C08A}"/>
                </a:ext>
              </a:extLst>
            </p:cNvPr>
            <p:cNvSpPr/>
            <p:nvPr/>
          </p:nvSpPr>
          <p:spPr>
            <a:xfrm>
              <a:off x="6506504" y="822685"/>
              <a:ext cx="1254159"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再エネ業務統合システム</a:t>
              </a:r>
            </a:p>
          </p:txBody>
        </p:sp>
        <p:sp>
          <p:nvSpPr>
            <p:cNvPr id="183" name="正方形/長方形 182">
              <a:extLst>
                <a:ext uri="{FF2B5EF4-FFF2-40B4-BE49-F238E27FC236}">
                  <a16:creationId xmlns:a16="http://schemas.microsoft.com/office/drawing/2014/main" id="{50BF24F1-2D7F-4B49-A0A2-B1746539BD95}"/>
                </a:ext>
              </a:extLst>
            </p:cNvPr>
            <p:cNvSpPr/>
            <p:nvPr/>
          </p:nvSpPr>
          <p:spPr>
            <a:xfrm>
              <a:off x="6369354" y="853531"/>
              <a:ext cx="166154" cy="132923"/>
            </a:xfrm>
            <a:prstGeom prst="rect">
              <a:avLst/>
            </a:prstGeom>
            <a:solidFill>
              <a:srgbClr val="E5EAF3"/>
            </a:solidFill>
            <a:ln w="19050" cap="flat" cmpd="sng"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184" name="正方形/長方形 183">
              <a:extLst>
                <a:ext uri="{FF2B5EF4-FFF2-40B4-BE49-F238E27FC236}">
                  <a16:creationId xmlns:a16="http://schemas.microsoft.com/office/drawing/2014/main" id="{1DA13796-30FB-45E1-9754-C39792F61551}"/>
                </a:ext>
              </a:extLst>
            </p:cNvPr>
            <p:cNvSpPr/>
            <p:nvPr/>
          </p:nvSpPr>
          <p:spPr>
            <a:xfrm>
              <a:off x="7488525" y="853531"/>
              <a:ext cx="166154" cy="132923"/>
            </a:xfrm>
            <a:prstGeom prst="rect">
              <a:avLst/>
            </a:prstGeom>
            <a:noFill/>
            <a:ln w="38100" cap="flat" cmpd="thickThin" algn="ctr">
              <a:solidFill>
                <a:sysClr val="window" lastClr="FFFFFF">
                  <a:lumMod val="65000"/>
                </a:sysClr>
              </a:solidFill>
              <a:prstDash val="solid"/>
              <a:miter lim="800000"/>
            </a:ln>
            <a:effectLst/>
          </p:spPr>
          <p:txBody>
            <a:bodyPr wrap="none" lIns="0" tIns="33231" rIns="0" bIns="33231"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endParaRPr kumimoji="0" lang="ja-JP" altLang="en-US" sz="738" kern="0" dirty="0">
                <a:latin typeface="Meiryo UI"/>
                <a:ea typeface="Meiryo UI"/>
                <a:cs typeface="Arial" pitchFamily="34" charset="0"/>
              </a:endParaRPr>
            </a:p>
          </p:txBody>
        </p:sp>
        <p:sp>
          <p:nvSpPr>
            <p:cNvPr id="185" name="正方形/長方形 184">
              <a:extLst>
                <a:ext uri="{FF2B5EF4-FFF2-40B4-BE49-F238E27FC236}">
                  <a16:creationId xmlns:a16="http://schemas.microsoft.com/office/drawing/2014/main" id="{E7CBB8FF-4AC9-4BF5-848E-053DE11711D2}"/>
                </a:ext>
              </a:extLst>
            </p:cNvPr>
            <p:cNvSpPr/>
            <p:nvPr/>
          </p:nvSpPr>
          <p:spPr>
            <a:xfrm>
              <a:off x="7645826" y="822685"/>
              <a:ext cx="1125542"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zh-TW" altLang="en-US" sz="738" kern="0" dirty="0">
                  <a:latin typeface="Meiryo UI"/>
                  <a:ea typeface="Meiryo UI"/>
                  <a:cs typeface="Arial" pitchFamily="34" charset="0"/>
                </a:rPr>
                <a:t>業務詳細仕様</a:t>
              </a:r>
              <a:r>
                <a:rPr kumimoji="0" lang="ja-JP" altLang="en-US" sz="738" kern="0" dirty="0">
                  <a:latin typeface="Meiryo UI"/>
                  <a:ea typeface="Meiryo UI"/>
                  <a:cs typeface="Arial" pitchFamily="34" charset="0"/>
                </a:rPr>
                <a:t>の対象</a:t>
              </a:r>
            </a:p>
          </p:txBody>
        </p:sp>
        <p:sp>
          <p:nvSpPr>
            <p:cNvPr id="186" name="正方形/長方形 185">
              <a:extLst>
                <a:ext uri="{FF2B5EF4-FFF2-40B4-BE49-F238E27FC236}">
                  <a16:creationId xmlns:a16="http://schemas.microsoft.com/office/drawing/2014/main" id="{AE4BFFBC-585F-4E6D-8857-55429CC3FDA1}"/>
                </a:ext>
              </a:extLst>
            </p:cNvPr>
            <p:cNvSpPr/>
            <p:nvPr/>
          </p:nvSpPr>
          <p:spPr>
            <a:xfrm>
              <a:off x="6068600" y="822685"/>
              <a:ext cx="299077" cy="198871"/>
            </a:xfrm>
            <a:prstGeom prst="rect">
              <a:avLst/>
            </a:prstGeom>
            <a:noFill/>
          </p:spPr>
          <p:txBody>
            <a:bodyPr wrap="none">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defRPr/>
              </a:pPr>
              <a:r>
                <a:rPr kumimoji="0" lang="ja-JP" altLang="en-US" sz="738" kern="0" dirty="0">
                  <a:latin typeface="Meiryo UI"/>
                  <a:ea typeface="Meiryo UI"/>
                  <a:cs typeface="Arial" pitchFamily="34" charset="0"/>
                </a:rPr>
                <a:t>凡例</a:t>
              </a:r>
            </a:p>
          </p:txBody>
        </p:sp>
        <p:sp>
          <p:nvSpPr>
            <p:cNvPr id="187" name="フローチャート: 定義済み処理 186">
              <a:extLst>
                <a:ext uri="{FF2B5EF4-FFF2-40B4-BE49-F238E27FC236}">
                  <a16:creationId xmlns:a16="http://schemas.microsoft.com/office/drawing/2014/main" id="{8A873CE2-5209-43BA-98DD-99E37852021C}"/>
                </a:ext>
              </a:extLst>
            </p:cNvPr>
            <p:cNvSpPr/>
            <p:nvPr/>
          </p:nvSpPr>
          <p:spPr>
            <a:xfrm>
              <a:off x="8579834" y="853531"/>
              <a:ext cx="237359" cy="144000"/>
            </a:xfrm>
            <a:prstGeom prst="flowChartPredefinedProcess">
              <a:avLst/>
            </a:prstGeom>
            <a:noFill/>
            <a:ln w="19050" cap="flat" cmpd="sng" algn="ctr">
              <a:solidFill>
                <a:sysClr val="window" lastClr="FFFFFF">
                  <a:lumMod val="65000"/>
                </a:sysClr>
              </a:solidFill>
              <a:prstDash val="solid"/>
              <a:miter lim="800000"/>
            </a:ln>
            <a:effectLst/>
          </p:spPr>
          <p:txBody>
            <a:bodyPr wrap="none" lIns="0" tIns="33231" rIns="0" bIns="33231" rtlCol="0" anchor="ctr"/>
            <a:lstStyle/>
            <a:p>
              <a:pPr algn="ctr"/>
              <a:endParaRPr kumimoji="0" lang="ja-JP" altLang="en-US" sz="800" kern="0" dirty="0">
                <a:latin typeface="Meiryo UI" panose="020B0604030504040204" pitchFamily="50" charset="-128"/>
                <a:ea typeface="Meiryo UI" panose="020B0604030504040204" pitchFamily="50" charset="-128"/>
                <a:cs typeface="Arial" pitchFamily="34" charset="0"/>
              </a:endParaRPr>
            </a:p>
          </p:txBody>
        </p:sp>
        <p:sp>
          <p:nvSpPr>
            <p:cNvPr id="188" name="正方形/長方形 187">
              <a:extLst>
                <a:ext uri="{FF2B5EF4-FFF2-40B4-BE49-F238E27FC236}">
                  <a16:creationId xmlns:a16="http://schemas.microsoft.com/office/drawing/2014/main" id="{F26EAC08-700C-4B3A-B2E7-DBDE7FC7267C}"/>
                </a:ext>
              </a:extLst>
            </p:cNvPr>
            <p:cNvSpPr/>
            <p:nvPr/>
          </p:nvSpPr>
          <p:spPr>
            <a:xfrm>
              <a:off x="8795264" y="822685"/>
              <a:ext cx="783386" cy="20589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kumimoji="0" lang="ja-JP" altLang="en-US" sz="738" kern="0" dirty="0">
                  <a:latin typeface="Meiryo UI"/>
                  <a:ea typeface="Meiryo UI"/>
                  <a:cs typeface="Arial" pitchFamily="34" charset="0"/>
                </a:rPr>
                <a:t>他業務プロセス</a:t>
              </a:r>
            </a:p>
          </p:txBody>
        </p:sp>
      </p:grpSp>
      <p:sp>
        <p:nvSpPr>
          <p:cNvPr id="81" name="フローチャート : 他ページ結合子 135">
            <a:extLst>
              <a:ext uri="{FF2B5EF4-FFF2-40B4-BE49-F238E27FC236}">
                <a16:creationId xmlns:a16="http://schemas.microsoft.com/office/drawing/2014/main" id="{91C95A26-778E-4D7B-9857-F9E41426A3E6}"/>
              </a:ext>
            </a:extLst>
          </p:cNvPr>
          <p:cNvSpPr/>
          <p:nvPr/>
        </p:nvSpPr>
        <p:spPr>
          <a:xfrm>
            <a:off x="1367656" y="2552547"/>
            <a:ext cx="248044" cy="308520"/>
          </a:xfrm>
          <a:prstGeom prst="flowChartOffpageConnector">
            <a:avLst/>
          </a:prstGeom>
          <a:solidFill>
            <a:srgbClr val="E5F2F4"/>
          </a:solidFill>
          <a:ln w="12700" cap="flat" cmpd="sng" algn="ctr">
            <a:solidFill>
              <a:sysClr val="window" lastClr="FFFFFF">
                <a:lumMod val="50000"/>
              </a:sysClr>
            </a:solidFill>
            <a:prstDash val="solid"/>
            <a:miter lim="800000"/>
          </a:ln>
          <a:effectLst/>
        </p:spPr>
        <p:txBody>
          <a:bodyPr wrap="none" lIns="33231" rIns="33231" rtlCol="0" anchor="ctr"/>
          <a:lstStyle/>
          <a:p>
            <a:pPr algn="ctr">
              <a:defRPr/>
            </a:pPr>
            <a:r>
              <a:rPr kumimoji="0" lang="en-US" altLang="ja-JP" sz="738" kern="0" dirty="0">
                <a:latin typeface="Meiryo UI"/>
                <a:ea typeface="Meiryo UI"/>
                <a:cs typeface="Arial" pitchFamily="34" charset="0"/>
              </a:rPr>
              <a:t>1</a:t>
            </a:r>
            <a:endParaRPr kumimoji="0" lang="ja-JP" altLang="en-US" sz="738" kern="0" dirty="0">
              <a:latin typeface="Meiryo UI"/>
              <a:ea typeface="Meiryo UI"/>
              <a:cs typeface="Arial" pitchFamily="34" charset="0"/>
            </a:endParaRPr>
          </a:p>
        </p:txBody>
      </p:sp>
      <p:sp>
        <p:nvSpPr>
          <p:cNvPr id="209" name="ひし形 110">
            <a:extLst>
              <a:ext uri="{FF2B5EF4-FFF2-40B4-BE49-F238E27FC236}">
                <a16:creationId xmlns:a16="http://schemas.microsoft.com/office/drawing/2014/main" id="{8B493236-4648-490B-B6A3-0F43CF77D3EC}"/>
              </a:ext>
            </a:extLst>
          </p:cNvPr>
          <p:cNvSpPr>
            <a:spLocks/>
          </p:cNvSpPr>
          <p:nvPr/>
        </p:nvSpPr>
        <p:spPr>
          <a:xfrm>
            <a:off x="2100439" y="2553702"/>
            <a:ext cx="436926" cy="306746"/>
          </a:xfrm>
          <a:prstGeom prst="diamond">
            <a:avLst/>
          </a:prstGeom>
          <a:noFill/>
          <a:ln w="12700" cap="flat" cmpd="sng" algn="ctr">
            <a:solidFill>
              <a:sysClr val="window" lastClr="FFFFFF">
                <a:lumMod val="50000"/>
              </a:sysClr>
            </a:solidFill>
            <a:prstDash val="solid"/>
            <a:miter lim="800000"/>
          </a:ln>
          <a:effectLst/>
        </p:spPr>
        <p:txBody>
          <a:bodyPr wrap="none" lIns="0" tIns="0" rIns="0" bIns="0" rtlCol="0" anchor="ctr"/>
          <a:lstStyle/>
          <a:p>
            <a:pPr algn="ctr">
              <a:defRPr/>
            </a:pPr>
            <a:r>
              <a:rPr kumimoji="0" lang="ja-JP" altLang="en-US" sz="800" kern="0" dirty="0">
                <a:latin typeface="Meiryo UI" panose="020B0604030504040204" pitchFamily="50" charset="-128"/>
                <a:ea typeface="Meiryo UI" panose="020B0604030504040204" pitchFamily="50" charset="-128"/>
              </a:rPr>
              <a:t>確認</a:t>
            </a:r>
            <a:endParaRPr kumimoji="0" lang="en-US" altLang="ja-JP" sz="800" kern="0" dirty="0">
              <a:latin typeface="Meiryo UI" panose="020B0604030504040204" pitchFamily="50" charset="-128"/>
              <a:ea typeface="Meiryo UI" panose="020B0604030504040204" pitchFamily="50" charset="-128"/>
            </a:endParaRPr>
          </a:p>
          <a:p>
            <a:pPr algn="ctr">
              <a:defRPr/>
            </a:pPr>
            <a:r>
              <a:rPr kumimoji="0" lang="ja-JP" altLang="en-US" sz="800" kern="0" dirty="0">
                <a:latin typeface="Meiryo UI" panose="020B0604030504040204" pitchFamily="50" charset="-128"/>
                <a:ea typeface="Meiryo UI" panose="020B0604030504040204" pitchFamily="50" charset="-128"/>
              </a:rPr>
              <a:t>結果</a:t>
            </a:r>
            <a:endParaRPr kumimoji="0" lang="en-US" altLang="ja-JP" sz="800" kern="0" dirty="0">
              <a:latin typeface="Meiryo UI" panose="020B0604030504040204" pitchFamily="50" charset="-128"/>
              <a:ea typeface="Meiryo UI" panose="020B0604030504040204" pitchFamily="50" charset="-128"/>
            </a:endParaRPr>
          </a:p>
        </p:txBody>
      </p:sp>
      <p:cxnSp>
        <p:nvCxnSpPr>
          <p:cNvPr id="211" name="直線矢印コネクタ 210">
            <a:extLst>
              <a:ext uri="{FF2B5EF4-FFF2-40B4-BE49-F238E27FC236}">
                <a16:creationId xmlns:a16="http://schemas.microsoft.com/office/drawing/2014/main" id="{BF03C84C-CC95-4F05-98E7-47B950CD4BDB}"/>
              </a:ext>
            </a:extLst>
          </p:cNvPr>
          <p:cNvCxnSpPr>
            <a:cxnSpLocks/>
            <a:stCxn id="81" idx="3"/>
            <a:endCxn id="209" idx="1"/>
          </p:cNvCxnSpPr>
          <p:nvPr/>
        </p:nvCxnSpPr>
        <p:spPr>
          <a:xfrm>
            <a:off x="1615700" y="2706807"/>
            <a:ext cx="484739" cy="268"/>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231" name="正方形/長方形 230">
            <a:extLst>
              <a:ext uri="{FF2B5EF4-FFF2-40B4-BE49-F238E27FC236}">
                <a16:creationId xmlns:a16="http://schemas.microsoft.com/office/drawing/2014/main" id="{B9CF593A-D1E5-44CB-82A7-DE5C4613370F}"/>
              </a:ext>
            </a:extLst>
          </p:cNvPr>
          <p:cNvSpPr/>
          <p:nvPr/>
        </p:nvSpPr>
        <p:spPr>
          <a:xfrm>
            <a:off x="2411403" y="2484324"/>
            <a:ext cx="410138"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承認</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240" name="フローチャート : 他ページ結合子 135">
            <a:extLst>
              <a:ext uri="{FF2B5EF4-FFF2-40B4-BE49-F238E27FC236}">
                <a16:creationId xmlns:a16="http://schemas.microsoft.com/office/drawing/2014/main" id="{1B16314D-6FCD-4E87-9D2F-DD0CF117B882}"/>
              </a:ext>
            </a:extLst>
          </p:cNvPr>
          <p:cNvSpPr>
            <a:spLocks/>
          </p:cNvSpPr>
          <p:nvPr/>
        </p:nvSpPr>
        <p:spPr>
          <a:xfrm>
            <a:off x="2204420" y="3449669"/>
            <a:ext cx="228964" cy="284788"/>
          </a:xfrm>
          <a:prstGeom prst="flowChartOffpageConnector">
            <a:avLst/>
          </a:prstGeom>
          <a:solidFill>
            <a:srgbClr val="E5F2F4"/>
          </a:solidFill>
          <a:ln w="12700" cap="flat" cmpd="sng" algn="ctr">
            <a:solidFill>
              <a:sysClr val="window" lastClr="FFFFFF">
                <a:lumMod val="50000"/>
              </a:sysClr>
            </a:solidFill>
            <a:prstDash val="solid"/>
            <a:miter lim="800000"/>
          </a:ln>
          <a:effectLst/>
        </p:spPr>
        <p:txBody>
          <a:bodyPr wrap="none" lIns="30675" rIns="30675" rtlCol="0" anchor="ctr"/>
          <a:lstStyle/>
          <a:p>
            <a:pPr algn="ctr">
              <a:defRPr/>
            </a:pPr>
            <a:r>
              <a:rPr kumimoji="0" lang="en-US" altLang="ja-JP" sz="800" kern="0" dirty="0">
                <a:latin typeface="Meiryo UI"/>
                <a:ea typeface="Meiryo UI"/>
                <a:cs typeface="Arial" pitchFamily="34" charset="0"/>
              </a:rPr>
              <a:t>2</a:t>
            </a:r>
            <a:endParaRPr kumimoji="0" lang="ja-JP" altLang="en-US" sz="800" kern="0" dirty="0">
              <a:latin typeface="Meiryo UI"/>
              <a:ea typeface="Meiryo UI"/>
              <a:cs typeface="Arial" pitchFamily="34" charset="0"/>
            </a:endParaRPr>
          </a:p>
        </p:txBody>
      </p:sp>
      <p:cxnSp>
        <p:nvCxnSpPr>
          <p:cNvPr id="241" name="直線矢印コネクタ 240">
            <a:extLst>
              <a:ext uri="{FF2B5EF4-FFF2-40B4-BE49-F238E27FC236}">
                <a16:creationId xmlns:a16="http://schemas.microsoft.com/office/drawing/2014/main" id="{F6175AC5-CCD4-4A20-A84A-9E628281716B}"/>
              </a:ext>
            </a:extLst>
          </p:cNvPr>
          <p:cNvCxnSpPr>
            <a:cxnSpLocks/>
            <a:stCxn id="209" idx="2"/>
            <a:endCxn id="240" idx="0"/>
          </p:cNvCxnSpPr>
          <p:nvPr/>
        </p:nvCxnSpPr>
        <p:spPr>
          <a:xfrm>
            <a:off x="2318902" y="2860448"/>
            <a:ext cx="0" cy="589221"/>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242" name="正方形/長方形 241">
            <a:extLst>
              <a:ext uri="{FF2B5EF4-FFF2-40B4-BE49-F238E27FC236}">
                <a16:creationId xmlns:a16="http://schemas.microsoft.com/office/drawing/2014/main" id="{82630F82-6E98-4C8D-BD79-5E2F898053D2}"/>
              </a:ext>
            </a:extLst>
          </p:cNvPr>
          <p:cNvSpPr/>
          <p:nvPr/>
        </p:nvSpPr>
        <p:spPr>
          <a:xfrm>
            <a:off x="2237173" y="2834690"/>
            <a:ext cx="410138"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却下</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89" name="ひし形 110">
            <a:extLst>
              <a:ext uri="{FF2B5EF4-FFF2-40B4-BE49-F238E27FC236}">
                <a16:creationId xmlns:a16="http://schemas.microsoft.com/office/drawing/2014/main" id="{3DA51620-6E22-4E42-A037-11052A4C3532}"/>
              </a:ext>
            </a:extLst>
          </p:cNvPr>
          <p:cNvSpPr>
            <a:spLocks/>
          </p:cNvSpPr>
          <p:nvPr/>
        </p:nvSpPr>
        <p:spPr>
          <a:xfrm>
            <a:off x="2804596" y="2553702"/>
            <a:ext cx="436926" cy="306746"/>
          </a:xfrm>
          <a:prstGeom prst="diamond">
            <a:avLst/>
          </a:prstGeom>
          <a:noFill/>
          <a:ln w="12700" cap="flat" cmpd="sng" algn="ctr">
            <a:solidFill>
              <a:sysClr val="window" lastClr="FFFFFF">
                <a:lumMod val="50000"/>
              </a:sysClr>
            </a:solidFill>
            <a:prstDash val="solid"/>
            <a:miter lim="800000"/>
          </a:ln>
          <a:effectLst/>
        </p:spPr>
        <p:txBody>
          <a:bodyPr wrap="none" lIns="0" tIns="0" rIns="0" bIns="0" rtlCol="0" anchor="ctr"/>
          <a:lstStyle/>
          <a:p>
            <a:pPr algn="ctr">
              <a:defRPr/>
            </a:pPr>
            <a:r>
              <a:rPr kumimoji="0" lang="ja-JP" altLang="en-US" sz="800" kern="0" dirty="0">
                <a:latin typeface="Meiryo UI" panose="020B0604030504040204" pitchFamily="50" charset="-128"/>
                <a:ea typeface="Meiryo UI" panose="020B0604030504040204" pitchFamily="50" charset="-128"/>
              </a:rPr>
              <a:t>差異</a:t>
            </a:r>
            <a:endParaRPr kumimoji="0" lang="en-US" altLang="ja-JP" sz="800" kern="0" dirty="0">
              <a:latin typeface="Meiryo UI" panose="020B0604030504040204" pitchFamily="50" charset="-128"/>
              <a:ea typeface="Meiryo UI" panose="020B0604030504040204" pitchFamily="50" charset="-128"/>
            </a:endParaRPr>
          </a:p>
          <a:p>
            <a:pPr algn="ctr">
              <a:defRPr/>
            </a:pPr>
            <a:r>
              <a:rPr kumimoji="0" lang="ja-JP" altLang="en-US" sz="800" kern="0" dirty="0">
                <a:latin typeface="Meiryo UI" panose="020B0604030504040204" pitchFamily="50" charset="-128"/>
                <a:ea typeface="Meiryo UI" panose="020B0604030504040204" pitchFamily="50" charset="-128"/>
              </a:rPr>
              <a:t>有無</a:t>
            </a:r>
            <a:endParaRPr kumimoji="0" lang="en-US" altLang="ja-JP" sz="800" kern="0" dirty="0">
              <a:latin typeface="Meiryo UI" panose="020B0604030504040204" pitchFamily="50" charset="-128"/>
              <a:ea typeface="Meiryo UI" panose="020B0604030504040204" pitchFamily="50" charset="-128"/>
            </a:endParaRPr>
          </a:p>
        </p:txBody>
      </p:sp>
      <p:sp>
        <p:nvSpPr>
          <p:cNvPr id="93" name="ドーナツ 24">
            <a:extLst>
              <a:ext uri="{FF2B5EF4-FFF2-40B4-BE49-F238E27FC236}">
                <a16:creationId xmlns:a16="http://schemas.microsoft.com/office/drawing/2014/main" id="{A3E7BF6C-A0ED-4C09-B1D8-D96304658D07}"/>
              </a:ext>
            </a:extLst>
          </p:cNvPr>
          <p:cNvSpPr/>
          <p:nvPr/>
        </p:nvSpPr>
        <p:spPr bwMode="auto">
          <a:xfrm>
            <a:off x="4463904" y="2522747"/>
            <a:ext cx="388731" cy="366576"/>
          </a:xfrm>
          <a:prstGeom prst="donut">
            <a:avLst>
              <a:gd name="adj" fmla="val 9067"/>
            </a:avLst>
          </a:prstGeom>
          <a:noFill/>
          <a:ln w="9525" cap="flat" cmpd="sng" algn="ctr">
            <a:solidFill>
              <a:srgbClr val="0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35946" tIns="35946" rIns="35946" bIns="35946" numCol="1" rtlCol="0" anchor="ctr" anchorCtr="0" compatLnSpc="1">
            <a:prstTxWarp prst="textNoShape">
              <a:avLst/>
            </a:prstTxWarp>
          </a:bodyPr>
          <a:lstStyle/>
          <a:p>
            <a:pPr algn="ctr" defTabSz="1038253">
              <a:defRPr/>
            </a:pPr>
            <a:r>
              <a:rPr kumimoji="0" lang="en-US" altLang="ja-JP" sz="800" kern="0" dirty="0">
                <a:latin typeface="Meiryo UI"/>
                <a:ea typeface="Meiryo UI"/>
                <a:cs typeface="Tahoma" pitchFamily="34" charset="0"/>
              </a:rPr>
              <a:t>END</a:t>
            </a:r>
          </a:p>
        </p:txBody>
      </p:sp>
      <p:grpSp>
        <p:nvGrpSpPr>
          <p:cNvPr id="97" name="グループ化 96">
            <a:extLst>
              <a:ext uri="{FF2B5EF4-FFF2-40B4-BE49-F238E27FC236}">
                <a16:creationId xmlns:a16="http://schemas.microsoft.com/office/drawing/2014/main" id="{C8956A6C-D5A4-4726-8B15-E4FD31424949}"/>
              </a:ext>
            </a:extLst>
          </p:cNvPr>
          <p:cNvGrpSpPr/>
          <p:nvPr/>
        </p:nvGrpSpPr>
        <p:grpSpPr>
          <a:xfrm>
            <a:off x="3288349" y="3305359"/>
            <a:ext cx="677908" cy="565421"/>
            <a:chOff x="3766830" y="2375928"/>
            <a:chExt cx="734400" cy="612539"/>
          </a:xfrm>
        </p:grpSpPr>
        <p:sp>
          <p:nvSpPr>
            <p:cNvPr id="98" name="テキスト ボックス 97">
              <a:extLst>
                <a:ext uri="{FF2B5EF4-FFF2-40B4-BE49-F238E27FC236}">
                  <a16:creationId xmlns:a16="http://schemas.microsoft.com/office/drawing/2014/main" id="{12EB93A3-5813-4442-961E-FBAC32723341}"/>
                </a:ext>
              </a:extLst>
            </p:cNvPr>
            <p:cNvSpPr txBox="1"/>
            <p:nvPr/>
          </p:nvSpPr>
          <p:spPr>
            <a:xfrm>
              <a:off x="3766830" y="2375928"/>
              <a:ext cx="268887" cy="181380"/>
            </a:xfrm>
            <a:prstGeom prst="rect">
              <a:avLst/>
            </a:prstGeom>
            <a:noFill/>
          </p:spPr>
          <p:txBody>
            <a:bodyPr wrap="square" lIns="0" tIns="0" rIns="0" bIns="0" rtlCol="0" anchor="ctr" anchorCtr="0">
              <a:noAutofit/>
            </a:bodyPr>
            <a:lstStyle/>
            <a:p>
              <a:pPr>
                <a:spcAft>
                  <a:spcPts val="554"/>
                </a:spcAft>
              </a:pPr>
              <a:r>
                <a:rPr lang="en-US" altLang="ja-JP" sz="800" dirty="0">
                  <a:latin typeface="Meiryo UI" panose="020B0604030504040204" pitchFamily="50" charset="-128"/>
                  <a:ea typeface="Meiryo UI" panose="020B0604030504040204" pitchFamily="50" charset="-128"/>
                </a:rPr>
                <a:t>09</a:t>
              </a:r>
              <a:endParaRPr lang="ja-JP" altLang="en-US" sz="800" dirty="0">
                <a:latin typeface="Meiryo UI" panose="020B0604030504040204" pitchFamily="50" charset="-128"/>
                <a:ea typeface="Meiryo UI" panose="020B0604030504040204" pitchFamily="50" charset="-128"/>
              </a:endParaRPr>
            </a:p>
          </p:txBody>
        </p:sp>
        <p:sp>
          <p:nvSpPr>
            <p:cNvPr id="99" name="正方形/長方形 98">
              <a:extLst>
                <a:ext uri="{FF2B5EF4-FFF2-40B4-BE49-F238E27FC236}">
                  <a16:creationId xmlns:a16="http://schemas.microsoft.com/office/drawing/2014/main" id="{6C4A73C3-75A3-4C4B-990D-3CCD07AA9897}"/>
                </a:ext>
              </a:extLst>
            </p:cNvPr>
            <p:cNvSpPr/>
            <p:nvPr/>
          </p:nvSpPr>
          <p:spPr>
            <a:xfrm>
              <a:off x="3766830" y="2755793"/>
              <a:ext cx="328175" cy="232674"/>
            </a:xfrm>
            <a:prstGeom prst="rect">
              <a:avLst/>
            </a:prstGeom>
            <a:noFill/>
            <a:ln w="19050" cap="flat" cmpd="sng" algn="ctr">
              <a:noFill/>
              <a:prstDash val="solid"/>
              <a:miter lim="800000"/>
            </a:ln>
            <a:effectLst/>
          </p:spPr>
          <p:txBody>
            <a:bodyPr wrap="none" lIns="0" tIns="33231" rIns="0" bIns="33231" rtlCol="0" anchor="ctr"/>
            <a:lstStyle/>
            <a:p>
              <a:pPr algn="ctr"/>
              <a:endParaRPr kumimoji="0" lang="en-US" sz="800" kern="0" dirty="0">
                <a:latin typeface="Meiryo UI"/>
                <a:ea typeface="Meiryo UI"/>
                <a:cs typeface="Arial" pitchFamily="34" charset="0"/>
              </a:endParaRPr>
            </a:p>
          </p:txBody>
        </p:sp>
        <p:sp>
          <p:nvSpPr>
            <p:cNvPr id="100" name="正方形/長方形 99">
              <a:extLst>
                <a:ext uri="{FF2B5EF4-FFF2-40B4-BE49-F238E27FC236}">
                  <a16:creationId xmlns:a16="http://schemas.microsoft.com/office/drawing/2014/main" id="{6ECBF25B-D2DE-44B4-A5CC-028BED7BD0D4}"/>
                </a:ext>
              </a:extLst>
            </p:cNvPr>
            <p:cNvSpPr/>
            <p:nvPr/>
          </p:nvSpPr>
          <p:spPr>
            <a:xfrm>
              <a:off x="3766830" y="2540413"/>
              <a:ext cx="328175" cy="232674"/>
            </a:xfrm>
            <a:prstGeom prst="rect">
              <a:avLst/>
            </a:prstGeom>
            <a:noFill/>
            <a:ln w="19050" cap="flat" cmpd="sng" algn="ctr">
              <a:noFill/>
              <a:prstDash val="solid"/>
              <a:miter lim="800000"/>
            </a:ln>
            <a:effectLst/>
          </p:spPr>
          <p:txBody>
            <a:bodyPr wrap="none" lIns="0" tIns="33231" rIns="0" bIns="33231" rtlCol="0" anchor="ctr"/>
            <a:lstStyle/>
            <a:p>
              <a:pPr algn="ctr"/>
              <a:endParaRPr kumimoji="0" lang="en-US" sz="800" kern="0" dirty="0">
                <a:latin typeface="Meiryo UI"/>
                <a:ea typeface="Meiryo UI"/>
                <a:cs typeface="Arial" pitchFamily="34" charset="0"/>
              </a:endParaRPr>
            </a:p>
          </p:txBody>
        </p:sp>
        <p:sp>
          <p:nvSpPr>
            <p:cNvPr id="104" name="正方形/長方形 103">
              <a:extLst>
                <a:ext uri="{FF2B5EF4-FFF2-40B4-BE49-F238E27FC236}">
                  <a16:creationId xmlns:a16="http://schemas.microsoft.com/office/drawing/2014/main" id="{8047BAB3-4EF7-4B7C-99BC-B3D00D1B2717}"/>
                </a:ext>
              </a:extLst>
            </p:cNvPr>
            <p:cNvSpPr/>
            <p:nvPr/>
          </p:nvSpPr>
          <p:spPr>
            <a:xfrm>
              <a:off x="3766830" y="2542067"/>
              <a:ext cx="734400" cy="446400"/>
            </a:xfrm>
            <a:prstGeom prst="rect">
              <a:avLst/>
            </a:prstGeom>
            <a:noFill/>
            <a:ln w="19050" cap="flat" cmpd="sng"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請求先への</a:t>
              </a:r>
              <a:endParaRPr kumimoji="0" lang="en-US" altLang="ja-JP" sz="800" kern="0" dirty="0">
                <a:latin typeface="Meiryo UI" panose="020B0604030504040204" pitchFamily="50" charset="-128"/>
                <a:ea typeface="Meiryo UI" panose="020B0604030504040204" pitchFamily="50" charset="-128"/>
                <a:cs typeface="Arial" pitchFamily="34" charset="0"/>
              </a:endParaRPr>
            </a:p>
            <a:p>
              <a:pPr algn="ctr"/>
              <a:r>
                <a:rPr kumimoji="0" lang="ja-JP" altLang="en-US" sz="800" kern="0" dirty="0">
                  <a:latin typeface="Meiryo UI" panose="020B0604030504040204" pitchFamily="50" charset="-128"/>
                  <a:ea typeface="Meiryo UI" panose="020B0604030504040204" pitchFamily="50" charset="-128"/>
                  <a:cs typeface="Arial" pitchFamily="34" charset="0"/>
                </a:rPr>
                <a:t>差額連絡</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grpSp>
      <p:cxnSp>
        <p:nvCxnSpPr>
          <p:cNvPr id="107" name="直線矢印コネクタ 106">
            <a:extLst>
              <a:ext uri="{FF2B5EF4-FFF2-40B4-BE49-F238E27FC236}">
                <a16:creationId xmlns:a16="http://schemas.microsoft.com/office/drawing/2014/main" id="{7A7B0640-88FB-45BB-B209-7B5E2B2702BC}"/>
              </a:ext>
            </a:extLst>
          </p:cNvPr>
          <p:cNvCxnSpPr>
            <a:cxnSpLocks/>
            <a:stCxn id="209" idx="3"/>
            <a:endCxn id="89" idx="1"/>
          </p:cNvCxnSpPr>
          <p:nvPr/>
        </p:nvCxnSpPr>
        <p:spPr>
          <a:xfrm>
            <a:off x="2537365" y="2707075"/>
            <a:ext cx="267231" cy="0"/>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108" name="直線矢印コネクタ 107">
            <a:extLst>
              <a:ext uri="{FF2B5EF4-FFF2-40B4-BE49-F238E27FC236}">
                <a16:creationId xmlns:a16="http://schemas.microsoft.com/office/drawing/2014/main" id="{26BA55A8-72BF-4546-A33B-B06307782C09}"/>
              </a:ext>
            </a:extLst>
          </p:cNvPr>
          <p:cNvCxnSpPr>
            <a:cxnSpLocks/>
            <a:stCxn id="89" idx="3"/>
            <a:endCxn id="93" idx="2"/>
          </p:cNvCxnSpPr>
          <p:nvPr/>
        </p:nvCxnSpPr>
        <p:spPr>
          <a:xfrm flipV="1">
            <a:off x="3241522" y="2706035"/>
            <a:ext cx="1222382" cy="1040"/>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110" name="正方形/長方形 109">
            <a:extLst>
              <a:ext uri="{FF2B5EF4-FFF2-40B4-BE49-F238E27FC236}">
                <a16:creationId xmlns:a16="http://schemas.microsoft.com/office/drawing/2014/main" id="{BFC2A0EF-5B94-4CB9-8630-00430FA7FCF1}"/>
              </a:ext>
            </a:extLst>
          </p:cNvPr>
          <p:cNvSpPr/>
          <p:nvPr/>
        </p:nvSpPr>
        <p:spPr>
          <a:xfrm>
            <a:off x="3096934" y="2515401"/>
            <a:ext cx="677907"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差異なし</a:t>
            </a:r>
            <a:endParaRPr lang="en-US" altLang="ja-JP" sz="800" dirty="0">
              <a:latin typeface="Meiryo UI" panose="020B0604030504040204" pitchFamily="50" charset="-128"/>
              <a:ea typeface="Meiryo UI" panose="020B0604030504040204" pitchFamily="50" charset="-128"/>
              <a:cs typeface="Arial" pitchFamily="34" charset="0"/>
            </a:endParaRPr>
          </a:p>
        </p:txBody>
      </p:sp>
      <p:cxnSp>
        <p:nvCxnSpPr>
          <p:cNvPr id="111" name="直線矢印コネクタ 206">
            <a:extLst>
              <a:ext uri="{FF2B5EF4-FFF2-40B4-BE49-F238E27FC236}">
                <a16:creationId xmlns:a16="http://schemas.microsoft.com/office/drawing/2014/main" id="{29DC82A9-D97D-43EB-BB2F-8C82C72F0A67}"/>
              </a:ext>
            </a:extLst>
          </p:cNvPr>
          <p:cNvCxnSpPr>
            <a:cxnSpLocks/>
            <a:stCxn id="89" idx="2"/>
            <a:endCxn id="104" idx="1"/>
          </p:cNvCxnSpPr>
          <p:nvPr/>
        </p:nvCxnSpPr>
        <p:spPr>
          <a:xfrm rot="16200000" flipH="1">
            <a:off x="2753554" y="3129953"/>
            <a:ext cx="804301" cy="265290"/>
          </a:xfrm>
          <a:prstGeom prst="bentConnector2">
            <a:avLst/>
          </a:prstGeom>
          <a:noFill/>
          <a:ln w="6350" cap="flat" cmpd="sng" algn="ctr">
            <a:solidFill>
              <a:sysClr val="window" lastClr="FFFFFF">
                <a:lumMod val="65000"/>
              </a:sysClr>
            </a:solidFill>
            <a:prstDash val="solid"/>
            <a:miter lim="800000"/>
            <a:tailEnd type="triangle"/>
          </a:ln>
          <a:effectLst/>
        </p:spPr>
      </p:cxnSp>
      <p:sp>
        <p:nvSpPr>
          <p:cNvPr id="113" name="正方形/長方形 112">
            <a:extLst>
              <a:ext uri="{FF2B5EF4-FFF2-40B4-BE49-F238E27FC236}">
                <a16:creationId xmlns:a16="http://schemas.microsoft.com/office/drawing/2014/main" id="{C29F53A0-1FBA-4BD2-A337-86A4C8FB73FE}"/>
              </a:ext>
            </a:extLst>
          </p:cNvPr>
          <p:cNvSpPr/>
          <p:nvPr/>
        </p:nvSpPr>
        <p:spPr>
          <a:xfrm>
            <a:off x="2887474" y="2861365"/>
            <a:ext cx="677907"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差異あり</a:t>
            </a:r>
            <a:endParaRPr lang="en-US" altLang="ja-JP" sz="800" dirty="0">
              <a:latin typeface="Meiryo UI" panose="020B0604030504040204" pitchFamily="50" charset="-128"/>
              <a:ea typeface="Meiryo UI" panose="020B0604030504040204" pitchFamily="50" charset="-128"/>
              <a:cs typeface="Arial" pitchFamily="34" charset="0"/>
            </a:endParaRPr>
          </a:p>
        </p:txBody>
      </p:sp>
      <p:grpSp>
        <p:nvGrpSpPr>
          <p:cNvPr id="114" name="グループ化 113">
            <a:extLst>
              <a:ext uri="{FF2B5EF4-FFF2-40B4-BE49-F238E27FC236}">
                <a16:creationId xmlns:a16="http://schemas.microsoft.com/office/drawing/2014/main" id="{6AD83818-5D4D-4F50-BE15-69E6C318DDD8}"/>
              </a:ext>
            </a:extLst>
          </p:cNvPr>
          <p:cNvGrpSpPr/>
          <p:nvPr/>
        </p:nvGrpSpPr>
        <p:grpSpPr>
          <a:xfrm>
            <a:off x="3288349" y="4503504"/>
            <a:ext cx="677908" cy="565421"/>
            <a:chOff x="3766830" y="2375928"/>
            <a:chExt cx="734400" cy="612539"/>
          </a:xfrm>
        </p:grpSpPr>
        <p:sp>
          <p:nvSpPr>
            <p:cNvPr id="115" name="テキスト ボックス 114">
              <a:extLst>
                <a:ext uri="{FF2B5EF4-FFF2-40B4-BE49-F238E27FC236}">
                  <a16:creationId xmlns:a16="http://schemas.microsoft.com/office/drawing/2014/main" id="{D0D86984-6F65-49D1-A352-8B6F0CD35657}"/>
                </a:ext>
              </a:extLst>
            </p:cNvPr>
            <p:cNvSpPr txBox="1"/>
            <p:nvPr/>
          </p:nvSpPr>
          <p:spPr>
            <a:xfrm>
              <a:off x="3766830" y="2375928"/>
              <a:ext cx="268887" cy="181380"/>
            </a:xfrm>
            <a:prstGeom prst="rect">
              <a:avLst/>
            </a:prstGeom>
            <a:noFill/>
          </p:spPr>
          <p:txBody>
            <a:bodyPr wrap="square" lIns="0" tIns="0" rIns="0" bIns="0" rtlCol="0" anchor="ctr" anchorCtr="0">
              <a:noAutofit/>
            </a:bodyPr>
            <a:lstStyle/>
            <a:p>
              <a:pPr>
                <a:spcAft>
                  <a:spcPts val="554"/>
                </a:spcAft>
              </a:pPr>
              <a:r>
                <a:rPr lang="en-US" altLang="ja-JP" sz="800" dirty="0">
                  <a:latin typeface="Meiryo UI" panose="020B0604030504040204" pitchFamily="50" charset="-128"/>
                  <a:ea typeface="Meiryo UI" panose="020B0604030504040204" pitchFamily="50" charset="-128"/>
                </a:rPr>
                <a:t>10</a:t>
              </a:r>
              <a:endParaRPr lang="ja-JP" altLang="en-US" sz="800" dirty="0">
                <a:latin typeface="Meiryo UI" panose="020B0604030504040204" pitchFamily="50" charset="-128"/>
                <a:ea typeface="Meiryo UI" panose="020B0604030504040204" pitchFamily="50" charset="-128"/>
              </a:endParaRPr>
            </a:p>
          </p:txBody>
        </p:sp>
        <p:sp>
          <p:nvSpPr>
            <p:cNvPr id="120" name="正方形/長方形 119">
              <a:extLst>
                <a:ext uri="{FF2B5EF4-FFF2-40B4-BE49-F238E27FC236}">
                  <a16:creationId xmlns:a16="http://schemas.microsoft.com/office/drawing/2014/main" id="{58B4C876-3DD1-4ABD-8703-C02284FE5CCE}"/>
                </a:ext>
              </a:extLst>
            </p:cNvPr>
            <p:cNvSpPr/>
            <p:nvPr/>
          </p:nvSpPr>
          <p:spPr>
            <a:xfrm>
              <a:off x="3766830" y="2755793"/>
              <a:ext cx="328175" cy="232674"/>
            </a:xfrm>
            <a:prstGeom prst="rect">
              <a:avLst/>
            </a:prstGeom>
            <a:noFill/>
            <a:ln w="19050" cap="flat" cmpd="sng" algn="ctr">
              <a:noFill/>
              <a:prstDash val="solid"/>
              <a:miter lim="800000"/>
            </a:ln>
            <a:effectLst/>
          </p:spPr>
          <p:txBody>
            <a:bodyPr wrap="none" lIns="0" tIns="33231" rIns="0" bIns="33231" rtlCol="0" anchor="ctr"/>
            <a:lstStyle/>
            <a:p>
              <a:pPr algn="ctr"/>
              <a:endParaRPr kumimoji="0" lang="en-US" sz="800" kern="0" dirty="0">
                <a:latin typeface="Meiryo UI"/>
                <a:ea typeface="Meiryo UI"/>
                <a:cs typeface="Arial" pitchFamily="34" charset="0"/>
              </a:endParaRPr>
            </a:p>
          </p:txBody>
        </p:sp>
        <p:sp>
          <p:nvSpPr>
            <p:cNvPr id="121" name="正方形/長方形 120">
              <a:extLst>
                <a:ext uri="{FF2B5EF4-FFF2-40B4-BE49-F238E27FC236}">
                  <a16:creationId xmlns:a16="http://schemas.microsoft.com/office/drawing/2014/main" id="{4AF58326-E0E7-42C4-8A0D-C587B4E5365D}"/>
                </a:ext>
              </a:extLst>
            </p:cNvPr>
            <p:cNvSpPr/>
            <p:nvPr/>
          </p:nvSpPr>
          <p:spPr>
            <a:xfrm>
              <a:off x="3766830" y="2540413"/>
              <a:ext cx="328175" cy="232674"/>
            </a:xfrm>
            <a:prstGeom prst="rect">
              <a:avLst/>
            </a:prstGeom>
            <a:noFill/>
            <a:ln w="19050" cap="flat" cmpd="sng" algn="ctr">
              <a:noFill/>
              <a:prstDash val="solid"/>
              <a:miter lim="800000"/>
            </a:ln>
            <a:effectLst/>
          </p:spPr>
          <p:txBody>
            <a:bodyPr wrap="none" lIns="0" tIns="33231" rIns="0" bIns="33231" rtlCol="0" anchor="ctr"/>
            <a:lstStyle/>
            <a:p>
              <a:pPr algn="ctr"/>
              <a:endParaRPr kumimoji="0" lang="en-US" sz="800" kern="0" dirty="0">
                <a:latin typeface="Meiryo UI"/>
                <a:ea typeface="Meiryo UI"/>
                <a:cs typeface="Arial" pitchFamily="34" charset="0"/>
              </a:endParaRPr>
            </a:p>
          </p:txBody>
        </p:sp>
        <p:sp>
          <p:nvSpPr>
            <p:cNvPr id="122" name="正方形/長方形 121">
              <a:extLst>
                <a:ext uri="{FF2B5EF4-FFF2-40B4-BE49-F238E27FC236}">
                  <a16:creationId xmlns:a16="http://schemas.microsoft.com/office/drawing/2014/main" id="{91D20C98-04D3-41C8-956C-B63F4733DA63}"/>
                </a:ext>
              </a:extLst>
            </p:cNvPr>
            <p:cNvSpPr/>
            <p:nvPr/>
          </p:nvSpPr>
          <p:spPr>
            <a:xfrm>
              <a:off x="3766830" y="2542067"/>
              <a:ext cx="734400" cy="446400"/>
            </a:xfrm>
            <a:prstGeom prst="rect">
              <a:avLst/>
            </a:prstGeom>
            <a:noFill/>
            <a:ln w="19050" cap="flat" cmpd="sng" algn="ctr">
              <a:solidFill>
                <a:sysClr val="window" lastClr="FFFFFF">
                  <a:lumMod val="65000"/>
                </a:sysClr>
              </a:solidFill>
              <a:prstDash val="solid"/>
              <a:miter lim="800000"/>
            </a:ln>
            <a:effectLst/>
          </p:spPr>
          <p:txBody>
            <a:bodyPr wrap="none" lIns="0" tIns="30675" rIns="0" bIns="30675" rtlCol="0" anchor="ctr"/>
            <a:lstStyle/>
            <a:p>
              <a:pPr algn="ctr"/>
              <a:r>
                <a:rPr kumimoji="0" lang="ja-JP" altLang="en-US" sz="800" kern="0" dirty="0">
                  <a:latin typeface="Meiryo UI" panose="020B0604030504040204" pitchFamily="50" charset="-128"/>
                  <a:ea typeface="Meiryo UI" panose="020B0604030504040204" pitchFamily="50" charset="-128"/>
                  <a:cs typeface="Arial" pitchFamily="34" charset="0"/>
                </a:rPr>
                <a:t>連絡受領</a:t>
              </a:r>
              <a:endParaRPr kumimoji="0" lang="en-US" altLang="ja-JP" sz="800" kern="0" dirty="0">
                <a:latin typeface="Meiryo UI" panose="020B0604030504040204" pitchFamily="50" charset="-128"/>
                <a:ea typeface="Meiryo UI" panose="020B0604030504040204" pitchFamily="50" charset="-128"/>
                <a:cs typeface="Arial" pitchFamily="34" charset="0"/>
              </a:endParaRPr>
            </a:p>
          </p:txBody>
        </p:sp>
      </p:grpSp>
      <p:cxnSp>
        <p:nvCxnSpPr>
          <p:cNvPr id="123" name="直線矢印コネクタ 122">
            <a:extLst>
              <a:ext uri="{FF2B5EF4-FFF2-40B4-BE49-F238E27FC236}">
                <a16:creationId xmlns:a16="http://schemas.microsoft.com/office/drawing/2014/main" id="{0C42BB71-3863-4F4C-B4FE-B370D4BADE96}"/>
              </a:ext>
            </a:extLst>
          </p:cNvPr>
          <p:cNvCxnSpPr>
            <a:cxnSpLocks/>
            <a:stCxn id="104" idx="2"/>
            <a:endCxn id="122" idx="0"/>
          </p:cNvCxnSpPr>
          <p:nvPr/>
        </p:nvCxnSpPr>
        <p:spPr>
          <a:xfrm>
            <a:off x="3627303" y="3870780"/>
            <a:ext cx="0" cy="786083"/>
          </a:xfrm>
          <a:prstGeom prst="straightConnector1">
            <a:avLst/>
          </a:prstGeom>
          <a:noFill/>
          <a:ln w="6350" cap="flat" cmpd="sng" algn="ctr">
            <a:solidFill>
              <a:sysClr val="window" lastClr="FFFFFF">
                <a:lumMod val="65000"/>
              </a:sysClr>
            </a:solidFill>
            <a:prstDash val="solid"/>
            <a:miter lim="800000"/>
            <a:tailEnd type="triangle"/>
          </a:ln>
          <a:effectLst/>
        </p:spPr>
      </p:cxnSp>
      <p:sp>
        <p:nvSpPr>
          <p:cNvPr id="124" name="ひし形 110">
            <a:extLst>
              <a:ext uri="{FF2B5EF4-FFF2-40B4-BE49-F238E27FC236}">
                <a16:creationId xmlns:a16="http://schemas.microsoft.com/office/drawing/2014/main" id="{97C30545-388E-4E4F-A7B4-AC87344511B4}"/>
              </a:ext>
            </a:extLst>
          </p:cNvPr>
          <p:cNvSpPr>
            <a:spLocks/>
          </p:cNvSpPr>
          <p:nvPr/>
        </p:nvSpPr>
        <p:spPr>
          <a:xfrm>
            <a:off x="4146846" y="4712138"/>
            <a:ext cx="436926" cy="306746"/>
          </a:xfrm>
          <a:prstGeom prst="diamond">
            <a:avLst/>
          </a:prstGeom>
          <a:noFill/>
          <a:ln w="12700" cap="flat" cmpd="sng" algn="ctr">
            <a:solidFill>
              <a:sysClr val="window" lastClr="FFFFFF">
                <a:lumMod val="50000"/>
              </a:sysClr>
            </a:solidFill>
            <a:prstDash val="solid"/>
            <a:miter lim="800000"/>
          </a:ln>
          <a:effectLst/>
        </p:spPr>
        <p:txBody>
          <a:bodyPr wrap="none" lIns="0" tIns="0" rIns="0" bIns="0" rtlCol="0" anchor="ctr"/>
          <a:lstStyle/>
          <a:p>
            <a:pPr algn="ctr">
              <a:defRPr/>
            </a:pPr>
            <a:r>
              <a:rPr kumimoji="0" lang="ja-JP" altLang="en-US" sz="800" kern="0" dirty="0">
                <a:latin typeface="Meiryo UI"/>
                <a:ea typeface="Meiryo UI"/>
              </a:rPr>
              <a:t>入金額の</a:t>
            </a:r>
            <a:br>
              <a:rPr kumimoji="0" lang="en-US" altLang="ja-JP" sz="800" kern="0" dirty="0">
                <a:latin typeface="Meiryo UI"/>
                <a:ea typeface="Meiryo UI"/>
              </a:rPr>
            </a:br>
            <a:r>
              <a:rPr kumimoji="0" lang="ja-JP" altLang="en-US" sz="800" kern="0" dirty="0">
                <a:latin typeface="Meiryo UI"/>
                <a:ea typeface="Meiryo UI"/>
              </a:rPr>
              <a:t>大小判断</a:t>
            </a:r>
            <a:endParaRPr kumimoji="0" lang="en-US" altLang="ja-JP" sz="800" kern="0" dirty="0">
              <a:latin typeface="Meiryo UI"/>
              <a:ea typeface="Meiryo UI"/>
            </a:endParaRPr>
          </a:p>
        </p:txBody>
      </p:sp>
      <p:sp>
        <p:nvSpPr>
          <p:cNvPr id="125" name="フローチャート : 他ページ結合子 135">
            <a:extLst>
              <a:ext uri="{FF2B5EF4-FFF2-40B4-BE49-F238E27FC236}">
                <a16:creationId xmlns:a16="http://schemas.microsoft.com/office/drawing/2014/main" id="{444B741A-8178-4D34-A6AA-43DBF4E375F2}"/>
              </a:ext>
            </a:extLst>
          </p:cNvPr>
          <p:cNvSpPr>
            <a:spLocks/>
          </p:cNvSpPr>
          <p:nvPr/>
        </p:nvSpPr>
        <p:spPr>
          <a:xfrm>
            <a:off x="4799318" y="3449669"/>
            <a:ext cx="228964" cy="284788"/>
          </a:xfrm>
          <a:prstGeom prst="flowChartOffpageConnector">
            <a:avLst/>
          </a:prstGeom>
          <a:solidFill>
            <a:srgbClr val="E5F2F4"/>
          </a:solidFill>
          <a:ln w="12700" cap="flat" cmpd="sng" algn="ctr">
            <a:solidFill>
              <a:sysClr val="window" lastClr="FFFFFF">
                <a:lumMod val="50000"/>
              </a:sysClr>
            </a:solidFill>
            <a:prstDash val="solid"/>
            <a:miter lim="800000"/>
          </a:ln>
          <a:effectLst/>
        </p:spPr>
        <p:txBody>
          <a:bodyPr wrap="none" lIns="30675" rIns="30675" rtlCol="0" anchor="ctr"/>
          <a:lstStyle/>
          <a:p>
            <a:pPr algn="ctr">
              <a:defRPr/>
            </a:pPr>
            <a:r>
              <a:rPr lang="ja-JP" altLang="en-US" sz="800" dirty="0">
                <a:latin typeface="Meiryo UI" panose="020B0604030504040204" pitchFamily="50" charset="-128"/>
                <a:ea typeface="Meiryo UI" panose="020B0604030504040204" pitchFamily="50" charset="-128"/>
              </a:rPr>
              <a:t>支払通知</a:t>
            </a:r>
            <a:endParaRPr lang="en-US" altLang="ja-JP" sz="800" dirty="0">
              <a:latin typeface="Meiryo UI" panose="020B0604030504040204" pitchFamily="50" charset="-128"/>
              <a:ea typeface="Meiryo UI" panose="020B0604030504040204" pitchFamily="50" charset="-128"/>
            </a:endParaRPr>
          </a:p>
          <a:p>
            <a:pPr algn="ctr">
              <a:defRPr/>
            </a:pPr>
            <a:r>
              <a:rPr lang="en-US" altLang="ja-JP" sz="800" dirty="0">
                <a:latin typeface="Meiryo UI" panose="020B0604030504040204" pitchFamily="50" charset="-128"/>
                <a:ea typeface="Meiryo UI" panose="020B0604030504040204" pitchFamily="50" charset="-128"/>
              </a:rPr>
              <a:t>(FIP</a:t>
            </a:r>
            <a:r>
              <a:rPr lang="ja-JP" altLang="en-US" sz="800" dirty="0">
                <a:latin typeface="Meiryo UI" panose="020B0604030504040204" pitchFamily="50" charset="-128"/>
                <a:ea typeface="Meiryo UI" panose="020B0604030504040204" pitchFamily="50" charset="-128"/>
              </a:rPr>
              <a:t>交付金</a:t>
            </a:r>
            <a:endParaRPr lang="en-US" altLang="ja-JP" sz="800" dirty="0">
              <a:latin typeface="Meiryo UI" panose="020B0604030504040204" pitchFamily="50" charset="-128"/>
              <a:ea typeface="Meiryo UI" panose="020B0604030504040204" pitchFamily="50" charset="-128"/>
            </a:endParaRPr>
          </a:p>
          <a:p>
            <a:pPr algn="ctr">
              <a:defRPr/>
            </a:pPr>
            <a:r>
              <a:rPr lang="ja-JP" altLang="en-US" sz="800" dirty="0">
                <a:latin typeface="Meiryo UI" panose="020B0604030504040204" pitchFamily="50" charset="-128"/>
                <a:ea typeface="Meiryo UI" panose="020B0604030504040204" pitchFamily="50" charset="-128"/>
              </a:rPr>
              <a:t>・積立金</a:t>
            </a:r>
            <a:r>
              <a:rPr lang="en-US" altLang="ja-JP" sz="800" dirty="0">
                <a:latin typeface="Meiryo UI" panose="020B0604030504040204" pitchFamily="50" charset="-128"/>
                <a:ea typeface="Meiryo UI" panose="020B0604030504040204" pitchFamily="50" charset="-128"/>
              </a:rPr>
              <a:t>)</a:t>
            </a:r>
            <a:endParaRPr kumimoji="0" lang="ja-JP" altLang="en-US" sz="800" kern="0" dirty="0">
              <a:latin typeface="Meiryo UI"/>
              <a:ea typeface="Meiryo UI"/>
              <a:cs typeface="Arial" pitchFamily="34" charset="0"/>
            </a:endParaRPr>
          </a:p>
        </p:txBody>
      </p:sp>
      <p:sp>
        <p:nvSpPr>
          <p:cNvPr id="126" name="正方形/長方形 125">
            <a:extLst>
              <a:ext uri="{FF2B5EF4-FFF2-40B4-BE49-F238E27FC236}">
                <a16:creationId xmlns:a16="http://schemas.microsoft.com/office/drawing/2014/main" id="{5D3977EF-B55D-445D-8129-E793AAFA1580}"/>
              </a:ext>
            </a:extLst>
          </p:cNvPr>
          <p:cNvSpPr/>
          <p:nvPr/>
        </p:nvSpPr>
        <p:spPr>
          <a:xfrm>
            <a:off x="4405032" y="4890093"/>
            <a:ext cx="453994"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不足</a:t>
            </a:r>
            <a:endParaRPr lang="en-US" altLang="ja-JP" sz="800" dirty="0">
              <a:latin typeface="Meiryo UI" panose="020B0604030504040204" pitchFamily="50" charset="-128"/>
              <a:ea typeface="Meiryo UI" panose="020B0604030504040204" pitchFamily="50" charset="-128"/>
              <a:cs typeface="Arial" pitchFamily="34" charset="0"/>
            </a:endParaRPr>
          </a:p>
        </p:txBody>
      </p:sp>
      <p:sp>
        <p:nvSpPr>
          <p:cNvPr id="127" name="正方形/長方形 126">
            <a:extLst>
              <a:ext uri="{FF2B5EF4-FFF2-40B4-BE49-F238E27FC236}">
                <a16:creationId xmlns:a16="http://schemas.microsoft.com/office/drawing/2014/main" id="{250BAFBE-9D4C-40F8-8761-8C15249B7DB3}"/>
              </a:ext>
            </a:extLst>
          </p:cNvPr>
          <p:cNvSpPr/>
          <p:nvPr/>
        </p:nvSpPr>
        <p:spPr>
          <a:xfrm>
            <a:off x="4269771" y="4474501"/>
            <a:ext cx="429353" cy="215444"/>
          </a:xfrm>
          <a:prstGeom prst="rect">
            <a:avLst/>
          </a:prstGeom>
        </p:spPr>
        <p:txBody>
          <a:bodyPr wrap="square">
            <a:spAutoFit/>
          </a:bodyPr>
          <a:lstStyle/>
          <a:p>
            <a:pPr algn="ctr"/>
            <a:r>
              <a:rPr lang="ja-JP" altLang="en-US" sz="800" dirty="0">
                <a:latin typeface="Meiryo UI" panose="020B0604030504040204" pitchFamily="50" charset="-128"/>
                <a:ea typeface="Meiryo UI" panose="020B0604030504040204" pitchFamily="50" charset="-128"/>
                <a:cs typeface="Arial" pitchFamily="34" charset="0"/>
              </a:rPr>
              <a:t>過多</a:t>
            </a:r>
            <a:endParaRPr lang="en-US" altLang="ja-JP" sz="800" dirty="0">
              <a:latin typeface="Meiryo UI" panose="020B0604030504040204" pitchFamily="50" charset="-128"/>
              <a:ea typeface="Meiryo UI" panose="020B0604030504040204" pitchFamily="50" charset="-128"/>
              <a:cs typeface="Arial" pitchFamily="34" charset="0"/>
            </a:endParaRPr>
          </a:p>
        </p:txBody>
      </p:sp>
      <p:cxnSp>
        <p:nvCxnSpPr>
          <p:cNvPr id="128" name="直線矢印コネクタ 127">
            <a:extLst>
              <a:ext uri="{FF2B5EF4-FFF2-40B4-BE49-F238E27FC236}">
                <a16:creationId xmlns:a16="http://schemas.microsoft.com/office/drawing/2014/main" id="{22437331-A864-4D3C-9FFB-B55098F4BED1}"/>
              </a:ext>
            </a:extLst>
          </p:cNvPr>
          <p:cNvCxnSpPr>
            <a:cxnSpLocks/>
            <a:endCxn id="130" idx="1"/>
          </p:cNvCxnSpPr>
          <p:nvPr/>
        </p:nvCxnSpPr>
        <p:spPr>
          <a:xfrm>
            <a:off x="4566354" y="4865511"/>
            <a:ext cx="232964" cy="6062"/>
          </a:xfrm>
          <a:prstGeom prst="straightConnector1">
            <a:avLst/>
          </a:prstGeom>
          <a:noFill/>
          <a:ln w="6350" cap="flat" cmpd="sng" algn="ctr">
            <a:solidFill>
              <a:sysClr val="window" lastClr="FFFFFF">
                <a:lumMod val="65000"/>
              </a:sysClr>
            </a:solidFill>
            <a:prstDash val="solid"/>
            <a:miter lim="800000"/>
            <a:tailEnd type="triangle"/>
          </a:ln>
          <a:effectLst/>
        </p:spPr>
      </p:cxnSp>
      <p:cxnSp>
        <p:nvCxnSpPr>
          <p:cNvPr id="129" name="直線矢印コネクタ 206">
            <a:extLst>
              <a:ext uri="{FF2B5EF4-FFF2-40B4-BE49-F238E27FC236}">
                <a16:creationId xmlns:a16="http://schemas.microsoft.com/office/drawing/2014/main" id="{C9EB9000-6473-4CC5-84A9-2F43F7DF377C}"/>
              </a:ext>
            </a:extLst>
          </p:cNvPr>
          <p:cNvCxnSpPr>
            <a:cxnSpLocks/>
            <a:stCxn id="124" idx="0"/>
            <a:endCxn id="125" idx="1"/>
          </p:cNvCxnSpPr>
          <p:nvPr/>
        </p:nvCxnSpPr>
        <p:spPr>
          <a:xfrm rot="5400000" flipH="1" flipV="1">
            <a:off x="4022276" y="3935097"/>
            <a:ext cx="1120075" cy="434009"/>
          </a:xfrm>
          <a:prstGeom prst="bentConnector2">
            <a:avLst/>
          </a:prstGeom>
          <a:noFill/>
          <a:ln w="6350" cap="flat" cmpd="sng" algn="ctr">
            <a:solidFill>
              <a:sysClr val="window" lastClr="FFFFFF">
                <a:lumMod val="65000"/>
              </a:sysClr>
            </a:solidFill>
            <a:prstDash val="solid"/>
            <a:miter lim="800000"/>
            <a:tailEnd type="triangle"/>
          </a:ln>
          <a:effectLst/>
        </p:spPr>
      </p:cxnSp>
      <p:sp>
        <p:nvSpPr>
          <p:cNvPr id="130" name="フローチャート : 他ページ結合子 135">
            <a:extLst>
              <a:ext uri="{FF2B5EF4-FFF2-40B4-BE49-F238E27FC236}">
                <a16:creationId xmlns:a16="http://schemas.microsoft.com/office/drawing/2014/main" id="{F88A9472-6052-4CD0-9096-B93EF9C18E0B}"/>
              </a:ext>
            </a:extLst>
          </p:cNvPr>
          <p:cNvSpPr>
            <a:spLocks/>
          </p:cNvSpPr>
          <p:nvPr/>
        </p:nvSpPr>
        <p:spPr>
          <a:xfrm>
            <a:off x="4799318" y="4729179"/>
            <a:ext cx="228964" cy="284788"/>
          </a:xfrm>
          <a:prstGeom prst="flowChartOffpageConnector">
            <a:avLst/>
          </a:prstGeom>
          <a:solidFill>
            <a:srgbClr val="E5F2F4"/>
          </a:solidFill>
          <a:ln w="12700" cap="flat" cmpd="sng" algn="ctr">
            <a:solidFill>
              <a:sysClr val="window" lastClr="FFFFFF">
                <a:lumMod val="50000"/>
              </a:sysClr>
            </a:solidFill>
            <a:prstDash val="solid"/>
            <a:miter lim="800000"/>
          </a:ln>
          <a:effectLst/>
        </p:spPr>
        <p:txBody>
          <a:bodyPr wrap="none" lIns="30675" rIns="30675" rtlCol="0" anchor="ctr"/>
          <a:lstStyle/>
          <a:p>
            <a:pPr algn="ctr">
              <a:defRPr/>
            </a:pPr>
            <a:r>
              <a:rPr kumimoji="0" lang="en-US" altLang="ja-JP" sz="800" kern="0" dirty="0">
                <a:latin typeface="Meiryo UI"/>
                <a:ea typeface="Meiryo UI"/>
                <a:cs typeface="Arial" pitchFamily="34" charset="0"/>
              </a:rPr>
              <a:t>3</a:t>
            </a:r>
            <a:endParaRPr kumimoji="0" lang="ja-JP" altLang="en-US" sz="800" kern="0" dirty="0">
              <a:latin typeface="Meiryo UI"/>
              <a:ea typeface="Meiryo UI"/>
              <a:cs typeface="Arial" pitchFamily="34" charset="0"/>
            </a:endParaRPr>
          </a:p>
        </p:txBody>
      </p:sp>
      <p:cxnSp>
        <p:nvCxnSpPr>
          <p:cNvPr id="131" name="直線矢印コネクタ 130">
            <a:extLst>
              <a:ext uri="{FF2B5EF4-FFF2-40B4-BE49-F238E27FC236}">
                <a16:creationId xmlns:a16="http://schemas.microsoft.com/office/drawing/2014/main" id="{86418CE5-F937-465A-A3D9-132AC33F57F7}"/>
              </a:ext>
            </a:extLst>
          </p:cNvPr>
          <p:cNvCxnSpPr>
            <a:cxnSpLocks/>
            <a:stCxn id="122" idx="3"/>
            <a:endCxn id="124" idx="1"/>
          </p:cNvCxnSpPr>
          <p:nvPr/>
        </p:nvCxnSpPr>
        <p:spPr>
          <a:xfrm>
            <a:off x="3966257" y="4862894"/>
            <a:ext cx="180589" cy="2617"/>
          </a:xfrm>
          <a:prstGeom prst="straightConnector1">
            <a:avLst/>
          </a:prstGeom>
          <a:noFill/>
          <a:ln w="6350" cap="flat" cmpd="sng" algn="ctr">
            <a:solidFill>
              <a:sysClr val="window" lastClr="FFFFFF">
                <a:lumMod val="65000"/>
              </a:sysClr>
            </a:solidFill>
            <a:prstDash val="solid"/>
            <a:miter lim="800000"/>
            <a:tailEnd type="triangle"/>
          </a:ln>
          <a:effectLst/>
        </p:spPr>
      </p:cxnSp>
    </p:spTree>
    <p:extLst>
      <p:ext uri="{BB962C8B-B14F-4D97-AF65-F5344CB8AC3E}">
        <p14:creationId xmlns:p14="http://schemas.microsoft.com/office/powerpoint/2010/main" val="1387165828"/>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UNDODONOTDELETE" val="0"/>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YF6Zba7in.wUmPDLNW2g3w"/>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1_Office テーマ">
  <a:themeElements>
    <a:clrScheme name="暖かみのある青">
      <a:dk1>
        <a:sysClr val="windowText" lastClr="000000"/>
      </a:dk1>
      <a:lt1>
        <a:sysClr val="window" lastClr="FFFFFF"/>
      </a:lt1>
      <a:dk2>
        <a:srgbClr val="242852"/>
      </a:dk2>
      <a:lt2>
        <a:srgbClr val="ACCBF9"/>
      </a:lt2>
      <a:accent1>
        <a:srgbClr val="4A66AC"/>
      </a:accent1>
      <a:accent2>
        <a:srgbClr val="629DD1"/>
      </a:accent2>
      <a:accent3>
        <a:srgbClr val="297FD5"/>
      </a:accent3>
      <a:accent4>
        <a:srgbClr val="7F8FA9"/>
      </a:accent4>
      <a:accent5>
        <a:srgbClr val="5AA2AE"/>
      </a:accent5>
      <a:accent6>
        <a:srgbClr val="9D90A0"/>
      </a:accent6>
      <a:hlink>
        <a:srgbClr val="9454C3"/>
      </a:hlink>
      <a:folHlink>
        <a:srgbClr val="3EBBF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rgbClr val="E5EAF3"/>
        </a:solidFill>
        <a:ln w="19050" cap="flat" cmpd="sng" algn="ctr">
          <a:solidFill>
            <a:sysClr val="window" lastClr="FFFFFF">
              <a:lumMod val="65000"/>
            </a:sysClr>
          </a:solidFill>
          <a:prstDash val="solid"/>
          <a:miter lim="800000"/>
        </a:ln>
        <a:effectLst/>
      </a:spPr>
      <a:bodyPr wrap="none" lIns="0" tIns="36000" rIns="0" bIns="36000" rtlCol="0" anchor="ctr"/>
      <a:lstStyle>
        <a:defPPr algn="ctr">
          <a:defRPr kumimoji="0" sz="800" kern="0" dirty="0" smtClean="0">
            <a:solidFill>
              <a:prstClr val="black"/>
            </a:solidFill>
            <a:latin typeface="Meiryo UI"/>
            <a:ea typeface="Meiryo UI"/>
            <a:cs typeface="Arial" pitchFamily="34" charset="0"/>
          </a:defRPr>
        </a:defPPr>
      </a:lstStyle>
    </a:spDef>
  </a:objectDefaults>
  <a:extraClrSchemeLst/>
  <a:extLst>
    <a:ext uri="{05A4C25C-085E-4340-85A3-A5531E510DB2}">
      <thm15:themeFamily xmlns:thm15="http://schemas.microsoft.com/office/thememl/2012/main" name="OCCTO標準フォーマット_v1 0 (2)[読み取り専用]" id="{9BED38CE-0CF9-484D-866B-D7FF57C60B6F}" vid="{1402403D-A05D-4677-A670-67238EFE3A14}"/>
    </a:ext>
  </a:extLst>
</a:theme>
</file>

<file path=ppt/theme/theme2.xml><?xml version="1.0" encoding="utf-8"?>
<a:theme xmlns:a="http://schemas.openxmlformats.org/drawingml/2006/main" name="Office テーマ">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OCCTO標準フォーマット_v1 0 (2)</Template>
  <TotalTime>0</TotalTime>
  <Words>34747</Words>
  <PresentationFormat>A4 210 x 297 mm</PresentationFormat>
  <Paragraphs>7840</Paragraphs>
  <Slides>128</Slides>
  <Notes>21</Notes>
  <HiddenSlides>0</HiddenSlides>
  <MMClips>0</MMClips>
  <ScaleCrop>false</ScaleCrop>
  <HeadingPairs>
    <vt:vector size="8" baseType="variant">
      <vt:variant>
        <vt:lpstr>使用されているフォント</vt:lpstr>
      </vt:variant>
      <vt:variant>
        <vt:i4>8</vt:i4>
      </vt:variant>
      <vt:variant>
        <vt:lpstr>テーマ</vt:lpstr>
      </vt:variant>
      <vt:variant>
        <vt:i4>1</vt:i4>
      </vt:variant>
      <vt:variant>
        <vt:lpstr>埋め込まれた OLE サーバー</vt:lpstr>
      </vt:variant>
      <vt:variant>
        <vt:i4>1</vt:i4>
      </vt:variant>
      <vt:variant>
        <vt:lpstr>スライド タイトル</vt:lpstr>
      </vt:variant>
      <vt:variant>
        <vt:i4>128</vt:i4>
      </vt:variant>
    </vt:vector>
  </HeadingPairs>
  <TitlesOfParts>
    <vt:vector size="138" baseType="lpstr">
      <vt:lpstr>Meiryo UI</vt:lpstr>
      <vt:lpstr>ＭＳ Ｐゴシック</vt:lpstr>
      <vt:lpstr>Meiryo</vt:lpstr>
      <vt:lpstr>Arial</vt:lpstr>
      <vt:lpstr>Calibri</vt:lpstr>
      <vt:lpstr>Tahoma</vt:lpstr>
      <vt:lpstr>Times New Roman</vt:lpstr>
      <vt:lpstr>Wingdings</vt:lpstr>
      <vt:lpstr>1_Office テーマ</vt:lpstr>
      <vt:lpstr>think-cell スライド</vt:lpstr>
      <vt:lpstr>「FIP交付」「太陽光発電設備廃棄等費用積立」 に係る業務仕様書</vt:lpstr>
      <vt:lpstr>業務仕様書の構成</vt:lpstr>
      <vt:lpstr>業務フローの構成</vt:lpstr>
      <vt:lpstr>業務フローの凡例</vt:lpstr>
      <vt:lpstr>業務コードの体系(1/3)</vt:lpstr>
      <vt:lpstr>業務コードの体系(2/3)</vt:lpstr>
      <vt:lpstr>業務コードの体系(3/3)</vt:lpstr>
      <vt:lpstr>PowerPoint プレゼンテーション</vt:lpstr>
      <vt:lpstr>再エネに関わる主な制度概要とデータフロー</vt:lpstr>
      <vt:lpstr>FIP・廃棄等費用積立の業務全体像</vt:lpstr>
      <vt:lpstr>業務全体像における承認・通知・異議申立の実施箇所</vt:lpstr>
      <vt:lpstr>（参考） 2022年度における設備容量ごとのFIT/FIP対象</vt:lpstr>
      <vt:lpstr>施行初年度(2022年度)のスケジュール</vt:lpstr>
      <vt:lpstr>主要業務の月次スケジュール</vt:lpstr>
      <vt:lpstr>PowerPoint プレゼンテーション</vt:lpstr>
      <vt:lpstr>事業者関連データ(事業計画認定情報・事業者情報)の管理方針 (1/3)</vt:lpstr>
      <vt:lpstr>事業者関連データ(事業計画認定情報・事業者情報)の管理方針 (2/3)</vt:lpstr>
      <vt:lpstr>事業者関連データ(事業計画認定情報・事業者情報)の管理方針 (3/3)</vt:lpstr>
      <vt:lpstr>業務フロー 事前準備：マスタ情報管理 – 事業計画認定情報</vt:lpstr>
      <vt:lpstr>業務フロー 事前準備：マスタ情報管理 – 事業計画認定情報</vt:lpstr>
      <vt:lpstr>業務詳細仕様 事前準備：マスタ情報管理 – 事業計画認定情報</vt:lpstr>
      <vt:lpstr>業務詳細仕様 事前準備：マスタ情報管理 – 事業計画認定情報</vt:lpstr>
      <vt:lpstr>業務詳細仕様 事前準備：マスタ情報管理 – 事業計画認定情報</vt:lpstr>
      <vt:lpstr>業務詳細仕様 事前準備：マスタ情報管理 – 事業計画認定情報</vt:lpstr>
      <vt:lpstr>業務詳細仕様 事前準備：マスタ情報管理 – 事業計画認定情報</vt:lpstr>
      <vt:lpstr>業務詳細仕様 事前準備：マスタ情報管理 – 事業計画認定情報</vt:lpstr>
      <vt:lpstr>業務詳細仕様 事前準備：マスタ情報管理 – 事業計画認定情報</vt:lpstr>
      <vt:lpstr>業務詳細仕様 事前準備：マスタ情報管理 – 事業計画認定情報</vt:lpstr>
      <vt:lpstr>業務詳細仕様 事前準備：マスタ情報管理 – 事業計画認定情報</vt:lpstr>
      <vt:lpstr>業務詳細仕様 事前準備：マスタ情報管理 – 事業計画認定情報</vt:lpstr>
      <vt:lpstr>業務フロー 事前準備：マスタ情報管理 – 事業者情報</vt:lpstr>
      <vt:lpstr>業務フロー 事前準備：マスタ情報管理 – 事業者情報</vt:lpstr>
      <vt:lpstr>業務詳細仕様 事前準備：マスタ情報管理 – 事業者情報</vt:lpstr>
      <vt:lpstr>業務詳細仕様 事前準備：マスタ情報管理 – 事業者情報</vt:lpstr>
      <vt:lpstr>業務フロー 事前準備：マスタ情報管理 – 一時調達契約情報</vt:lpstr>
      <vt:lpstr>業務詳細仕様 事前準備：マスタ情報管理 – 一時調達契約情報</vt:lpstr>
      <vt:lpstr>業務フロー 事前準備：算定諸元管理 – バランシングコスト</vt:lpstr>
      <vt:lpstr>業務フロー 事前準備：算定諸元管理 – バランシングコスト</vt:lpstr>
      <vt:lpstr>業務詳細仕様 事前準備：算定諸元管理 – バランシングコスト</vt:lpstr>
      <vt:lpstr>業務フロー 事前準備：算定諸元管理 – インバランスリスク単価</vt:lpstr>
      <vt:lpstr>業務フロー 事前準備：算定諸元管理 – インバランスリスク単価</vt:lpstr>
      <vt:lpstr>業務フロー 事前準備：算定諸元管理 – JEPXスポット・時間前市場価格</vt:lpstr>
      <vt:lpstr>業務フロー 事前準備：算定諸元管理 – JEPXスポット・時間前市場価格</vt:lpstr>
      <vt:lpstr>業務詳細仕様 事前準備：算定諸元管理 – JEPXスポット・時間前市場価格</vt:lpstr>
      <vt:lpstr>業務詳細仕様 事前準備：算定諸元管理 – JEPXスポット・時間前市場価格</vt:lpstr>
      <vt:lpstr>業務フロー 事前準備：算定諸元管理 – JEPX非化石価値取引市場価格</vt:lpstr>
      <vt:lpstr>業務フロー 事前準備：算定諸元管理 – JEPX非化石価値取引市場価格</vt:lpstr>
      <vt:lpstr>業務フー 事前準備：算定諸元管理 – 供給電力量</vt:lpstr>
      <vt:lpstr>業務フロー 事前準備：算定諸元管理 – 供給電力量</vt:lpstr>
      <vt:lpstr>業務詳細仕様 事前準備：算定諸元管理 – 供給電力量</vt:lpstr>
      <vt:lpstr>業務詳細仕様 事前準備：算定諸元管理 – 供給電力量</vt:lpstr>
      <vt:lpstr>業務詳細仕様 事前準備：算定諸元管理 – 供給電力量</vt:lpstr>
      <vt:lpstr>業務フロー 事前準備：ユーザ情報管理 – ユーザID再通知</vt:lpstr>
      <vt:lpstr>業務フロー 事前準備：ユーザ情報管理 – パスワード変更・再発行</vt:lpstr>
      <vt:lpstr>業務詳細仕様 事前準備：ユーザ情報管理 – パスワード変更・再発行</vt:lpstr>
      <vt:lpstr>PowerPoint プレゼンテーション</vt:lpstr>
      <vt:lpstr>業務フロー FIP：FIP交付金算定</vt:lpstr>
      <vt:lpstr>業務フロー FIP：FIP交付金算定</vt:lpstr>
      <vt:lpstr>業務詳細仕様 FIP：FIP交付金算定</vt:lpstr>
      <vt:lpstr>業務詳細仕様 FIP：FIP交付金算定</vt:lpstr>
      <vt:lpstr>業務詳細仕様 FIP：FIP交付金算定</vt:lpstr>
      <vt:lpstr>業務詳細仕様 FIP：FIP交付金算定</vt:lpstr>
      <vt:lpstr>業務詳細仕様 FIP：FIP交付金算定</vt:lpstr>
      <vt:lpstr>業務フロー FIP：FIP交付金算定結果確認</vt:lpstr>
      <vt:lpstr>PowerPoint プレゼンテーション</vt:lpstr>
      <vt:lpstr>業務フロー 廃棄等費用積立：廃棄等費用積立 – (FIP) 積立金算定</vt:lpstr>
      <vt:lpstr>業務詳細仕様 廃棄等費用積立：廃棄等費用積立 – (FIP) 積立金算定</vt:lpstr>
      <vt:lpstr>業務フロー 廃棄等費用積立：廃棄等費用積立 – (FIT) 買取実績・積立金登録</vt:lpstr>
      <vt:lpstr>業務フロー 廃棄等費用積立：廃棄等費用積立 – 積立金額確認</vt:lpstr>
      <vt:lpstr>業務フロー 廃棄等費用積立：廃棄等費用取戻し – 積立金取戻し申請・審査</vt:lpstr>
      <vt:lpstr>業務フロー 廃棄等費用積立：廃棄等費用取戻し – 工事完了登録</vt:lpstr>
      <vt:lpstr>業務詳細仕様 廃棄等費用積立：廃棄等費用取戻し – 積立金取戻し申請・審査</vt:lpstr>
      <vt:lpstr>業務詳細仕様 廃棄等費用積立：廃棄等費用取戻し – 積立金取戻し申請・審査／工事完了登録</vt:lpstr>
      <vt:lpstr>業務詳細仕様 廃棄等費用積立：廃棄等費用取戻し – 積立金取戻し申請・審査／工事完了登録</vt:lpstr>
      <vt:lpstr>業務詳細仕様 廃棄等費用積立：廃棄等費用取戻し – 積立金取戻し申請・審査／工事完了登録</vt:lpstr>
      <vt:lpstr>業務フロー 廃棄等費用積立：廃棄等費用取戻し – 工事完了未登録対応</vt:lpstr>
      <vt:lpstr>業務フロー 廃棄等費用積立：廃棄等費用取戻し – 取戻し積立金差額積立</vt:lpstr>
      <vt:lpstr>業務フロー 廃棄等費用積立：積立区分変更時対応</vt:lpstr>
      <vt:lpstr>業務詳細仕様 廃棄等費用積立：積立区分変更時対応</vt:lpstr>
      <vt:lpstr>PowerPoint プレゼンテーション</vt:lpstr>
      <vt:lpstr>業務フロー 資金管理・報告：納付金データ取込</vt:lpstr>
      <vt:lpstr>業務フロー 資金管理・報告：支払通知(FIP交付金・積立金)</vt:lpstr>
      <vt:lpstr>業務フロー 資金管理・報告：支払通知(FIP交付金・積立金)</vt:lpstr>
      <vt:lpstr>業務詳細仕様 資金管理・報告：支払通知(FIP交付金・積立金)</vt:lpstr>
      <vt:lpstr>業務詳細仕様 資金管理・報告：支払通知(FIP交付金・積立金)</vt:lpstr>
      <vt:lpstr>業務詳細仕様 資金管理・報告：支払通知(FIP交付金・積立金)</vt:lpstr>
      <vt:lpstr>業務詳細仕様 資金管理・報告：支払通知(FIP交付金・積立金)</vt:lpstr>
      <vt:lpstr>業務詳細仕様 資金管理・報告：支払通知(FIP交付金・積立金)</vt:lpstr>
      <vt:lpstr>業務詳細仕様 資金管理・報告：支払通知(FIP交付金・積立金)</vt:lpstr>
      <vt:lpstr>業務フロー 資金管理・報告：支払通知(積立金取戻し・外部→内部積立切替時)</vt:lpstr>
      <vt:lpstr>業務フロー 資金管理・報告：支払通知(積立金取戻し・外部→内部積立切替時)</vt:lpstr>
      <vt:lpstr>業務詳細仕様 資金管理・報告：支払通知(積立金取戻し・外部→内部積立切替時)</vt:lpstr>
      <vt:lpstr>業務詳細仕様 資金管理・報告：支払通知(積立金取戻し・外部→内部積立切替時)</vt:lpstr>
      <vt:lpstr>業務フロー 資金管理・報告：請求(積立金不足額)</vt:lpstr>
      <vt:lpstr>業務詳細仕様 資金管理・報告：請求(積立金不足額)</vt:lpstr>
      <vt:lpstr>業務フロー 資金管理・報告：入出金管理 – 出金</vt:lpstr>
      <vt:lpstr>業務詳細仕様 会計支援：入出金管理 – 出金</vt:lpstr>
      <vt:lpstr>業務フロー 資金管理・報告：入出金管理 – 入金</vt:lpstr>
      <vt:lpstr>業務フロー 資金管理・報告：入出金管理 – 入金</vt:lpstr>
      <vt:lpstr>業務詳細仕様 資金管理・報告：入出金管理 – 入金</vt:lpstr>
      <vt:lpstr>業務フロー 資金管理・報告：入出金管理 – 未入金状況の確認</vt:lpstr>
      <vt:lpstr>業務フロー 資金管理・報告：入出金管理 – 未入金督促</vt:lpstr>
      <vt:lpstr>業務フロー 資金管理・報告：入出金管理 – 未入金督促</vt:lpstr>
      <vt:lpstr>業務フロー 資金管理・報告：入出金管理 – 未入金督促</vt:lpstr>
      <vt:lpstr>業務フロー 資金管理・報告：残高管理 – 期日到来未入金残高の確認</vt:lpstr>
      <vt:lpstr>業務フロー 資金管理・報告：残高管理 – 期日到来未払状況の確認</vt:lpstr>
      <vt:lpstr>業務フロー 資金管理・報告：残高管理 – 残高照合</vt:lpstr>
      <vt:lpstr>業務フロー 資金管理・報告：残高管理 – 残高照合</vt:lpstr>
      <vt:lpstr>業務詳細仕様 資金管理・報告：残高管理 – 残高照合</vt:lpstr>
      <vt:lpstr>業務詳細仕様 会計支援：残高管理 – 残高照合</vt:lpstr>
      <vt:lpstr>業務詳細仕様 会計支援：残高管理 – 残高照合</vt:lpstr>
      <vt:lpstr>業務詳細仕様 資金管理・報告：残高管理 – 残高照合</vt:lpstr>
      <vt:lpstr>業務フロー 資金管理・報告：残高管理 – 積立金残高証明書発行</vt:lpstr>
      <vt:lpstr>業務詳細仕様 資金管理・報告：残高管理 – 積立金残高証明書発行</vt:lpstr>
      <vt:lpstr>業務フロー 資金管理・報告：財務会計連携</vt:lpstr>
      <vt:lpstr>業務フロー 資金管理・報告：財務会計連携</vt:lpstr>
      <vt:lpstr>業務詳細仕様 資金管理・報告：財務会計連携</vt:lpstr>
      <vt:lpstr>業務詳細仕様 資金管理・報告：財務会計連携</vt:lpstr>
      <vt:lpstr>業務フロー 資金管理・報告：経済産業省報告 – FIP交付金算定結果報告書</vt:lpstr>
      <vt:lpstr>業務詳細仕様 資金管理・報告：経済産業省報告 – FIP交付金算定結果報告書</vt:lpstr>
      <vt:lpstr>業務フロー 資金管理・報告：経済産業省報告 – 廃棄等費用積立金報告書</vt:lpstr>
      <vt:lpstr>業務詳細仕様 資金管理・報告：経済産業省報告 – 廃棄等費用積立金報告書</vt:lpstr>
      <vt:lpstr>業務フロー 資金管理・報告：経済産業省報告 – その他</vt:lpstr>
      <vt:lpstr>業務詳細仕様 資金管理・報告：経済産業省報告 – その他</vt:lpstr>
      <vt:lpstr>業務詳細仕様 資金管理・報告：経済産業省報告 – その他</vt:lpstr>
      <vt:lpstr>業務フロー 資金管理・報告：連絡・通知 – 連絡事項の掲載・通知</vt:lpstr>
      <vt:lpstr>業務詳細仕様 資金管理・報告：連絡・通知 – 連絡事項の掲載・通知</vt:lpstr>
      <vt:lpstr>業務詳細仕様 資金管理・報告：連絡・通知 – 連絡事項の掲載・通知</vt:lpstr>
    </vt:vector>
  </TitlesOfParts>
  <Manager/>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dcterms:created xsi:type="dcterms:W3CDTF">2017-03-24T02:19:43Z</dcterms:created>
  <dcterms:modified xsi:type="dcterms:W3CDTF">2021-07-08T05:33:53Z</dcterms:modified>
</cp:coreProperties>
</file>